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2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371" r:id="rId3"/>
    <p:sldId id="370" r:id="rId4"/>
    <p:sldId id="372" r:id="rId5"/>
    <p:sldId id="373" r:id="rId6"/>
    <p:sldId id="374" r:id="rId7"/>
    <p:sldId id="375" r:id="rId8"/>
    <p:sldId id="343" r:id="rId9"/>
    <p:sldId id="344" r:id="rId10"/>
    <p:sldId id="345" r:id="rId11"/>
    <p:sldId id="2147377990" r:id="rId12"/>
    <p:sldId id="2147377991" r:id="rId13"/>
    <p:sldId id="346" r:id="rId14"/>
    <p:sldId id="325" r:id="rId15"/>
    <p:sldId id="2147377992" r:id="rId16"/>
    <p:sldId id="326" r:id="rId17"/>
    <p:sldId id="341" r:id="rId18"/>
    <p:sldId id="334" r:id="rId19"/>
    <p:sldId id="335" r:id="rId20"/>
    <p:sldId id="338" r:id="rId21"/>
    <p:sldId id="329" r:id="rId22"/>
    <p:sldId id="332" r:id="rId23"/>
    <p:sldId id="333" r:id="rId24"/>
    <p:sldId id="324" r:id="rId25"/>
    <p:sldId id="336" r:id="rId26"/>
    <p:sldId id="337" r:id="rId27"/>
    <p:sldId id="348" r:id="rId28"/>
    <p:sldId id="340" r:id="rId29"/>
    <p:sldId id="296" r:id="rId30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2172" y="9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0478D-2B82-499F-94B9-5CA5EA8043C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0A8C-772A-444D-B79F-A6B2D17E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 shifts are taking place in the world of work. For many years we have heard about skills gaps and the disconnect between employers and higher education / further education and training organizations. Now automation is impacting work at scale, accelerating change, driving skills shifts and requiring agile organizations to adopt skills-based strategies to remain competitive and to grow productivity. </a:t>
            </a:r>
          </a:p>
          <a:p>
            <a:endParaRPr lang="en-US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Quire Sans Pro Light"/>
                <a:ea typeface="Open Sans Light"/>
                <a:cs typeface="Calibri"/>
              </a:rPr>
              <a:t>.</a:t>
            </a:r>
            <a:br>
              <a:rPr lang="en-GB" sz="1200">
                <a:latin typeface="Quire Sans Pro Light"/>
                <a:ea typeface="Open Sans Light"/>
                <a:cs typeface="Calibri"/>
              </a:rPr>
            </a:b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  <a:endParaRPr lang="en-GB" sz="1200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cs typeface="Calibri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Quire Sans Pro Light"/>
                <a:ea typeface="Open Sans Light"/>
                <a:cs typeface="Open Sans Light"/>
              </a:rPr>
            </a:br>
            <a:r>
              <a:rPr lang="en-GB" sz="1200">
                <a:latin typeface="Quire Sans Pro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Quire Sans Pro Light"/>
                <a:ea typeface="Open Sans Light"/>
                <a:cs typeface="Open Sans Light"/>
              </a:rPr>
              <a:t> 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in the top 500 companies.</a:t>
            </a:r>
            <a:endParaRPr lang="en-GB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5106B-ABBE-44E7-935D-20389809B5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0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55c23fd57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g155c23fd57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32b6eac1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132b6eac1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55c23fd57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155c23fd57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57840ade9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157840ade9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57840ade9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57840ade9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a culture of recognition and learning with our digital credential issuing capabilities, and leverage our unique workforce insights to optimize L&amp;D initiatives, engage employees, and surface internal opportunities for talent. 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 shifts are taking place in the world of work. For many years we have heard about skills gaps and the disconnect between employers and higher education / further education and training organizations. Now automation is impacting work at scale, accelerating change, driving skills shifts and requiring agile organizations to adopt skills-based strategies to remain competitive and to grow productivity. </a:t>
            </a:r>
          </a:p>
          <a:p>
            <a:endParaRPr lang="en-US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Quire Sans Pro Light"/>
                <a:ea typeface="Open Sans Light"/>
                <a:cs typeface="Calibri"/>
              </a:rPr>
              <a:t>.</a:t>
            </a:r>
            <a:br>
              <a:rPr lang="en-GB" sz="1200">
                <a:latin typeface="Quire Sans Pro Light"/>
                <a:ea typeface="Open Sans Light"/>
                <a:cs typeface="Calibri"/>
              </a:rPr>
            </a:b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  <a:endParaRPr lang="en-GB" sz="1200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cs typeface="Calibri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Quire Sans Pro Light"/>
                <a:ea typeface="Open Sans Light"/>
                <a:cs typeface="Open Sans Light"/>
              </a:rPr>
            </a:br>
            <a:r>
              <a:rPr lang="en-GB" sz="1200">
                <a:latin typeface="Quire Sans Pro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Quire Sans Pro Light"/>
                <a:ea typeface="Open Sans Light"/>
                <a:cs typeface="Open Sans Light"/>
              </a:rPr>
              <a:t> 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in the top 500 companies.</a:t>
            </a:r>
            <a:endParaRPr lang="en-GB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5106B-ABBE-44E7-935D-20389809B5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 shifts are taking place in the world of work. For many years we have heard about skills gaps and the disconnect between employers and higher education / further education and training organizations. Now automation is impacting work at scale, accelerating change, driving skills shifts and requiring agile organizations to adopt skills-based strategies to remain competitive and to grow productivity. </a:t>
            </a:r>
          </a:p>
          <a:p>
            <a:endParaRPr lang="en-US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Quire Sans Pro Light"/>
                <a:ea typeface="Open Sans Light"/>
                <a:cs typeface="Calibri"/>
              </a:rPr>
              <a:t>.</a:t>
            </a:r>
            <a:br>
              <a:rPr lang="en-GB" sz="1200">
                <a:latin typeface="Quire Sans Pro Light"/>
                <a:ea typeface="Open Sans Light"/>
                <a:cs typeface="Calibri"/>
              </a:rPr>
            </a:b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  <a:endParaRPr lang="en-GB" sz="1200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cs typeface="Calibri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Quire Sans Pro Light"/>
                <a:ea typeface="Open Sans Light"/>
                <a:cs typeface="Open Sans Light"/>
              </a:rPr>
            </a:br>
            <a:r>
              <a:rPr lang="en-GB" sz="1200">
                <a:latin typeface="Quire Sans Pro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Quire Sans Pro Light"/>
                <a:ea typeface="Open Sans Light"/>
                <a:cs typeface="Open Sans Light"/>
              </a:rPr>
              <a:t> 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in the top 500 companies.</a:t>
            </a:r>
            <a:endParaRPr lang="en-GB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5106B-ABBE-44E7-935D-20389809B5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2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 shifts are taking place in the world of work. For many years we have heard about skills gaps and the disconnect between employers and higher education / further education and training organizations. Now automation is impacting work at scale, accelerating change, driving skills shifts and requiring agile organizations to adopt skills-based strategies to remain competitive and to grow productivity. </a:t>
            </a:r>
          </a:p>
          <a:p>
            <a:endParaRPr lang="en-US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Quire Sans Pro Light"/>
                <a:ea typeface="Open Sans Light"/>
                <a:cs typeface="Calibri"/>
              </a:rPr>
              <a:t>.</a:t>
            </a:r>
            <a:br>
              <a:rPr lang="en-GB" sz="1200">
                <a:latin typeface="Quire Sans Pro Light"/>
                <a:ea typeface="Open Sans Light"/>
                <a:cs typeface="Calibri"/>
              </a:rPr>
            </a:b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  <a:endParaRPr lang="en-GB" sz="1200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cs typeface="Calibri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Quire Sans Pro Light"/>
                <a:ea typeface="Open Sans Light"/>
                <a:cs typeface="Open Sans Light"/>
              </a:rPr>
            </a:br>
            <a:r>
              <a:rPr lang="en-GB" sz="1200">
                <a:latin typeface="Quire Sans Pro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Quire Sans Pro Light"/>
                <a:ea typeface="Open Sans Light"/>
                <a:cs typeface="Open Sans Light"/>
              </a:rPr>
              <a:t> 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in the top 500 companies.</a:t>
            </a:r>
            <a:endParaRPr lang="en-GB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5106B-ABBE-44E7-935D-20389809B5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7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Tectonic shifts are taking place in the world of work. For many years we have heard about skills gaps and the disconnect between employers and higher education / further education and training organizations. Now automation is impacting work at scale, accelerating change, driving skills shifts and requiring agile organizations to adopt skills-based strategies to remain competitive and to grow productivity. </a:t>
            </a:r>
          </a:p>
          <a:p>
            <a:endParaRPr lang="en-US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Quire Sans Pro Light"/>
                <a:ea typeface="Open Sans Light"/>
                <a:cs typeface="Calibri"/>
              </a:rPr>
              <a:t>.</a:t>
            </a:r>
            <a:br>
              <a:rPr lang="en-GB" sz="1200">
                <a:latin typeface="Quire Sans Pro Light"/>
                <a:ea typeface="Open Sans Light"/>
                <a:cs typeface="Calibri"/>
              </a:rPr>
            </a:b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  <a:endParaRPr lang="en-GB" sz="1200"/>
          </a:p>
          <a:p>
            <a:pPr algn="ctr"/>
            <a:r>
              <a:rPr lang="en-GB" sz="1200" b="1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cs typeface="Calibri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Quire Sans Pro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Quire Sans Pro Light"/>
                <a:ea typeface="Open Sans Light"/>
                <a:cs typeface="Open Sans Light"/>
              </a:rPr>
            </a:br>
            <a:r>
              <a:rPr lang="en-GB" sz="1200">
                <a:latin typeface="Quire Sans Pro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Quire Sans Pro Light"/>
                <a:ea typeface="Open Sans Light"/>
                <a:cs typeface="Open Sans Light"/>
              </a:rPr>
              <a:t> </a:t>
            </a:r>
            <a:r>
              <a:rPr lang="en-GB" sz="1200">
                <a:latin typeface="Quire Sans Pro Light"/>
                <a:ea typeface="Open Sans Light"/>
                <a:cs typeface="Open Sans Light"/>
              </a:rPr>
              <a:t>in the top 500 companies.</a:t>
            </a:r>
            <a:endParaRPr lang="en-GB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5106B-ABBE-44E7-935D-20389809B5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55c23fd57e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155c23fd57e_0_50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Digital credentials can be used to represent a wide range of learning-related outcomes, from experiences to non-credit, credit, and even entire certifications or diplomas. The advantage of the industry-standard Open Badge credential format is that the data is highly structured and the achievements are interoperable and learner-controlled.</a:t>
            </a:r>
            <a:endParaRPr/>
          </a:p>
        </p:txBody>
      </p:sp>
      <p:sp>
        <p:nvSpPr>
          <p:cNvPr id="643" name="Google Shape;643;g155c23fd57e_0_5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1f39527a2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11f39527a2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80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1f39527a2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1f39527a2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case study: https://resources.credly.com/resources/case-study-autodesk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320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0A8C-772A-444D-B79F-A6B2D17EDB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7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 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6D37C-7584-E94F-BD5E-47BD8D71902C}"/>
              </a:ext>
            </a:extLst>
          </p:cNvPr>
          <p:cNvSpPr/>
          <p:nvPr/>
        </p:nvSpPr>
        <p:spPr>
          <a:xfrm>
            <a:off x="5" y="629709"/>
            <a:ext cx="840819" cy="13133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55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29038-C33E-E14F-A39E-A9A3AB5CFBF1}"/>
              </a:ext>
            </a:extLst>
          </p:cNvPr>
          <p:cNvCxnSpPr>
            <a:cxnSpLocks/>
          </p:cNvCxnSpPr>
          <p:nvPr/>
        </p:nvCxnSpPr>
        <p:spPr>
          <a:xfrm>
            <a:off x="855227" y="629714"/>
            <a:ext cx="0" cy="130799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3BD36-B2E0-E34D-A0C0-77A7165923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92603" y="6436560"/>
            <a:ext cx="182245" cy="11541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0F2AA-7572-DC4D-AB68-865F32F51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29200" y="2072642"/>
            <a:ext cx="3917694" cy="4451709"/>
          </a:xfrm>
          <a:prstGeom prst="rect">
            <a:avLst/>
          </a:prstGeom>
        </p:spPr>
        <p:txBody>
          <a:bodyPr>
            <a:normAutofit/>
          </a:bodyPr>
          <a:lstStyle>
            <a:lvl1pPr marL="235728" marR="0" indent="-235728" algn="l" defTabSz="565744" rtl="0" eaLnBrk="1" fontAlgn="auto" latinLnBrk="0" hangingPunct="1">
              <a:lnSpc>
                <a:spcPct val="90000"/>
              </a:lnSpc>
              <a:spcBef>
                <a:spcPts val="619"/>
              </a:spcBef>
              <a:spcAft>
                <a:spcPts val="990"/>
              </a:spcAft>
              <a:buClrTx/>
              <a:buSzTx/>
              <a:buFont typeface="Arial" panose="020B0604020202020204" pitchFamily="34" charset="0"/>
              <a:buChar char="•"/>
              <a:tabLst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82872" indent="0">
              <a:buNone/>
              <a:defRPr sz="867"/>
            </a:lvl2pPr>
            <a:lvl3pPr marL="565744" indent="0">
              <a:buNone/>
              <a:defRPr sz="743"/>
            </a:lvl3pPr>
            <a:lvl4pPr marL="848615" indent="0">
              <a:buNone/>
              <a:defRPr sz="619"/>
            </a:lvl4pPr>
            <a:lvl5pPr marL="1131486" indent="0">
              <a:buNone/>
              <a:defRPr sz="619"/>
            </a:lvl5pPr>
            <a:lvl6pPr marL="1414357" indent="0">
              <a:buNone/>
              <a:defRPr sz="619"/>
            </a:lvl6pPr>
            <a:lvl7pPr marL="1697229" indent="0">
              <a:buNone/>
              <a:defRPr sz="619"/>
            </a:lvl7pPr>
            <a:lvl8pPr marL="1980099" indent="0">
              <a:buNone/>
              <a:defRPr sz="619"/>
            </a:lvl8pPr>
            <a:lvl9pPr marL="2262971" indent="0">
              <a:buNone/>
              <a:defRPr sz="619"/>
            </a:lvl9pPr>
          </a:lstStyle>
          <a:p>
            <a:pPr marL="235728" marR="0" lvl="0" indent="-235728" algn="l" defTabSz="565744" rtl="0" eaLnBrk="1" fontAlgn="auto" latinLnBrk="0" hangingPunct="1">
              <a:lnSpc>
                <a:spcPct val="90000"/>
              </a:lnSpc>
              <a:spcBef>
                <a:spcPts val="619"/>
              </a:spcBef>
              <a:spcAft>
                <a:spcPts val="99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5728" marR="0" lvl="0" indent="-235728" algn="l" defTabSz="565744" rtl="0" eaLnBrk="1" fontAlgn="auto" latinLnBrk="0" hangingPunct="1">
              <a:lnSpc>
                <a:spcPct val="90000"/>
              </a:lnSpc>
              <a:spcBef>
                <a:spcPts val="619"/>
              </a:spcBef>
              <a:spcAft>
                <a:spcPts val="99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976578" y="2072642"/>
            <a:ext cx="3917694" cy="4451709"/>
          </a:xfrm>
          <a:prstGeom prst="rect">
            <a:avLst/>
          </a:prstGeom>
        </p:spPr>
        <p:txBody>
          <a:bodyPr>
            <a:normAutofit/>
          </a:bodyPr>
          <a:lstStyle>
            <a:lvl1pPr marL="235728" marR="0" indent="-235728" algn="l" defTabSz="565744" rtl="0" eaLnBrk="1" fontAlgn="auto" latinLnBrk="0" hangingPunct="1">
              <a:lnSpc>
                <a:spcPct val="90000"/>
              </a:lnSpc>
              <a:spcBef>
                <a:spcPts val="619"/>
              </a:spcBef>
              <a:spcAft>
                <a:spcPts val="990"/>
              </a:spcAft>
              <a:buClrTx/>
              <a:buSzTx/>
              <a:buFont typeface="Arial" panose="020B0604020202020204" pitchFamily="34" charset="0"/>
              <a:buChar char="•"/>
              <a:tabLst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82872" indent="0">
              <a:buNone/>
              <a:defRPr sz="867"/>
            </a:lvl2pPr>
            <a:lvl3pPr marL="565744" indent="0">
              <a:buNone/>
              <a:defRPr sz="743"/>
            </a:lvl3pPr>
            <a:lvl4pPr marL="848615" indent="0">
              <a:buNone/>
              <a:defRPr sz="619"/>
            </a:lvl4pPr>
            <a:lvl5pPr marL="1131486" indent="0">
              <a:buNone/>
              <a:defRPr sz="619"/>
            </a:lvl5pPr>
            <a:lvl6pPr marL="1414357" indent="0">
              <a:buNone/>
              <a:defRPr sz="619"/>
            </a:lvl6pPr>
            <a:lvl7pPr marL="1697229" indent="0">
              <a:buNone/>
              <a:defRPr sz="619"/>
            </a:lvl7pPr>
            <a:lvl8pPr marL="1980099" indent="0">
              <a:buNone/>
              <a:defRPr sz="619"/>
            </a:lvl8pPr>
            <a:lvl9pPr marL="2262971" indent="0">
              <a:buNone/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235728" marR="0" lvl="0" indent="-235728" algn="l" defTabSz="565744" rtl="0" eaLnBrk="1" fontAlgn="auto" latinLnBrk="0" hangingPunct="1">
              <a:lnSpc>
                <a:spcPct val="90000"/>
              </a:lnSpc>
              <a:spcBef>
                <a:spcPts val="619"/>
              </a:spcBef>
              <a:spcAft>
                <a:spcPts val="99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76581" y="647704"/>
            <a:ext cx="8222668" cy="1268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97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41031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acc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4ED8C-8847-EA41-9338-C6E46B61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29709"/>
            <a:ext cx="840819" cy="1310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85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76577" y="647700"/>
            <a:ext cx="8222669" cy="1268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9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C1CAAB-00F4-184E-88C4-75D6880DC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76577" y="2146407"/>
            <a:ext cx="8227457" cy="2031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77190" indent="0">
              <a:buFontTx/>
              <a:buNone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54380" indent="0">
              <a:buFontTx/>
              <a:buNone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131570" indent="0">
              <a:buFontTx/>
              <a:buNone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08760" indent="0">
              <a:buFontTx/>
              <a:buNone/>
              <a:defRPr sz="132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23712-3DEB-F145-81F4-D8A1E3A47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5226" y="629709"/>
            <a:ext cx="0" cy="13106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2603" y="6436560"/>
            <a:ext cx="182245" cy="11541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0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057655"/>
            <a:ext cx="10058400" cy="190500"/>
          </a:xfrm>
          <a:custGeom>
            <a:avLst/>
            <a:gdLst/>
            <a:ahLst/>
            <a:cxnLst/>
            <a:rect l="l" t="t" r="r" b="b"/>
            <a:pathLst>
              <a:path w="10058400" h="190500">
                <a:moveTo>
                  <a:pt x="10058400" y="190499"/>
                </a:moveTo>
                <a:lnTo>
                  <a:pt x="0" y="190499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190499"/>
                </a:lnTo>
                <a:close/>
              </a:path>
            </a:pathLst>
          </a:custGeom>
          <a:solidFill>
            <a:srgbClr val="FFD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19616" y="6507479"/>
            <a:ext cx="571500" cy="43180"/>
          </a:xfrm>
          <a:custGeom>
            <a:avLst/>
            <a:gdLst/>
            <a:ahLst/>
            <a:cxnLst/>
            <a:rect l="l" t="t" r="r" b="b"/>
            <a:pathLst>
              <a:path w="571500" h="43179">
                <a:moveTo>
                  <a:pt x="27432" y="1524"/>
                </a:moveTo>
                <a:lnTo>
                  <a:pt x="0" y="1524"/>
                </a:lnTo>
                <a:lnTo>
                  <a:pt x="0" y="7620"/>
                </a:lnTo>
                <a:lnTo>
                  <a:pt x="9144" y="7620"/>
                </a:lnTo>
                <a:lnTo>
                  <a:pt x="9144" y="42672"/>
                </a:lnTo>
                <a:lnTo>
                  <a:pt x="16764" y="42672"/>
                </a:lnTo>
                <a:lnTo>
                  <a:pt x="16764" y="7620"/>
                </a:lnTo>
                <a:lnTo>
                  <a:pt x="27432" y="7620"/>
                </a:lnTo>
                <a:lnTo>
                  <a:pt x="27432" y="1524"/>
                </a:lnTo>
                <a:close/>
              </a:path>
              <a:path w="571500" h="43179">
                <a:moveTo>
                  <a:pt x="62484" y="1536"/>
                </a:moveTo>
                <a:lnTo>
                  <a:pt x="41148" y="1536"/>
                </a:lnTo>
                <a:lnTo>
                  <a:pt x="41148" y="42684"/>
                </a:lnTo>
                <a:lnTo>
                  <a:pt x="62484" y="42684"/>
                </a:lnTo>
                <a:lnTo>
                  <a:pt x="62484" y="36588"/>
                </a:lnTo>
                <a:lnTo>
                  <a:pt x="47244" y="36588"/>
                </a:lnTo>
                <a:lnTo>
                  <a:pt x="47244" y="24396"/>
                </a:lnTo>
                <a:lnTo>
                  <a:pt x="60960" y="24396"/>
                </a:lnTo>
                <a:lnTo>
                  <a:pt x="60960" y="18300"/>
                </a:lnTo>
                <a:lnTo>
                  <a:pt x="47244" y="18300"/>
                </a:lnTo>
                <a:lnTo>
                  <a:pt x="47244" y="7632"/>
                </a:lnTo>
                <a:lnTo>
                  <a:pt x="62484" y="7632"/>
                </a:lnTo>
                <a:lnTo>
                  <a:pt x="62484" y="1536"/>
                </a:lnTo>
                <a:close/>
              </a:path>
              <a:path w="571500" h="43179">
                <a:moveTo>
                  <a:pt x="102108" y="6096"/>
                </a:moveTo>
                <a:lnTo>
                  <a:pt x="99060" y="4572"/>
                </a:lnTo>
                <a:lnTo>
                  <a:pt x="97536" y="1524"/>
                </a:lnTo>
                <a:lnTo>
                  <a:pt x="83820" y="1524"/>
                </a:lnTo>
                <a:lnTo>
                  <a:pt x="77724" y="6096"/>
                </a:lnTo>
                <a:lnTo>
                  <a:pt x="77724" y="19812"/>
                </a:lnTo>
                <a:lnTo>
                  <a:pt x="83820" y="21336"/>
                </a:lnTo>
                <a:lnTo>
                  <a:pt x="88392" y="24384"/>
                </a:lnTo>
                <a:lnTo>
                  <a:pt x="92964" y="25908"/>
                </a:lnTo>
                <a:lnTo>
                  <a:pt x="96012" y="28956"/>
                </a:lnTo>
                <a:lnTo>
                  <a:pt x="96012" y="35052"/>
                </a:lnTo>
                <a:lnTo>
                  <a:pt x="94488" y="36576"/>
                </a:lnTo>
                <a:lnTo>
                  <a:pt x="83820" y="36576"/>
                </a:lnTo>
                <a:lnTo>
                  <a:pt x="83820" y="28956"/>
                </a:lnTo>
                <a:lnTo>
                  <a:pt x="77724" y="28956"/>
                </a:lnTo>
                <a:lnTo>
                  <a:pt x="77724" y="36576"/>
                </a:lnTo>
                <a:lnTo>
                  <a:pt x="80772" y="39624"/>
                </a:lnTo>
                <a:lnTo>
                  <a:pt x="82296" y="42672"/>
                </a:lnTo>
                <a:lnTo>
                  <a:pt x="97536" y="42672"/>
                </a:lnTo>
                <a:lnTo>
                  <a:pt x="102108" y="39624"/>
                </a:lnTo>
                <a:lnTo>
                  <a:pt x="102108" y="36576"/>
                </a:lnTo>
                <a:lnTo>
                  <a:pt x="102108" y="24384"/>
                </a:lnTo>
                <a:lnTo>
                  <a:pt x="92964" y="18288"/>
                </a:lnTo>
                <a:lnTo>
                  <a:pt x="88392" y="16764"/>
                </a:lnTo>
                <a:lnTo>
                  <a:pt x="85344" y="15240"/>
                </a:lnTo>
                <a:lnTo>
                  <a:pt x="85344" y="7620"/>
                </a:lnTo>
                <a:lnTo>
                  <a:pt x="94488" y="7620"/>
                </a:lnTo>
                <a:lnTo>
                  <a:pt x="94488" y="9144"/>
                </a:lnTo>
                <a:lnTo>
                  <a:pt x="96012" y="10668"/>
                </a:lnTo>
                <a:lnTo>
                  <a:pt x="96012" y="13716"/>
                </a:lnTo>
                <a:lnTo>
                  <a:pt x="102108" y="13716"/>
                </a:lnTo>
                <a:lnTo>
                  <a:pt x="102108" y="7620"/>
                </a:lnTo>
                <a:lnTo>
                  <a:pt x="102108" y="6096"/>
                </a:lnTo>
                <a:close/>
              </a:path>
              <a:path w="571500" h="43179">
                <a:moveTo>
                  <a:pt x="143243" y="1524"/>
                </a:moveTo>
                <a:lnTo>
                  <a:pt x="115811" y="1524"/>
                </a:lnTo>
                <a:lnTo>
                  <a:pt x="115811" y="7620"/>
                </a:lnTo>
                <a:lnTo>
                  <a:pt x="126479" y="7620"/>
                </a:lnTo>
                <a:lnTo>
                  <a:pt x="126479" y="42672"/>
                </a:lnTo>
                <a:lnTo>
                  <a:pt x="132575" y="42672"/>
                </a:lnTo>
                <a:lnTo>
                  <a:pt x="132575" y="7620"/>
                </a:lnTo>
                <a:lnTo>
                  <a:pt x="143243" y="7620"/>
                </a:lnTo>
                <a:lnTo>
                  <a:pt x="143243" y="1524"/>
                </a:lnTo>
                <a:close/>
              </a:path>
              <a:path w="571500" h="43179">
                <a:moveTo>
                  <a:pt x="164579" y="1524"/>
                </a:moveTo>
                <a:lnTo>
                  <a:pt x="156959" y="1524"/>
                </a:lnTo>
                <a:lnTo>
                  <a:pt x="156959" y="42672"/>
                </a:lnTo>
                <a:lnTo>
                  <a:pt x="164579" y="42672"/>
                </a:lnTo>
                <a:lnTo>
                  <a:pt x="164579" y="1524"/>
                </a:lnTo>
                <a:close/>
              </a:path>
              <a:path w="571500" h="43179">
                <a:moveTo>
                  <a:pt x="211823" y="1524"/>
                </a:moveTo>
                <a:lnTo>
                  <a:pt x="205727" y="1524"/>
                </a:lnTo>
                <a:lnTo>
                  <a:pt x="205727" y="32004"/>
                </a:lnTo>
                <a:lnTo>
                  <a:pt x="192011" y="1524"/>
                </a:lnTo>
                <a:lnTo>
                  <a:pt x="182867" y="1524"/>
                </a:lnTo>
                <a:lnTo>
                  <a:pt x="182867" y="42672"/>
                </a:lnTo>
                <a:lnTo>
                  <a:pt x="188963" y="42672"/>
                </a:lnTo>
                <a:lnTo>
                  <a:pt x="188963" y="12192"/>
                </a:lnTo>
                <a:lnTo>
                  <a:pt x="202679" y="42672"/>
                </a:lnTo>
                <a:lnTo>
                  <a:pt x="211823" y="42672"/>
                </a:lnTo>
                <a:lnTo>
                  <a:pt x="211823" y="1524"/>
                </a:lnTo>
                <a:close/>
              </a:path>
              <a:path w="571500" h="43179">
                <a:moveTo>
                  <a:pt x="256032" y="9144"/>
                </a:moveTo>
                <a:lnTo>
                  <a:pt x="255270" y="7620"/>
                </a:lnTo>
                <a:lnTo>
                  <a:pt x="254508" y="6096"/>
                </a:lnTo>
                <a:lnTo>
                  <a:pt x="249936" y="1524"/>
                </a:lnTo>
                <a:lnTo>
                  <a:pt x="233172" y="1524"/>
                </a:lnTo>
                <a:lnTo>
                  <a:pt x="228600" y="6096"/>
                </a:lnTo>
                <a:lnTo>
                  <a:pt x="228600" y="38100"/>
                </a:lnTo>
                <a:lnTo>
                  <a:pt x="233172" y="42672"/>
                </a:lnTo>
                <a:lnTo>
                  <a:pt x="249936" y="42672"/>
                </a:lnTo>
                <a:lnTo>
                  <a:pt x="254508" y="39624"/>
                </a:lnTo>
                <a:lnTo>
                  <a:pt x="254508" y="36576"/>
                </a:lnTo>
                <a:lnTo>
                  <a:pt x="254508" y="19812"/>
                </a:lnTo>
                <a:lnTo>
                  <a:pt x="240792" y="19812"/>
                </a:lnTo>
                <a:lnTo>
                  <a:pt x="240792" y="25908"/>
                </a:lnTo>
                <a:lnTo>
                  <a:pt x="248412" y="25908"/>
                </a:lnTo>
                <a:lnTo>
                  <a:pt x="248412" y="36576"/>
                </a:lnTo>
                <a:lnTo>
                  <a:pt x="237744" y="36576"/>
                </a:lnTo>
                <a:lnTo>
                  <a:pt x="236220" y="35052"/>
                </a:lnTo>
                <a:lnTo>
                  <a:pt x="236220" y="7620"/>
                </a:lnTo>
                <a:lnTo>
                  <a:pt x="246888" y="7620"/>
                </a:lnTo>
                <a:lnTo>
                  <a:pt x="248412" y="9144"/>
                </a:lnTo>
                <a:lnTo>
                  <a:pt x="248412" y="13716"/>
                </a:lnTo>
                <a:lnTo>
                  <a:pt x="254508" y="13716"/>
                </a:lnTo>
                <a:lnTo>
                  <a:pt x="256032" y="9144"/>
                </a:lnTo>
                <a:close/>
              </a:path>
              <a:path w="571500" h="43179">
                <a:moveTo>
                  <a:pt x="320027" y="9144"/>
                </a:moveTo>
                <a:lnTo>
                  <a:pt x="319265" y="7620"/>
                </a:lnTo>
                <a:lnTo>
                  <a:pt x="318503" y="6096"/>
                </a:lnTo>
                <a:lnTo>
                  <a:pt x="316979" y="4572"/>
                </a:lnTo>
                <a:lnTo>
                  <a:pt x="315455" y="1524"/>
                </a:lnTo>
                <a:lnTo>
                  <a:pt x="300215" y="1524"/>
                </a:lnTo>
                <a:lnTo>
                  <a:pt x="295643" y="6096"/>
                </a:lnTo>
                <a:lnTo>
                  <a:pt x="295643" y="19812"/>
                </a:lnTo>
                <a:lnTo>
                  <a:pt x="301739" y="21336"/>
                </a:lnTo>
                <a:lnTo>
                  <a:pt x="306311" y="24384"/>
                </a:lnTo>
                <a:lnTo>
                  <a:pt x="309359" y="25908"/>
                </a:lnTo>
                <a:lnTo>
                  <a:pt x="312407" y="28956"/>
                </a:lnTo>
                <a:lnTo>
                  <a:pt x="312407" y="35052"/>
                </a:lnTo>
                <a:lnTo>
                  <a:pt x="310883" y="36576"/>
                </a:lnTo>
                <a:lnTo>
                  <a:pt x="301739" y="36576"/>
                </a:lnTo>
                <a:lnTo>
                  <a:pt x="301739" y="28956"/>
                </a:lnTo>
                <a:lnTo>
                  <a:pt x="294119" y="28956"/>
                </a:lnTo>
                <a:lnTo>
                  <a:pt x="294119" y="36576"/>
                </a:lnTo>
                <a:lnTo>
                  <a:pt x="300215" y="42672"/>
                </a:lnTo>
                <a:lnTo>
                  <a:pt x="315455" y="42672"/>
                </a:lnTo>
                <a:lnTo>
                  <a:pt x="320027" y="39624"/>
                </a:lnTo>
                <a:lnTo>
                  <a:pt x="320027" y="36576"/>
                </a:lnTo>
                <a:lnTo>
                  <a:pt x="320027" y="24384"/>
                </a:lnTo>
                <a:lnTo>
                  <a:pt x="313931" y="21336"/>
                </a:lnTo>
                <a:lnTo>
                  <a:pt x="309359" y="18288"/>
                </a:lnTo>
                <a:lnTo>
                  <a:pt x="303263" y="15240"/>
                </a:lnTo>
                <a:lnTo>
                  <a:pt x="303263" y="7620"/>
                </a:lnTo>
                <a:lnTo>
                  <a:pt x="310883" y="7620"/>
                </a:lnTo>
                <a:lnTo>
                  <a:pt x="312407" y="9144"/>
                </a:lnTo>
                <a:lnTo>
                  <a:pt x="312407" y="13716"/>
                </a:lnTo>
                <a:lnTo>
                  <a:pt x="320027" y="13716"/>
                </a:lnTo>
                <a:lnTo>
                  <a:pt x="320027" y="9144"/>
                </a:lnTo>
                <a:close/>
              </a:path>
              <a:path w="571500" h="43179">
                <a:moveTo>
                  <a:pt x="359664" y="36588"/>
                </a:moveTo>
                <a:lnTo>
                  <a:pt x="342900" y="36588"/>
                </a:lnTo>
                <a:lnTo>
                  <a:pt x="342900" y="24396"/>
                </a:lnTo>
                <a:lnTo>
                  <a:pt x="358140" y="24396"/>
                </a:lnTo>
                <a:lnTo>
                  <a:pt x="358140" y="18300"/>
                </a:lnTo>
                <a:lnTo>
                  <a:pt x="342900" y="18300"/>
                </a:lnTo>
                <a:lnTo>
                  <a:pt x="342900" y="7632"/>
                </a:lnTo>
                <a:lnTo>
                  <a:pt x="358140" y="7632"/>
                </a:lnTo>
                <a:lnTo>
                  <a:pt x="358140" y="1536"/>
                </a:lnTo>
                <a:lnTo>
                  <a:pt x="336804" y="1536"/>
                </a:lnTo>
                <a:lnTo>
                  <a:pt x="336804" y="42684"/>
                </a:lnTo>
                <a:lnTo>
                  <a:pt x="359664" y="42684"/>
                </a:lnTo>
                <a:lnTo>
                  <a:pt x="359664" y="36588"/>
                </a:lnTo>
                <a:close/>
              </a:path>
              <a:path w="571500" h="43179">
                <a:moveTo>
                  <a:pt x="399288" y="7620"/>
                </a:moveTo>
                <a:lnTo>
                  <a:pt x="396240" y="1524"/>
                </a:lnTo>
                <a:lnTo>
                  <a:pt x="391668" y="1524"/>
                </a:lnTo>
                <a:lnTo>
                  <a:pt x="391668" y="7620"/>
                </a:lnTo>
                <a:lnTo>
                  <a:pt x="391668" y="15252"/>
                </a:lnTo>
                <a:lnTo>
                  <a:pt x="390144" y="18300"/>
                </a:lnTo>
                <a:lnTo>
                  <a:pt x="381000" y="18300"/>
                </a:lnTo>
                <a:lnTo>
                  <a:pt x="381000" y="7620"/>
                </a:lnTo>
                <a:lnTo>
                  <a:pt x="391668" y="7620"/>
                </a:lnTo>
                <a:lnTo>
                  <a:pt x="391668" y="1524"/>
                </a:lnTo>
                <a:lnTo>
                  <a:pt x="374904" y="1524"/>
                </a:lnTo>
                <a:lnTo>
                  <a:pt x="374904" y="42684"/>
                </a:lnTo>
                <a:lnTo>
                  <a:pt x="381000" y="42684"/>
                </a:lnTo>
                <a:lnTo>
                  <a:pt x="381000" y="24396"/>
                </a:lnTo>
                <a:lnTo>
                  <a:pt x="388620" y="24396"/>
                </a:lnTo>
                <a:lnTo>
                  <a:pt x="390144" y="25920"/>
                </a:lnTo>
                <a:lnTo>
                  <a:pt x="390144" y="28968"/>
                </a:lnTo>
                <a:lnTo>
                  <a:pt x="391668" y="30492"/>
                </a:lnTo>
                <a:lnTo>
                  <a:pt x="391668" y="39636"/>
                </a:lnTo>
                <a:lnTo>
                  <a:pt x="393192" y="41160"/>
                </a:lnTo>
                <a:lnTo>
                  <a:pt x="393192" y="42684"/>
                </a:lnTo>
                <a:lnTo>
                  <a:pt x="399288" y="42684"/>
                </a:lnTo>
                <a:lnTo>
                  <a:pt x="399288" y="38112"/>
                </a:lnTo>
                <a:lnTo>
                  <a:pt x="397764" y="33540"/>
                </a:lnTo>
                <a:lnTo>
                  <a:pt x="397764" y="24396"/>
                </a:lnTo>
                <a:lnTo>
                  <a:pt x="397764" y="22872"/>
                </a:lnTo>
                <a:lnTo>
                  <a:pt x="394716" y="21348"/>
                </a:lnTo>
                <a:lnTo>
                  <a:pt x="397764" y="19824"/>
                </a:lnTo>
                <a:lnTo>
                  <a:pt x="398526" y="18300"/>
                </a:lnTo>
                <a:lnTo>
                  <a:pt x="399288" y="16776"/>
                </a:lnTo>
                <a:lnTo>
                  <a:pt x="399288" y="7620"/>
                </a:lnTo>
                <a:close/>
              </a:path>
              <a:path w="571500" h="43179">
                <a:moveTo>
                  <a:pt x="441947" y="1524"/>
                </a:moveTo>
                <a:lnTo>
                  <a:pt x="435851" y="1524"/>
                </a:lnTo>
                <a:lnTo>
                  <a:pt x="426707" y="33528"/>
                </a:lnTo>
                <a:lnTo>
                  <a:pt x="419087" y="1524"/>
                </a:lnTo>
                <a:lnTo>
                  <a:pt x="411467" y="1524"/>
                </a:lnTo>
                <a:lnTo>
                  <a:pt x="423659" y="42672"/>
                </a:lnTo>
                <a:lnTo>
                  <a:pt x="429755" y="42672"/>
                </a:lnTo>
                <a:lnTo>
                  <a:pt x="441947" y="1524"/>
                </a:lnTo>
                <a:close/>
              </a:path>
              <a:path w="571500" h="43179">
                <a:moveTo>
                  <a:pt x="463296" y="1524"/>
                </a:moveTo>
                <a:lnTo>
                  <a:pt x="455676" y="1524"/>
                </a:lnTo>
                <a:lnTo>
                  <a:pt x="455676" y="42672"/>
                </a:lnTo>
                <a:lnTo>
                  <a:pt x="463296" y="42672"/>
                </a:lnTo>
                <a:lnTo>
                  <a:pt x="463296" y="1524"/>
                </a:lnTo>
                <a:close/>
              </a:path>
              <a:path w="571500" h="43179">
                <a:moveTo>
                  <a:pt x="505955" y="6096"/>
                </a:moveTo>
                <a:lnTo>
                  <a:pt x="502907" y="4572"/>
                </a:lnTo>
                <a:lnTo>
                  <a:pt x="501383" y="1524"/>
                </a:lnTo>
                <a:lnTo>
                  <a:pt x="484619" y="1524"/>
                </a:lnTo>
                <a:lnTo>
                  <a:pt x="481571" y="6096"/>
                </a:lnTo>
                <a:lnTo>
                  <a:pt x="481571" y="42672"/>
                </a:lnTo>
                <a:lnTo>
                  <a:pt x="499859" y="42672"/>
                </a:lnTo>
                <a:lnTo>
                  <a:pt x="502907" y="39624"/>
                </a:lnTo>
                <a:lnTo>
                  <a:pt x="505955" y="38100"/>
                </a:lnTo>
                <a:lnTo>
                  <a:pt x="505955" y="36576"/>
                </a:lnTo>
                <a:lnTo>
                  <a:pt x="505955" y="28956"/>
                </a:lnTo>
                <a:lnTo>
                  <a:pt x="499859" y="28956"/>
                </a:lnTo>
                <a:lnTo>
                  <a:pt x="499859" y="36576"/>
                </a:lnTo>
                <a:lnTo>
                  <a:pt x="487667" y="36576"/>
                </a:lnTo>
                <a:lnTo>
                  <a:pt x="487667" y="12192"/>
                </a:lnTo>
                <a:lnTo>
                  <a:pt x="489191" y="10668"/>
                </a:lnTo>
                <a:lnTo>
                  <a:pt x="489191" y="9144"/>
                </a:lnTo>
                <a:lnTo>
                  <a:pt x="490715" y="7620"/>
                </a:lnTo>
                <a:lnTo>
                  <a:pt x="498335" y="7620"/>
                </a:lnTo>
                <a:lnTo>
                  <a:pt x="498335" y="13716"/>
                </a:lnTo>
                <a:lnTo>
                  <a:pt x="505955" y="13716"/>
                </a:lnTo>
                <a:lnTo>
                  <a:pt x="505955" y="7620"/>
                </a:lnTo>
                <a:lnTo>
                  <a:pt x="505955" y="6096"/>
                </a:lnTo>
                <a:close/>
              </a:path>
              <a:path w="571500" h="43179">
                <a:moveTo>
                  <a:pt x="544068" y="1524"/>
                </a:moveTo>
                <a:lnTo>
                  <a:pt x="522732" y="1524"/>
                </a:lnTo>
                <a:lnTo>
                  <a:pt x="522732" y="42672"/>
                </a:lnTo>
                <a:lnTo>
                  <a:pt x="544068" y="42672"/>
                </a:lnTo>
                <a:lnTo>
                  <a:pt x="544068" y="36576"/>
                </a:lnTo>
                <a:lnTo>
                  <a:pt x="528828" y="36576"/>
                </a:lnTo>
                <a:lnTo>
                  <a:pt x="528828" y="24384"/>
                </a:lnTo>
                <a:lnTo>
                  <a:pt x="542544" y="24384"/>
                </a:lnTo>
                <a:lnTo>
                  <a:pt x="542544" y="18288"/>
                </a:lnTo>
                <a:lnTo>
                  <a:pt x="528828" y="18288"/>
                </a:lnTo>
                <a:lnTo>
                  <a:pt x="528828" y="7620"/>
                </a:lnTo>
                <a:lnTo>
                  <a:pt x="544068" y="7620"/>
                </a:lnTo>
                <a:lnTo>
                  <a:pt x="544068" y="1524"/>
                </a:lnTo>
                <a:close/>
              </a:path>
              <a:path w="571500" h="43179">
                <a:moveTo>
                  <a:pt x="566928" y="4572"/>
                </a:moveTo>
                <a:lnTo>
                  <a:pt x="565404" y="4572"/>
                </a:lnTo>
                <a:lnTo>
                  <a:pt x="565404" y="7620"/>
                </a:lnTo>
                <a:lnTo>
                  <a:pt x="562356" y="7620"/>
                </a:lnTo>
                <a:lnTo>
                  <a:pt x="562356" y="4572"/>
                </a:lnTo>
                <a:lnTo>
                  <a:pt x="560832" y="4572"/>
                </a:lnTo>
                <a:lnTo>
                  <a:pt x="560832" y="13716"/>
                </a:lnTo>
                <a:lnTo>
                  <a:pt x="562356" y="13716"/>
                </a:lnTo>
                <a:lnTo>
                  <a:pt x="562356" y="9144"/>
                </a:lnTo>
                <a:lnTo>
                  <a:pt x="565404" y="9144"/>
                </a:lnTo>
                <a:lnTo>
                  <a:pt x="565404" y="13716"/>
                </a:lnTo>
                <a:lnTo>
                  <a:pt x="566928" y="13716"/>
                </a:lnTo>
                <a:lnTo>
                  <a:pt x="566928" y="9144"/>
                </a:lnTo>
                <a:lnTo>
                  <a:pt x="566928" y="7620"/>
                </a:lnTo>
                <a:lnTo>
                  <a:pt x="566928" y="4572"/>
                </a:lnTo>
                <a:close/>
              </a:path>
              <a:path w="571500" h="43179">
                <a:moveTo>
                  <a:pt x="571500" y="12192"/>
                </a:moveTo>
                <a:lnTo>
                  <a:pt x="568452" y="16764"/>
                </a:lnTo>
                <a:lnTo>
                  <a:pt x="571500" y="13716"/>
                </a:lnTo>
                <a:lnTo>
                  <a:pt x="571500" y="12192"/>
                </a:lnTo>
                <a:close/>
              </a:path>
              <a:path w="571500" h="43179">
                <a:moveTo>
                  <a:pt x="571500" y="4572"/>
                </a:moveTo>
                <a:lnTo>
                  <a:pt x="569468" y="1524"/>
                </a:lnTo>
                <a:lnTo>
                  <a:pt x="568452" y="0"/>
                </a:lnTo>
                <a:lnTo>
                  <a:pt x="559308" y="0"/>
                </a:lnTo>
                <a:lnTo>
                  <a:pt x="554736" y="4572"/>
                </a:lnTo>
                <a:lnTo>
                  <a:pt x="554736" y="13716"/>
                </a:lnTo>
                <a:lnTo>
                  <a:pt x="559308" y="16764"/>
                </a:lnTo>
                <a:lnTo>
                  <a:pt x="556260" y="12192"/>
                </a:lnTo>
                <a:lnTo>
                  <a:pt x="556260" y="4572"/>
                </a:lnTo>
                <a:lnTo>
                  <a:pt x="559308" y="1524"/>
                </a:lnTo>
                <a:lnTo>
                  <a:pt x="568452" y="1524"/>
                </a:lnTo>
                <a:lnTo>
                  <a:pt x="571500" y="4572"/>
                </a:lnTo>
                <a:close/>
              </a:path>
            </a:pathLst>
          </a:custGeom>
          <a:solidFill>
            <a:srgbClr val="007E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66276" y="6269735"/>
            <a:ext cx="207263" cy="20726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9313164" y="6188964"/>
            <a:ext cx="166370" cy="288290"/>
          </a:xfrm>
          <a:custGeom>
            <a:avLst/>
            <a:gdLst/>
            <a:ahLst/>
            <a:cxnLst/>
            <a:rect l="l" t="t" r="r" b="b"/>
            <a:pathLst>
              <a:path w="166370" h="288289">
                <a:moveTo>
                  <a:pt x="166116" y="288035"/>
                </a:moveTo>
                <a:lnTo>
                  <a:pt x="0" y="205739"/>
                </a:lnTo>
                <a:lnTo>
                  <a:pt x="0" y="0"/>
                </a:lnTo>
                <a:lnTo>
                  <a:pt x="166116" y="80771"/>
                </a:lnTo>
                <a:lnTo>
                  <a:pt x="166116" y="288035"/>
                </a:lnTo>
                <a:close/>
              </a:path>
            </a:pathLst>
          </a:custGeom>
          <a:solidFill>
            <a:srgbClr val="007E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51930" y="6244494"/>
            <a:ext cx="87058" cy="17545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99092" y="6269735"/>
            <a:ext cx="208787" cy="20726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35823" y="6219444"/>
            <a:ext cx="1110995" cy="3337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">
  <p:cSld name="Big sta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334098" y="398254"/>
            <a:ext cx="9372660" cy="6975893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80"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hasCustomPrompt="1"/>
          </p:nvPr>
        </p:nvSpPr>
        <p:spPr>
          <a:xfrm>
            <a:off x="712470" y="1671477"/>
            <a:ext cx="8633460" cy="29670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Source Serif Pro"/>
              <a:buNone/>
              <a:defRPr sz="13200">
                <a:solidFill>
                  <a:schemeClr val="accen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erif Pro"/>
              <a:buNone/>
              <a:defRPr sz="13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6573930" y="6816357"/>
            <a:ext cx="3090780" cy="5272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r"/>
            <a:r>
              <a:rPr lang="en-US"/>
              <a:t>© 2012-2020 Credly, Inc | Proprietary and Confidential | </a:t>
            </a:r>
            <a:fld id="{00000000-1234-1234-1234-123412341234}" type="slidenum">
              <a:rPr lang="en-US" smtClean="0">
                <a:solidFill>
                  <a:schemeClr val="accent1"/>
                </a:solidFill>
              </a:rPr>
              <a:pPr algn="r"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712470" y="4621431"/>
            <a:ext cx="8841360" cy="2282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88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 body 1">
  <p:cSld name="Title and 3 col bod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42870" y="672483"/>
            <a:ext cx="9372660" cy="86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Source Serif Pro"/>
              <a:buNone/>
              <a:defRPr sz="2750">
                <a:solidFill>
                  <a:schemeClr val="accen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6573930" y="7046651"/>
            <a:ext cx="3090780" cy="52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80" b="0" i="0" u="none" strike="noStrike" cap="non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/>
              <a:t>© 2012-2020 Credly, Inc | Proprietary and Confidential | </a:t>
            </a:r>
            <a:fld id="{00000000-1234-1234-1234-123412341234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0534" y="7074476"/>
            <a:ext cx="477364" cy="326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342870" y="1391620"/>
            <a:ext cx="9265080" cy="52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450533" y="4103044"/>
            <a:ext cx="2766060" cy="280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3"/>
          </p:nvPr>
        </p:nvSpPr>
        <p:spPr>
          <a:xfrm>
            <a:off x="6841808" y="4103044"/>
            <a:ext cx="2766060" cy="279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4"/>
          </p:nvPr>
        </p:nvSpPr>
        <p:spPr>
          <a:xfrm>
            <a:off x="3646170" y="4103044"/>
            <a:ext cx="2766060" cy="280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50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">
          <p15:clr>
            <a:srgbClr val="FA7B17"/>
          </p15:clr>
        </p15:guide>
        <p15:guide id="2" orient="horz" pos="308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342870" y="672483"/>
            <a:ext cx="9372660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Source Serif Pro"/>
              <a:buNone/>
              <a:defRPr sz="2750">
                <a:solidFill>
                  <a:schemeClr val="accen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6573930" y="7046651"/>
            <a:ext cx="3090780" cy="5272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r"/>
            <a:r>
              <a:rPr lang="en-US"/>
              <a:t>© 2012-2020 Credly, Inc | Proprietary and Confidential | </a:t>
            </a:r>
            <a:fld id="{00000000-1234-1234-1234-123412341234}" type="slidenum">
              <a:rPr lang="en-US" smtClean="0">
                <a:solidFill>
                  <a:schemeClr val="accent1"/>
                </a:solidFill>
              </a:rPr>
              <a:pPr algn="r"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34" y="7074476"/>
            <a:ext cx="477364" cy="326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50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 body">
  <p:cSld name="Title and 3 col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42870" y="672483"/>
            <a:ext cx="9372660" cy="865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Source Serif Pro"/>
              <a:buNone/>
              <a:defRPr sz="2750">
                <a:solidFill>
                  <a:schemeClr val="accen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Source Serif Pro"/>
              <a:buNone/>
              <a:defRPr sz="253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6573930" y="7046651"/>
            <a:ext cx="3090780" cy="5272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88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r"/>
            <a:r>
              <a:rPr lang="en-US"/>
              <a:t>© 2012-2020 Credly, Inc | Proprietary and Confidential | </a:t>
            </a:r>
            <a:fld id="{00000000-1234-1234-1234-123412341234}" type="slidenum">
              <a:rPr lang="en-US" smtClean="0">
                <a:solidFill>
                  <a:schemeClr val="accent1"/>
                </a:solidFill>
              </a:rPr>
              <a:pPr algn="r"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64" name="Google Shape;6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534" y="7074476"/>
            <a:ext cx="477364" cy="32691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342870" y="1391620"/>
            <a:ext cx="9265080" cy="5272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 rtl="0">
              <a:spcBef>
                <a:spcPts val="1100"/>
              </a:spcBef>
              <a:spcAft>
                <a:spcPts val="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 rtl="0">
              <a:spcBef>
                <a:spcPts val="1100"/>
              </a:spcBef>
              <a:spcAft>
                <a:spcPts val="1100"/>
              </a:spcAft>
              <a:buSzPts val="1200"/>
              <a:buNone/>
              <a:defRPr sz="132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2"/>
          </p:nvPr>
        </p:nvSpPr>
        <p:spPr>
          <a:xfrm>
            <a:off x="450533" y="4103044"/>
            <a:ext cx="2766060" cy="2801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3"/>
          </p:nvPr>
        </p:nvSpPr>
        <p:spPr>
          <a:xfrm>
            <a:off x="6841808" y="4103044"/>
            <a:ext cx="2766060" cy="2799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4"/>
          </p:nvPr>
        </p:nvSpPr>
        <p:spPr>
          <a:xfrm>
            <a:off x="3646170" y="4103044"/>
            <a:ext cx="2766060" cy="2801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2920" lvl="0" indent="-3632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▫"/>
              <a:defRPr sz="176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1005840" lvl="1" indent="-34226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Proxima Nova"/>
              <a:buChar char="⎼"/>
              <a:defRPr sz="143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08760" lvl="2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2011680" lvl="3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514600" lvl="4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3017520" lvl="5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520440" lvl="6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4023360" lvl="7" indent="-32829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Proxima Nova"/>
              <a:buChar char="⎼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526280" lvl="8" indent="-328295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Proxima Nova"/>
              <a:buChar char="▫"/>
              <a:defRPr sz="121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246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">
          <p15:clr>
            <a:srgbClr val="FA7B17"/>
          </p15:clr>
        </p15:guide>
        <p15:guide id="2" orient="horz" pos="3085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190500"/>
          </a:xfrm>
          <a:custGeom>
            <a:avLst/>
            <a:gdLst/>
            <a:ahLst/>
            <a:cxnLst/>
            <a:rect l="l" t="t" r="r" b="b"/>
            <a:pathLst>
              <a:path w="10058400" h="190500">
                <a:moveTo>
                  <a:pt x="10058400" y="190499"/>
                </a:moveTo>
                <a:lnTo>
                  <a:pt x="0" y="190499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190499"/>
                </a:lnTo>
                <a:close/>
              </a:path>
            </a:pathLst>
          </a:custGeom>
          <a:solidFill>
            <a:srgbClr val="FFD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119616" y="6507479"/>
            <a:ext cx="571500" cy="43180"/>
          </a:xfrm>
          <a:custGeom>
            <a:avLst/>
            <a:gdLst/>
            <a:ahLst/>
            <a:cxnLst/>
            <a:rect l="l" t="t" r="r" b="b"/>
            <a:pathLst>
              <a:path w="571500" h="43179">
                <a:moveTo>
                  <a:pt x="27432" y="1524"/>
                </a:moveTo>
                <a:lnTo>
                  <a:pt x="0" y="1524"/>
                </a:lnTo>
                <a:lnTo>
                  <a:pt x="0" y="7620"/>
                </a:lnTo>
                <a:lnTo>
                  <a:pt x="9144" y="7620"/>
                </a:lnTo>
                <a:lnTo>
                  <a:pt x="9144" y="42672"/>
                </a:lnTo>
                <a:lnTo>
                  <a:pt x="16764" y="42672"/>
                </a:lnTo>
                <a:lnTo>
                  <a:pt x="16764" y="7620"/>
                </a:lnTo>
                <a:lnTo>
                  <a:pt x="27432" y="7620"/>
                </a:lnTo>
                <a:lnTo>
                  <a:pt x="27432" y="1524"/>
                </a:lnTo>
                <a:close/>
              </a:path>
              <a:path w="571500" h="43179">
                <a:moveTo>
                  <a:pt x="62484" y="1536"/>
                </a:moveTo>
                <a:lnTo>
                  <a:pt x="41148" y="1536"/>
                </a:lnTo>
                <a:lnTo>
                  <a:pt x="41148" y="42684"/>
                </a:lnTo>
                <a:lnTo>
                  <a:pt x="62484" y="42684"/>
                </a:lnTo>
                <a:lnTo>
                  <a:pt x="62484" y="36588"/>
                </a:lnTo>
                <a:lnTo>
                  <a:pt x="47244" y="36588"/>
                </a:lnTo>
                <a:lnTo>
                  <a:pt x="47244" y="24396"/>
                </a:lnTo>
                <a:lnTo>
                  <a:pt x="60960" y="24396"/>
                </a:lnTo>
                <a:lnTo>
                  <a:pt x="60960" y="18300"/>
                </a:lnTo>
                <a:lnTo>
                  <a:pt x="47244" y="18300"/>
                </a:lnTo>
                <a:lnTo>
                  <a:pt x="47244" y="7632"/>
                </a:lnTo>
                <a:lnTo>
                  <a:pt x="62484" y="7632"/>
                </a:lnTo>
                <a:lnTo>
                  <a:pt x="62484" y="1536"/>
                </a:lnTo>
                <a:close/>
              </a:path>
              <a:path w="571500" h="43179">
                <a:moveTo>
                  <a:pt x="102108" y="6096"/>
                </a:moveTo>
                <a:lnTo>
                  <a:pt x="99060" y="4572"/>
                </a:lnTo>
                <a:lnTo>
                  <a:pt x="97536" y="1524"/>
                </a:lnTo>
                <a:lnTo>
                  <a:pt x="83820" y="1524"/>
                </a:lnTo>
                <a:lnTo>
                  <a:pt x="77724" y="6096"/>
                </a:lnTo>
                <a:lnTo>
                  <a:pt x="77724" y="19812"/>
                </a:lnTo>
                <a:lnTo>
                  <a:pt x="83820" y="21336"/>
                </a:lnTo>
                <a:lnTo>
                  <a:pt x="88392" y="24384"/>
                </a:lnTo>
                <a:lnTo>
                  <a:pt x="92964" y="25908"/>
                </a:lnTo>
                <a:lnTo>
                  <a:pt x="96012" y="28956"/>
                </a:lnTo>
                <a:lnTo>
                  <a:pt x="96012" y="35052"/>
                </a:lnTo>
                <a:lnTo>
                  <a:pt x="94488" y="36576"/>
                </a:lnTo>
                <a:lnTo>
                  <a:pt x="83820" y="36576"/>
                </a:lnTo>
                <a:lnTo>
                  <a:pt x="83820" y="28956"/>
                </a:lnTo>
                <a:lnTo>
                  <a:pt x="77724" y="28956"/>
                </a:lnTo>
                <a:lnTo>
                  <a:pt x="77724" y="36576"/>
                </a:lnTo>
                <a:lnTo>
                  <a:pt x="80772" y="39624"/>
                </a:lnTo>
                <a:lnTo>
                  <a:pt x="82296" y="42672"/>
                </a:lnTo>
                <a:lnTo>
                  <a:pt x="97536" y="42672"/>
                </a:lnTo>
                <a:lnTo>
                  <a:pt x="102108" y="39624"/>
                </a:lnTo>
                <a:lnTo>
                  <a:pt x="102108" y="36576"/>
                </a:lnTo>
                <a:lnTo>
                  <a:pt x="102108" y="24384"/>
                </a:lnTo>
                <a:lnTo>
                  <a:pt x="92964" y="18288"/>
                </a:lnTo>
                <a:lnTo>
                  <a:pt x="88392" y="16764"/>
                </a:lnTo>
                <a:lnTo>
                  <a:pt x="85344" y="15240"/>
                </a:lnTo>
                <a:lnTo>
                  <a:pt x="85344" y="7620"/>
                </a:lnTo>
                <a:lnTo>
                  <a:pt x="94488" y="7620"/>
                </a:lnTo>
                <a:lnTo>
                  <a:pt x="94488" y="9144"/>
                </a:lnTo>
                <a:lnTo>
                  <a:pt x="96012" y="10668"/>
                </a:lnTo>
                <a:lnTo>
                  <a:pt x="96012" y="13716"/>
                </a:lnTo>
                <a:lnTo>
                  <a:pt x="102108" y="13716"/>
                </a:lnTo>
                <a:lnTo>
                  <a:pt x="102108" y="7620"/>
                </a:lnTo>
                <a:lnTo>
                  <a:pt x="102108" y="6096"/>
                </a:lnTo>
                <a:close/>
              </a:path>
              <a:path w="571500" h="43179">
                <a:moveTo>
                  <a:pt x="143243" y="1524"/>
                </a:moveTo>
                <a:lnTo>
                  <a:pt x="115811" y="1524"/>
                </a:lnTo>
                <a:lnTo>
                  <a:pt x="115811" y="7620"/>
                </a:lnTo>
                <a:lnTo>
                  <a:pt x="126479" y="7620"/>
                </a:lnTo>
                <a:lnTo>
                  <a:pt x="126479" y="42672"/>
                </a:lnTo>
                <a:lnTo>
                  <a:pt x="132575" y="42672"/>
                </a:lnTo>
                <a:lnTo>
                  <a:pt x="132575" y="7620"/>
                </a:lnTo>
                <a:lnTo>
                  <a:pt x="143243" y="7620"/>
                </a:lnTo>
                <a:lnTo>
                  <a:pt x="143243" y="1524"/>
                </a:lnTo>
                <a:close/>
              </a:path>
              <a:path w="571500" h="43179">
                <a:moveTo>
                  <a:pt x="164579" y="1524"/>
                </a:moveTo>
                <a:lnTo>
                  <a:pt x="156959" y="1524"/>
                </a:lnTo>
                <a:lnTo>
                  <a:pt x="156959" y="42672"/>
                </a:lnTo>
                <a:lnTo>
                  <a:pt x="164579" y="42672"/>
                </a:lnTo>
                <a:lnTo>
                  <a:pt x="164579" y="1524"/>
                </a:lnTo>
                <a:close/>
              </a:path>
              <a:path w="571500" h="43179">
                <a:moveTo>
                  <a:pt x="211823" y="1524"/>
                </a:moveTo>
                <a:lnTo>
                  <a:pt x="205727" y="1524"/>
                </a:lnTo>
                <a:lnTo>
                  <a:pt x="205727" y="32004"/>
                </a:lnTo>
                <a:lnTo>
                  <a:pt x="192011" y="1524"/>
                </a:lnTo>
                <a:lnTo>
                  <a:pt x="182867" y="1524"/>
                </a:lnTo>
                <a:lnTo>
                  <a:pt x="182867" y="42672"/>
                </a:lnTo>
                <a:lnTo>
                  <a:pt x="188963" y="42672"/>
                </a:lnTo>
                <a:lnTo>
                  <a:pt x="188963" y="12192"/>
                </a:lnTo>
                <a:lnTo>
                  <a:pt x="202679" y="42672"/>
                </a:lnTo>
                <a:lnTo>
                  <a:pt x="211823" y="42672"/>
                </a:lnTo>
                <a:lnTo>
                  <a:pt x="211823" y="1524"/>
                </a:lnTo>
                <a:close/>
              </a:path>
              <a:path w="571500" h="43179">
                <a:moveTo>
                  <a:pt x="256032" y="9144"/>
                </a:moveTo>
                <a:lnTo>
                  <a:pt x="255270" y="7620"/>
                </a:lnTo>
                <a:lnTo>
                  <a:pt x="254508" y="6096"/>
                </a:lnTo>
                <a:lnTo>
                  <a:pt x="249936" y="1524"/>
                </a:lnTo>
                <a:lnTo>
                  <a:pt x="233172" y="1524"/>
                </a:lnTo>
                <a:lnTo>
                  <a:pt x="228600" y="6096"/>
                </a:lnTo>
                <a:lnTo>
                  <a:pt x="228600" y="38100"/>
                </a:lnTo>
                <a:lnTo>
                  <a:pt x="233172" y="42672"/>
                </a:lnTo>
                <a:lnTo>
                  <a:pt x="249936" y="42672"/>
                </a:lnTo>
                <a:lnTo>
                  <a:pt x="254508" y="39624"/>
                </a:lnTo>
                <a:lnTo>
                  <a:pt x="254508" y="36576"/>
                </a:lnTo>
                <a:lnTo>
                  <a:pt x="254508" y="19812"/>
                </a:lnTo>
                <a:lnTo>
                  <a:pt x="240792" y="19812"/>
                </a:lnTo>
                <a:lnTo>
                  <a:pt x="240792" y="25908"/>
                </a:lnTo>
                <a:lnTo>
                  <a:pt x="248412" y="25908"/>
                </a:lnTo>
                <a:lnTo>
                  <a:pt x="248412" y="36576"/>
                </a:lnTo>
                <a:lnTo>
                  <a:pt x="237744" y="36576"/>
                </a:lnTo>
                <a:lnTo>
                  <a:pt x="236220" y="35052"/>
                </a:lnTo>
                <a:lnTo>
                  <a:pt x="236220" y="7620"/>
                </a:lnTo>
                <a:lnTo>
                  <a:pt x="246888" y="7620"/>
                </a:lnTo>
                <a:lnTo>
                  <a:pt x="248412" y="9144"/>
                </a:lnTo>
                <a:lnTo>
                  <a:pt x="248412" y="13716"/>
                </a:lnTo>
                <a:lnTo>
                  <a:pt x="254508" y="13716"/>
                </a:lnTo>
                <a:lnTo>
                  <a:pt x="256032" y="9144"/>
                </a:lnTo>
                <a:close/>
              </a:path>
              <a:path w="571500" h="43179">
                <a:moveTo>
                  <a:pt x="320027" y="9144"/>
                </a:moveTo>
                <a:lnTo>
                  <a:pt x="319265" y="7620"/>
                </a:lnTo>
                <a:lnTo>
                  <a:pt x="318503" y="6096"/>
                </a:lnTo>
                <a:lnTo>
                  <a:pt x="316979" y="4572"/>
                </a:lnTo>
                <a:lnTo>
                  <a:pt x="315455" y="1524"/>
                </a:lnTo>
                <a:lnTo>
                  <a:pt x="300215" y="1524"/>
                </a:lnTo>
                <a:lnTo>
                  <a:pt x="295643" y="6096"/>
                </a:lnTo>
                <a:lnTo>
                  <a:pt x="295643" y="19812"/>
                </a:lnTo>
                <a:lnTo>
                  <a:pt x="301739" y="21336"/>
                </a:lnTo>
                <a:lnTo>
                  <a:pt x="306311" y="24384"/>
                </a:lnTo>
                <a:lnTo>
                  <a:pt x="309359" y="25908"/>
                </a:lnTo>
                <a:lnTo>
                  <a:pt x="312407" y="28956"/>
                </a:lnTo>
                <a:lnTo>
                  <a:pt x="312407" y="35052"/>
                </a:lnTo>
                <a:lnTo>
                  <a:pt x="310883" y="36576"/>
                </a:lnTo>
                <a:lnTo>
                  <a:pt x="301739" y="36576"/>
                </a:lnTo>
                <a:lnTo>
                  <a:pt x="301739" y="28956"/>
                </a:lnTo>
                <a:lnTo>
                  <a:pt x="294119" y="28956"/>
                </a:lnTo>
                <a:lnTo>
                  <a:pt x="294119" y="36576"/>
                </a:lnTo>
                <a:lnTo>
                  <a:pt x="300215" y="42672"/>
                </a:lnTo>
                <a:lnTo>
                  <a:pt x="315455" y="42672"/>
                </a:lnTo>
                <a:lnTo>
                  <a:pt x="320027" y="39624"/>
                </a:lnTo>
                <a:lnTo>
                  <a:pt x="320027" y="36576"/>
                </a:lnTo>
                <a:lnTo>
                  <a:pt x="320027" y="24384"/>
                </a:lnTo>
                <a:lnTo>
                  <a:pt x="313931" y="21336"/>
                </a:lnTo>
                <a:lnTo>
                  <a:pt x="309359" y="18288"/>
                </a:lnTo>
                <a:lnTo>
                  <a:pt x="303263" y="15240"/>
                </a:lnTo>
                <a:lnTo>
                  <a:pt x="303263" y="7620"/>
                </a:lnTo>
                <a:lnTo>
                  <a:pt x="310883" y="7620"/>
                </a:lnTo>
                <a:lnTo>
                  <a:pt x="312407" y="9144"/>
                </a:lnTo>
                <a:lnTo>
                  <a:pt x="312407" y="13716"/>
                </a:lnTo>
                <a:lnTo>
                  <a:pt x="320027" y="13716"/>
                </a:lnTo>
                <a:lnTo>
                  <a:pt x="320027" y="9144"/>
                </a:lnTo>
                <a:close/>
              </a:path>
              <a:path w="571500" h="43179">
                <a:moveTo>
                  <a:pt x="359664" y="36588"/>
                </a:moveTo>
                <a:lnTo>
                  <a:pt x="342900" y="36588"/>
                </a:lnTo>
                <a:lnTo>
                  <a:pt x="342900" y="24396"/>
                </a:lnTo>
                <a:lnTo>
                  <a:pt x="358140" y="24396"/>
                </a:lnTo>
                <a:lnTo>
                  <a:pt x="358140" y="18300"/>
                </a:lnTo>
                <a:lnTo>
                  <a:pt x="342900" y="18300"/>
                </a:lnTo>
                <a:lnTo>
                  <a:pt x="342900" y="7632"/>
                </a:lnTo>
                <a:lnTo>
                  <a:pt x="358140" y="7632"/>
                </a:lnTo>
                <a:lnTo>
                  <a:pt x="358140" y="1536"/>
                </a:lnTo>
                <a:lnTo>
                  <a:pt x="336804" y="1536"/>
                </a:lnTo>
                <a:lnTo>
                  <a:pt x="336804" y="42684"/>
                </a:lnTo>
                <a:lnTo>
                  <a:pt x="359664" y="42684"/>
                </a:lnTo>
                <a:lnTo>
                  <a:pt x="359664" y="36588"/>
                </a:lnTo>
                <a:close/>
              </a:path>
              <a:path w="571500" h="43179">
                <a:moveTo>
                  <a:pt x="399288" y="7620"/>
                </a:moveTo>
                <a:lnTo>
                  <a:pt x="396240" y="1524"/>
                </a:lnTo>
                <a:lnTo>
                  <a:pt x="391668" y="1524"/>
                </a:lnTo>
                <a:lnTo>
                  <a:pt x="391668" y="7620"/>
                </a:lnTo>
                <a:lnTo>
                  <a:pt x="391668" y="15252"/>
                </a:lnTo>
                <a:lnTo>
                  <a:pt x="390144" y="18300"/>
                </a:lnTo>
                <a:lnTo>
                  <a:pt x="381000" y="18300"/>
                </a:lnTo>
                <a:lnTo>
                  <a:pt x="381000" y="7620"/>
                </a:lnTo>
                <a:lnTo>
                  <a:pt x="391668" y="7620"/>
                </a:lnTo>
                <a:lnTo>
                  <a:pt x="391668" y="1524"/>
                </a:lnTo>
                <a:lnTo>
                  <a:pt x="374904" y="1524"/>
                </a:lnTo>
                <a:lnTo>
                  <a:pt x="374904" y="42684"/>
                </a:lnTo>
                <a:lnTo>
                  <a:pt x="381000" y="42684"/>
                </a:lnTo>
                <a:lnTo>
                  <a:pt x="381000" y="24396"/>
                </a:lnTo>
                <a:lnTo>
                  <a:pt x="388620" y="24396"/>
                </a:lnTo>
                <a:lnTo>
                  <a:pt x="390144" y="25920"/>
                </a:lnTo>
                <a:lnTo>
                  <a:pt x="390144" y="28968"/>
                </a:lnTo>
                <a:lnTo>
                  <a:pt x="391668" y="30492"/>
                </a:lnTo>
                <a:lnTo>
                  <a:pt x="391668" y="39636"/>
                </a:lnTo>
                <a:lnTo>
                  <a:pt x="393192" y="41160"/>
                </a:lnTo>
                <a:lnTo>
                  <a:pt x="393192" y="42684"/>
                </a:lnTo>
                <a:lnTo>
                  <a:pt x="399288" y="42684"/>
                </a:lnTo>
                <a:lnTo>
                  <a:pt x="399288" y="38112"/>
                </a:lnTo>
                <a:lnTo>
                  <a:pt x="397764" y="33540"/>
                </a:lnTo>
                <a:lnTo>
                  <a:pt x="397764" y="24396"/>
                </a:lnTo>
                <a:lnTo>
                  <a:pt x="397764" y="22872"/>
                </a:lnTo>
                <a:lnTo>
                  <a:pt x="394716" y="21348"/>
                </a:lnTo>
                <a:lnTo>
                  <a:pt x="397764" y="19824"/>
                </a:lnTo>
                <a:lnTo>
                  <a:pt x="398526" y="18300"/>
                </a:lnTo>
                <a:lnTo>
                  <a:pt x="399288" y="16776"/>
                </a:lnTo>
                <a:lnTo>
                  <a:pt x="399288" y="7620"/>
                </a:lnTo>
                <a:close/>
              </a:path>
              <a:path w="571500" h="43179">
                <a:moveTo>
                  <a:pt x="441947" y="1524"/>
                </a:moveTo>
                <a:lnTo>
                  <a:pt x="435851" y="1524"/>
                </a:lnTo>
                <a:lnTo>
                  <a:pt x="426707" y="33528"/>
                </a:lnTo>
                <a:lnTo>
                  <a:pt x="419087" y="1524"/>
                </a:lnTo>
                <a:lnTo>
                  <a:pt x="411467" y="1524"/>
                </a:lnTo>
                <a:lnTo>
                  <a:pt x="423659" y="42672"/>
                </a:lnTo>
                <a:lnTo>
                  <a:pt x="429755" y="42672"/>
                </a:lnTo>
                <a:lnTo>
                  <a:pt x="441947" y="1524"/>
                </a:lnTo>
                <a:close/>
              </a:path>
              <a:path w="571500" h="43179">
                <a:moveTo>
                  <a:pt x="463296" y="1524"/>
                </a:moveTo>
                <a:lnTo>
                  <a:pt x="455676" y="1524"/>
                </a:lnTo>
                <a:lnTo>
                  <a:pt x="455676" y="42672"/>
                </a:lnTo>
                <a:lnTo>
                  <a:pt x="463296" y="42672"/>
                </a:lnTo>
                <a:lnTo>
                  <a:pt x="463296" y="1524"/>
                </a:lnTo>
                <a:close/>
              </a:path>
              <a:path w="571500" h="43179">
                <a:moveTo>
                  <a:pt x="505955" y="6096"/>
                </a:moveTo>
                <a:lnTo>
                  <a:pt x="502907" y="4572"/>
                </a:lnTo>
                <a:lnTo>
                  <a:pt x="501383" y="1524"/>
                </a:lnTo>
                <a:lnTo>
                  <a:pt x="484619" y="1524"/>
                </a:lnTo>
                <a:lnTo>
                  <a:pt x="481571" y="6096"/>
                </a:lnTo>
                <a:lnTo>
                  <a:pt x="481571" y="42672"/>
                </a:lnTo>
                <a:lnTo>
                  <a:pt x="499859" y="42672"/>
                </a:lnTo>
                <a:lnTo>
                  <a:pt x="502907" y="39624"/>
                </a:lnTo>
                <a:lnTo>
                  <a:pt x="505955" y="38100"/>
                </a:lnTo>
                <a:lnTo>
                  <a:pt x="505955" y="36576"/>
                </a:lnTo>
                <a:lnTo>
                  <a:pt x="505955" y="28956"/>
                </a:lnTo>
                <a:lnTo>
                  <a:pt x="499859" y="28956"/>
                </a:lnTo>
                <a:lnTo>
                  <a:pt x="499859" y="36576"/>
                </a:lnTo>
                <a:lnTo>
                  <a:pt x="487667" y="36576"/>
                </a:lnTo>
                <a:lnTo>
                  <a:pt x="487667" y="12192"/>
                </a:lnTo>
                <a:lnTo>
                  <a:pt x="489191" y="10668"/>
                </a:lnTo>
                <a:lnTo>
                  <a:pt x="489191" y="9144"/>
                </a:lnTo>
                <a:lnTo>
                  <a:pt x="490715" y="7620"/>
                </a:lnTo>
                <a:lnTo>
                  <a:pt x="498335" y="7620"/>
                </a:lnTo>
                <a:lnTo>
                  <a:pt x="498335" y="13716"/>
                </a:lnTo>
                <a:lnTo>
                  <a:pt x="505955" y="13716"/>
                </a:lnTo>
                <a:lnTo>
                  <a:pt x="505955" y="7620"/>
                </a:lnTo>
                <a:lnTo>
                  <a:pt x="505955" y="6096"/>
                </a:lnTo>
                <a:close/>
              </a:path>
              <a:path w="571500" h="43179">
                <a:moveTo>
                  <a:pt x="544068" y="1524"/>
                </a:moveTo>
                <a:lnTo>
                  <a:pt x="522732" y="1524"/>
                </a:lnTo>
                <a:lnTo>
                  <a:pt x="522732" y="42672"/>
                </a:lnTo>
                <a:lnTo>
                  <a:pt x="544068" y="42672"/>
                </a:lnTo>
                <a:lnTo>
                  <a:pt x="544068" y="36576"/>
                </a:lnTo>
                <a:lnTo>
                  <a:pt x="528828" y="36576"/>
                </a:lnTo>
                <a:lnTo>
                  <a:pt x="528828" y="24384"/>
                </a:lnTo>
                <a:lnTo>
                  <a:pt x="542544" y="24384"/>
                </a:lnTo>
                <a:lnTo>
                  <a:pt x="542544" y="18288"/>
                </a:lnTo>
                <a:lnTo>
                  <a:pt x="528828" y="18288"/>
                </a:lnTo>
                <a:lnTo>
                  <a:pt x="528828" y="7620"/>
                </a:lnTo>
                <a:lnTo>
                  <a:pt x="544068" y="7620"/>
                </a:lnTo>
                <a:lnTo>
                  <a:pt x="544068" y="1524"/>
                </a:lnTo>
                <a:close/>
              </a:path>
              <a:path w="571500" h="43179">
                <a:moveTo>
                  <a:pt x="566928" y="4572"/>
                </a:moveTo>
                <a:lnTo>
                  <a:pt x="565404" y="4572"/>
                </a:lnTo>
                <a:lnTo>
                  <a:pt x="565404" y="7620"/>
                </a:lnTo>
                <a:lnTo>
                  <a:pt x="562356" y="7620"/>
                </a:lnTo>
                <a:lnTo>
                  <a:pt x="562356" y="4572"/>
                </a:lnTo>
                <a:lnTo>
                  <a:pt x="560832" y="4572"/>
                </a:lnTo>
                <a:lnTo>
                  <a:pt x="560832" y="13716"/>
                </a:lnTo>
                <a:lnTo>
                  <a:pt x="562356" y="13716"/>
                </a:lnTo>
                <a:lnTo>
                  <a:pt x="562356" y="9144"/>
                </a:lnTo>
                <a:lnTo>
                  <a:pt x="565404" y="9144"/>
                </a:lnTo>
                <a:lnTo>
                  <a:pt x="565404" y="13716"/>
                </a:lnTo>
                <a:lnTo>
                  <a:pt x="566928" y="13716"/>
                </a:lnTo>
                <a:lnTo>
                  <a:pt x="566928" y="9144"/>
                </a:lnTo>
                <a:lnTo>
                  <a:pt x="566928" y="7620"/>
                </a:lnTo>
                <a:lnTo>
                  <a:pt x="566928" y="4572"/>
                </a:lnTo>
                <a:close/>
              </a:path>
              <a:path w="571500" h="43179">
                <a:moveTo>
                  <a:pt x="571500" y="12192"/>
                </a:moveTo>
                <a:lnTo>
                  <a:pt x="568452" y="16764"/>
                </a:lnTo>
                <a:lnTo>
                  <a:pt x="571500" y="13716"/>
                </a:lnTo>
                <a:lnTo>
                  <a:pt x="571500" y="12192"/>
                </a:lnTo>
                <a:close/>
              </a:path>
              <a:path w="571500" h="43179">
                <a:moveTo>
                  <a:pt x="571500" y="4572"/>
                </a:moveTo>
                <a:lnTo>
                  <a:pt x="569468" y="1524"/>
                </a:lnTo>
                <a:lnTo>
                  <a:pt x="568452" y="0"/>
                </a:lnTo>
                <a:lnTo>
                  <a:pt x="559308" y="0"/>
                </a:lnTo>
                <a:lnTo>
                  <a:pt x="554736" y="4572"/>
                </a:lnTo>
                <a:lnTo>
                  <a:pt x="554736" y="13716"/>
                </a:lnTo>
                <a:lnTo>
                  <a:pt x="559308" y="16764"/>
                </a:lnTo>
                <a:lnTo>
                  <a:pt x="556260" y="12192"/>
                </a:lnTo>
                <a:lnTo>
                  <a:pt x="556260" y="4572"/>
                </a:lnTo>
                <a:lnTo>
                  <a:pt x="559308" y="1524"/>
                </a:lnTo>
                <a:lnTo>
                  <a:pt x="568452" y="1524"/>
                </a:lnTo>
                <a:lnTo>
                  <a:pt x="571500" y="4572"/>
                </a:lnTo>
                <a:close/>
              </a:path>
            </a:pathLst>
          </a:custGeom>
          <a:solidFill>
            <a:srgbClr val="007E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66276" y="6269735"/>
            <a:ext cx="207263" cy="20726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313163" y="6188964"/>
            <a:ext cx="166370" cy="288290"/>
          </a:xfrm>
          <a:custGeom>
            <a:avLst/>
            <a:gdLst/>
            <a:ahLst/>
            <a:cxnLst/>
            <a:rect l="l" t="t" r="r" b="b"/>
            <a:pathLst>
              <a:path w="166370" h="288289">
                <a:moveTo>
                  <a:pt x="166116" y="288035"/>
                </a:moveTo>
                <a:lnTo>
                  <a:pt x="0" y="205739"/>
                </a:lnTo>
                <a:lnTo>
                  <a:pt x="0" y="0"/>
                </a:lnTo>
                <a:lnTo>
                  <a:pt x="166116" y="80771"/>
                </a:lnTo>
                <a:lnTo>
                  <a:pt x="166116" y="288035"/>
                </a:lnTo>
                <a:close/>
              </a:path>
            </a:pathLst>
          </a:custGeom>
          <a:solidFill>
            <a:srgbClr val="007E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351930" y="6244494"/>
            <a:ext cx="87058" cy="17545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499092" y="6269735"/>
            <a:ext cx="208787" cy="2072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4286" y="1403073"/>
            <a:ext cx="8309826" cy="1151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7928" y="2152870"/>
            <a:ext cx="4934585" cy="380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92603" y="6436560"/>
            <a:ext cx="182245" cy="132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rgbClr val="AFAAAA"/>
                </a:solidFill>
                <a:latin typeface="Arial"/>
                <a:cs typeface="Arial"/>
              </a:defRPr>
            </a:lvl1pPr>
          </a:lstStyle>
          <a:p>
            <a:pPr marL="3937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9" Type="http://schemas.openxmlformats.org/officeDocument/2006/relationships/image" Target="../media/image6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jp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jp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hyperlink" Target="https://www.youracclaim.com/org/comptia/badge/comptia-security-ce-certification" TargetMode="External"/><Relationship Id="rId19" Type="http://schemas.openxmlformats.org/officeDocument/2006/relationships/image" Target="../media/image101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https://www.credly.com/org/sas/badge/sas-rmit-academic-specialisation-in-analytics" TargetMode="External"/><Relationship Id="rId7" Type="http://schemas.openxmlformats.org/officeDocument/2006/relationships/hyperlink" Target="https://www.credly.com/org/boston-university/badge/mini-mba-for-tech-executiv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hyperlink" Target="https://www.credly.com/org/madison-college/badge/core-workforce-skills-critical-thinking-v-01" TargetMode="External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hyperlink" Target="https://www.credly.com/org/northeastern-university/badge/bloomberg-market-concepts-certificatio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jpg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youracclaim.com/org/project-management-institute/badge/project-management-professional-pmp" TargetMode="External"/><Relationship Id="rId7" Type="http://schemas.openxmlformats.org/officeDocument/2006/relationships/hyperlink" Target="https://www.youracclaim.com/org/kennesaw-state-university/badge/professional-selling-fundamental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hyperlink" Target="https://www.youracclaim.com/org/boston-university/badge/pharmacy-leadership-institute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hyperlink" Target="https://www.youracclaim.com/org/nc-state-executive-education/badge/data-science-pro-i-ii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57655"/>
              <a:ext cx="10058400" cy="190500"/>
            </a:xfrm>
            <a:custGeom>
              <a:avLst/>
              <a:gdLst/>
              <a:ahLst/>
              <a:cxnLst/>
              <a:rect l="l" t="t" r="r" b="b"/>
              <a:pathLst>
                <a:path w="10058400" h="190500">
                  <a:moveTo>
                    <a:pt x="10058400" y="190499"/>
                  </a:moveTo>
                  <a:lnTo>
                    <a:pt x="0" y="190499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190499"/>
                  </a:lnTo>
                  <a:close/>
                </a:path>
              </a:pathLst>
            </a:custGeom>
            <a:solidFill>
              <a:srgbClr val="FFD6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4659" y="2962655"/>
              <a:ext cx="123443" cy="1844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4116" y="2962655"/>
              <a:ext cx="115824" cy="1874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7476" y="2962655"/>
              <a:ext cx="121920" cy="1844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2359" y="2962655"/>
              <a:ext cx="115824" cy="1874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7452" y="2962655"/>
              <a:ext cx="140208" cy="1874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50423" y="2965462"/>
              <a:ext cx="116205" cy="181610"/>
            </a:xfrm>
            <a:custGeom>
              <a:avLst/>
              <a:gdLst/>
              <a:ahLst/>
              <a:cxnLst/>
              <a:rect l="l" t="t" r="r" b="b"/>
              <a:pathLst>
                <a:path w="116204" h="181610">
                  <a:moveTo>
                    <a:pt x="115824" y="163830"/>
                  </a:moveTo>
                  <a:lnTo>
                    <a:pt x="24384" y="163830"/>
                  </a:lnTo>
                  <a:lnTo>
                    <a:pt x="24384" y="97790"/>
                  </a:lnTo>
                  <a:lnTo>
                    <a:pt x="102108" y="97790"/>
                  </a:lnTo>
                  <a:lnTo>
                    <a:pt x="102108" y="77470"/>
                  </a:lnTo>
                  <a:lnTo>
                    <a:pt x="24384" y="77470"/>
                  </a:lnTo>
                  <a:lnTo>
                    <a:pt x="24384" y="20320"/>
                  </a:lnTo>
                  <a:lnTo>
                    <a:pt x="114300" y="20320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77470"/>
                  </a:lnTo>
                  <a:lnTo>
                    <a:pt x="0" y="97790"/>
                  </a:lnTo>
                  <a:lnTo>
                    <a:pt x="0" y="163830"/>
                  </a:lnTo>
                  <a:lnTo>
                    <a:pt x="0" y="181610"/>
                  </a:lnTo>
                  <a:lnTo>
                    <a:pt x="115824" y="181610"/>
                  </a:lnTo>
                  <a:lnTo>
                    <a:pt x="115824" y="163830"/>
                  </a:lnTo>
                  <a:close/>
                </a:path>
              </a:pathLst>
            </a:custGeom>
            <a:solidFill>
              <a:srgbClr val="008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5652" y="2962655"/>
              <a:ext cx="141732" cy="1874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6844" y="2965704"/>
              <a:ext cx="132588" cy="1813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74920" y="2962655"/>
              <a:ext cx="146304" cy="1874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29427" y="2965703"/>
              <a:ext cx="140208" cy="1813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83923" y="2965462"/>
              <a:ext cx="329565" cy="181610"/>
            </a:xfrm>
            <a:custGeom>
              <a:avLst/>
              <a:gdLst/>
              <a:ahLst/>
              <a:cxnLst/>
              <a:rect l="l" t="t" r="r" b="b"/>
              <a:pathLst>
                <a:path w="329564" h="181610">
                  <a:moveTo>
                    <a:pt x="112776" y="749"/>
                  </a:moveTo>
                  <a:lnTo>
                    <a:pt x="0" y="749"/>
                  </a:lnTo>
                  <a:lnTo>
                    <a:pt x="0" y="19799"/>
                  </a:lnTo>
                  <a:lnTo>
                    <a:pt x="0" y="82029"/>
                  </a:lnTo>
                  <a:lnTo>
                    <a:pt x="0" y="102349"/>
                  </a:lnTo>
                  <a:lnTo>
                    <a:pt x="0" y="181089"/>
                  </a:lnTo>
                  <a:lnTo>
                    <a:pt x="24384" y="181089"/>
                  </a:lnTo>
                  <a:lnTo>
                    <a:pt x="24384" y="102349"/>
                  </a:lnTo>
                  <a:lnTo>
                    <a:pt x="100584" y="102349"/>
                  </a:lnTo>
                  <a:lnTo>
                    <a:pt x="100584" y="82029"/>
                  </a:lnTo>
                  <a:lnTo>
                    <a:pt x="24384" y="82029"/>
                  </a:lnTo>
                  <a:lnTo>
                    <a:pt x="24384" y="19799"/>
                  </a:lnTo>
                  <a:lnTo>
                    <a:pt x="112776" y="19799"/>
                  </a:lnTo>
                  <a:lnTo>
                    <a:pt x="112776" y="749"/>
                  </a:lnTo>
                  <a:close/>
                </a:path>
                <a:path w="329564" h="181610">
                  <a:moveTo>
                    <a:pt x="329196" y="163830"/>
                  </a:moveTo>
                  <a:lnTo>
                    <a:pt x="237756" y="163830"/>
                  </a:lnTo>
                  <a:lnTo>
                    <a:pt x="237756" y="97790"/>
                  </a:lnTo>
                  <a:lnTo>
                    <a:pt x="317004" y="97790"/>
                  </a:lnTo>
                  <a:lnTo>
                    <a:pt x="317004" y="77470"/>
                  </a:lnTo>
                  <a:lnTo>
                    <a:pt x="237756" y="77470"/>
                  </a:lnTo>
                  <a:lnTo>
                    <a:pt x="237756" y="20320"/>
                  </a:lnTo>
                  <a:lnTo>
                    <a:pt x="327672" y="20320"/>
                  </a:lnTo>
                  <a:lnTo>
                    <a:pt x="327672" y="0"/>
                  </a:lnTo>
                  <a:lnTo>
                    <a:pt x="213372" y="0"/>
                  </a:lnTo>
                  <a:lnTo>
                    <a:pt x="213372" y="20320"/>
                  </a:lnTo>
                  <a:lnTo>
                    <a:pt x="213372" y="77470"/>
                  </a:lnTo>
                  <a:lnTo>
                    <a:pt x="213372" y="97790"/>
                  </a:lnTo>
                  <a:lnTo>
                    <a:pt x="213372" y="163830"/>
                  </a:lnTo>
                  <a:lnTo>
                    <a:pt x="213372" y="181610"/>
                  </a:lnTo>
                  <a:lnTo>
                    <a:pt x="329196" y="181610"/>
                  </a:lnTo>
                  <a:lnTo>
                    <a:pt x="329196" y="163830"/>
                  </a:lnTo>
                  <a:close/>
                </a:path>
              </a:pathLst>
            </a:custGeom>
            <a:solidFill>
              <a:srgbClr val="008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5228" y="2965704"/>
              <a:ext cx="132588" cy="1813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45352" y="2965462"/>
              <a:ext cx="116205" cy="181610"/>
            </a:xfrm>
            <a:custGeom>
              <a:avLst/>
              <a:gdLst/>
              <a:ahLst/>
              <a:cxnLst/>
              <a:rect l="l" t="t" r="r" b="b"/>
              <a:pathLst>
                <a:path w="116204" h="181610">
                  <a:moveTo>
                    <a:pt x="115824" y="163830"/>
                  </a:moveTo>
                  <a:lnTo>
                    <a:pt x="24384" y="163830"/>
                  </a:lnTo>
                  <a:lnTo>
                    <a:pt x="24384" y="97790"/>
                  </a:lnTo>
                  <a:lnTo>
                    <a:pt x="102108" y="97790"/>
                  </a:lnTo>
                  <a:lnTo>
                    <a:pt x="102108" y="77470"/>
                  </a:lnTo>
                  <a:lnTo>
                    <a:pt x="24384" y="77470"/>
                  </a:lnTo>
                  <a:lnTo>
                    <a:pt x="24384" y="20320"/>
                  </a:lnTo>
                  <a:lnTo>
                    <a:pt x="114300" y="20320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77470"/>
                  </a:lnTo>
                  <a:lnTo>
                    <a:pt x="0" y="97790"/>
                  </a:lnTo>
                  <a:lnTo>
                    <a:pt x="0" y="163830"/>
                  </a:lnTo>
                  <a:lnTo>
                    <a:pt x="0" y="181610"/>
                  </a:lnTo>
                  <a:lnTo>
                    <a:pt x="115824" y="181610"/>
                  </a:lnTo>
                  <a:lnTo>
                    <a:pt x="115824" y="163830"/>
                  </a:lnTo>
                  <a:close/>
                </a:path>
              </a:pathLst>
            </a:custGeom>
            <a:solidFill>
              <a:srgbClr val="008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61759" y="2965703"/>
              <a:ext cx="140208" cy="1813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10171" y="2962655"/>
              <a:ext cx="141731" cy="18745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13419" y="1972055"/>
              <a:ext cx="4758055" cy="1175385"/>
            </a:xfrm>
            <a:custGeom>
              <a:avLst/>
              <a:gdLst/>
              <a:ahLst/>
              <a:cxnLst/>
              <a:rect l="l" t="t" r="r" b="b"/>
              <a:pathLst>
                <a:path w="4758055" h="1175385">
                  <a:moveTo>
                    <a:pt x="614172" y="12204"/>
                  </a:moveTo>
                  <a:lnTo>
                    <a:pt x="539496" y="12204"/>
                  </a:lnTo>
                  <a:lnTo>
                    <a:pt x="324612" y="498360"/>
                  </a:lnTo>
                  <a:lnTo>
                    <a:pt x="108204" y="12204"/>
                  </a:lnTo>
                  <a:lnTo>
                    <a:pt x="28956" y="12204"/>
                  </a:lnTo>
                  <a:lnTo>
                    <a:pt x="283464" y="583704"/>
                  </a:lnTo>
                  <a:lnTo>
                    <a:pt x="259080" y="638568"/>
                  </a:lnTo>
                  <a:lnTo>
                    <a:pt x="233743" y="683336"/>
                  </a:lnTo>
                  <a:lnTo>
                    <a:pt x="207264" y="713244"/>
                  </a:lnTo>
                  <a:lnTo>
                    <a:pt x="159054" y="733171"/>
                  </a:lnTo>
                  <a:lnTo>
                    <a:pt x="140208" y="734580"/>
                  </a:lnTo>
                  <a:lnTo>
                    <a:pt x="110731" y="731977"/>
                  </a:lnTo>
                  <a:lnTo>
                    <a:pt x="83820" y="724103"/>
                  </a:lnTo>
                  <a:lnTo>
                    <a:pt x="59207" y="710780"/>
                  </a:lnTo>
                  <a:lnTo>
                    <a:pt x="36576" y="691908"/>
                  </a:lnTo>
                  <a:lnTo>
                    <a:pt x="0" y="748296"/>
                  </a:lnTo>
                  <a:lnTo>
                    <a:pt x="45008" y="781075"/>
                  </a:lnTo>
                  <a:lnTo>
                    <a:pt x="99631" y="797445"/>
                  </a:lnTo>
                  <a:lnTo>
                    <a:pt x="140208" y="800112"/>
                  </a:lnTo>
                  <a:lnTo>
                    <a:pt x="170192" y="798106"/>
                  </a:lnTo>
                  <a:lnTo>
                    <a:pt x="224434" y="782104"/>
                  </a:lnTo>
                  <a:lnTo>
                    <a:pt x="270687" y="748080"/>
                  </a:lnTo>
                  <a:lnTo>
                    <a:pt x="311213" y="690308"/>
                  </a:lnTo>
                  <a:lnTo>
                    <a:pt x="329184" y="652284"/>
                  </a:lnTo>
                  <a:lnTo>
                    <a:pt x="614172" y="12204"/>
                  </a:lnTo>
                  <a:close/>
                </a:path>
                <a:path w="4758055" h="1175385">
                  <a:moveTo>
                    <a:pt x="1182636" y="298716"/>
                  </a:moveTo>
                  <a:lnTo>
                    <a:pt x="1180350" y="257771"/>
                  </a:lnTo>
                  <a:lnTo>
                    <a:pt x="1173492" y="219278"/>
                  </a:lnTo>
                  <a:lnTo>
                    <a:pt x="1162062" y="182765"/>
                  </a:lnTo>
                  <a:lnTo>
                    <a:pt x="1146060" y="147840"/>
                  </a:lnTo>
                  <a:lnTo>
                    <a:pt x="1104912" y="94272"/>
                  </a:lnTo>
                  <a:lnTo>
                    <a:pt x="1104912" y="298716"/>
                  </a:lnTo>
                  <a:lnTo>
                    <a:pt x="1103198" y="330098"/>
                  </a:lnTo>
                  <a:lnTo>
                    <a:pt x="1089482" y="388289"/>
                  </a:lnTo>
                  <a:lnTo>
                    <a:pt x="1062596" y="439127"/>
                  </a:lnTo>
                  <a:lnTo>
                    <a:pt x="1025398" y="478612"/>
                  </a:lnTo>
                  <a:lnTo>
                    <a:pt x="977938" y="505790"/>
                  </a:lnTo>
                  <a:lnTo>
                    <a:pt x="923074" y="519506"/>
                  </a:lnTo>
                  <a:lnTo>
                    <a:pt x="893076" y="521220"/>
                  </a:lnTo>
                  <a:lnTo>
                    <a:pt x="863942" y="519506"/>
                  </a:lnTo>
                  <a:lnTo>
                    <a:pt x="809701" y="505790"/>
                  </a:lnTo>
                  <a:lnTo>
                    <a:pt x="761390" y="478612"/>
                  </a:lnTo>
                  <a:lnTo>
                    <a:pt x="723569" y="439127"/>
                  </a:lnTo>
                  <a:lnTo>
                    <a:pt x="696023" y="388289"/>
                  </a:lnTo>
                  <a:lnTo>
                    <a:pt x="682739" y="330098"/>
                  </a:lnTo>
                  <a:lnTo>
                    <a:pt x="681240" y="298716"/>
                  </a:lnTo>
                  <a:lnTo>
                    <a:pt x="682739" y="266661"/>
                  </a:lnTo>
                  <a:lnTo>
                    <a:pt x="696023" y="208267"/>
                  </a:lnTo>
                  <a:lnTo>
                    <a:pt x="723569" y="157645"/>
                  </a:lnTo>
                  <a:lnTo>
                    <a:pt x="761390" y="118783"/>
                  </a:lnTo>
                  <a:lnTo>
                    <a:pt x="809701" y="91401"/>
                  </a:lnTo>
                  <a:lnTo>
                    <a:pt x="863942" y="76631"/>
                  </a:lnTo>
                  <a:lnTo>
                    <a:pt x="893076" y="74688"/>
                  </a:lnTo>
                  <a:lnTo>
                    <a:pt x="923074" y="76631"/>
                  </a:lnTo>
                  <a:lnTo>
                    <a:pt x="977938" y="91401"/>
                  </a:lnTo>
                  <a:lnTo>
                    <a:pt x="1025398" y="118783"/>
                  </a:lnTo>
                  <a:lnTo>
                    <a:pt x="1062596" y="157645"/>
                  </a:lnTo>
                  <a:lnTo>
                    <a:pt x="1089482" y="208267"/>
                  </a:lnTo>
                  <a:lnTo>
                    <a:pt x="1103198" y="266661"/>
                  </a:lnTo>
                  <a:lnTo>
                    <a:pt x="1104912" y="298716"/>
                  </a:lnTo>
                  <a:lnTo>
                    <a:pt x="1104912" y="94272"/>
                  </a:lnTo>
                  <a:lnTo>
                    <a:pt x="1100531" y="89357"/>
                  </a:lnTo>
                  <a:lnTo>
                    <a:pt x="1083398" y="74688"/>
                  </a:lnTo>
                  <a:lnTo>
                    <a:pt x="1072972" y="65747"/>
                  </a:lnTo>
                  <a:lnTo>
                    <a:pt x="1008151" y="28841"/>
                  </a:lnTo>
                  <a:lnTo>
                    <a:pt x="971753" y="16967"/>
                  </a:lnTo>
                  <a:lnTo>
                    <a:pt x="933335" y="9931"/>
                  </a:lnTo>
                  <a:lnTo>
                    <a:pt x="893076" y="7632"/>
                  </a:lnTo>
                  <a:lnTo>
                    <a:pt x="853046" y="9931"/>
                  </a:lnTo>
                  <a:lnTo>
                    <a:pt x="815162" y="16967"/>
                  </a:lnTo>
                  <a:lnTo>
                    <a:pt x="745248" y="45732"/>
                  </a:lnTo>
                  <a:lnTo>
                    <a:pt x="685812" y="89357"/>
                  </a:lnTo>
                  <a:lnTo>
                    <a:pt x="640092" y="147840"/>
                  </a:lnTo>
                  <a:lnTo>
                    <a:pt x="623849" y="182765"/>
                  </a:lnTo>
                  <a:lnTo>
                    <a:pt x="611898" y="219278"/>
                  </a:lnTo>
                  <a:lnTo>
                    <a:pt x="604507" y="257771"/>
                  </a:lnTo>
                  <a:lnTo>
                    <a:pt x="601992" y="298716"/>
                  </a:lnTo>
                  <a:lnTo>
                    <a:pt x="604507" y="338975"/>
                  </a:lnTo>
                  <a:lnTo>
                    <a:pt x="611898" y="377393"/>
                  </a:lnTo>
                  <a:lnTo>
                    <a:pt x="623849" y="413791"/>
                  </a:lnTo>
                  <a:lnTo>
                    <a:pt x="661238" y="479501"/>
                  </a:lnTo>
                  <a:lnTo>
                    <a:pt x="713816" y="532079"/>
                  </a:lnTo>
                  <a:lnTo>
                    <a:pt x="779272" y="569226"/>
                  </a:lnTo>
                  <a:lnTo>
                    <a:pt x="853046" y="587514"/>
                  </a:lnTo>
                  <a:lnTo>
                    <a:pt x="893076" y="589800"/>
                  </a:lnTo>
                  <a:lnTo>
                    <a:pt x="933335" y="587514"/>
                  </a:lnTo>
                  <a:lnTo>
                    <a:pt x="971753" y="580656"/>
                  </a:lnTo>
                  <a:lnTo>
                    <a:pt x="1008151" y="569226"/>
                  </a:lnTo>
                  <a:lnTo>
                    <a:pt x="1072972" y="532079"/>
                  </a:lnTo>
                  <a:lnTo>
                    <a:pt x="1124927" y="479501"/>
                  </a:lnTo>
                  <a:lnTo>
                    <a:pt x="1162062" y="413791"/>
                  </a:lnTo>
                  <a:lnTo>
                    <a:pt x="1173492" y="377393"/>
                  </a:lnTo>
                  <a:lnTo>
                    <a:pt x="1180350" y="338975"/>
                  </a:lnTo>
                  <a:lnTo>
                    <a:pt x="1182636" y="298716"/>
                  </a:lnTo>
                  <a:close/>
                </a:path>
                <a:path w="4758055" h="1175385">
                  <a:moveTo>
                    <a:pt x="1876044" y="0"/>
                  </a:moveTo>
                  <a:lnTo>
                    <a:pt x="1706880" y="0"/>
                  </a:lnTo>
                  <a:lnTo>
                    <a:pt x="1706880" y="374904"/>
                  </a:lnTo>
                  <a:lnTo>
                    <a:pt x="1699526" y="400532"/>
                  </a:lnTo>
                  <a:lnTo>
                    <a:pt x="1676234" y="446062"/>
                  </a:lnTo>
                  <a:lnTo>
                    <a:pt x="1632572" y="489064"/>
                  </a:lnTo>
                  <a:lnTo>
                    <a:pt x="1561084" y="517550"/>
                  </a:lnTo>
                  <a:lnTo>
                    <a:pt x="1517904" y="521208"/>
                  </a:lnTo>
                  <a:lnTo>
                    <a:pt x="1479067" y="518121"/>
                  </a:lnTo>
                  <a:lnTo>
                    <a:pt x="1415681" y="494207"/>
                  </a:lnTo>
                  <a:lnTo>
                    <a:pt x="1372298" y="447395"/>
                  </a:lnTo>
                  <a:lnTo>
                    <a:pt x="1350060" y="378815"/>
                  </a:lnTo>
                  <a:lnTo>
                    <a:pt x="1347216" y="336804"/>
                  </a:lnTo>
                  <a:lnTo>
                    <a:pt x="1347216" y="12192"/>
                  </a:lnTo>
                  <a:lnTo>
                    <a:pt x="1269492" y="12192"/>
                  </a:lnTo>
                  <a:lnTo>
                    <a:pt x="1269492" y="344424"/>
                  </a:lnTo>
                  <a:lnTo>
                    <a:pt x="1273517" y="401294"/>
                  </a:lnTo>
                  <a:lnTo>
                    <a:pt x="1285684" y="450723"/>
                  </a:lnTo>
                  <a:lnTo>
                    <a:pt x="1306144" y="492734"/>
                  </a:lnTo>
                  <a:lnTo>
                    <a:pt x="1335024" y="527304"/>
                  </a:lnTo>
                  <a:lnTo>
                    <a:pt x="1369910" y="555078"/>
                  </a:lnTo>
                  <a:lnTo>
                    <a:pt x="1410652" y="574548"/>
                  </a:lnTo>
                  <a:lnTo>
                    <a:pt x="1457401" y="586028"/>
                  </a:lnTo>
                  <a:lnTo>
                    <a:pt x="1510284" y="589788"/>
                  </a:lnTo>
                  <a:lnTo>
                    <a:pt x="1543697" y="588060"/>
                  </a:lnTo>
                  <a:lnTo>
                    <a:pt x="1604797" y="573722"/>
                  </a:lnTo>
                  <a:lnTo>
                    <a:pt x="1653946" y="548005"/>
                  </a:lnTo>
                  <a:lnTo>
                    <a:pt x="1691144" y="514337"/>
                  </a:lnTo>
                  <a:lnTo>
                    <a:pt x="1706880" y="493776"/>
                  </a:lnTo>
                  <a:lnTo>
                    <a:pt x="1706880" y="585216"/>
                  </a:lnTo>
                  <a:lnTo>
                    <a:pt x="1876044" y="585216"/>
                  </a:lnTo>
                  <a:lnTo>
                    <a:pt x="1876044" y="0"/>
                  </a:lnTo>
                  <a:close/>
                </a:path>
                <a:path w="4758055" h="1175385">
                  <a:moveTo>
                    <a:pt x="4757928" y="1157236"/>
                  </a:moveTo>
                  <a:lnTo>
                    <a:pt x="4666488" y="1157236"/>
                  </a:lnTo>
                  <a:lnTo>
                    <a:pt x="4666488" y="1091196"/>
                  </a:lnTo>
                  <a:lnTo>
                    <a:pt x="4745736" y="1091196"/>
                  </a:lnTo>
                  <a:lnTo>
                    <a:pt x="4745736" y="1070876"/>
                  </a:lnTo>
                  <a:lnTo>
                    <a:pt x="4666488" y="1070876"/>
                  </a:lnTo>
                  <a:lnTo>
                    <a:pt x="4666488" y="1013726"/>
                  </a:lnTo>
                  <a:lnTo>
                    <a:pt x="4756404" y="1013726"/>
                  </a:lnTo>
                  <a:lnTo>
                    <a:pt x="4756404" y="993406"/>
                  </a:lnTo>
                  <a:lnTo>
                    <a:pt x="4642104" y="993406"/>
                  </a:lnTo>
                  <a:lnTo>
                    <a:pt x="4642104" y="1013726"/>
                  </a:lnTo>
                  <a:lnTo>
                    <a:pt x="4642104" y="1070876"/>
                  </a:lnTo>
                  <a:lnTo>
                    <a:pt x="4642104" y="1091196"/>
                  </a:lnTo>
                  <a:lnTo>
                    <a:pt x="4642104" y="1157236"/>
                  </a:lnTo>
                  <a:lnTo>
                    <a:pt x="4642104" y="1175016"/>
                  </a:lnTo>
                  <a:lnTo>
                    <a:pt x="4757928" y="1175016"/>
                  </a:lnTo>
                  <a:lnTo>
                    <a:pt x="4757928" y="1157236"/>
                  </a:lnTo>
                  <a:close/>
                </a:path>
              </a:pathLst>
            </a:custGeom>
            <a:solidFill>
              <a:srgbClr val="008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95344" y="1504187"/>
              <a:ext cx="417830" cy="398145"/>
            </a:xfrm>
            <a:custGeom>
              <a:avLst/>
              <a:gdLst/>
              <a:ahLst/>
              <a:cxnLst/>
              <a:rect l="l" t="t" r="r" b="b"/>
              <a:pathLst>
                <a:path w="417829" h="398144">
                  <a:moveTo>
                    <a:pt x="338327" y="397763"/>
                  </a:moveTo>
                  <a:lnTo>
                    <a:pt x="208787" y="303276"/>
                  </a:lnTo>
                  <a:lnTo>
                    <a:pt x="80771" y="397763"/>
                  </a:lnTo>
                  <a:lnTo>
                    <a:pt x="129539" y="245364"/>
                  </a:lnTo>
                  <a:lnTo>
                    <a:pt x="0" y="152400"/>
                  </a:lnTo>
                  <a:lnTo>
                    <a:pt x="160019" y="152400"/>
                  </a:lnTo>
                  <a:lnTo>
                    <a:pt x="208787" y="0"/>
                  </a:lnTo>
                  <a:lnTo>
                    <a:pt x="259079" y="152400"/>
                  </a:lnTo>
                  <a:lnTo>
                    <a:pt x="417575" y="152400"/>
                  </a:lnTo>
                  <a:lnTo>
                    <a:pt x="289559" y="245364"/>
                  </a:lnTo>
                  <a:lnTo>
                    <a:pt x="338327" y="397763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46448" y="1700783"/>
              <a:ext cx="3430904" cy="1067435"/>
            </a:xfrm>
            <a:custGeom>
              <a:avLst/>
              <a:gdLst/>
              <a:ahLst/>
              <a:cxnLst/>
              <a:rect l="l" t="t" r="r" b="b"/>
              <a:pathLst>
                <a:path w="3430904" h="1067435">
                  <a:moveTo>
                    <a:pt x="597408" y="521220"/>
                  </a:moveTo>
                  <a:lnTo>
                    <a:pt x="593140" y="460971"/>
                  </a:lnTo>
                  <a:lnTo>
                    <a:pt x="580453" y="408444"/>
                  </a:lnTo>
                  <a:lnTo>
                    <a:pt x="559473" y="363905"/>
                  </a:lnTo>
                  <a:lnTo>
                    <a:pt x="530352" y="327672"/>
                  </a:lnTo>
                  <a:lnTo>
                    <a:pt x="494385" y="298780"/>
                  </a:lnTo>
                  <a:lnTo>
                    <a:pt x="453009" y="278333"/>
                  </a:lnTo>
                  <a:lnTo>
                    <a:pt x="406476" y="266153"/>
                  </a:lnTo>
                  <a:lnTo>
                    <a:pt x="355092" y="262140"/>
                  </a:lnTo>
                  <a:lnTo>
                    <a:pt x="325945" y="263296"/>
                  </a:lnTo>
                  <a:lnTo>
                    <a:pt x="271081" y="273062"/>
                  </a:lnTo>
                  <a:lnTo>
                    <a:pt x="221335" y="293141"/>
                  </a:lnTo>
                  <a:lnTo>
                    <a:pt x="179565" y="321805"/>
                  </a:lnTo>
                  <a:lnTo>
                    <a:pt x="161531" y="339864"/>
                  </a:lnTo>
                  <a:lnTo>
                    <a:pt x="161531" y="271284"/>
                  </a:lnTo>
                  <a:lnTo>
                    <a:pt x="0" y="271284"/>
                  </a:lnTo>
                  <a:lnTo>
                    <a:pt x="0" y="856500"/>
                  </a:lnTo>
                  <a:lnTo>
                    <a:pt x="169164" y="856500"/>
                  </a:lnTo>
                  <a:lnTo>
                    <a:pt x="169164" y="566940"/>
                  </a:lnTo>
                  <a:lnTo>
                    <a:pt x="171678" y="529717"/>
                  </a:lnTo>
                  <a:lnTo>
                    <a:pt x="191020" y="470712"/>
                  </a:lnTo>
                  <a:lnTo>
                    <a:pt x="228142" y="430936"/>
                  </a:lnTo>
                  <a:lnTo>
                    <a:pt x="279057" y="410984"/>
                  </a:lnTo>
                  <a:lnTo>
                    <a:pt x="309359" y="408444"/>
                  </a:lnTo>
                  <a:lnTo>
                    <a:pt x="336219" y="410705"/>
                  </a:lnTo>
                  <a:lnTo>
                    <a:pt x="379653" y="428371"/>
                  </a:lnTo>
                  <a:lnTo>
                    <a:pt x="410235" y="462902"/>
                  </a:lnTo>
                  <a:lnTo>
                    <a:pt x="426237" y="514858"/>
                  </a:lnTo>
                  <a:lnTo>
                    <a:pt x="428244" y="547128"/>
                  </a:lnTo>
                  <a:lnTo>
                    <a:pt x="428244" y="856500"/>
                  </a:lnTo>
                  <a:lnTo>
                    <a:pt x="597408" y="856500"/>
                  </a:lnTo>
                  <a:lnTo>
                    <a:pt x="597408" y="521220"/>
                  </a:lnTo>
                  <a:close/>
                </a:path>
                <a:path w="3430904" h="1067435">
                  <a:moveTo>
                    <a:pt x="1222235" y="678180"/>
                  </a:moveTo>
                  <a:lnTo>
                    <a:pt x="1213472" y="621220"/>
                  </a:lnTo>
                  <a:lnTo>
                    <a:pt x="1188707" y="579120"/>
                  </a:lnTo>
                  <a:lnTo>
                    <a:pt x="1151940" y="548259"/>
                  </a:lnTo>
                  <a:lnTo>
                    <a:pt x="1109459" y="528828"/>
                  </a:lnTo>
                  <a:lnTo>
                    <a:pt x="1057071" y="515874"/>
                  </a:lnTo>
                  <a:lnTo>
                    <a:pt x="992111" y="502920"/>
                  </a:lnTo>
                  <a:lnTo>
                    <a:pt x="962164" y="498119"/>
                  </a:lnTo>
                  <a:lnTo>
                    <a:pt x="936485" y="493014"/>
                  </a:lnTo>
                  <a:lnTo>
                    <a:pt x="899147" y="483108"/>
                  </a:lnTo>
                  <a:lnTo>
                    <a:pt x="870648" y="457606"/>
                  </a:lnTo>
                  <a:lnTo>
                    <a:pt x="868667" y="445008"/>
                  </a:lnTo>
                  <a:lnTo>
                    <a:pt x="870381" y="433247"/>
                  </a:lnTo>
                  <a:lnTo>
                    <a:pt x="911529" y="398513"/>
                  </a:lnTo>
                  <a:lnTo>
                    <a:pt x="952677" y="391033"/>
                  </a:lnTo>
                  <a:lnTo>
                    <a:pt x="978395" y="390144"/>
                  </a:lnTo>
                  <a:lnTo>
                    <a:pt x="1023023" y="392988"/>
                  </a:lnTo>
                  <a:lnTo>
                    <a:pt x="1065644" y="401383"/>
                  </a:lnTo>
                  <a:lnTo>
                    <a:pt x="1106563" y="415226"/>
                  </a:lnTo>
                  <a:lnTo>
                    <a:pt x="1146035" y="434340"/>
                  </a:lnTo>
                  <a:lnTo>
                    <a:pt x="1202423" y="312420"/>
                  </a:lnTo>
                  <a:lnTo>
                    <a:pt x="1157084" y="291846"/>
                  </a:lnTo>
                  <a:lnTo>
                    <a:pt x="1100315" y="275844"/>
                  </a:lnTo>
                  <a:lnTo>
                    <a:pt x="1039355" y="265557"/>
                  </a:lnTo>
                  <a:lnTo>
                    <a:pt x="978395" y="262128"/>
                  </a:lnTo>
                  <a:lnTo>
                    <a:pt x="937564" y="263588"/>
                  </a:lnTo>
                  <a:lnTo>
                    <a:pt x="899718" y="268033"/>
                  </a:lnTo>
                  <a:lnTo>
                    <a:pt x="833615" y="286512"/>
                  </a:lnTo>
                  <a:lnTo>
                    <a:pt x="779132" y="314896"/>
                  </a:lnTo>
                  <a:lnTo>
                    <a:pt x="740651" y="353568"/>
                  </a:lnTo>
                  <a:lnTo>
                    <a:pt x="715314" y="398907"/>
                  </a:lnTo>
                  <a:lnTo>
                    <a:pt x="707123" y="451104"/>
                  </a:lnTo>
                  <a:lnTo>
                    <a:pt x="709396" y="482498"/>
                  </a:lnTo>
                  <a:lnTo>
                    <a:pt x="727062" y="533831"/>
                  </a:lnTo>
                  <a:lnTo>
                    <a:pt x="759942" y="570077"/>
                  </a:lnTo>
                  <a:lnTo>
                    <a:pt x="800049" y="595223"/>
                  </a:lnTo>
                  <a:lnTo>
                    <a:pt x="847521" y="610323"/>
                  </a:lnTo>
                  <a:lnTo>
                    <a:pt x="906957" y="622795"/>
                  </a:lnTo>
                  <a:lnTo>
                    <a:pt x="941819" y="627888"/>
                  </a:lnTo>
                  <a:lnTo>
                    <a:pt x="969784" y="632485"/>
                  </a:lnTo>
                  <a:lnTo>
                    <a:pt x="1014260" y="642251"/>
                  </a:lnTo>
                  <a:lnTo>
                    <a:pt x="1052880" y="661225"/>
                  </a:lnTo>
                  <a:lnTo>
                    <a:pt x="1060691" y="682752"/>
                  </a:lnTo>
                  <a:lnTo>
                    <a:pt x="1053858" y="706526"/>
                  </a:lnTo>
                  <a:lnTo>
                    <a:pt x="1033449" y="723138"/>
                  </a:lnTo>
                  <a:lnTo>
                    <a:pt x="999617" y="732904"/>
                  </a:lnTo>
                  <a:lnTo>
                    <a:pt x="952487" y="736092"/>
                  </a:lnTo>
                  <a:lnTo>
                    <a:pt x="925944" y="735215"/>
                  </a:lnTo>
                  <a:lnTo>
                    <a:pt x="871702" y="727735"/>
                  </a:lnTo>
                  <a:lnTo>
                    <a:pt x="817740" y="712279"/>
                  </a:lnTo>
                  <a:lnTo>
                    <a:pt x="770356" y="691705"/>
                  </a:lnTo>
                  <a:lnTo>
                    <a:pt x="749795" y="679704"/>
                  </a:lnTo>
                  <a:lnTo>
                    <a:pt x="693407" y="801624"/>
                  </a:lnTo>
                  <a:lnTo>
                    <a:pt x="741603" y="826579"/>
                  </a:lnTo>
                  <a:lnTo>
                    <a:pt x="804659" y="845820"/>
                  </a:lnTo>
                  <a:lnTo>
                    <a:pt x="874382" y="859536"/>
                  </a:lnTo>
                  <a:lnTo>
                    <a:pt x="946391" y="864108"/>
                  </a:lnTo>
                  <a:lnTo>
                    <a:pt x="987501" y="862685"/>
                  </a:lnTo>
                  <a:lnTo>
                    <a:pt x="1026020" y="858393"/>
                  </a:lnTo>
                  <a:lnTo>
                    <a:pt x="1094219" y="841248"/>
                  </a:lnTo>
                  <a:lnTo>
                    <a:pt x="1148892" y="813054"/>
                  </a:lnTo>
                  <a:lnTo>
                    <a:pt x="1188707" y="775716"/>
                  </a:lnTo>
                  <a:lnTo>
                    <a:pt x="1214043" y="729805"/>
                  </a:lnTo>
                  <a:lnTo>
                    <a:pt x="1220216" y="704786"/>
                  </a:lnTo>
                  <a:lnTo>
                    <a:pt x="1222235" y="678180"/>
                  </a:lnTo>
                  <a:close/>
                </a:path>
                <a:path w="3430904" h="1067435">
                  <a:moveTo>
                    <a:pt x="1961388" y="562368"/>
                  </a:moveTo>
                  <a:lnTo>
                    <a:pt x="1959076" y="519188"/>
                  </a:lnTo>
                  <a:lnTo>
                    <a:pt x="1952053" y="478739"/>
                  </a:lnTo>
                  <a:lnTo>
                    <a:pt x="1940166" y="440842"/>
                  </a:lnTo>
                  <a:lnTo>
                    <a:pt x="1923288" y="405396"/>
                  </a:lnTo>
                  <a:lnTo>
                    <a:pt x="1920417" y="400824"/>
                  </a:lnTo>
                  <a:lnTo>
                    <a:pt x="1903018" y="373100"/>
                  </a:lnTo>
                  <a:lnTo>
                    <a:pt x="1878901" y="344817"/>
                  </a:lnTo>
                  <a:lnTo>
                    <a:pt x="1871472" y="338340"/>
                  </a:lnTo>
                  <a:lnTo>
                    <a:pt x="1851063" y="320522"/>
                  </a:lnTo>
                  <a:lnTo>
                    <a:pt x="1819656" y="300240"/>
                  </a:lnTo>
                  <a:lnTo>
                    <a:pt x="1790700" y="286232"/>
                  </a:lnTo>
                  <a:lnTo>
                    <a:pt x="1790700" y="562368"/>
                  </a:lnTo>
                  <a:lnTo>
                    <a:pt x="1788121" y="598081"/>
                  </a:lnTo>
                  <a:lnTo>
                    <a:pt x="1767547" y="657517"/>
                  </a:lnTo>
                  <a:lnTo>
                    <a:pt x="1726641" y="700354"/>
                  </a:lnTo>
                  <a:lnTo>
                    <a:pt x="1672818" y="722591"/>
                  </a:lnTo>
                  <a:lnTo>
                    <a:pt x="1641335" y="725436"/>
                  </a:lnTo>
                  <a:lnTo>
                    <a:pt x="1610741" y="722591"/>
                  </a:lnTo>
                  <a:lnTo>
                    <a:pt x="1557540" y="700354"/>
                  </a:lnTo>
                  <a:lnTo>
                    <a:pt x="1516659" y="657517"/>
                  </a:lnTo>
                  <a:lnTo>
                    <a:pt x="1496085" y="598081"/>
                  </a:lnTo>
                  <a:lnTo>
                    <a:pt x="1493520" y="562368"/>
                  </a:lnTo>
                  <a:lnTo>
                    <a:pt x="1496085" y="527519"/>
                  </a:lnTo>
                  <a:lnTo>
                    <a:pt x="1516659" y="468706"/>
                  </a:lnTo>
                  <a:lnTo>
                    <a:pt x="1557540" y="425894"/>
                  </a:lnTo>
                  <a:lnTo>
                    <a:pt x="1610741" y="403656"/>
                  </a:lnTo>
                  <a:lnTo>
                    <a:pt x="1641335" y="400824"/>
                  </a:lnTo>
                  <a:lnTo>
                    <a:pt x="1672818" y="403656"/>
                  </a:lnTo>
                  <a:lnTo>
                    <a:pt x="1726641" y="425894"/>
                  </a:lnTo>
                  <a:lnTo>
                    <a:pt x="1767547" y="468706"/>
                  </a:lnTo>
                  <a:lnTo>
                    <a:pt x="1788121" y="527519"/>
                  </a:lnTo>
                  <a:lnTo>
                    <a:pt x="1790700" y="562368"/>
                  </a:lnTo>
                  <a:lnTo>
                    <a:pt x="1790700" y="286232"/>
                  </a:lnTo>
                  <a:lnTo>
                    <a:pt x="1784769" y="283349"/>
                  </a:lnTo>
                  <a:lnTo>
                    <a:pt x="1748586" y="271475"/>
                  </a:lnTo>
                  <a:lnTo>
                    <a:pt x="1710994" y="264439"/>
                  </a:lnTo>
                  <a:lnTo>
                    <a:pt x="1671815" y="262140"/>
                  </a:lnTo>
                  <a:lnTo>
                    <a:pt x="1614932" y="266966"/>
                  </a:lnTo>
                  <a:lnTo>
                    <a:pt x="1565325" y="281381"/>
                  </a:lnTo>
                  <a:lnTo>
                    <a:pt x="1522869" y="305206"/>
                  </a:lnTo>
                  <a:lnTo>
                    <a:pt x="1487411" y="338340"/>
                  </a:lnTo>
                  <a:lnTo>
                    <a:pt x="1487411" y="271272"/>
                  </a:lnTo>
                  <a:lnTo>
                    <a:pt x="1325867" y="271272"/>
                  </a:lnTo>
                  <a:lnTo>
                    <a:pt x="1325867" y="1066812"/>
                  </a:lnTo>
                  <a:lnTo>
                    <a:pt x="1495044" y="1066812"/>
                  </a:lnTo>
                  <a:lnTo>
                    <a:pt x="1495044" y="794016"/>
                  </a:lnTo>
                  <a:lnTo>
                    <a:pt x="1529943" y="824890"/>
                  </a:lnTo>
                  <a:lnTo>
                    <a:pt x="1570850" y="846785"/>
                  </a:lnTo>
                  <a:lnTo>
                    <a:pt x="1618056" y="859802"/>
                  </a:lnTo>
                  <a:lnTo>
                    <a:pt x="1671815" y="864120"/>
                  </a:lnTo>
                  <a:lnTo>
                    <a:pt x="1710994" y="861834"/>
                  </a:lnTo>
                  <a:lnTo>
                    <a:pt x="1748586" y="854976"/>
                  </a:lnTo>
                  <a:lnTo>
                    <a:pt x="1819656" y="827544"/>
                  </a:lnTo>
                  <a:lnTo>
                    <a:pt x="1865083" y="794016"/>
                  </a:lnTo>
                  <a:lnTo>
                    <a:pt x="1878901" y="781824"/>
                  </a:lnTo>
                  <a:lnTo>
                    <a:pt x="1903018" y="753821"/>
                  </a:lnTo>
                  <a:lnTo>
                    <a:pt x="1921319" y="725436"/>
                  </a:lnTo>
                  <a:lnTo>
                    <a:pt x="1923288" y="722388"/>
                  </a:lnTo>
                  <a:lnTo>
                    <a:pt x="1940166" y="686663"/>
                  </a:lnTo>
                  <a:lnTo>
                    <a:pt x="1952053" y="648093"/>
                  </a:lnTo>
                  <a:lnTo>
                    <a:pt x="1959076" y="606653"/>
                  </a:lnTo>
                  <a:lnTo>
                    <a:pt x="1961388" y="562368"/>
                  </a:lnTo>
                  <a:close/>
                </a:path>
                <a:path w="3430904" h="1067435">
                  <a:moveTo>
                    <a:pt x="2244852" y="271272"/>
                  </a:moveTo>
                  <a:lnTo>
                    <a:pt x="2074164" y="271272"/>
                  </a:lnTo>
                  <a:lnTo>
                    <a:pt x="2074164" y="856488"/>
                  </a:lnTo>
                  <a:lnTo>
                    <a:pt x="2244852" y="856488"/>
                  </a:lnTo>
                  <a:lnTo>
                    <a:pt x="2244852" y="271272"/>
                  </a:lnTo>
                  <a:close/>
                </a:path>
                <a:path w="3430904" h="1067435">
                  <a:moveTo>
                    <a:pt x="2264664" y="91440"/>
                  </a:moveTo>
                  <a:lnTo>
                    <a:pt x="2247938" y="39585"/>
                  </a:lnTo>
                  <a:lnTo>
                    <a:pt x="2201608" y="6667"/>
                  </a:lnTo>
                  <a:lnTo>
                    <a:pt x="2159508" y="0"/>
                  </a:lnTo>
                  <a:lnTo>
                    <a:pt x="2137524" y="1714"/>
                  </a:lnTo>
                  <a:lnTo>
                    <a:pt x="2099284" y="15430"/>
                  </a:lnTo>
                  <a:lnTo>
                    <a:pt x="2070417" y="41770"/>
                  </a:lnTo>
                  <a:lnTo>
                    <a:pt x="2054352" y="94488"/>
                  </a:lnTo>
                  <a:lnTo>
                    <a:pt x="2056079" y="113334"/>
                  </a:lnTo>
                  <a:lnTo>
                    <a:pt x="2083308" y="161544"/>
                  </a:lnTo>
                  <a:lnTo>
                    <a:pt x="2117407" y="182118"/>
                  </a:lnTo>
                  <a:lnTo>
                    <a:pt x="2159508" y="188976"/>
                  </a:lnTo>
                  <a:lnTo>
                    <a:pt x="2181479" y="187261"/>
                  </a:lnTo>
                  <a:lnTo>
                    <a:pt x="2219718" y="173545"/>
                  </a:lnTo>
                  <a:lnTo>
                    <a:pt x="2247938" y="146735"/>
                  </a:lnTo>
                  <a:lnTo>
                    <a:pt x="2262708" y="111404"/>
                  </a:lnTo>
                  <a:lnTo>
                    <a:pt x="2264664" y="91440"/>
                  </a:lnTo>
                  <a:close/>
                </a:path>
                <a:path w="3430904" h="1067435">
                  <a:moveTo>
                    <a:pt x="2763012" y="262140"/>
                  </a:moveTo>
                  <a:lnTo>
                    <a:pt x="2700337" y="267665"/>
                  </a:lnTo>
                  <a:lnTo>
                    <a:pt x="2645664" y="283476"/>
                  </a:lnTo>
                  <a:lnTo>
                    <a:pt x="2598801" y="310908"/>
                  </a:lnTo>
                  <a:lnTo>
                    <a:pt x="2563368" y="347484"/>
                  </a:lnTo>
                  <a:lnTo>
                    <a:pt x="2563368" y="271284"/>
                  </a:lnTo>
                  <a:lnTo>
                    <a:pt x="2401824" y="271284"/>
                  </a:lnTo>
                  <a:lnTo>
                    <a:pt x="2401824" y="856500"/>
                  </a:lnTo>
                  <a:lnTo>
                    <a:pt x="2570988" y="856500"/>
                  </a:lnTo>
                  <a:lnTo>
                    <a:pt x="2570988" y="579132"/>
                  </a:lnTo>
                  <a:lnTo>
                    <a:pt x="2573553" y="541426"/>
                  </a:lnTo>
                  <a:lnTo>
                    <a:pt x="2594127" y="480326"/>
                  </a:lnTo>
                  <a:lnTo>
                    <a:pt x="2634704" y="439204"/>
                  </a:lnTo>
                  <a:lnTo>
                    <a:pt x="2691854" y="418630"/>
                  </a:lnTo>
                  <a:lnTo>
                    <a:pt x="2726436" y="416064"/>
                  </a:lnTo>
                  <a:lnTo>
                    <a:pt x="2732151" y="416318"/>
                  </a:lnTo>
                  <a:lnTo>
                    <a:pt x="2763012" y="419112"/>
                  </a:lnTo>
                  <a:lnTo>
                    <a:pt x="2763012" y="262140"/>
                  </a:lnTo>
                  <a:close/>
                </a:path>
                <a:path w="3430904" h="1067435">
                  <a:moveTo>
                    <a:pt x="3430511" y="565404"/>
                  </a:moveTo>
                  <a:lnTo>
                    <a:pt x="3428212" y="521119"/>
                  </a:lnTo>
                  <a:lnTo>
                    <a:pt x="3421176" y="479679"/>
                  </a:lnTo>
                  <a:lnTo>
                    <a:pt x="3409302" y="441109"/>
                  </a:lnTo>
                  <a:lnTo>
                    <a:pt x="3392411" y="405384"/>
                  </a:lnTo>
                  <a:lnTo>
                    <a:pt x="3370122" y="372224"/>
                  </a:lnTo>
                  <a:lnTo>
                    <a:pt x="3344405" y="343471"/>
                  </a:lnTo>
                  <a:lnTo>
                    <a:pt x="3282683" y="298704"/>
                  </a:lnTo>
                  <a:lnTo>
                    <a:pt x="3272015" y="293979"/>
                  </a:lnTo>
                  <a:lnTo>
                    <a:pt x="3272015" y="512064"/>
                  </a:lnTo>
                  <a:lnTo>
                    <a:pt x="2983979" y="512064"/>
                  </a:lnTo>
                  <a:lnTo>
                    <a:pt x="3000171" y="461581"/>
                  </a:lnTo>
                  <a:lnTo>
                    <a:pt x="3031223" y="423672"/>
                  </a:lnTo>
                  <a:lnTo>
                    <a:pt x="3075990" y="398335"/>
                  </a:lnTo>
                  <a:lnTo>
                    <a:pt x="3128759" y="390144"/>
                  </a:lnTo>
                  <a:lnTo>
                    <a:pt x="3155962" y="392176"/>
                  </a:lnTo>
                  <a:lnTo>
                    <a:pt x="3202914" y="408800"/>
                  </a:lnTo>
                  <a:lnTo>
                    <a:pt x="3241586" y="441350"/>
                  </a:lnTo>
                  <a:lnTo>
                    <a:pt x="3265690" y="485825"/>
                  </a:lnTo>
                  <a:lnTo>
                    <a:pt x="3272015" y="512064"/>
                  </a:lnTo>
                  <a:lnTo>
                    <a:pt x="3272015" y="293979"/>
                  </a:lnTo>
                  <a:lnTo>
                    <a:pt x="3246615" y="282702"/>
                  </a:lnTo>
                  <a:lnTo>
                    <a:pt x="3208959" y="271272"/>
                  </a:lnTo>
                  <a:lnTo>
                    <a:pt x="3169323" y="264414"/>
                  </a:lnTo>
                  <a:lnTo>
                    <a:pt x="3127235" y="262128"/>
                  </a:lnTo>
                  <a:lnTo>
                    <a:pt x="3084690" y="264439"/>
                  </a:lnTo>
                  <a:lnTo>
                    <a:pt x="3043986" y="271462"/>
                  </a:lnTo>
                  <a:lnTo>
                    <a:pt x="3005302" y="283349"/>
                  </a:lnTo>
                  <a:lnTo>
                    <a:pt x="2968739" y="300228"/>
                  </a:lnTo>
                  <a:lnTo>
                    <a:pt x="2935046" y="321424"/>
                  </a:lnTo>
                  <a:lnTo>
                    <a:pt x="2904921" y="346329"/>
                  </a:lnTo>
                  <a:lnTo>
                    <a:pt x="2878518" y="375246"/>
                  </a:lnTo>
                  <a:lnTo>
                    <a:pt x="2855963" y="408432"/>
                  </a:lnTo>
                  <a:lnTo>
                    <a:pt x="2838843" y="443852"/>
                  </a:lnTo>
                  <a:lnTo>
                    <a:pt x="2826435" y="481393"/>
                  </a:lnTo>
                  <a:lnTo>
                    <a:pt x="2818892" y="520954"/>
                  </a:lnTo>
                  <a:lnTo>
                    <a:pt x="2816339" y="562356"/>
                  </a:lnTo>
                  <a:lnTo>
                    <a:pt x="2818917" y="605536"/>
                  </a:lnTo>
                  <a:lnTo>
                    <a:pt x="2826626" y="645985"/>
                  </a:lnTo>
                  <a:lnTo>
                    <a:pt x="2839491" y="683882"/>
                  </a:lnTo>
                  <a:lnTo>
                    <a:pt x="2857487" y="719328"/>
                  </a:lnTo>
                  <a:lnTo>
                    <a:pt x="2880334" y="751001"/>
                  </a:lnTo>
                  <a:lnTo>
                    <a:pt x="2907588" y="779526"/>
                  </a:lnTo>
                  <a:lnTo>
                    <a:pt x="2939148" y="804633"/>
                  </a:lnTo>
                  <a:lnTo>
                    <a:pt x="2974835" y="826008"/>
                  </a:lnTo>
                  <a:lnTo>
                    <a:pt x="3013989" y="842899"/>
                  </a:lnTo>
                  <a:lnTo>
                    <a:pt x="3055988" y="854773"/>
                  </a:lnTo>
                  <a:lnTo>
                    <a:pt x="3100857" y="861809"/>
                  </a:lnTo>
                  <a:lnTo>
                    <a:pt x="3148571" y="864108"/>
                  </a:lnTo>
                  <a:lnTo>
                    <a:pt x="3209315" y="860437"/>
                  </a:lnTo>
                  <a:lnTo>
                    <a:pt x="3263620" y="849287"/>
                  </a:lnTo>
                  <a:lnTo>
                    <a:pt x="3311639" y="830541"/>
                  </a:lnTo>
                  <a:lnTo>
                    <a:pt x="3353498" y="804037"/>
                  </a:lnTo>
                  <a:lnTo>
                    <a:pt x="3389363" y="769620"/>
                  </a:lnTo>
                  <a:lnTo>
                    <a:pt x="3352076" y="728472"/>
                  </a:lnTo>
                  <a:lnTo>
                    <a:pt x="3300971" y="672084"/>
                  </a:lnTo>
                  <a:lnTo>
                    <a:pt x="3284931" y="685825"/>
                  </a:lnTo>
                  <a:lnTo>
                    <a:pt x="3268586" y="697420"/>
                  </a:lnTo>
                  <a:lnTo>
                    <a:pt x="3233915" y="714756"/>
                  </a:lnTo>
                  <a:lnTo>
                    <a:pt x="3196386" y="725043"/>
                  </a:lnTo>
                  <a:lnTo>
                    <a:pt x="3153143" y="728472"/>
                  </a:lnTo>
                  <a:lnTo>
                    <a:pt x="3121406" y="726503"/>
                  </a:lnTo>
                  <a:lnTo>
                    <a:pt x="3065919" y="711123"/>
                  </a:lnTo>
                  <a:lnTo>
                    <a:pt x="3022155" y="680567"/>
                  </a:lnTo>
                  <a:lnTo>
                    <a:pt x="2994101" y="637133"/>
                  </a:lnTo>
                  <a:lnTo>
                    <a:pt x="2985503" y="611124"/>
                  </a:lnTo>
                  <a:lnTo>
                    <a:pt x="3427463" y="611124"/>
                  </a:lnTo>
                  <a:lnTo>
                    <a:pt x="3429228" y="592632"/>
                  </a:lnTo>
                  <a:lnTo>
                    <a:pt x="3430130" y="578548"/>
                  </a:lnTo>
                  <a:lnTo>
                    <a:pt x="3430473" y="569341"/>
                  </a:lnTo>
                  <a:lnTo>
                    <a:pt x="3430511" y="565404"/>
                  </a:lnTo>
                  <a:close/>
                </a:path>
              </a:pathLst>
            </a:custGeom>
            <a:solidFill>
              <a:srgbClr val="0083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83024" y="5727204"/>
              <a:ext cx="1263650" cy="567055"/>
            </a:xfrm>
            <a:custGeom>
              <a:avLst/>
              <a:gdLst/>
              <a:ahLst/>
              <a:cxnLst/>
              <a:rect l="l" t="t" r="r" b="b"/>
              <a:pathLst>
                <a:path w="1263650" h="567054">
                  <a:moveTo>
                    <a:pt x="161544" y="483108"/>
                  </a:moveTo>
                  <a:lnTo>
                    <a:pt x="105156" y="483108"/>
                  </a:lnTo>
                  <a:lnTo>
                    <a:pt x="105156" y="495300"/>
                  </a:lnTo>
                  <a:lnTo>
                    <a:pt x="126492" y="495300"/>
                  </a:lnTo>
                  <a:lnTo>
                    <a:pt x="126492" y="565404"/>
                  </a:lnTo>
                  <a:lnTo>
                    <a:pt x="140208" y="565404"/>
                  </a:lnTo>
                  <a:lnTo>
                    <a:pt x="140208" y="495300"/>
                  </a:lnTo>
                  <a:lnTo>
                    <a:pt x="161544" y="495300"/>
                  </a:lnTo>
                  <a:lnTo>
                    <a:pt x="161544" y="483108"/>
                  </a:lnTo>
                  <a:close/>
                </a:path>
                <a:path w="1263650" h="567054">
                  <a:moveTo>
                    <a:pt x="234696" y="553199"/>
                  </a:moveTo>
                  <a:lnTo>
                    <a:pt x="202692" y="553199"/>
                  </a:lnTo>
                  <a:lnTo>
                    <a:pt x="202692" y="528815"/>
                  </a:lnTo>
                  <a:lnTo>
                    <a:pt x="231648" y="528815"/>
                  </a:lnTo>
                  <a:lnTo>
                    <a:pt x="231648" y="516623"/>
                  </a:lnTo>
                  <a:lnTo>
                    <a:pt x="202692" y="516623"/>
                  </a:lnTo>
                  <a:lnTo>
                    <a:pt x="202692" y="495287"/>
                  </a:lnTo>
                  <a:lnTo>
                    <a:pt x="233172" y="495287"/>
                  </a:lnTo>
                  <a:lnTo>
                    <a:pt x="233172" y="483095"/>
                  </a:lnTo>
                  <a:lnTo>
                    <a:pt x="188976" y="483095"/>
                  </a:lnTo>
                  <a:lnTo>
                    <a:pt x="188976" y="565391"/>
                  </a:lnTo>
                  <a:lnTo>
                    <a:pt x="234696" y="565391"/>
                  </a:lnTo>
                  <a:lnTo>
                    <a:pt x="234696" y="553199"/>
                  </a:lnTo>
                  <a:close/>
                </a:path>
                <a:path w="1263650" h="567054">
                  <a:moveTo>
                    <a:pt x="313944" y="498348"/>
                  </a:moveTo>
                  <a:lnTo>
                    <a:pt x="312801" y="493776"/>
                  </a:lnTo>
                  <a:lnTo>
                    <a:pt x="312420" y="492252"/>
                  </a:lnTo>
                  <a:lnTo>
                    <a:pt x="307848" y="487680"/>
                  </a:lnTo>
                  <a:lnTo>
                    <a:pt x="304800" y="483108"/>
                  </a:lnTo>
                  <a:lnTo>
                    <a:pt x="298704" y="481584"/>
                  </a:lnTo>
                  <a:lnTo>
                    <a:pt x="289560" y="481584"/>
                  </a:lnTo>
                  <a:lnTo>
                    <a:pt x="279311" y="483222"/>
                  </a:lnTo>
                  <a:lnTo>
                    <a:pt x="271653" y="487870"/>
                  </a:lnTo>
                  <a:lnTo>
                    <a:pt x="266839" y="495084"/>
                  </a:lnTo>
                  <a:lnTo>
                    <a:pt x="265176" y="504444"/>
                  </a:lnTo>
                  <a:lnTo>
                    <a:pt x="267004" y="513397"/>
                  </a:lnTo>
                  <a:lnTo>
                    <a:pt x="271843" y="520065"/>
                  </a:lnTo>
                  <a:lnTo>
                    <a:pt x="278676" y="525018"/>
                  </a:lnTo>
                  <a:lnTo>
                    <a:pt x="286512" y="528828"/>
                  </a:lnTo>
                  <a:lnTo>
                    <a:pt x="294132" y="533400"/>
                  </a:lnTo>
                  <a:lnTo>
                    <a:pt x="300228" y="536448"/>
                  </a:lnTo>
                  <a:lnTo>
                    <a:pt x="300228" y="550164"/>
                  </a:lnTo>
                  <a:lnTo>
                    <a:pt x="297180" y="554736"/>
                  </a:lnTo>
                  <a:lnTo>
                    <a:pt x="283464" y="554736"/>
                  </a:lnTo>
                  <a:lnTo>
                    <a:pt x="277368" y="553212"/>
                  </a:lnTo>
                  <a:lnTo>
                    <a:pt x="277368" y="537972"/>
                  </a:lnTo>
                  <a:lnTo>
                    <a:pt x="263652" y="537972"/>
                  </a:lnTo>
                  <a:lnTo>
                    <a:pt x="263652" y="553212"/>
                  </a:lnTo>
                  <a:lnTo>
                    <a:pt x="269748" y="560832"/>
                  </a:lnTo>
                  <a:lnTo>
                    <a:pt x="272796" y="565404"/>
                  </a:lnTo>
                  <a:lnTo>
                    <a:pt x="278892" y="566928"/>
                  </a:lnTo>
                  <a:lnTo>
                    <a:pt x="288036" y="566928"/>
                  </a:lnTo>
                  <a:lnTo>
                    <a:pt x="313944" y="542544"/>
                  </a:lnTo>
                  <a:lnTo>
                    <a:pt x="312127" y="533565"/>
                  </a:lnTo>
                  <a:lnTo>
                    <a:pt x="307467" y="526732"/>
                  </a:lnTo>
                  <a:lnTo>
                    <a:pt x="301078" y="521322"/>
                  </a:lnTo>
                  <a:lnTo>
                    <a:pt x="294132" y="516636"/>
                  </a:lnTo>
                  <a:lnTo>
                    <a:pt x="278892" y="510540"/>
                  </a:lnTo>
                  <a:lnTo>
                    <a:pt x="278892" y="495300"/>
                  </a:lnTo>
                  <a:lnTo>
                    <a:pt x="286512" y="493776"/>
                  </a:lnTo>
                  <a:lnTo>
                    <a:pt x="292608" y="493776"/>
                  </a:lnTo>
                  <a:lnTo>
                    <a:pt x="295656" y="495300"/>
                  </a:lnTo>
                  <a:lnTo>
                    <a:pt x="298704" y="498348"/>
                  </a:lnTo>
                  <a:lnTo>
                    <a:pt x="300228" y="501396"/>
                  </a:lnTo>
                  <a:lnTo>
                    <a:pt x="300228" y="507492"/>
                  </a:lnTo>
                  <a:lnTo>
                    <a:pt x="313944" y="507492"/>
                  </a:lnTo>
                  <a:lnTo>
                    <a:pt x="313944" y="498348"/>
                  </a:lnTo>
                  <a:close/>
                </a:path>
                <a:path w="1263650" h="567054">
                  <a:moveTo>
                    <a:pt x="396227" y="483108"/>
                  </a:moveTo>
                  <a:lnTo>
                    <a:pt x="339839" y="483108"/>
                  </a:lnTo>
                  <a:lnTo>
                    <a:pt x="339839" y="495300"/>
                  </a:lnTo>
                  <a:lnTo>
                    <a:pt x="361175" y="495300"/>
                  </a:lnTo>
                  <a:lnTo>
                    <a:pt x="361175" y="565404"/>
                  </a:lnTo>
                  <a:lnTo>
                    <a:pt x="374891" y="565404"/>
                  </a:lnTo>
                  <a:lnTo>
                    <a:pt x="374891" y="495300"/>
                  </a:lnTo>
                  <a:lnTo>
                    <a:pt x="396227" y="495300"/>
                  </a:lnTo>
                  <a:lnTo>
                    <a:pt x="396227" y="483108"/>
                  </a:lnTo>
                  <a:close/>
                </a:path>
                <a:path w="1263650" h="567054">
                  <a:moveTo>
                    <a:pt x="419100" y="0"/>
                  </a:moveTo>
                  <a:lnTo>
                    <a:pt x="0" y="0"/>
                  </a:lnTo>
                  <a:lnTo>
                    <a:pt x="0" y="417563"/>
                  </a:lnTo>
                  <a:lnTo>
                    <a:pt x="419100" y="417563"/>
                  </a:lnTo>
                  <a:lnTo>
                    <a:pt x="419100" y="0"/>
                  </a:lnTo>
                  <a:close/>
                </a:path>
                <a:path w="1263650" h="567054">
                  <a:moveTo>
                    <a:pt x="438899" y="483095"/>
                  </a:moveTo>
                  <a:lnTo>
                    <a:pt x="425183" y="483095"/>
                  </a:lnTo>
                  <a:lnTo>
                    <a:pt x="425183" y="565404"/>
                  </a:lnTo>
                  <a:lnTo>
                    <a:pt x="438899" y="565404"/>
                  </a:lnTo>
                  <a:lnTo>
                    <a:pt x="438899" y="483095"/>
                  </a:lnTo>
                  <a:close/>
                </a:path>
                <a:path w="1263650" h="567054">
                  <a:moveTo>
                    <a:pt x="534924" y="483095"/>
                  </a:moveTo>
                  <a:lnTo>
                    <a:pt x="521208" y="483095"/>
                  </a:lnTo>
                  <a:lnTo>
                    <a:pt x="521208" y="542531"/>
                  </a:lnTo>
                  <a:lnTo>
                    <a:pt x="493776" y="483095"/>
                  </a:lnTo>
                  <a:lnTo>
                    <a:pt x="477012" y="483095"/>
                  </a:lnTo>
                  <a:lnTo>
                    <a:pt x="477012" y="565391"/>
                  </a:lnTo>
                  <a:lnTo>
                    <a:pt x="489204" y="565391"/>
                  </a:lnTo>
                  <a:lnTo>
                    <a:pt x="489204" y="504431"/>
                  </a:lnTo>
                  <a:lnTo>
                    <a:pt x="518160" y="565391"/>
                  </a:lnTo>
                  <a:lnTo>
                    <a:pt x="534924" y="565391"/>
                  </a:lnTo>
                  <a:lnTo>
                    <a:pt x="534924" y="483095"/>
                  </a:lnTo>
                  <a:close/>
                </a:path>
                <a:path w="1263650" h="567054">
                  <a:moveTo>
                    <a:pt x="623303" y="498348"/>
                  </a:moveTo>
                  <a:lnTo>
                    <a:pt x="621779" y="492252"/>
                  </a:lnTo>
                  <a:lnTo>
                    <a:pt x="612635" y="483108"/>
                  </a:lnTo>
                  <a:lnTo>
                    <a:pt x="606539" y="481584"/>
                  </a:lnTo>
                  <a:lnTo>
                    <a:pt x="595871" y="481584"/>
                  </a:lnTo>
                  <a:lnTo>
                    <a:pt x="584758" y="483298"/>
                  </a:lnTo>
                  <a:lnTo>
                    <a:pt x="576630" y="488442"/>
                  </a:lnTo>
                  <a:lnTo>
                    <a:pt x="571665" y="497014"/>
                  </a:lnTo>
                  <a:lnTo>
                    <a:pt x="569963" y="509016"/>
                  </a:lnTo>
                  <a:lnTo>
                    <a:pt x="569963" y="534924"/>
                  </a:lnTo>
                  <a:lnTo>
                    <a:pt x="571449" y="548919"/>
                  </a:lnTo>
                  <a:lnTo>
                    <a:pt x="576059" y="558927"/>
                  </a:lnTo>
                  <a:lnTo>
                    <a:pt x="584111" y="564921"/>
                  </a:lnTo>
                  <a:lnTo>
                    <a:pt x="595871" y="566928"/>
                  </a:lnTo>
                  <a:lnTo>
                    <a:pt x="603351" y="566610"/>
                  </a:lnTo>
                  <a:lnTo>
                    <a:pt x="621779" y="519684"/>
                  </a:lnTo>
                  <a:lnTo>
                    <a:pt x="608063" y="531876"/>
                  </a:lnTo>
                  <a:lnTo>
                    <a:pt x="608063" y="551688"/>
                  </a:lnTo>
                  <a:lnTo>
                    <a:pt x="606539" y="553212"/>
                  </a:lnTo>
                  <a:lnTo>
                    <a:pt x="601967" y="554736"/>
                  </a:lnTo>
                  <a:lnTo>
                    <a:pt x="588251" y="554736"/>
                  </a:lnTo>
                  <a:lnTo>
                    <a:pt x="583679" y="551688"/>
                  </a:lnTo>
                  <a:lnTo>
                    <a:pt x="583679" y="496824"/>
                  </a:lnTo>
                  <a:lnTo>
                    <a:pt x="591299" y="493776"/>
                  </a:lnTo>
                  <a:lnTo>
                    <a:pt x="605015" y="493776"/>
                  </a:lnTo>
                  <a:lnTo>
                    <a:pt x="608063" y="496824"/>
                  </a:lnTo>
                  <a:lnTo>
                    <a:pt x="608063" y="507492"/>
                  </a:lnTo>
                  <a:lnTo>
                    <a:pt x="623303" y="507492"/>
                  </a:lnTo>
                  <a:lnTo>
                    <a:pt x="623303" y="498348"/>
                  </a:lnTo>
                  <a:close/>
                </a:path>
                <a:path w="1263650" h="567054">
                  <a:moveTo>
                    <a:pt x="754367" y="498348"/>
                  </a:moveTo>
                  <a:lnTo>
                    <a:pt x="752081" y="493776"/>
                  </a:lnTo>
                  <a:lnTo>
                    <a:pt x="751319" y="492252"/>
                  </a:lnTo>
                  <a:lnTo>
                    <a:pt x="748271" y="487680"/>
                  </a:lnTo>
                  <a:lnTo>
                    <a:pt x="743699" y="483108"/>
                  </a:lnTo>
                  <a:lnTo>
                    <a:pt x="737603" y="481584"/>
                  </a:lnTo>
                  <a:lnTo>
                    <a:pt x="729983" y="481584"/>
                  </a:lnTo>
                  <a:lnTo>
                    <a:pt x="719505" y="483222"/>
                  </a:lnTo>
                  <a:lnTo>
                    <a:pt x="711314" y="487870"/>
                  </a:lnTo>
                  <a:lnTo>
                    <a:pt x="705980" y="495084"/>
                  </a:lnTo>
                  <a:lnTo>
                    <a:pt x="704075" y="504444"/>
                  </a:lnTo>
                  <a:lnTo>
                    <a:pt x="706132" y="513397"/>
                  </a:lnTo>
                  <a:lnTo>
                    <a:pt x="711314" y="520065"/>
                  </a:lnTo>
                  <a:lnTo>
                    <a:pt x="718223" y="525018"/>
                  </a:lnTo>
                  <a:lnTo>
                    <a:pt x="725411" y="528828"/>
                  </a:lnTo>
                  <a:lnTo>
                    <a:pt x="733031" y="533400"/>
                  </a:lnTo>
                  <a:lnTo>
                    <a:pt x="739127" y="536448"/>
                  </a:lnTo>
                  <a:lnTo>
                    <a:pt x="739127" y="550164"/>
                  </a:lnTo>
                  <a:lnTo>
                    <a:pt x="736079" y="554736"/>
                  </a:lnTo>
                  <a:lnTo>
                    <a:pt x="723887" y="554736"/>
                  </a:lnTo>
                  <a:lnTo>
                    <a:pt x="716267" y="553212"/>
                  </a:lnTo>
                  <a:lnTo>
                    <a:pt x="716267" y="537972"/>
                  </a:lnTo>
                  <a:lnTo>
                    <a:pt x="702551" y="537972"/>
                  </a:lnTo>
                  <a:lnTo>
                    <a:pt x="702551" y="553212"/>
                  </a:lnTo>
                  <a:lnTo>
                    <a:pt x="708647" y="560832"/>
                  </a:lnTo>
                  <a:lnTo>
                    <a:pt x="713219" y="565404"/>
                  </a:lnTo>
                  <a:lnTo>
                    <a:pt x="719315" y="566928"/>
                  </a:lnTo>
                  <a:lnTo>
                    <a:pt x="726935" y="566928"/>
                  </a:lnTo>
                  <a:lnTo>
                    <a:pt x="754367" y="542544"/>
                  </a:lnTo>
                  <a:lnTo>
                    <a:pt x="752322" y="533565"/>
                  </a:lnTo>
                  <a:lnTo>
                    <a:pt x="747128" y="526732"/>
                  </a:lnTo>
                  <a:lnTo>
                    <a:pt x="740232" y="521322"/>
                  </a:lnTo>
                  <a:lnTo>
                    <a:pt x="733031" y="516636"/>
                  </a:lnTo>
                  <a:lnTo>
                    <a:pt x="725411" y="513588"/>
                  </a:lnTo>
                  <a:lnTo>
                    <a:pt x="719315" y="510540"/>
                  </a:lnTo>
                  <a:lnTo>
                    <a:pt x="719315" y="495300"/>
                  </a:lnTo>
                  <a:lnTo>
                    <a:pt x="725411" y="493776"/>
                  </a:lnTo>
                  <a:lnTo>
                    <a:pt x="733031" y="493776"/>
                  </a:lnTo>
                  <a:lnTo>
                    <a:pt x="737603" y="498348"/>
                  </a:lnTo>
                  <a:lnTo>
                    <a:pt x="739127" y="501396"/>
                  </a:lnTo>
                  <a:lnTo>
                    <a:pt x="739127" y="507492"/>
                  </a:lnTo>
                  <a:lnTo>
                    <a:pt x="752843" y="507492"/>
                  </a:lnTo>
                  <a:lnTo>
                    <a:pt x="752843" y="505968"/>
                  </a:lnTo>
                  <a:lnTo>
                    <a:pt x="754367" y="498348"/>
                  </a:lnTo>
                  <a:close/>
                </a:path>
                <a:path w="1263650" h="567054">
                  <a:moveTo>
                    <a:pt x="832104" y="483095"/>
                  </a:moveTo>
                  <a:lnTo>
                    <a:pt x="787908" y="483095"/>
                  </a:lnTo>
                  <a:lnTo>
                    <a:pt x="787908" y="565391"/>
                  </a:lnTo>
                  <a:lnTo>
                    <a:pt x="832104" y="565391"/>
                  </a:lnTo>
                  <a:lnTo>
                    <a:pt x="832104" y="553199"/>
                  </a:lnTo>
                  <a:lnTo>
                    <a:pt x="801624" y="553199"/>
                  </a:lnTo>
                  <a:lnTo>
                    <a:pt x="801624" y="528815"/>
                  </a:lnTo>
                  <a:lnTo>
                    <a:pt x="829056" y="528815"/>
                  </a:lnTo>
                  <a:lnTo>
                    <a:pt x="829056" y="516623"/>
                  </a:lnTo>
                  <a:lnTo>
                    <a:pt x="801624" y="516623"/>
                  </a:lnTo>
                  <a:lnTo>
                    <a:pt x="801624" y="495287"/>
                  </a:lnTo>
                  <a:lnTo>
                    <a:pt x="832104" y="495287"/>
                  </a:lnTo>
                  <a:lnTo>
                    <a:pt x="832104" y="483095"/>
                  </a:lnTo>
                  <a:close/>
                </a:path>
                <a:path w="1263650" h="567054">
                  <a:moveTo>
                    <a:pt x="915924" y="565404"/>
                  </a:moveTo>
                  <a:lnTo>
                    <a:pt x="914400" y="562356"/>
                  </a:lnTo>
                  <a:lnTo>
                    <a:pt x="912876" y="557784"/>
                  </a:lnTo>
                  <a:lnTo>
                    <a:pt x="911352" y="545592"/>
                  </a:lnTo>
                  <a:lnTo>
                    <a:pt x="911352" y="530352"/>
                  </a:lnTo>
                  <a:lnTo>
                    <a:pt x="910971" y="528828"/>
                  </a:lnTo>
                  <a:lnTo>
                    <a:pt x="909828" y="524256"/>
                  </a:lnTo>
                  <a:lnTo>
                    <a:pt x="903732" y="522732"/>
                  </a:lnTo>
                  <a:lnTo>
                    <a:pt x="909828" y="519684"/>
                  </a:lnTo>
                  <a:lnTo>
                    <a:pt x="911047" y="516636"/>
                  </a:lnTo>
                  <a:lnTo>
                    <a:pt x="912876" y="512064"/>
                  </a:lnTo>
                  <a:lnTo>
                    <a:pt x="912876" y="504444"/>
                  </a:lnTo>
                  <a:lnTo>
                    <a:pt x="911923" y="496608"/>
                  </a:lnTo>
                  <a:lnTo>
                    <a:pt x="911301" y="495300"/>
                  </a:lnTo>
                  <a:lnTo>
                    <a:pt x="908685" y="489775"/>
                  </a:lnTo>
                  <a:lnTo>
                    <a:pt x="902589" y="484936"/>
                  </a:lnTo>
                  <a:lnTo>
                    <a:pt x="899160" y="484289"/>
                  </a:lnTo>
                  <a:lnTo>
                    <a:pt x="899160" y="495300"/>
                  </a:lnTo>
                  <a:lnTo>
                    <a:pt x="899160" y="510540"/>
                  </a:lnTo>
                  <a:lnTo>
                    <a:pt x="896112" y="516636"/>
                  </a:lnTo>
                  <a:lnTo>
                    <a:pt x="877824" y="516636"/>
                  </a:lnTo>
                  <a:lnTo>
                    <a:pt x="877824" y="495300"/>
                  </a:lnTo>
                  <a:lnTo>
                    <a:pt x="899160" y="495300"/>
                  </a:lnTo>
                  <a:lnTo>
                    <a:pt x="899160" y="484289"/>
                  </a:lnTo>
                  <a:lnTo>
                    <a:pt x="893064" y="483108"/>
                  </a:lnTo>
                  <a:lnTo>
                    <a:pt x="864108" y="483108"/>
                  </a:lnTo>
                  <a:lnTo>
                    <a:pt x="864108" y="565404"/>
                  </a:lnTo>
                  <a:lnTo>
                    <a:pt x="877824" y="565404"/>
                  </a:lnTo>
                  <a:lnTo>
                    <a:pt x="877824" y="528828"/>
                  </a:lnTo>
                  <a:lnTo>
                    <a:pt x="893064" y="528828"/>
                  </a:lnTo>
                  <a:lnTo>
                    <a:pt x="896112" y="531876"/>
                  </a:lnTo>
                  <a:lnTo>
                    <a:pt x="897636" y="537972"/>
                  </a:lnTo>
                  <a:lnTo>
                    <a:pt x="897636" y="559308"/>
                  </a:lnTo>
                  <a:lnTo>
                    <a:pt x="900684" y="563880"/>
                  </a:lnTo>
                  <a:lnTo>
                    <a:pt x="900684" y="565404"/>
                  </a:lnTo>
                  <a:lnTo>
                    <a:pt x="915924" y="565404"/>
                  </a:lnTo>
                  <a:close/>
                </a:path>
                <a:path w="1263650" h="567054">
                  <a:moveTo>
                    <a:pt x="1001255" y="483095"/>
                  </a:moveTo>
                  <a:lnTo>
                    <a:pt x="986015" y="483095"/>
                  </a:lnTo>
                  <a:lnTo>
                    <a:pt x="969251" y="545579"/>
                  </a:lnTo>
                  <a:lnTo>
                    <a:pt x="952487" y="483095"/>
                  </a:lnTo>
                  <a:lnTo>
                    <a:pt x="938771" y="483095"/>
                  </a:lnTo>
                  <a:lnTo>
                    <a:pt x="961631" y="565391"/>
                  </a:lnTo>
                  <a:lnTo>
                    <a:pt x="976871" y="565391"/>
                  </a:lnTo>
                  <a:lnTo>
                    <a:pt x="1001255" y="483095"/>
                  </a:lnTo>
                  <a:close/>
                </a:path>
                <a:path w="1263650" h="567054">
                  <a:moveTo>
                    <a:pt x="1043940" y="483095"/>
                  </a:moveTo>
                  <a:lnTo>
                    <a:pt x="1030224" y="483095"/>
                  </a:lnTo>
                  <a:lnTo>
                    <a:pt x="1030224" y="565404"/>
                  </a:lnTo>
                  <a:lnTo>
                    <a:pt x="1043940" y="565404"/>
                  </a:lnTo>
                  <a:lnTo>
                    <a:pt x="1043940" y="483095"/>
                  </a:lnTo>
                  <a:close/>
                </a:path>
                <a:path w="1263650" h="567054">
                  <a:moveTo>
                    <a:pt x="1130808" y="537972"/>
                  </a:moveTo>
                  <a:lnTo>
                    <a:pt x="1117092" y="537972"/>
                  </a:lnTo>
                  <a:lnTo>
                    <a:pt x="1117092" y="539496"/>
                  </a:lnTo>
                  <a:lnTo>
                    <a:pt x="1115568" y="553212"/>
                  </a:lnTo>
                  <a:lnTo>
                    <a:pt x="1109472" y="554736"/>
                  </a:lnTo>
                  <a:lnTo>
                    <a:pt x="1094232" y="554736"/>
                  </a:lnTo>
                  <a:lnTo>
                    <a:pt x="1094232" y="502920"/>
                  </a:lnTo>
                  <a:lnTo>
                    <a:pt x="1095756" y="499872"/>
                  </a:lnTo>
                  <a:lnTo>
                    <a:pt x="1095756" y="496824"/>
                  </a:lnTo>
                  <a:lnTo>
                    <a:pt x="1098804" y="493776"/>
                  </a:lnTo>
                  <a:lnTo>
                    <a:pt x="1112520" y="493776"/>
                  </a:lnTo>
                  <a:lnTo>
                    <a:pt x="1114044" y="496824"/>
                  </a:lnTo>
                  <a:lnTo>
                    <a:pt x="1115568" y="498348"/>
                  </a:lnTo>
                  <a:lnTo>
                    <a:pt x="1115568" y="481584"/>
                  </a:lnTo>
                  <a:lnTo>
                    <a:pt x="1106424" y="481584"/>
                  </a:lnTo>
                  <a:lnTo>
                    <a:pt x="1094422" y="483336"/>
                  </a:lnTo>
                  <a:lnTo>
                    <a:pt x="1085850" y="488823"/>
                  </a:lnTo>
                  <a:lnTo>
                    <a:pt x="1080706" y="498297"/>
                  </a:lnTo>
                  <a:lnTo>
                    <a:pt x="1078992" y="512064"/>
                  </a:lnTo>
                  <a:lnTo>
                    <a:pt x="1078992" y="533400"/>
                  </a:lnTo>
                  <a:lnTo>
                    <a:pt x="1081989" y="552780"/>
                  </a:lnTo>
                  <a:lnTo>
                    <a:pt x="1089279" y="562737"/>
                  </a:lnTo>
                  <a:lnTo>
                    <a:pt x="1098270" y="566394"/>
                  </a:lnTo>
                  <a:lnTo>
                    <a:pt x="1106424" y="566928"/>
                  </a:lnTo>
                  <a:lnTo>
                    <a:pt x="1118616" y="566928"/>
                  </a:lnTo>
                  <a:lnTo>
                    <a:pt x="1124712" y="560832"/>
                  </a:lnTo>
                  <a:lnTo>
                    <a:pt x="1127760" y="556260"/>
                  </a:lnTo>
                  <a:lnTo>
                    <a:pt x="1130808" y="548640"/>
                  </a:lnTo>
                  <a:lnTo>
                    <a:pt x="1130808" y="537972"/>
                  </a:lnTo>
                  <a:close/>
                </a:path>
                <a:path w="1263650" h="567054">
                  <a:moveTo>
                    <a:pt x="1208519" y="553199"/>
                  </a:moveTo>
                  <a:lnTo>
                    <a:pt x="1176515" y="553199"/>
                  </a:lnTo>
                  <a:lnTo>
                    <a:pt x="1176515" y="528815"/>
                  </a:lnTo>
                  <a:lnTo>
                    <a:pt x="1205471" y="528815"/>
                  </a:lnTo>
                  <a:lnTo>
                    <a:pt x="1205471" y="516623"/>
                  </a:lnTo>
                  <a:lnTo>
                    <a:pt x="1176515" y="516623"/>
                  </a:lnTo>
                  <a:lnTo>
                    <a:pt x="1176515" y="495287"/>
                  </a:lnTo>
                  <a:lnTo>
                    <a:pt x="1206995" y="495287"/>
                  </a:lnTo>
                  <a:lnTo>
                    <a:pt x="1206995" y="483095"/>
                  </a:lnTo>
                  <a:lnTo>
                    <a:pt x="1162799" y="483095"/>
                  </a:lnTo>
                  <a:lnTo>
                    <a:pt x="1162799" y="565391"/>
                  </a:lnTo>
                  <a:lnTo>
                    <a:pt x="1208519" y="565391"/>
                  </a:lnTo>
                  <a:lnTo>
                    <a:pt x="1208519" y="553199"/>
                  </a:lnTo>
                  <a:close/>
                </a:path>
                <a:path w="1263650" h="567054">
                  <a:moveTo>
                    <a:pt x="1254239" y="489204"/>
                  </a:moveTo>
                  <a:lnTo>
                    <a:pt x="1251191" y="487680"/>
                  </a:lnTo>
                  <a:lnTo>
                    <a:pt x="1249667" y="487680"/>
                  </a:lnTo>
                  <a:lnTo>
                    <a:pt x="1249667" y="489204"/>
                  </a:lnTo>
                  <a:lnTo>
                    <a:pt x="1249667" y="495300"/>
                  </a:lnTo>
                  <a:lnTo>
                    <a:pt x="1243571" y="495300"/>
                  </a:lnTo>
                  <a:lnTo>
                    <a:pt x="1243571" y="489204"/>
                  </a:lnTo>
                  <a:lnTo>
                    <a:pt x="1249667" y="489204"/>
                  </a:lnTo>
                  <a:lnTo>
                    <a:pt x="1249667" y="487680"/>
                  </a:lnTo>
                  <a:lnTo>
                    <a:pt x="1240523" y="487680"/>
                  </a:lnTo>
                  <a:lnTo>
                    <a:pt x="1240523" y="507492"/>
                  </a:lnTo>
                  <a:lnTo>
                    <a:pt x="1243571" y="507492"/>
                  </a:lnTo>
                  <a:lnTo>
                    <a:pt x="1243571" y="498348"/>
                  </a:lnTo>
                  <a:lnTo>
                    <a:pt x="1249667" y="498348"/>
                  </a:lnTo>
                  <a:lnTo>
                    <a:pt x="1249667" y="507492"/>
                  </a:lnTo>
                  <a:lnTo>
                    <a:pt x="1254239" y="507492"/>
                  </a:lnTo>
                  <a:lnTo>
                    <a:pt x="1252715" y="505968"/>
                  </a:lnTo>
                  <a:lnTo>
                    <a:pt x="1252715" y="498348"/>
                  </a:lnTo>
                  <a:lnTo>
                    <a:pt x="1251191" y="496824"/>
                  </a:lnTo>
                  <a:lnTo>
                    <a:pt x="1254239" y="495300"/>
                  </a:lnTo>
                  <a:lnTo>
                    <a:pt x="1254239" y="489204"/>
                  </a:lnTo>
                  <a:close/>
                </a:path>
                <a:path w="1263650" h="567054">
                  <a:moveTo>
                    <a:pt x="1263383" y="487680"/>
                  </a:moveTo>
                  <a:lnTo>
                    <a:pt x="1261859" y="486156"/>
                  </a:lnTo>
                  <a:lnTo>
                    <a:pt x="1261859" y="489204"/>
                  </a:lnTo>
                  <a:lnTo>
                    <a:pt x="1261859" y="505968"/>
                  </a:lnTo>
                  <a:lnTo>
                    <a:pt x="1254239" y="512064"/>
                  </a:lnTo>
                  <a:lnTo>
                    <a:pt x="1238999" y="512064"/>
                  </a:lnTo>
                  <a:lnTo>
                    <a:pt x="1231379" y="505968"/>
                  </a:lnTo>
                  <a:lnTo>
                    <a:pt x="1231379" y="489204"/>
                  </a:lnTo>
                  <a:lnTo>
                    <a:pt x="1238999" y="483108"/>
                  </a:lnTo>
                  <a:lnTo>
                    <a:pt x="1254239" y="483108"/>
                  </a:lnTo>
                  <a:lnTo>
                    <a:pt x="1261859" y="489204"/>
                  </a:lnTo>
                  <a:lnTo>
                    <a:pt x="1261859" y="486156"/>
                  </a:lnTo>
                  <a:lnTo>
                    <a:pt x="1258811" y="483108"/>
                  </a:lnTo>
                  <a:lnTo>
                    <a:pt x="1255763" y="480060"/>
                  </a:lnTo>
                  <a:lnTo>
                    <a:pt x="1237475" y="480060"/>
                  </a:lnTo>
                  <a:lnTo>
                    <a:pt x="1229855" y="487680"/>
                  </a:lnTo>
                  <a:lnTo>
                    <a:pt x="1229855" y="507492"/>
                  </a:lnTo>
                  <a:lnTo>
                    <a:pt x="1237475" y="513588"/>
                  </a:lnTo>
                  <a:lnTo>
                    <a:pt x="1255763" y="513588"/>
                  </a:lnTo>
                  <a:lnTo>
                    <a:pt x="1257668" y="512064"/>
                  </a:lnTo>
                  <a:lnTo>
                    <a:pt x="1263383" y="507492"/>
                  </a:lnTo>
                  <a:lnTo>
                    <a:pt x="1263383" y="487680"/>
                  </a:lnTo>
                  <a:close/>
                </a:path>
              </a:pathLst>
            </a:custGeom>
            <a:solidFill>
              <a:srgbClr val="007E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82084" y="5789676"/>
              <a:ext cx="220979" cy="291465"/>
            </a:xfrm>
            <a:custGeom>
              <a:avLst/>
              <a:gdLst/>
              <a:ahLst/>
              <a:cxnLst/>
              <a:rect l="l" t="t" r="r" b="b"/>
              <a:pathLst>
                <a:path w="220979" h="291464">
                  <a:moveTo>
                    <a:pt x="112776" y="291084"/>
                  </a:moveTo>
                  <a:lnTo>
                    <a:pt x="44769" y="269187"/>
                  </a:lnTo>
                  <a:lnTo>
                    <a:pt x="5437" y="200765"/>
                  </a:lnTo>
                  <a:lnTo>
                    <a:pt x="0" y="147828"/>
                  </a:lnTo>
                  <a:lnTo>
                    <a:pt x="7643" y="81010"/>
                  </a:lnTo>
                  <a:lnTo>
                    <a:pt x="29146" y="35052"/>
                  </a:lnTo>
                  <a:lnTo>
                    <a:pt x="62364" y="8524"/>
                  </a:lnTo>
                  <a:lnTo>
                    <a:pt x="105156" y="0"/>
                  </a:lnTo>
                  <a:lnTo>
                    <a:pt x="128587" y="2428"/>
                  </a:lnTo>
                  <a:lnTo>
                    <a:pt x="149733" y="9144"/>
                  </a:lnTo>
                  <a:lnTo>
                    <a:pt x="166878" y="19288"/>
                  </a:lnTo>
                  <a:lnTo>
                    <a:pt x="178308" y="32004"/>
                  </a:lnTo>
                  <a:lnTo>
                    <a:pt x="179832" y="4572"/>
                  </a:lnTo>
                  <a:lnTo>
                    <a:pt x="220980" y="4572"/>
                  </a:lnTo>
                  <a:lnTo>
                    <a:pt x="220980" y="86868"/>
                  </a:lnTo>
                  <a:lnTo>
                    <a:pt x="178308" y="86868"/>
                  </a:lnTo>
                  <a:lnTo>
                    <a:pt x="171140" y="65341"/>
                  </a:lnTo>
                  <a:lnTo>
                    <a:pt x="158686" y="50673"/>
                  </a:lnTo>
                  <a:lnTo>
                    <a:pt x="140803" y="42291"/>
                  </a:lnTo>
                  <a:lnTo>
                    <a:pt x="117348" y="39624"/>
                  </a:lnTo>
                  <a:lnTo>
                    <a:pt x="89034" y="45386"/>
                  </a:lnTo>
                  <a:lnTo>
                    <a:pt x="66865" y="64008"/>
                  </a:lnTo>
                  <a:lnTo>
                    <a:pt x="52411" y="97488"/>
                  </a:lnTo>
                  <a:lnTo>
                    <a:pt x="47244" y="147828"/>
                  </a:lnTo>
                  <a:lnTo>
                    <a:pt x="51911" y="193595"/>
                  </a:lnTo>
                  <a:lnTo>
                    <a:pt x="65151" y="225933"/>
                  </a:lnTo>
                  <a:lnTo>
                    <a:pt x="85820" y="245125"/>
                  </a:lnTo>
                  <a:lnTo>
                    <a:pt x="112776" y="251460"/>
                  </a:lnTo>
                  <a:lnTo>
                    <a:pt x="133635" y="249507"/>
                  </a:lnTo>
                  <a:lnTo>
                    <a:pt x="150495" y="243840"/>
                  </a:lnTo>
                  <a:lnTo>
                    <a:pt x="163353" y="234743"/>
                  </a:lnTo>
                  <a:lnTo>
                    <a:pt x="172212" y="222504"/>
                  </a:lnTo>
                  <a:lnTo>
                    <a:pt x="172212" y="169164"/>
                  </a:lnTo>
                  <a:lnTo>
                    <a:pt x="105156" y="169164"/>
                  </a:lnTo>
                  <a:lnTo>
                    <a:pt x="105156" y="132588"/>
                  </a:lnTo>
                  <a:lnTo>
                    <a:pt x="219456" y="132588"/>
                  </a:lnTo>
                  <a:lnTo>
                    <a:pt x="219456" y="231648"/>
                  </a:lnTo>
                  <a:lnTo>
                    <a:pt x="204930" y="256365"/>
                  </a:lnTo>
                  <a:lnTo>
                    <a:pt x="180975" y="275082"/>
                  </a:lnTo>
                  <a:lnTo>
                    <a:pt x="149590" y="286940"/>
                  </a:lnTo>
                  <a:lnTo>
                    <a:pt x="112776" y="29108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82084" y="5789676"/>
              <a:ext cx="220979" cy="291465"/>
            </a:xfrm>
            <a:custGeom>
              <a:avLst/>
              <a:gdLst/>
              <a:ahLst/>
              <a:cxnLst/>
              <a:rect l="l" t="t" r="r" b="b"/>
              <a:pathLst>
                <a:path w="220979" h="291464">
                  <a:moveTo>
                    <a:pt x="172212" y="222504"/>
                  </a:moveTo>
                  <a:lnTo>
                    <a:pt x="163353" y="234743"/>
                  </a:lnTo>
                  <a:lnTo>
                    <a:pt x="150495" y="243840"/>
                  </a:lnTo>
                  <a:lnTo>
                    <a:pt x="133635" y="249507"/>
                  </a:lnTo>
                  <a:lnTo>
                    <a:pt x="112776" y="251460"/>
                  </a:lnTo>
                  <a:lnTo>
                    <a:pt x="85820" y="245125"/>
                  </a:lnTo>
                  <a:lnTo>
                    <a:pt x="65151" y="225933"/>
                  </a:lnTo>
                  <a:lnTo>
                    <a:pt x="51911" y="193595"/>
                  </a:lnTo>
                  <a:lnTo>
                    <a:pt x="47244" y="147828"/>
                  </a:lnTo>
                  <a:lnTo>
                    <a:pt x="52411" y="97488"/>
                  </a:lnTo>
                  <a:lnTo>
                    <a:pt x="66865" y="64008"/>
                  </a:lnTo>
                  <a:lnTo>
                    <a:pt x="89034" y="45386"/>
                  </a:lnTo>
                  <a:lnTo>
                    <a:pt x="117348" y="39624"/>
                  </a:lnTo>
                  <a:lnTo>
                    <a:pt x="140803" y="42291"/>
                  </a:lnTo>
                  <a:lnTo>
                    <a:pt x="158686" y="50673"/>
                  </a:lnTo>
                  <a:lnTo>
                    <a:pt x="171140" y="65341"/>
                  </a:lnTo>
                  <a:lnTo>
                    <a:pt x="178308" y="86868"/>
                  </a:lnTo>
                  <a:lnTo>
                    <a:pt x="220980" y="86868"/>
                  </a:lnTo>
                  <a:lnTo>
                    <a:pt x="220980" y="4572"/>
                  </a:lnTo>
                  <a:lnTo>
                    <a:pt x="179832" y="4572"/>
                  </a:lnTo>
                  <a:lnTo>
                    <a:pt x="178308" y="32004"/>
                  </a:lnTo>
                  <a:lnTo>
                    <a:pt x="166878" y="19288"/>
                  </a:lnTo>
                  <a:lnTo>
                    <a:pt x="149733" y="9144"/>
                  </a:lnTo>
                  <a:lnTo>
                    <a:pt x="128587" y="2428"/>
                  </a:lnTo>
                  <a:lnTo>
                    <a:pt x="105156" y="0"/>
                  </a:lnTo>
                  <a:lnTo>
                    <a:pt x="62364" y="8524"/>
                  </a:lnTo>
                  <a:lnTo>
                    <a:pt x="29146" y="35052"/>
                  </a:lnTo>
                  <a:lnTo>
                    <a:pt x="7643" y="81010"/>
                  </a:lnTo>
                  <a:lnTo>
                    <a:pt x="0" y="147828"/>
                  </a:lnTo>
                  <a:lnTo>
                    <a:pt x="5437" y="200765"/>
                  </a:lnTo>
                  <a:lnTo>
                    <a:pt x="20823" y="241048"/>
                  </a:lnTo>
                  <a:lnTo>
                    <a:pt x="44769" y="269187"/>
                  </a:lnTo>
                  <a:lnTo>
                    <a:pt x="75883" y="285695"/>
                  </a:lnTo>
                  <a:lnTo>
                    <a:pt x="112776" y="291084"/>
                  </a:lnTo>
                  <a:lnTo>
                    <a:pt x="149590" y="286940"/>
                  </a:lnTo>
                  <a:lnTo>
                    <a:pt x="180975" y="275082"/>
                  </a:lnTo>
                  <a:lnTo>
                    <a:pt x="204930" y="256365"/>
                  </a:lnTo>
                  <a:lnTo>
                    <a:pt x="219456" y="231648"/>
                  </a:lnTo>
                  <a:lnTo>
                    <a:pt x="219456" y="132588"/>
                  </a:lnTo>
                  <a:lnTo>
                    <a:pt x="105156" y="132588"/>
                  </a:lnTo>
                  <a:lnTo>
                    <a:pt x="105156" y="169164"/>
                  </a:lnTo>
                  <a:lnTo>
                    <a:pt x="172212" y="169164"/>
                  </a:lnTo>
                  <a:lnTo>
                    <a:pt x="172212" y="222504"/>
                  </a:lnTo>
                  <a:close/>
                </a:path>
              </a:pathLst>
            </a:custGeom>
            <a:ln w="476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81371" y="5561076"/>
              <a:ext cx="335280" cy="584200"/>
            </a:xfrm>
            <a:custGeom>
              <a:avLst/>
              <a:gdLst/>
              <a:ahLst/>
              <a:cxnLst/>
              <a:rect l="l" t="t" r="r" b="b"/>
              <a:pathLst>
                <a:path w="335279" h="584200">
                  <a:moveTo>
                    <a:pt x="335280" y="583691"/>
                  </a:moveTo>
                  <a:lnTo>
                    <a:pt x="0" y="416051"/>
                  </a:lnTo>
                  <a:lnTo>
                    <a:pt x="0" y="0"/>
                  </a:lnTo>
                  <a:lnTo>
                    <a:pt x="335280" y="166116"/>
                  </a:lnTo>
                  <a:lnTo>
                    <a:pt x="335280" y="583691"/>
                  </a:lnTo>
                  <a:close/>
                </a:path>
              </a:pathLst>
            </a:custGeom>
            <a:solidFill>
              <a:srgbClr val="007E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65191" y="5679947"/>
              <a:ext cx="166370" cy="344805"/>
            </a:xfrm>
            <a:custGeom>
              <a:avLst/>
              <a:gdLst/>
              <a:ahLst/>
              <a:cxnLst/>
              <a:rect l="l" t="t" r="r" b="b"/>
              <a:pathLst>
                <a:path w="166370" h="344804">
                  <a:moveTo>
                    <a:pt x="166116" y="344424"/>
                  </a:moveTo>
                  <a:lnTo>
                    <a:pt x="0" y="262128"/>
                  </a:lnTo>
                  <a:lnTo>
                    <a:pt x="0" y="230124"/>
                  </a:lnTo>
                  <a:lnTo>
                    <a:pt x="24384" y="242316"/>
                  </a:lnTo>
                  <a:lnTo>
                    <a:pt x="24384" y="44196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166116" y="82296"/>
                  </a:lnTo>
                  <a:lnTo>
                    <a:pt x="166116" y="144780"/>
                  </a:lnTo>
                  <a:lnTo>
                    <a:pt x="132588" y="128016"/>
                  </a:lnTo>
                  <a:lnTo>
                    <a:pt x="132588" y="97536"/>
                  </a:lnTo>
                  <a:lnTo>
                    <a:pt x="62484" y="62484"/>
                  </a:lnTo>
                  <a:lnTo>
                    <a:pt x="62484" y="143255"/>
                  </a:lnTo>
                  <a:lnTo>
                    <a:pt x="146304" y="184404"/>
                  </a:lnTo>
                  <a:lnTo>
                    <a:pt x="146304" y="217932"/>
                  </a:lnTo>
                  <a:lnTo>
                    <a:pt x="62484" y="176784"/>
                  </a:lnTo>
                  <a:lnTo>
                    <a:pt x="62484" y="260604"/>
                  </a:lnTo>
                  <a:lnTo>
                    <a:pt x="132588" y="295656"/>
                  </a:lnTo>
                  <a:lnTo>
                    <a:pt x="132588" y="257556"/>
                  </a:lnTo>
                  <a:lnTo>
                    <a:pt x="166116" y="274320"/>
                  </a:lnTo>
                  <a:lnTo>
                    <a:pt x="166116" y="3444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65191" y="5679947"/>
              <a:ext cx="166370" cy="344805"/>
            </a:xfrm>
            <a:custGeom>
              <a:avLst/>
              <a:gdLst/>
              <a:ahLst/>
              <a:cxnLst/>
              <a:rect l="l" t="t" r="r" b="b"/>
              <a:pathLst>
                <a:path w="166370" h="344804">
                  <a:moveTo>
                    <a:pt x="166116" y="344424"/>
                  </a:moveTo>
                  <a:lnTo>
                    <a:pt x="166116" y="274320"/>
                  </a:lnTo>
                  <a:lnTo>
                    <a:pt x="132588" y="257556"/>
                  </a:lnTo>
                  <a:lnTo>
                    <a:pt x="132588" y="295656"/>
                  </a:lnTo>
                  <a:lnTo>
                    <a:pt x="62484" y="260604"/>
                  </a:lnTo>
                  <a:lnTo>
                    <a:pt x="62484" y="176784"/>
                  </a:lnTo>
                  <a:lnTo>
                    <a:pt x="146304" y="217932"/>
                  </a:lnTo>
                  <a:lnTo>
                    <a:pt x="146304" y="184404"/>
                  </a:lnTo>
                  <a:lnTo>
                    <a:pt x="62484" y="143255"/>
                  </a:lnTo>
                  <a:lnTo>
                    <a:pt x="62484" y="62484"/>
                  </a:lnTo>
                  <a:lnTo>
                    <a:pt x="132588" y="97536"/>
                  </a:lnTo>
                  <a:lnTo>
                    <a:pt x="132588" y="128016"/>
                  </a:lnTo>
                  <a:lnTo>
                    <a:pt x="166116" y="144780"/>
                  </a:lnTo>
                  <a:lnTo>
                    <a:pt x="166116" y="82296"/>
                  </a:lnTo>
                  <a:lnTo>
                    <a:pt x="0" y="0"/>
                  </a:lnTo>
                  <a:lnTo>
                    <a:pt x="0" y="32004"/>
                  </a:lnTo>
                  <a:lnTo>
                    <a:pt x="24384" y="44196"/>
                  </a:lnTo>
                  <a:lnTo>
                    <a:pt x="24384" y="242316"/>
                  </a:lnTo>
                  <a:lnTo>
                    <a:pt x="0" y="230124"/>
                  </a:lnTo>
                  <a:lnTo>
                    <a:pt x="0" y="262128"/>
                  </a:lnTo>
                  <a:lnTo>
                    <a:pt x="166116" y="344424"/>
                  </a:lnTo>
                  <a:close/>
                </a:path>
              </a:pathLst>
            </a:custGeom>
            <a:ln w="476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57800" y="5727192"/>
              <a:ext cx="421005" cy="417830"/>
            </a:xfrm>
            <a:custGeom>
              <a:avLst/>
              <a:gdLst/>
              <a:ahLst/>
              <a:cxnLst/>
              <a:rect l="l" t="t" r="r" b="b"/>
              <a:pathLst>
                <a:path w="421004" h="417829">
                  <a:moveTo>
                    <a:pt x="420623" y="417575"/>
                  </a:moveTo>
                  <a:lnTo>
                    <a:pt x="0" y="417575"/>
                  </a:lnTo>
                  <a:lnTo>
                    <a:pt x="0" y="0"/>
                  </a:lnTo>
                  <a:lnTo>
                    <a:pt x="420623" y="0"/>
                  </a:lnTo>
                  <a:lnTo>
                    <a:pt x="420623" y="417575"/>
                  </a:lnTo>
                  <a:close/>
                </a:path>
              </a:pathLst>
            </a:custGeom>
            <a:solidFill>
              <a:srgbClr val="007E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341620" y="5794248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126492" y="283464"/>
                  </a:moveTo>
                  <a:lnTo>
                    <a:pt x="0" y="283464"/>
                  </a:lnTo>
                  <a:lnTo>
                    <a:pt x="0" y="248412"/>
                  </a:lnTo>
                  <a:lnTo>
                    <a:pt x="126492" y="248412"/>
                  </a:lnTo>
                  <a:lnTo>
                    <a:pt x="161782" y="243101"/>
                  </a:lnTo>
                  <a:lnTo>
                    <a:pt x="185928" y="225361"/>
                  </a:lnTo>
                  <a:lnTo>
                    <a:pt x="199786" y="192476"/>
                  </a:lnTo>
                  <a:lnTo>
                    <a:pt x="204216" y="141732"/>
                  </a:lnTo>
                  <a:lnTo>
                    <a:pt x="199786" y="90749"/>
                  </a:lnTo>
                  <a:lnTo>
                    <a:pt x="185928" y="57340"/>
                  </a:lnTo>
                  <a:lnTo>
                    <a:pt x="161782" y="39076"/>
                  </a:lnTo>
                  <a:lnTo>
                    <a:pt x="126492" y="33528"/>
                  </a:lnTo>
                  <a:lnTo>
                    <a:pt x="1524" y="33528"/>
                  </a:lnTo>
                  <a:lnTo>
                    <a:pt x="1524" y="0"/>
                  </a:lnTo>
                  <a:lnTo>
                    <a:pt x="126492" y="0"/>
                  </a:lnTo>
                  <a:lnTo>
                    <a:pt x="173431" y="4059"/>
                  </a:lnTo>
                  <a:lnTo>
                    <a:pt x="208666" y="17849"/>
                  </a:lnTo>
                  <a:lnTo>
                    <a:pt x="232928" y="43781"/>
                  </a:lnTo>
                  <a:lnTo>
                    <a:pt x="246948" y="84271"/>
                  </a:lnTo>
                  <a:lnTo>
                    <a:pt x="251460" y="141732"/>
                  </a:lnTo>
                  <a:lnTo>
                    <a:pt x="246948" y="198607"/>
                  </a:lnTo>
                  <a:lnTo>
                    <a:pt x="232928" y="239024"/>
                  </a:lnTo>
                  <a:lnTo>
                    <a:pt x="208666" y="265176"/>
                  </a:lnTo>
                  <a:lnTo>
                    <a:pt x="173431" y="279257"/>
                  </a:lnTo>
                  <a:lnTo>
                    <a:pt x="126492" y="283464"/>
                  </a:lnTo>
                  <a:close/>
                </a:path>
                <a:path w="251460" h="283845">
                  <a:moveTo>
                    <a:pt x="80772" y="248412"/>
                  </a:moveTo>
                  <a:lnTo>
                    <a:pt x="32004" y="248412"/>
                  </a:lnTo>
                  <a:lnTo>
                    <a:pt x="32004" y="33528"/>
                  </a:lnTo>
                  <a:lnTo>
                    <a:pt x="80772" y="33528"/>
                  </a:lnTo>
                  <a:lnTo>
                    <a:pt x="80772" y="24841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20011" y="5825394"/>
              <a:ext cx="128206" cy="2196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41620" y="5794248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126492" y="283464"/>
                  </a:moveTo>
                  <a:lnTo>
                    <a:pt x="173431" y="279257"/>
                  </a:lnTo>
                  <a:lnTo>
                    <a:pt x="208666" y="265176"/>
                  </a:lnTo>
                  <a:lnTo>
                    <a:pt x="232928" y="239024"/>
                  </a:lnTo>
                  <a:lnTo>
                    <a:pt x="246948" y="198607"/>
                  </a:lnTo>
                  <a:lnTo>
                    <a:pt x="251460" y="141732"/>
                  </a:lnTo>
                  <a:lnTo>
                    <a:pt x="246948" y="84271"/>
                  </a:lnTo>
                  <a:lnTo>
                    <a:pt x="232928" y="43781"/>
                  </a:lnTo>
                  <a:lnTo>
                    <a:pt x="208666" y="17849"/>
                  </a:lnTo>
                  <a:lnTo>
                    <a:pt x="173431" y="4059"/>
                  </a:lnTo>
                  <a:lnTo>
                    <a:pt x="126492" y="0"/>
                  </a:lnTo>
                  <a:lnTo>
                    <a:pt x="1524" y="0"/>
                  </a:lnTo>
                  <a:lnTo>
                    <a:pt x="1524" y="33528"/>
                  </a:lnTo>
                  <a:lnTo>
                    <a:pt x="32004" y="33528"/>
                  </a:lnTo>
                  <a:lnTo>
                    <a:pt x="32004" y="248412"/>
                  </a:lnTo>
                  <a:lnTo>
                    <a:pt x="0" y="248412"/>
                  </a:lnTo>
                  <a:lnTo>
                    <a:pt x="0" y="283464"/>
                  </a:lnTo>
                  <a:lnTo>
                    <a:pt x="126492" y="283464"/>
                  </a:lnTo>
                  <a:close/>
                </a:path>
              </a:pathLst>
            </a:custGeom>
            <a:ln w="476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078220" y="4623090"/>
            <a:ext cx="5946140" cy="8917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30300"/>
              </a:lnSpc>
              <a:spcBef>
                <a:spcPts val="90"/>
              </a:spcBef>
            </a:pPr>
            <a:r>
              <a:rPr lang="en-US" sz="1450" b="1" dirty="0">
                <a:latin typeface="Arial"/>
                <a:cs typeface="Arial"/>
              </a:rPr>
              <a:t>Pat Leonard, Strategic Alliances and Partnerships</a:t>
            </a:r>
          </a:p>
          <a:p>
            <a:pPr marL="12700" marR="5080" algn="ctr">
              <a:lnSpc>
                <a:spcPct val="130300"/>
              </a:lnSpc>
              <a:spcBef>
                <a:spcPts val="90"/>
              </a:spcBef>
            </a:pPr>
            <a:r>
              <a:rPr lang="en-US" sz="1450" b="1" dirty="0">
                <a:latin typeface="Arial"/>
                <a:cs typeface="Arial"/>
              </a:rPr>
              <a:t>Pearson Workforce Skills</a:t>
            </a:r>
            <a:endParaRPr sz="145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1450" b="1" spc="15" dirty="0">
                <a:latin typeface="Arial"/>
                <a:cs typeface="Arial"/>
              </a:rPr>
              <a:t>July</a:t>
            </a:r>
            <a:r>
              <a:rPr sz="1450" b="1" spc="-4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2023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756906" y="3300485"/>
            <a:ext cx="8549005" cy="112819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911225">
              <a:lnSpc>
                <a:spcPts val="4280"/>
              </a:lnSpc>
              <a:spcBef>
                <a:spcPts val="635"/>
              </a:spcBef>
            </a:pPr>
            <a:r>
              <a:rPr lang="en-US" sz="2800" dirty="0"/>
              <a:t>How to help your students leverage the Career Currency of their Credly GED credential</a:t>
            </a:r>
            <a:endParaRPr sz="39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3E6C0-262F-D559-A102-8255C479297E}"/>
              </a:ext>
            </a:extLst>
          </p:cNvPr>
          <p:cNvSpPr txBox="1"/>
          <p:nvPr/>
        </p:nvSpPr>
        <p:spPr>
          <a:xfrm>
            <a:off x="3661938" y="6913345"/>
            <a:ext cx="22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pleonard@credly.com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9"/>
          <p:cNvSpPr/>
          <p:nvPr/>
        </p:nvSpPr>
        <p:spPr>
          <a:xfrm>
            <a:off x="333988" y="2541148"/>
            <a:ext cx="9372660" cy="18687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pic>
        <p:nvPicPr>
          <p:cNvPr id="756" name="Google Shape;756;p99"/>
          <p:cNvPicPr preferRelativeResize="0"/>
          <p:nvPr/>
        </p:nvPicPr>
        <p:blipFill rotWithShape="1">
          <a:blip r:embed="rId3">
            <a:alphaModFix amt="20000"/>
          </a:blip>
          <a:srcRect t="33195" b="36898"/>
          <a:stretch/>
        </p:blipFill>
        <p:spPr>
          <a:xfrm>
            <a:off x="333988" y="2548876"/>
            <a:ext cx="9372660" cy="1868653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99"/>
          <p:cNvSpPr txBox="1">
            <a:spLocks noGrp="1"/>
          </p:cNvSpPr>
          <p:nvPr>
            <p:ph type="title"/>
          </p:nvPr>
        </p:nvSpPr>
        <p:spPr>
          <a:xfrm>
            <a:off x="342870" y="1546802"/>
            <a:ext cx="9372660" cy="6299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/>
              <a:t>Colorado Community College System</a:t>
            </a:r>
            <a:endParaRPr/>
          </a:p>
          <a:p>
            <a:pPr algn="l"/>
            <a:endParaRPr/>
          </a:p>
          <a:p>
            <a:pPr algn="l"/>
            <a:endParaRPr/>
          </a:p>
        </p:txBody>
      </p:sp>
      <p:sp>
        <p:nvSpPr>
          <p:cNvPr id="758" name="Google Shape;758;p99"/>
          <p:cNvSpPr txBox="1">
            <a:spLocks noGrp="1"/>
          </p:cNvSpPr>
          <p:nvPr>
            <p:ph type="body" idx="4"/>
          </p:nvPr>
        </p:nvSpPr>
        <p:spPr>
          <a:xfrm>
            <a:off x="7471200" y="4669895"/>
            <a:ext cx="2136750" cy="104610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spcAft>
                <a:spcPts val="1100"/>
              </a:spcAft>
              <a:buNone/>
            </a:pPr>
            <a:r>
              <a:rPr lang="en" sz="1430"/>
              <a:t>Increase in job placement </a:t>
            </a:r>
            <a:endParaRPr sz="1430"/>
          </a:p>
        </p:txBody>
      </p:sp>
      <p:sp>
        <p:nvSpPr>
          <p:cNvPr id="759" name="Google Shape;759;p99"/>
          <p:cNvSpPr txBox="1">
            <a:spLocks noGrp="1"/>
          </p:cNvSpPr>
          <p:nvPr>
            <p:ph type="subTitle" idx="1"/>
          </p:nvPr>
        </p:nvSpPr>
        <p:spPr>
          <a:xfrm>
            <a:off x="342870" y="2070293"/>
            <a:ext cx="9265080" cy="38379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>
              <a:spcAft>
                <a:spcPts val="1100"/>
              </a:spcAft>
            </a:pPr>
            <a:r>
              <a:rPr lang="en"/>
              <a:t>The Power of Digital Credentials </a:t>
            </a:r>
            <a:endParaRPr/>
          </a:p>
        </p:txBody>
      </p:sp>
      <p:sp>
        <p:nvSpPr>
          <p:cNvPr id="761" name="Google Shape;761;p99"/>
          <p:cNvSpPr txBox="1">
            <a:spLocks noGrp="1"/>
          </p:cNvSpPr>
          <p:nvPr>
            <p:ph type="body" idx="4"/>
          </p:nvPr>
        </p:nvSpPr>
        <p:spPr>
          <a:xfrm>
            <a:off x="3970877" y="4669895"/>
            <a:ext cx="2116620" cy="104610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spcAft>
                <a:spcPts val="1100"/>
              </a:spcAft>
              <a:buNone/>
            </a:pPr>
            <a:r>
              <a:rPr lang="en" sz="1430"/>
              <a:t>Created learning and career pathways</a:t>
            </a:r>
            <a:endParaRPr sz="1430"/>
          </a:p>
        </p:txBody>
      </p:sp>
      <p:sp>
        <p:nvSpPr>
          <p:cNvPr id="762" name="Google Shape;762;p99"/>
          <p:cNvSpPr txBox="1">
            <a:spLocks noGrp="1"/>
          </p:cNvSpPr>
          <p:nvPr>
            <p:ph type="body" idx="4"/>
          </p:nvPr>
        </p:nvSpPr>
        <p:spPr>
          <a:xfrm>
            <a:off x="362917" y="4669895"/>
            <a:ext cx="2136750" cy="104610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spcAft>
                <a:spcPts val="1100"/>
              </a:spcAft>
              <a:buNone/>
            </a:pPr>
            <a:r>
              <a:rPr lang="en" sz="1430"/>
              <a:t>500,000 social media impressions</a:t>
            </a:r>
            <a:endParaRPr sz="1430"/>
          </a:p>
        </p:txBody>
      </p:sp>
      <p:pic>
        <p:nvPicPr>
          <p:cNvPr id="763" name="Google Shape;763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08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652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230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41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7C7A056-AFD6-9BCB-419E-7FF8306779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10" y="1058585"/>
          <a:ext cx="1310" cy="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C7A056-AFD6-9BCB-419E-7FF8306779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0" y="1058585"/>
                        <a:ext cx="1310" cy="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158672-43D8-B0CF-704B-055F2C41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76" y="1528763"/>
            <a:ext cx="8434124" cy="923330"/>
          </a:xfrm>
        </p:spPr>
        <p:txBody>
          <a:bodyPr vert="horz">
            <a:normAutofit/>
          </a:bodyPr>
          <a:lstStyle/>
          <a:p>
            <a:r>
              <a:rPr lang="en-GB" dirty="0"/>
              <a:t>Case Study: From employee engagement to enterprise-wide skills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AF0A4-2C88-BB54-E2BC-ED903140A2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Google Shape;2751;p42" descr="IBM logo | Logok">
            <a:extLst>
              <a:ext uri="{FF2B5EF4-FFF2-40B4-BE49-F238E27FC236}">
                <a16:creationId xmlns:a16="http://schemas.microsoft.com/office/drawing/2014/main" id="{34A3F698-D279-CF98-E8FF-E05A756562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543" y="3610838"/>
            <a:ext cx="2422922" cy="1817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52;p42">
            <a:extLst>
              <a:ext uri="{FF2B5EF4-FFF2-40B4-BE49-F238E27FC236}">
                <a16:creationId xmlns:a16="http://schemas.microsoft.com/office/drawing/2014/main" id="{A6DA3D34-CE52-50F1-6B15-DCF17EAD75EF}"/>
              </a:ext>
            </a:extLst>
          </p:cNvPr>
          <p:cNvSpPr/>
          <p:nvPr/>
        </p:nvSpPr>
        <p:spPr>
          <a:xfrm>
            <a:off x="3422537" y="2795230"/>
            <a:ext cx="6001539" cy="3448408"/>
          </a:xfrm>
          <a:prstGeom prst="roundRect">
            <a:avLst>
              <a:gd name="adj" fmla="val 3909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6574" tIns="28277" rIns="56574" bIns="28277" anchor="ctr" anchorCtr="0">
            <a:noAutofit/>
          </a:bodyPr>
          <a:lstStyle/>
          <a:p>
            <a:pPr algn="ctr"/>
            <a:endParaRPr sz="649" b="1" baseline="30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2753;p42">
            <a:extLst>
              <a:ext uri="{FF2B5EF4-FFF2-40B4-BE49-F238E27FC236}">
                <a16:creationId xmlns:a16="http://schemas.microsoft.com/office/drawing/2014/main" id="{E8F29409-4B7C-FE62-568B-5C6009908DF5}"/>
              </a:ext>
            </a:extLst>
          </p:cNvPr>
          <p:cNvSpPr/>
          <p:nvPr/>
        </p:nvSpPr>
        <p:spPr>
          <a:xfrm>
            <a:off x="3682045" y="2940686"/>
            <a:ext cx="4932890" cy="1719468"/>
          </a:xfrm>
          <a:prstGeom prst="roundRect">
            <a:avLst>
              <a:gd name="adj" fmla="val 1886"/>
            </a:avLst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r>
              <a:rPr lang="en-US" sz="1980" b="1" dirty="0">
                <a:solidFill>
                  <a:srgbClr val="007FA3"/>
                </a:solidFill>
                <a:ea typeface="Lato"/>
                <a:cs typeface="Calibri"/>
                <a:sym typeface="Lato"/>
              </a:rPr>
              <a:t>Quick Stats:</a:t>
            </a:r>
            <a:endParaRPr lang="en-US" sz="2970" dirty="0">
              <a:solidFill>
                <a:srgbClr val="007FA3"/>
              </a:solidFill>
              <a:cs typeface="Calibri"/>
            </a:endParaRPr>
          </a:p>
          <a:p>
            <a:pPr marL="176546" indent="-176546">
              <a:spcBef>
                <a:spcPts val="248"/>
              </a:spcBef>
              <a:spcAft>
                <a:spcPts val="495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lang="en-US" sz="1485" dirty="0">
                <a:solidFill>
                  <a:srgbClr val="000000"/>
                </a:solidFill>
                <a:latin typeface=" open sans light"/>
                <a:ea typeface="Lato"/>
                <a:cs typeface="Calibri"/>
                <a:sym typeface="Lato"/>
              </a:rPr>
              <a:t>48% increased employee engagement, 36% increased customer satisfaction, and 34% increased productivity</a:t>
            </a:r>
            <a:endParaRPr lang="en-US" sz="1485" dirty="0">
              <a:solidFill>
                <a:srgbClr val="000000"/>
              </a:solidFill>
              <a:latin typeface=" open sans light"/>
              <a:ea typeface="Lato"/>
              <a:cs typeface="Calibri"/>
            </a:endParaRPr>
          </a:p>
          <a:p>
            <a:pPr marL="176546" indent="-176546">
              <a:spcBef>
                <a:spcPts val="248"/>
              </a:spcBef>
              <a:spcAft>
                <a:spcPts val="495"/>
              </a:spcAft>
              <a:buClr>
                <a:srgbClr val="000000"/>
              </a:buClr>
              <a:buSzPts val="900"/>
              <a:buFont typeface="Noto Sans Symbols"/>
              <a:buChar char="▪"/>
            </a:pPr>
            <a:r>
              <a:rPr lang="en-US" sz="1485" dirty="0">
                <a:solidFill>
                  <a:srgbClr val="000000"/>
                </a:solidFill>
                <a:latin typeface=" open sans light"/>
                <a:ea typeface="Lato"/>
                <a:cs typeface="Calibri"/>
                <a:sym typeface="Lato"/>
              </a:rPr>
              <a:t>IBM makes our skills data discoverable to HR and managers in real-time; informs people analytics and strategic workforce planning.</a:t>
            </a:r>
            <a:endParaRPr lang="en-US" sz="1485" dirty="0">
              <a:solidFill>
                <a:srgbClr val="000000"/>
              </a:solidFill>
              <a:latin typeface=" open sans light"/>
              <a:ea typeface="Lato"/>
              <a:cs typeface="Calibri"/>
            </a:endParaRPr>
          </a:p>
        </p:txBody>
      </p:sp>
      <p:sp>
        <p:nvSpPr>
          <p:cNvPr id="35" name="Google Shape;2774;p42">
            <a:extLst>
              <a:ext uri="{FF2B5EF4-FFF2-40B4-BE49-F238E27FC236}">
                <a16:creationId xmlns:a16="http://schemas.microsoft.com/office/drawing/2014/main" id="{F0FF4219-7047-9F78-50E0-370161C4741C}"/>
              </a:ext>
            </a:extLst>
          </p:cNvPr>
          <p:cNvSpPr/>
          <p:nvPr/>
        </p:nvSpPr>
        <p:spPr>
          <a:xfrm>
            <a:off x="4067772" y="4845491"/>
            <a:ext cx="1589277" cy="4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r>
              <a:rPr lang="en-US" sz="2640" b="1" dirty="0">
                <a:solidFill>
                  <a:srgbClr val="F36C21"/>
                </a:solidFill>
                <a:latin typeface="Lato"/>
                <a:ea typeface="Lato"/>
                <a:cs typeface="Lato"/>
                <a:sym typeface="Lato"/>
              </a:rPr>
              <a:t>125%</a:t>
            </a:r>
            <a:endParaRPr sz="1980" b="1" dirty="0">
              <a:solidFill>
                <a:srgbClr val="F36C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2775;p42">
            <a:extLst>
              <a:ext uri="{FF2B5EF4-FFF2-40B4-BE49-F238E27FC236}">
                <a16:creationId xmlns:a16="http://schemas.microsoft.com/office/drawing/2014/main" id="{796D11D7-8158-2D47-2599-5130679A4EA4}"/>
              </a:ext>
            </a:extLst>
          </p:cNvPr>
          <p:cNvSpPr txBox="1"/>
          <p:nvPr/>
        </p:nvSpPr>
        <p:spPr>
          <a:xfrm>
            <a:off x="3783393" y="5324056"/>
            <a:ext cx="1578990" cy="60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pPr algn="ctr"/>
            <a:r>
              <a:rPr lang="en-US" sz="1155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Course enrollments in IBM-credential online courses increased</a:t>
            </a:r>
            <a:endParaRPr sz="2970" dirty="0"/>
          </a:p>
        </p:txBody>
      </p:sp>
      <p:sp>
        <p:nvSpPr>
          <p:cNvPr id="37" name="Google Shape;2776;p42">
            <a:extLst>
              <a:ext uri="{FF2B5EF4-FFF2-40B4-BE49-F238E27FC236}">
                <a16:creationId xmlns:a16="http://schemas.microsoft.com/office/drawing/2014/main" id="{E13F550E-A93C-F2D4-E7CC-7FC35F9301AE}"/>
              </a:ext>
            </a:extLst>
          </p:cNvPr>
          <p:cNvSpPr/>
          <p:nvPr/>
        </p:nvSpPr>
        <p:spPr>
          <a:xfrm>
            <a:off x="7950075" y="4756404"/>
            <a:ext cx="907974" cy="4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r>
              <a:rPr lang="en-US" sz="2640" b="1" dirty="0">
                <a:solidFill>
                  <a:srgbClr val="F36C21"/>
                </a:solidFill>
                <a:latin typeface="Lato"/>
                <a:ea typeface="Lato"/>
                <a:cs typeface="Lato"/>
                <a:sym typeface="Lato"/>
              </a:rPr>
              <a:t>87%</a:t>
            </a:r>
            <a:endParaRPr sz="2640" b="1" dirty="0">
              <a:solidFill>
                <a:srgbClr val="F36C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2777;p42">
            <a:extLst>
              <a:ext uri="{FF2B5EF4-FFF2-40B4-BE49-F238E27FC236}">
                <a16:creationId xmlns:a16="http://schemas.microsoft.com/office/drawing/2014/main" id="{440EC952-9788-E826-13FB-BF65100FC233}"/>
              </a:ext>
            </a:extLst>
          </p:cNvPr>
          <p:cNvSpPr txBox="1"/>
          <p:nvPr/>
        </p:nvSpPr>
        <p:spPr>
          <a:xfrm>
            <a:off x="7482290" y="5321413"/>
            <a:ext cx="1744068" cy="78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pPr algn="ctr"/>
            <a:r>
              <a:rPr lang="en-US" sz="1155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Credential earners feel more engaged with IBM and are motivated to learn more</a:t>
            </a:r>
            <a:endParaRPr sz="1155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9" name="Google Shape;2778;p42">
            <a:extLst>
              <a:ext uri="{FF2B5EF4-FFF2-40B4-BE49-F238E27FC236}">
                <a16:creationId xmlns:a16="http://schemas.microsoft.com/office/drawing/2014/main" id="{0DF3FBD4-67DA-114F-852E-DD25422D689C}"/>
              </a:ext>
            </a:extLst>
          </p:cNvPr>
          <p:cNvSpPr/>
          <p:nvPr/>
        </p:nvSpPr>
        <p:spPr>
          <a:xfrm>
            <a:off x="5942948" y="4845491"/>
            <a:ext cx="1397325" cy="4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r>
              <a:rPr lang="en-US" sz="2640" b="1" dirty="0">
                <a:solidFill>
                  <a:srgbClr val="F36C21"/>
                </a:solidFill>
                <a:latin typeface="Lato"/>
                <a:ea typeface="Lato"/>
                <a:cs typeface="Lato"/>
                <a:sym typeface="Lato"/>
              </a:rPr>
              <a:t>694%</a:t>
            </a:r>
            <a:endParaRPr sz="2640" b="1" dirty="0">
              <a:solidFill>
                <a:srgbClr val="F36C2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Google Shape;2779;p42">
            <a:extLst>
              <a:ext uri="{FF2B5EF4-FFF2-40B4-BE49-F238E27FC236}">
                <a16:creationId xmlns:a16="http://schemas.microsoft.com/office/drawing/2014/main" id="{DEB8D8C4-4097-516C-9ED1-D3D7A4163AF4}"/>
              </a:ext>
            </a:extLst>
          </p:cNvPr>
          <p:cNvSpPr txBox="1"/>
          <p:nvPr/>
        </p:nvSpPr>
        <p:spPr>
          <a:xfrm>
            <a:off x="5617401" y="5324056"/>
            <a:ext cx="1578989" cy="78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6" tIns="37703" rIns="75426" bIns="37703" anchor="t" anchorCtr="0">
            <a:spAutoFit/>
          </a:bodyPr>
          <a:lstStyle/>
          <a:p>
            <a:pPr algn="ctr"/>
            <a:r>
              <a:rPr lang="en-US" sz="1155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Course completions of IBM-credential online courses increased</a:t>
            </a:r>
            <a:endParaRPr sz="1155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1222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EEC9-7A20-CC87-4019-1679C721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309826" cy="407804"/>
          </a:xfrm>
        </p:spPr>
        <p:txBody>
          <a:bodyPr/>
          <a:lstStyle/>
          <a:p>
            <a:r>
              <a:rPr lang="en-US" dirty="0"/>
              <a:t>Employer Views on Alternative Credentials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69B7C-85CE-5A41-0073-69BFE218B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377"/>
            <a:ext cx="5165466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38311-24BA-A5C3-C850-099FE5F3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2400"/>
            <a:ext cx="2324216" cy="3893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A0F50C-EB67-ECEC-78AB-5560AAD92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733800"/>
            <a:ext cx="6624600" cy="3518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9AA84-59F0-2B48-9C28-0729E3FA9704}"/>
              </a:ext>
            </a:extLst>
          </p:cNvPr>
          <p:cNvSpPr txBox="1"/>
          <p:nvPr/>
        </p:nvSpPr>
        <p:spPr>
          <a:xfrm>
            <a:off x="1066800" y="567101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the tide is turning to skills-based signals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7F4A7-6E8F-3524-B2B3-037D3BE4A17B}"/>
              </a:ext>
            </a:extLst>
          </p:cNvPr>
          <p:cNvSpPr txBox="1"/>
          <p:nvPr/>
        </p:nvSpPr>
        <p:spPr>
          <a:xfrm>
            <a:off x="228600" y="7191345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Effect of Employer Understanding and Engagement on Non-Degree Credentials, UPCEA/</a:t>
            </a:r>
            <a:r>
              <a:rPr lang="en-US" sz="1000" dirty="0" err="1"/>
              <a:t>Collegis</a:t>
            </a:r>
            <a:r>
              <a:rPr lang="en-US" sz="1000" dirty="0"/>
              <a:t>, Feb 2023</a:t>
            </a:r>
          </a:p>
        </p:txBody>
      </p:sp>
    </p:spTree>
    <p:extLst>
      <p:ext uri="{BB962C8B-B14F-4D97-AF65-F5344CB8AC3E}">
        <p14:creationId xmlns:p14="http://schemas.microsoft.com/office/powerpoint/2010/main" val="208876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1"/>
          <p:cNvSpPr txBox="1">
            <a:spLocks noGrp="1"/>
          </p:cNvSpPr>
          <p:nvPr>
            <p:ph type="title"/>
          </p:nvPr>
        </p:nvSpPr>
        <p:spPr>
          <a:xfrm>
            <a:off x="342870" y="1364737"/>
            <a:ext cx="9372660" cy="62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 sz="3080">
                <a:solidFill>
                  <a:schemeClr val="accent1"/>
                </a:solidFill>
              </a:rPr>
              <a:t>Credly believes in a network full of opportunity serving both earners and issuers</a:t>
            </a:r>
            <a:br>
              <a:rPr lang="en" sz="2200">
                <a:solidFill>
                  <a:schemeClr val="accent1"/>
                </a:solidFill>
              </a:rPr>
            </a:br>
            <a:r>
              <a:rPr lang="en" sz="3080"/>
              <a:t> </a:t>
            </a:r>
            <a:endParaRPr sz="3080"/>
          </a:p>
        </p:txBody>
      </p:sp>
      <p:sp>
        <p:nvSpPr>
          <p:cNvPr id="802" name="Google Shape;802;p101"/>
          <p:cNvSpPr/>
          <p:nvPr/>
        </p:nvSpPr>
        <p:spPr>
          <a:xfrm>
            <a:off x="-1180" y="2520125"/>
            <a:ext cx="10058400" cy="35989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buClr>
                <a:srgbClr val="000000"/>
              </a:buClr>
              <a:buSzPts val="1400"/>
              <a:defRPr/>
            </a:pPr>
            <a:endParaRPr sz="15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01"/>
          <p:cNvSpPr txBox="1"/>
          <p:nvPr/>
        </p:nvSpPr>
        <p:spPr>
          <a:xfrm>
            <a:off x="4208509" y="5678203"/>
            <a:ext cx="184635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80" tIns="55880" rIns="55880" bIns="55880" anchor="t" anchorCtr="0">
            <a:noAutofit/>
          </a:bodyPr>
          <a:lstStyle/>
          <a:p>
            <a:pPr defTabSz="1005840">
              <a:buClr>
                <a:srgbClr val="000000"/>
              </a:buClr>
              <a:buSzPts val="1800"/>
              <a:defRPr/>
            </a:pPr>
            <a:r>
              <a:rPr lang="en" sz="1980" b="1" kern="0">
                <a:solidFill>
                  <a:srgbClr val="005850"/>
                </a:solidFill>
                <a:latin typeface="Proxima Nova"/>
                <a:ea typeface="Proxima Nova"/>
                <a:cs typeface="Proxima Nova"/>
                <a:sym typeface="Proxima Nova"/>
              </a:rPr>
              <a:t>Corporations</a:t>
            </a:r>
            <a:endParaRPr sz="1980" b="1" kern="0">
              <a:solidFill>
                <a:srgbClr val="0058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4" name="Google Shape;804;p101"/>
          <p:cNvSpPr txBox="1"/>
          <p:nvPr/>
        </p:nvSpPr>
        <p:spPr>
          <a:xfrm>
            <a:off x="949107" y="5708556"/>
            <a:ext cx="172359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80" tIns="55880" rIns="55880" bIns="55880" anchor="t" anchorCtr="0">
            <a:noAutofit/>
          </a:bodyPr>
          <a:lstStyle/>
          <a:p>
            <a:pPr defTabSz="1005840">
              <a:buClr>
                <a:srgbClr val="000000"/>
              </a:buClr>
              <a:buSzPts val="1800"/>
              <a:defRPr/>
            </a:pPr>
            <a:r>
              <a:rPr lang="en" sz="1980" b="1" kern="0">
                <a:solidFill>
                  <a:srgbClr val="005850"/>
                </a:solidFill>
                <a:latin typeface="Proxima Nova"/>
                <a:ea typeface="Proxima Nova"/>
                <a:cs typeface="Proxima Nova"/>
                <a:sym typeface="Proxima Nova"/>
              </a:rPr>
              <a:t>Associations</a:t>
            </a:r>
            <a:endParaRPr sz="1980" b="1" kern="0">
              <a:solidFill>
                <a:srgbClr val="0058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5" name="Google Shape;805;p101"/>
          <p:cNvSpPr txBox="1"/>
          <p:nvPr/>
        </p:nvSpPr>
        <p:spPr>
          <a:xfrm>
            <a:off x="7114873" y="5708556"/>
            <a:ext cx="2652436" cy="60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80" tIns="55880" rIns="55880" bIns="55880" anchor="t" anchorCtr="0">
            <a:noAutofit/>
          </a:bodyPr>
          <a:lstStyle/>
          <a:p>
            <a:pPr defTabSz="1005840">
              <a:buClr>
                <a:srgbClr val="000000"/>
              </a:buClr>
              <a:buSzPts val="1800"/>
              <a:defRPr/>
            </a:pPr>
            <a:r>
              <a:rPr lang="en" sz="1980" b="1" kern="0">
                <a:solidFill>
                  <a:srgbClr val="005850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&amp; Education</a:t>
            </a:r>
            <a:endParaRPr sz="1980" b="1" kern="0">
              <a:solidFill>
                <a:srgbClr val="0058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06" name="Google Shape;806;p101"/>
          <p:cNvGrpSpPr/>
          <p:nvPr/>
        </p:nvGrpSpPr>
        <p:grpSpPr>
          <a:xfrm>
            <a:off x="3565198" y="2816995"/>
            <a:ext cx="2851913" cy="2807123"/>
            <a:chOff x="4148839" y="2187890"/>
            <a:chExt cx="3707490" cy="3649264"/>
          </a:xfrm>
        </p:grpSpPr>
        <p:pic>
          <p:nvPicPr>
            <p:cNvPr id="807" name="Google Shape;807;p10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00474" y="5107196"/>
              <a:ext cx="729958" cy="729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10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58552" y="2187890"/>
              <a:ext cx="1192012" cy="580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77358" y="3726975"/>
              <a:ext cx="840788" cy="414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10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4446" y="2245890"/>
              <a:ext cx="908459" cy="464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101"/>
            <p:cNvPicPr preferRelativeResize="0"/>
            <p:nvPr/>
          </p:nvPicPr>
          <p:blipFill rotWithShape="1">
            <a:blip r:embed="rId7">
              <a:alphaModFix/>
            </a:blip>
            <a:srcRect t="25195" b="23144"/>
            <a:stretch/>
          </p:blipFill>
          <p:spPr>
            <a:xfrm>
              <a:off x="6963558" y="4443391"/>
              <a:ext cx="892771" cy="461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10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48839" y="3643104"/>
              <a:ext cx="1362670" cy="582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101"/>
            <p:cNvPicPr preferRelativeResize="0"/>
            <p:nvPr/>
          </p:nvPicPr>
          <p:blipFill rotWithShape="1">
            <a:blip r:embed="rId9">
              <a:alphaModFix/>
            </a:blip>
            <a:srcRect t="14318" b="11607"/>
            <a:stretch/>
          </p:blipFill>
          <p:spPr>
            <a:xfrm>
              <a:off x="4406823" y="4360426"/>
              <a:ext cx="846700" cy="627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101"/>
            <p:cNvPicPr preferRelativeResize="0"/>
            <p:nvPr/>
          </p:nvPicPr>
          <p:blipFill rotWithShape="1">
            <a:blip r:embed="rId10">
              <a:alphaModFix/>
            </a:blip>
            <a:srcRect t="29918" b="26620"/>
            <a:stretch/>
          </p:blipFill>
          <p:spPr>
            <a:xfrm>
              <a:off x="6951312" y="5286562"/>
              <a:ext cx="868495" cy="371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10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32443" y="3826934"/>
              <a:ext cx="861472" cy="214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10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397226" y="5303594"/>
              <a:ext cx="1385600" cy="3371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7" name="Google Shape;817;p101"/>
          <p:cNvPicPr preferRelativeResize="0"/>
          <p:nvPr/>
        </p:nvPicPr>
        <p:blipFill rotWithShape="1">
          <a:blip r:embed="rId13">
            <a:alphaModFix/>
          </a:blip>
          <a:srcRect t="18253" b="21506"/>
          <a:stretch/>
        </p:blipFill>
        <p:spPr>
          <a:xfrm>
            <a:off x="2538404" y="2835283"/>
            <a:ext cx="581398" cy="35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01"/>
          <p:cNvPicPr preferRelativeResize="0"/>
          <p:nvPr/>
        </p:nvPicPr>
        <p:blipFill rotWithShape="1">
          <a:blip r:embed="rId14">
            <a:alphaModFix/>
          </a:blip>
          <a:srcRect t="20354" b="24320"/>
          <a:stretch/>
        </p:blipFill>
        <p:spPr>
          <a:xfrm>
            <a:off x="408464" y="5117446"/>
            <a:ext cx="783363" cy="43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01"/>
          <p:cNvPicPr preferRelativeResize="0"/>
          <p:nvPr/>
        </p:nvPicPr>
        <p:blipFill rotWithShape="1">
          <a:blip r:embed="rId15">
            <a:alphaModFix/>
          </a:blip>
          <a:srcRect t="21285" b="21662"/>
          <a:stretch/>
        </p:blipFill>
        <p:spPr>
          <a:xfrm>
            <a:off x="1484461" y="2789656"/>
            <a:ext cx="773883" cy="44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0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83066" y="3922462"/>
            <a:ext cx="989208" cy="31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0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25129" y="3379266"/>
            <a:ext cx="574803" cy="38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0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86350" y="5174742"/>
            <a:ext cx="514131" cy="31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01"/>
          <p:cNvPicPr preferRelativeResize="0"/>
          <p:nvPr/>
        </p:nvPicPr>
        <p:blipFill rotWithShape="1">
          <a:blip r:embed="rId19">
            <a:alphaModFix/>
          </a:blip>
          <a:srcRect t="28085" b="25971"/>
          <a:stretch/>
        </p:blipFill>
        <p:spPr>
          <a:xfrm>
            <a:off x="421270" y="2813459"/>
            <a:ext cx="857332" cy="3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0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3653" y="3353742"/>
            <a:ext cx="575359" cy="32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0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604003" y="5071898"/>
            <a:ext cx="420683" cy="52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0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467061" y="3983739"/>
            <a:ext cx="726121" cy="196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7" name="Google Shape;827;p101"/>
          <p:cNvGrpSpPr/>
          <p:nvPr/>
        </p:nvGrpSpPr>
        <p:grpSpPr>
          <a:xfrm>
            <a:off x="3420437" y="2781872"/>
            <a:ext cx="3238235" cy="3188994"/>
            <a:chOff x="3981896" y="2078566"/>
            <a:chExt cx="4209709" cy="3453759"/>
          </a:xfrm>
        </p:grpSpPr>
        <p:cxnSp>
          <p:nvCxnSpPr>
            <p:cNvPr id="828" name="Google Shape;828;p101"/>
            <p:cNvCxnSpPr/>
            <p:nvPr/>
          </p:nvCxnSpPr>
          <p:spPr>
            <a:xfrm>
              <a:off x="8191605" y="2078566"/>
              <a:ext cx="0" cy="3442500"/>
            </a:xfrm>
            <a:prstGeom prst="straightConnector1">
              <a:avLst/>
            </a:prstGeom>
            <a:noFill/>
            <a:ln w="9525" cap="flat" cmpd="sng">
              <a:solidFill>
                <a:srgbClr val="AFC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9" name="Google Shape;829;p101"/>
            <p:cNvCxnSpPr/>
            <p:nvPr/>
          </p:nvCxnSpPr>
          <p:spPr>
            <a:xfrm>
              <a:off x="3981896" y="2089825"/>
              <a:ext cx="0" cy="3442500"/>
            </a:xfrm>
            <a:prstGeom prst="straightConnector1">
              <a:avLst/>
            </a:prstGeom>
            <a:noFill/>
            <a:ln w="9525" cap="flat" cmpd="sng">
              <a:solidFill>
                <a:srgbClr val="AFC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30" name="Google Shape;830;p10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861412" y="5154003"/>
            <a:ext cx="591598" cy="32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0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921947" y="3943796"/>
            <a:ext cx="635292" cy="4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0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697305" y="4532423"/>
            <a:ext cx="1025915" cy="31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0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886981" y="2890947"/>
            <a:ext cx="773539" cy="35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01"/>
          <p:cNvPicPr preferRelativeResize="0"/>
          <p:nvPr/>
        </p:nvPicPr>
        <p:blipFill rotWithShape="1">
          <a:blip r:embed="rId27">
            <a:alphaModFix/>
          </a:blip>
          <a:srcRect t="21023" b="15347"/>
          <a:stretch/>
        </p:blipFill>
        <p:spPr>
          <a:xfrm>
            <a:off x="7856567" y="2846498"/>
            <a:ext cx="753503" cy="47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0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919595" y="3388688"/>
            <a:ext cx="481880" cy="48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0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6822119" y="5078959"/>
            <a:ext cx="944873" cy="46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0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784271" y="4072438"/>
            <a:ext cx="697300" cy="18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0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707483" y="3516624"/>
            <a:ext cx="731239" cy="23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0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371264" y="3359822"/>
            <a:ext cx="857339" cy="31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01"/>
          <p:cNvPicPr preferRelativeResize="0"/>
          <p:nvPr/>
        </p:nvPicPr>
        <p:blipFill rotWithShape="1">
          <a:blip r:embed="rId33">
            <a:alphaModFix/>
          </a:blip>
          <a:srcRect l="22441" t="18169" r="23089" b="17285"/>
          <a:stretch/>
        </p:blipFill>
        <p:spPr>
          <a:xfrm>
            <a:off x="4793453" y="4604614"/>
            <a:ext cx="570220" cy="35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01"/>
          <p:cNvPicPr preferRelativeResize="0"/>
          <p:nvPr/>
        </p:nvPicPr>
        <p:blipFill rotWithShape="1">
          <a:blip r:embed="rId34">
            <a:alphaModFix/>
          </a:blip>
          <a:srcRect l="9683" t="17252" r="5520" b="14395"/>
          <a:stretch/>
        </p:blipFill>
        <p:spPr>
          <a:xfrm>
            <a:off x="7797169" y="5071900"/>
            <a:ext cx="944852" cy="43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0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677267" y="3363861"/>
            <a:ext cx="1234559" cy="51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0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929455" y="4501681"/>
            <a:ext cx="563625" cy="38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608355" y="4520685"/>
            <a:ext cx="429418" cy="43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0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1293574" y="4226313"/>
            <a:ext cx="987210" cy="98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01"/>
          <p:cNvPicPr preferRelativeResize="0"/>
          <p:nvPr/>
        </p:nvPicPr>
        <p:blipFill rotWithShape="1">
          <a:blip r:embed="rId39">
            <a:alphaModFix/>
          </a:blip>
          <a:srcRect t="35807" b="37836"/>
          <a:stretch/>
        </p:blipFill>
        <p:spPr>
          <a:xfrm>
            <a:off x="2286791" y="4578508"/>
            <a:ext cx="1025929" cy="27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01"/>
          <p:cNvPicPr preferRelativeResize="0"/>
          <p:nvPr/>
        </p:nvPicPr>
        <p:blipFill rotWithShape="1">
          <a:blip r:embed="rId40">
            <a:alphaModFix/>
          </a:blip>
          <a:srcRect t="30534" b="34609"/>
          <a:stretch/>
        </p:blipFill>
        <p:spPr>
          <a:xfrm>
            <a:off x="7820680" y="4090920"/>
            <a:ext cx="742169" cy="14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0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554986" y="3882447"/>
            <a:ext cx="591583" cy="320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0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5863199" y="3403551"/>
            <a:ext cx="448262" cy="44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01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4820643" y="3434250"/>
            <a:ext cx="563639" cy="37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01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3778461" y="3518683"/>
            <a:ext cx="591608" cy="23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01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5817870" y="2804078"/>
            <a:ext cx="514140" cy="51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01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8623672" y="2824235"/>
            <a:ext cx="1063070" cy="5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01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8623670" y="4409441"/>
            <a:ext cx="1025915" cy="50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1"/>
          <p:cNvSpPr/>
          <p:nvPr/>
        </p:nvSpPr>
        <p:spPr>
          <a:xfrm>
            <a:off x="334098" y="1347180"/>
            <a:ext cx="9372660" cy="5078040"/>
          </a:xfrm>
          <a:prstGeom prst="round1Rect">
            <a:avLst>
              <a:gd name="adj" fmla="val 50000"/>
            </a:avLst>
          </a:prstGeom>
          <a:solidFill>
            <a:srgbClr val="AE841F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pic>
        <p:nvPicPr>
          <p:cNvPr id="477" name="Google Shape;477;p81"/>
          <p:cNvPicPr preferRelativeResize="0"/>
          <p:nvPr/>
        </p:nvPicPr>
        <p:blipFill rotWithShape="1">
          <a:blip r:embed="rId3">
            <a:alphaModFix amt="12000"/>
          </a:blip>
          <a:srcRect t="9376" b="9368"/>
          <a:stretch/>
        </p:blipFill>
        <p:spPr>
          <a:xfrm>
            <a:off x="333988" y="1347180"/>
            <a:ext cx="9372660" cy="507804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479" name="Google Shape;479;p81"/>
          <p:cNvSpPr txBox="1"/>
          <p:nvPr/>
        </p:nvSpPr>
        <p:spPr>
          <a:xfrm>
            <a:off x="717448" y="2768656"/>
            <a:ext cx="3857700" cy="22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spAutoFit/>
          </a:bodyPr>
          <a:lstStyle/>
          <a:p>
            <a:pPr defTabSz="1005840">
              <a:defRPr/>
            </a:pPr>
            <a:endParaRPr sz="13200" kern="0">
              <a:solidFill>
                <a:prstClr val="white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480" name="Google Shape;480;p81"/>
          <p:cNvSpPr txBox="1"/>
          <p:nvPr/>
        </p:nvSpPr>
        <p:spPr>
          <a:xfrm>
            <a:off x="803988" y="2667000"/>
            <a:ext cx="7583070" cy="35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spAutoFit/>
          </a:bodyPr>
          <a:lstStyle/>
          <a:p>
            <a:pPr defTabSz="1005840">
              <a:defRPr/>
            </a:pPr>
            <a:r>
              <a:rPr lang="en" sz="3960" kern="0" dirty="0">
                <a:solidFill>
                  <a:prstClr val="white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How do you help your graduates translate learner outcomes into skills … and then into opportunities With Digital GED Credentials? </a:t>
            </a:r>
            <a:endParaRPr sz="3960" kern="0" dirty="0">
              <a:solidFill>
                <a:prstClr val="white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defTabSz="1005840">
              <a:defRPr/>
            </a:pPr>
            <a:endParaRPr sz="1980" kern="0" dirty="0">
              <a:solidFill>
                <a:sysClr val="windowText" lastClr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8EC6-3A72-2CB6-B0DE-6AD308E3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187"/>
            <a:ext cx="9372660" cy="865413"/>
          </a:xfrm>
        </p:spPr>
        <p:txBody>
          <a:bodyPr/>
          <a:lstStyle/>
          <a:p>
            <a:r>
              <a:rPr lang="en-US" dirty="0"/>
              <a:t>GED Digital Credentials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56562-B06E-CAB8-EA41-4BAF8698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8915400" cy="5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1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"/>
          <p:cNvSpPr txBox="1">
            <a:spLocks noGrp="1"/>
          </p:cNvSpPr>
          <p:nvPr>
            <p:ph type="title"/>
          </p:nvPr>
        </p:nvSpPr>
        <p:spPr>
          <a:xfrm>
            <a:off x="342870" y="1546802"/>
            <a:ext cx="3277560" cy="62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>
              <a:buSzPts val="1900"/>
            </a:pPr>
            <a:r>
              <a:rPr lang="en">
                <a:solidFill>
                  <a:schemeClr val="dk1"/>
                </a:solidFill>
              </a:rPr>
              <a:t>A Currency for Human Capital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87" name="Google Shape;487;p82"/>
          <p:cNvGrpSpPr/>
          <p:nvPr/>
        </p:nvGrpSpPr>
        <p:grpSpPr>
          <a:xfrm>
            <a:off x="331797" y="2863833"/>
            <a:ext cx="3039538" cy="512914"/>
            <a:chOff x="301634" y="1642324"/>
            <a:chExt cx="2763216" cy="466285"/>
          </a:xfrm>
        </p:grpSpPr>
        <p:sp>
          <p:nvSpPr>
            <p:cNvPr id="488" name="Google Shape;488;p82"/>
            <p:cNvSpPr txBox="1"/>
            <p:nvPr/>
          </p:nvSpPr>
          <p:spPr>
            <a:xfrm>
              <a:off x="743450" y="1642324"/>
              <a:ext cx="23214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defTabSz="1005840">
                <a:buClr>
                  <a:srgbClr val="000000"/>
                </a:buClr>
                <a:buSzPts val="1600"/>
                <a:defRPr/>
              </a:pPr>
              <a:r>
                <a:rPr lang="en" sz="176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Trusted Sources</a:t>
              </a:r>
              <a:endParaRPr sz="176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89" name="Google Shape;489;p82"/>
            <p:cNvSpPr txBox="1"/>
            <p:nvPr/>
          </p:nvSpPr>
          <p:spPr>
            <a:xfrm>
              <a:off x="301634" y="1645109"/>
              <a:ext cx="4761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40">
                <a:buClr>
                  <a:srgbClr val="000000"/>
                </a:buClr>
                <a:buSzPts val="3000"/>
                <a:defRPr/>
              </a:pPr>
              <a:r>
                <a:rPr lang="en" sz="330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✓</a:t>
              </a:r>
              <a:endParaRPr sz="330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490" name="Google Shape;490;p82"/>
          <p:cNvGrpSpPr/>
          <p:nvPr/>
        </p:nvGrpSpPr>
        <p:grpSpPr>
          <a:xfrm>
            <a:off x="355713" y="3614911"/>
            <a:ext cx="2586291" cy="524445"/>
            <a:chOff x="664475" y="2311857"/>
            <a:chExt cx="2351174" cy="476768"/>
          </a:xfrm>
        </p:grpSpPr>
        <p:sp>
          <p:nvSpPr>
            <p:cNvPr id="491" name="Google Shape;491;p82"/>
            <p:cNvSpPr txBox="1"/>
            <p:nvPr/>
          </p:nvSpPr>
          <p:spPr>
            <a:xfrm>
              <a:off x="1084549" y="2325125"/>
              <a:ext cx="19311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t" anchorCtr="0">
              <a:noAutofit/>
            </a:bodyPr>
            <a:lstStyle/>
            <a:p>
              <a:pPr defTabSz="1005840">
                <a:buClr>
                  <a:srgbClr val="000000"/>
                </a:buClr>
                <a:buSzPts val="1600"/>
                <a:defRPr/>
              </a:pPr>
              <a:r>
                <a:rPr lang="en" sz="176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Skill Transparency</a:t>
              </a:r>
              <a:endParaRPr sz="176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92" name="Google Shape;492;p82"/>
            <p:cNvSpPr txBox="1"/>
            <p:nvPr/>
          </p:nvSpPr>
          <p:spPr>
            <a:xfrm>
              <a:off x="664475" y="2311857"/>
              <a:ext cx="4761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40">
                <a:buClr>
                  <a:srgbClr val="000000"/>
                </a:buClr>
                <a:buSzPts val="3000"/>
                <a:defRPr/>
              </a:pPr>
              <a:r>
                <a:rPr lang="en" sz="330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✓</a:t>
              </a:r>
              <a:endParaRPr sz="330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493" name="Google Shape;493;p82"/>
          <p:cNvGrpSpPr/>
          <p:nvPr/>
        </p:nvGrpSpPr>
        <p:grpSpPr>
          <a:xfrm>
            <a:off x="366742" y="4410025"/>
            <a:ext cx="2717963" cy="509871"/>
            <a:chOff x="664475" y="2978605"/>
            <a:chExt cx="2470875" cy="463519"/>
          </a:xfrm>
        </p:grpSpPr>
        <p:sp>
          <p:nvSpPr>
            <p:cNvPr id="494" name="Google Shape;494;p82"/>
            <p:cNvSpPr txBox="1"/>
            <p:nvPr/>
          </p:nvSpPr>
          <p:spPr>
            <a:xfrm>
              <a:off x="1084550" y="2978624"/>
              <a:ext cx="20508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t" anchorCtr="0">
              <a:noAutofit/>
            </a:bodyPr>
            <a:lstStyle/>
            <a:p>
              <a:pPr defTabSz="1005840">
                <a:buClr>
                  <a:srgbClr val="000000"/>
                </a:buClr>
                <a:buSzPts val="1600"/>
                <a:defRPr/>
              </a:pPr>
              <a:r>
                <a:rPr lang="en" sz="176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Connection to Jobs</a:t>
              </a:r>
              <a:endParaRPr sz="176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95" name="Google Shape;495;p82"/>
            <p:cNvSpPr txBox="1"/>
            <p:nvPr/>
          </p:nvSpPr>
          <p:spPr>
            <a:xfrm>
              <a:off x="664475" y="2978605"/>
              <a:ext cx="4761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40">
                <a:buClr>
                  <a:srgbClr val="000000"/>
                </a:buClr>
                <a:buSzPts val="3000"/>
                <a:defRPr/>
              </a:pPr>
              <a:r>
                <a:rPr lang="en" sz="330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✓</a:t>
              </a:r>
              <a:endParaRPr sz="330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496" name="Google Shape;496;p82"/>
          <p:cNvGrpSpPr/>
          <p:nvPr/>
        </p:nvGrpSpPr>
        <p:grpSpPr>
          <a:xfrm>
            <a:off x="355714" y="5067217"/>
            <a:ext cx="3145973" cy="524393"/>
            <a:chOff x="664475" y="3632131"/>
            <a:chExt cx="2859975" cy="476721"/>
          </a:xfrm>
        </p:grpSpPr>
        <p:sp>
          <p:nvSpPr>
            <p:cNvPr id="497" name="Google Shape;497;p82"/>
            <p:cNvSpPr txBox="1"/>
            <p:nvPr/>
          </p:nvSpPr>
          <p:spPr>
            <a:xfrm>
              <a:off x="1084550" y="3632131"/>
              <a:ext cx="24399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t" anchorCtr="0">
              <a:noAutofit/>
            </a:bodyPr>
            <a:lstStyle/>
            <a:p>
              <a:pPr defTabSz="1005840">
                <a:buClr>
                  <a:srgbClr val="000000"/>
                </a:buClr>
                <a:buSzPts val="1600"/>
                <a:defRPr/>
              </a:pPr>
              <a:r>
                <a:rPr lang="en" sz="176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Verified Accomplishments</a:t>
              </a:r>
              <a:endParaRPr sz="176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98" name="Google Shape;498;p82"/>
            <p:cNvSpPr txBox="1"/>
            <p:nvPr/>
          </p:nvSpPr>
          <p:spPr>
            <a:xfrm>
              <a:off x="664475" y="3645352"/>
              <a:ext cx="4761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68" tIns="100568" rIns="100568" bIns="100568" anchor="ctr" anchorCtr="0">
              <a:noAutofit/>
            </a:bodyPr>
            <a:lstStyle/>
            <a:p>
              <a:pPr algn="ctr" defTabSz="1005840">
                <a:buClr>
                  <a:srgbClr val="000000"/>
                </a:buClr>
                <a:buSzPts val="3000"/>
                <a:defRPr/>
              </a:pPr>
              <a:r>
                <a:rPr lang="en" sz="3300" kern="0">
                  <a:solidFill>
                    <a:srgbClr val="1F497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✓</a:t>
              </a:r>
              <a:endParaRPr sz="330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499" name="Google Shape;499;p82"/>
          <p:cNvSpPr txBox="1">
            <a:spLocks noGrp="1"/>
          </p:cNvSpPr>
          <p:nvPr>
            <p:ph type="sldNum" idx="12"/>
          </p:nvPr>
        </p:nvSpPr>
        <p:spPr>
          <a:xfrm>
            <a:off x="6674828" y="6354463"/>
            <a:ext cx="3090780" cy="38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r>
              <a:rPr lang="en" kern="0"/>
              <a:t>© 2012-2020 Credly, Inc | Proprietary &amp; Confidential</a:t>
            </a:r>
            <a:fld id="{00000000-1234-1234-1234-123412341234}" type="slidenum">
              <a:rPr lang="en" kern="0">
                <a:solidFill>
                  <a:srgbClr val="005850"/>
                </a:solidFill>
              </a:rPr>
              <a:pPr defTabSz="1005840">
                <a:defRPr/>
              </a:pPr>
              <a:t>16</a:t>
            </a:fld>
            <a:endParaRPr kern="0">
              <a:solidFill>
                <a:srgbClr val="0058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7D6F6-4C12-44DD-83F5-7A7537D26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97" y="1625233"/>
            <a:ext cx="6720238" cy="5113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8"/>
          <p:cNvSpPr txBox="1">
            <a:spLocks noGrp="1"/>
          </p:cNvSpPr>
          <p:nvPr>
            <p:ph type="title"/>
          </p:nvPr>
        </p:nvSpPr>
        <p:spPr>
          <a:xfrm>
            <a:off x="342870" y="1546802"/>
            <a:ext cx="9372660" cy="6299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/>
              <a:t>Credly Connects Earners to Opportunities </a:t>
            </a:r>
            <a:endParaRPr/>
          </a:p>
        </p:txBody>
      </p:sp>
      <p:sp>
        <p:nvSpPr>
          <p:cNvPr id="560" name="Google Shape;560;p88"/>
          <p:cNvSpPr/>
          <p:nvPr/>
        </p:nvSpPr>
        <p:spPr>
          <a:xfrm>
            <a:off x="2381459" y="2872399"/>
            <a:ext cx="653730" cy="405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61" name="Google Shape;561;p88"/>
          <p:cNvSpPr/>
          <p:nvPr/>
        </p:nvSpPr>
        <p:spPr>
          <a:xfrm>
            <a:off x="1267075" y="2552340"/>
            <a:ext cx="653730" cy="65373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62" name="Google Shape;562;p88"/>
          <p:cNvSpPr txBox="1"/>
          <p:nvPr/>
        </p:nvSpPr>
        <p:spPr>
          <a:xfrm>
            <a:off x="653937" y="3410313"/>
            <a:ext cx="1880010" cy="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b" anchorCtr="0">
            <a:noAutofit/>
          </a:bodyPr>
          <a:lstStyle/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Individual 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Earns a Credential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p88"/>
          <p:cNvSpPr/>
          <p:nvPr/>
        </p:nvSpPr>
        <p:spPr>
          <a:xfrm>
            <a:off x="3582505" y="2552340"/>
            <a:ext cx="653730" cy="65373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64" name="Google Shape;564;p88"/>
          <p:cNvSpPr txBox="1"/>
          <p:nvPr/>
        </p:nvSpPr>
        <p:spPr>
          <a:xfrm>
            <a:off x="2969368" y="3410313"/>
            <a:ext cx="1880010" cy="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b" anchorCtr="0">
            <a:noAutofit/>
          </a:bodyPr>
          <a:lstStyle/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Credential Issued 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on Credly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Google Shape;565;p88"/>
          <p:cNvSpPr/>
          <p:nvPr/>
        </p:nvSpPr>
        <p:spPr>
          <a:xfrm>
            <a:off x="5872689" y="2552340"/>
            <a:ext cx="653730" cy="65373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66" name="Google Shape;566;p88"/>
          <p:cNvSpPr txBox="1"/>
          <p:nvPr/>
        </p:nvSpPr>
        <p:spPr>
          <a:xfrm>
            <a:off x="5259554" y="3410313"/>
            <a:ext cx="1880010" cy="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b" anchorCtr="0">
            <a:noAutofit/>
          </a:bodyPr>
          <a:lstStyle/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Earner Curates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Credly Profile 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88"/>
          <p:cNvSpPr/>
          <p:nvPr/>
        </p:nvSpPr>
        <p:spPr>
          <a:xfrm>
            <a:off x="8162865" y="2552340"/>
            <a:ext cx="653730" cy="65373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68" name="Google Shape;568;p88"/>
          <p:cNvSpPr txBox="1"/>
          <p:nvPr/>
        </p:nvSpPr>
        <p:spPr>
          <a:xfrm>
            <a:off x="7583744" y="3529443"/>
            <a:ext cx="1880010" cy="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b" anchorCtr="0">
            <a:noAutofit/>
          </a:bodyPr>
          <a:lstStyle/>
          <a:p>
            <a:pPr algn="ctr" defTabSz="1005840">
              <a:lnSpc>
                <a:spcPct val="115000"/>
              </a:lnSpc>
              <a:defRPr/>
            </a:pPr>
            <a:r>
              <a:rPr lang="en" sz="1100" b="1" kern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Opportunities Presented to Earner via Credly,  Based on Earned Skills</a:t>
            </a:r>
            <a:endParaRPr sz="1100" b="1" kern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88"/>
          <p:cNvSpPr/>
          <p:nvPr/>
        </p:nvSpPr>
        <p:spPr>
          <a:xfrm>
            <a:off x="4770893" y="2872399"/>
            <a:ext cx="653730" cy="4059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570" name="Google Shape;570;p88"/>
          <p:cNvSpPr/>
          <p:nvPr/>
        </p:nvSpPr>
        <p:spPr>
          <a:xfrm>
            <a:off x="7061065" y="2872399"/>
            <a:ext cx="653730" cy="4059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pic>
        <p:nvPicPr>
          <p:cNvPr id="571" name="Google Shape;57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732" y="2591655"/>
            <a:ext cx="574420" cy="5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6220" y="2592214"/>
            <a:ext cx="573328" cy="57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209" y="2592215"/>
            <a:ext cx="573328" cy="57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8"/>
          <p:cNvPicPr preferRelativeResize="0"/>
          <p:nvPr/>
        </p:nvPicPr>
        <p:blipFill rotWithShape="1">
          <a:blip r:embed="rId6">
            <a:alphaModFix/>
          </a:blip>
          <a:srcRect l="12819" r="12819"/>
          <a:stretch/>
        </p:blipFill>
        <p:spPr>
          <a:xfrm>
            <a:off x="5333212" y="4081975"/>
            <a:ext cx="1729971" cy="174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0122" y="2593283"/>
            <a:ext cx="573328" cy="57332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8"/>
          <p:cNvSpPr txBox="1"/>
          <p:nvPr/>
        </p:nvSpPr>
        <p:spPr>
          <a:xfrm>
            <a:off x="653950" y="3901353"/>
            <a:ext cx="1951620" cy="152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50270" rIns="100568" bIns="50270" anchor="t" anchorCtr="0">
            <a:spAutoFit/>
          </a:bodyPr>
          <a:lstStyle/>
          <a:p>
            <a:pPr defTabSz="1005840">
              <a:defRPr/>
            </a:pPr>
            <a:b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46685" defTabSz="1005840">
              <a:buClr>
                <a:srgbClr val="1F497D"/>
              </a:buClr>
              <a:buSzPts val="1200"/>
              <a:buFont typeface="Proxima Nova"/>
              <a:buChar char="□"/>
              <a:defRPr/>
            </a:pPr>
            <a:r>
              <a:rPr lang="en" sz="132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Certification</a:t>
            </a:r>
            <a:endParaRPr sz="132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46685" defTabSz="1005840">
              <a:buClr>
                <a:srgbClr val="1F497D"/>
              </a:buClr>
              <a:buSzPts val="1200"/>
              <a:buFont typeface="Proxima Nova"/>
              <a:buChar char="□"/>
              <a:defRPr/>
            </a:pPr>
            <a:r>
              <a:rPr lang="en" sz="132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Assessment</a:t>
            </a:r>
            <a:endParaRPr sz="132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46685" defTabSz="1005840">
              <a:buClr>
                <a:srgbClr val="1F497D"/>
              </a:buClr>
              <a:buSzPts val="1200"/>
              <a:buFont typeface="Proxima Nova"/>
              <a:buChar char="□"/>
              <a:defRPr/>
            </a:pPr>
            <a:r>
              <a:rPr lang="en" sz="132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Course</a:t>
            </a:r>
            <a:endParaRPr sz="132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46685" defTabSz="1005840">
              <a:buClr>
                <a:srgbClr val="1F497D"/>
              </a:buClr>
              <a:buSzPts val="1200"/>
              <a:buFont typeface="Proxima Nova"/>
              <a:buChar char="□"/>
              <a:defRPr/>
            </a:pPr>
            <a:r>
              <a:rPr lang="en" sz="132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 Experience</a:t>
            </a:r>
            <a:endParaRPr sz="132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46685" defTabSz="1005840">
              <a:buClr>
                <a:srgbClr val="1F497D"/>
              </a:buClr>
              <a:buSzPts val="1200"/>
              <a:buFont typeface="Proxima Nova"/>
              <a:buChar char="□"/>
              <a:defRPr/>
            </a:pPr>
            <a:r>
              <a:rPr lang="en" sz="132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Other Achievements</a:t>
            </a:r>
            <a:endParaRPr sz="132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p88"/>
          <p:cNvSpPr txBox="1"/>
          <p:nvPr/>
        </p:nvSpPr>
        <p:spPr>
          <a:xfrm>
            <a:off x="5202987" y="3901353"/>
            <a:ext cx="195162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50270" rIns="100568" bIns="50270" anchor="t" anchorCtr="0">
            <a:spAutoFit/>
          </a:bodyPr>
          <a:lstStyle/>
          <a:p>
            <a:pPr algn="ctr" defTabSz="1005840">
              <a:defRPr/>
            </a:pP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8" name="Google Shape;578;p88"/>
          <p:cNvSpPr txBox="1"/>
          <p:nvPr/>
        </p:nvSpPr>
        <p:spPr>
          <a:xfrm>
            <a:off x="2945325" y="3901350"/>
            <a:ext cx="182853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70" rIns="100568" bIns="50270" anchor="t" anchorCtr="0">
            <a:spAutoFit/>
          </a:bodyPr>
          <a:lstStyle/>
          <a:p>
            <a:pPr algn="ctr" defTabSz="1005840">
              <a:defRPr/>
            </a:pP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79" name="Google Shape;579;p88"/>
          <p:cNvPicPr preferRelativeResize="0"/>
          <p:nvPr/>
        </p:nvPicPr>
        <p:blipFill rotWithShape="1">
          <a:blip r:embed="rId8">
            <a:alphaModFix/>
          </a:blip>
          <a:srcRect r="80212"/>
          <a:stretch/>
        </p:blipFill>
        <p:spPr>
          <a:xfrm>
            <a:off x="3626845" y="4311560"/>
            <a:ext cx="394335" cy="4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8"/>
          <p:cNvPicPr preferRelativeResize="0"/>
          <p:nvPr/>
        </p:nvPicPr>
        <p:blipFill rotWithShape="1">
          <a:blip r:embed="rId8">
            <a:alphaModFix/>
          </a:blip>
          <a:srcRect l="37406" t="4702" r="37698" b="483"/>
          <a:stretch/>
        </p:blipFill>
        <p:spPr>
          <a:xfrm>
            <a:off x="3575524" y="4738126"/>
            <a:ext cx="496978" cy="43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8" descr="AWS Certified Solutions Architect – Professiona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46572" y="5211970"/>
            <a:ext cx="366575" cy="3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8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60446" y="4732719"/>
            <a:ext cx="455799" cy="45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8" descr="Certified SAFe® 4 Agilis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16263" y="4367807"/>
            <a:ext cx="361670" cy="36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8" descr="Microsoft Certified: Azure Fundamental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49032" y="4770622"/>
            <a:ext cx="361670" cy="36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8" descr="Project Management Professional (PMP)®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40083" y="4383671"/>
            <a:ext cx="336353" cy="33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8" descr="CCNA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47272" y="5191784"/>
            <a:ext cx="403495" cy="40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88" descr="Adobe Certified Associate in Visual Design Using Adobe Photoshop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46260" y="5222059"/>
            <a:ext cx="329317" cy="329317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8"/>
          <p:cNvSpPr txBox="1"/>
          <p:nvPr/>
        </p:nvSpPr>
        <p:spPr>
          <a:xfrm>
            <a:off x="8237158" y="4090037"/>
            <a:ext cx="1226940" cy="50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70" rIns="100568" bIns="50270" anchor="t" anchorCtr="0">
            <a:spAutoFit/>
          </a:bodyPr>
          <a:lstStyle/>
          <a:p>
            <a:pPr defTabSz="1005840">
              <a:defRPr/>
            </a:pPr>
            <a: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Employer </a:t>
            </a: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p88"/>
          <p:cNvSpPr txBox="1"/>
          <p:nvPr/>
        </p:nvSpPr>
        <p:spPr>
          <a:xfrm>
            <a:off x="8242082" y="4708180"/>
            <a:ext cx="1226940" cy="50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70" rIns="100568" bIns="50270" anchor="t" anchorCtr="0">
            <a:spAutoFit/>
          </a:bodyPr>
          <a:lstStyle/>
          <a:p>
            <a:pPr defTabSz="1005840">
              <a:defRPr/>
            </a:pPr>
            <a: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Future Employer</a:t>
            </a: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88"/>
          <p:cNvSpPr txBox="1"/>
          <p:nvPr/>
        </p:nvSpPr>
        <p:spPr>
          <a:xfrm>
            <a:off x="8237160" y="5326325"/>
            <a:ext cx="1226940" cy="50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70" rIns="100568" bIns="50270" anchor="t" anchorCtr="0">
            <a:spAutoFit/>
          </a:bodyPr>
          <a:lstStyle/>
          <a:p>
            <a:pPr defTabSz="1005840">
              <a:defRPr/>
            </a:pPr>
            <a: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 and </a:t>
            </a:r>
            <a:b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320" b="1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Assessments</a:t>
            </a:r>
            <a:endParaRPr sz="1320" b="1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91" name="Google Shape;591;p8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14804" y="4160693"/>
            <a:ext cx="366575" cy="3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17037" y="4781070"/>
            <a:ext cx="362102" cy="36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8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17037" y="5397002"/>
            <a:ext cx="362102" cy="362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88"/>
          <p:cNvCxnSpPr>
            <a:stCxn id="574" idx="3"/>
            <a:endCxn id="591" idx="1"/>
          </p:cNvCxnSpPr>
          <p:nvPr/>
        </p:nvCxnSpPr>
        <p:spPr>
          <a:xfrm rot="10800000" flipH="1">
            <a:off x="7063181" y="4343870"/>
            <a:ext cx="651750" cy="6105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88"/>
          <p:cNvCxnSpPr>
            <a:stCxn id="574" idx="3"/>
            <a:endCxn id="592" idx="1"/>
          </p:cNvCxnSpPr>
          <p:nvPr/>
        </p:nvCxnSpPr>
        <p:spPr>
          <a:xfrm>
            <a:off x="7063181" y="4954370"/>
            <a:ext cx="653730" cy="759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88"/>
          <p:cNvCxnSpPr>
            <a:stCxn id="574" idx="3"/>
            <a:endCxn id="593" idx="1"/>
          </p:cNvCxnSpPr>
          <p:nvPr/>
        </p:nvCxnSpPr>
        <p:spPr>
          <a:xfrm>
            <a:off x="7063181" y="4954370"/>
            <a:ext cx="653730" cy="6237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88"/>
          <p:cNvCxnSpPr>
            <a:stCxn id="582" idx="3"/>
            <a:endCxn id="574" idx="1"/>
          </p:cNvCxnSpPr>
          <p:nvPr/>
        </p:nvCxnSpPr>
        <p:spPr>
          <a:xfrm rot="10800000" flipH="1">
            <a:off x="4516244" y="4954354"/>
            <a:ext cx="817080" cy="627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8" name="Google Shape;598;p88"/>
          <p:cNvCxnSpPr>
            <a:endCxn id="584" idx="1"/>
          </p:cNvCxnSpPr>
          <p:nvPr/>
        </p:nvCxnSpPr>
        <p:spPr>
          <a:xfrm>
            <a:off x="2526981" y="4951454"/>
            <a:ext cx="62205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9" name="Google Shape;599;p88"/>
          <p:cNvSpPr/>
          <p:nvPr/>
        </p:nvSpPr>
        <p:spPr>
          <a:xfrm>
            <a:off x="0" y="6186823"/>
            <a:ext cx="1011120" cy="528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3C41BA-3A51-4E48-904A-F1F29322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224"/>
            <a:ext cx="8884920" cy="1218795"/>
          </a:xfrm>
        </p:spPr>
        <p:txBody>
          <a:bodyPr/>
          <a:lstStyle/>
          <a:p>
            <a:r>
              <a:rPr lang="en-GB" sz="3960" b="0" dirty="0">
                <a:latin typeface="+mj-lt"/>
              </a:rPr>
              <a:t>The GED® candidate experience: </a:t>
            </a:r>
            <a:br>
              <a:rPr lang="en-GB" sz="3960" b="0" dirty="0">
                <a:latin typeface="+mj-lt"/>
              </a:rPr>
            </a:br>
            <a:r>
              <a:rPr lang="en-GB" sz="3200" b="0" dirty="0">
                <a:latin typeface="+mj-lt"/>
              </a:rPr>
              <a:t>Badges earned by Passers are notified on GED</a:t>
            </a:r>
            <a:r>
              <a:rPr lang="en-GB" sz="3960" b="0" dirty="0">
                <a:latin typeface="+mj-lt"/>
              </a:rPr>
              <a:t>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F0E83-165A-4173-A922-3761228D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711059"/>
            <a:ext cx="7636934" cy="525944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16CEF4-0AFD-4C2F-B975-C15AEA4B894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726440" y="7167288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8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12A2D5-932D-4D3E-932C-3C193B127B44}"/>
              </a:ext>
            </a:extLst>
          </p:cNvPr>
          <p:cNvSpPr/>
          <p:nvPr/>
        </p:nvSpPr>
        <p:spPr>
          <a:xfrm>
            <a:off x="2682240" y="6233160"/>
            <a:ext cx="838200" cy="4191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C37BF0-263E-4F84-B61A-D4BAA4E9646D}"/>
              </a:ext>
            </a:extLst>
          </p:cNvPr>
          <p:cNvSpPr/>
          <p:nvPr/>
        </p:nvSpPr>
        <p:spPr>
          <a:xfrm>
            <a:off x="1592580" y="6233160"/>
            <a:ext cx="8382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0"/>
          </a:p>
        </p:txBody>
      </p:sp>
    </p:spTree>
    <p:extLst>
      <p:ext uri="{BB962C8B-B14F-4D97-AF65-F5344CB8AC3E}">
        <p14:creationId xmlns:p14="http://schemas.microsoft.com/office/powerpoint/2010/main" val="584556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2AC23-18F4-471E-BF49-2CFB27EDC2D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02920" y="6987540"/>
            <a:ext cx="3218688" cy="135422"/>
          </a:xfrm>
        </p:spPr>
        <p:txBody>
          <a:bodyPr/>
          <a:lstStyle/>
          <a:p>
            <a:pPr algn="l"/>
            <a:r>
              <a:rPr lang="en-GB" sz="880" dirty="0"/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676AC-8236-4B8F-B327-4E2F3CD6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314404"/>
            <a:ext cx="4679747" cy="622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4EC14-85E7-4120-AB38-10383EDC6344}"/>
              </a:ext>
            </a:extLst>
          </p:cNvPr>
          <p:cNvSpPr txBox="1"/>
          <p:nvPr/>
        </p:nvSpPr>
        <p:spPr>
          <a:xfrm>
            <a:off x="381000" y="381000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60"/>
              </a:spcAft>
            </a:pPr>
            <a:r>
              <a:rPr lang="en-GB" sz="3200" dirty="0">
                <a:latin typeface="+mj-lt"/>
              </a:rPr>
              <a:t>… and notified via direct email to claim their badge:</a:t>
            </a:r>
          </a:p>
        </p:txBody>
      </p:sp>
    </p:spTree>
    <p:extLst>
      <p:ext uri="{BB962C8B-B14F-4D97-AF65-F5344CB8AC3E}">
        <p14:creationId xmlns:p14="http://schemas.microsoft.com/office/powerpoint/2010/main" val="408047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A9A13-86F8-4D4B-F917-B32FDFCAF5D9}"/>
              </a:ext>
            </a:extLst>
          </p:cNvPr>
          <p:cNvSpPr txBox="1"/>
          <p:nvPr/>
        </p:nvSpPr>
        <p:spPr>
          <a:xfrm>
            <a:off x="1295400" y="2209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Do you know what the ‘World of Work’ is looking for in new hires …. And why?</a:t>
            </a:r>
          </a:p>
        </p:txBody>
      </p:sp>
    </p:spTree>
    <p:extLst>
      <p:ext uri="{BB962C8B-B14F-4D97-AF65-F5344CB8AC3E}">
        <p14:creationId xmlns:p14="http://schemas.microsoft.com/office/powerpoint/2010/main" val="143523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9341-D6E3-4D08-9A45-1574B706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76" y="1295400"/>
            <a:ext cx="2588993" cy="108337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3520" dirty="0" err="1">
                <a:latin typeface="+mj-lt"/>
              </a:rPr>
              <a:t>Credly</a:t>
            </a:r>
            <a:r>
              <a:rPr lang="en-GB" sz="3520" dirty="0">
                <a:latin typeface="+mj-lt"/>
              </a:rPr>
              <a:t> Account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F5366-12D4-4D6F-A555-B334EB3669B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44594" y="7067353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06440-3924-4274-8A54-073DDD9EB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47935"/>
            <a:ext cx="5652519" cy="66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6446-0EEC-449E-9E1C-F6D649D9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4" y="365760"/>
            <a:ext cx="9860758" cy="553998"/>
          </a:xfrm>
        </p:spPr>
        <p:txBody>
          <a:bodyPr/>
          <a:lstStyle/>
          <a:p>
            <a:pPr algn="l"/>
            <a:r>
              <a:rPr lang="en-US" sz="3600" b="0" dirty="0"/>
              <a:t>Students connect directly to opportunities: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70AC3-6146-4A2D-BB66-90748124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" y="1455421"/>
            <a:ext cx="6080214" cy="5196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CA8A1-C336-44BB-831A-06355602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41" y="2340237"/>
            <a:ext cx="4956060" cy="6514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A2EDD20-D071-477D-9AC6-5C16D014DA67}"/>
              </a:ext>
            </a:extLst>
          </p:cNvPr>
          <p:cNvSpPr/>
          <p:nvPr/>
        </p:nvSpPr>
        <p:spPr>
          <a:xfrm>
            <a:off x="1676400" y="4221480"/>
            <a:ext cx="1005840" cy="33528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endParaRPr lang="en-US" sz="198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FDBC25-1BF8-4C27-86DA-F47F45EC9631}"/>
              </a:ext>
            </a:extLst>
          </p:cNvPr>
          <p:cNvCxnSpPr>
            <a:cxnSpLocks/>
          </p:cNvCxnSpPr>
          <p:nvPr/>
        </p:nvCxnSpPr>
        <p:spPr>
          <a:xfrm flipV="1">
            <a:off x="2682240" y="2796540"/>
            <a:ext cx="2682240" cy="1424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AE20A3F-121C-4662-8285-7D48F6D1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0" y="5217974"/>
            <a:ext cx="4442460" cy="231098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2FCD5B-6E62-4673-B39A-EA5E28C822E0}"/>
              </a:ext>
            </a:extLst>
          </p:cNvPr>
          <p:cNvCxnSpPr/>
          <p:nvPr/>
        </p:nvCxnSpPr>
        <p:spPr>
          <a:xfrm flipH="1">
            <a:off x="7208520" y="3233627"/>
            <a:ext cx="838200" cy="2161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283851-1156-B0C0-B9D8-4923E6F00784}"/>
              </a:ext>
            </a:extLst>
          </p:cNvPr>
          <p:cNvSpPr txBox="1"/>
          <p:nvPr/>
        </p:nvSpPr>
        <p:spPr>
          <a:xfrm>
            <a:off x="6608680" y="1269364"/>
            <a:ext cx="3162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Employment</a:t>
            </a:r>
          </a:p>
        </p:txBody>
      </p:sp>
    </p:spTree>
    <p:extLst>
      <p:ext uri="{BB962C8B-B14F-4D97-AF65-F5344CB8AC3E}">
        <p14:creationId xmlns:p14="http://schemas.microsoft.com/office/powerpoint/2010/main" val="55407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273CAF-95E0-4728-81B0-D1C5B9F2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37032"/>
            <a:ext cx="6097431" cy="5615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9E276-AEEE-4EBB-806C-03A6F61E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0" y="2872031"/>
            <a:ext cx="5442421" cy="453460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2FCD5B-6E62-4673-B39A-EA5E28C822E0}"/>
              </a:ext>
            </a:extLst>
          </p:cNvPr>
          <p:cNvCxnSpPr>
            <a:cxnSpLocks/>
          </p:cNvCxnSpPr>
          <p:nvPr/>
        </p:nvCxnSpPr>
        <p:spPr>
          <a:xfrm>
            <a:off x="5783580" y="2628900"/>
            <a:ext cx="2011680" cy="4191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4EE9120-6DEC-6A05-3AD0-D8155732E859}"/>
              </a:ext>
            </a:extLst>
          </p:cNvPr>
          <p:cNvSpPr txBox="1">
            <a:spLocks/>
          </p:cNvSpPr>
          <p:nvPr/>
        </p:nvSpPr>
        <p:spPr>
          <a:xfrm>
            <a:off x="381000" y="306424"/>
            <a:ext cx="986075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600" b="0" kern="0" dirty="0"/>
              <a:t>Students connect directly to opportunities: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ED897E-504B-A695-8350-628862DE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1393422"/>
            <a:ext cx="2707112" cy="677108"/>
          </a:xfrm>
        </p:spPr>
        <p:txBody>
          <a:bodyPr/>
          <a:lstStyle/>
          <a:p>
            <a:r>
              <a:rPr lang="en-US" sz="4400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41919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70AC3-6146-4A2D-BB66-90748124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" y="1455421"/>
            <a:ext cx="6080214" cy="5196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CD7FDB-6B78-4B33-B21B-D3E5A594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620" y="3674003"/>
            <a:ext cx="6621780" cy="39840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2FCD5B-6E62-4673-B39A-EA5E28C822E0}"/>
              </a:ext>
            </a:extLst>
          </p:cNvPr>
          <p:cNvCxnSpPr>
            <a:cxnSpLocks/>
          </p:cNvCxnSpPr>
          <p:nvPr/>
        </p:nvCxnSpPr>
        <p:spPr>
          <a:xfrm>
            <a:off x="5364480" y="1824228"/>
            <a:ext cx="922020" cy="2732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AF765D-9FBA-9B09-A772-1084C7766601}"/>
              </a:ext>
            </a:extLst>
          </p:cNvPr>
          <p:cNvSpPr txBox="1"/>
          <p:nvPr/>
        </p:nvSpPr>
        <p:spPr>
          <a:xfrm>
            <a:off x="6476856" y="1333095"/>
            <a:ext cx="34291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Self-advocate</a:t>
            </a:r>
            <a:br>
              <a:rPr lang="en-US" sz="4400" b="1" dirty="0"/>
            </a:br>
            <a:r>
              <a:rPr lang="en-US" sz="4400" b="1" dirty="0"/>
              <a:t>Social Sharing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E52205-BE4D-10BF-8FBF-E3467CB908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345343"/>
            <a:ext cx="9067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600" b="0" kern="0" dirty="0"/>
              <a:t>Students connect directly to opportunities:</a:t>
            </a:r>
          </a:p>
        </p:txBody>
      </p:sp>
    </p:spTree>
    <p:extLst>
      <p:ext uri="{BB962C8B-B14F-4D97-AF65-F5344CB8AC3E}">
        <p14:creationId xmlns:p14="http://schemas.microsoft.com/office/powerpoint/2010/main" val="1607347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0"/>
          <p:cNvSpPr/>
          <p:nvPr/>
        </p:nvSpPr>
        <p:spPr>
          <a:xfrm>
            <a:off x="-57530" y="1028538"/>
            <a:ext cx="1160280" cy="1148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56" name="Google Shape;456;p80"/>
          <p:cNvSpPr/>
          <p:nvPr/>
        </p:nvSpPr>
        <p:spPr>
          <a:xfrm>
            <a:off x="-57530" y="1028510"/>
            <a:ext cx="10174560" cy="1148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58" name="Google Shape;458;p80"/>
          <p:cNvSpPr/>
          <p:nvPr/>
        </p:nvSpPr>
        <p:spPr>
          <a:xfrm>
            <a:off x="1086283" y="2522640"/>
            <a:ext cx="4038870" cy="1488960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59" name="Google Shape;459;p80"/>
          <p:cNvSpPr/>
          <p:nvPr/>
        </p:nvSpPr>
        <p:spPr>
          <a:xfrm>
            <a:off x="5582497" y="2522640"/>
            <a:ext cx="4043490" cy="1488960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60" name="Google Shape;460;p80"/>
          <p:cNvSpPr/>
          <p:nvPr/>
        </p:nvSpPr>
        <p:spPr>
          <a:xfrm>
            <a:off x="5582500" y="4431195"/>
            <a:ext cx="4043490" cy="1488630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61" name="Google Shape;461;p80"/>
          <p:cNvSpPr/>
          <p:nvPr/>
        </p:nvSpPr>
        <p:spPr>
          <a:xfrm>
            <a:off x="1086195" y="4431195"/>
            <a:ext cx="4038870" cy="1488960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sp>
        <p:nvSpPr>
          <p:cNvPr id="462" name="Google Shape;462;p80"/>
          <p:cNvSpPr txBox="1"/>
          <p:nvPr/>
        </p:nvSpPr>
        <p:spPr>
          <a:xfrm>
            <a:off x="2175608" y="2557689"/>
            <a:ext cx="3031050" cy="148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marL="100584" marR="100584" defTabSz="1005840">
              <a:defRPr/>
            </a:pPr>
            <a:r>
              <a:rPr lang="en" sz="1870" kern="0">
                <a:solidFill>
                  <a:srgbClr val="9BBB5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Add market value to programs</a:t>
            </a:r>
            <a:endParaRPr sz="1870" kern="0">
              <a:solidFill>
                <a:srgbClr val="9BBB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502920" indent="-328295" defTabSz="1005840">
              <a:spcBef>
                <a:spcPts val="1100"/>
              </a:spcBef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Translate learning outcomes to skills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02920" indent="-328295" defTabSz="1005840"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Engage &amp; recognize industry and employer partners</a:t>
            </a:r>
            <a:endParaRPr sz="1210" kern="0">
              <a:solidFill>
                <a:srgbClr val="9BBB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463" name="Google Shape;463;p8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9424" y="2835319"/>
            <a:ext cx="936184" cy="93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79" b="69"/>
          <a:stretch/>
        </p:blipFill>
        <p:spPr>
          <a:xfrm>
            <a:off x="5854530" y="2841023"/>
            <a:ext cx="849937" cy="84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8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7211" y="4674494"/>
            <a:ext cx="983107" cy="98311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0"/>
          <p:cNvSpPr txBox="1">
            <a:spLocks noGrp="1"/>
          </p:cNvSpPr>
          <p:nvPr>
            <p:ph type="title"/>
          </p:nvPr>
        </p:nvSpPr>
        <p:spPr>
          <a:xfrm>
            <a:off x="742005" y="352670"/>
            <a:ext cx="8574390" cy="62634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 dirty="0" err="1"/>
              <a:t>Credly</a:t>
            </a:r>
            <a:r>
              <a:rPr lang="en" dirty="0"/>
              <a:t> Acclaim digital credential platform benefits</a:t>
            </a:r>
            <a:endParaRPr dirty="0"/>
          </a:p>
        </p:txBody>
      </p:sp>
      <p:sp>
        <p:nvSpPr>
          <p:cNvPr id="468" name="Google Shape;468;p80"/>
          <p:cNvSpPr txBox="1"/>
          <p:nvPr/>
        </p:nvSpPr>
        <p:spPr>
          <a:xfrm>
            <a:off x="6820990" y="2555173"/>
            <a:ext cx="2949540" cy="148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marL="100584" marR="100584" defTabSz="1005840">
              <a:defRPr/>
            </a:pPr>
            <a:r>
              <a:rPr lang="en" sz="1870" kern="0">
                <a:solidFill>
                  <a:srgbClr val="9BBB5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Increase demand for programs &amp; certificates</a:t>
            </a:r>
            <a:endParaRPr sz="1870" kern="0">
              <a:solidFill>
                <a:srgbClr val="9BBB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125730" indent="-139700" defTabSz="1005840">
              <a:spcBef>
                <a:spcPts val="1100"/>
              </a:spcBef>
              <a:buClr>
                <a:srgbClr val="1F497D"/>
              </a:buClr>
              <a:buSzPts val="1100"/>
              <a:buFont typeface="Proxima Nova"/>
              <a:buChar char="□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enrollment and revenue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39700" defTabSz="1005840">
              <a:buClr>
                <a:srgbClr val="1F497D"/>
              </a:buClr>
              <a:buSzPts val="1100"/>
              <a:buFont typeface="Proxima Nova"/>
              <a:buChar char="□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Drive program completions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" indent="-139700" defTabSz="1005840">
              <a:buClr>
                <a:srgbClr val="1F497D"/>
              </a:buClr>
              <a:buSzPts val="1100"/>
              <a:buFont typeface="Proxima Nova"/>
              <a:buChar char="□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persistence to next courses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9" name="Google Shape;469;p80"/>
          <p:cNvSpPr txBox="1"/>
          <p:nvPr/>
        </p:nvSpPr>
        <p:spPr>
          <a:xfrm>
            <a:off x="2175608" y="4497030"/>
            <a:ext cx="2949540" cy="148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marL="100584" marR="100584" defTabSz="1005840">
              <a:defRPr/>
            </a:pPr>
            <a:r>
              <a:rPr lang="en" sz="1870" kern="0">
                <a:solidFill>
                  <a:srgbClr val="9BBB5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Connect earners with opportunities</a:t>
            </a:r>
            <a:endParaRPr sz="1870" kern="0">
              <a:solidFill>
                <a:srgbClr val="9BBB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502920" indent="-328295" defTabSz="1005840">
              <a:spcBef>
                <a:spcPts val="1100"/>
              </a:spcBef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Highlight skills-in-demand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02920" indent="-328295" defTabSz="1005840"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Reinforce market relevance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02920" indent="-328295" defTabSz="1005840"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Link to Labor Market Insights and jobs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0" name="Google Shape;470;p80"/>
          <p:cNvSpPr txBox="1"/>
          <p:nvPr/>
        </p:nvSpPr>
        <p:spPr>
          <a:xfrm>
            <a:off x="6997320" y="4497030"/>
            <a:ext cx="2805000" cy="148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marL="100584" marR="100584" defTabSz="1005840">
              <a:defRPr/>
            </a:pPr>
            <a:r>
              <a:rPr lang="en" sz="1870" kern="0">
                <a:solidFill>
                  <a:srgbClr val="9BBB59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Build brand identity</a:t>
            </a:r>
            <a:endParaRPr sz="1870" kern="0">
              <a:solidFill>
                <a:srgbClr val="9BBB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502920" indent="-328295" defTabSz="1005840">
              <a:spcBef>
                <a:spcPts val="1100"/>
              </a:spcBef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Reduce credential  misrepresentation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02920" indent="-328295" defTabSz="1005840">
              <a:buClr>
                <a:srgbClr val="1F497D"/>
              </a:buClr>
              <a:buSzPts val="1100"/>
              <a:buFont typeface="Proxima Nova"/>
              <a:buChar char="❏"/>
              <a:defRPr/>
            </a:pPr>
            <a:r>
              <a:rPr lang="en" sz="1210" kern="0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SEO brand impressions with every share/view/click</a:t>
            </a:r>
            <a:endParaRPr sz="1210" kern="0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71" name="Google Shape;471;p8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3165" y="4574030"/>
            <a:ext cx="1364157" cy="9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91682-F017-4D3D-BE4B-08C149FFB04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654" y="7134226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60426-FF83-403F-BBB6-91A40159C597}"/>
              </a:ext>
            </a:extLst>
          </p:cNvPr>
          <p:cNvSpPr txBox="1"/>
          <p:nvPr/>
        </p:nvSpPr>
        <p:spPr>
          <a:xfrm>
            <a:off x="533400" y="304800"/>
            <a:ext cx="8763000" cy="710964"/>
          </a:xfrm>
          <a:prstGeom prst="rect">
            <a:avLst/>
          </a:prstGeom>
          <a:noFill/>
        </p:spPr>
        <p:txBody>
          <a:bodyPr wrap="square" lIns="100584" tIns="50292" rIns="100584" bIns="50292" rtlCol="0" anchor="t">
            <a:spAutoFit/>
          </a:bodyPr>
          <a:lstStyle/>
          <a:p>
            <a:r>
              <a:rPr lang="en-GB" sz="3960" dirty="0">
                <a:latin typeface="+mj-lt"/>
              </a:rPr>
              <a:t>New 'Learn More' page on GED.com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E79A6-13F5-411F-BC16-AB629652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1287779"/>
            <a:ext cx="7711440" cy="565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990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FA19-FFAA-4E22-A923-E6397506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16681" cy="60939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3960" b="0" dirty="0">
                <a:latin typeface="+mj-lt"/>
              </a:rPr>
              <a:t>'Learn More' page on GED.com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9A649-F497-4769-8FD7-D1AFE23DA8E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51460" y="7155181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79F61-90EE-4D91-BC8E-D45CDEB0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371600"/>
            <a:ext cx="8186501" cy="607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225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3E50A-2A51-4015-86AE-B0A2D768C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2689860" cy="609398"/>
          </a:xfrm>
        </p:spPr>
        <p:txBody>
          <a:bodyPr/>
          <a:lstStyle/>
          <a:p>
            <a:r>
              <a:rPr lang="en-GB" sz="3960" dirty="0">
                <a:latin typeface="+mj-lt"/>
              </a:rPr>
              <a:t>One-page overview for your students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0A3849-CFEE-40B5-B67B-BB2CF7BB7E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67640" y="7155181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1C9BB-E799-4DD1-B98D-5EB93E408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0"/>
            <a:ext cx="6096000" cy="7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0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DC14-F118-4125-BE43-C2E28B0D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24" y="304800"/>
            <a:ext cx="8116681" cy="609398"/>
          </a:xfrm>
        </p:spPr>
        <p:txBody>
          <a:bodyPr/>
          <a:lstStyle/>
          <a:p>
            <a:r>
              <a:rPr lang="en-GB" sz="3960" dirty="0">
                <a:latin typeface="+mj-lt"/>
              </a:rPr>
              <a:t>GED® Testing Service badge stats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06254-CA24-459C-97E6-B9F1804A528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35280" y="6903721"/>
            <a:ext cx="3218688" cy="152349"/>
          </a:xfrm>
        </p:spPr>
        <p:txBody>
          <a:bodyPr/>
          <a:lstStyle/>
          <a:p>
            <a:pPr algn="l"/>
            <a:r>
              <a:rPr lang="en-GB" sz="990" dirty="0"/>
              <a:t>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0E954-E38C-8608-951D-785E75542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85" y="1366514"/>
            <a:ext cx="8042520" cy="58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1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300"/>
            <a:ext cx="10058400" cy="254953"/>
          </a:xfrm>
          <a:custGeom>
            <a:avLst/>
            <a:gdLst/>
            <a:ahLst/>
            <a:cxnLst/>
            <a:rect l="l" t="t" r="r" b="b"/>
            <a:pathLst>
              <a:path w="9144000" h="231775">
                <a:moveTo>
                  <a:pt x="9144000" y="0"/>
                </a:moveTo>
                <a:lnTo>
                  <a:pt x="0" y="0"/>
                </a:lnTo>
                <a:lnTo>
                  <a:pt x="0" y="231648"/>
                </a:lnTo>
                <a:lnTo>
                  <a:pt x="9144000" y="231648"/>
                </a:lnTo>
                <a:lnTo>
                  <a:pt x="9144000" y="0"/>
                </a:lnTo>
                <a:close/>
              </a:path>
            </a:pathLst>
          </a:custGeom>
          <a:solidFill>
            <a:srgbClr val="8DC53E"/>
          </a:solidFill>
        </p:spPr>
        <p:txBody>
          <a:bodyPr wrap="square" lIns="0" tIns="0" rIns="0" bIns="0" rtlCol="0"/>
          <a:lstStyle/>
          <a:p>
            <a:endParaRPr sz="1980"/>
          </a:p>
        </p:txBody>
      </p:sp>
      <p:sp>
        <p:nvSpPr>
          <p:cNvPr id="3" name="object 3"/>
          <p:cNvSpPr/>
          <p:nvPr/>
        </p:nvSpPr>
        <p:spPr>
          <a:xfrm>
            <a:off x="8738542" y="7363109"/>
            <a:ext cx="417005" cy="69152"/>
          </a:xfrm>
          <a:custGeom>
            <a:avLst/>
            <a:gdLst/>
            <a:ahLst/>
            <a:cxnLst/>
            <a:rect l="l" t="t" r="r" b="b"/>
            <a:pathLst>
              <a:path w="379095" h="62865">
                <a:moveTo>
                  <a:pt x="40462" y="1308"/>
                </a:moveTo>
                <a:lnTo>
                  <a:pt x="0" y="1308"/>
                </a:lnTo>
                <a:lnTo>
                  <a:pt x="0" y="10439"/>
                </a:lnTo>
                <a:lnTo>
                  <a:pt x="15011" y="10439"/>
                </a:lnTo>
                <a:lnTo>
                  <a:pt x="15011" y="61747"/>
                </a:lnTo>
                <a:lnTo>
                  <a:pt x="25234" y="61747"/>
                </a:lnTo>
                <a:lnTo>
                  <a:pt x="25234" y="10439"/>
                </a:lnTo>
                <a:lnTo>
                  <a:pt x="40462" y="10439"/>
                </a:lnTo>
                <a:lnTo>
                  <a:pt x="40462" y="1308"/>
                </a:lnTo>
                <a:close/>
              </a:path>
              <a:path w="379095" h="62865">
                <a:moveTo>
                  <a:pt x="94208" y="52400"/>
                </a:moveTo>
                <a:lnTo>
                  <a:pt x="71361" y="52400"/>
                </a:lnTo>
                <a:lnTo>
                  <a:pt x="71361" y="35445"/>
                </a:lnTo>
                <a:lnTo>
                  <a:pt x="92036" y="35445"/>
                </a:lnTo>
                <a:lnTo>
                  <a:pt x="92036" y="26085"/>
                </a:lnTo>
                <a:lnTo>
                  <a:pt x="71361" y="26085"/>
                </a:lnTo>
                <a:lnTo>
                  <a:pt x="71361" y="10439"/>
                </a:lnTo>
                <a:lnTo>
                  <a:pt x="93776" y="10439"/>
                </a:lnTo>
                <a:lnTo>
                  <a:pt x="93776" y="1308"/>
                </a:lnTo>
                <a:lnTo>
                  <a:pt x="61137" y="1308"/>
                </a:lnTo>
                <a:lnTo>
                  <a:pt x="61137" y="61747"/>
                </a:lnTo>
                <a:lnTo>
                  <a:pt x="94208" y="61747"/>
                </a:lnTo>
                <a:lnTo>
                  <a:pt x="94208" y="52400"/>
                </a:lnTo>
                <a:close/>
              </a:path>
              <a:path w="379095" h="62865">
                <a:moveTo>
                  <a:pt x="152958" y="34569"/>
                </a:moveTo>
                <a:lnTo>
                  <a:pt x="144691" y="30441"/>
                </a:lnTo>
                <a:lnTo>
                  <a:pt x="137515" y="26530"/>
                </a:lnTo>
                <a:lnTo>
                  <a:pt x="127063" y="21310"/>
                </a:lnTo>
                <a:lnTo>
                  <a:pt x="127063" y="10007"/>
                </a:lnTo>
                <a:lnTo>
                  <a:pt x="132283" y="9347"/>
                </a:lnTo>
                <a:lnTo>
                  <a:pt x="137071" y="9347"/>
                </a:lnTo>
                <a:lnTo>
                  <a:pt x="138811" y="10007"/>
                </a:lnTo>
                <a:lnTo>
                  <a:pt x="141211" y="12395"/>
                </a:lnTo>
                <a:lnTo>
                  <a:pt x="141859" y="14782"/>
                </a:lnTo>
                <a:lnTo>
                  <a:pt x="141859" y="19786"/>
                </a:lnTo>
                <a:lnTo>
                  <a:pt x="152311" y="19786"/>
                </a:lnTo>
                <a:lnTo>
                  <a:pt x="152527" y="18478"/>
                </a:lnTo>
                <a:lnTo>
                  <a:pt x="152742" y="12395"/>
                </a:lnTo>
                <a:lnTo>
                  <a:pt x="151434" y="7823"/>
                </a:lnTo>
                <a:lnTo>
                  <a:pt x="148386" y="4572"/>
                </a:lnTo>
                <a:lnTo>
                  <a:pt x="145338" y="1524"/>
                </a:lnTo>
                <a:lnTo>
                  <a:pt x="140995" y="0"/>
                </a:lnTo>
                <a:lnTo>
                  <a:pt x="123799" y="0"/>
                </a:lnTo>
                <a:lnTo>
                  <a:pt x="116624" y="6743"/>
                </a:lnTo>
                <a:lnTo>
                  <a:pt x="116624" y="27393"/>
                </a:lnTo>
                <a:lnTo>
                  <a:pt x="131851" y="35229"/>
                </a:lnTo>
                <a:lnTo>
                  <a:pt x="137515" y="38265"/>
                </a:lnTo>
                <a:lnTo>
                  <a:pt x="142519" y="40665"/>
                </a:lnTo>
                <a:lnTo>
                  <a:pt x="142519" y="51092"/>
                </a:lnTo>
                <a:lnTo>
                  <a:pt x="139687" y="53708"/>
                </a:lnTo>
                <a:lnTo>
                  <a:pt x="130543" y="53708"/>
                </a:lnTo>
                <a:lnTo>
                  <a:pt x="125539" y="52400"/>
                </a:lnTo>
                <a:lnTo>
                  <a:pt x="125539" y="41744"/>
                </a:lnTo>
                <a:lnTo>
                  <a:pt x="115316" y="41744"/>
                </a:lnTo>
                <a:lnTo>
                  <a:pt x="115316" y="46101"/>
                </a:lnTo>
                <a:lnTo>
                  <a:pt x="115100" y="53276"/>
                </a:lnTo>
                <a:lnTo>
                  <a:pt x="119672" y="58267"/>
                </a:lnTo>
                <a:lnTo>
                  <a:pt x="122720" y="61315"/>
                </a:lnTo>
                <a:lnTo>
                  <a:pt x="127279" y="62839"/>
                </a:lnTo>
                <a:lnTo>
                  <a:pt x="133591" y="62839"/>
                </a:lnTo>
                <a:lnTo>
                  <a:pt x="141846" y="61709"/>
                </a:lnTo>
                <a:lnTo>
                  <a:pt x="147929" y="58381"/>
                </a:lnTo>
                <a:lnTo>
                  <a:pt x="151676" y="52933"/>
                </a:lnTo>
                <a:lnTo>
                  <a:pt x="152958" y="45440"/>
                </a:lnTo>
                <a:lnTo>
                  <a:pt x="152958" y="34569"/>
                </a:lnTo>
                <a:close/>
              </a:path>
              <a:path w="379095" h="62865">
                <a:moveTo>
                  <a:pt x="212356" y="1308"/>
                </a:moveTo>
                <a:lnTo>
                  <a:pt x="171894" y="1308"/>
                </a:lnTo>
                <a:lnTo>
                  <a:pt x="171894" y="10439"/>
                </a:lnTo>
                <a:lnTo>
                  <a:pt x="187121" y="10439"/>
                </a:lnTo>
                <a:lnTo>
                  <a:pt x="187121" y="61747"/>
                </a:lnTo>
                <a:lnTo>
                  <a:pt x="197345" y="61747"/>
                </a:lnTo>
                <a:lnTo>
                  <a:pt x="197345" y="10439"/>
                </a:lnTo>
                <a:lnTo>
                  <a:pt x="212356" y="10439"/>
                </a:lnTo>
                <a:lnTo>
                  <a:pt x="212356" y="1308"/>
                </a:lnTo>
                <a:close/>
              </a:path>
              <a:path w="379095" h="62865">
                <a:moveTo>
                  <a:pt x="244360" y="1308"/>
                </a:moveTo>
                <a:lnTo>
                  <a:pt x="234124" y="1308"/>
                </a:lnTo>
                <a:lnTo>
                  <a:pt x="234124" y="61747"/>
                </a:lnTo>
                <a:lnTo>
                  <a:pt x="244360" y="61747"/>
                </a:lnTo>
                <a:lnTo>
                  <a:pt x="244360" y="1308"/>
                </a:lnTo>
                <a:close/>
              </a:path>
              <a:path w="379095" h="62865">
                <a:moveTo>
                  <a:pt x="313969" y="1308"/>
                </a:moveTo>
                <a:lnTo>
                  <a:pt x="304622" y="1308"/>
                </a:lnTo>
                <a:lnTo>
                  <a:pt x="304622" y="45656"/>
                </a:lnTo>
                <a:lnTo>
                  <a:pt x="284378" y="1308"/>
                </a:lnTo>
                <a:lnTo>
                  <a:pt x="271538" y="1308"/>
                </a:lnTo>
                <a:lnTo>
                  <a:pt x="271538" y="61747"/>
                </a:lnTo>
                <a:lnTo>
                  <a:pt x="281101" y="61747"/>
                </a:lnTo>
                <a:lnTo>
                  <a:pt x="281101" y="16738"/>
                </a:lnTo>
                <a:lnTo>
                  <a:pt x="301574" y="61747"/>
                </a:lnTo>
                <a:lnTo>
                  <a:pt x="313969" y="61747"/>
                </a:lnTo>
                <a:lnTo>
                  <a:pt x="313969" y="1308"/>
                </a:lnTo>
                <a:close/>
              </a:path>
              <a:path w="379095" h="62865">
                <a:moveTo>
                  <a:pt x="378815" y="12179"/>
                </a:moveTo>
                <a:lnTo>
                  <a:pt x="377507" y="7823"/>
                </a:lnTo>
                <a:lnTo>
                  <a:pt x="371614" y="1524"/>
                </a:lnTo>
                <a:lnTo>
                  <a:pt x="366636" y="0"/>
                </a:lnTo>
                <a:lnTo>
                  <a:pt x="359232" y="0"/>
                </a:lnTo>
                <a:lnTo>
                  <a:pt x="350939" y="1358"/>
                </a:lnTo>
                <a:lnTo>
                  <a:pt x="344792" y="5295"/>
                </a:lnTo>
                <a:lnTo>
                  <a:pt x="340969" y="11645"/>
                </a:lnTo>
                <a:lnTo>
                  <a:pt x="339661" y="20218"/>
                </a:lnTo>
                <a:lnTo>
                  <a:pt x="339661" y="39141"/>
                </a:lnTo>
                <a:lnTo>
                  <a:pt x="340855" y="49720"/>
                </a:lnTo>
                <a:lnTo>
                  <a:pt x="344462" y="57099"/>
                </a:lnTo>
                <a:lnTo>
                  <a:pt x="350570" y="61429"/>
                </a:lnTo>
                <a:lnTo>
                  <a:pt x="359232" y="62839"/>
                </a:lnTo>
                <a:lnTo>
                  <a:pt x="366191" y="62839"/>
                </a:lnTo>
                <a:lnTo>
                  <a:pt x="368134" y="36969"/>
                </a:lnTo>
                <a:lnTo>
                  <a:pt x="368134" y="51968"/>
                </a:lnTo>
                <a:lnTo>
                  <a:pt x="366395" y="52832"/>
                </a:lnTo>
                <a:lnTo>
                  <a:pt x="363359" y="53924"/>
                </a:lnTo>
                <a:lnTo>
                  <a:pt x="353352" y="53924"/>
                </a:lnTo>
                <a:lnTo>
                  <a:pt x="350100" y="51536"/>
                </a:lnTo>
                <a:lnTo>
                  <a:pt x="350100" y="11087"/>
                </a:lnTo>
                <a:lnTo>
                  <a:pt x="355092" y="9131"/>
                </a:lnTo>
                <a:lnTo>
                  <a:pt x="365531" y="9131"/>
                </a:lnTo>
                <a:lnTo>
                  <a:pt x="367931" y="11747"/>
                </a:lnTo>
                <a:lnTo>
                  <a:pt x="367931" y="19570"/>
                </a:lnTo>
                <a:lnTo>
                  <a:pt x="378612" y="19570"/>
                </a:lnTo>
                <a:lnTo>
                  <a:pt x="378612" y="18046"/>
                </a:lnTo>
                <a:lnTo>
                  <a:pt x="378815" y="12179"/>
                </a:lnTo>
                <a:close/>
              </a:path>
            </a:pathLst>
          </a:custGeom>
          <a:solidFill>
            <a:srgbClr val="007DA2"/>
          </a:solidFill>
        </p:spPr>
        <p:txBody>
          <a:bodyPr wrap="square" lIns="0" tIns="0" rIns="0" bIns="0" rtlCol="0"/>
          <a:lstStyle/>
          <a:p>
            <a:endParaRPr sz="1980"/>
          </a:p>
        </p:txBody>
      </p:sp>
      <p:sp>
        <p:nvSpPr>
          <p:cNvPr id="4" name="object 4"/>
          <p:cNvSpPr/>
          <p:nvPr/>
        </p:nvSpPr>
        <p:spPr>
          <a:xfrm>
            <a:off x="9219137" y="7362633"/>
            <a:ext cx="452628" cy="69850"/>
          </a:xfrm>
          <a:custGeom>
            <a:avLst/>
            <a:gdLst/>
            <a:ahLst/>
            <a:cxnLst/>
            <a:rect l="l" t="t" r="r" b="b"/>
            <a:pathLst>
              <a:path w="411479" h="63500">
                <a:moveTo>
                  <a:pt x="37871" y="35001"/>
                </a:moveTo>
                <a:lnTo>
                  <a:pt x="29616" y="30873"/>
                </a:lnTo>
                <a:lnTo>
                  <a:pt x="22415" y="26962"/>
                </a:lnTo>
                <a:lnTo>
                  <a:pt x="11976" y="21742"/>
                </a:lnTo>
                <a:lnTo>
                  <a:pt x="11976" y="10439"/>
                </a:lnTo>
                <a:lnTo>
                  <a:pt x="17195" y="9779"/>
                </a:lnTo>
                <a:lnTo>
                  <a:pt x="21983" y="9779"/>
                </a:lnTo>
                <a:lnTo>
                  <a:pt x="23723" y="10439"/>
                </a:lnTo>
                <a:lnTo>
                  <a:pt x="24790" y="11518"/>
                </a:lnTo>
                <a:lnTo>
                  <a:pt x="26327" y="12827"/>
                </a:lnTo>
                <a:lnTo>
                  <a:pt x="26974" y="15214"/>
                </a:lnTo>
                <a:lnTo>
                  <a:pt x="26771" y="18694"/>
                </a:lnTo>
                <a:lnTo>
                  <a:pt x="26771" y="20218"/>
                </a:lnTo>
                <a:lnTo>
                  <a:pt x="37439" y="20218"/>
                </a:lnTo>
                <a:lnTo>
                  <a:pt x="37439" y="18910"/>
                </a:lnTo>
                <a:lnTo>
                  <a:pt x="37642" y="12827"/>
                </a:lnTo>
                <a:lnTo>
                  <a:pt x="36334" y="8255"/>
                </a:lnTo>
                <a:lnTo>
                  <a:pt x="33299" y="5003"/>
                </a:lnTo>
                <a:lnTo>
                  <a:pt x="30251" y="1955"/>
                </a:lnTo>
                <a:lnTo>
                  <a:pt x="25895" y="431"/>
                </a:lnTo>
                <a:lnTo>
                  <a:pt x="8928" y="431"/>
                </a:lnTo>
                <a:lnTo>
                  <a:pt x="1536" y="7175"/>
                </a:lnTo>
                <a:lnTo>
                  <a:pt x="1536" y="27825"/>
                </a:lnTo>
                <a:lnTo>
                  <a:pt x="9804" y="31953"/>
                </a:lnTo>
                <a:lnTo>
                  <a:pt x="16764" y="35661"/>
                </a:lnTo>
                <a:lnTo>
                  <a:pt x="22618" y="38696"/>
                </a:lnTo>
                <a:lnTo>
                  <a:pt x="27406" y="41097"/>
                </a:lnTo>
                <a:lnTo>
                  <a:pt x="27406" y="51523"/>
                </a:lnTo>
                <a:lnTo>
                  <a:pt x="24587" y="54140"/>
                </a:lnTo>
                <a:lnTo>
                  <a:pt x="15659" y="54140"/>
                </a:lnTo>
                <a:lnTo>
                  <a:pt x="10439" y="52832"/>
                </a:lnTo>
                <a:lnTo>
                  <a:pt x="10439" y="42176"/>
                </a:lnTo>
                <a:lnTo>
                  <a:pt x="228" y="42176"/>
                </a:lnTo>
                <a:lnTo>
                  <a:pt x="228" y="46532"/>
                </a:lnTo>
                <a:lnTo>
                  <a:pt x="0" y="53708"/>
                </a:lnTo>
                <a:lnTo>
                  <a:pt x="4584" y="58699"/>
                </a:lnTo>
                <a:lnTo>
                  <a:pt x="7632" y="61747"/>
                </a:lnTo>
                <a:lnTo>
                  <a:pt x="12179" y="63271"/>
                </a:lnTo>
                <a:lnTo>
                  <a:pt x="18503" y="63271"/>
                </a:lnTo>
                <a:lnTo>
                  <a:pt x="26847" y="62141"/>
                </a:lnTo>
                <a:lnTo>
                  <a:pt x="32918" y="58813"/>
                </a:lnTo>
                <a:lnTo>
                  <a:pt x="36626" y="53365"/>
                </a:lnTo>
                <a:lnTo>
                  <a:pt x="37871" y="45872"/>
                </a:lnTo>
                <a:lnTo>
                  <a:pt x="37871" y="35001"/>
                </a:lnTo>
                <a:close/>
              </a:path>
              <a:path w="411479" h="63500">
                <a:moveTo>
                  <a:pt x="95300" y="52832"/>
                </a:moveTo>
                <a:lnTo>
                  <a:pt x="72440" y="52832"/>
                </a:lnTo>
                <a:lnTo>
                  <a:pt x="72440" y="35877"/>
                </a:lnTo>
                <a:lnTo>
                  <a:pt x="93129" y="35877"/>
                </a:lnTo>
                <a:lnTo>
                  <a:pt x="93129" y="26517"/>
                </a:lnTo>
                <a:lnTo>
                  <a:pt x="72440" y="26517"/>
                </a:lnTo>
                <a:lnTo>
                  <a:pt x="72440" y="10871"/>
                </a:lnTo>
                <a:lnTo>
                  <a:pt x="94869" y="10871"/>
                </a:lnTo>
                <a:lnTo>
                  <a:pt x="94869" y="1739"/>
                </a:lnTo>
                <a:lnTo>
                  <a:pt x="62242" y="1739"/>
                </a:lnTo>
                <a:lnTo>
                  <a:pt x="62242" y="62179"/>
                </a:lnTo>
                <a:lnTo>
                  <a:pt x="95300" y="62179"/>
                </a:lnTo>
                <a:lnTo>
                  <a:pt x="95300" y="52832"/>
                </a:lnTo>
                <a:close/>
              </a:path>
              <a:path w="411479" h="63500">
                <a:moveTo>
                  <a:pt x="155803" y="62179"/>
                </a:moveTo>
                <a:lnTo>
                  <a:pt x="155359" y="60223"/>
                </a:lnTo>
                <a:lnTo>
                  <a:pt x="154266" y="56743"/>
                </a:lnTo>
                <a:lnTo>
                  <a:pt x="153416" y="48272"/>
                </a:lnTo>
                <a:lnTo>
                  <a:pt x="153314" y="43916"/>
                </a:lnTo>
                <a:lnTo>
                  <a:pt x="152958" y="36525"/>
                </a:lnTo>
                <a:lnTo>
                  <a:pt x="152666" y="35661"/>
                </a:lnTo>
                <a:lnTo>
                  <a:pt x="151650" y="32613"/>
                </a:lnTo>
                <a:lnTo>
                  <a:pt x="147104" y="30657"/>
                </a:lnTo>
                <a:lnTo>
                  <a:pt x="151650" y="28270"/>
                </a:lnTo>
                <a:lnTo>
                  <a:pt x="152819" y="26301"/>
                </a:lnTo>
                <a:lnTo>
                  <a:pt x="154495" y="23482"/>
                </a:lnTo>
                <a:lnTo>
                  <a:pt x="154495" y="10871"/>
                </a:lnTo>
                <a:lnTo>
                  <a:pt x="154495" y="9779"/>
                </a:lnTo>
                <a:lnTo>
                  <a:pt x="150342" y="1739"/>
                </a:lnTo>
                <a:lnTo>
                  <a:pt x="144056" y="1739"/>
                </a:lnTo>
                <a:lnTo>
                  <a:pt x="144056" y="17170"/>
                </a:lnTo>
                <a:lnTo>
                  <a:pt x="144056" y="21958"/>
                </a:lnTo>
                <a:lnTo>
                  <a:pt x="142316" y="26301"/>
                </a:lnTo>
                <a:lnTo>
                  <a:pt x="128155" y="26301"/>
                </a:lnTo>
                <a:lnTo>
                  <a:pt x="128155" y="10871"/>
                </a:lnTo>
                <a:lnTo>
                  <a:pt x="143827" y="10871"/>
                </a:lnTo>
                <a:lnTo>
                  <a:pt x="144056" y="17170"/>
                </a:lnTo>
                <a:lnTo>
                  <a:pt x="144056" y="1739"/>
                </a:lnTo>
                <a:lnTo>
                  <a:pt x="117919" y="1739"/>
                </a:lnTo>
                <a:lnTo>
                  <a:pt x="117919" y="62179"/>
                </a:lnTo>
                <a:lnTo>
                  <a:pt x="128155" y="62179"/>
                </a:lnTo>
                <a:lnTo>
                  <a:pt x="128155" y="35661"/>
                </a:lnTo>
                <a:lnTo>
                  <a:pt x="139903" y="35661"/>
                </a:lnTo>
                <a:lnTo>
                  <a:pt x="142316" y="37617"/>
                </a:lnTo>
                <a:lnTo>
                  <a:pt x="142519" y="41744"/>
                </a:lnTo>
                <a:lnTo>
                  <a:pt x="142748" y="43916"/>
                </a:lnTo>
                <a:lnTo>
                  <a:pt x="142748" y="46088"/>
                </a:lnTo>
                <a:lnTo>
                  <a:pt x="142951" y="48272"/>
                </a:lnTo>
                <a:lnTo>
                  <a:pt x="143383" y="58267"/>
                </a:lnTo>
                <a:lnTo>
                  <a:pt x="145364" y="62179"/>
                </a:lnTo>
                <a:lnTo>
                  <a:pt x="155803" y="62179"/>
                </a:lnTo>
                <a:close/>
              </a:path>
              <a:path w="411479" h="63500">
                <a:moveTo>
                  <a:pt x="218681" y="1739"/>
                </a:moveTo>
                <a:lnTo>
                  <a:pt x="208000" y="1739"/>
                </a:lnTo>
                <a:lnTo>
                  <a:pt x="195618" y="48272"/>
                </a:lnTo>
                <a:lnTo>
                  <a:pt x="183438" y="1739"/>
                </a:lnTo>
                <a:lnTo>
                  <a:pt x="172567" y="1739"/>
                </a:lnTo>
                <a:lnTo>
                  <a:pt x="189966" y="62179"/>
                </a:lnTo>
                <a:lnTo>
                  <a:pt x="200837" y="62179"/>
                </a:lnTo>
                <a:lnTo>
                  <a:pt x="218681" y="1739"/>
                </a:lnTo>
                <a:close/>
              </a:path>
              <a:path w="411479" h="63500">
                <a:moveTo>
                  <a:pt x="249796" y="1739"/>
                </a:moveTo>
                <a:lnTo>
                  <a:pt x="239560" y="1739"/>
                </a:lnTo>
                <a:lnTo>
                  <a:pt x="239560" y="62179"/>
                </a:lnTo>
                <a:lnTo>
                  <a:pt x="249796" y="62179"/>
                </a:lnTo>
                <a:lnTo>
                  <a:pt x="249796" y="1739"/>
                </a:lnTo>
                <a:close/>
              </a:path>
              <a:path w="411479" h="63500">
                <a:moveTo>
                  <a:pt x="313537" y="42176"/>
                </a:moveTo>
                <a:lnTo>
                  <a:pt x="303098" y="42176"/>
                </a:lnTo>
                <a:lnTo>
                  <a:pt x="302895" y="52832"/>
                </a:lnTo>
                <a:lnTo>
                  <a:pt x="298310" y="54356"/>
                </a:lnTo>
                <a:lnTo>
                  <a:pt x="286575" y="54356"/>
                </a:lnTo>
                <a:lnTo>
                  <a:pt x="286575" y="16306"/>
                </a:lnTo>
                <a:lnTo>
                  <a:pt x="287642" y="14135"/>
                </a:lnTo>
                <a:lnTo>
                  <a:pt x="287870" y="13474"/>
                </a:lnTo>
                <a:lnTo>
                  <a:pt x="288074" y="13474"/>
                </a:lnTo>
                <a:lnTo>
                  <a:pt x="288074" y="13042"/>
                </a:lnTo>
                <a:lnTo>
                  <a:pt x="290487" y="9563"/>
                </a:lnTo>
                <a:lnTo>
                  <a:pt x="297014" y="9563"/>
                </a:lnTo>
                <a:lnTo>
                  <a:pt x="299859" y="10223"/>
                </a:lnTo>
                <a:lnTo>
                  <a:pt x="300926" y="11518"/>
                </a:lnTo>
                <a:lnTo>
                  <a:pt x="302234" y="13258"/>
                </a:lnTo>
                <a:lnTo>
                  <a:pt x="302234" y="20434"/>
                </a:lnTo>
                <a:lnTo>
                  <a:pt x="312470" y="20434"/>
                </a:lnTo>
                <a:lnTo>
                  <a:pt x="302031" y="431"/>
                </a:lnTo>
                <a:lnTo>
                  <a:pt x="296138" y="431"/>
                </a:lnTo>
                <a:lnTo>
                  <a:pt x="287147" y="1765"/>
                </a:lnTo>
                <a:lnTo>
                  <a:pt x="280911" y="5842"/>
                </a:lnTo>
                <a:lnTo>
                  <a:pt x="277304" y="12814"/>
                </a:lnTo>
                <a:lnTo>
                  <a:pt x="276123" y="22834"/>
                </a:lnTo>
                <a:lnTo>
                  <a:pt x="276123" y="39128"/>
                </a:lnTo>
                <a:lnTo>
                  <a:pt x="278244" y="53086"/>
                </a:lnTo>
                <a:lnTo>
                  <a:pt x="283387" y="60248"/>
                </a:lnTo>
                <a:lnTo>
                  <a:pt x="289801" y="62890"/>
                </a:lnTo>
                <a:lnTo>
                  <a:pt x="295706" y="63271"/>
                </a:lnTo>
                <a:lnTo>
                  <a:pt x="304406" y="63271"/>
                </a:lnTo>
                <a:lnTo>
                  <a:pt x="308762" y="58928"/>
                </a:lnTo>
                <a:lnTo>
                  <a:pt x="312039" y="55448"/>
                </a:lnTo>
                <a:lnTo>
                  <a:pt x="313537" y="50444"/>
                </a:lnTo>
                <a:lnTo>
                  <a:pt x="313537" y="42176"/>
                </a:lnTo>
                <a:close/>
              </a:path>
              <a:path w="411479" h="63500">
                <a:moveTo>
                  <a:pt x="370128" y="52832"/>
                </a:moveTo>
                <a:lnTo>
                  <a:pt x="347268" y="52832"/>
                </a:lnTo>
                <a:lnTo>
                  <a:pt x="347268" y="35877"/>
                </a:lnTo>
                <a:lnTo>
                  <a:pt x="368147" y="35877"/>
                </a:lnTo>
                <a:lnTo>
                  <a:pt x="368147" y="26517"/>
                </a:lnTo>
                <a:lnTo>
                  <a:pt x="347268" y="26517"/>
                </a:lnTo>
                <a:lnTo>
                  <a:pt x="347268" y="10871"/>
                </a:lnTo>
                <a:lnTo>
                  <a:pt x="369697" y="10871"/>
                </a:lnTo>
                <a:lnTo>
                  <a:pt x="369697" y="1739"/>
                </a:lnTo>
                <a:lnTo>
                  <a:pt x="337032" y="1739"/>
                </a:lnTo>
                <a:lnTo>
                  <a:pt x="337032" y="62179"/>
                </a:lnTo>
                <a:lnTo>
                  <a:pt x="370128" y="62179"/>
                </a:lnTo>
                <a:lnTo>
                  <a:pt x="370128" y="52832"/>
                </a:lnTo>
                <a:close/>
              </a:path>
              <a:path w="411479" h="63500">
                <a:moveTo>
                  <a:pt x="403618" y="6959"/>
                </a:moveTo>
                <a:lnTo>
                  <a:pt x="402323" y="5219"/>
                </a:lnTo>
                <a:lnTo>
                  <a:pt x="401243" y="5219"/>
                </a:lnTo>
                <a:lnTo>
                  <a:pt x="401243" y="8039"/>
                </a:lnTo>
                <a:lnTo>
                  <a:pt x="401243" y="10223"/>
                </a:lnTo>
                <a:lnTo>
                  <a:pt x="400583" y="11303"/>
                </a:lnTo>
                <a:lnTo>
                  <a:pt x="396227" y="11303"/>
                </a:lnTo>
                <a:lnTo>
                  <a:pt x="396227" y="6959"/>
                </a:lnTo>
                <a:lnTo>
                  <a:pt x="400812" y="6959"/>
                </a:lnTo>
                <a:lnTo>
                  <a:pt x="401243" y="8039"/>
                </a:lnTo>
                <a:lnTo>
                  <a:pt x="401243" y="5219"/>
                </a:lnTo>
                <a:lnTo>
                  <a:pt x="393852" y="5219"/>
                </a:lnTo>
                <a:lnTo>
                  <a:pt x="393852" y="19570"/>
                </a:lnTo>
                <a:lnTo>
                  <a:pt x="396227" y="19570"/>
                </a:lnTo>
                <a:lnTo>
                  <a:pt x="396227" y="13258"/>
                </a:lnTo>
                <a:lnTo>
                  <a:pt x="400583" y="13258"/>
                </a:lnTo>
                <a:lnTo>
                  <a:pt x="400812" y="14782"/>
                </a:lnTo>
                <a:lnTo>
                  <a:pt x="400812" y="18694"/>
                </a:lnTo>
                <a:lnTo>
                  <a:pt x="401243" y="19570"/>
                </a:lnTo>
                <a:lnTo>
                  <a:pt x="403618" y="19570"/>
                </a:lnTo>
                <a:lnTo>
                  <a:pt x="403186" y="18694"/>
                </a:lnTo>
                <a:lnTo>
                  <a:pt x="402983" y="16522"/>
                </a:lnTo>
                <a:lnTo>
                  <a:pt x="402983" y="13258"/>
                </a:lnTo>
                <a:lnTo>
                  <a:pt x="402983" y="13042"/>
                </a:lnTo>
                <a:lnTo>
                  <a:pt x="402323" y="12395"/>
                </a:lnTo>
                <a:lnTo>
                  <a:pt x="400583" y="12179"/>
                </a:lnTo>
                <a:lnTo>
                  <a:pt x="402323" y="11734"/>
                </a:lnTo>
                <a:lnTo>
                  <a:pt x="402755" y="11303"/>
                </a:lnTo>
                <a:lnTo>
                  <a:pt x="403618" y="10439"/>
                </a:lnTo>
                <a:lnTo>
                  <a:pt x="403618" y="6959"/>
                </a:lnTo>
                <a:close/>
              </a:path>
              <a:path w="411479" h="63500">
                <a:moveTo>
                  <a:pt x="411022" y="5435"/>
                </a:moveTo>
                <a:lnTo>
                  <a:pt x="409282" y="3695"/>
                </a:lnTo>
                <a:lnTo>
                  <a:pt x="409282" y="6515"/>
                </a:lnTo>
                <a:lnTo>
                  <a:pt x="409282" y="18262"/>
                </a:lnTo>
                <a:lnTo>
                  <a:pt x="404495" y="23050"/>
                </a:lnTo>
                <a:lnTo>
                  <a:pt x="392544" y="23050"/>
                </a:lnTo>
                <a:lnTo>
                  <a:pt x="387731" y="18262"/>
                </a:lnTo>
                <a:lnTo>
                  <a:pt x="387731" y="6515"/>
                </a:lnTo>
                <a:lnTo>
                  <a:pt x="392544" y="1739"/>
                </a:lnTo>
                <a:lnTo>
                  <a:pt x="404495" y="1739"/>
                </a:lnTo>
                <a:lnTo>
                  <a:pt x="409282" y="6515"/>
                </a:lnTo>
                <a:lnTo>
                  <a:pt x="409282" y="3695"/>
                </a:lnTo>
                <a:lnTo>
                  <a:pt x="407327" y="1739"/>
                </a:lnTo>
                <a:lnTo>
                  <a:pt x="405599" y="0"/>
                </a:lnTo>
                <a:lnTo>
                  <a:pt x="391680" y="0"/>
                </a:lnTo>
                <a:lnTo>
                  <a:pt x="385787" y="5435"/>
                </a:lnTo>
                <a:lnTo>
                  <a:pt x="385787" y="19342"/>
                </a:lnTo>
                <a:lnTo>
                  <a:pt x="391680" y="24790"/>
                </a:lnTo>
                <a:lnTo>
                  <a:pt x="405599" y="24790"/>
                </a:lnTo>
                <a:lnTo>
                  <a:pt x="407327" y="23050"/>
                </a:lnTo>
                <a:lnTo>
                  <a:pt x="411022" y="19342"/>
                </a:lnTo>
                <a:lnTo>
                  <a:pt x="411022" y="5435"/>
                </a:lnTo>
                <a:close/>
              </a:path>
            </a:pathLst>
          </a:custGeom>
          <a:solidFill>
            <a:srgbClr val="007DA2"/>
          </a:solidFill>
        </p:spPr>
        <p:txBody>
          <a:bodyPr wrap="square" lIns="0" tIns="0" rIns="0" bIns="0" rtlCol="0"/>
          <a:lstStyle/>
          <a:p>
            <a:endParaRPr sz="1980"/>
          </a:p>
        </p:txBody>
      </p:sp>
      <p:grpSp>
        <p:nvGrpSpPr>
          <p:cNvPr id="5" name="object 5"/>
          <p:cNvGrpSpPr/>
          <p:nvPr/>
        </p:nvGrpSpPr>
        <p:grpSpPr>
          <a:xfrm>
            <a:off x="8653577" y="6975154"/>
            <a:ext cx="337376" cy="336677"/>
            <a:chOff x="7866888" y="6237140"/>
            <a:chExt cx="306705" cy="306070"/>
          </a:xfrm>
        </p:grpSpPr>
        <p:sp>
          <p:nvSpPr>
            <p:cNvPr id="6" name="object 6"/>
            <p:cNvSpPr/>
            <p:nvPr/>
          </p:nvSpPr>
          <p:spPr>
            <a:xfrm>
              <a:off x="7866888" y="6237140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4" h="306070">
                  <a:moveTo>
                    <a:pt x="306147" y="0"/>
                  </a:moveTo>
                  <a:lnTo>
                    <a:pt x="0" y="0"/>
                  </a:lnTo>
                  <a:lnTo>
                    <a:pt x="0" y="305931"/>
                  </a:lnTo>
                  <a:lnTo>
                    <a:pt x="306147" y="305931"/>
                  </a:lnTo>
                  <a:lnTo>
                    <a:pt x="306147" y="0"/>
                  </a:lnTo>
                  <a:close/>
                </a:path>
              </a:pathLst>
            </a:custGeom>
            <a:solidFill>
              <a:srgbClr val="007DA2"/>
            </a:solidFill>
          </p:spPr>
          <p:txBody>
            <a:bodyPr wrap="square" lIns="0" tIns="0" rIns="0" bIns="0" rtlCol="0"/>
            <a:lstStyle/>
            <a:p>
              <a:endParaRPr sz="1980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8474" y="6283025"/>
              <a:ext cx="162755" cy="21416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14300"/>
            <a:ext cx="10058400" cy="7543800"/>
            <a:chOff x="0" y="0"/>
            <a:chExt cx="9144000" cy="6858000"/>
          </a:xfrm>
        </p:grpSpPr>
        <p:sp>
          <p:nvSpPr>
            <p:cNvPr id="9" name="object 9"/>
            <p:cNvSpPr/>
            <p:nvPr/>
          </p:nvSpPr>
          <p:spPr>
            <a:xfrm>
              <a:off x="8231127" y="6115377"/>
              <a:ext cx="245745" cy="427990"/>
            </a:xfrm>
            <a:custGeom>
              <a:avLst/>
              <a:gdLst/>
              <a:ahLst/>
              <a:cxnLst/>
              <a:rect l="l" t="t" r="r" b="b"/>
              <a:pathLst>
                <a:path w="245745" h="427990">
                  <a:moveTo>
                    <a:pt x="0" y="0"/>
                  </a:moveTo>
                  <a:lnTo>
                    <a:pt x="0" y="305713"/>
                  </a:lnTo>
                  <a:lnTo>
                    <a:pt x="245446" y="427693"/>
                  </a:lnTo>
                  <a:lnTo>
                    <a:pt x="245446" y="12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DA2"/>
            </a:solidFill>
          </p:spPr>
          <p:txBody>
            <a:bodyPr wrap="square" lIns="0" tIns="0" rIns="0" bIns="0" rtlCol="0"/>
            <a:lstStyle/>
            <a:p>
              <a:endParaRPr sz="198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2278" y="6202352"/>
              <a:ext cx="122940" cy="2535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06822" y="6237140"/>
              <a:ext cx="308610" cy="306070"/>
            </a:xfrm>
            <a:custGeom>
              <a:avLst/>
              <a:gdLst/>
              <a:ahLst/>
              <a:cxnLst/>
              <a:rect l="l" t="t" r="r" b="b"/>
              <a:pathLst>
                <a:path w="308609" h="306070">
                  <a:moveTo>
                    <a:pt x="308091" y="0"/>
                  </a:moveTo>
                  <a:lnTo>
                    <a:pt x="0" y="0"/>
                  </a:lnTo>
                  <a:lnTo>
                    <a:pt x="0" y="305931"/>
                  </a:lnTo>
                  <a:lnTo>
                    <a:pt x="308091" y="305931"/>
                  </a:lnTo>
                  <a:lnTo>
                    <a:pt x="308091" y="0"/>
                  </a:lnTo>
                  <a:close/>
                </a:path>
              </a:pathLst>
            </a:custGeom>
            <a:solidFill>
              <a:srgbClr val="007DA2"/>
            </a:solidFill>
          </p:spPr>
          <p:txBody>
            <a:bodyPr wrap="square" lIns="0" tIns="0" rIns="0" bIns="0" rtlCol="0"/>
            <a:lstStyle/>
            <a:p>
              <a:endParaRPr sz="198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8380" y="6285836"/>
              <a:ext cx="184947" cy="2087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89284" y="7241456"/>
            <a:ext cx="169037" cy="155877"/>
          </a:xfrm>
          <a:prstGeom prst="rect">
            <a:avLst/>
          </a:prstGeom>
        </p:spPr>
        <p:txBody>
          <a:bodyPr vert="horz" wrap="square" lIns="0" tIns="3493" rIns="0" bIns="0" rtlCol="0">
            <a:spAutoFit/>
          </a:bodyPr>
          <a:lstStyle/>
          <a:p>
            <a:pPr marL="13970">
              <a:spcBef>
                <a:spcPts val="28"/>
              </a:spcBef>
            </a:pPr>
            <a:r>
              <a:rPr sz="990" spc="-28" dirty="0">
                <a:solidFill>
                  <a:srgbClr val="AEABAB"/>
                </a:solidFill>
                <a:latin typeface="Arial"/>
                <a:cs typeface="Arial"/>
              </a:rPr>
              <a:t>41</a:t>
            </a:r>
            <a:endParaRPr sz="990">
              <a:latin typeface="Arial"/>
              <a:cs typeface="Arial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AFF8B59-5D8E-4B49-9829-3656964AD20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27699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49" y="182262"/>
            <a:ext cx="9020665" cy="939312"/>
          </a:xfrm>
        </p:spPr>
        <p:txBody>
          <a:bodyPr spcFirstLastPara="1" wrap="square" lIns="75438" tIns="37719" rIns="75438" bIns="37719" anchor="ctr" anchorCtr="0">
            <a:normAutofit fontScale="90000"/>
          </a:bodyPr>
          <a:lstStyle/>
          <a:p>
            <a:r>
              <a:rPr lang="en-US" b="1" dirty="0">
                <a:ea typeface="Open Sans Light"/>
                <a:cs typeface="Open Sans Light"/>
              </a:rPr>
              <a:t> 5 global workforce shifts</a:t>
            </a:r>
            <a:r>
              <a:rPr lang="en-US" dirty="0">
                <a:ea typeface="Open Sans Light"/>
                <a:cs typeface="Open Sans Light"/>
              </a:rPr>
              <a:t> driving demand for badges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614023" y="2834894"/>
            <a:ext cx="1356406" cy="91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latin typeface="Quire Sans Pro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211AD9-F4B9-9C44-AD45-4E864AE0BFEF}"/>
              </a:ext>
            </a:extLst>
          </p:cNvPr>
          <p:cNvSpPr txBox="1"/>
          <p:nvPr/>
        </p:nvSpPr>
        <p:spPr>
          <a:xfrm>
            <a:off x="480138" y="4527573"/>
            <a:ext cx="8359062" cy="3030830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r>
              <a:rPr lang="en-GB" sz="2400" b="1" dirty="0">
                <a:latin typeface="Quire Sans Pro Light"/>
                <a:ea typeface="Open Sans Light"/>
                <a:cs typeface="Calibri"/>
              </a:rPr>
              <a:t>New technologies change in-demand skills.</a:t>
            </a:r>
            <a:br>
              <a:rPr lang="en-GB" sz="2400" b="1" dirty="0">
                <a:latin typeface="Quire Sans Pro Light"/>
                <a:ea typeface="Open Sans Light"/>
                <a:cs typeface="Calibri"/>
              </a:rPr>
            </a:b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r>
              <a:rPr lang="en-GB" sz="2400" dirty="0">
                <a:latin typeface="Quire Sans Pro Light"/>
                <a:ea typeface="Open Sans Light"/>
                <a:cs typeface="Calibri"/>
              </a:rPr>
              <a:t>The half-life of technical skills is shortening. </a:t>
            </a: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endParaRPr lang="en-GB" sz="2400" dirty="0">
              <a:latin typeface="Quire Sans Pro Light"/>
              <a:ea typeface="Open Sans Light"/>
              <a:cs typeface="Calibri"/>
            </a:endParaRPr>
          </a:p>
          <a:p>
            <a:r>
              <a:rPr lang="en-GB" sz="2400" dirty="0">
                <a:latin typeface="Quire Sans Pro Light"/>
                <a:ea typeface="Open Sans Light"/>
                <a:cs typeface="Calibri"/>
              </a:rPr>
              <a:t>Robot-proof human skills will persist and differentiate.</a:t>
            </a:r>
          </a:p>
          <a:p>
            <a:endParaRPr lang="en-GB" sz="2400" dirty="0"/>
          </a:p>
          <a:p>
            <a:r>
              <a:rPr lang="en-GB" sz="2400" b="1" dirty="0">
                <a:latin typeface="Quire Sans Pro Light"/>
                <a:ea typeface="Open Sans Light"/>
                <a:cs typeface="Open Sans Light"/>
              </a:rPr>
              <a:t>1bn jobs will be transformed</a:t>
            </a:r>
            <a:r>
              <a:rPr lang="en-GB" sz="2400" dirty="0">
                <a:latin typeface="Quire Sans Pro Light"/>
                <a:ea typeface="Open Sans Light"/>
                <a:cs typeface="Open Sans Light"/>
              </a:rPr>
              <a:t> by technology in the next decade.</a:t>
            </a:r>
            <a:endParaRPr lang="en-GB" sz="2400" dirty="0"/>
          </a:p>
          <a:p>
            <a:endParaRPr lang="en-GB" sz="2400" dirty="0">
              <a:latin typeface="Quire Sans Pro Light"/>
              <a:ea typeface="Open Sans Light"/>
              <a:cs typeface="Open Sans Ligh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517964" y="2525255"/>
            <a:ext cx="1556585" cy="1556585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371611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4217750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6078907" y="2525255"/>
            <a:ext cx="1556585" cy="1556585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7956736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427436" y="2891312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</a:t>
            </a:r>
            <a:b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</a:br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6183216" y="3004147"/>
            <a:ext cx="1356406" cy="6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8085286" y="3068622"/>
            <a:ext cx="1356406" cy="3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4" tIns="75424" rIns="75424" bIns="75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4317839" y="3005509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demographic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327340" y="7334935"/>
            <a:ext cx="6510556" cy="21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Sources:  OECD, McKinsey Global Institute, Deloitte, PwC Global Workforce Survey, </a:t>
            </a:r>
            <a:r>
              <a:rPr lang="en-GB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Alphabet/Google </a:t>
            </a:r>
            <a:r>
              <a:rPr lang="en-GB" sz="90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FutureSkills</a:t>
            </a:r>
            <a:endParaRPr lang="en-GB" sz="907" dirty="0">
              <a:solidFill>
                <a:schemeClr val="tx1">
                  <a:lumMod val="75000"/>
                  <a:lumOff val="25000"/>
                </a:schemeClr>
              </a:solidFill>
              <a:latin typeface="Quire Sans Pro Light"/>
              <a:cs typeface="Calibri"/>
            </a:endParaRPr>
          </a:p>
        </p:txBody>
      </p:sp>
      <p:sp>
        <p:nvSpPr>
          <p:cNvPr id="3" name="Google Shape;348;p48">
            <a:extLst>
              <a:ext uri="{FF2B5EF4-FFF2-40B4-BE49-F238E27FC236}">
                <a16:creationId xmlns:a16="http://schemas.microsoft.com/office/drawing/2014/main" id="{E0E0530B-701B-19BE-FB2E-D4479FB2B163}"/>
              </a:ext>
            </a:extLst>
          </p:cNvPr>
          <p:cNvSpPr txBox="1">
            <a:spLocks/>
          </p:cNvSpPr>
          <p:nvPr/>
        </p:nvSpPr>
        <p:spPr>
          <a:xfrm>
            <a:off x="7162800" y="7315200"/>
            <a:ext cx="2790915" cy="301228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© 2012-2023 </a:t>
            </a:r>
            <a:r>
              <a:rPr lang="en-US" sz="907" dirty="0" err="1">
                <a:solidFill>
                  <a:schemeClr val="bg2">
                    <a:lumMod val="75000"/>
                  </a:schemeClr>
                </a:solidFill>
              </a:rPr>
              <a:t>Credly</a:t>
            </a:r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, Inc | Proprietary | </a:t>
            </a:r>
            <a:fld id="{00000000-1234-1234-1234-123412341234}" type="slidenum">
              <a:rPr lang="en-US" sz="907" dirty="0">
                <a:solidFill>
                  <a:schemeClr val="bg2">
                    <a:lumMod val="75000"/>
                  </a:schemeClr>
                </a:solidFill>
              </a:rPr>
              <a:pPr algn="r"/>
              <a:t>3</a:t>
            </a:fld>
            <a:endParaRPr lang="en-US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76756-8358-D229-2708-C7591B4457CD}"/>
              </a:ext>
            </a:extLst>
          </p:cNvPr>
          <p:cNvSpPr/>
          <p:nvPr/>
        </p:nvSpPr>
        <p:spPr>
          <a:xfrm>
            <a:off x="381000" y="2459056"/>
            <a:ext cx="1846257" cy="173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756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46" y="278902"/>
            <a:ext cx="8906254" cy="939312"/>
          </a:xfrm>
        </p:spPr>
        <p:txBody>
          <a:bodyPr spcFirstLastPara="1" wrap="square" lIns="75438" tIns="37719" rIns="75438" bIns="37719" anchor="ctr" anchorCtr="0">
            <a:normAutofit fontScale="90000"/>
          </a:bodyPr>
          <a:lstStyle/>
          <a:p>
            <a:r>
              <a:rPr lang="en-US" b="1" dirty="0">
                <a:ea typeface="Open Sans Light"/>
                <a:cs typeface="Open Sans Light"/>
              </a:rPr>
              <a:t> 5 global workforce shifts</a:t>
            </a:r>
            <a:r>
              <a:rPr lang="en-US" dirty="0">
                <a:ea typeface="Open Sans Light"/>
                <a:cs typeface="Open Sans Light"/>
              </a:rPr>
              <a:t> driving demand for badges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614023" y="2834894"/>
            <a:ext cx="1356406" cy="91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F57E93-2BC3-0E4B-A8BC-DB2853F0292B}"/>
              </a:ext>
            </a:extLst>
          </p:cNvPr>
          <p:cNvSpPr txBox="1"/>
          <p:nvPr/>
        </p:nvSpPr>
        <p:spPr>
          <a:xfrm>
            <a:off x="2404438" y="4417800"/>
            <a:ext cx="6663362" cy="1922834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r>
              <a:rPr lang="en-GB" sz="2400" b="1" dirty="0">
                <a:latin typeface="Quire Sans Pro Light"/>
                <a:ea typeface="Open Sans Light"/>
                <a:cs typeface="Open Sans Light"/>
              </a:rPr>
              <a:t>85m jobs may be unfilled by 2030</a:t>
            </a:r>
            <a:r>
              <a:rPr lang="en-GB" sz="2400" dirty="0">
                <a:latin typeface="Quire Sans Pro Light"/>
                <a:ea typeface="Open Sans Light"/>
                <a:cs typeface="Open Sans Light"/>
              </a:rPr>
              <a:t> due to skills shortages, at a cost of $8.5tn </a:t>
            </a:r>
          </a:p>
          <a:p>
            <a:endParaRPr lang="en-GB" sz="2400" dirty="0">
              <a:latin typeface="Quire Sans Pro Light"/>
              <a:ea typeface="Open Sans Light"/>
              <a:cs typeface="Open Sans Light"/>
            </a:endParaRPr>
          </a:p>
          <a:p>
            <a:r>
              <a:rPr lang="en-GB" sz="2400" dirty="0">
                <a:latin typeface="Quire Sans Pro Light"/>
                <a:ea typeface="Open Sans Light"/>
                <a:cs typeface="Open Sans Light"/>
              </a:rPr>
              <a:t>70% of  execs  see talent shortages as the most important driver for skills-based capabilities. 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517964" y="2525255"/>
            <a:ext cx="1556585" cy="1556585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371611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4217750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6078907" y="2525255"/>
            <a:ext cx="1556585" cy="1556585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7956736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427436" y="2891312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>
                <a:latin typeface="Quire Sans Pro Light"/>
                <a:ea typeface="Open Sans"/>
                <a:cs typeface="Open Sans"/>
              </a:rPr>
              <a:t>the</a:t>
            </a:r>
            <a:br>
              <a:rPr lang="en-ZA" sz="1650">
                <a:latin typeface="Quire Sans Pro Light"/>
                <a:ea typeface="Open Sans"/>
                <a:cs typeface="Open Sans"/>
              </a:rPr>
            </a:br>
            <a:r>
              <a:rPr lang="en-ZA" sz="1650">
                <a:latin typeface="Quire Sans Pro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6179797" y="3004630"/>
            <a:ext cx="1356406" cy="6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8087971" y="3043221"/>
            <a:ext cx="1356406" cy="3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4" tIns="75424" rIns="75424" bIns="75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4317839" y="3005509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demographic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327340" y="7334935"/>
            <a:ext cx="6510556" cy="21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Sources:  OECD, McKinsey Global Institute, Deloitte, PwC Global Workforce Survey, </a:t>
            </a:r>
            <a:r>
              <a:rPr lang="en-GB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Alphabet/Google </a:t>
            </a:r>
            <a:r>
              <a:rPr lang="en-GB" sz="90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FutureSkills</a:t>
            </a:r>
            <a:endParaRPr lang="en-GB" sz="907" dirty="0">
              <a:solidFill>
                <a:schemeClr val="tx1">
                  <a:lumMod val="75000"/>
                  <a:lumOff val="25000"/>
                </a:schemeClr>
              </a:solidFill>
              <a:latin typeface="Quire Sans Pro Light"/>
              <a:cs typeface="Calibri"/>
            </a:endParaRPr>
          </a:p>
        </p:txBody>
      </p:sp>
      <p:sp>
        <p:nvSpPr>
          <p:cNvPr id="3" name="Google Shape;348;p48">
            <a:extLst>
              <a:ext uri="{FF2B5EF4-FFF2-40B4-BE49-F238E27FC236}">
                <a16:creationId xmlns:a16="http://schemas.microsoft.com/office/drawing/2014/main" id="{E0E0530B-701B-19BE-FB2E-D4479FB2B163}"/>
              </a:ext>
            </a:extLst>
          </p:cNvPr>
          <p:cNvSpPr txBox="1">
            <a:spLocks/>
          </p:cNvSpPr>
          <p:nvPr/>
        </p:nvSpPr>
        <p:spPr>
          <a:xfrm>
            <a:off x="7162800" y="7315200"/>
            <a:ext cx="2790915" cy="301228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© 2012-2023 </a:t>
            </a:r>
            <a:r>
              <a:rPr lang="en-US" sz="907" dirty="0" err="1">
                <a:solidFill>
                  <a:schemeClr val="bg2">
                    <a:lumMod val="75000"/>
                  </a:schemeClr>
                </a:solidFill>
              </a:rPr>
              <a:t>Credly</a:t>
            </a:r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, Inc | Proprietary | </a:t>
            </a:r>
            <a:fld id="{00000000-1234-1234-1234-123412341234}" type="slidenum">
              <a:rPr lang="en-US" sz="907" dirty="0">
                <a:solidFill>
                  <a:schemeClr val="bg2">
                    <a:lumMod val="75000"/>
                  </a:schemeClr>
                </a:solidFill>
              </a:rPr>
              <a:pPr algn="r"/>
              <a:t>4</a:t>
            </a:fld>
            <a:endParaRPr lang="en-US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6C5E8E-0CE9-90FB-89DF-BF46284CCB5A}"/>
              </a:ext>
            </a:extLst>
          </p:cNvPr>
          <p:cNvSpPr/>
          <p:nvPr/>
        </p:nvSpPr>
        <p:spPr>
          <a:xfrm>
            <a:off x="2205784" y="2468077"/>
            <a:ext cx="1846257" cy="173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0082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54" y="371874"/>
            <a:ext cx="8924345" cy="939312"/>
          </a:xfrm>
        </p:spPr>
        <p:txBody>
          <a:bodyPr spcFirstLastPara="1" wrap="square" lIns="75438" tIns="37719" rIns="75438" bIns="37719" anchor="ctr" anchorCtr="0">
            <a:normAutofit fontScale="90000"/>
          </a:bodyPr>
          <a:lstStyle/>
          <a:p>
            <a:r>
              <a:rPr lang="en-US" b="1" dirty="0">
                <a:ea typeface="Open Sans Light"/>
                <a:cs typeface="Open Sans Light"/>
              </a:rPr>
              <a:t> 5 global workforce shifts</a:t>
            </a:r>
            <a:r>
              <a:rPr lang="en-US" dirty="0">
                <a:ea typeface="Open Sans Light"/>
                <a:cs typeface="Open Sans Light"/>
              </a:rPr>
              <a:t> driving demand for badges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614023" y="2834894"/>
            <a:ext cx="1356406" cy="91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>
                <a:latin typeface="Quire Sans Pro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CEF56-6843-0545-B050-CAB9E8784B3C}"/>
              </a:ext>
            </a:extLst>
          </p:cNvPr>
          <p:cNvSpPr txBox="1"/>
          <p:nvPr/>
        </p:nvSpPr>
        <p:spPr>
          <a:xfrm>
            <a:off x="1970429" y="4417799"/>
            <a:ext cx="6868772" cy="2292166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pPr algn="ctr"/>
            <a:r>
              <a:rPr lang="en-GB" sz="2400" b="1" dirty="0">
                <a:latin typeface="Quire Sans Pro Light"/>
                <a:ea typeface="Open Sans Light"/>
                <a:cs typeface="Calibri"/>
              </a:rPr>
              <a:t>Age and multicultural workforce profile changes</a:t>
            </a:r>
          </a:p>
          <a:p>
            <a:pPr algn="ctr"/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2400" dirty="0">
                <a:latin typeface="Quire Sans Pro Light"/>
                <a:ea typeface="Open Sans Light"/>
                <a:cs typeface="Calibri"/>
              </a:rPr>
              <a:t>Millennial expectation for recognition and ongoing development </a:t>
            </a: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2400" dirty="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GB" sz="2400" dirty="0">
                <a:latin typeface="Quire Sans Pro Light"/>
                <a:ea typeface="Open Sans Light"/>
                <a:cs typeface="Calibri"/>
              </a:rPr>
              <a:t>Skills-based hiring addressing bias and diversity</a:t>
            </a:r>
            <a:endParaRPr lang="en-GB" sz="2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517964" y="2525255"/>
            <a:ext cx="1556585" cy="1556585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371611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4217750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6078907" y="2525255"/>
            <a:ext cx="1556585" cy="1556585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7956736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427436" y="2891312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>
                <a:latin typeface="Quire Sans Pro Light"/>
                <a:ea typeface="Open Sans"/>
                <a:cs typeface="Open Sans"/>
              </a:rPr>
              <a:t>the</a:t>
            </a:r>
            <a:br>
              <a:rPr lang="en-ZA" sz="1650">
                <a:latin typeface="Quire Sans Pro Light"/>
                <a:ea typeface="Open Sans"/>
                <a:cs typeface="Open Sans"/>
              </a:rPr>
            </a:br>
            <a:r>
              <a:rPr lang="en-ZA" sz="1650">
                <a:latin typeface="Quire Sans Pro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6183216" y="3004147"/>
            <a:ext cx="1356406" cy="6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>
                <a:latin typeface="Quire Sans Pro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8085286" y="3068622"/>
            <a:ext cx="1356406" cy="3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4" tIns="75424" rIns="75424" bIns="75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>
                <a:latin typeface="Quire Sans Pro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4317839" y="3005509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>
                <a:latin typeface="Quire Sans Pro Light"/>
                <a:ea typeface="Open Sans"/>
                <a:cs typeface="Open Sans"/>
              </a:rPr>
              <a:t>demographic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327340" y="7334935"/>
            <a:ext cx="6510556" cy="21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Sources:  OECD, McKinsey Global Institute, Deloitte, PwC Global Workforce Survey, </a:t>
            </a:r>
            <a:r>
              <a:rPr lang="en-GB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Alphabet/Google </a:t>
            </a:r>
            <a:r>
              <a:rPr lang="en-GB" sz="90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FutureSkills</a:t>
            </a:r>
            <a:endParaRPr lang="en-GB" sz="907" dirty="0">
              <a:solidFill>
                <a:schemeClr val="tx1">
                  <a:lumMod val="75000"/>
                  <a:lumOff val="25000"/>
                </a:schemeClr>
              </a:solidFill>
              <a:latin typeface="Quire Sans Pro Light"/>
              <a:cs typeface="Calibri"/>
            </a:endParaRPr>
          </a:p>
        </p:txBody>
      </p:sp>
      <p:sp>
        <p:nvSpPr>
          <p:cNvPr id="3" name="Google Shape;348;p48">
            <a:extLst>
              <a:ext uri="{FF2B5EF4-FFF2-40B4-BE49-F238E27FC236}">
                <a16:creationId xmlns:a16="http://schemas.microsoft.com/office/drawing/2014/main" id="{E0E0530B-701B-19BE-FB2E-D4479FB2B163}"/>
              </a:ext>
            </a:extLst>
          </p:cNvPr>
          <p:cNvSpPr txBox="1">
            <a:spLocks/>
          </p:cNvSpPr>
          <p:nvPr/>
        </p:nvSpPr>
        <p:spPr>
          <a:xfrm>
            <a:off x="7162800" y="7315200"/>
            <a:ext cx="2790915" cy="301228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© 2012-2023 </a:t>
            </a:r>
            <a:r>
              <a:rPr lang="en-US" sz="907" dirty="0" err="1">
                <a:solidFill>
                  <a:schemeClr val="bg2">
                    <a:lumMod val="75000"/>
                  </a:schemeClr>
                </a:solidFill>
              </a:rPr>
              <a:t>Credly</a:t>
            </a:r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, Inc | Proprietary | </a:t>
            </a:r>
            <a:fld id="{00000000-1234-1234-1234-123412341234}" type="slidenum">
              <a:rPr lang="en-US" sz="907" dirty="0">
                <a:solidFill>
                  <a:schemeClr val="bg2">
                    <a:lumMod val="75000"/>
                  </a:schemeClr>
                </a:solidFill>
              </a:rPr>
              <a:pPr algn="r"/>
              <a:t>5</a:t>
            </a:fld>
            <a:endParaRPr lang="en-US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94E5E-104B-A0B3-E408-2BA0570A1DE2}"/>
              </a:ext>
            </a:extLst>
          </p:cNvPr>
          <p:cNvSpPr/>
          <p:nvPr/>
        </p:nvSpPr>
        <p:spPr>
          <a:xfrm>
            <a:off x="4088414" y="2468077"/>
            <a:ext cx="1846257" cy="173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660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7881"/>
            <a:ext cx="8972060" cy="939312"/>
          </a:xfrm>
        </p:spPr>
        <p:txBody>
          <a:bodyPr spcFirstLastPara="1" wrap="square" lIns="75438" tIns="37719" rIns="75438" bIns="37719" anchor="ctr" anchorCtr="0">
            <a:normAutofit fontScale="90000"/>
          </a:bodyPr>
          <a:lstStyle/>
          <a:p>
            <a:r>
              <a:rPr lang="en-US" b="1" dirty="0">
                <a:ea typeface="Open Sans Light"/>
                <a:cs typeface="Open Sans Light"/>
              </a:rPr>
              <a:t> 5 global workforce shifts</a:t>
            </a:r>
            <a:r>
              <a:rPr lang="en-US" dirty="0">
                <a:ea typeface="Open Sans Light"/>
                <a:cs typeface="Open Sans Light"/>
              </a:rPr>
              <a:t> driving demand for badges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614023" y="2834894"/>
            <a:ext cx="1356406" cy="91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A7741-6E1F-394E-863F-BDC027FF12C7}"/>
              </a:ext>
            </a:extLst>
          </p:cNvPr>
          <p:cNvSpPr txBox="1"/>
          <p:nvPr/>
        </p:nvSpPr>
        <p:spPr>
          <a:xfrm>
            <a:off x="3581400" y="4417800"/>
            <a:ext cx="6019800" cy="2292166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pPr algn="ctr"/>
            <a:r>
              <a:rPr lang="en-GB" sz="2400" b="1" dirty="0">
                <a:latin typeface="Quire Sans Pro Light"/>
                <a:ea typeface="Open Sans Light"/>
                <a:cs typeface="Calibri"/>
              </a:rPr>
              <a:t>Jobs can't keep up</a:t>
            </a:r>
            <a:endParaRPr lang="en-GB" sz="2400" dirty="0">
              <a:latin typeface="Quire Sans Pro Light"/>
              <a:ea typeface="Open Sans Light"/>
              <a:cs typeface="Calibri"/>
            </a:endParaRPr>
          </a:p>
          <a:p>
            <a:pPr algn="ctr"/>
            <a:endParaRPr lang="en-GB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2400" dirty="0">
                <a:latin typeface="Quire Sans Pro Light"/>
                <a:ea typeface="Open Sans Light"/>
                <a:cs typeface="Open Sans Light"/>
              </a:rPr>
              <a:t>Skill-sets for jobs changed 25% in 5 years.  </a:t>
            </a: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GB" sz="2400" dirty="0">
                <a:latin typeface="Quire Sans Pro Light"/>
                <a:ea typeface="Open Sans Light"/>
                <a:cs typeface="Open Sans Light"/>
              </a:rPr>
              <a:t>Estimated to change 50% in the next 5 years.</a:t>
            </a: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2400" b="1" dirty="0">
              <a:latin typeface="Quire Sans Pro Light"/>
              <a:ea typeface="Open Sans Light"/>
              <a:cs typeface="Open Sans Ligh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517964" y="2525255"/>
            <a:ext cx="1556585" cy="1556585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371611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4217750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6078907" y="2525255"/>
            <a:ext cx="1556585" cy="1556585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7956736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427436" y="2891312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</a:t>
            </a:r>
            <a:b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</a:br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6183216" y="3004147"/>
            <a:ext cx="1356406" cy="6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>
                <a:latin typeface="Quire Sans Pro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8085286" y="3068622"/>
            <a:ext cx="1356406" cy="3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4" tIns="75424" rIns="75424" bIns="75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4317839" y="3005509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demographic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327340" y="7334935"/>
            <a:ext cx="6510556" cy="21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Sources:  OECD, McKinsey Global Institute, Deloitte, PwC Global Workforce Survey, </a:t>
            </a:r>
            <a:r>
              <a:rPr lang="en-GB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Alphabet/Google </a:t>
            </a:r>
            <a:r>
              <a:rPr lang="en-GB" sz="90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FutureSkills</a:t>
            </a:r>
            <a:endParaRPr lang="en-GB" sz="907" dirty="0">
              <a:solidFill>
                <a:schemeClr val="tx1">
                  <a:lumMod val="75000"/>
                  <a:lumOff val="25000"/>
                </a:schemeClr>
              </a:solidFill>
              <a:latin typeface="Quire Sans Pro Light"/>
              <a:cs typeface="Calibri"/>
            </a:endParaRPr>
          </a:p>
        </p:txBody>
      </p:sp>
      <p:sp>
        <p:nvSpPr>
          <p:cNvPr id="3" name="Google Shape;348;p48">
            <a:extLst>
              <a:ext uri="{FF2B5EF4-FFF2-40B4-BE49-F238E27FC236}">
                <a16:creationId xmlns:a16="http://schemas.microsoft.com/office/drawing/2014/main" id="{E0E0530B-701B-19BE-FB2E-D4479FB2B163}"/>
              </a:ext>
            </a:extLst>
          </p:cNvPr>
          <p:cNvSpPr txBox="1">
            <a:spLocks/>
          </p:cNvSpPr>
          <p:nvPr/>
        </p:nvSpPr>
        <p:spPr>
          <a:xfrm>
            <a:off x="7162800" y="7315200"/>
            <a:ext cx="2790915" cy="301228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© 2012-2023 </a:t>
            </a:r>
            <a:r>
              <a:rPr lang="en-US" sz="907" dirty="0" err="1">
                <a:solidFill>
                  <a:schemeClr val="bg2">
                    <a:lumMod val="75000"/>
                  </a:schemeClr>
                </a:solidFill>
              </a:rPr>
              <a:t>Credly</a:t>
            </a:r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, Inc | Proprietary | </a:t>
            </a:r>
            <a:fld id="{00000000-1234-1234-1234-123412341234}" type="slidenum">
              <a:rPr lang="en-US" sz="907" dirty="0">
                <a:solidFill>
                  <a:schemeClr val="bg2">
                    <a:lumMod val="75000"/>
                  </a:schemeClr>
                </a:solidFill>
              </a:rPr>
              <a:pPr algn="r"/>
              <a:t>6</a:t>
            </a:fld>
            <a:endParaRPr lang="en-US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499D24-96A4-2725-0DFD-087980A746AE}"/>
              </a:ext>
            </a:extLst>
          </p:cNvPr>
          <p:cNvSpPr/>
          <p:nvPr/>
        </p:nvSpPr>
        <p:spPr>
          <a:xfrm>
            <a:off x="5952922" y="2437575"/>
            <a:ext cx="1846257" cy="173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215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5140"/>
            <a:ext cx="8919774" cy="939312"/>
          </a:xfrm>
        </p:spPr>
        <p:txBody>
          <a:bodyPr spcFirstLastPara="1" wrap="square" lIns="75438" tIns="37719" rIns="75438" bIns="37719" anchor="ctr" anchorCtr="0">
            <a:normAutofit fontScale="90000"/>
          </a:bodyPr>
          <a:lstStyle/>
          <a:p>
            <a:r>
              <a:rPr lang="en-US" b="1" dirty="0">
                <a:ea typeface="Open Sans Light"/>
                <a:cs typeface="Open Sans Light"/>
              </a:rPr>
              <a:t> 5 global workforce shifts</a:t>
            </a:r>
            <a:r>
              <a:rPr lang="en-US" dirty="0">
                <a:ea typeface="Open Sans Light"/>
                <a:cs typeface="Open Sans Light"/>
              </a:rPr>
              <a:t> driving demand for badges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614023" y="2834894"/>
            <a:ext cx="1356406" cy="91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469396-95DD-404D-801A-41965FB1ED45}"/>
              </a:ext>
            </a:extLst>
          </p:cNvPr>
          <p:cNvSpPr txBox="1"/>
          <p:nvPr/>
        </p:nvSpPr>
        <p:spPr>
          <a:xfrm>
            <a:off x="1219200" y="4417800"/>
            <a:ext cx="8412771" cy="2661498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pPr algn="ctr"/>
            <a:r>
              <a:rPr lang="en-GB" sz="2400" b="1" dirty="0">
                <a:latin typeface="Quire Sans Pro Light"/>
                <a:ea typeface="Open Sans Light"/>
                <a:cs typeface="Open Sans Light"/>
              </a:rPr>
              <a:t>Fluid careers are the new normal </a:t>
            </a:r>
            <a:r>
              <a:rPr lang="en-GB" sz="2400" dirty="0">
                <a:latin typeface="Quire Sans Pro Light"/>
                <a:ea typeface="Open Sans Light"/>
                <a:cs typeface="Open Sans Light"/>
              </a:rPr>
              <a:t> + the gig-economy &amp; the "</a:t>
            </a:r>
            <a:r>
              <a:rPr lang="en-GB" sz="2400" i="1" dirty="0" err="1">
                <a:latin typeface="Quire Sans Pro Light"/>
                <a:ea typeface="Open Sans Light"/>
                <a:cs typeface="Open Sans Light"/>
              </a:rPr>
              <a:t>projectification</a:t>
            </a:r>
            <a:r>
              <a:rPr lang="en-GB" sz="2400" dirty="0">
                <a:latin typeface="Quire Sans Pro Light"/>
                <a:ea typeface="Open Sans Light"/>
                <a:cs typeface="Open Sans Light"/>
              </a:rPr>
              <a:t>" of work.</a:t>
            </a:r>
            <a:endParaRPr lang="en-US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endParaRPr lang="en-GB" sz="2400" dirty="0">
              <a:latin typeface="Quire Sans Pro Light"/>
              <a:ea typeface="Open Sans Light"/>
              <a:cs typeface="Open Sans Light"/>
            </a:endParaRPr>
          </a:p>
          <a:p>
            <a:pPr algn="ctr"/>
            <a:r>
              <a:rPr lang="en-US" sz="2400" dirty="0">
                <a:latin typeface="Quire Sans Pro Light"/>
                <a:ea typeface="Open Sans Light"/>
                <a:cs typeface="Calibri"/>
              </a:rPr>
              <a:t>A generational increase in career switching : median tenure for 25-34 year-olds is 3.2 years. </a:t>
            </a:r>
            <a:endParaRPr lang="en-GB" sz="2400" dirty="0">
              <a:latin typeface="Quire Sans Pro Light"/>
              <a:ea typeface="Open Sans Light"/>
              <a:cs typeface="Calibri"/>
            </a:endParaRPr>
          </a:p>
          <a:p>
            <a:pPr algn="ctr"/>
            <a:endParaRPr lang="en-US" sz="2400" dirty="0">
              <a:latin typeface="Quire Sans Pro Light"/>
              <a:ea typeface="Open Sans Light"/>
              <a:cs typeface="Calibri"/>
            </a:endParaRPr>
          </a:p>
          <a:p>
            <a:pPr algn="ctr"/>
            <a:r>
              <a:rPr lang="en-US" sz="2400" dirty="0">
                <a:latin typeface="Quire Sans Pro Light"/>
                <a:ea typeface="Open Sans Light"/>
                <a:cs typeface="Calibri"/>
              </a:rPr>
              <a:t>1 in 5 workers expect to change jobs this year.</a:t>
            </a:r>
            <a:endParaRPr lang="en-GB" sz="2400" dirty="0">
              <a:latin typeface="Quire Sans Pro Ligh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517964" y="2525255"/>
            <a:ext cx="1556585" cy="1556585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371611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4217750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6078907" y="2525255"/>
            <a:ext cx="1556585" cy="1556585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7956736" y="2525255"/>
            <a:ext cx="1556585" cy="155658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1980"/>
          </a:p>
        </p:txBody>
      </p: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408889" y="2860328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the</a:t>
            </a:r>
            <a:br>
              <a:rPr lang="en-ZA" sz="165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</a:br>
            <a:r>
              <a:rPr lang="en-ZA" sz="165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6183216" y="3004147"/>
            <a:ext cx="1356406" cy="60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8085286" y="3068622"/>
            <a:ext cx="1356406" cy="3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424" tIns="75424" rIns="75424" bIns="75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485">
                <a:latin typeface="Quire Sans Pro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4317839" y="3005509"/>
            <a:ext cx="1356406" cy="66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5425" tIns="75425" rIns="75425" bIns="75425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650" dirty="0">
                <a:solidFill>
                  <a:schemeClr val="bg1">
                    <a:lumMod val="50000"/>
                  </a:schemeClr>
                </a:solidFill>
                <a:latin typeface="Quire Sans Pro Light"/>
                <a:ea typeface="Open Sans"/>
                <a:cs typeface="Open Sans"/>
              </a:rPr>
              <a:t>demographic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327340" y="7334935"/>
            <a:ext cx="6510556" cy="21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Sources:  OECD, McKinsey Global Institute, Deloitte, PwC Global Workforce Survey, </a:t>
            </a:r>
            <a:r>
              <a:rPr lang="en-GB" sz="907" dirty="0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Alphabet/Google </a:t>
            </a:r>
            <a:r>
              <a:rPr lang="en-GB" sz="90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re Sans Pro Light"/>
                <a:cs typeface="Calibri"/>
              </a:rPr>
              <a:t>FutureSkills</a:t>
            </a:r>
            <a:endParaRPr lang="en-GB" sz="907" dirty="0">
              <a:solidFill>
                <a:schemeClr val="tx1">
                  <a:lumMod val="75000"/>
                  <a:lumOff val="25000"/>
                </a:schemeClr>
              </a:solidFill>
              <a:latin typeface="Quire Sans Pro Light"/>
              <a:cs typeface="Calibri"/>
            </a:endParaRPr>
          </a:p>
        </p:txBody>
      </p:sp>
      <p:sp>
        <p:nvSpPr>
          <p:cNvPr id="3" name="Google Shape;348;p48">
            <a:extLst>
              <a:ext uri="{FF2B5EF4-FFF2-40B4-BE49-F238E27FC236}">
                <a16:creationId xmlns:a16="http://schemas.microsoft.com/office/drawing/2014/main" id="{E0E0530B-701B-19BE-FB2E-D4479FB2B163}"/>
              </a:ext>
            </a:extLst>
          </p:cNvPr>
          <p:cNvSpPr txBox="1">
            <a:spLocks/>
          </p:cNvSpPr>
          <p:nvPr/>
        </p:nvSpPr>
        <p:spPr>
          <a:xfrm>
            <a:off x="7162800" y="7315200"/>
            <a:ext cx="2790915" cy="301228"/>
          </a:xfrm>
          <a:prstGeom prst="rect">
            <a:avLst/>
          </a:prstGeom>
        </p:spPr>
        <p:txBody>
          <a:bodyPr spcFirstLastPara="1" vert="horz" wrap="square" lIns="100568" tIns="100568" rIns="100568" bIns="100568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© 2012-2023 </a:t>
            </a:r>
            <a:r>
              <a:rPr lang="en-US" sz="907" dirty="0" err="1">
                <a:solidFill>
                  <a:schemeClr val="bg2">
                    <a:lumMod val="75000"/>
                  </a:schemeClr>
                </a:solidFill>
              </a:rPr>
              <a:t>Credly</a:t>
            </a:r>
            <a:r>
              <a:rPr lang="en-US" sz="907" dirty="0">
                <a:solidFill>
                  <a:schemeClr val="bg2">
                    <a:lumMod val="75000"/>
                  </a:schemeClr>
                </a:solidFill>
              </a:rPr>
              <a:t>, Inc | Proprietary | </a:t>
            </a:r>
            <a:fld id="{00000000-1234-1234-1234-123412341234}" type="slidenum">
              <a:rPr lang="en-US" sz="907" dirty="0">
                <a:solidFill>
                  <a:schemeClr val="bg2">
                    <a:lumMod val="75000"/>
                  </a:schemeClr>
                </a:solidFill>
              </a:rPr>
              <a:pPr algn="r"/>
              <a:t>7</a:t>
            </a:fld>
            <a:endParaRPr lang="en-US" sz="907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5747-5D2D-DE94-790C-8951DA0E53E1}"/>
              </a:ext>
            </a:extLst>
          </p:cNvPr>
          <p:cNvSpPr/>
          <p:nvPr/>
        </p:nvSpPr>
        <p:spPr>
          <a:xfrm>
            <a:off x="7814275" y="2449954"/>
            <a:ext cx="1846257" cy="173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4708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91"/>
          <p:cNvGrpSpPr/>
          <p:nvPr/>
        </p:nvGrpSpPr>
        <p:grpSpPr>
          <a:xfrm>
            <a:off x="2459009" y="1917496"/>
            <a:ext cx="5083285" cy="4269792"/>
            <a:chOff x="2916822" y="1880847"/>
            <a:chExt cx="6161558" cy="4115383"/>
          </a:xfrm>
        </p:grpSpPr>
        <p:cxnSp>
          <p:nvCxnSpPr>
            <p:cNvPr id="646" name="Google Shape;646;p91"/>
            <p:cNvCxnSpPr/>
            <p:nvPr/>
          </p:nvCxnSpPr>
          <p:spPr>
            <a:xfrm>
              <a:off x="9078380" y="1892209"/>
              <a:ext cx="0" cy="4074900"/>
            </a:xfrm>
            <a:prstGeom prst="straightConnector1">
              <a:avLst/>
            </a:prstGeom>
            <a:noFill/>
            <a:ln w="9525" cap="flat" cmpd="sng">
              <a:solidFill>
                <a:srgbClr val="AFC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7" name="Google Shape;647;p91"/>
            <p:cNvCxnSpPr/>
            <p:nvPr/>
          </p:nvCxnSpPr>
          <p:spPr>
            <a:xfrm>
              <a:off x="2916822" y="1880847"/>
              <a:ext cx="0" cy="4086300"/>
            </a:xfrm>
            <a:prstGeom prst="straightConnector1">
              <a:avLst/>
            </a:prstGeom>
            <a:noFill/>
            <a:ln w="9525" cap="flat" cmpd="sng">
              <a:solidFill>
                <a:srgbClr val="AFC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8" name="Google Shape;648;p91"/>
            <p:cNvCxnSpPr/>
            <p:nvPr/>
          </p:nvCxnSpPr>
          <p:spPr>
            <a:xfrm>
              <a:off x="6018866" y="1909930"/>
              <a:ext cx="0" cy="4086300"/>
            </a:xfrm>
            <a:prstGeom prst="straightConnector1">
              <a:avLst/>
            </a:prstGeom>
            <a:noFill/>
            <a:ln w="9525" cap="flat" cmpd="sng">
              <a:solidFill>
                <a:srgbClr val="AFC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49" name="Google Shape;649;p91"/>
          <p:cNvGrpSpPr/>
          <p:nvPr/>
        </p:nvGrpSpPr>
        <p:grpSpPr>
          <a:xfrm>
            <a:off x="1070170" y="4107577"/>
            <a:ext cx="7859477" cy="0"/>
            <a:chOff x="1297173" y="1871330"/>
            <a:chExt cx="9526639" cy="0"/>
          </a:xfrm>
        </p:grpSpPr>
        <p:cxnSp>
          <p:nvCxnSpPr>
            <p:cNvPr id="650" name="Google Shape;650;p91"/>
            <p:cNvCxnSpPr/>
            <p:nvPr/>
          </p:nvCxnSpPr>
          <p:spPr>
            <a:xfrm>
              <a:off x="1297173" y="1871330"/>
              <a:ext cx="467700" cy="0"/>
            </a:xfrm>
            <a:prstGeom prst="straightConnector1">
              <a:avLst/>
            </a:prstGeom>
            <a:noFill/>
            <a:ln w="9525" cap="flat" cmpd="sng">
              <a:solidFill>
                <a:srgbClr val="CDDD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1" name="Google Shape;651;p91"/>
            <p:cNvCxnSpPr/>
            <p:nvPr/>
          </p:nvCxnSpPr>
          <p:spPr>
            <a:xfrm>
              <a:off x="4316819" y="1871330"/>
              <a:ext cx="467700" cy="0"/>
            </a:xfrm>
            <a:prstGeom prst="straightConnector1">
              <a:avLst/>
            </a:prstGeom>
            <a:noFill/>
            <a:ln w="9525" cap="flat" cmpd="sng">
              <a:solidFill>
                <a:srgbClr val="CDDD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2" name="Google Shape;652;p91"/>
            <p:cNvCxnSpPr/>
            <p:nvPr/>
          </p:nvCxnSpPr>
          <p:spPr>
            <a:xfrm>
              <a:off x="7378996" y="1871330"/>
              <a:ext cx="467700" cy="0"/>
            </a:xfrm>
            <a:prstGeom prst="straightConnector1">
              <a:avLst/>
            </a:prstGeom>
            <a:noFill/>
            <a:ln w="9525" cap="flat" cmpd="sng">
              <a:solidFill>
                <a:srgbClr val="CDDD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3" name="Google Shape;653;p91"/>
            <p:cNvCxnSpPr/>
            <p:nvPr/>
          </p:nvCxnSpPr>
          <p:spPr>
            <a:xfrm>
              <a:off x="10356112" y="1871330"/>
              <a:ext cx="467700" cy="0"/>
            </a:xfrm>
            <a:prstGeom prst="straightConnector1">
              <a:avLst/>
            </a:prstGeom>
            <a:noFill/>
            <a:ln w="9525" cap="flat" cmpd="sng">
              <a:solidFill>
                <a:srgbClr val="CDDD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4" name="Google Shape;654;p91"/>
          <p:cNvSpPr txBox="1"/>
          <p:nvPr/>
        </p:nvSpPr>
        <p:spPr>
          <a:xfrm>
            <a:off x="2503669" y="3218847"/>
            <a:ext cx="2480940" cy="291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33" tIns="37703" rIns="75433" bIns="37703" anchor="t" anchorCtr="0">
            <a:noAutofit/>
          </a:bodyPr>
          <a:lstStyle/>
          <a:p>
            <a:pPr marL="13970" algn="ctr" defTabSz="1005840">
              <a:lnSpc>
                <a:spcPct val="90000"/>
              </a:lnSpc>
              <a:buClr>
                <a:srgbClr val="4181A6"/>
              </a:buClr>
              <a:buSzPts val="1400"/>
              <a:defRPr/>
            </a:pPr>
            <a:r>
              <a:rPr lang="en" sz="1540" b="1" kern="0">
                <a:solidFill>
                  <a:srgbClr val="4181A6"/>
                </a:solidFill>
                <a:latin typeface="Verdana"/>
                <a:ea typeface="Verdana"/>
                <a:cs typeface="Verdana"/>
                <a:sym typeface="Verdana"/>
              </a:rPr>
              <a:t>LEARNING</a:t>
            </a:r>
            <a:endParaRPr sz="1650" b="1" kern="0">
              <a:solidFill>
                <a:srgbClr val="4181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Not Measured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Structured Learning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770"/>
              </a:spcBef>
              <a:buClr>
                <a:srgbClr val="073264"/>
              </a:buClr>
              <a:buSzPts val="800"/>
              <a:defRPr/>
            </a:pPr>
            <a:endParaRPr sz="1210" kern="0">
              <a:solidFill>
                <a:srgbClr val="3C3D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3C3D3F"/>
              </a:buClr>
              <a:buSzPts val="700"/>
              <a:defRPr/>
            </a:pP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Self-Led Learning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Soft Skills 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Professionalism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Competencies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Product Knowledge</a:t>
            </a:r>
            <a:endParaRPr sz="1210" i="1" kern="0">
              <a:solidFill>
                <a:srgbClr val="3C3D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5" name="Google Shape;655;p91"/>
          <p:cNvSpPr txBox="1"/>
          <p:nvPr/>
        </p:nvSpPr>
        <p:spPr>
          <a:xfrm>
            <a:off x="0" y="3218847"/>
            <a:ext cx="2480940" cy="291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33" tIns="37703" rIns="75433" bIns="37703" anchor="t" anchorCtr="0">
            <a:noAutofit/>
          </a:bodyPr>
          <a:lstStyle/>
          <a:p>
            <a:pPr marL="13970" algn="ctr" defTabSz="1005840">
              <a:lnSpc>
                <a:spcPct val="90000"/>
              </a:lnSpc>
              <a:buClr>
                <a:srgbClr val="4181A6"/>
              </a:buClr>
              <a:buSzPts val="1400"/>
              <a:defRPr/>
            </a:pPr>
            <a:r>
              <a:rPr lang="en" sz="1540" b="1" kern="0" dirty="0">
                <a:solidFill>
                  <a:srgbClr val="4181A6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C0504D"/>
              </a:buClr>
              <a:buSzPts val="1100"/>
              <a:defRPr/>
            </a:pPr>
            <a:r>
              <a:rPr lang="en" sz="1210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Not Measured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C0504D"/>
              </a:buClr>
              <a:buSzPts val="1100"/>
              <a:defRPr/>
            </a:pPr>
            <a:r>
              <a:rPr lang="en" sz="1210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Unstructured Learning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770"/>
              </a:spcBef>
              <a:buClr>
                <a:prstClr val="black"/>
              </a:buClr>
              <a:buSzPts val="1100"/>
              <a:defRPr/>
            </a:pPr>
            <a:endParaRPr sz="1210" kern="0" dirty="0">
              <a:solidFill>
                <a:srgbClr val="3C3D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3C3D3F"/>
              </a:buClr>
              <a:buSzPts val="900"/>
              <a:defRPr/>
            </a:pPr>
            <a:b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Events/Conferences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Participation 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Membership 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Volunteering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  <a:t>Hackathons</a:t>
            </a:r>
            <a:endParaRPr sz="121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900"/>
              <a:defRPr/>
            </a:pPr>
            <a:br>
              <a:rPr lang="en" sz="990" i="1" kern="0" dirty="0">
                <a:solidFill>
                  <a:srgbClr val="3C3D3F"/>
                </a:solidFill>
                <a:latin typeface="Arial"/>
                <a:ea typeface="Arial"/>
                <a:cs typeface="Arial"/>
                <a:sym typeface="Arial"/>
              </a:rPr>
            </a:br>
            <a:endParaRPr sz="990" i="1" kern="0" dirty="0">
              <a:solidFill>
                <a:srgbClr val="3C3D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91"/>
          <p:cNvSpPr txBox="1"/>
          <p:nvPr/>
        </p:nvSpPr>
        <p:spPr>
          <a:xfrm>
            <a:off x="5022589" y="3260757"/>
            <a:ext cx="2432100" cy="304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33" tIns="37703" rIns="75433" bIns="37703" anchor="t" anchorCtr="0">
            <a:noAutofit/>
          </a:bodyPr>
          <a:lstStyle/>
          <a:p>
            <a:pPr marL="13970" algn="ctr" defTabSz="1005840">
              <a:lnSpc>
                <a:spcPct val="90000"/>
              </a:lnSpc>
              <a:buClr>
                <a:srgbClr val="4181A6"/>
              </a:buClr>
              <a:buSzPts val="1400"/>
              <a:defRPr/>
            </a:pPr>
            <a:r>
              <a:rPr lang="en" sz="1540" b="1" kern="0">
                <a:solidFill>
                  <a:srgbClr val="4181A6"/>
                </a:solidFill>
                <a:latin typeface="Verdana"/>
                <a:ea typeface="Verdana"/>
                <a:cs typeface="Verdana"/>
                <a:sym typeface="Verdana"/>
              </a:rPr>
              <a:t>VALIDATION</a:t>
            </a:r>
            <a:endParaRPr sz="1650" b="1" kern="0">
              <a:solidFill>
                <a:srgbClr val="4181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Measured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Validated Learning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770"/>
              </a:spcBef>
              <a:buClr>
                <a:srgbClr val="073264"/>
              </a:buClr>
              <a:buSzPts val="800"/>
              <a:defRPr/>
            </a:pPr>
            <a:endParaRPr sz="1210" kern="0">
              <a:solidFill>
                <a:srgbClr val="C050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3C3D3F"/>
              </a:buClr>
              <a:buSzPts val="700"/>
              <a:defRPr/>
            </a:pP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Learning + 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Assessment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Portfolio/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Evidence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SME Review/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Peer Review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91"/>
          <p:cNvSpPr txBox="1"/>
          <p:nvPr/>
        </p:nvSpPr>
        <p:spPr>
          <a:xfrm>
            <a:off x="7521934" y="3260757"/>
            <a:ext cx="2480940" cy="291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33" tIns="37703" rIns="75433" bIns="37703" anchor="t" anchorCtr="0">
            <a:noAutofit/>
          </a:bodyPr>
          <a:lstStyle/>
          <a:p>
            <a:pPr marL="13970" algn="ctr" defTabSz="1005840">
              <a:lnSpc>
                <a:spcPct val="90000"/>
              </a:lnSpc>
              <a:buClr>
                <a:srgbClr val="4181A6"/>
              </a:buClr>
              <a:buSzPts val="1400"/>
              <a:defRPr/>
            </a:pPr>
            <a:r>
              <a:rPr lang="en" sz="1540" b="1" kern="0">
                <a:solidFill>
                  <a:srgbClr val="4181A6"/>
                </a:solidFill>
                <a:latin typeface="Verdana"/>
                <a:ea typeface="Verdana"/>
                <a:cs typeface="Verdana"/>
                <a:sym typeface="Verdana"/>
              </a:rPr>
              <a:t>CERTIFICATION</a:t>
            </a:r>
            <a:endParaRPr sz="1650" b="1" kern="0">
              <a:solidFill>
                <a:srgbClr val="4181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Measured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C0504D"/>
              </a:buClr>
              <a:buSzPts val="800"/>
              <a:defRPr/>
            </a:pPr>
            <a:r>
              <a:rPr lang="en" sz="1210" kern="0">
                <a:solidFill>
                  <a:srgbClr val="C0504D"/>
                </a:solidFill>
                <a:latin typeface="Verdana"/>
                <a:ea typeface="Verdana"/>
                <a:cs typeface="Verdana"/>
                <a:sym typeface="Verdana"/>
              </a:rPr>
              <a:t>Validated Achievement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770"/>
              </a:spcBef>
              <a:buClr>
                <a:srgbClr val="073264"/>
              </a:buClr>
              <a:buSzPts val="800"/>
              <a:defRPr/>
            </a:pPr>
            <a:endParaRPr sz="1210" kern="0">
              <a:solidFill>
                <a:srgbClr val="3C3D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330"/>
              </a:spcBef>
              <a:buClr>
                <a:srgbClr val="3C3D3F"/>
              </a:buClr>
              <a:buSzPts val="700"/>
              <a:defRPr/>
            </a:pP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Credentials 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Industry 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Certification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Diplomas and Degrees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Certificate </a:t>
            </a:r>
            <a:b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Programs </a:t>
            </a:r>
            <a:endParaRPr sz="121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" lvl="1" algn="ctr" defTabSz="1005840">
              <a:lnSpc>
                <a:spcPct val="110000"/>
              </a:lnSpc>
              <a:spcBef>
                <a:spcPts val="660"/>
              </a:spcBef>
              <a:buClr>
                <a:srgbClr val="3C3D3F"/>
              </a:buClr>
              <a:buSzPts val="700"/>
              <a:defRPr/>
            </a:pPr>
            <a:r>
              <a:rPr lang="en" sz="990" i="1" kern="0">
                <a:solidFill>
                  <a:srgbClr val="3C3D3F"/>
                </a:solidFill>
                <a:latin typeface="Verdana"/>
                <a:ea typeface="Verdana"/>
                <a:cs typeface="Verdana"/>
                <a:sym typeface="Verdana"/>
              </a:rPr>
              <a:t>License </a:t>
            </a:r>
            <a:endParaRPr sz="1650" i="1" kern="0">
              <a:solidFill>
                <a:srgbClr val="3C3D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8" name="Google Shape;658;p91" descr="Project Management Professional (PMP)®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6500" y="1950234"/>
            <a:ext cx="1191815" cy="119181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1"/>
          <p:cNvSpPr txBox="1">
            <a:spLocks noGrp="1"/>
          </p:cNvSpPr>
          <p:nvPr>
            <p:ph type="title"/>
          </p:nvPr>
        </p:nvSpPr>
        <p:spPr>
          <a:xfrm>
            <a:off x="457200" y="326646"/>
            <a:ext cx="9372660" cy="6299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 dirty="0"/>
              <a:t>Spectrum of Digital Credential Recognition</a:t>
            </a:r>
            <a:endParaRPr dirty="0"/>
          </a:p>
        </p:txBody>
      </p:sp>
      <p:pic>
        <p:nvPicPr>
          <p:cNvPr id="660" name="Google Shape;660;p9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820" y="1917502"/>
            <a:ext cx="1257300" cy="125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9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8271" y="1969438"/>
            <a:ext cx="1071738" cy="107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00564" y="1930363"/>
            <a:ext cx="1191795" cy="119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8"/>
          <p:cNvSpPr/>
          <p:nvPr/>
        </p:nvSpPr>
        <p:spPr>
          <a:xfrm>
            <a:off x="333988" y="2541148"/>
            <a:ext cx="9372660" cy="18687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0568" tIns="100568" rIns="100568" bIns="100568" anchor="ctr" anchorCtr="0">
            <a:noAutofit/>
          </a:bodyPr>
          <a:lstStyle/>
          <a:p>
            <a:pPr defTabSz="1005840">
              <a:defRPr/>
            </a:pPr>
            <a:endParaRPr sz="1980" kern="0">
              <a:solidFill>
                <a:sysClr val="windowText" lastClr="000000"/>
              </a:solidFill>
            </a:endParaRPr>
          </a:p>
        </p:txBody>
      </p:sp>
      <p:pic>
        <p:nvPicPr>
          <p:cNvPr id="741" name="Google Shape;741;p98"/>
          <p:cNvPicPr preferRelativeResize="0"/>
          <p:nvPr/>
        </p:nvPicPr>
        <p:blipFill rotWithShape="1">
          <a:blip r:embed="rId3">
            <a:alphaModFix amt="20000"/>
          </a:blip>
          <a:srcRect t="33195" b="36898"/>
          <a:stretch/>
        </p:blipFill>
        <p:spPr>
          <a:xfrm>
            <a:off x="333988" y="2548876"/>
            <a:ext cx="9372660" cy="1868653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98"/>
          <p:cNvSpPr txBox="1">
            <a:spLocks noGrp="1"/>
          </p:cNvSpPr>
          <p:nvPr>
            <p:ph type="title"/>
          </p:nvPr>
        </p:nvSpPr>
        <p:spPr>
          <a:xfrm>
            <a:off x="342870" y="1546802"/>
            <a:ext cx="9372660" cy="6299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l"/>
            <a:r>
              <a:rPr lang="en"/>
              <a:t>Madison College </a:t>
            </a:r>
            <a:endParaRPr/>
          </a:p>
          <a:p>
            <a:pPr algn="l"/>
            <a:endParaRPr/>
          </a:p>
        </p:txBody>
      </p:sp>
      <p:sp>
        <p:nvSpPr>
          <p:cNvPr id="743" name="Google Shape;743;p98"/>
          <p:cNvSpPr txBox="1">
            <a:spLocks noGrp="1"/>
          </p:cNvSpPr>
          <p:nvPr>
            <p:ph type="body" idx="4"/>
          </p:nvPr>
        </p:nvSpPr>
        <p:spPr>
          <a:xfrm>
            <a:off x="7471200" y="4289048"/>
            <a:ext cx="2136750" cy="20390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buNone/>
            </a:pPr>
            <a:endParaRPr sz="1430"/>
          </a:p>
          <a:p>
            <a:pPr marL="0" indent="0" algn="ctr"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430"/>
              <a:t>25% growth in digital badges issued every semester</a:t>
            </a:r>
            <a:endParaRPr sz="1430"/>
          </a:p>
        </p:txBody>
      </p:sp>
      <p:sp>
        <p:nvSpPr>
          <p:cNvPr id="744" name="Google Shape;744;p98"/>
          <p:cNvSpPr txBox="1">
            <a:spLocks noGrp="1"/>
          </p:cNvSpPr>
          <p:nvPr>
            <p:ph type="subTitle" idx="1"/>
          </p:nvPr>
        </p:nvSpPr>
        <p:spPr>
          <a:xfrm>
            <a:off x="342870" y="2070293"/>
            <a:ext cx="9265080" cy="38379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>
              <a:spcAft>
                <a:spcPts val="1100"/>
              </a:spcAft>
            </a:pPr>
            <a:r>
              <a:rPr lang="en"/>
              <a:t>The Power of Digital Credentials </a:t>
            </a:r>
            <a:endParaRPr/>
          </a:p>
        </p:txBody>
      </p:sp>
      <p:sp>
        <p:nvSpPr>
          <p:cNvPr id="746" name="Google Shape;746;p98"/>
          <p:cNvSpPr txBox="1">
            <a:spLocks noGrp="1"/>
          </p:cNvSpPr>
          <p:nvPr>
            <p:ph type="body" idx="4"/>
          </p:nvPr>
        </p:nvSpPr>
        <p:spPr>
          <a:xfrm>
            <a:off x="3970903" y="4289048"/>
            <a:ext cx="2116620" cy="20390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buNone/>
            </a:pPr>
            <a:endParaRPr sz="1430"/>
          </a:p>
          <a:p>
            <a:pPr marL="0" indent="0" algn="ctr"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430"/>
              <a:t>77% of badge holders believe that badges improve job opportunities </a:t>
            </a:r>
            <a:endParaRPr sz="1430"/>
          </a:p>
        </p:txBody>
      </p:sp>
      <p:sp>
        <p:nvSpPr>
          <p:cNvPr id="747" name="Google Shape;747;p98"/>
          <p:cNvSpPr txBox="1">
            <a:spLocks noGrp="1"/>
          </p:cNvSpPr>
          <p:nvPr>
            <p:ph type="body" idx="4"/>
          </p:nvPr>
        </p:nvSpPr>
        <p:spPr>
          <a:xfrm>
            <a:off x="342870" y="4289048"/>
            <a:ext cx="2136750" cy="203907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marL="0" indent="0" algn="ctr">
              <a:buNone/>
            </a:pPr>
            <a:endParaRPr sz="1430"/>
          </a:p>
          <a:p>
            <a:pPr marL="0" indent="0" algn="ctr"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430"/>
              <a:t>130+ types of digital badges</a:t>
            </a:r>
            <a:endParaRPr sz="1430"/>
          </a:p>
        </p:txBody>
      </p:sp>
      <p:pic>
        <p:nvPicPr>
          <p:cNvPr id="748" name="Google Shape;74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08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95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6525" y="3798090"/>
            <a:ext cx="844906" cy="844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386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3A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</TotalTime>
  <Words>1668</Words>
  <Application>Microsoft Office PowerPoint</Application>
  <PresentationFormat>Custom</PresentationFormat>
  <Paragraphs>259</Paragraphs>
  <Slides>29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 open sans light</vt:lpstr>
      <vt:lpstr>Arial</vt:lpstr>
      <vt:lpstr>Calibri</vt:lpstr>
      <vt:lpstr>Lato</vt:lpstr>
      <vt:lpstr>Noto Sans Symbols</vt:lpstr>
      <vt:lpstr>Open Sans Light</vt:lpstr>
      <vt:lpstr>Proxima Nova</vt:lpstr>
      <vt:lpstr>Quire Sans Pro Light</vt:lpstr>
      <vt:lpstr>Roboto</vt:lpstr>
      <vt:lpstr>Source Serif Pro</vt:lpstr>
      <vt:lpstr>Verdana</vt:lpstr>
      <vt:lpstr>Office Theme</vt:lpstr>
      <vt:lpstr>think-cell Slide</vt:lpstr>
      <vt:lpstr>How to help your students leverage the Career Currency of their Credly GED credential</vt:lpstr>
      <vt:lpstr>PowerPoint Presentation</vt:lpstr>
      <vt:lpstr> 5 global workforce shifts driving demand for badges</vt:lpstr>
      <vt:lpstr> 5 global workforce shifts driving demand for badges</vt:lpstr>
      <vt:lpstr> 5 global workforce shifts driving demand for badges</vt:lpstr>
      <vt:lpstr> 5 global workforce shifts driving demand for badges</vt:lpstr>
      <vt:lpstr> 5 global workforce shifts driving demand for badges</vt:lpstr>
      <vt:lpstr>Spectrum of Digital Credential Recognition</vt:lpstr>
      <vt:lpstr>Madison College  </vt:lpstr>
      <vt:lpstr>Colorado Community College System  </vt:lpstr>
      <vt:lpstr>Case Study: From employee engagement to enterprise-wide skills platform</vt:lpstr>
      <vt:lpstr>Employer Views on Alternative Credentials</vt:lpstr>
      <vt:lpstr>Credly believes in a network full of opportunity serving both earners and issuers  </vt:lpstr>
      <vt:lpstr>PowerPoint Presentation</vt:lpstr>
      <vt:lpstr>GED Digital Credentials</vt:lpstr>
      <vt:lpstr>A Currency for Human Capital</vt:lpstr>
      <vt:lpstr>Credly Connects Earners to Opportunities </vt:lpstr>
      <vt:lpstr>The GED® candidate experience:  Badges earned by Passers are notified on GED.com</vt:lpstr>
      <vt:lpstr>PowerPoint Presentation</vt:lpstr>
      <vt:lpstr>Credly Account</vt:lpstr>
      <vt:lpstr>Students connect directly to opportunities:</vt:lpstr>
      <vt:lpstr>Education</vt:lpstr>
      <vt:lpstr>Students connect directly to opportunities:</vt:lpstr>
      <vt:lpstr>Credly Acclaim digital credential platform benefits</vt:lpstr>
      <vt:lpstr>PowerPoint Presentation</vt:lpstr>
      <vt:lpstr>'Learn More' page on GED.com</vt:lpstr>
      <vt:lpstr>PowerPoint Presentation</vt:lpstr>
      <vt:lpstr>GED® Testing Service badge stats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Cult. Respons.Teaching.NY</dc:title>
  <dc:creator>UBEARAD</dc:creator>
  <cp:lastModifiedBy>Patricia Leonard</cp:lastModifiedBy>
  <cp:revision>9</cp:revision>
  <dcterms:created xsi:type="dcterms:W3CDTF">2023-07-19T05:08:47Z</dcterms:created>
  <dcterms:modified xsi:type="dcterms:W3CDTF">2023-07-19T20:19:57Z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2023-07-13T00:00:00Z</vt:filetime>
  </property>
  <property fmtid="{D5CDD505-2E9C-101B-9397-08002B2CF9AE}" pid="3" name="LastSaved">
    <vt:filetime>2023-07-19T00:00:00Z</vt:filetime>
  </property>
</Properties>
</file>