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tags/tag5.xml" ContentType="application/vnd.openxmlformats-officedocument.presentationml.tags+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7" r:id="rId1"/>
    <p:sldMasterId id="2147483698" r:id="rId2"/>
  </p:sldMasterIdLst>
  <p:notesMasterIdLst>
    <p:notesMasterId r:id="rId101"/>
  </p:notesMasterIdLst>
  <p:handoutMasterIdLst>
    <p:handoutMasterId r:id="rId102"/>
  </p:handoutMasterIdLst>
  <p:sldIdLst>
    <p:sldId id="269" r:id="rId3"/>
    <p:sldId id="279" r:id="rId4"/>
    <p:sldId id="1276" r:id="rId5"/>
    <p:sldId id="1329" r:id="rId6"/>
    <p:sldId id="1330" r:id="rId7"/>
    <p:sldId id="1435" r:id="rId8"/>
    <p:sldId id="1438" r:id="rId9"/>
    <p:sldId id="1437" r:id="rId10"/>
    <p:sldId id="1441" r:id="rId11"/>
    <p:sldId id="1310" r:id="rId12"/>
    <p:sldId id="1293" r:id="rId13"/>
    <p:sldId id="1294" r:id="rId14"/>
    <p:sldId id="1295" r:id="rId15"/>
    <p:sldId id="1296" r:id="rId16"/>
    <p:sldId id="1341" r:id="rId17"/>
    <p:sldId id="1342" r:id="rId18"/>
    <p:sldId id="1343" r:id="rId19"/>
    <p:sldId id="1344" r:id="rId20"/>
    <p:sldId id="1345" r:id="rId21"/>
    <p:sldId id="1346" r:id="rId22"/>
    <p:sldId id="1444" r:id="rId23"/>
    <p:sldId id="1348" r:id="rId24"/>
    <p:sldId id="1349" r:id="rId25"/>
    <p:sldId id="1350" r:id="rId26"/>
    <p:sldId id="1279" r:id="rId27"/>
    <p:sldId id="1332" r:id="rId28"/>
    <p:sldId id="1333" r:id="rId29"/>
    <p:sldId id="1334" r:id="rId30"/>
    <p:sldId id="1370" r:id="rId31"/>
    <p:sldId id="1313" r:id="rId32"/>
    <p:sldId id="1314" r:id="rId33"/>
    <p:sldId id="1375" r:id="rId34"/>
    <p:sldId id="1376" r:id="rId35"/>
    <p:sldId id="1459" r:id="rId36"/>
    <p:sldId id="1312" r:id="rId37"/>
    <p:sldId id="1290" r:id="rId38"/>
    <p:sldId id="1291" r:id="rId39"/>
    <p:sldId id="1292" r:id="rId40"/>
    <p:sldId id="1460" r:id="rId41"/>
    <p:sldId id="1315" r:id="rId42"/>
    <p:sldId id="1413" r:id="rId43"/>
    <p:sldId id="1403" r:id="rId44"/>
    <p:sldId id="1410" r:id="rId45"/>
    <p:sldId id="1319" r:id="rId46"/>
    <p:sldId id="1416" r:id="rId47"/>
    <p:sldId id="1417" r:id="rId48"/>
    <p:sldId id="1445" r:id="rId49"/>
    <p:sldId id="1122" r:id="rId50"/>
    <p:sldId id="1079" r:id="rId51"/>
    <p:sldId id="1190" r:id="rId52"/>
    <p:sldId id="955" r:id="rId53"/>
    <p:sldId id="1121" r:id="rId54"/>
    <p:sldId id="1446" r:id="rId55"/>
    <p:sldId id="1447" r:id="rId56"/>
    <p:sldId id="1448" r:id="rId57"/>
    <p:sldId id="1192" r:id="rId58"/>
    <p:sldId id="1123" r:id="rId59"/>
    <p:sldId id="1458" r:id="rId60"/>
    <p:sldId id="1085" r:id="rId61"/>
    <p:sldId id="1452" r:id="rId62"/>
    <p:sldId id="1086" r:id="rId63"/>
    <p:sldId id="1189" r:id="rId64"/>
    <p:sldId id="1088" r:id="rId65"/>
    <p:sldId id="1210" r:id="rId66"/>
    <p:sldId id="1321" r:id="rId67"/>
    <p:sldId id="1454" r:id="rId68"/>
    <p:sldId id="1419" r:id="rId69"/>
    <p:sldId id="1215" r:id="rId70"/>
    <p:sldId id="1216" r:id="rId71"/>
    <p:sldId id="1455" r:id="rId72"/>
    <p:sldId id="1221" r:id="rId73"/>
    <p:sldId id="1222" r:id="rId74"/>
    <p:sldId id="1456" r:id="rId75"/>
    <p:sldId id="1457" r:id="rId76"/>
    <p:sldId id="1223" r:id="rId77"/>
    <p:sldId id="1224" r:id="rId78"/>
    <p:sldId id="1225" r:id="rId79"/>
    <p:sldId id="1420" r:id="rId80"/>
    <p:sldId id="1226" r:id="rId81"/>
    <p:sldId id="1227" r:id="rId82"/>
    <p:sldId id="1228" r:id="rId83"/>
    <p:sldId id="1229" r:id="rId84"/>
    <p:sldId id="1230" r:id="rId85"/>
    <p:sldId id="1231" r:id="rId86"/>
    <p:sldId id="1232" r:id="rId87"/>
    <p:sldId id="1233" r:id="rId88"/>
    <p:sldId id="1234" r:id="rId89"/>
    <p:sldId id="1235" r:id="rId90"/>
    <p:sldId id="1236" r:id="rId91"/>
    <p:sldId id="1237" r:id="rId92"/>
    <p:sldId id="1239" r:id="rId93"/>
    <p:sldId id="1461" r:id="rId94"/>
    <p:sldId id="1328" r:id="rId95"/>
    <p:sldId id="1240" r:id="rId96"/>
    <p:sldId id="1241" r:id="rId97"/>
    <p:sldId id="1242" r:id="rId98"/>
    <p:sldId id="1424" r:id="rId99"/>
    <p:sldId id="1244" r:id="rId100"/>
  </p:sldIdLst>
  <p:sldSz cx="9144000" cy="6858000" type="screen4x3"/>
  <p:notesSz cx="7077075" cy="9363075"/>
  <p:custDataLst>
    <p:tags r:id="rId103"/>
  </p:custDataLst>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49">
          <p15:clr>
            <a:srgbClr val="A4A3A4"/>
          </p15:clr>
        </p15:guide>
        <p15:guide id="2" pos="22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tkinson, Daphne E" initials="ADE" lastIdx="35" clrIdx="0">
    <p:extLst/>
  </p:cmAuthor>
  <p:cmAuthor id="2" name="Bonnie" initials="BG" lastIdx="1"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FFD200"/>
    <a:srgbClr val="0084A9"/>
    <a:srgbClr val="336699"/>
    <a:srgbClr val="FF3300"/>
    <a:srgbClr val="FFCC00"/>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74"/>
    <p:restoredTop sz="94280" autoAdjust="0"/>
  </p:normalViewPr>
  <p:slideViewPr>
    <p:cSldViewPr snapToGrid="0" snapToObjects="1">
      <p:cViewPr varScale="1">
        <p:scale>
          <a:sx n="68" d="100"/>
          <a:sy n="68" d="100"/>
        </p:scale>
        <p:origin x="852" y="54"/>
      </p:cViewPr>
      <p:guideLst>
        <p:guide orient="horz" pos="2160"/>
        <p:guide pos="2880"/>
      </p:guideLst>
    </p:cSldViewPr>
  </p:slideViewPr>
  <p:notesTextViewPr>
    <p:cViewPr>
      <p:scale>
        <a:sx n="75" d="100"/>
        <a:sy n="75" d="100"/>
      </p:scale>
      <p:origin x="0" y="0"/>
    </p:cViewPr>
  </p:notesTextViewPr>
  <p:sorterViewPr>
    <p:cViewPr>
      <p:scale>
        <a:sx n="100" d="100"/>
        <a:sy n="100" d="100"/>
      </p:scale>
      <p:origin x="0" y="-5052"/>
    </p:cViewPr>
  </p:sorterViewPr>
  <p:notesViewPr>
    <p:cSldViewPr snapToGrid="0" snapToObjects="1">
      <p:cViewPr>
        <p:scale>
          <a:sx n="75" d="100"/>
          <a:sy n="75" d="100"/>
        </p:scale>
        <p:origin x="2112" y="720"/>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theme" Target="theme/theme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ags" Target="tags/tag1.xml"/><Relationship Id="rId108"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microsoft.com/office/2015/10/relationships/revisionInfo" Target="revisionInfo.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DB1972-CFE7-4CF2-B23F-F7431E2C4BF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DE098286-E410-4652-A683-0720801F6B83}">
      <dgm:prSet phldrT="[Text]"/>
      <dgm:spPr/>
      <dgm:t>
        <a:bodyPr/>
        <a:lstStyle/>
        <a:p>
          <a:r>
            <a:rPr lang="en-US" b="1" dirty="0"/>
            <a:t>R.8.3: Evaluate the relevance and sufficiency of evidence offered in support of a claim. Primarily measured with informational texts.</a:t>
          </a:r>
          <a:endParaRPr lang="en-US" dirty="0"/>
        </a:p>
      </dgm:t>
    </dgm:pt>
    <dgm:pt modelId="{1C4EAAF2-558B-45ED-BAB1-EE60030EED99}" type="parTrans" cxnId="{67C1E9D2-B397-42FF-AF7E-0FE0F1D33C8F}">
      <dgm:prSet/>
      <dgm:spPr/>
      <dgm:t>
        <a:bodyPr/>
        <a:lstStyle/>
        <a:p>
          <a:endParaRPr lang="en-US"/>
        </a:p>
      </dgm:t>
    </dgm:pt>
    <dgm:pt modelId="{4644E395-E175-41F4-BF32-89EE65F65909}" type="sibTrans" cxnId="{67C1E9D2-B397-42FF-AF7E-0FE0F1D33C8F}">
      <dgm:prSet/>
      <dgm:spPr/>
      <dgm:t>
        <a:bodyPr/>
        <a:lstStyle/>
        <a:p>
          <a:endParaRPr lang="en-US"/>
        </a:p>
      </dgm:t>
    </dgm:pt>
    <dgm:pt modelId="{51F45B08-DD1D-49E0-92BB-189DD6F6B571}">
      <dgm:prSet phldrT="[Text]"/>
      <dgm:spPr/>
      <dgm:t>
        <a:bodyPr/>
        <a:lstStyle/>
        <a:p>
          <a:r>
            <a:rPr lang="en-US" b="1" dirty="0"/>
            <a:t>SSP.2.a: Determine the central ideas or information of a primary or secondary source, corroborating or challenging conclusions with evidence.</a:t>
          </a:r>
          <a:endParaRPr lang="en-US" dirty="0"/>
        </a:p>
      </dgm:t>
    </dgm:pt>
    <dgm:pt modelId="{6F755D09-18ED-4BFD-8B88-73A2A088DC31}" type="parTrans" cxnId="{C762C342-F2EC-4A64-BBA8-51064B2DC5F6}">
      <dgm:prSet/>
      <dgm:spPr/>
      <dgm:t>
        <a:bodyPr/>
        <a:lstStyle/>
        <a:p>
          <a:endParaRPr lang="en-US"/>
        </a:p>
      </dgm:t>
    </dgm:pt>
    <dgm:pt modelId="{DE5E74DB-D4F4-4D92-8C9D-47489312ADC8}" type="sibTrans" cxnId="{C762C342-F2EC-4A64-BBA8-51064B2DC5F6}">
      <dgm:prSet/>
      <dgm:spPr/>
      <dgm:t>
        <a:bodyPr/>
        <a:lstStyle/>
        <a:p>
          <a:endParaRPr lang="en-US"/>
        </a:p>
      </dgm:t>
    </dgm:pt>
    <dgm:pt modelId="{87B4CABC-7B56-4EE4-A570-6B98A56E0AD5}">
      <dgm:prSet phldrT="[Text]"/>
      <dgm:spPr/>
      <dgm:t>
        <a:bodyPr/>
        <a:lstStyle/>
        <a:p>
          <a:r>
            <a:rPr lang="en-US" dirty="0"/>
            <a:t>MP.1 d. Recognize and identify missing information that is required to solve a problem.</a:t>
          </a:r>
        </a:p>
        <a:p>
          <a:r>
            <a:rPr lang="en-US" dirty="0"/>
            <a:t>MP.5 c. Identify the information required to evaluate a line of reasoning.</a:t>
          </a:r>
        </a:p>
      </dgm:t>
    </dgm:pt>
    <dgm:pt modelId="{9B428D15-B969-4DCA-AF23-77589DFFDA4B}" type="parTrans" cxnId="{BA4B468B-3950-412C-815D-62665D5FB6DB}">
      <dgm:prSet/>
      <dgm:spPr/>
      <dgm:t>
        <a:bodyPr/>
        <a:lstStyle/>
        <a:p>
          <a:endParaRPr lang="en-US"/>
        </a:p>
      </dgm:t>
    </dgm:pt>
    <dgm:pt modelId="{163F84C7-FA6D-4E27-B349-A8F85F11D0ED}" type="sibTrans" cxnId="{BA4B468B-3950-412C-815D-62665D5FB6DB}">
      <dgm:prSet/>
      <dgm:spPr/>
      <dgm:t>
        <a:bodyPr/>
        <a:lstStyle/>
        <a:p>
          <a:endParaRPr lang="en-US"/>
        </a:p>
      </dgm:t>
    </dgm:pt>
    <dgm:pt modelId="{0959EEED-EF2F-46C7-B0B1-68A7E695BEC6}">
      <dgm:prSet phldrT="[Text]"/>
      <dgm:spPr/>
      <dgm:t>
        <a:bodyPr/>
        <a:lstStyle/>
        <a:p>
          <a:r>
            <a:rPr lang="en-US" dirty="0"/>
            <a:t>SP.4.a Evaluate whether a conclusion or theory is supported or challenged by particular data or evidence</a:t>
          </a:r>
        </a:p>
      </dgm:t>
    </dgm:pt>
    <dgm:pt modelId="{30827A46-B232-4F8E-8EF7-04791CD39834}" type="parTrans" cxnId="{50D20489-412B-45ED-8E84-30CA4C2052FD}">
      <dgm:prSet/>
      <dgm:spPr/>
      <dgm:t>
        <a:bodyPr/>
        <a:lstStyle/>
        <a:p>
          <a:endParaRPr lang="en-US"/>
        </a:p>
      </dgm:t>
    </dgm:pt>
    <dgm:pt modelId="{7A10065F-ECAA-4C71-99AB-29170F4B1C21}" type="sibTrans" cxnId="{50D20489-412B-45ED-8E84-30CA4C2052FD}">
      <dgm:prSet/>
      <dgm:spPr/>
      <dgm:t>
        <a:bodyPr/>
        <a:lstStyle/>
        <a:p>
          <a:endParaRPr lang="en-US"/>
        </a:p>
      </dgm:t>
    </dgm:pt>
    <dgm:pt modelId="{DAAC34F3-9248-4DEF-A77B-3527E1E9D4D4}" type="pres">
      <dgm:prSet presAssocID="{9FDB1972-CFE7-4CF2-B23F-F7431E2C4BF3}" presName="hierChild1" presStyleCnt="0">
        <dgm:presLayoutVars>
          <dgm:chPref val="1"/>
          <dgm:dir/>
          <dgm:animOne val="branch"/>
          <dgm:animLvl val="lvl"/>
          <dgm:resizeHandles/>
        </dgm:presLayoutVars>
      </dgm:prSet>
      <dgm:spPr/>
    </dgm:pt>
    <dgm:pt modelId="{96713772-1A39-4A66-9835-FFDE80141882}" type="pres">
      <dgm:prSet presAssocID="{DE098286-E410-4652-A683-0720801F6B83}" presName="hierRoot1" presStyleCnt="0"/>
      <dgm:spPr/>
    </dgm:pt>
    <dgm:pt modelId="{26E96410-9B8F-4CA4-BC36-93F8C5C19907}" type="pres">
      <dgm:prSet presAssocID="{DE098286-E410-4652-A683-0720801F6B83}" presName="composite" presStyleCnt="0"/>
      <dgm:spPr/>
    </dgm:pt>
    <dgm:pt modelId="{1DFC7405-1BCB-4ACC-A42F-009FABB290A2}" type="pres">
      <dgm:prSet presAssocID="{DE098286-E410-4652-A683-0720801F6B83}" presName="background" presStyleLbl="node0" presStyleIdx="0" presStyleCnt="1"/>
      <dgm:spPr/>
    </dgm:pt>
    <dgm:pt modelId="{9427CB8E-AC65-4126-8507-0D77ABAB7E71}" type="pres">
      <dgm:prSet presAssocID="{DE098286-E410-4652-A683-0720801F6B83}" presName="text" presStyleLbl="fgAcc0" presStyleIdx="0" presStyleCnt="1">
        <dgm:presLayoutVars>
          <dgm:chPref val="3"/>
        </dgm:presLayoutVars>
      </dgm:prSet>
      <dgm:spPr/>
    </dgm:pt>
    <dgm:pt modelId="{30D7842A-C185-42C2-A42D-EC9575CE5DBE}" type="pres">
      <dgm:prSet presAssocID="{DE098286-E410-4652-A683-0720801F6B83}" presName="hierChild2" presStyleCnt="0"/>
      <dgm:spPr/>
    </dgm:pt>
    <dgm:pt modelId="{61A3D218-2C0E-4AFD-870D-758FA0CA10AA}" type="pres">
      <dgm:prSet presAssocID="{6F755D09-18ED-4BFD-8B88-73A2A088DC31}" presName="Name10" presStyleLbl="parChTrans1D2" presStyleIdx="0" presStyleCnt="3"/>
      <dgm:spPr/>
    </dgm:pt>
    <dgm:pt modelId="{051D9705-838A-4D6F-8F6F-EB6CEA7371E5}" type="pres">
      <dgm:prSet presAssocID="{51F45B08-DD1D-49E0-92BB-189DD6F6B571}" presName="hierRoot2" presStyleCnt="0"/>
      <dgm:spPr/>
    </dgm:pt>
    <dgm:pt modelId="{EDF898BF-4F66-4B19-8A3A-BEA10F858E41}" type="pres">
      <dgm:prSet presAssocID="{51F45B08-DD1D-49E0-92BB-189DD6F6B571}" presName="composite2" presStyleCnt="0"/>
      <dgm:spPr/>
    </dgm:pt>
    <dgm:pt modelId="{CFC7B657-5625-47C2-91A4-0E50683D40DC}" type="pres">
      <dgm:prSet presAssocID="{51F45B08-DD1D-49E0-92BB-189DD6F6B571}" presName="background2" presStyleLbl="node2" presStyleIdx="0" presStyleCnt="3"/>
      <dgm:spPr/>
    </dgm:pt>
    <dgm:pt modelId="{3D2BB905-332B-4297-B1DB-9A0F5DF65586}" type="pres">
      <dgm:prSet presAssocID="{51F45B08-DD1D-49E0-92BB-189DD6F6B571}" presName="text2" presStyleLbl="fgAcc2" presStyleIdx="0" presStyleCnt="3">
        <dgm:presLayoutVars>
          <dgm:chPref val="3"/>
        </dgm:presLayoutVars>
      </dgm:prSet>
      <dgm:spPr/>
    </dgm:pt>
    <dgm:pt modelId="{0E48DEDE-671C-4365-AECF-4A9C88B750E7}" type="pres">
      <dgm:prSet presAssocID="{51F45B08-DD1D-49E0-92BB-189DD6F6B571}" presName="hierChild3" presStyleCnt="0"/>
      <dgm:spPr/>
    </dgm:pt>
    <dgm:pt modelId="{4739A97C-7207-4AA3-9A23-1B07979C6980}" type="pres">
      <dgm:prSet presAssocID="{30827A46-B232-4F8E-8EF7-04791CD39834}" presName="Name10" presStyleLbl="parChTrans1D2" presStyleIdx="1" presStyleCnt="3"/>
      <dgm:spPr/>
    </dgm:pt>
    <dgm:pt modelId="{7CD03B7E-BACF-441D-9032-BC02563EE779}" type="pres">
      <dgm:prSet presAssocID="{0959EEED-EF2F-46C7-B0B1-68A7E695BEC6}" presName="hierRoot2" presStyleCnt="0"/>
      <dgm:spPr/>
    </dgm:pt>
    <dgm:pt modelId="{5A802203-9361-46F3-835C-00474EFACE3A}" type="pres">
      <dgm:prSet presAssocID="{0959EEED-EF2F-46C7-B0B1-68A7E695BEC6}" presName="composite2" presStyleCnt="0"/>
      <dgm:spPr/>
    </dgm:pt>
    <dgm:pt modelId="{0A389723-63F7-41E3-9726-FB4BB54C2504}" type="pres">
      <dgm:prSet presAssocID="{0959EEED-EF2F-46C7-B0B1-68A7E695BEC6}" presName="background2" presStyleLbl="node2" presStyleIdx="1" presStyleCnt="3"/>
      <dgm:spPr/>
    </dgm:pt>
    <dgm:pt modelId="{258D14FD-B42F-4058-A3E5-35E307089F56}" type="pres">
      <dgm:prSet presAssocID="{0959EEED-EF2F-46C7-B0B1-68A7E695BEC6}" presName="text2" presStyleLbl="fgAcc2" presStyleIdx="1" presStyleCnt="3">
        <dgm:presLayoutVars>
          <dgm:chPref val="3"/>
        </dgm:presLayoutVars>
      </dgm:prSet>
      <dgm:spPr/>
    </dgm:pt>
    <dgm:pt modelId="{55F93CBB-66A0-4C1F-9B8A-982552E97C6B}" type="pres">
      <dgm:prSet presAssocID="{0959EEED-EF2F-46C7-B0B1-68A7E695BEC6}" presName="hierChild3" presStyleCnt="0"/>
      <dgm:spPr/>
    </dgm:pt>
    <dgm:pt modelId="{6D9D3CF9-9ADB-4328-9F41-F750D19FF966}" type="pres">
      <dgm:prSet presAssocID="{9B428D15-B969-4DCA-AF23-77589DFFDA4B}" presName="Name10" presStyleLbl="parChTrans1D2" presStyleIdx="2" presStyleCnt="3"/>
      <dgm:spPr/>
    </dgm:pt>
    <dgm:pt modelId="{2846F81B-B328-446E-82C7-ABC34D77D468}" type="pres">
      <dgm:prSet presAssocID="{87B4CABC-7B56-4EE4-A570-6B98A56E0AD5}" presName="hierRoot2" presStyleCnt="0"/>
      <dgm:spPr/>
    </dgm:pt>
    <dgm:pt modelId="{7BFEBEB7-7702-468F-B3D3-60123A282741}" type="pres">
      <dgm:prSet presAssocID="{87B4CABC-7B56-4EE4-A570-6B98A56E0AD5}" presName="composite2" presStyleCnt="0"/>
      <dgm:spPr/>
    </dgm:pt>
    <dgm:pt modelId="{2E2157A9-31C5-483B-93DD-21EDCDC050CA}" type="pres">
      <dgm:prSet presAssocID="{87B4CABC-7B56-4EE4-A570-6B98A56E0AD5}" presName="background2" presStyleLbl="node2" presStyleIdx="2" presStyleCnt="3"/>
      <dgm:spPr/>
    </dgm:pt>
    <dgm:pt modelId="{F4930884-6234-4B5C-94F4-26CC8B8FF23C}" type="pres">
      <dgm:prSet presAssocID="{87B4CABC-7B56-4EE4-A570-6B98A56E0AD5}" presName="text2" presStyleLbl="fgAcc2" presStyleIdx="2" presStyleCnt="3">
        <dgm:presLayoutVars>
          <dgm:chPref val="3"/>
        </dgm:presLayoutVars>
      </dgm:prSet>
      <dgm:spPr/>
    </dgm:pt>
    <dgm:pt modelId="{E5651556-2E58-4724-8657-5859B63A6F5B}" type="pres">
      <dgm:prSet presAssocID="{87B4CABC-7B56-4EE4-A570-6B98A56E0AD5}" presName="hierChild3" presStyleCnt="0"/>
      <dgm:spPr/>
    </dgm:pt>
  </dgm:ptLst>
  <dgm:cxnLst>
    <dgm:cxn modelId="{2471BA04-A6B8-430D-BF24-8E1ED82000A5}" type="presOf" srcId="{9FDB1972-CFE7-4CF2-B23F-F7431E2C4BF3}" destId="{DAAC34F3-9248-4DEF-A77B-3527E1E9D4D4}" srcOrd="0" destOrd="0" presId="urn:microsoft.com/office/officeart/2005/8/layout/hierarchy1"/>
    <dgm:cxn modelId="{91F9C213-3503-4532-979F-2DA0E18D480F}" type="presOf" srcId="{DE098286-E410-4652-A683-0720801F6B83}" destId="{9427CB8E-AC65-4126-8507-0D77ABAB7E71}" srcOrd="0" destOrd="0" presId="urn:microsoft.com/office/officeart/2005/8/layout/hierarchy1"/>
    <dgm:cxn modelId="{8F2C1926-CF71-483B-A77A-712FCEFB13A9}" type="presOf" srcId="{51F45B08-DD1D-49E0-92BB-189DD6F6B571}" destId="{3D2BB905-332B-4297-B1DB-9A0F5DF65586}" srcOrd="0" destOrd="0" presId="urn:microsoft.com/office/officeart/2005/8/layout/hierarchy1"/>
    <dgm:cxn modelId="{683E2D3E-2EBC-484F-AF96-D75A274F5362}" type="presOf" srcId="{87B4CABC-7B56-4EE4-A570-6B98A56E0AD5}" destId="{F4930884-6234-4B5C-94F4-26CC8B8FF23C}" srcOrd="0" destOrd="0" presId="urn:microsoft.com/office/officeart/2005/8/layout/hierarchy1"/>
    <dgm:cxn modelId="{F6C3B640-B7AD-498A-AE7F-08F889191E9F}" type="presOf" srcId="{6F755D09-18ED-4BFD-8B88-73A2A088DC31}" destId="{61A3D218-2C0E-4AFD-870D-758FA0CA10AA}" srcOrd="0" destOrd="0" presId="urn:microsoft.com/office/officeart/2005/8/layout/hierarchy1"/>
    <dgm:cxn modelId="{C762C342-F2EC-4A64-BBA8-51064B2DC5F6}" srcId="{DE098286-E410-4652-A683-0720801F6B83}" destId="{51F45B08-DD1D-49E0-92BB-189DD6F6B571}" srcOrd="0" destOrd="0" parTransId="{6F755D09-18ED-4BFD-8B88-73A2A088DC31}" sibTransId="{DE5E74DB-D4F4-4D92-8C9D-47489312ADC8}"/>
    <dgm:cxn modelId="{50D20489-412B-45ED-8E84-30CA4C2052FD}" srcId="{DE098286-E410-4652-A683-0720801F6B83}" destId="{0959EEED-EF2F-46C7-B0B1-68A7E695BEC6}" srcOrd="1" destOrd="0" parTransId="{30827A46-B232-4F8E-8EF7-04791CD39834}" sibTransId="{7A10065F-ECAA-4C71-99AB-29170F4B1C21}"/>
    <dgm:cxn modelId="{BA4B468B-3950-412C-815D-62665D5FB6DB}" srcId="{DE098286-E410-4652-A683-0720801F6B83}" destId="{87B4CABC-7B56-4EE4-A570-6B98A56E0AD5}" srcOrd="2" destOrd="0" parTransId="{9B428D15-B969-4DCA-AF23-77589DFFDA4B}" sibTransId="{163F84C7-FA6D-4E27-B349-A8F85F11D0ED}"/>
    <dgm:cxn modelId="{F9977990-7255-4BB1-B3DB-1D28596DD472}" type="presOf" srcId="{30827A46-B232-4F8E-8EF7-04791CD39834}" destId="{4739A97C-7207-4AA3-9A23-1B07979C6980}" srcOrd="0" destOrd="0" presId="urn:microsoft.com/office/officeart/2005/8/layout/hierarchy1"/>
    <dgm:cxn modelId="{67C1E9D2-B397-42FF-AF7E-0FE0F1D33C8F}" srcId="{9FDB1972-CFE7-4CF2-B23F-F7431E2C4BF3}" destId="{DE098286-E410-4652-A683-0720801F6B83}" srcOrd="0" destOrd="0" parTransId="{1C4EAAF2-558B-45ED-BAB1-EE60030EED99}" sibTransId="{4644E395-E175-41F4-BF32-89EE65F65909}"/>
    <dgm:cxn modelId="{EE4D39D9-1FE8-4FA8-9960-6B629D39416A}" type="presOf" srcId="{0959EEED-EF2F-46C7-B0B1-68A7E695BEC6}" destId="{258D14FD-B42F-4058-A3E5-35E307089F56}" srcOrd="0" destOrd="0" presId="urn:microsoft.com/office/officeart/2005/8/layout/hierarchy1"/>
    <dgm:cxn modelId="{E074AFF7-8EEE-4A97-82DF-FC5983CF08FA}" type="presOf" srcId="{9B428D15-B969-4DCA-AF23-77589DFFDA4B}" destId="{6D9D3CF9-9ADB-4328-9F41-F750D19FF966}" srcOrd="0" destOrd="0" presId="urn:microsoft.com/office/officeart/2005/8/layout/hierarchy1"/>
    <dgm:cxn modelId="{6D2BDF35-6713-44AA-8609-CACF3598F241}" type="presParOf" srcId="{DAAC34F3-9248-4DEF-A77B-3527E1E9D4D4}" destId="{96713772-1A39-4A66-9835-FFDE80141882}" srcOrd="0" destOrd="0" presId="urn:microsoft.com/office/officeart/2005/8/layout/hierarchy1"/>
    <dgm:cxn modelId="{01FFA9F5-117C-44D6-9972-8C656ECFC29E}" type="presParOf" srcId="{96713772-1A39-4A66-9835-FFDE80141882}" destId="{26E96410-9B8F-4CA4-BC36-93F8C5C19907}" srcOrd="0" destOrd="0" presId="urn:microsoft.com/office/officeart/2005/8/layout/hierarchy1"/>
    <dgm:cxn modelId="{EC3C98FA-5B25-4227-B547-B29525E3F40F}" type="presParOf" srcId="{26E96410-9B8F-4CA4-BC36-93F8C5C19907}" destId="{1DFC7405-1BCB-4ACC-A42F-009FABB290A2}" srcOrd="0" destOrd="0" presId="urn:microsoft.com/office/officeart/2005/8/layout/hierarchy1"/>
    <dgm:cxn modelId="{B1338CB1-46FB-42C5-A891-4459F52618B4}" type="presParOf" srcId="{26E96410-9B8F-4CA4-BC36-93F8C5C19907}" destId="{9427CB8E-AC65-4126-8507-0D77ABAB7E71}" srcOrd="1" destOrd="0" presId="urn:microsoft.com/office/officeart/2005/8/layout/hierarchy1"/>
    <dgm:cxn modelId="{F5C1EB41-4378-4A7E-9F41-471CFFB3196A}" type="presParOf" srcId="{96713772-1A39-4A66-9835-FFDE80141882}" destId="{30D7842A-C185-42C2-A42D-EC9575CE5DBE}" srcOrd="1" destOrd="0" presId="urn:microsoft.com/office/officeart/2005/8/layout/hierarchy1"/>
    <dgm:cxn modelId="{6206A676-3A6E-476C-A215-D1B56957440E}" type="presParOf" srcId="{30D7842A-C185-42C2-A42D-EC9575CE5DBE}" destId="{61A3D218-2C0E-4AFD-870D-758FA0CA10AA}" srcOrd="0" destOrd="0" presId="urn:microsoft.com/office/officeart/2005/8/layout/hierarchy1"/>
    <dgm:cxn modelId="{3C1C5CFC-6A88-4BAF-90E1-069CE5C62A34}" type="presParOf" srcId="{30D7842A-C185-42C2-A42D-EC9575CE5DBE}" destId="{051D9705-838A-4D6F-8F6F-EB6CEA7371E5}" srcOrd="1" destOrd="0" presId="urn:microsoft.com/office/officeart/2005/8/layout/hierarchy1"/>
    <dgm:cxn modelId="{857FA6B2-4162-4709-95E6-E6C93BE2DA5B}" type="presParOf" srcId="{051D9705-838A-4D6F-8F6F-EB6CEA7371E5}" destId="{EDF898BF-4F66-4B19-8A3A-BEA10F858E41}" srcOrd="0" destOrd="0" presId="urn:microsoft.com/office/officeart/2005/8/layout/hierarchy1"/>
    <dgm:cxn modelId="{714EAE23-C274-4561-AF2C-2C6772DA520C}" type="presParOf" srcId="{EDF898BF-4F66-4B19-8A3A-BEA10F858E41}" destId="{CFC7B657-5625-47C2-91A4-0E50683D40DC}" srcOrd="0" destOrd="0" presId="urn:microsoft.com/office/officeart/2005/8/layout/hierarchy1"/>
    <dgm:cxn modelId="{B7E0E2E6-4F2F-4F8E-BAE0-858932CCB47E}" type="presParOf" srcId="{EDF898BF-4F66-4B19-8A3A-BEA10F858E41}" destId="{3D2BB905-332B-4297-B1DB-9A0F5DF65586}" srcOrd="1" destOrd="0" presId="urn:microsoft.com/office/officeart/2005/8/layout/hierarchy1"/>
    <dgm:cxn modelId="{A8AF9763-CA2C-4F84-9AD5-EEAA83110E54}" type="presParOf" srcId="{051D9705-838A-4D6F-8F6F-EB6CEA7371E5}" destId="{0E48DEDE-671C-4365-AECF-4A9C88B750E7}" srcOrd="1" destOrd="0" presId="urn:microsoft.com/office/officeart/2005/8/layout/hierarchy1"/>
    <dgm:cxn modelId="{5418B728-C1B8-4F9B-A584-CC80579CFD6F}" type="presParOf" srcId="{30D7842A-C185-42C2-A42D-EC9575CE5DBE}" destId="{4739A97C-7207-4AA3-9A23-1B07979C6980}" srcOrd="2" destOrd="0" presId="urn:microsoft.com/office/officeart/2005/8/layout/hierarchy1"/>
    <dgm:cxn modelId="{73227BAC-6E68-48AA-B138-48DFD62EA83F}" type="presParOf" srcId="{30D7842A-C185-42C2-A42D-EC9575CE5DBE}" destId="{7CD03B7E-BACF-441D-9032-BC02563EE779}" srcOrd="3" destOrd="0" presId="urn:microsoft.com/office/officeart/2005/8/layout/hierarchy1"/>
    <dgm:cxn modelId="{5033C846-B84C-4831-8378-3BC8FF19E667}" type="presParOf" srcId="{7CD03B7E-BACF-441D-9032-BC02563EE779}" destId="{5A802203-9361-46F3-835C-00474EFACE3A}" srcOrd="0" destOrd="0" presId="urn:microsoft.com/office/officeart/2005/8/layout/hierarchy1"/>
    <dgm:cxn modelId="{64F3868B-F64B-4ACE-AD60-B7AC9787BCD0}" type="presParOf" srcId="{5A802203-9361-46F3-835C-00474EFACE3A}" destId="{0A389723-63F7-41E3-9726-FB4BB54C2504}" srcOrd="0" destOrd="0" presId="urn:microsoft.com/office/officeart/2005/8/layout/hierarchy1"/>
    <dgm:cxn modelId="{E5AD53BA-4AFA-4C0A-B103-525B45E2777E}" type="presParOf" srcId="{5A802203-9361-46F3-835C-00474EFACE3A}" destId="{258D14FD-B42F-4058-A3E5-35E307089F56}" srcOrd="1" destOrd="0" presId="urn:microsoft.com/office/officeart/2005/8/layout/hierarchy1"/>
    <dgm:cxn modelId="{D4CC7806-5133-4F7F-A1C7-89729D6BA528}" type="presParOf" srcId="{7CD03B7E-BACF-441D-9032-BC02563EE779}" destId="{55F93CBB-66A0-4C1F-9B8A-982552E97C6B}" srcOrd="1" destOrd="0" presId="urn:microsoft.com/office/officeart/2005/8/layout/hierarchy1"/>
    <dgm:cxn modelId="{83C355D3-094F-4E1E-80FC-526ADA2FBD60}" type="presParOf" srcId="{30D7842A-C185-42C2-A42D-EC9575CE5DBE}" destId="{6D9D3CF9-9ADB-4328-9F41-F750D19FF966}" srcOrd="4" destOrd="0" presId="urn:microsoft.com/office/officeart/2005/8/layout/hierarchy1"/>
    <dgm:cxn modelId="{87C4078C-D0CB-482A-B62D-6B544B5C9494}" type="presParOf" srcId="{30D7842A-C185-42C2-A42D-EC9575CE5DBE}" destId="{2846F81B-B328-446E-82C7-ABC34D77D468}" srcOrd="5" destOrd="0" presId="urn:microsoft.com/office/officeart/2005/8/layout/hierarchy1"/>
    <dgm:cxn modelId="{56902A5F-27A5-4DF9-9323-AF87B51C0DD9}" type="presParOf" srcId="{2846F81B-B328-446E-82C7-ABC34D77D468}" destId="{7BFEBEB7-7702-468F-B3D3-60123A282741}" srcOrd="0" destOrd="0" presId="urn:microsoft.com/office/officeart/2005/8/layout/hierarchy1"/>
    <dgm:cxn modelId="{26FA3555-356A-45E2-A607-82EEECF69254}" type="presParOf" srcId="{7BFEBEB7-7702-468F-B3D3-60123A282741}" destId="{2E2157A9-31C5-483B-93DD-21EDCDC050CA}" srcOrd="0" destOrd="0" presId="urn:microsoft.com/office/officeart/2005/8/layout/hierarchy1"/>
    <dgm:cxn modelId="{A9537C88-26F1-43AF-8907-002CD74FD3E3}" type="presParOf" srcId="{7BFEBEB7-7702-468F-B3D3-60123A282741}" destId="{F4930884-6234-4B5C-94F4-26CC8B8FF23C}" srcOrd="1" destOrd="0" presId="urn:microsoft.com/office/officeart/2005/8/layout/hierarchy1"/>
    <dgm:cxn modelId="{9D5CBE19-181D-4D56-BAB9-EBC2C6CFA6C5}" type="presParOf" srcId="{2846F81B-B328-446E-82C7-ABC34D77D468}" destId="{E5651556-2E58-4724-8657-5859B63A6F5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A8C41C-529A-48CA-9CE7-A1F898887017}" type="doc">
      <dgm:prSet loTypeId="urn:microsoft.com/office/officeart/2005/8/layout/pyramid1" loCatId="pyramid" qsTypeId="urn:microsoft.com/office/officeart/2005/8/quickstyle/simple1" qsCatId="simple" csTypeId="urn:microsoft.com/office/officeart/2005/8/colors/accent1_2" csCatId="accent1" phldr="1"/>
      <dgm:spPr/>
    </dgm:pt>
    <dgm:pt modelId="{7D49F682-F476-44FB-B74F-8064889D9010}">
      <dgm:prSet phldrT="[Text]" phldr="1"/>
      <dgm:spPr/>
      <dgm:t>
        <a:bodyPr/>
        <a:lstStyle/>
        <a:p>
          <a:endParaRPr lang="en-US" dirty="0"/>
        </a:p>
      </dgm:t>
    </dgm:pt>
    <dgm:pt modelId="{FCDB8570-755A-4400-A21B-2180C9621140}" type="parTrans" cxnId="{CCC99A85-8B58-4381-B4B5-F862DC27FF5B}">
      <dgm:prSet/>
      <dgm:spPr/>
      <dgm:t>
        <a:bodyPr/>
        <a:lstStyle/>
        <a:p>
          <a:endParaRPr lang="en-US"/>
        </a:p>
      </dgm:t>
    </dgm:pt>
    <dgm:pt modelId="{7B373F25-7DDD-4531-8385-4C537AB3343E}" type="sibTrans" cxnId="{CCC99A85-8B58-4381-B4B5-F862DC27FF5B}">
      <dgm:prSet/>
      <dgm:spPr/>
      <dgm:t>
        <a:bodyPr/>
        <a:lstStyle/>
        <a:p>
          <a:endParaRPr lang="en-US"/>
        </a:p>
      </dgm:t>
    </dgm:pt>
    <dgm:pt modelId="{55328C7F-5C25-4876-9A60-39E81B3C74DA}">
      <dgm:prSet phldrT="[Text]" phldr="1"/>
      <dgm:spPr/>
      <dgm:t>
        <a:bodyPr/>
        <a:lstStyle/>
        <a:p>
          <a:endParaRPr lang="en-US" dirty="0"/>
        </a:p>
      </dgm:t>
    </dgm:pt>
    <dgm:pt modelId="{A298EAFA-5019-4A55-B19C-15AE6238832B}" type="parTrans" cxnId="{20B2FC70-9C7D-4B33-86A9-44FE6958FD12}">
      <dgm:prSet/>
      <dgm:spPr/>
      <dgm:t>
        <a:bodyPr/>
        <a:lstStyle/>
        <a:p>
          <a:endParaRPr lang="en-US"/>
        </a:p>
      </dgm:t>
    </dgm:pt>
    <dgm:pt modelId="{115D9F22-90B8-4333-AE20-E39D28839B90}" type="sibTrans" cxnId="{20B2FC70-9C7D-4B33-86A9-44FE6958FD12}">
      <dgm:prSet/>
      <dgm:spPr/>
      <dgm:t>
        <a:bodyPr/>
        <a:lstStyle/>
        <a:p>
          <a:endParaRPr lang="en-US"/>
        </a:p>
      </dgm:t>
    </dgm:pt>
    <dgm:pt modelId="{C464A4B9-6EA4-471A-A246-369C2FD20C86}">
      <dgm:prSet phldrT="[Text]"/>
      <dgm:spPr/>
      <dgm:t>
        <a:bodyPr/>
        <a:lstStyle/>
        <a:p>
          <a:r>
            <a:rPr lang="en-US" dirty="0">
              <a:solidFill>
                <a:schemeClr val="bg1"/>
              </a:solidFill>
            </a:rPr>
            <a:t>Collaborative</a:t>
          </a:r>
        </a:p>
      </dgm:t>
    </dgm:pt>
    <dgm:pt modelId="{742FA242-8F99-43FA-B9D2-C5DE2A981BB7}" type="parTrans" cxnId="{F7246BF8-CFEC-4E13-851D-2916A2FE3E13}">
      <dgm:prSet/>
      <dgm:spPr/>
      <dgm:t>
        <a:bodyPr/>
        <a:lstStyle/>
        <a:p>
          <a:endParaRPr lang="en-US"/>
        </a:p>
      </dgm:t>
    </dgm:pt>
    <dgm:pt modelId="{88C78035-0117-426B-B356-DAD88B4A35D8}" type="sibTrans" cxnId="{F7246BF8-CFEC-4E13-851D-2916A2FE3E13}">
      <dgm:prSet/>
      <dgm:spPr/>
      <dgm:t>
        <a:bodyPr/>
        <a:lstStyle/>
        <a:p>
          <a:endParaRPr lang="en-US"/>
        </a:p>
      </dgm:t>
    </dgm:pt>
    <dgm:pt modelId="{5CF7AA26-C26E-4914-86E3-482D996C294C}">
      <dgm:prSet phldrT="[Text]"/>
      <dgm:spPr/>
      <dgm:t>
        <a:bodyPr/>
        <a:lstStyle/>
        <a:p>
          <a:r>
            <a:rPr lang="en-US" dirty="0">
              <a:solidFill>
                <a:schemeClr val="bg1"/>
              </a:solidFill>
            </a:rPr>
            <a:t>Independent</a:t>
          </a:r>
        </a:p>
      </dgm:t>
    </dgm:pt>
    <dgm:pt modelId="{BC2FDA39-E493-430A-B1F9-84ED8DCE44D9}" type="parTrans" cxnId="{5E1EA542-8548-4723-8DDF-B1381011151E}">
      <dgm:prSet/>
      <dgm:spPr/>
      <dgm:t>
        <a:bodyPr/>
        <a:lstStyle/>
        <a:p>
          <a:endParaRPr lang="en-US"/>
        </a:p>
      </dgm:t>
    </dgm:pt>
    <dgm:pt modelId="{67B75B2B-2BDC-4D12-AA7B-2708BE0C868E}" type="sibTrans" cxnId="{5E1EA542-8548-4723-8DDF-B1381011151E}">
      <dgm:prSet/>
      <dgm:spPr/>
      <dgm:t>
        <a:bodyPr/>
        <a:lstStyle/>
        <a:p>
          <a:endParaRPr lang="en-US"/>
        </a:p>
      </dgm:t>
    </dgm:pt>
    <dgm:pt modelId="{8D4E10D8-6503-4972-9683-B7CD2A09B3B3}" type="pres">
      <dgm:prSet presAssocID="{81A8C41C-529A-48CA-9CE7-A1F898887017}" presName="Name0" presStyleCnt="0">
        <dgm:presLayoutVars>
          <dgm:dir/>
          <dgm:animLvl val="lvl"/>
          <dgm:resizeHandles val="exact"/>
        </dgm:presLayoutVars>
      </dgm:prSet>
      <dgm:spPr/>
    </dgm:pt>
    <dgm:pt modelId="{102888E4-87A0-4BEE-9411-3145F3474305}" type="pres">
      <dgm:prSet presAssocID="{7D49F682-F476-44FB-B74F-8064889D9010}" presName="Name8" presStyleCnt="0"/>
      <dgm:spPr/>
    </dgm:pt>
    <dgm:pt modelId="{34ADA2B7-CC65-4B95-9D6B-DBC1BC6DDA86}" type="pres">
      <dgm:prSet presAssocID="{7D49F682-F476-44FB-B74F-8064889D9010}" presName="level" presStyleLbl="node1" presStyleIdx="0" presStyleCnt="4">
        <dgm:presLayoutVars>
          <dgm:chMax val="1"/>
          <dgm:bulletEnabled val="1"/>
        </dgm:presLayoutVars>
      </dgm:prSet>
      <dgm:spPr/>
    </dgm:pt>
    <dgm:pt modelId="{E6346BE3-1059-4CC1-9090-9448E18C0EAD}" type="pres">
      <dgm:prSet presAssocID="{7D49F682-F476-44FB-B74F-8064889D9010}" presName="levelTx" presStyleLbl="revTx" presStyleIdx="0" presStyleCnt="0">
        <dgm:presLayoutVars>
          <dgm:chMax val="1"/>
          <dgm:bulletEnabled val="1"/>
        </dgm:presLayoutVars>
      </dgm:prSet>
      <dgm:spPr/>
    </dgm:pt>
    <dgm:pt modelId="{93A3AA1A-32D6-45E2-BC87-FF85AB8E7C7E}" type="pres">
      <dgm:prSet presAssocID="{55328C7F-5C25-4876-9A60-39E81B3C74DA}" presName="Name8" presStyleCnt="0"/>
      <dgm:spPr/>
    </dgm:pt>
    <dgm:pt modelId="{464C4081-573A-4099-8169-89D47C086AC0}" type="pres">
      <dgm:prSet presAssocID="{55328C7F-5C25-4876-9A60-39E81B3C74DA}" presName="level" presStyleLbl="node1" presStyleIdx="1" presStyleCnt="4">
        <dgm:presLayoutVars>
          <dgm:chMax val="1"/>
          <dgm:bulletEnabled val="1"/>
        </dgm:presLayoutVars>
      </dgm:prSet>
      <dgm:spPr/>
    </dgm:pt>
    <dgm:pt modelId="{49D04745-CE80-43EA-ACC8-8930C61EAD2F}" type="pres">
      <dgm:prSet presAssocID="{55328C7F-5C25-4876-9A60-39E81B3C74DA}" presName="levelTx" presStyleLbl="revTx" presStyleIdx="0" presStyleCnt="0">
        <dgm:presLayoutVars>
          <dgm:chMax val="1"/>
          <dgm:bulletEnabled val="1"/>
        </dgm:presLayoutVars>
      </dgm:prSet>
      <dgm:spPr/>
    </dgm:pt>
    <dgm:pt modelId="{B5EFBED9-F92D-4128-8FAC-66D88BAE621D}" type="pres">
      <dgm:prSet presAssocID="{C464A4B9-6EA4-471A-A246-369C2FD20C86}" presName="Name8" presStyleCnt="0"/>
      <dgm:spPr/>
    </dgm:pt>
    <dgm:pt modelId="{B5C3A386-0A94-4907-8940-B61CBA2AC23C}" type="pres">
      <dgm:prSet presAssocID="{C464A4B9-6EA4-471A-A246-369C2FD20C86}" presName="level" presStyleLbl="node1" presStyleIdx="2" presStyleCnt="4">
        <dgm:presLayoutVars>
          <dgm:chMax val="1"/>
          <dgm:bulletEnabled val="1"/>
        </dgm:presLayoutVars>
      </dgm:prSet>
      <dgm:spPr/>
    </dgm:pt>
    <dgm:pt modelId="{A2B184FB-6E91-4C33-AF39-8743A585C140}" type="pres">
      <dgm:prSet presAssocID="{C464A4B9-6EA4-471A-A246-369C2FD20C86}" presName="levelTx" presStyleLbl="revTx" presStyleIdx="0" presStyleCnt="0">
        <dgm:presLayoutVars>
          <dgm:chMax val="1"/>
          <dgm:bulletEnabled val="1"/>
        </dgm:presLayoutVars>
      </dgm:prSet>
      <dgm:spPr/>
    </dgm:pt>
    <dgm:pt modelId="{11AF3925-BAC4-417B-912E-E5C017539374}" type="pres">
      <dgm:prSet presAssocID="{5CF7AA26-C26E-4914-86E3-482D996C294C}" presName="Name8" presStyleCnt="0"/>
      <dgm:spPr/>
    </dgm:pt>
    <dgm:pt modelId="{F7AD5748-D33D-47B8-B210-2E29A3D4ECEE}" type="pres">
      <dgm:prSet presAssocID="{5CF7AA26-C26E-4914-86E3-482D996C294C}" presName="level" presStyleLbl="node1" presStyleIdx="3" presStyleCnt="4" custLinFactNeighborY="1667">
        <dgm:presLayoutVars>
          <dgm:chMax val="1"/>
          <dgm:bulletEnabled val="1"/>
        </dgm:presLayoutVars>
      </dgm:prSet>
      <dgm:spPr/>
    </dgm:pt>
    <dgm:pt modelId="{5F70A60F-3440-4F40-ADA4-36F776BC0BB0}" type="pres">
      <dgm:prSet presAssocID="{5CF7AA26-C26E-4914-86E3-482D996C294C}" presName="levelTx" presStyleLbl="revTx" presStyleIdx="0" presStyleCnt="0">
        <dgm:presLayoutVars>
          <dgm:chMax val="1"/>
          <dgm:bulletEnabled val="1"/>
        </dgm:presLayoutVars>
      </dgm:prSet>
      <dgm:spPr/>
    </dgm:pt>
  </dgm:ptLst>
  <dgm:cxnLst>
    <dgm:cxn modelId="{3F3C0115-6081-442E-94CB-559A4B07C804}" type="presOf" srcId="{55328C7F-5C25-4876-9A60-39E81B3C74DA}" destId="{464C4081-573A-4099-8169-89D47C086AC0}" srcOrd="0" destOrd="0" presId="urn:microsoft.com/office/officeart/2005/8/layout/pyramid1"/>
    <dgm:cxn modelId="{212B6424-C540-43E6-9ECC-3EB39F51AA00}" type="presOf" srcId="{5CF7AA26-C26E-4914-86E3-482D996C294C}" destId="{5F70A60F-3440-4F40-ADA4-36F776BC0BB0}" srcOrd="1" destOrd="0" presId="urn:microsoft.com/office/officeart/2005/8/layout/pyramid1"/>
    <dgm:cxn modelId="{5E1EA542-8548-4723-8DDF-B1381011151E}" srcId="{81A8C41C-529A-48CA-9CE7-A1F898887017}" destId="{5CF7AA26-C26E-4914-86E3-482D996C294C}" srcOrd="3" destOrd="0" parTransId="{BC2FDA39-E493-430A-B1F9-84ED8DCE44D9}" sibTransId="{67B75B2B-2BDC-4D12-AA7B-2708BE0C868E}"/>
    <dgm:cxn modelId="{45DFC946-7B15-4522-BF66-0AC3C7B75296}" type="presOf" srcId="{81A8C41C-529A-48CA-9CE7-A1F898887017}" destId="{8D4E10D8-6503-4972-9683-B7CD2A09B3B3}" srcOrd="0" destOrd="0" presId="urn:microsoft.com/office/officeart/2005/8/layout/pyramid1"/>
    <dgm:cxn modelId="{55FD3A68-61C4-4E4C-943B-3001D4DD078C}" type="presOf" srcId="{C464A4B9-6EA4-471A-A246-369C2FD20C86}" destId="{A2B184FB-6E91-4C33-AF39-8743A585C140}" srcOrd="1" destOrd="0" presId="urn:microsoft.com/office/officeart/2005/8/layout/pyramid1"/>
    <dgm:cxn modelId="{188F0969-FADC-4D2C-BD0C-D8363C3F8041}" type="presOf" srcId="{55328C7F-5C25-4876-9A60-39E81B3C74DA}" destId="{49D04745-CE80-43EA-ACC8-8930C61EAD2F}" srcOrd="1" destOrd="0" presId="urn:microsoft.com/office/officeart/2005/8/layout/pyramid1"/>
    <dgm:cxn modelId="{20B2FC70-9C7D-4B33-86A9-44FE6958FD12}" srcId="{81A8C41C-529A-48CA-9CE7-A1F898887017}" destId="{55328C7F-5C25-4876-9A60-39E81B3C74DA}" srcOrd="1" destOrd="0" parTransId="{A298EAFA-5019-4A55-B19C-15AE6238832B}" sibTransId="{115D9F22-90B8-4333-AE20-E39D28839B90}"/>
    <dgm:cxn modelId="{C9FBAE7C-0991-4AD7-B5EB-FAFC21FC68D4}" type="presOf" srcId="{C464A4B9-6EA4-471A-A246-369C2FD20C86}" destId="{B5C3A386-0A94-4907-8940-B61CBA2AC23C}" srcOrd="0" destOrd="0" presId="urn:microsoft.com/office/officeart/2005/8/layout/pyramid1"/>
    <dgm:cxn modelId="{CCC99A85-8B58-4381-B4B5-F862DC27FF5B}" srcId="{81A8C41C-529A-48CA-9CE7-A1F898887017}" destId="{7D49F682-F476-44FB-B74F-8064889D9010}" srcOrd="0" destOrd="0" parTransId="{FCDB8570-755A-4400-A21B-2180C9621140}" sibTransId="{7B373F25-7DDD-4531-8385-4C537AB3343E}"/>
    <dgm:cxn modelId="{A315FF9F-0B9D-447C-8124-A220E1C65DFA}" type="presOf" srcId="{7D49F682-F476-44FB-B74F-8064889D9010}" destId="{34ADA2B7-CC65-4B95-9D6B-DBC1BC6DDA86}" srcOrd="0" destOrd="0" presId="urn:microsoft.com/office/officeart/2005/8/layout/pyramid1"/>
    <dgm:cxn modelId="{0A972BAF-6CEE-4BAF-B6C3-1B70CF857B5F}" type="presOf" srcId="{5CF7AA26-C26E-4914-86E3-482D996C294C}" destId="{F7AD5748-D33D-47B8-B210-2E29A3D4ECEE}" srcOrd="0" destOrd="0" presId="urn:microsoft.com/office/officeart/2005/8/layout/pyramid1"/>
    <dgm:cxn modelId="{C2987FEE-97DF-488B-841D-4C7BA54983AB}" type="presOf" srcId="{7D49F682-F476-44FB-B74F-8064889D9010}" destId="{E6346BE3-1059-4CC1-9090-9448E18C0EAD}" srcOrd="1" destOrd="0" presId="urn:microsoft.com/office/officeart/2005/8/layout/pyramid1"/>
    <dgm:cxn modelId="{F7246BF8-CFEC-4E13-851D-2916A2FE3E13}" srcId="{81A8C41C-529A-48CA-9CE7-A1F898887017}" destId="{C464A4B9-6EA4-471A-A246-369C2FD20C86}" srcOrd="2" destOrd="0" parTransId="{742FA242-8F99-43FA-B9D2-C5DE2A981BB7}" sibTransId="{88C78035-0117-426B-B356-DAD88B4A35D8}"/>
    <dgm:cxn modelId="{44A0BEC7-ACBA-4349-A2F4-3B83F35ECCBA}" type="presParOf" srcId="{8D4E10D8-6503-4972-9683-B7CD2A09B3B3}" destId="{102888E4-87A0-4BEE-9411-3145F3474305}" srcOrd="0" destOrd="0" presId="urn:microsoft.com/office/officeart/2005/8/layout/pyramid1"/>
    <dgm:cxn modelId="{A74687FC-E13F-4299-973E-96C7F394D646}" type="presParOf" srcId="{102888E4-87A0-4BEE-9411-3145F3474305}" destId="{34ADA2B7-CC65-4B95-9D6B-DBC1BC6DDA86}" srcOrd="0" destOrd="0" presId="urn:microsoft.com/office/officeart/2005/8/layout/pyramid1"/>
    <dgm:cxn modelId="{7E787D9C-4614-49D1-A9A9-D8CF94723D5D}" type="presParOf" srcId="{102888E4-87A0-4BEE-9411-3145F3474305}" destId="{E6346BE3-1059-4CC1-9090-9448E18C0EAD}" srcOrd="1" destOrd="0" presId="urn:microsoft.com/office/officeart/2005/8/layout/pyramid1"/>
    <dgm:cxn modelId="{D188D88D-0CF1-4D35-B192-CF2BC8F9A500}" type="presParOf" srcId="{8D4E10D8-6503-4972-9683-B7CD2A09B3B3}" destId="{93A3AA1A-32D6-45E2-BC87-FF85AB8E7C7E}" srcOrd="1" destOrd="0" presId="urn:microsoft.com/office/officeart/2005/8/layout/pyramid1"/>
    <dgm:cxn modelId="{F2E926AA-8EEC-4BAD-910A-07DF40B63426}" type="presParOf" srcId="{93A3AA1A-32D6-45E2-BC87-FF85AB8E7C7E}" destId="{464C4081-573A-4099-8169-89D47C086AC0}" srcOrd="0" destOrd="0" presId="urn:microsoft.com/office/officeart/2005/8/layout/pyramid1"/>
    <dgm:cxn modelId="{1BF03AB3-38EC-476F-9354-30C66B9B3DC3}" type="presParOf" srcId="{93A3AA1A-32D6-45E2-BC87-FF85AB8E7C7E}" destId="{49D04745-CE80-43EA-ACC8-8930C61EAD2F}" srcOrd="1" destOrd="0" presId="urn:microsoft.com/office/officeart/2005/8/layout/pyramid1"/>
    <dgm:cxn modelId="{289C72F3-DF00-403F-A055-94F90B9ABFA7}" type="presParOf" srcId="{8D4E10D8-6503-4972-9683-B7CD2A09B3B3}" destId="{B5EFBED9-F92D-4128-8FAC-66D88BAE621D}" srcOrd="2" destOrd="0" presId="urn:microsoft.com/office/officeart/2005/8/layout/pyramid1"/>
    <dgm:cxn modelId="{B403ED31-2562-4F70-BC87-6F463859C628}" type="presParOf" srcId="{B5EFBED9-F92D-4128-8FAC-66D88BAE621D}" destId="{B5C3A386-0A94-4907-8940-B61CBA2AC23C}" srcOrd="0" destOrd="0" presId="urn:microsoft.com/office/officeart/2005/8/layout/pyramid1"/>
    <dgm:cxn modelId="{C9DDC7F0-2657-400D-9FDD-7DBA64A56E97}" type="presParOf" srcId="{B5EFBED9-F92D-4128-8FAC-66D88BAE621D}" destId="{A2B184FB-6E91-4C33-AF39-8743A585C140}" srcOrd="1" destOrd="0" presId="urn:microsoft.com/office/officeart/2005/8/layout/pyramid1"/>
    <dgm:cxn modelId="{00D78652-E6F4-453C-8A0C-A979ED9916CC}" type="presParOf" srcId="{8D4E10D8-6503-4972-9683-B7CD2A09B3B3}" destId="{11AF3925-BAC4-417B-912E-E5C017539374}" srcOrd="3" destOrd="0" presId="urn:microsoft.com/office/officeart/2005/8/layout/pyramid1"/>
    <dgm:cxn modelId="{57B31A9B-F7E7-44FF-80D1-725CC422CA4D}" type="presParOf" srcId="{11AF3925-BAC4-417B-912E-E5C017539374}" destId="{F7AD5748-D33D-47B8-B210-2E29A3D4ECEE}" srcOrd="0" destOrd="0" presId="urn:microsoft.com/office/officeart/2005/8/layout/pyramid1"/>
    <dgm:cxn modelId="{C89079F5-8DE3-42EA-B2A1-1EDBFD1487C2}" type="presParOf" srcId="{11AF3925-BAC4-417B-912E-E5C017539374}" destId="{5F70A60F-3440-4F40-ADA4-36F776BC0BB0}"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ED03009-D0B9-4827-BDC5-D390A49769BA}" type="doc">
      <dgm:prSet loTypeId="urn:microsoft.com/office/officeart/2005/8/layout/pyramid3" loCatId="pyramid" qsTypeId="urn:microsoft.com/office/officeart/2005/8/quickstyle/simple1" qsCatId="simple" csTypeId="urn:microsoft.com/office/officeart/2005/8/colors/accent1_2" csCatId="accent1" phldr="1"/>
      <dgm:spPr/>
    </dgm:pt>
    <dgm:pt modelId="{0615CAFB-F5FB-4CFF-83FE-90FEF90EFB7D}">
      <dgm:prSet phldrT="[Text]" custT="1"/>
      <dgm:spPr/>
      <dgm:t>
        <a:bodyPr/>
        <a:lstStyle/>
        <a:p>
          <a:r>
            <a:rPr lang="en-US" sz="2700" dirty="0">
              <a:solidFill>
                <a:schemeClr val="bg1"/>
              </a:solidFill>
            </a:rPr>
            <a:t>Focused Instruction</a:t>
          </a:r>
        </a:p>
      </dgm:t>
    </dgm:pt>
    <dgm:pt modelId="{785EFA59-8779-460C-B0E0-6D8AD1CA9BC7}" type="parTrans" cxnId="{C9B0DC9F-32E9-4677-B1DD-14559252BC59}">
      <dgm:prSet/>
      <dgm:spPr/>
      <dgm:t>
        <a:bodyPr/>
        <a:lstStyle/>
        <a:p>
          <a:endParaRPr lang="en-US"/>
        </a:p>
      </dgm:t>
    </dgm:pt>
    <dgm:pt modelId="{7665176D-DE86-4596-913B-558811FFF4B8}" type="sibTrans" cxnId="{C9B0DC9F-32E9-4677-B1DD-14559252BC59}">
      <dgm:prSet/>
      <dgm:spPr/>
      <dgm:t>
        <a:bodyPr/>
        <a:lstStyle/>
        <a:p>
          <a:endParaRPr lang="en-US"/>
        </a:p>
      </dgm:t>
    </dgm:pt>
    <dgm:pt modelId="{E6F5AC3A-D9AD-46E9-920F-408A412751E2}">
      <dgm:prSet phldrT="[Text]" phldr="1"/>
      <dgm:spPr/>
      <dgm:t>
        <a:bodyPr/>
        <a:lstStyle/>
        <a:p>
          <a:endParaRPr lang="en-US" dirty="0"/>
        </a:p>
      </dgm:t>
    </dgm:pt>
    <dgm:pt modelId="{A000DF87-690C-4177-8E5B-DBFF39B4FC76}" type="parTrans" cxnId="{13511B63-EF6A-4270-AED6-5D9F9B8767D0}">
      <dgm:prSet/>
      <dgm:spPr/>
      <dgm:t>
        <a:bodyPr/>
        <a:lstStyle/>
        <a:p>
          <a:endParaRPr lang="en-US"/>
        </a:p>
      </dgm:t>
    </dgm:pt>
    <dgm:pt modelId="{7947572D-9721-41F0-A024-69ABF64511BF}" type="sibTrans" cxnId="{13511B63-EF6A-4270-AED6-5D9F9B8767D0}">
      <dgm:prSet/>
      <dgm:spPr/>
      <dgm:t>
        <a:bodyPr/>
        <a:lstStyle/>
        <a:p>
          <a:endParaRPr lang="en-US"/>
        </a:p>
      </dgm:t>
    </dgm:pt>
    <dgm:pt modelId="{88F89974-4CCB-4BEF-86C9-94AA4ECEC29E}">
      <dgm:prSet phldrT="[Text]" custT="1"/>
      <dgm:spPr/>
      <dgm:t>
        <a:bodyPr/>
        <a:lstStyle/>
        <a:p>
          <a:r>
            <a:rPr lang="en-US" sz="2800" dirty="0">
              <a:solidFill>
                <a:schemeClr val="bg1"/>
              </a:solidFill>
            </a:rPr>
            <a:t>Guided Instruction</a:t>
          </a:r>
        </a:p>
      </dgm:t>
    </dgm:pt>
    <dgm:pt modelId="{38A33EDF-A07F-48C7-A287-D16E10FCDCAD}" type="parTrans" cxnId="{961A9B61-BE51-44C4-A87F-787B33C010CF}">
      <dgm:prSet/>
      <dgm:spPr/>
      <dgm:t>
        <a:bodyPr/>
        <a:lstStyle/>
        <a:p>
          <a:endParaRPr lang="en-US"/>
        </a:p>
      </dgm:t>
    </dgm:pt>
    <dgm:pt modelId="{5C27F710-71F9-4E9A-90C6-20097D7195E3}" type="sibTrans" cxnId="{961A9B61-BE51-44C4-A87F-787B33C010CF}">
      <dgm:prSet/>
      <dgm:spPr/>
      <dgm:t>
        <a:bodyPr/>
        <a:lstStyle/>
        <a:p>
          <a:endParaRPr lang="en-US"/>
        </a:p>
      </dgm:t>
    </dgm:pt>
    <dgm:pt modelId="{DFCCD632-0A96-45AA-8626-812DCB11A602}">
      <dgm:prSet phldrT="[Text]" phldr="1"/>
      <dgm:spPr/>
      <dgm:t>
        <a:bodyPr/>
        <a:lstStyle/>
        <a:p>
          <a:endParaRPr lang="en-US" dirty="0"/>
        </a:p>
      </dgm:t>
    </dgm:pt>
    <dgm:pt modelId="{A12B2F6A-8683-4FB3-9144-1C50C9138E15}" type="sibTrans" cxnId="{78203979-4FCA-4731-A789-DCFFCF37BABE}">
      <dgm:prSet/>
      <dgm:spPr/>
      <dgm:t>
        <a:bodyPr/>
        <a:lstStyle/>
        <a:p>
          <a:endParaRPr lang="en-US"/>
        </a:p>
      </dgm:t>
    </dgm:pt>
    <dgm:pt modelId="{BBDD11A8-CDAC-442C-9420-7734ADFDD336}" type="parTrans" cxnId="{78203979-4FCA-4731-A789-DCFFCF37BABE}">
      <dgm:prSet/>
      <dgm:spPr/>
      <dgm:t>
        <a:bodyPr/>
        <a:lstStyle/>
        <a:p>
          <a:endParaRPr lang="en-US"/>
        </a:p>
      </dgm:t>
    </dgm:pt>
    <dgm:pt modelId="{855A2F56-D6BB-413A-99FD-A979C00E99FF}" type="pres">
      <dgm:prSet presAssocID="{9ED03009-D0B9-4827-BDC5-D390A49769BA}" presName="Name0" presStyleCnt="0">
        <dgm:presLayoutVars>
          <dgm:dir/>
          <dgm:animLvl val="lvl"/>
          <dgm:resizeHandles val="exact"/>
        </dgm:presLayoutVars>
      </dgm:prSet>
      <dgm:spPr/>
    </dgm:pt>
    <dgm:pt modelId="{4029822E-A75A-4F1B-9001-D00A0C3B0516}" type="pres">
      <dgm:prSet presAssocID="{0615CAFB-F5FB-4CFF-83FE-90FEF90EFB7D}" presName="Name8" presStyleCnt="0"/>
      <dgm:spPr/>
    </dgm:pt>
    <dgm:pt modelId="{A4FF0D04-6F04-4E5F-B833-069DB009850B}" type="pres">
      <dgm:prSet presAssocID="{0615CAFB-F5FB-4CFF-83FE-90FEF90EFB7D}" presName="level" presStyleLbl="node1" presStyleIdx="0" presStyleCnt="4" custLinFactNeighborY="-1667">
        <dgm:presLayoutVars>
          <dgm:chMax val="1"/>
          <dgm:bulletEnabled val="1"/>
        </dgm:presLayoutVars>
      </dgm:prSet>
      <dgm:spPr/>
    </dgm:pt>
    <dgm:pt modelId="{BDFD766A-F23F-4B83-A12E-CC3E5A9552F1}" type="pres">
      <dgm:prSet presAssocID="{0615CAFB-F5FB-4CFF-83FE-90FEF90EFB7D}" presName="levelTx" presStyleLbl="revTx" presStyleIdx="0" presStyleCnt="0">
        <dgm:presLayoutVars>
          <dgm:chMax val="1"/>
          <dgm:bulletEnabled val="1"/>
        </dgm:presLayoutVars>
      </dgm:prSet>
      <dgm:spPr/>
    </dgm:pt>
    <dgm:pt modelId="{25C46F1B-40FA-45D1-913E-5C24A32B879B}" type="pres">
      <dgm:prSet presAssocID="{88F89974-4CCB-4BEF-86C9-94AA4ECEC29E}" presName="Name8" presStyleCnt="0"/>
      <dgm:spPr/>
    </dgm:pt>
    <dgm:pt modelId="{37ED17FB-D9AD-4981-846D-AFEF70747D1F}" type="pres">
      <dgm:prSet presAssocID="{88F89974-4CCB-4BEF-86C9-94AA4ECEC29E}" presName="level" presStyleLbl="node1" presStyleIdx="1" presStyleCnt="4">
        <dgm:presLayoutVars>
          <dgm:chMax val="1"/>
          <dgm:bulletEnabled val="1"/>
        </dgm:presLayoutVars>
      </dgm:prSet>
      <dgm:spPr/>
    </dgm:pt>
    <dgm:pt modelId="{20E413D5-D668-489A-B8CA-E2FCD2D0713C}" type="pres">
      <dgm:prSet presAssocID="{88F89974-4CCB-4BEF-86C9-94AA4ECEC29E}" presName="levelTx" presStyleLbl="revTx" presStyleIdx="0" presStyleCnt="0">
        <dgm:presLayoutVars>
          <dgm:chMax val="1"/>
          <dgm:bulletEnabled val="1"/>
        </dgm:presLayoutVars>
      </dgm:prSet>
      <dgm:spPr/>
    </dgm:pt>
    <dgm:pt modelId="{530C209F-D0CF-47B9-A169-81C1B549287F}" type="pres">
      <dgm:prSet presAssocID="{DFCCD632-0A96-45AA-8626-812DCB11A602}" presName="Name8" presStyleCnt="0"/>
      <dgm:spPr/>
    </dgm:pt>
    <dgm:pt modelId="{0FD4DF39-FD17-4550-B0B6-158082F5A9F8}" type="pres">
      <dgm:prSet presAssocID="{DFCCD632-0A96-45AA-8626-812DCB11A602}" presName="level" presStyleLbl="node1" presStyleIdx="2" presStyleCnt="4">
        <dgm:presLayoutVars>
          <dgm:chMax val="1"/>
          <dgm:bulletEnabled val="1"/>
        </dgm:presLayoutVars>
      </dgm:prSet>
      <dgm:spPr/>
    </dgm:pt>
    <dgm:pt modelId="{507F1486-790A-4781-9E44-DD819D93DE5F}" type="pres">
      <dgm:prSet presAssocID="{DFCCD632-0A96-45AA-8626-812DCB11A602}" presName="levelTx" presStyleLbl="revTx" presStyleIdx="0" presStyleCnt="0">
        <dgm:presLayoutVars>
          <dgm:chMax val="1"/>
          <dgm:bulletEnabled val="1"/>
        </dgm:presLayoutVars>
      </dgm:prSet>
      <dgm:spPr/>
    </dgm:pt>
    <dgm:pt modelId="{6217F933-2ADE-4B54-A9E5-128CBB95B406}" type="pres">
      <dgm:prSet presAssocID="{E6F5AC3A-D9AD-46E9-920F-408A412751E2}" presName="Name8" presStyleCnt="0"/>
      <dgm:spPr/>
    </dgm:pt>
    <dgm:pt modelId="{75E09CC5-D973-465D-9568-B0115D4B93FC}" type="pres">
      <dgm:prSet presAssocID="{E6F5AC3A-D9AD-46E9-920F-408A412751E2}" presName="level" presStyleLbl="node1" presStyleIdx="3" presStyleCnt="4">
        <dgm:presLayoutVars>
          <dgm:chMax val="1"/>
          <dgm:bulletEnabled val="1"/>
        </dgm:presLayoutVars>
      </dgm:prSet>
      <dgm:spPr/>
    </dgm:pt>
    <dgm:pt modelId="{E518FA19-1FEB-48D8-9CEC-C5E72C3A0522}" type="pres">
      <dgm:prSet presAssocID="{E6F5AC3A-D9AD-46E9-920F-408A412751E2}" presName="levelTx" presStyleLbl="revTx" presStyleIdx="0" presStyleCnt="0">
        <dgm:presLayoutVars>
          <dgm:chMax val="1"/>
          <dgm:bulletEnabled val="1"/>
        </dgm:presLayoutVars>
      </dgm:prSet>
      <dgm:spPr/>
    </dgm:pt>
  </dgm:ptLst>
  <dgm:cxnLst>
    <dgm:cxn modelId="{E42E6B00-B3F7-427A-BE08-AA12F7820D0A}" type="presOf" srcId="{88F89974-4CCB-4BEF-86C9-94AA4ECEC29E}" destId="{20E413D5-D668-489A-B8CA-E2FCD2D0713C}" srcOrd="1" destOrd="0" presId="urn:microsoft.com/office/officeart/2005/8/layout/pyramid3"/>
    <dgm:cxn modelId="{F2EC7505-36DD-4F51-BE32-00B120A96EBE}" type="presOf" srcId="{0615CAFB-F5FB-4CFF-83FE-90FEF90EFB7D}" destId="{BDFD766A-F23F-4B83-A12E-CC3E5A9552F1}" srcOrd="1" destOrd="0" presId="urn:microsoft.com/office/officeart/2005/8/layout/pyramid3"/>
    <dgm:cxn modelId="{6A93520B-82D0-4C69-B95B-16259DEDE125}" type="presOf" srcId="{0615CAFB-F5FB-4CFF-83FE-90FEF90EFB7D}" destId="{A4FF0D04-6F04-4E5F-B833-069DB009850B}" srcOrd="0" destOrd="0" presId="urn:microsoft.com/office/officeart/2005/8/layout/pyramid3"/>
    <dgm:cxn modelId="{769BFF2C-CE9D-4007-B812-EFA5A645CA60}" type="presOf" srcId="{DFCCD632-0A96-45AA-8626-812DCB11A602}" destId="{507F1486-790A-4781-9E44-DD819D93DE5F}" srcOrd="1" destOrd="0" presId="urn:microsoft.com/office/officeart/2005/8/layout/pyramid3"/>
    <dgm:cxn modelId="{961A9B61-BE51-44C4-A87F-787B33C010CF}" srcId="{9ED03009-D0B9-4827-BDC5-D390A49769BA}" destId="{88F89974-4CCB-4BEF-86C9-94AA4ECEC29E}" srcOrd="1" destOrd="0" parTransId="{38A33EDF-A07F-48C7-A287-D16E10FCDCAD}" sibTransId="{5C27F710-71F9-4E9A-90C6-20097D7195E3}"/>
    <dgm:cxn modelId="{13511B63-EF6A-4270-AED6-5D9F9B8767D0}" srcId="{9ED03009-D0B9-4827-BDC5-D390A49769BA}" destId="{E6F5AC3A-D9AD-46E9-920F-408A412751E2}" srcOrd="3" destOrd="0" parTransId="{A000DF87-690C-4177-8E5B-DBFF39B4FC76}" sibTransId="{7947572D-9721-41F0-A024-69ABF64511BF}"/>
    <dgm:cxn modelId="{95FE1C48-D57E-400E-A8A0-459A2AD66CD6}" type="presOf" srcId="{E6F5AC3A-D9AD-46E9-920F-408A412751E2}" destId="{75E09CC5-D973-465D-9568-B0115D4B93FC}" srcOrd="0" destOrd="0" presId="urn:microsoft.com/office/officeart/2005/8/layout/pyramid3"/>
    <dgm:cxn modelId="{78203979-4FCA-4731-A789-DCFFCF37BABE}" srcId="{9ED03009-D0B9-4827-BDC5-D390A49769BA}" destId="{DFCCD632-0A96-45AA-8626-812DCB11A602}" srcOrd="2" destOrd="0" parTransId="{BBDD11A8-CDAC-442C-9420-7734ADFDD336}" sibTransId="{A12B2F6A-8683-4FB3-9144-1C50C9138E15}"/>
    <dgm:cxn modelId="{D4CE857B-161A-471B-ACAE-6B6BD0334CDE}" type="presOf" srcId="{E6F5AC3A-D9AD-46E9-920F-408A412751E2}" destId="{E518FA19-1FEB-48D8-9CEC-C5E72C3A0522}" srcOrd="1" destOrd="0" presId="urn:microsoft.com/office/officeart/2005/8/layout/pyramid3"/>
    <dgm:cxn modelId="{79947F8F-A8C9-483C-8A8B-F2280128F3D0}" type="presOf" srcId="{DFCCD632-0A96-45AA-8626-812DCB11A602}" destId="{0FD4DF39-FD17-4550-B0B6-158082F5A9F8}" srcOrd="0" destOrd="0" presId="urn:microsoft.com/office/officeart/2005/8/layout/pyramid3"/>
    <dgm:cxn modelId="{7459D79B-53AE-4C15-BF4C-E13989500171}" type="presOf" srcId="{88F89974-4CCB-4BEF-86C9-94AA4ECEC29E}" destId="{37ED17FB-D9AD-4981-846D-AFEF70747D1F}" srcOrd="0" destOrd="0" presId="urn:microsoft.com/office/officeart/2005/8/layout/pyramid3"/>
    <dgm:cxn modelId="{C9B0DC9F-32E9-4677-B1DD-14559252BC59}" srcId="{9ED03009-D0B9-4827-BDC5-D390A49769BA}" destId="{0615CAFB-F5FB-4CFF-83FE-90FEF90EFB7D}" srcOrd="0" destOrd="0" parTransId="{785EFA59-8779-460C-B0E0-6D8AD1CA9BC7}" sibTransId="{7665176D-DE86-4596-913B-558811FFF4B8}"/>
    <dgm:cxn modelId="{828FBFC6-A34F-4F15-A69C-6124AB6C0666}" type="presOf" srcId="{9ED03009-D0B9-4827-BDC5-D390A49769BA}" destId="{855A2F56-D6BB-413A-99FD-A979C00E99FF}" srcOrd="0" destOrd="0" presId="urn:microsoft.com/office/officeart/2005/8/layout/pyramid3"/>
    <dgm:cxn modelId="{62523E03-FAFC-4319-B063-5756B29DB85F}" type="presParOf" srcId="{855A2F56-D6BB-413A-99FD-A979C00E99FF}" destId="{4029822E-A75A-4F1B-9001-D00A0C3B0516}" srcOrd="0" destOrd="0" presId="urn:microsoft.com/office/officeart/2005/8/layout/pyramid3"/>
    <dgm:cxn modelId="{24D5A933-CE5B-482D-B7B0-CEA5950F4FC2}" type="presParOf" srcId="{4029822E-A75A-4F1B-9001-D00A0C3B0516}" destId="{A4FF0D04-6F04-4E5F-B833-069DB009850B}" srcOrd="0" destOrd="0" presId="urn:microsoft.com/office/officeart/2005/8/layout/pyramid3"/>
    <dgm:cxn modelId="{9E6A5A7A-52BE-4E66-8CBC-1CB501B17408}" type="presParOf" srcId="{4029822E-A75A-4F1B-9001-D00A0C3B0516}" destId="{BDFD766A-F23F-4B83-A12E-CC3E5A9552F1}" srcOrd="1" destOrd="0" presId="urn:microsoft.com/office/officeart/2005/8/layout/pyramid3"/>
    <dgm:cxn modelId="{668834EA-643D-4AA6-84A3-D4FBDD874347}" type="presParOf" srcId="{855A2F56-D6BB-413A-99FD-A979C00E99FF}" destId="{25C46F1B-40FA-45D1-913E-5C24A32B879B}" srcOrd="1" destOrd="0" presId="urn:microsoft.com/office/officeart/2005/8/layout/pyramid3"/>
    <dgm:cxn modelId="{745F3B5B-6194-4897-9546-4DEFE6AD9A04}" type="presParOf" srcId="{25C46F1B-40FA-45D1-913E-5C24A32B879B}" destId="{37ED17FB-D9AD-4981-846D-AFEF70747D1F}" srcOrd="0" destOrd="0" presId="urn:microsoft.com/office/officeart/2005/8/layout/pyramid3"/>
    <dgm:cxn modelId="{FC574D8B-CD70-4D3B-8373-BAD4465A9211}" type="presParOf" srcId="{25C46F1B-40FA-45D1-913E-5C24A32B879B}" destId="{20E413D5-D668-489A-B8CA-E2FCD2D0713C}" srcOrd="1" destOrd="0" presId="urn:microsoft.com/office/officeart/2005/8/layout/pyramid3"/>
    <dgm:cxn modelId="{996552FB-8472-40C0-B849-707B58561235}" type="presParOf" srcId="{855A2F56-D6BB-413A-99FD-A979C00E99FF}" destId="{530C209F-D0CF-47B9-A169-81C1B549287F}" srcOrd="2" destOrd="0" presId="urn:microsoft.com/office/officeart/2005/8/layout/pyramid3"/>
    <dgm:cxn modelId="{08DA950A-6475-44D0-B8D2-BD86B975A724}" type="presParOf" srcId="{530C209F-D0CF-47B9-A169-81C1B549287F}" destId="{0FD4DF39-FD17-4550-B0B6-158082F5A9F8}" srcOrd="0" destOrd="0" presId="urn:microsoft.com/office/officeart/2005/8/layout/pyramid3"/>
    <dgm:cxn modelId="{35D85CAB-D798-4FE9-8828-DBF8108A98AB}" type="presParOf" srcId="{530C209F-D0CF-47B9-A169-81C1B549287F}" destId="{507F1486-790A-4781-9E44-DD819D93DE5F}" srcOrd="1" destOrd="0" presId="urn:microsoft.com/office/officeart/2005/8/layout/pyramid3"/>
    <dgm:cxn modelId="{AB9CFDF8-7CBB-43E5-AABE-BEFBAAD54CDF}" type="presParOf" srcId="{855A2F56-D6BB-413A-99FD-A979C00E99FF}" destId="{6217F933-2ADE-4B54-A9E5-128CBB95B406}" srcOrd="3" destOrd="0" presId="urn:microsoft.com/office/officeart/2005/8/layout/pyramid3"/>
    <dgm:cxn modelId="{0BC6AC90-99FC-4995-B32E-2226B20395F7}" type="presParOf" srcId="{6217F933-2ADE-4B54-A9E5-128CBB95B406}" destId="{75E09CC5-D973-465D-9568-B0115D4B93FC}" srcOrd="0" destOrd="0" presId="urn:microsoft.com/office/officeart/2005/8/layout/pyramid3"/>
    <dgm:cxn modelId="{027CE100-7CA3-4A4D-BE0E-B05269943536}" type="presParOf" srcId="{6217F933-2ADE-4B54-A9E5-128CBB95B406}" destId="{E518FA19-1FEB-48D8-9CEC-C5E72C3A0522}" srcOrd="1" destOrd="0" presId="urn:microsoft.com/office/officeart/2005/8/layout/pyramid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A18A5DA-85C8-41C2-AF2B-D6D0A079C3FC}" type="doc">
      <dgm:prSet loTypeId="urn:microsoft.com/office/officeart/2005/8/layout/chevron2" loCatId="process" qsTypeId="urn:microsoft.com/office/officeart/2005/8/quickstyle/3d3" qsCatId="3D" csTypeId="urn:microsoft.com/office/officeart/2005/8/colors/accent0_3" csCatId="mainScheme" phldr="1"/>
      <dgm:spPr/>
      <dgm:t>
        <a:bodyPr/>
        <a:lstStyle/>
        <a:p>
          <a:endParaRPr lang="en-US"/>
        </a:p>
      </dgm:t>
    </dgm:pt>
    <dgm:pt modelId="{13A4859F-4970-470B-BB5E-0BCE9F1E041F}">
      <dgm:prSet phldrT="[Text]" custT="1"/>
      <dgm:spPr/>
      <dgm:t>
        <a:bodyPr/>
        <a:lstStyle/>
        <a:p>
          <a:r>
            <a:rPr lang="en-US" sz="1700" dirty="0"/>
            <a:t>Beginning</a:t>
          </a:r>
        </a:p>
      </dgm:t>
    </dgm:pt>
    <dgm:pt modelId="{CC9246BE-90B9-4C0F-A444-35DBF1D13740}" type="parTrans" cxnId="{92B190D3-AD55-4934-9B7C-922C040727F4}">
      <dgm:prSet/>
      <dgm:spPr/>
      <dgm:t>
        <a:bodyPr/>
        <a:lstStyle/>
        <a:p>
          <a:endParaRPr lang="en-US"/>
        </a:p>
      </dgm:t>
    </dgm:pt>
    <dgm:pt modelId="{62FC7E21-BAFE-4AF6-AD01-2AE758AC3536}" type="sibTrans" cxnId="{92B190D3-AD55-4934-9B7C-922C040727F4}">
      <dgm:prSet/>
      <dgm:spPr/>
      <dgm:t>
        <a:bodyPr/>
        <a:lstStyle/>
        <a:p>
          <a:endParaRPr lang="en-US"/>
        </a:p>
      </dgm:t>
    </dgm:pt>
    <dgm:pt modelId="{B7E7A0E0-71B3-4C12-BECA-30DF249A1242}">
      <dgm:prSet phldrT="[Text]" custT="1"/>
      <dgm:spPr/>
      <dgm:t>
        <a:bodyPr/>
        <a:lstStyle/>
        <a:p>
          <a:r>
            <a:rPr lang="en-US" sz="1800" dirty="0"/>
            <a:t>The introduction states the main idea or position. It sets the stage or context for the position that is being argued and provides a “hook” to get the reader’s attention. The beginning introduces the claim or thesis.</a:t>
          </a:r>
        </a:p>
      </dgm:t>
    </dgm:pt>
    <dgm:pt modelId="{1631DCC7-4E5A-4E34-A290-FD0C02F07020}" type="parTrans" cxnId="{D1422F6D-5BF3-45C8-B771-254022EE6DF8}">
      <dgm:prSet/>
      <dgm:spPr/>
      <dgm:t>
        <a:bodyPr/>
        <a:lstStyle/>
        <a:p>
          <a:endParaRPr lang="en-US"/>
        </a:p>
      </dgm:t>
    </dgm:pt>
    <dgm:pt modelId="{DE3C19EE-1268-4138-9DEE-04D1A4934B70}" type="sibTrans" cxnId="{D1422F6D-5BF3-45C8-B771-254022EE6DF8}">
      <dgm:prSet/>
      <dgm:spPr/>
      <dgm:t>
        <a:bodyPr/>
        <a:lstStyle/>
        <a:p>
          <a:endParaRPr lang="en-US"/>
        </a:p>
      </dgm:t>
    </dgm:pt>
    <dgm:pt modelId="{B5820FDD-C7C1-4A69-86E0-2B783481BF9B}">
      <dgm:prSet phldrT="[Text]" custT="1"/>
      <dgm:spPr/>
      <dgm:t>
        <a:bodyPr/>
        <a:lstStyle/>
        <a:p>
          <a:r>
            <a:rPr lang="en-US" sz="2000" dirty="0"/>
            <a:t>Middle</a:t>
          </a:r>
        </a:p>
      </dgm:t>
    </dgm:pt>
    <dgm:pt modelId="{1348B661-B003-41D8-857B-E333782359F7}" type="parTrans" cxnId="{6CD37BA4-368C-4B0B-8643-2BF072F5EA0F}">
      <dgm:prSet/>
      <dgm:spPr/>
      <dgm:t>
        <a:bodyPr/>
        <a:lstStyle/>
        <a:p>
          <a:endParaRPr lang="en-US"/>
        </a:p>
      </dgm:t>
    </dgm:pt>
    <dgm:pt modelId="{136F0F47-A01B-40B0-94E6-8CD9BB6A2EA5}" type="sibTrans" cxnId="{6CD37BA4-368C-4B0B-8643-2BF072F5EA0F}">
      <dgm:prSet/>
      <dgm:spPr/>
      <dgm:t>
        <a:bodyPr/>
        <a:lstStyle/>
        <a:p>
          <a:endParaRPr lang="en-US"/>
        </a:p>
      </dgm:t>
    </dgm:pt>
    <dgm:pt modelId="{0C074FE9-E02C-4096-80DD-3BE7A6EC24FB}">
      <dgm:prSet phldrT="[Text]" custT="1"/>
      <dgm:spPr/>
      <dgm:t>
        <a:bodyPr/>
        <a:lstStyle/>
        <a:p>
          <a:r>
            <a:rPr lang="en-US" sz="1800" dirty="0"/>
            <a:t>Answer the question first. </a:t>
          </a:r>
        </a:p>
      </dgm:t>
    </dgm:pt>
    <dgm:pt modelId="{0AEB9D1E-6685-4F7F-BAE9-896ABBC8BD99}" type="parTrans" cxnId="{8B2C007F-F1BF-4EBB-85EE-2A5B8463B4C2}">
      <dgm:prSet/>
      <dgm:spPr/>
      <dgm:t>
        <a:bodyPr/>
        <a:lstStyle/>
        <a:p>
          <a:endParaRPr lang="en-US"/>
        </a:p>
      </dgm:t>
    </dgm:pt>
    <dgm:pt modelId="{BD7BAB0F-D8EB-41B1-8A10-33178B5E25C3}" type="sibTrans" cxnId="{8B2C007F-F1BF-4EBB-85EE-2A5B8463B4C2}">
      <dgm:prSet/>
      <dgm:spPr/>
      <dgm:t>
        <a:bodyPr/>
        <a:lstStyle/>
        <a:p>
          <a:endParaRPr lang="en-US"/>
        </a:p>
      </dgm:t>
    </dgm:pt>
    <dgm:pt modelId="{7379A95B-D089-46BC-B9ED-7363A197D545}">
      <dgm:prSet phldrT="[Text]" custT="1"/>
      <dgm:spPr/>
      <dgm:t>
        <a:bodyPr/>
        <a:lstStyle/>
        <a:p>
          <a:r>
            <a:rPr lang="en-US" sz="1800" dirty="0"/>
            <a:t>Write</a:t>
          </a:r>
          <a:r>
            <a:rPr lang="en-US" sz="1800" baseline="0" dirty="0"/>
            <a:t> a closing that summarizes the position taken or restates the claim or thesis statement in a different way. </a:t>
          </a:r>
          <a:r>
            <a:rPr lang="en-US" sz="1800" dirty="0"/>
            <a:t>Share the significance of the claim and what the reader should “take away”  </a:t>
          </a:r>
        </a:p>
      </dgm:t>
    </dgm:pt>
    <dgm:pt modelId="{D4F68F16-45CF-45BE-8419-6467E006CF1E}" type="parTrans" cxnId="{691FCDD2-3236-4A5D-AFFA-39324A118E83}">
      <dgm:prSet/>
      <dgm:spPr/>
      <dgm:t>
        <a:bodyPr/>
        <a:lstStyle/>
        <a:p>
          <a:endParaRPr lang="en-US"/>
        </a:p>
      </dgm:t>
    </dgm:pt>
    <dgm:pt modelId="{AE170BA8-7C67-490E-9363-182B0F330FF7}" type="sibTrans" cxnId="{691FCDD2-3236-4A5D-AFFA-39324A118E83}">
      <dgm:prSet/>
      <dgm:spPr/>
      <dgm:t>
        <a:bodyPr/>
        <a:lstStyle/>
        <a:p>
          <a:endParaRPr lang="en-US"/>
        </a:p>
      </dgm:t>
    </dgm:pt>
    <dgm:pt modelId="{EA654A0B-4A73-462D-B6E1-180503D21B28}">
      <dgm:prSet phldrT="[Text]" custT="1"/>
      <dgm:spPr/>
      <dgm:t>
        <a:bodyPr/>
        <a:lstStyle/>
        <a:p>
          <a:r>
            <a:rPr lang="en-US" sz="2000" dirty="0"/>
            <a:t>Ending</a:t>
          </a:r>
        </a:p>
      </dgm:t>
    </dgm:pt>
    <dgm:pt modelId="{81BFAFDE-3DAA-4147-BE84-52304BDE3B09}" type="sibTrans" cxnId="{8DEC2739-3D68-4337-B6B2-7BE58CC0AEC4}">
      <dgm:prSet/>
      <dgm:spPr/>
      <dgm:t>
        <a:bodyPr/>
        <a:lstStyle/>
        <a:p>
          <a:endParaRPr lang="en-US"/>
        </a:p>
      </dgm:t>
    </dgm:pt>
    <dgm:pt modelId="{5D4B845A-0847-4D5C-B80D-7BD3870A9BE9}" type="parTrans" cxnId="{8DEC2739-3D68-4337-B6B2-7BE58CC0AEC4}">
      <dgm:prSet/>
      <dgm:spPr/>
      <dgm:t>
        <a:bodyPr/>
        <a:lstStyle/>
        <a:p>
          <a:endParaRPr lang="en-US"/>
        </a:p>
      </dgm:t>
    </dgm:pt>
    <dgm:pt modelId="{83C858B8-BCC2-41D6-8A3F-AAF9C8398625}">
      <dgm:prSet phldrT="[Text]" custT="1"/>
      <dgm:spPr/>
      <dgm:t>
        <a:bodyPr/>
        <a:lstStyle/>
        <a:p>
          <a:r>
            <a:rPr lang="en-US" sz="1800" dirty="0"/>
            <a:t>Show connections between the evidence and the claim.</a:t>
          </a:r>
        </a:p>
      </dgm:t>
    </dgm:pt>
    <dgm:pt modelId="{D6CE7EBF-C3BC-48B3-B326-697F2027F05A}" type="parTrans" cxnId="{60D78ACF-649E-458F-98DF-E63D4B297F1E}">
      <dgm:prSet/>
      <dgm:spPr/>
      <dgm:t>
        <a:bodyPr/>
        <a:lstStyle/>
        <a:p>
          <a:endParaRPr lang="en-US"/>
        </a:p>
      </dgm:t>
    </dgm:pt>
    <dgm:pt modelId="{79DEC22E-D790-4839-BD76-227F311F6F16}" type="sibTrans" cxnId="{60D78ACF-649E-458F-98DF-E63D4B297F1E}">
      <dgm:prSet/>
      <dgm:spPr/>
      <dgm:t>
        <a:bodyPr/>
        <a:lstStyle/>
        <a:p>
          <a:endParaRPr lang="en-US"/>
        </a:p>
      </dgm:t>
    </dgm:pt>
    <dgm:pt modelId="{071B6CEB-E7CA-4256-B81C-0B5FE29B684B}">
      <dgm:prSet phldrT="[Text]" custT="1"/>
      <dgm:spPr/>
      <dgm:t>
        <a:bodyPr/>
        <a:lstStyle/>
        <a:p>
          <a:r>
            <a:rPr lang="en-US" sz="1800" dirty="0"/>
            <a:t>Include background information as required by the prompt.</a:t>
          </a:r>
        </a:p>
      </dgm:t>
    </dgm:pt>
    <dgm:pt modelId="{9F28EECB-BCB0-4EA7-8D6C-CA80194E52F7}" type="parTrans" cxnId="{7C32C405-C8FA-4678-8F6F-7B0C8400FA37}">
      <dgm:prSet/>
      <dgm:spPr/>
      <dgm:t>
        <a:bodyPr/>
        <a:lstStyle/>
        <a:p>
          <a:endParaRPr lang="en-US"/>
        </a:p>
      </dgm:t>
    </dgm:pt>
    <dgm:pt modelId="{C186BE48-8C1A-4D85-8CB4-CD245DC15ABE}" type="sibTrans" cxnId="{7C32C405-C8FA-4678-8F6F-7B0C8400FA37}">
      <dgm:prSet/>
      <dgm:spPr/>
      <dgm:t>
        <a:bodyPr/>
        <a:lstStyle/>
        <a:p>
          <a:endParaRPr lang="en-US"/>
        </a:p>
      </dgm:t>
    </dgm:pt>
    <dgm:pt modelId="{085BBB09-0DD8-43C3-A561-3154F238F46B}">
      <dgm:prSet phldrT="[Text]" custT="1"/>
      <dgm:spPr/>
      <dgm:t>
        <a:bodyPr/>
        <a:lstStyle/>
        <a:p>
          <a:r>
            <a:rPr lang="en-US" sz="1800" dirty="0"/>
            <a:t>Offer data (reasons/evidence) to support the claim.</a:t>
          </a:r>
        </a:p>
      </dgm:t>
    </dgm:pt>
    <dgm:pt modelId="{EE5C50A5-0988-483B-83AE-56B21CDDBF40}" type="parTrans" cxnId="{C2D3E913-F4F4-4D3A-BCF1-BA4356A4C733}">
      <dgm:prSet/>
      <dgm:spPr/>
      <dgm:t>
        <a:bodyPr/>
        <a:lstStyle/>
        <a:p>
          <a:endParaRPr lang="en-US"/>
        </a:p>
      </dgm:t>
    </dgm:pt>
    <dgm:pt modelId="{CA387E3F-D3D1-4E84-A26F-0810D72F7657}" type="sibTrans" cxnId="{C2D3E913-F4F4-4D3A-BCF1-BA4356A4C733}">
      <dgm:prSet/>
      <dgm:spPr/>
      <dgm:t>
        <a:bodyPr/>
        <a:lstStyle/>
        <a:p>
          <a:endParaRPr lang="en-US"/>
        </a:p>
      </dgm:t>
    </dgm:pt>
    <dgm:pt modelId="{4F718DE3-F121-447B-8D94-2E89B82484D7}">
      <dgm:prSet phldrT="[Text]" custT="1"/>
      <dgm:spPr/>
      <dgm:t>
        <a:bodyPr/>
        <a:lstStyle/>
        <a:p>
          <a:r>
            <a:rPr lang="en-US" sz="1800" dirty="0"/>
            <a:t>This is where you go to the text(s) and provide examples/evidence and important details to support the answer.</a:t>
          </a:r>
        </a:p>
      </dgm:t>
    </dgm:pt>
    <dgm:pt modelId="{06163515-3E2F-454C-BAFA-F1D8BBFDFA7D}" type="parTrans" cxnId="{B974435B-3DCD-4414-9BB2-234F9DA4600D}">
      <dgm:prSet/>
      <dgm:spPr/>
      <dgm:t>
        <a:bodyPr/>
        <a:lstStyle/>
        <a:p>
          <a:endParaRPr lang="en-US"/>
        </a:p>
      </dgm:t>
    </dgm:pt>
    <dgm:pt modelId="{39572DD0-0531-47F3-A5CA-D74BBA5B23F3}" type="sibTrans" cxnId="{B974435B-3DCD-4414-9BB2-234F9DA4600D}">
      <dgm:prSet/>
      <dgm:spPr/>
      <dgm:t>
        <a:bodyPr/>
        <a:lstStyle/>
        <a:p>
          <a:endParaRPr lang="en-US"/>
        </a:p>
      </dgm:t>
    </dgm:pt>
    <dgm:pt modelId="{77F667ED-757E-4B05-B05F-33D6C20B4941}">
      <dgm:prSet phldrT="[Text]" custT="1"/>
      <dgm:spPr/>
      <dgm:t>
        <a:bodyPr/>
        <a:lstStyle/>
        <a:p>
          <a:r>
            <a:rPr lang="en-US" sz="1800" dirty="0"/>
            <a:t>Provide a counterclaim and rebuttal supported by evidence.</a:t>
          </a:r>
        </a:p>
      </dgm:t>
    </dgm:pt>
    <dgm:pt modelId="{82ACC011-178C-4E37-BE48-B0EFD31E969B}" type="parTrans" cxnId="{A415F2FF-B9B8-4E94-886E-984213BF5E8C}">
      <dgm:prSet/>
      <dgm:spPr/>
      <dgm:t>
        <a:bodyPr/>
        <a:lstStyle/>
        <a:p>
          <a:endParaRPr lang="en-US"/>
        </a:p>
      </dgm:t>
    </dgm:pt>
    <dgm:pt modelId="{B1A92A05-6FA6-4B8F-9554-DFDC48E4E98E}" type="sibTrans" cxnId="{A415F2FF-B9B8-4E94-886E-984213BF5E8C}">
      <dgm:prSet/>
      <dgm:spPr/>
      <dgm:t>
        <a:bodyPr/>
        <a:lstStyle/>
        <a:p>
          <a:endParaRPr lang="en-US"/>
        </a:p>
      </dgm:t>
    </dgm:pt>
    <dgm:pt modelId="{813CF226-8F0F-4087-9589-1FB15D7B1E2C}" type="pres">
      <dgm:prSet presAssocID="{5A18A5DA-85C8-41C2-AF2B-D6D0A079C3FC}" presName="linearFlow" presStyleCnt="0">
        <dgm:presLayoutVars>
          <dgm:dir/>
          <dgm:animLvl val="lvl"/>
          <dgm:resizeHandles val="exact"/>
        </dgm:presLayoutVars>
      </dgm:prSet>
      <dgm:spPr/>
    </dgm:pt>
    <dgm:pt modelId="{FC3B324A-4BC1-4B96-95AE-653323694D21}" type="pres">
      <dgm:prSet presAssocID="{13A4859F-4970-470B-BB5E-0BCE9F1E041F}" presName="composite" presStyleCnt="0"/>
      <dgm:spPr/>
    </dgm:pt>
    <dgm:pt modelId="{BC362342-290D-4C5A-A8F2-BF2FE363ACF7}" type="pres">
      <dgm:prSet presAssocID="{13A4859F-4970-470B-BB5E-0BCE9F1E041F}" presName="parentText" presStyleLbl="alignNode1" presStyleIdx="0" presStyleCnt="3">
        <dgm:presLayoutVars>
          <dgm:chMax val="1"/>
          <dgm:bulletEnabled val="1"/>
        </dgm:presLayoutVars>
      </dgm:prSet>
      <dgm:spPr/>
    </dgm:pt>
    <dgm:pt modelId="{0931146E-2141-4499-A6BC-18B320FB4503}" type="pres">
      <dgm:prSet presAssocID="{13A4859F-4970-470B-BB5E-0BCE9F1E041F}" presName="descendantText" presStyleLbl="alignAcc1" presStyleIdx="0" presStyleCnt="3" custScaleY="153715">
        <dgm:presLayoutVars>
          <dgm:bulletEnabled val="1"/>
        </dgm:presLayoutVars>
      </dgm:prSet>
      <dgm:spPr/>
    </dgm:pt>
    <dgm:pt modelId="{4FEB9D54-EBD8-4B74-A11F-BDAB24D5C34F}" type="pres">
      <dgm:prSet presAssocID="{62FC7E21-BAFE-4AF6-AD01-2AE758AC3536}" presName="sp" presStyleCnt="0"/>
      <dgm:spPr/>
    </dgm:pt>
    <dgm:pt modelId="{9284C482-4071-46C5-9894-6A2D9AC4FCDD}" type="pres">
      <dgm:prSet presAssocID="{B5820FDD-C7C1-4A69-86E0-2B783481BF9B}" presName="composite" presStyleCnt="0"/>
      <dgm:spPr/>
    </dgm:pt>
    <dgm:pt modelId="{BB960737-ED57-4B75-9CF3-A00EC1CB1B47}" type="pres">
      <dgm:prSet presAssocID="{B5820FDD-C7C1-4A69-86E0-2B783481BF9B}" presName="parentText" presStyleLbl="alignNode1" presStyleIdx="1" presStyleCnt="3">
        <dgm:presLayoutVars>
          <dgm:chMax val="1"/>
          <dgm:bulletEnabled val="1"/>
        </dgm:presLayoutVars>
      </dgm:prSet>
      <dgm:spPr/>
    </dgm:pt>
    <dgm:pt modelId="{F34C3029-A283-46BF-8D84-24068F48587B}" type="pres">
      <dgm:prSet presAssocID="{B5820FDD-C7C1-4A69-86E0-2B783481BF9B}" presName="descendantText" presStyleLbl="alignAcc1" presStyleIdx="1" presStyleCnt="3" custScaleY="200287" custLinFactNeighborY="-2280">
        <dgm:presLayoutVars>
          <dgm:bulletEnabled val="1"/>
        </dgm:presLayoutVars>
      </dgm:prSet>
      <dgm:spPr/>
    </dgm:pt>
    <dgm:pt modelId="{1C8815D2-8B74-4018-A488-00F908476CA9}" type="pres">
      <dgm:prSet presAssocID="{136F0F47-A01B-40B0-94E6-8CD9BB6A2EA5}" presName="sp" presStyleCnt="0"/>
      <dgm:spPr/>
    </dgm:pt>
    <dgm:pt modelId="{41F69DB0-1FCC-4413-A4C5-75AF7ADC6FFC}" type="pres">
      <dgm:prSet presAssocID="{EA654A0B-4A73-462D-B6E1-180503D21B28}" presName="composite" presStyleCnt="0"/>
      <dgm:spPr/>
    </dgm:pt>
    <dgm:pt modelId="{FF825DFC-32ED-4BA4-ADCC-D24321841563}" type="pres">
      <dgm:prSet presAssocID="{EA654A0B-4A73-462D-B6E1-180503D21B28}" presName="parentText" presStyleLbl="alignNode1" presStyleIdx="2" presStyleCnt="3" custLinFactNeighborY="1250">
        <dgm:presLayoutVars>
          <dgm:chMax val="1"/>
          <dgm:bulletEnabled val="1"/>
        </dgm:presLayoutVars>
      </dgm:prSet>
      <dgm:spPr/>
    </dgm:pt>
    <dgm:pt modelId="{1BD6CED1-95D2-4B7C-A74C-B0AB952411F1}" type="pres">
      <dgm:prSet presAssocID="{EA654A0B-4A73-462D-B6E1-180503D21B28}" presName="descendantText" presStyleLbl="alignAcc1" presStyleIdx="2" presStyleCnt="3" custScaleY="80967" custLinFactNeighborY="9789">
        <dgm:presLayoutVars>
          <dgm:bulletEnabled val="1"/>
        </dgm:presLayoutVars>
      </dgm:prSet>
      <dgm:spPr/>
    </dgm:pt>
  </dgm:ptLst>
  <dgm:cxnLst>
    <dgm:cxn modelId="{7C32C405-C8FA-4678-8F6F-7B0C8400FA37}" srcId="{B5820FDD-C7C1-4A69-86E0-2B783481BF9B}" destId="{071B6CEB-E7CA-4256-B81C-0B5FE29B684B}" srcOrd="5" destOrd="0" parTransId="{9F28EECB-BCB0-4EA7-8D6C-CA80194E52F7}" sibTransId="{C186BE48-8C1A-4D85-8CB4-CD245DC15ABE}"/>
    <dgm:cxn modelId="{96A17807-A3C5-4121-A85A-B4CF05521EE4}" type="presOf" srcId="{071B6CEB-E7CA-4256-B81C-0B5FE29B684B}" destId="{F34C3029-A283-46BF-8D84-24068F48587B}" srcOrd="0" destOrd="5" presId="urn:microsoft.com/office/officeart/2005/8/layout/chevron2"/>
    <dgm:cxn modelId="{AB5A770D-D9B5-4436-B99D-AFD1DBB835AC}" type="presOf" srcId="{5A18A5DA-85C8-41C2-AF2B-D6D0A079C3FC}" destId="{813CF226-8F0F-4087-9589-1FB15D7B1E2C}" srcOrd="0" destOrd="0" presId="urn:microsoft.com/office/officeart/2005/8/layout/chevron2"/>
    <dgm:cxn modelId="{C2D3E913-F4F4-4D3A-BCF1-BA4356A4C733}" srcId="{B5820FDD-C7C1-4A69-86E0-2B783481BF9B}" destId="{085BBB09-0DD8-43C3-A561-3154F238F46B}" srcOrd="1" destOrd="0" parTransId="{EE5C50A5-0988-483B-83AE-56B21CDDBF40}" sibTransId="{CA387E3F-D3D1-4E84-A26F-0810D72F7657}"/>
    <dgm:cxn modelId="{7CA7C528-6955-4449-844D-FDEDDECE4EF4}" type="presOf" srcId="{77F667ED-757E-4B05-B05F-33D6C20B4941}" destId="{F34C3029-A283-46BF-8D84-24068F48587B}" srcOrd="0" destOrd="4" presId="urn:microsoft.com/office/officeart/2005/8/layout/chevron2"/>
    <dgm:cxn modelId="{8DEC2739-3D68-4337-B6B2-7BE58CC0AEC4}" srcId="{5A18A5DA-85C8-41C2-AF2B-D6D0A079C3FC}" destId="{EA654A0B-4A73-462D-B6E1-180503D21B28}" srcOrd="2" destOrd="0" parTransId="{5D4B845A-0847-4D5C-B80D-7BD3870A9BE9}" sibTransId="{81BFAFDE-3DAA-4147-BE84-52304BDE3B09}"/>
    <dgm:cxn modelId="{B974435B-3DCD-4414-9BB2-234F9DA4600D}" srcId="{B5820FDD-C7C1-4A69-86E0-2B783481BF9B}" destId="{4F718DE3-F121-447B-8D94-2E89B82484D7}" srcOrd="2" destOrd="0" parTransId="{06163515-3E2F-454C-BAFA-F1D8BBFDFA7D}" sibTransId="{39572DD0-0531-47F3-A5CA-D74BBA5B23F3}"/>
    <dgm:cxn modelId="{94249D41-E4D1-4784-BAB6-D1786CC0B39A}" type="presOf" srcId="{4F718DE3-F121-447B-8D94-2E89B82484D7}" destId="{F34C3029-A283-46BF-8D84-24068F48587B}" srcOrd="0" destOrd="2" presId="urn:microsoft.com/office/officeart/2005/8/layout/chevron2"/>
    <dgm:cxn modelId="{D1422F6D-5BF3-45C8-B771-254022EE6DF8}" srcId="{13A4859F-4970-470B-BB5E-0BCE9F1E041F}" destId="{B7E7A0E0-71B3-4C12-BECA-30DF249A1242}" srcOrd="0" destOrd="0" parTransId="{1631DCC7-4E5A-4E34-A290-FD0C02F07020}" sibTransId="{DE3C19EE-1268-4138-9DEE-04D1A4934B70}"/>
    <dgm:cxn modelId="{8B2C007F-F1BF-4EBB-85EE-2A5B8463B4C2}" srcId="{B5820FDD-C7C1-4A69-86E0-2B783481BF9B}" destId="{0C074FE9-E02C-4096-80DD-3BE7A6EC24FB}" srcOrd="0" destOrd="0" parTransId="{0AEB9D1E-6685-4F7F-BAE9-896ABBC8BD99}" sibTransId="{BD7BAB0F-D8EB-41B1-8A10-33178B5E25C3}"/>
    <dgm:cxn modelId="{FFEF3885-3E73-43CB-B147-7262B63464BC}" type="presOf" srcId="{EA654A0B-4A73-462D-B6E1-180503D21B28}" destId="{FF825DFC-32ED-4BA4-ADCC-D24321841563}" srcOrd="0" destOrd="0" presId="urn:microsoft.com/office/officeart/2005/8/layout/chevron2"/>
    <dgm:cxn modelId="{8396E28F-9A62-4E62-B15D-328A19597EC3}" type="presOf" srcId="{B5820FDD-C7C1-4A69-86E0-2B783481BF9B}" destId="{BB960737-ED57-4B75-9CF3-A00EC1CB1B47}" srcOrd="0" destOrd="0" presId="urn:microsoft.com/office/officeart/2005/8/layout/chevron2"/>
    <dgm:cxn modelId="{CCFEE2A2-C575-4840-8300-87742C7E61C4}" type="presOf" srcId="{B7E7A0E0-71B3-4C12-BECA-30DF249A1242}" destId="{0931146E-2141-4499-A6BC-18B320FB4503}" srcOrd="0" destOrd="0" presId="urn:microsoft.com/office/officeart/2005/8/layout/chevron2"/>
    <dgm:cxn modelId="{6CD37BA4-368C-4B0B-8643-2BF072F5EA0F}" srcId="{5A18A5DA-85C8-41C2-AF2B-D6D0A079C3FC}" destId="{B5820FDD-C7C1-4A69-86E0-2B783481BF9B}" srcOrd="1" destOrd="0" parTransId="{1348B661-B003-41D8-857B-E333782359F7}" sibTransId="{136F0F47-A01B-40B0-94E6-8CD9BB6A2EA5}"/>
    <dgm:cxn modelId="{2727EDC5-2F45-458C-B2B4-50ADCEC955A6}" type="presOf" srcId="{7379A95B-D089-46BC-B9ED-7363A197D545}" destId="{1BD6CED1-95D2-4B7C-A74C-B0AB952411F1}" srcOrd="0" destOrd="0" presId="urn:microsoft.com/office/officeart/2005/8/layout/chevron2"/>
    <dgm:cxn modelId="{EE22F6CE-220A-4DCD-981F-0F4B8C79D51B}" type="presOf" srcId="{83C858B8-BCC2-41D6-8A3F-AAF9C8398625}" destId="{F34C3029-A283-46BF-8D84-24068F48587B}" srcOrd="0" destOrd="3" presId="urn:microsoft.com/office/officeart/2005/8/layout/chevron2"/>
    <dgm:cxn modelId="{60D78ACF-649E-458F-98DF-E63D4B297F1E}" srcId="{B5820FDD-C7C1-4A69-86E0-2B783481BF9B}" destId="{83C858B8-BCC2-41D6-8A3F-AAF9C8398625}" srcOrd="3" destOrd="0" parTransId="{D6CE7EBF-C3BC-48B3-B326-697F2027F05A}" sibTransId="{79DEC22E-D790-4839-BD76-227F311F6F16}"/>
    <dgm:cxn modelId="{691FCDD2-3236-4A5D-AFFA-39324A118E83}" srcId="{EA654A0B-4A73-462D-B6E1-180503D21B28}" destId="{7379A95B-D089-46BC-B9ED-7363A197D545}" srcOrd="0" destOrd="0" parTransId="{D4F68F16-45CF-45BE-8419-6467E006CF1E}" sibTransId="{AE170BA8-7C67-490E-9363-182B0F330FF7}"/>
    <dgm:cxn modelId="{92B190D3-AD55-4934-9B7C-922C040727F4}" srcId="{5A18A5DA-85C8-41C2-AF2B-D6D0A079C3FC}" destId="{13A4859F-4970-470B-BB5E-0BCE9F1E041F}" srcOrd="0" destOrd="0" parTransId="{CC9246BE-90B9-4C0F-A444-35DBF1D13740}" sibTransId="{62FC7E21-BAFE-4AF6-AD01-2AE758AC3536}"/>
    <dgm:cxn modelId="{2E75C6DB-A6FD-43A2-8305-719C3681EBFF}" type="presOf" srcId="{0C074FE9-E02C-4096-80DD-3BE7A6EC24FB}" destId="{F34C3029-A283-46BF-8D84-24068F48587B}" srcOrd="0" destOrd="0" presId="urn:microsoft.com/office/officeart/2005/8/layout/chevron2"/>
    <dgm:cxn modelId="{9B7774FB-43EA-453B-B818-8247CE20420F}" type="presOf" srcId="{13A4859F-4970-470B-BB5E-0BCE9F1E041F}" destId="{BC362342-290D-4C5A-A8F2-BF2FE363ACF7}" srcOrd="0" destOrd="0" presId="urn:microsoft.com/office/officeart/2005/8/layout/chevron2"/>
    <dgm:cxn modelId="{2E08B9FF-1B8A-4A6C-8315-F9980E061EAA}" type="presOf" srcId="{085BBB09-0DD8-43C3-A561-3154F238F46B}" destId="{F34C3029-A283-46BF-8D84-24068F48587B}" srcOrd="0" destOrd="1" presId="urn:microsoft.com/office/officeart/2005/8/layout/chevron2"/>
    <dgm:cxn modelId="{A415F2FF-B9B8-4E94-886E-984213BF5E8C}" srcId="{B5820FDD-C7C1-4A69-86E0-2B783481BF9B}" destId="{77F667ED-757E-4B05-B05F-33D6C20B4941}" srcOrd="4" destOrd="0" parTransId="{82ACC011-178C-4E37-BE48-B0EFD31E969B}" sibTransId="{B1A92A05-6FA6-4B8F-9554-DFDC48E4E98E}"/>
    <dgm:cxn modelId="{97856248-8922-4375-A152-F14FDFA384C1}" type="presParOf" srcId="{813CF226-8F0F-4087-9589-1FB15D7B1E2C}" destId="{FC3B324A-4BC1-4B96-95AE-653323694D21}" srcOrd="0" destOrd="0" presId="urn:microsoft.com/office/officeart/2005/8/layout/chevron2"/>
    <dgm:cxn modelId="{93CD4E08-768A-450A-A290-F41D38C6D22B}" type="presParOf" srcId="{FC3B324A-4BC1-4B96-95AE-653323694D21}" destId="{BC362342-290D-4C5A-A8F2-BF2FE363ACF7}" srcOrd="0" destOrd="0" presId="urn:microsoft.com/office/officeart/2005/8/layout/chevron2"/>
    <dgm:cxn modelId="{8FF14E63-A837-442C-B2C7-64AE06013E8A}" type="presParOf" srcId="{FC3B324A-4BC1-4B96-95AE-653323694D21}" destId="{0931146E-2141-4499-A6BC-18B320FB4503}" srcOrd="1" destOrd="0" presId="urn:microsoft.com/office/officeart/2005/8/layout/chevron2"/>
    <dgm:cxn modelId="{38D7C6BC-7A19-43C8-973D-0DA2AE63D3FF}" type="presParOf" srcId="{813CF226-8F0F-4087-9589-1FB15D7B1E2C}" destId="{4FEB9D54-EBD8-4B74-A11F-BDAB24D5C34F}" srcOrd="1" destOrd="0" presId="urn:microsoft.com/office/officeart/2005/8/layout/chevron2"/>
    <dgm:cxn modelId="{637D411B-2490-4575-90C3-35D879EFB427}" type="presParOf" srcId="{813CF226-8F0F-4087-9589-1FB15D7B1E2C}" destId="{9284C482-4071-46C5-9894-6A2D9AC4FCDD}" srcOrd="2" destOrd="0" presId="urn:microsoft.com/office/officeart/2005/8/layout/chevron2"/>
    <dgm:cxn modelId="{987699DA-6F8E-4449-BE10-98D06BDD56E7}" type="presParOf" srcId="{9284C482-4071-46C5-9894-6A2D9AC4FCDD}" destId="{BB960737-ED57-4B75-9CF3-A00EC1CB1B47}" srcOrd="0" destOrd="0" presId="urn:microsoft.com/office/officeart/2005/8/layout/chevron2"/>
    <dgm:cxn modelId="{8E3AEE86-CE87-4821-942B-CE6CC7CD2499}" type="presParOf" srcId="{9284C482-4071-46C5-9894-6A2D9AC4FCDD}" destId="{F34C3029-A283-46BF-8D84-24068F48587B}" srcOrd="1" destOrd="0" presId="urn:microsoft.com/office/officeart/2005/8/layout/chevron2"/>
    <dgm:cxn modelId="{547D3E7B-2F1A-4243-B4C7-E4129F3E3D82}" type="presParOf" srcId="{813CF226-8F0F-4087-9589-1FB15D7B1E2C}" destId="{1C8815D2-8B74-4018-A488-00F908476CA9}" srcOrd="3" destOrd="0" presId="urn:microsoft.com/office/officeart/2005/8/layout/chevron2"/>
    <dgm:cxn modelId="{7699B746-9DCE-47B6-BE13-729F7D170AC4}" type="presParOf" srcId="{813CF226-8F0F-4087-9589-1FB15D7B1E2C}" destId="{41F69DB0-1FCC-4413-A4C5-75AF7ADC6FFC}" srcOrd="4" destOrd="0" presId="urn:microsoft.com/office/officeart/2005/8/layout/chevron2"/>
    <dgm:cxn modelId="{F83748F7-42A7-4E12-9468-590AB0F0530B}" type="presParOf" srcId="{41F69DB0-1FCC-4413-A4C5-75AF7ADC6FFC}" destId="{FF825DFC-32ED-4BA4-ADCC-D24321841563}" srcOrd="0" destOrd="0" presId="urn:microsoft.com/office/officeart/2005/8/layout/chevron2"/>
    <dgm:cxn modelId="{9D8E7448-D39E-47C1-847B-6734265DE1CB}" type="presParOf" srcId="{41F69DB0-1FCC-4413-A4C5-75AF7ADC6FFC}" destId="{1BD6CED1-95D2-4B7C-A74C-B0AB952411F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9D3CF9-9ADB-4328-9F41-F750D19FF966}">
      <dsp:nvSpPr>
        <dsp:cNvPr id="0" name=""/>
        <dsp:cNvSpPr/>
      </dsp:nvSpPr>
      <dsp:spPr>
        <a:xfrm>
          <a:off x="4078485" y="2022226"/>
          <a:ext cx="2894409" cy="688737"/>
        </a:xfrm>
        <a:custGeom>
          <a:avLst/>
          <a:gdLst/>
          <a:ahLst/>
          <a:cxnLst/>
          <a:rect l="0" t="0" r="0" b="0"/>
          <a:pathLst>
            <a:path>
              <a:moveTo>
                <a:pt x="0" y="0"/>
              </a:moveTo>
              <a:lnTo>
                <a:pt x="0" y="469354"/>
              </a:lnTo>
              <a:lnTo>
                <a:pt x="2894409" y="469354"/>
              </a:lnTo>
              <a:lnTo>
                <a:pt x="2894409" y="6887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739A97C-7207-4AA3-9A23-1B07979C6980}">
      <dsp:nvSpPr>
        <dsp:cNvPr id="0" name=""/>
        <dsp:cNvSpPr/>
      </dsp:nvSpPr>
      <dsp:spPr>
        <a:xfrm>
          <a:off x="4032765" y="2022226"/>
          <a:ext cx="91440" cy="688737"/>
        </a:xfrm>
        <a:custGeom>
          <a:avLst/>
          <a:gdLst/>
          <a:ahLst/>
          <a:cxnLst/>
          <a:rect l="0" t="0" r="0" b="0"/>
          <a:pathLst>
            <a:path>
              <a:moveTo>
                <a:pt x="45720" y="0"/>
              </a:moveTo>
              <a:lnTo>
                <a:pt x="45720" y="6887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A3D218-2C0E-4AFD-870D-758FA0CA10AA}">
      <dsp:nvSpPr>
        <dsp:cNvPr id="0" name=""/>
        <dsp:cNvSpPr/>
      </dsp:nvSpPr>
      <dsp:spPr>
        <a:xfrm>
          <a:off x="1184076" y="2022226"/>
          <a:ext cx="2894409" cy="688737"/>
        </a:xfrm>
        <a:custGeom>
          <a:avLst/>
          <a:gdLst/>
          <a:ahLst/>
          <a:cxnLst/>
          <a:rect l="0" t="0" r="0" b="0"/>
          <a:pathLst>
            <a:path>
              <a:moveTo>
                <a:pt x="2894409" y="0"/>
              </a:moveTo>
              <a:lnTo>
                <a:pt x="2894409" y="469354"/>
              </a:lnTo>
              <a:lnTo>
                <a:pt x="0" y="469354"/>
              </a:lnTo>
              <a:lnTo>
                <a:pt x="0" y="6887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FC7405-1BCB-4ACC-A42F-009FABB290A2}">
      <dsp:nvSpPr>
        <dsp:cNvPr id="0" name=""/>
        <dsp:cNvSpPr/>
      </dsp:nvSpPr>
      <dsp:spPr>
        <a:xfrm>
          <a:off x="2894409" y="518448"/>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27CB8E-AC65-4126-8507-0D77ABAB7E71}">
      <dsp:nvSpPr>
        <dsp:cNvPr id="0" name=""/>
        <dsp:cNvSpPr/>
      </dsp:nvSpPr>
      <dsp:spPr>
        <a:xfrm>
          <a:off x="3157537" y="768420"/>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R.8.3: Evaluate the relevance and sufficiency of evidence offered in support of a claim. Primarily measured with informational texts.</a:t>
          </a:r>
          <a:endParaRPr lang="en-US" sz="1300" kern="1200" dirty="0"/>
        </a:p>
      </dsp:txBody>
      <dsp:txXfrm>
        <a:off x="3201581" y="812464"/>
        <a:ext cx="2280065" cy="1415689"/>
      </dsp:txXfrm>
    </dsp:sp>
    <dsp:sp modelId="{CFC7B657-5625-47C2-91A4-0E50683D40DC}">
      <dsp:nvSpPr>
        <dsp:cNvPr id="0" name=""/>
        <dsp:cNvSpPr/>
      </dsp:nvSpPr>
      <dsp:spPr>
        <a:xfrm>
          <a:off x="0" y="2710964"/>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2BB905-332B-4297-B1DB-9A0F5DF65586}">
      <dsp:nvSpPr>
        <dsp:cNvPr id="0" name=""/>
        <dsp:cNvSpPr/>
      </dsp:nvSpPr>
      <dsp:spPr>
        <a:xfrm>
          <a:off x="263128" y="2960935"/>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SSP.2.a: Determine the central ideas or information of a primary or secondary source, corroborating or challenging conclusions with evidence.</a:t>
          </a:r>
          <a:endParaRPr lang="en-US" sz="1300" kern="1200" dirty="0"/>
        </a:p>
      </dsp:txBody>
      <dsp:txXfrm>
        <a:off x="307172" y="3004979"/>
        <a:ext cx="2280065" cy="1415689"/>
      </dsp:txXfrm>
    </dsp:sp>
    <dsp:sp modelId="{0A389723-63F7-41E3-9726-FB4BB54C2504}">
      <dsp:nvSpPr>
        <dsp:cNvPr id="0" name=""/>
        <dsp:cNvSpPr/>
      </dsp:nvSpPr>
      <dsp:spPr>
        <a:xfrm>
          <a:off x="2894409" y="2710964"/>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8D14FD-B42F-4058-A3E5-35E307089F56}">
      <dsp:nvSpPr>
        <dsp:cNvPr id="0" name=""/>
        <dsp:cNvSpPr/>
      </dsp:nvSpPr>
      <dsp:spPr>
        <a:xfrm>
          <a:off x="3157537" y="2960935"/>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SP.4.a Evaluate whether a conclusion or theory is supported or challenged by particular data or evidence</a:t>
          </a:r>
        </a:p>
      </dsp:txBody>
      <dsp:txXfrm>
        <a:off x="3201581" y="3004979"/>
        <a:ext cx="2280065" cy="1415689"/>
      </dsp:txXfrm>
    </dsp:sp>
    <dsp:sp modelId="{2E2157A9-31C5-483B-93DD-21EDCDC050CA}">
      <dsp:nvSpPr>
        <dsp:cNvPr id="0" name=""/>
        <dsp:cNvSpPr/>
      </dsp:nvSpPr>
      <dsp:spPr>
        <a:xfrm>
          <a:off x="5788818" y="2710964"/>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4930884-6234-4B5C-94F4-26CC8B8FF23C}">
      <dsp:nvSpPr>
        <dsp:cNvPr id="0" name=""/>
        <dsp:cNvSpPr/>
      </dsp:nvSpPr>
      <dsp:spPr>
        <a:xfrm>
          <a:off x="6051946" y="2960935"/>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MP.1 d. Recognize and identify missing information that is required to solve a problem.</a:t>
          </a:r>
        </a:p>
        <a:p>
          <a:pPr marL="0" lvl="0" indent="0" algn="ctr" defTabSz="577850">
            <a:lnSpc>
              <a:spcPct val="90000"/>
            </a:lnSpc>
            <a:spcBef>
              <a:spcPct val="0"/>
            </a:spcBef>
            <a:spcAft>
              <a:spcPct val="35000"/>
            </a:spcAft>
            <a:buNone/>
          </a:pPr>
          <a:r>
            <a:rPr lang="en-US" sz="1300" kern="1200" dirty="0"/>
            <a:t>MP.5 c. Identify the information required to evaluate a line of reasoning.</a:t>
          </a:r>
        </a:p>
      </dsp:txBody>
      <dsp:txXfrm>
        <a:off x="6095990" y="3004979"/>
        <a:ext cx="2280065" cy="14156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ADA2B7-CC65-4B95-9D6B-DBC1BC6DDA86}">
      <dsp:nvSpPr>
        <dsp:cNvPr id="0" name=""/>
        <dsp:cNvSpPr/>
      </dsp:nvSpPr>
      <dsp:spPr>
        <a:xfrm>
          <a:off x="1644650" y="0"/>
          <a:ext cx="1096433" cy="1016000"/>
        </a:xfrm>
        <a:prstGeom prst="trapezoid">
          <a:avLst>
            <a:gd name="adj" fmla="val 5395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dirty="0"/>
        </a:p>
      </dsp:txBody>
      <dsp:txXfrm>
        <a:off x="1644650" y="0"/>
        <a:ext cx="1096433" cy="1016000"/>
      </dsp:txXfrm>
    </dsp:sp>
    <dsp:sp modelId="{464C4081-573A-4099-8169-89D47C086AC0}">
      <dsp:nvSpPr>
        <dsp:cNvPr id="0" name=""/>
        <dsp:cNvSpPr/>
      </dsp:nvSpPr>
      <dsp:spPr>
        <a:xfrm>
          <a:off x="1096433" y="1015999"/>
          <a:ext cx="2192867" cy="1016000"/>
        </a:xfrm>
        <a:prstGeom prst="trapezoid">
          <a:avLst>
            <a:gd name="adj" fmla="val 5395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dirty="0"/>
        </a:p>
      </dsp:txBody>
      <dsp:txXfrm>
        <a:off x="1480185" y="1015999"/>
        <a:ext cx="1425363" cy="1016000"/>
      </dsp:txXfrm>
    </dsp:sp>
    <dsp:sp modelId="{B5C3A386-0A94-4907-8940-B61CBA2AC23C}">
      <dsp:nvSpPr>
        <dsp:cNvPr id="0" name=""/>
        <dsp:cNvSpPr/>
      </dsp:nvSpPr>
      <dsp:spPr>
        <a:xfrm>
          <a:off x="548216" y="2031999"/>
          <a:ext cx="3289300" cy="1016000"/>
        </a:xfrm>
        <a:prstGeom prst="trapezoid">
          <a:avLst>
            <a:gd name="adj" fmla="val 5395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bg1"/>
              </a:solidFill>
            </a:rPr>
            <a:t>Collaborative</a:t>
          </a:r>
        </a:p>
      </dsp:txBody>
      <dsp:txXfrm>
        <a:off x="1123844" y="2031999"/>
        <a:ext cx="2138045" cy="1016000"/>
      </dsp:txXfrm>
    </dsp:sp>
    <dsp:sp modelId="{F7AD5748-D33D-47B8-B210-2E29A3D4ECEE}">
      <dsp:nvSpPr>
        <dsp:cNvPr id="0" name=""/>
        <dsp:cNvSpPr/>
      </dsp:nvSpPr>
      <dsp:spPr>
        <a:xfrm>
          <a:off x="0" y="3047999"/>
          <a:ext cx="4385734" cy="1016000"/>
        </a:xfrm>
        <a:prstGeom prst="trapezoid">
          <a:avLst>
            <a:gd name="adj" fmla="val 5395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bg1"/>
              </a:solidFill>
            </a:rPr>
            <a:t>Independent</a:t>
          </a:r>
        </a:p>
      </dsp:txBody>
      <dsp:txXfrm>
        <a:off x="767503" y="3047999"/>
        <a:ext cx="2850727" cy="1016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FF0D04-6F04-4E5F-B833-069DB009850B}">
      <dsp:nvSpPr>
        <dsp:cNvPr id="0" name=""/>
        <dsp:cNvSpPr/>
      </dsp:nvSpPr>
      <dsp:spPr>
        <a:xfrm rot="10800000">
          <a:off x="0" y="0"/>
          <a:ext cx="4301067" cy="1016000"/>
        </a:xfrm>
        <a:prstGeom prst="trapezoid">
          <a:avLst>
            <a:gd name="adj" fmla="val 5291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bg1"/>
              </a:solidFill>
            </a:rPr>
            <a:t>Focused Instruction</a:t>
          </a:r>
        </a:p>
      </dsp:txBody>
      <dsp:txXfrm rot="-10800000">
        <a:off x="752686" y="0"/>
        <a:ext cx="2795693" cy="1016000"/>
      </dsp:txXfrm>
    </dsp:sp>
    <dsp:sp modelId="{37ED17FB-D9AD-4981-846D-AFEF70747D1F}">
      <dsp:nvSpPr>
        <dsp:cNvPr id="0" name=""/>
        <dsp:cNvSpPr/>
      </dsp:nvSpPr>
      <dsp:spPr>
        <a:xfrm rot="10800000">
          <a:off x="537633" y="1016000"/>
          <a:ext cx="3225800" cy="1016000"/>
        </a:xfrm>
        <a:prstGeom prst="trapezoid">
          <a:avLst>
            <a:gd name="adj" fmla="val 5291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rPr>
            <a:t>Guided Instruction</a:t>
          </a:r>
        </a:p>
      </dsp:txBody>
      <dsp:txXfrm rot="-10800000">
        <a:off x="1102148" y="1016000"/>
        <a:ext cx="2096770" cy="1016000"/>
      </dsp:txXfrm>
    </dsp:sp>
    <dsp:sp modelId="{0FD4DF39-FD17-4550-B0B6-158082F5A9F8}">
      <dsp:nvSpPr>
        <dsp:cNvPr id="0" name=""/>
        <dsp:cNvSpPr/>
      </dsp:nvSpPr>
      <dsp:spPr>
        <a:xfrm rot="10800000">
          <a:off x="1075266" y="2032000"/>
          <a:ext cx="2150533" cy="1016000"/>
        </a:xfrm>
        <a:prstGeom prst="trapezoid">
          <a:avLst>
            <a:gd name="adj" fmla="val 5291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1866900">
            <a:lnSpc>
              <a:spcPct val="90000"/>
            </a:lnSpc>
            <a:spcBef>
              <a:spcPct val="0"/>
            </a:spcBef>
            <a:spcAft>
              <a:spcPct val="35000"/>
            </a:spcAft>
            <a:buNone/>
          </a:pPr>
          <a:endParaRPr lang="en-US" sz="4200" kern="1200" dirty="0"/>
        </a:p>
      </dsp:txBody>
      <dsp:txXfrm rot="-10800000">
        <a:off x="1451610" y="2032000"/>
        <a:ext cx="1397846" cy="1016000"/>
      </dsp:txXfrm>
    </dsp:sp>
    <dsp:sp modelId="{75E09CC5-D973-465D-9568-B0115D4B93FC}">
      <dsp:nvSpPr>
        <dsp:cNvPr id="0" name=""/>
        <dsp:cNvSpPr/>
      </dsp:nvSpPr>
      <dsp:spPr>
        <a:xfrm rot="10800000">
          <a:off x="1612900" y="3047999"/>
          <a:ext cx="1075266" cy="1016000"/>
        </a:xfrm>
        <a:prstGeom prst="trapezoid">
          <a:avLst>
            <a:gd name="adj" fmla="val 52917"/>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kern="1200" dirty="0"/>
        </a:p>
      </dsp:txBody>
      <dsp:txXfrm rot="-10800000">
        <a:off x="1612900" y="3047999"/>
        <a:ext cx="1075266" cy="1016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362342-290D-4C5A-A8F2-BF2FE363ACF7}">
      <dsp:nvSpPr>
        <dsp:cNvPr id="0" name=""/>
        <dsp:cNvSpPr/>
      </dsp:nvSpPr>
      <dsp:spPr>
        <a:xfrm rot="5400000">
          <a:off x="-231366" y="516848"/>
          <a:ext cx="1542443" cy="1079710"/>
        </a:xfrm>
        <a:prstGeom prst="chevron">
          <a:avLst/>
        </a:prstGeom>
        <a:solidFill>
          <a:schemeClr val="dk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Beginning</a:t>
          </a:r>
        </a:p>
      </dsp:txBody>
      <dsp:txXfrm rot="-5400000">
        <a:off x="1" y="825336"/>
        <a:ext cx="1079710" cy="462733"/>
      </dsp:txXfrm>
    </dsp:sp>
    <dsp:sp modelId="{0931146E-2141-4499-A6BC-18B320FB4503}">
      <dsp:nvSpPr>
        <dsp:cNvPr id="0" name=""/>
        <dsp:cNvSpPr/>
      </dsp:nvSpPr>
      <dsp:spPr>
        <a:xfrm rot="5400000">
          <a:off x="4009820" y="-2913898"/>
          <a:ext cx="1541128" cy="7401349"/>
        </a:xfrm>
        <a:prstGeom prst="round2SameRect">
          <a:avLst/>
        </a:prstGeom>
        <a:solidFill>
          <a:schemeClr val="lt2">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The introduction states the main idea or position. It sets the stage or context for the position that is being argued and provides a “hook” to get the reader’s attention. The beginning introduces the claim or thesis.</a:t>
          </a:r>
        </a:p>
      </dsp:txBody>
      <dsp:txXfrm rot="-5400000">
        <a:off x="1079710" y="91444"/>
        <a:ext cx="7326117" cy="1390664"/>
      </dsp:txXfrm>
    </dsp:sp>
    <dsp:sp modelId="{BB960737-ED57-4B75-9CF3-A00EC1CB1B47}">
      <dsp:nvSpPr>
        <dsp:cNvPr id="0" name=""/>
        <dsp:cNvSpPr/>
      </dsp:nvSpPr>
      <dsp:spPr>
        <a:xfrm rot="5400000">
          <a:off x="-231366" y="2400275"/>
          <a:ext cx="1542443" cy="1079710"/>
        </a:xfrm>
        <a:prstGeom prst="chevron">
          <a:avLst/>
        </a:prstGeom>
        <a:solidFill>
          <a:schemeClr val="dk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Middle</a:t>
          </a:r>
        </a:p>
      </dsp:txBody>
      <dsp:txXfrm rot="-5400000">
        <a:off x="1" y="2708763"/>
        <a:ext cx="1079710" cy="462733"/>
      </dsp:txXfrm>
    </dsp:sp>
    <dsp:sp modelId="{F34C3029-A283-46BF-8D84-24068F48587B}">
      <dsp:nvSpPr>
        <dsp:cNvPr id="0" name=""/>
        <dsp:cNvSpPr/>
      </dsp:nvSpPr>
      <dsp:spPr>
        <a:xfrm rot="5400000">
          <a:off x="3776358" y="-1053330"/>
          <a:ext cx="2008053" cy="7401349"/>
        </a:xfrm>
        <a:prstGeom prst="round2SameRect">
          <a:avLst/>
        </a:prstGeom>
        <a:solidFill>
          <a:schemeClr val="lt2">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Answer the question first. </a:t>
          </a:r>
        </a:p>
        <a:p>
          <a:pPr marL="171450" lvl="1" indent="-171450" algn="l" defTabSz="800100">
            <a:lnSpc>
              <a:spcPct val="90000"/>
            </a:lnSpc>
            <a:spcBef>
              <a:spcPct val="0"/>
            </a:spcBef>
            <a:spcAft>
              <a:spcPct val="15000"/>
            </a:spcAft>
            <a:buChar char="•"/>
          </a:pPr>
          <a:r>
            <a:rPr lang="en-US" sz="1800" kern="1200" dirty="0"/>
            <a:t>Offer data (reasons/evidence) to support the claim.</a:t>
          </a:r>
        </a:p>
        <a:p>
          <a:pPr marL="171450" lvl="1" indent="-171450" algn="l" defTabSz="800100">
            <a:lnSpc>
              <a:spcPct val="90000"/>
            </a:lnSpc>
            <a:spcBef>
              <a:spcPct val="0"/>
            </a:spcBef>
            <a:spcAft>
              <a:spcPct val="15000"/>
            </a:spcAft>
            <a:buChar char="•"/>
          </a:pPr>
          <a:r>
            <a:rPr lang="en-US" sz="1800" kern="1200" dirty="0"/>
            <a:t>This is where you go to the text(s) and provide examples/evidence and important details to support the answer.</a:t>
          </a:r>
        </a:p>
        <a:p>
          <a:pPr marL="171450" lvl="1" indent="-171450" algn="l" defTabSz="800100">
            <a:lnSpc>
              <a:spcPct val="90000"/>
            </a:lnSpc>
            <a:spcBef>
              <a:spcPct val="0"/>
            </a:spcBef>
            <a:spcAft>
              <a:spcPct val="15000"/>
            </a:spcAft>
            <a:buChar char="•"/>
          </a:pPr>
          <a:r>
            <a:rPr lang="en-US" sz="1800" kern="1200" dirty="0"/>
            <a:t>Show connections between the evidence and the claim.</a:t>
          </a:r>
        </a:p>
        <a:p>
          <a:pPr marL="171450" lvl="1" indent="-171450" algn="l" defTabSz="800100">
            <a:lnSpc>
              <a:spcPct val="90000"/>
            </a:lnSpc>
            <a:spcBef>
              <a:spcPct val="0"/>
            </a:spcBef>
            <a:spcAft>
              <a:spcPct val="15000"/>
            </a:spcAft>
            <a:buChar char="•"/>
          </a:pPr>
          <a:r>
            <a:rPr lang="en-US" sz="1800" kern="1200" dirty="0"/>
            <a:t>Provide a counterclaim and rebuttal supported by evidence.</a:t>
          </a:r>
        </a:p>
        <a:p>
          <a:pPr marL="171450" lvl="1" indent="-171450" algn="l" defTabSz="800100">
            <a:lnSpc>
              <a:spcPct val="90000"/>
            </a:lnSpc>
            <a:spcBef>
              <a:spcPct val="0"/>
            </a:spcBef>
            <a:spcAft>
              <a:spcPct val="15000"/>
            </a:spcAft>
            <a:buChar char="•"/>
          </a:pPr>
          <a:r>
            <a:rPr lang="en-US" sz="1800" kern="1200" dirty="0"/>
            <a:t>Include background information as required by the prompt.</a:t>
          </a:r>
        </a:p>
      </dsp:txBody>
      <dsp:txXfrm rot="-5400000">
        <a:off x="1079711" y="1741342"/>
        <a:ext cx="7303324" cy="1812003"/>
      </dsp:txXfrm>
    </dsp:sp>
    <dsp:sp modelId="{FF825DFC-32ED-4BA4-ADCC-D24321841563}">
      <dsp:nvSpPr>
        <dsp:cNvPr id="0" name=""/>
        <dsp:cNvSpPr/>
      </dsp:nvSpPr>
      <dsp:spPr>
        <a:xfrm rot="5400000">
          <a:off x="-231366" y="3797181"/>
          <a:ext cx="1542443" cy="1079710"/>
        </a:xfrm>
        <a:prstGeom prst="chevron">
          <a:avLst/>
        </a:prstGeom>
        <a:solidFill>
          <a:schemeClr val="dk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Ending</a:t>
          </a:r>
        </a:p>
      </dsp:txBody>
      <dsp:txXfrm rot="-5400000">
        <a:off x="1" y="4105669"/>
        <a:ext cx="1079710" cy="462733"/>
      </dsp:txXfrm>
    </dsp:sp>
    <dsp:sp modelId="{1BD6CED1-95D2-4B7C-A74C-B0AB952411F1}">
      <dsp:nvSpPr>
        <dsp:cNvPr id="0" name=""/>
        <dsp:cNvSpPr/>
      </dsp:nvSpPr>
      <dsp:spPr>
        <a:xfrm rot="5400000">
          <a:off x="4374502" y="448365"/>
          <a:ext cx="811765" cy="7401349"/>
        </a:xfrm>
        <a:prstGeom prst="round2SameRect">
          <a:avLst/>
        </a:prstGeom>
        <a:solidFill>
          <a:schemeClr val="lt2">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Write</a:t>
          </a:r>
          <a:r>
            <a:rPr lang="en-US" sz="1800" kern="1200" baseline="0" dirty="0"/>
            <a:t> a closing that summarizes the position taken or restates the claim or thesis statement in a different way. </a:t>
          </a:r>
          <a:r>
            <a:rPr lang="en-US" sz="1800" kern="1200" dirty="0"/>
            <a:t>Share the significance of the claim and what the reader should “take away”  </a:t>
          </a:r>
        </a:p>
      </dsp:txBody>
      <dsp:txXfrm rot="-5400000">
        <a:off x="1079711" y="3782784"/>
        <a:ext cx="7361722" cy="73251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8893175"/>
            <a:ext cx="3067050" cy="468313"/>
          </a:xfrm>
          <a:prstGeom prst="rect">
            <a:avLst/>
          </a:prstGeom>
        </p:spPr>
        <p:txBody>
          <a:bodyPr vert="horz" lIns="93936" tIns="46968" rIns="93936" bIns="46968" rtlCol="0" anchor="b"/>
          <a:lstStyle>
            <a:lvl1pPr algn="l" fontAlgn="auto">
              <a:spcBef>
                <a:spcPts val="0"/>
              </a:spcBef>
              <a:spcAft>
                <a:spcPts val="0"/>
              </a:spcAft>
              <a:defRPr sz="1200">
                <a:latin typeface="+mn-lt"/>
                <a:ea typeface="+mn-ea"/>
                <a:cs typeface="+mn-cs"/>
              </a:defRPr>
            </a:lvl1pPr>
          </a:lstStyle>
          <a:p>
            <a:pPr>
              <a:defRPr/>
            </a:pPr>
            <a:r>
              <a:rPr lang="en-US" dirty="0"/>
              <a:t>© Copyright 2017 GED Testing Service LLC. </a:t>
            </a:r>
          </a:p>
          <a:p>
            <a:pPr>
              <a:defRPr/>
            </a:pPr>
            <a:r>
              <a:rPr lang="en-US" dirty="0"/>
              <a:t>All rights reserved</a:t>
            </a:r>
          </a:p>
        </p:txBody>
      </p:sp>
      <p:sp>
        <p:nvSpPr>
          <p:cNvPr id="5" name="Slide Number Placeholder 4"/>
          <p:cNvSpPr>
            <a:spLocks noGrp="1"/>
          </p:cNvSpPr>
          <p:nvPr>
            <p:ph type="sldNum" sz="quarter" idx="3"/>
          </p:nvPr>
        </p:nvSpPr>
        <p:spPr>
          <a:xfrm>
            <a:off x="4008438" y="8893175"/>
            <a:ext cx="3067050" cy="468313"/>
          </a:xfrm>
          <a:prstGeom prst="rect">
            <a:avLst/>
          </a:prstGeom>
        </p:spPr>
        <p:txBody>
          <a:bodyPr vert="horz" wrap="square" lIns="93936" tIns="46968" rIns="93936" bIns="46968" numCol="1" anchor="b" anchorCtr="0" compatLnSpc="1">
            <a:prstTxWarp prst="textNoShape">
              <a:avLst/>
            </a:prstTxWarp>
          </a:bodyPr>
          <a:lstStyle>
            <a:lvl1pPr algn="r">
              <a:defRPr sz="1200">
                <a:latin typeface="Calibri" pitchFamily="34" charset="0"/>
                <a:ea typeface="ＭＳ Ｐゴシック" pitchFamily="34" charset="-128"/>
              </a:defRPr>
            </a:lvl1pPr>
          </a:lstStyle>
          <a:p>
            <a:pPr>
              <a:defRPr/>
            </a:pPr>
            <a:fld id="{0B0BE71C-27CF-4A40-BC86-F83B518EF6CC}" type="slidenum">
              <a:rPr lang="en-US" altLang="en-US"/>
              <a:pPr>
                <a:defRPr/>
              </a:pPr>
              <a:t>‹#›</a:t>
            </a:fld>
            <a:endParaRPr lang="en-US" altLang="en-US" dirty="0"/>
          </a:p>
        </p:txBody>
      </p:sp>
      <p:sp>
        <p:nvSpPr>
          <p:cNvPr id="2" name="Header Placeholder 1"/>
          <p:cNvSpPr>
            <a:spLocks noGrp="1"/>
          </p:cNvSpPr>
          <p:nvPr>
            <p:ph type="hdr" sz="quarter"/>
          </p:nvPr>
        </p:nvSpPr>
        <p:spPr>
          <a:xfrm>
            <a:off x="0" y="0"/>
            <a:ext cx="3067050" cy="469900"/>
          </a:xfrm>
          <a:prstGeom prst="rect">
            <a:avLst/>
          </a:prstGeom>
        </p:spPr>
        <p:txBody>
          <a:bodyPr vert="horz" lIns="91440" tIns="45720" rIns="91440" bIns="45720" rtlCol="0"/>
          <a:lstStyle>
            <a:lvl1pPr algn="l">
              <a:defRPr sz="1200"/>
            </a:lvl1pPr>
          </a:lstStyle>
          <a:p>
            <a:r>
              <a:rPr lang="en-US" sz="1000" dirty="0"/>
              <a:t>International Conference</a:t>
            </a:r>
          </a:p>
          <a:p>
            <a:r>
              <a:rPr lang="en-US" sz="1000" dirty="0"/>
              <a:t>PD Session 4</a:t>
            </a:r>
          </a:p>
        </p:txBody>
      </p:sp>
      <p:sp>
        <p:nvSpPr>
          <p:cNvPr id="6" name="Date Placeholder 5"/>
          <p:cNvSpPr>
            <a:spLocks noGrp="1"/>
          </p:cNvSpPr>
          <p:nvPr>
            <p:ph type="dt" sz="quarter" idx="1"/>
          </p:nvPr>
        </p:nvSpPr>
        <p:spPr>
          <a:xfrm>
            <a:off x="4008438" y="0"/>
            <a:ext cx="3067050" cy="468313"/>
          </a:xfrm>
          <a:prstGeom prst="rect">
            <a:avLst/>
          </a:prstGeom>
        </p:spPr>
        <p:txBody>
          <a:bodyPr vert="horz" lIns="91440" tIns="45720" rIns="91440" bIns="45720" rtlCol="0"/>
          <a:lstStyle>
            <a:lvl1pPr algn="r">
              <a:defRPr sz="1200"/>
            </a:lvl1pPr>
          </a:lstStyle>
          <a:p>
            <a:r>
              <a:rPr lang="en-US" dirty="0"/>
              <a:t>November 8, 2017</a:t>
            </a:r>
          </a:p>
          <a:p>
            <a:r>
              <a:rPr lang="en-US" dirty="0"/>
              <a:t>p.m.. session</a:t>
            </a:r>
          </a:p>
        </p:txBody>
      </p:sp>
    </p:spTree>
    <p:extLst>
      <p:ext uri="{BB962C8B-B14F-4D97-AF65-F5344CB8AC3E}">
        <p14:creationId xmlns:p14="http://schemas.microsoft.com/office/powerpoint/2010/main" val="20309976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008438" y="0"/>
            <a:ext cx="3067050" cy="468313"/>
          </a:xfrm>
          <a:prstGeom prst="rect">
            <a:avLst/>
          </a:prstGeom>
        </p:spPr>
        <p:txBody>
          <a:bodyPr vert="horz" wrap="square" lIns="93936" tIns="46968" rIns="93936" bIns="46968" numCol="1" anchor="t" anchorCtr="0" compatLnSpc="1">
            <a:prstTxWarp prst="textNoShape">
              <a:avLst/>
            </a:prstTxWarp>
          </a:bodyPr>
          <a:lstStyle>
            <a:lvl1pPr algn="r">
              <a:defRPr sz="1200">
                <a:latin typeface="Calibri" pitchFamily="34" charset="0"/>
                <a:ea typeface="ＭＳ Ｐゴシック" pitchFamily="34" charset="-128"/>
              </a:defRPr>
            </a:lvl1pPr>
          </a:lstStyle>
          <a:p>
            <a:pPr>
              <a:defRPr/>
            </a:pPr>
            <a:r>
              <a:rPr lang="en-US" altLang="en-US"/>
              <a:t>7/2017</a:t>
            </a:r>
            <a:endParaRPr lang="en-US" alt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pPr lvl="0"/>
            <a:endParaRPr lang="en-US" noProof="0" dirty="0"/>
          </a:p>
        </p:txBody>
      </p:sp>
      <p:sp>
        <p:nvSpPr>
          <p:cNvPr id="5" name="Notes Placeholder 4"/>
          <p:cNvSpPr>
            <a:spLocks noGrp="1"/>
          </p:cNvSpPr>
          <p:nvPr>
            <p:ph type="body" sz="quarter" idx="3"/>
          </p:nvPr>
        </p:nvSpPr>
        <p:spPr>
          <a:xfrm>
            <a:off x="708025" y="4448175"/>
            <a:ext cx="5661025" cy="4213225"/>
          </a:xfrm>
          <a:prstGeom prst="rect">
            <a:avLst/>
          </a:prstGeom>
        </p:spPr>
        <p:txBody>
          <a:bodyPr vert="horz" lIns="93936" tIns="46968" rIns="93936" bIns="46968"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93175"/>
            <a:ext cx="3067050" cy="468313"/>
          </a:xfrm>
          <a:prstGeom prst="rect">
            <a:avLst/>
          </a:prstGeom>
        </p:spPr>
        <p:txBody>
          <a:bodyPr vert="horz" lIns="93936" tIns="46968" rIns="93936" bIns="46968" rtlCol="0" anchor="b"/>
          <a:lstStyle>
            <a:lvl1pPr algn="l" fontAlgn="auto">
              <a:spcBef>
                <a:spcPts val="0"/>
              </a:spcBef>
              <a:spcAft>
                <a:spcPts val="0"/>
              </a:spcAft>
              <a:defRPr sz="1200">
                <a:latin typeface="+mn-lt"/>
                <a:ea typeface="+mn-ea"/>
                <a:cs typeface="+mn-cs"/>
              </a:defRPr>
            </a:lvl1pPr>
          </a:lstStyle>
          <a:p>
            <a:pPr>
              <a:defRPr/>
            </a:pPr>
            <a:r>
              <a:rPr lang="en-US" dirty="0"/>
              <a:t>© Copyright GED Testing Service LLC. All rights reserved</a:t>
            </a:r>
          </a:p>
        </p:txBody>
      </p:sp>
      <p:sp>
        <p:nvSpPr>
          <p:cNvPr id="7" name="Slide Number Placeholder 6"/>
          <p:cNvSpPr>
            <a:spLocks noGrp="1"/>
          </p:cNvSpPr>
          <p:nvPr>
            <p:ph type="sldNum" sz="quarter" idx="5"/>
          </p:nvPr>
        </p:nvSpPr>
        <p:spPr>
          <a:xfrm>
            <a:off x="4008438" y="8893175"/>
            <a:ext cx="3067050" cy="468313"/>
          </a:xfrm>
          <a:prstGeom prst="rect">
            <a:avLst/>
          </a:prstGeom>
        </p:spPr>
        <p:txBody>
          <a:bodyPr vert="horz" wrap="square" lIns="93936" tIns="46968" rIns="93936" bIns="46968" numCol="1" anchor="b" anchorCtr="0" compatLnSpc="1">
            <a:prstTxWarp prst="textNoShape">
              <a:avLst/>
            </a:prstTxWarp>
          </a:bodyPr>
          <a:lstStyle>
            <a:lvl1pPr algn="r">
              <a:defRPr sz="1200">
                <a:latin typeface="Calibri" pitchFamily="34" charset="0"/>
                <a:ea typeface="ＭＳ Ｐゴシック" pitchFamily="34" charset="-128"/>
              </a:defRPr>
            </a:lvl1pPr>
          </a:lstStyle>
          <a:p>
            <a:pPr>
              <a:defRPr/>
            </a:pPr>
            <a:fld id="{C021BA69-382D-4416-BE3D-C6A30DBB3278}" type="slidenum">
              <a:rPr lang="en-US" altLang="en-US"/>
              <a:pPr>
                <a:defRPr/>
              </a:pPr>
              <a:t>‹#›</a:t>
            </a:fld>
            <a:endParaRPr lang="en-US" altLang="en-US" dirty="0"/>
          </a:p>
        </p:txBody>
      </p:sp>
      <p:sp>
        <p:nvSpPr>
          <p:cNvPr id="8" name="Header Placeholder 7"/>
          <p:cNvSpPr>
            <a:spLocks noGrp="1"/>
          </p:cNvSpPr>
          <p:nvPr>
            <p:ph type="hdr" sz="quarter"/>
          </p:nvPr>
        </p:nvSpPr>
        <p:spPr>
          <a:xfrm>
            <a:off x="0" y="-13825"/>
            <a:ext cx="3067050" cy="468313"/>
          </a:xfrm>
          <a:prstGeom prst="rect">
            <a:avLst/>
          </a:prstGeom>
        </p:spPr>
        <p:txBody>
          <a:bodyPr/>
          <a:lstStyle>
            <a:lvl1pPr>
              <a:defRPr sz="1200">
                <a:latin typeface="+mn-lt"/>
              </a:defRPr>
            </a:lvl1pPr>
          </a:lstStyle>
          <a:p>
            <a:pPr>
              <a:defRPr/>
            </a:pPr>
            <a:r>
              <a:rPr lang="en-US" dirty="0"/>
              <a:t>Reasoning through Language Arts</a:t>
            </a:r>
          </a:p>
        </p:txBody>
      </p:sp>
    </p:spTree>
    <p:extLst>
      <p:ext uri="{BB962C8B-B14F-4D97-AF65-F5344CB8AC3E}">
        <p14:creationId xmlns:p14="http://schemas.microsoft.com/office/powerpoint/2010/main" val="2041225890"/>
      </p:ext>
    </p:extLst>
  </p:cSld>
  <p:clrMap bg1="lt1" tx1="dk1" bg2="lt2" tx2="dk2" accent1="accent1" accent2="accent2" accent3="accent3" accent4="accent4" accent5="accent5" accent6="accent6" hlink="hlink" folHlink="folHlink"/>
  <p:hf/>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gedtestingservice.com/educators/tutorials"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Insert your name and date into the PowerPoint.</a:t>
            </a:r>
          </a:p>
          <a:p>
            <a:endParaRPr lang="en-US" dirty="0"/>
          </a:p>
          <a:p>
            <a:r>
              <a:rPr lang="en-US" b="0" i="1" dirty="0"/>
              <a:t>Note: This session is developed as a half-day session, but can be expanded if all activities are completed or additional practice if provided.</a:t>
            </a:r>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1</a:t>
            </a:fld>
            <a:endParaRPr lang="en-US" altLang="en-US" dirty="0"/>
          </a:p>
        </p:txBody>
      </p:sp>
      <p:sp>
        <p:nvSpPr>
          <p:cNvPr id="5"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7" name="Header Placeholder 6"/>
          <p:cNvSpPr>
            <a:spLocks noGrp="1"/>
          </p:cNvSpPr>
          <p:nvPr>
            <p:ph type="hdr" sz="quarter" idx="11"/>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56450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Arial" panose="020B0604020202020204" pitchFamily="34" charset="0"/>
              </a:rPr>
              <a:t>Key Points</a:t>
            </a:r>
          </a:p>
          <a:p>
            <a:endParaRPr lang="en-US" dirty="0">
              <a:cs typeface="Arial" panose="020B0604020202020204" pitchFamily="34" charset="0"/>
            </a:endParaRPr>
          </a:p>
          <a:p>
            <a:r>
              <a:rPr lang="en-US" dirty="0">
                <a:cs typeface="Arial" panose="020B0604020202020204" pitchFamily="34" charset="0"/>
              </a:rPr>
              <a:t>What is close reading? Have participants</a:t>
            </a:r>
            <a:r>
              <a:rPr lang="en-US" baseline="0" dirty="0">
                <a:cs typeface="Arial" panose="020B0604020202020204" pitchFamily="34" charset="0"/>
              </a:rPr>
              <a:t> brainstorm ideas and share with the group. You may wish to chart their ideas.</a:t>
            </a:r>
            <a:endParaRPr lang="en-US" dirty="0">
              <a:cs typeface="Arial" panose="020B0604020202020204" pitchFamily="34" charset="0"/>
            </a:endParaRPr>
          </a:p>
        </p:txBody>
      </p:sp>
      <p:sp>
        <p:nvSpPr>
          <p:cNvPr id="4" name="Slide Number Placeholder 3"/>
          <p:cNvSpPr>
            <a:spLocks noGrp="1"/>
          </p:cNvSpPr>
          <p:nvPr>
            <p:ph type="sldNum" sz="quarter" idx="10"/>
          </p:nvPr>
        </p:nvSpPr>
        <p:spPr/>
        <p:txBody>
          <a:bodyPr/>
          <a:lstStyle/>
          <a:p>
            <a:fld id="{F4B847EB-B2BF-D24D-A326-78699DF339EC}" type="slidenum">
              <a:rPr lang="en-US" smtClean="0"/>
              <a:t>10</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263364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cs typeface="Arial" panose="020B0604020202020204" pitchFamily="34" charset="0"/>
              </a:rPr>
              <a:t>Key Points</a:t>
            </a:r>
          </a:p>
          <a:p>
            <a:endParaRPr lang="en-US" altLang="en-US" dirty="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a:cs typeface="Arial" panose="020B0604020202020204" pitchFamily="34" charset="0"/>
              </a:rPr>
              <a:t>If students are to become more effective and efficient readers, then they must develop close reading skills.</a:t>
            </a:r>
            <a:r>
              <a:rPr lang="en-US" altLang="en-US" baseline="0" dirty="0">
                <a:cs typeface="Arial" panose="020B0604020202020204" pitchFamily="34" charset="0"/>
              </a:rPr>
              <a:t> But what exactly </a:t>
            </a:r>
            <a:r>
              <a:rPr lang="en-US" altLang="en-US" dirty="0">
                <a:cs typeface="Arial" panose="020B0604020202020204" pitchFamily="34" charset="0"/>
              </a:rPr>
              <a:t>is close reading? Dr. Douglas Fisher from San Diego State University is regarded as an expert of reading and particularly on the importance of learning how to use the strategy of close reading. He states that close reading is a “careful and purposeful rereading of a text,” rather than just a cursory</a:t>
            </a:r>
            <a:r>
              <a:rPr lang="en-US" altLang="en-US" baseline="0" dirty="0">
                <a:cs typeface="Arial" panose="020B0604020202020204" pitchFamily="34" charset="0"/>
              </a:rPr>
              <a:t> examination of the text.</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baseline="0" dirty="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cs typeface="Arial" panose="020B0604020202020204" pitchFamily="34" charset="0"/>
              </a:rPr>
              <a:t>Dr. Fisher is viewed as one of the experts in the field of close reading. </a:t>
            </a:r>
            <a:endParaRPr lang="en-US" altLang="en-US" dirty="0">
              <a:cs typeface="Arial" panose="020B0604020202020204" pitchFamily="34" charset="0"/>
            </a:endParaRPr>
          </a:p>
          <a:p>
            <a:endParaRPr lang="en-US" altLang="en-US" dirty="0">
              <a:cs typeface="Arial" panose="020B0604020202020204" pitchFamily="34" charset="0"/>
            </a:endParaRPr>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6059CF1A-B77E-4F5C-B079-DEEB0878ADF1}" type="slidenum">
              <a:rPr lang="en-US" altLang="en-US" smtClean="0"/>
              <a:pPr eaLnBrk="1" hangingPunct="1">
                <a:spcBef>
                  <a:spcPct val="0"/>
                </a:spcBef>
              </a:pPr>
              <a:t>11</a:t>
            </a:fld>
            <a:endParaRPr lang="en-US" altLang="en-US" dirty="0"/>
          </a:p>
        </p:txBody>
      </p:sp>
      <p:sp>
        <p:nvSpPr>
          <p:cNvPr id="2" name="Date Placeholder 1"/>
          <p:cNvSpPr>
            <a:spLocks noGrp="1"/>
          </p:cNvSpPr>
          <p:nvPr>
            <p:ph type="dt" idx="10"/>
          </p:nvPr>
        </p:nvSpPr>
        <p:spPr/>
        <p:txBody>
          <a:bodyPr/>
          <a:lstStyle/>
          <a:p>
            <a:r>
              <a:rPr lang="en-US"/>
              <a:t>7/2017</a:t>
            </a:r>
            <a:endParaRPr lang="en-US" dirty="0"/>
          </a:p>
        </p:txBody>
      </p:sp>
      <p:sp>
        <p:nvSpPr>
          <p:cNvPr id="3" name="Footer Placeholder 2"/>
          <p:cNvSpPr>
            <a:spLocks noGrp="1"/>
          </p:cNvSpPr>
          <p:nvPr>
            <p:ph type="ftr" sz="quarter" idx="11"/>
          </p:nvPr>
        </p:nvSpPr>
        <p:spPr/>
        <p:txBody>
          <a:bodyPr/>
          <a:lstStyle/>
          <a:p>
            <a:r>
              <a:rPr lang="en-US" dirty="0"/>
              <a:t>© Copyright GED Testing Service LLC. All rights reserved</a:t>
            </a:r>
          </a:p>
        </p:txBody>
      </p:sp>
      <p:sp>
        <p:nvSpPr>
          <p:cNvPr id="5" name="Header Placeholder 4"/>
          <p:cNvSpPr>
            <a:spLocks noGrp="1"/>
          </p:cNvSpPr>
          <p:nvPr>
            <p:ph type="hdr" sz="quarter" idx="12"/>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750492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Arial" panose="020B0604020202020204" pitchFamily="34" charset="0"/>
              </a:rPr>
              <a:t>Key Points</a:t>
            </a:r>
          </a:p>
          <a:p>
            <a:endParaRPr lang="en-US" dirty="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cs typeface="Arial" panose="020B0604020202020204" pitchFamily="34" charset="0"/>
              </a:rPr>
              <a:t>Let’s face it, close reading isn’t often a skill that comes naturally. When our students get a new reading assignment, their first instinct is often to race to the finish line rather than engage deeply with a text. Getting students to slow down, engage with the text in different ways, and reflect as they read are challenges for every teacher, and are the goals of close reading. Keep</a:t>
            </a:r>
            <a:r>
              <a:rPr lang="en-US" sz="1200" b="0" i="0" kern="1200" baseline="0" dirty="0">
                <a:solidFill>
                  <a:schemeClr val="tx1"/>
                </a:solidFill>
                <a:effectLst/>
                <a:cs typeface="Arial" panose="020B0604020202020204" pitchFamily="34" charset="0"/>
              </a:rPr>
              <a:t> in mind that</a:t>
            </a:r>
            <a:r>
              <a:rPr lang="en-US" dirty="0">
                <a:cs typeface="Arial" panose="020B0604020202020204" pitchFamily="34" charset="0"/>
              </a:rPr>
              <a:t> close reading may be the most important skill</a:t>
            </a:r>
            <a:r>
              <a:rPr lang="en-US" baseline="0" dirty="0">
                <a:cs typeface="Arial" panose="020B0604020202020204" pitchFamily="34" charset="0"/>
              </a:rPr>
              <a:t> that you teach your adult education students. Here’s why.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cs typeface="Arial" panose="020B0604020202020204" pitchFamily="34" charset="0"/>
              </a:rPr>
              <a:t>Close reading:</a:t>
            </a:r>
          </a:p>
          <a:p>
            <a:pPr marL="171450" indent="-171450">
              <a:buFont typeface="Arial" panose="020B0604020202020204" pitchFamily="34" charset="0"/>
              <a:buChar char="•"/>
            </a:pPr>
            <a:r>
              <a:rPr lang="en-US" baseline="0" dirty="0">
                <a:cs typeface="Arial" panose="020B0604020202020204" pitchFamily="34" charset="0"/>
              </a:rPr>
              <a:t>Helps students understand WHY WE READ</a:t>
            </a:r>
          </a:p>
          <a:p>
            <a:pPr marL="171450" indent="-171450">
              <a:buFont typeface="Arial" panose="020B0604020202020204" pitchFamily="34" charset="0"/>
              <a:buChar char="•"/>
            </a:pPr>
            <a:r>
              <a:rPr lang="en-US" baseline="0" dirty="0">
                <a:cs typeface="Arial" panose="020B0604020202020204" pitchFamily="34" charset="0"/>
              </a:rPr>
              <a:t>Promotes CRITICAL THINKING, PROBLEM SOLVING, conversation, and understanding</a:t>
            </a:r>
          </a:p>
          <a:p>
            <a:pPr marL="171450" indent="-171450">
              <a:buFont typeface="Arial" panose="020B0604020202020204" pitchFamily="34" charset="0"/>
              <a:buChar char="•"/>
            </a:pPr>
            <a:r>
              <a:rPr lang="en-US" baseline="0" dirty="0">
                <a:cs typeface="Arial" panose="020B0604020202020204" pitchFamily="34" charset="0"/>
              </a:rPr>
              <a:t>Is one of the main analytical tools used in HIGHER EDUCATION and the WORKPLACE</a:t>
            </a:r>
          </a:p>
          <a:p>
            <a:pPr marL="171450" indent="-171450">
              <a:buFont typeface="Arial" panose="020B0604020202020204" pitchFamily="34" charset="0"/>
              <a:buChar char="•"/>
            </a:pPr>
            <a:r>
              <a:rPr lang="en-US" baseline="0" dirty="0">
                <a:cs typeface="Arial" panose="020B0604020202020204" pitchFamily="34" charset="0"/>
              </a:rPr>
              <a:t>Is a SURVIVAL SKILL in our media saturated world</a:t>
            </a:r>
            <a:endParaRPr lang="en-US" dirty="0">
              <a:cs typeface="Arial" panose="020B0604020202020204" pitchFamily="34" charset="0"/>
            </a:endParaRPr>
          </a:p>
        </p:txBody>
      </p:sp>
      <p:sp>
        <p:nvSpPr>
          <p:cNvPr id="4" name="Slide Number Placeholder 3"/>
          <p:cNvSpPr>
            <a:spLocks noGrp="1"/>
          </p:cNvSpPr>
          <p:nvPr>
            <p:ph type="sldNum" sz="quarter" idx="10"/>
          </p:nvPr>
        </p:nvSpPr>
        <p:spPr/>
        <p:txBody>
          <a:bodyPr/>
          <a:lstStyle/>
          <a:p>
            <a:fld id="{F4B847EB-B2BF-D24D-A326-78699DF339EC}" type="slidenum">
              <a:rPr lang="en-US" smtClean="0"/>
              <a:t>12</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13186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Arial" panose="020B0604020202020204" pitchFamily="34" charset="0"/>
              </a:rPr>
              <a:t>Key Points</a:t>
            </a:r>
          </a:p>
          <a:p>
            <a:endParaRPr lang="en-US" altLang="en-US" dirty="0">
              <a:cs typeface="Arial" panose="020B0604020202020204" pitchFamily="34" charset="0"/>
            </a:endParaRPr>
          </a:p>
          <a:p>
            <a:r>
              <a:rPr lang="en-US" altLang="en-US" dirty="0">
                <a:cs typeface="Arial" panose="020B0604020202020204" pitchFamily="34" charset="0"/>
              </a:rPr>
              <a:t>Now that we know the why of close reading,</a:t>
            </a:r>
            <a:r>
              <a:rPr lang="en-US" altLang="en-US" baseline="0" dirty="0">
                <a:cs typeface="Arial" panose="020B0604020202020204" pitchFamily="34" charset="0"/>
              </a:rPr>
              <a:t> </a:t>
            </a:r>
            <a:r>
              <a:rPr lang="en-US" altLang="en-US" dirty="0">
                <a:cs typeface="Arial" panose="020B0604020202020204" pitchFamily="34" charset="0"/>
              </a:rPr>
              <a:t>what do close readers do differently?</a:t>
            </a:r>
          </a:p>
          <a:p>
            <a:endParaRPr lang="en-US" dirty="0">
              <a:cs typeface="Arial" panose="020B0604020202020204" pitchFamily="34" charset="0"/>
            </a:endParaRPr>
          </a:p>
          <a:p>
            <a:r>
              <a:rPr lang="en-US" dirty="0">
                <a:cs typeface="Arial" panose="020B0604020202020204" pitchFamily="34" charset="0"/>
              </a:rPr>
              <a:t>Review the different ideas from the chart.</a:t>
            </a:r>
          </a:p>
          <a:p>
            <a:endParaRPr lang="en-US" altLang="en-US" dirty="0"/>
          </a:p>
          <a:p>
            <a:endParaRPr lang="en-US" altLang="en-US" dirty="0"/>
          </a:p>
          <a:p>
            <a:endParaRPr lang="en-US" alt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13</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696777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Arial" panose="020B0604020202020204" pitchFamily="34" charset="0"/>
              </a:rPr>
              <a:t>Key Points</a:t>
            </a:r>
          </a:p>
          <a:p>
            <a:endParaRPr lang="en-US" dirty="0">
              <a:cs typeface="Arial" panose="020B0604020202020204" pitchFamily="34" charset="0"/>
            </a:endParaRPr>
          </a:p>
          <a:p>
            <a:r>
              <a:rPr lang="en-US" dirty="0">
                <a:cs typeface="Arial" panose="020B0604020202020204" pitchFamily="34" charset="0"/>
              </a:rPr>
              <a:t>Close</a:t>
            </a:r>
            <a:r>
              <a:rPr lang="en-US" baseline="0" dirty="0">
                <a:cs typeface="Arial" panose="020B0604020202020204" pitchFamily="34" charset="0"/>
              </a:rPr>
              <a:t> readers also interact with text and ask questions as they read. </a:t>
            </a:r>
          </a:p>
          <a:p>
            <a:endParaRPr lang="en-US" baseline="0" dirty="0">
              <a:cs typeface="Arial" panose="020B0604020202020204" pitchFamily="34" charset="0"/>
            </a:endParaRPr>
          </a:p>
          <a:p>
            <a:r>
              <a:rPr lang="en-US" baseline="0" dirty="0">
                <a:cs typeface="Arial" panose="020B0604020202020204" pitchFamily="34" charset="0"/>
              </a:rPr>
              <a:t>Review types of questions that close readers ask themselves as they read.</a:t>
            </a:r>
            <a:endParaRPr lang="en-US" dirty="0">
              <a:cs typeface="Arial" panose="020B0604020202020204" pitchFamily="34" charset="0"/>
            </a:endParaRPr>
          </a:p>
        </p:txBody>
      </p:sp>
      <p:sp>
        <p:nvSpPr>
          <p:cNvPr id="4" name="Slide Number Placeholder 3"/>
          <p:cNvSpPr>
            <a:spLocks noGrp="1"/>
          </p:cNvSpPr>
          <p:nvPr>
            <p:ph type="sldNum" sz="quarter" idx="10"/>
          </p:nvPr>
        </p:nvSpPr>
        <p:spPr/>
        <p:txBody>
          <a:bodyPr/>
          <a:lstStyle/>
          <a:p>
            <a:fld id="{F4B847EB-B2BF-D24D-A326-78699DF339EC}" type="slidenum">
              <a:rPr lang="en-US" smtClean="0"/>
              <a:t>14</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047144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b="1" dirty="0">
                <a:cs typeface="Arial" charset="0"/>
              </a:rPr>
              <a:t>Key Points</a:t>
            </a:r>
          </a:p>
          <a:p>
            <a:pPr>
              <a:defRPr/>
            </a:pPr>
            <a:endParaRPr lang="en-US" dirty="0">
              <a:cs typeface="Arial" pitchFamily="34" charset="0"/>
            </a:endParaRPr>
          </a:p>
          <a:p>
            <a:pPr>
              <a:defRPr/>
            </a:pPr>
            <a:r>
              <a:rPr lang="en-US" dirty="0">
                <a:cs typeface="Arial" pitchFamily="34" charset="0"/>
              </a:rPr>
              <a:t>Dr. Fisher</a:t>
            </a:r>
            <a:r>
              <a:rPr lang="en-US" baseline="0" dirty="0">
                <a:cs typeface="Arial" pitchFamily="34" charset="0"/>
              </a:rPr>
              <a:t> emphasizes that t</a:t>
            </a:r>
            <a:r>
              <a:rPr lang="en-US" dirty="0">
                <a:cs typeface="Arial" pitchFamily="34" charset="0"/>
              </a:rPr>
              <a:t>eaching close reading skills isn’t just about having</a:t>
            </a:r>
            <a:r>
              <a:rPr lang="en-US" baseline="0" dirty="0">
                <a:cs typeface="Arial" pitchFamily="34" charset="0"/>
              </a:rPr>
              <a:t> students rereading</a:t>
            </a:r>
            <a:r>
              <a:rPr lang="en-US" dirty="0">
                <a:cs typeface="Arial" pitchFamily="34" charset="0"/>
              </a:rPr>
              <a:t> </a:t>
            </a:r>
            <a:r>
              <a:rPr lang="en-US" baseline="0" dirty="0">
                <a:cs typeface="Arial" pitchFamily="34" charset="0"/>
              </a:rPr>
              <a:t>a source text multiple times. It’s about putting the process to work. As an instructor, there are five basic steps for incorporating close reading.  Let’s look at each of these steps</a:t>
            </a:r>
            <a:r>
              <a:rPr lang="en-US" dirty="0">
                <a:cs typeface="Arial" pitchFamily="34" charset="0"/>
              </a:rPr>
              <a:t> and how to incorporate them into our classroom teaching.</a:t>
            </a:r>
          </a:p>
          <a:p>
            <a:pPr>
              <a:defRPr/>
            </a:pPr>
            <a:endParaRPr lang="en-US" baseline="0" dirty="0">
              <a:cs typeface="Arial" pitchFamily="34" charset="0"/>
            </a:endParaRPr>
          </a:p>
          <a:p>
            <a:pPr>
              <a:defRPr/>
            </a:pPr>
            <a:r>
              <a:rPr lang="en-US" i="1" dirty="0">
                <a:cs typeface="Arial" pitchFamily="34" charset="0"/>
              </a:rPr>
              <a:t>Note: You will want to reference the pages in the workbook that support the following slides so that participants know that they have the information they need to take this process “back to the classroom.” Al</a:t>
            </a:r>
            <a:r>
              <a:rPr lang="en-US" i="1" baseline="0" dirty="0">
                <a:cs typeface="Arial" pitchFamily="34" charset="0"/>
              </a:rPr>
              <a:t>so, participants may question “reading with a pencil” as they can’t use a pencil on the test. Share with participants that this is a process to use to get students to “read closely” – a skill that most of do automatically.</a:t>
            </a:r>
            <a:endParaRPr lang="en-US" dirty="0">
              <a:solidFill>
                <a:srgbClr val="0070C0"/>
              </a:solidFill>
              <a:cs typeface="Arial" pitchFamily="34" charset="0"/>
            </a:endParaRPr>
          </a:p>
          <a:p>
            <a:pPr>
              <a:defRPr/>
            </a:pPr>
            <a:endParaRPr lang="en-US" dirty="0">
              <a:cs typeface="Arial" pitchFamily="34" charset="0"/>
            </a:endParaRPr>
          </a:p>
        </p:txBody>
      </p:sp>
      <p:sp>
        <p:nvSpPr>
          <p:cNvPr id="139269"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62000" indent="-292100" eaLnBrk="0" hangingPunct="0">
              <a:spcBef>
                <a:spcPct val="30000"/>
              </a:spcBef>
              <a:defRPr sz="1200">
                <a:solidFill>
                  <a:schemeClr val="tx1"/>
                </a:solidFill>
                <a:latin typeface="Calibri" pitchFamily="34" charset="0"/>
                <a:ea typeface="ＭＳ Ｐゴシック" pitchFamily="34" charset="-128"/>
              </a:defRPr>
            </a:lvl2pPr>
            <a:lvl3pPr marL="1173163" indent="-233363" eaLnBrk="0" hangingPunct="0">
              <a:spcBef>
                <a:spcPct val="30000"/>
              </a:spcBef>
              <a:defRPr sz="1200">
                <a:solidFill>
                  <a:schemeClr val="tx1"/>
                </a:solidFill>
                <a:latin typeface="Calibri" pitchFamily="34" charset="0"/>
                <a:ea typeface="ＭＳ Ｐゴシック" pitchFamily="34" charset="-128"/>
              </a:defRPr>
            </a:lvl3pPr>
            <a:lvl4pPr marL="1643063" indent="-233363" eaLnBrk="0" hangingPunct="0">
              <a:spcBef>
                <a:spcPct val="30000"/>
              </a:spcBef>
              <a:defRPr sz="1200">
                <a:solidFill>
                  <a:schemeClr val="tx1"/>
                </a:solidFill>
                <a:latin typeface="Calibri" pitchFamily="34" charset="0"/>
                <a:ea typeface="ＭＳ Ｐゴシック" pitchFamily="34" charset="-128"/>
              </a:defRPr>
            </a:lvl4pPr>
            <a:lvl5pPr marL="2112963" indent="-233363" eaLnBrk="0" hangingPunct="0">
              <a:spcBef>
                <a:spcPct val="30000"/>
              </a:spcBef>
              <a:defRPr sz="1200">
                <a:solidFill>
                  <a:schemeClr val="tx1"/>
                </a:solidFill>
                <a:latin typeface="Calibri" pitchFamily="34" charset="0"/>
                <a:ea typeface="ＭＳ Ｐゴシック" pitchFamily="34" charset="-128"/>
              </a:defRPr>
            </a:lvl5pPr>
            <a:lvl6pPr marL="2570163" indent="-233363"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3027363" indent="-233363"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84563" indent="-233363"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941763" indent="-233363"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r>
              <a:rPr lang="en-US" altLang="en-US"/>
              <a:t>7/2017</a:t>
            </a:r>
            <a:endParaRPr lang="en-US" altLang="en-US" dirty="0"/>
          </a:p>
        </p:txBody>
      </p:sp>
      <p:sp>
        <p:nvSpPr>
          <p:cNvPr id="3" name="Footer Placeholder 2"/>
          <p:cNvSpPr>
            <a:spLocks noGrp="1"/>
          </p:cNvSpPr>
          <p:nvPr>
            <p:ph type="ftr" sz="quarter" idx="4"/>
          </p:nvPr>
        </p:nvSpPr>
        <p:spPr/>
        <p:txBody>
          <a:bodyPr/>
          <a:lstStyle/>
          <a:p>
            <a:r>
              <a:rPr lang="en-US" dirty="0"/>
              <a:t>© Copyright GED Testing Service LLC. All rights reserved</a:t>
            </a:r>
          </a:p>
        </p:txBody>
      </p:sp>
      <p:sp>
        <p:nvSpPr>
          <p:cNvPr id="4" name="Header Placeholder 3"/>
          <p:cNvSpPr>
            <a:spLocks noGrp="1"/>
          </p:cNvSpPr>
          <p:nvPr>
            <p:ph type="hdr" sz="quarter" idx="10"/>
          </p:nvPr>
        </p:nvSpPr>
        <p:spPr>
          <a:xfrm>
            <a:off x="0" y="-13825"/>
            <a:ext cx="3067050" cy="468313"/>
          </a:xfrm>
          <a:prstGeom prst="rect">
            <a:avLst/>
          </a:prstGeom>
        </p:spPr>
        <p:txBody>
          <a:bodyPr/>
          <a:lstStyle/>
          <a:p>
            <a:pPr>
              <a:defRPr/>
            </a:pPr>
            <a:r>
              <a:rPr lang="en-US" dirty="0"/>
              <a:t>Reasoning through Language Arts</a:t>
            </a:r>
          </a:p>
        </p:txBody>
      </p:sp>
      <p:sp>
        <p:nvSpPr>
          <p:cNvPr id="9" name="Slide Number Placeholder 3"/>
          <p:cNvSpPr>
            <a:spLocks noGrp="1"/>
          </p:cNvSpPr>
          <p:nvPr>
            <p:ph type="sldNum" sz="quarter" idx="5"/>
          </p:nvPr>
        </p:nvSpPr>
        <p:spPr>
          <a:xfrm>
            <a:off x="4008438" y="8893175"/>
            <a:ext cx="3067050" cy="468313"/>
          </a:xfrm>
        </p:spPr>
        <p:txBody>
          <a:bodyPr/>
          <a:lstStyle/>
          <a:p>
            <a:fld id="{F4B847EB-B2BF-D24D-A326-78699DF339EC}" type="slidenum">
              <a:rPr lang="en-US" smtClean="0"/>
              <a:t>15</a:t>
            </a:fld>
            <a:endParaRPr lang="en-US" dirty="0"/>
          </a:p>
        </p:txBody>
      </p:sp>
    </p:spTree>
    <p:extLst>
      <p:ext uri="{BB962C8B-B14F-4D97-AF65-F5344CB8AC3E}">
        <p14:creationId xmlns:p14="http://schemas.microsoft.com/office/powerpoint/2010/main" val="1499203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bwMode="auto">
          <a:xfrm>
            <a:off x="1196975" y="701675"/>
            <a:ext cx="4441825" cy="3330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Rectangle 3"/>
          <p:cNvSpPr>
            <a:spLocks noGrp="1" noChangeArrowheads="1"/>
          </p:cNvSpPr>
          <p:nvPr>
            <p:ph type="body" idx="1"/>
          </p:nvPr>
        </p:nvSpPr>
        <p:spPr bwMode="auto">
          <a:xfrm>
            <a:off x="707708" y="4123610"/>
            <a:ext cx="5661660" cy="467748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cs typeface="Arial" panose="020B0604020202020204" pitchFamily="34" charset="0"/>
              </a:rPr>
              <a:t>Key Points</a:t>
            </a:r>
          </a:p>
          <a:p>
            <a:endParaRPr lang="en-US" altLang="en-US" b="1" dirty="0">
              <a:cs typeface="Arial" panose="020B0604020202020204" pitchFamily="34" charset="0"/>
            </a:endParaRPr>
          </a:p>
          <a:p>
            <a:r>
              <a:rPr lang="en-US" altLang="en-US" b="1" dirty="0">
                <a:cs typeface="Arial" panose="020B0604020202020204" pitchFamily="34" charset="0"/>
              </a:rPr>
              <a:t>Step</a:t>
            </a:r>
            <a:r>
              <a:rPr lang="en-US" altLang="en-US" b="1" baseline="0" dirty="0">
                <a:cs typeface="Arial" panose="020B0604020202020204" pitchFamily="34" charset="0"/>
              </a:rPr>
              <a:t> 1 – Find the Right Text</a:t>
            </a:r>
            <a:endParaRPr lang="en-US" altLang="en-US" dirty="0">
              <a:cs typeface="Arial" panose="020B0604020202020204" pitchFamily="34" charset="0"/>
            </a:endParaRPr>
          </a:p>
          <a:p>
            <a:r>
              <a:rPr lang="en-US" altLang="en-US" dirty="0">
                <a:cs typeface="Arial" panose="020B0604020202020204" pitchFamily="34" charset="0"/>
              </a:rPr>
              <a:t>When you are teaching students the steps to close reading, it is important to find the right text. The text should be complex, presenting students with an opportunity for productive struggle. Preferably the material will be content-rich nonfiction or informational text. Remember, you want to mix</a:t>
            </a:r>
            <a:r>
              <a:rPr lang="en-US" altLang="en-US" baseline="0" dirty="0">
                <a:cs typeface="Arial" panose="020B0604020202020204" pitchFamily="34" charset="0"/>
              </a:rPr>
              <a:t> </a:t>
            </a:r>
            <a:r>
              <a:rPr lang="en-US" altLang="en-US" dirty="0">
                <a:cs typeface="Arial" panose="020B0604020202020204" pitchFamily="34" charset="0"/>
              </a:rPr>
              <a:t>up the types of texts that you use. </a:t>
            </a:r>
          </a:p>
          <a:p>
            <a:endParaRPr lang="en-US" altLang="en-US" dirty="0">
              <a:cs typeface="Arial" panose="020B0604020202020204" pitchFamily="34" charset="0"/>
            </a:endParaRPr>
          </a:p>
          <a:p>
            <a:r>
              <a:rPr lang="en-US" altLang="en-US" dirty="0">
                <a:cs typeface="Arial" panose="020B0604020202020204" pitchFamily="34" charset="0"/>
              </a:rPr>
              <a:t>Identify an excerpt from a longer text or a short article. You want students to read, reread, and sometimes reread again, so now is not the time to pull a multi-page article. Start with short passages that will allow students to dig deeper as they closely read the text. Think in terms of whether or not the text can be used for multiple purposes. This is a great time to pull in a social studies or science text that will allow you to also introduce a new concept. </a:t>
            </a:r>
          </a:p>
        </p:txBody>
      </p:sp>
      <p:sp>
        <p:nvSpPr>
          <p:cNvPr id="2" name="Date Placeholder 1"/>
          <p:cNvSpPr>
            <a:spLocks noGrp="1"/>
          </p:cNvSpPr>
          <p:nvPr>
            <p:ph type="dt" idx="10"/>
          </p:nvPr>
        </p:nvSpPr>
        <p:spPr/>
        <p:txBody>
          <a:bodyPr/>
          <a:lstStyle/>
          <a:p>
            <a:r>
              <a:rPr lang="en-US"/>
              <a:t>7/2017</a:t>
            </a:r>
            <a:endParaRPr lang="en-US" dirty="0"/>
          </a:p>
        </p:txBody>
      </p:sp>
      <p:sp>
        <p:nvSpPr>
          <p:cNvPr id="3" name="Footer Placeholder 2"/>
          <p:cNvSpPr>
            <a:spLocks noGrp="1"/>
          </p:cNvSpPr>
          <p:nvPr>
            <p:ph type="ftr" sz="quarter" idx="11"/>
          </p:nvPr>
        </p:nvSpPr>
        <p:spPr/>
        <p:txBody>
          <a:bodyPr/>
          <a:lstStyle/>
          <a:p>
            <a:r>
              <a:rPr lang="en-US" dirty="0"/>
              <a:t>© Copyright GED Testing Service LLC. All rights reserved</a:t>
            </a:r>
          </a:p>
        </p:txBody>
      </p:sp>
      <p:sp>
        <p:nvSpPr>
          <p:cNvPr id="5" name="Header Placeholder 4"/>
          <p:cNvSpPr>
            <a:spLocks noGrp="1"/>
          </p:cNvSpPr>
          <p:nvPr>
            <p:ph type="hdr" sz="quarter" idx="12"/>
          </p:nvPr>
        </p:nvSpPr>
        <p:spPr>
          <a:xfrm>
            <a:off x="0" y="-13825"/>
            <a:ext cx="3067050" cy="468313"/>
          </a:xfrm>
          <a:prstGeom prst="rect">
            <a:avLst/>
          </a:prstGeom>
        </p:spPr>
        <p:txBody>
          <a:bodyPr/>
          <a:lstStyle/>
          <a:p>
            <a:pPr>
              <a:defRPr/>
            </a:pPr>
            <a:r>
              <a:rPr lang="en-US" dirty="0"/>
              <a:t>Reasoning through Language Arts</a:t>
            </a:r>
          </a:p>
        </p:txBody>
      </p:sp>
      <p:sp>
        <p:nvSpPr>
          <p:cNvPr id="9" name="Slide Number Placeholder 3"/>
          <p:cNvSpPr>
            <a:spLocks noGrp="1"/>
          </p:cNvSpPr>
          <p:nvPr>
            <p:ph type="sldNum" sz="quarter" idx="5"/>
          </p:nvPr>
        </p:nvSpPr>
        <p:spPr>
          <a:xfrm>
            <a:off x="4008438" y="8893175"/>
            <a:ext cx="3067050" cy="468313"/>
          </a:xfrm>
        </p:spPr>
        <p:txBody>
          <a:bodyPr/>
          <a:lstStyle/>
          <a:p>
            <a:fld id="{F4B847EB-B2BF-D24D-A326-78699DF339EC}" type="slidenum">
              <a:rPr lang="en-US" smtClean="0"/>
              <a:t>16</a:t>
            </a:fld>
            <a:endParaRPr lang="en-US" dirty="0"/>
          </a:p>
        </p:txBody>
      </p:sp>
    </p:spTree>
    <p:extLst>
      <p:ext uri="{BB962C8B-B14F-4D97-AF65-F5344CB8AC3E}">
        <p14:creationId xmlns:p14="http://schemas.microsoft.com/office/powerpoint/2010/main" val="996221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b="1" dirty="0">
                <a:cs typeface="Arial" panose="020B0604020202020204" pitchFamily="34" charset="0"/>
              </a:rPr>
              <a:t>Key Points</a:t>
            </a:r>
          </a:p>
          <a:p>
            <a:endParaRPr lang="en-US" dirty="0">
              <a:cs typeface="Arial" panose="020B0604020202020204" pitchFamily="34" charset="0"/>
            </a:endParaRPr>
          </a:p>
          <a:p>
            <a:pPr>
              <a:defRPr/>
            </a:pPr>
            <a:r>
              <a:rPr lang="en-US" dirty="0">
                <a:cs typeface="Arial" panose="020B0604020202020204" pitchFamily="34" charset="0"/>
              </a:rPr>
              <a:t>There are many different resources for finding the right text.</a:t>
            </a:r>
            <a:r>
              <a:rPr lang="en-US" baseline="0" dirty="0">
                <a:cs typeface="Arial" panose="020B0604020202020204" pitchFamily="34" charset="0"/>
              </a:rPr>
              <a:t> This is a example of a primary source. Think about the different</a:t>
            </a:r>
            <a:r>
              <a:rPr lang="en-US" dirty="0">
                <a:cs typeface="Arial" panose="020B0604020202020204" pitchFamily="34" charset="0"/>
              </a:rPr>
              <a:t> primary sources that you can access – from speeches to governmental documents to excerpts from autobiographies. The important thing to remember is that you want the text to be complex, content rich, and applicable for multiple purposes. It’s</a:t>
            </a:r>
            <a:r>
              <a:rPr lang="en-US" baseline="0" dirty="0">
                <a:cs typeface="Arial" panose="020B0604020202020204" pitchFamily="34" charset="0"/>
              </a:rPr>
              <a:t> important to remember that the RLA test is composed of 75% nonfiction articles, so using social studies and science text is a great way to build reading skills, as well as content knowledge.</a:t>
            </a:r>
            <a:endParaRPr lang="en-US" dirty="0">
              <a:cs typeface="Arial" panose="020B0604020202020204" pitchFamily="34" charset="0"/>
            </a:endParaRPr>
          </a:p>
          <a:p>
            <a:pPr>
              <a:defRPr/>
            </a:pPr>
            <a:endParaRPr lang="en-US" dirty="0">
              <a:cs typeface="Arial" panose="020B0604020202020204" pitchFamily="34" charset="0"/>
            </a:endParaRPr>
          </a:p>
          <a:p>
            <a:pPr>
              <a:defRPr/>
            </a:pPr>
            <a:endParaRPr lang="en-US" dirty="0">
              <a:ea typeface="ＭＳ Ｐゴシック" pitchFamily="34" charset="-128"/>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10"/>
          </p:nvPr>
        </p:nvSpPr>
        <p:spPr/>
        <p:txBody>
          <a:bodyPr/>
          <a:lstStyle/>
          <a:p>
            <a:fld id="{F4B847EB-B2BF-D24D-A326-78699DF339EC}" type="slidenum">
              <a:rPr lang="en-US" smtClean="0"/>
              <a:t>17</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175142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b="1" dirty="0">
                <a:cs typeface="Arial" panose="020B0604020202020204" pitchFamily="34" charset="0"/>
              </a:rPr>
              <a:t>Key Points</a:t>
            </a:r>
          </a:p>
          <a:p>
            <a:endParaRPr lang="en-US" dirty="0">
              <a:cs typeface="Arial" panose="020B0604020202020204" pitchFamily="34" charset="0"/>
            </a:endParaRPr>
          </a:p>
          <a:p>
            <a:r>
              <a:rPr lang="en-US" dirty="0">
                <a:cs typeface="Arial" panose="020B0604020202020204" pitchFamily="34" charset="0"/>
              </a:rPr>
              <a:t>Don’t forget science</a:t>
            </a:r>
            <a:r>
              <a:rPr lang="en-US" baseline="0" dirty="0">
                <a:cs typeface="Arial" panose="020B0604020202020204" pitchFamily="34" charset="0"/>
              </a:rPr>
              <a:t> articles. This source text incorporates complex text plus scientific information. Close reading is a</a:t>
            </a:r>
            <a:r>
              <a:rPr lang="en-US" dirty="0">
                <a:cs typeface="Arial" panose="020B0604020202020204" pitchFamily="34" charset="0"/>
              </a:rPr>
              <a:t> great way to ensure that students understand some of the “big” ideas of science.</a:t>
            </a:r>
            <a:endParaRPr lang="en-US" baseline="0"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10"/>
          </p:nvPr>
        </p:nvSpPr>
        <p:spPr/>
        <p:txBody>
          <a:bodyPr/>
          <a:lstStyle/>
          <a:p>
            <a:fld id="{F4B847EB-B2BF-D24D-A326-78699DF339EC}" type="slidenum">
              <a:rPr lang="en-US" smtClean="0"/>
              <a:t>18</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966931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bwMode="auto">
          <a:xfrm>
            <a:off x="1196975" y="701675"/>
            <a:ext cx="4441825" cy="3330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Rectangle 3"/>
          <p:cNvSpPr>
            <a:spLocks noGrp="1" noChangeArrowheads="1"/>
          </p:cNvSpPr>
          <p:nvPr>
            <p:ph type="body" idx="1"/>
          </p:nvPr>
        </p:nvSpPr>
        <p:spPr bwMode="auto">
          <a:xfrm>
            <a:off x="707708" y="4347713"/>
            <a:ext cx="5661660" cy="445338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cs typeface="Arial" panose="020B0604020202020204" pitchFamily="34" charset="0"/>
              </a:rPr>
              <a:t>Key Points</a:t>
            </a:r>
          </a:p>
          <a:p>
            <a:endParaRPr lang="en-US" altLang="en-US" b="1" dirty="0">
              <a:cs typeface="Arial" panose="020B0604020202020204" pitchFamily="34" charset="0"/>
            </a:endParaRPr>
          </a:p>
          <a:p>
            <a:r>
              <a:rPr lang="en-US" altLang="en-US" b="1" dirty="0">
                <a:cs typeface="Arial" panose="020B0604020202020204" pitchFamily="34" charset="0"/>
              </a:rPr>
              <a:t>Step 2 – Doing Your Pre-Work</a:t>
            </a:r>
          </a:p>
          <a:p>
            <a:r>
              <a:rPr lang="en-US" altLang="en-US" dirty="0">
                <a:cs typeface="Arial" panose="020B0604020202020204" pitchFamily="34" charset="0"/>
              </a:rPr>
              <a:t>Now that you have selected a text, it is time to do your pre-work. Before having students read a text, there is work that you need to do. First, you need to be familiar with the text itself, create text-dependent questions, identify key words students will need to know, chunk the text, decide if there are certain types of annotations that you want students to use, and finally develop a reflection activity.</a:t>
            </a:r>
          </a:p>
          <a:p>
            <a:endParaRPr lang="en-US" altLang="en-US" dirty="0">
              <a:cs typeface="Arial" panose="020B0604020202020204" pitchFamily="34" charset="0"/>
            </a:endParaRPr>
          </a:p>
          <a:p>
            <a:endParaRPr lang="en-US" altLang="en-US" dirty="0">
              <a:cs typeface="Arial" panose="020B0604020202020204" pitchFamily="34" charset="0"/>
            </a:endParaRPr>
          </a:p>
          <a:p>
            <a:endParaRPr lang="en-US" altLang="en-US" dirty="0">
              <a:solidFill>
                <a:srgbClr val="007AD6"/>
              </a:solidFill>
            </a:endParaRPr>
          </a:p>
          <a:p>
            <a:endParaRPr lang="en-US" altLang="en-US" dirty="0">
              <a:solidFill>
                <a:srgbClr val="007AD6"/>
              </a:solidFill>
            </a:endParaRPr>
          </a:p>
        </p:txBody>
      </p:sp>
      <p:sp>
        <p:nvSpPr>
          <p:cNvPr id="2" name="Date Placeholder 1"/>
          <p:cNvSpPr>
            <a:spLocks noGrp="1"/>
          </p:cNvSpPr>
          <p:nvPr>
            <p:ph type="dt" idx="10"/>
          </p:nvPr>
        </p:nvSpPr>
        <p:spPr/>
        <p:txBody>
          <a:bodyPr/>
          <a:lstStyle/>
          <a:p>
            <a:r>
              <a:rPr lang="en-US"/>
              <a:t>7/2017</a:t>
            </a:r>
            <a:endParaRPr lang="en-US" dirty="0"/>
          </a:p>
        </p:txBody>
      </p:sp>
      <p:sp>
        <p:nvSpPr>
          <p:cNvPr id="3" name="Footer Placeholder 2"/>
          <p:cNvSpPr>
            <a:spLocks noGrp="1"/>
          </p:cNvSpPr>
          <p:nvPr>
            <p:ph type="ftr" sz="quarter" idx="11"/>
          </p:nvPr>
        </p:nvSpPr>
        <p:spPr/>
        <p:txBody>
          <a:bodyPr/>
          <a:lstStyle/>
          <a:p>
            <a:r>
              <a:rPr lang="en-US" dirty="0"/>
              <a:t>© Copyright GED Testing Service LLC. All rights reserved</a:t>
            </a:r>
          </a:p>
        </p:txBody>
      </p:sp>
      <p:sp>
        <p:nvSpPr>
          <p:cNvPr id="5" name="Header Placeholder 4"/>
          <p:cNvSpPr>
            <a:spLocks noGrp="1"/>
          </p:cNvSpPr>
          <p:nvPr>
            <p:ph type="hdr" sz="quarter" idx="12"/>
          </p:nvPr>
        </p:nvSpPr>
        <p:spPr>
          <a:xfrm>
            <a:off x="0" y="-13825"/>
            <a:ext cx="3067050" cy="468313"/>
          </a:xfrm>
          <a:prstGeom prst="rect">
            <a:avLst/>
          </a:prstGeom>
        </p:spPr>
        <p:txBody>
          <a:bodyPr/>
          <a:lstStyle/>
          <a:p>
            <a:pPr>
              <a:defRPr/>
            </a:pPr>
            <a:r>
              <a:rPr lang="en-US" dirty="0"/>
              <a:t>Reasoning through Language Arts</a:t>
            </a:r>
          </a:p>
        </p:txBody>
      </p:sp>
      <p:sp>
        <p:nvSpPr>
          <p:cNvPr id="9" name="Slide Number Placeholder 3"/>
          <p:cNvSpPr>
            <a:spLocks noGrp="1"/>
          </p:cNvSpPr>
          <p:nvPr>
            <p:ph type="sldNum" sz="quarter" idx="5"/>
          </p:nvPr>
        </p:nvSpPr>
        <p:spPr>
          <a:xfrm>
            <a:off x="4008438" y="8893175"/>
            <a:ext cx="3067050" cy="468313"/>
          </a:xfrm>
        </p:spPr>
        <p:txBody>
          <a:bodyPr/>
          <a:lstStyle/>
          <a:p>
            <a:fld id="{F4B847EB-B2BF-D24D-A326-78699DF339EC}" type="slidenum">
              <a:rPr lang="en-US" smtClean="0"/>
              <a:t>19</a:t>
            </a:fld>
            <a:endParaRPr lang="en-US" dirty="0"/>
          </a:p>
        </p:txBody>
      </p:sp>
    </p:spTree>
    <p:extLst>
      <p:ext uri="{BB962C8B-B14F-4D97-AF65-F5344CB8AC3E}">
        <p14:creationId xmlns:p14="http://schemas.microsoft.com/office/powerpoint/2010/main" val="996221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Points</a:t>
            </a:r>
          </a:p>
          <a:p>
            <a:endParaRPr lang="en-US" b="1" dirty="0"/>
          </a:p>
          <a:p>
            <a:pPr>
              <a:tabLst>
                <a:tab pos="1660525" algn="l"/>
              </a:tabLst>
            </a:pPr>
            <a:r>
              <a:rPr lang="en-US" dirty="0"/>
              <a:t>Review the objectives of the session. Emphasize the importance of exploring strategies and using those strategies during activities included in the session.</a:t>
            </a:r>
            <a:r>
              <a:rPr lang="en-US" baseline="0" dirty="0"/>
              <a:t> </a:t>
            </a:r>
            <a:r>
              <a:rPr lang="en-US" altLang="en-US" dirty="0"/>
              <a:t>Explain that during the session, participants will have an opportunity to review a number of resources that they can use in the classroom.</a:t>
            </a:r>
          </a:p>
          <a:p>
            <a:pPr>
              <a:tabLst>
                <a:tab pos="1660525" algn="l"/>
              </a:tabLst>
            </a:pPr>
            <a:endParaRPr lang="en-US" altLang="en-US" dirty="0"/>
          </a:p>
          <a:p>
            <a:pPr>
              <a:tabLst>
                <a:tab pos="1660525" algn="l"/>
              </a:tabLst>
            </a:pPr>
            <a:r>
              <a:rPr lang="en-US" altLang="en-US" dirty="0"/>
              <a:t>At this point, you may want to briefly walk participants through the contents of their materials. Explain that they should feel free to write on the activities in the book, since they have clean copies in the resource section of the workbook that they can copy and use in the classroom.</a:t>
            </a:r>
          </a:p>
          <a:p>
            <a:endParaRPr lang="en-US" dirty="0"/>
          </a:p>
          <a:p>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10" name="Slide Number Placeholder 4"/>
          <p:cNvSpPr>
            <a:spLocks noGrp="1"/>
          </p:cNvSpPr>
          <p:nvPr>
            <p:ph type="sldNum" sz="quarter" idx="5"/>
          </p:nvPr>
        </p:nvSpPr>
        <p:spPr>
          <a:xfrm>
            <a:off x="4008438" y="8893175"/>
            <a:ext cx="3067050" cy="468313"/>
          </a:xfrm>
        </p:spPr>
        <p:txBody>
          <a:bodyPr/>
          <a:lstStyle/>
          <a:p>
            <a:fld id="{5DA38EC4-A1FB-4F00-B9EF-395B7D2C2274}" type="slidenum">
              <a:rPr lang="en-US" smtClean="0"/>
              <a:t>2</a:t>
            </a:fld>
            <a:endParaRPr lang="en-US" dirty="0"/>
          </a:p>
        </p:txBody>
      </p:sp>
      <p:sp>
        <p:nvSpPr>
          <p:cNvPr id="2" name="Header Placeholder 1"/>
          <p:cNvSpPr>
            <a:spLocks noGrp="1"/>
          </p:cNvSpPr>
          <p:nvPr>
            <p:ph type="hdr" sz="quarter" idx="10"/>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2859829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cs typeface="Arial" panose="020B0604020202020204" pitchFamily="34" charset="0"/>
              </a:rPr>
              <a:t>Key Points</a:t>
            </a:r>
          </a:p>
          <a:p>
            <a:endParaRPr lang="en-US" altLang="en-US" b="1" dirty="0">
              <a:cs typeface="Arial" panose="020B0604020202020204" pitchFamily="34" charset="0"/>
            </a:endParaRPr>
          </a:p>
          <a:p>
            <a:r>
              <a:rPr lang="en-US" altLang="en-US" dirty="0">
                <a:cs typeface="Arial" panose="020B0604020202020204" pitchFamily="34" charset="0"/>
              </a:rPr>
              <a:t>Is text-dependent a new phrase?</a:t>
            </a:r>
            <a:r>
              <a:rPr lang="en-US" altLang="en-US" baseline="0" dirty="0">
                <a:cs typeface="Arial" panose="020B0604020202020204" pitchFamily="34" charset="0"/>
              </a:rPr>
              <a:t> It is important to remember that the GED</a:t>
            </a:r>
            <a:r>
              <a:rPr lang="en-US" altLang="en-US" baseline="30000" dirty="0">
                <a:cs typeface="Arial"/>
              </a:rPr>
              <a:t>®</a:t>
            </a:r>
            <a:r>
              <a:rPr lang="en-US" altLang="en-US" baseline="0" dirty="0">
                <a:cs typeface="Arial" panose="020B0604020202020204" pitchFamily="34" charset="0"/>
              </a:rPr>
              <a:t> test asks questions based on the text, rather than based on personal opinion. That is why it is important to craft questions that require your students to closely read the source text. Text-dependent questions can be used to identify key ideas and evidence in the text. Questions should also be crafted to</a:t>
            </a:r>
            <a:r>
              <a:rPr lang="en-US" altLang="en-US" dirty="0">
                <a:cs typeface="Arial" panose="020B0604020202020204" pitchFamily="34" charset="0"/>
              </a:rPr>
              <a:t> ensure that students</a:t>
            </a:r>
            <a:r>
              <a:rPr lang="en-US" altLang="en-US" baseline="0" dirty="0">
                <a:cs typeface="Arial" panose="020B0604020202020204" pitchFamily="34" charset="0"/>
              </a:rPr>
              <a:t> use</a:t>
            </a:r>
            <a:r>
              <a:rPr lang="en-US" altLang="en-US" dirty="0">
                <a:cs typeface="Arial" panose="020B0604020202020204" pitchFamily="34" charset="0"/>
              </a:rPr>
              <a:t> higher- level thinking skills required to make inferences, draw conclusions, and engage in arguments. </a:t>
            </a:r>
          </a:p>
          <a:p>
            <a:endParaRPr lang="en-US" altLang="en-US" dirty="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20</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9867215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cs typeface="Arial" panose="020B0604020202020204" pitchFamily="34" charset="0"/>
              </a:rPr>
              <a:t>Key Points</a:t>
            </a:r>
          </a:p>
          <a:p>
            <a:pPr>
              <a:defRPr/>
            </a:pPr>
            <a:r>
              <a:rPr lang="en-US" altLang="en-US" b="1" dirty="0">
                <a:ea typeface="ＭＳ Ｐゴシック" charset="0"/>
                <a:cs typeface="Arial" panose="020B0604020202020204" pitchFamily="34" charset="0"/>
              </a:rPr>
              <a:t>Step 3 - Teach Students to Read with a Pencil</a:t>
            </a:r>
          </a:p>
          <a:p>
            <a:pPr>
              <a:defRPr/>
            </a:pPr>
            <a:r>
              <a:rPr lang="en-US" altLang="en-US" sz="1200" dirty="0">
                <a:ea typeface="ＭＳ Ｐゴシック" charset="0"/>
                <a:cs typeface="Arial" panose="020B0604020202020204" pitchFamily="34" charset="0"/>
              </a:rPr>
              <a:t>Close reading is often called reading with a pencil because students need to annotate the text they are reading. </a:t>
            </a:r>
            <a:r>
              <a:rPr lang="en-US" altLang="en-US" dirty="0">
                <a:ea typeface="ＭＳ Ｐゴシック" charset="0"/>
                <a:cs typeface="Arial" panose="020B0604020202020204" pitchFamily="34" charset="0"/>
              </a:rPr>
              <a:t> </a:t>
            </a:r>
            <a:r>
              <a:rPr lang="en-US" altLang="en-US" sz="1200" dirty="0">
                <a:ea typeface="ＭＳ Ｐゴシック" charset="0"/>
                <a:cs typeface="Arial" panose="020B0604020202020204" pitchFamily="34" charset="0"/>
              </a:rPr>
              <a:t>Remember, test-takers have highlighting tools, as well as a dry erase board during the test, so annotating text is a great skill for them to use. Start by numbering the paragraphs. Remember, source texts on the test are already numbered.</a:t>
            </a:r>
          </a:p>
          <a:p>
            <a:pPr>
              <a:defRPr/>
            </a:pPr>
            <a:endParaRPr lang="en-US" altLang="en-US" sz="1200" dirty="0">
              <a:ea typeface="ＭＳ Ｐゴシック" charset="0"/>
              <a:cs typeface="Arial" panose="020B0604020202020204" pitchFamily="34" charset="0"/>
            </a:endParaRPr>
          </a:p>
          <a:p>
            <a:pPr>
              <a:defRPr/>
            </a:pPr>
            <a:r>
              <a:rPr lang="en-US" altLang="en-US" sz="1200" dirty="0">
                <a:ea typeface="ＭＳ Ｐゴシック" charset="0"/>
                <a:cs typeface="Arial" panose="020B0604020202020204" pitchFamily="34" charset="0"/>
              </a:rPr>
              <a:t>Have students underline the major points or key ideas of the passage. Students also need to circle or highlight key words or terms, specifically the terms with which they are having difficulty. These words or terms can be discussed as you move through their annotations. </a:t>
            </a:r>
          </a:p>
          <a:p>
            <a:pPr>
              <a:defRPr/>
            </a:pPr>
            <a:endParaRPr lang="en-US" altLang="en-US" sz="1200" dirty="0">
              <a:ea typeface="ＭＳ Ｐゴシック" charset="0"/>
              <a:cs typeface="Arial" panose="020B0604020202020204" pitchFamily="34" charset="0"/>
            </a:endParaRPr>
          </a:p>
          <a:p>
            <a:pPr>
              <a:defRPr/>
            </a:pPr>
            <a:r>
              <a:rPr lang="en-US" altLang="en-US" sz="1200" dirty="0">
                <a:ea typeface="ＭＳ Ｐゴシック" charset="0"/>
                <a:cs typeface="Arial" panose="020B0604020202020204" pitchFamily="34" charset="0"/>
              </a:rPr>
              <a:t>Use a ? for something that is confusing. However, just a question mark is not enough. Have students jot down a note that explains why they were confused. This again opens up for discussion. Use an ! for something surprising. Again, students need to  jot down a note that explains why they were surprised. Last but not least, you may want students to use E to indicate that the author has given an example or provided evidence that supports the major points. Remember, one of the key shifts is the ability to find evidence in text. This is a great way for students to start the learning process for finding evidence.</a:t>
            </a:r>
          </a:p>
          <a:p>
            <a:pPr>
              <a:defRPr/>
            </a:pPr>
            <a:endParaRPr lang="en-US" altLang="en-US" sz="1200" dirty="0">
              <a:ea typeface="ＭＳ Ｐゴシック"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4B847EB-B2BF-D24D-A326-78699DF339EC}" type="slidenum">
              <a:rPr lang="en-US" smtClean="0"/>
              <a:t>21</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986721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Arial" panose="020B0604020202020204" pitchFamily="34" charset="0"/>
              </a:rPr>
              <a:t>Key Points</a:t>
            </a:r>
          </a:p>
          <a:p>
            <a:endParaRPr lang="en-US" dirty="0">
              <a:cs typeface="Arial" panose="020B0604020202020204" pitchFamily="34" charset="0"/>
            </a:endParaRPr>
          </a:p>
          <a:p>
            <a:r>
              <a:rPr lang="en-US" dirty="0">
                <a:cs typeface="Arial" panose="020B0604020202020204" pitchFamily="34" charset="0"/>
              </a:rPr>
              <a:t>Remember to</a:t>
            </a:r>
            <a:r>
              <a:rPr lang="en-US" baseline="0" dirty="0">
                <a:cs typeface="Arial" panose="020B0604020202020204" pitchFamily="34" charset="0"/>
              </a:rPr>
              <a:t> teach your students that a</a:t>
            </a:r>
            <a:r>
              <a:rPr lang="en-US" dirty="0">
                <a:cs typeface="Arial" panose="020B0604020202020204" pitchFamily="34" charset="0"/>
              </a:rPr>
              <a:t>nnotating</a:t>
            </a:r>
            <a:r>
              <a:rPr lang="en-US" baseline="0" dirty="0">
                <a:cs typeface="Arial" panose="020B0604020202020204" pitchFamily="34" charset="0"/>
              </a:rPr>
              <a:t> the text can take ANY form—sketching, words, phrases, and/or complete sentences.  However, annotating is not highlighting text. A sample annotation template</a:t>
            </a:r>
            <a:r>
              <a:rPr lang="en-US" dirty="0">
                <a:cs typeface="Arial" panose="020B0604020202020204" pitchFamily="34" charset="0"/>
              </a:rPr>
              <a:t> is provided in your workbook.</a:t>
            </a:r>
          </a:p>
        </p:txBody>
      </p:sp>
      <p:sp>
        <p:nvSpPr>
          <p:cNvPr id="4" name="Slide Number Placeholder 3"/>
          <p:cNvSpPr>
            <a:spLocks noGrp="1"/>
          </p:cNvSpPr>
          <p:nvPr>
            <p:ph type="sldNum" sz="quarter" idx="10"/>
          </p:nvPr>
        </p:nvSpPr>
        <p:spPr/>
        <p:txBody>
          <a:bodyPr/>
          <a:lstStyle/>
          <a:p>
            <a:fld id="{74FC024C-6424-46AD-B43D-E4A018F1BC60}" type="slidenum">
              <a:rPr lang="en-US" smtClean="0"/>
              <a:t>22</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Footer Placeholder 5"/>
          <p:cNvSpPr>
            <a:spLocks noGrp="1"/>
          </p:cNvSpPr>
          <p:nvPr>
            <p:ph type="ftr" sz="quarter" idx="12"/>
          </p:nvPr>
        </p:nvSpPr>
        <p:spPr/>
        <p:txBody>
          <a:bodyPr/>
          <a:lstStyle/>
          <a:p>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906298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8" name="Rectangle 3"/>
          <p:cNvSpPr>
            <a:spLocks noGrp="1" noChangeArrowheads="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b="1" dirty="0">
                <a:ea typeface="ＭＳ Ｐゴシック" charset="0"/>
                <a:cs typeface="Arial" panose="020B0604020202020204" pitchFamily="34" charset="0"/>
              </a:rPr>
              <a:t>Key Points</a:t>
            </a:r>
          </a:p>
          <a:p>
            <a:pPr>
              <a:defRPr/>
            </a:pPr>
            <a:endParaRPr lang="en-US" altLang="en-US" b="1" dirty="0">
              <a:ea typeface="ＭＳ Ｐゴシック" charset="0"/>
              <a:cs typeface="Arial" panose="020B0604020202020204" pitchFamily="34" charset="0"/>
            </a:endParaRPr>
          </a:p>
          <a:p>
            <a:pPr>
              <a:defRPr/>
            </a:pPr>
            <a:r>
              <a:rPr lang="en-US" altLang="en-US" b="1" dirty="0">
                <a:ea typeface="ＭＳ Ｐゴシック" charset="0"/>
                <a:cs typeface="Arial" panose="020B0604020202020204" pitchFamily="34" charset="0"/>
              </a:rPr>
              <a:t>Step 4 – TDQs</a:t>
            </a:r>
          </a:p>
          <a:p>
            <a:pPr>
              <a:defRPr/>
            </a:pPr>
            <a:r>
              <a:rPr lang="en-US" altLang="en-US" dirty="0">
                <a:ea typeface="ＭＳ Ｐゴシック" charset="0"/>
                <a:cs typeface="Arial" panose="020B0604020202020204" pitchFamily="34" charset="0"/>
              </a:rPr>
              <a:t>Step 4 is about more than just asking the questions and having students answer them. It is about showing where those answers were found and providing evidence that supports that answer.  Remember, all questions on the GED test are crafted as text-dependent questions. </a:t>
            </a:r>
          </a:p>
          <a:p>
            <a:pPr>
              <a:defRPr/>
            </a:pPr>
            <a:endParaRPr lang="en-US" altLang="en-US" dirty="0">
              <a:ea typeface="ＭＳ Ｐゴシック" charset="0"/>
              <a:cs typeface="Arial" panose="020B0604020202020204" pitchFamily="34" charset="0"/>
            </a:endParaRPr>
          </a:p>
          <a:p>
            <a:pPr>
              <a:defRPr/>
            </a:pPr>
            <a:r>
              <a:rPr lang="en-US" altLang="en-US" b="1" dirty="0">
                <a:ea typeface="ＭＳ Ｐゴシック" charset="0"/>
                <a:cs typeface="Arial" panose="020B0604020202020204" pitchFamily="34" charset="0"/>
              </a:rPr>
              <a:t>Step 5 – Writing</a:t>
            </a:r>
            <a:endParaRPr lang="en-US" altLang="en-US" dirty="0">
              <a:ea typeface="ＭＳ Ｐゴシック" charset="0"/>
              <a:cs typeface="Arial" panose="020B0604020202020204" pitchFamily="34" charset="0"/>
            </a:endParaRPr>
          </a:p>
          <a:p>
            <a:pPr>
              <a:defRPr/>
            </a:pPr>
            <a:r>
              <a:rPr lang="en-US" altLang="en-US" dirty="0">
                <a:ea typeface="ＭＳ Ｐゴシック" charset="0"/>
                <a:cs typeface="Arial" panose="020B0604020202020204" pitchFamily="34" charset="0"/>
              </a:rPr>
              <a:t>Students should always be writing about what they read. The product may vary depending on the assignment for that day, however students need to write and they need to use evidence from the text when they do so.</a:t>
            </a:r>
          </a:p>
          <a:p>
            <a:pPr>
              <a:defRPr/>
            </a:pPr>
            <a:endParaRPr lang="en-US" altLang="en-US" dirty="0">
              <a:ea typeface="ＭＳ Ｐゴシック" charset="0"/>
              <a:cs typeface="Arial" panose="020B0604020202020204" pitchFamily="34" charset="0"/>
            </a:endParaRPr>
          </a:p>
          <a:p>
            <a:pPr>
              <a:defRPr/>
            </a:pPr>
            <a:r>
              <a:rPr lang="en-US" altLang="en-US" dirty="0">
                <a:ea typeface="ＭＳ Ｐゴシック" charset="0"/>
                <a:cs typeface="Arial" panose="020B0604020202020204" pitchFamily="34" charset="0"/>
              </a:rPr>
              <a:t>Spend some time reviewing sample prompts from the GED</a:t>
            </a:r>
            <a:r>
              <a:rPr lang="en-US" altLang="en-US" baseline="30000" dirty="0">
                <a:ea typeface="ＭＳ Ｐゴシック" charset="0"/>
                <a:cs typeface="Arial"/>
              </a:rPr>
              <a:t>®</a:t>
            </a:r>
            <a:r>
              <a:rPr lang="en-US" altLang="en-US" dirty="0">
                <a:ea typeface="ＭＳ Ｐゴシック" charset="0"/>
                <a:cs typeface="Arial" panose="020B0604020202020204" pitchFamily="34" charset="0"/>
              </a:rPr>
              <a:t> Item Samplers or Free Practice Test. Notice the structure of the prompt. These are fairly easy to replicate so you can create your own prompts and have students unpack them and respond by using the knowledge they gained during reading.</a:t>
            </a:r>
          </a:p>
        </p:txBody>
      </p:sp>
      <p:sp>
        <p:nvSpPr>
          <p:cNvPr id="2" name="Date Placeholder 1"/>
          <p:cNvSpPr>
            <a:spLocks noGrp="1"/>
          </p:cNvSpPr>
          <p:nvPr>
            <p:ph type="dt" idx="10"/>
          </p:nvPr>
        </p:nvSpPr>
        <p:spPr/>
        <p:txBody>
          <a:bodyPr/>
          <a:lstStyle/>
          <a:p>
            <a:r>
              <a:rPr lang="en-US"/>
              <a:t>7/2017</a:t>
            </a:r>
            <a:endParaRPr lang="en-US" dirty="0"/>
          </a:p>
        </p:txBody>
      </p:sp>
      <p:sp>
        <p:nvSpPr>
          <p:cNvPr id="5" name="Header Placeholder 4"/>
          <p:cNvSpPr>
            <a:spLocks noGrp="1"/>
          </p:cNvSpPr>
          <p:nvPr>
            <p:ph type="hdr" sz="quarter" idx="12"/>
          </p:nvPr>
        </p:nvSpPr>
        <p:spPr>
          <a:xfrm>
            <a:off x="0" y="-13825"/>
            <a:ext cx="3067050" cy="468313"/>
          </a:xfrm>
          <a:prstGeom prst="rect">
            <a:avLst/>
          </a:prstGeom>
        </p:spPr>
        <p:txBody>
          <a:bodyPr/>
          <a:lstStyle/>
          <a:p>
            <a:pPr>
              <a:defRPr/>
            </a:pPr>
            <a:r>
              <a:rPr lang="en-US" dirty="0"/>
              <a:t>Reasoning through Language Arts</a:t>
            </a:r>
          </a:p>
        </p:txBody>
      </p:sp>
      <p:sp>
        <p:nvSpPr>
          <p:cNvPr id="9" name="Slide Number Placeholder 3"/>
          <p:cNvSpPr>
            <a:spLocks noGrp="1"/>
          </p:cNvSpPr>
          <p:nvPr>
            <p:ph type="sldNum" sz="quarter" idx="5"/>
          </p:nvPr>
        </p:nvSpPr>
        <p:spPr>
          <a:xfrm>
            <a:off x="4008438" y="8893175"/>
            <a:ext cx="3067050" cy="468313"/>
          </a:xfrm>
        </p:spPr>
        <p:txBody>
          <a:bodyPr/>
          <a:lstStyle/>
          <a:p>
            <a:fld id="{F4B847EB-B2BF-D24D-A326-78699DF339EC}" type="slidenum">
              <a:rPr lang="en-US" smtClean="0"/>
              <a:t>23</a:t>
            </a:fld>
            <a:endParaRPr lang="en-US" dirty="0"/>
          </a:p>
        </p:txBody>
      </p:sp>
      <p:sp>
        <p:nvSpPr>
          <p:cNvPr id="10" name="Footer Placeholder 5"/>
          <p:cNvSpPr>
            <a:spLocks noGrp="1"/>
          </p:cNvSpPr>
          <p:nvPr>
            <p:ph type="ftr" sz="quarter" idx="4"/>
          </p:nvPr>
        </p:nvSpPr>
        <p:spPr>
          <a:xfrm>
            <a:off x="0" y="8893175"/>
            <a:ext cx="3067050" cy="468313"/>
          </a:xfrm>
        </p:spPr>
        <p:txBody>
          <a:bodyPr/>
          <a:lstStyle/>
          <a:p>
            <a:r>
              <a:rPr lang="en-US" dirty="0"/>
              <a:t>© Copyright GED Testing Service LLC. All rights reserved</a:t>
            </a:r>
          </a:p>
        </p:txBody>
      </p:sp>
    </p:spTree>
    <p:extLst>
      <p:ext uri="{BB962C8B-B14F-4D97-AF65-F5344CB8AC3E}">
        <p14:creationId xmlns:p14="http://schemas.microsoft.com/office/powerpoint/2010/main" val="12890150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b="1" dirty="0">
                <a:cs typeface="Arial" charset="0"/>
              </a:rPr>
              <a:t>Key Points</a:t>
            </a:r>
          </a:p>
          <a:p>
            <a:pPr>
              <a:defRPr/>
            </a:pPr>
            <a:endParaRPr lang="en-US" b="0" dirty="0">
              <a:cs typeface="Arial" charset="0"/>
            </a:endParaRPr>
          </a:p>
          <a:p>
            <a:pPr>
              <a:defRPr/>
            </a:pPr>
            <a:r>
              <a:rPr lang="en-US" b="0" dirty="0">
                <a:cs typeface="Arial" charset="0"/>
              </a:rPr>
              <a:t>Primary</a:t>
            </a:r>
            <a:r>
              <a:rPr lang="en-US" b="0" baseline="0" dirty="0">
                <a:cs typeface="Arial" charset="0"/>
              </a:rPr>
              <a:t> sources are one great type of text to use when teaching close reading. In your workbook, you have an example of using close reading with a primary</a:t>
            </a:r>
            <a:r>
              <a:rPr lang="en-US" b="0" dirty="0">
                <a:cs typeface="Arial" charset="0"/>
              </a:rPr>
              <a:t> source. </a:t>
            </a:r>
            <a:r>
              <a:rPr lang="en-US" b="0" baseline="0" dirty="0">
                <a:cs typeface="Arial" charset="0"/>
              </a:rPr>
              <a:t>This is the type of text that provides multiple purposes as it leads to discussions about an important time in American History. As you teach close reading skills in your classroom, you will want to select a variety of texts, such as literary and science, so that students can apply their skills across content areas.</a:t>
            </a:r>
            <a:endParaRPr lang="en-US" dirty="0">
              <a:cs typeface="Arial" pitchFamily="34" charset="0"/>
            </a:endParaRPr>
          </a:p>
        </p:txBody>
      </p:sp>
      <p:sp>
        <p:nvSpPr>
          <p:cNvPr id="139269"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62000" indent="-292100" eaLnBrk="0" hangingPunct="0">
              <a:spcBef>
                <a:spcPct val="30000"/>
              </a:spcBef>
              <a:defRPr sz="1200">
                <a:solidFill>
                  <a:schemeClr val="tx1"/>
                </a:solidFill>
                <a:latin typeface="Calibri" pitchFamily="34" charset="0"/>
                <a:ea typeface="ＭＳ Ｐゴシック" pitchFamily="34" charset="-128"/>
              </a:defRPr>
            </a:lvl2pPr>
            <a:lvl3pPr marL="1173163" indent="-233363" eaLnBrk="0" hangingPunct="0">
              <a:spcBef>
                <a:spcPct val="30000"/>
              </a:spcBef>
              <a:defRPr sz="1200">
                <a:solidFill>
                  <a:schemeClr val="tx1"/>
                </a:solidFill>
                <a:latin typeface="Calibri" pitchFamily="34" charset="0"/>
                <a:ea typeface="ＭＳ Ｐゴシック" pitchFamily="34" charset="-128"/>
              </a:defRPr>
            </a:lvl3pPr>
            <a:lvl4pPr marL="1643063" indent="-233363" eaLnBrk="0" hangingPunct="0">
              <a:spcBef>
                <a:spcPct val="30000"/>
              </a:spcBef>
              <a:defRPr sz="1200">
                <a:solidFill>
                  <a:schemeClr val="tx1"/>
                </a:solidFill>
                <a:latin typeface="Calibri" pitchFamily="34" charset="0"/>
                <a:ea typeface="ＭＳ Ｐゴシック" pitchFamily="34" charset="-128"/>
              </a:defRPr>
            </a:lvl4pPr>
            <a:lvl5pPr marL="2112963" indent="-233363" eaLnBrk="0" hangingPunct="0">
              <a:spcBef>
                <a:spcPct val="30000"/>
              </a:spcBef>
              <a:defRPr sz="1200">
                <a:solidFill>
                  <a:schemeClr val="tx1"/>
                </a:solidFill>
                <a:latin typeface="Calibri" pitchFamily="34" charset="0"/>
                <a:ea typeface="ＭＳ Ｐゴシック" pitchFamily="34" charset="-128"/>
              </a:defRPr>
            </a:lvl5pPr>
            <a:lvl6pPr marL="2570163" indent="-233363"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3027363" indent="-233363"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84563" indent="-233363"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941763" indent="-233363"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r>
              <a:rPr lang="en-US" altLang="en-US"/>
              <a:t>7/2017</a:t>
            </a:r>
            <a:endParaRPr lang="en-US" altLang="en-US" dirty="0"/>
          </a:p>
        </p:txBody>
      </p:sp>
      <p:sp>
        <p:nvSpPr>
          <p:cNvPr id="4" name="Header Placeholder 3"/>
          <p:cNvSpPr>
            <a:spLocks noGrp="1"/>
          </p:cNvSpPr>
          <p:nvPr>
            <p:ph type="hdr" sz="quarter" idx="10"/>
          </p:nvPr>
        </p:nvSpPr>
        <p:spPr>
          <a:xfrm>
            <a:off x="0" y="-13825"/>
            <a:ext cx="3067050" cy="468313"/>
          </a:xfrm>
          <a:prstGeom prst="rect">
            <a:avLst/>
          </a:prstGeom>
        </p:spPr>
        <p:txBody>
          <a:bodyPr/>
          <a:lstStyle/>
          <a:p>
            <a:pPr>
              <a:defRPr/>
            </a:pPr>
            <a:r>
              <a:rPr lang="en-US" dirty="0"/>
              <a:t>Reasoning through Language Arts</a:t>
            </a:r>
          </a:p>
        </p:txBody>
      </p:sp>
      <p:sp>
        <p:nvSpPr>
          <p:cNvPr id="9" name="Slide Number Placeholder 3"/>
          <p:cNvSpPr>
            <a:spLocks noGrp="1"/>
          </p:cNvSpPr>
          <p:nvPr>
            <p:ph type="sldNum" sz="quarter" idx="5"/>
          </p:nvPr>
        </p:nvSpPr>
        <p:spPr>
          <a:xfrm>
            <a:off x="4008438" y="8893175"/>
            <a:ext cx="3067050" cy="468313"/>
          </a:xfrm>
        </p:spPr>
        <p:txBody>
          <a:bodyPr/>
          <a:lstStyle/>
          <a:p>
            <a:fld id="{F4B847EB-B2BF-D24D-A326-78699DF339EC}" type="slidenum">
              <a:rPr lang="en-US" smtClean="0"/>
              <a:t>24</a:t>
            </a:fld>
            <a:endParaRPr lang="en-US" dirty="0"/>
          </a:p>
        </p:txBody>
      </p:sp>
      <p:sp>
        <p:nvSpPr>
          <p:cNvPr id="10" name="Footer Placeholder 5"/>
          <p:cNvSpPr>
            <a:spLocks noGrp="1"/>
          </p:cNvSpPr>
          <p:nvPr>
            <p:ph type="ftr" sz="quarter" idx="4"/>
          </p:nvPr>
        </p:nvSpPr>
        <p:spPr>
          <a:xfrm>
            <a:off x="0" y="8893175"/>
            <a:ext cx="3067050" cy="468313"/>
          </a:xfrm>
        </p:spPr>
        <p:txBody>
          <a:bodyPr/>
          <a:lstStyle/>
          <a:p>
            <a:r>
              <a:rPr lang="en-US" dirty="0"/>
              <a:t>© Copyright GED Testing Service LLC. All rights reserved</a:t>
            </a:r>
          </a:p>
        </p:txBody>
      </p:sp>
    </p:spTree>
    <p:extLst>
      <p:ext uri="{BB962C8B-B14F-4D97-AF65-F5344CB8AC3E}">
        <p14:creationId xmlns:p14="http://schemas.microsoft.com/office/powerpoint/2010/main" val="32751801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Besides questions that ask</a:t>
            </a:r>
            <a:r>
              <a:rPr lang="en-US" baseline="0" dirty="0"/>
              <a:t> students to analyze and evaluate what they have read, students must also be able to edit and revise text. According to the research, the best way to teach these skills is through contextualization. </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25</a:t>
            </a:fld>
            <a:endParaRPr lang="en-US" dirty="0"/>
          </a:p>
        </p:txBody>
      </p:sp>
      <p:sp>
        <p:nvSpPr>
          <p:cNvPr id="5" name="Header Placeholder 4"/>
          <p:cNvSpPr>
            <a:spLocks noGrp="1"/>
          </p:cNvSpPr>
          <p:nvPr>
            <p:ph type="hdr" sz="quarter" idx="11"/>
          </p:nvPr>
        </p:nvSpPr>
        <p:spPr>
          <a:xfrm>
            <a:off x="0" y="-13825"/>
            <a:ext cx="3067050" cy="468313"/>
          </a:xfrm>
          <a:prstGeom prst="rect">
            <a:avLst/>
          </a:prstGeom>
        </p:spPr>
        <p:txBody>
          <a:bodyPr/>
          <a:lstStyle/>
          <a:p>
            <a:pPr>
              <a:defRPr/>
            </a:pPr>
            <a:r>
              <a:rPr lang="en-US" dirty="0"/>
              <a:t>Reasoning through Language Arts</a:t>
            </a:r>
          </a:p>
        </p:txBody>
      </p:sp>
      <p:sp>
        <p:nvSpPr>
          <p:cNvPr id="6" name="Date Placeholder 5"/>
          <p:cNvSpPr>
            <a:spLocks noGrp="1"/>
          </p:cNvSpPr>
          <p:nvPr>
            <p:ph type="dt" idx="12"/>
          </p:nvPr>
        </p:nvSpPr>
        <p:spPr/>
        <p:txBody>
          <a:bodyPr/>
          <a:lstStyle/>
          <a:p>
            <a:pPr>
              <a:defRPr/>
            </a:pPr>
            <a:r>
              <a:rPr lang="en-US" altLang="en-US"/>
              <a:t>7/2017</a:t>
            </a:r>
            <a:endParaRPr lang="en-US" alt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3915568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We’ve all worked with students</a:t>
            </a:r>
            <a:r>
              <a:rPr lang="en-US" baseline="0" dirty="0"/>
              <a:t> using grammar worksheets, only to find that when they were asked to write and edit their own work they couldn’t find the grammar or structural errors. </a:t>
            </a:r>
            <a:r>
              <a:rPr lang="en-US" dirty="0"/>
              <a:t>Errors</a:t>
            </a:r>
            <a:r>
              <a:rPr lang="en-US" baseline="0" dirty="0"/>
              <a:t> are everywhere! Teaching students to identify errors in the world around them is a great first step in contextualizing grammar. Remember, questions on the GED test will require that students edit and revise in context.</a:t>
            </a:r>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26</a:t>
            </a:fld>
            <a:endParaRPr lang="en-US" altLang="en-US" dirty="0"/>
          </a:p>
        </p:txBody>
      </p:sp>
      <p:sp>
        <p:nvSpPr>
          <p:cNvPr id="8" name="Header Placeholder 7"/>
          <p:cNvSpPr>
            <a:spLocks noGrp="1"/>
          </p:cNvSpPr>
          <p:nvPr>
            <p:ph type="hdr" sz="quarter" idx="14"/>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40411526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Some teachers use social media to make the teaching of grammar a little more contemporary.</a:t>
            </a:r>
            <a:r>
              <a:rPr lang="en-US" baseline="0" dirty="0"/>
              <a:t> Celebrity tweets can be a great way to draw students in and get them to edit and revise their favorite celebrity’s writings. </a:t>
            </a:r>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27</a:t>
            </a:fld>
            <a:endParaRPr lang="en-US" altLang="en-US" dirty="0"/>
          </a:p>
        </p:txBody>
      </p:sp>
      <p:sp>
        <p:nvSpPr>
          <p:cNvPr id="8" name="Header Placeholder 7"/>
          <p:cNvSpPr>
            <a:spLocks noGrp="1"/>
          </p:cNvSpPr>
          <p:nvPr>
            <p:ph type="hdr" sz="quarter" idx="14"/>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9913035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For example, simply provide students with celebrity tweets or have them find their</a:t>
            </a:r>
            <a:r>
              <a:rPr lang="en-US" baseline="0" dirty="0"/>
              <a:t> own examples. Next, have them edit and revise the social media and provide reasons why each change was made. What a great way to see if your student can apply the rules in order to create more effective writing.</a:t>
            </a:r>
            <a:endParaRPr lang="en-US" dirty="0"/>
          </a:p>
          <a:p>
            <a:endParaRPr lang="en-US" dirty="0"/>
          </a:p>
        </p:txBody>
      </p:sp>
      <p:sp>
        <p:nvSpPr>
          <p:cNvPr id="4" name="Header Placeholder 3"/>
          <p:cNvSpPr>
            <a:spLocks noGrp="1"/>
          </p:cNvSpPr>
          <p:nvPr>
            <p:ph type="hdr" sz="quarter" idx="10"/>
          </p:nvPr>
        </p:nvSpPr>
        <p:spPr>
          <a:xfrm>
            <a:off x="0" y="-13825"/>
            <a:ext cx="3067050" cy="468313"/>
          </a:xfrm>
          <a:prstGeom prst="rect">
            <a:avLst/>
          </a:prstGeom>
        </p:spPr>
        <p:txBody>
          <a:bodyPr/>
          <a:lstStyle/>
          <a:p>
            <a:pPr>
              <a:defRPr/>
            </a:pPr>
            <a:r>
              <a:rPr lang="en-US" dirty="0"/>
              <a:t>Reasoning through Language Arts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28</a:t>
            </a:fld>
            <a:endParaRPr lang="en-US" altLang="en-US" dirty="0"/>
          </a:p>
        </p:txBody>
      </p:sp>
    </p:spTree>
    <p:extLst>
      <p:ext uri="{BB962C8B-B14F-4D97-AF65-F5344CB8AC3E}">
        <p14:creationId xmlns:p14="http://schemas.microsoft.com/office/powerpoint/2010/main" val="34207090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Have participants try their</a:t>
            </a:r>
            <a:r>
              <a:rPr lang="en-US" baseline="0" dirty="0"/>
              <a:t> hand at editing and revising this or another identified piece of social media. Have participants share their answers with the group.  Debrief the activity by having participants discuss how the use of social media could be used in their classrooms to integrate the teaching of grammar rules, sentence structure, and organization.</a:t>
            </a:r>
          </a:p>
          <a:p>
            <a:endParaRPr lang="en-US" baseline="0" dirty="0"/>
          </a:p>
          <a:p>
            <a:r>
              <a:rPr lang="en-US" i="1" baseline="0" dirty="0"/>
              <a:t>Note: Josh Hutcherson is an actor who appeared in the “Hunger Games.”</a:t>
            </a:r>
            <a:endParaRPr lang="en-US" i="1" dirty="0"/>
          </a:p>
        </p:txBody>
      </p:sp>
      <p:sp>
        <p:nvSpPr>
          <p:cNvPr id="4" name="Header Placeholder 3"/>
          <p:cNvSpPr>
            <a:spLocks noGrp="1"/>
          </p:cNvSpPr>
          <p:nvPr>
            <p:ph type="hdr" sz="quarter" idx="10"/>
          </p:nvPr>
        </p:nvSpPr>
        <p:spPr>
          <a:xfrm>
            <a:off x="0" y="-13825"/>
            <a:ext cx="3067050" cy="468313"/>
          </a:xfrm>
          <a:prstGeom prst="rect">
            <a:avLst/>
          </a:prstGeom>
        </p:spPr>
        <p:txBody>
          <a:bodyPr/>
          <a:lstStyle/>
          <a:p>
            <a:pPr>
              <a:defRPr/>
            </a:pPr>
            <a:r>
              <a:rPr lang="en-US" dirty="0"/>
              <a:t>Reasoning through Language Arts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29</a:t>
            </a:fld>
            <a:endParaRPr lang="en-US" altLang="en-US" dirty="0"/>
          </a:p>
        </p:txBody>
      </p:sp>
    </p:spTree>
    <p:extLst>
      <p:ext uri="{BB962C8B-B14F-4D97-AF65-F5344CB8AC3E}">
        <p14:creationId xmlns:p14="http://schemas.microsoft.com/office/powerpoint/2010/main" val="1053454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This section will provide a very brief overview of the RLA test and PLDs and HIIs. If participants are new to the field, additional time may be needed in this area. </a:t>
            </a:r>
          </a:p>
        </p:txBody>
      </p:sp>
      <p:sp>
        <p:nvSpPr>
          <p:cNvPr id="4" name="Slide Number Placeholder 3"/>
          <p:cNvSpPr>
            <a:spLocks noGrp="1"/>
          </p:cNvSpPr>
          <p:nvPr>
            <p:ph type="sldNum" sz="quarter" idx="10"/>
          </p:nvPr>
        </p:nvSpPr>
        <p:spPr/>
        <p:txBody>
          <a:bodyPr/>
          <a:lstStyle/>
          <a:p>
            <a:fld id="{F4B847EB-B2BF-D24D-A326-78699DF339EC}" type="slidenum">
              <a:rPr lang="en-US" smtClean="0"/>
              <a:t>3</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6825377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b="1" dirty="0"/>
              <a:t>Key Points</a:t>
            </a:r>
          </a:p>
          <a:p>
            <a:pPr defTabSz="914400">
              <a:defRPr/>
            </a:pPr>
            <a:endParaRPr lang="en-US" dirty="0"/>
          </a:p>
          <a:p>
            <a:pPr defTabSz="914400">
              <a:defRPr/>
            </a:pPr>
            <a:r>
              <a:rPr lang="en-US" dirty="0"/>
              <a:t>An important task that integrates both the reading and writing process is crafting a constructed response.</a:t>
            </a:r>
          </a:p>
          <a:p>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30</a:t>
            </a:fld>
            <a:endParaRPr lang="en-US" dirty="0"/>
          </a:p>
        </p:txBody>
      </p:sp>
      <p:sp>
        <p:nvSpPr>
          <p:cNvPr id="5" name="Header Placeholder 4"/>
          <p:cNvSpPr>
            <a:spLocks noGrp="1"/>
          </p:cNvSpPr>
          <p:nvPr>
            <p:ph type="hdr" sz="quarter" idx="11"/>
          </p:nvPr>
        </p:nvSpPr>
        <p:spPr>
          <a:xfrm>
            <a:off x="0" y="-13825"/>
            <a:ext cx="3067050" cy="468313"/>
          </a:xfrm>
          <a:prstGeom prst="rect">
            <a:avLst/>
          </a:prstGeom>
        </p:spPr>
        <p:txBody>
          <a:bodyPr/>
          <a:lstStyle/>
          <a:p>
            <a:pPr>
              <a:defRPr/>
            </a:pPr>
            <a:r>
              <a:rPr lang="en-US" dirty="0"/>
              <a:t>Reasoning through Language Arts</a:t>
            </a:r>
          </a:p>
        </p:txBody>
      </p:sp>
      <p:sp>
        <p:nvSpPr>
          <p:cNvPr id="6" name="Date Placeholder 5"/>
          <p:cNvSpPr>
            <a:spLocks noGrp="1"/>
          </p:cNvSpPr>
          <p:nvPr>
            <p:ph type="dt" idx="12"/>
          </p:nvPr>
        </p:nvSpPr>
        <p:spPr/>
        <p:txBody>
          <a:bodyPr/>
          <a:lstStyle/>
          <a:p>
            <a:pPr>
              <a:defRPr/>
            </a:pPr>
            <a:r>
              <a:rPr lang="en-US" altLang="en-US"/>
              <a:t>7/2017</a:t>
            </a:r>
            <a:endParaRPr lang="en-US" alt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373054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b="1" dirty="0"/>
              <a:t>Key Points</a:t>
            </a:r>
          </a:p>
          <a:p>
            <a:pPr defTabSz="914400">
              <a:defRPr/>
            </a:pPr>
            <a:endParaRPr lang="en-US" dirty="0"/>
          </a:p>
          <a:p>
            <a:pPr defTabSz="914400">
              <a:defRPr/>
            </a:pPr>
            <a:r>
              <a:rPr lang="en-US" dirty="0"/>
              <a:t>Have participants respond to the question. You may either have them brainstorm in groups and report out or do a group brainstorming where participants answer the question.</a:t>
            </a:r>
          </a:p>
          <a:p>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31</a:t>
            </a:fld>
            <a:endParaRPr lang="en-US" dirty="0"/>
          </a:p>
        </p:txBody>
      </p:sp>
      <p:sp>
        <p:nvSpPr>
          <p:cNvPr id="5" name="Header Placeholder 4"/>
          <p:cNvSpPr>
            <a:spLocks noGrp="1"/>
          </p:cNvSpPr>
          <p:nvPr>
            <p:ph type="hdr" sz="quarter" idx="11"/>
          </p:nvPr>
        </p:nvSpPr>
        <p:spPr>
          <a:xfrm>
            <a:off x="0" y="-13825"/>
            <a:ext cx="3067050" cy="468313"/>
          </a:xfrm>
          <a:prstGeom prst="rect">
            <a:avLst/>
          </a:prstGeom>
        </p:spPr>
        <p:txBody>
          <a:bodyPr/>
          <a:lstStyle/>
          <a:p>
            <a:pPr>
              <a:defRPr/>
            </a:pPr>
            <a:r>
              <a:rPr lang="en-US" dirty="0"/>
              <a:t>Reasoning through Language Arts</a:t>
            </a:r>
          </a:p>
        </p:txBody>
      </p:sp>
      <p:sp>
        <p:nvSpPr>
          <p:cNvPr id="6" name="Date Placeholder 5"/>
          <p:cNvSpPr>
            <a:spLocks noGrp="1"/>
          </p:cNvSpPr>
          <p:nvPr>
            <p:ph type="dt" idx="12"/>
          </p:nvPr>
        </p:nvSpPr>
        <p:spPr/>
        <p:txBody>
          <a:bodyPr/>
          <a:lstStyle/>
          <a:p>
            <a:pPr>
              <a:defRPr/>
            </a:pPr>
            <a:r>
              <a:rPr lang="en-US" altLang="en-US"/>
              <a:t>7/2017</a:t>
            </a:r>
            <a:endParaRPr lang="en-US" alt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4101395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a:t>Key Points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“The goal of making an argument is to convince an audience of the rightness of the claims being made using logical reasoning and relevant evidence.”  That is why using thinking routines is so important in the teaching of effective writing.</a:t>
            </a:r>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32</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16726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a:t>Key Points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But what is effective writing for the GED® extended response?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Show the video if there is time or briefly review the expectations as you lead into a quick overview of the rubric.</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i="1" dirty="0"/>
              <a:t>Note: URL for video is: https://www.youtube.com/watch?v=YQbqBJYaTyI&amp;feature=youtu.be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33</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16726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b="1" dirty="0"/>
              <a:t>Key Points</a:t>
            </a:r>
          </a:p>
          <a:p>
            <a:pPr defTabSz="914400">
              <a:defRPr/>
            </a:pPr>
            <a:endParaRPr lang="en-US" dirty="0"/>
          </a:p>
          <a:p>
            <a:pPr defTabSz="914400">
              <a:defRPr/>
            </a:pPr>
            <a:r>
              <a:rPr lang="en-US" i="1" dirty="0"/>
              <a:t>Note: Provide a quick review of the rubric so that participants are aware that each RLA extended response is scored on three different traits. What the traits assess is the important factor for this workshop, as opposed to the actual scoring of writing samples. You want participants to understand the major components of each trait so that they can better see how each strategy is absolutely necessary in building effective writing.</a:t>
            </a:r>
          </a:p>
          <a:p>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35</a:t>
            </a:fld>
            <a:endParaRPr lang="en-US" dirty="0"/>
          </a:p>
        </p:txBody>
      </p:sp>
      <p:sp>
        <p:nvSpPr>
          <p:cNvPr id="5" name="Header Placeholder 4"/>
          <p:cNvSpPr>
            <a:spLocks noGrp="1"/>
          </p:cNvSpPr>
          <p:nvPr>
            <p:ph type="hdr" sz="quarter" idx="11"/>
          </p:nvPr>
        </p:nvSpPr>
        <p:spPr>
          <a:xfrm>
            <a:off x="0" y="-13825"/>
            <a:ext cx="3067050" cy="468313"/>
          </a:xfrm>
          <a:prstGeom prst="rect">
            <a:avLst/>
          </a:prstGeom>
        </p:spPr>
        <p:txBody>
          <a:bodyPr/>
          <a:lstStyle/>
          <a:p>
            <a:pPr>
              <a:defRPr/>
            </a:pPr>
            <a:r>
              <a:rPr lang="en-US" dirty="0"/>
              <a:t>Reasoning through Language Arts</a:t>
            </a:r>
          </a:p>
        </p:txBody>
      </p:sp>
      <p:sp>
        <p:nvSpPr>
          <p:cNvPr id="6" name="Date Placeholder 5"/>
          <p:cNvSpPr>
            <a:spLocks noGrp="1"/>
          </p:cNvSpPr>
          <p:nvPr>
            <p:ph type="dt" idx="12"/>
          </p:nvPr>
        </p:nvSpPr>
        <p:spPr/>
        <p:txBody>
          <a:bodyPr/>
          <a:lstStyle/>
          <a:p>
            <a:pPr>
              <a:defRPr/>
            </a:pPr>
            <a:r>
              <a:rPr lang="en-US" altLang="en-US"/>
              <a:t>7/2017</a:t>
            </a:r>
            <a:endParaRPr lang="en-US" alt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2643876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427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b="1" dirty="0">
                <a:ea typeface="ＭＳ Ｐゴシック" pitchFamily="34" charset="-128"/>
                <a:cs typeface="Arial" pitchFamily="34" charset="0"/>
              </a:rPr>
              <a:t>Key Points</a:t>
            </a:r>
          </a:p>
          <a:p>
            <a:pPr>
              <a:defRPr/>
            </a:pPr>
            <a:endParaRPr lang="en-US" b="0" dirty="0">
              <a:ea typeface="ＭＳ Ｐゴシック" pitchFamily="34" charset="-128"/>
              <a:cs typeface="Arial" pitchFamily="34" charset="0"/>
            </a:endParaRPr>
          </a:p>
          <a:p>
            <a:pPr>
              <a:defRPr/>
            </a:pPr>
            <a:r>
              <a:rPr lang="en-US" b="0" baseline="0" dirty="0">
                <a:ea typeface="ＭＳ Ｐゴシック" pitchFamily="34" charset="-128"/>
                <a:cs typeface="Arial" pitchFamily="34" charset="0"/>
              </a:rPr>
              <a:t>Trait 1 is the Analysis of Arguments and the Use of Evidence. Review the three major parts of this trait. Note that the first dimension requires the test-taker to identify the stance or claim. This means that an effective piece of writing is one where there is a strong, text-based argument, not one based on personal opinion. To support the text-based argument, relevant and specific evidence from the source must be cited and connected to the claim. Also, you will notice that this is not a writing summary. Rather, an effective writing sample is one where the test-taker has analyzed and/or evaluated the validity of the argument.</a:t>
            </a:r>
            <a:endParaRPr lang="en-US" b="0" dirty="0">
              <a:ea typeface="ＭＳ Ｐゴシック" pitchFamily="34" charset="-128"/>
              <a:cs typeface="Arial" pitchFamily="34" charset="0"/>
            </a:endParaRPr>
          </a:p>
          <a:p>
            <a:endParaRPr lang="en-US" dirty="0">
              <a:ea typeface="ＭＳ Ｐゴシック" charset="0"/>
              <a:cs typeface="Arial" pitchFamily="34" charset="0"/>
            </a:endParaRPr>
          </a:p>
        </p:txBody>
      </p:sp>
      <p:sp>
        <p:nvSpPr>
          <p:cNvPr id="8" name="Slide Number Placeholder 3"/>
          <p:cNvSpPr>
            <a:spLocks noGrp="1"/>
          </p:cNvSpPr>
          <p:nvPr>
            <p:ph type="sldNum" sz="quarter" idx="5"/>
          </p:nvPr>
        </p:nvSpPr>
        <p:spPr>
          <a:xfrm>
            <a:off x="4008438" y="8893175"/>
            <a:ext cx="3067050" cy="468313"/>
          </a:xfrm>
        </p:spPr>
        <p:txBody>
          <a:bodyPr/>
          <a:lstStyle/>
          <a:p>
            <a:fld id="{F4B847EB-B2BF-D24D-A326-78699DF339EC}" type="slidenum">
              <a:rPr lang="en-US" smtClean="0"/>
              <a:t>36</a:t>
            </a:fld>
            <a:endParaRPr lang="en-US" dirty="0"/>
          </a:p>
        </p:txBody>
      </p:sp>
      <p:sp>
        <p:nvSpPr>
          <p:cNvPr id="3" name="Header Placeholder 2"/>
          <p:cNvSpPr>
            <a:spLocks noGrp="1"/>
          </p:cNvSpPr>
          <p:nvPr>
            <p:ph type="hdr" sz="quarter" idx="10"/>
          </p:nvPr>
        </p:nvSpPr>
        <p:spPr>
          <a:xfrm>
            <a:off x="0" y="-13825"/>
            <a:ext cx="3067050" cy="468313"/>
          </a:xfrm>
          <a:prstGeom prst="rect">
            <a:avLst/>
          </a:prstGeom>
        </p:spPr>
        <p:txBody>
          <a:bodyPr/>
          <a:lstStyle/>
          <a:p>
            <a:pPr>
              <a:defRPr/>
            </a:pPr>
            <a:r>
              <a:rPr lang="en-US" dirty="0"/>
              <a:t>Reasoning through Language Arts</a:t>
            </a:r>
          </a:p>
        </p:txBody>
      </p:sp>
      <p:sp>
        <p:nvSpPr>
          <p:cNvPr id="9" name="Date Placeholder 5"/>
          <p:cNvSpPr>
            <a:spLocks noGrp="1"/>
          </p:cNvSpPr>
          <p:nvPr>
            <p:ph type="dt" idx="1"/>
          </p:nvPr>
        </p:nvSpPr>
        <p:spPr>
          <a:xfrm>
            <a:off x="4008438" y="0"/>
            <a:ext cx="3067050" cy="468313"/>
          </a:xfrm>
        </p:spPr>
        <p:txBody>
          <a:bodyPr/>
          <a:lstStyle/>
          <a:p>
            <a:pPr>
              <a:defRPr/>
            </a:pPr>
            <a:r>
              <a:rPr lang="en-US" altLang="en-US"/>
              <a:t>7/2017</a:t>
            </a:r>
            <a:endParaRPr lang="en-US" altLang="en-US" dirty="0"/>
          </a:p>
        </p:txBody>
      </p:sp>
      <p:sp>
        <p:nvSpPr>
          <p:cNvPr id="10"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1556465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427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b="1" dirty="0">
                <a:ea typeface="ＭＳ Ｐゴシック" pitchFamily="34" charset="-128"/>
                <a:cs typeface="Arial" pitchFamily="34" charset="0"/>
              </a:rPr>
              <a:t>Key Points</a:t>
            </a:r>
          </a:p>
          <a:p>
            <a:pPr>
              <a:defRPr/>
            </a:pPr>
            <a:endParaRPr lang="en-US" b="0" dirty="0">
              <a:ea typeface="ＭＳ Ｐゴシック" pitchFamily="34" charset="-128"/>
              <a:cs typeface="Arial" pitchFamily="34" charset="0"/>
            </a:endParaRPr>
          </a:p>
          <a:p>
            <a:pPr>
              <a:defRPr/>
            </a:pPr>
            <a:r>
              <a:rPr lang="en-US" b="0" baseline="0" dirty="0">
                <a:ea typeface="ＭＳ Ｐゴシック" pitchFamily="34" charset="-128"/>
                <a:cs typeface="Arial" pitchFamily="34" charset="0"/>
              </a:rPr>
              <a:t>Trait 2: Development of Ideas and Organizational Structure. </a:t>
            </a:r>
            <a:r>
              <a:rPr lang="en-US" b="0" dirty="0">
                <a:ea typeface="ＭＳ Ｐゴシック" pitchFamily="34" charset="-128"/>
                <a:cs typeface="Arial" pitchFamily="34" charset="0"/>
              </a:rPr>
              <a:t> This trait states that effective writing needs to be </a:t>
            </a:r>
            <a:r>
              <a:rPr lang="en-US" b="0" baseline="0" dirty="0">
                <a:ea typeface="ＭＳ Ｐゴシック" pitchFamily="34" charset="-128"/>
                <a:cs typeface="Arial" pitchFamily="34" charset="0"/>
              </a:rPr>
              <a:t>well</a:t>
            </a:r>
            <a:r>
              <a:rPr lang="en-US" b="0" dirty="0">
                <a:ea typeface="ＭＳ Ｐゴシック" pitchFamily="34" charset="-128"/>
                <a:cs typeface="Arial" pitchFamily="34" charset="0"/>
              </a:rPr>
              <a:t> </a:t>
            </a:r>
            <a:r>
              <a:rPr lang="en-US" b="0" baseline="0" dirty="0">
                <a:ea typeface="ＭＳ Ｐゴシック" pitchFamily="34" charset="-128"/>
                <a:cs typeface="Arial" pitchFamily="34" charset="0"/>
              </a:rPr>
              <a:t>developed, with a sensible progression of ideas, a strong organizational structure, a formal style and tone, an awareness of audience and task, and use words that are specific in order to express their ideas clearly.</a:t>
            </a:r>
          </a:p>
          <a:p>
            <a:pPr>
              <a:defRPr/>
            </a:pPr>
            <a:endParaRPr lang="en-US" b="0" baseline="0" dirty="0">
              <a:ea typeface="ＭＳ Ｐゴシック" pitchFamily="34" charset="-128"/>
              <a:cs typeface="Arial" pitchFamily="34" charset="0"/>
            </a:endParaRPr>
          </a:p>
          <a:p>
            <a:pPr>
              <a:defRPr/>
            </a:pPr>
            <a:endParaRPr lang="en-US" b="1" baseline="0" dirty="0">
              <a:ea typeface="ＭＳ Ｐゴシック" pitchFamily="34" charset="-128"/>
              <a:cs typeface="Arial" pitchFamily="34" charset="0"/>
            </a:endParaRPr>
          </a:p>
        </p:txBody>
      </p:sp>
      <p:sp>
        <p:nvSpPr>
          <p:cNvPr id="8" name="Slide Number Placeholder 3"/>
          <p:cNvSpPr>
            <a:spLocks noGrp="1"/>
          </p:cNvSpPr>
          <p:nvPr>
            <p:ph type="sldNum" sz="quarter" idx="5"/>
          </p:nvPr>
        </p:nvSpPr>
        <p:spPr>
          <a:xfrm>
            <a:off x="4008438" y="8893175"/>
            <a:ext cx="3067050" cy="468313"/>
          </a:xfrm>
        </p:spPr>
        <p:txBody>
          <a:bodyPr/>
          <a:lstStyle/>
          <a:p>
            <a:fld id="{F4B847EB-B2BF-D24D-A326-78699DF339EC}" type="slidenum">
              <a:rPr lang="en-US" smtClean="0"/>
              <a:t>37</a:t>
            </a:fld>
            <a:endParaRPr lang="en-US" dirty="0"/>
          </a:p>
        </p:txBody>
      </p:sp>
      <p:sp>
        <p:nvSpPr>
          <p:cNvPr id="3" name="Header Placeholder 2"/>
          <p:cNvSpPr>
            <a:spLocks noGrp="1"/>
          </p:cNvSpPr>
          <p:nvPr>
            <p:ph type="hdr" sz="quarter" idx="10"/>
          </p:nvPr>
        </p:nvSpPr>
        <p:spPr>
          <a:xfrm>
            <a:off x="0" y="-13825"/>
            <a:ext cx="3067050" cy="468313"/>
          </a:xfrm>
          <a:prstGeom prst="rect">
            <a:avLst/>
          </a:prstGeom>
        </p:spPr>
        <p:txBody>
          <a:bodyPr/>
          <a:lstStyle/>
          <a:p>
            <a:pPr>
              <a:defRPr/>
            </a:pPr>
            <a:r>
              <a:rPr lang="en-US" dirty="0"/>
              <a:t>Reasoning through Language Arts</a:t>
            </a:r>
          </a:p>
        </p:txBody>
      </p:sp>
      <p:sp>
        <p:nvSpPr>
          <p:cNvPr id="9" name="Date Placeholder 5"/>
          <p:cNvSpPr>
            <a:spLocks noGrp="1"/>
          </p:cNvSpPr>
          <p:nvPr>
            <p:ph type="dt" idx="1"/>
          </p:nvPr>
        </p:nvSpPr>
        <p:spPr>
          <a:xfrm>
            <a:off x="4008438" y="0"/>
            <a:ext cx="3067050" cy="468313"/>
          </a:xfrm>
        </p:spPr>
        <p:txBody>
          <a:bodyPr/>
          <a:lstStyle/>
          <a:p>
            <a:pPr>
              <a:defRPr/>
            </a:pPr>
            <a:r>
              <a:rPr lang="en-US" altLang="en-US"/>
              <a:t>7/2017</a:t>
            </a:r>
            <a:endParaRPr lang="en-US" altLang="en-US" dirty="0"/>
          </a:p>
        </p:txBody>
      </p:sp>
      <p:sp>
        <p:nvSpPr>
          <p:cNvPr id="10"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5859363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427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b="1" dirty="0">
                <a:ea typeface="ＭＳ Ｐゴシック" pitchFamily="34" charset="-128"/>
                <a:cs typeface="Arial" pitchFamily="34" charset="0"/>
              </a:rPr>
              <a:t>Key Points</a:t>
            </a:r>
          </a:p>
          <a:p>
            <a:pPr>
              <a:defRPr/>
            </a:pPr>
            <a:endParaRPr lang="en-US" b="0" dirty="0">
              <a:ea typeface="ＭＳ Ｐゴシック" pitchFamily="34" charset="-128"/>
              <a:cs typeface="Arial" pitchFamily="34" charset="0"/>
            </a:endParaRPr>
          </a:p>
          <a:p>
            <a:pPr>
              <a:defRPr/>
            </a:pPr>
            <a:r>
              <a:rPr lang="en-US" b="0" dirty="0">
                <a:ea typeface="ＭＳ Ｐゴシック" pitchFamily="34" charset="-128"/>
                <a:cs typeface="Arial" pitchFamily="34" charset="0"/>
              </a:rPr>
              <a:t>The third trait</a:t>
            </a:r>
            <a:r>
              <a:rPr lang="en-US" b="0" baseline="0" dirty="0">
                <a:ea typeface="ＭＳ Ｐゴシック" pitchFamily="34" charset="-128"/>
                <a:cs typeface="Arial" pitchFamily="34" charset="0"/>
              </a:rPr>
              <a:t> of the rubric is Clarity and Command of Standard English Conventions</a:t>
            </a:r>
            <a:r>
              <a:rPr lang="en-US" dirty="0">
                <a:ea typeface="ＭＳ Ｐゴシック" pitchFamily="34" charset="-128"/>
                <a:cs typeface="Arial" pitchFamily="34" charset="0"/>
              </a:rPr>
              <a:t>. This trait covers such areas  as varied sentence structure, conventions and mechanics. </a:t>
            </a:r>
          </a:p>
          <a:p>
            <a:pPr>
              <a:defRPr/>
            </a:pPr>
            <a:endParaRPr lang="en-US" b="0" baseline="0" dirty="0">
              <a:ea typeface="ＭＳ Ｐゴシック" pitchFamily="34" charset="-128"/>
              <a:cs typeface="Arial" pitchFamily="34" charset="0"/>
            </a:endParaRPr>
          </a:p>
          <a:p>
            <a:pPr>
              <a:defRPr/>
            </a:pPr>
            <a:r>
              <a:rPr lang="en-US" i="1" dirty="0">
                <a:ea typeface="ＭＳ Ｐゴシック" pitchFamily="34" charset="-128"/>
                <a:cs typeface="Arial" pitchFamily="34" charset="0"/>
              </a:rPr>
              <a:t>Note: Instructors are often concerned about spelling errors. Remind them that all writings are considered on-demand, draft writing. Therefore, </a:t>
            </a:r>
            <a:r>
              <a:rPr lang="en-US" b="0" i="1" baseline="0" dirty="0">
                <a:ea typeface="ＭＳ Ｐゴシック" pitchFamily="34" charset="-128"/>
                <a:cs typeface="Arial" pitchFamily="34" charset="0"/>
              </a:rPr>
              <a:t>an effective writing sample may contain some errors in mechanics and convention or even spelling. Review the different types of standard English</a:t>
            </a:r>
            <a:r>
              <a:rPr lang="en-US" b="0" i="1" dirty="0">
                <a:ea typeface="ＭＳ Ｐゴシック" pitchFamily="34" charset="-128"/>
                <a:cs typeface="Arial" pitchFamily="34" charset="0"/>
              </a:rPr>
              <a:t> conventions that are covered.</a:t>
            </a:r>
            <a:endParaRPr lang="en-US" b="0" i="1" baseline="0" dirty="0">
              <a:ea typeface="ＭＳ Ｐゴシック" pitchFamily="34" charset="-128"/>
              <a:cs typeface="Arial" pitchFamily="34" charset="0"/>
            </a:endParaRPr>
          </a:p>
          <a:p>
            <a:endParaRPr lang="en-US" dirty="0">
              <a:ea typeface="ＭＳ Ｐゴシック" charset="0"/>
              <a:cs typeface="Arial" pitchFamily="34" charset="0"/>
            </a:endParaRPr>
          </a:p>
        </p:txBody>
      </p:sp>
      <p:sp>
        <p:nvSpPr>
          <p:cNvPr id="66564"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51248" indent="-288941" eaLnBrk="0" hangingPunct="0">
              <a:defRPr>
                <a:solidFill>
                  <a:schemeClr val="tx1"/>
                </a:solidFill>
                <a:latin typeface="Arial" charset="0"/>
                <a:ea typeface="ＭＳ Ｐゴシック" charset="0"/>
              </a:defRPr>
            </a:lvl2pPr>
            <a:lvl3pPr marL="1155767" indent="-231153" eaLnBrk="0" hangingPunct="0">
              <a:defRPr>
                <a:solidFill>
                  <a:schemeClr val="tx1"/>
                </a:solidFill>
                <a:latin typeface="Arial" charset="0"/>
                <a:ea typeface="ＭＳ Ｐゴシック" charset="0"/>
              </a:defRPr>
            </a:lvl3pPr>
            <a:lvl4pPr marL="1618074" indent="-231153" eaLnBrk="0" hangingPunct="0">
              <a:defRPr>
                <a:solidFill>
                  <a:schemeClr val="tx1"/>
                </a:solidFill>
                <a:latin typeface="Arial" charset="0"/>
                <a:ea typeface="ＭＳ Ｐゴシック" charset="0"/>
              </a:defRPr>
            </a:lvl4pPr>
            <a:lvl5pPr marL="2080381" indent="-231153" eaLnBrk="0" hangingPunct="0">
              <a:defRPr>
                <a:solidFill>
                  <a:schemeClr val="tx1"/>
                </a:solidFill>
                <a:latin typeface="Arial" charset="0"/>
                <a:ea typeface="ＭＳ Ｐゴシック" charset="0"/>
              </a:defRPr>
            </a:lvl5pPr>
            <a:lvl6pPr marL="2542687" indent="-231153" eaLnBrk="0" fontAlgn="base" hangingPunct="0">
              <a:spcBef>
                <a:spcPct val="0"/>
              </a:spcBef>
              <a:spcAft>
                <a:spcPct val="0"/>
              </a:spcAft>
              <a:defRPr>
                <a:solidFill>
                  <a:schemeClr val="tx1"/>
                </a:solidFill>
                <a:latin typeface="Arial" charset="0"/>
                <a:ea typeface="ＭＳ Ｐゴシック" charset="0"/>
              </a:defRPr>
            </a:lvl6pPr>
            <a:lvl7pPr marL="3004993" indent="-231153" eaLnBrk="0" fontAlgn="base" hangingPunct="0">
              <a:spcBef>
                <a:spcPct val="0"/>
              </a:spcBef>
              <a:spcAft>
                <a:spcPct val="0"/>
              </a:spcAft>
              <a:defRPr>
                <a:solidFill>
                  <a:schemeClr val="tx1"/>
                </a:solidFill>
                <a:latin typeface="Arial" charset="0"/>
                <a:ea typeface="ＭＳ Ｐゴシック" charset="0"/>
              </a:defRPr>
            </a:lvl7pPr>
            <a:lvl8pPr marL="3467301" indent="-231153" eaLnBrk="0" fontAlgn="base" hangingPunct="0">
              <a:spcBef>
                <a:spcPct val="0"/>
              </a:spcBef>
              <a:spcAft>
                <a:spcPct val="0"/>
              </a:spcAft>
              <a:defRPr>
                <a:solidFill>
                  <a:schemeClr val="tx1"/>
                </a:solidFill>
                <a:latin typeface="Arial" charset="0"/>
                <a:ea typeface="ＭＳ Ｐゴシック" charset="0"/>
              </a:defRPr>
            </a:lvl8pPr>
            <a:lvl9pPr marL="3929607" indent="-231153"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9C834DF-8A11-C24D-84AA-A74D9D3A0026}" type="slidenum">
              <a:rPr lang="en-US"/>
              <a:pPr eaLnBrk="1" hangingPunct="1"/>
              <a:t>38</a:t>
            </a:fld>
            <a:endParaRPr lang="en-US" dirty="0"/>
          </a:p>
        </p:txBody>
      </p:sp>
      <p:sp>
        <p:nvSpPr>
          <p:cNvPr id="3" name="Header Placeholder 2"/>
          <p:cNvSpPr>
            <a:spLocks noGrp="1"/>
          </p:cNvSpPr>
          <p:nvPr>
            <p:ph type="hdr" sz="quarter" idx="10"/>
          </p:nvPr>
        </p:nvSpPr>
        <p:spPr>
          <a:xfrm>
            <a:off x="0" y="-13825"/>
            <a:ext cx="3067050" cy="468313"/>
          </a:xfrm>
          <a:prstGeom prst="rect">
            <a:avLst/>
          </a:prstGeom>
        </p:spPr>
        <p:txBody>
          <a:bodyPr/>
          <a:lstStyle/>
          <a:p>
            <a:pPr>
              <a:defRPr/>
            </a:pPr>
            <a:r>
              <a:rPr lang="en-US" dirty="0"/>
              <a:t>Reasoning through Language Arts</a:t>
            </a:r>
          </a:p>
        </p:txBody>
      </p:sp>
      <p:sp>
        <p:nvSpPr>
          <p:cNvPr id="8" name="Date Placeholder 5"/>
          <p:cNvSpPr>
            <a:spLocks noGrp="1"/>
          </p:cNvSpPr>
          <p:nvPr>
            <p:ph type="dt" idx="1"/>
          </p:nvPr>
        </p:nvSpPr>
        <p:spPr>
          <a:xfrm>
            <a:off x="4008438" y="0"/>
            <a:ext cx="3067050" cy="468313"/>
          </a:xfrm>
        </p:spPr>
        <p:txBody>
          <a:bodyPr/>
          <a:lstStyle/>
          <a:p>
            <a:pPr>
              <a:defRPr/>
            </a:pPr>
            <a:r>
              <a:rPr lang="en-US" altLang="en-US"/>
              <a:t>7/2017</a:t>
            </a:r>
            <a:endParaRPr lang="en-US" altLang="en-US" dirty="0"/>
          </a:p>
        </p:txBody>
      </p:sp>
      <p:sp>
        <p:nvSpPr>
          <p:cNvPr id="9"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8270917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r>
              <a:rPr lang="en-US" dirty="0"/>
              <a:t>There will be four groups.</a:t>
            </a:r>
          </a:p>
          <a:p>
            <a:r>
              <a:rPr lang="en-US" sz="1200" b="0" i="0" kern="1200" dirty="0">
                <a:solidFill>
                  <a:schemeClr val="tx1"/>
                </a:solidFill>
                <a:effectLst/>
                <a:latin typeface="+mn-lt"/>
                <a:ea typeface="MS PGothic" pitchFamily="34" charset="-128"/>
                <a:cs typeface="ＭＳ Ｐゴシック" charset="0"/>
              </a:rPr>
              <a:t>Groups would be divided as:</a:t>
            </a:r>
          </a:p>
          <a:p>
            <a:r>
              <a:rPr lang="en-US" sz="1200" b="0" i="0" kern="1200" dirty="0">
                <a:solidFill>
                  <a:schemeClr val="tx1"/>
                </a:solidFill>
                <a:effectLst/>
                <a:latin typeface="+mn-lt"/>
                <a:ea typeface="MS PGothic" pitchFamily="34" charset="-128"/>
                <a:cs typeface="ＭＳ Ｐゴシック" charset="0"/>
              </a:rPr>
              <a:t>1) Group A would be told that they are </a:t>
            </a:r>
            <a:r>
              <a:rPr lang="en-US" sz="1200" b="1" i="0" kern="1200" dirty="0">
                <a:solidFill>
                  <a:schemeClr val="tx1"/>
                </a:solidFill>
                <a:effectLst/>
                <a:latin typeface="+mn-lt"/>
                <a:ea typeface="MS PGothic" pitchFamily="34" charset="-128"/>
                <a:cs typeface="ＭＳ Ｐゴシック" charset="0"/>
              </a:rPr>
              <a:t>in favor </a:t>
            </a:r>
            <a:r>
              <a:rPr lang="en-US" sz="1200" b="0" i="0" kern="1200" dirty="0">
                <a:solidFill>
                  <a:schemeClr val="tx1"/>
                </a:solidFill>
                <a:effectLst/>
                <a:latin typeface="+mn-lt"/>
                <a:ea typeface="MS PGothic" pitchFamily="34" charset="-128"/>
                <a:cs typeface="ＭＳ Ｐゴシック" charset="0"/>
              </a:rPr>
              <a:t>of the topic and instructed to find </a:t>
            </a:r>
            <a:r>
              <a:rPr lang="en-US" sz="1200" b="0" i="0" u="sng" kern="1200" dirty="0">
                <a:solidFill>
                  <a:schemeClr val="tx1"/>
                </a:solidFill>
                <a:effectLst/>
                <a:latin typeface="+mn-lt"/>
                <a:ea typeface="MS PGothic" pitchFamily="34" charset="-128"/>
                <a:cs typeface="ＭＳ Ｐゴシック" charset="0"/>
              </a:rPr>
              <a:t>strong</a:t>
            </a:r>
            <a:r>
              <a:rPr lang="en-US" sz="1200" b="0" i="0" kern="1200" dirty="0">
                <a:solidFill>
                  <a:schemeClr val="tx1"/>
                </a:solidFill>
                <a:effectLst/>
                <a:latin typeface="+mn-lt"/>
                <a:ea typeface="MS PGothic" pitchFamily="34" charset="-128"/>
                <a:cs typeface="ＭＳ Ｐゴシック" charset="0"/>
              </a:rPr>
              <a:t> evidence.</a:t>
            </a:r>
          </a:p>
          <a:p>
            <a:r>
              <a:rPr lang="en-US" sz="1200" b="0" i="0" kern="1200" dirty="0">
                <a:solidFill>
                  <a:schemeClr val="tx1"/>
                </a:solidFill>
                <a:effectLst/>
                <a:latin typeface="+mn-lt"/>
                <a:ea typeface="MS PGothic" pitchFamily="34" charset="-128"/>
                <a:cs typeface="ＭＳ Ｐゴシック" charset="0"/>
              </a:rPr>
              <a:t>2) Group B would be told that they are </a:t>
            </a:r>
            <a:r>
              <a:rPr lang="en-US" sz="1200" b="1" i="0" kern="1200" dirty="0">
                <a:solidFill>
                  <a:schemeClr val="tx1"/>
                </a:solidFill>
                <a:effectLst/>
                <a:latin typeface="+mn-lt"/>
                <a:ea typeface="MS PGothic" pitchFamily="34" charset="-128"/>
                <a:cs typeface="ＭＳ Ｐゴシック" charset="0"/>
              </a:rPr>
              <a:t>in favor</a:t>
            </a:r>
            <a:r>
              <a:rPr lang="en-US" sz="1200" b="0" i="0" kern="1200" dirty="0">
                <a:solidFill>
                  <a:schemeClr val="tx1"/>
                </a:solidFill>
                <a:effectLst/>
                <a:latin typeface="+mn-lt"/>
                <a:ea typeface="MS PGothic" pitchFamily="34" charset="-128"/>
                <a:cs typeface="ＭＳ Ｐゴシック" charset="0"/>
              </a:rPr>
              <a:t> of the topic and instructed to find </a:t>
            </a:r>
            <a:r>
              <a:rPr lang="en-US" sz="1200" b="0" i="0" u="sng" kern="1200" dirty="0">
                <a:solidFill>
                  <a:schemeClr val="tx1"/>
                </a:solidFill>
                <a:effectLst/>
                <a:latin typeface="+mn-lt"/>
                <a:ea typeface="MS PGothic" pitchFamily="34" charset="-128"/>
                <a:cs typeface="ＭＳ Ｐゴシック" charset="0"/>
              </a:rPr>
              <a:t>weak</a:t>
            </a:r>
            <a:r>
              <a:rPr lang="en-US" sz="1200" b="0" i="0" kern="1200" dirty="0">
                <a:solidFill>
                  <a:schemeClr val="tx1"/>
                </a:solidFill>
                <a:effectLst/>
                <a:latin typeface="+mn-lt"/>
                <a:ea typeface="MS PGothic" pitchFamily="34" charset="-128"/>
                <a:cs typeface="ＭＳ Ｐゴシック" charset="0"/>
              </a:rPr>
              <a:t> evidence.</a:t>
            </a:r>
          </a:p>
          <a:p>
            <a:r>
              <a:rPr lang="en-US" sz="1200" b="0" i="0" kern="1200" dirty="0">
                <a:solidFill>
                  <a:schemeClr val="tx1"/>
                </a:solidFill>
                <a:effectLst/>
                <a:latin typeface="+mn-lt"/>
                <a:ea typeface="MS PGothic" pitchFamily="34" charset="-128"/>
                <a:cs typeface="ＭＳ Ｐゴシック" charset="0"/>
              </a:rPr>
              <a:t>3) Group C would be told that they are </a:t>
            </a:r>
            <a:r>
              <a:rPr lang="en-US" sz="1200" b="1" i="0" kern="1200" dirty="0">
                <a:solidFill>
                  <a:schemeClr val="tx1"/>
                </a:solidFill>
                <a:effectLst/>
                <a:latin typeface="+mn-lt"/>
                <a:ea typeface="MS PGothic" pitchFamily="34" charset="-128"/>
                <a:cs typeface="ＭＳ Ｐゴシック" charset="0"/>
              </a:rPr>
              <a:t>NOT</a:t>
            </a:r>
            <a:r>
              <a:rPr lang="en-US" sz="1200" b="0" i="0" kern="1200" dirty="0">
                <a:solidFill>
                  <a:schemeClr val="tx1"/>
                </a:solidFill>
                <a:effectLst/>
                <a:latin typeface="+mn-lt"/>
                <a:ea typeface="MS PGothic" pitchFamily="34" charset="-128"/>
                <a:cs typeface="ＭＳ Ｐゴシック" charset="0"/>
              </a:rPr>
              <a:t> in favor of the topic and instructed to find </a:t>
            </a:r>
            <a:r>
              <a:rPr lang="en-US" sz="1200" b="0" i="0" u="sng" kern="1200" dirty="0">
                <a:solidFill>
                  <a:schemeClr val="tx1"/>
                </a:solidFill>
                <a:effectLst/>
                <a:latin typeface="+mn-lt"/>
                <a:ea typeface="MS PGothic" pitchFamily="34" charset="-128"/>
                <a:cs typeface="ＭＳ Ｐゴシック" charset="0"/>
              </a:rPr>
              <a:t>strong </a:t>
            </a:r>
            <a:r>
              <a:rPr lang="en-US" sz="1200" b="0" i="0" kern="1200" dirty="0">
                <a:solidFill>
                  <a:schemeClr val="tx1"/>
                </a:solidFill>
                <a:effectLst/>
                <a:latin typeface="+mn-lt"/>
                <a:ea typeface="MS PGothic" pitchFamily="34" charset="-128"/>
                <a:cs typeface="ＭＳ Ｐゴシック" charset="0"/>
              </a:rPr>
              <a:t>evidence.</a:t>
            </a:r>
          </a:p>
          <a:p>
            <a:r>
              <a:rPr lang="en-US" sz="1200" b="0" i="0" kern="1200" dirty="0">
                <a:solidFill>
                  <a:schemeClr val="tx1"/>
                </a:solidFill>
                <a:effectLst/>
                <a:latin typeface="+mn-lt"/>
                <a:ea typeface="MS PGothic" pitchFamily="34" charset="-128"/>
                <a:cs typeface="ＭＳ Ｐゴシック" charset="0"/>
              </a:rPr>
              <a:t>4) Group D would be told that they are </a:t>
            </a:r>
            <a:r>
              <a:rPr lang="en-US" sz="1200" b="1" i="0" kern="1200" dirty="0">
                <a:solidFill>
                  <a:schemeClr val="tx1"/>
                </a:solidFill>
                <a:effectLst/>
                <a:latin typeface="+mn-lt"/>
                <a:ea typeface="MS PGothic" pitchFamily="34" charset="-128"/>
                <a:cs typeface="ＭＳ Ｐゴシック" charset="0"/>
              </a:rPr>
              <a:t>NOT</a:t>
            </a:r>
            <a:r>
              <a:rPr lang="en-US" sz="1200" b="0" i="0" kern="1200" dirty="0">
                <a:solidFill>
                  <a:schemeClr val="tx1"/>
                </a:solidFill>
                <a:effectLst/>
                <a:latin typeface="+mn-lt"/>
                <a:ea typeface="MS PGothic" pitchFamily="34" charset="-128"/>
                <a:cs typeface="ＭＳ Ｐゴシック" charset="0"/>
              </a:rPr>
              <a:t> in favor of the topic and instructed to find </a:t>
            </a:r>
            <a:r>
              <a:rPr lang="en-US" sz="1200" b="0" i="0" u="sng" kern="1200" dirty="0">
                <a:solidFill>
                  <a:schemeClr val="tx1"/>
                </a:solidFill>
                <a:effectLst/>
                <a:latin typeface="+mn-lt"/>
                <a:ea typeface="MS PGothic" pitchFamily="34" charset="-128"/>
                <a:cs typeface="ＭＳ Ｐゴシック" charset="0"/>
              </a:rPr>
              <a:t>weak</a:t>
            </a:r>
            <a:r>
              <a:rPr lang="en-US" sz="1200" b="0" i="0" kern="1200" dirty="0">
                <a:solidFill>
                  <a:schemeClr val="tx1"/>
                </a:solidFill>
                <a:effectLst/>
                <a:latin typeface="+mn-lt"/>
                <a:ea typeface="MS PGothic" pitchFamily="34" charset="-128"/>
                <a:cs typeface="ＭＳ Ｐゴシック" charset="0"/>
              </a:rPr>
              <a:t> evidence.</a:t>
            </a:r>
          </a:p>
          <a:p>
            <a:br>
              <a:rPr lang="en-US" sz="1200" b="0" i="0" kern="1200" dirty="0">
                <a:solidFill>
                  <a:schemeClr val="tx1"/>
                </a:solidFill>
                <a:effectLst/>
                <a:latin typeface="+mn-lt"/>
                <a:ea typeface="MS PGothic" pitchFamily="34" charset="-128"/>
                <a:cs typeface="ＭＳ Ｐゴシック" charset="0"/>
              </a:rPr>
            </a:br>
            <a:r>
              <a:rPr lang="en-US" sz="1200" b="0" i="0" kern="1200" dirty="0">
                <a:solidFill>
                  <a:schemeClr val="tx1"/>
                </a:solidFill>
                <a:effectLst/>
                <a:latin typeface="+mn-lt"/>
                <a:ea typeface="MS PGothic" pitchFamily="34" charset="-128"/>
                <a:cs typeface="ＭＳ Ｐゴシック" charset="0"/>
              </a:rPr>
              <a:t>Task: build an argument </a:t>
            </a:r>
          </a:p>
          <a:p>
            <a:r>
              <a:rPr lang="en-US" sz="1200" b="0" i="0" kern="1200" dirty="0">
                <a:solidFill>
                  <a:schemeClr val="tx1"/>
                </a:solidFill>
                <a:effectLst/>
                <a:latin typeface="+mn-lt"/>
                <a:ea typeface="MS PGothic" pitchFamily="34" charset="-128"/>
                <a:cs typeface="ＭＳ Ｐゴシック" charset="0"/>
              </a:rPr>
              <a:t>Then they would be paired up</a:t>
            </a:r>
          </a:p>
          <a:p>
            <a:r>
              <a:rPr lang="en-US" sz="1200" b="0" i="0" kern="1200" dirty="0">
                <a:solidFill>
                  <a:schemeClr val="tx1"/>
                </a:solidFill>
                <a:effectLst/>
                <a:latin typeface="+mn-lt"/>
                <a:ea typeface="MS PGothic" pitchFamily="34" charset="-128"/>
                <a:cs typeface="ＭＳ Ｐゴシック" charset="0"/>
              </a:rPr>
              <a:t> 1) groups A and C to illustrate strong evidence</a:t>
            </a:r>
          </a:p>
          <a:p>
            <a:r>
              <a:rPr lang="en-US" sz="1200" b="0" i="0" kern="1200" dirty="0">
                <a:solidFill>
                  <a:schemeClr val="tx1"/>
                </a:solidFill>
                <a:effectLst/>
                <a:latin typeface="+mn-lt"/>
                <a:ea typeface="MS PGothic" pitchFamily="34" charset="-128"/>
                <a:cs typeface="ＭＳ Ｐゴシック" charset="0"/>
              </a:rPr>
              <a:t>2) groups B and D to illustrate weak evidence</a:t>
            </a:r>
          </a:p>
          <a:p>
            <a:r>
              <a:rPr lang="en-US" sz="1200" b="0" i="0" kern="1200" dirty="0">
                <a:solidFill>
                  <a:schemeClr val="tx1"/>
                </a:solidFill>
                <a:effectLst/>
                <a:latin typeface="+mn-lt"/>
                <a:ea typeface="MS PGothic" pitchFamily="34" charset="-128"/>
                <a:cs typeface="ＭＳ Ｐゴシック" charset="0"/>
              </a:rPr>
              <a:t>SWITCH</a:t>
            </a:r>
          </a:p>
          <a:p>
            <a:r>
              <a:rPr lang="en-US" sz="1200" b="0" i="0" kern="1200" dirty="0">
                <a:solidFill>
                  <a:schemeClr val="tx1"/>
                </a:solidFill>
                <a:effectLst/>
                <a:latin typeface="+mn-lt"/>
                <a:ea typeface="MS PGothic" pitchFamily="34" charset="-128"/>
                <a:cs typeface="ＭＳ Ｐゴシック" charset="0"/>
              </a:rPr>
              <a:t>1) groups A and B to illustrate opposing viewpoints and how they support their argument with strong or weak evidence. </a:t>
            </a:r>
          </a:p>
          <a:p>
            <a:r>
              <a:rPr lang="en-US" sz="1200" b="0" i="0" kern="1200" dirty="0">
                <a:solidFill>
                  <a:schemeClr val="tx1"/>
                </a:solidFill>
                <a:effectLst/>
                <a:latin typeface="+mn-lt"/>
                <a:ea typeface="MS PGothic" pitchFamily="34" charset="-128"/>
                <a:cs typeface="ＭＳ Ｐゴシック" charset="0"/>
              </a:rPr>
              <a:t>2) groups C and D (the same as above)</a:t>
            </a:r>
          </a:p>
          <a:p>
            <a:br>
              <a:rPr lang="en-US" sz="1200" b="0" i="0" kern="1200" dirty="0">
                <a:solidFill>
                  <a:schemeClr val="tx1"/>
                </a:solidFill>
                <a:effectLst/>
                <a:latin typeface="+mn-lt"/>
                <a:ea typeface="MS PGothic" pitchFamily="34" charset="-128"/>
                <a:cs typeface="ＭＳ Ｐゴシック" charset="0"/>
              </a:rPr>
            </a:br>
            <a:endParaRPr lang="en-US" sz="1200" b="0" i="0" kern="1200" dirty="0">
              <a:solidFill>
                <a:schemeClr val="tx1"/>
              </a:solidFill>
              <a:effectLst/>
              <a:latin typeface="+mn-lt"/>
              <a:ea typeface="MS PGothic" pitchFamily="34" charset="-128"/>
              <a:cs typeface="ＭＳ Ｐゴシック" charset="0"/>
            </a:endParaRPr>
          </a:p>
          <a:p>
            <a:r>
              <a:rPr lang="en-US" sz="1200" b="0" i="0" kern="1200" dirty="0">
                <a:solidFill>
                  <a:schemeClr val="tx1"/>
                </a:solidFill>
                <a:effectLst/>
                <a:latin typeface="+mn-lt"/>
                <a:ea typeface="MS PGothic" pitchFamily="34" charset="-128"/>
                <a:cs typeface="ＭＳ Ｐゴシック" charset="0"/>
              </a:rPr>
              <a:t>The purpose of the whole exercise is for them to go through the steps of a) finding/distinguishing between strong and weak evidence AND building an argument.</a:t>
            </a:r>
          </a:p>
          <a:p>
            <a:endParaRPr lang="en-US" dirty="0"/>
          </a:p>
        </p:txBody>
      </p:sp>
      <p:sp>
        <p:nvSpPr>
          <p:cNvPr id="4" name="Date Placeholder 3"/>
          <p:cNvSpPr>
            <a:spLocks noGrp="1"/>
          </p:cNvSpPr>
          <p:nvPr>
            <p:ph type="dt" idx="10"/>
          </p:nvPr>
        </p:nvSpPr>
        <p:spPr/>
        <p:txBody>
          <a:bodyPr/>
          <a:lstStyle/>
          <a:p>
            <a:pPr>
              <a:defRPr/>
            </a:pPr>
            <a:r>
              <a:rPr lang="en-US" altLang="en-US"/>
              <a:t>7/2017</a:t>
            </a:r>
            <a:endParaRPr lang="en-US" altLang="en-US" dirty="0"/>
          </a:p>
        </p:txBody>
      </p:sp>
      <p:sp>
        <p:nvSpPr>
          <p:cNvPr id="5" name="Footer Placeholder 4"/>
          <p:cNvSpPr>
            <a:spLocks noGrp="1"/>
          </p:cNvSpPr>
          <p:nvPr>
            <p:ph type="ftr" sz="quarter" idx="11"/>
          </p:nvPr>
        </p:nvSpPr>
        <p:spPr/>
        <p:txBody>
          <a:bodyPr/>
          <a:lstStyle/>
          <a:p>
            <a:pPr>
              <a:defRPr/>
            </a:pPr>
            <a:r>
              <a:rPr lang="en-US"/>
              <a:t>© Copyright GED Testing Service LLC. All rights reserved</a:t>
            </a:r>
            <a:endParaRPr lang="en-US" dirty="0"/>
          </a:p>
        </p:txBody>
      </p:sp>
      <p:sp>
        <p:nvSpPr>
          <p:cNvPr id="6" name="Slide Number Placeholder 5"/>
          <p:cNvSpPr>
            <a:spLocks noGrp="1"/>
          </p:cNvSpPr>
          <p:nvPr>
            <p:ph type="sldNum" sz="quarter" idx="12"/>
          </p:nvPr>
        </p:nvSpPr>
        <p:spPr/>
        <p:txBody>
          <a:bodyPr/>
          <a:lstStyle/>
          <a:p>
            <a:pPr>
              <a:defRPr/>
            </a:pPr>
            <a:fld id="{C021BA69-382D-4416-BE3D-C6A30DBB3278}" type="slidenum">
              <a:rPr lang="en-US" altLang="en-US" smtClean="0"/>
              <a:pPr>
                <a:defRPr/>
              </a:pPr>
              <a:t>39</a:t>
            </a:fld>
            <a:endParaRPr lang="en-US" altLang="en-US" dirty="0"/>
          </a:p>
        </p:txBody>
      </p:sp>
      <p:sp>
        <p:nvSpPr>
          <p:cNvPr id="7" name="Header Placeholder 6"/>
          <p:cNvSpPr>
            <a:spLocks noGrp="1"/>
          </p:cNvSpPr>
          <p:nvPr>
            <p:ph type="hdr" sz="quarter" idx="13"/>
          </p:nvPr>
        </p:nvSpPr>
        <p:spPr/>
        <p:txBody>
          <a:bodyPr/>
          <a:lstStyle/>
          <a:p>
            <a:pPr>
              <a:defRPr/>
            </a:pPr>
            <a:r>
              <a:rPr lang="en-US"/>
              <a:t>Reasoning through Language Arts</a:t>
            </a:r>
            <a:endParaRPr lang="en-US" dirty="0"/>
          </a:p>
        </p:txBody>
      </p:sp>
    </p:spTree>
    <p:extLst>
      <p:ext uri="{BB962C8B-B14F-4D97-AF65-F5344CB8AC3E}">
        <p14:creationId xmlns:p14="http://schemas.microsoft.com/office/powerpoint/2010/main" val="3884097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MTPV in Action!</a:t>
            </a:r>
          </a:p>
        </p:txBody>
      </p:sp>
      <p:sp>
        <p:nvSpPr>
          <p:cNvPr id="4" name="Slide Number Placeholder 3"/>
          <p:cNvSpPr>
            <a:spLocks noGrp="1"/>
          </p:cNvSpPr>
          <p:nvPr>
            <p:ph type="sldNum" sz="quarter" idx="10"/>
          </p:nvPr>
        </p:nvSpPr>
        <p:spPr/>
        <p:txBody>
          <a:bodyPr/>
          <a:lstStyle/>
          <a:p>
            <a:fld id="{F4B847EB-B2BF-D24D-A326-78699DF339EC}" type="slidenum">
              <a:rPr lang="en-US" smtClean="0"/>
              <a:t>40</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097340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xfrm>
            <a:off x="711200" y="4445080"/>
            <a:ext cx="5427663" cy="421354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b="1" dirty="0">
                <a:ea typeface="ＭＳ Ｐゴシック" pitchFamily="34" charset="-128"/>
                <a:cs typeface="Arial" pitchFamily="34" charset="0"/>
              </a:rPr>
              <a:t>Key Points</a:t>
            </a:r>
          </a:p>
          <a:p>
            <a:pPr>
              <a:lnSpc>
                <a:spcPct val="90000"/>
              </a:lnSpc>
            </a:pPr>
            <a:endParaRPr lang="en-US" dirty="0">
              <a:ea typeface="ＭＳ Ｐゴシック" pitchFamily="34" charset="-128"/>
            </a:endParaRPr>
          </a:p>
          <a:p>
            <a:pPr>
              <a:lnSpc>
                <a:spcPct val="90000"/>
              </a:lnSpc>
            </a:pPr>
            <a:r>
              <a:rPr lang="en-US" dirty="0">
                <a:ea typeface="ＭＳ Ｐゴシック" pitchFamily="34" charset="-128"/>
                <a:cs typeface="Arial" pitchFamily="34" charset="0"/>
              </a:rPr>
              <a:t>Review the information on the slide. For veteran</a:t>
            </a:r>
            <a:r>
              <a:rPr lang="en-US" baseline="0" dirty="0">
                <a:ea typeface="ＭＳ Ｐゴシック" pitchFamily="34" charset="-128"/>
                <a:cs typeface="Arial" pitchFamily="34" charset="0"/>
              </a:rPr>
              <a:t> instructors, this will be a quick review. New instructors may need explanation of some of the items. Note that the extended response is worth approximately 20% of the raw score points on the RLA test. For new instructors, you may wish to provide them with additional information on topics included on the slide. For example: the 45 minutes provided for the constructed response on the test can not be used for any of the other questions.  Participants also may need to know more about the item types and the test construction.</a:t>
            </a:r>
            <a:endParaRPr lang="en-US" dirty="0">
              <a:ea typeface="ＭＳ Ｐゴシック" pitchFamily="34" charset="-128"/>
              <a:cs typeface="Arial" pitchFamily="34" charset="0"/>
            </a:endParaRPr>
          </a:p>
        </p:txBody>
      </p:sp>
      <p:sp>
        <p:nvSpPr>
          <p:cNvPr id="542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128"/>
              </a:defRPr>
            </a:lvl1pPr>
            <a:lvl2pPr marL="742854" indent="-285713" eaLnBrk="0" hangingPunct="0">
              <a:defRPr>
                <a:solidFill>
                  <a:schemeClr val="tx1"/>
                </a:solidFill>
                <a:latin typeface="Arial" charset="0"/>
                <a:ea typeface="ＭＳ Ｐゴシック" charset="-128"/>
              </a:defRPr>
            </a:lvl2pPr>
            <a:lvl3pPr marL="1142853" indent="-228570" eaLnBrk="0" hangingPunct="0">
              <a:defRPr>
                <a:solidFill>
                  <a:schemeClr val="tx1"/>
                </a:solidFill>
                <a:latin typeface="Arial" charset="0"/>
                <a:ea typeface="ＭＳ Ｐゴシック" charset="-128"/>
              </a:defRPr>
            </a:lvl3pPr>
            <a:lvl4pPr marL="1599994" indent="-228570" eaLnBrk="0" hangingPunct="0">
              <a:defRPr>
                <a:solidFill>
                  <a:schemeClr val="tx1"/>
                </a:solidFill>
                <a:latin typeface="Arial" charset="0"/>
                <a:ea typeface="ＭＳ Ｐゴシック" charset="-128"/>
              </a:defRPr>
            </a:lvl4pPr>
            <a:lvl5pPr marL="2057134" indent="-228570" eaLnBrk="0" hangingPunct="0">
              <a:defRPr>
                <a:solidFill>
                  <a:schemeClr val="tx1"/>
                </a:solidFill>
                <a:latin typeface="Arial" charset="0"/>
                <a:ea typeface="ＭＳ Ｐゴシック" charset="-128"/>
              </a:defRPr>
            </a:lvl5pPr>
            <a:lvl6pPr marL="2514276" indent="-228570" eaLnBrk="0" fontAlgn="base" hangingPunct="0">
              <a:spcBef>
                <a:spcPct val="0"/>
              </a:spcBef>
              <a:spcAft>
                <a:spcPct val="0"/>
              </a:spcAft>
              <a:defRPr>
                <a:solidFill>
                  <a:schemeClr val="tx1"/>
                </a:solidFill>
                <a:latin typeface="Arial" charset="0"/>
                <a:ea typeface="ＭＳ Ｐゴシック" charset="-128"/>
              </a:defRPr>
            </a:lvl6pPr>
            <a:lvl7pPr marL="2971417" indent="-228570" eaLnBrk="0" fontAlgn="base" hangingPunct="0">
              <a:spcBef>
                <a:spcPct val="0"/>
              </a:spcBef>
              <a:spcAft>
                <a:spcPct val="0"/>
              </a:spcAft>
              <a:defRPr>
                <a:solidFill>
                  <a:schemeClr val="tx1"/>
                </a:solidFill>
                <a:latin typeface="Arial" charset="0"/>
                <a:ea typeface="ＭＳ Ｐゴシック" charset="-128"/>
              </a:defRPr>
            </a:lvl7pPr>
            <a:lvl8pPr marL="3428558" indent="-228570" eaLnBrk="0" fontAlgn="base" hangingPunct="0">
              <a:spcBef>
                <a:spcPct val="0"/>
              </a:spcBef>
              <a:spcAft>
                <a:spcPct val="0"/>
              </a:spcAft>
              <a:defRPr>
                <a:solidFill>
                  <a:schemeClr val="tx1"/>
                </a:solidFill>
                <a:latin typeface="Arial" charset="0"/>
                <a:ea typeface="ＭＳ Ｐゴシック" charset="-128"/>
              </a:defRPr>
            </a:lvl8pPr>
            <a:lvl9pPr marL="3885699" indent="-228570" eaLnBrk="0" fontAlgn="base" hangingPunct="0">
              <a:spcBef>
                <a:spcPct val="0"/>
              </a:spcBef>
              <a:spcAft>
                <a:spcPct val="0"/>
              </a:spcAft>
              <a:defRPr>
                <a:solidFill>
                  <a:schemeClr val="tx1"/>
                </a:solidFill>
                <a:latin typeface="Arial" charset="0"/>
                <a:ea typeface="ＭＳ Ｐゴシック" charset="-128"/>
              </a:defRPr>
            </a:lvl9pPr>
          </a:lstStyle>
          <a:p>
            <a:pPr eaLnBrk="1" hangingPunct="1">
              <a:defRPr/>
            </a:pPr>
            <a:fld id="{0BF1DE29-325D-42FD-8668-4488A80B17C3}" type="slidenum">
              <a:rPr lang="en-US"/>
              <a:pPr eaLnBrk="1" hangingPunct="1">
                <a:defRPr/>
              </a:pPr>
              <a:t>4</a:t>
            </a:fld>
            <a:endParaRPr lang="en-US" dirty="0"/>
          </a:p>
        </p:txBody>
      </p:sp>
      <p:sp>
        <p:nvSpPr>
          <p:cNvPr id="2" name="Date Placeholder 1"/>
          <p:cNvSpPr>
            <a:spLocks noGrp="1"/>
          </p:cNvSpPr>
          <p:nvPr>
            <p:ph type="dt" sz="quarter" idx="1"/>
          </p:nvPr>
        </p:nvSpPr>
        <p:spPr/>
        <p:txBody>
          <a:bodyPr/>
          <a:lstStyle/>
          <a:p>
            <a:pPr>
              <a:defRPr/>
            </a:pPr>
            <a:r>
              <a:rPr lang="en-US"/>
              <a:t>7/2017</a:t>
            </a:r>
            <a:endParaRPr lang="en-US" dirty="0"/>
          </a:p>
        </p:txBody>
      </p:sp>
      <p:sp>
        <p:nvSpPr>
          <p:cNvPr id="3" name="Footer Placeholder 2"/>
          <p:cNvSpPr>
            <a:spLocks noGrp="1"/>
          </p:cNvSpPr>
          <p:nvPr>
            <p:ph type="ftr" sz="quarter" idx="4"/>
          </p:nvPr>
        </p:nvSpPr>
        <p:spPr/>
        <p:txBody>
          <a:bodyPr/>
          <a:lstStyle/>
          <a:p>
            <a:pPr>
              <a:defRPr/>
            </a:pPr>
            <a:r>
              <a:rPr lang="en-US" dirty="0"/>
              <a:t>© Copyright GED Testing Service LLC. All rights reserved</a:t>
            </a:r>
          </a:p>
        </p:txBody>
      </p:sp>
      <p:sp>
        <p:nvSpPr>
          <p:cNvPr id="4" name="Header Placeholder 3"/>
          <p:cNvSpPr>
            <a:spLocks noGrp="1"/>
          </p:cNvSpPr>
          <p:nvPr>
            <p:ph type="hdr" sz="quarter" idx="10"/>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2724757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Look familiar?</a:t>
            </a:r>
            <a:r>
              <a:rPr lang="en-US" b="0" baseline="0" dirty="0"/>
              <a:t> We all have the struggling writer in our classrooms, as well as the successful writer. From the IRIS Center of Vanderbilt Peabody College comes this comparison of both. As we teaching the writing process, we need to ensure that our struggling writers are taught the skills and strategies necessary to become more successful writers. But, what is good writing?</a:t>
            </a:r>
            <a:endParaRPr lang="en-US" b="0"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41</a:t>
            </a:fld>
            <a:endParaRPr lang="en-US" altLang="en-US" dirty="0"/>
          </a:p>
        </p:txBody>
      </p:sp>
      <p:sp>
        <p:nvSpPr>
          <p:cNvPr id="8" name="Header Placeholder 7"/>
          <p:cNvSpPr>
            <a:spLocks noGrp="1"/>
          </p:cNvSpPr>
          <p:nvPr>
            <p:ph type="hdr" sz="quarter" idx="14"/>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42247629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Discuss the quote by Bill Wheeler.</a:t>
            </a:r>
          </a:p>
          <a:p>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42</a:t>
            </a:fld>
            <a:endParaRPr lang="en-US" altLang="en-US" dirty="0"/>
          </a:p>
        </p:txBody>
      </p:sp>
      <p:sp>
        <p:nvSpPr>
          <p:cNvPr id="8" name="Header Placeholder 7"/>
          <p:cNvSpPr>
            <a:spLocks noGrp="1"/>
          </p:cNvSpPr>
          <p:nvPr>
            <p:ph type="hdr" sz="quarter" idx="14"/>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149476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You may have noticed the word “visible” in Bill Wheeler’s quote. What exactly is making one’s thinking visible? The Harvard Project – Project Zero – focuses</a:t>
            </a:r>
            <a:r>
              <a:rPr lang="en-US" baseline="0" dirty="0"/>
              <a:t> on the development of various routines to teach higher-order thinking skills.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r>
              <a:rPr lang="en-US" baseline="0" dirty="0"/>
              <a:t>What is a thinking routine? They are “tools for the teachers – habits for the students.”</a:t>
            </a:r>
          </a:p>
          <a:p>
            <a:endParaRPr lang="en-US" baseline="0" dirty="0"/>
          </a:p>
          <a:p>
            <a:pPr marL="171450" indent="-171450">
              <a:buFont typeface="Arial" panose="020B0604020202020204" pitchFamily="34" charset="0"/>
              <a:buChar char="•"/>
            </a:pPr>
            <a:r>
              <a:rPr lang="en-US" sz="1200" dirty="0"/>
              <a:t>Simple structures and tools used in one’s learning to support thinking and that can be used across grade levels and content areas</a:t>
            </a:r>
          </a:p>
          <a:p>
            <a:pPr marL="171450" indent="-171450">
              <a:buFont typeface="Arial" panose="020B0604020202020204" pitchFamily="34" charset="0"/>
              <a:buChar char="•"/>
            </a:pPr>
            <a:r>
              <a:rPr lang="en-US" sz="1200" dirty="0"/>
              <a:t>A way to advance understanding and provide ways to make thinking visible to students, their peers, and their teachers</a:t>
            </a:r>
          </a:p>
          <a:p>
            <a:pPr marL="171450" indent="-171450">
              <a:buFont typeface="Arial" panose="020B0604020202020204" pitchFamily="34" charset="0"/>
              <a:buChar char="•"/>
            </a:pPr>
            <a:r>
              <a:rPr lang="en-US" sz="1200" dirty="0"/>
              <a:t>Patterns of behavior that we adopt to help us use our minds in new situations</a:t>
            </a:r>
          </a:p>
          <a:p>
            <a:pPr marL="171450" indent="-171450">
              <a:buFont typeface="Arial" panose="020B0604020202020204" pitchFamily="34" charset="0"/>
              <a:buChar char="•"/>
            </a:pPr>
            <a:endParaRPr lang="en-US" sz="1200" dirty="0"/>
          </a:p>
          <a:p>
            <a:pPr marL="0" indent="0">
              <a:buFont typeface="Arial" panose="020B0604020202020204" pitchFamily="34" charset="0"/>
              <a:buNone/>
            </a:pPr>
            <a:r>
              <a:rPr lang="en-US" sz="1200" dirty="0"/>
              <a:t>Share</a:t>
            </a:r>
            <a:r>
              <a:rPr lang="en-US" sz="1200" baseline="0" dirty="0"/>
              <a:t> with participants that as you work through teaching how to craft a constructed response, you will be using visible thinking tools.</a:t>
            </a:r>
            <a:endParaRPr lang="en-US" sz="1200" dirty="0"/>
          </a:p>
        </p:txBody>
      </p:sp>
      <p:sp>
        <p:nvSpPr>
          <p:cNvPr id="4" name="Slide Number Placeholder 3"/>
          <p:cNvSpPr>
            <a:spLocks noGrp="1"/>
          </p:cNvSpPr>
          <p:nvPr>
            <p:ph type="sldNum" sz="quarter" idx="10"/>
          </p:nvPr>
        </p:nvSpPr>
        <p:spPr/>
        <p:txBody>
          <a:bodyPr/>
          <a:lstStyle/>
          <a:p>
            <a:fld id="{F4B847EB-B2BF-D24D-A326-78699DF339EC}" type="slidenum">
              <a:rPr lang="en-US" smtClean="0"/>
              <a:t>43</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4011904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So how do you structure</a:t>
            </a:r>
            <a:r>
              <a:rPr lang="en-US" baseline="0" dirty="0"/>
              <a:t> visible thinking routines in your classroom in order to teach students to become more effective writers? How about gradual release? </a:t>
            </a:r>
            <a:r>
              <a:rPr lang="en-US" dirty="0"/>
              <a:t>The gradual release model probably looks familiar. It’s a structure that works very well for MTPV as the teacher starts</a:t>
            </a:r>
            <a:r>
              <a:rPr lang="en-US" baseline="0" dirty="0"/>
              <a:t> out be modeling the thinking routine through his/her visible thinking process and then moves towards guiding the students as they do the routine together – continuing to visibly show their thinking processes. Then students work together in a collaborative fashion until students are comfortable in thinking through the process independently. The important thing is that the process be completed one step at a time. Too often we teach multiple steps in a routine which can be confusing and overwhelming to our students. </a:t>
            </a:r>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44</a:t>
            </a:fld>
            <a:endParaRPr lang="en-US" altLang="en-US" dirty="0"/>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7724730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a:t>So, how do we assist our students in becoming more effective writers? First, we need to identify and integrate thinking routines into teaching</a:t>
            </a:r>
            <a:r>
              <a:rPr lang="en-US" sz="1200" baseline="0" dirty="0"/>
              <a:t> the writing craft and then make our own </a:t>
            </a:r>
            <a:r>
              <a:rPr lang="en-US" sz="1200" dirty="0"/>
              <a:t>thinking visible to our students in the RLA classroom</a:t>
            </a:r>
            <a:r>
              <a:rPr lang="en-US" sz="1200" baseline="0" dirty="0"/>
              <a:t> through scaffolding instruction. Just like in other types of instruction, we need to model what we are doing and ask ourselves purposeful questions as we go from modeling towards more independent work through the gradual release model.</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a:p>
          <a:p>
            <a:r>
              <a:rPr lang="en-US" dirty="0"/>
              <a:t>Let’s get started. Start by concisely describing</a:t>
            </a:r>
            <a:r>
              <a:rPr lang="en-US" baseline="0" dirty="0"/>
              <a:t> for students what you and they will be doing. Model the scaffolded approach through sharing with students how you use thinking routines and graphic organizers in order to complete the process – one step at a time.</a:t>
            </a:r>
          </a:p>
          <a:p>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45</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1512778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pPr defTabSz="444307">
              <a:defRPr/>
            </a:pPr>
            <a:r>
              <a:rPr lang="en-US" b="0" dirty="0"/>
              <a:t>Let’s look at a step-by-step process for modeling</a:t>
            </a:r>
            <a:r>
              <a:rPr lang="en-US" b="0" baseline="0" dirty="0"/>
              <a:t> how to craft an extended response. As we go through each of the steps, it is important to remember that this is a scaffolded process. </a:t>
            </a:r>
            <a:r>
              <a:rPr lang="en-US" dirty="0"/>
              <a:t>Teaching the reading/writing connection process takes time. It cannot be taught in one day or even one week. Instead, it is important to teach students how to write more effectively one step at a time</a:t>
            </a:r>
            <a:r>
              <a:rPr lang="en-US" baseline="0" dirty="0"/>
              <a:t> through the use of thinking routines.</a:t>
            </a:r>
            <a:endParaRPr lang="en-US" dirty="0"/>
          </a:p>
          <a:p>
            <a:pPr defTabSz="444307">
              <a:defRPr/>
            </a:pPr>
            <a:endParaRPr lang="en-US" b="0" baseline="0" dirty="0"/>
          </a:p>
          <a:p>
            <a:pPr defTabSz="444307">
              <a:defRPr/>
            </a:pPr>
            <a:r>
              <a:rPr lang="en-US" b="0" baseline="0" dirty="0"/>
              <a:t>Each routine will be shown to students through your visible thinking process and then released to students. It is important that as you model the process that you talk through how you think and what questions you ask yourself.</a:t>
            </a:r>
          </a:p>
          <a:p>
            <a:pPr defTabSz="444307">
              <a:defRPr/>
            </a:pPr>
            <a:endParaRPr lang="en-US" b="0" baseline="0"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46</a:t>
            </a:fld>
            <a:endParaRPr lang="en-US" altLang="en-US" dirty="0"/>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40660450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For this activity, there are two source texts – one is a press release from the Office</a:t>
            </a:r>
            <a:r>
              <a:rPr lang="en-US" b="0" baseline="0" dirty="0"/>
              <a:t> of U.S. Representative Melody Walls and the other is a Letter to the Editor from a local small-business owner. </a:t>
            </a:r>
          </a:p>
          <a:p>
            <a:endParaRPr lang="en-US" b="0" baseline="0" dirty="0"/>
          </a:p>
          <a:p>
            <a:r>
              <a:rPr lang="en-US" b="0" i="1" baseline="0" dirty="0"/>
              <a:t>Note: Have participants access these two source texts in their workbook. </a:t>
            </a:r>
            <a:endParaRPr lang="en-US" b="0" i="1" dirty="0"/>
          </a:p>
        </p:txBody>
      </p:sp>
      <p:sp>
        <p:nvSpPr>
          <p:cNvPr id="5" name="Slide Number Placeholder 4"/>
          <p:cNvSpPr>
            <a:spLocks noGrp="1"/>
          </p:cNvSpPr>
          <p:nvPr>
            <p:ph type="sldNum" sz="quarter" idx="11"/>
          </p:nvPr>
        </p:nvSpPr>
        <p:spPr/>
        <p:txBody>
          <a:bodyPr/>
          <a:lstStyle/>
          <a:p>
            <a:fld id="{DA280C4A-2D00-4BA8-B1BB-9E7F950B560B}" type="slidenum">
              <a:rPr lang="en-US" smtClean="0"/>
              <a:t>47</a:t>
            </a:fld>
            <a:endParaRPr lang="en-US" dirty="0"/>
          </a:p>
        </p:txBody>
      </p:sp>
      <p:sp>
        <p:nvSpPr>
          <p:cNvPr id="6" name="Date Placeholder 5"/>
          <p:cNvSpPr>
            <a:spLocks noGrp="1"/>
          </p:cNvSpPr>
          <p:nvPr>
            <p:ph type="dt" idx="12"/>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831475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4307">
              <a:defRPr/>
            </a:pPr>
            <a:r>
              <a:rPr lang="en-US" b="1" dirty="0"/>
              <a:t>Key Points</a:t>
            </a:r>
          </a:p>
          <a:p>
            <a:pPr defTabSz="444307">
              <a:defRPr/>
            </a:pPr>
            <a:endParaRPr lang="en-US" b="1" dirty="0"/>
          </a:p>
          <a:p>
            <a:pPr defTabSz="444307">
              <a:defRPr/>
            </a:pPr>
            <a:r>
              <a:rPr lang="en-US" b="0" baseline="0" dirty="0"/>
              <a:t>Remember that when teaching each of these strategies, you will want to first model for your students each routine and then have them practice the routine with you until they are able to complete the task independently.</a:t>
            </a:r>
          </a:p>
          <a:p>
            <a:pPr defTabSz="444307">
              <a:defRPr/>
            </a:pPr>
            <a:endParaRPr lang="en-US" b="0" baseline="0" dirty="0"/>
          </a:p>
          <a:p>
            <a:pPr defTabSz="444307">
              <a:defRPr/>
            </a:pPr>
            <a:r>
              <a:rPr lang="en-US" b="0" baseline="0" dirty="0"/>
              <a:t>To get started with teaching argumentative writing, show students how you read and analyze a prompt.</a:t>
            </a:r>
          </a:p>
          <a:p>
            <a:pPr defTabSz="444307">
              <a:defRPr/>
            </a:pPr>
            <a:endParaRPr lang="en-US" b="0" baseline="0" dirty="0"/>
          </a:p>
          <a:p>
            <a:pPr defTabSz="444307">
              <a:defRPr/>
            </a:pPr>
            <a:r>
              <a:rPr lang="en-US" b="0" baseline="0" dirty="0"/>
              <a:t>Review the steps on the slide.</a:t>
            </a:r>
            <a:endParaRPr lang="en-US" b="0" dirty="0"/>
          </a:p>
          <a:p>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Slide Number Placeholder 5"/>
          <p:cNvSpPr>
            <a:spLocks noGrp="1"/>
          </p:cNvSpPr>
          <p:nvPr>
            <p:ph type="sldNum" sz="quarter" idx="12"/>
          </p:nvPr>
        </p:nvSpPr>
        <p:spPr/>
        <p:txBody>
          <a:bodyPr/>
          <a:lstStyle/>
          <a:p>
            <a:fld id="{F4B847EB-B2BF-D24D-A326-78699DF339EC}" type="slidenum">
              <a:rPr lang="en-US" smtClean="0"/>
              <a:t>48</a:t>
            </a:fld>
            <a:endParaRPr 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881228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It is important that students understand the concept of analyzing</a:t>
            </a:r>
            <a:r>
              <a:rPr lang="en-US" b="0" baseline="0" dirty="0"/>
              <a:t> a prompt. One</a:t>
            </a:r>
            <a:r>
              <a:rPr lang="en-US" b="0" dirty="0"/>
              <a:t> routine is to use </a:t>
            </a:r>
            <a:r>
              <a:rPr lang="en-US" b="0" i="1" dirty="0"/>
              <a:t>Do/What</a:t>
            </a:r>
            <a:r>
              <a:rPr lang="en-US" b="0" i="0" baseline="0" dirty="0"/>
              <a:t> to unpack a prompt. </a:t>
            </a:r>
            <a:r>
              <a:rPr lang="en-US" b="0" dirty="0"/>
              <a:t>However, before this type of strategy is effective, students also need</a:t>
            </a:r>
            <a:r>
              <a:rPr lang="en-US" b="0" baseline="0" dirty="0"/>
              <a:t> to understand what the verbs of the prompt are asking them to do. Students need to keep in mind:</a:t>
            </a:r>
          </a:p>
          <a:p>
            <a:endParaRPr lang="en-US" b="0" baseline="0" dirty="0"/>
          </a:p>
          <a:p>
            <a:pPr marL="171450" indent="-171450">
              <a:buFont typeface="Arial" panose="020B0604020202020204" pitchFamily="34" charset="0"/>
              <a:buChar char="•"/>
            </a:pPr>
            <a:r>
              <a:rPr lang="en-US" sz="1200" dirty="0"/>
              <a:t>What form of writing does the writing prompt require?</a:t>
            </a:r>
          </a:p>
          <a:p>
            <a:pPr marL="171450" indent="-171450">
              <a:buFont typeface="Arial" panose="020B0604020202020204" pitchFamily="34" charset="0"/>
              <a:buChar char="•"/>
            </a:pPr>
            <a:r>
              <a:rPr lang="en-US" sz="1200" dirty="0"/>
              <a:t>What are the purpose(s) of the assignment?</a:t>
            </a:r>
          </a:p>
          <a:p>
            <a:pPr marL="171450" indent="-171450">
              <a:buFont typeface="Arial" panose="020B0604020202020204" pitchFamily="34" charset="0"/>
              <a:buChar char="•"/>
            </a:pPr>
            <a:r>
              <a:rPr lang="en-US" sz="1200" dirty="0"/>
              <a:t>What information do I need to complete the task?</a:t>
            </a:r>
          </a:p>
          <a:p>
            <a:pPr marL="171450" indent="-171450">
              <a:buFont typeface="Arial" panose="020B0604020202020204" pitchFamily="34" charset="0"/>
              <a:buChar char="•"/>
            </a:pPr>
            <a:r>
              <a:rPr lang="en-US" sz="1200" dirty="0"/>
              <a:t>What kind of details or arguments does the writing prompt suggest and would these points make good paragraphs?</a:t>
            </a:r>
          </a:p>
          <a:p>
            <a:pPr marL="171450" indent="-171450">
              <a:buFont typeface="Arial" panose="020B0604020202020204" pitchFamily="34" charset="0"/>
              <a:buChar char="•"/>
            </a:pPr>
            <a:r>
              <a:rPr lang="en-US" sz="1200" dirty="0"/>
              <a:t>Who is the audience?</a:t>
            </a:r>
          </a:p>
          <a:p>
            <a:pPr marL="171450" indent="-171450">
              <a:buFont typeface="Arial" panose="020B0604020202020204" pitchFamily="34" charset="0"/>
              <a:buChar char="•"/>
            </a:pPr>
            <a:r>
              <a:rPr lang="en-US" sz="1200" dirty="0"/>
              <a:t>How does the audience’s expectations affect my writing style?</a:t>
            </a:r>
          </a:p>
          <a:p>
            <a:endParaRPr lang="en-US" b="0" dirty="0"/>
          </a:p>
          <a:p>
            <a:r>
              <a:rPr lang="en-US" b="0" baseline="0" dirty="0"/>
              <a:t>Often, students do not understand what term “analyze” means. It is important that they are both able to analyze a prompt, as well as the source texts.</a:t>
            </a:r>
          </a:p>
          <a:p>
            <a:endParaRPr lang="en-US" b="0" baseline="0" dirty="0"/>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49</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5261125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baseline="0" dirty="0"/>
              <a:t>Model for students how they should identify each verb and then identify the phrase to which it refers in this sample prompt.</a:t>
            </a:r>
          </a:p>
          <a:p>
            <a:endParaRPr lang="en-US" baseline="0" dirty="0"/>
          </a:p>
          <a:p>
            <a:r>
              <a:rPr lang="en-US" baseline="0" dirty="0"/>
              <a:t>For example, the first verb in this prompt is “analyze.” Analyze what? The writer needs to analyze the arguments presented in the source texts. Next, the writer needs to understand that they are to “develop.” Develop what? An argument. Explain. Explain what? How one position is better supported. Incorporate. Incorporate what? Relevant and specific evidence from both sources. Finally, test-takers are to take. Take what? About 45 minutes to complete the task.</a:t>
            </a:r>
          </a:p>
          <a:p>
            <a:endParaRPr lang="en-US" baseline="0" dirty="0"/>
          </a:p>
          <a:p>
            <a:r>
              <a:rPr lang="en-US" baseline="0" dirty="0"/>
              <a:t>Unpacking a prompt helps students to set the stage for reading the source texts, as well as writing their extended response.</a:t>
            </a:r>
          </a:p>
          <a:p>
            <a:endParaRPr lang="en-US" i="1" baseline="0" dirty="0"/>
          </a:p>
          <a:p>
            <a:r>
              <a:rPr lang="en-US" i="1" baseline="0" dirty="0"/>
              <a:t>Note: This slide provides a blank “Do-What” template when you click and then provides a completed template when clicked again.</a:t>
            </a:r>
          </a:p>
          <a:p>
            <a:endParaRPr lang="en-US"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50</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526112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b="1" dirty="0">
                <a:ea typeface="ＭＳ Ｐゴシック" pitchFamily="34" charset="-128"/>
                <a:cs typeface="Arial" pitchFamily="34" charset="0"/>
              </a:rPr>
              <a:t>Key Points</a:t>
            </a:r>
          </a:p>
          <a:p>
            <a:pPr>
              <a:lnSpc>
                <a:spcPct val="90000"/>
              </a:lnSpc>
            </a:pPr>
            <a:endParaRPr lang="en-US" dirty="0">
              <a:ea typeface="ＭＳ Ｐゴシック" pitchFamily="34" charset="-128"/>
            </a:endParaRPr>
          </a:p>
          <a:p>
            <a:pPr>
              <a:lnSpc>
                <a:spcPct val="90000"/>
              </a:lnSpc>
            </a:pPr>
            <a:r>
              <a:rPr lang="en-US" dirty="0">
                <a:ea typeface="ＭＳ Ｐゴシック" pitchFamily="34" charset="-128"/>
                <a:cs typeface="Arial" pitchFamily="34" charset="0"/>
              </a:rPr>
              <a:t>Review the information on the slide. For veteran</a:t>
            </a:r>
            <a:r>
              <a:rPr lang="en-US" baseline="0" dirty="0">
                <a:ea typeface="ＭＳ Ｐゴシック" pitchFamily="34" charset="-128"/>
                <a:cs typeface="Arial" pitchFamily="34" charset="0"/>
              </a:rPr>
              <a:t> instructors, this will be a quick review. New instructors may need explanation of some of the items, such as test questions are text-dependent and require an analysis and evaluation of what is being ready, rather than simply “finding the answer” in the text.</a:t>
            </a:r>
          </a:p>
          <a:p>
            <a:pPr>
              <a:lnSpc>
                <a:spcPct val="90000"/>
              </a:lnSpc>
            </a:pPr>
            <a:endParaRPr lang="en-US" baseline="0" dirty="0">
              <a:ea typeface="ＭＳ Ｐゴシック" pitchFamily="34" charset="-128"/>
              <a:cs typeface="Arial" pitchFamily="34" charset="0"/>
            </a:endParaRPr>
          </a:p>
          <a:p>
            <a:pPr>
              <a:lnSpc>
                <a:spcPct val="90000"/>
              </a:lnSpc>
            </a:pPr>
            <a:r>
              <a:rPr lang="en-US" baseline="0" dirty="0">
                <a:ea typeface="ＭＳ Ｐゴシック" pitchFamily="34" charset="-128"/>
                <a:cs typeface="Arial" pitchFamily="34" charset="0"/>
              </a:rPr>
              <a:t>Discuss how these practices are integrated into different question types.</a:t>
            </a:r>
            <a:endParaRPr lang="en-US" dirty="0">
              <a:ea typeface="ＭＳ Ｐゴシック" pitchFamily="34" charset="-128"/>
              <a:cs typeface="Arial" pitchFamily="34" charset="0"/>
            </a:endParaRPr>
          </a:p>
        </p:txBody>
      </p:sp>
      <p:sp>
        <p:nvSpPr>
          <p:cNvPr id="4" name="Slide Number Placeholder 3"/>
          <p:cNvSpPr>
            <a:spLocks noGrp="1"/>
          </p:cNvSpPr>
          <p:nvPr>
            <p:ph type="sldNum" sz="quarter" idx="10"/>
          </p:nvPr>
        </p:nvSpPr>
        <p:spPr/>
        <p:txBody>
          <a:bodyPr/>
          <a:lstStyle/>
          <a:p>
            <a:fld id="{F4B847EB-B2BF-D24D-A326-78699DF339EC}" type="slidenum">
              <a:rPr lang="en-US" smtClean="0"/>
              <a:t>5</a:t>
            </a:fld>
            <a:endParaRPr lang="en-US" dirty="0"/>
          </a:p>
        </p:txBody>
      </p:sp>
      <p:sp>
        <p:nvSpPr>
          <p:cNvPr id="5" name="Header Placeholder 4"/>
          <p:cNvSpPr>
            <a:spLocks noGrp="1"/>
          </p:cNvSpPr>
          <p:nvPr>
            <p:ph type="hdr" sz="quarter" idx="11"/>
          </p:nvPr>
        </p:nvSpPr>
        <p:spPr>
          <a:xfrm>
            <a:off x="0" y="-13825"/>
            <a:ext cx="3067050" cy="468313"/>
          </a:xfrm>
          <a:prstGeom prst="rect">
            <a:avLst/>
          </a:prstGeom>
        </p:spPr>
        <p:txBody>
          <a:bodyPr/>
          <a:lstStyle/>
          <a:p>
            <a:pPr>
              <a:defRPr/>
            </a:pPr>
            <a:r>
              <a:rPr lang="en-US" dirty="0"/>
              <a:t>Reasoning through Language Arts</a:t>
            </a:r>
          </a:p>
        </p:txBody>
      </p:sp>
      <p:sp>
        <p:nvSpPr>
          <p:cNvPr id="6" name="Date Placeholder 5"/>
          <p:cNvSpPr>
            <a:spLocks noGrp="1"/>
          </p:cNvSpPr>
          <p:nvPr>
            <p:ph type="dt" idx="12"/>
          </p:nvPr>
        </p:nvSpPr>
        <p:spPr/>
        <p:txBody>
          <a:bodyPr/>
          <a:lstStyle/>
          <a:p>
            <a:pPr>
              <a:defRPr/>
            </a:pPr>
            <a:r>
              <a:rPr lang="en-US" altLang="en-US"/>
              <a:t>7/2017</a:t>
            </a:r>
            <a:endParaRPr lang="en-US" alt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44387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Key Points</a:t>
            </a:r>
          </a:p>
          <a:p>
            <a:pPr marL="0" indent="0">
              <a:buNone/>
            </a:pPr>
            <a:endParaRPr lang="en-US" dirty="0"/>
          </a:p>
          <a:p>
            <a:pPr marL="0" indent="0">
              <a:buNone/>
            </a:pPr>
            <a:r>
              <a:rPr lang="en-US" dirty="0"/>
              <a:t>The next thinking routines approach how to teach students to find evidence and to create a thesis statement/claim.</a:t>
            </a:r>
          </a:p>
          <a:p>
            <a:pPr marL="0" indent="0">
              <a:buNone/>
            </a:pPr>
            <a:endParaRPr lang="en-US" dirty="0"/>
          </a:p>
          <a:p>
            <a:pPr marL="0" indent="0">
              <a:buNone/>
            </a:pPr>
            <a:r>
              <a:rPr lang="en-US" dirty="0"/>
              <a:t>G. Hillocks (2010) points out that “many teachers begin to teach some version of argument with the writing of a thesis statement [but] in reality, good argument begins with looking at </a:t>
            </a:r>
            <a:r>
              <a:rPr lang="en-US" i="1" dirty="0"/>
              <a:t>the data that are likely to become the evidence in an argument </a:t>
            </a:r>
            <a:r>
              <a:rPr lang="en-US" dirty="0"/>
              <a:t>and that gives rise to a thesis statement or major claim.” So,</a:t>
            </a:r>
            <a:r>
              <a:rPr lang="en-US" baseline="0" dirty="0"/>
              <a:t> let’s look at how to teach students to “interact with text.”</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51</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1363131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4307">
              <a:defRPr/>
            </a:pPr>
            <a:r>
              <a:rPr lang="en-US" b="1" dirty="0"/>
              <a:t>Key Points</a:t>
            </a:r>
          </a:p>
          <a:p>
            <a:pPr defTabSz="444307">
              <a:defRPr/>
            </a:pPr>
            <a:endParaRPr lang="en-US" b="1" dirty="0"/>
          </a:p>
          <a:p>
            <a:pPr defTabSz="444307">
              <a:defRPr/>
            </a:pPr>
            <a:r>
              <a:rPr lang="en-US" b="0" dirty="0"/>
              <a:t>The next routine is to be able to read and interact with the stimulus items. This</a:t>
            </a:r>
            <a:r>
              <a:rPr lang="en-US" b="0" baseline="0" dirty="0"/>
              <a:t> is integrating close reading into the process.</a:t>
            </a:r>
            <a:endParaRPr lang="en-US" b="0" dirty="0"/>
          </a:p>
          <a:p>
            <a:pPr defTabSz="444307">
              <a:defRPr/>
            </a:pPr>
            <a:endParaRPr lang="en-US" b="0" dirty="0"/>
          </a:p>
          <a:p>
            <a:pPr defTabSz="444307">
              <a:defRPr/>
            </a:pPr>
            <a:r>
              <a:rPr lang="en-US" b="0" dirty="0"/>
              <a:t>Review the steps on the slide.</a:t>
            </a:r>
          </a:p>
          <a:p>
            <a:pPr defTabSz="444307">
              <a:defRPr/>
            </a:pPr>
            <a:endParaRPr lang="en-US" dirty="0"/>
          </a:p>
          <a:p>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Slide Number Placeholder 5"/>
          <p:cNvSpPr>
            <a:spLocks noGrp="1"/>
          </p:cNvSpPr>
          <p:nvPr>
            <p:ph type="sldNum" sz="quarter" idx="12"/>
          </p:nvPr>
        </p:nvSpPr>
        <p:spPr/>
        <p:txBody>
          <a:bodyPr/>
          <a:lstStyle/>
          <a:p>
            <a:fld id="{F4B847EB-B2BF-D24D-A326-78699DF339EC}" type="slidenum">
              <a:rPr lang="en-US" smtClean="0"/>
              <a:t>52</a:t>
            </a:fld>
            <a:endParaRPr 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881228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4307">
              <a:defRPr/>
            </a:pPr>
            <a:r>
              <a:rPr lang="en-US" b="1" dirty="0"/>
              <a:t>Key Points</a:t>
            </a:r>
          </a:p>
          <a:p>
            <a:pPr defTabSz="444307">
              <a:defRPr/>
            </a:pPr>
            <a:endParaRPr lang="en-US" b="1" dirty="0"/>
          </a:p>
          <a:p>
            <a:pPr defTabSz="444307">
              <a:defRPr/>
            </a:pPr>
            <a:r>
              <a:rPr lang="en-US" b="0" dirty="0"/>
              <a:t>But before students can find</a:t>
            </a:r>
            <a:r>
              <a:rPr lang="en-US" b="0" baseline="0" dirty="0"/>
              <a:t> evidence in source texts, they must understand what evidence is.</a:t>
            </a:r>
          </a:p>
          <a:p>
            <a:pPr defTabSz="444307">
              <a:defRPr/>
            </a:pPr>
            <a:endParaRPr lang="en-US" b="0" baseline="0" dirty="0"/>
          </a:p>
          <a:p>
            <a:pPr defTabSz="444307">
              <a:defRPr/>
            </a:pPr>
            <a:r>
              <a:rPr lang="en-US" b="0" i="1" baseline="0" dirty="0"/>
              <a:t>Note: You may wish to have participants provide a definition of  evidence or brainstorm a list of the different types of evidence.</a:t>
            </a:r>
            <a:endParaRPr lang="en-US" b="0" i="1" dirty="0"/>
          </a:p>
          <a:p>
            <a:pPr defTabSz="444307">
              <a:defRPr/>
            </a:pPr>
            <a:endParaRPr lang="en-US" dirty="0"/>
          </a:p>
          <a:p>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Slide Number Placeholder 5"/>
          <p:cNvSpPr>
            <a:spLocks noGrp="1"/>
          </p:cNvSpPr>
          <p:nvPr>
            <p:ph type="sldNum" sz="quarter" idx="12"/>
          </p:nvPr>
        </p:nvSpPr>
        <p:spPr/>
        <p:txBody>
          <a:bodyPr/>
          <a:lstStyle/>
          <a:p>
            <a:fld id="{F4B847EB-B2BF-D24D-A326-78699DF339EC}" type="slidenum">
              <a:rPr lang="en-US" smtClean="0"/>
              <a:t>53</a:t>
            </a:fld>
            <a:endParaRPr 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881228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701675"/>
            <a:ext cx="4683125" cy="3511550"/>
          </a:xfrm>
          <a:prstGeom prst="rect">
            <a:avLst/>
          </a:prstGeom>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Discuss that evidence is more than just facts and</a:t>
            </a:r>
            <a:r>
              <a:rPr lang="en-US" b="0" baseline="0" dirty="0"/>
              <a:t> stats. </a:t>
            </a:r>
          </a:p>
          <a:p>
            <a:endParaRPr lang="en-US" b="0" baseline="0" dirty="0"/>
          </a:p>
          <a:p>
            <a:r>
              <a:rPr lang="en-US" b="0" baseline="0" dirty="0"/>
              <a:t>Share the different types of evidence and definitions on the chart. Discuss why this makes a difference in analyzing text and developing a claim as students read the source texts to find evidence.</a:t>
            </a:r>
          </a:p>
          <a:p>
            <a:endParaRPr lang="en-US" b="0" baseline="0" dirty="0"/>
          </a:p>
          <a:p>
            <a:r>
              <a:rPr lang="en-US" b="0" baseline="0" dirty="0"/>
              <a:t>Review the different types of evidence and definitions on the chart.</a:t>
            </a:r>
            <a:endParaRPr lang="en-US" b="0" dirty="0"/>
          </a:p>
        </p:txBody>
      </p:sp>
      <p:sp>
        <p:nvSpPr>
          <p:cNvPr id="5" name="Date Placeholder 4"/>
          <p:cNvSpPr>
            <a:spLocks noGrp="1"/>
          </p:cNvSpPr>
          <p:nvPr>
            <p:ph type="dt" idx="13"/>
          </p:nvPr>
        </p:nvSpPr>
        <p:spPr/>
        <p:txBody>
          <a:bodyPr/>
          <a:lstStyle/>
          <a:p>
            <a:pPr>
              <a:defRPr/>
            </a:pPr>
            <a:r>
              <a:rPr lang="en-US" altLang="en-US"/>
              <a:t>7/2017</a:t>
            </a:r>
            <a:endParaRPr lang="en-US" alt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Slide Number Placeholder 3"/>
          <p:cNvSpPr>
            <a:spLocks noGrp="1"/>
          </p:cNvSpPr>
          <p:nvPr>
            <p:ph type="sldNum" sz="quarter" idx="5"/>
          </p:nvPr>
        </p:nvSpPr>
        <p:spPr>
          <a:xfrm>
            <a:off x="4008438" y="8893175"/>
            <a:ext cx="3067050" cy="468313"/>
          </a:xfrm>
        </p:spPr>
        <p:txBody>
          <a:bodyPr/>
          <a:lstStyle/>
          <a:p>
            <a:fld id="{F4B847EB-B2BF-D24D-A326-78699DF339EC}" type="slidenum">
              <a:rPr lang="en-US" smtClean="0"/>
              <a:t>54</a:t>
            </a:fld>
            <a:endParaRPr lang="en-US" dirty="0"/>
          </a:p>
        </p:txBody>
      </p:sp>
      <p:sp>
        <p:nvSpPr>
          <p:cNvPr id="10"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18208509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Have participants read the two source texts and identify the evidence. Have participants underline the evidence that supports</a:t>
            </a:r>
            <a:r>
              <a:rPr lang="en-US" b="0" baseline="0" dirty="0"/>
              <a:t> the benefits of the highway and transit bill and circle the evidence supporting that the highway and transit bill will be detrimental.</a:t>
            </a:r>
          </a:p>
          <a:p>
            <a:endParaRPr lang="en-US" b="0" i="1" baseline="0" dirty="0"/>
          </a:p>
          <a:p>
            <a:r>
              <a:rPr lang="en-US" baseline="0" dirty="0"/>
              <a:t>Have participants share some of the evidence that they found in each of the source texts. </a:t>
            </a:r>
          </a:p>
          <a:p>
            <a:pPr eaLnBrk="1" hangingPunct="1">
              <a:spcBef>
                <a:spcPct val="0"/>
              </a:spcBef>
            </a:pPr>
            <a:endParaRPr lang="en-US" baseline="0" dirty="0">
              <a:cs typeface="Arial" panose="020B0604020202020204" pitchFamily="34" charset="0"/>
            </a:endParaRPr>
          </a:p>
          <a:p>
            <a:endParaRPr lang="en-US" b="0" i="1" dirty="0"/>
          </a:p>
        </p:txBody>
      </p:sp>
      <p:sp>
        <p:nvSpPr>
          <p:cNvPr id="5" name="Slide Number Placeholder 4"/>
          <p:cNvSpPr>
            <a:spLocks noGrp="1"/>
          </p:cNvSpPr>
          <p:nvPr>
            <p:ph type="sldNum" sz="quarter" idx="11"/>
          </p:nvPr>
        </p:nvSpPr>
        <p:spPr/>
        <p:txBody>
          <a:bodyPr/>
          <a:lstStyle/>
          <a:p>
            <a:fld id="{DA280C4A-2D00-4BA8-B1BB-9E7F950B560B}" type="slidenum">
              <a:rPr lang="en-US" smtClean="0"/>
              <a:t>55</a:t>
            </a:fld>
            <a:endParaRPr lang="en-US" dirty="0"/>
          </a:p>
        </p:txBody>
      </p:sp>
      <p:sp>
        <p:nvSpPr>
          <p:cNvPr id="6" name="Date Placeholder 5"/>
          <p:cNvSpPr>
            <a:spLocks noGrp="1"/>
          </p:cNvSpPr>
          <p:nvPr>
            <p:ph type="dt" idx="12"/>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831475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aseline="0" dirty="0"/>
          </a:p>
          <a:p>
            <a:r>
              <a:rPr lang="en-US" baseline="0" dirty="0"/>
              <a:t>Share with participants that although they just interacted with the text by identifying the evidence, they also analyze the text in other ways. Discuss that as they read they probably asked themselves questions about the text, such as those on the slide. Reinforce that in the classroom, they will want to model interacting with text in order to analyze what is being said as well as interacting with the text to identify the different types of evidence. Students often have difficulty in analyzing instead of summarizing text. </a:t>
            </a:r>
          </a:p>
          <a:p>
            <a:endParaRPr lang="en-US" baseline="0" dirty="0"/>
          </a:p>
          <a:p>
            <a:r>
              <a:rPr lang="en-US" i="1" baseline="0" dirty="0"/>
              <a:t>Note: You may wish to debrief by having participants answer the questions on the PowerPoint.</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56</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5261125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4307">
              <a:defRPr/>
            </a:pPr>
            <a:r>
              <a:rPr lang="en-US" b="1" dirty="0"/>
              <a:t>Key Points</a:t>
            </a:r>
          </a:p>
          <a:p>
            <a:pPr defTabSz="444307">
              <a:defRPr/>
            </a:pPr>
            <a:endParaRPr lang="en-US" b="1" dirty="0"/>
          </a:p>
          <a:p>
            <a:pPr defTabSz="444307">
              <a:defRPr/>
            </a:pPr>
            <a:r>
              <a:rPr lang="en-US" b="0" dirty="0"/>
              <a:t>Ok, now that we have looked closely at types of evidence,</a:t>
            </a:r>
            <a:r>
              <a:rPr lang="en-US" b="0" baseline="0" dirty="0"/>
              <a:t> it’s now </a:t>
            </a:r>
            <a:r>
              <a:rPr lang="en-US" b="0" dirty="0"/>
              <a:t>time to continue to analyze and evaluate all of the different evidence that</a:t>
            </a:r>
            <a:r>
              <a:rPr lang="en-US" b="0" baseline="0" dirty="0"/>
              <a:t> has been located</a:t>
            </a:r>
            <a:r>
              <a:rPr lang="en-US" b="0" dirty="0"/>
              <a:t>. One way is to use a graphic organizer so that we can easily see the evidence that supports</a:t>
            </a:r>
            <a:r>
              <a:rPr lang="en-US" b="0" baseline="0" dirty="0"/>
              <a:t> the bill and the evidence that does not support the bill. Then we will be able to evaluate the evidence to determine which side is better supported and why.</a:t>
            </a:r>
            <a:endParaRPr lang="en-US" b="0" dirty="0"/>
          </a:p>
          <a:p>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Slide Number Placeholder 5"/>
          <p:cNvSpPr>
            <a:spLocks noGrp="1"/>
          </p:cNvSpPr>
          <p:nvPr>
            <p:ph type="sldNum" sz="quarter" idx="12"/>
          </p:nvPr>
        </p:nvSpPr>
        <p:spPr/>
        <p:txBody>
          <a:bodyPr/>
          <a:lstStyle/>
          <a:p>
            <a:fld id="{F4B847EB-B2BF-D24D-A326-78699DF339EC}" type="slidenum">
              <a:rPr lang="en-US" smtClean="0"/>
              <a:t>57</a:t>
            </a:fld>
            <a:endParaRPr 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881228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0" dirty="0"/>
          </a:p>
          <a:p>
            <a:r>
              <a:rPr lang="en-US" b="0" dirty="0"/>
              <a:t>I think</a:t>
            </a:r>
            <a:r>
              <a:rPr lang="en-US" b="0" baseline="0" dirty="0"/>
              <a:t> that for this step, I will use a graphic organizer. It’s an easy way for me to analyze and evaluate the evidence. On one side I am going to write in evidence that supports the building of the new road. (Share some of the ideas.) On the other side, I will identify evidence that opposes the building of the new road. (Share some of the ideas.) I notice that some of my evidence uses facts or statistics. However, some of the evidence is also anecdotal and uses logical reasoning, such as the fact that a new road will bypass the town and harm the town economically.</a:t>
            </a:r>
          </a:p>
          <a:p>
            <a:endParaRPr lang="en-US" b="0" baseline="0" dirty="0"/>
          </a:p>
          <a:p>
            <a:r>
              <a:rPr lang="en-US" b="0" baseline="0" dirty="0"/>
              <a:t>Have participants complete the graphic organizer. You may wish to have the organizer in Word format on the screen so that you can debrief the activity by typing in their answers. At this time, have participants only complete the evidence section.</a:t>
            </a:r>
          </a:p>
          <a:p>
            <a:endParaRPr lang="en-US" b="0" baseline="0" dirty="0"/>
          </a:p>
          <a:p>
            <a:r>
              <a:rPr lang="en-US" b="0" i="1" baseline="0" dirty="0"/>
              <a:t>Note: This slide provides a blank Both Sides Now template. The completed template appears when clicked.</a:t>
            </a:r>
          </a:p>
        </p:txBody>
      </p:sp>
      <p:sp>
        <p:nvSpPr>
          <p:cNvPr id="5" name="Slide Number Placeholder 4"/>
          <p:cNvSpPr>
            <a:spLocks noGrp="1"/>
          </p:cNvSpPr>
          <p:nvPr>
            <p:ph type="sldNum" sz="quarter" idx="11"/>
          </p:nvPr>
        </p:nvSpPr>
        <p:spPr/>
        <p:txBody>
          <a:bodyPr/>
          <a:lstStyle/>
          <a:p>
            <a:fld id="{DA280C4A-2D00-4BA8-B1BB-9E7F950B560B}" type="slidenum">
              <a:rPr lang="en-US" smtClean="0"/>
              <a:t>58</a:t>
            </a:fld>
            <a:endParaRPr lang="en-US" dirty="0"/>
          </a:p>
        </p:txBody>
      </p:sp>
      <p:sp>
        <p:nvSpPr>
          <p:cNvPr id="6" name="Date Placeholder 5"/>
          <p:cNvSpPr>
            <a:spLocks noGrp="1"/>
          </p:cNvSpPr>
          <p:nvPr>
            <p:ph type="dt" idx="12"/>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628699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0" dirty="0"/>
          </a:p>
          <a:p>
            <a:r>
              <a:rPr lang="en-US" b="0" dirty="0"/>
              <a:t>I think</a:t>
            </a:r>
            <a:r>
              <a:rPr lang="en-US" b="0" baseline="0" dirty="0"/>
              <a:t> that for this step, I will use a graphic organizer. It’s an easy way for me to analyze and evaluate the evidence. On one side I am going to write in evidence that supports the building of the new road. (Share some of the ideas.) On the other side, I will identify evidence that opposes the building of the new road. (Share some of the ideas.) I notice that some of my evidence uses facts or statistics. However, some of the evidence is also anecdotal and uses logical reasoning, such as the fact that a new road will bypass the town and harm the town economically.</a:t>
            </a:r>
          </a:p>
          <a:p>
            <a:endParaRPr lang="en-US" b="0" baseline="0" dirty="0"/>
          </a:p>
          <a:p>
            <a:r>
              <a:rPr lang="en-US" b="0" baseline="0" dirty="0"/>
              <a:t>Have participants complete the graphic organizer. You may wish to have the organizer in Word format on the screen so that you can debrief the activity by typing in their answers. At this time, have participants only complete the evidence section.</a:t>
            </a:r>
          </a:p>
          <a:p>
            <a:endParaRPr lang="en-US" b="0" baseline="0" dirty="0"/>
          </a:p>
          <a:p>
            <a:r>
              <a:rPr lang="en-US" b="0" i="1" baseline="0" dirty="0"/>
              <a:t>Note: This slide provides a blank Both Sides Now template. The completed template appears when clicked.</a:t>
            </a:r>
          </a:p>
        </p:txBody>
      </p:sp>
      <p:sp>
        <p:nvSpPr>
          <p:cNvPr id="5" name="Slide Number Placeholder 4"/>
          <p:cNvSpPr>
            <a:spLocks noGrp="1"/>
          </p:cNvSpPr>
          <p:nvPr>
            <p:ph type="sldNum" sz="quarter" idx="11"/>
          </p:nvPr>
        </p:nvSpPr>
        <p:spPr/>
        <p:txBody>
          <a:bodyPr/>
          <a:lstStyle/>
          <a:p>
            <a:fld id="{DA280C4A-2D00-4BA8-B1BB-9E7F950B560B}" type="slidenum">
              <a:rPr lang="en-US" smtClean="0"/>
              <a:t>59</a:t>
            </a:fld>
            <a:endParaRPr lang="en-US" dirty="0"/>
          </a:p>
        </p:txBody>
      </p:sp>
      <p:sp>
        <p:nvSpPr>
          <p:cNvPr id="6" name="Date Placeholder 5"/>
          <p:cNvSpPr>
            <a:spLocks noGrp="1"/>
          </p:cNvSpPr>
          <p:nvPr>
            <p:ph type="dt" idx="12"/>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628699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aseline="0" dirty="0"/>
          </a:p>
          <a:p>
            <a:r>
              <a:rPr lang="en-US" baseline="0" dirty="0"/>
              <a:t>There is a lot of evidence for both sides of the argument. As you look at both sides, which side do you feel is better supported? At your tables, identify which side you feel is better supported and write your decision. Next, provide reasons why you selected that side.</a:t>
            </a:r>
          </a:p>
          <a:p>
            <a:endParaRPr lang="en-US" baseline="0" dirty="0"/>
          </a:p>
          <a:p>
            <a:r>
              <a:rPr lang="en-US" i="1" baseline="0" dirty="0"/>
              <a:t>Note: Have participants share their decisions with the group. The next two slides provide samples of claims for both sides which can be used to support the classwork</a:t>
            </a:r>
          </a:p>
        </p:txBody>
      </p:sp>
      <p:sp>
        <p:nvSpPr>
          <p:cNvPr id="4" name="Slide Number Placeholder 3"/>
          <p:cNvSpPr>
            <a:spLocks noGrp="1"/>
          </p:cNvSpPr>
          <p:nvPr>
            <p:ph type="sldNum" sz="quarter" idx="10"/>
          </p:nvPr>
        </p:nvSpPr>
        <p:spPr/>
        <p:txBody>
          <a:bodyPr/>
          <a:lstStyle/>
          <a:p>
            <a:fld id="{F4B847EB-B2BF-D24D-A326-78699DF339EC}" type="slidenum">
              <a:rPr lang="en-US" smtClean="0"/>
              <a:t>60</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899727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a:t>
            </a:r>
            <a:r>
              <a:rPr lang="en-US" b="1" baseline="0" dirty="0"/>
              <a:t> Points</a:t>
            </a:r>
          </a:p>
          <a:p>
            <a:endParaRPr lang="en-US" baseline="0" dirty="0"/>
          </a:p>
          <a:p>
            <a:r>
              <a:rPr lang="en-US" baseline="0" dirty="0"/>
              <a:t>We always seem to have too much content to teach and too little time. Plus, we are often faced with multi-level and multi-area classrooms. So, how do we use the</a:t>
            </a:r>
            <a:r>
              <a:rPr lang="en-US" dirty="0"/>
              <a:t> PLDS?</a:t>
            </a:r>
          </a:p>
          <a:p>
            <a:endParaRPr lang="en-US" baseline="0" dirty="0"/>
          </a:p>
          <a:p>
            <a:endParaRPr lang="en-US" baseline="0"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a:t>
            </a:fld>
            <a:endParaRPr lang="en-US" altLang="en-US" dirty="0"/>
          </a:p>
        </p:txBody>
      </p:sp>
      <p:sp>
        <p:nvSpPr>
          <p:cNvPr id="8" name="Header Placeholder 7"/>
          <p:cNvSpPr>
            <a:spLocks noGrp="1"/>
          </p:cNvSpPr>
          <p:nvPr>
            <p:ph type="hdr" sz="quarter" idx="14"/>
          </p:nvPr>
        </p:nvSpPr>
        <p:spPr>
          <a:xfrm>
            <a:off x="0" y="-13825"/>
            <a:ext cx="3067050" cy="468313"/>
          </a:xfrm>
          <a:prstGeom prst="rect">
            <a:avLst/>
          </a:prstGeom>
        </p:spPr>
        <p:txBody>
          <a:bodyPr/>
          <a:lstStyle/>
          <a:p>
            <a:pPr>
              <a:defRPr/>
            </a:pPr>
            <a:r>
              <a:rPr lang="en-US" dirty="0"/>
              <a:t>Reasoning through Language Arts</a:t>
            </a:r>
          </a:p>
        </p:txBody>
      </p:sp>
      <p:sp>
        <p:nvSpPr>
          <p:cNvPr id="9" name="Date Placeholder 8"/>
          <p:cNvSpPr>
            <a:spLocks noGrp="1"/>
          </p:cNvSpPr>
          <p:nvPr>
            <p:ph type="dt" idx="15"/>
          </p:nvPr>
        </p:nvSpPr>
        <p:spPr/>
        <p:txBody>
          <a:bodyPr/>
          <a:lstStyle/>
          <a:p>
            <a:pPr>
              <a:defRPr/>
            </a:pPr>
            <a:r>
              <a:rPr lang="en-US" altLang="en-US"/>
              <a:t>7/2017</a:t>
            </a:r>
            <a:endParaRPr lang="en-US" altLang="en-US" dirty="0"/>
          </a:p>
        </p:txBody>
      </p:sp>
    </p:spTree>
    <p:extLst>
      <p:ext uri="{BB962C8B-B14F-4D97-AF65-F5344CB8AC3E}">
        <p14:creationId xmlns:p14="http://schemas.microsoft.com/office/powerpoint/2010/main" val="366635317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aseline="0" dirty="0"/>
          </a:p>
          <a:p>
            <a:r>
              <a:rPr lang="en-US" baseline="0" dirty="0"/>
              <a:t>When teaching this process, you will first want to show students how you can take either side of the argument. Students often think that one side is better than the other and often ask, “Which side is right?” It is important for students to understand that either side can be better supported – it’s all in how the side is “argued with evidence.”</a:t>
            </a:r>
          </a:p>
          <a:p>
            <a:endParaRPr lang="en-US" baseline="0" dirty="0"/>
          </a:p>
          <a:p>
            <a:r>
              <a:rPr lang="en-US" baseline="0" dirty="0"/>
              <a:t>A sample script to use for your modeling could be as follows</a:t>
            </a:r>
            <a:r>
              <a:rPr lang="en-US" dirty="0"/>
              <a:t> - </a:t>
            </a:r>
            <a:r>
              <a:rPr lang="en-US" baseline="0" dirty="0"/>
              <a:t>There is a lot of evidence for both sides of the argument. However, now it’s time for me to evaluate which side is better supported. When I compare the two positions, I feel that Representative Walls’ press release has the better supported position. The reason for my decision is that the press release provides more factual and valid evidence. The writer of the letter to editor provides a lot of personal opinions and does not back up each opinion with factual evidence. Also, the studies done at a national level seem to be stronger evidence than the evidence provided by a local business owner who does not want the road built. I ask myself the following questions about my decision: Was it based on evidence? What evidence was the strongest? Why was the evidence the strongest? I can provide answers to each; therefore, I will be able to support my claim when I am writing.</a:t>
            </a:r>
          </a:p>
        </p:txBody>
      </p:sp>
      <p:sp>
        <p:nvSpPr>
          <p:cNvPr id="4" name="Slide Number Placeholder 3"/>
          <p:cNvSpPr>
            <a:spLocks noGrp="1"/>
          </p:cNvSpPr>
          <p:nvPr>
            <p:ph type="sldNum" sz="quarter" idx="10"/>
          </p:nvPr>
        </p:nvSpPr>
        <p:spPr/>
        <p:txBody>
          <a:bodyPr/>
          <a:lstStyle/>
          <a:p>
            <a:fld id="{F4B847EB-B2BF-D24D-A326-78699DF339EC}" type="slidenum">
              <a:rPr lang="en-US" smtClean="0"/>
              <a:t>61</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8997277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aseline="0" dirty="0"/>
          </a:p>
          <a:p>
            <a:r>
              <a:rPr lang="en-US" baseline="0" dirty="0"/>
              <a:t>Sample script for modeling the “other side” - Let’s try making a decision and providing reasons based on the other side of the argument. This writer is going to decide that the writer of the letter to the editor has the better supported argument. Why? The letter to the editor provides a stronger argument because the writer is a resident and more credible and the writer uses more factual evidence. This decision (claim) and reasons for the decision would require that this writer use factual evidence that a resident would use to support his/her side of the argument. It is important that students understand that either side of an argument can be used. There is no one “right” answer. Have students practice taking “both sides” of an argument and supporting it with evidence. Remember, the “universe of evidence” only exists in the two positions or two source text(s).</a:t>
            </a:r>
          </a:p>
          <a:p>
            <a:endParaRPr lang="en-US" baseline="0" dirty="0"/>
          </a:p>
        </p:txBody>
      </p:sp>
      <p:sp>
        <p:nvSpPr>
          <p:cNvPr id="4" name="Slide Number Placeholder 3"/>
          <p:cNvSpPr>
            <a:spLocks noGrp="1"/>
          </p:cNvSpPr>
          <p:nvPr>
            <p:ph type="sldNum" sz="quarter" idx="10"/>
          </p:nvPr>
        </p:nvSpPr>
        <p:spPr/>
        <p:txBody>
          <a:bodyPr/>
          <a:lstStyle/>
          <a:p>
            <a:fld id="{F4B847EB-B2BF-D24D-A326-78699DF339EC}" type="slidenum">
              <a:rPr lang="en-US" smtClean="0"/>
              <a:t>62</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8997277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8025" y="4448175"/>
            <a:ext cx="5661025" cy="4352925"/>
          </a:xfrm>
        </p:spPr>
        <p:txBody>
          <a:bodyPr/>
          <a:lstStyle/>
          <a:p>
            <a:r>
              <a:rPr lang="en-US" b="1" dirty="0"/>
              <a:t>Key</a:t>
            </a:r>
            <a:r>
              <a:rPr lang="en-US" b="1" baseline="0" dirty="0"/>
              <a:t> Points</a:t>
            </a:r>
            <a:endParaRPr lang="en-US" baseline="0" dirty="0"/>
          </a:p>
          <a:p>
            <a:r>
              <a:rPr lang="en-US" baseline="0" dirty="0"/>
              <a:t>Bring the process together by</a:t>
            </a:r>
            <a:r>
              <a:rPr lang="en-US" dirty="0"/>
              <a:t> sharing with participants that through thinking routines, they have now analyzed the prompt, closely read the source texts, identified evidence, and determined what side is best supported. What is left? To put the different parts of an effective response. Discuss the parts of effective argumentative writing.</a:t>
            </a:r>
          </a:p>
          <a:p>
            <a:endParaRPr lang="en-US" dirty="0"/>
          </a:p>
          <a:p>
            <a:r>
              <a:rPr lang="en-US" dirty="0"/>
              <a:t>Sample modeling script - </a:t>
            </a:r>
            <a:r>
              <a:rPr lang="en-US" baseline="0" dirty="0"/>
              <a:t>Ok, now that I have identified evidence and determined which side is best supported, it’s time to put together the different parts of an effective constructed response. I know that I will need to better craft my claim – what is being argued and what points are being made.  Because I have analyzed the evidence prior to writing my claim, I am better able to develop the claim based on the evidence from the source texts, rather than what I may think. Then I will need to identify the evidence that I want to use, as well as determine how each piece of evidence connects to the claim. I know that for every position, there is an opposite position, so I will want to have a counterclaim and a rebuttal to the claim. Finally, I will want to write a conclusion that convinces the reader that the claim is the very best position on the issue.</a:t>
            </a:r>
          </a:p>
          <a:p>
            <a:endParaRPr lang="en-US" baseline="0" dirty="0"/>
          </a:p>
          <a:p>
            <a:r>
              <a:rPr lang="en-US" i="1" baseline="0" dirty="0"/>
              <a:t>Note: All resources/templates for the following section are located on pages 29-48 of the workbook. Be sure to emphasize that by having students complete the pre-work of analyzing the evidence before writing a claim, they  are less likely to make the “better supported” decision from a strictly personal viewpoint. </a:t>
            </a:r>
          </a:p>
          <a:p>
            <a:endParaRPr lang="en-US" baseline="0" dirty="0"/>
          </a:p>
        </p:txBody>
      </p:sp>
      <p:sp>
        <p:nvSpPr>
          <p:cNvPr id="4" name="Slide Number Placeholder 3"/>
          <p:cNvSpPr>
            <a:spLocks noGrp="1"/>
          </p:cNvSpPr>
          <p:nvPr>
            <p:ph type="sldNum" sz="quarter" idx="10"/>
          </p:nvPr>
        </p:nvSpPr>
        <p:spPr/>
        <p:txBody>
          <a:bodyPr/>
          <a:lstStyle/>
          <a:p>
            <a:fld id="{F4B847EB-B2BF-D24D-A326-78699DF339EC}" type="slidenum">
              <a:rPr lang="en-US" smtClean="0"/>
              <a:t>63</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6814831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b="1" baseline="0" dirty="0"/>
              <a:t>Key Points</a:t>
            </a:r>
          </a:p>
          <a:p>
            <a:endParaRPr lang="en-US" b="1" baseline="0" dirty="0"/>
          </a:p>
          <a:p>
            <a:r>
              <a:rPr lang="en-US" dirty="0"/>
              <a:t>Continue to work</a:t>
            </a:r>
            <a:r>
              <a:rPr lang="en-US" b="0" baseline="0" dirty="0"/>
              <a:t> through the process to show participants how you make your thinking processes visible</a:t>
            </a:r>
            <a:r>
              <a:rPr lang="en-US" b="0" dirty="0"/>
              <a:t> and how to implement these routines in the classroom.</a:t>
            </a:r>
          </a:p>
          <a:p>
            <a:endParaRPr lang="en-US" baseline="0" dirty="0"/>
          </a:p>
          <a:p>
            <a:r>
              <a:rPr lang="en-US" b="0" i="1" dirty="0"/>
              <a:t>Note: You may wish to have participants apply some of the routines if you have additional time. For a half-day workshop, it is recommended that you “walk through” the process due to time constraints.</a:t>
            </a:r>
            <a:endParaRPr lang="en-US" b="0" i="1" baseline="0" dirty="0"/>
          </a:p>
          <a:p>
            <a:endParaRPr lang="en-US" b="1" baseline="0" dirty="0"/>
          </a:p>
        </p:txBody>
      </p:sp>
      <p:sp>
        <p:nvSpPr>
          <p:cNvPr id="3" name="Date Placeholder 2"/>
          <p:cNvSpPr>
            <a:spLocks noGrp="1"/>
          </p:cNvSpPr>
          <p:nvPr>
            <p:ph type="dt" idx="11"/>
          </p:nvPr>
        </p:nvSpPr>
        <p:spPr/>
        <p:txBody>
          <a:bodyPr/>
          <a:lstStyle/>
          <a:p>
            <a:r>
              <a:rPr lang="en-US"/>
              <a:t>7/2017</a:t>
            </a:r>
            <a:endParaRPr lang="en-US" dirty="0"/>
          </a:p>
        </p:txBody>
      </p:sp>
      <p:sp>
        <p:nvSpPr>
          <p:cNvPr id="8" name="Slide Number Placeholder 3"/>
          <p:cNvSpPr>
            <a:spLocks noGrp="1"/>
          </p:cNvSpPr>
          <p:nvPr>
            <p:ph type="sldNum" sz="quarter" idx="5"/>
          </p:nvPr>
        </p:nvSpPr>
        <p:spPr>
          <a:xfrm>
            <a:off x="4008705" y="8893296"/>
            <a:ext cx="3066733" cy="468154"/>
          </a:xfrm>
        </p:spPr>
        <p:txBody>
          <a:bodyPr/>
          <a:lstStyle/>
          <a:p>
            <a:fld id="{F4B847EB-B2BF-D24D-A326-78699DF339EC}" type="slidenum">
              <a:rPr lang="en-US" smtClean="0"/>
              <a:t>64</a:t>
            </a:fld>
            <a:endParaRPr lang="en-US" dirty="0"/>
          </a:p>
        </p:txBody>
      </p:sp>
      <p:sp>
        <p:nvSpPr>
          <p:cNvPr id="9"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10"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1922412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b="1" baseline="0" dirty="0"/>
              <a:t>Key Points</a:t>
            </a:r>
          </a:p>
          <a:p>
            <a:endParaRPr lang="en-US" b="1"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0" dirty="0"/>
              <a:t>To develop the claim, students can simply use the decision and reasons from Both Sides Now. It provides the claim</a:t>
            </a:r>
            <a:r>
              <a:rPr lang="en-US" b="0" baseline="0" dirty="0"/>
              <a:t> and the reason for the claim. </a:t>
            </a:r>
            <a:r>
              <a:rPr lang="en-US" b="0" dirty="0"/>
              <a:t>All students need to do is combine. Let’s look at creating a claim</a:t>
            </a:r>
            <a:r>
              <a:rPr lang="en-US" b="0" baseline="0" dirty="0"/>
              <a:t> for the pro side.</a:t>
            </a:r>
            <a:endParaRPr lang="en-US" baseline="0" dirty="0"/>
          </a:p>
          <a:p>
            <a:endParaRPr lang="en-US" b="0" baseline="0" dirty="0"/>
          </a:p>
        </p:txBody>
      </p:sp>
      <p:sp>
        <p:nvSpPr>
          <p:cNvPr id="3" name="Date Placeholder 2"/>
          <p:cNvSpPr>
            <a:spLocks noGrp="1"/>
          </p:cNvSpPr>
          <p:nvPr>
            <p:ph type="dt" idx="11"/>
          </p:nvPr>
        </p:nvSpPr>
        <p:spPr/>
        <p:txBody>
          <a:bodyPr/>
          <a:lstStyle/>
          <a:p>
            <a:r>
              <a:rPr lang="en-US"/>
              <a:t>7/2017</a:t>
            </a:r>
            <a:endParaRPr lang="en-US" dirty="0"/>
          </a:p>
        </p:txBody>
      </p:sp>
      <p:sp>
        <p:nvSpPr>
          <p:cNvPr id="8" name="Slide Number Placeholder 3"/>
          <p:cNvSpPr>
            <a:spLocks noGrp="1"/>
          </p:cNvSpPr>
          <p:nvPr>
            <p:ph type="sldNum" sz="quarter" idx="5"/>
          </p:nvPr>
        </p:nvSpPr>
        <p:spPr>
          <a:xfrm>
            <a:off x="4008705" y="8893296"/>
            <a:ext cx="3066733" cy="468154"/>
          </a:xfrm>
        </p:spPr>
        <p:txBody>
          <a:bodyPr/>
          <a:lstStyle/>
          <a:p>
            <a:fld id="{F4B847EB-B2BF-D24D-A326-78699DF339EC}" type="slidenum">
              <a:rPr lang="en-US" smtClean="0"/>
              <a:t>65</a:t>
            </a:fld>
            <a:endParaRPr lang="en-US" dirty="0"/>
          </a:p>
        </p:txBody>
      </p:sp>
      <p:sp>
        <p:nvSpPr>
          <p:cNvPr id="9"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10"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1922412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Key Points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So my claim will be:</a:t>
            </a:r>
            <a:r>
              <a:rPr lang="en-US" dirty="0"/>
              <a:t> </a:t>
            </a:r>
            <a:r>
              <a:rPr lang="en-US" baseline="0" dirty="0"/>
              <a:t>“Representative Walls provides a stronger argument for the road construction bill because the press release provides more factual and valid evidence.</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Let’s see if that works. I need to ask myself:</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aseline="0" dirty="0"/>
              <a:t>Is the claim debatable?</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aseline="0" dirty="0"/>
              <a:t>Is the focus narrow enough?</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aseline="0" dirty="0"/>
              <a:t>Does it establish the argument?</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aseline="0" dirty="0"/>
              <a:t>Is it valid?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a:t>I think it works. I know that I have lots of factual evidence supporting this side so it should be easy to support. So on to the next step – identifying the evidence that I want to use and then connecting it to my claim.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i="1" baseline="0" dirty="0"/>
              <a:t>Note: You may wish to have participants craft a claim for the “other side” as well.</a:t>
            </a:r>
          </a:p>
          <a:p>
            <a:endParaRPr lang="en-US" baseline="0" dirty="0"/>
          </a:p>
          <a:p>
            <a:endParaRPr lang="en-US" baseline="0" dirty="0"/>
          </a:p>
        </p:txBody>
      </p:sp>
      <p:sp>
        <p:nvSpPr>
          <p:cNvPr id="5" name="Date Placeholder 4"/>
          <p:cNvSpPr>
            <a:spLocks noGrp="1"/>
          </p:cNvSpPr>
          <p:nvPr>
            <p:ph type="dt" idx="11"/>
          </p:nvPr>
        </p:nvSpPr>
        <p:spPr/>
        <p:txBody>
          <a:bodyPr/>
          <a:lstStyle/>
          <a:p>
            <a:r>
              <a:rPr lang="en-US"/>
              <a:t>7/2017</a:t>
            </a:r>
            <a:endParaRPr lang="en-US" dirty="0"/>
          </a:p>
        </p:txBody>
      </p:sp>
      <p:sp>
        <p:nvSpPr>
          <p:cNvPr id="8" name="Slide Number Placeholder 3"/>
          <p:cNvSpPr>
            <a:spLocks noGrp="1"/>
          </p:cNvSpPr>
          <p:nvPr>
            <p:ph type="sldNum" sz="quarter" idx="5"/>
          </p:nvPr>
        </p:nvSpPr>
        <p:spPr>
          <a:xfrm>
            <a:off x="4008705" y="8893296"/>
            <a:ext cx="3066733" cy="468154"/>
          </a:xfrm>
        </p:spPr>
        <p:txBody>
          <a:bodyPr/>
          <a:lstStyle/>
          <a:p>
            <a:fld id="{F4B847EB-B2BF-D24D-A326-78699DF339EC}" type="slidenum">
              <a:rPr lang="en-US" smtClean="0"/>
              <a:t>66</a:t>
            </a:fld>
            <a:endParaRPr lang="en-US" dirty="0"/>
          </a:p>
        </p:txBody>
      </p:sp>
      <p:sp>
        <p:nvSpPr>
          <p:cNvPr id="9"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10"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363620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xfrm>
            <a:off x="1196975" y="701675"/>
            <a:ext cx="4683125" cy="3511550"/>
          </a:xfrm>
          <a:prstGeom prst="rect">
            <a:avLst/>
          </a:prstGeom>
          <a:solidFill>
            <a:srgbClr val="FFFFFF"/>
          </a:solid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b="1" dirty="0"/>
              <a:t>Key Points</a:t>
            </a:r>
          </a:p>
          <a:p>
            <a:endParaRPr lang="en-US" b="1" dirty="0"/>
          </a:p>
          <a:p>
            <a:r>
              <a:rPr lang="en-US" b="0" dirty="0"/>
              <a:t>Explain that often students</a:t>
            </a:r>
            <a:r>
              <a:rPr lang="en-US" b="0" baseline="0" dirty="0"/>
              <a:t> have difficulty in writing a claim. One way to help students hone their skills at writing claims is to use writing frames. This allows the students to focus on the elements from the text that highlight the claim.</a:t>
            </a:r>
            <a:endParaRPr lang="en-US" b="0" dirty="0"/>
          </a:p>
        </p:txBody>
      </p:sp>
      <p:sp>
        <p:nvSpPr>
          <p:cNvPr id="4" name="Footer Placeholder 3"/>
          <p:cNvSpPr>
            <a:spLocks noGrp="1"/>
          </p:cNvSpPr>
          <p:nvPr>
            <p:ph type="ftr" sz="quarter" idx="12"/>
          </p:nvPr>
        </p:nvSpPr>
        <p:spPr/>
        <p:txBody>
          <a:bodyPr/>
          <a:lstStyle/>
          <a:p>
            <a:r>
              <a:rPr lang="en-US" dirty="0"/>
              <a:t>© Copyright GED Testing Service LLC. All rights reserved</a:t>
            </a:r>
          </a:p>
        </p:txBody>
      </p:sp>
      <p:sp>
        <p:nvSpPr>
          <p:cNvPr id="5" name="Date Placeholder 4"/>
          <p:cNvSpPr>
            <a:spLocks noGrp="1"/>
          </p:cNvSpPr>
          <p:nvPr>
            <p:ph type="dt" idx="13"/>
          </p:nvPr>
        </p:nvSpPr>
        <p:spPr/>
        <p:txBody>
          <a:bodyPr/>
          <a:lstStyle/>
          <a:p>
            <a:pPr>
              <a:defRPr/>
            </a:pPr>
            <a:r>
              <a:rPr lang="en-US" altLang="en-US"/>
              <a:t>7/2017</a:t>
            </a:r>
            <a:endParaRPr lang="en-US" altLang="en-US" dirty="0"/>
          </a:p>
        </p:txBody>
      </p:sp>
      <p:sp>
        <p:nvSpPr>
          <p:cNvPr id="8" name="Slide Number Placeholder 3"/>
          <p:cNvSpPr>
            <a:spLocks noGrp="1"/>
          </p:cNvSpPr>
          <p:nvPr>
            <p:ph type="sldNum" sz="quarter" idx="5"/>
          </p:nvPr>
        </p:nvSpPr>
        <p:spPr>
          <a:xfrm>
            <a:off x="4008438" y="8893175"/>
            <a:ext cx="3067050" cy="468313"/>
          </a:xfrm>
        </p:spPr>
        <p:txBody>
          <a:bodyPr/>
          <a:lstStyle/>
          <a:p>
            <a:fld id="{F4B847EB-B2BF-D24D-A326-78699DF339EC}" type="slidenum">
              <a:rPr lang="en-US" smtClean="0"/>
              <a:t>67</a:t>
            </a:fld>
            <a:endParaRPr lang="en-US" dirty="0"/>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823651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b="1" dirty="0"/>
              <a:t>Key Points</a:t>
            </a:r>
          </a:p>
          <a:p>
            <a:endParaRPr lang="en-US" b="1" dirty="0"/>
          </a:p>
          <a:p>
            <a:r>
              <a:rPr lang="en-US" b="0" dirty="0"/>
              <a:t>I have lots of evidence listed on Both Sides Now,</a:t>
            </a:r>
            <a:r>
              <a:rPr lang="en-US" b="0" baseline="0" dirty="0"/>
              <a:t> but how do I  identify which evidence to use and then connect each piece to the claim?</a:t>
            </a:r>
          </a:p>
        </p:txBody>
      </p:sp>
      <p:sp>
        <p:nvSpPr>
          <p:cNvPr id="3" name="Date Placeholder 2"/>
          <p:cNvSpPr>
            <a:spLocks noGrp="1"/>
          </p:cNvSpPr>
          <p:nvPr>
            <p:ph type="dt" idx="11"/>
          </p:nvPr>
        </p:nvSpPr>
        <p:spPr/>
        <p:txBody>
          <a:bodyPr/>
          <a:lstStyle/>
          <a:p>
            <a:r>
              <a:rPr lang="en-US"/>
              <a:t>7/2017</a:t>
            </a:r>
            <a:endParaRPr lang="en-US" dirty="0"/>
          </a:p>
        </p:txBody>
      </p:sp>
      <p:sp>
        <p:nvSpPr>
          <p:cNvPr id="8" name="Slide Number Placeholder 3"/>
          <p:cNvSpPr>
            <a:spLocks noGrp="1"/>
          </p:cNvSpPr>
          <p:nvPr>
            <p:ph type="sldNum" sz="quarter" idx="5"/>
          </p:nvPr>
        </p:nvSpPr>
        <p:spPr>
          <a:xfrm>
            <a:off x="4008705" y="8893296"/>
            <a:ext cx="3066733" cy="468154"/>
          </a:xfrm>
        </p:spPr>
        <p:txBody>
          <a:bodyPr/>
          <a:lstStyle/>
          <a:p>
            <a:fld id="{F4B847EB-B2BF-D24D-A326-78699DF339EC}" type="slidenum">
              <a:rPr lang="en-US" smtClean="0"/>
              <a:t>68</a:t>
            </a:fld>
            <a:endParaRPr lang="en-US" dirty="0"/>
          </a:p>
        </p:txBody>
      </p:sp>
      <p:sp>
        <p:nvSpPr>
          <p:cNvPr id="9"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10"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719647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First I need to make sure that each piece of evidence that I use supports the claim and is from the source</a:t>
            </a:r>
            <a:r>
              <a:rPr lang="en-US" baseline="0" dirty="0"/>
              <a:t> texts. I know that I need to use multiple pieces of evidence, so I want to make sure that I select strong evidence that connects to the claim. The connection is often referred to as the bridge or warrant. I also need to decide whether I will use a quote, paraphrase the evidence, or summarize what the evidence says (not a summary of the two points of view). Quotes can be useful, but I don’t want to use too many – only if they are really needed. I want to show that I can draft “original text” for my writing sample. I also want to focus on factual and valid evidence because that is an important part of my claim.</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endParaRPr lang="en-US" dirty="0"/>
          </a:p>
          <a:p>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69</a:t>
            </a:fld>
            <a:endParaRPr lang="en-US" altLang="en-US" dirty="0"/>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0356617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4307">
              <a:defRPr/>
            </a:pPr>
            <a:r>
              <a:rPr lang="en-US" b="1" dirty="0"/>
              <a:t>Key Points</a:t>
            </a:r>
            <a:endParaRPr lang="en-US" b="0" baseline="0" dirty="0"/>
          </a:p>
          <a:p>
            <a:pPr defTabSz="444307">
              <a:defRPr/>
            </a:pPr>
            <a:r>
              <a:rPr lang="en-US" b="0" dirty="0"/>
              <a:t>One thinking</a:t>
            </a:r>
            <a:r>
              <a:rPr lang="en-US" b="0" baseline="0" dirty="0"/>
              <a:t> routine that will be useful in citing my</a:t>
            </a:r>
            <a:r>
              <a:rPr lang="en-US" b="0" dirty="0"/>
              <a:t> </a:t>
            </a:r>
            <a:r>
              <a:rPr lang="en-US" b="0" baseline="0" dirty="0"/>
              <a:t>evidence is “State, Cite, Explain”. When I use this tool, I first need to write down the question that I will be answering. The question is: “Is the highway and transit bill beneficial?” Next, I need to state my claim, the idea that I have about the text. So, I will write in “The bill will prove advantageous because the research provides strong arguments supporting it.” This shortened version of my claim tells me the type of evidence that I need to find.</a:t>
            </a:r>
          </a:p>
          <a:p>
            <a:pPr defTabSz="444307">
              <a:defRPr/>
            </a:pPr>
            <a:endParaRPr lang="en-US" b="0" baseline="0" dirty="0"/>
          </a:p>
          <a:p>
            <a:pPr marL="0" marR="0" indent="0" algn="l" defTabSz="444307" rtl="0" eaLnBrk="0" fontAlgn="base" latinLnBrk="0" hangingPunct="0">
              <a:lnSpc>
                <a:spcPct val="100000"/>
              </a:lnSpc>
              <a:spcBef>
                <a:spcPct val="30000"/>
              </a:spcBef>
              <a:spcAft>
                <a:spcPct val="0"/>
              </a:spcAft>
              <a:buClrTx/>
              <a:buSzTx/>
              <a:buFontTx/>
              <a:buNone/>
              <a:tabLst/>
              <a:defRPr/>
            </a:pPr>
            <a:r>
              <a:rPr lang="en-US" dirty="0"/>
              <a:t>Now</a:t>
            </a:r>
            <a:r>
              <a:rPr lang="en-US" baseline="0" dirty="0"/>
              <a:t> I need to find a piece of evidence from the text. Maybe I will use a quote or may I will paraphrase or summarize the evidence.  I think I’ll look back at my organizer “Both Sides Now.” One piece of evidence is that the bill will “provide immediate jobs to construction workers and will decrease unemployment both while the highway is being built and after the highway has been completed.” </a:t>
            </a:r>
            <a:r>
              <a:rPr lang="en-US" b="0" dirty="0"/>
              <a:t>Ok, let me see how this works. First</a:t>
            </a:r>
            <a:r>
              <a:rPr lang="en-US" b="0" baseline="0" dirty="0"/>
              <a:t>, the question – Is the highway and transit bill beneficial? From the reading, I know that “the bill will prove advantageous because the research provides strong arguments supporting it. By improving the highway there will be new jobs for both construction and jobs after the road is completed. Although the construction jobs are temporary, the other jobs, such as those from new businesses, will be long-term and will definitely lower the unemployment rate.</a:t>
            </a:r>
          </a:p>
          <a:p>
            <a:pPr marL="0" marR="0" indent="0" algn="l" defTabSz="444307" rtl="0" eaLnBrk="0" fontAlgn="base" latinLnBrk="0" hangingPunct="0">
              <a:lnSpc>
                <a:spcPct val="100000"/>
              </a:lnSpc>
              <a:spcBef>
                <a:spcPct val="30000"/>
              </a:spcBef>
              <a:spcAft>
                <a:spcPct val="0"/>
              </a:spcAft>
              <a:buClrTx/>
              <a:buSzTx/>
              <a:buFontTx/>
              <a:buNone/>
              <a:tabLst/>
              <a:defRPr/>
            </a:pPr>
            <a:endParaRPr lang="en-US" b="0" baseline="0" dirty="0"/>
          </a:p>
          <a:p>
            <a:pPr marL="0" marR="0" indent="0" algn="l" defTabSz="444307" rtl="0" eaLnBrk="0" fontAlgn="base" latinLnBrk="0" hangingPunct="0">
              <a:lnSpc>
                <a:spcPct val="100000"/>
              </a:lnSpc>
              <a:spcBef>
                <a:spcPct val="30000"/>
              </a:spcBef>
              <a:spcAft>
                <a:spcPct val="0"/>
              </a:spcAft>
              <a:buClrTx/>
              <a:buSzTx/>
              <a:buFontTx/>
              <a:buNone/>
              <a:tabLst/>
              <a:defRPr/>
            </a:pPr>
            <a:r>
              <a:rPr lang="en-US" b="0" i="1" baseline="0" dirty="0"/>
              <a:t>Note: This slide has each segment of the graphic organizer come in as you click.</a:t>
            </a:r>
          </a:p>
          <a:p>
            <a:pPr marL="0" marR="0" indent="0" algn="l" defTabSz="444307" rtl="0" eaLnBrk="0" fontAlgn="base" latinLnBrk="0" hangingPunct="0">
              <a:lnSpc>
                <a:spcPct val="100000"/>
              </a:lnSpc>
              <a:spcBef>
                <a:spcPct val="30000"/>
              </a:spcBef>
              <a:spcAft>
                <a:spcPct val="0"/>
              </a:spcAft>
              <a:buClrTx/>
              <a:buSzTx/>
              <a:buFontTx/>
              <a:buNone/>
              <a:tabLst/>
              <a:defRPr/>
            </a:pPr>
            <a:endParaRPr lang="en-US" dirty="0"/>
          </a:p>
          <a:p>
            <a:pPr defTabSz="444307">
              <a:defRPr/>
            </a:pPr>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6" name="Slide Number Placeholder 5"/>
          <p:cNvSpPr>
            <a:spLocks noGrp="1"/>
          </p:cNvSpPr>
          <p:nvPr>
            <p:ph type="sldNum" sz="quarter" idx="12"/>
          </p:nvPr>
        </p:nvSpPr>
        <p:spPr/>
        <p:txBody>
          <a:bodyPr/>
          <a:lstStyle/>
          <a:p>
            <a:fld id="{F4B847EB-B2BF-D24D-A326-78699DF339EC}" type="slidenum">
              <a:rPr lang="en-US" smtClean="0"/>
              <a:t>70</a:t>
            </a:fld>
            <a:endParaRPr 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014863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Before we look</a:t>
            </a:r>
            <a:r>
              <a:rPr lang="en-US" b="0" baseline="0" dirty="0"/>
              <a:t> at strategies, let’s first look at one example of a High Impact Indicator. </a:t>
            </a:r>
            <a:r>
              <a:rPr lang="en-US" b="0" dirty="0"/>
              <a:t>We know that in RLA, students</a:t>
            </a:r>
            <a:r>
              <a:rPr lang="en-US" b="0" baseline="0" dirty="0"/>
              <a:t> need to write an extended response. However, there are other types of questions where students need to identify an argument and the evidence provided. Determining a premise or assumption that is supported by evidence is an integral part of close reading. To assist us in assessing this indicator, students should be able to:</a:t>
            </a:r>
          </a:p>
          <a:p>
            <a:pPr marL="285750" indent="-285750">
              <a:buFont typeface="Arial" panose="020B0604020202020204" pitchFamily="34" charset="0"/>
              <a:buChar char="•"/>
            </a:pPr>
            <a:r>
              <a:rPr lang="en-US" sz="1200" b="0" i="0" u="none" strike="noStrike" kern="1200" baseline="0" dirty="0">
                <a:solidFill>
                  <a:schemeClr val="dk1"/>
                </a:solidFill>
                <a:latin typeface="+mn-lt"/>
                <a:ea typeface="MS PGothic" pitchFamily="34" charset="-128"/>
                <a:cs typeface="ＭＳ Ｐゴシック" charset="0"/>
              </a:rPr>
              <a:t>explain how a particular piece of evidence is relevant to a point an author is making. </a:t>
            </a:r>
          </a:p>
          <a:p>
            <a:pPr marL="285750" indent="-285750">
              <a:buFont typeface="Arial" panose="020B0604020202020204" pitchFamily="34" charset="0"/>
              <a:buChar char="•"/>
            </a:pPr>
            <a:r>
              <a:rPr lang="en-US" sz="1200" b="0" i="0" u="none" strike="noStrike" kern="1200" baseline="0" dirty="0">
                <a:solidFill>
                  <a:schemeClr val="dk1"/>
                </a:solidFill>
                <a:latin typeface="+mn-lt"/>
                <a:ea typeface="MS PGothic" pitchFamily="34" charset="-128"/>
                <a:cs typeface="ＭＳ Ｐゴシック" charset="0"/>
              </a:rPr>
              <a:t>explain how a particular piece or pieces of evidence are sufficient to justify an author’s singular point or overall message. </a:t>
            </a:r>
          </a:p>
          <a:p>
            <a:pPr marL="285750" indent="-285750">
              <a:buFont typeface="Arial" panose="020B0604020202020204" pitchFamily="34" charset="0"/>
              <a:buChar char="•"/>
            </a:pPr>
            <a:r>
              <a:rPr lang="en-US" sz="1200" b="0" i="0" u="none" strike="noStrike" kern="1200" baseline="0" dirty="0">
                <a:solidFill>
                  <a:schemeClr val="dk1"/>
                </a:solidFill>
                <a:latin typeface="+mn-lt"/>
                <a:ea typeface="MS PGothic" pitchFamily="34" charset="-128"/>
                <a:cs typeface="ＭＳ Ｐゴシック" charset="0"/>
              </a:rPr>
              <a:t>distinguish between irrelevant and relevant evidence. </a:t>
            </a:r>
          </a:p>
          <a:p>
            <a:pPr marL="285750" indent="-285750">
              <a:buFont typeface="Arial" panose="020B0604020202020204" pitchFamily="34" charset="0"/>
              <a:buChar char="•"/>
            </a:pPr>
            <a:r>
              <a:rPr lang="en-US" sz="1200" b="0" i="0" u="none" strike="noStrike" kern="1200" baseline="0" dirty="0">
                <a:solidFill>
                  <a:schemeClr val="dk1"/>
                </a:solidFill>
                <a:latin typeface="+mn-lt"/>
                <a:ea typeface="MS PGothic" pitchFamily="34" charset="-128"/>
                <a:cs typeface="ＭＳ Ｐゴシック" charset="0"/>
              </a:rPr>
              <a:t>distinguish between an idea that has sufficient evidence to support it and one that does not.</a:t>
            </a:r>
          </a:p>
          <a:p>
            <a:pPr marL="285750" indent="-285750">
              <a:buFont typeface="Arial" panose="020B0604020202020204" pitchFamily="34" charset="0"/>
              <a:buChar char="•"/>
            </a:pPr>
            <a:r>
              <a:rPr lang="en-US" sz="1200" b="0" i="0" u="none" strike="noStrike" kern="1200" baseline="0" dirty="0">
                <a:solidFill>
                  <a:schemeClr val="dk1"/>
                </a:solidFill>
                <a:latin typeface="+mn-lt"/>
                <a:ea typeface="MS PGothic" pitchFamily="34" charset="-128"/>
                <a:cs typeface="ＭＳ Ｐゴシック" charset="0"/>
              </a:rPr>
              <a:t>distinguish between explanation and evidence.</a:t>
            </a:r>
          </a:p>
          <a:p>
            <a:pPr marL="285750" indent="-285750">
              <a:buFont typeface="Arial" panose="020B0604020202020204" pitchFamily="34" charset="0"/>
              <a:buChar char="•"/>
            </a:pPr>
            <a:r>
              <a:rPr lang="en-US" sz="1200" b="0" i="0" u="none" strike="noStrike" kern="1200" baseline="0" dirty="0">
                <a:solidFill>
                  <a:schemeClr val="dk1"/>
                </a:solidFill>
                <a:latin typeface="+mn-lt"/>
                <a:ea typeface="MS PGothic" pitchFamily="34" charset="-128"/>
                <a:cs typeface="ＭＳ Ｐゴシック" charset="0"/>
              </a:rPr>
              <a:t>distinguish between reasoning and evidence.</a:t>
            </a:r>
          </a:p>
          <a:p>
            <a:pPr marL="285750" indent="-285750">
              <a:buFont typeface="Arial" panose="020B0604020202020204" pitchFamily="34" charset="0"/>
              <a:buChar char="•"/>
            </a:pPr>
            <a:r>
              <a:rPr lang="en-US" sz="1200" b="0" i="0" u="none" strike="noStrike" kern="1200" baseline="0" dirty="0">
                <a:solidFill>
                  <a:schemeClr val="dk1"/>
                </a:solidFill>
                <a:latin typeface="+mn-lt"/>
                <a:ea typeface="MS PGothic" pitchFamily="34" charset="-128"/>
                <a:cs typeface="ＭＳ Ｐゴシック" charset="0"/>
              </a:rPr>
              <a:t>make judgments on either the relevance or sufficiency (or both) of single and multiple pieces of evidence.</a:t>
            </a:r>
            <a:endParaRPr lang="en-US" b="0" dirty="0"/>
          </a:p>
        </p:txBody>
      </p:sp>
      <p:sp>
        <p:nvSpPr>
          <p:cNvPr id="4" name="Slide Number Placeholder 3"/>
          <p:cNvSpPr>
            <a:spLocks noGrp="1"/>
          </p:cNvSpPr>
          <p:nvPr>
            <p:ph type="sldNum" sz="quarter" idx="10"/>
          </p:nvPr>
        </p:nvSpPr>
        <p:spPr/>
        <p:txBody>
          <a:bodyPr/>
          <a:lstStyle/>
          <a:p>
            <a:fld id="{F4B847EB-B2BF-D24D-A326-78699DF339EC}" type="slidenum">
              <a:rPr lang="en-US" smtClean="0"/>
              <a:t>7</a:t>
            </a:fld>
            <a:endParaRPr 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Date Placeholder 7"/>
          <p:cNvSpPr>
            <a:spLocks noGrp="1"/>
          </p:cNvSpPr>
          <p:nvPr>
            <p:ph type="dt" idx="13"/>
          </p:nvPr>
        </p:nvSpPr>
        <p:spPr/>
        <p:txBody>
          <a:bodyPr/>
          <a:lstStyle/>
          <a:p>
            <a:pPr>
              <a:defRPr/>
            </a:pPr>
            <a:r>
              <a:rPr lang="en-US" altLang="en-US"/>
              <a:t>7/2017</a:t>
            </a:r>
            <a:endParaRPr lang="en-US" altLang="en-US" dirty="0"/>
          </a:p>
        </p:txBody>
      </p:sp>
      <p:sp>
        <p:nvSpPr>
          <p:cNvPr id="9" name="Header Placeholder 8"/>
          <p:cNvSpPr>
            <a:spLocks noGrp="1"/>
          </p:cNvSpPr>
          <p:nvPr>
            <p:ph type="hdr" sz="quarter" idx="14"/>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882467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Ok, that wasn’t so difficult.</a:t>
            </a:r>
            <a:r>
              <a:rPr lang="en-US" baseline="0" dirty="0"/>
              <a:t> If I practice using the “State,</a:t>
            </a:r>
            <a:r>
              <a:rPr lang="en-US" dirty="0"/>
              <a:t> </a:t>
            </a:r>
            <a:r>
              <a:rPr lang="en-US" baseline="0" dirty="0"/>
              <a:t>Cite.</a:t>
            </a:r>
            <a:r>
              <a:rPr lang="en-US" dirty="0"/>
              <a:t> </a:t>
            </a:r>
            <a:r>
              <a:rPr lang="en-US" baseline="0" dirty="0"/>
              <a:t>Explain” routine enough, I will be able to more easily identify both the evidence that I want to cite.  I can eventually think about the evidence and the warrant/bridge more easily. Let’s see, the press release said that Oak Falls has a really high unemployment rate because of the closing of two large businesses that employed a number of people.</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71</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8985537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Then</a:t>
            </a:r>
            <a:r>
              <a:rPr lang="en-US" baseline="0" dirty="0"/>
              <a:t> all I need to do is connect the strong and valid evidence to the claim. New roads create new jobs which lessens unemployment in the area.</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72</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97891252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Ok, that wasn’t so difficult.</a:t>
            </a:r>
            <a:r>
              <a:rPr lang="en-US" baseline="0" dirty="0"/>
              <a:t> Let’s try it again. Let’s see, it says that federal tax dollars pay for the road, as it will incorporate six different states, therefore eliminating this particular state’s ability to strike the bill down.</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73</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8985537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a:t>Let’s connect it. Because federal tax dollars pay for the road and that means six different states are involved in the decision, residents and business owners did not have much say in this</a:t>
            </a:r>
            <a:r>
              <a:rPr lang="en-US" baseline="0" dirty="0"/>
              <a:t> bill. Local residents understand what a road bypassing their town will mean to their business community. Thus, the local business owner is more credible than a representative who does not live in the local area.</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74</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9789125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b="1" dirty="0"/>
              <a:t>Key Points</a:t>
            </a:r>
          </a:p>
          <a:p>
            <a:endParaRPr lang="en-US" b="1" dirty="0"/>
          </a:p>
          <a:p>
            <a:r>
              <a:rPr lang="en-US" b="0" baseline="0" dirty="0"/>
              <a:t>There are always “two sides” to an argument.</a:t>
            </a:r>
            <a:endParaRPr lang="en-US" b="0" dirty="0"/>
          </a:p>
        </p:txBody>
      </p:sp>
      <p:sp>
        <p:nvSpPr>
          <p:cNvPr id="3" name="Date Placeholder 2"/>
          <p:cNvSpPr>
            <a:spLocks noGrp="1"/>
          </p:cNvSpPr>
          <p:nvPr>
            <p:ph type="dt" idx="11"/>
          </p:nvPr>
        </p:nvSpPr>
        <p:spPr/>
        <p:txBody>
          <a:bodyPr/>
          <a:lstStyle/>
          <a:p>
            <a:r>
              <a:rPr lang="en-US"/>
              <a:t>7/2017</a:t>
            </a:r>
            <a:endParaRPr lang="en-US" dirty="0"/>
          </a:p>
        </p:txBody>
      </p:sp>
      <p:sp>
        <p:nvSpPr>
          <p:cNvPr id="8" name="Slide Number Placeholder 3"/>
          <p:cNvSpPr>
            <a:spLocks noGrp="1"/>
          </p:cNvSpPr>
          <p:nvPr>
            <p:ph type="sldNum" sz="quarter" idx="5"/>
          </p:nvPr>
        </p:nvSpPr>
        <p:spPr>
          <a:xfrm>
            <a:off x="4008705" y="8893296"/>
            <a:ext cx="3066733" cy="468154"/>
          </a:xfrm>
        </p:spPr>
        <p:txBody>
          <a:bodyPr/>
          <a:lstStyle/>
          <a:p>
            <a:fld id="{F4B847EB-B2BF-D24D-A326-78699DF339EC}" type="slidenum">
              <a:rPr lang="en-US" smtClean="0"/>
              <a:t>75</a:t>
            </a:fld>
            <a:endParaRPr lang="en-US" dirty="0"/>
          </a:p>
        </p:txBody>
      </p:sp>
      <p:sp>
        <p:nvSpPr>
          <p:cNvPr id="9"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10"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10368157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I know that for every claim, there is a counterclaim. All I have to do is think</a:t>
            </a:r>
            <a:r>
              <a:rPr lang="en-US" baseline="0" dirty="0"/>
              <a:t> about a current issue. It seems that there are always two sides. </a:t>
            </a:r>
            <a:r>
              <a:rPr lang="en-US" dirty="0"/>
              <a:t>In fact, if I know</a:t>
            </a:r>
            <a:r>
              <a:rPr lang="en-US" baseline="0" dirty="0"/>
              <a:t> the words of counterclaims and rebuttals, it should be easy to incorporate the counterclaim/rebuttal into my essay. </a:t>
            </a:r>
            <a:endParaRPr lang="en-US" dirty="0"/>
          </a:p>
          <a:p>
            <a:endParaRPr lang="en-US"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76</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6800515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All I need to do is put in a piece of evidence from the opposing side and then, using a</a:t>
            </a:r>
            <a:r>
              <a:rPr lang="en-US" baseline="0" dirty="0"/>
              <a:t> word from the list of words that indicate a rebuttal, add a piece of evidence from the side better supported. </a:t>
            </a:r>
          </a:p>
          <a:p>
            <a:endParaRPr lang="en-US" baseline="0" dirty="0"/>
          </a:p>
          <a:p>
            <a:r>
              <a:rPr lang="en-US" baseline="0" dirty="0"/>
              <a:t>The author of the letter says that the jobs created will be temporary or will provide poor salaries. She talks about how when the factory was open, people were making great salaries. How do I provide a rebuttal to this statement? Well, when I look at the letter, I notice that the writer provides no evidence or facts that back up what she says. Ok, I use a word from the list to create the rebuttal. </a:t>
            </a:r>
            <a:r>
              <a:rPr lang="en-US" i="1" baseline="0" dirty="0"/>
              <a:t>However,</a:t>
            </a:r>
            <a:r>
              <a:rPr lang="en-US" baseline="0" dirty="0"/>
              <a:t> sounds like a good word to use. So my counterclaim and rebuttal will read like this: The letter to the editor argues that the jobs created will be temporary or will provide poor salaries. However, the author of the letter to the editor provides no evidence or facts to support her claim.</a:t>
            </a:r>
          </a:p>
          <a:p>
            <a:endParaRPr lang="en-US" baseline="0" dirty="0"/>
          </a:p>
          <a:p>
            <a:endParaRPr lang="en-US" b="0" dirty="0"/>
          </a:p>
        </p:txBody>
      </p:sp>
      <p:sp>
        <p:nvSpPr>
          <p:cNvPr id="4" name="Slide Number Placeholder 3"/>
          <p:cNvSpPr>
            <a:spLocks noGrp="1"/>
          </p:cNvSpPr>
          <p:nvPr>
            <p:ph type="sldNum" sz="quarter" idx="10"/>
          </p:nvPr>
        </p:nvSpPr>
        <p:spPr/>
        <p:txBody>
          <a:bodyPr/>
          <a:lstStyle/>
          <a:p>
            <a:fld id="{F4B847EB-B2BF-D24D-A326-78699DF339EC}" type="slidenum">
              <a:rPr lang="en-US" smtClean="0"/>
              <a:t>77</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6415207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Discuss where students are likely to get stuck</a:t>
            </a:r>
            <a:r>
              <a:rPr lang="en-US" baseline="0" dirty="0"/>
              <a:t> in the process thus far. Ask participants if their students have other places that they get stuck during the planning and organizing process.</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78</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49172793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b="1" dirty="0"/>
              <a:t>Key Points</a:t>
            </a:r>
          </a:p>
          <a:p>
            <a:endParaRPr lang="en-US" b="1" dirty="0"/>
          </a:p>
          <a:p>
            <a:r>
              <a:rPr lang="en-US" b="0" dirty="0"/>
              <a:t>Now it’s time to write. </a:t>
            </a:r>
          </a:p>
        </p:txBody>
      </p:sp>
      <p:sp>
        <p:nvSpPr>
          <p:cNvPr id="3" name="Date Placeholder 2"/>
          <p:cNvSpPr>
            <a:spLocks noGrp="1"/>
          </p:cNvSpPr>
          <p:nvPr>
            <p:ph type="dt" idx="11"/>
          </p:nvPr>
        </p:nvSpPr>
        <p:spPr/>
        <p:txBody>
          <a:bodyPr/>
          <a:lstStyle/>
          <a:p>
            <a:r>
              <a:rPr lang="en-US"/>
              <a:t>7/2017</a:t>
            </a:r>
            <a:endParaRPr lang="en-US" dirty="0"/>
          </a:p>
        </p:txBody>
      </p:sp>
      <p:sp>
        <p:nvSpPr>
          <p:cNvPr id="8" name="Slide Number Placeholder 3"/>
          <p:cNvSpPr>
            <a:spLocks noGrp="1"/>
          </p:cNvSpPr>
          <p:nvPr>
            <p:ph type="sldNum" sz="quarter" idx="5"/>
          </p:nvPr>
        </p:nvSpPr>
        <p:spPr>
          <a:xfrm>
            <a:off x="4008705" y="8893296"/>
            <a:ext cx="3066733" cy="468154"/>
          </a:xfrm>
        </p:spPr>
        <p:txBody>
          <a:bodyPr/>
          <a:lstStyle/>
          <a:p>
            <a:fld id="{F4B847EB-B2BF-D24D-A326-78699DF339EC}" type="slidenum">
              <a:rPr lang="en-US" smtClean="0"/>
              <a:t>79</a:t>
            </a:fld>
            <a:endParaRPr lang="en-US" dirty="0"/>
          </a:p>
        </p:txBody>
      </p:sp>
      <p:sp>
        <p:nvSpPr>
          <p:cNvPr id="9"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10"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78355829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So now that we have all of the parts of argumentative writing, what is the structure?</a:t>
            </a:r>
            <a:r>
              <a:rPr lang="en-US" baseline="0" dirty="0"/>
              <a:t> I know that effective writing has a beginning, middle, and ending.  </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80</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4036820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Where do we see evidence on the GED</a:t>
            </a:r>
            <a:r>
              <a:rPr lang="en-US" baseline="30000" dirty="0">
                <a:latin typeface="Arial"/>
                <a:cs typeface="Arial"/>
              </a:rPr>
              <a:t>®</a:t>
            </a:r>
            <a:r>
              <a:rPr lang="en-US" baseline="0" dirty="0"/>
              <a:t> test? Of course, we know that students need to find evidence and connect the evidence to the claim on the extended response</a:t>
            </a:r>
            <a:r>
              <a:rPr lang="en-US" strike="sngStrike" baseline="0" dirty="0"/>
              <a:t>s </a:t>
            </a:r>
            <a:r>
              <a:rPr lang="en-US" baseline="0" dirty="0"/>
              <a:t>and short answers. However, students also need to have skills in identifying evidence and connecting it to a claim, or word problem question, or in technology-enhanced items.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It is important to remember that the GED</a:t>
            </a:r>
            <a:r>
              <a:rPr lang="en-US" baseline="30000" dirty="0">
                <a:latin typeface="Arial"/>
                <a:cs typeface="Arial"/>
              </a:rPr>
              <a:t>®</a:t>
            </a:r>
            <a:r>
              <a:rPr lang="en-US" baseline="0" dirty="0"/>
              <a:t> test is integrated across the content areas. There is a relationship that occurs between</a:t>
            </a:r>
            <a:r>
              <a:rPr lang="en-US" dirty="0"/>
              <a:t> many of the different indicators from one area to another. </a:t>
            </a:r>
            <a:r>
              <a:rPr lang="en-US" baseline="0" dirty="0"/>
              <a:t>That is why as we look at different strategies, we should always be thinking about their usability across different content areas.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8</a:t>
            </a:fld>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Date Placeholder 7"/>
          <p:cNvSpPr>
            <a:spLocks noGrp="1"/>
          </p:cNvSpPr>
          <p:nvPr>
            <p:ph type="dt" idx="13"/>
          </p:nvPr>
        </p:nvSpPr>
        <p:spPr/>
        <p:txBody>
          <a:bodyPr/>
          <a:lstStyle/>
          <a:p>
            <a:pPr>
              <a:defRPr/>
            </a:pPr>
            <a:r>
              <a:rPr lang="en-US" altLang="en-US"/>
              <a:t>7/2017</a:t>
            </a:r>
            <a:endParaRPr lang="en-US" altLang="en-US" dirty="0"/>
          </a:p>
        </p:txBody>
      </p:sp>
      <p:sp>
        <p:nvSpPr>
          <p:cNvPr id="9" name="Header Placeholder 8"/>
          <p:cNvSpPr>
            <a:spLocks noGrp="1"/>
          </p:cNvSpPr>
          <p:nvPr>
            <p:ph type="hdr" sz="quarter" idx="14"/>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6099948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But, how do</a:t>
            </a:r>
            <a:r>
              <a:rPr lang="en-US" baseline="0" dirty="0"/>
              <a:t> I get started putting all of the pieces together? </a:t>
            </a:r>
            <a:r>
              <a:rPr lang="en-US" dirty="0"/>
              <a:t>Do I need an organizer? Do I need to outline my content? Can I integrate the claim,</a:t>
            </a:r>
            <a:r>
              <a:rPr lang="en-US" baseline="0" dirty="0"/>
              <a:t> evidence and connections, counterclaim and rebuttal into an essay format?</a:t>
            </a:r>
          </a:p>
          <a:p>
            <a:endParaRPr lang="en-US" baseline="0" dirty="0"/>
          </a:p>
          <a:p>
            <a:r>
              <a:rPr lang="en-US" baseline="0" dirty="0"/>
              <a:t>Model for students how you organize the information and then draft your extended response. The type of graphic organizer or outline process that you use will depend upon how you write and what is most effective for your students. </a:t>
            </a:r>
          </a:p>
          <a:p>
            <a:endParaRPr lang="en-US" baseline="0" dirty="0"/>
          </a:p>
          <a:p>
            <a:r>
              <a:rPr lang="en-US" baseline="0" dirty="0"/>
              <a:t>Show participants the different types of graphic organizers in the workbook and briefly discuss how they are used.</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81</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8100335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F4B847EB-B2BF-D24D-A326-78699DF339EC}" type="slidenum">
              <a:rPr lang="en-US" smtClean="0"/>
              <a:t>82</a:t>
            </a:fld>
            <a:endParaRPr lang="en-US" dirty="0"/>
          </a:p>
        </p:txBody>
      </p:sp>
      <p:sp>
        <p:nvSpPr>
          <p:cNvPr id="5" name="Date Placeholder 4"/>
          <p:cNvSpPr>
            <a:spLocks noGrp="1"/>
          </p:cNvSpPr>
          <p:nvPr>
            <p:ph type="dt" idx="11"/>
          </p:nvPr>
        </p:nvSpPr>
        <p:spPr/>
        <p:txBody>
          <a:bodyPr/>
          <a:lstStyle/>
          <a:p>
            <a:r>
              <a:rPr lang="en-US"/>
              <a:t>7/2017</a:t>
            </a:r>
            <a:endParaRPr lang="en-US" dirty="0"/>
          </a:p>
        </p:txBody>
      </p:sp>
      <p:sp>
        <p:nvSpPr>
          <p:cNvPr id="8" name="Notes Placeholder 7"/>
          <p:cNvSpPr>
            <a:spLocks noGrp="1"/>
          </p:cNvSpPr>
          <p:nvPr>
            <p:ph type="body" sz="quarter" idx="14"/>
          </p:nvPr>
        </p:nvSpPr>
        <p:spPr/>
        <p:txBody>
          <a:bodyPr/>
          <a:lstStyle/>
          <a:p>
            <a:r>
              <a:rPr lang="en-US" b="1" dirty="0"/>
              <a:t>Key Points</a:t>
            </a:r>
          </a:p>
          <a:p>
            <a:endParaRPr lang="en-US" dirty="0"/>
          </a:p>
          <a:p>
            <a:r>
              <a:rPr lang="en-US" dirty="0"/>
              <a:t>But, how do</a:t>
            </a:r>
            <a:r>
              <a:rPr lang="en-US" baseline="0" dirty="0"/>
              <a:t> I get started putting all of the pieces together? </a:t>
            </a:r>
            <a:r>
              <a:rPr lang="en-US" dirty="0"/>
              <a:t>Do I need an organizer? Do I need to outline my content? Can I integrate the claim,</a:t>
            </a:r>
            <a:r>
              <a:rPr lang="en-US" baseline="0" dirty="0"/>
              <a:t> evidence and connections, counterclaim and rebuttal into an essay format?</a:t>
            </a:r>
          </a:p>
          <a:p>
            <a:endParaRPr lang="en-US" baseline="0" dirty="0"/>
          </a:p>
          <a:p>
            <a:r>
              <a:rPr lang="en-US" baseline="0" dirty="0"/>
              <a:t>Share with participants that before they write their draft, they should make sure that they have a claim/introduction, appropriate evidence and support, a counterclaim and rebuttal, and a conclusion (a take away of why the reader should agree with the writer’s position).</a:t>
            </a:r>
          </a:p>
          <a:p>
            <a:endParaRPr lang="en-US" dirty="0"/>
          </a:p>
        </p:txBody>
      </p:sp>
      <p:sp>
        <p:nvSpPr>
          <p:cNvPr id="10"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0504587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Ok, now it’s time to write. I have completed a close reading, I have analyzed</a:t>
            </a:r>
            <a:r>
              <a:rPr lang="en-US" baseline="0" dirty="0"/>
              <a:t> and evaluated the evidence in order to write a good claim. I have all of the different parts of my constructed response. My first draft may not be perfect, but it gives me a start. So, let me get started.</a:t>
            </a:r>
          </a:p>
          <a:p>
            <a:endParaRPr lang="en-US" baseline="0" dirty="0"/>
          </a:p>
          <a:p>
            <a:r>
              <a:rPr lang="en-US" baseline="0" dirty="0"/>
              <a:t>This is an important step to model for students. Students need to see how you use the different planning tools in order to craft your paragraphs. You will want to leave some errors in your writing that you will work on during the revision and editing stage. Students often think that our first drafts are perfect and that we do not revise and edit our work.</a:t>
            </a:r>
          </a:p>
          <a:p>
            <a:endParaRPr lang="en-US" dirty="0"/>
          </a:p>
          <a:p>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83</a:t>
            </a:fld>
            <a:endParaRPr lang="en-US" altLang="en-US" dirty="0"/>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07703290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7"/>
          <p:cNvSpPr>
            <a:spLocks noGrp="1" noChangeArrowheads="1"/>
          </p:cNvSpPr>
          <p:nvPr>
            <p:ph type="sldNum" sz="quarter" idx="5"/>
          </p:nvPr>
        </p:nvSpPr>
        <p:spPr>
          <a:noFill/>
        </p:spPr>
        <p:txBody>
          <a:bodyPr/>
          <a:lstStyle/>
          <a:p>
            <a:fld id="{8026302D-22DB-48C0-A7CC-D5DCDA87942F}" type="slidenum">
              <a:rPr lang="en-US" smtClean="0"/>
              <a:pPr/>
              <a:t>84</a:t>
            </a:fld>
            <a:endParaRPr lang="en-US" dirty="0"/>
          </a:p>
        </p:txBody>
      </p:sp>
      <p:sp>
        <p:nvSpPr>
          <p:cNvPr id="98309" name="Rectangle 2"/>
          <p:cNvSpPr>
            <a:spLocks noGrp="1" noRot="1" noChangeAspect="1" noChangeArrowheads="1" noTextEdit="1"/>
          </p:cNvSpPr>
          <p:nvPr>
            <p:ph type="sldImg"/>
          </p:nvPr>
        </p:nvSpPr>
        <p:spPr>
          <a:ln/>
        </p:spPr>
      </p:sp>
      <p:sp>
        <p:nvSpPr>
          <p:cNvPr id="2" name="Notes Placeholder 1"/>
          <p:cNvSpPr>
            <a:spLocks noGrp="1"/>
          </p:cNvSpPr>
          <p:nvPr>
            <p:ph type="body" sz="quarter" idx="10"/>
          </p:nvPr>
        </p:nvSpPr>
        <p:spPr/>
        <p:txBody>
          <a:bodyPr/>
          <a:lstStyle/>
          <a:p>
            <a:r>
              <a:rPr lang="en-US" b="1" dirty="0"/>
              <a:t>Key Points</a:t>
            </a:r>
          </a:p>
          <a:p>
            <a:endParaRPr lang="en-US" dirty="0"/>
          </a:p>
          <a:p>
            <a:r>
              <a:rPr lang="en-US" dirty="0"/>
              <a:t>Now, I need</a:t>
            </a:r>
            <a:r>
              <a:rPr lang="en-US" baseline="0" dirty="0"/>
              <a:t> to make sure that I reread my writing and look to see if there are ways to revise what I have said. Also, I need to make sure that I correct any errors. Maybe I’ll use a checklist to make sure that I have revised and edited appropriately.</a:t>
            </a:r>
          </a:p>
          <a:p>
            <a:endParaRPr lang="en-US" baseline="0" dirty="0"/>
          </a:p>
          <a:p>
            <a:r>
              <a:rPr lang="en-US" baseline="0" dirty="0"/>
              <a:t>I know that a few moments in revising and editing can make a big difference in my writing. Sometimes I make errors that could be easily corrected. Or, I may need to move or delete words or sentences. It’s all about rereading my essay one more time.</a:t>
            </a:r>
          </a:p>
          <a:p>
            <a:endParaRPr lang="en-US" baseline="0" dirty="0"/>
          </a:p>
          <a:p>
            <a:r>
              <a:rPr lang="en-US" baseline="0" dirty="0"/>
              <a:t>Share with participants the sample editing tools in the workbook.</a:t>
            </a:r>
            <a:endParaRPr lang="en-US" dirty="0"/>
          </a:p>
        </p:txBody>
      </p:sp>
      <p:sp>
        <p:nvSpPr>
          <p:cNvPr id="3" name="Date Placeholder 2"/>
          <p:cNvSpPr>
            <a:spLocks noGrp="1"/>
          </p:cNvSpPr>
          <p:nvPr>
            <p:ph type="dt" idx="11"/>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422876034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Finally, Finished On-Demand</a:t>
            </a:r>
            <a:r>
              <a:rPr lang="en-US" baseline="0" dirty="0"/>
              <a:t> Draft Writing! </a:t>
            </a:r>
          </a:p>
          <a:p>
            <a:endParaRPr lang="en-US" baseline="0" dirty="0"/>
          </a:p>
          <a:p>
            <a:r>
              <a:rPr lang="en-US" baseline="0" dirty="0"/>
              <a:t>The important thing when teaching students to write a constructed response is for them to be able to effectively apply each of the steps through the use of thinking routines.</a:t>
            </a:r>
          </a:p>
          <a:p>
            <a:endParaRPr lang="en-US" baseline="0" dirty="0"/>
          </a:p>
        </p:txBody>
      </p:sp>
      <p:sp>
        <p:nvSpPr>
          <p:cNvPr id="4" name="Slide Number Placeholder 3"/>
          <p:cNvSpPr>
            <a:spLocks noGrp="1"/>
          </p:cNvSpPr>
          <p:nvPr>
            <p:ph type="sldNum" sz="quarter" idx="10"/>
          </p:nvPr>
        </p:nvSpPr>
        <p:spPr/>
        <p:txBody>
          <a:bodyPr/>
          <a:lstStyle/>
          <a:p>
            <a:fld id="{F4B847EB-B2BF-D24D-A326-78699DF339EC}" type="slidenum">
              <a:rPr lang="en-US" smtClean="0"/>
              <a:t>85</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887202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7"/>
          <p:cNvSpPr>
            <a:spLocks noGrp="1" noChangeArrowheads="1"/>
          </p:cNvSpPr>
          <p:nvPr>
            <p:ph type="sldNum" sz="quarter" idx="5"/>
          </p:nvPr>
        </p:nvSpPr>
        <p:spPr>
          <a:noFill/>
        </p:spPr>
        <p:txBody>
          <a:bodyPr/>
          <a:lstStyle/>
          <a:p>
            <a:fld id="{8026302D-22DB-48C0-A7CC-D5DCDA87942F}" type="slidenum">
              <a:rPr lang="en-US" smtClean="0"/>
              <a:pPr/>
              <a:t>86</a:t>
            </a:fld>
            <a:endParaRPr lang="en-US" dirty="0"/>
          </a:p>
        </p:txBody>
      </p:sp>
      <p:sp>
        <p:nvSpPr>
          <p:cNvPr id="98309" name="Rectangle 2"/>
          <p:cNvSpPr>
            <a:spLocks noGrp="1" noRot="1" noChangeAspect="1" noChangeArrowheads="1" noTextEdit="1"/>
          </p:cNvSpPr>
          <p:nvPr>
            <p:ph type="sldImg"/>
          </p:nvPr>
        </p:nvSpPr>
        <p:spPr>
          <a:ln/>
        </p:spPr>
      </p:sp>
      <p:sp>
        <p:nvSpPr>
          <p:cNvPr id="2" name="Notes Placeholder 1"/>
          <p:cNvSpPr>
            <a:spLocks noGrp="1"/>
          </p:cNvSpPr>
          <p:nvPr>
            <p:ph type="body" sz="quarter" idx="10"/>
          </p:nvPr>
        </p:nvSpPr>
        <p:spPr/>
        <p:txBody>
          <a:bodyPr/>
          <a:lstStyle/>
          <a:p>
            <a:r>
              <a:rPr lang="en-US" b="1" dirty="0"/>
              <a:t>Key Points</a:t>
            </a:r>
          </a:p>
          <a:p>
            <a:endParaRPr lang="en-US" dirty="0"/>
          </a:p>
          <a:p>
            <a:r>
              <a:rPr lang="en-US" baseline="0" dirty="0"/>
              <a:t>It is very important that students see effective writing so that they can model their writing on what effective writing looks like. However, in our classrooms, we often need to first strive to get our students to writing at the 1-1-1 level.</a:t>
            </a:r>
          </a:p>
          <a:p>
            <a:endParaRPr lang="en-US" dirty="0"/>
          </a:p>
          <a:p>
            <a:r>
              <a:rPr lang="en-US" baseline="0" dirty="0"/>
              <a:t>Have participants</a:t>
            </a:r>
            <a:r>
              <a:rPr lang="en-US" dirty="0"/>
              <a:t> read the sample writing in the workbook.</a:t>
            </a:r>
            <a:endParaRPr lang="en-US" baseline="0" dirty="0"/>
          </a:p>
          <a:p>
            <a:endParaRPr lang="en-US" baseline="0" dirty="0"/>
          </a:p>
        </p:txBody>
      </p:sp>
      <p:sp>
        <p:nvSpPr>
          <p:cNvPr id="3" name="Date Placeholder 2"/>
          <p:cNvSpPr>
            <a:spLocks noGrp="1"/>
          </p:cNvSpPr>
          <p:nvPr>
            <p:ph type="dt" idx="11"/>
          </p:nvPr>
        </p:nvSpPr>
        <p:spPr/>
        <p:txBody>
          <a:bodyPr/>
          <a:lstStyle/>
          <a:p>
            <a:r>
              <a:rPr lang="en-US"/>
              <a:t>7/2017</a:t>
            </a:r>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164896544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xfrm>
            <a:off x="1196975" y="701675"/>
            <a:ext cx="4683125" cy="3511550"/>
          </a:xfrm>
          <a:solidFill>
            <a:srgbClr val="FFFFFF"/>
          </a:solidFill>
          <a:ln>
            <a:solidFill>
              <a:srgbClr val="000000"/>
            </a:solidFill>
            <a:miter lim="800000"/>
            <a:headEnd/>
            <a:tailEnd/>
          </a:ln>
        </p:spPr>
      </p:sp>
      <p:sp>
        <p:nvSpPr>
          <p:cNvPr id="2" name="Notes Placeholder 1"/>
          <p:cNvSpPr>
            <a:spLocks noGrp="1"/>
          </p:cNvSpPr>
          <p:nvPr>
            <p:ph type="body" sz="quarter" idx="10"/>
          </p:nvPr>
        </p:nvSpPr>
        <p:spPr>
          <a:xfrm>
            <a:off x="708025" y="4448175"/>
            <a:ext cx="5661025" cy="4445121"/>
          </a:xfrm>
        </p:spPr>
        <p:txBody>
          <a:bodyPr/>
          <a:lstStyle/>
          <a:p>
            <a:r>
              <a:rPr lang="en-US" b="1" dirty="0"/>
              <a:t>Key Points</a:t>
            </a:r>
            <a:endParaRPr lang="en-US" sz="1200" dirty="0"/>
          </a:p>
          <a:p>
            <a:r>
              <a:rPr lang="en-US" sz="1200" i="1" dirty="0"/>
              <a:t>Debrief the reading by discussing how the writing sample addressed the different traits.</a:t>
            </a:r>
            <a:endParaRPr lang="en-US" sz="1200"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a:t>Trait 1: It is evident that this writer analyzed the issue, as he/she states that </a:t>
            </a:r>
            <a:r>
              <a:rPr lang="en-US" dirty="0"/>
              <a:t>“the highway should be expanded . . . Due to the better support that it has.” </a:t>
            </a:r>
            <a:r>
              <a:rPr lang="en-US" baseline="0" dirty="0"/>
              <a:t>The test taker then provides the claim in the first paragraph, when he/she states that “</a:t>
            </a:r>
            <a:r>
              <a:rPr lang="en-US" sz="1200" dirty="0"/>
              <a:t>Overall, expanding the highway will create new jobs…helping economically, and also will help decrease traffic congestion.”</a:t>
            </a:r>
          </a:p>
          <a:p>
            <a:r>
              <a:rPr lang="en-US" baseline="0" dirty="0"/>
              <a:t>The test taker even </a:t>
            </a:r>
            <a:r>
              <a:rPr lang="en-US" dirty="0"/>
              <a:t>revisits the claim in the last paragraph, stating that “Overall, there seems to be stronger evidence that building the new highway will help communities and decrease traffic congestion.</a:t>
            </a:r>
            <a:endParaRPr lang="en-US" baseline="0" dirty="0"/>
          </a:p>
          <a:p>
            <a:r>
              <a:rPr lang="en-US" baseline="0" dirty="0"/>
              <a:t>The writer supports these two reasons (help communities and decrease traffic congestion) by referencing portions from the source text that discuss those topics and then analyzing the argument.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To support the reason for the expansion, the writer proposes solutions to the problems from the opposing view </a:t>
            </a:r>
            <a:r>
              <a:rPr lang="en-US" sz="1200" i="1" kern="1200" dirty="0">
                <a:solidFill>
                  <a:schemeClr val="tx1"/>
                </a:solidFill>
                <a:effectLst/>
                <a:latin typeface="+mn-lt"/>
                <a:ea typeface="MS PGothic" pitchFamily="34" charset="-128"/>
                <a:cs typeface="ＭＳ Ｐゴシック" charset="0"/>
              </a:rPr>
              <a:t>(Although the new highway will bypass four cities, there is still room for advertisement). </a:t>
            </a: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As you read through this sample, you will notice that the analysis and evaluation of the issue is somewhat simplistic and limited. Instead of connecting the evidence to a more sophisticated claim and providing connections from the evidence to the claim, the writer often provides only evidence directly from the text.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3" name="Date Placeholder 2"/>
          <p:cNvSpPr>
            <a:spLocks noGrp="1"/>
          </p:cNvSpPr>
          <p:nvPr>
            <p:ph type="dt" idx="11"/>
          </p:nvPr>
        </p:nvSpPr>
        <p:spPr/>
        <p:txBody>
          <a:bodyPr/>
          <a:lstStyle/>
          <a:p>
            <a:r>
              <a:rPr lang="en-US"/>
              <a:t>7/2017</a:t>
            </a:r>
            <a:endParaRPr lang="en-US" dirty="0"/>
          </a:p>
        </p:txBody>
      </p:sp>
      <p:sp>
        <p:nvSpPr>
          <p:cNvPr id="9" name="Slide Number Placeholder 4"/>
          <p:cNvSpPr>
            <a:spLocks noGrp="1"/>
          </p:cNvSpPr>
          <p:nvPr>
            <p:ph type="sldNum" sz="quarter" idx="5"/>
          </p:nvPr>
        </p:nvSpPr>
        <p:spPr>
          <a:xfrm>
            <a:off x="4008705" y="8893296"/>
            <a:ext cx="3066733" cy="468154"/>
          </a:xfrm>
        </p:spPr>
        <p:txBody>
          <a:bodyPr/>
          <a:lstStyle/>
          <a:p>
            <a:fld id="{DA280C4A-2D00-4BA8-B1BB-9E7F950B560B}" type="slidenum">
              <a:rPr lang="en-US" smtClean="0"/>
              <a:t>87</a:t>
            </a:fld>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10"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88379213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b="1" dirty="0"/>
              <a:t>Key Points</a:t>
            </a:r>
          </a:p>
          <a:p>
            <a:endParaRPr lang="en-US" b="0" dirty="0"/>
          </a:p>
          <a:p>
            <a:r>
              <a:rPr lang="en-US" b="0" dirty="0"/>
              <a:t>Trait 2: Ok, but it is also important that the test</a:t>
            </a:r>
            <a:r>
              <a:rPr lang="en-US" b="0" baseline="0" dirty="0"/>
              <a:t> taker provide fully developed ideas and use a structure that is logical and conveys the message and purpose. We also know that effective writing uses words to express ideas clearly and maintains a formal style. </a:t>
            </a:r>
          </a:p>
          <a:p>
            <a:endParaRPr lang="en-US" b="0" baseline="0" dirty="0"/>
          </a:p>
          <a:p>
            <a:r>
              <a:rPr lang="en-US" b="0" baseline="0" dirty="0"/>
              <a:t>What do you think of how the writer approached these skills? As I read this essay, I notice that </a:t>
            </a:r>
            <a:r>
              <a:rPr lang="en-US" sz="1200" b="0" kern="1200" baseline="0" dirty="0">
                <a:solidFill>
                  <a:schemeClr val="tx1"/>
                </a:solidFill>
                <a:effectLst/>
                <a:latin typeface="+mn-lt"/>
                <a:ea typeface="MS PGothic" pitchFamily="34" charset="-128"/>
              </a:rPr>
              <a:t>t</a:t>
            </a:r>
            <a:r>
              <a:rPr lang="en-US" sz="1200" kern="1200" dirty="0">
                <a:solidFill>
                  <a:schemeClr val="tx1"/>
                </a:solidFill>
                <a:effectLst/>
                <a:latin typeface="+mn-lt"/>
                <a:ea typeface="MS PGothic" pitchFamily="34" charset="-128"/>
                <a:cs typeface="ＭＳ Ｐゴシック" charset="0"/>
              </a:rPr>
              <a:t>he response begins with a statement of the writer’s argument (</a:t>
            </a:r>
            <a:r>
              <a:rPr lang="en-US" sz="1200" i="1" kern="1200" dirty="0">
                <a:solidFill>
                  <a:schemeClr val="tx1"/>
                </a:solidFill>
                <a:effectLst/>
                <a:latin typeface="+mn-lt"/>
                <a:ea typeface="MS PGothic" pitchFamily="34" charset="-128"/>
                <a:cs typeface="ＭＳ Ｐゴシック" charset="0"/>
              </a:rPr>
              <a:t>I believe that the Highway 17 should be expanded…due to the better support it has</a:t>
            </a:r>
            <a:r>
              <a:rPr lang="en-US" sz="1200" kern="1200" dirty="0">
                <a:solidFill>
                  <a:schemeClr val="tx1"/>
                </a:solidFill>
                <a:effectLst/>
                <a:latin typeface="+mn-lt"/>
                <a:ea typeface="MS PGothic" pitchFamily="34" charset="-128"/>
                <a:cs typeface="ＭＳ Ｐゴシック" charset="0"/>
              </a:rPr>
              <a:t>), but without specific reference to either of the passages. In fact, the writer does not mention either Rep. Walls or Alice Jenkins in the response. Following the introduction, the response is organized into paragraphs, each of which addresses an aspect of the topic under consideration. Within the paragraphs, there is some elaboration of ideas and some use of transitional devices (</a:t>
            </a:r>
            <a:r>
              <a:rPr lang="en-US" sz="1200" i="1" kern="1200" dirty="0">
                <a:solidFill>
                  <a:schemeClr val="tx1"/>
                </a:solidFill>
                <a:effectLst/>
                <a:latin typeface="+mn-lt"/>
                <a:ea typeface="MS PGothic" pitchFamily="34" charset="-128"/>
                <a:cs typeface="ＭＳ Ｐゴシック" charset="0"/>
              </a:rPr>
              <a:t>This will then allow…</a:t>
            </a:r>
            <a:r>
              <a:rPr lang="en-US" sz="1200" kern="1200" dirty="0">
                <a:solidFill>
                  <a:schemeClr val="tx1"/>
                </a:solidFill>
                <a:effectLst/>
                <a:latin typeface="+mn-lt"/>
                <a:ea typeface="MS PGothic" pitchFamily="34" charset="-128"/>
                <a:cs typeface="ＭＳ Ｐゴシック" charset="0"/>
              </a:rPr>
              <a:t>). However, overall the structure does not present the opposing positions clearly or specifically, making the response only partially effective at conveying the writer’s message. Therefore, this response earns a score of 1 for Trait 2.</a:t>
            </a:r>
            <a:endParaRPr lang="en-US" dirty="0"/>
          </a:p>
        </p:txBody>
      </p:sp>
      <p:sp>
        <p:nvSpPr>
          <p:cNvPr id="3" name="Date Placeholder 2"/>
          <p:cNvSpPr>
            <a:spLocks noGrp="1"/>
          </p:cNvSpPr>
          <p:nvPr>
            <p:ph type="dt" idx="11"/>
          </p:nvPr>
        </p:nvSpPr>
        <p:spPr/>
        <p:txBody>
          <a:bodyPr/>
          <a:lstStyle/>
          <a:p>
            <a:r>
              <a:rPr lang="en-US"/>
              <a:t>7/2017</a:t>
            </a:r>
            <a:endParaRPr lang="en-US" dirty="0"/>
          </a:p>
        </p:txBody>
      </p:sp>
      <p:sp>
        <p:nvSpPr>
          <p:cNvPr id="8" name="Slide Number Placeholder 4"/>
          <p:cNvSpPr>
            <a:spLocks noGrp="1"/>
          </p:cNvSpPr>
          <p:nvPr>
            <p:ph type="sldNum" sz="quarter" idx="5"/>
          </p:nvPr>
        </p:nvSpPr>
        <p:spPr>
          <a:xfrm>
            <a:off x="4008705" y="8893296"/>
            <a:ext cx="3066733" cy="468154"/>
          </a:xfrm>
        </p:spPr>
        <p:txBody>
          <a:bodyPr/>
          <a:lstStyle/>
          <a:p>
            <a:fld id="{DA280C4A-2D00-4BA8-B1BB-9E7F950B560B}" type="slidenum">
              <a:rPr lang="en-US" smtClean="0"/>
              <a:t>88</a:t>
            </a:fld>
            <a:endParaRPr lang="en-US" dirty="0"/>
          </a:p>
        </p:txBody>
      </p:sp>
      <p:sp>
        <p:nvSpPr>
          <p:cNvPr id="9"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10"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75873891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b="1" dirty="0"/>
              <a:t>Key Points</a:t>
            </a:r>
          </a:p>
          <a:p>
            <a:endParaRPr lang="en-US" b="0" dirty="0"/>
          </a:p>
          <a:p>
            <a:pPr>
              <a:defRPr/>
            </a:pPr>
            <a:r>
              <a:rPr lang="en-US" b="0" baseline="0" dirty="0">
                <a:ea typeface="ＭＳ Ｐゴシック" pitchFamily="34" charset="-128"/>
                <a:cs typeface="Arial" pitchFamily="34" charset="0"/>
              </a:rPr>
              <a:t>Trait 3: What do you think of this writing sample in regards to sentence structure and fluency and competent applications of the conventions of standard English?</a:t>
            </a:r>
          </a:p>
          <a:p>
            <a:pPr>
              <a:defRPr/>
            </a:pPr>
            <a:endParaRPr lang="en-US" b="0" baseline="0" dirty="0">
              <a:ea typeface="ＭＳ Ｐゴシック" pitchFamily="34" charset="-128"/>
              <a:cs typeface="Arial" pitchFamily="34" charset="0"/>
            </a:endParaRPr>
          </a:p>
          <a:p>
            <a:pPr>
              <a:defRPr/>
            </a:pPr>
            <a:r>
              <a:rPr lang="en-US" b="0" baseline="0" dirty="0">
                <a:ea typeface="ＭＳ Ｐゴシック" pitchFamily="34" charset="-128"/>
                <a:cs typeface="Arial" pitchFamily="34" charset="0"/>
              </a:rPr>
              <a:t>Remember that all writings are considered on-demand, draft writing. Therefore, a “perfect” paper is not necessary in order to obtain a top score. However, as I read this sample, I notice multiple instances </a:t>
            </a:r>
            <a:r>
              <a:rPr lang="en-US" sz="1200" kern="1200" dirty="0">
                <a:solidFill>
                  <a:schemeClr val="tx1"/>
                </a:solidFill>
                <a:effectLst/>
                <a:latin typeface="+mn-lt"/>
                <a:ea typeface="MS PGothic" pitchFamily="34" charset="-128"/>
                <a:cs typeface="ＭＳ Ｐゴシック" charset="0"/>
              </a:rPr>
              <a:t>of run-on sentences (</a:t>
            </a:r>
            <a:r>
              <a:rPr lang="en-US" sz="1200" i="1" kern="1200" dirty="0">
                <a:solidFill>
                  <a:schemeClr val="tx1"/>
                </a:solidFill>
                <a:effectLst/>
                <a:latin typeface="+mn-lt"/>
                <a:ea typeface="MS PGothic" pitchFamily="34" charset="-128"/>
                <a:cs typeface="ＭＳ Ｐゴシック" charset="0"/>
              </a:rPr>
              <a:t>Some of the road construction jobs which are created while creating the road may be temporary, however there is room for premenant positions</a:t>
            </a:r>
            <a:r>
              <a:rPr lang="en-US" sz="1200" kern="1200" dirty="0">
                <a:solidFill>
                  <a:schemeClr val="tx1"/>
                </a:solidFill>
                <a:effectLst/>
                <a:latin typeface="+mn-lt"/>
                <a:ea typeface="MS PGothic" pitchFamily="34" charset="-128"/>
                <a:cs typeface="ＭＳ Ｐゴシック" charset="0"/>
              </a:rPr>
              <a:t>), comma errors, sentence fragments, confusing pronoun-antecedent references, and problems with parallelism that occasionally interfere with the writer’s meaning. The writer has used some variety in sentence structure, but there are awkward sentences that are difficult to understand (</a:t>
            </a:r>
            <a:r>
              <a:rPr lang="en-US" sz="1200" i="1" kern="1200" dirty="0">
                <a:solidFill>
                  <a:schemeClr val="tx1"/>
                </a:solidFill>
                <a:effectLst/>
                <a:latin typeface="+mn-lt"/>
                <a:ea typeface="MS PGothic" pitchFamily="34" charset="-128"/>
                <a:cs typeface="ＭＳ Ｐゴシック" charset="0"/>
              </a:rPr>
              <a:t>Although there is no guarentee tourists won’t stop in the city, with adertising and networking with national motels and restaurants, they may be able to suggest ones in the four cities). </a:t>
            </a:r>
            <a:r>
              <a:rPr lang="en-US" sz="1200" kern="1200" dirty="0">
                <a:solidFill>
                  <a:schemeClr val="tx1"/>
                </a:solidFill>
                <a:effectLst/>
                <a:latin typeface="+mn-lt"/>
                <a:ea typeface="MS PGothic" pitchFamily="34" charset="-128"/>
                <a:cs typeface="ＭＳ Ｐゴシック" charset="0"/>
              </a:rPr>
              <a:t>Standard usage is at a minimally acceptable level of appropriateness for on-demand draft writing.  The writing is inconsistent.</a:t>
            </a:r>
            <a:r>
              <a:rPr lang="en-US" sz="1200" kern="1200" baseline="0" dirty="0">
                <a:solidFill>
                  <a:schemeClr val="tx1"/>
                </a:solidFill>
                <a:effectLst/>
                <a:latin typeface="+mn-lt"/>
                <a:ea typeface="MS PGothic" pitchFamily="34" charset="-128"/>
                <a:cs typeface="ＭＳ Ｐゴシック" charset="0"/>
              </a:rPr>
              <a:t> </a:t>
            </a:r>
            <a:r>
              <a:rPr lang="en-US" sz="1200" kern="1200" dirty="0">
                <a:solidFill>
                  <a:schemeClr val="tx1"/>
                </a:solidFill>
                <a:effectLst/>
                <a:latin typeface="+mn-lt"/>
                <a:ea typeface="MS PGothic" pitchFamily="34" charset="-128"/>
                <a:cs typeface="ＭＳ Ｐゴシック" charset="0"/>
              </a:rPr>
              <a:t>Therefore, Response 5 earns a score of 1 for Trait 3.</a:t>
            </a:r>
          </a:p>
          <a:p>
            <a:pPr>
              <a:defRPr/>
            </a:pPr>
            <a:endParaRPr lang="en-US" b="0" baseline="0" dirty="0">
              <a:ea typeface="ＭＳ Ｐゴシック" pitchFamily="34" charset="-128"/>
              <a:cs typeface="Arial" pitchFamily="34" charset="0"/>
            </a:endParaRPr>
          </a:p>
          <a:p>
            <a:r>
              <a:rPr lang="en-US" i="1" dirty="0"/>
              <a:t>Note: Discuss that with a little work, this type of writing could become a 2 level sample!</a:t>
            </a:r>
          </a:p>
        </p:txBody>
      </p:sp>
      <p:sp>
        <p:nvSpPr>
          <p:cNvPr id="3" name="Date Placeholder 2"/>
          <p:cNvSpPr>
            <a:spLocks noGrp="1"/>
          </p:cNvSpPr>
          <p:nvPr>
            <p:ph type="dt" idx="11"/>
          </p:nvPr>
        </p:nvSpPr>
        <p:spPr/>
        <p:txBody>
          <a:bodyPr/>
          <a:lstStyle/>
          <a:p>
            <a:r>
              <a:rPr lang="en-US"/>
              <a:t>7/2017</a:t>
            </a:r>
            <a:endParaRPr lang="en-US" dirty="0"/>
          </a:p>
        </p:txBody>
      </p:sp>
      <p:sp>
        <p:nvSpPr>
          <p:cNvPr id="6" name="Slide Number Placeholder 5"/>
          <p:cNvSpPr>
            <a:spLocks noGrp="1"/>
          </p:cNvSpPr>
          <p:nvPr>
            <p:ph type="sldNum" sz="quarter" idx="14"/>
          </p:nvPr>
        </p:nvSpPr>
        <p:spPr/>
        <p:txBody>
          <a:bodyPr/>
          <a:lstStyle/>
          <a:p>
            <a:fld id="{DA280C4A-2D00-4BA8-B1BB-9E7F950B560B}" type="slidenum">
              <a:rPr lang="en-US" smtClean="0"/>
              <a:t>89</a:t>
            </a:fld>
            <a:endParaRPr lang="en-US" dirty="0"/>
          </a:p>
        </p:txBody>
      </p:sp>
      <p:sp>
        <p:nvSpPr>
          <p:cNvPr id="8"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9" name="Header Placeholder 7"/>
          <p:cNvSpPr>
            <a:spLocks noGrp="1"/>
          </p:cNvSpPr>
          <p:nvPr>
            <p:ph type="hdr" sz="quarter"/>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313762304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Teaching the reading/writing connection process takes time. It cannot be taught in one day or even one week. Instead, it is important to teach students how to write more effectively one step at a time. Remember, we</a:t>
            </a:r>
            <a:r>
              <a:rPr lang="en-US" baseline="0" dirty="0"/>
              <a:t> are striving for students to become more effective writers – taking them from scorable 0s to 1s and maybe even a 2 here and there!</a:t>
            </a:r>
            <a:endParaRPr lang="en-US" dirty="0"/>
          </a:p>
          <a:p>
            <a:endParaRPr lang="en-US" dirty="0"/>
          </a:p>
          <a:p>
            <a:r>
              <a:rPr lang="en-US" dirty="0"/>
              <a:t>Provide</a:t>
            </a:r>
            <a:r>
              <a:rPr lang="en-US" baseline="0" dirty="0"/>
              <a:t> quick review of the different segments of teaching a constructed response.</a:t>
            </a:r>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90</a:t>
            </a:fld>
            <a:endParaRPr lang="en-US" altLang="en-US" dirty="0"/>
          </a:p>
        </p:txBody>
      </p:sp>
      <p:sp>
        <p:nvSpPr>
          <p:cNvPr id="8" name="Header Placeholder 7"/>
          <p:cNvSpPr>
            <a:spLocks noGrp="1"/>
          </p:cNvSpPr>
          <p:nvPr>
            <p:ph type="hdr" sz="quarter"/>
          </p:nvPr>
        </p:nvSpPr>
        <p:spPr>
          <a:xfrm>
            <a:off x="0" y="-13825"/>
            <a:ext cx="3067050" cy="468313"/>
          </a:xfrm>
        </p:spPr>
        <p:txBody>
          <a:bodyPr/>
          <a:lstStyle/>
          <a:p>
            <a:pPr>
              <a:defRPr/>
            </a:pPr>
            <a:r>
              <a:rPr lang="en-US" dirty="0"/>
              <a:t>Reasoning through Language Arts</a:t>
            </a:r>
          </a:p>
        </p:txBody>
      </p:sp>
    </p:spTree>
    <p:extLst>
      <p:ext uri="{BB962C8B-B14F-4D97-AF65-F5344CB8AC3E}">
        <p14:creationId xmlns:p14="http://schemas.microsoft.com/office/powerpoint/2010/main" val="38624517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One area that crosses all content areas is the skill of close reading.</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9</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Reasoning through Language Arts</a:t>
            </a:r>
          </a:p>
        </p:txBody>
      </p:sp>
    </p:spTree>
    <p:extLst>
      <p:ext uri="{BB962C8B-B14F-4D97-AF65-F5344CB8AC3E}">
        <p14:creationId xmlns:p14="http://schemas.microsoft.com/office/powerpoint/2010/main" val="268253772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cs typeface="Arial" panose="020B0604020202020204" pitchFamily="34" charset="0"/>
              </a:rPr>
              <a:t>Before we finish today, let’s look at a few test-taking tips to share with your students writing a constructed response.</a:t>
            </a:r>
          </a:p>
          <a:p>
            <a:endParaRPr lang="en-US" dirty="0">
              <a:cs typeface="Arial" panose="020B0604020202020204" pitchFamily="34" charset="0"/>
            </a:endParaRPr>
          </a:p>
          <a:p>
            <a:r>
              <a:rPr lang="en-US" dirty="0">
                <a:cs typeface="Arial" panose="020B0604020202020204" pitchFamily="34" charset="0"/>
              </a:rPr>
              <a:t>Review each of the tips.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91</a:t>
            </a:fld>
            <a:endParaRPr lang="en-US" altLang="en-US" dirty="0"/>
          </a:p>
        </p:txBody>
      </p:sp>
      <p:sp>
        <p:nvSpPr>
          <p:cNvPr id="8" name="Header Placeholder 7"/>
          <p:cNvSpPr>
            <a:spLocks noGrp="1"/>
          </p:cNvSpPr>
          <p:nvPr>
            <p:ph type="hdr" sz="quarter"/>
          </p:nvPr>
        </p:nvSpPr>
        <p:spPr>
          <a:xfrm>
            <a:off x="0" y="-13825"/>
            <a:ext cx="3067050" cy="468313"/>
          </a:xfrm>
        </p:spPr>
        <p:txBody>
          <a:bodyPr/>
          <a:lstStyle/>
          <a:p>
            <a:pPr>
              <a:defRPr/>
            </a:pPr>
            <a:r>
              <a:rPr lang="en-US" dirty="0"/>
              <a:t>Reasoning through Language Arts</a:t>
            </a:r>
          </a:p>
        </p:txBody>
      </p:sp>
    </p:spTree>
    <p:extLst>
      <p:ext uri="{BB962C8B-B14F-4D97-AF65-F5344CB8AC3E}">
        <p14:creationId xmlns:p14="http://schemas.microsoft.com/office/powerpoint/2010/main" val="41433364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cs typeface="Arial" panose="020B0604020202020204" pitchFamily="34" charset="0"/>
              </a:rPr>
              <a:t>Before we finish today, let’s look at a few test-taking tips to share with your students writing a constructed response.</a:t>
            </a:r>
          </a:p>
          <a:p>
            <a:endParaRPr lang="en-US" dirty="0">
              <a:cs typeface="Arial" panose="020B0604020202020204" pitchFamily="34" charset="0"/>
            </a:endParaRPr>
          </a:p>
          <a:p>
            <a:r>
              <a:rPr lang="en-US" dirty="0">
                <a:cs typeface="Arial" panose="020B0604020202020204" pitchFamily="34" charset="0"/>
              </a:rPr>
              <a:t>Review each of the tips.</a:t>
            </a:r>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92</a:t>
            </a:fld>
            <a:endParaRPr lang="en-US" altLang="en-US" dirty="0"/>
          </a:p>
        </p:txBody>
      </p:sp>
      <p:sp>
        <p:nvSpPr>
          <p:cNvPr id="8" name="Header Placeholder 7"/>
          <p:cNvSpPr>
            <a:spLocks noGrp="1"/>
          </p:cNvSpPr>
          <p:nvPr>
            <p:ph type="hdr" sz="quarter"/>
          </p:nvPr>
        </p:nvSpPr>
        <p:spPr>
          <a:xfrm>
            <a:off x="0" y="-13825"/>
            <a:ext cx="3067050" cy="468313"/>
          </a:xfrm>
        </p:spPr>
        <p:txBody>
          <a:bodyPr/>
          <a:lstStyle/>
          <a:p>
            <a:pPr>
              <a:defRPr/>
            </a:pPr>
            <a:r>
              <a:rPr lang="en-US" dirty="0"/>
              <a:t>Reasoning through Language Arts</a:t>
            </a:r>
          </a:p>
        </p:txBody>
      </p:sp>
    </p:spTree>
    <p:extLst>
      <p:ext uri="{BB962C8B-B14F-4D97-AF65-F5344CB8AC3E}">
        <p14:creationId xmlns:p14="http://schemas.microsoft.com/office/powerpoint/2010/main" val="219651566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End with a type of culminating</a:t>
            </a:r>
            <a:r>
              <a:rPr lang="en-US" baseline="0" dirty="0"/>
              <a:t> activity that asks participants to reflect on what they have learned and any take aways that they can take back to their classrooms. The slide provides one example that can be used.</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93</a:t>
            </a:fld>
            <a:endParaRPr lang="en-US" dirty="0"/>
          </a:p>
        </p:txBody>
      </p:sp>
      <p:sp>
        <p:nvSpPr>
          <p:cNvPr id="6" name="Date Placeholder 5"/>
          <p:cNvSpPr>
            <a:spLocks noGrp="1"/>
          </p:cNvSpPr>
          <p:nvPr>
            <p:ph type="dt" idx="12"/>
          </p:nvPr>
        </p:nvSpPr>
        <p:spPr/>
        <p:txBody>
          <a:bodyPr/>
          <a:lstStyle/>
          <a:p>
            <a:pPr>
              <a:defRPr/>
            </a:pPr>
            <a:r>
              <a:rPr lang="en-US" altLang="en-US"/>
              <a:t>7/2017</a:t>
            </a:r>
            <a:endParaRPr lang="en-US" altLang="en-US" dirty="0"/>
          </a:p>
        </p:txBody>
      </p:sp>
      <p:sp>
        <p:nvSpPr>
          <p:cNvPr id="7" name="Footer Placeholder 6"/>
          <p:cNvSpPr>
            <a:spLocks noGrp="1"/>
          </p:cNvSpPr>
          <p:nvPr>
            <p:ph type="ftr" sz="quarter" idx="13"/>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p:spPr>
        <p:txBody>
          <a:bodyPr/>
          <a:lstStyle/>
          <a:p>
            <a:pPr>
              <a:defRPr/>
            </a:pPr>
            <a:r>
              <a:rPr lang="en-US" dirty="0"/>
              <a:t>Reasoning through Language Arts</a:t>
            </a:r>
          </a:p>
        </p:txBody>
      </p:sp>
    </p:spTree>
    <p:extLst>
      <p:ext uri="{BB962C8B-B14F-4D97-AF65-F5344CB8AC3E}">
        <p14:creationId xmlns:p14="http://schemas.microsoft.com/office/powerpoint/2010/main" val="323612662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r>
              <a:rPr lang="en-US" dirty="0"/>
              <a:t>There are many more resources from GEDTS. Let’s spend a few minutes to look at some of the resources available.</a:t>
            </a:r>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94</a:t>
            </a:fld>
            <a:endParaRPr lang="en-US" altLang="en-US" dirty="0"/>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7"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p:spPr>
        <p:txBody>
          <a:bodyPr/>
          <a:lstStyle/>
          <a:p>
            <a:pPr>
              <a:defRPr/>
            </a:pPr>
            <a:r>
              <a:rPr lang="en-US" dirty="0"/>
              <a:t>Reasoning through Language Arts</a:t>
            </a:r>
          </a:p>
        </p:txBody>
      </p:sp>
    </p:spTree>
    <p:extLst>
      <p:ext uri="{BB962C8B-B14F-4D97-AF65-F5344CB8AC3E}">
        <p14:creationId xmlns:p14="http://schemas.microsoft.com/office/powerpoint/2010/main" val="352628717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Remind participants to take advantage of the materials available on the GED Testing Service® website.</a:t>
            </a:r>
          </a:p>
        </p:txBody>
      </p:sp>
      <p:sp>
        <p:nvSpPr>
          <p:cNvPr id="4" name="Slide Number Placeholder 3"/>
          <p:cNvSpPr>
            <a:spLocks noGrp="1"/>
          </p:cNvSpPr>
          <p:nvPr>
            <p:ph type="sldNum" sz="quarter" idx="10"/>
          </p:nvPr>
        </p:nvSpPr>
        <p:spPr/>
        <p:txBody>
          <a:bodyPr/>
          <a:lstStyle/>
          <a:p>
            <a:fld id="{F4B847EB-B2BF-D24D-A326-78699DF339EC}" type="slidenum">
              <a:rPr lang="en-US" smtClean="0"/>
              <a:t>95</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p:spPr>
        <p:txBody>
          <a:bodyPr/>
          <a:lstStyle/>
          <a:p>
            <a:pPr>
              <a:defRPr/>
            </a:pPr>
            <a:r>
              <a:rPr lang="en-US" dirty="0"/>
              <a:t>Reasoning through Language Arts</a:t>
            </a:r>
          </a:p>
        </p:txBody>
      </p:sp>
    </p:spTree>
    <p:extLst>
      <p:ext uri="{BB962C8B-B14F-4D97-AF65-F5344CB8AC3E}">
        <p14:creationId xmlns:p14="http://schemas.microsoft.com/office/powerpoint/2010/main" val="252948461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pPr marL="0" indent="0">
              <a:lnSpc>
                <a:spcPct val="100000"/>
              </a:lnSpc>
              <a:buFont typeface="+mj-lt"/>
              <a:buNone/>
            </a:pPr>
            <a:endParaRPr lang="en-US" altLang="en-US" dirty="0"/>
          </a:p>
          <a:p>
            <a:pPr marL="0" indent="0">
              <a:lnSpc>
                <a:spcPct val="100000"/>
              </a:lnSpc>
              <a:buFont typeface="+mj-lt"/>
              <a:buNone/>
            </a:pPr>
            <a:r>
              <a:rPr lang="en-US" altLang="en-US" dirty="0"/>
              <a:t>Review the different materials available for classroom use, including the sample source texts</a:t>
            </a:r>
            <a:r>
              <a:rPr lang="en-US" altLang="en-US" baseline="0" dirty="0"/>
              <a:t> and videos.  Make sure to include:</a:t>
            </a:r>
          </a:p>
          <a:p>
            <a:pPr marL="228600" indent="-228600">
              <a:lnSpc>
                <a:spcPct val="100000"/>
              </a:lnSpc>
              <a:buFont typeface="+mj-lt"/>
              <a:buAutoNum type="arabicPeriod"/>
            </a:pPr>
            <a:r>
              <a:rPr lang="en-US" sz="1200" i="1" dirty="0"/>
              <a:t>The Assessment Guide for Educators</a:t>
            </a:r>
          </a:p>
          <a:p>
            <a:pPr marL="228600" indent="-228600">
              <a:lnSpc>
                <a:spcPct val="100000"/>
              </a:lnSpc>
              <a:buFont typeface="+mj-lt"/>
              <a:buAutoNum type="arabicPeriod"/>
            </a:pPr>
            <a:r>
              <a:rPr lang="en-US" sz="1200" dirty="0"/>
              <a:t>Performance-Level Descriptors </a:t>
            </a:r>
          </a:p>
          <a:p>
            <a:pPr marL="228600" indent="-228600">
              <a:lnSpc>
                <a:spcPct val="100000"/>
              </a:lnSpc>
              <a:buFont typeface="+mj-lt"/>
              <a:buAutoNum type="arabicPeriod"/>
            </a:pPr>
            <a:r>
              <a:rPr lang="en-US" sz="1200" dirty="0"/>
              <a:t>The Resource Guides</a:t>
            </a:r>
          </a:p>
          <a:p>
            <a:pPr marL="228600" indent="-228600">
              <a:lnSpc>
                <a:spcPct val="100000"/>
              </a:lnSpc>
              <a:buFont typeface="+mj-lt"/>
              <a:buAutoNum type="arabicPeriod"/>
            </a:pPr>
            <a:r>
              <a:rPr lang="en-US" sz="1200" dirty="0"/>
              <a:t>High-Impact Indicators</a:t>
            </a:r>
          </a:p>
          <a:p>
            <a:pPr marL="228600" indent="-228600">
              <a:lnSpc>
                <a:spcPct val="100000"/>
              </a:lnSpc>
              <a:buFont typeface="+mj-lt"/>
              <a:buAutoNum type="arabicPeriod"/>
            </a:pPr>
            <a:r>
              <a:rPr lang="en-US" sz="1200" dirty="0"/>
              <a:t>The “Tuesdays for Teachers” webinar archive</a:t>
            </a:r>
          </a:p>
          <a:p>
            <a:pPr marL="228600" indent="-228600">
              <a:lnSpc>
                <a:spcPct val="100000"/>
              </a:lnSpc>
              <a:buFont typeface="+mj-lt"/>
              <a:buAutoNum type="arabicPeriod"/>
            </a:pPr>
            <a:r>
              <a:rPr lang="en-US" sz="1200" dirty="0"/>
              <a:t>In Session </a:t>
            </a:r>
          </a:p>
          <a:p>
            <a:pPr marL="228600" indent="-228600">
              <a:lnSpc>
                <a:spcPct val="100000"/>
              </a:lnSpc>
              <a:buFont typeface="+mj-lt"/>
              <a:buAutoNum type="arabicPeriod"/>
            </a:pPr>
            <a:r>
              <a:rPr lang="en-US" sz="1200" dirty="0"/>
              <a:t>Tutorials</a:t>
            </a:r>
            <a:r>
              <a:rPr lang="en-US" sz="1200" i="1" dirty="0"/>
              <a:t> </a:t>
            </a:r>
            <a:r>
              <a:rPr lang="en-US" sz="1200" dirty="0"/>
              <a:t>(</a:t>
            </a:r>
            <a:r>
              <a:rPr lang="en-US" sz="1200" dirty="0">
                <a:hlinkClick r:id="rId3"/>
              </a:rPr>
              <a:t>http://gedtestingservice.com/educators/tutorials</a:t>
            </a:r>
            <a:r>
              <a:rPr lang="en-US" sz="1200" dirty="0"/>
              <a:t>) </a:t>
            </a:r>
          </a:p>
          <a:p>
            <a:pPr>
              <a:lnSpc>
                <a:spcPct val="100000"/>
              </a:lnSpc>
            </a:pPr>
            <a:endParaRPr lang="en-US" dirty="0"/>
          </a:p>
          <a:p>
            <a:pPr>
              <a:lnSpc>
                <a:spcPct val="100000"/>
              </a:lnSpc>
            </a:pPr>
            <a:r>
              <a:rPr lang="en-US" sz="1200" dirty="0"/>
              <a:t>Also review the additional materials in the workbook.</a:t>
            </a:r>
          </a:p>
          <a:p>
            <a:endParaRPr lang="en-US" altLang="en-US" dirty="0"/>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7"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8" name="Slide Number Placeholder 4"/>
          <p:cNvSpPr>
            <a:spLocks noGrp="1"/>
          </p:cNvSpPr>
          <p:nvPr>
            <p:ph type="sldNum" sz="quarter" idx="5"/>
          </p:nvPr>
        </p:nvSpPr>
        <p:spPr>
          <a:xfrm>
            <a:off x="4008438" y="8893175"/>
            <a:ext cx="3067050" cy="468313"/>
          </a:xfrm>
        </p:spPr>
        <p:txBody>
          <a:bodyPr/>
          <a:lstStyle/>
          <a:p>
            <a:fld id="{5DA38EC4-A1FB-4F00-B9EF-395B7D2C2274}" type="slidenum">
              <a:rPr lang="en-US" smtClean="0"/>
              <a:t>96</a:t>
            </a:fld>
            <a:endParaRPr lang="en-US" dirty="0"/>
          </a:p>
        </p:txBody>
      </p:sp>
      <p:sp>
        <p:nvSpPr>
          <p:cNvPr id="9" name="Header Placeholder 7"/>
          <p:cNvSpPr>
            <a:spLocks noGrp="1"/>
          </p:cNvSpPr>
          <p:nvPr>
            <p:ph type="hdr" sz="quarter"/>
          </p:nvPr>
        </p:nvSpPr>
        <p:spPr>
          <a:xfrm>
            <a:off x="0" y="-13825"/>
            <a:ext cx="3067050" cy="468313"/>
          </a:xfrm>
        </p:spPr>
        <p:txBody>
          <a:bodyPr/>
          <a:lstStyle/>
          <a:p>
            <a:pPr>
              <a:defRPr/>
            </a:pPr>
            <a:r>
              <a:rPr lang="en-US" dirty="0"/>
              <a:t>Reasoning through Language Arts</a:t>
            </a:r>
          </a:p>
        </p:txBody>
      </p:sp>
    </p:spTree>
    <p:extLst>
      <p:ext uri="{BB962C8B-B14F-4D97-AF65-F5344CB8AC3E}">
        <p14:creationId xmlns:p14="http://schemas.microsoft.com/office/powerpoint/2010/main" val="400252990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aseline="0" dirty="0"/>
          </a:p>
          <a:p>
            <a:r>
              <a:rPr lang="en-US" altLang="en-US" dirty="0"/>
              <a:t>Discuss a couple of resources available that provide source texts that can be used in the classroom.</a:t>
            </a:r>
            <a:endParaRPr lang="en-US" altLang="en-US" baseline="0" dirty="0"/>
          </a:p>
        </p:txBody>
      </p:sp>
      <p:sp>
        <p:nvSpPr>
          <p:cNvPr id="4" name="Slide Number Placeholder 3"/>
          <p:cNvSpPr>
            <a:spLocks noGrp="1"/>
          </p:cNvSpPr>
          <p:nvPr>
            <p:ph type="sldNum" sz="quarter" idx="10"/>
          </p:nvPr>
        </p:nvSpPr>
        <p:spPr/>
        <p:txBody>
          <a:bodyPr/>
          <a:lstStyle/>
          <a:p>
            <a:fld id="{F4B847EB-B2BF-D24D-A326-78699DF339EC}" type="slidenum">
              <a:rPr lang="en-US" smtClean="0"/>
              <a:t>97</a:t>
            </a:fld>
            <a:endParaRPr lang="en-US" dirty="0"/>
          </a:p>
        </p:txBody>
      </p:sp>
      <p:sp>
        <p:nvSpPr>
          <p:cNvPr id="5" name="Date Placeholder 4"/>
          <p:cNvSpPr>
            <a:spLocks noGrp="1"/>
          </p:cNvSpPr>
          <p:nvPr>
            <p:ph type="dt" idx="11"/>
          </p:nvPr>
        </p:nvSpPr>
        <p:spPr/>
        <p:txBody>
          <a:bodyPr/>
          <a:lstStyle/>
          <a:p>
            <a:pPr>
              <a:defRPr/>
            </a:pPr>
            <a:r>
              <a:rPr lang="en-US" altLang="en-US"/>
              <a:t>7/2017</a:t>
            </a:r>
            <a:endParaRPr lang="en-US" altLang="en-US" dirty="0"/>
          </a:p>
        </p:txBody>
      </p:sp>
      <p:sp>
        <p:nvSpPr>
          <p:cNvPr id="6" name="Footer Placeholder 5"/>
          <p:cNvSpPr>
            <a:spLocks noGrp="1"/>
          </p:cNvSpPr>
          <p:nvPr>
            <p:ph type="ftr" sz="quarter" idx="12"/>
          </p:nvPr>
        </p:nvSpPr>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p:spPr>
        <p:txBody>
          <a:bodyPr/>
          <a:lstStyle/>
          <a:p>
            <a:pPr>
              <a:defRPr/>
            </a:pPr>
            <a:r>
              <a:rPr lang="en-US" dirty="0"/>
              <a:t>Reasoning through Language Arts</a:t>
            </a:r>
          </a:p>
        </p:txBody>
      </p:sp>
    </p:spTree>
    <p:extLst>
      <p:ext uri="{BB962C8B-B14F-4D97-AF65-F5344CB8AC3E}">
        <p14:creationId xmlns:p14="http://schemas.microsoft.com/office/powerpoint/2010/main" val="15320714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A8C200-9146-2E47-BE29-58F523586F58}" type="slidenum">
              <a:rPr lang="en-US" smtClean="0"/>
              <a:t>98</a:t>
            </a:fld>
            <a:endParaRPr lang="en-US" dirty="0"/>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7/2017</a:t>
            </a:r>
            <a:endParaRPr lang="en-US" altLang="en-US" dirty="0"/>
          </a:p>
        </p:txBody>
      </p:sp>
      <p:sp>
        <p:nvSpPr>
          <p:cNvPr id="7" name="Footer Placeholder 5"/>
          <p:cNvSpPr>
            <a:spLocks noGrp="1"/>
          </p:cNvSpPr>
          <p:nvPr>
            <p:ph type="ftr" sz="quarter" idx="4"/>
          </p:nvPr>
        </p:nvSpPr>
        <p:spPr>
          <a:xfrm>
            <a:off x="0" y="8893175"/>
            <a:ext cx="3067050" cy="468313"/>
          </a:xfrm>
        </p:spPr>
        <p:txBody>
          <a:bodyPr/>
          <a:lstStyle/>
          <a:p>
            <a:pPr>
              <a:defRPr/>
            </a:pPr>
            <a:r>
              <a:rPr lang="en-US" dirty="0"/>
              <a:t>© Copyright GED Testing Service LLC. All rights reserved</a:t>
            </a:r>
          </a:p>
        </p:txBody>
      </p:sp>
      <p:sp>
        <p:nvSpPr>
          <p:cNvPr id="8" name="Header Placeholder 7"/>
          <p:cNvSpPr>
            <a:spLocks noGrp="1"/>
          </p:cNvSpPr>
          <p:nvPr>
            <p:ph type="hdr" sz="quarter"/>
          </p:nvPr>
        </p:nvSpPr>
        <p:spPr>
          <a:xfrm>
            <a:off x="0" y="-13825"/>
            <a:ext cx="3067050" cy="468313"/>
          </a:xfrm>
        </p:spPr>
        <p:txBody>
          <a:bodyPr/>
          <a:lstStyle/>
          <a:p>
            <a:pPr>
              <a:defRPr/>
            </a:pPr>
            <a:r>
              <a:rPr lang="en-US" dirty="0"/>
              <a:t>Reasoning through Language Arts</a:t>
            </a:r>
          </a:p>
        </p:txBody>
      </p:sp>
    </p:spTree>
    <p:extLst>
      <p:ext uri="{BB962C8B-B14F-4D97-AF65-F5344CB8AC3E}">
        <p14:creationId xmlns:p14="http://schemas.microsoft.com/office/powerpoint/2010/main" val="37174009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 y="2710891"/>
            <a:ext cx="9143999" cy="4147109"/>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90913" y="715963"/>
            <a:ext cx="1893887"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858095"/>
            <a:ext cx="7772400" cy="2009301"/>
          </a:xfrm>
        </p:spPr>
        <p:txBody>
          <a:bodyPr>
            <a:normAutofit/>
          </a:bodyPr>
          <a:lstStyle>
            <a:lvl1pPr algn="ctr">
              <a:defRPr sz="5400">
                <a:solidFill>
                  <a:srgbClr val="FFFFFF"/>
                </a:solidFill>
              </a:defRPr>
            </a:lvl1pPr>
          </a:lstStyle>
          <a:p>
            <a:r>
              <a:rPr lang="en-US" dirty="0"/>
              <a:t>Click to edit Master title style</a:t>
            </a:r>
          </a:p>
        </p:txBody>
      </p:sp>
      <p:sp>
        <p:nvSpPr>
          <p:cNvPr id="3" name="Subtitle 2"/>
          <p:cNvSpPr>
            <a:spLocks noGrp="1"/>
          </p:cNvSpPr>
          <p:nvPr>
            <p:ph type="subTitle" idx="1"/>
          </p:nvPr>
        </p:nvSpPr>
        <p:spPr>
          <a:xfrm>
            <a:off x="685800" y="5672224"/>
            <a:ext cx="7772400" cy="653461"/>
          </a:xfrm>
        </p:spPr>
        <p:txBody>
          <a:bodyPr lIns="0" tIns="0" rIns="0" bIns="0">
            <a:normAutofit/>
          </a:bodyPr>
          <a:lstStyle>
            <a:lvl1pPr marL="0" indent="0" algn="ctr">
              <a:buNone/>
              <a:defRPr sz="2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78155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E24419A-E05D-4391-AB9E-77CF3A9F9B48}" type="datetimeFigureOut">
              <a:rPr lang="en-US" smtClean="0"/>
              <a:t>9/5/2018</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2FBE3757-3ECC-4A18-8DE8-5D481B57EE7D}" type="slidenum">
              <a:rPr lang="en-US" smtClean="0"/>
              <a:t>‹#›</a:t>
            </a:fld>
            <a:endParaRPr lang="en-US"/>
          </a:p>
        </p:txBody>
      </p:sp>
    </p:spTree>
    <p:extLst>
      <p:ext uri="{BB962C8B-B14F-4D97-AF65-F5344CB8AC3E}">
        <p14:creationId xmlns:p14="http://schemas.microsoft.com/office/powerpoint/2010/main" val="604013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219140"/>
            <a:ext cx="7772400" cy="919537"/>
          </a:xfrm>
        </p:spPr>
        <p:txBody>
          <a:bodyPr>
            <a:normAutofit/>
          </a:bodyPr>
          <a:lstStyle>
            <a:lvl1pPr algn="l">
              <a:defRPr sz="4800" b="1" cap="none">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3236532"/>
            <a:ext cx="7772400" cy="1418120"/>
          </a:xfrm>
        </p:spPr>
        <p:txBody>
          <a:bodyPr lIns="0" tIns="0" rIns="0" bIns="0"/>
          <a:lstStyle>
            <a:lvl1pPr marL="0" indent="0">
              <a:buNone/>
              <a:defRPr sz="2000">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Slide Number Placeholder 5"/>
          <p:cNvSpPr>
            <a:spLocks noGrp="1"/>
          </p:cNvSpPr>
          <p:nvPr>
            <p:ph type="sldNum" sz="quarter" idx="10"/>
          </p:nvPr>
        </p:nvSpPr>
        <p:spPr/>
        <p:txBody>
          <a:bodyPr/>
          <a:lstStyle>
            <a:lvl1pPr>
              <a:defRPr>
                <a:solidFill>
                  <a:schemeClr val="bg1"/>
                </a:solidFill>
              </a:defRPr>
            </a:lvl1pPr>
          </a:lstStyle>
          <a:p>
            <a:pPr>
              <a:defRPr/>
            </a:pPr>
            <a:fld id="{C6F182AA-E8C3-45C4-8EEB-FB91E19E0F02}" type="slidenum">
              <a:rPr lang="en-US" altLang="en-US"/>
              <a:pPr>
                <a:defRPr/>
              </a:pPr>
              <a:t>‹#›</a:t>
            </a:fld>
            <a:endParaRPr lang="en-US" altLang="en-US" dirty="0"/>
          </a:p>
        </p:txBody>
      </p:sp>
    </p:spTree>
    <p:extLst>
      <p:ext uri="{BB962C8B-B14F-4D97-AF65-F5344CB8AC3E}">
        <p14:creationId xmlns:p14="http://schemas.microsoft.com/office/powerpoint/2010/main" val="10888857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6"/>
            <a:ext cx="8229600" cy="862701"/>
          </a:xfrm>
        </p:spPr>
        <p:txBody>
          <a:bodyPr>
            <a:normAutofit/>
          </a:bodyPr>
          <a:lstStyle>
            <a:lvl1pPr>
              <a:defRPr sz="2800">
                <a:solidFill>
                  <a:srgbClr val="FFFFFF"/>
                </a:solidFill>
              </a:defRPr>
            </a:lvl1pPr>
          </a:lstStyle>
          <a:p>
            <a:r>
              <a:rPr lang="en-US" dirty="0"/>
              <a:t>Click to edit Master title style</a:t>
            </a:r>
          </a:p>
        </p:txBody>
      </p:sp>
      <p:sp>
        <p:nvSpPr>
          <p:cNvPr id="5" name="Picture Placeholder 4"/>
          <p:cNvSpPr>
            <a:spLocks noGrp="1"/>
          </p:cNvSpPr>
          <p:nvPr>
            <p:ph type="pic" sz="quarter" idx="12"/>
          </p:nvPr>
        </p:nvSpPr>
        <p:spPr>
          <a:xfrm>
            <a:off x="457200" y="1355547"/>
            <a:ext cx="8229600" cy="4765853"/>
          </a:xfrm>
        </p:spPr>
        <p:txBody>
          <a:bodyPr rtlCol="0">
            <a:normAutofit/>
          </a:bodyPr>
          <a:lstStyle>
            <a:lvl1pPr>
              <a:defRPr baseline="0"/>
            </a:lvl1pPr>
          </a:lstStyle>
          <a:p>
            <a:pPr lvl="0"/>
            <a:r>
              <a:rPr lang="en-US" noProof="0" dirty="0"/>
              <a:t>Drag picture to placeholder or click icon to add</a:t>
            </a:r>
          </a:p>
        </p:txBody>
      </p:sp>
      <p:sp>
        <p:nvSpPr>
          <p:cNvPr id="4" name="Slide Number Placeholder 5"/>
          <p:cNvSpPr>
            <a:spLocks noGrp="1"/>
          </p:cNvSpPr>
          <p:nvPr>
            <p:ph type="sldNum" sz="quarter" idx="13"/>
          </p:nvPr>
        </p:nvSpPr>
        <p:spPr/>
        <p:txBody>
          <a:bodyPr/>
          <a:lstStyle>
            <a:lvl1pPr>
              <a:defRPr/>
            </a:lvl1pPr>
          </a:lstStyle>
          <a:p>
            <a:pPr>
              <a:defRPr/>
            </a:pPr>
            <a:fld id="{C4A3DFA7-BD09-45AA-A023-9A2AE4298B2A}" type="slidenum">
              <a:rPr lang="en-US" altLang="en-US"/>
              <a:pPr>
                <a:defRPr/>
              </a:pPr>
              <a:t>‹#›</a:t>
            </a:fld>
            <a:endParaRPr lang="en-US" altLang="en-US" dirty="0"/>
          </a:p>
        </p:txBody>
      </p:sp>
    </p:spTree>
    <p:extLst>
      <p:ext uri="{BB962C8B-B14F-4D97-AF65-F5344CB8AC3E}">
        <p14:creationId xmlns:p14="http://schemas.microsoft.com/office/powerpoint/2010/main" val="20494982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a:xfrm>
            <a:off x="457200" y="312171"/>
            <a:ext cx="8229600" cy="5809229"/>
          </a:xfrm>
        </p:spPr>
        <p:txBody>
          <a:bodyPr rtlCol="0">
            <a:normAutofit/>
          </a:bodyPr>
          <a:lstStyle>
            <a:lvl1pPr>
              <a:defRPr baseline="0"/>
            </a:lvl1pPr>
          </a:lstStyle>
          <a:p>
            <a:pPr lvl="0"/>
            <a:r>
              <a:rPr lang="en-US" noProof="0" dirty="0"/>
              <a:t>Drag picture to placeholder or click icon to add</a:t>
            </a:r>
          </a:p>
        </p:txBody>
      </p:sp>
      <p:sp>
        <p:nvSpPr>
          <p:cNvPr id="3" name="Slide Number Placeholder 5"/>
          <p:cNvSpPr>
            <a:spLocks noGrp="1"/>
          </p:cNvSpPr>
          <p:nvPr>
            <p:ph type="sldNum" sz="quarter" idx="13"/>
          </p:nvPr>
        </p:nvSpPr>
        <p:spPr/>
        <p:txBody>
          <a:bodyPr/>
          <a:lstStyle>
            <a:lvl1pPr>
              <a:defRPr/>
            </a:lvl1pPr>
          </a:lstStyle>
          <a:p>
            <a:pPr>
              <a:defRPr/>
            </a:pPr>
            <a:fld id="{BB554F01-086E-4CB7-8CA4-3645B4BC7918}" type="slidenum">
              <a:rPr lang="en-US" altLang="en-US"/>
              <a:pPr>
                <a:defRPr/>
              </a:pPr>
              <a:t>‹#›</a:t>
            </a:fld>
            <a:endParaRPr lang="en-US" altLang="en-US" dirty="0"/>
          </a:p>
        </p:txBody>
      </p:sp>
    </p:spTree>
    <p:extLst>
      <p:ext uri="{BB962C8B-B14F-4D97-AF65-F5344CB8AC3E}">
        <p14:creationId xmlns:p14="http://schemas.microsoft.com/office/powerpoint/2010/main" val="5306552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EFBB501F-A93A-4FEE-B88D-AFDD3BE7CAF3}" type="slidenum">
              <a:rPr lang="en-US" altLang="en-US"/>
              <a:pPr>
                <a:defRPr/>
              </a:pPr>
              <a:t>‹#›</a:t>
            </a:fld>
            <a:endParaRPr lang="en-US" altLang="en-US" dirty="0"/>
          </a:p>
        </p:txBody>
      </p:sp>
    </p:spTree>
    <p:extLst>
      <p:ext uri="{BB962C8B-B14F-4D97-AF65-F5344CB8AC3E}">
        <p14:creationId xmlns:p14="http://schemas.microsoft.com/office/powerpoint/2010/main" val="3738541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D7424F65-3AF9-43AC-B3BB-2E4AFDF865B9}" type="slidenum">
              <a:rPr lang="en-US" altLang="en-US"/>
              <a:pPr>
                <a:defRPr/>
              </a:pPr>
              <a:t>‹#›</a:t>
            </a:fld>
            <a:endParaRPr lang="en-US" altLang="en-US" dirty="0"/>
          </a:p>
        </p:txBody>
      </p:sp>
    </p:spTree>
    <p:extLst>
      <p:ext uri="{BB962C8B-B14F-4D97-AF65-F5344CB8AC3E}">
        <p14:creationId xmlns:p14="http://schemas.microsoft.com/office/powerpoint/2010/main" val="1290487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lumn Content">
    <p:spTree>
      <p:nvGrpSpPr>
        <p:cNvPr id="1" name=""/>
        <p:cNvGrpSpPr/>
        <p:nvPr/>
      </p:nvGrpSpPr>
      <p:grpSpPr>
        <a:xfrm>
          <a:off x="0" y="0"/>
          <a:ext cx="0" cy="0"/>
          <a:chOff x="0" y="0"/>
          <a:chExt cx="0" cy="0"/>
        </a:xfrm>
      </p:grpSpPr>
      <p:sp>
        <p:nvSpPr>
          <p:cNvPr id="5" name="Rectangle 4"/>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529500"/>
            <a:ext cx="4038600" cy="459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29500"/>
            <a:ext cx="4038600" cy="459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6"/>
          <p:cNvSpPr>
            <a:spLocks noGrp="1"/>
          </p:cNvSpPr>
          <p:nvPr>
            <p:ph type="sldNum" sz="quarter" idx="10"/>
          </p:nvPr>
        </p:nvSpPr>
        <p:spPr/>
        <p:txBody>
          <a:bodyPr/>
          <a:lstStyle>
            <a:lvl1pPr>
              <a:defRPr/>
            </a:lvl1pPr>
          </a:lstStyle>
          <a:p>
            <a:pPr>
              <a:defRPr/>
            </a:pPr>
            <a:fld id="{55E78498-D0FE-499B-81A6-B94330B49442}" type="slidenum">
              <a:rPr lang="en-US" altLang="en-US"/>
              <a:pPr>
                <a:defRPr/>
              </a:pPr>
              <a:t>‹#›</a:t>
            </a:fld>
            <a:endParaRPr lang="en-US" altLang="en-US" dirty="0"/>
          </a:p>
        </p:txBody>
      </p:sp>
    </p:spTree>
    <p:extLst>
      <p:ext uri="{BB962C8B-B14F-4D97-AF65-F5344CB8AC3E}">
        <p14:creationId xmlns:p14="http://schemas.microsoft.com/office/powerpoint/2010/main" val="3974777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457200" y="511800"/>
            <a:ext cx="8229600" cy="924791"/>
          </a:xfrm>
        </p:spPr>
        <p:txBody>
          <a:bodyPr/>
          <a:lstStyle/>
          <a:p>
            <a:r>
              <a:rPr lang="en-US" dirty="0"/>
              <a:t>Click to edit Master title style</a:t>
            </a:r>
          </a:p>
        </p:txBody>
      </p:sp>
      <p:sp>
        <p:nvSpPr>
          <p:cNvPr id="4" name="Slide Number Placeholder 4"/>
          <p:cNvSpPr>
            <a:spLocks noGrp="1"/>
          </p:cNvSpPr>
          <p:nvPr>
            <p:ph type="sldNum" sz="quarter" idx="10"/>
          </p:nvPr>
        </p:nvSpPr>
        <p:spPr/>
        <p:txBody>
          <a:bodyPr/>
          <a:lstStyle>
            <a:lvl1pPr>
              <a:defRPr/>
            </a:lvl1pPr>
          </a:lstStyle>
          <a:p>
            <a:pPr>
              <a:defRPr/>
            </a:pPr>
            <a:fld id="{BA3DD496-3C43-421E-9588-FC23620CAC86}" type="slidenum">
              <a:rPr lang="en-US" altLang="en-US"/>
              <a:pPr>
                <a:defRPr/>
              </a:pPr>
              <a:t>‹#›</a:t>
            </a:fld>
            <a:endParaRPr lang="en-US" altLang="en-US" dirty="0"/>
          </a:p>
        </p:txBody>
      </p:sp>
    </p:spTree>
    <p:extLst>
      <p:ext uri="{BB962C8B-B14F-4D97-AF65-F5344CB8AC3E}">
        <p14:creationId xmlns:p14="http://schemas.microsoft.com/office/powerpoint/2010/main" val="4151239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66825" y="1031875"/>
            <a:ext cx="2520950"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Content Placeholder 10"/>
          <p:cNvSpPr>
            <a:spLocks noGrp="1"/>
          </p:cNvSpPr>
          <p:nvPr>
            <p:ph sz="quarter" idx="13"/>
          </p:nvPr>
        </p:nvSpPr>
        <p:spPr>
          <a:xfrm>
            <a:off x="2932113" y="1978025"/>
            <a:ext cx="4460875" cy="2792483"/>
          </a:xfrm>
        </p:spPr>
        <p:txBody>
          <a:bodyPr lIns="0" tIns="0" rIns="0" bIns="0">
            <a:normAutofit/>
          </a:bodyPr>
          <a:lstStyle>
            <a:lvl1pPr marL="0" indent="0">
              <a:buNone/>
              <a:defRPr sz="3200" baseline="0"/>
            </a:lvl1pPr>
          </a:lstStyle>
          <a:p>
            <a:pPr lvl="0"/>
            <a:r>
              <a:rPr lang="en-US"/>
              <a:t>Click to edit Master text styles</a:t>
            </a:r>
          </a:p>
        </p:txBody>
      </p:sp>
      <p:sp>
        <p:nvSpPr>
          <p:cNvPr id="15" name="Text Placeholder 14"/>
          <p:cNvSpPr>
            <a:spLocks noGrp="1"/>
          </p:cNvSpPr>
          <p:nvPr>
            <p:ph type="body" sz="quarter" idx="14"/>
          </p:nvPr>
        </p:nvSpPr>
        <p:spPr>
          <a:xfrm>
            <a:off x="2932113" y="4897438"/>
            <a:ext cx="4460875" cy="498475"/>
          </a:xfrm>
        </p:spPr>
        <p:txBody>
          <a:bodyPr lIns="0" tIns="0" rIns="0" bIns="0">
            <a:normAutofit/>
          </a:bodyPr>
          <a:lstStyle>
            <a:lvl1pPr marL="342900" indent="-342900" algn="r">
              <a:buFont typeface="Lucida Grande"/>
              <a:buChar char="—"/>
              <a:defRPr sz="2000" baseline="0"/>
            </a:lvl1pPr>
          </a:lstStyle>
          <a:p>
            <a:pPr lvl="0"/>
            <a:r>
              <a:rPr lang="en-US"/>
              <a:t>Click to edit Master text styles</a:t>
            </a:r>
          </a:p>
        </p:txBody>
      </p:sp>
      <p:sp>
        <p:nvSpPr>
          <p:cNvPr id="6" name="Slide Number Placeholder 3"/>
          <p:cNvSpPr>
            <a:spLocks noGrp="1"/>
          </p:cNvSpPr>
          <p:nvPr>
            <p:ph type="sldNum" sz="quarter" idx="15"/>
          </p:nvPr>
        </p:nvSpPr>
        <p:spPr/>
        <p:txBody>
          <a:bodyPr/>
          <a:lstStyle>
            <a:lvl1pPr>
              <a:defRPr/>
            </a:lvl1pPr>
          </a:lstStyle>
          <a:p>
            <a:pPr>
              <a:defRPr/>
            </a:pPr>
            <a:fld id="{37DDE6FD-0618-4B94-AC88-83D080BA0C38}" type="slidenum">
              <a:rPr lang="en-US" altLang="en-US"/>
              <a:pPr>
                <a:defRPr/>
              </a:pPr>
              <a:t>‹#›</a:t>
            </a:fld>
            <a:endParaRPr lang="en-US" altLang="en-US" dirty="0"/>
          </a:p>
        </p:txBody>
      </p:sp>
    </p:spTree>
    <p:extLst>
      <p:ext uri="{BB962C8B-B14F-4D97-AF65-F5344CB8AC3E}">
        <p14:creationId xmlns:p14="http://schemas.microsoft.com/office/powerpoint/2010/main" val="1437470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Rectangle 1"/>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Slide Number Placeholder 2"/>
          <p:cNvSpPr>
            <a:spLocks noGrp="1"/>
          </p:cNvSpPr>
          <p:nvPr>
            <p:ph type="sldNum" sz="quarter" idx="10"/>
          </p:nvPr>
        </p:nvSpPr>
        <p:spPr/>
        <p:txBody>
          <a:bodyPr/>
          <a:lstStyle>
            <a:lvl1pPr>
              <a:defRPr/>
            </a:lvl1pPr>
          </a:lstStyle>
          <a:p>
            <a:pPr>
              <a:defRPr/>
            </a:pPr>
            <a:fld id="{70632705-19FE-4B76-9DA3-807FA2888835}" type="slidenum">
              <a:rPr lang="en-US" altLang="en-US"/>
              <a:pPr>
                <a:defRPr/>
              </a:pPr>
              <a:t>‹#›</a:t>
            </a:fld>
            <a:endParaRPr lang="en-US" altLang="en-US" dirty="0"/>
          </a:p>
        </p:txBody>
      </p:sp>
    </p:spTree>
    <p:extLst>
      <p:ext uri="{BB962C8B-B14F-4D97-AF65-F5344CB8AC3E}">
        <p14:creationId xmlns:p14="http://schemas.microsoft.com/office/powerpoint/2010/main" val="2326334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8200" y="2743200"/>
            <a:ext cx="7772400" cy="1362075"/>
          </a:xfrm>
          <a:prstGeom prst="rect">
            <a:avLst/>
          </a:prstGeom>
        </p:spPr>
        <p:txBody>
          <a:bodyPr>
            <a:normAutofit/>
          </a:bodyPr>
          <a:lstStyle>
            <a:lvl1pPr algn="l">
              <a:defRPr sz="3200" b="1" cap="all">
                <a:solidFill>
                  <a:schemeClr val="accent2"/>
                </a:solidFill>
              </a:defRPr>
            </a:lvl1pPr>
          </a:lstStyle>
          <a:p>
            <a:r>
              <a:rPr lang="en-US" dirty="0"/>
              <a:t>Click to edit Master title style</a:t>
            </a:r>
          </a:p>
        </p:txBody>
      </p:sp>
    </p:spTree>
    <p:extLst>
      <p:ext uri="{BB962C8B-B14F-4D97-AF65-F5344CB8AC3E}">
        <p14:creationId xmlns:p14="http://schemas.microsoft.com/office/powerpoint/2010/main" val="95499319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219140"/>
            <a:ext cx="7772400" cy="919537"/>
          </a:xfrm>
        </p:spPr>
        <p:txBody>
          <a:bodyPr>
            <a:normAutofit/>
          </a:bodyPr>
          <a:lstStyle>
            <a:lvl1pPr algn="l">
              <a:defRPr sz="4800" b="1" cap="none">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3236532"/>
            <a:ext cx="7772400" cy="1418120"/>
          </a:xfrm>
        </p:spPr>
        <p:txBody>
          <a:bodyPr lIns="0" tIns="0" rIns="0" bIns="0"/>
          <a:lstStyle>
            <a:lvl1pPr marL="0" indent="0">
              <a:buNone/>
              <a:defRPr sz="2000">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Slide Number Placeholder 5"/>
          <p:cNvSpPr>
            <a:spLocks noGrp="1"/>
          </p:cNvSpPr>
          <p:nvPr>
            <p:ph type="sldNum" sz="quarter" idx="10"/>
          </p:nvPr>
        </p:nvSpPr>
        <p:spPr/>
        <p:txBody>
          <a:bodyPr/>
          <a:lstStyle>
            <a:lvl1pPr>
              <a:defRPr>
                <a:solidFill>
                  <a:schemeClr val="bg1"/>
                </a:solidFill>
              </a:defRPr>
            </a:lvl1pPr>
          </a:lstStyle>
          <a:p>
            <a:pPr>
              <a:defRPr/>
            </a:pPr>
            <a:fld id="{767ED845-3D44-4922-9A0F-A625456B78BD}" type="slidenum">
              <a:rPr lang="en-US"/>
              <a:pPr>
                <a:defRPr/>
              </a:pPr>
              <a:t>‹#›</a:t>
            </a:fld>
            <a:endParaRPr lang="en-US" dirty="0"/>
          </a:p>
        </p:txBody>
      </p:sp>
    </p:spTree>
    <p:extLst>
      <p:ext uri="{BB962C8B-B14F-4D97-AF65-F5344CB8AC3E}">
        <p14:creationId xmlns:p14="http://schemas.microsoft.com/office/powerpoint/2010/main" val="619114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7578725" cy="990600"/>
          </a:xfrm>
        </p:spPr>
        <p:txBody>
          <a:bodyPr/>
          <a:lstStyle/>
          <a:p>
            <a:r>
              <a:rPr lang="en-US"/>
              <a:t>Click to edit Master title style</a:t>
            </a:r>
          </a:p>
        </p:txBody>
      </p:sp>
      <p:sp>
        <p:nvSpPr>
          <p:cNvPr id="3" name="Text Placeholder 2"/>
          <p:cNvSpPr>
            <a:spLocks noGrp="1"/>
          </p:cNvSpPr>
          <p:nvPr>
            <p:ph type="body" sz="half" idx="1"/>
          </p:nvPr>
        </p:nvSpPr>
        <p:spPr>
          <a:xfrm>
            <a:off x="1524000" y="1524000"/>
            <a:ext cx="35814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57800" y="1524000"/>
            <a:ext cx="35814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7432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4.jpeg"/><Relationship Id="rId5" Type="http://schemas.openxmlformats.org/officeDocument/2006/relationships/theme" Target="../theme/theme2.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92125"/>
            <a:ext cx="8229600"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509713"/>
            <a:ext cx="82296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457200" y="6299200"/>
            <a:ext cx="458788" cy="322263"/>
          </a:xfrm>
          <a:prstGeom prst="rect">
            <a:avLst/>
          </a:prstGeom>
        </p:spPr>
        <p:txBody>
          <a:bodyPr vert="horz" wrap="square" lIns="0" tIns="0" rIns="0" bIns="0" numCol="1" anchor="b" anchorCtr="0" compatLnSpc="1">
            <a:prstTxWarp prst="textNoShape">
              <a:avLst/>
            </a:prstTxWarp>
          </a:bodyPr>
          <a:lstStyle>
            <a:lvl1pPr>
              <a:defRPr sz="1200">
                <a:solidFill>
                  <a:srgbClr val="0084A9"/>
                </a:solidFill>
                <a:ea typeface="ＭＳ Ｐゴシック" pitchFamily="34" charset="-128"/>
              </a:defRPr>
            </a:lvl1pPr>
          </a:lstStyle>
          <a:p>
            <a:pPr>
              <a:defRPr/>
            </a:pPr>
            <a:fld id="{A481104A-4966-4236-946D-36FCAE6A41E2}" type="slidenum">
              <a:rPr lang="en-US" altLang="en-US"/>
              <a:pPr>
                <a:defRPr/>
              </a:pPr>
              <a:t>‹#›</a:t>
            </a:fld>
            <a:endParaRPr lang="en-US" altLang="en-US" dirty="0"/>
          </a:p>
        </p:txBody>
      </p:sp>
      <p:sp>
        <p:nvSpPr>
          <p:cNvPr id="1029" name="TextBox 9"/>
          <p:cNvSpPr txBox="1">
            <a:spLocks noChangeArrowheads="1"/>
          </p:cNvSpPr>
          <p:nvPr userDrawn="1"/>
        </p:nvSpPr>
        <p:spPr bwMode="auto">
          <a:xfrm>
            <a:off x="915988" y="6483350"/>
            <a:ext cx="1951037"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r>
              <a:rPr lang="en-US" altLang="en-US" sz="900" dirty="0">
                <a:solidFill>
                  <a:schemeClr val="tx2"/>
                </a:solidFill>
              </a:rPr>
              <a:t>GEDtestingservice.com  •  GED.com</a:t>
            </a:r>
          </a:p>
        </p:txBody>
      </p:sp>
      <p:pic>
        <p:nvPicPr>
          <p:cNvPr id="1030" name="Picture 3"/>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8005763" y="6226175"/>
            <a:ext cx="6667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3" r:id="rId9"/>
    <p:sldLayoutId id="2147484144" r:id="rId10"/>
  </p:sldLayoutIdLst>
  <p:hf hdr="0" ftr="0" dt="0"/>
  <p:txStyles>
    <p:titleStyle>
      <a:lvl1pPr algn="l" defTabSz="457200" rtl="0" eaLnBrk="0" fontAlgn="base" hangingPunct="0">
        <a:spcBef>
          <a:spcPct val="0"/>
        </a:spcBef>
        <a:spcAft>
          <a:spcPct val="0"/>
        </a:spcAft>
        <a:defRPr sz="4000" b="1" kern="1200">
          <a:solidFill>
            <a:srgbClr val="0084A9"/>
          </a:solidFill>
          <a:latin typeface="+mj-lt"/>
          <a:ea typeface="MS PGothic" pitchFamily="34" charset="-128"/>
          <a:cs typeface="ＭＳ Ｐゴシック" charset="0"/>
        </a:defRPr>
      </a:lvl1pPr>
      <a:lvl2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2pPr>
      <a:lvl3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3pPr>
      <a:lvl4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4pPr>
      <a:lvl5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5pPr>
      <a:lvl6pPr marL="4572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6pPr>
      <a:lvl7pPr marL="9144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7pPr>
      <a:lvl8pPr marL="13716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8pPr>
      <a:lvl9pPr marL="18288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9pPr>
    </p:titleStyle>
    <p:body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492125"/>
            <a:ext cx="8229600"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509713"/>
            <a:ext cx="82296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457200" y="6299200"/>
            <a:ext cx="458788" cy="322263"/>
          </a:xfrm>
          <a:prstGeom prst="rect">
            <a:avLst/>
          </a:prstGeom>
        </p:spPr>
        <p:txBody>
          <a:bodyPr vert="horz" wrap="square" lIns="0" tIns="0" rIns="0" bIns="0" numCol="1" anchor="b" anchorCtr="0" compatLnSpc="1">
            <a:prstTxWarp prst="textNoShape">
              <a:avLst/>
            </a:prstTxWarp>
          </a:bodyPr>
          <a:lstStyle>
            <a:lvl1pPr>
              <a:defRPr sz="1200">
                <a:solidFill>
                  <a:srgbClr val="FFFFFF"/>
                </a:solidFill>
                <a:ea typeface="ＭＳ Ｐゴシック" pitchFamily="34" charset="-128"/>
              </a:defRPr>
            </a:lvl1pPr>
          </a:lstStyle>
          <a:p>
            <a:pPr>
              <a:defRPr/>
            </a:pPr>
            <a:fld id="{ECA289BB-9139-4386-99D1-F633463EB3E8}" type="slidenum">
              <a:rPr lang="en-US" altLang="en-US"/>
              <a:pPr>
                <a:defRPr/>
              </a:pPr>
              <a:t>‹#›</a:t>
            </a:fld>
            <a:endParaRPr lang="en-US" altLang="en-US" dirty="0"/>
          </a:p>
        </p:txBody>
      </p:sp>
      <p:sp>
        <p:nvSpPr>
          <p:cNvPr id="2053" name="TextBox 9"/>
          <p:cNvSpPr txBox="1">
            <a:spLocks noChangeArrowheads="1"/>
          </p:cNvSpPr>
          <p:nvPr userDrawn="1"/>
        </p:nvSpPr>
        <p:spPr bwMode="auto">
          <a:xfrm>
            <a:off x="915988" y="6483350"/>
            <a:ext cx="1951037"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r>
              <a:rPr lang="en-US" altLang="en-US" sz="900" dirty="0">
                <a:solidFill>
                  <a:srgbClr val="FFFFFF"/>
                </a:solidFill>
              </a:rPr>
              <a:t>GEDtestingservice.com  •  GED.com</a:t>
            </a:r>
          </a:p>
        </p:txBody>
      </p:sp>
      <p:pic>
        <p:nvPicPr>
          <p:cNvPr id="2054" name="Picture 3"/>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8005763" y="6226175"/>
            <a:ext cx="6667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40" r:id="rId1"/>
    <p:sldLayoutId id="2147484130" r:id="rId2"/>
    <p:sldLayoutId id="2147484131" r:id="rId3"/>
    <p:sldLayoutId id="2147484141" r:id="rId4"/>
  </p:sldLayoutIdLst>
  <p:hf hdr="0" ftr="0" dt="0"/>
  <p:txStyles>
    <p:titleStyle>
      <a:lvl1pPr algn="l" defTabSz="457200" rtl="0" eaLnBrk="0" fontAlgn="base" hangingPunct="0">
        <a:spcBef>
          <a:spcPct val="0"/>
        </a:spcBef>
        <a:spcAft>
          <a:spcPct val="0"/>
        </a:spcAft>
        <a:defRPr sz="4000" b="1" kern="1200">
          <a:solidFill>
            <a:schemeClr val="bg2"/>
          </a:solidFill>
          <a:latin typeface="+mj-lt"/>
          <a:ea typeface="MS PGothic" pitchFamily="34" charset="-128"/>
          <a:cs typeface="ＭＳ Ｐゴシック" charset="0"/>
        </a:defRPr>
      </a:lvl1pPr>
      <a:lvl2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2pPr>
      <a:lvl3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3pPr>
      <a:lvl4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4pPr>
      <a:lvl5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5pPr>
      <a:lvl6pPr marL="4572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6pPr>
      <a:lvl7pPr marL="9144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7pPr>
      <a:lvl8pPr marL="13716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8pPr>
      <a:lvl9pPr marL="18288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9pPr>
    </p:titleStyle>
    <p:body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rgbClr val="FFFFFF"/>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rgbClr val="FFFFFF"/>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rgbClr val="FFFFFF"/>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rgbClr val="FFFFFF"/>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rgbClr val="FFFFFF"/>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hyperlink" Target="http://www.corestandards.org/assets/Appendix_B.pdf"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corestandards.org/assets/Appendix_B.pdf"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2.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tmp"/><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tmp"/><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1.tmp"/><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2.tmp"/></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microsoft.com/office/2007/relationships/hdphoto" Target="../media/hdphoto1.wdp"/></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41.tmp"/><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2.tmp"/></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80.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5.jpg"/></Relationships>
</file>

<file path=ppt/slides/_rels/slide8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58.tmp"/><Relationship Id="rId4" Type="http://schemas.openxmlformats.org/officeDocument/2006/relationships/image" Target="../media/image57.png"/></Relationships>
</file>

<file path=ppt/slides/_rels/slide8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4.xml"/><Relationship Id="rId1" Type="http://schemas.openxmlformats.org/officeDocument/2006/relationships/slideLayout" Target="../slideLayouts/slideLayout4.xml"/><Relationship Id="rId4" Type="http://schemas.openxmlformats.org/officeDocument/2006/relationships/image" Target="../media/image52.png"/></Relationships>
</file>

<file path=ppt/slides/_rels/slide8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6.xml"/><Relationship Id="rId1" Type="http://schemas.openxmlformats.org/officeDocument/2006/relationships/slideLayout" Target="../slideLayouts/slideLayout6.xml"/><Relationship Id="rId4" Type="http://schemas.openxmlformats.org/officeDocument/2006/relationships/image" Target="../media/image61.png"/></Relationships>
</file>

<file path=ppt/slides/_rels/slide8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8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notesSlide" Target="../notesSlides/notesSlide95.xml"/><Relationship Id="rId7" Type="http://schemas.openxmlformats.org/officeDocument/2006/relationships/image" Target="../media/image67.png"/><Relationship Id="rId2" Type="http://schemas.openxmlformats.org/officeDocument/2006/relationships/slideLayout" Target="../slideLayouts/slideLayout6.xml"/><Relationship Id="rId1" Type="http://schemas.openxmlformats.org/officeDocument/2006/relationships/tags" Target="../tags/tag5.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97.xml.rels><?xml version="1.0" encoding="UTF-8" standalone="yes"?>
<Relationships xmlns="http://schemas.openxmlformats.org/package/2006/relationships"><Relationship Id="rId3" Type="http://schemas.openxmlformats.org/officeDocument/2006/relationships/hyperlink" Target="https://newsela.com/" TargetMode="External"/><Relationship Id="rId7" Type="http://schemas.openxmlformats.org/officeDocument/2006/relationships/image" Target="../media/image71.png"/><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hyperlink" Target="http://www.procon.org/" TargetMode="Externa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171450" y="2857500"/>
            <a:ext cx="8782050" cy="2009775"/>
          </a:xfrm>
        </p:spPr>
        <p:txBody>
          <a:bodyPr>
            <a:noAutofit/>
          </a:bodyPr>
          <a:lstStyle/>
          <a:p>
            <a:pPr eaLnBrk="1" hangingPunct="1"/>
            <a:r>
              <a:rPr lang="en-US" sz="3600" dirty="0"/>
              <a:t>Focus on Reasoning Through Language Arts: Tools and Strategies for Integrating Reading and Writing</a:t>
            </a:r>
            <a:endParaRPr lang="en-US" altLang="en-US" sz="3600" baseline="30000" dirty="0"/>
          </a:p>
        </p:txBody>
      </p:sp>
      <p:sp>
        <p:nvSpPr>
          <p:cNvPr id="5" name="Subtitle 2"/>
          <p:cNvSpPr txBox="1">
            <a:spLocks/>
          </p:cNvSpPr>
          <p:nvPr/>
        </p:nvSpPr>
        <p:spPr bwMode="auto">
          <a:xfrm>
            <a:off x="421973" y="4542958"/>
            <a:ext cx="8173387" cy="206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fontScale="85000" lnSpcReduction="20000"/>
          </a:bodyPr>
          <a:lstStyle>
            <a:lvl1pPr marL="0" indent="0" algn="ctr" defTabSz="457200" rtl="0" eaLnBrk="0" fontAlgn="base" hangingPunct="0">
              <a:lnSpc>
                <a:spcPct val="130000"/>
              </a:lnSpc>
              <a:spcBef>
                <a:spcPct val="20000"/>
              </a:spcBef>
              <a:spcAft>
                <a:spcPct val="0"/>
              </a:spcAft>
              <a:buFont typeface="Arial" pitchFamily="34" charset="0"/>
              <a:buNone/>
              <a:defRPr sz="2800" kern="1200" baseline="0">
                <a:solidFill>
                  <a:schemeClr val="bg1"/>
                </a:solidFill>
                <a:latin typeface="+mn-lt"/>
                <a:ea typeface="MS PGothic" pitchFamily="34" charset="-128"/>
                <a:cs typeface="ＭＳ Ｐゴシック" charset="0"/>
              </a:defRPr>
            </a:lvl1pPr>
            <a:lvl2pPr marL="457200" indent="0" algn="ctr" defTabSz="457200" rtl="0" eaLnBrk="0" fontAlgn="base" hangingPunct="0">
              <a:lnSpc>
                <a:spcPct val="130000"/>
              </a:lnSpc>
              <a:spcBef>
                <a:spcPct val="20000"/>
              </a:spcBef>
              <a:spcAft>
                <a:spcPct val="0"/>
              </a:spcAft>
              <a:buFont typeface="Arial" pitchFamily="34" charset="0"/>
              <a:buNone/>
              <a:defRPr sz="2800" kern="1200">
                <a:solidFill>
                  <a:schemeClr val="tx1">
                    <a:tint val="75000"/>
                  </a:schemeClr>
                </a:solidFill>
                <a:latin typeface="+mn-lt"/>
                <a:ea typeface="MS PGothic" pitchFamily="34" charset="-128"/>
                <a:cs typeface="+mn-cs"/>
              </a:defRPr>
            </a:lvl2pPr>
            <a:lvl3pPr marL="914400" indent="0" algn="ctr" defTabSz="457200" rtl="0" eaLnBrk="0" fontAlgn="base" hangingPunct="0">
              <a:lnSpc>
                <a:spcPct val="130000"/>
              </a:lnSpc>
              <a:spcBef>
                <a:spcPct val="20000"/>
              </a:spcBef>
              <a:spcAft>
                <a:spcPct val="0"/>
              </a:spcAft>
              <a:buFont typeface="Arial" pitchFamily="34" charset="0"/>
              <a:buNone/>
              <a:defRPr sz="2400" kern="1200">
                <a:solidFill>
                  <a:schemeClr val="tx1">
                    <a:tint val="75000"/>
                  </a:schemeClr>
                </a:solidFill>
                <a:latin typeface="+mn-lt"/>
                <a:ea typeface="MS PGothic" pitchFamily="34" charset="-128"/>
                <a:cs typeface="+mn-cs"/>
              </a:defRPr>
            </a:lvl3pPr>
            <a:lvl4pPr marL="1371600" indent="0" algn="ctr" defTabSz="457200" rtl="0" eaLnBrk="0" fontAlgn="base" hangingPunct="0">
              <a:lnSpc>
                <a:spcPct val="130000"/>
              </a:lnSpc>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4pPr>
            <a:lvl5pPr marL="1828800" indent="0" algn="ctr" defTabSz="457200" rtl="0" eaLnBrk="0" fontAlgn="base" hangingPunct="0">
              <a:lnSpc>
                <a:spcPct val="130000"/>
              </a:lnSpc>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ct val="100000"/>
              </a:lnSpc>
              <a:spcBef>
                <a:spcPts val="0"/>
              </a:spcBef>
            </a:pPr>
            <a:endParaRPr lang="en-US" sz="1800" dirty="0"/>
          </a:p>
          <a:p>
            <a:r>
              <a:rPr lang="en-US" b="1" dirty="0"/>
              <a:t>Professional Development for</a:t>
            </a:r>
            <a:br>
              <a:rPr lang="en-US" b="1" dirty="0"/>
            </a:br>
            <a:r>
              <a:rPr lang="en-US" b="1" dirty="0"/>
              <a:t>International Programs</a:t>
            </a:r>
          </a:p>
          <a:p>
            <a:r>
              <a:rPr lang="en-US" dirty="0"/>
              <a:t>Session 4</a:t>
            </a:r>
            <a:br>
              <a:rPr lang="en-US" dirty="0"/>
            </a:br>
            <a:r>
              <a:rPr lang="en-US" dirty="0"/>
              <a:t>Wednesday </a:t>
            </a:r>
            <a:r>
              <a:rPr lang="en-US"/>
              <a:t>19 September 2018</a:t>
            </a:r>
            <a:endParaRPr lang="en-US"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close reading?</a:t>
            </a:r>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14613" y="1564105"/>
            <a:ext cx="7229241" cy="4647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10</a:t>
            </a:fld>
            <a:endParaRPr lang="en-US" dirty="0"/>
          </a:p>
        </p:txBody>
      </p:sp>
      <p:sp>
        <p:nvSpPr>
          <p:cNvPr id="6" name="TextBox 5"/>
          <p:cNvSpPr txBox="1"/>
          <p:nvPr/>
        </p:nvSpPr>
        <p:spPr>
          <a:xfrm>
            <a:off x="5546357" y="6272254"/>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4 </a:t>
            </a:r>
          </a:p>
        </p:txBody>
      </p:sp>
    </p:spTree>
    <p:extLst>
      <p:ext uri="{BB962C8B-B14F-4D97-AF65-F5344CB8AC3E}">
        <p14:creationId xmlns:p14="http://schemas.microsoft.com/office/powerpoint/2010/main" val="54150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p:cNvSpPr>
            <a:spLocks noGrp="1"/>
          </p:cNvSpPr>
          <p:nvPr>
            <p:ph sz="quarter" idx="13"/>
          </p:nvPr>
        </p:nvSpPr>
        <p:spPr>
          <a:xfrm>
            <a:off x="2932113" y="1978025"/>
            <a:ext cx="4460875" cy="2792413"/>
          </a:xfrm>
        </p:spPr>
        <p:txBody>
          <a:bodyPr/>
          <a:lstStyle/>
          <a:p>
            <a:r>
              <a:rPr lang="en-US" altLang="en-US" dirty="0">
                <a:cs typeface="Arial" pitchFamily="34" charset="0"/>
              </a:rPr>
              <a:t>“A careful and purposeful </a:t>
            </a:r>
            <a:r>
              <a:rPr lang="en-US" altLang="en-US" sz="3600" u="sng" dirty="0">
                <a:cs typeface="Arial" pitchFamily="34" charset="0"/>
              </a:rPr>
              <a:t>rereading</a:t>
            </a:r>
            <a:r>
              <a:rPr lang="en-US" altLang="en-US" dirty="0">
                <a:cs typeface="Arial" pitchFamily="34" charset="0"/>
              </a:rPr>
              <a:t> of a text.”</a:t>
            </a:r>
          </a:p>
          <a:p>
            <a:endParaRPr lang="en-US" altLang="en-US" dirty="0"/>
          </a:p>
        </p:txBody>
      </p:sp>
      <p:sp>
        <p:nvSpPr>
          <p:cNvPr id="3" name="Text Placeholder 2"/>
          <p:cNvSpPr>
            <a:spLocks noGrp="1"/>
          </p:cNvSpPr>
          <p:nvPr>
            <p:ph type="body" sz="quarter" idx="14"/>
          </p:nvPr>
        </p:nvSpPr>
        <p:spPr/>
        <p:txBody>
          <a:bodyPr>
            <a:noAutofit/>
          </a:bodyPr>
          <a:lstStyle/>
          <a:p>
            <a:pPr>
              <a:defRPr/>
            </a:pPr>
            <a:r>
              <a:rPr lang="en-US" sz="1600" dirty="0">
                <a:ea typeface="ＭＳ Ｐゴシック" charset="0"/>
                <a:cs typeface="Arial" panose="020B0604020202020204" pitchFamily="34" charset="0"/>
              </a:rPr>
              <a:t>Dr. Douglas Fisher</a:t>
            </a:r>
          </a:p>
          <a:p>
            <a:pPr marL="0" indent="0">
              <a:buFont typeface="Lucida Grande"/>
              <a:buNone/>
              <a:defRPr/>
            </a:pPr>
            <a:r>
              <a:rPr lang="en-US" sz="1600" dirty="0">
                <a:ea typeface="ＭＳ Ｐゴシック" charset="0"/>
                <a:cs typeface="Arial" panose="020B0604020202020204" pitchFamily="34" charset="0"/>
              </a:rPr>
              <a:t>San Diego State University</a:t>
            </a:r>
          </a:p>
          <a:p>
            <a:pPr>
              <a:defRPr/>
            </a:pPr>
            <a:endParaRPr lang="en-US" sz="1600" dirty="0">
              <a:ea typeface="ＭＳ Ｐゴシック" charset="0"/>
            </a:endParaRPr>
          </a:p>
        </p:txBody>
      </p:sp>
      <p:sp>
        <p:nvSpPr>
          <p:cNvPr id="23556"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130000"/>
              </a:lnSpc>
              <a:spcBef>
                <a:spcPct val="20000"/>
              </a:spcBef>
              <a:buFont typeface="Arial" pitchFamily="34" charset="0"/>
              <a:buChar char="•"/>
              <a:defRPr sz="3200">
                <a:solidFill>
                  <a:schemeClr val="tx1"/>
                </a:solidFill>
                <a:latin typeface="Arial" pitchFamily="34" charset="0"/>
                <a:ea typeface="MS PGothic" pitchFamily="34" charset="-128"/>
              </a:defRPr>
            </a:lvl1pPr>
            <a:lvl2pPr marL="742950" indent="-285750" eaLnBrk="0" hangingPunct="0">
              <a:lnSpc>
                <a:spcPct val="130000"/>
              </a:lnSpc>
              <a:spcBef>
                <a:spcPct val="20000"/>
              </a:spcBef>
              <a:buFont typeface="Arial" pitchFamily="34" charset="0"/>
              <a:buChar char="–"/>
              <a:defRPr sz="2800">
                <a:solidFill>
                  <a:schemeClr val="tx1"/>
                </a:solidFill>
                <a:latin typeface="Arial" pitchFamily="34" charset="0"/>
                <a:ea typeface="MS PGothic" pitchFamily="34" charset="-128"/>
              </a:defRPr>
            </a:lvl2pPr>
            <a:lvl3pPr marL="1143000" indent="-228600" eaLnBrk="0" hangingPunct="0">
              <a:lnSpc>
                <a:spcPct val="130000"/>
              </a:lnSpc>
              <a:spcBef>
                <a:spcPct val="20000"/>
              </a:spcBef>
              <a:buFont typeface="Arial" pitchFamily="34" charset="0"/>
              <a:buChar char="•"/>
              <a:defRPr sz="2400">
                <a:solidFill>
                  <a:schemeClr val="tx1"/>
                </a:solidFill>
                <a:latin typeface="Arial" pitchFamily="34" charset="0"/>
                <a:ea typeface="MS PGothic" pitchFamily="34" charset="-128"/>
              </a:defRPr>
            </a:lvl3pPr>
            <a:lvl4pPr marL="16002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4pPr>
            <a:lvl5pPr marL="20574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5pPr>
            <a:lvl6pPr marL="25146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6pPr>
            <a:lvl7pPr marL="29718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7pPr>
            <a:lvl8pPr marL="34290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8pPr>
            <a:lvl9pPr marL="38862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9pPr>
          </a:lstStyle>
          <a:p>
            <a:pPr eaLnBrk="1" hangingPunct="1">
              <a:lnSpc>
                <a:spcPct val="100000"/>
              </a:lnSpc>
              <a:spcBef>
                <a:spcPct val="0"/>
              </a:spcBef>
              <a:buFontTx/>
              <a:buNone/>
            </a:pPr>
            <a:fld id="{3E32A630-50A9-4996-B099-CFC6A13DAE05}" type="slidenum">
              <a:rPr lang="en-US" altLang="en-US" sz="1200" smtClean="0">
                <a:solidFill>
                  <a:srgbClr val="0084A9"/>
                </a:solidFill>
              </a:rPr>
              <a:pPr eaLnBrk="1" hangingPunct="1">
                <a:lnSpc>
                  <a:spcPct val="100000"/>
                </a:lnSpc>
                <a:spcBef>
                  <a:spcPct val="0"/>
                </a:spcBef>
                <a:buFontTx/>
                <a:buNone/>
              </a:pPr>
              <a:t>11</a:t>
            </a:fld>
            <a:endParaRPr lang="en-US" altLang="en-US" sz="1200" dirty="0">
              <a:solidFill>
                <a:srgbClr val="0084A9"/>
              </a:solidFill>
            </a:endParaRPr>
          </a:p>
        </p:txBody>
      </p:sp>
    </p:spTree>
    <p:extLst>
      <p:ext uri="{BB962C8B-B14F-4D97-AF65-F5344CB8AC3E}">
        <p14:creationId xmlns:p14="http://schemas.microsoft.com/office/powerpoint/2010/main" val="3156401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Close Reading?</a:t>
            </a:r>
          </a:p>
        </p:txBody>
      </p:sp>
      <p:sp>
        <p:nvSpPr>
          <p:cNvPr id="3" name="Content Placeholder 2"/>
          <p:cNvSpPr>
            <a:spLocks noGrp="1"/>
          </p:cNvSpPr>
          <p:nvPr>
            <p:ph idx="1"/>
          </p:nvPr>
        </p:nvSpPr>
        <p:spPr>
          <a:xfrm>
            <a:off x="457200" y="1509713"/>
            <a:ext cx="8401050" cy="4616450"/>
          </a:xfrm>
        </p:spPr>
        <p:txBody>
          <a:bodyPr>
            <a:normAutofit fontScale="92500"/>
          </a:bodyPr>
          <a:lstStyle/>
          <a:p>
            <a:r>
              <a:rPr lang="en-US" dirty="0"/>
              <a:t>Helps students understand </a:t>
            </a:r>
            <a:r>
              <a:rPr lang="en-US" b="1" dirty="0">
                <a:solidFill>
                  <a:srgbClr val="0084A9"/>
                </a:solidFill>
              </a:rPr>
              <a:t>WHY WE READ</a:t>
            </a:r>
          </a:p>
          <a:p>
            <a:r>
              <a:rPr lang="en-US" dirty="0"/>
              <a:t>Promotes </a:t>
            </a:r>
            <a:r>
              <a:rPr lang="en-US" b="1" dirty="0">
                <a:solidFill>
                  <a:srgbClr val="0084A9"/>
                </a:solidFill>
              </a:rPr>
              <a:t>CRITICAL THINKING </a:t>
            </a:r>
            <a:r>
              <a:rPr lang="en-US" dirty="0"/>
              <a:t>and </a:t>
            </a:r>
            <a:r>
              <a:rPr lang="en-US" b="1" dirty="0">
                <a:solidFill>
                  <a:srgbClr val="0084A9"/>
                </a:solidFill>
              </a:rPr>
              <a:t>UNDERSTANDING</a:t>
            </a:r>
          </a:p>
          <a:p>
            <a:r>
              <a:rPr lang="en-US" dirty="0"/>
              <a:t>Is one of the main analytical tools used in </a:t>
            </a:r>
            <a:r>
              <a:rPr lang="en-US" b="1" dirty="0">
                <a:solidFill>
                  <a:srgbClr val="0084A9"/>
                </a:solidFill>
              </a:rPr>
              <a:t>HIGHER EDUCATION </a:t>
            </a:r>
            <a:r>
              <a:rPr lang="en-US" dirty="0"/>
              <a:t>and the </a:t>
            </a:r>
            <a:r>
              <a:rPr lang="en-US" b="1" dirty="0">
                <a:solidFill>
                  <a:srgbClr val="0084A9"/>
                </a:solidFill>
              </a:rPr>
              <a:t>WORKPLACE</a:t>
            </a:r>
          </a:p>
          <a:p>
            <a:r>
              <a:rPr lang="en-US" dirty="0"/>
              <a:t>Is a </a:t>
            </a:r>
            <a:r>
              <a:rPr lang="en-US" b="1" dirty="0">
                <a:solidFill>
                  <a:srgbClr val="0084A9"/>
                </a:solidFill>
              </a:rPr>
              <a:t>SURVIVAL SKILL </a:t>
            </a:r>
            <a:r>
              <a:rPr lang="en-US" dirty="0"/>
              <a:t>in our media-saturated world</a:t>
            </a:r>
          </a:p>
        </p:txBody>
      </p:sp>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12</a:t>
            </a:fld>
            <a:endParaRPr lang="en-US" dirty="0"/>
          </a:p>
        </p:txBody>
      </p:sp>
    </p:spTree>
    <p:extLst>
      <p:ext uri="{BB962C8B-B14F-4D97-AF65-F5344CB8AC3E}">
        <p14:creationId xmlns:p14="http://schemas.microsoft.com/office/powerpoint/2010/main" val="1372851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Do Close Readers Do Differently?</a:t>
            </a:r>
          </a:p>
        </p:txBody>
      </p:sp>
      <p:graphicFrame>
        <p:nvGraphicFramePr>
          <p:cNvPr id="7" name="Table 6"/>
          <p:cNvGraphicFramePr>
            <a:graphicFrameLocks noGrp="1"/>
          </p:cNvGraphicFramePr>
          <p:nvPr>
            <p:extLst>
              <p:ext uri="{D42A27DB-BD31-4B8C-83A1-F6EECF244321}">
                <p14:modId xmlns:p14="http://schemas.microsoft.com/office/powerpoint/2010/main" val="793924081"/>
              </p:ext>
            </p:extLst>
          </p:nvPr>
        </p:nvGraphicFramePr>
        <p:xfrm>
          <a:off x="512064" y="2165096"/>
          <a:ext cx="8229600" cy="3743115"/>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584031">
                <a:tc>
                  <a:txBody>
                    <a:bodyPr/>
                    <a:lstStyle/>
                    <a:p>
                      <a:r>
                        <a:rPr lang="en-US" sz="2400" dirty="0"/>
                        <a:t>Close Readers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Not-So-Close Readers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84031">
                <a:tc>
                  <a:txBody>
                    <a:bodyPr/>
                    <a:lstStyle/>
                    <a:p>
                      <a:r>
                        <a:rPr lang="en-US" sz="2400" dirty="0"/>
                        <a:t>Reread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Read the text once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84031">
                <a:tc>
                  <a:txBody>
                    <a:bodyPr/>
                    <a:lstStyle/>
                    <a:p>
                      <a:r>
                        <a:rPr lang="en-US" sz="2400" dirty="0"/>
                        <a:t>Focus</a:t>
                      </a:r>
                      <a:r>
                        <a:rPr lang="en-US" sz="2400" baseline="0" dirty="0"/>
                        <a:t> on the text</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Let their thinking wander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84031">
                <a:tc>
                  <a:txBody>
                    <a:bodyPr/>
                    <a:lstStyle/>
                    <a:p>
                      <a:r>
                        <a:rPr lang="en-US" sz="2400" dirty="0"/>
                        <a:t>Ask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Take the text at face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84031">
                <a:tc>
                  <a:txBody>
                    <a:bodyPr/>
                    <a:lstStyle/>
                    <a:p>
                      <a:r>
                        <a:rPr lang="en-US" sz="2400" dirty="0"/>
                        <a:t>Pay attention to language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Ignore syntax clues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84031">
                <a:tc>
                  <a:txBody>
                    <a:bodyPr/>
                    <a:lstStyle/>
                    <a:p>
                      <a:r>
                        <a:rPr lang="en-US" sz="2400" dirty="0"/>
                        <a:t>Uncover</a:t>
                      </a:r>
                      <a:r>
                        <a:rPr lang="en-US" sz="2400" baseline="0" dirty="0"/>
                        <a:t> deeper meaning</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Understand only at surface</a:t>
                      </a:r>
                      <a:r>
                        <a:rPr lang="en-US" sz="2400" baseline="0" dirty="0"/>
                        <a:t> level</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13</a:t>
            </a:fld>
            <a:endParaRPr lang="en-US" dirty="0"/>
          </a:p>
        </p:txBody>
      </p:sp>
    </p:spTree>
    <p:extLst>
      <p:ext uri="{BB962C8B-B14F-4D97-AF65-F5344CB8AC3E}">
        <p14:creationId xmlns:p14="http://schemas.microsoft.com/office/powerpoint/2010/main" val="41297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Ten Questions Close Readers Ask . . .</a:t>
            </a:r>
          </a:p>
        </p:txBody>
      </p:sp>
      <p:sp>
        <p:nvSpPr>
          <p:cNvPr id="6" name="Rounded Rectangle 5"/>
          <p:cNvSpPr/>
          <p:nvPr/>
        </p:nvSpPr>
        <p:spPr>
          <a:xfrm>
            <a:off x="3279648" y="1103376"/>
            <a:ext cx="2212848" cy="1149720"/>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What is the text about?</a:t>
            </a:r>
          </a:p>
        </p:txBody>
      </p:sp>
      <p:sp>
        <p:nvSpPr>
          <p:cNvPr id="9" name="Rounded Rectangle 8"/>
          <p:cNvSpPr/>
          <p:nvPr/>
        </p:nvSpPr>
        <p:spPr>
          <a:xfrm>
            <a:off x="6102096" y="1103376"/>
            <a:ext cx="2212848" cy="1463040"/>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Who is the audience for the text?</a:t>
            </a:r>
          </a:p>
        </p:txBody>
      </p:sp>
      <p:sp>
        <p:nvSpPr>
          <p:cNvPr id="10" name="Rounded Rectangle 9"/>
          <p:cNvSpPr/>
          <p:nvPr/>
        </p:nvSpPr>
        <p:spPr>
          <a:xfrm>
            <a:off x="3279648" y="2447682"/>
            <a:ext cx="2212848" cy="1149720"/>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What happens in the text?</a:t>
            </a:r>
          </a:p>
        </p:txBody>
      </p:sp>
      <p:sp>
        <p:nvSpPr>
          <p:cNvPr id="11" name="Rounded Rectangle 10"/>
          <p:cNvSpPr/>
          <p:nvPr/>
        </p:nvSpPr>
        <p:spPr>
          <a:xfrm>
            <a:off x="414528" y="1103376"/>
            <a:ext cx="2212848" cy="1463040"/>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What is the mood or feeling of the text?</a:t>
            </a:r>
          </a:p>
        </p:txBody>
      </p:sp>
      <p:sp>
        <p:nvSpPr>
          <p:cNvPr id="12" name="Rounded Rectangle 11"/>
          <p:cNvSpPr/>
          <p:nvPr/>
        </p:nvSpPr>
        <p:spPr>
          <a:xfrm>
            <a:off x="3279648" y="4963224"/>
            <a:ext cx="2212848" cy="1225296"/>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What is not being said?</a:t>
            </a:r>
          </a:p>
        </p:txBody>
      </p:sp>
      <p:sp>
        <p:nvSpPr>
          <p:cNvPr id="13" name="Rounded Rectangle 12"/>
          <p:cNvSpPr/>
          <p:nvPr/>
        </p:nvSpPr>
        <p:spPr>
          <a:xfrm>
            <a:off x="414528" y="2817564"/>
            <a:ext cx="2212848" cy="1463040"/>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Who is speaking in the text?</a:t>
            </a:r>
          </a:p>
        </p:txBody>
      </p:sp>
      <p:sp>
        <p:nvSpPr>
          <p:cNvPr id="14" name="Rounded Rectangle 13"/>
          <p:cNvSpPr/>
          <p:nvPr/>
        </p:nvSpPr>
        <p:spPr>
          <a:xfrm>
            <a:off x="6102096" y="2677356"/>
            <a:ext cx="2212848" cy="1946460"/>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How does this part relate to what happens before and after?</a:t>
            </a:r>
          </a:p>
        </p:txBody>
      </p:sp>
      <p:sp>
        <p:nvSpPr>
          <p:cNvPr id="15" name="Rounded Rectangle 14"/>
          <p:cNvSpPr/>
          <p:nvPr/>
        </p:nvSpPr>
        <p:spPr>
          <a:xfrm>
            <a:off x="3279648" y="3789426"/>
            <a:ext cx="2212848" cy="976440"/>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What words do I notice?</a:t>
            </a:r>
          </a:p>
        </p:txBody>
      </p:sp>
      <p:sp>
        <p:nvSpPr>
          <p:cNvPr id="16" name="Rounded Rectangle 15"/>
          <p:cNvSpPr/>
          <p:nvPr/>
        </p:nvSpPr>
        <p:spPr>
          <a:xfrm>
            <a:off x="6102096" y="4770721"/>
            <a:ext cx="2212848" cy="1463040"/>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What does the author mean by ___?</a:t>
            </a:r>
          </a:p>
        </p:txBody>
      </p:sp>
      <p:sp>
        <p:nvSpPr>
          <p:cNvPr id="17" name="Rounded Rectangle 16"/>
          <p:cNvSpPr/>
          <p:nvPr/>
        </p:nvSpPr>
        <p:spPr>
          <a:xfrm>
            <a:off x="414528" y="4532659"/>
            <a:ext cx="2212848" cy="1463040"/>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a:t>Why did the author write the text?</a:t>
            </a:r>
          </a:p>
        </p:txBody>
      </p:sp>
      <p:sp>
        <p:nvSpPr>
          <p:cNvPr id="18"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14</a:t>
            </a:fld>
            <a:endParaRPr lang="en-US" dirty="0"/>
          </a:p>
        </p:txBody>
      </p:sp>
    </p:spTree>
    <p:extLst>
      <p:ext uri="{BB962C8B-B14F-4D97-AF65-F5344CB8AC3E}">
        <p14:creationId xmlns:p14="http://schemas.microsoft.com/office/powerpoint/2010/main" val="2856330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Putting the Process to Work</a:t>
            </a:r>
          </a:p>
        </p:txBody>
      </p:sp>
      <p:sp>
        <p:nvSpPr>
          <p:cNvPr id="2" name="Slide Number Placeholder 1"/>
          <p:cNvSpPr>
            <a:spLocks noGrp="1"/>
          </p:cNvSpPr>
          <p:nvPr>
            <p:ph type="sldNum" sz="quarter" idx="4294967295"/>
          </p:nvPr>
        </p:nvSpPr>
        <p:spPr>
          <a:xfrm>
            <a:off x="457200" y="6299200"/>
            <a:ext cx="458788" cy="322263"/>
          </a:xfrm>
          <a:prstGeom prst="rect">
            <a:avLst/>
          </a:prstGeom>
        </p:spPr>
        <p:txBody>
          <a:bodyPr/>
          <a:lstStyle/>
          <a:p>
            <a:fld id="{D57F1E4F-1CFF-5643-939E-217C01CDF565}" type="slidenum">
              <a:rPr lang="en-US" smtClean="0"/>
              <a:pPr/>
              <a:t>15</a:t>
            </a:fld>
            <a:endParaRPr lang="en-US" dirty="0"/>
          </a:p>
        </p:txBody>
      </p:sp>
      <p:sp>
        <p:nvSpPr>
          <p:cNvPr id="9" name="Text Placeholder 10"/>
          <p:cNvSpPr txBox="1">
            <a:spLocks/>
          </p:cNvSpPr>
          <p:nvPr/>
        </p:nvSpPr>
        <p:spPr>
          <a:xfrm>
            <a:off x="480970" y="1419712"/>
            <a:ext cx="3931920" cy="639762"/>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lt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lt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lt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lt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9pPr>
          </a:lstStyle>
          <a:p>
            <a:pPr marL="0" indent="0" algn="ctr">
              <a:buNone/>
            </a:pPr>
            <a:r>
              <a:rPr lang="en-US" sz="2000" b="1" dirty="0">
                <a:solidFill>
                  <a:schemeClr val="bg1"/>
                </a:solidFill>
              </a:rPr>
              <a:t>Step 1 – Find the Right Text</a:t>
            </a:r>
          </a:p>
        </p:txBody>
      </p:sp>
      <p:sp>
        <p:nvSpPr>
          <p:cNvPr id="14" name="Text Placeholder 24"/>
          <p:cNvSpPr txBox="1">
            <a:spLocks/>
          </p:cNvSpPr>
          <p:nvPr/>
        </p:nvSpPr>
        <p:spPr>
          <a:xfrm>
            <a:off x="487025" y="2307832"/>
            <a:ext cx="3931920" cy="639762"/>
          </a:xfrm>
          <a:prstGeom prst="rect">
            <a:avLst/>
          </a:prstGeom>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rtl="0" eaLnBrk="1" latinLnBrk="0" hangingPunct="1">
              <a:spcBef>
                <a:spcPct val="20000"/>
              </a:spcBef>
              <a:buClr>
                <a:schemeClr val="accent1"/>
              </a:buClr>
              <a:buSzPct val="85000"/>
              <a:buFont typeface="Arial" pitchFamily="34" charset="0"/>
              <a:buNone/>
              <a:defRPr lang="en-US" sz="2000" b="0" kern="1200" dirty="0" smtClean="0">
                <a:solidFill>
                  <a:schemeClr val="tx2"/>
                </a:solidFill>
                <a:latin typeface="+mn-lt"/>
                <a:ea typeface="+mn-ea"/>
                <a:cs typeface="+mn-cs"/>
              </a:defRPr>
            </a:lvl1pPr>
            <a:lvl2pPr marL="457200" indent="0" algn="l" defTabSz="914400" rtl="0" eaLnBrk="1" latinLnBrk="0" hangingPunct="1">
              <a:spcBef>
                <a:spcPct val="20000"/>
              </a:spcBef>
              <a:buClr>
                <a:schemeClr val="accent1"/>
              </a:buClr>
              <a:buSzPct val="85000"/>
              <a:buFont typeface="Arial" pitchFamily="34" charset="0"/>
              <a:buNone/>
              <a:defRPr sz="2000" b="1" kern="1200">
                <a:solidFill>
                  <a:schemeClr val="lt1"/>
                </a:solidFill>
                <a:latin typeface="+mn-lt"/>
                <a:ea typeface="+mn-ea"/>
                <a:cs typeface="+mn-cs"/>
              </a:defRPr>
            </a:lvl2pPr>
            <a:lvl3pPr marL="914400" indent="0" algn="l" defTabSz="914400" rtl="0" eaLnBrk="1" latinLnBrk="0" hangingPunct="1">
              <a:spcBef>
                <a:spcPct val="20000"/>
              </a:spcBef>
              <a:buClr>
                <a:schemeClr val="accent1"/>
              </a:buClr>
              <a:buSzPct val="90000"/>
              <a:buFont typeface="Arial" pitchFamily="34" charset="0"/>
              <a:buNone/>
              <a:defRPr sz="1800" b="1" kern="1200">
                <a:solidFill>
                  <a:schemeClr val="lt1"/>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4pPr>
            <a:lvl5pPr marL="1828800" indent="0" algn="l" defTabSz="914400" rtl="0" eaLnBrk="1" latinLnBrk="0" hangingPunct="1">
              <a:spcBef>
                <a:spcPct val="20000"/>
              </a:spcBef>
              <a:buClr>
                <a:schemeClr val="accent1"/>
              </a:buClr>
              <a:buSzPct val="100000"/>
              <a:buFont typeface="Arial" pitchFamily="34" charset="0"/>
              <a:buNone/>
              <a:defRPr sz="1600" b="1" kern="1200" baseline="0">
                <a:solidFill>
                  <a:schemeClr val="lt1"/>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9pPr>
          </a:lstStyle>
          <a:p>
            <a:r>
              <a:rPr lang="en-US" b="1" dirty="0">
                <a:solidFill>
                  <a:schemeClr val="bg1"/>
                </a:solidFill>
              </a:rPr>
              <a:t>Step 2 – Do Your Pre-Work</a:t>
            </a:r>
          </a:p>
        </p:txBody>
      </p:sp>
      <p:sp>
        <p:nvSpPr>
          <p:cNvPr id="15" name="Text Placeholder 10"/>
          <p:cNvSpPr txBox="1">
            <a:spLocks/>
          </p:cNvSpPr>
          <p:nvPr/>
        </p:nvSpPr>
        <p:spPr>
          <a:xfrm>
            <a:off x="490430" y="3218350"/>
            <a:ext cx="3931920" cy="639762"/>
          </a:xfrm>
          <a:prstGeom prst="rect">
            <a:avLst/>
          </a:prstGeom>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lnSpcReduction="10000"/>
          </a:bodyPr>
          <a:lstStyle>
            <a:lvl1pPr marL="0" indent="0" algn="ctr" defTabSz="914400" rtl="0" eaLnBrk="1" latinLnBrk="0" hangingPunct="1">
              <a:spcBef>
                <a:spcPct val="20000"/>
              </a:spcBef>
              <a:buClr>
                <a:schemeClr val="accent1"/>
              </a:buClr>
              <a:buSzPct val="85000"/>
              <a:buFont typeface="Arial" pitchFamily="34" charset="0"/>
              <a:buNone/>
              <a:defRPr sz="2000" b="0" kern="1200">
                <a:solidFill>
                  <a:schemeClr val="tx2"/>
                </a:solidFill>
                <a:latin typeface="+mn-lt"/>
                <a:ea typeface="+mn-ea"/>
                <a:cs typeface="+mn-cs"/>
              </a:defRPr>
            </a:lvl1pPr>
            <a:lvl2pPr marL="457200" indent="0" algn="l" defTabSz="914400" rtl="0" eaLnBrk="1" latinLnBrk="0" hangingPunct="1">
              <a:spcBef>
                <a:spcPct val="20000"/>
              </a:spcBef>
              <a:buClr>
                <a:schemeClr val="accent1"/>
              </a:buClr>
              <a:buSzPct val="85000"/>
              <a:buFont typeface="Arial" pitchFamily="34" charset="0"/>
              <a:buNone/>
              <a:defRPr sz="2000" b="1" kern="1200">
                <a:solidFill>
                  <a:schemeClr val="lt1"/>
                </a:solidFill>
                <a:latin typeface="+mn-lt"/>
                <a:ea typeface="+mn-ea"/>
                <a:cs typeface="+mn-cs"/>
              </a:defRPr>
            </a:lvl2pPr>
            <a:lvl3pPr marL="914400" indent="0" algn="l" defTabSz="914400" rtl="0" eaLnBrk="1" latinLnBrk="0" hangingPunct="1">
              <a:spcBef>
                <a:spcPct val="20000"/>
              </a:spcBef>
              <a:buClr>
                <a:schemeClr val="accent1"/>
              </a:buClr>
              <a:buSzPct val="90000"/>
              <a:buFont typeface="Arial" pitchFamily="34" charset="0"/>
              <a:buNone/>
              <a:defRPr sz="1800" b="1" kern="1200">
                <a:solidFill>
                  <a:schemeClr val="lt1"/>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4pPr>
            <a:lvl5pPr marL="1828800" indent="0" algn="l" defTabSz="914400" rtl="0" eaLnBrk="1" latinLnBrk="0" hangingPunct="1">
              <a:spcBef>
                <a:spcPct val="20000"/>
              </a:spcBef>
              <a:buClr>
                <a:schemeClr val="accent1"/>
              </a:buClr>
              <a:buSzPct val="100000"/>
              <a:buFont typeface="Arial" pitchFamily="34" charset="0"/>
              <a:buNone/>
              <a:defRPr sz="1600" b="1" kern="1200" baseline="0">
                <a:solidFill>
                  <a:schemeClr val="lt1"/>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9pPr>
          </a:lstStyle>
          <a:p>
            <a:pPr>
              <a:defRPr/>
            </a:pPr>
            <a:r>
              <a:rPr lang="en-US" altLang="en-US" b="1" dirty="0">
                <a:solidFill>
                  <a:schemeClr val="bg1"/>
                </a:solidFill>
              </a:rPr>
              <a:t>Step 3 – Teach Students to Read with a Pencil</a:t>
            </a:r>
          </a:p>
        </p:txBody>
      </p:sp>
      <p:sp>
        <p:nvSpPr>
          <p:cNvPr id="16" name="Text Placeholder 10"/>
          <p:cNvSpPr txBox="1">
            <a:spLocks/>
          </p:cNvSpPr>
          <p:nvPr/>
        </p:nvSpPr>
        <p:spPr>
          <a:xfrm>
            <a:off x="480970" y="4132750"/>
            <a:ext cx="3931920" cy="639762"/>
          </a:xfrm>
          <a:prstGeom prst="rect">
            <a:avLst/>
          </a:prstGeom>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lnSpcReduction="10000"/>
          </a:bodyPr>
          <a:lstStyle>
            <a:lvl1pPr marL="0" indent="0" algn="ctr" defTabSz="914400" rtl="0" eaLnBrk="1" latinLnBrk="0" hangingPunct="1">
              <a:spcBef>
                <a:spcPct val="20000"/>
              </a:spcBef>
              <a:buClr>
                <a:schemeClr val="accent1"/>
              </a:buClr>
              <a:buSzPct val="85000"/>
              <a:buFont typeface="Arial" pitchFamily="34" charset="0"/>
              <a:buNone/>
              <a:defRPr sz="2000" b="0" kern="1200">
                <a:solidFill>
                  <a:schemeClr val="tx2"/>
                </a:solidFill>
                <a:latin typeface="+mn-lt"/>
                <a:ea typeface="+mn-ea"/>
                <a:cs typeface="+mn-cs"/>
              </a:defRPr>
            </a:lvl1pPr>
            <a:lvl2pPr marL="457200" indent="0" algn="l" defTabSz="914400" rtl="0" eaLnBrk="1" latinLnBrk="0" hangingPunct="1">
              <a:spcBef>
                <a:spcPct val="20000"/>
              </a:spcBef>
              <a:buClr>
                <a:schemeClr val="accent1"/>
              </a:buClr>
              <a:buSzPct val="85000"/>
              <a:buFont typeface="Arial" pitchFamily="34" charset="0"/>
              <a:buNone/>
              <a:defRPr sz="2000" b="1" kern="1200">
                <a:solidFill>
                  <a:schemeClr val="lt1"/>
                </a:solidFill>
                <a:latin typeface="+mn-lt"/>
                <a:ea typeface="+mn-ea"/>
                <a:cs typeface="+mn-cs"/>
              </a:defRPr>
            </a:lvl2pPr>
            <a:lvl3pPr marL="914400" indent="0" algn="l" defTabSz="914400" rtl="0" eaLnBrk="1" latinLnBrk="0" hangingPunct="1">
              <a:spcBef>
                <a:spcPct val="20000"/>
              </a:spcBef>
              <a:buClr>
                <a:schemeClr val="accent1"/>
              </a:buClr>
              <a:buSzPct val="90000"/>
              <a:buFont typeface="Arial" pitchFamily="34" charset="0"/>
              <a:buNone/>
              <a:defRPr sz="1800" b="1" kern="1200">
                <a:solidFill>
                  <a:schemeClr val="lt1"/>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4pPr>
            <a:lvl5pPr marL="1828800" indent="0" algn="l" defTabSz="914400" rtl="0" eaLnBrk="1" latinLnBrk="0" hangingPunct="1">
              <a:spcBef>
                <a:spcPct val="20000"/>
              </a:spcBef>
              <a:buClr>
                <a:schemeClr val="accent1"/>
              </a:buClr>
              <a:buSzPct val="100000"/>
              <a:buFont typeface="Arial" pitchFamily="34" charset="0"/>
              <a:buNone/>
              <a:defRPr sz="1600" b="1" kern="1200" baseline="0">
                <a:solidFill>
                  <a:schemeClr val="lt1"/>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9pPr>
          </a:lstStyle>
          <a:p>
            <a:pPr>
              <a:defRPr/>
            </a:pPr>
            <a:r>
              <a:rPr lang="en-US" altLang="en-US" b="1" dirty="0">
                <a:solidFill>
                  <a:schemeClr val="bg1"/>
                </a:solidFill>
              </a:rPr>
              <a:t>Step 4 – Discuss Students’ Responses to TDQs</a:t>
            </a:r>
          </a:p>
        </p:txBody>
      </p:sp>
      <p:sp>
        <p:nvSpPr>
          <p:cNvPr id="17" name="Text Placeholder 24"/>
          <p:cNvSpPr txBox="1">
            <a:spLocks/>
          </p:cNvSpPr>
          <p:nvPr/>
        </p:nvSpPr>
        <p:spPr>
          <a:xfrm>
            <a:off x="480970" y="5077312"/>
            <a:ext cx="3931920" cy="639762"/>
          </a:xfrm>
          <a:prstGeom prst="rect">
            <a:avLst/>
          </a:prstGeom>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lnSpcReduction="10000"/>
          </a:bodyPr>
          <a:lstStyle>
            <a:lvl1pPr marL="0" indent="0" algn="ctr" defTabSz="914400" rtl="0" eaLnBrk="1" latinLnBrk="0" hangingPunct="1">
              <a:spcBef>
                <a:spcPct val="20000"/>
              </a:spcBef>
              <a:buClr>
                <a:schemeClr val="accent1"/>
              </a:buClr>
              <a:buSzPct val="85000"/>
              <a:buFont typeface="Arial" pitchFamily="34" charset="0"/>
              <a:buNone/>
              <a:defRPr lang="en-US" sz="2000" b="0" kern="1200" dirty="0" smtClean="0">
                <a:solidFill>
                  <a:schemeClr val="tx2"/>
                </a:solidFill>
                <a:latin typeface="+mn-lt"/>
                <a:ea typeface="+mn-ea"/>
                <a:cs typeface="+mn-cs"/>
              </a:defRPr>
            </a:lvl1pPr>
            <a:lvl2pPr marL="457200" indent="0" algn="l" defTabSz="914400" rtl="0" eaLnBrk="1" latinLnBrk="0" hangingPunct="1">
              <a:spcBef>
                <a:spcPct val="20000"/>
              </a:spcBef>
              <a:buClr>
                <a:schemeClr val="accent1"/>
              </a:buClr>
              <a:buSzPct val="85000"/>
              <a:buFont typeface="Arial" pitchFamily="34" charset="0"/>
              <a:buNone/>
              <a:defRPr sz="2000" b="1" kern="1200">
                <a:solidFill>
                  <a:schemeClr val="lt1"/>
                </a:solidFill>
                <a:latin typeface="+mn-lt"/>
                <a:ea typeface="+mn-ea"/>
                <a:cs typeface="+mn-cs"/>
              </a:defRPr>
            </a:lvl2pPr>
            <a:lvl3pPr marL="914400" indent="0" algn="l" defTabSz="914400" rtl="0" eaLnBrk="1" latinLnBrk="0" hangingPunct="1">
              <a:spcBef>
                <a:spcPct val="20000"/>
              </a:spcBef>
              <a:buClr>
                <a:schemeClr val="accent1"/>
              </a:buClr>
              <a:buSzPct val="90000"/>
              <a:buFont typeface="Arial" pitchFamily="34" charset="0"/>
              <a:buNone/>
              <a:defRPr sz="1800" b="1" kern="1200">
                <a:solidFill>
                  <a:schemeClr val="lt1"/>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4pPr>
            <a:lvl5pPr marL="1828800" indent="0" algn="l" defTabSz="914400" rtl="0" eaLnBrk="1" latinLnBrk="0" hangingPunct="1">
              <a:spcBef>
                <a:spcPct val="20000"/>
              </a:spcBef>
              <a:buClr>
                <a:schemeClr val="accent1"/>
              </a:buClr>
              <a:buSzPct val="100000"/>
              <a:buFont typeface="Arial" pitchFamily="34" charset="0"/>
              <a:buNone/>
              <a:defRPr sz="1600" b="1" kern="1200" baseline="0">
                <a:solidFill>
                  <a:schemeClr val="lt1"/>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9pPr>
          </a:lstStyle>
          <a:p>
            <a:pPr>
              <a:defRPr/>
            </a:pPr>
            <a:r>
              <a:rPr lang="en-US" altLang="en-US" b="1" dirty="0">
                <a:solidFill>
                  <a:schemeClr val="bg1"/>
                </a:solidFill>
              </a:rPr>
              <a:t>Step 5 – Have Students Write About What They Read</a:t>
            </a:r>
          </a:p>
        </p:txBody>
      </p:sp>
      <p:pic>
        <p:nvPicPr>
          <p:cNvPr id="6148" name="Picture 4" descr="http://www.olympicpublishing.com/images/process/whiteboard-process-300.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0109" y="1626928"/>
            <a:ext cx="3835388" cy="382260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100109" y="6272254"/>
            <a:ext cx="2654442"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pp. 19-20 </a:t>
            </a:r>
          </a:p>
        </p:txBody>
      </p:sp>
    </p:spTree>
    <p:extLst>
      <p:ext uri="{BB962C8B-B14F-4D97-AF65-F5344CB8AC3E}">
        <p14:creationId xmlns:p14="http://schemas.microsoft.com/office/powerpoint/2010/main" val="149623562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extBox 2"/>
          <p:cNvSpPr txBox="1"/>
          <p:nvPr/>
        </p:nvSpPr>
        <p:spPr>
          <a:xfrm>
            <a:off x="457200" y="1697038"/>
            <a:ext cx="4040658" cy="3416320"/>
          </a:xfrm>
          <a:prstGeom prst="rect">
            <a:avLst/>
          </a:prstGeom>
          <a:noFill/>
          <a:ln>
            <a:noFill/>
          </a:ln>
        </p:spPr>
        <p:txBody>
          <a:bodyPr wrap="square">
            <a:spAutoFit/>
          </a:bodyPr>
          <a:lstStyle/>
          <a:p>
            <a:pPr>
              <a:defRPr/>
            </a:pPr>
            <a:endParaRPr lang="en-US" sz="2400" dirty="0">
              <a:ea typeface="ＭＳ Ｐゴシック" pitchFamily="34" charset="-128"/>
              <a:cs typeface="Arial" panose="020B0604020202020204" pitchFamily="34" charset="0"/>
            </a:endParaRPr>
          </a:p>
          <a:p>
            <a:pPr>
              <a:defRPr/>
            </a:pPr>
            <a:r>
              <a:rPr lang="en-US" sz="2400" dirty="0">
                <a:ea typeface="ＭＳ Ｐゴシック" pitchFamily="34" charset="-128"/>
                <a:cs typeface="Arial" panose="020B0604020202020204" pitchFamily="34" charset="0"/>
              </a:rPr>
              <a:t>The text should be:</a:t>
            </a:r>
          </a:p>
          <a:p>
            <a:pPr>
              <a:defRPr/>
            </a:pPr>
            <a:endParaRPr lang="en-US" sz="2400" dirty="0">
              <a:ea typeface="ＭＳ Ｐゴシック" pitchFamily="34" charset="-128"/>
              <a:cs typeface="Arial" panose="020B0604020202020204" pitchFamily="34" charset="0"/>
            </a:endParaRPr>
          </a:p>
          <a:p>
            <a:pPr marL="285750" indent="-285750">
              <a:buFont typeface="Arial" panose="020B0604020202020204" pitchFamily="34" charset="0"/>
              <a:buChar char="•"/>
              <a:defRPr/>
            </a:pPr>
            <a:r>
              <a:rPr lang="en-US" sz="2400" dirty="0">
                <a:ea typeface="ＭＳ Ｐゴシック" pitchFamily="34" charset="-128"/>
                <a:cs typeface="Arial" panose="020B0604020202020204" pitchFamily="34" charset="0"/>
              </a:rPr>
              <a:t>Complex </a:t>
            </a:r>
          </a:p>
          <a:p>
            <a:pPr marL="285750" indent="-285750">
              <a:buFont typeface="Arial" panose="020B0604020202020204" pitchFamily="34" charset="0"/>
              <a:buChar char="•"/>
              <a:defRPr/>
            </a:pPr>
            <a:r>
              <a:rPr lang="en-US" sz="2400" dirty="0">
                <a:ea typeface="ＭＳ Ｐゴシック" pitchFamily="34" charset="-128"/>
                <a:cs typeface="Arial" panose="020B0604020202020204" pitchFamily="34" charset="0"/>
              </a:rPr>
              <a:t>Content-rich nonfiction or informational</a:t>
            </a:r>
          </a:p>
          <a:p>
            <a:pPr marL="285750" indent="-285750">
              <a:buFont typeface="Arial" panose="020B0604020202020204" pitchFamily="34" charset="0"/>
              <a:buChar char="•"/>
              <a:defRPr/>
            </a:pPr>
            <a:r>
              <a:rPr lang="en-US" sz="2400" dirty="0">
                <a:ea typeface="ＭＳ Ｐゴシック" pitchFamily="34" charset="-128"/>
                <a:cs typeface="Arial" panose="020B0604020202020204" pitchFamily="34" charset="0"/>
              </a:rPr>
              <a:t>Short passages</a:t>
            </a:r>
          </a:p>
          <a:p>
            <a:pPr marL="285750" indent="-285750">
              <a:buFont typeface="Arial" panose="020B0604020202020204" pitchFamily="34" charset="0"/>
              <a:buChar char="•"/>
              <a:defRPr/>
            </a:pPr>
            <a:r>
              <a:rPr lang="en-US" sz="2400" dirty="0">
                <a:ea typeface="ＭＳ Ｐゴシック" pitchFamily="34" charset="-128"/>
                <a:cs typeface="Arial" panose="020B0604020202020204" pitchFamily="34" charset="0"/>
              </a:rPr>
              <a:t>Applicable for multiple purposes</a:t>
            </a:r>
          </a:p>
        </p:txBody>
      </p:sp>
      <p:sp>
        <p:nvSpPr>
          <p:cNvPr id="24579" name="Rectangle 3"/>
          <p:cNvSpPr>
            <a:spLocks noChangeArrowheads="1"/>
          </p:cNvSpPr>
          <p:nvPr/>
        </p:nvSpPr>
        <p:spPr bwMode="auto">
          <a:xfrm>
            <a:off x="457200" y="1757363"/>
            <a:ext cx="6324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130000"/>
              </a:lnSpc>
              <a:spcBef>
                <a:spcPct val="20000"/>
              </a:spcBef>
              <a:buFont typeface="Arial" pitchFamily="34" charset="0"/>
              <a:buChar char="•"/>
              <a:defRPr sz="3200">
                <a:solidFill>
                  <a:schemeClr val="tx1"/>
                </a:solidFill>
                <a:latin typeface="Arial" pitchFamily="34" charset="0"/>
                <a:ea typeface="MS PGothic" pitchFamily="34" charset="-128"/>
              </a:defRPr>
            </a:lvl1pPr>
            <a:lvl2pPr marL="742950" indent="-285750" eaLnBrk="0" hangingPunct="0">
              <a:lnSpc>
                <a:spcPct val="130000"/>
              </a:lnSpc>
              <a:spcBef>
                <a:spcPct val="20000"/>
              </a:spcBef>
              <a:buFont typeface="Arial" pitchFamily="34" charset="0"/>
              <a:buChar char="–"/>
              <a:defRPr sz="2800">
                <a:solidFill>
                  <a:schemeClr val="tx1"/>
                </a:solidFill>
                <a:latin typeface="Arial" pitchFamily="34" charset="0"/>
                <a:ea typeface="MS PGothic" pitchFamily="34" charset="-128"/>
              </a:defRPr>
            </a:lvl2pPr>
            <a:lvl3pPr marL="1143000" indent="-228600" eaLnBrk="0" hangingPunct="0">
              <a:lnSpc>
                <a:spcPct val="130000"/>
              </a:lnSpc>
              <a:spcBef>
                <a:spcPct val="20000"/>
              </a:spcBef>
              <a:buFont typeface="Arial" pitchFamily="34" charset="0"/>
              <a:buChar char="•"/>
              <a:defRPr sz="2400">
                <a:solidFill>
                  <a:schemeClr val="tx1"/>
                </a:solidFill>
                <a:latin typeface="Arial" pitchFamily="34" charset="0"/>
                <a:ea typeface="MS PGothic" pitchFamily="34" charset="-128"/>
              </a:defRPr>
            </a:lvl3pPr>
            <a:lvl4pPr marL="16002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4pPr>
            <a:lvl5pPr marL="20574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5pPr>
            <a:lvl6pPr marL="25146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6pPr>
            <a:lvl7pPr marL="29718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7pPr>
            <a:lvl8pPr marL="34290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8pPr>
            <a:lvl9pPr marL="38862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9pPr>
          </a:lstStyle>
          <a:p>
            <a:pPr eaLnBrk="1" hangingPunct="1">
              <a:lnSpc>
                <a:spcPct val="100000"/>
              </a:lnSpc>
              <a:buFontTx/>
              <a:buNone/>
            </a:pPr>
            <a:endParaRPr lang="en-US" altLang="en-US" sz="2800" dirty="0"/>
          </a:p>
          <a:p>
            <a:pPr eaLnBrk="1" hangingPunct="1">
              <a:lnSpc>
                <a:spcPct val="100000"/>
              </a:lnSpc>
              <a:buFontTx/>
              <a:buNone/>
            </a:pPr>
            <a:endParaRPr lang="en-US" altLang="en-US" sz="2800" dirty="0"/>
          </a:p>
          <a:p>
            <a:pPr eaLnBrk="1" hangingPunct="1">
              <a:lnSpc>
                <a:spcPct val="100000"/>
              </a:lnSpc>
              <a:buFontTx/>
              <a:buNone/>
            </a:pPr>
            <a:endParaRPr lang="en-US" altLang="en-US" sz="2800" dirty="0"/>
          </a:p>
        </p:txBody>
      </p:sp>
      <p:sp>
        <p:nvSpPr>
          <p:cNvPr id="24580" name="TextBox 1"/>
          <p:cNvSpPr txBox="1">
            <a:spLocks noChangeArrowheads="1"/>
          </p:cNvSpPr>
          <p:nvPr/>
        </p:nvSpPr>
        <p:spPr bwMode="auto">
          <a:xfrm>
            <a:off x="457199" y="1295400"/>
            <a:ext cx="4040659" cy="461665"/>
          </a:xfrm>
          <a:prstGeom prst="rect">
            <a:avLst/>
          </a:prstGeom>
          <a:solidFill>
            <a:schemeClr val="tx2"/>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defRPr/>
            </a:pPr>
            <a:r>
              <a:rPr lang="en-US" altLang="en-US" sz="2400" dirty="0">
                <a:solidFill>
                  <a:schemeClr val="bg1"/>
                </a:solidFill>
              </a:rPr>
              <a:t>Step 1 – Find the Right Text</a:t>
            </a:r>
          </a:p>
        </p:txBody>
      </p:sp>
      <p:sp>
        <p:nvSpPr>
          <p:cNvPr id="24583" name="Title 3"/>
          <p:cNvSpPr>
            <a:spLocks noGrp="1"/>
          </p:cNvSpPr>
          <p:nvPr>
            <p:ph type="title"/>
          </p:nvPr>
        </p:nvSpPr>
        <p:spPr/>
        <p:txBody>
          <a:bodyPr/>
          <a:lstStyle/>
          <a:p>
            <a:r>
              <a:rPr lang="en-US" altLang="en-US" dirty="0"/>
              <a:t>Steps to Take . . . </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0D9FA21F-AE8F-4FB8-869A-2BA8131AE281}" type="slidenum">
              <a:rPr lang="en-US" altLang="en-US" smtClean="0"/>
              <a:pPr>
                <a:defRPr/>
              </a:pPr>
              <a:t>16</a:t>
            </a:fld>
            <a:endParaRPr lang="en-US" altLang="en-US" dirty="0"/>
          </a:p>
        </p:txBody>
      </p:sp>
      <p:pic>
        <p:nvPicPr>
          <p:cNvPr id="10242" name="Picture 2" descr="http://www.landmark.edu/m/uploads/copyofhardtex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6091" y="1822246"/>
            <a:ext cx="4917909" cy="316590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308458" y="5688010"/>
            <a:ext cx="2654442"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21-25 </a:t>
            </a:r>
          </a:p>
        </p:txBody>
      </p:sp>
    </p:spTree>
    <p:custDataLst>
      <p:tags r:id="rId1"/>
    </p:custDataLst>
    <p:extLst>
      <p:ext uri="{BB962C8B-B14F-4D97-AF65-F5344CB8AC3E}">
        <p14:creationId xmlns:p14="http://schemas.microsoft.com/office/powerpoint/2010/main" val="3042986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the Right Text</a:t>
            </a:r>
          </a:p>
        </p:txBody>
      </p:sp>
      <p:sp>
        <p:nvSpPr>
          <p:cNvPr id="3" name="Content Placeholder 2"/>
          <p:cNvSpPr>
            <a:spLocks noGrp="1"/>
          </p:cNvSpPr>
          <p:nvPr>
            <p:ph sz="half" idx="1"/>
          </p:nvPr>
        </p:nvSpPr>
        <p:spPr>
          <a:xfrm>
            <a:off x="457198" y="1290638"/>
            <a:ext cx="8229602" cy="5009099"/>
          </a:xfrm>
        </p:spPr>
        <p:txBody>
          <a:bodyPr>
            <a:noAutofit/>
          </a:bodyPr>
          <a:lstStyle/>
          <a:p>
            <a:pPr marL="0" indent="0">
              <a:buNone/>
            </a:pPr>
            <a:r>
              <a:rPr lang="en-US" sz="1400" b="1" dirty="0"/>
              <a:t>Henry, Patrick. “Speech to the Second Virginia Convention.” (1775)</a:t>
            </a:r>
          </a:p>
          <a:p>
            <a:pPr marL="0" indent="0">
              <a:buNone/>
            </a:pPr>
            <a:endParaRPr lang="en-US" sz="1200" b="1" dirty="0"/>
          </a:p>
          <a:p>
            <a:pPr marL="0" indent="0">
              <a:buNone/>
            </a:pPr>
            <a:r>
              <a:rPr lang="en-US" sz="1200" dirty="0"/>
              <a:t>Mr. President: No man thinks more highly than I do of the patriotism, as well as abilities, of the very worthy </a:t>
            </a:r>
          </a:p>
          <a:p>
            <a:pPr marL="0" indent="0">
              <a:buNone/>
            </a:pPr>
            <a:r>
              <a:rPr lang="en-US" sz="1200" dirty="0"/>
              <a:t>gentlemen who have just addressed the House. But different men often see the same subject in different lights; and, therefore, I hope it will not be thought disrespectful to those gentlemen if, entertaining as I do, opinions of a character very opposite to theirs, I shall speak forth my sentiments freely, and without reserve. This is no time for ceremony. The question before the House is one of awful moment to this country. For my own part, I consider it as nothing less than a question of freedom or slavery; and in proportion to the magnitude of the subject ought to be the freedom of the debate. It is only in this way that we can hope to arrive at truth, and fulfill the great responsibility which we hold to God and our country. Should I keep back my opinions at such a time, through fear of giving offence, I should consider myself as guilty of treason towards my country, and of an act of disloyalty toward the majesty of heaven, which I revere above all earthly kings.</a:t>
            </a:r>
          </a:p>
          <a:p>
            <a:pPr marL="0" indent="0">
              <a:buNone/>
            </a:pPr>
            <a:endParaRPr lang="en-US" sz="1200" dirty="0"/>
          </a:p>
          <a:p>
            <a:pPr marL="0" indent="0">
              <a:buNone/>
            </a:pPr>
            <a:r>
              <a:rPr lang="en-US" sz="1200" dirty="0"/>
              <a:t>Mr. President, it is natural to man to indulge in the illusions of hope. We are apt to shut our eyes against a painful truth, and listen to the song of that siren till she transforms us into beasts. Is this the part of wise men, engaged in a great and arduous struggle for liberty? Are we disposed to be of the number of those who, having eyes, see not, and, having ears, hear not, the things which so nearly concern their temporal salvation? For my part, whatever anguish of spirit it may cost, I am willing to know the whole truth; to know the worst, and to provide for it.</a:t>
            </a:r>
          </a:p>
          <a:p>
            <a:pPr marL="0" indent="0" algn="r">
              <a:buNone/>
            </a:pPr>
            <a:r>
              <a:rPr lang="en-US" sz="1200" dirty="0">
                <a:hlinkClick r:id="rId3"/>
              </a:rPr>
              <a:t>http://www.corestandards.org/assets/Appendix_B.pdf</a:t>
            </a:r>
            <a:r>
              <a:rPr lang="en-US" sz="1200" dirty="0"/>
              <a:t> </a:t>
            </a:r>
          </a:p>
        </p:txBody>
      </p:sp>
      <p:sp>
        <p:nvSpPr>
          <p:cNvPr id="5" name="Slide Number Placeholder 4"/>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17</a:t>
            </a:fld>
            <a:endParaRPr lang="en-US" dirty="0"/>
          </a:p>
        </p:txBody>
      </p:sp>
    </p:spTree>
    <p:extLst>
      <p:ext uri="{BB962C8B-B14F-4D97-AF65-F5344CB8AC3E}">
        <p14:creationId xmlns:p14="http://schemas.microsoft.com/office/powerpoint/2010/main" val="2598064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6"/>
            <a:ext cx="8469086" cy="797670"/>
          </a:xfrm>
        </p:spPr>
        <p:txBody>
          <a:bodyPr>
            <a:normAutofit/>
          </a:bodyPr>
          <a:lstStyle/>
          <a:p>
            <a:r>
              <a:rPr lang="en-US" dirty="0"/>
              <a:t>Finding the Right Text</a:t>
            </a:r>
          </a:p>
        </p:txBody>
      </p:sp>
      <p:sp>
        <p:nvSpPr>
          <p:cNvPr id="3" name="Content Placeholder 2"/>
          <p:cNvSpPr>
            <a:spLocks noGrp="1"/>
          </p:cNvSpPr>
          <p:nvPr>
            <p:ph sz="half" idx="1"/>
          </p:nvPr>
        </p:nvSpPr>
        <p:spPr>
          <a:xfrm>
            <a:off x="457198" y="1529500"/>
            <a:ext cx="8229602" cy="4770237"/>
          </a:xfrm>
        </p:spPr>
        <p:txBody>
          <a:bodyPr>
            <a:noAutofit/>
          </a:bodyPr>
          <a:lstStyle/>
          <a:p>
            <a:pPr marL="0" indent="0">
              <a:buNone/>
            </a:pPr>
            <a:r>
              <a:rPr lang="en-US" sz="1400" b="1" dirty="0"/>
              <a:t>Bronowski, Jacob, and Millicent Selsam. Biography of an Atom. New York: Harper, 1965. (1965)</a:t>
            </a:r>
          </a:p>
          <a:p>
            <a:pPr marL="0" indent="0">
              <a:buNone/>
            </a:pPr>
            <a:endParaRPr lang="en-US" sz="1400" b="1" dirty="0"/>
          </a:p>
          <a:p>
            <a:pPr marL="0" indent="0">
              <a:buNone/>
            </a:pPr>
            <a:r>
              <a:rPr lang="en-US" sz="1400" dirty="0"/>
              <a:t>The birth began in a young star. A young star is a mass of hydrogen nuclei. Because the star is hot (about thirteen million degrees at the center), the nuclei cannot hold on to their electrons. The electrons wander around. The nuclei of hydrogen—that is, the protons—are moving about very fast too. From time to time one proton runs headlong into another. When this happens, one of the protons loses its electric charge and changes into a neutron. The pair then cling together as a single nucleus of heavy hydrogen. This nucleus will in time capture another proton. Now there is a nucleus with two protons and one neutron, called light helium. When two of these nuclei smash into each other, two protons are expelled in the process. This creates a nucleus of helium with two protons and two neutrons.</a:t>
            </a:r>
          </a:p>
          <a:p>
            <a:pPr marL="0" indent="0">
              <a:buNone/>
            </a:pPr>
            <a:endParaRPr lang="en-US" sz="1400" dirty="0"/>
          </a:p>
          <a:p>
            <a:pPr marL="0" indent="0">
              <a:buNone/>
            </a:pPr>
            <a:r>
              <a:rPr lang="en-US" sz="1400" dirty="0"/>
              <a:t>This is the fundamental process of fusion by which the primitive hydrogen of the universe is built up into a new basic material, helium. In this process, energy is given off in the form of heat and light that make the stars shine. It is the first stage in the birth of the heavier atoms.</a:t>
            </a:r>
          </a:p>
          <a:p>
            <a:pPr marL="0" indent="0" algn="r">
              <a:buNone/>
            </a:pPr>
            <a:r>
              <a:rPr lang="en-US" sz="1400" dirty="0">
                <a:hlinkClick r:id="rId3"/>
              </a:rPr>
              <a:t>http://www.corestandards.org/assets/Appendix_B.pdf</a:t>
            </a:r>
            <a:r>
              <a:rPr lang="en-US" sz="1400" dirty="0"/>
              <a:t> </a:t>
            </a:r>
          </a:p>
        </p:txBody>
      </p:sp>
      <p:sp>
        <p:nvSpPr>
          <p:cNvPr id="5" name="Slide Number Placeholder 4"/>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18</a:t>
            </a:fld>
            <a:endParaRPr lang="en-US" dirty="0"/>
          </a:p>
        </p:txBody>
      </p:sp>
    </p:spTree>
    <p:extLst>
      <p:ext uri="{BB962C8B-B14F-4D97-AF65-F5344CB8AC3E}">
        <p14:creationId xmlns:p14="http://schemas.microsoft.com/office/powerpoint/2010/main" val="3749286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9" name="Rectangle 3"/>
          <p:cNvSpPr>
            <a:spLocks noChangeArrowheads="1"/>
          </p:cNvSpPr>
          <p:nvPr/>
        </p:nvSpPr>
        <p:spPr bwMode="auto">
          <a:xfrm>
            <a:off x="457200" y="1757363"/>
            <a:ext cx="6324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130000"/>
              </a:lnSpc>
              <a:spcBef>
                <a:spcPct val="20000"/>
              </a:spcBef>
              <a:buFont typeface="Arial" pitchFamily="34" charset="0"/>
              <a:buChar char="•"/>
              <a:defRPr sz="3200">
                <a:solidFill>
                  <a:schemeClr val="tx1"/>
                </a:solidFill>
                <a:latin typeface="Arial" pitchFamily="34" charset="0"/>
                <a:ea typeface="MS PGothic" pitchFamily="34" charset="-128"/>
              </a:defRPr>
            </a:lvl1pPr>
            <a:lvl2pPr marL="742950" indent="-285750" eaLnBrk="0" hangingPunct="0">
              <a:lnSpc>
                <a:spcPct val="130000"/>
              </a:lnSpc>
              <a:spcBef>
                <a:spcPct val="20000"/>
              </a:spcBef>
              <a:buFont typeface="Arial" pitchFamily="34" charset="0"/>
              <a:buChar char="–"/>
              <a:defRPr sz="2800">
                <a:solidFill>
                  <a:schemeClr val="tx1"/>
                </a:solidFill>
                <a:latin typeface="Arial" pitchFamily="34" charset="0"/>
                <a:ea typeface="MS PGothic" pitchFamily="34" charset="-128"/>
              </a:defRPr>
            </a:lvl2pPr>
            <a:lvl3pPr marL="1143000" indent="-228600" eaLnBrk="0" hangingPunct="0">
              <a:lnSpc>
                <a:spcPct val="130000"/>
              </a:lnSpc>
              <a:spcBef>
                <a:spcPct val="20000"/>
              </a:spcBef>
              <a:buFont typeface="Arial" pitchFamily="34" charset="0"/>
              <a:buChar char="•"/>
              <a:defRPr sz="2400">
                <a:solidFill>
                  <a:schemeClr val="tx1"/>
                </a:solidFill>
                <a:latin typeface="Arial" pitchFamily="34" charset="0"/>
                <a:ea typeface="MS PGothic" pitchFamily="34" charset="-128"/>
              </a:defRPr>
            </a:lvl3pPr>
            <a:lvl4pPr marL="16002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4pPr>
            <a:lvl5pPr marL="2057400" indent="-228600" eaLnBrk="0" hangingPunct="0">
              <a:lnSpc>
                <a:spcPct val="130000"/>
              </a:lnSpc>
              <a:spcBef>
                <a:spcPct val="20000"/>
              </a:spcBef>
              <a:buFont typeface="Arial" pitchFamily="34" charset="0"/>
              <a:buChar char="»"/>
              <a:defRPr sz="2000">
                <a:solidFill>
                  <a:schemeClr val="tx1"/>
                </a:solidFill>
                <a:latin typeface="Arial" pitchFamily="34" charset="0"/>
                <a:ea typeface="MS PGothic" pitchFamily="34" charset="-128"/>
              </a:defRPr>
            </a:lvl5pPr>
            <a:lvl6pPr marL="25146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6pPr>
            <a:lvl7pPr marL="29718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7pPr>
            <a:lvl8pPr marL="34290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8pPr>
            <a:lvl9pPr marL="38862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MS PGothic" pitchFamily="34" charset="-128"/>
              </a:defRPr>
            </a:lvl9pPr>
          </a:lstStyle>
          <a:p>
            <a:pPr eaLnBrk="1" hangingPunct="1">
              <a:lnSpc>
                <a:spcPct val="100000"/>
              </a:lnSpc>
              <a:buFontTx/>
              <a:buNone/>
            </a:pPr>
            <a:endParaRPr lang="en-US" altLang="en-US" sz="2200" dirty="0"/>
          </a:p>
          <a:p>
            <a:pPr eaLnBrk="1" hangingPunct="1">
              <a:lnSpc>
                <a:spcPct val="100000"/>
              </a:lnSpc>
              <a:buFontTx/>
              <a:buNone/>
            </a:pPr>
            <a:endParaRPr lang="en-US" altLang="en-US" sz="2200" dirty="0"/>
          </a:p>
          <a:p>
            <a:pPr eaLnBrk="1" hangingPunct="1">
              <a:lnSpc>
                <a:spcPct val="100000"/>
              </a:lnSpc>
              <a:buFontTx/>
              <a:buNone/>
            </a:pPr>
            <a:endParaRPr lang="en-US" altLang="en-US" sz="2200" dirty="0"/>
          </a:p>
        </p:txBody>
      </p:sp>
      <p:sp>
        <p:nvSpPr>
          <p:cNvPr id="24583" name="Title 3"/>
          <p:cNvSpPr>
            <a:spLocks noGrp="1"/>
          </p:cNvSpPr>
          <p:nvPr>
            <p:ph type="title"/>
          </p:nvPr>
        </p:nvSpPr>
        <p:spPr/>
        <p:txBody>
          <a:bodyPr/>
          <a:lstStyle/>
          <a:p>
            <a:r>
              <a:rPr lang="en-US" altLang="en-US" dirty="0"/>
              <a:t>Steps to Take . . . </a:t>
            </a:r>
          </a:p>
        </p:txBody>
      </p:sp>
      <p:sp>
        <p:nvSpPr>
          <p:cNvPr id="7" name="Content Placeholder 6"/>
          <p:cNvSpPr>
            <a:spLocks noGrp="1"/>
          </p:cNvSpPr>
          <p:nvPr>
            <p:ph sz="half" idx="2"/>
          </p:nvPr>
        </p:nvSpPr>
        <p:spPr>
          <a:xfrm>
            <a:off x="543559" y="1744663"/>
            <a:ext cx="4131531" cy="4595812"/>
          </a:xfrm>
        </p:spPr>
        <p:txBody>
          <a:bodyPr>
            <a:noAutofit/>
          </a:bodyPr>
          <a:lstStyle/>
          <a:p>
            <a:pPr marL="0" indent="0">
              <a:buFont typeface="Arial" pitchFamily="34" charset="0"/>
              <a:buNone/>
              <a:defRPr/>
            </a:pPr>
            <a:r>
              <a:rPr lang="en-US" sz="2200" dirty="0">
                <a:ea typeface="ＭＳ Ｐゴシック" charset="0"/>
                <a:cs typeface="Arial" panose="020B0604020202020204" pitchFamily="34" charset="0"/>
              </a:rPr>
              <a:t>Identify the most important thing for students to learn, then:</a:t>
            </a:r>
          </a:p>
          <a:p>
            <a:pPr marL="285750" indent="-285750">
              <a:defRPr/>
            </a:pPr>
            <a:r>
              <a:rPr lang="en-US" sz="2200" dirty="0">
                <a:ea typeface="ＭＳ Ｐゴシック" charset="0"/>
                <a:cs typeface="Arial" panose="020B0604020202020204" pitchFamily="34" charset="0"/>
              </a:rPr>
              <a:t>Create a series of TDQs (text-dependent questions)</a:t>
            </a:r>
          </a:p>
          <a:p>
            <a:pPr marL="285750" indent="-285750">
              <a:defRPr/>
            </a:pPr>
            <a:r>
              <a:rPr lang="en-US" sz="2200" dirty="0">
                <a:ea typeface="ＭＳ Ｐゴシック" charset="0"/>
                <a:cs typeface="Arial" panose="020B0604020202020204" pitchFamily="34" charset="0"/>
              </a:rPr>
              <a:t>Identify key words </a:t>
            </a:r>
          </a:p>
          <a:p>
            <a:pPr marL="285750" indent="-285750">
              <a:defRPr/>
            </a:pPr>
            <a:r>
              <a:rPr lang="en-US" sz="2200" dirty="0">
                <a:ea typeface="ＭＳ Ｐゴシック" charset="0"/>
                <a:cs typeface="Arial" panose="020B0604020202020204" pitchFamily="34" charset="0"/>
              </a:rPr>
              <a:t>Determine the annotation symbols </a:t>
            </a:r>
          </a:p>
          <a:p>
            <a:pPr marL="285750" indent="-285750">
              <a:defRPr/>
            </a:pPr>
            <a:r>
              <a:rPr lang="en-US" sz="2200" dirty="0">
                <a:ea typeface="ＭＳ Ｐゴシック" charset="0"/>
                <a:cs typeface="Arial" panose="020B0604020202020204" pitchFamily="34" charset="0"/>
              </a:rPr>
              <a:t>Chunk the text</a:t>
            </a:r>
          </a:p>
          <a:p>
            <a:pPr marL="285750" indent="-285750">
              <a:defRPr/>
            </a:pPr>
            <a:r>
              <a:rPr lang="en-US" sz="2200" dirty="0">
                <a:ea typeface="ＭＳ Ｐゴシック" charset="0"/>
                <a:cs typeface="Arial" panose="020B0604020202020204" pitchFamily="34" charset="0"/>
              </a:rPr>
              <a:t>Develop a reflection activity</a:t>
            </a:r>
          </a:p>
          <a:p>
            <a:pPr marL="0" indent="0">
              <a:buFont typeface="Arial" pitchFamily="34" charset="0"/>
              <a:buNone/>
              <a:defRPr/>
            </a:pPr>
            <a:endParaRPr lang="en-US" sz="2200" dirty="0">
              <a:ea typeface="ＭＳ Ｐゴシック" charset="0"/>
            </a:endParaRPr>
          </a:p>
        </p:txBody>
      </p:sp>
      <p:sp>
        <p:nvSpPr>
          <p:cNvPr id="2" name="TextBox 14"/>
          <p:cNvSpPr txBox="1">
            <a:spLocks noChangeArrowheads="1"/>
          </p:cNvSpPr>
          <p:nvPr/>
        </p:nvSpPr>
        <p:spPr bwMode="auto">
          <a:xfrm>
            <a:off x="543560" y="1299830"/>
            <a:ext cx="4038600" cy="461665"/>
          </a:xfrm>
          <a:prstGeom prst="rect">
            <a:avLst/>
          </a:prstGeom>
          <a:solidFill>
            <a:schemeClr val="accent1"/>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defRPr/>
            </a:pPr>
            <a:r>
              <a:rPr lang="en-US" altLang="en-US" sz="2400" dirty="0">
                <a:solidFill>
                  <a:schemeClr val="bg1"/>
                </a:solidFill>
              </a:rPr>
              <a:t>Step 2 – Do Your Pre-Work</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0D9FA21F-AE8F-4FB8-869A-2BA8131AE281}" type="slidenum">
              <a:rPr lang="en-US" altLang="en-US" smtClean="0"/>
              <a:pPr>
                <a:defRPr/>
              </a:pPr>
              <a:t>19</a:t>
            </a:fld>
            <a:endParaRPr lang="en-US" altLang="en-US" dirty="0"/>
          </a:p>
        </p:txBody>
      </p:sp>
      <p:pic>
        <p:nvPicPr>
          <p:cNvPr id="9" name="Picture 8" descr="reading hands"/>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675091" y="2008909"/>
            <a:ext cx="4213418" cy="314798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02229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p:txBody>
          <a:bodyPr/>
          <a:lstStyle/>
          <a:p>
            <a:r>
              <a:rPr lang="en-US" altLang="en-US" dirty="0"/>
              <a:t>Session Objectives</a:t>
            </a:r>
          </a:p>
        </p:txBody>
      </p:sp>
      <p:sp>
        <p:nvSpPr>
          <p:cNvPr id="2" name="Text Placeholder 4"/>
          <p:cNvSpPr>
            <a:spLocks noGrp="1"/>
          </p:cNvSpPr>
          <p:nvPr>
            <p:ph idx="1"/>
          </p:nvPr>
        </p:nvSpPr>
        <p:spPr>
          <a:xfrm>
            <a:off x="3933022" y="1509713"/>
            <a:ext cx="4753778" cy="4616450"/>
          </a:xfrm>
        </p:spPr>
        <p:txBody>
          <a:bodyPr/>
          <a:lstStyle/>
          <a:p>
            <a:r>
              <a:rPr lang="en-US" sz="2400" dirty="0"/>
              <a:t>Review expectations of RLA test</a:t>
            </a:r>
          </a:p>
          <a:p>
            <a:r>
              <a:rPr lang="en-US" sz="2400" dirty="0"/>
              <a:t>Explore and use close reading strategies </a:t>
            </a:r>
          </a:p>
          <a:p>
            <a:r>
              <a:rPr lang="en-US" sz="2400" dirty="0"/>
              <a:t>Explore thinking routines to teach the steps in drafting a constructed response</a:t>
            </a:r>
          </a:p>
          <a:p>
            <a:r>
              <a:rPr lang="en-US" sz="2400" dirty="0"/>
              <a:t>Share resources and ideas</a:t>
            </a:r>
          </a:p>
          <a:p>
            <a:pPr marL="0" indent="0">
              <a:buNone/>
            </a:pPr>
            <a:endParaRPr lang="en-US" sz="2400" dirty="0"/>
          </a:p>
          <a:p>
            <a:endParaRPr lang="en-US" sz="2400" dirty="0"/>
          </a:p>
          <a:p>
            <a:endParaRPr lang="en-US" sz="2400" dirty="0"/>
          </a:p>
          <a:p>
            <a:endParaRPr lang="en-US" sz="2400" dirty="0"/>
          </a:p>
          <a:p>
            <a:endParaRPr lang="en-US" sz="2400" dirty="0"/>
          </a:p>
          <a:p>
            <a:endParaRPr lang="en-US" sz="24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26" y="1829435"/>
            <a:ext cx="3228474" cy="3485532"/>
          </a:xfrm>
          <a:prstGeom prst="rect">
            <a:avLst/>
          </a:prstGeom>
        </p:spPr>
      </p:pic>
      <p:sp>
        <p:nvSpPr>
          <p:cNvPr id="8"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2</a:t>
            </a:fld>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Text Dependent Questions</a:t>
            </a:r>
          </a:p>
        </p:txBody>
      </p:sp>
      <p:sp>
        <p:nvSpPr>
          <p:cNvPr id="3" name="Content Placeholder 2"/>
          <p:cNvSpPr>
            <a:spLocks noGrp="1"/>
          </p:cNvSpPr>
          <p:nvPr>
            <p:ph sz="quarter" idx="1"/>
          </p:nvPr>
        </p:nvSpPr>
        <p:spPr>
          <a:xfrm>
            <a:off x="457199" y="1509016"/>
            <a:ext cx="4955059" cy="4617147"/>
          </a:xfrm>
        </p:spPr>
        <p:txBody>
          <a:bodyPr>
            <a:noAutofit/>
          </a:bodyPr>
          <a:lstStyle/>
          <a:p>
            <a:pPr marL="0" indent="0">
              <a:buNone/>
            </a:pPr>
            <a:r>
              <a:rPr lang="en-US" sz="2200" dirty="0"/>
              <a:t>Answered from text</a:t>
            </a:r>
          </a:p>
          <a:p>
            <a:pPr marL="0" indent="0">
              <a:buNone/>
            </a:pPr>
            <a:r>
              <a:rPr lang="en-US" sz="2200" dirty="0"/>
              <a:t>Can be used to . . .</a:t>
            </a:r>
          </a:p>
          <a:p>
            <a:r>
              <a:rPr lang="en-US" sz="2200" dirty="0"/>
              <a:t>Identify key ideas and evidence in complex text</a:t>
            </a:r>
          </a:p>
          <a:p>
            <a:pPr marL="0" indent="0">
              <a:buNone/>
            </a:pPr>
            <a:r>
              <a:rPr lang="en-US" sz="2200" dirty="0"/>
              <a:t>Should cause students to think at higher levels by . . . </a:t>
            </a:r>
          </a:p>
          <a:p>
            <a:r>
              <a:rPr lang="en-US" sz="2200" dirty="0"/>
              <a:t>Making logical inferences</a:t>
            </a:r>
          </a:p>
          <a:p>
            <a:r>
              <a:rPr lang="en-US" sz="2200" dirty="0"/>
              <a:t>Drawing conclusions</a:t>
            </a:r>
          </a:p>
          <a:p>
            <a:r>
              <a:rPr lang="en-US" sz="2200" dirty="0"/>
              <a:t>Engaging in arguments based on what the text says</a:t>
            </a:r>
          </a:p>
        </p:txBody>
      </p:sp>
      <p:pic>
        <p:nvPicPr>
          <p:cNvPr id="5" name="Picture 2" descr="Question Wheel"/>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93893" y="1853513"/>
            <a:ext cx="2992907" cy="29854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20</a:t>
            </a:fld>
            <a:endParaRPr lang="en-US" dirty="0"/>
          </a:p>
        </p:txBody>
      </p:sp>
    </p:spTree>
    <p:extLst>
      <p:ext uri="{BB962C8B-B14F-4D97-AF65-F5344CB8AC3E}">
        <p14:creationId xmlns:p14="http://schemas.microsoft.com/office/powerpoint/2010/main" val="3339141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Steps to Take . . . </a:t>
            </a:r>
            <a:endParaRPr lang="en-US" dirty="0"/>
          </a:p>
        </p:txBody>
      </p:sp>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21</a:t>
            </a:fld>
            <a:endParaRPr lang="en-US" dirty="0"/>
          </a:p>
        </p:txBody>
      </p:sp>
      <p:sp>
        <p:nvSpPr>
          <p:cNvPr id="4" name="Content Placeholder 3"/>
          <p:cNvSpPr>
            <a:spLocks noGrp="1"/>
          </p:cNvSpPr>
          <p:nvPr>
            <p:ph idx="1"/>
          </p:nvPr>
        </p:nvSpPr>
        <p:spPr>
          <a:xfrm>
            <a:off x="457200" y="2126397"/>
            <a:ext cx="4906107" cy="3999766"/>
          </a:xfrm>
        </p:spPr>
        <p:txBody>
          <a:bodyPr/>
          <a:lstStyle/>
          <a:p>
            <a:pPr marL="285750" indent="-285750">
              <a:lnSpc>
                <a:spcPct val="100000"/>
              </a:lnSpc>
              <a:defRPr/>
            </a:pPr>
            <a:r>
              <a:rPr lang="en-US" sz="2000" dirty="0">
                <a:ea typeface="ＭＳ Ｐゴシック" pitchFamily="34" charset="-128"/>
                <a:cs typeface="Arial" panose="020B0604020202020204" pitchFamily="34" charset="0"/>
              </a:rPr>
              <a:t>Number the paragraphs</a:t>
            </a:r>
          </a:p>
          <a:p>
            <a:pPr marL="285750" indent="-285750">
              <a:lnSpc>
                <a:spcPct val="100000"/>
              </a:lnSpc>
              <a:defRPr/>
            </a:pPr>
            <a:r>
              <a:rPr lang="en-US" sz="2000" dirty="0">
                <a:ea typeface="ＭＳ Ｐゴシック" pitchFamily="34" charset="-128"/>
                <a:cs typeface="Arial" panose="020B0604020202020204" pitchFamily="34" charset="0"/>
              </a:rPr>
              <a:t>Underline major points</a:t>
            </a:r>
          </a:p>
          <a:p>
            <a:pPr marL="285750" indent="-285750">
              <a:lnSpc>
                <a:spcPct val="100000"/>
              </a:lnSpc>
              <a:defRPr/>
            </a:pPr>
            <a:r>
              <a:rPr lang="en-US" sz="2000" dirty="0">
                <a:ea typeface="ＭＳ Ｐゴシック" pitchFamily="34" charset="-128"/>
                <a:cs typeface="Arial" panose="020B0604020202020204" pitchFamily="34" charset="0"/>
              </a:rPr>
              <a:t>Highlight or circle key words/terms</a:t>
            </a:r>
          </a:p>
          <a:p>
            <a:pPr marL="285750" indent="-285750">
              <a:lnSpc>
                <a:spcPct val="100000"/>
              </a:lnSpc>
              <a:defRPr/>
            </a:pPr>
            <a:r>
              <a:rPr lang="en-US" sz="2000" dirty="0">
                <a:ea typeface="ＭＳ Ｐゴシック" pitchFamily="34" charset="-128"/>
                <a:cs typeface="Arial" panose="020B0604020202020204" pitchFamily="34" charset="0"/>
              </a:rPr>
              <a:t>Use the following symbols</a:t>
            </a:r>
          </a:p>
          <a:p>
            <a:pPr lvl="1">
              <a:lnSpc>
                <a:spcPct val="100000"/>
              </a:lnSpc>
              <a:buFont typeface="Arial" panose="020B0604020202020204" pitchFamily="34" charset="0"/>
              <a:buChar char="•"/>
              <a:defRPr/>
            </a:pPr>
            <a:r>
              <a:rPr lang="en-US" sz="2000" dirty="0">
                <a:ea typeface="ＭＳ Ｐゴシック" pitchFamily="34" charset="-128"/>
                <a:cs typeface="Arial" panose="020B0604020202020204" pitchFamily="34" charset="0"/>
              </a:rPr>
              <a:t>? – for something that is confusing or that they don’t understand (explain why)</a:t>
            </a:r>
          </a:p>
          <a:p>
            <a:pPr lvl="1">
              <a:lnSpc>
                <a:spcPct val="100000"/>
              </a:lnSpc>
              <a:buFont typeface="Arial" panose="020B0604020202020204" pitchFamily="34" charset="0"/>
              <a:buChar char="•"/>
              <a:defRPr/>
            </a:pPr>
            <a:r>
              <a:rPr lang="en-US" sz="2000" dirty="0">
                <a:ea typeface="ＭＳ Ｐゴシック" pitchFamily="34" charset="-128"/>
                <a:cs typeface="Arial" panose="020B0604020202020204" pitchFamily="34" charset="0"/>
              </a:rPr>
              <a:t>! – something that is surprising (explain why)</a:t>
            </a:r>
          </a:p>
          <a:p>
            <a:pPr lvl="1">
              <a:lnSpc>
                <a:spcPct val="100000"/>
              </a:lnSpc>
              <a:buFont typeface="Arial" panose="020B0604020202020204" pitchFamily="34" charset="0"/>
              <a:buChar char="•"/>
              <a:defRPr/>
            </a:pPr>
            <a:r>
              <a:rPr lang="en-US" sz="2000" dirty="0">
                <a:ea typeface="ＭＳ Ｐゴシック" pitchFamily="34" charset="-128"/>
                <a:cs typeface="Arial" panose="020B0604020202020204" pitchFamily="34" charset="0"/>
              </a:rPr>
              <a:t>E – example or evidence that supports major points (write a note)</a:t>
            </a:r>
          </a:p>
          <a:p>
            <a:endParaRPr lang="en-US" dirty="0"/>
          </a:p>
        </p:txBody>
      </p:sp>
      <p:sp>
        <p:nvSpPr>
          <p:cNvPr id="7" name="TextBox 1"/>
          <p:cNvSpPr txBox="1">
            <a:spLocks noChangeArrowheads="1"/>
          </p:cNvSpPr>
          <p:nvPr/>
        </p:nvSpPr>
        <p:spPr bwMode="auto">
          <a:xfrm>
            <a:off x="457200" y="1295400"/>
            <a:ext cx="4906108" cy="830997"/>
          </a:xfrm>
          <a:prstGeom prst="rect">
            <a:avLst/>
          </a:prstGeom>
          <a:solidFill>
            <a:schemeClr val="tx2"/>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defRPr/>
            </a:pPr>
            <a:r>
              <a:rPr lang="en-US" altLang="en-US" sz="2400" dirty="0">
                <a:solidFill>
                  <a:schemeClr val="bg1"/>
                </a:solidFill>
              </a:rPr>
              <a:t>Step 3 – Teach Students to Read with a Pencil</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8077" y="1697038"/>
            <a:ext cx="2874963" cy="401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6362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72455" y="5817246"/>
            <a:ext cx="8685428" cy="830997"/>
          </a:xfrm>
          <a:prstGeom prst="rect">
            <a:avLst/>
          </a:prstGeom>
          <a:noFill/>
        </p:spPr>
        <p:txBody>
          <a:bodyPr wrap="square" rtlCol="0">
            <a:spAutoFit/>
          </a:bodyPr>
          <a:lstStyle/>
          <a:p>
            <a:r>
              <a:rPr lang="en-US" sz="4800" dirty="0">
                <a:latin typeface="Chalkduster"/>
                <a:cs typeface="Chalkduster"/>
              </a:rPr>
              <a:t>“Reading with a pencil.”</a:t>
            </a:r>
          </a:p>
        </p:txBody>
      </p:sp>
      <p:sp>
        <p:nvSpPr>
          <p:cNvPr id="4" name="TextBox 3"/>
          <p:cNvSpPr txBox="1"/>
          <p:nvPr/>
        </p:nvSpPr>
        <p:spPr>
          <a:xfrm>
            <a:off x="1103782" y="627196"/>
            <a:ext cx="6233367" cy="2862322"/>
          </a:xfrm>
          <a:prstGeom prst="rect">
            <a:avLst/>
          </a:prstGeom>
          <a:noFill/>
        </p:spPr>
        <p:txBody>
          <a:bodyPr wrap="square" rtlCol="0">
            <a:spAutoFit/>
          </a:bodyPr>
          <a:lstStyle/>
          <a:p>
            <a:r>
              <a:rPr lang="en-US" sz="5400" dirty="0"/>
              <a:t>Annotation</a:t>
            </a:r>
            <a:r>
              <a:rPr lang="en-US" sz="4000" dirty="0"/>
              <a:t> is a </a:t>
            </a:r>
            <a:r>
              <a:rPr lang="en-US" sz="5400" dirty="0"/>
              <a:t>note</a:t>
            </a:r>
            <a:r>
              <a:rPr lang="en-US" sz="4000" dirty="0"/>
              <a:t> of </a:t>
            </a:r>
            <a:r>
              <a:rPr lang="en-US" sz="4000" b="1" i="1" u="sng" dirty="0"/>
              <a:t>any form </a:t>
            </a:r>
            <a:r>
              <a:rPr lang="en-US" sz="4000" dirty="0"/>
              <a:t>made while </a:t>
            </a:r>
            <a:r>
              <a:rPr lang="en-US" sz="5400" dirty="0"/>
              <a:t>reading</a:t>
            </a:r>
            <a:r>
              <a:rPr lang="en-US" sz="4000" dirty="0"/>
              <a:t> text. </a:t>
            </a:r>
          </a:p>
          <a:p>
            <a:r>
              <a:rPr lang="en-US" sz="3200" dirty="0"/>
              <a:t>(It is not highlighting text.)</a:t>
            </a:r>
          </a:p>
        </p:txBody>
      </p:sp>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20926">
            <a:off x="6151312" y="2640220"/>
            <a:ext cx="2371673" cy="2962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22</a:t>
            </a:fld>
            <a:endParaRPr lang="en-US" dirty="0"/>
          </a:p>
        </p:txBody>
      </p:sp>
      <p:sp>
        <p:nvSpPr>
          <p:cNvPr id="8" name="TextBox 7"/>
          <p:cNvSpPr txBox="1"/>
          <p:nvPr/>
        </p:nvSpPr>
        <p:spPr>
          <a:xfrm>
            <a:off x="6203441" y="252410"/>
            <a:ext cx="2654442"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21 </a:t>
            </a:r>
          </a:p>
        </p:txBody>
      </p:sp>
    </p:spTree>
    <p:extLst>
      <p:ext uri="{BB962C8B-B14F-4D97-AF65-F5344CB8AC3E}">
        <p14:creationId xmlns:p14="http://schemas.microsoft.com/office/powerpoint/2010/main" val="484346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extBox 2"/>
          <p:cNvSpPr txBox="1"/>
          <p:nvPr/>
        </p:nvSpPr>
        <p:spPr>
          <a:xfrm>
            <a:off x="457200" y="1697038"/>
            <a:ext cx="4114800" cy="4492625"/>
          </a:xfrm>
          <a:prstGeom prst="rect">
            <a:avLst/>
          </a:prstGeom>
          <a:noFill/>
          <a:ln>
            <a:noFill/>
          </a:ln>
        </p:spPr>
        <p:txBody>
          <a:bodyPr>
            <a:spAutoFit/>
          </a:bodyPr>
          <a:lstStyle/>
          <a:p>
            <a:pPr>
              <a:defRPr/>
            </a:pPr>
            <a:endParaRPr lang="en-US" dirty="0">
              <a:ea typeface="ＭＳ Ｐゴシック" pitchFamily="34" charset="-128"/>
              <a:cs typeface="Arial" panose="020B0604020202020204" pitchFamily="34" charset="0"/>
            </a:endParaRPr>
          </a:p>
          <a:p>
            <a:pPr>
              <a:defRPr/>
            </a:pPr>
            <a:endParaRPr lang="en-US" sz="1600" dirty="0">
              <a:ea typeface="ＭＳ Ｐゴシック" pitchFamily="34" charset="-128"/>
              <a:cs typeface="Arial" panose="020B0604020202020204" pitchFamily="34" charset="0"/>
            </a:endParaRPr>
          </a:p>
          <a:p>
            <a:pPr marL="285750" indent="-285750">
              <a:buFont typeface="Arial" panose="020B0604020202020204" pitchFamily="34" charset="0"/>
              <a:buChar char="•"/>
              <a:defRPr/>
            </a:pPr>
            <a:r>
              <a:rPr lang="en-US" sz="2400" dirty="0">
                <a:ea typeface="ＭＳ Ｐゴシック" pitchFamily="34" charset="-128"/>
                <a:cs typeface="Arial" panose="020B0604020202020204" pitchFamily="34" charset="0"/>
              </a:rPr>
              <a:t>Use TDQs from your pre-work</a:t>
            </a:r>
          </a:p>
          <a:p>
            <a:pPr marL="285750" indent="-285750">
              <a:buFont typeface="Arial" panose="020B0604020202020204" pitchFamily="34" charset="0"/>
              <a:buChar char="•"/>
              <a:defRPr/>
            </a:pPr>
            <a:r>
              <a:rPr lang="en-US" sz="2400" dirty="0">
                <a:ea typeface="ＭＳ Ｐゴシック" pitchFamily="34" charset="-128"/>
                <a:cs typeface="Arial" panose="020B0604020202020204" pitchFamily="34" charset="0"/>
              </a:rPr>
              <a:t>Have students: </a:t>
            </a:r>
          </a:p>
          <a:p>
            <a:pPr marL="742950" lvl="1" indent="-285750">
              <a:buFont typeface="Arial" panose="020B0604020202020204" pitchFamily="34" charset="0"/>
              <a:buChar char="•"/>
              <a:defRPr/>
            </a:pPr>
            <a:r>
              <a:rPr lang="en-US" sz="2400" dirty="0">
                <a:ea typeface="ＭＳ Ｐゴシック" pitchFamily="34" charset="-128"/>
                <a:cs typeface="Arial" panose="020B0604020202020204" pitchFamily="34" charset="0"/>
              </a:rPr>
              <a:t>Provide their answers</a:t>
            </a:r>
          </a:p>
          <a:p>
            <a:pPr marL="742950" lvl="1" indent="-285750">
              <a:buFont typeface="Arial" panose="020B0604020202020204" pitchFamily="34" charset="0"/>
              <a:buChar char="•"/>
              <a:defRPr/>
            </a:pPr>
            <a:r>
              <a:rPr lang="en-US" sz="2400" dirty="0">
                <a:ea typeface="ＭＳ Ｐゴシック" pitchFamily="34" charset="-128"/>
                <a:cs typeface="Arial" panose="020B0604020202020204" pitchFamily="34" charset="0"/>
              </a:rPr>
              <a:t>Indicate where they found the answer</a:t>
            </a:r>
          </a:p>
          <a:p>
            <a:pPr marL="742950" lvl="1" indent="-285750">
              <a:buFont typeface="Arial" panose="020B0604020202020204" pitchFamily="34" charset="0"/>
              <a:buChar char="•"/>
              <a:defRPr/>
            </a:pPr>
            <a:r>
              <a:rPr lang="en-US" sz="2400" dirty="0">
                <a:ea typeface="ＭＳ Ｐゴシック" pitchFamily="34" charset="-128"/>
                <a:cs typeface="Arial" panose="020B0604020202020204" pitchFamily="34" charset="0"/>
              </a:rPr>
              <a:t>Provide the evidence that supports their answers</a:t>
            </a:r>
          </a:p>
          <a:p>
            <a:pPr lvl="1">
              <a:defRPr/>
            </a:pPr>
            <a:endParaRPr lang="en-US" sz="2000" dirty="0">
              <a:ea typeface="ＭＳ Ｐゴシック" pitchFamily="34" charset="-128"/>
              <a:cs typeface="Arial" panose="020B0604020202020204" pitchFamily="34" charset="0"/>
            </a:endParaRPr>
          </a:p>
          <a:p>
            <a:pPr marL="742950" lvl="1" indent="-285750">
              <a:buFont typeface="Arial" panose="020B0604020202020204" pitchFamily="34" charset="0"/>
              <a:buChar char="•"/>
              <a:defRPr/>
            </a:pPr>
            <a:endParaRPr lang="en-US" sz="1600" dirty="0">
              <a:ea typeface="ＭＳ Ｐゴシック" pitchFamily="34" charset="-128"/>
              <a:cs typeface="Arial" panose="020B0604020202020204" pitchFamily="34" charset="0"/>
            </a:endParaRPr>
          </a:p>
        </p:txBody>
      </p:sp>
      <p:sp>
        <p:nvSpPr>
          <p:cNvPr id="26627" name="TextBox 1"/>
          <p:cNvSpPr txBox="1">
            <a:spLocks noChangeArrowheads="1"/>
          </p:cNvSpPr>
          <p:nvPr/>
        </p:nvSpPr>
        <p:spPr bwMode="auto">
          <a:xfrm>
            <a:off x="457200" y="1295400"/>
            <a:ext cx="4114800" cy="830997"/>
          </a:xfrm>
          <a:prstGeom prst="rect">
            <a:avLst/>
          </a:prstGeom>
          <a:solidFill>
            <a:schemeClr val="tx2"/>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defRPr/>
            </a:pPr>
            <a:r>
              <a:rPr lang="en-US" altLang="en-US" sz="2300" dirty="0">
                <a:solidFill>
                  <a:schemeClr val="bg1"/>
                </a:solidFill>
              </a:rPr>
              <a:t>Step 4 – Discuss Students’ Responses to TDQs</a:t>
            </a:r>
          </a:p>
        </p:txBody>
      </p:sp>
      <p:sp>
        <p:nvSpPr>
          <p:cNvPr id="26630" name="Title 3"/>
          <p:cNvSpPr>
            <a:spLocks noGrp="1"/>
          </p:cNvSpPr>
          <p:nvPr>
            <p:ph type="title"/>
          </p:nvPr>
        </p:nvSpPr>
        <p:spPr>
          <a:xfrm>
            <a:off x="457200" y="511175"/>
            <a:ext cx="8229600" cy="925513"/>
          </a:xfrm>
        </p:spPr>
        <p:txBody>
          <a:bodyPr/>
          <a:lstStyle/>
          <a:p>
            <a:r>
              <a:rPr lang="en-US" altLang="en-US" dirty="0"/>
              <a:t>Steps to Take . . . </a:t>
            </a:r>
          </a:p>
        </p:txBody>
      </p:sp>
      <p:sp>
        <p:nvSpPr>
          <p:cNvPr id="26629" name="TextBox 9"/>
          <p:cNvSpPr txBox="1">
            <a:spLocks noChangeArrowheads="1"/>
          </p:cNvSpPr>
          <p:nvPr/>
        </p:nvSpPr>
        <p:spPr bwMode="auto">
          <a:xfrm>
            <a:off x="4892675" y="1295400"/>
            <a:ext cx="4114800" cy="800219"/>
          </a:xfrm>
          <a:prstGeom prst="rect">
            <a:avLst/>
          </a:prstGeom>
          <a:solidFill>
            <a:schemeClr val="tx2"/>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defRPr/>
            </a:pPr>
            <a:r>
              <a:rPr lang="en-US" altLang="en-US" sz="2300" dirty="0">
                <a:solidFill>
                  <a:schemeClr val="bg1"/>
                </a:solidFill>
              </a:rPr>
              <a:t>Step 5 – Have Students Write About What They Read</a:t>
            </a:r>
          </a:p>
        </p:txBody>
      </p:sp>
      <p:sp>
        <p:nvSpPr>
          <p:cNvPr id="11" name="TextBox 10"/>
          <p:cNvSpPr txBox="1"/>
          <p:nvPr/>
        </p:nvSpPr>
        <p:spPr>
          <a:xfrm>
            <a:off x="4892675" y="1822450"/>
            <a:ext cx="4114800" cy="2708275"/>
          </a:xfrm>
          <a:prstGeom prst="rect">
            <a:avLst/>
          </a:prstGeom>
          <a:noFill/>
          <a:ln>
            <a:noFill/>
          </a:ln>
        </p:spPr>
        <p:txBody>
          <a:bodyPr>
            <a:spAutoFit/>
          </a:bodyPr>
          <a:lstStyle/>
          <a:p>
            <a:pPr>
              <a:defRPr/>
            </a:pPr>
            <a:endParaRPr lang="en-US" dirty="0">
              <a:ea typeface="ＭＳ Ｐゴシック" pitchFamily="34" charset="-128"/>
              <a:cs typeface="Arial" panose="020B0604020202020204" pitchFamily="34" charset="0"/>
            </a:endParaRPr>
          </a:p>
          <a:p>
            <a:pPr>
              <a:defRPr/>
            </a:pPr>
            <a:endParaRPr lang="en-US" sz="1600" dirty="0">
              <a:ea typeface="ＭＳ Ｐゴシック" pitchFamily="34" charset="-128"/>
              <a:cs typeface="Arial" panose="020B0604020202020204" pitchFamily="34" charset="0"/>
            </a:endParaRPr>
          </a:p>
          <a:p>
            <a:pPr marL="285750" indent="-285750">
              <a:buFont typeface="Arial" panose="020B0604020202020204" pitchFamily="34" charset="0"/>
              <a:buChar char="•"/>
              <a:defRPr/>
            </a:pPr>
            <a:r>
              <a:rPr lang="en-US" sz="2400" dirty="0">
                <a:ea typeface="ＭＳ Ｐゴシック" pitchFamily="34" charset="-128"/>
                <a:cs typeface="Arial" panose="020B0604020202020204" pitchFamily="34" charset="0"/>
              </a:rPr>
              <a:t>Provide students with a prompt</a:t>
            </a:r>
          </a:p>
          <a:p>
            <a:pPr marL="285750" indent="-285750">
              <a:buFont typeface="Arial" panose="020B0604020202020204" pitchFamily="34" charset="0"/>
              <a:buChar char="•"/>
              <a:defRPr/>
            </a:pPr>
            <a:r>
              <a:rPr lang="en-US" sz="2400" dirty="0">
                <a:ea typeface="ＭＳ Ｐゴシック" pitchFamily="34" charset="-128"/>
                <a:cs typeface="Arial" panose="020B0604020202020204" pitchFamily="34" charset="0"/>
              </a:rPr>
              <a:t>Have students write about what they read, using evidence from the text</a:t>
            </a:r>
            <a:endParaRPr lang="en-US" sz="2000" dirty="0">
              <a:ea typeface="ＭＳ Ｐゴシック" pitchFamily="34" charset="-128"/>
              <a:cs typeface="Arial" panose="020B0604020202020204" pitchFamily="34" charset="0"/>
            </a:endParaRPr>
          </a:p>
          <a:p>
            <a:pPr marL="742950" lvl="1" indent="-285750">
              <a:buFont typeface="Arial" panose="020B0604020202020204" pitchFamily="34" charset="0"/>
              <a:buChar char="•"/>
              <a:defRPr/>
            </a:pPr>
            <a:endParaRPr lang="en-US" sz="1600" dirty="0">
              <a:ea typeface="ＭＳ Ｐゴシック" pitchFamily="34" charset="-128"/>
              <a:cs typeface="Arial" panose="020B0604020202020204" pitchFamily="34" charset="0"/>
            </a:endParaRPr>
          </a:p>
        </p:txBody>
      </p:sp>
      <p:sp>
        <p:nvSpPr>
          <p:cNvPr id="2" name="Slide Number Placeholder 1"/>
          <p:cNvSpPr>
            <a:spLocks noGrp="1"/>
          </p:cNvSpPr>
          <p:nvPr>
            <p:ph type="sldNum" sz="quarter" idx="4294967295"/>
          </p:nvPr>
        </p:nvSpPr>
        <p:spPr>
          <a:xfrm>
            <a:off x="457200" y="6299200"/>
            <a:ext cx="458788" cy="322263"/>
          </a:xfrm>
          <a:prstGeom prst="rect">
            <a:avLst/>
          </a:prstGeom>
        </p:spPr>
        <p:txBody>
          <a:bodyPr/>
          <a:lstStyle/>
          <a:p>
            <a:pPr>
              <a:defRPr/>
            </a:pPr>
            <a:fld id="{F39BECA3-F8E5-42C2-B07D-36BFF7156D72}" type="slidenum">
              <a:rPr lang="en-US" altLang="en-US" smtClean="0"/>
              <a:pPr>
                <a:defRPr/>
              </a:pPr>
              <a:t>23</a:t>
            </a:fld>
            <a:endParaRPr lang="en-US" altLang="en-US" dirty="0"/>
          </a:p>
        </p:txBody>
      </p:sp>
    </p:spTree>
    <p:custDataLst>
      <p:tags r:id="rId1"/>
    </p:custDataLst>
    <p:extLst>
      <p:ext uri="{BB962C8B-B14F-4D97-AF65-F5344CB8AC3E}">
        <p14:creationId xmlns:p14="http://schemas.microsoft.com/office/powerpoint/2010/main" val="82807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Putting the Process to Work</a:t>
            </a:r>
          </a:p>
        </p:txBody>
      </p:sp>
      <p:sp>
        <p:nvSpPr>
          <p:cNvPr id="2" name="Slide Number Placeholder 1"/>
          <p:cNvSpPr>
            <a:spLocks noGrp="1"/>
          </p:cNvSpPr>
          <p:nvPr>
            <p:ph type="sldNum" sz="quarter" idx="4294967295"/>
          </p:nvPr>
        </p:nvSpPr>
        <p:spPr>
          <a:xfrm>
            <a:off x="457200" y="6299200"/>
            <a:ext cx="458788" cy="322263"/>
          </a:xfrm>
          <a:prstGeom prst="rect">
            <a:avLst/>
          </a:prstGeom>
        </p:spPr>
        <p:txBody>
          <a:bodyPr/>
          <a:lstStyle/>
          <a:p>
            <a:fld id="{D57F1E4F-1CFF-5643-939E-217C01CDF565}" type="slidenum">
              <a:rPr lang="en-US" smtClean="0"/>
              <a:pPr/>
              <a:t>24</a:t>
            </a:fld>
            <a:endParaRPr lang="en-US" dirty="0"/>
          </a:p>
        </p:txBody>
      </p:sp>
      <p:sp>
        <p:nvSpPr>
          <p:cNvPr id="9" name="Text Placeholder 10"/>
          <p:cNvSpPr txBox="1">
            <a:spLocks/>
          </p:cNvSpPr>
          <p:nvPr/>
        </p:nvSpPr>
        <p:spPr>
          <a:xfrm>
            <a:off x="480970" y="1419712"/>
            <a:ext cx="3931920" cy="639762"/>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lt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lt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lt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lt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lt1"/>
                </a:solidFill>
                <a:effectLst/>
                <a:latin typeface="+mn-lt"/>
                <a:ea typeface="+mn-ea"/>
                <a:cs typeface="+mn-cs"/>
              </a:defRPr>
            </a:lvl9pPr>
          </a:lstStyle>
          <a:p>
            <a:pPr marL="0" indent="0" algn="ctr">
              <a:buNone/>
            </a:pPr>
            <a:r>
              <a:rPr lang="en-US" sz="2000" b="1" dirty="0">
                <a:solidFill>
                  <a:schemeClr val="bg1"/>
                </a:solidFill>
              </a:rPr>
              <a:t>Step 1 – Find the Right Text</a:t>
            </a:r>
          </a:p>
        </p:txBody>
      </p:sp>
      <p:sp>
        <p:nvSpPr>
          <p:cNvPr id="14" name="Text Placeholder 24"/>
          <p:cNvSpPr txBox="1">
            <a:spLocks/>
          </p:cNvSpPr>
          <p:nvPr/>
        </p:nvSpPr>
        <p:spPr>
          <a:xfrm>
            <a:off x="487025" y="2307832"/>
            <a:ext cx="3931920" cy="639762"/>
          </a:xfrm>
          <a:prstGeom prst="rect">
            <a:avLst/>
          </a:prstGeom>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0" indent="0" algn="ctr" defTabSz="914400" rtl="0" eaLnBrk="1" latinLnBrk="0" hangingPunct="1">
              <a:spcBef>
                <a:spcPct val="20000"/>
              </a:spcBef>
              <a:buClr>
                <a:schemeClr val="accent1"/>
              </a:buClr>
              <a:buSzPct val="85000"/>
              <a:buFont typeface="Arial" pitchFamily="34" charset="0"/>
              <a:buNone/>
              <a:defRPr lang="en-US" sz="2000" b="0" kern="1200" dirty="0" smtClean="0">
                <a:solidFill>
                  <a:schemeClr val="tx2"/>
                </a:solidFill>
                <a:latin typeface="+mn-lt"/>
                <a:ea typeface="+mn-ea"/>
                <a:cs typeface="+mn-cs"/>
              </a:defRPr>
            </a:lvl1pPr>
            <a:lvl2pPr marL="457200" indent="0" algn="l" defTabSz="914400" rtl="0" eaLnBrk="1" latinLnBrk="0" hangingPunct="1">
              <a:spcBef>
                <a:spcPct val="20000"/>
              </a:spcBef>
              <a:buClr>
                <a:schemeClr val="accent1"/>
              </a:buClr>
              <a:buSzPct val="85000"/>
              <a:buFont typeface="Arial" pitchFamily="34" charset="0"/>
              <a:buNone/>
              <a:defRPr sz="2000" b="1" kern="1200">
                <a:solidFill>
                  <a:schemeClr val="lt1"/>
                </a:solidFill>
                <a:latin typeface="+mn-lt"/>
                <a:ea typeface="+mn-ea"/>
                <a:cs typeface="+mn-cs"/>
              </a:defRPr>
            </a:lvl2pPr>
            <a:lvl3pPr marL="914400" indent="0" algn="l" defTabSz="914400" rtl="0" eaLnBrk="1" latinLnBrk="0" hangingPunct="1">
              <a:spcBef>
                <a:spcPct val="20000"/>
              </a:spcBef>
              <a:buClr>
                <a:schemeClr val="accent1"/>
              </a:buClr>
              <a:buSzPct val="90000"/>
              <a:buFont typeface="Arial" pitchFamily="34" charset="0"/>
              <a:buNone/>
              <a:defRPr sz="1800" b="1" kern="1200">
                <a:solidFill>
                  <a:schemeClr val="lt1"/>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4pPr>
            <a:lvl5pPr marL="1828800" indent="0" algn="l" defTabSz="914400" rtl="0" eaLnBrk="1" latinLnBrk="0" hangingPunct="1">
              <a:spcBef>
                <a:spcPct val="20000"/>
              </a:spcBef>
              <a:buClr>
                <a:schemeClr val="accent1"/>
              </a:buClr>
              <a:buSzPct val="100000"/>
              <a:buFont typeface="Arial" pitchFamily="34" charset="0"/>
              <a:buNone/>
              <a:defRPr sz="1600" b="1" kern="1200" baseline="0">
                <a:solidFill>
                  <a:schemeClr val="lt1"/>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9pPr>
          </a:lstStyle>
          <a:p>
            <a:r>
              <a:rPr lang="en-US" b="1" dirty="0">
                <a:solidFill>
                  <a:schemeClr val="bg1"/>
                </a:solidFill>
              </a:rPr>
              <a:t>Step 2 – Do Your Pre-Work</a:t>
            </a:r>
          </a:p>
        </p:txBody>
      </p:sp>
      <p:sp>
        <p:nvSpPr>
          <p:cNvPr id="15" name="Text Placeholder 10"/>
          <p:cNvSpPr txBox="1">
            <a:spLocks/>
          </p:cNvSpPr>
          <p:nvPr/>
        </p:nvSpPr>
        <p:spPr>
          <a:xfrm>
            <a:off x="490430" y="3218350"/>
            <a:ext cx="3931920" cy="639762"/>
          </a:xfrm>
          <a:prstGeom prst="rect">
            <a:avLst/>
          </a:prstGeom>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lnSpcReduction="10000"/>
          </a:bodyPr>
          <a:lstStyle>
            <a:lvl1pPr marL="0" indent="0" algn="ctr" defTabSz="914400" rtl="0" eaLnBrk="1" latinLnBrk="0" hangingPunct="1">
              <a:spcBef>
                <a:spcPct val="20000"/>
              </a:spcBef>
              <a:buClr>
                <a:schemeClr val="accent1"/>
              </a:buClr>
              <a:buSzPct val="85000"/>
              <a:buFont typeface="Arial" pitchFamily="34" charset="0"/>
              <a:buNone/>
              <a:defRPr sz="2000" b="0" kern="1200">
                <a:solidFill>
                  <a:schemeClr val="tx2"/>
                </a:solidFill>
                <a:latin typeface="+mn-lt"/>
                <a:ea typeface="+mn-ea"/>
                <a:cs typeface="+mn-cs"/>
              </a:defRPr>
            </a:lvl1pPr>
            <a:lvl2pPr marL="457200" indent="0" algn="l" defTabSz="914400" rtl="0" eaLnBrk="1" latinLnBrk="0" hangingPunct="1">
              <a:spcBef>
                <a:spcPct val="20000"/>
              </a:spcBef>
              <a:buClr>
                <a:schemeClr val="accent1"/>
              </a:buClr>
              <a:buSzPct val="85000"/>
              <a:buFont typeface="Arial" pitchFamily="34" charset="0"/>
              <a:buNone/>
              <a:defRPr sz="2000" b="1" kern="1200">
                <a:solidFill>
                  <a:schemeClr val="lt1"/>
                </a:solidFill>
                <a:latin typeface="+mn-lt"/>
                <a:ea typeface="+mn-ea"/>
                <a:cs typeface="+mn-cs"/>
              </a:defRPr>
            </a:lvl2pPr>
            <a:lvl3pPr marL="914400" indent="0" algn="l" defTabSz="914400" rtl="0" eaLnBrk="1" latinLnBrk="0" hangingPunct="1">
              <a:spcBef>
                <a:spcPct val="20000"/>
              </a:spcBef>
              <a:buClr>
                <a:schemeClr val="accent1"/>
              </a:buClr>
              <a:buSzPct val="90000"/>
              <a:buFont typeface="Arial" pitchFamily="34" charset="0"/>
              <a:buNone/>
              <a:defRPr sz="1800" b="1" kern="1200">
                <a:solidFill>
                  <a:schemeClr val="lt1"/>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4pPr>
            <a:lvl5pPr marL="1828800" indent="0" algn="l" defTabSz="914400" rtl="0" eaLnBrk="1" latinLnBrk="0" hangingPunct="1">
              <a:spcBef>
                <a:spcPct val="20000"/>
              </a:spcBef>
              <a:buClr>
                <a:schemeClr val="accent1"/>
              </a:buClr>
              <a:buSzPct val="100000"/>
              <a:buFont typeface="Arial" pitchFamily="34" charset="0"/>
              <a:buNone/>
              <a:defRPr sz="1600" b="1" kern="1200" baseline="0">
                <a:solidFill>
                  <a:schemeClr val="lt1"/>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9pPr>
          </a:lstStyle>
          <a:p>
            <a:pPr>
              <a:defRPr/>
            </a:pPr>
            <a:r>
              <a:rPr lang="en-US" altLang="en-US" b="1" dirty="0">
                <a:solidFill>
                  <a:schemeClr val="bg1"/>
                </a:solidFill>
              </a:rPr>
              <a:t>Step 3 – Teach Students to Read with a Pencil</a:t>
            </a:r>
          </a:p>
        </p:txBody>
      </p:sp>
      <p:sp>
        <p:nvSpPr>
          <p:cNvPr id="16" name="Text Placeholder 10"/>
          <p:cNvSpPr txBox="1">
            <a:spLocks/>
          </p:cNvSpPr>
          <p:nvPr/>
        </p:nvSpPr>
        <p:spPr>
          <a:xfrm>
            <a:off x="480970" y="4132750"/>
            <a:ext cx="3931920" cy="639762"/>
          </a:xfrm>
          <a:prstGeom prst="rect">
            <a:avLst/>
          </a:prstGeom>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lnSpcReduction="10000"/>
          </a:bodyPr>
          <a:lstStyle>
            <a:lvl1pPr marL="0" indent="0" algn="ctr" defTabSz="914400" rtl="0" eaLnBrk="1" latinLnBrk="0" hangingPunct="1">
              <a:spcBef>
                <a:spcPct val="20000"/>
              </a:spcBef>
              <a:buClr>
                <a:schemeClr val="accent1"/>
              </a:buClr>
              <a:buSzPct val="85000"/>
              <a:buFont typeface="Arial" pitchFamily="34" charset="0"/>
              <a:buNone/>
              <a:defRPr sz="2000" b="0" kern="1200">
                <a:solidFill>
                  <a:schemeClr val="tx2"/>
                </a:solidFill>
                <a:latin typeface="+mn-lt"/>
                <a:ea typeface="+mn-ea"/>
                <a:cs typeface="+mn-cs"/>
              </a:defRPr>
            </a:lvl1pPr>
            <a:lvl2pPr marL="457200" indent="0" algn="l" defTabSz="914400" rtl="0" eaLnBrk="1" latinLnBrk="0" hangingPunct="1">
              <a:spcBef>
                <a:spcPct val="20000"/>
              </a:spcBef>
              <a:buClr>
                <a:schemeClr val="accent1"/>
              </a:buClr>
              <a:buSzPct val="85000"/>
              <a:buFont typeface="Arial" pitchFamily="34" charset="0"/>
              <a:buNone/>
              <a:defRPr sz="2000" b="1" kern="1200">
                <a:solidFill>
                  <a:schemeClr val="lt1"/>
                </a:solidFill>
                <a:latin typeface="+mn-lt"/>
                <a:ea typeface="+mn-ea"/>
                <a:cs typeface="+mn-cs"/>
              </a:defRPr>
            </a:lvl2pPr>
            <a:lvl3pPr marL="914400" indent="0" algn="l" defTabSz="914400" rtl="0" eaLnBrk="1" latinLnBrk="0" hangingPunct="1">
              <a:spcBef>
                <a:spcPct val="20000"/>
              </a:spcBef>
              <a:buClr>
                <a:schemeClr val="accent1"/>
              </a:buClr>
              <a:buSzPct val="90000"/>
              <a:buFont typeface="Arial" pitchFamily="34" charset="0"/>
              <a:buNone/>
              <a:defRPr sz="1800" b="1" kern="1200">
                <a:solidFill>
                  <a:schemeClr val="lt1"/>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4pPr>
            <a:lvl5pPr marL="1828800" indent="0" algn="l" defTabSz="914400" rtl="0" eaLnBrk="1" latinLnBrk="0" hangingPunct="1">
              <a:spcBef>
                <a:spcPct val="20000"/>
              </a:spcBef>
              <a:buClr>
                <a:schemeClr val="accent1"/>
              </a:buClr>
              <a:buSzPct val="100000"/>
              <a:buFont typeface="Arial" pitchFamily="34" charset="0"/>
              <a:buNone/>
              <a:defRPr sz="1600" b="1" kern="1200" baseline="0">
                <a:solidFill>
                  <a:schemeClr val="lt1"/>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9pPr>
          </a:lstStyle>
          <a:p>
            <a:pPr>
              <a:defRPr/>
            </a:pPr>
            <a:r>
              <a:rPr lang="en-US" altLang="en-US" b="1" dirty="0">
                <a:solidFill>
                  <a:schemeClr val="bg1"/>
                </a:solidFill>
              </a:rPr>
              <a:t>Step 4 – Discuss Students’ Responses to TDQs</a:t>
            </a:r>
          </a:p>
        </p:txBody>
      </p:sp>
      <p:sp>
        <p:nvSpPr>
          <p:cNvPr id="17" name="Text Placeholder 24"/>
          <p:cNvSpPr txBox="1">
            <a:spLocks/>
          </p:cNvSpPr>
          <p:nvPr/>
        </p:nvSpPr>
        <p:spPr>
          <a:xfrm>
            <a:off x="480970" y="5077312"/>
            <a:ext cx="3931920" cy="639762"/>
          </a:xfrm>
          <a:prstGeom prst="rect">
            <a:avLst/>
          </a:prstGeom>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lnSpcReduction="10000"/>
          </a:bodyPr>
          <a:lstStyle>
            <a:lvl1pPr marL="0" indent="0" algn="ctr" defTabSz="914400" rtl="0" eaLnBrk="1" latinLnBrk="0" hangingPunct="1">
              <a:spcBef>
                <a:spcPct val="20000"/>
              </a:spcBef>
              <a:buClr>
                <a:schemeClr val="accent1"/>
              </a:buClr>
              <a:buSzPct val="85000"/>
              <a:buFont typeface="Arial" pitchFamily="34" charset="0"/>
              <a:buNone/>
              <a:defRPr lang="en-US" sz="2000" b="0" kern="1200" dirty="0" smtClean="0">
                <a:solidFill>
                  <a:schemeClr val="tx2"/>
                </a:solidFill>
                <a:latin typeface="+mn-lt"/>
                <a:ea typeface="+mn-ea"/>
                <a:cs typeface="+mn-cs"/>
              </a:defRPr>
            </a:lvl1pPr>
            <a:lvl2pPr marL="457200" indent="0" algn="l" defTabSz="914400" rtl="0" eaLnBrk="1" latinLnBrk="0" hangingPunct="1">
              <a:spcBef>
                <a:spcPct val="20000"/>
              </a:spcBef>
              <a:buClr>
                <a:schemeClr val="accent1"/>
              </a:buClr>
              <a:buSzPct val="85000"/>
              <a:buFont typeface="Arial" pitchFamily="34" charset="0"/>
              <a:buNone/>
              <a:defRPr sz="2000" b="1" kern="1200">
                <a:solidFill>
                  <a:schemeClr val="lt1"/>
                </a:solidFill>
                <a:latin typeface="+mn-lt"/>
                <a:ea typeface="+mn-ea"/>
                <a:cs typeface="+mn-cs"/>
              </a:defRPr>
            </a:lvl2pPr>
            <a:lvl3pPr marL="914400" indent="0" algn="l" defTabSz="914400" rtl="0" eaLnBrk="1" latinLnBrk="0" hangingPunct="1">
              <a:spcBef>
                <a:spcPct val="20000"/>
              </a:spcBef>
              <a:buClr>
                <a:schemeClr val="accent1"/>
              </a:buClr>
              <a:buSzPct val="90000"/>
              <a:buFont typeface="Arial" pitchFamily="34" charset="0"/>
              <a:buNone/>
              <a:defRPr sz="1800" b="1" kern="1200">
                <a:solidFill>
                  <a:schemeClr val="lt1"/>
                </a:solidFill>
                <a:latin typeface="+mn-lt"/>
                <a:ea typeface="+mn-ea"/>
                <a:cs typeface="+mn-cs"/>
              </a:defRPr>
            </a:lvl3pPr>
            <a:lvl4pPr marL="1371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4pPr>
            <a:lvl5pPr marL="1828800" indent="0" algn="l" defTabSz="914400" rtl="0" eaLnBrk="1" latinLnBrk="0" hangingPunct="1">
              <a:spcBef>
                <a:spcPct val="20000"/>
              </a:spcBef>
              <a:buClr>
                <a:schemeClr val="accent1"/>
              </a:buClr>
              <a:buSzPct val="100000"/>
              <a:buFont typeface="Arial" pitchFamily="34" charset="0"/>
              <a:buNone/>
              <a:defRPr sz="1600" b="1" kern="1200" baseline="0">
                <a:solidFill>
                  <a:schemeClr val="lt1"/>
                </a:solidFill>
                <a:latin typeface="+mn-lt"/>
                <a:ea typeface="+mn-ea"/>
                <a:cs typeface="+mn-cs"/>
              </a:defRPr>
            </a:lvl5pPr>
            <a:lvl6pPr marL="22860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6pPr>
            <a:lvl7pPr marL="27432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7pPr>
            <a:lvl8pPr marL="32004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8pPr>
            <a:lvl9pPr marL="3657600" indent="0" algn="l" defTabSz="914400" rtl="0" eaLnBrk="1" latinLnBrk="0" hangingPunct="1">
              <a:spcBef>
                <a:spcPct val="20000"/>
              </a:spcBef>
              <a:buClr>
                <a:schemeClr val="accent1"/>
              </a:buClr>
              <a:buFont typeface="Arial" pitchFamily="34" charset="0"/>
              <a:buNone/>
              <a:defRPr sz="1600" b="1" kern="1200">
                <a:solidFill>
                  <a:schemeClr val="lt1"/>
                </a:solidFill>
                <a:latin typeface="+mn-lt"/>
                <a:ea typeface="+mn-ea"/>
                <a:cs typeface="+mn-cs"/>
              </a:defRPr>
            </a:lvl9pPr>
          </a:lstStyle>
          <a:p>
            <a:pPr>
              <a:defRPr/>
            </a:pPr>
            <a:r>
              <a:rPr lang="en-US" altLang="en-US" b="1" dirty="0">
                <a:solidFill>
                  <a:schemeClr val="bg1"/>
                </a:solidFill>
              </a:rPr>
              <a:t>Step 5 – Have Students Write About What They Read</a:t>
            </a:r>
          </a:p>
        </p:txBody>
      </p:sp>
      <p:pic>
        <p:nvPicPr>
          <p:cNvPr id="1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5929" y="1448391"/>
            <a:ext cx="3849875" cy="4303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5100109" y="6272254"/>
            <a:ext cx="2654442"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pp. 22-25</a:t>
            </a:r>
          </a:p>
        </p:txBody>
      </p:sp>
    </p:spTree>
    <p:extLst>
      <p:ext uri="{BB962C8B-B14F-4D97-AF65-F5344CB8AC3E}">
        <p14:creationId xmlns:p14="http://schemas.microsoft.com/office/powerpoint/2010/main" val="305326280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Teaching Grammar in Context</a:t>
            </a:r>
          </a:p>
        </p:txBody>
      </p:sp>
      <p:sp>
        <p:nvSpPr>
          <p:cNvPr id="3" name="Text Placeholder 2"/>
          <p:cNvSpPr>
            <a:spLocks noGrp="1"/>
          </p:cNvSpPr>
          <p:nvPr>
            <p:ph type="body" idx="1"/>
          </p:nvPr>
        </p:nvSpPr>
        <p:spPr>
          <a:xfrm>
            <a:off x="722313" y="3744532"/>
            <a:ext cx="7772400" cy="1418120"/>
          </a:xfrm>
        </p:spPr>
        <p:txBody>
          <a:bodyPr/>
          <a:lstStyle/>
          <a:p>
            <a:r>
              <a:rPr lang="en-US" dirty="0"/>
              <a:t>Contextualization is Understanding</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25</a:t>
            </a:fld>
            <a:endParaRPr lang="en-US" dirty="0"/>
          </a:p>
        </p:txBody>
      </p:sp>
    </p:spTree>
    <p:extLst>
      <p:ext uri="{BB962C8B-B14F-4D97-AF65-F5344CB8AC3E}">
        <p14:creationId xmlns:p14="http://schemas.microsoft.com/office/powerpoint/2010/main" val="1882090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Revising and Editing in Real-World Situations</a:t>
            </a:r>
          </a:p>
        </p:txBody>
      </p:sp>
      <p:sp>
        <p:nvSpPr>
          <p:cNvPr id="8" name="Slide Number Placeholder 3"/>
          <p:cNvSpPr>
            <a:spLocks noGrp="1"/>
          </p:cNvSpPr>
          <p:nvPr>
            <p:ph type="sldNum" sz="quarter" idx="10"/>
          </p:nvPr>
        </p:nvSpPr>
        <p:spPr>
          <a:xfrm>
            <a:off x="457200" y="6299200"/>
            <a:ext cx="458788" cy="322263"/>
          </a:xfrm>
        </p:spPr>
        <p:txBody>
          <a:bodyPr/>
          <a:lstStyle/>
          <a:p>
            <a:fld id="{D7424F65-3AF9-43AC-B3BB-2E4AFDF865B9}" type="slidenum">
              <a:rPr lang="en-US" altLang="en-US" smtClean="0"/>
              <a:pPr/>
              <a:t>26</a:t>
            </a:fld>
            <a:endParaRPr lang="en-US" alt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138" y="1627152"/>
            <a:ext cx="4323039" cy="3343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30259"/>
          <a:stretch/>
        </p:blipFill>
        <p:spPr bwMode="auto">
          <a:xfrm>
            <a:off x="4239789" y="1390457"/>
            <a:ext cx="3362325" cy="1713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668" y="3928993"/>
            <a:ext cx="3153323" cy="2543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2177" y="2810310"/>
            <a:ext cx="2237365" cy="2237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t="38485"/>
          <a:stretch/>
        </p:blipFill>
        <p:spPr bwMode="auto">
          <a:xfrm>
            <a:off x="4239789" y="4742639"/>
            <a:ext cx="3249041" cy="1730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80032" y="2659147"/>
            <a:ext cx="2175196" cy="21751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2187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568" y="1812574"/>
            <a:ext cx="7799232" cy="229855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Title 2"/>
          <p:cNvSpPr>
            <a:spLocks noGrp="1"/>
          </p:cNvSpPr>
          <p:nvPr>
            <p:ph type="title"/>
          </p:nvPr>
        </p:nvSpPr>
        <p:spPr/>
        <p:txBody>
          <a:bodyPr>
            <a:normAutofit fontScale="90000"/>
          </a:bodyPr>
          <a:lstStyle/>
          <a:p>
            <a:r>
              <a:rPr lang="en-US" dirty="0"/>
              <a:t>Make contextualized grammar                            more contemporary . . . </a:t>
            </a:r>
          </a:p>
        </p:txBody>
      </p:sp>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7204" y="3055611"/>
            <a:ext cx="4863929" cy="211103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0943" y="100345"/>
            <a:ext cx="1905000" cy="1524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17028" y="4798309"/>
            <a:ext cx="3406093" cy="17596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3568" y="4470670"/>
            <a:ext cx="4716379" cy="182906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Slide Number Placeholder 3"/>
          <p:cNvSpPr>
            <a:spLocks noGrp="1"/>
          </p:cNvSpPr>
          <p:nvPr>
            <p:ph type="sldNum" sz="quarter" idx="10"/>
          </p:nvPr>
        </p:nvSpPr>
        <p:spPr>
          <a:xfrm>
            <a:off x="457200" y="6299200"/>
            <a:ext cx="458788" cy="322263"/>
          </a:xfrm>
        </p:spPr>
        <p:txBody>
          <a:bodyPr/>
          <a:lstStyle/>
          <a:p>
            <a:fld id="{D7424F65-3AF9-43AC-B3BB-2E4AFDF865B9}" type="slidenum">
              <a:rPr lang="en-US" altLang="en-US" smtClean="0"/>
              <a:pPr/>
              <a:t>27</a:t>
            </a:fld>
            <a:endParaRPr lang="en-US" altLang="en-US" dirty="0"/>
          </a:p>
        </p:txBody>
      </p:sp>
    </p:spTree>
    <p:extLst>
      <p:ext uri="{BB962C8B-B14F-4D97-AF65-F5344CB8AC3E}">
        <p14:creationId xmlns:p14="http://schemas.microsoft.com/office/powerpoint/2010/main" val="1387491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example . . . </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28</a:t>
            </a:fld>
            <a:endParaRPr lang="en-US" altLang="en-US" dirty="0"/>
          </a:p>
        </p:txBody>
      </p:sp>
      <p:pic>
        <p:nvPicPr>
          <p:cNvPr id="6" name="Picture 5"/>
          <p:cNvPicPr>
            <a:picLocks/>
          </p:cNvPicPr>
          <p:nvPr/>
        </p:nvPicPr>
        <p:blipFill>
          <a:blip r:embed="rId3"/>
          <a:stretch>
            <a:fillRect/>
          </a:stretch>
        </p:blipFill>
        <p:spPr>
          <a:xfrm>
            <a:off x="759497" y="1286987"/>
            <a:ext cx="7487999" cy="1404000"/>
          </a:xfrm>
          <a:prstGeom prst="rect">
            <a:avLst/>
          </a:prstGeom>
        </p:spPr>
      </p:pic>
      <p:grpSp>
        <p:nvGrpSpPr>
          <p:cNvPr id="7" name="Group 6"/>
          <p:cNvGrpSpPr/>
          <p:nvPr/>
        </p:nvGrpSpPr>
        <p:grpSpPr>
          <a:xfrm>
            <a:off x="517814" y="2690987"/>
            <a:ext cx="7971364" cy="3882505"/>
            <a:chOff x="604983" y="1982667"/>
            <a:chExt cx="7971364" cy="3882505"/>
          </a:xfrm>
        </p:grpSpPr>
        <p:sp>
          <p:nvSpPr>
            <p:cNvPr id="8" name="TextBox 6"/>
            <p:cNvSpPr txBox="1"/>
            <p:nvPr/>
          </p:nvSpPr>
          <p:spPr>
            <a:xfrm>
              <a:off x="604983" y="3402959"/>
              <a:ext cx="7971364" cy="246221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10000"/>
                </a:lnSpc>
              </a:pPr>
              <a:r>
                <a:rPr lang="en-US" sz="2000" b="1" u="sng" dirty="0">
                  <a:solidFill>
                    <a:srgbClr val="C92F3B"/>
                  </a:solidFill>
                  <a:cs typeface="Times New Roman"/>
                </a:rPr>
                <a:t>simple</a:t>
              </a:r>
              <a:r>
                <a:rPr lang="en-US" sz="2000" b="1" dirty="0">
                  <a:solidFill>
                    <a:srgbClr val="C92F3B"/>
                  </a:solidFill>
                  <a:cs typeface="Times New Roman"/>
                </a:rPr>
                <a:t>: </a:t>
              </a:r>
              <a:r>
                <a:rPr lang="en-US" sz="2000" dirty="0">
                  <a:cs typeface="Times New Roman"/>
                </a:rPr>
                <a:t>-  A colon is used between independent clauses when the second sentence explains, illustrates, paraphrases, or expands on the first.</a:t>
              </a:r>
            </a:p>
            <a:p>
              <a:pPr>
                <a:lnSpc>
                  <a:spcPct val="110000"/>
                </a:lnSpc>
              </a:pPr>
              <a:r>
                <a:rPr lang="en-US" sz="2000" b="1" u="sng" dirty="0">
                  <a:solidFill>
                    <a:srgbClr val="C92F3B"/>
                  </a:solidFill>
                  <a:cs typeface="Times New Roman"/>
                </a:rPr>
                <a:t>accomplish</a:t>
              </a:r>
              <a:r>
                <a:rPr lang="en-US" sz="2000" dirty="0">
                  <a:cs typeface="Times New Roman"/>
                </a:rPr>
                <a:t> - The wrong verb tense was used. </a:t>
              </a:r>
            </a:p>
            <a:p>
              <a:pPr>
                <a:lnSpc>
                  <a:spcPct val="110000"/>
                </a:lnSpc>
              </a:pPr>
              <a:r>
                <a:rPr lang="en-US" sz="2000" b="1" u="sng" dirty="0">
                  <a:solidFill>
                    <a:srgbClr val="C92F3B"/>
                  </a:solidFill>
                  <a:cs typeface="Times New Roman"/>
                </a:rPr>
                <a:t>every day</a:t>
              </a:r>
              <a:r>
                <a:rPr lang="en-US" sz="2000" b="1" dirty="0">
                  <a:solidFill>
                    <a:srgbClr val="C92F3B"/>
                  </a:solidFill>
                  <a:cs typeface="Times New Roman"/>
                </a:rPr>
                <a:t> </a:t>
              </a:r>
              <a:r>
                <a:rPr lang="en-US" sz="2000" dirty="0">
                  <a:cs typeface="Times New Roman"/>
                </a:rPr>
                <a:t>- </a:t>
              </a:r>
              <a:r>
                <a:rPr lang="en-US" sz="2000" i="1" dirty="0">
                  <a:cs typeface="Times New Roman"/>
                </a:rPr>
                <a:t>Everyday</a:t>
              </a:r>
              <a:r>
                <a:rPr lang="en-US" sz="2000" dirty="0">
                  <a:cs typeface="Times New Roman"/>
                </a:rPr>
                <a:t> means commonplace, ordinary, or normal.  The words every day mean the same as “each day.” </a:t>
              </a:r>
            </a:p>
            <a:p>
              <a:pPr>
                <a:lnSpc>
                  <a:spcPct val="110000"/>
                </a:lnSpc>
              </a:pPr>
              <a:r>
                <a:rPr lang="en-US" sz="2000" b="1" u="sng" dirty="0">
                  <a:solidFill>
                    <a:srgbClr val="C92F3B"/>
                  </a:solidFill>
                  <a:cs typeface="Times New Roman"/>
                </a:rPr>
                <a:t>will</a:t>
              </a:r>
              <a:r>
                <a:rPr lang="en-US" sz="2000" dirty="0">
                  <a:cs typeface="Times New Roman"/>
                </a:rPr>
                <a:t> - The auxiliary verb “will” is added here for more clarity. </a:t>
              </a:r>
            </a:p>
          </p:txBody>
        </p:sp>
        <p:pic>
          <p:nvPicPr>
            <p:cNvPr id="9" name="Picture 8"/>
            <p:cNvPicPr>
              <a:picLocks/>
            </p:cNvPicPr>
            <p:nvPr/>
          </p:nvPicPr>
          <p:blipFill>
            <a:blip r:embed="rId4"/>
            <a:stretch>
              <a:fillRect/>
            </a:stretch>
          </p:blipFill>
          <p:spPr>
            <a:xfrm>
              <a:off x="846668" y="1982667"/>
              <a:ext cx="7487999" cy="1404000"/>
            </a:xfrm>
            <a:prstGeom prst="rect">
              <a:avLst/>
            </a:prstGeom>
          </p:spPr>
        </p:pic>
      </p:grpSp>
    </p:spTree>
    <p:extLst>
      <p:ext uri="{BB962C8B-B14F-4D97-AF65-F5344CB8AC3E}">
        <p14:creationId xmlns:p14="http://schemas.microsoft.com/office/powerpoint/2010/main" val="13397405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It’s Your Turn!</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29</a:t>
            </a:fld>
            <a:endParaRPr lang="en-US" altLang="en-US" dirty="0"/>
          </a:p>
        </p:txBody>
      </p:sp>
      <p:pic>
        <p:nvPicPr>
          <p:cNvPr id="3074" name="Picture 2" descr="http://images6.fanpop.com/image/photos/32200000/Twitter-josh-hutcherson-32284697-488-33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5988" y="1290638"/>
            <a:ext cx="7102597" cy="48320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52352" rIns="0" bIns="152352"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Arial" pitchFamily="34" charset="0"/>
                <a:cs typeface="Arial" pitchFamily="34" charset="0"/>
              </a:rPr>
              <a:t>What is close reading?</a:t>
            </a:r>
            <a:r>
              <a:rPr kumimoji="0" lang="en-US" altLang="en-US" sz="1200" b="0" i="0" u="none" strike="noStrike" cap="none" normalizeH="0" baseline="0" dirty="0">
                <a:ln>
                  <a:noFill/>
                </a:ln>
                <a:solidFill>
                  <a:schemeClr val="tx1"/>
                </a:solidFill>
                <a:effectLst/>
                <a:latin typeface="Arial" pitchFamily="34" charset="0"/>
                <a:cs typeface="Arial" pitchFamily="34" charset="0"/>
              </a:rPr>
              <a:t> </a:t>
            </a:r>
            <a:endParaRPr kumimoji="0" lang="en-US" altLang="en-US" sz="2600" b="0" i="0" u="none" strike="noStrike" cap="none" normalizeH="0" baseline="0" dirty="0">
              <a:ln>
                <a:noFill/>
              </a:ln>
              <a:solidFill>
                <a:srgbClr val="006788"/>
              </a:solidFill>
              <a:effectLst/>
              <a:latin typeface="Verdana"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 name="Rectangle 3"/>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400" b="1" i="0" u="none" strike="noStrike" cap="none" normalizeH="0" baseline="0" dirty="0">
                <a:ln>
                  <a:noFill/>
                </a:ln>
                <a:solidFill>
                  <a:schemeClr val="tx1"/>
                </a:solidFill>
                <a:effectLst/>
                <a:latin typeface="Arial" pitchFamily="34" charset="0"/>
                <a:ea typeface="Times New Roman" pitchFamily="18" charset="0"/>
                <a:cs typeface="Arial" pitchFamily="34" charset="0"/>
              </a:rPr>
            </a:br>
            <a:endParaRPr kumimoji="0" lang="en-US" alt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 name="TextBox 7"/>
          <p:cNvSpPr txBox="1"/>
          <p:nvPr/>
        </p:nvSpPr>
        <p:spPr>
          <a:xfrm>
            <a:off x="5914292" y="575960"/>
            <a:ext cx="2971800" cy="369332"/>
          </a:xfrm>
          <a:prstGeom prst="rect">
            <a:avLst/>
          </a:prstGeom>
          <a:solidFill>
            <a:schemeClr val="tx2"/>
          </a:solidFill>
          <a:scene3d>
            <a:camera prst="orthographicFront"/>
            <a:lightRig rig="threePt" dir="t"/>
          </a:scene3d>
          <a:sp3d>
            <a:bevelT/>
          </a:sp3d>
        </p:spPr>
        <p:txBody>
          <a:bodyPr wrap="square" rtlCol="0">
            <a:spAutoFit/>
          </a:bodyPr>
          <a:lstStyle/>
          <a:p>
            <a:pPr algn="ctr"/>
            <a:r>
              <a:rPr lang="en-US" dirty="0">
                <a:solidFill>
                  <a:schemeClr val="bg1"/>
                </a:solidFill>
              </a:rPr>
              <a:t>Workbook – p. 5 </a:t>
            </a:r>
          </a:p>
        </p:txBody>
      </p:sp>
    </p:spTree>
    <p:extLst>
      <p:ext uri="{BB962C8B-B14F-4D97-AF65-F5344CB8AC3E}">
        <p14:creationId xmlns:p14="http://schemas.microsoft.com/office/powerpoint/2010/main" val="1551280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An Overview</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3</a:t>
            </a:fld>
            <a:endParaRPr lang="en-US" dirty="0"/>
          </a:p>
        </p:txBody>
      </p:sp>
    </p:spTree>
    <p:extLst>
      <p:ext uri="{BB962C8B-B14F-4D97-AF65-F5344CB8AC3E}">
        <p14:creationId xmlns:p14="http://schemas.microsoft.com/office/powerpoint/2010/main" val="138280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Constructed Response </a:t>
            </a:r>
          </a:p>
        </p:txBody>
      </p:sp>
      <p:sp>
        <p:nvSpPr>
          <p:cNvPr id="3" name="Text Placeholder 2"/>
          <p:cNvSpPr>
            <a:spLocks noGrp="1"/>
          </p:cNvSpPr>
          <p:nvPr>
            <p:ph type="body" idx="1"/>
          </p:nvPr>
        </p:nvSpPr>
        <p:spPr>
          <a:xfrm>
            <a:off x="722313" y="3744532"/>
            <a:ext cx="7772400" cy="1418120"/>
          </a:xfrm>
        </p:spPr>
        <p:txBody>
          <a:bodyPr/>
          <a:lstStyle/>
          <a:p>
            <a:r>
              <a:rPr lang="en-US" dirty="0"/>
              <a:t>What are the expectations?</a:t>
            </a:r>
          </a:p>
        </p:txBody>
      </p:sp>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30</a:t>
            </a:fld>
            <a:endParaRPr lang="en-US" dirty="0"/>
          </a:p>
        </p:txBody>
      </p:sp>
    </p:spTree>
    <p:extLst>
      <p:ext uri="{BB962C8B-B14F-4D97-AF65-F5344CB8AC3E}">
        <p14:creationId xmlns:p14="http://schemas.microsoft.com/office/powerpoint/2010/main" val="27336943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12664" y="1026732"/>
            <a:ext cx="3366516" cy="5049774"/>
          </a:xfrm>
        </p:spPr>
      </p:pic>
      <p:sp>
        <p:nvSpPr>
          <p:cNvPr id="10" name="Cloud Callout 9"/>
          <p:cNvSpPr/>
          <p:nvPr/>
        </p:nvSpPr>
        <p:spPr>
          <a:xfrm>
            <a:off x="457200" y="804672"/>
            <a:ext cx="3813048" cy="2641914"/>
          </a:xfrm>
          <a:prstGeom prst="cloudCallout">
            <a:avLst>
              <a:gd name="adj1" fmla="val 80923"/>
              <a:gd name="adj2" fmla="val 39924"/>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bg1"/>
                </a:solidFill>
              </a:rPr>
              <a:t>What is evidence-based, argumentative writing?</a:t>
            </a:r>
          </a:p>
        </p:txBody>
      </p:sp>
      <p:sp>
        <p:nvSpPr>
          <p:cNvPr id="6" name="Slide Number Placeholder 3"/>
          <p:cNvSpPr>
            <a:spLocks noGrp="1"/>
          </p:cNvSpPr>
          <p:nvPr>
            <p:ph type="sldNum" sz="quarter" idx="10"/>
          </p:nvPr>
        </p:nvSpPr>
        <p:spPr>
          <a:xfrm>
            <a:off x="457200" y="6299200"/>
            <a:ext cx="458788" cy="322263"/>
          </a:xfrm>
        </p:spPr>
        <p:txBody>
          <a:bodyPr/>
          <a:lstStyle/>
          <a:p>
            <a:pPr>
              <a:defRPr/>
            </a:pPr>
            <a:fld id="{D7424F65-3AF9-43AC-B3BB-2E4AFDF865B9}" type="slidenum">
              <a:rPr lang="en-US" altLang="en-US" smtClean="0"/>
              <a:pPr>
                <a:defRPr/>
              </a:pPr>
              <a:t>31</a:t>
            </a:fld>
            <a:endParaRPr lang="en-US" altLang="en-US" dirty="0"/>
          </a:p>
        </p:txBody>
      </p:sp>
      <p:sp>
        <p:nvSpPr>
          <p:cNvPr id="5" name="TextBox 4"/>
          <p:cNvSpPr txBox="1"/>
          <p:nvPr/>
        </p:nvSpPr>
        <p:spPr>
          <a:xfrm>
            <a:off x="638908" y="5833815"/>
            <a:ext cx="2971800" cy="369332"/>
          </a:xfrm>
          <a:prstGeom prst="rect">
            <a:avLst/>
          </a:prstGeom>
          <a:solidFill>
            <a:schemeClr val="tx2"/>
          </a:solidFill>
          <a:scene3d>
            <a:camera prst="orthographicFront"/>
            <a:lightRig rig="threePt" dir="t"/>
          </a:scene3d>
          <a:sp3d>
            <a:bevelT/>
          </a:sp3d>
        </p:spPr>
        <p:txBody>
          <a:bodyPr wrap="square" rtlCol="0">
            <a:spAutoFit/>
          </a:bodyPr>
          <a:lstStyle/>
          <a:p>
            <a:r>
              <a:rPr lang="en-US" dirty="0">
                <a:solidFill>
                  <a:schemeClr val="bg1"/>
                </a:solidFill>
              </a:rPr>
              <a:t>Workbook – p. 7 </a:t>
            </a:r>
          </a:p>
        </p:txBody>
      </p:sp>
    </p:spTree>
    <p:extLst>
      <p:ext uri="{BB962C8B-B14F-4D97-AF65-F5344CB8AC3E}">
        <p14:creationId xmlns:p14="http://schemas.microsoft.com/office/powerpoint/2010/main" val="33379950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sz="quarter" idx="13"/>
          </p:nvPr>
        </p:nvSpPr>
        <p:spPr>
          <a:prstGeom prst="rect">
            <a:avLst/>
          </a:prstGeom>
        </p:spPr>
        <p:txBody>
          <a:bodyPr>
            <a:normAutofit fontScale="92500" lnSpcReduction="20000"/>
          </a:bodyPr>
          <a:lstStyle/>
          <a:p>
            <a:pPr marL="0" indent="0">
              <a:buNone/>
            </a:pPr>
            <a:r>
              <a:rPr lang="en-US" sz="2800" dirty="0">
                <a:latin typeface="Century Gothic" panose="020B0502020202020204" pitchFamily="34" charset="0"/>
                <a:cs typeface="Arial" panose="020B0604020202020204" pitchFamily="34" charset="0"/>
              </a:rPr>
              <a:t>“The goal of making an argument is to convince an audience of the rightness of the claims being made, using logical reasoning and relevant evidence...”</a:t>
            </a:r>
          </a:p>
          <a:p>
            <a:pPr marL="0" indent="0">
              <a:buNone/>
            </a:pPr>
            <a:endParaRPr lang="en-US" sz="2800" dirty="0">
              <a:latin typeface="Century Gothic" panose="020B0502020202020204" pitchFamily="34" charset="0"/>
              <a:cs typeface="Arial" panose="020B0604020202020204" pitchFamily="34" charset="0"/>
            </a:endParaRPr>
          </a:p>
          <a:p>
            <a:pPr marL="0" indent="0">
              <a:buNone/>
            </a:pPr>
            <a:endParaRPr lang="en-US" sz="2800" dirty="0">
              <a:latin typeface="Century Gothic" panose="020B0502020202020204" pitchFamily="34" charset="0"/>
              <a:cs typeface="Arial" panose="020B0604020202020204" pitchFamily="34" charset="0"/>
            </a:endParaRPr>
          </a:p>
          <a:p>
            <a:pPr marL="0" indent="0">
              <a:buNone/>
            </a:pPr>
            <a:endParaRPr lang="en-US" sz="2800" dirty="0">
              <a:latin typeface="Century Gothic" panose="020B0502020202020204" pitchFamily="34" charset="0"/>
              <a:cs typeface="Arial" panose="020B0604020202020204" pitchFamily="34" charset="0"/>
            </a:endParaRPr>
          </a:p>
        </p:txBody>
      </p:sp>
      <p:sp>
        <p:nvSpPr>
          <p:cNvPr id="2" name="Text Placeholder 1"/>
          <p:cNvSpPr>
            <a:spLocks noGrp="1"/>
          </p:cNvSpPr>
          <p:nvPr>
            <p:ph type="body" sz="quarter" idx="14"/>
          </p:nvPr>
        </p:nvSpPr>
        <p:spPr/>
        <p:txBody>
          <a:bodyPr>
            <a:normAutofit fontScale="40000" lnSpcReduction="20000"/>
          </a:bodyPr>
          <a:lstStyle/>
          <a:p>
            <a:r>
              <a:rPr lang="en-US" dirty="0">
                <a:latin typeface="Century Gothic" panose="020B0502020202020204" pitchFamily="34" charset="0"/>
              </a:rPr>
              <a:t>Source: National Governor’s Association Center for Best Practices and the Council of Chief State School Officers. </a:t>
            </a:r>
            <a:r>
              <a:rPr lang="en-US" i="1" dirty="0">
                <a:latin typeface="Century Gothic" panose="020B0502020202020204" pitchFamily="34" charset="0"/>
              </a:rPr>
              <a:t>College &amp; Career Ready Standards for Reading, Writing and Communication</a:t>
            </a:r>
            <a:endParaRPr lang="en-US" dirty="0">
              <a:latin typeface="Century Gothic" panose="020B0502020202020204" pitchFamily="34" charset="0"/>
            </a:endParaRPr>
          </a:p>
          <a:p>
            <a:pPr marL="0" indent="0">
              <a:buNone/>
            </a:pPr>
            <a:endParaRPr lang="en-US" dirty="0"/>
          </a:p>
        </p:txBody>
      </p:sp>
      <p:sp>
        <p:nvSpPr>
          <p:cNvPr id="6" name="Text Placeholder 5"/>
          <p:cNvSpPr txBox="1">
            <a:spLocks/>
          </p:cNvSpPr>
          <p:nvPr/>
        </p:nvSpPr>
        <p:spPr>
          <a:xfrm>
            <a:off x="381000" y="4800600"/>
            <a:ext cx="4460875" cy="498475"/>
          </a:xfrm>
          <a:prstGeom prst="rect">
            <a:avLst/>
          </a:prstGeom>
        </p:spPr>
        <p:txBody>
          <a:bodyPr>
            <a:normAutofit fontScale="92500" lnSpcReduction="20000"/>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kern="0" dirty="0"/>
          </a:p>
        </p:txBody>
      </p:sp>
      <p:sp>
        <p:nvSpPr>
          <p:cNvPr id="10"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32</a:t>
            </a:fld>
            <a:endParaRPr lang="en-US" dirty="0"/>
          </a:p>
        </p:txBody>
      </p:sp>
    </p:spTree>
    <p:extLst>
      <p:ext uri="{BB962C8B-B14F-4D97-AF65-F5344CB8AC3E}">
        <p14:creationId xmlns:p14="http://schemas.microsoft.com/office/powerpoint/2010/main" val="22410178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Expectations</a:t>
            </a:r>
          </a:p>
        </p:txBody>
      </p:sp>
      <p:pic>
        <p:nvPicPr>
          <p:cNvPr id="4" name="Presentation w Slide-Narrations_v5.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493838" y="1509713"/>
            <a:ext cx="6154737" cy="4616450"/>
          </a:xfrm>
        </p:spPr>
      </p:pic>
      <p:sp>
        <p:nvSpPr>
          <p:cNvPr id="10" name="Slide Number Placeholder 3"/>
          <p:cNvSpPr>
            <a:spLocks noGrp="1"/>
          </p:cNvSpPr>
          <p:nvPr>
            <p:ph type="sldNum" sz="quarter" idx="10"/>
          </p:nvPr>
        </p:nvSpPr>
        <p:spPr>
          <a:prstGeom prst="rect">
            <a:avLst/>
          </a:prstGeom>
        </p:spPr>
        <p:txBody>
          <a:bodyPr/>
          <a:lstStyle/>
          <a:p>
            <a:fld id="{A0787430-367F-844C-868B-A0250E95AAAB}" type="slidenum">
              <a:rPr lang="en-US" smtClean="0"/>
              <a:pPr/>
              <a:t>33</a:t>
            </a:fld>
            <a:endParaRPr lang="en-US" dirty="0"/>
          </a:p>
        </p:txBody>
      </p:sp>
      <p:sp>
        <p:nvSpPr>
          <p:cNvPr id="6" name="Text Placeholder 5"/>
          <p:cNvSpPr txBox="1">
            <a:spLocks/>
          </p:cNvSpPr>
          <p:nvPr/>
        </p:nvSpPr>
        <p:spPr>
          <a:xfrm>
            <a:off x="381000" y="4800600"/>
            <a:ext cx="4460875" cy="498475"/>
          </a:xfrm>
          <a:prstGeom prst="rect">
            <a:avLst/>
          </a:prstGeom>
        </p:spPr>
        <p:txBody>
          <a:bodyPr>
            <a:normAutofit fontScale="92500" lnSpcReduction="20000"/>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kern="0" dirty="0"/>
          </a:p>
        </p:txBody>
      </p:sp>
    </p:spTree>
    <p:extLst>
      <p:ext uri="{BB962C8B-B14F-4D97-AF65-F5344CB8AC3E}">
        <p14:creationId xmlns:p14="http://schemas.microsoft.com/office/powerpoint/2010/main" val="10008255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7"/>
          <p:cNvSpPr txBox="1">
            <a:spLocks/>
          </p:cNvSpPr>
          <p:nvPr/>
        </p:nvSpPr>
        <p:spPr>
          <a:xfrm>
            <a:off x="430823" y="58737"/>
            <a:ext cx="8229600" cy="798513"/>
          </a:xfrm>
          <a:prstGeom prst="rect">
            <a:avLst/>
          </a:prstGeom>
        </p:spPr>
        <p:txBody>
          <a:bodyPr/>
          <a:lstStyle>
            <a:lvl1pPr algn="l" defTabSz="457200" rtl="0" eaLnBrk="0" fontAlgn="base" hangingPunct="0">
              <a:spcBef>
                <a:spcPct val="0"/>
              </a:spcBef>
              <a:spcAft>
                <a:spcPct val="0"/>
              </a:spcAft>
              <a:defRPr sz="4000" b="1" kern="1200">
                <a:solidFill>
                  <a:srgbClr val="0084A9"/>
                </a:solidFill>
                <a:latin typeface="+mj-lt"/>
                <a:ea typeface="MS PGothic" pitchFamily="34" charset="-128"/>
                <a:cs typeface="ＭＳ Ｐゴシック" charset="0"/>
              </a:defRPr>
            </a:lvl1pPr>
            <a:lvl2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2pPr>
            <a:lvl3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3pPr>
            <a:lvl4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4pPr>
            <a:lvl5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5pPr>
            <a:lvl6pPr marL="4572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6pPr>
            <a:lvl7pPr marL="9144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7pPr>
            <a:lvl8pPr marL="13716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8pPr>
            <a:lvl9pPr marL="18288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9pPr>
          </a:lstStyle>
          <a:p>
            <a:r>
              <a:rPr lang="en-US" dirty="0"/>
              <a:t>What’s the task?</a:t>
            </a:r>
          </a:p>
        </p:txBody>
      </p:sp>
      <p:pic>
        <p:nvPicPr>
          <p:cNvPr id="1026" name="Picture 1">
            <a:extLst>
              <a:ext uri="{FF2B5EF4-FFF2-40B4-BE49-F238E27FC236}">
                <a16:creationId xmlns:a16="http://schemas.microsoft.com/office/drawing/2014/main" id="{57F5132F-1DB1-4AFF-9E84-2444C6A466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8806" y="943599"/>
            <a:ext cx="7093634" cy="5252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60312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altLang="en-US" dirty="0"/>
              <a:t>First, look at the multi-dimensional scoring rubric – a quick review</a:t>
            </a:r>
            <a:br>
              <a:rPr lang="en-US" altLang="en-US" dirty="0"/>
            </a:br>
            <a:endParaRPr lang="en-US" dirty="0"/>
          </a:p>
        </p:txBody>
      </p:sp>
      <p:sp>
        <p:nvSpPr>
          <p:cNvPr id="3" name="Content Placeholder 2"/>
          <p:cNvSpPr>
            <a:spLocks noGrp="1"/>
          </p:cNvSpPr>
          <p:nvPr>
            <p:ph idx="1"/>
          </p:nvPr>
        </p:nvSpPr>
        <p:spPr>
          <a:xfrm>
            <a:off x="2472094" y="1765048"/>
            <a:ext cx="6214706" cy="4617147"/>
          </a:xfrm>
        </p:spPr>
        <p:txBody>
          <a:bodyPr>
            <a:normAutofit fontScale="92500" lnSpcReduction="20000"/>
          </a:bodyPr>
          <a:lstStyle/>
          <a:p>
            <a:pPr marL="0" indent="0">
              <a:buNone/>
            </a:pPr>
            <a:r>
              <a:rPr lang="en-US" dirty="0"/>
              <a:t>Candidate responses are scored on three dimensions:</a:t>
            </a:r>
          </a:p>
          <a:p>
            <a:r>
              <a:rPr lang="en-US" dirty="0"/>
              <a:t>Trait 1: Creation of arguments and use of evidence</a:t>
            </a:r>
          </a:p>
          <a:p>
            <a:r>
              <a:rPr lang="en-US" dirty="0"/>
              <a:t>Trait 2: Development of ideas             and structure</a:t>
            </a:r>
          </a:p>
          <a:p>
            <a:r>
              <a:rPr lang="en-US" dirty="0"/>
              <a:t>Trait 3: Clarity and command of standard English conventions</a:t>
            </a:r>
          </a:p>
        </p:txBody>
      </p:sp>
      <p:pic>
        <p:nvPicPr>
          <p:cNvPr id="13" name="Picture 2"/>
          <p:cNvPicPr>
            <a:picLocks noChangeAspect="1" noChangeArrowheads="1"/>
          </p:cNvPicPr>
          <p:nvPr/>
        </p:nvPicPr>
        <p:blipFill>
          <a:blip r:embed="rId3"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9443" y="3228227"/>
            <a:ext cx="1981201" cy="1690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35</a:t>
            </a:fld>
            <a:endParaRPr lang="en-US" dirty="0"/>
          </a:p>
        </p:txBody>
      </p:sp>
    </p:spTree>
    <p:extLst>
      <p:ext uri="{BB962C8B-B14F-4D97-AF65-F5344CB8AC3E}">
        <p14:creationId xmlns:p14="http://schemas.microsoft.com/office/powerpoint/2010/main" val="2333605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a:bodyPr>
          <a:lstStyle/>
          <a:p>
            <a:r>
              <a:rPr lang="en-US" dirty="0"/>
              <a:t>Trait 1</a:t>
            </a:r>
          </a:p>
        </p:txBody>
      </p:sp>
      <p:sp>
        <p:nvSpPr>
          <p:cNvPr id="5" name="Content Placeholder 4"/>
          <p:cNvSpPr>
            <a:spLocks noGrp="1"/>
          </p:cNvSpPr>
          <p:nvPr>
            <p:ph idx="1"/>
          </p:nvPr>
        </p:nvSpPr>
        <p:spPr>
          <a:xfrm>
            <a:off x="4572000" y="1289269"/>
            <a:ext cx="4171950" cy="4617147"/>
          </a:xfrm>
        </p:spPr>
        <p:txBody>
          <a:bodyPr>
            <a:normAutofit fontScale="85000" lnSpcReduction="10000"/>
          </a:bodyPr>
          <a:lstStyle/>
          <a:p>
            <a:r>
              <a:rPr lang="en-US" dirty="0"/>
              <a:t>Develop the argument</a:t>
            </a:r>
          </a:p>
          <a:p>
            <a:r>
              <a:rPr lang="en-US" dirty="0"/>
              <a:t>Cite relevant evidence</a:t>
            </a:r>
          </a:p>
          <a:p>
            <a:r>
              <a:rPr lang="en-US" dirty="0"/>
              <a:t>Explain how the evidence is connected to the argument and why it is important</a:t>
            </a:r>
          </a:p>
        </p:txBody>
      </p:sp>
      <p:sp>
        <p:nvSpPr>
          <p:cNvPr id="6" name="TextBox 5"/>
          <p:cNvSpPr txBox="1"/>
          <p:nvPr/>
        </p:nvSpPr>
        <p:spPr>
          <a:xfrm>
            <a:off x="5410200" y="5715000"/>
            <a:ext cx="2971800" cy="369332"/>
          </a:xfrm>
          <a:prstGeom prst="rect">
            <a:avLst/>
          </a:prstGeom>
          <a:solidFill>
            <a:schemeClr val="tx2"/>
          </a:solidFill>
          <a:scene3d>
            <a:camera prst="orthographicFront"/>
            <a:lightRig rig="threePt" dir="t"/>
          </a:scene3d>
          <a:sp3d>
            <a:bevelT/>
          </a:sp3d>
        </p:spPr>
        <p:txBody>
          <a:bodyPr wrap="square" rtlCol="0">
            <a:spAutoFit/>
          </a:bodyPr>
          <a:lstStyle/>
          <a:p>
            <a:pPr algn="ctr"/>
            <a:r>
              <a:rPr lang="en-US" dirty="0">
                <a:solidFill>
                  <a:schemeClr val="bg1"/>
                </a:solidFill>
              </a:rPr>
              <a:t>Workbook – p. 8</a:t>
            </a:r>
          </a:p>
        </p:txBody>
      </p:sp>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36</a:t>
            </a:fld>
            <a:endParaRPr lang="en-US" dirty="0"/>
          </a:p>
        </p:txBody>
      </p:sp>
      <p:pic>
        <p:nvPicPr>
          <p:cNvPr id="3" name="Picture 2" descr="Screen Clipping"/>
          <p:cNvPicPr>
            <a:picLocks noChangeAspect="1"/>
          </p:cNvPicPr>
          <p:nvPr/>
        </p:nvPicPr>
        <p:blipFill>
          <a:blip r:embed="rId3"/>
          <a:stretch>
            <a:fillRect/>
          </a:stretch>
        </p:blipFill>
        <p:spPr>
          <a:xfrm>
            <a:off x="384753" y="1480998"/>
            <a:ext cx="4187247" cy="4628379"/>
          </a:xfrm>
          <a:prstGeom prst="rect">
            <a:avLst/>
          </a:prstGeom>
          <a:ln w="19050">
            <a:solidFill>
              <a:schemeClr val="tx1"/>
            </a:solidFill>
          </a:ln>
        </p:spPr>
      </p:pic>
    </p:spTree>
    <p:extLst>
      <p:ext uri="{BB962C8B-B14F-4D97-AF65-F5344CB8AC3E}">
        <p14:creationId xmlns:p14="http://schemas.microsoft.com/office/powerpoint/2010/main" val="2470032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a:bodyPr>
          <a:lstStyle/>
          <a:p>
            <a:r>
              <a:rPr lang="en-US" dirty="0"/>
              <a:t>Trait 2</a:t>
            </a:r>
          </a:p>
        </p:txBody>
      </p:sp>
      <p:sp>
        <p:nvSpPr>
          <p:cNvPr id="5" name="Content Placeholder 4"/>
          <p:cNvSpPr>
            <a:spLocks noGrp="1"/>
          </p:cNvSpPr>
          <p:nvPr>
            <p:ph idx="1"/>
          </p:nvPr>
        </p:nvSpPr>
        <p:spPr>
          <a:xfrm>
            <a:off x="4514850" y="1360418"/>
            <a:ext cx="4171950" cy="4617147"/>
          </a:xfrm>
        </p:spPr>
        <p:txBody>
          <a:bodyPr>
            <a:normAutofit fontScale="85000" lnSpcReduction="20000"/>
          </a:bodyPr>
          <a:lstStyle/>
          <a:p>
            <a:r>
              <a:rPr lang="en-US" dirty="0"/>
              <a:t>Provide fully developed ideas</a:t>
            </a:r>
          </a:p>
          <a:p>
            <a:r>
              <a:rPr lang="en-US" dirty="0"/>
              <a:t>Use a structure that is logical and conveys message and purpose of the response</a:t>
            </a:r>
          </a:p>
          <a:p>
            <a:r>
              <a:rPr lang="en-US" dirty="0"/>
              <a:t>Maintain formal style </a:t>
            </a:r>
          </a:p>
          <a:p>
            <a:r>
              <a:rPr lang="en-US" dirty="0"/>
              <a:t>Use words to express ideas clearly</a:t>
            </a:r>
          </a:p>
        </p:txBody>
      </p:sp>
      <p:sp>
        <p:nvSpPr>
          <p:cNvPr id="8"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37</a:t>
            </a:fld>
            <a:endParaRPr lang="en-US" dirty="0"/>
          </a:p>
        </p:txBody>
      </p:sp>
      <p:sp>
        <p:nvSpPr>
          <p:cNvPr id="9" name="TextBox 8"/>
          <p:cNvSpPr txBox="1"/>
          <p:nvPr/>
        </p:nvSpPr>
        <p:spPr>
          <a:xfrm>
            <a:off x="4882662" y="6252004"/>
            <a:ext cx="2971800" cy="369332"/>
          </a:xfrm>
          <a:prstGeom prst="rect">
            <a:avLst/>
          </a:prstGeom>
          <a:solidFill>
            <a:schemeClr val="tx2"/>
          </a:solidFill>
          <a:scene3d>
            <a:camera prst="orthographicFront"/>
            <a:lightRig rig="threePt" dir="t"/>
          </a:scene3d>
          <a:sp3d>
            <a:bevelT/>
          </a:sp3d>
        </p:spPr>
        <p:txBody>
          <a:bodyPr wrap="square" rtlCol="0">
            <a:spAutoFit/>
          </a:bodyPr>
          <a:lstStyle/>
          <a:p>
            <a:pPr algn="ctr"/>
            <a:r>
              <a:rPr lang="en-US" dirty="0">
                <a:solidFill>
                  <a:schemeClr val="bg1"/>
                </a:solidFill>
              </a:rPr>
              <a:t>Workbook – p. 9</a:t>
            </a:r>
          </a:p>
        </p:txBody>
      </p:sp>
      <p:pic>
        <p:nvPicPr>
          <p:cNvPr id="2" name="Picture 1" descr="Screen Clipping"/>
          <p:cNvPicPr>
            <a:picLocks noChangeAspect="1"/>
          </p:cNvPicPr>
          <p:nvPr/>
        </p:nvPicPr>
        <p:blipFill>
          <a:blip r:embed="rId3"/>
          <a:stretch>
            <a:fillRect/>
          </a:stretch>
        </p:blipFill>
        <p:spPr>
          <a:xfrm>
            <a:off x="457200" y="1476801"/>
            <a:ext cx="4050785" cy="4384379"/>
          </a:xfrm>
          <a:prstGeom prst="rect">
            <a:avLst/>
          </a:prstGeom>
          <a:ln w="19050">
            <a:solidFill>
              <a:schemeClr val="tx1"/>
            </a:solidFill>
          </a:ln>
        </p:spPr>
      </p:pic>
    </p:spTree>
    <p:extLst>
      <p:ext uri="{BB962C8B-B14F-4D97-AF65-F5344CB8AC3E}">
        <p14:creationId xmlns:p14="http://schemas.microsoft.com/office/powerpoint/2010/main" val="3689234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a:bodyPr>
          <a:lstStyle/>
          <a:p>
            <a:r>
              <a:rPr lang="en-US" dirty="0"/>
              <a:t>Trait 3</a:t>
            </a:r>
          </a:p>
        </p:txBody>
      </p:sp>
      <p:sp>
        <p:nvSpPr>
          <p:cNvPr id="5" name="Content Placeholder 4"/>
          <p:cNvSpPr>
            <a:spLocks noGrp="1"/>
          </p:cNvSpPr>
          <p:nvPr>
            <p:ph idx="1"/>
          </p:nvPr>
        </p:nvSpPr>
        <p:spPr>
          <a:xfrm>
            <a:off x="4514850" y="1402622"/>
            <a:ext cx="4171950" cy="4617147"/>
          </a:xfrm>
        </p:spPr>
        <p:txBody>
          <a:bodyPr>
            <a:normAutofit fontScale="77500" lnSpcReduction="20000"/>
          </a:bodyPr>
          <a:lstStyle/>
          <a:p>
            <a:r>
              <a:rPr lang="en-US" dirty="0"/>
              <a:t>Use varied sentence structure that provides a level of fluency in the response</a:t>
            </a:r>
          </a:p>
          <a:p>
            <a:r>
              <a:rPr lang="en-US" dirty="0"/>
              <a:t>Demonstrate competency of conventions</a:t>
            </a:r>
          </a:p>
          <a:p>
            <a:r>
              <a:rPr lang="en-US" dirty="0"/>
              <a:t>Limit errors in mechanics and usage by editing as needed</a:t>
            </a:r>
          </a:p>
        </p:txBody>
      </p:sp>
      <p:sp>
        <p:nvSpPr>
          <p:cNvPr id="8"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38</a:t>
            </a:fld>
            <a:endParaRPr lang="en-US" dirty="0"/>
          </a:p>
        </p:txBody>
      </p:sp>
      <p:sp>
        <p:nvSpPr>
          <p:cNvPr id="9" name="TextBox 8"/>
          <p:cNvSpPr txBox="1"/>
          <p:nvPr/>
        </p:nvSpPr>
        <p:spPr>
          <a:xfrm>
            <a:off x="4741984" y="6115071"/>
            <a:ext cx="2971800" cy="369332"/>
          </a:xfrm>
          <a:prstGeom prst="rect">
            <a:avLst/>
          </a:prstGeom>
          <a:solidFill>
            <a:schemeClr val="tx2"/>
          </a:solidFill>
          <a:scene3d>
            <a:camera prst="orthographicFront"/>
            <a:lightRig rig="threePt" dir="t"/>
          </a:scene3d>
          <a:sp3d>
            <a:bevelT/>
          </a:sp3d>
        </p:spPr>
        <p:txBody>
          <a:bodyPr wrap="square" rtlCol="0">
            <a:spAutoFit/>
          </a:bodyPr>
          <a:lstStyle/>
          <a:p>
            <a:pPr algn="ctr"/>
            <a:r>
              <a:rPr lang="en-US" dirty="0">
                <a:solidFill>
                  <a:schemeClr val="bg1"/>
                </a:solidFill>
              </a:rPr>
              <a:t>Workbook – p. 10</a:t>
            </a:r>
          </a:p>
        </p:txBody>
      </p:sp>
      <p:pic>
        <p:nvPicPr>
          <p:cNvPr id="2" name="Picture 1" descr="Screen Clipping"/>
          <p:cNvPicPr>
            <a:picLocks noChangeAspect="1"/>
          </p:cNvPicPr>
          <p:nvPr/>
        </p:nvPicPr>
        <p:blipFill>
          <a:blip r:embed="rId3"/>
          <a:stretch>
            <a:fillRect/>
          </a:stretch>
        </p:blipFill>
        <p:spPr>
          <a:xfrm>
            <a:off x="466068" y="1290638"/>
            <a:ext cx="4048781" cy="5064434"/>
          </a:xfrm>
          <a:prstGeom prst="rect">
            <a:avLst/>
          </a:prstGeom>
          <a:ln w="19050">
            <a:solidFill>
              <a:schemeClr val="tx1"/>
            </a:solidFill>
          </a:ln>
        </p:spPr>
      </p:pic>
    </p:spTree>
    <p:extLst>
      <p:ext uri="{BB962C8B-B14F-4D97-AF65-F5344CB8AC3E}">
        <p14:creationId xmlns:p14="http://schemas.microsoft.com/office/powerpoint/2010/main" val="1674398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Climate Change/ Environmental issues</a:t>
            </a:r>
          </a:p>
        </p:txBody>
      </p:sp>
      <p:sp>
        <p:nvSpPr>
          <p:cNvPr id="3" name="Content Placeholder 2"/>
          <p:cNvSpPr>
            <a:spLocks noGrp="1"/>
          </p:cNvSpPr>
          <p:nvPr>
            <p:ph idx="1"/>
          </p:nvPr>
        </p:nvSpPr>
        <p:spPr>
          <a:xfrm>
            <a:off x="457200" y="1841317"/>
            <a:ext cx="8229600" cy="4616450"/>
          </a:xfrm>
        </p:spPr>
        <p:txBody>
          <a:bodyPr/>
          <a:lstStyle/>
          <a:p>
            <a:r>
              <a:rPr lang="en-US" dirty="0"/>
              <a:t>Group work</a:t>
            </a:r>
          </a:p>
          <a:p>
            <a:r>
              <a:rPr lang="en-US" dirty="0"/>
              <a:t>Topics: </a:t>
            </a:r>
          </a:p>
          <a:p>
            <a:pPr lvl="1"/>
            <a:r>
              <a:rPr lang="en-US" dirty="0"/>
              <a:t>Melting polar regions, coral bleaching, ocean acidification</a:t>
            </a:r>
          </a:p>
          <a:p>
            <a:pPr lvl="2"/>
            <a:r>
              <a:rPr lang="en-US" dirty="0"/>
              <a:t>It is happening or it’s not happening</a:t>
            </a:r>
          </a:p>
          <a:p>
            <a:pPr lvl="1"/>
            <a:r>
              <a:rPr lang="en-US" dirty="0"/>
              <a:t>Recycling programs</a:t>
            </a:r>
          </a:p>
          <a:p>
            <a:pPr lvl="2"/>
            <a:r>
              <a:rPr lang="en-US" dirty="0"/>
              <a:t>Helping the environment or not</a:t>
            </a:r>
          </a:p>
          <a:p>
            <a:pPr lvl="2"/>
            <a:endParaRPr lang="en-US" dirty="0"/>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39</a:t>
            </a:fld>
            <a:endParaRPr lang="en-US" altLang="en-US" dirty="0"/>
          </a:p>
        </p:txBody>
      </p:sp>
      <p:sp>
        <p:nvSpPr>
          <p:cNvPr id="5" name="TextBox 4"/>
          <p:cNvSpPr txBox="1"/>
          <p:nvPr/>
        </p:nvSpPr>
        <p:spPr>
          <a:xfrm>
            <a:off x="4907084" y="1962171"/>
            <a:ext cx="2971800" cy="369332"/>
          </a:xfrm>
          <a:prstGeom prst="rect">
            <a:avLst/>
          </a:prstGeom>
          <a:solidFill>
            <a:schemeClr val="tx2"/>
          </a:solidFill>
          <a:scene3d>
            <a:camera prst="orthographicFront"/>
            <a:lightRig rig="threePt" dir="t"/>
          </a:scene3d>
          <a:sp3d>
            <a:bevelT/>
          </a:sp3d>
        </p:spPr>
        <p:txBody>
          <a:bodyPr wrap="square" rtlCol="0">
            <a:spAutoFit/>
          </a:bodyPr>
          <a:lstStyle/>
          <a:p>
            <a:pPr algn="ctr"/>
            <a:r>
              <a:rPr lang="en-US" dirty="0">
                <a:solidFill>
                  <a:schemeClr val="bg1"/>
                </a:solidFill>
              </a:rPr>
              <a:t>ER handout- slide 3</a:t>
            </a:r>
          </a:p>
        </p:txBody>
      </p:sp>
    </p:spTree>
    <p:extLst>
      <p:ext uri="{BB962C8B-B14F-4D97-AF65-F5344CB8AC3E}">
        <p14:creationId xmlns:p14="http://schemas.microsoft.com/office/powerpoint/2010/main" val="719386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normAutofit fontScale="90000"/>
          </a:bodyPr>
          <a:lstStyle/>
          <a:p>
            <a:r>
              <a:rPr lang="en-US" altLang="en-US" dirty="0"/>
              <a:t>Reasoning through Language Arts</a:t>
            </a:r>
          </a:p>
        </p:txBody>
      </p:sp>
      <p:sp>
        <p:nvSpPr>
          <p:cNvPr id="15363" name="Content Placeholder 8"/>
          <p:cNvSpPr>
            <a:spLocks noGrp="1"/>
          </p:cNvSpPr>
          <p:nvPr>
            <p:ph sz="half" idx="1"/>
          </p:nvPr>
        </p:nvSpPr>
        <p:spPr>
          <a:xfrm>
            <a:off x="457201" y="2189747"/>
            <a:ext cx="3582988" cy="3936416"/>
          </a:xfrm>
        </p:spPr>
        <p:txBody>
          <a:bodyPr>
            <a:noAutofit/>
          </a:bodyPr>
          <a:lstStyle/>
          <a:p>
            <a:r>
              <a:rPr lang="en-US" sz="2000" dirty="0"/>
              <a:t>Integration of reading and writing</a:t>
            </a:r>
          </a:p>
          <a:p>
            <a:r>
              <a:rPr lang="en-US" sz="2000" dirty="0"/>
              <a:t>75% informational; 25% literary</a:t>
            </a:r>
          </a:p>
          <a:p>
            <a:r>
              <a:rPr lang="en-US" sz="2000" dirty="0"/>
              <a:t>Passage length: 400-900 words</a:t>
            </a:r>
          </a:p>
          <a:p>
            <a:r>
              <a:rPr lang="en-US" sz="2000" dirty="0"/>
              <a:t>Three-trait rubric </a:t>
            </a:r>
          </a:p>
          <a:p>
            <a:r>
              <a:rPr lang="en-US" sz="2000" dirty="0"/>
              <a:t>150 minute test (includes 45 minutes for ER and 10 minute break)</a:t>
            </a:r>
          </a:p>
        </p:txBody>
      </p:sp>
      <p:sp>
        <p:nvSpPr>
          <p:cNvPr id="10" name="Text Placeholder 9"/>
          <p:cNvSpPr>
            <a:spLocks noGrp="1"/>
          </p:cNvSpPr>
          <p:nvPr>
            <p:ph sz="half" idx="2"/>
          </p:nvPr>
        </p:nvSpPr>
        <p:spPr>
          <a:xfrm>
            <a:off x="4648200" y="2261936"/>
            <a:ext cx="3635098" cy="3936416"/>
          </a:xfrm>
        </p:spPr>
        <p:txBody>
          <a:bodyPr>
            <a:normAutofit/>
          </a:bodyPr>
          <a:lstStyle>
            <a:lvl1pPr defTabSz="457200" eaLnBrk="0" hangingPunct="0">
              <a:defRPr sz="2400">
                <a:solidFill>
                  <a:schemeClr val="tx1"/>
                </a:solidFill>
                <a:latin typeface="Arial" pitchFamily="34" charset="0"/>
                <a:ea typeface="ＭＳ Ｐゴシック" pitchFamily="34" charset="-128"/>
              </a:defRPr>
            </a:lvl1pPr>
            <a:lvl2pPr marL="37931725" indent="-37474525" defTabSz="457200"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000" dirty="0"/>
              <a:t>Extended response (~20%)</a:t>
            </a:r>
          </a:p>
          <a:p>
            <a:r>
              <a:rPr lang="en-US" sz="2000" dirty="0"/>
              <a:t>Technology-enhanced items </a:t>
            </a:r>
          </a:p>
          <a:p>
            <a:pPr marL="682625" indent="-334963"/>
            <a:r>
              <a:rPr lang="en-US" sz="2000" dirty="0"/>
              <a:t>Multiple choice </a:t>
            </a:r>
          </a:p>
          <a:p>
            <a:pPr marL="682625" indent="-334963"/>
            <a:r>
              <a:rPr lang="en-US" sz="2000" dirty="0"/>
              <a:t>Drag-drop</a:t>
            </a:r>
          </a:p>
          <a:p>
            <a:pPr marL="682625" indent="-334963"/>
            <a:r>
              <a:rPr lang="en-US" sz="2000" dirty="0"/>
              <a:t>Drop-down</a:t>
            </a:r>
          </a:p>
          <a:p>
            <a:pPr marL="682625" indent="-334963"/>
            <a:r>
              <a:rPr lang="en-US" sz="2000" dirty="0"/>
              <a:t>Fill-in-the-blank</a:t>
            </a:r>
          </a:p>
        </p:txBody>
      </p:sp>
      <p:sp>
        <p:nvSpPr>
          <p:cNvPr id="11" name="Text Placeholder 7"/>
          <p:cNvSpPr>
            <a:spLocks noGrp="1"/>
          </p:cNvSpPr>
          <p:nvPr>
            <p:ph type="body" idx="4294967295"/>
          </p:nvPr>
        </p:nvSpPr>
        <p:spPr>
          <a:xfrm>
            <a:off x="457200" y="1535113"/>
            <a:ext cx="3582988" cy="639762"/>
          </a:xfr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oAutofit/>
          </a:bodyPr>
          <a:lstStyle>
            <a:lvl1pPr defTabSz="457200" eaLnBrk="0" hangingPunct="0">
              <a:defRPr sz="2400">
                <a:solidFill>
                  <a:schemeClr val="tx1"/>
                </a:solidFill>
                <a:latin typeface="Arial" pitchFamily="34" charset="0"/>
                <a:ea typeface="ＭＳ Ｐゴシック" pitchFamily="34" charset="-128"/>
              </a:defRPr>
            </a:lvl1pPr>
            <a:lvl2pPr marL="37931725" indent="-37474525" defTabSz="457200"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marL="0" indent="0" algn="ctr">
              <a:buNone/>
            </a:pPr>
            <a:r>
              <a:rPr lang="en-US" sz="2800" b="1" dirty="0">
                <a:solidFill>
                  <a:schemeClr val="bg1"/>
                </a:solidFill>
              </a:rPr>
              <a:t>Overview</a:t>
            </a:r>
          </a:p>
        </p:txBody>
      </p:sp>
      <p:pic>
        <p:nvPicPr>
          <p:cNvPr id="13" name="Picture 3"/>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901835">
            <a:off x="7623926" y="4902755"/>
            <a:ext cx="1263832" cy="16788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19" name="Text Placeholder 7"/>
          <p:cNvSpPr txBox="1">
            <a:spLocks/>
          </p:cNvSpPr>
          <p:nvPr/>
        </p:nvSpPr>
        <p:spPr>
          <a:xfrm>
            <a:off x="4700310" y="1567198"/>
            <a:ext cx="3582988" cy="639762"/>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Autofit/>
          </a:bodyPr>
          <a:lstStyle>
            <a:lvl1pPr marL="342900" indent="-342900"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1pPr>
            <a:lvl2pPr marL="37931725" indent="-37474525"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2pPr>
            <a:lvl3pPr marL="1143000" indent="-228600"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3pPr>
            <a:lvl4pPr marL="1600200" indent="-228600"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4pPr>
            <a:lvl5pPr marL="2057400" indent="-228600"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5pPr>
            <a:lvl6pPr marL="457200" indent="-228600" algn="l" defTabSz="457200" rtl="0" eaLnBrk="0" fontAlgn="base" latinLnBrk="0" hangingPunct="0">
              <a:spcBef>
                <a:spcPct val="0"/>
              </a:spcBef>
              <a:spcAft>
                <a:spcPct val="0"/>
              </a:spcAft>
              <a:buFont typeface="Arial"/>
              <a:buChar char="•"/>
              <a:defRPr sz="2400" kern="1200">
                <a:solidFill>
                  <a:schemeClr val="tx1"/>
                </a:solidFill>
                <a:latin typeface="Arial" pitchFamily="34" charset="0"/>
                <a:ea typeface="ＭＳ Ｐゴシック" pitchFamily="34" charset="-128"/>
                <a:cs typeface="+mn-cs"/>
              </a:defRPr>
            </a:lvl6pPr>
            <a:lvl7pPr marL="914400" indent="-228600" algn="l" defTabSz="457200" rtl="0" eaLnBrk="0" fontAlgn="base" latinLnBrk="0" hangingPunct="0">
              <a:spcBef>
                <a:spcPct val="0"/>
              </a:spcBef>
              <a:spcAft>
                <a:spcPct val="0"/>
              </a:spcAft>
              <a:buFont typeface="Arial"/>
              <a:buChar char="•"/>
              <a:defRPr sz="2400" kern="1200">
                <a:solidFill>
                  <a:schemeClr val="tx1"/>
                </a:solidFill>
                <a:latin typeface="Arial" pitchFamily="34" charset="0"/>
                <a:ea typeface="ＭＳ Ｐゴシック" pitchFamily="34" charset="-128"/>
                <a:cs typeface="+mn-cs"/>
              </a:defRPr>
            </a:lvl7pPr>
            <a:lvl8pPr marL="1371600" indent="-228600" algn="l" defTabSz="457200" rtl="0" eaLnBrk="0" fontAlgn="base" latinLnBrk="0" hangingPunct="0">
              <a:spcBef>
                <a:spcPct val="0"/>
              </a:spcBef>
              <a:spcAft>
                <a:spcPct val="0"/>
              </a:spcAft>
              <a:buFont typeface="Arial"/>
              <a:buChar char="•"/>
              <a:defRPr sz="2400" kern="1200">
                <a:solidFill>
                  <a:schemeClr val="tx1"/>
                </a:solidFill>
                <a:latin typeface="Arial" pitchFamily="34" charset="0"/>
                <a:ea typeface="ＭＳ Ｐゴシック" pitchFamily="34" charset="-128"/>
                <a:cs typeface="+mn-cs"/>
              </a:defRPr>
            </a:lvl8pPr>
            <a:lvl9pPr marL="1828800" indent="-228600" algn="l" defTabSz="457200" rtl="0" eaLnBrk="0" fontAlgn="base" latinLnBrk="0" hangingPunct="0">
              <a:spcBef>
                <a:spcPct val="0"/>
              </a:spcBef>
              <a:spcAft>
                <a:spcPct val="0"/>
              </a:spcAft>
              <a:buFont typeface="Arial"/>
              <a:buChar char="•"/>
              <a:defRPr sz="2400" kern="1200">
                <a:solidFill>
                  <a:schemeClr val="tx1"/>
                </a:solidFill>
                <a:latin typeface="Arial" pitchFamily="34" charset="0"/>
                <a:ea typeface="ＭＳ Ｐゴシック" pitchFamily="34" charset="-128"/>
                <a:cs typeface="+mn-cs"/>
              </a:defRPr>
            </a:lvl9pPr>
          </a:lstStyle>
          <a:p>
            <a:pPr marL="0" indent="0" algn="ctr">
              <a:buFont typeface="Arial"/>
              <a:buNone/>
            </a:pPr>
            <a:r>
              <a:rPr lang="en-US" sz="2800" b="1" dirty="0">
                <a:solidFill>
                  <a:schemeClr val="bg1"/>
                </a:solidFill>
              </a:rPr>
              <a:t>Item Types</a:t>
            </a:r>
          </a:p>
        </p:txBody>
      </p:sp>
      <p:sp>
        <p:nvSpPr>
          <p:cNvPr id="9"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4</a:t>
            </a:fld>
            <a:endParaRPr lang="en-US" dirty="0"/>
          </a:p>
        </p:txBody>
      </p:sp>
    </p:spTree>
    <p:extLst>
      <p:ext uri="{BB962C8B-B14F-4D97-AF65-F5344CB8AC3E}">
        <p14:creationId xmlns:p14="http://schemas.microsoft.com/office/powerpoint/2010/main" val="216225745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MTPV in Action</a:t>
            </a:r>
          </a:p>
        </p:txBody>
      </p:sp>
      <p:sp>
        <p:nvSpPr>
          <p:cNvPr id="2" name="Text Placeholder 1"/>
          <p:cNvSpPr>
            <a:spLocks noGrp="1"/>
          </p:cNvSpPr>
          <p:nvPr>
            <p:ph type="body" idx="1"/>
          </p:nvPr>
        </p:nvSpPr>
        <p:spPr/>
        <p:txBody>
          <a:bodyPr/>
          <a:lstStyle/>
          <a:p>
            <a:r>
              <a:rPr lang="en-US" dirty="0"/>
              <a:t>Applying Thinking Routines to Constructed Responses</a:t>
            </a:r>
          </a:p>
        </p:txBody>
      </p:sp>
      <p:sp>
        <p:nvSpPr>
          <p:cNvPr id="6"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63FF4DA0-2253-4E48-B8CE-41A2744628A8}" type="slidenum">
              <a:rPr lang="en-US" smtClean="0"/>
              <a:pPr>
                <a:defRPr/>
              </a:pPr>
              <a:t>40</a:t>
            </a:fld>
            <a:endParaRPr lang="en-US" dirty="0"/>
          </a:p>
        </p:txBody>
      </p:sp>
    </p:spTree>
    <p:extLst>
      <p:ext uri="{BB962C8B-B14F-4D97-AF65-F5344CB8AC3E}">
        <p14:creationId xmlns:p14="http://schemas.microsoft.com/office/powerpoint/2010/main" val="151976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From Struggling to Successful</a:t>
            </a:r>
          </a:p>
        </p:txBody>
      </p:sp>
      <p:graphicFrame>
        <p:nvGraphicFramePr>
          <p:cNvPr id="6" name="Table 5"/>
          <p:cNvGraphicFramePr>
            <a:graphicFrameLocks noGrp="1"/>
          </p:cNvGraphicFramePr>
          <p:nvPr>
            <p:extLst>
              <p:ext uri="{D42A27DB-BD31-4B8C-83A1-F6EECF244321}">
                <p14:modId xmlns:p14="http://schemas.microsoft.com/office/powerpoint/2010/main" val="1351838191"/>
              </p:ext>
            </p:extLst>
          </p:nvPr>
        </p:nvGraphicFramePr>
        <p:xfrm>
          <a:off x="363557" y="1213520"/>
          <a:ext cx="8560105" cy="4973301"/>
        </p:xfrm>
        <a:graphic>
          <a:graphicData uri="http://schemas.openxmlformats.org/drawingml/2006/table">
            <a:tbl>
              <a:tblPr firstRow="1" bandRow="1">
                <a:tableStyleId>{5C22544A-7EE6-4342-B048-85BDC9FD1C3A}</a:tableStyleId>
              </a:tblPr>
              <a:tblGrid>
                <a:gridCol w="1342580">
                  <a:extLst>
                    <a:ext uri="{9D8B030D-6E8A-4147-A177-3AD203B41FA5}">
                      <a16:colId xmlns:a16="http://schemas.microsoft.com/office/drawing/2014/main" val="20000"/>
                    </a:ext>
                  </a:extLst>
                </a:gridCol>
                <a:gridCol w="3526875">
                  <a:extLst>
                    <a:ext uri="{9D8B030D-6E8A-4147-A177-3AD203B41FA5}">
                      <a16:colId xmlns:a16="http://schemas.microsoft.com/office/drawing/2014/main" val="20001"/>
                    </a:ext>
                  </a:extLst>
                </a:gridCol>
                <a:gridCol w="3690650">
                  <a:extLst>
                    <a:ext uri="{9D8B030D-6E8A-4147-A177-3AD203B41FA5}">
                      <a16:colId xmlns:a16="http://schemas.microsoft.com/office/drawing/2014/main" val="20002"/>
                    </a:ext>
                  </a:extLst>
                </a:gridCol>
              </a:tblGrid>
              <a:tr h="460928">
                <a:tc>
                  <a:txBody>
                    <a:bodyPr/>
                    <a:lstStyle/>
                    <a:p>
                      <a:pPr algn="ct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Struggling</a:t>
                      </a:r>
                      <a:r>
                        <a:rPr lang="en-US" sz="1400" baseline="0" dirty="0"/>
                        <a:t> Writers</a:t>
                      </a:r>
                      <a:endParaRPr lang="en-US"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Successful Writers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471426">
                <a:tc>
                  <a:txBody>
                    <a:bodyPr/>
                    <a:lstStyle/>
                    <a:p>
                      <a:r>
                        <a:rPr lang="en-US" sz="1400" b="1" dirty="0"/>
                        <a:t>Plan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fontAlgn="t">
                        <a:buFont typeface="Arial" panose="020B0604020202020204" pitchFamily="34" charset="0"/>
                        <a:buChar char="•"/>
                      </a:pPr>
                      <a:r>
                        <a:rPr lang="en-US" sz="1250" dirty="0">
                          <a:effectLst/>
                        </a:rPr>
                        <a:t>Are unaware of purpose or process of writing</a:t>
                      </a:r>
                    </a:p>
                    <a:p>
                      <a:pPr marL="171450" indent="-171450" algn="l" fontAlgn="t">
                        <a:buFont typeface="Arial" panose="020B0604020202020204" pitchFamily="34" charset="0"/>
                        <a:buChar char="•"/>
                      </a:pPr>
                      <a:r>
                        <a:rPr lang="en-US" sz="1250" dirty="0">
                          <a:effectLst/>
                        </a:rPr>
                        <a:t>Have little or no knowledge of the text structure of an essay</a:t>
                      </a:r>
                    </a:p>
                    <a:p>
                      <a:pPr marL="171450" indent="-171450" algn="l" fontAlgn="t">
                        <a:buFont typeface="Arial" panose="020B0604020202020204" pitchFamily="34" charset="0"/>
                        <a:buChar char="•"/>
                      </a:pPr>
                      <a:r>
                        <a:rPr lang="en-US" sz="1250" dirty="0">
                          <a:effectLst/>
                        </a:rPr>
                        <a:t>Have difficulty developing plans and staying focused on the topic</a:t>
                      </a:r>
                    </a:p>
                    <a:p>
                      <a:pPr marL="171450" indent="-171450" algn="l" fontAlgn="t">
                        <a:buFont typeface="Arial" panose="020B0604020202020204" pitchFamily="34" charset="0"/>
                        <a:buChar char="•"/>
                      </a:pPr>
                      <a:r>
                        <a:rPr lang="en-US" sz="1250" dirty="0">
                          <a:effectLst/>
                        </a:rPr>
                        <a:t>Experience greater writing anxiety and decreased motivation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fontAlgn="t">
                        <a:buFont typeface="Arial" panose="020B0604020202020204" pitchFamily="34" charset="0"/>
                        <a:buChar char="•"/>
                      </a:pPr>
                      <a:r>
                        <a:rPr lang="en-US" sz="1250" dirty="0">
                          <a:effectLst/>
                        </a:rPr>
                        <a:t>Analyze the task</a:t>
                      </a:r>
                    </a:p>
                    <a:p>
                      <a:pPr marL="171450" indent="-171450" algn="l" fontAlgn="t">
                        <a:buFont typeface="Arial" panose="020B0604020202020204" pitchFamily="34" charset="0"/>
                        <a:buChar char="•"/>
                      </a:pPr>
                      <a:r>
                        <a:rPr lang="en-US" sz="1250" dirty="0">
                          <a:effectLst/>
                        </a:rPr>
                        <a:t>Understand and apply all the elements of an essay</a:t>
                      </a:r>
                    </a:p>
                    <a:p>
                      <a:pPr marL="171450" indent="-171450" algn="l" fontAlgn="t">
                        <a:buFont typeface="Arial" panose="020B0604020202020204" pitchFamily="34" charset="0"/>
                        <a:buChar char="•"/>
                      </a:pPr>
                      <a:r>
                        <a:rPr lang="en-US" sz="1250" dirty="0">
                          <a:effectLst/>
                        </a:rPr>
                        <a:t>Create goals for their writing</a:t>
                      </a:r>
                    </a:p>
                    <a:p>
                      <a:pPr marL="171450" indent="-171450" algn="l" fontAlgn="t">
                        <a:buFont typeface="Arial" panose="020B0604020202020204" pitchFamily="34" charset="0"/>
                        <a:buChar char="•"/>
                      </a:pPr>
                      <a:r>
                        <a:rPr lang="en-US" sz="1250" dirty="0">
                          <a:effectLst/>
                        </a:rPr>
                        <a:t>Develop plans to achieve their goals</a:t>
                      </a:r>
                    </a:p>
                    <a:p>
                      <a:pPr marL="171450" indent="-171450" algn="l" fontAlgn="t">
                        <a:buFont typeface="Arial" panose="020B0604020202020204" pitchFamily="34" charset="0"/>
                        <a:buChar char="•"/>
                      </a:pPr>
                      <a:r>
                        <a:rPr lang="en-US" sz="1250" dirty="0">
                          <a:effectLst/>
                        </a:rPr>
                        <a:t>Discuss how and why</a:t>
                      </a:r>
                      <a:r>
                        <a:rPr lang="en-US" sz="1250" baseline="0" dirty="0">
                          <a:effectLst/>
                        </a:rPr>
                        <a:t> a plan will work</a:t>
                      </a:r>
                      <a:endParaRPr lang="en-US" sz="1250" dirty="0">
                        <a:effectLst/>
                      </a:endParaRPr>
                    </a:p>
                    <a:p>
                      <a:pPr marL="171450" indent="-171450">
                        <a:buFont typeface="Arial" panose="020B0604020202020204" pitchFamily="34" charset="0"/>
                        <a:buChar char="•"/>
                      </a:pPr>
                      <a:endParaRPr lang="en-US" sz="12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0475">
                <a:tc>
                  <a:txBody>
                    <a:bodyPr/>
                    <a:lstStyle/>
                    <a:p>
                      <a:r>
                        <a:rPr lang="en-US" sz="1400" b="1" dirty="0"/>
                        <a:t>Organize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fontAlgn="t">
                        <a:buFont typeface="Arial" panose="020B0604020202020204" pitchFamily="34" charset="0"/>
                        <a:buChar char="•"/>
                      </a:pPr>
                      <a:r>
                        <a:rPr lang="en-US" sz="1250" dirty="0">
                          <a:effectLst/>
                        </a:rPr>
                        <a:t>Produce fewer ideas</a:t>
                      </a:r>
                    </a:p>
                    <a:p>
                      <a:pPr marL="171450" indent="-171450" algn="l" fontAlgn="t">
                        <a:buFont typeface="Arial" panose="020B0604020202020204" pitchFamily="34" charset="0"/>
                        <a:buChar char="•"/>
                      </a:pPr>
                      <a:r>
                        <a:rPr lang="en-US" sz="1250" dirty="0">
                          <a:effectLst/>
                        </a:rPr>
                        <a:t>Fail to organize their thoughts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fontAlgn="t">
                        <a:buFont typeface="Arial" panose="020B0604020202020204" pitchFamily="34" charset="0"/>
                        <a:buChar char="•"/>
                      </a:pPr>
                      <a:r>
                        <a:rPr lang="en-US" sz="1250" dirty="0">
                          <a:effectLst/>
                        </a:rPr>
                        <a:t>Develop multiple ideas</a:t>
                      </a:r>
                    </a:p>
                    <a:p>
                      <a:pPr marL="171450" indent="-171450" algn="l" fontAlgn="t">
                        <a:buFont typeface="Arial" panose="020B0604020202020204" pitchFamily="34" charset="0"/>
                        <a:buChar char="•"/>
                      </a:pPr>
                      <a:r>
                        <a:rPr lang="en-US" sz="1250" dirty="0">
                          <a:effectLst/>
                        </a:rPr>
                        <a:t>Organize their ideas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471426">
                <a:tc>
                  <a:txBody>
                    <a:bodyPr/>
                    <a:lstStyle/>
                    <a:p>
                      <a:r>
                        <a:rPr lang="en-US" sz="1400" b="1" dirty="0"/>
                        <a:t>Draft/write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fontAlgn="t">
                        <a:buFont typeface="Arial" panose="020B0604020202020204" pitchFamily="34" charset="0"/>
                        <a:buChar char="•"/>
                      </a:pPr>
                      <a:r>
                        <a:rPr lang="en-US" sz="1250" dirty="0">
                          <a:effectLst/>
                        </a:rPr>
                        <a:t>Plan what they are going to say as they write</a:t>
                      </a:r>
                    </a:p>
                    <a:p>
                      <a:pPr marL="171450" indent="-171450" algn="l" fontAlgn="t">
                        <a:buFont typeface="Arial" panose="020B0604020202020204" pitchFamily="34" charset="0"/>
                        <a:buChar char="•"/>
                      </a:pPr>
                      <a:r>
                        <a:rPr lang="en-US" sz="1250" dirty="0">
                          <a:effectLst/>
                        </a:rPr>
                        <a:t>Use imprecise and nonspecific vocabulary</a:t>
                      </a:r>
                    </a:p>
                    <a:p>
                      <a:pPr marL="171450" indent="-171450" algn="l" fontAlgn="t">
                        <a:buFont typeface="Arial" panose="020B0604020202020204" pitchFamily="34" charset="0"/>
                        <a:buChar char="•"/>
                      </a:pPr>
                      <a:r>
                        <a:rPr lang="en-US" sz="1250" dirty="0">
                          <a:effectLst/>
                        </a:rPr>
                        <a:t>Struggle to convey their thoughts, ideas, and opinions</a:t>
                      </a:r>
                    </a:p>
                    <a:p>
                      <a:pPr marL="171450" indent="-171450" algn="l" fontAlgn="t">
                        <a:buFont typeface="Arial" panose="020B0604020202020204" pitchFamily="34" charset="0"/>
                        <a:buChar char="•"/>
                      </a:pPr>
                      <a:r>
                        <a:rPr lang="en-US" sz="1250" dirty="0">
                          <a:effectLst/>
                        </a:rPr>
                        <a:t>Write fewer sentences</a:t>
                      </a:r>
                    </a:p>
                    <a:p>
                      <a:pPr marL="171450" indent="-171450" algn="l" fontAlgn="t">
                        <a:buFont typeface="Arial" panose="020B0604020202020204" pitchFamily="34" charset="0"/>
                        <a:buChar char="•"/>
                      </a:pPr>
                      <a:r>
                        <a:rPr lang="en-US" sz="1250" dirty="0">
                          <a:effectLst/>
                        </a:rPr>
                        <a:t>Focus on mechanics rather than on clarity and organization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fontAlgn="t">
                        <a:buFont typeface="Arial" panose="020B0604020202020204" pitchFamily="34" charset="0"/>
                        <a:buChar char="•"/>
                      </a:pPr>
                      <a:r>
                        <a:rPr lang="en-US" sz="1250" dirty="0">
                          <a:effectLst/>
                        </a:rPr>
                        <a:t>Write using an organized plan, but adjust goals when obstacles arise</a:t>
                      </a:r>
                    </a:p>
                    <a:p>
                      <a:pPr marL="171450" indent="-171450" algn="l" fontAlgn="t">
                        <a:buFont typeface="Arial" panose="020B0604020202020204" pitchFamily="34" charset="0"/>
                        <a:buChar char="•"/>
                      </a:pPr>
                      <a:r>
                        <a:rPr lang="en-US" sz="1250" dirty="0">
                          <a:effectLst/>
                        </a:rPr>
                        <a:t>Use vocabulary accurately</a:t>
                      </a:r>
                    </a:p>
                    <a:p>
                      <a:pPr marL="171450" indent="-171450" algn="l" fontAlgn="t">
                        <a:buFont typeface="Arial" panose="020B0604020202020204" pitchFamily="34" charset="0"/>
                        <a:buChar char="•"/>
                      </a:pPr>
                      <a:r>
                        <a:rPr lang="en-US" sz="1250" dirty="0">
                          <a:effectLst/>
                        </a:rPr>
                        <a:t>Experience fewer difficulties with the elements of an essay</a:t>
                      </a:r>
                    </a:p>
                    <a:p>
                      <a:pPr marL="171450" indent="-171450" algn="l" fontAlgn="t">
                        <a:buFont typeface="Arial" panose="020B0604020202020204" pitchFamily="34" charset="0"/>
                        <a:buChar char="•"/>
                      </a:pPr>
                      <a:r>
                        <a:rPr lang="en-US" sz="1250" dirty="0">
                          <a:effectLst/>
                        </a:rPr>
                        <a:t>Generate sentences that support their ideas</a:t>
                      </a:r>
                    </a:p>
                    <a:p>
                      <a:pPr marL="171450" indent="-171450">
                        <a:buFont typeface="Arial" panose="020B0604020202020204" pitchFamily="34" charset="0"/>
                        <a:buChar char="•"/>
                      </a:pPr>
                      <a:endParaRPr lang="en-US" sz="12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079046">
                <a:tc>
                  <a:txBody>
                    <a:bodyPr/>
                    <a:lstStyle/>
                    <a:p>
                      <a:r>
                        <a:rPr lang="en-US" sz="1400" b="1" dirty="0"/>
                        <a:t>Edit and Revise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fontAlgn="t">
                        <a:buFont typeface="Arial" panose="020B0604020202020204" pitchFamily="34" charset="0"/>
                        <a:buChar char="•"/>
                      </a:pPr>
                      <a:r>
                        <a:rPr lang="en-US" sz="1250" dirty="0">
                          <a:effectLst/>
                        </a:rPr>
                        <a:t>Experience problems with grammar, punctuation, and spelling</a:t>
                      </a:r>
                    </a:p>
                    <a:p>
                      <a:pPr marL="171450" indent="-171450" algn="l" fontAlgn="t">
                        <a:buFont typeface="Arial" panose="020B0604020202020204" pitchFamily="34" charset="0"/>
                        <a:buChar char="•"/>
                      </a:pPr>
                      <a:r>
                        <a:rPr lang="en-US" sz="1250" dirty="0">
                          <a:effectLst/>
                        </a:rPr>
                        <a:t>Place words and letters too close or too far from each other</a:t>
                      </a:r>
                    </a:p>
                    <a:p>
                      <a:pPr marL="171450" indent="-171450" algn="l" fontAlgn="t">
                        <a:buFont typeface="Arial" panose="020B0604020202020204" pitchFamily="34" charset="0"/>
                        <a:buChar char="•"/>
                      </a:pPr>
                      <a:r>
                        <a:rPr lang="en-US" sz="1250" dirty="0">
                          <a:effectLst/>
                        </a:rPr>
                        <a:t>Do not review and make correction</a:t>
                      </a:r>
                      <a:endParaRPr lang="en-US" sz="12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fontAlgn="t">
                        <a:buFont typeface="Arial" panose="020B0604020202020204" pitchFamily="34" charset="0"/>
                        <a:buChar char="•"/>
                      </a:pPr>
                      <a:r>
                        <a:rPr lang="en-US" sz="1250" dirty="0">
                          <a:effectLst/>
                        </a:rPr>
                        <a:t>Edit spelling, capitalization, and punctuation</a:t>
                      </a:r>
                    </a:p>
                    <a:p>
                      <a:pPr marL="171450" indent="-171450" algn="l" fontAlgn="t">
                        <a:buFont typeface="Arial" panose="020B0604020202020204" pitchFamily="34" charset="0"/>
                        <a:buChar char="•"/>
                      </a:pPr>
                      <a:r>
                        <a:rPr lang="en-US" sz="1250" dirty="0">
                          <a:effectLst/>
                        </a:rPr>
                        <a:t>Make more content revisions</a:t>
                      </a:r>
                    </a:p>
                    <a:p>
                      <a:pPr marL="171450" indent="-171450" algn="l" fontAlgn="t">
                        <a:buFont typeface="Arial" panose="020B0604020202020204" pitchFamily="34" charset="0"/>
                        <a:buChar char="•"/>
                      </a:pPr>
                      <a:r>
                        <a:rPr lang="en-US" sz="1250" dirty="0">
                          <a:effectLst/>
                        </a:rPr>
                        <a:t>Correct overall appearance</a:t>
                      </a:r>
                    </a:p>
                    <a:p>
                      <a:pPr marL="171450" indent="-171450" algn="l">
                        <a:buFont typeface="Arial" panose="020B0604020202020204" pitchFamily="34" charset="0"/>
                        <a:buChar char="•"/>
                      </a:pPr>
                      <a:endParaRPr lang="en-US" sz="12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7" name="Title 1"/>
          <p:cNvSpPr txBox="1">
            <a:spLocks/>
          </p:cNvSpPr>
          <p:nvPr/>
        </p:nvSpPr>
        <p:spPr bwMode="auto">
          <a:xfrm>
            <a:off x="3998563" y="6324623"/>
            <a:ext cx="4011641" cy="29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defTabSz="457200" rtl="0" eaLnBrk="0" fontAlgn="base" hangingPunct="0">
              <a:spcBef>
                <a:spcPct val="0"/>
              </a:spcBef>
              <a:spcAft>
                <a:spcPct val="0"/>
              </a:spcAft>
              <a:defRPr sz="4000" b="1" kern="1200">
                <a:solidFill>
                  <a:srgbClr val="0084A9"/>
                </a:solidFill>
                <a:latin typeface="+mj-lt"/>
                <a:ea typeface="MS PGothic" pitchFamily="34" charset="-128"/>
                <a:cs typeface="ＭＳ Ｐゴシック" charset="0"/>
              </a:defRPr>
            </a:lvl1pPr>
            <a:lvl2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2pPr>
            <a:lvl3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3pPr>
            <a:lvl4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4pPr>
            <a:lvl5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5pPr>
            <a:lvl6pPr marL="4572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6pPr>
            <a:lvl7pPr marL="9144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7pPr>
            <a:lvl8pPr marL="13716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8pPr>
            <a:lvl9pPr marL="18288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9pPr>
          </a:lstStyle>
          <a:p>
            <a:r>
              <a:rPr lang="en-US" sz="1400" b="0" i="1" dirty="0">
                <a:solidFill>
                  <a:schemeClr val="tx1"/>
                </a:solidFill>
                <a:latin typeface="+mn-lt"/>
              </a:rPr>
              <a:t>The IRIS Center Vanderbilt Peabody College </a:t>
            </a:r>
            <a:br>
              <a:rPr lang="en-US" sz="1400" b="0" i="1" dirty="0">
                <a:solidFill>
                  <a:schemeClr val="tx1"/>
                </a:solidFill>
                <a:latin typeface="+mn-lt"/>
              </a:rPr>
            </a:br>
            <a:r>
              <a:rPr lang="en-US" sz="1400" b="0" i="1" dirty="0">
                <a:solidFill>
                  <a:schemeClr val="tx1"/>
                </a:solidFill>
                <a:latin typeface="+mn-lt"/>
              </a:rPr>
              <a:t> </a:t>
            </a:r>
          </a:p>
        </p:txBody>
      </p:sp>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41</a:t>
            </a:fld>
            <a:endParaRPr lang="en-US" dirty="0"/>
          </a:p>
        </p:txBody>
      </p:sp>
      <p:sp>
        <p:nvSpPr>
          <p:cNvPr id="9" name="TextBox 8"/>
          <p:cNvSpPr txBox="1"/>
          <p:nvPr/>
        </p:nvSpPr>
        <p:spPr>
          <a:xfrm>
            <a:off x="916138" y="6304075"/>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p.11</a:t>
            </a:r>
          </a:p>
        </p:txBody>
      </p:sp>
    </p:spTree>
    <p:extLst>
      <p:ext uri="{BB962C8B-B14F-4D97-AF65-F5344CB8AC3E}">
        <p14:creationId xmlns:p14="http://schemas.microsoft.com/office/powerpoint/2010/main" val="19544927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a:t>“Good writing is clear thinking made visible.”</a:t>
            </a:r>
          </a:p>
        </p:txBody>
      </p:sp>
      <p:sp>
        <p:nvSpPr>
          <p:cNvPr id="3" name="Text Placeholder 2"/>
          <p:cNvSpPr>
            <a:spLocks noGrp="1"/>
          </p:cNvSpPr>
          <p:nvPr>
            <p:ph type="body" sz="quarter" idx="14"/>
          </p:nvPr>
        </p:nvSpPr>
        <p:spPr/>
        <p:txBody>
          <a:bodyPr/>
          <a:lstStyle/>
          <a:p>
            <a:r>
              <a:rPr lang="en-US" dirty="0"/>
              <a:t>Bill Wheeler</a:t>
            </a:r>
          </a:p>
        </p:txBody>
      </p:sp>
      <p:sp>
        <p:nvSpPr>
          <p:cNvPr id="4" name="Slide Number Placeholder 3"/>
          <p:cNvSpPr>
            <a:spLocks noGrp="1"/>
          </p:cNvSpPr>
          <p:nvPr>
            <p:ph type="sldNum" sz="quarter" idx="15"/>
          </p:nvPr>
        </p:nvSpPr>
        <p:spPr/>
        <p:txBody>
          <a:bodyPr/>
          <a:lstStyle/>
          <a:p>
            <a:pPr>
              <a:defRPr/>
            </a:pPr>
            <a:fld id="{767ED845-3D44-4922-9A0F-A625456B78BD}" type="slidenum">
              <a:rPr lang="en-US" smtClean="0"/>
              <a:pPr>
                <a:defRPr/>
              </a:pPr>
              <a:t>42</a:t>
            </a:fld>
            <a:endParaRPr lang="en-US" dirty="0"/>
          </a:p>
        </p:txBody>
      </p:sp>
    </p:spTree>
    <p:extLst>
      <p:ext uri="{BB962C8B-B14F-4D97-AF65-F5344CB8AC3E}">
        <p14:creationId xmlns:p14="http://schemas.microsoft.com/office/powerpoint/2010/main" val="12526582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Use thinking routines</a:t>
            </a:r>
          </a:p>
        </p:txBody>
      </p:sp>
      <p:sp>
        <p:nvSpPr>
          <p:cNvPr id="3" name="Content Placeholder 2"/>
          <p:cNvSpPr>
            <a:spLocks noGrp="1"/>
          </p:cNvSpPr>
          <p:nvPr>
            <p:ph idx="1"/>
          </p:nvPr>
        </p:nvSpPr>
        <p:spPr>
          <a:xfrm>
            <a:off x="457200" y="1983779"/>
            <a:ext cx="8229600" cy="4328360"/>
          </a:xfrm>
        </p:spPr>
        <p:txBody>
          <a:bodyPr>
            <a:normAutofit/>
          </a:bodyPr>
          <a:lstStyle/>
          <a:p>
            <a:r>
              <a:rPr lang="en-US" sz="2800" dirty="0"/>
              <a:t>Simple structures and tools that can be used across levels and content areas</a:t>
            </a:r>
          </a:p>
          <a:p>
            <a:r>
              <a:rPr lang="en-US" sz="2800" dirty="0"/>
              <a:t>A way to advance understanding and provide ways to make thinking visible</a:t>
            </a:r>
          </a:p>
          <a:p>
            <a:r>
              <a:rPr lang="en-US" sz="2800" dirty="0"/>
              <a:t>Patterns of behavior to help us use our minds in new situations</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43</a:t>
            </a:fld>
            <a:endParaRPr lang="en-US" dirty="0"/>
          </a:p>
        </p:txBody>
      </p:sp>
      <p:sp>
        <p:nvSpPr>
          <p:cNvPr id="5" name="Title 1"/>
          <p:cNvSpPr txBox="1">
            <a:spLocks/>
          </p:cNvSpPr>
          <p:nvPr/>
        </p:nvSpPr>
        <p:spPr>
          <a:xfrm>
            <a:off x="457199" y="1290516"/>
            <a:ext cx="8686801" cy="797670"/>
          </a:xfrm>
          <a:prstGeom prst="rect">
            <a:avLst/>
          </a:prstGeom>
        </p:spPr>
        <p:txBody>
          <a:bodyPr vert="horz" lIns="0" tIns="0" rIns="0" bIns="0" rtlCol="0" anchor="t" anchorCtr="0">
            <a:normAutofit fontScale="97500"/>
          </a:bodyPr>
          <a:lstStyle>
            <a:lvl1pPr algn="l" defTabSz="457200" rtl="0" eaLnBrk="1" latinLnBrk="0" hangingPunct="1">
              <a:spcBef>
                <a:spcPct val="0"/>
              </a:spcBef>
              <a:buNone/>
              <a:defRPr sz="4000" b="1" kern="1200">
                <a:solidFill>
                  <a:srgbClr val="0084A9"/>
                </a:solidFill>
                <a:latin typeface="+mj-lt"/>
                <a:ea typeface="+mj-ea"/>
                <a:cs typeface="+mj-cs"/>
              </a:defRPr>
            </a:lvl1pPr>
          </a:lstStyle>
          <a:p>
            <a:r>
              <a:rPr lang="en-US" sz="3000" dirty="0">
                <a:latin typeface="+mn-lt"/>
              </a:rPr>
              <a:t>Tools for the Teachers – Habits for the Students</a:t>
            </a:r>
          </a:p>
        </p:txBody>
      </p:sp>
      <p:pic>
        <p:nvPicPr>
          <p:cNvPr id="6" name="Picture 2" descr="http://cft.vanderbilt.edu/wp-content/uploads/sites/59/7205089854_40be838aaa_m.jpg"/>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40617" y="5101389"/>
            <a:ext cx="2586405" cy="1605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5034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Structure that Works for MTPV</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44</a:t>
            </a:fld>
            <a:endParaRPr lang="en-US" altLang="en-US" dirty="0"/>
          </a:p>
        </p:txBody>
      </p:sp>
      <p:graphicFrame>
        <p:nvGraphicFramePr>
          <p:cNvPr id="5" name="Diagram 4"/>
          <p:cNvGraphicFramePr/>
          <p:nvPr>
            <p:extLst>
              <p:ext uri="{D42A27DB-BD31-4B8C-83A1-F6EECF244321}">
                <p14:modId xmlns:p14="http://schemas.microsoft.com/office/powerpoint/2010/main" val="199936987"/>
              </p:ext>
            </p:extLst>
          </p:nvPr>
        </p:nvGraphicFramePr>
        <p:xfrm>
          <a:off x="3539086" y="1798628"/>
          <a:ext cx="4385734"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ext uri="{D42A27DB-BD31-4B8C-83A1-F6EECF244321}">
                <p14:modId xmlns:p14="http://schemas.microsoft.com/office/powerpoint/2010/main" val="24717073"/>
              </p:ext>
            </p:extLst>
          </p:nvPr>
        </p:nvGraphicFramePr>
        <p:xfrm>
          <a:off x="203205" y="1820328"/>
          <a:ext cx="4301067" cy="406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TextBox 6"/>
          <p:cNvSpPr txBox="1"/>
          <p:nvPr/>
        </p:nvSpPr>
        <p:spPr>
          <a:xfrm>
            <a:off x="1016005" y="1290638"/>
            <a:ext cx="3200400" cy="400110"/>
          </a:xfrm>
          <a:prstGeom prst="rect">
            <a:avLst/>
          </a:prstGeom>
          <a:noFill/>
        </p:spPr>
        <p:txBody>
          <a:bodyPr wrap="square" rtlCol="0">
            <a:spAutoFit/>
          </a:bodyPr>
          <a:lstStyle/>
          <a:p>
            <a:r>
              <a:rPr lang="en-US" sz="2000" b="1" dirty="0"/>
              <a:t>Teacher Responsibility</a:t>
            </a:r>
          </a:p>
        </p:txBody>
      </p:sp>
      <p:sp>
        <p:nvSpPr>
          <p:cNvPr id="8" name="TextBox 7"/>
          <p:cNvSpPr txBox="1"/>
          <p:nvPr/>
        </p:nvSpPr>
        <p:spPr>
          <a:xfrm>
            <a:off x="4216405" y="6114534"/>
            <a:ext cx="3183461" cy="400110"/>
          </a:xfrm>
          <a:prstGeom prst="rect">
            <a:avLst/>
          </a:prstGeom>
          <a:noFill/>
        </p:spPr>
        <p:txBody>
          <a:bodyPr wrap="square" rtlCol="0">
            <a:spAutoFit/>
          </a:bodyPr>
          <a:lstStyle/>
          <a:p>
            <a:r>
              <a:rPr lang="en-US" sz="2000" b="1" dirty="0"/>
              <a:t>Student Responsibility</a:t>
            </a:r>
          </a:p>
        </p:txBody>
      </p:sp>
      <p:cxnSp>
        <p:nvCxnSpPr>
          <p:cNvPr id="10" name="Straight Connector 9"/>
          <p:cNvCxnSpPr/>
          <p:nvPr/>
        </p:nvCxnSpPr>
        <p:spPr>
          <a:xfrm>
            <a:off x="203205" y="2827867"/>
            <a:ext cx="8060267" cy="0"/>
          </a:xfrm>
          <a:prstGeom prst="line">
            <a:avLst/>
          </a:prstGeom>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366938" y="2202934"/>
            <a:ext cx="1298782" cy="400110"/>
          </a:xfrm>
          <a:prstGeom prst="rect">
            <a:avLst/>
          </a:prstGeom>
          <a:noFill/>
        </p:spPr>
        <p:txBody>
          <a:bodyPr wrap="square" rtlCol="0">
            <a:spAutoFit/>
          </a:bodyPr>
          <a:lstStyle/>
          <a:p>
            <a:r>
              <a:rPr lang="en-US" sz="2000" dirty="0"/>
              <a:t>“I do it”</a:t>
            </a:r>
          </a:p>
        </p:txBody>
      </p:sp>
      <p:sp>
        <p:nvSpPr>
          <p:cNvPr id="12" name="TextBox 11"/>
          <p:cNvSpPr txBox="1"/>
          <p:nvPr/>
        </p:nvSpPr>
        <p:spPr>
          <a:xfrm>
            <a:off x="6646336" y="3134267"/>
            <a:ext cx="1617135" cy="400110"/>
          </a:xfrm>
          <a:prstGeom prst="rect">
            <a:avLst/>
          </a:prstGeom>
          <a:noFill/>
        </p:spPr>
        <p:txBody>
          <a:bodyPr wrap="square" rtlCol="0">
            <a:spAutoFit/>
          </a:bodyPr>
          <a:lstStyle/>
          <a:p>
            <a:r>
              <a:rPr lang="en-US" sz="2000" dirty="0"/>
              <a:t>“We do it”</a:t>
            </a:r>
          </a:p>
        </p:txBody>
      </p:sp>
      <p:sp>
        <p:nvSpPr>
          <p:cNvPr id="13" name="TextBox 12"/>
          <p:cNvSpPr txBox="1"/>
          <p:nvPr/>
        </p:nvSpPr>
        <p:spPr>
          <a:xfrm>
            <a:off x="7255936" y="3997867"/>
            <a:ext cx="1617135" cy="707886"/>
          </a:xfrm>
          <a:prstGeom prst="rect">
            <a:avLst/>
          </a:prstGeom>
          <a:noFill/>
        </p:spPr>
        <p:txBody>
          <a:bodyPr wrap="square" rtlCol="0">
            <a:spAutoFit/>
          </a:bodyPr>
          <a:lstStyle/>
          <a:p>
            <a:r>
              <a:rPr lang="en-US" sz="2000" dirty="0"/>
              <a:t>“You do it together”</a:t>
            </a:r>
          </a:p>
        </p:txBody>
      </p:sp>
      <p:sp>
        <p:nvSpPr>
          <p:cNvPr id="14" name="TextBox 13"/>
          <p:cNvSpPr txBox="1"/>
          <p:nvPr/>
        </p:nvSpPr>
        <p:spPr>
          <a:xfrm>
            <a:off x="7797803" y="4996934"/>
            <a:ext cx="1617135" cy="677108"/>
          </a:xfrm>
          <a:prstGeom prst="rect">
            <a:avLst/>
          </a:prstGeom>
          <a:noFill/>
        </p:spPr>
        <p:txBody>
          <a:bodyPr wrap="square" rtlCol="0">
            <a:spAutoFit/>
          </a:bodyPr>
          <a:lstStyle/>
          <a:p>
            <a:r>
              <a:rPr lang="en-US" dirty="0"/>
              <a:t>“</a:t>
            </a:r>
            <a:r>
              <a:rPr lang="en-US" sz="2000" dirty="0"/>
              <a:t>You</a:t>
            </a:r>
            <a:r>
              <a:rPr lang="en-US" dirty="0"/>
              <a:t> do it alone”</a:t>
            </a:r>
          </a:p>
        </p:txBody>
      </p:sp>
      <p:cxnSp>
        <p:nvCxnSpPr>
          <p:cNvPr id="15" name="Straight Connector 14"/>
          <p:cNvCxnSpPr/>
          <p:nvPr/>
        </p:nvCxnSpPr>
        <p:spPr>
          <a:xfrm>
            <a:off x="376773" y="3843867"/>
            <a:ext cx="806026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29173" y="4842917"/>
            <a:ext cx="8060267"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011916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Get Started</a:t>
            </a:r>
          </a:p>
        </p:txBody>
      </p:sp>
      <p:sp>
        <p:nvSpPr>
          <p:cNvPr id="3" name="Content Placeholder 2"/>
          <p:cNvSpPr>
            <a:spLocks noGrp="1"/>
          </p:cNvSpPr>
          <p:nvPr>
            <p:ph idx="1"/>
          </p:nvPr>
        </p:nvSpPr>
        <p:spPr>
          <a:xfrm>
            <a:off x="5085347" y="1509016"/>
            <a:ext cx="3753854" cy="4617147"/>
          </a:xfrm>
        </p:spPr>
        <p:txBody>
          <a:bodyPr>
            <a:normAutofit/>
          </a:bodyPr>
          <a:lstStyle/>
          <a:p>
            <a:pPr marL="0" indent="0">
              <a:buNone/>
            </a:pPr>
            <a:r>
              <a:rPr lang="en-US" dirty="0"/>
              <a:t>Start by concisely describing for students what you and they will be doing.</a:t>
            </a:r>
          </a:p>
        </p:txBody>
      </p:sp>
      <p:sp>
        <p:nvSpPr>
          <p:cNvPr id="4" name="Slide Number Placeholder 3"/>
          <p:cNvSpPr>
            <a:spLocks noGrp="1"/>
          </p:cNvSpPr>
          <p:nvPr>
            <p:ph type="sldNum" sz="quarter" idx="4294967295"/>
          </p:nvPr>
        </p:nvSpPr>
        <p:spPr>
          <a:xfrm>
            <a:off x="457200" y="6299200"/>
            <a:ext cx="458788" cy="322263"/>
          </a:xfrm>
          <a:prstGeom prst="rect">
            <a:avLst/>
          </a:prstGeom>
        </p:spPr>
        <p:txBody>
          <a:bodyPr/>
          <a:lstStyle/>
          <a:p>
            <a:pPr>
              <a:defRPr/>
            </a:pPr>
            <a:fld id="{63FF4DA0-2253-4E48-B8CE-41A2744628A8}" type="slidenum">
              <a:rPr lang="en-US" smtClean="0"/>
              <a:pPr>
                <a:defRPr/>
              </a:pPr>
              <a:t>45</a:t>
            </a:fld>
            <a:endParaRPr lang="en-US" dirty="0"/>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153" r="37100"/>
          <a:stretch/>
        </p:blipFill>
        <p:spPr bwMode="auto">
          <a:xfrm>
            <a:off x="457200" y="1762125"/>
            <a:ext cx="4337548" cy="38686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9131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One Step at a Time</a:t>
            </a:r>
          </a:p>
        </p:txBody>
      </p:sp>
      <p:sp>
        <p:nvSpPr>
          <p:cNvPr id="5" name="Content Placeholder 4"/>
          <p:cNvSpPr>
            <a:spLocks noGrp="1"/>
          </p:cNvSpPr>
          <p:nvPr>
            <p:ph sz="half" idx="1"/>
          </p:nvPr>
        </p:nvSpPr>
        <p:spPr>
          <a:xfrm>
            <a:off x="457200" y="1361860"/>
            <a:ext cx="4617720" cy="4906860"/>
          </a:xfrm>
        </p:spPr>
        <p:txBody>
          <a:bodyPr/>
          <a:lstStyle/>
          <a:p>
            <a:r>
              <a:rPr lang="en-US" sz="2100" dirty="0"/>
              <a:t>Analyze the prompt</a:t>
            </a:r>
          </a:p>
          <a:p>
            <a:r>
              <a:rPr lang="en-US" sz="2100" dirty="0"/>
              <a:t>Closely read and interact with text</a:t>
            </a:r>
          </a:p>
          <a:p>
            <a:r>
              <a:rPr lang="en-US" sz="2100" dirty="0"/>
              <a:t>Analyze/evaluate the evidence</a:t>
            </a:r>
          </a:p>
          <a:p>
            <a:r>
              <a:rPr lang="en-US" sz="2100" dirty="0"/>
              <a:t>Plan/organize the essay</a:t>
            </a:r>
          </a:p>
          <a:p>
            <a:pPr lvl="1"/>
            <a:r>
              <a:rPr lang="en-US" sz="1800" dirty="0"/>
              <a:t>Craft a claim</a:t>
            </a:r>
          </a:p>
          <a:p>
            <a:pPr lvl="1"/>
            <a:r>
              <a:rPr lang="en-US" sz="1800" dirty="0"/>
              <a:t>Identify and connect evidence</a:t>
            </a:r>
          </a:p>
          <a:p>
            <a:pPr lvl="1"/>
            <a:r>
              <a:rPr lang="en-US" sz="1800" dirty="0"/>
              <a:t>Determine counterclaim/rebuttal</a:t>
            </a:r>
          </a:p>
          <a:p>
            <a:pPr lvl="1"/>
            <a:r>
              <a:rPr lang="en-US" sz="1800" dirty="0"/>
              <a:t>Craft a conclusion</a:t>
            </a:r>
          </a:p>
          <a:p>
            <a:r>
              <a:rPr lang="en-US" sz="2100" dirty="0"/>
              <a:t>Write the draft - Put it all together</a:t>
            </a:r>
          </a:p>
          <a:p>
            <a:r>
              <a:rPr lang="en-US" sz="2100" dirty="0"/>
              <a:t>Revise and edit</a:t>
            </a:r>
          </a:p>
          <a:p>
            <a:r>
              <a:rPr lang="en-US" sz="2100" dirty="0"/>
              <a:t>Publish</a:t>
            </a:r>
          </a:p>
          <a:p>
            <a:endParaRPr lang="en-US" sz="2000" dirty="0"/>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46</a:t>
            </a:fld>
            <a:endParaRPr lang="en-US" altLang="en-US"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7933" y="1651419"/>
            <a:ext cx="3304826" cy="4337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02662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Stimulus Material</a:t>
            </a:r>
          </a:p>
        </p:txBody>
      </p:sp>
      <p:pic>
        <p:nvPicPr>
          <p:cNvPr id="4" name="Picture 3" descr="Screen Clipping"/>
          <p:cNvPicPr>
            <a:picLocks noChangeAspect="1"/>
          </p:cNvPicPr>
          <p:nvPr/>
        </p:nvPicPr>
        <p:blipFill>
          <a:blip r:embed="rId3"/>
          <a:stretch>
            <a:fillRect/>
          </a:stretch>
        </p:blipFill>
        <p:spPr>
          <a:xfrm>
            <a:off x="457200" y="1339963"/>
            <a:ext cx="4086409" cy="5175784"/>
          </a:xfrm>
          <a:prstGeom prst="rect">
            <a:avLst/>
          </a:prstGeom>
          <a:ln w="9525">
            <a:solidFill>
              <a:schemeClr val="tx1"/>
            </a:solidFill>
          </a:ln>
          <a:effectLst>
            <a:outerShdw blurRad="292100" dist="139700" dir="2700000" algn="tl" rotWithShape="0">
              <a:srgbClr val="333333">
                <a:alpha val="65000"/>
              </a:srgbClr>
            </a:outerShdw>
          </a:effectLst>
        </p:spPr>
      </p:pic>
      <p:pic>
        <p:nvPicPr>
          <p:cNvPr id="6" name="Picture 5" descr="Screen Clipping"/>
          <p:cNvPicPr>
            <a:picLocks noChangeAspect="1"/>
          </p:cNvPicPr>
          <p:nvPr/>
        </p:nvPicPr>
        <p:blipFill>
          <a:blip r:embed="rId4"/>
          <a:stretch>
            <a:fillRect/>
          </a:stretch>
        </p:blipFill>
        <p:spPr>
          <a:xfrm>
            <a:off x="4695472" y="1324418"/>
            <a:ext cx="4041949" cy="5191329"/>
          </a:xfrm>
          <a:prstGeom prst="rect">
            <a:avLst/>
          </a:prstGeom>
          <a:ln w="9525">
            <a:solidFill>
              <a:schemeClr val="tx1"/>
            </a:solidFill>
          </a:ln>
          <a:effectLst>
            <a:outerShdw blurRad="292100" dist="139700" dir="2700000" algn="tl" rotWithShape="0">
              <a:srgbClr val="333333">
                <a:alpha val="65000"/>
              </a:srgbClr>
            </a:outerShdw>
          </a:effectLst>
        </p:spPr>
      </p:pic>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47</a:t>
            </a:fld>
            <a:endParaRPr lang="en-US" dirty="0"/>
          </a:p>
        </p:txBody>
      </p:sp>
      <p:sp>
        <p:nvSpPr>
          <p:cNvPr id="7" name="TextBox 6"/>
          <p:cNvSpPr txBox="1"/>
          <p:nvPr/>
        </p:nvSpPr>
        <p:spPr>
          <a:xfrm>
            <a:off x="916137" y="6304075"/>
            <a:ext cx="2759047"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pp. 12-13</a:t>
            </a:r>
          </a:p>
        </p:txBody>
      </p:sp>
    </p:spTree>
    <p:extLst>
      <p:ext uri="{BB962C8B-B14F-4D97-AF65-F5344CB8AC3E}">
        <p14:creationId xmlns:p14="http://schemas.microsoft.com/office/powerpoint/2010/main" val="5516608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Read and Analyze the Prompt</a:t>
            </a:r>
          </a:p>
        </p:txBody>
      </p:sp>
      <p:sp>
        <p:nvSpPr>
          <p:cNvPr id="3" name="Content Placeholder 2"/>
          <p:cNvSpPr>
            <a:spLocks noGrp="1"/>
          </p:cNvSpPr>
          <p:nvPr>
            <p:ph idx="1"/>
          </p:nvPr>
        </p:nvSpPr>
        <p:spPr>
          <a:xfrm>
            <a:off x="457200" y="1333912"/>
            <a:ext cx="8229600" cy="4617147"/>
          </a:xfrm>
        </p:spPr>
        <p:txBody>
          <a:bodyPr>
            <a:noAutofit/>
          </a:bodyPr>
          <a:lstStyle/>
          <a:p>
            <a:r>
              <a:rPr lang="en-US" sz="2400" dirty="0"/>
              <a:t>Question: </a:t>
            </a:r>
            <a:r>
              <a:rPr lang="en-US" sz="2400" i="1" dirty="0"/>
              <a:t>What does the prompt ask us to do?</a:t>
            </a:r>
          </a:p>
          <a:p>
            <a:r>
              <a:rPr lang="en-US" sz="2400" dirty="0"/>
              <a:t>As a class, let’s read the prompt</a:t>
            </a:r>
            <a:endParaRPr lang="en-US" sz="2400" i="1" dirty="0"/>
          </a:p>
          <a:p>
            <a:r>
              <a:rPr lang="en-US" sz="2400" dirty="0"/>
              <a:t>As we read, we identify the verbs in the prompt and what the verbs ask us to do.</a:t>
            </a:r>
          </a:p>
          <a:p>
            <a:pPr marL="0" indent="0">
              <a:buNone/>
            </a:pPr>
            <a:endParaRPr lang="en-US" sz="2400" dirty="0"/>
          </a:p>
          <a:p>
            <a:pPr marL="0" indent="0">
              <a:buNone/>
            </a:pPr>
            <a:r>
              <a:rPr lang="en-US" sz="2400" dirty="0"/>
              <a:t>The goal is for students to be able to unpack the prompt prior to reading the source texts.</a:t>
            </a:r>
          </a:p>
        </p:txBody>
      </p:sp>
      <p:sp>
        <p:nvSpPr>
          <p:cNvPr id="5"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48</a:t>
            </a:fld>
            <a:endParaRPr lang="en-US" altLang="en-US" sz="1200" dirty="0">
              <a:solidFill>
                <a:srgbClr val="0084A9"/>
              </a:solidFill>
            </a:endParaRPr>
          </a:p>
        </p:txBody>
      </p:sp>
    </p:spTree>
    <p:extLst>
      <p:ext uri="{BB962C8B-B14F-4D97-AF65-F5344CB8AC3E}">
        <p14:creationId xmlns:p14="http://schemas.microsoft.com/office/powerpoint/2010/main" val="466202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heckerboard(across)">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Unpacking the Prompt – The First Step in Analyzing</a:t>
            </a:r>
          </a:p>
        </p:txBody>
      </p:sp>
      <p:sp>
        <p:nvSpPr>
          <p:cNvPr id="4" name="Content Placeholder 5"/>
          <p:cNvSpPr>
            <a:spLocks noGrp="1"/>
          </p:cNvSpPr>
          <p:nvPr>
            <p:ph sz="half" idx="4294967295"/>
          </p:nvPr>
        </p:nvSpPr>
        <p:spPr>
          <a:xfrm>
            <a:off x="329293" y="1797805"/>
            <a:ext cx="6210992" cy="4501395"/>
          </a:xfrm>
          <a:prstGeom prst="rect">
            <a:avLst/>
          </a:prstGeom>
        </p:spPr>
        <p:txBody>
          <a:bodyPr>
            <a:noAutofit/>
          </a:bodyPr>
          <a:lstStyle/>
          <a:p>
            <a:r>
              <a:rPr lang="en-US" sz="2000" dirty="0"/>
              <a:t>What form of writing does the writing prompt require?</a:t>
            </a:r>
          </a:p>
          <a:p>
            <a:r>
              <a:rPr lang="en-US" sz="2000" dirty="0"/>
              <a:t>What are the purpose(s) of the task?</a:t>
            </a:r>
          </a:p>
          <a:p>
            <a:r>
              <a:rPr lang="en-US" sz="2000" dirty="0"/>
              <a:t>What information do I need to complete the task?</a:t>
            </a:r>
          </a:p>
          <a:p>
            <a:r>
              <a:rPr lang="en-US" sz="2000" dirty="0"/>
              <a:t>What kind of details or arguments does the writing prompt suggest and would these points make good paragraphs?</a:t>
            </a:r>
          </a:p>
          <a:p>
            <a:r>
              <a:rPr lang="en-US" sz="2000" dirty="0"/>
              <a:t>Who is the audience?</a:t>
            </a:r>
          </a:p>
          <a:p>
            <a:r>
              <a:rPr lang="en-US" sz="2000" dirty="0"/>
              <a:t>How does the audience’s expectations affect my writing style?</a:t>
            </a:r>
          </a:p>
        </p:txBody>
      </p:sp>
      <p:graphicFrame>
        <p:nvGraphicFramePr>
          <p:cNvPr id="9" name="Content Placeholder 7"/>
          <p:cNvGraphicFramePr>
            <a:graphicFrameLocks/>
          </p:cNvGraphicFramePr>
          <p:nvPr>
            <p:extLst>
              <p:ext uri="{D42A27DB-BD31-4B8C-83A1-F6EECF244321}">
                <p14:modId xmlns:p14="http://schemas.microsoft.com/office/powerpoint/2010/main" val="1172509851"/>
              </p:ext>
            </p:extLst>
          </p:nvPr>
        </p:nvGraphicFramePr>
        <p:xfrm>
          <a:off x="6408549" y="1372044"/>
          <a:ext cx="2278251" cy="1855020"/>
        </p:xfrm>
        <a:graphic>
          <a:graphicData uri="http://schemas.openxmlformats.org/drawingml/2006/table">
            <a:tbl>
              <a:tblPr firstRow="1" bandRow="1">
                <a:tableStyleId>{5C22544A-7EE6-4342-B048-85BDC9FD1C3A}</a:tableStyleId>
              </a:tblPr>
              <a:tblGrid>
                <a:gridCol w="1096024">
                  <a:extLst>
                    <a:ext uri="{9D8B030D-6E8A-4147-A177-3AD203B41FA5}">
                      <a16:colId xmlns:a16="http://schemas.microsoft.com/office/drawing/2014/main" val="20000"/>
                    </a:ext>
                  </a:extLst>
                </a:gridCol>
                <a:gridCol w="1182227">
                  <a:extLst>
                    <a:ext uri="{9D8B030D-6E8A-4147-A177-3AD203B41FA5}">
                      <a16:colId xmlns:a16="http://schemas.microsoft.com/office/drawing/2014/main" val="20001"/>
                    </a:ext>
                  </a:extLst>
                </a:gridCol>
              </a:tblGrid>
              <a:tr h="463755">
                <a:tc>
                  <a:txBody>
                    <a:bodyPr/>
                    <a:lstStyle/>
                    <a:p>
                      <a:pPr algn="ctr"/>
                      <a:r>
                        <a:rPr lang="en-US" sz="1800" dirty="0">
                          <a:latin typeface="+mn-lt"/>
                        </a:rPr>
                        <a:t>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latin typeface="+mn-lt"/>
                        </a:rPr>
                        <a:t>What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3755">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63755">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3755">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5"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49</a:t>
            </a:fld>
            <a:endParaRPr lang="en-US" altLang="en-US" sz="1200" dirty="0">
              <a:solidFill>
                <a:srgbClr val="0084A9"/>
              </a:solidFill>
            </a:endParaRPr>
          </a:p>
        </p:txBody>
      </p:sp>
    </p:spTree>
    <p:extLst>
      <p:ext uri="{BB962C8B-B14F-4D97-AF65-F5344CB8AC3E}">
        <p14:creationId xmlns:p14="http://schemas.microsoft.com/office/powerpoint/2010/main" val="93401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itle 3"/>
          <p:cNvSpPr>
            <a:spLocks noGrp="1"/>
          </p:cNvSpPr>
          <p:nvPr>
            <p:ph type="title"/>
          </p:nvPr>
        </p:nvSpPr>
        <p:spPr/>
        <p:txBody>
          <a:bodyPr/>
          <a:lstStyle/>
          <a:p>
            <a:r>
              <a:rPr lang="en-US" dirty="0"/>
              <a:t>RLA Practices</a:t>
            </a:r>
          </a:p>
        </p:txBody>
      </p:sp>
      <p:sp>
        <p:nvSpPr>
          <p:cNvPr id="19458" name="Text Placeholder 4"/>
          <p:cNvSpPr>
            <a:spLocks noGrp="1"/>
          </p:cNvSpPr>
          <p:nvPr>
            <p:ph sz="half" idx="1"/>
          </p:nvPr>
        </p:nvSpPr>
        <p:spPr/>
        <p:txBody>
          <a:bodyPr>
            <a:normAutofit fontScale="77500" lnSpcReduction="20000"/>
          </a:bodyPr>
          <a:lstStyle/>
          <a:p>
            <a:r>
              <a:rPr lang="en-US" dirty="0"/>
              <a:t>“Closely” read text that is</a:t>
            </a:r>
          </a:p>
          <a:p>
            <a:pPr lvl="1"/>
            <a:r>
              <a:rPr lang="en-US" sz="2600" dirty="0"/>
              <a:t>more complex</a:t>
            </a:r>
          </a:p>
          <a:p>
            <a:pPr lvl="1"/>
            <a:r>
              <a:rPr lang="en-US" sz="2600" dirty="0"/>
              <a:t>greater in length </a:t>
            </a:r>
          </a:p>
          <a:p>
            <a:r>
              <a:rPr lang="en-US" dirty="0"/>
              <a:t>Determine what is explicitly stated</a:t>
            </a:r>
          </a:p>
          <a:p>
            <a:r>
              <a:rPr lang="en-US" dirty="0"/>
              <a:t>Draw specific comparisons between two texts</a:t>
            </a:r>
          </a:p>
          <a:p>
            <a:endParaRPr lang="en-US" dirty="0"/>
          </a:p>
          <a:p>
            <a:endParaRPr lang="en-US" dirty="0"/>
          </a:p>
        </p:txBody>
      </p:sp>
      <p:sp>
        <p:nvSpPr>
          <p:cNvPr id="6" name="Text Placeholder 5"/>
          <p:cNvSpPr>
            <a:spLocks noGrp="1"/>
          </p:cNvSpPr>
          <p:nvPr>
            <p:ph sz="half" idx="2"/>
          </p:nvPr>
        </p:nvSpPr>
        <p:spPr/>
        <p:txBody>
          <a:bodyPr>
            <a:normAutofit fontScale="77500" lnSpcReduction="20000"/>
          </a:bodyPr>
          <a:lstStyle/>
          <a:p>
            <a:r>
              <a:rPr lang="en-US" dirty="0"/>
              <a:t>Distinguish between valid arguments and faulty reasoning</a:t>
            </a:r>
          </a:p>
          <a:p>
            <a:r>
              <a:rPr lang="en-US" dirty="0"/>
              <a:t>Distinguish between supported and unsupported claims</a:t>
            </a:r>
          </a:p>
          <a:p>
            <a:r>
              <a:rPr lang="en-US" dirty="0"/>
              <a:t>Make logical inferences based on evidence</a:t>
            </a:r>
          </a:p>
          <a:p>
            <a:r>
              <a:rPr lang="en-US" dirty="0"/>
              <a:t>Draw relevant and sufficient evidence from the text(s)</a:t>
            </a:r>
          </a:p>
          <a:p>
            <a:endParaRPr lang="en-US" dirty="0"/>
          </a:p>
        </p:txBody>
      </p:sp>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5</a:t>
            </a:fld>
            <a:endParaRPr lang="en-US" dirty="0"/>
          </a:p>
        </p:txBody>
      </p:sp>
    </p:spTree>
    <p:extLst>
      <p:ext uri="{BB962C8B-B14F-4D97-AF65-F5344CB8AC3E}">
        <p14:creationId xmlns:p14="http://schemas.microsoft.com/office/powerpoint/2010/main" val="3089774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Unpacking the Prompt</a:t>
            </a:r>
          </a:p>
        </p:txBody>
      </p:sp>
      <p:sp>
        <p:nvSpPr>
          <p:cNvPr id="4" name="Content Placeholder 5"/>
          <p:cNvSpPr>
            <a:spLocks noGrp="1"/>
          </p:cNvSpPr>
          <p:nvPr>
            <p:ph sz="half" idx="4294967295"/>
          </p:nvPr>
        </p:nvSpPr>
        <p:spPr>
          <a:xfrm>
            <a:off x="329293" y="1126273"/>
            <a:ext cx="8610600" cy="4766527"/>
          </a:xfrm>
          <a:prstGeom prst="rect">
            <a:avLst/>
          </a:prstGeom>
        </p:spPr>
        <p:txBody>
          <a:bodyPr>
            <a:normAutofit/>
          </a:bodyPr>
          <a:lstStyle/>
          <a:p>
            <a:pPr marL="0" lvl="0" indent="0" defTabSz="914400">
              <a:lnSpc>
                <a:spcPct val="100000"/>
              </a:lnSpc>
              <a:spcBef>
                <a:spcPct val="0"/>
              </a:spcBef>
              <a:buNone/>
            </a:pPr>
            <a:r>
              <a:rPr lang="en-US" altLang="en-US" sz="1600" dirty="0">
                <a:ea typeface="Arial" panose="020B0604020202020204" pitchFamily="34" charset="0"/>
                <a:cs typeface="Times New Roman" panose="02020603050405020304" pitchFamily="18" charset="0"/>
              </a:rPr>
              <a:t>Analyze the arguments presented in the press release and the letter to the editor.</a:t>
            </a:r>
          </a:p>
          <a:p>
            <a:pPr marL="0" lvl="0" indent="0" defTabSz="914400">
              <a:lnSpc>
                <a:spcPct val="100000"/>
              </a:lnSpc>
              <a:spcBef>
                <a:spcPct val="0"/>
              </a:spcBef>
              <a:buNone/>
            </a:pPr>
            <a:endParaRPr lang="en-US" altLang="en-US" sz="1600" dirty="0"/>
          </a:p>
          <a:p>
            <a:pPr marL="0" lvl="0" indent="0" defTabSz="914400">
              <a:lnSpc>
                <a:spcPct val="100000"/>
              </a:lnSpc>
              <a:spcBef>
                <a:spcPct val="0"/>
              </a:spcBef>
              <a:buNone/>
            </a:pPr>
            <a:r>
              <a:rPr lang="en-US" altLang="en-US" sz="1600" dirty="0">
                <a:ea typeface="Arial" panose="020B0604020202020204" pitchFamily="34" charset="0"/>
                <a:cs typeface="Times New Roman" panose="02020603050405020304" pitchFamily="18" charset="0"/>
              </a:rPr>
              <a:t>In your response, develop an argument in which you explain how one position is better supported than the other. Incorporate relevant and specific evidence from both sources to support your argument.</a:t>
            </a:r>
          </a:p>
          <a:p>
            <a:pPr marL="0" lvl="0" indent="0" defTabSz="914400">
              <a:lnSpc>
                <a:spcPct val="100000"/>
              </a:lnSpc>
              <a:spcBef>
                <a:spcPct val="0"/>
              </a:spcBef>
              <a:buNone/>
            </a:pPr>
            <a:endParaRPr lang="en-US" altLang="en-US" sz="1600" dirty="0"/>
          </a:p>
          <a:p>
            <a:pPr marL="0" lvl="0" indent="0" defTabSz="914400">
              <a:lnSpc>
                <a:spcPct val="100000"/>
              </a:lnSpc>
              <a:spcBef>
                <a:spcPct val="0"/>
              </a:spcBef>
              <a:buNone/>
            </a:pPr>
            <a:r>
              <a:rPr lang="en-US" altLang="en-US" sz="1600" dirty="0">
                <a:ea typeface="Arial" panose="020B0604020202020204" pitchFamily="34" charset="0"/>
                <a:cs typeface="Times New Roman" panose="02020603050405020304" pitchFamily="18" charset="0"/>
              </a:rPr>
              <a:t>Remember, the better-argued position is not necessarily the position with which you agree. This task should take approximately 45 minutes to complete. Your response should contain   4 </a:t>
            </a:r>
            <a:r>
              <a:rPr lang="en-US" altLang="en-US" sz="1600" dirty="0">
                <a:ea typeface="Arial" panose="020B0604020202020204" pitchFamily="34" charset="0"/>
                <a:cs typeface="Arial" panose="020B0604020202020204" pitchFamily="34" charset="0"/>
              </a:rPr>
              <a:t>– </a:t>
            </a:r>
            <a:r>
              <a:rPr lang="en-US" altLang="en-US" sz="1600" dirty="0">
                <a:ea typeface="Arial" panose="020B0604020202020204" pitchFamily="34" charset="0"/>
                <a:cs typeface="Times New Roman" panose="02020603050405020304" pitchFamily="18" charset="0"/>
              </a:rPr>
              <a:t>7 paragraphs of 3 to 7 sentences each, about 300 </a:t>
            </a:r>
            <a:r>
              <a:rPr lang="en-US" altLang="en-US" sz="1600" dirty="0">
                <a:ea typeface="Arial" panose="020B0604020202020204" pitchFamily="34" charset="0"/>
                <a:cs typeface="Arial" panose="020B0604020202020204" pitchFamily="34" charset="0"/>
              </a:rPr>
              <a:t>– </a:t>
            </a:r>
            <a:r>
              <a:rPr lang="en-US" altLang="en-US" sz="1600" dirty="0">
                <a:ea typeface="Arial" panose="020B0604020202020204" pitchFamily="34" charset="0"/>
                <a:cs typeface="Times New Roman" panose="02020603050405020304" pitchFamily="18" charset="0"/>
              </a:rPr>
              <a:t>500 words.</a:t>
            </a:r>
            <a:endParaRPr lang="en-US" altLang="en-US" sz="1600" dirty="0"/>
          </a:p>
        </p:txBody>
      </p:sp>
      <p:sp>
        <p:nvSpPr>
          <p:cNvPr id="5"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50</a:t>
            </a:fld>
            <a:endParaRPr lang="en-US" altLang="en-US" sz="1200" dirty="0">
              <a:solidFill>
                <a:srgbClr val="0084A9"/>
              </a:solidFill>
            </a:endParaRPr>
          </a:p>
        </p:txBody>
      </p:sp>
      <p:graphicFrame>
        <p:nvGraphicFramePr>
          <p:cNvPr id="6" name="Content Placeholder 7"/>
          <p:cNvGraphicFramePr>
            <a:graphicFrameLocks/>
          </p:cNvGraphicFramePr>
          <p:nvPr>
            <p:extLst>
              <p:ext uri="{D42A27DB-BD31-4B8C-83A1-F6EECF244321}">
                <p14:modId xmlns:p14="http://schemas.microsoft.com/office/powerpoint/2010/main" val="1451305252"/>
              </p:ext>
            </p:extLst>
          </p:nvPr>
        </p:nvGraphicFramePr>
        <p:xfrm>
          <a:off x="457200" y="3530860"/>
          <a:ext cx="8426938" cy="2768340"/>
        </p:xfrm>
        <a:graphic>
          <a:graphicData uri="http://schemas.openxmlformats.org/drawingml/2006/table">
            <a:tbl>
              <a:tblPr firstRow="1" bandRow="1">
                <a:tableStyleId>{5C22544A-7EE6-4342-B048-85BDC9FD1C3A}</a:tableStyleId>
              </a:tblPr>
              <a:tblGrid>
                <a:gridCol w="4054042">
                  <a:extLst>
                    <a:ext uri="{9D8B030D-6E8A-4147-A177-3AD203B41FA5}">
                      <a16:colId xmlns:a16="http://schemas.microsoft.com/office/drawing/2014/main" val="20000"/>
                    </a:ext>
                  </a:extLst>
                </a:gridCol>
                <a:gridCol w="4372896">
                  <a:extLst>
                    <a:ext uri="{9D8B030D-6E8A-4147-A177-3AD203B41FA5}">
                      <a16:colId xmlns:a16="http://schemas.microsoft.com/office/drawing/2014/main" val="20001"/>
                    </a:ext>
                  </a:extLst>
                </a:gridCol>
              </a:tblGrid>
              <a:tr h="692085">
                <a:tc>
                  <a:txBody>
                    <a:bodyPr/>
                    <a:lstStyle/>
                    <a:p>
                      <a:pPr algn="ctr"/>
                      <a:r>
                        <a:rPr lang="en-US" sz="1800" dirty="0">
                          <a:latin typeface="+mn-lt"/>
                        </a:rPr>
                        <a:t>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latin typeface="+mn-lt"/>
                        </a:rPr>
                        <a:t>What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92085">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92085">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92085">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7" name="Content Placeholder 7"/>
          <p:cNvGraphicFramePr>
            <a:graphicFrameLocks/>
          </p:cNvGraphicFramePr>
          <p:nvPr>
            <p:extLst>
              <p:ext uri="{D42A27DB-BD31-4B8C-83A1-F6EECF244321}">
                <p14:modId xmlns:p14="http://schemas.microsoft.com/office/powerpoint/2010/main" val="47340085"/>
              </p:ext>
            </p:extLst>
          </p:nvPr>
        </p:nvGraphicFramePr>
        <p:xfrm>
          <a:off x="443132" y="3532820"/>
          <a:ext cx="8482693" cy="3088642"/>
        </p:xfrm>
        <a:graphic>
          <a:graphicData uri="http://schemas.openxmlformats.org/drawingml/2006/table">
            <a:tbl>
              <a:tblPr firstRow="1" bandRow="1">
                <a:tableStyleId>{5C22544A-7EE6-4342-B048-85BDC9FD1C3A}</a:tableStyleId>
              </a:tblPr>
              <a:tblGrid>
                <a:gridCol w="2839059">
                  <a:extLst>
                    <a:ext uri="{9D8B030D-6E8A-4147-A177-3AD203B41FA5}">
                      <a16:colId xmlns:a16="http://schemas.microsoft.com/office/drawing/2014/main" val="20000"/>
                    </a:ext>
                  </a:extLst>
                </a:gridCol>
                <a:gridCol w="5643634">
                  <a:extLst>
                    <a:ext uri="{9D8B030D-6E8A-4147-A177-3AD203B41FA5}">
                      <a16:colId xmlns:a16="http://schemas.microsoft.com/office/drawing/2014/main" val="20001"/>
                    </a:ext>
                  </a:extLst>
                </a:gridCol>
              </a:tblGrid>
              <a:tr h="517412">
                <a:tc>
                  <a:txBody>
                    <a:bodyPr/>
                    <a:lstStyle/>
                    <a:p>
                      <a:pPr algn="ctr"/>
                      <a:r>
                        <a:rPr lang="en-US" sz="1800" dirty="0">
                          <a:latin typeface="+mn-lt"/>
                        </a:rPr>
                        <a:t>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latin typeface="+mn-lt"/>
                        </a:rPr>
                        <a:t>What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7412">
                <a:tc>
                  <a:txBody>
                    <a:bodyPr/>
                    <a:lstStyle/>
                    <a:p>
                      <a:r>
                        <a:rPr lang="en-US" sz="1800" dirty="0">
                          <a:latin typeface="+mn-lt"/>
                        </a:rPr>
                        <a:t>Analyze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latin typeface="+mn-lt"/>
                        </a:rPr>
                        <a:t>Arguments</a:t>
                      </a:r>
                      <a:r>
                        <a:rPr lang="en-US" sz="1800" baseline="0" dirty="0">
                          <a:latin typeface="+mn-lt"/>
                        </a:rPr>
                        <a:t> presented in texts</a:t>
                      </a:r>
                      <a:endParaRPr lang="en-US" sz="18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17412">
                <a:tc>
                  <a:txBody>
                    <a:bodyPr/>
                    <a:lstStyle/>
                    <a:p>
                      <a:r>
                        <a:rPr lang="en-US" sz="1800" dirty="0">
                          <a:latin typeface="+mn-lt"/>
                        </a:rPr>
                        <a:t>Develop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latin typeface="+mn-lt"/>
                        </a:rPr>
                        <a:t>Argument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17412">
                <a:tc>
                  <a:txBody>
                    <a:bodyPr/>
                    <a:lstStyle/>
                    <a:p>
                      <a:r>
                        <a:rPr lang="en-US" sz="1800" dirty="0">
                          <a:latin typeface="+mn-lt"/>
                        </a:rPr>
                        <a:t>Explain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latin typeface="+mn-lt"/>
                        </a:rPr>
                        <a:t>How one position is better supported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1582">
                <a:tc>
                  <a:txBody>
                    <a:bodyPr/>
                    <a:lstStyle/>
                    <a:p>
                      <a:r>
                        <a:rPr lang="en-US" sz="1800" dirty="0">
                          <a:solidFill>
                            <a:schemeClr val="tx1"/>
                          </a:solidFill>
                          <a:latin typeface="+mn-lt"/>
                        </a:rPr>
                        <a:t>Incorporate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solidFill>
                            <a:schemeClr val="tx1"/>
                          </a:solidFill>
                          <a:latin typeface="+mn-lt"/>
                        </a:rPr>
                        <a:t>Relevant and specific evidence from</a:t>
                      </a:r>
                      <a:r>
                        <a:rPr lang="en-US" sz="1800" baseline="0" dirty="0">
                          <a:solidFill>
                            <a:schemeClr val="tx1"/>
                          </a:solidFill>
                          <a:latin typeface="+mn-lt"/>
                        </a:rPr>
                        <a:t> both sources</a:t>
                      </a:r>
                      <a:endParaRPr lang="en-US"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17412">
                <a:tc>
                  <a:txBody>
                    <a:bodyPr/>
                    <a:lstStyle/>
                    <a:p>
                      <a:r>
                        <a:rPr lang="en-US" sz="1800" dirty="0">
                          <a:latin typeface="+mn-lt"/>
                        </a:rPr>
                        <a:t>Take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latin typeface="+mn-lt"/>
                        </a:rPr>
                        <a:t>About 45 minutes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108588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Research basis</a:t>
            </a:r>
          </a:p>
        </p:txBody>
      </p:sp>
      <p:sp>
        <p:nvSpPr>
          <p:cNvPr id="6" name="Content Placeholder 5"/>
          <p:cNvSpPr>
            <a:spLocks noGrp="1"/>
          </p:cNvSpPr>
          <p:nvPr>
            <p:ph idx="1"/>
          </p:nvPr>
        </p:nvSpPr>
        <p:spPr/>
        <p:txBody>
          <a:bodyPr>
            <a:normAutofit/>
          </a:bodyPr>
          <a:lstStyle/>
          <a:p>
            <a:pPr marL="0" indent="0">
              <a:buNone/>
            </a:pPr>
            <a:r>
              <a:rPr lang="en-US" dirty="0"/>
              <a:t>G. Hillocks (2010) points out that “in reality, </a:t>
            </a:r>
            <a:r>
              <a:rPr lang="en-US" b="1" dirty="0"/>
              <a:t>good argument </a:t>
            </a:r>
            <a:r>
              <a:rPr lang="en-US" dirty="0"/>
              <a:t>begins with looking at </a:t>
            </a:r>
            <a:r>
              <a:rPr lang="en-US" i="1" dirty="0"/>
              <a:t>the data that are likely to become the evidence in an argument </a:t>
            </a:r>
            <a:r>
              <a:rPr lang="en-US" dirty="0"/>
              <a:t>and that gives rise to a thesis statement or major claim.”</a:t>
            </a:r>
          </a:p>
        </p:txBody>
      </p:sp>
      <p:sp>
        <p:nvSpPr>
          <p:cNvPr id="7" name="TextBox 6"/>
          <p:cNvSpPr txBox="1"/>
          <p:nvPr/>
        </p:nvSpPr>
        <p:spPr>
          <a:xfrm>
            <a:off x="477673" y="5845751"/>
            <a:ext cx="7924990" cy="276999"/>
          </a:xfrm>
          <a:prstGeom prst="rect">
            <a:avLst/>
          </a:prstGeom>
          <a:noFill/>
        </p:spPr>
        <p:txBody>
          <a:bodyPr wrap="none" rtlCol="0">
            <a:spAutoFit/>
          </a:bodyPr>
          <a:lstStyle/>
          <a:p>
            <a:r>
              <a:rPr lang="en-US" sz="1200" dirty="0"/>
              <a:t>Hillocks, G. (2010) </a:t>
            </a:r>
            <a:r>
              <a:rPr lang="en-US" sz="1200" i="1" dirty="0"/>
              <a:t>Teaching argument for critical thinking and writing: An introduction. </a:t>
            </a:r>
            <a:r>
              <a:rPr lang="en-US" sz="1200" dirty="0"/>
              <a:t>English Journal 99(6) 24-32</a:t>
            </a:r>
          </a:p>
        </p:txBody>
      </p:sp>
      <p:sp>
        <p:nvSpPr>
          <p:cNvPr id="8"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51</a:t>
            </a:fld>
            <a:endParaRPr lang="en-US" altLang="en-US" sz="1200" dirty="0">
              <a:solidFill>
                <a:srgbClr val="0084A9"/>
              </a:solidFill>
            </a:endParaRPr>
          </a:p>
        </p:txBody>
      </p:sp>
    </p:spTree>
    <p:extLst>
      <p:ext uri="{BB962C8B-B14F-4D97-AF65-F5344CB8AC3E}">
        <p14:creationId xmlns:p14="http://schemas.microsoft.com/office/powerpoint/2010/main" val="32223603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Modeling – Citing the Evidence</a:t>
            </a:r>
          </a:p>
        </p:txBody>
      </p:sp>
      <p:sp>
        <p:nvSpPr>
          <p:cNvPr id="3" name="Content Placeholder 2"/>
          <p:cNvSpPr>
            <a:spLocks noGrp="1"/>
          </p:cNvSpPr>
          <p:nvPr>
            <p:ph idx="1"/>
          </p:nvPr>
        </p:nvSpPr>
        <p:spPr>
          <a:xfrm>
            <a:off x="457200" y="1333912"/>
            <a:ext cx="8229600" cy="4617147"/>
          </a:xfrm>
        </p:spPr>
        <p:txBody>
          <a:bodyPr>
            <a:noAutofit/>
          </a:bodyPr>
          <a:lstStyle/>
          <a:p>
            <a:r>
              <a:rPr lang="en-US" sz="2200" dirty="0"/>
              <a:t>Question: </a:t>
            </a:r>
            <a:r>
              <a:rPr lang="en-US" sz="2200" i="1" dirty="0"/>
              <a:t>Will the highway and transit bill be beneficial?</a:t>
            </a:r>
          </a:p>
          <a:p>
            <a:r>
              <a:rPr lang="en-US" sz="2200" dirty="0"/>
              <a:t>As a class, we will read </a:t>
            </a:r>
            <a:r>
              <a:rPr lang="en-US" sz="2200" i="1" dirty="0"/>
              <a:t>the two stimulus items.</a:t>
            </a:r>
          </a:p>
          <a:p>
            <a:r>
              <a:rPr lang="en-US" sz="2200" dirty="0"/>
              <a:t>As we read, we will highlight in yellow (or underline) the evidence that supports the benefits of the highway and transit bill. We will highlight in blue (or circle) the evidence supporting that the highway and transit bill will be detrimental.</a:t>
            </a:r>
          </a:p>
          <a:p>
            <a:pPr marL="0" indent="0">
              <a:buNone/>
            </a:pPr>
            <a:r>
              <a:rPr lang="en-US" sz="2200" dirty="0"/>
              <a:t>The goal is for students to be able to cite several pieces of textual evidence to support analysis of what the text says explicitly as well as inferences drawn from the text.</a:t>
            </a:r>
          </a:p>
        </p:txBody>
      </p:sp>
      <p:sp>
        <p:nvSpPr>
          <p:cNvPr id="5"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52</a:t>
            </a:fld>
            <a:endParaRPr lang="en-US" altLang="en-US" sz="1200" dirty="0">
              <a:solidFill>
                <a:srgbClr val="0084A9"/>
              </a:solidFill>
            </a:endParaRPr>
          </a:p>
        </p:txBody>
      </p:sp>
    </p:spTree>
    <p:extLst>
      <p:ext uri="{BB962C8B-B14F-4D97-AF65-F5344CB8AC3E}">
        <p14:creationId xmlns:p14="http://schemas.microsoft.com/office/powerpoint/2010/main" val="422957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But First . . . </a:t>
            </a:r>
          </a:p>
        </p:txBody>
      </p:sp>
      <p:sp>
        <p:nvSpPr>
          <p:cNvPr id="5"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53</a:t>
            </a:fld>
            <a:endParaRPr lang="en-US" altLang="en-US" sz="1200" dirty="0">
              <a:solidFill>
                <a:srgbClr val="0084A9"/>
              </a:solidFill>
            </a:endParaRPr>
          </a:p>
        </p:txBody>
      </p:sp>
      <p:pic>
        <p:nvPicPr>
          <p:cNvPr id="3074" name="Picture 2" descr="http://www.musictherapymaven.com/wp-content/uploads/2011/04/Evidence.jp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p:blipFill>
        <p:spPr bwMode="auto">
          <a:xfrm>
            <a:off x="1650268" y="1668463"/>
            <a:ext cx="6069378" cy="41428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rot="19918577">
            <a:off x="185385" y="2875002"/>
            <a:ext cx="8773236" cy="110799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6600" b="1" cap="all" spc="0" dirty="0">
                <a:ln w="0"/>
                <a:solidFill>
                  <a:srgbClr val="FFD200"/>
                </a:solidFill>
                <a:effectLst>
                  <a:reflection blurRad="12700" stA="50000" endPos="50000" dist="5000" dir="5400000" sy="-100000" rotWithShape="0"/>
                </a:effectLst>
              </a:rPr>
              <a:t>What is Evidence?</a:t>
            </a:r>
          </a:p>
        </p:txBody>
      </p:sp>
    </p:spTree>
    <p:extLst>
      <p:ext uri="{BB962C8B-B14F-4D97-AF65-F5344CB8AC3E}">
        <p14:creationId xmlns:p14="http://schemas.microsoft.com/office/powerpoint/2010/main" val="3661564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67554" y="492125"/>
            <a:ext cx="7862046" cy="798513"/>
          </a:xfrm>
        </p:spPr>
        <p:txBody>
          <a:bodyPr>
            <a:normAutofit/>
          </a:bodyPr>
          <a:lstStyle/>
          <a:p>
            <a:pPr algn="l"/>
            <a:r>
              <a:rPr lang="en-US" sz="4000" dirty="0"/>
              <a:t>Different Types of Evidence</a:t>
            </a:r>
          </a:p>
        </p:txBody>
      </p:sp>
      <p:graphicFrame>
        <p:nvGraphicFramePr>
          <p:cNvPr id="3" name="Table 2"/>
          <p:cNvGraphicFramePr>
            <a:graphicFrameLocks noGrp="1"/>
          </p:cNvGraphicFramePr>
          <p:nvPr>
            <p:extLst>
              <p:ext uri="{D42A27DB-BD31-4B8C-83A1-F6EECF244321}">
                <p14:modId xmlns:p14="http://schemas.microsoft.com/office/powerpoint/2010/main" val="283585268"/>
              </p:ext>
            </p:extLst>
          </p:nvPr>
        </p:nvGraphicFramePr>
        <p:xfrm>
          <a:off x="367554" y="1193741"/>
          <a:ext cx="8516802" cy="5064760"/>
        </p:xfrm>
        <a:graphic>
          <a:graphicData uri="http://schemas.openxmlformats.org/drawingml/2006/table">
            <a:tbl>
              <a:tblPr firstRow="1" bandRow="1">
                <a:tableStyleId>{5C22544A-7EE6-4342-B048-85BDC9FD1C3A}</a:tableStyleId>
              </a:tblPr>
              <a:tblGrid>
                <a:gridCol w="2506985">
                  <a:extLst>
                    <a:ext uri="{9D8B030D-6E8A-4147-A177-3AD203B41FA5}">
                      <a16:colId xmlns:a16="http://schemas.microsoft.com/office/drawing/2014/main" val="20000"/>
                    </a:ext>
                  </a:extLst>
                </a:gridCol>
                <a:gridCol w="6009817">
                  <a:extLst>
                    <a:ext uri="{9D8B030D-6E8A-4147-A177-3AD203B41FA5}">
                      <a16:colId xmlns:a16="http://schemas.microsoft.com/office/drawing/2014/main" val="20001"/>
                    </a:ext>
                  </a:extLst>
                </a:gridCol>
              </a:tblGrid>
              <a:tr h="370840">
                <a:tc>
                  <a:txBody>
                    <a:bodyPr/>
                    <a:lstStyle/>
                    <a:p>
                      <a:pPr algn="ctr"/>
                      <a:r>
                        <a:rPr lang="en-US" sz="1700" b="1" dirty="0"/>
                        <a:t>Type of Evidence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700" b="1" dirty="0"/>
                        <a:t>Definition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n-US" sz="1700" dirty="0"/>
                        <a:t>Factual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a:t>Truthful statements that cannot be denied. Statements</a:t>
                      </a:r>
                      <a:r>
                        <a:rPr lang="en-US" sz="1700" baseline="0" dirty="0"/>
                        <a:t> that the average person may know or which can be proven.</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1700" dirty="0"/>
                        <a:t>Statistics or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a:t>Numerical facts; can be presented in raw</a:t>
                      </a:r>
                      <a:r>
                        <a:rPr lang="en-US" sz="1700" baseline="0" dirty="0"/>
                        <a:t> numbers, percentages, or fractions.</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sz="1700" dirty="0"/>
                        <a:t>Examples or Anecdotes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a:t>Real-life</a:t>
                      </a:r>
                      <a:r>
                        <a:rPr lang="en-US" sz="1700" baseline="0" dirty="0"/>
                        <a:t> situations, events, or experiences that illustrate a position; anecdotal stories that help explain an author’s claim.</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en-US" sz="1700" dirty="0"/>
                        <a:t>Expert</a:t>
                      </a:r>
                      <a:r>
                        <a:rPr lang="en-US" sz="1700" baseline="0" dirty="0"/>
                        <a:t> Testimony</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a:t>The observations</a:t>
                      </a:r>
                      <a:r>
                        <a:rPr lang="en-US" sz="1700" baseline="0" dirty="0"/>
                        <a:t> or conclusion of someone who is considered highly knowledgeable because he/she is an expert in a particular field of study or occupation; someone who has firsthand knowledge and experience.</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sz="1700" dirty="0"/>
                        <a:t>Logical Reasoning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a:t>An explanation</a:t>
                      </a:r>
                      <a:r>
                        <a:rPr lang="en-US" sz="1700" baseline="0" dirty="0"/>
                        <a:t> which draws conclusions that the reader can understand; a discussion which helps the reader understand or make sense out of facts or examples offered.</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r>
                        <a:rPr lang="en-US" sz="1700" dirty="0"/>
                        <a:t>Emotional Appeal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a:t>Use of sympathy, fear, loyalty, etc. to persuade; manipulates the reader’s emotions – ethos, pathos, logos.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6"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54</a:t>
            </a:fld>
            <a:endParaRPr lang="en-US" altLang="en-US" sz="1200" dirty="0">
              <a:solidFill>
                <a:srgbClr val="0084A9"/>
              </a:solidFill>
            </a:endParaRPr>
          </a:p>
        </p:txBody>
      </p:sp>
      <p:sp>
        <p:nvSpPr>
          <p:cNvPr id="5" name="TextBox 4"/>
          <p:cNvSpPr txBox="1"/>
          <p:nvPr/>
        </p:nvSpPr>
        <p:spPr>
          <a:xfrm>
            <a:off x="3519464" y="6436797"/>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33</a:t>
            </a:r>
          </a:p>
        </p:txBody>
      </p:sp>
    </p:spTree>
    <p:extLst>
      <p:ext uri="{BB962C8B-B14F-4D97-AF65-F5344CB8AC3E}">
        <p14:creationId xmlns:p14="http://schemas.microsoft.com/office/powerpoint/2010/main" val="8043574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It’s Your Turn! </a:t>
            </a:r>
            <a:r>
              <a:rPr lang="en-US" dirty="0"/>
              <a:t>Interact with Text – Identify the Evidence</a:t>
            </a:r>
            <a:endParaRPr lang="en-US" sz="4000" dirty="0"/>
          </a:p>
        </p:txBody>
      </p:sp>
      <p:pic>
        <p:nvPicPr>
          <p:cNvPr id="4" name="Picture 3" descr="Screen Clipping"/>
          <p:cNvPicPr>
            <a:picLocks noChangeAspect="1"/>
          </p:cNvPicPr>
          <p:nvPr/>
        </p:nvPicPr>
        <p:blipFill>
          <a:blip r:embed="rId3"/>
          <a:stretch>
            <a:fillRect/>
          </a:stretch>
        </p:blipFill>
        <p:spPr>
          <a:xfrm>
            <a:off x="585793" y="1668587"/>
            <a:ext cx="3818562" cy="4836533"/>
          </a:xfrm>
          <a:prstGeom prst="rect">
            <a:avLst/>
          </a:prstGeom>
          <a:ln w="9525">
            <a:solidFill>
              <a:schemeClr val="tx1"/>
            </a:solidFill>
          </a:ln>
          <a:effectLst>
            <a:outerShdw blurRad="292100" dist="139700" dir="2700000" algn="tl" rotWithShape="0">
              <a:srgbClr val="333333">
                <a:alpha val="65000"/>
              </a:srgbClr>
            </a:outerShdw>
          </a:effectLst>
        </p:spPr>
      </p:pic>
      <p:pic>
        <p:nvPicPr>
          <p:cNvPr id="6" name="Picture 5" descr="Screen Clipping"/>
          <p:cNvPicPr>
            <a:picLocks noChangeAspect="1"/>
          </p:cNvPicPr>
          <p:nvPr/>
        </p:nvPicPr>
        <p:blipFill>
          <a:blip r:embed="rId4"/>
          <a:stretch>
            <a:fillRect/>
          </a:stretch>
        </p:blipFill>
        <p:spPr>
          <a:xfrm>
            <a:off x="4824065" y="1653042"/>
            <a:ext cx="3777016" cy="4851059"/>
          </a:xfrm>
          <a:prstGeom prst="rect">
            <a:avLst/>
          </a:prstGeom>
          <a:ln w="9525">
            <a:solidFill>
              <a:schemeClr val="tx1"/>
            </a:solidFill>
          </a:ln>
          <a:effectLst>
            <a:outerShdw blurRad="292100" dist="139700" dir="2700000" algn="tl" rotWithShape="0">
              <a:srgbClr val="333333">
                <a:alpha val="65000"/>
              </a:srgbClr>
            </a:outerShdw>
          </a:effectLst>
        </p:spPr>
      </p:pic>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55</a:t>
            </a:fld>
            <a:endParaRPr lang="en-US" dirty="0"/>
          </a:p>
        </p:txBody>
      </p:sp>
      <p:sp>
        <p:nvSpPr>
          <p:cNvPr id="3" name="Rectangle 2"/>
          <p:cNvSpPr/>
          <p:nvPr/>
        </p:nvSpPr>
        <p:spPr>
          <a:xfrm>
            <a:off x="1795281" y="2737241"/>
            <a:ext cx="5800381"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u="sng" dirty="0"/>
              <a:t>Underline</a:t>
            </a:r>
            <a:r>
              <a:rPr lang="en-US" sz="2400" dirty="0"/>
              <a:t> the evidence that supports the benefits of the highway and transit bill.</a:t>
            </a:r>
          </a:p>
          <a:p>
            <a:r>
              <a:rPr lang="en-US" sz="2400" dirty="0"/>
              <a:t> </a:t>
            </a:r>
          </a:p>
          <a:p>
            <a:r>
              <a:rPr lang="en-US" sz="2400" dirty="0"/>
              <a:t>Circle the evidence supporting that the highway and transit bill will be detrimental.</a:t>
            </a:r>
          </a:p>
        </p:txBody>
      </p:sp>
      <p:sp>
        <p:nvSpPr>
          <p:cNvPr id="9" name="Oval 8"/>
          <p:cNvSpPr/>
          <p:nvPr/>
        </p:nvSpPr>
        <p:spPr>
          <a:xfrm>
            <a:off x="1795281" y="3882307"/>
            <a:ext cx="914868" cy="365076"/>
          </a:xfrm>
          <a:prstGeom prst="ellipse">
            <a:avLst/>
          </a:prstGeom>
          <a:noFill/>
          <a:ln w="28575">
            <a:solidFill>
              <a:srgbClr val="0033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5336922" y="5930405"/>
            <a:ext cx="2759047"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pp. 12-13</a:t>
            </a:r>
          </a:p>
        </p:txBody>
      </p:sp>
    </p:spTree>
    <p:extLst>
      <p:ext uri="{BB962C8B-B14F-4D97-AF65-F5344CB8AC3E}">
        <p14:creationId xmlns:p14="http://schemas.microsoft.com/office/powerpoint/2010/main" val="8497581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Interact with Text – Analyze</a:t>
            </a:r>
          </a:p>
        </p:txBody>
      </p:sp>
      <p:sp>
        <p:nvSpPr>
          <p:cNvPr id="9" name="Slide Number Placeholder 3"/>
          <p:cNvSpPr>
            <a:spLocks noGrp="1"/>
          </p:cNvSpPr>
          <p:nvPr>
            <p:ph type="sldNum" sz="quarter" idx="10"/>
          </p:nvPr>
        </p:nvSpPr>
        <p:spPr>
          <a:prstGeom prst="rect">
            <a:avLst/>
          </a:prstGeom>
        </p:spPr>
        <p:txBody>
          <a:bodyPr/>
          <a:lstStyle/>
          <a:p>
            <a:fld id="{A0787430-367F-844C-868B-A0250E95AAAB}" type="slidenum">
              <a:rPr lang="en-US" smtClean="0"/>
              <a:pPr/>
              <a:t>56</a:t>
            </a:fld>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7397180"/>
              </p:ext>
            </p:extLst>
          </p:nvPr>
        </p:nvGraphicFramePr>
        <p:xfrm>
          <a:off x="457200" y="1323737"/>
          <a:ext cx="8229600" cy="5029200"/>
        </p:xfrm>
        <a:graphic>
          <a:graphicData uri="http://schemas.openxmlformats.org/drawingml/2006/table">
            <a:tbl>
              <a:tblPr firstRow="1" bandRow="1">
                <a:tableStyleId>{BC89EF96-8CEA-46FF-86C4-4CE0E7609802}</a:tableStyleId>
              </a:tblPr>
              <a:tblGrid>
                <a:gridCol w="2224007">
                  <a:extLst>
                    <a:ext uri="{9D8B030D-6E8A-4147-A177-3AD203B41FA5}">
                      <a16:colId xmlns:a16="http://schemas.microsoft.com/office/drawing/2014/main" val="20000"/>
                    </a:ext>
                  </a:extLst>
                </a:gridCol>
                <a:gridCol w="6005593">
                  <a:extLst>
                    <a:ext uri="{9D8B030D-6E8A-4147-A177-3AD203B41FA5}">
                      <a16:colId xmlns:a16="http://schemas.microsoft.com/office/drawing/2014/main" val="20001"/>
                    </a:ext>
                  </a:extLst>
                </a:gridCol>
              </a:tblGrid>
              <a:tr h="370840">
                <a:tc>
                  <a:txBody>
                    <a:bodyPr/>
                    <a:lstStyle/>
                    <a:p>
                      <a:r>
                        <a:rPr lang="en-US" sz="2000" b="0" dirty="0"/>
                        <a:t>Purpose/Context</a:t>
                      </a:r>
                    </a:p>
                  </a:txBody>
                  <a:tcPr/>
                </a:tc>
                <a:tc>
                  <a:txBody>
                    <a:bodyPr/>
                    <a:lstStyle/>
                    <a:p>
                      <a:r>
                        <a:rPr lang="en-US" sz="2000" b="0" dirty="0"/>
                        <a:t>What is the text about?</a:t>
                      </a:r>
                    </a:p>
                    <a:p>
                      <a:r>
                        <a:rPr lang="en-US" sz="2000" b="0" dirty="0"/>
                        <a:t>What type of text is it?</a:t>
                      </a:r>
                    </a:p>
                    <a:p>
                      <a:r>
                        <a:rPr lang="en-US" sz="2000" b="0" dirty="0"/>
                        <a:t>What overall purpose does the text serve?</a:t>
                      </a:r>
                    </a:p>
                  </a:txBody>
                  <a:tcPr/>
                </a:tc>
                <a:extLst>
                  <a:ext uri="{0D108BD9-81ED-4DB2-BD59-A6C34878D82A}">
                    <a16:rowId xmlns:a16="http://schemas.microsoft.com/office/drawing/2014/main" val="10000"/>
                  </a:ext>
                </a:extLst>
              </a:tr>
              <a:tr h="370840">
                <a:tc>
                  <a:txBody>
                    <a:bodyPr/>
                    <a:lstStyle/>
                    <a:p>
                      <a:r>
                        <a:rPr lang="en-US" sz="2000" b="0" dirty="0"/>
                        <a:t>Author</a:t>
                      </a:r>
                    </a:p>
                  </a:txBody>
                  <a:tcPr/>
                </a:tc>
                <a:tc>
                  <a:txBody>
                    <a:bodyPr/>
                    <a:lstStyle/>
                    <a:p>
                      <a:r>
                        <a:rPr lang="en-US" sz="2000" b="0" dirty="0"/>
                        <a:t>Who is the author of the text?</a:t>
                      </a:r>
                    </a:p>
                    <a:p>
                      <a:r>
                        <a:rPr lang="en-US" sz="2000" b="0" dirty="0"/>
                        <a:t>What qualifies him/her to write on this subject?</a:t>
                      </a:r>
                    </a:p>
                  </a:txBody>
                  <a:tcPr/>
                </a:tc>
                <a:extLst>
                  <a:ext uri="{0D108BD9-81ED-4DB2-BD59-A6C34878D82A}">
                    <a16:rowId xmlns:a16="http://schemas.microsoft.com/office/drawing/2014/main" val="10001"/>
                  </a:ext>
                </a:extLst>
              </a:tr>
              <a:tr h="370840">
                <a:tc>
                  <a:txBody>
                    <a:bodyPr/>
                    <a:lstStyle/>
                    <a:p>
                      <a:r>
                        <a:rPr lang="en-US" sz="2000" b="0" dirty="0"/>
                        <a:t>Audience</a:t>
                      </a:r>
                    </a:p>
                  </a:txBody>
                  <a:tcPr/>
                </a:tc>
                <a:tc>
                  <a:txBody>
                    <a:bodyPr/>
                    <a:lstStyle/>
                    <a:p>
                      <a:r>
                        <a:rPr lang="en-US" sz="2000" b="0" dirty="0"/>
                        <a:t>Where does the text appear?</a:t>
                      </a:r>
                    </a:p>
                    <a:p>
                      <a:r>
                        <a:rPr lang="en-US" sz="2000" b="0" baseline="0" dirty="0"/>
                        <a:t>What does the author expect the reader to do or think based on the argument/information presented?</a:t>
                      </a:r>
                      <a:endParaRPr lang="en-US" sz="2000" b="0" dirty="0"/>
                    </a:p>
                  </a:txBody>
                  <a:tcPr/>
                </a:tc>
                <a:extLst>
                  <a:ext uri="{0D108BD9-81ED-4DB2-BD59-A6C34878D82A}">
                    <a16:rowId xmlns:a16="http://schemas.microsoft.com/office/drawing/2014/main" val="10002"/>
                  </a:ext>
                </a:extLst>
              </a:tr>
              <a:tr h="370840">
                <a:tc>
                  <a:txBody>
                    <a:bodyPr/>
                    <a:lstStyle/>
                    <a:p>
                      <a:r>
                        <a:rPr lang="en-US" sz="2000" b="0" dirty="0"/>
                        <a:t>Proof/Evidence</a:t>
                      </a:r>
                    </a:p>
                  </a:txBody>
                  <a:tcPr/>
                </a:tc>
                <a:tc>
                  <a:txBody>
                    <a:bodyPr/>
                    <a:lstStyle/>
                    <a:p>
                      <a:r>
                        <a:rPr lang="en-US" sz="2000" b="0" dirty="0"/>
                        <a:t>What type of evidence is provided? Is more than one type of evidence provided? Is evidence provided for both sides of an argument?</a:t>
                      </a:r>
                    </a:p>
                  </a:txBody>
                  <a:tcPr/>
                </a:tc>
                <a:extLst>
                  <a:ext uri="{0D108BD9-81ED-4DB2-BD59-A6C34878D82A}">
                    <a16:rowId xmlns:a16="http://schemas.microsoft.com/office/drawing/2014/main" val="10003"/>
                  </a:ext>
                </a:extLst>
              </a:tr>
              <a:tr h="370840">
                <a:tc>
                  <a:txBody>
                    <a:bodyPr/>
                    <a:lstStyle/>
                    <a:p>
                      <a:r>
                        <a:rPr lang="en-US" sz="2000" b="0" dirty="0"/>
                        <a:t>Organization/ Structure/Style</a:t>
                      </a:r>
                    </a:p>
                  </a:txBody>
                  <a:tcPr/>
                </a:tc>
                <a:tc>
                  <a:txBody>
                    <a:bodyPr/>
                    <a:lstStyle/>
                    <a:p>
                      <a:r>
                        <a:rPr lang="en-US" sz="2000" b="0" dirty="0"/>
                        <a:t>What</a:t>
                      </a:r>
                      <a:r>
                        <a:rPr lang="en-US" sz="2000" b="0" baseline="0" dirty="0"/>
                        <a:t> is the organization of the text? What is the tone? What type of sentence structure/complexity, figurative language, rhetorical questions are used?</a:t>
                      </a:r>
                      <a:endParaRPr lang="en-US" sz="2000" b="0"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1558533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Modeling – Analyzing and Evaluating</a:t>
            </a:r>
          </a:p>
        </p:txBody>
      </p:sp>
      <p:sp>
        <p:nvSpPr>
          <p:cNvPr id="3" name="Content Placeholder 2"/>
          <p:cNvSpPr>
            <a:spLocks noGrp="1"/>
          </p:cNvSpPr>
          <p:nvPr>
            <p:ph idx="1"/>
          </p:nvPr>
        </p:nvSpPr>
        <p:spPr>
          <a:xfrm>
            <a:off x="457200" y="1333912"/>
            <a:ext cx="8229600" cy="4617147"/>
          </a:xfrm>
        </p:spPr>
        <p:txBody>
          <a:bodyPr>
            <a:noAutofit/>
          </a:bodyPr>
          <a:lstStyle/>
          <a:p>
            <a:r>
              <a:rPr lang="en-US" sz="2200" dirty="0"/>
              <a:t>Question: Will the highway and transit bill be beneficial?</a:t>
            </a:r>
          </a:p>
          <a:p>
            <a:r>
              <a:rPr lang="en-US" sz="2200" dirty="0"/>
              <a:t>As a class, we will list the evidence that supports the bill and the evidence that is against the bill. </a:t>
            </a:r>
          </a:p>
          <a:p>
            <a:r>
              <a:rPr lang="en-US" sz="2200" i="1" dirty="0"/>
              <a:t>Then, we evaluate the evidence to determine which side is better supported.</a:t>
            </a:r>
          </a:p>
          <a:p>
            <a:r>
              <a:rPr lang="en-US" sz="2200" i="1" dirty="0"/>
              <a:t>Finally, we will determine “why” one side is better supported than the other.</a:t>
            </a:r>
          </a:p>
          <a:p>
            <a:pPr marL="0" indent="0">
              <a:buNone/>
            </a:pPr>
            <a:r>
              <a:rPr lang="en-US" sz="2200" dirty="0"/>
              <a:t>The goal is for students to be able to analyze and evaluate evidence in order to develop a strong claim.</a:t>
            </a:r>
          </a:p>
        </p:txBody>
      </p:sp>
      <p:sp>
        <p:nvSpPr>
          <p:cNvPr id="5"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57</a:t>
            </a:fld>
            <a:endParaRPr lang="en-US" altLang="en-US" sz="1200" dirty="0">
              <a:solidFill>
                <a:srgbClr val="0084A9"/>
              </a:solidFill>
            </a:endParaRPr>
          </a:p>
        </p:txBody>
      </p:sp>
    </p:spTree>
    <p:extLst>
      <p:ext uri="{BB962C8B-B14F-4D97-AF65-F5344CB8AC3E}">
        <p14:creationId xmlns:p14="http://schemas.microsoft.com/office/powerpoint/2010/main" val="239923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Analyze and Evaluate the Evidence</a:t>
            </a:r>
          </a:p>
        </p:txBody>
      </p:sp>
      <p:sp>
        <p:nvSpPr>
          <p:cNvPr id="6" name="Content Placeholder 2"/>
          <p:cNvSpPr>
            <a:spLocks noGrp="1"/>
          </p:cNvSpPr>
          <p:nvPr>
            <p:ph idx="1"/>
          </p:nvPr>
        </p:nvSpPr>
        <p:spPr>
          <a:xfrm>
            <a:off x="5140713" y="1287735"/>
            <a:ext cx="3546088" cy="4683819"/>
          </a:xfrm>
        </p:spPr>
        <p:txBody>
          <a:bodyPr>
            <a:normAutofit fontScale="77500" lnSpcReduction="20000"/>
          </a:bodyPr>
          <a:lstStyle/>
          <a:p>
            <a:pPr marL="0" indent="0">
              <a:buNone/>
            </a:pPr>
            <a:r>
              <a:rPr lang="en-US" dirty="0"/>
              <a:t>Now, I will . . .</a:t>
            </a:r>
          </a:p>
          <a:p>
            <a:r>
              <a:rPr lang="en-US" dirty="0"/>
              <a:t>List the evidence that supports</a:t>
            </a:r>
          </a:p>
          <a:p>
            <a:r>
              <a:rPr lang="en-US" dirty="0"/>
              <a:t>List the evidence that opposes</a:t>
            </a:r>
          </a:p>
          <a:p>
            <a:r>
              <a:rPr lang="en-US" dirty="0"/>
              <a:t>Evaluate the evidence</a:t>
            </a:r>
          </a:p>
          <a:p>
            <a:r>
              <a:rPr lang="en-US" dirty="0"/>
              <a:t>Select the position that is better supported</a:t>
            </a:r>
          </a:p>
        </p:txBody>
      </p:sp>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58</a:t>
            </a:fld>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769" y="1290638"/>
            <a:ext cx="4430840" cy="4746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014131" y="6252004"/>
            <a:ext cx="2759047"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14</a:t>
            </a:r>
          </a:p>
        </p:txBody>
      </p:sp>
    </p:spTree>
    <p:extLst>
      <p:ext uri="{BB962C8B-B14F-4D97-AF65-F5344CB8AC3E}">
        <p14:creationId xmlns:p14="http://schemas.microsoft.com/office/powerpoint/2010/main" val="39483110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Analyze and Evaluate the Evidence</a:t>
            </a:r>
          </a:p>
        </p:txBody>
      </p:sp>
      <p:sp>
        <p:nvSpPr>
          <p:cNvPr id="6" name="Content Placeholder 2"/>
          <p:cNvSpPr>
            <a:spLocks noGrp="1"/>
          </p:cNvSpPr>
          <p:nvPr>
            <p:ph idx="1"/>
          </p:nvPr>
        </p:nvSpPr>
        <p:spPr>
          <a:xfrm>
            <a:off x="5140713" y="1287735"/>
            <a:ext cx="3546088" cy="4683819"/>
          </a:xfrm>
        </p:spPr>
        <p:txBody>
          <a:bodyPr>
            <a:normAutofit fontScale="77500" lnSpcReduction="20000"/>
          </a:bodyPr>
          <a:lstStyle/>
          <a:p>
            <a:pPr marL="0" indent="0">
              <a:buNone/>
            </a:pPr>
            <a:r>
              <a:rPr lang="en-US" dirty="0"/>
              <a:t>Now, I will . . .</a:t>
            </a:r>
          </a:p>
          <a:p>
            <a:r>
              <a:rPr lang="en-US" dirty="0"/>
              <a:t>List the evidence that supports</a:t>
            </a:r>
          </a:p>
          <a:p>
            <a:r>
              <a:rPr lang="en-US" dirty="0"/>
              <a:t>List the evidence that opposes</a:t>
            </a:r>
          </a:p>
          <a:p>
            <a:r>
              <a:rPr lang="en-US" dirty="0"/>
              <a:t>Evaluate the evidence</a:t>
            </a:r>
          </a:p>
          <a:p>
            <a:r>
              <a:rPr lang="en-US" dirty="0"/>
              <a:t>Select the position that is better supported</a:t>
            </a:r>
          </a:p>
        </p:txBody>
      </p:sp>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59</a:t>
            </a:fld>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769" y="1290638"/>
            <a:ext cx="4430840" cy="4746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Screen Clipping"/>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537769" y="1287734"/>
            <a:ext cx="4476362" cy="4749588"/>
          </a:xfrm>
          <a:prstGeom prst="rect">
            <a:avLst/>
          </a:prstGeom>
          <a:ln w="12700">
            <a:solidFill>
              <a:schemeClr val="tx1"/>
            </a:solidFill>
          </a:ln>
          <a:effectLst>
            <a:outerShdw blurRad="292100" dist="139700" dir="2700000" algn="tl" rotWithShape="0">
              <a:srgbClr val="333333">
                <a:alpha val="65000"/>
              </a:srgbClr>
            </a:outerShdw>
          </a:effectLst>
        </p:spPr>
      </p:pic>
      <p:sp>
        <p:nvSpPr>
          <p:cNvPr id="8" name="TextBox 7"/>
          <p:cNvSpPr txBox="1"/>
          <p:nvPr/>
        </p:nvSpPr>
        <p:spPr>
          <a:xfrm>
            <a:off x="5014131" y="6252004"/>
            <a:ext cx="2759047"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14</a:t>
            </a:r>
          </a:p>
        </p:txBody>
      </p:sp>
    </p:spTree>
    <p:extLst>
      <p:ext uri="{BB962C8B-B14F-4D97-AF65-F5344CB8AC3E}">
        <p14:creationId xmlns:p14="http://schemas.microsoft.com/office/powerpoint/2010/main" val="188903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Too Much to Teach – Too Little Time?</a:t>
            </a:r>
          </a:p>
        </p:txBody>
      </p:sp>
      <p:sp>
        <p:nvSpPr>
          <p:cNvPr id="3" name="Content Placeholder 2"/>
          <p:cNvSpPr>
            <a:spLocks noGrp="1"/>
          </p:cNvSpPr>
          <p:nvPr>
            <p:ph sz="half" idx="1"/>
          </p:nvPr>
        </p:nvSpPr>
        <p:spPr>
          <a:xfrm>
            <a:off x="457200" y="4400551"/>
            <a:ext cx="7810500" cy="1409700"/>
          </a:xfrm>
        </p:spPr>
        <p:txBody>
          <a:bodyPr/>
          <a:lstStyle/>
          <a:p>
            <a:r>
              <a:rPr lang="en-US" dirty="0"/>
              <a:t>Use PLDs and High Impact Indicators to focus instruction</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6</a:t>
            </a:fld>
            <a:endParaRPr lang="en-US" altLang="en-US" dirty="0"/>
          </a:p>
        </p:txBody>
      </p:sp>
      <p:pic>
        <p:nvPicPr>
          <p:cNvPr id="3074" name="Picture 2" descr="https://notesfromtheintern.files.wordpress.com/2011/02/too-much-to-do-too-little-ti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9058" y="1290638"/>
            <a:ext cx="4057650" cy="2705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4942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Which side?</a:t>
            </a:r>
          </a:p>
        </p:txBody>
      </p:sp>
      <p:sp>
        <p:nvSpPr>
          <p:cNvPr id="4" name="Content Placeholder 2"/>
          <p:cNvSpPr>
            <a:spLocks noGrp="1"/>
          </p:cNvSpPr>
          <p:nvPr>
            <p:ph idx="1"/>
          </p:nvPr>
        </p:nvSpPr>
        <p:spPr>
          <a:xfrm>
            <a:off x="5347855" y="1696584"/>
            <a:ext cx="3338945" cy="4145416"/>
          </a:xfrm>
        </p:spPr>
        <p:txBody>
          <a:bodyPr>
            <a:normAutofit fontScale="85000" lnSpcReduction="20000"/>
          </a:bodyPr>
          <a:lstStyle/>
          <a:p>
            <a:pPr marL="0" lvl="0" indent="0">
              <a:buNone/>
            </a:pPr>
            <a:r>
              <a:rPr lang="en-US" dirty="0"/>
              <a:t>In deciding which side was better supported, I asked myself…</a:t>
            </a:r>
          </a:p>
          <a:p>
            <a:r>
              <a:rPr lang="en-US" dirty="0"/>
              <a:t>Was it based on evidence?</a:t>
            </a:r>
          </a:p>
          <a:p>
            <a:pPr lvl="0"/>
            <a:r>
              <a:rPr lang="en-US" dirty="0"/>
              <a:t>What evidence was the strongest?</a:t>
            </a:r>
          </a:p>
          <a:p>
            <a:pPr lvl="0"/>
            <a:r>
              <a:rPr lang="en-US" dirty="0"/>
              <a:t>Why was the evidence strongest?</a:t>
            </a:r>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08067305"/>
              </p:ext>
            </p:extLst>
          </p:nvPr>
        </p:nvGraphicFramePr>
        <p:xfrm>
          <a:off x="457199" y="1696583"/>
          <a:ext cx="4588525" cy="3161855"/>
        </p:xfrm>
        <a:graphic>
          <a:graphicData uri="http://schemas.openxmlformats.org/drawingml/2006/table">
            <a:tbl>
              <a:tblPr firstRow="1" bandRow="1">
                <a:tableStyleId>{BC89EF96-8CEA-46FF-86C4-4CE0E7609802}</a:tableStyleId>
              </a:tblPr>
              <a:tblGrid>
                <a:gridCol w="4588525">
                  <a:extLst>
                    <a:ext uri="{9D8B030D-6E8A-4147-A177-3AD203B41FA5}">
                      <a16:colId xmlns:a16="http://schemas.microsoft.com/office/drawing/2014/main" val="20000"/>
                    </a:ext>
                  </a:extLst>
                </a:gridCol>
              </a:tblGrid>
              <a:tr h="1417383">
                <a:tc>
                  <a:txBody>
                    <a:bodyPr/>
                    <a:lstStyle/>
                    <a:p>
                      <a:r>
                        <a:rPr lang="en-US" dirty="0"/>
                        <a:t>Decision (Claim)</a:t>
                      </a:r>
                    </a:p>
                  </a:txBody>
                  <a:tcPr/>
                </a:tc>
                <a:extLst>
                  <a:ext uri="{0D108BD9-81ED-4DB2-BD59-A6C34878D82A}">
                    <a16:rowId xmlns:a16="http://schemas.microsoft.com/office/drawing/2014/main" val="10000"/>
                  </a:ext>
                </a:extLst>
              </a:tr>
              <a:tr h="1744472">
                <a:tc>
                  <a:txBody>
                    <a:bodyPr/>
                    <a:lstStyle/>
                    <a:p>
                      <a:r>
                        <a:rPr lang="en-US" b="1" dirty="0"/>
                        <a:t>Reasons (Analysis/Evaluation)</a:t>
                      </a:r>
                    </a:p>
                  </a:txBody>
                  <a:tcPr/>
                </a:tc>
                <a:extLst>
                  <a:ext uri="{0D108BD9-81ED-4DB2-BD59-A6C34878D82A}">
                    <a16:rowId xmlns:a16="http://schemas.microsoft.com/office/drawing/2014/main" val="10001"/>
                  </a:ext>
                </a:extLst>
              </a:tr>
            </a:tbl>
          </a:graphicData>
        </a:graphic>
      </p:graphicFrame>
      <p:sp>
        <p:nvSpPr>
          <p:cNvPr id="9"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60</a:t>
            </a:fld>
            <a:endParaRPr lang="en-US" dirty="0"/>
          </a:p>
        </p:txBody>
      </p:sp>
    </p:spTree>
    <p:extLst>
      <p:ext uri="{BB962C8B-B14F-4D97-AF65-F5344CB8AC3E}">
        <p14:creationId xmlns:p14="http://schemas.microsoft.com/office/powerpoint/2010/main" val="13417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700" dirty="0"/>
              <a:t>What reasons led to your decision?</a:t>
            </a:r>
          </a:p>
        </p:txBody>
      </p:sp>
      <p:sp>
        <p:nvSpPr>
          <p:cNvPr id="4" name="Content Placeholder 2"/>
          <p:cNvSpPr>
            <a:spLocks noGrp="1"/>
          </p:cNvSpPr>
          <p:nvPr>
            <p:ph idx="1"/>
          </p:nvPr>
        </p:nvSpPr>
        <p:spPr>
          <a:xfrm>
            <a:off x="5347855" y="1696584"/>
            <a:ext cx="3338945" cy="4145416"/>
          </a:xfrm>
        </p:spPr>
        <p:txBody>
          <a:bodyPr>
            <a:normAutofit fontScale="85000" lnSpcReduction="20000"/>
          </a:bodyPr>
          <a:lstStyle/>
          <a:p>
            <a:pPr marL="0" lvl="0" indent="0">
              <a:buNone/>
            </a:pPr>
            <a:r>
              <a:rPr lang="en-US" dirty="0"/>
              <a:t>In deciding which side was better supported, I asked myself…</a:t>
            </a:r>
          </a:p>
          <a:p>
            <a:r>
              <a:rPr lang="en-US" dirty="0"/>
              <a:t>Was it based on evidence?</a:t>
            </a:r>
          </a:p>
          <a:p>
            <a:pPr lvl="0"/>
            <a:r>
              <a:rPr lang="en-US" dirty="0"/>
              <a:t>What evidence was the strongest?</a:t>
            </a:r>
          </a:p>
          <a:p>
            <a:pPr lvl="0"/>
            <a:r>
              <a:rPr lang="en-US" dirty="0"/>
              <a:t>Why was the evidence strongest?</a:t>
            </a:r>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437537413"/>
              </p:ext>
            </p:extLst>
          </p:nvPr>
        </p:nvGraphicFramePr>
        <p:xfrm>
          <a:off x="457199" y="1696583"/>
          <a:ext cx="4588525" cy="3161855"/>
        </p:xfrm>
        <a:graphic>
          <a:graphicData uri="http://schemas.openxmlformats.org/drawingml/2006/table">
            <a:tbl>
              <a:tblPr firstRow="1" bandRow="1">
                <a:tableStyleId>{BC89EF96-8CEA-46FF-86C4-4CE0E7609802}</a:tableStyleId>
              </a:tblPr>
              <a:tblGrid>
                <a:gridCol w="4588525">
                  <a:extLst>
                    <a:ext uri="{9D8B030D-6E8A-4147-A177-3AD203B41FA5}">
                      <a16:colId xmlns:a16="http://schemas.microsoft.com/office/drawing/2014/main" val="20000"/>
                    </a:ext>
                  </a:extLst>
                </a:gridCol>
              </a:tblGrid>
              <a:tr h="1417383">
                <a:tc>
                  <a:txBody>
                    <a:bodyPr/>
                    <a:lstStyle/>
                    <a:p>
                      <a:r>
                        <a:rPr lang="en-US" dirty="0"/>
                        <a:t>Decision (Claim)</a:t>
                      </a:r>
                    </a:p>
                    <a:p>
                      <a:r>
                        <a:rPr lang="en-US" b="0" dirty="0"/>
                        <a:t>When comparing the two positions, Representative</a:t>
                      </a:r>
                      <a:r>
                        <a:rPr lang="en-US" b="0" baseline="0" dirty="0"/>
                        <a:t> Walls has the better supported position.</a:t>
                      </a:r>
                      <a:endParaRPr lang="en-US" b="0" dirty="0"/>
                    </a:p>
                  </a:txBody>
                  <a:tcPr/>
                </a:tc>
                <a:extLst>
                  <a:ext uri="{0D108BD9-81ED-4DB2-BD59-A6C34878D82A}">
                    <a16:rowId xmlns:a16="http://schemas.microsoft.com/office/drawing/2014/main" val="10000"/>
                  </a:ext>
                </a:extLst>
              </a:tr>
              <a:tr h="1744472">
                <a:tc>
                  <a:txBody>
                    <a:bodyPr/>
                    <a:lstStyle/>
                    <a:p>
                      <a:r>
                        <a:rPr lang="en-US" b="1" dirty="0"/>
                        <a:t>Reasons (Analysis/Evaluation)</a:t>
                      </a:r>
                    </a:p>
                    <a:p>
                      <a:r>
                        <a:rPr lang="en-US" dirty="0"/>
                        <a:t>The press release provides a</a:t>
                      </a:r>
                      <a:r>
                        <a:rPr lang="en-US" baseline="0" dirty="0"/>
                        <a:t> stronger argument because it provides more factual and valid evidence instead of opinions.</a:t>
                      </a:r>
                      <a:endParaRPr lang="en-US" dirty="0"/>
                    </a:p>
                  </a:txBody>
                  <a:tcPr/>
                </a:tc>
                <a:extLst>
                  <a:ext uri="{0D108BD9-81ED-4DB2-BD59-A6C34878D82A}">
                    <a16:rowId xmlns:a16="http://schemas.microsoft.com/office/drawing/2014/main" val="10001"/>
                  </a:ext>
                </a:extLst>
              </a:tr>
            </a:tbl>
          </a:graphicData>
        </a:graphic>
      </p:graphicFrame>
      <p:sp>
        <p:nvSpPr>
          <p:cNvPr id="9"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61</a:t>
            </a:fld>
            <a:endParaRPr lang="en-US" dirty="0"/>
          </a:p>
        </p:txBody>
      </p:sp>
    </p:spTree>
    <p:extLst>
      <p:ext uri="{BB962C8B-B14F-4D97-AF65-F5344CB8AC3E}">
        <p14:creationId xmlns:p14="http://schemas.microsoft.com/office/powerpoint/2010/main" val="1879397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Or I </a:t>
            </a:r>
            <a:r>
              <a:rPr lang="en-US" sz="3600" dirty="0"/>
              <a:t>could</a:t>
            </a:r>
            <a:r>
              <a:rPr lang="en-US" dirty="0"/>
              <a:t> take the other side . . . </a:t>
            </a:r>
          </a:p>
        </p:txBody>
      </p:sp>
      <p:sp>
        <p:nvSpPr>
          <p:cNvPr id="4" name="Content Placeholder 2"/>
          <p:cNvSpPr>
            <a:spLocks noGrp="1"/>
          </p:cNvSpPr>
          <p:nvPr>
            <p:ph idx="1"/>
          </p:nvPr>
        </p:nvSpPr>
        <p:spPr>
          <a:xfrm>
            <a:off x="5347855" y="1696584"/>
            <a:ext cx="3338945" cy="4145416"/>
          </a:xfrm>
        </p:spPr>
        <p:txBody>
          <a:bodyPr>
            <a:normAutofit fontScale="85000" lnSpcReduction="20000"/>
          </a:bodyPr>
          <a:lstStyle/>
          <a:p>
            <a:pPr marL="0" lvl="0" indent="0">
              <a:buNone/>
            </a:pPr>
            <a:r>
              <a:rPr lang="en-US" dirty="0"/>
              <a:t>In deciding which side was better supported, I asked myself…</a:t>
            </a:r>
          </a:p>
          <a:p>
            <a:r>
              <a:rPr lang="en-US" dirty="0"/>
              <a:t>Was it based on evidence?</a:t>
            </a:r>
          </a:p>
          <a:p>
            <a:pPr lvl="0"/>
            <a:r>
              <a:rPr lang="en-US" dirty="0"/>
              <a:t>What evidence was the strongest?</a:t>
            </a:r>
          </a:p>
          <a:p>
            <a:pPr lvl="0"/>
            <a:r>
              <a:rPr lang="en-US" dirty="0"/>
              <a:t>Why was the evidence strongest?</a:t>
            </a:r>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001988080"/>
              </p:ext>
            </p:extLst>
          </p:nvPr>
        </p:nvGraphicFramePr>
        <p:xfrm>
          <a:off x="457199" y="1696583"/>
          <a:ext cx="4588525" cy="3161855"/>
        </p:xfrm>
        <a:graphic>
          <a:graphicData uri="http://schemas.openxmlformats.org/drawingml/2006/table">
            <a:tbl>
              <a:tblPr firstRow="1" bandRow="1">
                <a:tableStyleId>{BC89EF96-8CEA-46FF-86C4-4CE0E7609802}</a:tableStyleId>
              </a:tblPr>
              <a:tblGrid>
                <a:gridCol w="4588525">
                  <a:extLst>
                    <a:ext uri="{9D8B030D-6E8A-4147-A177-3AD203B41FA5}">
                      <a16:colId xmlns:a16="http://schemas.microsoft.com/office/drawing/2014/main" val="20000"/>
                    </a:ext>
                  </a:extLst>
                </a:gridCol>
              </a:tblGrid>
              <a:tr h="1417383">
                <a:tc>
                  <a:txBody>
                    <a:bodyPr/>
                    <a:lstStyle/>
                    <a:p>
                      <a:r>
                        <a:rPr lang="en-US" dirty="0"/>
                        <a:t>Decision (Claim)</a:t>
                      </a:r>
                    </a:p>
                    <a:p>
                      <a:r>
                        <a:rPr lang="en-US" b="0" dirty="0"/>
                        <a:t>When looking at both arguments, the writer of the letter to the editor has the better supported</a:t>
                      </a:r>
                      <a:r>
                        <a:rPr lang="en-US" b="0" baseline="0" dirty="0"/>
                        <a:t> argument.</a:t>
                      </a:r>
                      <a:endParaRPr lang="en-US" b="0" dirty="0"/>
                    </a:p>
                  </a:txBody>
                  <a:tcPr/>
                </a:tc>
                <a:extLst>
                  <a:ext uri="{0D108BD9-81ED-4DB2-BD59-A6C34878D82A}">
                    <a16:rowId xmlns:a16="http://schemas.microsoft.com/office/drawing/2014/main" val="10000"/>
                  </a:ext>
                </a:extLst>
              </a:tr>
              <a:tr h="1744472">
                <a:tc>
                  <a:txBody>
                    <a:bodyPr/>
                    <a:lstStyle/>
                    <a:p>
                      <a:r>
                        <a:rPr lang="en-US" b="1" dirty="0"/>
                        <a:t>Reasons (Analysis/Evaluation)</a:t>
                      </a:r>
                    </a:p>
                    <a:p>
                      <a:r>
                        <a:rPr lang="en-US" dirty="0"/>
                        <a:t>The letter to the editor provides a stronger argument because the writer is a resident and more credible and uses more factual evidence.</a:t>
                      </a:r>
                    </a:p>
                  </a:txBody>
                  <a:tcPr/>
                </a:tc>
                <a:extLst>
                  <a:ext uri="{0D108BD9-81ED-4DB2-BD59-A6C34878D82A}">
                    <a16:rowId xmlns:a16="http://schemas.microsoft.com/office/drawing/2014/main" val="10001"/>
                  </a:ext>
                </a:extLst>
              </a:tr>
            </a:tbl>
          </a:graphicData>
        </a:graphic>
      </p:graphicFrame>
      <p:sp>
        <p:nvSpPr>
          <p:cNvPr id="9"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62</a:t>
            </a:fld>
            <a:endParaRPr lang="en-US" dirty="0"/>
          </a:p>
        </p:txBody>
      </p:sp>
    </p:spTree>
    <p:extLst>
      <p:ext uri="{BB962C8B-B14F-4D97-AF65-F5344CB8AC3E}">
        <p14:creationId xmlns:p14="http://schemas.microsoft.com/office/powerpoint/2010/main" val="441003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Now I’m ready . . . </a:t>
            </a:r>
          </a:p>
        </p:txBody>
      </p:sp>
      <p:graphicFrame>
        <p:nvGraphicFramePr>
          <p:cNvPr id="5" name="Table 4"/>
          <p:cNvGraphicFramePr>
            <a:graphicFrameLocks noGrp="1"/>
          </p:cNvGraphicFramePr>
          <p:nvPr>
            <p:extLst>
              <p:ext uri="{D42A27DB-BD31-4B8C-83A1-F6EECF244321}">
                <p14:modId xmlns:p14="http://schemas.microsoft.com/office/powerpoint/2010/main" val="3022633600"/>
              </p:ext>
            </p:extLst>
          </p:nvPr>
        </p:nvGraphicFramePr>
        <p:xfrm>
          <a:off x="390294" y="1436591"/>
          <a:ext cx="8452624" cy="4511040"/>
        </p:xfrm>
        <a:graphic>
          <a:graphicData uri="http://schemas.openxmlformats.org/drawingml/2006/table">
            <a:tbl>
              <a:tblPr firstRow="1" bandRow="1">
                <a:tableStyleId>{3B4B98B0-60AC-42C2-AFA5-B58CD77FA1E5}</a:tableStyleId>
              </a:tblPr>
              <a:tblGrid>
                <a:gridCol w="1770341">
                  <a:extLst>
                    <a:ext uri="{9D8B030D-6E8A-4147-A177-3AD203B41FA5}">
                      <a16:colId xmlns:a16="http://schemas.microsoft.com/office/drawing/2014/main" val="20000"/>
                    </a:ext>
                  </a:extLst>
                </a:gridCol>
                <a:gridCol w="6682283">
                  <a:extLst>
                    <a:ext uri="{9D8B030D-6E8A-4147-A177-3AD203B41FA5}">
                      <a16:colId xmlns:a16="http://schemas.microsoft.com/office/drawing/2014/main" val="20001"/>
                    </a:ext>
                  </a:extLst>
                </a:gridCol>
              </a:tblGrid>
              <a:tr h="370840">
                <a:tc>
                  <a:txBody>
                    <a:bodyPr/>
                    <a:lstStyle/>
                    <a:p>
                      <a:r>
                        <a:rPr lang="en-US" sz="2000" b="0" dirty="0"/>
                        <a:t>Claim</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b="0" dirty="0"/>
                        <a:t>States what is being argued</a:t>
                      </a:r>
                      <a:r>
                        <a:rPr lang="en-US" sz="2000" b="0" baseline="0" dirty="0"/>
                        <a:t> and what points are being made. An effective claim is debatable, narrow enough to deal with in a writing, and has valid evidence to support it.</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40">
                <a:tc>
                  <a:txBody>
                    <a:bodyPr/>
                    <a:lstStyle/>
                    <a:p>
                      <a:pPr marL="0" indent="0" algn="l"/>
                      <a:r>
                        <a:rPr lang="en-US" sz="2000" dirty="0"/>
                        <a:t>Evidence</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a:t>Supports the claim; not personal opinions, but, information from reliable sources (texts).</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40">
                <a:tc>
                  <a:txBody>
                    <a:bodyPr/>
                    <a:lstStyle/>
                    <a:p>
                      <a:r>
                        <a:rPr lang="en-US" sz="2000" dirty="0"/>
                        <a:t>Bridge</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a:t>The logical connection between the evidence and the claim</a:t>
                      </a:r>
                      <a:r>
                        <a:rPr lang="en-US" sz="2000" baseline="0" dirty="0"/>
                        <a:t> - e</a:t>
                      </a:r>
                      <a:r>
                        <a:rPr lang="en-US" sz="2000" dirty="0"/>
                        <a:t>xplains how the pieces of evidence are connected to the claim. </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0840">
                <a:tc>
                  <a:txBody>
                    <a:bodyPr/>
                    <a:lstStyle/>
                    <a:p>
                      <a:r>
                        <a:rPr lang="en-US" sz="2000" dirty="0"/>
                        <a:t>Counterclaim</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a:t>A claim that negates or disagrees</a:t>
                      </a:r>
                      <a:r>
                        <a:rPr lang="en-US" sz="2000" baseline="0" dirty="0"/>
                        <a:t> with the claim.</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0840">
                <a:tc>
                  <a:txBody>
                    <a:bodyPr/>
                    <a:lstStyle/>
                    <a:p>
                      <a:r>
                        <a:rPr lang="en-US" sz="2000" dirty="0"/>
                        <a:t>Rebuttal</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a:t>Evidence that negates or disagrees with the counterclaim.</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70840">
                <a:tc>
                  <a:txBody>
                    <a:bodyPr/>
                    <a:lstStyle/>
                    <a:p>
                      <a:r>
                        <a:rPr lang="en-US" sz="2000" dirty="0"/>
                        <a:t>Conclusion</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a:t>Closes the essay and once more attempts to convince</a:t>
                      </a:r>
                      <a:r>
                        <a:rPr lang="en-US" sz="2000" baseline="0" dirty="0"/>
                        <a:t> the reader that the claim is the best position on the issue.</a:t>
                      </a:r>
                      <a:endParaRPr lang="en-US" sz="2000" b="0" dirty="0">
                        <a:latin typeface="Century Gothic" panose="020B0502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63</a:t>
            </a:fld>
            <a:endParaRPr lang="en-US" dirty="0"/>
          </a:p>
        </p:txBody>
      </p:sp>
      <p:sp>
        <p:nvSpPr>
          <p:cNvPr id="7" name="TextBox 6"/>
          <p:cNvSpPr txBox="1"/>
          <p:nvPr/>
        </p:nvSpPr>
        <p:spPr>
          <a:xfrm>
            <a:off x="4622419" y="6286183"/>
            <a:ext cx="2971800" cy="40011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000" dirty="0">
                <a:solidFill>
                  <a:schemeClr val="bg1"/>
                </a:solidFill>
              </a:rPr>
              <a:t>Workbook– pp. 29-48</a:t>
            </a:r>
          </a:p>
        </p:txBody>
      </p:sp>
    </p:spTree>
    <p:extLst>
      <p:ext uri="{BB962C8B-B14F-4D97-AF65-F5344CB8AC3E}">
        <p14:creationId xmlns:p14="http://schemas.microsoft.com/office/powerpoint/2010/main" val="160313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fld id="{A0787430-367F-844C-868B-A0250E95AAAB}" type="slidenum">
              <a:rPr lang="en-US" smtClean="0"/>
              <a:t>64</a:t>
            </a:fld>
            <a:endParaRPr lang="en-US" dirty="0"/>
          </a:p>
        </p:txBody>
      </p:sp>
      <p:sp>
        <p:nvSpPr>
          <p:cNvPr id="4" name="Rectangle 3"/>
          <p:cNvSpPr/>
          <p:nvPr/>
        </p:nvSpPr>
        <p:spPr>
          <a:xfrm>
            <a:off x="711198" y="2602734"/>
            <a:ext cx="4619557" cy="156966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spc="0" dirty="0">
                <a:ln w="0"/>
                <a:solidFill>
                  <a:srgbClr val="772D2B"/>
                </a:solidFill>
                <a:effectLst>
                  <a:reflection blurRad="12700" stA="50000" endPos="50000" dist="5000" dir="5400000" sy="-100000" rotWithShape="0"/>
                </a:effectLst>
              </a:rPr>
              <a:t>Develop the Claim</a:t>
            </a: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604"/>
          <a:stretch/>
        </p:blipFill>
        <p:spPr bwMode="auto">
          <a:xfrm>
            <a:off x="5768502" y="1771603"/>
            <a:ext cx="3207568" cy="32319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0122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891381"/>
            <a:ext cx="4588526" cy="798513"/>
          </a:xfrm>
        </p:spPr>
        <p:txBody>
          <a:bodyPr/>
          <a:lstStyle/>
          <a:p>
            <a:r>
              <a:rPr lang="en-US" sz="3200" dirty="0"/>
              <a:t>Just use the decision and reasons from </a:t>
            </a:r>
            <a:r>
              <a:rPr lang="en-US" sz="3200" i="1" dirty="0"/>
              <a:t>Both Sides Now</a:t>
            </a:r>
            <a:r>
              <a:rPr lang="en-US" sz="3200" dirty="0"/>
              <a:t>!</a:t>
            </a:r>
          </a:p>
        </p:txBody>
      </p:sp>
      <p:sp>
        <p:nvSpPr>
          <p:cNvPr id="2" name="Slide Number Placeholder 1"/>
          <p:cNvSpPr>
            <a:spLocks noGrp="1"/>
          </p:cNvSpPr>
          <p:nvPr>
            <p:ph type="sldNum" sz="quarter" idx="10"/>
          </p:nvPr>
        </p:nvSpPr>
        <p:spPr/>
        <p:txBody>
          <a:bodyPr/>
          <a:lstStyle/>
          <a:p>
            <a:fld id="{A0787430-367F-844C-868B-A0250E95AAAB}" type="slidenum">
              <a:rPr lang="en-US" smtClean="0"/>
              <a:t>65</a:t>
            </a:fld>
            <a:endParaRPr lang="en-US"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604"/>
          <a:stretch/>
        </p:blipFill>
        <p:spPr bwMode="auto">
          <a:xfrm>
            <a:off x="5856908" y="2631164"/>
            <a:ext cx="2964926" cy="2987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Table 7"/>
          <p:cNvGraphicFramePr>
            <a:graphicFrameLocks noGrp="1"/>
          </p:cNvGraphicFramePr>
          <p:nvPr>
            <p:extLst>
              <p:ext uri="{D42A27DB-BD31-4B8C-83A1-F6EECF244321}">
                <p14:modId xmlns:p14="http://schemas.microsoft.com/office/powerpoint/2010/main" val="958806757"/>
              </p:ext>
            </p:extLst>
          </p:nvPr>
        </p:nvGraphicFramePr>
        <p:xfrm>
          <a:off x="552431" y="2631164"/>
          <a:ext cx="4658547" cy="3161855"/>
        </p:xfrm>
        <a:graphic>
          <a:graphicData uri="http://schemas.openxmlformats.org/drawingml/2006/table">
            <a:tbl>
              <a:tblPr firstRow="1" bandRow="1">
                <a:tableStyleId>{BC89EF96-8CEA-46FF-86C4-4CE0E7609802}</a:tableStyleId>
              </a:tblPr>
              <a:tblGrid>
                <a:gridCol w="4658547">
                  <a:extLst>
                    <a:ext uri="{9D8B030D-6E8A-4147-A177-3AD203B41FA5}">
                      <a16:colId xmlns:a16="http://schemas.microsoft.com/office/drawing/2014/main" val="20000"/>
                    </a:ext>
                  </a:extLst>
                </a:gridCol>
              </a:tblGrid>
              <a:tr h="1417383">
                <a:tc>
                  <a:txBody>
                    <a:bodyPr/>
                    <a:lstStyle/>
                    <a:p>
                      <a:r>
                        <a:rPr lang="en-US" dirty="0"/>
                        <a:t>Decision (Claim)</a:t>
                      </a:r>
                    </a:p>
                    <a:p>
                      <a:r>
                        <a:rPr lang="en-US" b="0" dirty="0"/>
                        <a:t>When comparing the two positions, Representative</a:t>
                      </a:r>
                      <a:r>
                        <a:rPr lang="en-US" b="0" baseline="0" dirty="0"/>
                        <a:t> Walls has the better supported position.</a:t>
                      </a:r>
                      <a:endParaRPr lang="en-US" b="0" dirty="0"/>
                    </a:p>
                  </a:txBody>
                  <a:tcPr/>
                </a:tc>
                <a:extLst>
                  <a:ext uri="{0D108BD9-81ED-4DB2-BD59-A6C34878D82A}">
                    <a16:rowId xmlns:a16="http://schemas.microsoft.com/office/drawing/2014/main" val="10000"/>
                  </a:ext>
                </a:extLst>
              </a:tr>
              <a:tr h="1744472">
                <a:tc>
                  <a:txBody>
                    <a:bodyPr/>
                    <a:lstStyle/>
                    <a:p>
                      <a:r>
                        <a:rPr lang="en-US" b="1" dirty="0"/>
                        <a:t>Reasons (Analysis/Evaluation)</a:t>
                      </a:r>
                    </a:p>
                    <a:p>
                      <a:r>
                        <a:rPr lang="en-US" dirty="0"/>
                        <a:t>The press release provides a</a:t>
                      </a:r>
                      <a:r>
                        <a:rPr lang="en-US" baseline="0" dirty="0"/>
                        <a:t> stronger argument because it provides more positive and factual evidence.</a:t>
                      </a:r>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29899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dirty="0"/>
              <a:t>Write Your Claim and Evaluate</a:t>
            </a:r>
            <a:endParaRPr lang="en-US" dirty="0"/>
          </a:p>
        </p:txBody>
      </p:sp>
      <p:sp>
        <p:nvSpPr>
          <p:cNvPr id="5" name="Content Placeholder 2"/>
          <p:cNvSpPr>
            <a:spLocks noGrp="1"/>
          </p:cNvSpPr>
          <p:nvPr>
            <p:ph idx="1"/>
          </p:nvPr>
        </p:nvSpPr>
        <p:spPr>
          <a:xfrm>
            <a:off x="5347855" y="2164935"/>
            <a:ext cx="3338945" cy="3434973"/>
          </a:xfrm>
        </p:spPr>
        <p:txBody>
          <a:bodyPr>
            <a:normAutofit fontScale="92500" lnSpcReduction="20000"/>
          </a:bodyPr>
          <a:lstStyle/>
          <a:p>
            <a:pPr lvl="0"/>
            <a:r>
              <a:rPr lang="en-US" dirty="0"/>
              <a:t>Is it debatable?</a:t>
            </a:r>
          </a:p>
          <a:p>
            <a:pPr lvl="0"/>
            <a:r>
              <a:rPr lang="en-US" dirty="0"/>
              <a:t>Is the focus narrow enough for the writing required?</a:t>
            </a:r>
          </a:p>
          <a:p>
            <a:pPr lvl="0"/>
            <a:r>
              <a:rPr lang="en-US" dirty="0"/>
              <a:t>Does it establish the argument?</a:t>
            </a:r>
          </a:p>
          <a:p>
            <a:pPr lvl="0"/>
            <a:r>
              <a:rPr lang="en-US" dirty="0"/>
              <a:t>Is it valid? </a:t>
            </a:r>
          </a:p>
          <a:p>
            <a:pPr marL="0" indent="0">
              <a:buNone/>
            </a:pPr>
            <a:endParaRPr lang="en-US" dirty="0"/>
          </a:p>
        </p:txBody>
      </p:sp>
      <p:sp>
        <p:nvSpPr>
          <p:cNvPr id="7" name="Content Placeholder 8"/>
          <p:cNvSpPr>
            <a:spLocks noGrp="1"/>
          </p:cNvSpPr>
          <p:nvPr>
            <p:ph idx="1"/>
          </p:nvPr>
        </p:nvSpPr>
        <p:spPr>
          <a:xfrm>
            <a:off x="457200" y="1806498"/>
            <a:ext cx="4583151" cy="4319665"/>
          </a:xfrm>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en-US" sz="2600" dirty="0"/>
              <a:t>While both sides make an acceptable case, Representative Walls provides a stronger argument for the road construction bill because the press release provides more factual and valid evidence.</a:t>
            </a:r>
          </a:p>
        </p:txBody>
      </p:sp>
      <p:sp>
        <p:nvSpPr>
          <p:cNvPr id="3" name="Rectangle 2"/>
          <p:cNvSpPr/>
          <p:nvPr/>
        </p:nvSpPr>
        <p:spPr>
          <a:xfrm>
            <a:off x="524770" y="1316776"/>
            <a:ext cx="8162030" cy="400110"/>
          </a:xfrm>
          <a:prstGeom prst="rect">
            <a:avLst/>
          </a:prstGeom>
          <a:solidFill>
            <a:srgbClr val="0084A9"/>
          </a:solidFill>
        </p:spPr>
        <p:style>
          <a:lnRef idx="0">
            <a:schemeClr val="accent1"/>
          </a:lnRef>
          <a:fillRef idx="3">
            <a:schemeClr val="accent1"/>
          </a:fillRef>
          <a:effectRef idx="3">
            <a:schemeClr val="accent1"/>
          </a:effectRef>
          <a:fontRef idx="minor">
            <a:schemeClr val="lt1"/>
          </a:fontRef>
        </p:style>
        <p:txBody>
          <a:bodyPr wrap="square">
            <a:spAutoFit/>
          </a:bodyPr>
          <a:lstStyle/>
          <a:p>
            <a:pPr marL="0" indent="0" algn="ctr">
              <a:buNone/>
            </a:pPr>
            <a:r>
              <a:rPr lang="en-US" sz="2000" dirty="0"/>
              <a:t>The assertion you are making + The reason you are making it = Claim</a:t>
            </a:r>
          </a:p>
        </p:txBody>
      </p:sp>
      <p:sp>
        <p:nvSpPr>
          <p:cNvPr id="9" name="Slide Number Placeholder 1"/>
          <p:cNvSpPr>
            <a:spLocks noGrp="1"/>
          </p:cNvSpPr>
          <p:nvPr>
            <p:ph type="sldNum" sz="quarter" idx="4294967295"/>
          </p:nvPr>
        </p:nvSpPr>
        <p:spPr>
          <a:xfrm>
            <a:off x="457200" y="6299200"/>
            <a:ext cx="458788" cy="322263"/>
          </a:xfrm>
        </p:spPr>
        <p:txBody>
          <a:bodyPr/>
          <a:lstStyle/>
          <a:p>
            <a:fld id="{A0787430-367F-844C-868B-A0250E95AAAB}" type="slidenum">
              <a:rPr lang="en-US" smtClean="0"/>
              <a:t>66</a:t>
            </a:fld>
            <a:endParaRPr lang="en-US" dirty="0"/>
          </a:p>
        </p:txBody>
      </p:sp>
    </p:spTree>
    <p:extLst>
      <p:ext uri="{BB962C8B-B14F-4D97-AF65-F5344CB8AC3E}">
        <p14:creationId xmlns:p14="http://schemas.microsoft.com/office/powerpoint/2010/main" val="3987948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sz="3600" dirty="0"/>
              <a:t>Problems with Claims? Incorporate Writing Frames</a:t>
            </a:r>
          </a:p>
        </p:txBody>
      </p:sp>
      <p:sp>
        <p:nvSpPr>
          <p:cNvPr id="3" name="Slide Number Placeholder 2"/>
          <p:cNvSpPr>
            <a:spLocks noGrp="1"/>
          </p:cNvSpPr>
          <p:nvPr>
            <p:ph type="sldNum" sz="quarter" idx="10"/>
          </p:nvPr>
        </p:nvSpPr>
        <p:spPr/>
        <p:txBody>
          <a:bodyPr/>
          <a:lstStyle/>
          <a:p>
            <a:fld id="{A0787430-367F-844C-868B-A0250E95AAAB}" type="slidenum">
              <a:rPr lang="en-US" smtClean="0"/>
              <a:pPr/>
              <a:t>67</a:t>
            </a:fld>
            <a:endParaRPr lang="en-US" dirty="0"/>
          </a:p>
        </p:txBody>
      </p:sp>
      <p:sp>
        <p:nvSpPr>
          <p:cNvPr id="2" name="Rounded Rectangle 1"/>
          <p:cNvSpPr/>
          <p:nvPr/>
        </p:nvSpPr>
        <p:spPr>
          <a:xfrm>
            <a:off x="457200" y="1749029"/>
            <a:ext cx="6629400" cy="1447800"/>
          </a:xfrm>
          <a:prstGeom prst="roundRect">
            <a:avLst/>
          </a:prstGeom>
          <a:solidFill>
            <a:srgbClr val="0084A9"/>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dirty="0">
                <a:solidFill>
                  <a:schemeClr val="bg1"/>
                </a:solidFill>
              </a:rPr>
              <a:t>Although _____________________ (believes, demonstrates, argues) that ____________________________________, _________________ supports/provides the clearest evidence _________________________ because ________________.</a:t>
            </a:r>
          </a:p>
        </p:txBody>
      </p:sp>
      <p:sp>
        <p:nvSpPr>
          <p:cNvPr id="7" name="Rounded Rectangle 6"/>
          <p:cNvSpPr/>
          <p:nvPr/>
        </p:nvSpPr>
        <p:spPr>
          <a:xfrm>
            <a:off x="457200" y="4828410"/>
            <a:ext cx="6629400" cy="1524000"/>
          </a:xfrm>
          <a:prstGeom prst="roundRect">
            <a:avLst/>
          </a:prstGeom>
          <a:solidFill>
            <a:srgbClr val="0084A9"/>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dirty="0">
                <a:solidFill>
                  <a:schemeClr val="bg1"/>
                </a:solidFill>
              </a:rPr>
              <a:t>Looking at the arguments regarding ____________, it is clear that _____________________________________________.</a:t>
            </a:r>
          </a:p>
        </p:txBody>
      </p:sp>
      <p:sp>
        <p:nvSpPr>
          <p:cNvPr id="8" name="Rounded Rectangle 7"/>
          <p:cNvSpPr/>
          <p:nvPr/>
        </p:nvSpPr>
        <p:spPr>
          <a:xfrm>
            <a:off x="1707777" y="3326820"/>
            <a:ext cx="6629400" cy="1371600"/>
          </a:xfrm>
          <a:prstGeom prst="roundRect">
            <a:avLst/>
          </a:prstGeom>
          <a:solidFill>
            <a:srgbClr val="0084A9"/>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en-US" dirty="0">
                <a:solidFill>
                  <a:schemeClr val="bg1"/>
                </a:solidFill>
              </a:rPr>
              <a:t>When comparing the two positions in this article, ____________ provides the clearest evidence that ___________________________ because ___________.</a:t>
            </a:r>
          </a:p>
        </p:txBody>
      </p:sp>
    </p:spTree>
    <p:extLst>
      <p:ext uri="{BB962C8B-B14F-4D97-AF65-F5344CB8AC3E}">
        <p14:creationId xmlns:p14="http://schemas.microsoft.com/office/powerpoint/2010/main" val="1593012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fld id="{A0787430-367F-844C-868B-A0250E95AAAB}" type="slidenum">
              <a:rPr lang="en-US" smtClean="0"/>
              <a:t>68</a:t>
            </a:fld>
            <a:endParaRPr lang="en-US" dirty="0"/>
          </a:p>
        </p:txBody>
      </p:sp>
      <p:sp>
        <p:nvSpPr>
          <p:cNvPr id="4" name="Rectangle 3"/>
          <p:cNvSpPr/>
          <p:nvPr/>
        </p:nvSpPr>
        <p:spPr>
          <a:xfrm>
            <a:off x="391615" y="1990467"/>
            <a:ext cx="5381388" cy="2585323"/>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a:ln w="0"/>
                <a:solidFill>
                  <a:srgbClr val="772D2B"/>
                </a:solidFill>
                <a:effectLst>
                  <a:reflection blurRad="12700" stA="50000" endPos="50000" dist="5000" dir="5400000" sy="-100000" rotWithShape="0"/>
                </a:effectLst>
              </a:rPr>
              <a:t>Cite the Evidence and Connect It!</a:t>
            </a:r>
          </a:p>
        </p:txBody>
      </p:sp>
      <p:pic>
        <p:nvPicPr>
          <p:cNvPr id="4100" name="Picture 4" descr="http://www.monroecounty.gov/i/aging-manthink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3621" y="644239"/>
            <a:ext cx="3589937" cy="269245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5504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Cite and Connect</a:t>
            </a:r>
          </a:p>
        </p:txBody>
      </p:sp>
      <p:sp>
        <p:nvSpPr>
          <p:cNvPr id="6" name="Content Placeholder 5"/>
          <p:cNvSpPr>
            <a:spLocks noGrp="1"/>
          </p:cNvSpPr>
          <p:nvPr>
            <p:ph sz="half" idx="1"/>
          </p:nvPr>
        </p:nvSpPr>
        <p:spPr>
          <a:xfrm>
            <a:off x="457200" y="2160441"/>
            <a:ext cx="4038600" cy="3392866"/>
          </a:xfrm>
        </p:spPr>
        <p:txBody>
          <a:bodyPr/>
          <a:lstStyle/>
          <a:p>
            <a:r>
              <a:rPr lang="en-US" dirty="0"/>
              <a:t>Supports the claim</a:t>
            </a:r>
          </a:p>
          <a:p>
            <a:r>
              <a:rPr lang="en-US" dirty="0"/>
              <a:t>From the text</a:t>
            </a:r>
          </a:p>
          <a:p>
            <a:pPr lvl="1"/>
            <a:r>
              <a:rPr lang="en-US" dirty="0"/>
              <a:t>Quotation</a:t>
            </a:r>
          </a:p>
          <a:p>
            <a:pPr lvl="1"/>
            <a:r>
              <a:rPr lang="en-US" dirty="0"/>
              <a:t>Paraphrase</a:t>
            </a:r>
          </a:p>
          <a:p>
            <a:pPr lvl="1"/>
            <a:r>
              <a:rPr lang="en-US" dirty="0"/>
              <a:t>Summary</a:t>
            </a:r>
          </a:p>
          <a:p>
            <a:pPr marL="0" indent="0">
              <a:buNone/>
            </a:pPr>
            <a:endParaRPr lang="en-US" dirty="0"/>
          </a:p>
        </p:txBody>
      </p:sp>
      <p:sp>
        <p:nvSpPr>
          <p:cNvPr id="7" name="Content Placeholder 6"/>
          <p:cNvSpPr>
            <a:spLocks noGrp="1"/>
          </p:cNvSpPr>
          <p:nvPr>
            <p:ph sz="half" idx="2"/>
          </p:nvPr>
        </p:nvSpPr>
        <p:spPr>
          <a:xfrm>
            <a:off x="4648200" y="2160441"/>
            <a:ext cx="4038600" cy="3965722"/>
          </a:xfrm>
        </p:spPr>
        <p:txBody>
          <a:bodyPr/>
          <a:lstStyle/>
          <a:p>
            <a:r>
              <a:rPr lang="en-US" dirty="0"/>
              <a:t>Explains how the evidence connects to the claim</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69</a:t>
            </a:fld>
            <a:endParaRPr lang="en-US" altLang="en-US" dirty="0"/>
          </a:p>
        </p:txBody>
      </p:sp>
      <p:sp>
        <p:nvSpPr>
          <p:cNvPr id="9" name="TextBox 8"/>
          <p:cNvSpPr txBox="1"/>
          <p:nvPr/>
        </p:nvSpPr>
        <p:spPr>
          <a:xfrm>
            <a:off x="1484452" y="5532657"/>
            <a:ext cx="6327495" cy="400110"/>
          </a:xfrm>
          <a:prstGeom prst="rect">
            <a:avLst/>
          </a:prstGeom>
          <a:noFill/>
        </p:spPr>
        <p:txBody>
          <a:bodyPr wrap="square" rtlCol="0">
            <a:spAutoFit/>
          </a:bodyPr>
          <a:lstStyle/>
          <a:p>
            <a:r>
              <a:rPr lang="en-US" sz="2000" b="1" i="1" dirty="0"/>
              <a:t>Remember, there are different types of evidence!</a:t>
            </a:r>
          </a:p>
        </p:txBody>
      </p:sp>
      <p:sp>
        <p:nvSpPr>
          <p:cNvPr id="3" name="TextBox 2"/>
          <p:cNvSpPr txBox="1"/>
          <p:nvPr/>
        </p:nvSpPr>
        <p:spPr>
          <a:xfrm>
            <a:off x="579862" y="1619042"/>
            <a:ext cx="3331737" cy="52322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2800" b="1" dirty="0"/>
              <a:t>Evidence (Cite)</a:t>
            </a:r>
          </a:p>
        </p:txBody>
      </p:sp>
      <p:sp>
        <p:nvSpPr>
          <p:cNvPr id="12" name="TextBox 11"/>
          <p:cNvSpPr txBox="1"/>
          <p:nvPr/>
        </p:nvSpPr>
        <p:spPr>
          <a:xfrm>
            <a:off x="4778719" y="1619665"/>
            <a:ext cx="3331737" cy="52322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2800" b="1" dirty="0"/>
              <a:t>Bridge (Connect)</a:t>
            </a:r>
          </a:p>
        </p:txBody>
      </p:sp>
    </p:spTree>
    <p:extLst>
      <p:ext uri="{BB962C8B-B14F-4D97-AF65-F5344CB8AC3E}">
        <p14:creationId xmlns:p14="http://schemas.microsoft.com/office/powerpoint/2010/main" val="336043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a:bodyPr>
          <a:lstStyle/>
          <a:p>
            <a:pPr eaLnBrk="1" hangingPunct="1"/>
            <a:r>
              <a:rPr lang="en-US" altLang="en-US" dirty="0">
                <a:ea typeface="ＭＳ Ｐゴシック" pitchFamily="34" charset="-128"/>
              </a:rPr>
              <a:t>High Impact Indicator for RLA</a:t>
            </a:r>
          </a:p>
        </p:txBody>
      </p:sp>
      <p:sp>
        <p:nvSpPr>
          <p:cNvPr id="17411" name="Content Placeholder 2"/>
          <p:cNvSpPr>
            <a:spLocks noGrp="1"/>
          </p:cNvSpPr>
          <p:nvPr>
            <p:ph idx="1"/>
          </p:nvPr>
        </p:nvSpPr>
        <p:spPr/>
        <p:txBody>
          <a:bodyPr>
            <a:normAutofit/>
          </a:bodyPr>
          <a:lstStyle/>
          <a:p>
            <a:pPr marL="0" indent="0" eaLnBrk="1" hangingPunct="1">
              <a:buFont typeface="Arial" pitchFamily="34" charset="0"/>
              <a:buNone/>
              <a:defRPr/>
            </a:pPr>
            <a:r>
              <a:rPr lang="en-US" sz="3800" dirty="0">
                <a:ea typeface="ＭＳ Ｐゴシック" pitchFamily="34" charset="-128"/>
              </a:rPr>
              <a:t> </a:t>
            </a:r>
            <a:endParaRPr lang="en-US" dirty="0">
              <a:ea typeface="ＭＳ Ｐゴシック" pitchFamily="34" charset="-128"/>
            </a:endParaRPr>
          </a:p>
        </p:txBody>
      </p:sp>
      <p:sp>
        <p:nvSpPr>
          <p:cNvPr id="32772"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130000"/>
              </a:lnSpc>
              <a:spcBef>
                <a:spcPct val="20000"/>
              </a:spcBef>
              <a:buFont typeface="Arial" pitchFamily="34" charset="0"/>
              <a:buChar char="•"/>
              <a:defRPr sz="3200">
                <a:solidFill>
                  <a:schemeClr val="tx1"/>
                </a:solidFill>
                <a:latin typeface="Arial" pitchFamily="34" charset="0"/>
                <a:ea typeface="ＭＳ Ｐゴシック" pitchFamily="34" charset="-128"/>
              </a:defRPr>
            </a:lvl1pPr>
            <a:lvl2pPr marL="742950" indent="-285750" eaLnBrk="0" hangingPunct="0">
              <a:lnSpc>
                <a:spcPct val="130000"/>
              </a:lnSpc>
              <a:spcBef>
                <a:spcPct val="20000"/>
              </a:spcBef>
              <a:buFont typeface="Arial" pitchFamily="34" charset="0"/>
              <a:buChar char="–"/>
              <a:defRPr sz="2800">
                <a:solidFill>
                  <a:schemeClr val="tx1"/>
                </a:solidFill>
                <a:latin typeface="Arial" pitchFamily="34" charset="0"/>
                <a:ea typeface="ＭＳ Ｐゴシック" pitchFamily="34" charset="-128"/>
              </a:defRPr>
            </a:lvl2pPr>
            <a:lvl3pPr marL="1143000" indent="-228600" eaLnBrk="0" hangingPunct="0">
              <a:lnSpc>
                <a:spcPct val="130000"/>
              </a:lnSpc>
              <a:spcBef>
                <a:spcPct val="20000"/>
              </a:spcBef>
              <a:buFont typeface="Arial" pitchFamily="34" charset="0"/>
              <a:buChar char="•"/>
              <a:defRPr sz="2400">
                <a:solidFill>
                  <a:schemeClr val="tx1"/>
                </a:solidFill>
                <a:latin typeface="Arial" pitchFamily="34" charset="0"/>
                <a:ea typeface="ＭＳ Ｐゴシック" pitchFamily="34" charset="-128"/>
              </a:defRPr>
            </a:lvl3pPr>
            <a:lvl4pPr marL="1600200" indent="-228600" eaLnBrk="0" hangingPunct="0">
              <a:lnSpc>
                <a:spcPct val="130000"/>
              </a:lnSpc>
              <a:spcBef>
                <a:spcPct val="20000"/>
              </a:spcBef>
              <a:buFont typeface="Arial" pitchFamily="34" charset="0"/>
              <a:buChar char="–"/>
              <a:defRPr sz="2000">
                <a:solidFill>
                  <a:schemeClr val="tx1"/>
                </a:solidFill>
                <a:latin typeface="Arial" pitchFamily="34" charset="0"/>
                <a:ea typeface="ＭＳ Ｐゴシック" pitchFamily="34" charset="-128"/>
              </a:defRPr>
            </a:lvl4pPr>
            <a:lvl5pPr marL="2057400" indent="-228600" eaLnBrk="0" hangingPunct="0">
              <a:lnSpc>
                <a:spcPct val="130000"/>
              </a:lnSpc>
              <a:spcBef>
                <a:spcPct val="20000"/>
              </a:spcBef>
              <a:buFont typeface="Arial" pitchFamily="34" charset="0"/>
              <a:buChar char="»"/>
              <a:defRPr sz="2000">
                <a:solidFill>
                  <a:schemeClr val="tx1"/>
                </a:solidFill>
                <a:latin typeface="Arial" pitchFamily="34" charset="0"/>
                <a:ea typeface="ＭＳ Ｐゴシック" pitchFamily="34" charset="-128"/>
              </a:defRPr>
            </a:lvl5pPr>
            <a:lvl6pPr marL="25146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ＭＳ Ｐゴシック" pitchFamily="34" charset="-128"/>
              </a:defRPr>
            </a:lvl6pPr>
            <a:lvl7pPr marL="29718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ＭＳ Ｐゴシック" pitchFamily="34" charset="-128"/>
              </a:defRPr>
            </a:lvl7pPr>
            <a:lvl8pPr marL="34290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ＭＳ Ｐゴシック" pitchFamily="34" charset="-128"/>
              </a:defRPr>
            </a:lvl8pPr>
            <a:lvl9pPr marL="38862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ＭＳ Ｐゴシック" pitchFamily="34" charset="-128"/>
              </a:defRPr>
            </a:lvl9pPr>
          </a:lstStyle>
          <a:p>
            <a:pPr eaLnBrk="1" hangingPunct="1">
              <a:lnSpc>
                <a:spcPct val="100000"/>
              </a:lnSpc>
              <a:spcBef>
                <a:spcPct val="0"/>
              </a:spcBef>
              <a:buFontTx/>
              <a:buNone/>
            </a:pPr>
            <a:fld id="{C78C9D24-D990-4A07-BA07-C1D9830F09F2}" type="slidenum">
              <a:rPr lang="en-US" altLang="en-US" sz="1200" smtClean="0">
                <a:solidFill>
                  <a:srgbClr val="0084A9"/>
                </a:solidFill>
              </a:rPr>
              <a:pPr eaLnBrk="1" hangingPunct="1">
                <a:lnSpc>
                  <a:spcPct val="100000"/>
                </a:lnSpc>
                <a:spcBef>
                  <a:spcPct val="0"/>
                </a:spcBef>
                <a:buFontTx/>
                <a:buNone/>
              </a:pPr>
              <a:t>7</a:t>
            </a:fld>
            <a:endParaRPr lang="en-US" altLang="en-US" sz="1200" dirty="0">
              <a:solidFill>
                <a:srgbClr val="0084A9"/>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4021883230"/>
              </p:ext>
            </p:extLst>
          </p:nvPr>
        </p:nvGraphicFramePr>
        <p:xfrm>
          <a:off x="457200" y="1396999"/>
          <a:ext cx="8229600" cy="5224463"/>
        </p:xfrm>
        <a:graphic>
          <a:graphicData uri="http://schemas.openxmlformats.org/drawingml/2006/table">
            <a:tbl>
              <a:tblPr firstRow="1" bandRow="1">
                <a:tableStyleId>{5C22544A-7EE6-4342-B048-85BDC9FD1C3A}</a:tableStyleId>
              </a:tblPr>
              <a:tblGrid>
                <a:gridCol w="2607276">
                  <a:extLst>
                    <a:ext uri="{9D8B030D-6E8A-4147-A177-3AD203B41FA5}">
                      <a16:colId xmlns:a16="http://schemas.microsoft.com/office/drawing/2014/main" val="20000"/>
                    </a:ext>
                  </a:extLst>
                </a:gridCol>
                <a:gridCol w="5622324">
                  <a:extLst>
                    <a:ext uri="{9D8B030D-6E8A-4147-A177-3AD203B41FA5}">
                      <a16:colId xmlns:a16="http://schemas.microsoft.com/office/drawing/2014/main" val="20001"/>
                    </a:ext>
                  </a:extLst>
                </a:gridCol>
              </a:tblGrid>
              <a:tr h="653058">
                <a:tc>
                  <a:txBody>
                    <a:bodyPr/>
                    <a:lstStyle/>
                    <a:p>
                      <a:pPr algn="ctr"/>
                      <a:r>
                        <a:rPr lang="en-US" dirty="0"/>
                        <a:t>Indicator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What</a:t>
                      </a:r>
                      <a:r>
                        <a:rPr lang="en-US" baseline="0" dirty="0"/>
                        <a:t> to look for in student work.</a:t>
                      </a:r>
                    </a:p>
                    <a:p>
                      <a:pPr algn="ctr"/>
                      <a:r>
                        <a:rPr lang="en-US" baseline="0" dirty="0"/>
                        <a:t>The student can: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71405">
                <a:tc>
                  <a:txBody>
                    <a:bodyPr/>
                    <a:lstStyle/>
                    <a:p>
                      <a:r>
                        <a:rPr lang="en-US" b="1" dirty="0"/>
                        <a:t>R.8.3:</a:t>
                      </a:r>
                      <a:r>
                        <a:rPr lang="en-US" b="1" baseline="0" dirty="0"/>
                        <a:t> Evaluate the relevance and sufficiency of evidence offered in support of a claim. Primarily measured with informational text.</a:t>
                      </a:r>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explain how a particular piece of evidence is relevant to a point an author is making. </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explain how a particular piece or pieces of evidence are sufficient to justify an author’s singular point or overall message. </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distinguish between irrelevant and relevant evidence. </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distinguish between an idea that has sufficient evidence to support it and one that does not.</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distinguish between explanation and evidence.</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distinguish between reasoning and evidence.</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make judgments on either the relevance or sufficiency (or both) of single and multiple pieces of evidence. </a:t>
                      </a:r>
                    </a:p>
                    <a:p>
                      <a:r>
                        <a:rPr lang="en-US" sz="1800" b="0" i="0" u="none" strike="noStrike" kern="1200" baseline="0" dirty="0">
                          <a:solidFill>
                            <a:schemeClr val="dk1"/>
                          </a:solidFill>
                          <a:latin typeface="+mn-lt"/>
                          <a:ea typeface="+mn-ea"/>
                          <a:cs typeface="+mn-cs"/>
                        </a:rPr>
                        <a:t>	</a:t>
                      </a:r>
                    </a:p>
                    <a:p>
                      <a:pPr marL="0" lvl="0" indent="0">
                        <a:buFont typeface="Arial" panose="020B0604020202020204" pitchFamily="34" charset="0"/>
                        <a:buNone/>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718415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State – Cite – Explain </a:t>
            </a:r>
          </a:p>
        </p:txBody>
      </p:sp>
      <p:sp>
        <p:nvSpPr>
          <p:cNvPr id="3" name="Content Placeholder 2"/>
          <p:cNvSpPr>
            <a:spLocks noGrp="1"/>
          </p:cNvSpPr>
          <p:nvPr>
            <p:ph idx="1"/>
          </p:nvPr>
        </p:nvSpPr>
        <p:spPr>
          <a:xfrm>
            <a:off x="457199" y="1175377"/>
            <a:ext cx="8349449" cy="4617147"/>
          </a:xfrm>
        </p:spPr>
        <p:txBody>
          <a:bodyPr>
            <a:normAutofit/>
          </a:bodyPr>
          <a:lstStyle/>
          <a:p>
            <a:pPr marL="0" indent="0">
              <a:buNone/>
            </a:pPr>
            <a:r>
              <a:rPr lang="en-US" sz="2000" dirty="0"/>
              <a:t>After you read and find the information from the text that will help you to develop your claim, you will use the graphic organizer entitled: </a:t>
            </a:r>
            <a:r>
              <a:rPr lang="en-US" sz="2000" i="1" dirty="0"/>
              <a:t>State, Cite, Explain.</a:t>
            </a:r>
          </a:p>
        </p:txBody>
      </p:sp>
      <p:graphicFrame>
        <p:nvGraphicFramePr>
          <p:cNvPr id="4" name="Table 3"/>
          <p:cNvGraphicFramePr>
            <a:graphicFrameLocks noGrp="1"/>
          </p:cNvGraphicFramePr>
          <p:nvPr>
            <p:extLst>
              <p:ext uri="{D42A27DB-BD31-4B8C-83A1-F6EECF244321}">
                <p14:modId xmlns:p14="http://schemas.microsoft.com/office/powerpoint/2010/main" val="1025557377"/>
              </p:ext>
            </p:extLst>
          </p:nvPr>
        </p:nvGraphicFramePr>
        <p:xfrm>
          <a:off x="271464" y="2482857"/>
          <a:ext cx="8658224" cy="3849225"/>
        </p:xfrm>
        <a:graphic>
          <a:graphicData uri="http://schemas.openxmlformats.org/drawingml/2006/table">
            <a:tbl>
              <a:tblPr firstRow="1" bandRow="1">
                <a:tableStyleId>{5C22544A-7EE6-4342-B048-85BDC9FD1C3A}</a:tableStyleId>
              </a:tblPr>
              <a:tblGrid>
                <a:gridCol w="2164556">
                  <a:extLst>
                    <a:ext uri="{9D8B030D-6E8A-4147-A177-3AD203B41FA5}">
                      <a16:colId xmlns:a16="http://schemas.microsoft.com/office/drawing/2014/main" val="20000"/>
                    </a:ext>
                  </a:extLst>
                </a:gridCol>
                <a:gridCol w="2164556">
                  <a:extLst>
                    <a:ext uri="{9D8B030D-6E8A-4147-A177-3AD203B41FA5}">
                      <a16:colId xmlns:a16="http://schemas.microsoft.com/office/drawing/2014/main" val="20001"/>
                    </a:ext>
                  </a:extLst>
                </a:gridCol>
                <a:gridCol w="2164556">
                  <a:extLst>
                    <a:ext uri="{9D8B030D-6E8A-4147-A177-3AD203B41FA5}">
                      <a16:colId xmlns:a16="http://schemas.microsoft.com/office/drawing/2014/main" val="20002"/>
                    </a:ext>
                  </a:extLst>
                </a:gridCol>
                <a:gridCol w="2164556">
                  <a:extLst>
                    <a:ext uri="{9D8B030D-6E8A-4147-A177-3AD203B41FA5}">
                      <a16:colId xmlns:a16="http://schemas.microsoft.com/office/drawing/2014/main" val="20003"/>
                    </a:ext>
                  </a:extLst>
                </a:gridCol>
              </a:tblGrid>
              <a:tr h="740265">
                <a:tc>
                  <a:txBody>
                    <a:bodyPr/>
                    <a:lstStyle/>
                    <a:p>
                      <a:pPr algn="ctr"/>
                      <a:r>
                        <a:rPr lang="en-US" dirty="0"/>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State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Cite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Explain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20503">
                <a:tc>
                  <a:txBody>
                    <a:bodyPr/>
                    <a:lstStyle/>
                    <a:p>
                      <a:r>
                        <a:rPr lang="en-US" dirty="0"/>
                        <a:t>Is the highway and transit</a:t>
                      </a:r>
                      <a:r>
                        <a:rPr lang="en-US" baseline="0" dirty="0"/>
                        <a:t>  bill beneficial?</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State your claim - the idea you had about the text.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Cite what in the text led you to that statement</a:t>
                      </a:r>
                      <a:r>
                        <a:rPr lang="en-US" sz="1800" baseline="0" dirty="0"/>
                        <a:t> or claim.</a:t>
                      </a:r>
                      <a:endParaRPr lang="en-US" sz="1800"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Explain how each piece of evidence supports your idea/claim</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6"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70</a:t>
            </a:fld>
            <a:endParaRPr lang="en-US" altLang="en-US" sz="1200" dirty="0">
              <a:solidFill>
                <a:srgbClr val="0084A9"/>
              </a:solidFill>
            </a:endParaRPr>
          </a:p>
        </p:txBody>
      </p:sp>
      <p:sp>
        <p:nvSpPr>
          <p:cNvPr id="5" name="Rectangle 4"/>
          <p:cNvSpPr/>
          <p:nvPr/>
        </p:nvSpPr>
        <p:spPr>
          <a:xfrm>
            <a:off x="2475587" y="3252212"/>
            <a:ext cx="2113993"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a:r>
              <a:rPr lang="en-US" sz="1600" dirty="0"/>
              <a:t>The bill will prove advantageous because the research provides strong arguments supporting it.</a:t>
            </a:r>
          </a:p>
        </p:txBody>
      </p:sp>
      <p:sp>
        <p:nvSpPr>
          <p:cNvPr id="7" name="Rectangle 6"/>
          <p:cNvSpPr/>
          <p:nvPr/>
        </p:nvSpPr>
        <p:spPr>
          <a:xfrm>
            <a:off x="4589581" y="3252212"/>
            <a:ext cx="2152262"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a:r>
              <a:rPr lang="en-US" sz="1600" dirty="0">
                <a:cs typeface="Arial" panose="020B0604020202020204" pitchFamily="34" charset="0"/>
              </a:rPr>
              <a:t>“Improving the highway means jobs for local construction workers and for workers after the road is completed.”</a:t>
            </a:r>
            <a:endParaRPr lang="en-US" sz="1600" dirty="0"/>
          </a:p>
        </p:txBody>
      </p:sp>
      <p:sp>
        <p:nvSpPr>
          <p:cNvPr id="8" name="Rectangle 7"/>
          <p:cNvSpPr/>
          <p:nvPr/>
        </p:nvSpPr>
        <p:spPr>
          <a:xfrm>
            <a:off x="6779155" y="3255514"/>
            <a:ext cx="2150533" cy="304698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a:r>
              <a:rPr lang="en-US" sz="1600" dirty="0"/>
              <a:t>Although the construction jobs are temporary, the road expansion will bring in more tourists and new businesses which will provide local people with long-term job opportunities and lower the unemployment rate.</a:t>
            </a:r>
          </a:p>
        </p:txBody>
      </p:sp>
    </p:spTree>
    <p:extLst>
      <p:ext uri="{BB962C8B-B14F-4D97-AF65-F5344CB8AC3E}">
        <p14:creationId xmlns:p14="http://schemas.microsoft.com/office/powerpoint/2010/main" val="1201368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36591"/>
            <a:ext cx="4796118" cy="4297363"/>
          </a:xfrm>
        </p:spPr>
        <p:txBody>
          <a:bodyPr>
            <a:normAutofit/>
          </a:bodyPr>
          <a:lstStyle/>
          <a:p>
            <a:pPr marL="0" indent="0">
              <a:buNone/>
            </a:pPr>
            <a:r>
              <a:rPr lang="en-US" b="1" dirty="0">
                <a:latin typeface="Arial" panose="020B0604020202020204" pitchFamily="34" charset="0"/>
                <a:cs typeface="Arial" panose="020B0604020202020204" pitchFamily="34" charset="0"/>
              </a:rPr>
              <a:t>Evidence</a:t>
            </a:r>
          </a:p>
          <a:p>
            <a:pPr marL="0" indent="0">
              <a:buNone/>
            </a:pPr>
            <a:r>
              <a:rPr lang="en-US" dirty="0">
                <a:latin typeface="Arial" panose="020B0604020202020204" pitchFamily="34" charset="0"/>
                <a:cs typeface="Arial" panose="020B0604020202020204" pitchFamily="34" charset="0"/>
              </a:rPr>
              <a:t>Oak Falls has a high unemployment rate due to the closing of two large employers.</a:t>
            </a:r>
            <a:endParaRPr lang="en-US" dirty="0"/>
          </a:p>
        </p:txBody>
      </p:sp>
      <p:sp>
        <p:nvSpPr>
          <p:cNvPr id="7" name="Slide Number Placeholder 6"/>
          <p:cNvSpPr>
            <a:spLocks noGrp="1"/>
          </p:cNvSpPr>
          <p:nvPr>
            <p:ph type="sldNum" sz="quarter" idx="4294967295"/>
          </p:nvPr>
        </p:nvSpPr>
        <p:spPr/>
        <p:txBody>
          <a:bodyPr/>
          <a:lstStyle/>
          <a:p>
            <a:fld id="{D57F1E4F-1CFF-5643-939E-217C01CDF565}" type="slidenum">
              <a:rPr lang="en-US" smtClean="0"/>
              <a:pPr/>
              <a:t>71</a:t>
            </a:fld>
            <a:endParaRPr lang="en-US" dirty="0"/>
          </a:p>
        </p:txBody>
      </p:sp>
      <p:sp>
        <p:nvSpPr>
          <p:cNvPr id="4" name="AutoShape 2" descr="http://www.google.com/url?sa=i&amp;source=images&amp;cd=&amp;docid=LwsEjiuhTOtNzM&amp;tbnid=KnsnVa8vSfTq9M&amp;ved=0CAUQjBw&amp;url=http%3A%2F%2Fwww.clipartbest.com%2Fcliparts%2FRTd%2Fp5G%2FRTdp5GAT9.jpeg&amp;ei=lvxzU8W8GYWWqAaPv4KACQ&amp;psig=AFQjCNF9vGRe0uVLghxF-NlIodVIakVeDA&amp;ust=1400196630495891"/>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Title 4"/>
          <p:cNvSpPr>
            <a:spLocks noGrp="1"/>
          </p:cNvSpPr>
          <p:nvPr>
            <p:ph type="title"/>
          </p:nvPr>
        </p:nvSpPr>
        <p:spPr>
          <a:xfrm>
            <a:off x="457200" y="511800"/>
            <a:ext cx="8229600" cy="924791"/>
          </a:xfrm>
        </p:spPr>
        <p:txBody>
          <a:bodyPr>
            <a:normAutofit/>
          </a:bodyPr>
          <a:lstStyle/>
          <a:p>
            <a:r>
              <a:rPr lang="en-US" sz="3500" dirty="0"/>
              <a:t>Cite the Evidence</a:t>
            </a:r>
          </a:p>
        </p:txBody>
      </p:sp>
      <p:pic>
        <p:nvPicPr>
          <p:cNvPr id="8" name="Picture 2" descr="http://www.ebed.com/mattress-sleep-better-blog/wp-content/uploads/2014/01/memory-foam-mattress-terms-woman-questioning-blog-po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9162" y="1436591"/>
            <a:ext cx="2852108" cy="4648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0923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36591"/>
            <a:ext cx="4796118" cy="4297363"/>
          </a:xfrm>
        </p:spPr>
        <p:txBody>
          <a:bodyPr>
            <a:normAutofit fontScale="70000" lnSpcReduction="20000"/>
          </a:bodyPr>
          <a:lstStyle/>
          <a:p>
            <a:pPr marL="0" indent="0">
              <a:buNone/>
            </a:pPr>
            <a:r>
              <a:rPr lang="en-US" b="1" dirty="0">
                <a:latin typeface="Arial" panose="020B0604020202020204" pitchFamily="34" charset="0"/>
                <a:cs typeface="Arial" panose="020B0604020202020204" pitchFamily="34" charset="0"/>
              </a:rPr>
              <a:t>Connected Evidence</a:t>
            </a:r>
          </a:p>
          <a:p>
            <a:pPr marL="0" indent="0">
              <a:buNone/>
            </a:pPr>
            <a:r>
              <a:rPr lang="en-US" dirty="0"/>
              <a:t>One example of the pro column’s stronger argument is the explanation that new the improved highway can have long term benefits, </a:t>
            </a:r>
            <a:r>
              <a:rPr lang="en-US" b="1" dirty="0"/>
              <a:t>because the completed highway will lead to new, national businesses coming to the Oak Falls area and that will lessen the unemployment rate that is devastating to the town.</a:t>
            </a:r>
          </a:p>
          <a:p>
            <a:pPr lvl="1"/>
            <a:endParaRPr lang="en-US" dirty="0"/>
          </a:p>
        </p:txBody>
      </p:sp>
      <p:sp>
        <p:nvSpPr>
          <p:cNvPr id="7" name="Slide Number Placeholder 6"/>
          <p:cNvSpPr>
            <a:spLocks noGrp="1"/>
          </p:cNvSpPr>
          <p:nvPr>
            <p:ph type="sldNum" sz="quarter" idx="4294967295"/>
          </p:nvPr>
        </p:nvSpPr>
        <p:spPr/>
        <p:txBody>
          <a:bodyPr/>
          <a:lstStyle/>
          <a:p>
            <a:fld id="{D57F1E4F-1CFF-5643-939E-217C01CDF565}" type="slidenum">
              <a:rPr lang="en-US" smtClean="0"/>
              <a:pPr/>
              <a:t>72</a:t>
            </a:fld>
            <a:endParaRPr lang="en-US" dirty="0"/>
          </a:p>
        </p:txBody>
      </p:sp>
      <p:sp>
        <p:nvSpPr>
          <p:cNvPr id="4" name="AutoShape 2" descr="http://www.google.com/url?sa=i&amp;source=images&amp;cd=&amp;docid=LwsEjiuhTOtNzM&amp;tbnid=KnsnVa8vSfTq9M&amp;ved=0CAUQjBw&amp;url=http%3A%2F%2Fwww.clipartbest.com%2Fcliparts%2FRTd%2Fp5G%2FRTdp5GAT9.jpeg&amp;ei=lvxzU8W8GYWWqAaPv4KACQ&amp;psig=AFQjCNF9vGRe0uVLghxF-NlIodVIakVeDA&amp;ust=1400196630495891"/>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Title 4"/>
          <p:cNvSpPr>
            <a:spLocks noGrp="1"/>
          </p:cNvSpPr>
          <p:nvPr>
            <p:ph type="title"/>
          </p:nvPr>
        </p:nvSpPr>
        <p:spPr>
          <a:xfrm>
            <a:off x="457200" y="511800"/>
            <a:ext cx="8229600" cy="924791"/>
          </a:xfrm>
        </p:spPr>
        <p:txBody>
          <a:bodyPr>
            <a:normAutofit fontScale="90000"/>
          </a:bodyPr>
          <a:lstStyle/>
          <a:p>
            <a:r>
              <a:rPr lang="en-US" sz="3500" dirty="0"/>
              <a:t>Explaining and Connecting the Evidence</a:t>
            </a:r>
          </a:p>
        </p:txBody>
      </p:sp>
      <p:pic>
        <p:nvPicPr>
          <p:cNvPr id="8" name="Picture 2" descr="http://www.ebed.com/mattress-sleep-better-blog/wp-content/uploads/2014/01/memory-foam-mattress-terms-woman-questioning-blog-po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9162" y="1436591"/>
            <a:ext cx="2852108" cy="4648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968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grpId="1" nodeType="clickEffect">
                                  <p:stCondLst>
                                    <p:cond delay="0"/>
                                  </p:stCondLst>
                                  <p:childTnLst>
                                    <p:animScale>
                                      <p:cBhvr>
                                        <p:cTn id="12" dur="2000" fill="hold"/>
                                        <p:tgtEl>
                                          <p:spTgt spid="3">
                                            <p:txEl>
                                              <p:pRg st="0" end="0"/>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36591"/>
            <a:ext cx="4796118" cy="4297363"/>
          </a:xfrm>
        </p:spPr>
        <p:txBody>
          <a:bodyPr>
            <a:normAutofit/>
          </a:bodyPr>
          <a:lstStyle/>
          <a:p>
            <a:pPr marL="0" indent="0">
              <a:buNone/>
            </a:pPr>
            <a:r>
              <a:rPr lang="en-US" b="1" dirty="0">
                <a:latin typeface="Arial" panose="020B0604020202020204" pitchFamily="34" charset="0"/>
                <a:cs typeface="Arial" panose="020B0604020202020204" pitchFamily="34" charset="0"/>
              </a:rPr>
              <a:t>Evidence</a:t>
            </a:r>
          </a:p>
          <a:p>
            <a:pPr marL="0" indent="0">
              <a:buNone/>
            </a:pPr>
            <a:r>
              <a:rPr lang="en-US" dirty="0"/>
              <a:t>. . . federal tax dollars pay for the road, as it will incorporate six different states . . . </a:t>
            </a:r>
          </a:p>
        </p:txBody>
      </p:sp>
      <p:sp>
        <p:nvSpPr>
          <p:cNvPr id="7" name="Slide Number Placeholder 6"/>
          <p:cNvSpPr>
            <a:spLocks noGrp="1"/>
          </p:cNvSpPr>
          <p:nvPr>
            <p:ph type="sldNum" sz="quarter" idx="4294967295"/>
          </p:nvPr>
        </p:nvSpPr>
        <p:spPr/>
        <p:txBody>
          <a:bodyPr/>
          <a:lstStyle/>
          <a:p>
            <a:fld id="{D57F1E4F-1CFF-5643-939E-217C01CDF565}" type="slidenum">
              <a:rPr lang="en-US" smtClean="0"/>
              <a:pPr/>
              <a:t>73</a:t>
            </a:fld>
            <a:endParaRPr lang="en-US" dirty="0"/>
          </a:p>
        </p:txBody>
      </p:sp>
      <p:sp>
        <p:nvSpPr>
          <p:cNvPr id="4" name="AutoShape 2" descr="http://www.google.com/url?sa=i&amp;source=images&amp;cd=&amp;docid=LwsEjiuhTOtNzM&amp;tbnid=KnsnVa8vSfTq9M&amp;ved=0CAUQjBw&amp;url=http%3A%2F%2Fwww.clipartbest.com%2Fcliparts%2FRTd%2Fp5G%2FRTdp5GAT9.jpeg&amp;ei=lvxzU8W8GYWWqAaPv4KACQ&amp;psig=AFQjCNF9vGRe0uVLghxF-NlIodVIakVeDA&amp;ust=1400196630495891"/>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Title 4"/>
          <p:cNvSpPr>
            <a:spLocks noGrp="1"/>
          </p:cNvSpPr>
          <p:nvPr>
            <p:ph type="title"/>
          </p:nvPr>
        </p:nvSpPr>
        <p:spPr>
          <a:xfrm>
            <a:off x="457200" y="511800"/>
            <a:ext cx="8229600" cy="924791"/>
          </a:xfrm>
        </p:spPr>
        <p:txBody>
          <a:bodyPr>
            <a:normAutofit/>
          </a:bodyPr>
          <a:lstStyle/>
          <a:p>
            <a:r>
              <a:rPr lang="en-US" sz="3500" dirty="0"/>
              <a:t>Cite the Evidence</a:t>
            </a:r>
          </a:p>
        </p:txBody>
      </p:sp>
      <p:pic>
        <p:nvPicPr>
          <p:cNvPr id="8" name="Picture 2" descr="http://www.ebed.com/mattress-sleep-better-blog/wp-content/uploads/2014/01/memory-foam-mattress-terms-woman-questioning-blog-po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9162" y="1436591"/>
            <a:ext cx="2852108" cy="4648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682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36591"/>
            <a:ext cx="4796118" cy="4297363"/>
          </a:xfrm>
        </p:spPr>
        <p:txBody>
          <a:bodyPr>
            <a:normAutofit fontScale="70000" lnSpcReduction="20000"/>
          </a:bodyPr>
          <a:lstStyle/>
          <a:p>
            <a:pPr marL="0" indent="0">
              <a:buNone/>
            </a:pPr>
            <a:r>
              <a:rPr lang="en-US" b="1" dirty="0">
                <a:latin typeface="Arial" panose="020B0604020202020204" pitchFamily="34" charset="0"/>
                <a:cs typeface="Arial" panose="020B0604020202020204" pitchFamily="34" charset="0"/>
              </a:rPr>
              <a:t>Connected Evidence</a:t>
            </a:r>
          </a:p>
          <a:p>
            <a:pPr marL="0" indent="0">
              <a:buNone/>
            </a:pPr>
            <a:r>
              <a:rPr lang="en-US" dirty="0"/>
              <a:t>. . . federal tax dollars pay for the road, as it will incorporate six different states . . . </a:t>
            </a:r>
          </a:p>
          <a:p>
            <a:pPr marL="0" indent="0">
              <a:buNone/>
            </a:pPr>
            <a:r>
              <a:rPr lang="en-US" b="1" dirty="0"/>
              <a:t>This means that residents and business owners did not have a say in this bill even though the local small business owner would be more credible than a representative who does not reside in the area</a:t>
            </a:r>
          </a:p>
          <a:p>
            <a:pPr marL="0" indent="0">
              <a:buNone/>
            </a:pPr>
            <a:endParaRPr lang="en-US" b="1" dirty="0"/>
          </a:p>
        </p:txBody>
      </p:sp>
      <p:sp>
        <p:nvSpPr>
          <p:cNvPr id="7" name="Slide Number Placeholder 6"/>
          <p:cNvSpPr>
            <a:spLocks noGrp="1"/>
          </p:cNvSpPr>
          <p:nvPr>
            <p:ph type="sldNum" sz="quarter" idx="4294967295"/>
          </p:nvPr>
        </p:nvSpPr>
        <p:spPr/>
        <p:txBody>
          <a:bodyPr/>
          <a:lstStyle/>
          <a:p>
            <a:fld id="{D57F1E4F-1CFF-5643-939E-217C01CDF565}" type="slidenum">
              <a:rPr lang="en-US" smtClean="0"/>
              <a:pPr/>
              <a:t>74</a:t>
            </a:fld>
            <a:endParaRPr lang="en-US" dirty="0"/>
          </a:p>
        </p:txBody>
      </p:sp>
      <p:sp>
        <p:nvSpPr>
          <p:cNvPr id="4" name="AutoShape 2" descr="http://www.google.com/url?sa=i&amp;source=images&amp;cd=&amp;docid=LwsEjiuhTOtNzM&amp;tbnid=KnsnVa8vSfTq9M&amp;ved=0CAUQjBw&amp;url=http%3A%2F%2Fwww.clipartbest.com%2Fcliparts%2FRTd%2Fp5G%2FRTdp5GAT9.jpeg&amp;ei=lvxzU8W8GYWWqAaPv4KACQ&amp;psig=AFQjCNF9vGRe0uVLghxF-NlIodVIakVeDA&amp;ust=1400196630495891"/>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Title 4"/>
          <p:cNvSpPr>
            <a:spLocks noGrp="1"/>
          </p:cNvSpPr>
          <p:nvPr>
            <p:ph type="title"/>
          </p:nvPr>
        </p:nvSpPr>
        <p:spPr>
          <a:xfrm>
            <a:off x="457200" y="511800"/>
            <a:ext cx="8229600" cy="924791"/>
          </a:xfrm>
        </p:spPr>
        <p:txBody>
          <a:bodyPr>
            <a:normAutofit fontScale="90000"/>
          </a:bodyPr>
          <a:lstStyle/>
          <a:p>
            <a:r>
              <a:rPr lang="en-US" sz="3500" dirty="0"/>
              <a:t>Explaining and Connecting the Evidence</a:t>
            </a:r>
          </a:p>
        </p:txBody>
      </p:sp>
      <p:pic>
        <p:nvPicPr>
          <p:cNvPr id="8" name="Picture 2" descr="http://www.ebed.com/mattress-sleep-better-blog/wp-content/uploads/2014/01/memory-foam-mattress-terms-woman-questioning-blog-po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9162" y="1436591"/>
            <a:ext cx="2852108" cy="4648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9750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grpId="1" nodeType="clickEffect">
                                  <p:stCondLst>
                                    <p:cond delay="0"/>
                                  </p:stCondLst>
                                  <p:childTnLst>
                                    <p:animScale>
                                      <p:cBhvr>
                                        <p:cTn id="12" dur="2000" fill="hold"/>
                                        <p:tgtEl>
                                          <p:spTgt spid="3">
                                            <p:txEl>
                                              <p:pRg st="0" end="0"/>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fld id="{A0787430-367F-844C-868B-A0250E95AAAB}" type="slidenum">
              <a:rPr lang="en-US" smtClean="0"/>
              <a:t>75</a:t>
            </a:fld>
            <a:endParaRPr lang="en-US" dirty="0"/>
          </a:p>
        </p:txBody>
      </p:sp>
      <p:sp>
        <p:nvSpPr>
          <p:cNvPr id="4" name="Rectangle 3"/>
          <p:cNvSpPr/>
          <p:nvPr/>
        </p:nvSpPr>
        <p:spPr>
          <a:xfrm>
            <a:off x="587432" y="3714414"/>
            <a:ext cx="7624365" cy="175432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a:ln w="0"/>
                <a:solidFill>
                  <a:srgbClr val="772D2B"/>
                </a:solidFill>
                <a:effectLst>
                  <a:reflection blurRad="12700" stA="50000" endPos="50000" dist="5000" dir="5400000" sy="-100000" rotWithShape="0"/>
                </a:effectLst>
              </a:rPr>
              <a:t>the Counterclaim and Rebuttal</a:t>
            </a:r>
          </a:p>
        </p:txBody>
      </p:sp>
      <p:pic>
        <p:nvPicPr>
          <p:cNvPr id="5122" name="Picture 2" descr="https://malecodependence.files.wordpress.com/2012/08/man-question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269" y="1098322"/>
            <a:ext cx="3942690" cy="2616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53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sz="3500" dirty="0"/>
              <a:t>For every claim, there is a counterclaim and rebuttal</a:t>
            </a:r>
          </a:p>
        </p:txBody>
      </p:sp>
      <p:sp>
        <p:nvSpPr>
          <p:cNvPr id="12" name="Content Placeholder 11"/>
          <p:cNvSpPr>
            <a:spLocks noGrp="1"/>
          </p:cNvSpPr>
          <p:nvPr>
            <p:ph sz="half" idx="1"/>
          </p:nvPr>
        </p:nvSpPr>
        <p:spPr>
          <a:xfrm>
            <a:off x="457200" y="2174876"/>
            <a:ext cx="4038600" cy="3951288"/>
          </a:xfrm>
        </p:spPr>
        <p:txBody>
          <a:bodyPr>
            <a:normAutofit lnSpcReduction="10000"/>
          </a:bodyPr>
          <a:lstStyle/>
          <a:p>
            <a:r>
              <a:rPr lang="en-US" sz="2000" dirty="0"/>
              <a:t>One might object that . . . </a:t>
            </a:r>
          </a:p>
          <a:p>
            <a:r>
              <a:rPr lang="en-US" sz="2000" dirty="0"/>
              <a:t>It might seem that . . . </a:t>
            </a:r>
          </a:p>
          <a:p>
            <a:r>
              <a:rPr lang="en-US" sz="2000" dirty="0"/>
              <a:t>According to the research . . . </a:t>
            </a:r>
          </a:p>
          <a:p>
            <a:r>
              <a:rPr lang="en-US" sz="2000" dirty="0"/>
              <a:t>Admittedly . . . </a:t>
            </a:r>
          </a:p>
          <a:p>
            <a:r>
              <a:rPr lang="en-US" sz="2000" dirty="0"/>
              <a:t>Of course . . . </a:t>
            </a:r>
          </a:p>
          <a:p>
            <a:r>
              <a:rPr lang="en-US" sz="2000" dirty="0"/>
              <a:t>Although . . . , there is evidence to support . . . </a:t>
            </a:r>
          </a:p>
          <a:p>
            <a:r>
              <a:rPr lang="en-US" sz="2000" dirty="0"/>
              <a:t>The other side states that . . . </a:t>
            </a:r>
          </a:p>
        </p:txBody>
      </p:sp>
      <p:sp>
        <p:nvSpPr>
          <p:cNvPr id="14" name="Content Placeholder 13"/>
          <p:cNvSpPr>
            <a:spLocks noGrp="1"/>
          </p:cNvSpPr>
          <p:nvPr>
            <p:ph sz="half" idx="2"/>
          </p:nvPr>
        </p:nvSpPr>
        <p:spPr>
          <a:xfrm>
            <a:off x="4648200" y="2174876"/>
            <a:ext cx="4038600" cy="3951288"/>
          </a:xfrm>
        </p:spPr>
        <p:txBody>
          <a:bodyPr>
            <a:normAutofit lnSpcReduction="10000"/>
          </a:bodyPr>
          <a:lstStyle/>
          <a:p>
            <a:r>
              <a:rPr lang="en-US" sz="2000" dirty="0"/>
              <a:t>Nevertheless</a:t>
            </a:r>
          </a:p>
          <a:p>
            <a:r>
              <a:rPr lang="en-US" sz="2000" dirty="0"/>
              <a:t>But</a:t>
            </a:r>
          </a:p>
          <a:p>
            <a:r>
              <a:rPr lang="en-US" sz="2000" dirty="0"/>
              <a:t>However</a:t>
            </a:r>
          </a:p>
          <a:p>
            <a:r>
              <a:rPr lang="en-US" sz="2000" dirty="0"/>
              <a:t>Otherwise</a:t>
            </a:r>
          </a:p>
          <a:p>
            <a:r>
              <a:rPr lang="en-US" sz="2000" dirty="0"/>
              <a:t>On the contrary</a:t>
            </a:r>
          </a:p>
          <a:p>
            <a:r>
              <a:rPr lang="en-US" sz="2000" dirty="0"/>
              <a:t>In contrast</a:t>
            </a:r>
          </a:p>
          <a:p>
            <a:r>
              <a:rPr lang="en-US" sz="2000" dirty="0"/>
              <a:t>On the other hand</a:t>
            </a:r>
          </a:p>
          <a:p>
            <a:r>
              <a:rPr lang="en-US" sz="2000" dirty="0"/>
              <a:t>Although . . . , research supports . . . </a:t>
            </a:r>
          </a:p>
          <a:p>
            <a:pPr marL="0" indent="0">
              <a:buNone/>
            </a:pPr>
            <a:endParaRPr lang="en-US" dirty="0"/>
          </a:p>
        </p:txBody>
      </p:sp>
      <p:sp>
        <p:nvSpPr>
          <p:cNvPr id="11" name="Text Placeholder 10"/>
          <p:cNvSpPr>
            <a:spLocks noGrp="1"/>
          </p:cNvSpPr>
          <p:nvPr>
            <p:ph type="body" idx="4294967295"/>
          </p:nvPr>
        </p:nvSpPr>
        <p:spPr>
          <a:xfrm>
            <a:off x="475881" y="1535113"/>
            <a:ext cx="4040188" cy="639762"/>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marL="0" indent="0" algn="ctr">
              <a:buNone/>
            </a:pPr>
            <a:r>
              <a:rPr lang="en-US" dirty="0">
                <a:latin typeface="Century Gothic" panose="020B0502020202020204" pitchFamily="34" charset="0"/>
              </a:rPr>
              <a:t>Counterclaim</a:t>
            </a:r>
          </a:p>
        </p:txBody>
      </p:sp>
      <p:sp>
        <p:nvSpPr>
          <p:cNvPr id="13" name="Text Placeholder 12"/>
          <p:cNvSpPr>
            <a:spLocks noGrp="1"/>
          </p:cNvSpPr>
          <p:nvPr>
            <p:ph type="body" sz="quarter" idx="4294967295"/>
          </p:nvPr>
        </p:nvSpPr>
        <p:spPr>
          <a:xfrm>
            <a:off x="4766309" y="1535113"/>
            <a:ext cx="4041775" cy="639762"/>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marL="0" indent="0" algn="ctr">
              <a:buNone/>
            </a:pPr>
            <a:r>
              <a:rPr lang="en-US" dirty="0">
                <a:latin typeface="Century Gothic" panose="020B0502020202020204" pitchFamily="34" charset="0"/>
              </a:rPr>
              <a:t>Rebuttal</a:t>
            </a:r>
          </a:p>
        </p:txBody>
      </p:sp>
      <p:sp>
        <p:nvSpPr>
          <p:cNvPr id="7" name="Slide Number Placeholder 1"/>
          <p:cNvSpPr>
            <a:spLocks noGrp="1"/>
          </p:cNvSpPr>
          <p:nvPr>
            <p:ph type="sldNum" sz="quarter" idx="4294967295"/>
          </p:nvPr>
        </p:nvSpPr>
        <p:spPr>
          <a:xfrm>
            <a:off x="457200" y="6299200"/>
            <a:ext cx="458788" cy="322263"/>
          </a:xfrm>
        </p:spPr>
        <p:txBody>
          <a:bodyPr/>
          <a:lstStyle/>
          <a:p>
            <a:fld id="{A0787430-367F-844C-868B-A0250E95AAAB}" type="slidenum">
              <a:rPr lang="en-US" smtClean="0"/>
              <a:t>76</a:t>
            </a:fld>
            <a:endParaRPr lang="en-US" dirty="0"/>
          </a:p>
        </p:txBody>
      </p:sp>
    </p:spTree>
    <p:extLst>
      <p:ext uri="{BB962C8B-B14F-4D97-AF65-F5344CB8AC3E}">
        <p14:creationId xmlns:p14="http://schemas.microsoft.com/office/powerpoint/2010/main" val="33817171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39229"/>
            <a:ext cx="4796118" cy="4486934"/>
          </a:xfrm>
        </p:spPr>
        <p:txBody>
          <a:bodyPr>
            <a:normAutofit fontScale="85000" lnSpcReduction="10000"/>
          </a:bodyPr>
          <a:lstStyle/>
          <a:p>
            <a:pPr marL="0" indent="0">
              <a:buNone/>
            </a:pPr>
            <a:r>
              <a:rPr lang="en-US" dirty="0">
                <a:latin typeface="Arial" panose="020B0604020202020204" pitchFamily="34" charset="0"/>
                <a:cs typeface="Arial" panose="020B0604020202020204" pitchFamily="34" charset="0"/>
              </a:rPr>
              <a:t>The  letter to the editor argues that the jobs created will be temporary or will provide poor salaries. </a:t>
            </a:r>
            <a:r>
              <a:rPr lang="en-US" b="1" dirty="0">
                <a:latin typeface="Arial" panose="020B0604020202020204" pitchFamily="34" charset="0"/>
                <a:cs typeface="Arial" panose="020B0604020202020204" pitchFamily="34" charset="0"/>
              </a:rPr>
              <a:t>However</a:t>
            </a:r>
            <a:r>
              <a:rPr lang="en-US" dirty="0">
                <a:latin typeface="Arial" panose="020B0604020202020204" pitchFamily="34" charset="0"/>
                <a:cs typeface="Arial" panose="020B0604020202020204" pitchFamily="34" charset="0"/>
              </a:rPr>
              <a:t>, the author of the letter to the editor provides no evidence or factual backing to support her claim.</a:t>
            </a:r>
          </a:p>
          <a:p>
            <a:pPr lvl="1"/>
            <a:endParaRPr lang="en-US" dirty="0">
              <a:solidFill>
                <a:srgbClr val="FF0000"/>
              </a:solidFill>
            </a:endParaRPr>
          </a:p>
        </p:txBody>
      </p:sp>
      <p:sp>
        <p:nvSpPr>
          <p:cNvPr id="7" name="Slide Number Placeholder 6"/>
          <p:cNvSpPr>
            <a:spLocks noGrp="1"/>
          </p:cNvSpPr>
          <p:nvPr>
            <p:ph type="sldNum" sz="quarter" idx="4294967295"/>
          </p:nvPr>
        </p:nvSpPr>
        <p:spPr/>
        <p:txBody>
          <a:bodyPr/>
          <a:lstStyle/>
          <a:p>
            <a:fld id="{D57F1E4F-1CFF-5643-939E-217C01CDF565}" type="slidenum">
              <a:rPr lang="en-US" smtClean="0"/>
              <a:pPr/>
              <a:t>77</a:t>
            </a:fld>
            <a:endParaRPr lang="en-US" dirty="0"/>
          </a:p>
        </p:txBody>
      </p:sp>
      <p:sp>
        <p:nvSpPr>
          <p:cNvPr id="4" name="AutoShape 2" descr="http://www.google.com/url?sa=i&amp;source=images&amp;cd=&amp;docid=LwsEjiuhTOtNzM&amp;tbnid=KnsnVa8vSfTq9M&amp;ved=0CAUQjBw&amp;url=http%3A%2F%2Fwww.clipartbest.com%2Fcliparts%2FRTd%2Fp5G%2FRTdp5GAT9.jpeg&amp;ei=lvxzU8W8GYWWqAaPv4KACQ&amp;psig=AFQjCNF9vGRe0uVLghxF-NlIodVIakVeDA&amp;ust=1400196630495891"/>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Title 1"/>
          <p:cNvSpPr>
            <a:spLocks noGrp="1"/>
          </p:cNvSpPr>
          <p:nvPr>
            <p:ph type="title"/>
          </p:nvPr>
        </p:nvSpPr>
        <p:spPr>
          <a:xfrm>
            <a:off x="457200" y="492846"/>
            <a:ext cx="8229600" cy="797670"/>
          </a:xfrm>
        </p:spPr>
        <p:txBody>
          <a:bodyPr>
            <a:noAutofit/>
          </a:bodyPr>
          <a:lstStyle/>
          <a:p>
            <a:r>
              <a:rPr lang="en-US" sz="3800" dirty="0"/>
              <a:t>Counterclaim and Rebuttal</a:t>
            </a:r>
          </a:p>
        </p:txBody>
      </p:sp>
      <p:pic>
        <p:nvPicPr>
          <p:cNvPr id="10" name="Picture 2" descr="https://malecodependence.files.wordpress.com/2012/08/man-question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3318" y="2278577"/>
            <a:ext cx="3537683" cy="2347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193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Where Are Students Likely to Get Stuck?</a:t>
            </a:r>
          </a:p>
        </p:txBody>
      </p:sp>
      <p:sp>
        <p:nvSpPr>
          <p:cNvPr id="3" name="Content Placeholder 2"/>
          <p:cNvSpPr>
            <a:spLocks noGrp="1"/>
          </p:cNvSpPr>
          <p:nvPr>
            <p:ph idx="1"/>
          </p:nvPr>
        </p:nvSpPr>
        <p:spPr>
          <a:xfrm>
            <a:off x="457200" y="1308434"/>
            <a:ext cx="8229600" cy="4990765"/>
          </a:xfrm>
        </p:spPr>
        <p:txBody>
          <a:bodyPr/>
          <a:lstStyle/>
          <a:p>
            <a:r>
              <a:rPr lang="en-US" sz="2800" dirty="0"/>
              <a:t>Identifying different types of evidence</a:t>
            </a:r>
          </a:p>
          <a:p>
            <a:r>
              <a:rPr lang="en-US" sz="2800" dirty="0"/>
              <a:t>Determining the best supported argument</a:t>
            </a:r>
          </a:p>
          <a:p>
            <a:r>
              <a:rPr lang="en-US" sz="2800" dirty="0"/>
              <a:t>Providing a rationale for why the argument was best supported</a:t>
            </a:r>
          </a:p>
          <a:p>
            <a:r>
              <a:rPr lang="en-US" sz="2800" dirty="0"/>
              <a:t>Bringing in “outside” information through evaluation of why evidence connects</a:t>
            </a:r>
          </a:p>
          <a:p>
            <a:r>
              <a:rPr lang="en-US" sz="2800" dirty="0"/>
              <a:t>Opting for personal opinion not reasoned judgment</a:t>
            </a:r>
          </a:p>
          <a:p>
            <a:endParaRPr lang="en-US" sz="2800" dirty="0"/>
          </a:p>
          <a:p>
            <a:endParaRPr lang="en-US" sz="2800" dirty="0"/>
          </a:p>
          <a:p>
            <a:endParaRPr lang="en-US" sz="2800" dirty="0"/>
          </a:p>
        </p:txBody>
      </p:sp>
      <p:sp>
        <p:nvSpPr>
          <p:cNvPr id="4" name="Slide Number Placeholder 3"/>
          <p:cNvSpPr>
            <a:spLocks noGrp="1"/>
          </p:cNvSpPr>
          <p:nvPr>
            <p:ph type="sldNum" sz="quarter" idx="10"/>
          </p:nvPr>
        </p:nvSpPr>
        <p:spPr/>
        <p:txBody>
          <a:bodyPr/>
          <a:lstStyle/>
          <a:p>
            <a:fld id="{A0787430-367F-844C-868B-A0250E95AAAB}" type="slidenum">
              <a:rPr lang="en-US" smtClean="0"/>
              <a:pPr/>
              <a:t>78</a:t>
            </a:fld>
            <a:endParaRPr lang="en-US" dirty="0"/>
          </a:p>
        </p:txBody>
      </p:sp>
    </p:spTree>
    <p:extLst>
      <p:ext uri="{BB962C8B-B14F-4D97-AF65-F5344CB8AC3E}">
        <p14:creationId xmlns:p14="http://schemas.microsoft.com/office/powerpoint/2010/main" val="2705302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fld id="{A0787430-367F-844C-868B-A0250E95AAAB}" type="slidenum">
              <a:rPr lang="en-US" smtClean="0"/>
              <a:t>79</a:t>
            </a:fld>
            <a:endParaRPr lang="en-US" dirty="0"/>
          </a:p>
        </p:txBody>
      </p:sp>
      <p:sp>
        <p:nvSpPr>
          <p:cNvPr id="4" name="Rectangle 3"/>
          <p:cNvSpPr/>
          <p:nvPr/>
        </p:nvSpPr>
        <p:spPr>
          <a:xfrm>
            <a:off x="587432" y="3714414"/>
            <a:ext cx="7624365" cy="175432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a:ln w="0"/>
                <a:solidFill>
                  <a:srgbClr val="772D2B"/>
                </a:solidFill>
                <a:effectLst>
                  <a:reflection blurRad="12700" stA="50000" endPos="50000" dist="5000" dir="5400000" sy="-100000" rotWithShape="0"/>
                </a:effectLst>
              </a:rPr>
              <a:t>Now It’s </a:t>
            </a:r>
            <a:r>
              <a:rPr lang="en-US" sz="5400" b="1" cap="all" dirty="0">
                <a:ln w="0"/>
                <a:solidFill>
                  <a:srgbClr val="772D2B"/>
                </a:solidFill>
                <a:effectLst>
                  <a:reflection blurRad="12700" stA="50000" endPos="50000" dist="5000" dir="5400000" sy="-100000" rotWithShape="0"/>
                </a:effectLst>
              </a:rPr>
              <a:t>Time to Write!</a:t>
            </a:r>
            <a:endParaRPr lang="en-US" sz="5400" b="1" cap="all" spc="0" dirty="0">
              <a:ln w="0"/>
              <a:solidFill>
                <a:srgbClr val="772D2B"/>
              </a:solidFill>
              <a:effectLst>
                <a:reflection blurRad="12700" stA="50000" endPos="50000" dist="5000" dir="5400000" sy="-100000" rotWithShape="0"/>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3593" y="688764"/>
            <a:ext cx="4309103" cy="2867660"/>
          </a:xfrm>
          <a:prstGeom prst="rect">
            <a:avLst/>
          </a:prstGeom>
        </p:spPr>
      </p:pic>
    </p:spTree>
    <p:extLst>
      <p:ext uri="{BB962C8B-B14F-4D97-AF65-F5344CB8AC3E}">
        <p14:creationId xmlns:p14="http://schemas.microsoft.com/office/powerpoint/2010/main" val="1072732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125"/>
            <a:ext cx="8420100" cy="798513"/>
          </a:xfrm>
        </p:spPr>
        <p:txBody>
          <a:bodyPr/>
          <a:lstStyle/>
          <a:p>
            <a:r>
              <a:rPr lang="en-US" sz="3400" dirty="0"/>
              <a:t>Where do we see evidence on the test?</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8</a:t>
            </a:fld>
            <a:endParaRPr lang="en-US" alt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86238929"/>
              </p:ext>
            </p:extLst>
          </p:nvPr>
        </p:nvGraphicFramePr>
        <p:xfrm>
          <a:off x="457200" y="1293460"/>
          <a:ext cx="8420100" cy="4983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871654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Structure for Constructed Response</a:t>
            </a:r>
          </a:p>
        </p:txBody>
      </p:sp>
      <p:graphicFrame>
        <p:nvGraphicFramePr>
          <p:cNvPr id="4" name="Content Placeholder 3"/>
          <p:cNvGraphicFramePr>
            <a:graphicFrameLocks noGrp="1"/>
          </p:cNvGraphicFramePr>
          <p:nvPr>
            <p:ph idx="1"/>
            <p:extLst/>
          </p:nvPr>
        </p:nvGraphicFramePr>
        <p:xfrm>
          <a:off x="320040" y="1315402"/>
          <a:ext cx="8481060" cy="51082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4294967295"/>
          </p:nvPr>
        </p:nvSpPr>
        <p:spPr/>
        <p:txBody>
          <a:bodyPr/>
          <a:lstStyle/>
          <a:p>
            <a:fld id="{A0787430-367F-844C-868B-A0250E95AAAB}" type="slidenum">
              <a:rPr lang="en-US" smtClean="0"/>
              <a:t>80</a:t>
            </a:fld>
            <a:endParaRPr lang="en-US" dirty="0"/>
          </a:p>
        </p:txBody>
      </p:sp>
    </p:spTree>
    <p:extLst>
      <p:ext uri="{BB962C8B-B14F-4D97-AF65-F5344CB8AC3E}">
        <p14:creationId xmlns:p14="http://schemas.microsoft.com/office/powerpoint/2010/main" val="247413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Model: Organizing and Drafting Routines</a:t>
            </a:r>
          </a:p>
        </p:txBody>
      </p:sp>
      <p:sp>
        <p:nvSpPr>
          <p:cNvPr id="3" name="Slide Number Placeholder 2"/>
          <p:cNvSpPr>
            <a:spLocks noGrp="1"/>
          </p:cNvSpPr>
          <p:nvPr>
            <p:ph type="sldNum" sz="quarter" idx="4294967295"/>
          </p:nvPr>
        </p:nvSpPr>
        <p:spPr/>
        <p:txBody>
          <a:bodyPr/>
          <a:lstStyle/>
          <a:p>
            <a:fld id="{A0787430-367F-844C-868B-A0250E95AAAB}" type="slidenum">
              <a:rPr lang="en-US" smtClean="0"/>
              <a:t>81</a:t>
            </a:fld>
            <a:endParaRPr lang="en-US" dirty="0"/>
          </a:p>
        </p:txBody>
      </p:sp>
      <p:sp>
        <p:nvSpPr>
          <p:cNvPr id="5" name="Content Placeholder 4"/>
          <p:cNvSpPr>
            <a:spLocks noGrp="1"/>
          </p:cNvSpPr>
          <p:nvPr>
            <p:ph idx="1"/>
          </p:nvPr>
        </p:nvSpPr>
        <p:spPr/>
        <p:txBody>
          <a:bodyPr/>
          <a:lstStyle/>
          <a:p>
            <a:pPr marL="0" indent="0">
              <a:buNone/>
            </a:pPr>
            <a:r>
              <a:rPr lang="en-US" dirty="0"/>
              <a:t>Sample organizing/drafting routines</a:t>
            </a:r>
          </a:p>
          <a:p>
            <a:r>
              <a:rPr lang="en-US" dirty="0"/>
              <a:t>Use a graphic organizer</a:t>
            </a:r>
          </a:p>
          <a:p>
            <a:r>
              <a:rPr lang="en-US" dirty="0"/>
              <a:t>Apply an outline</a:t>
            </a:r>
          </a:p>
          <a:p>
            <a:r>
              <a:rPr lang="en-US" dirty="0"/>
              <a:t>Create a draft</a:t>
            </a:r>
          </a:p>
          <a:p>
            <a:endParaRPr lang="en-US" dirty="0"/>
          </a:p>
        </p:txBody>
      </p:sp>
      <p:pic>
        <p:nvPicPr>
          <p:cNvPr id="1026" name="Picture 2" descr="https://s-media-cache-ak0.pinimg.com/236x/60/2c/ac/602cac38612deff1479517aa991b57f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443846">
            <a:off x="5477448" y="3117398"/>
            <a:ext cx="1516921" cy="1960427"/>
          </a:xfrm>
          <a:prstGeom prst="rect">
            <a:avLst/>
          </a:prstGeom>
          <a:ln w="12700">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5908" y="4097611"/>
            <a:ext cx="1649231" cy="2121514"/>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grpSp>
        <p:nvGrpSpPr>
          <p:cNvPr id="12" name="Group 8"/>
          <p:cNvGrpSpPr>
            <a:grpSpLocks/>
          </p:cNvGrpSpPr>
          <p:nvPr/>
        </p:nvGrpSpPr>
        <p:grpSpPr bwMode="auto">
          <a:xfrm>
            <a:off x="7486650" y="1262179"/>
            <a:ext cx="1200150" cy="2962275"/>
            <a:chOff x="1500" y="1845"/>
            <a:chExt cx="9090" cy="12120"/>
          </a:xfrm>
        </p:grpSpPr>
        <p:sp>
          <p:nvSpPr>
            <p:cNvPr id="13" name="Rectangle 9"/>
            <p:cNvSpPr>
              <a:spLocks noChangeArrowheads="1"/>
            </p:cNvSpPr>
            <p:nvPr/>
          </p:nvSpPr>
          <p:spPr bwMode="auto">
            <a:xfrm>
              <a:off x="1500" y="1845"/>
              <a:ext cx="9090" cy="26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500" b="1" i="0" u="none" strike="noStrike" cap="none" normalizeH="0" baseline="0" dirty="0">
                  <a:ln>
                    <a:noFill/>
                  </a:ln>
                  <a:solidFill>
                    <a:schemeClr val="tx1"/>
                  </a:solidFill>
                  <a:effectLst/>
                  <a:latin typeface="Arial" pitchFamily="34" charset="0"/>
                  <a:cs typeface="Arial" pitchFamily="34" charset="0"/>
                </a:rPr>
                <a:t>Introductory Paragraph</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5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Hook the audience: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Give a little background on the issue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Claim:</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10"/>
            <p:cNvSpPr>
              <a:spLocks noChangeArrowheads="1"/>
            </p:cNvSpPr>
            <p:nvPr/>
          </p:nvSpPr>
          <p:spPr bwMode="auto">
            <a:xfrm>
              <a:off x="1500" y="5070"/>
              <a:ext cx="9090" cy="280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500" b="1" i="0" u="none" strike="noStrike" cap="none" normalizeH="0" baseline="0" dirty="0">
                  <a:ln>
                    <a:noFill/>
                  </a:ln>
                  <a:solidFill>
                    <a:schemeClr val="tx1"/>
                  </a:solidFill>
                  <a:effectLst/>
                  <a:latin typeface="Arial" pitchFamily="34" charset="0"/>
                  <a:cs typeface="Arial" pitchFamily="34" charset="0"/>
                </a:rPr>
                <a:t>Body Paragraph #1 Reason/Evidence/Connection (use as many paragraphs as needed)</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Reason #1</a:t>
              </a:r>
              <a:endParaRPr kumimoji="0" lang="en-US" altLang="en-US" sz="500" b="1"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Evidence, Support and Connection</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Transition</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1"/>
            <p:cNvSpPr>
              <a:spLocks noChangeArrowheads="1"/>
            </p:cNvSpPr>
            <p:nvPr/>
          </p:nvSpPr>
          <p:spPr bwMode="auto">
            <a:xfrm>
              <a:off x="1500" y="8475"/>
              <a:ext cx="9090" cy="243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500" b="1" i="0" u="none" strike="noStrike" cap="none" normalizeH="0" baseline="0" dirty="0">
                  <a:ln>
                    <a:noFill/>
                  </a:ln>
                  <a:solidFill>
                    <a:schemeClr val="tx1"/>
                  </a:solidFill>
                  <a:effectLst/>
                  <a:latin typeface="Arial" pitchFamily="34" charset="0"/>
                  <a:cs typeface="Arial" pitchFamily="34" charset="0"/>
                </a:rPr>
                <a:t>Body Paragraph Counterclaim/Rebuttal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Counterclaim (Evidence and Support)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Rebuttal (Evidence, Support, and Connection)</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Transition</a:t>
              </a:r>
              <a:endParaRPr kumimoji="0" lang="en-US" alt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 name="AutoShape 12"/>
            <p:cNvSpPr>
              <a:spLocks noChangeArrowheads="1"/>
            </p:cNvSpPr>
            <p:nvPr/>
          </p:nvSpPr>
          <p:spPr bwMode="auto">
            <a:xfrm rot="5400000">
              <a:off x="5445" y="4605"/>
              <a:ext cx="600" cy="330"/>
            </a:xfrm>
            <a:prstGeom prst="rightArrow">
              <a:avLst>
                <a:gd name="adj1" fmla="val 50000"/>
                <a:gd name="adj2" fmla="val 45455"/>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AutoShape 13"/>
            <p:cNvSpPr>
              <a:spLocks noChangeArrowheads="1"/>
            </p:cNvSpPr>
            <p:nvPr/>
          </p:nvSpPr>
          <p:spPr bwMode="auto">
            <a:xfrm rot="5400000">
              <a:off x="5400" y="8010"/>
              <a:ext cx="600" cy="330"/>
            </a:xfrm>
            <a:prstGeom prst="rightArrow">
              <a:avLst>
                <a:gd name="adj1" fmla="val 50000"/>
                <a:gd name="adj2" fmla="val 45455"/>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Rectangle 14"/>
            <p:cNvSpPr>
              <a:spLocks noChangeArrowheads="1"/>
            </p:cNvSpPr>
            <p:nvPr/>
          </p:nvSpPr>
          <p:spPr bwMode="auto">
            <a:xfrm>
              <a:off x="1500" y="11505"/>
              <a:ext cx="9090" cy="246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altLang="en-US" sz="500" b="1" i="0" u="none" strike="noStrike" cap="none" normalizeH="0" baseline="0" dirty="0">
                  <a:ln>
                    <a:noFill/>
                  </a:ln>
                  <a:solidFill>
                    <a:schemeClr val="tx1"/>
                  </a:solidFill>
                  <a:effectLst/>
                  <a:latin typeface="Arial" pitchFamily="34" charset="0"/>
                  <a:cs typeface="Arial" pitchFamily="34" charset="0"/>
                </a:rPr>
                <a:t>Conclusion Paragraph</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Provide take-away points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500" b="0" i="0" u="none" strike="noStrike" cap="none" normalizeH="0" baseline="0" dirty="0">
                  <a:ln>
                    <a:noFill/>
                  </a:ln>
                  <a:solidFill>
                    <a:schemeClr val="tx1"/>
                  </a:solidFill>
                  <a:effectLst/>
                  <a:latin typeface="Arial" pitchFamily="34" charset="0"/>
                  <a:cs typeface="Arial" pitchFamily="34" charset="0"/>
                </a:rPr>
                <a:t>Restate your thesis in different way</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cs typeface="Arial" pitchFamily="34" charset="0"/>
              </a:endParaRPr>
            </a:p>
          </p:txBody>
        </p:sp>
      </p:grpSp>
      <p:pic>
        <p:nvPicPr>
          <p:cNvPr id="2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815300">
            <a:off x="7049297" y="2890099"/>
            <a:ext cx="1591535" cy="2060239"/>
          </a:xfrm>
          <a:prstGeom prst="rect">
            <a:avLst/>
          </a:prstGeom>
          <a:ln w="19050">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292971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fld id="{A0787430-367F-844C-868B-A0250E95AAAB}" type="slidenum">
              <a:rPr lang="en-US" smtClean="0"/>
              <a:t>82</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62047865"/>
              </p:ext>
            </p:extLst>
          </p:nvPr>
        </p:nvGraphicFramePr>
        <p:xfrm>
          <a:off x="457200" y="1036820"/>
          <a:ext cx="8342026" cy="5577840"/>
        </p:xfrm>
        <a:graphic>
          <a:graphicData uri="http://schemas.openxmlformats.org/drawingml/2006/table">
            <a:tbl>
              <a:tblPr firstRow="1" bandRow="1">
                <a:tableStyleId>{BC89EF96-8CEA-46FF-86C4-4CE0E7609802}</a:tableStyleId>
              </a:tblPr>
              <a:tblGrid>
                <a:gridCol w="1608347">
                  <a:extLst>
                    <a:ext uri="{9D8B030D-6E8A-4147-A177-3AD203B41FA5}">
                      <a16:colId xmlns:a16="http://schemas.microsoft.com/office/drawing/2014/main" val="20000"/>
                    </a:ext>
                  </a:extLst>
                </a:gridCol>
                <a:gridCol w="6733679">
                  <a:extLst>
                    <a:ext uri="{9D8B030D-6E8A-4147-A177-3AD203B41FA5}">
                      <a16:colId xmlns:a16="http://schemas.microsoft.com/office/drawing/2014/main" val="20001"/>
                    </a:ext>
                  </a:extLst>
                </a:gridCol>
              </a:tblGrid>
              <a:tr h="631165">
                <a:tc>
                  <a:txBody>
                    <a:bodyPr/>
                    <a:lstStyle/>
                    <a:p>
                      <a:r>
                        <a:rPr lang="en-US" b="0" dirty="0"/>
                        <a:t>Claim</a:t>
                      </a:r>
                    </a:p>
                  </a:txBody>
                  <a:tcPr/>
                </a:tc>
                <a:tc>
                  <a:txBody>
                    <a:bodyPr/>
                    <a:lstStyle/>
                    <a:p>
                      <a:pPr marL="0" indent="0">
                        <a:buNone/>
                      </a:pPr>
                      <a:r>
                        <a:rPr lang="en-US" sz="1800" b="0" dirty="0"/>
                        <a:t>While both sides make an acceptable case, Representative</a:t>
                      </a:r>
                      <a:r>
                        <a:rPr lang="en-US" sz="1800" b="0" baseline="0" dirty="0"/>
                        <a:t> Walls provides a stronger argument for the road construction bill because the press release provides </a:t>
                      </a:r>
                      <a:r>
                        <a:rPr lang="en-US" sz="1800" b="0" dirty="0"/>
                        <a:t>more factual and valid evidence.</a:t>
                      </a:r>
                    </a:p>
                  </a:txBody>
                  <a:tcPr/>
                </a:tc>
                <a:extLst>
                  <a:ext uri="{0D108BD9-81ED-4DB2-BD59-A6C34878D82A}">
                    <a16:rowId xmlns:a16="http://schemas.microsoft.com/office/drawing/2014/main" val="10000"/>
                  </a:ext>
                </a:extLst>
              </a:tr>
              <a:tr h="1089408">
                <a:tc>
                  <a:txBody>
                    <a:bodyPr/>
                    <a:lstStyle/>
                    <a:p>
                      <a:r>
                        <a:rPr lang="en-US" b="0" dirty="0"/>
                        <a:t>Evidence and</a:t>
                      </a:r>
                      <a:r>
                        <a:rPr lang="en-US" b="0" baseline="0" dirty="0"/>
                        <a:t> Support</a:t>
                      </a:r>
                      <a:endParaRPr lang="en-US" b="0" dirty="0"/>
                    </a:p>
                  </a:txBody>
                  <a:tcPr/>
                </a:tc>
                <a:tc>
                  <a:txBody>
                    <a:bodyPr/>
                    <a:lstStyle/>
                    <a:p>
                      <a:r>
                        <a:rPr lang="en-US" b="0" dirty="0"/>
                        <a:t>Highway expansion will produce</a:t>
                      </a:r>
                      <a:r>
                        <a:rPr lang="en-US" b="0" baseline="0" dirty="0"/>
                        <a:t> more jobs. </a:t>
                      </a:r>
                      <a:r>
                        <a:rPr lang="en-US" b="0" dirty="0"/>
                        <a:t>Transit bill will provide immediate jobs to construction workers</a:t>
                      </a:r>
                      <a:r>
                        <a:rPr lang="en-US" b="0" baseline="0" dirty="0"/>
                        <a:t>. Increase in travelers will attract national motel and restaurant chains which will result in more job opportunities to residents of the town.</a:t>
                      </a:r>
                    </a:p>
                    <a:p>
                      <a:r>
                        <a:rPr lang="en-US" b="0" baseline="0" dirty="0"/>
                        <a:t>An improved highway will eliminate 18-wheeler traffic through town. This will result in less traffic congestion and noise. Less truck traffic will mean less road maintenance for the town.</a:t>
                      </a:r>
                    </a:p>
                  </a:txBody>
                  <a:tcPr/>
                </a:tc>
                <a:extLst>
                  <a:ext uri="{0D108BD9-81ED-4DB2-BD59-A6C34878D82A}">
                    <a16:rowId xmlns:a16="http://schemas.microsoft.com/office/drawing/2014/main" val="10001"/>
                  </a:ext>
                </a:extLst>
              </a:tr>
              <a:tr h="1233789">
                <a:tc>
                  <a:txBody>
                    <a:bodyPr/>
                    <a:lstStyle/>
                    <a:p>
                      <a:r>
                        <a:rPr lang="en-US" b="0" dirty="0"/>
                        <a:t>Counterclaim and Rebuttal</a:t>
                      </a:r>
                    </a:p>
                  </a:txBody>
                  <a:tcPr/>
                </a:tc>
                <a:tc>
                  <a:txBody>
                    <a:bodyPr/>
                    <a:lstStyle/>
                    <a:p>
                      <a:r>
                        <a:rPr lang="en-US" b="0" dirty="0"/>
                        <a:t>Road</a:t>
                      </a:r>
                      <a:r>
                        <a:rPr lang="en-US" b="0" baseline="0" dirty="0"/>
                        <a:t> bypass will harm local businesses because travelers will not have to come through town. </a:t>
                      </a:r>
                      <a:r>
                        <a:rPr lang="en-US" b="0" dirty="0"/>
                        <a:t>Letter says that bypass would harm local businesses</a:t>
                      </a:r>
                      <a:r>
                        <a:rPr lang="en-US" b="0" baseline="0" dirty="0"/>
                        <a:t> because travelers would not travel the extra distance. </a:t>
                      </a:r>
                      <a:r>
                        <a:rPr lang="en-US" b="0" dirty="0"/>
                        <a:t>However, she</a:t>
                      </a:r>
                      <a:r>
                        <a:rPr lang="en-US" b="0" baseline="0" dirty="0"/>
                        <a:t> provides no evidence to support her concerns. </a:t>
                      </a:r>
                      <a:endParaRPr lang="en-US" b="0" dirty="0"/>
                    </a:p>
                  </a:txBody>
                  <a:tcPr/>
                </a:tc>
                <a:extLst>
                  <a:ext uri="{0D108BD9-81ED-4DB2-BD59-A6C34878D82A}">
                    <a16:rowId xmlns:a16="http://schemas.microsoft.com/office/drawing/2014/main" val="10002"/>
                  </a:ext>
                </a:extLst>
              </a:tr>
              <a:tr h="631165">
                <a:tc>
                  <a:txBody>
                    <a:bodyPr/>
                    <a:lstStyle/>
                    <a:p>
                      <a:r>
                        <a:rPr lang="en-US" b="0" dirty="0"/>
                        <a:t>Conclusion</a:t>
                      </a:r>
                    </a:p>
                  </a:txBody>
                  <a:tcPr/>
                </a:tc>
                <a:tc>
                  <a:txBody>
                    <a:bodyPr/>
                    <a:lstStyle/>
                    <a:p>
                      <a:r>
                        <a:rPr lang="en-US" b="0" dirty="0"/>
                        <a:t>There are always concerns when a new road is</a:t>
                      </a:r>
                      <a:r>
                        <a:rPr lang="en-US" b="0" baseline="0" dirty="0"/>
                        <a:t> built; </a:t>
                      </a:r>
                      <a:r>
                        <a:rPr lang="en-US" b="0" dirty="0"/>
                        <a:t>however, Walls argued a better, evidence-supported stance that benefits</a:t>
                      </a:r>
                      <a:r>
                        <a:rPr lang="en-US" b="0" baseline="0" dirty="0"/>
                        <a:t> everyone, rather than just one group of people.</a:t>
                      </a:r>
                      <a:endParaRPr lang="en-US" b="0" dirty="0"/>
                    </a:p>
                  </a:txBody>
                  <a:tcPr/>
                </a:tc>
                <a:extLst>
                  <a:ext uri="{0D108BD9-81ED-4DB2-BD59-A6C34878D82A}">
                    <a16:rowId xmlns:a16="http://schemas.microsoft.com/office/drawing/2014/main" val="10003"/>
                  </a:ext>
                </a:extLst>
              </a:tr>
            </a:tbl>
          </a:graphicData>
        </a:graphic>
      </p:graphicFrame>
      <p:sp>
        <p:nvSpPr>
          <p:cNvPr id="6" name="Title 1"/>
          <p:cNvSpPr>
            <a:spLocks noGrp="1"/>
          </p:cNvSpPr>
          <p:nvPr>
            <p:ph type="title"/>
          </p:nvPr>
        </p:nvSpPr>
        <p:spPr>
          <a:xfrm>
            <a:off x="457200" y="492125"/>
            <a:ext cx="8229600" cy="798513"/>
          </a:xfrm>
        </p:spPr>
        <p:txBody>
          <a:bodyPr>
            <a:noAutofit/>
          </a:bodyPr>
          <a:lstStyle/>
          <a:p>
            <a:r>
              <a:rPr lang="en-US" sz="3200" dirty="0"/>
              <a:t>Model: Organizing and Drafting Routines</a:t>
            </a:r>
          </a:p>
        </p:txBody>
      </p:sp>
    </p:spTree>
    <p:extLst>
      <p:ext uri="{BB962C8B-B14F-4D97-AF65-F5344CB8AC3E}">
        <p14:creationId xmlns:p14="http://schemas.microsoft.com/office/powerpoint/2010/main" val="1003017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 to Write!</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83</a:t>
            </a:fld>
            <a:endParaRPr lang="en-US" altLang="en-US" dirty="0"/>
          </a:p>
        </p:txBody>
      </p:sp>
      <p:pic>
        <p:nvPicPr>
          <p:cNvPr id="5" name="Picture 5"/>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83016" y="1628372"/>
            <a:ext cx="3606144" cy="360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40020" r="20316"/>
          <a:stretch/>
        </p:blipFill>
        <p:spPr>
          <a:xfrm>
            <a:off x="915988" y="1313142"/>
            <a:ext cx="3198812" cy="47732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097293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a:bodyPr>
          <a:lstStyle/>
          <a:p>
            <a:r>
              <a:rPr lang="en-US" sz="4000" dirty="0"/>
              <a:t>The Tools of Revision and Editing</a:t>
            </a:r>
          </a:p>
        </p:txBody>
      </p:sp>
      <p:sp>
        <p:nvSpPr>
          <p:cNvPr id="3" name="Slide Number Placeholder 2"/>
          <p:cNvSpPr>
            <a:spLocks noGrp="1"/>
          </p:cNvSpPr>
          <p:nvPr>
            <p:ph type="sldNum" sz="quarter" idx="4294967295"/>
          </p:nvPr>
        </p:nvSpPr>
        <p:spPr/>
        <p:txBody>
          <a:bodyPr/>
          <a:lstStyle/>
          <a:p>
            <a:fld id="{A0787430-367F-844C-868B-A0250E95AAAB}" type="slidenum">
              <a:rPr lang="en-US" smtClean="0"/>
              <a:t>84</a:t>
            </a:fld>
            <a:endParaRPr lang="en-US" dirty="0"/>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350" y="4054209"/>
            <a:ext cx="3540917" cy="23606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1240002"/>
            <a:ext cx="2613017" cy="3246995"/>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4" name="Picture 13" descr="Screen Clipping"/>
          <p:cNvPicPr>
            <a:picLocks noChangeAspect="1"/>
          </p:cNvPicPr>
          <p:nvPr/>
        </p:nvPicPr>
        <p:blipFill>
          <a:blip r:embed="rId5"/>
          <a:stretch>
            <a:fillRect/>
          </a:stretch>
        </p:blipFill>
        <p:spPr>
          <a:xfrm rot="20870273">
            <a:off x="4640616" y="2749900"/>
            <a:ext cx="3369467" cy="2608619"/>
          </a:xfrm>
          <a:prstGeom prst="rect">
            <a:avLst/>
          </a:prstGeom>
          <a:ln w="12700">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01696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Finished On-Demand Draft Writing!</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10799">
            <a:off x="4925380" y="1706264"/>
            <a:ext cx="3456137" cy="4471192"/>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926479">
            <a:off x="830552" y="1790171"/>
            <a:ext cx="3228528" cy="4153066"/>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5" name="Slide Number Placeholder 2"/>
          <p:cNvSpPr>
            <a:spLocks noGrp="1"/>
          </p:cNvSpPr>
          <p:nvPr>
            <p:ph type="sldNum" sz="quarter" idx="4294967295"/>
          </p:nvPr>
        </p:nvSpPr>
        <p:spPr>
          <a:xfrm>
            <a:off x="457200" y="6299200"/>
            <a:ext cx="458788" cy="322263"/>
          </a:xfrm>
        </p:spPr>
        <p:txBody>
          <a:bodyPr/>
          <a:lstStyle/>
          <a:p>
            <a:fld id="{A0787430-367F-844C-868B-A0250E95AAAB}" type="slidenum">
              <a:rPr lang="en-US" smtClean="0"/>
              <a:t>85</a:t>
            </a:fld>
            <a:endParaRPr lang="en-US" dirty="0"/>
          </a:p>
        </p:txBody>
      </p:sp>
    </p:spTree>
    <p:extLst>
      <p:ext uri="{BB962C8B-B14F-4D97-AF65-F5344CB8AC3E}">
        <p14:creationId xmlns:p14="http://schemas.microsoft.com/office/powerpoint/2010/main" val="3332362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fontScale="90000"/>
          </a:bodyPr>
          <a:lstStyle/>
          <a:p>
            <a:r>
              <a:rPr lang="en-US" sz="4000" dirty="0"/>
              <a:t>But What </a:t>
            </a:r>
            <a:r>
              <a:rPr lang="en-US" dirty="0"/>
              <a:t>I</a:t>
            </a:r>
            <a:r>
              <a:rPr lang="en-US" sz="4000" dirty="0"/>
              <a:t>f </a:t>
            </a:r>
            <a:r>
              <a:rPr lang="en-US" dirty="0"/>
              <a:t>M</a:t>
            </a:r>
            <a:r>
              <a:rPr lang="en-US" sz="4000" dirty="0"/>
              <a:t>y </a:t>
            </a:r>
            <a:r>
              <a:rPr lang="en-US" dirty="0"/>
              <a:t>S</a:t>
            </a:r>
            <a:r>
              <a:rPr lang="en-US" sz="4000" dirty="0"/>
              <a:t>tudents </a:t>
            </a:r>
            <a:r>
              <a:rPr lang="en-US" dirty="0"/>
              <a:t>D</a:t>
            </a:r>
            <a:r>
              <a:rPr lang="en-US" sz="4000" dirty="0"/>
              <a:t>on’t </a:t>
            </a:r>
            <a:r>
              <a:rPr lang="en-US" dirty="0"/>
              <a:t>W</a:t>
            </a:r>
            <a:r>
              <a:rPr lang="en-US" sz="4000" dirty="0"/>
              <a:t>rite at a “Two” Level?</a:t>
            </a:r>
          </a:p>
        </p:txBody>
      </p:sp>
      <p:sp>
        <p:nvSpPr>
          <p:cNvPr id="3" name="Slide Number Placeholder 2"/>
          <p:cNvSpPr>
            <a:spLocks noGrp="1"/>
          </p:cNvSpPr>
          <p:nvPr>
            <p:ph type="sldNum" sz="quarter" idx="4294967295"/>
          </p:nvPr>
        </p:nvSpPr>
        <p:spPr/>
        <p:txBody>
          <a:bodyPr/>
          <a:lstStyle/>
          <a:p>
            <a:fld id="{A0787430-367F-844C-868B-A0250E95AAAB}" type="slidenum">
              <a:rPr lang="en-US" smtClean="0"/>
              <a:t>86</a:t>
            </a:fld>
            <a:endParaRPr lang="en-US" dirty="0"/>
          </a:p>
        </p:txBody>
      </p:sp>
      <p:pic>
        <p:nvPicPr>
          <p:cNvPr id="1028" name="Picture 4" descr="http://www.ourplaceschool.org/wp-content/uploads/2014/10/Essay-Writing-Compani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1864" y="1967971"/>
            <a:ext cx="5023645" cy="33490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33434" y="5998465"/>
            <a:ext cx="2971800" cy="40011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000" dirty="0">
                <a:solidFill>
                  <a:schemeClr val="bg1"/>
                </a:solidFill>
              </a:rPr>
              <a:t>Workbook– p. 15</a:t>
            </a:r>
          </a:p>
        </p:txBody>
      </p:sp>
    </p:spTree>
    <p:extLst>
      <p:ext uri="{BB962C8B-B14F-4D97-AF65-F5344CB8AC3E}">
        <p14:creationId xmlns:p14="http://schemas.microsoft.com/office/powerpoint/2010/main" val="2357081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A0787430-367F-844C-868B-A0250E95AAAB}" type="slidenum">
              <a:rPr lang="en-US" smtClean="0"/>
              <a:pPr/>
              <a:t>87</a:t>
            </a:fld>
            <a:endParaRPr lang="en-US" dirty="0"/>
          </a:p>
        </p:txBody>
      </p:sp>
      <p:sp>
        <p:nvSpPr>
          <p:cNvPr id="3" name="Rectangle 2"/>
          <p:cNvSpPr/>
          <p:nvPr/>
        </p:nvSpPr>
        <p:spPr>
          <a:xfrm>
            <a:off x="2286000" y="-15678607"/>
            <a:ext cx="4572000" cy="5755422"/>
          </a:xfrm>
          <a:prstGeom prst="rect">
            <a:avLst/>
          </a:prstGeom>
        </p:spPr>
        <p:txBody>
          <a:bodyPr>
            <a:spAutoFit/>
          </a:bodyPr>
          <a:lstStyle/>
          <a:p>
            <a:r>
              <a:rPr lang="en-US" sz="800" dirty="0"/>
              <a:t>Both the press release and the letter to the editor offer positions that are supported by both fact and opinion. The press release seeks to exhort the new bill for expansion of Highway 17, while the letter argues that the passing of the bill could prove detrimental to the district. While both sides make an acceptable case, the latter provides a stronger argument.</a:t>
            </a:r>
          </a:p>
          <a:p>
            <a:r>
              <a:rPr lang="en-US" sz="800" dirty="0"/>
              <a:t> </a:t>
            </a:r>
          </a:p>
          <a:p>
            <a:r>
              <a:rPr lang="en-US" sz="800" dirty="0"/>
              <a:t>One example of the letter’s stronger argument is the explanation that federal tax dollars pay for the road, as it will incorporate six different states, therefore eliminating this particular state’s ability to strike the bill down. This proves, with factual information, that the district did not have a fair say in the bill. The notion that few residents will use the road that their tax dollars are providing is an opinion. However, a resident and small-business owner in the town is more credible in the awareness of the town’s concern, as compared to a representative who attended a few meetings in the town hall.</a:t>
            </a:r>
          </a:p>
          <a:p>
            <a:r>
              <a:rPr lang="en-US" sz="800" dirty="0"/>
              <a:t> </a:t>
            </a:r>
          </a:p>
          <a:p>
            <a:r>
              <a:rPr lang="en-US" sz="800" dirty="0"/>
              <a:t>Another example of the better supported argument in the letter is the reference to the construction jobs as temporary. The press release praises the new jobs created by the highway construction, as this is a valid point. However, the author of the letter is correct in the fact that the jobs will not create a boom in the district’s economy, or fill in the gap caused by the closures in the manufacturing plants, as the press release leads listeners to believe. The road construction does not solve the long-term issue of unemployment in the town. In addition, the author of the letter counters the argument that new motels, restaraunts, and gas stations along the highway will create permanent jobs for the residents of the town. She explains that, “…only minimum wage jobs will remain.” This is a valid argument also, as unemployed residents that need enough income to support a household would not be much better off. Providing restaurant or motel jobs is very unlikely to feed or support an entire family. It will not pick up the laid-off employees of the manufacturing plants, who may have worked for many years towards promotions and a pension.</a:t>
            </a:r>
          </a:p>
          <a:p>
            <a:r>
              <a:rPr lang="en-US" sz="800" dirty="0"/>
              <a:t> </a:t>
            </a:r>
          </a:p>
          <a:p>
            <a:r>
              <a:rPr lang="en-US" sz="800" dirty="0"/>
              <a:t>Another example of the letter’s stronger argument is the author’s explanation of the 2001 study. She concedes that the representative is correct in citing that bypasses are proven to reduce noise and traffic in town, but she argues that the study shows a negative effect on local businesses. This piece of the study was not mentioned by Representative Walls or the press release, and it is a proven fact. This draws more credibility to the argument in the letter. Also, although it is a speculation, it is more reasonable that traveler’s will stick to the main highway and not venture miles off their path into small town when chain gas stations, restaurants, and motels are conveniently located directly at the highway exits. It is less likely that old roads in the towns will become historical locations, attracting tourists and boosting small business sales.</a:t>
            </a:r>
          </a:p>
          <a:p>
            <a:r>
              <a:rPr lang="en-US" sz="800" dirty="0"/>
              <a:t> </a:t>
            </a:r>
          </a:p>
          <a:p>
            <a:r>
              <a:rPr lang="en-US" sz="800" dirty="0"/>
              <a:t>Despite the argument and evidence given by the press release, it appears that the letter to the editor offers a stronger case. The author’s ideas are backed up by logical explanations and facts with a few speculations. Though the press release offers some fact, it is mainly specked with anticipations and hopes, driven to overshadow any doubts and quell any concerns. The letter is penned by a resident of the town and owner of a business, subject to first-hand opinions of the citizens of the district. The press release is pushed by an elected representative who, upon visiting the town a number of times and consulting a small percentage of the constituents, is convinced she understands the majority. Although both parties may very well have the best interests of the district in mind, and either position could be correct, it is clear that the letter provides a better-supported argument.</a:t>
            </a:r>
          </a:p>
        </p:txBody>
      </p:sp>
      <p:pic>
        <p:nvPicPr>
          <p:cNvPr id="13" name="Picture 2" descr="http://www.ebed.com/mattress-sleep-better-blog/wp-content/uploads/2014/01/memory-foam-mattress-terms-woman-questioning-blog-po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2190" y="498456"/>
            <a:ext cx="893043" cy="145566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61434" y="6208220"/>
            <a:ext cx="2971800" cy="40011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000" dirty="0">
                <a:solidFill>
                  <a:schemeClr val="bg1"/>
                </a:solidFill>
              </a:rPr>
              <a:t>Workbook– p. 16</a:t>
            </a:r>
          </a:p>
        </p:txBody>
      </p:sp>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6483" y="790575"/>
            <a:ext cx="3985166" cy="4754508"/>
          </a:xfrm>
          <a:prstGeom prst="rect">
            <a:avLst/>
          </a:prstGeom>
          <a:ln w="19050">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18" name="Rounded Rectangular Callout 17"/>
          <p:cNvSpPr/>
          <p:nvPr/>
        </p:nvSpPr>
        <p:spPr>
          <a:xfrm>
            <a:off x="6066263" y="5019844"/>
            <a:ext cx="2955073" cy="1601619"/>
          </a:xfrm>
          <a:prstGeom prst="wedgeRoundRectCallout">
            <a:avLst>
              <a:gd name="adj1" fmla="val -66824"/>
              <a:gd name="adj2" fmla="val -44288"/>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Counterclaim “Although the new highway will bypass four cities, there is still room for advertisement.”</a:t>
            </a:r>
          </a:p>
        </p:txBody>
      </p:sp>
      <p:sp>
        <p:nvSpPr>
          <p:cNvPr id="20" name="Rounded Rectangular Callout 19"/>
          <p:cNvSpPr/>
          <p:nvPr/>
        </p:nvSpPr>
        <p:spPr>
          <a:xfrm>
            <a:off x="6758566" y="1842868"/>
            <a:ext cx="2159759" cy="2974459"/>
          </a:xfrm>
          <a:prstGeom prst="wedgeRoundRectCallout">
            <a:avLst>
              <a:gd name="adj1" fmla="val -72109"/>
              <a:gd name="adj2" fmla="val -20595"/>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Evidence</a:t>
            </a:r>
          </a:p>
          <a:p>
            <a:pPr algn="ctr"/>
            <a:r>
              <a:rPr lang="en-US" sz="1600" dirty="0"/>
              <a:t>“jobs will be created”</a:t>
            </a:r>
          </a:p>
          <a:p>
            <a:pPr algn="ctr"/>
            <a:r>
              <a:rPr lang="en-US" sz="1600" dirty="0"/>
              <a:t>“Noise will become a minimal issue as well as traffic congestion.”</a:t>
            </a:r>
          </a:p>
          <a:p>
            <a:pPr algn="ctr"/>
            <a:r>
              <a:rPr lang="en-US" sz="1600" dirty="0"/>
              <a:t>“”It will also reduce road maintenance costs, which will help the city economically.”</a:t>
            </a:r>
          </a:p>
        </p:txBody>
      </p:sp>
      <p:sp>
        <p:nvSpPr>
          <p:cNvPr id="4" name="Rounded Rectangle 3"/>
          <p:cNvSpPr/>
          <p:nvPr/>
        </p:nvSpPr>
        <p:spPr>
          <a:xfrm>
            <a:off x="237112" y="4199660"/>
            <a:ext cx="2429305" cy="1640367"/>
          </a:xfrm>
          <a:prstGeom prst="roundRect">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Analysis/Evaluation</a:t>
            </a:r>
          </a:p>
          <a:p>
            <a:pPr algn="ctr"/>
            <a:r>
              <a:rPr lang="en-US" dirty="0"/>
              <a:t>Somewhat simplistic and limited</a:t>
            </a:r>
          </a:p>
        </p:txBody>
      </p:sp>
      <p:sp>
        <p:nvSpPr>
          <p:cNvPr id="22" name="Rounded Rectangular Callout 21"/>
          <p:cNvSpPr/>
          <p:nvPr/>
        </p:nvSpPr>
        <p:spPr>
          <a:xfrm>
            <a:off x="225675" y="1029256"/>
            <a:ext cx="2060326" cy="2529869"/>
          </a:xfrm>
          <a:prstGeom prst="wedgeRoundRectCallout">
            <a:avLst>
              <a:gd name="adj1" fmla="val 95764"/>
              <a:gd name="adj2" fmla="val -28329"/>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Claim</a:t>
            </a:r>
          </a:p>
          <a:p>
            <a:pPr algn="ctr"/>
            <a:r>
              <a:rPr lang="en-US" sz="1600" dirty="0"/>
              <a:t>“Overall, expanding the highway will create new jobs…helping economically, and also will help decrease traffic congestion.”</a:t>
            </a:r>
          </a:p>
        </p:txBody>
      </p:sp>
      <p:sp>
        <p:nvSpPr>
          <p:cNvPr id="11" name="Slide Number Placeholder 3"/>
          <p:cNvSpPr txBox="1">
            <a:spLocks/>
          </p:cNvSpPr>
          <p:nvPr/>
        </p:nvSpPr>
        <p:spPr>
          <a:xfrm>
            <a:off x="457200" y="6299737"/>
            <a:ext cx="458938" cy="321599"/>
          </a:xfrm>
          <a:prstGeom prst="rect">
            <a:avLst/>
          </a:prstGeom>
        </p:spPr>
        <p:txBody>
          <a:bodyPr vert="horz" wrap="square" lIns="0" tIns="0" rIns="0" bIns="0" numCol="1" anchor="b" anchorCtr="0" compatLnSpc="1">
            <a:prstTxWarp prst="textNoShape">
              <a:avLst/>
            </a:prstTxWarp>
          </a:bodyPr>
          <a:lstStyle>
            <a:defPPr>
              <a:defRPr lang="en-US"/>
            </a:defPPr>
            <a:lvl1pPr algn="l" defTabSz="457200" rtl="0" fontAlgn="base">
              <a:spcBef>
                <a:spcPct val="0"/>
              </a:spcBef>
              <a:spcAft>
                <a:spcPct val="0"/>
              </a:spcAft>
              <a:defRPr sz="1200" kern="1200">
                <a:solidFill>
                  <a:srgbClr val="0084A9"/>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a:lstStyle>
          <a:p>
            <a:fld id="{A0787430-367F-844C-868B-A0250E95AAAB}" type="slidenum">
              <a:rPr lang="en-US" smtClean="0"/>
              <a:pPr/>
              <a:t>87</a:t>
            </a:fld>
            <a:endParaRPr lang="en-US" dirty="0"/>
          </a:p>
        </p:txBody>
      </p:sp>
    </p:spTree>
    <p:extLst>
      <p:ext uri="{BB962C8B-B14F-4D97-AF65-F5344CB8AC3E}">
        <p14:creationId xmlns:p14="http://schemas.microsoft.com/office/powerpoint/2010/main" val="54026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fld id="{A0787430-367F-844C-868B-A0250E95AAAB}" type="slidenum">
              <a:rPr lang="en-US" smtClean="0"/>
              <a:t>88</a:t>
            </a:fld>
            <a:endParaRPr lang="en-US" dirty="0"/>
          </a:p>
        </p:txBody>
      </p:sp>
      <p:pic>
        <p:nvPicPr>
          <p:cNvPr id="6146" name="Picture 2" descr="http://www.ebed.com/mattress-sleep-better-blog/wp-content/uploads/2014/01/memory-foam-mattress-terms-woman-questioning-blog-po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0957" y="438189"/>
            <a:ext cx="893043" cy="14556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6483" y="790575"/>
            <a:ext cx="3985166" cy="4754508"/>
          </a:xfrm>
          <a:prstGeom prst="rect">
            <a:avLst/>
          </a:prstGeom>
          <a:ln w="19050">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12" name="Rounded Rectangular Callout 11"/>
          <p:cNvSpPr/>
          <p:nvPr/>
        </p:nvSpPr>
        <p:spPr>
          <a:xfrm>
            <a:off x="5705234" y="1631852"/>
            <a:ext cx="3048000" cy="1327989"/>
          </a:xfrm>
          <a:prstGeom prst="wedgeRoundRectCallout">
            <a:avLst>
              <a:gd name="adj1" fmla="val -48833"/>
              <a:gd name="adj2" fmla="val 110833"/>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Began with writer’s argument, but did not provide specific references to passages.</a:t>
            </a:r>
          </a:p>
        </p:txBody>
      </p:sp>
      <p:sp>
        <p:nvSpPr>
          <p:cNvPr id="16" name="Rounded Rectangular Callout 15"/>
          <p:cNvSpPr/>
          <p:nvPr/>
        </p:nvSpPr>
        <p:spPr>
          <a:xfrm>
            <a:off x="224883" y="3461664"/>
            <a:ext cx="3048000" cy="1447800"/>
          </a:xfrm>
          <a:prstGeom prst="wedgeRoundRectCallout">
            <a:avLst>
              <a:gd name="adj1" fmla="val 66862"/>
              <a:gd name="adj2" fmla="val -35868"/>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Some elaboration and development of ideas through transitional devices</a:t>
            </a:r>
          </a:p>
        </p:txBody>
      </p:sp>
      <p:sp>
        <p:nvSpPr>
          <p:cNvPr id="18" name="Rounded Rectangular Callout 17"/>
          <p:cNvSpPr/>
          <p:nvPr/>
        </p:nvSpPr>
        <p:spPr>
          <a:xfrm>
            <a:off x="5894332" y="5087883"/>
            <a:ext cx="3048000" cy="914400"/>
          </a:xfrm>
          <a:prstGeom prst="wedgeRoundRectCallout">
            <a:avLst>
              <a:gd name="adj1" fmla="val -47370"/>
              <a:gd name="adj2" fmla="val -99615"/>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Generally used formal style and appropriate tone.</a:t>
            </a:r>
          </a:p>
        </p:txBody>
      </p:sp>
      <p:sp>
        <p:nvSpPr>
          <p:cNvPr id="19" name="Rounded Rectangular Callout 18"/>
          <p:cNvSpPr/>
          <p:nvPr/>
        </p:nvSpPr>
        <p:spPr>
          <a:xfrm>
            <a:off x="224883" y="708819"/>
            <a:ext cx="3048000" cy="1336622"/>
          </a:xfrm>
          <a:prstGeom prst="wedgeRoundRectCallout">
            <a:avLst>
              <a:gd name="adj1" fmla="val 36167"/>
              <a:gd name="adj2" fmla="val 70833"/>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Organizational structure does not present the opposing positions clearly or specifically.</a:t>
            </a:r>
          </a:p>
        </p:txBody>
      </p:sp>
    </p:spTree>
    <p:extLst>
      <p:ext uri="{BB962C8B-B14F-4D97-AF65-F5344CB8AC3E}">
        <p14:creationId xmlns:p14="http://schemas.microsoft.com/office/powerpoint/2010/main" val="246110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8" grpId="0" animBg="1"/>
      <p:bldP spid="19"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fld id="{A0787430-367F-844C-868B-A0250E95AAAB}" type="slidenum">
              <a:rPr lang="en-US" smtClean="0"/>
              <a:t>89</a:t>
            </a:fld>
            <a:endParaRPr lang="en-US" dirty="0"/>
          </a:p>
        </p:txBody>
      </p:sp>
      <p:pic>
        <p:nvPicPr>
          <p:cNvPr id="8" name="Picture 2" descr="http://www.ebed.com/mattress-sleep-better-blog/wp-content/uploads/2014/01/memory-foam-mattress-terms-woman-questioning-blog-po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0957" y="438189"/>
            <a:ext cx="893043" cy="14556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6483" y="790575"/>
            <a:ext cx="3985166" cy="4754508"/>
          </a:xfrm>
          <a:prstGeom prst="rect">
            <a:avLst/>
          </a:prstGeom>
          <a:ln w="19050">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10" name="Rounded Rectangular Callout 9"/>
          <p:cNvSpPr/>
          <p:nvPr/>
        </p:nvSpPr>
        <p:spPr>
          <a:xfrm>
            <a:off x="5844117" y="3258220"/>
            <a:ext cx="3048000" cy="1618580"/>
          </a:xfrm>
          <a:prstGeom prst="wedgeRoundRectCallout">
            <a:avLst>
              <a:gd name="adj1" fmla="val -70333"/>
              <a:gd name="adj2" fmla="val -51272"/>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Multiple instances of comma errors, confusing pronoun-antecedent references, parallel structure</a:t>
            </a:r>
          </a:p>
        </p:txBody>
      </p:sp>
      <p:sp>
        <p:nvSpPr>
          <p:cNvPr id="12" name="Rounded Rectangular Callout 11"/>
          <p:cNvSpPr/>
          <p:nvPr/>
        </p:nvSpPr>
        <p:spPr>
          <a:xfrm>
            <a:off x="5038356" y="711819"/>
            <a:ext cx="3048000" cy="914400"/>
          </a:xfrm>
          <a:prstGeom prst="wedgeRoundRectCallout">
            <a:avLst>
              <a:gd name="adj1" fmla="val -48833"/>
              <a:gd name="adj2" fmla="val 110833"/>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Variety in sentence structure</a:t>
            </a:r>
          </a:p>
        </p:txBody>
      </p:sp>
      <p:sp>
        <p:nvSpPr>
          <p:cNvPr id="18" name="Rounded Rectangular Callout 17"/>
          <p:cNvSpPr/>
          <p:nvPr/>
        </p:nvSpPr>
        <p:spPr>
          <a:xfrm>
            <a:off x="247185" y="4205144"/>
            <a:ext cx="2183781" cy="914400"/>
          </a:xfrm>
          <a:prstGeom prst="wedgeRoundRectCallout">
            <a:avLst>
              <a:gd name="adj1" fmla="val 76827"/>
              <a:gd name="adj2" fmla="val -71565"/>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Inconsistent</a:t>
            </a:r>
          </a:p>
        </p:txBody>
      </p:sp>
      <p:sp>
        <p:nvSpPr>
          <p:cNvPr id="19" name="Rounded Rectangular Callout 18"/>
          <p:cNvSpPr/>
          <p:nvPr/>
        </p:nvSpPr>
        <p:spPr>
          <a:xfrm>
            <a:off x="247185" y="1626219"/>
            <a:ext cx="3048000" cy="914400"/>
          </a:xfrm>
          <a:prstGeom prst="wedgeRoundRectCallout">
            <a:avLst>
              <a:gd name="adj1" fmla="val 36167"/>
              <a:gd name="adj2" fmla="val 70833"/>
              <a:gd name="adj3" fmla="val 16667"/>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Run-on sentences, sentence fragments, and awkward sentences</a:t>
            </a:r>
          </a:p>
        </p:txBody>
      </p:sp>
    </p:spTree>
    <p:extLst>
      <p:ext uri="{BB962C8B-B14F-4D97-AF65-F5344CB8AC3E}">
        <p14:creationId xmlns:p14="http://schemas.microsoft.com/office/powerpoint/2010/main" val="352358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Planning for Close Reading</a:t>
            </a:r>
          </a:p>
        </p:txBody>
      </p:sp>
      <p:sp>
        <p:nvSpPr>
          <p:cNvPr id="6" name="Text Placeholder 5"/>
          <p:cNvSpPr>
            <a:spLocks noGrp="1"/>
          </p:cNvSpPr>
          <p:nvPr>
            <p:ph type="body" idx="1"/>
          </p:nvPr>
        </p:nvSpPr>
        <p:spPr>
          <a:xfrm>
            <a:off x="722313" y="3614214"/>
            <a:ext cx="7772400" cy="1418120"/>
          </a:xfrm>
        </p:spPr>
        <p:txBody>
          <a:bodyPr/>
          <a:lstStyle/>
          <a:p>
            <a:r>
              <a:rPr lang="en-US" dirty="0"/>
              <a:t>Implementing the Process into the Classroom</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9</a:t>
            </a:fld>
            <a:endParaRPr lang="en-US" dirty="0"/>
          </a:p>
        </p:txBody>
      </p:sp>
    </p:spTree>
    <p:extLst>
      <p:ext uri="{BB962C8B-B14F-4D97-AF65-F5344CB8AC3E}">
        <p14:creationId xmlns:p14="http://schemas.microsoft.com/office/powerpoint/2010/main" val="690442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 One Step at a Time</a:t>
            </a:r>
          </a:p>
        </p:txBody>
      </p:sp>
      <p:sp>
        <p:nvSpPr>
          <p:cNvPr id="5" name="Content Placeholder 4"/>
          <p:cNvSpPr>
            <a:spLocks noGrp="1"/>
          </p:cNvSpPr>
          <p:nvPr>
            <p:ph sz="half" idx="1"/>
          </p:nvPr>
        </p:nvSpPr>
        <p:spPr>
          <a:xfrm>
            <a:off x="457200" y="1361860"/>
            <a:ext cx="4617720" cy="4906860"/>
          </a:xfrm>
        </p:spPr>
        <p:txBody>
          <a:bodyPr/>
          <a:lstStyle/>
          <a:p>
            <a:r>
              <a:rPr lang="en-US" sz="2100" dirty="0"/>
              <a:t>Analyze the prompt</a:t>
            </a:r>
          </a:p>
          <a:p>
            <a:r>
              <a:rPr lang="en-US" sz="2100" dirty="0"/>
              <a:t>Closely read and interact with text</a:t>
            </a:r>
          </a:p>
          <a:p>
            <a:r>
              <a:rPr lang="en-US" sz="2100" dirty="0"/>
              <a:t>Analyze/evaluate the evidence</a:t>
            </a:r>
          </a:p>
          <a:p>
            <a:r>
              <a:rPr lang="en-US" sz="2100" dirty="0"/>
              <a:t>Plan/organize the essay</a:t>
            </a:r>
          </a:p>
          <a:p>
            <a:pPr lvl="1"/>
            <a:r>
              <a:rPr lang="en-US" sz="1800" dirty="0"/>
              <a:t>Craft a claim</a:t>
            </a:r>
          </a:p>
          <a:p>
            <a:pPr lvl="1"/>
            <a:r>
              <a:rPr lang="en-US" sz="1800" dirty="0"/>
              <a:t>Identify and connect evidence</a:t>
            </a:r>
          </a:p>
          <a:p>
            <a:pPr lvl="1"/>
            <a:r>
              <a:rPr lang="en-US" sz="1800" dirty="0"/>
              <a:t>Determine counterclaim/rebuttal</a:t>
            </a:r>
          </a:p>
          <a:p>
            <a:pPr lvl="1"/>
            <a:r>
              <a:rPr lang="en-US" sz="1800" dirty="0"/>
              <a:t>Craft a conclusion</a:t>
            </a:r>
          </a:p>
          <a:p>
            <a:r>
              <a:rPr lang="en-US" sz="2100" dirty="0"/>
              <a:t>Write the draft - Put it all together</a:t>
            </a:r>
          </a:p>
          <a:p>
            <a:r>
              <a:rPr lang="en-US" sz="2100" dirty="0"/>
              <a:t>Revise and edit</a:t>
            </a:r>
          </a:p>
          <a:p>
            <a:r>
              <a:rPr lang="en-US" sz="2100" dirty="0"/>
              <a:t>Publish</a:t>
            </a:r>
          </a:p>
          <a:p>
            <a:endParaRPr lang="en-US" sz="2000" dirty="0"/>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90</a:t>
            </a:fld>
            <a:endParaRPr lang="en-US" altLang="en-US"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7933" y="1651419"/>
            <a:ext cx="3304826" cy="4337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097899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Test-Taking Tips for RLA CR</a:t>
            </a:r>
          </a:p>
        </p:txBody>
      </p:sp>
      <p:sp>
        <p:nvSpPr>
          <p:cNvPr id="3" name="Content Placeholder 2"/>
          <p:cNvSpPr>
            <a:spLocks noGrp="1"/>
          </p:cNvSpPr>
          <p:nvPr>
            <p:ph idx="1"/>
          </p:nvPr>
        </p:nvSpPr>
        <p:spPr>
          <a:xfrm>
            <a:off x="457200" y="1220153"/>
            <a:ext cx="8229600" cy="4616450"/>
          </a:xfrm>
        </p:spPr>
        <p:txBody>
          <a:bodyPr/>
          <a:lstStyle/>
          <a:p>
            <a:pPr>
              <a:spcBef>
                <a:spcPts val="1200"/>
              </a:spcBef>
            </a:pPr>
            <a:r>
              <a:rPr lang="en-US" sz="2200" b="1" dirty="0"/>
              <a:t>Always</a:t>
            </a:r>
            <a:r>
              <a:rPr lang="en-US" sz="2200" dirty="0"/>
              <a:t> complete the constructed response! (You cannot use the 45 minutes provided for any other part of the test.)</a:t>
            </a:r>
          </a:p>
          <a:p>
            <a:pPr>
              <a:spcBef>
                <a:spcPts val="1200"/>
              </a:spcBef>
            </a:pPr>
            <a:r>
              <a:rPr lang="en-US" sz="2200" dirty="0"/>
              <a:t>Read and analyze the prompt first.</a:t>
            </a:r>
          </a:p>
          <a:p>
            <a:pPr>
              <a:spcBef>
                <a:spcPts val="1200"/>
              </a:spcBef>
            </a:pPr>
            <a:r>
              <a:rPr lang="en-US" sz="2200" dirty="0"/>
              <a:t>Closely read the source texts, analyzing and evaluating the evidence before determining your claim.</a:t>
            </a:r>
          </a:p>
          <a:p>
            <a:pPr>
              <a:spcBef>
                <a:spcPts val="1200"/>
              </a:spcBef>
            </a:pPr>
            <a:r>
              <a:rPr lang="en-US" sz="2200" dirty="0"/>
              <a:t>Use the highlighting tool and the erasable note boards for planning.</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91</a:t>
            </a:fld>
            <a:endParaRPr lang="en-US" altLang="en-US" dirty="0"/>
          </a:p>
        </p:txBody>
      </p:sp>
    </p:spTree>
    <p:extLst>
      <p:ext uri="{BB962C8B-B14F-4D97-AF65-F5344CB8AC3E}">
        <p14:creationId xmlns:p14="http://schemas.microsoft.com/office/powerpoint/2010/main" val="3873395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Test-Taking Tips for RLA CR</a:t>
            </a:r>
          </a:p>
        </p:txBody>
      </p:sp>
      <p:sp>
        <p:nvSpPr>
          <p:cNvPr id="3" name="Content Placeholder 2"/>
          <p:cNvSpPr>
            <a:spLocks noGrp="1"/>
          </p:cNvSpPr>
          <p:nvPr>
            <p:ph idx="1"/>
          </p:nvPr>
        </p:nvSpPr>
        <p:spPr>
          <a:xfrm>
            <a:off x="457200" y="1220153"/>
            <a:ext cx="8229600" cy="4616450"/>
          </a:xfrm>
        </p:spPr>
        <p:txBody>
          <a:bodyPr/>
          <a:lstStyle/>
          <a:p>
            <a:pPr>
              <a:spcBef>
                <a:spcPts val="1200"/>
              </a:spcBef>
            </a:pPr>
            <a:r>
              <a:rPr lang="en-US" sz="2200" dirty="0"/>
              <a:t>Plan your time </a:t>
            </a:r>
          </a:p>
          <a:p>
            <a:pPr lvl="1">
              <a:spcBef>
                <a:spcPts val="1200"/>
              </a:spcBef>
            </a:pPr>
            <a:r>
              <a:rPr lang="en-US" sz="2000" dirty="0"/>
              <a:t>Use the entire 45 minutes to write your response</a:t>
            </a:r>
          </a:p>
          <a:p>
            <a:pPr lvl="1">
              <a:spcBef>
                <a:spcPts val="1200"/>
              </a:spcBef>
            </a:pPr>
            <a:r>
              <a:rPr lang="en-US" sz="2000" dirty="0"/>
              <a:t>Spend 10-15 minutes for reading and planning</a:t>
            </a:r>
          </a:p>
          <a:p>
            <a:pPr lvl="1">
              <a:spcBef>
                <a:spcPts val="1200"/>
              </a:spcBef>
            </a:pPr>
            <a:r>
              <a:rPr lang="en-US" sz="2000" dirty="0"/>
              <a:t>Save 4-5 minutes to proofread your response</a:t>
            </a:r>
          </a:p>
          <a:p>
            <a:pPr marL="400050">
              <a:spcBef>
                <a:spcPts val="1200"/>
              </a:spcBef>
            </a:pPr>
            <a:r>
              <a:rPr lang="en-US" sz="2400" dirty="0"/>
              <a:t>Write enough!</a:t>
            </a:r>
          </a:p>
          <a:p>
            <a:pPr marL="800100" lvl="1">
              <a:spcBef>
                <a:spcPts val="1200"/>
              </a:spcBef>
            </a:pPr>
            <a:r>
              <a:rPr lang="en-US" sz="2000" dirty="0"/>
              <a:t>300 -500 words</a:t>
            </a:r>
          </a:p>
          <a:p>
            <a:pPr marL="800100" lvl="1">
              <a:spcBef>
                <a:spcPts val="1200"/>
              </a:spcBef>
            </a:pPr>
            <a:r>
              <a:rPr lang="en-US" sz="2000" dirty="0"/>
              <a:t>4-7 paragraphs</a:t>
            </a:r>
          </a:p>
          <a:p>
            <a:pPr marL="800100" lvl="1">
              <a:spcBef>
                <a:spcPts val="1200"/>
              </a:spcBef>
            </a:pPr>
            <a:r>
              <a:rPr lang="en-US" sz="2000" dirty="0"/>
              <a:t>3-7 sentences each</a:t>
            </a:r>
          </a:p>
          <a:p>
            <a:pPr marL="514350" lvl="1" indent="0">
              <a:spcBef>
                <a:spcPts val="1200"/>
              </a:spcBef>
              <a:buNone/>
            </a:pPr>
            <a:endParaRPr lang="en-US" sz="2000" dirty="0"/>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92</a:t>
            </a:fld>
            <a:endParaRPr lang="en-US" altLang="en-US" dirty="0"/>
          </a:p>
        </p:txBody>
      </p:sp>
    </p:spTree>
    <p:extLst>
      <p:ext uri="{BB962C8B-B14F-4D97-AF65-F5344CB8AC3E}">
        <p14:creationId xmlns:p14="http://schemas.microsoft.com/office/powerpoint/2010/main" val="404669563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loud Callout 9"/>
          <p:cNvSpPr/>
          <p:nvPr/>
        </p:nvSpPr>
        <p:spPr>
          <a:xfrm>
            <a:off x="3577701" y="704752"/>
            <a:ext cx="5270877" cy="2840306"/>
          </a:xfrm>
          <a:prstGeom prst="cloudCallout">
            <a:avLst>
              <a:gd name="adj1" fmla="val -74646"/>
              <a:gd name="adj2" fmla="val 55813"/>
            </a:avLst>
          </a:prstGeom>
          <a:solidFill>
            <a:srgbClr val="0084A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t>Reflection</a:t>
            </a:r>
          </a:p>
          <a:p>
            <a:r>
              <a:rPr lang="en-US" sz="2400" b="1" dirty="0"/>
              <a:t>3</a:t>
            </a:r>
            <a:r>
              <a:rPr lang="en-US" sz="2000" dirty="0"/>
              <a:t> things that you learned</a:t>
            </a:r>
          </a:p>
          <a:p>
            <a:pPr marL="168275" indent="-168275"/>
            <a:r>
              <a:rPr lang="en-US" sz="2400" b="1" dirty="0"/>
              <a:t>2</a:t>
            </a:r>
            <a:r>
              <a:rPr lang="en-US" sz="2000" dirty="0"/>
              <a:t> things that you can take   back to the classroom</a:t>
            </a:r>
          </a:p>
          <a:p>
            <a:r>
              <a:rPr lang="en-US" sz="2400" b="1" dirty="0"/>
              <a:t>1</a:t>
            </a:r>
            <a:r>
              <a:rPr lang="en-US" sz="2000" dirty="0"/>
              <a:t> question that you still have</a:t>
            </a:r>
          </a:p>
        </p:txBody>
      </p:sp>
      <p:pic>
        <p:nvPicPr>
          <p:cNvPr id="2050" name="Picture 2"/>
          <p:cNvPicPr>
            <a:picLocks noGrp="1" noChangeAspect="1" noChangeArrowheads="1"/>
          </p:cNvPicPr>
          <p:nvPr>
            <p:ph idx="1"/>
          </p:nvPr>
        </p:nvPicPr>
        <p:blipFill>
          <a:blip r:embed="rId3">
            <a:clrChange>
              <a:clrFrom>
                <a:srgbClr val="FBFBFB"/>
              </a:clrFrom>
              <a:clrTo>
                <a:srgbClr val="FBFBFB">
                  <a:alpha val="0"/>
                </a:srgbClr>
              </a:clrTo>
            </a:clrChange>
            <a:extLst>
              <a:ext uri="{28A0092B-C50C-407E-A947-70E740481C1C}">
                <a14:useLocalDpi xmlns:a14="http://schemas.microsoft.com/office/drawing/2010/main" val="0"/>
              </a:ext>
            </a:extLst>
          </a:blip>
          <a:srcRect/>
          <a:stretch>
            <a:fillRect/>
          </a:stretch>
        </p:blipFill>
        <p:spPr bwMode="auto">
          <a:xfrm>
            <a:off x="-483833" y="3127912"/>
            <a:ext cx="4762500"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93</a:t>
            </a:fld>
            <a:endParaRPr lang="en-US" dirty="0"/>
          </a:p>
        </p:txBody>
      </p:sp>
      <p:sp>
        <p:nvSpPr>
          <p:cNvPr id="6" name="TextBox 5"/>
          <p:cNvSpPr txBox="1"/>
          <p:nvPr/>
        </p:nvSpPr>
        <p:spPr>
          <a:xfrm>
            <a:off x="4833434" y="5998465"/>
            <a:ext cx="2971800" cy="400110"/>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000" dirty="0">
                <a:solidFill>
                  <a:schemeClr val="bg1"/>
                </a:solidFill>
              </a:rPr>
              <a:t>Workbook– p. 17</a:t>
            </a:r>
          </a:p>
        </p:txBody>
      </p:sp>
    </p:spTree>
    <p:extLst>
      <p:ext uri="{BB962C8B-B14F-4D97-AF65-F5344CB8AC3E}">
        <p14:creationId xmlns:p14="http://schemas.microsoft.com/office/powerpoint/2010/main" val="128459296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4"/>
          <p:cNvSpPr>
            <a:spLocks noGrp="1"/>
          </p:cNvSpPr>
          <p:nvPr>
            <p:ph type="title"/>
          </p:nvPr>
        </p:nvSpPr>
        <p:spPr>
          <a:xfrm>
            <a:off x="722313" y="2219325"/>
            <a:ext cx="7772400" cy="919163"/>
          </a:xfrm>
        </p:spPr>
        <p:txBody>
          <a:bodyPr/>
          <a:lstStyle/>
          <a:p>
            <a:r>
              <a:rPr lang="en-US" altLang="en-US" dirty="0"/>
              <a:t>Resources</a:t>
            </a:r>
          </a:p>
        </p:txBody>
      </p:sp>
      <p:sp>
        <p:nvSpPr>
          <p:cNvPr id="4"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94</a:t>
            </a:fld>
            <a:endParaRPr lang="en-US" altLang="en-US" sz="1200" dirty="0">
              <a:solidFill>
                <a:srgbClr val="0084A9"/>
              </a:solidFill>
            </a:endParaRPr>
          </a:p>
        </p:txBody>
      </p:sp>
    </p:spTree>
    <p:extLst>
      <p:ext uri="{BB962C8B-B14F-4D97-AF65-F5344CB8AC3E}">
        <p14:creationId xmlns:p14="http://schemas.microsoft.com/office/powerpoint/2010/main" val="1184747375"/>
      </p:ext>
    </p:extLst>
  </p:cSld>
  <p:clrMapOvr>
    <a:masterClrMapping/>
  </p:clrMapOvr>
  <p:transition spd="slow"/>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70C0"/>
                </a:solidFill>
              </a:rPr>
              <a:t>www.GED.com</a:t>
            </a:r>
            <a:br>
              <a:rPr lang="en-US" dirty="0">
                <a:solidFill>
                  <a:srgbClr val="0070C0"/>
                </a:solidFill>
              </a:rPr>
            </a:br>
            <a:endParaRPr lang="en-US" dirty="0"/>
          </a:p>
        </p:txBody>
      </p:sp>
      <p:sp>
        <p:nvSpPr>
          <p:cNvPr id="5" name="Slide Number Placeholder 4"/>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95</a:t>
            </a:fld>
            <a:endParaRPr lang="en-US" dirty="0"/>
          </a:p>
        </p:txBody>
      </p:sp>
      <p:pic>
        <p:nvPicPr>
          <p:cNvPr id="6" name="Picture 5">
            <a:extLst>
              <a:ext uri="{FF2B5EF4-FFF2-40B4-BE49-F238E27FC236}">
                <a16:creationId xmlns:a16="http://schemas.microsoft.com/office/drawing/2014/main" id="{2EB051D8-0D98-4D08-B307-69FA2CBFA587}"/>
              </a:ext>
            </a:extLst>
          </p:cNvPr>
          <p:cNvPicPr>
            <a:picLocks noChangeAspect="1"/>
          </p:cNvPicPr>
          <p:nvPr/>
        </p:nvPicPr>
        <p:blipFill>
          <a:blip r:embed="rId3"/>
          <a:stretch>
            <a:fillRect/>
          </a:stretch>
        </p:blipFill>
        <p:spPr>
          <a:xfrm>
            <a:off x="228600" y="1557508"/>
            <a:ext cx="8686800" cy="4704723"/>
          </a:xfrm>
          <a:prstGeom prst="rect">
            <a:avLst/>
          </a:prstGeom>
        </p:spPr>
      </p:pic>
    </p:spTree>
    <p:extLst>
      <p:ext uri="{BB962C8B-B14F-4D97-AF65-F5344CB8AC3E}">
        <p14:creationId xmlns:p14="http://schemas.microsoft.com/office/powerpoint/2010/main" val="3721094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Title 1"/>
          <p:cNvSpPr txBox="1">
            <a:spLocks/>
          </p:cNvSpPr>
          <p:nvPr/>
        </p:nvSpPr>
        <p:spPr>
          <a:xfrm>
            <a:off x="457200" y="492125"/>
            <a:ext cx="8229600" cy="798513"/>
          </a:xfrm>
          <a:prstGeom prst="rect">
            <a:avLst/>
          </a:prstGeom>
        </p:spPr>
        <p:txBody>
          <a:bodyPr/>
          <a:lstStyle>
            <a:lvl1pPr algn="l" defTabSz="457200" rtl="0" eaLnBrk="0" fontAlgn="base" hangingPunct="0">
              <a:spcBef>
                <a:spcPct val="0"/>
              </a:spcBef>
              <a:spcAft>
                <a:spcPct val="0"/>
              </a:spcAft>
              <a:defRPr sz="4000" b="1" kern="1200">
                <a:solidFill>
                  <a:srgbClr val="0084A9"/>
                </a:solidFill>
                <a:latin typeface="+mj-lt"/>
                <a:ea typeface="MS PGothic" pitchFamily="34" charset="-128"/>
                <a:cs typeface="ＭＳ Ｐゴシック" charset="0"/>
              </a:defRPr>
            </a:lvl1pPr>
            <a:lvl2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2pPr>
            <a:lvl3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3pPr>
            <a:lvl4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4pPr>
            <a:lvl5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5pPr>
            <a:lvl6pPr marL="4572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6pPr>
            <a:lvl7pPr marL="9144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7pPr>
            <a:lvl8pPr marL="13716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8pPr>
            <a:lvl9pPr marL="18288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9pPr>
          </a:lstStyle>
          <a:p>
            <a:r>
              <a:rPr lang="en-US" dirty="0"/>
              <a:t>Looking for More Ideas?</a:t>
            </a:r>
          </a:p>
        </p:txBody>
      </p:sp>
      <p:sp>
        <p:nvSpPr>
          <p:cNvPr id="8"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96</a:t>
            </a:fld>
            <a:endParaRPr lang="en-US" altLang="en-US" sz="1200" dirty="0">
              <a:solidFill>
                <a:srgbClr val="0084A9"/>
              </a:solidFill>
            </a:endParaRPr>
          </a:p>
        </p:txBody>
      </p:sp>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7576" y="1457950"/>
            <a:ext cx="2216997" cy="287366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71780" y="2430618"/>
            <a:ext cx="2180580" cy="279622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91253" y="3315013"/>
            <a:ext cx="2152435" cy="2796226"/>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2510" y="1615571"/>
            <a:ext cx="3371851" cy="1887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688" y="3720708"/>
            <a:ext cx="4210021" cy="2390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176498415"/>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Need Resources for Source Texts?</a:t>
            </a:r>
          </a:p>
        </p:txBody>
      </p:sp>
      <p:sp>
        <p:nvSpPr>
          <p:cNvPr id="3" name="Content Placeholder 2"/>
          <p:cNvSpPr>
            <a:spLocks noGrp="1"/>
          </p:cNvSpPr>
          <p:nvPr>
            <p:ph idx="1"/>
          </p:nvPr>
        </p:nvSpPr>
        <p:spPr>
          <a:xfrm>
            <a:off x="457200" y="1509713"/>
            <a:ext cx="5255603" cy="4616450"/>
          </a:xfrm>
        </p:spPr>
        <p:txBody>
          <a:bodyPr/>
          <a:lstStyle/>
          <a:p>
            <a:r>
              <a:rPr lang="en-US" sz="2800" dirty="0"/>
              <a:t>www.GED.com - </a:t>
            </a:r>
            <a:r>
              <a:rPr lang="en-US" sz="2800" i="1" dirty="0"/>
              <a:t>Sample Extended Response Passages and Prompts for Classroom Practice – RLA</a:t>
            </a:r>
          </a:p>
          <a:p>
            <a:r>
              <a:rPr lang="en-US" sz="2800" dirty="0"/>
              <a:t>Newsela </a:t>
            </a:r>
            <a:r>
              <a:rPr lang="en-US" sz="2800" u="sng" dirty="0">
                <a:hlinkClick r:id="rId3"/>
              </a:rPr>
              <a:t>https://newsela.com/</a:t>
            </a:r>
            <a:endParaRPr lang="en-US" sz="2800" dirty="0"/>
          </a:p>
          <a:p>
            <a:r>
              <a:rPr lang="en-US" sz="2800" dirty="0"/>
              <a:t>Pro/Con </a:t>
            </a:r>
            <a:r>
              <a:rPr lang="en-US" sz="2800" u="sng" dirty="0">
                <a:hlinkClick r:id="rId4"/>
              </a:rPr>
              <a:t>http://www.procon.org/</a:t>
            </a:r>
            <a:endParaRPr lang="en-US" sz="2800" dirty="0"/>
          </a:p>
          <a:p>
            <a:endParaRPr lang="en-US" sz="2800" dirty="0"/>
          </a:p>
          <a:p>
            <a:endParaRPr lang="en-US" sz="2800" dirty="0"/>
          </a:p>
        </p:txBody>
      </p:sp>
      <p:sp>
        <p:nvSpPr>
          <p:cNvPr id="4" name="Slide Number Placeholder 3"/>
          <p:cNvSpPr>
            <a:spLocks noGrp="1"/>
          </p:cNvSpPr>
          <p:nvPr>
            <p:ph type="sldNum" sz="quarter" idx="10"/>
          </p:nvPr>
        </p:nvSpPr>
        <p:spPr>
          <a:prstGeom prst="rect">
            <a:avLst/>
          </a:prstGeom>
        </p:spPr>
        <p:txBody>
          <a:bodyPr/>
          <a:lstStyle/>
          <a:p>
            <a:pPr>
              <a:defRPr/>
            </a:pPr>
            <a:fld id="{63FF4DA0-2253-4E48-B8CE-41A2744628A8}" type="slidenum">
              <a:rPr lang="en-US" smtClean="0"/>
              <a:pPr>
                <a:defRPr/>
              </a:pPr>
              <a:t>97</a:t>
            </a:fld>
            <a:endParaRPr lang="en-US"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44609">
            <a:off x="6212567" y="1526260"/>
            <a:ext cx="2113709" cy="2726202"/>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2803" y="2952372"/>
            <a:ext cx="3042779" cy="1889165"/>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5"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35475">
            <a:off x="5400220" y="4755385"/>
            <a:ext cx="3255318" cy="1543814"/>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74922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5"/>
          <p:cNvSpPr>
            <a:spLocks noGrp="1"/>
          </p:cNvSpPr>
          <p:nvPr>
            <p:ph type="title"/>
          </p:nvPr>
        </p:nvSpPr>
        <p:spPr>
          <a:xfrm>
            <a:off x="722313" y="2846387"/>
            <a:ext cx="7772400" cy="989013"/>
          </a:xfrm>
        </p:spPr>
        <p:txBody>
          <a:bodyPr>
            <a:normAutofit/>
          </a:bodyPr>
          <a:lstStyle/>
          <a:p>
            <a:r>
              <a:rPr lang="en-US" altLang="en-US" dirty="0">
                <a:ea typeface="ＭＳ Ｐゴシック" panose="020B0600070205080204" pitchFamily="34" charset="-128"/>
              </a:rPr>
              <a:t>Questions</a:t>
            </a:r>
          </a:p>
        </p:txBody>
      </p:sp>
      <p:sp>
        <p:nvSpPr>
          <p:cNvPr id="7" name="Text Placeholder 6"/>
          <p:cNvSpPr>
            <a:spLocks noGrp="1"/>
          </p:cNvSpPr>
          <p:nvPr>
            <p:ph type="body" idx="1"/>
          </p:nvPr>
        </p:nvSpPr>
        <p:spPr>
          <a:xfrm>
            <a:off x="722313" y="2781300"/>
            <a:ext cx="7772400" cy="1873250"/>
          </a:xfrm>
        </p:spPr>
        <p:txBody>
          <a:bodyPr/>
          <a:lstStyle/>
          <a:p>
            <a:pPr>
              <a:buFont typeface="Arial" charset="0"/>
              <a:buNone/>
              <a:defRPr/>
            </a:pPr>
            <a:endParaRPr lang="en-US" dirty="0"/>
          </a:p>
          <a:p>
            <a:pPr>
              <a:buFont typeface="Arial" charset="0"/>
              <a:buNone/>
              <a:defRPr/>
            </a:pPr>
            <a:endParaRPr lang="en-US" dirty="0"/>
          </a:p>
          <a:p>
            <a:pPr>
              <a:buFont typeface="Arial" charset="0"/>
              <a:buNone/>
              <a:defRPr/>
            </a:pPr>
            <a:endParaRPr lang="en-US" dirty="0"/>
          </a:p>
          <a:p>
            <a:pPr>
              <a:buFont typeface="Arial" charset="0"/>
              <a:buNone/>
              <a:defRPr/>
            </a:pPr>
            <a:endParaRPr lang="en-US" dirty="0"/>
          </a:p>
        </p:txBody>
      </p:sp>
      <p:sp>
        <p:nvSpPr>
          <p:cNvPr id="6"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98</a:t>
            </a:fld>
            <a:endParaRPr lang="en-US" altLang="en-US" sz="1200" dirty="0">
              <a:solidFill>
                <a:srgbClr val="0084A9"/>
              </a:solidFill>
            </a:endParaRPr>
          </a:p>
        </p:txBody>
      </p:sp>
    </p:spTree>
    <p:extLst>
      <p:ext uri="{BB962C8B-B14F-4D97-AF65-F5344CB8AC3E}">
        <p14:creationId xmlns:p14="http://schemas.microsoft.com/office/powerpoint/2010/main" val="36010375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TIMING" val="|2.1|1.8"/>
</p:tagLst>
</file>

<file path=ppt/tags/tag3.xml><?xml version="1.0" encoding="utf-8"?>
<p:tagLst xmlns:a="http://schemas.openxmlformats.org/drawingml/2006/main" xmlns:r="http://schemas.openxmlformats.org/officeDocument/2006/relationships" xmlns:p="http://schemas.openxmlformats.org/presentationml/2006/main">
  <p:tag name="TIMING" val="|2.1|1.8"/>
</p:tagLst>
</file>

<file path=ppt/tags/tag4.xml><?xml version="1.0" encoding="utf-8"?>
<p:tagLst xmlns:a="http://schemas.openxmlformats.org/drawingml/2006/main" xmlns:r="http://schemas.openxmlformats.org/officeDocument/2006/relationships" xmlns:p="http://schemas.openxmlformats.org/presentationml/2006/main">
  <p:tag name="TIMING" val="|2.1|1.8"/>
</p:tagLst>
</file>

<file path=ppt/tags/tag5.xml><?xml version="1.0" encoding="utf-8"?>
<p:tagLst xmlns:a="http://schemas.openxmlformats.org/drawingml/2006/main" xmlns:r="http://schemas.openxmlformats.org/officeDocument/2006/relationships" xmlns:p="http://schemas.openxmlformats.org/presentationml/2006/main">
  <p:tag name="TIMING" val="|2.1|1.8"/>
</p:tagLst>
</file>

<file path=ppt/theme/theme1.xml><?xml version="1.0" encoding="utf-8"?>
<a:theme xmlns:a="http://schemas.openxmlformats.org/drawingml/2006/main" name="Office Theme">
  <a:themeElements>
    <a:clrScheme name="GEDTS Theme Colors 1">
      <a:dk1>
        <a:sysClr val="windowText" lastClr="000000"/>
      </a:dk1>
      <a:lt1>
        <a:sysClr val="window" lastClr="FFFFFF"/>
      </a:lt1>
      <a:dk2>
        <a:srgbClr val="0084A9"/>
      </a:dk2>
      <a:lt2>
        <a:srgbClr val="FFFFFF"/>
      </a:lt2>
      <a:accent1>
        <a:srgbClr val="0084A9"/>
      </a:accent1>
      <a:accent2>
        <a:srgbClr val="27BDBE"/>
      </a:accent2>
      <a:accent3>
        <a:srgbClr val="BCE4E5"/>
      </a:accent3>
      <a:accent4>
        <a:srgbClr val="FFBC1A"/>
      </a:accent4>
      <a:accent5>
        <a:srgbClr val="969696"/>
      </a:accent5>
      <a:accent6>
        <a:srgbClr val="73A533"/>
      </a:accent6>
      <a:hlink>
        <a:srgbClr val="0084A9"/>
      </a:hlink>
      <a:folHlink>
        <a:srgbClr val="27BDB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84A9"/>
        </a:solidFill>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Dark">
  <a:themeElements>
    <a:clrScheme name="GEDTS Theme Colors 1">
      <a:dk1>
        <a:sysClr val="windowText" lastClr="000000"/>
      </a:dk1>
      <a:lt1>
        <a:sysClr val="window" lastClr="FFFFFF"/>
      </a:lt1>
      <a:dk2>
        <a:srgbClr val="0084A9"/>
      </a:dk2>
      <a:lt2>
        <a:srgbClr val="FFFFFF"/>
      </a:lt2>
      <a:accent1>
        <a:srgbClr val="0084A9"/>
      </a:accent1>
      <a:accent2>
        <a:srgbClr val="27BDBE"/>
      </a:accent2>
      <a:accent3>
        <a:srgbClr val="BCE4E5"/>
      </a:accent3>
      <a:accent4>
        <a:srgbClr val="FFBC1A"/>
      </a:accent4>
      <a:accent5>
        <a:srgbClr val="969696"/>
      </a:accent5>
      <a:accent6>
        <a:srgbClr val="73A533"/>
      </a:accent6>
      <a:hlink>
        <a:srgbClr val="0084A9"/>
      </a:hlink>
      <a:folHlink>
        <a:srgbClr val="27BDB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84A9"/>
        </a:solidFill>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11099</TotalTime>
  <Words>15736</Words>
  <Application>Microsoft Office PowerPoint</Application>
  <PresentationFormat>On-screen Show (4:3)</PresentationFormat>
  <Paragraphs>1615</Paragraphs>
  <Slides>98</Slides>
  <Notes>97</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98</vt:i4>
      </vt:variant>
    </vt:vector>
  </HeadingPairs>
  <TitlesOfParts>
    <vt:vector size="109" baseType="lpstr">
      <vt:lpstr>MS PGothic</vt:lpstr>
      <vt:lpstr>MS PGothic</vt:lpstr>
      <vt:lpstr>Arial</vt:lpstr>
      <vt:lpstr>Calibri</vt:lpstr>
      <vt:lpstr>Century Gothic</vt:lpstr>
      <vt:lpstr>Chalkduster</vt:lpstr>
      <vt:lpstr>Lucida Grande</vt:lpstr>
      <vt:lpstr>Times New Roman</vt:lpstr>
      <vt:lpstr>Verdana</vt:lpstr>
      <vt:lpstr>Office Theme</vt:lpstr>
      <vt:lpstr>Office Theme Dark</vt:lpstr>
      <vt:lpstr>Focus on Reasoning Through Language Arts: Tools and Strategies for Integrating Reading and Writing</vt:lpstr>
      <vt:lpstr>Session Objectives</vt:lpstr>
      <vt:lpstr>An Overview</vt:lpstr>
      <vt:lpstr>Reasoning through Language Arts</vt:lpstr>
      <vt:lpstr>RLA Practices</vt:lpstr>
      <vt:lpstr>Too Much to Teach – Too Little Time?</vt:lpstr>
      <vt:lpstr>High Impact Indicator for RLA</vt:lpstr>
      <vt:lpstr>Where do we see evidence on the test?</vt:lpstr>
      <vt:lpstr>Planning for Close Reading</vt:lpstr>
      <vt:lpstr>What is close reading?</vt:lpstr>
      <vt:lpstr>PowerPoint Presentation</vt:lpstr>
      <vt:lpstr>Why Close Reading?</vt:lpstr>
      <vt:lpstr>What Do Close Readers Do Differently?</vt:lpstr>
      <vt:lpstr>Ten Questions Close Readers Ask . . .</vt:lpstr>
      <vt:lpstr>Putting the Process to Work</vt:lpstr>
      <vt:lpstr>Steps to Take . . . </vt:lpstr>
      <vt:lpstr>Finding the Right Text</vt:lpstr>
      <vt:lpstr>Finding the Right Text</vt:lpstr>
      <vt:lpstr>Steps to Take . . . </vt:lpstr>
      <vt:lpstr>Text Dependent Questions</vt:lpstr>
      <vt:lpstr>Steps to Take . . . </vt:lpstr>
      <vt:lpstr>PowerPoint Presentation</vt:lpstr>
      <vt:lpstr>Steps to Take . . . </vt:lpstr>
      <vt:lpstr>Putting the Process to Work</vt:lpstr>
      <vt:lpstr>Teaching Grammar in Context</vt:lpstr>
      <vt:lpstr>Revising and Editing in Real-World Situations</vt:lpstr>
      <vt:lpstr>Make contextualized grammar                            more contemporary . . . </vt:lpstr>
      <vt:lpstr>For example . . . </vt:lpstr>
      <vt:lpstr>It’s Your Turn!</vt:lpstr>
      <vt:lpstr>Constructed Response </vt:lpstr>
      <vt:lpstr>PowerPoint Presentation</vt:lpstr>
      <vt:lpstr>PowerPoint Presentation</vt:lpstr>
      <vt:lpstr>Expectations</vt:lpstr>
      <vt:lpstr>PowerPoint Presentation</vt:lpstr>
      <vt:lpstr>First, look at the multi-dimensional scoring rubric – a quick review </vt:lpstr>
      <vt:lpstr>Trait 1</vt:lpstr>
      <vt:lpstr>Trait 2</vt:lpstr>
      <vt:lpstr>Trait 3</vt:lpstr>
      <vt:lpstr>Climate Change/ Environmental issues</vt:lpstr>
      <vt:lpstr>MTPV in Action</vt:lpstr>
      <vt:lpstr>From Struggling to Successful</vt:lpstr>
      <vt:lpstr>PowerPoint Presentation</vt:lpstr>
      <vt:lpstr>Use thinking routines</vt:lpstr>
      <vt:lpstr>A Structure that Works for MTPV</vt:lpstr>
      <vt:lpstr>Let’s Get Started</vt:lpstr>
      <vt:lpstr>One Step at a Time</vt:lpstr>
      <vt:lpstr>Stimulus Material</vt:lpstr>
      <vt:lpstr>Read and Analyze the Prompt</vt:lpstr>
      <vt:lpstr>Unpacking the Prompt – The First Step in Analyzing</vt:lpstr>
      <vt:lpstr>Unpacking the Prompt</vt:lpstr>
      <vt:lpstr>Research basis</vt:lpstr>
      <vt:lpstr>Modeling – Citing the Evidence</vt:lpstr>
      <vt:lpstr>But First . . . </vt:lpstr>
      <vt:lpstr>Different Types of Evidence</vt:lpstr>
      <vt:lpstr>It’s Your Turn! Interact with Text – Identify the Evidence</vt:lpstr>
      <vt:lpstr>Interact with Text – Analyze</vt:lpstr>
      <vt:lpstr>Modeling – Analyzing and Evaluating</vt:lpstr>
      <vt:lpstr>Analyze and Evaluate the Evidence</vt:lpstr>
      <vt:lpstr>Analyze and Evaluate the Evidence</vt:lpstr>
      <vt:lpstr>Which side?</vt:lpstr>
      <vt:lpstr>What reasons led to your decision?</vt:lpstr>
      <vt:lpstr>Or I could take the other side . . . </vt:lpstr>
      <vt:lpstr>Now I’m ready . . . </vt:lpstr>
      <vt:lpstr>PowerPoint Presentation</vt:lpstr>
      <vt:lpstr>Just use the decision and reasons from Both Sides Now!</vt:lpstr>
      <vt:lpstr>Write Your Claim and Evaluate</vt:lpstr>
      <vt:lpstr>Problems with Claims? Incorporate Writing Frames</vt:lpstr>
      <vt:lpstr>PowerPoint Presentation</vt:lpstr>
      <vt:lpstr>Cite and Connect</vt:lpstr>
      <vt:lpstr>State – Cite – Explain </vt:lpstr>
      <vt:lpstr>Cite the Evidence</vt:lpstr>
      <vt:lpstr>Explaining and Connecting the Evidence</vt:lpstr>
      <vt:lpstr>Cite the Evidence</vt:lpstr>
      <vt:lpstr>Explaining and Connecting the Evidence</vt:lpstr>
      <vt:lpstr>PowerPoint Presentation</vt:lpstr>
      <vt:lpstr>For every claim, there is a counterclaim and rebuttal</vt:lpstr>
      <vt:lpstr>Counterclaim and Rebuttal</vt:lpstr>
      <vt:lpstr>Where Are Students Likely to Get Stuck?</vt:lpstr>
      <vt:lpstr>PowerPoint Presentation</vt:lpstr>
      <vt:lpstr>Structure for Constructed Response</vt:lpstr>
      <vt:lpstr>Model: Organizing and Drafting Routines</vt:lpstr>
      <vt:lpstr>Model: Organizing and Drafting Routines</vt:lpstr>
      <vt:lpstr>Time to Write!</vt:lpstr>
      <vt:lpstr>The Tools of Revision and Editing</vt:lpstr>
      <vt:lpstr>Finished On-Demand Draft Writing!</vt:lpstr>
      <vt:lpstr>But What If My Students Don’t Write at a “Two” Level?</vt:lpstr>
      <vt:lpstr>PowerPoint Presentation</vt:lpstr>
      <vt:lpstr>PowerPoint Presentation</vt:lpstr>
      <vt:lpstr>PowerPoint Presentation</vt:lpstr>
      <vt:lpstr>Remember, One Step at a Time</vt:lpstr>
      <vt:lpstr>Test-Taking Tips for RLA CR</vt:lpstr>
      <vt:lpstr>Test-Taking Tips for RLA CR</vt:lpstr>
      <vt:lpstr>PowerPoint Presentation</vt:lpstr>
      <vt:lpstr>Resources</vt:lpstr>
      <vt:lpstr>www.GED.com </vt:lpstr>
      <vt:lpstr>PowerPoint Presentation</vt:lpstr>
      <vt:lpstr>Need Resources for Source Texts?</vt:lpstr>
      <vt:lpstr>Questions</vt:lpstr>
    </vt:vector>
  </TitlesOfParts>
  <Company>GED Testing Service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GED Communication</dc:creator>
  <cp:lastModifiedBy>Evers, Ann</cp:lastModifiedBy>
  <cp:revision>599</cp:revision>
  <cp:lastPrinted>2017-10-10T17:33:51Z</cp:lastPrinted>
  <dcterms:created xsi:type="dcterms:W3CDTF">2013-12-16T19:22:10Z</dcterms:created>
  <dcterms:modified xsi:type="dcterms:W3CDTF">2018-09-05T15:02:55Z</dcterms:modified>
</cp:coreProperties>
</file>