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7" r:id="rId1"/>
    <p:sldMasterId id="2147483698" r:id="rId2"/>
  </p:sldMasterIdLst>
  <p:notesMasterIdLst>
    <p:notesMasterId r:id="rId68"/>
  </p:notesMasterIdLst>
  <p:handoutMasterIdLst>
    <p:handoutMasterId r:id="rId69"/>
  </p:handoutMasterIdLst>
  <p:sldIdLst>
    <p:sldId id="256" r:id="rId3"/>
    <p:sldId id="261" r:id="rId4"/>
    <p:sldId id="437" r:id="rId5"/>
    <p:sldId id="438" r:id="rId6"/>
    <p:sldId id="462" r:id="rId7"/>
    <p:sldId id="605" r:id="rId8"/>
    <p:sldId id="463" r:id="rId9"/>
    <p:sldId id="464" r:id="rId10"/>
    <p:sldId id="465" r:id="rId11"/>
    <p:sldId id="468" r:id="rId12"/>
    <p:sldId id="469" r:id="rId13"/>
    <p:sldId id="471" r:id="rId14"/>
    <p:sldId id="606" r:id="rId15"/>
    <p:sldId id="607" r:id="rId16"/>
    <p:sldId id="524" r:id="rId17"/>
    <p:sldId id="525" r:id="rId18"/>
    <p:sldId id="592" r:id="rId19"/>
    <p:sldId id="535" r:id="rId20"/>
    <p:sldId id="610" r:id="rId21"/>
    <p:sldId id="612" r:id="rId22"/>
    <p:sldId id="613" r:id="rId23"/>
    <p:sldId id="611" r:id="rId24"/>
    <p:sldId id="541" r:id="rId25"/>
    <p:sldId id="614" r:id="rId26"/>
    <p:sldId id="615" r:id="rId27"/>
    <p:sldId id="616" r:id="rId28"/>
    <p:sldId id="617" r:id="rId29"/>
    <p:sldId id="545" r:id="rId30"/>
    <p:sldId id="546" r:id="rId31"/>
    <p:sldId id="551" r:id="rId32"/>
    <p:sldId id="552" r:id="rId33"/>
    <p:sldId id="556" r:id="rId34"/>
    <p:sldId id="557" r:id="rId35"/>
    <p:sldId id="560" r:id="rId36"/>
    <p:sldId id="561" r:id="rId37"/>
    <p:sldId id="567" r:id="rId38"/>
    <p:sldId id="568" r:id="rId39"/>
    <p:sldId id="569" r:id="rId40"/>
    <p:sldId id="572" r:id="rId41"/>
    <p:sldId id="573" r:id="rId42"/>
    <p:sldId id="574" r:id="rId43"/>
    <p:sldId id="593" r:id="rId44"/>
    <p:sldId id="594" r:id="rId45"/>
    <p:sldId id="595" r:id="rId46"/>
    <p:sldId id="628" r:id="rId47"/>
    <p:sldId id="596" r:id="rId48"/>
    <p:sldId id="618" r:id="rId49"/>
    <p:sldId id="619" r:id="rId50"/>
    <p:sldId id="620" r:id="rId51"/>
    <p:sldId id="597" r:id="rId52"/>
    <p:sldId id="598" r:id="rId53"/>
    <p:sldId id="599" r:id="rId54"/>
    <p:sldId id="600" r:id="rId55"/>
    <p:sldId id="601" r:id="rId56"/>
    <p:sldId id="602" r:id="rId57"/>
    <p:sldId id="604" r:id="rId58"/>
    <p:sldId id="582" r:id="rId59"/>
    <p:sldId id="621" r:id="rId60"/>
    <p:sldId id="622" r:id="rId61"/>
    <p:sldId id="623" r:id="rId62"/>
    <p:sldId id="624" r:id="rId63"/>
    <p:sldId id="625" r:id="rId64"/>
    <p:sldId id="627" r:id="rId65"/>
    <p:sldId id="590" r:id="rId66"/>
    <p:sldId id="609" r:id="rId6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tin Kehe"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84A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226"/>
    <p:restoredTop sz="94280" autoAdjust="0"/>
  </p:normalViewPr>
  <p:slideViewPr>
    <p:cSldViewPr snapToGrid="0" snapToObjects="1">
      <p:cViewPr varScale="1">
        <p:scale>
          <a:sx n="72" d="100"/>
          <a:sy n="72" d="100"/>
        </p:scale>
        <p:origin x="930"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68" d="100"/>
          <a:sy n="68" d="100"/>
        </p:scale>
        <p:origin x="2872" y="2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commentAuthors" Target="commentAuthors.xml"/><Relationship Id="rId7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551554-ED0E-4647-AD25-9570F2E875E5}"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2867594A-5022-4073-92FA-C9828E16E4BF}">
      <dgm:prSet phldrT="[Text]" custT="1"/>
      <dgm:spPr/>
      <dgm:t>
        <a:bodyPr/>
        <a:lstStyle/>
        <a:p>
          <a:r>
            <a:rPr lang="en-US" sz="1800" dirty="0"/>
            <a:t>RLA </a:t>
          </a:r>
        </a:p>
        <a:p>
          <a:r>
            <a:rPr lang="en-US" sz="1800" dirty="0"/>
            <a:t>Order sequences of events in texts</a:t>
          </a:r>
        </a:p>
      </dgm:t>
    </dgm:pt>
    <dgm:pt modelId="{20A2CE56-2FB5-48DF-B518-A94DC4245BF2}" type="parTrans" cxnId="{5D76535D-4011-473E-8459-8C1CBDCD9B94}">
      <dgm:prSet/>
      <dgm:spPr/>
      <dgm:t>
        <a:bodyPr/>
        <a:lstStyle/>
        <a:p>
          <a:endParaRPr lang="en-US"/>
        </a:p>
      </dgm:t>
    </dgm:pt>
    <dgm:pt modelId="{1427AE6E-C705-481F-9E2A-EE8CB2D86167}" type="sibTrans" cxnId="{5D76535D-4011-473E-8459-8C1CBDCD9B94}">
      <dgm:prSet/>
      <dgm:spPr/>
      <dgm:t>
        <a:bodyPr/>
        <a:lstStyle/>
        <a:p>
          <a:endParaRPr lang="en-US"/>
        </a:p>
      </dgm:t>
    </dgm:pt>
    <dgm:pt modelId="{D9A61D8C-2EC8-4900-9F22-C49303B5BC1C}">
      <dgm:prSet phldrT="[Text]" custT="1"/>
      <dgm:spPr/>
      <dgm:t>
        <a:bodyPr/>
        <a:lstStyle/>
        <a:p>
          <a:r>
            <a:rPr lang="en-US" sz="1800" dirty="0"/>
            <a:t>Social Studies</a:t>
          </a:r>
        </a:p>
        <a:p>
          <a:r>
            <a:rPr lang="en-US" sz="1800" dirty="0"/>
            <a:t>Identify the chronological structure of a historical narrative and sequence steps in a process</a:t>
          </a:r>
        </a:p>
      </dgm:t>
    </dgm:pt>
    <dgm:pt modelId="{B769FF4A-5285-4106-AF48-1E9219C4AEFF}" type="parTrans" cxnId="{F47A18AB-9EC4-4675-BE0C-7783330A48E3}">
      <dgm:prSet/>
      <dgm:spPr/>
      <dgm:t>
        <a:bodyPr/>
        <a:lstStyle/>
        <a:p>
          <a:endParaRPr lang="en-US" dirty="0"/>
        </a:p>
      </dgm:t>
    </dgm:pt>
    <dgm:pt modelId="{53F5DEA6-D6C4-4B6D-881A-FF6C27DE4648}" type="sibTrans" cxnId="{F47A18AB-9EC4-4675-BE0C-7783330A48E3}">
      <dgm:prSet/>
      <dgm:spPr/>
      <dgm:t>
        <a:bodyPr/>
        <a:lstStyle/>
        <a:p>
          <a:endParaRPr lang="en-US"/>
        </a:p>
      </dgm:t>
    </dgm:pt>
    <dgm:pt modelId="{957790A6-B217-45AD-8E69-2AAD4BD900FF}">
      <dgm:prSet phldrT="[Text]" custT="1"/>
      <dgm:spPr/>
      <dgm:t>
        <a:bodyPr/>
        <a:lstStyle/>
        <a:p>
          <a:r>
            <a:rPr lang="en-US" sz="1800" dirty="0"/>
            <a:t>Science</a:t>
          </a:r>
        </a:p>
        <a:p>
          <a:r>
            <a:rPr lang="en-US" sz="1800" dirty="0"/>
            <a:t>Reason from data or evidence to a conclusion</a:t>
          </a:r>
        </a:p>
        <a:p>
          <a:endParaRPr lang="en-US" sz="1800" dirty="0"/>
        </a:p>
      </dgm:t>
    </dgm:pt>
    <dgm:pt modelId="{1B5BF4B4-BBD6-4B6C-BACF-A7058656C008}" type="parTrans" cxnId="{51FEF00F-743C-4469-8DD1-06E5960876A1}">
      <dgm:prSet/>
      <dgm:spPr/>
      <dgm:t>
        <a:bodyPr/>
        <a:lstStyle/>
        <a:p>
          <a:endParaRPr lang="en-US" dirty="0"/>
        </a:p>
      </dgm:t>
    </dgm:pt>
    <dgm:pt modelId="{F86D78EF-B6A4-47B7-960F-E7856975E913}" type="sibTrans" cxnId="{51FEF00F-743C-4469-8DD1-06E5960876A1}">
      <dgm:prSet/>
      <dgm:spPr/>
      <dgm:t>
        <a:bodyPr/>
        <a:lstStyle/>
        <a:p>
          <a:endParaRPr lang="en-US"/>
        </a:p>
      </dgm:t>
    </dgm:pt>
    <dgm:pt modelId="{8FE992E2-3568-4F25-9A73-5DE1F3CC7C5E}">
      <dgm:prSet phldrT="[Text]" custT="1"/>
      <dgm:spPr/>
      <dgm:t>
        <a:bodyPr/>
        <a:lstStyle/>
        <a:p>
          <a:endParaRPr lang="en-US" sz="1800" dirty="0"/>
        </a:p>
        <a:p>
          <a:r>
            <a:rPr lang="en-US" sz="1800" dirty="0"/>
            <a:t>Mathematics</a:t>
          </a:r>
        </a:p>
        <a:p>
          <a:r>
            <a:rPr lang="en-US" sz="1800" dirty="0"/>
            <a:t>Search for and recognize entry point for solving a problem and plan a solution pathway </a:t>
          </a:r>
        </a:p>
        <a:p>
          <a:endParaRPr lang="en-US" sz="1600" dirty="0"/>
        </a:p>
      </dgm:t>
    </dgm:pt>
    <dgm:pt modelId="{DF4C7D92-0B71-452A-BDD0-FB5CBAC58013}" type="parTrans" cxnId="{EFCC3EB0-9AA5-47D1-9E46-77C22137308A}">
      <dgm:prSet/>
      <dgm:spPr/>
      <dgm:t>
        <a:bodyPr/>
        <a:lstStyle/>
        <a:p>
          <a:endParaRPr lang="en-US" dirty="0"/>
        </a:p>
      </dgm:t>
    </dgm:pt>
    <dgm:pt modelId="{ED8CE380-B1DE-4250-86DF-5F94BE7088F4}" type="sibTrans" cxnId="{EFCC3EB0-9AA5-47D1-9E46-77C22137308A}">
      <dgm:prSet/>
      <dgm:spPr/>
      <dgm:t>
        <a:bodyPr/>
        <a:lstStyle/>
        <a:p>
          <a:endParaRPr lang="en-US"/>
        </a:p>
      </dgm:t>
    </dgm:pt>
    <dgm:pt modelId="{A06C7AF6-C6D5-4588-817E-34FA2E8FC59A}" type="pres">
      <dgm:prSet presAssocID="{90551554-ED0E-4647-AD25-9570F2E875E5}" presName="diagram" presStyleCnt="0">
        <dgm:presLayoutVars>
          <dgm:chPref val="1"/>
          <dgm:dir/>
          <dgm:animOne val="branch"/>
          <dgm:animLvl val="lvl"/>
          <dgm:resizeHandles val="exact"/>
        </dgm:presLayoutVars>
      </dgm:prSet>
      <dgm:spPr/>
    </dgm:pt>
    <dgm:pt modelId="{267ED3DF-49B4-4994-BD40-4ECC66CFADD7}" type="pres">
      <dgm:prSet presAssocID="{2867594A-5022-4073-92FA-C9828E16E4BF}" presName="root1" presStyleCnt="0"/>
      <dgm:spPr/>
    </dgm:pt>
    <dgm:pt modelId="{4788BDB5-D7BF-41CA-B95F-17AC3B030660}" type="pres">
      <dgm:prSet presAssocID="{2867594A-5022-4073-92FA-C9828E16E4BF}" presName="LevelOneTextNode" presStyleLbl="node0" presStyleIdx="0" presStyleCnt="1">
        <dgm:presLayoutVars>
          <dgm:chPref val="3"/>
        </dgm:presLayoutVars>
      </dgm:prSet>
      <dgm:spPr/>
    </dgm:pt>
    <dgm:pt modelId="{3ECEDC7F-F841-4369-85A3-4AAEAF3DCC97}" type="pres">
      <dgm:prSet presAssocID="{2867594A-5022-4073-92FA-C9828E16E4BF}" presName="level2hierChild" presStyleCnt="0"/>
      <dgm:spPr/>
    </dgm:pt>
    <dgm:pt modelId="{4041D908-C36F-418E-9E2B-E1A5FC9A5561}" type="pres">
      <dgm:prSet presAssocID="{B769FF4A-5285-4106-AF48-1E9219C4AEFF}" presName="conn2-1" presStyleLbl="parChTrans1D2" presStyleIdx="0" presStyleCnt="3"/>
      <dgm:spPr/>
    </dgm:pt>
    <dgm:pt modelId="{63E7B0D5-CAFD-4EE5-B0D2-59995CEAB7BA}" type="pres">
      <dgm:prSet presAssocID="{B769FF4A-5285-4106-AF48-1E9219C4AEFF}" presName="connTx" presStyleLbl="parChTrans1D2" presStyleIdx="0" presStyleCnt="3"/>
      <dgm:spPr/>
    </dgm:pt>
    <dgm:pt modelId="{13903E0B-847E-4C1F-AEE9-9C21A4800F92}" type="pres">
      <dgm:prSet presAssocID="{D9A61D8C-2EC8-4900-9F22-C49303B5BC1C}" presName="root2" presStyleCnt="0"/>
      <dgm:spPr/>
    </dgm:pt>
    <dgm:pt modelId="{99588CE0-D9F0-4F24-A3DE-6AA95D2DC516}" type="pres">
      <dgm:prSet presAssocID="{D9A61D8C-2EC8-4900-9F22-C49303B5BC1C}" presName="LevelTwoTextNode" presStyleLbl="node2" presStyleIdx="0" presStyleCnt="3">
        <dgm:presLayoutVars>
          <dgm:chPref val="3"/>
        </dgm:presLayoutVars>
      </dgm:prSet>
      <dgm:spPr/>
    </dgm:pt>
    <dgm:pt modelId="{7810A992-0342-48F1-8F3F-6C54E5898033}" type="pres">
      <dgm:prSet presAssocID="{D9A61D8C-2EC8-4900-9F22-C49303B5BC1C}" presName="level3hierChild" presStyleCnt="0"/>
      <dgm:spPr/>
    </dgm:pt>
    <dgm:pt modelId="{5FECD28C-EDD9-4A93-9405-E482F9B32A72}" type="pres">
      <dgm:prSet presAssocID="{1B5BF4B4-BBD6-4B6C-BACF-A7058656C008}" presName="conn2-1" presStyleLbl="parChTrans1D2" presStyleIdx="1" presStyleCnt="3"/>
      <dgm:spPr/>
    </dgm:pt>
    <dgm:pt modelId="{C7D4F287-D981-43A0-8870-034AA6697515}" type="pres">
      <dgm:prSet presAssocID="{1B5BF4B4-BBD6-4B6C-BACF-A7058656C008}" presName="connTx" presStyleLbl="parChTrans1D2" presStyleIdx="1" presStyleCnt="3"/>
      <dgm:spPr/>
    </dgm:pt>
    <dgm:pt modelId="{9114405B-ABA9-4796-AE94-98D5DEACED48}" type="pres">
      <dgm:prSet presAssocID="{957790A6-B217-45AD-8E69-2AAD4BD900FF}" presName="root2" presStyleCnt="0"/>
      <dgm:spPr/>
    </dgm:pt>
    <dgm:pt modelId="{17807FBE-A45E-4003-B68C-8C34EB68079E}" type="pres">
      <dgm:prSet presAssocID="{957790A6-B217-45AD-8E69-2AAD4BD900FF}" presName="LevelTwoTextNode" presStyleLbl="node2" presStyleIdx="1" presStyleCnt="3">
        <dgm:presLayoutVars>
          <dgm:chPref val="3"/>
        </dgm:presLayoutVars>
      </dgm:prSet>
      <dgm:spPr/>
    </dgm:pt>
    <dgm:pt modelId="{6AB81626-CDDA-449B-9F33-656E7A2FB6BD}" type="pres">
      <dgm:prSet presAssocID="{957790A6-B217-45AD-8E69-2AAD4BD900FF}" presName="level3hierChild" presStyleCnt="0"/>
      <dgm:spPr/>
    </dgm:pt>
    <dgm:pt modelId="{8A6B9B6C-A7EE-4F56-B55D-C4CBFD1B524C}" type="pres">
      <dgm:prSet presAssocID="{DF4C7D92-0B71-452A-BDD0-FB5CBAC58013}" presName="conn2-1" presStyleLbl="parChTrans1D2" presStyleIdx="2" presStyleCnt="3"/>
      <dgm:spPr/>
    </dgm:pt>
    <dgm:pt modelId="{B84A15AE-7EB8-46A6-BDCF-99D31BBB517C}" type="pres">
      <dgm:prSet presAssocID="{DF4C7D92-0B71-452A-BDD0-FB5CBAC58013}" presName="connTx" presStyleLbl="parChTrans1D2" presStyleIdx="2" presStyleCnt="3"/>
      <dgm:spPr/>
    </dgm:pt>
    <dgm:pt modelId="{C36113B3-4A49-47D9-81FD-6514856FEEDA}" type="pres">
      <dgm:prSet presAssocID="{8FE992E2-3568-4F25-9A73-5DE1F3CC7C5E}" presName="root2" presStyleCnt="0"/>
      <dgm:spPr/>
    </dgm:pt>
    <dgm:pt modelId="{0273FAE8-8E75-4661-A3B0-EFA347B35918}" type="pres">
      <dgm:prSet presAssocID="{8FE992E2-3568-4F25-9A73-5DE1F3CC7C5E}" presName="LevelTwoTextNode" presStyleLbl="node2" presStyleIdx="2" presStyleCnt="3">
        <dgm:presLayoutVars>
          <dgm:chPref val="3"/>
        </dgm:presLayoutVars>
      </dgm:prSet>
      <dgm:spPr/>
    </dgm:pt>
    <dgm:pt modelId="{467164DD-76AA-45AC-9E3F-668575D54A66}" type="pres">
      <dgm:prSet presAssocID="{8FE992E2-3568-4F25-9A73-5DE1F3CC7C5E}" presName="level3hierChild" presStyleCnt="0"/>
      <dgm:spPr/>
    </dgm:pt>
  </dgm:ptLst>
  <dgm:cxnLst>
    <dgm:cxn modelId="{EE4D7D06-DFD3-1948-B61A-53CA3D35A32B}" type="presOf" srcId="{957790A6-B217-45AD-8E69-2AAD4BD900FF}" destId="{17807FBE-A45E-4003-B68C-8C34EB68079E}" srcOrd="0" destOrd="0" presId="urn:microsoft.com/office/officeart/2005/8/layout/hierarchy2"/>
    <dgm:cxn modelId="{51FEF00F-743C-4469-8DD1-06E5960876A1}" srcId="{2867594A-5022-4073-92FA-C9828E16E4BF}" destId="{957790A6-B217-45AD-8E69-2AAD4BD900FF}" srcOrd="1" destOrd="0" parTransId="{1B5BF4B4-BBD6-4B6C-BACF-A7058656C008}" sibTransId="{F86D78EF-B6A4-47B7-960F-E7856975E913}"/>
    <dgm:cxn modelId="{38A3B01A-4FA9-E449-8B90-783326837809}" type="presOf" srcId="{90551554-ED0E-4647-AD25-9570F2E875E5}" destId="{A06C7AF6-C6D5-4588-817E-34FA2E8FC59A}" srcOrd="0" destOrd="0" presId="urn:microsoft.com/office/officeart/2005/8/layout/hierarchy2"/>
    <dgm:cxn modelId="{923CF73C-8D7D-2744-B509-B7DE1E17F313}" type="presOf" srcId="{B769FF4A-5285-4106-AF48-1E9219C4AEFF}" destId="{63E7B0D5-CAFD-4EE5-B0D2-59995CEAB7BA}" srcOrd="1" destOrd="0" presId="urn:microsoft.com/office/officeart/2005/8/layout/hierarchy2"/>
    <dgm:cxn modelId="{5D76535D-4011-473E-8459-8C1CBDCD9B94}" srcId="{90551554-ED0E-4647-AD25-9570F2E875E5}" destId="{2867594A-5022-4073-92FA-C9828E16E4BF}" srcOrd="0" destOrd="0" parTransId="{20A2CE56-2FB5-48DF-B518-A94DC4245BF2}" sibTransId="{1427AE6E-C705-481F-9E2A-EE8CB2D86167}"/>
    <dgm:cxn modelId="{83DDBC79-C052-E243-8835-0367ADDC374A}" type="presOf" srcId="{D9A61D8C-2EC8-4900-9F22-C49303B5BC1C}" destId="{99588CE0-D9F0-4F24-A3DE-6AA95D2DC516}" srcOrd="0" destOrd="0" presId="urn:microsoft.com/office/officeart/2005/8/layout/hierarchy2"/>
    <dgm:cxn modelId="{DAD0057F-3B8B-4F48-8BB7-235FAB318070}" type="presOf" srcId="{B769FF4A-5285-4106-AF48-1E9219C4AEFF}" destId="{4041D908-C36F-418E-9E2B-E1A5FC9A5561}" srcOrd="0" destOrd="0" presId="urn:microsoft.com/office/officeart/2005/8/layout/hierarchy2"/>
    <dgm:cxn modelId="{FD9E9B8E-6801-254C-BB75-852FFCDD3693}" type="presOf" srcId="{DF4C7D92-0B71-452A-BDD0-FB5CBAC58013}" destId="{8A6B9B6C-A7EE-4F56-B55D-C4CBFD1B524C}" srcOrd="0" destOrd="0" presId="urn:microsoft.com/office/officeart/2005/8/layout/hierarchy2"/>
    <dgm:cxn modelId="{41B2D1A4-2C3B-7843-92A4-25E192CF8B2B}" type="presOf" srcId="{8FE992E2-3568-4F25-9A73-5DE1F3CC7C5E}" destId="{0273FAE8-8E75-4661-A3B0-EFA347B35918}" srcOrd="0" destOrd="0" presId="urn:microsoft.com/office/officeart/2005/8/layout/hierarchy2"/>
    <dgm:cxn modelId="{F47A18AB-9EC4-4675-BE0C-7783330A48E3}" srcId="{2867594A-5022-4073-92FA-C9828E16E4BF}" destId="{D9A61D8C-2EC8-4900-9F22-C49303B5BC1C}" srcOrd="0" destOrd="0" parTransId="{B769FF4A-5285-4106-AF48-1E9219C4AEFF}" sibTransId="{53F5DEA6-D6C4-4B6D-881A-FF6C27DE4648}"/>
    <dgm:cxn modelId="{EFCC3EB0-9AA5-47D1-9E46-77C22137308A}" srcId="{2867594A-5022-4073-92FA-C9828E16E4BF}" destId="{8FE992E2-3568-4F25-9A73-5DE1F3CC7C5E}" srcOrd="2" destOrd="0" parTransId="{DF4C7D92-0B71-452A-BDD0-FB5CBAC58013}" sibTransId="{ED8CE380-B1DE-4250-86DF-5F94BE7088F4}"/>
    <dgm:cxn modelId="{AF1632D6-B828-CD4A-9CDF-636F0AD064D4}" type="presOf" srcId="{1B5BF4B4-BBD6-4B6C-BACF-A7058656C008}" destId="{C7D4F287-D981-43A0-8870-034AA6697515}" srcOrd="1" destOrd="0" presId="urn:microsoft.com/office/officeart/2005/8/layout/hierarchy2"/>
    <dgm:cxn modelId="{8674FCDE-52B4-914A-9EBD-8F1F17CFEC7E}" type="presOf" srcId="{DF4C7D92-0B71-452A-BDD0-FB5CBAC58013}" destId="{B84A15AE-7EB8-46A6-BDCF-99D31BBB517C}" srcOrd="1" destOrd="0" presId="urn:microsoft.com/office/officeart/2005/8/layout/hierarchy2"/>
    <dgm:cxn modelId="{8E1DF8E4-8672-684B-BB87-5B2B3A65D8D3}" type="presOf" srcId="{2867594A-5022-4073-92FA-C9828E16E4BF}" destId="{4788BDB5-D7BF-41CA-B95F-17AC3B030660}" srcOrd="0" destOrd="0" presId="urn:microsoft.com/office/officeart/2005/8/layout/hierarchy2"/>
    <dgm:cxn modelId="{AC147EF4-3D58-0F43-8724-4DE5631EE3BF}" type="presOf" srcId="{1B5BF4B4-BBD6-4B6C-BACF-A7058656C008}" destId="{5FECD28C-EDD9-4A93-9405-E482F9B32A72}" srcOrd="0" destOrd="0" presId="urn:microsoft.com/office/officeart/2005/8/layout/hierarchy2"/>
    <dgm:cxn modelId="{573ED6DF-DC45-A341-B14A-164EC6C0305D}" type="presParOf" srcId="{A06C7AF6-C6D5-4588-817E-34FA2E8FC59A}" destId="{267ED3DF-49B4-4994-BD40-4ECC66CFADD7}" srcOrd="0" destOrd="0" presId="urn:microsoft.com/office/officeart/2005/8/layout/hierarchy2"/>
    <dgm:cxn modelId="{985088C2-0F19-A347-B9A6-99C535D95545}" type="presParOf" srcId="{267ED3DF-49B4-4994-BD40-4ECC66CFADD7}" destId="{4788BDB5-D7BF-41CA-B95F-17AC3B030660}" srcOrd="0" destOrd="0" presId="urn:microsoft.com/office/officeart/2005/8/layout/hierarchy2"/>
    <dgm:cxn modelId="{DE9DA1F8-113D-E446-A36D-1DD48E211599}" type="presParOf" srcId="{267ED3DF-49B4-4994-BD40-4ECC66CFADD7}" destId="{3ECEDC7F-F841-4369-85A3-4AAEAF3DCC97}" srcOrd="1" destOrd="0" presId="urn:microsoft.com/office/officeart/2005/8/layout/hierarchy2"/>
    <dgm:cxn modelId="{EBBA39BC-8EA1-1143-AC4E-8DB823F11C70}" type="presParOf" srcId="{3ECEDC7F-F841-4369-85A3-4AAEAF3DCC97}" destId="{4041D908-C36F-418E-9E2B-E1A5FC9A5561}" srcOrd="0" destOrd="0" presId="urn:microsoft.com/office/officeart/2005/8/layout/hierarchy2"/>
    <dgm:cxn modelId="{4CD337AE-4F8E-CF4D-93BC-56AFAB6015D7}" type="presParOf" srcId="{4041D908-C36F-418E-9E2B-E1A5FC9A5561}" destId="{63E7B0D5-CAFD-4EE5-B0D2-59995CEAB7BA}" srcOrd="0" destOrd="0" presId="urn:microsoft.com/office/officeart/2005/8/layout/hierarchy2"/>
    <dgm:cxn modelId="{0CF3EC58-97F2-8646-8FDB-16290D3330B6}" type="presParOf" srcId="{3ECEDC7F-F841-4369-85A3-4AAEAF3DCC97}" destId="{13903E0B-847E-4C1F-AEE9-9C21A4800F92}" srcOrd="1" destOrd="0" presId="urn:microsoft.com/office/officeart/2005/8/layout/hierarchy2"/>
    <dgm:cxn modelId="{AA7FD33F-8CAF-704D-A04F-7981E45F6784}" type="presParOf" srcId="{13903E0B-847E-4C1F-AEE9-9C21A4800F92}" destId="{99588CE0-D9F0-4F24-A3DE-6AA95D2DC516}" srcOrd="0" destOrd="0" presId="urn:microsoft.com/office/officeart/2005/8/layout/hierarchy2"/>
    <dgm:cxn modelId="{E00AA960-BCBE-994A-A135-8DD534820C00}" type="presParOf" srcId="{13903E0B-847E-4C1F-AEE9-9C21A4800F92}" destId="{7810A992-0342-48F1-8F3F-6C54E5898033}" srcOrd="1" destOrd="0" presId="urn:microsoft.com/office/officeart/2005/8/layout/hierarchy2"/>
    <dgm:cxn modelId="{0CB09146-39EB-F842-9561-26434F5B0453}" type="presParOf" srcId="{3ECEDC7F-F841-4369-85A3-4AAEAF3DCC97}" destId="{5FECD28C-EDD9-4A93-9405-E482F9B32A72}" srcOrd="2" destOrd="0" presId="urn:microsoft.com/office/officeart/2005/8/layout/hierarchy2"/>
    <dgm:cxn modelId="{C1039DCC-73EA-0F4D-94AF-8384E64B20D0}" type="presParOf" srcId="{5FECD28C-EDD9-4A93-9405-E482F9B32A72}" destId="{C7D4F287-D981-43A0-8870-034AA6697515}" srcOrd="0" destOrd="0" presId="urn:microsoft.com/office/officeart/2005/8/layout/hierarchy2"/>
    <dgm:cxn modelId="{4A7F0992-8711-DE49-B748-94516099415F}" type="presParOf" srcId="{3ECEDC7F-F841-4369-85A3-4AAEAF3DCC97}" destId="{9114405B-ABA9-4796-AE94-98D5DEACED48}" srcOrd="3" destOrd="0" presId="urn:microsoft.com/office/officeart/2005/8/layout/hierarchy2"/>
    <dgm:cxn modelId="{081C750B-DF13-E740-8FEF-CDF4D3F67143}" type="presParOf" srcId="{9114405B-ABA9-4796-AE94-98D5DEACED48}" destId="{17807FBE-A45E-4003-B68C-8C34EB68079E}" srcOrd="0" destOrd="0" presId="urn:microsoft.com/office/officeart/2005/8/layout/hierarchy2"/>
    <dgm:cxn modelId="{310D3189-26CF-5A4A-826C-E126885B943D}" type="presParOf" srcId="{9114405B-ABA9-4796-AE94-98D5DEACED48}" destId="{6AB81626-CDDA-449B-9F33-656E7A2FB6BD}" srcOrd="1" destOrd="0" presId="urn:microsoft.com/office/officeart/2005/8/layout/hierarchy2"/>
    <dgm:cxn modelId="{4CBD27E7-700A-6543-9B03-466627B4F747}" type="presParOf" srcId="{3ECEDC7F-F841-4369-85A3-4AAEAF3DCC97}" destId="{8A6B9B6C-A7EE-4F56-B55D-C4CBFD1B524C}" srcOrd="4" destOrd="0" presId="urn:microsoft.com/office/officeart/2005/8/layout/hierarchy2"/>
    <dgm:cxn modelId="{3FCDDCF3-018E-3B4B-9491-C56E215652E7}" type="presParOf" srcId="{8A6B9B6C-A7EE-4F56-B55D-C4CBFD1B524C}" destId="{B84A15AE-7EB8-46A6-BDCF-99D31BBB517C}" srcOrd="0" destOrd="0" presId="urn:microsoft.com/office/officeart/2005/8/layout/hierarchy2"/>
    <dgm:cxn modelId="{81A3285E-C469-B24B-98D7-E2F81839248A}" type="presParOf" srcId="{3ECEDC7F-F841-4369-85A3-4AAEAF3DCC97}" destId="{C36113B3-4A49-47D9-81FD-6514856FEEDA}" srcOrd="5" destOrd="0" presId="urn:microsoft.com/office/officeart/2005/8/layout/hierarchy2"/>
    <dgm:cxn modelId="{C22E66BD-58FA-3D42-A9EC-60A81908B23D}" type="presParOf" srcId="{C36113B3-4A49-47D9-81FD-6514856FEEDA}" destId="{0273FAE8-8E75-4661-A3B0-EFA347B35918}" srcOrd="0" destOrd="0" presId="urn:microsoft.com/office/officeart/2005/8/layout/hierarchy2"/>
    <dgm:cxn modelId="{D575CFE9-7A8F-2A40-A5BB-592ED64E7BE4}" type="presParOf" srcId="{C36113B3-4A49-47D9-81FD-6514856FEEDA}" destId="{467164DD-76AA-45AC-9E3F-668575D54A66}"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DB1972-CFE7-4CF2-B23F-F7431E2C4BF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DE098286-E410-4652-A683-0720801F6B83}">
      <dgm:prSet phldrT="[Text]"/>
      <dgm:spPr/>
      <dgm:t>
        <a:bodyPr/>
        <a:lstStyle/>
        <a:p>
          <a:r>
            <a:rPr lang="en-US" b="1" dirty="0"/>
            <a:t>R.8.3: Evaluate the relevance and sufficiency of evidence offered in support of a claim. Primarily measured with informational texts.</a:t>
          </a:r>
          <a:endParaRPr lang="en-US" dirty="0"/>
        </a:p>
      </dgm:t>
    </dgm:pt>
    <dgm:pt modelId="{1C4EAAF2-558B-45ED-BAB1-EE60030EED99}" type="parTrans" cxnId="{67C1E9D2-B397-42FF-AF7E-0FE0F1D33C8F}">
      <dgm:prSet/>
      <dgm:spPr/>
      <dgm:t>
        <a:bodyPr/>
        <a:lstStyle/>
        <a:p>
          <a:endParaRPr lang="en-US"/>
        </a:p>
      </dgm:t>
    </dgm:pt>
    <dgm:pt modelId="{4644E395-E175-41F4-BF32-89EE65F65909}" type="sibTrans" cxnId="{67C1E9D2-B397-42FF-AF7E-0FE0F1D33C8F}">
      <dgm:prSet/>
      <dgm:spPr/>
      <dgm:t>
        <a:bodyPr/>
        <a:lstStyle/>
        <a:p>
          <a:endParaRPr lang="en-US"/>
        </a:p>
      </dgm:t>
    </dgm:pt>
    <dgm:pt modelId="{51F45B08-DD1D-49E0-92BB-189DD6F6B571}">
      <dgm:prSet phldrT="[Text]"/>
      <dgm:spPr/>
      <dgm:t>
        <a:bodyPr/>
        <a:lstStyle/>
        <a:p>
          <a:r>
            <a:rPr lang="en-US" b="0" dirty="0"/>
            <a:t>SSP.2.a: Determine the central ideas or information of a primary or secondary source, corroborating or challenging conclusions with evidence.</a:t>
          </a:r>
        </a:p>
      </dgm:t>
    </dgm:pt>
    <dgm:pt modelId="{6F755D09-18ED-4BFD-8B88-73A2A088DC31}" type="parTrans" cxnId="{C762C342-F2EC-4A64-BBA8-51064B2DC5F6}">
      <dgm:prSet/>
      <dgm:spPr/>
      <dgm:t>
        <a:bodyPr/>
        <a:lstStyle/>
        <a:p>
          <a:endParaRPr lang="en-US"/>
        </a:p>
      </dgm:t>
    </dgm:pt>
    <dgm:pt modelId="{DE5E74DB-D4F4-4D92-8C9D-47489312ADC8}" type="sibTrans" cxnId="{C762C342-F2EC-4A64-BBA8-51064B2DC5F6}">
      <dgm:prSet/>
      <dgm:spPr/>
      <dgm:t>
        <a:bodyPr/>
        <a:lstStyle/>
        <a:p>
          <a:endParaRPr lang="en-US"/>
        </a:p>
      </dgm:t>
    </dgm:pt>
    <dgm:pt modelId="{87B4CABC-7B56-4EE4-A570-6B98A56E0AD5}">
      <dgm:prSet phldrT="[Text]"/>
      <dgm:spPr/>
      <dgm:t>
        <a:bodyPr/>
        <a:lstStyle/>
        <a:p>
          <a:r>
            <a:rPr lang="en-US" dirty="0"/>
            <a:t>MP.1 d. Recognize and identify missing information that is required to solve a problem.</a:t>
          </a:r>
        </a:p>
        <a:p>
          <a:r>
            <a:rPr lang="en-US" dirty="0"/>
            <a:t>MP.5 c. Identify the information required to evaluate a line of reasoning.</a:t>
          </a:r>
        </a:p>
      </dgm:t>
    </dgm:pt>
    <dgm:pt modelId="{9B428D15-B969-4DCA-AF23-77589DFFDA4B}" type="parTrans" cxnId="{BA4B468B-3950-412C-815D-62665D5FB6DB}">
      <dgm:prSet/>
      <dgm:spPr/>
      <dgm:t>
        <a:bodyPr/>
        <a:lstStyle/>
        <a:p>
          <a:endParaRPr lang="en-US"/>
        </a:p>
      </dgm:t>
    </dgm:pt>
    <dgm:pt modelId="{163F84C7-FA6D-4E27-B349-A8F85F11D0ED}" type="sibTrans" cxnId="{BA4B468B-3950-412C-815D-62665D5FB6DB}">
      <dgm:prSet/>
      <dgm:spPr/>
      <dgm:t>
        <a:bodyPr/>
        <a:lstStyle/>
        <a:p>
          <a:endParaRPr lang="en-US"/>
        </a:p>
      </dgm:t>
    </dgm:pt>
    <dgm:pt modelId="{0959EEED-EF2F-46C7-B0B1-68A7E695BEC6}">
      <dgm:prSet phldrT="[Text]"/>
      <dgm:spPr/>
      <dgm:t>
        <a:bodyPr/>
        <a:lstStyle/>
        <a:p>
          <a:r>
            <a:rPr lang="en-US" dirty="0"/>
            <a:t>SP.4.a Evaluate whether a conclusion or theory is supported or challenged by particular data or evidence</a:t>
          </a:r>
        </a:p>
      </dgm:t>
    </dgm:pt>
    <dgm:pt modelId="{30827A46-B232-4F8E-8EF7-04791CD39834}" type="parTrans" cxnId="{50D20489-412B-45ED-8E84-30CA4C2052FD}">
      <dgm:prSet/>
      <dgm:spPr/>
      <dgm:t>
        <a:bodyPr/>
        <a:lstStyle/>
        <a:p>
          <a:endParaRPr lang="en-US"/>
        </a:p>
      </dgm:t>
    </dgm:pt>
    <dgm:pt modelId="{7A10065F-ECAA-4C71-99AB-29170F4B1C21}" type="sibTrans" cxnId="{50D20489-412B-45ED-8E84-30CA4C2052FD}">
      <dgm:prSet/>
      <dgm:spPr/>
      <dgm:t>
        <a:bodyPr/>
        <a:lstStyle/>
        <a:p>
          <a:endParaRPr lang="en-US"/>
        </a:p>
      </dgm:t>
    </dgm:pt>
    <dgm:pt modelId="{DAAC34F3-9248-4DEF-A77B-3527E1E9D4D4}" type="pres">
      <dgm:prSet presAssocID="{9FDB1972-CFE7-4CF2-B23F-F7431E2C4BF3}" presName="hierChild1" presStyleCnt="0">
        <dgm:presLayoutVars>
          <dgm:chPref val="1"/>
          <dgm:dir/>
          <dgm:animOne val="branch"/>
          <dgm:animLvl val="lvl"/>
          <dgm:resizeHandles/>
        </dgm:presLayoutVars>
      </dgm:prSet>
      <dgm:spPr/>
    </dgm:pt>
    <dgm:pt modelId="{96713772-1A39-4A66-9835-FFDE80141882}" type="pres">
      <dgm:prSet presAssocID="{DE098286-E410-4652-A683-0720801F6B83}" presName="hierRoot1" presStyleCnt="0"/>
      <dgm:spPr/>
    </dgm:pt>
    <dgm:pt modelId="{26E96410-9B8F-4CA4-BC36-93F8C5C19907}" type="pres">
      <dgm:prSet presAssocID="{DE098286-E410-4652-A683-0720801F6B83}" presName="composite" presStyleCnt="0"/>
      <dgm:spPr/>
    </dgm:pt>
    <dgm:pt modelId="{1DFC7405-1BCB-4ACC-A42F-009FABB290A2}" type="pres">
      <dgm:prSet presAssocID="{DE098286-E410-4652-A683-0720801F6B83}" presName="background" presStyleLbl="node0" presStyleIdx="0" presStyleCnt="1"/>
      <dgm:spPr/>
    </dgm:pt>
    <dgm:pt modelId="{9427CB8E-AC65-4126-8507-0D77ABAB7E71}" type="pres">
      <dgm:prSet presAssocID="{DE098286-E410-4652-A683-0720801F6B83}" presName="text" presStyleLbl="fgAcc0" presStyleIdx="0" presStyleCnt="1">
        <dgm:presLayoutVars>
          <dgm:chPref val="3"/>
        </dgm:presLayoutVars>
      </dgm:prSet>
      <dgm:spPr/>
    </dgm:pt>
    <dgm:pt modelId="{30D7842A-C185-42C2-A42D-EC9575CE5DBE}" type="pres">
      <dgm:prSet presAssocID="{DE098286-E410-4652-A683-0720801F6B83}" presName="hierChild2" presStyleCnt="0"/>
      <dgm:spPr/>
    </dgm:pt>
    <dgm:pt modelId="{61A3D218-2C0E-4AFD-870D-758FA0CA10AA}" type="pres">
      <dgm:prSet presAssocID="{6F755D09-18ED-4BFD-8B88-73A2A088DC31}" presName="Name10" presStyleLbl="parChTrans1D2" presStyleIdx="0" presStyleCnt="3"/>
      <dgm:spPr/>
    </dgm:pt>
    <dgm:pt modelId="{051D9705-838A-4D6F-8F6F-EB6CEA7371E5}" type="pres">
      <dgm:prSet presAssocID="{51F45B08-DD1D-49E0-92BB-189DD6F6B571}" presName="hierRoot2" presStyleCnt="0"/>
      <dgm:spPr/>
    </dgm:pt>
    <dgm:pt modelId="{EDF898BF-4F66-4B19-8A3A-BEA10F858E41}" type="pres">
      <dgm:prSet presAssocID="{51F45B08-DD1D-49E0-92BB-189DD6F6B571}" presName="composite2" presStyleCnt="0"/>
      <dgm:spPr/>
    </dgm:pt>
    <dgm:pt modelId="{CFC7B657-5625-47C2-91A4-0E50683D40DC}" type="pres">
      <dgm:prSet presAssocID="{51F45B08-DD1D-49E0-92BB-189DD6F6B571}" presName="background2" presStyleLbl="node2" presStyleIdx="0" presStyleCnt="3"/>
      <dgm:spPr/>
    </dgm:pt>
    <dgm:pt modelId="{3D2BB905-332B-4297-B1DB-9A0F5DF65586}" type="pres">
      <dgm:prSet presAssocID="{51F45B08-DD1D-49E0-92BB-189DD6F6B571}" presName="text2" presStyleLbl="fgAcc2" presStyleIdx="0" presStyleCnt="3">
        <dgm:presLayoutVars>
          <dgm:chPref val="3"/>
        </dgm:presLayoutVars>
      </dgm:prSet>
      <dgm:spPr/>
    </dgm:pt>
    <dgm:pt modelId="{0E48DEDE-671C-4365-AECF-4A9C88B750E7}" type="pres">
      <dgm:prSet presAssocID="{51F45B08-DD1D-49E0-92BB-189DD6F6B571}" presName="hierChild3" presStyleCnt="0"/>
      <dgm:spPr/>
    </dgm:pt>
    <dgm:pt modelId="{4739A97C-7207-4AA3-9A23-1B07979C6980}" type="pres">
      <dgm:prSet presAssocID="{30827A46-B232-4F8E-8EF7-04791CD39834}" presName="Name10" presStyleLbl="parChTrans1D2" presStyleIdx="1" presStyleCnt="3"/>
      <dgm:spPr/>
    </dgm:pt>
    <dgm:pt modelId="{7CD03B7E-BACF-441D-9032-BC02563EE779}" type="pres">
      <dgm:prSet presAssocID="{0959EEED-EF2F-46C7-B0B1-68A7E695BEC6}" presName="hierRoot2" presStyleCnt="0"/>
      <dgm:spPr/>
    </dgm:pt>
    <dgm:pt modelId="{5A802203-9361-46F3-835C-00474EFACE3A}" type="pres">
      <dgm:prSet presAssocID="{0959EEED-EF2F-46C7-B0B1-68A7E695BEC6}" presName="composite2" presStyleCnt="0"/>
      <dgm:spPr/>
    </dgm:pt>
    <dgm:pt modelId="{0A389723-63F7-41E3-9726-FB4BB54C2504}" type="pres">
      <dgm:prSet presAssocID="{0959EEED-EF2F-46C7-B0B1-68A7E695BEC6}" presName="background2" presStyleLbl="node2" presStyleIdx="1" presStyleCnt="3"/>
      <dgm:spPr/>
    </dgm:pt>
    <dgm:pt modelId="{258D14FD-B42F-4058-A3E5-35E307089F56}" type="pres">
      <dgm:prSet presAssocID="{0959EEED-EF2F-46C7-B0B1-68A7E695BEC6}" presName="text2" presStyleLbl="fgAcc2" presStyleIdx="1" presStyleCnt="3">
        <dgm:presLayoutVars>
          <dgm:chPref val="3"/>
        </dgm:presLayoutVars>
      </dgm:prSet>
      <dgm:spPr/>
    </dgm:pt>
    <dgm:pt modelId="{55F93CBB-66A0-4C1F-9B8A-982552E97C6B}" type="pres">
      <dgm:prSet presAssocID="{0959EEED-EF2F-46C7-B0B1-68A7E695BEC6}" presName="hierChild3" presStyleCnt="0"/>
      <dgm:spPr/>
    </dgm:pt>
    <dgm:pt modelId="{6D9D3CF9-9ADB-4328-9F41-F750D19FF966}" type="pres">
      <dgm:prSet presAssocID="{9B428D15-B969-4DCA-AF23-77589DFFDA4B}" presName="Name10" presStyleLbl="parChTrans1D2" presStyleIdx="2" presStyleCnt="3"/>
      <dgm:spPr/>
    </dgm:pt>
    <dgm:pt modelId="{2846F81B-B328-446E-82C7-ABC34D77D468}" type="pres">
      <dgm:prSet presAssocID="{87B4CABC-7B56-4EE4-A570-6B98A56E0AD5}" presName="hierRoot2" presStyleCnt="0"/>
      <dgm:spPr/>
    </dgm:pt>
    <dgm:pt modelId="{7BFEBEB7-7702-468F-B3D3-60123A282741}" type="pres">
      <dgm:prSet presAssocID="{87B4CABC-7B56-4EE4-A570-6B98A56E0AD5}" presName="composite2" presStyleCnt="0"/>
      <dgm:spPr/>
    </dgm:pt>
    <dgm:pt modelId="{2E2157A9-31C5-483B-93DD-21EDCDC050CA}" type="pres">
      <dgm:prSet presAssocID="{87B4CABC-7B56-4EE4-A570-6B98A56E0AD5}" presName="background2" presStyleLbl="node2" presStyleIdx="2" presStyleCnt="3"/>
      <dgm:spPr/>
    </dgm:pt>
    <dgm:pt modelId="{F4930884-6234-4B5C-94F4-26CC8B8FF23C}" type="pres">
      <dgm:prSet presAssocID="{87B4CABC-7B56-4EE4-A570-6B98A56E0AD5}" presName="text2" presStyleLbl="fgAcc2" presStyleIdx="2" presStyleCnt="3">
        <dgm:presLayoutVars>
          <dgm:chPref val="3"/>
        </dgm:presLayoutVars>
      </dgm:prSet>
      <dgm:spPr/>
    </dgm:pt>
    <dgm:pt modelId="{E5651556-2E58-4724-8657-5859B63A6F5B}" type="pres">
      <dgm:prSet presAssocID="{87B4CABC-7B56-4EE4-A570-6B98A56E0AD5}" presName="hierChild3" presStyleCnt="0"/>
      <dgm:spPr/>
    </dgm:pt>
  </dgm:ptLst>
  <dgm:cxnLst>
    <dgm:cxn modelId="{B00F1D11-54AF-B94A-A9C4-9EF921EEB832}" type="presOf" srcId="{6F755D09-18ED-4BFD-8B88-73A2A088DC31}" destId="{61A3D218-2C0E-4AFD-870D-758FA0CA10AA}" srcOrd="0" destOrd="0" presId="urn:microsoft.com/office/officeart/2005/8/layout/hierarchy1"/>
    <dgm:cxn modelId="{9EFC4415-BE2C-854A-B5C8-4CB0E3764B30}" type="presOf" srcId="{0959EEED-EF2F-46C7-B0B1-68A7E695BEC6}" destId="{258D14FD-B42F-4058-A3E5-35E307089F56}" srcOrd="0" destOrd="0" presId="urn:microsoft.com/office/officeart/2005/8/layout/hierarchy1"/>
    <dgm:cxn modelId="{C762C342-F2EC-4A64-BBA8-51064B2DC5F6}" srcId="{DE098286-E410-4652-A683-0720801F6B83}" destId="{51F45B08-DD1D-49E0-92BB-189DD6F6B571}" srcOrd="0" destOrd="0" parTransId="{6F755D09-18ED-4BFD-8B88-73A2A088DC31}" sibTransId="{DE5E74DB-D4F4-4D92-8C9D-47489312ADC8}"/>
    <dgm:cxn modelId="{51B03B70-DEA7-C34B-9488-44CAD2EEE5FD}" type="presOf" srcId="{51F45B08-DD1D-49E0-92BB-189DD6F6B571}" destId="{3D2BB905-332B-4297-B1DB-9A0F5DF65586}" srcOrd="0" destOrd="0" presId="urn:microsoft.com/office/officeart/2005/8/layout/hierarchy1"/>
    <dgm:cxn modelId="{D5A87475-E151-9B4D-A624-FF74429FA7A1}" type="presOf" srcId="{30827A46-B232-4F8E-8EF7-04791CD39834}" destId="{4739A97C-7207-4AA3-9A23-1B07979C6980}" srcOrd="0" destOrd="0" presId="urn:microsoft.com/office/officeart/2005/8/layout/hierarchy1"/>
    <dgm:cxn modelId="{50D20489-412B-45ED-8E84-30CA4C2052FD}" srcId="{DE098286-E410-4652-A683-0720801F6B83}" destId="{0959EEED-EF2F-46C7-B0B1-68A7E695BEC6}" srcOrd="1" destOrd="0" parTransId="{30827A46-B232-4F8E-8EF7-04791CD39834}" sibTransId="{7A10065F-ECAA-4C71-99AB-29170F4B1C21}"/>
    <dgm:cxn modelId="{BA4B468B-3950-412C-815D-62665D5FB6DB}" srcId="{DE098286-E410-4652-A683-0720801F6B83}" destId="{87B4CABC-7B56-4EE4-A570-6B98A56E0AD5}" srcOrd="2" destOrd="0" parTransId="{9B428D15-B969-4DCA-AF23-77589DFFDA4B}" sibTransId="{163F84C7-FA6D-4E27-B349-A8F85F11D0ED}"/>
    <dgm:cxn modelId="{1807DCC3-F438-A54A-B395-BC54EBB09E0F}" type="presOf" srcId="{DE098286-E410-4652-A683-0720801F6B83}" destId="{9427CB8E-AC65-4126-8507-0D77ABAB7E71}" srcOrd="0" destOrd="0" presId="urn:microsoft.com/office/officeart/2005/8/layout/hierarchy1"/>
    <dgm:cxn modelId="{67C1E9D2-B397-42FF-AF7E-0FE0F1D33C8F}" srcId="{9FDB1972-CFE7-4CF2-B23F-F7431E2C4BF3}" destId="{DE098286-E410-4652-A683-0720801F6B83}" srcOrd="0" destOrd="0" parTransId="{1C4EAAF2-558B-45ED-BAB1-EE60030EED99}" sibTransId="{4644E395-E175-41F4-BF32-89EE65F65909}"/>
    <dgm:cxn modelId="{B14797D5-AE04-4F47-B531-6762D7572973}" type="presOf" srcId="{9B428D15-B969-4DCA-AF23-77589DFFDA4B}" destId="{6D9D3CF9-9ADB-4328-9F41-F750D19FF966}" srcOrd="0" destOrd="0" presId="urn:microsoft.com/office/officeart/2005/8/layout/hierarchy1"/>
    <dgm:cxn modelId="{5791A9E1-60C9-3348-A7D7-4315C91AB7AB}" type="presOf" srcId="{87B4CABC-7B56-4EE4-A570-6B98A56E0AD5}" destId="{F4930884-6234-4B5C-94F4-26CC8B8FF23C}" srcOrd="0" destOrd="0" presId="urn:microsoft.com/office/officeart/2005/8/layout/hierarchy1"/>
    <dgm:cxn modelId="{30627FE4-10CB-8F48-8072-90F4A6F005BF}" type="presOf" srcId="{9FDB1972-CFE7-4CF2-B23F-F7431E2C4BF3}" destId="{DAAC34F3-9248-4DEF-A77B-3527E1E9D4D4}" srcOrd="0" destOrd="0" presId="urn:microsoft.com/office/officeart/2005/8/layout/hierarchy1"/>
    <dgm:cxn modelId="{F8EBB50B-56BD-B147-B4A2-648966C4871F}" type="presParOf" srcId="{DAAC34F3-9248-4DEF-A77B-3527E1E9D4D4}" destId="{96713772-1A39-4A66-9835-FFDE80141882}" srcOrd="0" destOrd="0" presId="urn:microsoft.com/office/officeart/2005/8/layout/hierarchy1"/>
    <dgm:cxn modelId="{A56BAE59-CF3A-0040-BF5A-8DE364DFDF67}" type="presParOf" srcId="{96713772-1A39-4A66-9835-FFDE80141882}" destId="{26E96410-9B8F-4CA4-BC36-93F8C5C19907}" srcOrd="0" destOrd="0" presId="urn:microsoft.com/office/officeart/2005/8/layout/hierarchy1"/>
    <dgm:cxn modelId="{5D2AA1EB-7B0E-4E44-9010-AC9A5C99BE09}" type="presParOf" srcId="{26E96410-9B8F-4CA4-BC36-93F8C5C19907}" destId="{1DFC7405-1BCB-4ACC-A42F-009FABB290A2}" srcOrd="0" destOrd="0" presId="urn:microsoft.com/office/officeart/2005/8/layout/hierarchy1"/>
    <dgm:cxn modelId="{54F77FC1-EB0B-8A46-BA1C-A2788EBF1DBC}" type="presParOf" srcId="{26E96410-9B8F-4CA4-BC36-93F8C5C19907}" destId="{9427CB8E-AC65-4126-8507-0D77ABAB7E71}" srcOrd="1" destOrd="0" presId="urn:microsoft.com/office/officeart/2005/8/layout/hierarchy1"/>
    <dgm:cxn modelId="{C363CC8E-866B-EB4D-8FC7-005F898EA190}" type="presParOf" srcId="{96713772-1A39-4A66-9835-FFDE80141882}" destId="{30D7842A-C185-42C2-A42D-EC9575CE5DBE}" srcOrd="1" destOrd="0" presId="urn:microsoft.com/office/officeart/2005/8/layout/hierarchy1"/>
    <dgm:cxn modelId="{46F74E12-4AA6-D040-A63F-74E41FFE00D5}" type="presParOf" srcId="{30D7842A-C185-42C2-A42D-EC9575CE5DBE}" destId="{61A3D218-2C0E-4AFD-870D-758FA0CA10AA}" srcOrd="0" destOrd="0" presId="urn:microsoft.com/office/officeart/2005/8/layout/hierarchy1"/>
    <dgm:cxn modelId="{A76631FF-F465-BD4C-A16F-BB7881BE5603}" type="presParOf" srcId="{30D7842A-C185-42C2-A42D-EC9575CE5DBE}" destId="{051D9705-838A-4D6F-8F6F-EB6CEA7371E5}" srcOrd="1" destOrd="0" presId="urn:microsoft.com/office/officeart/2005/8/layout/hierarchy1"/>
    <dgm:cxn modelId="{D6AC2101-9FEC-BA4F-AF59-1BD4655D6798}" type="presParOf" srcId="{051D9705-838A-4D6F-8F6F-EB6CEA7371E5}" destId="{EDF898BF-4F66-4B19-8A3A-BEA10F858E41}" srcOrd="0" destOrd="0" presId="urn:microsoft.com/office/officeart/2005/8/layout/hierarchy1"/>
    <dgm:cxn modelId="{FCFEBCBA-F71E-C44A-858C-0480CE39A83B}" type="presParOf" srcId="{EDF898BF-4F66-4B19-8A3A-BEA10F858E41}" destId="{CFC7B657-5625-47C2-91A4-0E50683D40DC}" srcOrd="0" destOrd="0" presId="urn:microsoft.com/office/officeart/2005/8/layout/hierarchy1"/>
    <dgm:cxn modelId="{00264D44-481D-1648-91A8-1BF522DE3353}" type="presParOf" srcId="{EDF898BF-4F66-4B19-8A3A-BEA10F858E41}" destId="{3D2BB905-332B-4297-B1DB-9A0F5DF65586}" srcOrd="1" destOrd="0" presId="urn:microsoft.com/office/officeart/2005/8/layout/hierarchy1"/>
    <dgm:cxn modelId="{BC189508-B745-1748-BB02-68640B197DF4}" type="presParOf" srcId="{051D9705-838A-4D6F-8F6F-EB6CEA7371E5}" destId="{0E48DEDE-671C-4365-AECF-4A9C88B750E7}" srcOrd="1" destOrd="0" presId="urn:microsoft.com/office/officeart/2005/8/layout/hierarchy1"/>
    <dgm:cxn modelId="{7794E86C-4D59-CF41-A9B2-4061B663C414}" type="presParOf" srcId="{30D7842A-C185-42C2-A42D-EC9575CE5DBE}" destId="{4739A97C-7207-4AA3-9A23-1B07979C6980}" srcOrd="2" destOrd="0" presId="urn:microsoft.com/office/officeart/2005/8/layout/hierarchy1"/>
    <dgm:cxn modelId="{7B4A6351-122A-334A-B332-FBCC6576B4EF}" type="presParOf" srcId="{30D7842A-C185-42C2-A42D-EC9575CE5DBE}" destId="{7CD03B7E-BACF-441D-9032-BC02563EE779}" srcOrd="3" destOrd="0" presId="urn:microsoft.com/office/officeart/2005/8/layout/hierarchy1"/>
    <dgm:cxn modelId="{8883698F-3A76-6241-822F-F8F25619C67C}" type="presParOf" srcId="{7CD03B7E-BACF-441D-9032-BC02563EE779}" destId="{5A802203-9361-46F3-835C-00474EFACE3A}" srcOrd="0" destOrd="0" presId="urn:microsoft.com/office/officeart/2005/8/layout/hierarchy1"/>
    <dgm:cxn modelId="{62955618-B768-ED49-A5E3-31EE29E98BC5}" type="presParOf" srcId="{5A802203-9361-46F3-835C-00474EFACE3A}" destId="{0A389723-63F7-41E3-9726-FB4BB54C2504}" srcOrd="0" destOrd="0" presId="urn:microsoft.com/office/officeart/2005/8/layout/hierarchy1"/>
    <dgm:cxn modelId="{1382466B-77FD-5D42-94EA-D1470507C4EF}" type="presParOf" srcId="{5A802203-9361-46F3-835C-00474EFACE3A}" destId="{258D14FD-B42F-4058-A3E5-35E307089F56}" srcOrd="1" destOrd="0" presId="urn:microsoft.com/office/officeart/2005/8/layout/hierarchy1"/>
    <dgm:cxn modelId="{C085DE2C-D2F8-D747-B0FA-9F23D9CA19D9}" type="presParOf" srcId="{7CD03B7E-BACF-441D-9032-BC02563EE779}" destId="{55F93CBB-66A0-4C1F-9B8A-982552E97C6B}" srcOrd="1" destOrd="0" presId="urn:microsoft.com/office/officeart/2005/8/layout/hierarchy1"/>
    <dgm:cxn modelId="{21080E39-B0D5-BB42-A3F2-BEC7C2C0EEC0}" type="presParOf" srcId="{30D7842A-C185-42C2-A42D-EC9575CE5DBE}" destId="{6D9D3CF9-9ADB-4328-9F41-F750D19FF966}" srcOrd="4" destOrd="0" presId="urn:microsoft.com/office/officeart/2005/8/layout/hierarchy1"/>
    <dgm:cxn modelId="{1B032424-E9FF-2F4E-A531-D9E56E75CDC7}" type="presParOf" srcId="{30D7842A-C185-42C2-A42D-EC9575CE5DBE}" destId="{2846F81B-B328-446E-82C7-ABC34D77D468}" srcOrd="5" destOrd="0" presId="urn:microsoft.com/office/officeart/2005/8/layout/hierarchy1"/>
    <dgm:cxn modelId="{3B43DEC7-45D1-9344-898E-87E4B781A914}" type="presParOf" srcId="{2846F81B-B328-446E-82C7-ABC34D77D468}" destId="{7BFEBEB7-7702-468F-B3D3-60123A282741}" srcOrd="0" destOrd="0" presId="urn:microsoft.com/office/officeart/2005/8/layout/hierarchy1"/>
    <dgm:cxn modelId="{C84ECBA1-D96C-134F-B187-C27A86403C65}" type="presParOf" srcId="{7BFEBEB7-7702-468F-B3D3-60123A282741}" destId="{2E2157A9-31C5-483B-93DD-21EDCDC050CA}" srcOrd="0" destOrd="0" presId="urn:microsoft.com/office/officeart/2005/8/layout/hierarchy1"/>
    <dgm:cxn modelId="{D015CCCA-BF26-7240-89A1-EBC035B98931}" type="presParOf" srcId="{7BFEBEB7-7702-468F-B3D3-60123A282741}" destId="{F4930884-6234-4B5C-94F4-26CC8B8FF23C}" srcOrd="1" destOrd="0" presId="urn:microsoft.com/office/officeart/2005/8/layout/hierarchy1"/>
    <dgm:cxn modelId="{44923A30-B4E4-6446-A7BD-2D44C3CBE63F}" type="presParOf" srcId="{2846F81B-B328-446E-82C7-ABC34D77D468}" destId="{E5651556-2E58-4724-8657-5859B63A6F5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DB83849-F2DC-4796-B4F0-98CBF700E47F}"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25CCDB81-98B2-4022-B5D2-1FDB4D61C71A}">
      <dgm:prSet phldrT="[Text]"/>
      <dgm:spPr/>
      <dgm:t>
        <a:bodyPr/>
        <a:lstStyle/>
        <a:p>
          <a:r>
            <a:rPr lang="en-US" dirty="0"/>
            <a:t>Students who read,</a:t>
          </a:r>
        </a:p>
      </dgm:t>
    </dgm:pt>
    <dgm:pt modelId="{A9E6FB61-D066-4FCF-80A1-463A9761C0F6}" type="parTrans" cxnId="{25019BB3-429A-457E-A1F5-B9C43CEAD726}">
      <dgm:prSet/>
      <dgm:spPr/>
      <dgm:t>
        <a:bodyPr/>
        <a:lstStyle/>
        <a:p>
          <a:endParaRPr lang="en-US"/>
        </a:p>
      </dgm:t>
    </dgm:pt>
    <dgm:pt modelId="{B0CC30E8-DC93-4E87-8168-1D18A379E11A}" type="sibTrans" cxnId="{25019BB3-429A-457E-A1F5-B9C43CEAD726}">
      <dgm:prSet/>
      <dgm:spPr/>
      <dgm:t>
        <a:bodyPr/>
        <a:lstStyle/>
        <a:p>
          <a:endParaRPr lang="en-US"/>
        </a:p>
      </dgm:t>
    </dgm:pt>
    <dgm:pt modelId="{D6A7210C-2A1F-44AD-892C-4B6B00AEE60D}">
      <dgm:prSet phldrT="[Text]"/>
      <dgm:spPr/>
      <dgm:t>
        <a:bodyPr/>
        <a:lstStyle/>
        <a:p>
          <a:r>
            <a:rPr lang="en-US" dirty="0"/>
            <a:t>write better.</a:t>
          </a:r>
        </a:p>
      </dgm:t>
    </dgm:pt>
    <dgm:pt modelId="{81AD7FD0-76F3-4D8F-8F2A-99A7CF3ACAE5}" type="parTrans" cxnId="{3AD05159-F387-42F0-B068-2D058C75E4F2}">
      <dgm:prSet/>
      <dgm:spPr/>
      <dgm:t>
        <a:bodyPr/>
        <a:lstStyle/>
        <a:p>
          <a:endParaRPr lang="en-US"/>
        </a:p>
      </dgm:t>
    </dgm:pt>
    <dgm:pt modelId="{C6C60DC8-27B7-4D0B-BC5B-D67835E658B5}" type="sibTrans" cxnId="{3AD05159-F387-42F0-B068-2D058C75E4F2}">
      <dgm:prSet/>
      <dgm:spPr/>
      <dgm:t>
        <a:bodyPr/>
        <a:lstStyle/>
        <a:p>
          <a:endParaRPr lang="en-US"/>
        </a:p>
      </dgm:t>
    </dgm:pt>
    <dgm:pt modelId="{1ECE8F27-9011-4BDF-B134-7E0AA113B29A}">
      <dgm:prSet phldrT="[Text]"/>
      <dgm:spPr/>
      <dgm:t>
        <a:bodyPr/>
        <a:lstStyle/>
        <a:p>
          <a:r>
            <a:rPr lang="en-US" dirty="0"/>
            <a:t>Students who write,</a:t>
          </a:r>
        </a:p>
      </dgm:t>
    </dgm:pt>
    <dgm:pt modelId="{AA240B4F-90E6-49F9-A572-E9D18EA1BD60}" type="parTrans" cxnId="{CA89EEE2-76C5-4415-9B6F-3BB611A905A6}">
      <dgm:prSet/>
      <dgm:spPr/>
      <dgm:t>
        <a:bodyPr/>
        <a:lstStyle/>
        <a:p>
          <a:endParaRPr lang="en-US"/>
        </a:p>
      </dgm:t>
    </dgm:pt>
    <dgm:pt modelId="{2BDA5C84-7852-4232-AB3E-7B669C271A7A}" type="sibTrans" cxnId="{CA89EEE2-76C5-4415-9B6F-3BB611A905A6}">
      <dgm:prSet/>
      <dgm:spPr/>
      <dgm:t>
        <a:bodyPr/>
        <a:lstStyle/>
        <a:p>
          <a:endParaRPr lang="en-US"/>
        </a:p>
      </dgm:t>
    </dgm:pt>
    <dgm:pt modelId="{12A57CF9-157E-499E-ABDF-47C37BA1A9C4}">
      <dgm:prSet phldrT="[Text]"/>
      <dgm:spPr/>
      <dgm:t>
        <a:bodyPr/>
        <a:lstStyle/>
        <a:p>
          <a:r>
            <a:rPr lang="en-US" dirty="0"/>
            <a:t>read more.</a:t>
          </a:r>
        </a:p>
      </dgm:t>
    </dgm:pt>
    <dgm:pt modelId="{1312B64C-1CBE-4DFA-9FAF-2EB7A93AB470}" type="parTrans" cxnId="{7AF5B39E-25B1-4843-9293-FBB83C9A4F05}">
      <dgm:prSet/>
      <dgm:spPr/>
      <dgm:t>
        <a:bodyPr/>
        <a:lstStyle/>
        <a:p>
          <a:endParaRPr lang="en-US"/>
        </a:p>
      </dgm:t>
    </dgm:pt>
    <dgm:pt modelId="{51FB235F-FB12-47F0-AA4C-446E323316EB}" type="sibTrans" cxnId="{7AF5B39E-25B1-4843-9293-FBB83C9A4F05}">
      <dgm:prSet/>
      <dgm:spPr/>
      <dgm:t>
        <a:bodyPr/>
        <a:lstStyle/>
        <a:p>
          <a:endParaRPr lang="en-US"/>
        </a:p>
      </dgm:t>
    </dgm:pt>
    <dgm:pt modelId="{A3B5D160-B719-4419-9B7E-BFD453DCB3A9}" type="pres">
      <dgm:prSet presAssocID="{8DB83849-F2DC-4796-B4F0-98CBF700E47F}" presName="cycle" presStyleCnt="0">
        <dgm:presLayoutVars>
          <dgm:dir/>
          <dgm:resizeHandles val="exact"/>
        </dgm:presLayoutVars>
      </dgm:prSet>
      <dgm:spPr/>
    </dgm:pt>
    <dgm:pt modelId="{1AAC8139-C6BE-4250-B81D-F39ECEBD4108}" type="pres">
      <dgm:prSet presAssocID="{25CCDB81-98B2-4022-B5D2-1FDB4D61C71A}" presName="node" presStyleLbl="node1" presStyleIdx="0" presStyleCnt="4">
        <dgm:presLayoutVars>
          <dgm:bulletEnabled val="1"/>
        </dgm:presLayoutVars>
      </dgm:prSet>
      <dgm:spPr/>
    </dgm:pt>
    <dgm:pt modelId="{0352884A-F793-4B27-AB3C-681B12AEE74D}" type="pres">
      <dgm:prSet presAssocID="{25CCDB81-98B2-4022-B5D2-1FDB4D61C71A}" presName="spNode" presStyleCnt="0"/>
      <dgm:spPr/>
    </dgm:pt>
    <dgm:pt modelId="{5AF911C0-E079-4BF2-83D9-BA0552836E58}" type="pres">
      <dgm:prSet presAssocID="{B0CC30E8-DC93-4E87-8168-1D18A379E11A}" presName="sibTrans" presStyleLbl="sibTrans1D1" presStyleIdx="0" presStyleCnt="4"/>
      <dgm:spPr/>
    </dgm:pt>
    <dgm:pt modelId="{248E2B3A-9C44-410A-A621-2E28114DD9B5}" type="pres">
      <dgm:prSet presAssocID="{D6A7210C-2A1F-44AD-892C-4B6B00AEE60D}" presName="node" presStyleLbl="node1" presStyleIdx="1" presStyleCnt="4">
        <dgm:presLayoutVars>
          <dgm:bulletEnabled val="1"/>
        </dgm:presLayoutVars>
      </dgm:prSet>
      <dgm:spPr/>
    </dgm:pt>
    <dgm:pt modelId="{8C238624-F61E-46D6-8EAC-E4E4D4C39675}" type="pres">
      <dgm:prSet presAssocID="{D6A7210C-2A1F-44AD-892C-4B6B00AEE60D}" presName="spNode" presStyleCnt="0"/>
      <dgm:spPr/>
    </dgm:pt>
    <dgm:pt modelId="{1C403DE1-7FF9-4D5B-9E4F-0BC277D0E059}" type="pres">
      <dgm:prSet presAssocID="{C6C60DC8-27B7-4D0B-BC5B-D67835E658B5}" presName="sibTrans" presStyleLbl="sibTrans1D1" presStyleIdx="1" presStyleCnt="4"/>
      <dgm:spPr/>
    </dgm:pt>
    <dgm:pt modelId="{AB303D63-6A76-4167-91FB-131EDE8630EF}" type="pres">
      <dgm:prSet presAssocID="{1ECE8F27-9011-4BDF-B134-7E0AA113B29A}" presName="node" presStyleLbl="node1" presStyleIdx="2" presStyleCnt="4">
        <dgm:presLayoutVars>
          <dgm:bulletEnabled val="1"/>
        </dgm:presLayoutVars>
      </dgm:prSet>
      <dgm:spPr/>
    </dgm:pt>
    <dgm:pt modelId="{50831BBD-EE35-4B92-AE37-95BF15D21278}" type="pres">
      <dgm:prSet presAssocID="{1ECE8F27-9011-4BDF-B134-7E0AA113B29A}" presName="spNode" presStyleCnt="0"/>
      <dgm:spPr/>
    </dgm:pt>
    <dgm:pt modelId="{8DCE0C8B-F964-484B-BAF3-8FCF5D4B3E42}" type="pres">
      <dgm:prSet presAssocID="{2BDA5C84-7852-4232-AB3E-7B669C271A7A}" presName="sibTrans" presStyleLbl="sibTrans1D1" presStyleIdx="2" presStyleCnt="4"/>
      <dgm:spPr/>
    </dgm:pt>
    <dgm:pt modelId="{4E9AD006-BCD5-47C1-B252-028B7A5299FB}" type="pres">
      <dgm:prSet presAssocID="{12A57CF9-157E-499E-ABDF-47C37BA1A9C4}" presName="node" presStyleLbl="node1" presStyleIdx="3" presStyleCnt="4">
        <dgm:presLayoutVars>
          <dgm:bulletEnabled val="1"/>
        </dgm:presLayoutVars>
      </dgm:prSet>
      <dgm:spPr/>
    </dgm:pt>
    <dgm:pt modelId="{A256FC25-B180-42B0-8E17-927DC18CC0BC}" type="pres">
      <dgm:prSet presAssocID="{12A57CF9-157E-499E-ABDF-47C37BA1A9C4}" presName="spNode" presStyleCnt="0"/>
      <dgm:spPr/>
    </dgm:pt>
    <dgm:pt modelId="{64927CEE-7544-4D29-8789-B6B27CBA657F}" type="pres">
      <dgm:prSet presAssocID="{51FB235F-FB12-47F0-AA4C-446E323316EB}" presName="sibTrans" presStyleLbl="sibTrans1D1" presStyleIdx="3" presStyleCnt="4"/>
      <dgm:spPr/>
    </dgm:pt>
  </dgm:ptLst>
  <dgm:cxnLst>
    <dgm:cxn modelId="{C23C5F2C-BE7E-4620-850C-C8A12EDE8581}" type="presOf" srcId="{51FB235F-FB12-47F0-AA4C-446E323316EB}" destId="{64927CEE-7544-4D29-8789-B6B27CBA657F}" srcOrd="0" destOrd="0" presId="urn:microsoft.com/office/officeart/2005/8/layout/cycle5"/>
    <dgm:cxn modelId="{D938085C-D655-4B6D-B286-C29305CB623B}" type="presOf" srcId="{2BDA5C84-7852-4232-AB3E-7B669C271A7A}" destId="{8DCE0C8B-F964-484B-BAF3-8FCF5D4B3E42}" srcOrd="0" destOrd="0" presId="urn:microsoft.com/office/officeart/2005/8/layout/cycle5"/>
    <dgm:cxn modelId="{3D10B044-7C51-4EB6-8BEF-3B2B98AEC7E6}" type="presOf" srcId="{8DB83849-F2DC-4796-B4F0-98CBF700E47F}" destId="{A3B5D160-B719-4419-9B7E-BFD453DCB3A9}" srcOrd="0" destOrd="0" presId="urn:microsoft.com/office/officeart/2005/8/layout/cycle5"/>
    <dgm:cxn modelId="{44AAE865-B5FD-427F-8F24-525213303233}" type="presOf" srcId="{12A57CF9-157E-499E-ABDF-47C37BA1A9C4}" destId="{4E9AD006-BCD5-47C1-B252-028B7A5299FB}" srcOrd="0" destOrd="0" presId="urn:microsoft.com/office/officeart/2005/8/layout/cycle5"/>
    <dgm:cxn modelId="{5F817746-1C31-4750-B090-134D4CB28961}" type="presOf" srcId="{D6A7210C-2A1F-44AD-892C-4B6B00AEE60D}" destId="{248E2B3A-9C44-410A-A621-2E28114DD9B5}" srcOrd="0" destOrd="0" presId="urn:microsoft.com/office/officeart/2005/8/layout/cycle5"/>
    <dgm:cxn modelId="{3AD05159-F387-42F0-B068-2D058C75E4F2}" srcId="{8DB83849-F2DC-4796-B4F0-98CBF700E47F}" destId="{D6A7210C-2A1F-44AD-892C-4B6B00AEE60D}" srcOrd="1" destOrd="0" parTransId="{81AD7FD0-76F3-4D8F-8F2A-99A7CF3ACAE5}" sibTransId="{C6C60DC8-27B7-4D0B-BC5B-D67835E658B5}"/>
    <dgm:cxn modelId="{5F864B82-B82C-4E88-96FA-0A85EC086353}" type="presOf" srcId="{25CCDB81-98B2-4022-B5D2-1FDB4D61C71A}" destId="{1AAC8139-C6BE-4250-B81D-F39ECEBD4108}" srcOrd="0" destOrd="0" presId="urn:microsoft.com/office/officeart/2005/8/layout/cycle5"/>
    <dgm:cxn modelId="{7AF5B39E-25B1-4843-9293-FBB83C9A4F05}" srcId="{8DB83849-F2DC-4796-B4F0-98CBF700E47F}" destId="{12A57CF9-157E-499E-ABDF-47C37BA1A9C4}" srcOrd="3" destOrd="0" parTransId="{1312B64C-1CBE-4DFA-9FAF-2EB7A93AB470}" sibTransId="{51FB235F-FB12-47F0-AA4C-446E323316EB}"/>
    <dgm:cxn modelId="{8B4183B2-CD05-4A4C-9164-D4ECA1BF1840}" type="presOf" srcId="{C6C60DC8-27B7-4D0B-BC5B-D67835E658B5}" destId="{1C403DE1-7FF9-4D5B-9E4F-0BC277D0E059}" srcOrd="0" destOrd="0" presId="urn:microsoft.com/office/officeart/2005/8/layout/cycle5"/>
    <dgm:cxn modelId="{25019BB3-429A-457E-A1F5-B9C43CEAD726}" srcId="{8DB83849-F2DC-4796-B4F0-98CBF700E47F}" destId="{25CCDB81-98B2-4022-B5D2-1FDB4D61C71A}" srcOrd="0" destOrd="0" parTransId="{A9E6FB61-D066-4FCF-80A1-463A9761C0F6}" sibTransId="{B0CC30E8-DC93-4E87-8168-1D18A379E11A}"/>
    <dgm:cxn modelId="{FCABA0CC-3F97-45C6-A10C-A16A70F11E74}" type="presOf" srcId="{1ECE8F27-9011-4BDF-B134-7E0AA113B29A}" destId="{AB303D63-6A76-4167-91FB-131EDE8630EF}" srcOrd="0" destOrd="0" presId="urn:microsoft.com/office/officeart/2005/8/layout/cycle5"/>
    <dgm:cxn modelId="{BB7BF0D9-FA54-4356-BF99-8FDFC958A06F}" type="presOf" srcId="{B0CC30E8-DC93-4E87-8168-1D18A379E11A}" destId="{5AF911C0-E079-4BF2-83D9-BA0552836E58}" srcOrd="0" destOrd="0" presId="urn:microsoft.com/office/officeart/2005/8/layout/cycle5"/>
    <dgm:cxn modelId="{CA89EEE2-76C5-4415-9B6F-3BB611A905A6}" srcId="{8DB83849-F2DC-4796-B4F0-98CBF700E47F}" destId="{1ECE8F27-9011-4BDF-B134-7E0AA113B29A}" srcOrd="2" destOrd="0" parTransId="{AA240B4F-90E6-49F9-A572-E9D18EA1BD60}" sibTransId="{2BDA5C84-7852-4232-AB3E-7B669C271A7A}"/>
    <dgm:cxn modelId="{B114FEC2-CF80-4730-B3CE-53CCA5DDEFF6}" type="presParOf" srcId="{A3B5D160-B719-4419-9B7E-BFD453DCB3A9}" destId="{1AAC8139-C6BE-4250-B81D-F39ECEBD4108}" srcOrd="0" destOrd="0" presId="urn:microsoft.com/office/officeart/2005/8/layout/cycle5"/>
    <dgm:cxn modelId="{49037C14-C1B3-49D1-BC11-9AAE0AB52FD4}" type="presParOf" srcId="{A3B5D160-B719-4419-9B7E-BFD453DCB3A9}" destId="{0352884A-F793-4B27-AB3C-681B12AEE74D}" srcOrd="1" destOrd="0" presId="urn:microsoft.com/office/officeart/2005/8/layout/cycle5"/>
    <dgm:cxn modelId="{B6376CB1-1FE0-47B9-8143-5302A2341B65}" type="presParOf" srcId="{A3B5D160-B719-4419-9B7E-BFD453DCB3A9}" destId="{5AF911C0-E079-4BF2-83D9-BA0552836E58}" srcOrd="2" destOrd="0" presId="urn:microsoft.com/office/officeart/2005/8/layout/cycle5"/>
    <dgm:cxn modelId="{58A4D642-E455-44D6-8674-CA71929AC979}" type="presParOf" srcId="{A3B5D160-B719-4419-9B7E-BFD453DCB3A9}" destId="{248E2B3A-9C44-410A-A621-2E28114DD9B5}" srcOrd="3" destOrd="0" presId="urn:microsoft.com/office/officeart/2005/8/layout/cycle5"/>
    <dgm:cxn modelId="{C19C38D7-6123-4218-B2CC-0E003F067921}" type="presParOf" srcId="{A3B5D160-B719-4419-9B7E-BFD453DCB3A9}" destId="{8C238624-F61E-46D6-8EAC-E4E4D4C39675}" srcOrd="4" destOrd="0" presId="urn:microsoft.com/office/officeart/2005/8/layout/cycle5"/>
    <dgm:cxn modelId="{9AF969D1-8153-4EB4-B71D-2854BB1733A5}" type="presParOf" srcId="{A3B5D160-B719-4419-9B7E-BFD453DCB3A9}" destId="{1C403DE1-7FF9-4D5B-9E4F-0BC277D0E059}" srcOrd="5" destOrd="0" presId="urn:microsoft.com/office/officeart/2005/8/layout/cycle5"/>
    <dgm:cxn modelId="{19FF574D-07CB-4462-B275-F51A430CE392}" type="presParOf" srcId="{A3B5D160-B719-4419-9B7E-BFD453DCB3A9}" destId="{AB303D63-6A76-4167-91FB-131EDE8630EF}" srcOrd="6" destOrd="0" presId="urn:microsoft.com/office/officeart/2005/8/layout/cycle5"/>
    <dgm:cxn modelId="{07C55A56-11C6-460C-BF46-F72097DE9745}" type="presParOf" srcId="{A3B5D160-B719-4419-9B7E-BFD453DCB3A9}" destId="{50831BBD-EE35-4B92-AE37-95BF15D21278}" srcOrd="7" destOrd="0" presId="urn:microsoft.com/office/officeart/2005/8/layout/cycle5"/>
    <dgm:cxn modelId="{4F39EB86-60B6-4434-A94B-392698D8973F}" type="presParOf" srcId="{A3B5D160-B719-4419-9B7E-BFD453DCB3A9}" destId="{8DCE0C8B-F964-484B-BAF3-8FCF5D4B3E42}" srcOrd="8" destOrd="0" presId="urn:microsoft.com/office/officeart/2005/8/layout/cycle5"/>
    <dgm:cxn modelId="{CC68B472-FEE4-4E8C-9390-81594630F7C0}" type="presParOf" srcId="{A3B5D160-B719-4419-9B7E-BFD453DCB3A9}" destId="{4E9AD006-BCD5-47C1-B252-028B7A5299FB}" srcOrd="9" destOrd="0" presId="urn:microsoft.com/office/officeart/2005/8/layout/cycle5"/>
    <dgm:cxn modelId="{2DB9FD05-472D-4DC4-B386-D7874D855169}" type="presParOf" srcId="{A3B5D160-B719-4419-9B7E-BFD453DCB3A9}" destId="{A256FC25-B180-42B0-8E17-927DC18CC0BC}" srcOrd="10" destOrd="0" presId="urn:microsoft.com/office/officeart/2005/8/layout/cycle5"/>
    <dgm:cxn modelId="{F8EA6D52-D899-4ECD-9829-A8D2FCED8F27}" type="presParOf" srcId="{A3B5D160-B719-4419-9B7E-BFD453DCB3A9}" destId="{64927CEE-7544-4D29-8789-B6B27CBA657F}"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88BDB5-D7BF-41CA-B95F-17AC3B030660}">
      <dsp:nvSpPr>
        <dsp:cNvPr id="0" name=""/>
        <dsp:cNvSpPr/>
      </dsp:nvSpPr>
      <dsp:spPr>
        <a:xfrm>
          <a:off x="664671" y="1758517"/>
          <a:ext cx="3049731" cy="152486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RLA </a:t>
          </a:r>
        </a:p>
        <a:p>
          <a:pPr marL="0" lvl="0" indent="0" algn="ctr" defTabSz="800100">
            <a:lnSpc>
              <a:spcPct val="90000"/>
            </a:lnSpc>
            <a:spcBef>
              <a:spcPct val="0"/>
            </a:spcBef>
            <a:spcAft>
              <a:spcPct val="35000"/>
            </a:spcAft>
            <a:buNone/>
          </a:pPr>
          <a:r>
            <a:rPr lang="en-US" sz="1800" kern="1200" dirty="0"/>
            <a:t>Order sequences of events in texts</a:t>
          </a:r>
        </a:p>
      </dsp:txBody>
      <dsp:txXfrm>
        <a:off x="709333" y="1803179"/>
        <a:ext cx="2960407" cy="1435541"/>
      </dsp:txXfrm>
    </dsp:sp>
    <dsp:sp modelId="{4041D908-C36F-418E-9E2B-E1A5FC9A5561}">
      <dsp:nvSpPr>
        <dsp:cNvPr id="0" name=""/>
        <dsp:cNvSpPr/>
      </dsp:nvSpPr>
      <dsp:spPr>
        <a:xfrm rot="18289469">
          <a:off x="3256263" y="1616932"/>
          <a:ext cx="2136173" cy="54438"/>
        </a:xfrm>
        <a:custGeom>
          <a:avLst/>
          <a:gdLst/>
          <a:ahLst/>
          <a:cxnLst/>
          <a:rect l="0" t="0" r="0" b="0"/>
          <a:pathLst>
            <a:path>
              <a:moveTo>
                <a:pt x="0" y="27219"/>
              </a:moveTo>
              <a:lnTo>
                <a:pt x="2136173" y="272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n-US" sz="800" kern="1200" dirty="0"/>
        </a:p>
      </dsp:txBody>
      <dsp:txXfrm>
        <a:off x="4270945" y="1590747"/>
        <a:ext cx="106808" cy="106808"/>
      </dsp:txXfrm>
    </dsp:sp>
    <dsp:sp modelId="{99588CE0-D9F0-4F24-A3DE-6AA95D2DC516}">
      <dsp:nvSpPr>
        <dsp:cNvPr id="0" name=""/>
        <dsp:cNvSpPr/>
      </dsp:nvSpPr>
      <dsp:spPr>
        <a:xfrm>
          <a:off x="4934296" y="4921"/>
          <a:ext cx="3049731" cy="152486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Social Studies</a:t>
          </a:r>
        </a:p>
        <a:p>
          <a:pPr marL="0" lvl="0" indent="0" algn="ctr" defTabSz="800100">
            <a:lnSpc>
              <a:spcPct val="90000"/>
            </a:lnSpc>
            <a:spcBef>
              <a:spcPct val="0"/>
            </a:spcBef>
            <a:spcAft>
              <a:spcPct val="35000"/>
            </a:spcAft>
            <a:buNone/>
          </a:pPr>
          <a:r>
            <a:rPr lang="en-US" sz="1800" kern="1200" dirty="0"/>
            <a:t>Identify the chronological structure of a historical narrative and sequence steps in a process</a:t>
          </a:r>
        </a:p>
      </dsp:txBody>
      <dsp:txXfrm>
        <a:off x="4978958" y="49583"/>
        <a:ext cx="2960407" cy="1435541"/>
      </dsp:txXfrm>
    </dsp:sp>
    <dsp:sp modelId="{5FECD28C-EDD9-4A93-9405-E482F9B32A72}">
      <dsp:nvSpPr>
        <dsp:cNvPr id="0" name=""/>
        <dsp:cNvSpPr/>
      </dsp:nvSpPr>
      <dsp:spPr>
        <a:xfrm>
          <a:off x="3714403" y="2493730"/>
          <a:ext cx="1219892" cy="54438"/>
        </a:xfrm>
        <a:custGeom>
          <a:avLst/>
          <a:gdLst/>
          <a:ahLst/>
          <a:cxnLst/>
          <a:rect l="0" t="0" r="0" b="0"/>
          <a:pathLst>
            <a:path>
              <a:moveTo>
                <a:pt x="0" y="27219"/>
              </a:moveTo>
              <a:lnTo>
                <a:pt x="1219892" y="272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293852" y="2490452"/>
        <a:ext cx="60994" cy="60994"/>
      </dsp:txXfrm>
    </dsp:sp>
    <dsp:sp modelId="{17807FBE-A45E-4003-B68C-8C34EB68079E}">
      <dsp:nvSpPr>
        <dsp:cNvPr id="0" name=""/>
        <dsp:cNvSpPr/>
      </dsp:nvSpPr>
      <dsp:spPr>
        <a:xfrm>
          <a:off x="4934296" y="1758517"/>
          <a:ext cx="3049731" cy="152486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Science</a:t>
          </a:r>
        </a:p>
        <a:p>
          <a:pPr marL="0" lvl="0" indent="0" algn="ctr" defTabSz="800100">
            <a:lnSpc>
              <a:spcPct val="90000"/>
            </a:lnSpc>
            <a:spcBef>
              <a:spcPct val="0"/>
            </a:spcBef>
            <a:spcAft>
              <a:spcPct val="35000"/>
            </a:spcAft>
            <a:buNone/>
          </a:pPr>
          <a:r>
            <a:rPr lang="en-US" sz="1800" kern="1200" dirty="0"/>
            <a:t>Reason from data or evidence to a conclusion</a:t>
          </a:r>
        </a:p>
        <a:p>
          <a:pPr marL="0" lvl="0" indent="0" algn="ctr" defTabSz="800100">
            <a:lnSpc>
              <a:spcPct val="90000"/>
            </a:lnSpc>
            <a:spcBef>
              <a:spcPct val="0"/>
            </a:spcBef>
            <a:spcAft>
              <a:spcPct val="35000"/>
            </a:spcAft>
            <a:buNone/>
          </a:pPr>
          <a:endParaRPr lang="en-US" sz="1800" kern="1200" dirty="0"/>
        </a:p>
      </dsp:txBody>
      <dsp:txXfrm>
        <a:off x="4978958" y="1803179"/>
        <a:ext cx="2960407" cy="1435541"/>
      </dsp:txXfrm>
    </dsp:sp>
    <dsp:sp modelId="{8A6B9B6C-A7EE-4F56-B55D-C4CBFD1B524C}">
      <dsp:nvSpPr>
        <dsp:cNvPr id="0" name=""/>
        <dsp:cNvSpPr/>
      </dsp:nvSpPr>
      <dsp:spPr>
        <a:xfrm rot="3310531">
          <a:off x="3256263" y="3370528"/>
          <a:ext cx="2136173" cy="54438"/>
        </a:xfrm>
        <a:custGeom>
          <a:avLst/>
          <a:gdLst/>
          <a:ahLst/>
          <a:cxnLst/>
          <a:rect l="0" t="0" r="0" b="0"/>
          <a:pathLst>
            <a:path>
              <a:moveTo>
                <a:pt x="0" y="27219"/>
              </a:moveTo>
              <a:lnTo>
                <a:pt x="2136173" y="272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n-US" sz="800" kern="1200" dirty="0"/>
        </a:p>
      </dsp:txBody>
      <dsp:txXfrm>
        <a:off x="4270945" y="3344343"/>
        <a:ext cx="106808" cy="106808"/>
      </dsp:txXfrm>
    </dsp:sp>
    <dsp:sp modelId="{0273FAE8-8E75-4661-A3B0-EFA347B35918}">
      <dsp:nvSpPr>
        <dsp:cNvPr id="0" name=""/>
        <dsp:cNvSpPr/>
      </dsp:nvSpPr>
      <dsp:spPr>
        <a:xfrm>
          <a:off x="4934296" y="3512112"/>
          <a:ext cx="3049731" cy="152486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kern="1200" dirty="0"/>
            <a:t>Mathematics</a:t>
          </a:r>
        </a:p>
        <a:p>
          <a:pPr marL="0" lvl="0" indent="0" algn="ctr" defTabSz="800100">
            <a:lnSpc>
              <a:spcPct val="90000"/>
            </a:lnSpc>
            <a:spcBef>
              <a:spcPct val="0"/>
            </a:spcBef>
            <a:spcAft>
              <a:spcPct val="35000"/>
            </a:spcAft>
            <a:buNone/>
          </a:pPr>
          <a:r>
            <a:rPr lang="en-US" sz="1800" kern="1200" dirty="0"/>
            <a:t>Search for and recognize entry point for solving a problem and plan a solution pathway </a:t>
          </a:r>
        </a:p>
        <a:p>
          <a:pPr marL="0" lvl="0" indent="0" algn="ctr" defTabSz="800100">
            <a:lnSpc>
              <a:spcPct val="90000"/>
            </a:lnSpc>
            <a:spcBef>
              <a:spcPct val="0"/>
            </a:spcBef>
            <a:spcAft>
              <a:spcPct val="35000"/>
            </a:spcAft>
            <a:buNone/>
          </a:pPr>
          <a:endParaRPr lang="en-US" sz="1600" kern="1200" dirty="0"/>
        </a:p>
      </dsp:txBody>
      <dsp:txXfrm>
        <a:off x="4978958" y="3556774"/>
        <a:ext cx="2960407" cy="1435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9D3CF9-9ADB-4328-9F41-F750D19FF966}">
      <dsp:nvSpPr>
        <dsp:cNvPr id="0" name=""/>
        <dsp:cNvSpPr/>
      </dsp:nvSpPr>
      <dsp:spPr>
        <a:xfrm>
          <a:off x="4078485" y="2022226"/>
          <a:ext cx="2894409" cy="688737"/>
        </a:xfrm>
        <a:custGeom>
          <a:avLst/>
          <a:gdLst/>
          <a:ahLst/>
          <a:cxnLst/>
          <a:rect l="0" t="0" r="0" b="0"/>
          <a:pathLst>
            <a:path>
              <a:moveTo>
                <a:pt x="0" y="0"/>
              </a:moveTo>
              <a:lnTo>
                <a:pt x="0" y="469354"/>
              </a:lnTo>
              <a:lnTo>
                <a:pt x="2894409" y="469354"/>
              </a:lnTo>
              <a:lnTo>
                <a:pt x="2894409" y="6887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739A97C-7207-4AA3-9A23-1B07979C6980}">
      <dsp:nvSpPr>
        <dsp:cNvPr id="0" name=""/>
        <dsp:cNvSpPr/>
      </dsp:nvSpPr>
      <dsp:spPr>
        <a:xfrm>
          <a:off x="4032765" y="2022226"/>
          <a:ext cx="91440" cy="688737"/>
        </a:xfrm>
        <a:custGeom>
          <a:avLst/>
          <a:gdLst/>
          <a:ahLst/>
          <a:cxnLst/>
          <a:rect l="0" t="0" r="0" b="0"/>
          <a:pathLst>
            <a:path>
              <a:moveTo>
                <a:pt x="45720" y="0"/>
              </a:moveTo>
              <a:lnTo>
                <a:pt x="45720" y="6887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A3D218-2C0E-4AFD-870D-758FA0CA10AA}">
      <dsp:nvSpPr>
        <dsp:cNvPr id="0" name=""/>
        <dsp:cNvSpPr/>
      </dsp:nvSpPr>
      <dsp:spPr>
        <a:xfrm>
          <a:off x="1184076" y="2022226"/>
          <a:ext cx="2894409" cy="688737"/>
        </a:xfrm>
        <a:custGeom>
          <a:avLst/>
          <a:gdLst/>
          <a:ahLst/>
          <a:cxnLst/>
          <a:rect l="0" t="0" r="0" b="0"/>
          <a:pathLst>
            <a:path>
              <a:moveTo>
                <a:pt x="2894409" y="0"/>
              </a:moveTo>
              <a:lnTo>
                <a:pt x="2894409" y="469354"/>
              </a:lnTo>
              <a:lnTo>
                <a:pt x="0" y="469354"/>
              </a:lnTo>
              <a:lnTo>
                <a:pt x="0" y="6887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DFC7405-1BCB-4ACC-A42F-009FABB290A2}">
      <dsp:nvSpPr>
        <dsp:cNvPr id="0" name=""/>
        <dsp:cNvSpPr/>
      </dsp:nvSpPr>
      <dsp:spPr>
        <a:xfrm>
          <a:off x="2894409" y="518448"/>
          <a:ext cx="2368153" cy="15037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27CB8E-AC65-4126-8507-0D77ABAB7E71}">
      <dsp:nvSpPr>
        <dsp:cNvPr id="0" name=""/>
        <dsp:cNvSpPr/>
      </dsp:nvSpPr>
      <dsp:spPr>
        <a:xfrm>
          <a:off x="3157537" y="768420"/>
          <a:ext cx="2368153" cy="15037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R.8.3: Evaluate the relevance and sufficiency of evidence offered in support of a claim. Primarily measured with informational texts.</a:t>
          </a:r>
          <a:endParaRPr lang="en-US" sz="1300" kern="1200" dirty="0"/>
        </a:p>
      </dsp:txBody>
      <dsp:txXfrm>
        <a:off x="3201581" y="812464"/>
        <a:ext cx="2280065" cy="1415689"/>
      </dsp:txXfrm>
    </dsp:sp>
    <dsp:sp modelId="{CFC7B657-5625-47C2-91A4-0E50683D40DC}">
      <dsp:nvSpPr>
        <dsp:cNvPr id="0" name=""/>
        <dsp:cNvSpPr/>
      </dsp:nvSpPr>
      <dsp:spPr>
        <a:xfrm>
          <a:off x="0" y="2710964"/>
          <a:ext cx="2368153" cy="15037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2BB905-332B-4297-B1DB-9A0F5DF65586}">
      <dsp:nvSpPr>
        <dsp:cNvPr id="0" name=""/>
        <dsp:cNvSpPr/>
      </dsp:nvSpPr>
      <dsp:spPr>
        <a:xfrm>
          <a:off x="263128" y="2960935"/>
          <a:ext cx="2368153" cy="15037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0" kern="1200" dirty="0"/>
            <a:t>SSP.2.a: Determine the central ideas or information of a primary or secondary source, corroborating or challenging conclusions with evidence.</a:t>
          </a:r>
        </a:p>
      </dsp:txBody>
      <dsp:txXfrm>
        <a:off x="307172" y="3004979"/>
        <a:ext cx="2280065" cy="1415689"/>
      </dsp:txXfrm>
    </dsp:sp>
    <dsp:sp modelId="{0A389723-63F7-41E3-9726-FB4BB54C2504}">
      <dsp:nvSpPr>
        <dsp:cNvPr id="0" name=""/>
        <dsp:cNvSpPr/>
      </dsp:nvSpPr>
      <dsp:spPr>
        <a:xfrm>
          <a:off x="2894409" y="2710964"/>
          <a:ext cx="2368153" cy="15037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8D14FD-B42F-4058-A3E5-35E307089F56}">
      <dsp:nvSpPr>
        <dsp:cNvPr id="0" name=""/>
        <dsp:cNvSpPr/>
      </dsp:nvSpPr>
      <dsp:spPr>
        <a:xfrm>
          <a:off x="3157537" y="2960935"/>
          <a:ext cx="2368153" cy="15037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SP.4.a Evaluate whether a conclusion or theory is supported or challenged by particular data or evidence</a:t>
          </a:r>
        </a:p>
      </dsp:txBody>
      <dsp:txXfrm>
        <a:off x="3201581" y="3004979"/>
        <a:ext cx="2280065" cy="1415689"/>
      </dsp:txXfrm>
    </dsp:sp>
    <dsp:sp modelId="{2E2157A9-31C5-483B-93DD-21EDCDC050CA}">
      <dsp:nvSpPr>
        <dsp:cNvPr id="0" name=""/>
        <dsp:cNvSpPr/>
      </dsp:nvSpPr>
      <dsp:spPr>
        <a:xfrm>
          <a:off x="5788818" y="2710964"/>
          <a:ext cx="2368153" cy="15037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4930884-6234-4B5C-94F4-26CC8B8FF23C}">
      <dsp:nvSpPr>
        <dsp:cNvPr id="0" name=""/>
        <dsp:cNvSpPr/>
      </dsp:nvSpPr>
      <dsp:spPr>
        <a:xfrm>
          <a:off x="6051946" y="2960935"/>
          <a:ext cx="2368153" cy="15037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MP.1 d. Recognize and identify missing information that is required to solve a problem.</a:t>
          </a:r>
        </a:p>
        <a:p>
          <a:pPr marL="0" lvl="0" indent="0" algn="ctr" defTabSz="577850">
            <a:lnSpc>
              <a:spcPct val="90000"/>
            </a:lnSpc>
            <a:spcBef>
              <a:spcPct val="0"/>
            </a:spcBef>
            <a:spcAft>
              <a:spcPct val="35000"/>
            </a:spcAft>
            <a:buNone/>
          </a:pPr>
          <a:r>
            <a:rPr lang="en-US" sz="1300" kern="1200" dirty="0"/>
            <a:t>MP.5 c. Identify the information required to evaluate a line of reasoning.</a:t>
          </a:r>
        </a:p>
      </dsp:txBody>
      <dsp:txXfrm>
        <a:off x="6095990" y="3004979"/>
        <a:ext cx="2280065" cy="14156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AC8139-C6BE-4250-B81D-F39ECEBD4108}">
      <dsp:nvSpPr>
        <dsp:cNvPr id="0" name=""/>
        <dsp:cNvSpPr/>
      </dsp:nvSpPr>
      <dsp:spPr>
        <a:xfrm>
          <a:off x="2321718" y="174"/>
          <a:ext cx="1452562" cy="9441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Students who read,</a:t>
          </a:r>
        </a:p>
      </dsp:txBody>
      <dsp:txXfrm>
        <a:off x="2367808" y="46264"/>
        <a:ext cx="1360382" cy="851985"/>
      </dsp:txXfrm>
    </dsp:sp>
    <dsp:sp modelId="{5AF911C0-E079-4BF2-83D9-BA0552836E58}">
      <dsp:nvSpPr>
        <dsp:cNvPr id="0" name=""/>
        <dsp:cNvSpPr/>
      </dsp:nvSpPr>
      <dsp:spPr>
        <a:xfrm>
          <a:off x="1488257" y="472257"/>
          <a:ext cx="3119485" cy="3119485"/>
        </a:xfrm>
        <a:custGeom>
          <a:avLst/>
          <a:gdLst/>
          <a:ahLst/>
          <a:cxnLst/>
          <a:rect l="0" t="0" r="0" b="0"/>
          <a:pathLst>
            <a:path>
              <a:moveTo>
                <a:pt x="2486503" y="305186"/>
              </a:moveTo>
              <a:arcTo wR="1559742" hR="1559742" stAng="18387232" swAng="163356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48E2B3A-9C44-410A-A621-2E28114DD9B5}">
      <dsp:nvSpPr>
        <dsp:cNvPr id="0" name=""/>
        <dsp:cNvSpPr/>
      </dsp:nvSpPr>
      <dsp:spPr>
        <a:xfrm>
          <a:off x="3881461" y="1559917"/>
          <a:ext cx="1452562" cy="9441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write better.</a:t>
          </a:r>
        </a:p>
      </dsp:txBody>
      <dsp:txXfrm>
        <a:off x="3927551" y="1606007"/>
        <a:ext cx="1360382" cy="851985"/>
      </dsp:txXfrm>
    </dsp:sp>
    <dsp:sp modelId="{1C403DE1-7FF9-4D5B-9E4F-0BC277D0E059}">
      <dsp:nvSpPr>
        <dsp:cNvPr id="0" name=""/>
        <dsp:cNvSpPr/>
      </dsp:nvSpPr>
      <dsp:spPr>
        <a:xfrm>
          <a:off x="1488257" y="472257"/>
          <a:ext cx="3119485" cy="3119485"/>
        </a:xfrm>
        <a:custGeom>
          <a:avLst/>
          <a:gdLst/>
          <a:ahLst/>
          <a:cxnLst/>
          <a:rect l="0" t="0" r="0" b="0"/>
          <a:pathLst>
            <a:path>
              <a:moveTo>
                <a:pt x="2957789" y="2251307"/>
              </a:moveTo>
              <a:arcTo wR="1559742" hR="1559742" stAng="1579199" swAng="163356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B303D63-6A76-4167-91FB-131EDE8630EF}">
      <dsp:nvSpPr>
        <dsp:cNvPr id="0" name=""/>
        <dsp:cNvSpPr/>
      </dsp:nvSpPr>
      <dsp:spPr>
        <a:xfrm>
          <a:off x="2321718" y="3119659"/>
          <a:ext cx="1452562" cy="9441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Students who write,</a:t>
          </a:r>
        </a:p>
      </dsp:txBody>
      <dsp:txXfrm>
        <a:off x="2367808" y="3165749"/>
        <a:ext cx="1360382" cy="851985"/>
      </dsp:txXfrm>
    </dsp:sp>
    <dsp:sp modelId="{8DCE0C8B-F964-484B-BAF3-8FCF5D4B3E42}">
      <dsp:nvSpPr>
        <dsp:cNvPr id="0" name=""/>
        <dsp:cNvSpPr/>
      </dsp:nvSpPr>
      <dsp:spPr>
        <a:xfrm>
          <a:off x="1488257" y="472257"/>
          <a:ext cx="3119485" cy="3119485"/>
        </a:xfrm>
        <a:custGeom>
          <a:avLst/>
          <a:gdLst/>
          <a:ahLst/>
          <a:cxnLst/>
          <a:rect l="0" t="0" r="0" b="0"/>
          <a:pathLst>
            <a:path>
              <a:moveTo>
                <a:pt x="632981" y="2814299"/>
              </a:moveTo>
              <a:arcTo wR="1559742" hR="1559742" stAng="7587232" swAng="163356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4E9AD006-BCD5-47C1-B252-028B7A5299FB}">
      <dsp:nvSpPr>
        <dsp:cNvPr id="0" name=""/>
        <dsp:cNvSpPr/>
      </dsp:nvSpPr>
      <dsp:spPr>
        <a:xfrm>
          <a:off x="761975" y="1559917"/>
          <a:ext cx="1452562" cy="9441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read more.</a:t>
          </a:r>
        </a:p>
      </dsp:txBody>
      <dsp:txXfrm>
        <a:off x="808065" y="1606007"/>
        <a:ext cx="1360382" cy="851985"/>
      </dsp:txXfrm>
    </dsp:sp>
    <dsp:sp modelId="{64927CEE-7544-4D29-8789-B6B27CBA657F}">
      <dsp:nvSpPr>
        <dsp:cNvPr id="0" name=""/>
        <dsp:cNvSpPr/>
      </dsp:nvSpPr>
      <dsp:spPr>
        <a:xfrm>
          <a:off x="1488257" y="472257"/>
          <a:ext cx="3119485" cy="3119485"/>
        </a:xfrm>
        <a:custGeom>
          <a:avLst/>
          <a:gdLst/>
          <a:ahLst/>
          <a:cxnLst/>
          <a:rect l="0" t="0" r="0" b="0"/>
          <a:pathLst>
            <a:path>
              <a:moveTo>
                <a:pt x="161695" y="868178"/>
              </a:moveTo>
              <a:arcTo wR="1559742" hR="1559742" stAng="12379199" swAng="163356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International Conference</a:t>
            </a:r>
          </a:p>
          <a:p>
            <a:r>
              <a:rPr lang="en-US" dirty="0"/>
              <a:t>PD Session 1</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dirty="0"/>
              <a:t>November 7, 2017</a:t>
            </a:r>
          </a:p>
          <a:p>
            <a:r>
              <a:rPr lang="en-US" dirty="0"/>
              <a:t>a.m. session</a:t>
            </a: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dirty="0"/>
              <a:t>© Copyright 2017 GED Testing Service LLC. All rights reserved.</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556CF10-92D5-2345-A75D-B8C6081C2994}" type="slidenum">
              <a:rPr lang="en-US" smtClean="0"/>
              <a:t>‹#›</a:t>
            </a:fld>
            <a:endParaRPr lang="en-US"/>
          </a:p>
        </p:txBody>
      </p:sp>
    </p:spTree>
    <p:extLst>
      <p:ext uri="{BB962C8B-B14F-4D97-AF65-F5344CB8AC3E}">
        <p14:creationId xmlns:p14="http://schemas.microsoft.com/office/powerpoint/2010/main" val="1413448126"/>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Connecting the Dots</a:t>
            </a: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r>
              <a:rPr lang="en-US"/>
              <a:t>7/2017</a:t>
            </a: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a:t>© Copyright GED Testing Service LLC. All rights reserved.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A8C200-9146-2E47-BE29-58F523586F58}" type="slidenum">
              <a:rPr lang="en-US" smtClean="0"/>
              <a:t>‹#›</a:t>
            </a:fld>
            <a:endParaRPr lang="en-US"/>
          </a:p>
        </p:txBody>
      </p:sp>
    </p:spTree>
    <p:extLst>
      <p:ext uri="{BB962C8B-B14F-4D97-AF65-F5344CB8AC3E}">
        <p14:creationId xmlns:p14="http://schemas.microsoft.com/office/powerpoint/2010/main" val="3940850124"/>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A8C200-9146-2E47-BE29-58F523586F58}" type="slidenum">
              <a:rPr lang="en-US" smtClean="0"/>
              <a:t>1</a:t>
            </a:fld>
            <a:endParaRPr lang="en-US"/>
          </a:p>
        </p:txBody>
      </p:sp>
      <p:sp>
        <p:nvSpPr>
          <p:cNvPr id="5" name="Date Placeholder 4"/>
          <p:cNvSpPr>
            <a:spLocks noGrp="1"/>
          </p:cNvSpPr>
          <p:nvPr>
            <p:ph type="dt" idx="11"/>
          </p:nvPr>
        </p:nvSpPr>
        <p:spPr/>
        <p:txBody>
          <a:bodyPr/>
          <a:lstStyle/>
          <a:p>
            <a:r>
              <a:rPr lang="en-US"/>
              <a:t>7/2017</a:t>
            </a:r>
          </a:p>
        </p:txBody>
      </p:sp>
      <p:sp>
        <p:nvSpPr>
          <p:cNvPr id="6" name="Header Placeholder 5"/>
          <p:cNvSpPr>
            <a:spLocks noGrp="1"/>
          </p:cNvSpPr>
          <p:nvPr>
            <p:ph type="hdr" sz="quarter" idx="12"/>
          </p:nvPr>
        </p:nvSpPr>
        <p:spPr/>
        <p:txBody>
          <a:bodyPr/>
          <a:lstStyle/>
          <a:p>
            <a:r>
              <a:rPr lang="en-US"/>
              <a:t>Connecting the Dots</a:t>
            </a:r>
          </a:p>
        </p:txBody>
      </p:sp>
      <p:sp>
        <p:nvSpPr>
          <p:cNvPr id="7" name="Footer Placeholder 6"/>
          <p:cNvSpPr>
            <a:spLocks noGrp="1"/>
          </p:cNvSpPr>
          <p:nvPr>
            <p:ph type="ftr" sz="quarter" idx="13"/>
          </p:nvPr>
        </p:nvSpPr>
        <p:spPr/>
        <p:txBody>
          <a:bodyPr/>
          <a:lstStyle/>
          <a:p>
            <a:r>
              <a:rPr lang="en-US" dirty="0"/>
              <a:t>© Copyright GED Testing Service LLC. All rights reserved.</a:t>
            </a:r>
          </a:p>
        </p:txBody>
      </p:sp>
    </p:spTree>
    <p:extLst>
      <p:ext uri="{BB962C8B-B14F-4D97-AF65-F5344CB8AC3E}">
        <p14:creationId xmlns:p14="http://schemas.microsoft.com/office/powerpoint/2010/main" val="4197981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10</a:t>
            </a:fld>
            <a:endParaRPr lang="en-US"/>
          </a:p>
        </p:txBody>
      </p:sp>
    </p:spTree>
    <p:extLst>
      <p:ext uri="{BB962C8B-B14F-4D97-AF65-F5344CB8AC3E}">
        <p14:creationId xmlns:p14="http://schemas.microsoft.com/office/powerpoint/2010/main" val="2491801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11</a:t>
            </a:fld>
            <a:endParaRPr lang="en-US"/>
          </a:p>
        </p:txBody>
      </p:sp>
    </p:spTree>
    <p:extLst>
      <p:ext uri="{BB962C8B-B14F-4D97-AF65-F5344CB8AC3E}">
        <p14:creationId xmlns:p14="http://schemas.microsoft.com/office/powerpoint/2010/main" val="5761869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12</a:t>
            </a:fld>
            <a:endParaRPr lang="en-US"/>
          </a:p>
        </p:txBody>
      </p:sp>
    </p:spTree>
    <p:extLst>
      <p:ext uri="{BB962C8B-B14F-4D97-AF65-F5344CB8AC3E}">
        <p14:creationId xmlns:p14="http://schemas.microsoft.com/office/powerpoint/2010/main" val="3818588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13</a:t>
            </a:fld>
            <a:endParaRPr lang="en-US"/>
          </a:p>
        </p:txBody>
      </p:sp>
    </p:spTree>
    <p:extLst>
      <p:ext uri="{BB962C8B-B14F-4D97-AF65-F5344CB8AC3E}">
        <p14:creationId xmlns:p14="http://schemas.microsoft.com/office/powerpoint/2010/main" val="401688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14</a:t>
            </a:fld>
            <a:endParaRPr lang="en-US"/>
          </a:p>
        </p:txBody>
      </p:sp>
    </p:spTree>
    <p:extLst>
      <p:ext uri="{BB962C8B-B14F-4D97-AF65-F5344CB8AC3E}">
        <p14:creationId xmlns:p14="http://schemas.microsoft.com/office/powerpoint/2010/main" val="14197175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To kick</a:t>
            </a:r>
            <a:r>
              <a:rPr lang="en-US" baseline="0" dirty="0"/>
              <a:t> our learning off, we will share with you ten “big ideas,” as well as resources for you to access and new information regarding each of the “big ideas”. Please know that the Top 10 are not in an order where one is more important than another. Each one is highly important to you in the classroom as you prepare your students for success on the GED</a:t>
            </a:r>
            <a:r>
              <a:rPr lang="en-US" baseline="30000" dirty="0"/>
              <a:t>®</a:t>
            </a:r>
            <a:r>
              <a:rPr lang="en-US" baseline="0" dirty="0"/>
              <a:t> test.</a:t>
            </a:r>
            <a:endParaRPr lang="en-US" dirty="0"/>
          </a:p>
        </p:txBody>
      </p:sp>
      <p:sp>
        <p:nvSpPr>
          <p:cNvPr id="4" name="Header Placeholder 3"/>
          <p:cNvSpPr>
            <a:spLocks noGrp="1"/>
          </p:cNvSpPr>
          <p:nvPr>
            <p:ph type="hdr" sz="quarter" idx="10"/>
          </p:nvPr>
        </p:nvSpPr>
        <p:spPr/>
        <p:txBody>
          <a:bodyPr/>
          <a:lstStyle/>
          <a:p>
            <a:r>
              <a:rPr lang="en-US"/>
              <a:t>Connecting the Dots</a:t>
            </a:r>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F4B847EB-B2BF-D24D-A326-78699DF339EC}" type="slidenum">
              <a:rPr lang="en-US" smtClean="0"/>
              <a:t>15</a:t>
            </a:fld>
            <a:endParaRPr lang="en-US" dirty="0"/>
          </a:p>
        </p:txBody>
      </p:sp>
    </p:spTree>
    <p:extLst>
      <p:ext uri="{BB962C8B-B14F-4D97-AF65-F5344CB8AC3E}">
        <p14:creationId xmlns:p14="http://schemas.microsoft.com/office/powerpoint/2010/main" val="28517626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cs typeface="Arial" pitchFamily="34" charset="0"/>
              </a:rPr>
              <a:t>Key Points</a:t>
            </a:r>
          </a:p>
          <a:p>
            <a:endParaRPr lang="en-US" dirty="0">
              <a:cs typeface="Arial" pitchFamily="34" charset="0"/>
            </a:endParaRPr>
          </a:p>
          <a:p>
            <a:r>
              <a:rPr lang="en-US" dirty="0">
                <a:cs typeface="Arial" pitchFamily="34" charset="0"/>
              </a:rPr>
              <a:t>Tip 1 – Use data to tell the story and assess areas of strength and needs.</a:t>
            </a:r>
            <a:r>
              <a:rPr lang="en-US" baseline="0" dirty="0">
                <a:cs typeface="Arial" pitchFamily="34" charset="0"/>
              </a:rPr>
              <a:t> It is important to have the latest, greatest information. Data is important in order to see how your test-takers are doing and to tell the story to others about test results and continuous improvement. Sometimes, we do not share with others the success that we are seeing.</a:t>
            </a:r>
          </a:p>
          <a:p>
            <a:endParaRPr lang="en-US" baseline="0" dirty="0">
              <a:cs typeface="Arial" pitchFamily="34" charset="0"/>
            </a:endParaRPr>
          </a:p>
          <a:p>
            <a:endParaRPr lang="en-US" dirty="0">
              <a:cs typeface="Arial" pitchFamily="34" charset="0"/>
            </a:endParaRP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128"/>
              </a:defRPr>
            </a:lvl1pPr>
            <a:lvl2pPr marL="742918" indent="-285738" eaLnBrk="0" hangingPunct="0">
              <a:defRPr>
                <a:solidFill>
                  <a:schemeClr val="tx1"/>
                </a:solidFill>
                <a:latin typeface="Arial" charset="0"/>
                <a:ea typeface="ＭＳ Ｐゴシック" charset="-128"/>
              </a:defRPr>
            </a:lvl2pPr>
            <a:lvl3pPr marL="1142950" indent="-228590" eaLnBrk="0" hangingPunct="0">
              <a:defRPr>
                <a:solidFill>
                  <a:schemeClr val="tx1"/>
                </a:solidFill>
                <a:latin typeface="Arial" charset="0"/>
                <a:ea typeface="ＭＳ Ｐゴシック" charset="-128"/>
              </a:defRPr>
            </a:lvl3pPr>
            <a:lvl4pPr marL="1600131" indent="-228590" eaLnBrk="0" hangingPunct="0">
              <a:defRPr>
                <a:solidFill>
                  <a:schemeClr val="tx1"/>
                </a:solidFill>
                <a:latin typeface="Arial" charset="0"/>
                <a:ea typeface="ＭＳ Ｐゴシック" charset="-128"/>
              </a:defRPr>
            </a:lvl4pPr>
            <a:lvl5pPr marL="2057310" indent="-228590" eaLnBrk="0" hangingPunct="0">
              <a:defRPr>
                <a:solidFill>
                  <a:schemeClr val="tx1"/>
                </a:solidFill>
                <a:latin typeface="Arial" charset="0"/>
                <a:ea typeface="ＭＳ Ｐゴシック" charset="-128"/>
              </a:defRPr>
            </a:lvl5pPr>
            <a:lvl6pPr marL="2514491" indent="-228590" eaLnBrk="0" fontAlgn="base" hangingPunct="0">
              <a:spcBef>
                <a:spcPct val="0"/>
              </a:spcBef>
              <a:spcAft>
                <a:spcPct val="0"/>
              </a:spcAft>
              <a:defRPr>
                <a:solidFill>
                  <a:schemeClr val="tx1"/>
                </a:solidFill>
                <a:latin typeface="Arial" charset="0"/>
                <a:ea typeface="ＭＳ Ｐゴシック" charset="-128"/>
              </a:defRPr>
            </a:lvl6pPr>
            <a:lvl7pPr marL="2971670" indent="-228590" eaLnBrk="0" fontAlgn="base" hangingPunct="0">
              <a:spcBef>
                <a:spcPct val="0"/>
              </a:spcBef>
              <a:spcAft>
                <a:spcPct val="0"/>
              </a:spcAft>
              <a:defRPr>
                <a:solidFill>
                  <a:schemeClr val="tx1"/>
                </a:solidFill>
                <a:latin typeface="Arial" charset="0"/>
                <a:ea typeface="ＭＳ Ｐゴシック" charset="-128"/>
              </a:defRPr>
            </a:lvl7pPr>
            <a:lvl8pPr marL="3428851" indent="-228590" eaLnBrk="0" fontAlgn="base" hangingPunct="0">
              <a:spcBef>
                <a:spcPct val="0"/>
              </a:spcBef>
              <a:spcAft>
                <a:spcPct val="0"/>
              </a:spcAft>
              <a:defRPr>
                <a:solidFill>
                  <a:schemeClr val="tx1"/>
                </a:solidFill>
                <a:latin typeface="Arial" charset="0"/>
                <a:ea typeface="ＭＳ Ｐゴシック" charset="-128"/>
              </a:defRPr>
            </a:lvl8pPr>
            <a:lvl9pPr marL="3886031" indent="-228590" eaLnBrk="0" fontAlgn="base" hangingPunct="0">
              <a:spcBef>
                <a:spcPct val="0"/>
              </a:spcBef>
              <a:spcAft>
                <a:spcPct val="0"/>
              </a:spcAft>
              <a:defRPr>
                <a:solidFill>
                  <a:schemeClr val="tx1"/>
                </a:solidFill>
                <a:latin typeface="Arial" charset="0"/>
                <a:ea typeface="ＭＳ Ｐゴシック" charset="-128"/>
              </a:defRPr>
            </a:lvl9pPr>
          </a:lstStyle>
          <a:p>
            <a:pPr eaLnBrk="1" hangingPunct="1"/>
            <a:fld id="{C4E8B268-D10D-485F-B29E-2CAEB3C32E19}" type="slidenum">
              <a:rPr lang="en-US" smtClean="0"/>
              <a:pPr eaLnBrk="1" hangingPunct="1"/>
              <a:t>16</a:t>
            </a:fld>
            <a:endParaRPr lang="en-US" dirty="0"/>
          </a:p>
        </p:txBody>
      </p:sp>
      <p:sp>
        <p:nvSpPr>
          <p:cNvPr id="2" name="Date Placeholder 1"/>
          <p:cNvSpPr>
            <a:spLocks noGrp="1"/>
          </p:cNvSpPr>
          <p:nvPr>
            <p:ph type="dt" idx="10"/>
          </p:nvPr>
        </p:nvSpPr>
        <p:spPr/>
        <p:txBody>
          <a:bodyPr/>
          <a:lstStyle/>
          <a:p>
            <a:r>
              <a:rPr lang="en-US"/>
              <a:t>7/2017</a:t>
            </a:r>
            <a:endParaRPr lang="en-US" dirty="0"/>
          </a:p>
        </p:txBody>
      </p:sp>
      <p:sp>
        <p:nvSpPr>
          <p:cNvPr id="3" name="Footer Placeholder 2"/>
          <p:cNvSpPr>
            <a:spLocks noGrp="1"/>
          </p:cNvSpPr>
          <p:nvPr>
            <p:ph type="ftr" sz="quarter" idx="11"/>
          </p:nvPr>
        </p:nvSpPr>
        <p:spPr/>
        <p:txBody>
          <a:bodyPr/>
          <a:lstStyle/>
          <a:p>
            <a:r>
              <a:rPr lang="en-US" dirty="0"/>
              <a:t>© Copyright GED Testing Service LLC. All rights reserved.</a:t>
            </a:r>
          </a:p>
        </p:txBody>
      </p:sp>
      <p:sp>
        <p:nvSpPr>
          <p:cNvPr id="4" name="Header Placeholder 3"/>
          <p:cNvSpPr>
            <a:spLocks noGrp="1"/>
          </p:cNvSpPr>
          <p:nvPr>
            <p:ph type="hdr" sz="quarter" idx="12"/>
          </p:nvPr>
        </p:nvSpPr>
        <p:spPr/>
        <p:txBody>
          <a:bodyPr/>
          <a:lstStyle/>
          <a:p>
            <a:r>
              <a:rPr lang="en-US"/>
              <a:t>Connecting the Dots</a:t>
            </a:r>
            <a:endParaRPr lang="en-US" dirty="0"/>
          </a:p>
        </p:txBody>
      </p:sp>
    </p:spTree>
    <p:extLst>
      <p:ext uri="{BB962C8B-B14F-4D97-AF65-F5344CB8AC3E}">
        <p14:creationId xmlns:p14="http://schemas.microsoft.com/office/powerpoint/2010/main" val="28567464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17</a:t>
            </a:fld>
            <a:endParaRPr lang="en-US"/>
          </a:p>
        </p:txBody>
      </p:sp>
    </p:spTree>
    <p:extLst>
      <p:ext uri="{BB962C8B-B14F-4D97-AF65-F5344CB8AC3E}">
        <p14:creationId xmlns:p14="http://schemas.microsoft.com/office/powerpoint/2010/main" val="10838066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cs typeface="Arial" pitchFamily="34" charset="0"/>
              </a:rPr>
              <a:t>Key Points</a:t>
            </a:r>
          </a:p>
          <a:p>
            <a:endParaRPr lang="en-US" dirty="0">
              <a:cs typeface="Arial" pitchFamily="34" charset="0"/>
            </a:endParaRPr>
          </a:p>
          <a:p>
            <a:r>
              <a:rPr lang="en-US" dirty="0">
                <a:cs typeface="Arial" pitchFamily="34" charset="0"/>
              </a:rPr>
              <a:t>Tip 2 PLDs – Stuff to Teach!</a:t>
            </a:r>
          </a:p>
          <a:p>
            <a:endParaRPr lang="en-US" dirty="0">
              <a:cs typeface="Arial" pitchFamily="34" charset="0"/>
            </a:endParaRPr>
          </a:p>
          <a:p>
            <a:r>
              <a:rPr lang="en-US" dirty="0">
                <a:cs typeface="Arial" pitchFamily="34" charset="0"/>
              </a:rPr>
              <a:t>What do you need to teach in your GED</a:t>
            </a:r>
            <a:r>
              <a:rPr lang="en-US" baseline="30000" dirty="0">
                <a:latin typeface="Arial"/>
                <a:cs typeface="Arial"/>
              </a:rPr>
              <a:t>®</a:t>
            </a:r>
            <a:r>
              <a:rPr lang="en-US" dirty="0">
                <a:cs typeface="Arial" pitchFamily="34" charset="0"/>
              </a:rPr>
              <a:t> Preparation program? Well, it’s really not a secret.</a:t>
            </a:r>
            <a:r>
              <a:rPr lang="en-US" baseline="0" dirty="0">
                <a:cs typeface="Arial" pitchFamily="34" charset="0"/>
              </a:rPr>
              <a:t> Performance Level Descriptors, better known as PLDs tell us what we should be teaching. Let’s look a little closer at PLDs.</a:t>
            </a:r>
          </a:p>
          <a:p>
            <a:endParaRPr lang="en-US" baseline="0" dirty="0">
              <a:cs typeface="Arial" pitchFamily="34" charset="0"/>
            </a:endParaRPr>
          </a:p>
          <a:p>
            <a:r>
              <a:rPr lang="en-US" baseline="0" dirty="0">
                <a:cs typeface="Arial" pitchFamily="34" charset="0"/>
              </a:rPr>
              <a:t>Explore the PLDs briefly with participants, show them the student facing skills</a:t>
            </a:r>
          </a:p>
          <a:p>
            <a:endParaRPr lang="en-US" dirty="0">
              <a:cs typeface="Arial" pitchFamily="34" charset="0"/>
            </a:endParaRP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128"/>
              </a:defRPr>
            </a:lvl1pPr>
            <a:lvl2pPr marL="742918" indent="-285738" eaLnBrk="0" hangingPunct="0">
              <a:defRPr>
                <a:solidFill>
                  <a:schemeClr val="tx1"/>
                </a:solidFill>
                <a:latin typeface="Arial" charset="0"/>
                <a:ea typeface="ＭＳ Ｐゴシック" charset="-128"/>
              </a:defRPr>
            </a:lvl2pPr>
            <a:lvl3pPr marL="1142950" indent="-228590" eaLnBrk="0" hangingPunct="0">
              <a:defRPr>
                <a:solidFill>
                  <a:schemeClr val="tx1"/>
                </a:solidFill>
                <a:latin typeface="Arial" charset="0"/>
                <a:ea typeface="ＭＳ Ｐゴシック" charset="-128"/>
              </a:defRPr>
            </a:lvl3pPr>
            <a:lvl4pPr marL="1600131" indent="-228590" eaLnBrk="0" hangingPunct="0">
              <a:defRPr>
                <a:solidFill>
                  <a:schemeClr val="tx1"/>
                </a:solidFill>
                <a:latin typeface="Arial" charset="0"/>
                <a:ea typeface="ＭＳ Ｐゴシック" charset="-128"/>
              </a:defRPr>
            </a:lvl4pPr>
            <a:lvl5pPr marL="2057310" indent="-228590" eaLnBrk="0" hangingPunct="0">
              <a:defRPr>
                <a:solidFill>
                  <a:schemeClr val="tx1"/>
                </a:solidFill>
                <a:latin typeface="Arial" charset="0"/>
                <a:ea typeface="ＭＳ Ｐゴシック" charset="-128"/>
              </a:defRPr>
            </a:lvl5pPr>
            <a:lvl6pPr marL="2514491" indent="-228590" eaLnBrk="0" fontAlgn="base" hangingPunct="0">
              <a:spcBef>
                <a:spcPct val="0"/>
              </a:spcBef>
              <a:spcAft>
                <a:spcPct val="0"/>
              </a:spcAft>
              <a:defRPr>
                <a:solidFill>
                  <a:schemeClr val="tx1"/>
                </a:solidFill>
                <a:latin typeface="Arial" charset="0"/>
                <a:ea typeface="ＭＳ Ｐゴシック" charset="-128"/>
              </a:defRPr>
            </a:lvl6pPr>
            <a:lvl7pPr marL="2971670" indent="-228590" eaLnBrk="0" fontAlgn="base" hangingPunct="0">
              <a:spcBef>
                <a:spcPct val="0"/>
              </a:spcBef>
              <a:spcAft>
                <a:spcPct val="0"/>
              </a:spcAft>
              <a:defRPr>
                <a:solidFill>
                  <a:schemeClr val="tx1"/>
                </a:solidFill>
                <a:latin typeface="Arial" charset="0"/>
                <a:ea typeface="ＭＳ Ｐゴシック" charset="-128"/>
              </a:defRPr>
            </a:lvl7pPr>
            <a:lvl8pPr marL="3428851" indent="-228590" eaLnBrk="0" fontAlgn="base" hangingPunct="0">
              <a:spcBef>
                <a:spcPct val="0"/>
              </a:spcBef>
              <a:spcAft>
                <a:spcPct val="0"/>
              </a:spcAft>
              <a:defRPr>
                <a:solidFill>
                  <a:schemeClr val="tx1"/>
                </a:solidFill>
                <a:latin typeface="Arial" charset="0"/>
                <a:ea typeface="ＭＳ Ｐゴシック" charset="-128"/>
              </a:defRPr>
            </a:lvl8pPr>
            <a:lvl9pPr marL="3886031" indent="-228590" eaLnBrk="0" fontAlgn="base" hangingPunct="0">
              <a:spcBef>
                <a:spcPct val="0"/>
              </a:spcBef>
              <a:spcAft>
                <a:spcPct val="0"/>
              </a:spcAft>
              <a:defRPr>
                <a:solidFill>
                  <a:schemeClr val="tx1"/>
                </a:solidFill>
                <a:latin typeface="Arial" charset="0"/>
                <a:ea typeface="ＭＳ Ｐゴシック" charset="-128"/>
              </a:defRPr>
            </a:lvl9pPr>
          </a:lstStyle>
          <a:p>
            <a:pPr eaLnBrk="1" hangingPunct="1"/>
            <a:fld id="{C4E8B268-D10D-485F-B29E-2CAEB3C32E19}" type="slidenum">
              <a:rPr lang="en-US" smtClean="0"/>
              <a:pPr eaLnBrk="1" hangingPunct="1"/>
              <a:t>18</a:t>
            </a:fld>
            <a:endParaRPr lang="en-US" dirty="0"/>
          </a:p>
        </p:txBody>
      </p:sp>
      <p:sp>
        <p:nvSpPr>
          <p:cNvPr id="2" name="Date Placeholder 1"/>
          <p:cNvSpPr>
            <a:spLocks noGrp="1"/>
          </p:cNvSpPr>
          <p:nvPr>
            <p:ph type="dt" idx="10"/>
          </p:nvPr>
        </p:nvSpPr>
        <p:spPr/>
        <p:txBody>
          <a:bodyPr/>
          <a:lstStyle/>
          <a:p>
            <a:r>
              <a:rPr lang="en-US"/>
              <a:t>7/2017</a:t>
            </a:r>
            <a:endParaRPr lang="en-US" dirty="0"/>
          </a:p>
        </p:txBody>
      </p:sp>
      <p:sp>
        <p:nvSpPr>
          <p:cNvPr id="3" name="Footer Placeholder 2"/>
          <p:cNvSpPr>
            <a:spLocks noGrp="1"/>
          </p:cNvSpPr>
          <p:nvPr>
            <p:ph type="ftr" sz="quarter" idx="11"/>
          </p:nvPr>
        </p:nvSpPr>
        <p:spPr/>
        <p:txBody>
          <a:bodyPr/>
          <a:lstStyle/>
          <a:p>
            <a:r>
              <a:rPr lang="en-US" dirty="0"/>
              <a:t>© Copyright GED Testing Service LLC. All rights reserved.</a:t>
            </a:r>
          </a:p>
        </p:txBody>
      </p:sp>
      <p:sp>
        <p:nvSpPr>
          <p:cNvPr id="4" name="Header Placeholder 3"/>
          <p:cNvSpPr>
            <a:spLocks noGrp="1"/>
          </p:cNvSpPr>
          <p:nvPr>
            <p:ph type="hdr" sz="quarter" idx="12"/>
          </p:nvPr>
        </p:nvSpPr>
        <p:spPr/>
        <p:txBody>
          <a:bodyPr/>
          <a:lstStyle/>
          <a:p>
            <a:r>
              <a:rPr lang="en-US"/>
              <a:t>Connecting the Dots</a:t>
            </a:r>
            <a:endParaRPr lang="en-US" dirty="0"/>
          </a:p>
        </p:txBody>
      </p:sp>
    </p:spTree>
    <p:extLst>
      <p:ext uri="{BB962C8B-B14F-4D97-AF65-F5344CB8AC3E}">
        <p14:creationId xmlns:p14="http://schemas.microsoft.com/office/powerpoint/2010/main" val="1611911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Even though all scores of 145 and above are passing </a:t>
            </a:r>
            <a:r>
              <a:rPr lang="en-US" baseline="0" dirty="0"/>
              <a:t>sores, GEDTS has some guidance for you as to skills that students exhibit in different parts of the passing range.  Students at the basic level of passing show one set of skills, but as student performance moves up the scale they exhibit slightly more advanced skills.  We have some specialized versions of the PLDs for you to refer to that outcome some of these skills that you may wish to use in targeting your instruction for students across the skill range.</a:t>
            </a:r>
          </a:p>
          <a:p>
            <a:endParaRPr lang="en-US" baseline="0" dirty="0"/>
          </a:p>
          <a:p>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50" dirty="0">
              <a:ea typeface="Arial Bold" charset="0"/>
              <a:cs typeface="Arial Bold"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50" dirty="0">
              <a:ea typeface="Arial Bold" charset="0"/>
              <a:cs typeface="Arial Bold"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B99F9CF4-8B2A-4A74-89E2-8FB50A811977}" type="slidenum">
              <a:rPr lang="en-US" smtClean="0"/>
              <a:pPr>
                <a:defRPr/>
              </a:pPr>
              <a:t>19</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Header Placeholder 6"/>
          <p:cNvSpPr>
            <a:spLocks noGrp="1"/>
          </p:cNvSpPr>
          <p:nvPr>
            <p:ph type="hdr" sz="quarter" idx="13"/>
          </p:nvPr>
        </p:nvSpPr>
        <p:spPr/>
        <p:txBody>
          <a:bodyPr/>
          <a:lstStyle/>
          <a:p>
            <a:pPr>
              <a:defRPr/>
            </a:pPr>
            <a:r>
              <a:rPr lang="en-US" dirty="0"/>
              <a:t>From Assessment Targets to PLDs to HIIs</a:t>
            </a:r>
          </a:p>
        </p:txBody>
      </p:sp>
    </p:spTree>
    <p:extLst>
      <p:ext uri="{BB962C8B-B14F-4D97-AF65-F5344CB8AC3E}">
        <p14:creationId xmlns:p14="http://schemas.microsoft.com/office/powerpoint/2010/main" val="216235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FA8C200-9146-2E47-BE29-58F523586F58}" type="slidenum">
              <a:rPr lang="en-US" smtClean="0"/>
              <a:t>2</a:t>
            </a:fld>
            <a:endParaRPr lang="en-US"/>
          </a:p>
        </p:txBody>
      </p:sp>
      <p:sp>
        <p:nvSpPr>
          <p:cNvPr id="5" name="Date Placeholder 4"/>
          <p:cNvSpPr>
            <a:spLocks noGrp="1"/>
          </p:cNvSpPr>
          <p:nvPr>
            <p:ph type="dt" idx="11"/>
          </p:nvPr>
        </p:nvSpPr>
        <p:spPr/>
        <p:txBody>
          <a:bodyPr/>
          <a:lstStyle/>
          <a:p>
            <a:r>
              <a:rPr lang="en-US"/>
              <a:t>7/2017</a:t>
            </a:r>
          </a:p>
        </p:txBody>
      </p:sp>
      <p:sp>
        <p:nvSpPr>
          <p:cNvPr id="6" name="Header Placeholder 5"/>
          <p:cNvSpPr>
            <a:spLocks noGrp="1"/>
          </p:cNvSpPr>
          <p:nvPr>
            <p:ph type="hdr" sz="quarter" idx="12"/>
          </p:nvPr>
        </p:nvSpPr>
        <p:spPr/>
        <p:txBody>
          <a:bodyPr/>
          <a:lstStyle/>
          <a:p>
            <a:r>
              <a:rPr lang="en-US"/>
              <a:t>Connecting the Dots</a:t>
            </a:r>
          </a:p>
        </p:txBody>
      </p:sp>
      <p:sp>
        <p:nvSpPr>
          <p:cNvPr id="7" name="Footer Placeholder 6"/>
          <p:cNvSpPr>
            <a:spLocks noGrp="1"/>
          </p:cNvSpPr>
          <p:nvPr>
            <p:ph type="ftr" sz="quarter" idx="13"/>
          </p:nvPr>
        </p:nvSpPr>
        <p:spPr/>
        <p:txBody>
          <a:bodyPr/>
          <a:lstStyle/>
          <a:p>
            <a:r>
              <a:rPr lang="en-US" dirty="0"/>
              <a:t>© Copyright GED Testing Service LLC. All rights reserved.</a:t>
            </a:r>
          </a:p>
        </p:txBody>
      </p:sp>
    </p:spTree>
    <p:extLst>
      <p:ext uri="{BB962C8B-B14F-4D97-AF65-F5344CB8AC3E}">
        <p14:creationId xmlns:p14="http://schemas.microsoft.com/office/powerpoint/2010/main" val="26234172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dirty="0"/>
              <a:t>Targets – Indicators – Application.</a:t>
            </a:r>
          </a:p>
          <a:p>
            <a:endParaRPr lang="en-US" dirty="0"/>
          </a:p>
          <a:p>
            <a:r>
              <a:rPr lang="en-US" dirty="0"/>
              <a:t>If you remember from the initial resource guide for the GED</a:t>
            </a:r>
            <a:r>
              <a:rPr lang="en-US" altLang="en-US" baseline="30000" dirty="0"/>
              <a:t>®</a:t>
            </a:r>
            <a:r>
              <a:rPr lang="en-US" dirty="0"/>
              <a:t> test, there are Assessment Targets which describe the general concepts that are assessed on the test.  From there, we move to Indicators – much more fine-grained description of individual skills included within the assessment target.</a:t>
            </a:r>
          </a:p>
          <a:p>
            <a:endParaRPr lang="en-US" dirty="0"/>
          </a:p>
          <a:p>
            <a:r>
              <a:rPr lang="en-US" dirty="0"/>
              <a:t>However, the last piece may provide the greatest value to teachers – application or descriptions of what to look for in students’ work. It is that last piece that provides us with information that we can use to ensure we are providing students with the skills they need.</a:t>
            </a:r>
          </a:p>
          <a:p>
            <a:endParaRPr lang="en-US" dirty="0"/>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20</a:t>
            </a:fld>
            <a:endParaRPr lang="en-US" altLang="en-US" dirty="0"/>
          </a:p>
        </p:txBody>
      </p:sp>
      <p:sp>
        <p:nvSpPr>
          <p:cNvPr id="6"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7/2017</a:t>
            </a:r>
            <a:endParaRPr lang="en-US" altLang="en-US" dirty="0"/>
          </a:p>
        </p:txBody>
      </p:sp>
      <p:sp>
        <p:nvSpPr>
          <p:cNvPr id="7"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8" name="Header Placeholder 7"/>
          <p:cNvSpPr>
            <a:spLocks noGrp="1"/>
          </p:cNvSpPr>
          <p:nvPr>
            <p:ph type="hdr" sz="quarter" idx="11"/>
          </p:nvPr>
        </p:nvSpPr>
        <p:spPr/>
        <p:txBody>
          <a:bodyPr/>
          <a:lstStyle/>
          <a:p>
            <a:pPr>
              <a:defRPr/>
            </a:pPr>
            <a:r>
              <a:rPr lang="en-US"/>
              <a:t>From Assessment Targets to PLDs to HIIs</a:t>
            </a:r>
            <a:endParaRPr lang="en-US" dirty="0"/>
          </a:p>
        </p:txBody>
      </p:sp>
    </p:spTree>
    <p:extLst>
      <p:ext uri="{BB962C8B-B14F-4D97-AF65-F5344CB8AC3E}">
        <p14:creationId xmlns:p14="http://schemas.microsoft.com/office/powerpoint/2010/main" val="3046298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b="0" dirty="0"/>
          </a:p>
          <a:p>
            <a:r>
              <a:rPr lang="en-US" b="0" dirty="0"/>
              <a:t>Let’s take an assessment target and look at the indicators, as well as the applications that we should be looking for in student</a:t>
            </a:r>
            <a:r>
              <a:rPr lang="en-US" b="0" baseline="0" dirty="0"/>
              <a:t> work. The assessment target is Investigation Design (Experimental and Observational). However, what exactly</a:t>
            </a:r>
            <a:r>
              <a:rPr lang="en-US" b="0" dirty="0"/>
              <a:t> does that</a:t>
            </a:r>
            <a:r>
              <a:rPr lang="en-US" b="0" baseline="0" dirty="0"/>
              <a:t> mean? When we look at the indicators – Identify and refine hypotheses for scientific investigations and identify and interpret independent and dependent variables in scientific investigations, it becomes clearer what we are to teach. However, look at the ideas provided in the last column “What to look for in student work.” These statements tell us clearly what to look for in student work. </a:t>
            </a:r>
            <a:endParaRPr lang="en-US" b="0" dirty="0"/>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21</a:t>
            </a:fld>
            <a:endParaRPr lang="en-US" alt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Header Placeholder 6"/>
          <p:cNvSpPr>
            <a:spLocks noGrp="1"/>
          </p:cNvSpPr>
          <p:nvPr>
            <p:ph type="hdr" sz="quarter" idx="13"/>
          </p:nvPr>
        </p:nvSpPr>
        <p:spPr/>
        <p:txBody>
          <a:bodyPr/>
          <a:lstStyle/>
          <a:p>
            <a:pPr>
              <a:defRPr/>
            </a:pPr>
            <a:r>
              <a:rPr lang="en-US" dirty="0"/>
              <a:t>From Assessment Targets to PLDs to HIIs</a:t>
            </a:r>
          </a:p>
        </p:txBody>
      </p:sp>
    </p:spTree>
    <p:extLst>
      <p:ext uri="{BB962C8B-B14F-4D97-AF65-F5344CB8AC3E}">
        <p14:creationId xmlns:p14="http://schemas.microsoft.com/office/powerpoint/2010/main" val="16697827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r>
              <a:rPr lang="en-US" b="0" dirty="0"/>
              <a:t>During trainings, you will want to reinforce how</a:t>
            </a:r>
            <a:r>
              <a:rPr lang="en-US" b="0" baseline="0" dirty="0"/>
              <a:t> participants can use PLDs in their classrooms.</a:t>
            </a:r>
          </a:p>
          <a:p>
            <a:r>
              <a:rPr lang="en-US" b="1" baseline="0" dirty="0"/>
              <a:t>Tip 1: Use PLDs to assess a student’s current skill level</a:t>
            </a:r>
            <a:endParaRPr lang="en-US" b="1" dirty="0"/>
          </a:p>
          <a:p>
            <a:r>
              <a:rPr lang="en-US" b="0" dirty="0"/>
              <a:t>Identify where to focus in order to develop the skills students need to move to the next performance level.</a:t>
            </a:r>
          </a:p>
          <a:p>
            <a:r>
              <a:rPr lang="en-US" b="1" dirty="0"/>
              <a:t>Tip 2: Use PLDs to determine when students are ready to test</a:t>
            </a:r>
            <a:br>
              <a:rPr lang="en-US" b="0" dirty="0"/>
            </a:br>
            <a:r>
              <a:rPr lang="en-US" b="0" dirty="0"/>
              <a:t>Determine if a student should take GED Ready</a:t>
            </a:r>
            <a:r>
              <a:rPr lang="en-US" b="0" baseline="30000" dirty="0"/>
              <a:t>®</a:t>
            </a:r>
            <a:r>
              <a:rPr lang="en-US" b="0" dirty="0"/>
              <a:t> or the GED</a:t>
            </a:r>
            <a:r>
              <a:rPr lang="en-US" b="0" baseline="30000" dirty="0"/>
              <a:t>®</a:t>
            </a:r>
            <a:r>
              <a:rPr lang="en-US" b="0" dirty="0"/>
              <a:t> test</a:t>
            </a:r>
          </a:p>
          <a:p>
            <a:r>
              <a:rPr lang="en-US" b="0" dirty="0"/>
              <a:t>Use with the Enhanced Score Report's personalized study plan to create a plan for developing student skills</a:t>
            </a:r>
          </a:p>
          <a:p>
            <a:r>
              <a:rPr lang="en-US" b="1" dirty="0"/>
              <a:t>Tip 3: Use PLDs to shape learning activities</a:t>
            </a:r>
            <a:br>
              <a:rPr lang="en-US" b="0" dirty="0"/>
            </a:br>
            <a:r>
              <a:rPr lang="en-US" b="0" dirty="0"/>
              <a:t>Set learning objectives in your classroom based on the PLDs</a:t>
            </a:r>
          </a:p>
          <a:p>
            <a:r>
              <a:rPr lang="en-US" b="0" dirty="0"/>
              <a:t>Determine if you need to adjust how you're approaching the content</a:t>
            </a:r>
          </a:p>
          <a:p>
            <a:r>
              <a:rPr lang="en-US" b="0" dirty="0"/>
              <a:t>Work one-on-one with students to help develop needed skills</a:t>
            </a:r>
          </a:p>
          <a:p>
            <a:r>
              <a:rPr lang="en-US" b="1" dirty="0"/>
              <a:t>Tip 4: Use PLDs to add perspective to lesson plans</a:t>
            </a:r>
            <a:br>
              <a:rPr lang="en-US" b="0" dirty="0"/>
            </a:br>
            <a:r>
              <a:rPr lang="en-US" b="0" dirty="0"/>
              <a:t>Determine how prepared your students are and create lesson plans accordingly</a:t>
            </a:r>
          </a:p>
          <a:p>
            <a:r>
              <a:rPr lang="en-US" b="0" dirty="0"/>
              <a:t>Identify the gaps in your students’ skills and develop focused lesson plans to address those gaps</a:t>
            </a:r>
          </a:p>
          <a:p>
            <a:endParaRPr lang="en-US" b="0" dirty="0"/>
          </a:p>
          <a:p>
            <a:endParaRPr lang="en-US" b="0" dirty="0"/>
          </a:p>
          <a:p>
            <a:endParaRPr lang="en-US" b="0" dirty="0"/>
          </a:p>
        </p:txBody>
      </p:sp>
      <p:sp>
        <p:nvSpPr>
          <p:cNvPr id="4" name="Header Placeholder 3"/>
          <p:cNvSpPr>
            <a:spLocks noGrp="1"/>
          </p:cNvSpPr>
          <p:nvPr>
            <p:ph type="hdr" sz="quarter" idx="10"/>
          </p:nvPr>
        </p:nvSpPr>
        <p:spPr/>
        <p:txBody>
          <a:bodyPr/>
          <a:lstStyle/>
          <a:p>
            <a:pPr>
              <a:defRPr/>
            </a:pPr>
            <a:r>
              <a:rPr lang="en-US" dirty="0"/>
              <a:t>From Assessment Targets to PLDs to HIIs</a:t>
            </a:r>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22</a:t>
            </a:fld>
            <a:endParaRPr lang="en-US" altLang="en-US" dirty="0"/>
          </a:p>
        </p:txBody>
      </p:sp>
    </p:spTree>
    <p:extLst>
      <p:ext uri="{BB962C8B-B14F-4D97-AF65-F5344CB8AC3E}">
        <p14:creationId xmlns:p14="http://schemas.microsoft.com/office/powerpoint/2010/main" val="1194287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cs typeface="Arial" pitchFamily="34" charset="0"/>
              </a:rPr>
              <a:t>Key Points</a:t>
            </a:r>
          </a:p>
          <a:p>
            <a:endParaRPr lang="en-US" b="1" dirty="0">
              <a:cs typeface="Arial" pitchFamily="34" charset="0"/>
            </a:endParaRPr>
          </a:p>
          <a:p>
            <a:r>
              <a:rPr lang="en-US" dirty="0">
                <a:cs typeface="Arial" pitchFamily="34" charset="0"/>
              </a:rPr>
              <a:t>We all</a:t>
            </a:r>
            <a:r>
              <a:rPr lang="en-US" baseline="0" dirty="0">
                <a:cs typeface="Arial" pitchFamily="34" charset="0"/>
              </a:rPr>
              <a:t> have too much to teach and often too little time, so let’s look at HIIs and relationships.</a:t>
            </a:r>
            <a:endParaRPr lang="en-US" dirty="0">
              <a:cs typeface="Arial" pitchFamily="34" charset="0"/>
            </a:endParaRP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128"/>
              </a:defRPr>
            </a:lvl1pPr>
            <a:lvl2pPr marL="742918" indent="-285738" eaLnBrk="0" hangingPunct="0">
              <a:defRPr>
                <a:solidFill>
                  <a:schemeClr val="tx1"/>
                </a:solidFill>
                <a:latin typeface="Arial" charset="0"/>
                <a:ea typeface="ＭＳ Ｐゴシック" charset="-128"/>
              </a:defRPr>
            </a:lvl2pPr>
            <a:lvl3pPr marL="1142950" indent="-228590" eaLnBrk="0" hangingPunct="0">
              <a:defRPr>
                <a:solidFill>
                  <a:schemeClr val="tx1"/>
                </a:solidFill>
                <a:latin typeface="Arial" charset="0"/>
                <a:ea typeface="ＭＳ Ｐゴシック" charset="-128"/>
              </a:defRPr>
            </a:lvl3pPr>
            <a:lvl4pPr marL="1600131" indent="-228590" eaLnBrk="0" hangingPunct="0">
              <a:defRPr>
                <a:solidFill>
                  <a:schemeClr val="tx1"/>
                </a:solidFill>
                <a:latin typeface="Arial" charset="0"/>
                <a:ea typeface="ＭＳ Ｐゴシック" charset="-128"/>
              </a:defRPr>
            </a:lvl4pPr>
            <a:lvl5pPr marL="2057310" indent="-228590" eaLnBrk="0" hangingPunct="0">
              <a:defRPr>
                <a:solidFill>
                  <a:schemeClr val="tx1"/>
                </a:solidFill>
                <a:latin typeface="Arial" charset="0"/>
                <a:ea typeface="ＭＳ Ｐゴシック" charset="-128"/>
              </a:defRPr>
            </a:lvl5pPr>
            <a:lvl6pPr marL="2514491" indent="-228590" eaLnBrk="0" fontAlgn="base" hangingPunct="0">
              <a:spcBef>
                <a:spcPct val="0"/>
              </a:spcBef>
              <a:spcAft>
                <a:spcPct val="0"/>
              </a:spcAft>
              <a:defRPr>
                <a:solidFill>
                  <a:schemeClr val="tx1"/>
                </a:solidFill>
                <a:latin typeface="Arial" charset="0"/>
                <a:ea typeface="ＭＳ Ｐゴシック" charset="-128"/>
              </a:defRPr>
            </a:lvl6pPr>
            <a:lvl7pPr marL="2971670" indent="-228590" eaLnBrk="0" fontAlgn="base" hangingPunct="0">
              <a:spcBef>
                <a:spcPct val="0"/>
              </a:spcBef>
              <a:spcAft>
                <a:spcPct val="0"/>
              </a:spcAft>
              <a:defRPr>
                <a:solidFill>
                  <a:schemeClr val="tx1"/>
                </a:solidFill>
                <a:latin typeface="Arial" charset="0"/>
                <a:ea typeface="ＭＳ Ｐゴシック" charset="-128"/>
              </a:defRPr>
            </a:lvl7pPr>
            <a:lvl8pPr marL="3428851" indent="-228590" eaLnBrk="0" fontAlgn="base" hangingPunct="0">
              <a:spcBef>
                <a:spcPct val="0"/>
              </a:spcBef>
              <a:spcAft>
                <a:spcPct val="0"/>
              </a:spcAft>
              <a:defRPr>
                <a:solidFill>
                  <a:schemeClr val="tx1"/>
                </a:solidFill>
                <a:latin typeface="Arial" charset="0"/>
                <a:ea typeface="ＭＳ Ｐゴシック" charset="-128"/>
              </a:defRPr>
            </a:lvl8pPr>
            <a:lvl9pPr marL="3886031" indent="-228590" eaLnBrk="0" fontAlgn="base" hangingPunct="0">
              <a:spcBef>
                <a:spcPct val="0"/>
              </a:spcBef>
              <a:spcAft>
                <a:spcPct val="0"/>
              </a:spcAft>
              <a:defRPr>
                <a:solidFill>
                  <a:schemeClr val="tx1"/>
                </a:solidFill>
                <a:latin typeface="Arial" charset="0"/>
                <a:ea typeface="ＭＳ Ｐゴシック" charset="-128"/>
              </a:defRPr>
            </a:lvl9pPr>
          </a:lstStyle>
          <a:p>
            <a:pPr eaLnBrk="1" hangingPunct="1"/>
            <a:fld id="{C4E8B268-D10D-485F-B29E-2CAEB3C32E19}" type="slidenum">
              <a:rPr lang="en-US" smtClean="0"/>
              <a:pPr eaLnBrk="1" hangingPunct="1"/>
              <a:t>23</a:t>
            </a:fld>
            <a:endParaRPr lang="en-US" dirty="0"/>
          </a:p>
        </p:txBody>
      </p:sp>
      <p:sp>
        <p:nvSpPr>
          <p:cNvPr id="2" name="Date Placeholder 1"/>
          <p:cNvSpPr>
            <a:spLocks noGrp="1"/>
          </p:cNvSpPr>
          <p:nvPr>
            <p:ph type="dt" idx="10"/>
          </p:nvPr>
        </p:nvSpPr>
        <p:spPr/>
        <p:txBody>
          <a:bodyPr/>
          <a:lstStyle/>
          <a:p>
            <a:r>
              <a:rPr lang="en-US"/>
              <a:t>7/2017</a:t>
            </a:r>
            <a:endParaRPr lang="en-US" dirty="0"/>
          </a:p>
        </p:txBody>
      </p:sp>
      <p:sp>
        <p:nvSpPr>
          <p:cNvPr id="3" name="Footer Placeholder 2"/>
          <p:cNvSpPr>
            <a:spLocks noGrp="1"/>
          </p:cNvSpPr>
          <p:nvPr>
            <p:ph type="ftr" sz="quarter" idx="11"/>
          </p:nvPr>
        </p:nvSpPr>
        <p:spPr/>
        <p:txBody>
          <a:bodyPr/>
          <a:lstStyle/>
          <a:p>
            <a:r>
              <a:rPr lang="en-US" dirty="0"/>
              <a:t>© Copyright GED Testing Service LLC. All rights reserved.</a:t>
            </a:r>
          </a:p>
        </p:txBody>
      </p:sp>
      <p:sp>
        <p:nvSpPr>
          <p:cNvPr id="4" name="Header Placeholder 3"/>
          <p:cNvSpPr>
            <a:spLocks noGrp="1"/>
          </p:cNvSpPr>
          <p:nvPr>
            <p:ph type="hdr" sz="quarter" idx="12"/>
          </p:nvPr>
        </p:nvSpPr>
        <p:spPr/>
        <p:txBody>
          <a:bodyPr/>
          <a:lstStyle/>
          <a:p>
            <a:r>
              <a:rPr lang="en-US"/>
              <a:t>Connecting the Dots</a:t>
            </a:r>
            <a:endParaRPr lang="en-US" dirty="0"/>
          </a:p>
        </p:txBody>
      </p:sp>
    </p:spTree>
    <p:extLst>
      <p:ext uri="{BB962C8B-B14F-4D97-AF65-F5344CB8AC3E}">
        <p14:creationId xmlns:p14="http://schemas.microsoft.com/office/powerpoint/2010/main" val="6212968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ea typeface="MS PGothic" charset="0"/>
              </a:rPr>
              <a:t>Key Points</a:t>
            </a:r>
          </a:p>
          <a:p>
            <a:endParaRPr lang="en-US" dirty="0"/>
          </a:p>
          <a:p>
            <a:pPr eaLnBrk="1" hangingPunct="1"/>
            <a:r>
              <a:rPr lang="en-US" dirty="0">
                <a:ea typeface="MS PGothic" charset="0"/>
              </a:rPr>
              <a:t>So, what exactly are High Impact Indicators and how were they determined? The GEDTS</a:t>
            </a:r>
            <a:r>
              <a:rPr lang="en-US" altLang="en-US" baseline="30000" dirty="0"/>
              <a:t>®</a:t>
            </a:r>
            <a:r>
              <a:rPr lang="en-US" dirty="0">
                <a:ea typeface="MS PGothic" charset="0"/>
              </a:rPr>
              <a:t> extensively analyzed test-taker performance on the operational GED</a:t>
            </a:r>
            <a:r>
              <a:rPr lang="en-US" altLang="en-US" baseline="30000" dirty="0"/>
              <a:t>®</a:t>
            </a:r>
            <a:r>
              <a:rPr lang="en-US" dirty="0">
                <a:ea typeface="MS PGothic" charset="0"/>
              </a:rPr>
              <a:t> test. They examined differences in performance between those who scored between 140-149 and those who scored 150-159 in each content area. Those results were then examined based o</a:t>
            </a:r>
            <a:r>
              <a:rPr lang="en-US" baseline="0" dirty="0">
                <a:ea typeface="MS PGothic" charset="0"/>
              </a:rPr>
              <a:t>n the following factors:</a:t>
            </a:r>
          </a:p>
          <a:p>
            <a:pPr eaLnBrk="1" hangingPunct="1"/>
            <a:endParaRPr lang="en-US" dirty="0">
              <a:ea typeface="MS PGothic" charset="0"/>
            </a:endParaRPr>
          </a:p>
          <a:p>
            <a:pPr marL="171450" indent="-171450" eaLnBrk="1" hangingPunct="1">
              <a:buFont typeface="Arial" panose="020B0604020202020204" pitchFamily="34" charset="0"/>
              <a:buChar char="•"/>
            </a:pPr>
            <a:r>
              <a:rPr lang="en-US" dirty="0">
                <a:ea typeface="MS PGothic" charset="0"/>
              </a:rPr>
              <a:t>Were the skills widely applicable?</a:t>
            </a:r>
          </a:p>
          <a:p>
            <a:pPr marL="171450" indent="-171450" eaLnBrk="1" hangingPunct="1">
              <a:buFont typeface="Arial" panose="020B0604020202020204" pitchFamily="34" charset="0"/>
              <a:buChar char="•"/>
            </a:pPr>
            <a:r>
              <a:rPr lang="en-US" dirty="0">
                <a:ea typeface="MS PGothic" charset="0"/>
              </a:rPr>
              <a:t>How much coverage did the skills receive during GED</a:t>
            </a:r>
            <a:r>
              <a:rPr lang="en-US" altLang="en-US" baseline="30000" dirty="0"/>
              <a:t>®</a:t>
            </a:r>
            <a:r>
              <a:rPr lang="en-US" dirty="0">
                <a:ea typeface="MS PGothic" charset="0"/>
              </a:rPr>
              <a:t> test preparation?</a:t>
            </a:r>
          </a:p>
          <a:p>
            <a:pPr marL="171450" indent="-171450" eaLnBrk="1" hangingPunct="1">
              <a:buFont typeface="Arial" panose="020B0604020202020204" pitchFamily="34" charset="0"/>
              <a:buChar char="•"/>
            </a:pPr>
            <a:r>
              <a:rPr lang="en-US" dirty="0">
                <a:ea typeface="MS PGothic" charset="0"/>
              </a:rPr>
              <a:t>Could these skills be taught in a straightforward manner in instructional programs?</a:t>
            </a:r>
          </a:p>
          <a:p>
            <a:endParaRPr lang="en-US" dirty="0"/>
          </a:p>
        </p:txBody>
      </p:sp>
      <p:sp>
        <p:nvSpPr>
          <p:cNvPr id="4" name="Slide Number Placeholder 3"/>
          <p:cNvSpPr>
            <a:spLocks noGrp="1"/>
          </p:cNvSpPr>
          <p:nvPr>
            <p:ph type="sldNum" sz="quarter" idx="10"/>
          </p:nvPr>
        </p:nvSpPr>
        <p:spPr/>
        <p:txBody>
          <a:bodyPr/>
          <a:lstStyle/>
          <a:p>
            <a:pPr>
              <a:defRPr/>
            </a:pPr>
            <a:fld id="{B99F9CF4-8B2A-4A74-89E2-8FB50A811977}" type="slidenum">
              <a:rPr lang="en-US" smtClean="0"/>
              <a:pPr>
                <a:defRPr/>
              </a:pPr>
              <a:t>24</a:t>
            </a:fld>
            <a:endParaRPr lang="en-US" dirty="0"/>
          </a:p>
        </p:txBody>
      </p:sp>
      <p:sp>
        <p:nvSpPr>
          <p:cNvPr id="5" name="Header Placeholder 3"/>
          <p:cNvSpPr>
            <a:spLocks noGrp="1"/>
          </p:cNvSpPr>
          <p:nvPr>
            <p:ph type="hdr" sz="quarter"/>
          </p:nvPr>
        </p:nvSpPr>
        <p:spPr>
          <a:xfrm>
            <a:off x="-1" y="0"/>
            <a:ext cx="3501189" cy="468313"/>
          </a:xfrm>
        </p:spPr>
        <p:txBody>
          <a:bodyPr/>
          <a:lstStyle/>
          <a:p>
            <a:r>
              <a:rPr lang="en-US" dirty="0"/>
              <a:t>From Assessment Targets to PLDs to HIIs</a:t>
            </a:r>
          </a:p>
        </p:txBody>
      </p:sp>
      <p:sp>
        <p:nvSpPr>
          <p:cNvPr id="6"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7/2017</a:t>
            </a:r>
            <a:endParaRPr lang="en-US" altLang="en-US" dirty="0"/>
          </a:p>
        </p:txBody>
      </p:sp>
      <p:sp>
        <p:nvSpPr>
          <p:cNvPr id="7"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7599072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dirty="0"/>
              <a:t>But there is more. Many skills cross content areas. </a:t>
            </a:r>
            <a:r>
              <a:rPr lang="en-US" baseline="0" dirty="0"/>
              <a:t>GEDTS® has provided us with another resource to assist us in more completely seeing the relationships  across content areas between the high impact indicators. </a:t>
            </a:r>
          </a:p>
          <a:p>
            <a:endParaRPr lang="en-US" dirty="0"/>
          </a:p>
          <a:p>
            <a:r>
              <a:rPr lang="en-US" baseline="0" dirty="0"/>
              <a:t>By better understanding these instructional relationships, we can more effectively create instructional plans that address the maximum number of skills. For many of us who teach all content areas, this is extremely important as often our instructional time is limited. However, it is also important for student learning. By creating lessons that integrate skills across content areas, our students can better apply those skills in multiple ways and in a variety of contexts, and they can see how high impact indicators cross different content areas.  </a:t>
            </a:r>
          </a:p>
          <a:p>
            <a:endParaRPr lang="en-US" baseline="0" dirty="0"/>
          </a:p>
          <a:p>
            <a:endParaRPr lang="en-US" baseline="0" dirty="0">
              <a:solidFill>
                <a:srgbClr val="FF0000"/>
              </a:solidFill>
            </a:endParaRPr>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25</a:t>
            </a:fld>
            <a:endParaRPr lang="en-US" altLang="en-US" dirty="0"/>
          </a:p>
        </p:txBody>
      </p:sp>
      <p:sp>
        <p:nvSpPr>
          <p:cNvPr id="5" name="Header Placeholder 3"/>
          <p:cNvSpPr>
            <a:spLocks noGrp="1"/>
          </p:cNvSpPr>
          <p:nvPr>
            <p:ph type="hdr" sz="quarter"/>
          </p:nvPr>
        </p:nvSpPr>
        <p:spPr>
          <a:xfrm>
            <a:off x="0" y="1"/>
            <a:ext cx="3501189" cy="468313"/>
          </a:xfrm>
        </p:spPr>
        <p:txBody>
          <a:bodyPr/>
          <a:lstStyle/>
          <a:p>
            <a:pPr>
              <a:defRPr/>
            </a:pPr>
            <a:r>
              <a:rPr lang="en-US" dirty="0"/>
              <a:t>From Assessment Targets to PLDs to HIIs</a:t>
            </a:r>
          </a:p>
        </p:txBody>
      </p:sp>
      <p:sp>
        <p:nvSpPr>
          <p:cNvPr id="6" name="Rectangle 3"/>
          <p:cNvSpPr>
            <a:spLocks noGrp="1" noChangeArrowheads="1"/>
          </p:cNvSpPr>
          <p:nvPr>
            <p:ph type="dt" sz="quarter" idx="1"/>
          </p:nvPr>
        </p:nvSpPr>
        <p:spPr bwMode="auto">
          <a:xfrm>
            <a:off x="4008438" y="1"/>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864" indent="-285717" eaLnBrk="0" hangingPunct="0">
              <a:spcBef>
                <a:spcPct val="30000"/>
              </a:spcBef>
              <a:defRPr sz="1200">
                <a:solidFill>
                  <a:schemeClr val="tx1"/>
                </a:solidFill>
                <a:latin typeface="Calibri" pitchFamily="34" charset="0"/>
                <a:ea typeface="MS PGothic" pitchFamily="34" charset="-128"/>
              </a:defRPr>
            </a:lvl2pPr>
            <a:lvl3pPr marL="1142869" indent="-228574" eaLnBrk="0" hangingPunct="0">
              <a:spcBef>
                <a:spcPct val="30000"/>
              </a:spcBef>
              <a:defRPr sz="1200">
                <a:solidFill>
                  <a:schemeClr val="tx1"/>
                </a:solidFill>
                <a:latin typeface="Calibri" pitchFamily="34" charset="0"/>
                <a:ea typeface="MS PGothic" pitchFamily="34" charset="-128"/>
              </a:defRPr>
            </a:lvl3pPr>
            <a:lvl4pPr marL="1600016" indent="-228574" eaLnBrk="0" hangingPunct="0">
              <a:spcBef>
                <a:spcPct val="30000"/>
              </a:spcBef>
              <a:defRPr sz="1200">
                <a:solidFill>
                  <a:schemeClr val="tx1"/>
                </a:solidFill>
                <a:latin typeface="Calibri" pitchFamily="34" charset="0"/>
                <a:ea typeface="MS PGothic" pitchFamily="34" charset="-128"/>
              </a:defRPr>
            </a:lvl4pPr>
            <a:lvl5pPr marL="2057164" indent="-228574" eaLnBrk="0" hangingPunct="0">
              <a:spcBef>
                <a:spcPct val="30000"/>
              </a:spcBef>
              <a:defRPr sz="1200">
                <a:solidFill>
                  <a:schemeClr val="tx1"/>
                </a:solidFill>
                <a:latin typeface="Calibri" pitchFamily="34" charset="0"/>
                <a:ea typeface="MS PGothic" pitchFamily="34" charset="-128"/>
              </a:defRPr>
            </a:lvl5pPr>
            <a:lvl6pPr marL="2514311"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458"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8606"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5753"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7/2017</a:t>
            </a:r>
            <a:endParaRPr lang="en-US" altLang="en-US" dirty="0"/>
          </a:p>
        </p:txBody>
      </p:sp>
      <p:sp>
        <p:nvSpPr>
          <p:cNvPr id="7" name="Footer Placeholder 5"/>
          <p:cNvSpPr>
            <a:spLocks noGrp="1"/>
          </p:cNvSpPr>
          <p:nvPr>
            <p:ph type="ftr" sz="quarter" idx="4"/>
          </p:nvPr>
        </p:nvSpPr>
        <p:spPr>
          <a:xfrm>
            <a:off x="0" y="8893176"/>
            <a:ext cx="3067050" cy="468313"/>
          </a:xfrm>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8990738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aseline="0" dirty="0"/>
          </a:p>
          <a:p>
            <a:r>
              <a:rPr lang="en-US" dirty="0"/>
              <a:t>Let’s look at an example. </a:t>
            </a:r>
            <a:r>
              <a:rPr lang="en-US" baseline="0" dirty="0"/>
              <a:t>Think for a moment about this high impact indicator from Reasoning through Language Arts –order sequences of events in texts. Yes, it is important for RLA, especially in literary texts where students need to determine what happened first, second, etc. However, it is also important in Social Studies where students may need to identify a chronological structure of a historical narrative and sequences steps in a process. In science, students need to be able to reason form data or evidence to a conclusion – a sequential approach. Even in math it is important that students are able to sequence text. Think about problem solving and the need for a student to search for and recognize an entry point and then plan an sequenced approach to solving a problem. One indicator with implications for all four content areas.</a:t>
            </a:r>
          </a:p>
          <a:p>
            <a:endParaRPr lang="en-US" baseline="0" dirty="0"/>
          </a:p>
          <a:p>
            <a:r>
              <a:rPr lang="en-US" baseline="0" dirty="0"/>
              <a:t>All of these indicators are related and so are the strategies that we incorporate in to our classroom. By teaching a strategy for ordering texts and ideas more deeply students can then apply this strategy or a similar strategy throughout the different content areas.</a:t>
            </a:r>
            <a:endParaRPr lang="en-US" dirty="0"/>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26</a:t>
            </a:fld>
            <a:endParaRPr lang="en-US" altLang="en-US" dirty="0"/>
          </a:p>
        </p:txBody>
      </p:sp>
      <p:sp>
        <p:nvSpPr>
          <p:cNvPr id="5" name="Header Placeholder 3"/>
          <p:cNvSpPr>
            <a:spLocks noGrp="1"/>
          </p:cNvSpPr>
          <p:nvPr>
            <p:ph type="hdr" sz="quarter"/>
          </p:nvPr>
        </p:nvSpPr>
        <p:spPr>
          <a:xfrm>
            <a:off x="0" y="1"/>
            <a:ext cx="3501189" cy="468313"/>
          </a:xfrm>
        </p:spPr>
        <p:txBody>
          <a:bodyPr/>
          <a:lstStyle/>
          <a:p>
            <a:pPr>
              <a:defRPr/>
            </a:pPr>
            <a:r>
              <a:rPr lang="en-US" dirty="0"/>
              <a:t>From Assessment Targets to PLDs to HIIs</a:t>
            </a:r>
          </a:p>
        </p:txBody>
      </p:sp>
      <p:sp>
        <p:nvSpPr>
          <p:cNvPr id="6" name="Rectangle 3"/>
          <p:cNvSpPr>
            <a:spLocks noGrp="1" noChangeArrowheads="1"/>
          </p:cNvSpPr>
          <p:nvPr>
            <p:ph type="dt" sz="quarter" idx="1"/>
          </p:nvPr>
        </p:nvSpPr>
        <p:spPr bwMode="auto">
          <a:xfrm>
            <a:off x="4008438" y="1"/>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864" indent="-285717" eaLnBrk="0" hangingPunct="0">
              <a:spcBef>
                <a:spcPct val="30000"/>
              </a:spcBef>
              <a:defRPr sz="1200">
                <a:solidFill>
                  <a:schemeClr val="tx1"/>
                </a:solidFill>
                <a:latin typeface="Calibri" pitchFamily="34" charset="0"/>
                <a:ea typeface="MS PGothic" pitchFamily="34" charset="-128"/>
              </a:defRPr>
            </a:lvl2pPr>
            <a:lvl3pPr marL="1142869" indent="-228574" eaLnBrk="0" hangingPunct="0">
              <a:spcBef>
                <a:spcPct val="30000"/>
              </a:spcBef>
              <a:defRPr sz="1200">
                <a:solidFill>
                  <a:schemeClr val="tx1"/>
                </a:solidFill>
                <a:latin typeface="Calibri" pitchFamily="34" charset="0"/>
                <a:ea typeface="MS PGothic" pitchFamily="34" charset="-128"/>
              </a:defRPr>
            </a:lvl3pPr>
            <a:lvl4pPr marL="1600016" indent="-228574" eaLnBrk="0" hangingPunct="0">
              <a:spcBef>
                <a:spcPct val="30000"/>
              </a:spcBef>
              <a:defRPr sz="1200">
                <a:solidFill>
                  <a:schemeClr val="tx1"/>
                </a:solidFill>
                <a:latin typeface="Calibri" pitchFamily="34" charset="0"/>
                <a:ea typeface="MS PGothic" pitchFamily="34" charset="-128"/>
              </a:defRPr>
            </a:lvl4pPr>
            <a:lvl5pPr marL="2057164" indent="-228574" eaLnBrk="0" hangingPunct="0">
              <a:spcBef>
                <a:spcPct val="30000"/>
              </a:spcBef>
              <a:defRPr sz="1200">
                <a:solidFill>
                  <a:schemeClr val="tx1"/>
                </a:solidFill>
                <a:latin typeface="Calibri" pitchFamily="34" charset="0"/>
                <a:ea typeface="MS PGothic" pitchFamily="34" charset="-128"/>
              </a:defRPr>
            </a:lvl5pPr>
            <a:lvl6pPr marL="2514311"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458"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8606"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5753"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7/2017</a:t>
            </a:r>
            <a:endParaRPr lang="en-US" altLang="en-US" dirty="0"/>
          </a:p>
        </p:txBody>
      </p:sp>
      <p:sp>
        <p:nvSpPr>
          <p:cNvPr id="7" name="Footer Placeholder 5"/>
          <p:cNvSpPr>
            <a:spLocks noGrp="1"/>
          </p:cNvSpPr>
          <p:nvPr>
            <p:ph type="ftr" sz="quarter" idx="4"/>
          </p:nvPr>
        </p:nvSpPr>
        <p:spPr>
          <a:xfrm>
            <a:off x="0" y="8893176"/>
            <a:ext cx="3067050" cy="468313"/>
          </a:xfrm>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37051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Let’s dig a little deeper and look at another example</a:t>
            </a:r>
            <a:r>
              <a:rPr lang="en-US" b="0" baseline="0" dirty="0"/>
              <a:t> of the relationship</a:t>
            </a:r>
            <a:r>
              <a:rPr lang="en-US" b="0" dirty="0"/>
              <a:t> between indicators </a:t>
            </a:r>
            <a:r>
              <a:rPr lang="en-US" b="0" baseline="0" dirty="0"/>
              <a:t>and strategies to use in the classroom. Note that on this chart, you see both bolded and unbolded text. The bolded text indicates a high impact indicator. Unbolded text indicates an assessment target or indicator which is not a high impact indicator. However, even if an indicator is not bolded, the indicator does  include a related skill. Remember, both are highly important in planning instruction.</a:t>
            </a:r>
          </a:p>
          <a:p>
            <a:endParaRPr lang="en-US" b="0" baseline="0" dirty="0"/>
          </a:p>
          <a:p>
            <a:r>
              <a:rPr lang="en-US" b="0" baseline="0" dirty="0"/>
              <a:t>Review each box on the chart.</a:t>
            </a:r>
            <a:endParaRPr lang="en-US" b="0" dirty="0"/>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27</a:t>
            </a:fld>
            <a:endParaRPr lang="en-US" alt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Header Placeholder 6"/>
          <p:cNvSpPr>
            <a:spLocks noGrp="1"/>
          </p:cNvSpPr>
          <p:nvPr>
            <p:ph type="hdr" sz="quarter" idx="13"/>
          </p:nvPr>
        </p:nvSpPr>
        <p:spPr/>
        <p:txBody>
          <a:bodyPr/>
          <a:lstStyle/>
          <a:p>
            <a:pPr>
              <a:defRPr/>
            </a:pPr>
            <a:r>
              <a:rPr lang="en-US" dirty="0"/>
              <a:t>From Assessment Targets to PLDs to HIIs</a:t>
            </a:r>
          </a:p>
        </p:txBody>
      </p:sp>
    </p:spTree>
    <p:extLst>
      <p:ext uri="{BB962C8B-B14F-4D97-AF65-F5344CB8AC3E}">
        <p14:creationId xmlns:p14="http://schemas.microsoft.com/office/powerpoint/2010/main" val="3884325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0" dirty="0"/>
          </a:p>
          <a:p>
            <a:r>
              <a:rPr lang="en-US" b="0" dirty="0"/>
              <a:t>Share</a:t>
            </a:r>
            <a:r>
              <a:rPr lang="en-US" b="0" baseline="0" dirty="0"/>
              <a:t> with participants how to access the HIIs and the Relationships Chart. Walk through the indicators briefly and show how they</a:t>
            </a:r>
            <a:endParaRPr lang="en-US" b="0" dirty="0"/>
          </a:p>
          <a:p>
            <a:endParaRPr lang="en-US" b="0" dirty="0"/>
          </a:p>
          <a:p>
            <a:endParaRPr lang="en-US" b="0" dirty="0"/>
          </a:p>
        </p:txBody>
      </p:sp>
      <p:sp>
        <p:nvSpPr>
          <p:cNvPr id="4" name="Header Placeholder 3"/>
          <p:cNvSpPr>
            <a:spLocks noGrp="1"/>
          </p:cNvSpPr>
          <p:nvPr>
            <p:ph type="hdr" sz="quarter" idx="10"/>
          </p:nvPr>
        </p:nvSpPr>
        <p:spPr/>
        <p:txBody>
          <a:bodyPr/>
          <a:lstStyle/>
          <a:p>
            <a:pPr>
              <a:defRPr/>
            </a:pPr>
            <a:r>
              <a:rPr lang="en-US"/>
              <a:t>Connecting the Dots</a:t>
            </a:r>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28</a:t>
            </a:fld>
            <a:endParaRPr lang="en-US" altLang="en-US" dirty="0"/>
          </a:p>
        </p:txBody>
      </p:sp>
    </p:spTree>
    <p:extLst>
      <p:ext uri="{BB962C8B-B14F-4D97-AF65-F5344CB8AC3E}">
        <p14:creationId xmlns:p14="http://schemas.microsoft.com/office/powerpoint/2010/main" val="5461740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Tip 4 Make Your Thinking Processes Visible. </a:t>
            </a:r>
          </a:p>
        </p:txBody>
      </p:sp>
      <p:sp>
        <p:nvSpPr>
          <p:cNvPr id="4" name="Header Placeholder 3"/>
          <p:cNvSpPr>
            <a:spLocks noGrp="1"/>
          </p:cNvSpPr>
          <p:nvPr>
            <p:ph type="hdr" sz="quarter" idx="10"/>
          </p:nvPr>
        </p:nvSpPr>
        <p:spPr/>
        <p:txBody>
          <a:bodyPr/>
          <a:lstStyle/>
          <a:p>
            <a:r>
              <a:rPr lang="en-US"/>
              <a:t>Connecting the Dots</a:t>
            </a:r>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F4B847EB-B2BF-D24D-A326-78699DF339EC}" type="slidenum">
              <a:rPr lang="en-US" smtClean="0"/>
              <a:t>29</a:t>
            </a:fld>
            <a:endParaRPr lang="en-US" dirty="0"/>
          </a:p>
        </p:txBody>
      </p:sp>
    </p:spTree>
    <p:extLst>
      <p:ext uri="{BB962C8B-B14F-4D97-AF65-F5344CB8AC3E}">
        <p14:creationId xmlns:p14="http://schemas.microsoft.com/office/powerpoint/2010/main" val="2501269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b="1" dirty="0"/>
          </a:p>
        </p:txBody>
      </p:sp>
      <p:sp>
        <p:nvSpPr>
          <p:cNvPr id="7" name="Header Placeholder 3"/>
          <p:cNvSpPr>
            <a:spLocks noGrp="1"/>
          </p:cNvSpPr>
          <p:nvPr>
            <p:ph type="hdr" sz="quarter"/>
          </p:nvPr>
        </p:nvSpPr>
        <p:spPr>
          <a:xfrm>
            <a:off x="-1" y="0"/>
            <a:ext cx="3501189" cy="468313"/>
          </a:xfrm>
        </p:spPr>
        <p:txBody>
          <a:bodyPr/>
          <a:lstStyle/>
          <a:p>
            <a:r>
              <a:rPr lang="en-US"/>
              <a:t>Connecting the Dots</a:t>
            </a:r>
            <a:endParaRPr lang="en-US" dirty="0"/>
          </a:p>
        </p:txBody>
      </p:sp>
      <p:sp>
        <p:nvSpPr>
          <p:cNvPr id="2" name="Date Placeholder 1"/>
          <p:cNvSpPr>
            <a:spLocks noGrp="1"/>
          </p:cNvSpPr>
          <p:nvPr>
            <p:ph type="dt" idx="10"/>
          </p:nvPr>
        </p:nvSpPr>
        <p:spPr/>
        <p:txBody>
          <a:bodyPr/>
          <a:lstStyle/>
          <a:p>
            <a:r>
              <a:rPr lang="en-US"/>
              <a:t>7/2017</a:t>
            </a:r>
          </a:p>
        </p:txBody>
      </p:sp>
      <p:sp>
        <p:nvSpPr>
          <p:cNvPr id="3" name="Footer Placeholder 2"/>
          <p:cNvSpPr>
            <a:spLocks noGrp="1"/>
          </p:cNvSpPr>
          <p:nvPr>
            <p:ph type="ftr" sz="quarter" idx="11"/>
          </p:nvPr>
        </p:nvSpPr>
        <p:spPr/>
        <p:txBody>
          <a:bodyPr/>
          <a:lstStyle/>
          <a:p>
            <a:r>
              <a:rPr lang="en-US" dirty="0"/>
              <a:t>© Copyright GED Testing Service LLC. All rights reserved.</a:t>
            </a:r>
          </a:p>
        </p:txBody>
      </p:sp>
      <p:sp>
        <p:nvSpPr>
          <p:cNvPr id="4" name="Slide Number Placeholder 3"/>
          <p:cNvSpPr>
            <a:spLocks noGrp="1"/>
          </p:cNvSpPr>
          <p:nvPr>
            <p:ph type="sldNum" sz="quarter" idx="12"/>
          </p:nvPr>
        </p:nvSpPr>
        <p:spPr/>
        <p:txBody>
          <a:bodyPr/>
          <a:lstStyle/>
          <a:p>
            <a:fld id="{4FA8C200-9146-2E47-BE29-58F523586F58}" type="slidenum">
              <a:rPr lang="en-US" smtClean="0"/>
              <a:t>3</a:t>
            </a:fld>
            <a:endParaRPr lang="en-US"/>
          </a:p>
        </p:txBody>
      </p:sp>
    </p:spTree>
    <p:extLst>
      <p:ext uri="{BB962C8B-B14F-4D97-AF65-F5344CB8AC3E}">
        <p14:creationId xmlns:p14="http://schemas.microsoft.com/office/powerpoint/2010/main" val="21004167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will be talking at various points in the sessions this week about the</a:t>
            </a:r>
            <a:r>
              <a:rPr lang="en-US" b="1" baseline="0" dirty="0"/>
              <a:t> importance of making thinking processes visible to students. We have recorded webinars and associated materials that can help you to refresh and build on the discussions we have here at the conference when you get home</a:t>
            </a:r>
            <a:endParaRPr lang="en-US" b="0" dirty="0"/>
          </a:p>
        </p:txBody>
      </p:sp>
      <p:sp>
        <p:nvSpPr>
          <p:cNvPr id="4" name="Header Placeholder 3"/>
          <p:cNvSpPr>
            <a:spLocks noGrp="1"/>
          </p:cNvSpPr>
          <p:nvPr>
            <p:ph type="hdr" sz="quarter" idx="10"/>
          </p:nvPr>
        </p:nvSpPr>
        <p:spPr/>
        <p:txBody>
          <a:bodyPr/>
          <a:lstStyle/>
          <a:p>
            <a:pPr>
              <a:defRPr/>
            </a:pPr>
            <a:r>
              <a:rPr lang="en-US"/>
              <a:t>Connecting the Dots</a:t>
            </a:r>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30</a:t>
            </a:fld>
            <a:endParaRPr lang="en-US" altLang="en-US" dirty="0"/>
          </a:p>
        </p:txBody>
      </p:sp>
    </p:spTree>
    <p:extLst>
      <p:ext uri="{BB962C8B-B14F-4D97-AF65-F5344CB8AC3E}">
        <p14:creationId xmlns:p14="http://schemas.microsoft.com/office/powerpoint/2010/main" val="16412520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4307">
              <a:defRPr/>
            </a:pPr>
            <a:r>
              <a:rPr lang="en-US" b="1" dirty="0"/>
              <a:t>Key Points</a:t>
            </a:r>
          </a:p>
          <a:p>
            <a:pPr defTabSz="444307">
              <a:defRPr/>
            </a:pPr>
            <a:endParaRPr lang="en-US" b="0" baseline="0" dirty="0"/>
          </a:p>
          <a:p>
            <a:pPr defTabSz="444307">
              <a:defRPr/>
            </a:pPr>
            <a:r>
              <a:rPr lang="en-US" b="0" baseline="0" dirty="0"/>
              <a:t>Tip 5 It’s All About Evidence, but First . . . What is Evidence?</a:t>
            </a:r>
          </a:p>
          <a:p>
            <a:pPr defTabSz="444307">
              <a:defRPr/>
            </a:pPr>
            <a:endParaRPr lang="en-US" b="0" baseline="0" dirty="0"/>
          </a:p>
          <a:p>
            <a:pPr defTabSz="444307">
              <a:defRPr/>
            </a:pPr>
            <a:r>
              <a:rPr lang="en-US" b="0" i="1" baseline="0" dirty="0"/>
              <a:t>We’ll be talking extensively about evidence during the training over the next two days – this is an important concept for test-takers to understand to do well on the GED test.  Have a group discussion with participants about the concept of evidence and why it is important.</a:t>
            </a:r>
            <a:endParaRPr lang="en-US" b="0" i="1" dirty="0"/>
          </a:p>
          <a:p>
            <a:endParaRPr lang="en-US" dirty="0"/>
          </a:p>
        </p:txBody>
      </p:sp>
      <p:sp>
        <p:nvSpPr>
          <p:cNvPr id="4" name="Header Placeholder 3"/>
          <p:cNvSpPr>
            <a:spLocks noGrp="1"/>
          </p:cNvSpPr>
          <p:nvPr>
            <p:ph type="hdr" sz="quarter" idx="10"/>
          </p:nvPr>
        </p:nvSpPr>
        <p:spPr/>
        <p:txBody>
          <a:bodyPr/>
          <a:lstStyle/>
          <a:p>
            <a:r>
              <a:rPr lang="en-US"/>
              <a:t>Connecting the Dots</a:t>
            </a:r>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F4B847EB-B2BF-D24D-A326-78699DF339EC}" type="slidenum">
              <a:rPr lang="en-US" smtClean="0"/>
              <a:t>31</a:t>
            </a:fld>
            <a:endParaRPr lang="en-US" dirty="0"/>
          </a:p>
        </p:txBody>
      </p:sp>
    </p:spTree>
    <p:extLst>
      <p:ext uri="{BB962C8B-B14F-4D97-AF65-F5344CB8AC3E}">
        <p14:creationId xmlns:p14="http://schemas.microsoft.com/office/powerpoint/2010/main" val="34154169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0" dirty="0"/>
          </a:p>
          <a:p>
            <a:r>
              <a:rPr lang="en-US" b="0" dirty="0"/>
              <a:t>Want to know about how to teach students how to identify different types of evidence and how</a:t>
            </a:r>
            <a:r>
              <a:rPr lang="en-US" b="0" baseline="0" dirty="0"/>
              <a:t> to analyze and evaluate evidence? Access the Tuesdays’ for Teachers webinars from June and May 2016</a:t>
            </a:r>
            <a:endParaRPr lang="en-US" b="0" dirty="0"/>
          </a:p>
          <a:p>
            <a:endParaRPr lang="en-US" b="0" dirty="0"/>
          </a:p>
          <a:p>
            <a:endParaRPr lang="en-US" b="0" dirty="0"/>
          </a:p>
        </p:txBody>
      </p:sp>
      <p:sp>
        <p:nvSpPr>
          <p:cNvPr id="4" name="Header Placeholder 3"/>
          <p:cNvSpPr>
            <a:spLocks noGrp="1"/>
          </p:cNvSpPr>
          <p:nvPr>
            <p:ph type="hdr" sz="quarter" idx="10"/>
          </p:nvPr>
        </p:nvSpPr>
        <p:spPr/>
        <p:txBody>
          <a:bodyPr/>
          <a:lstStyle/>
          <a:p>
            <a:pPr>
              <a:defRPr/>
            </a:pPr>
            <a:r>
              <a:rPr lang="en-US"/>
              <a:t>Connecting the Dots</a:t>
            </a:r>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32</a:t>
            </a:fld>
            <a:endParaRPr lang="en-US" altLang="en-US" dirty="0"/>
          </a:p>
        </p:txBody>
      </p:sp>
    </p:spTree>
    <p:extLst>
      <p:ext uri="{BB962C8B-B14F-4D97-AF65-F5344CB8AC3E}">
        <p14:creationId xmlns:p14="http://schemas.microsoft.com/office/powerpoint/2010/main" val="17418228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dirty="0"/>
              <a:t>Tip 6 – Teach students how to mathematically reason and use different methods – sometimes referred to as heuristics to solve problems.</a:t>
            </a:r>
          </a:p>
        </p:txBody>
      </p:sp>
      <p:sp>
        <p:nvSpPr>
          <p:cNvPr id="4" name="Header Placeholder 3"/>
          <p:cNvSpPr>
            <a:spLocks noGrp="1"/>
          </p:cNvSpPr>
          <p:nvPr>
            <p:ph type="hdr" sz="quarter" idx="10"/>
          </p:nvPr>
        </p:nvSpPr>
        <p:spPr/>
        <p:txBody>
          <a:bodyPr/>
          <a:lstStyle/>
          <a:p>
            <a:r>
              <a:rPr lang="en-US"/>
              <a:t>Connecting the Dots</a:t>
            </a:r>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F4B847EB-B2BF-D24D-A326-78699DF339EC}" type="slidenum">
              <a:rPr lang="en-US" smtClean="0"/>
              <a:t>33</a:t>
            </a:fld>
            <a:endParaRPr lang="en-US" dirty="0"/>
          </a:p>
        </p:txBody>
      </p:sp>
    </p:spTree>
    <p:extLst>
      <p:ext uri="{BB962C8B-B14F-4D97-AF65-F5344CB8AC3E}">
        <p14:creationId xmlns:p14="http://schemas.microsoft.com/office/powerpoint/2010/main" val="12118713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baseline="0" dirty="0"/>
              <a:t>Want to access more information on problem-solving routines? Access the PowerPoint and workbook from the April 26, 2016 Tuesday for Teachers. You will have information on the various heuristics, as well as great graphic organizers, websites, and much, much more . . . </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34</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Header Placeholder 6"/>
          <p:cNvSpPr>
            <a:spLocks noGrp="1"/>
          </p:cNvSpPr>
          <p:nvPr>
            <p:ph type="hdr" sz="quarter" idx="13"/>
          </p:nvPr>
        </p:nvSpPr>
        <p:spPr/>
        <p:txBody>
          <a:bodyPr/>
          <a:lstStyle/>
          <a:p>
            <a:r>
              <a:rPr lang="en-US"/>
              <a:t>Connecting the Dots</a:t>
            </a:r>
            <a:endParaRPr lang="en-US" dirty="0"/>
          </a:p>
        </p:txBody>
      </p:sp>
    </p:spTree>
    <p:extLst>
      <p:ext uri="{BB962C8B-B14F-4D97-AF65-F5344CB8AC3E}">
        <p14:creationId xmlns:p14="http://schemas.microsoft.com/office/powerpoint/2010/main" val="32712221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Another important</a:t>
            </a:r>
            <a:r>
              <a:rPr lang="en-US" baseline="0" dirty="0"/>
              <a:t> skill that students need is close reading. </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35</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Header Placeholder 6"/>
          <p:cNvSpPr>
            <a:spLocks noGrp="1"/>
          </p:cNvSpPr>
          <p:nvPr>
            <p:ph type="hdr" sz="quarter" idx="13"/>
          </p:nvPr>
        </p:nvSpPr>
        <p:spPr/>
        <p:txBody>
          <a:bodyPr/>
          <a:lstStyle/>
          <a:p>
            <a:r>
              <a:rPr lang="en-US"/>
              <a:t>Connecting the Dots</a:t>
            </a:r>
            <a:endParaRPr lang="en-US" dirty="0"/>
          </a:p>
        </p:txBody>
      </p:sp>
    </p:spTree>
    <p:extLst>
      <p:ext uri="{BB962C8B-B14F-4D97-AF65-F5344CB8AC3E}">
        <p14:creationId xmlns:p14="http://schemas.microsoft.com/office/powerpoint/2010/main" val="19506456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Two webinars focused specifically</a:t>
            </a:r>
            <a:r>
              <a:rPr lang="en-US" baseline="0" dirty="0"/>
              <a:t> on strategies for close reading. </a:t>
            </a:r>
          </a:p>
          <a:p>
            <a:endParaRPr lang="en-US" baseline="0" dirty="0"/>
          </a:p>
          <a:p>
            <a:r>
              <a:rPr lang="en-US" baseline="0" dirty="0"/>
              <a:t>Discuss the two webinars and that participants should download the resources to learn more.</a:t>
            </a:r>
            <a:endParaRPr lang="en-US" dirty="0"/>
          </a:p>
        </p:txBody>
      </p:sp>
      <p:sp>
        <p:nvSpPr>
          <p:cNvPr id="4" name="Header Placeholder 3"/>
          <p:cNvSpPr>
            <a:spLocks noGrp="1"/>
          </p:cNvSpPr>
          <p:nvPr>
            <p:ph type="hdr" sz="quarter" idx="10"/>
          </p:nvPr>
        </p:nvSpPr>
        <p:spPr/>
        <p:txBody>
          <a:bodyPr/>
          <a:lstStyle/>
          <a:p>
            <a:r>
              <a:rPr lang="en-US"/>
              <a:t>Connecting the Dots</a:t>
            </a:r>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F4B847EB-B2BF-D24D-A326-78699DF339EC}" type="slidenum">
              <a:rPr lang="en-US" smtClean="0"/>
              <a:t>36</a:t>
            </a:fld>
            <a:endParaRPr lang="en-US" dirty="0"/>
          </a:p>
        </p:txBody>
      </p:sp>
    </p:spTree>
    <p:extLst>
      <p:ext uri="{BB962C8B-B14F-4D97-AF65-F5344CB8AC3E}">
        <p14:creationId xmlns:p14="http://schemas.microsoft.com/office/powerpoint/2010/main" val="14146492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cs typeface="Arial" pitchFamily="34" charset="0"/>
              </a:rPr>
              <a:t>Key Points</a:t>
            </a:r>
          </a:p>
          <a:p>
            <a:endParaRPr lang="en-US" dirty="0">
              <a:cs typeface="Arial" pitchFamily="34" charset="0"/>
            </a:endParaRPr>
          </a:p>
          <a:p>
            <a:r>
              <a:rPr lang="en-US" dirty="0">
                <a:cs typeface="Arial" pitchFamily="34" charset="0"/>
              </a:rPr>
              <a:t>The next tip is to incorporate reading and writing into every classroom, every day.</a:t>
            </a: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128"/>
              </a:defRPr>
            </a:lvl1pPr>
            <a:lvl2pPr marL="742918" indent="-285738" eaLnBrk="0" hangingPunct="0">
              <a:defRPr>
                <a:solidFill>
                  <a:schemeClr val="tx1"/>
                </a:solidFill>
                <a:latin typeface="Arial" charset="0"/>
                <a:ea typeface="ＭＳ Ｐゴシック" charset="-128"/>
              </a:defRPr>
            </a:lvl2pPr>
            <a:lvl3pPr marL="1142950" indent="-228590" eaLnBrk="0" hangingPunct="0">
              <a:defRPr>
                <a:solidFill>
                  <a:schemeClr val="tx1"/>
                </a:solidFill>
                <a:latin typeface="Arial" charset="0"/>
                <a:ea typeface="ＭＳ Ｐゴシック" charset="-128"/>
              </a:defRPr>
            </a:lvl3pPr>
            <a:lvl4pPr marL="1600131" indent="-228590" eaLnBrk="0" hangingPunct="0">
              <a:defRPr>
                <a:solidFill>
                  <a:schemeClr val="tx1"/>
                </a:solidFill>
                <a:latin typeface="Arial" charset="0"/>
                <a:ea typeface="ＭＳ Ｐゴシック" charset="-128"/>
              </a:defRPr>
            </a:lvl4pPr>
            <a:lvl5pPr marL="2057310" indent="-228590" eaLnBrk="0" hangingPunct="0">
              <a:defRPr>
                <a:solidFill>
                  <a:schemeClr val="tx1"/>
                </a:solidFill>
                <a:latin typeface="Arial" charset="0"/>
                <a:ea typeface="ＭＳ Ｐゴシック" charset="-128"/>
              </a:defRPr>
            </a:lvl5pPr>
            <a:lvl6pPr marL="2514491" indent="-228590" eaLnBrk="0" fontAlgn="base" hangingPunct="0">
              <a:spcBef>
                <a:spcPct val="0"/>
              </a:spcBef>
              <a:spcAft>
                <a:spcPct val="0"/>
              </a:spcAft>
              <a:defRPr>
                <a:solidFill>
                  <a:schemeClr val="tx1"/>
                </a:solidFill>
                <a:latin typeface="Arial" charset="0"/>
                <a:ea typeface="ＭＳ Ｐゴシック" charset="-128"/>
              </a:defRPr>
            </a:lvl6pPr>
            <a:lvl7pPr marL="2971670" indent="-228590" eaLnBrk="0" fontAlgn="base" hangingPunct="0">
              <a:spcBef>
                <a:spcPct val="0"/>
              </a:spcBef>
              <a:spcAft>
                <a:spcPct val="0"/>
              </a:spcAft>
              <a:defRPr>
                <a:solidFill>
                  <a:schemeClr val="tx1"/>
                </a:solidFill>
                <a:latin typeface="Arial" charset="0"/>
                <a:ea typeface="ＭＳ Ｐゴシック" charset="-128"/>
              </a:defRPr>
            </a:lvl7pPr>
            <a:lvl8pPr marL="3428851" indent="-228590" eaLnBrk="0" fontAlgn="base" hangingPunct="0">
              <a:spcBef>
                <a:spcPct val="0"/>
              </a:spcBef>
              <a:spcAft>
                <a:spcPct val="0"/>
              </a:spcAft>
              <a:defRPr>
                <a:solidFill>
                  <a:schemeClr val="tx1"/>
                </a:solidFill>
                <a:latin typeface="Arial" charset="0"/>
                <a:ea typeface="ＭＳ Ｐゴシック" charset="-128"/>
              </a:defRPr>
            </a:lvl8pPr>
            <a:lvl9pPr marL="3886031" indent="-228590" eaLnBrk="0" fontAlgn="base" hangingPunct="0">
              <a:spcBef>
                <a:spcPct val="0"/>
              </a:spcBef>
              <a:spcAft>
                <a:spcPct val="0"/>
              </a:spcAft>
              <a:defRPr>
                <a:solidFill>
                  <a:schemeClr val="tx1"/>
                </a:solidFill>
                <a:latin typeface="Arial" charset="0"/>
                <a:ea typeface="ＭＳ Ｐゴシック" charset="-128"/>
              </a:defRPr>
            </a:lvl9pPr>
          </a:lstStyle>
          <a:p>
            <a:pPr eaLnBrk="1" hangingPunct="1"/>
            <a:fld id="{C4E8B268-D10D-485F-B29E-2CAEB3C32E19}" type="slidenum">
              <a:rPr lang="en-US" smtClean="0"/>
              <a:pPr eaLnBrk="1" hangingPunct="1"/>
              <a:t>37</a:t>
            </a:fld>
            <a:endParaRPr lang="en-US" dirty="0"/>
          </a:p>
        </p:txBody>
      </p:sp>
      <p:sp>
        <p:nvSpPr>
          <p:cNvPr id="2" name="Date Placeholder 1"/>
          <p:cNvSpPr>
            <a:spLocks noGrp="1"/>
          </p:cNvSpPr>
          <p:nvPr>
            <p:ph type="dt" idx="10"/>
          </p:nvPr>
        </p:nvSpPr>
        <p:spPr/>
        <p:txBody>
          <a:bodyPr/>
          <a:lstStyle/>
          <a:p>
            <a:r>
              <a:rPr lang="en-US"/>
              <a:t>7/2017</a:t>
            </a:r>
            <a:endParaRPr lang="en-US" dirty="0"/>
          </a:p>
        </p:txBody>
      </p:sp>
      <p:sp>
        <p:nvSpPr>
          <p:cNvPr id="3" name="Footer Placeholder 2"/>
          <p:cNvSpPr>
            <a:spLocks noGrp="1"/>
          </p:cNvSpPr>
          <p:nvPr>
            <p:ph type="ftr" sz="quarter" idx="11"/>
          </p:nvPr>
        </p:nvSpPr>
        <p:spPr/>
        <p:txBody>
          <a:bodyPr/>
          <a:lstStyle/>
          <a:p>
            <a:r>
              <a:rPr lang="en-US" dirty="0"/>
              <a:t>© Copyright GED Testing Service LLC. All rights reserved.</a:t>
            </a:r>
          </a:p>
        </p:txBody>
      </p:sp>
      <p:sp>
        <p:nvSpPr>
          <p:cNvPr id="4" name="Header Placeholder 3"/>
          <p:cNvSpPr>
            <a:spLocks noGrp="1"/>
          </p:cNvSpPr>
          <p:nvPr>
            <p:ph type="hdr" sz="quarter" idx="12"/>
          </p:nvPr>
        </p:nvSpPr>
        <p:spPr/>
        <p:txBody>
          <a:bodyPr/>
          <a:lstStyle/>
          <a:p>
            <a:r>
              <a:rPr lang="en-US"/>
              <a:t>Connecting the Dots</a:t>
            </a:r>
            <a:endParaRPr lang="en-US" dirty="0"/>
          </a:p>
        </p:txBody>
      </p:sp>
    </p:spTree>
    <p:extLst>
      <p:ext uri="{BB962C8B-B14F-4D97-AF65-F5344CB8AC3E}">
        <p14:creationId xmlns:p14="http://schemas.microsoft.com/office/powerpoint/2010/main" val="21332421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There is a link</a:t>
            </a:r>
            <a:r>
              <a:rPr lang="en-US" baseline="0" dirty="0"/>
              <a:t> between reading and writing. We have known that for a long time. Students who read – write better. Students who write – read more. So as we look at strategies for the classroom, we need to ensure that the reading strategies that we select lead to writing and that the writing strategies we select encourage further reading.</a:t>
            </a:r>
            <a:endParaRPr lang="en-US" dirty="0"/>
          </a:p>
        </p:txBody>
      </p:sp>
      <p:sp>
        <p:nvSpPr>
          <p:cNvPr id="4" name="Header Placeholder 3"/>
          <p:cNvSpPr>
            <a:spLocks noGrp="1"/>
          </p:cNvSpPr>
          <p:nvPr>
            <p:ph type="hdr" sz="quarter" idx="10"/>
          </p:nvPr>
        </p:nvSpPr>
        <p:spPr/>
        <p:txBody>
          <a:bodyPr/>
          <a:lstStyle/>
          <a:p>
            <a:r>
              <a:rPr lang="en-US"/>
              <a:t>Connecting the Dots</a:t>
            </a:r>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F4B847EB-B2BF-D24D-A326-78699DF339EC}" type="slidenum">
              <a:rPr lang="en-US" smtClean="0"/>
              <a:t>38</a:t>
            </a:fld>
            <a:endParaRPr lang="en-US" dirty="0"/>
          </a:p>
        </p:txBody>
      </p:sp>
    </p:spTree>
    <p:extLst>
      <p:ext uri="{BB962C8B-B14F-4D97-AF65-F5344CB8AC3E}">
        <p14:creationId xmlns:p14="http://schemas.microsoft.com/office/powerpoint/2010/main" val="22937773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cs typeface="Arial" pitchFamily="34" charset="0"/>
              </a:rPr>
              <a:t>Key Points</a:t>
            </a:r>
          </a:p>
          <a:p>
            <a:endParaRPr lang="en-US" dirty="0">
              <a:cs typeface="Arial" pitchFamily="34" charset="0"/>
            </a:endParaRPr>
          </a:p>
          <a:p>
            <a:r>
              <a:rPr lang="en-US" dirty="0">
                <a:cs typeface="Arial" pitchFamily="34" charset="0"/>
              </a:rPr>
              <a:t>The next tip is to incorporate reading and writing into every classroom, every day.</a:t>
            </a: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128"/>
              </a:defRPr>
            </a:lvl1pPr>
            <a:lvl2pPr marL="742918" indent="-285738" eaLnBrk="0" hangingPunct="0">
              <a:defRPr>
                <a:solidFill>
                  <a:schemeClr val="tx1"/>
                </a:solidFill>
                <a:latin typeface="Arial" charset="0"/>
                <a:ea typeface="ＭＳ Ｐゴシック" charset="-128"/>
              </a:defRPr>
            </a:lvl2pPr>
            <a:lvl3pPr marL="1142950" indent="-228590" eaLnBrk="0" hangingPunct="0">
              <a:defRPr>
                <a:solidFill>
                  <a:schemeClr val="tx1"/>
                </a:solidFill>
                <a:latin typeface="Arial" charset="0"/>
                <a:ea typeface="ＭＳ Ｐゴシック" charset="-128"/>
              </a:defRPr>
            </a:lvl3pPr>
            <a:lvl4pPr marL="1600131" indent="-228590" eaLnBrk="0" hangingPunct="0">
              <a:defRPr>
                <a:solidFill>
                  <a:schemeClr val="tx1"/>
                </a:solidFill>
                <a:latin typeface="Arial" charset="0"/>
                <a:ea typeface="ＭＳ Ｐゴシック" charset="-128"/>
              </a:defRPr>
            </a:lvl4pPr>
            <a:lvl5pPr marL="2057310" indent="-228590" eaLnBrk="0" hangingPunct="0">
              <a:defRPr>
                <a:solidFill>
                  <a:schemeClr val="tx1"/>
                </a:solidFill>
                <a:latin typeface="Arial" charset="0"/>
                <a:ea typeface="ＭＳ Ｐゴシック" charset="-128"/>
              </a:defRPr>
            </a:lvl5pPr>
            <a:lvl6pPr marL="2514491" indent="-228590" eaLnBrk="0" fontAlgn="base" hangingPunct="0">
              <a:spcBef>
                <a:spcPct val="0"/>
              </a:spcBef>
              <a:spcAft>
                <a:spcPct val="0"/>
              </a:spcAft>
              <a:defRPr>
                <a:solidFill>
                  <a:schemeClr val="tx1"/>
                </a:solidFill>
                <a:latin typeface="Arial" charset="0"/>
                <a:ea typeface="ＭＳ Ｐゴシック" charset="-128"/>
              </a:defRPr>
            </a:lvl6pPr>
            <a:lvl7pPr marL="2971670" indent="-228590" eaLnBrk="0" fontAlgn="base" hangingPunct="0">
              <a:spcBef>
                <a:spcPct val="0"/>
              </a:spcBef>
              <a:spcAft>
                <a:spcPct val="0"/>
              </a:spcAft>
              <a:defRPr>
                <a:solidFill>
                  <a:schemeClr val="tx1"/>
                </a:solidFill>
                <a:latin typeface="Arial" charset="0"/>
                <a:ea typeface="ＭＳ Ｐゴシック" charset="-128"/>
              </a:defRPr>
            </a:lvl7pPr>
            <a:lvl8pPr marL="3428851" indent="-228590" eaLnBrk="0" fontAlgn="base" hangingPunct="0">
              <a:spcBef>
                <a:spcPct val="0"/>
              </a:spcBef>
              <a:spcAft>
                <a:spcPct val="0"/>
              </a:spcAft>
              <a:defRPr>
                <a:solidFill>
                  <a:schemeClr val="tx1"/>
                </a:solidFill>
                <a:latin typeface="Arial" charset="0"/>
                <a:ea typeface="ＭＳ Ｐゴシック" charset="-128"/>
              </a:defRPr>
            </a:lvl8pPr>
            <a:lvl9pPr marL="3886031" indent="-228590" eaLnBrk="0" fontAlgn="base" hangingPunct="0">
              <a:spcBef>
                <a:spcPct val="0"/>
              </a:spcBef>
              <a:spcAft>
                <a:spcPct val="0"/>
              </a:spcAft>
              <a:defRPr>
                <a:solidFill>
                  <a:schemeClr val="tx1"/>
                </a:solidFill>
                <a:latin typeface="Arial" charset="0"/>
                <a:ea typeface="ＭＳ Ｐゴシック" charset="-128"/>
              </a:defRPr>
            </a:lvl9pPr>
          </a:lstStyle>
          <a:p>
            <a:pPr eaLnBrk="1" hangingPunct="1"/>
            <a:fld id="{C4E8B268-D10D-485F-B29E-2CAEB3C32E19}" type="slidenum">
              <a:rPr lang="en-US" smtClean="0"/>
              <a:pPr eaLnBrk="1" hangingPunct="1"/>
              <a:t>39</a:t>
            </a:fld>
            <a:endParaRPr lang="en-US" dirty="0"/>
          </a:p>
        </p:txBody>
      </p:sp>
      <p:sp>
        <p:nvSpPr>
          <p:cNvPr id="2" name="Date Placeholder 1"/>
          <p:cNvSpPr>
            <a:spLocks noGrp="1"/>
          </p:cNvSpPr>
          <p:nvPr>
            <p:ph type="dt" idx="10"/>
          </p:nvPr>
        </p:nvSpPr>
        <p:spPr/>
        <p:txBody>
          <a:bodyPr/>
          <a:lstStyle/>
          <a:p>
            <a:r>
              <a:rPr lang="en-US"/>
              <a:t>7/2017</a:t>
            </a:r>
            <a:endParaRPr lang="en-US" dirty="0"/>
          </a:p>
        </p:txBody>
      </p:sp>
      <p:sp>
        <p:nvSpPr>
          <p:cNvPr id="3" name="Footer Placeholder 2"/>
          <p:cNvSpPr>
            <a:spLocks noGrp="1"/>
          </p:cNvSpPr>
          <p:nvPr>
            <p:ph type="ftr" sz="quarter" idx="11"/>
          </p:nvPr>
        </p:nvSpPr>
        <p:spPr/>
        <p:txBody>
          <a:bodyPr/>
          <a:lstStyle/>
          <a:p>
            <a:r>
              <a:rPr lang="en-US" dirty="0"/>
              <a:t>© Copyright GED Testing Service LLC. All rights reserved.</a:t>
            </a:r>
          </a:p>
        </p:txBody>
      </p:sp>
      <p:sp>
        <p:nvSpPr>
          <p:cNvPr id="4" name="Header Placeholder 3"/>
          <p:cNvSpPr>
            <a:spLocks noGrp="1"/>
          </p:cNvSpPr>
          <p:nvPr>
            <p:ph type="hdr" sz="quarter" idx="12"/>
          </p:nvPr>
        </p:nvSpPr>
        <p:spPr/>
        <p:txBody>
          <a:bodyPr/>
          <a:lstStyle/>
          <a:p>
            <a:r>
              <a:rPr lang="en-US"/>
              <a:t>Connecting the Dots</a:t>
            </a:r>
            <a:endParaRPr lang="en-US" dirty="0"/>
          </a:p>
        </p:txBody>
      </p:sp>
    </p:spTree>
    <p:extLst>
      <p:ext uri="{BB962C8B-B14F-4D97-AF65-F5344CB8AC3E}">
        <p14:creationId xmlns:p14="http://schemas.microsoft.com/office/powerpoint/2010/main" val="639872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4</a:t>
            </a:fld>
            <a:endParaRPr lang="en-US"/>
          </a:p>
        </p:txBody>
      </p:sp>
    </p:spTree>
    <p:extLst>
      <p:ext uri="{BB962C8B-B14F-4D97-AF65-F5344CB8AC3E}">
        <p14:creationId xmlns:p14="http://schemas.microsoft.com/office/powerpoint/2010/main" val="25895694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40</a:t>
            </a:fld>
            <a:endParaRPr lang="en-US"/>
          </a:p>
        </p:txBody>
      </p:sp>
    </p:spTree>
    <p:extLst>
      <p:ext uri="{BB962C8B-B14F-4D97-AF65-F5344CB8AC3E}">
        <p14:creationId xmlns:p14="http://schemas.microsoft.com/office/powerpoint/2010/main" val="33624166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41</a:t>
            </a:fld>
            <a:endParaRPr lang="en-US"/>
          </a:p>
        </p:txBody>
      </p:sp>
    </p:spTree>
    <p:extLst>
      <p:ext uri="{BB962C8B-B14F-4D97-AF65-F5344CB8AC3E}">
        <p14:creationId xmlns:p14="http://schemas.microsoft.com/office/powerpoint/2010/main" val="33222932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4FA8C200-9146-2E47-BE29-58F523586F58}" type="slidenum">
              <a:rPr lang="en-US" smtClean="0"/>
              <a:t>42</a:t>
            </a:fld>
            <a:endParaRPr lang="en-US"/>
          </a:p>
        </p:txBody>
      </p:sp>
      <p:sp>
        <p:nvSpPr>
          <p:cNvPr id="5" name="Date Placeholder 4"/>
          <p:cNvSpPr>
            <a:spLocks noGrp="1"/>
          </p:cNvSpPr>
          <p:nvPr>
            <p:ph type="dt" idx="11"/>
          </p:nvPr>
        </p:nvSpPr>
        <p:spPr/>
        <p:txBody>
          <a:bodyPr/>
          <a:lstStyle/>
          <a:p>
            <a:r>
              <a:rPr lang="en-US"/>
              <a:t>7/2017</a:t>
            </a:r>
          </a:p>
        </p:txBody>
      </p:sp>
      <p:sp>
        <p:nvSpPr>
          <p:cNvPr id="6" name="Header Placeholder 5"/>
          <p:cNvSpPr>
            <a:spLocks noGrp="1"/>
          </p:cNvSpPr>
          <p:nvPr>
            <p:ph type="hdr" sz="quarter" idx="12"/>
          </p:nvPr>
        </p:nvSpPr>
        <p:spPr/>
        <p:txBody>
          <a:bodyPr/>
          <a:lstStyle/>
          <a:p>
            <a:r>
              <a:rPr lang="en-US"/>
              <a:t>Connecting the Dots</a:t>
            </a:r>
          </a:p>
        </p:txBody>
      </p:sp>
      <p:sp>
        <p:nvSpPr>
          <p:cNvPr id="7" name="Footer Placeholder 6"/>
          <p:cNvSpPr>
            <a:spLocks noGrp="1"/>
          </p:cNvSpPr>
          <p:nvPr>
            <p:ph type="ftr" sz="quarter" idx="13"/>
          </p:nvPr>
        </p:nvSpPr>
        <p:spPr/>
        <p:txBody>
          <a:bodyPr/>
          <a:lstStyle/>
          <a:p>
            <a:r>
              <a:rPr lang="en-US" dirty="0"/>
              <a:t>© Copyright GED Testing Service LLC. All rights reserved.</a:t>
            </a:r>
          </a:p>
        </p:txBody>
      </p:sp>
      <p:sp>
        <p:nvSpPr>
          <p:cNvPr id="8" name="Notes Placeholder 7"/>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7833543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to the web page and</a:t>
            </a:r>
            <a:r>
              <a:rPr lang="en-US" baseline="0" dirty="0"/>
              <a:t> show </a:t>
            </a:r>
            <a:r>
              <a:rPr lang="en-US" baseline="0" dirty="0" err="1"/>
              <a:t>ehere</a:t>
            </a:r>
            <a:r>
              <a:rPr lang="en-US" baseline="0" dirty="0"/>
              <a:t> tutorials and other resources are located</a:t>
            </a:r>
            <a:endParaRPr lang="en-US" dirty="0"/>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43</a:t>
            </a:fld>
            <a:endParaRPr lang="en-US"/>
          </a:p>
        </p:txBody>
      </p:sp>
    </p:spTree>
    <p:extLst>
      <p:ext uri="{BB962C8B-B14F-4D97-AF65-F5344CB8AC3E}">
        <p14:creationId xmlns:p14="http://schemas.microsoft.com/office/powerpoint/2010/main" val="41394640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solidFill>
                  <a:srgbClr val="FF0000"/>
                </a:solidFill>
              </a:rPr>
              <a:t>Here we can illustrate the difference between the tutorial’s purpose “look and feel of the test” compared to “look and feel of the test items”.</a:t>
            </a:r>
          </a:p>
          <a:p>
            <a:endParaRPr lang="en-US" dirty="0"/>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44</a:t>
            </a:fld>
            <a:endParaRPr lang="en-US"/>
          </a:p>
        </p:txBody>
      </p:sp>
    </p:spTree>
    <p:extLst>
      <p:ext uri="{BB962C8B-B14F-4D97-AF65-F5344CB8AC3E}">
        <p14:creationId xmlns:p14="http://schemas.microsoft.com/office/powerpoint/2010/main" val="3428144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It is important that students are familiar with the </a:t>
            </a:r>
            <a:r>
              <a:rPr lang="en-US" baseline="0" dirty="0"/>
              <a:t>computer-based test tutorial, as well as the calculator tutorial. Students should also practice answering questions on the free practice test. From tutorials to tools, such as the formula page and calculator instructions, students need to be familiar with the tools, as well as the content of the test.</a:t>
            </a:r>
          </a:p>
          <a:p>
            <a:endParaRPr lang="en-US" baseline="0" dirty="0"/>
          </a:p>
          <a:p>
            <a:r>
              <a:rPr lang="en-US" dirty="0"/>
              <a:t>Have students walk through the tutorials—even if they think they don’t need to</a:t>
            </a:r>
          </a:p>
          <a:p>
            <a:r>
              <a:rPr lang="en-US" dirty="0"/>
              <a:t>Ensure that you and your students are familiar with all of the embedded tools—not only where they are but also how to use them</a:t>
            </a:r>
          </a:p>
          <a:p>
            <a:r>
              <a:rPr lang="en-US" dirty="0"/>
              <a:t>Emphasize reading the questions first to identify the helpful hints</a:t>
            </a:r>
          </a:p>
          <a:p>
            <a:r>
              <a:rPr lang="en-US" dirty="0"/>
              <a:t>Begin with the questions that are most familiar…if time permits, come back to the flagged questions</a:t>
            </a:r>
          </a:p>
          <a:p>
            <a:endParaRPr lang="en-US" dirty="0"/>
          </a:p>
        </p:txBody>
      </p:sp>
      <p:sp>
        <p:nvSpPr>
          <p:cNvPr id="4" name="Header Placeholder 3"/>
          <p:cNvSpPr>
            <a:spLocks noGrp="1"/>
          </p:cNvSpPr>
          <p:nvPr>
            <p:ph type="hdr" sz="quarter" idx="10"/>
          </p:nvPr>
        </p:nvSpPr>
        <p:spPr/>
        <p:txBody>
          <a:bodyPr/>
          <a:lstStyle/>
          <a:p>
            <a:r>
              <a:rPr lang="en-US"/>
              <a:t>Connecting the Dots</a:t>
            </a:r>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F4B847EB-B2BF-D24D-A326-78699DF339EC}" type="slidenum">
              <a:rPr lang="en-US" smtClean="0"/>
              <a:t>45</a:t>
            </a:fld>
            <a:endParaRPr lang="en-US" dirty="0"/>
          </a:p>
        </p:txBody>
      </p:sp>
    </p:spTree>
    <p:extLst>
      <p:ext uri="{BB962C8B-B14F-4D97-AF65-F5344CB8AC3E}">
        <p14:creationId xmlns:p14="http://schemas.microsoft.com/office/powerpoint/2010/main" val="15911011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solidFill>
                  <a:srgbClr val="FF0000"/>
                </a:solidFill>
              </a:rPr>
              <a:t>Should we take an pack of them?  Yes!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solidFill>
                  <a:srgbClr val="FF0000"/>
                </a:solidFill>
              </a:rPr>
              <a:t>I have some here in the office.</a:t>
            </a:r>
          </a:p>
          <a:p>
            <a:endParaRPr lang="en-US" dirty="0"/>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46</a:t>
            </a:fld>
            <a:endParaRPr lang="en-US"/>
          </a:p>
        </p:txBody>
      </p:sp>
    </p:spTree>
    <p:extLst>
      <p:ext uri="{BB962C8B-B14F-4D97-AF65-F5344CB8AC3E}">
        <p14:creationId xmlns:p14="http://schemas.microsoft.com/office/powerpoint/2010/main" val="24748725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sz="1200" b="0" i="0" kern="1200" dirty="0">
                <a:solidFill>
                  <a:schemeClr val="tx1"/>
                </a:solidFill>
                <a:effectLst/>
                <a:latin typeface="+mn-lt"/>
                <a:ea typeface="MS PGothic" pitchFamily="34" charset="-128"/>
                <a:cs typeface="ＭＳ Ｐゴシック" charset="0"/>
              </a:rPr>
              <a:t>The GED Ready</a:t>
            </a:r>
            <a:r>
              <a:rPr lang="en-US" sz="1200" b="0" i="0" kern="1200" baseline="30000" dirty="0">
                <a:solidFill>
                  <a:schemeClr val="tx1"/>
                </a:solidFill>
                <a:effectLst/>
                <a:latin typeface="+mn-lt"/>
                <a:ea typeface="MS PGothic" pitchFamily="34" charset="-128"/>
                <a:cs typeface="ＭＳ Ｐゴシック" charset="0"/>
              </a:rPr>
              <a:t>®</a:t>
            </a:r>
            <a:r>
              <a:rPr lang="en-US" sz="1200" b="0" i="0" kern="1200" dirty="0">
                <a:solidFill>
                  <a:schemeClr val="tx1"/>
                </a:solidFill>
                <a:effectLst/>
                <a:latin typeface="+mn-lt"/>
                <a:ea typeface="MS PGothic" pitchFamily="34" charset="-128"/>
                <a:cs typeface="ＭＳ Ｐゴシック" charset="0"/>
              </a:rPr>
              <a:t> practice test has the same look and feel as the official GED</a:t>
            </a:r>
            <a:r>
              <a:rPr lang="en-US" sz="1200" b="0" i="0" kern="1200" baseline="30000" dirty="0">
                <a:solidFill>
                  <a:schemeClr val="tx1"/>
                </a:solidFill>
                <a:effectLst/>
                <a:latin typeface="+mn-lt"/>
                <a:ea typeface="MS PGothic" pitchFamily="34" charset="-128"/>
                <a:cs typeface="ＭＳ Ｐゴシック" charset="0"/>
              </a:rPr>
              <a:t>®</a:t>
            </a:r>
            <a:r>
              <a:rPr lang="en-US" sz="1200" b="0" i="0" kern="1200" dirty="0">
                <a:solidFill>
                  <a:schemeClr val="tx1"/>
                </a:solidFill>
                <a:effectLst/>
                <a:latin typeface="+mn-lt"/>
                <a:ea typeface="MS PGothic" pitchFamily="34" charset="-128"/>
                <a:cs typeface="ＭＳ Ｐゴシック" charset="0"/>
              </a:rPr>
              <a:t> test, and gives students firsthand experience answering computer-based test questions written and developed by the test’s creators. The score report tells students if they are likely to pass or if it’s too close to call and they should keep studying. The test is half-length and takes approximately 4.25 hours. And just like the official test, GED</a:t>
            </a:r>
            <a:r>
              <a:rPr lang="en-US" sz="1200" b="0" i="0" kern="1200" baseline="0" dirty="0">
                <a:solidFill>
                  <a:schemeClr val="tx1"/>
                </a:solidFill>
                <a:effectLst/>
                <a:latin typeface="+mn-lt"/>
                <a:ea typeface="MS PGothic" pitchFamily="34" charset="-128"/>
                <a:cs typeface="ＭＳ Ｐゴシック" charset="0"/>
              </a:rPr>
              <a:t> Ready</a:t>
            </a:r>
            <a:r>
              <a:rPr lang="en-US" baseline="30000" dirty="0"/>
              <a:t> ®</a:t>
            </a:r>
            <a:r>
              <a:rPr lang="en-US" sz="1200" b="0" i="0" kern="1200" baseline="0" dirty="0">
                <a:solidFill>
                  <a:schemeClr val="tx1"/>
                </a:solidFill>
                <a:effectLst/>
                <a:latin typeface="+mn-lt"/>
                <a:ea typeface="MS PGothic" pitchFamily="34" charset="-128"/>
                <a:cs typeface="ＭＳ Ｐゴシック" charset="0"/>
              </a:rPr>
              <a:t> can be taken separately by content areas (RLA, Mathematical Reasoning, Social Studies, and Science). </a:t>
            </a:r>
          </a:p>
        </p:txBody>
      </p:sp>
      <p:sp>
        <p:nvSpPr>
          <p:cNvPr id="4" name="Header Placeholder 3"/>
          <p:cNvSpPr>
            <a:spLocks noGrp="1"/>
          </p:cNvSpPr>
          <p:nvPr>
            <p:ph type="hdr" sz="quarter" idx="10"/>
          </p:nvPr>
        </p:nvSpPr>
        <p:spPr/>
        <p:txBody>
          <a:bodyPr/>
          <a:lstStyle/>
          <a:p>
            <a:pPr>
              <a:defRPr/>
            </a:pPr>
            <a:r>
              <a:rPr lang="en-US" dirty="0"/>
              <a:t>From Assessment Targets to PLDs to HIIs</a:t>
            </a:r>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47</a:t>
            </a:fld>
            <a:endParaRPr lang="en-US" altLang="en-US" dirty="0"/>
          </a:p>
        </p:txBody>
      </p:sp>
    </p:spTree>
    <p:extLst>
      <p:ext uri="{BB962C8B-B14F-4D97-AF65-F5344CB8AC3E}">
        <p14:creationId xmlns:p14="http://schemas.microsoft.com/office/powerpoint/2010/main" val="11468163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sz="1200" b="0" i="0" kern="1200" dirty="0">
              <a:solidFill>
                <a:schemeClr val="tx1"/>
              </a:solidFill>
              <a:effectLst/>
              <a:latin typeface="+mn-lt"/>
              <a:ea typeface="MS PGothic" pitchFamily="34" charset="-128"/>
              <a:cs typeface="ＭＳ Ｐゴシック" charset="0"/>
            </a:endParaRPr>
          </a:p>
          <a:p>
            <a:r>
              <a:rPr lang="en-US" sz="1200" b="0" i="0" kern="1200" dirty="0">
                <a:solidFill>
                  <a:schemeClr val="tx1"/>
                </a:solidFill>
                <a:effectLst/>
                <a:latin typeface="+mn-lt"/>
                <a:ea typeface="MS PGothic" pitchFamily="34" charset="-128"/>
                <a:cs typeface="ＭＳ Ｐゴシック" charset="0"/>
              </a:rPr>
              <a:t>The GED Ready</a:t>
            </a:r>
            <a:r>
              <a:rPr lang="en-US" sz="1200" b="0" i="0" kern="1200" baseline="30000" dirty="0">
                <a:solidFill>
                  <a:schemeClr val="tx1"/>
                </a:solidFill>
                <a:effectLst/>
                <a:latin typeface="+mn-lt"/>
                <a:ea typeface="MS PGothic" pitchFamily="34" charset="-128"/>
                <a:cs typeface="ＭＳ Ｐゴシック" charset="0"/>
              </a:rPr>
              <a:t>®</a:t>
            </a:r>
            <a:r>
              <a:rPr lang="en-US" sz="1200" b="0" i="0" kern="1200" dirty="0">
                <a:solidFill>
                  <a:schemeClr val="tx1"/>
                </a:solidFill>
                <a:effectLst/>
                <a:latin typeface="+mn-lt"/>
                <a:ea typeface="MS PGothic" pitchFamily="34" charset="-128"/>
                <a:cs typeface="ＭＳ Ｐゴシック" charset="0"/>
              </a:rPr>
              <a:t> practice test is synced to publisher books and courses and gives every student their own targeted study plan based on the skills he or she needs to work on, including specific guidance on what to study in publishers’ test prep materials.</a:t>
            </a:r>
          </a:p>
          <a:p>
            <a:endParaRPr lang="en-US" dirty="0"/>
          </a:p>
          <a:p>
            <a:r>
              <a:rPr lang="en-US" sz="1200" b="0" i="0" kern="1200" dirty="0">
                <a:solidFill>
                  <a:schemeClr val="tx1"/>
                </a:solidFill>
                <a:effectLst/>
                <a:latin typeface="+mn-lt"/>
                <a:ea typeface="MS PGothic" pitchFamily="34" charset="-128"/>
                <a:cs typeface="ＭＳ Ｐゴシック" charset="0"/>
              </a:rPr>
              <a:t>The extended response and short answers are not score by the automatic scoring engine. Instead,</a:t>
            </a:r>
            <a:r>
              <a:rPr lang="en-US" sz="1200" b="0" i="0" kern="1200" baseline="0" dirty="0">
                <a:solidFill>
                  <a:schemeClr val="tx1"/>
                </a:solidFill>
                <a:effectLst/>
                <a:latin typeface="+mn-lt"/>
                <a:ea typeface="MS PGothic" pitchFamily="34" charset="-128"/>
                <a:cs typeface="ＭＳ Ｐゴシック" charset="0"/>
              </a:rPr>
              <a:t> the adult educator (classroom instructor) scores both the extended response and the short answer items. </a:t>
            </a:r>
            <a:r>
              <a:rPr lang="en-US" sz="1200" b="0" i="0" kern="1200" dirty="0">
                <a:solidFill>
                  <a:schemeClr val="tx1"/>
                </a:solidFill>
                <a:effectLst/>
                <a:latin typeface="+mn-lt"/>
                <a:ea typeface="MS PGothic" pitchFamily="34" charset="-128"/>
                <a:cs typeface="ＭＳ Ｐゴシック" charset="0"/>
              </a:rPr>
              <a:t>The reason for this is so that instructional feedback can be</a:t>
            </a:r>
            <a:r>
              <a:rPr lang="en-US" sz="1200" b="0" i="0" kern="1200" baseline="0" dirty="0">
                <a:solidFill>
                  <a:schemeClr val="tx1"/>
                </a:solidFill>
                <a:effectLst/>
                <a:latin typeface="+mn-lt"/>
                <a:ea typeface="MS PGothic" pitchFamily="34" charset="-128"/>
                <a:cs typeface="ＭＳ Ｐゴシック" charset="0"/>
              </a:rPr>
              <a:t> </a:t>
            </a:r>
            <a:r>
              <a:rPr lang="en-US" sz="1200" b="0" i="0" kern="1200" dirty="0">
                <a:solidFill>
                  <a:schemeClr val="tx1"/>
                </a:solidFill>
                <a:effectLst/>
                <a:latin typeface="+mn-lt"/>
                <a:ea typeface="MS PGothic" pitchFamily="34" charset="-128"/>
                <a:cs typeface="ＭＳ Ｐゴシック" charset="0"/>
              </a:rPr>
              <a:t>provided to the student (test-taker).</a:t>
            </a:r>
            <a:r>
              <a:rPr lang="en-US" sz="1200" b="0" i="0" kern="1200" baseline="0" dirty="0">
                <a:solidFill>
                  <a:schemeClr val="tx1"/>
                </a:solidFill>
                <a:effectLst/>
                <a:latin typeface="+mn-lt"/>
                <a:ea typeface="MS PGothic" pitchFamily="34" charset="-128"/>
                <a:cs typeface="ＭＳ Ｐゴシック" charset="0"/>
              </a:rPr>
              <a:t> </a:t>
            </a:r>
            <a:r>
              <a:rPr lang="en-US" dirty="0"/>
              <a:t>To assist the individual scoring the writing samples, online scoring tools have been developed by GEDTS</a:t>
            </a:r>
            <a:r>
              <a:rPr lang="en-US" sz="1200" b="0" i="0" kern="1200" baseline="30000" dirty="0">
                <a:solidFill>
                  <a:schemeClr val="tx1"/>
                </a:solidFill>
                <a:effectLst/>
                <a:latin typeface="+mn-lt"/>
                <a:ea typeface="MS PGothic" pitchFamily="34" charset="-128"/>
                <a:cs typeface="ＭＳ Ｐゴシック" charset="0"/>
              </a:rPr>
              <a:t>®</a:t>
            </a:r>
            <a:r>
              <a:rPr lang="en-US" dirty="0"/>
              <a:t> to provide a rubric for scoring, feedback, and suggestions for improvement.  The adult educator has access to the stimulus materials and the prompts via the website. A copy of the test-taker’s writing samples can be accessed and downloaded through the test-taker’s My</a:t>
            </a:r>
            <a:r>
              <a:rPr lang="en-US" baseline="0" dirty="0"/>
              <a:t>GED</a:t>
            </a:r>
            <a:r>
              <a:rPr lang="en-US" sz="1200" b="0" i="0" kern="1200" baseline="30000" dirty="0">
                <a:solidFill>
                  <a:schemeClr val="tx1"/>
                </a:solidFill>
                <a:effectLst/>
                <a:latin typeface="+mn-lt"/>
                <a:ea typeface="MS PGothic" pitchFamily="34" charset="-128"/>
                <a:cs typeface="ＭＳ Ｐゴシック" charset="0"/>
              </a:rPr>
              <a:t>®</a:t>
            </a:r>
            <a:r>
              <a:rPr lang="en-US" baseline="0" dirty="0"/>
              <a:t> portal.</a:t>
            </a:r>
          </a:p>
          <a:p>
            <a:endParaRPr lang="en-US" baseline="0" dirty="0"/>
          </a:p>
        </p:txBody>
      </p:sp>
      <p:sp>
        <p:nvSpPr>
          <p:cNvPr id="4" name="Header Placeholder 3"/>
          <p:cNvSpPr>
            <a:spLocks noGrp="1"/>
          </p:cNvSpPr>
          <p:nvPr>
            <p:ph type="hdr" sz="quarter" idx="10"/>
          </p:nvPr>
        </p:nvSpPr>
        <p:spPr/>
        <p:txBody>
          <a:bodyPr/>
          <a:lstStyle/>
          <a:p>
            <a:pPr>
              <a:defRPr/>
            </a:pPr>
            <a:r>
              <a:rPr lang="en-US" dirty="0"/>
              <a:t>From Assessment Targets to PLDs to HIIs</a:t>
            </a:r>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48</a:t>
            </a:fld>
            <a:endParaRPr lang="en-US" altLang="en-US" dirty="0"/>
          </a:p>
        </p:txBody>
      </p:sp>
    </p:spTree>
    <p:extLst>
      <p:ext uri="{BB962C8B-B14F-4D97-AF65-F5344CB8AC3E}">
        <p14:creationId xmlns:p14="http://schemas.microsoft.com/office/powerpoint/2010/main" val="5782299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Three Score Level Indicators on GED Ready</a:t>
            </a:r>
            <a:r>
              <a:rPr lang="en-US" baseline="30000" dirty="0">
                <a:cs typeface="Arial"/>
              </a:rPr>
              <a:t>®</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0" i="0" kern="1200" baseline="0" dirty="0">
                <a:effectLst/>
                <a:ea typeface="+mn-ea"/>
                <a:cs typeface="+mn-cs"/>
              </a:rPr>
              <a:t>Individuals taking GED Ready</a:t>
            </a:r>
            <a:r>
              <a:rPr lang="en-US" b="0" i="0" kern="1200" baseline="30000" dirty="0">
                <a:effectLst/>
                <a:ea typeface="+mn-ea"/>
                <a:cs typeface="+mn-cs"/>
              </a:rPr>
              <a:t>®</a:t>
            </a:r>
            <a:r>
              <a:rPr lang="en-US" b="0" i="0" kern="1200" baseline="0" dirty="0">
                <a:effectLst/>
                <a:ea typeface="+mn-ea"/>
                <a:cs typeface="+mn-cs"/>
              </a:rPr>
              <a:t> receive a detailed score report with a scaled score indicating their likelihood of passing the operational GED</a:t>
            </a:r>
            <a:r>
              <a:rPr lang="en-US" b="0" i="0" kern="1200" baseline="30000" dirty="0">
                <a:effectLst/>
                <a:ea typeface="+mn-ea"/>
                <a:cs typeface="+mn-cs"/>
              </a:rPr>
              <a:t>®</a:t>
            </a:r>
            <a:r>
              <a:rPr lang="en-US" b="0" i="0" kern="1200" baseline="0" dirty="0">
                <a:effectLst/>
                <a:ea typeface="+mn-ea"/>
                <a:cs typeface="+mn-cs"/>
              </a:rPr>
              <a:t> test. Test-takers will receive a score within one of three levels: Red Zone (not likely to pass), Yellow Zone (too close to call), or Green Zone (likely to pass). Note the scores for each of the levels.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0" i="0" kern="1200" baseline="0" dirty="0">
              <a:effectLst/>
              <a:ea typeface="+mn-ea"/>
              <a:cs typeface="+mn-cs"/>
            </a:endParaRPr>
          </a:p>
        </p:txBody>
      </p:sp>
      <p:sp>
        <p:nvSpPr>
          <p:cNvPr id="4" name="Slide Number Placeholder 3"/>
          <p:cNvSpPr>
            <a:spLocks noGrp="1"/>
          </p:cNvSpPr>
          <p:nvPr>
            <p:ph type="sldNum" sz="quarter" idx="10"/>
          </p:nvPr>
        </p:nvSpPr>
        <p:spPr/>
        <p:txBody>
          <a:bodyPr/>
          <a:lstStyle/>
          <a:p>
            <a:fld id="{F4B847EB-B2BF-D24D-A326-78699DF339EC}" type="slidenum">
              <a:rPr lang="en-US" smtClean="0"/>
              <a:t>49</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Header Placeholder 6"/>
          <p:cNvSpPr>
            <a:spLocks noGrp="1"/>
          </p:cNvSpPr>
          <p:nvPr>
            <p:ph type="hdr" sz="quarter" idx="13"/>
          </p:nvPr>
        </p:nvSpPr>
        <p:spPr/>
        <p:txBody>
          <a:bodyPr/>
          <a:lstStyle/>
          <a:p>
            <a:pPr>
              <a:defRPr/>
            </a:pPr>
            <a:r>
              <a:rPr lang="en-US" dirty="0"/>
              <a:t>From Assessment Targets to PLDs to HIIs</a:t>
            </a:r>
          </a:p>
        </p:txBody>
      </p:sp>
    </p:spTree>
    <p:extLst>
      <p:ext uri="{BB962C8B-B14F-4D97-AF65-F5344CB8AC3E}">
        <p14:creationId xmlns:p14="http://schemas.microsoft.com/office/powerpoint/2010/main" val="745863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5</a:t>
            </a:fld>
            <a:endParaRPr lang="en-US"/>
          </a:p>
        </p:txBody>
      </p:sp>
    </p:spTree>
    <p:extLst>
      <p:ext uri="{BB962C8B-B14F-4D97-AF65-F5344CB8AC3E}">
        <p14:creationId xmlns:p14="http://schemas.microsoft.com/office/powerpoint/2010/main" val="16660920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A8C200-9146-2E47-BE29-58F523586F58}" type="slidenum">
              <a:rPr lang="en-US" smtClean="0"/>
              <a:t>50</a:t>
            </a:fld>
            <a:endParaRPr lang="en-US"/>
          </a:p>
        </p:txBody>
      </p:sp>
      <p:sp>
        <p:nvSpPr>
          <p:cNvPr id="5" name="Date Placeholder 4"/>
          <p:cNvSpPr>
            <a:spLocks noGrp="1"/>
          </p:cNvSpPr>
          <p:nvPr>
            <p:ph type="dt" idx="11"/>
          </p:nvPr>
        </p:nvSpPr>
        <p:spPr/>
        <p:txBody>
          <a:bodyPr/>
          <a:lstStyle/>
          <a:p>
            <a:r>
              <a:rPr lang="en-US"/>
              <a:t>7/2017</a:t>
            </a:r>
          </a:p>
        </p:txBody>
      </p:sp>
      <p:sp>
        <p:nvSpPr>
          <p:cNvPr id="6" name="Header Placeholder 5"/>
          <p:cNvSpPr>
            <a:spLocks noGrp="1"/>
          </p:cNvSpPr>
          <p:nvPr>
            <p:ph type="hdr" sz="quarter" idx="12"/>
          </p:nvPr>
        </p:nvSpPr>
        <p:spPr/>
        <p:txBody>
          <a:bodyPr/>
          <a:lstStyle/>
          <a:p>
            <a:r>
              <a:rPr lang="en-US"/>
              <a:t>Connecting the Dots</a:t>
            </a:r>
          </a:p>
        </p:txBody>
      </p:sp>
      <p:sp>
        <p:nvSpPr>
          <p:cNvPr id="7" name="Footer Placeholder 6"/>
          <p:cNvSpPr>
            <a:spLocks noGrp="1"/>
          </p:cNvSpPr>
          <p:nvPr>
            <p:ph type="ftr" sz="quarter" idx="13"/>
          </p:nvPr>
        </p:nvSpPr>
        <p:spPr/>
        <p:txBody>
          <a:bodyPr/>
          <a:lstStyle/>
          <a:p>
            <a:r>
              <a:rPr lang="en-US" dirty="0"/>
              <a:t>© Copyright GED Testing Service LLC. All rights reserved.</a:t>
            </a:r>
          </a:p>
        </p:txBody>
      </p:sp>
    </p:spTree>
    <p:extLst>
      <p:ext uri="{BB962C8B-B14F-4D97-AF65-F5344CB8AC3E}">
        <p14:creationId xmlns:p14="http://schemas.microsoft.com/office/powerpoint/2010/main" val="15046264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Key</a:t>
            </a:r>
            <a:r>
              <a:rPr lang="en-US" b="1" baseline="0" dirty="0"/>
              <a:t> Points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questions first will help to “set the stage” before you read the source texts or the graphics. Knowing what to look for helps you focus your attention on more effectively interacting with the source materials.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When taking the test, use the highlighter and the white boards to annotate the text and write short notes. This will assist you in more effectively analyzing and evaluating what you are reading.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FA8C200-9146-2E47-BE29-58F523586F58}" type="slidenum">
              <a:rPr lang="en-US" smtClean="0"/>
              <a:t>51</a:t>
            </a:fld>
            <a:endParaRPr lang="en-US"/>
          </a:p>
        </p:txBody>
      </p:sp>
      <p:sp>
        <p:nvSpPr>
          <p:cNvPr id="5" name="Date Placeholder 4"/>
          <p:cNvSpPr>
            <a:spLocks noGrp="1"/>
          </p:cNvSpPr>
          <p:nvPr>
            <p:ph type="dt" idx="11"/>
          </p:nvPr>
        </p:nvSpPr>
        <p:spPr/>
        <p:txBody>
          <a:bodyPr/>
          <a:lstStyle/>
          <a:p>
            <a:r>
              <a:rPr lang="en-US"/>
              <a:t>7/2017</a:t>
            </a:r>
          </a:p>
        </p:txBody>
      </p:sp>
      <p:sp>
        <p:nvSpPr>
          <p:cNvPr id="6" name="Header Placeholder 5"/>
          <p:cNvSpPr>
            <a:spLocks noGrp="1"/>
          </p:cNvSpPr>
          <p:nvPr>
            <p:ph type="hdr" sz="quarter" idx="12"/>
          </p:nvPr>
        </p:nvSpPr>
        <p:spPr/>
        <p:txBody>
          <a:bodyPr/>
          <a:lstStyle/>
          <a:p>
            <a:r>
              <a:rPr lang="en-US"/>
              <a:t>Connecting the Dots</a:t>
            </a:r>
          </a:p>
        </p:txBody>
      </p:sp>
      <p:sp>
        <p:nvSpPr>
          <p:cNvPr id="7" name="Footer Placeholder 6"/>
          <p:cNvSpPr>
            <a:spLocks noGrp="1"/>
          </p:cNvSpPr>
          <p:nvPr>
            <p:ph type="ftr" sz="quarter" idx="13"/>
          </p:nvPr>
        </p:nvSpPr>
        <p:spPr/>
        <p:txBody>
          <a:bodyPr/>
          <a:lstStyle/>
          <a:p>
            <a:r>
              <a:rPr lang="en-US" dirty="0"/>
              <a:t>© Copyright GED Testing Service LLC. All rights reserved.</a:t>
            </a:r>
          </a:p>
        </p:txBody>
      </p:sp>
    </p:spTree>
    <p:extLst>
      <p:ext uri="{BB962C8B-B14F-4D97-AF65-F5344CB8AC3E}">
        <p14:creationId xmlns:p14="http://schemas.microsoft.com/office/powerpoint/2010/main" val="39980918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Key</a:t>
            </a:r>
            <a:r>
              <a:rPr lang="en-US" b="1" baseline="0" dirty="0"/>
              <a:t> Points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questions first will help to “set the stage” before you read the source texts or the graphics. Knowing what to look for helps you focus your attention on more effectively interacting with the source materials.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When taking the test, use the highlighter and the white boards to annotate the text and write short notes. This will assist you in more effectively analyzing and evaluating what you are reading.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FA8C200-9146-2E47-BE29-58F523586F58}" type="slidenum">
              <a:rPr lang="en-US" smtClean="0"/>
              <a:t>52</a:t>
            </a:fld>
            <a:endParaRPr lang="en-US"/>
          </a:p>
        </p:txBody>
      </p:sp>
      <p:sp>
        <p:nvSpPr>
          <p:cNvPr id="5" name="Date Placeholder 4"/>
          <p:cNvSpPr>
            <a:spLocks noGrp="1"/>
          </p:cNvSpPr>
          <p:nvPr>
            <p:ph type="dt" idx="11"/>
          </p:nvPr>
        </p:nvSpPr>
        <p:spPr/>
        <p:txBody>
          <a:bodyPr/>
          <a:lstStyle/>
          <a:p>
            <a:r>
              <a:rPr lang="en-US"/>
              <a:t>7/2017</a:t>
            </a:r>
          </a:p>
        </p:txBody>
      </p:sp>
      <p:sp>
        <p:nvSpPr>
          <p:cNvPr id="6" name="Header Placeholder 5"/>
          <p:cNvSpPr>
            <a:spLocks noGrp="1"/>
          </p:cNvSpPr>
          <p:nvPr>
            <p:ph type="hdr" sz="quarter" idx="12"/>
          </p:nvPr>
        </p:nvSpPr>
        <p:spPr/>
        <p:txBody>
          <a:bodyPr/>
          <a:lstStyle/>
          <a:p>
            <a:r>
              <a:rPr lang="en-US"/>
              <a:t>Connecting the Dots</a:t>
            </a:r>
          </a:p>
        </p:txBody>
      </p:sp>
      <p:sp>
        <p:nvSpPr>
          <p:cNvPr id="7" name="Footer Placeholder 6"/>
          <p:cNvSpPr>
            <a:spLocks noGrp="1"/>
          </p:cNvSpPr>
          <p:nvPr>
            <p:ph type="ftr" sz="quarter" idx="13"/>
          </p:nvPr>
        </p:nvSpPr>
        <p:spPr/>
        <p:txBody>
          <a:bodyPr/>
          <a:lstStyle/>
          <a:p>
            <a:r>
              <a:rPr lang="en-US" dirty="0"/>
              <a:t>© Copyright GED Testing Service LLC. All rights reserved.</a:t>
            </a:r>
          </a:p>
        </p:txBody>
      </p:sp>
    </p:spTree>
    <p:extLst>
      <p:ext uri="{BB962C8B-B14F-4D97-AF65-F5344CB8AC3E}">
        <p14:creationId xmlns:p14="http://schemas.microsoft.com/office/powerpoint/2010/main" val="21091959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effectLst/>
              <a:latin typeface="+mn-lt"/>
              <a:ea typeface="+mn-ea"/>
              <a:cs typeface="+mn-cs"/>
            </a:endParaRPr>
          </a:p>
        </p:txBody>
      </p:sp>
      <p:sp>
        <p:nvSpPr>
          <p:cNvPr id="4" name="Header Placeholder 3"/>
          <p:cNvSpPr>
            <a:spLocks noGrp="1"/>
          </p:cNvSpPr>
          <p:nvPr>
            <p:ph type="hdr" sz="quarter" idx="10"/>
          </p:nvPr>
        </p:nvSpPr>
        <p:spPr/>
        <p:txBody>
          <a:bodyPr/>
          <a:lstStyle/>
          <a:p>
            <a:r>
              <a:rPr lang="en-US"/>
              <a:t>Connecting the Dots</a:t>
            </a:r>
            <a:endParaRPr lang="en-US" dirty="0"/>
          </a:p>
        </p:txBody>
      </p:sp>
      <p:sp>
        <p:nvSpPr>
          <p:cNvPr id="5" name="Slide Number Placeholder 4"/>
          <p:cNvSpPr>
            <a:spLocks noGrp="1"/>
          </p:cNvSpPr>
          <p:nvPr>
            <p:ph type="sldNum" sz="quarter" idx="11"/>
          </p:nvPr>
        </p:nvSpPr>
        <p:spPr/>
        <p:txBody>
          <a:bodyPr/>
          <a:lstStyle/>
          <a:p>
            <a:fld id="{5DA38EC4-A1FB-4F00-B9EF-395B7D2C2274}" type="slidenum">
              <a:rPr lang="en-US" smtClean="0"/>
              <a:t>53</a:t>
            </a:fld>
            <a:endParaRPr lang="en-US" dirty="0"/>
          </a:p>
        </p:txBody>
      </p:sp>
      <p:sp>
        <p:nvSpPr>
          <p:cNvPr id="6" name="Date Placeholder 5"/>
          <p:cNvSpPr>
            <a:spLocks noGrp="1"/>
          </p:cNvSpPr>
          <p:nvPr>
            <p:ph type="dt" idx="12"/>
          </p:nvPr>
        </p:nvSpPr>
        <p:spPr/>
        <p:txBody>
          <a:bodyPr/>
          <a:lstStyle/>
          <a:p>
            <a:r>
              <a:rPr lang="en-US"/>
              <a:t>7/2017</a:t>
            </a:r>
          </a:p>
        </p:txBody>
      </p:sp>
      <p:sp>
        <p:nvSpPr>
          <p:cNvPr id="7" name="Footer Placeholder 6"/>
          <p:cNvSpPr>
            <a:spLocks noGrp="1"/>
          </p:cNvSpPr>
          <p:nvPr>
            <p:ph type="ftr" sz="quarter" idx="13"/>
          </p:nvPr>
        </p:nvSpPr>
        <p:spPr/>
        <p:txBody>
          <a:bodyPr/>
          <a:lstStyle/>
          <a:p>
            <a:r>
              <a:rPr lang="en-US" dirty="0"/>
              <a:t>© Copyright GED Testing Service LLC. All rights reserved.</a:t>
            </a:r>
          </a:p>
        </p:txBody>
      </p:sp>
    </p:spTree>
    <p:extLst>
      <p:ext uri="{BB962C8B-B14F-4D97-AF65-F5344CB8AC3E}">
        <p14:creationId xmlns:p14="http://schemas.microsoft.com/office/powerpoint/2010/main" val="22849178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54</a:t>
            </a:fld>
            <a:endParaRPr lang="en-US"/>
          </a:p>
        </p:txBody>
      </p:sp>
    </p:spTree>
    <p:extLst>
      <p:ext uri="{BB962C8B-B14F-4D97-AF65-F5344CB8AC3E}">
        <p14:creationId xmlns:p14="http://schemas.microsoft.com/office/powerpoint/2010/main" val="2522715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pPr>
              <a:defRPr/>
            </a:pPr>
            <a:r>
              <a:rPr lang="en-US"/>
              <a:t>Connecting the Dots</a:t>
            </a:r>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55</a:t>
            </a:fld>
            <a:endParaRPr lang="en-US" altLang="en-US" dirty="0"/>
          </a:p>
        </p:txBody>
      </p:sp>
      <p:sp>
        <p:nvSpPr>
          <p:cNvPr id="8" name="Notes Placeholder 7"/>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9211041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4FA8C200-9146-2E47-BE29-58F523586F58}" type="slidenum">
              <a:rPr lang="en-US" smtClean="0"/>
              <a:t>56</a:t>
            </a:fld>
            <a:endParaRPr lang="en-US"/>
          </a:p>
        </p:txBody>
      </p:sp>
      <p:sp>
        <p:nvSpPr>
          <p:cNvPr id="5" name="Date Placeholder 4"/>
          <p:cNvSpPr>
            <a:spLocks noGrp="1"/>
          </p:cNvSpPr>
          <p:nvPr>
            <p:ph type="dt" idx="11"/>
          </p:nvPr>
        </p:nvSpPr>
        <p:spPr/>
        <p:txBody>
          <a:bodyPr/>
          <a:lstStyle/>
          <a:p>
            <a:r>
              <a:rPr lang="en-US"/>
              <a:t>7/2017</a:t>
            </a:r>
          </a:p>
        </p:txBody>
      </p:sp>
      <p:sp>
        <p:nvSpPr>
          <p:cNvPr id="6" name="Header Placeholder 5"/>
          <p:cNvSpPr>
            <a:spLocks noGrp="1"/>
          </p:cNvSpPr>
          <p:nvPr>
            <p:ph type="hdr" sz="quarter" idx="12"/>
          </p:nvPr>
        </p:nvSpPr>
        <p:spPr/>
        <p:txBody>
          <a:bodyPr/>
          <a:lstStyle/>
          <a:p>
            <a:r>
              <a:rPr lang="en-US"/>
              <a:t>Connecting the Dots</a:t>
            </a:r>
          </a:p>
        </p:txBody>
      </p:sp>
      <p:sp>
        <p:nvSpPr>
          <p:cNvPr id="7" name="Footer Placeholder 6"/>
          <p:cNvSpPr>
            <a:spLocks noGrp="1"/>
          </p:cNvSpPr>
          <p:nvPr>
            <p:ph type="ftr" sz="quarter" idx="13"/>
          </p:nvPr>
        </p:nvSpPr>
        <p:spPr/>
        <p:txBody>
          <a:bodyPr/>
          <a:lstStyle/>
          <a:p>
            <a:r>
              <a:rPr lang="en-US" dirty="0"/>
              <a:t>© Copyright GED Testing Service LLC. All rights reserved.</a:t>
            </a:r>
          </a:p>
        </p:txBody>
      </p:sp>
      <p:sp>
        <p:nvSpPr>
          <p:cNvPr id="8" name="Notes Placeholder 7"/>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4078025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If you are like we</a:t>
            </a:r>
            <a:r>
              <a:rPr lang="en-US" baseline="0" dirty="0"/>
              <a:t> are, you want to be the “first” to know. It is important to stay current, so our last tip today is to sign up for the InSession newsletter.</a:t>
            </a:r>
          </a:p>
          <a:p>
            <a:endParaRPr lang="en-US" baseline="0" dirty="0"/>
          </a:p>
          <a:p>
            <a:r>
              <a:rPr lang="en-US" baseline="0" dirty="0"/>
              <a:t>Review items in the current newsletter and how to sign up.</a:t>
            </a:r>
            <a:endParaRPr lang="en-US" dirty="0"/>
          </a:p>
        </p:txBody>
      </p:sp>
      <p:sp>
        <p:nvSpPr>
          <p:cNvPr id="4" name="Header Placeholder 3"/>
          <p:cNvSpPr>
            <a:spLocks noGrp="1"/>
          </p:cNvSpPr>
          <p:nvPr>
            <p:ph type="hdr" sz="quarter" idx="10"/>
          </p:nvPr>
        </p:nvSpPr>
        <p:spPr/>
        <p:txBody>
          <a:bodyPr/>
          <a:lstStyle/>
          <a:p>
            <a:r>
              <a:rPr lang="en-US"/>
              <a:t>Connecting the Dots</a:t>
            </a:r>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F4B847EB-B2BF-D24D-A326-78699DF339EC}" type="slidenum">
              <a:rPr lang="en-US" smtClean="0"/>
              <a:t>57</a:t>
            </a:fld>
            <a:endParaRPr lang="en-US" dirty="0"/>
          </a:p>
        </p:txBody>
      </p:sp>
    </p:spTree>
    <p:extLst>
      <p:ext uri="{BB962C8B-B14F-4D97-AF65-F5344CB8AC3E}">
        <p14:creationId xmlns:p14="http://schemas.microsoft.com/office/powerpoint/2010/main" val="7862174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a:t>There are many more resources from GEDTS. Let’s spend a few minutes to look at some of the resources available</a:t>
            </a:r>
            <a:r>
              <a:rPr lang="en-US" baseline="0" dirty="0"/>
              <a:t> – both for test-takers and for educators.</a:t>
            </a:r>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58</a:t>
            </a:fld>
            <a:endParaRPr lang="en-US" altLang="en-US" dirty="0"/>
          </a:p>
        </p:txBody>
      </p:sp>
      <p:sp>
        <p:nvSpPr>
          <p:cNvPr id="5" name="Header Placeholder 3"/>
          <p:cNvSpPr>
            <a:spLocks noGrp="1"/>
          </p:cNvSpPr>
          <p:nvPr>
            <p:ph type="hdr" sz="quarter"/>
          </p:nvPr>
        </p:nvSpPr>
        <p:spPr>
          <a:xfrm>
            <a:off x="-1" y="0"/>
            <a:ext cx="3501189" cy="468313"/>
          </a:xfrm>
        </p:spPr>
        <p:txBody>
          <a:bodyPr/>
          <a:lstStyle/>
          <a:p>
            <a:r>
              <a:rPr lang="en-US" dirty="0"/>
              <a:t>From Assessment Targets to PLDs to HIIs</a:t>
            </a:r>
          </a:p>
        </p:txBody>
      </p:sp>
      <p:sp>
        <p:nvSpPr>
          <p:cNvPr id="6"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7/2017</a:t>
            </a:r>
            <a:endParaRPr lang="en-US" altLang="en-US" dirty="0"/>
          </a:p>
        </p:txBody>
      </p:sp>
      <p:sp>
        <p:nvSpPr>
          <p:cNvPr id="7"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4598951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For</a:t>
            </a:r>
            <a:r>
              <a:rPr lang="en-US" baseline="0" dirty="0"/>
              <a:t> best success, test-takers need to be familiar with the various tools available to them. Reinforce with instructors how these tools should be an integral part of instruction. Their students should have opportunities to use them prior to the test so that they better understand the functionality of the tools, as well as what is expected of them to know via content knowledge, problem solving, and critical thinking. </a:t>
            </a:r>
            <a:r>
              <a:rPr lang="en-US" dirty="0"/>
              <a:t>Become familiar</a:t>
            </a:r>
            <a:r>
              <a:rPr lang="en-US" baseline="0" dirty="0"/>
              <a:t> with each of the test-taking tools on this slide and the next. </a:t>
            </a:r>
            <a:endParaRPr lang="en-US" dirty="0"/>
          </a:p>
        </p:txBody>
      </p:sp>
      <p:sp>
        <p:nvSpPr>
          <p:cNvPr id="4" name="Header Placeholder 3"/>
          <p:cNvSpPr>
            <a:spLocks noGrp="1"/>
          </p:cNvSpPr>
          <p:nvPr>
            <p:ph type="hdr" sz="quarter" idx="10"/>
          </p:nvPr>
        </p:nvSpPr>
        <p:spPr/>
        <p:txBody>
          <a:bodyPr/>
          <a:lstStyle/>
          <a:p>
            <a:pPr>
              <a:defRPr/>
            </a:pPr>
            <a:r>
              <a:rPr lang="en-US" dirty="0"/>
              <a:t>From Assessment Targets to PLDs to HIIs</a:t>
            </a:r>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59</a:t>
            </a:fld>
            <a:endParaRPr lang="en-US" altLang="en-US" dirty="0"/>
          </a:p>
        </p:txBody>
      </p:sp>
    </p:spTree>
    <p:extLst>
      <p:ext uri="{BB962C8B-B14F-4D97-AF65-F5344CB8AC3E}">
        <p14:creationId xmlns:p14="http://schemas.microsoft.com/office/powerpoint/2010/main" val="1059550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6</a:t>
            </a:fld>
            <a:endParaRPr lang="en-US"/>
          </a:p>
        </p:txBody>
      </p:sp>
    </p:spTree>
    <p:extLst>
      <p:ext uri="{BB962C8B-B14F-4D97-AF65-F5344CB8AC3E}">
        <p14:creationId xmlns:p14="http://schemas.microsoft.com/office/powerpoint/2010/main" val="9721696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But there are more. Many test-takers are unaware that they have</a:t>
            </a:r>
            <a:r>
              <a:rPr lang="en-US" baseline="0" dirty="0"/>
              <a:t> other tools at their disposal. These tools should be integrated into classroom instruction as test-taking tips so that students can easily use them in the testing situation. Note that these tools are available to all test-takers. An accommodation request is not needed. The following are important tools with which all educators should be familiar.</a:t>
            </a:r>
          </a:p>
          <a:p>
            <a:endParaRPr lang="en-US" baseline="0" dirty="0"/>
          </a:p>
          <a:p>
            <a:r>
              <a:rPr lang="en-US" b="1" baseline="0" dirty="0"/>
              <a:t>On-screen color combinations </a:t>
            </a:r>
            <a:r>
              <a:rPr lang="en-US" sz="1200" dirty="0"/>
              <a:t> – Test-takers can choose from 11 different background/text color combinations to make the test screen easier to read</a:t>
            </a:r>
          </a:p>
          <a:p>
            <a:r>
              <a:rPr lang="en-US" sz="1200" b="1" dirty="0"/>
              <a:t>Text</a:t>
            </a:r>
            <a:r>
              <a:rPr lang="en-US" sz="1200" b="1" baseline="0" dirty="0"/>
              <a:t> size </a:t>
            </a:r>
            <a:r>
              <a:rPr lang="en-US" sz="1200" baseline="0" dirty="0"/>
              <a:t>– </a:t>
            </a:r>
            <a:r>
              <a:rPr lang="en-US" sz="1200" dirty="0"/>
              <a:t> Test-takers can use the “Custom Font” button to change the text size on the test</a:t>
            </a:r>
          </a:p>
          <a:p>
            <a:r>
              <a:rPr lang="en-US" sz="1200" b="1" dirty="0"/>
              <a:t>Highlighting</a:t>
            </a:r>
            <a:r>
              <a:rPr lang="en-US" sz="1200" b="1" baseline="0" dirty="0"/>
              <a:t> text </a:t>
            </a:r>
            <a:r>
              <a:rPr lang="en-US" sz="1200" baseline="0" dirty="0"/>
              <a:t>– </a:t>
            </a:r>
            <a:r>
              <a:rPr lang="en-US" sz="1200" dirty="0"/>
              <a:t>Test-takers can select text and click the “Highlight” button to highlight test questions and passages. </a:t>
            </a:r>
          </a:p>
          <a:p>
            <a:r>
              <a:rPr lang="en-US" sz="1200" b="1" dirty="0"/>
              <a:t>Keyboarding shortcuts</a:t>
            </a:r>
            <a:r>
              <a:rPr lang="en-US" sz="1200" b="1" baseline="0" dirty="0"/>
              <a:t> </a:t>
            </a:r>
            <a:r>
              <a:rPr lang="en-US" sz="1200" baseline="0" dirty="0"/>
              <a:t>– Cut/paste/move/remove, etc.</a:t>
            </a:r>
          </a:p>
          <a:p>
            <a:endParaRPr lang="en-US" sz="1200" baseline="0" dirty="0"/>
          </a:p>
          <a:p>
            <a:r>
              <a:rPr lang="en-US" sz="1200" baseline="0" dirty="0"/>
              <a:t>It is important that students practice on the computer-based tutorial prior to the test. All features are shown in the tutorial.</a:t>
            </a:r>
          </a:p>
          <a:p>
            <a:endParaRPr lang="en-US" dirty="0"/>
          </a:p>
        </p:txBody>
      </p:sp>
      <p:sp>
        <p:nvSpPr>
          <p:cNvPr id="4" name="Header Placeholder 3"/>
          <p:cNvSpPr>
            <a:spLocks noGrp="1"/>
          </p:cNvSpPr>
          <p:nvPr>
            <p:ph type="hdr" sz="quarter" idx="10"/>
          </p:nvPr>
        </p:nvSpPr>
        <p:spPr/>
        <p:txBody>
          <a:bodyPr/>
          <a:lstStyle/>
          <a:p>
            <a:pPr>
              <a:defRPr/>
            </a:pPr>
            <a:r>
              <a:rPr lang="en-US" dirty="0"/>
              <a:t>From Assessment Targets to PLDs to HIIs</a:t>
            </a:r>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60</a:t>
            </a:fld>
            <a:endParaRPr lang="en-US" altLang="en-US" dirty="0"/>
          </a:p>
        </p:txBody>
      </p:sp>
    </p:spTree>
    <p:extLst>
      <p:ext uri="{BB962C8B-B14F-4D97-AF65-F5344CB8AC3E}">
        <p14:creationId xmlns:p14="http://schemas.microsoft.com/office/powerpoint/2010/main" val="13571091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The following are resources that you will want to explore as</a:t>
            </a:r>
            <a:r>
              <a:rPr lang="en-US" baseline="0" dirty="0"/>
              <a:t> an integral part of being trainer. Many of the resources you have probably already explored. However, there are always new resources available from GEDTS so you will need to continue to stay current.</a:t>
            </a:r>
            <a:endParaRPr lang="en-US" dirty="0"/>
          </a:p>
        </p:txBody>
      </p:sp>
      <p:sp>
        <p:nvSpPr>
          <p:cNvPr id="4" name="Header Placeholder 3"/>
          <p:cNvSpPr>
            <a:spLocks noGrp="1"/>
          </p:cNvSpPr>
          <p:nvPr>
            <p:ph type="hdr" sz="quarter" idx="10"/>
          </p:nvPr>
        </p:nvSpPr>
        <p:spPr/>
        <p:txBody>
          <a:bodyPr/>
          <a:lstStyle/>
          <a:p>
            <a:pPr>
              <a:defRPr/>
            </a:pPr>
            <a:r>
              <a:rPr lang="en-US" dirty="0"/>
              <a:t>From Assessment Targets to PLDs to HIIs</a:t>
            </a:r>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61</a:t>
            </a:fld>
            <a:endParaRPr lang="en-US" altLang="en-US" dirty="0"/>
          </a:p>
        </p:txBody>
      </p:sp>
    </p:spTree>
    <p:extLst>
      <p:ext uri="{BB962C8B-B14F-4D97-AF65-F5344CB8AC3E}">
        <p14:creationId xmlns:p14="http://schemas.microsoft.com/office/powerpoint/2010/main" val="13972456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dirty="0"/>
          </a:p>
          <a:p>
            <a:r>
              <a:rPr lang="en-US" dirty="0"/>
              <a:t>Review information on the slide regarding the resource (where it is located and what is included).</a:t>
            </a:r>
          </a:p>
        </p:txBody>
      </p:sp>
      <p:sp>
        <p:nvSpPr>
          <p:cNvPr id="4" name="Header Placeholder 3"/>
          <p:cNvSpPr>
            <a:spLocks noGrp="1"/>
          </p:cNvSpPr>
          <p:nvPr>
            <p:ph type="hdr" sz="quarter" idx="10"/>
          </p:nvPr>
        </p:nvSpPr>
        <p:spPr/>
        <p:txBody>
          <a:bodyPr/>
          <a:lstStyle/>
          <a:p>
            <a:pPr>
              <a:defRPr/>
            </a:pPr>
            <a:r>
              <a:rPr lang="en-US" dirty="0"/>
              <a:t>From Assessment Targets to PLDs to HIIs</a:t>
            </a:r>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62</a:t>
            </a:fld>
            <a:endParaRPr lang="en-US" altLang="en-US" dirty="0"/>
          </a:p>
        </p:txBody>
      </p:sp>
    </p:spTree>
    <p:extLst>
      <p:ext uri="{BB962C8B-B14F-4D97-AF65-F5344CB8AC3E}">
        <p14:creationId xmlns:p14="http://schemas.microsoft.com/office/powerpoint/2010/main" val="112010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dirty="0"/>
          </a:p>
          <a:p>
            <a:r>
              <a:rPr lang="en-US" dirty="0"/>
              <a:t>Review information on the slide regarding the resource (where it is located and what is included).</a:t>
            </a:r>
          </a:p>
          <a:p>
            <a:endParaRPr lang="en-US" dirty="0"/>
          </a:p>
        </p:txBody>
      </p:sp>
      <p:sp>
        <p:nvSpPr>
          <p:cNvPr id="4" name="Header Placeholder 3"/>
          <p:cNvSpPr>
            <a:spLocks noGrp="1"/>
          </p:cNvSpPr>
          <p:nvPr>
            <p:ph type="hdr" sz="quarter" idx="10"/>
          </p:nvPr>
        </p:nvSpPr>
        <p:spPr/>
        <p:txBody>
          <a:bodyPr/>
          <a:lstStyle/>
          <a:p>
            <a:pPr>
              <a:defRPr/>
            </a:pPr>
            <a:r>
              <a:rPr lang="en-US" dirty="0"/>
              <a:t>From Assessment Targets to PLDs to HIIs</a:t>
            </a:r>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63</a:t>
            </a:fld>
            <a:endParaRPr lang="en-US" altLang="en-US" dirty="0"/>
          </a:p>
        </p:txBody>
      </p:sp>
    </p:spTree>
    <p:extLst>
      <p:ext uri="{BB962C8B-B14F-4D97-AF65-F5344CB8AC3E}">
        <p14:creationId xmlns:p14="http://schemas.microsoft.com/office/powerpoint/2010/main" val="32316204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Connecting the Dots</a:t>
            </a:r>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64</a:t>
            </a:fld>
            <a:endParaRPr lang="en-US" altLang="en-US" dirty="0"/>
          </a:p>
        </p:txBody>
      </p:sp>
    </p:spTree>
    <p:extLst>
      <p:ext uri="{BB962C8B-B14F-4D97-AF65-F5344CB8AC3E}">
        <p14:creationId xmlns:p14="http://schemas.microsoft.com/office/powerpoint/2010/main" val="2681602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7</a:t>
            </a:fld>
            <a:endParaRPr lang="en-US"/>
          </a:p>
        </p:txBody>
      </p:sp>
    </p:spTree>
    <p:extLst>
      <p:ext uri="{BB962C8B-B14F-4D97-AF65-F5344CB8AC3E}">
        <p14:creationId xmlns:p14="http://schemas.microsoft.com/office/powerpoint/2010/main" val="14737728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8</a:t>
            </a:fld>
            <a:endParaRPr lang="en-US"/>
          </a:p>
        </p:txBody>
      </p:sp>
    </p:spTree>
    <p:extLst>
      <p:ext uri="{BB962C8B-B14F-4D97-AF65-F5344CB8AC3E}">
        <p14:creationId xmlns:p14="http://schemas.microsoft.com/office/powerpoint/2010/main" val="3089660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Connecting the Dots</a:t>
            </a:r>
          </a:p>
        </p:txBody>
      </p:sp>
      <p:sp>
        <p:nvSpPr>
          <p:cNvPr id="5" name="Date Placeholder 4"/>
          <p:cNvSpPr>
            <a:spLocks noGrp="1"/>
          </p:cNvSpPr>
          <p:nvPr>
            <p:ph type="dt" idx="11"/>
          </p:nvPr>
        </p:nvSpPr>
        <p:spPr/>
        <p:txBody>
          <a:bodyPr/>
          <a:lstStyle/>
          <a:p>
            <a:r>
              <a:rPr lang="en-US"/>
              <a:t>7/2017</a:t>
            </a:r>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7" name="Slide Number Placeholder 6"/>
          <p:cNvSpPr>
            <a:spLocks noGrp="1"/>
          </p:cNvSpPr>
          <p:nvPr>
            <p:ph type="sldNum" sz="quarter" idx="13"/>
          </p:nvPr>
        </p:nvSpPr>
        <p:spPr/>
        <p:txBody>
          <a:bodyPr/>
          <a:lstStyle/>
          <a:p>
            <a:fld id="{4FA8C200-9146-2E47-BE29-58F523586F58}" type="slidenum">
              <a:rPr lang="en-US" smtClean="0"/>
              <a:t>9</a:t>
            </a:fld>
            <a:endParaRPr lang="en-US"/>
          </a:p>
        </p:txBody>
      </p:sp>
    </p:spTree>
    <p:extLst>
      <p:ext uri="{BB962C8B-B14F-4D97-AF65-F5344CB8AC3E}">
        <p14:creationId xmlns:p14="http://schemas.microsoft.com/office/powerpoint/2010/main" val="41740606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userDrawn="1"/>
        </p:nvSpPr>
        <p:spPr>
          <a:xfrm>
            <a:off x="1" y="2710891"/>
            <a:ext cx="9143999" cy="4147109"/>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2858095"/>
            <a:ext cx="7772400" cy="2009301"/>
          </a:xfrm>
        </p:spPr>
        <p:txBody>
          <a:bodyPr>
            <a:normAutofit/>
          </a:bodyPr>
          <a:lstStyle>
            <a:lvl1pPr algn="ctr">
              <a:defRPr sz="5400">
                <a:solidFill>
                  <a:srgbClr val="FFFFFF"/>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685800" y="5672224"/>
            <a:ext cx="7772400" cy="653461"/>
          </a:xfrm>
        </p:spPr>
        <p:txBody>
          <a:bodyPr lIns="0" tIns="0" rIns="0" bIns="0">
            <a:normAutofit/>
          </a:bodyPr>
          <a:lstStyle>
            <a:lvl1pPr marL="0" indent="0" algn="ctr">
              <a:buNone/>
              <a:defRPr sz="2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presenter name and date</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91189" y="715707"/>
            <a:ext cx="1893178" cy="1098286"/>
          </a:xfrm>
          <a:prstGeom prst="rect">
            <a:avLst/>
          </a:prstGeom>
        </p:spPr>
      </p:pic>
    </p:spTree>
    <p:extLst>
      <p:ext uri="{BB962C8B-B14F-4D97-AF65-F5344CB8AC3E}">
        <p14:creationId xmlns:p14="http://schemas.microsoft.com/office/powerpoint/2010/main" val="2973195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bg>
      <p:bgPr>
        <a:gradFill flip="none" rotWithShape="1">
          <a:gsLst>
            <a:gs pos="0">
              <a:schemeClr val="tx2"/>
            </a:gs>
            <a:gs pos="100000">
              <a:schemeClr val="tx2">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2219140"/>
            <a:ext cx="7772400" cy="919537"/>
          </a:xfrm>
        </p:spPr>
        <p:txBody>
          <a:bodyPr anchor="t">
            <a:normAutofit/>
          </a:bodyPr>
          <a:lstStyle>
            <a:lvl1pPr algn="l">
              <a:defRPr sz="4800" b="1" cap="none">
                <a:solidFill>
                  <a:srgbClr val="FFFFFF"/>
                </a:solidFill>
              </a:defRPr>
            </a:lvl1pPr>
          </a:lstStyle>
          <a:p>
            <a:r>
              <a:rPr lang="en-US" dirty="0"/>
              <a:t>Click to edit Section Header Master title style</a:t>
            </a:r>
          </a:p>
        </p:txBody>
      </p:sp>
      <p:sp>
        <p:nvSpPr>
          <p:cNvPr id="3" name="Text Placeholder 2"/>
          <p:cNvSpPr>
            <a:spLocks noGrp="1"/>
          </p:cNvSpPr>
          <p:nvPr>
            <p:ph type="body" idx="1"/>
          </p:nvPr>
        </p:nvSpPr>
        <p:spPr>
          <a:xfrm>
            <a:off x="722313" y="3236532"/>
            <a:ext cx="7772400" cy="1418120"/>
          </a:xfrm>
        </p:spPr>
        <p:txBody>
          <a:bodyPr lIns="0" tIns="0" rIns="0" bIns="0" anchor="t" anchorCtr="0"/>
          <a:lstStyle>
            <a:lvl1pPr marL="0" indent="0">
              <a:buNone/>
              <a:defRPr sz="2000">
                <a:solidFill>
                  <a:schemeClr val="accent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0787430-367F-844C-868B-A0250E95AAAB}" type="slidenum">
              <a:rPr lang="en-US" smtClean="0"/>
              <a:pPr/>
              <a:t>‹#›</a:t>
            </a:fld>
            <a:endParaRPr lang="en-US" dirty="0"/>
          </a:p>
        </p:txBody>
      </p:sp>
    </p:spTree>
    <p:extLst>
      <p:ext uri="{BB962C8B-B14F-4D97-AF65-F5344CB8AC3E}">
        <p14:creationId xmlns:p14="http://schemas.microsoft.com/office/powerpoint/2010/main" val="2982863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Image">
    <p:bg>
      <p:bgPr>
        <a:gradFill flip="none" rotWithShape="1">
          <a:gsLst>
            <a:gs pos="0">
              <a:schemeClr val="tx2"/>
            </a:gs>
            <a:gs pos="100000">
              <a:schemeClr val="tx2">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46"/>
            <a:ext cx="8229600" cy="862701"/>
          </a:xfrm>
        </p:spPr>
        <p:txBody>
          <a:bodyPr>
            <a:normAutofit/>
          </a:bodyPr>
          <a:lstStyle>
            <a:lvl1pPr>
              <a:defRPr sz="2800">
                <a:solidFill>
                  <a:srgbClr val="FFFFFF"/>
                </a:solidFill>
              </a:defRPr>
            </a:lvl1pPr>
          </a:lstStyle>
          <a:p>
            <a:r>
              <a:rPr lang="en-US" dirty="0"/>
              <a:t>Click to edit Master title style</a:t>
            </a:r>
          </a:p>
        </p:txBody>
      </p:sp>
      <p:sp>
        <p:nvSpPr>
          <p:cNvPr id="4" name="Slide Number Placeholder 3"/>
          <p:cNvSpPr>
            <a:spLocks noGrp="1"/>
          </p:cNvSpPr>
          <p:nvPr>
            <p:ph type="sldNum" sz="quarter" idx="11"/>
          </p:nvPr>
        </p:nvSpPr>
        <p:spPr/>
        <p:txBody>
          <a:bodyPr/>
          <a:lstStyle>
            <a:lvl1pPr>
              <a:defRPr>
                <a:solidFill>
                  <a:srgbClr val="FFFFFF"/>
                </a:solidFill>
              </a:defRPr>
            </a:lvl1pPr>
          </a:lstStyle>
          <a:p>
            <a:fld id="{A0787430-367F-844C-868B-A0250E95AAAB}" type="slidenum">
              <a:rPr lang="en-US" smtClean="0"/>
              <a:pPr/>
              <a:t>‹#›</a:t>
            </a:fld>
            <a:endParaRPr lang="en-US" dirty="0"/>
          </a:p>
        </p:txBody>
      </p:sp>
      <p:sp>
        <p:nvSpPr>
          <p:cNvPr id="5" name="Picture Placeholder 4"/>
          <p:cNvSpPr>
            <a:spLocks noGrp="1"/>
          </p:cNvSpPr>
          <p:nvPr>
            <p:ph type="pic" sz="quarter" idx="12" hasCustomPrompt="1"/>
          </p:nvPr>
        </p:nvSpPr>
        <p:spPr>
          <a:xfrm>
            <a:off x="457200" y="1355547"/>
            <a:ext cx="8229600" cy="4765853"/>
          </a:xfrm>
        </p:spPr>
        <p:txBody>
          <a:bodyPr/>
          <a:lstStyle>
            <a:lvl1pPr>
              <a:defRPr baseline="0"/>
            </a:lvl1pPr>
          </a:lstStyle>
          <a:p>
            <a:r>
              <a:rPr lang="en-US" dirty="0"/>
              <a:t>Insert image here</a:t>
            </a:r>
          </a:p>
        </p:txBody>
      </p:sp>
    </p:spTree>
    <p:extLst>
      <p:ext uri="{BB962C8B-B14F-4D97-AF65-F5344CB8AC3E}">
        <p14:creationId xmlns:p14="http://schemas.microsoft.com/office/powerpoint/2010/main" val="2503089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bg>
      <p:bgPr>
        <a:gradFill flip="none" rotWithShape="1">
          <a:gsLst>
            <a:gs pos="0">
              <a:schemeClr val="tx2"/>
            </a:gs>
            <a:gs pos="100000">
              <a:schemeClr val="tx2">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lvl1pPr>
              <a:defRPr>
                <a:solidFill>
                  <a:srgbClr val="FFFFFF"/>
                </a:solidFill>
              </a:defRPr>
            </a:lvl1pPr>
          </a:lstStyle>
          <a:p>
            <a:fld id="{A0787430-367F-844C-868B-A0250E95AAAB}" type="slidenum">
              <a:rPr lang="en-US" smtClean="0"/>
              <a:pPr/>
              <a:t>‹#›</a:t>
            </a:fld>
            <a:endParaRPr lang="en-US" dirty="0"/>
          </a:p>
        </p:txBody>
      </p:sp>
      <p:sp>
        <p:nvSpPr>
          <p:cNvPr id="5" name="Picture Placeholder 4"/>
          <p:cNvSpPr>
            <a:spLocks noGrp="1"/>
          </p:cNvSpPr>
          <p:nvPr>
            <p:ph type="pic" sz="quarter" idx="12" hasCustomPrompt="1"/>
          </p:nvPr>
        </p:nvSpPr>
        <p:spPr>
          <a:xfrm>
            <a:off x="457200" y="312171"/>
            <a:ext cx="8229600" cy="5809229"/>
          </a:xfrm>
        </p:spPr>
        <p:txBody>
          <a:bodyPr/>
          <a:lstStyle>
            <a:lvl1pPr>
              <a:defRPr baseline="0"/>
            </a:lvl1pPr>
          </a:lstStyle>
          <a:p>
            <a:r>
              <a:rPr lang="en-US" dirty="0"/>
              <a:t>Insert image here</a:t>
            </a:r>
          </a:p>
        </p:txBody>
      </p:sp>
    </p:spTree>
    <p:extLst>
      <p:ext uri="{BB962C8B-B14F-4D97-AF65-F5344CB8AC3E}">
        <p14:creationId xmlns:p14="http://schemas.microsoft.com/office/powerpoint/2010/main" val="2308303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lvl1pPr>
              <a:defRPr sz="2800"/>
            </a:lvl1pPr>
            <a:lvl3pPr>
              <a:defRPr sz="20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A0787430-367F-844C-868B-A0250E95AAAB}" type="slidenum">
              <a:rPr lang="en-US" smtClean="0"/>
              <a:t>‹#›</a:t>
            </a:fld>
            <a:endParaRPr lang="en-US" dirty="0"/>
          </a:p>
        </p:txBody>
      </p:sp>
      <p:sp>
        <p:nvSpPr>
          <p:cNvPr id="9" name="Rectangle 8"/>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1386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529500"/>
            <a:ext cx="4038600" cy="459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29500"/>
            <a:ext cx="4038600" cy="459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A0787430-367F-844C-868B-A0250E95AAAB}" type="slidenum">
              <a:rPr lang="en-US" smtClean="0"/>
              <a:t>‹#›</a:t>
            </a:fld>
            <a:endParaRPr lang="en-US"/>
          </a:p>
        </p:txBody>
      </p:sp>
      <p:sp>
        <p:nvSpPr>
          <p:cNvPr id="9" name="Rectangle 8"/>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2518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11800"/>
            <a:ext cx="8229600" cy="924791"/>
          </a:xfrm>
        </p:spPr>
        <p:txBody>
          <a:bodyPr/>
          <a:lstStyle/>
          <a:p>
            <a:r>
              <a:rPr lang="en-US"/>
              <a:t>Click to edit Master title style</a:t>
            </a:r>
            <a:endParaRPr lang="en-US" dirty="0"/>
          </a:p>
        </p:txBody>
      </p:sp>
      <p:sp>
        <p:nvSpPr>
          <p:cNvPr id="5" name="Slide Number Placeholder 4"/>
          <p:cNvSpPr>
            <a:spLocks noGrp="1"/>
          </p:cNvSpPr>
          <p:nvPr>
            <p:ph type="sldNum" sz="quarter" idx="12"/>
          </p:nvPr>
        </p:nvSpPr>
        <p:spPr/>
        <p:txBody>
          <a:bodyPr/>
          <a:lstStyle/>
          <a:p>
            <a:fld id="{A0787430-367F-844C-868B-A0250E95AAAB}" type="slidenum">
              <a:rPr lang="en-US" smtClean="0"/>
              <a:t>‹#›</a:t>
            </a:fld>
            <a:endParaRPr lang="en-US"/>
          </a:p>
        </p:txBody>
      </p:sp>
      <p:sp>
        <p:nvSpPr>
          <p:cNvPr id="7" name="Rectangle 6"/>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4916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1266333" y="1032159"/>
            <a:ext cx="2521888" cy="2841114"/>
          </a:xfrm>
          <a:prstGeom prst="rect">
            <a:avLst/>
          </a:prstGeom>
        </p:spPr>
      </p:pic>
      <p:sp>
        <p:nvSpPr>
          <p:cNvPr id="4" name="Slide Number Placeholder 3"/>
          <p:cNvSpPr>
            <a:spLocks noGrp="1"/>
          </p:cNvSpPr>
          <p:nvPr>
            <p:ph type="sldNum" sz="quarter" idx="12"/>
          </p:nvPr>
        </p:nvSpPr>
        <p:spPr/>
        <p:txBody>
          <a:bodyPr/>
          <a:lstStyle/>
          <a:p>
            <a:fld id="{A0787430-367F-844C-868B-A0250E95AAAB}" type="slidenum">
              <a:rPr lang="en-US" smtClean="0"/>
              <a:t>‹#›</a:t>
            </a:fld>
            <a:endParaRPr lang="en-US"/>
          </a:p>
        </p:txBody>
      </p:sp>
      <p:sp>
        <p:nvSpPr>
          <p:cNvPr id="11" name="Content Placeholder 10"/>
          <p:cNvSpPr>
            <a:spLocks noGrp="1"/>
          </p:cNvSpPr>
          <p:nvPr>
            <p:ph sz="quarter" idx="13" hasCustomPrompt="1"/>
          </p:nvPr>
        </p:nvSpPr>
        <p:spPr>
          <a:xfrm>
            <a:off x="2932113" y="1978025"/>
            <a:ext cx="4460875" cy="2792483"/>
          </a:xfrm>
        </p:spPr>
        <p:txBody>
          <a:bodyPr lIns="0" tIns="0" rIns="0" bIns="0">
            <a:normAutofit/>
          </a:bodyPr>
          <a:lstStyle>
            <a:lvl1pPr marL="0" indent="0">
              <a:buNone/>
              <a:defRPr sz="3200" baseline="0"/>
            </a:lvl1pPr>
          </a:lstStyle>
          <a:p>
            <a:pPr lvl="0"/>
            <a:r>
              <a:rPr lang="en-US" dirty="0"/>
              <a:t>Click to edit text</a:t>
            </a:r>
          </a:p>
        </p:txBody>
      </p:sp>
      <p:sp>
        <p:nvSpPr>
          <p:cNvPr id="15" name="Text Placeholder 14"/>
          <p:cNvSpPr>
            <a:spLocks noGrp="1"/>
          </p:cNvSpPr>
          <p:nvPr>
            <p:ph type="body" sz="quarter" idx="14" hasCustomPrompt="1"/>
          </p:nvPr>
        </p:nvSpPr>
        <p:spPr>
          <a:xfrm>
            <a:off x="2932113" y="4897438"/>
            <a:ext cx="4460875" cy="498475"/>
          </a:xfrm>
        </p:spPr>
        <p:txBody>
          <a:bodyPr lIns="0" tIns="0" rIns="0" bIns="0">
            <a:normAutofit/>
          </a:bodyPr>
          <a:lstStyle>
            <a:lvl1pPr marL="342900" indent="-342900" algn="r">
              <a:buFont typeface="Lucida Grande"/>
              <a:buChar char="—"/>
              <a:defRPr sz="2000" baseline="0"/>
            </a:lvl1pPr>
          </a:lstStyle>
          <a:p>
            <a:pPr lvl="0"/>
            <a:r>
              <a:rPr lang="en-US" dirty="0"/>
              <a:t>Click to add byline</a:t>
            </a:r>
          </a:p>
        </p:txBody>
      </p:sp>
      <p:sp>
        <p:nvSpPr>
          <p:cNvPr id="7" name="Rectangle 6"/>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4625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A0787430-367F-844C-868B-A0250E95AAAB}" type="slidenum">
              <a:rPr lang="en-US" smtClean="0"/>
              <a:pPr/>
              <a:t>‹#›</a:t>
            </a:fld>
            <a:endParaRPr lang="en-US" dirty="0"/>
          </a:p>
        </p:txBody>
      </p:sp>
      <p:sp>
        <p:nvSpPr>
          <p:cNvPr id="5" name="Rectangle 4"/>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2863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245225"/>
            <a:ext cx="2133600" cy="476250"/>
          </a:xfrm>
          <a:prstGeom prst="rect">
            <a:avLst/>
          </a:prstGeom>
        </p:spPr>
        <p:txBody>
          <a:bodyPr/>
          <a:lstStyle>
            <a:lvl1pPr>
              <a:defRPr/>
            </a:lvl1pPr>
          </a:lstStyle>
          <a:p>
            <a:fld id="{769613E1-C1C5-4B7D-8477-9EF9A7495AB7}" type="datetime1">
              <a:rPr lang="en-US" smtClean="0"/>
              <a:t>8/31/2018</a:t>
            </a:fld>
            <a:endParaRPr lang="en-US"/>
          </a:p>
        </p:txBody>
      </p:sp>
      <p:sp>
        <p:nvSpPr>
          <p:cNvPr id="8" name="Footer Placeholder 7"/>
          <p:cNvSpPr>
            <a:spLocks noGrp="1"/>
          </p:cNvSpPr>
          <p:nvPr>
            <p:ph type="ftr" sz="quarter" idx="11"/>
          </p:nvPr>
        </p:nvSpPr>
        <p:spPr>
          <a:xfrm>
            <a:off x="3124200" y="6245225"/>
            <a:ext cx="2895600" cy="476250"/>
          </a:xfrm>
          <a:prstGeom prst="rect">
            <a:avLst/>
          </a:prstGeom>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05338B13-9D35-426D-923F-E0FDF31E28A8}" type="slidenum">
              <a:rPr lang="en-US" smtClean="0"/>
              <a:t>‹#›</a:t>
            </a:fld>
            <a:endParaRPr lang="en-US"/>
          </a:p>
        </p:txBody>
      </p:sp>
    </p:spTree>
    <p:extLst>
      <p:ext uri="{BB962C8B-B14F-4D97-AF65-F5344CB8AC3E}">
        <p14:creationId xmlns:p14="http://schemas.microsoft.com/office/powerpoint/2010/main" val="2931806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Section Header">
    <p:bg>
      <p:bgPr>
        <a:gradFill flip="none" rotWithShape="1">
          <a:gsLst>
            <a:gs pos="0">
              <a:schemeClr val="tx2"/>
            </a:gs>
            <a:gs pos="100000">
              <a:schemeClr val="tx2">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2219140"/>
            <a:ext cx="7772400" cy="919537"/>
          </a:xfrm>
        </p:spPr>
        <p:txBody>
          <a:bodyPr anchor="t">
            <a:normAutofit/>
          </a:bodyPr>
          <a:lstStyle>
            <a:lvl1pPr algn="l">
              <a:defRPr sz="4800" b="1" cap="none">
                <a:solidFill>
                  <a:srgbClr val="FFFFFF"/>
                </a:solidFill>
              </a:defRPr>
            </a:lvl1pPr>
          </a:lstStyle>
          <a:p>
            <a:r>
              <a:rPr lang="en-US" dirty="0"/>
              <a:t>Click to edit Section Header Master title style</a:t>
            </a:r>
          </a:p>
        </p:txBody>
      </p:sp>
      <p:sp>
        <p:nvSpPr>
          <p:cNvPr id="3" name="Text Placeholder 2"/>
          <p:cNvSpPr>
            <a:spLocks noGrp="1"/>
          </p:cNvSpPr>
          <p:nvPr>
            <p:ph type="body" idx="1"/>
          </p:nvPr>
        </p:nvSpPr>
        <p:spPr>
          <a:xfrm>
            <a:off x="722313" y="3236532"/>
            <a:ext cx="7772400" cy="1418120"/>
          </a:xfrm>
        </p:spPr>
        <p:txBody>
          <a:bodyPr lIns="0" tIns="0" rIns="0" bIns="0" anchor="t" anchorCtr="0"/>
          <a:lstStyle>
            <a:lvl1pPr marL="0" indent="0">
              <a:buNone/>
              <a:defRPr sz="2000">
                <a:solidFill>
                  <a:schemeClr val="accent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0787430-367F-844C-868B-A0250E95AAAB}" type="slidenum">
              <a:rPr lang="en-US" smtClean="0"/>
              <a:pPr/>
              <a:t>‹#›</a:t>
            </a:fld>
            <a:endParaRPr lang="en-US" dirty="0"/>
          </a:p>
        </p:txBody>
      </p:sp>
    </p:spTree>
    <p:extLst>
      <p:ext uri="{BB962C8B-B14F-4D97-AF65-F5344CB8AC3E}">
        <p14:creationId xmlns:p14="http://schemas.microsoft.com/office/powerpoint/2010/main" val="2762004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18288"/>
            <a:ext cx="2895600" cy="329184"/>
          </a:xfrm>
          <a:prstGeom prst="rect">
            <a:avLst/>
          </a:prstGeom>
        </p:spPr>
        <p:txBody>
          <a:bodyPr/>
          <a:lstStyle/>
          <a:p>
            <a:endParaRPr lang="en-US" dirty="0"/>
          </a:p>
        </p:txBody>
      </p:sp>
      <p:sp>
        <p:nvSpPr>
          <p:cNvPr id="3" name="Footer Placeholder 2"/>
          <p:cNvSpPr>
            <a:spLocks noGrp="1"/>
          </p:cNvSpPr>
          <p:nvPr>
            <p:ph type="ftr" sz="quarter" idx="11"/>
          </p:nvPr>
        </p:nvSpPr>
        <p:spPr>
          <a:xfrm>
            <a:off x="3429000" y="18288"/>
            <a:ext cx="4114800" cy="329184"/>
          </a:xfrm>
          <a:prstGeom prst="rect">
            <a:avLst/>
          </a:prstGeom>
        </p:spPr>
        <p:txBody>
          <a:bodyPr/>
          <a:lstStyle/>
          <a:p>
            <a:endParaRPr kumimoji="0" lang="en-US" dirty="0"/>
          </a:p>
        </p:txBody>
      </p:sp>
      <p:sp>
        <p:nvSpPr>
          <p:cNvPr id="4" name="Slide Number Placeholder 3"/>
          <p:cNvSpPr>
            <a:spLocks noGrp="1"/>
          </p:cNvSpPr>
          <p:nvPr>
            <p:ph type="sldNum" sz="quarter" idx="12"/>
          </p:nvPr>
        </p:nvSpPr>
        <p:spPr/>
        <p:txBody>
          <a:bodyPr/>
          <a:lstStyle/>
          <a:p>
            <a:fld id="{6F42FDE4-A7DD-41A7-A0A6-9B649FB43336}" type="slidenum">
              <a:rPr kumimoji="0" lang="en-US" smtClean="0"/>
              <a:pPr/>
              <a:t>‹#›</a:t>
            </a:fld>
            <a:endParaRPr kumimoji="0" lang="en-US" dirty="0"/>
          </a:p>
        </p:txBody>
      </p:sp>
    </p:spTree>
    <p:extLst>
      <p:ext uri="{BB962C8B-B14F-4D97-AF65-F5344CB8AC3E}">
        <p14:creationId xmlns:p14="http://schemas.microsoft.com/office/powerpoint/2010/main" val="2262291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1.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92846"/>
            <a:ext cx="8229600" cy="797670"/>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509016"/>
            <a:ext cx="8229600" cy="461714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457200" y="6299737"/>
            <a:ext cx="458938" cy="321599"/>
          </a:xfrm>
          <a:prstGeom prst="rect">
            <a:avLst/>
          </a:prstGeom>
        </p:spPr>
        <p:txBody>
          <a:bodyPr vert="horz" lIns="0" tIns="0" rIns="0" bIns="0" rtlCol="0" anchor="b" anchorCtr="0"/>
          <a:lstStyle>
            <a:lvl1pPr algn="l">
              <a:defRPr sz="1200">
                <a:solidFill>
                  <a:srgbClr val="0084A9"/>
                </a:solidFill>
              </a:defRPr>
            </a:lvl1pPr>
          </a:lstStyle>
          <a:p>
            <a:fld id="{A0787430-367F-844C-868B-A0250E95AAAB}" type="slidenum">
              <a:rPr lang="en-US" smtClean="0"/>
              <a:pPr/>
              <a:t>‹#›</a:t>
            </a:fld>
            <a:endParaRPr lang="en-US" dirty="0"/>
          </a:p>
        </p:txBody>
      </p:sp>
      <p:sp>
        <p:nvSpPr>
          <p:cNvPr id="10" name="TextBox 9"/>
          <p:cNvSpPr txBox="1"/>
          <p:nvPr/>
        </p:nvSpPr>
        <p:spPr>
          <a:xfrm>
            <a:off x="916139" y="6482838"/>
            <a:ext cx="1951496" cy="138499"/>
          </a:xfrm>
          <a:prstGeom prst="rect">
            <a:avLst/>
          </a:prstGeom>
          <a:noFill/>
        </p:spPr>
        <p:txBody>
          <a:bodyPr wrap="square" lIns="0" tIns="0" rIns="0" bIns="0" rtlCol="0">
            <a:spAutoFit/>
          </a:bodyPr>
          <a:lstStyle/>
          <a:p>
            <a:pPr algn="l"/>
            <a:r>
              <a:rPr lang="en-US" sz="900" dirty="0" err="1">
                <a:solidFill>
                  <a:schemeClr val="tx2"/>
                </a:solidFill>
              </a:rPr>
              <a:t>GEDtestingservice.com</a:t>
            </a:r>
            <a:r>
              <a:rPr lang="en-US" sz="900" dirty="0">
                <a:solidFill>
                  <a:schemeClr val="tx2"/>
                </a:solidFill>
              </a:rPr>
              <a:t>  •  </a:t>
            </a:r>
            <a:r>
              <a:rPr lang="en-US" sz="900" dirty="0" err="1">
                <a:solidFill>
                  <a:schemeClr val="tx2"/>
                </a:solidFill>
              </a:rPr>
              <a:t>GED.com</a:t>
            </a:r>
            <a:endParaRPr lang="en-US" sz="900" dirty="0">
              <a:solidFill>
                <a:schemeClr val="tx2"/>
              </a:solidFill>
            </a:endParaRPr>
          </a:p>
        </p:txBody>
      </p:sp>
      <p:pic>
        <p:nvPicPr>
          <p:cNvPr id="4" name="Picture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05554" y="6226597"/>
            <a:ext cx="667166" cy="394740"/>
          </a:xfrm>
          <a:prstGeom prst="rect">
            <a:avLst/>
          </a:prstGeom>
        </p:spPr>
      </p:pic>
    </p:spTree>
    <p:extLst>
      <p:ext uri="{BB962C8B-B14F-4D97-AF65-F5344CB8AC3E}">
        <p14:creationId xmlns:p14="http://schemas.microsoft.com/office/powerpoint/2010/main" val="3034605908"/>
      </p:ext>
    </p:extLst>
  </p:cSld>
  <p:clrMap bg1="lt1" tx1="dk1" bg2="lt2" tx2="dk2" accent1="accent1" accent2="accent2" accent3="accent3" accent4="accent4" accent5="accent5" accent6="accent6" hlink="hlink" folHlink="folHlink"/>
  <p:sldLayoutIdLst>
    <p:sldLayoutId id="2147483695" r:id="rId1"/>
    <p:sldLayoutId id="2147483679" r:id="rId2"/>
    <p:sldLayoutId id="2147483681" r:id="rId3"/>
    <p:sldLayoutId id="2147483683" r:id="rId4"/>
    <p:sldLayoutId id="2147483693" r:id="rId5"/>
    <p:sldLayoutId id="2147483697" r:id="rId6"/>
    <p:sldLayoutId id="2147483706" r:id="rId7"/>
    <p:sldLayoutId id="2147483713" r:id="rId8"/>
    <p:sldLayoutId id="2147483715" r:id="rId9"/>
  </p:sldLayoutIdLst>
  <p:hf hdr="0" ftr="0" dt="0"/>
  <p:txStyles>
    <p:titleStyle>
      <a:lvl1pPr algn="l" defTabSz="457200" rtl="0" eaLnBrk="1" latinLnBrk="0" hangingPunct="1">
        <a:spcBef>
          <a:spcPct val="0"/>
        </a:spcBef>
        <a:buNone/>
        <a:defRPr sz="4000" b="1" kern="1200">
          <a:solidFill>
            <a:srgbClr val="0084A9"/>
          </a:solidFill>
          <a:latin typeface="+mj-lt"/>
          <a:ea typeface="+mj-ea"/>
          <a:cs typeface="+mj-cs"/>
        </a:defRPr>
      </a:lvl1pPr>
    </p:titleStyle>
    <p:bodyStyle>
      <a:lvl1pPr marL="342900" indent="-342900" algn="l" defTabSz="457200" rtl="0" eaLnBrk="1" latinLnBrk="0" hangingPunct="1">
        <a:lnSpc>
          <a:spcPct val="130000"/>
        </a:lnSpc>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ct val="130000"/>
        </a:lnSpc>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lnSpc>
          <a:spcPct val="130000"/>
        </a:lnSpc>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lnSpc>
          <a:spcPct val="130000"/>
        </a:lnSpc>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lnSpc>
          <a:spcPct val="130000"/>
        </a:lnSpc>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2"/>
            </a:gs>
            <a:gs pos="100000">
              <a:schemeClr val="tx2">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92846"/>
            <a:ext cx="8229600" cy="797670"/>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509016"/>
            <a:ext cx="8229600" cy="461714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57200" y="6299737"/>
            <a:ext cx="458938" cy="321599"/>
          </a:xfrm>
          <a:prstGeom prst="rect">
            <a:avLst/>
          </a:prstGeom>
        </p:spPr>
        <p:txBody>
          <a:bodyPr vert="horz" lIns="0" tIns="0" rIns="0" bIns="0" rtlCol="0" anchor="b" anchorCtr="0"/>
          <a:lstStyle>
            <a:lvl1pPr algn="l">
              <a:defRPr sz="1200">
                <a:solidFill>
                  <a:srgbClr val="FFFFFF"/>
                </a:solidFill>
              </a:defRPr>
            </a:lvl1pPr>
          </a:lstStyle>
          <a:p>
            <a:fld id="{A0787430-367F-844C-868B-A0250E95AAAB}" type="slidenum">
              <a:rPr lang="en-US" smtClean="0"/>
              <a:pPr/>
              <a:t>‹#›</a:t>
            </a:fld>
            <a:endParaRPr lang="en-US" dirty="0"/>
          </a:p>
        </p:txBody>
      </p:sp>
      <p:sp>
        <p:nvSpPr>
          <p:cNvPr id="10" name="TextBox 9"/>
          <p:cNvSpPr txBox="1"/>
          <p:nvPr/>
        </p:nvSpPr>
        <p:spPr>
          <a:xfrm>
            <a:off x="916139" y="6482838"/>
            <a:ext cx="1951496" cy="138499"/>
          </a:xfrm>
          <a:prstGeom prst="rect">
            <a:avLst/>
          </a:prstGeom>
          <a:noFill/>
        </p:spPr>
        <p:txBody>
          <a:bodyPr wrap="square" lIns="0" tIns="0" rIns="0" bIns="0" rtlCol="0">
            <a:spAutoFit/>
          </a:bodyPr>
          <a:lstStyle/>
          <a:p>
            <a:pPr algn="l"/>
            <a:r>
              <a:rPr lang="en-US" sz="900" dirty="0" err="1">
                <a:solidFill>
                  <a:srgbClr val="FFFFFF"/>
                </a:solidFill>
              </a:rPr>
              <a:t>GEDtestingservice.com</a:t>
            </a:r>
            <a:r>
              <a:rPr lang="en-US" sz="900" dirty="0">
                <a:solidFill>
                  <a:srgbClr val="FFFFFF"/>
                </a:solidFill>
              </a:rPr>
              <a:t>  •  </a:t>
            </a:r>
            <a:r>
              <a:rPr lang="en-US" sz="900" dirty="0" err="1">
                <a:solidFill>
                  <a:srgbClr val="FFFFFF"/>
                </a:solidFill>
              </a:rPr>
              <a:t>GED.com</a:t>
            </a:r>
            <a:endParaRPr lang="en-US" sz="900" dirty="0">
              <a:solidFill>
                <a:srgbClr val="FFFFFF"/>
              </a:solidFill>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05554" y="6226597"/>
            <a:ext cx="667166" cy="394740"/>
          </a:xfrm>
          <a:prstGeom prst="rect">
            <a:avLst/>
          </a:prstGeom>
        </p:spPr>
      </p:pic>
    </p:spTree>
    <p:extLst>
      <p:ext uri="{BB962C8B-B14F-4D97-AF65-F5344CB8AC3E}">
        <p14:creationId xmlns:p14="http://schemas.microsoft.com/office/powerpoint/2010/main" val="1928941565"/>
      </p:ext>
    </p:extLst>
  </p:cSld>
  <p:clrMap bg1="lt1" tx1="dk1" bg2="lt2" tx2="dk2" accent1="accent1" accent2="accent2" accent3="accent3" accent4="accent4" accent5="accent5" accent6="accent6" hlink="hlink" folHlink="folHlink"/>
  <p:sldLayoutIdLst>
    <p:sldLayoutId id="2147483701" r:id="rId1"/>
    <p:sldLayoutId id="2147483704" r:id="rId2"/>
    <p:sldLayoutId id="2147483705" r:id="rId3"/>
  </p:sldLayoutIdLst>
  <p:hf hdr="0" ftr="0" dt="0"/>
  <p:txStyles>
    <p:titleStyle>
      <a:lvl1pPr algn="l" defTabSz="457200" rtl="0" eaLnBrk="1" latinLnBrk="0" hangingPunct="1">
        <a:spcBef>
          <a:spcPct val="0"/>
        </a:spcBef>
        <a:buNone/>
        <a:defRPr sz="4000" b="1" kern="1200">
          <a:solidFill>
            <a:schemeClr val="bg2"/>
          </a:solidFill>
          <a:latin typeface="+mj-lt"/>
          <a:ea typeface="+mj-ea"/>
          <a:cs typeface="+mj-cs"/>
        </a:defRPr>
      </a:lvl1pPr>
    </p:titleStyle>
    <p:bodyStyle>
      <a:lvl1pPr marL="342900" indent="-342900" algn="l" defTabSz="457200" rtl="0" eaLnBrk="1" latinLnBrk="0" hangingPunct="1">
        <a:lnSpc>
          <a:spcPct val="130000"/>
        </a:lnSpc>
        <a:spcBef>
          <a:spcPct val="20000"/>
        </a:spcBef>
        <a:buFont typeface="Arial"/>
        <a:buChar char="•"/>
        <a:defRPr sz="3200" kern="1200">
          <a:solidFill>
            <a:srgbClr val="FFFFFF"/>
          </a:solidFill>
          <a:latin typeface="+mn-lt"/>
          <a:ea typeface="+mn-ea"/>
          <a:cs typeface="+mn-cs"/>
        </a:defRPr>
      </a:lvl1pPr>
      <a:lvl2pPr marL="742950" indent="-285750" algn="l" defTabSz="457200" rtl="0" eaLnBrk="1" latinLnBrk="0" hangingPunct="1">
        <a:lnSpc>
          <a:spcPct val="130000"/>
        </a:lnSpc>
        <a:spcBef>
          <a:spcPct val="20000"/>
        </a:spcBef>
        <a:buFont typeface="Arial"/>
        <a:buChar char="–"/>
        <a:defRPr sz="2800" kern="1200">
          <a:solidFill>
            <a:srgbClr val="FFFFFF"/>
          </a:solidFill>
          <a:latin typeface="+mn-lt"/>
          <a:ea typeface="+mn-ea"/>
          <a:cs typeface="+mn-cs"/>
        </a:defRPr>
      </a:lvl2pPr>
      <a:lvl3pPr marL="1143000" indent="-228600" algn="l" defTabSz="457200" rtl="0" eaLnBrk="1" latinLnBrk="0" hangingPunct="1">
        <a:lnSpc>
          <a:spcPct val="130000"/>
        </a:lnSpc>
        <a:spcBef>
          <a:spcPct val="20000"/>
        </a:spcBef>
        <a:buFont typeface="Arial"/>
        <a:buChar char="•"/>
        <a:defRPr sz="2400" kern="1200">
          <a:solidFill>
            <a:srgbClr val="FFFFFF"/>
          </a:solidFill>
          <a:latin typeface="+mn-lt"/>
          <a:ea typeface="+mn-ea"/>
          <a:cs typeface="+mn-cs"/>
        </a:defRPr>
      </a:lvl3pPr>
      <a:lvl4pPr marL="1600200" indent="-228600" algn="l" defTabSz="457200" rtl="0" eaLnBrk="1" latinLnBrk="0" hangingPunct="1">
        <a:lnSpc>
          <a:spcPct val="130000"/>
        </a:lnSpc>
        <a:spcBef>
          <a:spcPct val="20000"/>
        </a:spcBef>
        <a:buFont typeface="Arial"/>
        <a:buChar char="–"/>
        <a:defRPr sz="2000" kern="1200">
          <a:solidFill>
            <a:srgbClr val="FFFFFF"/>
          </a:solidFill>
          <a:latin typeface="+mn-lt"/>
          <a:ea typeface="+mn-ea"/>
          <a:cs typeface="+mn-cs"/>
        </a:defRPr>
      </a:lvl4pPr>
      <a:lvl5pPr marL="2057400" indent="-228600" algn="l" defTabSz="457200" rtl="0" eaLnBrk="1" latinLnBrk="0" hangingPunct="1">
        <a:lnSpc>
          <a:spcPct val="130000"/>
        </a:lnSpc>
        <a:spcBef>
          <a:spcPct val="20000"/>
        </a:spcBef>
        <a:buFont typeface="Arial"/>
        <a:buChar char="»"/>
        <a:defRPr sz="2000" kern="1200">
          <a:solidFill>
            <a:srgbClr val="FFFFF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ged.com/en/international_prep_providers/professional_development/develop_student_skills/"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ged.com/wp-content/uploads/relationships_between_HII_and_other_indicators.pdf"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playlist?list=PLJ4lvP90ndyXDxVHLZ4hxacF0wIF-C2mc"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7DQxBG56Ef4"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hyperlink" Target="https://www.youtube.com/watch?v=nwWJ8S1JtHk"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https://www.youtube.com/watch?v=qPzZ_8TpyDw&amp;t=38s"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JUAqbjLF2ak"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hyperlink" Target="https://www.youtube.com/watch?v=Gkk4mplOejs&amp;index=15&amp;list=PLJ4lvP90ndyXDxVHLZ4hxacF0wIF-C2mc"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s://ged.com/en/international_prep_providers/teaching/free_classroom_materials/"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hyperlink" Target="http://www.gedtestingservice.com/uploads/files/f44f3ac51e1f58c4a9aca080650ce540.pdf" TargetMode="External"/><Relationship Id="rId7" Type="http://schemas.openxmlformats.org/officeDocument/2006/relationships/image" Target="../media/image40.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6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6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62.xml"/><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48.jpg"/></Relationships>
</file>

<file path=ppt/slides/_rels/slide6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63.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0.jpg"/></Relationships>
</file>

<file path=ppt/slides/_rels/slide6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858095"/>
            <a:ext cx="9144000" cy="1536105"/>
          </a:xfrm>
        </p:spPr>
        <p:txBody>
          <a:bodyPr/>
          <a:lstStyle/>
          <a:p>
            <a:r>
              <a:rPr lang="en-US" sz="2800" dirty="0"/>
              <a:t>Connecting the Dots for GED</a:t>
            </a:r>
            <a:r>
              <a:rPr lang="en-US" sz="2800" baseline="30000" dirty="0"/>
              <a:t>®</a:t>
            </a:r>
            <a:r>
              <a:rPr lang="en-US" sz="2800" dirty="0"/>
              <a:t> Success:</a:t>
            </a:r>
            <a:br>
              <a:rPr lang="en-US" sz="2800" dirty="0"/>
            </a:br>
            <a:r>
              <a:rPr lang="en-US" sz="2800" dirty="0"/>
              <a:t>Tools and Strategies for Instruction</a:t>
            </a:r>
          </a:p>
        </p:txBody>
      </p:sp>
      <p:sp>
        <p:nvSpPr>
          <p:cNvPr id="3" name="Subtitle 2"/>
          <p:cNvSpPr>
            <a:spLocks noGrp="1"/>
          </p:cNvSpPr>
          <p:nvPr>
            <p:ph type="subTitle" idx="1"/>
          </p:nvPr>
        </p:nvSpPr>
        <p:spPr>
          <a:xfrm>
            <a:off x="685799" y="4257208"/>
            <a:ext cx="8173387" cy="2068478"/>
          </a:xfrm>
        </p:spPr>
        <p:txBody>
          <a:bodyPr>
            <a:normAutofit lnSpcReduction="10000"/>
          </a:bodyPr>
          <a:lstStyle/>
          <a:p>
            <a:pPr>
              <a:lnSpc>
                <a:spcPct val="100000"/>
              </a:lnSpc>
              <a:spcBef>
                <a:spcPts val="0"/>
              </a:spcBef>
            </a:pPr>
            <a:endParaRPr lang="en-US" sz="1800" dirty="0"/>
          </a:p>
          <a:p>
            <a:r>
              <a:rPr lang="en-US" b="1" dirty="0"/>
              <a:t>Professional Development for</a:t>
            </a:r>
            <a:br>
              <a:rPr lang="en-US" b="1" dirty="0"/>
            </a:br>
            <a:r>
              <a:rPr lang="en-US" b="1" dirty="0"/>
              <a:t>International Programs</a:t>
            </a:r>
          </a:p>
          <a:p>
            <a:r>
              <a:rPr lang="en-US" dirty="0"/>
              <a:t>Tuesday 18 September, 2018</a:t>
            </a:r>
          </a:p>
        </p:txBody>
      </p:sp>
    </p:spTree>
    <p:extLst>
      <p:ext uri="{BB962C8B-B14F-4D97-AF65-F5344CB8AC3E}">
        <p14:creationId xmlns:p14="http://schemas.microsoft.com/office/powerpoint/2010/main" val="987837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200" y="492846"/>
            <a:ext cx="8551718" cy="797670"/>
          </a:xfrm>
        </p:spPr>
        <p:txBody>
          <a:bodyPr>
            <a:normAutofit fontScale="90000"/>
          </a:bodyPr>
          <a:lstStyle/>
          <a:p>
            <a:r>
              <a:rPr lang="en-US" altLang="en-US" dirty="0"/>
              <a:t>Constructed response items </a:t>
            </a:r>
            <a:r>
              <a:rPr lang="en-US" altLang="en-US"/>
              <a:t>and scoring</a:t>
            </a:r>
            <a:endParaRPr lang="en-US" altLang="en-US" dirty="0"/>
          </a:p>
        </p:txBody>
      </p:sp>
      <p:sp>
        <p:nvSpPr>
          <p:cNvPr id="17410" name="Content Placeholder 2"/>
          <p:cNvSpPr>
            <a:spLocks noGrp="1"/>
          </p:cNvSpPr>
          <p:nvPr>
            <p:ph idx="1"/>
          </p:nvPr>
        </p:nvSpPr>
        <p:spPr>
          <a:xfrm>
            <a:off x="457200" y="1290516"/>
            <a:ext cx="8229600" cy="4602373"/>
          </a:xfrm>
        </p:spPr>
        <p:txBody>
          <a:bodyPr>
            <a:noAutofit/>
          </a:bodyPr>
          <a:lstStyle/>
          <a:p>
            <a:r>
              <a:rPr lang="en-US" altLang="en-US" sz="2400" dirty="0"/>
              <a:t>Can you pass the RLA test and score 0 on the ER item?</a:t>
            </a:r>
          </a:p>
          <a:p>
            <a:pPr lvl="1"/>
            <a:r>
              <a:rPr lang="en-US" altLang="en-US" sz="2400" dirty="0"/>
              <a:t>Yes, but most test-takers who pass at HSE do get some score points</a:t>
            </a:r>
          </a:p>
          <a:p>
            <a:pPr lvl="1"/>
            <a:r>
              <a:rPr lang="en-US" altLang="en-US" sz="2400" dirty="0"/>
              <a:t>The ER is designed to measure skills as score increase across the scale from 145 - 200</a:t>
            </a:r>
          </a:p>
          <a:p>
            <a:pPr lvl="1"/>
            <a:r>
              <a:rPr lang="en-US" altLang="en-US" sz="2400" dirty="0"/>
              <a:t>Many test-takers still do not understand the ER task</a:t>
            </a:r>
          </a:p>
          <a:p>
            <a:pPr lvl="2"/>
            <a:r>
              <a:rPr lang="en-US" altLang="en-US" sz="2400" dirty="0"/>
              <a:t>We will spend the morning session tomorrow digging into this topic</a:t>
            </a:r>
          </a:p>
          <a:p>
            <a:endParaRPr lang="en-US" altLang="en-US" sz="2400" dirty="0"/>
          </a:p>
          <a:p>
            <a:endParaRPr lang="en-US" altLang="en-US" sz="2400" dirty="0"/>
          </a:p>
        </p:txBody>
      </p:sp>
      <p:sp>
        <p:nvSpPr>
          <p:cNvPr id="17411"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089055C-BC8F-419A-9198-9A1538B4A609}" type="slidenum">
              <a:rPr lang="en-US" altLang="en-US" sz="1200">
                <a:solidFill>
                  <a:srgbClr val="0084A9"/>
                </a:solidFill>
              </a:rPr>
              <a:pPr/>
              <a:t>10</a:t>
            </a:fld>
            <a:endParaRPr lang="en-US" altLang="en-US" sz="1200">
              <a:solidFill>
                <a:srgbClr val="0084A9"/>
              </a:solidFill>
            </a:endParaRPr>
          </a:p>
        </p:txBody>
      </p:sp>
    </p:spTree>
    <p:extLst>
      <p:ext uri="{BB962C8B-B14F-4D97-AF65-F5344CB8AC3E}">
        <p14:creationId xmlns:p14="http://schemas.microsoft.com/office/powerpoint/2010/main" val="2746930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200" y="492846"/>
            <a:ext cx="8551718" cy="797670"/>
          </a:xfrm>
        </p:spPr>
        <p:txBody>
          <a:bodyPr>
            <a:normAutofit fontScale="90000"/>
          </a:bodyPr>
          <a:lstStyle/>
          <a:p>
            <a:r>
              <a:rPr lang="en-US" altLang="en-US" dirty="0"/>
              <a:t>Constructed Response Items and Scoring</a:t>
            </a:r>
          </a:p>
        </p:txBody>
      </p:sp>
      <p:sp>
        <p:nvSpPr>
          <p:cNvPr id="17410" name="Content Placeholder 2"/>
          <p:cNvSpPr>
            <a:spLocks noGrp="1"/>
          </p:cNvSpPr>
          <p:nvPr>
            <p:ph idx="1"/>
          </p:nvPr>
        </p:nvSpPr>
        <p:spPr>
          <a:xfrm>
            <a:off x="457200" y="1396785"/>
            <a:ext cx="8229600" cy="4314533"/>
          </a:xfrm>
        </p:spPr>
        <p:txBody>
          <a:bodyPr>
            <a:normAutofit fontScale="92500" lnSpcReduction="20000"/>
          </a:bodyPr>
          <a:lstStyle/>
          <a:p>
            <a:r>
              <a:rPr lang="en-US" altLang="en-US" dirty="0"/>
              <a:t>Why should I spend time on teaching writing skills if students don’t need many points on writing to pass the test?</a:t>
            </a:r>
          </a:p>
          <a:p>
            <a:pPr lvl="1"/>
            <a:r>
              <a:rPr lang="en-US" altLang="en-US" dirty="0"/>
              <a:t>Writing skills are one of the </a:t>
            </a:r>
            <a:r>
              <a:rPr lang="en-US" altLang="en-US" u="sng" dirty="0"/>
              <a:t>critical</a:t>
            </a:r>
            <a:r>
              <a:rPr lang="en-US" altLang="en-US" dirty="0"/>
              <a:t> differentiators of long-term success</a:t>
            </a:r>
          </a:p>
          <a:p>
            <a:pPr lvl="1"/>
            <a:r>
              <a:rPr lang="en-US" altLang="en-US" dirty="0"/>
              <a:t>Any score point earned counts towards the overall score</a:t>
            </a:r>
          </a:p>
          <a:p>
            <a:pPr lvl="1"/>
            <a:r>
              <a:rPr lang="en-US" altLang="en-US" dirty="0"/>
              <a:t>Building skills in this area helps develop thinking skills that impact performance on the entire test</a:t>
            </a:r>
          </a:p>
          <a:p>
            <a:endParaRPr lang="en-US" altLang="en-US" dirty="0"/>
          </a:p>
          <a:p>
            <a:endParaRPr lang="en-US" altLang="en-US" dirty="0"/>
          </a:p>
        </p:txBody>
      </p:sp>
      <p:sp>
        <p:nvSpPr>
          <p:cNvPr id="17411"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089055C-BC8F-419A-9198-9A1538B4A609}" type="slidenum">
              <a:rPr lang="en-US" altLang="en-US" sz="1200">
                <a:solidFill>
                  <a:srgbClr val="0084A9"/>
                </a:solidFill>
              </a:rPr>
              <a:pPr/>
              <a:t>11</a:t>
            </a:fld>
            <a:endParaRPr lang="en-US" altLang="en-US" sz="1200">
              <a:solidFill>
                <a:srgbClr val="0084A9"/>
              </a:solidFill>
            </a:endParaRPr>
          </a:p>
        </p:txBody>
      </p:sp>
    </p:spTree>
    <p:extLst>
      <p:ext uri="{BB962C8B-B14F-4D97-AF65-F5344CB8AC3E}">
        <p14:creationId xmlns:p14="http://schemas.microsoft.com/office/powerpoint/2010/main" val="17343997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200" y="492846"/>
            <a:ext cx="8551718" cy="797670"/>
          </a:xfrm>
        </p:spPr>
        <p:txBody>
          <a:bodyPr>
            <a:normAutofit fontScale="90000"/>
          </a:bodyPr>
          <a:lstStyle/>
          <a:p>
            <a:r>
              <a:rPr lang="en-US" altLang="en-US" dirty="0"/>
              <a:t>Constructed Response Items and Scoring</a:t>
            </a:r>
          </a:p>
        </p:txBody>
      </p:sp>
      <p:sp>
        <p:nvSpPr>
          <p:cNvPr id="17410" name="Content Placeholder 2"/>
          <p:cNvSpPr>
            <a:spLocks noGrp="1"/>
          </p:cNvSpPr>
          <p:nvPr>
            <p:ph idx="1"/>
          </p:nvPr>
        </p:nvSpPr>
        <p:spPr>
          <a:xfrm>
            <a:off x="457200" y="1290516"/>
            <a:ext cx="8229600" cy="4314533"/>
          </a:xfrm>
        </p:spPr>
        <p:txBody>
          <a:bodyPr>
            <a:normAutofit fontScale="77500" lnSpcReduction="20000"/>
          </a:bodyPr>
          <a:lstStyle/>
          <a:p>
            <a:r>
              <a:rPr lang="en-US" altLang="en-US" dirty="0"/>
              <a:t>How does the computer score the ER item?  What is it looking for?</a:t>
            </a:r>
          </a:p>
          <a:p>
            <a:pPr lvl="1"/>
            <a:r>
              <a:rPr lang="en-US" altLang="en-US" dirty="0"/>
              <a:t>The automated scoring engine catalogs the characteristics of a writing sample</a:t>
            </a:r>
          </a:p>
          <a:p>
            <a:pPr lvl="1"/>
            <a:r>
              <a:rPr lang="en-US" altLang="en-US" dirty="0"/>
              <a:t>Compares those characteristics to real exemplar responses with known scores</a:t>
            </a:r>
          </a:p>
          <a:p>
            <a:pPr lvl="1"/>
            <a:r>
              <a:rPr lang="en-US" altLang="en-US" dirty="0"/>
              <a:t>Assigns a score based on similarity to existing exemplars</a:t>
            </a:r>
          </a:p>
          <a:p>
            <a:pPr lvl="2"/>
            <a:r>
              <a:rPr lang="en-US" altLang="en-US" sz="2600" dirty="0"/>
              <a:t>If no similar responses found, ER is human-scored</a:t>
            </a:r>
          </a:p>
          <a:p>
            <a:r>
              <a:rPr lang="en-US" altLang="en-US" dirty="0"/>
              <a:t>Much more on this tomorrow!</a:t>
            </a:r>
          </a:p>
          <a:p>
            <a:endParaRPr lang="en-US" altLang="en-US" dirty="0"/>
          </a:p>
        </p:txBody>
      </p:sp>
      <p:sp>
        <p:nvSpPr>
          <p:cNvPr id="17411"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089055C-BC8F-419A-9198-9A1538B4A609}" type="slidenum">
              <a:rPr lang="en-US" altLang="en-US" sz="1200">
                <a:solidFill>
                  <a:srgbClr val="0084A9"/>
                </a:solidFill>
              </a:rPr>
              <a:pPr/>
              <a:t>12</a:t>
            </a:fld>
            <a:endParaRPr lang="en-US" altLang="en-US" sz="1200">
              <a:solidFill>
                <a:srgbClr val="0084A9"/>
              </a:solidFill>
            </a:endParaRPr>
          </a:p>
        </p:txBody>
      </p:sp>
    </p:spTree>
    <p:extLst>
      <p:ext uri="{BB962C8B-B14F-4D97-AF65-F5344CB8AC3E}">
        <p14:creationId xmlns:p14="http://schemas.microsoft.com/office/powerpoint/2010/main" val="1472169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200" y="492846"/>
            <a:ext cx="8551718" cy="797670"/>
          </a:xfrm>
        </p:spPr>
        <p:txBody>
          <a:bodyPr>
            <a:normAutofit/>
          </a:bodyPr>
          <a:lstStyle/>
          <a:p>
            <a:r>
              <a:rPr lang="en-US" altLang="en-US" dirty="0"/>
              <a:t>Performance Levels</a:t>
            </a:r>
          </a:p>
        </p:txBody>
      </p:sp>
      <p:sp>
        <p:nvSpPr>
          <p:cNvPr id="17410" name="Content Placeholder 2"/>
          <p:cNvSpPr>
            <a:spLocks noGrp="1"/>
          </p:cNvSpPr>
          <p:nvPr>
            <p:ph idx="1"/>
          </p:nvPr>
        </p:nvSpPr>
        <p:spPr>
          <a:xfrm>
            <a:off x="457200" y="1290516"/>
            <a:ext cx="8229600" cy="4314533"/>
          </a:xfrm>
        </p:spPr>
        <p:txBody>
          <a:bodyPr>
            <a:normAutofit fontScale="92500" lnSpcReduction="10000"/>
          </a:bodyPr>
          <a:lstStyle/>
          <a:p>
            <a:r>
              <a:rPr lang="en-US" altLang="en-US" dirty="0"/>
              <a:t>The test has two performance levels</a:t>
            </a:r>
          </a:p>
          <a:p>
            <a:pPr lvl="1"/>
            <a:r>
              <a:rPr lang="en-US" altLang="en-US" dirty="0"/>
              <a:t>Non-pass</a:t>
            </a:r>
          </a:p>
          <a:p>
            <a:pPr lvl="1"/>
            <a:r>
              <a:rPr lang="en-US" altLang="en-US" dirty="0"/>
              <a:t>Pass (high school equivalency)</a:t>
            </a:r>
          </a:p>
          <a:p>
            <a:r>
              <a:rPr lang="en-US" altLang="en-US" dirty="0"/>
              <a:t>The ”Pass” level can be divided into 3 “sub-levels” for instructional purposes</a:t>
            </a:r>
          </a:p>
          <a:p>
            <a:pPr lvl="1"/>
            <a:r>
              <a:rPr lang="en-US" altLang="en-US" dirty="0"/>
              <a:t>Pass, Pass+, Pass++</a:t>
            </a:r>
          </a:p>
          <a:p>
            <a:pPr lvl="1"/>
            <a:r>
              <a:rPr lang="en-US" altLang="en-US" dirty="0"/>
              <a:t>We will share the detailed descriptors for these levels with you for use in instruction</a:t>
            </a:r>
          </a:p>
          <a:p>
            <a:endParaRPr lang="en-US" altLang="en-US" dirty="0"/>
          </a:p>
        </p:txBody>
      </p:sp>
      <p:sp>
        <p:nvSpPr>
          <p:cNvPr id="17411"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089055C-BC8F-419A-9198-9A1538B4A609}" type="slidenum">
              <a:rPr lang="en-US" altLang="en-US" sz="1200">
                <a:solidFill>
                  <a:srgbClr val="0084A9"/>
                </a:solidFill>
              </a:rPr>
              <a:pPr/>
              <a:t>13</a:t>
            </a:fld>
            <a:endParaRPr lang="en-US" altLang="en-US" sz="1200">
              <a:solidFill>
                <a:srgbClr val="0084A9"/>
              </a:solidFill>
            </a:endParaRPr>
          </a:p>
        </p:txBody>
      </p:sp>
    </p:spTree>
    <p:extLst>
      <p:ext uri="{BB962C8B-B14F-4D97-AF65-F5344CB8AC3E}">
        <p14:creationId xmlns:p14="http://schemas.microsoft.com/office/powerpoint/2010/main" val="1956614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200" y="492846"/>
            <a:ext cx="8551718" cy="797670"/>
          </a:xfrm>
        </p:spPr>
        <p:txBody>
          <a:bodyPr>
            <a:normAutofit/>
          </a:bodyPr>
          <a:lstStyle/>
          <a:p>
            <a:r>
              <a:rPr lang="en-US" altLang="en-US" dirty="0"/>
              <a:t>Sharing insights activity</a:t>
            </a:r>
          </a:p>
        </p:txBody>
      </p:sp>
      <p:sp>
        <p:nvSpPr>
          <p:cNvPr id="17410" name="Content Placeholder 2"/>
          <p:cNvSpPr>
            <a:spLocks noGrp="1"/>
          </p:cNvSpPr>
          <p:nvPr>
            <p:ph idx="1"/>
          </p:nvPr>
        </p:nvSpPr>
        <p:spPr>
          <a:xfrm>
            <a:off x="457200" y="1290516"/>
            <a:ext cx="8229600" cy="4737751"/>
          </a:xfrm>
        </p:spPr>
        <p:txBody>
          <a:bodyPr>
            <a:normAutofit fontScale="85000" lnSpcReduction="20000"/>
          </a:bodyPr>
          <a:lstStyle/>
          <a:p>
            <a:r>
              <a:rPr lang="en-US" altLang="en-US" dirty="0"/>
              <a:t>Make groups of 5 </a:t>
            </a:r>
          </a:p>
          <a:p>
            <a:pPr lvl="1"/>
            <a:r>
              <a:rPr lang="en-US" altLang="en-US" dirty="0"/>
              <a:t>2 members who participated last year</a:t>
            </a:r>
          </a:p>
          <a:p>
            <a:pPr lvl="1"/>
            <a:r>
              <a:rPr lang="en-US" altLang="en-US" dirty="0"/>
              <a:t>3 members who are first time participants</a:t>
            </a:r>
          </a:p>
          <a:p>
            <a:r>
              <a:rPr lang="en-US" altLang="en-US" dirty="0"/>
              <a:t>Returning participants share the 3 – 5 things that were the most important learnings for you from last year</a:t>
            </a:r>
          </a:p>
          <a:p>
            <a:r>
              <a:rPr lang="en-US" altLang="en-US" dirty="0"/>
              <a:t>New and returning participants discuss the 3 -5 things that you want to get out of this year’s conference</a:t>
            </a:r>
          </a:p>
          <a:p>
            <a:r>
              <a:rPr lang="en-US" altLang="en-US" dirty="0"/>
              <a:t>Record your learnings and expectations on a flipchart</a:t>
            </a:r>
          </a:p>
          <a:p>
            <a:r>
              <a:rPr lang="en-US" altLang="en-US" dirty="0"/>
              <a:t>Take 10 minutes and be prepared to share with the large group</a:t>
            </a:r>
          </a:p>
          <a:p>
            <a:endParaRPr lang="en-US" altLang="en-US" dirty="0"/>
          </a:p>
        </p:txBody>
      </p:sp>
      <p:sp>
        <p:nvSpPr>
          <p:cNvPr id="17411"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089055C-BC8F-419A-9198-9A1538B4A609}" type="slidenum">
              <a:rPr lang="en-US" altLang="en-US" sz="1200">
                <a:solidFill>
                  <a:srgbClr val="0084A9"/>
                </a:solidFill>
              </a:rPr>
              <a:pPr/>
              <a:t>14</a:t>
            </a:fld>
            <a:endParaRPr lang="en-US" altLang="en-US" sz="1200">
              <a:solidFill>
                <a:srgbClr val="0084A9"/>
              </a:solidFill>
            </a:endParaRPr>
          </a:p>
        </p:txBody>
      </p:sp>
    </p:spTree>
    <p:extLst>
      <p:ext uri="{BB962C8B-B14F-4D97-AF65-F5344CB8AC3E}">
        <p14:creationId xmlns:p14="http://schemas.microsoft.com/office/powerpoint/2010/main" val="638432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0787430-367F-844C-868B-A0250E95AAAB}" type="slidenum">
              <a:rPr lang="en-US" smtClean="0"/>
              <a:t>15</a:t>
            </a:fld>
            <a:endParaRPr lang="en-US" dirty="0"/>
          </a:p>
        </p:txBody>
      </p:sp>
      <p:pic>
        <p:nvPicPr>
          <p:cNvPr id="2050" name="Picture 2" descr="C:\Users\bonnie\Desktop\to work on and put in folders 9_2016\top-10-films.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05022" y="623315"/>
            <a:ext cx="6914033" cy="5676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0540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845" y="600501"/>
            <a:ext cx="4819745" cy="4053386"/>
          </a:xfrm>
        </p:spPr>
        <p:txBody>
          <a:bodyPr rtlCol="0">
            <a:noAutofit/>
          </a:bodyPr>
          <a:lstStyle/>
          <a:p>
            <a:pPr eaLnBrk="1" fontAlgn="auto" hangingPunct="1">
              <a:spcAft>
                <a:spcPts val="0"/>
              </a:spcAft>
              <a:defRPr/>
            </a:pPr>
            <a:r>
              <a:rPr lang="en-US" sz="5400" dirty="0">
                <a:effectLst>
                  <a:outerShdw blurRad="38100" dist="38100" dir="2700000" algn="tl">
                    <a:srgbClr val="000000">
                      <a:alpha val="43137"/>
                    </a:srgbClr>
                  </a:outerShdw>
                </a:effectLst>
              </a:rPr>
              <a:t>Tip 1</a:t>
            </a:r>
            <a:br>
              <a:rPr lang="en-US" sz="4400" dirty="0">
                <a:effectLst>
                  <a:outerShdw blurRad="38100" dist="38100" dir="2700000" algn="tl">
                    <a:srgbClr val="000000">
                      <a:alpha val="43137"/>
                    </a:srgbClr>
                  </a:outerShdw>
                </a:effectLst>
              </a:rPr>
            </a:br>
            <a:br>
              <a:rPr lang="en-US" sz="4400" dirty="0">
                <a:effectLst>
                  <a:outerShdw blurRad="38100" dist="38100" dir="2700000" algn="tl">
                    <a:srgbClr val="000000">
                      <a:alpha val="43137"/>
                    </a:srgbClr>
                  </a:outerShdw>
                </a:effectLst>
              </a:rPr>
            </a:br>
            <a:r>
              <a:rPr lang="en-US" sz="4400" dirty="0">
                <a:effectLst>
                  <a:outerShdw blurRad="38100" dist="38100" dir="2700000" algn="tl">
                    <a:srgbClr val="000000">
                      <a:alpha val="43137"/>
                    </a:srgbClr>
                  </a:outerShdw>
                </a:effectLst>
              </a:rPr>
              <a:t>Use data to tell the story and assess areas                   of strength                   and need</a:t>
            </a:r>
            <a:br>
              <a:rPr lang="en-US" sz="4400" dirty="0">
                <a:effectLst>
                  <a:outerShdw blurRad="38100" dist="38100" dir="2700000" algn="tl">
                    <a:srgbClr val="000000">
                      <a:alpha val="43137"/>
                    </a:srgbClr>
                  </a:outerShdw>
                </a:effectLst>
              </a:rPr>
            </a:br>
            <a:endParaRPr lang="en-US" sz="4400" dirty="0">
              <a:effectLst>
                <a:outerShdw blurRad="38100" dist="38100" dir="2700000" algn="tl">
                  <a:srgbClr val="000000">
                    <a:alpha val="43137"/>
                  </a:srgbClr>
                </a:outerShdw>
              </a:effectLst>
            </a:endParaRPr>
          </a:p>
        </p:txBody>
      </p:sp>
      <p:pic>
        <p:nvPicPr>
          <p:cNvPr id="5122"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34678" y="2267716"/>
            <a:ext cx="5009322" cy="3132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16</a:t>
            </a:fld>
            <a:endParaRPr lang="en-US" altLang="en-US" sz="1200" dirty="0">
              <a:solidFill>
                <a:srgbClr val="0084A9"/>
              </a:solidFill>
            </a:endParaRPr>
          </a:p>
        </p:txBody>
      </p:sp>
    </p:spTree>
    <p:extLst>
      <p:ext uri="{BB962C8B-B14F-4D97-AF65-F5344CB8AC3E}">
        <p14:creationId xmlns:p14="http://schemas.microsoft.com/office/powerpoint/2010/main" val="62273910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Test-taker Confidence</a:t>
            </a:r>
          </a:p>
        </p:txBody>
      </p:sp>
      <p:sp>
        <p:nvSpPr>
          <p:cNvPr id="3" name="Content Placeholder 2"/>
          <p:cNvSpPr>
            <a:spLocks noGrp="1"/>
          </p:cNvSpPr>
          <p:nvPr>
            <p:ph idx="1"/>
          </p:nvPr>
        </p:nvSpPr>
        <p:spPr/>
        <p:txBody>
          <a:bodyPr/>
          <a:lstStyle/>
          <a:p>
            <a:r>
              <a:rPr lang="en-US" dirty="0"/>
              <a:t>Test-taker Pass Rate</a:t>
            </a:r>
          </a:p>
          <a:p>
            <a:pPr lvl="1"/>
            <a:r>
              <a:rPr lang="en-US" dirty="0"/>
              <a:t>Battery pass rate</a:t>
            </a:r>
          </a:p>
          <a:p>
            <a:pPr lvl="1"/>
            <a:r>
              <a:rPr lang="en-US" dirty="0"/>
              <a:t>Content area pass rate</a:t>
            </a:r>
          </a:p>
          <a:p>
            <a:r>
              <a:rPr lang="en-US" dirty="0"/>
              <a:t>Completion rate</a:t>
            </a:r>
          </a:p>
          <a:p>
            <a:r>
              <a:rPr lang="en-US" dirty="0"/>
              <a:t>Retake rate</a:t>
            </a:r>
          </a:p>
        </p:txBody>
      </p:sp>
      <p:sp>
        <p:nvSpPr>
          <p:cNvPr id="4" name="Slide Number Placeholder 3"/>
          <p:cNvSpPr>
            <a:spLocks noGrp="1"/>
          </p:cNvSpPr>
          <p:nvPr>
            <p:ph type="sldNum" sz="quarter" idx="12"/>
          </p:nvPr>
        </p:nvSpPr>
        <p:spPr/>
        <p:txBody>
          <a:bodyPr/>
          <a:lstStyle/>
          <a:p>
            <a:fld id="{A0787430-367F-844C-868B-A0250E95AAAB}" type="slidenum">
              <a:rPr lang="en-US" smtClean="0"/>
              <a:t>17</a:t>
            </a:fld>
            <a:endParaRPr lang="en-US" dirty="0"/>
          </a:p>
        </p:txBody>
      </p:sp>
    </p:spTree>
    <p:extLst>
      <p:ext uri="{BB962C8B-B14F-4D97-AF65-F5344CB8AC3E}">
        <p14:creationId xmlns:p14="http://schemas.microsoft.com/office/powerpoint/2010/main" val="1707235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1707"/>
            <a:ext cx="8206242" cy="4702199"/>
          </a:xfrm>
        </p:spPr>
        <p:txBody>
          <a:bodyPr rtlCol="0">
            <a:noAutofit/>
          </a:bodyPr>
          <a:lstStyle/>
          <a:p>
            <a:pPr eaLnBrk="1" fontAlgn="auto" hangingPunct="1">
              <a:spcAft>
                <a:spcPts val="0"/>
              </a:spcAft>
              <a:defRPr/>
            </a:pPr>
            <a:r>
              <a:rPr lang="en-US" sz="6600" dirty="0">
                <a:effectLst>
                  <a:outerShdw blurRad="38100" dist="38100" dir="2700000" algn="tl">
                    <a:srgbClr val="000000">
                      <a:alpha val="43137"/>
                    </a:srgbClr>
                  </a:outerShdw>
                </a:effectLst>
              </a:rPr>
              <a:t>Tip 2</a:t>
            </a:r>
            <a:br>
              <a:rPr lang="en-US" sz="4800" dirty="0">
                <a:effectLst>
                  <a:outerShdw blurRad="38100" dist="38100" dir="2700000" algn="tl">
                    <a:srgbClr val="000000">
                      <a:alpha val="43137"/>
                    </a:srgbClr>
                  </a:outerShdw>
                </a:effectLst>
              </a:rPr>
            </a:br>
            <a:br>
              <a:rPr lang="en-US" sz="4800" dirty="0">
                <a:effectLst>
                  <a:outerShdw blurRad="38100" dist="38100" dir="2700000" algn="tl">
                    <a:srgbClr val="000000">
                      <a:alpha val="43137"/>
                    </a:srgbClr>
                  </a:outerShdw>
                </a:effectLst>
              </a:rPr>
            </a:br>
            <a:br>
              <a:rPr lang="en-US" sz="4800" dirty="0">
                <a:effectLst>
                  <a:outerShdw blurRad="38100" dist="38100" dir="2700000" algn="tl">
                    <a:srgbClr val="000000">
                      <a:alpha val="43137"/>
                    </a:srgbClr>
                  </a:outerShdw>
                </a:effectLst>
              </a:rPr>
            </a:br>
            <a:r>
              <a:rPr lang="en-US" sz="4800" dirty="0">
                <a:effectLst>
                  <a:outerShdw blurRad="38100" dist="38100" dir="2700000" algn="tl">
                    <a:srgbClr val="000000">
                      <a:alpha val="43137"/>
                    </a:srgbClr>
                  </a:outerShdw>
                </a:effectLst>
              </a:rPr>
              <a:t> </a:t>
            </a:r>
            <a:r>
              <a:rPr lang="en-US" sz="3200" dirty="0">
                <a:effectLst>
                  <a:outerShdw blurRad="38100" dist="38100" dir="2700000" algn="tl">
                    <a:srgbClr val="000000">
                      <a:alpha val="43137"/>
                    </a:srgbClr>
                  </a:outerShdw>
                </a:effectLst>
              </a:rPr>
              <a:t>- The PLDs tell you </a:t>
            </a:r>
            <a:br>
              <a:rPr lang="en-US" sz="3200" dirty="0">
                <a:effectLst>
                  <a:outerShdw blurRad="38100" dist="38100" dir="2700000" algn="tl">
                    <a:srgbClr val="000000">
                      <a:alpha val="43137"/>
                    </a:srgbClr>
                  </a:outerShdw>
                </a:effectLst>
              </a:rPr>
            </a:br>
            <a:r>
              <a:rPr lang="en-US" sz="3200" dirty="0">
                <a:effectLst>
                  <a:outerShdw blurRad="38100" dist="38100" dir="2700000" algn="tl">
                    <a:srgbClr val="000000">
                      <a:alpha val="43137"/>
                    </a:srgbClr>
                  </a:outerShdw>
                </a:effectLst>
              </a:rPr>
              <a:t>what students should know and be able to do </a:t>
            </a:r>
            <a:br>
              <a:rPr lang="en-US" sz="3200" dirty="0">
                <a:effectLst>
                  <a:outerShdw blurRad="38100" dist="38100" dir="2700000" algn="tl">
                    <a:srgbClr val="000000">
                      <a:alpha val="43137"/>
                    </a:srgbClr>
                  </a:outerShdw>
                </a:effectLst>
              </a:rPr>
            </a:br>
            <a:r>
              <a:rPr lang="en-US" sz="3200" dirty="0">
                <a:effectLst>
                  <a:outerShdw blurRad="38100" dist="38100" dir="2700000" algn="tl">
                    <a:srgbClr val="000000">
                      <a:alpha val="43137"/>
                    </a:srgbClr>
                  </a:outerShdw>
                </a:effectLst>
              </a:rPr>
              <a:t> - The Student Facing Skills translates those skills into learner friendly language</a:t>
            </a:r>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9150" y="719046"/>
            <a:ext cx="3539423" cy="215376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 name="Slide Number Placeholder 3"/>
          <p:cNvSpPr>
            <a:spLocks noGrp="1"/>
          </p:cNvSpPr>
          <p:nvPr>
            <p:ph type="sldNum" sz="quarter" idx="12"/>
          </p:nvPr>
        </p:nvSpPr>
        <p:spPr>
          <a:xfrm>
            <a:off x="457200" y="6299737"/>
            <a:ext cx="458938" cy="321599"/>
          </a:xfrm>
        </p:spPr>
        <p:txBody>
          <a:bodyPr/>
          <a:lstStyle/>
          <a:p>
            <a:fld id="{A0787430-367F-844C-868B-A0250E95AAAB}" type="slidenum">
              <a:rPr lang="en-US" smtClean="0"/>
              <a:t>18</a:t>
            </a:fld>
            <a:endParaRPr lang="en-US" dirty="0"/>
          </a:p>
        </p:txBody>
      </p:sp>
      <p:pic>
        <p:nvPicPr>
          <p:cNvPr id="4" name="Picture 3"/>
          <p:cNvPicPr>
            <a:picLocks noChangeAspect="1"/>
          </p:cNvPicPr>
          <p:nvPr/>
        </p:nvPicPr>
        <p:blipFill>
          <a:blip r:embed="rId4"/>
          <a:stretch>
            <a:fillRect/>
          </a:stretch>
        </p:blipFill>
        <p:spPr>
          <a:xfrm>
            <a:off x="6418574" y="521708"/>
            <a:ext cx="2007722" cy="2712560"/>
          </a:xfrm>
          <a:prstGeom prst="rect">
            <a:avLst/>
          </a:prstGeom>
          <a:ln>
            <a:solidFill>
              <a:schemeClr val="accent1"/>
            </a:solidFill>
          </a:ln>
        </p:spPr>
      </p:pic>
    </p:spTree>
    <p:extLst>
      <p:ext uri="{BB962C8B-B14F-4D97-AF65-F5344CB8AC3E}">
        <p14:creationId xmlns:p14="http://schemas.microsoft.com/office/powerpoint/2010/main" val="414308974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GED</a:t>
            </a:r>
            <a:r>
              <a:rPr lang="en-US" baseline="30000" dirty="0"/>
              <a:t>®</a:t>
            </a:r>
            <a:r>
              <a:rPr lang="en-US" dirty="0"/>
              <a:t> Passing Performance Level</a:t>
            </a:r>
          </a:p>
        </p:txBody>
      </p:sp>
      <p:graphicFrame>
        <p:nvGraphicFramePr>
          <p:cNvPr id="5" name="Content Placeholder 6"/>
          <p:cNvGraphicFramePr>
            <a:graphicFrameLocks/>
          </p:cNvGraphicFramePr>
          <p:nvPr>
            <p:extLst>
              <p:ext uri="{D42A27DB-BD31-4B8C-83A1-F6EECF244321}">
                <p14:modId xmlns:p14="http://schemas.microsoft.com/office/powerpoint/2010/main" val="398122729"/>
              </p:ext>
            </p:extLst>
          </p:nvPr>
        </p:nvGraphicFramePr>
        <p:xfrm>
          <a:off x="533400" y="1694462"/>
          <a:ext cx="8229600" cy="210312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gridSpan="3">
                  <a:txBody>
                    <a:bodyPr/>
                    <a:lstStyle/>
                    <a:p>
                      <a:pPr algn="ctr"/>
                      <a:r>
                        <a:rPr lang="en-US" sz="2400" dirty="0">
                          <a:effectLst>
                            <a:outerShdw blurRad="38100" dist="38100" dir="2700000" algn="tl">
                              <a:srgbClr val="000000">
                                <a:alpha val="43137"/>
                              </a:srgbClr>
                            </a:outerShdw>
                          </a:effectLst>
                        </a:rPr>
                        <a:t>Pass/High</a:t>
                      </a:r>
                      <a:r>
                        <a:rPr lang="en-US" sz="2400" baseline="0" dirty="0">
                          <a:effectLst>
                            <a:outerShdw blurRad="38100" dist="38100" dir="2700000" algn="tl">
                              <a:srgbClr val="000000">
                                <a:alpha val="43137"/>
                              </a:srgbClr>
                            </a:outerShdw>
                          </a:effectLst>
                        </a:rPr>
                        <a:t> School Equivalence</a:t>
                      </a:r>
                      <a:endParaRPr lang="en-US" sz="2400" dirty="0">
                        <a:solidFill>
                          <a:srgbClr val="FF0000"/>
                        </a:solidFill>
                        <a:effectLst>
                          <a:outerShdw blurRad="38100" dist="38100" dir="2700000" algn="tl">
                            <a:srgbClr val="000000">
                              <a:alpha val="43137"/>
                            </a:srgbClr>
                          </a:outerShdw>
                        </a:effectLst>
                        <a:latin typeface="Century Gothic" panose="020B0502020202020204" pitchFamily="34" charset="0"/>
                      </a:endParaRP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2400" dirty="0">
                        <a:solidFill>
                          <a:srgbClr val="FF0000"/>
                        </a:solidFill>
                        <a:effectLst>
                          <a:outerShdw blurRad="38100" dist="38100" dir="2700000" algn="tl">
                            <a:srgbClr val="000000">
                              <a:alpha val="43137"/>
                            </a:srgbClr>
                          </a:outerShdw>
                        </a:effectLst>
                        <a:latin typeface="Century Gothic" panose="020B0502020202020204" pitchFamily="34" charset="0"/>
                      </a:endParaRP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2400" dirty="0">
                        <a:solidFill>
                          <a:srgbClr val="FF0000"/>
                        </a:solidFill>
                        <a:effectLst>
                          <a:outerShdw blurRad="38100" dist="38100" dir="2700000" algn="tl">
                            <a:srgbClr val="000000">
                              <a:alpha val="43137"/>
                            </a:srgbClr>
                          </a:outerShdw>
                        </a:effectLst>
                        <a:latin typeface="Century Gothic" panose="020B0502020202020204" pitchFamily="34" charset="0"/>
                      </a:endParaRP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0840">
                <a:tc>
                  <a:txBody>
                    <a:bodyPr/>
                    <a:lstStyle/>
                    <a:p>
                      <a:pPr algn="ctr"/>
                      <a:r>
                        <a:rPr lang="en-US" sz="2400" dirty="0"/>
                        <a:t>145-164</a:t>
                      </a:r>
                      <a:endParaRPr lang="en-US" sz="2400" b="1" dirty="0">
                        <a:solidFill>
                          <a:srgbClr val="FF0000"/>
                        </a:solidFill>
                        <a:latin typeface="Century Gothic" panose="020B0502020202020204" pitchFamily="34" charset="0"/>
                      </a:endParaRP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a:t>165 - 174</a:t>
                      </a:r>
                      <a:endParaRPr lang="en-US" sz="2400" b="1" dirty="0">
                        <a:solidFill>
                          <a:srgbClr val="FF0000"/>
                        </a:solidFill>
                        <a:latin typeface="Century Gothic" panose="020B0502020202020204" pitchFamily="34" charset="0"/>
                      </a:endParaRP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a:t>175-200</a:t>
                      </a:r>
                      <a:endParaRPr lang="en-US" sz="2400" b="1" dirty="0">
                        <a:solidFill>
                          <a:srgbClr val="FF0000"/>
                        </a:solidFill>
                        <a:latin typeface="Century Gothic" panose="020B0502020202020204" pitchFamily="34" charset="0"/>
                      </a:endParaRP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0840">
                <a:tc>
                  <a:txBody>
                    <a:bodyPr/>
                    <a:lstStyle/>
                    <a:p>
                      <a:pPr algn="ctr"/>
                      <a:r>
                        <a:rPr lang="en-US" sz="2400" dirty="0"/>
                        <a:t>PLDs level 2 – Pass Skills</a:t>
                      </a:r>
                      <a:endParaRPr lang="en-US" sz="2400" dirty="0">
                        <a:solidFill>
                          <a:srgbClr val="FF0000"/>
                        </a:solidFill>
                        <a:latin typeface="Century Gothic" panose="020B0502020202020204" pitchFamily="34" charset="0"/>
                      </a:endParaRP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a:t>PLDs level 2 - Pass+ Skills</a:t>
                      </a:r>
                    </a:p>
                    <a:p>
                      <a:pPr algn="ctr"/>
                      <a:endParaRPr lang="en-US" sz="2400" dirty="0">
                        <a:solidFill>
                          <a:srgbClr val="FF0000"/>
                        </a:solidFill>
                        <a:latin typeface="Century Gothic" panose="020B0502020202020204" pitchFamily="34" charset="0"/>
                      </a:endParaRP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a:t>PLDs level 2 Pass++ skills</a:t>
                      </a:r>
                      <a:endParaRPr lang="en-US" sz="2400" dirty="0">
                        <a:solidFill>
                          <a:srgbClr val="FF0000"/>
                        </a:solidFill>
                        <a:latin typeface="Century Gothic" panose="020B0502020202020204" pitchFamily="34" charset="0"/>
                      </a:endParaRP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9"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19</a:t>
            </a:fld>
            <a:endParaRPr lang="en-US" dirty="0"/>
          </a:p>
        </p:txBody>
      </p:sp>
    </p:spTree>
    <p:extLst>
      <p:ext uri="{BB962C8B-B14F-4D97-AF65-F5344CB8AC3E}">
        <p14:creationId xmlns:p14="http://schemas.microsoft.com/office/powerpoint/2010/main" val="1853107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Objectives</a:t>
            </a:r>
          </a:p>
        </p:txBody>
      </p:sp>
      <p:sp>
        <p:nvSpPr>
          <p:cNvPr id="3" name="Content Placeholder 2"/>
          <p:cNvSpPr>
            <a:spLocks noGrp="1"/>
          </p:cNvSpPr>
          <p:nvPr>
            <p:ph idx="1"/>
          </p:nvPr>
        </p:nvSpPr>
        <p:spPr>
          <a:xfrm>
            <a:off x="241069" y="1209758"/>
            <a:ext cx="8685217" cy="5089979"/>
          </a:xfrm>
        </p:spPr>
        <p:txBody>
          <a:bodyPr>
            <a:normAutofit fontScale="92500" lnSpcReduction="10000"/>
          </a:bodyPr>
          <a:lstStyle/>
          <a:p>
            <a:r>
              <a:rPr lang="en-US" dirty="0"/>
              <a:t>Setting the Stage</a:t>
            </a:r>
          </a:p>
          <a:p>
            <a:r>
              <a:rPr lang="en-US" dirty="0"/>
              <a:t>Teaching Thinking Skills</a:t>
            </a:r>
          </a:p>
          <a:p>
            <a:pPr>
              <a:defRPr/>
            </a:pPr>
            <a:r>
              <a:rPr lang="en-US" dirty="0">
                <a:ea typeface="ＭＳ Ｐゴシック" charset="0"/>
              </a:rPr>
              <a:t>Reviewing the “big ideas” of the GED</a:t>
            </a:r>
            <a:r>
              <a:rPr lang="en-US" baseline="30000" dirty="0">
                <a:ea typeface="ＭＳ Ｐゴシック" charset="0"/>
              </a:rPr>
              <a:t>®</a:t>
            </a:r>
            <a:r>
              <a:rPr lang="en-US" dirty="0">
                <a:ea typeface="ＭＳ Ｐゴシック" charset="0"/>
              </a:rPr>
              <a:t> test</a:t>
            </a:r>
          </a:p>
          <a:p>
            <a:pPr>
              <a:defRPr/>
            </a:pPr>
            <a:r>
              <a:rPr lang="en-US" dirty="0">
                <a:ea typeface="ＭＳ Ｐゴシック" charset="0"/>
              </a:rPr>
              <a:t>Exploring Assessment Targets, PLDs, HIIs, and Relationships</a:t>
            </a:r>
          </a:p>
          <a:p>
            <a:r>
              <a:rPr lang="en-US" dirty="0"/>
              <a:t>Top Test-taking Tips</a:t>
            </a:r>
          </a:p>
          <a:p>
            <a:pPr lvl="1"/>
            <a:r>
              <a:rPr lang="en-US" dirty="0"/>
              <a:t>Pre-test, Test-day, Post-test </a:t>
            </a:r>
          </a:p>
          <a:p>
            <a:r>
              <a:rPr lang="en-US" dirty="0">
                <a:ea typeface="ＭＳ Ｐゴシック" charset="0"/>
              </a:rPr>
              <a:t>Exploring tools and  resources from the GED Testing Service</a:t>
            </a:r>
            <a:r>
              <a:rPr lang="en-US" baseline="30000" dirty="0">
                <a:ea typeface="ＭＳ Ｐゴシック" charset="0"/>
              </a:rPr>
              <a:t>®</a:t>
            </a:r>
            <a:endParaRPr lang="en-US" dirty="0"/>
          </a:p>
        </p:txBody>
      </p:sp>
      <p:sp>
        <p:nvSpPr>
          <p:cNvPr id="4" name="Slide Number Placeholder 3"/>
          <p:cNvSpPr>
            <a:spLocks noGrp="1"/>
          </p:cNvSpPr>
          <p:nvPr>
            <p:ph type="sldNum" sz="quarter" idx="12"/>
          </p:nvPr>
        </p:nvSpPr>
        <p:spPr/>
        <p:txBody>
          <a:bodyPr/>
          <a:lstStyle/>
          <a:p>
            <a:fld id="{A0787430-367F-844C-868B-A0250E95AAAB}" type="slidenum">
              <a:rPr lang="en-US" smtClean="0"/>
              <a:t>2</a:t>
            </a:fld>
            <a:endParaRPr lang="en-US" dirty="0"/>
          </a:p>
        </p:txBody>
      </p:sp>
    </p:spTree>
    <p:extLst>
      <p:ext uri="{BB962C8B-B14F-4D97-AF65-F5344CB8AC3E}">
        <p14:creationId xmlns:p14="http://schemas.microsoft.com/office/powerpoint/2010/main" val="40342290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rotWithShape="1">
          <a:blip r:embed="rId3">
            <a:extLst>
              <a:ext uri="{28A0092B-C50C-407E-A947-70E740481C1C}">
                <a14:useLocalDpi xmlns:a14="http://schemas.microsoft.com/office/drawing/2010/main" val="0"/>
              </a:ext>
            </a:extLst>
          </a:blip>
          <a:srcRect l="-1" t="13986" r="-2392" b="5841"/>
          <a:stretch/>
        </p:blipFill>
        <p:spPr>
          <a:xfrm>
            <a:off x="457200" y="2132029"/>
            <a:ext cx="8403368" cy="3701143"/>
          </a:xfrm>
        </p:spPr>
      </p:pic>
      <p:sp>
        <p:nvSpPr>
          <p:cNvPr id="15363"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EAD1D2E-FD75-EE43-B2F5-0F96B5E0E9EC}" type="slidenum">
              <a:rPr lang="en-US" sz="1200">
                <a:solidFill>
                  <a:srgbClr val="0084A9"/>
                </a:solidFill>
              </a:rPr>
              <a:pPr/>
              <a:t>20</a:t>
            </a:fld>
            <a:endParaRPr lang="en-US" sz="1200" dirty="0">
              <a:solidFill>
                <a:srgbClr val="0084A9"/>
              </a:solidFill>
            </a:endParaRPr>
          </a:p>
        </p:txBody>
      </p:sp>
      <p:sp>
        <p:nvSpPr>
          <p:cNvPr id="3" name="TextBox 2"/>
          <p:cNvSpPr txBox="1"/>
          <p:nvPr/>
        </p:nvSpPr>
        <p:spPr>
          <a:xfrm>
            <a:off x="1945178" y="1578423"/>
            <a:ext cx="5359137" cy="1015663"/>
          </a:xfrm>
          <a:prstGeom prst="rect">
            <a:avLst/>
          </a:prstGeom>
          <a:noFill/>
        </p:spPr>
        <p:txBody>
          <a:bodyPr wrap="square" rtlCol="0">
            <a:spAutoFit/>
          </a:bodyPr>
          <a:lstStyle/>
          <a:p>
            <a:r>
              <a:rPr lang="en-US" sz="2000" b="1" dirty="0"/>
              <a:t>Assessment Targets </a:t>
            </a:r>
            <a:r>
              <a:rPr lang="en-US" sz="2000" dirty="0">
                <a:latin typeface="Arial" charset="0"/>
                <a:ea typeface="MS PGothic" charset="0"/>
              </a:rPr>
              <a:t>describe the general concepts that are assessed on the GED</a:t>
            </a:r>
            <a:r>
              <a:rPr lang="en-US" sz="2000" baseline="30000" dirty="0">
                <a:latin typeface="Arial" charset="0"/>
                <a:ea typeface="MS PGothic" charset="0"/>
              </a:rPr>
              <a:t>®</a:t>
            </a:r>
            <a:r>
              <a:rPr lang="en-US" sz="2000" dirty="0">
                <a:latin typeface="Arial" charset="0"/>
                <a:ea typeface="MS PGothic" charset="0"/>
              </a:rPr>
              <a:t> test</a:t>
            </a:r>
          </a:p>
          <a:p>
            <a:endParaRPr lang="en-US" sz="2000" dirty="0"/>
          </a:p>
        </p:txBody>
      </p:sp>
      <p:sp>
        <p:nvSpPr>
          <p:cNvPr id="4" name="TextBox 3"/>
          <p:cNvSpPr txBox="1"/>
          <p:nvPr/>
        </p:nvSpPr>
        <p:spPr>
          <a:xfrm>
            <a:off x="1366631" y="3982601"/>
            <a:ext cx="3072366" cy="1631216"/>
          </a:xfrm>
          <a:prstGeom prst="rect">
            <a:avLst/>
          </a:prstGeom>
          <a:noFill/>
        </p:spPr>
        <p:txBody>
          <a:bodyPr wrap="square" rtlCol="0">
            <a:spAutoFit/>
          </a:bodyPr>
          <a:lstStyle/>
          <a:p>
            <a:r>
              <a:rPr lang="en-US" sz="2000" b="1" dirty="0"/>
              <a:t>Indicators</a:t>
            </a:r>
            <a:r>
              <a:rPr lang="en-US" sz="2000" dirty="0"/>
              <a:t> </a:t>
            </a:r>
            <a:r>
              <a:rPr lang="en-US" sz="2000" dirty="0">
                <a:latin typeface="Arial" charset="0"/>
                <a:ea typeface="MS PGothic" charset="0"/>
              </a:rPr>
              <a:t>are fine-grained descriptions of individual skills contained within an assessment target</a:t>
            </a:r>
            <a:endParaRPr lang="en-US" sz="2000" dirty="0"/>
          </a:p>
        </p:txBody>
      </p:sp>
      <p:sp>
        <p:nvSpPr>
          <p:cNvPr id="7" name="TextBox 6"/>
          <p:cNvSpPr txBox="1"/>
          <p:nvPr/>
        </p:nvSpPr>
        <p:spPr>
          <a:xfrm>
            <a:off x="4887682" y="4016824"/>
            <a:ext cx="2876405" cy="1323439"/>
          </a:xfrm>
          <a:prstGeom prst="rect">
            <a:avLst/>
          </a:prstGeom>
          <a:noFill/>
        </p:spPr>
        <p:txBody>
          <a:bodyPr wrap="square" rtlCol="0">
            <a:spAutoFit/>
          </a:bodyPr>
          <a:lstStyle/>
          <a:p>
            <a:r>
              <a:rPr lang="en-US" sz="2000" b="1" dirty="0"/>
              <a:t>Application</a:t>
            </a:r>
            <a:r>
              <a:rPr lang="en-US" sz="2000" dirty="0"/>
              <a:t> </a:t>
            </a:r>
            <a:r>
              <a:rPr lang="en-US" sz="2000" dirty="0">
                <a:latin typeface="Arial" charset="0"/>
                <a:ea typeface="MS PGothic" charset="0"/>
              </a:rPr>
              <a:t>describes what to look for in student work</a:t>
            </a:r>
            <a:endParaRPr lang="en-US" sz="2000" i="1" dirty="0">
              <a:latin typeface="Arial" charset="0"/>
              <a:ea typeface="MS PGothic" charset="0"/>
            </a:endParaRPr>
          </a:p>
          <a:p>
            <a:endParaRPr lang="en-US" sz="2000" dirty="0"/>
          </a:p>
        </p:txBody>
      </p:sp>
      <p:sp>
        <p:nvSpPr>
          <p:cNvPr id="11" name="Title 1"/>
          <p:cNvSpPr>
            <a:spLocks noGrp="1"/>
          </p:cNvSpPr>
          <p:nvPr>
            <p:ph type="title"/>
          </p:nvPr>
        </p:nvSpPr>
        <p:spPr>
          <a:xfrm>
            <a:off x="457200" y="492125"/>
            <a:ext cx="8506178" cy="798513"/>
          </a:xfrm>
        </p:spPr>
        <p:txBody>
          <a:bodyPr/>
          <a:lstStyle/>
          <a:p>
            <a:r>
              <a:rPr lang="en-US" dirty="0"/>
              <a:t>Targets       Indicators        Application</a:t>
            </a:r>
          </a:p>
        </p:txBody>
      </p:sp>
      <p:sp>
        <p:nvSpPr>
          <p:cNvPr id="12" name="Right Arrow 11"/>
          <p:cNvSpPr/>
          <p:nvPr/>
        </p:nvSpPr>
        <p:spPr bwMode="auto">
          <a:xfrm>
            <a:off x="5427130" y="670926"/>
            <a:ext cx="609600" cy="334187"/>
          </a:xfrm>
          <a:prstGeom prst="rightArrow">
            <a:avLst/>
          </a:prstGeom>
          <a:solidFill>
            <a:schemeClr val="tx2"/>
          </a:solidFill>
          <a:ln w="9525" cap="flat" cmpd="sng" algn="ctr">
            <a:solidFill>
              <a:schemeClr val="tx2">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ndParaRPr>
          </a:p>
        </p:txBody>
      </p:sp>
      <p:sp>
        <p:nvSpPr>
          <p:cNvPr id="13" name="Right Arrow 12"/>
          <p:cNvSpPr/>
          <p:nvPr/>
        </p:nvSpPr>
        <p:spPr bwMode="auto">
          <a:xfrm>
            <a:off x="2155705" y="670926"/>
            <a:ext cx="609600" cy="334187"/>
          </a:xfrm>
          <a:prstGeom prst="rightArrow">
            <a:avLst/>
          </a:prstGeom>
          <a:solidFill>
            <a:schemeClr val="tx2"/>
          </a:solidFill>
          <a:ln w="9525" cap="flat" cmpd="sng" algn="ctr">
            <a:solidFill>
              <a:schemeClr val="tx2">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1489342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eaLnBrk="1" hangingPunct="1"/>
            <a:r>
              <a:rPr lang="en-US" dirty="0">
                <a:latin typeface="Arial" charset="0"/>
                <a:ea typeface="MS PGothic" charset="0"/>
              </a:rPr>
              <a:t>Example </a:t>
            </a:r>
          </a:p>
        </p:txBody>
      </p:sp>
      <p:sp>
        <p:nvSpPr>
          <p:cNvPr id="16387"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3BA279E4-258F-504F-9E4F-11D05633F5C6}" type="slidenum">
              <a:rPr lang="en-US" sz="1200">
                <a:solidFill>
                  <a:srgbClr val="0084A9"/>
                </a:solidFill>
              </a:rPr>
              <a:pPr/>
              <a:t>21</a:t>
            </a:fld>
            <a:endParaRPr lang="en-US" sz="1200" dirty="0">
              <a:solidFill>
                <a:srgbClr val="0084A9"/>
              </a:solidFill>
            </a:endParaRPr>
          </a:p>
        </p:txBody>
      </p:sp>
      <p:graphicFrame>
        <p:nvGraphicFramePr>
          <p:cNvPr id="3" name="Table 2"/>
          <p:cNvGraphicFramePr>
            <a:graphicFrameLocks noGrp="1"/>
          </p:cNvGraphicFramePr>
          <p:nvPr>
            <p:extLst/>
          </p:nvPr>
        </p:nvGraphicFramePr>
        <p:xfrm>
          <a:off x="198120" y="1218954"/>
          <a:ext cx="8778239" cy="5516835"/>
        </p:xfrm>
        <a:graphic>
          <a:graphicData uri="http://schemas.openxmlformats.org/drawingml/2006/table">
            <a:tbl>
              <a:tblPr firstRow="1" firstCol="1" bandRow="1">
                <a:tableStyleId>{B301B821-A1FF-4177-AEE7-76D212191A09}</a:tableStyleId>
              </a:tblPr>
              <a:tblGrid>
                <a:gridCol w="1859280">
                  <a:extLst>
                    <a:ext uri="{9D8B030D-6E8A-4147-A177-3AD203B41FA5}">
                      <a16:colId xmlns:a16="http://schemas.microsoft.com/office/drawing/2014/main" val="20000"/>
                    </a:ext>
                  </a:extLst>
                </a:gridCol>
                <a:gridCol w="2087880">
                  <a:extLst>
                    <a:ext uri="{9D8B030D-6E8A-4147-A177-3AD203B41FA5}">
                      <a16:colId xmlns:a16="http://schemas.microsoft.com/office/drawing/2014/main" val="20001"/>
                    </a:ext>
                  </a:extLst>
                </a:gridCol>
                <a:gridCol w="4831079">
                  <a:extLst>
                    <a:ext uri="{9D8B030D-6E8A-4147-A177-3AD203B41FA5}">
                      <a16:colId xmlns:a16="http://schemas.microsoft.com/office/drawing/2014/main" val="20002"/>
                    </a:ext>
                  </a:extLst>
                </a:gridCol>
              </a:tblGrid>
              <a:tr h="594315">
                <a:tc>
                  <a:txBody>
                    <a:bodyPr/>
                    <a:lstStyle/>
                    <a:p>
                      <a:pPr marL="0" marR="0" algn="ctr">
                        <a:spcBef>
                          <a:spcPts val="0"/>
                        </a:spcBef>
                        <a:spcAft>
                          <a:spcPts val="0"/>
                        </a:spcAft>
                      </a:pPr>
                      <a:r>
                        <a:rPr lang="en-US" sz="1700" dirty="0">
                          <a:effectLst/>
                          <a:latin typeface="Century Gothic" panose="020B0502020202020204" pitchFamily="34" charset="0"/>
                        </a:rPr>
                        <a:t>Assessment Target</a:t>
                      </a:r>
                      <a:endParaRPr lang="en-US" sz="1700" dirty="0">
                        <a:solidFill>
                          <a:srgbClr val="006788"/>
                        </a:solidFill>
                        <a:effectLst/>
                        <a:latin typeface="Century Gothic" panose="020B0502020202020204" pitchFamily="34" charset="0"/>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700" dirty="0">
                          <a:effectLst/>
                          <a:latin typeface="Century Gothic" panose="020B0502020202020204" pitchFamily="34" charset="0"/>
                        </a:rPr>
                        <a:t>Indicators</a:t>
                      </a:r>
                      <a:endParaRPr lang="en-US" sz="1700" dirty="0">
                        <a:solidFill>
                          <a:srgbClr val="006788"/>
                        </a:solidFill>
                        <a:effectLst/>
                        <a:latin typeface="Century Gothic" panose="020B0502020202020204" pitchFamily="34" charset="0"/>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spcBef>
                          <a:spcPts val="0"/>
                        </a:spcBef>
                        <a:spcAft>
                          <a:spcPts val="0"/>
                        </a:spcAft>
                        <a:buFontTx/>
                        <a:buNone/>
                      </a:pPr>
                      <a:r>
                        <a:rPr lang="en-US" sz="1700" dirty="0">
                          <a:effectLst/>
                          <a:latin typeface="Century Gothic" panose="020B0502020202020204" pitchFamily="34" charset="0"/>
                        </a:rPr>
                        <a:t>What to look for in student work: </a:t>
                      </a:r>
                    </a:p>
                    <a:p>
                      <a:pPr marL="0" marR="0" indent="0" algn="ctr">
                        <a:spcBef>
                          <a:spcPts val="0"/>
                        </a:spcBef>
                        <a:spcAft>
                          <a:spcPts val="0"/>
                        </a:spcAft>
                        <a:buFontTx/>
                        <a:buNone/>
                      </a:pPr>
                      <a:r>
                        <a:rPr lang="en-US" sz="1700" dirty="0">
                          <a:effectLst/>
                          <a:latin typeface="Century Gothic" panose="020B0502020202020204" pitchFamily="34" charset="0"/>
                        </a:rPr>
                        <a:t>The student has . . . </a:t>
                      </a:r>
                      <a:endParaRPr lang="en-US" sz="1700" dirty="0">
                        <a:solidFill>
                          <a:srgbClr val="006788"/>
                        </a:solidFill>
                        <a:effectLst/>
                        <a:latin typeface="Century Gothic" panose="020B0502020202020204" pitchFamily="34" charset="0"/>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565887">
                <a:tc>
                  <a:txBody>
                    <a:bodyPr/>
                    <a:lstStyle/>
                    <a:p>
                      <a:pPr eaLnBrk="1" hangingPunct="1">
                        <a:defRPr/>
                      </a:pPr>
                      <a:r>
                        <a:rPr lang="en-US" altLang="en-US" sz="1700" dirty="0">
                          <a:latin typeface="Century Gothic" panose="020B0502020202020204" pitchFamily="34" charset="0"/>
                          <a:cs typeface="ＭＳ Ｐゴシック" charset="0"/>
                        </a:rPr>
                        <a:t>SP.2 Investigation Design (Experimental and Observational)</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en-US" sz="1700" dirty="0">
                          <a:latin typeface="Century Gothic" panose="020B0502020202020204" pitchFamily="34" charset="0"/>
                        </a:rPr>
                        <a:t>SP.2.b Identify and refine hypotheses for scientific investigations</a:t>
                      </a:r>
                    </a:p>
                    <a:p>
                      <a:endParaRPr lang="en-US" altLang="en-US" sz="1700" dirty="0">
                        <a:latin typeface="Century Gothic" panose="020B0502020202020204" pitchFamily="34" charset="0"/>
                      </a:endParaRPr>
                    </a:p>
                    <a:p>
                      <a:r>
                        <a:rPr lang="en-US" altLang="en-US" sz="1700" dirty="0">
                          <a:latin typeface="Century Gothic" panose="020B0502020202020204" pitchFamily="34" charset="0"/>
                        </a:rPr>
                        <a:t>SP.2.e Identify and interpret independent and dependent variables in scientific investigations.</a:t>
                      </a:r>
                    </a:p>
                    <a:p>
                      <a:pPr marL="0" marR="0">
                        <a:spcBef>
                          <a:spcPts val="0"/>
                        </a:spcBef>
                        <a:spcAft>
                          <a:spcPts val="0"/>
                        </a:spcAft>
                      </a:pPr>
                      <a:r>
                        <a:rPr lang="en-US" sz="1700" dirty="0">
                          <a:effectLst/>
                          <a:latin typeface="Century Gothic" panose="020B0502020202020204" pitchFamily="34" charset="0"/>
                        </a:rPr>
                        <a:t> </a:t>
                      </a:r>
                      <a:endParaRPr lang="en-US" sz="1700" dirty="0">
                        <a:solidFill>
                          <a:srgbClr val="006788"/>
                        </a:solidFill>
                        <a:effectLst/>
                        <a:latin typeface="Century Gothic" panose="020B0502020202020204" pitchFamily="34" charset="0"/>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700" dirty="0">
                          <a:latin typeface="Century Gothic" panose="020B0502020202020204" pitchFamily="34" charset="0"/>
                        </a:rPr>
                        <a:t>identified a hypothesis for a given scientific investigation.</a:t>
                      </a:r>
                    </a:p>
                    <a:p>
                      <a:pPr marL="285750" indent="-285750">
                        <a:buFont typeface="Arial" panose="020B0604020202020204" pitchFamily="34" charset="0"/>
                        <a:buChar char="•"/>
                      </a:pPr>
                      <a:r>
                        <a:rPr lang="en-US" sz="1700" dirty="0">
                          <a:latin typeface="Century Gothic" panose="020B0502020202020204" pitchFamily="34" charset="0"/>
                        </a:rPr>
                        <a:t>differentiated between an appropriate hypothesis and a poorly conceived hypothesis.</a:t>
                      </a:r>
                    </a:p>
                    <a:p>
                      <a:pPr marL="285750" indent="-285750">
                        <a:buFont typeface="Arial" panose="020B0604020202020204" pitchFamily="34" charset="0"/>
                        <a:buChar char="•"/>
                      </a:pPr>
                      <a:r>
                        <a:rPr lang="en-US" sz="1700" dirty="0">
                          <a:latin typeface="Century Gothic" panose="020B0502020202020204" pitchFamily="34" charset="0"/>
                        </a:rPr>
                        <a:t>used a hypothesis to support or challenge a given conclusion.</a:t>
                      </a:r>
                    </a:p>
                    <a:p>
                      <a:pPr marL="285750" indent="-285750">
                        <a:buFont typeface="Arial" panose="020B0604020202020204" pitchFamily="34" charset="0"/>
                        <a:buChar char="•"/>
                      </a:pPr>
                      <a:r>
                        <a:rPr lang="en-US" sz="1700" dirty="0">
                          <a:latin typeface="Century Gothic" panose="020B0502020202020204" pitchFamily="34" charset="0"/>
                        </a:rPr>
                        <a:t>identified a hypothesis for a given data set.</a:t>
                      </a:r>
                    </a:p>
                    <a:p>
                      <a:pPr marL="285750" indent="-285750">
                        <a:buFont typeface="Arial" panose="020B0604020202020204" pitchFamily="34" charset="0"/>
                        <a:buChar char="•"/>
                      </a:pPr>
                      <a:r>
                        <a:rPr lang="en-US" sz="1700" dirty="0">
                          <a:latin typeface="Century Gothic" panose="020B0502020202020204" pitchFamily="34" charset="0"/>
                        </a:rPr>
                        <a:t>refined a hypothesis to more appropriately suit a scientific experiment.</a:t>
                      </a:r>
                    </a:p>
                    <a:p>
                      <a:pPr marL="285750" indent="-285750">
                        <a:buFont typeface="Arial" panose="020B0604020202020204" pitchFamily="34" charset="0"/>
                        <a:buChar char="•"/>
                        <a:defRPr/>
                      </a:pPr>
                      <a:r>
                        <a:rPr lang="en-US" sz="1700" dirty="0">
                          <a:latin typeface="Century Gothic" panose="020B0502020202020204" pitchFamily="34" charset="0"/>
                          <a:cs typeface="ＭＳ Ｐゴシック" charset="0"/>
                        </a:rPr>
                        <a:t>identified the independent variable in a given investigation.</a:t>
                      </a:r>
                    </a:p>
                    <a:p>
                      <a:pPr marL="285750" indent="-285750">
                        <a:buFont typeface="Arial" panose="020B0604020202020204" pitchFamily="34" charset="0"/>
                        <a:buChar char="•"/>
                        <a:defRPr/>
                      </a:pPr>
                      <a:r>
                        <a:rPr lang="en-US" sz="1700" dirty="0">
                          <a:latin typeface="Century Gothic" panose="020B0502020202020204" pitchFamily="34" charset="0"/>
                          <a:cs typeface="ＭＳ Ｐゴシック" charset="0"/>
                        </a:rPr>
                        <a:t>identified the dependent variable in a given investigation.</a:t>
                      </a:r>
                    </a:p>
                    <a:p>
                      <a:pPr marL="285750" indent="-285750">
                        <a:buFont typeface="Arial" panose="020B0604020202020204" pitchFamily="34" charset="0"/>
                        <a:buChar char="•"/>
                        <a:defRPr/>
                      </a:pPr>
                      <a:r>
                        <a:rPr lang="en-US" sz="1700" dirty="0">
                          <a:latin typeface="Century Gothic" panose="020B0502020202020204" pitchFamily="34" charset="0"/>
                          <a:cs typeface="ＭＳ Ｐゴシック" charset="0"/>
                        </a:rPr>
                        <a:t>fully explained the relationship between the independent and dependent variables in a given experiment.</a:t>
                      </a:r>
                    </a:p>
                    <a:p>
                      <a:pPr marL="285750" indent="-285750">
                        <a:buFont typeface="Arial" panose="020B0604020202020204" pitchFamily="34" charset="0"/>
                        <a:buChar char="•"/>
                      </a:pPr>
                      <a:endParaRPr lang="en-US" sz="1700" dirty="0">
                        <a:latin typeface="Century Gothic" panose="020B0502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21</a:t>
            </a:fld>
            <a:endParaRPr lang="en-US" dirty="0"/>
          </a:p>
        </p:txBody>
      </p:sp>
    </p:spTree>
    <p:extLst>
      <p:ext uri="{BB962C8B-B14F-4D97-AF65-F5344CB8AC3E}">
        <p14:creationId xmlns:p14="http://schemas.microsoft.com/office/powerpoint/2010/main" val="312504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How to Use PLDs in the Classroom</a:t>
            </a:r>
          </a:p>
        </p:txBody>
      </p:sp>
      <p:sp>
        <p:nvSpPr>
          <p:cNvPr id="3" name="Content Placeholder 2"/>
          <p:cNvSpPr>
            <a:spLocks noGrp="1"/>
          </p:cNvSpPr>
          <p:nvPr>
            <p:ph idx="1"/>
          </p:nvPr>
        </p:nvSpPr>
        <p:spPr/>
        <p:txBody>
          <a:bodyPr/>
          <a:lstStyle/>
          <a:p>
            <a:pPr marL="0" indent="0">
              <a:buNone/>
            </a:pPr>
            <a:r>
              <a:rPr lang="en-US" b="1" dirty="0">
                <a:solidFill>
                  <a:srgbClr val="0084A9"/>
                </a:solidFill>
              </a:rPr>
              <a:t>Use PLDs to:</a:t>
            </a:r>
          </a:p>
          <a:p>
            <a:pPr marL="400050" lvl="1" indent="0">
              <a:buNone/>
            </a:pPr>
            <a:r>
              <a:rPr lang="en-US" sz="3200" b="1" dirty="0">
                <a:solidFill>
                  <a:srgbClr val="0084A9"/>
                </a:solidFill>
              </a:rPr>
              <a:t>Tip 1: </a:t>
            </a:r>
            <a:r>
              <a:rPr lang="en-US" sz="3200" dirty="0"/>
              <a:t>Assess student’s current skill level</a:t>
            </a:r>
          </a:p>
          <a:p>
            <a:pPr marL="400050" lvl="1" indent="0">
              <a:buNone/>
            </a:pPr>
            <a:r>
              <a:rPr lang="en-US" sz="3200" b="1" dirty="0">
                <a:solidFill>
                  <a:srgbClr val="0084A9"/>
                </a:solidFill>
              </a:rPr>
              <a:t>Tip 2: </a:t>
            </a:r>
            <a:r>
              <a:rPr lang="en-US" sz="3200" dirty="0"/>
              <a:t>Determine when students are ready to test</a:t>
            </a:r>
          </a:p>
          <a:p>
            <a:pPr marL="400050" lvl="1" indent="0">
              <a:buNone/>
            </a:pPr>
            <a:r>
              <a:rPr lang="en-US" sz="3200" b="1" dirty="0">
                <a:solidFill>
                  <a:srgbClr val="0084A9"/>
                </a:solidFill>
              </a:rPr>
              <a:t>Tip 3: </a:t>
            </a:r>
            <a:r>
              <a:rPr lang="en-US" sz="3200" dirty="0"/>
              <a:t>Shape learning activities</a:t>
            </a:r>
          </a:p>
          <a:p>
            <a:pPr marL="400050" lvl="1" indent="0">
              <a:buNone/>
            </a:pPr>
            <a:r>
              <a:rPr lang="en-US" sz="3200" b="1" dirty="0">
                <a:solidFill>
                  <a:srgbClr val="0084A9"/>
                </a:solidFill>
              </a:rPr>
              <a:t>Tip 4: </a:t>
            </a:r>
            <a:r>
              <a:rPr lang="en-US" sz="3200" dirty="0"/>
              <a:t>Add perspective to lesson plans</a:t>
            </a:r>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D7424F65-3AF9-43AC-B3BB-2E4AFDF865B9}" type="slidenum">
              <a:rPr lang="en-US" altLang="en-US" smtClean="0"/>
              <a:pPr>
                <a:defRPr/>
              </a:pPr>
              <a:t>22</a:t>
            </a:fld>
            <a:endParaRPr lang="en-US" altLang="en-US" dirty="0"/>
          </a:p>
        </p:txBody>
      </p:sp>
    </p:spTree>
    <p:extLst>
      <p:ext uri="{BB962C8B-B14F-4D97-AF65-F5344CB8AC3E}">
        <p14:creationId xmlns:p14="http://schemas.microsoft.com/office/powerpoint/2010/main" val="2071849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7942" y="696036"/>
            <a:ext cx="5267099" cy="4653885"/>
          </a:xfrm>
        </p:spPr>
        <p:txBody>
          <a:bodyPr rtlCol="0">
            <a:noAutofit/>
          </a:bodyPr>
          <a:lstStyle/>
          <a:p>
            <a:pPr eaLnBrk="1" fontAlgn="auto" hangingPunct="1">
              <a:spcAft>
                <a:spcPts val="0"/>
              </a:spcAft>
              <a:defRPr/>
            </a:pPr>
            <a:r>
              <a:rPr lang="en-US" sz="5400" dirty="0">
                <a:effectLst>
                  <a:outerShdw blurRad="38100" dist="38100" dir="2700000" algn="tl">
                    <a:srgbClr val="000000">
                      <a:alpha val="43137"/>
                    </a:srgbClr>
                  </a:outerShdw>
                </a:effectLst>
              </a:rPr>
              <a:t>Tip 3</a:t>
            </a:r>
            <a:br>
              <a:rPr lang="en-US" sz="5400" dirty="0">
                <a:effectLst>
                  <a:outerShdw blurRad="38100" dist="38100" dir="2700000" algn="tl">
                    <a:srgbClr val="000000">
                      <a:alpha val="43137"/>
                    </a:srgbClr>
                  </a:outerShdw>
                </a:effectLst>
              </a:rPr>
            </a:br>
            <a:br>
              <a:rPr lang="en-US" sz="4800" dirty="0">
                <a:effectLst>
                  <a:outerShdw blurRad="38100" dist="38100" dir="2700000" algn="tl">
                    <a:srgbClr val="000000">
                      <a:alpha val="43137"/>
                    </a:srgbClr>
                  </a:outerShdw>
                </a:effectLst>
              </a:rPr>
            </a:br>
            <a:r>
              <a:rPr lang="en-US" sz="2800" dirty="0">
                <a:effectLst>
                  <a:outerShdw blurRad="38100" dist="38100" dir="2700000" algn="tl">
                    <a:srgbClr val="000000">
                      <a:alpha val="43137"/>
                    </a:srgbClr>
                  </a:outerShdw>
                </a:effectLst>
              </a:rPr>
              <a:t>From Performance Level Descriptors </a:t>
            </a:r>
            <a:br>
              <a:rPr lang="en-US" sz="2800" dirty="0">
                <a:effectLst>
                  <a:outerShdw blurRad="38100" dist="38100" dir="2700000" algn="tl">
                    <a:srgbClr val="000000">
                      <a:alpha val="43137"/>
                    </a:srgbClr>
                  </a:outerShdw>
                </a:effectLst>
              </a:rPr>
            </a:br>
            <a:r>
              <a:rPr lang="en-US" sz="2800" dirty="0">
                <a:effectLst>
                  <a:outerShdw blurRad="38100" dist="38100" dir="2700000" algn="tl">
                    <a:srgbClr val="000000">
                      <a:alpha val="43137"/>
                    </a:srgbClr>
                  </a:outerShdw>
                </a:effectLst>
              </a:rPr>
              <a:t>	to </a:t>
            </a:r>
            <a:br>
              <a:rPr lang="en-US" sz="2800" dirty="0">
                <a:effectLst>
                  <a:outerShdw blurRad="38100" dist="38100" dir="2700000" algn="tl">
                    <a:srgbClr val="000000">
                      <a:alpha val="43137"/>
                    </a:srgbClr>
                  </a:outerShdw>
                </a:effectLst>
              </a:rPr>
            </a:br>
            <a:r>
              <a:rPr lang="en-US" sz="2800" dirty="0">
                <a:effectLst>
                  <a:outerShdw blurRad="38100" dist="38100" dir="2700000" algn="tl">
                    <a:srgbClr val="000000">
                      <a:alpha val="43137"/>
                    </a:srgbClr>
                  </a:outerShdw>
                </a:effectLst>
              </a:rPr>
              <a:t>High Impact Indicators </a:t>
            </a:r>
            <a:br>
              <a:rPr lang="en-US" sz="2800" dirty="0">
                <a:effectLst>
                  <a:outerShdw blurRad="38100" dist="38100" dir="2700000" algn="tl">
                    <a:srgbClr val="000000">
                      <a:alpha val="43137"/>
                    </a:srgbClr>
                  </a:outerShdw>
                </a:effectLst>
              </a:rPr>
            </a:br>
            <a:r>
              <a:rPr lang="en-US" sz="2800" dirty="0">
                <a:effectLst>
                  <a:outerShdw blurRad="38100" dist="38100" dir="2700000" algn="tl">
                    <a:srgbClr val="000000">
                      <a:alpha val="43137"/>
                    </a:srgbClr>
                  </a:outerShdw>
                </a:effectLst>
              </a:rPr>
              <a:t>	to </a:t>
            </a:r>
            <a:br>
              <a:rPr lang="en-US" sz="2800" dirty="0">
                <a:effectLst>
                  <a:outerShdw blurRad="38100" dist="38100" dir="2700000" algn="tl">
                    <a:srgbClr val="000000">
                      <a:alpha val="43137"/>
                    </a:srgbClr>
                  </a:outerShdw>
                </a:effectLst>
              </a:rPr>
            </a:br>
            <a:r>
              <a:rPr lang="en-US" sz="2800" dirty="0">
                <a:effectLst>
                  <a:outerShdw blurRad="38100" dist="38100" dir="2700000" algn="tl">
                    <a:srgbClr val="000000">
                      <a:alpha val="43137"/>
                    </a:srgbClr>
                  </a:outerShdw>
                </a:effectLst>
              </a:rPr>
              <a:t>Relationships between indicators</a:t>
            </a:r>
          </a:p>
        </p:txBody>
      </p:sp>
      <p:pic>
        <p:nvPicPr>
          <p:cNvPr id="7" name="Picture 2"/>
          <p:cNvPicPr>
            <a:picLocks noChangeAspect="1" noChangeArrowheads="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741989" y="580856"/>
            <a:ext cx="2218925" cy="2218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Down Arrow 7"/>
          <p:cNvSpPr/>
          <p:nvPr/>
        </p:nvSpPr>
        <p:spPr>
          <a:xfrm>
            <a:off x="1346602" y="3080790"/>
            <a:ext cx="987243" cy="984497"/>
          </a:xfrm>
          <a:prstGeom prst="downArrow">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le 8"/>
          <p:cNvSpPr/>
          <p:nvPr/>
        </p:nvSpPr>
        <p:spPr>
          <a:xfrm>
            <a:off x="703405" y="4526769"/>
            <a:ext cx="2328883" cy="1478983"/>
          </a:xfrm>
          <a:prstGeom prst="roundRect">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latin typeface="Arial Bold" panose="020B0704020202020204" pitchFamily="34" charset="0"/>
                <a:cs typeface="Arial Bold" panose="020B0704020202020204" pitchFamily="34" charset="0"/>
              </a:rPr>
              <a:t>High Impact Indicators</a:t>
            </a:r>
          </a:p>
        </p:txBody>
      </p:sp>
      <p:sp>
        <p:nvSpPr>
          <p:cNvPr id="6" name="Slide Number Placeholder 3"/>
          <p:cNvSpPr>
            <a:spLocks noGrp="1"/>
          </p:cNvSpPr>
          <p:nvPr>
            <p:ph type="sldNum" sz="quarter" idx="12"/>
          </p:nvPr>
        </p:nvSpPr>
        <p:spPr>
          <a:xfrm>
            <a:off x="457200" y="6299737"/>
            <a:ext cx="458938" cy="321599"/>
          </a:xfrm>
        </p:spPr>
        <p:txBody>
          <a:bodyPr/>
          <a:lstStyle/>
          <a:p>
            <a:fld id="{A0787430-367F-844C-868B-A0250E95AAAB}" type="slidenum">
              <a:rPr lang="en-US" smtClean="0"/>
              <a:t>23</a:t>
            </a:fld>
            <a:endParaRPr lang="en-US" dirty="0"/>
          </a:p>
        </p:txBody>
      </p:sp>
    </p:spTree>
    <p:extLst>
      <p:ext uri="{BB962C8B-B14F-4D97-AF65-F5344CB8AC3E}">
        <p14:creationId xmlns:p14="http://schemas.microsoft.com/office/powerpoint/2010/main" val="34726159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492125"/>
            <a:ext cx="8359422" cy="798513"/>
          </a:xfrm>
        </p:spPr>
        <p:txBody>
          <a:bodyPr/>
          <a:lstStyle/>
          <a:p>
            <a:r>
              <a:rPr lang="en-US" sz="3800" dirty="0"/>
              <a:t>What are </a:t>
            </a:r>
            <a:r>
              <a:rPr lang="en-US" sz="3800" i="1" dirty="0"/>
              <a:t>High Impact Indicators</a:t>
            </a:r>
            <a:r>
              <a:rPr lang="en-US" sz="3800" dirty="0"/>
              <a:t>?</a:t>
            </a:r>
          </a:p>
        </p:txBody>
      </p:sp>
      <p:sp>
        <p:nvSpPr>
          <p:cNvPr id="5" name="Content Placeholder 2"/>
          <p:cNvSpPr>
            <a:spLocks noGrp="1"/>
          </p:cNvSpPr>
          <p:nvPr>
            <p:ph idx="1"/>
          </p:nvPr>
        </p:nvSpPr>
        <p:spPr/>
        <p:txBody>
          <a:bodyPr/>
          <a:lstStyle/>
          <a:p>
            <a:r>
              <a:rPr lang="en-US" dirty="0"/>
              <a:t>Important skills that are widely applicable across the content areas</a:t>
            </a:r>
          </a:p>
          <a:p>
            <a:r>
              <a:rPr lang="en-US" dirty="0"/>
              <a:t>May currently receive light coverage during GED</a:t>
            </a:r>
            <a:r>
              <a:rPr lang="en-US" baseline="30000" dirty="0"/>
              <a:t>®</a:t>
            </a:r>
            <a:r>
              <a:rPr lang="en-US" dirty="0"/>
              <a:t> test preparation</a:t>
            </a:r>
          </a:p>
          <a:p>
            <a:r>
              <a:rPr lang="en-US" dirty="0"/>
              <a:t>Lend themselves to straightforward instruction</a:t>
            </a:r>
          </a:p>
          <a:p>
            <a:r>
              <a:rPr lang="en-US" dirty="0"/>
              <a:t>Based on research</a:t>
            </a:r>
          </a:p>
        </p:txBody>
      </p:sp>
      <p:sp>
        <p:nvSpPr>
          <p:cNvPr id="8"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24</a:t>
            </a:fld>
            <a:endParaRPr lang="en-US" dirty="0"/>
          </a:p>
        </p:txBody>
      </p:sp>
    </p:spTree>
    <p:extLst>
      <p:ext uri="{BB962C8B-B14F-4D97-AF65-F5344CB8AC3E}">
        <p14:creationId xmlns:p14="http://schemas.microsoft.com/office/powerpoint/2010/main" val="8793801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sz="3600" dirty="0"/>
              <a:t>It’s All About Relationships </a:t>
            </a:r>
          </a:p>
        </p:txBody>
      </p:sp>
      <p:sp>
        <p:nvSpPr>
          <p:cNvPr id="15362" name="Content Placeholder 2"/>
          <p:cNvSpPr>
            <a:spLocks noGrp="1"/>
          </p:cNvSpPr>
          <p:nvPr>
            <p:ph idx="1"/>
          </p:nvPr>
        </p:nvSpPr>
        <p:spPr>
          <a:xfrm>
            <a:off x="3729789" y="1509713"/>
            <a:ext cx="4957011" cy="4616450"/>
          </a:xfrm>
        </p:spPr>
        <p:txBody>
          <a:bodyPr/>
          <a:lstStyle/>
          <a:p>
            <a:r>
              <a:rPr lang="en-US" sz="2800" dirty="0"/>
              <a:t>Assist instructors in creating instructional plans that address the maximum number of skills</a:t>
            </a:r>
          </a:p>
          <a:p>
            <a:r>
              <a:rPr lang="en-US" sz="2800" dirty="0"/>
              <a:t>Assist students in applying skills in multiple ways and in a variety of contexts</a:t>
            </a:r>
          </a:p>
          <a:p>
            <a:endParaRPr lang="en-US" sz="2800" dirty="0"/>
          </a:p>
        </p:txBody>
      </p:sp>
      <p:sp>
        <p:nvSpPr>
          <p:cNvPr id="10"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EAD1D2E-FD75-EE43-B2F5-0F96B5E0E9EC}" type="slidenum">
              <a:rPr lang="en-US" sz="1200">
                <a:solidFill>
                  <a:srgbClr val="0084A9"/>
                </a:solidFill>
              </a:rPr>
              <a:pPr/>
              <a:t>25</a:t>
            </a:fld>
            <a:endParaRPr lang="en-US" sz="1200" dirty="0">
              <a:solidFill>
                <a:srgbClr val="0084A9"/>
              </a:solidFill>
            </a:endParaRPr>
          </a:p>
        </p:txBody>
      </p:sp>
      <p:pic>
        <p:nvPicPr>
          <p:cNvPr id="2050" name="Picture 2" descr="https://missinformati0n.files.wordpress.com/2015/03/business-relationshi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855369"/>
            <a:ext cx="3101640" cy="3510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6288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sz="3600" dirty="0"/>
              <a:t>An Example</a:t>
            </a:r>
          </a:p>
        </p:txBody>
      </p:sp>
      <p:graphicFrame>
        <p:nvGraphicFramePr>
          <p:cNvPr id="2" name="Diagram 1"/>
          <p:cNvGraphicFramePr/>
          <p:nvPr>
            <p:extLst/>
          </p:nvPr>
        </p:nvGraphicFramePr>
        <p:xfrm>
          <a:off x="241300" y="1316038"/>
          <a:ext cx="8648700" cy="5041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EAD1D2E-FD75-EE43-B2F5-0F96B5E0E9EC}" type="slidenum">
              <a:rPr lang="en-US" sz="1200">
                <a:solidFill>
                  <a:srgbClr val="0084A9"/>
                </a:solidFill>
              </a:rPr>
              <a:pPr/>
              <a:t>26</a:t>
            </a:fld>
            <a:endParaRPr lang="en-US" sz="1200" dirty="0">
              <a:solidFill>
                <a:srgbClr val="0084A9"/>
              </a:solidFill>
            </a:endParaRPr>
          </a:p>
        </p:txBody>
      </p:sp>
    </p:spTree>
    <p:extLst>
      <p:ext uri="{BB962C8B-B14F-4D97-AF65-F5344CB8AC3E}">
        <p14:creationId xmlns:p14="http://schemas.microsoft.com/office/powerpoint/2010/main" val="1832907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2125"/>
            <a:ext cx="8420100" cy="798513"/>
          </a:xfrm>
        </p:spPr>
        <p:txBody>
          <a:bodyPr/>
          <a:lstStyle/>
          <a:p>
            <a:r>
              <a:rPr lang="en-US" sz="3400" dirty="0"/>
              <a:t>Digging Deeper: Let’s Look at Evidence</a:t>
            </a:r>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D7424F65-3AF9-43AC-B3BB-2E4AFDF865B9}" type="slidenum">
              <a:rPr lang="en-US" altLang="en-US" smtClean="0"/>
              <a:pPr>
                <a:defRPr/>
              </a:pPr>
              <a:t>27</a:t>
            </a:fld>
            <a:endParaRPr lang="en-US" altLang="en-US" dirty="0"/>
          </a:p>
        </p:txBody>
      </p:sp>
      <p:graphicFrame>
        <p:nvGraphicFramePr>
          <p:cNvPr id="7" name="Content Placeholder 6"/>
          <p:cNvGraphicFramePr>
            <a:graphicFrameLocks noGrp="1"/>
          </p:cNvGraphicFramePr>
          <p:nvPr>
            <p:ph idx="1"/>
            <p:extLst/>
          </p:nvPr>
        </p:nvGraphicFramePr>
        <p:xfrm>
          <a:off x="457200" y="1293460"/>
          <a:ext cx="8420100" cy="49831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287712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46"/>
            <a:ext cx="8367486" cy="797670"/>
          </a:xfrm>
        </p:spPr>
        <p:txBody>
          <a:bodyPr>
            <a:normAutofit/>
          </a:bodyPr>
          <a:lstStyle/>
          <a:p>
            <a:r>
              <a:rPr lang="en-US" sz="3400" dirty="0"/>
              <a:t>Where to Access HIIs and Relationships</a:t>
            </a:r>
          </a:p>
        </p:txBody>
      </p:sp>
      <p:sp>
        <p:nvSpPr>
          <p:cNvPr id="3" name="Content Placeholder 2"/>
          <p:cNvSpPr>
            <a:spLocks noGrp="1"/>
          </p:cNvSpPr>
          <p:nvPr>
            <p:ph idx="1"/>
          </p:nvPr>
        </p:nvSpPr>
        <p:spPr>
          <a:xfrm>
            <a:off x="457200" y="1509016"/>
            <a:ext cx="4159770" cy="4617147"/>
          </a:xfrm>
        </p:spPr>
        <p:txBody>
          <a:bodyPr>
            <a:normAutofit fontScale="77500" lnSpcReduction="20000"/>
          </a:bodyPr>
          <a:lstStyle/>
          <a:p>
            <a:r>
              <a:rPr lang="en-US" sz="3400" dirty="0"/>
              <a:t>High Impact Indicators</a:t>
            </a:r>
          </a:p>
          <a:p>
            <a:pPr marL="400050" lvl="1" indent="0">
              <a:buNone/>
            </a:pPr>
            <a:r>
              <a:rPr lang="en-US" sz="3000" dirty="0">
                <a:solidFill>
                  <a:srgbClr val="FFFFFF"/>
                </a:solidFill>
                <a:hlinkClick r:id="rId3" tooltip="High Impact Indicators"/>
              </a:rPr>
              <a:t>High Impact Indicators</a:t>
            </a:r>
            <a:endParaRPr lang="en-US" sz="3000" dirty="0">
              <a:solidFill>
                <a:srgbClr val="FFFFFF"/>
              </a:solidFill>
            </a:endParaRPr>
          </a:p>
          <a:p>
            <a:r>
              <a:rPr lang="en-US" sz="3400" dirty="0"/>
              <a:t>Relationships Between the High Impact Indicators and Other Indicators</a:t>
            </a:r>
          </a:p>
          <a:p>
            <a:pPr marL="400050" lvl="1" indent="0">
              <a:buNone/>
            </a:pPr>
            <a:r>
              <a:rPr lang="en-US" sz="3000" dirty="0">
                <a:hlinkClick r:id="rId4"/>
              </a:rPr>
              <a:t>Relationships between High Impact Indicator and Other Indicators</a:t>
            </a:r>
            <a:endParaRPr lang="en-US" sz="3000" dirty="0"/>
          </a:p>
          <a:p>
            <a:pPr marL="514350" indent="-514350">
              <a:buFont typeface="+mj-lt"/>
              <a:buAutoNum type="arabicPeriod"/>
            </a:pPr>
            <a:endParaRPr lang="en-US" sz="3400" dirty="0"/>
          </a:p>
          <a:p>
            <a:pPr marL="0" indent="0">
              <a:buNone/>
            </a:pPr>
            <a:endParaRPr lang="en-US" sz="3200" dirty="0"/>
          </a:p>
        </p:txBody>
      </p:sp>
      <p:pic>
        <p:nvPicPr>
          <p:cNvPr id="307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10798" y="1290516"/>
            <a:ext cx="3487949" cy="263934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3075"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33544" y="3222170"/>
            <a:ext cx="2178828" cy="281509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Slide Number Placeholder 3"/>
          <p:cNvSpPr>
            <a:spLocks noGrp="1"/>
          </p:cNvSpPr>
          <p:nvPr>
            <p:ph type="sldNum" sz="quarter" idx="12"/>
          </p:nvPr>
        </p:nvSpPr>
        <p:spPr>
          <a:xfrm>
            <a:off x="457200" y="6299737"/>
            <a:ext cx="458938" cy="321599"/>
          </a:xfrm>
        </p:spPr>
        <p:txBody>
          <a:bodyPr/>
          <a:lstStyle/>
          <a:p>
            <a:fld id="{A0787430-367F-844C-868B-A0250E95AAAB}" type="slidenum">
              <a:rPr lang="en-US" smtClean="0"/>
              <a:t>28</a:t>
            </a:fld>
            <a:endParaRPr lang="en-US" dirty="0"/>
          </a:p>
        </p:txBody>
      </p:sp>
    </p:spTree>
    <p:extLst>
      <p:ext uri="{BB962C8B-B14F-4D97-AF65-F5344CB8AC3E}">
        <p14:creationId xmlns:p14="http://schemas.microsoft.com/office/powerpoint/2010/main" val="841844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A0787430-367F-844C-868B-A0250E95AAAB}" type="slidenum">
              <a:rPr lang="en-US" smtClean="0"/>
              <a:t>29</a:t>
            </a:fld>
            <a:endParaRPr lang="en-US" dirty="0"/>
          </a:p>
        </p:txBody>
      </p:sp>
      <p:pic>
        <p:nvPicPr>
          <p:cNvPr id="5" name="Picture 2" descr="http://cft.vanderbilt.edu/wp-content/uploads/sites/59/7205089854_40be838aaa_m.jpg"/>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333828"/>
            <a:ext cx="9144000" cy="652417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037230" y="1621026"/>
            <a:ext cx="7453628" cy="3877985"/>
          </a:xfrm>
          <a:prstGeom prst="rect">
            <a:avLst/>
          </a:prstGeom>
        </p:spPr>
        <p:txBody>
          <a:bodyPr wrap="square">
            <a:spAutoFit/>
          </a:bodyPr>
          <a:lstStyle/>
          <a:p>
            <a:pPr algn="ctr"/>
            <a:r>
              <a:rPr lang="en-US" sz="5400" b="1" dirty="0">
                <a:effectLst>
                  <a:outerShdw blurRad="38100" dist="38100" dir="2700000" algn="tl">
                    <a:srgbClr val="000000">
                      <a:alpha val="43137"/>
                    </a:srgbClr>
                  </a:outerShdw>
                </a:effectLst>
              </a:rPr>
              <a:t>Tip 4</a:t>
            </a:r>
          </a:p>
          <a:p>
            <a:pPr algn="ctr"/>
            <a:endParaRPr lang="en-US" sz="4800" b="1" dirty="0">
              <a:effectLst>
                <a:outerShdw blurRad="38100" dist="38100" dir="2700000" algn="tl">
                  <a:srgbClr val="000000">
                    <a:alpha val="43137"/>
                  </a:srgbClr>
                </a:outerShdw>
              </a:effectLst>
            </a:endParaRPr>
          </a:p>
          <a:p>
            <a:pPr algn="ctr"/>
            <a:r>
              <a:rPr lang="en-US" sz="4800" b="1" dirty="0">
                <a:effectLst>
                  <a:outerShdw blurRad="38100" dist="38100" dir="2700000" algn="tl">
                    <a:srgbClr val="000000">
                      <a:alpha val="43137"/>
                    </a:srgbClr>
                  </a:outerShdw>
                </a:effectLst>
              </a:rPr>
              <a:t>Make Your </a:t>
            </a:r>
          </a:p>
          <a:p>
            <a:pPr algn="ctr"/>
            <a:r>
              <a:rPr lang="en-US" sz="4800" b="1" dirty="0">
                <a:effectLst>
                  <a:outerShdw blurRad="38100" dist="38100" dir="2700000" algn="tl">
                    <a:srgbClr val="000000">
                      <a:alpha val="43137"/>
                    </a:srgbClr>
                  </a:outerShdw>
                </a:effectLst>
              </a:rPr>
              <a:t>Thinking Processes </a:t>
            </a:r>
          </a:p>
          <a:p>
            <a:pPr algn="ctr"/>
            <a:r>
              <a:rPr lang="en-US" sz="4800" b="1" dirty="0">
                <a:effectLst>
                  <a:outerShdw blurRad="38100" dist="38100" dir="2700000" algn="tl">
                    <a:srgbClr val="000000">
                      <a:alpha val="43137"/>
                    </a:srgbClr>
                  </a:outerShdw>
                </a:effectLst>
              </a:rPr>
              <a:t>Visible</a:t>
            </a:r>
          </a:p>
        </p:txBody>
      </p:sp>
      <p:sp>
        <p:nvSpPr>
          <p:cNvPr id="8" name="Slide Number Placeholder 3"/>
          <p:cNvSpPr txBox="1">
            <a:spLocks/>
          </p:cNvSpPr>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0" tIns="0" rIns="0" bIns="0" rtlCol="0" anchor="b" anchorCtr="0"/>
          <a:lstStyle>
            <a:defPPr>
              <a:defRPr lang="en-US"/>
            </a:defPPr>
            <a:lvl1pPr marL="0" algn="l" defTabSz="457200" rtl="0" eaLnBrk="1" latinLnBrk="0" hangingPunct="1">
              <a:lnSpc>
                <a:spcPct val="130000"/>
              </a:lnSpc>
              <a:spcBef>
                <a:spcPct val="20000"/>
              </a:spcBef>
              <a:buFont typeface="Arial" panose="020B0604020202020204" pitchFamily="34" charset="0"/>
              <a:buChar char="•"/>
              <a:defRPr sz="3200" kern="1200">
                <a:solidFill>
                  <a:schemeClr val="tx1"/>
                </a:solidFill>
                <a:latin typeface="Arial" panose="020B0604020202020204" pitchFamily="34" charset="0"/>
                <a:ea typeface="MS PGothic" panose="020B0600070205080204" pitchFamily="34" charset="-128"/>
                <a:cs typeface="+mn-cs"/>
              </a:defRPr>
            </a:lvl1pPr>
            <a:lvl2pPr marL="742950" indent="-285750" algn="l" defTabSz="457200" rtl="0" eaLnBrk="1" latinLnBrk="0" hangingPunct="1">
              <a:lnSpc>
                <a:spcPct val="130000"/>
              </a:lnSpc>
              <a:spcBef>
                <a:spcPct val="20000"/>
              </a:spcBef>
              <a:buFont typeface="Arial" panose="020B0604020202020204" pitchFamily="34" charset="0"/>
              <a:buChar char="–"/>
              <a:defRPr sz="2800" kern="1200">
                <a:solidFill>
                  <a:schemeClr val="tx1"/>
                </a:solidFill>
                <a:latin typeface="Arial" panose="020B0604020202020204" pitchFamily="34" charset="0"/>
                <a:ea typeface="MS PGothic" panose="020B0600070205080204" pitchFamily="34" charset="-128"/>
                <a:cs typeface="+mn-cs"/>
              </a:defRPr>
            </a:lvl2pPr>
            <a:lvl3pPr marL="1143000" indent="-228600" algn="l" defTabSz="457200" rtl="0" eaLnBrk="1" latinLnBrk="0" hangingPunct="1">
              <a:lnSpc>
                <a:spcPct val="130000"/>
              </a:lnSpc>
              <a:spcBef>
                <a:spcPct val="20000"/>
              </a:spcBef>
              <a:buFont typeface="Arial" panose="020B0604020202020204" pitchFamily="34" charset="0"/>
              <a:buChar char="•"/>
              <a:defRPr sz="2400" kern="1200">
                <a:solidFill>
                  <a:schemeClr val="tx1"/>
                </a:solidFill>
                <a:latin typeface="Arial" panose="020B0604020202020204" pitchFamily="34" charset="0"/>
                <a:ea typeface="MS PGothic" panose="020B0600070205080204" pitchFamily="34" charset="-128"/>
                <a:cs typeface="+mn-cs"/>
              </a:defRPr>
            </a:lvl3pPr>
            <a:lvl4pPr marL="1600200" indent="-228600" algn="l" defTabSz="457200" rtl="0" eaLnBrk="1" latinLnBrk="0" hangingPunct="1">
              <a:lnSpc>
                <a:spcPct val="130000"/>
              </a:lnSpc>
              <a:spcBef>
                <a:spcPct val="20000"/>
              </a:spcBef>
              <a:buFont typeface="Arial" panose="020B0604020202020204" pitchFamily="34" charset="0"/>
              <a:buChar char="–"/>
              <a:defRPr sz="2000" kern="1200">
                <a:solidFill>
                  <a:schemeClr val="tx1"/>
                </a:solidFill>
                <a:latin typeface="Arial" panose="020B0604020202020204" pitchFamily="34" charset="0"/>
                <a:ea typeface="MS PGothic" panose="020B0600070205080204" pitchFamily="34" charset="-128"/>
                <a:cs typeface="+mn-cs"/>
              </a:defRPr>
            </a:lvl4pPr>
            <a:lvl5pPr marL="2057400" indent="-228600" algn="l" defTabSz="457200" rtl="0" eaLnBrk="1" latinLnBrk="0" hangingPunct="1">
              <a:lnSpc>
                <a:spcPct val="130000"/>
              </a:lnSpc>
              <a:spcBef>
                <a:spcPct val="20000"/>
              </a:spcBef>
              <a:buFont typeface="Arial" panose="020B0604020202020204" pitchFamily="34" charset="0"/>
              <a:buChar char="»"/>
              <a:defRPr sz="2000" kern="1200">
                <a:solidFill>
                  <a:schemeClr val="tx1"/>
                </a:solidFill>
                <a:latin typeface="Arial" panose="020B0604020202020204" pitchFamily="34" charset="0"/>
                <a:ea typeface="MS PGothic" panose="020B0600070205080204" pitchFamily="34" charset="-128"/>
                <a:cs typeface="+mn-cs"/>
              </a:defRPr>
            </a:lvl5pPr>
            <a:lvl6pPr marL="2514600" indent="-228600" algn="l" defTabSz="457200" rtl="0" eaLnBrk="0" fontAlgn="base" latinLnBrk="0" hangingPunct="0">
              <a:lnSpc>
                <a:spcPct val="13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S PGothic" panose="020B0600070205080204" pitchFamily="34" charset="-128"/>
                <a:cs typeface="+mn-cs"/>
              </a:defRPr>
            </a:lvl6pPr>
            <a:lvl7pPr marL="2971800" indent="-228600" algn="l" defTabSz="457200" rtl="0" eaLnBrk="0" fontAlgn="base" latinLnBrk="0" hangingPunct="0">
              <a:lnSpc>
                <a:spcPct val="13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S PGothic" panose="020B0600070205080204" pitchFamily="34" charset="-128"/>
                <a:cs typeface="+mn-cs"/>
              </a:defRPr>
            </a:lvl7pPr>
            <a:lvl8pPr marL="3429000" indent="-228600" algn="l" defTabSz="457200" rtl="0" eaLnBrk="0" fontAlgn="base" latinLnBrk="0" hangingPunct="0">
              <a:lnSpc>
                <a:spcPct val="13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S PGothic" panose="020B0600070205080204" pitchFamily="34" charset="-128"/>
                <a:cs typeface="+mn-cs"/>
              </a:defRPr>
            </a:lvl8pPr>
            <a:lvl9pPr marL="3886200" indent="-228600" algn="l" defTabSz="457200" rtl="0" eaLnBrk="0" fontAlgn="base" latinLnBrk="0" hangingPunct="0">
              <a:lnSpc>
                <a:spcPct val="13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S PGothic" panose="020B0600070205080204" pitchFamily="34" charset="-128"/>
                <a:cs typeface="+mn-cs"/>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29</a:t>
            </a:fld>
            <a:endParaRPr lang="en-US" altLang="en-US" sz="1200" dirty="0">
              <a:solidFill>
                <a:srgbClr val="0084A9"/>
              </a:solidFill>
            </a:endParaRPr>
          </a:p>
        </p:txBody>
      </p:sp>
    </p:spTree>
    <p:extLst>
      <p:ext uri="{BB962C8B-B14F-4D97-AF65-F5344CB8AC3E}">
        <p14:creationId xmlns:p14="http://schemas.microsoft.com/office/powerpoint/2010/main" val="3863570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722313" y="2219325"/>
            <a:ext cx="7974878" cy="1429222"/>
          </a:xfrm>
        </p:spPr>
        <p:txBody>
          <a:bodyPr>
            <a:normAutofit/>
          </a:bodyPr>
          <a:lstStyle/>
          <a:p>
            <a:pPr>
              <a:defRPr/>
            </a:pPr>
            <a:r>
              <a:rPr lang="en-US" sz="4000" dirty="0">
                <a:ea typeface="ＭＳ Ｐゴシック" charset="0"/>
              </a:rPr>
              <a:t>Setting the Stage</a:t>
            </a:r>
          </a:p>
        </p:txBody>
      </p:sp>
      <p:sp>
        <p:nvSpPr>
          <p:cNvPr id="2" name="Rectangle 1"/>
          <p:cNvSpPr/>
          <p:nvPr/>
        </p:nvSpPr>
        <p:spPr>
          <a:xfrm>
            <a:off x="610920" y="3299146"/>
            <a:ext cx="7519092" cy="1508105"/>
          </a:xfrm>
          <a:prstGeom prst="rect">
            <a:avLst/>
          </a:prstGeom>
        </p:spPr>
        <p:txBody>
          <a:bodyPr wrap="square">
            <a:spAutoFit/>
          </a:bodyPr>
          <a:lstStyle/>
          <a:p>
            <a:pPr>
              <a:defRPr/>
            </a:pPr>
            <a:r>
              <a:rPr lang="en-US" sz="2400" dirty="0">
                <a:solidFill>
                  <a:schemeClr val="bg1"/>
                </a:solidFill>
                <a:ea typeface="ＭＳ Ｐゴシック" charset="0"/>
              </a:rPr>
              <a:t>Background you should be familiar with and may share about the test</a:t>
            </a:r>
            <a:br>
              <a:rPr lang="en-US" sz="2400" dirty="0">
                <a:ea typeface="ＭＳ Ｐゴシック" charset="0"/>
              </a:rPr>
            </a:br>
            <a:br>
              <a:rPr lang="en-US" sz="2400" dirty="0">
                <a:ea typeface="ＭＳ Ｐゴシック" charset="0"/>
              </a:rPr>
            </a:br>
            <a:endParaRPr lang="en-US" sz="2000" dirty="0">
              <a:ea typeface="ＭＳ Ｐゴシック" charset="0"/>
            </a:endParaRPr>
          </a:p>
        </p:txBody>
      </p:sp>
    </p:spTree>
    <p:extLst>
      <p:ext uri="{BB962C8B-B14F-4D97-AF65-F5344CB8AC3E}">
        <p14:creationId xmlns:p14="http://schemas.microsoft.com/office/powerpoint/2010/main" val="1999391744"/>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Where to Find More on MTPV</a:t>
            </a:r>
          </a:p>
        </p:txBody>
      </p:sp>
      <p:sp>
        <p:nvSpPr>
          <p:cNvPr id="3" name="Content Placeholder 2"/>
          <p:cNvSpPr>
            <a:spLocks noGrp="1"/>
          </p:cNvSpPr>
          <p:nvPr>
            <p:ph idx="1"/>
          </p:nvPr>
        </p:nvSpPr>
        <p:spPr>
          <a:xfrm>
            <a:off x="457199" y="1509016"/>
            <a:ext cx="4563035" cy="4766278"/>
          </a:xfrm>
        </p:spPr>
        <p:txBody>
          <a:bodyPr>
            <a:normAutofit fontScale="85000" lnSpcReduction="20000"/>
          </a:bodyPr>
          <a:lstStyle/>
          <a:p>
            <a:pPr marL="514350" indent="-514350">
              <a:buFont typeface="+mj-lt"/>
              <a:buAutoNum type="arabicPeriod"/>
            </a:pPr>
            <a:r>
              <a:rPr lang="en-US" dirty="0"/>
              <a:t>Go to the GEDTS Webinar Archive – </a:t>
            </a:r>
            <a:br>
              <a:rPr lang="en-US" dirty="0"/>
            </a:br>
            <a:r>
              <a:rPr lang="en-US" dirty="0">
                <a:hlinkClick r:id="rId3"/>
              </a:rPr>
              <a:t> Webinar link</a:t>
            </a:r>
            <a:endParaRPr lang="en-US" dirty="0"/>
          </a:p>
          <a:p>
            <a:pPr marL="514350" indent="-514350">
              <a:buFont typeface="+mj-lt"/>
              <a:buAutoNum type="arabicPeriod"/>
            </a:pPr>
            <a:r>
              <a:rPr lang="en-US" dirty="0"/>
              <a:t>Click </a:t>
            </a:r>
            <a:r>
              <a:rPr lang="en-US" b="1" dirty="0"/>
              <a:t>Making Math Thinking Processes Visible</a:t>
            </a:r>
          </a:p>
          <a:p>
            <a:pPr marL="514350" indent="-514350">
              <a:buFont typeface="+mj-lt"/>
              <a:buAutoNum type="arabicPeriod"/>
            </a:pPr>
            <a:r>
              <a:rPr lang="en-US" dirty="0"/>
              <a:t>Click </a:t>
            </a:r>
            <a:r>
              <a:rPr lang="en-US" b="1" dirty="0"/>
              <a:t>Thinking Strategies for Crafting Constructed Responses (Parts 1 and 2)</a:t>
            </a:r>
          </a:p>
          <a:p>
            <a:pPr marL="514350" indent="-514350">
              <a:buFont typeface="+mj-lt"/>
              <a:buAutoNum type="arabicPeriod"/>
            </a:pPr>
            <a:r>
              <a:rPr lang="en-US" dirty="0"/>
              <a:t>Access PowerPoints and Guides</a:t>
            </a:r>
          </a:p>
          <a:p>
            <a:pPr marL="0" indent="0">
              <a:buNone/>
            </a:pPr>
            <a:endParaRPr lang="en-US" sz="3200" dirty="0"/>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4903" y="1973943"/>
            <a:ext cx="3178385" cy="317838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30</a:t>
            </a:fld>
            <a:endParaRPr lang="en-US" altLang="en-US" sz="1200" dirty="0">
              <a:solidFill>
                <a:srgbClr val="0084A9"/>
              </a:solidFill>
            </a:endParaRPr>
          </a:p>
        </p:txBody>
      </p:sp>
    </p:spTree>
    <p:extLst>
      <p:ext uri="{BB962C8B-B14F-4D97-AF65-F5344CB8AC3E}">
        <p14:creationId xmlns:p14="http://schemas.microsoft.com/office/powerpoint/2010/main" val="3170017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46"/>
            <a:ext cx="6974114" cy="797670"/>
          </a:xfrm>
        </p:spPr>
        <p:txBody>
          <a:bodyPr>
            <a:noAutofit/>
          </a:bodyPr>
          <a:lstStyle/>
          <a:p>
            <a:r>
              <a:rPr lang="en-US" sz="5400" dirty="0">
                <a:effectLst>
                  <a:outerShdw blurRad="38100" dist="38100" dir="2700000" algn="tl">
                    <a:srgbClr val="000000">
                      <a:alpha val="43137"/>
                    </a:srgbClr>
                  </a:outerShdw>
                </a:effectLst>
              </a:rPr>
              <a:t>Tip 5</a:t>
            </a:r>
            <a:br>
              <a:rPr lang="en-US" sz="4800" dirty="0">
                <a:effectLst>
                  <a:outerShdw blurRad="38100" dist="38100" dir="2700000" algn="tl">
                    <a:srgbClr val="000000">
                      <a:alpha val="43137"/>
                    </a:srgbClr>
                  </a:outerShdw>
                </a:effectLst>
              </a:rPr>
            </a:br>
            <a:br>
              <a:rPr lang="en-US" sz="4800" dirty="0">
                <a:effectLst>
                  <a:outerShdw blurRad="38100" dist="38100" dir="2700000" algn="tl">
                    <a:srgbClr val="000000">
                      <a:alpha val="43137"/>
                    </a:srgbClr>
                  </a:outerShdw>
                </a:effectLst>
              </a:rPr>
            </a:br>
            <a:r>
              <a:rPr lang="en-US" sz="4800" dirty="0">
                <a:effectLst>
                  <a:outerShdw blurRad="38100" dist="38100" dir="2700000" algn="tl">
                    <a:srgbClr val="000000">
                      <a:alpha val="43137"/>
                    </a:srgbClr>
                  </a:outerShdw>
                </a:effectLst>
              </a:rPr>
              <a:t>It’s all about evidence, but first . . . </a:t>
            </a:r>
            <a:br>
              <a:rPr lang="en-US" sz="4800" dirty="0">
                <a:effectLst>
                  <a:outerShdw blurRad="38100" dist="38100" dir="2700000" algn="tl">
                    <a:srgbClr val="000000">
                      <a:alpha val="43137"/>
                    </a:srgbClr>
                  </a:outerShdw>
                </a:effectLst>
              </a:rPr>
            </a:br>
            <a:br>
              <a:rPr lang="en-US" sz="4800" dirty="0">
                <a:effectLst>
                  <a:outerShdw blurRad="38100" dist="38100" dir="2700000" algn="tl">
                    <a:srgbClr val="000000">
                      <a:alpha val="43137"/>
                    </a:srgbClr>
                  </a:outerShdw>
                </a:effectLst>
              </a:rPr>
            </a:br>
            <a:endParaRPr lang="en-US" sz="4800"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lstStyle/>
          <a:p>
            <a:fld id="{A0787430-367F-844C-868B-A0250E95AAAB}" type="slidenum">
              <a:rPr lang="en-US" smtClean="0"/>
              <a:t>31</a:t>
            </a:fld>
            <a:endParaRPr lang="en-US" dirty="0"/>
          </a:p>
        </p:txBody>
      </p:sp>
      <p:pic>
        <p:nvPicPr>
          <p:cNvPr id="5" name="Picture 2" descr="http://www.musictherapymaven.com/wp-content/uploads/2011/04/Evidence.jpg"/>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a:stretch>
            <a:fillRect/>
          </a:stretch>
        </p:blipFill>
        <p:spPr bwMode="auto">
          <a:xfrm>
            <a:off x="4159624" y="3518653"/>
            <a:ext cx="4052047" cy="27658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rot="19918577">
            <a:off x="3805350" y="3471500"/>
            <a:ext cx="4388870" cy="175432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a:ln w="0">
                  <a:solidFill>
                    <a:schemeClr val="accent1"/>
                  </a:solidFill>
                </a:ln>
                <a:solidFill>
                  <a:srgbClr val="FFD200"/>
                </a:solidFill>
                <a:effectLst>
                  <a:reflection blurRad="12700" stA="50000" endPos="50000" dist="5000" dir="5400000" sy="-100000" rotWithShape="0"/>
                </a:effectLst>
              </a:rPr>
              <a:t>What is Evidence?</a:t>
            </a:r>
          </a:p>
        </p:txBody>
      </p:sp>
    </p:spTree>
    <p:extLst>
      <p:ext uri="{BB962C8B-B14F-4D97-AF65-F5344CB8AC3E}">
        <p14:creationId xmlns:p14="http://schemas.microsoft.com/office/powerpoint/2010/main" val="2218938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46"/>
            <a:ext cx="8367486" cy="797670"/>
          </a:xfrm>
        </p:spPr>
        <p:txBody>
          <a:bodyPr>
            <a:normAutofit fontScale="90000"/>
          </a:bodyPr>
          <a:lstStyle/>
          <a:p>
            <a:r>
              <a:rPr lang="en-US" sz="3600" dirty="0"/>
              <a:t>Where to Access More Strategies on Analyzing and Evaluating Evidence</a:t>
            </a:r>
            <a:br>
              <a:rPr lang="en-US" sz="3600" dirty="0"/>
            </a:br>
            <a:endParaRPr lang="en-US" sz="3600" dirty="0"/>
          </a:p>
        </p:txBody>
      </p:sp>
      <p:sp>
        <p:nvSpPr>
          <p:cNvPr id="3" name="Content Placeholder 2"/>
          <p:cNvSpPr>
            <a:spLocks noGrp="1"/>
          </p:cNvSpPr>
          <p:nvPr>
            <p:ph idx="1"/>
          </p:nvPr>
        </p:nvSpPr>
        <p:spPr>
          <a:xfrm>
            <a:off x="2769704" y="1552089"/>
            <a:ext cx="5838694" cy="4617147"/>
          </a:xfrm>
        </p:spPr>
        <p:txBody>
          <a:bodyPr>
            <a:noAutofit/>
          </a:bodyPr>
          <a:lstStyle/>
          <a:p>
            <a:r>
              <a:rPr lang="en-US" sz="2000" dirty="0"/>
              <a:t>Thinking Strategies for Crafting Constructed Responses (Part 1) </a:t>
            </a:r>
            <a:br>
              <a:rPr lang="en-US" sz="2000" dirty="0"/>
            </a:br>
            <a:r>
              <a:rPr lang="en-US" sz="2000" dirty="0">
                <a:hlinkClick r:id="rId3"/>
              </a:rPr>
              <a:t>May 2016 webinar on evidence in constructed responses (part 1)</a:t>
            </a:r>
            <a:endParaRPr lang="en-US" sz="2000" dirty="0"/>
          </a:p>
          <a:p>
            <a:r>
              <a:rPr lang="en-US" sz="2000" dirty="0"/>
              <a:t>Thinking Strategies for Crafting Constructed Responses: One Step at a Time - Part 2 </a:t>
            </a:r>
            <a:br>
              <a:rPr lang="en-US" sz="2000" dirty="0"/>
            </a:br>
            <a:r>
              <a:rPr lang="en-US" sz="2000" dirty="0">
                <a:hlinkClick r:id="rId4"/>
              </a:rPr>
              <a:t>June 2016 webinar about evidence in crafting constructed responses (part 2)</a:t>
            </a:r>
            <a:endParaRPr lang="en-US" sz="2000" dirty="0"/>
          </a:p>
          <a:p>
            <a:endParaRPr lang="en-US" sz="2000" dirty="0"/>
          </a:p>
          <a:p>
            <a:pPr marL="0" indent="0">
              <a:buNone/>
            </a:pPr>
            <a:endParaRPr lang="en-US" sz="2000" dirty="0"/>
          </a:p>
        </p:txBody>
      </p:sp>
      <p:pic>
        <p:nvPicPr>
          <p:cNvPr id="4"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1183" y="2945523"/>
            <a:ext cx="2202302" cy="162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1"/>
          <p:cNvSpPr>
            <a:spLocks noGrp="1"/>
          </p:cNvSpPr>
          <p:nvPr>
            <p:ph type="sldNum" sz="quarter" idx="12"/>
          </p:nvPr>
        </p:nvSpPr>
        <p:spPr>
          <a:xfrm>
            <a:off x="457200" y="6299737"/>
            <a:ext cx="458938" cy="321599"/>
          </a:xfrm>
        </p:spPr>
        <p:txBody>
          <a:bodyPr/>
          <a:lstStyle/>
          <a:p>
            <a:fld id="{A0787430-367F-844C-868B-A0250E95AAAB}" type="slidenum">
              <a:rPr lang="en-US" smtClean="0"/>
              <a:pPr/>
              <a:t>32</a:t>
            </a:fld>
            <a:endParaRPr lang="en-US" dirty="0"/>
          </a:p>
        </p:txBody>
      </p:sp>
    </p:spTree>
    <p:extLst>
      <p:ext uri="{BB962C8B-B14F-4D97-AF65-F5344CB8AC3E}">
        <p14:creationId xmlns:p14="http://schemas.microsoft.com/office/powerpoint/2010/main" val="2913726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252" y="811495"/>
            <a:ext cx="4622799" cy="4292768"/>
          </a:xfrm>
        </p:spPr>
        <p:txBody>
          <a:bodyPr>
            <a:noAutofit/>
          </a:bodyPr>
          <a:lstStyle/>
          <a:p>
            <a:r>
              <a:rPr lang="en-US" sz="5400" dirty="0">
                <a:effectLst>
                  <a:outerShdw blurRad="38100" dist="38100" dir="2700000" algn="tl">
                    <a:srgbClr val="000000">
                      <a:alpha val="43137"/>
                    </a:srgbClr>
                  </a:outerShdw>
                </a:effectLst>
              </a:rPr>
              <a:t>Tip 6</a:t>
            </a:r>
            <a:br>
              <a:rPr lang="en-US" dirty="0">
                <a:effectLst>
                  <a:outerShdw blurRad="38100" dist="38100" dir="2700000" algn="tl">
                    <a:srgbClr val="000000">
                      <a:alpha val="43137"/>
                    </a:srgbClr>
                  </a:outerShdw>
                </a:effectLst>
              </a:rPr>
            </a:br>
            <a:br>
              <a:rPr lang="en-US" dirty="0">
                <a:effectLst>
                  <a:outerShdw blurRad="38100" dist="38100" dir="2700000" algn="tl">
                    <a:srgbClr val="000000">
                      <a:alpha val="43137"/>
                    </a:srgbClr>
                  </a:outerShdw>
                </a:effectLst>
              </a:rPr>
            </a:br>
            <a:r>
              <a:rPr lang="en-US" sz="3600" dirty="0">
                <a:effectLst>
                  <a:outerShdw blurRad="38100" dist="38100" dir="2700000" algn="tl">
                    <a:srgbClr val="000000">
                      <a:alpha val="43137"/>
                    </a:srgbClr>
                  </a:outerShdw>
                </a:effectLst>
              </a:rPr>
              <a:t>Teach students how to mathematically reason and use different methods to solve problems</a:t>
            </a:r>
            <a:br>
              <a:rPr lang="en-US" dirty="0">
                <a:effectLst>
                  <a:outerShdw blurRad="38100" dist="38100" dir="2700000" algn="tl">
                    <a:srgbClr val="000000">
                      <a:alpha val="43137"/>
                    </a:srgbClr>
                  </a:outerShdw>
                </a:effectLst>
              </a:rPr>
            </a:br>
            <a:endParaRPr lang="en-US"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lstStyle/>
          <a:p>
            <a:fld id="{A0787430-367F-844C-868B-A0250E95AAAB}" type="slidenum">
              <a:rPr lang="en-US" smtClean="0"/>
              <a:t>33</a:t>
            </a:fld>
            <a:endParaRPr lang="en-US" dirty="0"/>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904" r="35450"/>
          <a:stretch/>
        </p:blipFill>
        <p:spPr bwMode="auto">
          <a:xfrm>
            <a:off x="5546034" y="1609725"/>
            <a:ext cx="2888343" cy="36385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2404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Where to Access More Information on Problem Solving</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457200" y="1854503"/>
            <a:ext cx="3026229" cy="3926171"/>
          </a:xfrm>
          <a:prstGeom prst="rect">
            <a:avLst/>
          </a:prstGeom>
          <a:ln w="19050">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a:prstGeom prst="rect">
            <a:avLst/>
          </a:prstGeom>
        </p:spPr>
        <p:txBody>
          <a:bodyPr/>
          <a:lstStyle/>
          <a:p>
            <a:pPr>
              <a:defRPr/>
            </a:pPr>
            <a:fld id="{63FF4DA0-2253-4E48-B8CE-41A2744628A8}" type="slidenum">
              <a:rPr lang="en-US" smtClean="0"/>
              <a:pPr>
                <a:defRPr/>
              </a:pPr>
              <a:t>34</a:t>
            </a:fld>
            <a:endParaRPr lang="en-US" dirty="0"/>
          </a:p>
        </p:txBody>
      </p:sp>
      <p:sp>
        <p:nvSpPr>
          <p:cNvPr id="11" name="Content Placeholder 2"/>
          <p:cNvSpPr txBox="1">
            <a:spLocks/>
          </p:cNvSpPr>
          <p:nvPr/>
        </p:nvSpPr>
        <p:spPr>
          <a:xfrm>
            <a:off x="4315326" y="1854503"/>
            <a:ext cx="4371474" cy="4271660"/>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lnSpc>
                <a:spcPct val="130000"/>
              </a:lnSpc>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ct val="130000"/>
              </a:lnSpc>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lnSpc>
                <a:spcPct val="130000"/>
              </a:lnSpc>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lnSpc>
                <a:spcPct val="130000"/>
              </a:lnSpc>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lnSpc>
                <a:spcPct val="130000"/>
              </a:lnSpc>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Making Mathematical Thinking Processes Visible </a:t>
            </a:r>
            <a:r>
              <a:rPr lang="en-US" dirty="0">
                <a:hlinkClick r:id="rId4"/>
              </a:rPr>
              <a:t>MTPV webinar for math - April 2016</a:t>
            </a:r>
            <a:endParaRPr lang="en-US" dirty="0"/>
          </a:p>
          <a:p>
            <a:r>
              <a:rPr lang="en-US" dirty="0"/>
              <a:t>Heuristics</a:t>
            </a:r>
          </a:p>
          <a:p>
            <a:r>
              <a:rPr lang="en-US" dirty="0"/>
              <a:t>Graphic Organizers</a:t>
            </a:r>
          </a:p>
          <a:p>
            <a:r>
              <a:rPr lang="en-US" dirty="0"/>
              <a:t>Websites</a:t>
            </a:r>
          </a:p>
          <a:p>
            <a:r>
              <a:rPr lang="en-US" dirty="0"/>
              <a:t>More . . .</a:t>
            </a:r>
          </a:p>
        </p:txBody>
      </p:sp>
    </p:spTree>
    <p:extLst>
      <p:ext uri="{BB962C8B-B14F-4D97-AF65-F5344CB8AC3E}">
        <p14:creationId xmlns:p14="http://schemas.microsoft.com/office/powerpoint/2010/main" val="1617890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A0787430-367F-844C-868B-A0250E95AAAB}" type="slidenum">
              <a:rPr lang="en-US" smtClean="0"/>
              <a:t>35</a:t>
            </a:fld>
            <a:endParaRPr lang="en-US" dirty="0"/>
          </a:p>
        </p:txBody>
      </p:sp>
      <p:sp>
        <p:nvSpPr>
          <p:cNvPr id="5" name="Title 4"/>
          <p:cNvSpPr>
            <a:spLocks noGrp="1"/>
          </p:cNvSpPr>
          <p:nvPr>
            <p:ph type="title" idx="4294967295"/>
          </p:nvPr>
        </p:nvSpPr>
        <p:spPr>
          <a:xfrm>
            <a:off x="624980" y="874421"/>
            <a:ext cx="3818263" cy="3943239"/>
          </a:xfrm>
        </p:spPr>
        <p:txBody>
          <a:bodyPr>
            <a:noAutofit/>
          </a:bodyPr>
          <a:lstStyle/>
          <a:p>
            <a:r>
              <a:rPr lang="en-US" sz="5400" dirty="0">
                <a:effectLst>
                  <a:outerShdw blurRad="38100" dist="38100" dir="2700000" algn="tl">
                    <a:srgbClr val="000000">
                      <a:alpha val="43137"/>
                    </a:srgbClr>
                  </a:outerShdw>
                </a:effectLst>
              </a:rPr>
              <a:t>Tip 7</a:t>
            </a:r>
            <a:br>
              <a:rPr lang="en-US" sz="5400" dirty="0">
                <a:effectLst>
                  <a:outerShdw blurRad="38100" dist="38100" dir="2700000" algn="tl">
                    <a:srgbClr val="000000">
                      <a:alpha val="43137"/>
                    </a:srgbClr>
                  </a:outerShdw>
                </a:effectLst>
              </a:rPr>
            </a:br>
            <a:br>
              <a:rPr lang="en-US" sz="4800" dirty="0">
                <a:effectLst>
                  <a:outerShdw blurRad="38100" dist="38100" dir="2700000" algn="tl">
                    <a:srgbClr val="000000">
                      <a:alpha val="43137"/>
                    </a:srgbClr>
                  </a:outerShdw>
                </a:effectLst>
              </a:rPr>
            </a:br>
            <a:r>
              <a:rPr lang="en-US" sz="4800" dirty="0">
                <a:effectLst>
                  <a:outerShdw blurRad="38100" dist="38100" dir="2700000" algn="tl">
                    <a:srgbClr val="000000">
                      <a:alpha val="43137"/>
                    </a:srgbClr>
                  </a:outerShdw>
                </a:effectLst>
              </a:rPr>
              <a:t>Teach Close Reading Strategies</a:t>
            </a:r>
          </a:p>
        </p:txBody>
      </p:sp>
      <p:pic>
        <p:nvPicPr>
          <p:cNvPr id="1026" name="Picture 2" descr="http://blog.keystoliteracy.com/wp-content/uploads/2014/10/Close-Reading.jpg"/>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675606" y="1734230"/>
            <a:ext cx="3855619" cy="3331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773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Where to Access More Strategies on Close Reading</a:t>
            </a:r>
          </a:p>
        </p:txBody>
      </p:sp>
      <p:sp>
        <p:nvSpPr>
          <p:cNvPr id="4" name="Content Placeholder 3"/>
          <p:cNvSpPr>
            <a:spLocks noGrp="1"/>
          </p:cNvSpPr>
          <p:nvPr>
            <p:ph idx="1"/>
          </p:nvPr>
        </p:nvSpPr>
        <p:spPr>
          <a:xfrm>
            <a:off x="457200" y="1654788"/>
            <a:ext cx="5334000" cy="4617147"/>
          </a:xfrm>
        </p:spPr>
        <p:txBody>
          <a:bodyPr>
            <a:normAutofit fontScale="92500" lnSpcReduction="20000"/>
          </a:bodyPr>
          <a:lstStyle/>
          <a:p>
            <a:pPr marL="0" indent="0">
              <a:buNone/>
            </a:pPr>
            <a:r>
              <a:rPr lang="en-US" sz="3400" b="1" dirty="0"/>
              <a:t>Tuesdays for Teachers</a:t>
            </a:r>
          </a:p>
          <a:p>
            <a:r>
              <a:rPr lang="en-US" dirty="0"/>
              <a:t>Close Reading: A Key to Teaching Constructed Response (May 26, 2015)</a:t>
            </a:r>
          </a:p>
          <a:p>
            <a:pPr marL="400050" lvl="1" indent="0">
              <a:buNone/>
            </a:pPr>
            <a:r>
              <a:rPr lang="en-US" dirty="0">
                <a:hlinkClick r:id="rId3"/>
              </a:rPr>
              <a:t>Close reading strategies webinar</a:t>
            </a:r>
            <a:endParaRPr lang="en-US" dirty="0"/>
          </a:p>
          <a:p>
            <a:r>
              <a:rPr lang="en-US" dirty="0"/>
              <a:t>Mathematical Reasoning (March 24-26, 2015)</a:t>
            </a:r>
          </a:p>
          <a:p>
            <a:pPr marL="400050" lvl="1" indent="0">
              <a:buNone/>
            </a:pPr>
            <a:r>
              <a:rPr lang="en-US" dirty="0">
                <a:hlinkClick r:id="rId4"/>
              </a:rPr>
              <a:t>Close reading in mathematics</a:t>
            </a:r>
            <a:endParaRPr lang="en-US" dirty="0"/>
          </a:p>
          <a:p>
            <a:endParaRPr lang="en-US" dirty="0"/>
          </a:p>
          <a:p>
            <a:endParaRPr lang="en-US" dirty="0"/>
          </a:p>
        </p:txBody>
      </p:sp>
      <p:sp>
        <p:nvSpPr>
          <p:cNvPr id="2" name="Slide Number Placeholder 1"/>
          <p:cNvSpPr>
            <a:spLocks noGrp="1"/>
          </p:cNvSpPr>
          <p:nvPr>
            <p:ph type="sldNum" sz="quarter" idx="12"/>
          </p:nvPr>
        </p:nvSpPr>
        <p:spPr/>
        <p:txBody>
          <a:bodyPr/>
          <a:lstStyle/>
          <a:p>
            <a:fld id="{A0787430-367F-844C-868B-A0250E95AAAB}" type="slidenum">
              <a:rPr lang="en-US" smtClean="0"/>
              <a:pPr/>
              <a:t>36</a:t>
            </a:fld>
            <a:endParaRPr lang="en-US" dirty="0"/>
          </a:p>
        </p:txBody>
      </p:sp>
      <p:pic>
        <p:nvPicPr>
          <p:cNvPr id="8196" name="Picture 4"/>
          <p:cNvPicPr>
            <a:picLocks noChangeAspect="1" noChangeArrowheads="1"/>
          </p:cNvPicPr>
          <p:nvPr/>
        </p:nvPicPr>
        <p:blipFill>
          <a:blip r:embed="rId5">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5762625" y="1971675"/>
            <a:ext cx="3381375" cy="3219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2748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71500"/>
            <a:ext cx="8001000" cy="1143000"/>
          </a:xfrm>
        </p:spPr>
        <p:txBody>
          <a:bodyPr rtlCol="0">
            <a:noAutofit/>
          </a:bodyPr>
          <a:lstStyle/>
          <a:p>
            <a:pPr eaLnBrk="1" fontAlgn="auto" hangingPunct="1">
              <a:spcAft>
                <a:spcPts val="0"/>
              </a:spcAft>
              <a:defRPr/>
            </a:pPr>
            <a:r>
              <a:rPr lang="en-US" sz="4800" dirty="0">
                <a:effectLst>
                  <a:outerShdw blurRad="38100" dist="38100" dir="2700000" algn="tl">
                    <a:srgbClr val="000000">
                      <a:alpha val="43137"/>
                    </a:srgbClr>
                  </a:outerShdw>
                </a:effectLst>
                <a:ea typeface="+mj-ea"/>
              </a:rPr>
              <a:t>Tip 8 </a:t>
            </a:r>
            <a:br>
              <a:rPr lang="en-US" sz="4000" dirty="0">
                <a:effectLst>
                  <a:outerShdw blurRad="38100" dist="38100" dir="2700000" algn="tl">
                    <a:srgbClr val="000000">
                      <a:alpha val="43137"/>
                    </a:srgbClr>
                  </a:outerShdw>
                </a:effectLst>
                <a:ea typeface="+mj-ea"/>
              </a:rPr>
            </a:br>
            <a:br>
              <a:rPr lang="en-US" sz="4000" dirty="0">
                <a:effectLst>
                  <a:outerShdw blurRad="38100" dist="38100" dir="2700000" algn="tl">
                    <a:srgbClr val="000000">
                      <a:alpha val="43137"/>
                    </a:srgbClr>
                  </a:outerShdw>
                </a:effectLst>
                <a:ea typeface="+mj-ea"/>
              </a:rPr>
            </a:br>
            <a:r>
              <a:rPr lang="en-US" sz="4000" dirty="0">
                <a:effectLst>
                  <a:outerShdw blurRad="38100" dist="38100" dir="2700000" algn="tl">
                    <a:srgbClr val="000000">
                      <a:alpha val="43137"/>
                    </a:srgbClr>
                  </a:outerShdw>
                </a:effectLst>
                <a:ea typeface="+mj-ea"/>
              </a:rPr>
              <a:t>Incorporate reading and writing into every classroom, every day</a:t>
            </a:r>
          </a:p>
        </p:txBody>
      </p:sp>
      <p:pic>
        <p:nvPicPr>
          <p:cNvPr id="10242" name="Picture 2" descr="https://fbcdn-sphotos-g-a.akamaihd.net/hphotos-ak-prn2/9440_4570012041197_754662737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6493" y="3275463"/>
            <a:ext cx="3923597" cy="2942697"/>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a:xfrm>
            <a:off x="457200" y="6299737"/>
            <a:ext cx="458938" cy="321599"/>
          </a:xfrm>
        </p:spPr>
        <p:txBody>
          <a:bodyPr/>
          <a:lstStyle/>
          <a:p>
            <a:fld id="{A0787430-367F-844C-868B-A0250E95AAAB}" type="slidenum">
              <a:rPr lang="en-US" smtClean="0"/>
              <a:t>37</a:t>
            </a:fld>
            <a:endParaRPr lang="en-US" dirty="0"/>
          </a:p>
        </p:txBody>
      </p:sp>
    </p:spTree>
    <p:extLst>
      <p:ext uri="{BB962C8B-B14F-4D97-AF65-F5344CB8AC3E}">
        <p14:creationId xmlns:p14="http://schemas.microsoft.com/office/powerpoint/2010/main" val="53274294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3400" dirty="0"/>
              <a:t>The Link Between Reading and Writing</a:t>
            </a:r>
          </a:p>
        </p:txBody>
      </p:sp>
      <p:sp>
        <p:nvSpPr>
          <p:cNvPr id="5" name="Content Placeholder 4"/>
          <p:cNvSpPr>
            <a:spLocks noGrp="1"/>
          </p:cNvSpPr>
          <p:nvPr>
            <p:ph idx="1"/>
          </p:nvPr>
        </p:nvSpPr>
        <p:spPr>
          <a:xfrm>
            <a:off x="5050971" y="1494032"/>
            <a:ext cx="3635829" cy="4617147"/>
          </a:xfrm>
        </p:spPr>
        <p:txBody>
          <a:bodyPr>
            <a:normAutofit/>
          </a:bodyPr>
          <a:lstStyle/>
          <a:p>
            <a:r>
              <a:rPr lang="en-US" sz="2800" dirty="0"/>
              <a:t>Reading strategies should lead to writing</a:t>
            </a:r>
          </a:p>
          <a:p>
            <a:r>
              <a:rPr lang="en-US" sz="2800" dirty="0"/>
              <a:t>Writing strategies should encourage further reading</a:t>
            </a:r>
          </a:p>
        </p:txBody>
      </p:sp>
      <p:sp>
        <p:nvSpPr>
          <p:cNvPr id="3" name="Slide Number Placeholder 2"/>
          <p:cNvSpPr>
            <a:spLocks noGrp="1"/>
          </p:cNvSpPr>
          <p:nvPr>
            <p:ph type="sldNum" sz="quarter" idx="12"/>
          </p:nvPr>
        </p:nvSpPr>
        <p:spPr/>
        <p:txBody>
          <a:bodyPr/>
          <a:lstStyle/>
          <a:p>
            <a:fld id="{A0787430-367F-844C-868B-A0250E95AAAB}" type="slidenum">
              <a:rPr lang="en-US" smtClean="0"/>
              <a:t>38</a:t>
            </a:fld>
            <a:endParaRPr lang="en-US" dirty="0"/>
          </a:p>
        </p:txBody>
      </p:sp>
      <p:graphicFrame>
        <p:nvGraphicFramePr>
          <p:cNvPr id="6" name="Diagram 5"/>
          <p:cNvGraphicFramePr/>
          <p:nvPr>
            <p:extLst>
              <p:ext uri="{D42A27DB-BD31-4B8C-83A1-F6EECF244321}">
                <p14:modId xmlns:p14="http://schemas.microsoft.com/office/powerpoint/2010/main" val="735727081"/>
              </p:ext>
            </p:extLst>
          </p:nvPr>
        </p:nvGraphicFramePr>
        <p:xfrm>
          <a:off x="-464448" y="174439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1581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7999" y="377399"/>
            <a:ext cx="3831771" cy="4876990"/>
          </a:xfrm>
        </p:spPr>
        <p:txBody>
          <a:bodyPr rtlCol="0">
            <a:noAutofit/>
          </a:bodyPr>
          <a:lstStyle/>
          <a:p>
            <a:pPr eaLnBrk="1" fontAlgn="auto" hangingPunct="1">
              <a:spcAft>
                <a:spcPts val="0"/>
              </a:spcAft>
              <a:defRPr/>
            </a:pPr>
            <a:r>
              <a:rPr lang="en-US" sz="5400" dirty="0">
                <a:effectLst>
                  <a:outerShdw blurRad="38100" dist="38100" dir="2700000" algn="tl">
                    <a:srgbClr val="000000">
                      <a:alpha val="43137"/>
                    </a:srgbClr>
                  </a:outerShdw>
                </a:effectLst>
                <a:ea typeface="+mj-ea"/>
              </a:rPr>
              <a:t>Tip 9 </a:t>
            </a:r>
            <a:br>
              <a:rPr lang="en-US" sz="5400" dirty="0">
                <a:effectLst>
                  <a:outerShdw blurRad="38100" dist="38100" dir="2700000" algn="tl">
                    <a:srgbClr val="000000">
                      <a:alpha val="43137"/>
                    </a:srgbClr>
                  </a:outerShdw>
                </a:effectLst>
                <a:ea typeface="+mj-ea"/>
              </a:rPr>
            </a:br>
            <a:br>
              <a:rPr lang="en-US" sz="4800" dirty="0">
                <a:effectLst>
                  <a:outerShdw blurRad="38100" dist="38100" dir="2700000" algn="tl">
                    <a:srgbClr val="000000">
                      <a:alpha val="43137"/>
                    </a:srgbClr>
                  </a:outerShdw>
                </a:effectLst>
                <a:ea typeface="+mj-ea"/>
              </a:rPr>
            </a:br>
            <a:r>
              <a:rPr lang="en-US" sz="4800" dirty="0">
                <a:effectLst>
                  <a:outerShdw blurRad="38100" dist="38100" dir="2700000" algn="tl">
                    <a:srgbClr val="000000">
                      <a:alpha val="43137"/>
                    </a:srgbClr>
                  </a:outerShdw>
                </a:effectLst>
                <a:ea typeface="+mj-ea"/>
              </a:rPr>
              <a:t>Share test-taking strategies and tips with students</a:t>
            </a: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2094"/>
          <a:stretch/>
        </p:blipFill>
        <p:spPr bwMode="auto">
          <a:xfrm>
            <a:off x="562427" y="1930401"/>
            <a:ext cx="4064543" cy="27867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2"/>
          <p:cNvSpPr>
            <a:spLocks noGrp="1"/>
          </p:cNvSpPr>
          <p:nvPr>
            <p:ph type="sldNum" sz="quarter" idx="12"/>
          </p:nvPr>
        </p:nvSpPr>
        <p:spPr>
          <a:xfrm>
            <a:off x="457200" y="6299737"/>
            <a:ext cx="458938" cy="321599"/>
          </a:xfrm>
        </p:spPr>
        <p:txBody>
          <a:bodyPr/>
          <a:lstStyle/>
          <a:p>
            <a:fld id="{A0787430-367F-844C-868B-A0250E95AAAB}" type="slidenum">
              <a:rPr lang="en-US" smtClean="0"/>
              <a:t>39</a:t>
            </a:fld>
            <a:endParaRPr lang="en-US" dirty="0"/>
          </a:p>
        </p:txBody>
      </p:sp>
    </p:spTree>
    <p:extLst>
      <p:ext uri="{BB962C8B-B14F-4D97-AF65-F5344CB8AC3E}">
        <p14:creationId xmlns:p14="http://schemas.microsoft.com/office/powerpoint/2010/main" val="264877493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altLang="en-US" dirty="0"/>
              <a:t>Background</a:t>
            </a:r>
          </a:p>
        </p:txBody>
      </p:sp>
      <p:sp>
        <p:nvSpPr>
          <p:cNvPr id="17410" name="Content Placeholder 2"/>
          <p:cNvSpPr>
            <a:spLocks noGrp="1"/>
          </p:cNvSpPr>
          <p:nvPr>
            <p:ph idx="1"/>
          </p:nvPr>
        </p:nvSpPr>
        <p:spPr>
          <a:xfrm>
            <a:off x="457200" y="1290516"/>
            <a:ext cx="8229600" cy="4617147"/>
          </a:xfrm>
        </p:spPr>
        <p:txBody>
          <a:bodyPr/>
          <a:lstStyle/>
          <a:p>
            <a:r>
              <a:rPr lang="en-US" altLang="en-US" dirty="0"/>
              <a:t>Content alignment</a:t>
            </a:r>
          </a:p>
          <a:p>
            <a:r>
              <a:rPr lang="en-US" altLang="en-US" dirty="0"/>
              <a:t>Test structure and forms equivalence</a:t>
            </a:r>
          </a:p>
          <a:p>
            <a:r>
              <a:rPr lang="en-US" altLang="en-US" dirty="0"/>
              <a:t>Constructed response items and scoring</a:t>
            </a:r>
          </a:p>
          <a:p>
            <a:r>
              <a:rPr lang="en-US" altLang="en-US" dirty="0"/>
              <a:t>Performance levels</a:t>
            </a:r>
          </a:p>
          <a:p>
            <a:endParaRPr lang="en-US" altLang="en-US" dirty="0"/>
          </a:p>
        </p:txBody>
      </p:sp>
      <p:sp>
        <p:nvSpPr>
          <p:cNvPr id="17411"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089055C-BC8F-419A-9198-9A1538B4A609}" type="slidenum">
              <a:rPr lang="en-US" altLang="en-US" sz="1200">
                <a:solidFill>
                  <a:srgbClr val="0084A9"/>
                </a:solidFill>
              </a:rPr>
              <a:pPr/>
              <a:t>4</a:t>
            </a:fld>
            <a:endParaRPr lang="en-US" altLang="en-US" sz="1200">
              <a:solidFill>
                <a:srgbClr val="0084A9"/>
              </a:solidFill>
            </a:endParaRPr>
          </a:p>
        </p:txBody>
      </p:sp>
    </p:spTree>
    <p:extLst>
      <p:ext uri="{BB962C8B-B14F-4D97-AF65-F5344CB8AC3E}">
        <p14:creationId xmlns:p14="http://schemas.microsoft.com/office/powerpoint/2010/main" val="13689514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 up their account with GED.com</a:t>
            </a:r>
          </a:p>
        </p:txBody>
      </p:sp>
      <p:sp>
        <p:nvSpPr>
          <p:cNvPr id="3" name="Slide Number Placeholder 2"/>
          <p:cNvSpPr>
            <a:spLocks noGrp="1"/>
          </p:cNvSpPr>
          <p:nvPr>
            <p:ph type="sldNum" sz="quarter" idx="12"/>
          </p:nvPr>
        </p:nvSpPr>
        <p:spPr/>
        <p:txBody>
          <a:bodyPr/>
          <a:lstStyle/>
          <a:p>
            <a:fld id="{A0787430-367F-844C-868B-A0250E95AAAB}" type="slidenum">
              <a:rPr lang="en-US" smtClean="0"/>
              <a:t>40</a:t>
            </a:fld>
            <a:endParaRPr lang="en-US" dirty="0"/>
          </a:p>
        </p:txBody>
      </p:sp>
      <p:pic>
        <p:nvPicPr>
          <p:cNvPr id="7" name="Picture 6">
            <a:extLst>
              <a:ext uri="{FF2B5EF4-FFF2-40B4-BE49-F238E27FC236}">
                <a16:creationId xmlns:a16="http://schemas.microsoft.com/office/drawing/2014/main" id="{502312A3-FC47-49EB-87A9-C85F26C32575}"/>
              </a:ext>
            </a:extLst>
          </p:cNvPr>
          <p:cNvPicPr>
            <a:picLocks noChangeAspect="1"/>
          </p:cNvPicPr>
          <p:nvPr/>
        </p:nvPicPr>
        <p:blipFill>
          <a:blip r:embed="rId3"/>
          <a:stretch>
            <a:fillRect/>
          </a:stretch>
        </p:blipFill>
        <p:spPr>
          <a:xfrm>
            <a:off x="0" y="1285750"/>
            <a:ext cx="9144000" cy="4790079"/>
          </a:xfrm>
          <a:prstGeom prst="rect">
            <a:avLst/>
          </a:prstGeom>
        </p:spPr>
      </p:pic>
    </p:spTree>
    <p:extLst>
      <p:ext uri="{BB962C8B-B14F-4D97-AF65-F5344CB8AC3E}">
        <p14:creationId xmlns:p14="http://schemas.microsoft.com/office/powerpoint/2010/main" val="3354269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Explore the </a:t>
            </a:r>
            <a:r>
              <a:rPr lang="en-US" dirty="0" err="1"/>
              <a:t>GED.com</a:t>
            </a:r>
            <a:r>
              <a:rPr lang="en-US" dirty="0"/>
              <a:t> Dashboard</a:t>
            </a:r>
          </a:p>
        </p:txBody>
      </p:sp>
      <p:sp>
        <p:nvSpPr>
          <p:cNvPr id="4" name="Slide Number Placeholder 3"/>
          <p:cNvSpPr>
            <a:spLocks noGrp="1"/>
          </p:cNvSpPr>
          <p:nvPr>
            <p:ph type="sldNum" sz="quarter" idx="12"/>
          </p:nvPr>
        </p:nvSpPr>
        <p:spPr/>
        <p:txBody>
          <a:bodyPr/>
          <a:lstStyle/>
          <a:p>
            <a:fld id="{A0787430-367F-844C-868B-A0250E95AAAB}" type="slidenum">
              <a:rPr lang="en-US" smtClean="0"/>
              <a:t>41</a:t>
            </a:fld>
            <a:endParaRPr lang="en-US" dirty="0"/>
          </a:p>
        </p:txBody>
      </p:sp>
      <p:sp>
        <p:nvSpPr>
          <p:cNvPr id="7" name="AutoShape 2" descr="https://mail.google.com/mail/u/0/?ui=2&amp;ik=0166d4bef8&amp;view=fimg&amp;th=16587774600da04a&amp;attid=0.3&amp;disp=emb&amp;realattid=ii_jlfjp5b11_16587338f7b1d198&amp;attbid=ANGjdJ-KNNF6DLtYMoTGsrt6siHtZ-x-JZM3kzCN7hYtOxfPz2AF-Nbj4Ib0Ih0VLeMfbTHXsx0TOI62sauRgv9DiXyZ9fS5maqjdnFs2xmfzUprtoFmDogOwm9R_8U&amp;sz=w1138-h532&amp;ats=1535576072504&amp;rm=16587774600da04a&amp;zw&amp;atsh=1">
            <a:extLst>
              <a:ext uri="{FF2B5EF4-FFF2-40B4-BE49-F238E27FC236}">
                <a16:creationId xmlns:a16="http://schemas.microsoft.com/office/drawing/2014/main" id="{88A25EC2-9528-41CA-B5E9-B908612119D8}"/>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a:extLst>
              <a:ext uri="{FF2B5EF4-FFF2-40B4-BE49-F238E27FC236}">
                <a16:creationId xmlns:a16="http://schemas.microsoft.com/office/drawing/2014/main" id="{C9147BF8-F985-4BCE-A64D-8810410749AF}"/>
              </a:ext>
            </a:extLst>
          </p:cNvPr>
          <p:cNvPicPr>
            <a:picLocks noChangeAspect="1"/>
          </p:cNvPicPr>
          <p:nvPr/>
        </p:nvPicPr>
        <p:blipFill>
          <a:blip r:embed="rId3"/>
          <a:stretch>
            <a:fillRect/>
          </a:stretch>
        </p:blipFill>
        <p:spPr>
          <a:xfrm>
            <a:off x="371063" y="2038355"/>
            <a:ext cx="8487070" cy="3713093"/>
          </a:xfrm>
          <a:prstGeom prst="rect">
            <a:avLst/>
          </a:prstGeom>
        </p:spPr>
      </p:pic>
    </p:spTree>
    <p:extLst>
      <p:ext uri="{BB962C8B-B14F-4D97-AF65-F5344CB8AC3E}">
        <p14:creationId xmlns:p14="http://schemas.microsoft.com/office/powerpoint/2010/main" val="1416495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Pre-Test Preparation</a:t>
            </a:r>
          </a:p>
        </p:txBody>
      </p:sp>
      <p:sp>
        <p:nvSpPr>
          <p:cNvPr id="3" name="Content Placeholder 2"/>
          <p:cNvSpPr>
            <a:spLocks noGrp="1"/>
          </p:cNvSpPr>
          <p:nvPr>
            <p:ph idx="1"/>
          </p:nvPr>
        </p:nvSpPr>
        <p:spPr>
          <a:xfrm>
            <a:off x="241069" y="1209758"/>
            <a:ext cx="8685217" cy="4617147"/>
          </a:xfrm>
        </p:spPr>
        <p:txBody>
          <a:bodyPr>
            <a:normAutofit fontScale="85000" lnSpcReduction="20000"/>
          </a:bodyPr>
          <a:lstStyle/>
          <a:p>
            <a:r>
              <a:rPr lang="en-US" dirty="0"/>
              <a:t>Practice, Practice, Practice</a:t>
            </a:r>
          </a:p>
          <a:p>
            <a:pPr lvl="1"/>
            <a:r>
              <a:rPr lang="en-US" dirty="0"/>
              <a:t>Test-taking is not a natural part of their everyday routine, so a “refresher” is needed</a:t>
            </a:r>
          </a:p>
          <a:p>
            <a:r>
              <a:rPr lang="en-US" dirty="0"/>
              <a:t>Make certain everyone is familiar with the GED Tutorials and the ”look and feel” of the test interface</a:t>
            </a:r>
          </a:p>
          <a:p>
            <a:pPr lvl="1"/>
            <a:r>
              <a:rPr lang="en-US" dirty="0"/>
              <a:t>Take advantage of all the information that is available on each screen</a:t>
            </a:r>
          </a:p>
          <a:p>
            <a:r>
              <a:rPr lang="en-US" dirty="0"/>
              <a:t>There should be no “surprises” when they test in each content area – the PLDs tell them what is required to know and be able to do</a:t>
            </a:r>
          </a:p>
        </p:txBody>
      </p:sp>
      <p:sp>
        <p:nvSpPr>
          <p:cNvPr id="4" name="Slide Number Placeholder 3"/>
          <p:cNvSpPr>
            <a:spLocks noGrp="1"/>
          </p:cNvSpPr>
          <p:nvPr>
            <p:ph type="sldNum" sz="quarter" idx="12"/>
          </p:nvPr>
        </p:nvSpPr>
        <p:spPr/>
        <p:txBody>
          <a:bodyPr/>
          <a:lstStyle/>
          <a:p>
            <a:fld id="{A0787430-367F-844C-868B-A0250E95AAAB}" type="slidenum">
              <a:rPr lang="en-US" smtClean="0"/>
              <a:t>42</a:t>
            </a:fld>
            <a:endParaRPr lang="en-US" dirty="0"/>
          </a:p>
        </p:txBody>
      </p:sp>
    </p:spTree>
    <p:extLst>
      <p:ext uri="{BB962C8B-B14F-4D97-AF65-F5344CB8AC3E}">
        <p14:creationId xmlns:p14="http://schemas.microsoft.com/office/powerpoint/2010/main" val="27368821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46"/>
            <a:ext cx="8229600" cy="580580"/>
          </a:xfrm>
        </p:spPr>
        <p:txBody>
          <a:bodyPr>
            <a:normAutofit fontScale="90000"/>
          </a:bodyPr>
          <a:lstStyle/>
          <a:p>
            <a:r>
              <a:rPr lang="en-US" dirty="0"/>
              <a:t>Free Resources</a:t>
            </a:r>
            <a:br>
              <a:rPr lang="en-US" dirty="0"/>
            </a:br>
            <a:endParaRPr lang="en-US" dirty="0"/>
          </a:p>
        </p:txBody>
      </p:sp>
      <p:sp>
        <p:nvSpPr>
          <p:cNvPr id="4" name="Slide Number Placeholder 3"/>
          <p:cNvSpPr>
            <a:spLocks noGrp="1"/>
          </p:cNvSpPr>
          <p:nvPr>
            <p:ph type="sldNum" sz="quarter" idx="12"/>
          </p:nvPr>
        </p:nvSpPr>
        <p:spPr/>
        <p:txBody>
          <a:bodyPr/>
          <a:lstStyle/>
          <a:p>
            <a:fld id="{A0787430-367F-844C-868B-A0250E95AAAB}" type="slidenum">
              <a:rPr lang="en-US" smtClean="0"/>
              <a:t>43</a:t>
            </a:fld>
            <a:endParaRPr lang="en-US" dirty="0"/>
          </a:p>
        </p:txBody>
      </p:sp>
      <p:pic>
        <p:nvPicPr>
          <p:cNvPr id="3" name="Picture 2">
            <a:extLst>
              <a:ext uri="{FF2B5EF4-FFF2-40B4-BE49-F238E27FC236}">
                <a16:creationId xmlns:a16="http://schemas.microsoft.com/office/drawing/2014/main" id="{98724E50-1E9F-437C-922B-B541A40FA794}"/>
              </a:ext>
            </a:extLst>
          </p:cNvPr>
          <p:cNvPicPr>
            <a:picLocks noChangeAspect="1"/>
          </p:cNvPicPr>
          <p:nvPr/>
        </p:nvPicPr>
        <p:blipFill>
          <a:blip r:embed="rId3"/>
          <a:stretch>
            <a:fillRect/>
          </a:stretch>
        </p:blipFill>
        <p:spPr>
          <a:xfrm>
            <a:off x="1061910" y="1946072"/>
            <a:ext cx="6724024" cy="4357777"/>
          </a:xfrm>
          <a:prstGeom prst="rect">
            <a:avLst/>
          </a:prstGeom>
        </p:spPr>
      </p:pic>
      <p:sp>
        <p:nvSpPr>
          <p:cNvPr id="7" name="TextBox 6">
            <a:extLst>
              <a:ext uri="{FF2B5EF4-FFF2-40B4-BE49-F238E27FC236}">
                <a16:creationId xmlns:a16="http://schemas.microsoft.com/office/drawing/2014/main" id="{F6FD2681-B19B-452D-9167-B0659443C868}"/>
              </a:ext>
            </a:extLst>
          </p:cNvPr>
          <p:cNvSpPr txBox="1"/>
          <p:nvPr/>
        </p:nvSpPr>
        <p:spPr>
          <a:xfrm>
            <a:off x="2504661" y="1398685"/>
            <a:ext cx="3591339" cy="461665"/>
          </a:xfrm>
          <a:prstGeom prst="rect">
            <a:avLst/>
          </a:prstGeom>
          <a:noFill/>
        </p:spPr>
        <p:txBody>
          <a:bodyPr wrap="square" rtlCol="0" anchor="ctr">
            <a:spAutoFit/>
          </a:bodyPr>
          <a:lstStyle/>
          <a:p>
            <a:pPr algn="ctr"/>
            <a:r>
              <a:rPr lang="en-US" sz="2400" dirty="0">
                <a:hlinkClick r:id="rId4"/>
              </a:rPr>
              <a:t>International website</a:t>
            </a:r>
            <a:endParaRPr lang="en-US" sz="2400" dirty="0"/>
          </a:p>
        </p:txBody>
      </p:sp>
    </p:spTree>
    <p:extLst>
      <p:ext uri="{BB962C8B-B14F-4D97-AF65-F5344CB8AC3E}">
        <p14:creationId xmlns:p14="http://schemas.microsoft.com/office/powerpoint/2010/main" val="42374894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Pre-test Preparation		</a:t>
            </a:r>
          </a:p>
        </p:txBody>
      </p:sp>
      <p:sp>
        <p:nvSpPr>
          <p:cNvPr id="3" name="Content Placeholder 2"/>
          <p:cNvSpPr>
            <a:spLocks noGrp="1"/>
          </p:cNvSpPr>
          <p:nvPr>
            <p:ph idx="1"/>
          </p:nvPr>
        </p:nvSpPr>
        <p:spPr/>
        <p:txBody>
          <a:bodyPr/>
          <a:lstStyle/>
          <a:p>
            <a:r>
              <a:rPr lang="en-US" dirty="0"/>
              <a:t>Free Practice Test</a:t>
            </a:r>
          </a:p>
          <a:p>
            <a:pPr lvl="1"/>
            <a:r>
              <a:rPr lang="en-US" dirty="0"/>
              <a:t>Become familiar with the “look and feel” of test items</a:t>
            </a:r>
          </a:p>
          <a:p>
            <a:r>
              <a:rPr lang="en-US" dirty="0"/>
              <a:t>GED Ready</a:t>
            </a:r>
            <a:r>
              <a:rPr lang="en-US" baseline="30000" dirty="0"/>
              <a:t>®</a:t>
            </a:r>
            <a:r>
              <a:rPr lang="en-US" dirty="0"/>
              <a:t> Official Practice Test</a:t>
            </a:r>
            <a:endParaRPr lang="en-US" baseline="30000" dirty="0"/>
          </a:p>
          <a:p>
            <a:pPr lvl="1"/>
            <a:r>
              <a:rPr lang="en-US" dirty="0"/>
              <a:t>½ length of the GED</a:t>
            </a:r>
            <a:r>
              <a:rPr lang="en-US" baseline="30000" dirty="0"/>
              <a:t>®</a:t>
            </a:r>
            <a:r>
              <a:rPr lang="en-US" dirty="0"/>
              <a:t> test</a:t>
            </a:r>
          </a:p>
          <a:p>
            <a:pPr lvl="1"/>
            <a:r>
              <a:rPr lang="en-US" dirty="0"/>
              <a:t>Valuable feedback for test preparation</a:t>
            </a:r>
          </a:p>
          <a:p>
            <a:pPr marL="457200" lvl="1" indent="0">
              <a:buNone/>
            </a:pPr>
            <a:endParaRPr lang="en-US" dirty="0"/>
          </a:p>
          <a:p>
            <a:endParaRPr lang="en-US" dirty="0"/>
          </a:p>
        </p:txBody>
      </p:sp>
      <p:sp>
        <p:nvSpPr>
          <p:cNvPr id="4" name="Slide Number Placeholder 3"/>
          <p:cNvSpPr>
            <a:spLocks noGrp="1"/>
          </p:cNvSpPr>
          <p:nvPr>
            <p:ph type="sldNum" sz="quarter" idx="12"/>
          </p:nvPr>
        </p:nvSpPr>
        <p:spPr/>
        <p:txBody>
          <a:bodyPr/>
          <a:lstStyle/>
          <a:p>
            <a:fld id="{A0787430-367F-844C-868B-A0250E95AAAB}" type="slidenum">
              <a:rPr lang="en-US" smtClean="0"/>
              <a:t>44</a:t>
            </a:fld>
            <a:endParaRPr lang="en-US" dirty="0"/>
          </a:p>
        </p:txBody>
      </p:sp>
    </p:spTree>
    <p:extLst>
      <p:ext uri="{BB962C8B-B14F-4D97-AF65-F5344CB8AC3E}">
        <p14:creationId xmlns:p14="http://schemas.microsoft.com/office/powerpoint/2010/main" val="10880578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Tutorials</a:t>
            </a:r>
          </a:p>
        </p:txBody>
      </p:sp>
      <p:sp>
        <p:nvSpPr>
          <p:cNvPr id="5" name="Content Placeholder 4"/>
          <p:cNvSpPr>
            <a:spLocks noGrp="1"/>
          </p:cNvSpPr>
          <p:nvPr>
            <p:ph idx="1"/>
          </p:nvPr>
        </p:nvSpPr>
        <p:spPr>
          <a:xfrm>
            <a:off x="457200" y="1509016"/>
            <a:ext cx="4332515" cy="4617147"/>
          </a:xfrm>
        </p:spPr>
        <p:txBody>
          <a:bodyPr>
            <a:normAutofit/>
          </a:bodyPr>
          <a:lstStyle/>
          <a:p>
            <a:r>
              <a:rPr lang="en-US" sz="2800" dirty="0"/>
              <a:t>Ensures no surprises on test day</a:t>
            </a:r>
          </a:p>
          <a:p>
            <a:r>
              <a:rPr lang="en-US" sz="2800" dirty="0"/>
              <a:t>Opportunity to practice and build skills</a:t>
            </a:r>
          </a:p>
          <a:p>
            <a:r>
              <a:rPr lang="en-US" sz="2800" dirty="0"/>
              <a:t>Familiarity can lead to better performance</a:t>
            </a:r>
          </a:p>
        </p:txBody>
      </p:sp>
      <p:sp>
        <p:nvSpPr>
          <p:cNvPr id="4" name="Slide Number Placeholder 3"/>
          <p:cNvSpPr>
            <a:spLocks noGrp="1"/>
          </p:cNvSpPr>
          <p:nvPr>
            <p:ph type="sldNum" sz="quarter" idx="12"/>
          </p:nvPr>
        </p:nvSpPr>
        <p:spPr/>
        <p:txBody>
          <a:bodyPr/>
          <a:lstStyle/>
          <a:p>
            <a:fld id="{A0787430-367F-844C-868B-A0250E95AAAB}" type="slidenum">
              <a:rPr lang="en-US" smtClean="0"/>
              <a:t>45</a:t>
            </a:fld>
            <a:endParaRPr lang="en-US" dirty="0"/>
          </a:p>
        </p:txBody>
      </p:sp>
      <p:pic>
        <p:nvPicPr>
          <p:cNvPr id="3" name="Picture 2">
            <a:extLst>
              <a:ext uri="{FF2B5EF4-FFF2-40B4-BE49-F238E27FC236}">
                <a16:creationId xmlns:a16="http://schemas.microsoft.com/office/drawing/2014/main" id="{B53949D1-09A7-44AC-8EF6-3B44BE2D68E4}"/>
              </a:ext>
            </a:extLst>
          </p:cNvPr>
          <p:cNvPicPr>
            <a:picLocks noChangeAspect="1"/>
          </p:cNvPicPr>
          <p:nvPr/>
        </p:nvPicPr>
        <p:blipFill>
          <a:blip r:embed="rId3"/>
          <a:stretch>
            <a:fillRect/>
          </a:stretch>
        </p:blipFill>
        <p:spPr>
          <a:xfrm>
            <a:off x="4694530" y="1961322"/>
            <a:ext cx="4239754" cy="2659048"/>
          </a:xfrm>
          <a:prstGeom prst="rect">
            <a:avLst/>
          </a:prstGeom>
        </p:spPr>
      </p:pic>
    </p:spTree>
    <p:extLst>
      <p:ext uri="{BB962C8B-B14F-4D97-AF65-F5344CB8AC3E}">
        <p14:creationId xmlns:p14="http://schemas.microsoft.com/office/powerpoint/2010/main" val="1975723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Test-day Resources</a:t>
            </a:r>
          </a:p>
        </p:txBody>
      </p:sp>
      <p:sp>
        <p:nvSpPr>
          <p:cNvPr id="3" name="Content Placeholder 2"/>
          <p:cNvSpPr>
            <a:spLocks noGrp="1"/>
          </p:cNvSpPr>
          <p:nvPr>
            <p:ph idx="1"/>
          </p:nvPr>
        </p:nvSpPr>
        <p:spPr/>
        <p:txBody>
          <a:bodyPr>
            <a:normAutofit/>
          </a:bodyPr>
          <a:lstStyle/>
          <a:p>
            <a:r>
              <a:rPr lang="en-US" dirty="0"/>
              <a:t>Noteboards (3)</a:t>
            </a:r>
          </a:p>
          <a:p>
            <a:r>
              <a:rPr lang="en-US" dirty="0"/>
              <a:t>Formula Sheet</a:t>
            </a:r>
          </a:p>
          <a:p>
            <a:r>
              <a:rPr lang="en-US" dirty="0"/>
              <a:t>Extended Response Tips</a:t>
            </a:r>
          </a:p>
          <a:p>
            <a:pPr lvl="1">
              <a:buFont typeface="Arial" panose="020B0604020202020204" pitchFamily="34" charset="0"/>
              <a:buChar char="•"/>
            </a:pPr>
            <a:r>
              <a:rPr lang="en-US" sz="2200" dirty="0"/>
              <a:t>Order samples to have in the classroom so they will become familiar with them before they walk in on testing day.  </a:t>
            </a:r>
          </a:p>
          <a:p>
            <a:pPr lvl="1">
              <a:buFont typeface="Arial" panose="020B0604020202020204" pitchFamily="34" charset="0"/>
              <a:buChar char="•"/>
            </a:pPr>
            <a:r>
              <a:rPr lang="en-US" sz="2200" dirty="0"/>
              <a:t>Test Center Administrators can order by submitting a request via the “Incident Report.”</a:t>
            </a:r>
          </a:p>
        </p:txBody>
      </p:sp>
      <p:sp>
        <p:nvSpPr>
          <p:cNvPr id="4" name="Slide Number Placeholder 3"/>
          <p:cNvSpPr>
            <a:spLocks noGrp="1"/>
          </p:cNvSpPr>
          <p:nvPr>
            <p:ph type="sldNum" sz="quarter" idx="12"/>
          </p:nvPr>
        </p:nvSpPr>
        <p:spPr/>
        <p:txBody>
          <a:bodyPr/>
          <a:lstStyle/>
          <a:p>
            <a:fld id="{A0787430-367F-844C-868B-A0250E95AAAB}" type="slidenum">
              <a:rPr lang="en-US" smtClean="0"/>
              <a:t>46</a:t>
            </a:fld>
            <a:endParaRPr lang="en-US" dirty="0"/>
          </a:p>
        </p:txBody>
      </p:sp>
    </p:spTree>
    <p:extLst>
      <p:ext uri="{BB962C8B-B14F-4D97-AF65-F5344CB8AC3E}">
        <p14:creationId xmlns:p14="http://schemas.microsoft.com/office/powerpoint/2010/main" val="19214020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GED</a:t>
            </a:r>
            <a:r>
              <a:rPr lang="en-US" baseline="30000" dirty="0"/>
              <a:t>®</a:t>
            </a:r>
            <a:r>
              <a:rPr lang="en-US" dirty="0"/>
              <a:t> Ready </a:t>
            </a:r>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767ED845-3D44-4922-9A0F-A625456B78BD}" type="slidenum">
              <a:rPr lang="en-US" smtClean="0"/>
              <a:pPr>
                <a:defRPr/>
              </a:pPr>
              <a:t>47</a:t>
            </a:fld>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890349818"/>
              </p:ext>
            </p:extLst>
          </p:nvPr>
        </p:nvGraphicFramePr>
        <p:xfrm>
          <a:off x="457200" y="1371073"/>
          <a:ext cx="8396514" cy="4328160"/>
        </p:xfrm>
        <a:graphic>
          <a:graphicData uri="http://schemas.openxmlformats.org/drawingml/2006/table">
            <a:tbl>
              <a:tblPr firstRow="1" bandRow="1">
                <a:tableStyleId>{BC89EF96-8CEA-46FF-86C4-4CE0E7609802}</a:tableStyleId>
              </a:tblPr>
              <a:tblGrid>
                <a:gridCol w="2308302">
                  <a:extLst>
                    <a:ext uri="{9D8B030D-6E8A-4147-A177-3AD203B41FA5}">
                      <a16:colId xmlns:a16="http://schemas.microsoft.com/office/drawing/2014/main" val="20000"/>
                    </a:ext>
                  </a:extLst>
                </a:gridCol>
                <a:gridCol w="6088212">
                  <a:extLst>
                    <a:ext uri="{9D8B030D-6E8A-4147-A177-3AD203B41FA5}">
                      <a16:colId xmlns:a16="http://schemas.microsoft.com/office/drawing/2014/main" val="20001"/>
                    </a:ext>
                  </a:extLst>
                </a:gridCol>
              </a:tblGrid>
              <a:tr h="374469">
                <a:tc>
                  <a:txBody>
                    <a:bodyPr/>
                    <a:lstStyle/>
                    <a:p>
                      <a:r>
                        <a:rPr lang="en-US" sz="2600" b="1" dirty="0"/>
                        <a:t>Realistic practice</a:t>
                      </a:r>
                      <a:r>
                        <a:rPr lang="en-US" sz="2600" b="1" baseline="0" dirty="0"/>
                        <a:t> opportunity</a:t>
                      </a:r>
                      <a:endParaRPr lang="en-US" sz="2600" b="1"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600" b="0" dirty="0"/>
                        <a:t>Computer-based and same platform as GED</a:t>
                      </a:r>
                      <a:r>
                        <a:rPr lang="en-US" sz="2600" b="0" baseline="30000" dirty="0"/>
                        <a:t>®</a:t>
                      </a:r>
                      <a:r>
                        <a:rPr lang="en-US" sz="2600" b="0" dirty="0"/>
                        <a:t> test except accessed online rather</a:t>
                      </a:r>
                      <a:r>
                        <a:rPr lang="en-US" sz="2600" b="0" baseline="0" dirty="0"/>
                        <a:t> than in the test center</a:t>
                      </a:r>
                      <a:endParaRPr lang="en-US" sz="2600" b="0" dirty="0"/>
                    </a:p>
                  </a:txBody>
                  <a:tcPr/>
                </a:tc>
                <a:extLst>
                  <a:ext uri="{0D108BD9-81ED-4DB2-BD59-A6C34878D82A}">
                    <a16:rowId xmlns:a16="http://schemas.microsoft.com/office/drawing/2014/main" val="10000"/>
                  </a:ext>
                </a:extLst>
              </a:tr>
              <a:tr h="370840">
                <a:tc>
                  <a:txBody>
                    <a:bodyPr/>
                    <a:lstStyle/>
                    <a:p>
                      <a:r>
                        <a:rPr lang="en-US" sz="2600" b="1" dirty="0"/>
                        <a:t>Scale</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600" b="0" dirty="0"/>
                        <a:t>Same scale and reporting as official test</a:t>
                      </a:r>
                    </a:p>
                  </a:txBody>
                  <a:tcPr/>
                </a:tc>
                <a:extLst>
                  <a:ext uri="{0D108BD9-81ED-4DB2-BD59-A6C34878D82A}">
                    <a16:rowId xmlns:a16="http://schemas.microsoft.com/office/drawing/2014/main" val="10001"/>
                  </a:ext>
                </a:extLst>
              </a:tr>
              <a:tr h="370840">
                <a:tc>
                  <a:txBody>
                    <a:bodyPr/>
                    <a:lstStyle/>
                    <a:p>
                      <a:r>
                        <a:rPr lang="en-US" sz="2600" b="1" dirty="0"/>
                        <a:t>Predictive</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600" b="0" dirty="0"/>
                        <a:t>Tells students their likelihood of passing (e.g., a</a:t>
                      </a:r>
                      <a:r>
                        <a:rPr lang="en-US" sz="2600" b="0" baseline="0" dirty="0"/>
                        <a:t> student scoring 145 has about a 70% likelihood of attaining 145 or higher on the GED® test</a:t>
                      </a:r>
                      <a:endParaRPr lang="en-US" sz="2600" b="0" dirty="0"/>
                    </a:p>
                  </a:txBody>
                  <a:tcPr/>
                </a:tc>
                <a:extLst>
                  <a:ext uri="{0D108BD9-81ED-4DB2-BD59-A6C34878D82A}">
                    <a16:rowId xmlns:a16="http://schemas.microsoft.com/office/drawing/2014/main" val="10002"/>
                  </a:ext>
                </a:extLst>
              </a:tr>
              <a:tr h="370840">
                <a:tc>
                  <a:txBody>
                    <a:bodyPr/>
                    <a:lstStyle/>
                    <a:p>
                      <a:r>
                        <a:rPr lang="en-US" sz="2600" b="1" dirty="0"/>
                        <a:t>Half-length </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600" b="0" dirty="0"/>
                        <a:t>~4.25 hours in length for all 4 subjects</a:t>
                      </a:r>
                    </a:p>
                    <a:p>
                      <a:endParaRPr lang="en-US" sz="2600" b="0"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44055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GED</a:t>
            </a:r>
            <a:r>
              <a:rPr lang="en-US" baseline="30000" dirty="0"/>
              <a:t>®</a:t>
            </a:r>
            <a:r>
              <a:rPr lang="en-US" dirty="0"/>
              <a:t> Ready </a:t>
            </a:r>
          </a:p>
        </p:txBody>
      </p:sp>
      <p:sp>
        <p:nvSpPr>
          <p:cNvPr id="3" name="Content Placeholder 2"/>
          <p:cNvSpPr>
            <a:spLocks noGrp="1"/>
          </p:cNvSpPr>
          <p:nvPr>
            <p:ph idx="1"/>
          </p:nvPr>
        </p:nvSpPr>
        <p:spPr/>
        <p:txBody>
          <a:bodyPr/>
          <a:lstStyle/>
          <a:p>
            <a:r>
              <a:rPr lang="en-US" sz="2800" dirty="0"/>
              <a:t>Feedback and links to study suggestions (focused study plans)</a:t>
            </a:r>
          </a:p>
          <a:p>
            <a:r>
              <a:rPr lang="en-US" sz="2800" dirty="0"/>
              <a:t>Instructional feedback – extended response (RLA) and short answer items (Science) scored by adult educators</a:t>
            </a:r>
          </a:p>
          <a:p>
            <a:r>
              <a:rPr lang="en-US" sz="2800" dirty="0"/>
              <a:t>Online scoring tools (provide writing scores, feedback, and suggestions for improvement)</a:t>
            </a:r>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D7424F65-3AF9-43AC-B3BB-2E4AFDF865B9}" type="slidenum">
              <a:rPr lang="en-US" altLang="en-US" smtClean="0"/>
              <a:pPr>
                <a:defRPr/>
              </a:pPr>
              <a:t>48</a:t>
            </a:fld>
            <a:endParaRPr lang="en-US" altLang="en-US" dirty="0"/>
          </a:p>
        </p:txBody>
      </p:sp>
    </p:spTree>
    <p:extLst>
      <p:ext uri="{BB962C8B-B14F-4D97-AF65-F5344CB8AC3E}">
        <p14:creationId xmlns:p14="http://schemas.microsoft.com/office/powerpoint/2010/main" val="87681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Three Score Level Indicators on </a:t>
            </a:r>
            <a:br>
              <a:rPr lang="en-US" dirty="0"/>
            </a:br>
            <a:r>
              <a:rPr lang="en-US" dirty="0"/>
              <a:t>GED Ready</a:t>
            </a:r>
            <a:r>
              <a:rPr lang="en-US" baseline="30000" dirty="0">
                <a:latin typeface="Arial"/>
                <a:cs typeface="Arial"/>
              </a:rPr>
              <a:t>®</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939548514"/>
              </p:ext>
            </p:extLst>
          </p:nvPr>
        </p:nvGraphicFramePr>
        <p:xfrm>
          <a:off x="457200" y="1925938"/>
          <a:ext cx="8382000" cy="3768624"/>
        </p:xfrm>
        <a:graphic>
          <a:graphicData uri="http://schemas.openxmlformats.org/drawingml/2006/table">
            <a:tbl>
              <a:tblPr firstRow="1" bandRow="1">
                <a:tableStyleId>{5C22544A-7EE6-4342-B048-85BDC9FD1C3A}</a:tableStyleId>
              </a:tblPr>
              <a:tblGrid>
                <a:gridCol w="2794000">
                  <a:extLst>
                    <a:ext uri="{9D8B030D-6E8A-4147-A177-3AD203B41FA5}">
                      <a16:colId xmlns:a16="http://schemas.microsoft.com/office/drawing/2014/main" val="20000"/>
                    </a:ext>
                  </a:extLst>
                </a:gridCol>
                <a:gridCol w="2794000">
                  <a:extLst>
                    <a:ext uri="{9D8B030D-6E8A-4147-A177-3AD203B41FA5}">
                      <a16:colId xmlns:a16="http://schemas.microsoft.com/office/drawing/2014/main" val="20001"/>
                    </a:ext>
                  </a:extLst>
                </a:gridCol>
                <a:gridCol w="2794000">
                  <a:extLst>
                    <a:ext uri="{9D8B030D-6E8A-4147-A177-3AD203B41FA5}">
                      <a16:colId xmlns:a16="http://schemas.microsoft.com/office/drawing/2014/main" val="20002"/>
                    </a:ext>
                  </a:extLst>
                </a:gridCol>
              </a:tblGrid>
              <a:tr h="962719">
                <a:tc>
                  <a:txBody>
                    <a:bodyPr/>
                    <a:lstStyle/>
                    <a:p>
                      <a:pPr algn="ctr"/>
                      <a:r>
                        <a:rPr lang="en-US" sz="3200" b="1" dirty="0">
                          <a:solidFill>
                            <a:srgbClr val="FFFFFF"/>
                          </a:solidFill>
                          <a:effectLst>
                            <a:outerShdw blurRad="38100" dist="38100" dir="2700000" algn="tl">
                              <a:srgbClr val="000000">
                                <a:alpha val="43137"/>
                              </a:srgbClr>
                            </a:outerShdw>
                          </a:effectLst>
                          <a:latin typeface="+mn-lt"/>
                        </a:rPr>
                        <a:t>Not Likely to Pass </a:t>
                      </a: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r>
                        <a:rPr lang="en-US" sz="3200" b="1" dirty="0">
                          <a:solidFill>
                            <a:srgbClr val="000000"/>
                          </a:solidFill>
                          <a:effectLst>
                            <a:outerShdw blurRad="38100" dist="38100" dir="2700000" algn="tl">
                              <a:srgbClr val="000000">
                                <a:alpha val="43137"/>
                              </a:srgbClr>
                            </a:outerShdw>
                          </a:effectLst>
                          <a:latin typeface="+mn-lt"/>
                        </a:rPr>
                        <a:t>Too Close to Call</a:t>
                      </a: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sz="3200" b="1" dirty="0">
                          <a:solidFill>
                            <a:srgbClr val="000000"/>
                          </a:solidFill>
                          <a:effectLst>
                            <a:outerShdw blurRad="38100" dist="38100" dir="2700000" algn="tl">
                              <a:srgbClr val="000000">
                                <a:alpha val="43137"/>
                              </a:srgbClr>
                            </a:outerShdw>
                          </a:effectLst>
                          <a:latin typeface="+mn-lt"/>
                        </a:rPr>
                        <a:t>Likely to </a:t>
                      </a:r>
                      <a:br>
                        <a:rPr lang="en-US" sz="3200" b="1" dirty="0">
                          <a:solidFill>
                            <a:srgbClr val="000000"/>
                          </a:solidFill>
                          <a:effectLst>
                            <a:outerShdw blurRad="38100" dist="38100" dir="2700000" algn="tl">
                              <a:srgbClr val="000000">
                                <a:alpha val="43137"/>
                              </a:srgbClr>
                            </a:outerShdw>
                          </a:effectLst>
                          <a:latin typeface="+mn-lt"/>
                        </a:rPr>
                      </a:br>
                      <a:r>
                        <a:rPr lang="en-US" sz="3200" b="1" dirty="0">
                          <a:solidFill>
                            <a:srgbClr val="000000"/>
                          </a:solidFill>
                          <a:effectLst>
                            <a:outerShdw blurRad="38100" dist="38100" dir="2700000" algn="tl">
                              <a:srgbClr val="000000">
                                <a:alpha val="43137"/>
                              </a:srgbClr>
                            </a:outerShdw>
                          </a:effectLst>
                          <a:latin typeface="+mn-lt"/>
                        </a:rPr>
                        <a:t>Pass</a:t>
                      </a: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0"/>
                  </a:ext>
                </a:extLst>
              </a:tr>
              <a:tr h="2701824">
                <a:tc>
                  <a:txBody>
                    <a:bodyPr/>
                    <a:lstStyle/>
                    <a:p>
                      <a:pPr algn="ctr"/>
                      <a:endParaRPr lang="en-US" sz="3200" b="1" baseline="0" dirty="0">
                        <a:latin typeface="+mn-lt"/>
                      </a:endParaRPr>
                    </a:p>
                    <a:p>
                      <a:pPr algn="ctr"/>
                      <a:r>
                        <a:rPr lang="en-US" sz="3200" b="1" baseline="0" dirty="0">
                          <a:latin typeface="+mn-lt"/>
                        </a:rPr>
                        <a:t>100-133</a:t>
                      </a:r>
                      <a:endParaRPr lang="en-US" sz="3200" b="1" dirty="0">
                        <a:latin typeface="+mn-lt"/>
                      </a:endParaRPr>
                    </a:p>
                    <a:p>
                      <a:pPr algn="ctr"/>
                      <a:endParaRPr lang="en-US" sz="3200" b="1" dirty="0">
                        <a:latin typeface="+mn-lt"/>
                      </a:endParaRP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endParaRPr lang="en-US" sz="3200" b="1" baseline="0" dirty="0">
                        <a:latin typeface="+mn-lt"/>
                      </a:endParaRPr>
                    </a:p>
                    <a:p>
                      <a:pPr algn="ctr"/>
                      <a:r>
                        <a:rPr lang="en-US" sz="3200" b="1" baseline="0" dirty="0">
                          <a:latin typeface="+mn-lt"/>
                        </a:rPr>
                        <a:t>134-144</a:t>
                      </a:r>
                      <a:endParaRPr lang="en-US" sz="3200" b="1" dirty="0">
                        <a:latin typeface="+mn-lt"/>
                      </a:endParaRP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endParaRPr lang="en-US" sz="3200" b="1" dirty="0">
                        <a:latin typeface="+mn-lt"/>
                      </a:endParaRPr>
                    </a:p>
                    <a:p>
                      <a:pPr algn="ctr"/>
                      <a:r>
                        <a:rPr lang="en-US" sz="3200" b="1" dirty="0">
                          <a:latin typeface="+mn-lt"/>
                        </a:rPr>
                        <a:t>145-200</a:t>
                      </a:r>
                    </a:p>
                  </a:txBody>
                  <a:tcPr marL="90879" marR="908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1"/>
                  </a:ext>
                </a:extLst>
              </a:tr>
            </a:tbl>
          </a:graphicData>
        </a:graphic>
      </p:graphicFrame>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49</a:t>
            </a:fld>
            <a:endParaRPr lang="en-US" dirty="0"/>
          </a:p>
        </p:txBody>
      </p:sp>
    </p:spTree>
    <p:extLst>
      <p:ext uri="{BB962C8B-B14F-4D97-AF65-F5344CB8AC3E}">
        <p14:creationId xmlns:p14="http://schemas.microsoft.com/office/powerpoint/2010/main" val="946460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200" y="492845"/>
            <a:ext cx="8229600" cy="1589451"/>
          </a:xfrm>
        </p:spPr>
        <p:txBody>
          <a:bodyPr>
            <a:normAutofit fontScale="90000"/>
          </a:bodyPr>
          <a:lstStyle/>
          <a:p>
            <a:r>
              <a:rPr lang="en-US" altLang="en-US" dirty="0"/>
              <a:t>Content Alignment</a:t>
            </a:r>
            <a:br>
              <a:rPr lang="en-US" altLang="en-US" dirty="0"/>
            </a:br>
            <a:r>
              <a:rPr lang="en-US" altLang="en-US" sz="2700" dirty="0"/>
              <a:t>How is the GED</a:t>
            </a:r>
            <a:r>
              <a:rPr lang="en-US" altLang="en-US" sz="2700" baseline="30000" dirty="0"/>
              <a:t>®</a:t>
            </a:r>
            <a:r>
              <a:rPr lang="en-US" altLang="en-US" sz="2700" dirty="0"/>
              <a:t> test aligned to specific content standards?</a:t>
            </a:r>
            <a:br>
              <a:rPr lang="en-US" altLang="en-US" sz="2700" dirty="0"/>
            </a:br>
            <a:endParaRPr lang="en-US" altLang="en-US" dirty="0"/>
          </a:p>
        </p:txBody>
      </p:sp>
      <p:sp>
        <p:nvSpPr>
          <p:cNvPr id="17410" name="Content Placeholder 2"/>
          <p:cNvSpPr>
            <a:spLocks noGrp="1"/>
          </p:cNvSpPr>
          <p:nvPr>
            <p:ph idx="1"/>
          </p:nvPr>
        </p:nvSpPr>
        <p:spPr>
          <a:xfrm>
            <a:off x="457200" y="1820948"/>
            <a:ext cx="8229600" cy="4617147"/>
          </a:xfrm>
        </p:spPr>
        <p:txBody>
          <a:bodyPr>
            <a:normAutofit fontScale="85000" lnSpcReduction="20000"/>
          </a:bodyPr>
          <a:lstStyle/>
          <a:p>
            <a:r>
              <a:rPr lang="en-US" altLang="en-US" dirty="0"/>
              <a:t>The GED</a:t>
            </a:r>
            <a:r>
              <a:rPr lang="en-US" altLang="en-US" baseline="30000" dirty="0"/>
              <a:t>®</a:t>
            </a:r>
            <a:r>
              <a:rPr lang="en-US" altLang="en-US" dirty="0"/>
              <a:t> test was developed by design to reflect college and career readiness standards</a:t>
            </a:r>
          </a:p>
          <a:p>
            <a:pPr lvl="1"/>
            <a:r>
              <a:rPr lang="en-US" altLang="en-US" dirty="0"/>
              <a:t>Crosswalks and external alignment studies demonstrate alignment between GED</a:t>
            </a:r>
            <a:r>
              <a:rPr lang="en-US" altLang="en-US" baseline="30000" dirty="0">
                <a:latin typeface="Arial"/>
                <a:cs typeface="Arial"/>
              </a:rPr>
              <a:t>®</a:t>
            </a:r>
            <a:r>
              <a:rPr lang="en-US" altLang="en-US" dirty="0"/>
              <a:t> Assessment Targets and CCR standards </a:t>
            </a:r>
          </a:p>
          <a:p>
            <a:pPr lvl="1"/>
            <a:r>
              <a:rPr lang="en-US" altLang="en-US" dirty="0"/>
              <a:t>CCR standards are US-centric, but are still relevant to international audiences</a:t>
            </a:r>
          </a:p>
          <a:p>
            <a:pPr lvl="1"/>
            <a:r>
              <a:rPr lang="en-US" dirty="0"/>
              <a:t>Standards from top-performing countries played a significant role in the development of the CCR standards. </a:t>
            </a:r>
            <a:endParaRPr lang="en-US" altLang="en-US" dirty="0"/>
          </a:p>
        </p:txBody>
      </p:sp>
      <p:sp>
        <p:nvSpPr>
          <p:cNvPr id="17411"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089055C-BC8F-419A-9198-9A1538B4A609}" type="slidenum">
              <a:rPr lang="en-US" altLang="en-US" sz="1200">
                <a:solidFill>
                  <a:srgbClr val="0084A9"/>
                </a:solidFill>
              </a:rPr>
              <a:pPr/>
              <a:t>5</a:t>
            </a:fld>
            <a:endParaRPr lang="en-US" altLang="en-US" sz="1200">
              <a:solidFill>
                <a:srgbClr val="0084A9"/>
              </a:solidFill>
            </a:endParaRPr>
          </a:p>
        </p:txBody>
      </p:sp>
    </p:spTree>
    <p:extLst>
      <p:ext uri="{BB962C8B-B14F-4D97-AF65-F5344CB8AC3E}">
        <p14:creationId xmlns:p14="http://schemas.microsoft.com/office/powerpoint/2010/main" val="10324309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Test-taking tips</a:t>
            </a:r>
          </a:p>
        </p:txBody>
      </p:sp>
      <p:sp>
        <p:nvSpPr>
          <p:cNvPr id="3" name="Content Placeholder 2"/>
          <p:cNvSpPr>
            <a:spLocks noGrp="1"/>
          </p:cNvSpPr>
          <p:nvPr>
            <p:ph idx="1"/>
          </p:nvPr>
        </p:nvSpPr>
        <p:spPr>
          <a:xfrm>
            <a:off x="457200" y="1290516"/>
            <a:ext cx="8229600" cy="4617147"/>
          </a:xfrm>
        </p:spPr>
        <p:txBody>
          <a:bodyPr>
            <a:normAutofit fontScale="77500" lnSpcReduction="20000"/>
          </a:bodyPr>
          <a:lstStyle/>
          <a:p>
            <a:r>
              <a:rPr lang="en-US" dirty="0"/>
              <a:t>Time Management on the GED</a:t>
            </a:r>
            <a:r>
              <a:rPr lang="en-US" baseline="30000" dirty="0"/>
              <a:t>®</a:t>
            </a:r>
            <a:r>
              <a:rPr lang="en-US" dirty="0"/>
              <a:t> test</a:t>
            </a:r>
            <a:br>
              <a:rPr lang="en-US" dirty="0"/>
            </a:br>
            <a:endParaRPr lang="en-US" dirty="0"/>
          </a:p>
          <a:p>
            <a:endParaRPr lang="en-US" dirty="0"/>
          </a:p>
          <a:p>
            <a:pPr marL="0" indent="0">
              <a:buNone/>
            </a:pPr>
            <a:endParaRPr lang="en-US"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r>
              <a:rPr lang="en-US" dirty="0"/>
              <a:t>Test item arrangement  - test-items </a:t>
            </a:r>
            <a:r>
              <a:rPr lang="en-US" i="1" dirty="0"/>
              <a:t>generally</a:t>
            </a:r>
            <a:r>
              <a:rPr lang="en-US" dirty="0"/>
              <a:t> increase in difficulty</a:t>
            </a:r>
          </a:p>
          <a:p>
            <a:pPr lvl="1"/>
            <a:r>
              <a:rPr lang="en-US" dirty="0"/>
              <a:t>Trouble with a question?  Mark it for review and move on!</a:t>
            </a:r>
          </a:p>
          <a:p>
            <a:r>
              <a:rPr lang="en-US" dirty="0"/>
              <a:t>Familiarity with Technology-enhanced item types</a:t>
            </a:r>
          </a:p>
        </p:txBody>
      </p:sp>
      <p:sp>
        <p:nvSpPr>
          <p:cNvPr id="4" name="Slide Number Placeholder 3"/>
          <p:cNvSpPr>
            <a:spLocks noGrp="1"/>
          </p:cNvSpPr>
          <p:nvPr>
            <p:ph type="sldNum" sz="quarter" idx="12"/>
          </p:nvPr>
        </p:nvSpPr>
        <p:spPr/>
        <p:txBody>
          <a:bodyPr/>
          <a:lstStyle/>
          <a:p>
            <a:fld id="{A0787430-367F-844C-868B-A0250E95AAAB}" type="slidenum">
              <a:rPr lang="en-US" smtClean="0"/>
              <a:t>50</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37268648"/>
              </p:ext>
            </p:extLst>
          </p:nvPr>
        </p:nvGraphicFramePr>
        <p:xfrm>
          <a:off x="916137" y="1820864"/>
          <a:ext cx="7065814" cy="2110527"/>
        </p:xfrm>
        <a:graphic>
          <a:graphicData uri="http://schemas.openxmlformats.org/drawingml/2006/table">
            <a:tbl>
              <a:tblPr firstRow="1" firstCol="1" bandRow="1">
                <a:tableStyleId>{5C22544A-7EE6-4342-B048-85BDC9FD1C3A}</a:tableStyleId>
              </a:tblPr>
              <a:tblGrid>
                <a:gridCol w="2354768">
                  <a:extLst>
                    <a:ext uri="{9D8B030D-6E8A-4147-A177-3AD203B41FA5}">
                      <a16:colId xmlns:a16="http://schemas.microsoft.com/office/drawing/2014/main" val="1306636747"/>
                    </a:ext>
                  </a:extLst>
                </a:gridCol>
                <a:gridCol w="2355523">
                  <a:extLst>
                    <a:ext uri="{9D8B030D-6E8A-4147-A177-3AD203B41FA5}">
                      <a16:colId xmlns:a16="http://schemas.microsoft.com/office/drawing/2014/main" val="640067712"/>
                    </a:ext>
                  </a:extLst>
                </a:gridCol>
                <a:gridCol w="2355523">
                  <a:extLst>
                    <a:ext uri="{9D8B030D-6E8A-4147-A177-3AD203B41FA5}">
                      <a16:colId xmlns:a16="http://schemas.microsoft.com/office/drawing/2014/main" val="1848649871"/>
                    </a:ext>
                  </a:extLst>
                </a:gridCol>
              </a:tblGrid>
              <a:tr h="587799">
                <a:tc>
                  <a:txBody>
                    <a:bodyPr/>
                    <a:lstStyle/>
                    <a:p>
                      <a:pPr marL="0" marR="0" algn="ctr">
                        <a:lnSpc>
                          <a:spcPts val="1350"/>
                        </a:lnSpc>
                        <a:spcBef>
                          <a:spcPts val="0"/>
                        </a:spcBef>
                        <a:spcAft>
                          <a:spcPts val="675"/>
                        </a:spcAft>
                      </a:pPr>
                      <a:r>
                        <a:rPr lang="en-US" sz="1800" dirty="0">
                          <a:effectLst/>
                        </a:rPr>
                        <a:t>Content Area</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350"/>
                        </a:lnSpc>
                        <a:spcBef>
                          <a:spcPts val="0"/>
                        </a:spcBef>
                        <a:spcAft>
                          <a:spcPts val="675"/>
                        </a:spcAft>
                      </a:pPr>
                      <a:r>
                        <a:rPr lang="en-US" sz="1800" dirty="0">
                          <a:effectLst/>
                        </a:rPr>
                        <a:t>Time</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350"/>
                        </a:lnSpc>
                        <a:spcBef>
                          <a:spcPts val="0"/>
                        </a:spcBef>
                        <a:spcAft>
                          <a:spcPts val="675"/>
                        </a:spcAft>
                      </a:pPr>
                      <a:r>
                        <a:rPr lang="en-US" sz="1800" dirty="0">
                          <a:effectLst/>
                        </a:rPr>
                        <a:t>Number of Sections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14732825"/>
                  </a:ext>
                </a:extLst>
              </a:tr>
              <a:tr h="380682">
                <a:tc>
                  <a:txBody>
                    <a:bodyPr/>
                    <a:lstStyle/>
                    <a:p>
                      <a:pPr marL="0" marR="0">
                        <a:lnSpc>
                          <a:spcPts val="1350"/>
                        </a:lnSpc>
                        <a:spcBef>
                          <a:spcPts val="0"/>
                        </a:spcBef>
                        <a:spcAft>
                          <a:spcPts val="675"/>
                        </a:spcAft>
                      </a:pPr>
                      <a:r>
                        <a:rPr lang="en-US" sz="1800" dirty="0">
                          <a:effectLst/>
                        </a:rPr>
                        <a:t>RLA</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350"/>
                        </a:lnSpc>
                        <a:spcBef>
                          <a:spcPts val="0"/>
                        </a:spcBef>
                        <a:spcAft>
                          <a:spcPts val="675"/>
                        </a:spcAft>
                      </a:pPr>
                      <a:r>
                        <a:rPr lang="en-US" sz="1800" dirty="0">
                          <a:effectLst/>
                        </a:rPr>
                        <a:t>150 minutes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350"/>
                        </a:lnSpc>
                        <a:spcBef>
                          <a:spcPts val="0"/>
                        </a:spcBef>
                        <a:spcAft>
                          <a:spcPts val="675"/>
                        </a:spcAft>
                      </a:pPr>
                      <a:r>
                        <a:rPr lang="en-US" sz="1800">
                          <a:effectLst/>
                        </a:rPr>
                        <a:t>3+ break</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1806973"/>
                  </a:ext>
                </a:extLst>
              </a:tr>
              <a:tr h="380682">
                <a:tc>
                  <a:txBody>
                    <a:bodyPr/>
                    <a:lstStyle/>
                    <a:p>
                      <a:pPr marL="0" marR="0">
                        <a:lnSpc>
                          <a:spcPts val="1350"/>
                        </a:lnSpc>
                        <a:spcBef>
                          <a:spcPts val="0"/>
                        </a:spcBef>
                        <a:spcAft>
                          <a:spcPts val="675"/>
                        </a:spcAft>
                      </a:pPr>
                      <a:r>
                        <a:rPr lang="en-US" sz="1800" dirty="0">
                          <a:effectLst/>
                        </a:rPr>
                        <a:t>Math</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350"/>
                        </a:lnSpc>
                        <a:spcBef>
                          <a:spcPts val="0"/>
                        </a:spcBef>
                        <a:spcAft>
                          <a:spcPts val="675"/>
                        </a:spcAft>
                      </a:pPr>
                      <a:r>
                        <a:rPr lang="en-US" sz="1800" dirty="0">
                          <a:effectLst/>
                        </a:rPr>
                        <a:t>115 minutes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350"/>
                        </a:lnSpc>
                        <a:spcBef>
                          <a:spcPts val="0"/>
                        </a:spcBef>
                        <a:spcAft>
                          <a:spcPts val="675"/>
                        </a:spcAft>
                      </a:pPr>
                      <a:r>
                        <a:rPr lang="en-US" sz="1800" dirty="0">
                          <a:effectLst/>
                        </a:rPr>
                        <a:t>2</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0218596"/>
                  </a:ext>
                </a:extLst>
              </a:tr>
              <a:tr h="380682">
                <a:tc>
                  <a:txBody>
                    <a:bodyPr/>
                    <a:lstStyle/>
                    <a:p>
                      <a:pPr marL="0" marR="0">
                        <a:lnSpc>
                          <a:spcPts val="1350"/>
                        </a:lnSpc>
                        <a:spcBef>
                          <a:spcPts val="0"/>
                        </a:spcBef>
                        <a:spcAft>
                          <a:spcPts val="675"/>
                        </a:spcAft>
                      </a:pPr>
                      <a:r>
                        <a:rPr lang="en-US" sz="1800">
                          <a:effectLst/>
                        </a:rPr>
                        <a:t>Social Studies</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350"/>
                        </a:lnSpc>
                        <a:spcBef>
                          <a:spcPts val="0"/>
                        </a:spcBef>
                        <a:spcAft>
                          <a:spcPts val="675"/>
                        </a:spcAft>
                      </a:pPr>
                      <a:r>
                        <a:rPr lang="en-US" sz="1800" dirty="0">
                          <a:effectLst/>
                        </a:rPr>
                        <a:t>70</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350"/>
                        </a:lnSpc>
                        <a:spcBef>
                          <a:spcPts val="0"/>
                        </a:spcBef>
                        <a:spcAft>
                          <a:spcPts val="675"/>
                        </a:spcAft>
                      </a:pPr>
                      <a:r>
                        <a:rPr lang="en-US" sz="1800" dirty="0">
                          <a:effectLst/>
                        </a:rPr>
                        <a:t>1</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642504"/>
                  </a:ext>
                </a:extLst>
              </a:tr>
              <a:tr h="380682">
                <a:tc>
                  <a:txBody>
                    <a:bodyPr/>
                    <a:lstStyle/>
                    <a:p>
                      <a:pPr marL="0" marR="0">
                        <a:lnSpc>
                          <a:spcPts val="1350"/>
                        </a:lnSpc>
                        <a:spcBef>
                          <a:spcPts val="0"/>
                        </a:spcBef>
                        <a:spcAft>
                          <a:spcPts val="675"/>
                        </a:spcAft>
                      </a:pPr>
                      <a:r>
                        <a:rPr lang="en-US" sz="1800" dirty="0">
                          <a:effectLst/>
                        </a:rPr>
                        <a:t>Science</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350"/>
                        </a:lnSpc>
                        <a:spcBef>
                          <a:spcPts val="0"/>
                        </a:spcBef>
                        <a:spcAft>
                          <a:spcPts val="675"/>
                        </a:spcAft>
                      </a:pPr>
                      <a:r>
                        <a:rPr lang="en-US" sz="1800" dirty="0">
                          <a:effectLst/>
                        </a:rPr>
                        <a:t>90</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350"/>
                        </a:lnSpc>
                        <a:spcBef>
                          <a:spcPts val="0"/>
                        </a:spcBef>
                        <a:spcAft>
                          <a:spcPts val="675"/>
                        </a:spcAft>
                      </a:pPr>
                      <a:r>
                        <a:rPr lang="en-US" sz="1800" dirty="0">
                          <a:effectLst/>
                        </a:rPr>
                        <a:t>1</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0536572"/>
                  </a:ext>
                </a:extLst>
              </a:tr>
            </a:tbl>
          </a:graphicData>
        </a:graphic>
      </p:graphicFrame>
    </p:spTree>
    <p:extLst>
      <p:ext uri="{BB962C8B-B14F-4D97-AF65-F5344CB8AC3E}">
        <p14:creationId xmlns:p14="http://schemas.microsoft.com/office/powerpoint/2010/main" val="8990184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Test-Taking Tips Across Content Areas</a:t>
            </a:r>
          </a:p>
        </p:txBody>
      </p:sp>
      <p:sp>
        <p:nvSpPr>
          <p:cNvPr id="3" name="Content Placeholder 2"/>
          <p:cNvSpPr>
            <a:spLocks noGrp="1"/>
          </p:cNvSpPr>
          <p:nvPr>
            <p:ph idx="1"/>
          </p:nvPr>
        </p:nvSpPr>
        <p:spPr>
          <a:xfrm>
            <a:off x="457200" y="1300124"/>
            <a:ext cx="8171411" cy="4617147"/>
          </a:xfrm>
        </p:spPr>
        <p:txBody>
          <a:bodyPr>
            <a:normAutofit/>
          </a:bodyPr>
          <a:lstStyle/>
          <a:p>
            <a:r>
              <a:rPr lang="en-US" dirty="0"/>
              <a:t>Read the questions first and identify helpful hints</a:t>
            </a:r>
          </a:p>
          <a:p>
            <a:r>
              <a:rPr lang="en-US" dirty="0"/>
              <a:t>Predict an answer BEFORE you look at the answer choices</a:t>
            </a:r>
          </a:p>
          <a:p>
            <a:r>
              <a:rPr lang="en-US" dirty="0"/>
              <a:t>Use annotation tools</a:t>
            </a:r>
          </a:p>
          <a:p>
            <a:r>
              <a:rPr lang="en-US" dirty="0"/>
              <a:t>Answer every question, but start with those that are familiar to you</a:t>
            </a:r>
          </a:p>
          <a:p>
            <a:pPr marL="0" indent="0">
              <a:buNone/>
            </a:pPr>
            <a:endParaRPr lang="en-US" dirty="0"/>
          </a:p>
        </p:txBody>
      </p:sp>
      <p:sp>
        <p:nvSpPr>
          <p:cNvPr id="4" name="Slide Number Placeholder 3"/>
          <p:cNvSpPr>
            <a:spLocks noGrp="1"/>
          </p:cNvSpPr>
          <p:nvPr>
            <p:ph type="sldNum" sz="quarter" idx="12"/>
          </p:nvPr>
        </p:nvSpPr>
        <p:spPr/>
        <p:txBody>
          <a:bodyPr/>
          <a:lstStyle/>
          <a:p>
            <a:fld id="{A0787430-367F-844C-868B-A0250E95AAAB}" type="slidenum">
              <a:rPr lang="en-US" smtClean="0"/>
              <a:t>51</a:t>
            </a:fld>
            <a:endParaRPr lang="en-US" dirty="0"/>
          </a:p>
        </p:txBody>
      </p:sp>
    </p:spTree>
    <p:extLst>
      <p:ext uri="{BB962C8B-B14F-4D97-AF65-F5344CB8AC3E}">
        <p14:creationId xmlns:p14="http://schemas.microsoft.com/office/powerpoint/2010/main" val="9398490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800" dirty="0"/>
              <a:t>Test-Taking</a:t>
            </a:r>
            <a:r>
              <a:rPr lang="en-US" dirty="0"/>
              <a:t> Tips Across Content Areas</a:t>
            </a:r>
          </a:p>
        </p:txBody>
      </p:sp>
      <p:sp>
        <p:nvSpPr>
          <p:cNvPr id="3" name="Content Placeholder 2"/>
          <p:cNvSpPr>
            <a:spLocks noGrp="1"/>
          </p:cNvSpPr>
          <p:nvPr>
            <p:ph idx="1"/>
          </p:nvPr>
        </p:nvSpPr>
        <p:spPr/>
        <p:txBody>
          <a:bodyPr>
            <a:normAutofit fontScale="92500" lnSpcReduction="20000"/>
          </a:bodyPr>
          <a:lstStyle/>
          <a:p>
            <a:pPr marL="0" indent="0">
              <a:buNone/>
            </a:pPr>
            <a:r>
              <a:rPr lang="en-US" dirty="0"/>
              <a:t>Remember…</a:t>
            </a:r>
          </a:p>
          <a:p>
            <a:r>
              <a:rPr lang="en-US" dirty="0"/>
              <a:t>The GED</a:t>
            </a:r>
            <a:r>
              <a:rPr lang="en-US" baseline="30000" dirty="0">
                <a:latin typeface="Arial"/>
                <a:cs typeface="Arial"/>
              </a:rPr>
              <a:t>®</a:t>
            </a:r>
            <a:r>
              <a:rPr lang="en-US" dirty="0"/>
              <a:t> test assesses different levels of skills.</a:t>
            </a:r>
          </a:p>
          <a:p>
            <a:r>
              <a:rPr lang="en-US" dirty="0"/>
              <a:t>Some questions will be more difficult, so flag those questions so that you are not taking too much time trying to “figure them out.” </a:t>
            </a:r>
          </a:p>
          <a:p>
            <a:r>
              <a:rPr lang="en-US" dirty="0"/>
              <a:t>Students are not penalized for incorrect answers, so select an answer for each question.</a:t>
            </a:r>
          </a:p>
          <a:p>
            <a:r>
              <a:rPr lang="en-US" dirty="0"/>
              <a:t>Use the noteboards to plan your extended response and to make other notes!</a:t>
            </a:r>
          </a:p>
          <a:p>
            <a:endParaRPr lang="en-US" dirty="0"/>
          </a:p>
        </p:txBody>
      </p:sp>
      <p:sp>
        <p:nvSpPr>
          <p:cNvPr id="4" name="Slide Number Placeholder 3"/>
          <p:cNvSpPr>
            <a:spLocks noGrp="1"/>
          </p:cNvSpPr>
          <p:nvPr>
            <p:ph type="sldNum" sz="quarter" idx="12"/>
          </p:nvPr>
        </p:nvSpPr>
        <p:spPr/>
        <p:txBody>
          <a:bodyPr/>
          <a:lstStyle/>
          <a:p>
            <a:fld id="{A0787430-367F-844C-868B-A0250E95AAAB}" type="slidenum">
              <a:rPr lang="en-US" smtClean="0"/>
              <a:pPr/>
              <a:t>52</a:t>
            </a:fld>
            <a:endParaRPr lang="en-US" dirty="0"/>
          </a:p>
        </p:txBody>
      </p:sp>
    </p:spTree>
    <p:extLst>
      <p:ext uri="{BB962C8B-B14F-4D97-AF65-F5344CB8AC3E}">
        <p14:creationId xmlns:p14="http://schemas.microsoft.com/office/powerpoint/2010/main" val="3462539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altLang="en-US" dirty="0"/>
              <a:t>Test-Taking Tips for Math</a:t>
            </a:r>
          </a:p>
        </p:txBody>
      </p:sp>
      <p:sp>
        <p:nvSpPr>
          <p:cNvPr id="23555" name="Content Placeholder 2"/>
          <p:cNvSpPr>
            <a:spLocks noGrp="1"/>
          </p:cNvSpPr>
          <p:nvPr>
            <p:ph idx="1"/>
          </p:nvPr>
        </p:nvSpPr>
        <p:spPr>
          <a:xfrm>
            <a:off x="600891" y="1275708"/>
            <a:ext cx="7704909" cy="4815584"/>
          </a:xfrm>
        </p:spPr>
        <p:txBody>
          <a:bodyPr>
            <a:normAutofit/>
          </a:bodyPr>
          <a:lstStyle/>
          <a:p>
            <a:r>
              <a:rPr lang="en-US" altLang="en-US" sz="2400" dirty="0"/>
              <a:t>Tackle problems in three waves</a:t>
            </a:r>
          </a:p>
          <a:p>
            <a:pPr lvl="1"/>
            <a:r>
              <a:rPr lang="en-US" altLang="en-US" sz="2400" dirty="0"/>
              <a:t>Do problems that are easily and quickly completed</a:t>
            </a:r>
          </a:p>
          <a:p>
            <a:pPr lvl="1"/>
            <a:r>
              <a:rPr lang="en-US" altLang="en-US" sz="2400" dirty="0"/>
              <a:t>Go back to problems that will take a little longer</a:t>
            </a:r>
          </a:p>
          <a:p>
            <a:pPr lvl="1"/>
            <a:r>
              <a:rPr lang="en-US" altLang="en-US" sz="2400" dirty="0"/>
              <a:t>Save the most challenging problems for last</a:t>
            </a:r>
          </a:p>
          <a:p>
            <a:r>
              <a:rPr lang="en-US" sz="2400" dirty="0"/>
              <a:t>Use close reading skills to determine what the word problems is asking</a:t>
            </a:r>
          </a:p>
          <a:p>
            <a:r>
              <a:rPr lang="en-US" sz="2400" dirty="0"/>
              <a:t>Take advantage of the noteboards</a:t>
            </a:r>
          </a:p>
          <a:p>
            <a:r>
              <a:rPr lang="en-US" sz="2400" dirty="0"/>
              <a:t>Check answers carefully</a:t>
            </a:r>
          </a:p>
          <a:p>
            <a:pPr eaLnBrk="1" hangingPunct="1"/>
            <a:endParaRPr lang="en-US" altLang="en-US" sz="3100" dirty="0"/>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6B927D0-CE38-4B0A-B876-33150D68B68C}" type="slidenum">
              <a:rPr lang="en-US" altLang="en-US">
                <a:solidFill>
                  <a:srgbClr val="0084A9"/>
                </a:solidFill>
              </a:rPr>
              <a:pPr eaLnBrk="1" hangingPunct="1"/>
              <a:t>53</a:t>
            </a:fld>
            <a:endParaRPr lang="en-US" altLang="en-US" dirty="0">
              <a:solidFill>
                <a:srgbClr val="0084A9"/>
              </a:solidFill>
            </a:endParaRPr>
          </a:p>
        </p:txBody>
      </p:sp>
    </p:spTree>
    <p:extLst>
      <p:ext uri="{BB962C8B-B14F-4D97-AF65-F5344CB8AC3E}">
        <p14:creationId xmlns:p14="http://schemas.microsoft.com/office/powerpoint/2010/main" val="40586354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Test-taking Tips for Social Studies</a:t>
            </a:r>
          </a:p>
        </p:txBody>
      </p:sp>
      <p:sp>
        <p:nvSpPr>
          <p:cNvPr id="3" name="Content Placeholder 2"/>
          <p:cNvSpPr>
            <a:spLocks noGrp="1"/>
          </p:cNvSpPr>
          <p:nvPr>
            <p:ph idx="1"/>
          </p:nvPr>
        </p:nvSpPr>
        <p:spPr/>
        <p:txBody>
          <a:bodyPr/>
          <a:lstStyle/>
          <a:p>
            <a:r>
              <a:rPr lang="en-US" dirty="0"/>
              <a:t>Remind students to read closely and carefully, especially primary sources</a:t>
            </a:r>
          </a:p>
          <a:p>
            <a:r>
              <a:rPr lang="en-US" dirty="0"/>
              <a:t>Examine graphics closely</a:t>
            </a:r>
          </a:p>
          <a:p>
            <a:r>
              <a:rPr lang="en-US" dirty="0"/>
              <a:t>Use calculator for data and statistics items</a:t>
            </a:r>
          </a:p>
          <a:p>
            <a:pPr marL="0" indent="0">
              <a:buNone/>
            </a:pPr>
            <a:endParaRPr lang="en-US" dirty="0"/>
          </a:p>
        </p:txBody>
      </p:sp>
      <p:sp>
        <p:nvSpPr>
          <p:cNvPr id="4" name="Slide Number Placeholder 3"/>
          <p:cNvSpPr>
            <a:spLocks noGrp="1"/>
          </p:cNvSpPr>
          <p:nvPr>
            <p:ph type="sldNum" sz="quarter" idx="12"/>
          </p:nvPr>
        </p:nvSpPr>
        <p:spPr/>
        <p:txBody>
          <a:bodyPr/>
          <a:lstStyle/>
          <a:p>
            <a:fld id="{A0787430-367F-844C-868B-A0250E95AAAB}" type="slidenum">
              <a:rPr lang="en-US" smtClean="0"/>
              <a:t>54</a:t>
            </a:fld>
            <a:endParaRPr lang="en-US" dirty="0"/>
          </a:p>
        </p:txBody>
      </p:sp>
    </p:spTree>
    <p:extLst>
      <p:ext uri="{BB962C8B-B14F-4D97-AF65-F5344CB8AC3E}">
        <p14:creationId xmlns:p14="http://schemas.microsoft.com/office/powerpoint/2010/main" val="24715318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Taking Tips for RLA CR</a:t>
            </a:r>
          </a:p>
        </p:txBody>
      </p:sp>
      <p:sp>
        <p:nvSpPr>
          <p:cNvPr id="3" name="Content Placeholder 2"/>
          <p:cNvSpPr>
            <a:spLocks noGrp="1"/>
          </p:cNvSpPr>
          <p:nvPr>
            <p:ph idx="1"/>
          </p:nvPr>
        </p:nvSpPr>
        <p:spPr>
          <a:xfrm>
            <a:off x="457200" y="1220153"/>
            <a:ext cx="8229600" cy="4616450"/>
          </a:xfrm>
        </p:spPr>
        <p:txBody>
          <a:bodyPr>
            <a:normAutofit fontScale="92500" lnSpcReduction="10000"/>
          </a:bodyPr>
          <a:lstStyle/>
          <a:p>
            <a:r>
              <a:rPr lang="en-US" sz="2200" b="1" dirty="0"/>
              <a:t>Always</a:t>
            </a:r>
            <a:r>
              <a:rPr lang="en-US" sz="2200" dirty="0"/>
              <a:t> complete the constructed response! (You cannot use the 45 minutes provided for any other part of the test.)</a:t>
            </a:r>
          </a:p>
          <a:p>
            <a:r>
              <a:rPr lang="en-US" sz="2200" dirty="0"/>
              <a:t>Closely read the prompt and source texts, analyzing and evaluating the evidence before determining your claim.</a:t>
            </a:r>
          </a:p>
          <a:p>
            <a:r>
              <a:rPr lang="en-US" sz="2200" dirty="0"/>
              <a:t>Use the writing routines to draft an effective response.</a:t>
            </a:r>
          </a:p>
          <a:p>
            <a:r>
              <a:rPr lang="en-US" sz="2200" dirty="0"/>
              <a:t>Practice using the highlighting tool and the erasable note boards for planning.</a:t>
            </a:r>
          </a:p>
          <a:p>
            <a:r>
              <a:rPr lang="en-US" sz="2200" dirty="0"/>
              <a:t>Plan your time </a:t>
            </a:r>
          </a:p>
          <a:p>
            <a:pPr lvl="1"/>
            <a:r>
              <a:rPr lang="en-US" sz="2000" dirty="0"/>
              <a:t>Use the entire 45 minutes to read, plan and write your response</a:t>
            </a:r>
          </a:p>
          <a:p>
            <a:pPr lvl="1"/>
            <a:r>
              <a:rPr lang="en-US" sz="2000" dirty="0"/>
              <a:t>Spend 10-15 minutes in reading and planning</a:t>
            </a:r>
          </a:p>
          <a:p>
            <a:pPr lvl="1"/>
            <a:r>
              <a:rPr lang="en-US" sz="2000" dirty="0"/>
              <a:t>Save 4-5 minutes to proofread your response</a:t>
            </a:r>
          </a:p>
        </p:txBody>
      </p:sp>
      <p:sp>
        <p:nvSpPr>
          <p:cNvPr id="4" name="Slide Number Placeholder 3"/>
          <p:cNvSpPr>
            <a:spLocks noGrp="1"/>
          </p:cNvSpPr>
          <p:nvPr>
            <p:ph type="sldNum" sz="quarter" idx="4294967295"/>
          </p:nvPr>
        </p:nvSpPr>
        <p:spPr/>
        <p:txBody>
          <a:bodyPr/>
          <a:lstStyle/>
          <a:p>
            <a:pPr>
              <a:defRPr/>
            </a:pPr>
            <a:fld id="{D7424F65-3AF9-43AC-B3BB-2E4AFDF865B9}" type="slidenum">
              <a:rPr lang="en-US" altLang="en-US" smtClean="0"/>
              <a:pPr>
                <a:defRPr/>
              </a:pPr>
              <a:t>55</a:t>
            </a:fld>
            <a:endParaRPr lang="en-US" altLang="en-US" dirty="0"/>
          </a:p>
        </p:txBody>
      </p:sp>
    </p:spTree>
    <p:extLst>
      <p:ext uri="{BB962C8B-B14F-4D97-AF65-F5344CB8AC3E}">
        <p14:creationId xmlns:p14="http://schemas.microsoft.com/office/powerpoint/2010/main" val="37358190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Post-test tips</a:t>
            </a:r>
          </a:p>
        </p:txBody>
      </p:sp>
      <p:sp>
        <p:nvSpPr>
          <p:cNvPr id="3" name="Content Placeholder 2"/>
          <p:cNvSpPr>
            <a:spLocks noGrp="1"/>
          </p:cNvSpPr>
          <p:nvPr>
            <p:ph idx="1"/>
          </p:nvPr>
        </p:nvSpPr>
        <p:spPr>
          <a:xfrm>
            <a:off x="393826" y="1074449"/>
            <a:ext cx="8229600" cy="4617147"/>
          </a:xfrm>
        </p:spPr>
        <p:txBody>
          <a:bodyPr>
            <a:normAutofit/>
          </a:bodyPr>
          <a:lstStyle/>
          <a:p>
            <a:r>
              <a:rPr lang="en-US" dirty="0"/>
              <a:t>For successful test-takers</a:t>
            </a:r>
          </a:p>
          <a:p>
            <a:pPr lvl="1"/>
            <a:r>
              <a:rPr lang="en-US" dirty="0"/>
              <a:t>Review Score Report, share Score Report</a:t>
            </a:r>
          </a:p>
          <a:p>
            <a:pPr lvl="1"/>
            <a:r>
              <a:rPr lang="en-US" dirty="0"/>
              <a:t>For Passers, download electronic transcript and diploma</a:t>
            </a:r>
          </a:p>
          <a:p>
            <a:r>
              <a:rPr lang="en-US" dirty="0"/>
              <a:t>For those who will need to re-take the test</a:t>
            </a:r>
          </a:p>
          <a:p>
            <a:pPr lvl="1"/>
            <a:r>
              <a:rPr lang="en-US" dirty="0"/>
              <a:t>Review the Score Report</a:t>
            </a:r>
          </a:p>
          <a:p>
            <a:pPr lvl="1"/>
            <a:r>
              <a:rPr lang="en-US" dirty="0"/>
              <a:t>Share the Score Report with Adult Educators</a:t>
            </a:r>
          </a:p>
        </p:txBody>
      </p:sp>
      <p:sp>
        <p:nvSpPr>
          <p:cNvPr id="4" name="Slide Number Placeholder 3"/>
          <p:cNvSpPr>
            <a:spLocks noGrp="1"/>
          </p:cNvSpPr>
          <p:nvPr>
            <p:ph type="sldNum" sz="quarter" idx="12"/>
          </p:nvPr>
        </p:nvSpPr>
        <p:spPr/>
        <p:txBody>
          <a:bodyPr/>
          <a:lstStyle/>
          <a:p>
            <a:fld id="{A0787430-367F-844C-868B-A0250E95AAAB}" type="slidenum">
              <a:rPr lang="en-US" smtClean="0"/>
              <a:t>56</a:t>
            </a:fld>
            <a:endParaRPr lang="en-US" dirty="0"/>
          </a:p>
        </p:txBody>
      </p:sp>
    </p:spTree>
    <p:extLst>
      <p:ext uri="{BB962C8B-B14F-4D97-AF65-F5344CB8AC3E}">
        <p14:creationId xmlns:p14="http://schemas.microsoft.com/office/powerpoint/2010/main" val="28433915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45"/>
            <a:ext cx="8229600" cy="2096161"/>
          </a:xfrm>
        </p:spPr>
        <p:txBody>
          <a:bodyPr>
            <a:normAutofit fontScale="90000"/>
          </a:bodyPr>
          <a:lstStyle/>
          <a:p>
            <a:r>
              <a:rPr lang="en-US" sz="6000" dirty="0">
                <a:effectLst>
                  <a:outerShdw blurRad="38100" dist="38100" dir="2700000" algn="tl">
                    <a:srgbClr val="000000">
                      <a:alpha val="43137"/>
                    </a:srgbClr>
                  </a:outerShdw>
                </a:effectLst>
              </a:rPr>
              <a:t>Tip 10</a:t>
            </a:r>
            <a:br>
              <a:rPr lang="en-US" dirty="0">
                <a:effectLst>
                  <a:outerShdw blurRad="38100" dist="38100" dir="2700000" algn="tl">
                    <a:srgbClr val="000000">
                      <a:alpha val="43137"/>
                    </a:srgbClr>
                  </a:outerShdw>
                </a:effectLst>
              </a:rPr>
            </a:br>
            <a:r>
              <a:rPr lang="en-US" sz="4000" dirty="0">
                <a:effectLst>
                  <a:outerShdw blurRad="38100" dist="38100" dir="2700000" algn="tl">
                    <a:srgbClr val="000000">
                      <a:alpha val="43137"/>
                    </a:srgbClr>
                  </a:outerShdw>
                </a:effectLst>
              </a:rPr>
              <a:t>Stay Current  - Sign up for </a:t>
            </a:r>
            <a:r>
              <a:rPr lang="en-US" sz="4000" i="1" dirty="0" err="1">
                <a:effectLst>
                  <a:outerShdw blurRad="38100" dist="38100" dir="2700000" algn="tl">
                    <a:srgbClr val="000000">
                      <a:alpha val="43137"/>
                    </a:srgbClr>
                  </a:outerShdw>
                </a:effectLst>
              </a:rPr>
              <a:t>InSession</a:t>
            </a:r>
            <a:r>
              <a:rPr lang="en-US" sz="4000" i="1" dirty="0">
                <a:effectLst>
                  <a:outerShdw blurRad="38100" dist="38100" dir="2700000" algn="tl">
                    <a:srgbClr val="000000">
                      <a:alpha val="43137"/>
                    </a:srgbClr>
                  </a:outerShdw>
                </a:effectLst>
              </a:rPr>
              <a:t>,</a:t>
            </a:r>
            <a:r>
              <a:rPr lang="en-US" sz="4000" dirty="0">
                <a:effectLst>
                  <a:outerShdw blurRad="38100" dist="38100" dir="2700000" algn="tl">
                    <a:srgbClr val="000000">
                      <a:alpha val="43137"/>
                    </a:srgbClr>
                  </a:outerShdw>
                </a:effectLst>
              </a:rPr>
              <a:t> be the “first” to know</a:t>
            </a:r>
          </a:p>
        </p:txBody>
      </p:sp>
      <p:sp>
        <p:nvSpPr>
          <p:cNvPr id="4" name="Slide Number Placeholder 3"/>
          <p:cNvSpPr>
            <a:spLocks noGrp="1"/>
          </p:cNvSpPr>
          <p:nvPr>
            <p:ph type="sldNum" sz="quarter" idx="12"/>
          </p:nvPr>
        </p:nvSpPr>
        <p:spPr/>
        <p:txBody>
          <a:bodyPr/>
          <a:lstStyle/>
          <a:p>
            <a:fld id="{A0787430-367F-844C-868B-A0250E95AAAB}" type="slidenum">
              <a:rPr lang="en-US" smtClean="0"/>
              <a:t>57</a:t>
            </a:fld>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589007"/>
            <a:ext cx="5605670" cy="287290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1357" y="3648088"/>
            <a:ext cx="3650974" cy="297324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964934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4"/>
          <p:cNvSpPr>
            <a:spLocks noGrp="1"/>
          </p:cNvSpPr>
          <p:nvPr>
            <p:ph type="title"/>
          </p:nvPr>
        </p:nvSpPr>
        <p:spPr>
          <a:xfrm>
            <a:off x="722313" y="2219325"/>
            <a:ext cx="7772400" cy="919163"/>
          </a:xfrm>
        </p:spPr>
        <p:txBody>
          <a:bodyPr/>
          <a:lstStyle/>
          <a:p>
            <a:r>
              <a:rPr lang="en-US" altLang="en-US" dirty="0"/>
              <a:t>Resources</a:t>
            </a:r>
          </a:p>
        </p:txBody>
      </p:sp>
      <p:sp>
        <p:nvSpPr>
          <p:cNvPr id="4"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58</a:t>
            </a:fld>
            <a:endParaRPr lang="en-US" altLang="en-US" sz="1200" dirty="0">
              <a:solidFill>
                <a:srgbClr val="0084A9"/>
              </a:solidFill>
            </a:endParaRPr>
          </a:p>
        </p:txBody>
      </p:sp>
      <p:sp>
        <p:nvSpPr>
          <p:cNvPr id="5" name="Text Placeholder 2"/>
          <p:cNvSpPr>
            <a:spLocks noGrp="1"/>
          </p:cNvSpPr>
          <p:nvPr>
            <p:ph type="body" idx="1"/>
          </p:nvPr>
        </p:nvSpPr>
        <p:spPr>
          <a:xfrm>
            <a:off x="722313" y="3236532"/>
            <a:ext cx="7772400" cy="1418120"/>
          </a:xfrm>
        </p:spPr>
        <p:txBody>
          <a:bodyPr/>
          <a:lstStyle/>
          <a:p>
            <a:r>
              <a:rPr lang="en-US" dirty="0"/>
              <a:t>Tools for Test-Takers and Resources for Educators</a:t>
            </a:r>
          </a:p>
        </p:txBody>
      </p:sp>
    </p:spTree>
    <p:extLst>
      <p:ext uri="{BB962C8B-B14F-4D97-AF65-F5344CB8AC3E}">
        <p14:creationId xmlns:p14="http://schemas.microsoft.com/office/powerpoint/2010/main" val="2035965034"/>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5667"/>
            <a:ext cx="8229600" cy="798513"/>
          </a:xfrm>
        </p:spPr>
        <p:txBody>
          <a:bodyPr/>
          <a:lstStyle/>
          <a:p>
            <a:r>
              <a:rPr lang="en-US" dirty="0"/>
              <a:t>Tools – Tools – Tools!</a:t>
            </a:r>
          </a:p>
        </p:txBody>
      </p:sp>
      <p:sp>
        <p:nvSpPr>
          <p:cNvPr id="3" name="Content Placeholder 2"/>
          <p:cNvSpPr>
            <a:spLocks noGrp="1"/>
          </p:cNvSpPr>
          <p:nvPr>
            <p:ph idx="1"/>
          </p:nvPr>
        </p:nvSpPr>
        <p:spPr>
          <a:xfrm>
            <a:off x="3730171" y="1466171"/>
            <a:ext cx="4956629" cy="4616450"/>
          </a:xfrm>
        </p:spPr>
        <p:txBody>
          <a:bodyPr>
            <a:normAutofit fontScale="92500" lnSpcReduction="10000"/>
          </a:bodyPr>
          <a:lstStyle/>
          <a:p>
            <a:r>
              <a:rPr lang="en-US" sz="2200" dirty="0"/>
              <a:t>Videos and Tutorials</a:t>
            </a:r>
          </a:p>
          <a:p>
            <a:r>
              <a:rPr lang="en-US" sz="2200" dirty="0"/>
              <a:t>Quick Tips</a:t>
            </a:r>
          </a:p>
          <a:p>
            <a:r>
              <a:rPr lang="en-US" sz="2200" dirty="0"/>
              <a:t>Calculator </a:t>
            </a:r>
          </a:p>
          <a:p>
            <a:r>
              <a:rPr lang="en-US" sz="2200" dirty="0"/>
              <a:t>Calculator and Formula Reference</a:t>
            </a:r>
          </a:p>
          <a:p>
            <a:r>
              <a:rPr lang="en-US" sz="2200" dirty="0"/>
              <a:t>Æ Symbol Tool Explanation</a:t>
            </a:r>
          </a:p>
          <a:p>
            <a:r>
              <a:rPr lang="en-US" sz="2200" dirty="0"/>
              <a:t>Erasable Note Boards</a:t>
            </a:r>
          </a:p>
          <a:p>
            <a:r>
              <a:rPr lang="en-US" sz="2200" dirty="0"/>
              <a:t>Additional Tools</a:t>
            </a:r>
          </a:p>
          <a:p>
            <a:pPr lvl="1"/>
            <a:r>
              <a:rPr lang="en-US" sz="1800" dirty="0"/>
              <a:t>Flagging Items for Review</a:t>
            </a:r>
          </a:p>
          <a:p>
            <a:pPr lvl="1"/>
            <a:r>
              <a:rPr lang="en-US" sz="1800" dirty="0"/>
              <a:t>Item Review Screen</a:t>
            </a:r>
          </a:p>
          <a:p>
            <a:pPr lvl="1"/>
            <a:r>
              <a:rPr lang="en-US" sz="1800" dirty="0"/>
              <a:t>Test Timer</a:t>
            </a:r>
          </a:p>
          <a:p>
            <a:pPr lvl="1"/>
            <a:r>
              <a:rPr lang="en-US" sz="1800" dirty="0"/>
              <a:t>Test Progress Indicator</a:t>
            </a:r>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D7424F65-3AF9-43AC-B3BB-2E4AFDF865B9}" type="slidenum">
              <a:rPr lang="en-US" altLang="en-US" smtClean="0"/>
              <a:pPr>
                <a:defRPr/>
              </a:pPr>
              <a:t>59</a:t>
            </a:fld>
            <a:endParaRPr lang="en-US" altLang="en-US" dirty="0"/>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000" y="1579599"/>
            <a:ext cx="1702390" cy="96593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3082"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77538">
            <a:off x="1997570" y="1601007"/>
            <a:ext cx="1102937" cy="14449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015" y="4431090"/>
            <a:ext cx="1487375" cy="145029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949302">
            <a:off x="346787" y="2741764"/>
            <a:ext cx="1674402" cy="1674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94924" y="3219898"/>
            <a:ext cx="1612822" cy="1211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11" descr="C:\Users\bonnie\Documents\2015_16 Florida Grant\2015_16 IPDAE Deliverables\6_2016 Deliverables\IPDAE Grab and Gos\Exponents\Calculator Graphics\answer 2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725231">
            <a:off x="2087791" y="4229006"/>
            <a:ext cx="827087" cy="170662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9" descr="2015 Test Center Noteboard"/>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655569">
            <a:off x="368925" y="4979649"/>
            <a:ext cx="932801" cy="13432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3972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200" y="492845"/>
            <a:ext cx="8229600" cy="821605"/>
          </a:xfrm>
        </p:spPr>
        <p:txBody>
          <a:bodyPr>
            <a:normAutofit/>
          </a:bodyPr>
          <a:lstStyle/>
          <a:p>
            <a:r>
              <a:rPr lang="en-US" altLang="en-US"/>
              <a:t>Content Alignment</a:t>
            </a:r>
            <a:endParaRPr lang="en-US" altLang="en-US" dirty="0"/>
          </a:p>
        </p:txBody>
      </p:sp>
      <p:sp>
        <p:nvSpPr>
          <p:cNvPr id="17410" name="Content Placeholder 2"/>
          <p:cNvSpPr>
            <a:spLocks noGrp="1"/>
          </p:cNvSpPr>
          <p:nvPr>
            <p:ph idx="1"/>
          </p:nvPr>
        </p:nvSpPr>
        <p:spPr>
          <a:xfrm>
            <a:off x="457200" y="1326801"/>
            <a:ext cx="8229600" cy="4617147"/>
          </a:xfrm>
        </p:spPr>
        <p:txBody>
          <a:bodyPr>
            <a:normAutofit lnSpcReduction="10000"/>
          </a:bodyPr>
          <a:lstStyle/>
          <a:p>
            <a:r>
              <a:rPr lang="en-US" altLang="en-US" dirty="0"/>
              <a:t>The underlying content standards are</a:t>
            </a:r>
          </a:p>
          <a:p>
            <a:pPr lvl="1"/>
            <a:r>
              <a:rPr lang="en-US" dirty="0"/>
              <a:t>Research-  and evidence-based</a:t>
            </a:r>
          </a:p>
          <a:p>
            <a:pPr lvl="1"/>
            <a:r>
              <a:rPr lang="en-US" dirty="0"/>
              <a:t>Clear, understandable, and consistent</a:t>
            </a:r>
          </a:p>
          <a:p>
            <a:pPr lvl="1"/>
            <a:r>
              <a:rPr lang="en-US" dirty="0"/>
              <a:t>Aligned with college and career expectations</a:t>
            </a:r>
          </a:p>
          <a:p>
            <a:pPr lvl="1"/>
            <a:r>
              <a:rPr lang="en-US" dirty="0"/>
              <a:t>Based on rigorous content and the application of knowledge through higher-order thinking skills</a:t>
            </a:r>
          </a:p>
          <a:p>
            <a:pPr lvl="1"/>
            <a:r>
              <a:rPr lang="en-US" dirty="0"/>
              <a:t>Informed by international content standards</a:t>
            </a:r>
          </a:p>
          <a:p>
            <a:endParaRPr lang="en-US" altLang="en-US" dirty="0"/>
          </a:p>
        </p:txBody>
      </p:sp>
      <p:sp>
        <p:nvSpPr>
          <p:cNvPr id="17411"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089055C-BC8F-419A-9198-9A1538B4A609}" type="slidenum">
              <a:rPr lang="en-US" altLang="en-US" sz="1200">
                <a:solidFill>
                  <a:srgbClr val="0084A9"/>
                </a:solidFill>
              </a:rPr>
              <a:pPr/>
              <a:t>6</a:t>
            </a:fld>
            <a:endParaRPr lang="en-US" altLang="en-US" sz="1200">
              <a:solidFill>
                <a:srgbClr val="0084A9"/>
              </a:solidFill>
            </a:endParaRPr>
          </a:p>
        </p:txBody>
      </p:sp>
    </p:spTree>
    <p:extLst>
      <p:ext uri="{BB962C8B-B14F-4D97-AF65-F5344CB8AC3E}">
        <p14:creationId xmlns:p14="http://schemas.microsoft.com/office/powerpoint/2010/main" val="15594110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 – Tools – Tools!</a:t>
            </a:r>
          </a:p>
        </p:txBody>
      </p:sp>
      <p:sp>
        <p:nvSpPr>
          <p:cNvPr id="3" name="Content Placeholder 2"/>
          <p:cNvSpPr>
            <a:spLocks noGrp="1"/>
          </p:cNvSpPr>
          <p:nvPr>
            <p:ph idx="1"/>
          </p:nvPr>
        </p:nvSpPr>
        <p:spPr>
          <a:xfrm>
            <a:off x="3962400" y="1509713"/>
            <a:ext cx="5181599" cy="4616450"/>
          </a:xfrm>
        </p:spPr>
        <p:txBody>
          <a:bodyPr/>
          <a:lstStyle/>
          <a:p>
            <a:pPr>
              <a:lnSpc>
                <a:spcPct val="100000"/>
              </a:lnSpc>
            </a:pPr>
            <a:r>
              <a:rPr lang="en-US" sz="2600" dirty="0"/>
              <a:t>On-screen color combinations</a:t>
            </a:r>
          </a:p>
          <a:p>
            <a:pPr marL="0" indent="0">
              <a:lnSpc>
                <a:spcPct val="100000"/>
              </a:lnSpc>
              <a:buNone/>
            </a:pPr>
            <a:endParaRPr lang="en-US" sz="2800" dirty="0"/>
          </a:p>
          <a:p>
            <a:pPr>
              <a:lnSpc>
                <a:spcPct val="100000"/>
              </a:lnSpc>
            </a:pPr>
            <a:r>
              <a:rPr lang="en-US" sz="2600" dirty="0"/>
              <a:t>Text size</a:t>
            </a:r>
          </a:p>
          <a:p>
            <a:pPr marL="0" indent="0">
              <a:lnSpc>
                <a:spcPct val="100000"/>
              </a:lnSpc>
              <a:buNone/>
            </a:pPr>
            <a:endParaRPr lang="en-US" sz="2600" dirty="0"/>
          </a:p>
          <a:p>
            <a:pPr>
              <a:lnSpc>
                <a:spcPct val="100000"/>
              </a:lnSpc>
            </a:pPr>
            <a:r>
              <a:rPr lang="en-US" sz="2600" dirty="0"/>
              <a:t>Highlighting text and shortcuts (cut/paste)</a:t>
            </a:r>
            <a:endParaRPr lang="en-US" sz="2600" dirty="0">
              <a:hlinkClick r:id="rId3"/>
            </a:endParaRPr>
          </a:p>
          <a:p>
            <a:pPr marL="0" indent="0">
              <a:buNone/>
            </a:pPr>
            <a:endParaRPr lang="en-US" sz="2600" dirty="0"/>
          </a:p>
          <a:p>
            <a:pPr marL="0" indent="0">
              <a:buNone/>
            </a:pPr>
            <a:endParaRPr lang="en-US" sz="2600" dirty="0">
              <a:hlinkClick r:id="rId3"/>
            </a:endParaRPr>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fld id="{D7424F65-3AF9-43AC-B3BB-2E4AFDF865B9}" type="slidenum">
              <a:rPr lang="en-US" altLang="en-US" smtClean="0"/>
              <a:pPr/>
              <a:t>60</a:t>
            </a:fld>
            <a:endParaRPr lang="en-US" altLang="en-US"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8339" y="1132342"/>
            <a:ext cx="1542280" cy="1181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38340" y="2743206"/>
            <a:ext cx="1687720" cy="1225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2898" y="4068494"/>
            <a:ext cx="1570884" cy="11781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20113" y="4952030"/>
            <a:ext cx="2066687" cy="154146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0905" y="1290639"/>
            <a:ext cx="1544213" cy="11685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8599" y="2602865"/>
            <a:ext cx="1549197" cy="1117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530905" y="5491930"/>
            <a:ext cx="5997155" cy="461665"/>
          </a:xfrm>
          <a:prstGeom prst="rect">
            <a:avLst/>
          </a:prstGeom>
        </p:spPr>
        <p:txBody>
          <a:bodyPr wrap="none">
            <a:spAutoFit/>
          </a:bodyPr>
          <a:lstStyle/>
          <a:p>
            <a:pPr marL="0" indent="0">
              <a:buNone/>
            </a:pPr>
            <a:r>
              <a:rPr lang="en-US" sz="2400" b="1" dirty="0">
                <a:solidFill>
                  <a:srgbClr val="0084A9"/>
                </a:solidFill>
              </a:rPr>
              <a:t>Practice on the computer-based tutorial</a:t>
            </a:r>
            <a:endParaRPr lang="en-US" sz="2400" b="1" dirty="0">
              <a:solidFill>
                <a:srgbClr val="0084A9"/>
              </a:solidFill>
              <a:hlinkClick r:id="rId3"/>
            </a:endParaRPr>
          </a:p>
        </p:txBody>
      </p:sp>
    </p:spTree>
    <p:extLst>
      <p:ext uri="{BB962C8B-B14F-4D97-AF65-F5344CB8AC3E}">
        <p14:creationId xmlns:p14="http://schemas.microsoft.com/office/powerpoint/2010/main" val="9355081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4"/>
          <p:cNvGrpSpPr>
            <a:grpSpLocks/>
          </p:cNvGrpSpPr>
          <p:nvPr/>
        </p:nvGrpSpPr>
        <p:grpSpPr bwMode="auto">
          <a:xfrm>
            <a:off x="5241394" y="1290638"/>
            <a:ext cx="3710695" cy="2705100"/>
            <a:chOff x="3670300" y="2514600"/>
            <a:chExt cx="3149600" cy="2324100"/>
          </a:xfrm>
        </p:grpSpPr>
        <p:pic>
          <p:nvPicPr>
            <p:cNvPr id="19" name="Picture 3" descr="computer.jpeg"/>
            <p:cNvPicPr>
              <a:picLocks noChangeAspect="1"/>
            </p:cNvPicPr>
            <p:nvPr/>
          </p:nvPicPr>
          <p:blipFill>
            <a:blip r:embed="rId3">
              <a:extLst>
                <a:ext uri="{28A0092B-C50C-407E-A947-70E740481C1C}">
                  <a14:useLocalDpi xmlns:a14="http://schemas.microsoft.com/office/drawing/2010/main" val="0"/>
                </a:ext>
              </a:extLst>
            </a:blip>
            <a:srcRect l="15718" r="15900" b="10294"/>
            <a:stretch>
              <a:fillRect/>
            </a:stretch>
          </p:blipFill>
          <p:spPr bwMode="auto">
            <a:xfrm>
              <a:off x="3670300" y="2514600"/>
              <a:ext cx="314960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 descr="Screen shot 2013-10-21 at 5.09.29 PM.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7200" y="2743200"/>
              <a:ext cx="1991605" cy="125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47449"/>
            <a:ext cx="8229600" cy="1454833"/>
          </a:xfrm>
        </p:spPr>
        <p:txBody>
          <a:bodyPr>
            <a:normAutofit fontScale="90000"/>
          </a:bodyPr>
          <a:lstStyle/>
          <a:p>
            <a:r>
              <a:rPr lang="en-US" sz="3600" dirty="0"/>
              <a:t>Need more information?</a:t>
            </a:r>
            <a:br>
              <a:rPr lang="en-US" sz="3600" dirty="0"/>
            </a:br>
            <a:r>
              <a:rPr lang="en-US" sz="3600" dirty="0"/>
              <a:t>8 Resources to Explore</a:t>
            </a:r>
            <a:br>
              <a:rPr lang="en-US" sz="3600" dirty="0"/>
            </a:br>
            <a:br>
              <a:rPr lang="en-US" sz="3600" dirty="0"/>
            </a:br>
            <a:r>
              <a:rPr lang="en-US" sz="3600" dirty="0"/>
              <a:t>   </a:t>
            </a:r>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D7424F65-3AF9-43AC-B3BB-2E4AFDF865B9}" type="slidenum">
              <a:rPr lang="en-US" altLang="en-US" smtClean="0"/>
              <a:pPr>
                <a:defRPr/>
              </a:pPr>
              <a:t>61</a:t>
            </a:fld>
            <a:endParaRPr lang="en-US" altLang="en-US" dirty="0"/>
          </a:p>
        </p:txBody>
      </p:sp>
      <p:pic>
        <p:nvPicPr>
          <p:cNvPr id="21"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0268" y="3420540"/>
            <a:ext cx="3357440" cy="270625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105" y="1997731"/>
            <a:ext cx="3040836" cy="3904125"/>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091314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92125"/>
            <a:ext cx="8545484" cy="798513"/>
          </a:xfrm>
        </p:spPr>
        <p:txBody>
          <a:bodyPr>
            <a:noAutofit/>
          </a:bodyPr>
          <a:lstStyle/>
          <a:p>
            <a:r>
              <a:rPr lang="en-US" sz="3600" dirty="0"/>
              <a:t>#1 </a:t>
            </a:r>
            <a:r>
              <a:rPr lang="en-US" sz="3400" dirty="0"/>
              <a:t>The Assessment Guide for Educators</a:t>
            </a:r>
          </a:p>
        </p:txBody>
      </p:sp>
      <p:pic>
        <p:nvPicPr>
          <p:cNvPr id="8" name="Content Placeholder 7"/>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l="12761" t="76" r="13551"/>
          <a:stretch/>
        </p:blipFill>
        <p:spPr>
          <a:xfrm>
            <a:off x="915988" y="1163781"/>
            <a:ext cx="3032557" cy="2269996"/>
          </a:xfrm>
        </p:spPr>
      </p:pic>
      <p:pic>
        <p:nvPicPr>
          <p:cNvPr id="9" name="Content Placeholder 8"/>
          <p:cNvPicPr>
            <a:picLocks noGrp="1" noChangeAspect="1"/>
          </p:cNvPicPr>
          <p:nvPr>
            <p:ph sz="half" idx="2"/>
          </p:nvPr>
        </p:nvPicPr>
        <p:blipFill rotWithShape="1">
          <a:blip r:embed="rId4">
            <a:extLst>
              <a:ext uri="{28A0092B-C50C-407E-A947-70E740481C1C}">
                <a14:useLocalDpi xmlns:a14="http://schemas.microsoft.com/office/drawing/2010/main" val="0"/>
              </a:ext>
            </a:extLst>
          </a:blip>
          <a:srcRect l="12145" t="-1022" r="13551" b="16494"/>
          <a:stretch/>
        </p:blipFill>
        <p:spPr>
          <a:xfrm>
            <a:off x="915988" y="2152996"/>
            <a:ext cx="3032557" cy="1920240"/>
          </a:xfrm>
        </p:spPr>
      </p:pic>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63FF4DA0-2253-4E48-B8CE-41A2744628A8}" type="slidenum">
              <a:rPr lang="en-US" smtClean="0"/>
              <a:pPr>
                <a:defRPr/>
              </a:pPr>
              <a:t>62</a:t>
            </a:fld>
            <a:endParaRPr lang="en-US" dirty="0"/>
          </a:p>
        </p:txBody>
      </p:sp>
      <p:sp>
        <p:nvSpPr>
          <p:cNvPr id="11" name="TextBox 10"/>
          <p:cNvSpPr txBox="1"/>
          <p:nvPr/>
        </p:nvSpPr>
        <p:spPr>
          <a:xfrm>
            <a:off x="548637" y="4255911"/>
            <a:ext cx="4618572" cy="1938992"/>
          </a:xfrm>
          <a:prstGeom prst="rect">
            <a:avLst/>
          </a:prstGeom>
          <a:noFill/>
        </p:spPr>
        <p:txBody>
          <a:bodyPr wrap="none" rtlCol="0">
            <a:spAutoFit/>
          </a:bodyPr>
          <a:lstStyle/>
          <a:p>
            <a:r>
              <a:rPr lang="en-US" sz="2000" dirty="0"/>
              <a:t>Covers all content areas</a:t>
            </a:r>
          </a:p>
          <a:p>
            <a:pPr marL="342900" indent="-342900">
              <a:buFont typeface="Arial" panose="020B0604020202020204" pitchFamily="34" charset="0"/>
              <a:buChar char="•"/>
            </a:pPr>
            <a:r>
              <a:rPr lang="en-US" sz="2000" dirty="0"/>
              <a:t>Item types</a:t>
            </a:r>
          </a:p>
          <a:p>
            <a:pPr marL="342900" indent="-342900">
              <a:buFont typeface="Arial" panose="020B0604020202020204" pitchFamily="34" charset="0"/>
              <a:buChar char="•"/>
            </a:pPr>
            <a:r>
              <a:rPr lang="en-US" sz="2000" dirty="0"/>
              <a:t>Assessment targets</a:t>
            </a:r>
          </a:p>
          <a:p>
            <a:pPr marL="342900" indent="-342900">
              <a:buFont typeface="Arial" panose="020B0604020202020204" pitchFamily="34" charset="0"/>
              <a:buChar char="•"/>
            </a:pPr>
            <a:r>
              <a:rPr lang="en-US" sz="2000" dirty="0"/>
              <a:t>Guidelines for how items are scored</a:t>
            </a:r>
          </a:p>
          <a:p>
            <a:pPr marL="342900" indent="-342900">
              <a:buFont typeface="Arial" panose="020B0604020202020204" pitchFamily="34" charset="0"/>
              <a:buChar char="•"/>
            </a:pPr>
            <a:r>
              <a:rPr lang="en-US" sz="2000" dirty="0"/>
              <a:t>More . . . </a:t>
            </a:r>
          </a:p>
          <a:p>
            <a:endParaRPr lang="en-US" sz="2000" dirty="0"/>
          </a:p>
        </p:txBody>
      </p:sp>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7619" y="1631971"/>
            <a:ext cx="3040836" cy="3904125"/>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7353943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#2 The Resource Guides</a:t>
            </a:r>
          </a:p>
        </p:txBody>
      </p:sp>
      <p:pic>
        <p:nvPicPr>
          <p:cNvPr id="7" name="Content Placeholder 6"/>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l="12521" t="2380" r="39520"/>
          <a:stretch/>
        </p:blipFill>
        <p:spPr>
          <a:xfrm>
            <a:off x="468836" y="1528763"/>
            <a:ext cx="4015328" cy="4597400"/>
          </a:xfrm>
          <a:ln>
            <a:solidFill>
              <a:schemeClr val="tx1"/>
            </a:solidFill>
          </a:ln>
        </p:spPr>
      </p:pic>
      <p:pic>
        <p:nvPicPr>
          <p:cNvPr id="6" name="Content Placeholder 5"/>
          <p:cNvPicPr>
            <a:picLocks noGrp="1" noChangeAspect="1"/>
          </p:cNvPicPr>
          <p:nvPr>
            <p:ph sz="half" idx="2"/>
          </p:nvPr>
        </p:nvPicPr>
        <p:blipFill rotWithShape="1">
          <a:blip r:embed="rId4">
            <a:extLst>
              <a:ext uri="{28A0092B-C50C-407E-A947-70E740481C1C}">
                <a14:useLocalDpi xmlns:a14="http://schemas.microsoft.com/office/drawing/2010/main" val="0"/>
              </a:ext>
            </a:extLst>
          </a:blip>
          <a:srcRect l="13139" t="4100" r="13790" b="15397"/>
          <a:stretch/>
        </p:blipFill>
        <p:spPr>
          <a:xfrm>
            <a:off x="4797829" y="1806835"/>
            <a:ext cx="4038600" cy="2502766"/>
          </a:xfrm>
          <a:ln>
            <a:solidFill>
              <a:schemeClr val="tx1"/>
            </a:solidFill>
          </a:ln>
        </p:spPr>
      </p:pic>
      <p:sp>
        <p:nvSpPr>
          <p:cNvPr id="5" name="Slide Number Placeholder 4"/>
          <p:cNvSpPr>
            <a:spLocks noGrp="1"/>
          </p:cNvSpPr>
          <p:nvPr>
            <p:ph type="sldNum" sz="quarter" idx="4294967295"/>
          </p:nvPr>
        </p:nvSpPr>
        <p:spPr>
          <a:xfrm>
            <a:off x="457200" y="6299200"/>
            <a:ext cx="458788" cy="322263"/>
          </a:xfrm>
          <a:prstGeom prst="rect">
            <a:avLst/>
          </a:prstGeom>
        </p:spPr>
        <p:txBody>
          <a:bodyPr/>
          <a:lstStyle/>
          <a:p>
            <a:fld id="{3F7F100E-734D-9541-8A1D-913EFCAA92B9}" type="slidenum">
              <a:rPr lang="en-US" smtClean="0"/>
              <a:pPr/>
              <a:t>63</a:t>
            </a:fld>
            <a:endParaRPr lang="en-US" dirty="0"/>
          </a:p>
        </p:txBody>
      </p:sp>
      <p:pic>
        <p:nvPicPr>
          <p:cNvPr id="307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b="28618"/>
          <a:stretch/>
        </p:blipFill>
        <p:spPr bwMode="auto">
          <a:xfrm>
            <a:off x="5329844" y="4513495"/>
            <a:ext cx="3047125" cy="1612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60491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https://www.invigorlaw.com/wp-content/uploads/2011/11/iVLG-Q-and-A-subscription-service.jpg"/>
          <p:cNvPicPr>
            <a:picLocks noChangeAspect="1" noChangeArrowheads="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64</a:t>
            </a:fld>
            <a:endParaRPr lang="en-US" dirty="0"/>
          </a:p>
        </p:txBody>
      </p:sp>
    </p:spTree>
    <p:extLst>
      <p:ext uri="{BB962C8B-B14F-4D97-AF65-F5344CB8AC3E}">
        <p14:creationId xmlns:p14="http://schemas.microsoft.com/office/powerpoint/2010/main" val="3133882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Break</a:t>
            </a:r>
          </a:p>
        </p:txBody>
      </p:sp>
      <p:sp>
        <p:nvSpPr>
          <p:cNvPr id="3" name="Content Placeholder 2"/>
          <p:cNvSpPr>
            <a:spLocks noGrp="1"/>
          </p:cNvSpPr>
          <p:nvPr>
            <p:ph idx="1"/>
          </p:nvPr>
        </p:nvSpPr>
        <p:spPr/>
        <p:txBody>
          <a:bodyPr/>
          <a:lstStyle/>
          <a:p>
            <a:r>
              <a:rPr lang="en-US" dirty="0"/>
              <a:t>When we return, we will do a high-level overview of the Mathematical Reasoning test and the how to use the workbook.</a:t>
            </a:r>
          </a:p>
        </p:txBody>
      </p:sp>
      <p:sp>
        <p:nvSpPr>
          <p:cNvPr id="4" name="Slide Number Placeholder 3"/>
          <p:cNvSpPr>
            <a:spLocks noGrp="1"/>
          </p:cNvSpPr>
          <p:nvPr>
            <p:ph type="sldNum" sz="quarter" idx="12"/>
          </p:nvPr>
        </p:nvSpPr>
        <p:spPr/>
        <p:txBody>
          <a:bodyPr/>
          <a:lstStyle/>
          <a:p>
            <a:fld id="{A0787430-367F-844C-868B-A0250E95AAAB}" type="slidenum">
              <a:rPr lang="en-US" smtClean="0"/>
              <a:t>65</a:t>
            </a:fld>
            <a:endParaRPr lang="en-US" dirty="0"/>
          </a:p>
        </p:txBody>
      </p:sp>
    </p:spTree>
    <p:extLst>
      <p:ext uri="{BB962C8B-B14F-4D97-AF65-F5344CB8AC3E}">
        <p14:creationId xmlns:p14="http://schemas.microsoft.com/office/powerpoint/2010/main" val="716583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fontScale="90000"/>
          </a:bodyPr>
          <a:lstStyle/>
          <a:p>
            <a:r>
              <a:rPr lang="en-US" altLang="en-US" dirty="0"/>
              <a:t>Test Structure and Forms Equivalence</a:t>
            </a:r>
          </a:p>
        </p:txBody>
      </p:sp>
      <p:sp>
        <p:nvSpPr>
          <p:cNvPr id="17410" name="Content Placeholder 2"/>
          <p:cNvSpPr>
            <a:spLocks noGrp="1"/>
          </p:cNvSpPr>
          <p:nvPr>
            <p:ph idx="1"/>
          </p:nvPr>
        </p:nvSpPr>
        <p:spPr>
          <a:xfrm>
            <a:off x="457200" y="1290516"/>
            <a:ext cx="8229600" cy="4617147"/>
          </a:xfrm>
        </p:spPr>
        <p:txBody>
          <a:bodyPr>
            <a:normAutofit fontScale="85000" lnSpcReduction="20000"/>
          </a:bodyPr>
          <a:lstStyle/>
          <a:p>
            <a:r>
              <a:rPr lang="en-US" altLang="en-US" dirty="0"/>
              <a:t>The scale for each content test is 100 – 200 with passing set at 145</a:t>
            </a:r>
          </a:p>
          <a:p>
            <a:r>
              <a:rPr lang="en-US" altLang="en-US" dirty="0"/>
              <a:t>How many questions do my students need to get right to pass?</a:t>
            </a:r>
          </a:p>
          <a:p>
            <a:pPr lvl="1"/>
            <a:r>
              <a:rPr lang="en-US" altLang="en-US" sz="2600" dirty="0"/>
              <a:t>We don’t share that information because it </a:t>
            </a:r>
          </a:p>
          <a:p>
            <a:pPr lvl="2"/>
            <a:r>
              <a:rPr lang="en-US" altLang="en-US" sz="2200" dirty="0"/>
              <a:t>Differs slightly from form to form and </a:t>
            </a:r>
          </a:p>
          <a:p>
            <a:pPr lvl="2"/>
            <a:r>
              <a:rPr lang="en-US" altLang="en-US" sz="2200" dirty="0"/>
              <a:t>Differs slightly by content area</a:t>
            </a:r>
          </a:p>
          <a:p>
            <a:pPr lvl="1"/>
            <a:r>
              <a:rPr lang="en-US" altLang="en-US" dirty="0"/>
              <a:t>The </a:t>
            </a:r>
            <a:r>
              <a:rPr lang="en-US" altLang="en-US" i="1" dirty="0"/>
              <a:t>minimum</a:t>
            </a:r>
            <a:r>
              <a:rPr lang="en-US" altLang="en-US" dirty="0"/>
              <a:t> score for HSE requires around 40% of the total raw score points</a:t>
            </a:r>
          </a:p>
          <a:p>
            <a:pPr lvl="2"/>
            <a:r>
              <a:rPr lang="en-US" altLang="en-US" sz="2200" dirty="0"/>
              <a:t>Remaining score points are distributed between 146 and 200 scaled score points</a:t>
            </a:r>
          </a:p>
        </p:txBody>
      </p:sp>
      <p:sp>
        <p:nvSpPr>
          <p:cNvPr id="17411"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089055C-BC8F-419A-9198-9A1538B4A609}" type="slidenum">
              <a:rPr lang="en-US" altLang="en-US" sz="1200">
                <a:solidFill>
                  <a:srgbClr val="0084A9"/>
                </a:solidFill>
              </a:rPr>
              <a:pPr/>
              <a:t>7</a:t>
            </a:fld>
            <a:endParaRPr lang="en-US" altLang="en-US" sz="1200">
              <a:solidFill>
                <a:srgbClr val="0084A9"/>
              </a:solidFill>
            </a:endParaRPr>
          </a:p>
        </p:txBody>
      </p:sp>
    </p:spTree>
    <p:extLst>
      <p:ext uri="{BB962C8B-B14F-4D97-AF65-F5344CB8AC3E}">
        <p14:creationId xmlns:p14="http://schemas.microsoft.com/office/powerpoint/2010/main" val="934737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fontScale="90000"/>
          </a:bodyPr>
          <a:lstStyle/>
          <a:p>
            <a:r>
              <a:rPr lang="en-US" altLang="en-US" dirty="0"/>
              <a:t>Test Structure and Forms Equivalence</a:t>
            </a:r>
          </a:p>
        </p:txBody>
      </p:sp>
      <p:sp>
        <p:nvSpPr>
          <p:cNvPr id="17410" name="Content Placeholder 2"/>
          <p:cNvSpPr>
            <a:spLocks noGrp="1"/>
          </p:cNvSpPr>
          <p:nvPr>
            <p:ph idx="1"/>
          </p:nvPr>
        </p:nvSpPr>
        <p:spPr>
          <a:xfrm>
            <a:off x="457199" y="1290516"/>
            <a:ext cx="8422849" cy="4724522"/>
          </a:xfrm>
        </p:spPr>
        <p:txBody>
          <a:bodyPr>
            <a:normAutofit fontScale="85000" lnSpcReduction="20000"/>
          </a:bodyPr>
          <a:lstStyle/>
          <a:p>
            <a:r>
              <a:rPr lang="en-US" altLang="en-US" dirty="0"/>
              <a:t>What’s the difference between raw score points and scaled score points?</a:t>
            </a:r>
          </a:p>
          <a:p>
            <a:pPr lvl="1"/>
            <a:r>
              <a:rPr lang="en-US" altLang="en-US" dirty="0"/>
              <a:t>Each content test has between 35 and 65 raw score points, </a:t>
            </a:r>
            <a:r>
              <a:rPr lang="en-US" altLang="en-US" i="1" dirty="0"/>
              <a:t>roughly</a:t>
            </a:r>
            <a:r>
              <a:rPr lang="en-US" altLang="en-US" dirty="0"/>
              <a:t> corresponding to the number of items</a:t>
            </a:r>
          </a:p>
          <a:p>
            <a:pPr lvl="2"/>
            <a:r>
              <a:rPr lang="en-US" altLang="en-US" sz="2200" dirty="0"/>
              <a:t>RLA has the largest number of raw score points – it is two content areas in one (reading and writing)</a:t>
            </a:r>
          </a:p>
          <a:p>
            <a:pPr lvl="2"/>
            <a:r>
              <a:rPr lang="en-US" altLang="en-US" sz="2200" dirty="0"/>
              <a:t>Test forms meet detailed blueprints and difficulty specifications</a:t>
            </a:r>
          </a:p>
          <a:p>
            <a:pPr lvl="2"/>
            <a:r>
              <a:rPr lang="en-US" altLang="en-US" sz="2200" dirty="0"/>
              <a:t>Forms are very similar in raw score difficulty but rarely exact</a:t>
            </a:r>
          </a:p>
          <a:p>
            <a:pPr lvl="1"/>
            <a:r>
              <a:rPr lang="en-US" altLang="en-US" dirty="0"/>
              <a:t>Transformation to “scaled scores” allows</a:t>
            </a:r>
          </a:p>
          <a:p>
            <a:pPr lvl="2"/>
            <a:r>
              <a:rPr lang="en-US" altLang="en-US" sz="2200" dirty="0"/>
              <a:t>Comparability of test performance – test score represents same level of performance, no matter what form was taken</a:t>
            </a:r>
          </a:p>
          <a:p>
            <a:endParaRPr lang="en-US" altLang="en-US" dirty="0"/>
          </a:p>
        </p:txBody>
      </p:sp>
      <p:sp>
        <p:nvSpPr>
          <p:cNvPr id="17411"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089055C-BC8F-419A-9198-9A1538B4A609}" type="slidenum">
              <a:rPr lang="en-US" altLang="en-US" sz="1200">
                <a:solidFill>
                  <a:srgbClr val="0084A9"/>
                </a:solidFill>
              </a:rPr>
              <a:pPr/>
              <a:t>8</a:t>
            </a:fld>
            <a:endParaRPr lang="en-US" altLang="en-US" sz="1200">
              <a:solidFill>
                <a:srgbClr val="0084A9"/>
              </a:solidFill>
            </a:endParaRPr>
          </a:p>
        </p:txBody>
      </p:sp>
    </p:spTree>
    <p:extLst>
      <p:ext uri="{BB962C8B-B14F-4D97-AF65-F5344CB8AC3E}">
        <p14:creationId xmlns:p14="http://schemas.microsoft.com/office/powerpoint/2010/main" val="15941679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fontScale="90000"/>
          </a:bodyPr>
          <a:lstStyle/>
          <a:p>
            <a:r>
              <a:rPr lang="en-US" altLang="en-US" dirty="0"/>
              <a:t>Test Structure and Forms Equivalence</a:t>
            </a:r>
          </a:p>
        </p:txBody>
      </p:sp>
      <p:sp>
        <p:nvSpPr>
          <p:cNvPr id="17410" name="Content Placeholder 2"/>
          <p:cNvSpPr>
            <a:spLocks noGrp="1"/>
          </p:cNvSpPr>
          <p:nvPr>
            <p:ph idx="1"/>
          </p:nvPr>
        </p:nvSpPr>
        <p:spPr>
          <a:xfrm>
            <a:off x="457200" y="1101482"/>
            <a:ext cx="8229600" cy="5567484"/>
          </a:xfrm>
        </p:spPr>
        <p:txBody>
          <a:bodyPr>
            <a:normAutofit fontScale="85000" lnSpcReduction="20000"/>
          </a:bodyPr>
          <a:lstStyle/>
          <a:p>
            <a:r>
              <a:rPr lang="en-US" altLang="en-US" dirty="0"/>
              <a:t>How do I know that all test forms are </a:t>
            </a:r>
            <a:br>
              <a:rPr lang="en-US" altLang="en-US" dirty="0"/>
            </a:br>
            <a:r>
              <a:rPr lang="en-US" altLang="en-US" dirty="0"/>
              <a:t>equivalent, when a student might </a:t>
            </a:r>
            <a:br>
              <a:rPr lang="en-US" altLang="en-US" dirty="0"/>
            </a:br>
            <a:r>
              <a:rPr lang="en-US" altLang="en-US" dirty="0"/>
              <a:t>report that one form seems </a:t>
            </a:r>
            <a:br>
              <a:rPr lang="en-US" altLang="en-US" dirty="0"/>
            </a:br>
            <a:r>
              <a:rPr lang="en-US" altLang="en-US" dirty="0"/>
              <a:t>harder/easier than another?</a:t>
            </a:r>
          </a:p>
          <a:p>
            <a:pPr lvl="1"/>
            <a:r>
              <a:rPr lang="en-US" altLang="en-US" dirty="0"/>
              <a:t>Test forms </a:t>
            </a:r>
            <a:r>
              <a:rPr lang="en-US" altLang="en-US" u="sng" dirty="0"/>
              <a:t>all</a:t>
            </a:r>
            <a:r>
              <a:rPr lang="en-US" altLang="en-US" dirty="0"/>
              <a:t> match same </a:t>
            </a:r>
            <a:br>
              <a:rPr lang="en-US" altLang="en-US" dirty="0"/>
            </a:br>
            <a:r>
              <a:rPr lang="en-US" altLang="en-US" dirty="0"/>
              <a:t>blueprint and specifications</a:t>
            </a:r>
          </a:p>
          <a:p>
            <a:pPr lvl="1"/>
            <a:r>
              <a:rPr lang="en-US" altLang="en-US" dirty="0"/>
              <a:t>Test characteristic curves demonstrate the match across forms</a:t>
            </a:r>
          </a:p>
          <a:p>
            <a:pPr lvl="1"/>
            <a:r>
              <a:rPr lang="en-US" altLang="en-US" dirty="0"/>
              <a:t>Content within each reporting category is “sampled”</a:t>
            </a:r>
          </a:p>
          <a:p>
            <a:pPr lvl="2"/>
            <a:r>
              <a:rPr lang="en-US" altLang="en-US" sz="2100" dirty="0"/>
              <a:t>One form might have a content sample that is more or less familiar to a particular test-taker</a:t>
            </a:r>
          </a:p>
          <a:p>
            <a:pPr lvl="2"/>
            <a:r>
              <a:rPr lang="en-US" altLang="en-US" sz="2100" dirty="0"/>
              <a:t>This may lead to different learner perceptions of the test, even though the test forms are equated</a:t>
            </a:r>
          </a:p>
          <a:p>
            <a:endParaRPr lang="en-US" altLang="en-US" dirty="0"/>
          </a:p>
        </p:txBody>
      </p:sp>
      <p:sp>
        <p:nvSpPr>
          <p:cNvPr id="17411"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089055C-BC8F-419A-9198-9A1538B4A609}" type="slidenum">
              <a:rPr lang="en-US" altLang="en-US" sz="1200">
                <a:solidFill>
                  <a:srgbClr val="0084A9"/>
                </a:solidFill>
              </a:rPr>
              <a:pPr/>
              <a:t>9</a:t>
            </a:fld>
            <a:endParaRPr lang="en-US" altLang="en-US" sz="1200">
              <a:solidFill>
                <a:srgbClr val="0084A9"/>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4787" y="1290516"/>
            <a:ext cx="2662013" cy="1992707"/>
          </a:xfrm>
          <a:prstGeom prst="rect">
            <a:avLst/>
          </a:prstGeom>
        </p:spPr>
      </p:pic>
    </p:spTree>
    <p:extLst>
      <p:ext uri="{BB962C8B-B14F-4D97-AF65-F5344CB8AC3E}">
        <p14:creationId xmlns:p14="http://schemas.microsoft.com/office/powerpoint/2010/main" val="1188020399"/>
      </p:ext>
    </p:extLst>
  </p:cSld>
  <p:clrMapOvr>
    <a:masterClrMapping/>
  </p:clrMapOvr>
</p:sld>
</file>

<file path=ppt/theme/theme1.xml><?xml version="1.0" encoding="utf-8"?>
<a:theme xmlns:a="http://schemas.openxmlformats.org/drawingml/2006/main" name="Default Theme">
  <a:themeElements>
    <a:clrScheme name="GEDTS Theme Colors 1">
      <a:dk1>
        <a:sysClr val="windowText" lastClr="000000"/>
      </a:dk1>
      <a:lt1>
        <a:sysClr val="window" lastClr="FFFFFF"/>
      </a:lt1>
      <a:dk2>
        <a:srgbClr val="0084A9"/>
      </a:dk2>
      <a:lt2>
        <a:srgbClr val="FFFFFF"/>
      </a:lt2>
      <a:accent1>
        <a:srgbClr val="0084A9"/>
      </a:accent1>
      <a:accent2>
        <a:srgbClr val="27BDBE"/>
      </a:accent2>
      <a:accent3>
        <a:srgbClr val="BCE4E5"/>
      </a:accent3>
      <a:accent4>
        <a:srgbClr val="FFBC1A"/>
      </a:accent4>
      <a:accent5>
        <a:srgbClr val="969696"/>
      </a:accent5>
      <a:accent6>
        <a:srgbClr val="73A533"/>
      </a:accent6>
      <a:hlink>
        <a:srgbClr val="0084A9"/>
      </a:hlink>
      <a:folHlink>
        <a:srgbClr val="27BDB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84A9"/>
        </a:solidFill>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Dark">
  <a:themeElements>
    <a:clrScheme name="GEDTS Theme Colors 1">
      <a:dk1>
        <a:sysClr val="windowText" lastClr="000000"/>
      </a:dk1>
      <a:lt1>
        <a:sysClr val="window" lastClr="FFFFFF"/>
      </a:lt1>
      <a:dk2>
        <a:srgbClr val="0084A9"/>
      </a:dk2>
      <a:lt2>
        <a:srgbClr val="FFFFFF"/>
      </a:lt2>
      <a:accent1>
        <a:srgbClr val="0084A9"/>
      </a:accent1>
      <a:accent2>
        <a:srgbClr val="27BDBE"/>
      </a:accent2>
      <a:accent3>
        <a:srgbClr val="BCE4E5"/>
      </a:accent3>
      <a:accent4>
        <a:srgbClr val="FFBC1A"/>
      </a:accent4>
      <a:accent5>
        <a:srgbClr val="969696"/>
      </a:accent5>
      <a:accent6>
        <a:srgbClr val="73A533"/>
      </a:accent6>
      <a:hlink>
        <a:srgbClr val="0084A9"/>
      </a:hlink>
      <a:folHlink>
        <a:srgbClr val="27BDB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84A9"/>
        </a:solidFill>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7132</TotalTime>
  <Words>5696</Words>
  <Application>Microsoft Office PowerPoint</Application>
  <PresentationFormat>On-screen Show (4:3)</PresentationFormat>
  <Paragraphs>836</Paragraphs>
  <Slides>65</Slides>
  <Notes>64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65</vt:i4>
      </vt:variant>
    </vt:vector>
  </HeadingPairs>
  <TitlesOfParts>
    <vt:vector size="75" baseType="lpstr">
      <vt:lpstr>ＭＳ Ｐゴシック</vt:lpstr>
      <vt:lpstr>ＭＳ Ｐゴシック</vt:lpstr>
      <vt:lpstr>Arial</vt:lpstr>
      <vt:lpstr>Arial Bold</vt:lpstr>
      <vt:lpstr>Calibri</vt:lpstr>
      <vt:lpstr>Century Gothic</vt:lpstr>
      <vt:lpstr>Lucida Grande</vt:lpstr>
      <vt:lpstr>Times New Roman</vt:lpstr>
      <vt:lpstr>Default Theme</vt:lpstr>
      <vt:lpstr>Office Theme Dark</vt:lpstr>
      <vt:lpstr>Connecting the Dots for GED® Success: Tools and Strategies for Instruction</vt:lpstr>
      <vt:lpstr>Session Objectives</vt:lpstr>
      <vt:lpstr>Setting the Stage</vt:lpstr>
      <vt:lpstr>Background</vt:lpstr>
      <vt:lpstr>Content Alignment How is the GED® test aligned to specific content standards? </vt:lpstr>
      <vt:lpstr>Content Alignment</vt:lpstr>
      <vt:lpstr>Test Structure and Forms Equivalence</vt:lpstr>
      <vt:lpstr>Test Structure and Forms Equivalence</vt:lpstr>
      <vt:lpstr>Test Structure and Forms Equivalence</vt:lpstr>
      <vt:lpstr>Constructed response items and scoring</vt:lpstr>
      <vt:lpstr>Constructed Response Items and Scoring</vt:lpstr>
      <vt:lpstr>Constructed Response Items and Scoring</vt:lpstr>
      <vt:lpstr>Performance Levels</vt:lpstr>
      <vt:lpstr>Sharing insights activity</vt:lpstr>
      <vt:lpstr>PowerPoint Presentation</vt:lpstr>
      <vt:lpstr>Tip 1  Use data to tell the story and assess areas                   of strength                   and need </vt:lpstr>
      <vt:lpstr>Building Test-taker Confidence</vt:lpstr>
      <vt:lpstr>Tip 2    - The PLDs tell you  what students should know and be able to do   - The Student Facing Skills translates those skills into learner friendly language</vt:lpstr>
      <vt:lpstr>GED® Passing Performance Level</vt:lpstr>
      <vt:lpstr>Targets       Indicators        Application</vt:lpstr>
      <vt:lpstr>Example </vt:lpstr>
      <vt:lpstr>How to Use PLDs in the Classroom</vt:lpstr>
      <vt:lpstr>Tip 3  From Performance Level Descriptors   to  High Impact Indicators   to  Relationships between indicators</vt:lpstr>
      <vt:lpstr>What are High Impact Indicators?</vt:lpstr>
      <vt:lpstr>It’s All About Relationships </vt:lpstr>
      <vt:lpstr>An Example</vt:lpstr>
      <vt:lpstr>Digging Deeper: Let’s Look at Evidence</vt:lpstr>
      <vt:lpstr>Where to Access HIIs and Relationships</vt:lpstr>
      <vt:lpstr>PowerPoint Presentation</vt:lpstr>
      <vt:lpstr>Where to Find More on MTPV</vt:lpstr>
      <vt:lpstr>Tip 5  It’s all about evidence, but first . . .   </vt:lpstr>
      <vt:lpstr>Where to Access More Strategies on Analyzing and Evaluating Evidence </vt:lpstr>
      <vt:lpstr>Tip 6  Teach students how to mathematically reason and use different methods to solve problems </vt:lpstr>
      <vt:lpstr>Where to Access More Information on Problem Solving</vt:lpstr>
      <vt:lpstr>Tip 7  Teach Close Reading Strategies</vt:lpstr>
      <vt:lpstr>Where to Access More Strategies on Close Reading</vt:lpstr>
      <vt:lpstr>Tip 8   Incorporate reading and writing into every classroom, every day</vt:lpstr>
      <vt:lpstr>The Link Between Reading and Writing</vt:lpstr>
      <vt:lpstr>Tip 9   Share test-taking strategies and tips with students</vt:lpstr>
      <vt:lpstr>Set up their account with GED.com</vt:lpstr>
      <vt:lpstr>Explore the GED.com Dashboard</vt:lpstr>
      <vt:lpstr>Pre-Test Preparation</vt:lpstr>
      <vt:lpstr>Free Resources </vt:lpstr>
      <vt:lpstr>Pre-test Preparation  </vt:lpstr>
      <vt:lpstr>Tutorials</vt:lpstr>
      <vt:lpstr>Test-day Resources</vt:lpstr>
      <vt:lpstr>GED® Ready </vt:lpstr>
      <vt:lpstr>GED® Ready </vt:lpstr>
      <vt:lpstr>Three Score Level Indicators on  GED Ready®</vt:lpstr>
      <vt:lpstr>Test-taking tips</vt:lpstr>
      <vt:lpstr>Test-Taking Tips Across Content Areas</vt:lpstr>
      <vt:lpstr>Test-Taking Tips Across Content Areas</vt:lpstr>
      <vt:lpstr>Test-Taking Tips for Math</vt:lpstr>
      <vt:lpstr>Test-taking Tips for Social Studies</vt:lpstr>
      <vt:lpstr>Test Taking Tips for RLA CR</vt:lpstr>
      <vt:lpstr>Post-test tips</vt:lpstr>
      <vt:lpstr>Tip 10 Stay Current  - Sign up for InSession, be the “first” to know</vt:lpstr>
      <vt:lpstr>Resources</vt:lpstr>
      <vt:lpstr>Tools – Tools – Tools!</vt:lpstr>
      <vt:lpstr>Tools – Tools – Tools!</vt:lpstr>
      <vt:lpstr>Need more information? 8 Resources to Explore     </vt:lpstr>
      <vt:lpstr>#1 The Assessment Guide for Educators</vt:lpstr>
      <vt:lpstr>#2 The Resource Guides</vt:lpstr>
      <vt:lpstr>PowerPoint Presentation</vt:lpstr>
      <vt:lpstr>Break</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 Talk May 12, 2015</dc:title>
  <dc:creator>Martin Kehe</dc:creator>
  <cp:lastModifiedBy>Evers, Ann</cp:lastModifiedBy>
  <cp:revision>205</cp:revision>
  <cp:lastPrinted>2017-09-30T22:36:10Z</cp:lastPrinted>
  <dcterms:created xsi:type="dcterms:W3CDTF">2015-05-07T17:30:31Z</dcterms:created>
  <dcterms:modified xsi:type="dcterms:W3CDTF">2018-08-31T14:10:42Z</dcterms:modified>
</cp:coreProperties>
</file>