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tags/tag2.xml" ContentType="application/vnd.openxmlformats-officedocument.presentationml.tags+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tags/tag3.xml" ContentType="application/vnd.openxmlformats-officedocument.presentationml.tags+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7" r:id="rId1"/>
    <p:sldMasterId id="2147483698" r:id="rId2"/>
  </p:sldMasterIdLst>
  <p:notesMasterIdLst>
    <p:notesMasterId r:id="rId156"/>
  </p:notesMasterIdLst>
  <p:handoutMasterIdLst>
    <p:handoutMasterId r:id="rId157"/>
  </p:handoutMasterIdLst>
  <p:sldIdLst>
    <p:sldId id="269" r:id="rId3"/>
    <p:sldId id="1053" r:id="rId4"/>
    <p:sldId id="1054" r:id="rId5"/>
    <p:sldId id="1055" r:id="rId6"/>
    <p:sldId id="1110" r:id="rId7"/>
    <p:sldId id="1111" r:id="rId8"/>
    <p:sldId id="1112" r:id="rId9"/>
    <p:sldId id="1113" r:id="rId10"/>
    <p:sldId id="1114" r:id="rId11"/>
    <p:sldId id="1115" r:id="rId12"/>
    <p:sldId id="1116" r:id="rId13"/>
    <p:sldId id="1117" r:id="rId14"/>
    <p:sldId id="1118" r:id="rId15"/>
    <p:sldId id="1056" r:id="rId16"/>
    <p:sldId id="1119" r:id="rId17"/>
    <p:sldId id="1120" r:id="rId18"/>
    <p:sldId id="1121" r:id="rId19"/>
    <p:sldId id="1057" r:id="rId20"/>
    <p:sldId id="1058" r:id="rId21"/>
    <p:sldId id="1059" r:id="rId22"/>
    <p:sldId id="1060" r:id="rId23"/>
    <p:sldId id="1061" r:id="rId24"/>
    <p:sldId id="1062" r:id="rId25"/>
    <p:sldId id="1063" r:id="rId26"/>
    <p:sldId id="1064" r:id="rId27"/>
    <p:sldId id="1065" r:id="rId28"/>
    <p:sldId id="1066" r:id="rId29"/>
    <p:sldId id="1071" r:id="rId30"/>
    <p:sldId id="1067" r:id="rId31"/>
    <p:sldId id="1068" r:id="rId32"/>
    <p:sldId id="1069" r:id="rId33"/>
    <p:sldId id="1072" r:id="rId34"/>
    <p:sldId id="1073" r:id="rId35"/>
    <p:sldId id="1074" r:id="rId36"/>
    <p:sldId id="1075" r:id="rId37"/>
    <p:sldId id="1076" r:id="rId38"/>
    <p:sldId id="1077" r:id="rId39"/>
    <p:sldId id="1078" r:id="rId40"/>
    <p:sldId id="1079" r:id="rId41"/>
    <p:sldId id="1080" r:id="rId42"/>
    <p:sldId id="1081" r:id="rId43"/>
    <p:sldId id="1082" r:id="rId44"/>
    <p:sldId id="1083" r:id="rId45"/>
    <p:sldId id="1084" r:id="rId46"/>
    <p:sldId id="1085" r:id="rId47"/>
    <p:sldId id="1086" r:id="rId48"/>
    <p:sldId id="1087" r:id="rId49"/>
    <p:sldId id="1088" r:id="rId50"/>
    <p:sldId id="1089" r:id="rId51"/>
    <p:sldId id="1090" r:id="rId52"/>
    <p:sldId id="1091" r:id="rId53"/>
    <p:sldId id="1092" r:id="rId54"/>
    <p:sldId id="1093" r:id="rId55"/>
    <p:sldId id="1094" r:id="rId56"/>
    <p:sldId id="1095" r:id="rId57"/>
    <p:sldId id="1096" r:id="rId58"/>
    <p:sldId id="1097" r:id="rId59"/>
    <p:sldId id="1098" r:id="rId60"/>
    <p:sldId id="1099" r:id="rId61"/>
    <p:sldId id="1100" r:id="rId62"/>
    <p:sldId id="1101" r:id="rId63"/>
    <p:sldId id="1102" r:id="rId64"/>
    <p:sldId id="1103" r:id="rId65"/>
    <p:sldId id="1104" r:id="rId66"/>
    <p:sldId id="1105" r:id="rId67"/>
    <p:sldId id="1106" r:id="rId68"/>
    <p:sldId id="1107" r:id="rId69"/>
    <p:sldId id="1108" r:id="rId70"/>
    <p:sldId id="1109" r:id="rId71"/>
    <p:sldId id="1024" r:id="rId72"/>
    <p:sldId id="1025" r:id="rId73"/>
    <p:sldId id="1026" r:id="rId74"/>
    <p:sldId id="1027" r:id="rId75"/>
    <p:sldId id="1028" r:id="rId76"/>
    <p:sldId id="1029" r:id="rId77"/>
    <p:sldId id="1030" r:id="rId78"/>
    <p:sldId id="1039" r:id="rId79"/>
    <p:sldId id="1031" r:id="rId80"/>
    <p:sldId id="1006" r:id="rId81"/>
    <p:sldId id="1007" r:id="rId82"/>
    <p:sldId id="1008" r:id="rId83"/>
    <p:sldId id="1009" r:id="rId84"/>
    <p:sldId id="1010" r:id="rId85"/>
    <p:sldId id="1011" r:id="rId86"/>
    <p:sldId id="1012" r:id="rId87"/>
    <p:sldId id="1013" r:id="rId88"/>
    <p:sldId id="1015" r:id="rId89"/>
    <p:sldId id="1016" r:id="rId90"/>
    <p:sldId id="1017" r:id="rId91"/>
    <p:sldId id="1050" r:id="rId92"/>
    <p:sldId id="1051" r:id="rId93"/>
    <p:sldId id="1020" r:id="rId94"/>
    <p:sldId id="1052" r:id="rId95"/>
    <p:sldId id="1023" r:id="rId96"/>
    <p:sldId id="1032" r:id="rId97"/>
    <p:sldId id="1033" r:id="rId98"/>
    <p:sldId id="1034" r:id="rId99"/>
    <p:sldId id="1035" r:id="rId100"/>
    <p:sldId id="1036" r:id="rId101"/>
    <p:sldId id="945" r:id="rId102"/>
    <p:sldId id="948" r:id="rId103"/>
    <p:sldId id="954" r:id="rId104"/>
    <p:sldId id="959" r:id="rId105"/>
    <p:sldId id="960" r:id="rId106"/>
    <p:sldId id="950" r:id="rId107"/>
    <p:sldId id="955" r:id="rId108"/>
    <p:sldId id="951" r:id="rId109"/>
    <p:sldId id="952" r:id="rId110"/>
    <p:sldId id="953" r:id="rId111"/>
    <p:sldId id="957" r:id="rId112"/>
    <p:sldId id="962" r:id="rId113"/>
    <p:sldId id="961" r:id="rId114"/>
    <p:sldId id="963" r:id="rId115"/>
    <p:sldId id="965" r:id="rId116"/>
    <p:sldId id="996" r:id="rId117"/>
    <p:sldId id="966" r:id="rId118"/>
    <p:sldId id="975" r:id="rId119"/>
    <p:sldId id="976" r:id="rId120"/>
    <p:sldId id="977" r:id="rId121"/>
    <p:sldId id="978" r:id="rId122"/>
    <p:sldId id="979" r:id="rId123"/>
    <p:sldId id="980" r:id="rId124"/>
    <p:sldId id="981" r:id="rId125"/>
    <p:sldId id="982" r:id="rId126"/>
    <p:sldId id="983" r:id="rId127"/>
    <p:sldId id="1049" r:id="rId128"/>
    <p:sldId id="985" r:id="rId129"/>
    <p:sldId id="986" r:id="rId130"/>
    <p:sldId id="987" r:id="rId131"/>
    <p:sldId id="988" r:id="rId132"/>
    <p:sldId id="989" r:id="rId133"/>
    <p:sldId id="990" r:id="rId134"/>
    <p:sldId id="991" r:id="rId135"/>
    <p:sldId id="992" r:id="rId136"/>
    <p:sldId id="993" r:id="rId137"/>
    <p:sldId id="967" r:id="rId138"/>
    <p:sldId id="968" r:id="rId139"/>
    <p:sldId id="969" r:id="rId140"/>
    <p:sldId id="970" r:id="rId141"/>
    <p:sldId id="971" r:id="rId142"/>
    <p:sldId id="972" r:id="rId143"/>
    <p:sldId id="973" r:id="rId144"/>
    <p:sldId id="997" r:id="rId145"/>
    <p:sldId id="1040" r:id="rId146"/>
    <p:sldId id="1041" r:id="rId147"/>
    <p:sldId id="1042" r:id="rId148"/>
    <p:sldId id="1043" r:id="rId149"/>
    <p:sldId id="1046" r:id="rId150"/>
    <p:sldId id="998" r:id="rId151"/>
    <p:sldId id="1045" r:id="rId152"/>
    <p:sldId id="1004" r:id="rId153"/>
    <p:sldId id="1047" r:id="rId154"/>
    <p:sldId id="769" r:id="rId155"/>
  </p:sldIdLst>
  <p:sldSz cx="9144000" cy="6858000" type="screen4x3"/>
  <p:notesSz cx="7077075" cy="9363075"/>
  <p:custDataLst>
    <p:tags r:id="rId158"/>
  </p:custDataLst>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extLst>
    <p:ext uri="{521415D9-36F7-43E2-AB2F-B90AF26B5E84}">
      <p14:sectionLst xmlns:p14="http://schemas.microsoft.com/office/powerpoint/2010/main">
        <p14:section name="Intro Section" id="{6E513E35-6238-4FAF-A36A-82D71481BC51}">
          <p14:sldIdLst>
            <p14:sldId id="269"/>
            <p14:sldId id="1053"/>
            <p14:sldId id="1054"/>
            <p14:sldId id="1055"/>
            <p14:sldId id="1110"/>
          </p14:sldIdLst>
        </p14:section>
        <p14:section name="Overview section" id="{1C14EA66-1BBF-EA4F-8CCD-0797B80D0859}">
          <p14:sldIdLst>
            <p14:sldId id="1111"/>
            <p14:sldId id="1112"/>
            <p14:sldId id="1113"/>
            <p14:sldId id="1114"/>
            <p14:sldId id="1115"/>
            <p14:sldId id="1116"/>
            <p14:sldId id="1117"/>
            <p14:sldId id="1118"/>
            <p14:sldId id="1056"/>
            <p14:sldId id="1119"/>
          </p14:sldIdLst>
        </p14:section>
        <p14:section name="Non-calculator skills section" id="{E0824E48-53B4-A749-BC5A-AA70ADE783A9}">
          <p14:sldIdLst>
            <p14:sldId id="1120"/>
            <p14:sldId id="1121"/>
          </p14:sldIdLst>
        </p14:section>
        <p14:section name="Number Sense Section" id="{BF8C240E-71C8-4B14-B999-C551A797AD53}">
          <p14:sldIdLst>
            <p14:sldId id="1057"/>
            <p14:sldId id="1058"/>
            <p14:sldId id="1059"/>
            <p14:sldId id="1060"/>
            <p14:sldId id="1061"/>
            <p14:sldId id="1062"/>
            <p14:sldId id="1063"/>
            <p14:sldId id="1064"/>
            <p14:sldId id="1065"/>
            <p14:sldId id="1066"/>
            <p14:sldId id="1071"/>
          </p14:sldIdLst>
        </p14:section>
        <p14:section name="Graphical Data Displays" id="{3DE08FE9-502B-964D-A9D2-E8A1BA1493FE}">
          <p14:sldIdLst>
            <p14:sldId id="1067"/>
            <p14:sldId id="1068"/>
            <p14:sldId id="1069"/>
          </p14:sldIdLst>
        </p14:section>
        <p14:section name="Order of Operations" id="{CEF18D94-549A-4A03-975F-9460857CA400}">
          <p14:sldIdLst>
            <p14:sldId id="1072"/>
            <p14:sldId id="1073"/>
            <p14:sldId id="1074"/>
            <p14:sldId id="1075"/>
            <p14:sldId id="1076"/>
            <p14:sldId id="1077"/>
            <p14:sldId id="1078"/>
            <p14:sldId id="1079"/>
            <p14:sldId id="1080"/>
            <p14:sldId id="1081"/>
            <p14:sldId id="1082"/>
          </p14:sldIdLst>
        </p14:section>
        <p14:section name="Percent Change" id="{A8645D31-8E31-4377-959F-816FFD2F3E70}">
          <p14:sldIdLst>
            <p14:sldId id="1083"/>
            <p14:sldId id="1084"/>
            <p14:sldId id="1085"/>
            <p14:sldId id="1086"/>
            <p14:sldId id="1087"/>
            <p14:sldId id="1088"/>
            <p14:sldId id="1089"/>
            <p14:sldId id="1090"/>
            <p14:sldId id="1091"/>
            <p14:sldId id="1092"/>
            <p14:sldId id="1093"/>
            <p14:sldId id="1094"/>
            <p14:sldId id="1095"/>
          </p14:sldIdLst>
        </p14:section>
        <p14:section name="Exponents and Roots" id="{B9E82A12-56F7-49A6-8D0A-C927BC446077}">
          <p14:sldIdLst>
            <p14:sldId id="1096"/>
            <p14:sldId id="1097"/>
            <p14:sldId id="1098"/>
            <p14:sldId id="1099"/>
            <p14:sldId id="1100"/>
            <p14:sldId id="1101"/>
            <p14:sldId id="1102"/>
            <p14:sldId id="1103"/>
            <p14:sldId id="1104"/>
          </p14:sldIdLst>
        </p14:section>
        <p14:section name="Properties of 0" id="{AF321AF1-3EEB-4A8C-902A-037AB8EFF764}">
          <p14:sldIdLst>
            <p14:sldId id="1105"/>
            <p14:sldId id="1106"/>
            <p14:sldId id="1107"/>
            <p14:sldId id="1108"/>
            <p14:sldId id="1109"/>
          </p14:sldIdLst>
        </p14:section>
        <p14:section name="Algebraic Reasoning" id="{27B1642A-AB47-499E-AF57-8D9EE28406B8}">
          <p14:sldIdLst>
            <p14:sldId id="1024"/>
            <p14:sldId id="1025"/>
            <p14:sldId id="1026"/>
            <p14:sldId id="1027"/>
            <p14:sldId id="1028"/>
            <p14:sldId id="1029"/>
            <p14:sldId id="1030"/>
            <p14:sldId id="1039"/>
            <p14:sldId id="1031"/>
          </p14:sldIdLst>
        </p14:section>
        <p14:section name="Surface Area and Volume" id="{C249D003-960B-4C80-94E8-9DB8C199B4C9}">
          <p14:sldIdLst>
            <p14:sldId id="1006"/>
            <p14:sldId id="1007"/>
            <p14:sldId id="1008"/>
            <p14:sldId id="1009"/>
            <p14:sldId id="1010"/>
            <p14:sldId id="1011"/>
            <p14:sldId id="1012"/>
            <p14:sldId id="1013"/>
            <p14:sldId id="1015"/>
            <p14:sldId id="1016"/>
            <p14:sldId id="1017"/>
            <p14:sldId id="1050"/>
            <p14:sldId id="1051"/>
            <p14:sldId id="1020"/>
            <p14:sldId id="1052"/>
            <p14:sldId id="1023"/>
          </p14:sldIdLst>
        </p14:section>
        <p14:section name="Translating Word Problems" id="{A32DBBB7-9D36-48FA-8A00-E72526A66F8A}">
          <p14:sldIdLst>
            <p14:sldId id="1032"/>
            <p14:sldId id="1033"/>
            <p14:sldId id="1034"/>
            <p14:sldId id="1035"/>
            <p14:sldId id="1036"/>
          </p14:sldIdLst>
        </p14:section>
        <p14:section name="Reading and Reasoning in Math" id="{6A3BD364-646E-4220-9F83-AEA43C892399}">
          <p14:sldIdLst>
            <p14:sldId id="945"/>
            <p14:sldId id="948"/>
            <p14:sldId id="954"/>
            <p14:sldId id="959"/>
            <p14:sldId id="960"/>
            <p14:sldId id="950"/>
            <p14:sldId id="955"/>
            <p14:sldId id="951"/>
            <p14:sldId id="952"/>
            <p14:sldId id="953"/>
            <p14:sldId id="957"/>
            <p14:sldId id="962"/>
            <p14:sldId id="961"/>
            <p14:sldId id="963"/>
            <p14:sldId id="965"/>
            <p14:sldId id="996"/>
            <p14:sldId id="966"/>
            <p14:sldId id="975"/>
            <p14:sldId id="976"/>
            <p14:sldId id="977"/>
            <p14:sldId id="978"/>
            <p14:sldId id="979"/>
            <p14:sldId id="980"/>
            <p14:sldId id="981"/>
            <p14:sldId id="982"/>
            <p14:sldId id="983"/>
            <p14:sldId id="1049"/>
            <p14:sldId id="985"/>
            <p14:sldId id="986"/>
            <p14:sldId id="987"/>
            <p14:sldId id="988"/>
            <p14:sldId id="989"/>
            <p14:sldId id="990"/>
            <p14:sldId id="991"/>
            <p14:sldId id="992"/>
            <p14:sldId id="993"/>
            <p14:sldId id="967"/>
          </p14:sldIdLst>
        </p14:section>
        <p14:section name="Routines for Problem Solving" id="{661CEEAC-26D4-4393-90CA-6A538B24778E}">
          <p14:sldIdLst>
            <p14:sldId id="968"/>
            <p14:sldId id="969"/>
            <p14:sldId id="970"/>
            <p14:sldId id="971"/>
            <p14:sldId id="972"/>
            <p14:sldId id="973"/>
            <p14:sldId id="997"/>
          </p14:sldIdLst>
        </p14:section>
        <p14:section name="Purposeful Questions" id="{8EBF8EAE-508D-4F4D-9ADE-54D4088529B8}">
          <p14:sldIdLst>
            <p14:sldId id="1040"/>
            <p14:sldId id="1041"/>
            <p14:sldId id="1042"/>
            <p14:sldId id="1043"/>
            <p14:sldId id="1046"/>
          </p14:sldIdLst>
        </p14:section>
        <p14:section name="GEDTS website tools" id="{DA2EC676-4604-440A-ADD7-7E90CCD9D954}">
          <p14:sldIdLst>
            <p14:sldId id="998"/>
            <p14:sldId id="1045"/>
            <p14:sldId id="1004"/>
            <p14:sldId id="1047"/>
            <p14:sldId id="76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49">
          <p15:clr>
            <a:srgbClr val="A4A3A4"/>
          </p15:clr>
        </p15:guide>
        <p15:guide id="2" pos="222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he, Martin D" initials="KMD" lastIdx="1" clrIdx="0">
    <p:extLst/>
  </p:cmAuthor>
  <p:cmAuthor id="2" name="Kehe, Martin D" initials="KMD [2]" lastIdx="1" clrIdx="1">
    <p:extLst/>
  </p:cmAuthor>
  <p:cmAuthor id="3" name="Kehe, Martin D" initials="KMD [3]" lastIdx="1" clrIdx="2">
    <p:extLst/>
  </p:cmAuthor>
  <p:cmAuthor id="4" name="Kehe, Martin D" initials="KMD [4]" lastIdx="1" clrIdx="3">
    <p:extLst/>
  </p:cmAuthor>
  <p:cmAuthor id="5" name="Atkinson, Daphne E" initials="ADE" lastIdx="9" clrIdx="4">
    <p:extLst/>
  </p:cmAuthor>
  <p:cmAuthor id="6" name="Bonnie" initials="BG" lastIdx="7" clrIdx="5"/>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4A9"/>
    <a:srgbClr val="336699"/>
    <a:srgbClr val="FF3300"/>
    <a:srgbClr val="FFCC00"/>
    <a:srgbClr val="AAAAAA"/>
    <a:srgbClr val="FFD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21"/>
    <p:restoredTop sz="80931" autoAdjust="0"/>
  </p:normalViewPr>
  <p:slideViewPr>
    <p:cSldViewPr snapToGrid="0" snapToObjects="1">
      <p:cViewPr varScale="1">
        <p:scale>
          <a:sx n="59" d="100"/>
          <a:sy n="59" d="100"/>
        </p:scale>
        <p:origin x="1548" y="48"/>
      </p:cViewPr>
      <p:guideLst>
        <p:guide orient="horz" pos="2160"/>
        <p:guide pos="2880"/>
      </p:guideLst>
    </p:cSldViewPr>
  </p:slideViewPr>
  <p:notesTextViewPr>
    <p:cViewPr>
      <p:scale>
        <a:sx n="75" d="100"/>
        <a:sy n="75" d="100"/>
      </p:scale>
      <p:origin x="0" y="0"/>
    </p:cViewPr>
  </p:notesTextViewPr>
  <p:sorterViewPr>
    <p:cViewPr>
      <p:scale>
        <a:sx n="100" d="100"/>
        <a:sy n="100" d="100"/>
      </p:scale>
      <p:origin x="0" y="41048"/>
    </p:cViewPr>
  </p:sorterViewPr>
  <p:notesViewPr>
    <p:cSldViewPr snapToGrid="0" snapToObjects="1">
      <p:cViewPr varScale="1">
        <p:scale>
          <a:sx n="85" d="100"/>
          <a:sy n="85" d="100"/>
        </p:scale>
        <p:origin x="3872" y="184"/>
      </p:cViewPr>
      <p:guideLst>
        <p:guide orient="horz" pos="2949"/>
        <p:guide pos="22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commentAuthors" Target="commentAuthor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notesMaster" Target="notesMasters/notesMaster1.xml"/><Relationship Id="rId16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handoutMaster" Target="handoutMasters/handoutMaster1.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tableStyles" Target="tableStyle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6AC3B9-3FEC-4468-A1AE-BC008D0D4E9A}" type="doc">
      <dgm:prSet loTypeId="urn:microsoft.com/office/officeart/2005/8/layout/hierarchy2" loCatId="hierarchy" qsTypeId="urn:microsoft.com/office/officeart/2005/8/quickstyle/3d5" qsCatId="3D" csTypeId="urn:microsoft.com/office/officeart/2005/8/colors/accent1_2" csCatId="accent1" phldr="1"/>
      <dgm:spPr/>
      <dgm:t>
        <a:bodyPr/>
        <a:lstStyle/>
        <a:p>
          <a:endParaRPr lang="en-US"/>
        </a:p>
      </dgm:t>
    </dgm:pt>
    <dgm:pt modelId="{0072C64C-B771-4608-A691-F7264EEA7BDD}">
      <dgm:prSet phldrT="[Text]" custT="1"/>
      <dgm:spPr>
        <a:solidFill>
          <a:schemeClr val="accent1"/>
        </a:solidFill>
      </dgm:spPr>
      <dgm:t>
        <a:bodyPr anchor="t"/>
        <a:lstStyle/>
        <a:p>
          <a:pPr algn="ctr"/>
          <a:r>
            <a:rPr lang="en-US" sz="1800" b="1" dirty="0">
              <a:latin typeface="Arial" panose="020B0604020202020204" pitchFamily="34" charset="0"/>
              <a:cs typeface="Arial" panose="020B0604020202020204" pitchFamily="34" charset="0"/>
            </a:rPr>
            <a:t>Reasoning and Explaining</a:t>
          </a:r>
        </a:p>
        <a:p>
          <a:pPr algn="l"/>
          <a:r>
            <a:rPr lang="en-US" sz="1800" dirty="0">
              <a:latin typeface="Arial" panose="020B0604020202020204" pitchFamily="34" charset="0"/>
              <a:cs typeface="Arial" panose="020B0604020202020204" pitchFamily="34" charset="0"/>
            </a:rPr>
            <a:t>2. Reason abstractly and quantitatively.</a:t>
          </a:r>
        </a:p>
        <a:p>
          <a:pPr algn="l"/>
          <a:r>
            <a:rPr lang="en-US" sz="1800" dirty="0">
              <a:latin typeface="Arial" panose="020B0604020202020204" pitchFamily="34" charset="0"/>
              <a:cs typeface="Arial" panose="020B0604020202020204" pitchFamily="34" charset="0"/>
            </a:rPr>
            <a:t>3. Construct viable arguments and critique the reasoning of others. </a:t>
          </a:r>
        </a:p>
      </dgm:t>
    </dgm:pt>
    <dgm:pt modelId="{A9B72801-B950-453C-8B17-F4F1FC8D476A}" type="parTrans" cxnId="{C87E3675-AC1F-4BC3-8A36-951E7E16EBED}">
      <dgm:prSet custT="1"/>
      <dgm:spPr/>
      <dgm:t>
        <a:bodyPr/>
        <a:lstStyle/>
        <a:p>
          <a:endParaRPr lang="en-US" sz="1800" dirty="0">
            <a:latin typeface="Arial" panose="020B0604020202020204" pitchFamily="34" charset="0"/>
            <a:cs typeface="Arial" panose="020B0604020202020204" pitchFamily="34" charset="0"/>
          </a:endParaRPr>
        </a:p>
      </dgm:t>
    </dgm:pt>
    <dgm:pt modelId="{462E8E70-45FC-45B9-83AC-B043170D4E33}" type="sibTrans" cxnId="{C87E3675-AC1F-4BC3-8A36-951E7E16EBED}">
      <dgm:prSet/>
      <dgm:spPr/>
      <dgm:t>
        <a:bodyPr/>
        <a:lstStyle/>
        <a:p>
          <a:endParaRPr lang="en-US" sz="1800">
            <a:latin typeface="Arial" panose="020B0604020202020204" pitchFamily="34" charset="0"/>
            <a:cs typeface="Arial" panose="020B0604020202020204" pitchFamily="34" charset="0"/>
          </a:endParaRPr>
        </a:p>
      </dgm:t>
    </dgm:pt>
    <dgm:pt modelId="{094FCBF1-6D36-48DB-9346-D71E89895275}">
      <dgm:prSet phldrT="[Text]" custT="1"/>
      <dgm:spPr>
        <a:solidFill>
          <a:schemeClr val="accent1"/>
        </a:solidFill>
      </dgm:spPr>
      <dgm:t>
        <a:bodyPr anchor="t"/>
        <a:lstStyle/>
        <a:p>
          <a:pPr algn="ctr"/>
          <a:r>
            <a:rPr lang="en-US" sz="1800" b="1" dirty="0">
              <a:latin typeface="Arial" panose="020B0604020202020204" pitchFamily="34" charset="0"/>
              <a:cs typeface="Arial" panose="020B0604020202020204" pitchFamily="34" charset="0"/>
            </a:rPr>
            <a:t>Modeling and Using Tools</a:t>
          </a:r>
        </a:p>
        <a:p>
          <a:pPr algn="l"/>
          <a:r>
            <a:rPr lang="en-US" sz="1800" dirty="0">
              <a:latin typeface="Arial" panose="020B0604020202020204" pitchFamily="34" charset="0"/>
              <a:cs typeface="Arial" panose="020B0604020202020204" pitchFamily="34" charset="0"/>
            </a:rPr>
            <a:t>4. Model with mathematics.</a:t>
          </a:r>
        </a:p>
        <a:p>
          <a:pPr algn="l"/>
          <a:r>
            <a:rPr lang="en-US" sz="1800" dirty="0">
              <a:latin typeface="Arial" panose="020B0604020202020204" pitchFamily="34" charset="0"/>
              <a:cs typeface="Arial" panose="020B0604020202020204" pitchFamily="34" charset="0"/>
            </a:rPr>
            <a:t>5. Use tools strategically.</a:t>
          </a:r>
        </a:p>
      </dgm:t>
    </dgm:pt>
    <dgm:pt modelId="{BF531EF7-2E12-40A8-9047-4C9A77504BC0}" type="parTrans" cxnId="{E36E5194-77A5-40B4-AFF4-ACE791407EE0}">
      <dgm:prSet custT="1"/>
      <dgm:spPr/>
      <dgm:t>
        <a:bodyPr/>
        <a:lstStyle/>
        <a:p>
          <a:endParaRPr lang="en-US" sz="1800" dirty="0">
            <a:latin typeface="Arial" panose="020B0604020202020204" pitchFamily="34" charset="0"/>
            <a:cs typeface="Arial" panose="020B0604020202020204" pitchFamily="34" charset="0"/>
          </a:endParaRPr>
        </a:p>
      </dgm:t>
    </dgm:pt>
    <dgm:pt modelId="{B2C5E0CC-0566-4275-A4C4-236168CF6E87}" type="sibTrans" cxnId="{E36E5194-77A5-40B4-AFF4-ACE791407EE0}">
      <dgm:prSet/>
      <dgm:spPr/>
      <dgm:t>
        <a:bodyPr/>
        <a:lstStyle/>
        <a:p>
          <a:endParaRPr lang="en-US" sz="1800">
            <a:latin typeface="Arial" panose="020B0604020202020204" pitchFamily="34" charset="0"/>
            <a:cs typeface="Arial" panose="020B0604020202020204" pitchFamily="34" charset="0"/>
          </a:endParaRPr>
        </a:p>
      </dgm:t>
    </dgm:pt>
    <dgm:pt modelId="{A649A557-BD71-46C1-AA3A-841B0C1D6B14}">
      <dgm:prSet phldrT="[Text]" custT="1"/>
      <dgm:spPr>
        <a:solidFill>
          <a:schemeClr val="accent1"/>
        </a:solidFill>
      </dgm:spPr>
      <dgm:t>
        <a:bodyPr anchor="t"/>
        <a:lstStyle/>
        <a:p>
          <a:pPr algn="ctr"/>
          <a:r>
            <a:rPr lang="en-US" sz="1800" b="1" dirty="0">
              <a:latin typeface="Arial" panose="020B0604020202020204" pitchFamily="34" charset="0"/>
              <a:cs typeface="Arial" panose="020B0604020202020204" pitchFamily="34" charset="0"/>
            </a:rPr>
            <a:t>Seeing Structure and Generalizing</a:t>
          </a:r>
        </a:p>
        <a:p>
          <a:pPr algn="l"/>
          <a:r>
            <a:rPr lang="en-US" sz="1800" dirty="0">
              <a:latin typeface="Arial" panose="020B0604020202020204" pitchFamily="34" charset="0"/>
              <a:cs typeface="Arial" panose="020B0604020202020204" pitchFamily="34" charset="0"/>
            </a:rPr>
            <a:t>7. Look and make use of structure.</a:t>
          </a:r>
        </a:p>
        <a:p>
          <a:pPr algn="l"/>
          <a:r>
            <a:rPr lang="en-US" sz="1800" dirty="0">
              <a:latin typeface="Arial" panose="020B0604020202020204" pitchFamily="34" charset="0"/>
              <a:cs typeface="Arial" panose="020B0604020202020204" pitchFamily="34" charset="0"/>
            </a:rPr>
            <a:t>8. Look for and express regularity in repeated reasoning.</a:t>
          </a:r>
        </a:p>
      </dgm:t>
    </dgm:pt>
    <dgm:pt modelId="{364F5B44-BC57-4615-9657-F54D8D3E7AB7}" type="parTrans" cxnId="{E35330CB-BA55-41FE-9FF1-C0B4B1F63A8D}">
      <dgm:prSet custT="1"/>
      <dgm:spPr/>
      <dgm:t>
        <a:bodyPr/>
        <a:lstStyle/>
        <a:p>
          <a:endParaRPr lang="en-US" sz="1800" dirty="0">
            <a:latin typeface="Arial" panose="020B0604020202020204" pitchFamily="34" charset="0"/>
            <a:cs typeface="Arial" panose="020B0604020202020204" pitchFamily="34" charset="0"/>
          </a:endParaRPr>
        </a:p>
      </dgm:t>
    </dgm:pt>
    <dgm:pt modelId="{329978EA-C968-4A1C-9CE7-8D0605637A12}" type="sibTrans" cxnId="{E35330CB-BA55-41FE-9FF1-C0B4B1F63A8D}">
      <dgm:prSet/>
      <dgm:spPr/>
      <dgm:t>
        <a:bodyPr/>
        <a:lstStyle/>
        <a:p>
          <a:endParaRPr lang="en-US" sz="1800">
            <a:latin typeface="Arial" panose="020B0604020202020204" pitchFamily="34" charset="0"/>
            <a:cs typeface="Arial" panose="020B0604020202020204" pitchFamily="34" charset="0"/>
          </a:endParaRPr>
        </a:p>
      </dgm:t>
    </dgm:pt>
    <dgm:pt modelId="{E4DD3B50-6992-4AFE-BF87-36F7E20D3349}">
      <dgm:prSet phldrT="[Text]" custT="1"/>
      <dgm:spPr>
        <a:solidFill>
          <a:schemeClr val="accent1"/>
        </a:solidFill>
      </dgm:spPr>
      <dgm:t>
        <a:bodyPr anchor="t"/>
        <a:lstStyle/>
        <a:p>
          <a:pPr algn="ctr"/>
          <a:r>
            <a:rPr lang="en-US" sz="1800" b="1" dirty="0">
              <a:latin typeface="Arial" panose="020B0604020202020204" pitchFamily="34" charset="0"/>
              <a:cs typeface="Arial" panose="020B0604020202020204" pitchFamily="34" charset="0"/>
            </a:rPr>
            <a:t>Overarching Habits of Mind</a:t>
          </a:r>
        </a:p>
        <a:p>
          <a:pPr algn="l"/>
          <a:r>
            <a:rPr lang="en-US" sz="1800" dirty="0">
              <a:latin typeface="Arial" panose="020B0604020202020204" pitchFamily="34" charset="0"/>
              <a:cs typeface="Arial" panose="020B0604020202020204" pitchFamily="34" charset="0"/>
            </a:rPr>
            <a:t>1. Make sense of problems and persevere in solving them.</a:t>
          </a:r>
        </a:p>
        <a:p>
          <a:pPr algn="l"/>
          <a:r>
            <a:rPr lang="en-US" sz="1800" dirty="0">
              <a:latin typeface="Arial" panose="020B0604020202020204" pitchFamily="34" charset="0"/>
              <a:cs typeface="Arial" panose="020B0604020202020204" pitchFamily="34" charset="0"/>
            </a:rPr>
            <a:t>6. Attend to precision.</a:t>
          </a:r>
        </a:p>
      </dgm:t>
    </dgm:pt>
    <dgm:pt modelId="{773925D3-1EB7-4515-A78E-10F9E435CFED}" type="sibTrans" cxnId="{D09BDD8B-D174-4571-8A6E-52E974037CC6}">
      <dgm:prSet/>
      <dgm:spPr/>
      <dgm:t>
        <a:bodyPr/>
        <a:lstStyle/>
        <a:p>
          <a:endParaRPr lang="en-US" sz="1800">
            <a:latin typeface="Arial" panose="020B0604020202020204" pitchFamily="34" charset="0"/>
            <a:cs typeface="Arial" panose="020B0604020202020204" pitchFamily="34" charset="0"/>
          </a:endParaRPr>
        </a:p>
      </dgm:t>
    </dgm:pt>
    <dgm:pt modelId="{4F1520F5-6227-4005-9487-A18A345BA531}" type="parTrans" cxnId="{D09BDD8B-D174-4571-8A6E-52E974037CC6}">
      <dgm:prSet/>
      <dgm:spPr/>
      <dgm:t>
        <a:bodyPr/>
        <a:lstStyle/>
        <a:p>
          <a:endParaRPr lang="en-US" sz="1800">
            <a:latin typeface="Arial" panose="020B0604020202020204" pitchFamily="34" charset="0"/>
            <a:cs typeface="Arial" panose="020B0604020202020204" pitchFamily="34" charset="0"/>
          </a:endParaRPr>
        </a:p>
      </dgm:t>
    </dgm:pt>
    <dgm:pt modelId="{B56ED558-1122-4396-9111-D08CBD6DC915}" type="pres">
      <dgm:prSet presAssocID="{5B6AC3B9-3FEC-4468-A1AE-BC008D0D4E9A}" presName="diagram" presStyleCnt="0">
        <dgm:presLayoutVars>
          <dgm:chPref val="1"/>
          <dgm:dir/>
          <dgm:animOne val="branch"/>
          <dgm:animLvl val="lvl"/>
          <dgm:resizeHandles val="exact"/>
        </dgm:presLayoutVars>
      </dgm:prSet>
      <dgm:spPr/>
    </dgm:pt>
    <dgm:pt modelId="{09075C44-A156-4FF9-9137-BF9C9F3D808C}" type="pres">
      <dgm:prSet presAssocID="{E4DD3B50-6992-4AFE-BF87-36F7E20D3349}" presName="root1" presStyleCnt="0"/>
      <dgm:spPr/>
    </dgm:pt>
    <dgm:pt modelId="{8B992F7F-3FC2-4124-A252-A3919FC6121B}" type="pres">
      <dgm:prSet presAssocID="{E4DD3B50-6992-4AFE-BF87-36F7E20D3349}" presName="LevelOneTextNode" presStyleLbl="node0" presStyleIdx="0" presStyleCnt="1">
        <dgm:presLayoutVars>
          <dgm:chPref val="3"/>
        </dgm:presLayoutVars>
      </dgm:prSet>
      <dgm:spPr/>
    </dgm:pt>
    <dgm:pt modelId="{466CCA37-A4FD-4FBA-9D05-4F17B2CD389A}" type="pres">
      <dgm:prSet presAssocID="{E4DD3B50-6992-4AFE-BF87-36F7E20D3349}" presName="level2hierChild" presStyleCnt="0"/>
      <dgm:spPr/>
    </dgm:pt>
    <dgm:pt modelId="{225C8D21-3A4F-4CEC-8409-57644EA4D056}" type="pres">
      <dgm:prSet presAssocID="{A9B72801-B950-453C-8B17-F4F1FC8D476A}" presName="conn2-1" presStyleLbl="parChTrans1D2" presStyleIdx="0" presStyleCnt="3"/>
      <dgm:spPr/>
    </dgm:pt>
    <dgm:pt modelId="{9888102A-1270-4125-A90D-69BA549DE1E3}" type="pres">
      <dgm:prSet presAssocID="{A9B72801-B950-453C-8B17-F4F1FC8D476A}" presName="connTx" presStyleLbl="parChTrans1D2" presStyleIdx="0" presStyleCnt="3"/>
      <dgm:spPr/>
    </dgm:pt>
    <dgm:pt modelId="{FED5AB6B-03B6-44DC-8758-3A870E132C74}" type="pres">
      <dgm:prSet presAssocID="{0072C64C-B771-4608-A691-F7264EEA7BDD}" presName="root2" presStyleCnt="0"/>
      <dgm:spPr/>
    </dgm:pt>
    <dgm:pt modelId="{1C759FD7-61DC-488C-B2BA-A0C203F04030}" type="pres">
      <dgm:prSet presAssocID="{0072C64C-B771-4608-A691-F7264EEA7BDD}" presName="LevelTwoTextNode" presStyleLbl="node2" presStyleIdx="0" presStyleCnt="3" custScaleX="113889">
        <dgm:presLayoutVars>
          <dgm:chPref val="3"/>
        </dgm:presLayoutVars>
      </dgm:prSet>
      <dgm:spPr/>
    </dgm:pt>
    <dgm:pt modelId="{D33B2619-7E40-4988-8D0B-20BD634D8013}" type="pres">
      <dgm:prSet presAssocID="{0072C64C-B771-4608-A691-F7264EEA7BDD}" presName="level3hierChild" presStyleCnt="0"/>
      <dgm:spPr/>
    </dgm:pt>
    <dgm:pt modelId="{25D2E9A7-E1AF-42ED-99B2-DE6EDB8668D6}" type="pres">
      <dgm:prSet presAssocID="{BF531EF7-2E12-40A8-9047-4C9A77504BC0}" presName="conn2-1" presStyleLbl="parChTrans1D2" presStyleIdx="1" presStyleCnt="3"/>
      <dgm:spPr/>
    </dgm:pt>
    <dgm:pt modelId="{F50F4872-AFAE-4D64-A065-198D6F556D9C}" type="pres">
      <dgm:prSet presAssocID="{BF531EF7-2E12-40A8-9047-4C9A77504BC0}" presName="connTx" presStyleLbl="parChTrans1D2" presStyleIdx="1" presStyleCnt="3"/>
      <dgm:spPr/>
    </dgm:pt>
    <dgm:pt modelId="{4D5838CB-83F7-4315-BA27-E4A3951AA5BC}" type="pres">
      <dgm:prSet presAssocID="{094FCBF1-6D36-48DB-9346-D71E89895275}" presName="root2" presStyleCnt="0"/>
      <dgm:spPr/>
    </dgm:pt>
    <dgm:pt modelId="{61B59E58-D4E5-416A-9236-561C3673AFD3}" type="pres">
      <dgm:prSet presAssocID="{094FCBF1-6D36-48DB-9346-D71E89895275}" presName="LevelTwoTextNode" presStyleLbl="node2" presStyleIdx="1" presStyleCnt="3" custScaleX="113889">
        <dgm:presLayoutVars>
          <dgm:chPref val="3"/>
        </dgm:presLayoutVars>
      </dgm:prSet>
      <dgm:spPr/>
    </dgm:pt>
    <dgm:pt modelId="{34C932D2-E7CB-4785-B20B-A7FCBBF358B2}" type="pres">
      <dgm:prSet presAssocID="{094FCBF1-6D36-48DB-9346-D71E89895275}" presName="level3hierChild" presStyleCnt="0"/>
      <dgm:spPr/>
    </dgm:pt>
    <dgm:pt modelId="{941B4FF0-CF8F-4216-AF28-088D3EEEDD6F}" type="pres">
      <dgm:prSet presAssocID="{364F5B44-BC57-4615-9657-F54D8D3E7AB7}" presName="conn2-1" presStyleLbl="parChTrans1D2" presStyleIdx="2" presStyleCnt="3"/>
      <dgm:spPr/>
    </dgm:pt>
    <dgm:pt modelId="{7AA1F0D3-88BD-428A-AEF8-27936DEA4DC4}" type="pres">
      <dgm:prSet presAssocID="{364F5B44-BC57-4615-9657-F54D8D3E7AB7}" presName="connTx" presStyleLbl="parChTrans1D2" presStyleIdx="2" presStyleCnt="3"/>
      <dgm:spPr/>
    </dgm:pt>
    <dgm:pt modelId="{132121ED-0AAA-4F66-847F-24E579FC3F7E}" type="pres">
      <dgm:prSet presAssocID="{A649A557-BD71-46C1-AA3A-841B0C1D6B14}" presName="root2" presStyleCnt="0"/>
      <dgm:spPr/>
    </dgm:pt>
    <dgm:pt modelId="{35955C4C-7C1C-490A-9822-37C00823C83F}" type="pres">
      <dgm:prSet presAssocID="{A649A557-BD71-46C1-AA3A-841B0C1D6B14}" presName="LevelTwoTextNode" presStyleLbl="node2" presStyleIdx="2" presStyleCnt="3" custScaleX="113889">
        <dgm:presLayoutVars>
          <dgm:chPref val="3"/>
        </dgm:presLayoutVars>
      </dgm:prSet>
      <dgm:spPr/>
    </dgm:pt>
    <dgm:pt modelId="{45919BAC-1861-4037-A357-1E51B9A0E80C}" type="pres">
      <dgm:prSet presAssocID="{A649A557-BD71-46C1-AA3A-841B0C1D6B14}" presName="level3hierChild" presStyleCnt="0"/>
      <dgm:spPr/>
    </dgm:pt>
  </dgm:ptLst>
  <dgm:cxnLst>
    <dgm:cxn modelId="{F5890F13-08FA-764A-AFA2-900954166B5A}" type="presOf" srcId="{094FCBF1-6D36-48DB-9346-D71E89895275}" destId="{61B59E58-D4E5-416A-9236-561C3673AFD3}" srcOrd="0" destOrd="0" presId="urn:microsoft.com/office/officeart/2005/8/layout/hierarchy2"/>
    <dgm:cxn modelId="{71989539-E421-AB48-BBD0-14671D30468C}" type="presOf" srcId="{0072C64C-B771-4608-A691-F7264EEA7BDD}" destId="{1C759FD7-61DC-488C-B2BA-A0C203F04030}" srcOrd="0" destOrd="0" presId="urn:microsoft.com/office/officeart/2005/8/layout/hierarchy2"/>
    <dgm:cxn modelId="{2941A961-3144-C940-9BFE-9E217C84D2CE}" type="presOf" srcId="{BF531EF7-2E12-40A8-9047-4C9A77504BC0}" destId="{F50F4872-AFAE-4D64-A065-198D6F556D9C}" srcOrd="1" destOrd="0" presId="urn:microsoft.com/office/officeart/2005/8/layout/hierarchy2"/>
    <dgm:cxn modelId="{2FE7E447-0EE3-D647-916E-9CAB79AEF9B5}" type="presOf" srcId="{364F5B44-BC57-4615-9657-F54D8D3E7AB7}" destId="{941B4FF0-CF8F-4216-AF28-088D3EEEDD6F}" srcOrd="0" destOrd="0" presId="urn:microsoft.com/office/officeart/2005/8/layout/hierarchy2"/>
    <dgm:cxn modelId="{C87E3675-AC1F-4BC3-8A36-951E7E16EBED}" srcId="{E4DD3B50-6992-4AFE-BF87-36F7E20D3349}" destId="{0072C64C-B771-4608-A691-F7264EEA7BDD}" srcOrd="0" destOrd="0" parTransId="{A9B72801-B950-453C-8B17-F4F1FC8D476A}" sibTransId="{462E8E70-45FC-45B9-83AC-B043170D4E33}"/>
    <dgm:cxn modelId="{09AFCA7F-19DE-3946-9859-98708C1E07CA}" type="presOf" srcId="{A9B72801-B950-453C-8B17-F4F1FC8D476A}" destId="{225C8D21-3A4F-4CEC-8409-57644EA4D056}" srcOrd="0" destOrd="0" presId="urn:microsoft.com/office/officeart/2005/8/layout/hierarchy2"/>
    <dgm:cxn modelId="{6FDA5F86-F574-654F-8888-B1FCFBB3AB1F}" type="presOf" srcId="{BF531EF7-2E12-40A8-9047-4C9A77504BC0}" destId="{25D2E9A7-E1AF-42ED-99B2-DE6EDB8668D6}" srcOrd="0" destOrd="0" presId="urn:microsoft.com/office/officeart/2005/8/layout/hierarchy2"/>
    <dgm:cxn modelId="{33406E88-E648-ED4A-9F73-270D38573FB4}" type="presOf" srcId="{E4DD3B50-6992-4AFE-BF87-36F7E20D3349}" destId="{8B992F7F-3FC2-4124-A252-A3919FC6121B}" srcOrd="0" destOrd="0" presId="urn:microsoft.com/office/officeart/2005/8/layout/hierarchy2"/>
    <dgm:cxn modelId="{D09BDD8B-D174-4571-8A6E-52E974037CC6}" srcId="{5B6AC3B9-3FEC-4468-A1AE-BC008D0D4E9A}" destId="{E4DD3B50-6992-4AFE-BF87-36F7E20D3349}" srcOrd="0" destOrd="0" parTransId="{4F1520F5-6227-4005-9487-A18A345BA531}" sibTransId="{773925D3-1EB7-4515-A78E-10F9E435CFED}"/>
    <dgm:cxn modelId="{65C8938D-C7E5-0945-AA34-488EFC5926B6}" type="presOf" srcId="{364F5B44-BC57-4615-9657-F54D8D3E7AB7}" destId="{7AA1F0D3-88BD-428A-AEF8-27936DEA4DC4}" srcOrd="1" destOrd="0" presId="urn:microsoft.com/office/officeart/2005/8/layout/hierarchy2"/>
    <dgm:cxn modelId="{E36E5194-77A5-40B4-AFF4-ACE791407EE0}" srcId="{E4DD3B50-6992-4AFE-BF87-36F7E20D3349}" destId="{094FCBF1-6D36-48DB-9346-D71E89895275}" srcOrd="1" destOrd="0" parTransId="{BF531EF7-2E12-40A8-9047-4C9A77504BC0}" sibTransId="{B2C5E0CC-0566-4275-A4C4-236168CF6E87}"/>
    <dgm:cxn modelId="{65740FB5-3CC0-804F-BD4E-EA3D4C43901A}" type="presOf" srcId="{A9B72801-B950-453C-8B17-F4F1FC8D476A}" destId="{9888102A-1270-4125-A90D-69BA549DE1E3}" srcOrd="1" destOrd="0" presId="urn:microsoft.com/office/officeart/2005/8/layout/hierarchy2"/>
    <dgm:cxn modelId="{E35330CB-BA55-41FE-9FF1-C0B4B1F63A8D}" srcId="{E4DD3B50-6992-4AFE-BF87-36F7E20D3349}" destId="{A649A557-BD71-46C1-AA3A-841B0C1D6B14}" srcOrd="2" destOrd="0" parTransId="{364F5B44-BC57-4615-9657-F54D8D3E7AB7}" sibTransId="{329978EA-C968-4A1C-9CE7-8D0605637A12}"/>
    <dgm:cxn modelId="{965F39DD-50C6-BE44-8620-8068FD32758F}" type="presOf" srcId="{5B6AC3B9-3FEC-4468-A1AE-BC008D0D4E9A}" destId="{B56ED558-1122-4396-9111-D08CBD6DC915}" srcOrd="0" destOrd="0" presId="urn:microsoft.com/office/officeart/2005/8/layout/hierarchy2"/>
    <dgm:cxn modelId="{3E4328E7-CA71-D24B-88FD-FABDEE35AE4D}" type="presOf" srcId="{A649A557-BD71-46C1-AA3A-841B0C1D6B14}" destId="{35955C4C-7C1C-490A-9822-37C00823C83F}" srcOrd="0" destOrd="0" presId="urn:microsoft.com/office/officeart/2005/8/layout/hierarchy2"/>
    <dgm:cxn modelId="{BA9FF52A-8509-5545-96CC-162760B5FDE7}" type="presParOf" srcId="{B56ED558-1122-4396-9111-D08CBD6DC915}" destId="{09075C44-A156-4FF9-9137-BF9C9F3D808C}" srcOrd="0" destOrd="0" presId="urn:microsoft.com/office/officeart/2005/8/layout/hierarchy2"/>
    <dgm:cxn modelId="{7A80023E-FFA9-1246-AB5A-B13005C9E460}" type="presParOf" srcId="{09075C44-A156-4FF9-9137-BF9C9F3D808C}" destId="{8B992F7F-3FC2-4124-A252-A3919FC6121B}" srcOrd="0" destOrd="0" presId="urn:microsoft.com/office/officeart/2005/8/layout/hierarchy2"/>
    <dgm:cxn modelId="{8BC92B83-0955-1449-97AA-2B6ACE4AF74C}" type="presParOf" srcId="{09075C44-A156-4FF9-9137-BF9C9F3D808C}" destId="{466CCA37-A4FD-4FBA-9D05-4F17B2CD389A}" srcOrd="1" destOrd="0" presId="urn:microsoft.com/office/officeart/2005/8/layout/hierarchy2"/>
    <dgm:cxn modelId="{BC978FC6-CAB8-1C4D-AC77-726CE22AB913}" type="presParOf" srcId="{466CCA37-A4FD-4FBA-9D05-4F17B2CD389A}" destId="{225C8D21-3A4F-4CEC-8409-57644EA4D056}" srcOrd="0" destOrd="0" presId="urn:microsoft.com/office/officeart/2005/8/layout/hierarchy2"/>
    <dgm:cxn modelId="{6E99F664-E7CF-B346-A2DF-10D727274E42}" type="presParOf" srcId="{225C8D21-3A4F-4CEC-8409-57644EA4D056}" destId="{9888102A-1270-4125-A90D-69BA549DE1E3}" srcOrd="0" destOrd="0" presId="urn:microsoft.com/office/officeart/2005/8/layout/hierarchy2"/>
    <dgm:cxn modelId="{0CE6FBC7-1AF5-1746-B07B-E8C7D7849A62}" type="presParOf" srcId="{466CCA37-A4FD-4FBA-9D05-4F17B2CD389A}" destId="{FED5AB6B-03B6-44DC-8758-3A870E132C74}" srcOrd="1" destOrd="0" presId="urn:microsoft.com/office/officeart/2005/8/layout/hierarchy2"/>
    <dgm:cxn modelId="{D28A18C4-1F7A-9147-AC96-C0C6A3C47E41}" type="presParOf" srcId="{FED5AB6B-03B6-44DC-8758-3A870E132C74}" destId="{1C759FD7-61DC-488C-B2BA-A0C203F04030}" srcOrd="0" destOrd="0" presId="urn:microsoft.com/office/officeart/2005/8/layout/hierarchy2"/>
    <dgm:cxn modelId="{B89D9996-BA1F-2B44-B7A6-7CDBAF6C22B8}" type="presParOf" srcId="{FED5AB6B-03B6-44DC-8758-3A870E132C74}" destId="{D33B2619-7E40-4988-8D0B-20BD634D8013}" srcOrd="1" destOrd="0" presId="urn:microsoft.com/office/officeart/2005/8/layout/hierarchy2"/>
    <dgm:cxn modelId="{038EFA80-B57F-084C-BDE4-D7DC81013770}" type="presParOf" srcId="{466CCA37-A4FD-4FBA-9D05-4F17B2CD389A}" destId="{25D2E9A7-E1AF-42ED-99B2-DE6EDB8668D6}" srcOrd="2" destOrd="0" presId="urn:microsoft.com/office/officeart/2005/8/layout/hierarchy2"/>
    <dgm:cxn modelId="{AE1FC2EA-F879-B54C-B73E-21CD4F1F99DF}" type="presParOf" srcId="{25D2E9A7-E1AF-42ED-99B2-DE6EDB8668D6}" destId="{F50F4872-AFAE-4D64-A065-198D6F556D9C}" srcOrd="0" destOrd="0" presId="urn:microsoft.com/office/officeart/2005/8/layout/hierarchy2"/>
    <dgm:cxn modelId="{F269FD8A-31F5-E849-9B62-93949FD88C29}" type="presParOf" srcId="{466CCA37-A4FD-4FBA-9D05-4F17B2CD389A}" destId="{4D5838CB-83F7-4315-BA27-E4A3951AA5BC}" srcOrd="3" destOrd="0" presId="urn:microsoft.com/office/officeart/2005/8/layout/hierarchy2"/>
    <dgm:cxn modelId="{CFCD0A8C-BF59-EA48-90F2-BB27613F48EB}" type="presParOf" srcId="{4D5838CB-83F7-4315-BA27-E4A3951AA5BC}" destId="{61B59E58-D4E5-416A-9236-561C3673AFD3}" srcOrd="0" destOrd="0" presId="urn:microsoft.com/office/officeart/2005/8/layout/hierarchy2"/>
    <dgm:cxn modelId="{3225343D-1B63-3B4F-9633-4FEA112A038B}" type="presParOf" srcId="{4D5838CB-83F7-4315-BA27-E4A3951AA5BC}" destId="{34C932D2-E7CB-4785-B20B-A7FCBBF358B2}" srcOrd="1" destOrd="0" presId="urn:microsoft.com/office/officeart/2005/8/layout/hierarchy2"/>
    <dgm:cxn modelId="{036D4433-2DFE-9C49-B9FE-DD754F2B195C}" type="presParOf" srcId="{466CCA37-A4FD-4FBA-9D05-4F17B2CD389A}" destId="{941B4FF0-CF8F-4216-AF28-088D3EEEDD6F}" srcOrd="4" destOrd="0" presId="urn:microsoft.com/office/officeart/2005/8/layout/hierarchy2"/>
    <dgm:cxn modelId="{2308C6B3-EAFE-DE43-A8C8-459773D5EC0B}" type="presParOf" srcId="{941B4FF0-CF8F-4216-AF28-088D3EEEDD6F}" destId="{7AA1F0D3-88BD-428A-AEF8-27936DEA4DC4}" srcOrd="0" destOrd="0" presId="urn:microsoft.com/office/officeart/2005/8/layout/hierarchy2"/>
    <dgm:cxn modelId="{3A7FA3EE-DCFE-764A-93EF-32B72C2E2CE3}" type="presParOf" srcId="{466CCA37-A4FD-4FBA-9D05-4F17B2CD389A}" destId="{132121ED-0AAA-4F66-847F-24E579FC3F7E}" srcOrd="5" destOrd="0" presId="urn:microsoft.com/office/officeart/2005/8/layout/hierarchy2"/>
    <dgm:cxn modelId="{93BD3CB1-B0B9-8E49-BACC-DC0E24A773B6}" type="presParOf" srcId="{132121ED-0AAA-4F66-847F-24E579FC3F7E}" destId="{35955C4C-7C1C-490A-9822-37C00823C83F}" srcOrd="0" destOrd="0" presId="urn:microsoft.com/office/officeart/2005/8/layout/hierarchy2"/>
    <dgm:cxn modelId="{EA1FEF19-707D-EF4F-85D7-97B9A01B8EFB}" type="presParOf" srcId="{132121ED-0AAA-4F66-847F-24E579FC3F7E}" destId="{45919BAC-1861-4037-A357-1E51B9A0E80C}"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9FDB1972-CFE7-4CF2-B23F-F7431E2C4BF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DE098286-E410-4652-A683-0720801F6B83}">
      <dgm:prSet phldrT="[Text]"/>
      <dgm:spPr/>
      <dgm:t>
        <a:bodyPr/>
        <a:lstStyle/>
        <a:p>
          <a:r>
            <a:rPr lang="en-US" b="1" dirty="0"/>
            <a:t>R.3.1: Order sequences of events in texts. Primarily measured with literary texts.</a:t>
          </a:r>
          <a:endParaRPr lang="en-US" dirty="0"/>
        </a:p>
      </dgm:t>
    </dgm:pt>
    <dgm:pt modelId="{1C4EAAF2-558B-45ED-BAB1-EE60030EED99}" type="parTrans" cxnId="{67C1E9D2-B397-42FF-AF7E-0FE0F1D33C8F}">
      <dgm:prSet/>
      <dgm:spPr/>
      <dgm:t>
        <a:bodyPr/>
        <a:lstStyle/>
        <a:p>
          <a:endParaRPr lang="en-US"/>
        </a:p>
      </dgm:t>
    </dgm:pt>
    <dgm:pt modelId="{4644E395-E175-41F4-BF32-89EE65F65909}" type="sibTrans" cxnId="{67C1E9D2-B397-42FF-AF7E-0FE0F1D33C8F}">
      <dgm:prSet/>
      <dgm:spPr/>
      <dgm:t>
        <a:bodyPr/>
        <a:lstStyle/>
        <a:p>
          <a:endParaRPr lang="en-US"/>
        </a:p>
      </dgm:t>
    </dgm:pt>
    <dgm:pt modelId="{51F45B08-DD1D-49E0-92BB-189DD6F6B571}">
      <dgm:prSet phldrT="[Text]"/>
      <dgm:spPr/>
      <dgm:t>
        <a:bodyPr/>
        <a:lstStyle/>
        <a:p>
          <a:r>
            <a:rPr lang="en-US" b="1" dirty="0"/>
            <a:t>SSP.3.a: Identify the chronological structure of a historical narrative and sequence steps in a process.</a:t>
          </a:r>
          <a:endParaRPr lang="en-US" dirty="0"/>
        </a:p>
      </dgm:t>
    </dgm:pt>
    <dgm:pt modelId="{6F755D09-18ED-4BFD-8B88-73A2A088DC31}" type="parTrans" cxnId="{C762C342-F2EC-4A64-BBA8-51064B2DC5F6}">
      <dgm:prSet/>
      <dgm:spPr/>
      <dgm:t>
        <a:bodyPr/>
        <a:lstStyle/>
        <a:p>
          <a:endParaRPr lang="en-US"/>
        </a:p>
      </dgm:t>
    </dgm:pt>
    <dgm:pt modelId="{DE5E74DB-D4F4-4D92-8C9D-47489312ADC8}" type="sibTrans" cxnId="{C762C342-F2EC-4A64-BBA8-51064B2DC5F6}">
      <dgm:prSet/>
      <dgm:spPr/>
      <dgm:t>
        <a:bodyPr/>
        <a:lstStyle/>
        <a:p>
          <a:endParaRPr lang="en-US"/>
        </a:p>
      </dgm:t>
    </dgm:pt>
    <dgm:pt modelId="{87B4CABC-7B56-4EE4-A570-6B98A56E0AD5}">
      <dgm:prSet phldrT="[Text]"/>
      <dgm:spPr/>
      <dgm:t>
        <a:bodyPr/>
        <a:lstStyle/>
        <a:p>
          <a:r>
            <a:rPr lang="en-US" b="1" dirty="0"/>
            <a:t>MP.1 a. Search for and recognize entry points for solving a problem.</a:t>
          </a:r>
        </a:p>
        <a:p>
          <a:r>
            <a:rPr lang="en-US" b="1" dirty="0"/>
            <a:t>MP.1 b. Plan a solution pathway or outline a line of reasoning.</a:t>
          </a:r>
        </a:p>
        <a:p>
          <a:r>
            <a:rPr lang="en-US" b="1" dirty="0"/>
            <a:t>MP.3.a Build steps of a line of reasoning or solution pathway, based on previous steps or givens.</a:t>
          </a:r>
        </a:p>
      </dgm:t>
    </dgm:pt>
    <dgm:pt modelId="{9B428D15-B969-4DCA-AF23-77589DFFDA4B}" type="parTrans" cxnId="{BA4B468B-3950-412C-815D-62665D5FB6DB}">
      <dgm:prSet/>
      <dgm:spPr/>
      <dgm:t>
        <a:bodyPr/>
        <a:lstStyle/>
        <a:p>
          <a:endParaRPr lang="en-US"/>
        </a:p>
      </dgm:t>
    </dgm:pt>
    <dgm:pt modelId="{163F84C7-FA6D-4E27-B349-A8F85F11D0ED}" type="sibTrans" cxnId="{BA4B468B-3950-412C-815D-62665D5FB6DB}">
      <dgm:prSet/>
      <dgm:spPr/>
      <dgm:t>
        <a:bodyPr/>
        <a:lstStyle/>
        <a:p>
          <a:endParaRPr lang="en-US"/>
        </a:p>
      </dgm:t>
    </dgm:pt>
    <dgm:pt modelId="{0959EEED-EF2F-46C7-B0B1-68A7E695BEC6}">
      <dgm:prSet phldrT="[Text]"/>
      <dgm:spPr/>
      <dgm:t>
        <a:bodyPr/>
        <a:lstStyle/>
        <a:p>
          <a:r>
            <a:rPr lang="en-US" b="1" dirty="0"/>
            <a:t>SP.3.b Reason from data or evidence to a conclusion.</a:t>
          </a:r>
        </a:p>
        <a:p>
          <a:endParaRPr lang="en-US" b="1" dirty="0"/>
        </a:p>
        <a:p>
          <a:r>
            <a:rPr lang="en-US" b="1" dirty="0"/>
            <a:t>SP.3.c Make a prediction based upon data or evidence.</a:t>
          </a:r>
        </a:p>
      </dgm:t>
    </dgm:pt>
    <dgm:pt modelId="{30827A46-B232-4F8E-8EF7-04791CD39834}" type="parTrans" cxnId="{50D20489-412B-45ED-8E84-30CA4C2052FD}">
      <dgm:prSet/>
      <dgm:spPr/>
      <dgm:t>
        <a:bodyPr/>
        <a:lstStyle/>
        <a:p>
          <a:endParaRPr lang="en-US"/>
        </a:p>
      </dgm:t>
    </dgm:pt>
    <dgm:pt modelId="{7A10065F-ECAA-4C71-99AB-29170F4B1C21}" type="sibTrans" cxnId="{50D20489-412B-45ED-8E84-30CA4C2052FD}">
      <dgm:prSet/>
      <dgm:spPr/>
      <dgm:t>
        <a:bodyPr/>
        <a:lstStyle/>
        <a:p>
          <a:endParaRPr lang="en-US"/>
        </a:p>
      </dgm:t>
    </dgm:pt>
    <dgm:pt modelId="{DAAC34F3-9248-4DEF-A77B-3527E1E9D4D4}" type="pres">
      <dgm:prSet presAssocID="{9FDB1972-CFE7-4CF2-B23F-F7431E2C4BF3}" presName="hierChild1" presStyleCnt="0">
        <dgm:presLayoutVars>
          <dgm:chPref val="1"/>
          <dgm:dir/>
          <dgm:animOne val="branch"/>
          <dgm:animLvl val="lvl"/>
          <dgm:resizeHandles/>
        </dgm:presLayoutVars>
      </dgm:prSet>
      <dgm:spPr/>
    </dgm:pt>
    <dgm:pt modelId="{96713772-1A39-4A66-9835-FFDE80141882}" type="pres">
      <dgm:prSet presAssocID="{DE098286-E410-4652-A683-0720801F6B83}" presName="hierRoot1" presStyleCnt="0"/>
      <dgm:spPr/>
    </dgm:pt>
    <dgm:pt modelId="{26E96410-9B8F-4CA4-BC36-93F8C5C19907}" type="pres">
      <dgm:prSet presAssocID="{DE098286-E410-4652-A683-0720801F6B83}" presName="composite" presStyleCnt="0"/>
      <dgm:spPr/>
    </dgm:pt>
    <dgm:pt modelId="{1DFC7405-1BCB-4ACC-A42F-009FABB290A2}" type="pres">
      <dgm:prSet presAssocID="{DE098286-E410-4652-A683-0720801F6B83}" presName="background" presStyleLbl="node0" presStyleIdx="0" presStyleCnt="1"/>
      <dgm:spPr/>
    </dgm:pt>
    <dgm:pt modelId="{9427CB8E-AC65-4126-8507-0D77ABAB7E71}" type="pres">
      <dgm:prSet presAssocID="{DE098286-E410-4652-A683-0720801F6B83}" presName="text" presStyleLbl="fgAcc0" presStyleIdx="0" presStyleCnt="1">
        <dgm:presLayoutVars>
          <dgm:chPref val="3"/>
        </dgm:presLayoutVars>
      </dgm:prSet>
      <dgm:spPr/>
    </dgm:pt>
    <dgm:pt modelId="{30D7842A-C185-42C2-A42D-EC9575CE5DBE}" type="pres">
      <dgm:prSet presAssocID="{DE098286-E410-4652-A683-0720801F6B83}" presName="hierChild2" presStyleCnt="0"/>
      <dgm:spPr/>
    </dgm:pt>
    <dgm:pt modelId="{61A3D218-2C0E-4AFD-870D-758FA0CA10AA}" type="pres">
      <dgm:prSet presAssocID="{6F755D09-18ED-4BFD-8B88-73A2A088DC31}" presName="Name10" presStyleLbl="parChTrans1D2" presStyleIdx="0" presStyleCnt="3"/>
      <dgm:spPr/>
    </dgm:pt>
    <dgm:pt modelId="{051D9705-838A-4D6F-8F6F-EB6CEA7371E5}" type="pres">
      <dgm:prSet presAssocID="{51F45B08-DD1D-49E0-92BB-189DD6F6B571}" presName="hierRoot2" presStyleCnt="0"/>
      <dgm:spPr/>
    </dgm:pt>
    <dgm:pt modelId="{EDF898BF-4F66-4B19-8A3A-BEA10F858E41}" type="pres">
      <dgm:prSet presAssocID="{51F45B08-DD1D-49E0-92BB-189DD6F6B571}" presName="composite2" presStyleCnt="0"/>
      <dgm:spPr/>
    </dgm:pt>
    <dgm:pt modelId="{CFC7B657-5625-47C2-91A4-0E50683D40DC}" type="pres">
      <dgm:prSet presAssocID="{51F45B08-DD1D-49E0-92BB-189DD6F6B571}" presName="background2" presStyleLbl="node2" presStyleIdx="0" presStyleCnt="3"/>
      <dgm:spPr/>
    </dgm:pt>
    <dgm:pt modelId="{3D2BB905-332B-4297-B1DB-9A0F5DF65586}" type="pres">
      <dgm:prSet presAssocID="{51F45B08-DD1D-49E0-92BB-189DD6F6B571}" presName="text2" presStyleLbl="fgAcc2" presStyleIdx="0" presStyleCnt="3">
        <dgm:presLayoutVars>
          <dgm:chPref val="3"/>
        </dgm:presLayoutVars>
      </dgm:prSet>
      <dgm:spPr/>
    </dgm:pt>
    <dgm:pt modelId="{0E48DEDE-671C-4365-AECF-4A9C88B750E7}" type="pres">
      <dgm:prSet presAssocID="{51F45B08-DD1D-49E0-92BB-189DD6F6B571}" presName="hierChild3" presStyleCnt="0"/>
      <dgm:spPr/>
    </dgm:pt>
    <dgm:pt modelId="{4739A97C-7207-4AA3-9A23-1B07979C6980}" type="pres">
      <dgm:prSet presAssocID="{30827A46-B232-4F8E-8EF7-04791CD39834}" presName="Name10" presStyleLbl="parChTrans1D2" presStyleIdx="1" presStyleCnt="3"/>
      <dgm:spPr/>
    </dgm:pt>
    <dgm:pt modelId="{7CD03B7E-BACF-441D-9032-BC02563EE779}" type="pres">
      <dgm:prSet presAssocID="{0959EEED-EF2F-46C7-B0B1-68A7E695BEC6}" presName="hierRoot2" presStyleCnt="0"/>
      <dgm:spPr/>
    </dgm:pt>
    <dgm:pt modelId="{5A802203-9361-46F3-835C-00474EFACE3A}" type="pres">
      <dgm:prSet presAssocID="{0959EEED-EF2F-46C7-B0B1-68A7E695BEC6}" presName="composite2" presStyleCnt="0"/>
      <dgm:spPr/>
    </dgm:pt>
    <dgm:pt modelId="{0A389723-63F7-41E3-9726-FB4BB54C2504}" type="pres">
      <dgm:prSet presAssocID="{0959EEED-EF2F-46C7-B0B1-68A7E695BEC6}" presName="background2" presStyleLbl="node2" presStyleIdx="1" presStyleCnt="3"/>
      <dgm:spPr/>
    </dgm:pt>
    <dgm:pt modelId="{258D14FD-B42F-4058-A3E5-35E307089F56}" type="pres">
      <dgm:prSet presAssocID="{0959EEED-EF2F-46C7-B0B1-68A7E695BEC6}" presName="text2" presStyleLbl="fgAcc2" presStyleIdx="1" presStyleCnt="3">
        <dgm:presLayoutVars>
          <dgm:chPref val="3"/>
        </dgm:presLayoutVars>
      </dgm:prSet>
      <dgm:spPr/>
    </dgm:pt>
    <dgm:pt modelId="{55F93CBB-66A0-4C1F-9B8A-982552E97C6B}" type="pres">
      <dgm:prSet presAssocID="{0959EEED-EF2F-46C7-B0B1-68A7E695BEC6}" presName="hierChild3" presStyleCnt="0"/>
      <dgm:spPr/>
    </dgm:pt>
    <dgm:pt modelId="{6D9D3CF9-9ADB-4328-9F41-F750D19FF966}" type="pres">
      <dgm:prSet presAssocID="{9B428D15-B969-4DCA-AF23-77589DFFDA4B}" presName="Name10" presStyleLbl="parChTrans1D2" presStyleIdx="2" presStyleCnt="3"/>
      <dgm:spPr/>
    </dgm:pt>
    <dgm:pt modelId="{2846F81B-B328-446E-82C7-ABC34D77D468}" type="pres">
      <dgm:prSet presAssocID="{87B4CABC-7B56-4EE4-A570-6B98A56E0AD5}" presName="hierRoot2" presStyleCnt="0"/>
      <dgm:spPr/>
    </dgm:pt>
    <dgm:pt modelId="{7BFEBEB7-7702-468F-B3D3-60123A282741}" type="pres">
      <dgm:prSet presAssocID="{87B4CABC-7B56-4EE4-A570-6B98A56E0AD5}" presName="composite2" presStyleCnt="0"/>
      <dgm:spPr/>
    </dgm:pt>
    <dgm:pt modelId="{2E2157A9-31C5-483B-93DD-21EDCDC050CA}" type="pres">
      <dgm:prSet presAssocID="{87B4CABC-7B56-4EE4-A570-6B98A56E0AD5}" presName="background2" presStyleLbl="node2" presStyleIdx="2" presStyleCnt="3"/>
      <dgm:spPr/>
    </dgm:pt>
    <dgm:pt modelId="{F4930884-6234-4B5C-94F4-26CC8B8FF23C}" type="pres">
      <dgm:prSet presAssocID="{87B4CABC-7B56-4EE4-A570-6B98A56E0AD5}" presName="text2" presStyleLbl="fgAcc2" presStyleIdx="2" presStyleCnt="3" custScaleY="140271">
        <dgm:presLayoutVars>
          <dgm:chPref val="3"/>
        </dgm:presLayoutVars>
      </dgm:prSet>
      <dgm:spPr/>
    </dgm:pt>
    <dgm:pt modelId="{E5651556-2E58-4724-8657-5859B63A6F5B}" type="pres">
      <dgm:prSet presAssocID="{87B4CABC-7B56-4EE4-A570-6B98A56E0AD5}" presName="hierChild3" presStyleCnt="0"/>
      <dgm:spPr/>
    </dgm:pt>
  </dgm:ptLst>
  <dgm:cxnLst>
    <dgm:cxn modelId="{C762C342-F2EC-4A64-BBA8-51064B2DC5F6}" srcId="{DE098286-E410-4652-A683-0720801F6B83}" destId="{51F45B08-DD1D-49E0-92BB-189DD6F6B571}" srcOrd="0" destOrd="0" parTransId="{6F755D09-18ED-4BFD-8B88-73A2A088DC31}" sibTransId="{DE5E74DB-D4F4-4D92-8C9D-47489312ADC8}"/>
    <dgm:cxn modelId="{BE146D4F-E099-E947-98C2-FDAEA128AB06}" type="presOf" srcId="{87B4CABC-7B56-4EE4-A570-6B98A56E0AD5}" destId="{F4930884-6234-4B5C-94F4-26CC8B8FF23C}" srcOrd="0" destOrd="0" presId="urn:microsoft.com/office/officeart/2005/8/layout/hierarchy1"/>
    <dgm:cxn modelId="{4A741D7A-1201-D84F-B738-5D440590DB25}" type="presOf" srcId="{0959EEED-EF2F-46C7-B0B1-68A7E695BEC6}" destId="{258D14FD-B42F-4058-A3E5-35E307089F56}" srcOrd="0" destOrd="0" presId="urn:microsoft.com/office/officeart/2005/8/layout/hierarchy1"/>
    <dgm:cxn modelId="{0333A584-8730-684F-842C-0694D197243F}" type="presOf" srcId="{30827A46-B232-4F8E-8EF7-04791CD39834}" destId="{4739A97C-7207-4AA3-9A23-1B07979C6980}" srcOrd="0" destOrd="0" presId="urn:microsoft.com/office/officeart/2005/8/layout/hierarchy1"/>
    <dgm:cxn modelId="{50D20489-412B-45ED-8E84-30CA4C2052FD}" srcId="{DE098286-E410-4652-A683-0720801F6B83}" destId="{0959EEED-EF2F-46C7-B0B1-68A7E695BEC6}" srcOrd="1" destOrd="0" parTransId="{30827A46-B232-4F8E-8EF7-04791CD39834}" sibTransId="{7A10065F-ECAA-4C71-99AB-29170F4B1C21}"/>
    <dgm:cxn modelId="{BA4B468B-3950-412C-815D-62665D5FB6DB}" srcId="{DE098286-E410-4652-A683-0720801F6B83}" destId="{87B4CABC-7B56-4EE4-A570-6B98A56E0AD5}" srcOrd="2" destOrd="0" parTransId="{9B428D15-B969-4DCA-AF23-77589DFFDA4B}" sibTransId="{163F84C7-FA6D-4E27-B349-A8F85F11D0ED}"/>
    <dgm:cxn modelId="{02CF4297-B08F-864B-9140-3371094199C0}" type="presOf" srcId="{9B428D15-B969-4DCA-AF23-77589DFFDA4B}" destId="{6D9D3CF9-9ADB-4328-9F41-F750D19FF966}" srcOrd="0" destOrd="0" presId="urn:microsoft.com/office/officeart/2005/8/layout/hierarchy1"/>
    <dgm:cxn modelId="{301336C5-DC57-6346-AECF-17CB36BEFC00}" type="presOf" srcId="{51F45B08-DD1D-49E0-92BB-189DD6F6B571}" destId="{3D2BB905-332B-4297-B1DB-9A0F5DF65586}" srcOrd="0" destOrd="0" presId="urn:microsoft.com/office/officeart/2005/8/layout/hierarchy1"/>
    <dgm:cxn modelId="{06FBF0C9-6147-8142-BF09-BD4BD7F7B250}" type="presOf" srcId="{9FDB1972-CFE7-4CF2-B23F-F7431E2C4BF3}" destId="{DAAC34F3-9248-4DEF-A77B-3527E1E9D4D4}" srcOrd="0" destOrd="0" presId="urn:microsoft.com/office/officeart/2005/8/layout/hierarchy1"/>
    <dgm:cxn modelId="{0F7F4FD0-EA29-5345-9B6E-25DF612D4632}" type="presOf" srcId="{DE098286-E410-4652-A683-0720801F6B83}" destId="{9427CB8E-AC65-4126-8507-0D77ABAB7E71}" srcOrd="0" destOrd="0" presId="urn:microsoft.com/office/officeart/2005/8/layout/hierarchy1"/>
    <dgm:cxn modelId="{67C1E9D2-B397-42FF-AF7E-0FE0F1D33C8F}" srcId="{9FDB1972-CFE7-4CF2-B23F-F7431E2C4BF3}" destId="{DE098286-E410-4652-A683-0720801F6B83}" srcOrd="0" destOrd="0" parTransId="{1C4EAAF2-558B-45ED-BAB1-EE60030EED99}" sibTransId="{4644E395-E175-41F4-BF32-89EE65F65909}"/>
    <dgm:cxn modelId="{B3BC33F1-F472-0D45-9E8C-7AC95E58AD26}" type="presOf" srcId="{6F755D09-18ED-4BFD-8B88-73A2A088DC31}" destId="{61A3D218-2C0E-4AFD-870D-758FA0CA10AA}" srcOrd="0" destOrd="0" presId="urn:microsoft.com/office/officeart/2005/8/layout/hierarchy1"/>
    <dgm:cxn modelId="{F9EC8ABB-6EE3-1F4C-930F-454198A2B670}" type="presParOf" srcId="{DAAC34F3-9248-4DEF-A77B-3527E1E9D4D4}" destId="{96713772-1A39-4A66-9835-FFDE80141882}" srcOrd="0" destOrd="0" presId="urn:microsoft.com/office/officeart/2005/8/layout/hierarchy1"/>
    <dgm:cxn modelId="{08AAF17E-35EC-234B-ADEE-43BA7426DE88}" type="presParOf" srcId="{96713772-1A39-4A66-9835-FFDE80141882}" destId="{26E96410-9B8F-4CA4-BC36-93F8C5C19907}" srcOrd="0" destOrd="0" presId="urn:microsoft.com/office/officeart/2005/8/layout/hierarchy1"/>
    <dgm:cxn modelId="{E39E1F11-B544-2942-9964-474A4D45165B}" type="presParOf" srcId="{26E96410-9B8F-4CA4-BC36-93F8C5C19907}" destId="{1DFC7405-1BCB-4ACC-A42F-009FABB290A2}" srcOrd="0" destOrd="0" presId="urn:microsoft.com/office/officeart/2005/8/layout/hierarchy1"/>
    <dgm:cxn modelId="{972E1CA5-8906-CF41-BE34-5128B7456613}" type="presParOf" srcId="{26E96410-9B8F-4CA4-BC36-93F8C5C19907}" destId="{9427CB8E-AC65-4126-8507-0D77ABAB7E71}" srcOrd="1" destOrd="0" presId="urn:microsoft.com/office/officeart/2005/8/layout/hierarchy1"/>
    <dgm:cxn modelId="{2E5EA699-233E-1843-81B3-D41D0752562C}" type="presParOf" srcId="{96713772-1A39-4A66-9835-FFDE80141882}" destId="{30D7842A-C185-42C2-A42D-EC9575CE5DBE}" srcOrd="1" destOrd="0" presId="urn:microsoft.com/office/officeart/2005/8/layout/hierarchy1"/>
    <dgm:cxn modelId="{C0755EDA-E0CB-CF4E-A211-5F42BFD39F98}" type="presParOf" srcId="{30D7842A-C185-42C2-A42D-EC9575CE5DBE}" destId="{61A3D218-2C0E-4AFD-870D-758FA0CA10AA}" srcOrd="0" destOrd="0" presId="urn:microsoft.com/office/officeart/2005/8/layout/hierarchy1"/>
    <dgm:cxn modelId="{812933A3-8973-424F-9FC4-0E208AEDC6D2}" type="presParOf" srcId="{30D7842A-C185-42C2-A42D-EC9575CE5DBE}" destId="{051D9705-838A-4D6F-8F6F-EB6CEA7371E5}" srcOrd="1" destOrd="0" presId="urn:microsoft.com/office/officeart/2005/8/layout/hierarchy1"/>
    <dgm:cxn modelId="{CF159544-5A8E-C845-9BDA-B10E67A0CDC0}" type="presParOf" srcId="{051D9705-838A-4D6F-8F6F-EB6CEA7371E5}" destId="{EDF898BF-4F66-4B19-8A3A-BEA10F858E41}" srcOrd="0" destOrd="0" presId="urn:microsoft.com/office/officeart/2005/8/layout/hierarchy1"/>
    <dgm:cxn modelId="{7624F8F8-2ACD-7F4F-870F-FD16A0AAEE52}" type="presParOf" srcId="{EDF898BF-4F66-4B19-8A3A-BEA10F858E41}" destId="{CFC7B657-5625-47C2-91A4-0E50683D40DC}" srcOrd="0" destOrd="0" presId="urn:microsoft.com/office/officeart/2005/8/layout/hierarchy1"/>
    <dgm:cxn modelId="{DF23D178-8C1D-A34D-8E26-93D007936E7A}" type="presParOf" srcId="{EDF898BF-4F66-4B19-8A3A-BEA10F858E41}" destId="{3D2BB905-332B-4297-B1DB-9A0F5DF65586}" srcOrd="1" destOrd="0" presId="urn:microsoft.com/office/officeart/2005/8/layout/hierarchy1"/>
    <dgm:cxn modelId="{43469E71-03A6-7E44-8AE2-DF5F2BA86A30}" type="presParOf" srcId="{051D9705-838A-4D6F-8F6F-EB6CEA7371E5}" destId="{0E48DEDE-671C-4365-AECF-4A9C88B750E7}" srcOrd="1" destOrd="0" presId="urn:microsoft.com/office/officeart/2005/8/layout/hierarchy1"/>
    <dgm:cxn modelId="{6B67E2D8-DEF4-BB43-993D-06AD7B501F33}" type="presParOf" srcId="{30D7842A-C185-42C2-A42D-EC9575CE5DBE}" destId="{4739A97C-7207-4AA3-9A23-1B07979C6980}" srcOrd="2" destOrd="0" presId="urn:microsoft.com/office/officeart/2005/8/layout/hierarchy1"/>
    <dgm:cxn modelId="{ECACD9F8-BB4D-594D-AFC9-3F53B33FCB17}" type="presParOf" srcId="{30D7842A-C185-42C2-A42D-EC9575CE5DBE}" destId="{7CD03B7E-BACF-441D-9032-BC02563EE779}" srcOrd="3" destOrd="0" presId="urn:microsoft.com/office/officeart/2005/8/layout/hierarchy1"/>
    <dgm:cxn modelId="{F802255A-1042-8E40-AEBB-D69AD384F0FB}" type="presParOf" srcId="{7CD03B7E-BACF-441D-9032-BC02563EE779}" destId="{5A802203-9361-46F3-835C-00474EFACE3A}" srcOrd="0" destOrd="0" presId="urn:microsoft.com/office/officeart/2005/8/layout/hierarchy1"/>
    <dgm:cxn modelId="{48E0FF09-4269-EE45-B43A-A6C05C05CD1E}" type="presParOf" srcId="{5A802203-9361-46F3-835C-00474EFACE3A}" destId="{0A389723-63F7-41E3-9726-FB4BB54C2504}" srcOrd="0" destOrd="0" presId="urn:microsoft.com/office/officeart/2005/8/layout/hierarchy1"/>
    <dgm:cxn modelId="{407913F4-79C1-6140-BA89-DC8253B5FB5F}" type="presParOf" srcId="{5A802203-9361-46F3-835C-00474EFACE3A}" destId="{258D14FD-B42F-4058-A3E5-35E307089F56}" srcOrd="1" destOrd="0" presId="urn:microsoft.com/office/officeart/2005/8/layout/hierarchy1"/>
    <dgm:cxn modelId="{074DCFEF-F412-094F-8821-823218B64961}" type="presParOf" srcId="{7CD03B7E-BACF-441D-9032-BC02563EE779}" destId="{55F93CBB-66A0-4C1F-9B8A-982552E97C6B}" srcOrd="1" destOrd="0" presId="urn:microsoft.com/office/officeart/2005/8/layout/hierarchy1"/>
    <dgm:cxn modelId="{A296F254-3CFE-2C4B-9EB7-9310A2317699}" type="presParOf" srcId="{30D7842A-C185-42C2-A42D-EC9575CE5DBE}" destId="{6D9D3CF9-9ADB-4328-9F41-F750D19FF966}" srcOrd="4" destOrd="0" presId="urn:microsoft.com/office/officeart/2005/8/layout/hierarchy1"/>
    <dgm:cxn modelId="{97911237-74AE-4E4A-9C03-9D330F0BA9FE}" type="presParOf" srcId="{30D7842A-C185-42C2-A42D-EC9575CE5DBE}" destId="{2846F81B-B328-446E-82C7-ABC34D77D468}" srcOrd="5" destOrd="0" presId="urn:microsoft.com/office/officeart/2005/8/layout/hierarchy1"/>
    <dgm:cxn modelId="{6E6291CD-A1C8-3746-9511-F1D286C06A9C}" type="presParOf" srcId="{2846F81B-B328-446E-82C7-ABC34D77D468}" destId="{7BFEBEB7-7702-468F-B3D3-60123A282741}" srcOrd="0" destOrd="0" presId="urn:microsoft.com/office/officeart/2005/8/layout/hierarchy1"/>
    <dgm:cxn modelId="{8EC88349-8452-8F4A-A9A2-DD79AC2C37AE}" type="presParOf" srcId="{7BFEBEB7-7702-468F-B3D3-60123A282741}" destId="{2E2157A9-31C5-483B-93DD-21EDCDC050CA}" srcOrd="0" destOrd="0" presId="urn:microsoft.com/office/officeart/2005/8/layout/hierarchy1"/>
    <dgm:cxn modelId="{BBD93772-071D-8041-B62C-0B5C6D8DCB7A}" type="presParOf" srcId="{7BFEBEB7-7702-468F-B3D3-60123A282741}" destId="{F4930884-6234-4B5C-94F4-26CC8B8FF23C}" srcOrd="1" destOrd="0" presId="urn:microsoft.com/office/officeart/2005/8/layout/hierarchy1"/>
    <dgm:cxn modelId="{8727EC83-E2E2-4D4A-A6AB-1E10065461E6}" type="presParOf" srcId="{2846F81B-B328-446E-82C7-ABC34D77D468}" destId="{E5651556-2E58-4724-8657-5859B63A6F5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B4379C-B377-4AC1-ACA2-10672D550DA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7520A6D-D93F-4EEB-B053-48B9986DB152}">
      <dgm:prSet phldrT="[Text]" custT="1"/>
      <dgm:spPr>
        <a:solidFill>
          <a:schemeClr val="tx2"/>
        </a:solidFill>
      </dgm:spPr>
      <dgm:t>
        <a:bodyPr/>
        <a:lstStyle/>
        <a:p>
          <a:r>
            <a:rPr lang="en-US" sz="2800" dirty="0"/>
            <a:t>First Read: Read for Understanding</a:t>
          </a:r>
        </a:p>
      </dgm:t>
    </dgm:pt>
    <dgm:pt modelId="{88F140ED-12D3-41B5-94DF-DD6B58ACA6B4}" type="parTrans" cxnId="{36EA7F1C-75C3-48B8-A256-2725A02495D9}">
      <dgm:prSet/>
      <dgm:spPr/>
      <dgm:t>
        <a:bodyPr/>
        <a:lstStyle/>
        <a:p>
          <a:endParaRPr lang="en-US"/>
        </a:p>
      </dgm:t>
    </dgm:pt>
    <dgm:pt modelId="{8A77447D-8A5B-4EF2-89B3-C114A0669ADB}" type="sibTrans" cxnId="{36EA7F1C-75C3-48B8-A256-2725A02495D9}">
      <dgm:prSet/>
      <dgm:spPr/>
      <dgm:t>
        <a:bodyPr/>
        <a:lstStyle/>
        <a:p>
          <a:endParaRPr lang="en-US"/>
        </a:p>
      </dgm:t>
    </dgm:pt>
    <dgm:pt modelId="{BBDC1C5B-10A3-49FA-B87A-CAEF8EB97991}">
      <dgm:prSet phldrT="[Text]" custT="1"/>
      <dgm:spPr>
        <a:solidFill>
          <a:schemeClr val="tx2"/>
        </a:solidFill>
      </dgm:spPr>
      <dgm:t>
        <a:bodyPr/>
        <a:lstStyle/>
        <a:p>
          <a:r>
            <a:rPr lang="en-US" sz="2800" dirty="0"/>
            <a:t>Second Read: Identify a Problem-Solving Process</a:t>
          </a:r>
        </a:p>
      </dgm:t>
    </dgm:pt>
    <dgm:pt modelId="{4A5E6208-1429-48BD-B720-1B75EC835DD4}" type="parTrans" cxnId="{D9FE33DE-42CF-4C60-AF30-275EFD9F0E74}">
      <dgm:prSet/>
      <dgm:spPr/>
      <dgm:t>
        <a:bodyPr/>
        <a:lstStyle/>
        <a:p>
          <a:endParaRPr lang="en-US"/>
        </a:p>
      </dgm:t>
    </dgm:pt>
    <dgm:pt modelId="{0BA6ECDD-C3D7-444B-A45F-9E2538378582}" type="sibTrans" cxnId="{D9FE33DE-42CF-4C60-AF30-275EFD9F0E74}">
      <dgm:prSet/>
      <dgm:spPr/>
      <dgm:t>
        <a:bodyPr/>
        <a:lstStyle/>
        <a:p>
          <a:endParaRPr lang="en-US"/>
        </a:p>
      </dgm:t>
    </dgm:pt>
    <dgm:pt modelId="{5602C901-BEB0-4453-8BAC-2FE059825F1C}">
      <dgm:prSet phldrT="[Text]" custT="1"/>
      <dgm:spPr>
        <a:solidFill>
          <a:schemeClr val="tx2"/>
        </a:solidFill>
      </dgm:spPr>
      <dgm:t>
        <a:bodyPr/>
        <a:lstStyle/>
        <a:p>
          <a:r>
            <a:rPr lang="en-US" sz="2800" dirty="0"/>
            <a:t>Third Read: Solve the Problem and Check for Reasonableness</a:t>
          </a:r>
        </a:p>
      </dgm:t>
    </dgm:pt>
    <dgm:pt modelId="{784AD83D-47EC-4D53-8FF9-E387C8EF1F5A}" type="parTrans" cxnId="{57BDF4C2-80EF-4F8E-932A-DC95B3214392}">
      <dgm:prSet/>
      <dgm:spPr/>
      <dgm:t>
        <a:bodyPr/>
        <a:lstStyle/>
        <a:p>
          <a:endParaRPr lang="en-US"/>
        </a:p>
      </dgm:t>
    </dgm:pt>
    <dgm:pt modelId="{B6D97235-0CD7-4428-A7E4-D3D2097C8C6A}" type="sibTrans" cxnId="{57BDF4C2-80EF-4F8E-932A-DC95B3214392}">
      <dgm:prSet/>
      <dgm:spPr/>
      <dgm:t>
        <a:bodyPr/>
        <a:lstStyle/>
        <a:p>
          <a:endParaRPr lang="en-US"/>
        </a:p>
      </dgm:t>
    </dgm:pt>
    <dgm:pt modelId="{00DF84E3-F989-4D64-8D63-EAE2FA99C918}" type="pres">
      <dgm:prSet presAssocID="{2EB4379C-B377-4AC1-ACA2-10672D550DA6}" presName="linear" presStyleCnt="0">
        <dgm:presLayoutVars>
          <dgm:dir/>
          <dgm:animLvl val="lvl"/>
          <dgm:resizeHandles val="exact"/>
        </dgm:presLayoutVars>
      </dgm:prSet>
      <dgm:spPr/>
    </dgm:pt>
    <dgm:pt modelId="{26C70D0A-1545-4F8C-93FC-26374DC316A4}" type="pres">
      <dgm:prSet presAssocID="{17520A6D-D93F-4EEB-B053-48B9986DB152}" presName="parentLin" presStyleCnt="0"/>
      <dgm:spPr/>
    </dgm:pt>
    <dgm:pt modelId="{B9812F86-DECA-462E-9A7D-33FBF9D07E24}" type="pres">
      <dgm:prSet presAssocID="{17520A6D-D93F-4EEB-B053-48B9986DB152}" presName="parentLeftMargin" presStyleLbl="node1" presStyleIdx="0" presStyleCnt="3"/>
      <dgm:spPr/>
    </dgm:pt>
    <dgm:pt modelId="{0114918C-6C00-4A61-AC57-675CB818E1DB}" type="pres">
      <dgm:prSet presAssocID="{17520A6D-D93F-4EEB-B053-48B9986DB152}" presName="parentText" presStyleLbl="node1" presStyleIdx="0" presStyleCnt="3" custScaleX="114853" custScaleY="216214">
        <dgm:presLayoutVars>
          <dgm:chMax val="0"/>
          <dgm:bulletEnabled val="1"/>
        </dgm:presLayoutVars>
      </dgm:prSet>
      <dgm:spPr/>
    </dgm:pt>
    <dgm:pt modelId="{444A4583-E867-4CEF-AE1B-F09D75CC7B32}" type="pres">
      <dgm:prSet presAssocID="{17520A6D-D93F-4EEB-B053-48B9986DB152}" presName="negativeSpace" presStyleCnt="0"/>
      <dgm:spPr/>
    </dgm:pt>
    <dgm:pt modelId="{A27C946D-F5D4-4C24-A73C-4514ABA20DC2}" type="pres">
      <dgm:prSet presAssocID="{17520A6D-D93F-4EEB-B053-48B9986DB152}" presName="childText" presStyleLbl="conFgAcc1" presStyleIdx="0" presStyleCnt="3">
        <dgm:presLayoutVars>
          <dgm:bulletEnabled val="1"/>
        </dgm:presLayoutVars>
      </dgm:prSet>
      <dgm:spPr/>
    </dgm:pt>
    <dgm:pt modelId="{F19BF35D-D2B0-48D3-821F-A6391FDB299F}" type="pres">
      <dgm:prSet presAssocID="{8A77447D-8A5B-4EF2-89B3-C114A0669ADB}" presName="spaceBetweenRectangles" presStyleCnt="0"/>
      <dgm:spPr/>
    </dgm:pt>
    <dgm:pt modelId="{057039A7-D73A-4F6B-BB6B-7DE67EBBCD33}" type="pres">
      <dgm:prSet presAssocID="{BBDC1C5B-10A3-49FA-B87A-CAEF8EB97991}" presName="parentLin" presStyleCnt="0"/>
      <dgm:spPr/>
    </dgm:pt>
    <dgm:pt modelId="{4B0524EA-924E-44C9-BC6A-B04825EE8A84}" type="pres">
      <dgm:prSet presAssocID="{BBDC1C5B-10A3-49FA-B87A-CAEF8EB97991}" presName="parentLeftMargin" presStyleLbl="node1" presStyleIdx="0" presStyleCnt="3"/>
      <dgm:spPr/>
    </dgm:pt>
    <dgm:pt modelId="{26D947BA-3BF3-4483-9FB6-186435EFD6AB}" type="pres">
      <dgm:prSet presAssocID="{BBDC1C5B-10A3-49FA-B87A-CAEF8EB97991}" presName="parentText" presStyleLbl="node1" presStyleIdx="1" presStyleCnt="3" custScaleX="115702" custScaleY="211065">
        <dgm:presLayoutVars>
          <dgm:chMax val="0"/>
          <dgm:bulletEnabled val="1"/>
        </dgm:presLayoutVars>
      </dgm:prSet>
      <dgm:spPr/>
    </dgm:pt>
    <dgm:pt modelId="{D71813C9-4782-4BE1-8B62-3FBE9B45E3EB}" type="pres">
      <dgm:prSet presAssocID="{BBDC1C5B-10A3-49FA-B87A-CAEF8EB97991}" presName="negativeSpace" presStyleCnt="0"/>
      <dgm:spPr/>
    </dgm:pt>
    <dgm:pt modelId="{C4DCE453-B4FA-449C-8CEC-D469B719B030}" type="pres">
      <dgm:prSet presAssocID="{BBDC1C5B-10A3-49FA-B87A-CAEF8EB97991}" presName="childText" presStyleLbl="conFgAcc1" presStyleIdx="1" presStyleCnt="3">
        <dgm:presLayoutVars>
          <dgm:bulletEnabled val="1"/>
        </dgm:presLayoutVars>
      </dgm:prSet>
      <dgm:spPr/>
    </dgm:pt>
    <dgm:pt modelId="{0629AAA0-499B-4100-AE07-0488E8E27D1B}" type="pres">
      <dgm:prSet presAssocID="{0BA6ECDD-C3D7-444B-A45F-9E2538378582}" presName="spaceBetweenRectangles" presStyleCnt="0"/>
      <dgm:spPr/>
    </dgm:pt>
    <dgm:pt modelId="{5F5E25BC-D33A-4701-B42F-F5AB918DB733}" type="pres">
      <dgm:prSet presAssocID="{5602C901-BEB0-4453-8BAC-2FE059825F1C}" presName="parentLin" presStyleCnt="0"/>
      <dgm:spPr/>
    </dgm:pt>
    <dgm:pt modelId="{F25F1A5C-3EA3-49CD-8275-65D39B6A6A4A}" type="pres">
      <dgm:prSet presAssocID="{5602C901-BEB0-4453-8BAC-2FE059825F1C}" presName="parentLeftMargin" presStyleLbl="node1" presStyleIdx="1" presStyleCnt="3"/>
      <dgm:spPr/>
    </dgm:pt>
    <dgm:pt modelId="{22F8C4A1-3656-4D74-B089-FAE25E4B0495}" type="pres">
      <dgm:prSet presAssocID="{5602C901-BEB0-4453-8BAC-2FE059825F1C}" presName="parentText" presStyleLbl="node1" presStyleIdx="2" presStyleCnt="3" custScaleX="116880" custScaleY="217906" custLinFactNeighborX="-3968" custLinFactNeighborY="-3457">
        <dgm:presLayoutVars>
          <dgm:chMax val="0"/>
          <dgm:bulletEnabled val="1"/>
        </dgm:presLayoutVars>
      </dgm:prSet>
      <dgm:spPr/>
    </dgm:pt>
    <dgm:pt modelId="{CF7A7FDF-4D4A-4598-B5E7-9F958990D2B3}" type="pres">
      <dgm:prSet presAssocID="{5602C901-BEB0-4453-8BAC-2FE059825F1C}" presName="negativeSpace" presStyleCnt="0"/>
      <dgm:spPr/>
    </dgm:pt>
    <dgm:pt modelId="{AABA9EFF-EB1B-4BD6-8389-0BF1CDA1765C}" type="pres">
      <dgm:prSet presAssocID="{5602C901-BEB0-4453-8BAC-2FE059825F1C}" presName="childText" presStyleLbl="conFgAcc1" presStyleIdx="2" presStyleCnt="3">
        <dgm:presLayoutVars>
          <dgm:bulletEnabled val="1"/>
        </dgm:presLayoutVars>
      </dgm:prSet>
      <dgm:spPr/>
    </dgm:pt>
  </dgm:ptLst>
  <dgm:cxnLst>
    <dgm:cxn modelId="{C3ED180E-D1DD-4621-89E1-7907816B1AE2}" type="presOf" srcId="{5602C901-BEB0-4453-8BAC-2FE059825F1C}" destId="{22F8C4A1-3656-4D74-B089-FAE25E4B0495}" srcOrd="1" destOrd="0" presId="urn:microsoft.com/office/officeart/2005/8/layout/list1"/>
    <dgm:cxn modelId="{868FAD16-DDCC-400C-A7F1-790F31F4F669}" type="presOf" srcId="{BBDC1C5B-10A3-49FA-B87A-CAEF8EB97991}" destId="{4B0524EA-924E-44C9-BC6A-B04825EE8A84}" srcOrd="0" destOrd="0" presId="urn:microsoft.com/office/officeart/2005/8/layout/list1"/>
    <dgm:cxn modelId="{36EA7F1C-75C3-48B8-A256-2725A02495D9}" srcId="{2EB4379C-B377-4AC1-ACA2-10672D550DA6}" destId="{17520A6D-D93F-4EEB-B053-48B9986DB152}" srcOrd="0" destOrd="0" parTransId="{88F140ED-12D3-41B5-94DF-DD6B58ACA6B4}" sibTransId="{8A77447D-8A5B-4EF2-89B3-C114A0669ADB}"/>
    <dgm:cxn modelId="{B742F429-CC66-4269-964A-BAFECE4B557B}" type="presOf" srcId="{2EB4379C-B377-4AC1-ACA2-10672D550DA6}" destId="{00DF84E3-F989-4D64-8D63-EAE2FA99C918}" srcOrd="0" destOrd="0" presId="urn:microsoft.com/office/officeart/2005/8/layout/list1"/>
    <dgm:cxn modelId="{C6B09140-9F63-470C-991E-8D9FCCB9188F}" type="presOf" srcId="{17520A6D-D93F-4EEB-B053-48B9986DB152}" destId="{0114918C-6C00-4A61-AC57-675CB818E1DB}" srcOrd="1" destOrd="0" presId="urn:microsoft.com/office/officeart/2005/8/layout/list1"/>
    <dgm:cxn modelId="{58F64289-4AED-492D-B14F-C56BA1B4B78F}" type="presOf" srcId="{BBDC1C5B-10A3-49FA-B87A-CAEF8EB97991}" destId="{26D947BA-3BF3-4483-9FB6-186435EFD6AB}" srcOrd="1" destOrd="0" presId="urn:microsoft.com/office/officeart/2005/8/layout/list1"/>
    <dgm:cxn modelId="{567ED49C-1CE3-4B59-AF7C-35CA4BA8BA2C}" type="presOf" srcId="{17520A6D-D93F-4EEB-B053-48B9986DB152}" destId="{B9812F86-DECA-462E-9A7D-33FBF9D07E24}" srcOrd="0" destOrd="0" presId="urn:microsoft.com/office/officeart/2005/8/layout/list1"/>
    <dgm:cxn modelId="{57BDF4C2-80EF-4F8E-932A-DC95B3214392}" srcId="{2EB4379C-B377-4AC1-ACA2-10672D550DA6}" destId="{5602C901-BEB0-4453-8BAC-2FE059825F1C}" srcOrd="2" destOrd="0" parTransId="{784AD83D-47EC-4D53-8FF9-E387C8EF1F5A}" sibTransId="{B6D97235-0CD7-4428-A7E4-D3D2097C8C6A}"/>
    <dgm:cxn modelId="{D9FE33DE-42CF-4C60-AF30-275EFD9F0E74}" srcId="{2EB4379C-B377-4AC1-ACA2-10672D550DA6}" destId="{BBDC1C5B-10A3-49FA-B87A-CAEF8EB97991}" srcOrd="1" destOrd="0" parTransId="{4A5E6208-1429-48BD-B720-1B75EC835DD4}" sibTransId="{0BA6ECDD-C3D7-444B-A45F-9E2538378582}"/>
    <dgm:cxn modelId="{629F3FF6-D520-4749-B8BB-ED5BA3135753}" type="presOf" srcId="{5602C901-BEB0-4453-8BAC-2FE059825F1C}" destId="{F25F1A5C-3EA3-49CD-8275-65D39B6A6A4A}" srcOrd="0" destOrd="0" presId="urn:microsoft.com/office/officeart/2005/8/layout/list1"/>
    <dgm:cxn modelId="{D2967A49-E870-4B15-93E5-086AA6BEA26F}" type="presParOf" srcId="{00DF84E3-F989-4D64-8D63-EAE2FA99C918}" destId="{26C70D0A-1545-4F8C-93FC-26374DC316A4}" srcOrd="0" destOrd="0" presId="urn:microsoft.com/office/officeart/2005/8/layout/list1"/>
    <dgm:cxn modelId="{CC1F945F-7856-4F4F-985E-24E2F6465E0A}" type="presParOf" srcId="{26C70D0A-1545-4F8C-93FC-26374DC316A4}" destId="{B9812F86-DECA-462E-9A7D-33FBF9D07E24}" srcOrd="0" destOrd="0" presId="urn:microsoft.com/office/officeart/2005/8/layout/list1"/>
    <dgm:cxn modelId="{6D3D018B-2299-4F8F-B147-B4C412ED6D50}" type="presParOf" srcId="{26C70D0A-1545-4F8C-93FC-26374DC316A4}" destId="{0114918C-6C00-4A61-AC57-675CB818E1DB}" srcOrd="1" destOrd="0" presId="urn:microsoft.com/office/officeart/2005/8/layout/list1"/>
    <dgm:cxn modelId="{33F75166-CF0F-4CD5-9B4D-1753E4FD19F8}" type="presParOf" srcId="{00DF84E3-F989-4D64-8D63-EAE2FA99C918}" destId="{444A4583-E867-4CEF-AE1B-F09D75CC7B32}" srcOrd="1" destOrd="0" presId="urn:microsoft.com/office/officeart/2005/8/layout/list1"/>
    <dgm:cxn modelId="{55FD1CA2-B681-4C61-A9FF-A490BE46AE70}" type="presParOf" srcId="{00DF84E3-F989-4D64-8D63-EAE2FA99C918}" destId="{A27C946D-F5D4-4C24-A73C-4514ABA20DC2}" srcOrd="2" destOrd="0" presId="urn:microsoft.com/office/officeart/2005/8/layout/list1"/>
    <dgm:cxn modelId="{A68572DE-5C37-4D64-98DC-738C0C06D79E}" type="presParOf" srcId="{00DF84E3-F989-4D64-8D63-EAE2FA99C918}" destId="{F19BF35D-D2B0-48D3-821F-A6391FDB299F}" srcOrd="3" destOrd="0" presId="urn:microsoft.com/office/officeart/2005/8/layout/list1"/>
    <dgm:cxn modelId="{EF6350AF-C33E-486C-9E71-0998B6A58C60}" type="presParOf" srcId="{00DF84E3-F989-4D64-8D63-EAE2FA99C918}" destId="{057039A7-D73A-4F6B-BB6B-7DE67EBBCD33}" srcOrd="4" destOrd="0" presId="urn:microsoft.com/office/officeart/2005/8/layout/list1"/>
    <dgm:cxn modelId="{DA437722-744A-4A52-A275-DEC426391F17}" type="presParOf" srcId="{057039A7-D73A-4F6B-BB6B-7DE67EBBCD33}" destId="{4B0524EA-924E-44C9-BC6A-B04825EE8A84}" srcOrd="0" destOrd="0" presId="urn:microsoft.com/office/officeart/2005/8/layout/list1"/>
    <dgm:cxn modelId="{9159540B-F6C1-4280-95AC-8E20291CE766}" type="presParOf" srcId="{057039A7-D73A-4F6B-BB6B-7DE67EBBCD33}" destId="{26D947BA-3BF3-4483-9FB6-186435EFD6AB}" srcOrd="1" destOrd="0" presId="urn:microsoft.com/office/officeart/2005/8/layout/list1"/>
    <dgm:cxn modelId="{5F10ABD2-E4AA-40F2-AFC6-A596CADC4C6B}" type="presParOf" srcId="{00DF84E3-F989-4D64-8D63-EAE2FA99C918}" destId="{D71813C9-4782-4BE1-8B62-3FBE9B45E3EB}" srcOrd="5" destOrd="0" presId="urn:microsoft.com/office/officeart/2005/8/layout/list1"/>
    <dgm:cxn modelId="{6E56322D-BE1A-4BCB-ABB2-773A1EE501D2}" type="presParOf" srcId="{00DF84E3-F989-4D64-8D63-EAE2FA99C918}" destId="{C4DCE453-B4FA-449C-8CEC-D469B719B030}" srcOrd="6" destOrd="0" presId="urn:microsoft.com/office/officeart/2005/8/layout/list1"/>
    <dgm:cxn modelId="{F68C6A69-BBE1-48B3-97CC-A4C893280E31}" type="presParOf" srcId="{00DF84E3-F989-4D64-8D63-EAE2FA99C918}" destId="{0629AAA0-499B-4100-AE07-0488E8E27D1B}" srcOrd="7" destOrd="0" presId="urn:microsoft.com/office/officeart/2005/8/layout/list1"/>
    <dgm:cxn modelId="{C4CA2B76-D507-432E-AAF1-D3F63266B8A7}" type="presParOf" srcId="{00DF84E3-F989-4D64-8D63-EAE2FA99C918}" destId="{5F5E25BC-D33A-4701-B42F-F5AB918DB733}" srcOrd="8" destOrd="0" presId="urn:microsoft.com/office/officeart/2005/8/layout/list1"/>
    <dgm:cxn modelId="{AFFA2B84-9D99-45B7-8812-1B7880690098}" type="presParOf" srcId="{5F5E25BC-D33A-4701-B42F-F5AB918DB733}" destId="{F25F1A5C-3EA3-49CD-8275-65D39B6A6A4A}" srcOrd="0" destOrd="0" presId="urn:microsoft.com/office/officeart/2005/8/layout/list1"/>
    <dgm:cxn modelId="{ECB19565-EED0-4F19-A127-160F31A81DEE}" type="presParOf" srcId="{5F5E25BC-D33A-4701-B42F-F5AB918DB733}" destId="{22F8C4A1-3656-4D74-B089-FAE25E4B0495}" srcOrd="1" destOrd="0" presId="urn:microsoft.com/office/officeart/2005/8/layout/list1"/>
    <dgm:cxn modelId="{608814B0-8042-42AC-85BC-93C54E9A33D7}" type="presParOf" srcId="{00DF84E3-F989-4D64-8D63-EAE2FA99C918}" destId="{CF7A7FDF-4D4A-4598-B5E7-9F958990D2B3}" srcOrd="9" destOrd="0" presId="urn:microsoft.com/office/officeart/2005/8/layout/list1"/>
    <dgm:cxn modelId="{62F0BCDB-4DDB-4088-8BE3-562AFCACC724}" type="presParOf" srcId="{00DF84E3-F989-4D64-8D63-EAE2FA99C918}" destId="{AABA9EFF-EB1B-4BD6-8389-0BF1CDA1765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3EFC1E-D597-4C5A-A0F2-75CE51DE74F6}"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A4EEA97-CB28-4E42-A4E1-948BBAB93147}">
      <dgm:prSet phldrT="[Text]" custT="1"/>
      <dgm:spPr>
        <a:solidFill>
          <a:schemeClr val="tx2">
            <a:lumMod val="75000"/>
          </a:schemeClr>
        </a:solidFill>
      </dgm:spPr>
      <dgm:t>
        <a:bodyPr/>
        <a:lstStyle/>
        <a:p>
          <a:endParaRPr lang="en-US" sz="1800" dirty="0"/>
        </a:p>
        <a:p>
          <a:endParaRPr lang="en-US" sz="1800" dirty="0"/>
        </a:p>
        <a:p>
          <a:endParaRPr lang="en-US" sz="1800" dirty="0"/>
        </a:p>
        <a:p>
          <a:r>
            <a:rPr lang="en-US" sz="1800" b="1" dirty="0">
              <a:solidFill>
                <a:schemeClr val="bg1"/>
              </a:solidFill>
            </a:rPr>
            <a:t>Tier 3 </a:t>
          </a:r>
        </a:p>
        <a:p>
          <a:r>
            <a:rPr lang="en-US" sz="1800" dirty="0">
              <a:solidFill>
                <a:schemeClr val="bg1"/>
              </a:solidFill>
            </a:rPr>
            <a:t>Domain-specific academic vocabulary</a:t>
          </a:r>
        </a:p>
      </dgm:t>
    </dgm:pt>
    <dgm:pt modelId="{9D91EC52-4DEF-4F11-93D0-8538A283A1ED}" type="parTrans" cxnId="{53DC513C-27EC-4407-85AF-20FD89F89811}">
      <dgm:prSet/>
      <dgm:spPr/>
      <dgm:t>
        <a:bodyPr/>
        <a:lstStyle/>
        <a:p>
          <a:endParaRPr lang="en-US"/>
        </a:p>
      </dgm:t>
    </dgm:pt>
    <dgm:pt modelId="{7EF7D3AD-C5B9-4CE0-B57A-A3C04DBC6421}" type="sibTrans" cxnId="{53DC513C-27EC-4407-85AF-20FD89F89811}">
      <dgm:prSet/>
      <dgm:spPr/>
      <dgm:t>
        <a:bodyPr/>
        <a:lstStyle/>
        <a:p>
          <a:endParaRPr lang="en-US"/>
        </a:p>
      </dgm:t>
    </dgm:pt>
    <dgm:pt modelId="{01CDFEE4-51C3-48E7-8A82-D458F55C5770}">
      <dgm:prSet phldrT="[Text]" custT="1"/>
      <dgm:spPr>
        <a:solidFill>
          <a:schemeClr val="tx2">
            <a:lumMod val="75000"/>
          </a:schemeClr>
        </a:solidFill>
      </dgm:spPr>
      <dgm:t>
        <a:bodyPr/>
        <a:lstStyle/>
        <a:p>
          <a:r>
            <a:rPr lang="en-US" sz="1800" b="1" dirty="0">
              <a:solidFill>
                <a:schemeClr val="bg1"/>
              </a:solidFill>
            </a:rPr>
            <a:t>Tier 2 </a:t>
          </a:r>
        </a:p>
        <a:p>
          <a:r>
            <a:rPr lang="en-US" sz="1800" dirty="0">
              <a:solidFill>
                <a:schemeClr val="bg1"/>
              </a:solidFill>
            </a:rPr>
            <a:t>High-Utility academic vocabulary found in many content texts, cross-curricular terms</a:t>
          </a:r>
        </a:p>
      </dgm:t>
    </dgm:pt>
    <dgm:pt modelId="{9351FFE3-0C13-44A4-B680-9A7B3E5C21ED}" type="parTrans" cxnId="{9C7FD0A4-4F9B-4815-AC7B-14EAD57C690B}">
      <dgm:prSet/>
      <dgm:spPr/>
      <dgm:t>
        <a:bodyPr/>
        <a:lstStyle/>
        <a:p>
          <a:endParaRPr lang="en-US"/>
        </a:p>
      </dgm:t>
    </dgm:pt>
    <dgm:pt modelId="{F6D70978-429A-4154-B42E-98F6E9260CA1}" type="sibTrans" cxnId="{9C7FD0A4-4F9B-4815-AC7B-14EAD57C690B}">
      <dgm:prSet/>
      <dgm:spPr/>
      <dgm:t>
        <a:bodyPr/>
        <a:lstStyle/>
        <a:p>
          <a:endParaRPr lang="en-US"/>
        </a:p>
      </dgm:t>
    </dgm:pt>
    <dgm:pt modelId="{937DD74A-E0E3-4C25-94F7-D05E3895CDCE}">
      <dgm:prSet phldrT="[Text]" custT="1"/>
      <dgm:spPr>
        <a:solidFill>
          <a:schemeClr val="tx2">
            <a:lumMod val="75000"/>
          </a:schemeClr>
        </a:solidFill>
      </dgm:spPr>
      <dgm:t>
        <a:bodyPr/>
        <a:lstStyle/>
        <a:p>
          <a:r>
            <a:rPr lang="en-US" sz="1800" b="1" dirty="0">
              <a:solidFill>
                <a:schemeClr val="bg1"/>
              </a:solidFill>
            </a:rPr>
            <a:t>Tier 1 </a:t>
          </a:r>
        </a:p>
        <a:p>
          <a:r>
            <a:rPr lang="en-US" sz="1800" dirty="0">
              <a:solidFill>
                <a:schemeClr val="bg1"/>
              </a:solidFill>
            </a:rPr>
            <a:t>Everyday words, familiar to most students primarily learned through conversation</a:t>
          </a:r>
        </a:p>
      </dgm:t>
    </dgm:pt>
    <dgm:pt modelId="{3B6F6034-A5BB-4358-9F52-97887A5036FB}" type="parTrans" cxnId="{66026CEA-30D4-4C1A-BB7D-FB2AF9D33608}">
      <dgm:prSet/>
      <dgm:spPr/>
      <dgm:t>
        <a:bodyPr/>
        <a:lstStyle/>
        <a:p>
          <a:endParaRPr lang="en-US"/>
        </a:p>
      </dgm:t>
    </dgm:pt>
    <dgm:pt modelId="{5C9F66AD-D78F-4804-AD77-1F799D2C29EC}" type="sibTrans" cxnId="{66026CEA-30D4-4C1A-BB7D-FB2AF9D33608}">
      <dgm:prSet/>
      <dgm:spPr/>
      <dgm:t>
        <a:bodyPr/>
        <a:lstStyle/>
        <a:p>
          <a:endParaRPr lang="en-US"/>
        </a:p>
      </dgm:t>
    </dgm:pt>
    <dgm:pt modelId="{2A02B947-2B8C-4F94-A24C-17AA5897C481}" type="pres">
      <dgm:prSet presAssocID="{323EFC1E-D597-4C5A-A0F2-75CE51DE74F6}" presName="Name0" presStyleCnt="0">
        <dgm:presLayoutVars>
          <dgm:dir/>
          <dgm:animLvl val="lvl"/>
          <dgm:resizeHandles val="exact"/>
        </dgm:presLayoutVars>
      </dgm:prSet>
      <dgm:spPr/>
    </dgm:pt>
    <dgm:pt modelId="{D27AEAD8-AFD1-413A-90A3-4DA8E949AB2D}" type="pres">
      <dgm:prSet presAssocID="{4A4EEA97-CB28-4E42-A4E1-948BBAB93147}" presName="Name8" presStyleCnt="0"/>
      <dgm:spPr/>
    </dgm:pt>
    <dgm:pt modelId="{0B05270A-BAFE-494A-A233-BA4D0D886CD0}" type="pres">
      <dgm:prSet presAssocID="{4A4EEA97-CB28-4E42-A4E1-948BBAB93147}" presName="level" presStyleLbl="node1" presStyleIdx="0" presStyleCnt="3">
        <dgm:presLayoutVars>
          <dgm:chMax val="1"/>
          <dgm:bulletEnabled val="1"/>
        </dgm:presLayoutVars>
      </dgm:prSet>
      <dgm:spPr/>
    </dgm:pt>
    <dgm:pt modelId="{41D0AD94-6E82-438B-9DF2-280D6CCE3EEB}" type="pres">
      <dgm:prSet presAssocID="{4A4EEA97-CB28-4E42-A4E1-948BBAB93147}" presName="levelTx" presStyleLbl="revTx" presStyleIdx="0" presStyleCnt="0">
        <dgm:presLayoutVars>
          <dgm:chMax val="1"/>
          <dgm:bulletEnabled val="1"/>
        </dgm:presLayoutVars>
      </dgm:prSet>
      <dgm:spPr/>
    </dgm:pt>
    <dgm:pt modelId="{FC5FF8EF-3E5C-48B3-9BFA-D0C5657495CB}" type="pres">
      <dgm:prSet presAssocID="{01CDFEE4-51C3-48E7-8A82-D458F55C5770}" presName="Name8" presStyleCnt="0"/>
      <dgm:spPr/>
    </dgm:pt>
    <dgm:pt modelId="{A0B7B243-27A9-428E-BE28-EBAC74D332EC}" type="pres">
      <dgm:prSet presAssocID="{01CDFEE4-51C3-48E7-8A82-D458F55C5770}" presName="level" presStyleLbl="node1" presStyleIdx="1" presStyleCnt="3">
        <dgm:presLayoutVars>
          <dgm:chMax val="1"/>
          <dgm:bulletEnabled val="1"/>
        </dgm:presLayoutVars>
      </dgm:prSet>
      <dgm:spPr/>
    </dgm:pt>
    <dgm:pt modelId="{C6C96D9A-6D5C-47D7-A5EB-AE35BE961D9C}" type="pres">
      <dgm:prSet presAssocID="{01CDFEE4-51C3-48E7-8A82-D458F55C5770}" presName="levelTx" presStyleLbl="revTx" presStyleIdx="0" presStyleCnt="0">
        <dgm:presLayoutVars>
          <dgm:chMax val="1"/>
          <dgm:bulletEnabled val="1"/>
        </dgm:presLayoutVars>
      </dgm:prSet>
      <dgm:spPr/>
    </dgm:pt>
    <dgm:pt modelId="{8D9BC1F9-61A8-4BBB-98FE-9BBD10E50FF2}" type="pres">
      <dgm:prSet presAssocID="{937DD74A-E0E3-4C25-94F7-D05E3895CDCE}" presName="Name8" presStyleCnt="0"/>
      <dgm:spPr/>
    </dgm:pt>
    <dgm:pt modelId="{67EBA069-4A6C-4CBB-8BE9-53A87E4C5FF6}" type="pres">
      <dgm:prSet presAssocID="{937DD74A-E0E3-4C25-94F7-D05E3895CDCE}" presName="level" presStyleLbl="node1" presStyleIdx="2" presStyleCnt="3">
        <dgm:presLayoutVars>
          <dgm:chMax val="1"/>
          <dgm:bulletEnabled val="1"/>
        </dgm:presLayoutVars>
      </dgm:prSet>
      <dgm:spPr/>
    </dgm:pt>
    <dgm:pt modelId="{B12BD72F-BC1B-493D-8697-235AEA695F57}" type="pres">
      <dgm:prSet presAssocID="{937DD74A-E0E3-4C25-94F7-D05E3895CDCE}" presName="levelTx" presStyleLbl="revTx" presStyleIdx="0" presStyleCnt="0">
        <dgm:presLayoutVars>
          <dgm:chMax val="1"/>
          <dgm:bulletEnabled val="1"/>
        </dgm:presLayoutVars>
      </dgm:prSet>
      <dgm:spPr/>
    </dgm:pt>
  </dgm:ptLst>
  <dgm:cxnLst>
    <dgm:cxn modelId="{53DC513C-27EC-4407-85AF-20FD89F89811}" srcId="{323EFC1E-D597-4C5A-A0F2-75CE51DE74F6}" destId="{4A4EEA97-CB28-4E42-A4E1-948BBAB93147}" srcOrd="0" destOrd="0" parTransId="{9D91EC52-4DEF-4F11-93D0-8538A283A1ED}" sibTransId="{7EF7D3AD-C5B9-4CE0-B57A-A3C04DBC6421}"/>
    <dgm:cxn modelId="{16D8D474-BD91-4C5A-974D-AA5D495FA45D}" type="presOf" srcId="{01CDFEE4-51C3-48E7-8A82-D458F55C5770}" destId="{A0B7B243-27A9-428E-BE28-EBAC74D332EC}" srcOrd="0" destOrd="0" presId="urn:microsoft.com/office/officeart/2005/8/layout/pyramid1"/>
    <dgm:cxn modelId="{495CCE55-EC66-45B7-8417-2DB0CC254BD4}" type="presOf" srcId="{937DD74A-E0E3-4C25-94F7-D05E3895CDCE}" destId="{67EBA069-4A6C-4CBB-8BE9-53A87E4C5FF6}" srcOrd="0" destOrd="0" presId="urn:microsoft.com/office/officeart/2005/8/layout/pyramid1"/>
    <dgm:cxn modelId="{E9666B7D-346A-42BD-90E3-22A9515EBD2F}" type="presOf" srcId="{01CDFEE4-51C3-48E7-8A82-D458F55C5770}" destId="{C6C96D9A-6D5C-47D7-A5EB-AE35BE961D9C}" srcOrd="1" destOrd="0" presId="urn:microsoft.com/office/officeart/2005/8/layout/pyramid1"/>
    <dgm:cxn modelId="{35306F9A-84F2-4C05-ADFF-50776390E312}" type="presOf" srcId="{323EFC1E-D597-4C5A-A0F2-75CE51DE74F6}" destId="{2A02B947-2B8C-4F94-A24C-17AA5897C481}" srcOrd="0" destOrd="0" presId="urn:microsoft.com/office/officeart/2005/8/layout/pyramid1"/>
    <dgm:cxn modelId="{9C7FD0A4-4F9B-4815-AC7B-14EAD57C690B}" srcId="{323EFC1E-D597-4C5A-A0F2-75CE51DE74F6}" destId="{01CDFEE4-51C3-48E7-8A82-D458F55C5770}" srcOrd="1" destOrd="0" parTransId="{9351FFE3-0C13-44A4-B680-9A7B3E5C21ED}" sibTransId="{F6D70978-429A-4154-B42E-98F6E9260CA1}"/>
    <dgm:cxn modelId="{83D85BD0-F2E4-437B-8F1C-EA6AC797E4CD}" type="presOf" srcId="{4A4EEA97-CB28-4E42-A4E1-948BBAB93147}" destId="{41D0AD94-6E82-438B-9DF2-280D6CCE3EEB}" srcOrd="1" destOrd="0" presId="urn:microsoft.com/office/officeart/2005/8/layout/pyramid1"/>
    <dgm:cxn modelId="{66026CEA-30D4-4C1A-BB7D-FB2AF9D33608}" srcId="{323EFC1E-D597-4C5A-A0F2-75CE51DE74F6}" destId="{937DD74A-E0E3-4C25-94F7-D05E3895CDCE}" srcOrd="2" destOrd="0" parTransId="{3B6F6034-A5BB-4358-9F52-97887A5036FB}" sibTransId="{5C9F66AD-D78F-4804-AD77-1F799D2C29EC}"/>
    <dgm:cxn modelId="{6EA3AFF1-F458-4C69-AC5C-E4D79627D7D9}" type="presOf" srcId="{4A4EEA97-CB28-4E42-A4E1-948BBAB93147}" destId="{0B05270A-BAFE-494A-A233-BA4D0D886CD0}" srcOrd="0" destOrd="0" presId="urn:microsoft.com/office/officeart/2005/8/layout/pyramid1"/>
    <dgm:cxn modelId="{927F24F8-5FB2-4FD6-96EB-50331A57C4EC}" type="presOf" srcId="{937DD74A-E0E3-4C25-94F7-D05E3895CDCE}" destId="{B12BD72F-BC1B-493D-8697-235AEA695F57}" srcOrd="1" destOrd="0" presId="urn:microsoft.com/office/officeart/2005/8/layout/pyramid1"/>
    <dgm:cxn modelId="{0378C32F-EC1E-4AA1-B92B-62BE358EEA26}" type="presParOf" srcId="{2A02B947-2B8C-4F94-A24C-17AA5897C481}" destId="{D27AEAD8-AFD1-413A-90A3-4DA8E949AB2D}" srcOrd="0" destOrd="0" presId="urn:microsoft.com/office/officeart/2005/8/layout/pyramid1"/>
    <dgm:cxn modelId="{9DEED906-3F9D-4EFF-9D08-0CF3508810BD}" type="presParOf" srcId="{D27AEAD8-AFD1-413A-90A3-4DA8E949AB2D}" destId="{0B05270A-BAFE-494A-A233-BA4D0D886CD0}" srcOrd="0" destOrd="0" presId="urn:microsoft.com/office/officeart/2005/8/layout/pyramid1"/>
    <dgm:cxn modelId="{38FDEF36-AA43-4A77-AED7-FBA18BEFA574}" type="presParOf" srcId="{D27AEAD8-AFD1-413A-90A3-4DA8E949AB2D}" destId="{41D0AD94-6E82-438B-9DF2-280D6CCE3EEB}" srcOrd="1" destOrd="0" presId="urn:microsoft.com/office/officeart/2005/8/layout/pyramid1"/>
    <dgm:cxn modelId="{F84ECF30-446A-4FFB-8C69-7EE913993993}" type="presParOf" srcId="{2A02B947-2B8C-4F94-A24C-17AA5897C481}" destId="{FC5FF8EF-3E5C-48B3-9BFA-D0C5657495CB}" srcOrd="1" destOrd="0" presId="urn:microsoft.com/office/officeart/2005/8/layout/pyramid1"/>
    <dgm:cxn modelId="{1522DC29-9AB6-45F3-9776-865F0435D178}" type="presParOf" srcId="{FC5FF8EF-3E5C-48B3-9BFA-D0C5657495CB}" destId="{A0B7B243-27A9-428E-BE28-EBAC74D332EC}" srcOrd="0" destOrd="0" presId="urn:microsoft.com/office/officeart/2005/8/layout/pyramid1"/>
    <dgm:cxn modelId="{1F2A6791-164F-4D4F-BE52-5E2C9D4FBEA9}" type="presParOf" srcId="{FC5FF8EF-3E5C-48B3-9BFA-D0C5657495CB}" destId="{C6C96D9A-6D5C-47D7-A5EB-AE35BE961D9C}" srcOrd="1" destOrd="0" presId="urn:microsoft.com/office/officeart/2005/8/layout/pyramid1"/>
    <dgm:cxn modelId="{18952ED9-C4D2-45BC-B8DD-2A0E424E37C8}" type="presParOf" srcId="{2A02B947-2B8C-4F94-A24C-17AA5897C481}" destId="{8D9BC1F9-61A8-4BBB-98FE-9BBD10E50FF2}" srcOrd="2" destOrd="0" presId="urn:microsoft.com/office/officeart/2005/8/layout/pyramid1"/>
    <dgm:cxn modelId="{7A0D19F6-D06B-4DE4-9A44-7041D230DF7B}" type="presParOf" srcId="{8D9BC1F9-61A8-4BBB-98FE-9BBD10E50FF2}" destId="{67EBA069-4A6C-4CBB-8BE9-53A87E4C5FF6}" srcOrd="0" destOrd="0" presId="urn:microsoft.com/office/officeart/2005/8/layout/pyramid1"/>
    <dgm:cxn modelId="{15D390EC-7F0B-4E15-BFE6-3DA95D8AEC39}" type="presParOf" srcId="{8D9BC1F9-61A8-4BBB-98FE-9BBD10E50FF2}" destId="{B12BD72F-BC1B-493D-8697-235AEA695F57}"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0D63C45-84AB-4C07-972D-4823E1D8ECF2}" type="doc">
      <dgm:prSet loTypeId="urn:microsoft.com/office/officeart/2005/8/layout/cycle5" loCatId="cycle" qsTypeId="urn:microsoft.com/office/officeart/2005/8/quickstyle/3d3" qsCatId="3D" csTypeId="urn:microsoft.com/office/officeart/2005/8/colors/accent1_2" csCatId="accent1" phldr="1"/>
      <dgm:spPr/>
      <dgm:t>
        <a:bodyPr/>
        <a:lstStyle/>
        <a:p>
          <a:endParaRPr lang="en-US"/>
        </a:p>
      </dgm:t>
    </dgm:pt>
    <dgm:pt modelId="{006E17F8-8979-47F5-8145-6CCFA1BB85CF}">
      <dgm:prSet phldrT="[Text]"/>
      <dgm:spPr/>
      <dgm:t>
        <a:bodyPr/>
        <a:lstStyle/>
        <a:p>
          <a:r>
            <a:rPr lang="en-US" dirty="0"/>
            <a:t>Understand the problem</a:t>
          </a:r>
        </a:p>
      </dgm:t>
    </dgm:pt>
    <dgm:pt modelId="{8C9AF4A1-8F1D-44EB-B194-FE69320C9AAC}" type="parTrans" cxnId="{46C1CFE1-EBF0-46AE-8400-BED13881E931}">
      <dgm:prSet/>
      <dgm:spPr/>
      <dgm:t>
        <a:bodyPr/>
        <a:lstStyle/>
        <a:p>
          <a:endParaRPr lang="en-US"/>
        </a:p>
      </dgm:t>
    </dgm:pt>
    <dgm:pt modelId="{CA4AA908-1FE2-4C42-A7E2-6B4570412969}" type="sibTrans" cxnId="{46C1CFE1-EBF0-46AE-8400-BED13881E931}">
      <dgm:prSet/>
      <dgm:spPr/>
      <dgm:t>
        <a:bodyPr/>
        <a:lstStyle/>
        <a:p>
          <a:endParaRPr lang="en-US"/>
        </a:p>
      </dgm:t>
    </dgm:pt>
    <dgm:pt modelId="{07A736CB-FB81-478B-B861-0BD251178645}">
      <dgm:prSet phldrT="[Text]"/>
      <dgm:spPr/>
      <dgm:t>
        <a:bodyPr/>
        <a:lstStyle/>
        <a:p>
          <a:r>
            <a:rPr lang="en-US" dirty="0"/>
            <a:t>Devise a plan</a:t>
          </a:r>
        </a:p>
      </dgm:t>
    </dgm:pt>
    <dgm:pt modelId="{EC730828-14C1-4CF8-8C2E-B3BF8810B6CF}" type="parTrans" cxnId="{4A03C82F-61CD-4335-A954-255D2A4C5E0E}">
      <dgm:prSet/>
      <dgm:spPr/>
      <dgm:t>
        <a:bodyPr/>
        <a:lstStyle/>
        <a:p>
          <a:endParaRPr lang="en-US"/>
        </a:p>
      </dgm:t>
    </dgm:pt>
    <dgm:pt modelId="{913B653B-DF81-4061-A697-8DC40764EAC7}" type="sibTrans" cxnId="{4A03C82F-61CD-4335-A954-255D2A4C5E0E}">
      <dgm:prSet/>
      <dgm:spPr/>
      <dgm:t>
        <a:bodyPr/>
        <a:lstStyle/>
        <a:p>
          <a:endParaRPr lang="en-US"/>
        </a:p>
      </dgm:t>
    </dgm:pt>
    <dgm:pt modelId="{DA4820C1-8C96-4ECA-93C8-56C781DC1DCC}">
      <dgm:prSet phldrT="[Text]"/>
      <dgm:spPr/>
      <dgm:t>
        <a:bodyPr/>
        <a:lstStyle/>
        <a:p>
          <a:r>
            <a:rPr lang="en-US" dirty="0"/>
            <a:t>Carry out the plan</a:t>
          </a:r>
        </a:p>
      </dgm:t>
    </dgm:pt>
    <dgm:pt modelId="{648C68B0-65E1-4D8D-AEFA-38BDAB16DC72}" type="parTrans" cxnId="{A2D062A5-5209-4896-B65D-1A8A6AF0A651}">
      <dgm:prSet/>
      <dgm:spPr/>
      <dgm:t>
        <a:bodyPr/>
        <a:lstStyle/>
        <a:p>
          <a:endParaRPr lang="en-US"/>
        </a:p>
      </dgm:t>
    </dgm:pt>
    <dgm:pt modelId="{CE9C5472-F72E-4060-A085-2E338B48A2FB}" type="sibTrans" cxnId="{A2D062A5-5209-4896-B65D-1A8A6AF0A651}">
      <dgm:prSet/>
      <dgm:spPr/>
      <dgm:t>
        <a:bodyPr/>
        <a:lstStyle/>
        <a:p>
          <a:endParaRPr lang="en-US"/>
        </a:p>
      </dgm:t>
    </dgm:pt>
    <dgm:pt modelId="{748209F8-8F46-4584-82A4-EC84058BF146}">
      <dgm:prSet phldrT="[Text]"/>
      <dgm:spPr/>
      <dgm:t>
        <a:bodyPr/>
        <a:lstStyle/>
        <a:p>
          <a:r>
            <a:rPr lang="en-US" dirty="0"/>
            <a:t>Look back (reflect)</a:t>
          </a:r>
        </a:p>
      </dgm:t>
    </dgm:pt>
    <dgm:pt modelId="{946D5464-2233-479A-92A1-76AD501AEC93}" type="parTrans" cxnId="{A3E3DD7D-0B13-4BB9-AC4F-D0DF76C81A68}">
      <dgm:prSet/>
      <dgm:spPr/>
      <dgm:t>
        <a:bodyPr/>
        <a:lstStyle/>
        <a:p>
          <a:endParaRPr lang="en-US"/>
        </a:p>
      </dgm:t>
    </dgm:pt>
    <dgm:pt modelId="{6ACA4380-1C17-4E00-B357-B540578A27EC}" type="sibTrans" cxnId="{A3E3DD7D-0B13-4BB9-AC4F-D0DF76C81A68}">
      <dgm:prSet/>
      <dgm:spPr/>
      <dgm:t>
        <a:bodyPr/>
        <a:lstStyle/>
        <a:p>
          <a:endParaRPr lang="en-US"/>
        </a:p>
      </dgm:t>
    </dgm:pt>
    <dgm:pt modelId="{6184668A-6206-488B-B613-2ADA4CB387AB}" type="pres">
      <dgm:prSet presAssocID="{30D63C45-84AB-4C07-972D-4823E1D8ECF2}" presName="cycle" presStyleCnt="0">
        <dgm:presLayoutVars>
          <dgm:dir/>
          <dgm:resizeHandles val="exact"/>
        </dgm:presLayoutVars>
      </dgm:prSet>
      <dgm:spPr/>
    </dgm:pt>
    <dgm:pt modelId="{496EA137-157B-43CF-8C14-1826944A78FC}" type="pres">
      <dgm:prSet presAssocID="{006E17F8-8979-47F5-8145-6CCFA1BB85CF}" presName="node" presStyleLbl="node1" presStyleIdx="0" presStyleCnt="4">
        <dgm:presLayoutVars>
          <dgm:bulletEnabled val="1"/>
        </dgm:presLayoutVars>
      </dgm:prSet>
      <dgm:spPr/>
    </dgm:pt>
    <dgm:pt modelId="{092D2C94-894B-4D84-9667-7D2F1F99C848}" type="pres">
      <dgm:prSet presAssocID="{006E17F8-8979-47F5-8145-6CCFA1BB85CF}" presName="spNode" presStyleCnt="0"/>
      <dgm:spPr/>
    </dgm:pt>
    <dgm:pt modelId="{0A74D021-D57D-4D0D-AF5B-B3F357CD14BF}" type="pres">
      <dgm:prSet presAssocID="{CA4AA908-1FE2-4C42-A7E2-6B4570412969}" presName="sibTrans" presStyleLbl="sibTrans1D1" presStyleIdx="0" presStyleCnt="4"/>
      <dgm:spPr/>
    </dgm:pt>
    <dgm:pt modelId="{DE597D20-C8A5-47AA-BE0C-C4B5B6EBFB87}" type="pres">
      <dgm:prSet presAssocID="{07A736CB-FB81-478B-B861-0BD251178645}" presName="node" presStyleLbl="node1" presStyleIdx="1" presStyleCnt="4">
        <dgm:presLayoutVars>
          <dgm:bulletEnabled val="1"/>
        </dgm:presLayoutVars>
      </dgm:prSet>
      <dgm:spPr/>
    </dgm:pt>
    <dgm:pt modelId="{5973E5F4-0D71-40D2-BEE5-BF465C27F53E}" type="pres">
      <dgm:prSet presAssocID="{07A736CB-FB81-478B-B861-0BD251178645}" presName="spNode" presStyleCnt="0"/>
      <dgm:spPr/>
    </dgm:pt>
    <dgm:pt modelId="{E750F008-66D9-4F02-8416-E56CFD79C646}" type="pres">
      <dgm:prSet presAssocID="{913B653B-DF81-4061-A697-8DC40764EAC7}" presName="sibTrans" presStyleLbl="sibTrans1D1" presStyleIdx="1" presStyleCnt="4"/>
      <dgm:spPr/>
    </dgm:pt>
    <dgm:pt modelId="{2F79D7C3-2350-4CB2-8FB0-F9189ED77DB8}" type="pres">
      <dgm:prSet presAssocID="{DA4820C1-8C96-4ECA-93C8-56C781DC1DCC}" presName="node" presStyleLbl="node1" presStyleIdx="2" presStyleCnt="4">
        <dgm:presLayoutVars>
          <dgm:bulletEnabled val="1"/>
        </dgm:presLayoutVars>
      </dgm:prSet>
      <dgm:spPr/>
    </dgm:pt>
    <dgm:pt modelId="{FD20996E-3EF3-4222-A66D-D440B1B29E75}" type="pres">
      <dgm:prSet presAssocID="{DA4820C1-8C96-4ECA-93C8-56C781DC1DCC}" presName="spNode" presStyleCnt="0"/>
      <dgm:spPr/>
    </dgm:pt>
    <dgm:pt modelId="{799A9D02-97D2-4377-9005-48334549AE26}" type="pres">
      <dgm:prSet presAssocID="{CE9C5472-F72E-4060-A085-2E338B48A2FB}" presName="sibTrans" presStyleLbl="sibTrans1D1" presStyleIdx="2" presStyleCnt="4"/>
      <dgm:spPr/>
    </dgm:pt>
    <dgm:pt modelId="{124E3577-A613-48F1-8B42-6EFBCEBAF4DF}" type="pres">
      <dgm:prSet presAssocID="{748209F8-8F46-4584-82A4-EC84058BF146}" presName="node" presStyleLbl="node1" presStyleIdx="3" presStyleCnt="4">
        <dgm:presLayoutVars>
          <dgm:bulletEnabled val="1"/>
        </dgm:presLayoutVars>
      </dgm:prSet>
      <dgm:spPr/>
    </dgm:pt>
    <dgm:pt modelId="{68CAB568-56B0-4BF2-81BA-1DC43FA1C5A1}" type="pres">
      <dgm:prSet presAssocID="{748209F8-8F46-4584-82A4-EC84058BF146}" presName="spNode" presStyleCnt="0"/>
      <dgm:spPr/>
    </dgm:pt>
    <dgm:pt modelId="{744DC1D1-4CED-4052-8FCC-D0C05C6AEA2A}" type="pres">
      <dgm:prSet presAssocID="{6ACA4380-1C17-4E00-B357-B540578A27EC}" presName="sibTrans" presStyleLbl="sibTrans1D1" presStyleIdx="3" presStyleCnt="4"/>
      <dgm:spPr/>
    </dgm:pt>
  </dgm:ptLst>
  <dgm:cxnLst>
    <dgm:cxn modelId="{063B2019-D6D3-411A-A7AF-8D3EAA743653}" type="presOf" srcId="{006E17F8-8979-47F5-8145-6CCFA1BB85CF}" destId="{496EA137-157B-43CF-8C14-1826944A78FC}" srcOrd="0" destOrd="0" presId="urn:microsoft.com/office/officeart/2005/8/layout/cycle5"/>
    <dgm:cxn modelId="{4B4F011A-A0D1-4DD6-893B-4EB2C542CB77}" type="presOf" srcId="{07A736CB-FB81-478B-B861-0BD251178645}" destId="{DE597D20-C8A5-47AA-BE0C-C4B5B6EBFB87}" srcOrd="0" destOrd="0" presId="urn:microsoft.com/office/officeart/2005/8/layout/cycle5"/>
    <dgm:cxn modelId="{FF69A727-3481-4A57-BA63-EBEC76249A7E}" type="presOf" srcId="{CA4AA908-1FE2-4C42-A7E2-6B4570412969}" destId="{0A74D021-D57D-4D0D-AF5B-B3F357CD14BF}" srcOrd="0" destOrd="0" presId="urn:microsoft.com/office/officeart/2005/8/layout/cycle5"/>
    <dgm:cxn modelId="{CF947B2C-69A2-40D0-91B5-28E6A053A8E5}" type="presOf" srcId="{913B653B-DF81-4061-A697-8DC40764EAC7}" destId="{E750F008-66D9-4F02-8416-E56CFD79C646}" srcOrd="0" destOrd="0" presId="urn:microsoft.com/office/officeart/2005/8/layout/cycle5"/>
    <dgm:cxn modelId="{4A03C82F-61CD-4335-A954-255D2A4C5E0E}" srcId="{30D63C45-84AB-4C07-972D-4823E1D8ECF2}" destId="{07A736CB-FB81-478B-B861-0BD251178645}" srcOrd="1" destOrd="0" parTransId="{EC730828-14C1-4CF8-8C2E-B3BF8810B6CF}" sibTransId="{913B653B-DF81-4061-A697-8DC40764EAC7}"/>
    <dgm:cxn modelId="{EA44EC71-BF58-4992-95C7-FD9DD7D20A19}" type="presOf" srcId="{30D63C45-84AB-4C07-972D-4823E1D8ECF2}" destId="{6184668A-6206-488B-B613-2ADA4CB387AB}" srcOrd="0" destOrd="0" presId="urn:microsoft.com/office/officeart/2005/8/layout/cycle5"/>
    <dgm:cxn modelId="{48FA8876-4C75-47DC-B5F5-BA5EC76D84A6}" type="presOf" srcId="{748209F8-8F46-4584-82A4-EC84058BF146}" destId="{124E3577-A613-48F1-8B42-6EFBCEBAF4DF}" srcOrd="0" destOrd="0" presId="urn:microsoft.com/office/officeart/2005/8/layout/cycle5"/>
    <dgm:cxn modelId="{A3E3DD7D-0B13-4BB9-AC4F-D0DF76C81A68}" srcId="{30D63C45-84AB-4C07-972D-4823E1D8ECF2}" destId="{748209F8-8F46-4584-82A4-EC84058BF146}" srcOrd="3" destOrd="0" parTransId="{946D5464-2233-479A-92A1-76AD501AEC93}" sibTransId="{6ACA4380-1C17-4E00-B357-B540578A27EC}"/>
    <dgm:cxn modelId="{D5FE3686-6D36-45A0-8B16-BDB85F0853FE}" type="presOf" srcId="{6ACA4380-1C17-4E00-B357-B540578A27EC}" destId="{744DC1D1-4CED-4052-8FCC-D0C05C6AEA2A}" srcOrd="0" destOrd="0" presId="urn:microsoft.com/office/officeart/2005/8/layout/cycle5"/>
    <dgm:cxn modelId="{A2D062A5-5209-4896-B65D-1A8A6AF0A651}" srcId="{30D63C45-84AB-4C07-972D-4823E1D8ECF2}" destId="{DA4820C1-8C96-4ECA-93C8-56C781DC1DCC}" srcOrd="2" destOrd="0" parTransId="{648C68B0-65E1-4D8D-AEFA-38BDAB16DC72}" sibTransId="{CE9C5472-F72E-4060-A085-2E338B48A2FB}"/>
    <dgm:cxn modelId="{CCD89CA5-3675-43B5-9C58-A0A9AC799148}" type="presOf" srcId="{CE9C5472-F72E-4060-A085-2E338B48A2FB}" destId="{799A9D02-97D2-4377-9005-48334549AE26}" srcOrd="0" destOrd="0" presId="urn:microsoft.com/office/officeart/2005/8/layout/cycle5"/>
    <dgm:cxn modelId="{46C1CFE1-EBF0-46AE-8400-BED13881E931}" srcId="{30D63C45-84AB-4C07-972D-4823E1D8ECF2}" destId="{006E17F8-8979-47F5-8145-6CCFA1BB85CF}" srcOrd="0" destOrd="0" parTransId="{8C9AF4A1-8F1D-44EB-B194-FE69320C9AAC}" sibTransId="{CA4AA908-1FE2-4C42-A7E2-6B4570412969}"/>
    <dgm:cxn modelId="{F49A38FC-944E-4096-8756-53BA47A38ADE}" type="presOf" srcId="{DA4820C1-8C96-4ECA-93C8-56C781DC1DCC}" destId="{2F79D7C3-2350-4CB2-8FB0-F9189ED77DB8}" srcOrd="0" destOrd="0" presId="urn:microsoft.com/office/officeart/2005/8/layout/cycle5"/>
    <dgm:cxn modelId="{3A0AD180-0022-4396-89D6-9419471FF095}" type="presParOf" srcId="{6184668A-6206-488B-B613-2ADA4CB387AB}" destId="{496EA137-157B-43CF-8C14-1826944A78FC}" srcOrd="0" destOrd="0" presId="urn:microsoft.com/office/officeart/2005/8/layout/cycle5"/>
    <dgm:cxn modelId="{A9D60F7C-028B-4EC0-A45F-C2A02AFA6BB6}" type="presParOf" srcId="{6184668A-6206-488B-B613-2ADA4CB387AB}" destId="{092D2C94-894B-4D84-9667-7D2F1F99C848}" srcOrd="1" destOrd="0" presId="urn:microsoft.com/office/officeart/2005/8/layout/cycle5"/>
    <dgm:cxn modelId="{3E14B78B-946C-4C8B-935A-3988A2BC735D}" type="presParOf" srcId="{6184668A-6206-488B-B613-2ADA4CB387AB}" destId="{0A74D021-D57D-4D0D-AF5B-B3F357CD14BF}" srcOrd="2" destOrd="0" presId="urn:microsoft.com/office/officeart/2005/8/layout/cycle5"/>
    <dgm:cxn modelId="{4A313010-FADA-4505-B98F-EEEF314B3E47}" type="presParOf" srcId="{6184668A-6206-488B-B613-2ADA4CB387AB}" destId="{DE597D20-C8A5-47AA-BE0C-C4B5B6EBFB87}" srcOrd="3" destOrd="0" presId="urn:microsoft.com/office/officeart/2005/8/layout/cycle5"/>
    <dgm:cxn modelId="{B62C22BD-C386-45E1-82B5-33EB5474E1E7}" type="presParOf" srcId="{6184668A-6206-488B-B613-2ADA4CB387AB}" destId="{5973E5F4-0D71-40D2-BEE5-BF465C27F53E}" srcOrd="4" destOrd="0" presId="urn:microsoft.com/office/officeart/2005/8/layout/cycle5"/>
    <dgm:cxn modelId="{A545F9DF-2CBA-4576-B184-586316612918}" type="presParOf" srcId="{6184668A-6206-488B-B613-2ADA4CB387AB}" destId="{E750F008-66D9-4F02-8416-E56CFD79C646}" srcOrd="5" destOrd="0" presId="urn:microsoft.com/office/officeart/2005/8/layout/cycle5"/>
    <dgm:cxn modelId="{88D08A87-0384-437C-A1A0-9A5E123473E8}" type="presParOf" srcId="{6184668A-6206-488B-B613-2ADA4CB387AB}" destId="{2F79D7C3-2350-4CB2-8FB0-F9189ED77DB8}" srcOrd="6" destOrd="0" presId="urn:microsoft.com/office/officeart/2005/8/layout/cycle5"/>
    <dgm:cxn modelId="{EDECF9DB-0FB6-4BFD-89F0-4FF159C129D9}" type="presParOf" srcId="{6184668A-6206-488B-B613-2ADA4CB387AB}" destId="{FD20996E-3EF3-4222-A66D-D440B1B29E75}" srcOrd="7" destOrd="0" presId="urn:microsoft.com/office/officeart/2005/8/layout/cycle5"/>
    <dgm:cxn modelId="{8BD3FE4C-446C-477D-A2B7-6157DEF52261}" type="presParOf" srcId="{6184668A-6206-488B-B613-2ADA4CB387AB}" destId="{799A9D02-97D2-4377-9005-48334549AE26}" srcOrd="8" destOrd="0" presId="urn:microsoft.com/office/officeart/2005/8/layout/cycle5"/>
    <dgm:cxn modelId="{2E4ECFAC-7259-48D1-A24D-0FBCB2206DF9}" type="presParOf" srcId="{6184668A-6206-488B-B613-2ADA4CB387AB}" destId="{124E3577-A613-48F1-8B42-6EFBCEBAF4DF}" srcOrd="9" destOrd="0" presId="urn:microsoft.com/office/officeart/2005/8/layout/cycle5"/>
    <dgm:cxn modelId="{CC9C84AC-02B5-4617-AA9D-23A3C65016AA}" type="presParOf" srcId="{6184668A-6206-488B-B613-2ADA4CB387AB}" destId="{68CAB568-56B0-4BF2-81BA-1DC43FA1C5A1}" srcOrd="10" destOrd="0" presId="urn:microsoft.com/office/officeart/2005/8/layout/cycle5"/>
    <dgm:cxn modelId="{0F95B4C7-EC1F-4E71-8697-35FE63D8F6E1}" type="presParOf" srcId="{6184668A-6206-488B-B613-2ADA4CB387AB}" destId="{744DC1D1-4CED-4052-8FCC-D0C05C6AEA2A}" srcOrd="11"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992F7F-3FC2-4124-A252-A3919FC6121B}">
      <dsp:nvSpPr>
        <dsp:cNvPr id="0" name=""/>
        <dsp:cNvSpPr/>
      </dsp:nvSpPr>
      <dsp:spPr>
        <a:xfrm>
          <a:off x="85191" y="1902792"/>
          <a:ext cx="3299942" cy="1649971"/>
        </a:xfrm>
        <a:prstGeom prst="roundRect">
          <a:avLst>
            <a:gd name="adj" fmla="val 10000"/>
          </a:avLst>
        </a:prstGeom>
        <a:solidFill>
          <a:schemeClr val="accent1"/>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Overarching Habits of Mind</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1. Make sense of problems and persevere in solving them.</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6. Attend to precision.</a:t>
          </a:r>
        </a:p>
      </dsp:txBody>
      <dsp:txXfrm>
        <a:off x="133517" y="1951118"/>
        <a:ext cx="3203290" cy="1553319"/>
      </dsp:txXfrm>
    </dsp:sp>
    <dsp:sp modelId="{225C8D21-3A4F-4CEC-8409-57644EA4D056}">
      <dsp:nvSpPr>
        <dsp:cNvPr id="0" name=""/>
        <dsp:cNvSpPr/>
      </dsp:nvSpPr>
      <dsp:spPr>
        <a:xfrm rot="18289469">
          <a:off x="2889406" y="1751824"/>
          <a:ext cx="2311432" cy="54438"/>
        </a:xfrm>
        <a:custGeom>
          <a:avLst/>
          <a:gdLst/>
          <a:ahLst/>
          <a:cxnLst/>
          <a:rect l="0" t="0" r="0" b="0"/>
          <a:pathLst>
            <a:path>
              <a:moveTo>
                <a:pt x="0" y="27219"/>
              </a:moveTo>
              <a:lnTo>
                <a:pt x="2311432" y="27219"/>
              </a:lnTo>
            </a:path>
          </a:pathLst>
        </a:cu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dirty="0">
            <a:latin typeface="Arial" panose="020B0604020202020204" pitchFamily="34" charset="0"/>
            <a:cs typeface="Arial" panose="020B0604020202020204" pitchFamily="34" charset="0"/>
          </a:endParaRPr>
        </a:p>
      </dsp:txBody>
      <dsp:txXfrm>
        <a:off x="3987337" y="1721258"/>
        <a:ext cx="115571" cy="115571"/>
      </dsp:txXfrm>
    </dsp:sp>
    <dsp:sp modelId="{1C759FD7-61DC-488C-B2BA-A0C203F04030}">
      <dsp:nvSpPr>
        <dsp:cNvPr id="0" name=""/>
        <dsp:cNvSpPr/>
      </dsp:nvSpPr>
      <dsp:spPr>
        <a:xfrm>
          <a:off x="4705111" y="5325"/>
          <a:ext cx="3758271" cy="1649971"/>
        </a:xfrm>
        <a:prstGeom prst="roundRect">
          <a:avLst>
            <a:gd name="adj" fmla="val 10000"/>
          </a:avLst>
        </a:prstGeom>
        <a:solidFill>
          <a:schemeClr val="accent1"/>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Reasoning and Explaining</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2. Reason abstractly and quantitatively.</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3. Construct viable arguments and critique the reasoning of others. </a:t>
          </a:r>
        </a:p>
      </dsp:txBody>
      <dsp:txXfrm>
        <a:off x="4753437" y="53651"/>
        <a:ext cx="3661619" cy="1553319"/>
      </dsp:txXfrm>
    </dsp:sp>
    <dsp:sp modelId="{25D2E9A7-E1AF-42ED-99B2-DE6EDB8668D6}">
      <dsp:nvSpPr>
        <dsp:cNvPr id="0" name=""/>
        <dsp:cNvSpPr/>
      </dsp:nvSpPr>
      <dsp:spPr>
        <a:xfrm>
          <a:off x="3385134" y="2700558"/>
          <a:ext cx="1319977" cy="54438"/>
        </a:xfrm>
        <a:custGeom>
          <a:avLst/>
          <a:gdLst/>
          <a:ahLst/>
          <a:cxnLst/>
          <a:rect l="0" t="0" r="0" b="0"/>
          <a:pathLst>
            <a:path>
              <a:moveTo>
                <a:pt x="0" y="27219"/>
              </a:moveTo>
              <a:lnTo>
                <a:pt x="1319977" y="27219"/>
              </a:lnTo>
            </a:path>
          </a:pathLst>
        </a:cu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dirty="0">
            <a:latin typeface="Arial" panose="020B0604020202020204" pitchFamily="34" charset="0"/>
            <a:cs typeface="Arial" panose="020B0604020202020204" pitchFamily="34" charset="0"/>
          </a:endParaRPr>
        </a:p>
      </dsp:txBody>
      <dsp:txXfrm>
        <a:off x="4012123" y="2694778"/>
        <a:ext cx="65998" cy="65998"/>
      </dsp:txXfrm>
    </dsp:sp>
    <dsp:sp modelId="{61B59E58-D4E5-416A-9236-561C3673AFD3}">
      <dsp:nvSpPr>
        <dsp:cNvPr id="0" name=""/>
        <dsp:cNvSpPr/>
      </dsp:nvSpPr>
      <dsp:spPr>
        <a:xfrm>
          <a:off x="4705111" y="1902792"/>
          <a:ext cx="3758271" cy="1649971"/>
        </a:xfrm>
        <a:prstGeom prst="roundRect">
          <a:avLst>
            <a:gd name="adj" fmla="val 10000"/>
          </a:avLst>
        </a:prstGeom>
        <a:solidFill>
          <a:schemeClr val="accent1"/>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Modeling and Using Tools</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4. Model with mathematics.</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5. Use tools strategically.</a:t>
          </a:r>
        </a:p>
      </dsp:txBody>
      <dsp:txXfrm>
        <a:off x="4753437" y="1951118"/>
        <a:ext cx="3661619" cy="1553319"/>
      </dsp:txXfrm>
    </dsp:sp>
    <dsp:sp modelId="{941B4FF0-CF8F-4216-AF28-088D3EEEDD6F}">
      <dsp:nvSpPr>
        <dsp:cNvPr id="0" name=""/>
        <dsp:cNvSpPr/>
      </dsp:nvSpPr>
      <dsp:spPr>
        <a:xfrm rot="3310531">
          <a:off x="2889406" y="3649292"/>
          <a:ext cx="2311432" cy="54438"/>
        </a:xfrm>
        <a:custGeom>
          <a:avLst/>
          <a:gdLst/>
          <a:ahLst/>
          <a:cxnLst/>
          <a:rect l="0" t="0" r="0" b="0"/>
          <a:pathLst>
            <a:path>
              <a:moveTo>
                <a:pt x="0" y="27219"/>
              </a:moveTo>
              <a:lnTo>
                <a:pt x="2311432" y="27219"/>
              </a:lnTo>
            </a:path>
          </a:pathLst>
        </a:custGeom>
        <a:noFill/>
        <a:ln w="25400" cap="flat" cmpd="sng" algn="ctr">
          <a:solidFill>
            <a:schemeClr val="accent1">
              <a:shade val="6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00100">
            <a:lnSpc>
              <a:spcPct val="90000"/>
            </a:lnSpc>
            <a:spcBef>
              <a:spcPct val="0"/>
            </a:spcBef>
            <a:spcAft>
              <a:spcPct val="35000"/>
            </a:spcAft>
            <a:buNone/>
          </a:pPr>
          <a:endParaRPr lang="en-US" sz="1800" kern="1200" dirty="0">
            <a:latin typeface="Arial" panose="020B0604020202020204" pitchFamily="34" charset="0"/>
            <a:cs typeface="Arial" panose="020B0604020202020204" pitchFamily="34" charset="0"/>
          </a:endParaRPr>
        </a:p>
      </dsp:txBody>
      <dsp:txXfrm>
        <a:off x="3987337" y="3618725"/>
        <a:ext cx="115571" cy="115571"/>
      </dsp:txXfrm>
    </dsp:sp>
    <dsp:sp modelId="{35955C4C-7C1C-490A-9822-37C00823C83F}">
      <dsp:nvSpPr>
        <dsp:cNvPr id="0" name=""/>
        <dsp:cNvSpPr/>
      </dsp:nvSpPr>
      <dsp:spPr>
        <a:xfrm>
          <a:off x="4705111" y="3800259"/>
          <a:ext cx="3758271" cy="1649971"/>
        </a:xfrm>
        <a:prstGeom prst="roundRect">
          <a:avLst>
            <a:gd name="adj" fmla="val 10000"/>
          </a:avLst>
        </a:prstGeom>
        <a:solidFill>
          <a:schemeClr val="accent1"/>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t" anchorCtr="0">
          <a:noAutofit/>
        </a:bodyPr>
        <a:lstStyle/>
        <a:p>
          <a:pPr marL="0" lvl="0" indent="0" algn="ctr" defTabSz="800100">
            <a:lnSpc>
              <a:spcPct val="90000"/>
            </a:lnSpc>
            <a:spcBef>
              <a:spcPct val="0"/>
            </a:spcBef>
            <a:spcAft>
              <a:spcPct val="35000"/>
            </a:spcAft>
            <a:buNone/>
          </a:pPr>
          <a:r>
            <a:rPr lang="en-US" sz="1800" b="1" kern="1200" dirty="0">
              <a:latin typeface="Arial" panose="020B0604020202020204" pitchFamily="34" charset="0"/>
              <a:cs typeface="Arial" panose="020B0604020202020204" pitchFamily="34" charset="0"/>
            </a:rPr>
            <a:t>Seeing Structure and Generalizing</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7. Look and make use of structure.</a:t>
          </a:r>
        </a:p>
        <a:p>
          <a:pPr marL="0" lvl="0" indent="0" algn="l"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8. Look for and express regularity in repeated reasoning.</a:t>
          </a:r>
        </a:p>
      </dsp:txBody>
      <dsp:txXfrm>
        <a:off x="4753437" y="3848585"/>
        <a:ext cx="3661619" cy="15533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9D3CF9-9ADB-4328-9F41-F750D19FF966}">
      <dsp:nvSpPr>
        <dsp:cNvPr id="0" name=""/>
        <dsp:cNvSpPr/>
      </dsp:nvSpPr>
      <dsp:spPr>
        <a:xfrm>
          <a:off x="4078485" y="1719433"/>
          <a:ext cx="2894409" cy="688737"/>
        </a:xfrm>
        <a:custGeom>
          <a:avLst/>
          <a:gdLst/>
          <a:ahLst/>
          <a:cxnLst/>
          <a:rect l="0" t="0" r="0" b="0"/>
          <a:pathLst>
            <a:path>
              <a:moveTo>
                <a:pt x="0" y="0"/>
              </a:moveTo>
              <a:lnTo>
                <a:pt x="0" y="469354"/>
              </a:lnTo>
              <a:lnTo>
                <a:pt x="2894409" y="469354"/>
              </a:lnTo>
              <a:lnTo>
                <a:pt x="2894409"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739A97C-7207-4AA3-9A23-1B07979C6980}">
      <dsp:nvSpPr>
        <dsp:cNvPr id="0" name=""/>
        <dsp:cNvSpPr/>
      </dsp:nvSpPr>
      <dsp:spPr>
        <a:xfrm>
          <a:off x="4032765" y="1719433"/>
          <a:ext cx="91440" cy="688737"/>
        </a:xfrm>
        <a:custGeom>
          <a:avLst/>
          <a:gdLst/>
          <a:ahLst/>
          <a:cxnLst/>
          <a:rect l="0" t="0" r="0" b="0"/>
          <a:pathLst>
            <a:path>
              <a:moveTo>
                <a:pt x="45720" y="0"/>
              </a:moveTo>
              <a:lnTo>
                <a:pt x="4572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A3D218-2C0E-4AFD-870D-758FA0CA10AA}">
      <dsp:nvSpPr>
        <dsp:cNvPr id="0" name=""/>
        <dsp:cNvSpPr/>
      </dsp:nvSpPr>
      <dsp:spPr>
        <a:xfrm>
          <a:off x="1184076" y="1719433"/>
          <a:ext cx="2894409" cy="688737"/>
        </a:xfrm>
        <a:custGeom>
          <a:avLst/>
          <a:gdLst/>
          <a:ahLst/>
          <a:cxnLst/>
          <a:rect l="0" t="0" r="0" b="0"/>
          <a:pathLst>
            <a:path>
              <a:moveTo>
                <a:pt x="2894409" y="0"/>
              </a:moveTo>
              <a:lnTo>
                <a:pt x="2894409" y="469354"/>
              </a:lnTo>
              <a:lnTo>
                <a:pt x="0" y="469354"/>
              </a:lnTo>
              <a:lnTo>
                <a:pt x="0" y="68873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DFC7405-1BCB-4ACC-A42F-009FABB290A2}">
      <dsp:nvSpPr>
        <dsp:cNvPr id="0" name=""/>
        <dsp:cNvSpPr/>
      </dsp:nvSpPr>
      <dsp:spPr>
        <a:xfrm>
          <a:off x="2894409" y="215655"/>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27CB8E-AC65-4126-8507-0D77ABAB7E71}">
      <dsp:nvSpPr>
        <dsp:cNvPr id="0" name=""/>
        <dsp:cNvSpPr/>
      </dsp:nvSpPr>
      <dsp:spPr>
        <a:xfrm>
          <a:off x="3157537" y="465627"/>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R.3.1: Order sequences of events in texts. Primarily measured with literary texts.</a:t>
          </a:r>
          <a:endParaRPr lang="en-US" sz="1300" kern="1200" dirty="0"/>
        </a:p>
      </dsp:txBody>
      <dsp:txXfrm>
        <a:off x="3201581" y="509671"/>
        <a:ext cx="2280065" cy="1415689"/>
      </dsp:txXfrm>
    </dsp:sp>
    <dsp:sp modelId="{CFC7B657-5625-47C2-91A4-0E50683D40DC}">
      <dsp:nvSpPr>
        <dsp:cNvPr id="0" name=""/>
        <dsp:cNvSpPr/>
      </dsp:nvSpPr>
      <dsp:spPr>
        <a:xfrm>
          <a:off x="0" y="2408171"/>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2BB905-332B-4297-B1DB-9A0F5DF65586}">
      <dsp:nvSpPr>
        <dsp:cNvPr id="0" name=""/>
        <dsp:cNvSpPr/>
      </dsp:nvSpPr>
      <dsp:spPr>
        <a:xfrm>
          <a:off x="263128" y="2658142"/>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SSP.3.a: Identify the chronological structure of a historical narrative and sequence steps in a process.</a:t>
          </a:r>
          <a:endParaRPr lang="en-US" sz="1300" kern="1200" dirty="0"/>
        </a:p>
      </dsp:txBody>
      <dsp:txXfrm>
        <a:off x="307172" y="2702186"/>
        <a:ext cx="2280065" cy="1415689"/>
      </dsp:txXfrm>
    </dsp:sp>
    <dsp:sp modelId="{0A389723-63F7-41E3-9726-FB4BB54C2504}">
      <dsp:nvSpPr>
        <dsp:cNvPr id="0" name=""/>
        <dsp:cNvSpPr/>
      </dsp:nvSpPr>
      <dsp:spPr>
        <a:xfrm>
          <a:off x="2894409" y="2408171"/>
          <a:ext cx="2368153" cy="150377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8D14FD-B42F-4058-A3E5-35E307089F56}">
      <dsp:nvSpPr>
        <dsp:cNvPr id="0" name=""/>
        <dsp:cNvSpPr/>
      </dsp:nvSpPr>
      <dsp:spPr>
        <a:xfrm>
          <a:off x="3157537" y="2658142"/>
          <a:ext cx="2368153" cy="150377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SP.3.b Reason from data or evidence to a conclusion.</a:t>
          </a:r>
        </a:p>
        <a:p>
          <a:pPr marL="0" lvl="0" indent="0" algn="ctr" defTabSz="577850">
            <a:lnSpc>
              <a:spcPct val="90000"/>
            </a:lnSpc>
            <a:spcBef>
              <a:spcPct val="0"/>
            </a:spcBef>
            <a:spcAft>
              <a:spcPct val="35000"/>
            </a:spcAft>
            <a:buNone/>
          </a:pPr>
          <a:endParaRPr lang="en-US" sz="1300" b="1" kern="1200" dirty="0"/>
        </a:p>
        <a:p>
          <a:pPr marL="0" lvl="0" indent="0" algn="ctr" defTabSz="577850">
            <a:lnSpc>
              <a:spcPct val="90000"/>
            </a:lnSpc>
            <a:spcBef>
              <a:spcPct val="0"/>
            </a:spcBef>
            <a:spcAft>
              <a:spcPct val="35000"/>
            </a:spcAft>
            <a:buNone/>
          </a:pPr>
          <a:r>
            <a:rPr lang="en-US" sz="1300" b="1" kern="1200" dirty="0"/>
            <a:t>SP.3.c Make a prediction based upon data or evidence.</a:t>
          </a:r>
        </a:p>
      </dsp:txBody>
      <dsp:txXfrm>
        <a:off x="3201581" y="2702186"/>
        <a:ext cx="2280065" cy="1415689"/>
      </dsp:txXfrm>
    </dsp:sp>
    <dsp:sp modelId="{2E2157A9-31C5-483B-93DD-21EDCDC050CA}">
      <dsp:nvSpPr>
        <dsp:cNvPr id="0" name=""/>
        <dsp:cNvSpPr/>
      </dsp:nvSpPr>
      <dsp:spPr>
        <a:xfrm>
          <a:off x="5788818" y="2408171"/>
          <a:ext cx="2368153" cy="210936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930884-6234-4B5C-94F4-26CC8B8FF23C}">
      <dsp:nvSpPr>
        <dsp:cNvPr id="0" name=""/>
        <dsp:cNvSpPr/>
      </dsp:nvSpPr>
      <dsp:spPr>
        <a:xfrm>
          <a:off x="6051946" y="2658142"/>
          <a:ext cx="2368153" cy="210936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1" kern="1200" dirty="0"/>
            <a:t>MP.1 a. Search for and recognize entry points for solving a problem.</a:t>
          </a:r>
        </a:p>
        <a:p>
          <a:pPr marL="0" lvl="0" indent="0" algn="ctr" defTabSz="577850">
            <a:lnSpc>
              <a:spcPct val="90000"/>
            </a:lnSpc>
            <a:spcBef>
              <a:spcPct val="0"/>
            </a:spcBef>
            <a:spcAft>
              <a:spcPct val="35000"/>
            </a:spcAft>
            <a:buNone/>
          </a:pPr>
          <a:r>
            <a:rPr lang="en-US" sz="1300" b="1" kern="1200" dirty="0"/>
            <a:t>MP.1 b. Plan a solution pathway or outline a line of reasoning.</a:t>
          </a:r>
        </a:p>
        <a:p>
          <a:pPr marL="0" lvl="0" indent="0" algn="ctr" defTabSz="577850">
            <a:lnSpc>
              <a:spcPct val="90000"/>
            </a:lnSpc>
            <a:spcBef>
              <a:spcPct val="0"/>
            </a:spcBef>
            <a:spcAft>
              <a:spcPct val="35000"/>
            </a:spcAft>
            <a:buNone/>
          </a:pPr>
          <a:r>
            <a:rPr lang="en-US" sz="1300" b="1" kern="1200" dirty="0"/>
            <a:t>MP.3.a Build steps of a line of reasoning or solution pathway, based on previous steps or givens.</a:t>
          </a:r>
        </a:p>
      </dsp:txBody>
      <dsp:txXfrm>
        <a:off x="6113727" y="2719923"/>
        <a:ext cx="2244591" cy="19858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7C946D-F5D4-4C24-A73C-4514ABA20DC2}">
      <dsp:nvSpPr>
        <dsp:cNvPr id="0" name=""/>
        <dsp:cNvSpPr/>
      </dsp:nvSpPr>
      <dsp:spPr>
        <a:xfrm>
          <a:off x="0" y="1057441"/>
          <a:ext cx="80391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114918C-6C00-4A61-AC57-675CB818E1DB}">
      <dsp:nvSpPr>
        <dsp:cNvPr id="0" name=""/>
        <dsp:cNvSpPr/>
      </dsp:nvSpPr>
      <dsp:spPr>
        <a:xfrm>
          <a:off x="401955" y="76113"/>
          <a:ext cx="6463203" cy="1276527"/>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701" tIns="0" rIns="212701" bIns="0" numCol="1" spcCol="1270" anchor="ctr" anchorCtr="0">
          <a:noAutofit/>
        </a:bodyPr>
        <a:lstStyle/>
        <a:p>
          <a:pPr marL="0" lvl="0" indent="0" algn="l" defTabSz="1244600">
            <a:lnSpc>
              <a:spcPct val="90000"/>
            </a:lnSpc>
            <a:spcBef>
              <a:spcPct val="0"/>
            </a:spcBef>
            <a:spcAft>
              <a:spcPct val="35000"/>
            </a:spcAft>
            <a:buNone/>
          </a:pPr>
          <a:r>
            <a:rPr lang="en-US" sz="2800" kern="1200" dirty="0"/>
            <a:t>First Read: Read for Understanding</a:t>
          </a:r>
        </a:p>
      </dsp:txBody>
      <dsp:txXfrm>
        <a:off x="464270" y="138428"/>
        <a:ext cx="6338573" cy="1151897"/>
      </dsp:txXfrm>
    </dsp:sp>
    <dsp:sp modelId="{C4DCE453-B4FA-449C-8CEC-D469B719B030}">
      <dsp:nvSpPr>
        <dsp:cNvPr id="0" name=""/>
        <dsp:cNvSpPr/>
      </dsp:nvSpPr>
      <dsp:spPr>
        <a:xfrm>
          <a:off x="0" y="2620369"/>
          <a:ext cx="80391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6D947BA-3BF3-4483-9FB6-186435EFD6AB}">
      <dsp:nvSpPr>
        <dsp:cNvPr id="0" name=""/>
        <dsp:cNvSpPr/>
      </dsp:nvSpPr>
      <dsp:spPr>
        <a:xfrm>
          <a:off x="401955" y="1669441"/>
          <a:ext cx="6510979" cy="1246127"/>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701" tIns="0" rIns="212701" bIns="0" numCol="1" spcCol="1270" anchor="ctr" anchorCtr="0">
          <a:noAutofit/>
        </a:bodyPr>
        <a:lstStyle/>
        <a:p>
          <a:pPr marL="0" lvl="0" indent="0" algn="l" defTabSz="1244600">
            <a:lnSpc>
              <a:spcPct val="90000"/>
            </a:lnSpc>
            <a:spcBef>
              <a:spcPct val="0"/>
            </a:spcBef>
            <a:spcAft>
              <a:spcPct val="35000"/>
            </a:spcAft>
            <a:buNone/>
          </a:pPr>
          <a:r>
            <a:rPr lang="en-US" sz="2800" kern="1200" dirty="0"/>
            <a:t>Second Read: Identify a Problem-Solving Process</a:t>
          </a:r>
        </a:p>
      </dsp:txBody>
      <dsp:txXfrm>
        <a:off x="462786" y="1730272"/>
        <a:ext cx="6389317" cy="1124465"/>
      </dsp:txXfrm>
    </dsp:sp>
    <dsp:sp modelId="{AABA9EFF-EB1B-4BD6-8389-0BF1CDA1765C}">
      <dsp:nvSpPr>
        <dsp:cNvPr id="0" name=""/>
        <dsp:cNvSpPr/>
      </dsp:nvSpPr>
      <dsp:spPr>
        <a:xfrm>
          <a:off x="0" y="4223686"/>
          <a:ext cx="8039100" cy="50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F8C4A1-3656-4D74-B089-FAE25E4B0495}">
      <dsp:nvSpPr>
        <dsp:cNvPr id="0" name=""/>
        <dsp:cNvSpPr/>
      </dsp:nvSpPr>
      <dsp:spPr>
        <a:xfrm>
          <a:off x="386005" y="3211958"/>
          <a:ext cx="6577270" cy="1286517"/>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2701" tIns="0" rIns="212701" bIns="0" numCol="1" spcCol="1270" anchor="ctr" anchorCtr="0">
          <a:noAutofit/>
        </a:bodyPr>
        <a:lstStyle/>
        <a:p>
          <a:pPr marL="0" lvl="0" indent="0" algn="l" defTabSz="1244600">
            <a:lnSpc>
              <a:spcPct val="90000"/>
            </a:lnSpc>
            <a:spcBef>
              <a:spcPct val="0"/>
            </a:spcBef>
            <a:spcAft>
              <a:spcPct val="35000"/>
            </a:spcAft>
            <a:buNone/>
          </a:pPr>
          <a:r>
            <a:rPr lang="en-US" sz="2800" kern="1200" dirty="0"/>
            <a:t>Third Read: Solve the Problem and Check for Reasonableness</a:t>
          </a:r>
        </a:p>
      </dsp:txBody>
      <dsp:txXfrm>
        <a:off x="448808" y="3274761"/>
        <a:ext cx="6451664" cy="116091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5270A-BAFE-494A-A233-BA4D0D886CD0}">
      <dsp:nvSpPr>
        <dsp:cNvPr id="0" name=""/>
        <dsp:cNvSpPr/>
      </dsp:nvSpPr>
      <dsp:spPr>
        <a:xfrm>
          <a:off x="2692400" y="0"/>
          <a:ext cx="26924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endParaRPr lang="en-US" sz="1800" kern="1200" dirty="0"/>
        </a:p>
        <a:p>
          <a:pPr marL="0" lvl="0" indent="0" algn="ctr" defTabSz="800100">
            <a:lnSpc>
              <a:spcPct val="90000"/>
            </a:lnSpc>
            <a:spcBef>
              <a:spcPct val="0"/>
            </a:spcBef>
            <a:spcAft>
              <a:spcPct val="35000"/>
            </a:spcAft>
            <a:buNone/>
          </a:pPr>
          <a:r>
            <a:rPr lang="en-US" sz="1800" b="1" kern="1200" dirty="0">
              <a:solidFill>
                <a:schemeClr val="bg1"/>
              </a:solidFill>
            </a:rPr>
            <a:t>Tier 3 </a:t>
          </a:r>
        </a:p>
        <a:p>
          <a:pPr marL="0" lvl="0" indent="0" algn="ctr" defTabSz="800100">
            <a:lnSpc>
              <a:spcPct val="90000"/>
            </a:lnSpc>
            <a:spcBef>
              <a:spcPct val="0"/>
            </a:spcBef>
            <a:spcAft>
              <a:spcPct val="35000"/>
            </a:spcAft>
            <a:buNone/>
          </a:pPr>
          <a:r>
            <a:rPr lang="en-US" sz="1800" kern="1200" dirty="0">
              <a:solidFill>
                <a:schemeClr val="bg1"/>
              </a:solidFill>
            </a:rPr>
            <a:t>Domain-specific academic vocabulary</a:t>
          </a:r>
        </a:p>
      </dsp:txBody>
      <dsp:txXfrm>
        <a:off x="2692400" y="0"/>
        <a:ext cx="2692400" cy="1803400"/>
      </dsp:txXfrm>
    </dsp:sp>
    <dsp:sp modelId="{A0B7B243-27A9-428E-BE28-EBAC74D332EC}">
      <dsp:nvSpPr>
        <dsp:cNvPr id="0" name=""/>
        <dsp:cNvSpPr/>
      </dsp:nvSpPr>
      <dsp:spPr>
        <a:xfrm>
          <a:off x="1346200" y="1803400"/>
          <a:ext cx="53848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Tier 2 </a:t>
          </a:r>
        </a:p>
        <a:p>
          <a:pPr marL="0" lvl="0" indent="0" algn="ctr" defTabSz="800100">
            <a:lnSpc>
              <a:spcPct val="90000"/>
            </a:lnSpc>
            <a:spcBef>
              <a:spcPct val="0"/>
            </a:spcBef>
            <a:spcAft>
              <a:spcPct val="35000"/>
            </a:spcAft>
            <a:buNone/>
          </a:pPr>
          <a:r>
            <a:rPr lang="en-US" sz="1800" kern="1200" dirty="0">
              <a:solidFill>
                <a:schemeClr val="bg1"/>
              </a:solidFill>
            </a:rPr>
            <a:t>High-Utility academic vocabulary found in many content texts, cross-curricular terms</a:t>
          </a:r>
        </a:p>
      </dsp:txBody>
      <dsp:txXfrm>
        <a:off x="2288540" y="1803400"/>
        <a:ext cx="3500120" cy="1803400"/>
      </dsp:txXfrm>
    </dsp:sp>
    <dsp:sp modelId="{67EBA069-4A6C-4CBB-8BE9-53A87E4C5FF6}">
      <dsp:nvSpPr>
        <dsp:cNvPr id="0" name=""/>
        <dsp:cNvSpPr/>
      </dsp:nvSpPr>
      <dsp:spPr>
        <a:xfrm>
          <a:off x="0" y="3606800"/>
          <a:ext cx="8077200" cy="1803400"/>
        </a:xfrm>
        <a:prstGeom prst="trapezoid">
          <a:avLst>
            <a:gd name="adj" fmla="val 74648"/>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Tier 1 </a:t>
          </a:r>
        </a:p>
        <a:p>
          <a:pPr marL="0" lvl="0" indent="0" algn="ctr" defTabSz="800100">
            <a:lnSpc>
              <a:spcPct val="90000"/>
            </a:lnSpc>
            <a:spcBef>
              <a:spcPct val="0"/>
            </a:spcBef>
            <a:spcAft>
              <a:spcPct val="35000"/>
            </a:spcAft>
            <a:buNone/>
          </a:pPr>
          <a:r>
            <a:rPr lang="en-US" sz="1800" kern="1200" dirty="0">
              <a:solidFill>
                <a:schemeClr val="bg1"/>
              </a:solidFill>
            </a:rPr>
            <a:t>Everyday words, familiar to most students primarily learned through conversation</a:t>
          </a:r>
        </a:p>
      </dsp:txBody>
      <dsp:txXfrm>
        <a:off x="1413509" y="3606800"/>
        <a:ext cx="5250180" cy="1803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6EA137-157B-43CF-8C14-1826944A78FC}">
      <dsp:nvSpPr>
        <dsp:cNvPr id="0" name=""/>
        <dsp:cNvSpPr/>
      </dsp:nvSpPr>
      <dsp:spPr>
        <a:xfrm>
          <a:off x="1281982" y="471"/>
          <a:ext cx="776365" cy="504637"/>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Understand the problem</a:t>
          </a:r>
        </a:p>
      </dsp:txBody>
      <dsp:txXfrm>
        <a:off x="1306616" y="25105"/>
        <a:ext cx="727097" cy="455369"/>
      </dsp:txXfrm>
    </dsp:sp>
    <dsp:sp modelId="{0A74D021-D57D-4D0D-AF5B-B3F357CD14BF}">
      <dsp:nvSpPr>
        <dsp:cNvPr id="0" name=""/>
        <dsp:cNvSpPr/>
      </dsp:nvSpPr>
      <dsp:spPr>
        <a:xfrm>
          <a:off x="837106" y="252790"/>
          <a:ext cx="1666118" cy="1666118"/>
        </a:xfrm>
        <a:custGeom>
          <a:avLst/>
          <a:gdLst/>
          <a:ahLst/>
          <a:cxnLst/>
          <a:rect l="0" t="0" r="0" b="0"/>
          <a:pathLst>
            <a:path>
              <a:moveTo>
                <a:pt x="1328218" y="163130"/>
              </a:moveTo>
              <a:arcTo wR="833059" hR="833059" stAng="18388137" swAng="1632269"/>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DE597D20-C8A5-47AA-BE0C-C4B5B6EBFB87}">
      <dsp:nvSpPr>
        <dsp:cNvPr id="0" name=""/>
        <dsp:cNvSpPr/>
      </dsp:nvSpPr>
      <dsp:spPr>
        <a:xfrm>
          <a:off x="2115041" y="833531"/>
          <a:ext cx="776365" cy="504637"/>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Devise a plan</a:t>
          </a:r>
        </a:p>
      </dsp:txBody>
      <dsp:txXfrm>
        <a:off x="2139675" y="858165"/>
        <a:ext cx="727097" cy="455369"/>
      </dsp:txXfrm>
    </dsp:sp>
    <dsp:sp modelId="{E750F008-66D9-4F02-8416-E56CFD79C646}">
      <dsp:nvSpPr>
        <dsp:cNvPr id="0" name=""/>
        <dsp:cNvSpPr/>
      </dsp:nvSpPr>
      <dsp:spPr>
        <a:xfrm>
          <a:off x="837106" y="252790"/>
          <a:ext cx="1666118" cy="1666118"/>
        </a:xfrm>
        <a:custGeom>
          <a:avLst/>
          <a:gdLst/>
          <a:ahLst/>
          <a:cxnLst/>
          <a:rect l="0" t="0" r="0" b="0"/>
          <a:pathLst>
            <a:path>
              <a:moveTo>
                <a:pt x="1579714" y="1202509"/>
              </a:moveTo>
              <a:arcTo wR="833059" hR="833059" stAng="1579594" swAng="1632269"/>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2F79D7C3-2350-4CB2-8FB0-F9189ED77DB8}">
      <dsp:nvSpPr>
        <dsp:cNvPr id="0" name=""/>
        <dsp:cNvSpPr/>
      </dsp:nvSpPr>
      <dsp:spPr>
        <a:xfrm>
          <a:off x="1281982" y="1666590"/>
          <a:ext cx="776365" cy="504637"/>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Carry out the plan</a:t>
          </a:r>
        </a:p>
      </dsp:txBody>
      <dsp:txXfrm>
        <a:off x="1306616" y="1691224"/>
        <a:ext cx="727097" cy="455369"/>
      </dsp:txXfrm>
    </dsp:sp>
    <dsp:sp modelId="{799A9D02-97D2-4377-9005-48334549AE26}">
      <dsp:nvSpPr>
        <dsp:cNvPr id="0" name=""/>
        <dsp:cNvSpPr/>
      </dsp:nvSpPr>
      <dsp:spPr>
        <a:xfrm>
          <a:off x="837106" y="252790"/>
          <a:ext cx="1666118" cy="1666118"/>
        </a:xfrm>
        <a:custGeom>
          <a:avLst/>
          <a:gdLst/>
          <a:ahLst/>
          <a:cxnLst/>
          <a:rect l="0" t="0" r="0" b="0"/>
          <a:pathLst>
            <a:path>
              <a:moveTo>
                <a:pt x="337899" y="1502987"/>
              </a:moveTo>
              <a:arcTo wR="833059" hR="833059" stAng="7588137" swAng="1632269"/>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 modelId="{124E3577-A613-48F1-8B42-6EFBCEBAF4DF}">
      <dsp:nvSpPr>
        <dsp:cNvPr id="0" name=""/>
        <dsp:cNvSpPr/>
      </dsp:nvSpPr>
      <dsp:spPr>
        <a:xfrm>
          <a:off x="448923" y="833531"/>
          <a:ext cx="776365" cy="504637"/>
        </a:xfrm>
        <a:prstGeom prst="roundRect">
          <a:avLst/>
        </a:prstGeom>
        <a:solidFill>
          <a:schemeClr val="accent1">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kern="1200" dirty="0"/>
            <a:t>Look back (reflect)</a:t>
          </a:r>
        </a:p>
      </dsp:txBody>
      <dsp:txXfrm>
        <a:off x="473557" y="858165"/>
        <a:ext cx="727097" cy="455369"/>
      </dsp:txXfrm>
    </dsp:sp>
    <dsp:sp modelId="{744DC1D1-4CED-4052-8FCC-D0C05C6AEA2A}">
      <dsp:nvSpPr>
        <dsp:cNvPr id="0" name=""/>
        <dsp:cNvSpPr/>
      </dsp:nvSpPr>
      <dsp:spPr>
        <a:xfrm>
          <a:off x="837106" y="252790"/>
          <a:ext cx="1666118" cy="1666118"/>
        </a:xfrm>
        <a:custGeom>
          <a:avLst/>
          <a:gdLst/>
          <a:ahLst/>
          <a:cxnLst/>
          <a:rect l="0" t="0" r="0" b="0"/>
          <a:pathLst>
            <a:path>
              <a:moveTo>
                <a:pt x="86404" y="463608"/>
              </a:moveTo>
              <a:arcTo wR="833059" hR="833059" stAng="12379594" swAng="1632269"/>
            </a:path>
          </a:pathLst>
        </a:custGeom>
        <a:noFill/>
        <a:ln w="9525" cap="flat" cmpd="sng" algn="ctr">
          <a:solidFill>
            <a:schemeClr val="accent1">
              <a:hueOff val="0"/>
              <a:satOff val="0"/>
              <a:lumOff val="0"/>
              <a:alphaOff val="0"/>
            </a:schemeClr>
          </a:solidFill>
          <a:prstDash val="solid"/>
          <a:tailEnd type="arrow"/>
        </a:ln>
        <a:effectLst/>
        <a:scene3d>
          <a:camera prst="orthographicFront">
            <a:rot lat="0" lon="0" rev="0"/>
          </a:camera>
          <a:lightRig rig="contrasting" dir="t">
            <a:rot lat="0" lon="0" rev="1200000"/>
          </a:lightRig>
        </a:scene3d>
        <a:sp3d z="-110000"/>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a:t>
            </a:r>
            <a:r>
              <a:rPr lang="en-US"/>
              <a:t>Copyright 2017 GED </a:t>
            </a:r>
            <a:r>
              <a:rPr lang="en-US" dirty="0"/>
              <a:t>Testing Service LLC</a:t>
            </a:r>
            <a:r>
              <a:rPr lang="en-US"/>
              <a:t>. </a:t>
            </a:r>
          </a:p>
          <a:p>
            <a:pPr>
              <a:defRPr/>
            </a:pPr>
            <a:r>
              <a:rPr lang="en-US"/>
              <a:t>All </a:t>
            </a:r>
            <a:r>
              <a:rPr lang="en-US" dirty="0"/>
              <a:t>rights reserved</a:t>
            </a:r>
          </a:p>
        </p:txBody>
      </p:sp>
      <p:sp>
        <p:nvSpPr>
          <p:cNvPr id="5" name="Slide Number Placeholder 4"/>
          <p:cNvSpPr>
            <a:spLocks noGrp="1"/>
          </p:cNvSpPr>
          <p:nvPr>
            <p:ph type="sldNum" sz="quarter" idx="3"/>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0B0BE71C-27CF-4A40-BC86-F83B518EF6CC}" type="slidenum">
              <a:rPr lang="en-US" altLang="en-US"/>
              <a:pPr>
                <a:defRPr/>
              </a:pPr>
              <a:t>‹#›</a:t>
            </a:fld>
            <a:endParaRPr lang="en-US" altLang="en-US" dirty="0"/>
          </a:p>
        </p:txBody>
      </p:sp>
      <p:sp>
        <p:nvSpPr>
          <p:cNvPr id="2" name="Header Placeholder 1"/>
          <p:cNvSpPr>
            <a:spLocks noGrp="1"/>
          </p:cNvSpPr>
          <p:nvPr>
            <p:ph type="hdr" sz="quarter"/>
          </p:nvPr>
        </p:nvSpPr>
        <p:spPr>
          <a:xfrm>
            <a:off x="0" y="0"/>
            <a:ext cx="3067050" cy="469900"/>
          </a:xfrm>
          <a:prstGeom prst="rect">
            <a:avLst/>
          </a:prstGeom>
        </p:spPr>
        <p:txBody>
          <a:bodyPr vert="horz" lIns="91440" tIns="45720" rIns="91440" bIns="45720" rtlCol="0"/>
          <a:lstStyle>
            <a:lvl1pPr algn="l">
              <a:defRPr sz="1200"/>
            </a:lvl1pPr>
          </a:lstStyle>
          <a:p>
            <a:r>
              <a:rPr lang="en-US" dirty="0">
                <a:latin typeface="+mn-lt"/>
              </a:rPr>
              <a:t>International Conference</a:t>
            </a:r>
          </a:p>
          <a:p>
            <a:r>
              <a:rPr lang="en-US" dirty="0">
                <a:latin typeface="+mn-lt"/>
              </a:rPr>
              <a:t>PD Session 2</a:t>
            </a:r>
          </a:p>
        </p:txBody>
      </p:sp>
      <p:sp>
        <p:nvSpPr>
          <p:cNvPr id="6" name="Date Placeholder 5"/>
          <p:cNvSpPr>
            <a:spLocks noGrp="1"/>
          </p:cNvSpPr>
          <p:nvPr>
            <p:ph type="dt" sz="quarter" idx="1"/>
          </p:nvPr>
        </p:nvSpPr>
        <p:spPr>
          <a:xfrm>
            <a:off x="4008438" y="0"/>
            <a:ext cx="3067050" cy="468313"/>
          </a:xfrm>
          <a:prstGeom prst="rect">
            <a:avLst/>
          </a:prstGeom>
        </p:spPr>
        <p:txBody>
          <a:bodyPr vert="horz" lIns="91440" tIns="45720" rIns="91440" bIns="45720" rtlCol="0"/>
          <a:lstStyle>
            <a:lvl1pPr algn="r">
              <a:defRPr sz="1200"/>
            </a:lvl1pPr>
          </a:lstStyle>
          <a:p>
            <a:r>
              <a:rPr lang="en-US" dirty="0"/>
              <a:t>November 7, 2017</a:t>
            </a:r>
          </a:p>
          <a:p>
            <a:r>
              <a:rPr lang="en-US" dirty="0"/>
              <a:t>p.m. session</a:t>
            </a:r>
          </a:p>
        </p:txBody>
      </p:sp>
    </p:spTree>
    <p:extLst>
      <p:ext uri="{BB962C8B-B14F-4D97-AF65-F5344CB8AC3E}">
        <p14:creationId xmlns:p14="http://schemas.microsoft.com/office/powerpoint/2010/main" val="20309976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lIns="93936" tIns="46968" rIns="93936" bIns="46968" rtlCol="0"/>
          <a:lstStyle>
            <a:lvl1pPr algn="l" fontAlgn="auto">
              <a:spcBef>
                <a:spcPts val="0"/>
              </a:spcBef>
              <a:spcAft>
                <a:spcPts val="0"/>
              </a:spcAft>
              <a:defRPr sz="1200">
                <a:latin typeface="+mn-lt"/>
                <a:ea typeface="+mn-ea"/>
                <a:cs typeface="+mn-cs"/>
              </a:defRPr>
            </a:lvl1pPr>
          </a:lstStyle>
          <a:p>
            <a:pPr>
              <a:defRPr/>
            </a:pPr>
            <a:r>
              <a:rPr lang="en-US" dirty="0"/>
              <a:t>Mathematical Reasoning</a:t>
            </a:r>
          </a:p>
        </p:txBody>
      </p:sp>
      <p:sp>
        <p:nvSpPr>
          <p:cNvPr id="3" name="Date Placeholder 2"/>
          <p:cNvSpPr>
            <a:spLocks noGrp="1"/>
          </p:cNvSpPr>
          <p:nvPr>
            <p:ph type="dt" idx="1"/>
          </p:nvPr>
        </p:nvSpPr>
        <p:spPr>
          <a:xfrm>
            <a:off x="4008438" y="0"/>
            <a:ext cx="3067050" cy="468313"/>
          </a:xfrm>
          <a:prstGeom prst="rect">
            <a:avLst/>
          </a:prstGeom>
        </p:spPr>
        <p:txBody>
          <a:bodyPr vert="horz" wrap="square" lIns="93936" tIns="46968" rIns="93936" bIns="46968" numCol="1" anchor="t" anchorCtr="0" compatLnSpc="1">
            <a:prstTxWarp prst="textNoShape">
              <a:avLst/>
            </a:prstTxWarp>
          </a:bodyPr>
          <a:lstStyle>
            <a:lvl1pPr algn="r">
              <a:defRPr sz="1200">
                <a:latin typeface="Calibri" pitchFamily="34" charset="0"/>
                <a:ea typeface="ＭＳ Ｐゴシック" pitchFamily="34" charset="-128"/>
              </a:defRPr>
            </a:lvl1pPr>
          </a:lstStyle>
          <a:p>
            <a:pPr>
              <a:defRPr/>
            </a:pPr>
            <a:r>
              <a:rPr lang="en-US" altLang="en-US"/>
              <a:t>07/2017</a:t>
            </a:r>
            <a:endParaRPr lang="en-US" alt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pPr lvl="0"/>
            <a:endParaRPr lang="en-US" noProof="0" dirty="0"/>
          </a:p>
        </p:txBody>
      </p:sp>
      <p:sp>
        <p:nvSpPr>
          <p:cNvPr id="5" name="Notes Placeholder 4"/>
          <p:cNvSpPr>
            <a:spLocks noGrp="1"/>
          </p:cNvSpPr>
          <p:nvPr>
            <p:ph type="body" sz="quarter" idx="3"/>
          </p:nvPr>
        </p:nvSpPr>
        <p:spPr>
          <a:xfrm>
            <a:off x="708025" y="4448175"/>
            <a:ext cx="5661025" cy="4213225"/>
          </a:xfrm>
          <a:prstGeom prst="rect">
            <a:avLst/>
          </a:prstGeom>
        </p:spPr>
        <p:txBody>
          <a:bodyPr vert="horz" lIns="93936" tIns="46968" rIns="93936" bIns="46968"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93175"/>
            <a:ext cx="3067050" cy="468313"/>
          </a:xfrm>
          <a:prstGeom prst="rect">
            <a:avLst/>
          </a:prstGeom>
        </p:spPr>
        <p:txBody>
          <a:bodyPr vert="horz" lIns="93936" tIns="46968" rIns="93936" bIns="46968" rtlCol="0" anchor="b"/>
          <a:lstStyle>
            <a:lvl1pPr algn="l" fontAlgn="auto">
              <a:spcBef>
                <a:spcPts val="0"/>
              </a:spcBef>
              <a:spcAft>
                <a:spcPts val="0"/>
              </a:spcAft>
              <a:defRPr sz="1200">
                <a:latin typeface="+mn-lt"/>
                <a:ea typeface="+mn-ea"/>
                <a:cs typeface="+mn-cs"/>
              </a:defRPr>
            </a:lvl1pPr>
          </a:lstStyle>
          <a:p>
            <a:pPr>
              <a:defRPr/>
            </a:pPr>
            <a:r>
              <a:rPr lang="en-US" dirty="0"/>
              <a:t>© Copyright GED Testing Service LLC. All rights reserved</a:t>
            </a:r>
          </a:p>
        </p:txBody>
      </p:sp>
      <p:sp>
        <p:nvSpPr>
          <p:cNvPr id="7" name="Slide Number Placeholder 6"/>
          <p:cNvSpPr>
            <a:spLocks noGrp="1"/>
          </p:cNvSpPr>
          <p:nvPr>
            <p:ph type="sldNum" sz="quarter" idx="5"/>
          </p:nvPr>
        </p:nvSpPr>
        <p:spPr>
          <a:xfrm>
            <a:off x="4008438" y="8893175"/>
            <a:ext cx="3067050" cy="468313"/>
          </a:xfrm>
          <a:prstGeom prst="rect">
            <a:avLst/>
          </a:prstGeom>
        </p:spPr>
        <p:txBody>
          <a:bodyPr vert="horz" wrap="square" lIns="93936" tIns="46968" rIns="93936" bIns="46968" numCol="1" anchor="b" anchorCtr="0" compatLnSpc="1">
            <a:prstTxWarp prst="textNoShape">
              <a:avLst/>
            </a:prstTxWarp>
          </a:bodyPr>
          <a:lstStyle>
            <a:lvl1pPr algn="r">
              <a:defRPr sz="1200">
                <a:latin typeface="Calibri" pitchFamily="34" charset="0"/>
                <a:ea typeface="ＭＳ Ｐゴシック" pitchFamily="34" charset="-128"/>
              </a:defRPr>
            </a:lvl1pPr>
          </a:lstStyle>
          <a:p>
            <a:pPr>
              <a:defRPr/>
            </a:pPr>
            <a:fld id="{C021BA69-382D-4416-BE3D-C6A30DBB3278}" type="slidenum">
              <a:rPr lang="en-US" altLang="en-US"/>
              <a:pPr>
                <a:defRPr/>
              </a:pPr>
              <a:t>‹#›</a:t>
            </a:fld>
            <a:endParaRPr lang="en-US" altLang="en-US" dirty="0"/>
          </a:p>
        </p:txBody>
      </p:sp>
    </p:spTree>
    <p:extLst>
      <p:ext uri="{BB962C8B-B14F-4D97-AF65-F5344CB8AC3E}">
        <p14:creationId xmlns:p14="http://schemas.microsoft.com/office/powerpoint/2010/main" val="2041225890"/>
      </p:ext>
    </p:extLst>
  </p:cSld>
  <p:clrMap bg1="lt1" tx1="dk1" bg2="lt2" tx2="dk2" accent1="accent1" accent2="accent2" accent3="accent3" accent4="accent4" accent5="accent5" accent6="accent6" hlink="hlink" folHlink="folHlink"/>
  <p:hf/>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www.youtube.com/watch?v=g4bKGsC2IoY"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mathsisfun.com/numbers/zero.html"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s://www.khanacademy.org/math/algebra/introduction-to-algebra/division-by-zero/v/why-dividing-by-zero-is-undefined"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1</a:t>
            </a:fld>
            <a:endParaRPr lang="en-US" altLang="en-US" dirty="0"/>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07/2017</a:t>
            </a:r>
            <a:endParaRPr lang="en-US" altLang="en-US" dirty="0"/>
          </a:p>
        </p:txBody>
      </p:sp>
      <p:sp>
        <p:nvSpPr>
          <p:cNvPr id="8" name="Header Placeholder 3"/>
          <p:cNvSpPr>
            <a:spLocks noGrp="1"/>
          </p:cNvSpPr>
          <p:nvPr>
            <p:ph type="hdr" sz="quarter"/>
          </p:nvPr>
        </p:nvSpPr>
        <p:spPr>
          <a:xfrm>
            <a:off x="0" y="0"/>
            <a:ext cx="3067050" cy="468313"/>
          </a:xfrm>
        </p:spPr>
        <p:txBody>
          <a:bodyPr/>
          <a:lstStyle/>
          <a:p>
            <a:r>
              <a:rPr lang="en-US" dirty="0"/>
              <a:t>Mathematical Reasoning</a:t>
            </a:r>
          </a:p>
        </p:txBody>
      </p:sp>
      <p:sp>
        <p:nvSpPr>
          <p:cNvPr id="7" name="Footer Placeholder 6"/>
          <p:cNvSpPr>
            <a:spLocks noGrp="1"/>
          </p:cNvSpPr>
          <p:nvPr>
            <p:ph type="ftr" sz="quarter" idx="11"/>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56450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0" baseline="0" dirty="0"/>
          </a:p>
          <a:p>
            <a:r>
              <a:rPr lang="en-US" b="0" baseline="0" dirty="0"/>
              <a:t>There are many different ways that we can use PLDs to assist us in developing an effective curriculum. Here are four tips to get started.</a:t>
            </a:r>
          </a:p>
          <a:p>
            <a:r>
              <a:rPr lang="en-US" b="1" baseline="0" dirty="0"/>
              <a:t>Tip 1: Use PLDs to assess a student’s current skill level</a:t>
            </a:r>
            <a:endParaRPr lang="en-US" b="1" dirty="0"/>
          </a:p>
          <a:p>
            <a:r>
              <a:rPr lang="en-US" b="0" dirty="0"/>
              <a:t>Identify where to focus in order to develop the skills students need to move to the next performance level</a:t>
            </a:r>
          </a:p>
          <a:p>
            <a:r>
              <a:rPr lang="en-US" b="1" dirty="0"/>
              <a:t>Tip 2: Use PLDs to determine when students are ready to test</a:t>
            </a:r>
            <a:br>
              <a:rPr lang="en-US" b="0" dirty="0"/>
            </a:br>
            <a:r>
              <a:rPr lang="en-US" b="0" dirty="0"/>
              <a:t>Determine if a student should take GED Ready</a:t>
            </a:r>
            <a:r>
              <a:rPr lang="en-US" b="0" baseline="30000" dirty="0"/>
              <a:t>®</a:t>
            </a:r>
            <a:r>
              <a:rPr lang="en-US" b="0" dirty="0"/>
              <a:t> or the GED</a:t>
            </a:r>
            <a:r>
              <a:rPr lang="en-US" b="0" baseline="30000" dirty="0"/>
              <a:t>®</a:t>
            </a:r>
            <a:r>
              <a:rPr lang="en-US" b="0" dirty="0"/>
              <a:t> test</a:t>
            </a:r>
          </a:p>
          <a:p>
            <a:r>
              <a:rPr lang="en-US" b="0" dirty="0"/>
              <a:t>Use with the Enhanced Score Report's personalized study plan to create a plan for developing student skills</a:t>
            </a:r>
          </a:p>
          <a:p>
            <a:r>
              <a:rPr lang="en-US" b="1" dirty="0"/>
              <a:t>Tip 3: Use PLDs to shape learning activities</a:t>
            </a:r>
            <a:br>
              <a:rPr lang="en-US" b="0" dirty="0"/>
            </a:br>
            <a:r>
              <a:rPr lang="en-US" b="0" dirty="0"/>
              <a:t>Set learning objectives in your classroom based on the PLDs</a:t>
            </a:r>
          </a:p>
          <a:p>
            <a:r>
              <a:rPr lang="en-US" b="0" dirty="0"/>
              <a:t>Determine if you need to adjust how you're approaching the content</a:t>
            </a:r>
          </a:p>
          <a:p>
            <a:r>
              <a:rPr lang="en-US" b="0" dirty="0"/>
              <a:t>Work one-on-one with students to help develop needed skills</a:t>
            </a:r>
          </a:p>
          <a:p>
            <a:r>
              <a:rPr lang="en-US" b="1" dirty="0"/>
              <a:t>Tip 4: Use PLDs to add perspective to lesson plans</a:t>
            </a:r>
            <a:br>
              <a:rPr lang="en-US" b="0" dirty="0"/>
            </a:br>
            <a:r>
              <a:rPr lang="en-US" b="0" dirty="0"/>
              <a:t>Determine how prepared your students are and create lesson plans accordingly</a:t>
            </a:r>
          </a:p>
          <a:p>
            <a:r>
              <a:rPr lang="en-US" b="0" dirty="0"/>
              <a:t>Identify the gaps in your students’ skills and develop focused lesson plans to address those gaps</a:t>
            </a:r>
          </a:p>
          <a:p>
            <a:r>
              <a:rPr lang="en-US" sz="1200" kern="1200" dirty="0">
                <a:solidFill>
                  <a:schemeClr val="tx1"/>
                </a:solidFill>
                <a:effectLst/>
                <a:latin typeface="+mn-lt"/>
                <a:ea typeface="MS PGothic" pitchFamily="34" charset="-128"/>
                <a:cs typeface="ＭＳ Ｐゴシック" charset="0"/>
              </a:rPr>
              <a:t> </a:t>
            </a:r>
          </a:p>
          <a:p>
            <a:endParaRPr lang="en-US" b="0" dirty="0"/>
          </a:p>
          <a:p>
            <a:endParaRPr lang="en-US" b="0" dirty="0"/>
          </a:p>
          <a:p>
            <a:endParaRPr lang="en-US" b="0" dirty="0"/>
          </a:p>
          <a:p>
            <a:endParaRPr lang="en-US" b="0"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10</a:t>
            </a:fld>
            <a:endParaRPr lang="en-US" altLang="en-US" dirty="0"/>
          </a:p>
        </p:txBody>
      </p:sp>
      <p:sp>
        <p:nvSpPr>
          <p:cNvPr id="8" name="Header Placeholder 7"/>
          <p:cNvSpPr>
            <a:spLocks noGrp="1"/>
          </p:cNvSpPr>
          <p:nvPr>
            <p:ph type="hdr" sz="quarter"/>
          </p:nvPr>
        </p:nvSpPr>
        <p:spPr>
          <a:xfrm>
            <a:off x="0" y="-13825"/>
            <a:ext cx="3067050" cy="468313"/>
          </a:xfrm>
          <a:prstGeom prst="rect">
            <a:avLst/>
          </a:prstGeom>
        </p:spPr>
        <p:txBody>
          <a:bodyPr/>
          <a:lstStyle/>
          <a:p>
            <a:pPr>
              <a:defRPr/>
            </a:pPr>
            <a:r>
              <a:rPr lang="en-US" dirty="0"/>
              <a:t>Mathematical Reasoning</a:t>
            </a:r>
          </a:p>
        </p:txBody>
      </p:sp>
      <p:sp>
        <p:nvSpPr>
          <p:cNvPr id="9" name="Footer Placeholder 8"/>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02907393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S PGothic" pitchFamily="34" charset="-128"/>
                <a:cs typeface="ＭＳ Ｐゴシック" charset="0"/>
              </a:rPr>
              <a:t>Key Points</a:t>
            </a:r>
          </a:p>
          <a:p>
            <a:endParaRPr lang="en-US" sz="1200" b="1"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Review the quote from Dr. Paulos</a:t>
            </a:r>
            <a:r>
              <a:rPr lang="en-US" sz="1200" b="0" i="0" kern="1200" baseline="0" dirty="0">
                <a:solidFill>
                  <a:schemeClr val="tx1"/>
                </a:solidFill>
                <a:effectLst/>
                <a:latin typeface="+mn-lt"/>
                <a:ea typeface="MS PGothic" pitchFamily="34" charset="-128"/>
                <a:cs typeface="ＭＳ Ｐゴシック" charset="0"/>
              </a:rPr>
              <a:t> and emphasize the importance of looking beyond basic computation, a level at which many students are comfortable and fairly competent, to conceptual understanding which can be used to solve problems academically and in real-life.</a:t>
            </a:r>
            <a:endParaRPr lang="en-US" sz="1200" b="0" i="0" kern="1200" dirty="0">
              <a:solidFill>
                <a:schemeClr val="tx1"/>
              </a:solidFill>
              <a:effectLst/>
              <a:latin typeface="+mn-lt"/>
              <a:ea typeface="MS PGothic" pitchFamily="34" charset="-128"/>
              <a:cs typeface="ＭＳ Ｐゴシック" charset="0"/>
            </a:endParaRPr>
          </a:p>
          <a:p>
            <a:endParaRPr lang="en-US" sz="1200" b="1" i="0" kern="1200" dirty="0">
              <a:solidFill>
                <a:schemeClr val="tx1"/>
              </a:solidFill>
              <a:effectLst/>
              <a:latin typeface="+mn-lt"/>
              <a:ea typeface="MS PGothic" pitchFamily="34" charset="-128"/>
              <a:cs typeface="ＭＳ Ｐゴシック" charset="0"/>
            </a:endParaRPr>
          </a:p>
          <a:p>
            <a:r>
              <a:rPr lang="en-US" i="1" dirty="0"/>
              <a:t>Note: </a:t>
            </a:r>
            <a:r>
              <a:rPr lang="en-US" sz="1200" b="0" i="1" kern="1200" dirty="0">
                <a:solidFill>
                  <a:schemeClr val="tx1"/>
                </a:solidFill>
                <a:effectLst/>
              </a:rPr>
              <a:t>The</a:t>
            </a:r>
            <a:r>
              <a:rPr lang="en-US" sz="1200" b="0" i="1" kern="1200" baseline="0" dirty="0">
                <a:solidFill>
                  <a:schemeClr val="tx1"/>
                </a:solidFill>
                <a:effectLst/>
              </a:rPr>
              <a:t> following information is provided as background information regarding Dr. Paulos.</a:t>
            </a:r>
          </a:p>
          <a:p>
            <a:endParaRPr lang="en-US" sz="12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John Allen Paulos is a well-known author, popular public speaker, and former monthly columnist for </a:t>
            </a:r>
            <a:r>
              <a:rPr lang="en-US" sz="1200" b="0" i="1" kern="1200" dirty="0">
                <a:solidFill>
                  <a:schemeClr val="tx1"/>
                </a:solidFill>
                <a:effectLst/>
                <a:latin typeface="+mn-lt"/>
                <a:ea typeface="MS PGothic" pitchFamily="34" charset="-128"/>
                <a:cs typeface="ＭＳ Ｐゴシック" charset="0"/>
              </a:rPr>
              <a:t>ABCNews.com</a:t>
            </a:r>
            <a:r>
              <a:rPr lang="en-US" sz="1200" b="0" i="0" kern="1200" dirty="0">
                <a:solidFill>
                  <a:schemeClr val="tx1"/>
                </a:solidFill>
                <a:effectLst/>
                <a:latin typeface="+mn-lt"/>
                <a:ea typeface="MS PGothic" pitchFamily="34" charset="-128"/>
                <a:cs typeface="ＭＳ Ｐゴシック" charset="0"/>
              </a:rPr>
              <a:t>, the </a:t>
            </a:r>
            <a:r>
              <a:rPr lang="en-US" sz="1200" b="0" i="1" kern="1200" dirty="0">
                <a:solidFill>
                  <a:schemeClr val="tx1"/>
                </a:solidFill>
                <a:effectLst/>
                <a:latin typeface="+mn-lt"/>
                <a:ea typeface="MS PGothic" pitchFamily="34" charset="-128"/>
                <a:cs typeface="ＭＳ Ｐゴシック" charset="0"/>
              </a:rPr>
              <a:t>Scientific American</a:t>
            </a:r>
            <a:r>
              <a:rPr lang="en-US" sz="1200" b="0" i="0" kern="1200" dirty="0">
                <a:solidFill>
                  <a:schemeClr val="tx1"/>
                </a:solidFill>
                <a:effectLst/>
                <a:latin typeface="+mn-lt"/>
                <a:ea typeface="MS PGothic" pitchFamily="34" charset="-128"/>
                <a:cs typeface="ＭＳ Ｐゴシック" charset="0"/>
              </a:rPr>
              <a:t>, and the </a:t>
            </a:r>
            <a:r>
              <a:rPr lang="en-US" sz="1200" b="0" i="1" kern="1200" dirty="0">
                <a:solidFill>
                  <a:schemeClr val="tx1"/>
                </a:solidFill>
                <a:effectLst/>
                <a:latin typeface="+mn-lt"/>
                <a:ea typeface="MS PGothic" pitchFamily="34" charset="-128"/>
                <a:cs typeface="ＭＳ Ｐゴシック" charset="0"/>
              </a:rPr>
              <a:t>Guardian</a:t>
            </a:r>
            <a:r>
              <a:rPr lang="en-US" sz="1200" b="0" i="0" kern="1200" dirty="0">
                <a:solidFill>
                  <a:schemeClr val="tx1"/>
                </a:solidFill>
                <a:effectLst/>
                <a:latin typeface="+mn-lt"/>
                <a:ea typeface="MS PGothic" pitchFamily="34" charset="-128"/>
                <a:cs typeface="ＭＳ Ｐゴシック" charset="0"/>
              </a:rPr>
              <a:t>. Professor of Math at Temple University in Philadelphia, </a:t>
            </a:r>
            <a:r>
              <a:rPr lang="en-US" dirty="0"/>
              <a:t>Dr. Paulos</a:t>
            </a:r>
            <a:r>
              <a:rPr lang="en-US" sz="1200" b="0" i="0" kern="1200" dirty="0">
                <a:solidFill>
                  <a:schemeClr val="tx1"/>
                </a:solidFill>
                <a:effectLst/>
                <a:latin typeface="+mn-lt"/>
                <a:ea typeface="MS PGothic" pitchFamily="34" charset="-128"/>
                <a:cs typeface="ＭＳ Ｐゴシック" charset="0"/>
              </a:rPr>
              <a:t> earned his Ph.D. from the University of Wisconsin.</a:t>
            </a:r>
          </a:p>
          <a:p>
            <a:endParaRPr lang="en-US" sz="1200" b="0" i="0" kern="1200" dirty="0">
              <a:solidFill>
                <a:schemeClr val="tx1"/>
              </a:solidFill>
              <a:effectLst/>
              <a:latin typeface="+mn-lt"/>
              <a:ea typeface="MS PGothic" pitchFamily="34" charset="-128"/>
              <a:cs typeface="ＭＳ Ｐゴシック" charset="0"/>
            </a:endParaRPr>
          </a:p>
          <a:p>
            <a:r>
              <a:rPr lang="en-US" sz="1200" b="0" i="0" kern="1200" dirty="0">
                <a:solidFill>
                  <a:schemeClr val="tx1"/>
                </a:solidFill>
                <a:effectLst/>
                <a:latin typeface="+mn-lt"/>
                <a:ea typeface="MS PGothic" pitchFamily="34" charset="-128"/>
                <a:cs typeface="ＭＳ Ｐゴシック" charset="0"/>
              </a:rPr>
              <a:t>His recent book (November, 2015) is </a:t>
            </a:r>
            <a:r>
              <a:rPr lang="en-US" sz="1200" b="0" i="1" kern="1200" dirty="0">
                <a:solidFill>
                  <a:schemeClr val="tx1"/>
                </a:solidFill>
                <a:effectLst/>
                <a:latin typeface="+mn-lt"/>
                <a:ea typeface="MS PGothic" pitchFamily="34" charset="-128"/>
                <a:cs typeface="ＭＳ Ｐゴシック" charset="0"/>
              </a:rPr>
              <a:t>A Numerate Life - A Mathematician Explores the Vagaries of Life, His Own and Probably Yours</a:t>
            </a:r>
            <a:r>
              <a:rPr lang="en-US" sz="1200" b="0" i="0" kern="1200" dirty="0">
                <a:solidFill>
                  <a:schemeClr val="tx1"/>
                </a:solidFill>
                <a:effectLst/>
                <a:latin typeface="+mn-lt"/>
                <a:ea typeface="MS PGothic" pitchFamily="34" charset="-128"/>
                <a:cs typeface="ＭＳ Ｐゴシック" charset="0"/>
              </a:rPr>
              <a:t>. Other writings of his include I</a:t>
            </a:r>
            <a:r>
              <a:rPr lang="en-US" sz="1200" b="0" i="1" kern="1200" dirty="0">
                <a:solidFill>
                  <a:schemeClr val="tx1"/>
                </a:solidFill>
                <a:effectLst/>
                <a:latin typeface="+mn-lt"/>
                <a:ea typeface="MS PGothic" pitchFamily="34" charset="-128"/>
                <a:cs typeface="ＭＳ Ｐゴシック" charset="0"/>
              </a:rPr>
              <a:t>nnumeracy </a:t>
            </a:r>
            <a:r>
              <a:rPr lang="en-US" sz="1200" b="0" i="0" kern="1200" dirty="0">
                <a:solidFill>
                  <a:schemeClr val="tx1"/>
                </a:solidFill>
                <a:effectLst/>
                <a:latin typeface="+mn-lt"/>
                <a:ea typeface="MS PGothic" pitchFamily="34" charset="-128"/>
                <a:cs typeface="ＭＳ Ｐゴシック" charset="0"/>
              </a:rPr>
              <a:t>(NY Times bestseller for 18 weeks) and </a:t>
            </a:r>
            <a:r>
              <a:rPr lang="en-US" sz="1200" b="0" i="1" kern="1200" dirty="0">
                <a:solidFill>
                  <a:schemeClr val="tx1"/>
                </a:solidFill>
                <a:effectLst/>
                <a:latin typeface="+mn-lt"/>
                <a:ea typeface="MS PGothic" pitchFamily="34" charset="-128"/>
                <a:cs typeface="ＭＳ Ｐゴシック" charset="0"/>
              </a:rPr>
              <a:t>A Mathematician Reads the Newspaper </a:t>
            </a:r>
            <a:r>
              <a:rPr lang="en-US" sz="1200" b="0" i="0" kern="1200" dirty="0">
                <a:solidFill>
                  <a:schemeClr val="tx1"/>
                </a:solidFill>
                <a:effectLst/>
                <a:latin typeface="+mn-lt"/>
                <a:ea typeface="MS PGothic" pitchFamily="34" charset="-128"/>
                <a:cs typeface="ＭＳ Ｐゴシック" charset="0"/>
              </a:rPr>
              <a:t>(on the Random House Modern Library's compilation of the 100 best nonfiction books of the century).</a:t>
            </a:r>
          </a:p>
          <a:p>
            <a:endParaRPr lang="en-US" sz="1200" b="1" i="0" kern="1200" dirty="0">
              <a:solidFill>
                <a:schemeClr val="tx1"/>
              </a:solidFill>
              <a:effectLst/>
              <a:latin typeface="+mn-lt"/>
              <a:ea typeface="MS PGothic" pitchFamily="34" charset="-128"/>
              <a:cs typeface="ＭＳ Ｐゴシック" charset="0"/>
            </a:endParaRPr>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101</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02154333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xfrm>
            <a:off x="708025" y="4448175"/>
            <a:ext cx="5779272" cy="434149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Points</a:t>
            </a:r>
            <a:endParaRPr lang="en-US" altLang="en-US" dirty="0"/>
          </a:p>
          <a:p>
            <a:r>
              <a:rPr lang="en-US" altLang="en-US" dirty="0"/>
              <a:t>So what can we do to help our students become more effective math problem solvers? Think for a moment about the skills that effective readers have. Now, think how these skills would impact your students’ ability to read, analyze, and solve math problems. Each of the items listed is essential in students being able to understand what the math problem is telling them, as well as what they need to do to solve that problem.</a:t>
            </a:r>
          </a:p>
          <a:p>
            <a:endParaRPr lang="en-US" altLang="en-US" dirty="0"/>
          </a:p>
          <a:p>
            <a:r>
              <a:rPr lang="en-US" i="1" dirty="0"/>
              <a:t>Note: </a:t>
            </a:r>
            <a:r>
              <a:rPr lang="en-US" sz="1200" i="1" dirty="0"/>
              <a:t>Animations are included with this slide. Review the animations</a:t>
            </a:r>
            <a:r>
              <a:rPr lang="en-US" sz="1200" i="1" baseline="0" dirty="0"/>
              <a:t> prior to conducting the training, so that you are aware of each and can comment it again.</a:t>
            </a: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t>Build their reading skills.</a:t>
            </a:r>
            <a:r>
              <a:rPr lang="en-US" sz="1200" dirty="0"/>
              <a:t> Students need practice in closely</a:t>
            </a:r>
            <a:r>
              <a:rPr lang="en-US" sz="1200" baseline="0" dirty="0"/>
              <a:t> reading math problems. They need to be able to slow down and look at the details of a problem. The details of this problem focus on the numbers and days as well as the question that is being asked.</a:t>
            </a:r>
            <a:endParaRPr lang="en-US" sz="1200" dirty="0"/>
          </a:p>
          <a:p>
            <a:r>
              <a:rPr lang="en-US" sz="1200" b="1" dirty="0"/>
              <a:t>Build math vocabulary</a:t>
            </a:r>
            <a:r>
              <a:rPr lang="en-US" sz="1200" dirty="0"/>
              <a:t>. If students are going to be able to read and understand problems, they need to know the vocabulary of math – not just words, but</a:t>
            </a:r>
            <a:r>
              <a:rPr lang="en-US" sz="1200" baseline="0" dirty="0"/>
              <a:t> symbols as well. In this case, students need to know what the phrase “to increase at the same rate” means. </a:t>
            </a:r>
            <a:endParaRPr lang="en-US" sz="1200" dirty="0"/>
          </a:p>
          <a:p>
            <a:r>
              <a:rPr lang="en-US" sz="1200" b="1" dirty="0"/>
              <a:t>Depend less on rote memory and increase conceptual knowledge</a:t>
            </a:r>
            <a:r>
              <a:rPr lang="en-US" sz="1200" dirty="0"/>
              <a:t>. There are many rules in math. However, memorizing is not the</a:t>
            </a:r>
            <a:r>
              <a:rPr lang="en-US" sz="1200" baseline="0" dirty="0"/>
              <a:t> best approach. In this case, the equation that would be need to be known is complex. The student may or may not be able to recall the equation. However, if the student has conceptual understanding of a linear relationship, the student can solve the problem whether through use of a formula or through another heuristic.</a:t>
            </a:r>
            <a:r>
              <a:rPr lang="en-US" sz="1200" dirty="0"/>
              <a:t> Students</a:t>
            </a:r>
            <a:r>
              <a:rPr lang="en-US" sz="1200" baseline="0" dirty="0"/>
              <a:t> need conceptual understanding in mathematics. </a:t>
            </a:r>
            <a:endParaRPr lang="en-US" altLang="en-US" dirty="0"/>
          </a:p>
        </p:txBody>
      </p:sp>
      <p:sp>
        <p:nvSpPr>
          <p:cNvPr id="5" name="Date Placeholder 3"/>
          <p:cNvSpPr>
            <a:spLocks noGrp="1"/>
          </p:cNvSpPr>
          <p:nvPr>
            <p:ph type="dt" idx="1"/>
          </p:nvPr>
        </p:nvSpPr>
        <p:spPr>
          <a:xfrm>
            <a:off x="4008705" y="0"/>
            <a:ext cx="3066733" cy="468153"/>
          </a:xfrm>
        </p:spPr>
        <p:txBody>
          <a:bodyPr/>
          <a:lstStyle/>
          <a:p>
            <a:r>
              <a:rPr lang="en-US"/>
              <a:t>07/2017</a:t>
            </a:r>
            <a:endParaRPr lang="en-US" dirty="0"/>
          </a:p>
        </p:txBody>
      </p:sp>
      <p:sp>
        <p:nvSpPr>
          <p:cNvPr id="3" name="Slide Number Placeholder 2"/>
          <p:cNvSpPr>
            <a:spLocks noGrp="1"/>
          </p:cNvSpPr>
          <p:nvPr>
            <p:ph type="sldNum" sz="quarter" idx="11"/>
          </p:nvPr>
        </p:nvSpPr>
        <p:spPr/>
        <p:txBody>
          <a:bodyPr/>
          <a:lstStyle/>
          <a:p>
            <a:pPr>
              <a:defRPr/>
            </a:pPr>
            <a:fld id="{C021BA69-382D-4416-BE3D-C6A30DBB3278}" type="slidenum">
              <a:rPr lang="en-US" altLang="en-US" smtClean="0"/>
              <a:pPr>
                <a:defRPr/>
              </a:pPr>
              <a:t>102</a:t>
            </a:fld>
            <a:endParaRPr lang="en-US" altLang="en-US" dirty="0"/>
          </a:p>
        </p:txBody>
      </p:sp>
      <p:sp>
        <p:nvSpPr>
          <p:cNvPr id="4" name="Header Placeholder 3"/>
          <p:cNvSpPr>
            <a:spLocks noGrp="1"/>
          </p:cNvSpPr>
          <p:nvPr>
            <p:ph type="hdr" sz="quarter" idx="12"/>
          </p:nvPr>
        </p:nvSpPr>
        <p:spPr/>
        <p:txBody>
          <a:bodyPr/>
          <a:lstStyle/>
          <a:p>
            <a:pPr>
              <a:defRPr/>
            </a:pPr>
            <a:r>
              <a:rPr lang="en-US" dirty="0"/>
              <a:t>Mathematical Reasoning</a:t>
            </a:r>
          </a:p>
        </p:txBody>
      </p:sp>
      <p:sp>
        <p:nvSpPr>
          <p:cNvPr id="6" name="Footer Placeholder 5"/>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29359179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baseline="0" dirty="0"/>
              <a:t>Discuss how two strategies, modeling and scaffolding, can support visual thinking in the classroom and help student learn how to learn through development of higher-order thinking skills. Emphasize how both are dependent on the teacher using a more direct approach to instruction.</a:t>
            </a:r>
          </a:p>
          <a:p>
            <a:endParaRPr lang="en-US" baseline="0" dirty="0"/>
          </a:p>
          <a:p>
            <a:pPr marL="171450" indent="-171450">
              <a:buFont typeface="Arial" panose="020B0604020202020204" pitchFamily="34" charset="0"/>
              <a:buChar char="•"/>
            </a:pPr>
            <a:r>
              <a:rPr lang="en-US" baseline="0" dirty="0"/>
              <a:t>Modeling requires the teacher to clearly demonstrate how he/she thinks through a problem and works to a solution. This requires that teachers work slowly and thoughtfully through a problem so students can see how the “thinking process” is used to arrive at a reasonable solution.</a:t>
            </a:r>
          </a:p>
          <a:p>
            <a:pPr marL="171450" indent="-171450">
              <a:buFont typeface="Arial" panose="020B0604020202020204" pitchFamily="34" charset="0"/>
              <a:buChar char="•"/>
            </a:pPr>
            <a:r>
              <a:rPr lang="en-US" baseline="0" dirty="0"/>
              <a:t>Scaffolding requires that teachers understand where students are in the learning process in order to help build students confidence and competence. In scaffolding instruction, the concept or skill to be taught is broken in smaller parts with each part building on the previous part.</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103</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882574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What</a:t>
            </a:r>
            <a:r>
              <a:rPr lang="en-US" baseline="0" dirty="0"/>
              <a:t> is the payoff for modeling and scaffolding? Review bulleted items.</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104</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3445211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Miler</a:t>
            </a:r>
            <a:r>
              <a:rPr lang="en-US" b="0" baseline="0" dirty="0"/>
              <a:t> and Koesling in</a:t>
            </a:r>
            <a:r>
              <a:rPr lang="en-US" b="0" dirty="0"/>
              <a:t> </a:t>
            </a:r>
            <a:r>
              <a:rPr lang="en-US" b="0" i="1" dirty="0"/>
              <a:t>Mathematics</a:t>
            </a:r>
            <a:r>
              <a:rPr lang="en-US" b="0" i="1" baseline="0" dirty="0"/>
              <a:t> Teaching for Understanding: Reasoning, Reading, and Formative Assessment </a:t>
            </a:r>
            <a:r>
              <a:rPr lang="en-US" b="0" i="0" baseline="0" dirty="0"/>
              <a:t>outline a three-step process for helping students use their reading and reasoning skills in order to solve problems. The process involves multiple readings of the problem. Each step in the process is essential if students are going to build the reading and reasoning skills necessary to be effective problem solver.</a:t>
            </a:r>
          </a:p>
          <a:p>
            <a:endParaRPr lang="en-US" b="0" i="0" baseline="0"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105</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06377073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Briefly</a:t>
            </a:r>
            <a:r>
              <a:rPr lang="en-US" baseline="0" dirty="0"/>
              <a:t> review the questions that students should be asking themselves as they do a first read of the problem.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106</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0368734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448175"/>
            <a:ext cx="6015504" cy="4445000"/>
          </a:xfrm>
        </p:spPr>
        <p:txBody>
          <a:bodyPr/>
          <a:lstStyle/>
          <a:p>
            <a:r>
              <a:rPr lang="en-US" sz="1150" b="1" dirty="0"/>
              <a:t>Key Points</a:t>
            </a:r>
          </a:p>
          <a:p>
            <a:r>
              <a:rPr lang="en-US" sz="1150" b="1" dirty="0"/>
              <a:t>First Read: Read for Understanding</a:t>
            </a:r>
          </a:p>
          <a:p>
            <a:r>
              <a:rPr lang="en-US" sz="1150" b="0" dirty="0"/>
              <a:t>The first read sets the stage for solving the problem. In </a:t>
            </a:r>
            <a:r>
              <a:rPr lang="en-US" sz="1150" dirty="0"/>
              <a:t>a</a:t>
            </a:r>
            <a:r>
              <a:rPr lang="en-US" sz="1150" b="0" dirty="0"/>
              <a:t> first read, students make sure that they understand the vocabulary that is used. If there are visual representations,</a:t>
            </a:r>
            <a:r>
              <a:rPr lang="en-US" sz="1150" b="0" baseline="0" dirty="0"/>
              <a:t> such as a graph, they should also look at it to see if there is information that might be useful as they read for understanding. </a:t>
            </a:r>
          </a:p>
          <a:p>
            <a:r>
              <a:rPr lang="en-US" sz="1150" i="1" dirty="0"/>
              <a:t>Note: </a:t>
            </a:r>
            <a:r>
              <a:rPr lang="en-US" sz="1150" b="0" i="1" baseline="0" dirty="0"/>
              <a:t>Take on the role of the classroom teacher and walk the participants through the word problem using the following text as a reference.</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150" baseline="0" dirty="0"/>
              <a:t>Read the math problem. Are there any words with which students  may not be familiar? What about the word “respectively”? Would students know that respectively provides them important information about the costs of a one-bedroom versus a two-bedroom apartment? Maybe they don’t know the word, but they can use their own background knowledge to make the assumption that a one-bedroom apartment would cost less than a two-bedroom apartment.</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150" baseline="0" dirty="0"/>
              <a:t>Now that you’ve read the problem, what is the real-world context of the problem? Could your students explain what this problem is about in their own words? In this case, the problem is about apartments and how much they cost per month.</a:t>
            </a:r>
            <a:r>
              <a:rPr lang="en-US" sz="1150" dirty="0"/>
              <a:t> </a:t>
            </a:r>
            <a:endParaRPr lang="en-US" sz="1150" baseline="0" dirty="0"/>
          </a:p>
          <a:p>
            <a:r>
              <a:rPr lang="en-US" sz="1150" b="0" dirty="0"/>
              <a:t>What does the problem ask</a:t>
            </a:r>
            <a:r>
              <a:rPr lang="en-US" sz="1150" b="0" baseline="0" dirty="0"/>
              <a:t> you to do? It asks you to determine how many of the 12 units are two-bedroom apartments. As an effective problem solver, you would ask yourself these questions subconsciously.</a:t>
            </a:r>
            <a:r>
              <a:rPr lang="en-US" sz="1150" b="0" dirty="0"/>
              <a:t> </a:t>
            </a:r>
            <a:r>
              <a:rPr lang="en-US" sz="1150" b="0" baseline="0" dirty="0"/>
              <a:t>You set the stage for problem solving by gathering information and getting a “feel” for the problem. Unfortunately, most students head straight for the numbers in a problem and try to attempt a solution from there without understanding the context or in some cases what is being asked.</a:t>
            </a:r>
          </a:p>
          <a:p>
            <a:endParaRPr lang="en-US" sz="1150" dirty="0"/>
          </a:p>
          <a:p>
            <a:r>
              <a:rPr lang="en-US" sz="1150" dirty="0"/>
              <a:t>Answer - 7</a:t>
            </a:r>
          </a:p>
          <a:p>
            <a:endParaRPr lang="en-US" sz="115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t>07/2017</a:t>
            </a:r>
            <a:endParaRPr lang="en-US" dirty="0"/>
          </a:p>
        </p:txBody>
      </p:sp>
      <p:sp>
        <p:nvSpPr>
          <p:cNvPr id="6" name="Slide Number Placeholder 5"/>
          <p:cNvSpPr>
            <a:spLocks noGrp="1"/>
          </p:cNvSpPr>
          <p:nvPr>
            <p:ph type="sldNum" sz="quarter" idx="12"/>
          </p:nvPr>
        </p:nvSpPr>
        <p:spPr/>
        <p:txBody>
          <a:bodyPr/>
          <a:lstStyle/>
          <a:p>
            <a:pPr>
              <a:defRPr/>
            </a:pPr>
            <a:fld id="{5D2653CD-1E7A-44FB-A916-F9562F096047}" type="slidenum">
              <a:rPr lang="en-US" smtClean="0"/>
              <a:pPr>
                <a:defRPr/>
              </a:pPr>
              <a:t>107</a:t>
            </a:fld>
            <a:endParaRPr lang="en-US" dirty="0"/>
          </a:p>
        </p:txBody>
      </p:sp>
      <p:sp>
        <p:nvSpPr>
          <p:cNvPr id="9" name="Footer Placeholder 8"/>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11416179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i="1" dirty="0"/>
              <a:t>Note: </a:t>
            </a:r>
            <a:r>
              <a:rPr lang="en-US" b="0" i="1" dirty="0"/>
              <a:t>This slide</a:t>
            </a:r>
            <a:r>
              <a:rPr lang="en-US" b="0" i="1" baseline="0" dirty="0"/>
              <a:t> has two animations. Click to reveal the Tier 2 and Tier 3 vocabulary words.</a:t>
            </a:r>
            <a:endParaRPr lang="en-US" b="0" i="1" dirty="0"/>
          </a:p>
          <a:p>
            <a:r>
              <a:rPr lang="en-US" b="0" dirty="0"/>
              <a:t>In the problem that you just</a:t>
            </a:r>
            <a:r>
              <a:rPr lang="en-US" b="0" baseline="0" dirty="0"/>
              <a:t> read, most of the vocabulary was very clear. There were no high-level math vocabulary words. However, the word “respectively” may have posed a problem for students. That word is considered a high-utility word – or a word that can be used in many different contexts.</a:t>
            </a:r>
          </a:p>
          <a:p>
            <a:r>
              <a:rPr lang="en-US" b="0" baseline="0" dirty="0"/>
              <a:t>When looking at vocabulary, there are basically three tiers of words that students need as they grow as learners.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Tier 1 </a:t>
            </a:r>
            <a:r>
              <a:rPr lang="en-US" baseline="0" dirty="0"/>
              <a:t>– Everyday words, familiar to most students primarily learned through conversation. These are the words that students learned early in their homes and in school. You may be familiar with words from the Fry or Dolch list</a:t>
            </a:r>
            <a:r>
              <a:rPr lang="en-US" dirty="0"/>
              <a:t>.</a:t>
            </a:r>
            <a:endParaRPr 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a:t>Tier 2 </a:t>
            </a:r>
            <a:r>
              <a:rPr lang="en-US" baseline="0" dirty="0"/>
              <a:t>– High-utility academic vocabulary found in many content texts, cross-curricular terms. If you are interested in identifying even more of these words, you may want to download the Academic Word List handout included in the resources for this course. The Academic Word List was developed at the University of New Zealand and represents 500 words that are most commonly found in postsecondary text.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a:t>Tier 3 </a:t>
            </a:r>
            <a:r>
              <a:rPr lang="en-US" dirty="0"/>
              <a:t>– Domain-specific academic</a:t>
            </a:r>
            <a:r>
              <a:rPr lang="en-US" baseline="0" dirty="0"/>
              <a:t> vocabulary. Now, look at this list of words – notice how they are domain-specific, i.e., tied directly to mathematics. Would your students recognize and understand these words? Most adult learners need significant work in building their mathematical</a:t>
            </a:r>
            <a:r>
              <a:rPr lang="en-US" dirty="0"/>
              <a:t> </a:t>
            </a:r>
            <a:r>
              <a:rPr lang="en-US" baseline="0" dirty="0"/>
              <a:t>vocabulary. </a:t>
            </a:r>
          </a:p>
          <a:p>
            <a:endParaRPr lang="en-US" baseline="0" dirty="0"/>
          </a:p>
          <a:p>
            <a:endParaRPr lang="en-US" baseline="0" dirty="0"/>
          </a:p>
          <a:p>
            <a:endParaRPr lang="en-US" baseline="0"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108</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8" name="Date Placeholder 7"/>
          <p:cNvSpPr>
            <a:spLocks noGrp="1"/>
          </p:cNvSpPr>
          <p:nvPr>
            <p:ph type="dt" idx="14"/>
          </p:nvPr>
        </p:nvSpPr>
        <p:spPr/>
        <p:txBody>
          <a:bodyPr/>
          <a:lstStyle/>
          <a:p>
            <a:pPr>
              <a:defRPr/>
            </a:pPr>
            <a:r>
              <a:rPr lang="en-US" altLang="en-US"/>
              <a:t>07/2017</a:t>
            </a:r>
            <a:endParaRPr lang="en-US" altLang="en-US" dirty="0"/>
          </a:p>
        </p:txBody>
      </p:sp>
      <p:sp>
        <p:nvSpPr>
          <p:cNvPr id="9" name="Footer Placeholder 8"/>
          <p:cNvSpPr>
            <a:spLocks noGrp="1"/>
          </p:cNvSpPr>
          <p:nvPr>
            <p:ph type="ftr" sz="quarter" idx="15"/>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59206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Sometimes, students need a graphic organizer that they can use in order to learn</a:t>
            </a:r>
            <a:r>
              <a:rPr lang="en-US" b="0" baseline="0" dirty="0"/>
              <a:t> a math term and to</a:t>
            </a:r>
            <a:r>
              <a:rPr lang="en-US" b="0" dirty="0"/>
              <a:t> </a:t>
            </a:r>
            <a:r>
              <a:rPr lang="en-US" b="0" baseline="0" dirty="0"/>
              <a:t>build conceptual understanding related to that term. </a:t>
            </a:r>
            <a:r>
              <a:rPr lang="en-US" b="0" dirty="0"/>
              <a:t>This is the Frayer Model.</a:t>
            </a:r>
            <a:r>
              <a:rPr lang="en-US" b="0" baseline="0" dirty="0"/>
              <a:t> Students add information to the organizer as they work with the term or symbol. This graphic organizer can be used for terms that students find most challenging. </a:t>
            </a:r>
          </a:p>
          <a:p>
            <a:endParaRPr lang="en-US" b="0" baseline="0" dirty="0"/>
          </a:p>
          <a:p>
            <a:r>
              <a:rPr lang="en-US" b="0" baseline="0" dirty="0"/>
              <a:t>Students begin by writing the term or symbol in the oval. Next, students should include a definition that is in the student’s own words – not a textbook definition. Next, students include facts or characteristics of the term or symbol. While some graphics organizers, ask students to provide examples, most do not include non-examples. The Frayer Model, with its inclusion of both, helps students have a better understanding of the term and the concepts behind it.</a:t>
            </a:r>
          </a:p>
          <a:p>
            <a:endParaRPr lang="en-US" b="0"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US" b="0" baseline="0" dirty="0"/>
          </a:p>
          <a:p>
            <a:endParaRPr lang="en-US" b="0" baseline="0" dirty="0"/>
          </a:p>
          <a:p>
            <a:endParaRPr lang="en-US" b="0" baseline="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t>07/2017</a:t>
            </a:r>
            <a:endParaRPr lang="en-US" dirty="0"/>
          </a:p>
        </p:txBody>
      </p:sp>
      <p:sp>
        <p:nvSpPr>
          <p:cNvPr id="6" name="Slide Number Placeholder 5"/>
          <p:cNvSpPr>
            <a:spLocks noGrp="1"/>
          </p:cNvSpPr>
          <p:nvPr>
            <p:ph type="sldNum" sz="quarter" idx="12"/>
          </p:nvPr>
        </p:nvSpPr>
        <p:spPr/>
        <p:txBody>
          <a:bodyPr/>
          <a:lstStyle/>
          <a:p>
            <a:pPr>
              <a:defRPr/>
            </a:pPr>
            <a:fld id="{5D2653CD-1E7A-44FB-A916-F9562F096047}" type="slidenum">
              <a:rPr lang="en-US" smtClean="0"/>
              <a:pPr>
                <a:defRPr/>
              </a:pPr>
              <a:t>109</a:t>
            </a:fld>
            <a:endParaRPr lang="en-US" dirty="0"/>
          </a:p>
        </p:txBody>
      </p:sp>
      <p:sp>
        <p:nvSpPr>
          <p:cNvPr id="8" name="Footer Placeholder 7"/>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85222762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baseline="0" dirty="0"/>
              <a:t>Review the example provided on the slide. Make note of the examples and non-examples provided and how students may get confused if they can’t clearly differentiate between the two.</a:t>
            </a:r>
          </a:p>
          <a:p>
            <a:endParaRPr lang="en-US" b="0" baseline="0" dirty="0"/>
          </a:p>
          <a:p>
            <a:endParaRPr lang="en-US" b="0" baseline="0" dirty="0"/>
          </a:p>
          <a:p>
            <a:endParaRPr lang="en-US" b="0" baseline="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t>07/2017</a:t>
            </a:r>
            <a:endParaRPr lang="en-US" dirty="0"/>
          </a:p>
        </p:txBody>
      </p:sp>
      <p:sp>
        <p:nvSpPr>
          <p:cNvPr id="6" name="Slide Number Placeholder 5"/>
          <p:cNvSpPr>
            <a:spLocks noGrp="1"/>
          </p:cNvSpPr>
          <p:nvPr>
            <p:ph type="sldNum" sz="quarter" idx="12"/>
          </p:nvPr>
        </p:nvSpPr>
        <p:spPr/>
        <p:txBody>
          <a:bodyPr/>
          <a:lstStyle/>
          <a:p>
            <a:pPr>
              <a:defRPr/>
            </a:pPr>
            <a:fld id="{5D2653CD-1E7A-44FB-A916-F9562F096047}" type="slidenum">
              <a:rPr lang="en-US" smtClean="0"/>
              <a:pPr>
                <a:defRPr/>
              </a:pPr>
              <a:t>110</a:t>
            </a:fld>
            <a:endParaRPr lang="en-US" dirty="0"/>
          </a:p>
        </p:txBody>
      </p:sp>
      <p:sp>
        <p:nvSpPr>
          <p:cNvPr id="8" name="Footer Placeholder 7"/>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21827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ea typeface="MS PGothic" charset="0"/>
              </a:rPr>
              <a:t>Key Points</a:t>
            </a:r>
          </a:p>
          <a:p>
            <a:pPr eaLnBrk="1" hangingPunct="1"/>
            <a:endParaRPr lang="en-US" dirty="0">
              <a:ea typeface="MS PGothic" charset="0"/>
            </a:endParaRPr>
          </a:p>
          <a:p>
            <a:r>
              <a:rPr lang="en-US" dirty="0">
                <a:ea typeface="MS PGothic" charset="0"/>
              </a:rPr>
              <a:t>Have you heard about High Impact Indicators?</a:t>
            </a:r>
            <a:r>
              <a:rPr lang="en-US" baseline="0" dirty="0">
                <a:ea typeface="MS PGothic" charset="0"/>
              </a:rPr>
              <a:t> </a:t>
            </a:r>
            <a:r>
              <a:rPr lang="en-US" sz="1200" kern="1200" dirty="0">
                <a:solidFill>
                  <a:schemeClr val="tx1"/>
                </a:solidFill>
                <a:effectLst/>
                <a:latin typeface="+mn-lt"/>
                <a:ea typeface="MS PGothic" pitchFamily="34" charset="-128"/>
                <a:cs typeface="ＭＳ Ｐゴシック" charset="0"/>
              </a:rPr>
              <a:t>While all of the indicators listed in the Performance</a:t>
            </a:r>
            <a:r>
              <a:rPr lang="en-US" sz="1200" kern="1200" baseline="0" dirty="0">
                <a:solidFill>
                  <a:schemeClr val="tx1"/>
                </a:solidFill>
                <a:effectLst/>
                <a:latin typeface="+mn-lt"/>
                <a:ea typeface="MS PGothic" pitchFamily="34" charset="-128"/>
                <a:cs typeface="ＭＳ Ｐゴシック" charset="0"/>
              </a:rPr>
              <a:t> Level Descriptors </a:t>
            </a:r>
            <a:r>
              <a:rPr lang="en-US" sz="1200" kern="1200" dirty="0">
                <a:solidFill>
                  <a:schemeClr val="tx1"/>
                </a:solidFill>
                <a:effectLst/>
                <a:latin typeface="+mn-lt"/>
                <a:ea typeface="MS PGothic" pitchFamily="34" charset="-128"/>
                <a:cs typeface="ＭＳ Ｐゴシック" charset="0"/>
              </a:rPr>
              <a:t>describe skills that are essential for test-taker success, GEDTS has provided us with specific</a:t>
            </a:r>
            <a:r>
              <a:rPr lang="en-US" sz="1200" kern="1200" baseline="0" dirty="0">
                <a:solidFill>
                  <a:schemeClr val="tx1"/>
                </a:solidFill>
                <a:effectLst/>
                <a:latin typeface="+mn-lt"/>
                <a:ea typeface="MS PGothic" pitchFamily="34" charset="-128"/>
                <a:cs typeface="ＭＳ Ｐゴシック" charset="0"/>
              </a:rPr>
              <a:t> PLDs that are termed </a:t>
            </a:r>
            <a:r>
              <a:rPr lang="en-US" sz="1200" kern="1200" dirty="0">
                <a:solidFill>
                  <a:schemeClr val="tx1"/>
                </a:solidFill>
                <a:effectLst/>
                <a:latin typeface="+mn-lt"/>
                <a:ea typeface="MS PGothic" pitchFamily="34" charset="-128"/>
                <a:cs typeface="ＭＳ Ｐゴシック" charset="0"/>
              </a:rPr>
              <a:t>High Impact Indicators (HII). </a:t>
            </a:r>
          </a:p>
          <a:p>
            <a:endParaRPr lang="en-US" sz="1200" kern="1200" baseline="0" dirty="0">
              <a:solidFill>
                <a:schemeClr val="tx1"/>
              </a:solidFill>
              <a:effectLst/>
              <a:latin typeface="+mn-lt"/>
              <a:ea typeface="MS PGothic" pitchFamily="34" charset="-128"/>
              <a:cs typeface="ＭＳ Ｐゴシック" charset="0"/>
            </a:endParaRPr>
          </a:p>
          <a:p>
            <a:pPr eaLnBrk="1" hangingPunct="1"/>
            <a:r>
              <a:rPr lang="en-US" dirty="0">
                <a:ea typeface="MS PGothic" charset="0"/>
              </a:rPr>
              <a:t>What are High Impact</a:t>
            </a:r>
            <a:r>
              <a:rPr lang="en-US" baseline="0" dirty="0">
                <a:ea typeface="MS PGothic" charset="0"/>
              </a:rPr>
              <a:t> Indicators and </a:t>
            </a:r>
            <a:r>
              <a:rPr lang="en-US" dirty="0">
                <a:ea typeface="MS PGothic" charset="0"/>
              </a:rPr>
              <a:t>how were  they determined? The GEDTS</a:t>
            </a:r>
            <a:r>
              <a:rPr lang="en-US" altLang="en-US" baseline="30000" dirty="0"/>
              <a:t>®</a:t>
            </a:r>
            <a:r>
              <a:rPr lang="en-US" dirty="0">
                <a:ea typeface="MS PGothic" charset="0"/>
              </a:rPr>
              <a:t> extensively analyzed test-taker performance on the operational GED</a:t>
            </a:r>
            <a:r>
              <a:rPr lang="en-US" altLang="en-US" baseline="30000" dirty="0"/>
              <a:t>®</a:t>
            </a:r>
            <a:r>
              <a:rPr lang="en-US" dirty="0">
                <a:ea typeface="MS PGothic" charset="0"/>
              </a:rPr>
              <a:t> test. They examined differences in performance between those who scored between 140-149 and those who scored 150-159 in each content area. </a:t>
            </a:r>
          </a:p>
          <a:p>
            <a:pPr eaLnBrk="1" hangingPunct="1"/>
            <a:endParaRPr lang="en-US" dirty="0">
              <a:ea typeface="MS PGothic" charset="0"/>
            </a:endParaRPr>
          </a:p>
          <a:p>
            <a:pPr eaLnBrk="1" hangingPunct="1"/>
            <a:r>
              <a:rPr lang="en-US" dirty="0">
                <a:ea typeface="MS PGothic" charset="0"/>
              </a:rPr>
              <a:t>Those results were then examined based o</a:t>
            </a:r>
            <a:r>
              <a:rPr lang="en-US" baseline="0" dirty="0">
                <a:ea typeface="MS PGothic" charset="0"/>
              </a:rPr>
              <a:t>n the following factors:</a:t>
            </a:r>
            <a:endParaRPr lang="en-US" dirty="0">
              <a:ea typeface="MS PGothic" charset="0"/>
            </a:endParaRPr>
          </a:p>
          <a:p>
            <a:pPr marL="171450" indent="-171450" eaLnBrk="1" hangingPunct="1">
              <a:buFont typeface="Arial" panose="020B0604020202020204" pitchFamily="34" charset="0"/>
              <a:buChar char="•"/>
            </a:pPr>
            <a:r>
              <a:rPr lang="en-US" dirty="0">
                <a:ea typeface="MS PGothic" charset="0"/>
              </a:rPr>
              <a:t>Were the skills widely applicable?</a:t>
            </a:r>
          </a:p>
          <a:p>
            <a:pPr marL="171450" indent="-171450" eaLnBrk="1" hangingPunct="1">
              <a:buFont typeface="Arial" panose="020B0604020202020204" pitchFamily="34" charset="0"/>
              <a:buChar char="•"/>
            </a:pPr>
            <a:r>
              <a:rPr lang="en-US" dirty="0">
                <a:ea typeface="MS PGothic" charset="0"/>
              </a:rPr>
              <a:t>How much coverage do the skills typically receive during GED</a:t>
            </a:r>
            <a:r>
              <a:rPr lang="en-US" altLang="en-US" baseline="30000" dirty="0"/>
              <a:t>®</a:t>
            </a:r>
            <a:r>
              <a:rPr lang="en-US" dirty="0">
                <a:ea typeface="MS PGothic" charset="0"/>
              </a:rPr>
              <a:t> test preparation?</a:t>
            </a:r>
          </a:p>
          <a:p>
            <a:pPr marL="171450" indent="-171450" eaLnBrk="1" hangingPunct="1">
              <a:buFont typeface="Arial" panose="020B0604020202020204" pitchFamily="34" charset="0"/>
              <a:buChar char="•"/>
            </a:pPr>
            <a:r>
              <a:rPr lang="en-US" dirty="0">
                <a:ea typeface="MS PGothic" charset="0"/>
              </a:rPr>
              <a:t>Could these skills be taught in a straightforward manner in instructional programs?</a:t>
            </a:r>
          </a:p>
          <a:p>
            <a:endParaRPr lang="en-US" dirty="0"/>
          </a:p>
          <a:p>
            <a:r>
              <a:rPr lang="en-US" dirty="0"/>
              <a:t>These are definitely important skills to that</a:t>
            </a:r>
            <a:r>
              <a:rPr lang="en-US" baseline="0" dirty="0"/>
              <a:t> should be </a:t>
            </a:r>
            <a:r>
              <a:rPr lang="en-US" dirty="0"/>
              <a:t>taught in our classroom. </a:t>
            </a:r>
          </a:p>
        </p:txBody>
      </p:sp>
      <p:sp>
        <p:nvSpPr>
          <p:cNvPr id="4" name="Slide Number Placeholder 3"/>
          <p:cNvSpPr>
            <a:spLocks noGrp="1"/>
          </p:cNvSpPr>
          <p:nvPr>
            <p:ph type="sldNum" sz="quarter" idx="10"/>
          </p:nvPr>
        </p:nvSpPr>
        <p:spPr/>
        <p:txBody>
          <a:bodyPr/>
          <a:lstStyle/>
          <a:p>
            <a:pPr>
              <a:defRPr/>
            </a:pPr>
            <a:fld id="{B99F9CF4-8B2A-4A74-89E2-8FB50A811977}" type="slidenum">
              <a:rPr lang="en-US" smtClean="0"/>
              <a:pPr>
                <a:defRPr/>
              </a:pPr>
              <a:t>11</a:t>
            </a:fld>
            <a:endParaRPr lang="en-US" dirty="0"/>
          </a:p>
        </p:txBody>
      </p:sp>
      <p:sp>
        <p:nvSpPr>
          <p:cNvPr id="8" name="Date Placeholder 7"/>
          <p:cNvSpPr>
            <a:spLocks noGrp="1"/>
          </p:cNvSpPr>
          <p:nvPr>
            <p:ph type="dt" idx="11"/>
          </p:nvPr>
        </p:nvSpPr>
        <p:spPr/>
        <p:txBody>
          <a:bodyPr/>
          <a:lstStyle/>
          <a:p>
            <a:pPr>
              <a:defRPr/>
            </a:pPr>
            <a:r>
              <a:rPr lang="en-US" altLang="en-US"/>
              <a:t>07/2017</a:t>
            </a:r>
            <a:endParaRPr lang="en-US" altLang="en-US" dirty="0"/>
          </a:p>
        </p:txBody>
      </p:sp>
      <p:sp>
        <p:nvSpPr>
          <p:cNvPr id="9" name="Header Placeholder 8"/>
          <p:cNvSpPr>
            <a:spLocks noGrp="1"/>
          </p:cNvSpPr>
          <p:nvPr>
            <p:ph type="hdr" sz="quarter" idx="12"/>
          </p:nvPr>
        </p:nvSpPr>
        <p:spPr>
          <a:xfrm>
            <a:off x="0" y="-13825"/>
            <a:ext cx="3067050" cy="468313"/>
          </a:xfrm>
          <a:prstGeom prst="rect">
            <a:avLst/>
          </a:prstGeom>
        </p:spPr>
        <p:txBody>
          <a:bodyPr/>
          <a:lstStyle/>
          <a:p>
            <a:pPr>
              <a:defRPr/>
            </a:pPr>
            <a:r>
              <a:rPr lang="en-US" dirty="0"/>
              <a:t>Mathematical Reasoning</a:t>
            </a:r>
          </a:p>
        </p:txBody>
      </p:sp>
      <p:sp>
        <p:nvSpPr>
          <p:cNvPr id="5" name="Footer Placeholder 4"/>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85263310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Briefly</a:t>
            </a:r>
            <a:r>
              <a:rPr lang="en-US" baseline="0" dirty="0"/>
              <a:t> review the questions that students should be asking themselves as they do a second read of the problem.  </a:t>
            </a:r>
            <a:endParaRPr lang="en-US" dirty="0"/>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111</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7848144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025" y="4505325"/>
            <a:ext cx="5661025" cy="3975735"/>
          </a:xfrm>
        </p:spPr>
        <p:txBody>
          <a:bodyPr/>
          <a:lstStyle/>
          <a:p>
            <a:r>
              <a:rPr lang="en-US" b="1" dirty="0"/>
              <a:t>Key Points</a:t>
            </a:r>
            <a:endParaRPr lang="en-US" b="1" baseline="0" dirty="0"/>
          </a:p>
          <a:p>
            <a:r>
              <a:rPr lang="en-US" i="1" dirty="0"/>
              <a:t>Note: </a:t>
            </a:r>
            <a:r>
              <a:rPr lang="en-US" b="0" i="1" baseline="0" dirty="0"/>
              <a:t>There are three animations on this slide. Click to view each graphic.</a:t>
            </a:r>
          </a:p>
          <a:p>
            <a:endParaRPr lang="en-US" b="0" baseline="0" dirty="0"/>
          </a:p>
          <a:p>
            <a:r>
              <a:rPr lang="en-US" b="0" baseline="0" dirty="0"/>
              <a:t>The second read of a word problem requires that students identify the FACTS of the problem. Without the facts relevant to solving the problem, the student will arrive at an incorrect answer. Likewise, if irrelevant facts are used the student will also arrive at an incorrect answer.</a:t>
            </a:r>
          </a:p>
          <a:p>
            <a:endParaRPr lang="en-US" b="0"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baseline="0" dirty="0"/>
              <a:t>Also important in the second read is the student’s determination of an appropriate thinking strategy or heuristic that he/she can use to approach solving the problem. Does the student need to draw a table or picture? Would it be helpful to look for a pattern or make a list? There are a number of different approaches that can be taken. Sadly, many students turn to the infamous “guess and check” strategy too often. They need to broaden the number of strategies at their disposal.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en-US" dirty="0"/>
              <a:t>Last, but not least in this read, the student needs to determine the math operations that will be needed</a:t>
            </a:r>
            <a:r>
              <a:rPr lang="en-US" altLang="en-US" baseline="0" dirty="0"/>
              <a:t>. Without this second read, students will not have everything they need in order to solve a problem – and solve it correctly.</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en-US" baseline="0" dirty="0"/>
          </a:p>
          <a:p>
            <a:endParaRPr lang="en-US" b="0" dirty="0"/>
          </a:p>
          <a:p>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t>07/2017</a:t>
            </a:r>
            <a:endParaRPr lang="en-US" dirty="0"/>
          </a:p>
        </p:txBody>
      </p:sp>
      <p:sp>
        <p:nvSpPr>
          <p:cNvPr id="6" name="Slide Number Placeholder 5"/>
          <p:cNvSpPr>
            <a:spLocks noGrp="1"/>
          </p:cNvSpPr>
          <p:nvPr>
            <p:ph type="sldNum" sz="quarter" idx="12"/>
          </p:nvPr>
        </p:nvSpPr>
        <p:spPr/>
        <p:txBody>
          <a:bodyPr/>
          <a:lstStyle/>
          <a:p>
            <a:pPr>
              <a:defRPr/>
            </a:pPr>
            <a:fld id="{5D2653CD-1E7A-44FB-A916-F9562F096047}" type="slidenum">
              <a:rPr lang="en-US" smtClean="0"/>
              <a:pPr>
                <a:defRPr/>
              </a:pPr>
              <a:t>112</a:t>
            </a:fld>
            <a:endParaRPr lang="en-US" dirty="0"/>
          </a:p>
        </p:txBody>
      </p:sp>
      <p:sp>
        <p:nvSpPr>
          <p:cNvPr id="8" name="Footer Placeholder 7"/>
          <p:cNvSpPr>
            <a:spLocks noGrp="1"/>
          </p:cNvSpPr>
          <p:nvPr>
            <p:ph type="ftr" sz="quarter" idx="13"/>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08891853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For</a:t>
            </a:r>
            <a:r>
              <a:rPr lang="en-US" b="0" baseline="0" dirty="0"/>
              <a:t> strong problem solvers, the basics of “noticing” and “wondering” are second nature. In fact, it is often done subconsciously. For students who are not strong problem solvers,</a:t>
            </a:r>
            <a:r>
              <a:rPr lang="en-US" b="0" dirty="0"/>
              <a:t> </a:t>
            </a:r>
            <a:r>
              <a:rPr lang="en-US" b="0" baseline="0" dirty="0"/>
              <a:t>these two activities need to be taught. They are part of the questioning that happens during the first and second read of a problem. Noticing generally occurs during that first read. What students notice in a problem leads them to asking questions or “wondering”. These two activities assist the student in identifying the strategies or heuristics to be used and the computations that should be made to solve the problem.</a:t>
            </a:r>
          </a:p>
          <a:p>
            <a:endParaRPr lang="en-US" b="0" baseline="0" dirty="0"/>
          </a:p>
          <a:p>
            <a:r>
              <a:rPr lang="en-US" b="0" baseline="0" dirty="0"/>
              <a:t>Teachers need to practice these skills with students so the skills become second nature. </a:t>
            </a:r>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113</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831267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F4B847EB-B2BF-D24D-A326-78699DF339EC}" type="slidenum">
              <a:rPr lang="en-US" smtClean="0"/>
              <a:t>114</a:t>
            </a:fld>
            <a:endParaRPr lang="en-US" dirty="0"/>
          </a:p>
        </p:txBody>
      </p:sp>
      <p:sp>
        <p:nvSpPr>
          <p:cNvPr id="5" name="Notes Placeholder 4"/>
          <p:cNvSpPr>
            <a:spLocks noGrp="1"/>
          </p:cNvSpPr>
          <p:nvPr>
            <p:ph type="body" sz="quarter" idx="11"/>
          </p:nvPr>
        </p:nvSpPr>
        <p:spPr/>
        <p:txBody>
          <a:bodyPr/>
          <a:lstStyle/>
          <a:p>
            <a:r>
              <a:rPr lang="en-US" b="1" dirty="0"/>
              <a:t>Key</a:t>
            </a:r>
            <a:r>
              <a:rPr lang="en-US" b="1" baseline="0" dirty="0"/>
              <a:t> Points</a:t>
            </a:r>
          </a:p>
          <a:p>
            <a:endParaRPr lang="en-US" baseline="0" dirty="0"/>
          </a:p>
          <a:p>
            <a:r>
              <a:rPr lang="en-US" baseline="0" dirty="0"/>
              <a:t>As a group, have participants use this problem and determine what they notice and what they wonder. </a:t>
            </a:r>
            <a:r>
              <a:rPr lang="en-US" dirty="0"/>
              <a:t>Start with what they notice about the problem. Then proceed to what they wonder based on what was noticed.</a:t>
            </a:r>
            <a:r>
              <a:rPr lang="en-US" baseline="0" dirty="0"/>
              <a:t> </a:t>
            </a:r>
            <a:r>
              <a:rPr lang="en-US" dirty="0"/>
              <a:t>There is no need to solve the problem. Simply have participants determine a process for doing so.</a:t>
            </a:r>
          </a:p>
          <a:p>
            <a:endParaRPr lang="en-US" dirty="0"/>
          </a:p>
          <a:p>
            <a:r>
              <a:rPr lang="en-US" dirty="0"/>
              <a:t>Discuss with teachers</a:t>
            </a:r>
            <a:r>
              <a:rPr lang="en-US" baseline="0" dirty="0"/>
              <a:t> the importance of integrating these two activities into the problem-solving process – more practice leads to greater success.</a:t>
            </a:r>
            <a:endParaRPr lang="en-US" dirty="0"/>
          </a:p>
        </p:txBody>
      </p:sp>
      <p:sp>
        <p:nvSpPr>
          <p:cNvPr id="6" name="Header Placeholder 5"/>
          <p:cNvSpPr>
            <a:spLocks noGrp="1"/>
          </p:cNvSpPr>
          <p:nvPr>
            <p:ph type="hdr" sz="quarter" idx="13"/>
          </p:nvPr>
        </p:nvSpPr>
        <p:spPr/>
        <p:txBody>
          <a:bodyPr/>
          <a:lstStyle/>
          <a:p>
            <a:pPr>
              <a:defRPr/>
            </a:pPr>
            <a:r>
              <a:rPr lang="en-US" dirty="0"/>
              <a:t>Mathematical Reasoning</a:t>
            </a:r>
          </a:p>
        </p:txBody>
      </p:sp>
      <p:sp>
        <p:nvSpPr>
          <p:cNvPr id="7" name="Date Placeholder 6"/>
          <p:cNvSpPr>
            <a:spLocks noGrp="1"/>
          </p:cNvSpPr>
          <p:nvPr>
            <p:ph type="dt" idx="14"/>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5"/>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5368035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r>
              <a:rPr lang="en-US" sz="1200" b="0" i="0" kern="1200" dirty="0">
                <a:solidFill>
                  <a:schemeClr val="tx1"/>
                </a:solidFill>
                <a:effectLst/>
              </a:rPr>
              <a:t>George Polya can rightly be called the father of problem solving in mathematics education. His four step process serves as the basis for the</a:t>
            </a:r>
            <a:r>
              <a:rPr lang="en-US" sz="1200" b="0" i="0" kern="1200" baseline="0" dirty="0">
                <a:solidFill>
                  <a:schemeClr val="tx1"/>
                </a:solidFill>
                <a:effectLst/>
              </a:rPr>
              <a:t> </a:t>
            </a:r>
            <a:r>
              <a:rPr lang="en-US" sz="1200" b="0" i="0" kern="1200" dirty="0">
                <a:solidFill>
                  <a:schemeClr val="tx1"/>
                </a:solidFill>
                <a:effectLst/>
              </a:rPr>
              <a:t>mathematical</a:t>
            </a:r>
            <a:r>
              <a:rPr lang="en-US" sz="1200" b="0" i="0" kern="1200" baseline="0" dirty="0">
                <a:solidFill>
                  <a:schemeClr val="tx1"/>
                </a:solidFill>
                <a:effectLst/>
              </a:rPr>
              <a:t> problem solving.</a:t>
            </a:r>
          </a:p>
          <a:p>
            <a:pPr marL="228600" indent="-228600">
              <a:buFont typeface="+mj-lt"/>
              <a:buAutoNum type="arabicParenR"/>
            </a:pPr>
            <a:r>
              <a:rPr lang="en-US" sz="1200" b="0" i="0" kern="1200" baseline="0" dirty="0">
                <a:solidFill>
                  <a:schemeClr val="tx1"/>
                </a:solidFill>
                <a:effectLst/>
              </a:rPr>
              <a:t>Understand the problem</a:t>
            </a:r>
          </a:p>
          <a:p>
            <a:pPr marL="228600" indent="-228600">
              <a:buAutoNum type="arabicParenR"/>
            </a:pPr>
            <a:r>
              <a:rPr lang="en-US" sz="1200" b="0" i="0" kern="1200" baseline="0" dirty="0">
                <a:solidFill>
                  <a:schemeClr val="tx1"/>
                </a:solidFill>
                <a:effectLst/>
              </a:rPr>
              <a:t>Devise a plan</a:t>
            </a:r>
          </a:p>
          <a:p>
            <a:pPr marL="228600" indent="-228600">
              <a:buAutoNum type="arabicParenR"/>
            </a:pPr>
            <a:r>
              <a:rPr lang="en-US" sz="1200" b="0" i="0" kern="1200" baseline="0" dirty="0">
                <a:solidFill>
                  <a:schemeClr val="tx1"/>
                </a:solidFill>
                <a:effectLst/>
              </a:rPr>
              <a:t>Carry out the plan</a:t>
            </a:r>
          </a:p>
          <a:p>
            <a:pPr marL="228600" indent="-228600">
              <a:buAutoNum type="arabicParenR"/>
            </a:pPr>
            <a:r>
              <a:rPr lang="en-US" sz="1200" b="0" i="0" kern="1200" baseline="0" dirty="0">
                <a:solidFill>
                  <a:schemeClr val="tx1"/>
                </a:solidFill>
                <a:effectLst/>
              </a:rPr>
              <a:t>Look back</a:t>
            </a:r>
          </a:p>
          <a:p>
            <a:pPr>
              <a:buFontTx/>
              <a:buNone/>
            </a:pPr>
            <a:r>
              <a:rPr lang="en-US" sz="1200" dirty="0">
                <a:ea typeface="ＭＳ Ｐゴシック" charset="-128"/>
              </a:rPr>
              <a:t>These steps provide test-takers with a framework for building solution pathways when working with mathematical content. Students in adult education classrooms often want to just “do” the problem. This is analogous to the approach students often taken to writing – they just “write.” Students need to understand that solving problems requires planning, drafting (trying the plan), checking results, and making “edits and revisions” if the answer is not correct or reasonable.</a:t>
            </a:r>
          </a:p>
          <a:p>
            <a:pPr marL="0" indent="0">
              <a:buNone/>
            </a:pPr>
            <a:r>
              <a:rPr lang="en-US" sz="1200" b="0" i="0" kern="1200" baseline="0" dirty="0">
                <a:solidFill>
                  <a:schemeClr val="tx1"/>
                </a:solidFill>
                <a:effectLst/>
              </a:rPr>
              <a:t>The primary issue is to ensure that students have other approaches at their disposal. As Dr. Polya says, “It’s better to solve one problem five different ways than to solve five different problems.”</a:t>
            </a:r>
          </a:p>
          <a:p>
            <a:pPr marL="0" indent="0">
              <a:buNone/>
            </a:pPr>
            <a:r>
              <a:rPr lang="en-US" sz="1200" b="0" i="1" kern="1200" baseline="0" dirty="0">
                <a:solidFill>
                  <a:schemeClr val="tx1"/>
                </a:solidFill>
                <a:effectLst/>
              </a:rPr>
              <a:t>Note: As you move through the next series of slides, the participants will have a chance to learn about a number of heuristics and see how they can incorporate them into the problem solving process.</a:t>
            </a:r>
          </a:p>
          <a:p>
            <a:pPr marL="0" indent="0">
              <a:buNone/>
            </a:pPr>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115</a:t>
            </a:fld>
            <a:endParaRPr lang="en-US" altLang="en-US" dirty="0"/>
          </a:p>
        </p:txBody>
      </p:sp>
      <p:sp>
        <p:nvSpPr>
          <p:cNvPr id="9" name="Footer Placeholder 8"/>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4865649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baseline="0" dirty="0"/>
              <a:t>Key Points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0" baseline="0" dirty="0"/>
              <a:t>Explain that </a:t>
            </a:r>
            <a:r>
              <a:rPr lang="en-US" sz="1200" b="0" i="0" kern="1200" baseline="0" dirty="0">
                <a:solidFill>
                  <a:schemeClr val="tx1"/>
                </a:solidFill>
                <a:effectLst/>
                <a:latin typeface="+mn-lt"/>
                <a:ea typeface="MS PGothic" pitchFamily="34" charset="-128"/>
              </a:rPr>
              <a:t>as you move through the next series of slides, the participants will have a chance to learn about a number of heuristics and show they can incorporate them into the problem-solving process. Explain that the following problems are not examples of GED® test items. Rather, they are examples that enable students to clearly see how a thinking strategy or heuristic can be used.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mn-lt"/>
              <a:ea typeface="MS PGothic" pitchFamily="34" charset="-128"/>
            </a:endParaRPr>
          </a:p>
          <a:p>
            <a:pPr lvl="0">
              <a:defRPr/>
            </a:pPr>
            <a:r>
              <a:rPr lang="en-US" sz="1200" b="0" i="0" kern="1200" baseline="0" dirty="0">
                <a:solidFill>
                  <a:schemeClr val="tx1"/>
                </a:solidFill>
                <a:effectLst/>
                <a:latin typeface="+mn-lt"/>
                <a:ea typeface="MS PGothic" pitchFamily="34" charset="-128"/>
              </a:rPr>
              <a:t>After students learn the basic strategies, teachers may want to identify specific items from the </a:t>
            </a:r>
            <a:r>
              <a:rPr lang="en-US" dirty="0"/>
              <a:t>GED® </a:t>
            </a:r>
            <a:r>
              <a:rPr lang="en-US" sz="1200" b="0" i="0" kern="1200" baseline="0" dirty="0">
                <a:solidFill>
                  <a:schemeClr val="tx1"/>
                </a:solidFill>
                <a:effectLst/>
                <a:latin typeface="+mn-lt"/>
                <a:ea typeface="MS PGothic" pitchFamily="34" charset="-128"/>
              </a:rPr>
              <a:t>Mathematical Reasoning Item Sampler to help students identify different heuristics that could be used to solve those problems. This would make a great small or large group activity providing students with a chance to talk through problems and discover that many problems can be solved in multiple ways.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0" baseline="0" dirty="0"/>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116</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82494500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Have participants use</a:t>
            </a:r>
            <a:r>
              <a:rPr lang="en-US" sz="1200" b="0" kern="1200" baseline="0" dirty="0">
                <a:solidFill>
                  <a:schemeClr val="tx1"/>
                </a:solidFill>
                <a:effectLst/>
                <a:latin typeface="+mn-lt"/>
                <a:ea typeface="+mn-ea"/>
                <a:cs typeface="+mn-cs"/>
              </a:rPr>
              <a:t> the strategy to solve the problem.</a:t>
            </a:r>
            <a:endParaRPr lang="en-US"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Ask</a:t>
            </a:r>
            <a:r>
              <a:rPr lang="en-US" sz="1200" kern="1200" baseline="0" dirty="0">
                <a:solidFill>
                  <a:schemeClr val="tx1"/>
                </a:solidFill>
                <a:effectLst/>
                <a:latin typeface="+mn-lt"/>
                <a:ea typeface="+mn-ea"/>
                <a:cs typeface="+mn-cs"/>
              </a:rPr>
              <a:t> if there is </a:t>
            </a:r>
            <a:r>
              <a:rPr lang="en-US" sz="1200" kern="1200" dirty="0">
                <a:solidFill>
                  <a:schemeClr val="tx1"/>
                </a:solidFill>
                <a:effectLst/>
                <a:latin typeface="+mn-lt"/>
                <a:ea typeface="+mn-ea"/>
                <a:cs typeface="+mn-cs"/>
              </a:rPr>
              <a:t>more than one solution.</a:t>
            </a:r>
            <a:r>
              <a:rPr lang="en-US" sz="1200" kern="1200" baseline="0" dirty="0">
                <a:solidFill>
                  <a:schemeClr val="tx1"/>
                </a:solidFill>
                <a:effectLst/>
                <a:latin typeface="+mn-lt"/>
                <a:ea typeface="+mn-ea"/>
                <a:cs typeface="+mn-cs"/>
              </a:rPr>
              <a:t> Discuss the results and the thinking process used to derive the results.</a:t>
            </a:r>
            <a:endParaRPr lang="en-US" sz="1200" kern="1200" dirty="0">
              <a:solidFill>
                <a:schemeClr val="tx1"/>
              </a:solidFill>
              <a:effectLst/>
              <a:latin typeface="+mn-lt"/>
              <a:ea typeface="+mn-ea"/>
              <a:cs typeface="+mn-cs"/>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117</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20085812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Key Points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the results and the</a:t>
            </a:r>
            <a:r>
              <a:rPr lang="en-US" sz="1200" kern="1200" baseline="0" dirty="0">
                <a:solidFill>
                  <a:schemeClr val="tx1"/>
                </a:solidFill>
                <a:effectLst/>
                <a:latin typeface="+mn-lt"/>
                <a:ea typeface="+mn-ea"/>
                <a:cs typeface="+mn-cs"/>
              </a:rPr>
              <a:t> fact that 2 and 4 cannot be placed in the middle circle. Have participants discuss why.</a:t>
            </a:r>
          </a:p>
          <a:p>
            <a:endParaRPr lang="en-US" sz="1200" kern="1200" dirty="0">
              <a:solidFill>
                <a:schemeClr val="tx1"/>
              </a:solidFill>
              <a:effectLst/>
              <a:latin typeface="+mn-lt"/>
              <a:ea typeface="+mn-ea"/>
              <a:cs typeface="+mn-cs"/>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118</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42217385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119</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264536743"/>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There are 10 possible scores. Ask what would happen if they just</a:t>
            </a:r>
            <a:r>
              <a:rPr lang="en-US" baseline="0" dirty="0"/>
              <a:t> started calling out different scores without being organized. The answer – they would probably repeat scores.</a:t>
            </a:r>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120</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5789079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Before we look</a:t>
            </a:r>
            <a:r>
              <a:rPr lang="en-US" b="0" baseline="0" dirty="0"/>
              <a:t> at strategies, let’s first look at one example of a High Impact Indicator. </a:t>
            </a:r>
            <a:r>
              <a:rPr lang="en-US" b="0" dirty="0"/>
              <a:t>We know that in Mathematical Reasoning students need to have a basic understanding of two-</a:t>
            </a:r>
            <a:r>
              <a:rPr lang="en-US" b="0" baseline="0" dirty="0"/>
              <a:t> and three-dimensional figures and the ability to calculate such things as perimeter, circumference, surface area, and volume. </a:t>
            </a:r>
          </a:p>
          <a:p>
            <a:endParaRPr lang="en-US" b="0" baseline="0" dirty="0"/>
          </a:p>
          <a:p>
            <a:r>
              <a:rPr lang="en-US" b="0" baseline="0" dirty="0"/>
              <a:t>To assist us in assessing this indicator, students should be able to:</a:t>
            </a:r>
          </a:p>
          <a:p>
            <a:pPr marL="285750" indent="-285750">
              <a:buFont typeface="Arial" panose="020B0604020202020204" pitchFamily="34" charset="0"/>
              <a:buChar char="•"/>
            </a:pPr>
            <a:r>
              <a:rPr lang="en-US" dirty="0"/>
              <a:t>Identify the dimensions of a geometric figure from a diagram, then substitute the values for those dimensions into the appropriate formula for geometric measurement, then calculate the resulting numerical expression. </a:t>
            </a:r>
          </a:p>
          <a:p>
            <a:pPr marL="285750" indent="-285750">
              <a:buFont typeface="Arial" panose="020B0604020202020204" pitchFamily="34" charset="0"/>
              <a:buChar char="•"/>
            </a:pPr>
            <a:r>
              <a:rPr lang="en-US" dirty="0"/>
              <a:t>Calculate the perimeter of polygons. </a:t>
            </a:r>
          </a:p>
          <a:p>
            <a:pPr marL="285750" indent="-285750">
              <a:buFont typeface="Arial" panose="020B0604020202020204" pitchFamily="34" charset="0"/>
              <a:buChar char="•"/>
            </a:pPr>
            <a:r>
              <a:rPr lang="en-US" dirty="0"/>
              <a:t>Identify the shapes that comprise a composite figure.</a:t>
            </a:r>
            <a:r>
              <a:rPr lang="en-US" sz="1200" b="0" i="0" u="none" strike="noStrike" kern="1200" baseline="0" dirty="0">
                <a:solidFill>
                  <a:schemeClr val="dk1"/>
                </a:solidFill>
                <a:latin typeface="+mn-lt"/>
                <a:ea typeface="MS PGothic" pitchFamily="34" charset="-128"/>
                <a:cs typeface="ＭＳ Ｐゴシック" charset="0"/>
              </a:rPr>
              <a:t>.</a:t>
            </a:r>
            <a:endParaRPr lang="en-US" b="0" dirty="0"/>
          </a:p>
        </p:txBody>
      </p:sp>
      <p:sp>
        <p:nvSpPr>
          <p:cNvPr id="4" name="Slide Number Placeholder 3"/>
          <p:cNvSpPr>
            <a:spLocks noGrp="1"/>
          </p:cNvSpPr>
          <p:nvPr>
            <p:ph type="sldNum" sz="quarter" idx="10"/>
          </p:nvPr>
        </p:nvSpPr>
        <p:spPr/>
        <p:txBody>
          <a:bodyPr/>
          <a:lstStyle/>
          <a:p>
            <a:fld id="{F4B847EB-B2BF-D24D-A326-78699DF339EC}" type="slidenum">
              <a:rPr lang="en-US" smtClean="0"/>
              <a:t>12</a:t>
            </a:fld>
            <a:endParaRPr lang="en-US" dirty="0"/>
          </a:p>
        </p:txBody>
      </p:sp>
      <p:sp>
        <p:nvSpPr>
          <p:cNvPr id="8" name="Date Placeholder 7"/>
          <p:cNvSpPr>
            <a:spLocks noGrp="1"/>
          </p:cNvSpPr>
          <p:nvPr>
            <p:ph type="dt" idx="13"/>
          </p:nvPr>
        </p:nvSpPr>
        <p:spPr/>
        <p:txBody>
          <a:bodyPr/>
          <a:lstStyle/>
          <a:p>
            <a:pPr>
              <a:defRPr/>
            </a:pPr>
            <a:r>
              <a:rPr lang="en-US" altLang="en-US"/>
              <a:t>07/2017</a:t>
            </a:r>
            <a:endParaRPr lang="en-US" altLang="en-US" dirty="0"/>
          </a:p>
        </p:txBody>
      </p:sp>
      <p:sp>
        <p:nvSpPr>
          <p:cNvPr id="9" name="Header Placeholder 8"/>
          <p:cNvSpPr>
            <a:spLocks noGrp="1"/>
          </p:cNvSpPr>
          <p:nvPr>
            <p:ph type="hdr" sz="quarter" idx="14"/>
          </p:nvPr>
        </p:nvSpPr>
        <p:spPr>
          <a:xfrm>
            <a:off x="0" y="-13825"/>
            <a:ext cx="3067050" cy="468313"/>
          </a:xfrm>
          <a:prstGeom prst="rect">
            <a:avLst/>
          </a:prstGeom>
        </p:spPr>
        <p:txBody>
          <a:bodyPr/>
          <a:lstStyle/>
          <a:p>
            <a:pPr>
              <a:defRPr/>
            </a:pPr>
            <a:r>
              <a:rPr lang="en-US" dirty="0"/>
              <a:t>Mathematical Reasoning</a:t>
            </a:r>
          </a:p>
        </p:txBody>
      </p:sp>
      <p:sp>
        <p:nvSpPr>
          <p:cNvPr id="5" name="Footer Placeholder 4"/>
          <p:cNvSpPr>
            <a:spLocks noGrp="1"/>
          </p:cNvSpPr>
          <p:nvPr>
            <p:ph type="ftr" sz="quarter" idx="15"/>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9115977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121</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87304265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Discuss the use of number lines as a way for students to determine</a:t>
            </a:r>
            <a:r>
              <a:rPr lang="en-US" baseline="0" dirty="0"/>
              <a:t> the results of the race. Ask if there are any other strategies that could be used. Discuss those strategies.</a:t>
            </a: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122</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67623763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123</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75627811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1"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Discuss the advantages and disadvantages of using a table</a:t>
            </a:r>
            <a:r>
              <a:rPr lang="en-US" baseline="0" dirty="0"/>
              <a:t>. Ask if there are any other strategies that could be used. Discuss those strategies.</a:t>
            </a:r>
          </a:p>
          <a:p>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124</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18202097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125</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51125858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Key Points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Discuss how</a:t>
            </a:r>
            <a:r>
              <a:rPr lang="en-US" sz="1200" b="0" kern="1200" baseline="0" dirty="0">
                <a:solidFill>
                  <a:schemeClr val="tx1"/>
                </a:solidFill>
                <a:effectLst/>
                <a:latin typeface="+mn-lt"/>
                <a:ea typeface="+mn-ea"/>
                <a:cs typeface="+mn-cs"/>
              </a:rPr>
              <a:t> students could best approach determining the sequence of numbers and the use of patterns to do so.</a:t>
            </a:r>
            <a:endParaRPr lang="en-US" sz="1200" b="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126</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2879180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127</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57375218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Key Points</a:t>
            </a:r>
          </a:p>
          <a:p>
            <a:endParaRPr lang="en-US" sz="1200" b="1" kern="1200" dirty="0">
              <a:solidFill>
                <a:schemeClr val="tx1"/>
              </a:solidFill>
              <a:effectLst/>
              <a:latin typeface="+mn-lt"/>
              <a:ea typeface="+mn-ea"/>
              <a:cs typeface="+mn-cs"/>
            </a:endParaRPr>
          </a:p>
          <a:p>
            <a:r>
              <a:rPr lang="en-US" sz="1200" b="0" kern="1200" dirty="0">
                <a:solidFill>
                  <a:schemeClr val="tx1"/>
                </a:solidFill>
                <a:effectLst/>
                <a:latin typeface="+mn-lt"/>
                <a:ea typeface="+mn-ea"/>
                <a:cs typeface="+mn-cs"/>
              </a:rPr>
              <a:t>Discuss</a:t>
            </a:r>
            <a:r>
              <a:rPr lang="en-US" sz="1200" b="0" kern="1200" baseline="0" dirty="0">
                <a:solidFill>
                  <a:schemeClr val="tx1"/>
                </a:solidFill>
                <a:effectLst/>
                <a:latin typeface="+mn-lt"/>
                <a:ea typeface="+mn-ea"/>
                <a:cs typeface="+mn-cs"/>
              </a:rPr>
              <a:t> how students might get on the wrong track in identifying the number of houses containing at least one digit 7. </a:t>
            </a:r>
            <a:endParaRPr lang="en-US" sz="1200" b="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128</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44459078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129</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1841915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Working</a:t>
            </a:r>
            <a:r>
              <a:rPr lang="en-US" sz="1200" b="0" kern="1200" baseline="0" dirty="0">
                <a:solidFill>
                  <a:schemeClr val="tx1"/>
                </a:solidFill>
                <a:effectLst/>
                <a:latin typeface="+mn-lt"/>
                <a:ea typeface="+mn-ea"/>
                <a:cs typeface="+mn-cs"/>
              </a:rPr>
              <a:t> with manipulatives can be a very effective way for students to solve problems. Discuss how teachers could use more manipulatives to help students improve their thinking strategies when solving problems. Remind teachers that while students can’t take manipulatives into the GED® Mathematical Reasoning test, they can certainly draw an object on the laminated cards provided for their use.</a:t>
            </a:r>
            <a:endParaRPr lang="en-US"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130</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5469819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Another High Impact Indicator is sequencing. Yes, the chart shows that this is a High Impact Indicator for RLA. But, where else do we see sequencing on the GED</a:t>
            </a:r>
            <a:r>
              <a:rPr lang="en-US" baseline="30000" dirty="0">
                <a:latin typeface="Arial"/>
                <a:cs typeface="Arial"/>
              </a:rPr>
              <a:t>®</a:t>
            </a:r>
            <a:r>
              <a:rPr lang="en-US" baseline="0" dirty="0"/>
              <a:t> test? Is there a relationship between this indicator and indicators in other content areas?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We know that students need be able to determine the sequence of events in a literary work. Being able to determine sequence also allows students to follow a historical narrative or see how a series of events led to a certain outcome.  Think about science. The scientific method is a sequence of steps taken to prove or disprove a hypothesis. Most importantly having the ability to sequence properly allows students to identify the point at which they can begin solving a problem in mathematics. Students need to be able to set up a plan or a sequence of steps in order to solve a problem. Think about the challenges many students have in identifying the correct number of steps required to complete a multi-step problem. How many students don’t take the correct steps to the logical and correct conclusion of a problem?</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It is important to remember that the GED</a:t>
            </a:r>
            <a:r>
              <a:rPr lang="en-US" baseline="30000" dirty="0">
                <a:latin typeface="Arial"/>
                <a:cs typeface="Arial"/>
              </a:rPr>
              <a:t>®</a:t>
            </a:r>
            <a:r>
              <a:rPr lang="en-US" baseline="0" dirty="0"/>
              <a:t> test is integrated across the content areas. There is a relationship that occurs between</a:t>
            </a:r>
            <a:r>
              <a:rPr lang="en-US" dirty="0"/>
              <a:t> many of the different indicators from one area to another. </a:t>
            </a:r>
            <a:r>
              <a:rPr lang="en-US" baseline="0" dirty="0"/>
              <a:t>That is why as we look at different strategies, we should always assess them for usability across different content areas.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13</a:t>
            </a:fld>
            <a:endParaRPr lang="en-US" altLang="en-US" dirty="0"/>
          </a:p>
        </p:txBody>
      </p:sp>
      <p:sp>
        <p:nvSpPr>
          <p:cNvPr id="8" name="Date Placeholder 7"/>
          <p:cNvSpPr>
            <a:spLocks noGrp="1"/>
          </p:cNvSpPr>
          <p:nvPr>
            <p:ph type="dt" idx="13"/>
          </p:nvPr>
        </p:nvSpPr>
        <p:spPr/>
        <p:txBody>
          <a:bodyPr/>
          <a:lstStyle/>
          <a:p>
            <a:pPr>
              <a:defRPr/>
            </a:pPr>
            <a:r>
              <a:rPr lang="en-US" altLang="en-US"/>
              <a:t>07/2017</a:t>
            </a:r>
            <a:endParaRPr lang="en-US" altLang="en-US" dirty="0"/>
          </a:p>
        </p:txBody>
      </p:sp>
      <p:sp>
        <p:nvSpPr>
          <p:cNvPr id="9" name="Header Placeholder 8"/>
          <p:cNvSpPr>
            <a:spLocks noGrp="1"/>
          </p:cNvSpPr>
          <p:nvPr>
            <p:ph type="hdr" sz="quarter" idx="14"/>
          </p:nvPr>
        </p:nvSpPr>
        <p:spPr>
          <a:xfrm>
            <a:off x="0" y="-13825"/>
            <a:ext cx="3067050" cy="468313"/>
          </a:xfrm>
          <a:prstGeom prst="rect">
            <a:avLst/>
          </a:prstGeom>
        </p:spPr>
        <p:txBody>
          <a:bodyPr/>
          <a:lstStyle/>
          <a:p>
            <a:pPr>
              <a:defRPr/>
            </a:pPr>
            <a:r>
              <a:rPr lang="en-US" dirty="0"/>
              <a:t>Mathematical Reasoning</a:t>
            </a:r>
          </a:p>
        </p:txBody>
      </p:sp>
      <p:sp>
        <p:nvSpPr>
          <p:cNvPr id="5" name="Footer Placeholder 4"/>
          <p:cNvSpPr>
            <a:spLocks noGrp="1"/>
          </p:cNvSpPr>
          <p:nvPr>
            <p:ph type="ftr" sz="quarter" idx="15"/>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99995096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131</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80566263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Working</a:t>
            </a:r>
            <a:r>
              <a:rPr lang="en-US" b="0" baseline="0" dirty="0"/>
              <a:t> with time can be challenging for students, especially elapsed time. This is an excellent example of a problem where students can work backwards in order to derive a correct response. </a:t>
            </a:r>
            <a:endParaRPr lang="en-US" b="0"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132</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48900397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133</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02959279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Students need to be able to show the relationship between each item within the</a:t>
            </a:r>
            <a:r>
              <a:rPr lang="en-US" b="0" baseline="0" dirty="0"/>
              <a:t> problem. Using variables and the substitution allows them to do so. </a:t>
            </a:r>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134</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027425757"/>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S PGothic" pitchFamily="34" charset="-128"/>
                <a:cs typeface="ＭＳ Ｐゴシック" charset="0"/>
              </a:rPr>
              <a:t>Key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S PGothic" pitchFamily="34" charset="-128"/>
                <a:cs typeface="ＭＳ Ｐゴシック" charset="0"/>
              </a:rPr>
              <a:t>Have participants use</a:t>
            </a:r>
            <a:r>
              <a:rPr lang="en-US" sz="1200" b="0" kern="1200" baseline="0" dirty="0">
                <a:solidFill>
                  <a:schemeClr val="tx1"/>
                </a:solidFill>
                <a:effectLst/>
                <a:latin typeface="+mn-lt"/>
                <a:ea typeface="MS PGothic" pitchFamily="34" charset="-128"/>
                <a:cs typeface="ＭＳ Ｐゴシック" charset="0"/>
              </a:rPr>
              <a:t> the strategy to solve the problem.</a:t>
            </a:r>
            <a:endParaRPr lang="en-US" sz="1200" b="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PGothic" pitchFamily="34" charset="-128"/>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S PGothic" pitchFamily="34" charset="-128"/>
                <a:cs typeface="ＭＳ Ｐゴシック" charset="0"/>
              </a:rPr>
              <a:t>Ask</a:t>
            </a:r>
            <a:r>
              <a:rPr lang="en-US" sz="1200" kern="1200" baseline="0" dirty="0">
                <a:solidFill>
                  <a:schemeClr val="tx1"/>
                </a:solidFill>
                <a:effectLst/>
                <a:latin typeface="+mn-lt"/>
                <a:ea typeface="MS PGothic" pitchFamily="34" charset="-128"/>
                <a:cs typeface="ＭＳ Ｐゴシック" charset="0"/>
              </a:rPr>
              <a:t> if there is </a:t>
            </a:r>
            <a:r>
              <a:rPr lang="en-US" sz="1200" kern="1200" dirty="0">
                <a:solidFill>
                  <a:schemeClr val="tx1"/>
                </a:solidFill>
                <a:effectLst/>
                <a:latin typeface="+mn-lt"/>
                <a:ea typeface="MS PGothic" pitchFamily="34" charset="-128"/>
                <a:cs typeface="ＭＳ Ｐゴシック" charset="0"/>
              </a:rPr>
              <a:t>more than one solution.</a:t>
            </a:r>
            <a:r>
              <a:rPr lang="en-US" sz="1200" kern="1200" baseline="0" dirty="0">
                <a:solidFill>
                  <a:schemeClr val="tx1"/>
                </a:solidFill>
                <a:effectLst/>
                <a:latin typeface="+mn-lt"/>
                <a:ea typeface="MS PGothic" pitchFamily="34" charset="-128"/>
                <a:cs typeface="ＭＳ Ｐゴシック" charset="0"/>
              </a:rPr>
              <a:t> Discuss the results and the thinking process used to derive the results.</a:t>
            </a:r>
            <a:endParaRPr lang="en-US" sz="1200" kern="1200" dirty="0">
              <a:solidFill>
                <a:schemeClr val="tx1"/>
              </a:solidFill>
              <a:effectLst/>
              <a:latin typeface="+mn-lt"/>
              <a:ea typeface="MS PGothic" pitchFamily="34" charset="-128"/>
              <a:cs typeface="ＭＳ Ｐゴシック" charset="0"/>
            </a:endParaRPr>
          </a:p>
          <a:p>
            <a:endParaRPr lang="en-US"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135</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27630793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It’s time for a third read, where you will solve the</a:t>
            </a:r>
            <a:r>
              <a:rPr lang="en-US" baseline="0" dirty="0"/>
              <a:t> problem and then go back to see if it is reasonable and most importantly does it answer the right question. Sadly, some students get a “right” answer, but it isn’t for the question that is asked. Remember, multiple choice items contain distractors – answers that could be easily derived,</a:t>
            </a:r>
            <a:r>
              <a:rPr lang="en-US" dirty="0"/>
              <a:t> </a:t>
            </a:r>
            <a:r>
              <a:rPr lang="en-US" baseline="0" dirty="0"/>
              <a:t>but are based on faulty reasoning, inclusion of irrelevant information, or use of the wrong output or units</a:t>
            </a:r>
            <a:r>
              <a:rPr lang="en-US" dirty="0"/>
              <a:t>.</a:t>
            </a:r>
          </a:p>
          <a:p>
            <a:endParaRPr lang="en-US" dirty="0"/>
          </a:p>
          <a:p>
            <a:r>
              <a:rPr lang="en-US" dirty="0"/>
              <a:t>Students need to see their</a:t>
            </a:r>
            <a:r>
              <a:rPr lang="en-US" baseline="0" dirty="0"/>
              <a:t> teachers model the three-read process. They need to practice using the process both as their teacher guides them and then independently. Effective problem solvers do not become so overnight. It requires time and patience. However, the payoff is well worth the personal investment as students transfer their problem solving from the classroom to higher education and ultimately to the workplace. </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136</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62819384"/>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So</a:t>
            </a:r>
            <a:r>
              <a:rPr lang="en-US" baseline="0" dirty="0"/>
              <a:t> far, we have looked at using</a:t>
            </a:r>
            <a:r>
              <a:rPr lang="en-US" dirty="0"/>
              <a:t> </a:t>
            </a:r>
            <a:r>
              <a:rPr lang="en-US" baseline="0" dirty="0"/>
              <a:t>a three-read process and multiple heuristics to help students become better problem solvers. Now, it is time to put these pieces together in a routine that students can use now and into the future.</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137</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019904193"/>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Goals and Givens is an active reading strategy</a:t>
            </a:r>
            <a:r>
              <a:rPr lang="en-US" b="0" baseline="0" dirty="0"/>
              <a:t> for problem solving. It incorporates all of the different steps that have been discussed. It pulls those steps into a clearly defined plan that requires students to:</a:t>
            </a:r>
          </a:p>
          <a:p>
            <a:pPr marL="171450" indent="-171450">
              <a:buFont typeface="Arial" panose="020B0604020202020204" pitchFamily="34" charset="0"/>
              <a:buChar char="•"/>
            </a:pPr>
            <a:r>
              <a:rPr lang="en-US" b="0" baseline="0" dirty="0"/>
              <a:t>Read the problem closely so they can: </a:t>
            </a:r>
          </a:p>
          <a:p>
            <a:pPr marL="628650" lvl="1" indent="-171450">
              <a:buFont typeface="Arial" panose="020B0604020202020204" pitchFamily="34" charset="0"/>
              <a:buChar char="•"/>
            </a:pPr>
            <a:r>
              <a:rPr lang="en-US" b="0" baseline="0" dirty="0"/>
              <a:t>Identify the goal or task(s) to be completed</a:t>
            </a:r>
          </a:p>
          <a:p>
            <a:pPr marL="628650" lvl="1" indent="-171450">
              <a:buFont typeface="Arial" panose="020B0604020202020204" pitchFamily="34" charset="0"/>
              <a:buChar char="•"/>
            </a:pPr>
            <a:r>
              <a:rPr lang="en-US" b="0" baseline="0" dirty="0"/>
              <a:t>Identify the givens of the problem – the relevant information needed to meet the goal or the task</a:t>
            </a:r>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138</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930684639"/>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Have participants look at each element of the Goals</a:t>
            </a:r>
            <a:r>
              <a:rPr lang="en-US" b="0" baseline="0" dirty="0"/>
              <a:t> and Givens graphic organizer provided by Phoenix Union High School Literacy Resource Guide</a:t>
            </a:r>
            <a:r>
              <a:rPr lang="en-US" b="0" dirty="0"/>
              <a:t> - </a:t>
            </a:r>
            <a:r>
              <a:rPr lang="en-US" b="0" i="1" baseline="0" dirty="0"/>
              <a:t>Read Like a Mathematician</a:t>
            </a:r>
            <a:r>
              <a:rPr lang="en-US" b="0" baseline="0" dirty="0"/>
              <a:t>. Briefly discuss each of the elements. Emphasize the link between the three-read process and the heuristics included in the “Plan” portion of the graphic organizer.</a:t>
            </a:r>
            <a:endParaRPr lang="en-US" b="0" dirty="0"/>
          </a:p>
        </p:txBody>
      </p:sp>
      <p:sp>
        <p:nvSpPr>
          <p:cNvPr id="5" name="Slide Number Placeholder 4"/>
          <p:cNvSpPr>
            <a:spLocks noGrp="1"/>
          </p:cNvSpPr>
          <p:nvPr>
            <p:ph type="sldNum" sz="quarter" idx="11"/>
          </p:nvPr>
        </p:nvSpPr>
        <p:spPr/>
        <p:txBody>
          <a:bodyPr/>
          <a:lstStyle/>
          <a:p>
            <a:pPr>
              <a:defRPr/>
            </a:pPr>
            <a:fld id="{C021BA69-382D-4416-BE3D-C6A30DBB3278}" type="slidenum">
              <a:rPr lang="en-US" altLang="en-US" smtClean="0"/>
              <a:pPr>
                <a:defRPr/>
              </a:pPr>
              <a:t>139</a:t>
            </a:fld>
            <a:endParaRPr lang="en-US" alt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044387871"/>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txBox="1">
            <a:spLocks noGrp="1" noChangeArrowheads="1"/>
          </p:cNvSpPr>
          <p:nvPr/>
        </p:nvSpPr>
        <p:spPr bwMode="auto">
          <a:xfrm>
            <a:off x="4008499" y="8892445"/>
            <a:ext cx="3067040" cy="46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154" tIns="46077" rIns="92154" bIns="46077" anchor="b"/>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r"/>
            <a:fld id="{B82BAF2C-52AA-4D49-B46F-40DE58D29993}" type="slidenum">
              <a:rPr lang="en-US" altLang="en-US" sz="1200">
                <a:latin typeface="Times" pitchFamily="18" charset="0"/>
              </a:rPr>
              <a:pPr algn="r"/>
              <a:t>140</a:t>
            </a:fld>
            <a:endParaRPr lang="en-US" altLang="en-US" sz="1200" dirty="0">
              <a:latin typeface="Times" pitchFamily="18"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Key Points</a:t>
            </a:r>
          </a:p>
          <a:p>
            <a:endParaRPr lang="en-US" altLang="en-US" b="1" dirty="0"/>
          </a:p>
          <a:p>
            <a:r>
              <a:rPr lang="en-US" altLang="en-US" b="0" dirty="0"/>
              <a:t>Have</a:t>
            </a:r>
            <a:r>
              <a:rPr lang="en-US" altLang="en-US" b="0" baseline="0" dirty="0"/>
              <a:t> participants closely read the problem. Use the following slides to take them through the key components of the Goals and Givens graphic organizer.</a:t>
            </a:r>
            <a:endParaRPr lang="en-US" altLang="en-US" b="0" dirty="0"/>
          </a:p>
        </p:txBody>
      </p:sp>
      <p:sp>
        <p:nvSpPr>
          <p:cNvPr id="3" name="Slide Number Placeholder 2"/>
          <p:cNvSpPr>
            <a:spLocks noGrp="1"/>
          </p:cNvSpPr>
          <p:nvPr>
            <p:ph type="sldNum" sz="quarter" idx="11"/>
          </p:nvPr>
        </p:nvSpPr>
        <p:spPr/>
        <p:txBody>
          <a:bodyPr/>
          <a:lstStyle/>
          <a:p>
            <a:pPr>
              <a:defRPr/>
            </a:pPr>
            <a:fld id="{C021BA69-382D-4416-BE3D-C6A30DBB3278}" type="slidenum">
              <a:rPr lang="en-US" altLang="en-US" smtClean="0"/>
              <a:pPr>
                <a:defRPr/>
              </a:pPr>
              <a:t>140</a:t>
            </a:fld>
            <a:endParaRPr lang="en-US" altLang="en-US" dirty="0"/>
          </a:p>
        </p:txBody>
      </p:sp>
      <p:sp>
        <p:nvSpPr>
          <p:cNvPr id="4" name="Header Placeholder 3"/>
          <p:cNvSpPr>
            <a:spLocks noGrp="1"/>
          </p:cNvSpPr>
          <p:nvPr>
            <p:ph type="hdr" sz="quarter" idx="12"/>
          </p:nvPr>
        </p:nvSpPr>
        <p:spPr/>
        <p:txBody>
          <a:bodyPr/>
          <a:lstStyle/>
          <a:p>
            <a:pPr>
              <a:defRPr/>
            </a:pPr>
            <a:r>
              <a:rPr lang="en-US" dirty="0"/>
              <a:t>Mathematical Reasoning</a:t>
            </a:r>
          </a:p>
        </p:txBody>
      </p:sp>
      <p:sp>
        <p:nvSpPr>
          <p:cNvPr id="5" name="Date Placeholder 4"/>
          <p:cNvSpPr>
            <a:spLocks noGrp="1"/>
          </p:cNvSpPr>
          <p:nvPr>
            <p:ph type="dt" idx="13"/>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3436834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174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From this point forward, we are going to look at some of the foundational “must haves” in mathematical reasoning. Since many programs have both Adult Basic Education and GED® preparation students in the same classroom, these are areas that can be used in both small and large group settings.</a:t>
            </a:r>
          </a:p>
        </p:txBody>
      </p:sp>
      <p:sp>
        <p:nvSpPr>
          <p:cNvPr id="4" name="Slide Number Placeholder 3">
            <a:extLst>
              <a:ext uri="{FF2B5EF4-FFF2-40B4-BE49-F238E27FC236}">
                <a16:creationId xmlns:a16="http://schemas.microsoft.com/office/drawing/2014/main" id="{4F8B6D46-5F00-4E97-91C4-701E6C8A8CB7}"/>
              </a:ext>
            </a:extLst>
          </p:cNvPr>
          <p:cNvSpPr>
            <a:spLocks noGrp="1"/>
          </p:cNvSpPr>
          <p:nvPr>
            <p:ph type="sldNum" sz="quarter" idx="5"/>
          </p:nvPr>
        </p:nvSpPr>
        <p:spPr/>
        <p:txBody>
          <a:bodyPr/>
          <a:lstStyle/>
          <a:p>
            <a:pPr>
              <a:defRPr/>
            </a:pPr>
            <a:fld id="{B2917243-EB46-7B41-B494-588A2B75E101}" type="slidenum">
              <a:rPr lang="en-US" smtClean="0"/>
              <a:pPr>
                <a:defRPr/>
              </a:pPr>
              <a:t>14</a:t>
            </a:fld>
            <a:endParaRPr lang="en-US"/>
          </a:p>
        </p:txBody>
      </p:sp>
      <p:sp>
        <p:nvSpPr>
          <p:cNvPr id="2" name="Date Placeholder 1">
            <a:extLst>
              <a:ext uri="{FF2B5EF4-FFF2-40B4-BE49-F238E27FC236}">
                <a16:creationId xmlns:a16="http://schemas.microsoft.com/office/drawing/2014/main" id="{233BDAA0-41D2-4E09-8AF8-FE119AA7B721}"/>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8E852BEA-4243-4554-AE6F-28CDB3F130D8}"/>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186EC866-FBC1-4D30-BDAD-F034FE92058E}"/>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80094060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Discuss each element</a:t>
            </a:r>
            <a:r>
              <a:rPr lang="en-US" b="0" baseline="0" dirty="0"/>
              <a:t> and how the information is used to first</a:t>
            </a:r>
            <a:r>
              <a:rPr lang="en-US" b="0" dirty="0"/>
              <a:t> </a:t>
            </a:r>
            <a:r>
              <a:rPr lang="en-US" b="0" baseline="0" dirty="0"/>
              <a:t>address the Goal and then the Givens of the problem. Discuss the heuristics identified. Ask if there are other heuristics or strategies that could be used</a:t>
            </a:r>
            <a:r>
              <a:rPr lang="en-US" b="0" dirty="0"/>
              <a:t> to solve the problem.</a:t>
            </a:r>
          </a:p>
        </p:txBody>
      </p:sp>
      <p:sp>
        <p:nvSpPr>
          <p:cNvPr id="4" name="Slide Number Placeholder 3"/>
          <p:cNvSpPr>
            <a:spLocks noGrp="1"/>
          </p:cNvSpPr>
          <p:nvPr>
            <p:ph type="sldNum" sz="quarter" idx="10"/>
          </p:nvPr>
        </p:nvSpPr>
        <p:spPr/>
        <p:txBody>
          <a:bodyPr/>
          <a:lstStyle/>
          <a:p>
            <a:fld id="{F4B847EB-B2BF-D24D-A326-78699DF339EC}" type="slidenum">
              <a:rPr lang="en-US" smtClean="0"/>
              <a:t>141</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13177377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Show the participants</a:t>
            </a:r>
            <a:r>
              <a:rPr lang="en-US" b="0" baseline="0" dirty="0"/>
              <a:t> how the problem can be solved by using the two selected heuristics – make a table and write an equation. Discuss the advantages and disadvantages of each.</a:t>
            </a:r>
            <a:endParaRPr lang="en-US" b="0" dirty="0"/>
          </a:p>
        </p:txBody>
      </p:sp>
      <p:sp>
        <p:nvSpPr>
          <p:cNvPr id="4" name="Slide Number Placeholder 3"/>
          <p:cNvSpPr>
            <a:spLocks noGrp="1"/>
          </p:cNvSpPr>
          <p:nvPr>
            <p:ph type="sldNum" sz="quarter" idx="10"/>
          </p:nvPr>
        </p:nvSpPr>
        <p:spPr/>
        <p:txBody>
          <a:bodyPr/>
          <a:lstStyle/>
          <a:p>
            <a:fld id="{F4B847EB-B2BF-D24D-A326-78699DF339EC}" type="slidenum">
              <a:rPr lang="en-US" smtClean="0"/>
              <a:t>142</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99778299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Have</a:t>
            </a:r>
            <a:r>
              <a:rPr lang="en-US" b="0" baseline="0" dirty="0"/>
              <a:t> participants use the Goals and Givens graphic organizer and solve the problem. Discuss the heuristics identified to solve the problem and why a specific heuristic was selected.</a:t>
            </a:r>
            <a:endParaRPr lang="en-US" b="0" dirty="0"/>
          </a:p>
        </p:txBody>
      </p:sp>
      <p:sp>
        <p:nvSpPr>
          <p:cNvPr id="4" name="Slide Number Placeholder 3"/>
          <p:cNvSpPr>
            <a:spLocks noGrp="1"/>
          </p:cNvSpPr>
          <p:nvPr>
            <p:ph type="sldNum" sz="quarter" idx="10"/>
          </p:nvPr>
        </p:nvSpPr>
        <p:spPr/>
        <p:txBody>
          <a:bodyPr/>
          <a:lstStyle/>
          <a:p>
            <a:fld id="{F4B847EB-B2BF-D24D-A326-78699DF339EC}" type="slidenum">
              <a:rPr lang="en-US" smtClean="0"/>
              <a:t>143</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46306552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a:t>Key Points</a:t>
            </a: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Teachers always want to know where to focus their attention when it comes to specific content within mathematics. This section includes some quick tips and strategies that teachers can use in various areas of mathematics to solve some of the “little” problems that can turn into bigger issues.</a:t>
            </a:r>
          </a:p>
        </p:txBody>
      </p:sp>
      <p:sp>
        <p:nvSpPr>
          <p:cNvPr id="4" name="Slide Number Placeholder 3"/>
          <p:cNvSpPr>
            <a:spLocks noGrp="1"/>
          </p:cNvSpPr>
          <p:nvPr>
            <p:ph type="sldNum" sz="quarter" idx="10"/>
          </p:nvPr>
        </p:nvSpPr>
        <p:spPr/>
        <p:txBody>
          <a:bodyPr/>
          <a:lstStyle/>
          <a:p>
            <a:pPr>
              <a:defRPr/>
            </a:pPr>
            <a:fld id="{C021BA69-382D-4416-BE3D-C6A30DBB3278}" type="slidenum">
              <a:rPr lang="en-US" altLang="en-US" smtClean="0"/>
              <a:pPr>
                <a:defRPr/>
              </a:pPr>
              <a:t>149</a:t>
            </a:fld>
            <a:endParaRPr lang="en-US" altLang="en-US" dirty="0"/>
          </a:p>
        </p:txBody>
      </p:sp>
      <p:sp>
        <p:nvSpPr>
          <p:cNvPr id="5" name="Header Placeholder 3"/>
          <p:cNvSpPr>
            <a:spLocks noGrp="1"/>
          </p:cNvSpPr>
          <p:nvPr>
            <p:ph type="hdr" sz="quarter"/>
          </p:nvPr>
        </p:nvSpPr>
        <p:spPr>
          <a:xfrm>
            <a:off x="-1" y="0"/>
            <a:ext cx="3501189" cy="468313"/>
          </a:xfrm>
        </p:spPr>
        <p:txBody>
          <a:bodyPr/>
          <a:lstStyle/>
          <a:p>
            <a:r>
              <a:rPr lang="en-US" dirty="0"/>
              <a:t>Mathematical Reasoning</a:t>
            </a:r>
          </a:p>
        </p:txBody>
      </p:sp>
      <p:sp>
        <p:nvSpPr>
          <p:cNvPr id="6"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07/2017</a:t>
            </a:r>
            <a:endParaRPr lang="en-US" altLang="en-US" dirty="0"/>
          </a:p>
        </p:txBody>
      </p:sp>
      <p:sp>
        <p:nvSpPr>
          <p:cNvPr id="8" name="Footer Placeholder 7"/>
          <p:cNvSpPr>
            <a:spLocks noGrp="1"/>
          </p:cNvSpPr>
          <p:nvPr>
            <p:ph type="ftr" sz="quarter" idx="11"/>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0338943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a:t>Mathematical Reasoning</a:t>
            </a:r>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2"/>
          </p:nvPr>
        </p:nvSpPr>
        <p:spPr/>
        <p:txBody>
          <a:bodyPr/>
          <a:lstStyle/>
          <a:p>
            <a:pPr>
              <a:defRPr/>
            </a:pPr>
            <a:r>
              <a:rPr lang="en-US"/>
              <a:t>© Copyright GED Testing Service LLC. All rights reserved</a:t>
            </a:r>
            <a:endParaRPr 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15</a:t>
            </a:fld>
            <a:endParaRPr lang="en-US" altLang="en-US" dirty="0"/>
          </a:p>
        </p:txBody>
      </p:sp>
    </p:spTree>
    <p:extLst>
      <p:ext uri="{BB962C8B-B14F-4D97-AF65-F5344CB8AC3E}">
        <p14:creationId xmlns:p14="http://schemas.microsoft.com/office/powerpoint/2010/main" val="13938723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Don’t forget the resources available on the GED Testing Service® website,</a:t>
            </a:r>
            <a:r>
              <a:rPr lang="en-US" b="0" baseline="0" dirty="0"/>
              <a:t> including the calculator tutorial, the YouTube video on the calculator, and the TI-30XS Calculator Reference Sheet.</a:t>
            </a:r>
          </a:p>
          <a:p>
            <a:endParaRPr lang="en-US" dirty="0"/>
          </a:p>
          <a:p>
            <a:r>
              <a:rPr lang="en-US" b="0" i="1" dirty="0"/>
              <a:t>Note: Show participants where each of the resources is located on </a:t>
            </a:r>
            <a:r>
              <a:rPr lang="en-US" i="1" dirty="0"/>
              <a:t>the GED Testing Service® website and the GED Testing Service®  YouTube Channel.</a:t>
            </a:r>
          </a:p>
        </p:txBody>
      </p:sp>
      <p:sp>
        <p:nvSpPr>
          <p:cNvPr id="4" name="Slide Number Placeholder 3"/>
          <p:cNvSpPr>
            <a:spLocks noGrp="1"/>
          </p:cNvSpPr>
          <p:nvPr>
            <p:ph type="sldNum" sz="quarter" idx="10"/>
          </p:nvPr>
        </p:nvSpPr>
        <p:spPr/>
        <p:txBody>
          <a:bodyPr/>
          <a:lstStyle/>
          <a:p>
            <a:fld id="{F4B847EB-B2BF-D24D-A326-78699DF339EC}" type="slidenum">
              <a:rPr lang="en-US" smtClean="0"/>
              <a:t>151</a:t>
            </a:fld>
            <a:endParaRPr lang="en-US" dirty="0"/>
          </a:p>
        </p:txBody>
      </p:sp>
      <p:sp>
        <p:nvSpPr>
          <p:cNvPr id="6" name="Header Placeholder 5"/>
          <p:cNvSpPr>
            <a:spLocks noGrp="1"/>
          </p:cNvSpPr>
          <p:nvPr>
            <p:ph type="hdr" sz="quarter" idx="12"/>
          </p:nvPr>
        </p:nvSpPr>
        <p:spPr/>
        <p:txBody>
          <a:bodyPr/>
          <a:lstStyle/>
          <a:p>
            <a:pPr>
              <a:defRPr/>
            </a:pPr>
            <a:r>
              <a:rPr lang="en-US" dirty="0"/>
              <a:t>Mathematical Reasoning</a:t>
            </a:r>
          </a:p>
        </p:txBody>
      </p:sp>
      <p:sp>
        <p:nvSpPr>
          <p:cNvPr id="7" name="Date Placeholder 6"/>
          <p:cNvSpPr>
            <a:spLocks noGrp="1"/>
          </p:cNvSpPr>
          <p:nvPr>
            <p:ph type="dt" idx="13"/>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50792476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Header Placeholder 3"/>
          <p:cNvSpPr>
            <a:spLocks noGrp="1"/>
          </p:cNvSpPr>
          <p:nvPr>
            <p:ph type="hdr" sz="quarter" idx="10"/>
          </p:nvPr>
        </p:nvSpPr>
        <p:spPr/>
        <p:txBody>
          <a:bodyPr/>
          <a:lstStyle/>
          <a:p>
            <a:pPr>
              <a:defRPr/>
            </a:pPr>
            <a:r>
              <a:rPr lang="en-US"/>
              <a:t>Mathematical Reasoning</a:t>
            </a:r>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6" name="Footer Placeholder 5"/>
          <p:cNvSpPr>
            <a:spLocks noGrp="1"/>
          </p:cNvSpPr>
          <p:nvPr>
            <p:ph type="ftr" sz="quarter" idx="12"/>
          </p:nvPr>
        </p:nvSpPr>
        <p:spPr/>
        <p:txBody>
          <a:bodyPr/>
          <a:lstStyle/>
          <a:p>
            <a:pPr>
              <a:defRPr/>
            </a:pPr>
            <a:r>
              <a:rPr lang="en-US"/>
              <a:t>© Copyright GED Testing Service LLC. All rights reserved</a:t>
            </a:r>
            <a:endParaRPr 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16</a:t>
            </a:fld>
            <a:endParaRPr lang="en-US" altLang="en-US" dirty="0"/>
          </a:p>
        </p:txBody>
      </p:sp>
    </p:spTree>
    <p:extLst>
      <p:ext uri="{BB962C8B-B14F-4D97-AF65-F5344CB8AC3E}">
        <p14:creationId xmlns:p14="http://schemas.microsoft.com/office/powerpoint/2010/main" val="15197432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379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It all begins with number sense, and one of the best ways to build students’ number sense is to work with a number line.</a:t>
            </a:r>
          </a:p>
        </p:txBody>
      </p:sp>
      <p:sp>
        <p:nvSpPr>
          <p:cNvPr id="4" name="Slide Number Placeholder 3">
            <a:extLst>
              <a:ext uri="{FF2B5EF4-FFF2-40B4-BE49-F238E27FC236}">
                <a16:creationId xmlns:a16="http://schemas.microsoft.com/office/drawing/2014/main" id="{71866175-FDFD-4EEB-A60D-BCEC2C282533}"/>
              </a:ext>
            </a:extLst>
          </p:cNvPr>
          <p:cNvSpPr>
            <a:spLocks noGrp="1"/>
          </p:cNvSpPr>
          <p:nvPr>
            <p:ph type="sldNum" sz="quarter" idx="5"/>
          </p:nvPr>
        </p:nvSpPr>
        <p:spPr/>
        <p:txBody>
          <a:bodyPr/>
          <a:lstStyle/>
          <a:p>
            <a:pPr>
              <a:defRPr/>
            </a:pPr>
            <a:fld id="{900C628E-B948-F340-B044-465E77E35A1B}" type="slidenum">
              <a:rPr lang="en-US" smtClean="0"/>
              <a:pPr>
                <a:defRPr/>
              </a:pPr>
              <a:t>18</a:t>
            </a:fld>
            <a:endParaRPr lang="en-US"/>
          </a:p>
        </p:txBody>
      </p:sp>
      <p:sp>
        <p:nvSpPr>
          <p:cNvPr id="2" name="Date Placeholder 1">
            <a:extLst>
              <a:ext uri="{FF2B5EF4-FFF2-40B4-BE49-F238E27FC236}">
                <a16:creationId xmlns:a16="http://schemas.microsoft.com/office/drawing/2014/main" id="{7FC66BB3-3038-4EE4-99ED-B574B16C0832}"/>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A080C573-71E4-492B-9A2F-6DD0CDB9D993}"/>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3C33A6EB-5288-4583-8513-A10ED5E9940F}"/>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912234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a:extLst>
              <a:ext uri="{FF2B5EF4-FFF2-40B4-BE49-F238E27FC236}">
                <a16:creationId xmlns:a16="http://schemas.microsoft.com/office/drawing/2014/main" id="{3914E12A-8CBC-4327-A7D0-15DD6259AB3B}"/>
              </a:ext>
            </a:extLst>
          </p:cNvPr>
          <p:cNvSpPr>
            <a:spLocks noGrp="1"/>
          </p:cNvSpPr>
          <p:nvPr>
            <p:ph type="body" idx="1"/>
          </p:nvPr>
        </p:nvSpPr>
        <p:spPr/>
        <p:txBody>
          <a:bodyPr/>
          <a:lstStyle/>
          <a:p>
            <a:pPr>
              <a:defRPr/>
            </a:pPr>
            <a:r>
              <a:rPr lang="en-US" b="1" dirty="0"/>
              <a:t>Key Points</a:t>
            </a:r>
          </a:p>
          <a:p>
            <a:pPr>
              <a:defRPr/>
            </a:pPr>
            <a:endParaRPr lang="en-US" b="1" dirty="0"/>
          </a:p>
          <a:p>
            <a:pPr>
              <a:defRPr/>
            </a:pPr>
            <a:r>
              <a:rPr lang="en-US" dirty="0"/>
              <a:t>Review the bullets on the slide.</a:t>
            </a:r>
          </a:p>
          <a:p>
            <a:pPr>
              <a:defRPr/>
            </a:pPr>
            <a:endParaRPr lang="en-US" dirty="0"/>
          </a:p>
          <a:p>
            <a:pPr>
              <a:defRPr/>
            </a:pPr>
            <a:r>
              <a:rPr lang="en-US" dirty="0"/>
              <a:t>The National Council for Teachers of Mathematics identified five components that characterize number sense.</a:t>
            </a:r>
          </a:p>
          <a:p>
            <a:pPr marL="171450" indent="-171450">
              <a:buFont typeface="Arial" panose="020B0604020202020204" pitchFamily="34" charset="0"/>
              <a:buChar char="•"/>
              <a:defRPr/>
            </a:pPr>
            <a:r>
              <a:rPr lang="en-US" dirty="0"/>
              <a:t>Number meaning</a:t>
            </a:r>
          </a:p>
          <a:p>
            <a:pPr marL="171450" indent="-171450">
              <a:buFont typeface="Arial" panose="020B0604020202020204" pitchFamily="34" charset="0"/>
              <a:buChar char="•"/>
              <a:defRPr/>
            </a:pPr>
            <a:r>
              <a:rPr lang="en-US" dirty="0"/>
              <a:t>Number relationships</a:t>
            </a:r>
          </a:p>
          <a:p>
            <a:pPr marL="171450" indent="-171450">
              <a:buFont typeface="Arial" panose="020B0604020202020204" pitchFamily="34" charset="0"/>
              <a:buChar char="•"/>
              <a:defRPr/>
            </a:pPr>
            <a:r>
              <a:rPr lang="en-US" dirty="0"/>
              <a:t>Number magnitude</a:t>
            </a:r>
          </a:p>
          <a:p>
            <a:pPr marL="171450" indent="-171450">
              <a:buFont typeface="Arial" panose="020B0604020202020204" pitchFamily="34" charset="0"/>
              <a:buChar char="•"/>
              <a:defRPr/>
            </a:pPr>
            <a:r>
              <a:rPr lang="en-US" dirty="0"/>
              <a:t>Operations involving numbers and referents for numbers</a:t>
            </a:r>
          </a:p>
          <a:p>
            <a:pPr marL="171450" indent="-171450">
              <a:buFont typeface="Arial" panose="020B0604020202020204" pitchFamily="34" charset="0"/>
              <a:buChar char="•"/>
              <a:defRPr/>
            </a:pPr>
            <a:r>
              <a:rPr lang="en-US" dirty="0"/>
              <a:t>Referents for numbers and quantities</a:t>
            </a:r>
          </a:p>
          <a:p>
            <a:pPr>
              <a:buFont typeface="Arial" panose="020B0604020202020204" pitchFamily="34" charset="0"/>
              <a:buNone/>
              <a:defRPr/>
            </a:pPr>
            <a:endParaRPr lang="en-US" dirty="0"/>
          </a:p>
          <a:p>
            <a:pPr>
              <a:buFont typeface="Arial" panose="020B0604020202020204" pitchFamily="34" charset="0"/>
              <a:buNone/>
              <a:defRPr/>
            </a:pPr>
            <a:r>
              <a:rPr lang="en-US" dirty="0"/>
              <a:t>So what exactly is a referent? It is the thing to which a number refers. Referents give numbers magnitude. For example:</a:t>
            </a:r>
          </a:p>
          <a:p>
            <a:pPr marL="171450" indent="-171450">
              <a:buFont typeface="Arial" panose="020B0604020202020204" pitchFamily="34" charset="0"/>
              <a:buChar char="•"/>
              <a:defRPr/>
            </a:pPr>
            <a:r>
              <a:rPr lang="en-US" dirty="0"/>
              <a:t>They’ll need the whole 9 yards – how much is that?</a:t>
            </a:r>
          </a:p>
          <a:p>
            <a:pPr marL="171450" indent="-171450">
              <a:buFont typeface="Arial" panose="020B0604020202020204" pitchFamily="34" charset="0"/>
              <a:buChar char="•"/>
              <a:defRPr/>
            </a:pPr>
            <a:r>
              <a:rPr lang="en-US" dirty="0"/>
              <a:t>How large is the population of Rhode Island?</a:t>
            </a:r>
          </a:p>
          <a:p>
            <a:pPr marL="171450" indent="-171450">
              <a:buFont typeface="Arial" panose="020B0604020202020204" pitchFamily="34" charset="0"/>
              <a:buChar char="•"/>
              <a:defRPr/>
            </a:pPr>
            <a:r>
              <a:rPr lang="en-US" dirty="0"/>
              <a:t>How many Gigabytes does that flash drive hold?</a:t>
            </a:r>
          </a:p>
          <a:p>
            <a:pPr marL="171450" indent="-171450">
              <a:buFont typeface="Arial" panose="020B0604020202020204" pitchFamily="34" charset="0"/>
              <a:buChar char="•"/>
              <a:defRPr/>
            </a:pPr>
            <a:endParaRPr lang="en-US" dirty="0"/>
          </a:p>
          <a:p>
            <a:pPr>
              <a:buFont typeface="Arial" panose="020B0604020202020204" pitchFamily="34" charset="0"/>
              <a:buNone/>
              <a:defRPr/>
            </a:pPr>
            <a:endParaRPr lang="en-US" dirty="0"/>
          </a:p>
          <a:p>
            <a:pPr>
              <a:buFont typeface="Arial" panose="020B0604020202020204" pitchFamily="34" charset="0"/>
              <a:buNone/>
              <a:defRPr/>
            </a:pPr>
            <a:r>
              <a:rPr lang="en-US" dirty="0"/>
              <a:t> </a:t>
            </a:r>
          </a:p>
        </p:txBody>
      </p:sp>
      <p:sp>
        <p:nvSpPr>
          <p:cNvPr id="4" name="Slide Number Placeholder 3">
            <a:extLst>
              <a:ext uri="{FF2B5EF4-FFF2-40B4-BE49-F238E27FC236}">
                <a16:creationId xmlns:a16="http://schemas.microsoft.com/office/drawing/2014/main" id="{7B25A485-F6DB-4A46-8391-E28F8B5B0C5E}"/>
              </a:ext>
            </a:extLst>
          </p:cNvPr>
          <p:cNvSpPr>
            <a:spLocks noGrp="1"/>
          </p:cNvSpPr>
          <p:nvPr>
            <p:ph type="sldNum" sz="quarter" idx="5"/>
          </p:nvPr>
        </p:nvSpPr>
        <p:spPr/>
        <p:txBody>
          <a:bodyPr/>
          <a:lstStyle/>
          <a:p>
            <a:pPr>
              <a:defRPr/>
            </a:pPr>
            <a:fld id="{1316ABA5-E0EF-9A4D-8C08-BED7C98A5EB1}" type="slidenum">
              <a:rPr lang="en-US" smtClean="0"/>
              <a:pPr>
                <a:defRPr/>
              </a:pPr>
              <a:t>19</a:t>
            </a:fld>
            <a:endParaRPr lang="en-US"/>
          </a:p>
        </p:txBody>
      </p:sp>
      <p:sp>
        <p:nvSpPr>
          <p:cNvPr id="2" name="Date Placeholder 1">
            <a:extLst>
              <a:ext uri="{FF2B5EF4-FFF2-40B4-BE49-F238E27FC236}">
                <a16:creationId xmlns:a16="http://schemas.microsoft.com/office/drawing/2014/main" id="{FED486B2-901A-47B1-A693-773DCF1CFB60}"/>
              </a:ext>
            </a:extLst>
          </p:cNvPr>
          <p:cNvSpPr>
            <a:spLocks noGrp="1"/>
          </p:cNvSpPr>
          <p:nvPr>
            <p:ph type="dt" sz="quarter" idx="1"/>
          </p:nvPr>
        </p:nvSpPr>
        <p:spPr/>
        <p:txBody>
          <a:bodyPr/>
          <a:lstStyle/>
          <a:p>
            <a:pPr>
              <a:defRPr/>
            </a:pPr>
            <a:r>
              <a:rPr lang="en-US"/>
              <a:t>6/27/2017</a:t>
            </a:r>
          </a:p>
        </p:txBody>
      </p:sp>
      <p:sp>
        <p:nvSpPr>
          <p:cNvPr id="5" name="Footer Placeholder 4">
            <a:extLst>
              <a:ext uri="{FF2B5EF4-FFF2-40B4-BE49-F238E27FC236}">
                <a16:creationId xmlns:a16="http://schemas.microsoft.com/office/drawing/2014/main" id="{C5B4FF4F-563D-40E0-96C4-8902D5651570}"/>
              </a:ext>
            </a:extLst>
          </p:cNvPr>
          <p:cNvSpPr>
            <a:spLocks noGrp="1"/>
          </p:cNvSpPr>
          <p:nvPr>
            <p:ph type="ftr" sz="quarter" idx="4"/>
          </p:nvPr>
        </p:nvSpPr>
        <p:spPr/>
        <p:txBody>
          <a:bodyPr/>
          <a:lstStyle/>
          <a:p>
            <a:pPr>
              <a:defRPr/>
            </a:pPr>
            <a:r>
              <a:rPr lang="en-US"/>
              <a:t>© Copyright GED Testing Service LLC. All rights reserved</a:t>
            </a:r>
          </a:p>
        </p:txBody>
      </p:sp>
      <p:sp>
        <p:nvSpPr>
          <p:cNvPr id="6" name="Header Placeholder 5">
            <a:extLst>
              <a:ext uri="{FF2B5EF4-FFF2-40B4-BE49-F238E27FC236}">
                <a16:creationId xmlns:a16="http://schemas.microsoft.com/office/drawing/2014/main" id="{DACCF710-50DB-4445-9768-CA05623E69B5}"/>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134293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789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To many students, numbers are just numbers. However there are different categories of numbers of which students should be aware. In large part this comes back vocabulary in math. If students are faced with a problem on the GED® Mathematical Reasoning test that asks them to perform an operation on “rational” numbers do they know what that means? Do they think the numbers are “normal or reasonable”. Do they know that a rational number refers to any number that can be expressed as a ratio or a simple fraction?</a:t>
            </a:r>
          </a:p>
          <a:p>
            <a:endParaRPr lang="en-US" altLang="en-US"/>
          </a:p>
          <a:p>
            <a:r>
              <a:rPr lang="en-US" altLang="en-US"/>
              <a:t>Do students know the difference between whole numbers and integers? Could they recognize an irrational number if given four options in a multiple choice answer?</a:t>
            </a:r>
          </a:p>
          <a:p>
            <a:endParaRPr lang="en-US" altLang="en-US"/>
          </a:p>
          <a:p>
            <a:r>
              <a:rPr lang="en-US" altLang="en-US"/>
              <a:t>These are foundational skills that all students need.</a:t>
            </a:r>
          </a:p>
        </p:txBody>
      </p:sp>
      <p:sp>
        <p:nvSpPr>
          <p:cNvPr id="4" name="Slide Number Placeholder 3">
            <a:extLst>
              <a:ext uri="{FF2B5EF4-FFF2-40B4-BE49-F238E27FC236}">
                <a16:creationId xmlns:a16="http://schemas.microsoft.com/office/drawing/2014/main" id="{2CB9F4B8-275F-4D99-A132-60BD9B33362A}"/>
              </a:ext>
            </a:extLst>
          </p:cNvPr>
          <p:cNvSpPr>
            <a:spLocks noGrp="1"/>
          </p:cNvSpPr>
          <p:nvPr>
            <p:ph type="sldNum" sz="quarter" idx="5"/>
          </p:nvPr>
        </p:nvSpPr>
        <p:spPr/>
        <p:txBody>
          <a:bodyPr/>
          <a:lstStyle/>
          <a:p>
            <a:pPr>
              <a:defRPr/>
            </a:pPr>
            <a:fld id="{F84BBC0E-4241-3E48-989B-E804301B1AE9}" type="slidenum">
              <a:rPr lang="en-US" smtClean="0"/>
              <a:pPr>
                <a:defRPr/>
              </a:pPr>
              <a:t>20</a:t>
            </a:fld>
            <a:endParaRPr lang="en-US"/>
          </a:p>
        </p:txBody>
      </p:sp>
      <p:sp>
        <p:nvSpPr>
          <p:cNvPr id="2" name="Date Placeholder 1">
            <a:extLst>
              <a:ext uri="{FF2B5EF4-FFF2-40B4-BE49-F238E27FC236}">
                <a16:creationId xmlns:a16="http://schemas.microsoft.com/office/drawing/2014/main" id="{32F5C269-38EE-4B2E-8A05-B6CB80043CDC}"/>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86B29498-F12A-450A-BA08-2F23208CA7B6}"/>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9ED8A3D2-2B5D-46A2-BF08-FF86A6318AA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535403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560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latin typeface="Arial" charset="0"/>
              </a:rPr>
              <a:t>Keep in mind, it is not enough to know what will be on the test and what types of questions will be used. As students work through different areas of math, they are using many different skills. Math involves not only memory and language, but also the high-order thinking skills of sequencing, ordering, critical thinking, and above all, good problem-solving strategies. </a:t>
            </a:r>
          </a:p>
          <a:p>
            <a:endParaRPr lang="en-US" altLang="en-US"/>
          </a:p>
        </p:txBody>
      </p:sp>
      <p:sp>
        <p:nvSpPr>
          <p:cNvPr id="4" name="Slide Number Placeholder 3">
            <a:extLst>
              <a:ext uri="{FF2B5EF4-FFF2-40B4-BE49-F238E27FC236}">
                <a16:creationId xmlns:a16="http://schemas.microsoft.com/office/drawing/2014/main" id="{65C898D4-E6C0-4F6D-9DC7-22CD3378B8C7}"/>
              </a:ext>
            </a:extLst>
          </p:cNvPr>
          <p:cNvSpPr>
            <a:spLocks noGrp="1"/>
          </p:cNvSpPr>
          <p:nvPr>
            <p:ph type="sldNum" sz="quarter" idx="5"/>
          </p:nvPr>
        </p:nvSpPr>
        <p:spPr/>
        <p:txBody>
          <a:bodyPr/>
          <a:lstStyle/>
          <a:p>
            <a:pPr>
              <a:defRPr/>
            </a:pPr>
            <a:fld id="{34F1392F-C79A-CD4B-8A1C-51BABF47F411}" type="slidenum">
              <a:rPr lang="en-US" smtClean="0"/>
              <a:pPr>
                <a:defRPr/>
              </a:pPr>
              <a:t>2</a:t>
            </a:fld>
            <a:endParaRPr lang="en-US"/>
          </a:p>
        </p:txBody>
      </p:sp>
      <p:sp>
        <p:nvSpPr>
          <p:cNvPr id="2" name="Date Placeholder 1">
            <a:extLst>
              <a:ext uri="{FF2B5EF4-FFF2-40B4-BE49-F238E27FC236}">
                <a16:creationId xmlns:a16="http://schemas.microsoft.com/office/drawing/2014/main" id="{F8FFD128-1558-4CA6-ADFF-6197F4AA5B6D}"/>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41442AE1-B0AE-4819-9E38-FDD8D2E15288}"/>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023D54A7-4FE1-496E-810B-4E034BEF4F01}"/>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407205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99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UNC TV a part of PBS Learning Media has an excellent resource that students can use to learn the difference between counting, integers, rational, and real numbers. It incorporates a number line to allow students to see the difference between each category of numbers.</a:t>
            </a:r>
          </a:p>
        </p:txBody>
      </p:sp>
      <p:sp>
        <p:nvSpPr>
          <p:cNvPr id="4" name="Slide Number Placeholder 3">
            <a:extLst>
              <a:ext uri="{FF2B5EF4-FFF2-40B4-BE49-F238E27FC236}">
                <a16:creationId xmlns:a16="http://schemas.microsoft.com/office/drawing/2014/main" id="{E7B732E1-7014-4A3F-A499-C03E23B45EB1}"/>
              </a:ext>
            </a:extLst>
          </p:cNvPr>
          <p:cNvSpPr>
            <a:spLocks noGrp="1"/>
          </p:cNvSpPr>
          <p:nvPr>
            <p:ph type="sldNum" sz="quarter" idx="5"/>
          </p:nvPr>
        </p:nvSpPr>
        <p:spPr/>
        <p:txBody>
          <a:bodyPr/>
          <a:lstStyle/>
          <a:p>
            <a:pPr>
              <a:defRPr/>
            </a:pPr>
            <a:fld id="{5747D1E4-1DCD-1E40-9957-C8218E1F7A86}" type="slidenum">
              <a:rPr lang="en-US" smtClean="0"/>
              <a:pPr>
                <a:defRPr/>
              </a:pPr>
              <a:t>21</a:t>
            </a:fld>
            <a:endParaRPr lang="en-US"/>
          </a:p>
        </p:txBody>
      </p:sp>
      <p:sp>
        <p:nvSpPr>
          <p:cNvPr id="2" name="Date Placeholder 1">
            <a:extLst>
              <a:ext uri="{FF2B5EF4-FFF2-40B4-BE49-F238E27FC236}">
                <a16:creationId xmlns:a16="http://schemas.microsoft.com/office/drawing/2014/main" id="{52416FDB-0356-4097-B3A2-AC75CC9C7D83}"/>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2ED6D029-2459-4532-9665-8F8ACE7FF8D5}"/>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7BC4D79C-EBBA-4733-BB5D-13F695F2E24C}"/>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2645430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19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The number line provides a model for explaining the four basic operations for all rational numbers. It is by nature a spatial object: a set of points one can pass through as a journey along a path (Ryan, 2007). Use of the number line allows the student to "situate themselves bodily and spatially in the mathematics in a powerful way (Lakoff and Nunez in Ryan, 2007). </a:t>
            </a:r>
          </a:p>
          <a:p>
            <a:endParaRPr lang="en-US" altLang="en-US"/>
          </a:p>
          <a:p>
            <a:r>
              <a:rPr lang="en-US" altLang="en-US"/>
              <a:t>It is actions + gestures + words (Ryan, 2007); a dependence on our visual-spatial skills that permits us to conceptualize mathematically the world around us. </a:t>
            </a:r>
          </a:p>
        </p:txBody>
      </p:sp>
      <p:sp>
        <p:nvSpPr>
          <p:cNvPr id="4" name="Slide Number Placeholder 3">
            <a:extLst>
              <a:ext uri="{FF2B5EF4-FFF2-40B4-BE49-F238E27FC236}">
                <a16:creationId xmlns:a16="http://schemas.microsoft.com/office/drawing/2014/main" id="{D723C563-C190-42D9-A10B-6D07AD33BE82}"/>
              </a:ext>
            </a:extLst>
          </p:cNvPr>
          <p:cNvSpPr>
            <a:spLocks noGrp="1"/>
          </p:cNvSpPr>
          <p:nvPr>
            <p:ph type="sldNum" sz="quarter" idx="5"/>
          </p:nvPr>
        </p:nvSpPr>
        <p:spPr/>
        <p:txBody>
          <a:bodyPr/>
          <a:lstStyle/>
          <a:p>
            <a:pPr>
              <a:defRPr/>
            </a:pPr>
            <a:fld id="{99C00A7E-1676-9E4C-A8A0-2A1512E63412}" type="slidenum">
              <a:rPr lang="en-US" smtClean="0"/>
              <a:pPr>
                <a:defRPr/>
              </a:pPr>
              <a:t>22</a:t>
            </a:fld>
            <a:endParaRPr lang="en-US"/>
          </a:p>
        </p:txBody>
      </p:sp>
      <p:sp>
        <p:nvSpPr>
          <p:cNvPr id="2" name="Date Placeholder 1">
            <a:extLst>
              <a:ext uri="{FF2B5EF4-FFF2-40B4-BE49-F238E27FC236}">
                <a16:creationId xmlns:a16="http://schemas.microsoft.com/office/drawing/2014/main" id="{126F7CFE-571D-4B0B-BF63-D3474D06E45F}"/>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09E148E0-423F-4A26-AEFB-64970C8A5380}"/>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154AE086-BAF9-4678-9735-FD8B6854C10F}"/>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9439673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03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Keep in mind that the GED® Math test includes questions that require students to use a number line. This example from the Item Sampler shows how students are asked to plot points on a number line.</a:t>
            </a:r>
          </a:p>
        </p:txBody>
      </p:sp>
      <p:sp>
        <p:nvSpPr>
          <p:cNvPr id="4" name="Slide Number Placeholder 3">
            <a:extLst>
              <a:ext uri="{FF2B5EF4-FFF2-40B4-BE49-F238E27FC236}">
                <a16:creationId xmlns:a16="http://schemas.microsoft.com/office/drawing/2014/main" id="{31ED5B41-B044-41AF-B4D9-C0DA35D8FED6}"/>
              </a:ext>
            </a:extLst>
          </p:cNvPr>
          <p:cNvSpPr>
            <a:spLocks noGrp="1"/>
          </p:cNvSpPr>
          <p:nvPr>
            <p:ph type="sldNum" sz="quarter" idx="5"/>
          </p:nvPr>
        </p:nvSpPr>
        <p:spPr/>
        <p:txBody>
          <a:bodyPr/>
          <a:lstStyle/>
          <a:p>
            <a:pPr>
              <a:defRPr/>
            </a:pPr>
            <a:fld id="{7DBE1ADF-F118-D945-8C1F-2BF75BAADD27}" type="slidenum">
              <a:rPr lang="en-US" smtClean="0"/>
              <a:pPr>
                <a:defRPr/>
              </a:pPr>
              <a:t>23</a:t>
            </a:fld>
            <a:endParaRPr lang="en-US"/>
          </a:p>
        </p:txBody>
      </p:sp>
      <p:sp>
        <p:nvSpPr>
          <p:cNvPr id="2" name="Date Placeholder 1">
            <a:extLst>
              <a:ext uri="{FF2B5EF4-FFF2-40B4-BE49-F238E27FC236}">
                <a16:creationId xmlns:a16="http://schemas.microsoft.com/office/drawing/2014/main" id="{063D1367-E0A8-490E-8564-DDAEFAEC4DDF}"/>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B73DBA84-3B22-4F4A-9FDA-6DBBB7BD6214}"/>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B492F6FF-7752-4720-A36B-CDFE0A62FD81}"/>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886314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608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For as long as there has been adult education classes, there have been students who have problems with fractions. Ask any teacher where their students have difficulty, and they will say, “fractions.” Students often struggle with fractions because they usually learn about fractions through the use of a pizza. Now granted a pizza is certainly something about which all students know – and have probably consumed many, many times. However, a number line is a better tool for teaching fractions. Researchers have shown that students begin to recognize fractions as numbers, not just part of a pizza.</a:t>
            </a:r>
          </a:p>
          <a:p>
            <a:endParaRPr lang="en-US" altLang="en-US"/>
          </a:p>
          <a:p>
            <a:r>
              <a:rPr lang="en-US" altLang="en-US"/>
              <a:t>They can also begin to spatially recognize the differences between fractions. For example: how ½ is larger than 1/3. That 2/2 is equal to 1.</a:t>
            </a:r>
          </a:p>
          <a:p>
            <a:endParaRPr lang="en-US" altLang="en-US"/>
          </a:p>
        </p:txBody>
      </p:sp>
      <p:sp>
        <p:nvSpPr>
          <p:cNvPr id="4" name="Slide Number Placeholder 3">
            <a:extLst>
              <a:ext uri="{FF2B5EF4-FFF2-40B4-BE49-F238E27FC236}">
                <a16:creationId xmlns:a16="http://schemas.microsoft.com/office/drawing/2014/main" id="{2007829C-42CF-4F78-A1D3-7EFF034780B8}"/>
              </a:ext>
            </a:extLst>
          </p:cNvPr>
          <p:cNvSpPr>
            <a:spLocks noGrp="1"/>
          </p:cNvSpPr>
          <p:nvPr>
            <p:ph type="sldNum" sz="quarter" idx="5"/>
          </p:nvPr>
        </p:nvSpPr>
        <p:spPr/>
        <p:txBody>
          <a:bodyPr/>
          <a:lstStyle/>
          <a:p>
            <a:pPr>
              <a:defRPr/>
            </a:pPr>
            <a:fld id="{56F21BFC-9074-3A4F-9AB7-38650FAC73F8}" type="slidenum">
              <a:rPr lang="en-US" smtClean="0"/>
              <a:pPr>
                <a:defRPr/>
              </a:pPr>
              <a:t>24</a:t>
            </a:fld>
            <a:endParaRPr lang="en-US"/>
          </a:p>
        </p:txBody>
      </p:sp>
      <p:sp>
        <p:nvSpPr>
          <p:cNvPr id="2" name="Date Placeholder 1">
            <a:extLst>
              <a:ext uri="{FF2B5EF4-FFF2-40B4-BE49-F238E27FC236}">
                <a16:creationId xmlns:a16="http://schemas.microsoft.com/office/drawing/2014/main" id="{44444E31-303D-439D-93A7-2EB360A06C55}"/>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0B6F7ABC-64E1-4926-930E-92E8A77252BA}"/>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D24DC9E8-C15A-421C-B0D1-A78EC214A66F}"/>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468933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813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We know that one possible assessment item on the calculator-prohibited portion of the math test is ordering fractions and decimals on a number line. Have you spent time working with students on this assessment target? This type of activity can be a good way to assess students’ understanding of fractions and decimals and which numbers are greater than or less than other numbers. Very quickly, you can determine where students may have gaps in their understanding.</a:t>
            </a:r>
          </a:p>
        </p:txBody>
      </p:sp>
      <p:sp>
        <p:nvSpPr>
          <p:cNvPr id="4" name="Slide Number Placeholder 3">
            <a:extLst>
              <a:ext uri="{FF2B5EF4-FFF2-40B4-BE49-F238E27FC236}">
                <a16:creationId xmlns:a16="http://schemas.microsoft.com/office/drawing/2014/main" id="{C572FF19-F93B-47D5-9AE4-6F0CB729383B}"/>
              </a:ext>
            </a:extLst>
          </p:cNvPr>
          <p:cNvSpPr>
            <a:spLocks noGrp="1"/>
          </p:cNvSpPr>
          <p:nvPr>
            <p:ph type="sldNum" sz="quarter" idx="5"/>
          </p:nvPr>
        </p:nvSpPr>
        <p:spPr/>
        <p:txBody>
          <a:bodyPr/>
          <a:lstStyle/>
          <a:p>
            <a:pPr>
              <a:defRPr/>
            </a:pPr>
            <a:fld id="{F4723571-0323-E84E-A982-A23667D9AD2B}" type="slidenum">
              <a:rPr lang="en-US" smtClean="0"/>
              <a:pPr>
                <a:defRPr/>
              </a:pPr>
              <a:t>25</a:t>
            </a:fld>
            <a:endParaRPr lang="en-US"/>
          </a:p>
        </p:txBody>
      </p:sp>
      <p:sp>
        <p:nvSpPr>
          <p:cNvPr id="2" name="Date Placeholder 1">
            <a:extLst>
              <a:ext uri="{FF2B5EF4-FFF2-40B4-BE49-F238E27FC236}">
                <a16:creationId xmlns:a16="http://schemas.microsoft.com/office/drawing/2014/main" id="{86259740-E453-44D8-84AD-AAA4F40698B0}"/>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1C582400-A270-4548-A7E0-7FE79A4D46C1}"/>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F381728B-AEEE-484A-982E-3F6A8155940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393730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017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Students also need an understanding of absolute value. This is also a skill that students may need for the calculator-prohibited items on the math test. Students need to understand that absolute value refers to distance – how far a number is from 0.  The absolute value of any integer is positive. It doesn’t matter whether the integer is positive or negative. If students have difficulty with this concept, remind them that they can’t have a distance less than 0, so absolute value can never be negative.</a:t>
            </a:r>
          </a:p>
          <a:p>
            <a:endParaRPr lang="en-US" altLang="en-US"/>
          </a:p>
          <a:p>
            <a:r>
              <a:rPr lang="en-US" altLang="en-US"/>
              <a:t>Provide students with a number line and have them determine the absolute value of a random series of numbers. With a little practice, this is one item they won’t miss on the math test.</a:t>
            </a:r>
          </a:p>
          <a:p>
            <a:endParaRPr lang="en-US" altLang="en-US"/>
          </a:p>
          <a:p>
            <a:endParaRPr lang="en-US" altLang="en-US"/>
          </a:p>
          <a:p>
            <a:endParaRPr lang="en-US" altLang="en-US"/>
          </a:p>
          <a:p>
            <a:endParaRPr lang="en-US" altLang="en-US"/>
          </a:p>
        </p:txBody>
      </p:sp>
      <p:sp>
        <p:nvSpPr>
          <p:cNvPr id="4" name="Slide Number Placeholder 3">
            <a:extLst>
              <a:ext uri="{FF2B5EF4-FFF2-40B4-BE49-F238E27FC236}">
                <a16:creationId xmlns:a16="http://schemas.microsoft.com/office/drawing/2014/main" id="{8DBD8227-D336-467D-92E5-9F9B97FD039C}"/>
              </a:ext>
            </a:extLst>
          </p:cNvPr>
          <p:cNvSpPr>
            <a:spLocks noGrp="1"/>
          </p:cNvSpPr>
          <p:nvPr>
            <p:ph type="sldNum" sz="quarter" idx="5"/>
          </p:nvPr>
        </p:nvSpPr>
        <p:spPr/>
        <p:txBody>
          <a:bodyPr/>
          <a:lstStyle/>
          <a:p>
            <a:pPr>
              <a:defRPr/>
            </a:pPr>
            <a:fld id="{50F15872-E297-F348-857A-BD0C14AFC173}" type="slidenum">
              <a:rPr lang="en-US" smtClean="0"/>
              <a:pPr>
                <a:defRPr/>
              </a:pPr>
              <a:t>26</a:t>
            </a:fld>
            <a:endParaRPr lang="en-US"/>
          </a:p>
        </p:txBody>
      </p:sp>
      <p:sp>
        <p:nvSpPr>
          <p:cNvPr id="2" name="Date Placeholder 1">
            <a:extLst>
              <a:ext uri="{FF2B5EF4-FFF2-40B4-BE49-F238E27FC236}">
                <a16:creationId xmlns:a16="http://schemas.microsoft.com/office/drawing/2014/main" id="{047501A7-1F9B-436C-BA9C-A653693DA585}"/>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CF777872-03D1-486E-B345-62444A45976B}"/>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B31324B9-56D9-4B19-8ABD-A36ACB052F64}"/>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301087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An inequality is a math statement that defines a range of values. Students are often more comfortable working with equations because there is only one answer. With inequalities there can be an unlimited number of values that make the statement true. Research on student responses on the GED® math test has shown that students often struggle with questions that involve inequalities.</a:t>
            </a:r>
          </a:p>
          <a:p>
            <a:endParaRPr lang="en-US" altLang="en-US"/>
          </a:p>
          <a:p>
            <a:r>
              <a:rPr lang="en-US" altLang="en-US"/>
              <a:t>Review each of the statements above and its corresponding graph. </a:t>
            </a:r>
          </a:p>
          <a:p>
            <a:endParaRPr lang="en-US" altLang="en-US"/>
          </a:p>
          <a:p>
            <a:r>
              <a:rPr lang="en-US" altLang="en-US"/>
              <a:t>For more in-depth information and resources for the classroom, visit GEDTestingService.com. Click on For Educators, then Professional Development. Scroll down to the bottom of the page and click on the link to Watch Webinars or use the link on the slide.</a:t>
            </a:r>
          </a:p>
        </p:txBody>
      </p:sp>
      <p:sp>
        <p:nvSpPr>
          <p:cNvPr id="4" name="Header Placeholder 3">
            <a:extLst>
              <a:ext uri="{FF2B5EF4-FFF2-40B4-BE49-F238E27FC236}">
                <a16:creationId xmlns:a16="http://schemas.microsoft.com/office/drawing/2014/main" id="{7C901AE4-0220-47F1-B077-036FF565B84A}"/>
              </a:ext>
            </a:extLst>
          </p:cNvPr>
          <p:cNvSpPr>
            <a:spLocks noGrp="1"/>
          </p:cNvSpPr>
          <p:nvPr>
            <p:ph type="hdr" sz="quarter"/>
          </p:nvPr>
        </p:nvSpPr>
        <p:spPr/>
        <p:txBody>
          <a:bodyPr/>
          <a:lstStyle/>
          <a:p>
            <a:pPr>
              <a:defRPr/>
            </a:pPr>
            <a:r>
              <a:rPr lang="en-US"/>
              <a:t>Math "Grab Bag"</a:t>
            </a:r>
            <a:endParaRPr lang="en-US" dirty="0"/>
          </a:p>
        </p:txBody>
      </p:sp>
      <p:sp>
        <p:nvSpPr>
          <p:cNvPr id="52229"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pPr>
            <a:r>
              <a:rPr lang="en-US" altLang="en-US">
                <a:latin typeface="Calibri" charset="0"/>
                <a:ea typeface="MS PGothic" charset="-128"/>
              </a:rPr>
              <a:t>6/27/2017</a:t>
            </a:r>
          </a:p>
        </p:txBody>
      </p:sp>
      <p:sp>
        <p:nvSpPr>
          <p:cNvPr id="6" name="Footer Placeholder 5">
            <a:extLst>
              <a:ext uri="{FF2B5EF4-FFF2-40B4-BE49-F238E27FC236}">
                <a16:creationId xmlns:a16="http://schemas.microsoft.com/office/drawing/2014/main" id="{56255B0D-9A36-4D68-962A-96F6CA61D47E}"/>
              </a:ext>
            </a:extLst>
          </p:cNvPr>
          <p:cNvSpPr>
            <a:spLocks noGrp="1"/>
          </p:cNvSpPr>
          <p:nvPr>
            <p:ph type="ftr" sz="quarter" idx="4"/>
          </p:nvPr>
        </p:nvSpPr>
        <p:spPr/>
        <p:txBody>
          <a:bodyPr/>
          <a:lstStyle/>
          <a:p>
            <a:pPr>
              <a:defRPr/>
            </a:pPr>
            <a:r>
              <a:rPr lang="en-US" dirty="0"/>
              <a:t>© Copyright GED Testing Service LLC. All rights reserved</a:t>
            </a:r>
          </a:p>
        </p:txBody>
      </p:sp>
      <p:sp>
        <p:nvSpPr>
          <p:cNvPr id="52231"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pPr>
            <a:fld id="{8BC5A710-9988-E942-91F6-63CF20A572BC}" type="slidenum">
              <a:rPr lang="en-US" altLang="en-US">
                <a:latin typeface="Calibri" charset="0"/>
                <a:ea typeface="MS PGothic" charset="-128"/>
              </a:rPr>
              <a:pPr fontAlgn="base">
                <a:spcBef>
                  <a:spcPct val="0"/>
                </a:spcBef>
                <a:spcAft>
                  <a:spcPct val="0"/>
                </a:spcAft>
              </a:pPr>
              <a:t>27</a:t>
            </a:fld>
            <a:endParaRPr lang="en-US" altLang="en-US">
              <a:latin typeface="Calibri" charset="0"/>
              <a:ea typeface="MS PGothic" charset="-128"/>
            </a:endParaRPr>
          </a:p>
        </p:txBody>
      </p:sp>
    </p:spTree>
    <p:extLst>
      <p:ext uri="{BB962C8B-B14F-4D97-AF65-F5344CB8AC3E}">
        <p14:creationId xmlns:p14="http://schemas.microsoft.com/office/powerpoint/2010/main" val="15957382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If time permits, access one or more of the resources on the slide.</a:t>
            </a:r>
          </a:p>
        </p:txBody>
      </p:sp>
      <p:sp>
        <p:nvSpPr>
          <p:cNvPr id="4" name="Slide Number Placeholder 3">
            <a:extLst>
              <a:ext uri="{FF2B5EF4-FFF2-40B4-BE49-F238E27FC236}">
                <a16:creationId xmlns:a16="http://schemas.microsoft.com/office/drawing/2014/main" id="{C0092676-DC53-4B15-BDFB-F2F7343D8ABE}"/>
              </a:ext>
            </a:extLst>
          </p:cNvPr>
          <p:cNvSpPr>
            <a:spLocks noGrp="1"/>
          </p:cNvSpPr>
          <p:nvPr>
            <p:ph type="sldNum" sz="quarter" idx="5"/>
          </p:nvPr>
        </p:nvSpPr>
        <p:spPr/>
        <p:txBody>
          <a:bodyPr/>
          <a:lstStyle/>
          <a:p>
            <a:pPr>
              <a:defRPr/>
            </a:pPr>
            <a:fld id="{B8F32E9E-51C3-894B-A57D-D6167AE8028F}" type="slidenum">
              <a:rPr lang="en-US" smtClean="0"/>
              <a:pPr>
                <a:defRPr/>
              </a:pPr>
              <a:t>28</a:t>
            </a:fld>
            <a:endParaRPr lang="en-US"/>
          </a:p>
        </p:txBody>
      </p:sp>
      <p:sp>
        <p:nvSpPr>
          <p:cNvPr id="2" name="Date Placeholder 1">
            <a:extLst>
              <a:ext uri="{FF2B5EF4-FFF2-40B4-BE49-F238E27FC236}">
                <a16:creationId xmlns:a16="http://schemas.microsoft.com/office/drawing/2014/main" id="{50E35E76-D899-4845-807F-966EAD749AC6}"/>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FEF86F92-BAAD-409D-99F3-AD0C506A4454}"/>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7F9F385A-21B8-4B92-90E3-A48185056471}"/>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730197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a:extLst>
              <a:ext uri="{FF2B5EF4-FFF2-40B4-BE49-F238E27FC236}">
                <a16:creationId xmlns:a16="http://schemas.microsoft.com/office/drawing/2014/main" id="{179121F9-58EC-40FB-8D54-AF6B64CE5F20}"/>
              </a:ext>
            </a:extLst>
          </p:cNvPr>
          <p:cNvSpPr>
            <a:spLocks noGrp="1"/>
          </p:cNvSpPr>
          <p:nvPr>
            <p:ph type="body" idx="1"/>
          </p:nvPr>
        </p:nvSpPr>
        <p:spPr/>
        <p:txBody>
          <a:bodyPr/>
          <a:lstStyle/>
          <a:p>
            <a:pPr>
              <a:defRPr/>
            </a:pPr>
            <a:r>
              <a:rPr lang="en-US" b="1" dirty="0"/>
              <a:t>Key Points</a:t>
            </a:r>
          </a:p>
          <a:p>
            <a:pPr>
              <a:defRPr/>
            </a:pPr>
            <a:endParaRPr lang="en-US" b="1" dirty="0"/>
          </a:p>
          <a:p>
            <a:pPr>
              <a:defRPr/>
            </a:pPr>
            <a:r>
              <a:rPr lang="en-US" dirty="0"/>
              <a:t>Students often struggle with operations with positive and negative integers, especially subtracting negative numbers. Use a number line to help students understand the concept behind subtracting negative numbers. Discuss the fact that many students have just been told that if they see two negatives together to just change the negatives to a positive. While that is a great little “trick”, it doesn’t get students to the “why” it works. Students need to recognize that they are subtracting a negative number whether it is a negative from a positive or a negative from a negative.</a:t>
            </a:r>
          </a:p>
          <a:p>
            <a:pPr>
              <a:defRPr/>
            </a:pPr>
            <a:endParaRPr lang="en-US" dirty="0"/>
          </a:p>
          <a:p>
            <a:pPr>
              <a:defRPr/>
            </a:pPr>
            <a:r>
              <a:rPr lang="en-US" dirty="0"/>
              <a:t>To get students started on the right path, read the expressions or equations correctly. For example:</a:t>
            </a:r>
          </a:p>
          <a:p>
            <a:pPr>
              <a:defRPr/>
            </a:pPr>
            <a:endParaRPr lang="en-US" dirty="0"/>
          </a:p>
          <a:p>
            <a:pPr marL="228600" indent="-228600">
              <a:buFontTx/>
              <a:buAutoNum type="arabicParenR"/>
              <a:defRPr/>
            </a:pPr>
            <a:r>
              <a:rPr lang="en-US" dirty="0"/>
              <a:t>The graphic on the left should be read as “positive 6 plus negative two is equal to positive four.” Students who use the “trick” will just say, “Oh, I’ll change that to a subtraction sign.” Explain that they need to focus on the details of the expression or equation. Students don’t often think about the fact that they are taking an operation sign (+) and combining it with a value sign (-). While this might not be a problem with addition of negative numbers, it can be a serious problem with subtraction.</a:t>
            </a:r>
          </a:p>
          <a:p>
            <a:pPr marL="228600" indent="-228600">
              <a:buFontTx/>
              <a:buAutoNum type="arabicParenR"/>
              <a:defRPr/>
            </a:pPr>
            <a:r>
              <a:rPr lang="en-US" dirty="0"/>
              <a:t>The graphic on the right should be read as “negative eight minus negative three equals negative five. Use the number line to show students how to determine the answer.</a:t>
            </a:r>
          </a:p>
          <a:p>
            <a:pPr marL="228600" indent="-228600">
              <a:buFontTx/>
              <a:buAutoNum type="arabicParenR"/>
              <a:defRPr/>
            </a:pPr>
            <a:endParaRPr lang="en-US" dirty="0"/>
          </a:p>
          <a:p>
            <a:pPr>
              <a:defRPr/>
            </a:pPr>
            <a:r>
              <a:rPr lang="en-US" dirty="0"/>
              <a:t>With practice students will be able to master these operations which will easily transfer over to more complex algebraic expressions or equations.</a:t>
            </a:r>
          </a:p>
        </p:txBody>
      </p:sp>
      <p:sp>
        <p:nvSpPr>
          <p:cNvPr id="4" name="Slide Number Placeholder 3">
            <a:extLst>
              <a:ext uri="{FF2B5EF4-FFF2-40B4-BE49-F238E27FC236}">
                <a16:creationId xmlns:a16="http://schemas.microsoft.com/office/drawing/2014/main" id="{2F69086B-1A84-4021-B0B8-FCF3A8448761}"/>
              </a:ext>
            </a:extLst>
          </p:cNvPr>
          <p:cNvSpPr>
            <a:spLocks noGrp="1"/>
          </p:cNvSpPr>
          <p:nvPr>
            <p:ph type="sldNum" sz="quarter" idx="5"/>
          </p:nvPr>
        </p:nvSpPr>
        <p:spPr/>
        <p:txBody>
          <a:bodyPr/>
          <a:lstStyle/>
          <a:p>
            <a:pPr>
              <a:defRPr/>
            </a:pPr>
            <a:fld id="{141BEDAE-2E44-614A-8248-71CE7D8566B4}" type="slidenum">
              <a:rPr lang="en-US" smtClean="0"/>
              <a:pPr>
                <a:defRPr/>
              </a:pPr>
              <a:t>29</a:t>
            </a:fld>
            <a:endParaRPr lang="en-US"/>
          </a:p>
        </p:txBody>
      </p:sp>
      <p:sp>
        <p:nvSpPr>
          <p:cNvPr id="2" name="Date Placeholder 1">
            <a:extLst>
              <a:ext uri="{FF2B5EF4-FFF2-40B4-BE49-F238E27FC236}">
                <a16:creationId xmlns:a16="http://schemas.microsoft.com/office/drawing/2014/main" id="{8E403DD0-F39E-41AF-93FB-599043688D59}"/>
              </a:ext>
            </a:extLst>
          </p:cNvPr>
          <p:cNvSpPr>
            <a:spLocks noGrp="1"/>
          </p:cNvSpPr>
          <p:nvPr>
            <p:ph type="dt" sz="quarter" idx="1"/>
          </p:nvPr>
        </p:nvSpPr>
        <p:spPr/>
        <p:txBody>
          <a:bodyPr/>
          <a:lstStyle/>
          <a:p>
            <a:pPr>
              <a:defRPr/>
            </a:pPr>
            <a:r>
              <a:rPr lang="en-US"/>
              <a:t>6/27/2017</a:t>
            </a:r>
          </a:p>
        </p:txBody>
      </p:sp>
      <p:sp>
        <p:nvSpPr>
          <p:cNvPr id="5" name="Footer Placeholder 4">
            <a:extLst>
              <a:ext uri="{FF2B5EF4-FFF2-40B4-BE49-F238E27FC236}">
                <a16:creationId xmlns:a16="http://schemas.microsoft.com/office/drawing/2014/main" id="{4F42326E-F797-4301-A8EF-4EBA51EC482A}"/>
              </a:ext>
            </a:extLst>
          </p:cNvPr>
          <p:cNvSpPr>
            <a:spLocks noGrp="1"/>
          </p:cNvSpPr>
          <p:nvPr>
            <p:ph type="ftr" sz="quarter" idx="4"/>
          </p:nvPr>
        </p:nvSpPr>
        <p:spPr/>
        <p:txBody>
          <a:bodyPr/>
          <a:lstStyle/>
          <a:p>
            <a:pPr>
              <a:defRPr/>
            </a:pPr>
            <a:r>
              <a:rPr lang="en-US"/>
              <a:t>© Copyright GED Testing Service LLC. All rights reserved</a:t>
            </a:r>
          </a:p>
        </p:txBody>
      </p:sp>
      <p:sp>
        <p:nvSpPr>
          <p:cNvPr id="6" name="Header Placeholder 5">
            <a:extLst>
              <a:ext uri="{FF2B5EF4-FFF2-40B4-BE49-F238E27FC236}">
                <a16:creationId xmlns:a16="http://schemas.microsoft.com/office/drawing/2014/main" id="{7A4155A9-E7CF-4215-9303-255B2065FF8A}"/>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680997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632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Although you may not think about it when using them, many different data displays are built on number lines. Use number lines to help students create dot plots, histograms, and box plots (box and whisker plots).</a:t>
            </a:r>
          </a:p>
          <a:p>
            <a:endParaRPr lang="en-US" altLang="en-US"/>
          </a:p>
          <a:p>
            <a:r>
              <a:rPr lang="en-US" altLang="en-US"/>
              <a:t>A </a:t>
            </a:r>
            <a:r>
              <a:rPr lang="en-US" altLang="en-US" b="1"/>
              <a:t>dot chart</a:t>
            </a:r>
            <a:r>
              <a:rPr lang="en-US" altLang="en-US"/>
              <a:t> or </a:t>
            </a:r>
            <a:r>
              <a:rPr lang="en-US" altLang="en-US" b="1"/>
              <a:t>dot plot</a:t>
            </a:r>
            <a:r>
              <a:rPr lang="en-US" altLang="en-US"/>
              <a:t> is a statistical chart consisting of data points plotted on a fairly simple scale, typically using filled in circles. A dot plot is similar to a bar graph because the height of each “bar” of dots is equal to the number of items in a particular category. </a:t>
            </a:r>
          </a:p>
          <a:p>
            <a:endParaRPr lang="en-US" altLang="en-US"/>
          </a:p>
          <a:p>
            <a:r>
              <a:rPr lang="en-US" altLang="en-US"/>
              <a:t>Make sure that students understand why each of these types of data displays are used. Also, discuss with students the difference between a bar graph and a histogram. A histogram groups numbers into ranges. The horizontal axis is continuous like a number line. The range of each bar is call the </a:t>
            </a:r>
            <a:r>
              <a:rPr lang="en-US" altLang="en-US" b="1"/>
              <a:t>Class Interval. </a:t>
            </a:r>
            <a:r>
              <a:rPr lang="en-US" altLang="en-US"/>
              <a:t>In the example above the class interval is 10. Histograms are a great way to show results of continuous data, such as weight, height, elapsed time, frequency, etc.</a:t>
            </a:r>
          </a:p>
          <a:p>
            <a:endParaRPr lang="en-US" altLang="en-US"/>
          </a:p>
          <a:p>
            <a:r>
              <a:rPr lang="en-US" altLang="en-US"/>
              <a:t>The </a:t>
            </a:r>
            <a:r>
              <a:rPr lang="en-US" altLang="en-US" b="1"/>
              <a:t>box plot</a:t>
            </a:r>
            <a:r>
              <a:rPr lang="en-US" altLang="en-US"/>
              <a:t> (a.k.a. </a:t>
            </a:r>
            <a:r>
              <a:rPr lang="en-US" altLang="en-US" b="1"/>
              <a:t>box and whisker</a:t>
            </a:r>
            <a:r>
              <a:rPr lang="en-US" altLang="en-US"/>
              <a:t> diagram) is a standardized way of displaying the distribution of data based on the five number summary: minimum, first quartile, median, third quartile, and maximum. This is one area where you will need to work with students on mean, median, mode, and range before beginning work on constructing box plots. You can easily use a number line to teach measures of central tendency.</a:t>
            </a:r>
          </a:p>
        </p:txBody>
      </p:sp>
      <p:sp>
        <p:nvSpPr>
          <p:cNvPr id="4" name="Slide Number Placeholder 3">
            <a:extLst>
              <a:ext uri="{FF2B5EF4-FFF2-40B4-BE49-F238E27FC236}">
                <a16:creationId xmlns:a16="http://schemas.microsoft.com/office/drawing/2014/main" id="{B8ED5497-79F8-4B14-9CF4-52BA73A965D9}"/>
              </a:ext>
            </a:extLst>
          </p:cNvPr>
          <p:cNvSpPr>
            <a:spLocks noGrp="1"/>
          </p:cNvSpPr>
          <p:nvPr>
            <p:ph type="sldNum" sz="quarter" idx="5"/>
          </p:nvPr>
        </p:nvSpPr>
        <p:spPr/>
        <p:txBody>
          <a:bodyPr/>
          <a:lstStyle/>
          <a:p>
            <a:pPr>
              <a:defRPr/>
            </a:pPr>
            <a:fld id="{08F353F1-663F-C34B-A1DC-8454901E4416}" type="slidenum">
              <a:rPr lang="en-US" smtClean="0"/>
              <a:pPr>
                <a:defRPr/>
              </a:pPr>
              <a:t>30</a:t>
            </a:fld>
            <a:endParaRPr lang="en-US"/>
          </a:p>
        </p:txBody>
      </p:sp>
      <p:sp>
        <p:nvSpPr>
          <p:cNvPr id="2" name="Date Placeholder 1">
            <a:extLst>
              <a:ext uri="{FF2B5EF4-FFF2-40B4-BE49-F238E27FC236}">
                <a16:creationId xmlns:a16="http://schemas.microsoft.com/office/drawing/2014/main" id="{157E0388-E21D-4D8F-908D-290B5951DA96}"/>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7DFB0432-3B23-4EA4-AAB2-75663CF2034E}"/>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E9CA2272-2CDD-4948-85C3-D183BE0F2D0B}"/>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416566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765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Discuss that while some changes have occurred in the way math is taught, many of those changes have been fairly superficial. These changes have not gotten to the heart of the problem. Students still leave math classes with tricks and rules, but with insufficient conceptual understanding of key math concepts.</a:t>
            </a:r>
          </a:p>
          <a:p>
            <a:endParaRPr lang="en-US" altLang="en-US"/>
          </a:p>
          <a:p>
            <a:r>
              <a:rPr lang="en-US" altLang="en-US"/>
              <a:t>Review each of the bullets.</a:t>
            </a:r>
          </a:p>
        </p:txBody>
      </p:sp>
      <p:sp>
        <p:nvSpPr>
          <p:cNvPr id="4" name="Slide Number Placeholder 3">
            <a:extLst>
              <a:ext uri="{FF2B5EF4-FFF2-40B4-BE49-F238E27FC236}">
                <a16:creationId xmlns:a16="http://schemas.microsoft.com/office/drawing/2014/main" id="{22649EDE-3AA0-4A89-A26F-2EE54652E1C8}"/>
              </a:ext>
            </a:extLst>
          </p:cNvPr>
          <p:cNvSpPr>
            <a:spLocks noGrp="1"/>
          </p:cNvSpPr>
          <p:nvPr>
            <p:ph type="sldNum" sz="quarter" idx="5"/>
          </p:nvPr>
        </p:nvSpPr>
        <p:spPr/>
        <p:txBody>
          <a:bodyPr/>
          <a:lstStyle/>
          <a:p>
            <a:pPr>
              <a:defRPr/>
            </a:pPr>
            <a:fld id="{9549DBDA-9EAB-F14C-B027-D2668890359B}" type="slidenum">
              <a:rPr lang="en-US" smtClean="0"/>
              <a:pPr>
                <a:defRPr/>
              </a:pPr>
              <a:t>3</a:t>
            </a:fld>
            <a:endParaRPr lang="en-US"/>
          </a:p>
        </p:txBody>
      </p:sp>
      <p:sp>
        <p:nvSpPr>
          <p:cNvPr id="2" name="Date Placeholder 1">
            <a:extLst>
              <a:ext uri="{FF2B5EF4-FFF2-40B4-BE49-F238E27FC236}">
                <a16:creationId xmlns:a16="http://schemas.microsoft.com/office/drawing/2014/main" id="{09C8FD4D-E6CA-46C1-8EAF-9D647DE99B2B}"/>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D9BE0217-109C-47A2-9D3A-139ADE20C868}"/>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ADFCA0D6-327E-41EF-B71A-5F70BACC6C0B}"/>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9944170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a:extLst>
              <a:ext uri="{FF2B5EF4-FFF2-40B4-BE49-F238E27FC236}">
                <a16:creationId xmlns:a16="http://schemas.microsoft.com/office/drawing/2014/main" id="{533732C0-9194-4C2F-84D0-10F6F7908590}"/>
              </a:ext>
            </a:extLst>
          </p:cNvPr>
          <p:cNvSpPr>
            <a:spLocks noGrp="1"/>
          </p:cNvSpPr>
          <p:nvPr>
            <p:ph type="body" idx="1"/>
          </p:nvPr>
        </p:nvSpPr>
        <p:spPr/>
        <p:txBody>
          <a:bodyPr/>
          <a:lstStyle/>
          <a:p>
            <a:pPr>
              <a:defRPr/>
            </a:pPr>
            <a:r>
              <a:rPr lang="en-US" b="1" dirty="0"/>
              <a:t>Key Points</a:t>
            </a:r>
          </a:p>
          <a:p>
            <a:pPr>
              <a:defRPr/>
            </a:pPr>
            <a:endParaRPr lang="en-US" dirty="0"/>
          </a:p>
          <a:p>
            <a:pPr>
              <a:defRPr/>
            </a:pPr>
            <a:r>
              <a:rPr lang="en-US" dirty="0"/>
              <a:t>Remember when constructing a box plot, students need to be able to</a:t>
            </a:r>
          </a:p>
          <a:p>
            <a:pPr marL="228600" indent="-228600">
              <a:buFont typeface="+mj-lt"/>
              <a:buAutoNum type="arabicPeriod"/>
              <a:defRPr/>
            </a:pPr>
            <a:r>
              <a:rPr lang="en-US" dirty="0"/>
              <a:t>Arrange data in order</a:t>
            </a:r>
          </a:p>
          <a:p>
            <a:pPr marL="228600" indent="-228600">
              <a:buFont typeface="+mj-lt"/>
              <a:buAutoNum type="arabicPeriod"/>
              <a:defRPr/>
            </a:pPr>
            <a:r>
              <a:rPr lang="en-US" dirty="0"/>
              <a:t>Find the median of the data set</a:t>
            </a:r>
          </a:p>
          <a:p>
            <a:pPr marL="228600" indent="-228600">
              <a:buFont typeface="+mj-lt"/>
              <a:buAutoNum type="arabicPeriod"/>
              <a:defRPr/>
            </a:pPr>
            <a:r>
              <a:rPr lang="en-US" dirty="0"/>
              <a:t>Find the median for the lower quartile</a:t>
            </a:r>
          </a:p>
          <a:p>
            <a:pPr marL="228600" indent="-228600">
              <a:buFont typeface="+mj-lt"/>
              <a:buAutoNum type="arabicPeriod"/>
              <a:defRPr/>
            </a:pPr>
            <a:r>
              <a:rPr lang="en-US" dirty="0"/>
              <a:t>Find the median for the upper quartile</a:t>
            </a:r>
          </a:p>
          <a:p>
            <a:pPr marL="228600" indent="-228600">
              <a:buFont typeface="+mj-lt"/>
              <a:buAutoNum type="arabicPeriod"/>
              <a:defRPr/>
            </a:pPr>
            <a:r>
              <a:rPr lang="en-US" dirty="0"/>
              <a:t>Locate the lower and upper extreme values of the data set</a:t>
            </a:r>
          </a:p>
          <a:p>
            <a:pPr>
              <a:defRPr/>
            </a:pPr>
            <a:endParaRPr lang="en-US" dirty="0"/>
          </a:p>
          <a:p>
            <a:pPr>
              <a:defRPr/>
            </a:pPr>
            <a:endParaRPr lang="en-US" dirty="0"/>
          </a:p>
          <a:p>
            <a:pPr>
              <a:defRPr/>
            </a:pPr>
            <a:endParaRPr lang="en-US" dirty="0"/>
          </a:p>
        </p:txBody>
      </p:sp>
      <p:sp>
        <p:nvSpPr>
          <p:cNvPr id="4" name="Slide Number Placeholder 3">
            <a:extLst>
              <a:ext uri="{FF2B5EF4-FFF2-40B4-BE49-F238E27FC236}">
                <a16:creationId xmlns:a16="http://schemas.microsoft.com/office/drawing/2014/main" id="{0044F6D4-8CDE-4C1E-A71E-1B8E710132CC}"/>
              </a:ext>
            </a:extLst>
          </p:cNvPr>
          <p:cNvSpPr>
            <a:spLocks noGrp="1"/>
          </p:cNvSpPr>
          <p:nvPr>
            <p:ph type="sldNum" sz="quarter" idx="5"/>
          </p:nvPr>
        </p:nvSpPr>
        <p:spPr/>
        <p:txBody>
          <a:bodyPr/>
          <a:lstStyle/>
          <a:p>
            <a:pPr>
              <a:defRPr/>
            </a:pPr>
            <a:fld id="{2B10284B-F90D-4947-A016-5A4C259679B0}" type="slidenum">
              <a:rPr lang="en-US">
                <a:solidFill>
                  <a:prstClr val="black"/>
                </a:solidFill>
              </a:rPr>
              <a:pPr>
                <a:defRPr/>
              </a:pPr>
              <a:t>31</a:t>
            </a:fld>
            <a:endParaRPr lang="en-US" dirty="0">
              <a:solidFill>
                <a:prstClr val="black"/>
              </a:solidFill>
            </a:endParaRPr>
          </a:p>
        </p:txBody>
      </p:sp>
      <p:sp>
        <p:nvSpPr>
          <p:cNvPr id="5" name="Date Placeholder 4">
            <a:extLst>
              <a:ext uri="{FF2B5EF4-FFF2-40B4-BE49-F238E27FC236}">
                <a16:creationId xmlns:a16="http://schemas.microsoft.com/office/drawing/2014/main" id="{DEDDFE80-30B1-41C3-BCC7-FFB8F62EE5BD}"/>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599F660A-0CBC-45F7-BCF4-45CEFF9FB98A}"/>
              </a:ext>
            </a:extLst>
          </p:cNvPr>
          <p:cNvSpPr>
            <a:spLocks noGrp="1"/>
          </p:cNvSpPr>
          <p:nvPr>
            <p:ph type="ftr" sz="quarter" idx="4"/>
          </p:nvPr>
        </p:nvSpPr>
        <p:spPr/>
        <p:txBody>
          <a:bodyPr/>
          <a:lstStyle/>
          <a:p>
            <a:pPr>
              <a:defRPr/>
            </a:pPr>
            <a:r>
              <a:rPr lang="en-US" dirty="0"/>
              <a:t>© Copyright GED Testing Service LLC. All rights reserved</a:t>
            </a:r>
          </a:p>
        </p:txBody>
      </p:sp>
      <p:sp>
        <p:nvSpPr>
          <p:cNvPr id="7" name="Header Placeholder 6">
            <a:extLst>
              <a:ext uri="{FF2B5EF4-FFF2-40B4-BE49-F238E27FC236}">
                <a16:creationId xmlns:a16="http://schemas.microsoft.com/office/drawing/2014/main" id="{A22C3B58-5A21-445D-B68E-3BE4E334B998}"/>
              </a:ext>
            </a:extLst>
          </p:cNvPr>
          <p:cNvSpPr>
            <a:spLocks noGrp="1"/>
          </p:cNvSpPr>
          <p:nvPr>
            <p:ph type="hdr" sz="quarter"/>
          </p:nvPr>
        </p:nvSpPr>
        <p:spPr/>
        <p:txBody>
          <a:bodyPr/>
          <a:lstStyle/>
          <a:p>
            <a:pPr>
              <a:defRPr/>
            </a:pPr>
            <a:r>
              <a:rPr lang="en-US"/>
              <a:t>Math "Grab Bag"</a:t>
            </a:r>
            <a:endParaRPr lang="en-US" dirty="0"/>
          </a:p>
        </p:txBody>
      </p:sp>
    </p:spTree>
    <p:extLst>
      <p:ext uri="{BB962C8B-B14F-4D97-AF65-F5344CB8AC3E}">
        <p14:creationId xmlns:p14="http://schemas.microsoft.com/office/powerpoint/2010/main" val="53420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32</a:t>
            </a:fld>
            <a:endParaRPr lang="en-US"/>
          </a:p>
        </p:txBody>
      </p:sp>
    </p:spTree>
    <p:extLst>
      <p:ext uri="{BB962C8B-B14F-4D97-AF65-F5344CB8AC3E}">
        <p14:creationId xmlns:p14="http://schemas.microsoft.com/office/powerpoint/2010/main" val="10375764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55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What would your students do if asked to solve the problem? Would they even think about the order of operations, or would they simply solve from left to right?  </a:t>
            </a:r>
          </a:p>
          <a:p>
            <a:endParaRPr lang="en-US" altLang="en-US"/>
          </a:p>
          <a:p>
            <a:r>
              <a:rPr lang="en-US" altLang="en-US"/>
              <a:t>Students often wonder what difference does it make if they use some set of rules that “someone” came up with back in the old days. However, it does make a difference.</a:t>
            </a:r>
          </a:p>
          <a:p>
            <a:r>
              <a:rPr lang="en-US" altLang="en-US"/>
              <a:t>Review each of the bullets on the slide.</a:t>
            </a:r>
          </a:p>
          <a:p>
            <a:endParaRPr lang="en-US" altLang="en-US"/>
          </a:p>
          <a:p>
            <a:endParaRPr lang="en-US" altLang="en-US"/>
          </a:p>
        </p:txBody>
      </p:sp>
      <p:sp>
        <p:nvSpPr>
          <p:cNvPr id="4" name="Slide Number Placeholder 3">
            <a:extLst>
              <a:ext uri="{FF2B5EF4-FFF2-40B4-BE49-F238E27FC236}">
                <a16:creationId xmlns:a16="http://schemas.microsoft.com/office/drawing/2014/main" id="{83DE744F-B966-49F6-8567-71325D90AFE5}"/>
              </a:ext>
            </a:extLst>
          </p:cNvPr>
          <p:cNvSpPr>
            <a:spLocks noGrp="1"/>
          </p:cNvSpPr>
          <p:nvPr>
            <p:ph type="sldNum" sz="quarter" idx="5"/>
          </p:nvPr>
        </p:nvSpPr>
        <p:spPr/>
        <p:txBody>
          <a:bodyPr/>
          <a:lstStyle/>
          <a:p>
            <a:pPr>
              <a:defRPr/>
            </a:pPr>
            <a:fld id="{5FD2A922-F5BD-2C4D-A4B0-4D708A82D765}" type="slidenum">
              <a:rPr lang="en-US" smtClean="0"/>
              <a:pPr>
                <a:defRPr/>
              </a:pPr>
              <a:t>33</a:t>
            </a:fld>
            <a:endParaRPr lang="en-US"/>
          </a:p>
        </p:txBody>
      </p:sp>
      <p:sp>
        <p:nvSpPr>
          <p:cNvPr id="2" name="Date Placeholder 1">
            <a:extLst>
              <a:ext uri="{FF2B5EF4-FFF2-40B4-BE49-F238E27FC236}">
                <a16:creationId xmlns:a16="http://schemas.microsoft.com/office/drawing/2014/main" id="{D1659EB5-D039-48DF-B337-35AFB5C37F31}"/>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572D37C2-7194-4907-9FF6-902834F03F3B}"/>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F9EFBDDD-7385-40D7-9E3E-D1D41174EA6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721476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34</a:t>
            </a:fld>
            <a:endParaRPr lang="en-US"/>
          </a:p>
        </p:txBody>
      </p:sp>
    </p:spTree>
    <p:extLst>
      <p:ext uri="{BB962C8B-B14F-4D97-AF65-F5344CB8AC3E}">
        <p14:creationId xmlns:p14="http://schemas.microsoft.com/office/powerpoint/2010/main" val="2504137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861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Key Points</a:t>
            </a:r>
          </a:p>
          <a:p>
            <a:pPr eaLnBrk="1" hangingPunct="1"/>
            <a:endParaRPr lang="en-US" altLang="en-US" b="1"/>
          </a:p>
          <a:p>
            <a:pPr eaLnBrk="1" hangingPunct="1"/>
            <a:r>
              <a:rPr lang="en-US" altLang="en-US"/>
              <a:t>Students need to understand the order in which operations need to be completed. Review each of the items.</a:t>
            </a:r>
          </a:p>
          <a:p>
            <a:pPr eaLnBrk="1" hangingPunct="1"/>
            <a:endParaRPr lang="en-US" altLang="en-US" b="1"/>
          </a:p>
          <a:p>
            <a:pPr eaLnBrk="1" hangingPunct="1"/>
            <a:r>
              <a:rPr lang="en-US" altLang="en-US" b="1"/>
              <a:t>Parentheses and Brackets</a:t>
            </a:r>
            <a:r>
              <a:rPr lang="en-US" altLang="en-US"/>
              <a:t> -- Simplify the inside of parentheses and brackets before you deal with the exponent (if any) of the set of parentheses or remove the parentheses.</a:t>
            </a:r>
          </a:p>
          <a:p>
            <a:pPr eaLnBrk="1" hangingPunct="1"/>
            <a:r>
              <a:rPr lang="en-US" altLang="en-US" b="1"/>
              <a:t>Exponents</a:t>
            </a:r>
            <a:r>
              <a:rPr lang="en-US" altLang="en-US"/>
              <a:t> -- Simplify the exponent of a number or of a set of parentheses before you multiply, divide, add, or subtract it.</a:t>
            </a:r>
          </a:p>
          <a:p>
            <a:pPr eaLnBrk="1" hangingPunct="1"/>
            <a:r>
              <a:rPr lang="en-US" altLang="en-US" b="1"/>
              <a:t>Multiplication and Division</a:t>
            </a:r>
            <a:r>
              <a:rPr lang="en-US" altLang="en-US"/>
              <a:t> -- Simplify multiplication and division in the order that they appear from left to right.</a:t>
            </a:r>
          </a:p>
          <a:p>
            <a:pPr eaLnBrk="1" hangingPunct="1"/>
            <a:r>
              <a:rPr lang="en-US" altLang="en-US" b="1"/>
              <a:t>Addition and Subtraction</a:t>
            </a:r>
            <a:r>
              <a:rPr lang="en-US" altLang="en-US"/>
              <a:t> -- Simplify addition and subtraction in the order that they appear from left to right.</a:t>
            </a:r>
          </a:p>
          <a:p>
            <a:pPr eaLnBrk="1" hangingPunct="1"/>
            <a:endParaRPr lang="en-US" altLang="en-US"/>
          </a:p>
        </p:txBody>
      </p:sp>
      <p:sp>
        <p:nvSpPr>
          <p:cNvPr id="4" name="Slide Number Placeholder 3">
            <a:extLst>
              <a:ext uri="{FF2B5EF4-FFF2-40B4-BE49-F238E27FC236}">
                <a16:creationId xmlns:a16="http://schemas.microsoft.com/office/drawing/2014/main" id="{976B7314-7C12-4C77-B577-27DE520FB5C3}"/>
              </a:ext>
            </a:extLst>
          </p:cNvPr>
          <p:cNvSpPr>
            <a:spLocks noGrp="1"/>
          </p:cNvSpPr>
          <p:nvPr>
            <p:ph type="sldNum" sz="quarter" idx="5"/>
          </p:nvPr>
        </p:nvSpPr>
        <p:spPr/>
        <p:txBody>
          <a:bodyPr/>
          <a:lstStyle/>
          <a:p>
            <a:pPr>
              <a:defRPr/>
            </a:pPr>
            <a:fld id="{64F3E953-C133-2548-90FF-D2D298F6E9A1}" type="slidenum">
              <a:rPr lang="en-US" smtClean="0"/>
              <a:pPr>
                <a:defRPr/>
              </a:pPr>
              <a:t>35</a:t>
            </a:fld>
            <a:endParaRPr lang="en-US"/>
          </a:p>
        </p:txBody>
      </p:sp>
      <p:sp>
        <p:nvSpPr>
          <p:cNvPr id="2" name="Date Placeholder 1">
            <a:extLst>
              <a:ext uri="{FF2B5EF4-FFF2-40B4-BE49-F238E27FC236}">
                <a16:creationId xmlns:a16="http://schemas.microsoft.com/office/drawing/2014/main" id="{509479C7-0721-4F9B-A008-31521863AAE7}"/>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5589C9C0-6F72-49C5-A8CA-17109EFB419D}"/>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036FCCA9-A2B1-4BE1-BAD2-81994E983FCF}"/>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20489286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065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Review the information on the slide. Emphasize the importance of getting students past the idea of always completing multiplication before division or addition before subtract. Teachers may want to alter the charts in their classroom like the graphic in the box in the upper right. Seeing this graphic may help students remember the importance of “ranking” when it comes to order of operations.</a:t>
            </a:r>
          </a:p>
        </p:txBody>
      </p:sp>
      <p:sp>
        <p:nvSpPr>
          <p:cNvPr id="4" name="Slide Number Placeholder 3">
            <a:extLst>
              <a:ext uri="{FF2B5EF4-FFF2-40B4-BE49-F238E27FC236}">
                <a16:creationId xmlns:a16="http://schemas.microsoft.com/office/drawing/2014/main" id="{FE20E107-16C8-44C1-A147-5A3AC9AFD677}"/>
              </a:ext>
            </a:extLst>
          </p:cNvPr>
          <p:cNvSpPr>
            <a:spLocks noGrp="1"/>
          </p:cNvSpPr>
          <p:nvPr>
            <p:ph type="sldNum" sz="quarter" idx="5"/>
          </p:nvPr>
        </p:nvSpPr>
        <p:spPr/>
        <p:txBody>
          <a:bodyPr/>
          <a:lstStyle/>
          <a:p>
            <a:pPr>
              <a:defRPr/>
            </a:pPr>
            <a:fld id="{1EA5BBD0-03A3-DA4A-BA92-5A827E962FFA}" type="slidenum">
              <a:rPr lang="en-US" smtClean="0"/>
              <a:pPr>
                <a:defRPr/>
              </a:pPr>
              <a:t>36</a:t>
            </a:fld>
            <a:endParaRPr lang="en-US"/>
          </a:p>
        </p:txBody>
      </p:sp>
      <p:sp>
        <p:nvSpPr>
          <p:cNvPr id="2" name="Date Placeholder 1">
            <a:extLst>
              <a:ext uri="{FF2B5EF4-FFF2-40B4-BE49-F238E27FC236}">
                <a16:creationId xmlns:a16="http://schemas.microsoft.com/office/drawing/2014/main" id="{9F8FE771-BC9B-4476-BE72-7040A421456D}"/>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361C2A48-979C-4420-B2D8-8618BC0CFCCC}"/>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7C2984A9-CA8F-469B-9288-628251BD542B}"/>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113337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270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This slide includes animations. Have the participants find the value of the expression and type it into the question box. Click and reveal the order of operations and the answer.</a:t>
            </a:r>
          </a:p>
          <a:p>
            <a:endParaRPr lang="en-US" altLang="en-US"/>
          </a:p>
        </p:txBody>
      </p:sp>
      <p:sp>
        <p:nvSpPr>
          <p:cNvPr id="4" name="Slide Number Placeholder 3">
            <a:extLst>
              <a:ext uri="{FF2B5EF4-FFF2-40B4-BE49-F238E27FC236}">
                <a16:creationId xmlns:a16="http://schemas.microsoft.com/office/drawing/2014/main" id="{C93B6034-DD98-471E-A035-F04AEA51865B}"/>
              </a:ext>
            </a:extLst>
          </p:cNvPr>
          <p:cNvSpPr>
            <a:spLocks noGrp="1"/>
          </p:cNvSpPr>
          <p:nvPr>
            <p:ph type="sldNum" sz="quarter" idx="5"/>
          </p:nvPr>
        </p:nvSpPr>
        <p:spPr/>
        <p:txBody>
          <a:bodyPr/>
          <a:lstStyle/>
          <a:p>
            <a:pPr>
              <a:defRPr/>
            </a:pPr>
            <a:fld id="{4EE02D2F-BABC-2743-BA3C-9BD76DB9EE24}" type="slidenum">
              <a:rPr lang="en-US" smtClean="0"/>
              <a:pPr>
                <a:defRPr/>
              </a:pPr>
              <a:t>37</a:t>
            </a:fld>
            <a:endParaRPr lang="en-US"/>
          </a:p>
        </p:txBody>
      </p:sp>
      <p:sp>
        <p:nvSpPr>
          <p:cNvPr id="2" name="Date Placeholder 1">
            <a:extLst>
              <a:ext uri="{FF2B5EF4-FFF2-40B4-BE49-F238E27FC236}">
                <a16:creationId xmlns:a16="http://schemas.microsoft.com/office/drawing/2014/main" id="{5FB1B03D-BB3C-4EF9-A17C-1476462E49AB}"/>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9826CC9F-28AD-43F2-9BFF-60AC2A63F590}"/>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6037B2B2-AC9D-4E04-AB70-ABF0AB5DBEB3}"/>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8896508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475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This slide includes animations. Have the participants find the value of the expression and type it into the question box. Click and reveal the order of operations and the answer.</a:t>
            </a:r>
          </a:p>
          <a:p>
            <a:endParaRPr lang="en-US" altLang="en-US"/>
          </a:p>
          <a:p>
            <a:endParaRPr lang="en-US" altLang="en-US"/>
          </a:p>
          <a:p>
            <a:endParaRPr lang="en-US" altLang="en-US"/>
          </a:p>
        </p:txBody>
      </p:sp>
      <p:sp>
        <p:nvSpPr>
          <p:cNvPr id="4" name="Slide Number Placeholder 3">
            <a:extLst>
              <a:ext uri="{FF2B5EF4-FFF2-40B4-BE49-F238E27FC236}">
                <a16:creationId xmlns:a16="http://schemas.microsoft.com/office/drawing/2014/main" id="{5D7FD6F0-1523-4B3F-BFE2-677EB99B550E}"/>
              </a:ext>
            </a:extLst>
          </p:cNvPr>
          <p:cNvSpPr>
            <a:spLocks noGrp="1"/>
          </p:cNvSpPr>
          <p:nvPr>
            <p:ph type="sldNum" sz="quarter" idx="5"/>
          </p:nvPr>
        </p:nvSpPr>
        <p:spPr/>
        <p:txBody>
          <a:bodyPr/>
          <a:lstStyle/>
          <a:p>
            <a:pPr>
              <a:defRPr/>
            </a:pPr>
            <a:fld id="{572B0C58-D6B9-BB4D-9086-BBD913A87BE1}" type="slidenum">
              <a:rPr lang="en-US" smtClean="0"/>
              <a:pPr>
                <a:defRPr/>
              </a:pPr>
              <a:t>38</a:t>
            </a:fld>
            <a:endParaRPr lang="en-US"/>
          </a:p>
        </p:txBody>
      </p:sp>
      <p:sp>
        <p:nvSpPr>
          <p:cNvPr id="2" name="Date Placeholder 1">
            <a:extLst>
              <a:ext uri="{FF2B5EF4-FFF2-40B4-BE49-F238E27FC236}">
                <a16:creationId xmlns:a16="http://schemas.microsoft.com/office/drawing/2014/main" id="{E619EC13-BEB3-476B-B653-3915B5E2A2B3}"/>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F01B7BF3-6187-4250-A86E-7A5E34C768B7}"/>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17EFCBFA-9B37-4AD0-A6AE-A6A14700058C}"/>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21251025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a:p>
            <a:endParaRPr lang="en-US" altLang="en-US"/>
          </a:p>
          <a:p>
            <a:r>
              <a:rPr lang="en-US" altLang="en-US"/>
              <a:t>1) 10</a:t>
            </a:r>
          </a:p>
          <a:p>
            <a:endParaRPr lang="en-US" altLang="en-US"/>
          </a:p>
          <a:p>
            <a:r>
              <a:rPr lang="en-US" altLang="en-US"/>
              <a:t>2) 12</a:t>
            </a:r>
          </a:p>
          <a:p>
            <a:endParaRPr lang="en-US" altLang="en-US"/>
          </a:p>
          <a:p>
            <a:r>
              <a:rPr lang="en-US" altLang="en-US"/>
              <a:t>3)  1</a:t>
            </a:r>
          </a:p>
          <a:p>
            <a:endParaRPr lang="en-US" altLang="en-US"/>
          </a:p>
          <a:p>
            <a:endParaRPr lang="en-US" altLang="en-US"/>
          </a:p>
          <a:p>
            <a:endParaRPr lang="en-US" altLang="en-US"/>
          </a:p>
        </p:txBody>
      </p:sp>
      <p:sp>
        <p:nvSpPr>
          <p:cNvPr id="4" name="Slide Number Placeholder 3">
            <a:extLst>
              <a:ext uri="{FF2B5EF4-FFF2-40B4-BE49-F238E27FC236}">
                <a16:creationId xmlns:a16="http://schemas.microsoft.com/office/drawing/2014/main" id="{BF6AD735-889F-4616-B9FE-2BAD6D0DD3CF}"/>
              </a:ext>
            </a:extLst>
          </p:cNvPr>
          <p:cNvSpPr>
            <a:spLocks noGrp="1"/>
          </p:cNvSpPr>
          <p:nvPr>
            <p:ph type="sldNum" sz="quarter" idx="5"/>
          </p:nvPr>
        </p:nvSpPr>
        <p:spPr/>
        <p:txBody>
          <a:bodyPr/>
          <a:lstStyle/>
          <a:p>
            <a:pPr>
              <a:defRPr/>
            </a:pPr>
            <a:fld id="{2CBBFA5F-3F6B-BB49-8D4F-B31444322D3A}" type="slidenum">
              <a:rPr lang="en-US" smtClean="0"/>
              <a:pPr>
                <a:defRPr/>
              </a:pPr>
              <a:t>39</a:t>
            </a:fld>
            <a:endParaRPr lang="en-US"/>
          </a:p>
        </p:txBody>
      </p:sp>
      <p:sp>
        <p:nvSpPr>
          <p:cNvPr id="2" name="Date Placeholder 1">
            <a:extLst>
              <a:ext uri="{FF2B5EF4-FFF2-40B4-BE49-F238E27FC236}">
                <a16:creationId xmlns:a16="http://schemas.microsoft.com/office/drawing/2014/main" id="{F8CD33EB-9A49-4185-9B17-7572E43C16A5}"/>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DA5200A7-7E12-4887-9C82-B8D147E5097B}"/>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5FF3B554-E0CF-4FB1-B684-123A3558CA6F}"/>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829696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a:extLst>
              <a:ext uri="{FF2B5EF4-FFF2-40B4-BE49-F238E27FC236}">
                <a16:creationId xmlns:a16="http://schemas.microsoft.com/office/drawing/2014/main" id="{135241C7-7960-4CDD-8203-575A223B4C39}"/>
              </a:ext>
            </a:extLst>
          </p:cNvPr>
          <p:cNvSpPr>
            <a:spLocks noGrp="1"/>
          </p:cNvSpPr>
          <p:nvPr>
            <p:ph type="body" idx="1"/>
          </p:nvPr>
        </p:nvSpPr>
        <p:spPr/>
        <p:txBody>
          <a:bodyPr/>
          <a:lstStyle/>
          <a:p>
            <a:pPr>
              <a:defRPr/>
            </a:pPr>
            <a:r>
              <a:rPr lang="en-US" altLang="en-US" b="1" dirty="0"/>
              <a:t>Key Points</a:t>
            </a:r>
          </a:p>
          <a:p>
            <a:pPr>
              <a:defRPr/>
            </a:pPr>
            <a:endParaRPr lang="en-US" altLang="en-US" b="1" dirty="0"/>
          </a:p>
          <a:p>
            <a:pPr>
              <a:defRPr/>
            </a:pPr>
            <a:r>
              <a:rPr lang="en-US" altLang="en-US" dirty="0"/>
              <a:t>This slide includes animations. Have the participants find the value of the expression and type it into the question box. Click and reveal the order of operations and the answer.</a:t>
            </a:r>
          </a:p>
          <a:p>
            <a:pPr>
              <a:defRPr/>
            </a:pPr>
            <a:endParaRPr lang="en-US" dirty="0"/>
          </a:p>
          <a:p>
            <a:pPr>
              <a:defRPr/>
            </a:pPr>
            <a:endParaRPr lang="en-US" dirty="0"/>
          </a:p>
          <a:p>
            <a:pPr>
              <a:defRPr/>
            </a:pPr>
            <a:endParaRPr lang="en-US" dirty="0"/>
          </a:p>
          <a:p>
            <a:pPr marL="228600" indent="-228600">
              <a:buFontTx/>
              <a:buAutoNum type="arabicParenR" startAt="3"/>
              <a:defRPr/>
            </a:pPr>
            <a:endParaRPr lang="en-US" dirty="0"/>
          </a:p>
          <a:p>
            <a:pPr>
              <a:defRPr/>
            </a:pPr>
            <a:endParaRPr lang="en-US" dirty="0"/>
          </a:p>
          <a:p>
            <a:pPr>
              <a:defRPr/>
            </a:pPr>
            <a:endParaRPr lang="en-US" dirty="0"/>
          </a:p>
          <a:p>
            <a:pPr>
              <a:defRPr/>
            </a:pPr>
            <a:endParaRPr lang="en-US" dirty="0"/>
          </a:p>
        </p:txBody>
      </p:sp>
      <p:sp>
        <p:nvSpPr>
          <p:cNvPr id="4" name="Slide Number Placeholder 3">
            <a:extLst>
              <a:ext uri="{FF2B5EF4-FFF2-40B4-BE49-F238E27FC236}">
                <a16:creationId xmlns:a16="http://schemas.microsoft.com/office/drawing/2014/main" id="{16151D75-8587-481C-8E1F-F46C000484AB}"/>
              </a:ext>
            </a:extLst>
          </p:cNvPr>
          <p:cNvSpPr>
            <a:spLocks noGrp="1"/>
          </p:cNvSpPr>
          <p:nvPr>
            <p:ph type="sldNum" sz="quarter" idx="5"/>
          </p:nvPr>
        </p:nvSpPr>
        <p:spPr/>
        <p:txBody>
          <a:bodyPr/>
          <a:lstStyle/>
          <a:p>
            <a:pPr>
              <a:defRPr/>
            </a:pPr>
            <a:fld id="{22EE2CC9-CCF7-6A4F-B346-229AE69B582E}" type="slidenum">
              <a:rPr lang="en-US" smtClean="0"/>
              <a:pPr>
                <a:defRPr/>
              </a:pPr>
              <a:t>40</a:t>
            </a:fld>
            <a:endParaRPr lang="en-US"/>
          </a:p>
        </p:txBody>
      </p:sp>
      <p:sp>
        <p:nvSpPr>
          <p:cNvPr id="2" name="Date Placeholder 1">
            <a:extLst>
              <a:ext uri="{FF2B5EF4-FFF2-40B4-BE49-F238E27FC236}">
                <a16:creationId xmlns:a16="http://schemas.microsoft.com/office/drawing/2014/main" id="{76B38548-CF7A-4154-89BA-1015A0ED5A4C}"/>
              </a:ext>
            </a:extLst>
          </p:cNvPr>
          <p:cNvSpPr>
            <a:spLocks noGrp="1"/>
          </p:cNvSpPr>
          <p:nvPr>
            <p:ph type="dt" sz="quarter" idx="1"/>
          </p:nvPr>
        </p:nvSpPr>
        <p:spPr/>
        <p:txBody>
          <a:bodyPr/>
          <a:lstStyle/>
          <a:p>
            <a:pPr>
              <a:defRPr/>
            </a:pPr>
            <a:r>
              <a:rPr lang="en-US"/>
              <a:t>6/27/2017</a:t>
            </a:r>
          </a:p>
        </p:txBody>
      </p:sp>
      <p:sp>
        <p:nvSpPr>
          <p:cNvPr id="5" name="Footer Placeholder 4">
            <a:extLst>
              <a:ext uri="{FF2B5EF4-FFF2-40B4-BE49-F238E27FC236}">
                <a16:creationId xmlns:a16="http://schemas.microsoft.com/office/drawing/2014/main" id="{B4BA778A-7ABF-4D2B-A576-899C9DC53624}"/>
              </a:ext>
            </a:extLst>
          </p:cNvPr>
          <p:cNvSpPr>
            <a:spLocks noGrp="1"/>
          </p:cNvSpPr>
          <p:nvPr>
            <p:ph type="ftr" sz="quarter" idx="4"/>
          </p:nvPr>
        </p:nvSpPr>
        <p:spPr/>
        <p:txBody>
          <a:bodyPr/>
          <a:lstStyle/>
          <a:p>
            <a:pPr>
              <a:defRPr/>
            </a:pPr>
            <a:r>
              <a:rPr lang="en-US"/>
              <a:t>© Copyright GED Testing Service LLC. All rights reserved</a:t>
            </a:r>
          </a:p>
        </p:txBody>
      </p:sp>
      <p:sp>
        <p:nvSpPr>
          <p:cNvPr id="6" name="Header Placeholder 5">
            <a:extLst>
              <a:ext uri="{FF2B5EF4-FFF2-40B4-BE49-F238E27FC236}">
                <a16:creationId xmlns:a16="http://schemas.microsoft.com/office/drawing/2014/main" id="{850F93D9-6FEE-47FF-94B4-1EC904985E75}"/>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577893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a:extLst>
              <a:ext uri="{FF2B5EF4-FFF2-40B4-BE49-F238E27FC236}">
                <a16:creationId xmlns:a16="http://schemas.microsoft.com/office/drawing/2014/main" id="{FAD7505B-4BFD-4084-B501-359919801761}"/>
              </a:ext>
            </a:extLst>
          </p:cNvPr>
          <p:cNvSpPr>
            <a:spLocks noGrp="1"/>
          </p:cNvSpPr>
          <p:nvPr>
            <p:ph type="body" idx="1"/>
          </p:nvPr>
        </p:nvSpPr>
        <p:spPr/>
        <p:txBody>
          <a:bodyPr/>
          <a:lstStyle/>
          <a:p>
            <a:pPr>
              <a:defRPr/>
            </a:pPr>
            <a:r>
              <a:rPr lang="en-US" b="1" dirty="0"/>
              <a:t>Key Points</a:t>
            </a:r>
          </a:p>
          <a:p>
            <a:pPr>
              <a:defRPr/>
            </a:pPr>
            <a:endParaRPr lang="en-US" b="1" dirty="0"/>
          </a:p>
          <a:p>
            <a:pPr>
              <a:defRPr/>
            </a:pPr>
            <a:r>
              <a:rPr lang="en-US" dirty="0"/>
              <a:t>Discuss the importance of providing students with a balanced mathematics programs that allows the to understand:</a:t>
            </a:r>
          </a:p>
          <a:p>
            <a:pPr marL="171450" indent="-171450">
              <a:buFont typeface="Arial" panose="020B0604020202020204" pitchFamily="34" charset="0"/>
              <a:buChar char="•"/>
              <a:defRPr/>
            </a:pPr>
            <a:r>
              <a:rPr lang="en-US" dirty="0"/>
              <a:t>How the math works</a:t>
            </a:r>
          </a:p>
          <a:p>
            <a:pPr marL="171450" indent="-171450">
              <a:buFont typeface="Arial" panose="020B0604020202020204" pitchFamily="34" charset="0"/>
              <a:buChar char="•"/>
              <a:defRPr/>
            </a:pPr>
            <a:r>
              <a:rPr lang="en-US" dirty="0"/>
              <a:t>Why the math works</a:t>
            </a:r>
          </a:p>
          <a:p>
            <a:pPr marL="171450" indent="-171450">
              <a:buFont typeface="Arial" panose="020B0604020202020204" pitchFamily="34" charset="0"/>
              <a:buChar char="•"/>
              <a:defRPr/>
            </a:pPr>
            <a:r>
              <a:rPr lang="en-US" dirty="0"/>
              <a:t>Where the math works</a:t>
            </a:r>
          </a:p>
          <a:p>
            <a:pPr marL="171450" indent="-171450">
              <a:buFont typeface="Arial" panose="020B0604020202020204" pitchFamily="34" charset="0"/>
              <a:buChar char="•"/>
              <a:defRPr/>
            </a:pPr>
            <a:endParaRPr lang="en-US" dirty="0"/>
          </a:p>
          <a:p>
            <a:pPr>
              <a:buFont typeface="Arial" panose="020B0604020202020204" pitchFamily="34" charset="0"/>
              <a:buNone/>
              <a:defRPr/>
            </a:pPr>
            <a:r>
              <a:rPr lang="en-US" dirty="0"/>
              <a:t>Students need ample practice. Keep in mind that it is better to focus on fewer skills to a great depth than a wide range of skills that are only minimally covered. Students need more than just a series of rules and tricks, they need the “why.” With conceptual understanding, students will gain fluency in mathematics. When they have that fluency, they will be able to consistently answer problems correctly. Today, many students have the “skills”, but cannot demonstrate them consistently. If they could, they would be more likely to pass the GED® test, but more importantly be able to transfer those skills to other real-life situations that require math.</a:t>
            </a:r>
          </a:p>
        </p:txBody>
      </p:sp>
      <p:sp>
        <p:nvSpPr>
          <p:cNvPr id="4" name="Slide Number Placeholder 3">
            <a:extLst>
              <a:ext uri="{FF2B5EF4-FFF2-40B4-BE49-F238E27FC236}">
                <a16:creationId xmlns:a16="http://schemas.microsoft.com/office/drawing/2014/main" id="{0C29EFFF-EFAE-46FF-9901-8E5ED2BA5B2A}"/>
              </a:ext>
            </a:extLst>
          </p:cNvPr>
          <p:cNvSpPr>
            <a:spLocks noGrp="1"/>
          </p:cNvSpPr>
          <p:nvPr>
            <p:ph type="sldNum" sz="quarter" idx="5"/>
          </p:nvPr>
        </p:nvSpPr>
        <p:spPr/>
        <p:txBody>
          <a:bodyPr/>
          <a:lstStyle/>
          <a:p>
            <a:pPr>
              <a:defRPr/>
            </a:pPr>
            <a:fld id="{0BDFA72C-020A-EE45-8325-BB4ADC44D85C}" type="slidenum">
              <a:rPr lang="en-US" smtClean="0"/>
              <a:pPr>
                <a:defRPr/>
              </a:pPr>
              <a:t>4</a:t>
            </a:fld>
            <a:endParaRPr lang="en-US"/>
          </a:p>
        </p:txBody>
      </p:sp>
      <p:sp>
        <p:nvSpPr>
          <p:cNvPr id="2" name="Date Placeholder 1">
            <a:extLst>
              <a:ext uri="{FF2B5EF4-FFF2-40B4-BE49-F238E27FC236}">
                <a16:creationId xmlns:a16="http://schemas.microsoft.com/office/drawing/2014/main" id="{D3661019-5E93-4BB3-ABCE-B6DFFEB211B0}"/>
              </a:ext>
            </a:extLst>
          </p:cNvPr>
          <p:cNvSpPr>
            <a:spLocks noGrp="1"/>
          </p:cNvSpPr>
          <p:nvPr>
            <p:ph type="dt" sz="quarter" idx="1"/>
          </p:nvPr>
        </p:nvSpPr>
        <p:spPr/>
        <p:txBody>
          <a:bodyPr/>
          <a:lstStyle/>
          <a:p>
            <a:pPr>
              <a:defRPr/>
            </a:pPr>
            <a:r>
              <a:rPr lang="en-US"/>
              <a:t>6/27/2017</a:t>
            </a:r>
          </a:p>
        </p:txBody>
      </p:sp>
      <p:sp>
        <p:nvSpPr>
          <p:cNvPr id="5" name="Footer Placeholder 4">
            <a:extLst>
              <a:ext uri="{FF2B5EF4-FFF2-40B4-BE49-F238E27FC236}">
                <a16:creationId xmlns:a16="http://schemas.microsoft.com/office/drawing/2014/main" id="{0A8BDFA6-A5BF-4ED3-B18E-D7CC1862DED1}"/>
              </a:ext>
            </a:extLst>
          </p:cNvPr>
          <p:cNvSpPr>
            <a:spLocks noGrp="1"/>
          </p:cNvSpPr>
          <p:nvPr>
            <p:ph type="ftr" sz="quarter" idx="4"/>
          </p:nvPr>
        </p:nvSpPr>
        <p:spPr/>
        <p:txBody>
          <a:bodyPr/>
          <a:lstStyle/>
          <a:p>
            <a:pPr>
              <a:defRPr/>
            </a:pPr>
            <a:r>
              <a:rPr lang="en-US"/>
              <a:t>© Copyright GED Testing Service LLC. All rights reserved</a:t>
            </a:r>
          </a:p>
        </p:txBody>
      </p:sp>
      <p:sp>
        <p:nvSpPr>
          <p:cNvPr id="6" name="Header Placeholder 5">
            <a:extLst>
              <a:ext uri="{FF2B5EF4-FFF2-40B4-BE49-F238E27FC236}">
                <a16:creationId xmlns:a16="http://schemas.microsoft.com/office/drawing/2014/main" id="{5E04897B-A73C-4191-9CED-5AAD1BD6B12B}"/>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6467247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44563">
              <a:defRPr>
                <a:solidFill>
                  <a:schemeClr val="tx1"/>
                </a:solidFill>
                <a:latin typeface="Arial" charset="0"/>
              </a:defRPr>
            </a:lvl1pPr>
            <a:lvl2pPr marL="742950" indent="-285750" defTabSz="944563">
              <a:defRPr>
                <a:solidFill>
                  <a:schemeClr val="tx1"/>
                </a:solidFill>
                <a:latin typeface="Arial" charset="0"/>
              </a:defRPr>
            </a:lvl2pPr>
            <a:lvl3pPr marL="1143000" indent="-228600" defTabSz="944563">
              <a:defRPr>
                <a:solidFill>
                  <a:schemeClr val="tx1"/>
                </a:solidFill>
                <a:latin typeface="Arial" charset="0"/>
              </a:defRPr>
            </a:lvl3pPr>
            <a:lvl4pPr marL="1600200" indent="-228600" defTabSz="944563">
              <a:defRPr>
                <a:solidFill>
                  <a:schemeClr val="tx1"/>
                </a:solidFill>
                <a:latin typeface="Arial" charset="0"/>
              </a:defRPr>
            </a:lvl4pPr>
            <a:lvl5pPr marL="2057400" indent="-228600" defTabSz="944563">
              <a:defRPr>
                <a:solidFill>
                  <a:schemeClr val="tx1"/>
                </a:solidFill>
                <a:latin typeface="Arial" charset="0"/>
              </a:defRPr>
            </a:lvl5pPr>
            <a:lvl6pPr marL="2514600" indent="-228600" defTabSz="944563" eaLnBrk="0" fontAlgn="base" hangingPunct="0">
              <a:spcBef>
                <a:spcPct val="0"/>
              </a:spcBef>
              <a:spcAft>
                <a:spcPct val="0"/>
              </a:spcAft>
              <a:defRPr>
                <a:solidFill>
                  <a:schemeClr val="tx1"/>
                </a:solidFill>
                <a:latin typeface="Arial" charset="0"/>
              </a:defRPr>
            </a:lvl6pPr>
            <a:lvl7pPr marL="2971800" indent="-228600" defTabSz="944563" eaLnBrk="0" fontAlgn="base" hangingPunct="0">
              <a:spcBef>
                <a:spcPct val="0"/>
              </a:spcBef>
              <a:spcAft>
                <a:spcPct val="0"/>
              </a:spcAft>
              <a:defRPr>
                <a:solidFill>
                  <a:schemeClr val="tx1"/>
                </a:solidFill>
                <a:latin typeface="Arial" charset="0"/>
              </a:defRPr>
            </a:lvl7pPr>
            <a:lvl8pPr marL="3429000" indent="-228600" defTabSz="944563" eaLnBrk="0" fontAlgn="base" hangingPunct="0">
              <a:spcBef>
                <a:spcPct val="0"/>
              </a:spcBef>
              <a:spcAft>
                <a:spcPct val="0"/>
              </a:spcAft>
              <a:defRPr>
                <a:solidFill>
                  <a:schemeClr val="tx1"/>
                </a:solidFill>
                <a:latin typeface="Arial" charset="0"/>
              </a:defRPr>
            </a:lvl8pPr>
            <a:lvl9pPr marL="3886200" indent="-228600" defTabSz="944563"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pPr>
            <a:r>
              <a:rPr lang="en-US" altLang="en-US"/>
              <a:t>© Copyright GED Testing Service LLC. All rights reserved</a:t>
            </a:r>
          </a:p>
        </p:txBody>
      </p:sp>
      <p:sp>
        <p:nvSpPr>
          <p:cNvPr id="8089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44563">
              <a:defRPr>
                <a:solidFill>
                  <a:schemeClr val="tx1"/>
                </a:solidFill>
                <a:latin typeface="Arial" charset="0"/>
              </a:defRPr>
            </a:lvl1pPr>
            <a:lvl2pPr marL="742950" indent="-285750" defTabSz="944563">
              <a:defRPr>
                <a:solidFill>
                  <a:schemeClr val="tx1"/>
                </a:solidFill>
                <a:latin typeface="Arial" charset="0"/>
              </a:defRPr>
            </a:lvl2pPr>
            <a:lvl3pPr marL="1143000" indent="-228600" defTabSz="944563">
              <a:defRPr>
                <a:solidFill>
                  <a:schemeClr val="tx1"/>
                </a:solidFill>
                <a:latin typeface="Arial" charset="0"/>
              </a:defRPr>
            </a:lvl3pPr>
            <a:lvl4pPr marL="1600200" indent="-228600" defTabSz="944563">
              <a:defRPr>
                <a:solidFill>
                  <a:schemeClr val="tx1"/>
                </a:solidFill>
                <a:latin typeface="Arial" charset="0"/>
              </a:defRPr>
            </a:lvl4pPr>
            <a:lvl5pPr marL="2057400" indent="-228600" defTabSz="944563">
              <a:defRPr>
                <a:solidFill>
                  <a:schemeClr val="tx1"/>
                </a:solidFill>
                <a:latin typeface="Arial" charset="0"/>
              </a:defRPr>
            </a:lvl5pPr>
            <a:lvl6pPr marL="2514600" indent="-228600" defTabSz="944563" eaLnBrk="0" fontAlgn="base" hangingPunct="0">
              <a:spcBef>
                <a:spcPct val="0"/>
              </a:spcBef>
              <a:spcAft>
                <a:spcPct val="0"/>
              </a:spcAft>
              <a:defRPr>
                <a:solidFill>
                  <a:schemeClr val="tx1"/>
                </a:solidFill>
                <a:latin typeface="Arial" charset="0"/>
              </a:defRPr>
            </a:lvl6pPr>
            <a:lvl7pPr marL="2971800" indent="-228600" defTabSz="944563" eaLnBrk="0" fontAlgn="base" hangingPunct="0">
              <a:spcBef>
                <a:spcPct val="0"/>
              </a:spcBef>
              <a:spcAft>
                <a:spcPct val="0"/>
              </a:spcAft>
              <a:defRPr>
                <a:solidFill>
                  <a:schemeClr val="tx1"/>
                </a:solidFill>
                <a:latin typeface="Arial" charset="0"/>
              </a:defRPr>
            </a:lvl7pPr>
            <a:lvl8pPr marL="3429000" indent="-228600" defTabSz="944563" eaLnBrk="0" fontAlgn="base" hangingPunct="0">
              <a:spcBef>
                <a:spcPct val="0"/>
              </a:spcBef>
              <a:spcAft>
                <a:spcPct val="0"/>
              </a:spcAft>
              <a:defRPr>
                <a:solidFill>
                  <a:schemeClr val="tx1"/>
                </a:solidFill>
                <a:latin typeface="Arial" charset="0"/>
              </a:defRPr>
            </a:lvl8pPr>
            <a:lvl9pPr marL="3886200" indent="-228600" defTabSz="944563" eaLnBrk="0" fontAlgn="base" hangingPunct="0">
              <a:spcBef>
                <a:spcPct val="0"/>
              </a:spcBef>
              <a:spcAft>
                <a:spcPct val="0"/>
              </a:spcAft>
              <a:defRPr>
                <a:solidFill>
                  <a:schemeClr val="tx1"/>
                </a:solidFill>
                <a:latin typeface="Arial" charset="0"/>
              </a:defRPr>
            </a:lvl9pPr>
          </a:lstStyle>
          <a:p>
            <a:pPr fontAlgn="base">
              <a:spcBef>
                <a:spcPct val="0"/>
              </a:spcBef>
              <a:spcAft>
                <a:spcPct val="0"/>
              </a:spcAft>
            </a:pPr>
            <a:fld id="{04073474-B8E2-7740-8191-0804DEBF157C}" type="slidenum">
              <a:rPr lang="en-US" altLang="en-US"/>
              <a:pPr fontAlgn="base">
                <a:spcBef>
                  <a:spcPct val="0"/>
                </a:spcBef>
                <a:spcAft>
                  <a:spcPct val="0"/>
                </a:spcAft>
              </a:pPr>
              <a:t>41</a:t>
            </a:fld>
            <a:endParaRPr lang="en-US" altLang="en-US"/>
          </a:p>
        </p:txBody>
      </p:sp>
      <p:sp>
        <p:nvSpPr>
          <p:cNvPr id="8090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090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000" b="1">
                <a:solidFill>
                  <a:srgbClr val="000000"/>
                </a:solidFill>
                <a:latin typeface="Arial" charset="0"/>
              </a:rPr>
              <a:t>What's Your Sign?</a:t>
            </a:r>
            <a:r>
              <a:rPr lang="en-US" altLang="en-US" sz="1000">
                <a:solidFill>
                  <a:srgbClr val="000000"/>
                </a:solidFill>
                <a:latin typeface="Arial" charset="0"/>
              </a:rPr>
              <a:t>  In the equation below, replace each question mark with one of the four mathematical signs: +,-, ×, or ÷. Each sign can be used only once. Fill in the blanks to solve the equation. (Hint: the first sign is +.) </a:t>
            </a:r>
          </a:p>
          <a:p>
            <a:pPr eaLnBrk="1" hangingPunct="1"/>
            <a:r>
              <a:rPr lang="en-US" altLang="en-US" sz="1000">
                <a:solidFill>
                  <a:srgbClr val="000000"/>
                </a:solidFill>
                <a:latin typeface="Arial" charset="0"/>
              </a:rPr>
              <a:t>7 ? 5 ? 4 ? 7 ? 6 = 15 </a:t>
            </a:r>
          </a:p>
          <a:p>
            <a:pPr eaLnBrk="1" hangingPunct="1"/>
            <a:br>
              <a:rPr lang="en-US" altLang="en-US" sz="1000">
                <a:solidFill>
                  <a:srgbClr val="000000"/>
                </a:solidFill>
                <a:latin typeface="Arial" charset="0"/>
              </a:rPr>
            </a:br>
            <a:endParaRPr lang="en-US" altLang="en-US" sz="1000">
              <a:solidFill>
                <a:srgbClr val="000000"/>
              </a:solidFill>
              <a:latin typeface="Arial" charset="0"/>
            </a:endParaRPr>
          </a:p>
          <a:p>
            <a:pPr eaLnBrk="1" hangingPunct="1"/>
            <a:r>
              <a:rPr lang="en-US" altLang="en-US" sz="1000">
                <a:solidFill>
                  <a:srgbClr val="000000"/>
                </a:solidFill>
                <a:latin typeface="Arial" charset="0"/>
              </a:rPr>
              <a:t>  (7 + 5) ÷ 4 × 7 - 6 = 15 </a:t>
            </a:r>
          </a:p>
          <a:p>
            <a:pPr eaLnBrk="1" hangingPunct="1"/>
            <a:r>
              <a:rPr lang="en-US" altLang="en-US" sz="1000">
                <a:solidFill>
                  <a:srgbClr val="000000"/>
                </a:solidFill>
                <a:latin typeface="Arial" charset="0"/>
              </a:rPr>
              <a:t>If the first sign is +, there are only 6 possible combinations. You can get the answer by trying each one of them out. There is only one correct answer. </a:t>
            </a:r>
          </a:p>
          <a:p>
            <a:pPr eaLnBrk="1" hangingPunct="1"/>
            <a:endParaRPr lang="en-US" altLang="en-US" sz="1000">
              <a:latin typeface="Arial" charset="0"/>
            </a:endParaRPr>
          </a:p>
        </p:txBody>
      </p:sp>
      <p:sp>
        <p:nvSpPr>
          <p:cNvPr id="2" name="Date Placeholder 1">
            <a:extLst>
              <a:ext uri="{FF2B5EF4-FFF2-40B4-BE49-F238E27FC236}">
                <a16:creationId xmlns:a16="http://schemas.microsoft.com/office/drawing/2014/main" id="{85596A21-DCB6-44DD-9775-F66E8C6B488D}"/>
              </a:ext>
            </a:extLst>
          </p:cNvPr>
          <p:cNvSpPr>
            <a:spLocks noGrp="1"/>
          </p:cNvSpPr>
          <p:nvPr>
            <p:ph type="dt" sz="quarter" idx="1"/>
          </p:nvPr>
        </p:nvSpPr>
        <p:spPr/>
        <p:txBody>
          <a:bodyPr/>
          <a:lstStyle/>
          <a:p>
            <a:pPr>
              <a:defRPr/>
            </a:pPr>
            <a:r>
              <a:rPr lang="en-US"/>
              <a:t>6/27/2017</a:t>
            </a:r>
          </a:p>
        </p:txBody>
      </p:sp>
      <p:sp>
        <p:nvSpPr>
          <p:cNvPr id="3" name="Header Placeholder 2">
            <a:extLst>
              <a:ext uri="{FF2B5EF4-FFF2-40B4-BE49-F238E27FC236}">
                <a16:creationId xmlns:a16="http://schemas.microsoft.com/office/drawing/2014/main" id="{3C0F90EF-25E4-4D4F-A679-1E22E09D36B9}"/>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7700587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294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If time permits, take participants out to each of the websites so they can see the information and resources provided.</a:t>
            </a:r>
          </a:p>
        </p:txBody>
      </p:sp>
      <p:sp>
        <p:nvSpPr>
          <p:cNvPr id="4" name="Slide Number Placeholder 3">
            <a:extLst>
              <a:ext uri="{FF2B5EF4-FFF2-40B4-BE49-F238E27FC236}">
                <a16:creationId xmlns:a16="http://schemas.microsoft.com/office/drawing/2014/main" id="{4C641167-5144-44BB-AFCA-08091FC0A914}"/>
              </a:ext>
            </a:extLst>
          </p:cNvPr>
          <p:cNvSpPr>
            <a:spLocks noGrp="1"/>
          </p:cNvSpPr>
          <p:nvPr>
            <p:ph type="sldNum" sz="quarter" idx="5"/>
          </p:nvPr>
        </p:nvSpPr>
        <p:spPr/>
        <p:txBody>
          <a:bodyPr/>
          <a:lstStyle/>
          <a:p>
            <a:pPr>
              <a:defRPr/>
            </a:pPr>
            <a:fld id="{83AFE937-96DF-2243-BEBD-3AB9D61D1B75}" type="slidenum">
              <a:rPr lang="en-US" smtClean="0"/>
              <a:pPr>
                <a:defRPr/>
              </a:pPr>
              <a:t>42</a:t>
            </a:fld>
            <a:endParaRPr lang="en-US"/>
          </a:p>
        </p:txBody>
      </p:sp>
      <p:sp>
        <p:nvSpPr>
          <p:cNvPr id="2" name="Date Placeholder 1">
            <a:extLst>
              <a:ext uri="{FF2B5EF4-FFF2-40B4-BE49-F238E27FC236}">
                <a16:creationId xmlns:a16="http://schemas.microsoft.com/office/drawing/2014/main" id="{5CB04A94-0A7E-4BE9-93D7-F79C8C421788}"/>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7432B074-E4AC-45FB-814B-2B0D1B391EF9}"/>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42FA4AE2-05F6-4C94-B864-F5BE15E56E33}"/>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8009692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499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Think of all the times that you use percent in your daily life. Going to the grocery store; check out the sales. Writing a grant; look for statistics on population changes and need in your community. Getting ready for your children to go back to school; check out those savings at your local department store.</a:t>
            </a:r>
          </a:p>
          <a:p>
            <a:endParaRPr lang="en-US" altLang="en-US"/>
          </a:p>
          <a:p>
            <a:r>
              <a:rPr lang="en-US" altLang="en-US"/>
              <a:t>Shouldn’t our students be able to use this essential skill in math in their own lives.</a:t>
            </a:r>
          </a:p>
        </p:txBody>
      </p:sp>
      <p:sp>
        <p:nvSpPr>
          <p:cNvPr id="4" name="Slide Number Placeholder 3">
            <a:extLst>
              <a:ext uri="{FF2B5EF4-FFF2-40B4-BE49-F238E27FC236}">
                <a16:creationId xmlns:a16="http://schemas.microsoft.com/office/drawing/2014/main" id="{8E69F36E-5B15-4D69-A6F9-538747126CF2}"/>
              </a:ext>
            </a:extLst>
          </p:cNvPr>
          <p:cNvSpPr>
            <a:spLocks noGrp="1"/>
          </p:cNvSpPr>
          <p:nvPr>
            <p:ph type="sldNum" sz="quarter" idx="5"/>
          </p:nvPr>
        </p:nvSpPr>
        <p:spPr/>
        <p:txBody>
          <a:bodyPr/>
          <a:lstStyle/>
          <a:p>
            <a:pPr>
              <a:defRPr/>
            </a:pPr>
            <a:fld id="{9D06FA02-946C-984A-8528-B3242009088C}" type="slidenum">
              <a:rPr lang="en-US" smtClean="0"/>
              <a:pPr>
                <a:defRPr/>
              </a:pPr>
              <a:t>43</a:t>
            </a:fld>
            <a:endParaRPr lang="en-US"/>
          </a:p>
        </p:txBody>
      </p:sp>
      <p:sp>
        <p:nvSpPr>
          <p:cNvPr id="2" name="Date Placeholder 1">
            <a:extLst>
              <a:ext uri="{FF2B5EF4-FFF2-40B4-BE49-F238E27FC236}">
                <a16:creationId xmlns:a16="http://schemas.microsoft.com/office/drawing/2014/main" id="{AFA8F209-6B0D-4D68-BFA3-E0D0C3893566}"/>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5D82C6AF-2191-4D6C-B3DB-A228336F0E9A}"/>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CA609165-D770-4120-A4FF-E56E4405D33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223114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44</a:t>
            </a:fld>
            <a:endParaRPr lang="en-US"/>
          </a:p>
        </p:txBody>
      </p:sp>
    </p:spTree>
    <p:extLst>
      <p:ext uri="{BB962C8B-B14F-4D97-AF65-F5344CB8AC3E}">
        <p14:creationId xmlns:p14="http://schemas.microsoft.com/office/powerpoint/2010/main" val="9011319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8806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Key Points</a:t>
            </a:r>
          </a:p>
          <a:p>
            <a:pPr eaLnBrk="1" hangingPunct="1"/>
            <a:endParaRPr lang="en-US" altLang="en-US" b="1"/>
          </a:p>
          <a:p>
            <a:pPr eaLnBrk="1" hangingPunct="1"/>
            <a:r>
              <a:rPr lang="en-US" altLang="en-US"/>
              <a:t>Students need to know the vocabulary.  Percents can be used to describe a change. Percent change is the ratio of the amount of change to the original amount. This can be a percent increase which describes how much the original amount increases or a percent decrease which describes how much the original amount decreases.</a:t>
            </a:r>
          </a:p>
        </p:txBody>
      </p:sp>
      <p:sp>
        <p:nvSpPr>
          <p:cNvPr id="4" name="Header Placeholder 3">
            <a:extLst>
              <a:ext uri="{FF2B5EF4-FFF2-40B4-BE49-F238E27FC236}">
                <a16:creationId xmlns:a16="http://schemas.microsoft.com/office/drawing/2014/main" id="{C4A9A682-0E40-486D-B83B-AE275769D240}"/>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647601F7-AB94-4EC9-B6BE-71D57E2A1843}"/>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1B87C84C-10E8-44E3-A25F-EB7F8A65D8C3}"/>
              </a:ext>
            </a:extLst>
          </p:cNvPr>
          <p:cNvSpPr>
            <a:spLocks noGrp="1"/>
          </p:cNvSpPr>
          <p:nvPr>
            <p:ph type="ftr" sz="quarter" idx="4"/>
          </p:nvPr>
        </p:nvSpPr>
        <p:spPr/>
        <p:txBody>
          <a:bodyPr/>
          <a:lstStyle/>
          <a:p>
            <a:pPr>
              <a:defRPr/>
            </a:pPr>
            <a:r>
              <a:rPr lang="en-US"/>
              <a:t>© Copyright GED Testing Service LLC. All rights reserved</a:t>
            </a:r>
            <a:endParaRPr lang="en-US" dirty="0"/>
          </a:p>
        </p:txBody>
      </p:sp>
      <p:sp>
        <p:nvSpPr>
          <p:cNvPr id="7" name="Slide Number Placeholder 6">
            <a:extLst>
              <a:ext uri="{FF2B5EF4-FFF2-40B4-BE49-F238E27FC236}">
                <a16:creationId xmlns:a16="http://schemas.microsoft.com/office/drawing/2014/main" id="{744E5D08-50E8-4F70-B98A-588A595CBE61}"/>
              </a:ext>
            </a:extLst>
          </p:cNvPr>
          <p:cNvSpPr>
            <a:spLocks noGrp="1"/>
          </p:cNvSpPr>
          <p:nvPr>
            <p:ph type="sldNum" sz="quarter" idx="5"/>
          </p:nvPr>
        </p:nvSpPr>
        <p:spPr/>
        <p:txBody>
          <a:bodyPr/>
          <a:lstStyle/>
          <a:p>
            <a:pPr>
              <a:defRPr/>
            </a:pPr>
            <a:fld id="{A747159A-F525-5D48-B15F-4A51BD058571}" type="slidenum">
              <a:rPr lang="en-US" altLang="en-US" smtClean="0"/>
              <a:pPr>
                <a:defRPr/>
              </a:pPr>
              <a:t>45</a:t>
            </a:fld>
            <a:endParaRPr lang="en-US" altLang="en-US" dirty="0"/>
          </a:p>
        </p:txBody>
      </p:sp>
    </p:spTree>
    <p:extLst>
      <p:ext uri="{BB962C8B-B14F-4D97-AF65-F5344CB8AC3E}">
        <p14:creationId xmlns:p14="http://schemas.microsoft.com/office/powerpoint/2010/main" val="14711233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46</a:t>
            </a:fld>
            <a:endParaRPr lang="en-US"/>
          </a:p>
        </p:txBody>
      </p:sp>
    </p:spTree>
    <p:extLst>
      <p:ext uri="{BB962C8B-B14F-4D97-AF65-F5344CB8AC3E}">
        <p14:creationId xmlns:p14="http://schemas.microsoft.com/office/powerpoint/2010/main" val="162250608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11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a:t>Start with a short formative assessment</a:t>
            </a:r>
          </a:p>
        </p:txBody>
      </p:sp>
      <p:sp>
        <p:nvSpPr>
          <p:cNvPr id="4" name="Header Placeholder 3">
            <a:extLst>
              <a:ext uri="{FF2B5EF4-FFF2-40B4-BE49-F238E27FC236}">
                <a16:creationId xmlns:a16="http://schemas.microsoft.com/office/drawing/2014/main" id="{F3E7EBCF-9276-403E-8269-78BCEB024982}"/>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1BC279F7-F795-4194-89B9-02E70195A9F4}"/>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D7D6905E-3C36-48B9-A407-CB4554300E4E}"/>
              </a:ext>
            </a:extLst>
          </p:cNvPr>
          <p:cNvSpPr>
            <a:spLocks noGrp="1"/>
          </p:cNvSpPr>
          <p:nvPr>
            <p:ph type="ftr" sz="quarter" idx="4"/>
          </p:nvPr>
        </p:nvSpPr>
        <p:spPr/>
        <p:txBody>
          <a:bodyPr/>
          <a:lstStyle/>
          <a:p>
            <a:pPr>
              <a:defRPr/>
            </a:pPr>
            <a:r>
              <a:rPr lang="en-US" dirty="0"/>
              <a:t>© Copyright GED Testing Service LLC. All rights reserved</a:t>
            </a:r>
          </a:p>
        </p:txBody>
      </p:sp>
      <p:sp>
        <p:nvSpPr>
          <p:cNvPr id="7" name="Slide Number Placeholder 6">
            <a:extLst>
              <a:ext uri="{FF2B5EF4-FFF2-40B4-BE49-F238E27FC236}">
                <a16:creationId xmlns:a16="http://schemas.microsoft.com/office/drawing/2014/main" id="{612C2715-C7A8-4EB9-9BF6-95D80D8D0D83}"/>
              </a:ext>
            </a:extLst>
          </p:cNvPr>
          <p:cNvSpPr>
            <a:spLocks noGrp="1"/>
          </p:cNvSpPr>
          <p:nvPr>
            <p:ph type="sldNum" sz="quarter" idx="5"/>
          </p:nvPr>
        </p:nvSpPr>
        <p:spPr/>
        <p:txBody>
          <a:bodyPr/>
          <a:lstStyle/>
          <a:p>
            <a:pPr>
              <a:defRPr/>
            </a:pPr>
            <a:fld id="{F1476090-17F4-C942-BCA5-5BBAB022C229}" type="slidenum">
              <a:rPr lang="en-US" altLang="en-US" smtClean="0"/>
              <a:pPr>
                <a:defRPr/>
              </a:pPr>
              <a:t>47</a:t>
            </a:fld>
            <a:endParaRPr lang="en-US" altLang="en-US" dirty="0"/>
          </a:p>
        </p:txBody>
      </p:sp>
    </p:spTree>
    <p:extLst>
      <p:ext uri="{BB962C8B-B14F-4D97-AF65-F5344CB8AC3E}">
        <p14:creationId xmlns:p14="http://schemas.microsoft.com/office/powerpoint/2010/main" val="17207053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48</a:t>
            </a:fld>
            <a:endParaRPr lang="en-US"/>
          </a:p>
        </p:txBody>
      </p:sp>
    </p:spTree>
    <p:extLst>
      <p:ext uri="{BB962C8B-B14F-4D97-AF65-F5344CB8AC3E}">
        <p14:creationId xmlns:p14="http://schemas.microsoft.com/office/powerpoint/2010/main" val="8385909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421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endParaRPr lang="en-US" altLang="en-US"/>
          </a:p>
        </p:txBody>
      </p:sp>
      <p:sp>
        <p:nvSpPr>
          <p:cNvPr id="4" name="Header Placeholder 3">
            <a:extLst>
              <a:ext uri="{FF2B5EF4-FFF2-40B4-BE49-F238E27FC236}">
                <a16:creationId xmlns:a16="http://schemas.microsoft.com/office/drawing/2014/main" id="{52D4AA55-3C13-471D-B100-6D07127975FE}"/>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80616F44-CB56-4F6A-A012-400692A344C0}"/>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2A273AC7-B791-4CE8-A380-84E20EDD72E1}"/>
              </a:ext>
            </a:extLst>
          </p:cNvPr>
          <p:cNvSpPr>
            <a:spLocks noGrp="1"/>
          </p:cNvSpPr>
          <p:nvPr>
            <p:ph type="ftr" sz="quarter" idx="4"/>
          </p:nvPr>
        </p:nvSpPr>
        <p:spPr/>
        <p:txBody>
          <a:bodyPr/>
          <a:lstStyle/>
          <a:p>
            <a:pPr>
              <a:defRPr/>
            </a:pPr>
            <a:r>
              <a:rPr lang="en-US" dirty="0"/>
              <a:t>© Copyright GED Testing Service LLC. All rights reserved</a:t>
            </a:r>
          </a:p>
        </p:txBody>
      </p:sp>
      <p:sp>
        <p:nvSpPr>
          <p:cNvPr id="7" name="Slide Number Placeholder 6">
            <a:extLst>
              <a:ext uri="{FF2B5EF4-FFF2-40B4-BE49-F238E27FC236}">
                <a16:creationId xmlns:a16="http://schemas.microsoft.com/office/drawing/2014/main" id="{06D069C7-7BBF-4E33-BE3D-3F05F61ECE10}"/>
              </a:ext>
            </a:extLst>
          </p:cNvPr>
          <p:cNvSpPr>
            <a:spLocks noGrp="1"/>
          </p:cNvSpPr>
          <p:nvPr>
            <p:ph type="sldNum" sz="quarter" idx="5"/>
          </p:nvPr>
        </p:nvSpPr>
        <p:spPr/>
        <p:txBody>
          <a:bodyPr/>
          <a:lstStyle/>
          <a:p>
            <a:pPr>
              <a:defRPr/>
            </a:pPr>
            <a:fld id="{E2BE74DA-B629-CA4C-979E-0B33F0B9B1BC}" type="slidenum">
              <a:rPr lang="en-US" altLang="en-US" smtClean="0"/>
              <a:pPr>
                <a:defRPr/>
              </a:pPr>
              <a:t>49</a:t>
            </a:fld>
            <a:endParaRPr lang="en-US" altLang="en-US" dirty="0"/>
          </a:p>
        </p:txBody>
      </p:sp>
    </p:spTree>
    <p:extLst>
      <p:ext uri="{BB962C8B-B14F-4D97-AF65-F5344CB8AC3E}">
        <p14:creationId xmlns:p14="http://schemas.microsoft.com/office/powerpoint/2010/main" val="86529542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50</a:t>
            </a:fld>
            <a:endParaRPr lang="en-US"/>
          </a:p>
        </p:txBody>
      </p:sp>
    </p:spTree>
    <p:extLst>
      <p:ext uri="{BB962C8B-B14F-4D97-AF65-F5344CB8AC3E}">
        <p14:creationId xmlns:p14="http://schemas.microsoft.com/office/powerpoint/2010/main" val="1480720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a:t>Key Points</a:t>
            </a:r>
          </a:p>
          <a:p>
            <a:endParaRPr lang="en-US" b="1" dirty="0"/>
          </a:p>
          <a:p>
            <a:pPr>
              <a:tabLst>
                <a:tab pos="1660525" algn="l"/>
              </a:tabLst>
            </a:pPr>
            <a:r>
              <a:rPr lang="en-US" dirty="0"/>
              <a:t>Review the objectives of the session. Emphasize the importance of exploring strategies and using those strategies during activities included in the session.</a:t>
            </a:r>
            <a:r>
              <a:rPr lang="en-US" baseline="0" dirty="0"/>
              <a:t> </a:t>
            </a:r>
            <a:r>
              <a:rPr lang="en-US" altLang="en-US" dirty="0"/>
              <a:t>Explain that during the session, participants will have an opportunity to review a number of resources that they can use in the classroom.</a:t>
            </a:r>
          </a:p>
          <a:p>
            <a:pPr>
              <a:tabLst>
                <a:tab pos="1660525" algn="l"/>
              </a:tabLst>
            </a:pPr>
            <a:endParaRPr lang="en-US" altLang="en-US" dirty="0"/>
          </a:p>
          <a:p>
            <a:pPr>
              <a:tabLst>
                <a:tab pos="1660525" algn="l"/>
              </a:tabLst>
            </a:pPr>
            <a:r>
              <a:rPr lang="en-US" altLang="en-US" dirty="0"/>
              <a:t>At this point, you may want to briefly walk participants through the contents of their materials. Explain that they should feel free to write on the activities in the book, since they have clean copies in the resource section of the workbook that they can copy and use in the classroom.</a:t>
            </a:r>
          </a:p>
          <a:p>
            <a:endParaRPr lang="en-US" dirty="0"/>
          </a:p>
          <a:p>
            <a:endParaRPr lang="en-US" dirty="0"/>
          </a:p>
        </p:txBody>
      </p:sp>
      <p:sp>
        <p:nvSpPr>
          <p:cNvPr id="9" name="Rectangle 3"/>
          <p:cNvSpPr>
            <a:spLocks noGrp="1" noChangeArrowheads="1"/>
          </p:cNvSpPr>
          <p:nvPr>
            <p:ph type="dt" sz="quarter" idx="1"/>
          </p:nvPr>
        </p:nvSpPr>
        <p:spPr bwMode="auto">
          <a:xfrm>
            <a:off x="4008438" y="0"/>
            <a:ext cx="3067050" cy="4683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ea typeface="MS PGothic" pitchFamily="34" charset="-128"/>
              </a:defRPr>
            </a:lvl1pPr>
            <a:lvl2pPr marL="742950" indent="-285750" eaLnBrk="0" hangingPunct="0">
              <a:spcBef>
                <a:spcPct val="30000"/>
              </a:spcBef>
              <a:defRPr sz="1200">
                <a:solidFill>
                  <a:schemeClr val="tx1"/>
                </a:solidFill>
                <a:latin typeface="Calibri" pitchFamily="34" charset="0"/>
                <a:ea typeface="MS PGothic" pitchFamily="34" charset="-128"/>
              </a:defRPr>
            </a:lvl2pPr>
            <a:lvl3pPr marL="1143000" indent="-228600" eaLnBrk="0" hangingPunct="0">
              <a:spcBef>
                <a:spcPct val="30000"/>
              </a:spcBef>
              <a:defRPr sz="1200">
                <a:solidFill>
                  <a:schemeClr val="tx1"/>
                </a:solidFill>
                <a:latin typeface="Calibri" pitchFamily="34" charset="0"/>
                <a:ea typeface="MS PGothic" pitchFamily="34" charset="-128"/>
              </a:defRPr>
            </a:lvl3pPr>
            <a:lvl4pPr marL="1600200" indent="-228600" eaLnBrk="0" hangingPunct="0">
              <a:spcBef>
                <a:spcPct val="30000"/>
              </a:spcBef>
              <a:defRPr sz="1200">
                <a:solidFill>
                  <a:schemeClr val="tx1"/>
                </a:solidFill>
                <a:latin typeface="Calibri" pitchFamily="34" charset="0"/>
                <a:ea typeface="MS PGothic" pitchFamily="34" charset="-128"/>
              </a:defRPr>
            </a:lvl4pPr>
            <a:lvl5pPr marL="2057400" indent="-228600" eaLnBrk="0" hangingPunct="0">
              <a:spcBef>
                <a:spcPct val="30000"/>
              </a:spcBef>
              <a:defRPr sz="1200">
                <a:solidFill>
                  <a:schemeClr val="tx1"/>
                </a:solidFill>
                <a:latin typeface="Calibri" pitchFamily="34" charset="0"/>
                <a:ea typeface="MS PGothic" pitchFamily="34" charset="-128"/>
              </a:defRPr>
            </a:lvl5pPr>
            <a:lvl6pPr marL="25146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6pPr>
            <a:lvl7pPr marL="29718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7pPr>
            <a:lvl8pPr marL="34290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8pPr>
            <a:lvl9pPr marL="3886200" indent="-228600" defTabSz="457200" eaLnBrk="0" fontAlgn="base" hangingPunct="0">
              <a:spcBef>
                <a:spcPct val="30000"/>
              </a:spcBef>
              <a:spcAft>
                <a:spcPct val="0"/>
              </a:spcAft>
              <a:defRPr sz="1200">
                <a:solidFill>
                  <a:schemeClr val="tx1"/>
                </a:solidFill>
                <a:latin typeface="Calibri" pitchFamily="34" charset="0"/>
                <a:ea typeface="MS PGothic" pitchFamily="34" charset="-128"/>
              </a:defRPr>
            </a:lvl9pPr>
          </a:lstStyle>
          <a:p>
            <a:pPr eaLnBrk="1" hangingPunct="1">
              <a:spcBef>
                <a:spcPct val="0"/>
              </a:spcBef>
            </a:pPr>
            <a:r>
              <a:rPr lang="en-US" altLang="en-US"/>
              <a:t>07/2017</a:t>
            </a:r>
            <a:endParaRPr lang="en-US" altLang="en-US" dirty="0"/>
          </a:p>
        </p:txBody>
      </p:sp>
      <p:sp>
        <p:nvSpPr>
          <p:cNvPr id="10" name="Slide Number Placeholder 4"/>
          <p:cNvSpPr>
            <a:spLocks noGrp="1"/>
          </p:cNvSpPr>
          <p:nvPr>
            <p:ph type="sldNum" sz="quarter" idx="5"/>
          </p:nvPr>
        </p:nvSpPr>
        <p:spPr>
          <a:xfrm>
            <a:off x="4008438" y="8893175"/>
            <a:ext cx="3067050" cy="468313"/>
          </a:xfrm>
        </p:spPr>
        <p:txBody>
          <a:bodyPr/>
          <a:lstStyle/>
          <a:p>
            <a:fld id="{5DA38EC4-A1FB-4F00-B9EF-395B7D2C2274}" type="slidenum">
              <a:rPr lang="en-US" smtClean="0"/>
              <a:t>5</a:t>
            </a:fld>
            <a:endParaRPr lang="en-US" dirty="0"/>
          </a:p>
        </p:txBody>
      </p:sp>
      <p:sp>
        <p:nvSpPr>
          <p:cNvPr id="2" name="Header Placeholder 1"/>
          <p:cNvSpPr>
            <a:spLocks noGrp="1"/>
          </p:cNvSpPr>
          <p:nvPr>
            <p:ph type="hdr" sz="quarter" idx="10"/>
          </p:nvPr>
        </p:nvSpPr>
        <p:spPr>
          <a:xfrm>
            <a:off x="0" y="-13825"/>
            <a:ext cx="3067050" cy="468313"/>
          </a:xfrm>
          <a:prstGeom prst="rect">
            <a:avLst/>
          </a:prstGeom>
        </p:spPr>
        <p:txBody>
          <a:bodyPr/>
          <a:lstStyle/>
          <a:p>
            <a:pPr>
              <a:defRPr/>
            </a:pPr>
            <a:r>
              <a:rPr lang="en-US" dirty="0"/>
              <a:t>Mathematical Reasoning</a:t>
            </a:r>
          </a:p>
        </p:txBody>
      </p:sp>
      <p:sp>
        <p:nvSpPr>
          <p:cNvPr id="3" name="Footer Placeholder 2"/>
          <p:cNvSpPr>
            <a:spLocks noGrp="1"/>
          </p:cNvSpPr>
          <p:nvPr>
            <p:ph type="ftr" sz="quarter" idx="11"/>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7210705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51</a:t>
            </a:fld>
            <a:endParaRPr lang="en-US"/>
          </a:p>
        </p:txBody>
      </p:sp>
    </p:spTree>
    <p:extLst>
      <p:ext uri="{BB962C8B-B14F-4D97-AF65-F5344CB8AC3E}">
        <p14:creationId xmlns:p14="http://schemas.microsoft.com/office/powerpoint/2010/main" val="44014291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52</a:t>
            </a:fld>
            <a:endParaRPr lang="en-US"/>
          </a:p>
        </p:txBody>
      </p:sp>
    </p:spTree>
    <p:extLst>
      <p:ext uri="{BB962C8B-B14F-4D97-AF65-F5344CB8AC3E}">
        <p14:creationId xmlns:p14="http://schemas.microsoft.com/office/powerpoint/2010/main" val="18217032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9933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This slide includes animations. Have the participants find the value of the expression and type it into the question box. Click and reveal the order of operations and the answer.</a:t>
            </a:r>
          </a:p>
          <a:p>
            <a:endParaRPr lang="en-US" altLang="en-US"/>
          </a:p>
        </p:txBody>
      </p:sp>
      <p:sp>
        <p:nvSpPr>
          <p:cNvPr id="4" name="Slide Number Placeholder 3">
            <a:extLst>
              <a:ext uri="{FF2B5EF4-FFF2-40B4-BE49-F238E27FC236}">
                <a16:creationId xmlns:a16="http://schemas.microsoft.com/office/drawing/2014/main" id="{E2451516-F0BA-4C5A-B6C4-DB6D52B916A5}"/>
              </a:ext>
            </a:extLst>
          </p:cNvPr>
          <p:cNvSpPr>
            <a:spLocks noGrp="1"/>
          </p:cNvSpPr>
          <p:nvPr>
            <p:ph type="sldNum" sz="quarter" idx="5"/>
          </p:nvPr>
        </p:nvSpPr>
        <p:spPr/>
        <p:txBody>
          <a:bodyPr/>
          <a:lstStyle/>
          <a:p>
            <a:pPr>
              <a:defRPr/>
            </a:pPr>
            <a:fld id="{31AFEBCB-B9DB-4E46-9DA5-E58B8CC54FC3}" type="slidenum">
              <a:rPr lang="en-US" smtClean="0"/>
              <a:pPr>
                <a:defRPr/>
              </a:pPr>
              <a:t>53</a:t>
            </a:fld>
            <a:endParaRPr lang="en-US"/>
          </a:p>
        </p:txBody>
      </p:sp>
      <p:sp>
        <p:nvSpPr>
          <p:cNvPr id="2" name="Date Placeholder 1">
            <a:extLst>
              <a:ext uri="{FF2B5EF4-FFF2-40B4-BE49-F238E27FC236}">
                <a16:creationId xmlns:a16="http://schemas.microsoft.com/office/drawing/2014/main" id="{0444DBBF-BA8E-402E-9487-2BBFAF71BD68}"/>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33B0D420-416F-430E-AC1C-E16965DE6ACA}"/>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5CD76DE2-091B-40F4-8CCC-15287D42A8CC}"/>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5819886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547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Key Points</a:t>
            </a:r>
          </a:p>
          <a:p>
            <a:pPr eaLnBrk="1" hangingPunct="1"/>
            <a:endParaRPr lang="en-US" altLang="en-US" b="1"/>
          </a:p>
          <a:p>
            <a:pPr eaLnBrk="1" hangingPunct="1"/>
            <a:r>
              <a:rPr lang="en-US" altLang="en-US"/>
              <a:t>Review each of the bulleted points.</a:t>
            </a:r>
          </a:p>
        </p:txBody>
      </p:sp>
      <p:sp>
        <p:nvSpPr>
          <p:cNvPr id="4" name="Header Placeholder 3">
            <a:extLst>
              <a:ext uri="{FF2B5EF4-FFF2-40B4-BE49-F238E27FC236}">
                <a16:creationId xmlns:a16="http://schemas.microsoft.com/office/drawing/2014/main" id="{E129EA90-36B8-4645-B11E-EE840009FA50}"/>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1724486A-9740-4607-8378-8E85A1527921}"/>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03E09883-E0B4-4BF3-B19A-519B148D092A}"/>
              </a:ext>
            </a:extLst>
          </p:cNvPr>
          <p:cNvSpPr>
            <a:spLocks noGrp="1"/>
          </p:cNvSpPr>
          <p:nvPr>
            <p:ph type="ftr" sz="quarter" idx="4"/>
          </p:nvPr>
        </p:nvSpPr>
        <p:spPr/>
        <p:txBody>
          <a:bodyPr/>
          <a:lstStyle/>
          <a:p>
            <a:pPr>
              <a:defRPr/>
            </a:pPr>
            <a:r>
              <a:rPr lang="en-US" dirty="0"/>
              <a:t>© Copyright GED Testing Service LLC. All rights reserved</a:t>
            </a:r>
          </a:p>
        </p:txBody>
      </p:sp>
      <p:sp>
        <p:nvSpPr>
          <p:cNvPr id="7" name="Slide Number Placeholder 6">
            <a:extLst>
              <a:ext uri="{FF2B5EF4-FFF2-40B4-BE49-F238E27FC236}">
                <a16:creationId xmlns:a16="http://schemas.microsoft.com/office/drawing/2014/main" id="{1279A09B-E7B7-4ECE-928E-6A8AEBC6654F}"/>
              </a:ext>
            </a:extLst>
          </p:cNvPr>
          <p:cNvSpPr>
            <a:spLocks noGrp="1"/>
          </p:cNvSpPr>
          <p:nvPr>
            <p:ph type="sldNum" sz="quarter" idx="5"/>
          </p:nvPr>
        </p:nvSpPr>
        <p:spPr/>
        <p:txBody>
          <a:bodyPr/>
          <a:lstStyle/>
          <a:p>
            <a:pPr>
              <a:defRPr/>
            </a:pPr>
            <a:fld id="{3E3F468A-EE42-EE4B-8F09-148BB27E958E}" type="slidenum">
              <a:rPr lang="en-US" altLang="en-US" smtClean="0"/>
              <a:pPr>
                <a:defRPr/>
              </a:pPr>
              <a:t>54</a:t>
            </a:fld>
            <a:endParaRPr lang="en-US" altLang="en-US" dirty="0"/>
          </a:p>
        </p:txBody>
      </p:sp>
    </p:spTree>
    <p:extLst>
      <p:ext uri="{BB962C8B-B14F-4D97-AF65-F5344CB8AC3E}">
        <p14:creationId xmlns:p14="http://schemas.microsoft.com/office/powerpoint/2010/main" val="9484960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0752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b="1"/>
              <a:t>Key Points</a:t>
            </a:r>
          </a:p>
          <a:p>
            <a:pPr eaLnBrk="1" hangingPunct="1"/>
            <a:endParaRPr lang="en-US" altLang="en-US" b="1"/>
          </a:p>
          <a:p>
            <a:pPr eaLnBrk="1" hangingPunct="1"/>
            <a:r>
              <a:rPr lang="en-US" altLang="en-US"/>
              <a:t>Students love watching videos. Take time to watch each of the videos on YouTube listed on the slide. You can download the videos or watch them online. Students can do quick refreshers using the videos before they take the GED® math test.</a:t>
            </a:r>
          </a:p>
        </p:txBody>
      </p:sp>
      <p:sp>
        <p:nvSpPr>
          <p:cNvPr id="4" name="Header Placeholder 3">
            <a:extLst>
              <a:ext uri="{FF2B5EF4-FFF2-40B4-BE49-F238E27FC236}">
                <a16:creationId xmlns:a16="http://schemas.microsoft.com/office/drawing/2014/main" id="{125A2CB8-A303-4DD8-9F63-D8B10B3F46AF}"/>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E99B38DA-6EC7-46BB-9DD6-7786E492A066}"/>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4CE13A75-E2A9-40D7-801D-2160C48463FF}"/>
              </a:ext>
            </a:extLst>
          </p:cNvPr>
          <p:cNvSpPr>
            <a:spLocks noGrp="1"/>
          </p:cNvSpPr>
          <p:nvPr>
            <p:ph type="ftr" sz="quarter" idx="4"/>
          </p:nvPr>
        </p:nvSpPr>
        <p:spPr/>
        <p:txBody>
          <a:bodyPr/>
          <a:lstStyle/>
          <a:p>
            <a:pPr>
              <a:defRPr/>
            </a:pPr>
            <a:r>
              <a:rPr lang="en-US" dirty="0"/>
              <a:t>© Copyright GED Testing Service LLC. All rights reserved</a:t>
            </a:r>
          </a:p>
        </p:txBody>
      </p:sp>
      <p:sp>
        <p:nvSpPr>
          <p:cNvPr id="7" name="Slide Number Placeholder 6">
            <a:extLst>
              <a:ext uri="{FF2B5EF4-FFF2-40B4-BE49-F238E27FC236}">
                <a16:creationId xmlns:a16="http://schemas.microsoft.com/office/drawing/2014/main" id="{55A89DDB-EA62-46EC-B932-D002757DA1BD}"/>
              </a:ext>
            </a:extLst>
          </p:cNvPr>
          <p:cNvSpPr>
            <a:spLocks noGrp="1"/>
          </p:cNvSpPr>
          <p:nvPr>
            <p:ph type="sldNum" sz="quarter" idx="5"/>
          </p:nvPr>
        </p:nvSpPr>
        <p:spPr/>
        <p:txBody>
          <a:bodyPr/>
          <a:lstStyle/>
          <a:p>
            <a:pPr>
              <a:defRPr/>
            </a:pPr>
            <a:fld id="{91C8E89F-E7C0-6840-99DC-918C2CA9B756}" type="slidenum">
              <a:rPr lang="en-US" altLang="en-US" smtClean="0"/>
              <a:pPr>
                <a:defRPr/>
              </a:pPr>
              <a:t>55</a:t>
            </a:fld>
            <a:endParaRPr lang="en-US" altLang="en-US" dirty="0"/>
          </a:p>
        </p:txBody>
      </p:sp>
    </p:spTree>
    <p:extLst>
      <p:ext uri="{BB962C8B-B14F-4D97-AF65-F5344CB8AC3E}">
        <p14:creationId xmlns:p14="http://schemas.microsoft.com/office/powerpoint/2010/main" val="21018453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56</a:t>
            </a:fld>
            <a:endParaRPr lang="en-US"/>
          </a:p>
        </p:txBody>
      </p:sp>
    </p:spTree>
    <p:extLst>
      <p:ext uri="{BB962C8B-B14F-4D97-AF65-F5344CB8AC3E}">
        <p14:creationId xmlns:p14="http://schemas.microsoft.com/office/powerpoint/2010/main" val="37736239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059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endParaRPr lang="en-US" altLang="en-US"/>
          </a:p>
        </p:txBody>
      </p:sp>
      <p:sp>
        <p:nvSpPr>
          <p:cNvPr id="4" name="Slide Number Placeholder 3">
            <a:extLst>
              <a:ext uri="{FF2B5EF4-FFF2-40B4-BE49-F238E27FC236}">
                <a16:creationId xmlns:a16="http://schemas.microsoft.com/office/drawing/2014/main" id="{D850BF91-0657-4E6C-8050-88E27B9F33AC}"/>
              </a:ext>
            </a:extLst>
          </p:cNvPr>
          <p:cNvSpPr>
            <a:spLocks noGrp="1"/>
          </p:cNvSpPr>
          <p:nvPr>
            <p:ph type="sldNum" sz="quarter" idx="5"/>
          </p:nvPr>
        </p:nvSpPr>
        <p:spPr/>
        <p:txBody>
          <a:bodyPr/>
          <a:lstStyle/>
          <a:p>
            <a:pPr>
              <a:defRPr/>
            </a:pPr>
            <a:fld id="{7B4011A4-8CD1-3B4F-9445-0891A57A8F22}" type="slidenum">
              <a:rPr lang="en-US" smtClean="0"/>
              <a:pPr>
                <a:defRPr/>
              </a:pPr>
              <a:t>57</a:t>
            </a:fld>
            <a:endParaRPr lang="en-US"/>
          </a:p>
        </p:txBody>
      </p:sp>
      <p:sp>
        <p:nvSpPr>
          <p:cNvPr id="2" name="Date Placeholder 1">
            <a:extLst>
              <a:ext uri="{FF2B5EF4-FFF2-40B4-BE49-F238E27FC236}">
                <a16:creationId xmlns:a16="http://schemas.microsoft.com/office/drawing/2014/main" id="{A07596A1-ED91-466A-9EF8-CFFF1FFA4233}"/>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50DD4B6F-B09C-4E9E-A93A-D6F122FEC641}"/>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29A336D7-D15D-464B-98D6-0C1D966AE84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0815419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264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Students need to know the vocabulary when working with exponents. As you work with the vocabulary, you can reemphasize the fact that </a:t>
            </a:r>
            <a:r>
              <a:rPr lang="en-US" altLang="en-US" b="1"/>
              <a:t>exponent</a:t>
            </a:r>
            <a:r>
              <a:rPr lang="en-US" altLang="en-US"/>
              <a:t> of a number says </a:t>
            </a:r>
            <a:r>
              <a:rPr lang="en-US" altLang="en-US" b="1"/>
              <a:t>how many times </a:t>
            </a:r>
            <a:r>
              <a:rPr lang="en-US" altLang="en-US"/>
              <a:t>to multiply the number by itself. Review the vocabulary in the graphic.</a:t>
            </a:r>
          </a:p>
        </p:txBody>
      </p:sp>
      <p:sp>
        <p:nvSpPr>
          <p:cNvPr id="4" name="Slide Number Placeholder 3">
            <a:extLst>
              <a:ext uri="{FF2B5EF4-FFF2-40B4-BE49-F238E27FC236}">
                <a16:creationId xmlns:a16="http://schemas.microsoft.com/office/drawing/2014/main" id="{707EFAA4-624F-43B4-8AE5-BFE128877875}"/>
              </a:ext>
            </a:extLst>
          </p:cNvPr>
          <p:cNvSpPr>
            <a:spLocks noGrp="1"/>
          </p:cNvSpPr>
          <p:nvPr>
            <p:ph type="sldNum" sz="quarter" idx="5"/>
          </p:nvPr>
        </p:nvSpPr>
        <p:spPr/>
        <p:txBody>
          <a:bodyPr/>
          <a:lstStyle/>
          <a:p>
            <a:pPr>
              <a:defRPr/>
            </a:pPr>
            <a:fld id="{4F74C8C8-1F92-7841-A7FA-98BBD3C9A5CC}" type="slidenum">
              <a:rPr lang="en-US" smtClean="0"/>
              <a:pPr>
                <a:defRPr/>
              </a:pPr>
              <a:t>58</a:t>
            </a:fld>
            <a:endParaRPr lang="en-US"/>
          </a:p>
        </p:txBody>
      </p:sp>
      <p:sp>
        <p:nvSpPr>
          <p:cNvPr id="2" name="Date Placeholder 1">
            <a:extLst>
              <a:ext uri="{FF2B5EF4-FFF2-40B4-BE49-F238E27FC236}">
                <a16:creationId xmlns:a16="http://schemas.microsoft.com/office/drawing/2014/main" id="{FA4CE55B-79BC-4D7B-9088-19C830A37728}"/>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312486DF-E2CD-4519-B4C8-E7369FBB2F42}"/>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A311712C-EABA-476F-8AD3-ED2781CDDD1E}"/>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7138203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4691"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If time permits, show the video on the Laws of Exponents by the Math Dude at: </a:t>
            </a:r>
            <a:r>
              <a:rPr lang="en-US" altLang="en-US">
                <a:solidFill>
                  <a:schemeClr val="bg1"/>
                </a:solidFill>
                <a:hlinkClick r:id="rId3"/>
              </a:rPr>
              <a:t>https://www.youtube.com/watch?v=g4bKGsC2IoY</a:t>
            </a:r>
            <a:r>
              <a:rPr lang="en-US" altLang="en-US">
                <a:solidFill>
                  <a:schemeClr val="bg1"/>
                </a:solidFill>
              </a:rPr>
              <a:t> or http://www.montgomeryschoolsmd.org/departments/itv/MathDude/watch-online.aspx?id=22</a:t>
            </a:r>
          </a:p>
          <a:p>
            <a:r>
              <a:rPr lang="en-US" altLang="en-US">
                <a:solidFill>
                  <a:schemeClr val="bg1"/>
                </a:solidFill>
              </a:rPr>
              <a:t> </a:t>
            </a:r>
          </a:p>
          <a:p>
            <a:endParaRPr lang="en-US" altLang="en-US"/>
          </a:p>
          <a:p>
            <a:endParaRPr lang="en-US" altLang="en-US"/>
          </a:p>
        </p:txBody>
      </p:sp>
      <p:sp>
        <p:nvSpPr>
          <p:cNvPr id="4" name="Header Placeholder 3">
            <a:extLst>
              <a:ext uri="{FF2B5EF4-FFF2-40B4-BE49-F238E27FC236}">
                <a16:creationId xmlns:a16="http://schemas.microsoft.com/office/drawing/2014/main" id="{ECD3C850-316B-4B87-A000-AA6A2C884CA9}"/>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59BF2BF4-34A8-484B-8540-E7E626C11626}"/>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E5999118-6966-4E33-B9E6-F2107B9B7477}"/>
              </a:ext>
            </a:extLst>
          </p:cNvPr>
          <p:cNvSpPr>
            <a:spLocks noGrp="1"/>
          </p:cNvSpPr>
          <p:nvPr>
            <p:ph type="ftr" sz="quarter" idx="4"/>
          </p:nvPr>
        </p:nvSpPr>
        <p:spPr/>
        <p:txBody>
          <a:bodyPr/>
          <a:lstStyle/>
          <a:p>
            <a:pPr>
              <a:defRPr/>
            </a:pPr>
            <a:r>
              <a:rPr lang="en-US"/>
              <a:t>© Copyright GED Testing Service LLC. All rights reserved</a:t>
            </a:r>
            <a:endParaRPr lang="en-US" dirty="0"/>
          </a:p>
        </p:txBody>
      </p:sp>
      <p:sp>
        <p:nvSpPr>
          <p:cNvPr id="7" name="Slide Number Placeholder 6">
            <a:extLst>
              <a:ext uri="{FF2B5EF4-FFF2-40B4-BE49-F238E27FC236}">
                <a16:creationId xmlns:a16="http://schemas.microsoft.com/office/drawing/2014/main" id="{93C24CEF-1023-4C10-88D1-4624C13442B2}"/>
              </a:ext>
            </a:extLst>
          </p:cNvPr>
          <p:cNvSpPr>
            <a:spLocks noGrp="1"/>
          </p:cNvSpPr>
          <p:nvPr>
            <p:ph type="sldNum" sz="quarter" idx="5"/>
          </p:nvPr>
        </p:nvSpPr>
        <p:spPr/>
        <p:txBody>
          <a:bodyPr/>
          <a:lstStyle/>
          <a:p>
            <a:pPr>
              <a:defRPr/>
            </a:pPr>
            <a:fld id="{11F1C2B6-F754-0A46-B06D-4777BF4E3F12}" type="slidenum">
              <a:rPr lang="en-US" altLang="en-US" smtClean="0"/>
              <a:pPr>
                <a:defRPr/>
              </a:pPr>
              <a:t>59</a:t>
            </a:fld>
            <a:endParaRPr lang="en-US" altLang="en-US" dirty="0"/>
          </a:p>
        </p:txBody>
      </p:sp>
    </p:spTree>
    <p:extLst>
      <p:ext uri="{BB962C8B-B14F-4D97-AF65-F5344CB8AC3E}">
        <p14:creationId xmlns:p14="http://schemas.microsoft.com/office/powerpoint/2010/main" val="11212034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673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While students may not need to know all the rules or laws of exponents, having a general idea of the rules can be very helpful to students.  Over a period of time, you may want to incorporate each of these into whole group activity to help students master working with exponents.</a:t>
            </a:r>
          </a:p>
          <a:p>
            <a:endParaRPr lang="en-US" altLang="en-US"/>
          </a:p>
          <a:p>
            <a:endParaRPr lang="en-US" altLang="en-US"/>
          </a:p>
        </p:txBody>
      </p:sp>
      <p:sp>
        <p:nvSpPr>
          <p:cNvPr id="4" name="Header Placeholder 3">
            <a:extLst>
              <a:ext uri="{FF2B5EF4-FFF2-40B4-BE49-F238E27FC236}">
                <a16:creationId xmlns:a16="http://schemas.microsoft.com/office/drawing/2014/main" id="{55E0A1AC-B39A-4CAA-AB61-E46AAF9B5CFC}"/>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8580704E-9F30-4121-9274-ECD2E9869491}"/>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FE6ECC75-3665-4497-95C7-6FC51FDEF955}"/>
              </a:ext>
            </a:extLst>
          </p:cNvPr>
          <p:cNvSpPr>
            <a:spLocks noGrp="1"/>
          </p:cNvSpPr>
          <p:nvPr>
            <p:ph type="ftr" sz="quarter" idx="4"/>
          </p:nvPr>
        </p:nvSpPr>
        <p:spPr/>
        <p:txBody>
          <a:bodyPr/>
          <a:lstStyle/>
          <a:p>
            <a:pPr>
              <a:defRPr/>
            </a:pPr>
            <a:r>
              <a:rPr lang="en-US"/>
              <a:t>© Copyright GED Testing Service LLC. All rights reserved</a:t>
            </a:r>
            <a:endParaRPr lang="en-US" dirty="0"/>
          </a:p>
        </p:txBody>
      </p:sp>
      <p:sp>
        <p:nvSpPr>
          <p:cNvPr id="7" name="Slide Number Placeholder 6">
            <a:extLst>
              <a:ext uri="{FF2B5EF4-FFF2-40B4-BE49-F238E27FC236}">
                <a16:creationId xmlns:a16="http://schemas.microsoft.com/office/drawing/2014/main" id="{A236100D-3983-43BA-8378-A0157F48EF96}"/>
              </a:ext>
            </a:extLst>
          </p:cNvPr>
          <p:cNvSpPr>
            <a:spLocks noGrp="1"/>
          </p:cNvSpPr>
          <p:nvPr>
            <p:ph type="sldNum" sz="quarter" idx="5"/>
          </p:nvPr>
        </p:nvSpPr>
        <p:spPr/>
        <p:txBody>
          <a:bodyPr/>
          <a:lstStyle/>
          <a:p>
            <a:pPr>
              <a:defRPr/>
            </a:pPr>
            <a:fld id="{30626DD0-6291-3441-95CF-235551213797}" type="slidenum">
              <a:rPr lang="en-US" altLang="en-US" smtClean="0"/>
              <a:pPr>
                <a:defRPr/>
              </a:pPr>
              <a:t>60</a:t>
            </a:fld>
            <a:endParaRPr lang="en-US" altLang="en-US" dirty="0"/>
          </a:p>
        </p:txBody>
      </p:sp>
    </p:spTree>
    <p:extLst>
      <p:ext uri="{BB962C8B-B14F-4D97-AF65-F5344CB8AC3E}">
        <p14:creationId xmlns:p14="http://schemas.microsoft.com/office/powerpoint/2010/main" val="173293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r>
              <a:rPr lang="en-US" dirty="0"/>
              <a:t>This section will provide a very brief overview of the Mathematical Reasoning test and PLDs and HIIs. If participants are new to the field, additional time may be needed in this area. </a:t>
            </a:r>
          </a:p>
        </p:txBody>
      </p:sp>
      <p:sp>
        <p:nvSpPr>
          <p:cNvPr id="4" name="Slide Number Placeholder 3"/>
          <p:cNvSpPr>
            <a:spLocks noGrp="1"/>
          </p:cNvSpPr>
          <p:nvPr>
            <p:ph type="sldNum" sz="quarter" idx="10"/>
          </p:nvPr>
        </p:nvSpPr>
        <p:spPr/>
        <p:txBody>
          <a:bodyPr/>
          <a:lstStyle/>
          <a:p>
            <a:fld id="{F4B847EB-B2BF-D24D-A326-78699DF339EC}" type="slidenum">
              <a:rPr lang="en-US" smtClean="0"/>
              <a:t>6</a:t>
            </a:fld>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Mathematical Reasoning</a:t>
            </a:r>
          </a:p>
        </p:txBody>
      </p:sp>
      <p:sp>
        <p:nvSpPr>
          <p:cNvPr id="7" name="Footer Placeholder 6"/>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0816615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1878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Review recommendations for test-takers on the slides.</a:t>
            </a:r>
          </a:p>
          <a:p>
            <a:endParaRPr lang="en-US" altLang="en-US"/>
          </a:p>
        </p:txBody>
      </p:sp>
      <p:sp>
        <p:nvSpPr>
          <p:cNvPr id="4" name="Header Placeholder 3">
            <a:extLst>
              <a:ext uri="{FF2B5EF4-FFF2-40B4-BE49-F238E27FC236}">
                <a16:creationId xmlns:a16="http://schemas.microsoft.com/office/drawing/2014/main" id="{4B66D27B-304B-48E0-845A-07664EC0403B}"/>
              </a:ext>
            </a:extLst>
          </p:cNvPr>
          <p:cNvSpPr>
            <a:spLocks noGrp="1"/>
          </p:cNvSpPr>
          <p:nvPr>
            <p:ph type="hdr" sz="quarter"/>
          </p:nvPr>
        </p:nvSpPr>
        <p:spPr/>
        <p:txBody>
          <a:bodyPr/>
          <a:lstStyle/>
          <a:p>
            <a:pPr>
              <a:defRPr/>
            </a:pPr>
            <a:r>
              <a:rPr lang="en-US"/>
              <a:t>Math "Grab Bag"</a:t>
            </a:r>
            <a:endParaRPr lang="en-US" dirty="0"/>
          </a:p>
        </p:txBody>
      </p:sp>
      <p:sp>
        <p:nvSpPr>
          <p:cNvPr id="5" name="Date Placeholder 4">
            <a:extLst>
              <a:ext uri="{FF2B5EF4-FFF2-40B4-BE49-F238E27FC236}">
                <a16:creationId xmlns:a16="http://schemas.microsoft.com/office/drawing/2014/main" id="{80BA5469-3008-4B93-82AB-54025BC1F6D3}"/>
              </a:ext>
            </a:extLst>
          </p:cNvPr>
          <p:cNvSpPr>
            <a:spLocks noGrp="1"/>
          </p:cNvSpPr>
          <p:nvPr>
            <p:ph type="dt" sz="quarter" idx="1"/>
          </p:nvPr>
        </p:nvSpPr>
        <p:spPr/>
        <p:txBody>
          <a:bodyPr/>
          <a:lstStyle/>
          <a:p>
            <a:pPr>
              <a:defRPr/>
            </a:pPr>
            <a:r>
              <a:rPr lang="en-US" altLang="en-US"/>
              <a:t>6/27/2017</a:t>
            </a:r>
            <a:endParaRPr lang="en-US" altLang="en-US" dirty="0"/>
          </a:p>
        </p:txBody>
      </p:sp>
      <p:sp>
        <p:nvSpPr>
          <p:cNvPr id="6" name="Footer Placeholder 5">
            <a:extLst>
              <a:ext uri="{FF2B5EF4-FFF2-40B4-BE49-F238E27FC236}">
                <a16:creationId xmlns:a16="http://schemas.microsoft.com/office/drawing/2014/main" id="{8BB3903B-3CEC-4F14-B8EF-50EEA4521E79}"/>
              </a:ext>
            </a:extLst>
          </p:cNvPr>
          <p:cNvSpPr>
            <a:spLocks noGrp="1"/>
          </p:cNvSpPr>
          <p:nvPr>
            <p:ph type="ftr" sz="quarter" idx="4"/>
          </p:nvPr>
        </p:nvSpPr>
        <p:spPr/>
        <p:txBody>
          <a:bodyPr/>
          <a:lstStyle/>
          <a:p>
            <a:pPr>
              <a:defRPr/>
            </a:pPr>
            <a:r>
              <a:rPr lang="en-US"/>
              <a:t>© Copyright GED Testing Service LLC. All rights reserved</a:t>
            </a:r>
            <a:endParaRPr lang="en-US" dirty="0"/>
          </a:p>
        </p:txBody>
      </p:sp>
      <p:sp>
        <p:nvSpPr>
          <p:cNvPr id="7" name="Slide Number Placeholder 6">
            <a:extLst>
              <a:ext uri="{FF2B5EF4-FFF2-40B4-BE49-F238E27FC236}">
                <a16:creationId xmlns:a16="http://schemas.microsoft.com/office/drawing/2014/main" id="{6CC463F7-F107-4155-BF76-F0C83FD62244}"/>
              </a:ext>
            </a:extLst>
          </p:cNvPr>
          <p:cNvSpPr>
            <a:spLocks noGrp="1"/>
          </p:cNvSpPr>
          <p:nvPr>
            <p:ph type="sldNum" sz="quarter" idx="5"/>
          </p:nvPr>
        </p:nvSpPr>
        <p:spPr/>
        <p:txBody>
          <a:bodyPr/>
          <a:lstStyle/>
          <a:p>
            <a:pPr>
              <a:defRPr/>
            </a:pPr>
            <a:fld id="{82244E4C-F206-3E4A-860C-5F32D6590A6E}" type="slidenum">
              <a:rPr lang="en-US" altLang="en-US" smtClean="0"/>
              <a:pPr>
                <a:defRPr/>
              </a:pPr>
              <a:t>61</a:t>
            </a:fld>
            <a:endParaRPr lang="en-US" altLang="en-US" dirty="0"/>
          </a:p>
        </p:txBody>
      </p:sp>
    </p:spTree>
    <p:extLst>
      <p:ext uri="{BB962C8B-B14F-4D97-AF65-F5344CB8AC3E}">
        <p14:creationId xmlns:p14="http://schemas.microsoft.com/office/powerpoint/2010/main" val="200216492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083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a:p>
          <a:p>
            <a:r>
              <a:rPr lang="en-US" altLang="en-US"/>
              <a:t>When radicals (square roots) include variables, they are still simplified the same way. We just have to work with variables as well as numbers</a:t>
            </a:r>
            <a:br>
              <a:rPr lang="en-US" altLang="en-US"/>
            </a:br>
            <a:br>
              <a:rPr lang="en-US" altLang="en-US"/>
            </a:br>
            <a:r>
              <a:rPr lang="en-US" altLang="en-US"/>
              <a:t>1) Factor the radicand (the numbers/variables inside the square root). Factor then number into its prime factors and expand the variable(s).</a:t>
            </a:r>
            <a:br>
              <a:rPr lang="en-US" altLang="en-US"/>
            </a:br>
            <a:r>
              <a:rPr lang="en-US" altLang="en-US"/>
              <a:t>2) Bring any factor listed twice within the radicand to the outside.</a:t>
            </a:r>
          </a:p>
          <a:p>
            <a:endParaRPr lang="en-US" altLang="en-US"/>
          </a:p>
          <a:p>
            <a:r>
              <a:rPr lang="en-US" altLang="en-US"/>
              <a:t>In the example provided, review how the radical expression is simplified. Since there is a pair of 3's and a pair of y's, we can bring the 3 and the y outside, but the x stayed inside since it was not a pair.</a:t>
            </a:r>
          </a:p>
          <a:p>
            <a:endParaRPr lang="en-US" altLang="en-US"/>
          </a:p>
        </p:txBody>
      </p:sp>
      <p:sp>
        <p:nvSpPr>
          <p:cNvPr id="4" name="Slide Number Placeholder 3">
            <a:extLst>
              <a:ext uri="{FF2B5EF4-FFF2-40B4-BE49-F238E27FC236}">
                <a16:creationId xmlns:a16="http://schemas.microsoft.com/office/drawing/2014/main" id="{34D55D0F-800F-44B9-87BE-BEADD0E7F8AF}"/>
              </a:ext>
            </a:extLst>
          </p:cNvPr>
          <p:cNvSpPr>
            <a:spLocks noGrp="1"/>
          </p:cNvSpPr>
          <p:nvPr>
            <p:ph type="sldNum" sz="quarter" idx="5"/>
          </p:nvPr>
        </p:nvSpPr>
        <p:spPr/>
        <p:txBody>
          <a:bodyPr/>
          <a:lstStyle/>
          <a:p>
            <a:pPr>
              <a:defRPr/>
            </a:pPr>
            <a:fld id="{B87792EC-5B3B-154B-A251-B2F6651616B4}" type="slidenum">
              <a:rPr lang="en-US" smtClean="0"/>
              <a:pPr>
                <a:defRPr/>
              </a:pPr>
              <a:t>62</a:t>
            </a:fld>
            <a:endParaRPr lang="en-US"/>
          </a:p>
        </p:txBody>
      </p:sp>
      <p:sp>
        <p:nvSpPr>
          <p:cNvPr id="2" name="Date Placeholder 1">
            <a:extLst>
              <a:ext uri="{FF2B5EF4-FFF2-40B4-BE49-F238E27FC236}">
                <a16:creationId xmlns:a16="http://schemas.microsoft.com/office/drawing/2014/main" id="{94FE536D-E911-4EB6-8E4C-53C86B9A7219}"/>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5153FF06-7F75-41DF-BE98-3576A4C9C175}"/>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DD40B9BD-3072-4BF8-AB0E-9AE33CCEAB07}"/>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27260521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288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	</a:t>
            </a:r>
          </a:p>
          <a:p>
            <a:endParaRPr lang="en-US" altLang="en-US" b="1"/>
          </a:p>
          <a:p>
            <a:r>
              <a:rPr lang="en-US" altLang="en-US"/>
              <a:t>When there is so much to do, why should you take time to work with radicals. Students may see something similar to this item sampler question on the math test. The problem is not difficult to solve, if students know the basics of simplifying radicals.</a:t>
            </a:r>
          </a:p>
          <a:p>
            <a:endParaRPr lang="en-US" altLang="en-US"/>
          </a:p>
        </p:txBody>
      </p:sp>
      <p:sp>
        <p:nvSpPr>
          <p:cNvPr id="4" name="Slide Number Placeholder 3">
            <a:extLst>
              <a:ext uri="{FF2B5EF4-FFF2-40B4-BE49-F238E27FC236}">
                <a16:creationId xmlns:a16="http://schemas.microsoft.com/office/drawing/2014/main" id="{78A0A445-E0FB-4E8B-B192-326737CA1465}"/>
              </a:ext>
            </a:extLst>
          </p:cNvPr>
          <p:cNvSpPr>
            <a:spLocks noGrp="1"/>
          </p:cNvSpPr>
          <p:nvPr>
            <p:ph type="sldNum" sz="quarter" idx="5"/>
          </p:nvPr>
        </p:nvSpPr>
        <p:spPr/>
        <p:txBody>
          <a:bodyPr/>
          <a:lstStyle/>
          <a:p>
            <a:pPr>
              <a:defRPr/>
            </a:pPr>
            <a:fld id="{937A24C7-3BDB-1444-B71E-64170D128D80}" type="slidenum">
              <a:rPr lang="en-US" smtClean="0"/>
              <a:pPr>
                <a:defRPr/>
              </a:pPr>
              <a:t>63</a:t>
            </a:fld>
            <a:endParaRPr lang="en-US"/>
          </a:p>
        </p:txBody>
      </p:sp>
      <p:sp>
        <p:nvSpPr>
          <p:cNvPr id="2" name="Date Placeholder 1">
            <a:extLst>
              <a:ext uri="{FF2B5EF4-FFF2-40B4-BE49-F238E27FC236}">
                <a16:creationId xmlns:a16="http://schemas.microsoft.com/office/drawing/2014/main" id="{AE1BCFB4-7F13-4F1D-8C17-53375DD5B7A6}"/>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84B092AC-021C-45C7-85C8-04ECFBEE1BE5}"/>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5B4FBDC9-775A-4533-887D-694F317A2C49}"/>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7724570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64</a:t>
            </a:fld>
            <a:endParaRPr lang="en-US"/>
          </a:p>
        </p:txBody>
      </p:sp>
    </p:spTree>
    <p:extLst>
      <p:ext uri="{BB962C8B-B14F-4D97-AF65-F5344CB8AC3E}">
        <p14:creationId xmlns:p14="http://schemas.microsoft.com/office/powerpoint/2010/main" val="11371346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a:t>Math "Grab Bag"</a:t>
            </a:r>
          </a:p>
        </p:txBody>
      </p:sp>
      <p:sp>
        <p:nvSpPr>
          <p:cNvPr id="5" name="Date Placeholder 4"/>
          <p:cNvSpPr>
            <a:spLocks noGrp="1"/>
          </p:cNvSpPr>
          <p:nvPr>
            <p:ph type="dt" idx="11"/>
          </p:nvPr>
        </p:nvSpPr>
        <p:spPr/>
        <p:txBody>
          <a:bodyPr/>
          <a:lstStyle/>
          <a:p>
            <a:pPr>
              <a:defRPr/>
            </a:pPr>
            <a:r>
              <a:rPr lang="en-US"/>
              <a:t>6/27/2017</a:t>
            </a:r>
          </a:p>
        </p:txBody>
      </p:sp>
      <p:sp>
        <p:nvSpPr>
          <p:cNvPr id="6" name="Footer Placeholder 5"/>
          <p:cNvSpPr>
            <a:spLocks noGrp="1"/>
          </p:cNvSpPr>
          <p:nvPr>
            <p:ph type="ftr" sz="quarter" idx="12"/>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13"/>
          </p:nvPr>
        </p:nvSpPr>
        <p:spPr/>
        <p:txBody>
          <a:bodyPr/>
          <a:lstStyle/>
          <a:p>
            <a:pPr>
              <a:defRPr/>
            </a:pPr>
            <a:fld id="{3BDBEB5C-3524-3441-9CD5-5068075047B4}" type="slidenum">
              <a:rPr lang="en-US" smtClean="0"/>
              <a:pPr>
                <a:defRPr/>
              </a:pPr>
              <a:t>65</a:t>
            </a:fld>
            <a:endParaRPr lang="en-US"/>
          </a:p>
        </p:txBody>
      </p:sp>
    </p:spTree>
    <p:extLst>
      <p:ext uri="{BB962C8B-B14F-4D97-AF65-F5344CB8AC3E}">
        <p14:creationId xmlns:p14="http://schemas.microsoft.com/office/powerpoint/2010/main" val="208391426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6979"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You may not often think about the power of the zero. It is unique in so many ways. Zero came into being sometime between 600 and 900 A.D. Think of where you would be without the mighty zero. How could you tell the difference between 30 and 3000. The zero gives our number system its power. </a:t>
            </a:r>
          </a:p>
          <a:p>
            <a:endParaRPr lang="en-US" altLang="en-US"/>
          </a:p>
          <a:p>
            <a:r>
              <a:rPr lang="en-US" altLang="en-US"/>
              <a:t>If you want to learn more about The Origin of the Number Zero, check out the article at: http://www.smithsonianmag.com/history/origin-number-zero-180953392/#qagAYijydW3RXhhk.99 </a:t>
            </a:r>
          </a:p>
          <a:p>
            <a:endParaRPr lang="en-US" altLang="en-US"/>
          </a:p>
          <a:p>
            <a:endParaRPr lang="en-US" altLang="en-US"/>
          </a:p>
        </p:txBody>
      </p:sp>
      <p:sp>
        <p:nvSpPr>
          <p:cNvPr id="4" name="Slide Number Placeholder 3">
            <a:extLst>
              <a:ext uri="{FF2B5EF4-FFF2-40B4-BE49-F238E27FC236}">
                <a16:creationId xmlns:a16="http://schemas.microsoft.com/office/drawing/2014/main" id="{84DA515A-8D13-4814-B164-8C1E4DADAC84}"/>
              </a:ext>
            </a:extLst>
          </p:cNvPr>
          <p:cNvSpPr>
            <a:spLocks noGrp="1"/>
          </p:cNvSpPr>
          <p:nvPr>
            <p:ph type="sldNum" sz="quarter" idx="5"/>
          </p:nvPr>
        </p:nvSpPr>
        <p:spPr/>
        <p:txBody>
          <a:bodyPr/>
          <a:lstStyle/>
          <a:p>
            <a:pPr>
              <a:defRPr/>
            </a:pPr>
            <a:fld id="{A2BEA3A7-349E-C849-B234-95DFE67DBD0B}" type="slidenum">
              <a:rPr lang="en-US" smtClean="0"/>
              <a:pPr>
                <a:defRPr/>
              </a:pPr>
              <a:t>66</a:t>
            </a:fld>
            <a:endParaRPr lang="en-US"/>
          </a:p>
        </p:txBody>
      </p:sp>
      <p:sp>
        <p:nvSpPr>
          <p:cNvPr id="2" name="Date Placeholder 1">
            <a:extLst>
              <a:ext uri="{FF2B5EF4-FFF2-40B4-BE49-F238E27FC236}">
                <a16:creationId xmlns:a16="http://schemas.microsoft.com/office/drawing/2014/main" id="{B26D283C-195F-478F-ACED-DEA2FD607619}"/>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ECA425E1-E672-45A3-A709-98CB8B359056}"/>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8EC3C4C3-AC38-4BA1-BCB7-B409533E56B0}"/>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15107088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29027"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There are many different properties of the number zero. Have students identify different ways that zero impacts calculations that they perform. See how many different properties students can come up with and check them off on the chart above. Students will probably be able to name all but the last two.</a:t>
            </a:r>
          </a:p>
          <a:p>
            <a:endParaRPr lang="en-US" altLang="en-US"/>
          </a:p>
          <a:p>
            <a:r>
              <a:rPr lang="en-US" altLang="en-US"/>
              <a:t>For additional information on the Properties of Zero, check out Math is Fun at: </a:t>
            </a:r>
            <a:r>
              <a:rPr lang="en-US" altLang="en-US">
                <a:hlinkClick r:id="rId3"/>
              </a:rPr>
              <a:t>http://www.mathsisfun.com/numbers/zero.html</a:t>
            </a:r>
            <a:r>
              <a:rPr lang="en-US" altLang="en-US"/>
              <a:t> .</a:t>
            </a:r>
          </a:p>
          <a:p>
            <a:endParaRPr lang="en-US" altLang="en-US"/>
          </a:p>
        </p:txBody>
      </p:sp>
      <p:sp>
        <p:nvSpPr>
          <p:cNvPr id="4" name="Slide Number Placeholder 3"/>
          <p:cNvSpPr>
            <a:spLocks noGrp="1"/>
          </p:cNvSpPr>
          <p:nvPr>
            <p:ph type="sldNum" sz="quarter" idx="5"/>
          </p:nvPr>
        </p:nvSpPr>
        <p:spPr/>
        <p:txBody>
          <a:bodyPr/>
          <a:lstStyle/>
          <a:p>
            <a:pPr>
              <a:defRPr/>
            </a:pPr>
            <a:fld id="{CBA8FA77-FB39-1F45-9CD5-EAA967F7D5F5}" type="slidenum">
              <a:rPr lang="en-US" smtClean="0"/>
              <a:pPr>
                <a:defRPr/>
              </a:pPr>
              <a:t>67</a:t>
            </a:fld>
            <a:endParaRPr lang="en-US"/>
          </a:p>
        </p:txBody>
      </p:sp>
      <p:sp>
        <p:nvSpPr>
          <p:cNvPr id="5" name="Date Placeholder 4">
            <a:extLst>
              <a:ext uri="{FF2B5EF4-FFF2-40B4-BE49-F238E27FC236}">
                <a16:creationId xmlns:a16="http://schemas.microsoft.com/office/drawing/2014/main" id="{C92FB1C4-2BB2-4D97-A10E-979D3A923114}"/>
              </a:ext>
            </a:extLst>
          </p:cNvPr>
          <p:cNvSpPr>
            <a:spLocks noGrp="1"/>
          </p:cNvSpPr>
          <p:nvPr>
            <p:ph type="dt" sz="quarter" idx="1"/>
          </p:nvPr>
        </p:nvSpPr>
        <p:spPr/>
        <p:txBody>
          <a:bodyPr/>
          <a:lstStyle/>
          <a:p>
            <a:pPr>
              <a:defRPr/>
            </a:pPr>
            <a:r>
              <a:rPr lang="en-US"/>
              <a:t>6/27/2017</a:t>
            </a:r>
          </a:p>
        </p:txBody>
      </p:sp>
      <p:sp>
        <p:nvSpPr>
          <p:cNvPr id="6" name="Footer Placeholder 5">
            <a:extLst>
              <a:ext uri="{FF2B5EF4-FFF2-40B4-BE49-F238E27FC236}">
                <a16:creationId xmlns:a16="http://schemas.microsoft.com/office/drawing/2014/main" id="{B116FFB9-DBEB-4D91-A9DF-798D5A75723F}"/>
              </a:ext>
            </a:extLst>
          </p:cNvPr>
          <p:cNvSpPr>
            <a:spLocks noGrp="1"/>
          </p:cNvSpPr>
          <p:nvPr>
            <p:ph type="ftr" sz="quarter" idx="4"/>
          </p:nvPr>
        </p:nvSpPr>
        <p:spPr/>
        <p:txBody>
          <a:bodyPr/>
          <a:lstStyle/>
          <a:p>
            <a:pPr>
              <a:defRPr/>
            </a:pPr>
            <a:r>
              <a:rPr lang="en-US"/>
              <a:t>© Copyright GED Testing Service LLC. All rights reserved</a:t>
            </a:r>
          </a:p>
        </p:txBody>
      </p:sp>
      <p:sp>
        <p:nvSpPr>
          <p:cNvPr id="7" name="Header Placeholder 6">
            <a:extLst>
              <a:ext uri="{FF2B5EF4-FFF2-40B4-BE49-F238E27FC236}">
                <a16:creationId xmlns:a16="http://schemas.microsoft.com/office/drawing/2014/main" id="{A379D6D7-5C7B-42C5-B78C-C5577B4D91C6}"/>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39397189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31075"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At some point, students may come across the term “undefined value.” They may ask you what that means. How can an expression have an undefined value? Doesn’t everything have some type of value.</a:t>
            </a:r>
          </a:p>
          <a:p>
            <a:endParaRPr lang="en-US" altLang="en-US"/>
          </a:p>
          <a:p>
            <a:r>
              <a:rPr lang="en-US" altLang="en-US"/>
              <a:t>This slide includes several animations. Click through each one to reveal the information.</a:t>
            </a:r>
          </a:p>
          <a:p>
            <a:endParaRPr lang="en-US" altLang="en-US"/>
          </a:p>
          <a:p>
            <a:r>
              <a:rPr lang="en-US" altLang="en-US"/>
              <a:t>Show the fraction </a:t>
            </a:r>
            <a:r>
              <a:rPr lang="en-US" altLang="en-US" i="1"/>
              <a:t>a/</a:t>
            </a:r>
            <a:r>
              <a:rPr lang="en-US" altLang="en-US"/>
              <a:t>0. Ask students what it means. Students should be able to define the fraction as a division problem where the denominator is 0. </a:t>
            </a:r>
          </a:p>
          <a:p>
            <a:endParaRPr lang="en-US" altLang="en-US"/>
          </a:p>
          <a:p>
            <a:r>
              <a:rPr lang="en-US" altLang="en-US"/>
              <a:t>Now show the fraction 7/0. Ask students what the value of that fraction would be. They know that 7/1 is 7, so they may start there. Explain that although you can certainly write the expression; it has no meaning. Division by zero is undefined. Mathematics have never defined the meaning because there is no good definition. If you want to learn more about undefined value, check out the video at the Khan Academy using the following link: </a:t>
            </a:r>
            <a:r>
              <a:rPr lang="en-US" altLang="en-US">
                <a:hlinkClick r:id="rId3"/>
              </a:rPr>
              <a:t>https://www.khanacademy.org/math/algebra/introduction-to-algebra/division-by-zero/v/why-dividing-by-zero-is-undefined</a:t>
            </a:r>
            <a:r>
              <a:rPr lang="en-US" altLang="en-US"/>
              <a:t> </a:t>
            </a:r>
          </a:p>
          <a:p>
            <a:endParaRPr lang="en-US" altLang="en-US"/>
          </a:p>
          <a:p>
            <a:r>
              <a:rPr lang="en-US" altLang="en-US"/>
              <a:t>As final word to help students understand the concept of undefined. Click and reveal the question, “ How many times can you throw nothing into baskets?” Reveal the answer: As many times as you want. It’s just not a real number. This real life look at the math may just be what students need to see that there is no real answer to either the “nothing in no baskets” and the undefined value of dividing by 0.</a:t>
            </a:r>
          </a:p>
          <a:p>
            <a:endParaRPr lang="en-US" altLang="en-US"/>
          </a:p>
          <a:p>
            <a:endParaRPr lang="en-US" altLang="en-US"/>
          </a:p>
          <a:p>
            <a:endParaRPr lang="en-US" altLang="en-US"/>
          </a:p>
        </p:txBody>
      </p:sp>
      <p:sp>
        <p:nvSpPr>
          <p:cNvPr id="4" name="Slide Number Placeholder 3">
            <a:extLst>
              <a:ext uri="{FF2B5EF4-FFF2-40B4-BE49-F238E27FC236}">
                <a16:creationId xmlns:a16="http://schemas.microsoft.com/office/drawing/2014/main" id="{AD3DD0C7-15E0-41FB-9A95-27C4B837570C}"/>
              </a:ext>
            </a:extLst>
          </p:cNvPr>
          <p:cNvSpPr>
            <a:spLocks noGrp="1"/>
          </p:cNvSpPr>
          <p:nvPr>
            <p:ph type="sldNum" sz="quarter" idx="5"/>
          </p:nvPr>
        </p:nvSpPr>
        <p:spPr/>
        <p:txBody>
          <a:bodyPr/>
          <a:lstStyle/>
          <a:p>
            <a:pPr>
              <a:defRPr/>
            </a:pPr>
            <a:fld id="{30E6241B-7935-A945-97DF-E1AB1334EB0D}" type="slidenum">
              <a:rPr lang="en-US" smtClean="0"/>
              <a:pPr>
                <a:defRPr/>
              </a:pPr>
              <a:t>68</a:t>
            </a:fld>
            <a:endParaRPr lang="en-US"/>
          </a:p>
        </p:txBody>
      </p:sp>
      <p:sp>
        <p:nvSpPr>
          <p:cNvPr id="2" name="Date Placeholder 1">
            <a:extLst>
              <a:ext uri="{FF2B5EF4-FFF2-40B4-BE49-F238E27FC236}">
                <a16:creationId xmlns:a16="http://schemas.microsoft.com/office/drawing/2014/main" id="{0993F8D6-6E83-4207-BC72-D97F1A00151C}"/>
              </a:ext>
            </a:extLst>
          </p:cNvPr>
          <p:cNvSpPr>
            <a:spLocks noGrp="1"/>
          </p:cNvSpPr>
          <p:nvPr>
            <p:ph type="dt" sz="quarter" idx="1"/>
          </p:nvPr>
        </p:nvSpPr>
        <p:spPr/>
        <p:txBody>
          <a:bodyPr/>
          <a:lstStyle/>
          <a:p>
            <a:pPr>
              <a:defRPr/>
            </a:pPr>
            <a:r>
              <a:rPr lang="en-US"/>
              <a:t>6/27/2017</a:t>
            </a:r>
          </a:p>
        </p:txBody>
      </p:sp>
      <p:sp>
        <p:nvSpPr>
          <p:cNvPr id="3" name="Footer Placeholder 2">
            <a:extLst>
              <a:ext uri="{FF2B5EF4-FFF2-40B4-BE49-F238E27FC236}">
                <a16:creationId xmlns:a16="http://schemas.microsoft.com/office/drawing/2014/main" id="{2B92F2A6-C6BC-40F9-91D1-8D4D02EF1D02}"/>
              </a:ext>
            </a:extLst>
          </p:cNvPr>
          <p:cNvSpPr>
            <a:spLocks noGrp="1"/>
          </p:cNvSpPr>
          <p:nvPr>
            <p:ph type="ftr" sz="quarter" idx="4"/>
          </p:nvPr>
        </p:nvSpPr>
        <p:spPr/>
        <p:txBody>
          <a:bodyPr/>
          <a:lstStyle/>
          <a:p>
            <a:pPr>
              <a:defRPr/>
            </a:pPr>
            <a:r>
              <a:rPr lang="en-US"/>
              <a:t>© Copyright GED Testing Service LLC. All rights reserved</a:t>
            </a:r>
          </a:p>
        </p:txBody>
      </p:sp>
      <p:sp>
        <p:nvSpPr>
          <p:cNvPr id="5" name="Header Placeholder 4">
            <a:extLst>
              <a:ext uri="{FF2B5EF4-FFF2-40B4-BE49-F238E27FC236}">
                <a16:creationId xmlns:a16="http://schemas.microsoft.com/office/drawing/2014/main" id="{8652552B-1CC4-49A3-8469-CDC66A45EEB6}"/>
              </a:ext>
            </a:extLst>
          </p:cNvPr>
          <p:cNvSpPr>
            <a:spLocks noGrp="1"/>
          </p:cNvSpPr>
          <p:nvPr>
            <p:ph type="hdr" sz="quarter"/>
          </p:nvPr>
        </p:nvSpPr>
        <p:spPr/>
        <p:txBody>
          <a:bodyPr/>
          <a:lstStyle/>
          <a:p>
            <a:pPr>
              <a:defRPr/>
            </a:pPr>
            <a:r>
              <a:rPr lang="en-US"/>
              <a:t>Math "Grab Bag"</a:t>
            </a:r>
          </a:p>
        </p:txBody>
      </p:sp>
    </p:spTree>
    <p:extLst>
      <p:ext uri="{BB962C8B-B14F-4D97-AF65-F5344CB8AC3E}">
        <p14:creationId xmlns:p14="http://schemas.microsoft.com/office/powerpoint/2010/main" val="39733362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33123" name="Notes Placeholder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t>Key Points</a:t>
            </a:r>
          </a:p>
          <a:p>
            <a:endParaRPr lang="en-US" altLang="en-US" b="1"/>
          </a:p>
          <a:p>
            <a:r>
              <a:rPr lang="en-US" altLang="en-US"/>
              <a:t>If time permits, visit some of the websites.</a:t>
            </a:r>
          </a:p>
        </p:txBody>
      </p:sp>
      <p:sp>
        <p:nvSpPr>
          <p:cNvPr id="4" name="Header Placeholder 3"/>
          <p:cNvSpPr>
            <a:spLocks noGrp="1"/>
          </p:cNvSpPr>
          <p:nvPr>
            <p:ph type="hdr" sz="quarter"/>
          </p:nvPr>
        </p:nvSpPr>
        <p:spPr/>
        <p:txBody>
          <a:bodyPr/>
          <a:lstStyle/>
          <a:p>
            <a:pPr>
              <a:defRPr/>
            </a:pPr>
            <a:r>
              <a:rPr lang="en-US"/>
              <a:t>Math "Grab Bag"</a:t>
            </a:r>
          </a:p>
        </p:txBody>
      </p:sp>
      <p:sp>
        <p:nvSpPr>
          <p:cNvPr id="5" name="Date Placeholder 4"/>
          <p:cNvSpPr>
            <a:spLocks noGrp="1"/>
          </p:cNvSpPr>
          <p:nvPr>
            <p:ph type="dt" sz="quarter" idx="1"/>
          </p:nvPr>
        </p:nvSpPr>
        <p:spPr/>
        <p:txBody>
          <a:bodyPr/>
          <a:lstStyle/>
          <a:p>
            <a:pPr>
              <a:defRPr/>
            </a:pPr>
            <a:r>
              <a:rPr lang="en-US"/>
              <a:t>6/27/2017</a:t>
            </a:r>
          </a:p>
        </p:txBody>
      </p:sp>
      <p:sp>
        <p:nvSpPr>
          <p:cNvPr id="6" name="Footer Placeholder 5"/>
          <p:cNvSpPr>
            <a:spLocks noGrp="1"/>
          </p:cNvSpPr>
          <p:nvPr>
            <p:ph type="ftr" sz="quarter" idx="4"/>
          </p:nvPr>
        </p:nvSpPr>
        <p:spPr/>
        <p:txBody>
          <a:bodyPr/>
          <a:lstStyle/>
          <a:p>
            <a:pPr>
              <a:defRPr/>
            </a:pPr>
            <a:r>
              <a:rPr lang="en-US"/>
              <a:t>© Copyright GED Testing Service LLC. All rights reserved</a:t>
            </a:r>
          </a:p>
        </p:txBody>
      </p:sp>
      <p:sp>
        <p:nvSpPr>
          <p:cNvPr id="7" name="Slide Number Placeholder 6"/>
          <p:cNvSpPr>
            <a:spLocks noGrp="1"/>
          </p:cNvSpPr>
          <p:nvPr>
            <p:ph type="sldNum" sz="quarter" idx="5"/>
          </p:nvPr>
        </p:nvSpPr>
        <p:spPr/>
        <p:txBody>
          <a:bodyPr/>
          <a:lstStyle/>
          <a:p>
            <a:pPr>
              <a:defRPr/>
            </a:pPr>
            <a:fld id="{9484151B-5F31-EF4A-A732-F329E8E21CEA}" type="slidenum">
              <a:rPr lang="en-US" smtClean="0"/>
              <a:pPr>
                <a:defRPr/>
              </a:pPr>
              <a:t>69</a:t>
            </a:fld>
            <a:endParaRPr lang="en-US"/>
          </a:p>
        </p:txBody>
      </p:sp>
    </p:spTree>
    <p:extLst>
      <p:ext uri="{BB962C8B-B14F-4D97-AF65-F5344CB8AC3E}">
        <p14:creationId xmlns:p14="http://schemas.microsoft.com/office/powerpoint/2010/main" val="96740238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xfrm>
            <a:off x="788670" y="4445080"/>
            <a:ext cx="5350193" cy="42135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b="1" dirty="0">
                <a:ea typeface="ＭＳ Ｐゴシック" pitchFamily="34" charset="-128"/>
                <a:cs typeface="Arial" pitchFamily="34" charset="0"/>
              </a:rPr>
              <a:t>Key Points</a:t>
            </a:r>
          </a:p>
          <a:p>
            <a:pPr>
              <a:lnSpc>
                <a:spcPct val="90000"/>
              </a:lnSpc>
            </a:pPr>
            <a:endParaRPr lang="en-US" dirty="0">
              <a:ea typeface="ＭＳ Ｐゴシック" pitchFamily="34" charset="-128"/>
            </a:endParaRPr>
          </a:p>
          <a:p>
            <a:pPr>
              <a:lnSpc>
                <a:spcPct val="90000"/>
              </a:lnSpc>
            </a:pPr>
            <a:r>
              <a:rPr lang="en-US" dirty="0">
                <a:ea typeface="ＭＳ Ｐゴシック" pitchFamily="34" charset="-128"/>
                <a:cs typeface="Arial" pitchFamily="34" charset="0"/>
              </a:rPr>
              <a:t>Review the information on the slide. For veteran</a:t>
            </a:r>
            <a:r>
              <a:rPr lang="en-US" baseline="0" dirty="0">
                <a:ea typeface="ＭＳ Ｐゴシック" pitchFamily="34" charset="-128"/>
                <a:cs typeface="Arial" pitchFamily="34" charset="0"/>
              </a:rPr>
              <a:t> instructors, this will be a quick review. New instructors may need explanation of some of the items. </a:t>
            </a:r>
            <a:endParaRPr lang="en-US" dirty="0">
              <a:ea typeface="ＭＳ Ｐゴシック" pitchFamily="34" charset="-128"/>
              <a:cs typeface="Arial" pitchFamily="34" charset="0"/>
            </a:endParaRPr>
          </a:p>
        </p:txBody>
      </p:sp>
      <p:sp>
        <p:nvSpPr>
          <p:cNvPr id="54276"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128"/>
              </a:defRPr>
            </a:lvl1pPr>
            <a:lvl2pPr marL="742854" indent="-285713" eaLnBrk="0" hangingPunct="0">
              <a:defRPr>
                <a:solidFill>
                  <a:schemeClr val="tx1"/>
                </a:solidFill>
                <a:latin typeface="Arial" charset="0"/>
                <a:ea typeface="ＭＳ Ｐゴシック" charset="-128"/>
              </a:defRPr>
            </a:lvl2pPr>
            <a:lvl3pPr marL="1142853" indent="-228570" eaLnBrk="0" hangingPunct="0">
              <a:defRPr>
                <a:solidFill>
                  <a:schemeClr val="tx1"/>
                </a:solidFill>
                <a:latin typeface="Arial" charset="0"/>
                <a:ea typeface="ＭＳ Ｐゴシック" charset="-128"/>
              </a:defRPr>
            </a:lvl3pPr>
            <a:lvl4pPr marL="1599994" indent="-228570" eaLnBrk="0" hangingPunct="0">
              <a:defRPr>
                <a:solidFill>
                  <a:schemeClr val="tx1"/>
                </a:solidFill>
                <a:latin typeface="Arial" charset="0"/>
                <a:ea typeface="ＭＳ Ｐゴシック" charset="-128"/>
              </a:defRPr>
            </a:lvl4pPr>
            <a:lvl5pPr marL="2057134" indent="-228570" eaLnBrk="0" hangingPunct="0">
              <a:defRPr>
                <a:solidFill>
                  <a:schemeClr val="tx1"/>
                </a:solidFill>
                <a:latin typeface="Arial" charset="0"/>
                <a:ea typeface="ＭＳ Ｐゴシック" charset="-128"/>
              </a:defRPr>
            </a:lvl5pPr>
            <a:lvl6pPr marL="2514276" indent="-228570" eaLnBrk="0" fontAlgn="base" hangingPunct="0">
              <a:spcBef>
                <a:spcPct val="0"/>
              </a:spcBef>
              <a:spcAft>
                <a:spcPct val="0"/>
              </a:spcAft>
              <a:defRPr>
                <a:solidFill>
                  <a:schemeClr val="tx1"/>
                </a:solidFill>
                <a:latin typeface="Arial" charset="0"/>
                <a:ea typeface="ＭＳ Ｐゴシック" charset="-128"/>
              </a:defRPr>
            </a:lvl6pPr>
            <a:lvl7pPr marL="2971417" indent="-228570" eaLnBrk="0" fontAlgn="base" hangingPunct="0">
              <a:spcBef>
                <a:spcPct val="0"/>
              </a:spcBef>
              <a:spcAft>
                <a:spcPct val="0"/>
              </a:spcAft>
              <a:defRPr>
                <a:solidFill>
                  <a:schemeClr val="tx1"/>
                </a:solidFill>
                <a:latin typeface="Arial" charset="0"/>
                <a:ea typeface="ＭＳ Ｐゴシック" charset="-128"/>
              </a:defRPr>
            </a:lvl7pPr>
            <a:lvl8pPr marL="3428558" indent="-228570" eaLnBrk="0" fontAlgn="base" hangingPunct="0">
              <a:spcBef>
                <a:spcPct val="0"/>
              </a:spcBef>
              <a:spcAft>
                <a:spcPct val="0"/>
              </a:spcAft>
              <a:defRPr>
                <a:solidFill>
                  <a:schemeClr val="tx1"/>
                </a:solidFill>
                <a:latin typeface="Arial" charset="0"/>
                <a:ea typeface="ＭＳ Ｐゴシック" charset="-128"/>
              </a:defRPr>
            </a:lvl8pPr>
            <a:lvl9pPr marL="3885699" indent="-228570" eaLnBrk="0" fontAlgn="base" hangingPunct="0">
              <a:spcBef>
                <a:spcPct val="0"/>
              </a:spcBef>
              <a:spcAft>
                <a:spcPct val="0"/>
              </a:spcAft>
              <a:defRPr>
                <a:solidFill>
                  <a:schemeClr val="tx1"/>
                </a:solidFill>
                <a:latin typeface="Arial" charset="0"/>
                <a:ea typeface="ＭＳ Ｐゴシック" charset="-128"/>
              </a:defRPr>
            </a:lvl9pPr>
          </a:lstStyle>
          <a:p>
            <a:pPr eaLnBrk="1" hangingPunct="1">
              <a:defRPr/>
            </a:pPr>
            <a:fld id="{0BF1DE29-325D-42FD-8668-4488A80B17C3}" type="slidenum">
              <a:rPr lang="en-US"/>
              <a:pPr eaLnBrk="1" hangingPunct="1">
                <a:defRPr/>
              </a:pPr>
              <a:t>7</a:t>
            </a:fld>
            <a:endParaRPr lang="en-US" dirty="0"/>
          </a:p>
        </p:txBody>
      </p:sp>
      <p:sp>
        <p:nvSpPr>
          <p:cNvPr id="2" name="Date Placeholder 1"/>
          <p:cNvSpPr>
            <a:spLocks noGrp="1"/>
          </p:cNvSpPr>
          <p:nvPr>
            <p:ph type="dt" sz="quarter" idx="1"/>
          </p:nvPr>
        </p:nvSpPr>
        <p:spPr/>
        <p:txBody>
          <a:bodyPr/>
          <a:lstStyle/>
          <a:p>
            <a:pPr>
              <a:defRPr/>
            </a:pPr>
            <a:r>
              <a:rPr lang="en-US"/>
              <a:t>07/2017</a:t>
            </a:r>
            <a:endParaRPr lang="en-US" dirty="0"/>
          </a:p>
        </p:txBody>
      </p:sp>
      <p:sp>
        <p:nvSpPr>
          <p:cNvPr id="4" name="Header Placeholder 3"/>
          <p:cNvSpPr>
            <a:spLocks noGrp="1"/>
          </p:cNvSpPr>
          <p:nvPr>
            <p:ph type="hdr" sz="quarter" idx="10"/>
          </p:nvPr>
        </p:nvSpPr>
        <p:spPr>
          <a:xfrm>
            <a:off x="0" y="-13825"/>
            <a:ext cx="3067050" cy="468313"/>
          </a:xfrm>
          <a:prstGeom prst="rect">
            <a:avLst/>
          </a:prstGeom>
        </p:spPr>
        <p:txBody>
          <a:bodyPr/>
          <a:lstStyle/>
          <a:p>
            <a:pPr>
              <a:defRPr/>
            </a:pPr>
            <a:r>
              <a:rPr lang="en-US" dirty="0"/>
              <a:t>Mathematical Reasoning</a:t>
            </a:r>
          </a:p>
        </p:txBody>
      </p:sp>
      <p:sp>
        <p:nvSpPr>
          <p:cNvPr id="5" name="Footer Placeholder 4"/>
          <p:cNvSpPr>
            <a:spLocks noGrp="1"/>
          </p:cNvSpPr>
          <p:nvPr>
            <p:ph type="ftr" sz="quarter" idx="11"/>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49310393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One of the High Impact Indicators focuses on issues related to geometric reasoning, specifically surface area. The following slides provide a very effective strategy for working with surface area.</a:t>
            </a:r>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79</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79201650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r>
              <a:rPr lang="en-US" b="0" dirty="0"/>
              <a:t>Students</a:t>
            </a:r>
            <a:r>
              <a:rPr lang="en-US" b="0" baseline="0" dirty="0"/>
              <a:t> often see the formulas for surface area particularly challenging. They get lost in the symbols used. Think about the fact that students are used to seeing area designated with an “A”. However in working with surface area, the formula includes the use of area “B”. As a result,</a:t>
            </a:r>
            <a:r>
              <a:rPr lang="en-US" b="0" dirty="0"/>
              <a:t> </a:t>
            </a:r>
            <a:r>
              <a:rPr lang="en-US" b="0" baseline="0" dirty="0"/>
              <a:t>students are just not sure what to do. </a:t>
            </a:r>
            <a:endParaRPr lang="en-US" b="0" dirty="0"/>
          </a:p>
        </p:txBody>
      </p:sp>
      <p:sp>
        <p:nvSpPr>
          <p:cNvPr id="4" name="Header Placeholder 3"/>
          <p:cNvSpPr>
            <a:spLocks noGrp="1"/>
          </p:cNvSpPr>
          <p:nvPr>
            <p:ph type="hdr" sz="quarter" idx="10"/>
          </p:nvPr>
        </p:nvSpPr>
        <p:spPr/>
        <p:txBody>
          <a:bodyPr/>
          <a:lstStyle/>
          <a:p>
            <a:pPr>
              <a:defRPr/>
            </a:pPr>
            <a:r>
              <a:rPr lang="en-US" dirty="0"/>
              <a:t>Mathematical Reasoning</a:t>
            </a:r>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80</a:t>
            </a:fld>
            <a:endParaRPr lang="en-US" altLang="en-US" dirty="0"/>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65535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17220" y="4448175"/>
            <a:ext cx="5863589" cy="4213225"/>
          </a:xfrm>
        </p:spPr>
        <p:txBody>
          <a:bodyPr/>
          <a:lstStyle/>
          <a:p>
            <a:pPr>
              <a:lnSpc>
                <a:spcPct val="90000"/>
              </a:lnSpc>
            </a:pPr>
            <a:r>
              <a:rPr lang="en-US" b="1" dirty="0">
                <a:ea typeface="ＭＳ Ｐゴシック" pitchFamily="34" charset="-128"/>
                <a:cs typeface="Arial" pitchFamily="34" charset="0"/>
              </a:rPr>
              <a:t>Key Points</a:t>
            </a:r>
          </a:p>
          <a:p>
            <a:pPr>
              <a:lnSpc>
                <a:spcPct val="90000"/>
              </a:lnSpc>
            </a:pPr>
            <a:r>
              <a:rPr lang="en-US" dirty="0">
                <a:ea typeface="ＭＳ Ｐゴシック" pitchFamily="34" charset="-128"/>
                <a:cs typeface="Arial" pitchFamily="34" charset="0"/>
              </a:rPr>
              <a:t>Review the information on the slide. </a:t>
            </a:r>
            <a:r>
              <a:rPr lang="en-US" baseline="0" dirty="0">
                <a:ea typeface="ＭＳ Ｐゴシック" pitchFamily="34" charset="-128"/>
                <a:cs typeface="Arial" pitchFamily="34" charset="0"/>
              </a:rPr>
              <a:t>Discuss how these practices are integrated into different question types. </a:t>
            </a:r>
          </a:p>
          <a:p>
            <a:r>
              <a:rPr lang="en-US" altLang="en-US" i="1" dirty="0"/>
              <a:t>Note: The following is background information on math practices.</a:t>
            </a:r>
          </a:p>
          <a:p>
            <a:r>
              <a:rPr lang="en-US" altLang="en-US" b="1" dirty="0"/>
              <a:t>Standards</a:t>
            </a:r>
            <a:r>
              <a:rPr lang="en-US" altLang="en-US" b="1" baseline="0" dirty="0"/>
              <a:t> for Mathematics</a:t>
            </a:r>
            <a:endParaRPr lang="en-US" altLang="en-US" b="1" dirty="0"/>
          </a:p>
          <a:p>
            <a:r>
              <a:rPr lang="en-US" altLang="en-US" baseline="0" dirty="0"/>
              <a:t>Mathematical practices are not standards that are taught in isolation. Instead, these </a:t>
            </a:r>
            <a:r>
              <a:rPr lang="en-US" altLang="en-US" dirty="0"/>
              <a:t>standards</a:t>
            </a:r>
            <a:r>
              <a:rPr lang="en-US" altLang="en-US" baseline="0" dirty="0"/>
              <a:t> connect with content standards at each level. The standards of mathematical practice are the “how” of math</a:t>
            </a:r>
            <a:r>
              <a:rPr lang="en-US" altLang="en-US" dirty="0"/>
              <a:t> – </a:t>
            </a:r>
            <a:r>
              <a:rPr lang="en-US" altLang="en-US" baseline="0" dirty="0"/>
              <a:t>how students become participatory practitioners of math.</a:t>
            </a:r>
          </a:p>
          <a:p>
            <a:r>
              <a:rPr lang="en-US" altLang="en-US" b="1" baseline="0" dirty="0"/>
              <a:t>Overarching Habits of Mind</a:t>
            </a:r>
            <a:endParaRPr lang="en-US" dirty="0"/>
          </a:p>
          <a:p>
            <a:r>
              <a:rPr lang="en-US" b="0" i="0" baseline="0" dirty="0"/>
              <a:t>The eight practices fall into four basic categories. First, you have the “habits of mind” that students need as effective mathematical thinkers:</a:t>
            </a:r>
          </a:p>
          <a:p>
            <a:pPr marL="228600" indent="-228600">
              <a:buFont typeface="+mj-lt"/>
              <a:buAutoNum type="arabicPeriod"/>
            </a:pPr>
            <a:r>
              <a:rPr lang="en-US" b="0" i="0" baseline="0" dirty="0"/>
              <a:t>Make sense of problems and persevere in solving them. In this practice, students know how to explain a problem and solve it. </a:t>
            </a:r>
          </a:p>
          <a:p>
            <a:pPr marL="228600" indent="-228600">
              <a:buFont typeface="+mj-lt"/>
              <a:buAutoNum type="arabicPeriod" startAt="6"/>
            </a:pPr>
            <a:r>
              <a:rPr lang="en-US" b="0" i="0" baseline="0" dirty="0"/>
              <a:t>Attend to precision. One of the most important elements within this practice is the attention to precision. In this practice, students understand math terms, recognize symbols, and apply concepts to new situations. </a:t>
            </a:r>
          </a:p>
          <a:p>
            <a:r>
              <a:rPr lang="en-US" b="1" i="0" baseline="0" dirty="0"/>
              <a:t>Reasoning and Explaining</a:t>
            </a:r>
          </a:p>
          <a:p>
            <a:pPr marL="0" indent="0">
              <a:buFont typeface="+mj-lt"/>
              <a:buNone/>
            </a:pPr>
            <a:r>
              <a:rPr lang="en-US" b="0" i="0" baseline="0" dirty="0"/>
              <a:t>2. Reason abstractly and quantitatively. In other words, mathematically proficient students know how to reason in mathematics, not just compute. Many students can compute or do basic math calculations. </a:t>
            </a:r>
            <a:r>
              <a:rPr lang="en-US" dirty="0"/>
              <a:t>H</a:t>
            </a:r>
            <a:r>
              <a:rPr lang="en-US" b="0" i="0" baseline="0" dirty="0"/>
              <a:t>owever,</a:t>
            </a:r>
            <a:r>
              <a:rPr lang="en-US" b="0" i="0" dirty="0"/>
              <a:t> </a:t>
            </a:r>
            <a:r>
              <a:rPr lang="en-US" b="0" i="0" baseline="0" dirty="0"/>
              <a:t>they don’t know how to use those skills to determine how to solve problems. </a:t>
            </a:r>
          </a:p>
          <a:p>
            <a:pPr marL="0" indent="0">
              <a:buFont typeface="+mj-lt"/>
              <a:buNone/>
            </a:pPr>
            <a:r>
              <a:rPr lang="en-US" b="0" i="0" baseline="0" dirty="0"/>
              <a:t>3. Construct viable arguments and critique the reasoning of others. Mathematically proficient students analyze situations and determine what they need to do in order to solve a problem. </a:t>
            </a:r>
          </a:p>
          <a:p>
            <a:pPr marL="0" indent="0">
              <a:buFont typeface="+mj-lt"/>
              <a:buNone/>
            </a:pPr>
            <a:r>
              <a:rPr lang="en-US" b="1" i="0" baseline="0" dirty="0"/>
              <a:t>Modeling and Using Tools</a:t>
            </a:r>
          </a:p>
          <a:p>
            <a:pPr marL="0" indent="0">
              <a:buFont typeface="+mj-lt"/>
              <a:buNone/>
            </a:pPr>
            <a:r>
              <a:rPr lang="en-US" b="0" i="0" baseline="0" dirty="0"/>
              <a:t>4. Model with mathematics. This practice is the student’s ability to analyze the relationships among numbers and other information and solve a word problem. They know how to transfer knowledge from one problem to another. They know how to solve a problem and determine whether or not the answer is reasonable.</a:t>
            </a:r>
          </a:p>
          <a:p>
            <a:pPr marL="0" indent="0">
              <a:buFont typeface="+mj-lt"/>
              <a:buNone/>
            </a:pPr>
            <a:r>
              <a:rPr lang="en-US" b="0" i="0" baseline="0" dirty="0"/>
              <a:t>5. Use tools strategically. It is essential that students know how to use the tools of mathematics. Students need to be able to use technology whether that is a calculator or a spreadsheet to solve problems.</a:t>
            </a:r>
          </a:p>
          <a:p>
            <a:pPr marL="0" indent="0">
              <a:buFont typeface="+mj-lt"/>
              <a:buNone/>
            </a:pPr>
            <a:r>
              <a:rPr lang="en-US" b="1" i="0" baseline="0" dirty="0"/>
              <a:t>Seeing Structure and Generalizing</a:t>
            </a:r>
          </a:p>
          <a:p>
            <a:pPr marL="0" indent="0">
              <a:buFont typeface="+mj-lt"/>
              <a:buNone/>
            </a:pPr>
            <a:r>
              <a:rPr lang="en-US" b="0" i="0" baseline="0" dirty="0"/>
              <a:t>7. Look and make use of structure. An essential practice is the ability to see patterns. Students need to see these patterns from basic number properties, such as the distributive or commutative property,</a:t>
            </a:r>
            <a:r>
              <a:rPr lang="en-US" b="0" i="0" dirty="0"/>
              <a:t> </a:t>
            </a:r>
            <a:r>
              <a:rPr lang="en-US" b="0" i="0" baseline="0" dirty="0"/>
              <a:t>to more complex patterns found in algebraic expressions.</a:t>
            </a:r>
          </a:p>
          <a:p>
            <a:pPr marL="0" indent="0">
              <a:buFont typeface="+mj-lt"/>
              <a:buNone/>
            </a:pPr>
            <a:r>
              <a:rPr lang="en-US" b="0" i="0" baseline="0" dirty="0"/>
              <a:t>8. Look for and express regularity in repeated reasoning. Mathematically proficient students see not only the process but also the shortcuts, and they understand the concept that is behind the shortcut. It is not enough for students to learn a shortcut. They have to understand the underlying concept and how it can be used in different types of problems. Last, but certainly not least, they can evaluate the problem and determine if their solution is reasonable.</a:t>
            </a:r>
          </a:p>
          <a:p>
            <a:pPr marL="0" indent="0">
              <a:buFont typeface="+mj-lt"/>
              <a:buNone/>
            </a:pPr>
            <a:endParaRPr lang="en-US" b="0" i="0" baseline="0" dirty="0"/>
          </a:p>
          <a:p>
            <a:endParaRPr lang="en-US" dirty="0"/>
          </a:p>
        </p:txBody>
      </p:sp>
      <p:sp>
        <p:nvSpPr>
          <p:cNvPr id="4" name="Slide Number Placeholder 3"/>
          <p:cNvSpPr>
            <a:spLocks noGrp="1"/>
          </p:cNvSpPr>
          <p:nvPr>
            <p:ph type="sldNum" sz="quarter" idx="10"/>
          </p:nvPr>
        </p:nvSpPr>
        <p:spPr/>
        <p:txBody>
          <a:bodyPr/>
          <a:lstStyle/>
          <a:p>
            <a:fld id="{6B560EE1-A795-46E8-922F-B6B865D891C4}" type="slidenum">
              <a:rPr lang="en-US" smtClean="0"/>
              <a:t>8</a:t>
            </a:fld>
            <a:endParaRPr lang="en-US" dirty="0"/>
          </a:p>
        </p:txBody>
      </p:sp>
      <p:sp>
        <p:nvSpPr>
          <p:cNvPr id="5" name="Date Placeholder 4"/>
          <p:cNvSpPr>
            <a:spLocks noGrp="1"/>
          </p:cNvSpPr>
          <p:nvPr>
            <p:ph type="dt" idx="11"/>
          </p:nvPr>
        </p:nvSpPr>
        <p:spPr/>
        <p:txBody>
          <a:bodyPr/>
          <a:lstStyle/>
          <a:p>
            <a:r>
              <a:rPr lang="en-US"/>
              <a:t>07/2017</a:t>
            </a:r>
            <a:endParaRPr lang="en-US" dirty="0"/>
          </a:p>
        </p:txBody>
      </p:sp>
      <p:sp>
        <p:nvSpPr>
          <p:cNvPr id="7" name="Header Placeholder 6"/>
          <p:cNvSpPr>
            <a:spLocks noGrp="1"/>
          </p:cNvSpPr>
          <p:nvPr>
            <p:ph type="hdr" sz="quarter" idx="13"/>
          </p:nvPr>
        </p:nvSpPr>
        <p:spPr/>
        <p:txBody>
          <a:bodyPr/>
          <a:lstStyle/>
          <a:p>
            <a:r>
              <a:rPr lang="en-US" dirty="0"/>
              <a:t>Mathematical Reasoning</a:t>
            </a:r>
          </a:p>
        </p:txBody>
      </p:sp>
      <p:sp>
        <p:nvSpPr>
          <p:cNvPr id="8" name="Footer Placeholder 7"/>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44206971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Notes Placeholder 4"/>
          <p:cNvSpPr>
            <a:spLocks noGrp="1"/>
          </p:cNvSpPr>
          <p:nvPr>
            <p:ph type="body" sz="quarter" idx="11"/>
          </p:nvPr>
        </p:nvSpPr>
        <p:spPr/>
        <p:txBody>
          <a:bodyPr/>
          <a:lstStyle/>
          <a:p>
            <a:r>
              <a:rPr lang="en-US" sz="1200" b="1" i="0" kern="1200" dirty="0">
                <a:solidFill>
                  <a:schemeClr val="tx1"/>
                </a:solidFill>
                <a:effectLst/>
                <a:latin typeface="+mn-lt"/>
                <a:ea typeface="+mn-ea"/>
                <a:cs typeface="+mn-cs"/>
              </a:rPr>
              <a:t>Key</a:t>
            </a:r>
            <a:r>
              <a:rPr lang="en-US" sz="1200" b="1" i="0" kern="1200" baseline="0" dirty="0">
                <a:solidFill>
                  <a:schemeClr val="tx1"/>
                </a:solidFill>
                <a:effectLst/>
                <a:latin typeface="+mn-lt"/>
                <a:ea typeface="+mn-ea"/>
                <a:cs typeface="+mn-cs"/>
              </a:rPr>
              <a:t> Points</a:t>
            </a:r>
          </a:p>
          <a:p>
            <a:endParaRPr lang="en-US" sz="1200" b="1"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This activity requires that you show the drawing for 3-5 seconds, hide the drawing, and ask participants to replicate it in their workbook. To hide the drawing, just click the mouse. To reveal the drawing again, click a second time. After participants complete the quick draw.,</a:t>
            </a:r>
            <a:r>
              <a:rPr lang="en-US" sz="1200" b="0" i="0" kern="1200" dirty="0">
                <a:solidFill>
                  <a:schemeClr val="tx1"/>
                </a:solidFill>
                <a:effectLst/>
                <a:latin typeface="+mn-lt"/>
                <a:ea typeface="+mn-ea"/>
                <a:cs typeface="+mn-cs"/>
              </a:rPr>
              <a:t> a</a:t>
            </a:r>
            <a:r>
              <a:rPr lang="en-US" sz="1200" b="0" i="0" kern="1200" baseline="0" dirty="0">
                <a:solidFill>
                  <a:schemeClr val="tx1"/>
                </a:solidFill>
                <a:effectLst/>
                <a:latin typeface="+mn-lt"/>
                <a:ea typeface="+mn-ea"/>
                <a:cs typeface="+mn-cs"/>
              </a:rPr>
              <a:t>sk them to identify the figure. Discuss how they came to that conclusion.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The figure is a cube.</a:t>
            </a:r>
            <a:endParaRPr lang="en-US" sz="1200" b="1" i="0" kern="1200" dirty="0">
              <a:solidFill>
                <a:schemeClr val="tx1"/>
              </a:solidFill>
              <a:effectLst/>
              <a:latin typeface="+mn-lt"/>
              <a:ea typeface="+mn-ea"/>
              <a:cs typeface="+mn-cs"/>
            </a:endParaRPr>
          </a:p>
          <a:p>
            <a:endParaRPr lang="en-US" sz="1200" b="1"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Reference:</a:t>
            </a:r>
            <a:r>
              <a:rPr lang="en-US" sz="1200" b="1" i="0" kern="1200" baseline="0" dirty="0">
                <a:solidFill>
                  <a:schemeClr val="tx1"/>
                </a:solidFill>
                <a:effectLst/>
                <a:latin typeface="+mn-lt"/>
                <a:ea typeface="+mn-ea"/>
                <a:cs typeface="+mn-cs"/>
              </a:rPr>
              <a:t> </a:t>
            </a:r>
          </a:p>
          <a:p>
            <a:r>
              <a:rPr lang="en-US" sz="1200" b="1" i="0" kern="1200" dirty="0">
                <a:solidFill>
                  <a:schemeClr val="tx1"/>
                </a:solidFill>
                <a:effectLst/>
                <a:latin typeface="+mn-lt"/>
                <a:ea typeface="+mn-ea"/>
                <a:cs typeface="+mn-cs"/>
              </a:rPr>
              <a:t>Grayson Wheatley</a:t>
            </a:r>
            <a:r>
              <a:rPr lang="en-US" sz="1200" b="0" i="0" kern="1200" dirty="0">
                <a:solidFill>
                  <a:schemeClr val="tx1"/>
                </a:solidFill>
                <a:effectLst/>
                <a:latin typeface="+mn-lt"/>
                <a:ea typeface="+mn-ea"/>
                <a:cs typeface="+mn-cs"/>
              </a:rPr>
              <a:t>, formerly of Florida State University and Purdue University, feels strongly about mental imagery in math. He believes that </a:t>
            </a:r>
            <a:r>
              <a:rPr lang="en-US" sz="1200" b="1" i="0" kern="1200" dirty="0">
                <a:solidFill>
                  <a:schemeClr val="tx1"/>
                </a:solidFill>
                <a:effectLst/>
                <a:latin typeface="+mn-lt"/>
                <a:ea typeface="+mn-ea"/>
                <a:cs typeface="+mn-cs"/>
              </a:rPr>
              <a:t>“All meaningful mathematics learning is imaged-based.”</a:t>
            </a:r>
            <a:r>
              <a:rPr lang="en-US" sz="1200" b="0" i="0" kern="1200" dirty="0">
                <a:solidFill>
                  <a:schemeClr val="tx1"/>
                </a:solidFill>
                <a:effectLst/>
                <a:latin typeface="+mn-lt"/>
                <a:ea typeface="+mn-ea"/>
                <a:cs typeface="+mn-cs"/>
              </a:rPr>
              <a:t> His book </a:t>
            </a:r>
            <a:r>
              <a:rPr lang="en-US" sz="1200" b="1" i="1" kern="1200" dirty="0">
                <a:solidFill>
                  <a:schemeClr val="tx1"/>
                </a:solidFill>
                <a:effectLst/>
                <a:latin typeface="+mn-lt"/>
                <a:ea typeface="+mn-ea"/>
                <a:cs typeface="+mn-cs"/>
              </a:rPr>
              <a:t>Quick Draw</a:t>
            </a:r>
            <a:r>
              <a:rPr lang="en-US" sz="1200" b="0" i="0" kern="1200" dirty="0">
                <a:solidFill>
                  <a:schemeClr val="tx1"/>
                </a:solidFill>
                <a:effectLst/>
                <a:latin typeface="+mn-lt"/>
                <a:ea typeface="+mn-ea"/>
                <a:cs typeface="+mn-cs"/>
              </a:rPr>
              <a:t> provides teachers with short activities to engage students in mental imagery, thus helping to improve their spatial sense. This activity has been drawn from his book.</a:t>
            </a:r>
          </a:p>
          <a:p>
            <a:endParaRPr lang="en-US" dirty="0"/>
          </a:p>
        </p:txBody>
      </p:sp>
      <p:sp>
        <p:nvSpPr>
          <p:cNvPr id="4" name="Slide Number Placeholder 3"/>
          <p:cNvSpPr>
            <a:spLocks noGrp="1"/>
          </p:cNvSpPr>
          <p:nvPr>
            <p:ph type="sldNum" sz="quarter" idx="13"/>
          </p:nvPr>
        </p:nvSpPr>
        <p:spPr/>
        <p:txBody>
          <a:bodyPr/>
          <a:lstStyle/>
          <a:p>
            <a:pPr>
              <a:defRPr/>
            </a:pPr>
            <a:fld id="{C021BA69-382D-4416-BE3D-C6A30DBB3278}" type="slidenum">
              <a:rPr lang="en-US" altLang="en-US" smtClean="0"/>
              <a:pPr>
                <a:defRPr/>
              </a:pPr>
              <a:t>81</a:t>
            </a:fld>
            <a:endParaRPr lang="en-US" altLang="en-US" dirty="0"/>
          </a:p>
        </p:txBody>
      </p:sp>
      <p:sp>
        <p:nvSpPr>
          <p:cNvPr id="6" name="Header Placeholder 5"/>
          <p:cNvSpPr>
            <a:spLocks noGrp="1"/>
          </p:cNvSpPr>
          <p:nvPr>
            <p:ph type="hdr" sz="quarter" idx="14"/>
          </p:nvPr>
        </p:nvSpPr>
        <p:spPr/>
        <p:txBody>
          <a:bodyPr/>
          <a:lstStyle/>
          <a:p>
            <a:pPr>
              <a:defRPr/>
            </a:pPr>
            <a:r>
              <a:rPr lang="en-US" dirty="0"/>
              <a:t>Mathematical Reasoning</a:t>
            </a:r>
          </a:p>
        </p:txBody>
      </p:sp>
      <p:sp>
        <p:nvSpPr>
          <p:cNvPr id="7" name="Date Placeholder 6"/>
          <p:cNvSpPr>
            <a:spLocks noGrp="1"/>
          </p:cNvSpPr>
          <p:nvPr>
            <p:ph type="dt" idx="15"/>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6"/>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622605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5" name="Notes Placeholder 4"/>
          <p:cNvSpPr>
            <a:spLocks noGrp="1"/>
          </p:cNvSpPr>
          <p:nvPr>
            <p:ph type="body" sz="quarter" idx="11"/>
          </p:nvPr>
        </p:nvSpPr>
        <p:spPr/>
        <p:txBody>
          <a:bodyPr/>
          <a:lstStyle/>
          <a:p>
            <a:r>
              <a:rPr lang="en-US" sz="1200" b="1" i="0" kern="1200" dirty="0">
                <a:solidFill>
                  <a:schemeClr val="tx1"/>
                </a:solidFill>
                <a:effectLst/>
                <a:latin typeface="+mn-lt"/>
                <a:ea typeface="MS PGothic" pitchFamily="34" charset="-128"/>
                <a:cs typeface="ＭＳ Ｐゴシック" charset="0"/>
              </a:rPr>
              <a:t>Key</a:t>
            </a:r>
            <a:r>
              <a:rPr lang="en-US" sz="1200" b="1" i="0" kern="1200" baseline="0" dirty="0">
                <a:solidFill>
                  <a:schemeClr val="tx1"/>
                </a:solidFill>
                <a:effectLst/>
                <a:latin typeface="+mn-lt"/>
                <a:ea typeface="MS PGothic" pitchFamily="34" charset="-128"/>
                <a:cs typeface="ＭＳ Ｐゴシック" charset="0"/>
              </a:rPr>
              <a:t> Points</a:t>
            </a:r>
          </a:p>
          <a:p>
            <a:endParaRPr lang="en-US" sz="1200" b="1" i="0" kern="1200" baseline="0" dirty="0">
              <a:solidFill>
                <a:schemeClr val="tx1"/>
              </a:solidFill>
              <a:effectLst/>
              <a:latin typeface="+mn-lt"/>
              <a:ea typeface="MS PGothic" pitchFamily="34" charset="-128"/>
              <a:cs typeface="ＭＳ Ｐゴシック" charset="0"/>
            </a:endParaRPr>
          </a:p>
          <a:p>
            <a:r>
              <a:rPr lang="en-US" dirty="0"/>
              <a:t>This activity requires that you show the drawing for 3-5 seconds, hide the drawing, and ask participants to replicate it in their workbook. To hide the drawing, just click the mouse. To reveal the drawing again, click a second time. After participants complete the quick draw., ask them to identify the figure. Discuss how they came to that conclusion.</a:t>
            </a:r>
          </a:p>
          <a:p>
            <a:endParaRPr lang="en-US" dirty="0"/>
          </a:p>
          <a:p>
            <a:r>
              <a:rPr lang="en-US" dirty="0"/>
              <a:t>The figure is a rectangular prism.</a:t>
            </a:r>
          </a:p>
        </p:txBody>
      </p:sp>
      <p:sp>
        <p:nvSpPr>
          <p:cNvPr id="4" name="Slide Number Placeholder 3"/>
          <p:cNvSpPr>
            <a:spLocks noGrp="1"/>
          </p:cNvSpPr>
          <p:nvPr>
            <p:ph type="sldNum" sz="quarter" idx="13"/>
          </p:nvPr>
        </p:nvSpPr>
        <p:spPr/>
        <p:txBody>
          <a:bodyPr/>
          <a:lstStyle/>
          <a:p>
            <a:pPr>
              <a:defRPr/>
            </a:pPr>
            <a:fld id="{C021BA69-382D-4416-BE3D-C6A30DBB3278}" type="slidenum">
              <a:rPr lang="en-US" altLang="en-US" smtClean="0"/>
              <a:pPr>
                <a:defRPr/>
              </a:pPr>
              <a:t>82</a:t>
            </a:fld>
            <a:endParaRPr lang="en-US" altLang="en-US" dirty="0"/>
          </a:p>
        </p:txBody>
      </p:sp>
      <p:sp>
        <p:nvSpPr>
          <p:cNvPr id="6" name="Header Placeholder 5"/>
          <p:cNvSpPr>
            <a:spLocks noGrp="1"/>
          </p:cNvSpPr>
          <p:nvPr>
            <p:ph type="hdr" sz="quarter" idx="14"/>
          </p:nvPr>
        </p:nvSpPr>
        <p:spPr/>
        <p:txBody>
          <a:bodyPr/>
          <a:lstStyle/>
          <a:p>
            <a:pPr>
              <a:defRPr/>
            </a:pPr>
            <a:r>
              <a:rPr lang="en-US" dirty="0"/>
              <a:t>Mathematical Reasoning</a:t>
            </a:r>
          </a:p>
        </p:txBody>
      </p:sp>
      <p:sp>
        <p:nvSpPr>
          <p:cNvPr id="7" name="Date Placeholder 6"/>
          <p:cNvSpPr>
            <a:spLocks noGrp="1"/>
          </p:cNvSpPr>
          <p:nvPr>
            <p:ph type="dt" idx="15"/>
          </p:nvPr>
        </p:nvSpPr>
        <p:spPr/>
        <p:txBody>
          <a:bodyPr/>
          <a:lstStyle/>
          <a:p>
            <a:pPr>
              <a:defRPr/>
            </a:pPr>
            <a:r>
              <a:rPr lang="en-US" altLang="en-US"/>
              <a:t>07/2017</a:t>
            </a:r>
            <a:endParaRPr lang="en-US" altLang="en-US" dirty="0"/>
          </a:p>
        </p:txBody>
      </p:sp>
      <p:sp>
        <p:nvSpPr>
          <p:cNvPr id="8" name="Footer Placeholder 7"/>
          <p:cNvSpPr>
            <a:spLocks noGrp="1"/>
          </p:cNvSpPr>
          <p:nvPr>
            <p:ph type="ftr" sz="quarter" idx="16"/>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21113842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a:t>
            </a:r>
            <a:r>
              <a:rPr lang="en-US" b="1" baseline="0" dirty="0"/>
              <a:t> Points</a:t>
            </a:r>
          </a:p>
          <a:p>
            <a:endParaRPr lang="en-US" baseline="0" dirty="0"/>
          </a:p>
          <a:p>
            <a:r>
              <a:rPr lang="en-US" baseline="0" dirty="0"/>
              <a:t>We always seem to have too much content to teach and too little time. Plus, we are often faced with multi-level and multi-area classrooms. So, how do we use the</a:t>
            </a:r>
            <a:r>
              <a:rPr lang="en-US" dirty="0"/>
              <a:t> PLDS?</a:t>
            </a:r>
          </a:p>
          <a:p>
            <a:endParaRPr lang="en-US" baseline="0" dirty="0"/>
          </a:p>
          <a:p>
            <a:endParaRPr lang="en-US" baseline="0" dirty="0"/>
          </a:p>
        </p:txBody>
      </p:sp>
      <p:sp>
        <p:nvSpPr>
          <p:cNvPr id="7" name="Slide Number Placeholder 6"/>
          <p:cNvSpPr>
            <a:spLocks noGrp="1"/>
          </p:cNvSpPr>
          <p:nvPr>
            <p:ph type="sldNum" sz="quarter" idx="13"/>
          </p:nvPr>
        </p:nvSpPr>
        <p:spPr/>
        <p:txBody>
          <a:bodyPr/>
          <a:lstStyle/>
          <a:p>
            <a:pPr>
              <a:defRPr/>
            </a:pPr>
            <a:fld id="{C021BA69-382D-4416-BE3D-C6A30DBB3278}" type="slidenum">
              <a:rPr lang="en-US" altLang="en-US" smtClean="0"/>
              <a:pPr>
                <a:defRPr/>
              </a:pPr>
              <a:t>9</a:t>
            </a:fld>
            <a:endParaRPr lang="en-US" altLang="en-US" dirty="0"/>
          </a:p>
        </p:txBody>
      </p:sp>
      <p:sp>
        <p:nvSpPr>
          <p:cNvPr id="8" name="Header Placeholder 7"/>
          <p:cNvSpPr>
            <a:spLocks noGrp="1"/>
          </p:cNvSpPr>
          <p:nvPr>
            <p:ph type="hdr" sz="quarter" idx="14"/>
          </p:nvPr>
        </p:nvSpPr>
        <p:spPr>
          <a:xfrm>
            <a:off x="0" y="-13825"/>
            <a:ext cx="3067050" cy="468313"/>
          </a:xfrm>
          <a:prstGeom prst="rect">
            <a:avLst/>
          </a:prstGeom>
        </p:spPr>
        <p:txBody>
          <a:bodyPr/>
          <a:lstStyle/>
          <a:p>
            <a:pPr>
              <a:defRPr/>
            </a:pPr>
            <a:r>
              <a:rPr lang="en-US" dirty="0"/>
              <a:t>Mathematical Reasoning</a:t>
            </a:r>
          </a:p>
        </p:txBody>
      </p:sp>
      <p:sp>
        <p:nvSpPr>
          <p:cNvPr id="9" name="Date Placeholder 8"/>
          <p:cNvSpPr>
            <a:spLocks noGrp="1"/>
          </p:cNvSpPr>
          <p:nvPr>
            <p:ph type="dt" idx="15"/>
          </p:nvPr>
        </p:nvSpPr>
        <p:spPr/>
        <p:txBody>
          <a:bodyPr/>
          <a:lstStyle/>
          <a:p>
            <a:pPr>
              <a:defRPr/>
            </a:pPr>
            <a:r>
              <a:rPr lang="en-US" altLang="en-US"/>
              <a:t>07/2017</a:t>
            </a:r>
            <a:endParaRPr lang="en-US" altLang="en-US" dirty="0"/>
          </a:p>
        </p:txBody>
      </p:sp>
      <p:sp>
        <p:nvSpPr>
          <p:cNvPr id="4" name="Footer Placeholder 3"/>
          <p:cNvSpPr>
            <a:spLocks noGrp="1"/>
          </p:cNvSpPr>
          <p:nvPr>
            <p:ph type="ftr" sz="quarter" idx="16"/>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198088551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b="1"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One area that crosses all content areas is the skill of close reading. While we don’t often think about teaching reading in a mathematics class, being an effective reader is an essential skill in becoming an effective problem solver.</a:t>
            </a:r>
            <a:endParaRPr lang="en-US" dirty="0"/>
          </a:p>
        </p:txBody>
      </p:sp>
      <p:sp>
        <p:nvSpPr>
          <p:cNvPr id="4" name="Slide Number Placeholder 3"/>
          <p:cNvSpPr>
            <a:spLocks noGrp="1"/>
          </p:cNvSpPr>
          <p:nvPr>
            <p:ph type="sldNum" sz="quarter" idx="10"/>
          </p:nvPr>
        </p:nvSpPr>
        <p:spPr/>
        <p:txBody>
          <a:bodyPr/>
          <a:lstStyle/>
          <a:p>
            <a:fld id="{F4B847EB-B2BF-D24D-A326-78699DF339EC}" type="slidenum">
              <a:rPr lang="en-US" smtClean="0"/>
              <a:t>100</a:t>
            </a:fld>
            <a:endParaRPr lang="en-US" dirty="0"/>
          </a:p>
        </p:txBody>
      </p:sp>
      <p:sp>
        <p:nvSpPr>
          <p:cNvPr id="5" name="Date Placeholder 4"/>
          <p:cNvSpPr>
            <a:spLocks noGrp="1"/>
          </p:cNvSpPr>
          <p:nvPr>
            <p:ph type="dt" idx="11"/>
          </p:nvPr>
        </p:nvSpPr>
        <p:spPr/>
        <p:txBody>
          <a:bodyPr/>
          <a:lstStyle/>
          <a:p>
            <a:pPr>
              <a:defRPr/>
            </a:pPr>
            <a:r>
              <a:rPr lang="en-US" altLang="en-US"/>
              <a:t>07/2017</a:t>
            </a:r>
            <a:endParaRPr lang="en-US" altLang="en-US" dirty="0"/>
          </a:p>
        </p:txBody>
      </p:sp>
      <p:sp>
        <p:nvSpPr>
          <p:cNvPr id="8" name="Header Placeholder 7"/>
          <p:cNvSpPr>
            <a:spLocks noGrp="1"/>
          </p:cNvSpPr>
          <p:nvPr>
            <p:ph type="hdr" sz="quarter" idx="13"/>
          </p:nvPr>
        </p:nvSpPr>
        <p:spPr>
          <a:xfrm>
            <a:off x="0" y="-13825"/>
            <a:ext cx="3067050" cy="468313"/>
          </a:xfrm>
          <a:prstGeom prst="rect">
            <a:avLst/>
          </a:prstGeom>
        </p:spPr>
        <p:txBody>
          <a:bodyPr/>
          <a:lstStyle/>
          <a:p>
            <a:pPr>
              <a:defRPr/>
            </a:pPr>
            <a:r>
              <a:rPr lang="en-US" dirty="0"/>
              <a:t>Mathematical Reasoning</a:t>
            </a:r>
          </a:p>
        </p:txBody>
      </p:sp>
      <p:sp>
        <p:nvSpPr>
          <p:cNvPr id="7" name="Footer Placeholder 6"/>
          <p:cNvSpPr>
            <a:spLocks noGrp="1"/>
          </p:cNvSpPr>
          <p:nvPr>
            <p:ph type="ftr" sz="quarter" idx="14"/>
          </p:nvPr>
        </p:nvSpPr>
        <p:spPr/>
        <p:txBody>
          <a:bodyPr/>
          <a:lstStyle/>
          <a:p>
            <a:pPr>
              <a:defRPr/>
            </a:pPr>
            <a:r>
              <a:rPr lang="en-US" dirty="0"/>
              <a:t>© Copyright GED Testing Service LLC. All rights reserved</a:t>
            </a:r>
          </a:p>
        </p:txBody>
      </p:sp>
    </p:spTree>
    <p:extLst>
      <p:ext uri="{BB962C8B-B14F-4D97-AF65-F5344CB8AC3E}">
        <p14:creationId xmlns:p14="http://schemas.microsoft.com/office/powerpoint/2010/main" val="36339740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p:cNvSpPr/>
          <p:nvPr userDrawn="1"/>
        </p:nvSpPr>
        <p:spPr>
          <a:xfrm>
            <a:off x="1" y="2710891"/>
            <a:ext cx="9143999" cy="4147109"/>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490913" y="715963"/>
            <a:ext cx="1893887"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858095"/>
            <a:ext cx="7772400" cy="2009301"/>
          </a:xfrm>
        </p:spPr>
        <p:txBody>
          <a:bodyPr>
            <a:normAutofit/>
          </a:bodyPr>
          <a:lstStyle>
            <a:lvl1pPr algn="ctr">
              <a:defRPr sz="5400">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685800" y="5672224"/>
            <a:ext cx="7772400" cy="653461"/>
          </a:xfrm>
        </p:spPr>
        <p:txBody>
          <a:bodyPr lIns="0" tIns="0" rIns="0" bIns="0">
            <a:normAutofit/>
          </a:bodyPr>
          <a:lstStyle>
            <a:lvl1pPr marL="0" indent="0" algn="ctr">
              <a:buNone/>
              <a:defRPr sz="2800" baseline="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778155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06A5241-12CB-C64D-AE38-6540AC6C648E}" type="slidenum">
              <a:rPr lang="en-US" smtClean="0"/>
              <a:t>‹#›</a:t>
            </a:fld>
            <a:endParaRPr lang="en-US" dirty="0"/>
          </a:p>
        </p:txBody>
      </p:sp>
    </p:spTree>
    <p:extLst>
      <p:ext uri="{BB962C8B-B14F-4D97-AF65-F5344CB8AC3E}">
        <p14:creationId xmlns:p14="http://schemas.microsoft.com/office/powerpoint/2010/main" val="341426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628650" y="6356350"/>
            <a:ext cx="2057400" cy="365125"/>
          </a:xfrm>
        </p:spPr>
        <p:txBody>
          <a:bodyPr/>
          <a:lstStyle>
            <a:lvl1pPr>
              <a:defRPr/>
            </a:lvl1pPr>
          </a:lstStyle>
          <a:p>
            <a:pPr>
              <a:defRPr/>
            </a:pPr>
            <a:endParaRPr lang="en-US" dirty="0"/>
          </a:p>
        </p:txBody>
      </p:sp>
      <p:sp>
        <p:nvSpPr>
          <p:cNvPr id="3" name="Footer Placeholder 4"/>
          <p:cNvSpPr>
            <a:spLocks noGrp="1"/>
          </p:cNvSpPr>
          <p:nvPr>
            <p:ph type="ftr" sz="quarter" idx="11"/>
          </p:nvPr>
        </p:nvSpPr>
        <p:spPr>
          <a:xfrm>
            <a:off x="3028950" y="6356350"/>
            <a:ext cx="3086100" cy="365125"/>
          </a:xfrm>
          <a:prstGeom prst="rect">
            <a:avLst/>
          </a:prstGeom>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083333F9-D139-4432-A496-BF14AA6E69A6}" type="slidenum">
              <a:rPr lang="en-US"/>
              <a:pPr>
                <a:defRPr/>
              </a:pPr>
              <a:t>‹#›</a:t>
            </a:fld>
            <a:endParaRPr lang="en-US" dirty="0"/>
          </a:p>
        </p:txBody>
      </p:sp>
    </p:spTree>
    <p:extLst>
      <p:ext uri="{BB962C8B-B14F-4D97-AF65-F5344CB8AC3E}">
        <p14:creationId xmlns:p14="http://schemas.microsoft.com/office/powerpoint/2010/main" val="3372764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kumimoji="0" lang="en-US" dirty="0"/>
          </a:p>
        </p:txBody>
      </p:sp>
      <p:sp>
        <p:nvSpPr>
          <p:cNvPr id="9" name="Slide Number Placeholder 8"/>
          <p:cNvSpPr>
            <a:spLocks noGrp="1"/>
          </p:cNvSpPr>
          <p:nvPr>
            <p:ph type="sldNum" sz="quarter" idx="12"/>
          </p:nvPr>
        </p:nvSpPr>
        <p:spPr/>
        <p:txBody>
          <a:bodyPr/>
          <a:lstStyle/>
          <a:p>
            <a:fld id="{6F42FDE4-A7DD-41A7-A0A6-9B649FB43336}" type="slidenum">
              <a:rPr kumimoji="0" lang="en-US" smtClean="0"/>
              <a:pPr/>
              <a:t>‹#›</a:t>
            </a:fld>
            <a:endParaRPr kumimoji="0"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71466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C6F182AA-E8C3-45C4-8EEB-FB91E19E0F02}" type="slidenum">
              <a:rPr lang="en-US" altLang="en-US"/>
              <a:pPr>
                <a:defRPr/>
              </a:pPr>
              <a:t>‹#›</a:t>
            </a:fld>
            <a:endParaRPr lang="en-US" altLang="en-US" dirty="0"/>
          </a:p>
        </p:txBody>
      </p:sp>
    </p:spTree>
    <p:extLst>
      <p:ext uri="{BB962C8B-B14F-4D97-AF65-F5344CB8AC3E}">
        <p14:creationId xmlns:p14="http://schemas.microsoft.com/office/powerpoint/2010/main" val="1088885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492846"/>
            <a:ext cx="8229600" cy="862701"/>
          </a:xfrm>
        </p:spPr>
        <p:txBody>
          <a:bodyPr>
            <a:normAutofit/>
          </a:bodyPr>
          <a:lstStyle>
            <a:lvl1pPr>
              <a:defRPr sz="2800">
                <a:solidFill>
                  <a:srgbClr val="FFFFFF"/>
                </a:solidFill>
              </a:defRPr>
            </a:lvl1pPr>
          </a:lstStyle>
          <a:p>
            <a:r>
              <a:rPr lang="en-US" dirty="0"/>
              <a:t>Click to edit Master title style</a:t>
            </a:r>
          </a:p>
        </p:txBody>
      </p:sp>
      <p:sp>
        <p:nvSpPr>
          <p:cNvPr id="5" name="Picture Placeholder 4"/>
          <p:cNvSpPr>
            <a:spLocks noGrp="1"/>
          </p:cNvSpPr>
          <p:nvPr>
            <p:ph type="pic" sz="quarter" idx="12"/>
          </p:nvPr>
        </p:nvSpPr>
        <p:spPr>
          <a:xfrm>
            <a:off x="457200" y="1355547"/>
            <a:ext cx="8229600" cy="4765853"/>
          </a:xfrm>
        </p:spPr>
        <p:txBody>
          <a:bodyPr rtlCol="0">
            <a:normAutofit/>
          </a:bodyPr>
          <a:lstStyle>
            <a:lvl1pPr>
              <a:defRPr baseline="0"/>
            </a:lvl1pPr>
          </a:lstStyle>
          <a:p>
            <a:pPr lvl="0"/>
            <a:r>
              <a:rPr lang="en-US" noProof="0" dirty="0"/>
              <a:t>Drag picture to placeholder or click icon to add</a:t>
            </a:r>
          </a:p>
        </p:txBody>
      </p:sp>
      <p:sp>
        <p:nvSpPr>
          <p:cNvPr id="4" name="Slide Number Placeholder 5"/>
          <p:cNvSpPr>
            <a:spLocks noGrp="1"/>
          </p:cNvSpPr>
          <p:nvPr>
            <p:ph type="sldNum" sz="quarter" idx="13"/>
          </p:nvPr>
        </p:nvSpPr>
        <p:spPr/>
        <p:txBody>
          <a:bodyPr/>
          <a:lstStyle>
            <a:lvl1pPr>
              <a:defRPr/>
            </a:lvl1pPr>
          </a:lstStyle>
          <a:p>
            <a:pPr>
              <a:defRPr/>
            </a:pPr>
            <a:fld id="{C4A3DFA7-BD09-45AA-A023-9A2AE4298B2A}" type="slidenum">
              <a:rPr lang="en-US" altLang="en-US"/>
              <a:pPr>
                <a:defRPr/>
              </a:pPr>
              <a:t>‹#›</a:t>
            </a:fld>
            <a:endParaRPr lang="en-US" altLang="en-US" dirty="0"/>
          </a:p>
        </p:txBody>
      </p:sp>
    </p:spTree>
    <p:extLst>
      <p:ext uri="{BB962C8B-B14F-4D97-AF65-F5344CB8AC3E}">
        <p14:creationId xmlns:p14="http://schemas.microsoft.com/office/powerpoint/2010/main" val="2049498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5" name="Picture Placeholder 4"/>
          <p:cNvSpPr>
            <a:spLocks noGrp="1"/>
          </p:cNvSpPr>
          <p:nvPr>
            <p:ph type="pic" sz="quarter" idx="12"/>
          </p:nvPr>
        </p:nvSpPr>
        <p:spPr>
          <a:xfrm>
            <a:off x="457200" y="312171"/>
            <a:ext cx="8229600" cy="5809229"/>
          </a:xfrm>
        </p:spPr>
        <p:txBody>
          <a:bodyPr rtlCol="0">
            <a:normAutofit/>
          </a:bodyPr>
          <a:lstStyle>
            <a:lvl1pPr>
              <a:defRPr baseline="0"/>
            </a:lvl1pPr>
          </a:lstStyle>
          <a:p>
            <a:pPr lvl="0"/>
            <a:r>
              <a:rPr lang="en-US" noProof="0" dirty="0"/>
              <a:t>Drag picture to placeholder or click icon to add</a:t>
            </a:r>
          </a:p>
        </p:txBody>
      </p:sp>
      <p:sp>
        <p:nvSpPr>
          <p:cNvPr id="3" name="Slide Number Placeholder 5"/>
          <p:cNvSpPr>
            <a:spLocks noGrp="1"/>
          </p:cNvSpPr>
          <p:nvPr>
            <p:ph type="sldNum" sz="quarter" idx="13"/>
          </p:nvPr>
        </p:nvSpPr>
        <p:spPr/>
        <p:txBody>
          <a:bodyPr/>
          <a:lstStyle>
            <a:lvl1pPr>
              <a:defRPr/>
            </a:lvl1pPr>
          </a:lstStyle>
          <a:p>
            <a:pPr>
              <a:defRPr/>
            </a:pPr>
            <a:fld id="{BB554F01-086E-4CB7-8CA4-3645B4BC7918}" type="slidenum">
              <a:rPr lang="en-US" altLang="en-US"/>
              <a:pPr>
                <a:defRPr/>
              </a:pPr>
              <a:t>‹#›</a:t>
            </a:fld>
            <a:endParaRPr lang="en-US" altLang="en-US" dirty="0"/>
          </a:p>
        </p:txBody>
      </p:sp>
    </p:spTree>
    <p:extLst>
      <p:ext uri="{BB962C8B-B14F-4D97-AF65-F5344CB8AC3E}">
        <p14:creationId xmlns:p14="http://schemas.microsoft.com/office/powerpoint/2010/main" val="530655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EFBB501F-A93A-4FEE-B88D-AFDD3BE7CAF3}" type="slidenum">
              <a:rPr lang="en-US" altLang="en-US"/>
              <a:pPr>
                <a:defRPr/>
              </a:pPr>
              <a:t>‹#›</a:t>
            </a:fld>
            <a:endParaRPr lang="en-US" altLang="en-US" dirty="0"/>
          </a:p>
        </p:txBody>
      </p:sp>
    </p:spTree>
    <p:extLst>
      <p:ext uri="{BB962C8B-B14F-4D97-AF65-F5344CB8AC3E}">
        <p14:creationId xmlns:p14="http://schemas.microsoft.com/office/powerpoint/2010/main" val="3738541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p:cNvSpPr>
            <a:spLocks noGrp="1"/>
          </p:cNvSpPr>
          <p:nvPr>
            <p:ph type="sldNum" sz="quarter" idx="10"/>
          </p:nvPr>
        </p:nvSpPr>
        <p:spPr/>
        <p:txBody>
          <a:bodyPr/>
          <a:lstStyle>
            <a:lvl1pPr>
              <a:defRPr/>
            </a:lvl1pPr>
          </a:lstStyle>
          <a:p>
            <a:pPr>
              <a:defRPr/>
            </a:pPr>
            <a:fld id="{D7424F65-3AF9-43AC-B3BB-2E4AFDF865B9}" type="slidenum">
              <a:rPr lang="en-US" altLang="en-US"/>
              <a:pPr>
                <a:defRPr/>
              </a:pPr>
              <a:t>‹#›</a:t>
            </a:fld>
            <a:endParaRPr lang="en-US" altLang="en-US" dirty="0"/>
          </a:p>
        </p:txBody>
      </p:sp>
    </p:spTree>
    <p:extLst>
      <p:ext uri="{BB962C8B-B14F-4D97-AF65-F5344CB8AC3E}">
        <p14:creationId xmlns:p14="http://schemas.microsoft.com/office/powerpoint/2010/main" val="1290487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lumn Content">
    <p:spTree>
      <p:nvGrpSpPr>
        <p:cNvPr id="1" name=""/>
        <p:cNvGrpSpPr/>
        <p:nvPr/>
      </p:nvGrpSpPr>
      <p:grpSpPr>
        <a:xfrm>
          <a:off x="0" y="0"/>
          <a:ext cx="0" cy="0"/>
          <a:chOff x="0" y="0"/>
          <a:chExt cx="0" cy="0"/>
        </a:xfrm>
      </p:grpSpPr>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529500"/>
            <a:ext cx="4038600" cy="45966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6"/>
          <p:cNvSpPr>
            <a:spLocks noGrp="1"/>
          </p:cNvSpPr>
          <p:nvPr>
            <p:ph type="sldNum" sz="quarter" idx="10"/>
          </p:nvPr>
        </p:nvSpPr>
        <p:spPr/>
        <p:txBody>
          <a:bodyPr/>
          <a:lstStyle>
            <a:lvl1pPr>
              <a:defRPr/>
            </a:lvl1pPr>
          </a:lstStyle>
          <a:p>
            <a:pPr>
              <a:defRPr/>
            </a:pPr>
            <a:fld id="{55E78498-D0FE-499B-81A6-B94330B49442}" type="slidenum">
              <a:rPr lang="en-US" altLang="en-US"/>
              <a:pPr>
                <a:defRPr/>
              </a:pPr>
              <a:t>‹#›</a:t>
            </a:fld>
            <a:endParaRPr lang="en-US" altLang="en-US" dirty="0"/>
          </a:p>
        </p:txBody>
      </p:sp>
    </p:spTree>
    <p:extLst>
      <p:ext uri="{BB962C8B-B14F-4D97-AF65-F5344CB8AC3E}">
        <p14:creationId xmlns:p14="http://schemas.microsoft.com/office/powerpoint/2010/main" val="3974777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 name="Title 1"/>
          <p:cNvSpPr>
            <a:spLocks noGrp="1"/>
          </p:cNvSpPr>
          <p:nvPr>
            <p:ph type="title"/>
          </p:nvPr>
        </p:nvSpPr>
        <p:spPr>
          <a:xfrm>
            <a:off x="457200" y="511800"/>
            <a:ext cx="8229600" cy="924791"/>
          </a:xfrm>
        </p:spPr>
        <p:txBody>
          <a:bodyPr/>
          <a:lstStyle/>
          <a:p>
            <a:r>
              <a:rPr lang="en-US" dirty="0"/>
              <a:t>Click to edit Master title style</a:t>
            </a:r>
          </a:p>
        </p:txBody>
      </p:sp>
      <p:sp>
        <p:nvSpPr>
          <p:cNvPr id="4" name="Slide Number Placeholder 4"/>
          <p:cNvSpPr>
            <a:spLocks noGrp="1"/>
          </p:cNvSpPr>
          <p:nvPr>
            <p:ph type="sldNum" sz="quarter" idx="10"/>
          </p:nvPr>
        </p:nvSpPr>
        <p:spPr/>
        <p:txBody>
          <a:bodyPr/>
          <a:lstStyle>
            <a:lvl1pPr>
              <a:defRPr/>
            </a:lvl1pPr>
          </a:lstStyle>
          <a:p>
            <a:pPr>
              <a:defRPr/>
            </a:pPr>
            <a:fld id="{BA3DD496-3C43-421E-9588-FC23620CAC86}" type="slidenum">
              <a:rPr lang="en-US" altLang="en-US"/>
              <a:pPr>
                <a:defRPr/>
              </a:pPr>
              <a:t>‹#›</a:t>
            </a:fld>
            <a:endParaRPr lang="en-US" altLang="en-US" dirty="0"/>
          </a:p>
        </p:txBody>
      </p:sp>
    </p:spTree>
    <p:extLst>
      <p:ext uri="{BB962C8B-B14F-4D97-AF65-F5344CB8AC3E}">
        <p14:creationId xmlns:p14="http://schemas.microsoft.com/office/powerpoint/2010/main" val="41512390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66825" y="1031875"/>
            <a:ext cx="2520950"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Content Placeholder 10"/>
          <p:cNvSpPr>
            <a:spLocks noGrp="1"/>
          </p:cNvSpPr>
          <p:nvPr>
            <p:ph sz="quarter" idx="13"/>
          </p:nvPr>
        </p:nvSpPr>
        <p:spPr>
          <a:xfrm>
            <a:off x="2932113" y="1978025"/>
            <a:ext cx="4460875" cy="2792483"/>
          </a:xfrm>
        </p:spPr>
        <p:txBody>
          <a:bodyPr lIns="0" tIns="0" rIns="0" bIns="0">
            <a:normAutofit/>
          </a:bodyPr>
          <a:lstStyle>
            <a:lvl1pPr marL="0" indent="0">
              <a:buNone/>
              <a:defRPr sz="3200" baseline="0"/>
            </a:lvl1pPr>
          </a:lstStyle>
          <a:p>
            <a:pPr lvl="0"/>
            <a:r>
              <a:rPr lang="en-US"/>
              <a:t>Click to edit Master text styles</a:t>
            </a:r>
          </a:p>
        </p:txBody>
      </p:sp>
      <p:sp>
        <p:nvSpPr>
          <p:cNvPr id="15" name="Text Placeholder 14"/>
          <p:cNvSpPr>
            <a:spLocks noGrp="1"/>
          </p:cNvSpPr>
          <p:nvPr>
            <p:ph type="body" sz="quarter" idx="14"/>
          </p:nvPr>
        </p:nvSpPr>
        <p:spPr>
          <a:xfrm>
            <a:off x="2932113" y="4897438"/>
            <a:ext cx="4460875" cy="498475"/>
          </a:xfrm>
        </p:spPr>
        <p:txBody>
          <a:bodyPr lIns="0" tIns="0" rIns="0" bIns="0">
            <a:normAutofit/>
          </a:bodyPr>
          <a:lstStyle>
            <a:lvl1pPr marL="342900" indent="-342900" algn="r">
              <a:buFont typeface="Lucida Grande"/>
              <a:buChar char="—"/>
              <a:defRPr sz="2000" baseline="0"/>
            </a:lvl1pPr>
          </a:lstStyle>
          <a:p>
            <a:pPr lvl="0"/>
            <a:r>
              <a:rPr lang="en-US"/>
              <a:t>Click to edit Master text styles</a:t>
            </a:r>
          </a:p>
        </p:txBody>
      </p:sp>
      <p:sp>
        <p:nvSpPr>
          <p:cNvPr id="6" name="Slide Number Placeholder 3"/>
          <p:cNvSpPr>
            <a:spLocks noGrp="1"/>
          </p:cNvSpPr>
          <p:nvPr>
            <p:ph type="sldNum" sz="quarter" idx="15"/>
          </p:nvPr>
        </p:nvSpPr>
        <p:spPr/>
        <p:txBody>
          <a:bodyPr/>
          <a:lstStyle>
            <a:lvl1pPr>
              <a:defRPr/>
            </a:lvl1pPr>
          </a:lstStyle>
          <a:p>
            <a:pPr>
              <a:defRPr/>
            </a:pPr>
            <a:fld id="{37DDE6FD-0618-4B94-AC88-83D080BA0C38}" type="slidenum">
              <a:rPr lang="en-US" altLang="en-US"/>
              <a:pPr>
                <a:defRPr/>
              </a:pPr>
              <a:t>‹#›</a:t>
            </a:fld>
            <a:endParaRPr lang="en-US" altLang="en-US" dirty="0"/>
          </a:p>
        </p:txBody>
      </p:sp>
    </p:spTree>
    <p:extLst>
      <p:ext uri="{BB962C8B-B14F-4D97-AF65-F5344CB8AC3E}">
        <p14:creationId xmlns:p14="http://schemas.microsoft.com/office/powerpoint/2010/main" val="1437470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Rectangle 1"/>
          <p:cNvSpPr/>
          <p:nvPr userDrawn="1"/>
        </p:nvSpPr>
        <p:spPr>
          <a:xfrm>
            <a:off x="0" y="0"/>
            <a:ext cx="9144000" cy="372795"/>
          </a:xfrm>
          <a:prstGeom prst="rect">
            <a:avLst/>
          </a:prstGeom>
          <a:gradFill flip="none" rotWithShape="1">
            <a:gsLst>
              <a:gs pos="0">
                <a:schemeClr val="accent1"/>
              </a:gs>
              <a:gs pos="100000">
                <a:schemeClr val="tx2">
                  <a:lumMod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Slide Number Placeholder 2"/>
          <p:cNvSpPr>
            <a:spLocks noGrp="1"/>
          </p:cNvSpPr>
          <p:nvPr>
            <p:ph type="sldNum" sz="quarter" idx="10"/>
          </p:nvPr>
        </p:nvSpPr>
        <p:spPr/>
        <p:txBody>
          <a:bodyPr/>
          <a:lstStyle>
            <a:lvl1pPr>
              <a:defRPr/>
            </a:lvl1pPr>
          </a:lstStyle>
          <a:p>
            <a:pPr>
              <a:defRPr/>
            </a:pPr>
            <a:fld id="{70632705-19FE-4B76-9DA3-807FA2888835}" type="slidenum">
              <a:rPr lang="en-US" altLang="en-US"/>
              <a:pPr>
                <a:defRPr/>
              </a:pPr>
              <a:t>‹#›</a:t>
            </a:fld>
            <a:endParaRPr lang="en-US" altLang="en-US" dirty="0"/>
          </a:p>
        </p:txBody>
      </p:sp>
    </p:spTree>
    <p:extLst>
      <p:ext uri="{BB962C8B-B14F-4D97-AF65-F5344CB8AC3E}">
        <p14:creationId xmlns:p14="http://schemas.microsoft.com/office/powerpoint/2010/main" val="23263343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8200" y="2743200"/>
            <a:ext cx="7772400" cy="1362075"/>
          </a:xfrm>
          <a:prstGeom prst="rect">
            <a:avLst/>
          </a:prstGeom>
        </p:spPr>
        <p:txBody>
          <a:bodyPr>
            <a:normAutofit/>
          </a:bodyPr>
          <a:lstStyle>
            <a:lvl1pPr algn="l">
              <a:defRPr sz="3200" b="1" cap="all">
                <a:solidFill>
                  <a:schemeClr val="accent2"/>
                </a:solidFill>
              </a:defRPr>
            </a:lvl1pPr>
          </a:lstStyle>
          <a:p>
            <a:r>
              <a:rPr lang="en-US" dirty="0"/>
              <a:t>Click to edit Master title style</a:t>
            </a:r>
          </a:p>
        </p:txBody>
      </p:sp>
    </p:spTree>
    <p:extLst>
      <p:ext uri="{BB962C8B-B14F-4D97-AF65-F5344CB8AC3E}">
        <p14:creationId xmlns:p14="http://schemas.microsoft.com/office/powerpoint/2010/main" val="95499319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219140"/>
            <a:ext cx="7772400" cy="919537"/>
          </a:xfrm>
        </p:spPr>
        <p:txBody>
          <a:bodyPr>
            <a:normAutofit/>
          </a:bodyPr>
          <a:lstStyle>
            <a:lvl1pPr algn="l">
              <a:defRPr sz="4800" b="1" cap="none">
                <a:solidFill>
                  <a:srgbClr val="FFFFFF"/>
                </a:solidFill>
              </a:defRPr>
            </a:lvl1pPr>
          </a:lstStyle>
          <a:p>
            <a:r>
              <a:rPr lang="en-US"/>
              <a:t>Click to edit Master title style</a:t>
            </a:r>
            <a:endParaRPr lang="en-US" dirty="0"/>
          </a:p>
        </p:txBody>
      </p:sp>
      <p:sp>
        <p:nvSpPr>
          <p:cNvPr id="3" name="Text Placeholder 2"/>
          <p:cNvSpPr>
            <a:spLocks noGrp="1"/>
          </p:cNvSpPr>
          <p:nvPr>
            <p:ph type="body" idx="1"/>
          </p:nvPr>
        </p:nvSpPr>
        <p:spPr>
          <a:xfrm>
            <a:off x="722313" y="3236532"/>
            <a:ext cx="7772400" cy="1418120"/>
          </a:xfrm>
        </p:spPr>
        <p:txBody>
          <a:bodyPr lIns="0" tIns="0" rIns="0" bIns="0"/>
          <a:lstStyle>
            <a:lvl1pPr marL="0" indent="0">
              <a:buNone/>
              <a:defRPr sz="2000">
                <a:solidFill>
                  <a:schemeClr val="accent3"/>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Slide Number Placeholder 5"/>
          <p:cNvSpPr>
            <a:spLocks noGrp="1"/>
          </p:cNvSpPr>
          <p:nvPr>
            <p:ph type="sldNum" sz="quarter" idx="10"/>
          </p:nvPr>
        </p:nvSpPr>
        <p:spPr/>
        <p:txBody>
          <a:bodyPr/>
          <a:lstStyle>
            <a:lvl1pPr>
              <a:defRPr>
                <a:solidFill>
                  <a:schemeClr val="bg1"/>
                </a:solidFill>
              </a:defRPr>
            </a:lvl1pPr>
          </a:lstStyle>
          <a:p>
            <a:pPr>
              <a:defRPr/>
            </a:pPr>
            <a:fld id="{767ED845-3D44-4922-9A0F-A625456B78BD}" type="slidenum">
              <a:rPr lang="en-US"/>
              <a:pPr>
                <a:defRPr/>
              </a:pPr>
              <a:t>‹#›</a:t>
            </a:fld>
            <a:endParaRPr lang="en-US" dirty="0"/>
          </a:p>
        </p:txBody>
      </p:sp>
    </p:spTree>
    <p:extLst>
      <p:ext uri="{BB962C8B-B14F-4D97-AF65-F5344CB8AC3E}">
        <p14:creationId xmlns:p14="http://schemas.microsoft.com/office/powerpoint/2010/main" val="61911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06A5241-12CB-C64D-AE38-6540AC6C648E}" type="slidenum">
              <a:rPr lang="en-US" smtClean="0"/>
              <a:t>‹#›</a:t>
            </a:fld>
            <a:endParaRPr lang="en-US" dirty="0"/>
          </a:p>
        </p:txBody>
      </p:sp>
    </p:spTree>
    <p:extLst>
      <p:ext uri="{BB962C8B-B14F-4D97-AF65-F5344CB8AC3E}">
        <p14:creationId xmlns:p14="http://schemas.microsoft.com/office/powerpoint/2010/main" val="32972021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1.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4.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0084A9"/>
                </a:solidFill>
                <a:ea typeface="ＭＳ Ｐゴシック" pitchFamily="34" charset="-128"/>
              </a:defRPr>
            </a:lvl1pPr>
          </a:lstStyle>
          <a:p>
            <a:pPr>
              <a:defRPr/>
            </a:pPr>
            <a:fld id="{A481104A-4966-4236-946D-36FCAE6A41E2}" type="slidenum">
              <a:rPr lang="en-US" altLang="en-US"/>
              <a:pPr>
                <a:defRPr/>
              </a:pPr>
              <a:t>‹#›</a:t>
            </a:fld>
            <a:endParaRPr lang="en-US" altLang="en-US" dirty="0"/>
          </a:p>
        </p:txBody>
      </p:sp>
      <p:sp>
        <p:nvSpPr>
          <p:cNvPr id="1029"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chemeClr val="tx2"/>
                </a:solidFill>
              </a:rPr>
              <a:t>GEDtestingservice.com  •  GED.com</a:t>
            </a:r>
          </a:p>
        </p:txBody>
      </p:sp>
      <p:pic>
        <p:nvPicPr>
          <p:cNvPr id="1030" name="Picture 3"/>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32" r:id="rId1"/>
    <p:sldLayoutId id="2147484133" r:id="rId2"/>
    <p:sldLayoutId id="2147484134" r:id="rId3"/>
    <p:sldLayoutId id="2147484135" r:id="rId4"/>
    <p:sldLayoutId id="2147484136" r:id="rId5"/>
    <p:sldLayoutId id="2147484137" r:id="rId6"/>
    <p:sldLayoutId id="2147484138" r:id="rId7"/>
    <p:sldLayoutId id="2147484139" r:id="rId8"/>
    <p:sldLayoutId id="2147484142" r:id="rId9"/>
    <p:sldLayoutId id="2147484143" r:id="rId10"/>
    <p:sldLayoutId id="2147484144" r:id="rId11"/>
    <p:sldLayoutId id="2147484145" r:id="rId12"/>
  </p:sldLayoutIdLst>
  <p:hf hdr="0" ftr="0" dt="0"/>
  <p:txStyles>
    <p:titleStyle>
      <a:lvl1pPr algn="l" defTabSz="457200" rtl="0" eaLnBrk="0" fontAlgn="base" hangingPunct="0">
        <a:spcBef>
          <a:spcPct val="0"/>
        </a:spcBef>
        <a:spcAft>
          <a:spcPct val="0"/>
        </a:spcAft>
        <a:defRPr sz="4000" b="1" kern="1200">
          <a:solidFill>
            <a:srgbClr val="0084A9"/>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rgbClr val="0084A9"/>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rgbClr val="0084A9"/>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492125"/>
            <a:ext cx="822960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509713"/>
            <a:ext cx="82296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457200" y="6299200"/>
            <a:ext cx="458788" cy="322263"/>
          </a:xfrm>
          <a:prstGeom prst="rect">
            <a:avLst/>
          </a:prstGeom>
        </p:spPr>
        <p:txBody>
          <a:bodyPr vert="horz" wrap="square" lIns="0" tIns="0" rIns="0" bIns="0" numCol="1" anchor="b" anchorCtr="0" compatLnSpc="1">
            <a:prstTxWarp prst="textNoShape">
              <a:avLst/>
            </a:prstTxWarp>
          </a:bodyPr>
          <a:lstStyle>
            <a:lvl1pPr>
              <a:defRPr sz="1200">
                <a:solidFill>
                  <a:srgbClr val="FFFFFF"/>
                </a:solidFill>
                <a:ea typeface="ＭＳ Ｐゴシック" pitchFamily="34" charset="-128"/>
              </a:defRPr>
            </a:lvl1pPr>
          </a:lstStyle>
          <a:p>
            <a:pPr>
              <a:defRPr/>
            </a:pPr>
            <a:fld id="{ECA289BB-9139-4386-99D1-F633463EB3E8}" type="slidenum">
              <a:rPr lang="en-US" altLang="en-US"/>
              <a:pPr>
                <a:defRPr/>
              </a:pPr>
              <a:t>‹#›</a:t>
            </a:fld>
            <a:endParaRPr lang="en-US" altLang="en-US" dirty="0"/>
          </a:p>
        </p:txBody>
      </p:sp>
      <p:sp>
        <p:nvSpPr>
          <p:cNvPr id="2053" name="TextBox 9"/>
          <p:cNvSpPr txBox="1">
            <a:spLocks noChangeArrowheads="1"/>
          </p:cNvSpPr>
          <p:nvPr userDrawn="1"/>
        </p:nvSpPr>
        <p:spPr bwMode="auto">
          <a:xfrm>
            <a:off x="915988" y="6483350"/>
            <a:ext cx="1951037"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en-US" altLang="en-US" sz="900" dirty="0">
                <a:solidFill>
                  <a:srgbClr val="FFFFFF"/>
                </a:solidFill>
              </a:rPr>
              <a:t>GEDtestingservice.com  •  GED.com</a:t>
            </a:r>
          </a:p>
        </p:txBody>
      </p:sp>
      <p:pic>
        <p:nvPicPr>
          <p:cNvPr id="2054" name="Picture 3"/>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8005763" y="6226175"/>
            <a:ext cx="666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40" r:id="rId1"/>
    <p:sldLayoutId id="2147484130" r:id="rId2"/>
    <p:sldLayoutId id="2147484131" r:id="rId3"/>
    <p:sldLayoutId id="2147484141" r:id="rId4"/>
  </p:sldLayoutIdLst>
  <p:hf hdr="0" ftr="0" dt="0"/>
  <p:txStyles>
    <p:titleStyle>
      <a:lvl1pPr algn="l" defTabSz="457200" rtl="0" eaLnBrk="0" fontAlgn="base" hangingPunct="0">
        <a:spcBef>
          <a:spcPct val="0"/>
        </a:spcBef>
        <a:spcAft>
          <a:spcPct val="0"/>
        </a:spcAft>
        <a:defRPr sz="4000" b="1" kern="1200">
          <a:solidFill>
            <a:schemeClr val="bg2"/>
          </a:solidFill>
          <a:latin typeface="+mj-lt"/>
          <a:ea typeface="MS PGothic" pitchFamily="34" charset="-128"/>
          <a:cs typeface="ＭＳ Ｐゴシック" charset="0"/>
        </a:defRPr>
      </a:lvl1pPr>
      <a:lvl2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2pPr>
      <a:lvl3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3pPr>
      <a:lvl4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4pPr>
      <a:lvl5pPr algn="l" defTabSz="457200" rtl="0" eaLnBrk="0" fontAlgn="base" hangingPunct="0">
        <a:spcBef>
          <a:spcPct val="0"/>
        </a:spcBef>
        <a:spcAft>
          <a:spcPct val="0"/>
        </a:spcAft>
        <a:defRPr sz="4000" b="1">
          <a:solidFill>
            <a:schemeClr val="bg2"/>
          </a:solidFill>
          <a:latin typeface="Arial" charset="0"/>
          <a:ea typeface="MS PGothic" pitchFamily="34" charset="-128"/>
          <a:cs typeface="ＭＳ Ｐゴシック" charset="0"/>
        </a:defRPr>
      </a:lvl5pPr>
      <a:lvl6pPr marL="4572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6pPr>
      <a:lvl7pPr marL="9144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7pPr>
      <a:lvl8pPr marL="13716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8pPr>
      <a:lvl9pPr marL="1828800" algn="l" defTabSz="457200" rtl="0" fontAlgn="base">
        <a:spcBef>
          <a:spcPct val="0"/>
        </a:spcBef>
        <a:spcAft>
          <a:spcPct val="0"/>
        </a:spcAft>
        <a:defRPr sz="4000" b="1">
          <a:solidFill>
            <a:schemeClr val="bg2"/>
          </a:solidFill>
          <a:latin typeface="Arial" charset="0"/>
          <a:ea typeface="ＭＳ Ｐゴシック" charset="0"/>
          <a:cs typeface="ＭＳ Ｐゴシック" charset="0"/>
        </a:defRPr>
      </a:lvl9pPr>
    </p:titleStyle>
    <p:bodyStyle>
      <a:lvl1pPr marL="342900" indent="-342900" algn="l" defTabSz="457200" rtl="0" eaLnBrk="0" fontAlgn="base" hangingPunct="0">
        <a:lnSpc>
          <a:spcPct val="130000"/>
        </a:lnSpc>
        <a:spcBef>
          <a:spcPct val="20000"/>
        </a:spcBef>
        <a:spcAft>
          <a:spcPct val="0"/>
        </a:spcAft>
        <a:buFont typeface="Arial" pitchFamily="34" charset="0"/>
        <a:buChar char="•"/>
        <a:defRPr sz="3200" kern="1200">
          <a:solidFill>
            <a:srgbClr val="FFFFFF"/>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800" kern="1200">
          <a:solidFill>
            <a:srgbClr val="FFFFFF"/>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400" kern="1200">
          <a:solidFill>
            <a:srgbClr val="FFFFFF"/>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2000" kern="1200">
          <a:solidFill>
            <a:srgbClr val="FFFFFF"/>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71.tmp"/></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2.tmp"/><Relationship Id="rId2" Type="http://schemas.openxmlformats.org/officeDocument/2006/relationships/notesSlide" Target="../notesSlides/notesSlide106.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10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7.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1.xml"/><Relationship Id="rId1" Type="http://schemas.openxmlformats.org/officeDocument/2006/relationships/slideLayout" Target="../slideLayouts/slideLayout4.xml"/><Relationship Id="rId5" Type="http://schemas.openxmlformats.org/officeDocument/2006/relationships/image" Target="../media/image76.png"/><Relationship Id="rId4" Type="http://schemas.openxmlformats.org/officeDocument/2006/relationships/image" Target="../media/image75.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4.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6.xml.rels><?xml version="1.0" encoding="UTF-8" standalone="yes"?>
<Relationships xmlns="http://schemas.openxmlformats.org/package/2006/relationships"><Relationship Id="rId3" Type="http://schemas.openxmlformats.org/officeDocument/2006/relationships/image" Target="../media/image77.tmp"/><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11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17.xml"/><Relationship Id="rId1" Type="http://schemas.openxmlformats.org/officeDocument/2006/relationships/slideLayout" Target="../slideLayouts/slideLayout2.xml"/><Relationship Id="rId4" Type="http://schemas.openxmlformats.org/officeDocument/2006/relationships/image" Target="../media/image80.tmp"/></Relationships>
</file>

<file path=ppt/slides/_rels/slide11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83.tmp"/><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85.tmp"/><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89.png"/></Relationships>
</file>

<file path=ppt/slides/_rels/slide1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6.xml"/><Relationship Id="rId1" Type="http://schemas.openxmlformats.org/officeDocument/2006/relationships/slideLayout" Target="../slideLayouts/slideLayout8.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94.tmp"/><Relationship Id="rId2" Type="http://schemas.openxmlformats.org/officeDocument/2006/relationships/notesSlide" Target="../notesSlides/notesSlide138.xml"/><Relationship Id="rId1" Type="http://schemas.openxmlformats.org/officeDocument/2006/relationships/slideLayout" Target="../slideLayouts/slideLayout4.xml"/><Relationship Id="rId4" Type="http://schemas.openxmlformats.org/officeDocument/2006/relationships/image" Target="../media/image95.tm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97.gif"/><Relationship Id="rId5" Type="http://schemas.microsoft.com/office/2007/relationships/hdphoto" Target="../media/hdphoto2.wdp"/><Relationship Id="rId4" Type="http://schemas.openxmlformats.org/officeDocument/2006/relationships/image" Target="../media/image96.jpe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98.tmp"/><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8.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2" Type="http://schemas.openxmlformats.org/officeDocument/2006/relationships/notesSlide" Target="../notesSlides/notesSlide149.xml"/><Relationship Id="rId1" Type="http://schemas.openxmlformats.org/officeDocument/2006/relationships/slideLayout" Target="../slideLayouts/slideLayout2.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0" Type="http://schemas.openxmlformats.org/officeDocument/2006/relationships/image" Target="../media/image107.png"/><Relationship Id="rId4" Type="http://schemas.openxmlformats.org/officeDocument/2006/relationships/image" Target="../media/image101.png"/><Relationship Id="rId9" Type="http://schemas.openxmlformats.org/officeDocument/2006/relationships/image" Target="../media/image106.jpeg"/><Relationship Id="rId14" Type="http://schemas.openxmlformats.org/officeDocument/2006/relationships/image" Target="../media/image111.png"/></Relationships>
</file>

<file path=ppt/slides/_rels/slide151.xml.rels><?xml version="1.0" encoding="UTF-8" standalone="yes"?>
<Relationships xmlns="http://schemas.openxmlformats.org/package/2006/relationships"><Relationship Id="rId3" Type="http://schemas.openxmlformats.org/officeDocument/2006/relationships/image" Target="../media/image112.tmp"/><Relationship Id="rId2" Type="http://schemas.openxmlformats.org/officeDocument/2006/relationships/notesSlide" Target="../notesSlides/notesSlide150.xml"/><Relationship Id="rId1" Type="http://schemas.openxmlformats.org/officeDocument/2006/relationships/slideLayout" Target="../slideLayouts/slideLayout2.xml"/><Relationship Id="rId5" Type="http://schemas.openxmlformats.org/officeDocument/2006/relationships/image" Target="../media/image114.tmp"/><Relationship Id="rId4" Type="http://schemas.openxmlformats.org/officeDocument/2006/relationships/image" Target="../media/image113.tmp"/></Relationships>
</file>

<file path=ppt/slides/_rels/slide15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51.xml"/><Relationship Id="rId1" Type="http://schemas.openxmlformats.org/officeDocument/2006/relationships/slideLayout" Target="../slideLayouts/slideLayout1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unctv.pbslearningmedia.org/resource/mgbh.math.ns.numbline/building-a-number-line/#.WU1B-IWcHnM"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www.gedtestingservice.com/educators/exploring-the-2014-ged-test-webinar-archive" TargetMode="Externa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hyperlink" Target="http://www.helpingwithmath.com/printables/others/NumberLineGenerator01.htm"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www.learner.org/courses/learningmath/number/session1/part_c/index.html" TargetMode="External"/><Relationship Id="rId5" Type="http://schemas.openxmlformats.org/officeDocument/2006/relationships/hyperlink" Target="http://www.mathsisfun.com/number-line.html" TargetMode="External"/><Relationship Id="rId4" Type="http://schemas.openxmlformats.org/officeDocument/2006/relationships/hyperlink" Target="http://www.mathwarehouse.com/number-lines/number-line-maker.php"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www.khanacademy.org/math/pre-algebra/pre-algebra-arith-prop/pre-algebra-order-of-operations/v/introduction-to-order-of-operations"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wyzant.com/resources/lessons/math/algebra/order_of_operations"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hyperlink" Target="http://www.mathsisfun.com/operation-order-pemdas.html"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www.youtube.com/watch?v=vTPQV_M6tfI"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hyperlink" Target="https://www.youtube.com/watch?v=fwhZ8ITiReY" TargetMode="External"/><Relationship Id="rId5" Type="http://schemas.openxmlformats.org/officeDocument/2006/relationships/hyperlink" Target="https://www.youtube.com/watch?v=YWOeN7hDD3E" TargetMode="External"/><Relationship Id="rId4" Type="http://schemas.openxmlformats.org/officeDocument/2006/relationships/hyperlink" Target="https://www.youtube.com/watch?v=TbUlfWJ9Ohw"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Science/MATH%20DUDE%20Unit6-1%20Laws%20Of%20Exponents.avi"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s://www.mathsisfun.com/exponent.htm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hyperlink" Target="https://www.youtube.com/watch?v=VQsQj1Q_CMQ" TargetMode="External"/><Relationship Id="rId5" Type="http://schemas.openxmlformats.org/officeDocument/2006/relationships/hyperlink" Target="https://www.khanacademy.org/math/pre-algebra/pre-algebra-exponents-radicals/pre-algebra-exponents/v/introduction-to-exponents" TargetMode="External"/><Relationship Id="rId4" Type="http://schemas.openxmlformats.org/officeDocument/2006/relationships/hyperlink" Target="https://www.youtube.com/watch?v=g4bKGsC2IoY" TargetMode="Externa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http://www.smithsonianmag.com/history/origin-number-zero-180953392/#qagAYijydW3RXhhk.99"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hyperlink" Target="http://www.mathsisfun.com/numbers/zero.html"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7.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hyperlink" Target="https://www.khanacademy.org/math/algebra/introduction-to-algebra/division-by-zero/v/why-dividing-by-zero-is-undefined"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www.mathsisfun.com/numbers/zero.html" TargetMode="External"/><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hyperlink" Target="https://www.khanacademy.org/math/algebra/introduction-to-algebra/division-by-zero/v/why-dividing-by-zero-is-undefined" TargetMode="External"/><Relationship Id="rId4" Type="http://schemas.openxmlformats.org/officeDocument/2006/relationships/hyperlink" Target="https://www.mathsisfun.com/numbers/dividing-by-zero.html"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54.gif"/></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andersconsulting.com/wp-content/uploads/2011/06/bigvssmall.jpg"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7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microsoft.com/office/2007/relationships/hdphoto" Target="../media/hdphoto1.wdp"/></Relationships>
</file>

<file path=ppt/slides/_rels/slide8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3" Type="http://schemas.openxmlformats.org/officeDocument/2006/relationships/image" Target="../media/image70.tmp"/><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a:xfrm>
            <a:off x="655320" y="2857500"/>
            <a:ext cx="7940040" cy="2009775"/>
          </a:xfrm>
        </p:spPr>
        <p:txBody>
          <a:bodyPr>
            <a:noAutofit/>
          </a:bodyPr>
          <a:lstStyle/>
          <a:p>
            <a:pPr eaLnBrk="1" hangingPunct="1"/>
            <a:r>
              <a:rPr lang="en-US" sz="3600" dirty="0"/>
              <a:t>Focus on Mathematical Reasoning:</a:t>
            </a:r>
            <a:br>
              <a:rPr lang="en-US" sz="3600" dirty="0"/>
            </a:br>
            <a:r>
              <a:rPr lang="en-US" sz="3600" dirty="0"/>
              <a:t>Tools and Strategies for Instruction</a:t>
            </a:r>
            <a:endParaRPr lang="en-US" altLang="en-US" sz="3600" baseline="30000" dirty="0"/>
          </a:p>
        </p:txBody>
      </p:sp>
      <p:sp>
        <p:nvSpPr>
          <p:cNvPr id="5" name="Subtitle 2"/>
          <p:cNvSpPr txBox="1">
            <a:spLocks/>
          </p:cNvSpPr>
          <p:nvPr/>
        </p:nvSpPr>
        <p:spPr bwMode="auto">
          <a:xfrm>
            <a:off x="421973" y="4257208"/>
            <a:ext cx="8173387" cy="2068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rmAutofit fontScale="70000" lnSpcReduction="20000"/>
          </a:bodyPr>
          <a:lstStyle>
            <a:lvl1pPr marL="0" indent="0" algn="ctr" defTabSz="457200" rtl="0" eaLnBrk="0" fontAlgn="base" hangingPunct="0">
              <a:lnSpc>
                <a:spcPct val="130000"/>
              </a:lnSpc>
              <a:spcBef>
                <a:spcPct val="20000"/>
              </a:spcBef>
              <a:spcAft>
                <a:spcPct val="0"/>
              </a:spcAft>
              <a:buFont typeface="Arial" pitchFamily="34" charset="0"/>
              <a:buNone/>
              <a:defRPr sz="2800" kern="1200" baseline="0">
                <a:solidFill>
                  <a:schemeClr val="bg1"/>
                </a:solidFill>
                <a:latin typeface="+mn-lt"/>
                <a:ea typeface="MS PGothic" pitchFamily="34" charset="-128"/>
                <a:cs typeface="ＭＳ Ｐゴシック" charset="0"/>
              </a:defRPr>
            </a:lvl1pPr>
            <a:lvl2pPr marL="457200" indent="0" algn="ctr" defTabSz="457200" rtl="0" eaLnBrk="0" fontAlgn="base" hangingPunct="0">
              <a:lnSpc>
                <a:spcPct val="130000"/>
              </a:lnSpc>
              <a:spcBef>
                <a:spcPct val="20000"/>
              </a:spcBef>
              <a:spcAft>
                <a:spcPct val="0"/>
              </a:spcAft>
              <a:buFont typeface="Arial" pitchFamily="34" charset="0"/>
              <a:buNone/>
              <a:defRPr sz="2800" kern="1200">
                <a:solidFill>
                  <a:schemeClr val="tx1">
                    <a:tint val="75000"/>
                  </a:schemeClr>
                </a:solidFill>
                <a:latin typeface="+mn-lt"/>
                <a:ea typeface="MS PGothic" pitchFamily="34" charset="-128"/>
                <a:cs typeface="+mn-cs"/>
              </a:defRPr>
            </a:lvl2pPr>
            <a:lvl3pPr marL="914400" indent="0" algn="ctr" defTabSz="457200" rtl="0" eaLnBrk="0" fontAlgn="base" hangingPunct="0">
              <a:lnSpc>
                <a:spcPct val="130000"/>
              </a:lnSpc>
              <a:spcBef>
                <a:spcPct val="20000"/>
              </a:spcBef>
              <a:spcAft>
                <a:spcPct val="0"/>
              </a:spcAft>
              <a:buFont typeface="Arial" pitchFamily="34" charset="0"/>
              <a:buNone/>
              <a:defRPr sz="2400" kern="1200">
                <a:solidFill>
                  <a:schemeClr val="tx1">
                    <a:tint val="75000"/>
                  </a:schemeClr>
                </a:solidFill>
                <a:latin typeface="+mn-lt"/>
                <a:ea typeface="MS PGothic" pitchFamily="34" charset="-128"/>
                <a:cs typeface="+mn-cs"/>
              </a:defRPr>
            </a:lvl3pPr>
            <a:lvl4pPr marL="13716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4pPr>
            <a:lvl5pPr marL="1828800" indent="0" algn="ctr" defTabSz="457200" rtl="0" eaLnBrk="0" fontAlgn="base" hangingPunct="0">
              <a:lnSpc>
                <a:spcPct val="130000"/>
              </a:lnSpc>
              <a:spcBef>
                <a:spcPct val="20000"/>
              </a:spcBef>
              <a:spcAft>
                <a:spcPct val="0"/>
              </a:spcAft>
              <a:buFont typeface="Arial" pitchFamily="34" charset="0"/>
              <a:buNone/>
              <a:defRPr sz="2000" kern="1200">
                <a:solidFill>
                  <a:schemeClr val="tx1">
                    <a:tint val="75000"/>
                  </a:schemeClr>
                </a:solidFill>
                <a:latin typeface="+mn-lt"/>
                <a:ea typeface="MS PGothic" pitchFamily="34" charset="-128"/>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nSpc>
                <a:spcPct val="100000"/>
              </a:lnSpc>
              <a:spcBef>
                <a:spcPts val="0"/>
              </a:spcBef>
            </a:pPr>
            <a:endParaRPr lang="en-US" sz="1800" dirty="0"/>
          </a:p>
          <a:p>
            <a:r>
              <a:rPr lang="en-US" b="1" dirty="0"/>
              <a:t>Professional Development for</a:t>
            </a:r>
            <a:br>
              <a:rPr lang="en-US" b="1" dirty="0"/>
            </a:br>
            <a:r>
              <a:rPr lang="en-US" b="1" dirty="0"/>
              <a:t>International Programs</a:t>
            </a:r>
          </a:p>
          <a:p>
            <a:r>
              <a:rPr lang="en-US" dirty="0"/>
              <a:t>Session 2</a:t>
            </a:r>
            <a:br>
              <a:rPr lang="en-US" dirty="0"/>
            </a:br>
            <a:endParaRPr lang="en-US" dirty="0"/>
          </a:p>
          <a:p>
            <a:r>
              <a:rPr lang="en-US"/>
              <a:t>Tuesday 18 September, 2018</a:t>
            </a:r>
            <a:endParaRPr lang="en-US"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Start with the PLDs in the Classroom</a:t>
            </a:r>
          </a:p>
        </p:txBody>
      </p:sp>
      <p:sp>
        <p:nvSpPr>
          <p:cNvPr id="3" name="Content Placeholder 2"/>
          <p:cNvSpPr>
            <a:spLocks noGrp="1"/>
          </p:cNvSpPr>
          <p:nvPr>
            <p:ph idx="1"/>
          </p:nvPr>
        </p:nvSpPr>
        <p:spPr>
          <a:xfrm>
            <a:off x="457200" y="1290638"/>
            <a:ext cx="8229600" cy="4616450"/>
          </a:xfrm>
        </p:spPr>
        <p:txBody>
          <a:bodyPr/>
          <a:lstStyle/>
          <a:p>
            <a:pPr marL="0" indent="0">
              <a:buNone/>
            </a:pPr>
            <a:r>
              <a:rPr lang="en-US" b="1" dirty="0">
                <a:solidFill>
                  <a:srgbClr val="0084A9"/>
                </a:solidFill>
              </a:rPr>
              <a:t>Use PLDs to:</a:t>
            </a:r>
          </a:p>
          <a:p>
            <a:pPr marL="400050" lvl="1" indent="0">
              <a:buNone/>
            </a:pPr>
            <a:r>
              <a:rPr lang="en-US" sz="3200" b="1" dirty="0">
                <a:solidFill>
                  <a:srgbClr val="0084A9"/>
                </a:solidFill>
              </a:rPr>
              <a:t>Tip 1: </a:t>
            </a:r>
            <a:r>
              <a:rPr lang="en-US" sz="3200" dirty="0"/>
              <a:t>Assess student’s current skill level</a:t>
            </a:r>
          </a:p>
          <a:p>
            <a:pPr marL="400050" lvl="1" indent="0">
              <a:buNone/>
            </a:pPr>
            <a:r>
              <a:rPr lang="en-US" sz="3200" b="1" dirty="0">
                <a:solidFill>
                  <a:srgbClr val="0084A9"/>
                </a:solidFill>
              </a:rPr>
              <a:t>Tip 2: </a:t>
            </a:r>
            <a:r>
              <a:rPr lang="en-US" sz="3200" dirty="0"/>
              <a:t>Determine when students are ready to test</a:t>
            </a:r>
          </a:p>
          <a:p>
            <a:pPr marL="400050" lvl="1" indent="0">
              <a:buNone/>
            </a:pPr>
            <a:r>
              <a:rPr lang="en-US" sz="3200" b="1" dirty="0">
                <a:solidFill>
                  <a:srgbClr val="0084A9"/>
                </a:solidFill>
              </a:rPr>
              <a:t>Tip 3: </a:t>
            </a:r>
            <a:r>
              <a:rPr lang="en-US" sz="3200" dirty="0"/>
              <a:t>Shape learning activities</a:t>
            </a:r>
          </a:p>
          <a:p>
            <a:pPr marL="400050" lvl="1" indent="0">
              <a:buNone/>
            </a:pPr>
            <a:r>
              <a:rPr lang="en-US" sz="3200" b="1" dirty="0">
                <a:solidFill>
                  <a:srgbClr val="0084A9"/>
                </a:solidFill>
              </a:rPr>
              <a:t>Tip 4: </a:t>
            </a:r>
            <a:r>
              <a:rPr lang="en-US" sz="3200" dirty="0"/>
              <a:t>Add perspective to lesson plans</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10</a:t>
            </a:fld>
            <a:endParaRPr lang="en-US" altLang="en-US" dirty="0"/>
          </a:p>
        </p:txBody>
      </p:sp>
    </p:spTree>
    <p:extLst>
      <p:ext uri="{BB962C8B-B14F-4D97-AF65-F5344CB8AC3E}">
        <p14:creationId xmlns:p14="http://schemas.microsoft.com/office/powerpoint/2010/main" val="30383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Reading and Reasoning in Mathematics</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100</a:t>
            </a:fld>
            <a:endParaRPr lang="en-US" dirty="0"/>
          </a:p>
        </p:txBody>
      </p:sp>
      <p:sp>
        <p:nvSpPr>
          <p:cNvPr id="3" name="Text Placeholder 2"/>
          <p:cNvSpPr>
            <a:spLocks noGrp="1"/>
          </p:cNvSpPr>
          <p:nvPr>
            <p:ph type="body" idx="1"/>
          </p:nvPr>
        </p:nvSpPr>
        <p:spPr>
          <a:xfrm>
            <a:off x="722313" y="3541332"/>
            <a:ext cx="7772400" cy="1418120"/>
          </a:xfrm>
        </p:spPr>
        <p:txBody>
          <a:bodyPr/>
          <a:lstStyle/>
          <a:p>
            <a:r>
              <a:rPr lang="en-US" dirty="0"/>
              <a:t>Steps to Success </a:t>
            </a:r>
          </a:p>
        </p:txBody>
      </p:sp>
    </p:spTree>
    <p:extLst>
      <p:ext uri="{BB962C8B-B14F-4D97-AF65-F5344CB8AC3E}">
        <p14:creationId xmlns:p14="http://schemas.microsoft.com/office/powerpoint/2010/main" val="2284304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p:txBody>
          <a:bodyPr/>
          <a:lstStyle/>
          <a:p>
            <a:r>
              <a:rPr lang="en-US" i="1" dirty="0"/>
              <a:t>"Mathematics is no more computation than literature is typing." </a:t>
            </a:r>
          </a:p>
        </p:txBody>
      </p:sp>
      <p:sp>
        <p:nvSpPr>
          <p:cNvPr id="6" name="Text Placeholder 5"/>
          <p:cNvSpPr>
            <a:spLocks noGrp="1"/>
          </p:cNvSpPr>
          <p:nvPr>
            <p:ph type="body" sz="quarter" idx="14"/>
          </p:nvPr>
        </p:nvSpPr>
        <p:spPr>
          <a:xfrm>
            <a:off x="2932113" y="4770508"/>
            <a:ext cx="4460875" cy="625405"/>
          </a:xfrm>
        </p:spPr>
        <p:txBody>
          <a:bodyPr>
            <a:normAutofit fontScale="85000" lnSpcReduction="20000"/>
          </a:bodyPr>
          <a:lstStyle/>
          <a:p>
            <a:r>
              <a:rPr lang="en-US" dirty="0"/>
              <a:t>John Allan Paulos, Ph.D.</a:t>
            </a:r>
          </a:p>
          <a:p>
            <a:pPr marL="0" indent="0">
              <a:buNone/>
            </a:pPr>
            <a:r>
              <a:rPr lang="en-US" dirty="0"/>
              <a:t>Temple University</a:t>
            </a:r>
          </a:p>
          <a:p>
            <a:pPr marL="0" indent="0">
              <a:buNone/>
            </a:pPr>
            <a:endParaRPr lang="en-US" dirty="0"/>
          </a:p>
        </p:txBody>
      </p:sp>
      <p:sp>
        <p:nvSpPr>
          <p:cNvPr id="4" name="Slide Number Placeholder 3"/>
          <p:cNvSpPr>
            <a:spLocks noGrp="1"/>
          </p:cNvSpPr>
          <p:nvPr>
            <p:ph type="sldNum" sz="quarter" idx="15"/>
          </p:nvPr>
        </p:nvSpPr>
        <p:spPr/>
        <p:txBody>
          <a:bodyPr/>
          <a:lstStyle/>
          <a:p>
            <a:pPr>
              <a:defRPr/>
            </a:pPr>
            <a:fld id="{767ED845-3D44-4922-9A0F-A625456B78BD}" type="slidenum">
              <a:rPr lang="en-US" smtClean="0"/>
              <a:pPr>
                <a:defRPr/>
              </a:pPr>
              <a:t>101</a:t>
            </a:fld>
            <a:endParaRPr lang="en-US" dirty="0"/>
          </a:p>
        </p:txBody>
      </p:sp>
    </p:spTree>
    <p:extLst>
      <p:ext uri="{BB962C8B-B14F-4D97-AF65-F5344CB8AC3E}">
        <p14:creationId xmlns:p14="http://schemas.microsoft.com/office/powerpoint/2010/main" val="17415143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en-US" altLang="en-US" dirty="0"/>
              <a:t>We need to help students . . . </a:t>
            </a:r>
            <a:endParaRPr lang="en-US" dirty="0"/>
          </a:p>
        </p:txBody>
      </p:sp>
      <p:sp>
        <p:nvSpPr>
          <p:cNvPr id="14" name="Bevel 13"/>
          <p:cNvSpPr/>
          <p:nvPr/>
        </p:nvSpPr>
        <p:spPr>
          <a:xfrm>
            <a:off x="4572000" y="5235793"/>
            <a:ext cx="2569029" cy="633219"/>
          </a:xfrm>
          <a:prstGeom prst="bevel">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Increase conceptual knowledge</a:t>
            </a:r>
          </a:p>
        </p:txBody>
      </p:sp>
      <p:pic>
        <p:nvPicPr>
          <p:cNvPr id="6" name="Picture 5" descr="Screen Clipping"/>
          <p:cNvPicPr>
            <a:picLocks noChangeAspect="1"/>
          </p:cNvPicPr>
          <p:nvPr/>
        </p:nvPicPr>
        <p:blipFill>
          <a:blip r:embed="rId4"/>
          <a:stretch>
            <a:fillRect/>
          </a:stretch>
        </p:blipFill>
        <p:spPr>
          <a:xfrm>
            <a:off x="686594" y="1732559"/>
            <a:ext cx="8170068" cy="3318932"/>
          </a:xfrm>
          <a:prstGeom prst="rect">
            <a:avLst/>
          </a:prstGeom>
        </p:spPr>
      </p:pic>
      <p:sp>
        <p:nvSpPr>
          <p:cNvPr id="11" name="Bevel 10"/>
          <p:cNvSpPr/>
          <p:nvPr/>
        </p:nvSpPr>
        <p:spPr>
          <a:xfrm>
            <a:off x="3846286" y="1721452"/>
            <a:ext cx="2010228" cy="661139"/>
          </a:xfrm>
          <a:prstGeom prst="bevel">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Build their reading skills</a:t>
            </a:r>
          </a:p>
        </p:txBody>
      </p:sp>
      <p:sp>
        <p:nvSpPr>
          <p:cNvPr id="13" name="Bevel 12"/>
          <p:cNvSpPr/>
          <p:nvPr/>
        </p:nvSpPr>
        <p:spPr>
          <a:xfrm>
            <a:off x="6691086" y="4086174"/>
            <a:ext cx="1995714" cy="720703"/>
          </a:xfrm>
          <a:prstGeom prst="bevel">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Depend less on rote memory</a:t>
            </a:r>
          </a:p>
        </p:txBody>
      </p:sp>
      <p:sp>
        <p:nvSpPr>
          <p:cNvPr id="12" name="Bevel 11"/>
          <p:cNvSpPr/>
          <p:nvPr/>
        </p:nvSpPr>
        <p:spPr>
          <a:xfrm>
            <a:off x="3141125" y="4126855"/>
            <a:ext cx="2105788" cy="696516"/>
          </a:xfrm>
          <a:prstGeom prst="bevel">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Build math vocabulary</a:t>
            </a:r>
          </a:p>
        </p:txBody>
      </p:sp>
      <p:sp>
        <p:nvSpPr>
          <p:cNvPr id="7" name="Oval 6"/>
          <p:cNvSpPr/>
          <p:nvPr/>
        </p:nvSpPr>
        <p:spPr>
          <a:xfrm>
            <a:off x="5602514" y="3353388"/>
            <a:ext cx="1857828" cy="566057"/>
          </a:xfrm>
          <a:prstGeom prst="ellipse">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9" name="Straight Connector 8"/>
          <p:cNvCxnSpPr/>
          <p:nvPr/>
        </p:nvCxnSpPr>
        <p:spPr>
          <a:xfrm>
            <a:off x="5203371" y="3435567"/>
            <a:ext cx="355601"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7010400" y="3438505"/>
            <a:ext cx="355601"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7663542" y="3441443"/>
            <a:ext cx="355601"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886857" y="3733110"/>
            <a:ext cx="355601" cy="0"/>
          </a:xfrm>
          <a:prstGeom prst="line">
            <a:avLst/>
          </a:prstGeom>
          <a:ln w="38100"/>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2064657" y="4086174"/>
            <a:ext cx="355601" cy="0"/>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20"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102</a:t>
            </a:fld>
            <a:endParaRPr lang="en-US" dirty="0"/>
          </a:p>
        </p:txBody>
      </p:sp>
    </p:spTree>
    <p:custDataLst>
      <p:tags r:id="rId1"/>
    </p:custDataLst>
    <p:extLst>
      <p:ext uri="{BB962C8B-B14F-4D97-AF65-F5344CB8AC3E}">
        <p14:creationId xmlns:p14="http://schemas.microsoft.com/office/powerpoint/2010/main" val="845979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heel(1)">
                                      <p:cBhvr>
                                        <p:cTn id="35" dur="2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1" grpId="0" animBg="1"/>
      <p:bldP spid="13" grpId="0" animBg="1"/>
      <p:bldP spid="12" grpId="0" animBg="1"/>
      <p:bldP spid="7"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latin typeface="Arial" charset="0"/>
                <a:ea typeface="ＭＳ Ｐゴシック" charset="0"/>
              </a:rPr>
              <a:t>Two Essential Strategies</a:t>
            </a:r>
          </a:p>
        </p:txBody>
      </p:sp>
      <p:sp>
        <p:nvSpPr>
          <p:cNvPr id="3" name="Content Placeholder 2"/>
          <p:cNvSpPr>
            <a:spLocks noGrp="1"/>
          </p:cNvSpPr>
          <p:nvPr>
            <p:ph idx="1"/>
          </p:nvPr>
        </p:nvSpPr>
        <p:spPr/>
        <p:txBody>
          <a:bodyPr>
            <a:normAutofit lnSpcReduction="10000"/>
          </a:bodyPr>
          <a:lstStyle/>
          <a:p>
            <a:pPr marL="0" indent="0">
              <a:lnSpc>
                <a:spcPct val="120000"/>
              </a:lnSpc>
              <a:buNone/>
            </a:pPr>
            <a:r>
              <a:rPr lang="en-US" sz="3000" dirty="0">
                <a:latin typeface="Arial" charset="0"/>
                <a:ea typeface="ＭＳ Ｐゴシック" charset="0"/>
              </a:rPr>
              <a:t>Helping students learn </a:t>
            </a:r>
            <a:r>
              <a:rPr lang="en-US" sz="3000" i="1" dirty="0">
                <a:latin typeface="Arial" charset="0"/>
                <a:ea typeface="ＭＳ Ｐゴシック" charset="0"/>
              </a:rPr>
              <a:t>how to learn </a:t>
            </a:r>
            <a:r>
              <a:rPr lang="en-US" sz="3000" dirty="0">
                <a:latin typeface="Arial" charset="0"/>
                <a:ea typeface="ＭＳ Ｐゴシック" charset="0"/>
              </a:rPr>
              <a:t>is critical to aiding the development of higher-order thinking skills</a:t>
            </a:r>
          </a:p>
          <a:p>
            <a:pPr>
              <a:lnSpc>
                <a:spcPct val="120000"/>
              </a:lnSpc>
            </a:pPr>
            <a:r>
              <a:rPr lang="en-US" sz="3000" b="1" dirty="0">
                <a:latin typeface="Arial" charset="0"/>
                <a:ea typeface="ＭＳ Ｐゴシック" charset="0"/>
              </a:rPr>
              <a:t>Modeling</a:t>
            </a:r>
            <a:r>
              <a:rPr lang="en-US" sz="3000" dirty="0">
                <a:latin typeface="Arial" charset="0"/>
                <a:ea typeface="ＭＳ Ｐゴシック" charset="0"/>
              </a:rPr>
              <a:t> is one way to teach students how to learn </a:t>
            </a:r>
          </a:p>
          <a:p>
            <a:pPr>
              <a:lnSpc>
                <a:spcPct val="120000"/>
              </a:lnSpc>
            </a:pPr>
            <a:r>
              <a:rPr lang="en-US" sz="3000" b="1" dirty="0">
                <a:latin typeface="Arial" charset="0"/>
                <a:ea typeface="ＭＳ Ｐゴシック" charset="0"/>
              </a:rPr>
              <a:t>Scaffolding</a:t>
            </a:r>
            <a:r>
              <a:rPr lang="en-US" sz="3000" dirty="0">
                <a:latin typeface="Arial" charset="0"/>
                <a:ea typeface="ＭＳ Ｐゴシック" charset="0"/>
              </a:rPr>
              <a:t> allows students to practice with diminishing support—to build confidence and competence</a:t>
            </a:r>
          </a:p>
        </p:txBody>
      </p:sp>
      <p:sp>
        <p:nvSpPr>
          <p:cNvPr id="16388"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F24E6526-0AB6-D345-A46D-68E4C60ADE9A}" type="slidenum">
              <a:rPr lang="en-US">
                <a:solidFill>
                  <a:srgbClr val="0084A9"/>
                </a:solidFill>
              </a:rPr>
              <a:pPr/>
              <a:t>103</a:t>
            </a:fld>
            <a:endParaRPr lang="en-US" dirty="0">
              <a:solidFill>
                <a:srgbClr val="0084A9"/>
              </a:solidFill>
            </a:endParaRPr>
          </a:p>
        </p:txBody>
      </p:sp>
    </p:spTree>
    <p:extLst>
      <p:ext uri="{BB962C8B-B14F-4D97-AF65-F5344CB8AC3E}">
        <p14:creationId xmlns:p14="http://schemas.microsoft.com/office/powerpoint/2010/main" val="948808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dirty="0">
                <a:latin typeface="Arial" charset="0"/>
                <a:ea typeface="ＭＳ Ｐゴシック" charset="0"/>
              </a:rPr>
              <a:t>The Payoff for Students</a:t>
            </a:r>
          </a:p>
        </p:txBody>
      </p:sp>
      <p:sp>
        <p:nvSpPr>
          <p:cNvPr id="18435" name="Content Placeholder 2"/>
          <p:cNvSpPr>
            <a:spLocks noGrp="1"/>
          </p:cNvSpPr>
          <p:nvPr>
            <p:ph idx="1"/>
          </p:nvPr>
        </p:nvSpPr>
        <p:spPr/>
        <p:txBody>
          <a:bodyPr>
            <a:normAutofit lnSpcReduction="10000"/>
          </a:bodyPr>
          <a:lstStyle/>
          <a:p>
            <a:r>
              <a:rPr lang="en-US" dirty="0">
                <a:latin typeface="Arial" charset="0"/>
                <a:ea typeface="ＭＳ Ｐゴシック" charset="0"/>
              </a:rPr>
              <a:t>When higher-order thinking skills are used, students carry the knowledge longer.</a:t>
            </a:r>
          </a:p>
          <a:p>
            <a:r>
              <a:rPr lang="en-US" dirty="0">
                <a:latin typeface="Arial" charset="0"/>
                <a:ea typeface="ＭＳ Ｐゴシック" charset="0"/>
              </a:rPr>
              <a:t>Knowledge gained from higher-order thinking processes is more easily transferrable…and that knowledge becomes accessible for solving new problems.</a:t>
            </a:r>
          </a:p>
        </p:txBody>
      </p:sp>
      <p:sp>
        <p:nvSpPr>
          <p:cNvPr id="18436"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fld id="{E5051E31-7DD9-B64E-BC8A-676DF1401012}" type="slidenum">
              <a:rPr lang="en-US">
                <a:solidFill>
                  <a:srgbClr val="0084A9"/>
                </a:solidFill>
              </a:rPr>
              <a:pPr/>
              <a:t>104</a:t>
            </a:fld>
            <a:endParaRPr lang="en-US" dirty="0">
              <a:solidFill>
                <a:srgbClr val="0084A9"/>
              </a:solidFill>
            </a:endParaRPr>
          </a:p>
        </p:txBody>
      </p:sp>
    </p:spTree>
    <p:extLst>
      <p:ext uri="{BB962C8B-B14F-4D97-AF65-F5344CB8AC3E}">
        <p14:creationId xmlns:p14="http://schemas.microsoft.com/office/powerpoint/2010/main" val="3507795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19917384"/>
              </p:ext>
            </p:extLst>
          </p:nvPr>
        </p:nvGraphicFramePr>
        <p:xfrm>
          <a:off x="647700" y="1254821"/>
          <a:ext cx="8039100" cy="4803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a:xfrm>
            <a:off x="538843" y="464457"/>
            <a:ext cx="8147957" cy="928914"/>
          </a:xfrm>
        </p:spPr>
        <p:txBody>
          <a:bodyPr/>
          <a:lstStyle/>
          <a:p>
            <a:r>
              <a:rPr lang="en-US" dirty="0"/>
              <a:t>Reading and Reasoning Process</a:t>
            </a:r>
          </a:p>
        </p:txBody>
      </p:sp>
      <p:sp>
        <p:nvSpPr>
          <p:cNvPr id="5" name="TextBox 4"/>
          <p:cNvSpPr txBox="1"/>
          <p:nvPr/>
        </p:nvSpPr>
        <p:spPr>
          <a:xfrm>
            <a:off x="457200" y="6098243"/>
            <a:ext cx="8077200" cy="523220"/>
          </a:xfrm>
          <a:prstGeom prst="rect">
            <a:avLst/>
          </a:prstGeom>
          <a:noFill/>
        </p:spPr>
        <p:txBody>
          <a:bodyPr wrap="square" rtlCol="0">
            <a:spAutoFit/>
          </a:bodyPr>
          <a:lstStyle/>
          <a:p>
            <a:r>
              <a:rPr lang="en-US" sz="1400" dirty="0"/>
              <a:t>Miller, P. and Koesling, D. “Mathematics Teaching for Understanding: Reasoning, Reading, and Formative Assessment. Danvers, MA</a:t>
            </a:r>
          </a:p>
        </p:txBody>
      </p:sp>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105</a:t>
            </a:fld>
            <a:endParaRPr lang="en-US" altLang="en-US" dirty="0"/>
          </a:p>
        </p:txBody>
      </p:sp>
      <p:sp>
        <p:nvSpPr>
          <p:cNvPr id="6" name="TextBox 5"/>
          <p:cNvSpPr txBox="1"/>
          <p:nvPr/>
        </p:nvSpPr>
        <p:spPr>
          <a:xfrm>
            <a:off x="6779412" y="6359853"/>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4 </a:t>
            </a:r>
          </a:p>
        </p:txBody>
      </p:sp>
    </p:spTree>
    <p:extLst>
      <p:ext uri="{BB962C8B-B14F-4D97-AF65-F5344CB8AC3E}">
        <p14:creationId xmlns:p14="http://schemas.microsoft.com/office/powerpoint/2010/main" val="23636882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457200" y="1308168"/>
            <a:ext cx="8229600" cy="4572000"/>
          </a:xfrm>
        </p:spPr>
        <p:txBody>
          <a:bodyPr>
            <a:normAutofit/>
          </a:bodyPr>
          <a:lstStyle/>
          <a:p>
            <a:r>
              <a:rPr lang="en-US" sz="2800" dirty="0"/>
              <a:t>Read through the problem aloud – noting your reactions to what you’re reading.</a:t>
            </a:r>
          </a:p>
          <a:p>
            <a:r>
              <a:rPr lang="en-US" sz="2800" dirty="0"/>
              <a:t>What vocabulary do you not know?</a:t>
            </a:r>
          </a:p>
          <a:p>
            <a:r>
              <a:rPr lang="en-US" sz="2800" dirty="0"/>
              <a:t>What’s the real-world context of the problem?</a:t>
            </a:r>
          </a:p>
          <a:p>
            <a:r>
              <a:rPr lang="en-US" sz="2800" dirty="0"/>
              <a:t>Is there a picture that can help you visualize the problem?</a:t>
            </a:r>
          </a:p>
          <a:p>
            <a:r>
              <a:rPr lang="en-US" sz="2800" dirty="0"/>
              <a:t>What questions are being asked?</a:t>
            </a:r>
          </a:p>
        </p:txBody>
      </p:sp>
      <p:sp>
        <p:nvSpPr>
          <p:cNvPr id="11" name="TextBox 10"/>
          <p:cNvSpPr txBox="1"/>
          <p:nvPr/>
        </p:nvSpPr>
        <p:spPr>
          <a:xfrm>
            <a:off x="457200" y="5957810"/>
            <a:ext cx="8077200" cy="523220"/>
          </a:xfrm>
          <a:prstGeom prst="rect">
            <a:avLst/>
          </a:prstGeom>
          <a:noFill/>
        </p:spPr>
        <p:txBody>
          <a:bodyPr wrap="square" rtlCol="0">
            <a:spAutoFit/>
          </a:bodyPr>
          <a:lstStyle/>
          <a:p>
            <a:r>
              <a:rPr lang="en-US" sz="1400" dirty="0"/>
              <a:t>Miller, P. and Koesling, D. “Mathematics Teaching for Understanding: Reasoning, Reading, and Formative Assessment.” Danvers, MA</a:t>
            </a:r>
          </a:p>
        </p:txBody>
      </p:sp>
      <p:sp>
        <p:nvSpPr>
          <p:cNvPr id="8" name="Title 7"/>
          <p:cNvSpPr>
            <a:spLocks noGrp="1"/>
          </p:cNvSpPr>
          <p:nvPr>
            <p:ph type="title"/>
          </p:nvPr>
        </p:nvSpPr>
        <p:spPr>
          <a:xfrm>
            <a:off x="457200" y="511800"/>
            <a:ext cx="8416470" cy="924791"/>
          </a:xfrm>
        </p:spPr>
        <p:txBody>
          <a:bodyPr/>
          <a:lstStyle/>
          <a:p>
            <a:r>
              <a:rPr lang="en-US" sz="3600" dirty="0"/>
              <a:t>First Read: Read for Understanding</a:t>
            </a:r>
          </a:p>
        </p:txBody>
      </p:sp>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106</a:t>
            </a:fld>
            <a:endParaRPr lang="en-US" altLang="en-US" dirty="0"/>
          </a:p>
        </p:txBody>
      </p:sp>
    </p:spTree>
    <p:extLst>
      <p:ext uri="{BB962C8B-B14F-4D97-AF65-F5344CB8AC3E}">
        <p14:creationId xmlns:p14="http://schemas.microsoft.com/office/powerpoint/2010/main" val="85635380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630" y="1749036"/>
            <a:ext cx="8115130" cy="3554726"/>
          </a:xfrm>
          <a:prstGeom prst="rect">
            <a:avLst/>
          </a:prstGeom>
        </p:spPr>
      </p:pic>
      <p:pic>
        <p:nvPicPr>
          <p:cNvPr id="3" name="Picture 2"/>
          <p:cNvPicPr>
            <a:picLocks noChangeAspect="1"/>
          </p:cNvPicPr>
          <p:nvPr/>
        </p:nvPicPr>
        <p:blipFill>
          <a:blip r:embed="rId4">
            <a:duotone>
              <a:schemeClr val="accent3">
                <a:shade val="45000"/>
                <a:satMod val="135000"/>
              </a:schemeClr>
              <a:prstClr val="white"/>
            </a:duotone>
          </a:blip>
          <a:stretch>
            <a:fillRect/>
          </a:stretch>
        </p:blipFill>
        <p:spPr>
          <a:xfrm>
            <a:off x="6564076" y="5059938"/>
            <a:ext cx="2309594" cy="1746053"/>
          </a:xfrm>
          <a:prstGeom prst="rect">
            <a:avLst/>
          </a:prstGeom>
        </p:spPr>
      </p:pic>
      <p:grpSp>
        <p:nvGrpSpPr>
          <p:cNvPr id="11" name="Group 10"/>
          <p:cNvGrpSpPr/>
          <p:nvPr/>
        </p:nvGrpSpPr>
        <p:grpSpPr>
          <a:xfrm>
            <a:off x="1327874" y="457431"/>
            <a:ext cx="6675119" cy="856080"/>
            <a:chOff x="411480" y="543540"/>
            <a:chExt cx="6675119" cy="856080"/>
          </a:xfrm>
        </p:grpSpPr>
        <p:sp>
          <p:nvSpPr>
            <p:cNvPr id="12" name="Rounded Rectangle 11"/>
            <p:cNvSpPr/>
            <p:nvPr/>
          </p:nvSpPr>
          <p:spPr>
            <a:xfrm>
              <a:off x="411480" y="543540"/>
              <a:ext cx="6675119" cy="8560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txBox="1"/>
            <p:nvPr/>
          </p:nvSpPr>
          <p:spPr>
            <a:xfrm>
              <a:off x="453270" y="585330"/>
              <a:ext cx="6591539" cy="772500"/>
            </a:xfrm>
            <a:prstGeom prst="rect">
              <a:avLst/>
            </a:prstGeom>
            <a:solidFill>
              <a:schemeClr val="tx2"/>
            </a:solidFill>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ctr" defTabSz="1289050">
                <a:lnSpc>
                  <a:spcPct val="90000"/>
                </a:lnSpc>
                <a:spcBef>
                  <a:spcPct val="0"/>
                </a:spcBef>
                <a:spcAft>
                  <a:spcPct val="35000"/>
                </a:spcAft>
              </a:pPr>
              <a:r>
                <a:rPr lang="en-US" sz="2900" kern="1200" dirty="0"/>
                <a:t>First Read: Read for Understanding</a:t>
              </a:r>
            </a:p>
          </p:txBody>
        </p:sp>
      </p:grpSp>
      <p:sp>
        <p:nvSpPr>
          <p:cNvPr id="4" name="Slide Number Placeholder 3"/>
          <p:cNvSpPr>
            <a:spLocks noGrp="1"/>
          </p:cNvSpPr>
          <p:nvPr>
            <p:ph type="sldNum" sz="quarter" idx="10"/>
          </p:nvPr>
        </p:nvSpPr>
        <p:spPr/>
        <p:txBody>
          <a:bodyPr/>
          <a:lstStyle/>
          <a:p>
            <a:pPr>
              <a:defRPr/>
            </a:pPr>
            <a:fld id="{70632705-19FE-4B76-9DA3-807FA2888835}" type="slidenum">
              <a:rPr lang="en-US" altLang="en-US" smtClean="0"/>
              <a:pPr>
                <a:defRPr/>
              </a:pPr>
              <a:t>107</a:t>
            </a:fld>
            <a:endParaRPr lang="en-US" altLang="en-US" dirty="0"/>
          </a:p>
        </p:txBody>
      </p:sp>
      <p:sp>
        <p:nvSpPr>
          <p:cNvPr id="8" name="TextBox 7"/>
          <p:cNvSpPr txBox="1"/>
          <p:nvPr/>
        </p:nvSpPr>
        <p:spPr>
          <a:xfrm>
            <a:off x="3561336" y="6252131"/>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5 </a:t>
            </a:r>
          </a:p>
        </p:txBody>
      </p:sp>
    </p:spTree>
    <p:extLst>
      <p:ext uri="{BB962C8B-B14F-4D97-AF65-F5344CB8AC3E}">
        <p14:creationId xmlns:p14="http://schemas.microsoft.com/office/powerpoint/2010/main" val="246156995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924969070"/>
              </p:ext>
            </p:extLst>
          </p:nvPr>
        </p:nvGraphicFramePr>
        <p:xfrm>
          <a:off x="762000" y="1143000"/>
          <a:ext cx="80772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662934675"/>
              </p:ext>
            </p:extLst>
          </p:nvPr>
        </p:nvGraphicFramePr>
        <p:xfrm>
          <a:off x="1053417" y="1143000"/>
          <a:ext cx="7494361" cy="5474266"/>
        </p:xfrm>
        <a:graphic>
          <a:graphicData uri="http://schemas.openxmlformats.org/drawingml/2006/table">
            <a:tbl>
              <a:tblPr firstRow="1" bandRow="1">
                <a:tableStyleId>{5C22544A-7EE6-4342-B048-85BDC9FD1C3A}</a:tableStyleId>
              </a:tblPr>
              <a:tblGrid>
                <a:gridCol w="2641106">
                  <a:extLst>
                    <a:ext uri="{9D8B030D-6E8A-4147-A177-3AD203B41FA5}">
                      <a16:colId xmlns:a16="http://schemas.microsoft.com/office/drawing/2014/main" val="248063622"/>
                    </a:ext>
                  </a:extLst>
                </a:gridCol>
                <a:gridCol w="2355135">
                  <a:extLst>
                    <a:ext uri="{9D8B030D-6E8A-4147-A177-3AD203B41FA5}">
                      <a16:colId xmlns:a16="http://schemas.microsoft.com/office/drawing/2014/main" val="56403345"/>
                    </a:ext>
                  </a:extLst>
                </a:gridCol>
                <a:gridCol w="2498120">
                  <a:extLst>
                    <a:ext uri="{9D8B030D-6E8A-4147-A177-3AD203B41FA5}">
                      <a16:colId xmlns:a16="http://schemas.microsoft.com/office/drawing/2014/main" val="2512279699"/>
                    </a:ext>
                  </a:extLst>
                </a:gridCol>
              </a:tblGrid>
              <a:tr h="782038">
                <a:tc>
                  <a:txBody>
                    <a:bodyPr/>
                    <a:lstStyle/>
                    <a:p>
                      <a:r>
                        <a:rPr lang="en-US" sz="1800" b="0" dirty="0">
                          <a:solidFill>
                            <a:schemeClr val="tx1"/>
                          </a:solidFill>
                        </a:rPr>
                        <a:t>Analyze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Compare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Contrast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436396960"/>
                  </a:ext>
                </a:extLst>
              </a:tr>
              <a:tr h="782038">
                <a:tc>
                  <a:txBody>
                    <a:bodyPr/>
                    <a:lstStyle/>
                    <a:p>
                      <a:r>
                        <a:rPr lang="en-US" sz="1800" dirty="0"/>
                        <a:t>Demonstrate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Describe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Argument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1737757697"/>
                  </a:ext>
                </a:extLst>
              </a:tr>
              <a:tr h="782038">
                <a:tc>
                  <a:txBody>
                    <a:bodyPr/>
                    <a:lstStyle/>
                    <a:p>
                      <a:r>
                        <a:rPr lang="en-US" sz="1800" dirty="0"/>
                        <a:t>Conclusions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Evidence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Determine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1633564327"/>
                  </a:ext>
                </a:extLst>
              </a:tr>
              <a:tr h="782038">
                <a:tc>
                  <a:txBody>
                    <a:bodyPr/>
                    <a:lstStyle/>
                    <a:p>
                      <a:r>
                        <a:rPr lang="en-US" sz="1800" dirty="0"/>
                        <a:t>Develop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Evaluate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Explain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2884769240"/>
                  </a:ext>
                </a:extLst>
              </a:tr>
              <a:tr h="782038">
                <a:tc>
                  <a:txBody>
                    <a:bodyPr/>
                    <a:lstStyle/>
                    <a:p>
                      <a:r>
                        <a:rPr lang="en-US" sz="1800" dirty="0"/>
                        <a:t>Identify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Infer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Draw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1281617460"/>
                  </a:ext>
                </a:extLst>
              </a:tr>
              <a:tr h="782038">
                <a:tc>
                  <a:txBody>
                    <a:bodyPr/>
                    <a:lstStyle/>
                    <a:p>
                      <a:r>
                        <a:rPr lang="en-US" sz="1800" dirty="0"/>
                        <a:t>Distinguish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Suggest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Interpret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76853724"/>
                  </a:ext>
                </a:extLst>
              </a:tr>
              <a:tr h="782038">
                <a:tc>
                  <a:txBody>
                    <a:bodyPr/>
                    <a:lstStyle/>
                    <a:p>
                      <a:r>
                        <a:rPr lang="en-US" sz="1800" dirty="0"/>
                        <a:t>Organize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Illustrations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Predict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582782526"/>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689111854"/>
              </p:ext>
            </p:extLst>
          </p:nvPr>
        </p:nvGraphicFramePr>
        <p:xfrm>
          <a:off x="762000" y="1143003"/>
          <a:ext cx="8117117" cy="5474264"/>
        </p:xfrm>
        <a:graphic>
          <a:graphicData uri="http://schemas.openxmlformats.org/drawingml/2006/table">
            <a:tbl>
              <a:tblPr firstRow="1" bandRow="1">
                <a:tableStyleId>{5C22544A-7EE6-4342-B048-85BDC9FD1C3A}</a:tableStyleId>
              </a:tblPr>
              <a:tblGrid>
                <a:gridCol w="2687751">
                  <a:extLst>
                    <a:ext uri="{9D8B030D-6E8A-4147-A177-3AD203B41FA5}">
                      <a16:colId xmlns:a16="http://schemas.microsoft.com/office/drawing/2014/main" val="248063622"/>
                    </a:ext>
                  </a:extLst>
                </a:gridCol>
                <a:gridCol w="2714683">
                  <a:extLst>
                    <a:ext uri="{9D8B030D-6E8A-4147-A177-3AD203B41FA5}">
                      <a16:colId xmlns:a16="http://schemas.microsoft.com/office/drawing/2014/main" val="56403345"/>
                    </a:ext>
                  </a:extLst>
                </a:gridCol>
                <a:gridCol w="2714683">
                  <a:extLst>
                    <a:ext uri="{9D8B030D-6E8A-4147-A177-3AD203B41FA5}">
                      <a16:colId xmlns:a16="http://schemas.microsoft.com/office/drawing/2014/main" val="2512279699"/>
                    </a:ext>
                  </a:extLst>
                </a:gridCol>
              </a:tblGrid>
              <a:tr h="905548">
                <a:tc>
                  <a:txBody>
                    <a:bodyPr/>
                    <a:lstStyle/>
                    <a:p>
                      <a:r>
                        <a:rPr lang="en-US" sz="1800" b="0" dirty="0">
                          <a:solidFill>
                            <a:schemeClr val="tx1"/>
                          </a:solidFill>
                        </a:rPr>
                        <a:t>Absolute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Additive inverse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b="0" dirty="0">
                          <a:solidFill>
                            <a:schemeClr val="tx1"/>
                          </a:solidFill>
                        </a:rPr>
                        <a:t>Algorithm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436396960"/>
                  </a:ext>
                </a:extLst>
              </a:tr>
              <a:tr h="905548">
                <a:tc>
                  <a:txBody>
                    <a:bodyPr/>
                    <a:lstStyle/>
                    <a:p>
                      <a:r>
                        <a:rPr lang="en-US" sz="1800" dirty="0"/>
                        <a:t>Attribute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Constant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Distance</a:t>
                      </a:r>
                      <a:r>
                        <a:rPr lang="en-US" sz="1800" baseline="0" dirty="0"/>
                        <a:t> formula</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1737757697"/>
                  </a:ext>
                </a:extLst>
              </a:tr>
              <a:tr h="905548">
                <a:tc>
                  <a:txBody>
                    <a:bodyPr/>
                    <a:lstStyle/>
                    <a:p>
                      <a:r>
                        <a:rPr lang="en-US" sz="1800" dirty="0"/>
                        <a:t>Exponent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Dependent variable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2884769240"/>
                  </a:ext>
                </a:extLst>
              </a:tr>
              <a:tr h="9465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a:t>Independent variable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Linear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Numerical</a:t>
                      </a:r>
                      <a:r>
                        <a:rPr lang="en-US" sz="1800" baseline="0" dirty="0"/>
                        <a:t> expression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1281617460"/>
                  </a:ext>
                </a:extLst>
              </a:tr>
              <a:tr h="905548">
                <a:tc>
                  <a:txBody>
                    <a:bodyPr/>
                    <a:lstStyle/>
                    <a:p>
                      <a:r>
                        <a:rPr lang="en-US" sz="1800" dirty="0"/>
                        <a:t>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Property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tc>
                  <a:txBody>
                    <a:bodyPr/>
                    <a:lstStyle/>
                    <a:p>
                      <a:r>
                        <a:rPr lang="en-US" sz="1800" dirty="0"/>
                        <a:t>Proportional gain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EEF1"/>
                    </a:solidFill>
                  </a:tcPr>
                </a:tc>
                <a:extLst>
                  <a:ext uri="{0D108BD9-81ED-4DB2-BD59-A6C34878D82A}">
                    <a16:rowId xmlns:a16="http://schemas.microsoft.com/office/drawing/2014/main" val="76853724"/>
                  </a:ext>
                </a:extLst>
              </a:tr>
              <a:tr h="905548">
                <a:tc>
                  <a:txBody>
                    <a:bodyPr/>
                    <a:lstStyle/>
                    <a:p>
                      <a:r>
                        <a:rPr lang="en-US" sz="1800" dirty="0"/>
                        <a:t>Rate of change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Strategy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tc>
                  <a:txBody>
                    <a:bodyPr/>
                    <a:lstStyle/>
                    <a:p>
                      <a:r>
                        <a:rPr lang="en-US" sz="1800"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EDCE1"/>
                    </a:solidFill>
                  </a:tcPr>
                </a:tc>
                <a:extLst>
                  <a:ext uri="{0D108BD9-81ED-4DB2-BD59-A6C34878D82A}">
                    <a16:rowId xmlns:a16="http://schemas.microsoft.com/office/drawing/2014/main" val="582782526"/>
                  </a:ext>
                </a:extLst>
              </a:tr>
            </a:tbl>
          </a:graphicData>
        </a:graphic>
      </p:graphicFrame>
      <p:sp>
        <p:nvSpPr>
          <p:cNvPr id="7" name="Title 6"/>
          <p:cNvSpPr>
            <a:spLocks noGrp="1"/>
          </p:cNvSpPr>
          <p:nvPr>
            <p:ph type="title"/>
          </p:nvPr>
        </p:nvSpPr>
        <p:spPr>
          <a:xfrm>
            <a:off x="400050" y="411769"/>
            <a:ext cx="8229600" cy="924791"/>
          </a:xfrm>
        </p:spPr>
        <p:txBody>
          <a:bodyPr/>
          <a:lstStyle/>
          <a:p>
            <a:r>
              <a:rPr lang="en-US" dirty="0"/>
              <a:t>Tiered Vocabulary</a:t>
            </a:r>
          </a:p>
        </p:txBody>
      </p:sp>
      <p:sp>
        <p:nvSpPr>
          <p:cNvPr id="2" name="Slide Number Placeholder 1"/>
          <p:cNvSpPr>
            <a:spLocks noGrp="1"/>
          </p:cNvSpPr>
          <p:nvPr>
            <p:ph type="sldNum" sz="quarter" idx="10"/>
          </p:nvPr>
        </p:nvSpPr>
        <p:spPr/>
        <p:txBody>
          <a:bodyPr/>
          <a:lstStyle/>
          <a:p>
            <a:pPr>
              <a:defRPr/>
            </a:pPr>
            <a:fld id="{BA3DD496-3C43-421E-9588-FC23620CAC86}" type="slidenum">
              <a:rPr lang="en-US" altLang="en-US" smtClean="0"/>
              <a:pPr>
                <a:defRPr/>
              </a:pPr>
              <a:t>108</a:t>
            </a:fld>
            <a:endParaRPr lang="en-US" altLang="en-US" dirty="0"/>
          </a:p>
        </p:txBody>
      </p:sp>
      <p:sp>
        <p:nvSpPr>
          <p:cNvPr id="8" name="TextBox 7"/>
          <p:cNvSpPr txBox="1"/>
          <p:nvPr/>
        </p:nvSpPr>
        <p:spPr>
          <a:xfrm>
            <a:off x="6820975" y="421768"/>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6 </a:t>
            </a:r>
          </a:p>
        </p:txBody>
      </p:sp>
    </p:spTree>
    <p:extLst>
      <p:ext uri="{BB962C8B-B14F-4D97-AF65-F5344CB8AC3E}">
        <p14:creationId xmlns:p14="http://schemas.microsoft.com/office/powerpoint/2010/main" val="245962178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ppt_x"/>
                                          </p:val>
                                        </p:tav>
                                        <p:tav tm="100000">
                                          <p:val>
                                            <p:strVal val="#ppt_x"/>
                                          </p:val>
                                        </p:tav>
                                      </p:tavLst>
                                    </p:anim>
                                    <p:anim calcmode="lin" valueType="num">
                                      <p:cBhvr additive="base">
                                        <p:cTn id="1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3528" y="485167"/>
            <a:ext cx="7886700" cy="1325562"/>
          </a:xfrm>
        </p:spPr>
        <p:txBody>
          <a:bodyPr/>
          <a:lstStyle/>
          <a:p>
            <a:r>
              <a:rPr lang="en-US" dirty="0"/>
              <a:t>Building Vocabulary</a:t>
            </a:r>
          </a:p>
        </p:txBody>
      </p:sp>
      <p:sp>
        <p:nvSpPr>
          <p:cNvPr id="2" name="Rectangle 1"/>
          <p:cNvSpPr/>
          <p:nvPr/>
        </p:nvSpPr>
        <p:spPr>
          <a:xfrm>
            <a:off x="1228725" y="1567437"/>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Definition (In Own Words)</a:t>
            </a:r>
          </a:p>
        </p:txBody>
      </p:sp>
      <p:sp>
        <p:nvSpPr>
          <p:cNvPr id="7" name="Rectangle 6"/>
          <p:cNvSpPr/>
          <p:nvPr/>
        </p:nvSpPr>
        <p:spPr>
          <a:xfrm>
            <a:off x="4392386" y="1567436"/>
            <a:ext cx="3151415" cy="213914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Facts/Characteristics</a:t>
            </a:r>
          </a:p>
        </p:txBody>
      </p:sp>
      <p:sp>
        <p:nvSpPr>
          <p:cNvPr id="8" name="Rectangle 7"/>
          <p:cNvSpPr/>
          <p:nvPr/>
        </p:nvSpPr>
        <p:spPr>
          <a:xfrm>
            <a:off x="1240970" y="3719414"/>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Examples </a:t>
            </a:r>
          </a:p>
        </p:txBody>
      </p:sp>
      <p:sp>
        <p:nvSpPr>
          <p:cNvPr id="9" name="Rectangle 8"/>
          <p:cNvSpPr/>
          <p:nvPr/>
        </p:nvSpPr>
        <p:spPr>
          <a:xfrm>
            <a:off x="4392386" y="3706584"/>
            <a:ext cx="3151415" cy="213914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Non-examples</a:t>
            </a:r>
          </a:p>
        </p:txBody>
      </p:sp>
      <p:sp>
        <p:nvSpPr>
          <p:cNvPr id="11" name="Rectangle 10"/>
          <p:cNvSpPr/>
          <p:nvPr/>
        </p:nvSpPr>
        <p:spPr>
          <a:xfrm>
            <a:off x="4416878" y="1567434"/>
            <a:ext cx="3151415" cy="2166201"/>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Characteristics or Facts</a:t>
            </a:r>
          </a:p>
        </p:txBody>
      </p:sp>
      <p:sp>
        <p:nvSpPr>
          <p:cNvPr id="13" name="Rectangle 12"/>
          <p:cNvSpPr/>
          <p:nvPr/>
        </p:nvSpPr>
        <p:spPr>
          <a:xfrm>
            <a:off x="4416878" y="3719413"/>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Non-Examples</a:t>
            </a:r>
          </a:p>
        </p:txBody>
      </p:sp>
      <p:sp>
        <p:nvSpPr>
          <p:cNvPr id="6" name="Oval 5"/>
          <p:cNvSpPr/>
          <p:nvPr/>
        </p:nvSpPr>
        <p:spPr>
          <a:xfrm>
            <a:off x="3155497" y="3366348"/>
            <a:ext cx="2498271"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rPr>
              <a:t>Word or Symbol</a:t>
            </a:r>
          </a:p>
        </p:txBody>
      </p:sp>
      <p:sp>
        <p:nvSpPr>
          <p:cNvPr id="16" name="Content Placeholder 4"/>
          <p:cNvSpPr txBox="1">
            <a:spLocks/>
          </p:cNvSpPr>
          <p:nvPr/>
        </p:nvSpPr>
        <p:spPr bwMode="auto">
          <a:xfrm>
            <a:off x="473528" y="6189432"/>
            <a:ext cx="8229600" cy="29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400">
              <a:buFont typeface="Arial" panose="020B0604020202020204" pitchFamily="34" charset="0"/>
              <a:buNone/>
            </a:pPr>
            <a:r>
              <a:rPr lang="en-US" dirty="0"/>
              <a:t>Frayer Model – (Barton and Heidema, 2002)</a:t>
            </a:r>
          </a:p>
        </p:txBody>
      </p:sp>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109</a:t>
            </a:fld>
            <a:endParaRPr lang="en-US" altLang="en-US" dirty="0"/>
          </a:p>
        </p:txBody>
      </p:sp>
      <p:sp>
        <p:nvSpPr>
          <p:cNvPr id="12" name="TextBox 11"/>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7 </a:t>
            </a:r>
          </a:p>
        </p:txBody>
      </p:sp>
    </p:spTree>
    <p:extLst>
      <p:ext uri="{BB962C8B-B14F-4D97-AF65-F5344CB8AC3E}">
        <p14:creationId xmlns:p14="http://schemas.microsoft.com/office/powerpoint/2010/main" val="301872340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3800" dirty="0"/>
              <a:t>Then use High Impact Indicators to help plan instruction</a:t>
            </a:r>
          </a:p>
        </p:txBody>
      </p:sp>
      <p:sp>
        <p:nvSpPr>
          <p:cNvPr id="5" name="Content Placeholder 2"/>
          <p:cNvSpPr>
            <a:spLocks noGrp="1"/>
          </p:cNvSpPr>
          <p:nvPr>
            <p:ph idx="1"/>
          </p:nvPr>
        </p:nvSpPr>
        <p:spPr>
          <a:xfrm>
            <a:off x="457200" y="1757681"/>
            <a:ext cx="8229600" cy="3883702"/>
          </a:xfrm>
        </p:spPr>
        <p:txBody>
          <a:bodyPr/>
          <a:lstStyle/>
          <a:p>
            <a:r>
              <a:rPr lang="en-US" dirty="0"/>
              <a:t>Important skills that are widely applicable</a:t>
            </a:r>
          </a:p>
          <a:p>
            <a:r>
              <a:rPr lang="en-US" dirty="0"/>
              <a:t>May currently receive light coverage during GED</a:t>
            </a:r>
            <a:r>
              <a:rPr lang="en-US" baseline="30000" dirty="0"/>
              <a:t>®</a:t>
            </a:r>
            <a:r>
              <a:rPr lang="en-US" dirty="0"/>
              <a:t> test preparation</a:t>
            </a:r>
          </a:p>
          <a:p>
            <a:r>
              <a:rPr lang="en-US" dirty="0"/>
              <a:t>Lend themselves to straightforward instruction</a:t>
            </a:r>
          </a:p>
        </p:txBody>
      </p:sp>
      <p:sp>
        <p:nvSpPr>
          <p:cNvPr id="8"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EAD1D2E-FD75-EE43-B2F5-0F96B5E0E9EC}" type="slidenum">
              <a:rPr lang="en-US" sz="1200">
                <a:solidFill>
                  <a:srgbClr val="0084A9"/>
                </a:solidFill>
              </a:rPr>
              <a:pPr/>
              <a:t>11</a:t>
            </a:fld>
            <a:endParaRPr lang="en-US" sz="1200" dirty="0">
              <a:solidFill>
                <a:srgbClr val="0084A9"/>
              </a:solidFill>
            </a:endParaRPr>
          </a:p>
        </p:txBody>
      </p:sp>
    </p:spTree>
    <p:extLst>
      <p:ext uri="{BB962C8B-B14F-4D97-AF65-F5344CB8AC3E}">
        <p14:creationId xmlns:p14="http://schemas.microsoft.com/office/powerpoint/2010/main" val="605243957"/>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3528" y="485167"/>
            <a:ext cx="7886700" cy="1325562"/>
          </a:xfrm>
        </p:spPr>
        <p:txBody>
          <a:bodyPr/>
          <a:lstStyle/>
          <a:p>
            <a:r>
              <a:rPr lang="en-US" dirty="0"/>
              <a:t>Tools for Building Vocabulary</a:t>
            </a:r>
          </a:p>
        </p:txBody>
      </p:sp>
      <p:sp>
        <p:nvSpPr>
          <p:cNvPr id="2" name="Rectangle 1"/>
          <p:cNvSpPr/>
          <p:nvPr/>
        </p:nvSpPr>
        <p:spPr>
          <a:xfrm>
            <a:off x="1228725" y="1490163"/>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1"/>
                </a:solidFill>
              </a:rPr>
              <a:t>An equation is a mathematical statement that shows that two expressions are equal.</a:t>
            </a:r>
          </a:p>
        </p:txBody>
      </p:sp>
      <p:sp>
        <p:nvSpPr>
          <p:cNvPr id="7" name="Rectangle 6"/>
          <p:cNvSpPr/>
          <p:nvPr/>
        </p:nvSpPr>
        <p:spPr>
          <a:xfrm>
            <a:off x="4392386" y="1567436"/>
            <a:ext cx="3151415" cy="213914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Facts/Characteristics</a:t>
            </a:r>
          </a:p>
        </p:txBody>
      </p:sp>
      <p:sp>
        <p:nvSpPr>
          <p:cNvPr id="8" name="Rectangle 7"/>
          <p:cNvSpPr/>
          <p:nvPr/>
        </p:nvSpPr>
        <p:spPr>
          <a:xfrm>
            <a:off x="1240970" y="3642140"/>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1"/>
                </a:solidFill>
              </a:rPr>
              <a:t>ab = ba (an identify)</a:t>
            </a:r>
          </a:p>
          <a:p>
            <a:r>
              <a:rPr lang="en-US" sz="1600" i="1" dirty="0">
                <a:solidFill>
                  <a:schemeClr val="bg1"/>
                </a:solidFill>
              </a:rPr>
              <a:t>F </a:t>
            </a:r>
            <a:r>
              <a:rPr lang="en-US" sz="1600" dirty="0">
                <a:solidFill>
                  <a:schemeClr val="bg1"/>
                </a:solidFill>
              </a:rPr>
              <a:t>= 1.8</a:t>
            </a:r>
            <a:r>
              <a:rPr lang="en-US" sz="1600" i="1" dirty="0">
                <a:solidFill>
                  <a:schemeClr val="bg1"/>
                </a:solidFill>
              </a:rPr>
              <a:t>C</a:t>
            </a:r>
            <a:r>
              <a:rPr lang="en-US" sz="1600" dirty="0">
                <a:solidFill>
                  <a:schemeClr val="bg1"/>
                </a:solidFill>
              </a:rPr>
              <a:t> +32 (a formula)</a:t>
            </a:r>
          </a:p>
          <a:p>
            <a:r>
              <a:rPr lang="en-US" sz="1600" dirty="0">
                <a:solidFill>
                  <a:schemeClr val="bg1"/>
                </a:solidFill>
              </a:rPr>
              <a:t>5 + 6 = 11 (a number statement)</a:t>
            </a:r>
          </a:p>
          <a:p>
            <a:r>
              <a:rPr lang="en-US" sz="1600" i="1" dirty="0">
                <a:solidFill>
                  <a:schemeClr val="bg1"/>
                </a:solidFill>
              </a:rPr>
              <a:t>x</a:t>
            </a:r>
            <a:r>
              <a:rPr lang="en-US" sz="1600" dirty="0">
                <a:solidFill>
                  <a:schemeClr val="bg1"/>
                </a:solidFill>
              </a:rPr>
              <a:t> = 3 (statement of value)</a:t>
            </a:r>
            <a:r>
              <a:rPr lang="en-US" sz="1600" dirty="0"/>
              <a:t> </a:t>
            </a:r>
          </a:p>
        </p:txBody>
      </p:sp>
      <p:sp>
        <p:nvSpPr>
          <p:cNvPr id="9" name="Rectangle 8"/>
          <p:cNvSpPr/>
          <p:nvPr/>
        </p:nvSpPr>
        <p:spPr>
          <a:xfrm>
            <a:off x="4392386" y="3629311"/>
            <a:ext cx="3151415" cy="2139149"/>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Non-examples</a:t>
            </a:r>
          </a:p>
        </p:txBody>
      </p:sp>
      <p:sp>
        <p:nvSpPr>
          <p:cNvPr id="11" name="Rectangle 10"/>
          <p:cNvSpPr/>
          <p:nvPr/>
        </p:nvSpPr>
        <p:spPr>
          <a:xfrm>
            <a:off x="4416878" y="1490160"/>
            <a:ext cx="3151415" cy="2166201"/>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4300" indent="-114300">
              <a:buFont typeface="Arial" panose="020B0604020202020204" pitchFamily="34" charset="0"/>
              <a:buChar char="•"/>
            </a:pPr>
            <a:r>
              <a:rPr lang="en-US" sz="1600" dirty="0">
                <a:solidFill>
                  <a:schemeClr val="bg1"/>
                </a:solidFill>
              </a:rPr>
              <a:t>Always has one equal sign</a:t>
            </a:r>
          </a:p>
          <a:p>
            <a:pPr marL="114300" indent="-114300">
              <a:buFont typeface="Arial" panose="020B0604020202020204" pitchFamily="34" charset="0"/>
              <a:buChar char="•"/>
            </a:pPr>
            <a:r>
              <a:rPr lang="en-US" sz="1600" dirty="0">
                <a:solidFill>
                  <a:schemeClr val="bg1"/>
                </a:solidFill>
              </a:rPr>
              <a:t>The left side is equivalent to the right side</a:t>
            </a:r>
          </a:p>
          <a:p>
            <a:pPr marL="114300" indent="-114300">
              <a:buFont typeface="Arial" panose="020B0604020202020204" pitchFamily="34" charset="0"/>
              <a:buChar char="•"/>
            </a:pPr>
            <a:r>
              <a:rPr lang="en-US" sz="1600" dirty="0">
                <a:solidFill>
                  <a:schemeClr val="bg1"/>
                </a:solidFill>
              </a:rPr>
              <a:t>Some equations have 0, 1, 2, or more solutions</a:t>
            </a:r>
          </a:p>
          <a:p>
            <a:pPr marL="114300" indent="-114300">
              <a:buFont typeface="Arial" panose="020B0604020202020204" pitchFamily="34" charset="0"/>
              <a:buChar char="•"/>
            </a:pPr>
            <a:r>
              <a:rPr lang="en-US" sz="1600" dirty="0">
                <a:solidFill>
                  <a:schemeClr val="bg1"/>
                </a:solidFill>
              </a:rPr>
              <a:t>Some are algebraic</a:t>
            </a:r>
            <a:endParaRPr lang="en-US" sz="1600" dirty="0"/>
          </a:p>
        </p:txBody>
      </p:sp>
      <p:sp>
        <p:nvSpPr>
          <p:cNvPr id="13" name="Rectangle 12"/>
          <p:cNvSpPr/>
          <p:nvPr/>
        </p:nvSpPr>
        <p:spPr>
          <a:xfrm>
            <a:off x="4416878" y="3629310"/>
            <a:ext cx="3151415" cy="2139149"/>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bg1"/>
                </a:solidFill>
              </a:rPr>
              <a:t>2</a:t>
            </a:r>
            <a:r>
              <a:rPr lang="en-US" sz="1600" i="1" dirty="0">
                <a:solidFill>
                  <a:schemeClr val="bg1"/>
                </a:solidFill>
              </a:rPr>
              <a:t>x </a:t>
            </a:r>
            <a:r>
              <a:rPr lang="en-US" sz="1600" dirty="0">
                <a:solidFill>
                  <a:schemeClr val="bg1"/>
                </a:solidFill>
              </a:rPr>
              <a:t>+ 3</a:t>
            </a:r>
            <a:r>
              <a:rPr lang="en-US" sz="1600" i="1" dirty="0">
                <a:solidFill>
                  <a:schemeClr val="bg1"/>
                </a:solidFill>
              </a:rPr>
              <a:t>y</a:t>
            </a:r>
            <a:r>
              <a:rPr lang="en-US" sz="1600" dirty="0">
                <a:solidFill>
                  <a:schemeClr val="bg1"/>
                </a:solidFill>
              </a:rPr>
              <a:t> (expression)</a:t>
            </a:r>
          </a:p>
          <a:p>
            <a:r>
              <a:rPr lang="en-US" sz="1600" dirty="0">
                <a:solidFill>
                  <a:schemeClr val="bg1"/>
                </a:solidFill>
              </a:rPr>
              <a:t>3 (number)</a:t>
            </a:r>
          </a:p>
          <a:p>
            <a:r>
              <a:rPr lang="en-US" sz="1600" dirty="0">
                <a:solidFill>
                  <a:schemeClr val="bg1"/>
                </a:solidFill>
              </a:rPr>
              <a:t>Perimeter (word)</a:t>
            </a:r>
          </a:p>
          <a:p>
            <a:r>
              <a:rPr lang="en-US" sz="1600" dirty="0">
                <a:solidFill>
                  <a:schemeClr val="bg1"/>
                </a:solidFill>
              </a:rPr>
              <a:t>x&lt;y (inequality)</a:t>
            </a:r>
          </a:p>
          <a:p>
            <a:r>
              <a:rPr lang="en-US" sz="1600" dirty="0">
                <a:solidFill>
                  <a:schemeClr val="bg1"/>
                </a:solidFill>
              </a:rPr>
              <a:t>= 4.2 (has no left side)</a:t>
            </a:r>
            <a:endParaRPr lang="en-US" sz="1600" dirty="0"/>
          </a:p>
        </p:txBody>
      </p:sp>
      <p:sp>
        <p:nvSpPr>
          <p:cNvPr id="6" name="Oval 5"/>
          <p:cNvSpPr/>
          <p:nvPr/>
        </p:nvSpPr>
        <p:spPr>
          <a:xfrm>
            <a:off x="3311299" y="3382022"/>
            <a:ext cx="2113189" cy="57433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rPr>
              <a:t>Equation</a:t>
            </a:r>
          </a:p>
        </p:txBody>
      </p:sp>
      <p:sp>
        <p:nvSpPr>
          <p:cNvPr id="16" name="Content Placeholder 4"/>
          <p:cNvSpPr txBox="1">
            <a:spLocks/>
          </p:cNvSpPr>
          <p:nvPr/>
        </p:nvSpPr>
        <p:spPr bwMode="auto">
          <a:xfrm>
            <a:off x="457200" y="6152137"/>
            <a:ext cx="8229600" cy="294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400">
              <a:buFont typeface="Arial" panose="020B0604020202020204" pitchFamily="34" charset="0"/>
              <a:buNone/>
            </a:pPr>
            <a:r>
              <a:rPr lang="en-US" dirty="0"/>
              <a:t>Frayer Model – (Barton and Heidema, 2002)</a:t>
            </a:r>
          </a:p>
        </p:txBody>
      </p:sp>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110</a:t>
            </a:fld>
            <a:endParaRPr lang="en-US" altLang="en-US" dirty="0"/>
          </a:p>
        </p:txBody>
      </p:sp>
    </p:spTree>
    <p:extLst>
      <p:ext uri="{BB962C8B-B14F-4D97-AF65-F5344CB8AC3E}">
        <p14:creationId xmlns:p14="http://schemas.microsoft.com/office/powerpoint/2010/main" val="354734477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7726"/>
            <a:ext cx="8229600" cy="4876800"/>
          </a:xfrm>
        </p:spPr>
        <p:txBody>
          <a:bodyPr/>
          <a:lstStyle/>
          <a:p>
            <a:r>
              <a:rPr lang="en-US" sz="2400" dirty="0"/>
              <a:t>What is the pertinent information in this problem?</a:t>
            </a:r>
          </a:p>
          <a:p>
            <a:r>
              <a:rPr lang="en-US" sz="2400" dirty="0"/>
              <a:t>What problem-solving strategies could I use?</a:t>
            </a:r>
          </a:p>
          <a:p>
            <a:r>
              <a:rPr lang="en-US" sz="2400" dirty="0"/>
              <a:t>Which of those problem-solving strategies is best suited for this problem?</a:t>
            </a:r>
          </a:p>
          <a:p>
            <a:r>
              <a:rPr lang="en-US" sz="2400" dirty="0"/>
              <a:t>How will I represent the problem in the symbolic language of mathematics?</a:t>
            </a:r>
          </a:p>
          <a:p>
            <a:r>
              <a:rPr lang="en-US" sz="2400" dirty="0"/>
              <a:t>What mathematical details will I select as I reason and solve this problem?</a:t>
            </a:r>
          </a:p>
        </p:txBody>
      </p:sp>
      <p:grpSp>
        <p:nvGrpSpPr>
          <p:cNvPr id="4" name="Group 3"/>
          <p:cNvGrpSpPr/>
          <p:nvPr/>
        </p:nvGrpSpPr>
        <p:grpSpPr>
          <a:xfrm>
            <a:off x="762000" y="457200"/>
            <a:ext cx="7772400" cy="1143000"/>
            <a:chOff x="411480" y="1858980"/>
            <a:chExt cx="6675119" cy="856080"/>
          </a:xfrm>
        </p:grpSpPr>
        <p:sp>
          <p:nvSpPr>
            <p:cNvPr id="5" name="Rounded Rectangle 4"/>
            <p:cNvSpPr/>
            <p:nvPr/>
          </p:nvSpPr>
          <p:spPr>
            <a:xfrm>
              <a:off x="411480" y="1858980"/>
              <a:ext cx="6675119" cy="8560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txBox="1"/>
            <p:nvPr/>
          </p:nvSpPr>
          <p:spPr>
            <a:xfrm>
              <a:off x="453270" y="1900770"/>
              <a:ext cx="6591539" cy="7725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ctr" defTabSz="1289050">
                <a:lnSpc>
                  <a:spcPct val="90000"/>
                </a:lnSpc>
                <a:spcBef>
                  <a:spcPct val="0"/>
                </a:spcBef>
                <a:spcAft>
                  <a:spcPct val="35000"/>
                </a:spcAft>
              </a:pPr>
              <a:r>
                <a:rPr lang="en-US" sz="2900" kern="900" dirty="0"/>
                <a:t>Second Read: Identify a </a:t>
              </a:r>
            </a:p>
            <a:p>
              <a:pPr lvl="0" algn="ctr" defTabSz="1289050">
                <a:lnSpc>
                  <a:spcPct val="90000"/>
                </a:lnSpc>
                <a:spcBef>
                  <a:spcPct val="0"/>
                </a:spcBef>
                <a:spcAft>
                  <a:spcPct val="35000"/>
                </a:spcAft>
              </a:pPr>
              <a:r>
                <a:rPr lang="en-US" sz="2900" kern="900" dirty="0"/>
                <a:t>Problem-Solving Process</a:t>
              </a:r>
            </a:p>
          </p:txBody>
        </p:sp>
      </p:grpSp>
      <p:sp>
        <p:nvSpPr>
          <p:cNvPr id="7" name="TextBox 6"/>
          <p:cNvSpPr txBox="1"/>
          <p:nvPr/>
        </p:nvSpPr>
        <p:spPr>
          <a:xfrm>
            <a:off x="457200" y="6009326"/>
            <a:ext cx="8077200" cy="523220"/>
          </a:xfrm>
          <a:prstGeom prst="rect">
            <a:avLst/>
          </a:prstGeom>
          <a:noFill/>
        </p:spPr>
        <p:txBody>
          <a:bodyPr wrap="square" rtlCol="0">
            <a:spAutoFit/>
          </a:bodyPr>
          <a:lstStyle/>
          <a:p>
            <a:r>
              <a:rPr lang="en-US" sz="1400" dirty="0"/>
              <a:t>Miller, P. and Koesling, D. “Mathematics Teaching for Understanding: Reasoning, Reading, and Formative Assessment.” Danvers, MA</a:t>
            </a:r>
          </a:p>
        </p:txBody>
      </p:sp>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111</a:t>
            </a:fld>
            <a:endParaRPr lang="en-US" altLang="en-US" dirty="0"/>
          </a:p>
        </p:txBody>
      </p:sp>
    </p:spTree>
    <p:extLst>
      <p:ext uri="{BB962C8B-B14F-4D97-AF65-F5344CB8AC3E}">
        <p14:creationId xmlns:p14="http://schemas.microsoft.com/office/powerpoint/2010/main" val="312266285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57200" y="5983568"/>
            <a:ext cx="8077200" cy="523220"/>
          </a:xfrm>
          <a:prstGeom prst="rect">
            <a:avLst/>
          </a:prstGeom>
          <a:noFill/>
        </p:spPr>
        <p:txBody>
          <a:bodyPr wrap="square" rtlCol="0">
            <a:spAutoFit/>
          </a:bodyPr>
          <a:lstStyle/>
          <a:p>
            <a:r>
              <a:rPr lang="en-US" sz="1400" dirty="0"/>
              <a:t>Miller, P. and Koesling, D. “Mathematics Teaching for Understanding: Reasoning, Reading, and Formative Assessment.” Danvers, MA</a:t>
            </a:r>
          </a:p>
        </p:txBody>
      </p:sp>
      <p:pic>
        <p:nvPicPr>
          <p:cNvPr id="3" name="Picture 2"/>
          <p:cNvPicPr>
            <a:picLocks noChangeAspect="1"/>
          </p:cNvPicPr>
          <p:nvPr/>
        </p:nvPicPr>
        <p:blipFill>
          <a:blip r:embed="rId3">
            <a:duotone>
              <a:prstClr val="black"/>
              <a:srgbClr val="0084A9">
                <a:tint val="45000"/>
                <a:satMod val="400000"/>
              </a:srgbClr>
            </a:duotone>
          </a:blip>
          <a:stretch>
            <a:fillRect/>
          </a:stretch>
        </p:blipFill>
        <p:spPr>
          <a:xfrm>
            <a:off x="457200" y="1815150"/>
            <a:ext cx="3048000" cy="1704975"/>
          </a:xfrm>
          <a:prstGeom prst="rect">
            <a:avLst/>
          </a:prstGeom>
        </p:spPr>
      </p:pic>
      <p:pic>
        <p:nvPicPr>
          <p:cNvPr id="8" name="Picture 7"/>
          <p:cNvPicPr>
            <a:picLocks noChangeAspect="1"/>
          </p:cNvPicPr>
          <p:nvPr/>
        </p:nvPicPr>
        <p:blipFill>
          <a:blip r:embed="rId4">
            <a:duotone>
              <a:prstClr val="black"/>
              <a:schemeClr val="tx2">
                <a:tint val="45000"/>
                <a:satMod val="400000"/>
              </a:schemeClr>
            </a:duotone>
          </a:blip>
          <a:stretch>
            <a:fillRect/>
          </a:stretch>
        </p:blipFill>
        <p:spPr>
          <a:xfrm>
            <a:off x="3951514" y="1893470"/>
            <a:ext cx="4582886" cy="3913785"/>
          </a:xfrm>
          <a:prstGeom prst="rect">
            <a:avLst/>
          </a:prstGeom>
        </p:spPr>
      </p:pic>
      <p:pic>
        <p:nvPicPr>
          <p:cNvPr id="9" name="Picture 8"/>
          <p:cNvPicPr>
            <a:picLocks noChangeAspect="1"/>
          </p:cNvPicPr>
          <p:nvPr/>
        </p:nvPicPr>
        <p:blipFill>
          <a:blip r:embed="rId5">
            <a:duotone>
              <a:prstClr val="black"/>
              <a:srgbClr val="0084A9">
                <a:tint val="45000"/>
                <a:satMod val="400000"/>
              </a:srgbClr>
            </a:duotone>
          </a:blip>
          <a:stretch>
            <a:fillRect/>
          </a:stretch>
        </p:blipFill>
        <p:spPr>
          <a:xfrm>
            <a:off x="457200" y="3653026"/>
            <a:ext cx="3097036" cy="2213040"/>
          </a:xfrm>
          <a:prstGeom prst="rect">
            <a:avLst/>
          </a:prstGeom>
        </p:spPr>
      </p:pic>
      <p:sp>
        <p:nvSpPr>
          <p:cNvPr id="2" name="Title 1"/>
          <p:cNvSpPr>
            <a:spLocks noGrp="1"/>
          </p:cNvSpPr>
          <p:nvPr>
            <p:ph type="title"/>
          </p:nvPr>
        </p:nvSpPr>
        <p:spPr>
          <a:xfrm>
            <a:off x="457199" y="511800"/>
            <a:ext cx="8440057" cy="924791"/>
          </a:xfrm>
        </p:spPr>
        <p:txBody>
          <a:bodyPr/>
          <a:lstStyle/>
          <a:p>
            <a:pPr lvl="0" defTabSz="1289050">
              <a:lnSpc>
                <a:spcPct val="90000"/>
              </a:lnSpc>
              <a:spcAft>
                <a:spcPct val="35000"/>
              </a:spcAft>
            </a:pPr>
            <a:r>
              <a:rPr lang="en-US" kern="900" dirty="0"/>
              <a:t>Second Read: Identify a </a:t>
            </a:r>
            <a:br>
              <a:rPr lang="en-US" kern="900" dirty="0"/>
            </a:br>
            <a:r>
              <a:rPr lang="en-US" kern="900" dirty="0"/>
              <a:t>Problem-Solving Process</a:t>
            </a:r>
            <a:br>
              <a:rPr lang="en-US" kern="900" dirty="0"/>
            </a:br>
            <a:endParaRPr lang="en-US" dirty="0"/>
          </a:p>
        </p:txBody>
      </p:sp>
      <p:sp>
        <p:nvSpPr>
          <p:cNvPr id="4" name="Slide Number Placeholder 3"/>
          <p:cNvSpPr>
            <a:spLocks noGrp="1"/>
          </p:cNvSpPr>
          <p:nvPr>
            <p:ph type="sldNum" sz="quarter" idx="10"/>
          </p:nvPr>
        </p:nvSpPr>
        <p:spPr/>
        <p:txBody>
          <a:bodyPr/>
          <a:lstStyle/>
          <a:p>
            <a:pPr>
              <a:defRPr/>
            </a:pPr>
            <a:fld id="{BA3DD496-3C43-421E-9588-FC23620CAC86}" type="slidenum">
              <a:rPr lang="en-US" altLang="en-US" smtClean="0"/>
              <a:pPr>
                <a:defRPr/>
              </a:pPr>
              <a:t>112</a:t>
            </a:fld>
            <a:endParaRPr lang="en-US" altLang="en-US" dirty="0"/>
          </a:p>
        </p:txBody>
      </p:sp>
    </p:spTree>
    <p:extLst>
      <p:ext uri="{BB962C8B-B14F-4D97-AF65-F5344CB8AC3E}">
        <p14:creationId xmlns:p14="http://schemas.microsoft.com/office/powerpoint/2010/main" val="264851353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style.rotation</p:attrName>
                                        </p:attrNameLst>
                                      </p:cBhvr>
                                      <p:tavLst>
                                        <p:tav tm="0">
                                          <p:val>
                                            <p:fltVal val="90"/>
                                          </p:val>
                                        </p:tav>
                                        <p:tav tm="100000">
                                          <p:val>
                                            <p:fltVal val="0"/>
                                          </p:val>
                                        </p:tav>
                                      </p:tavLst>
                                    </p:anim>
                                    <p:animEffect transition="in" filter="fade">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Begin with the Basics</a:t>
            </a:r>
          </a:p>
        </p:txBody>
      </p:sp>
      <p:sp>
        <p:nvSpPr>
          <p:cNvPr id="8" name="Text Placeholder 7"/>
          <p:cNvSpPr>
            <a:spLocks noGrp="1"/>
          </p:cNvSpPr>
          <p:nvPr>
            <p:ph type="body" idx="4294967295"/>
          </p:nvPr>
        </p:nvSpPr>
        <p:spPr>
          <a:xfrm>
            <a:off x="574448" y="1436591"/>
            <a:ext cx="3932238" cy="639763"/>
          </a:xfrm>
        </p:spPr>
        <p:txBody>
          <a:bodyPr>
            <a:normAutofit lnSpcReduction="10000"/>
          </a:bodyPr>
          <a:lstStyle/>
          <a:p>
            <a:pPr marL="0" indent="0" algn="ctr">
              <a:buNone/>
            </a:pPr>
            <a:r>
              <a:rPr lang="en-US" sz="2800" b="1" dirty="0"/>
              <a:t>Noticing</a:t>
            </a:r>
          </a:p>
        </p:txBody>
      </p:sp>
      <p:sp>
        <p:nvSpPr>
          <p:cNvPr id="9" name="Content Placeholder 8"/>
          <p:cNvSpPr>
            <a:spLocks noGrp="1"/>
          </p:cNvSpPr>
          <p:nvPr>
            <p:ph sz="half" idx="4294967295"/>
          </p:nvPr>
        </p:nvSpPr>
        <p:spPr>
          <a:xfrm>
            <a:off x="457200" y="1996281"/>
            <a:ext cx="3932238" cy="3951288"/>
          </a:xfrm>
        </p:spPr>
        <p:txBody>
          <a:bodyPr/>
          <a:lstStyle/>
          <a:p>
            <a:r>
              <a:rPr lang="en-US" sz="2200" dirty="0"/>
              <a:t>Allows all students to participate</a:t>
            </a:r>
          </a:p>
          <a:p>
            <a:r>
              <a:rPr lang="en-US" sz="2200" dirty="0"/>
              <a:t>Work independently or in groups</a:t>
            </a:r>
          </a:p>
          <a:p>
            <a:r>
              <a:rPr lang="en-US" sz="2200" dirty="0"/>
              <a:t>What is stated in the problem</a:t>
            </a:r>
          </a:p>
          <a:p>
            <a:r>
              <a:rPr lang="en-US" sz="2200" dirty="0"/>
              <a:t>What are the “givens” of the problem</a:t>
            </a:r>
          </a:p>
        </p:txBody>
      </p:sp>
      <p:sp>
        <p:nvSpPr>
          <p:cNvPr id="10" name="Text Placeholder 9"/>
          <p:cNvSpPr>
            <a:spLocks noGrp="1"/>
          </p:cNvSpPr>
          <p:nvPr>
            <p:ph type="body" sz="quarter" idx="4294967295"/>
          </p:nvPr>
        </p:nvSpPr>
        <p:spPr>
          <a:xfrm>
            <a:off x="4892449" y="1443848"/>
            <a:ext cx="3932237" cy="639763"/>
          </a:xfrm>
        </p:spPr>
        <p:txBody>
          <a:bodyPr>
            <a:normAutofit lnSpcReduction="10000"/>
          </a:bodyPr>
          <a:lstStyle/>
          <a:p>
            <a:pPr marL="0" indent="0" algn="ctr">
              <a:buNone/>
            </a:pPr>
            <a:r>
              <a:rPr lang="en-US" sz="2800" b="1" dirty="0"/>
              <a:t>Wondering</a:t>
            </a:r>
          </a:p>
        </p:txBody>
      </p:sp>
      <p:sp>
        <p:nvSpPr>
          <p:cNvPr id="11" name="Content Placeholder 10"/>
          <p:cNvSpPr>
            <a:spLocks noGrp="1"/>
          </p:cNvSpPr>
          <p:nvPr>
            <p:ph sz="quarter" idx="4294967295"/>
          </p:nvPr>
        </p:nvSpPr>
        <p:spPr>
          <a:xfrm>
            <a:off x="4892448" y="1996281"/>
            <a:ext cx="4062866" cy="3951288"/>
          </a:xfrm>
        </p:spPr>
        <p:txBody>
          <a:bodyPr>
            <a:noAutofit/>
          </a:bodyPr>
          <a:lstStyle/>
          <a:p>
            <a:r>
              <a:rPr lang="en-US" sz="2200" dirty="0"/>
              <a:t>Is the planning part</a:t>
            </a:r>
          </a:p>
          <a:p>
            <a:r>
              <a:rPr lang="en-US" sz="2200" dirty="0"/>
              <a:t>Talk about strategies to use</a:t>
            </a:r>
          </a:p>
          <a:p>
            <a:r>
              <a:rPr lang="en-US" sz="2200" dirty="0"/>
              <a:t>Restate the problem</a:t>
            </a:r>
          </a:p>
          <a:p>
            <a:r>
              <a:rPr lang="en-US" sz="2200" dirty="0"/>
              <a:t>Pose questions about what they noticed</a:t>
            </a:r>
          </a:p>
          <a:p>
            <a:r>
              <a:rPr lang="en-US" sz="2200" dirty="0"/>
              <a:t>Allows students to slow down and think</a:t>
            </a:r>
          </a:p>
          <a:p>
            <a:r>
              <a:rPr lang="en-US" sz="2200" dirty="0"/>
              <a:t>Brainstorm, list, and discuss ideas</a:t>
            </a:r>
          </a:p>
        </p:txBody>
      </p:sp>
      <p:sp>
        <p:nvSpPr>
          <p:cNvPr id="2" name="Slide Number Placeholder 1"/>
          <p:cNvSpPr>
            <a:spLocks noGrp="1"/>
          </p:cNvSpPr>
          <p:nvPr>
            <p:ph type="sldNum" sz="quarter" idx="10"/>
          </p:nvPr>
        </p:nvSpPr>
        <p:spPr/>
        <p:txBody>
          <a:bodyPr/>
          <a:lstStyle/>
          <a:p>
            <a:pPr>
              <a:defRPr/>
            </a:pPr>
            <a:fld id="{BA3DD496-3C43-421E-9588-FC23620CAC86}" type="slidenum">
              <a:rPr lang="en-US" altLang="en-US" smtClean="0"/>
              <a:pPr>
                <a:defRPr/>
              </a:pPr>
              <a:t>113</a:t>
            </a:fld>
            <a:endParaRPr lang="en-US" altLang="en-US" dirty="0"/>
          </a:p>
        </p:txBody>
      </p:sp>
    </p:spTree>
    <p:extLst>
      <p:ext uri="{BB962C8B-B14F-4D97-AF65-F5344CB8AC3E}">
        <p14:creationId xmlns:p14="http://schemas.microsoft.com/office/powerpoint/2010/main" val="254909953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Try It!</a:t>
            </a:r>
          </a:p>
        </p:txBody>
      </p:sp>
      <p:sp>
        <p:nvSpPr>
          <p:cNvPr id="5" name="Content Placeholder 4"/>
          <p:cNvSpPr>
            <a:spLocks noGrp="1"/>
          </p:cNvSpPr>
          <p:nvPr>
            <p:ph idx="1"/>
          </p:nvPr>
        </p:nvSpPr>
        <p:spPr>
          <a:xfrm>
            <a:off x="609600" y="4038600"/>
            <a:ext cx="8077200" cy="457200"/>
          </a:xfrm>
        </p:spPr>
        <p:txBody>
          <a:bodyPr>
            <a:noAutofit/>
          </a:bodyPr>
          <a:lstStyle/>
          <a:p>
            <a:pPr marL="0" indent="0">
              <a:buNone/>
            </a:pPr>
            <a:r>
              <a:rPr lang="en-US" sz="2200" b="1" dirty="0"/>
              <a:t>    What do you notice?		      What do you wonder?</a:t>
            </a:r>
          </a:p>
        </p:txBody>
      </p:sp>
      <p:cxnSp>
        <p:nvCxnSpPr>
          <p:cNvPr id="4" name="Straight Connector 3"/>
          <p:cNvCxnSpPr/>
          <p:nvPr/>
        </p:nvCxnSpPr>
        <p:spPr>
          <a:xfrm>
            <a:off x="4419600" y="4038600"/>
            <a:ext cx="0" cy="2590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62000" y="4495800"/>
            <a:ext cx="7620000" cy="0"/>
          </a:xfrm>
          <a:prstGeom prst="line">
            <a:avLst/>
          </a:prstGeom>
        </p:spPr>
        <p:style>
          <a:lnRef idx="1">
            <a:schemeClr val="accent1"/>
          </a:lnRef>
          <a:fillRef idx="0">
            <a:schemeClr val="accent1"/>
          </a:fillRef>
          <a:effectRef idx="0">
            <a:schemeClr val="accent1"/>
          </a:effectRef>
          <a:fontRef idx="minor">
            <a:schemeClr val="tx1"/>
          </a:fontRef>
        </p:style>
      </p:cxnSp>
      <p:pic>
        <p:nvPicPr>
          <p:cNvPr id="8" name="Picture 2" descr="C:\Users\Hello\Downloads\Screen shot 2013-03-14 at 4.00.14 PM.png"/>
          <p:cNvPicPr>
            <a:picLocks noChangeAspect="1" noChangeArrowheads="1"/>
          </p:cNvPicPr>
          <p:nvPr/>
        </p:nvPicPr>
        <p:blipFill>
          <a:blip r:embed="rId3"/>
          <a:srcRect/>
          <a:stretch>
            <a:fillRect/>
          </a:stretch>
        </p:blipFill>
        <p:spPr bwMode="auto">
          <a:xfrm>
            <a:off x="2684097" y="711507"/>
            <a:ext cx="3775805" cy="2837766"/>
          </a:xfrm>
          <a:prstGeom prst="rect">
            <a:avLst/>
          </a:prstGeom>
          <a:noFill/>
          <a:ln w="9525">
            <a:noFill/>
            <a:miter lim="800000"/>
            <a:headEnd/>
            <a:tailEnd/>
          </a:ln>
        </p:spPr>
      </p:pic>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114</a:t>
            </a:fld>
            <a:endParaRPr lang="en-US" altLang="en-US" dirty="0"/>
          </a:p>
        </p:txBody>
      </p:sp>
      <p:sp>
        <p:nvSpPr>
          <p:cNvPr id="9" name="TextBox 8"/>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8 </a:t>
            </a:r>
          </a:p>
        </p:txBody>
      </p:sp>
    </p:spTree>
    <p:extLst>
      <p:ext uri="{BB962C8B-B14F-4D97-AF65-F5344CB8AC3E}">
        <p14:creationId xmlns:p14="http://schemas.microsoft.com/office/powerpoint/2010/main" val="20170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p:txBody>
          <a:bodyPr/>
          <a:lstStyle/>
          <a:p>
            <a:r>
              <a:rPr lang="en-US" i="1" dirty="0"/>
              <a:t>It’s better to solve one problem five different ways than to solve five different problems.</a:t>
            </a:r>
          </a:p>
        </p:txBody>
      </p:sp>
      <p:sp>
        <p:nvSpPr>
          <p:cNvPr id="6" name="Text Placeholder 5"/>
          <p:cNvSpPr>
            <a:spLocks noGrp="1"/>
          </p:cNvSpPr>
          <p:nvPr>
            <p:ph type="body" sz="quarter" idx="14"/>
          </p:nvPr>
        </p:nvSpPr>
        <p:spPr>
          <a:xfrm>
            <a:off x="2932113" y="4770508"/>
            <a:ext cx="4460875" cy="625405"/>
          </a:xfrm>
        </p:spPr>
        <p:txBody>
          <a:bodyPr>
            <a:normAutofit fontScale="85000" lnSpcReduction="20000"/>
          </a:bodyPr>
          <a:lstStyle/>
          <a:p>
            <a:r>
              <a:rPr lang="en-US" dirty="0"/>
              <a:t>George Polya, Mathematician</a:t>
            </a:r>
          </a:p>
          <a:p>
            <a:pPr marL="0" indent="0">
              <a:buNone/>
            </a:pPr>
            <a:r>
              <a:rPr lang="en-US" dirty="0"/>
              <a:t>Stanford University</a:t>
            </a:r>
          </a:p>
        </p:txBody>
      </p:sp>
      <p:sp>
        <p:nvSpPr>
          <p:cNvPr id="4" name="Slide Number Placeholder 3"/>
          <p:cNvSpPr>
            <a:spLocks noGrp="1"/>
          </p:cNvSpPr>
          <p:nvPr>
            <p:ph type="sldNum" sz="quarter" idx="15"/>
          </p:nvPr>
        </p:nvSpPr>
        <p:spPr/>
        <p:txBody>
          <a:bodyPr/>
          <a:lstStyle/>
          <a:p>
            <a:pPr>
              <a:defRPr/>
            </a:pPr>
            <a:fld id="{D7424F65-3AF9-43AC-B3BB-2E4AFDF865B9}" type="slidenum">
              <a:rPr lang="en-US" altLang="en-US" smtClean="0"/>
              <a:pPr>
                <a:defRPr/>
              </a:pPr>
              <a:t>115</a:t>
            </a:fld>
            <a:endParaRPr lang="en-US" altLang="en-US" dirty="0"/>
          </a:p>
        </p:txBody>
      </p:sp>
      <p:graphicFrame>
        <p:nvGraphicFramePr>
          <p:cNvPr id="7" name="Diagram 6"/>
          <p:cNvGraphicFramePr/>
          <p:nvPr>
            <p:extLst>
              <p:ext uri="{D42A27DB-BD31-4B8C-83A1-F6EECF244321}">
                <p14:modId xmlns:p14="http://schemas.microsoft.com/office/powerpoint/2010/main" val="1558565083"/>
              </p:ext>
            </p:extLst>
          </p:nvPr>
        </p:nvGraphicFramePr>
        <p:xfrm>
          <a:off x="-165100" y="4127500"/>
          <a:ext cx="3340331" cy="2171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3312846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a:t>Must-Have Heuristics </a:t>
            </a:r>
          </a:p>
        </p:txBody>
      </p:sp>
      <p:pic>
        <p:nvPicPr>
          <p:cNvPr id="6" name="Content Placeholder 5" descr="Screen Clipping"/>
          <p:cNvPicPr>
            <a:picLocks noGrp="1" noChangeAspect="1"/>
          </p:cNvPicPr>
          <p:nvPr>
            <p:ph idx="1"/>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1524000" y="1290638"/>
            <a:ext cx="6096000" cy="5207398"/>
          </a:xfrm>
        </p:spPr>
      </p:pic>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116</a:t>
            </a:fld>
            <a:endParaRPr lang="en-US" altLang="en-US" dirty="0"/>
          </a:p>
        </p:txBody>
      </p:sp>
      <p:sp>
        <p:nvSpPr>
          <p:cNvPr id="5" name="TextBox 4"/>
          <p:cNvSpPr txBox="1"/>
          <p:nvPr/>
        </p:nvSpPr>
        <p:spPr>
          <a:xfrm>
            <a:off x="6650454" y="706715"/>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9 </a:t>
            </a:r>
          </a:p>
        </p:txBody>
      </p:sp>
    </p:spTree>
    <p:extLst>
      <p:ext uri="{BB962C8B-B14F-4D97-AF65-F5344CB8AC3E}">
        <p14:creationId xmlns:p14="http://schemas.microsoft.com/office/powerpoint/2010/main" val="79729622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Strategy 1 - Guess and Check</a:t>
            </a:r>
          </a:p>
        </p:txBody>
      </p:sp>
      <p:pic>
        <p:nvPicPr>
          <p:cNvPr id="7" name="image1.jpeg"/>
          <p:cNvPicPr>
            <a:picLocks noGrp="1"/>
          </p:cNvPicPr>
          <p:nvPr>
            <p:ph idx="1"/>
          </p:nvPr>
        </p:nvPicPr>
        <p:blipFill>
          <a:blip r:embed="rId3" cstate="print"/>
          <a:stretch>
            <a:fillRect/>
          </a:stretch>
        </p:blipFill>
        <p:spPr>
          <a:xfrm>
            <a:off x="2667000" y="2752725"/>
            <a:ext cx="3352800" cy="2809875"/>
          </a:xfrm>
          <a:prstGeom prst="rect">
            <a:avLst/>
          </a:prstGeom>
        </p:spPr>
      </p:pic>
      <p:sp>
        <p:nvSpPr>
          <p:cNvPr id="6" name="TextBox 5"/>
          <p:cNvSpPr txBox="1"/>
          <p:nvPr/>
        </p:nvSpPr>
        <p:spPr>
          <a:xfrm>
            <a:off x="609600" y="1600200"/>
            <a:ext cx="7848600" cy="1015663"/>
          </a:xfrm>
          <a:prstGeom prst="rect">
            <a:avLst/>
          </a:prstGeom>
          <a:noFill/>
        </p:spPr>
        <p:txBody>
          <a:bodyPr wrap="square" rtlCol="0">
            <a:spAutoFit/>
          </a:bodyPr>
          <a:lstStyle/>
          <a:p>
            <a:r>
              <a:rPr lang="en-US" sz="2000" dirty="0"/>
              <a:t>Copy the figure below and place the digits 1, 2, 3, 4, and 5 in the circles so that sums across (horizontally) and down (vertically) are the same.</a:t>
            </a:r>
          </a:p>
        </p:txBody>
      </p:sp>
      <p:pic>
        <p:nvPicPr>
          <p:cNvPr id="8" name="Picture 7"/>
          <p:cNvPicPr>
            <a:picLocks noChangeAspect="1"/>
          </p:cNvPicPr>
          <p:nvPr/>
        </p:nvPicPr>
        <p:blipFill>
          <a:blip r:embed="rId4">
            <a:duotone>
              <a:schemeClr val="accent1">
                <a:shade val="45000"/>
                <a:satMod val="135000"/>
              </a:schemeClr>
              <a:prstClr val="white"/>
            </a:duotone>
          </a:blip>
          <a:stretch>
            <a:fillRect/>
          </a:stretch>
        </p:blipFill>
        <p:spPr>
          <a:xfrm>
            <a:off x="6230099" y="4400550"/>
            <a:ext cx="2466975" cy="1847850"/>
          </a:xfrm>
          <a:prstGeom prst="rect">
            <a:avLst/>
          </a:prstGeom>
        </p:spPr>
      </p:pic>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117</a:t>
            </a:fld>
            <a:endParaRPr lang="en-US" altLang="en-US" dirty="0"/>
          </a:p>
        </p:txBody>
      </p:sp>
      <p:sp>
        <p:nvSpPr>
          <p:cNvPr id="9" name="TextBox 8"/>
          <p:cNvSpPr txBox="1"/>
          <p:nvPr/>
        </p:nvSpPr>
        <p:spPr>
          <a:xfrm>
            <a:off x="4987636" y="6299200"/>
            <a:ext cx="2346560"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10-13 </a:t>
            </a:r>
          </a:p>
        </p:txBody>
      </p:sp>
    </p:spTree>
    <p:extLst>
      <p:ext uri="{BB962C8B-B14F-4D97-AF65-F5344CB8AC3E}">
        <p14:creationId xmlns:p14="http://schemas.microsoft.com/office/powerpoint/2010/main" val="398976143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Guess and Check</a:t>
            </a:r>
          </a:p>
        </p:txBody>
      </p:sp>
      <p:pic>
        <p:nvPicPr>
          <p:cNvPr id="7" name="image1.jpeg"/>
          <p:cNvPicPr>
            <a:picLocks noGrp="1"/>
          </p:cNvPicPr>
          <p:nvPr>
            <p:ph idx="1"/>
          </p:nvPr>
        </p:nvPicPr>
        <p:blipFill>
          <a:blip r:embed="rId3" cstate="print"/>
          <a:stretch>
            <a:fillRect/>
          </a:stretch>
        </p:blipFill>
        <p:spPr>
          <a:xfrm>
            <a:off x="838200" y="2260230"/>
            <a:ext cx="1929652" cy="1757560"/>
          </a:xfrm>
          <a:prstGeom prst="rect">
            <a:avLst/>
          </a:prstGeom>
        </p:spPr>
      </p:pic>
      <p:sp>
        <p:nvSpPr>
          <p:cNvPr id="6" name="TextBox 5"/>
          <p:cNvSpPr txBox="1"/>
          <p:nvPr/>
        </p:nvSpPr>
        <p:spPr>
          <a:xfrm>
            <a:off x="609600" y="1600200"/>
            <a:ext cx="8077200" cy="646331"/>
          </a:xfrm>
          <a:prstGeom prst="rect">
            <a:avLst/>
          </a:prstGeom>
          <a:noFill/>
        </p:spPr>
        <p:txBody>
          <a:bodyPr wrap="square" rtlCol="0">
            <a:spAutoFit/>
          </a:bodyPr>
          <a:lstStyle/>
          <a:p>
            <a:r>
              <a:rPr lang="en-US" dirty="0"/>
              <a:t>Copy the figure below and place the digits 1, 2, 3, 4, and 5 in the circles so that sums across (horizontally) and down (vertically) are the same.</a:t>
            </a:r>
          </a:p>
        </p:txBody>
      </p:sp>
      <p:pic>
        <p:nvPicPr>
          <p:cNvPr id="4" name="Picture 3"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6069" y="4089030"/>
            <a:ext cx="6589872" cy="1702170"/>
          </a:xfrm>
          <a:prstGeom prst="rect">
            <a:avLst/>
          </a:prstGeom>
        </p:spPr>
      </p:pic>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118</a:t>
            </a:fld>
            <a:endParaRPr lang="en-US" altLang="en-US" dirty="0"/>
          </a:p>
        </p:txBody>
      </p:sp>
    </p:spTree>
    <p:extLst>
      <p:ext uri="{BB962C8B-B14F-4D97-AF65-F5344CB8AC3E}">
        <p14:creationId xmlns:p14="http://schemas.microsoft.com/office/powerpoint/2010/main" val="223392086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Strategy 2 - Make a List</a:t>
            </a:r>
          </a:p>
        </p:txBody>
      </p:sp>
      <p:sp>
        <p:nvSpPr>
          <p:cNvPr id="5" name="Content Placeholder 4"/>
          <p:cNvSpPr>
            <a:spLocks noGrp="1"/>
          </p:cNvSpPr>
          <p:nvPr>
            <p:ph sz="half" idx="1"/>
          </p:nvPr>
        </p:nvSpPr>
        <p:spPr>
          <a:xfrm>
            <a:off x="457199" y="1529500"/>
            <a:ext cx="4398135" cy="4596663"/>
          </a:xfrm>
        </p:spPr>
        <p:txBody>
          <a:bodyPr>
            <a:normAutofit fontScale="92500" lnSpcReduction="20000"/>
          </a:bodyPr>
          <a:lstStyle/>
          <a:p>
            <a:pPr marL="0" indent="0">
              <a:buNone/>
            </a:pPr>
            <a:r>
              <a:rPr lang="en-US" dirty="0"/>
              <a:t>Three darts hit this dart board and each scores a 1, 5, or 10. The total score is the sum of the scores for the three darts. There could be three 1’s, two 1’s and one 5, one 5 and two 10’s, and so on. How many different possible total scores could a person get with three darts?</a:t>
            </a:r>
          </a:p>
        </p:txBody>
      </p:sp>
      <p:pic>
        <p:nvPicPr>
          <p:cNvPr id="7" name="Picture 6"/>
          <p:cNvPicPr>
            <a:picLocks noChangeAspect="1"/>
          </p:cNvPicPr>
          <p:nvPr/>
        </p:nvPicPr>
        <p:blipFill>
          <a:blip r:embed="rId3"/>
          <a:stretch>
            <a:fillRect/>
          </a:stretch>
        </p:blipFill>
        <p:spPr>
          <a:xfrm>
            <a:off x="5202124" y="2286000"/>
            <a:ext cx="2992583" cy="2743200"/>
          </a:xfrm>
          <a:prstGeom prst="rect">
            <a:avLst/>
          </a:prstGeom>
        </p:spPr>
      </p:pic>
      <p:sp>
        <p:nvSpPr>
          <p:cNvPr id="2" name="Slide Number Placeholder 1"/>
          <p:cNvSpPr>
            <a:spLocks noGrp="1"/>
          </p:cNvSpPr>
          <p:nvPr>
            <p:ph type="sldNum" sz="quarter" idx="10"/>
          </p:nvPr>
        </p:nvSpPr>
        <p:spPr/>
        <p:txBody>
          <a:bodyPr/>
          <a:lstStyle/>
          <a:p>
            <a:pPr>
              <a:defRPr/>
            </a:pPr>
            <a:fld id="{55E78498-D0FE-499B-81A6-B94330B49442}" type="slidenum">
              <a:rPr lang="en-US" altLang="en-US" smtClean="0"/>
              <a:pPr>
                <a:defRPr/>
              </a:pPr>
              <a:t>119</a:t>
            </a:fld>
            <a:endParaRPr lang="en-US" altLang="en-US" dirty="0"/>
          </a:p>
        </p:txBody>
      </p:sp>
    </p:spTree>
    <p:extLst>
      <p:ext uri="{BB962C8B-B14F-4D97-AF65-F5344CB8AC3E}">
        <p14:creationId xmlns:p14="http://schemas.microsoft.com/office/powerpoint/2010/main" val="427969873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r>
              <a:rPr lang="en-US" altLang="en-US" dirty="0">
                <a:ea typeface="ＭＳ Ｐゴシック" pitchFamily="34" charset="-128"/>
              </a:rPr>
              <a:t>High Impact Indicator for Math</a:t>
            </a:r>
          </a:p>
        </p:txBody>
      </p:sp>
      <p:sp>
        <p:nvSpPr>
          <p:cNvPr id="17411" name="Content Placeholder 2"/>
          <p:cNvSpPr>
            <a:spLocks noGrp="1"/>
          </p:cNvSpPr>
          <p:nvPr>
            <p:ph idx="1"/>
          </p:nvPr>
        </p:nvSpPr>
        <p:spPr/>
        <p:txBody>
          <a:bodyPr>
            <a:normAutofit/>
          </a:bodyPr>
          <a:lstStyle/>
          <a:p>
            <a:pPr marL="0" indent="0" eaLnBrk="1" hangingPunct="1">
              <a:buFont typeface="Arial" pitchFamily="34" charset="0"/>
              <a:buNone/>
              <a:defRPr/>
            </a:pPr>
            <a:r>
              <a:rPr lang="en-US" sz="3800" dirty="0">
                <a:ea typeface="ＭＳ Ｐゴシック" pitchFamily="34" charset="-128"/>
              </a:rPr>
              <a:t> </a:t>
            </a:r>
            <a:endParaRPr lang="en-US" dirty="0">
              <a:ea typeface="ＭＳ Ｐゴシック" pitchFamily="34" charset="-128"/>
            </a:endParaRPr>
          </a:p>
        </p:txBody>
      </p:sp>
      <p:sp>
        <p:nvSpPr>
          <p:cNvPr id="32772"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130000"/>
              </a:lnSpc>
              <a:spcBef>
                <a:spcPct val="20000"/>
              </a:spcBef>
              <a:buFont typeface="Arial" pitchFamily="34" charset="0"/>
              <a:buChar char="•"/>
              <a:defRPr sz="3200">
                <a:solidFill>
                  <a:schemeClr val="tx1"/>
                </a:solidFill>
                <a:latin typeface="Arial" pitchFamily="34" charset="0"/>
                <a:ea typeface="ＭＳ Ｐゴシック" pitchFamily="34" charset="-128"/>
              </a:defRPr>
            </a:lvl1pPr>
            <a:lvl2pPr marL="742950" indent="-285750" eaLnBrk="0" hangingPunct="0">
              <a:lnSpc>
                <a:spcPct val="130000"/>
              </a:lnSpc>
              <a:spcBef>
                <a:spcPct val="20000"/>
              </a:spcBef>
              <a:buFont typeface="Arial" pitchFamily="34" charset="0"/>
              <a:buChar char="–"/>
              <a:defRPr sz="2800">
                <a:solidFill>
                  <a:schemeClr val="tx1"/>
                </a:solidFill>
                <a:latin typeface="Arial" pitchFamily="34" charset="0"/>
                <a:ea typeface="ＭＳ Ｐゴシック" pitchFamily="34" charset="-128"/>
              </a:defRPr>
            </a:lvl2pPr>
            <a:lvl3pPr marL="1143000" indent="-228600" eaLnBrk="0" hangingPunct="0">
              <a:lnSpc>
                <a:spcPct val="130000"/>
              </a:lnSpc>
              <a:spcBef>
                <a:spcPct val="20000"/>
              </a:spcBef>
              <a:buFont typeface="Arial" pitchFamily="34" charset="0"/>
              <a:buChar char="•"/>
              <a:defRPr sz="2400">
                <a:solidFill>
                  <a:schemeClr val="tx1"/>
                </a:solidFill>
                <a:latin typeface="Arial" pitchFamily="34" charset="0"/>
                <a:ea typeface="ＭＳ Ｐゴシック" pitchFamily="34" charset="-128"/>
              </a:defRPr>
            </a:lvl3pPr>
            <a:lvl4pPr marL="1600200" indent="-228600" eaLnBrk="0" hangingPunct="0">
              <a:lnSpc>
                <a:spcPct val="130000"/>
              </a:lnSpc>
              <a:spcBef>
                <a:spcPct val="20000"/>
              </a:spcBef>
              <a:buFont typeface="Arial" pitchFamily="34" charset="0"/>
              <a:buChar char="–"/>
              <a:defRPr sz="2000">
                <a:solidFill>
                  <a:schemeClr val="tx1"/>
                </a:solidFill>
                <a:latin typeface="Arial" pitchFamily="34" charset="0"/>
                <a:ea typeface="ＭＳ Ｐゴシック" pitchFamily="34" charset="-128"/>
              </a:defRPr>
            </a:lvl4pPr>
            <a:lvl5pPr marL="2057400" indent="-228600" eaLnBrk="0" hangingPunct="0">
              <a:lnSpc>
                <a:spcPct val="130000"/>
              </a:lnSpc>
              <a:spcBef>
                <a:spcPct val="20000"/>
              </a:spcBef>
              <a:buFont typeface="Arial" pitchFamily="34" charset="0"/>
              <a:buChar char="»"/>
              <a:defRPr sz="2000">
                <a:solidFill>
                  <a:schemeClr val="tx1"/>
                </a:solidFill>
                <a:latin typeface="Arial" pitchFamily="34" charset="0"/>
                <a:ea typeface="ＭＳ Ｐゴシック" pitchFamily="34" charset="-128"/>
              </a:defRPr>
            </a:lvl5pPr>
            <a:lvl6pPr marL="25146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6pPr>
            <a:lvl7pPr marL="29718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7pPr>
            <a:lvl8pPr marL="34290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8pPr>
            <a:lvl9pPr marL="3886200" indent="-228600" defTabSz="457200" eaLnBrk="0" fontAlgn="base" hangingPunct="0">
              <a:lnSpc>
                <a:spcPct val="130000"/>
              </a:lnSpc>
              <a:spcBef>
                <a:spcPct val="20000"/>
              </a:spcBef>
              <a:spcAft>
                <a:spcPct val="0"/>
              </a:spcAft>
              <a:buFont typeface="Arial" pitchFamily="34" charset="0"/>
              <a:buChar char="»"/>
              <a:defRPr sz="2000">
                <a:solidFill>
                  <a:schemeClr val="tx1"/>
                </a:solidFill>
                <a:latin typeface="Arial" pitchFamily="34" charset="0"/>
                <a:ea typeface="ＭＳ Ｐゴシック" pitchFamily="34" charset="-128"/>
              </a:defRPr>
            </a:lvl9pPr>
          </a:lstStyle>
          <a:p>
            <a:pPr eaLnBrk="1" hangingPunct="1">
              <a:lnSpc>
                <a:spcPct val="100000"/>
              </a:lnSpc>
              <a:spcBef>
                <a:spcPct val="0"/>
              </a:spcBef>
              <a:buFontTx/>
              <a:buNone/>
            </a:pPr>
            <a:fld id="{C78C9D24-D990-4A07-BA07-C1D9830F09F2}" type="slidenum">
              <a:rPr lang="en-US" altLang="en-US" sz="1200" smtClean="0">
                <a:solidFill>
                  <a:srgbClr val="0084A9"/>
                </a:solidFill>
              </a:rPr>
              <a:pPr eaLnBrk="1" hangingPunct="1">
                <a:lnSpc>
                  <a:spcPct val="100000"/>
                </a:lnSpc>
                <a:spcBef>
                  <a:spcPct val="0"/>
                </a:spcBef>
                <a:buFontTx/>
                <a:buNone/>
              </a:pPr>
              <a:t>12</a:t>
            </a:fld>
            <a:endParaRPr lang="en-US" altLang="en-US" sz="1200" dirty="0">
              <a:solidFill>
                <a:srgbClr val="0084A9"/>
              </a:solidFill>
            </a:endParaRPr>
          </a:p>
        </p:txBody>
      </p:sp>
      <p:graphicFrame>
        <p:nvGraphicFramePr>
          <p:cNvPr id="2" name="Table 1"/>
          <p:cNvGraphicFramePr>
            <a:graphicFrameLocks noGrp="1"/>
          </p:cNvGraphicFramePr>
          <p:nvPr>
            <p:extLst/>
          </p:nvPr>
        </p:nvGraphicFramePr>
        <p:xfrm>
          <a:off x="457200" y="1396999"/>
          <a:ext cx="8229600" cy="5224463"/>
        </p:xfrm>
        <a:graphic>
          <a:graphicData uri="http://schemas.openxmlformats.org/drawingml/2006/table">
            <a:tbl>
              <a:tblPr firstRow="1" bandRow="1">
                <a:tableStyleId>{5C22544A-7EE6-4342-B048-85BDC9FD1C3A}</a:tableStyleId>
              </a:tblPr>
              <a:tblGrid>
                <a:gridCol w="2607276">
                  <a:extLst>
                    <a:ext uri="{9D8B030D-6E8A-4147-A177-3AD203B41FA5}">
                      <a16:colId xmlns:a16="http://schemas.microsoft.com/office/drawing/2014/main" val="20000"/>
                    </a:ext>
                  </a:extLst>
                </a:gridCol>
                <a:gridCol w="5622324">
                  <a:extLst>
                    <a:ext uri="{9D8B030D-6E8A-4147-A177-3AD203B41FA5}">
                      <a16:colId xmlns:a16="http://schemas.microsoft.com/office/drawing/2014/main" val="20001"/>
                    </a:ext>
                  </a:extLst>
                </a:gridCol>
              </a:tblGrid>
              <a:tr h="653058">
                <a:tc>
                  <a:txBody>
                    <a:bodyPr/>
                    <a:lstStyle/>
                    <a:p>
                      <a:pPr algn="ctr"/>
                      <a:r>
                        <a:rPr lang="en-US" dirty="0"/>
                        <a:t>Indicator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What</a:t>
                      </a:r>
                      <a:r>
                        <a:rPr lang="en-US" baseline="0" dirty="0"/>
                        <a:t> to look for in student work.</a:t>
                      </a:r>
                    </a:p>
                    <a:p>
                      <a:pPr algn="ctr"/>
                      <a:r>
                        <a:rPr lang="en-US" baseline="0" dirty="0"/>
                        <a:t>Students’ work shows they have…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571405">
                <a:tc>
                  <a:txBody>
                    <a:bodyPr/>
                    <a:lstStyle/>
                    <a:p>
                      <a:r>
                        <a:rPr lang="en-US" b="1" dirty="0"/>
                        <a:t>Q.4 Calculate dimensions, perimeter, circumference, and area of two-dimensional figures </a:t>
                      </a:r>
                    </a:p>
                    <a:p>
                      <a:endParaRPr lang="en-US" b="1" dirty="0"/>
                    </a:p>
                    <a:p>
                      <a:r>
                        <a:rPr lang="en-US" b="1" dirty="0"/>
                        <a:t>Q.5 Calculate dimensions, surface area, and volume of three-dimensional figures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dirty="0"/>
                        <a:t>identified the dimensions of a geometric figure from a diagram, then substituted the values for those dimensions into the appropriate formula for geometric measurement, then calculated the resulting numerical expression.</a:t>
                      </a:r>
                    </a:p>
                    <a:p>
                      <a:pPr marL="285750" indent="-285750">
                        <a:buFont typeface="Arial" panose="020B0604020202020204" pitchFamily="34" charset="0"/>
                        <a:buChar char="•"/>
                      </a:pPr>
                      <a:r>
                        <a:rPr lang="en-US" dirty="0"/>
                        <a:t>calculated the perimeter of polygons. </a:t>
                      </a:r>
                    </a:p>
                    <a:p>
                      <a:pPr marL="285750" indent="-285750">
                        <a:buFont typeface="Arial" panose="020B0604020202020204" pitchFamily="34" charset="0"/>
                        <a:buChar char="•"/>
                      </a:pPr>
                      <a:r>
                        <a:rPr lang="en-US" dirty="0"/>
                        <a:t>identified the shapes that comprise a composite figure.</a:t>
                      </a:r>
                      <a:r>
                        <a:rPr lang="en-US" sz="1800" b="0" i="0" u="none" strike="noStrike" kern="1200" baseline="0" dirty="0">
                          <a:solidFill>
                            <a:schemeClr val="dk1"/>
                          </a:solidFill>
                          <a:latin typeface="+mn-lt"/>
                          <a:ea typeface="+mn-ea"/>
                          <a:cs typeface="+mn-cs"/>
                        </a:rPr>
                        <a:t>	</a:t>
                      </a:r>
                    </a:p>
                    <a:p>
                      <a:pPr marL="0" lvl="0" indent="0">
                        <a:buFont typeface="Arial" panose="020B0604020202020204" pitchFamily="34" charset="0"/>
                        <a:buNone/>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12</a:t>
            </a:fld>
            <a:endParaRPr lang="en-US" dirty="0"/>
          </a:p>
        </p:txBody>
      </p:sp>
    </p:spTree>
    <p:extLst>
      <p:ext uri="{BB962C8B-B14F-4D97-AF65-F5344CB8AC3E}">
        <p14:creationId xmlns:p14="http://schemas.microsoft.com/office/powerpoint/2010/main" val="839231496"/>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Make a List</a:t>
            </a:r>
          </a:p>
        </p:txBody>
      </p:sp>
      <p:graphicFrame>
        <p:nvGraphicFramePr>
          <p:cNvPr id="8" name="Content Placeholder 7"/>
          <p:cNvGraphicFramePr>
            <a:graphicFrameLocks noGrp="1"/>
          </p:cNvGraphicFramePr>
          <p:nvPr>
            <p:ph sz="half" idx="1"/>
            <p:extLst>
              <p:ext uri="{D42A27DB-BD31-4B8C-83A1-F6EECF244321}">
                <p14:modId xmlns:p14="http://schemas.microsoft.com/office/powerpoint/2010/main" val="1856892566"/>
              </p:ext>
            </p:extLst>
          </p:nvPr>
        </p:nvGraphicFramePr>
        <p:xfrm>
          <a:off x="484905" y="1667422"/>
          <a:ext cx="4904509" cy="4262319"/>
        </p:xfrm>
        <a:graphic>
          <a:graphicData uri="http://schemas.openxmlformats.org/drawingml/2006/table">
            <a:tbl>
              <a:tblPr firstRow="1" firstCol="1" lastRow="1" lastCol="1" bandRow="1" bandCol="1">
                <a:tableStyleId>{5C22544A-7EE6-4342-B048-85BDC9FD1C3A}</a:tableStyleId>
              </a:tblPr>
              <a:tblGrid>
                <a:gridCol w="1229317">
                  <a:extLst>
                    <a:ext uri="{9D8B030D-6E8A-4147-A177-3AD203B41FA5}">
                      <a16:colId xmlns:a16="http://schemas.microsoft.com/office/drawing/2014/main" val="2870348690"/>
                    </a:ext>
                  </a:extLst>
                </a:gridCol>
                <a:gridCol w="1225064">
                  <a:extLst>
                    <a:ext uri="{9D8B030D-6E8A-4147-A177-3AD203B41FA5}">
                      <a16:colId xmlns:a16="http://schemas.microsoft.com/office/drawing/2014/main" val="3630504128"/>
                    </a:ext>
                  </a:extLst>
                </a:gridCol>
                <a:gridCol w="1225064">
                  <a:extLst>
                    <a:ext uri="{9D8B030D-6E8A-4147-A177-3AD203B41FA5}">
                      <a16:colId xmlns:a16="http://schemas.microsoft.com/office/drawing/2014/main" val="220698750"/>
                    </a:ext>
                  </a:extLst>
                </a:gridCol>
                <a:gridCol w="1225064">
                  <a:extLst>
                    <a:ext uri="{9D8B030D-6E8A-4147-A177-3AD203B41FA5}">
                      <a16:colId xmlns:a16="http://schemas.microsoft.com/office/drawing/2014/main" val="117594423"/>
                    </a:ext>
                  </a:extLst>
                </a:gridCol>
              </a:tblGrid>
              <a:tr h="389945">
                <a:tc>
                  <a:txBody>
                    <a:bodyPr/>
                    <a:lstStyle/>
                    <a:p>
                      <a:pPr marL="0" marR="1270" algn="ctr">
                        <a:lnSpc>
                          <a:spcPts val="1360"/>
                        </a:lnSpc>
                        <a:spcBef>
                          <a:spcPts val="0"/>
                        </a:spcBef>
                        <a:spcAft>
                          <a:spcPts val="0"/>
                        </a:spcAft>
                      </a:pPr>
                      <a:r>
                        <a:rPr lang="en-US" sz="1200" b="0" dirty="0">
                          <a:solidFill>
                            <a:sysClr val="windowText" lastClr="000000"/>
                          </a:solidFill>
                          <a:effectLst/>
                        </a:rPr>
                        <a:t># of</a:t>
                      </a:r>
                      <a:r>
                        <a:rPr lang="en-US" sz="1200" b="0" spc="5" dirty="0">
                          <a:solidFill>
                            <a:sysClr val="windowText" lastClr="000000"/>
                          </a:solidFill>
                          <a:effectLst/>
                        </a:rPr>
                        <a:t> </a:t>
                      </a:r>
                      <a:r>
                        <a:rPr lang="en-US" sz="1200" b="0" dirty="0">
                          <a:solidFill>
                            <a:sysClr val="windowText" lastClr="000000"/>
                          </a:solidFill>
                          <a:effectLst/>
                        </a:rPr>
                        <a:t>1’s</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 of</a:t>
                      </a:r>
                      <a:r>
                        <a:rPr lang="en-US" sz="1200" b="0" spc="5" dirty="0">
                          <a:solidFill>
                            <a:sysClr val="windowText" lastClr="000000"/>
                          </a:solidFill>
                          <a:effectLst/>
                        </a:rPr>
                        <a:t> </a:t>
                      </a:r>
                      <a:r>
                        <a:rPr lang="en-US" sz="1200" b="0" dirty="0">
                          <a:solidFill>
                            <a:sysClr val="windowText" lastClr="000000"/>
                          </a:solidFill>
                          <a:effectLst/>
                        </a:rPr>
                        <a:t>5’s</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 of</a:t>
                      </a:r>
                      <a:r>
                        <a:rPr lang="en-US" sz="1200" b="0" spc="5" dirty="0">
                          <a:solidFill>
                            <a:sysClr val="windowText" lastClr="000000"/>
                          </a:solidFill>
                          <a:effectLst/>
                        </a:rPr>
                        <a:t> </a:t>
                      </a:r>
                      <a:r>
                        <a:rPr lang="en-US" sz="1200" b="0" dirty="0">
                          <a:solidFill>
                            <a:sysClr val="windowText" lastClr="000000"/>
                          </a:solidFill>
                          <a:effectLst/>
                        </a:rPr>
                        <a:t>10’s</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1270" algn="ctr">
                        <a:lnSpc>
                          <a:spcPts val="1360"/>
                        </a:lnSpc>
                        <a:spcBef>
                          <a:spcPts val="0"/>
                        </a:spcBef>
                        <a:spcAft>
                          <a:spcPts val="0"/>
                        </a:spcAft>
                      </a:pPr>
                      <a:r>
                        <a:rPr lang="en-US" sz="1200" b="0" dirty="0">
                          <a:solidFill>
                            <a:sysClr val="windowText" lastClr="000000"/>
                          </a:solidFill>
                          <a:effectLst/>
                        </a:rPr>
                        <a:t>Score</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165125797"/>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3</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3</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49536786"/>
                  </a:ext>
                </a:extLst>
              </a:tr>
              <a:tr h="383176">
                <a:tc>
                  <a:txBody>
                    <a:bodyPr/>
                    <a:lstStyle/>
                    <a:p>
                      <a:pPr marL="0" marR="1905"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7</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4582130"/>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12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495009"/>
                  </a:ext>
                </a:extLst>
              </a:tr>
              <a:tr h="383176">
                <a:tc>
                  <a:txBody>
                    <a:bodyPr/>
                    <a:lstStyle/>
                    <a:p>
                      <a:pPr marL="0" marR="1905"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11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8144300"/>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16</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4684960"/>
                  </a:ext>
                </a:extLst>
              </a:tr>
              <a:tr h="383176">
                <a:tc>
                  <a:txBody>
                    <a:bodyPr/>
                    <a:lstStyle/>
                    <a:p>
                      <a:pPr marL="0" marR="1905"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21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46601463"/>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3</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15</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18925485"/>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20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69321086"/>
                  </a:ext>
                </a:extLst>
              </a:tr>
              <a:tr h="383176">
                <a:tc>
                  <a:txBody>
                    <a:bodyPr/>
                    <a:lstStyle/>
                    <a:p>
                      <a:pPr marL="0" marR="1905"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1</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2</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25</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10651537"/>
                  </a:ext>
                </a:extLst>
              </a:tr>
              <a:tr h="389945">
                <a:tc>
                  <a:txBody>
                    <a:bodyPr/>
                    <a:lstStyle/>
                    <a:p>
                      <a:pPr marL="0" marR="1905"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5080" algn="ctr">
                        <a:lnSpc>
                          <a:spcPts val="1360"/>
                        </a:lnSpc>
                        <a:spcBef>
                          <a:spcPts val="0"/>
                        </a:spcBef>
                        <a:spcAft>
                          <a:spcPts val="0"/>
                        </a:spcAft>
                      </a:pPr>
                      <a:r>
                        <a:rPr lang="en-US" sz="1200" b="0" dirty="0">
                          <a:solidFill>
                            <a:sysClr val="windowText" lastClr="000000"/>
                          </a:solidFill>
                          <a:effectLst/>
                        </a:rPr>
                        <a:t>3</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tc>
                  <a:txBody>
                    <a:bodyPr/>
                    <a:lstStyle/>
                    <a:p>
                      <a:pPr marL="0" marR="4445" algn="ctr">
                        <a:lnSpc>
                          <a:spcPts val="1360"/>
                        </a:lnSpc>
                        <a:spcBef>
                          <a:spcPts val="0"/>
                        </a:spcBef>
                        <a:spcAft>
                          <a:spcPts val="0"/>
                        </a:spcAft>
                      </a:pPr>
                      <a:r>
                        <a:rPr lang="en-US" sz="1200" b="0" dirty="0">
                          <a:solidFill>
                            <a:sysClr val="windowText" lastClr="000000"/>
                          </a:solidFill>
                          <a:effectLst/>
                        </a:rPr>
                        <a:t>30</a:t>
                      </a:r>
                      <a:endParaRPr lang="en-US" sz="1100" b="0" dirty="0">
                        <a:solidFill>
                          <a:sysClr val="windowText" lastClr="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36097265"/>
                  </a:ext>
                </a:extLst>
              </a:tr>
            </a:tbl>
          </a:graphicData>
        </a:graphic>
      </p:graphicFrame>
      <p:pic>
        <p:nvPicPr>
          <p:cNvPr id="9" name="Picture 8"/>
          <p:cNvPicPr>
            <a:picLocks noChangeAspect="1"/>
          </p:cNvPicPr>
          <p:nvPr/>
        </p:nvPicPr>
        <p:blipFill>
          <a:blip r:embed="rId3"/>
          <a:stretch>
            <a:fillRect/>
          </a:stretch>
        </p:blipFill>
        <p:spPr>
          <a:xfrm>
            <a:off x="5548499" y="2286000"/>
            <a:ext cx="2992583" cy="2743200"/>
          </a:xfrm>
          <a:prstGeom prst="rect">
            <a:avLst/>
          </a:prstGeom>
        </p:spPr>
      </p:pic>
      <p:sp>
        <p:nvSpPr>
          <p:cNvPr id="2" name="Slide Number Placeholder 1"/>
          <p:cNvSpPr>
            <a:spLocks noGrp="1"/>
          </p:cNvSpPr>
          <p:nvPr>
            <p:ph type="sldNum" sz="quarter" idx="10"/>
          </p:nvPr>
        </p:nvSpPr>
        <p:spPr/>
        <p:txBody>
          <a:bodyPr/>
          <a:lstStyle/>
          <a:p>
            <a:pPr>
              <a:defRPr/>
            </a:pPr>
            <a:fld id="{55E78498-D0FE-499B-81A6-B94330B49442}" type="slidenum">
              <a:rPr lang="en-US" altLang="en-US" smtClean="0"/>
              <a:pPr>
                <a:defRPr/>
              </a:pPr>
              <a:t>120</a:t>
            </a:fld>
            <a:endParaRPr lang="en-US" altLang="en-US" dirty="0"/>
          </a:p>
        </p:txBody>
      </p:sp>
    </p:spTree>
    <p:extLst>
      <p:ext uri="{BB962C8B-B14F-4D97-AF65-F5344CB8AC3E}">
        <p14:creationId xmlns:p14="http://schemas.microsoft.com/office/powerpoint/2010/main" val="416171447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sz="2000" dirty="0"/>
              <a:t>In a stock car race, the first five finishers in some order were a Ford, a Pontiac, a Chevrolet, a Buick, and a Dodge.</a:t>
            </a:r>
          </a:p>
          <a:p>
            <a:pPr lvl="0"/>
            <a:r>
              <a:rPr lang="en-US" sz="2000" dirty="0"/>
              <a:t>The Ford finished seven seconds before the Chevrolet.</a:t>
            </a:r>
          </a:p>
          <a:p>
            <a:pPr lvl="0"/>
            <a:r>
              <a:rPr lang="en-US" sz="2000" dirty="0"/>
              <a:t>The Pontiac finished six seconds after the Buick.</a:t>
            </a:r>
          </a:p>
          <a:p>
            <a:pPr lvl="0"/>
            <a:r>
              <a:rPr lang="en-US" sz="2000" dirty="0"/>
              <a:t>The Dodge finished eight seconds after the Buick.</a:t>
            </a:r>
          </a:p>
          <a:p>
            <a:pPr lvl="0"/>
            <a:r>
              <a:rPr lang="en-US" sz="2000" dirty="0"/>
              <a:t>The Chevrolet finished two seconds before the Pontiac.</a:t>
            </a:r>
          </a:p>
          <a:p>
            <a:pPr marL="0" indent="0">
              <a:buNone/>
            </a:pPr>
            <a:r>
              <a:rPr lang="en-US" sz="2000" dirty="0"/>
              <a:t>In what order did the cars finish the race?  What strategy did you use?</a:t>
            </a:r>
          </a:p>
          <a:p>
            <a:pPr marL="0" indent="0">
              <a:buNone/>
            </a:pPr>
            <a:endParaRPr lang="en-US" dirty="0"/>
          </a:p>
        </p:txBody>
      </p:sp>
      <p:sp>
        <p:nvSpPr>
          <p:cNvPr id="5" name="Title 4"/>
          <p:cNvSpPr>
            <a:spLocks noGrp="1"/>
          </p:cNvSpPr>
          <p:nvPr>
            <p:ph type="title"/>
          </p:nvPr>
        </p:nvSpPr>
        <p:spPr/>
        <p:txBody>
          <a:bodyPr/>
          <a:lstStyle/>
          <a:p>
            <a:r>
              <a:rPr lang="en-US" dirty="0"/>
              <a:t>Strategy 3 - Draw a Diagram</a:t>
            </a:r>
          </a:p>
        </p:txBody>
      </p:sp>
      <p:pic>
        <p:nvPicPr>
          <p:cNvPr id="7" name="Picture 6"/>
          <p:cNvPicPr>
            <a:picLocks noChangeAspect="1"/>
          </p:cNvPicPr>
          <p:nvPr/>
        </p:nvPicPr>
        <p:blipFill>
          <a:blip r:embed="rId3">
            <a:duotone>
              <a:schemeClr val="accent1">
                <a:shade val="45000"/>
                <a:satMod val="135000"/>
              </a:schemeClr>
              <a:prstClr val="white"/>
            </a:duotone>
          </a:blip>
          <a:stretch>
            <a:fillRect/>
          </a:stretch>
        </p:blipFill>
        <p:spPr>
          <a:xfrm>
            <a:off x="4800600" y="5155058"/>
            <a:ext cx="3524250" cy="1295400"/>
          </a:xfrm>
          <a:prstGeom prst="rect">
            <a:avLst/>
          </a:prstGeom>
        </p:spPr>
      </p:pic>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121</a:t>
            </a:fld>
            <a:endParaRPr lang="en-US" altLang="en-US" dirty="0"/>
          </a:p>
        </p:txBody>
      </p:sp>
    </p:spTree>
    <p:extLst>
      <p:ext uri="{BB962C8B-B14F-4D97-AF65-F5344CB8AC3E}">
        <p14:creationId xmlns:p14="http://schemas.microsoft.com/office/powerpoint/2010/main" val="135406809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sz="2000" dirty="0"/>
              <a:t>In a stock car race, the first five finishers in some order were a Ford, a Pontiac, a Chevrolet, a Buick, and a Dodge.</a:t>
            </a:r>
          </a:p>
          <a:p>
            <a:pPr lvl="0"/>
            <a:r>
              <a:rPr lang="en-US" sz="2000" dirty="0"/>
              <a:t>The Ford finished seven seconds before the Chevrolet.</a:t>
            </a:r>
          </a:p>
          <a:p>
            <a:pPr lvl="0"/>
            <a:r>
              <a:rPr lang="en-US" sz="2000" dirty="0"/>
              <a:t>The Pontiac finished six seconds after the Buick.</a:t>
            </a:r>
          </a:p>
          <a:p>
            <a:pPr lvl="0"/>
            <a:r>
              <a:rPr lang="en-US" sz="2000" dirty="0"/>
              <a:t>The Dodge finished eight seconds after the Buick.</a:t>
            </a:r>
          </a:p>
          <a:p>
            <a:pPr lvl="0"/>
            <a:r>
              <a:rPr lang="en-US" sz="2000" dirty="0"/>
              <a:t>The Chevrolet finished two seconds before the Pontiac.</a:t>
            </a:r>
          </a:p>
          <a:p>
            <a:pPr marL="0" indent="0">
              <a:buNone/>
            </a:pPr>
            <a:r>
              <a:rPr lang="en-US" sz="2000" dirty="0"/>
              <a:t>In what order did the cars finish the race?  What strategy did you use?</a:t>
            </a:r>
          </a:p>
          <a:p>
            <a:pPr marL="0" indent="0">
              <a:buNone/>
            </a:pPr>
            <a:endParaRPr lang="en-US" dirty="0"/>
          </a:p>
        </p:txBody>
      </p:sp>
      <p:sp>
        <p:nvSpPr>
          <p:cNvPr id="5" name="Title 4"/>
          <p:cNvSpPr>
            <a:spLocks noGrp="1"/>
          </p:cNvSpPr>
          <p:nvPr>
            <p:ph type="title"/>
          </p:nvPr>
        </p:nvSpPr>
        <p:spPr/>
        <p:txBody>
          <a:bodyPr/>
          <a:lstStyle/>
          <a:p>
            <a:r>
              <a:rPr lang="en-US" dirty="0"/>
              <a:t>Draw a Diagram</a:t>
            </a:r>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030" y="4769420"/>
            <a:ext cx="8096640" cy="1625580"/>
          </a:xfrm>
          <a:prstGeom prst="rect">
            <a:avLst/>
          </a:prstGeom>
        </p:spPr>
      </p:pic>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122</a:t>
            </a:fld>
            <a:endParaRPr lang="en-US" altLang="en-US" dirty="0"/>
          </a:p>
        </p:txBody>
      </p:sp>
    </p:spTree>
    <p:extLst>
      <p:ext uri="{BB962C8B-B14F-4D97-AF65-F5344CB8AC3E}">
        <p14:creationId xmlns:p14="http://schemas.microsoft.com/office/powerpoint/2010/main" val="37472876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67200" y="1600200"/>
            <a:ext cx="4419600" cy="4876800"/>
          </a:xfrm>
        </p:spPr>
        <p:txBody>
          <a:bodyPr/>
          <a:lstStyle/>
          <a:p>
            <a:pPr marL="0" indent="0">
              <a:buNone/>
            </a:pPr>
            <a:r>
              <a:rPr lang="en-US" sz="2400" dirty="0"/>
              <a:t>South Point Amusement Park has a special package for large groups: a flat fee of $20 and $6 per person. </a:t>
            </a:r>
          </a:p>
          <a:p>
            <a:pPr marL="0" indent="0">
              <a:buNone/>
            </a:pPr>
            <a:endParaRPr lang="en-US" sz="2400" dirty="0"/>
          </a:p>
          <a:p>
            <a:pPr marL="0" indent="0">
              <a:buNone/>
            </a:pPr>
            <a:r>
              <a:rPr lang="en-US" sz="2400" dirty="0"/>
              <a:t>If a club has $100 to spend on admission, what is the largest number of people who can attend?</a:t>
            </a:r>
          </a:p>
          <a:p>
            <a:pPr marL="0" indent="0">
              <a:buNone/>
            </a:pPr>
            <a:endParaRPr lang="en-US" dirty="0"/>
          </a:p>
        </p:txBody>
      </p:sp>
      <p:sp>
        <p:nvSpPr>
          <p:cNvPr id="3" name="Title 2"/>
          <p:cNvSpPr>
            <a:spLocks noGrp="1"/>
          </p:cNvSpPr>
          <p:nvPr>
            <p:ph type="title"/>
          </p:nvPr>
        </p:nvSpPr>
        <p:spPr/>
        <p:txBody>
          <a:bodyPr/>
          <a:lstStyle/>
          <a:p>
            <a:r>
              <a:rPr lang="en-US" dirty="0"/>
              <a:t>Strategy 4 - Make a Table or Chart</a:t>
            </a:r>
          </a:p>
        </p:txBody>
      </p:sp>
      <p:pic>
        <p:nvPicPr>
          <p:cNvPr id="4" name="Picture 3"/>
          <p:cNvPicPr>
            <a:picLocks noChangeAspect="1"/>
          </p:cNvPicPr>
          <p:nvPr/>
        </p:nvPicPr>
        <p:blipFill>
          <a:blip r:embed="rId3"/>
          <a:stretch>
            <a:fillRect/>
          </a:stretch>
        </p:blipFill>
        <p:spPr>
          <a:xfrm>
            <a:off x="457200" y="2148626"/>
            <a:ext cx="3505200" cy="2503714"/>
          </a:xfrm>
          <a:prstGeom prst="rect">
            <a:avLst/>
          </a:prstGeom>
        </p:spPr>
      </p:pic>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123</a:t>
            </a:fld>
            <a:endParaRPr lang="en-US" altLang="en-US" dirty="0"/>
          </a:p>
        </p:txBody>
      </p:sp>
    </p:spTree>
    <p:extLst>
      <p:ext uri="{BB962C8B-B14F-4D97-AF65-F5344CB8AC3E}">
        <p14:creationId xmlns:p14="http://schemas.microsoft.com/office/powerpoint/2010/main" val="173601241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1800" dirty="0"/>
              <a:t>South Point Amusement Park has a special package for large groups: a flat fee of $20 and $6 per person. </a:t>
            </a:r>
          </a:p>
          <a:p>
            <a:pPr marL="0" indent="0">
              <a:buNone/>
            </a:pPr>
            <a:endParaRPr lang="en-US" sz="1800" dirty="0"/>
          </a:p>
          <a:p>
            <a:pPr marL="0" indent="0">
              <a:buNone/>
            </a:pPr>
            <a:r>
              <a:rPr lang="en-US" sz="1800" dirty="0"/>
              <a:t>If a club has $100 to spend on admission, what is the largest number of people who can attend?</a:t>
            </a:r>
          </a:p>
          <a:p>
            <a:pPr marL="0" indent="0">
              <a:buNone/>
            </a:pPr>
            <a:endParaRPr lang="en-US" dirty="0"/>
          </a:p>
        </p:txBody>
      </p:sp>
      <p:sp>
        <p:nvSpPr>
          <p:cNvPr id="3" name="Title 2"/>
          <p:cNvSpPr>
            <a:spLocks noGrp="1"/>
          </p:cNvSpPr>
          <p:nvPr>
            <p:ph type="title"/>
          </p:nvPr>
        </p:nvSpPr>
        <p:spPr/>
        <p:txBody>
          <a:bodyPr/>
          <a:lstStyle/>
          <a:p>
            <a:r>
              <a:rPr lang="en-US" dirty="0"/>
              <a:t>Make a Table or Chart</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0600" y="3817938"/>
            <a:ext cx="7170563" cy="1517423"/>
          </a:xfrm>
          <a:prstGeom prst="rect">
            <a:avLst/>
          </a:prstGeom>
        </p:spPr>
      </p:pic>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124</a:t>
            </a:fld>
            <a:endParaRPr lang="en-US" altLang="en-US" dirty="0"/>
          </a:p>
        </p:txBody>
      </p:sp>
    </p:spTree>
    <p:extLst>
      <p:ext uri="{BB962C8B-B14F-4D97-AF65-F5344CB8AC3E}">
        <p14:creationId xmlns:p14="http://schemas.microsoft.com/office/powerpoint/2010/main" val="207822975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lum bright="70000" contrast="-70000"/>
          </a:blip>
          <a:stretch>
            <a:fillRect/>
          </a:stretch>
        </p:blipFill>
        <p:spPr>
          <a:xfrm>
            <a:off x="0" y="1371599"/>
            <a:ext cx="9144000" cy="5486401"/>
          </a:xfrm>
          <a:prstGeom prst="rect">
            <a:avLst/>
          </a:prstGeom>
        </p:spPr>
      </p:pic>
      <p:sp>
        <p:nvSpPr>
          <p:cNvPr id="2" name="Content Placeholder 1"/>
          <p:cNvSpPr>
            <a:spLocks noGrp="1"/>
          </p:cNvSpPr>
          <p:nvPr>
            <p:ph idx="1"/>
          </p:nvPr>
        </p:nvSpPr>
        <p:spPr>
          <a:xfrm>
            <a:off x="457199" y="1509713"/>
            <a:ext cx="8351949" cy="4616450"/>
          </a:xfrm>
        </p:spPr>
        <p:txBody>
          <a:bodyPr/>
          <a:lstStyle/>
          <a:p>
            <a:pPr marL="0" indent="0">
              <a:buNone/>
            </a:pPr>
            <a:r>
              <a:rPr lang="en-US" dirty="0"/>
              <a:t>Continue these numerical sequences by finding the next three numbers for each group.</a:t>
            </a:r>
          </a:p>
          <a:p>
            <a:pPr marL="0" indent="0">
              <a:buNone/>
            </a:pPr>
            <a:r>
              <a:rPr lang="en-US" dirty="0"/>
              <a:t>1, 4, 7, 10, 13, ___, ___, ___</a:t>
            </a:r>
          </a:p>
          <a:p>
            <a:pPr marL="0" indent="0">
              <a:buNone/>
            </a:pPr>
            <a:r>
              <a:rPr lang="en-US" dirty="0"/>
              <a:t>19, 20, 22, 25, 29, ___, ___, ___</a:t>
            </a:r>
          </a:p>
          <a:p>
            <a:pPr marL="0" indent="0">
              <a:buNone/>
            </a:pPr>
            <a:r>
              <a:rPr lang="en-US" dirty="0"/>
              <a:t>2, 6, 18, 54, ___, ___, ___</a:t>
            </a:r>
          </a:p>
        </p:txBody>
      </p:sp>
      <p:sp>
        <p:nvSpPr>
          <p:cNvPr id="3" name="Title 2"/>
          <p:cNvSpPr>
            <a:spLocks noGrp="1"/>
          </p:cNvSpPr>
          <p:nvPr>
            <p:ph type="title"/>
          </p:nvPr>
        </p:nvSpPr>
        <p:spPr/>
        <p:txBody>
          <a:bodyPr/>
          <a:lstStyle/>
          <a:p>
            <a:r>
              <a:rPr lang="en-US" dirty="0"/>
              <a:t>Strategy 5 - Find a Pattern</a:t>
            </a:r>
          </a:p>
        </p:txBody>
      </p:sp>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125</a:t>
            </a:fld>
            <a:endParaRPr lang="en-US" altLang="en-US" dirty="0"/>
          </a:p>
        </p:txBody>
      </p:sp>
    </p:spTree>
    <p:extLst>
      <p:ext uri="{BB962C8B-B14F-4D97-AF65-F5344CB8AC3E}">
        <p14:creationId xmlns:p14="http://schemas.microsoft.com/office/powerpoint/2010/main" val="321766377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lum bright="70000" contrast="-70000"/>
          </a:blip>
          <a:stretch>
            <a:fillRect/>
          </a:stretch>
        </p:blipFill>
        <p:spPr>
          <a:xfrm>
            <a:off x="0" y="1371599"/>
            <a:ext cx="9144000" cy="5486401"/>
          </a:xfrm>
          <a:prstGeom prst="rect">
            <a:avLst/>
          </a:prstGeom>
        </p:spPr>
      </p:pic>
      <p:sp>
        <p:nvSpPr>
          <p:cNvPr id="2" name="Content Placeholder 1"/>
          <p:cNvSpPr>
            <a:spLocks noGrp="1"/>
          </p:cNvSpPr>
          <p:nvPr>
            <p:ph idx="1"/>
          </p:nvPr>
        </p:nvSpPr>
        <p:spPr>
          <a:xfrm>
            <a:off x="474324" y="1371600"/>
            <a:ext cx="8229600" cy="5410200"/>
          </a:xfrm>
        </p:spPr>
        <p:txBody>
          <a:bodyPr>
            <a:normAutofit fontScale="85000" lnSpcReduction="10000"/>
          </a:bodyPr>
          <a:lstStyle/>
          <a:p>
            <a:pPr marL="0" indent="0">
              <a:buNone/>
            </a:pPr>
            <a:r>
              <a:rPr lang="en-US" sz="1800" dirty="0"/>
              <a:t>Continue these numerical sequences by finding the next three numbers for each group.</a:t>
            </a:r>
          </a:p>
          <a:p>
            <a:pPr marL="0" indent="0">
              <a:buNone/>
            </a:pPr>
            <a:endParaRPr lang="en-US" sz="1800" dirty="0"/>
          </a:p>
          <a:p>
            <a:pPr marL="0" indent="0">
              <a:buNone/>
            </a:pPr>
            <a:r>
              <a:rPr lang="en-US" sz="1800" dirty="0"/>
              <a:t>1, 4, 7, 10, 13, ___, ___, ___ (add 3 to the previous term)</a:t>
            </a:r>
          </a:p>
          <a:p>
            <a:pPr marL="0" indent="0">
              <a:buNone/>
            </a:pPr>
            <a:endParaRPr lang="en-US" sz="1800" dirty="0"/>
          </a:p>
          <a:p>
            <a:pPr marL="274320" lvl="1" indent="0" algn="ctr">
              <a:buNone/>
            </a:pPr>
            <a:r>
              <a:rPr lang="en-US" b="1" dirty="0"/>
              <a:t>1, 4, 7, 10, 13, 16, 19, 22</a:t>
            </a:r>
          </a:p>
          <a:p>
            <a:pPr marL="0" indent="0">
              <a:buNone/>
            </a:pPr>
            <a:endParaRPr lang="en-US" sz="1800" dirty="0"/>
          </a:p>
          <a:p>
            <a:pPr marL="0" indent="0">
              <a:buNone/>
            </a:pPr>
            <a:r>
              <a:rPr lang="en-US" sz="1800" dirty="0"/>
              <a:t>19, 20, 22, 25, 29, ___, ___, ___ ( add 1 to the previous term, then add 2 to that term, then add three to that term)</a:t>
            </a:r>
          </a:p>
          <a:p>
            <a:pPr marL="0" indent="0">
              <a:buNone/>
            </a:pPr>
            <a:endParaRPr lang="en-US" sz="1800" dirty="0"/>
          </a:p>
          <a:p>
            <a:pPr marL="0" indent="0" algn="ctr">
              <a:buNone/>
            </a:pPr>
            <a:r>
              <a:rPr lang="en-US" sz="2000" b="1" dirty="0"/>
              <a:t>19, 20, 22, 25, 29, 34, 40, 47</a:t>
            </a:r>
          </a:p>
          <a:p>
            <a:pPr marL="0" indent="0">
              <a:buNone/>
            </a:pPr>
            <a:endParaRPr lang="en-US" sz="1800" dirty="0"/>
          </a:p>
          <a:p>
            <a:pPr marL="0" indent="0">
              <a:buNone/>
            </a:pPr>
            <a:r>
              <a:rPr lang="en-US" sz="1800" dirty="0"/>
              <a:t>2, 6, 18, 54, ___, ___, ___ (multiply the previous term by 3 to generate the next term)</a:t>
            </a:r>
          </a:p>
          <a:p>
            <a:pPr marL="0" indent="0">
              <a:buNone/>
            </a:pPr>
            <a:endParaRPr lang="en-US" sz="1800" dirty="0"/>
          </a:p>
          <a:p>
            <a:pPr marL="0" indent="0" algn="ctr">
              <a:buNone/>
            </a:pPr>
            <a:r>
              <a:rPr lang="en-US" sz="2000" b="1" dirty="0"/>
              <a:t>2, 6, 18, 54, 162, 486, 1458</a:t>
            </a:r>
          </a:p>
          <a:p>
            <a:pPr marL="0" indent="0">
              <a:buNone/>
            </a:pPr>
            <a:endParaRPr lang="en-US" sz="1800" dirty="0"/>
          </a:p>
          <a:p>
            <a:pPr marL="0" indent="0">
              <a:buNone/>
            </a:pPr>
            <a:endParaRPr lang="en-US" sz="1800" dirty="0"/>
          </a:p>
          <a:p>
            <a:pPr marL="0" indent="0">
              <a:buNone/>
            </a:pPr>
            <a:endParaRPr lang="en-US" sz="1800" dirty="0"/>
          </a:p>
        </p:txBody>
      </p:sp>
      <p:sp>
        <p:nvSpPr>
          <p:cNvPr id="3" name="Title 2"/>
          <p:cNvSpPr>
            <a:spLocks noGrp="1"/>
          </p:cNvSpPr>
          <p:nvPr>
            <p:ph type="title"/>
          </p:nvPr>
        </p:nvSpPr>
        <p:spPr/>
        <p:txBody>
          <a:bodyPr/>
          <a:lstStyle/>
          <a:p>
            <a:r>
              <a:rPr lang="en-US" dirty="0"/>
              <a:t>Find a Pattern</a:t>
            </a:r>
          </a:p>
        </p:txBody>
      </p:sp>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126</a:t>
            </a:fld>
            <a:endParaRPr lang="en-US" altLang="en-US" dirty="0"/>
          </a:p>
        </p:txBody>
      </p:sp>
    </p:spTree>
    <p:extLst>
      <p:ext uri="{BB962C8B-B14F-4D97-AF65-F5344CB8AC3E}">
        <p14:creationId xmlns:p14="http://schemas.microsoft.com/office/powerpoint/2010/main" val="191131753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The houses on Main Street are numbered consecutively from 1 to 150. </a:t>
            </a:r>
          </a:p>
          <a:p>
            <a:pPr marL="0" indent="0">
              <a:buNone/>
            </a:pPr>
            <a:endParaRPr lang="en-US" dirty="0"/>
          </a:p>
          <a:p>
            <a:pPr marL="0" indent="0">
              <a:buNone/>
            </a:pPr>
            <a:r>
              <a:rPr lang="en-US" dirty="0"/>
              <a:t>How many house numbers                                contain at least one digit 7?</a:t>
            </a:r>
          </a:p>
          <a:p>
            <a:pPr marL="0" indent="0">
              <a:buNone/>
            </a:pPr>
            <a:endParaRPr lang="en-US" dirty="0"/>
          </a:p>
        </p:txBody>
      </p:sp>
      <p:sp>
        <p:nvSpPr>
          <p:cNvPr id="3" name="Title 2"/>
          <p:cNvSpPr>
            <a:spLocks noGrp="1"/>
          </p:cNvSpPr>
          <p:nvPr>
            <p:ph type="title"/>
          </p:nvPr>
        </p:nvSpPr>
        <p:spPr/>
        <p:txBody>
          <a:bodyPr/>
          <a:lstStyle/>
          <a:p>
            <a:r>
              <a:rPr lang="en-US" dirty="0"/>
              <a:t>Strategy 6 - Make it Simpler</a:t>
            </a:r>
          </a:p>
        </p:txBody>
      </p:sp>
      <p:pic>
        <p:nvPicPr>
          <p:cNvPr id="5" name="Picture 4"/>
          <p:cNvPicPr>
            <a:picLocks noChangeAspect="1"/>
          </p:cNvPicPr>
          <p:nvPr/>
        </p:nvPicPr>
        <p:blipFill>
          <a:blip r:embed="rId3"/>
          <a:stretch>
            <a:fillRect/>
          </a:stretch>
        </p:blipFill>
        <p:spPr>
          <a:xfrm>
            <a:off x="5780854" y="4546242"/>
            <a:ext cx="3265965" cy="2185228"/>
          </a:xfrm>
          <a:prstGeom prst="rect">
            <a:avLst/>
          </a:prstGeom>
        </p:spPr>
      </p:pic>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127</a:t>
            </a:fld>
            <a:endParaRPr lang="en-US" altLang="en-US" dirty="0"/>
          </a:p>
        </p:txBody>
      </p:sp>
    </p:spTree>
    <p:extLst>
      <p:ext uri="{BB962C8B-B14F-4D97-AF65-F5344CB8AC3E}">
        <p14:creationId xmlns:p14="http://schemas.microsoft.com/office/powerpoint/2010/main" val="67509430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sz="1800" dirty="0"/>
              <a:t>The houses on Main Street are numbered consecutively from 1 to 150. </a:t>
            </a:r>
          </a:p>
          <a:p>
            <a:pPr marL="0" indent="0">
              <a:buNone/>
            </a:pPr>
            <a:r>
              <a:rPr lang="en-US" sz="1800" dirty="0"/>
              <a:t>How many house numbers contain at least one digit 7?</a:t>
            </a:r>
            <a:endParaRPr lang="en-US" dirty="0"/>
          </a:p>
          <a:p>
            <a:pPr marL="0" indent="0">
              <a:buNone/>
            </a:pPr>
            <a:endParaRPr lang="en-US" sz="1600" dirty="0"/>
          </a:p>
          <a:p>
            <a:pPr marL="0" indent="0">
              <a:buNone/>
            </a:pPr>
            <a:r>
              <a:rPr lang="en-US" sz="1600" dirty="0"/>
              <a:t>Break the problem down. First determine how many houses have a seven in the units place. (15)</a:t>
            </a:r>
          </a:p>
          <a:p>
            <a:pPr marL="0" indent="0">
              <a:buNone/>
            </a:pPr>
            <a:r>
              <a:rPr lang="en-US" sz="1600" dirty="0"/>
              <a:t>7, 17, 27, 37, 47, 57, 67, 77, 87, 97, 107, 117, 127, 137, 147</a:t>
            </a:r>
          </a:p>
          <a:p>
            <a:pPr marL="0" indent="0">
              <a:buNone/>
            </a:pPr>
            <a:r>
              <a:rPr lang="en-US" sz="1600" dirty="0"/>
              <a:t>Next, determine how many houses have a seven in tens place. (10)</a:t>
            </a:r>
          </a:p>
          <a:p>
            <a:pPr marL="0" indent="0">
              <a:buNone/>
            </a:pPr>
            <a:r>
              <a:rPr lang="en-US" sz="1600" dirty="0"/>
              <a:t>70, 71, 72, 73, 74, 75, 76, 77, 78, 79</a:t>
            </a:r>
          </a:p>
          <a:p>
            <a:pPr marL="0" indent="0">
              <a:buNone/>
            </a:pPr>
            <a:r>
              <a:rPr lang="en-US" sz="1600" dirty="0"/>
              <a:t>Take out any duplicates (1) </a:t>
            </a:r>
          </a:p>
          <a:p>
            <a:pPr marL="0" indent="0">
              <a:buNone/>
            </a:pPr>
            <a:r>
              <a:rPr lang="en-US" sz="1600" dirty="0"/>
              <a:t>Answer – 24 houses contain at least one digit 7.</a:t>
            </a:r>
          </a:p>
          <a:p>
            <a:pPr marL="0" indent="0">
              <a:buNone/>
            </a:pPr>
            <a:endParaRPr lang="en-US" sz="1800" dirty="0"/>
          </a:p>
        </p:txBody>
      </p:sp>
      <p:sp>
        <p:nvSpPr>
          <p:cNvPr id="3" name="Title 2"/>
          <p:cNvSpPr>
            <a:spLocks noGrp="1"/>
          </p:cNvSpPr>
          <p:nvPr>
            <p:ph type="title"/>
          </p:nvPr>
        </p:nvSpPr>
        <p:spPr/>
        <p:txBody>
          <a:bodyPr/>
          <a:lstStyle/>
          <a:p>
            <a:r>
              <a:rPr lang="en-US" dirty="0"/>
              <a:t>Make it Simpler</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128</a:t>
            </a:fld>
            <a:endParaRPr lang="en-US" altLang="en-US" dirty="0"/>
          </a:p>
        </p:txBody>
      </p:sp>
    </p:spTree>
    <p:extLst>
      <p:ext uri="{BB962C8B-B14F-4D97-AF65-F5344CB8AC3E}">
        <p14:creationId xmlns:p14="http://schemas.microsoft.com/office/powerpoint/2010/main" val="22164392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943100"/>
            <a:ext cx="4572000" cy="2438400"/>
          </a:xfrm>
        </p:spPr>
        <p:txBody>
          <a:bodyPr/>
          <a:lstStyle/>
          <a:p>
            <a:pPr marL="0" indent="0">
              <a:buNone/>
            </a:pPr>
            <a:r>
              <a:rPr lang="en-US" dirty="0"/>
              <a:t>The figure shows twelve toothpicks arranged to form three squares. How can you form five squares by moving only three toothpicks?</a:t>
            </a:r>
          </a:p>
        </p:txBody>
      </p:sp>
      <p:sp>
        <p:nvSpPr>
          <p:cNvPr id="3" name="Title 2"/>
          <p:cNvSpPr>
            <a:spLocks noGrp="1"/>
          </p:cNvSpPr>
          <p:nvPr>
            <p:ph type="title"/>
          </p:nvPr>
        </p:nvSpPr>
        <p:spPr/>
        <p:txBody>
          <a:bodyPr/>
          <a:lstStyle/>
          <a:p>
            <a:r>
              <a:rPr lang="en-US" dirty="0"/>
              <a:t>Strategy 7 - Act It Out or Use Objects</a:t>
            </a:r>
          </a:p>
        </p:txBody>
      </p:sp>
      <p:pic>
        <p:nvPicPr>
          <p:cNvPr id="4" name="image5.jpeg"/>
          <p:cNvPicPr/>
          <p:nvPr/>
        </p:nvPicPr>
        <p:blipFill>
          <a:blip r:embed="rId3" cstate="print"/>
          <a:stretch>
            <a:fillRect/>
          </a:stretch>
        </p:blipFill>
        <p:spPr>
          <a:xfrm>
            <a:off x="5486400" y="1943100"/>
            <a:ext cx="3200400" cy="2095500"/>
          </a:xfrm>
          <a:prstGeom prst="rect">
            <a:avLst/>
          </a:prstGeom>
        </p:spPr>
      </p:pic>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129</a:t>
            </a:fld>
            <a:endParaRPr lang="en-US" altLang="en-US" dirty="0"/>
          </a:p>
        </p:txBody>
      </p:sp>
    </p:spTree>
    <p:extLst>
      <p:ext uri="{BB962C8B-B14F-4D97-AF65-F5344CB8AC3E}">
        <p14:creationId xmlns:p14="http://schemas.microsoft.com/office/powerpoint/2010/main" val="102104689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2125"/>
            <a:ext cx="8420100" cy="798513"/>
          </a:xfrm>
        </p:spPr>
        <p:txBody>
          <a:bodyPr/>
          <a:lstStyle/>
          <a:p>
            <a:r>
              <a:rPr lang="en-US" sz="3400" dirty="0"/>
              <a:t>Sequencing – It’s Essential in Math!</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13</a:t>
            </a:fld>
            <a:endParaRPr lang="en-US" altLang="en-US" dirty="0"/>
          </a:p>
        </p:txBody>
      </p:sp>
      <p:graphicFrame>
        <p:nvGraphicFramePr>
          <p:cNvPr id="7" name="Content Placeholder 6"/>
          <p:cNvGraphicFramePr>
            <a:graphicFrameLocks noGrp="1"/>
          </p:cNvGraphicFramePr>
          <p:nvPr>
            <p:ph idx="1"/>
            <p:extLst/>
          </p:nvPr>
        </p:nvGraphicFramePr>
        <p:xfrm>
          <a:off x="457200" y="1110783"/>
          <a:ext cx="8420100" cy="49831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57200" y="5827241"/>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3 </a:t>
            </a:r>
          </a:p>
        </p:txBody>
      </p:sp>
    </p:spTree>
    <p:extLst>
      <p:ext uri="{BB962C8B-B14F-4D97-AF65-F5344CB8AC3E}">
        <p14:creationId xmlns:p14="http://schemas.microsoft.com/office/powerpoint/2010/main" val="155460736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600" y="1943100"/>
            <a:ext cx="4572000" cy="1257300"/>
          </a:xfrm>
        </p:spPr>
        <p:txBody>
          <a:bodyPr>
            <a:noAutofit/>
          </a:bodyPr>
          <a:lstStyle/>
          <a:p>
            <a:pPr marL="0" indent="0">
              <a:buNone/>
            </a:pPr>
            <a:r>
              <a:rPr lang="en-US" sz="1800" dirty="0"/>
              <a:t>The figure shows twelve toothpicks arranged to form three squares. How can you form five squares by moving only three toothpicks?</a:t>
            </a:r>
          </a:p>
        </p:txBody>
      </p:sp>
      <p:sp>
        <p:nvSpPr>
          <p:cNvPr id="3" name="Title 2"/>
          <p:cNvSpPr>
            <a:spLocks noGrp="1"/>
          </p:cNvSpPr>
          <p:nvPr>
            <p:ph type="title"/>
          </p:nvPr>
        </p:nvSpPr>
        <p:spPr/>
        <p:txBody>
          <a:bodyPr/>
          <a:lstStyle/>
          <a:p>
            <a:r>
              <a:rPr lang="en-US" dirty="0"/>
              <a:t>Act It Out or Use Objects</a:t>
            </a:r>
          </a:p>
        </p:txBody>
      </p:sp>
      <p:pic>
        <p:nvPicPr>
          <p:cNvPr id="4" name="image5.jpeg"/>
          <p:cNvPicPr/>
          <p:nvPr/>
        </p:nvPicPr>
        <p:blipFill>
          <a:blip r:embed="rId3" cstate="print"/>
          <a:stretch>
            <a:fillRect/>
          </a:stretch>
        </p:blipFill>
        <p:spPr>
          <a:xfrm>
            <a:off x="5943600" y="1339065"/>
            <a:ext cx="2590800" cy="1828800"/>
          </a:xfrm>
          <a:prstGeom prst="rect">
            <a:avLst/>
          </a:prstGeom>
        </p:spPr>
      </p:pic>
      <p:sp>
        <p:nvSpPr>
          <p:cNvPr id="5" name="TextBox 4"/>
          <p:cNvSpPr txBox="1"/>
          <p:nvPr/>
        </p:nvSpPr>
        <p:spPr>
          <a:xfrm>
            <a:off x="609600" y="3505200"/>
            <a:ext cx="7391400" cy="3139321"/>
          </a:xfrm>
          <a:prstGeom prst="rect">
            <a:avLst/>
          </a:prstGeom>
          <a:noFill/>
        </p:spPr>
        <p:txBody>
          <a:bodyPr wrap="square" rtlCol="0">
            <a:spAutoFit/>
          </a:bodyPr>
          <a:lstStyle/>
          <a:p>
            <a:r>
              <a:rPr lang="en-US" dirty="0"/>
              <a:t>Answer: One of the squares is formed by the outer boundary of the arrangement. There was no requirement that each of the five squares must be congruent to each of the others.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pic>
        <p:nvPicPr>
          <p:cNvPr id="6" name="image6.png"/>
          <p:cNvPicPr/>
          <p:nvPr/>
        </p:nvPicPr>
        <p:blipFill>
          <a:blip r:embed="rId4" cstate="print"/>
          <a:stretch>
            <a:fillRect/>
          </a:stretch>
        </p:blipFill>
        <p:spPr>
          <a:xfrm>
            <a:off x="5369960" y="4419600"/>
            <a:ext cx="1905000" cy="1763762"/>
          </a:xfrm>
          <a:prstGeom prst="rect">
            <a:avLst/>
          </a:prstGeom>
        </p:spPr>
      </p:pic>
      <p:sp>
        <p:nvSpPr>
          <p:cNvPr id="7" name="Slide Number Placeholder 6"/>
          <p:cNvSpPr>
            <a:spLocks noGrp="1"/>
          </p:cNvSpPr>
          <p:nvPr>
            <p:ph type="sldNum" sz="quarter" idx="10"/>
          </p:nvPr>
        </p:nvSpPr>
        <p:spPr/>
        <p:txBody>
          <a:bodyPr/>
          <a:lstStyle/>
          <a:p>
            <a:pPr>
              <a:defRPr/>
            </a:pPr>
            <a:fld id="{D7424F65-3AF9-43AC-B3BB-2E4AFDF865B9}" type="slidenum">
              <a:rPr lang="en-US" altLang="en-US" smtClean="0"/>
              <a:pPr>
                <a:defRPr/>
              </a:pPr>
              <a:t>130</a:t>
            </a:fld>
            <a:endParaRPr lang="en-US" altLang="en-US" dirty="0"/>
          </a:p>
        </p:txBody>
      </p:sp>
    </p:spTree>
    <p:extLst>
      <p:ext uri="{BB962C8B-B14F-4D97-AF65-F5344CB8AC3E}">
        <p14:creationId xmlns:p14="http://schemas.microsoft.com/office/powerpoint/2010/main" val="8095275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24200" y="1600200"/>
            <a:ext cx="5562600" cy="4876800"/>
          </a:xfrm>
        </p:spPr>
        <p:txBody>
          <a:bodyPr/>
          <a:lstStyle/>
          <a:p>
            <a:pPr marL="0" indent="0">
              <a:buNone/>
            </a:pPr>
            <a:r>
              <a:rPr lang="en-US" sz="2000" dirty="0"/>
              <a:t>Brady was trying to decide when to get up in the morning. He needs 45 minutes to get ready for the workshop he plans to attend. It takes him 25 minutes to drive to the adult center where the workshop will be held. He wanted to get to the center 20 minutes early to stop by his classroom and pick up some materials. If the session starts at 7:30 a.m., what time should he get up, if he wants to give himself 10 extra minutes in case the traffic is bad?</a:t>
            </a:r>
          </a:p>
        </p:txBody>
      </p:sp>
      <p:sp>
        <p:nvSpPr>
          <p:cNvPr id="3" name="Title 2"/>
          <p:cNvSpPr>
            <a:spLocks noGrp="1"/>
          </p:cNvSpPr>
          <p:nvPr>
            <p:ph type="title"/>
          </p:nvPr>
        </p:nvSpPr>
        <p:spPr/>
        <p:txBody>
          <a:bodyPr/>
          <a:lstStyle/>
          <a:p>
            <a:r>
              <a:rPr lang="en-US" dirty="0"/>
              <a:t>Strategy 8 - Work Backwards</a:t>
            </a:r>
          </a:p>
        </p:txBody>
      </p:sp>
      <p:pic>
        <p:nvPicPr>
          <p:cNvPr id="4" name="Picture 3"/>
          <p:cNvPicPr>
            <a:picLocks noChangeAspect="1"/>
          </p:cNvPicPr>
          <p:nvPr/>
        </p:nvPicPr>
        <p:blipFill>
          <a:blip r:embed="rId3"/>
          <a:stretch>
            <a:fillRect/>
          </a:stretch>
        </p:blipFill>
        <p:spPr>
          <a:xfrm>
            <a:off x="304800" y="1752600"/>
            <a:ext cx="2819400" cy="2819400"/>
          </a:xfrm>
          <a:prstGeom prst="rect">
            <a:avLst/>
          </a:prstGeom>
        </p:spPr>
      </p:pic>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131</a:t>
            </a:fld>
            <a:endParaRPr lang="en-US" altLang="en-US" dirty="0"/>
          </a:p>
        </p:txBody>
      </p:sp>
    </p:spTree>
    <p:extLst>
      <p:ext uri="{BB962C8B-B14F-4D97-AF65-F5344CB8AC3E}">
        <p14:creationId xmlns:p14="http://schemas.microsoft.com/office/powerpoint/2010/main" val="367034375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marL="0" indent="0">
              <a:buNone/>
            </a:pPr>
            <a:r>
              <a:rPr lang="en-US" sz="1800" dirty="0"/>
              <a:t>Brady was trying to decide when to get up in the morning. He needs 45 minutes to get ready for the workshop he plans to attend. It takes him 25 minutes to drive to the adult center where the workshop will be held. He wanted to get to center 20 minutes early to stop by his classroom and pick up some materials. If the session starts at 7:30 a.m., what time should he get up, if he wants to give himself 10 extra minutes in case the traffic is bad?</a:t>
            </a:r>
          </a:p>
          <a:p>
            <a:pPr marL="0" indent="0">
              <a:buNone/>
            </a:pPr>
            <a:endParaRPr lang="en-US" sz="1800" dirty="0"/>
          </a:p>
          <a:p>
            <a:pPr marL="0" indent="0">
              <a:buNone/>
            </a:pPr>
            <a:r>
              <a:rPr lang="en-US" sz="1800" dirty="0"/>
              <a:t>Start with the time he has to be at the workshop – 7:30 </a:t>
            </a:r>
          </a:p>
          <a:p>
            <a:pPr marL="0" indent="0">
              <a:buNone/>
            </a:pPr>
            <a:r>
              <a:rPr lang="en-US" sz="1800" dirty="0"/>
              <a:t>He needed 20 minutes to go by the classroom – 7:10</a:t>
            </a:r>
          </a:p>
          <a:p>
            <a:pPr marL="0" indent="0">
              <a:buNone/>
            </a:pPr>
            <a:r>
              <a:rPr lang="en-US" sz="1800" dirty="0"/>
              <a:t>He drove for 25 minutes – 6:45</a:t>
            </a:r>
          </a:p>
          <a:p>
            <a:pPr marL="0" indent="0">
              <a:buNone/>
            </a:pPr>
            <a:r>
              <a:rPr lang="en-US" sz="1800" dirty="0"/>
              <a:t>He needed 45 minutes to get ready – 6:00</a:t>
            </a:r>
          </a:p>
          <a:p>
            <a:pPr marL="0" indent="0">
              <a:buNone/>
            </a:pPr>
            <a:r>
              <a:rPr lang="en-US" sz="1800" dirty="0"/>
              <a:t>To allow for 10 minutes in case the traffic was bad – 5:50</a:t>
            </a:r>
          </a:p>
        </p:txBody>
      </p:sp>
      <p:sp>
        <p:nvSpPr>
          <p:cNvPr id="3" name="Title 2"/>
          <p:cNvSpPr>
            <a:spLocks noGrp="1"/>
          </p:cNvSpPr>
          <p:nvPr>
            <p:ph type="title"/>
          </p:nvPr>
        </p:nvSpPr>
        <p:spPr/>
        <p:txBody>
          <a:bodyPr/>
          <a:lstStyle/>
          <a:p>
            <a:r>
              <a:rPr lang="en-US" dirty="0"/>
              <a:t>Work Backwards</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132</a:t>
            </a:fld>
            <a:endParaRPr lang="en-US" altLang="en-US" dirty="0"/>
          </a:p>
        </p:txBody>
      </p:sp>
    </p:spTree>
    <p:extLst>
      <p:ext uri="{BB962C8B-B14F-4D97-AF65-F5344CB8AC3E}">
        <p14:creationId xmlns:p14="http://schemas.microsoft.com/office/powerpoint/2010/main" val="60587508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60550"/>
            <a:ext cx="8229600" cy="4616450"/>
          </a:xfrm>
        </p:spPr>
        <p:txBody>
          <a:bodyPr/>
          <a:lstStyle/>
          <a:p>
            <a:pPr marL="0" indent="0">
              <a:buNone/>
            </a:pPr>
            <a:r>
              <a:rPr lang="en-US" dirty="0"/>
              <a:t>Two apples weigh the same as a banana and a cherry. A banana weighs the same as nine cherries.  How many cherries weigh the same as one apple?</a:t>
            </a:r>
          </a:p>
          <a:p>
            <a:pPr marL="0" indent="0">
              <a:buNone/>
            </a:pPr>
            <a:endParaRPr lang="en-US" dirty="0"/>
          </a:p>
        </p:txBody>
      </p:sp>
      <p:sp>
        <p:nvSpPr>
          <p:cNvPr id="3" name="Title 2"/>
          <p:cNvSpPr>
            <a:spLocks noGrp="1"/>
          </p:cNvSpPr>
          <p:nvPr>
            <p:ph type="title"/>
          </p:nvPr>
        </p:nvSpPr>
        <p:spPr/>
        <p:txBody>
          <a:bodyPr>
            <a:normAutofit fontScale="90000"/>
          </a:bodyPr>
          <a:lstStyle/>
          <a:p>
            <a:r>
              <a:rPr lang="en-US" dirty="0"/>
              <a:t>Strategy 9 - Brainstorm and Write an Equation</a:t>
            </a:r>
          </a:p>
        </p:txBody>
      </p:sp>
      <p:pic>
        <p:nvPicPr>
          <p:cNvPr id="5" name="Picture 4" descr="http://trenchers-midlands.co.uk/wp-content/uploads/2013/04/Fruit-picture.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30700" y="4406900"/>
            <a:ext cx="3030220" cy="1879600"/>
          </a:xfrm>
          <a:prstGeom prst="rect">
            <a:avLst/>
          </a:prstGeom>
          <a:noFill/>
          <a:ln>
            <a:noFill/>
          </a:ln>
        </p:spPr>
      </p:pic>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133</a:t>
            </a:fld>
            <a:endParaRPr lang="en-US" altLang="en-US" dirty="0"/>
          </a:p>
        </p:txBody>
      </p:sp>
    </p:spTree>
    <p:extLst>
      <p:ext uri="{BB962C8B-B14F-4D97-AF65-F5344CB8AC3E}">
        <p14:creationId xmlns:p14="http://schemas.microsoft.com/office/powerpoint/2010/main" val="196667911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47500" lnSpcReduction="20000"/>
          </a:bodyPr>
          <a:lstStyle/>
          <a:p>
            <a:pPr marL="0" indent="0">
              <a:buNone/>
            </a:pPr>
            <a:r>
              <a:rPr lang="en-US" dirty="0"/>
              <a:t>Two apples weigh the same as a banana and a cherry. A banana weighs the same as nine cherries.  How many cherries weigh the same as one apple?</a:t>
            </a:r>
          </a:p>
          <a:p>
            <a:pPr marL="0" indent="0">
              <a:buNone/>
            </a:pPr>
            <a:endParaRPr lang="en-US" dirty="0"/>
          </a:p>
          <a:p>
            <a:pPr marL="0" indent="0">
              <a:buNone/>
            </a:pPr>
            <a:r>
              <a:rPr lang="en-US" dirty="0"/>
              <a:t>You will need to use three variables.</a:t>
            </a:r>
          </a:p>
          <a:p>
            <a:pPr lvl="1"/>
            <a:r>
              <a:rPr lang="en-US" dirty="0"/>
              <a:t>A  =  the weight of an apple </a:t>
            </a:r>
          </a:p>
          <a:p>
            <a:pPr lvl="1"/>
            <a:r>
              <a:rPr lang="en-US" dirty="0"/>
              <a:t>B =  the weight of a banana </a:t>
            </a:r>
          </a:p>
          <a:p>
            <a:pPr lvl="1"/>
            <a:r>
              <a:rPr lang="en-US" dirty="0"/>
              <a:t>C =  the weight of a cherry </a:t>
            </a:r>
          </a:p>
          <a:p>
            <a:pPr marL="0" indent="0">
              <a:buNone/>
            </a:pPr>
            <a:endParaRPr lang="en-US" dirty="0"/>
          </a:p>
          <a:p>
            <a:pPr marL="0" indent="0">
              <a:buNone/>
            </a:pPr>
            <a:r>
              <a:rPr lang="en-US" dirty="0"/>
              <a:t>2A  =  B  + C</a:t>
            </a:r>
          </a:p>
          <a:p>
            <a:pPr marL="0" indent="0">
              <a:buNone/>
            </a:pPr>
            <a:r>
              <a:rPr lang="en-US" dirty="0"/>
              <a:t>B  = 9C</a:t>
            </a:r>
          </a:p>
          <a:p>
            <a:pPr marL="0" indent="0">
              <a:buNone/>
            </a:pPr>
            <a:r>
              <a:rPr lang="en-US" dirty="0"/>
              <a:t>Substituting:  2A  =  9C  + C</a:t>
            </a:r>
          </a:p>
          <a:p>
            <a:pPr marL="0" indent="0">
              <a:buNone/>
            </a:pPr>
            <a:r>
              <a:rPr lang="en-US" dirty="0"/>
              <a:t>2A = 10C A  = 5C</a:t>
            </a:r>
          </a:p>
          <a:p>
            <a:pPr marL="0" indent="0">
              <a:buNone/>
            </a:pPr>
            <a:endParaRPr lang="en-US" dirty="0"/>
          </a:p>
          <a:p>
            <a:pPr marL="0" indent="0">
              <a:buNone/>
            </a:pPr>
            <a:r>
              <a:rPr lang="en-US" dirty="0"/>
              <a:t>Answer:  5 cherries weigh the same as 1 apple</a:t>
            </a:r>
          </a:p>
          <a:p>
            <a:pPr marL="0" indent="0">
              <a:buNone/>
            </a:pPr>
            <a:endParaRPr lang="en-US" dirty="0"/>
          </a:p>
        </p:txBody>
      </p:sp>
      <p:sp>
        <p:nvSpPr>
          <p:cNvPr id="3" name="Title 2"/>
          <p:cNvSpPr>
            <a:spLocks noGrp="1"/>
          </p:cNvSpPr>
          <p:nvPr>
            <p:ph type="title"/>
          </p:nvPr>
        </p:nvSpPr>
        <p:spPr/>
        <p:txBody>
          <a:bodyPr/>
          <a:lstStyle/>
          <a:p>
            <a:r>
              <a:rPr lang="en-US" dirty="0"/>
              <a:t>Brainstorm and Write an Equation</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134</a:t>
            </a:fld>
            <a:endParaRPr lang="en-US" altLang="en-US" dirty="0"/>
          </a:p>
        </p:txBody>
      </p:sp>
    </p:spTree>
    <p:extLst>
      <p:ext uri="{BB962C8B-B14F-4D97-AF65-F5344CB8AC3E}">
        <p14:creationId xmlns:p14="http://schemas.microsoft.com/office/powerpoint/2010/main" val="108290443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duotone>
              <a:schemeClr val="accent1">
                <a:shade val="45000"/>
                <a:satMod val="135000"/>
              </a:schemeClr>
              <a:prstClr val="white"/>
            </a:duotone>
          </a:blip>
          <a:stretch>
            <a:fillRect/>
          </a:stretch>
        </p:blipFill>
        <p:spPr>
          <a:xfrm>
            <a:off x="0" y="1371600"/>
            <a:ext cx="9144000" cy="5486400"/>
          </a:xfrm>
          <a:prstGeom prst="rect">
            <a:avLst/>
          </a:prstGeom>
        </p:spPr>
      </p:pic>
      <p:sp>
        <p:nvSpPr>
          <p:cNvPr id="2" name="Content Placeholder 1"/>
          <p:cNvSpPr>
            <a:spLocks noGrp="1"/>
          </p:cNvSpPr>
          <p:nvPr>
            <p:ph idx="1"/>
          </p:nvPr>
        </p:nvSpPr>
        <p:spPr>
          <a:xfrm>
            <a:off x="323088" y="1806575"/>
            <a:ext cx="8229600" cy="4616450"/>
          </a:xfrm>
        </p:spPr>
        <p:txBody>
          <a:bodyPr/>
          <a:lstStyle/>
          <a:p>
            <a:pPr marL="0" indent="0">
              <a:buNone/>
            </a:pPr>
            <a:r>
              <a:rPr lang="en-US" dirty="0"/>
              <a:t>Three apples and two pears cost 78 cents. However, two apples and three pears cost 82 cents.  What is the total cost of one apple and one pear?</a:t>
            </a:r>
          </a:p>
        </p:txBody>
      </p:sp>
      <p:sp>
        <p:nvSpPr>
          <p:cNvPr id="3" name="Title 2"/>
          <p:cNvSpPr>
            <a:spLocks noGrp="1"/>
          </p:cNvSpPr>
          <p:nvPr>
            <p:ph type="title"/>
          </p:nvPr>
        </p:nvSpPr>
        <p:spPr/>
        <p:txBody>
          <a:bodyPr/>
          <a:lstStyle/>
          <a:p>
            <a:r>
              <a:rPr lang="en-US" dirty="0"/>
              <a:t>Strategy 10 – Use Logical Reasoning</a:t>
            </a:r>
          </a:p>
        </p:txBody>
      </p:sp>
      <p:sp>
        <p:nvSpPr>
          <p:cNvPr id="5" name="Slide Number Placeholder 4"/>
          <p:cNvSpPr>
            <a:spLocks noGrp="1"/>
          </p:cNvSpPr>
          <p:nvPr>
            <p:ph type="sldNum" sz="quarter" idx="10"/>
          </p:nvPr>
        </p:nvSpPr>
        <p:spPr/>
        <p:txBody>
          <a:bodyPr/>
          <a:lstStyle/>
          <a:p>
            <a:pPr>
              <a:defRPr/>
            </a:pPr>
            <a:fld id="{D7424F65-3AF9-43AC-B3BB-2E4AFDF865B9}" type="slidenum">
              <a:rPr lang="en-US" altLang="en-US" smtClean="0"/>
              <a:pPr>
                <a:defRPr/>
              </a:pPr>
              <a:t>135</a:t>
            </a:fld>
            <a:endParaRPr lang="en-US" altLang="en-US" dirty="0"/>
          </a:p>
        </p:txBody>
      </p:sp>
    </p:spTree>
    <p:extLst>
      <p:ext uri="{BB962C8B-B14F-4D97-AF65-F5344CB8AC3E}">
        <p14:creationId xmlns:p14="http://schemas.microsoft.com/office/powerpoint/2010/main" val="236977376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t>Now that I understand the problem’s content, how can I best use my math skills to solve the problem?</a:t>
            </a:r>
          </a:p>
          <a:p>
            <a:r>
              <a:rPr lang="en-US" dirty="0"/>
              <a:t>Am I answering the right question?</a:t>
            </a:r>
          </a:p>
          <a:p>
            <a:r>
              <a:rPr lang="en-US" dirty="0"/>
              <a:t>How should the answer to the question be expressed?</a:t>
            </a:r>
          </a:p>
          <a:p>
            <a:pPr marL="0" indent="0">
              <a:buNone/>
            </a:pPr>
            <a:endParaRPr lang="en-US" dirty="0"/>
          </a:p>
        </p:txBody>
      </p:sp>
      <p:grpSp>
        <p:nvGrpSpPr>
          <p:cNvPr id="4" name="Group 3"/>
          <p:cNvGrpSpPr/>
          <p:nvPr/>
        </p:nvGrpSpPr>
        <p:grpSpPr>
          <a:xfrm>
            <a:off x="1447800" y="533400"/>
            <a:ext cx="6675119" cy="856080"/>
            <a:chOff x="411480" y="3174420"/>
            <a:chExt cx="6675119" cy="856080"/>
          </a:xfrm>
        </p:grpSpPr>
        <p:sp>
          <p:nvSpPr>
            <p:cNvPr id="5" name="Rounded Rectangle 4"/>
            <p:cNvSpPr/>
            <p:nvPr/>
          </p:nvSpPr>
          <p:spPr>
            <a:xfrm>
              <a:off x="411480" y="3174420"/>
              <a:ext cx="6675119" cy="85608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ounded Rectangle 4"/>
            <p:cNvSpPr txBox="1"/>
            <p:nvPr/>
          </p:nvSpPr>
          <p:spPr>
            <a:xfrm>
              <a:off x="453270" y="3216210"/>
              <a:ext cx="6591539" cy="7725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ctr" defTabSz="1289050">
                <a:lnSpc>
                  <a:spcPct val="90000"/>
                </a:lnSpc>
                <a:spcBef>
                  <a:spcPct val="0"/>
                </a:spcBef>
                <a:spcAft>
                  <a:spcPct val="35000"/>
                </a:spcAft>
              </a:pPr>
              <a:r>
                <a:rPr lang="en-US" sz="2900" kern="1200" dirty="0"/>
                <a:t>Third Read: Solve the Problem and Check for Reasonableness</a:t>
              </a:r>
            </a:p>
          </p:txBody>
        </p:sp>
      </p:grpSp>
      <p:sp>
        <p:nvSpPr>
          <p:cNvPr id="7" name="TextBox 6"/>
          <p:cNvSpPr txBox="1"/>
          <p:nvPr/>
        </p:nvSpPr>
        <p:spPr>
          <a:xfrm>
            <a:off x="457200" y="5984786"/>
            <a:ext cx="8077200" cy="523220"/>
          </a:xfrm>
          <a:prstGeom prst="rect">
            <a:avLst/>
          </a:prstGeom>
          <a:noFill/>
        </p:spPr>
        <p:txBody>
          <a:bodyPr wrap="square" rtlCol="0">
            <a:spAutoFit/>
          </a:bodyPr>
          <a:lstStyle/>
          <a:p>
            <a:r>
              <a:rPr lang="en-US" sz="1400" dirty="0"/>
              <a:t>Miller, P. and Koesling, D. “Mathematics Teaching for Understanding: Reasoning, Reading, and Formative Assessment.” Danvers, MA</a:t>
            </a:r>
          </a:p>
        </p:txBody>
      </p:sp>
      <p:sp>
        <p:nvSpPr>
          <p:cNvPr id="3" name="Slide Number Placeholder 2"/>
          <p:cNvSpPr>
            <a:spLocks noGrp="1"/>
          </p:cNvSpPr>
          <p:nvPr>
            <p:ph type="sldNum" sz="quarter" idx="10"/>
          </p:nvPr>
        </p:nvSpPr>
        <p:spPr/>
        <p:txBody>
          <a:bodyPr/>
          <a:lstStyle/>
          <a:p>
            <a:pPr>
              <a:defRPr/>
            </a:pPr>
            <a:fld id="{D7424F65-3AF9-43AC-B3BB-2E4AFDF865B9}" type="slidenum">
              <a:rPr lang="en-US" altLang="en-US" smtClean="0"/>
              <a:pPr>
                <a:defRPr/>
              </a:pPr>
              <a:t>136</a:t>
            </a:fld>
            <a:endParaRPr lang="en-US" altLang="en-US" dirty="0"/>
          </a:p>
        </p:txBody>
      </p:sp>
    </p:spTree>
    <p:extLst>
      <p:ext uri="{BB962C8B-B14F-4D97-AF65-F5344CB8AC3E}">
        <p14:creationId xmlns:p14="http://schemas.microsoft.com/office/powerpoint/2010/main" val="205041604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Routines for Problem Solving</a:t>
            </a:r>
          </a:p>
        </p:txBody>
      </p:sp>
      <p:sp>
        <p:nvSpPr>
          <p:cNvPr id="2" name="Text Placeholder 1"/>
          <p:cNvSpPr>
            <a:spLocks noGrp="1"/>
          </p:cNvSpPr>
          <p:nvPr>
            <p:ph type="body" idx="1"/>
          </p:nvPr>
        </p:nvSpPr>
        <p:spPr/>
        <p:txBody>
          <a:bodyPr/>
          <a:lstStyle/>
          <a:p>
            <a:r>
              <a:rPr lang="en-US" dirty="0"/>
              <a:t>Mathematical Problem Solving in the Classroom</a:t>
            </a:r>
          </a:p>
        </p:txBody>
      </p:sp>
      <p:sp>
        <p:nvSpPr>
          <p:cNvPr id="4" name="Slide Number Placeholder 3"/>
          <p:cNvSpPr>
            <a:spLocks noGrp="1"/>
          </p:cNvSpPr>
          <p:nvPr>
            <p:ph type="sldNum" sz="quarter" idx="12"/>
          </p:nvPr>
        </p:nvSpPr>
        <p:spPr>
          <a:prstGeom prst="rect">
            <a:avLst/>
          </a:prstGeom>
        </p:spPr>
        <p:txBody>
          <a:bodyPr/>
          <a:lstStyle/>
          <a:p>
            <a:pPr>
              <a:defRPr/>
            </a:pPr>
            <a:fld id="{63FF4DA0-2253-4E48-B8CE-41A2744628A8}" type="slidenum">
              <a:rPr lang="en-US" smtClean="0"/>
              <a:pPr>
                <a:defRPr/>
              </a:pPr>
              <a:t>137</a:t>
            </a:fld>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4930" y="3703812"/>
            <a:ext cx="3923477" cy="267543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137</a:t>
            </a:fld>
            <a:endParaRPr lang="en-US" altLang="en-US" sz="1200" dirty="0">
              <a:solidFill>
                <a:srgbClr val="0084A9"/>
              </a:solidFill>
            </a:endParaRPr>
          </a:p>
        </p:txBody>
      </p:sp>
    </p:spTree>
    <p:extLst>
      <p:ext uri="{BB962C8B-B14F-4D97-AF65-F5344CB8AC3E}">
        <p14:creationId xmlns:p14="http://schemas.microsoft.com/office/powerpoint/2010/main" val="140079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a:buNone/>
            </a:pPr>
            <a:r>
              <a:rPr lang="en-US" dirty="0"/>
              <a:t>Active Reading Strategy for Problem Solving</a:t>
            </a:r>
          </a:p>
          <a:p>
            <a:r>
              <a:rPr lang="en-US" dirty="0"/>
              <a:t>Read problem closely</a:t>
            </a:r>
          </a:p>
          <a:p>
            <a:r>
              <a:rPr lang="en-US" dirty="0"/>
              <a:t>Identify the goal – the task(s) to be completed</a:t>
            </a:r>
          </a:p>
          <a:p>
            <a:pPr lvl="1"/>
            <a:r>
              <a:rPr lang="en-US" dirty="0"/>
              <a:t>Paraphrase what author wants to be done</a:t>
            </a:r>
          </a:p>
          <a:p>
            <a:pPr lvl="1"/>
            <a:r>
              <a:rPr lang="en-US" dirty="0"/>
              <a:t>Write in own words</a:t>
            </a:r>
          </a:p>
          <a:p>
            <a:r>
              <a:rPr lang="en-US" dirty="0"/>
              <a:t>Identify the givens – information relevant to solving the task</a:t>
            </a:r>
          </a:p>
          <a:p>
            <a:pPr lvl="1"/>
            <a:r>
              <a:rPr lang="en-US" dirty="0"/>
              <a:t>Look for key terms</a:t>
            </a:r>
          </a:p>
        </p:txBody>
      </p:sp>
      <p:sp>
        <p:nvSpPr>
          <p:cNvPr id="3" name="Title 2"/>
          <p:cNvSpPr>
            <a:spLocks noGrp="1"/>
          </p:cNvSpPr>
          <p:nvPr>
            <p:ph type="title"/>
          </p:nvPr>
        </p:nvSpPr>
        <p:spPr/>
        <p:txBody>
          <a:bodyPr/>
          <a:lstStyle/>
          <a:p>
            <a:r>
              <a:rPr lang="en-US" dirty="0"/>
              <a:t>Goals and Givens</a:t>
            </a:r>
          </a:p>
        </p:txBody>
      </p:sp>
      <p:sp>
        <p:nvSpPr>
          <p:cNvPr id="5" name="Slide Number Placeholder 3"/>
          <p:cNvSpPr>
            <a:spLocks noGrp="1"/>
          </p:cNvSpPr>
          <p:nvPr>
            <p:ph type="sldNum" sz="quarter" idx="10"/>
          </p:nvPr>
        </p:nvSpPr>
        <p:spPr>
          <a:xfrm>
            <a:off x="457200" y="6299200"/>
            <a:ext cx="458788" cy="322263"/>
          </a:xfrm>
        </p:spPr>
        <p:txBody>
          <a:bodyPr/>
          <a:lstStyle/>
          <a:p>
            <a:pPr>
              <a:defRPr/>
            </a:pPr>
            <a:fld id="{D7424F65-3AF9-43AC-B3BB-2E4AFDF865B9}" type="slidenum">
              <a:rPr lang="en-US" altLang="en-US" smtClean="0"/>
              <a:pPr>
                <a:defRPr/>
              </a:pPr>
              <a:t>138</a:t>
            </a:fld>
            <a:endParaRPr lang="en-US" altLang="en-US" dirty="0"/>
          </a:p>
        </p:txBody>
      </p:sp>
      <p:sp>
        <p:nvSpPr>
          <p:cNvPr id="6" name="TextBox 5"/>
          <p:cNvSpPr txBox="1"/>
          <p:nvPr/>
        </p:nvSpPr>
        <p:spPr>
          <a:xfrm>
            <a:off x="5417127" y="6272254"/>
            <a:ext cx="233742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14-15 </a:t>
            </a:r>
          </a:p>
        </p:txBody>
      </p:sp>
    </p:spTree>
    <p:extLst>
      <p:ext uri="{BB962C8B-B14F-4D97-AF65-F5344CB8AC3E}">
        <p14:creationId xmlns:p14="http://schemas.microsoft.com/office/powerpoint/2010/main" val="220631334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Goals and Givens Template</a:t>
            </a:r>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36591"/>
            <a:ext cx="3643613" cy="4724400"/>
          </a:xfrm>
          <a:prstGeom prst="rect">
            <a:avLst/>
          </a:prstGeom>
        </p:spPr>
      </p:pic>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397954"/>
            <a:ext cx="3718961" cy="5029200"/>
          </a:xfrm>
          <a:prstGeom prst="rect">
            <a:avLst/>
          </a:prstGeom>
        </p:spPr>
      </p:pic>
      <p:sp>
        <p:nvSpPr>
          <p:cNvPr id="2" name="Slide Number Placeholder 1"/>
          <p:cNvSpPr>
            <a:spLocks noGrp="1"/>
          </p:cNvSpPr>
          <p:nvPr>
            <p:ph type="sldNum" sz="quarter" idx="10"/>
          </p:nvPr>
        </p:nvSpPr>
        <p:spPr/>
        <p:txBody>
          <a:bodyPr/>
          <a:lstStyle/>
          <a:p>
            <a:pPr>
              <a:defRPr/>
            </a:pPr>
            <a:fld id="{BA3DD496-3C43-421E-9588-FC23620CAC86}" type="slidenum">
              <a:rPr lang="en-US" altLang="en-US" smtClean="0"/>
              <a:pPr>
                <a:defRPr/>
              </a:pPr>
              <a:t>139</a:t>
            </a:fld>
            <a:endParaRPr lang="en-US" altLang="en-US" dirty="0"/>
          </a:p>
        </p:txBody>
      </p:sp>
    </p:spTree>
    <p:extLst>
      <p:ext uri="{BB962C8B-B14F-4D97-AF65-F5344CB8AC3E}">
        <p14:creationId xmlns:p14="http://schemas.microsoft.com/office/powerpoint/2010/main" val="256248566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A3F91-AB7C-4804-AB56-5671970A6655}"/>
              </a:ext>
            </a:extLst>
          </p:cNvPr>
          <p:cNvSpPr>
            <a:spLocks noGrp="1"/>
          </p:cNvSpPr>
          <p:nvPr>
            <p:ph type="title"/>
          </p:nvPr>
        </p:nvSpPr>
        <p:spPr>
          <a:xfrm>
            <a:off x="722313" y="2219325"/>
            <a:ext cx="7772400" cy="919163"/>
          </a:xfrm>
        </p:spPr>
        <p:txBody>
          <a:bodyPr>
            <a:normAutofit fontScale="90000"/>
          </a:bodyPr>
          <a:lstStyle/>
          <a:p>
            <a:pPr>
              <a:defRPr/>
            </a:pPr>
            <a:r>
              <a:rPr lang="en-US" sz="4000" dirty="0"/>
              <a:t>What Are the Foundational (“Must-Haves”) in Mathematical Reasoning?</a:t>
            </a:r>
          </a:p>
        </p:txBody>
      </p:sp>
      <p:sp>
        <p:nvSpPr>
          <p:cNvPr id="4" name="Slide Number Placeholder 3">
            <a:extLst>
              <a:ext uri="{FF2B5EF4-FFF2-40B4-BE49-F238E27FC236}">
                <a16:creationId xmlns:a16="http://schemas.microsoft.com/office/drawing/2014/main" id="{0BD720F0-B9FF-46EC-B88B-438DAE4171AD}"/>
              </a:ext>
            </a:extLst>
          </p:cNvPr>
          <p:cNvSpPr>
            <a:spLocks noGrp="1"/>
          </p:cNvSpPr>
          <p:nvPr>
            <p:ph type="sldNum" sz="quarter" idx="10"/>
          </p:nvPr>
        </p:nvSpPr>
        <p:spPr/>
        <p:txBody>
          <a:bodyPr/>
          <a:lstStyle/>
          <a:p>
            <a:pPr>
              <a:defRPr/>
            </a:pPr>
            <a:fld id="{E1D7F2B8-3594-1841-BF21-AC1AF7975B4D}" type="slidenum">
              <a:rPr lang="en-US" smtClean="0"/>
              <a:pPr>
                <a:defRPr/>
              </a:pPr>
              <a:t>14</a:t>
            </a:fld>
            <a:endParaRPr lang="en-US" dirty="0"/>
          </a:p>
        </p:txBody>
      </p:sp>
    </p:spTree>
    <p:extLst>
      <p:ext uri="{BB962C8B-B14F-4D97-AF65-F5344CB8AC3E}">
        <p14:creationId xmlns:p14="http://schemas.microsoft.com/office/powerpoint/2010/main" val="108732904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 name="Picture 5"/>
          <p:cNvPicPr>
            <a:picLocks noChangeAspect="1"/>
          </p:cNvPicPr>
          <p:nvPr/>
        </p:nvPicPr>
        <p:blipFill>
          <a:blip r:embed="rId4" cstate="print">
            <a:lum bright="70000" contrast="-70000"/>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 Box 4"/>
          <p:cNvSpPr txBox="1">
            <a:spLocks noChangeArrowheads="1"/>
          </p:cNvSpPr>
          <p:nvPr/>
        </p:nvSpPr>
        <p:spPr bwMode="auto">
          <a:xfrm>
            <a:off x="425167" y="196363"/>
            <a:ext cx="7620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spcBef>
                <a:spcPct val="50000"/>
              </a:spcBef>
            </a:pPr>
            <a:r>
              <a:rPr lang="en-US" altLang="en-US" sz="3200" b="1" dirty="0">
                <a:latin typeface="+mj-lt"/>
              </a:rPr>
              <a:t>How Does It Work? Let’s Start Easy</a:t>
            </a:r>
          </a:p>
        </p:txBody>
      </p:sp>
      <p:sp>
        <p:nvSpPr>
          <p:cNvPr id="7" name="Content Placeholder 6"/>
          <p:cNvSpPr>
            <a:spLocks noGrp="1"/>
          </p:cNvSpPr>
          <p:nvPr>
            <p:ph idx="1"/>
          </p:nvPr>
        </p:nvSpPr>
        <p:spPr>
          <a:xfrm>
            <a:off x="1408192" y="1509016"/>
            <a:ext cx="7278608" cy="4617147"/>
          </a:xfrm>
        </p:spPr>
        <p:txBody>
          <a:bodyPr/>
          <a:lstStyle/>
          <a:p>
            <a:pPr marL="0" indent="0">
              <a:buNone/>
            </a:pPr>
            <a:r>
              <a:rPr lang="en-US" sz="2800" dirty="0"/>
              <a:t>A bag of M&amp;M’s</a:t>
            </a:r>
            <a:r>
              <a:rPr lang="en-US" sz="2800" baseline="30000" dirty="0"/>
              <a:t>®</a:t>
            </a:r>
            <a:r>
              <a:rPr lang="en-US" sz="2800" dirty="0"/>
              <a:t> has 96 pieces in three colors, red, blue, and yellow. The bag has twice as many red M&amp;M’s</a:t>
            </a:r>
            <a:r>
              <a:rPr lang="en-US" sz="2800" baseline="30000" dirty="0"/>
              <a:t>®</a:t>
            </a:r>
            <a:r>
              <a:rPr lang="en-US" sz="2800" dirty="0"/>
              <a:t> as blue and five times as many blue as yellow. How many M&amp;Ms of each color are in the bag?</a:t>
            </a:r>
          </a:p>
          <a:p>
            <a:pPr marL="0" indent="0">
              <a:buNone/>
            </a:pPr>
            <a:endParaRPr lang="en-US" sz="2800" dirty="0"/>
          </a:p>
          <a:p>
            <a:pPr marL="0" indent="0">
              <a:buNone/>
            </a:pPr>
            <a:endParaRPr lang="en-US" sz="2800" dirty="0"/>
          </a:p>
        </p:txBody>
      </p:sp>
      <p:sp>
        <p:nvSpPr>
          <p:cNvPr id="4" name="AutoShape 2" descr="http://eatwriteloveenjoy.files.wordpress.com/2011/09/img_0303.jp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8" name="Picture 17" descr="smart_guy_getting_an_idea_hg_cl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32229" y="4528457"/>
            <a:ext cx="1538288"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140</a:t>
            </a:fld>
            <a:endParaRPr lang="en-US" altLang="en-US" dirty="0"/>
          </a:p>
        </p:txBody>
      </p:sp>
    </p:spTree>
    <p:custDataLst>
      <p:tags r:id="rId1"/>
    </p:custDataLst>
    <p:extLst>
      <p:ext uri="{BB962C8B-B14F-4D97-AF65-F5344CB8AC3E}">
        <p14:creationId xmlns:p14="http://schemas.microsoft.com/office/powerpoint/2010/main" val="42060696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Goals and Givens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86940915"/>
              </p:ext>
            </p:extLst>
          </p:nvPr>
        </p:nvGraphicFramePr>
        <p:xfrm>
          <a:off x="457200" y="1509713"/>
          <a:ext cx="8229600" cy="3738148"/>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587466098"/>
                    </a:ext>
                  </a:extLst>
                </a:gridCol>
                <a:gridCol w="1371600">
                  <a:extLst>
                    <a:ext uri="{9D8B030D-6E8A-4147-A177-3AD203B41FA5}">
                      <a16:colId xmlns:a16="http://schemas.microsoft.com/office/drawing/2014/main" val="3755418044"/>
                    </a:ext>
                  </a:extLst>
                </a:gridCol>
                <a:gridCol w="1371600">
                  <a:extLst>
                    <a:ext uri="{9D8B030D-6E8A-4147-A177-3AD203B41FA5}">
                      <a16:colId xmlns:a16="http://schemas.microsoft.com/office/drawing/2014/main" val="3813572917"/>
                    </a:ext>
                  </a:extLst>
                </a:gridCol>
                <a:gridCol w="2743200">
                  <a:extLst>
                    <a:ext uri="{9D8B030D-6E8A-4147-A177-3AD203B41FA5}">
                      <a16:colId xmlns:a16="http://schemas.microsoft.com/office/drawing/2014/main" val="4241971344"/>
                    </a:ext>
                  </a:extLst>
                </a:gridCol>
              </a:tblGrid>
              <a:tr h="848986">
                <a:tc gridSpan="2">
                  <a:txBody>
                    <a:bodyPr/>
                    <a:lstStyle/>
                    <a:p>
                      <a:pPr algn="ctr"/>
                      <a:r>
                        <a:rPr lang="en-US" dirty="0"/>
                        <a:t>Goals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pPr algn="ctr"/>
                      <a:r>
                        <a:rPr lang="en-US" dirty="0"/>
                        <a:t>Givens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425793395"/>
                  </a:ext>
                </a:extLst>
              </a:tr>
              <a:tr h="1206136">
                <a:tc gridSpan="2">
                  <a:txBody>
                    <a:bodyPr/>
                    <a:lstStyle/>
                    <a:p>
                      <a:r>
                        <a:rPr lang="en-US" dirty="0"/>
                        <a:t>Find</a:t>
                      </a:r>
                      <a:r>
                        <a:rPr lang="en-US" baseline="0" dirty="0"/>
                        <a:t> out how many </a:t>
                      </a:r>
                      <a:r>
                        <a:rPr lang="en-US" sz="1800" dirty="0"/>
                        <a:t>M&amp;M’s</a:t>
                      </a:r>
                      <a:r>
                        <a:rPr lang="en-US" sz="1800" baseline="30000" dirty="0"/>
                        <a:t>®</a:t>
                      </a:r>
                      <a:r>
                        <a:rPr lang="en-US" sz="1800" dirty="0"/>
                        <a:t> </a:t>
                      </a:r>
                      <a:r>
                        <a:rPr lang="en-US" baseline="0" dirty="0"/>
                        <a:t>of each color are in the bag.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gridSpan="2">
                  <a:txBody>
                    <a:bodyPr/>
                    <a:lstStyle/>
                    <a:p>
                      <a:r>
                        <a:rPr lang="en-US" dirty="0"/>
                        <a:t>Total</a:t>
                      </a:r>
                      <a:r>
                        <a:rPr lang="en-US" baseline="0" dirty="0"/>
                        <a:t> of 96 pieces</a:t>
                      </a:r>
                    </a:p>
                    <a:p>
                      <a:r>
                        <a:rPr lang="en-US" baseline="0" dirty="0"/>
                        <a:t>3 colors – red, blue, yellow</a:t>
                      </a:r>
                    </a:p>
                    <a:p>
                      <a:r>
                        <a:rPr lang="en-US" baseline="0" dirty="0"/>
                        <a:t>2x red = blue</a:t>
                      </a:r>
                    </a:p>
                    <a:p>
                      <a:r>
                        <a:rPr lang="en-US" baseline="0" dirty="0"/>
                        <a:t>5x blue = yellow</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494881947"/>
                  </a:ext>
                </a:extLst>
              </a:tr>
              <a:tr h="627611">
                <a:tc gridSpan="4">
                  <a:txBody>
                    <a:bodyPr/>
                    <a:lstStyle/>
                    <a:p>
                      <a:r>
                        <a:rPr lang="en-US" dirty="0"/>
                        <a:t>What strategies</a:t>
                      </a:r>
                      <a:r>
                        <a:rPr lang="en-US" baseline="0" dirty="0"/>
                        <a:t> will you use? May have multiple checked.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dirty="0"/>
                    </a:p>
                  </a:txBody>
                  <a:tcPr/>
                </a:tc>
                <a:tc hMerge="1">
                  <a:txBody>
                    <a:bodyPr/>
                    <a:lstStyle/>
                    <a:p>
                      <a:endParaRPr lang="en-US"/>
                    </a:p>
                  </a:txBody>
                  <a:tcPr/>
                </a:tc>
                <a:extLst>
                  <a:ext uri="{0D108BD9-81ED-4DB2-BD59-A6C34878D82A}">
                    <a16:rowId xmlns:a16="http://schemas.microsoft.com/office/drawing/2014/main" val="3370275543"/>
                  </a:ext>
                </a:extLst>
              </a:tr>
              <a:tr h="1055415">
                <a:tc>
                  <a:txBody>
                    <a:bodyPr/>
                    <a:lstStyle/>
                    <a:p>
                      <a:r>
                        <a:rPr lang="en-US" baseline="0" dirty="0"/>
                        <a:t>__Draw/label Diagram</a:t>
                      </a:r>
                    </a:p>
                    <a:p>
                      <a:r>
                        <a:rPr lang="en-US" baseline="0" dirty="0"/>
                        <a:t>__Guess and Check</a:t>
                      </a:r>
                    </a:p>
                    <a:p>
                      <a:r>
                        <a:rPr lang="en-US" baseline="0" dirty="0"/>
                        <a:t>__Make it Simpler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r>
                        <a:rPr lang="en-US" baseline="0" dirty="0"/>
                        <a:t>__Look for patterns</a:t>
                      </a:r>
                    </a:p>
                    <a:p>
                      <a:r>
                        <a:rPr lang="en-US" baseline="0" dirty="0"/>
                        <a:t>_</a:t>
                      </a:r>
                      <a:r>
                        <a:rPr lang="en-US" u="sng" baseline="0" dirty="0"/>
                        <a:t>X</a:t>
                      </a:r>
                      <a:r>
                        <a:rPr lang="en-US" baseline="0" dirty="0"/>
                        <a:t>_Make a table</a:t>
                      </a:r>
                    </a:p>
                    <a:p>
                      <a:r>
                        <a:rPr lang="en-US" baseline="0" dirty="0"/>
                        <a:t>__Act out or use objects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r>
                        <a:rPr lang="en-US" dirty="0"/>
                        <a:t>_</a:t>
                      </a:r>
                      <a:r>
                        <a:rPr lang="en-US" u="sng" dirty="0"/>
                        <a:t>X</a:t>
                      </a:r>
                      <a:r>
                        <a:rPr lang="en-US" dirty="0"/>
                        <a:t>_Write an equation</a:t>
                      </a:r>
                    </a:p>
                    <a:p>
                      <a:r>
                        <a:rPr lang="en-US" baseline="0" dirty="0"/>
                        <a:t>__Word backwards</a:t>
                      </a:r>
                    </a:p>
                    <a:p>
                      <a:r>
                        <a:rPr lang="en-US" baseline="0" dirty="0"/>
                        <a:t>__Other_______</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01073885"/>
                  </a:ext>
                </a:extLst>
              </a:tr>
            </a:tbl>
          </a:graphicData>
        </a:graphic>
      </p:graphicFrame>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141</a:t>
            </a:fld>
            <a:endParaRPr lang="en-US" altLang="en-US" dirty="0"/>
          </a:p>
        </p:txBody>
      </p:sp>
    </p:spTree>
    <p:extLst>
      <p:ext uri="{BB962C8B-B14F-4D97-AF65-F5344CB8AC3E}">
        <p14:creationId xmlns:p14="http://schemas.microsoft.com/office/powerpoint/2010/main" val="36956323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Solve It!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42568960"/>
              </p:ext>
            </p:extLst>
          </p:nvPr>
        </p:nvGraphicFramePr>
        <p:xfrm>
          <a:off x="457200" y="1509713"/>
          <a:ext cx="8229600" cy="430276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999227804"/>
                    </a:ext>
                  </a:extLst>
                </a:gridCol>
                <a:gridCol w="4114800">
                  <a:extLst>
                    <a:ext uri="{9D8B030D-6E8A-4147-A177-3AD203B41FA5}">
                      <a16:colId xmlns:a16="http://schemas.microsoft.com/office/drawing/2014/main" val="579862023"/>
                    </a:ext>
                  </a:extLst>
                </a:gridCol>
              </a:tblGrid>
              <a:tr h="370840">
                <a:tc>
                  <a:txBody>
                    <a:bodyPr/>
                    <a:lstStyle/>
                    <a:p>
                      <a:pPr algn="ctr"/>
                      <a:r>
                        <a:rPr lang="en-US" dirty="0"/>
                        <a:t>Make a Table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t>Write an Equation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0342548"/>
                  </a:ext>
                </a:extLst>
              </a:tr>
              <a:tr h="370840">
                <a:tc>
                  <a:txBody>
                    <a:bodyPr/>
                    <a:lstStyle/>
                    <a:p>
                      <a:endParaRPr lang="en-US" dirty="0"/>
                    </a:p>
                    <a:p>
                      <a:endParaRPr lang="en-US" dirty="0"/>
                    </a:p>
                    <a:p>
                      <a:endParaRPr lang="en-US" dirty="0"/>
                    </a:p>
                    <a:p>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Write an equation. Use substitution.</a:t>
                      </a:r>
                    </a:p>
                    <a:p>
                      <a:r>
                        <a:rPr lang="en-US" sz="1800" dirty="0"/>
                        <a:t>r</a:t>
                      </a:r>
                      <a:r>
                        <a:rPr lang="en-US" sz="1800" baseline="0" dirty="0"/>
                        <a:t> + b + y = 96</a:t>
                      </a:r>
                    </a:p>
                    <a:p>
                      <a:endParaRPr lang="en-US" dirty="0"/>
                    </a:p>
                    <a:p>
                      <a:r>
                        <a:rPr lang="en-US" sz="1800" baseline="0" dirty="0"/>
                        <a:t>r + b + y = 96 (r = 2b and b = 5y)</a:t>
                      </a:r>
                    </a:p>
                    <a:p>
                      <a:r>
                        <a:rPr lang="en-US" sz="1800" baseline="0" dirty="0"/>
                        <a:t>2b + b + y = 96 (substitute r = 2b)</a:t>
                      </a:r>
                    </a:p>
                    <a:p>
                      <a:endParaRPr lang="en-US" sz="1800" baseline="0" dirty="0"/>
                    </a:p>
                    <a:p>
                      <a:endParaRPr lang="en-US" sz="1800" baseline="0" dirty="0"/>
                    </a:p>
                    <a:p>
                      <a:r>
                        <a:rPr lang="en-US" sz="1800" baseline="0" dirty="0"/>
                        <a:t>2(5y) + 5y + y = 96 (substitute b = 5y)</a:t>
                      </a:r>
                    </a:p>
                    <a:p>
                      <a:endParaRPr lang="en-US" sz="1800" baseline="0" dirty="0"/>
                    </a:p>
                    <a:p>
                      <a:r>
                        <a:rPr lang="en-US" sz="1800" baseline="0" dirty="0"/>
                        <a:t>10y + 5y + y = 16y = 96  so y = 6</a:t>
                      </a:r>
                    </a:p>
                    <a:p>
                      <a:endParaRPr lang="en-US" sz="1800"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y</a:t>
                      </a:r>
                      <a:r>
                        <a:rPr lang="en-US" sz="1800" baseline="0" dirty="0"/>
                        <a:t> = 6, b = 30, r = 60</a:t>
                      </a:r>
                    </a:p>
                    <a:p>
                      <a:endParaRPr lang="en-US" sz="1800"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5217697"/>
                  </a:ext>
                </a:extLst>
              </a:tr>
            </a:tbl>
          </a:graphicData>
        </a:graphic>
      </p:graphicFrame>
      <p:sp>
        <p:nvSpPr>
          <p:cNvPr id="4" name="Slide Number Placeholder 3"/>
          <p:cNvSpPr>
            <a:spLocks noGrp="1"/>
          </p:cNvSpPr>
          <p:nvPr>
            <p:ph type="sldNum" sz="quarter" idx="12"/>
          </p:nvPr>
        </p:nvSpPr>
        <p:spPr/>
        <p:txBody>
          <a:bodyPr/>
          <a:lstStyle/>
          <a:p>
            <a:fld id="{A0787430-367F-844C-868B-A0250E95AAAB}" type="slidenum">
              <a:rPr lang="en-US" smtClean="0"/>
              <a:t>142</a:t>
            </a:fld>
            <a:endParaRPr lang="en-US" dirty="0"/>
          </a:p>
        </p:txBody>
      </p:sp>
      <p:sp>
        <p:nvSpPr>
          <p:cNvPr id="6" name="TextBox 5"/>
          <p:cNvSpPr txBox="1"/>
          <p:nvPr/>
        </p:nvSpPr>
        <p:spPr>
          <a:xfrm>
            <a:off x="622852" y="2067339"/>
            <a:ext cx="3684105" cy="914400"/>
          </a:xfrm>
          <a:prstGeom prst="rect">
            <a:avLst/>
          </a:prstGeom>
          <a:noFill/>
        </p:spPr>
        <p:txBody>
          <a:bodyPr wrap="square" rtlCol="0">
            <a:spAutoFit/>
          </a:bodyPr>
          <a:lstStyle/>
          <a:p>
            <a:endParaRPr lang="en-US" dirty="0"/>
          </a:p>
        </p:txBody>
      </p:sp>
      <p:graphicFrame>
        <p:nvGraphicFramePr>
          <p:cNvPr id="8" name="Table 7"/>
          <p:cNvGraphicFramePr>
            <a:graphicFrameLocks noGrp="1"/>
          </p:cNvGraphicFramePr>
          <p:nvPr>
            <p:extLst/>
          </p:nvPr>
        </p:nvGraphicFramePr>
        <p:xfrm>
          <a:off x="916136" y="2213293"/>
          <a:ext cx="3139028" cy="2318952"/>
        </p:xfrm>
        <a:graphic>
          <a:graphicData uri="http://schemas.openxmlformats.org/drawingml/2006/table">
            <a:tbl>
              <a:tblPr firstRow="1" bandRow="1">
                <a:tableStyleId>{5C22544A-7EE6-4342-B048-85BDC9FD1C3A}</a:tableStyleId>
              </a:tblPr>
              <a:tblGrid>
                <a:gridCol w="784757">
                  <a:extLst>
                    <a:ext uri="{9D8B030D-6E8A-4147-A177-3AD203B41FA5}">
                      <a16:colId xmlns:a16="http://schemas.microsoft.com/office/drawing/2014/main" val="20000"/>
                    </a:ext>
                  </a:extLst>
                </a:gridCol>
                <a:gridCol w="784757">
                  <a:extLst>
                    <a:ext uri="{9D8B030D-6E8A-4147-A177-3AD203B41FA5}">
                      <a16:colId xmlns:a16="http://schemas.microsoft.com/office/drawing/2014/main" val="20001"/>
                    </a:ext>
                  </a:extLst>
                </a:gridCol>
                <a:gridCol w="784757">
                  <a:extLst>
                    <a:ext uri="{9D8B030D-6E8A-4147-A177-3AD203B41FA5}">
                      <a16:colId xmlns:a16="http://schemas.microsoft.com/office/drawing/2014/main" val="20002"/>
                    </a:ext>
                  </a:extLst>
                </a:gridCol>
                <a:gridCol w="784757">
                  <a:extLst>
                    <a:ext uri="{9D8B030D-6E8A-4147-A177-3AD203B41FA5}">
                      <a16:colId xmlns:a16="http://schemas.microsoft.com/office/drawing/2014/main" val="20003"/>
                    </a:ext>
                  </a:extLst>
                </a:gridCol>
              </a:tblGrid>
              <a:tr h="386492">
                <a:tc>
                  <a:txBody>
                    <a:bodyPr/>
                    <a:lstStyle/>
                    <a:p>
                      <a:r>
                        <a:rPr lang="en-US" sz="1100" dirty="0"/>
                        <a:t>Red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Blue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Yellow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Total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6492">
                <a:tc>
                  <a:txBody>
                    <a:bodyPr/>
                    <a:lstStyle/>
                    <a:p>
                      <a:r>
                        <a:rPr lang="en-US" sz="11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86492">
                <a:tc>
                  <a:txBody>
                    <a:bodyPr/>
                    <a:lstStyle/>
                    <a:p>
                      <a:r>
                        <a:rPr lang="en-US" sz="11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8612725"/>
                  </a:ext>
                </a:extLst>
              </a:tr>
              <a:tr h="386492">
                <a:tc>
                  <a:txBody>
                    <a:bodyPr/>
                    <a:lstStyle/>
                    <a:p>
                      <a:r>
                        <a:rPr lang="en-US" sz="1100" dirty="0"/>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341702"/>
                  </a:ext>
                </a:extLst>
              </a:tr>
              <a:tr h="386492">
                <a:tc>
                  <a:txBody>
                    <a:bodyPr/>
                    <a:lstStyle/>
                    <a:p>
                      <a:r>
                        <a:rPr lang="en-US" sz="11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7629011"/>
                  </a:ext>
                </a:extLst>
              </a:tr>
              <a:tr h="386492">
                <a:tc>
                  <a:txBody>
                    <a:bodyPr/>
                    <a:lstStyle/>
                    <a:p>
                      <a:r>
                        <a:rPr lang="en-US" sz="1100" dirty="0"/>
                        <a:t>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38020625"/>
                  </a:ext>
                </a:extLst>
              </a:tr>
            </a:tbl>
          </a:graphicData>
        </a:graphic>
      </p:graphicFrame>
      <p:sp>
        <p:nvSpPr>
          <p:cNvPr id="7" name="Slide Number Placeholder 3"/>
          <p:cNvSpPr>
            <a:spLocks noGrp="1"/>
          </p:cNvSpPr>
          <p:nvPr>
            <p:ph type="sldNum" sz="quarter" idx="10"/>
          </p:nvPr>
        </p:nvSpPr>
        <p:spPr>
          <a:xfrm>
            <a:off x="457200" y="6299200"/>
            <a:ext cx="458788" cy="322263"/>
          </a:xfrm>
        </p:spPr>
        <p:txBody>
          <a:bodyPr/>
          <a:lstStyle/>
          <a:p>
            <a:pPr>
              <a:defRPr/>
            </a:pPr>
            <a:fld id="{D7424F65-3AF9-43AC-B3BB-2E4AFDF865B9}" type="slidenum">
              <a:rPr lang="en-US" altLang="en-US" smtClean="0"/>
              <a:pPr>
                <a:defRPr/>
              </a:pPr>
              <a:t>142</a:t>
            </a:fld>
            <a:endParaRPr lang="en-US" altLang="en-US" dirty="0"/>
          </a:p>
        </p:txBody>
      </p:sp>
    </p:spTree>
    <p:extLst>
      <p:ext uri="{BB962C8B-B14F-4D97-AF65-F5344CB8AC3E}">
        <p14:creationId xmlns:p14="http://schemas.microsoft.com/office/powerpoint/2010/main" val="40010223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Goals and Givens!</a:t>
            </a:r>
          </a:p>
        </p:txBody>
      </p:sp>
      <p:sp>
        <p:nvSpPr>
          <p:cNvPr id="4" name="Slide Number Placeholder 3"/>
          <p:cNvSpPr>
            <a:spLocks noGrp="1"/>
          </p:cNvSpPr>
          <p:nvPr>
            <p:ph type="sldNum" sz="quarter" idx="12"/>
          </p:nvPr>
        </p:nvSpPr>
        <p:spPr/>
        <p:txBody>
          <a:bodyPr/>
          <a:lstStyle/>
          <a:p>
            <a:fld id="{A0787430-367F-844C-868B-A0250E95AAAB}" type="slidenum">
              <a:rPr lang="en-US" smtClean="0"/>
              <a:t>143</a:t>
            </a:fld>
            <a:endParaRPr lang="en-US" dirty="0"/>
          </a:p>
        </p:txBody>
      </p:sp>
      <p:sp>
        <p:nvSpPr>
          <p:cNvPr id="6" name="TextBox 5"/>
          <p:cNvSpPr txBox="1"/>
          <p:nvPr/>
        </p:nvSpPr>
        <p:spPr>
          <a:xfrm>
            <a:off x="622852" y="2067339"/>
            <a:ext cx="3684105" cy="914400"/>
          </a:xfrm>
          <a:prstGeom prst="rect">
            <a:avLst/>
          </a:prstGeom>
          <a:noFill/>
        </p:spPr>
        <p:txBody>
          <a:bodyPr wrap="square" rtlCol="0">
            <a:spAutoFit/>
          </a:bodyPr>
          <a:lstStyle/>
          <a:p>
            <a:endParaRPr lang="en-US" dirty="0"/>
          </a:p>
        </p:txBody>
      </p:sp>
      <p:pic>
        <p:nvPicPr>
          <p:cNvPr id="7" name="Picture 6" descr="Screen Clipping"/>
          <p:cNvPicPr>
            <a:picLocks noChangeAspect="1"/>
          </p:cNvPicPr>
          <p:nvPr/>
        </p:nvPicPr>
        <p:blipFill>
          <a:blip r:embed="rId3"/>
          <a:stretch>
            <a:fillRect/>
          </a:stretch>
        </p:blipFill>
        <p:spPr>
          <a:xfrm>
            <a:off x="1152658" y="1290638"/>
            <a:ext cx="6708163" cy="5000156"/>
          </a:xfrm>
          <a:prstGeom prst="rect">
            <a:avLst/>
          </a:prstGeom>
        </p:spPr>
      </p:pic>
      <p:sp>
        <p:nvSpPr>
          <p:cNvPr id="8" name="Slide Number Placeholder 3"/>
          <p:cNvSpPr>
            <a:spLocks noGrp="1"/>
          </p:cNvSpPr>
          <p:nvPr>
            <p:ph type="sldNum" sz="quarter" idx="10"/>
          </p:nvPr>
        </p:nvSpPr>
        <p:spPr>
          <a:xfrm>
            <a:off x="457200" y="6299200"/>
            <a:ext cx="458788" cy="322263"/>
          </a:xfrm>
        </p:spPr>
        <p:txBody>
          <a:bodyPr/>
          <a:lstStyle/>
          <a:p>
            <a:pPr>
              <a:defRPr/>
            </a:pPr>
            <a:fld id="{D7424F65-3AF9-43AC-B3BB-2E4AFDF865B9}" type="slidenum">
              <a:rPr lang="en-US" altLang="en-US" smtClean="0"/>
              <a:pPr>
                <a:defRPr/>
              </a:pPr>
              <a:t>143</a:t>
            </a:fld>
            <a:endParaRPr lang="en-US" altLang="en-US" dirty="0"/>
          </a:p>
        </p:txBody>
      </p:sp>
      <p:sp>
        <p:nvSpPr>
          <p:cNvPr id="9" name="TextBox 8"/>
          <p:cNvSpPr txBox="1"/>
          <p:nvPr/>
        </p:nvSpPr>
        <p:spPr>
          <a:xfrm>
            <a:off x="6650454" y="706715"/>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16 </a:t>
            </a:r>
          </a:p>
        </p:txBody>
      </p:sp>
    </p:spTree>
    <p:extLst>
      <p:ext uri="{BB962C8B-B14F-4D97-AF65-F5344CB8AC3E}">
        <p14:creationId xmlns:p14="http://schemas.microsoft.com/office/powerpoint/2010/main" val="2557649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a:t>Posing Purposeful Questions</a:t>
            </a:r>
          </a:p>
        </p:txBody>
      </p:sp>
      <p:sp>
        <p:nvSpPr>
          <p:cNvPr id="2" name="Text Placeholder 1"/>
          <p:cNvSpPr>
            <a:spLocks noGrp="1"/>
          </p:cNvSpPr>
          <p:nvPr>
            <p:ph type="body" idx="1"/>
          </p:nvPr>
        </p:nvSpPr>
        <p:spPr/>
        <p:txBody>
          <a:bodyPr/>
          <a:lstStyle/>
          <a:p>
            <a:endParaRPr lang="en-US" dirty="0"/>
          </a:p>
        </p:txBody>
      </p:sp>
      <p:sp>
        <p:nvSpPr>
          <p:cNvPr id="4" name="Slide Number Placeholder 3"/>
          <p:cNvSpPr>
            <a:spLocks noGrp="1"/>
          </p:cNvSpPr>
          <p:nvPr>
            <p:ph type="sldNum" sz="quarter" idx="12"/>
          </p:nvPr>
        </p:nvSpPr>
        <p:spPr>
          <a:prstGeom prst="rect">
            <a:avLst/>
          </a:prstGeom>
        </p:spPr>
        <p:txBody>
          <a:bodyPr/>
          <a:lstStyle/>
          <a:p>
            <a:pPr>
              <a:defRPr/>
            </a:pPr>
            <a:fld id="{63FF4DA0-2253-4E48-B8CE-41A2744628A8}" type="slidenum">
              <a:rPr lang="en-US" smtClean="0"/>
              <a:pPr>
                <a:defRPr/>
              </a:pPr>
              <a:t>144</a:t>
            </a:fld>
            <a:endParaRPr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144</a:t>
            </a:fld>
            <a:endParaRPr lang="en-US" dirty="0"/>
          </a:p>
        </p:txBody>
      </p:sp>
    </p:spTree>
    <p:extLst>
      <p:ext uri="{BB962C8B-B14F-4D97-AF65-F5344CB8AC3E}">
        <p14:creationId xmlns:p14="http://schemas.microsoft.com/office/powerpoint/2010/main" val="167263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Posing Purposeful Questions</a:t>
            </a:r>
          </a:p>
        </p:txBody>
      </p:sp>
      <p:sp>
        <p:nvSpPr>
          <p:cNvPr id="3" name="Content Placeholder 2"/>
          <p:cNvSpPr>
            <a:spLocks noGrp="1"/>
          </p:cNvSpPr>
          <p:nvPr>
            <p:ph idx="1"/>
          </p:nvPr>
        </p:nvSpPr>
        <p:spPr>
          <a:xfrm>
            <a:off x="400226" y="2629170"/>
            <a:ext cx="8229600" cy="3247697"/>
          </a:xfrm>
        </p:spPr>
        <p:txBody>
          <a:bodyPr>
            <a:normAutofit/>
          </a:bodyPr>
          <a:lstStyle/>
          <a:p>
            <a:pPr marL="0" indent="0">
              <a:buNone/>
            </a:pPr>
            <a:r>
              <a:rPr lang="en-US" sz="2800" dirty="0"/>
              <a:t>Four Types of Questions</a:t>
            </a:r>
          </a:p>
          <a:p>
            <a:pPr marL="690563" indent="-354013">
              <a:buAutoNum type="arabicPeriod"/>
            </a:pPr>
            <a:r>
              <a:rPr lang="en-US" sz="2800" dirty="0"/>
              <a:t>Gathering Information</a:t>
            </a:r>
          </a:p>
          <a:p>
            <a:pPr marL="690563" indent="-354013">
              <a:buAutoNum type="arabicPeriod"/>
            </a:pPr>
            <a:r>
              <a:rPr lang="en-US" sz="2800" dirty="0"/>
              <a:t>Probing Thinking</a:t>
            </a:r>
          </a:p>
          <a:p>
            <a:pPr marL="690563" indent="-354013">
              <a:buAutoNum type="arabicPeriod"/>
            </a:pPr>
            <a:r>
              <a:rPr lang="en-US" sz="2800" dirty="0"/>
              <a:t>Making the mathematics visible</a:t>
            </a:r>
          </a:p>
          <a:p>
            <a:pPr marL="690563" indent="-354013">
              <a:buAutoNum type="arabicPeriod"/>
            </a:pPr>
            <a:r>
              <a:rPr lang="en-US" sz="2800" dirty="0"/>
              <a:t>Encouraging reflection and justification</a:t>
            </a:r>
          </a:p>
        </p:txBody>
      </p:sp>
      <p:sp>
        <p:nvSpPr>
          <p:cNvPr id="4" name="Slide Number Placeholder 3"/>
          <p:cNvSpPr>
            <a:spLocks noGrp="1"/>
          </p:cNvSpPr>
          <p:nvPr>
            <p:ph type="sldNum" sz="quarter" idx="12"/>
          </p:nvPr>
        </p:nvSpPr>
        <p:spPr/>
        <p:txBody>
          <a:bodyPr/>
          <a:lstStyle/>
          <a:p>
            <a:fld id="{A0787430-367F-844C-868B-A0250E95AAAB}" type="slidenum">
              <a:rPr lang="en-US" smtClean="0"/>
              <a:t>145</a:t>
            </a:fld>
            <a:endParaRPr lang="en-US" dirty="0"/>
          </a:p>
        </p:txBody>
      </p:sp>
      <p:sp>
        <p:nvSpPr>
          <p:cNvPr id="6" name="Content Placeholder 3"/>
          <p:cNvSpPr txBox="1">
            <a:spLocks/>
          </p:cNvSpPr>
          <p:nvPr/>
        </p:nvSpPr>
        <p:spPr>
          <a:xfrm>
            <a:off x="457200" y="1335153"/>
            <a:ext cx="8115653" cy="1259787"/>
          </a:xfrm>
          <a:prstGeom prst="rect">
            <a:avLst/>
          </a:prstGeom>
          <a:solidFill>
            <a:srgbClr val="0084A9"/>
          </a:solidFill>
        </p:spPr>
        <p:style>
          <a:lnRef idx="2">
            <a:schemeClr val="accent1"/>
          </a:lnRef>
          <a:fillRef idx="1">
            <a:schemeClr val="lt1"/>
          </a:fillRef>
          <a:effectRef idx="0">
            <a:schemeClr val="accent1"/>
          </a:effectRef>
          <a:fontRef idx="minor">
            <a:schemeClr val="dk1"/>
          </a:fontRef>
        </p:style>
        <p:txBody>
          <a:bodyPr/>
          <a:lstStyle>
            <a:lvl1pPr marL="342900" indent="-342900" algn="l" defTabSz="457200" rtl="0" eaLnBrk="1" latinLnBrk="0" hangingPunct="1">
              <a:lnSpc>
                <a:spcPct val="130000"/>
              </a:lnSpc>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ct val="130000"/>
              </a:lnSpc>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lnSpc>
                <a:spcPct val="130000"/>
              </a:lnSpc>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lnSpc>
                <a:spcPct val="130000"/>
              </a:lnSpc>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000" i="1" dirty="0">
                <a:solidFill>
                  <a:schemeClr val="bg1"/>
                </a:solidFill>
              </a:rPr>
              <a:t>Effective teaching of mathematics uses purposeful questions to assess and advance students’ reasoning and sense making about important mathematical ideas and relationships.</a:t>
            </a:r>
            <a:endParaRPr lang="en-US" sz="2000" dirty="0">
              <a:solidFill>
                <a:schemeClr val="bg1"/>
              </a:solidFill>
            </a:endParaRPr>
          </a:p>
        </p:txBody>
      </p:sp>
      <p:sp>
        <p:nvSpPr>
          <p:cNvPr id="7" name="TextBox 6"/>
          <p:cNvSpPr txBox="1"/>
          <p:nvPr/>
        </p:nvSpPr>
        <p:spPr>
          <a:xfrm>
            <a:off x="457200" y="5931278"/>
            <a:ext cx="7808253" cy="492443"/>
          </a:xfrm>
          <a:prstGeom prst="rect">
            <a:avLst/>
          </a:prstGeom>
          <a:noFill/>
        </p:spPr>
        <p:txBody>
          <a:bodyPr wrap="square" rtlCol="0">
            <a:spAutoFit/>
          </a:bodyPr>
          <a:lstStyle/>
          <a:p>
            <a:r>
              <a:rPr lang="en-US" sz="1300" dirty="0"/>
              <a:t>Effective Teaching and Learning. (2014). In </a:t>
            </a:r>
            <a:r>
              <a:rPr lang="en-US" sz="1300" i="1" dirty="0"/>
              <a:t>Principles to Actions : Ensuring mathematical success for all</a:t>
            </a:r>
            <a:r>
              <a:rPr lang="en-US" sz="1300" dirty="0"/>
              <a:t> (p. 36). Reston, VA: NCTM.</a:t>
            </a:r>
            <a:endParaRPr lang="en-US" sz="1300" i="1" dirty="0"/>
          </a:p>
        </p:txBody>
      </p:sp>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145</a:t>
            </a:fld>
            <a:endParaRPr lang="en-US" dirty="0"/>
          </a:p>
        </p:txBody>
      </p:sp>
    </p:spTree>
    <p:extLst>
      <p:ext uri="{BB962C8B-B14F-4D97-AF65-F5344CB8AC3E}">
        <p14:creationId xmlns:p14="http://schemas.microsoft.com/office/powerpoint/2010/main" val="145970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Purposeful Questions</a:t>
            </a:r>
          </a:p>
        </p:txBody>
      </p:sp>
      <p:sp>
        <p:nvSpPr>
          <p:cNvPr id="4" name="Slide Number Placeholder 3"/>
          <p:cNvSpPr>
            <a:spLocks noGrp="1"/>
          </p:cNvSpPr>
          <p:nvPr>
            <p:ph type="sldNum" sz="quarter" idx="12"/>
          </p:nvPr>
        </p:nvSpPr>
        <p:spPr/>
        <p:txBody>
          <a:bodyPr/>
          <a:lstStyle/>
          <a:p>
            <a:fld id="{A0787430-367F-844C-868B-A0250E95AAAB}" type="slidenum">
              <a:rPr lang="en-US" smtClean="0"/>
              <a:t>146</a:t>
            </a:fld>
            <a:endParaRPr lang="en-US" dirty="0"/>
          </a:p>
        </p:txBody>
      </p:sp>
      <p:graphicFrame>
        <p:nvGraphicFramePr>
          <p:cNvPr id="5" name="Table 4"/>
          <p:cNvGraphicFramePr>
            <a:graphicFrameLocks noGrp="1"/>
          </p:cNvGraphicFramePr>
          <p:nvPr>
            <p:extLst/>
          </p:nvPr>
        </p:nvGraphicFramePr>
        <p:xfrm>
          <a:off x="253530" y="1450936"/>
          <a:ext cx="8703459" cy="4171072"/>
        </p:xfrm>
        <a:graphic>
          <a:graphicData uri="http://schemas.openxmlformats.org/drawingml/2006/table">
            <a:tbl>
              <a:tblPr firstRow="1" bandRow="1">
                <a:tableStyleId>{5C22544A-7EE6-4342-B048-85BDC9FD1C3A}</a:tableStyleId>
              </a:tblPr>
              <a:tblGrid>
                <a:gridCol w="2048236">
                  <a:extLst>
                    <a:ext uri="{9D8B030D-6E8A-4147-A177-3AD203B41FA5}">
                      <a16:colId xmlns:a16="http://schemas.microsoft.com/office/drawing/2014/main" val="20000"/>
                    </a:ext>
                  </a:extLst>
                </a:gridCol>
                <a:gridCol w="2995448">
                  <a:extLst>
                    <a:ext uri="{9D8B030D-6E8A-4147-A177-3AD203B41FA5}">
                      <a16:colId xmlns:a16="http://schemas.microsoft.com/office/drawing/2014/main" val="20001"/>
                    </a:ext>
                  </a:extLst>
                </a:gridCol>
                <a:gridCol w="3659775">
                  <a:extLst>
                    <a:ext uri="{9D8B030D-6E8A-4147-A177-3AD203B41FA5}">
                      <a16:colId xmlns:a16="http://schemas.microsoft.com/office/drawing/2014/main" val="20002"/>
                    </a:ext>
                  </a:extLst>
                </a:gridCol>
              </a:tblGrid>
              <a:tr h="422032">
                <a:tc>
                  <a:txBody>
                    <a:bodyPr/>
                    <a:lstStyle/>
                    <a:p>
                      <a:r>
                        <a:rPr lang="en-US" sz="1800" b="0" i="0" u="none" strike="noStrike" kern="1200" baseline="0" dirty="0">
                          <a:solidFill>
                            <a:schemeClr val="lt1"/>
                          </a:solidFill>
                          <a:latin typeface="+mn-lt"/>
                          <a:ea typeface="+mn-ea"/>
                          <a:cs typeface="+mn-cs"/>
                        </a:rPr>
                        <a:t>Question type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lt1"/>
                          </a:solidFill>
                          <a:latin typeface="+mn-lt"/>
                          <a:ea typeface="+mn-ea"/>
                          <a:cs typeface="+mn-cs"/>
                        </a:rPr>
                        <a:t>Description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lt1"/>
                          </a:solidFill>
                          <a:latin typeface="+mn-lt"/>
                          <a:ea typeface="+mn-ea"/>
                          <a:cs typeface="+mn-cs"/>
                        </a:rPr>
                        <a:t>Examples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973504">
                <a:tc>
                  <a:txBody>
                    <a:bodyPr/>
                    <a:lstStyle/>
                    <a:p>
                      <a:r>
                        <a:rPr lang="en-US" sz="1800" b="0" i="0" u="none" strike="noStrike" kern="1200" baseline="0" dirty="0">
                          <a:solidFill>
                            <a:schemeClr val="tx1"/>
                          </a:solidFill>
                          <a:latin typeface="+mn-lt"/>
                          <a:ea typeface="+mn-ea"/>
                          <a:cs typeface="+mn-cs"/>
                        </a:rPr>
                        <a:t>Gathering information</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dk1"/>
                          </a:solidFill>
                          <a:latin typeface="+mn-lt"/>
                          <a:ea typeface="+mn-ea"/>
                          <a:cs typeface="+mn-cs"/>
                        </a:rPr>
                        <a:t>Students recall facts, definitions, or procedures.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When you write an equation, what does the equal sign tell you?</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What is the formula for finding the area of a rectangle?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141709">
                <a:tc>
                  <a:txBody>
                    <a:bodyPr/>
                    <a:lstStyle/>
                    <a:p>
                      <a:r>
                        <a:rPr lang="en-US" sz="1800" b="0" i="0" u="none" strike="noStrike" kern="1200" baseline="0" dirty="0">
                          <a:solidFill>
                            <a:schemeClr val="dk1"/>
                          </a:solidFill>
                          <a:latin typeface="+mn-lt"/>
                          <a:ea typeface="+mn-ea"/>
                          <a:cs typeface="+mn-cs"/>
                        </a:rPr>
                        <a:t>Probing thinking</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dk1"/>
                          </a:solidFill>
                          <a:latin typeface="+mn-lt"/>
                          <a:ea typeface="+mn-ea"/>
                          <a:cs typeface="+mn-cs"/>
                        </a:rPr>
                        <a:t>Students explain, elaborate, or clarify their thinking, including articulating the</a:t>
                      </a:r>
                    </a:p>
                    <a:p>
                      <a:r>
                        <a:rPr lang="en-US" sz="1800" b="0" i="0" u="none" strike="noStrike" kern="1200" baseline="0" dirty="0">
                          <a:solidFill>
                            <a:schemeClr val="dk1"/>
                          </a:solidFill>
                          <a:latin typeface="+mn-lt"/>
                          <a:ea typeface="+mn-ea"/>
                          <a:cs typeface="+mn-cs"/>
                        </a:rPr>
                        <a:t>steps in solution methods or the completion of a task.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As you drew that number line, what decisions did you make so that you could represent 7 fourths on it?</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Can you show and explain more about how you used a table to find the answer to the Smartphone Plans task?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TextBox 5"/>
          <p:cNvSpPr txBox="1"/>
          <p:nvPr/>
        </p:nvSpPr>
        <p:spPr>
          <a:xfrm>
            <a:off x="457200" y="5807294"/>
            <a:ext cx="7808253" cy="492443"/>
          </a:xfrm>
          <a:prstGeom prst="rect">
            <a:avLst/>
          </a:prstGeom>
          <a:noFill/>
        </p:spPr>
        <p:txBody>
          <a:bodyPr wrap="square" rtlCol="0">
            <a:spAutoFit/>
          </a:bodyPr>
          <a:lstStyle/>
          <a:p>
            <a:r>
              <a:rPr lang="en-US" sz="1300" dirty="0"/>
              <a:t>Effective Teaching and Learning. (2014). In </a:t>
            </a:r>
            <a:r>
              <a:rPr lang="en-US" sz="1300" i="1" dirty="0"/>
              <a:t>Principles to Actions : Ensuring mathematical success for all</a:t>
            </a:r>
            <a:r>
              <a:rPr lang="en-US" sz="1300" dirty="0"/>
              <a:t> (p. 36). Reston, VA: NCTM.</a:t>
            </a:r>
            <a:endParaRPr lang="en-US" sz="1300" i="1" dirty="0"/>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146</a:t>
            </a:fld>
            <a:endParaRPr lang="en-US" dirty="0"/>
          </a:p>
        </p:txBody>
      </p:sp>
      <p:sp>
        <p:nvSpPr>
          <p:cNvPr id="8" name="TextBox 7"/>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23 </a:t>
            </a:r>
          </a:p>
        </p:txBody>
      </p:sp>
    </p:spTree>
    <p:extLst>
      <p:ext uri="{BB962C8B-B14F-4D97-AF65-F5344CB8AC3E}">
        <p14:creationId xmlns:p14="http://schemas.microsoft.com/office/powerpoint/2010/main" val="1444914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Purposeful Questions</a:t>
            </a:r>
          </a:p>
        </p:txBody>
      </p:sp>
      <p:sp>
        <p:nvSpPr>
          <p:cNvPr id="4" name="Slide Number Placeholder 3"/>
          <p:cNvSpPr>
            <a:spLocks noGrp="1"/>
          </p:cNvSpPr>
          <p:nvPr>
            <p:ph type="sldNum" sz="quarter" idx="12"/>
          </p:nvPr>
        </p:nvSpPr>
        <p:spPr/>
        <p:txBody>
          <a:bodyPr/>
          <a:lstStyle/>
          <a:p>
            <a:fld id="{A0787430-367F-844C-868B-A0250E95AAAB}" type="slidenum">
              <a:rPr lang="en-US" smtClean="0"/>
              <a:t>147</a:t>
            </a:fld>
            <a:endParaRPr lang="en-US" dirty="0"/>
          </a:p>
        </p:txBody>
      </p:sp>
      <p:graphicFrame>
        <p:nvGraphicFramePr>
          <p:cNvPr id="7" name="Table 6"/>
          <p:cNvGraphicFramePr>
            <a:graphicFrameLocks noGrp="1"/>
          </p:cNvGraphicFramePr>
          <p:nvPr>
            <p:extLst/>
          </p:nvPr>
        </p:nvGraphicFramePr>
        <p:xfrm>
          <a:off x="251208" y="1542764"/>
          <a:ext cx="8681777" cy="3931868"/>
        </p:xfrm>
        <a:graphic>
          <a:graphicData uri="http://schemas.openxmlformats.org/drawingml/2006/table">
            <a:tbl>
              <a:tblPr firstRow="1" bandRow="1">
                <a:tableStyleId>{5C22544A-7EE6-4342-B048-85BDC9FD1C3A}</a:tableStyleId>
              </a:tblPr>
              <a:tblGrid>
                <a:gridCol w="1987495">
                  <a:extLst>
                    <a:ext uri="{9D8B030D-6E8A-4147-A177-3AD203B41FA5}">
                      <a16:colId xmlns:a16="http://schemas.microsoft.com/office/drawing/2014/main" val="20000"/>
                    </a:ext>
                  </a:extLst>
                </a:gridCol>
                <a:gridCol w="3026980">
                  <a:extLst>
                    <a:ext uri="{9D8B030D-6E8A-4147-A177-3AD203B41FA5}">
                      <a16:colId xmlns:a16="http://schemas.microsoft.com/office/drawing/2014/main" val="20001"/>
                    </a:ext>
                  </a:extLst>
                </a:gridCol>
                <a:gridCol w="3667302">
                  <a:extLst>
                    <a:ext uri="{9D8B030D-6E8A-4147-A177-3AD203B41FA5}">
                      <a16:colId xmlns:a16="http://schemas.microsoft.com/office/drawing/2014/main" val="20002"/>
                    </a:ext>
                  </a:extLst>
                </a:gridCol>
              </a:tblGrid>
              <a:tr h="375986">
                <a:tc>
                  <a:txBody>
                    <a:bodyPr/>
                    <a:lstStyle/>
                    <a:p>
                      <a:r>
                        <a:rPr lang="en-US" sz="1800" b="0" i="0" u="none" strike="noStrike" kern="1200" baseline="0" dirty="0">
                          <a:solidFill>
                            <a:schemeClr val="lt1"/>
                          </a:solidFill>
                          <a:latin typeface="+mn-lt"/>
                          <a:ea typeface="+mn-ea"/>
                          <a:cs typeface="+mn-cs"/>
                        </a:rPr>
                        <a:t>Question type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lt1"/>
                          </a:solidFill>
                          <a:latin typeface="+mn-lt"/>
                          <a:ea typeface="+mn-ea"/>
                          <a:cs typeface="+mn-cs"/>
                        </a:rPr>
                        <a:t>Description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lt1"/>
                          </a:solidFill>
                          <a:latin typeface="+mn-lt"/>
                          <a:ea typeface="+mn-ea"/>
                          <a:cs typeface="+mn-cs"/>
                        </a:rPr>
                        <a:t>Examples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647848">
                <a:tc>
                  <a:txBody>
                    <a:bodyPr/>
                    <a:lstStyle/>
                    <a:p>
                      <a:r>
                        <a:rPr lang="en-US" sz="1800" b="0" i="0" u="none" strike="noStrike" kern="1200" baseline="0" dirty="0">
                          <a:solidFill>
                            <a:schemeClr val="dk1"/>
                          </a:solidFill>
                          <a:latin typeface="+mn-lt"/>
                          <a:ea typeface="+mn-ea"/>
                          <a:cs typeface="+mn-cs"/>
                        </a:rPr>
                        <a:t>Making the mathematics</a:t>
                      </a:r>
                    </a:p>
                    <a:p>
                      <a:r>
                        <a:rPr lang="en-US" sz="1800" b="0" i="0" u="none" strike="noStrike" kern="1200" baseline="0" dirty="0">
                          <a:solidFill>
                            <a:schemeClr val="dk1"/>
                          </a:solidFill>
                          <a:latin typeface="+mn-lt"/>
                          <a:ea typeface="+mn-ea"/>
                          <a:cs typeface="+mn-cs"/>
                        </a:rPr>
                        <a:t>visible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dk1"/>
                          </a:solidFill>
                          <a:latin typeface="+mn-lt"/>
                          <a:ea typeface="+mn-ea"/>
                          <a:cs typeface="+mn-cs"/>
                        </a:rPr>
                        <a:t>Students discuss mathematical structures and make connections among mathematical ideas and relationships.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Wingdings" panose="05000000000000000000" pitchFamily="2" charset="2"/>
                        <a:buChar char="§"/>
                      </a:pPr>
                      <a:r>
                        <a:rPr lang="en-US" sz="1800" b="0" i="0" u="none" strike="noStrike" kern="1200" baseline="0" dirty="0">
                          <a:solidFill>
                            <a:schemeClr val="dk1"/>
                          </a:solidFill>
                          <a:latin typeface="+mn-lt"/>
                          <a:ea typeface="+mn-ea"/>
                          <a:cs typeface="+mn-cs"/>
                        </a:rPr>
                        <a:t>What does your equation have to do with the band concert situation?</a:t>
                      </a:r>
                    </a:p>
                    <a:p>
                      <a:pPr marL="285750" indent="-285750">
                        <a:buFont typeface="Wingdings" panose="05000000000000000000" pitchFamily="2" charset="2"/>
                        <a:buChar char="§"/>
                      </a:pPr>
                      <a:r>
                        <a:rPr lang="en-US" sz="1800" b="0" i="0" u="none" strike="noStrike" kern="1200" baseline="0" dirty="0">
                          <a:solidFill>
                            <a:schemeClr val="dk1"/>
                          </a:solidFill>
                          <a:latin typeface="+mn-lt"/>
                          <a:ea typeface="+mn-ea"/>
                          <a:cs typeface="+mn-cs"/>
                        </a:rPr>
                        <a:t>How does that array relate to multiplication and division?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908034">
                <a:tc>
                  <a:txBody>
                    <a:bodyPr/>
                    <a:lstStyle/>
                    <a:p>
                      <a:r>
                        <a:rPr lang="en-US" sz="1800" b="0" i="0" u="none" strike="noStrike" kern="1200" baseline="0" dirty="0">
                          <a:solidFill>
                            <a:schemeClr val="dk1"/>
                          </a:solidFill>
                          <a:latin typeface="+mn-lt"/>
                          <a:ea typeface="+mn-ea"/>
                          <a:cs typeface="+mn-cs"/>
                        </a:rPr>
                        <a:t>Encouraging reflection</a:t>
                      </a:r>
                    </a:p>
                    <a:p>
                      <a:r>
                        <a:rPr lang="en-US" sz="1800" b="0" i="0" u="none" strike="noStrike" kern="1200" baseline="0" dirty="0">
                          <a:solidFill>
                            <a:schemeClr val="dk1"/>
                          </a:solidFill>
                          <a:latin typeface="+mn-lt"/>
                          <a:ea typeface="+mn-ea"/>
                          <a:cs typeface="+mn-cs"/>
                        </a:rPr>
                        <a:t>and justification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b="0" i="0" u="none" strike="noStrike" kern="1200" baseline="0" dirty="0">
                          <a:solidFill>
                            <a:schemeClr val="dk1"/>
                          </a:solidFill>
                          <a:latin typeface="+mn-lt"/>
                          <a:ea typeface="+mn-ea"/>
                          <a:cs typeface="+mn-cs"/>
                        </a:rPr>
                        <a:t>Students reveal deeper</a:t>
                      </a:r>
                    </a:p>
                    <a:p>
                      <a:r>
                        <a:rPr lang="en-US" sz="1800" b="0" i="0" u="none" strike="noStrike" kern="1200" baseline="0" dirty="0">
                          <a:solidFill>
                            <a:schemeClr val="dk1"/>
                          </a:solidFill>
                          <a:latin typeface="+mn-lt"/>
                          <a:ea typeface="+mn-ea"/>
                          <a:cs typeface="+mn-cs"/>
                        </a:rPr>
                        <a:t>understanding of their</a:t>
                      </a:r>
                    </a:p>
                    <a:p>
                      <a:r>
                        <a:rPr lang="en-US" sz="1800" b="0" i="0" u="none" strike="noStrike" kern="1200" baseline="0" dirty="0">
                          <a:solidFill>
                            <a:schemeClr val="dk1"/>
                          </a:solidFill>
                          <a:latin typeface="+mn-lt"/>
                          <a:ea typeface="+mn-ea"/>
                          <a:cs typeface="+mn-cs"/>
                        </a:rPr>
                        <a:t>reasoning and actions,</a:t>
                      </a:r>
                    </a:p>
                    <a:p>
                      <a:r>
                        <a:rPr lang="en-US" sz="1800" b="0" i="0" u="none" strike="noStrike" kern="1200" baseline="0" dirty="0">
                          <a:solidFill>
                            <a:schemeClr val="dk1"/>
                          </a:solidFill>
                          <a:latin typeface="+mn-lt"/>
                          <a:ea typeface="+mn-ea"/>
                          <a:cs typeface="+mn-cs"/>
                        </a:rPr>
                        <a:t>including making an argument for the validity of their work.</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How might you prove that 51 is the solution?</a:t>
                      </a:r>
                    </a:p>
                    <a:p>
                      <a:pPr marL="285750" indent="-285750">
                        <a:buFont typeface="Arial" panose="020B0604020202020204" pitchFamily="34" charset="0"/>
                        <a:buChar char="•"/>
                      </a:pPr>
                      <a:r>
                        <a:rPr lang="en-US" sz="1800" b="0" i="0" u="none" strike="noStrike" kern="1200" baseline="0" dirty="0">
                          <a:solidFill>
                            <a:schemeClr val="dk1"/>
                          </a:solidFill>
                          <a:latin typeface="+mn-lt"/>
                          <a:ea typeface="+mn-ea"/>
                          <a:cs typeface="+mn-cs"/>
                        </a:rPr>
                        <a:t>How do you know that the sum of two odd numbers will always be even?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8" name="TextBox 7"/>
          <p:cNvSpPr txBox="1"/>
          <p:nvPr/>
        </p:nvSpPr>
        <p:spPr>
          <a:xfrm>
            <a:off x="457200" y="5807294"/>
            <a:ext cx="7808253" cy="492443"/>
          </a:xfrm>
          <a:prstGeom prst="rect">
            <a:avLst/>
          </a:prstGeom>
          <a:noFill/>
        </p:spPr>
        <p:txBody>
          <a:bodyPr wrap="square" rtlCol="0">
            <a:spAutoFit/>
          </a:bodyPr>
          <a:lstStyle/>
          <a:p>
            <a:r>
              <a:rPr lang="en-US" sz="1300" dirty="0"/>
              <a:t>Effective Teaching and Learning. (2014). In </a:t>
            </a:r>
            <a:r>
              <a:rPr lang="en-US" sz="1300" i="1" dirty="0"/>
              <a:t>Principles to Actions : Ensuring mathematical success for all</a:t>
            </a:r>
            <a:r>
              <a:rPr lang="en-US" sz="1300" dirty="0"/>
              <a:t> (p. 36). Reston, VA: NCTM.</a:t>
            </a:r>
            <a:endParaRPr lang="en-US" sz="1300" i="1"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147</a:t>
            </a:fld>
            <a:endParaRPr lang="en-US" dirty="0"/>
          </a:p>
        </p:txBody>
      </p:sp>
      <p:sp>
        <p:nvSpPr>
          <p:cNvPr id="9" name="TextBox 8"/>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23 </a:t>
            </a:r>
          </a:p>
        </p:txBody>
      </p:sp>
    </p:spTree>
    <p:extLst>
      <p:ext uri="{BB962C8B-B14F-4D97-AF65-F5344CB8AC3E}">
        <p14:creationId xmlns:p14="http://schemas.microsoft.com/office/powerpoint/2010/main" val="1342787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altLang="en-US" kern="0" dirty="0"/>
              <a:t>The Challenge</a:t>
            </a:r>
            <a:endParaRPr lang="en-US" dirty="0"/>
          </a:p>
        </p:txBody>
      </p:sp>
      <p:sp>
        <p:nvSpPr>
          <p:cNvPr id="2" name="Content Placeholder 1"/>
          <p:cNvSpPr>
            <a:spLocks noGrp="1"/>
          </p:cNvSpPr>
          <p:nvPr>
            <p:ph idx="1"/>
          </p:nvPr>
        </p:nvSpPr>
        <p:spPr/>
        <p:txBody>
          <a:bodyPr>
            <a:normAutofit fontScale="85000" lnSpcReduction="20000"/>
          </a:bodyPr>
          <a:lstStyle/>
          <a:p>
            <a:r>
              <a:rPr lang="en-US" dirty="0"/>
              <a:t>Increase instruction on problem-solving strategies</a:t>
            </a:r>
          </a:p>
          <a:p>
            <a:r>
              <a:rPr lang="en-US" dirty="0"/>
              <a:t>Increase emphasis on geometric and algebraic thinking</a:t>
            </a:r>
          </a:p>
          <a:p>
            <a:r>
              <a:rPr lang="en-US" dirty="0"/>
              <a:t>Provide instruction in higher-order mathematics</a:t>
            </a:r>
          </a:p>
          <a:p>
            <a:r>
              <a:rPr lang="en-US" dirty="0"/>
              <a:t>Shift focus from “rules or processes” of mathematics to deeper understanding of “why”</a:t>
            </a:r>
          </a:p>
          <a:p>
            <a:r>
              <a:rPr lang="en-US" dirty="0"/>
              <a:t>Incorporate close-reading strategies into the math classroom</a:t>
            </a:r>
          </a:p>
          <a:p>
            <a:r>
              <a:rPr lang="en-US" dirty="0"/>
              <a:t>Have high expectations of all students</a:t>
            </a:r>
          </a:p>
        </p:txBody>
      </p:sp>
      <p:sp>
        <p:nvSpPr>
          <p:cNvPr id="3" name="Slide Number Placeholder 2"/>
          <p:cNvSpPr>
            <a:spLocks noGrp="1"/>
          </p:cNvSpPr>
          <p:nvPr>
            <p:ph type="sldNum" sz="quarter" idx="12"/>
          </p:nvPr>
        </p:nvSpPr>
        <p:spPr/>
        <p:txBody>
          <a:bodyPr/>
          <a:lstStyle/>
          <a:p>
            <a:fld id="{A0787430-367F-844C-868B-A0250E95AAAB}" type="slidenum">
              <a:rPr lang="en-US" smtClean="0"/>
              <a:t>148</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7713" y="3424238"/>
            <a:ext cx="28575" cy="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148</a:t>
            </a:fld>
            <a:endParaRPr lang="en-US" dirty="0"/>
          </a:p>
        </p:txBody>
      </p:sp>
    </p:spTree>
    <p:extLst>
      <p:ext uri="{BB962C8B-B14F-4D97-AF65-F5344CB8AC3E}">
        <p14:creationId xmlns:p14="http://schemas.microsoft.com/office/powerpoint/2010/main" val="3750172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4"/>
          <p:cNvSpPr>
            <a:spLocks noGrp="1"/>
          </p:cNvSpPr>
          <p:nvPr>
            <p:ph type="title"/>
          </p:nvPr>
        </p:nvSpPr>
        <p:spPr>
          <a:xfrm>
            <a:off x="722313" y="2219325"/>
            <a:ext cx="7772400" cy="919163"/>
          </a:xfrm>
        </p:spPr>
        <p:txBody>
          <a:bodyPr/>
          <a:lstStyle/>
          <a:p>
            <a:r>
              <a:rPr lang="en-US" altLang="en-US" dirty="0"/>
              <a:t>Final Tools and Tips</a:t>
            </a:r>
          </a:p>
        </p:txBody>
      </p:sp>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149</a:t>
            </a:fld>
            <a:endParaRPr lang="en-US" altLang="en-US" sz="1200" dirty="0">
              <a:solidFill>
                <a:srgbClr val="0084A9"/>
              </a:solidFill>
            </a:endParaRPr>
          </a:p>
        </p:txBody>
      </p:sp>
    </p:spTree>
    <p:extLst>
      <p:ext uri="{BB962C8B-B14F-4D97-AF65-F5344CB8AC3E}">
        <p14:creationId xmlns:p14="http://schemas.microsoft.com/office/powerpoint/2010/main" val="224215896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“Must haves” in Math</a:t>
            </a:r>
          </a:p>
        </p:txBody>
      </p:sp>
      <p:sp>
        <p:nvSpPr>
          <p:cNvPr id="3" name="Content Placeholder 2"/>
          <p:cNvSpPr>
            <a:spLocks noGrp="1"/>
          </p:cNvSpPr>
          <p:nvPr>
            <p:ph idx="1"/>
          </p:nvPr>
        </p:nvSpPr>
        <p:spPr/>
        <p:txBody>
          <a:bodyPr/>
          <a:lstStyle/>
          <a:p>
            <a:r>
              <a:rPr lang="en-US" sz="2400" dirty="0"/>
              <a:t>Consistency</a:t>
            </a:r>
          </a:p>
          <a:p>
            <a:r>
              <a:rPr lang="en-US" sz="2400" dirty="0"/>
              <a:t>Fluency</a:t>
            </a:r>
          </a:p>
          <a:p>
            <a:r>
              <a:rPr lang="en-US" sz="2400" dirty="0"/>
              <a:t>Well-developed number sense</a:t>
            </a:r>
          </a:p>
          <a:p>
            <a:r>
              <a:rPr lang="en-US" sz="2400" dirty="0"/>
              <a:t>Skills in geometric measurement</a:t>
            </a:r>
          </a:p>
          <a:p>
            <a:r>
              <a:rPr lang="en-US" sz="2400" dirty="0"/>
              <a:t>Skills in working in the coordinate plane</a:t>
            </a:r>
          </a:p>
          <a:p>
            <a:r>
              <a:rPr lang="en-US" sz="2400" dirty="0"/>
              <a:t>Skills in interpreting graphics</a:t>
            </a:r>
          </a:p>
          <a:p>
            <a:r>
              <a:rPr lang="en-US" sz="2400" dirty="0"/>
              <a:t>Skills in working with basic statistical concepts</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15</a:t>
            </a:fld>
            <a:endParaRPr lang="en-US" altLang="en-US" dirty="0"/>
          </a:p>
        </p:txBody>
      </p:sp>
    </p:spTree>
    <p:extLst>
      <p:ext uri="{BB962C8B-B14F-4D97-AF65-F5344CB8AC3E}">
        <p14:creationId xmlns:p14="http://schemas.microsoft.com/office/powerpoint/2010/main" val="557615297"/>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itle 1"/>
          <p:cNvSpPr>
            <a:spLocks noGrp="1"/>
          </p:cNvSpPr>
          <p:nvPr>
            <p:ph type="title"/>
          </p:nvPr>
        </p:nvSpPr>
        <p:spPr bwMode="auto">
          <a:xfrm>
            <a:off x="395288" y="476250"/>
            <a:ext cx="8748712" cy="8747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dirty="0">
                <a:latin typeface="Arial Bold" charset="0"/>
                <a:cs typeface="Arial Bold" charset="0"/>
              </a:rPr>
              <a:t>Resources</a:t>
            </a:r>
          </a:p>
        </p:txBody>
      </p:sp>
      <p:pic>
        <p:nvPicPr>
          <p:cNvPr id="8207"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570" y="3810000"/>
            <a:ext cx="3933825" cy="274810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208"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504149">
            <a:off x="362530" y="2097186"/>
            <a:ext cx="3475355" cy="1889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 name="Picture 4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311601">
            <a:off x="1391753" y="3857597"/>
            <a:ext cx="1324752" cy="2547939"/>
          </a:xfrm>
          <a:prstGeom prst="rect">
            <a:avLst/>
          </a:prstGeom>
        </p:spPr>
      </p:pic>
      <p:pic>
        <p:nvPicPr>
          <p:cNvPr id="5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05705">
            <a:off x="5503692" y="2145065"/>
            <a:ext cx="2829579" cy="2136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3154" y="1583575"/>
            <a:ext cx="4270655" cy="2127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3"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341442">
            <a:off x="6292565" y="4143714"/>
            <a:ext cx="1543848" cy="2241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descr="http://www.montgomeryschoolsmd.org/departments/itv/mathdude/Masthead_588x16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072678">
            <a:off x="5465915" y="3272106"/>
            <a:ext cx="3588269" cy="9764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2948" y="5571421"/>
            <a:ext cx="4061287" cy="7283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0722262">
            <a:off x="640483" y="4676059"/>
            <a:ext cx="3541397" cy="851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085342">
            <a:off x="5032824" y="4614596"/>
            <a:ext cx="3348526" cy="9743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0679546">
            <a:off x="580788" y="3155169"/>
            <a:ext cx="3223466" cy="905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91556" y="3407211"/>
            <a:ext cx="2427228" cy="1063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A0787430-367F-844C-868B-A0250E95AAAB}" type="slidenum">
              <a:rPr lang="en-US" smtClean="0"/>
              <a:t>150</a:t>
            </a:fld>
            <a:endParaRPr lang="en-US" dirty="0"/>
          </a:p>
        </p:txBody>
      </p:sp>
      <p:sp>
        <p:nvSpPr>
          <p:cNvPr id="1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150</a:t>
            </a:fld>
            <a:endParaRPr lang="en-US" dirty="0"/>
          </a:p>
        </p:txBody>
      </p:sp>
      <p:sp>
        <p:nvSpPr>
          <p:cNvPr id="17" name="TextBox 16"/>
          <p:cNvSpPr txBox="1"/>
          <p:nvPr/>
        </p:nvSpPr>
        <p:spPr>
          <a:xfrm>
            <a:off x="6537266" y="740849"/>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52-53 </a:t>
            </a:r>
          </a:p>
        </p:txBody>
      </p:sp>
    </p:spTree>
    <p:extLst>
      <p:ext uri="{BB962C8B-B14F-4D97-AF65-F5344CB8AC3E}">
        <p14:creationId xmlns:p14="http://schemas.microsoft.com/office/powerpoint/2010/main" val="3794016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Calculator Resources</a:t>
            </a:r>
          </a:p>
        </p:txBody>
      </p:sp>
      <p:sp>
        <p:nvSpPr>
          <p:cNvPr id="4" name="Slide Number Placeholder 3"/>
          <p:cNvSpPr>
            <a:spLocks noGrp="1"/>
          </p:cNvSpPr>
          <p:nvPr>
            <p:ph type="sldNum" sz="quarter" idx="12"/>
          </p:nvPr>
        </p:nvSpPr>
        <p:spPr/>
        <p:txBody>
          <a:bodyPr/>
          <a:lstStyle/>
          <a:p>
            <a:fld id="{A0787430-367F-844C-868B-A0250E95AAAB}" type="slidenum">
              <a:rPr lang="en-US" smtClean="0"/>
              <a:t>151</a:t>
            </a:fld>
            <a:endParaRPr lang="en-US" dirty="0"/>
          </a:p>
        </p:txBody>
      </p:sp>
      <p:sp>
        <p:nvSpPr>
          <p:cNvPr id="6" name="TextBox 5"/>
          <p:cNvSpPr txBox="1"/>
          <p:nvPr/>
        </p:nvSpPr>
        <p:spPr>
          <a:xfrm>
            <a:off x="622852" y="2067339"/>
            <a:ext cx="3684105" cy="914400"/>
          </a:xfrm>
          <a:prstGeom prst="rect">
            <a:avLst/>
          </a:prstGeom>
          <a:noFill/>
        </p:spPr>
        <p:txBody>
          <a:bodyPr wrap="square" rtlCol="0">
            <a:spAutoFit/>
          </a:bodyPr>
          <a:lstStyle/>
          <a:p>
            <a:endParaRPr lang="en-US" dirty="0"/>
          </a:p>
        </p:txBody>
      </p:sp>
      <p:pic>
        <p:nvPicPr>
          <p:cNvPr id="3" name="Picture 2" descr="Screen Clipping"/>
          <p:cNvPicPr>
            <a:picLocks noChangeAspect="1"/>
          </p:cNvPicPr>
          <p:nvPr/>
        </p:nvPicPr>
        <p:blipFill>
          <a:blip r:embed="rId3"/>
          <a:stretch>
            <a:fillRect/>
          </a:stretch>
        </p:blipFill>
        <p:spPr>
          <a:xfrm>
            <a:off x="433433" y="1682497"/>
            <a:ext cx="4837043" cy="3597138"/>
          </a:xfrm>
          <a:prstGeom prst="rect">
            <a:avLst/>
          </a:prstGeom>
          <a:ln w="28575">
            <a:solidFill>
              <a:schemeClr val="tx1"/>
            </a:solidFill>
          </a:ln>
          <a:effectLst>
            <a:outerShdw blurRad="50800" dist="38100" dir="5400000" algn="t" rotWithShape="0">
              <a:prstClr val="black">
                <a:alpha val="40000"/>
              </a:prstClr>
            </a:outerShdw>
          </a:effectLst>
        </p:spPr>
      </p:pic>
      <p:pic>
        <p:nvPicPr>
          <p:cNvPr id="8" name="Picture 7" descr="Screen Clipping"/>
          <p:cNvPicPr>
            <a:picLocks noChangeAspect="1"/>
          </p:cNvPicPr>
          <p:nvPr/>
        </p:nvPicPr>
        <p:blipFill>
          <a:blip r:embed="rId4"/>
          <a:stretch>
            <a:fillRect/>
          </a:stretch>
        </p:blipFill>
        <p:spPr>
          <a:xfrm>
            <a:off x="5631008" y="1314702"/>
            <a:ext cx="3055792" cy="3944568"/>
          </a:xfrm>
          <a:prstGeom prst="rect">
            <a:avLst/>
          </a:prstGeom>
          <a:ln w="28575">
            <a:solidFill>
              <a:schemeClr val="tx1"/>
            </a:solidFill>
          </a:ln>
          <a:effectLst>
            <a:outerShdw blurRad="63500" sx="102000" sy="102000" algn="ctr" rotWithShape="0">
              <a:prstClr val="black">
                <a:alpha val="40000"/>
              </a:prstClr>
            </a:outerShdw>
          </a:effectLst>
        </p:spPr>
      </p:pic>
      <p:pic>
        <p:nvPicPr>
          <p:cNvPr id="5" name="Picture 4" descr="Screen Clipping"/>
          <p:cNvPicPr>
            <a:picLocks noChangeAspect="1"/>
          </p:cNvPicPr>
          <p:nvPr/>
        </p:nvPicPr>
        <p:blipFill>
          <a:blip r:embed="rId5"/>
          <a:stretch>
            <a:fillRect/>
          </a:stretch>
        </p:blipFill>
        <p:spPr>
          <a:xfrm>
            <a:off x="2948925" y="4022847"/>
            <a:ext cx="4643103" cy="2621282"/>
          </a:xfrm>
          <a:prstGeom prst="rect">
            <a:avLst/>
          </a:prstGeom>
          <a:effectLst>
            <a:outerShdw blurRad="63500" sx="102000" sy="102000" algn="ctr" rotWithShape="0">
              <a:prstClr val="black">
                <a:alpha val="40000"/>
              </a:prstClr>
            </a:outerShdw>
          </a:effectLst>
        </p:spPr>
      </p:pic>
      <p:sp>
        <p:nvSpPr>
          <p:cNvPr id="9" name="Slide Number Placeholder 29"/>
          <p:cNvSpPr>
            <a:spLocks noGrp="1"/>
          </p:cNvSpPr>
          <p:nvPr>
            <p:ph type="sldNum" sz="quarter" idx="10"/>
          </p:nvPr>
        </p:nvSpPr>
        <p:spPr>
          <a:xfrm>
            <a:off x="457200" y="6299200"/>
            <a:ext cx="458788" cy="322263"/>
          </a:xfrm>
        </p:spPr>
        <p:txBody>
          <a:bodyPr/>
          <a:lstStyle/>
          <a:p>
            <a:pPr>
              <a:defRPr/>
            </a:pPr>
            <a:fld id="{70632705-19FE-4B76-9DA3-807FA2888835}" type="slidenum">
              <a:rPr lang="en-US" altLang="en-US" smtClean="0"/>
              <a:pPr>
                <a:defRPr/>
              </a:pPr>
              <a:t>151</a:t>
            </a:fld>
            <a:endParaRPr lang="en-US" altLang="en-US" dirty="0"/>
          </a:p>
        </p:txBody>
      </p:sp>
    </p:spTree>
    <p:extLst>
      <p:ext uri="{BB962C8B-B14F-4D97-AF65-F5344CB8AC3E}">
        <p14:creationId xmlns:p14="http://schemas.microsoft.com/office/powerpoint/2010/main" val="5420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https://www.invigorlaw.com/wp-content/uploads/2011/11/iVLG-Q-and-A-subscription-service.jpg"/>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152</a:t>
            </a:fld>
            <a:endParaRPr lang="en-US" dirty="0"/>
          </a:p>
        </p:txBody>
      </p:sp>
    </p:spTree>
    <p:extLst>
      <p:ext uri="{BB962C8B-B14F-4D97-AF65-F5344CB8AC3E}">
        <p14:creationId xmlns:p14="http://schemas.microsoft.com/office/powerpoint/2010/main" val="212434978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4"/>
          <p:cNvSpPr>
            <a:spLocks noGrp="1"/>
          </p:cNvSpPr>
          <p:nvPr>
            <p:ph type="title"/>
          </p:nvPr>
        </p:nvSpPr>
        <p:spPr>
          <a:xfrm>
            <a:off x="722313" y="2219325"/>
            <a:ext cx="7772400" cy="919163"/>
          </a:xfrm>
        </p:spPr>
        <p:txBody>
          <a:bodyPr>
            <a:normAutofit/>
          </a:bodyPr>
          <a:lstStyle/>
          <a:p>
            <a:r>
              <a:rPr lang="en-US" altLang="en-US" sz="5400" dirty="0">
                <a:ea typeface="ＭＳ Ｐゴシック" pitchFamily="34" charset="-128"/>
              </a:rPr>
              <a:t>Thank you!</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153</a:t>
            </a:fld>
            <a:endParaRPr lang="en-US" altLang="en-US" sz="1200" dirty="0">
              <a:solidFill>
                <a:srgbClr val="0084A9"/>
              </a:solidFill>
            </a:endParaRPr>
          </a:p>
        </p:txBody>
      </p:sp>
    </p:spTree>
    <p:extLst>
      <p:ext uri="{BB962C8B-B14F-4D97-AF65-F5344CB8AC3E}">
        <p14:creationId xmlns:p14="http://schemas.microsoft.com/office/powerpoint/2010/main" val="34039406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Skills for the non-calculator section</a:t>
            </a:r>
          </a:p>
        </p:txBody>
      </p:sp>
      <p:sp>
        <p:nvSpPr>
          <p:cNvPr id="3" name="Content Placeholder 2"/>
          <p:cNvSpPr>
            <a:spLocks noGrp="1"/>
          </p:cNvSpPr>
          <p:nvPr>
            <p:ph idx="1"/>
          </p:nvPr>
        </p:nvSpPr>
        <p:spPr/>
        <p:txBody>
          <a:bodyPr/>
          <a:lstStyle/>
          <a:p>
            <a:r>
              <a:rPr lang="en-US" sz="2200" dirty="0"/>
              <a:t>Order fractions and decimals, including on a number line (Q.1.a)</a:t>
            </a:r>
          </a:p>
          <a:p>
            <a:r>
              <a:rPr lang="en-US" sz="2200" dirty="0"/>
              <a:t>Absolute value and distance between two rational numbers (Q.1.d)</a:t>
            </a:r>
          </a:p>
          <a:p>
            <a:r>
              <a:rPr lang="en-US" sz="2200" dirty="0"/>
              <a:t>Addition, subtraction, multiplication, and division on rational numbers (Q.2.a)</a:t>
            </a:r>
          </a:p>
          <a:p>
            <a:r>
              <a:rPr lang="en-US" sz="2200" dirty="0"/>
              <a:t>Computations and write numerical expressions with squares and square roots of positive, rational numbers (Q.2.b)</a:t>
            </a:r>
          </a:p>
          <a:p>
            <a:r>
              <a:rPr lang="en-US" sz="2200" dirty="0"/>
              <a:t>Determine when a numerical expression is undefined (Q.2.d)</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16</a:t>
            </a:fld>
            <a:endParaRPr lang="en-US" altLang="en-US" dirty="0"/>
          </a:p>
        </p:txBody>
      </p:sp>
    </p:spTree>
    <p:extLst>
      <p:ext uri="{BB962C8B-B14F-4D97-AF65-F5344CB8AC3E}">
        <p14:creationId xmlns:p14="http://schemas.microsoft.com/office/powerpoint/2010/main" val="1343402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Sections of the Math Session</a:t>
            </a:r>
          </a:p>
        </p:txBody>
      </p:sp>
      <p:sp>
        <p:nvSpPr>
          <p:cNvPr id="3" name="Content Placeholder 2"/>
          <p:cNvSpPr>
            <a:spLocks noGrp="1"/>
          </p:cNvSpPr>
          <p:nvPr>
            <p:ph sz="half" idx="2"/>
          </p:nvPr>
        </p:nvSpPr>
        <p:spPr>
          <a:xfrm>
            <a:off x="554182" y="1290638"/>
            <a:ext cx="4017818" cy="4596663"/>
          </a:xfrm>
        </p:spPr>
        <p:txBody>
          <a:bodyPr/>
          <a:lstStyle/>
          <a:p>
            <a:r>
              <a:rPr lang="en-US" sz="2400" dirty="0"/>
              <a:t>Introduction</a:t>
            </a:r>
          </a:p>
          <a:p>
            <a:r>
              <a:rPr lang="en-US" sz="2400" dirty="0"/>
              <a:t>Overview</a:t>
            </a:r>
          </a:p>
          <a:p>
            <a:r>
              <a:rPr lang="en-US" sz="2400" dirty="0"/>
              <a:t>Non-calculator skills</a:t>
            </a:r>
          </a:p>
          <a:p>
            <a:r>
              <a:rPr lang="en-US" sz="2400" dirty="0"/>
              <a:t>Number sense</a:t>
            </a:r>
          </a:p>
          <a:p>
            <a:r>
              <a:rPr lang="en-US" sz="2400" dirty="0"/>
              <a:t>Graphical data displays</a:t>
            </a:r>
          </a:p>
          <a:p>
            <a:r>
              <a:rPr lang="en-US" sz="2400" dirty="0"/>
              <a:t>Order of operations</a:t>
            </a:r>
          </a:p>
          <a:p>
            <a:r>
              <a:rPr lang="en-US" sz="2400" dirty="0"/>
              <a:t>Percent change</a:t>
            </a:r>
          </a:p>
          <a:p>
            <a:r>
              <a:rPr lang="en-US" sz="2400" dirty="0"/>
              <a:t>Exponents and roots</a:t>
            </a:r>
          </a:p>
          <a:p>
            <a:r>
              <a:rPr lang="en-US" sz="2400" dirty="0"/>
              <a:t>Properties of 0</a:t>
            </a:r>
          </a:p>
          <a:p>
            <a:endParaRPr lang="en-US" sz="2400" dirty="0"/>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17</a:t>
            </a:fld>
            <a:endParaRPr lang="en-US" altLang="en-US" dirty="0"/>
          </a:p>
        </p:txBody>
      </p:sp>
      <p:sp>
        <p:nvSpPr>
          <p:cNvPr id="6" name="Content Placeholder 2"/>
          <p:cNvSpPr txBox="1">
            <a:spLocks/>
          </p:cNvSpPr>
          <p:nvPr/>
        </p:nvSpPr>
        <p:spPr bwMode="auto">
          <a:xfrm>
            <a:off x="4668982" y="1290638"/>
            <a:ext cx="4322618" cy="459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0" fontAlgn="base" hangingPunct="0">
              <a:lnSpc>
                <a:spcPct val="130000"/>
              </a:lnSpc>
              <a:spcBef>
                <a:spcPct val="20000"/>
              </a:spcBef>
              <a:spcAft>
                <a:spcPct val="0"/>
              </a:spcAft>
              <a:buFont typeface="Arial" pitchFamily="34" charset="0"/>
              <a:buChar char="•"/>
              <a:defRPr sz="2800" kern="1200">
                <a:solidFill>
                  <a:schemeClr val="tx1"/>
                </a:solidFill>
                <a:latin typeface="+mn-lt"/>
                <a:ea typeface="MS PGothic" pitchFamily="34" charset="-128"/>
                <a:cs typeface="ＭＳ Ｐゴシック" charset="0"/>
              </a:defRPr>
            </a:lvl1pPr>
            <a:lvl2pPr marL="742950" indent="-285750" algn="l" defTabSz="457200" rtl="0" eaLnBrk="0" fontAlgn="base" hangingPunct="0">
              <a:lnSpc>
                <a:spcPct val="130000"/>
              </a:lnSpc>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2pPr>
            <a:lvl3pPr marL="1143000" indent="-228600" algn="l" defTabSz="457200" rtl="0" eaLnBrk="0" fontAlgn="base" hangingPunct="0">
              <a:lnSpc>
                <a:spcPct val="130000"/>
              </a:lnSpc>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3pPr>
            <a:lvl4pPr marL="1600200" indent="-228600" algn="l" defTabSz="457200" rtl="0" eaLnBrk="0" fontAlgn="base" hangingPunct="0">
              <a:lnSpc>
                <a:spcPct val="130000"/>
              </a:lnSpc>
              <a:spcBef>
                <a:spcPct val="20000"/>
              </a:spcBef>
              <a:spcAft>
                <a:spcPct val="0"/>
              </a:spcAft>
              <a:buFont typeface="Arial" pitchFamily="34" charset="0"/>
              <a:buChar char="–"/>
              <a:defRPr sz="1800" kern="1200">
                <a:solidFill>
                  <a:schemeClr val="tx1"/>
                </a:solidFill>
                <a:latin typeface="+mn-lt"/>
                <a:ea typeface="MS PGothic" pitchFamily="34" charset="-128"/>
                <a:cs typeface="+mn-cs"/>
              </a:defRPr>
            </a:lvl4pPr>
            <a:lvl5pPr marL="2057400" indent="-228600" algn="l" defTabSz="457200" rtl="0" eaLnBrk="0" fontAlgn="base" hangingPunct="0">
              <a:lnSpc>
                <a:spcPct val="130000"/>
              </a:lnSpc>
              <a:spcBef>
                <a:spcPct val="20000"/>
              </a:spcBef>
              <a:spcAft>
                <a:spcPct val="0"/>
              </a:spcAft>
              <a:buFont typeface="Arial" pitchFamily="34" charset="0"/>
              <a:buChar char="»"/>
              <a:defRPr sz="18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400" dirty="0"/>
              <a:t>Algebraic reasoning</a:t>
            </a:r>
          </a:p>
          <a:p>
            <a:r>
              <a:rPr lang="en-US" sz="2400" dirty="0"/>
              <a:t>Surface area and volume</a:t>
            </a:r>
          </a:p>
          <a:p>
            <a:r>
              <a:rPr lang="en-US" sz="2400" dirty="0"/>
              <a:t>Translating word problems</a:t>
            </a:r>
          </a:p>
          <a:p>
            <a:r>
              <a:rPr lang="en-US" sz="2400" dirty="0"/>
              <a:t>Reading/reasoning in math</a:t>
            </a:r>
          </a:p>
          <a:p>
            <a:r>
              <a:rPr lang="en-US" sz="2400" dirty="0"/>
              <a:t>Routines for problem-solving</a:t>
            </a:r>
          </a:p>
          <a:p>
            <a:r>
              <a:rPr lang="en-US" sz="2400" dirty="0"/>
              <a:t>Purposeful questions</a:t>
            </a:r>
          </a:p>
          <a:p>
            <a:r>
              <a:rPr lang="en-US" sz="2400" dirty="0"/>
              <a:t>GEDTS website tools</a:t>
            </a:r>
          </a:p>
          <a:p>
            <a:endParaRPr lang="en-US" sz="2400" dirty="0"/>
          </a:p>
        </p:txBody>
      </p:sp>
    </p:spTree>
    <p:extLst>
      <p:ext uri="{BB962C8B-B14F-4D97-AF65-F5344CB8AC3E}">
        <p14:creationId xmlns:p14="http://schemas.microsoft.com/office/powerpoint/2010/main" val="14259145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722313" y="2219325"/>
            <a:ext cx="7772400" cy="919163"/>
          </a:xfrm>
        </p:spPr>
        <p:txBody>
          <a:bodyPr/>
          <a:lstStyle/>
          <a:p>
            <a:r>
              <a:rPr lang="en-US" altLang="en-US">
                <a:ea typeface="MS PGothic" charset="-128"/>
              </a:rPr>
              <a:t>Building Number Sense</a:t>
            </a:r>
          </a:p>
        </p:txBody>
      </p:sp>
      <p:sp>
        <p:nvSpPr>
          <p:cNvPr id="3" name="Text Placeholder 2">
            <a:extLst>
              <a:ext uri="{FF2B5EF4-FFF2-40B4-BE49-F238E27FC236}">
                <a16:creationId xmlns:a16="http://schemas.microsoft.com/office/drawing/2014/main" id="{8546A36C-080D-44F5-A552-B0C73CF9C870}"/>
              </a:ext>
            </a:extLst>
          </p:cNvPr>
          <p:cNvSpPr>
            <a:spLocks noGrp="1"/>
          </p:cNvSpPr>
          <p:nvPr>
            <p:ph type="body" idx="1"/>
          </p:nvPr>
        </p:nvSpPr>
        <p:spPr>
          <a:xfrm>
            <a:off x="687388" y="3495675"/>
            <a:ext cx="7772400" cy="1417638"/>
          </a:xfrm>
        </p:spPr>
        <p:txBody>
          <a:bodyPr/>
          <a:lstStyle/>
          <a:p>
            <a:pPr>
              <a:buFont typeface="Arial" panose="020B0604020202020204" pitchFamily="34" charset="0"/>
              <a:buNone/>
              <a:defRPr/>
            </a:pPr>
            <a:endParaRPr lang="en-US" dirty="0"/>
          </a:p>
          <a:p>
            <a:pPr>
              <a:buFont typeface="Arial" panose="020B0604020202020204" pitchFamily="34" charset="0"/>
              <a:buNone/>
              <a:defRPr/>
            </a:pPr>
            <a:r>
              <a:rPr lang="en-US" dirty="0"/>
              <a:t>Use a Number Line</a:t>
            </a:r>
          </a:p>
        </p:txBody>
      </p:sp>
      <p:sp>
        <p:nvSpPr>
          <p:cNvPr id="4" name="Slide Number Placeholder 3">
            <a:extLst>
              <a:ext uri="{FF2B5EF4-FFF2-40B4-BE49-F238E27FC236}">
                <a16:creationId xmlns:a16="http://schemas.microsoft.com/office/drawing/2014/main" id="{D5D148B8-723B-4B4D-BFFA-EA26BC4541A9}"/>
              </a:ext>
            </a:extLst>
          </p:cNvPr>
          <p:cNvSpPr>
            <a:spLocks noGrp="1"/>
          </p:cNvSpPr>
          <p:nvPr>
            <p:ph type="sldNum" sz="quarter" idx="10"/>
          </p:nvPr>
        </p:nvSpPr>
        <p:spPr/>
        <p:txBody>
          <a:bodyPr/>
          <a:lstStyle/>
          <a:p>
            <a:pPr>
              <a:defRPr/>
            </a:pPr>
            <a:fld id="{8E525ED2-AAB1-6C4A-8F06-9675208F9D73}" type="slidenum">
              <a:rPr lang="en-US" smtClean="0"/>
              <a:pPr>
                <a:defRPr/>
              </a:pPr>
              <a:t>18</a:t>
            </a:fld>
            <a:endParaRPr lang="en-US" dirty="0"/>
          </a:p>
        </p:txBody>
      </p:sp>
    </p:spTree>
    <p:extLst>
      <p:ext uri="{BB962C8B-B14F-4D97-AF65-F5344CB8AC3E}">
        <p14:creationId xmlns:p14="http://schemas.microsoft.com/office/powerpoint/2010/main" val="1774244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4"/>
          <p:cNvSpPr>
            <a:spLocks noGrp="1"/>
          </p:cNvSpPr>
          <p:nvPr>
            <p:ph type="title"/>
          </p:nvPr>
        </p:nvSpPr>
        <p:spPr/>
        <p:txBody>
          <a:bodyPr/>
          <a:lstStyle/>
          <a:p>
            <a:r>
              <a:rPr lang="en-US" altLang="en-US">
                <a:ea typeface="MS PGothic" charset="-128"/>
              </a:rPr>
              <a:t>Students with Number Sense…</a:t>
            </a:r>
          </a:p>
        </p:txBody>
      </p:sp>
      <p:sp>
        <p:nvSpPr>
          <p:cNvPr id="34819" name="Content Placeholder 5"/>
          <p:cNvSpPr>
            <a:spLocks noGrp="1"/>
          </p:cNvSpPr>
          <p:nvPr>
            <p:ph idx="1"/>
          </p:nvPr>
        </p:nvSpPr>
        <p:spPr/>
        <p:txBody>
          <a:bodyPr/>
          <a:lstStyle/>
          <a:p>
            <a:r>
              <a:rPr lang="en-US" altLang="en-US">
                <a:ea typeface="MS PGothic" charset="-128"/>
              </a:rPr>
              <a:t>Think and reason flexibily with numbers</a:t>
            </a:r>
          </a:p>
          <a:p>
            <a:r>
              <a:rPr lang="en-US" altLang="en-US">
                <a:ea typeface="MS PGothic" charset="-128"/>
              </a:rPr>
              <a:t>Use numbers to solve problems</a:t>
            </a:r>
          </a:p>
          <a:p>
            <a:r>
              <a:rPr lang="en-US" altLang="en-US">
                <a:ea typeface="MS PGothic" charset="-128"/>
              </a:rPr>
              <a:t>Spot unreasonable answers</a:t>
            </a:r>
          </a:p>
          <a:p>
            <a:r>
              <a:rPr lang="en-US" altLang="en-US">
                <a:ea typeface="MS PGothic" charset="-128"/>
              </a:rPr>
              <a:t>Understand how to put numbers together and take them apart</a:t>
            </a:r>
          </a:p>
          <a:p>
            <a:r>
              <a:rPr lang="en-US" altLang="en-US">
                <a:ea typeface="MS PGothic" charset="-128"/>
              </a:rPr>
              <a:t>Understand number relationships</a:t>
            </a:r>
          </a:p>
        </p:txBody>
      </p:sp>
      <p:sp>
        <p:nvSpPr>
          <p:cNvPr id="4" name="Slide Number Placeholder 3">
            <a:extLst>
              <a:ext uri="{FF2B5EF4-FFF2-40B4-BE49-F238E27FC236}">
                <a16:creationId xmlns:a16="http://schemas.microsoft.com/office/drawing/2014/main" id="{093AF9BA-ECFE-4C71-8515-7084EF056F23}"/>
              </a:ext>
            </a:extLst>
          </p:cNvPr>
          <p:cNvSpPr>
            <a:spLocks noGrp="1"/>
          </p:cNvSpPr>
          <p:nvPr>
            <p:ph type="sldNum" sz="quarter" idx="10"/>
          </p:nvPr>
        </p:nvSpPr>
        <p:spPr/>
        <p:txBody>
          <a:bodyPr/>
          <a:lstStyle/>
          <a:p>
            <a:pPr>
              <a:defRPr/>
            </a:pPr>
            <a:fld id="{29D98665-24F5-3B40-AABD-A597E769FF06}" type="slidenum">
              <a:rPr lang="en-US" smtClean="0"/>
              <a:pPr>
                <a:defRPr/>
              </a:pPr>
              <a:t>19</a:t>
            </a:fld>
            <a:endParaRPr lang="en-US" dirty="0"/>
          </a:p>
        </p:txBody>
      </p:sp>
    </p:spTree>
    <p:extLst>
      <p:ext uri="{BB962C8B-B14F-4D97-AF65-F5344CB8AC3E}">
        <p14:creationId xmlns:p14="http://schemas.microsoft.com/office/powerpoint/2010/main" val="1826968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a:ea typeface="MS PGothic" charset="-128"/>
              </a:rPr>
              <a:t>Math Involves…</a:t>
            </a:r>
          </a:p>
        </p:txBody>
      </p:sp>
      <p:sp>
        <p:nvSpPr>
          <p:cNvPr id="3" name="Content Placeholder 2">
            <a:extLst>
              <a:ext uri="{FF2B5EF4-FFF2-40B4-BE49-F238E27FC236}">
                <a16:creationId xmlns:a16="http://schemas.microsoft.com/office/drawing/2014/main" id="{41CF3E02-6909-454B-8CA8-73AC4C2B8754}"/>
              </a:ext>
            </a:extLst>
          </p:cNvPr>
          <p:cNvSpPr>
            <a:spLocks noGrp="1"/>
          </p:cNvSpPr>
          <p:nvPr>
            <p:ph idx="1"/>
          </p:nvPr>
        </p:nvSpPr>
        <p:spPr/>
        <p:txBody>
          <a:bodyPr/>
          <a:lstStyle/>
          <a:p>
            <a:pPr eaLnBrk="1" hangingPunct="1">
              <a:lnSpc>
                <a:spcPct val="80000"/>
              </a:lnSpc>
              <a:buFont typeface="Arial" panose="020B0604020202020204" pitchFamily="34" charset="0"/>
              <a:buChar char="•"/>
              <a:defRPr/>
            </a:pPr>
            <a:r>
              <a:rPr lang="en-US" altLang="en-US" dirty="0"/>
              <a:t>Memory</a:t>
            </a:r>
          </a:p>
          <a:p>
            <a:pPr eaLnBrk="1" hangingPunct="1">
              <a:lnSpc>
                <a:spcPct val="80000"/>
              </a:lnSpc>
              <a:buFont typeface="Arial" panose="020B0604020202020204" pitchFamily="34" charset="0"/>
              <a:buChar char="•"/>
              <a:defRPr/>
            </a:pPr>
            <a:r>
              <a:rPr lang="en-US" altLang="en-US" dirty="0"/>
              <a:t>Language</a:t>
            </a:r>
          </a:p>
          <a:p>
            <a:pPr eaLnBrk="1" hangingPunct="1">
              <a:lnSpc>
                <a:spcPct val="80000"/>
              </a:lnSpc>
              <a:buFont typeface="Arial" panose="020B0604020202020204" pitchFamily="34" charset="0"/>
              <a:buChar char="•"/>
              <a:defRPr/>
            </a:pPr>
            <a:r>
              <a:rPr lang="en-US" altLang="en-US" dirty="0"/>
              <a:t>Sequencing</a:t>
            </a:r>
          </a:p>
          <a:p>
            <a:pPr eaLnBrk="1" hangingPunct="1">
              <a:lnSpc>
                <a:spcPct val="80000"/>
              </a:lnSpc>
              <a:buFont typeface="Arial" panose="020B0604020202020204" pitchFamily="34" charset="0"/>
              <a:buChar char="•"/>
              <a:defRPr/>
            </a:pPr>
            <a:r>
              <a:rPr lang="en-US" altLang="en-US" dirty="0"/>
              <a:t>Spatial ordering</a:t>
            </a:r>
          </a:p>
          <a:p>
            <a:pPr eaLnBrk="1" hangingPunct="1">
              <a:lnSpc>
                <a:spcPct val="80000"/>
              </a:lnSpc>
              <a:buFont typeface="Arial" panose="020B0604020202020204" pitchFamily="34" charset="0"/>
              <a:buChar char="•"/>
              <a:defRPr/>
            </a:pPr>
            <a:r>
              <a:rPr lang="en-US" altLang="en-US" dirty="0"/>
              <a:t>Critical thinking</a:t>
            </a:r>
          </a:p>
          <a:p>
            <a:pPr eaLnBrk="1" hangingPunct="1">
              <a:lnSpc>
                <a:spcPct val="80000"/>
              </a:lnSpc>
              <a:buFont typeface="Arial" panose="020B0604020202020204" pitchFamily="34" charset="0"/>
              <a:buChar char="•"/>
              <a:defRPr/>
            </a:pPr>
            <a:r>
              <a:rPr lang="en-US" altLang="en-US" dirty="0"/>
              <a:t>Good problem-solving strategies</a:t>
            </a:r>
          </a:p>
          <a:p>
            <a:pPr eaLnBrk="1" hangingPunct="1">
              <a:lnSpc>
                <a:spcPct val="80000"/>
              </a:lnSpc>
              <a:buFont typeface="Arial" panose="020B0604020202020204" pitchFamily="34" charset="0"/>
              <a:buChar char="•"/>
              <a:defRPr/>
            </a:pPr>
            <a:r>
              <a:rPr lang="en-US" altLang="en-US" dirty="0"/>
              <a:t>Number sense </a:t>
            </a:r>
          </a:p>
          <a:p>
            <a:pPr eaLnBrk="1" hangingPunct="1">
              <a:lnSpc>
                <a:spcPct val="80000"/>
              </a:lnSpc>
              <a:buFont typeface="Arial" panose="020B0604020202020204" pitchFamily="34" charset="0"/>
              <a:buChar char="•"/>
              <a:defRPr/>
            </a:pPr>
            <a:r>
              <a:rPr lang="en-US" altLang="en-US" dirty="0"/>
              <a:t>Reasoning</a:t>
            </a:r>
          </a:p>
          <a:p>
            <a:pPr eaLnBrk="1" hangingPunct="1">
              <a:lnSpc>
                <a:spcPct val="80000"/>
              </a:lnSpc>
              <a:buFont typeface="Arial" panose="020B0604020202020204" pitchFamily="34" charset="0"/>
              <a:buChar char="•"/>
              <a:defRPr/>
            </a:pPr>
            <a:r>
              <a:rPr lang="en-US" altLang="en-US" dirty="0"/>
              <a:t>Making connections</a:t>
            </a:r>
          </a:p>
          <a:p>
            <a:pPr marL="0" indent="0">
              <a:buFont typeface="Arial" panose="020B0604020202020204" pitchFamily="34" charset="0"/>
              <a:buNone/>
              <a:defRPr/>
            </a:pPr>
            <a:endParaRPr lang="en-US" dirty="0"/>
          </a:p>
        </p:txBody>
      </p:sp>
      <p:sp>
        <p:nvSpPr>
          <p:cNvPr id="4" name="Slide Number Placeholder 3">
            <a:extLst>
              <a:ext uri="{FF2B5EF4-FFF2-40B4-BE49-F238E27FC236}">
                <a16:creationId xmlns:a16="http://schemas.microsoft.com/office/drawing/2014/main" id="{78467C64-9855-4777-8E9A-D240BB6846FD}"/>
              </a:ext>
            </a:extLst>
          </p:cNvPr>
          <p:cNvSpPr>
            <a:spLocks noGrp="1"/>
          </p:cNvSpPr>
          <p:nvPr>
            <p:ph type="sldNum" sz="quarter" idx="10"/>
          </p:nvPr>
        </p:nvSpPr>
        <p:spPr/>
        <p:txBody>
          <a:bodyPr/>
          <a:lstStyle/>
          <a:p>
            <a:pPr>
              <a:defRPr/>
            </a:pPr>
            <a:fld id="{54BE1E29-9828-7F41-8A8E-EBC879678694}" type="slidenum">
              <a:rPr lang="en-US" altLang="en-US" smtClean="0"/>
              <a:pPr>
                <a:defRPr/>
              </a:pPr>
              <a:t>2</a:t>
            </a:fld>
            <a:endParaRPr lang="en-US" altLang="en-US" dirty="0"/>
          </a:p>
        </p:txBody>
      </p:sp>
    </p:spTree>
    <p:extLst>
      <p:ext uri="{BB962C8B-B14F-4D97-AF65-F5344CB8AC3E}">
        <p14:creationId xmlns:p14="http://schemas.microsoft.com/office/powerpoint/2010/main" val="1353360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altLang="en-US" dirty="0">
                <a:ea typeface="MS PGothic" charset="-128"/>
              </a:rPr>
              <a:t>Are numbers </a:t>
            </a:r>
            <a:r>
              <a:rPr lang="en-US" altLang="en-US" i="1" dirty="0">
                <a:ea typeface="MS PGothic" charset="-128"/>
              </a:rPr>
              <a:t>just</a:t>
            </a:r>
            <a:r>
              <a:rPr lang="en-US" altLang="en-US" dirty="0">
                <a:ea typeface="MS PGothic" charset="-128"/>
              </a:rPr>
              <a:t> numbers?</a:t>
            </a:r>
          </a:p>
        </p:txBody>
      </p:sp>
      <p:sp>
        <p:nvSpPr>
          <p:cNvPr id="4" name="Slide Number Placeholder 3">
            <a:extLst>
              <a:ext uri="{FF2B5EF4-FFF2-40B4-BE49-F238E27FC236}">
                <a16:creationId xmlns:a16="http://schemas.microsoft.com/office/drawing/2014/main" id="{841F4D11-DA74-4311-993E-C7C284965A79}"/>
              </a:ext>
            </a:extLst>
          </p:cNvPr>
          <p:cNvSpPr>
            <a:spLocks noGrp="1"/>
          </p:cNvSpPr>
          <p:nvPr>
            <p:ph type="sldNum" sz="quarter" idx="10"/>
          </p:nvPr>
        </p:nvSpPr>
        <p:spPr/>
        <p:txBody>
          <a:bodyPr/>
          <a:lstStyle/>
          <a:p>
            <a:pPr>
              <a:defRPr/>
            </a:pPr>
            <a:fld id="{703D8303-F226-2340-B111-9181C052456F}" type="slidenum">
              <a:rPr lang="en-US" altLang="en-US" smtClean="0"/>
              <a:pPr>
                <a:defRPr/>
              </a:pPr>
              <a:t>20</a:t>
            </a:fld>
            <a:endParaRPr lang="en-US" altLang="en-US" dirty="0"/>
          </a:p>
        </p:txBody>
      </p:sp>
      <p:graphicFrame>
        <p:nvGraphicFramePr>
          <p:cNvPr id="5" name="Table 4">
            <a:extLst>
              <a:ext uri="{FF2B5EF4-FFF2-40B4-BE49-F238E27FC236}">
                <a16:creationId xmlns:a16="http://schemas.microsoft.com/office/drawing/2014/main" id="{B151350D-3171-441E-B5E2-2DA7D7E07508}"/>
              </a:ext>
            </a:extLst>
          </p:cNvPr>
          <p:cNvGraphicFramePr>
            <a:graphicFrameLocks noGrp="1"/>
          </p:cNvGraphicFramePr>
          <p:nvPr/>
        </p:nvGraphicFramePr>
        <p:xfrm>
          <a:off x="553790" y="1535336"/>
          <a:ext cx="7675809" cy="4036143"/>
        </p:xfrm>
        <a:graphic>
          <a:graphicData uri="http://schemas.openxmlformats.org/drawingml/2006/table">
            <a:tbl>
              <a:tblPr firstRow="1" bandRow="1">
                <a:tableStyleId>{5C22544A-7EE6-4342-B048-85BDC9FD1C3A}</a:tableStyleId>
              </a:tblPr>
              <a:tblGrid>
                <a:gridCol w="2508152">
                  <a:extLst>
                    <a:ext uri="{9D8B030D-6E8A-4147-A177-3AD203B41FA5}">
                      <a16:colId xmlns:a16="http://schemas.microsoft.com/office/drawing/2014/main" val="3822691736"/>
                    </a:ext>
                  </a:extLst>
                </a:gridCol>
                <a:gridCol w="5167657">
                  <a:extLst>
                    <a:ext uri="{9D8B030D-6E8A-4147-A177-3AD203B41FA5}">
                      <a16:colId xmlns:a16="http://schemas.microsoft.com/office/drawing/2014/main" val="2313003683"/>
                    </a:ext>
                  </a:extLst>
                </a:gridCol>
              </a:tblGrid>
              <a:tr h="515983">
                <a:tc>
                  <a:txBody>
                    <a:bodyPr/>
                    <a:lstStyle/>
                    <a:p>
                      <a:r>
                        <a:rPr lang="en-US" dirty="0"/>
                        <a:t>Type of Number</a:t>
                      </a:r>
                    </a:p>
                  </a:txBody>
                  <a:tcPr/>
                </a:tc>
                <a:tc>
                  <a:txBody>
                    <a:bodyPr/>
                    <a:lstStyle/>
                    <a:p>
                      <a:r>
                        <a:rPr lang="en-US" dirty="0"/>
                        <a:t>Quick Description</a:t>
                      </a:r>
                    </a:p>
                  </a:txBody>
                  <a:tcPr/>
                </a:tc>
                <a:extLst>
                  <a:ext uri="{0D108BD9-81ED-4DB2-BD59-A6C34878D82A}">
                    <a16:rowId xmlns:a16="http://schemas.microsoft.com/office/drawing/2014/main" val="1437817415"/>
                  </a:ext>
                </a:extLst>
              </a:tr>
              <a:tr h="515983">
                <a:tc>
                  <a:txBody>
                    <a:bodyPr/>
                    <a:lstStyle/>
                    <a:p>
                      <a:r>
                        <a:rPr lang="en-US" dirty="0"/>
                        <a:t>Counting Numbers</a:t>
                      </a:r>
                    </a:p>
                  </a:txBody>
                  <a:tcPr/>
                </a:tc>
                <a:tc>
                  <a:txBody>
                    <a:bodyPr/>
                    <a:lstStyle/>
                    <a:p>
                      <a:r>
                        <a:rPr lang="en-US" dirty="0"/>
                        <a:t>{1, 2, 3, …}</a:t>
                      </a:r>
                    </a:p>
                  </a:txBody>
                  <a:tcPr/>
                </a:tc>
                <a:extLst>
                  <a:ext uri="{0D108BD9-81ED-4DB2-BD59-A6C34878D82A}">
                    <a16:rowId xmlns:a16="http://schemas.microsoft.com/office/drawing/2014/main" val="3293561548"/>
                  </a:ext>
                </a:extLst>
              </a:tr>
              <a:tr h="515983">
                <a:tc>
                  <a:txBody>
                    <a:bodyPr/>
                    <a:lstStyle/>
                    <a:p>
                      <a:r>
                        <a:rPr lang="en-US" dirty="0"/>
                        <a:t>Whole Numbers</a:t>
                      </a:r>
                    </a:p>
                  </a:txBody>
                  <a:tcPr/>
                </a:tc>
                <a:tc>
                  <a:txBody>
                    <a:bodyPr/>
                    <a:lstStyle/>
                    <a:p>
                      <a:r>
                        <a:rPr lang="en-US" dirty="0"/>
                        <a:t>{0, 1, 2, 3, …}</a:t>
                      </a:r>
                    </a:p>
                  </a:txBody>
                  <a:tcPr/>
                </a:tc>
                <a:extLst>
                  <a:ext uri="{0D108BD9-81ED-4DB2-BD59-A6C34878D82A}">
                    <a16:rowId xmlns:a16="http://schemas.microsoft.com/office/drawing/2014/main" val="2406918551"/>
                  </a:ext>
                </a:extLst>
              </a:tr>
              <a:tr h="515983">
                <a:tc>
                  <a:txBody>
                    <a:bodyPr/>
                    <a:lstStyle/>
                    <a:p>
                      <a:r>
                        <a:rPr lang="en-US" dirty="0"/>
                        <a:t>Integers</a:t>
                      </a:r>
                    </a:p>
                  </a:txBody>
                  <a:tcPr/>
                </a:tc>
                <a:tc>
                  <a:txBody>
                    <a:bodyPr/>
                    <a:lstStyle/>
                    <a:p>
                      <a:r>
                        <a:rPr lang="en-US" dirty="0"/>
                        <a:t>{…, -3, -2, -1, 0, 1, 2, 3, …}</a:t>
                      </a:r>
                    </a:p>
                  </a:txBody>
                  <a:tcPr/>
                </a:tc>
                <a:extLst>
                  <a:ext uri="{0D108BD9-81ED-4DB2-BD59-A6C34878D82A}">
                    <a16:rowId xmlns:a16="http://schemas.microsoft.com/office/drawing/2014/main" val="2275750671"/>
                  </a:ext>
                </a:extLst>
              </a:tr>
              <a:tr h="515983">
                <a:tc>
                  <a:txBody>
                    <a:bodyPr/>
                    <a:lstStyle/>
                    <a:p>
                      <a:r>
                        <a:rPr lang="en-US" dirty="0"/>
                        <a:t>Rational Numbers</a:t>
                      </a:r>
                    </a:p>
                  </a:txBody>
                  <a:tcPr/>
                </a:tc>
                <a:tc>
                  <a:txBody>
                    <a:bodyPr/>
                    <a:lstStyle/>
                    <a:p>
                      <a:r>
                        <a:rPr lang="en-US" dirty="0"/>
                        <a:t>p/q – p and q are integers, q is not zero</a:t>
                      </a:r>
                    </a:p>
                  </a:txBody>
                  <a:tcPr/>
                </a:tc>
                <a:extLst>
                  <a:ext uri="{0D108BD9-81ED-4DB2-BD59-A6C34878D82A}">
                    <a16:rowId xmlns:a16="http://schemas.microsoft.com/office/drawing/2014/main" val="3709946820"/>
                  </a:ext>
                </a:extLst>
              </a:tr>
              <a:tr h="940245">
                <a:tc>
                  <a:txBody>
                    <a:bodyPr/>
                    <a:lstStyle/>
                    <a:p>
                      <a:r>
                        <a:rPr lang="en-US" dirty="0"/>
                        <a:t>Irrational Numbers</a:t>
                      </a:r>
                    </a:p>
                  </a:txBody>
                  <a:tcPr/>
                </a:tc>
                <a:tc>
                  <a:txBody>
                    <a:bodyPr/>
                    <a:lstStyle/>
                    <a:p>
                      <a:endParaRPr lang="en-US"/>
                    </a:p>
                  </a:txBody>
                  <a:tcPr>
                    <a:blipFill>
                      <a:blip r:embed="rId3"/>
                      <a:stretch>
                        <a:fillRect l="-48703" t="-278571" r="-590" b="-57143"/>
                      </a:stretch>
                    </a:blipFill>
                  </a:tcPr>
                </a:tc>
                <a:extLst>
                  <a:ext uri="{0D108BD9-81ED-4DB2-BD59-A6C34878D82A}">
                    <a16:rowId xmlns:a16="http://schemas.microsoft.com/office/drawing/2014/main" val="262010379"/>
                  </a:ext>
                </a:extLst>
              </a:tr>
              <a:tr h="515983">
                <a:tc>
                  <a:txBody>
                    <a:bodyPr/>
                    <a:lstStyle/>
                    <a:p>
                      <a:r>
                        <a:rPr lang="en-US" dirty="0"/>
                        <a:t>Real Numbers</a:t>
                      </a:r>
                    </a:p>
                  </a:txBody>
                  <a:tcPr/>
                </a:tc>
                <a:tc>
                  <a:txBody>
                    <a:bodyPr/>
                    <a:lstStyle/>
                    <a:p>
                      <a:r>
                        <a:rPr lang="en-US" b="0" dirty="0"/>
                        <a:t>Rational and Irrational</a:t>
                      </a:r>
                    </a:p>
                  </a:txBody>
                  <a:tcPr/>
                </a:tc>
                <a:extLst>
                  <a:ext uri="{0D108BD9-81ED-4DB2-BD59-A6C34878D82A}">
                    <a16:rowId xmlns:a16="http://schemas.microsoft.com/office/drawing/2014/main" val="3295901856"/>
                  </a:ext>
                </a:extLst>
              </a:tr>
            </a:tbl>
          </a:graphicData>
        </a:graphic>
      </p:graphicFrame>
    </p:spTree>
    <p:extLst>
      <p:ext uri="{BB962C8B-B14F-4D97-AF65-F5344CB8AC3E}">
        <p14:creationId xmlns:p14="http://schemas.microsoft.com/office/powerpoint/2010/main" val="8633268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a:ea typeface="MS PGothic" charset="-128"/>
              </a:rPr>
              <a:t>Defining Numbers</a:t>
            </a:r>
          </a:p>
        </p:txBody>
      </p:sp>
      <p:sp>
        <p:nvSpPr>
          <p:cNvPr id="4" name="Slide Number Placeholder 3">
            <a:extLst>
              <a:ext uri="{FF2B5EF4-FFF2-40B4-BE49-F238E27FC236}">
                <a16:creationId xmlns:a16="http://schemas.microsoft.com/office/drawing/2014/main" id="{DCA72D81-196A-4C62-A8AA-AA9115CA71FF}"/>
              </a:ext>
            </a:extLst>
          </p:cNvPr>
          <p:cNvSpPr>
            <a:spLocks noGrp="1"/>
          </p:cNvSpPr>
          <p:nvPr>
            <p:ph type="sldNum" sz="quarter" idx="10"/>
          </p:nvPr>
        </p:nvSpPr>
        <p:spPr/>
        <p:txBody>
          <a:bodyPr/>
          <a:lstStyle/>
          <a:p>
            <a:pPr>
              <a:defRPr/>
            </a:pPr>
            <a:fld id="{6412F00D-55D8-EA4F-85FD-E2C102623D98}" type="slidenum">
              <a:rPr lang="en-US" altLang="en-US" smtClean="0"/>
              <a:pPr>
                <a:defRPr/>
              </a:pPr>
              <a:t>21</a:t>
            </a:fld>
            <a:endParaRPr lang="en-US" altLang="en-US" dirty="0"/>
          </a:p>
        </p:txBody>
      </p:sp>
      <p:pic>
        <p:nvPicPr>
          <p:cNvPr id="38916" name="Picture 7" descr="Screen Clip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888" y="1290638"/>
            <a:ext cx="5595937"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Rectangle 8"/>
          <p:cNvSpPr>
            <a:spLocks noChangeArrowheads="1"/>
          </p:cNvSpPr>
          <p:nvPr/>
        </p:nvSpPr>
        <p:spPr bwMode="auto">
          <a:xfrm>
            <a:off x="915988" y="5729288"/>
            <a:ext cx="76231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hlinkClick r:id="rId4"/>
              </a:rPr>
              <a:t>https://unctv.pbslearningmedia.org/resource/mgbh.math.ns.numbline/building-a-number-line/#.WU1B-IWcHnM</a:t>
            </a:r>
            <a:r>
              <a:rPr lang="en-US" altLang="en-US" sz="1800"/>
              <a:t> </a:t>
            </a:r>
          </a:p>
        </p:txBody>
      </p:sp>
    </p:spTree>
    <p:extLst>
      <p:ext uri="{BB962C8B-B14F-4D97-AF65-F5344CB8AC3E}">
        <p14:creationId xmlns:p14="http://schemas.microsoft.com/office/powerpoint/2010/main" val="1362264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4"/>
          <p:cNvSpPr>
            <a:spLocks noGrp="1"/>
          </p:cNvSpPr>
          <p:nvPr>
            <p:ph type="title"/>
          </p:nvPr>
        </p:nvSpPr>
        <p:spPr/>
        <p:txBody>
          <a:bodyPr/>
          <a:lstStyle/>
          <a:p>
            <a:r>
              <a:rPr lang="en-US" altLang="en-US">
                <a:ea typeface="MS PGothic" charset="-128"/>
              </a:rPr>
              <a:t>The Number Line</a:t>
            </a:r>
          </a:p>
        </p:txBody>
      </p:sp>
      <p:sp>
        <p:nvSpPr>
          <p:cNvPr id="40963" name="Content Placeholder 5"/>
          <p:cNvSpPr>
            <a:spLocks noGrp="1"/>
          </p:cNvSpPr>
          <p:nvPr>
            <p:ph idx="1"/>
          </p:nvPr>
        </p:nvSpPr>
        <p:spPr/>
        <p:txBody>
          <a:bodyPr/>
          <a:lstStyle/>
          <a:p>
            <a:r>
              <a:rPr lang="en-US" altLang="en-US">
                <a:ea typeface="MS PGothic" charset="-128"/>
              </a:rPr>
              <a:t>Provides a model for basic operations for all rational numbers</a:t>
            </a:r>
          </a:p>
          <a:p>
            <a:r>
              <a:rPr lang="en-US" altLang="en-US">
                <a:ea typeface="MS PGothic" charset="-128"/>
              </a:rPr>
              <a:t>Is a spatial object </a:t>
            </a:r>
          </a:p>
          <a:p>
            <a:r>
              <a:rPr lang="en-US" altLang="en-US">
                <a:ea typeface="MS PGothic" charset="-128"/>
              </a:rPr>
              <a:t>Allows students to situate themselves spatially in mathematics</a:t>
            </a:r>
          </a:p>
          <a:p>
            <a:r>
              <a:rPr lang="en-US" altLang="en-US">
                <a:ea typeface="MS PGothic" charset="-128"/>
              </a:rPr>
              <a:t>Permits students to conceptualize mathematics</a:t>
            </a:r>
          </a:p>
        </p:txBody>
      </p:sp>
      <p:sp>
        <p:nvSpPr>
          <p:cNvPr id="4" name="Slide Number Placeholder 3">
            <a:extLst>
              <a:ext uri="{FF2B5EF4-FFF2-40B4-BE49-F238E27FC236}">
                <a16:creationId xmlns:a16="http://schemas.microsoft.com/office/drawing/2014/main" id="{443C7858-0FFF-46C6-91F3-016D3000AEF8}"/>
              </a:ext>
            </a:extLst>
          </p:cNvPr>
          <p:cNvSpPr>
            <a:spLocks noGrp="1"/>
          </p:cNvSpPr>
          <p:nvPr>
            <p:ph type="sldNum" sz="quarter" idx="10"/>
          </p:nvPr>
        </p:nvSpPr>
        <p:spPr/>
        <p:txBody>
          <a:bodyPr/>
          <a:lstStyle/>
          <a:p>
            <a:pPr>
              <a:defRPr/>
            </a:pPr>
            <a:fld id="{EF1BAD23-DE0A-B84A-ABD8-9F84F9079284}" type="slidenum">
              <a:rPr lang="en-US" smtClean="0"/>
              <a:pPr>
                <a:defRPr/>
              </a:pPr>
              <a:t>22</a:t>
            </a:fld>
            <a:endParaRPr lang="en-US" dirty="0"/>
          </a:p>
        </p:txBody>
      </p:sp>
    </p:spTree>
    <p:extLst>
      <p:ext uri="{BB962C8B-B14F-4D97-AF65-F5344CB8AC3E}">
        <p14:creationId xmlns:p14="http://schemas.microsoft.com/office/powerpoint/2010/main" val="16772067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US" altLang="en-US">
                <a:ea typeface="MS PGothic" charset="-128"/>
              </a:rPr>
              <a:t>Just a Sample</a:t>
            </a:r>
          </a:p>
        </p:txBody>
      </p:sp>
      <p:sp>
        <p:nvSpPr>
          <p:cNvPr id="4" name="Slide Number Placeholder 3">
            <a:extLst>
              <a:ext uri="{FF2B5EF4-FFF2-40B4-BE49-F238E27FC236}">
                <a16:creationId xmlns:a16="http://schemas.microsoft.com/office/drawing/2014/main" id="{2E47B30B-5FB5-4CE4-AF75-94FE2E9DF764}"/>
              </a:ext>
            </a:extLst>
          </p:cNvPr>
          <p:cNvSpPr>
            <a:spLocks noGrp="1"/>
          </p:cNvSpPr>
          <p:nvPr>
            <p:ph type="sldNum" sz="quarter" idx="10"/>
          </p:nvPr>
        </p:nvSpPr>
        <p:spPr/>
        <p:txBody>
          <a:bodyPr/>
          <a:lstStyle/>
          <a:p>
            <a:pPr>
              <a:defRPr/>
            </a:pPr>
            <a:fld id="{BE09DB33-FD8C-D54B-B173-62E9EDE385EB}" type="slidenum">
              <a:rPr lang="en-US" altLang="en-US" smtClean="0"/>
              <a:pPr>
                <a:defRPr/>
              </a:pPr>
              <a:t>23</a:t>
            </a:fld>
            <a:endParaRPr lang="en-US" altLang="en-US" dirty="0"/>
          </a:p>
        </p:txBody>
      </p:sp>
      <p:pic>
        <p:nvPicPr>
          <p:cNvPr id="43012" name="Picture 5"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82713" y="1428750"/>
            <a:ext cx="6580187" cy="4441825"/>
          </a:xfrm>
          <a:prstGeom prst="rect">
            <a:avLst/>
          </a:prstGeom>
          <a:noFill/>
          <a:ln w="2857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1140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en-US" sz="3200">
                <a:ea typeface="MS PGothic" charset="-128"/>
              </a:rPr>
              <a:t>Fractions</a:t>
            </a:r>
          </a:p>
        </p:txBody>
      </p:sp>
      <p:sp>
        <p:nvSpPr>
          <p:cNvPr id="4" name="Slide Number Placeholder 3">
            <a:extLst>
              <a:ext uri="{FF2B5EF4-FFF2-40B4-BE49-F238E27FC236}">
                <a16:creationId xmlns:a16="http://schemas.microsoft.com/office/drawing/2014/main" id="{888426AA-A273-46D2-8BCC-88E88C71E47B}"/>
              </a:ext>
            </a:extLst>
          </p:cNvPr>
          <p:cNvSpPr>
            <a:spLocks noGrp="1"/>
          </p:cNvSpPr>
          <p:nvPr>
            <p:ph type="sldNum" sz="quarter" idx="10"/>
          </p:nvPr>
        </p:nvSpPr>
        <p:spPr/>
        <p:txBody>
          <a:bodyPr/>
          <a:lstStyle/>
          <a:p>
            <a:pPr>
              <a:defRPr/>
            </a:pPr>
            <a:fld id="{D83769F1-0B74-3144-B540-A6D488F8041F}" type="slidenum">
              <a:rPr lang="en-US" altLang="en-US" smtClean="0"/>
              <a:pPr>
                <a:defRPr/>
              </a:pPr>
              <a:t>24</a:t>
            </a:fld>
            <a:endParaRPr lang="en-US" altLang="en-US" dirty="0"/>
          </a:p>
        </p:txBody>
      </p:sp>
      <p:pic>
        <p:nvPicPr>
          <p:cNvPr id="45060" name="Picture 4" descr="Screen Clip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09688"/>
            <a:ext cx="7312025" cy="19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18"/>
          <p:cNvGrpSpPr>
            <a:grpSpLocks/>
          </p:cNvGrpSpPr>
          <p:nvPr/>
        </p:nvGrpSpPr>
        <p:grpSpPr bwMode="auto">
          <a:xfrm>
            <a:off x="4919663" y="3333750"/>
            <a:ext cx="3284537" cy="3117850"/>
            <a:chOff x="4919731" y="3333884"/>
            <a:chExt cx="3284111" cy="3118431"/>
          </a:xfrm>
        </p:grpSpPr>
        <p:sp>
          <p:nvSpPr>
            <p:cNvPr id="13" name="Oval 12"/>
            <p:cNvSpPr>
              <a:spLocks noChangeArrowheads="1"/>
            </p:cNvSpPr>
            <p:nvPr/>
          </p:nvSpPr>
          <p:spPr bwMode="auto">
            <a:xfrm>
              <a:off x="4919731" y="3333884"/>
              <a:ext cx="3284111" cy="3118431"/>
            </a:xfrm>
            <a:prstGeom prst="ellipse">
              <a:avLst/>
            </a:prstGeom>
            <a:solidFill>
              <a:schemeClr val="bg1"/>
            </a:solidFill>
            <a:ln w="57150">
              <a:solidFill>
                <a:srgbClr val="C00000"/>
              </a:solidFill>
              <a:round/>
              <a:headEnd/>
              <a:tailEnd/>
            </a:ln>
            <a:effectLst>
              <a:outerShdw blurRad="40000" dist="23000" dir="5400000" rotWithShape="0">
                <a:srgbClr val="000000">
                  <a:alpha val="34999"/>
                </a:srgbClr>
              </a:outerShdw>
            </a:effectLst>
          </p:spPr>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a:endParaRPr lang="en-US" altLang="en-US">
                <a:solidFill>
                  <a:srgbClr val="FFFFFF"/>
                </a:solidFill>
              </a:endParaRPr>
            </a:p>
          </p:txBody>
        </p:sp>
        <p:pic>
          <p:nvPicPr>
            <p:cNvPr id="4506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1556" y="3999561"/>
              <a:ext cx="2523041" cy="182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Connector 9"/>
            <p:cNvCxnSpPr>
              <a:cxnSpLocks/>
            </p:cNvCxnSpPr>
            <p:nvPr/>
          </p:nvCxnSpPr>
          <p:spPr bwMode="auto">
            <a:xfrm flipV="1">
              <a:off x="5281634" y="4013461"/>
              <a:ext cx="2703161" cy="1891065"/>
            </a:xfrm>
            <a:prstGeom prst="line">
              <a:avLst/>
            </a:prstGeom>
            <a:noFill/>
            <a:ln w="76200">
              <a:solidFill>
                <a:srgbClr val="C0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grpSp>
      <p:sp>
        <p:nvSpPr>
          <p:cNvPr id="18" name="TextBox 17"/>
          <p:cNvSpPr txBox="1">
            <a:spLocks noChangeArrowheads="1"/>
          </p:cNvSpPr>
          <p:nvPr/>
        </p:nvSpPr>
        <p:spPr bwMode="auto">
          <a:xfrm>
            <a:off x="915988" y="4359275"/>
            <a:ext cx="3551237" cy="12001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solidFill>
                  <a:schemeClr val="bg1"/>
                </a:solidFill>
              </a:rPr>
              <a:t>Use the number line so students understand that fractions are numbers and not just part of a pizza.</a:t>
            </a:r>
          </a:p>
        </p:txBody>
      </p:sp>
    </p:spTree>
    <p:extLst>
      <p:ext uri="{BB962C8B-B14F-4D97-AF65-F5344CB8AC3E}">
        <p14:creationId xmlns:p14="http://schemas.microsoft.com/office/powerpoint/2010/main" val="2131599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 calcmode="lin" valueType="num">
                                      <p:cBhvr>
                                        <p:cTn id="15" dur="1000" fill="hold"/>
                                        <p:tgtEl>
                                          <p:spTgt spid="19"/>
                                        </p:tgtEl>
                                        <p:attrNameLst>
                                          <p:attrName>style.rotation</p:attrName>
                                        </p:attrNameLst>
                                      </p:cBhvr>
                                      <p:tavLst>
                                        <p:tav tm="0">
                                          <p:val>
                                            <p:fltVal val="90"/>
                                          </p:val>
                                        </p:tav>
                                        <p:tav tm="100000">
                                          <p:val>
                                            <p:fltVal val="0"/>
                                          </p:val>
                                        </p:tav>
                                      </p:tavLst>
                                    </p:anim>
                                    <p:animEffect transition="in" filter="fade">
                                      <p:cBhvr>
                                        <p:cTn id="1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EB0B3-5CE6-4A73-A0EC-B32AA85ADDB3}"/>
              </a:ext>
            </a:extLst>
          </p:cNvPr>
          <p:cNvSpPr>
            <a:spLocks noGrp="1"/>
          </p:cNvSpPr>
          <p:nvPr>
            <p:ph type="title"/>
          </p:nvPr>
        </p:nvSpPr>
        <p:spPr/>
        <p:txBody>
          <a:bodyPr>
            <a:normAutofit fontScale="90000"/>
          </a:bodyPr>
          <a:lstStyle/>
          <a:p>
            <a:pPr>
              <a:defRPr/>
            </a:pPr>
            <a:r>
              <a:rPr lang="en-US" dirty="0"/>
              <a:t>Can Students Use a Number Line?</a:t>
            </a:r>
          </a:p>
        </p:txBody>
      </p:sp>
      <p:sp>
        <p:nvSpPr>
          <p:cNvPr id="47107"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fontAlgn="base">
              <a:lnSpc>
                <a:spcPct val="100000"/>
              </a:lnSpc>
              <a:spcBef>
                <a:spcPct val="0"/>
              </a:spcBef>
              <a:spcAft>
                <a:spcPct val="0"/>
              </a:spcAft>
              <a:buFontTx/>
              <a:buNone/>
            </a:pPr>
            <a:fld id="{F5744FF4-5748-DA48-8E0C-20FF41C9771F}" type="slidenum">
              <a:rPr lang="en-US" altLang="en-US" sz="1200">
                <a:solidFill>
                  <a:srgbClr val="0084A9"/>
                </a:solidFill>
              </a:rPr>
              <a:pPr fontAlgn="base">
                <a:lnSpc>
                  <a:spcPct val="100000"/>
                </a:lnSpc>
                <a:spcBef>
                  <a:spcPct val="0"/>
                </a:spcBef>
                <a:spcAft>
                  <a:spcPct val="0"/>
                </a:spcAft>
                <a:buFontTx/>
                <a:buNone/>
              </a:pPr>
              <a:t>25</a:t>
            </a:fld>
            <a:endParaRPr lang="en-US" altLang="en-US" sz="1200">
              <a:solidFill>
                <a:srgbClr val="0084A9"/>
              </a:solidFill>
            </a:endParaRPr>
          </a:p>
        </p:txBody>
      </p:sp>
      <p:pic>
        <p:nvPicPr>
          <p:cNvPr id="47108" name="Picture 4"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9100" y="1895475"/>
            <a:ext cx="8305800"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0857959"/>
      </p:ext>
    </p:ext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a:ea typeface="MS PGothic" charset="-128"/>
              </a:rPr>
              <a:t>Absolute Value</a:t>
            </a:r>
          </a:p>
        </p:txBody>
      </p:sp>
      <p:sp>
        <p:nvSpPr>
          <p:cNvPr id="49155"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fontAlgn="base">
              <a:lnSpc>
                <a:spcPct val="100000"/>
              </a:lnSpc>
              <a:spcBef>
                <a:spcPct val="0"/>
              </a:spcBef>
              <a:spcAft>
                <a:spcPct val="0"/>
              </a:spcAft>
              <a:buFontTx/>
              <a:buNone/>
            </a:pPr>
            <a:fld id="{D2BB2909-058C-DF41-A146-8CC77BA6961B}" type="slidenum">
              <a:rPr lang="en-US" altLang="en-US" sz="1200">
                <a:solidFill>
                  <a:srgbClr val="0084A9"/>
                </a:solidFill>
              </a:rPr>
              <a:pPr fontAlgn="base">
                <a:lnSpc>
                  <a:spcPct val="100000"/>
                </a:lnSpc>
                <a:spcBef>
                  <a:spcPct val="0"/>
                </a:spcBef>
                <a:spcAft>
                  <a:spcPct val="0"/>
                </a:spcAft>
                <a:buFontTx/>
                <a:buNone/>
              </a:pPr>
              <a:t>26</a:t>
            </a:fld>
            <a:endParaRPr lang="en-US" altLang="en-US" sz="1200">
              <a:solidFill>
                <a:srgbClr val="0084A9"/>
              </a:solidFill>
            </a:endParaRPr>
          </a:p>
        </p:txBody>
      </p:sp>
      <p:pic>
        <p:nvPicPr>
          <p:cNvPr id="49156" name="Picture 5"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1350" y="3779838"/>
            <a:ext cx="5516563"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A3383DD-86E9-4DB1-B2AB-FFC5D408305A}"/>
              </a:ext>
            </a:extLst>
          </p:cNvPr>
          <p:cNvSpPr txBox="1"/>
          <p:nvPr/>
        </p:nvSpPr>
        <p:spPr>
          <a:xfrm>
            <a:off x="457200" y="1290638"/>
            <a:ext cx="6650038" cy="3138487"/>
          </a:xfrm>
          <a:prstGeom prst="rect">
            <a:avLst/>
          </a:prstGeom>
          <a:noFill/>
        </p:spPr>
        <p:txBody>
          <a:bodyPr>
            <a:spAutoFit/>
          </a:bodyPr>
          <a:lstStyle/>
          <a:p>
            <a:pPr eaLnBrk="1" fontAlgn="auto" hangingPunct="1">
              <a:spcBef>
                <a:spcPts val="0"/>
              </a:spcBef>
              <a:spcAft>
                <a:spcPts val="0"/>
              </a:spcAft>
              <a:defRPr/>
            </a:pPr>
            <a:r>
              <a:rPr lang="en-US" sz="2400" dirty="0">
                <a:latin typeface="+mn-lt"/>
              </a:rPr>
              <a:t>Absolute Value means how far a number is from 0. </a:t>
            </a:r>
          </a:p>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Remove any negative sign and think of all numbers as positive</a:t>
            </a:r>
          </a:p>
          <a:p>
            <a:pPr marL="285750" indent="-285750" eaLnBrk="1" fontAlgn="auto" hangingPunct="1">
              <a:spcBef>
                <a:spcPts val="0"/>
              </a:spcBef>
              <a:spcAft>
                <a:spcPts val="0"/>
              </a:spcAft>
              <a:buFont typeface="Arial" panose="020B0604020202020204" pitchFamily="34" charset="0"/>
              <a:buChar char="•"/>
              <a:defRPr/>
            </a:pPr>
            <a:r>
              <a:rPr lang="en-US" sz="2400" dirty="0">
                <a:latin typeface="+mn-lt"/>
              </a:rPr>
              <a:t>Recognize symbol used to represent absolute value</a:t>
            </a:r>
          </a:p>
          <a:p>
            <a:pPr marL="285750" indent="-285750" eaLnBrk="1" fontAlgn="auto" hangingPunct="1">
              <a:spcBef>
                <a:spcPts val="0"/>
              </a:spcBef>
              <a:spcAft>
                <a:spcPts val="0"/>
              </a:spcAft>
              <a:buFont typeface="Arial" panose="020B0604020202020204" pitchFamily="34" charset="0"/>
              <a:buChar char="•"/>
              <a:defRPr/>
            </a:pPr>
            <a:endParaRPr lang="en-US" dirty="0">
              <a:latin typeface="+mn-lt"/>
            </a:endParaRPr>
          </a:p>
          <a:p>
            <a:pPr marL="285750" indent="-285750" eaLnBrk="1" fontAlgn="auto" hangingPunct="1">
              <a:spcBef>
                <a:spcPts val="0"/>
              </a:spcBef>
              <a:spcAft>
                <a:spcPts val="0"/>
              </a:spcAft>
              <a:buFont typeface="Arial" panose="020B0604020202020204" pitchFamily="34" charset="0"/>
              <a:buChar char="•"/>
              <a:defRPr/>
            </a:pPr>
            <a:endParaRPr lang="en-US" dirty="0">
              <a:latin typeface="+mn-lt"/>
            </a:endParaRPr>
          </a:p>
          <a:p>
            <a:pPr marL="285750" indent="-285750" eaLnBrk="1" fontAlgn="auto" hangingPunct="1">
              <a:spcBef>
                <a:spcPts val="0"/>
              </a:spcBef>
              <a:spcAft>
                <a:spcPts val="0"/>
              </a:spcAft>
              <a:buFont typeface="Arial" panose="020B0604020202020204" pitchFamily="34" charset="0"/>
              <a:buChar char="•"/>
              <a:defRPr/>
            </a:pPr>
            <a:endParaRPr lang="en-US" dirty="0">
              <a:latin typeface="+mn-lt"/>
            </a:endParaRPr>
          </a:p>
        </p:txBody>
      </p:sp>
      <p:pic>
        <p:nvPicPr>
          <p:cNvPr id="49158" name="Picture 7" descr="Screen Clippi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92913" y="1935163"/>
            <a:ext cx="126841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8" descr="Screen Clippi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32613" y="2762250"/>
            <a:ext cx="98901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3480996"/>
      </p:ext>
    </p:extLst>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en-US">
                <a:ea typeface="MS PGothic" charset="-128"/>
              </a:rPr>
              <a:t>Inequalities</a:t>
            </a:r>
          </a:p>
        </p:txBody>
      </p:sp>
      <p:sp>
        <p:nvSpPr>
          <p:cNvPr id="51203" name="Content Placeholder 3"/>
          <p:cNvSpPr>
            <a:spLocks noGrp="1"/>
          </p:cNvSpPr>
          <p:nvPr>
            <p:ph idx="1"/>
          </p:nvPr>
        </p:nvSpPr>
        <p:spPr>
          <a:xfrm>
            <a:off x="457200" y="1177925"/>
            <a:ext cx="8229600" cy="4616450"/>
          </a:xfrm>
        </p:spPr>
        <p:txBody>
          <a:bodyPr/>
          <a:lstStyle/>
          <a:p>
            <a:pPr marL="0" indent="0">
              <a:buFont typeface="Arial" charset="0"/>
              <a:buNone/>
            </a:pPr>
            <a:r>
              <a:rPr lang="en-US" altLang="en-US">
                <a:ea typeface="MS PGothic" charset="-128"/>
              </a:rPr>
              <a:t>An inequality is a math statement that defines a range of values.</a:t>
            </a:r>
          </a:p>
          <a:p>
            <a:pPr marL="0" indent="0">
              <a:buFont typeface="Arial" charset="0"/>
              <a:buNone/>
            </a:pPr>
            <a:endParaRPr lang="en-US" altLang="en-US">
              <a:ea typeface="MS PGothic" charset="-128"/>
            </a:endParaRPr>
          </a:p>
        </p:txBody>
      </p:sp>
      <p:sp>
        <p:nvSpPr>
          <p:cNvPr id="51204" name="Slide Number Placeholder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fontAlgn="base">
              <a:lnSpc>
                <a:spcPct val="100000"/>
              </a:lnSpc>
              <a:spcBef>
                <a:spcPct val="0"/>
              </a:spcBef>
              <a:spcAft>
                <a:spcPct val="0"/>
              </a:spcAft>
              <a:buFontTx/>
              <a:buNone/>
            </a:pPr>
            <a:fld id="{C74B9845-FB93-1846-88FB-D87D039496EB}" type="slidenum">
              <a:rPr lang="en-US" altLang="en-US" sz="1200">
                <a:solidFill>
                  <a:srgbClr val="0084A9"/>
                </a:solidFill>
              </a:rPr>
              <a:pPr fontAlgn="base">
                <a:lnSpc>
                  <a:spcPct val="100000"/>
                </a:lnSpc>
                <a:spcBef>
                  <a:spcPct val="0"/>
                </a:spcBef>
                <a:spcAft>
                  <a:spcPct val="0"/>
                </a:spcAft>
                <a:buFontTx/>
                <a:buNone/>
              </a:pPr>
              <a:t>27</a:t>
            </a:fld>
            <a:endParaRPr lang="en-US" altLang="en-US" sz="1200">
              <a:solidFill>
                <a:srgbClr val="0084A9"/>
              </a:solidFill>
            </a:endParaRPr>
          </a:p>
        </p:txBody>
      </p:sp>
      <p:sp>
        <p:nvSpPr>
          <p:cNvPr id="51205" name="TextBox 3"/>
          <p:cNvSpPr txBox="1">
            <a:spLocks noChangeArrowheads="1"/>
          </p:cNvSpPr>
          <p:nvPr/>
        </p:nvSpPr>
        <p:spPr bwMode="auto">
          <a:xfrm>
            <a:off x="619125" y="2647950"/>
            <a:ext cx="33226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t>Jeffrey runs at least two miles every day. </a:t>
            </a:r>
          </a:p>
        </p:txBody>
      </p:sp>
      <p:pic>
        <p:nvPicPr>
          <p:cNvPr id="5120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9525" y="2614613"/>
            <a:ext cx="447675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7" name="TextBox 11"/>
          <p:cNvSpPr txBox="1">
            <a:spLocks noChangeArrowheads="1"/>
          </p:cNvSpPr>
          <p:nvPr/>
        </p:nvSpPr>
        <p:spPr bwMode="auto">
          <a:xfrm>
            <a:off x="652463" y="3460750"/>
            <a:ext cx="29972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t>On November 28, the temperature in North Pole, Alaska is expected to be greater than -4°and less than 9°</a:t>
            </a:r>
          </a:p>
        </p:txBody>
      </p:sp>
      <p:pic>
        <p:nvPicPr>
          <p:cNvPr id="51208" name="Picture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32225" y="3689350"/>
            <a:ext cx="447675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09" name="Group 18"/>
          <p:cNvGrpSpPr>
            <a:grpSpLocks/>
          </p:cNvGrpSpPr>
          <p:nvPr/>
        </p:nvGrpSpPr>
        <p:grpSpPr bwMode="auto">
          <a:xfrm>
            <a:off x="4687888" y="3884613"/>
            <a:ext cx="2433637" cy="458787"/>
            <a:chOff x="5100320" y="4797901"/>
            <a:chExt cx="2082800" cy="200819"/>
          </a:xfrm>
        </p:grpSpPr>
        <p:sp>
          <p:nvSpPr>
            <p:cNvPr id="14" name="Oval 13"/>
            <p:cNvSpPr>
              <a:spLocks noChangeArrowheads="1"/>
            </p:cNvSpPr>
            <p:nvPr/>
          </p:nvSpPr>
          <p:spPr bwMode="auto">
            <a:xfrm>
              <a:off x="5100320" y="4797901"/>
              <a:ext cx="244556" cy="200819"/>
            </a:xfrm>
            <a:prstGeom prst="ellipse">
              <a:avLst/>
            </a:prstGeom>
            <a:noFill/>
            <a:ln w="9525">
              <a:solidFill>
                <a:srgbClr val="FF3300"/>
              </a:solidFill>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a:endParaRPr lang="en-US" altLang="en-US">
                <a:solidFill>
                  <a:srgbClr val="FFFFFF"/>
                </a:solidFill>
              </a:endParaRPr>
            </a:p>
          </p:txBody>
        </p:sp>
        <p:sp>
          <p:nvSpPr>
            <p:cNvPr id="18" name="Oval 17"/>
            <p:cNvSpPr>
              <a:spLocks noChangeArrowheads="1"/>
            </p:cNvSpPr>
            <p:nvPr/>
          </p:nvSpPr>
          <p:spPr bwMode="auto">
            <a:xfrm>
              <a:off x="6938564" y="4797901"/>
              <a:ext cx="244556" cy="200819"/>
            </a:xfrm>
            <a:prstGeom prst="ellipse">
              <a:avLst/>
            </a:prstGeom>
            <a:noFill/>
            <a:ln w="9525">
              <a:solidFill>
                <a:srgbClr val="FF3300"/>
              </a:solidFill>
              <a:round/>
              <a:headEnd/>
              <a:tailEnd/>
            </a:ln>
            <a:effectLst>
              <a:outerShdw blurRad="40000" dist="23000" dir="5400000" rotWithShape="0">
                <a:srgbClr val="000000">
                  <a:alpha val="34999"/>
                </a:srgbClr>
              </a:outerShdw>
            </a:effectLst>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a:endParaRPr lang="en-US" altLang="en-US">
                <a:solidFill>
                  <a:srgbClr val="FFFFFF"/>
                </a:solidFill>
              </a:endParaRPr>
            </a:p>
          </p:txBody>
        </p:sp>
        <p:cxnSp>
          <p:nvCxnSpPr>
            <p:cNvPr id="16" name="Straight Connector 15"/>
            <p:cNvCxnSpPr>
              <a:cxnSpLocks/>
            </p:cNvCxnSpPr>
            <p:nvPr/>
          </p:nvCxnSpPr>
          <p:spPr bwMode="auto">
            <a:xfrm>
              <a:off x="5358462" y="4909081"/>
              <a:ext cx="1593688" cy="0"/>
            </a:xfrm>
            <a:prstGeom prst="line">
              <a:avLst/>
            </a:prstGeom>
            <a:noFill/>
            <a:ln w="25400">
              <a:solidFill>
                <a:srgbClr val="FF0000"/>
              </a:solidFill>
              <a:round/>
              <a:headEnd/>
              <a:tailEn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grpSp>
      <p:sp>
        <p:nvSpPr>
          <p:cNvPr id="51210" name="TextBox 16"/>
          <p:cNvSpPr txBox="1">
            <a:spLocks noChangeArrowheads="1"/>
          </p:cNvSpPr>
          <p:nvPr/>
        </p:nvSpPr>
        <p:spPr bwMode="auto">
          <a:xfrm>
            <a:off x="687388" y="5146675"/>
            <a:ext cx="2946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i="1"/>
              <a:t>T &lt; 6</a:t>
            </a:r>
          </a:p>
        </p:txBody>
      </p:sp>
      <p:pic>
        <p:nvPicPr>
          <p:cNvPr id="51211" name="Picture 1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32225" y="4775200"/>
            <a:ext cx="447675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2" name="TextBox 1"/>
          <p:cNvSpPr txBox="1">
            <a:spLocks noChangeArrowheads="1"/>
          </p:cNvSpPr>
          <p:nvPr/>
        </p:nvSpPr>
        <p:spPr bwMode="auto">
          <a:xfrm>
            <a:off x="457200" y="5680075"/>
            <a:ext cx="78390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hlinkClick r:id="rId6"/>
              </a:rPr>
              <a:t>https://www.gedtestingservice.com/educators/exploring-the-2014-ged-test-webinar-archive</a:t>
            </a:r>
            <a:r>
              <a:rPr lang="en-US" altLang="en-US" sz="1800"/>
              <a:t>  </a:t>
            </a:r>
          </a:p>
        </p:txBody>
      </p:sp>
    </p:spTree>
    <p:extLst>
      <p:ext uri="{BB962C8B-B14F-4D97-AF65-F5344CB8AC3E}">
        <p14:creationId xmlns:p14="http://schemas.microsoft.com/office/powerpoint/2010/main" val="90281238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tLang="en-US" dirty="0">
                <a:ea typeface="MS PGothic" charset="-128"/>
              </a:rPr>
              <a:t>Resources for Number Lines</a:t>
            </a:r>
          </a:p>
        </p:txBody>
      </p:sp>
      <p:sp>
        <p:nvSpPr>
          <p:cNvPr id="61443" name="Content Placeholder 2"/>
          <p:cNvSpPr>
            <a:spLocks noGrp="1"/>
          </p:cNvSpPr>
          <p:nvPr>
            <p:ph idx="1"/>
          </p:nvPr>
        </p:nvSpPr>
        <p:spPr>
          <a:xfrm>
            <a:off x="457200" y="1290638"/>
            <a:ext cx="8229600" cy="4616450"/>
          </a:xfrm>
        </p:spPr>
        <p:txBody>
          <a:bodyPr/>
          <a:lstStyle/>
          <a:p>
            <a:pPr marL="0" indent="0">
              <a:buFont typeface="Arial" charset="0"/>
              <a:buNone/>
            </a:pPr>
            <a:r>
              <a:rPr lang="en-US" altLang="en-US" sz="2000">
                <a:ea typeface="MS PGothic" charset="-128"/>
              </a:rPr>
              <a:t>Helping with Math - Number Line Generator</a:t>
            </a:r>
          </a:p>
          <a:p>
            <a:pPr marL="0" indent="0">
              <a:buFont typeface="Arial" charset="0"/>
              <a:buNone/>
            </a:pPr>
            <a:r>
              <a:rPr lang="en-US" altLang="en-US" sz="2000">
                <a:ea typeface="MS PGothic" charset="-128"/>
                <a:hlinkClick r:id="rId3"/>
              </a:rPr>
              <a:t>http://www.helpingwithmath.com/printables/others/NumberLineGenerator01.htm</a:t>
            </a:r>
            <a:r>
              <a:rPr lang="en-US" altLang="en-US" sz="2000">
                <a:ea typeface="MS PGothic" charset="-128"/>
              </a:rPr>
              <a:t> </a:t>
            </a:r>
          </a:p>
          <a:p>
            <a:pPr marL="0" indent="0">
              <a:buFont typeface="Arial" charset="0"/>
              <a:buNone/>
            </a:pPr>
            <a:r>
              <a:rPr lang="en-US" altLang="en-US" sz="2000">
                <a:ea typeface="MS PGothic" charset="-128"/>
              </a:rPr>
              <a:t>Math Warehouse – Number Line Graph Maker</a:t>
            </a:r>
          </a:p>
          <a:p>
            <a:pPr marL="0" indent="0">
              <a:buFont typeface="Arial" charset="0"/>
              <a:buNone/>
            </a:pPr>
            <a:r>
              <a:rPr lang="en-US" altLang="en-US" sz="2000">
                <a:ea typeface="MS PGothic" charset="-128"/>
                <a:hlinkClick r:id="rId4"/>
              </a:rPr>
              <a:t>http://www.mathwarehouse.com/number-lines/number-line-maker.php</a:t>
            </a:r>
            <a:r>
              <a:rPr lang="en-US" altLang="en-US" sz="2000">
                <a:ea typeface="MS PGothic" charset="-128"/>
              </a:rPr>
              <a:t> </a:t>
            </a:r>
          </a:p>
          <a:p>
            <a:pPr marL="0" indent="0">
              <a:buFont typeface="Arial" charset="0"/>
              <a:buNone/>
            </a:pPr>
            <a:r>
              <a:rPr lang="en-US" altLang="en-US" sz="2000">
                <a:ea typeface="MS PGothic" charset="-128"/>
              </a:rPr>
              <a:t>Math is Fun – Number Lines (Inequalities, Operations, etc.)</a:t>
            </a:r>
          </a:p>
          <a:p>
            <a:pPr marL="0" indent="0">
              <a:buFont typeface="Arial" charset="0"/>
              <a:buNone/>
            </a:pPr>
            <a:r>
              <a:rPr lang="en-US" altLang="en-US" sz="2000">
                <a:ea typeface="MS PGothic" charset="-128"/>
                <a:hlinkClick r:id="rId5"/>
              </a:rPr>
              <a:t>http://www.mathsisfun.com/number-line.html</a:t>
            </a:r>
            <a:r>
              <a:rPr lang="en-US" altLang="en-US" sz="2000">
                <a:ea typeface="MS PGothic" charset="-128"/>
              </a:rPr>
              <a:t> </a:t>
            </a:r>
          </a:p>
          <a:p>
            <a:pPr marL="0" indent="0">
              <a:buFont typeface="Arial" charset="0"/>
              <a:buNone/>
            </a:pPr>
            <a:r>
              <a:rPr lang="en-US" altLang="en-US" sz="2000">
                <a:ea typeface="MS PGothic" charset="-128"/>
              </a:rPr>
              <a:t>Annenberg Learner – Building the Number Line </a:t>
            </a:r>
            <a:r>
              <a:rPr lang="en-US" altLang="en-US" sz="2000">
                <a:ea typeface="MS PGothic" charset="-128"/>
                <a:hlinkClick r:id="rId6"/>
              </a:rPr>
              <a:t>http://www.learner.org/courses/learningmath/number/session1/part_c/index.html</a:t>
            </a:r>
            <a:r>
              <a:rPr lang="en-US" altLang="en-US" sz="2000">
                <a:ea typeface="MS PGothic" charset="-128"/>
              </a:rPr>
              <a:t> </a:t>
            </a:r>
          </a:p>
        </p:txBody>
      </p:sp>
      <p:sp>
        <p:nvSpPr>
          <p:cNvPr id="4" name="Slide Number Placeholder 3">
            <a:extLst>
              <a:ext uri="{FF2B5EF4-FFF2-40B4-BE49-F238E27FC236}">
                <a16:creationId xmlns:a16="http://schemas.microsoft.com/office/drawing/2014/main" id="{BF2231F5-8FB7-4B26-BC24-57186B3DBF70}"/>
              </a:ext>
            </a:extLst>
          </p:cNvPr>
          <p:cNvSpPr>
            <a:spLocks noGrp="1"/>
          </p:cNvSpPr>
          <p:nvPr>
            <p:ph type="sldNum" sz="quarter" idx="10"/>
          </p:nvPr>
        </p:nvSpPr>
        <p:spPr/>
        <p:txBody>
          <a:bodyPr/>
          <a:lstStyle/>
          <a:p>
            <a:pPr>
              <a:defRPr/>
            </a:pPr>
            <a:fld id="{70ABE89B-2B4B-414E-B830-556075B95508}" type="slidenum">
              <a:rPr lang="en-US" altLang="en-US" smtClean="0"/>
              <a:pPr>
                <a:defRPr/>
              </a:pPr>
              <a:t>28</a:t>
            </a:fld>
            <a:endParaRPr lang="en-US" altLang="en-US" dirty="0"/>
          </a:p>
        </p:txBody>
      </p:sp>
    </p:spTree>
    <p:extLst>
      <p:ext uri="{BB962C8B-B14F-4D97-AF65-F5344CB8AC3E}">
        <p14:creationId xmlns:p14="http://schemas.microsoft.com/office/powerpoint/2010/main" val="1766985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en-US" sz="3200">
                <a:ea typeface="MS PGothic" charset="-128"/>
              </a:rPr>
              <a:t>Operations with Positive and Negative Integers</a:t>
            </a:r>
          </a:p>
        </p:txBody>
      </p:sp>
      <p:sp>
        <p:nvSpPr>
          <p:cNvPr id="4" name="Slide Number Placeholder 3">
            <a:extLst>
              <a:ext uri="{FF2B5EF4-FFF2-40B4-BE49-F238E27FC236}">
                <a16:creationId xmlns:a16="http://schemas.microsoft.com/office/drawing/2014/main" id="{888426AA-A273-46D2-8BCC-88E88C71E47B}"/>
              </a:ext>
            </a:extLst>
          </p:cNvPr>
          <p:cNvSpPr>
            <a:spLocks noGrp="1"/>
          </p:cNvSpPr>
          <p:nvPr>
            <p:ph type="sldNum" sz="quarter" idx="10"/>
          </p:nvPr>
        </p:nvSpPr>
        <p:spPr/>
        <p:txBody>
          <a:bodyPr/>
          <a:lstStyle/>
          <a:p>
            <a:pPr>
              <a:defRPr/>
            </a:pPr>
            <a:fld id="{5E9C5843-B9C1-B541-8217-7D5279A2C79E}" type="slidenum">
              <a:rPr lang="en-US" altLang="en-US" smtClean="0"/>
              <a:pPr>
                <a:defRPr/>
              </a:pPr>
              <a:t>29</a:t>
            </a:fld>
            <a:endParaRPr lang="en-US" altLang="en-US" dirty="0"/>
          </a:p>
        </p:txBody>
      </p:sp>
      <p:pic>
        <p:nvPicPr>
          <p:cNvPr id="53252" name="Picture 5" descr="Screen Clip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3963" y="3270250"/>
            <a:ext cx="3827462" cy="282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7" descr="Screen Clipp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388" y="1703388"/>
            <a:ext cx="3998912"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6462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altLang="en-US">
                <a:ea typeface="MS PGothic" charset="-128"/>
              </a:rPr>
              <a:t>In the Classroom, We Often…</a:t>
            </a:r>
          </a:p>
        </p:txBody>
      </p:sp>
      <p:sp>
        <p:nvSpPr>
          <p:cNvPr id="26627" name="Content Placeholder 2"/>
          <p:cNvSpPr>
            <a:spLocks noGrp="1"/>
          </p:cNvSpPr>
          <p:nvPr>
            <p:ph idx="1"/>
          </p:nvPr>
        </p:nvSpPr>
        <p:spPr/>
        <p:txBody>
          <a:bodyPr/>
          <a:lstStyle/>
          <a:p>
            <a:pPr defTabSz="914400"/>
            <a:r>
              <a:rPr lang="en-US" altLang="en-US" sz="2400">
                <a:ea typeface="MS PGothic" charset="-128"/>
              </a:rPr>
              <a:t>Introduce new concepts too rapidly</a:t>
            </a:r>
          </a:p>
          <a:p>
            <a:pPr defTabSz="914400"/>
            <a:r>
              <a:rPr lang="en-US" altLang="en-US" sz="2400">
                <a:ea typeface="MS PGothic" charset="-128"/>
              </a:rPr>
              <a:t>Insufficiently support explanations and activities</a:t>
            </a:r>
          </a:p>
          <a:p>
            <a:pPr defTabSz="914400"/>
            <a:r>
              <a:rPr lang="en-US" altLang="en-US" sz="2400">
                <a:ea typeface="MS PGothic" charset="-128"/>
              </a:rPr>
              <a:t>Provide insufficient practice</a:t>
            </a:r>
          </a:p>
          <a:p>
            <a:pPr defTabSz="914400"/>
            <a:r>
              <a:rPr lang="en-US" altLang="en-US" sz="2400">
                <a:ea typeface="MS PGothic" charset="-128"/>
              </a:rPr>
              <a:t>Focus on facts versus concepts</a:t>
            </a:r>
          </a:p>
          <a:p>
            <a:pPr defTabSz="914400"/>
            <a:r>
              <a:rPr lang="en-US" altLang="en-US" sz="2400">
                <a:ea typeface="MS PGothic" charset="-128"/>
              </a:rPr>
              <a:t>Limit access to manipulatives and </a:t>
            </a:r>
          </a:p>
          <a:p>
            <a:pPr defTabSz="914400"/>
            <a:r>
              <a:rPr lang="en-US" altLang="en-US" sz="2400">
                <a:ea typeface="MS PGothic" charset="-128"/>
              </a:rPr>
              <a:t>Limit connection of skills to real-life situations</a:t>
            </a:r>
          </a:p>
        </p:txBody>
      </p:sp>
      <p:sp>
        <p:nvSpPr>
          <p:cNvPr id="4" name="Slide Number Placeholder 3">
            <a:extLst>
              <a:ext uri="{FF2B5EF4-FFF2-40B4-BE49-F238E27FC236}">
                <a16:creationId xmlns:a16="http://schemas.microsoft.com/office/drawing/2014/main" id="{FED211A6-35B4-4ABB-B6B9-36FF279AA1E0}"/>
              </a:ext>
            </a:extLst>
          </p:cNvPr>
          <p:cNvSpPr>
            <a:spLocks noGrp="1"/>
          </p:cNvSpPr>
          <p:nvPr>
            <p:ph type="sldNum" sz="quarter" idx="10"/>
          </p:nvPr>
        </p:nvSpPr>
        <p:spPr/>
        <p:txBody>
          <a:bodyPr/>
          <a:lstStyle/>
          <a:p>
            <a:pPr>
              <a:defRPr/>
            </a:pPr>
            <a:fld id="{6E4B11AF-6921-AF4C-87F6-281FE3FB3E76}" type="slidenum">
              <a:rPr lang="en-US" altLang="en-US" smtClean="0"/>
              <a:pPr>
                <a:defRPr/>
              </a:pPr>
              <a:t>3</a:t>
            </a:fld>
            <a:endParaRPr lang="en-US" altLang="en-US" dirty="0"/>
          </a:p>
        </p:txBody>
      </p:sp>
    </p:spTree>
    <p:extLst>
      <p:ext uri="{BB962C8B-B14F-4D97-AF65-F5344CB8AC3E}">
        <p14:creationId xmlns:p14="http://schemas.microsoft.com/office/powerpoint/2010/main" val="20136365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altLang="en-US">
                <a:ea typeface="MS PGothic" charset="-128"/>
              </a:rPr>
              <a:t>Data Displays</a:t>
            </a:r>
          </a:p>
        </p:txBody>
      </p:sp>
      <p:sp>
        <p:nvSpPr>
          <p:cNvPr id="4" name="Slide Number Placeholder 3">
            <a:extLst>
              <a:ext uri="{FF2B5EF4-FFF2-40B4-BE49-F238E27FC236}">
                <a16:creationId xmlns:a16="http://schemas.microsoft.com/office/drawing/2014/main" id="{6EAAD153-C0F0-4BAD-8D4E-76AA5902A2B3}"/>
              </a:ext>
            </a:extLst>
          </p:cNvPr>
          <p:cNvSpPr>
            <a:spLocks noGrp="1"/>
          </p:cNvSpPr>
          <p:nvPr>
            <p:ph type="sldNum" sz="quarter" idx="10"/>
          </p:nvPr>
        </p:nvSpPr>
        <p:spPr/>
        <p:txBody>
          <a:bodyPr/>
          <a:lstStyle/>
          <a:p>
            <a:pPr>
              <a:defRPr/>
            </a:pPr>
            <a:fld id="{B2AE33B0-17F1-4948-9BF7-E46C19CB30E9}" type="slidenum">
              <a:rPr lang="en-US" altLang="en-US" smtClean="0"/>
              <a:pPr>
                <a:defRPr/>
              </a:pPr>
              <a:t>30</a:t>
            </a:fld>
            <a:endParaRPr lang="en-US" altLang="en-US" dirty="0"/>
          </a:p>
        </p:txBody>
      </p:sp>
      <p:pic>
        <p:nvPicPr>
          <p:cNvPr id="55300" name="Picture 5" descr="Screen Clip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919288"/>
            <a:ext cx="3340100"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Picture 7" descr="Screen Clipp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1290638"/>
            <a:ext cx="3619500"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Picture 9" descr="Screen Clipp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5063" y="4389438"/>
            <a:ext cx="66675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5427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7D8153-71B0-4357-8362-86911BE6CF48}"/>
              </a:ext>
            </a:extLst>
          </p:cNvPr>
          <p:cNvSpPr txBox="1"/>
          <p:nvPr/>
        </p:nvSpPr>
        <p:spPr>
          <a:xfrm>
            <a:off x="457200" y="1291389"/>
            <a:ext cx="8229600" cy="2246769"/>
          </a:xfrm>
          <a:prstGeom prst="rect">
            <a:avLst/>
          </a:prstGeom>
          <a:noFill/>
        </p:spPr>
        <p:txBody>
          <a:bodyPr>
            <a:spAutoFit/>
          </a:bodyPr>
          <a:lstStyle/>
          <a:p>
            <a:pPr>
              <a:defRPr/>
            </a:pPr>
            <a:r>
              <a:rPr lang="en-US" sz="2800" dirty="0">
                <a:latin typeface="Arial" panose="020B0604020202020204" pitchFamily="34" charset="0"/>
              </a:rPr>
              <a:t>Arrange data in order </a:t>
            </a:r>
          </a:p>
          <a:p>
            <a:pPr>
              <a:defRPr/>
            </a:pPr>
            <a:r>
              <a:rPr lang="en-US" sz="2800" dirty="0">
                <a:latin typeface="Arial" panose="020B0604020202020204" pitchFamily="34" charset="0"/>
              </a:rPr>
              <a:t>Find </a:t>
            </a:r>
            <a:r>
              <a:rPr lang="en-US" sz="2800" dirty="0">
                <a:highlight>
                  <a:srgbClr val="FFFF00"/>
                </a:highlight>
                <a:latin typeface="Arial" panose="020B0604020202020204" pitchFamily="34" charset="0"/>
              </a:rPr>
              <a:t>median</a:t>
            </a:r>
            <a:r>
              <a:rPr lang="en-US" sz="2800" dirty="0">
                <a:latin typeface="Arial" panose="020B0604020202020204" pitchFamily="34" charset="0"/>
              </a:rPr>
              <a:t> for all data</a:t>
            </a:r>
          </a:p>
          <a:p>
            <a:pPr>
              <a:defRPr/>
            </a:pPr>
            <a:r>
              <a:rPr lang="en-US" sz="2800" dirty="0">
                <a:latin typeface="Arial" panose="020B0604020202020204" pitchFamily="34" charset="0"/>
              </a:rPr>
              <a:t>Find median for lower half (“Q1”)</a:t>
            </a:r>
          </a:p>
          <a:p>
            <a:pPr>
              <a:defRPr/>
            </a:pPr>
            <a:r>
              <a:rPr lang="en-US" sz="2800" dirty="0">
                <a:latin typeface="Arial" panose="020B0604020202020204" pitchFamily="34" charset="0"/>
              </a:rPr>
              <a:t>Find median for upper half (“Q3”)</a:t>
            </a:r>
          </a:p>
          <a:p>
            <a:pPr>
              <a:defRPr/>
            </a:pPr>
            <a:r>
              <a:rPr lang="en-US" sz="2800" dirty="0">
                <a:latin typeface="Arial" panose="020B0604020202020204" pitchFamily="34" charset="0"/>
              </a:rPr>
              <a:t>Find the </a:t>
            </a:r>
            <a:r>
              <a:rPr lang="en-US" sz="2800" dirty="0">
                <a:highlight>
                  <a:srgbClr val="FFFF00"/>
                </a:highlight>
                <a:latin typeface="Arial" panose="020B0604020202020204" pitchFamily="34" charset="0"/>
              </a:rPr>
              <a:t>range</a:t>
            </a:r>
            <a:r>
              <a:rPr lang="en-US" sz="2800" dirty="0">
                <a:latin typeface="Arial" panose="020B0604020202020204" pitchFamily="34" charset="0"/>
              </a:rPr>
              <a:t> of the extreme values</a:t>
            </a:r>
          </a:p>
        </p:txBody>
      </p:sp>
      <p:grpSp>
        <p:nvGrpSpPr>
          <p:cNvPr id="57347" name="Group 9"/>
          <p:cNvGrpSpPr>
            <a:grpSpLocks/>
          </p:cNvGrpSpPr>
          <p:nvPr/>
        </p:nvGrpSpPr>
        <p:grpSpPr bwMode="auto">
          <a:xfrm>
            <a:off x="349250" y="3736975"/>
            <a:ext cx="8382000" cy="1779588"/>
            <a:chOff x="349250" y="4569846"/>
            <a:chExt cx="8382000" cy="1350770"/>
          </a:xfrm>
        </p:grpSpPr>
        <p:cxnSp>
          <p:nvCxnSpPr>
            <p:cNvPr id="57362" name="Straight Connector 4"/>
            <p:cNvCxnSpPr>
              <a:cxnSpLocks noChangeShapeType="1"/>
            </p:cNvCxnSpPr>
            <p:nvPr/>
          </p:nvCxnSpPr>
          <p:spPr bwMode="auto">
            <a:xfrm>
              <a:off x="4583794" y="4569846"/>
              <a:ext cx="0" cy="8382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5736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 y="4812621"/>
              <a:ext cx="8382000" cy="230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64" name="TextBox 8"/>
            <p:cNvSpPr txBox="1">
              <a:spLocks noChangeArrowheads="1"/>
            </p:cNvSpPr>
            <p:nvPr/>
          </p:nvSpPr>
          <p:spPr bwMode="auto">
            <a:xfrm>
              <a:off x="3974194" y="5458951"/>
              <a:ext cx="12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2400">
                  <a:solidFill>
                    <a:srgbClr val="FF0000"/>
                  </a:solidFill>
                </a:rPr>
                <a:t>Median</a:t>
              </a:r>
            </a:p>
          </p:txBody>
        </p:sp>
      </p:grpSp>
      <p:sp>
        <p:nvSpPr>
          <p:cNvPr id="57348" name="Title 3"/>
          <p:cNvSpPr>
            <a:spLocks noGrp="1"/>
          </p:cNvSpPr>
          <p:nvPr>
            <p:ph type="title"/>
          </p:nvPr>
        </p:nvSpPr>
        <p:spPr>
          <a:xfrm>
            <a:off x="457200" y="511175"/>
            <a:ext cx="8229600" cy="925513"/>
          </a:xfrm>
        </p:spPr>
        <p:txBody>
          <a:bodyPr/>
          <a:lstStyle/>
          <a:p>
            <a:r>
              <a:rPr lang="en-US" altLang="en-US" sz="3600">
                <a:ea typeface="MS PGothic" charset="-128"/>
              </a:rPr>
              <a:t>Essential Skills for Box Plots</a:t>
            </a:r>
          </a:p>
        </p:txBody>
      </p:sp>
      <p:grpSp>
        <p:nvGrpSpPr>
          <p:cNvPr id="57349" name="Group 10"/>
          <p:cNvGrpSpPr>
            <a:grpSpLocks/>
          </p:cNvGrpSpPr>
          <p:nvPr/>
        </p:nvGrpSpPr>
        <p:grpSpPr bwMode="auto">
          <a:xfrm>
            <a:off x="368300" y="4679950"/>
            <a:ext cx="8429625" cy="1992313"/>
            <a:chOff x="349250" y="2278275"/>
            <a:chExt cx="8429626" cy="1991157"/>
          </a:xfrm>
        </p:grpSpPr>
        <p:cxnSp>
          <p:nvCxnSpPr>
            <p:cNvPr id="12" name="Straight Connector 11">
              <a:extLst>
                <a:ext uri="{FF2B5EF4-FFF2-40B4-BE49-F238E27FC236}">
                  <a16:creationId xmlns:a16="http://schemas.microsoft.com/office/drawing/2014/main" id="{F148295A-2A3F-4EFA-B039-054DC8796E42}"/>
                </a:ext>
              </a:extLst>
            </p:cNvPr>
            <p:cNvCxnSpPr/>
            <p:nvPr/>
          </p:nvCxnSpPr>
          <p:spPr bwMode="auto">
            <a:xfrm>
              <a:off x="6738939" y="2947811"/>
              <a:ext cx="0" cy="837714"/>
            </a:xfrm>
            <a:prstGeom prst="line">
              <a:avLst/>
            </a:prstGeom>
            <a:solidFill>
              <a:schemeClr val="accent1"/>
            </a:solidFill>
            <a:ln w="38100" cap="flat" cmpd="sng" algn="ctr">
              <a:solidFill>
                <a:schemeClr val="accent6"/>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7352" name="Straight Connector 12"/>
            <p:cNvCxnSpPr>
              <a:cxnSpLocks noChangeShapeType="1"/>
            </p:cNvCxnSpPr>
            <p:nvPr/>
          </p:nvCxnSpPr>
          <p:spPr bwMode="auto">
            <a:xfrm>
              <a:off x="2386692" y="2957625"/>
              <a:ext cx="0" cy="838200"/>
            </a:xfrm>
            <a:prstGeom prst="line">
              <a:avLst/>
            </a:prstGeom>
            <a:noFill/>
            <a:ln w="38100">
              <a:solidFill>
                <a:srgbClr val="00B05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353" name="Straight Connector 13"/>
            <p:cNvCxnSpPr>
              <a:cxnSpLocks noChangeShapeType="1"/>
            </p:cNvCxnSpPr>
            <p:nvPr/>
          </p:nvCxnSpPr>
          <p:spPr bwMode="auto">
            <a:xfrm>
              <a:off x="4583794" y="2957625"/>
              <a:ext cx="0" cy="83820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57354"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 y="3200400"/>
              <a:ext cx="8382000" cy="230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5" name="TextBox 15"/>
            <p:cNvSpPr txBox="1">
              <a:spLocks noChangeArrowheads="1"/>
            </p:cNvSpPr>
            <p:nvPr/>
          </p:nvSpPr>
          <p:spPr bwMode="auto">
            <a:xfrm>
              <a:off x="3974194" y="3795825"/>
              <a:ext cx="121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solidFill>
                    <a:srgbClr val="FF0000"/>
                  </a:solidFill>
                </a:rPr>
                <a:t>Median</a:t>
              </a:r>
            </a:p>
          </p:txBody>
        </p:sp>
        <p:sp>
          <p:nvSpPr>
            <p:cNvPr id="57356" name="TextBox 16"/>
            <p:cNvSpPr txBox="1">
              <a:spLocks noChangeArrowheads="1"/>
            </p:cNvSpPr>
            <p:nvPr/>
          </p:nvSpPr>
          <p:spPr bwMode="auto">
            <a:xfrm>
              <a:off x="2081892" y="3807767"/>
              <a:ext cx="609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solidFill>
                    <a:srgbClr val="00B050"/>
                  </a:solidFill>
                </a:rPr>
                <a:t>Q1</a:t>
              </a:r>
            </a:p>
          </p:txBody>
        </p:sp>
        <p:sp>
          <p:nvSpPr>
            <p:cNvPr id="18" name="TextBox 17">
              <a:extLst>
                <a:ext uri="{FF2B5EF4-FFF2-40B4-BE49-F238E27FC236}">
                  <a16:creationId xmlns:a16="http://schemas.microsoft.com/office/drawing/2014/main" id="{0C9472E0-9501-4B9B-B38C-CD7C0D951428}"/>
                </a:ext>
              </a:extLst>
            </p:cNvPr>
            <p:cNvSpPr txBox="1"/>
            <p:nvPr/>
          </p:nvSpPr>
          <p:spPr>
            <a:xfrm>
              <a:off x="6475414" y="3796631"/>
              <a:ext cx="609600" cy="461694"/>
            </a:xfrm>
            <a:prstGeom prst="rect">
              <a:avLst/>
            </a:prstGeom>
            <a:noFill/>
          </p:spPr>
          <p:txBody>
            <a:bodyPr>
              <a:spAutoFit/>
            </a:bodyPr>
            <a:lstStyle/>
            <a:p>
              <a:pPr>
                <a:defRPr/>
              </a:pPr>
              <a:r>
                <a:rPr lang="en-US" dirty="0">
                  <a:solidFill>
                    <a:schemeClr val="accent6"/>
                  </a:solidFill>
                  <a:latin typeface="Arial" panose="020B0604020202020204" pitchFamily="34" charset="0"/>
                </a:rPr>
                <a:t>Q3</a:t>
              </a:r>
            </a:p>
          </p:txBody>
        </p:sp>
        <p:cxnSp>
          <p:nvCxnSpPr>
            <p:cNvPr id="57358" name="Straight Arrow Connector 18"/>
            <p:cNvCxnSpPr>
              <a:cxnSpLocks noChangeShapeType="1"/>
            </p:cNvCxnSpPr>
            <p:nvPr/>
          </p:nvCxnSpPr>
          <p:spPr bwMode="auto">
            <a:xfrm>
              <a:off x="533400" y="2743200"/>
              <a:ext cx="0" cy="45720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359" name="Straight Arrow Connector 19"/>
            <p:cNvCxnSpPr>
              <a:cxnSpLocks noChangeShapeType="1"/>
            </p:cNvCxnSpPr>
            <p:nvPr/>
          </p:nvCxnSpPr>
          <p:spPr bwMode="auto">
            <a:xfrm>
              <a:off x="8534400" y="2743200"/>
              <a:ext cx="0" cy="457200"/>
            </a:xfrm>
            <a:prstGeom prst="straightConnector1">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7360" name="TextBox 20"/>
            <p:cNvSpPr txBox="1">
              <a:spLocks noChangeArrowheads="1"/>
            </p:cNvSpPr>
            <p:nvPr/>
          </p:nvSpPr>
          <p:spPr bwMode="auto">
            <a:xfrm>
              <a:off x="365124" y="2297325"/>
              <a:ext cx="228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t>Lower Extreme</a:t>
              </a:r>
            </a:p>
          </p:txBody>
        </p:sp>
        <p:sp>
          <p:nvSpPr>
            <p:cNvPr id="57361" name="TextBox 21"/>
            <p:cNvSpPr txBox="1">
              <a:spLocks noChangeArrowheads="1"/>
            </p:cNvSpPr>
            <p:nvPr/>
          </p:nvSpPr>
          <p:spPr bwMode="auto">
            <a:xfrm>
              <a:off x="6492875" y="2278275"/>
              <a:ext cx="22860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t>Upper Extreme</a:t>
              </a:r>
            </a:p>
          </p:txBody>
        </p:sp>
      </p:grpSp>
      <p:sp>
        <p:nvSpPr>
          <p:cNvPr id="5735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fontAlgn="base">
              <a:lnSpc>
                <a:spcPct val="100000"/>
              </a:lnSpc>
              <a:spcBef>
                <a:spcPct val="0"/>
              </a:spcBef>
              <a:spcAft>
                <a:spcPct val="0"/>
              </a:spcAft>
              <a:buFontTx/>
              <a:buNone/>
            </a:pPr>
            <a:fld id="{857B6708-910C-EF4F-A8B9-26EB0F9E7084}" type="slidenum">
              <a:rPr lang="en-US" altLang="en-US" sz="1200">
                <a:solidFill>
                  <a:srgbClr val="0084A9"/>
                </a:solidFill>
              </a:rPr>
              <a:pPr fontAlgn="base">
                <a:lnSpc>
                  <a:spcPct val="100000"/>
                </a:lnSpc>
                <a:spcBef>
                  <a:spcPct val="0"/>
                </a:spcBef>
                <a:spcAft>
                  <a:spcPct val="0"/>
                </a:spcAft>
                <a:buFontTx/>
                <a:buNone/>
              </a:pPr>
              <a:t>31</a:t>
            </a:fld>
            <a:endParaRPr lang="en-US" altLang="en-US" sz="1200">
              <a:solidFill>
                <a:srgbClr val="0084A9"/>
              </a:solidFill>
            </a:endParaRPr>
          </a:p>
        </p:txBody>
      </p:sp>
    </p:spTree>
    <p:extLst>
      <p:ext uri="{BB962C8B-B14F-4D97-AF65-F5344CB8AC3E}">
        <p14:creationId xmlns:p14="http://schemas.microsoft.com/office/powerpoint/2010/main" val="1223303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4"/>
          <p:cNvSpPr>
            <a:spLocks noGrp="1"/>
          </p:cNvSpPr>
          <p:nvPr>
            <p:ph type="title"/>
          </p:nvPr>
        </p:nvSpPr>
        <p:spPr>
          <a:xfrm>
            <a:off x="722313" y="2219325"/>
            <a:ext cx="7772400" cy="919163"/>
          </a:xfrm>
        </p:spPr>
        <p:txBody>
          <a:bodyPr/>
          <a:lstStyle/>
          <a:p>
            <a:r>
              <a:rPr lang="en-US" altLang="en-US">
                <a:ea typeface="MS PGothic" charset="-128"/>
              </a:rPr>
              <a:t>Order Matters	</a:t>
            </a:r>
          </a:p>
        </p:txBody>
      </p:sp>
      <p:sp>
        <p:nvSpPr>
          <p:cNvPr id="6" name="Text Placeholder 5">
            <a:extLst>
              <a:ext uri="{FF2B5EF4-FFF2-40B4-BE49-F238E27FC236}">
                <a16:creationId xmlns:a16="http://schemas.microsoft.com/office/drawing/2014/main" id="{EEE1093C-FEAC-4B13-938C-C247E6166A68}"/>
              </a:ext>
            </a:extLst>
          </p:cNvPr>
          <p:cNvSpPr>
            <a:spLocks noGrp="1"/>
          </p:cNvSpPr>
          <p:nvPr>
            <p:ph type="body" idx="1"/>
          </p:nvPr>
        </p:nvSpPr>
        <p:spPr>
          <a:xfrm>
            <a:off x="722313" y="3236913"/>
            <a:ext cx="7772400" cy="1417637"/>
          </a:xfrm>
        </p:spPr>
        <p:txBody>
          <a:bodyPr/>
          <a:lstStyle/>
          <a:p>
            <a:pPr>
              <a:buFont typeface="Arial" panose="020B0604020202020204" pitchFamily="34" charset="0"/>
              <a:buNone/>
              <a:defRPr/>
            </a:pPr>
            <a:r>
              <a:rPr lang="en-US" dirty="0"/>
              <a:t>The Importance of Understanding the Order of Operations</a:t>
            </a:r>
          </a:p>
        </p:txBody>
      </p:sp>
      <p:sp>
        <p:nvSpPr>
          <p:cNvPr id="4" name="Slide Number Placeholder 3">
            <a:extLst>
              <a:ext uri="{FF2B5EF4-FFF2-40B4-BE49-F238E27FC236}">
                <a16:creationId xmlns:a16="http://schemas.microsoft.com/office/drawing/2014/main" id="{8653FC4B-BF42-45E9-9ED0-B8D48213E8D5}"/>
              </a:ext>
            </a:extLst>
          </p:cNvPr>
          <p:cNvSpPr>
            <a:spLocks noGrp="1"/>
          </p:cNvSpPr>
          <p:nvPr>
            <p:ph type="sldNum" sz="quarter" idx="10"/>
          </p:nvPr>
        </p:nvSpPr>
        <p:spPr/>
        <p:txBody>
          <a:bodyPr/>
          <a:lstStyle/>
          <a:p>
            <a:pPr>
              <a:defRPr/>
            </a:pPr>
            <a:fld id="{05FAFC92-F388-944D-9595-A493DBFBFE17}" type="slidenum">
              <a:rPr lang="en-US" altLang="en-US" smtClean="0"/>
              <a:pPr>
                <a:defRPr/>
              </a:pPr>
              <a:t>32</a:t>
            </a:fld>
            <a:endParaRPr lang="en-US" altLang="en-US" dirty="0"/>
          </a:p>
        </p:txBody>
      </p:sp>
    </p:spTree>
    <p:extLst>
      <p:ext uri="{BB962C8B-B14F-4D97-AF65-F5344CB8AC3E}">
        <p14:creationId xmlns:p14="http://schemas.microsoft.com/office/powerpoint/2010/main" val="2501138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4"/>
          <p:cNvSpPr>
            <a:spLocks noGrp="1"/>
          </p:cNvSpPr>
          <p:nvPr>
            <p:ph type="title"/>
          </p:nvPr>
        </p:nvSpPr>
        <p:spPr/>
        <p:txBody>
          <a:bodyPr/>
          <a:lstStyle/>
          <a:p>
            <a:r>
              <a:rPr lang="en-US" altLang="en-US">
                <a:ea typeface="MS PGothic" charset="-128"/>
              </a:rPr>
              <a:t>Why Bother?</a:t>
            </a:r>
          </a:p>
        </p:txBody>
      </p:sp>
      <p:sp>
        <p:nvSpPr>
          <p:cNvPr id="6" name="Content Placeholder 5">
            <a:extLst>
              <a:ext uri="{FF2B5EF4-FFF2-40B4-BE49-F238E27FC236}">
                <a16:creationId xmlns:a16="http://schemas.microsoft.com/office/drawing/2014/main" id="{1C0F350C-B913-4FA2-97C3-122FCCE55999}"/>
              </a:ext>
            </a:extLst>
          </p:cNvPr>
          <p:cNvSpPr>
            <a:spLocks noGrp="1"/>
          </p:cNvSpPr>
          <p:nvPr>
            <p:ph idx="1"/>
          </p:nvPr>
        </p:nvSpPr>
        <p:spPr/>
        <p:txBody>
          <a:bodyPr/>
          <a:lstStyle/>
          <a:p>
            <a:pPr marL="0" indent="0" algn="ctr">
              <a:buFont typeface="Arial" panose="020B0604020202020204" pitchFamily="34" charset="0"/>
              <a:buNone/>
              <a:defRPr/>
            </a:pPr>
            <a:r>
              <a:rPr lang="en-US" dirty="0"/>
              <a:t>Here is your problem. 4 + 2×3 =</a:t>
            </a:r>
          </a:p>
          <a:p>
            <a:pPr marL="0" indent="0" algn="ctr">
              <a:buFont typeface="Arial" panose="020B0604020202020204" pitchFamily="34" charset="0"/>
              <a:buNone/>
              <a:defRPr/>
            </a:pPr>
            <a:r>
              <a:rPr lang="en-US" dirty="0"/>
              <a:t>Is the answer 18 or 10?</a:t>
            </a:r>
          </a:p>
          <a:p>
            <a:pPr>
              <a:buFont typeface="Arial" panose="020B0604020202020204" pitchFamily="34" charset="0"/>
              <a:buChar char="•"/>
              <a:defRPr/>
            </a:pPr>
            <a:r>
              <a:rPr lang="en-US" sz="2800" dirty="0"/>
              <a:t>Avoid confusion in how problems are solved</a:t>
            </a:r>
          </a:p>
          <a:p>
            <a:pPr>
              <a:buFont typeface="Arial" panose="020B0604020202020204" pitchFamily="34" charset="0"/>
              <a:buChar char="•"/>
              <a:defRPr/>
            </a:pPr>
            <a:r>
              <a:rPr lang="en-US" sz="2800" dirty="0"/>
              <a:t>Set up rules of precedence or rank of operations</a:t>
            </a:r>
          </a:p>
          <a:p>
            <a:pPr>
              <a:buFont typeface="Arial" panose="020B0604020202020204" pitchFamily="34" charset="0"/>
              <a:buChar char="•"/>
              <a:defRPr/>
            </a:pPr>
            <a:r>
              <a:rPr lang="en-US" sz="2800" dirty="0"/>
              <a:t>Is critical to simplifying and solving different algebra problems</a:t>
            </a:r>
          </a:p>
          <a:p>
            <a:pPr>
              <a:buFont typeface="Arial" panose="020B0604020202020204" pitchFamily="34" charset="0"/>
              <a:buChar char="•"/>
              <a:defRPr/>
            </a:pPr>
            <a:endParaRPr lang="en-US" dirty="0"/>
          </a:p>
        </p:txBody>
      </p:sp>
      <p:sp>
        <p:nvSpPr>
          <p:cNvPr id="4" name="Slide Number Placeholder 3">
            <a:extLst>
              <a:ext uri="{FF2B5EF4-FFF2-40B4-BE49-F238E27FC236}">
                <a16:creationId xmlns:a16="http://schemas.microsoft.com/office/drawing/2014/main" id="{E1DC50EF-566F-494C-A78D-13552A1CEDD3}"/>
              </a:ext>
            </a:extLst>
          </p:cNvPr>
          <p:cNvSpPr>
            <a:spLocks noGrp="1"/>
          </p:cNvSpPr>
          <p:nvPr>
            <p:ph type="sldNum" sz="quarter" idx="10"/>
          </p:nvPr>
        </p:nvSpPr>
        <p:spPr/>
        <p:txBody>
          <a:bodyPr/>
          <a:lstStyle/>
          <a:p>
            <a:pPr>
              <a:defRPr/>
            </a:pPr>
            <a:fld id="{B77C3539-FA07-4A43-A06D-B2C4B8A60442}" type="slidenum">
              <a:rPr lang="en-US" smtClean="0"/>
              <a:pPr>
                <a:defRPr/>
              </a:pPr>
              <a:t>33</a:t>
            </a:fld>
            <a:endParaRPr lang="en-US" dirty="0"/>
          </a:p>
        </p:txBody>
      </p:sp>
    </p:spTree>
    <p:extLst>
      <p:ext uri="{BB962C8B-B14F-4D97-AF65-F5344CB8AC3E}">
        <p14:creationId xmlns:p14="http://schemas.microsoft.com/office/powerpoint/2010/main" val="9793915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altLang="en-US">
                <a:ea typeface="MS PGothic" charset="-128"/>
              </a:rPr>
              <a:t>Answer the Why</a:t>
            </a:r>
          </a:p>
        </p:txBody>
      </p:sp>
      <p:sp>
        <p:nvSpPr>
          <p:cNvPr id="66563" name="Content Placeholder 2"/>
          <p:cNvSpPr>
            <a:spLocks noGrp="1"/>
          </p:cNvSpPr>
          <p:nvPr>
            <p:ph idx="1"/>
          </p:nvPr>
        </p:nvSpPr>
        <p:spPr>
          <a:xfrm>
            <a:off x="457200" y="5051425"/>
            <a:ext cx="8229600" cy="989013"/>
          </a:xfrm>
        </p:spPr>
        <p:txBody>
          <a:bodyPr/>
          <a:lstStyle/>
          <a:p>
            <a:pPr marL="0" indent="0">
              <a:buFont typeface="Arial" charset="0"/>
              <a:buNone/>
            </a:pPr>
            <a:r>
              <a:rPr lang="en-US" altLang="en-US" sz="1800" dirty="0">
                <a:ea typeface="MS PGothic" charset="-128"/>
                <a:hlinkClick r:id="rId3"/>
              </a:rPr>
              <a:t>https://www.khanacademy.org/math/pre-algebra/pre-algebra-arith-prop/pre-algebra-order-of-operations/v/introduction-to-order-of-operations</a:t>
            </a:r>
            <a:r>
              <a:rPr lang="en-US" altLang="en-US" sz="1800" dirty="0">
                <a:ea typeface="MS PGothic" charset="-128"/>
              </a:rPr>
              <a:t> </a:t>
            </a:r>
          </a:p>
        </p:txBody>
      </p:sp>
      <p:sp>
        <p:nvSpPr>
          <p:cNvPr id="4" name="Slide Number Placeholder 3">
            <a:extLst>
              <a:ext uri="{FF2B5EF4-FFF2-40B4-BE49-F238E27FC236}">
                <a16:creationId xmlns:a16="http://schemas.microsoft.com/office/drawing/2014/main" id="{AF165739-16FA-49FF-A693-774355AEF031}"/>
              </a:ext>
            </a:extLst>
          </p:cNvPr>
          <p:cNvSpPr>
            <a:spLocks noGrp="1"/>
          </p:cNvSpPr>
          <p:nvPr>
            <p:ph type="sldNum" sz="quarter" idx="10"/>
          </p:nvPr>
        </p:nvSpPr>
        <p:spPr/>
        <p:txBody>
          <a:bodyPr/>
          <a:lstStyle/>
          <a:p>
            <a:pPr>
              <a:defRPr/>
            </a:pPr>
            <a:fld id="{1AF67BB0-1199-364A-A6E6-24F60230E52D}" type="slidenum">
              <a:rPr lang="en-US" altLang="en-US" smtClean="0"/>
              <a:pPr>
                <a:defRPr/>
              </a:pPr>
              <a:t>34</a:t>
            </a:fld>
            <a:endParaRPr lang="en-US" altLang="en-US" dirty="0"/>
          </a:p>
        </p:txBody>
      </p:sp>
      <p:pic>
        <p:nvPicPr>
          <p:cNvPr id="66565" name="Picture 5" descr="Screen Clipp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350" y="1447800"/>
            <a:ext cx="7666038"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244423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457200" y="492125"/>
            <a:ext cx="8534400" cy="798513"/>
          </a:xfrm>
        </p:spPr>
        <p:txBody>
          <a:bodyPr/>
          <a:lstStyle/>
          <a:p>
            <a:r>
              <a:rPr lang="en-US" altLang="en-US" dirty="0">
                <a:ea typeface="MS PGothic" charset="-128"/>
              </a:rPr>
              <a:t>Essential </a:t>
            </a:r>
            <a:r>
              <a:rPr lang="en-US" altLang="en-US">
                <a:ea typeface="MS PGothic" charset="-128"/>
              </a:rPr>
              <a:t>Understanding </a:t>
            </a:r>
            <a:r>
              <a:rPr lang="en-US" altLang="en-US" sz="2400">
                <a:ea typeface="MS PGothic" charset="-128"/>
              </a:rPr>
              <a:t>(aka “PEMDAS”)</a:t>
            </a:r>
            <a:endParaRPr lang="en-US" altLang="en-US" sz="2400" dirty="0">
              <a:ea typeface="MS PGothic" charset="-128"/>
            </a:endParaRPr>
          </a:p>
        </p:txBody>
      </p:sp>
      <p:sp>
        <p:nvSpPr>
          <p:cNvPr id="3" name="Content Placeholder 2">
            <a:extLst>
              <a:ext uri="{FF2B5EF4-FFF2-40B4-BE49-F238E27FC236}">
                <a16:creationId xmlns:a16="http://schemas.microsoft.com/office/drawing/2014/main" id="{07AC00EA-F656-47C7-A042-4070429B1B78}"/>
              </a:ext>
            </a:extLst>
          </p:cNvPr>
          <p:cNvSpPr>
            <a:spLocks noGrp="1"/>
          </p:cNvSpPr>
          <p:nvPr>
            <p:ph idx="1"/>
          </p:nvPr>
        </p:nvSpPr>
        <p:spPr/>
        <p:txBody>
          <a:bodyPr/>
          <a:lstStyle/>
          <a:p>
            <a:pPr marL="514350" indent="-514350">
              <a:buFont typeface="+mj-lt"/>
              <a:buAutoNum type="arabicPeriod"/>
              <a:defRPr/>
            </a:pPr>
            <a:r>
              <a:rPr lang="en-US" sz="2800" b="1" u="sng" dirty="0"/>
              <a:t>P</a:t>
            </a:r>
            <a:r>
              <a:rPr lang="en-US" sz="2800" b="1" dirty="0"/>
              <a:t>arentheses and Brackets</a:t>
            </a:r>
            <a:br>
              <a:rPr lang="en-US" sz="2800" dirty="0"/>
            </a:br>
            <a:r>
              <a:rPr lang="en-US" sz="2800" dirty="0"/>
              <a:t>from the inside out</a:t>
            </a:r>
          </a:p>
          <a:p>
            <a:pPr marL="514350" indent="-514350">
              <a:buFont typeface="+mj-lt"/>
              <a:buAutoNum type="arabicPeriod"/>
              <a:defRPr/>
            </a:pPr>
            <a:r>
              <a:rPr lang="en-US" sz="2800" b="1" u="sng" dirty="0"/>
              <a:t>E</a:t>
            </a:r>
            <a:r>
              <a:rPr lang="en-US" sz="2800" b="1" dirty="0"/>
              <a:t>xponents</a:t>
            </a:r>
            <a:br>
              <a:rPr lang="en-US" sz="2800" dirty="0"/>
            </a:br>
            <a:r>
              <a:rPr lang="en-US" sz="2800" dirty="0"/>
              <a:t>of numbers or parentheses</a:t>
            </a:r>
          </a:p>
          <a:p>
            <a:pPr marL="514350" indent="-514350">
              <a:buFont typeface="+mj-lt"/>
              <a:buAutoNum type="arabicPeriod"/>
              <a:defRPr/>
            </a:pPr>
            <a:r>
              <a:rPr lang="en-US" sz="2800" b="1" u="sng" dirty="0"/>
              <a:t>M</a:t>
            </a:r>
            <a:r>
              <a:rPr lang="en-US" sz="2800" b="1" dirty="0"/>
              <a:t>ultiplication and </a:t>
            </a:r>
            <a:r>
              <a:rPr lang="en-US" sz="2800" b="1" u="sng" dirty="0"/>
              <a:t>D</a:t>
            </a:r>
            <a:r>
              <a:rPr lang="en-US" sz="2800" b="1" dirty="0"/>
              <a:t>ivision</a:t>
            </a:r>
            <a:br>
              <a:rPr lang="en-US" sz="2800" dirty="0"/>
            </a:br>
            <a:r>
              <a:rPr lang="en-US" sz="2800" dirty="0"/>
              <a:t>in the order they appear from left to right.</a:t>
            </a:r>
          </a:p>
          <a:p>
            <a:pPr marL="514350" indent="-514350">
              <a:buFont typeface="+mj-lt"/>
              <a:buAutoNum type="arabicPeriod"/>
              <a:defRPr/>
            </a:pPr>
            <a:r>
              <a:rPr lang="en-US" sz="2800" b="1" u="sng" dirty="0"/>
              <a:t>A</a:t>
            </a:r>
            <a:r>
              <a:rPr lang="en-US" sz="2800" b="1" dirty="0"/>
              <a:t>ddition and </a:t>
            </a:r>
            <a:r>
              <a:rPr lang="en-US" sz="2800" b="1" u="sng" dirty="0"/>
              <a:t>S</a:t>
            </a:r>
            <a:r>
              <a:rPr lang="en-US" sz="2800" b="1" dirty="0"/>
              <a:t>ubtraction</a:t>
            </a:r>
            <a:br>
              <a:rPr lang="en-US" sz="2800" dirty="0"/>
            </a:br>
            <a:r>
              <a:rPr lang="en-US" sz="2800" dirty="0"/>
              <a:t>in the order they appear from left to right.</a:t>
            </a:r>
          </a:p>
          <a:p>
            <a:pPr>
              <a:buFont typeface="Arial" panose="020B0604020202020204" pitchFamily="34" charset="0"/>
              <a:buChar char="•"/>
              <a:defRPr/>
            </a:pPr>
            <a:endParaRPr lang="en-US" sz="2000" dirty="0"/>
          </a:p>
        </p:txBody>
      </p:sp>
      <p:sp>
        <p:nvSpPr>
          <p:cNvPr id="4" name="Slide Number Placeholder 3">
            <a:extLst>
              <a:ext uri="{FF2B5EF4-FFF2-40B4-BE49-F238E27FC236}">
                <a16:creationId xmlns:a16="http://schemas.microsoft.com/office/drawing/2014/main" id="{68E1954D-6EB7-4B94-AD36-03C09D130BF8}"/>
              </a:ext>
            </a:extLst>
          </p:cNvPr>
          <p:cNvSpPr>
            <a:spLocks noGrp="1"/>
          </p:cNvSpPr>
          <p:nvPr>
            <p:ph type="sldNum" sz="quarter" idx="10"/>
          </p:nvPr>
        </p:nvSpPr>
        <p:spPr/>
        <p:txBody>
          <a:bodyPr/>
          <a:lstStyle/>
          <a:p>
            <a:pPr>
              <a:defRPr/>
            </a:pPr>
            <a:fld id="{E2D0092F-1A71-C643-BBA8-0EAF86730243}" type="slidenum">
              <a:rPr lang="en-US" altLang="en-US" smtClean="0"/>
              <a:pPr>
                <a:defRPr/>
              </a:pPr>
              <a:t>35</a:t>
            </a:fld>
            <a:endParaRPr lang="en-US" altLang="en-US" dirty="0"/>
          </a:p>
        </p:txBody>
      </p:sp>
    </p:spTree>
    <p:extLst>
      <p:ext uri="{BB962C8B-B14F-4D97-AF65-F5344CB8AC3E}">
        <p14:creationId xmlns:p14="http://schemas.microsoft.com/office/powerpoint/2010/main" val="178319647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ltLang="en-US" sz="3200">
                <a:ea typeface="MS PGothic" charset="-128"/>
              </a:rPr>
              <a:t>Get Rid of Misconceptions about Order of Operations</a:t>
            </a:r>
          </a:p>
        </p:txBody>
      </p:sp>
      <p:pic>
        <p:nvPicPr>
          <p:cNvPr id="69635" name="Picture 4"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54763" y="1458913"/>
            <a:ext cx="189547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TextBox 5"/>
          <p:cNvSpPr txBox="1">
            <a:spLocks noChangeArrowheads="1"/>
          </p:cNvSpPr>
          <p:nvPr/>
        </p:nvSpPr>
        <p:spPr bwMode="auto">
          <a:xfrm>
            <a:off x="549275" y="1779588"/>
            <a:ext cx="5400675" cy="480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eaLnBrk="1" hangingPunct="1">
              <a:lnSpc>
                <a:spcPct val="100000"/>
              </a:lnSpc>
              <a:spcBef>
                <a:spcPct val="0"/>
              </a:spcBef>
              <a:buFontTx/>
              <a:buNone/>
            </a:pPr>
            <a:r>
              <a:rPr lang="en-US" altLang="en-US" sz="1800">
                <a:solidFill>
                  <a:srgbClr val="000000"/>
                </a:solidFill>
              </a:rPr>
              <a:t>Misconception 1 - All multiplication should happen before division.</a:t>
            </a: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r>
              <a:rPr lang="en-US" altLang="en-US" sz="1800">
                <a:solidFill>
                  <a:srgbClr val="000000"/>
                </a:solidFill>
              </a:rPr>
              <a:t>Misconception 2 – All addition comes before subtraction.</a:t>
            </a: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a:p>
            <a:pPr eaLnBrk="1" hangingPunct="1">
              <a:lnSpc>
                <a:spcPct val="100000"/>
              </a:lnSpc>
              <a:spcBef>
                <a:spcPct val="0"/>
              </a:spcBef>
              <a:buFontTx/>
              <a:buNone/>
            </a:pPr>
            <a:endParaRPr lang="en-US" altLang="en-US" sz="1800">
              <a:solidFill>
                <a:srgbClr val="000000"/>
              </a:solidFill>
            </a:endParaRPr>
          </a:p>
        </p:txBody>
      </p:sp>
      <p:pic>
        <p:nvPicPr>
          <p:cNvPr id="69637" name="Picture 6" descr="Screen Clippi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35200" y="2259013"/>
            <a:ext cx="23368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8" name="Picture 7" descr="Screen Clippi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124075" y="4613275"/>
            <a:ext cx="2447925"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a:spLocks noChangeArrowheads="1"/>
          </p:cNvSpPr>
          <p:nvPr/>
        </p:nvSpPr>
        <p:spPr bwMode="auto">
          <a:xfrm>
            <a:off x="6040438" y="4205288"/>
            <a:ext cx="2749550" cy="1633537"/>
          </a:xfrm>
          <a:prstGeom prst="flowChartAlternateProcess">
            <a:avLst/>
          </a:prstGeom>
          <a:solidFill>
            <a:srgbClr val="0084A9"/>
          </a:solidFill>
          <a:ln>
            <a:noFill/>
          </a:ln>
          <a:effectLst>
            <a:outerShdw blurRad="50800" dist="38100" algn="l" rotWithShape="0">
              <a:srgbClr val="000000">
                <a:alpha val="39999"/>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defRPr/>
            </a:pPr>
            <a:r>
              <a:rPr lang="en-US" dirty="0">
                <a:solidFill>
                  <a:prstClr val="white"/>
                </a:solidFill>
                <a:latin typeface="Arial" panose="020B0604020202020204" pitchFamily="34" charset="0"/>
                <a:ea typeface="MS PGothic" pitchFamily="34" charset="-128"/>
              </a:rPr>
              <a:t>Remember: M/D have the same precedence. Evaluate as they appear from left to right. Same with A/S.</a:t>
            </a:r>
          </a:p>
        </p:txBody>
      </p:sp>
    </p:spTree>
    <p:extLst>
      <p:ext uri="{BB962C8B-B14F-4D97-AF65-F5344CB8AC3E}">
        <p14:creationId xmlns:p14="http://schemas.microsoft.com/office/powerpoint/2010/main" val="1443843431"/>
      </p:ext>
    </p:extLst>
  </p:cSld>
  <p:clrMapOvr>
    <a:masterClrMapping/>
  </p:clrMapOvr>
  <p:transition spd="med">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altLang="en-US">
                <a:ea typeface="MS PGothic" charset="-128"/>
              </a:rPr>
              <a:t>Your Turn</a:t>
            </a:r>
          </a:p>
        </p:txBody>
      </p:sp>
      <p:sp>
        <p:nvSpPr>
          <p:cNvPr id="4" name="Slide Number Placeholder 3">
            <a:extLst>
              <a:ext uri="{FF2B5EF4-FFF2-40B4-BE49-F238E27FC236}">
                <a16:creationId xmlns:a16="http://schemas.microsoft.com/office/drawing/2014/main" id="{12095A99-5789-401A-A464-BF605756F623}"/>
              </a:ext>
            </a:extLst>
          </p:cNvPr>
          <p:cNvSpPr>
            <a:spLocks noGrp="1"/>
          </p:cNvSpPr>
          <p:nvPr>
            <p:ph type="sldNum" sz="quarter" idx="10"/>
          </p:nvPr>
        </p:nvSpPr>
        <p:spPr/>
        <p:txBody>
          <a:bodyPr/>
          <a:lstStyle/>
          <a:p>
            <a:pPr>
              <a:defRPr/>
            </a:pPr>
            <a:fld id="{E3BE2A78-5850-F149-ADFF-2D6521DEBC0C}" type="slidenum">
              <a:rPr lang="en-US" altLang="en-US" smtClean="0"/>
              <a:pPr>
                <a:defRPr/>
              </a:pPr>
              <a:t>37</a:t>
            </a:fld>
            <a:endParaRPr lang="en-US" altLang="en-US" dirty="0"/>
          </a:p>
        </p:txBody>
      </p:sp>
      <p:sp>
        <p:nvSpPr>
          <p:cNvPr id="6" name="Rectangle 5">
            <a:extLst>
              <a:ext uri="{FF2B5EF4-FFF2-40B4-BE49-F238E27FC236}">
                <a16:creationId xmlns:a16="http://schemas.microsoft.com/office/drawing/2014/main" id="{CA93E44E-E08D-4D3C-B6EC-43ACEF30EFDC}"/>
              </a:ext>
            </a:extLst>
          </p:cNvPr>
          <p:cNvSpPr/>
          <p:nvPr/>
        </p:nvSpPr>
        <p:spPr>
          <a:xfrm>
            <a:off x="276225" y="1690688"/>
            <a:ext cx="6538913" cy="584200"/>
          </a:xfrm>
          <a:prstGeom prst="rect">
            <a:avLst/>
          </a:prstGeom>
        </p:spPr>
        <p:txBody>
          <a:bodyPr wrap="none">
            <a:spAutoFit/>
          </a:bodyPr>
          <a:lstStyle/>
          <a:p>
            <a:pPr>
              <a:defRPr/>
            </a:pPr>
            <a:r>
              <a:rPr lang="en-US" sz="3200" dirty="0">
                <a:solidFill>
                  <a:srgbClr val="000000"/>
                </a:solidFill>
                <a:latin typeface="+mn-lt"/>
              </a:rPr>
              <a:t>What is the value of 6 ÷ 3 + 4 × 2 ?</a:t>
            </a:r>
            <a:endParaRPr lang="en-US" sz="3200" dirty="0">
              <a:latin typeface="+mn-lt"/>
            </a:endParaRPr>
          </a:p>
        </p:txBody>
      </p:sp>
      <p:sp>
        <p:nvSpPr>
          <p:cNvPr id="54277" name="TextBox 10"/>
          <p:cNvSpPr txBox="1">
            <a:spLocks noChangeArrowheads="1"/>
          </p:cNvSpPr>
          <p:nvPr/>
        </p:nvSpPr>
        <p:spPr bwMode="auto">
          <a:xfrm>
            <a:off x="276225" y="2859088"/>
            <a:ext cx="7593013" cy="29543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400">
                <a:solidFill>
                  <a:schemeClr val="bg1"/>
                </a:solidFill>
              </a:rPr>
              <a:t>So we do the division and multiplication before any addition or subtraction:</a:t>
            </a:r>
            <a:br>
              <a:rPr lang="en-US" altLang="en-US" sz="2400">
                <a:solidFill>
                  <a:schemeClr val="bg1"/>
                </a:solidFill>
              </a:rPr>
            </a:br>
            <a:br>
              <a:rPr lang="en-US" altLang="en-US" sz="2400">
                <a:solidFill>
                  <a:schemeClr val="bg1"/>
                </a:solidFill>
              </a:rPr>
            </a:br>
            <a:r>
              <a:rPr lang="en-US" altLang="en-US" sz="2400">
                <a:solidFill>
                  <a:schemeClr val="bg1"/>
                </a:solidFill>
              </a:rPr>
              <a:t>6 ÷ 3 + 4 × 2</a:t>
            </a:r>
            <a:br>
              <a:rPr lang="en-US" altLang="en-US" sz="2400">
                <a:solidFill>
                  <a:schemeClr val="bg1"/>
                </a:solidFill>
              </a:rPr>
            </a:br>
            <a:r>
              <a:rPr lang="en-US" altLang="en-US" sz="2400">
                <a:solidFill>
                  <a:schemeClr val="bg1"/>
                </a:solidFill>
              </a:rPr>
              <a:t>= 2 + 4 × 2</a:t>
            </a:r>
            <a:br>
              <a:rPr lang="en-US" altLang="en-US" sz="2400">
                <a:solidFill>
                  <a:schemeClr val="bg1"/>
                </a:solidFill>
              </a:rPr>
            </a:br>
            <a:r>
              <a:rPr lang="en-US" altLang="en-US" sz="2400">
                <a:solidFill>
                  <a:schemeClr val="bg1"/>
                </a:solidFill>
              </a:rPr>
              <a:t>= 2 + 8</a:t>
            </a:r>
            <a:br>
              <a:rPr lang="en-US" altLang="en-US" sz="2400">
                <a:solidFill>
                  <a:schemeClr val="bg1"/>
                </a:solidFill>
              </a:rPr>
            </a:br>
            <a:r>
              <a:rPr lang="en-US" altLang="en-US" sz="2400">
                <a:solidFill>
                  <a:schemeClr val="bg1"/>
                </a:solidFill>
              </a:rPr>
              <a:t>= 10</a:t>
            </a:r>
          </a:p>
          <a:p>
            <a:pPr>
              <a:lnSpc>
                <a:spcPct val="100000"/>
              </a:lnSpc>
              <a:spcBef>
                <a:spcPct val="0"/>
              </a:spcBef>
              <a:buFontTx/>
              <a:buNone/>
            </a:pPr>
            <a:endParaRPr lang="en-US" altLang="en-US" sz="1800"/>
          </a:p>
        </p:txBody>
      </p:sp>
    </p:spTree>
    <p:extLst>
      <p:ext uri="{BB962C8B-B14F-4D97-AF65-F5344CB8AC3E}">
        <p14:creationId xmlns:p14="http://schemas.microsoft.com/office/powerpoint/2010/main" val="7275250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wipe(down)">
                                      <p:cBhvr>
                                        <p:cTn id="7" dur="5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altLang="en-US">
                <a:ea typeface="MS PGothic" charset="-128"/>
              </a:rPr>
              <a:t>Your Turn</a:t>
            </a:r>
          </a:p>
        </p:txBody>
      </p:sp>
      <p:sp>
        <p:nvSpPr>
          <p:cNvPr id="4" name="Slide Number Placeholder 3">
            <a:extLst>
              <a:ext uri="{FF2B5EF4-FFF2-40B4-BE49-F238E27FC236}">
                <a16:creationId xmlns:a16="http://schemas.microsoft.com/office/drawing/2014/main" id="{12095A99-5789-401A-A464-BF605756F623}"/>
              </a:ext>
            </a:extLst>
          </p:cNvPr>
          <p:cNvSpPr>
            <a:spLocks noGrp="1"/>
          </p:cNvSpPr>
          <p:nvPr>
            <p:ph type="sldNum" sz="quarter" idx="10"/>
          </p:nvPr>
        </p:nvSpPr>
        <p:spPr/>
        <p:txBody>
          <a:bodyPr/>
          <a:lstStyle/>
          <a:p>
            <a:pPr>
              <a:defRPr/>
            </a:pPr>
            <a:fld id="{3D9EC104-0D28-1641-81B6-5A5E31C9326A}" type="slidenum">
              <a:rPr lang="en-US" altLang="en-US" smtClean="0"/>
              <a:pPr>
                <a:defRPr/>
              </a:pPr>
              <a:t>38</a:t>
            </a:fld>
            <a:endParaRPr lang="en-US" altLang="en-US" dirty="0"/>
          </a:p>
        </p:txBody>
      </p:sp>
      <p:sp>
        <p:nvSpPr>
          <p:cNvPr id="7" name="Rectangle 6">
            <a:extLst>
              <a:ext uri="{FF2B5EF4-FFF2-40B4-BE49-F238E27FC236}">
                <a16:creationId xmlns:a16="http://schemas.microsoft.com/office/drawing/2014/main" id="{1EA24153-2BF8-4C9B-A4B7-CAC2981642B7}"/>
              </a:ext>
            </a:extLst>
          </p:cNvPr>
          <p:cNvSpPr/>
          <p:nvPr/>
        </p:nvSpPr>
        <p:spPr>
          <a:xfrm>
            <a:off x="276225" y="1812925"/>
            <a:ext cx="7232650" cy="584200"/>
          </a:xfrm>
          <a:prstGeom prst="rect">
            <a:avLst/>
          </a:prstGeom>
        </p:spPr>
        <p:txBody>
          <a:bodyPr wrap="none">
            <a:spAutoFit/>
          </a:bodyPr>
          <a:lstStyle/>
          <a:p>
            <a:pPr>
              <a:defRPr/>
            </a:pPr>
            <a:r>
              <a:rPr lang="en-US" sz="3200" dirty="0">
                <a:solidFill>
                  <a:srgbClr val="000000"/>
                </a:solidFill>
                <a:latin typeface="+mn-lt"/>
              </a:rPr>
              <a:t>What is the value of 6 × 4 - 12 ÷ 3 – 8?</a:t>
            </a:r>
            <a:endParaRPr lang="en-US" sz="3200" dirty="0">
              <a:latin typeface="+mn-lt"/>
            </a:endParaRPr>
          </a:p>
        </p:txBody>
      </p:sp>
      <p:sp>
        <p:nvSpPr>
          <p:cNvPr id="56325" name="TextBox 8"/>
          <p:cNvSpPr txBox="1">
            <a:spLocks noChangeArrowheads="1"/>
          </p:cNvSpPr>
          <p:nvPr/>
        </p:nvSpPr>
        <p:spPr bwMode="auto">
          <a:xfrm>
            <a:off x="276225" y="2859088"/>
            <a:ext cx="7593013" cy="29543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400">
                <a:solidFill>
                  <a:schemeClr val="bg1"/>
                </a:solidFill>
              </a:rPr>
              <a:t>We do 6 × 4 and 12 ÷ 3 first, then the subtractions:</a:t>
            </a:r>
            <a:br>
              <a:rPr lang="en-US" altLang="en-US" sz="2400">
                <a:solidFill>
                  <a:schemeClr val="bg1"/>
                </a:solidFill>
              </a:rPr>
            </a:br>
            <a:br>
              <a:rPr lang="en-US" altLang="en-US" sz="2400">
                <a:solidFill>
                  <a:schemeClr val="bg1"/>
                </a:solidFill>
              </a:rPr>
            </a:br>
            <a:r>
              <a:rPr lang="en-US" altLang="en-US" sz="2400">
                <a:solidFill>
                  <a:schemeClr val="bg1"/>
                </a:solidFill>
              </a:rPr>
              <a:t>6 × 4 - 12 ÷ 3 - 8</a:t>
            </a:r>
            <a:br>
              <a:rPr lang="en-US" altLang="en-US" sz="2400">
                <a:solidFill>
                  <a:schemeClr val="bg1"/>
                </a:solidFill>
              </a:rPr>
            </a:br>
            <a:r>
              <a:rPr lang="en-US" altLang="en-US" sz="2400">
                <a:solidFill>
                  <a:schemeClr val="bg1"/>
                </a:solidFill>
              </a:rPr>
              <a:t>= 24 - 12 ÷ 3 - 8</a:t>
            </a:r>
            <a:br>
              <a:rPr lang="en-US" altLang="en-US" sz="2400">
                <a:solidFill>
                  <a:schemeClr val="bg1"/>
                </a:solidFill>
              </a:rPr>
            </a:br>
            <a:r>
              <a:rPr lang="en-US" altLang="en-US" sz="2400">
                <a:solidFill>
                  <a:schemeClr val="bg1"/>
                </a:solidFill>
              </a:rPr>
              <a:t>= 24 - 4 - 8</a:t>
            </a:r>
            <a:br>
              <a:rPr lang="en-US" altLang="en-US" sz="2400">
                <a:solidFill>
                  <a:schemeClr val="bg1"/>
                </a:solidFill>
              </a:rPr>
            </a:br>
            <a:r>
              <a:rPr lang="en-US" altLang="en-US" sz="2400">
                <a:solidFill>
                  <a:schemeClr val="bg1"/>
                </a:solidFill>
              </a:rPr>
              <a:t>= 20 - 8</a:t>
            </a:r>
            <a:br>
              <a:rPr lang="en-US" altLang="en-US" sz="2400">
                <a:solidFill>
                  <a:schemeClr val="bg1"/>
                </a:solidFill>
              </a:rPr>
            </a:br>
            <a:r>
              <a:rPr lang="en-US" altLang="en-US" sz="2400">
                <a:solidFill>
                  <a:schemeClr val="bg1"/>
                </a:solidFill>
              </a:rPr>
              <a:t>= 12</a:t>
            </a:r>
          </a:p>
          <a:p>
            <a:pPr>
              <a:lnSpc>
                <a:spcPct val="100000"/>
              </a:lnSpc>
              <a:spcBef>
                <a:spcPct val="0"/>
              </a:spcBef>
              <a:buFontTx/>
              <a:buNone/>
            </a:pPr>
            <a:endParaRPr lang="en-US" altLang="en-US" sz="1800"/>
          </a:p>
        </p:txBody>
      </p:sp>
    </p:spTree>
    <p:extLst>
      <p:ext uri="{BB962C8B-B14F-4D97-AF65-F5344CB8AC3E}">
        <p14:creationId xmlns:p14="http://schemas.microsoft.com/office/powerpoint/2010/main" val="2253905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Effect transition="in" filter="wipe(down)">
                                      <p:cBhvr>
                                        <p:cTn id="7" dur="500"/>
                                        <p:tgtEl>
                                          <p:spTgt spid="56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altLang="en-US">
                <a:ea typeface="MS PGothic" charset="-128"/>
              </a:rPr>
              <a:t>Your Turn</a:t>
            </a:r>
          </a:p>
        </p:txBody>
      </p:sp>
      <p:sp>
        <p:nvSpPr>
          <p:cNvPr id="4" name="Slide Number Placeholder 3">
            <a:extLst>
              <a:ext uri="{FF2B5EF4-FFF2-40B4-BE49-F238E27FC236}">
                <a16:creationId xmlns:a16="http://schemas.microsoft.com/office/drawing/2014/main" id="{12095A99-5789-401A-A464-BF605756F623}"/>
              </a:ext>
            </a:extLst>
          </p:cNvPr>
          <p:cNvSpPr>
            <a:spLocks noGrp="1"/>
          </p:cNvSpPr>
          <p:nvPr>
            <p:ph type="sldNum" sz="quarter" idx="10"/>
          </p:nvPr>
        </p:nvSpPr>
        <p:spPr/>
        <p:txBody>
          <a:bodyPr/>
          <a:lstStyle/>
          <a:p>
            <a:pPr>
              <a:defRPr/>
            </a:pPr>
            <a:fld id="{BB711CCA-B92E-784E-84A2-9029F06901B0}" type="slidenum">
              <a:rPr lang="en-US" altLang="en-US" smtClean="0"/>
              <a:pPr>
                <a:defRPr/>
              </a:pPr>
              <a:t>39</a:t>
            </a:fld>
            <a:endParaRPr lang="en-US" altLang="en-US" dirty="0"/>
          </a:p>
        </p:txBody>
      </p:sp>
      <p:sp>
        <p:nvSpPr>
          <p:cNvPr id="8" name="Rectangle 7">
            <a:extLst>
              <a:ext uri="{FF2B5EF4-FFF2-40B4-BE49-F238E27FC236}">
                <a16:creationId xmlns:a16="http://schemas.microsoft.com/office/drawing/2014/main" id="{E144B57A-9EE6-4B8C-8C0F-0F290F321534}"/>
              </a:ext>
            </a:extLst>
          </p:cNvPr>
          <p:cNvSpPr/>
          <p:nvPr/>
        </p:nvSpPr>
        <p:spPr>
          <a:xfrm>
            <a:off x="457200" y="1336675"/>
            <a:ext cx="6883400" cy="584200"/>
          </a:xfrm>
          <a:prstGeom prst="rect">
            <a:avLst/>
          </a:prstGeom>
        </p:spPr>
        <p:txBody>
          <a:bodyPr wrap="none">
            <a:spAutoFit/>
          </a:bodyPr>
          <a:lstStyle/>
          <a:p>
            <a:pPr>
              <a:defRPr/>
            </a:pPr>
            <a:r>
              <a:rPr lang="en-US" sz="3200" dirty="0">
                <a:solidFill>
                  <a:srgbClr val="000000"/>
                </a:solidFill>
                <a:latin typeface="+mn-lt"/>
              </a:rPr>
              <a:t>What is the value of 20 - (3 × 2</a:t>
            </a:r>
            <a:r>
              <a:rPr lang="en-US" sz="3200" baseline="30000" dirty="0">
                <a:solidFill>
                  <a:srgbClr val="000000"/>
                </a:solidFill>
                <a:latin typeface="+mn-lt"/>
              </a:rPr>
              <a:t>3</a:t>
            </a:r>
            <a:r>
              <a:rPr lang="en-US" sz="3200" dirty="0">
                <a:solidFill>
                  <a:srgbClr val="000000"/>
                </a:solidFill>
                <a:latin typeface="+mn-lt"/>
              </a:rPr>
              <a:t> - 5)?</a:t>
            </a:r>
            <a:endParaRPr lang="en-US" sz="3200" dirty="0">
              <a:latin typeface="+mn-lt"/>
            </a:endParaRPr>
          </a:p>
        </p:txBody>
      </p:sp>
      <p:sp>
        <p:nvSpPr>
          <p:cNvPr id="75781" name="TextBox 8"/>
          <p:cNvSpPr txBox="1">
            <a:spLocks noChangeArrowheads="1"/>
          </p:cNvSpPr>
          <p:nvPr/>
        </p:nvSpPr>
        <p:spPr bwMode="auto">
          <a:xfrm>
            <a:off x="685800" y="2052638"/>
            <a:ext cx="7853363" cy="44005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2000">
                <a:solidFill>
                  <a:schemeClr val="bg1"/>
                </a:solidFill>
              </a:rPr>
              <a:t>We start inside the </a:t>
            </a:r>
            <a:r>
              <a:rPr lang="en-US" altLang="en-US" sz="2000" b="1">
                <a:solidFill>
                  <a:schemeClr val="bg1"/>
                </a:solidFill>
              </a:rPr>
              <a:t>P</a:t>
            </a:r>
            <a:r>
              <a:rPr lang="en-US" altLang="en-US" sz="2000">
                <a:solidFill>
                  <a:schemeClr val="bg1"/>
                </a:solidFill>
              </a:rPr>
              <a:t>arentheses, and then use "</a:t>
            </a:r>
            <a:r>
              <a:rPr lang="en-US" altLang="en-US" sz="2000" b="1">
                <a:solidFill>
                  <a:schemeClr val="bg1"/>
                </a:solidFill>
              </a:rPr>
              <a:t>E</a:t>
            </a:r>
            <a:r>
              <a:rPr lang="en-US" altLang="en-US" sz="2000">
                <a:solidFill>
                  <a:schemeClr val="bg1"/>
                </a:solidFill>
              </a:rPr>
              <a:t>xponents" first:</a:t>
            </a:r>
            <a:br>
              <a:rPr lang="en-US" altLang="en-US" sz="2000">
                <a:solidFill>
                  <a:schemeClr val="bg1"/>
                </a:solidFill>
              </a:rPr>
            </a:br>
            <a:br>
              <a:rPr lang="en-US" altLang="en-US" sz="2000">
                <a:solidFill>
                  <a:schemeClr val="bg1"/>
                </a:solidFill>
              </a:rPr>
            </a:br>
            <a:r>
              <a:rPr lang="en-US" altLang="en-US" sz="2000">
                <a:solidFill>
                  <a:schemeClr val="bg1"/>
                </a:solidFill>
              </a:rPr>
              <a:t>20 - (3 × 2</a:t>
            </a:r>
            <a:r>
              <a:rPr lang="en-US" altLang="en-US" sz="2000" baseline="30000">
                <a:solidFill>
                  <a:schemeClr val="bg1"/>
                </a:solidFill>
              </a:rPr>
              <a:t>3</a:t>
            </a:r>
            <a:r>
              <a:rPr lang="en-US" altLang="en-US" sz="2000">
                <a:solidFill>
                  <a:schemeClr val="bg1"/>
                </a:solidFill>
              </a:rPr>
              <a:t> - 5) = 20 - (3 × 8 - 5)</a:t>
            </a:r>
            <a:br>
              <a:rPr lang="en-US" altLang="en-US" sz="2000">
                <a:solidFill>
                  <a:schemeClr val="bg1"/>
                </a:solidFill>
              </a:rPr>
            </a:br>
            <a:br>
              <a:rPr lang="en-US" altLang="en-US" sz="2000">
                <a:solidFill>
                  <a:schemeClr val="bg1"/>
                </a:solidFill>
              </a:rPr>
            </a:br>
            <a:r>
              <a:rPr lang="en-US" altLang="en-US" sz="2000">
                <a:solidFill>
                  <a:schemeClr val="bg1"/>
                </a:solidFill>
              </a:rPr>
              <a:t>[Because 2</a:t>
            </a:r>
            <a:r>
              <a:rPr lang="en-US" altLang="en-US" sz="2000" baseline="30000">
                <a:solidFill>
                  <a:schemeClr val="bg1"/>
                </a:solidFill>
              </a:rPr>
              <a:t>3</a:t>
            </a:r>
            <a:r>
              <a:rPr lang="en-US" altLang="en-US" sz="2000">
                <a:solidFill>
                  <a:schemeClr val="bg1"/>
                </a:solidFill>
              </a:rPr>
              <a:t> means 2 × 2 × 2 = 8, </a:t>
            </a:r>
            <a:r>
              <a:rPr lang="en-US" altLang="en-US" sz="2000" b="1">
                <a:solidFill>
                  <a:schemeClr val="bg1"/>
                </a:solidFill>
              </a:rPr>
              <a:t>not</a:t>
            </a:r>
            <a:r>
              <a:rPr lang="en-US" altLang="en-US" sz="2000">
                <a:solidFill>
                  <a:schemeClr val="bg1"/>
                </a:solidFill>
              </a:rPr>
              <a:t> 2 × 3 = 6]</a:t>
            </a:r>
            <a:br>
              <a:rPr lang="en-US" altLang="en-US" sz="2000">
                <a:solidFill>
                  <a:schemeClr val="bg1"/>
                </a:solidFill>
              </a:rPr>
            </a:br>
            <a:br>
              <a:rPr lang="en-US" altLang="en-US" sz="2000">
                <a:solidFill>
                  <a:schemeClr val="bg1"/>
                </a:solidFill>
              </a:rPr>
            </a:br>
            <a:r>
              <a:rPr lang="en-US" altLang="en-US" sz="2000">
                <a:solidFill>
                  <a:schemeClr val="bg1"/>
                </a:solidFill>
              </a:rPr>
              <a:t>Next </a:t>
            </a:r>
            <a:r>
              <a:rPr lang="en-US" altLang="en-US" sz="2000" b="1">
                <a:solidFill>
                  <a:schemeClr val="bg1"/>
                </a:solidFill>
              </a:rPr>
              <a:t>M</a:t>
            </a:r>
            <a:r>
              <a:rPr lang="en-US" altLang="en-US" sz="2000">
                <a:solidFill>
                  <a:schemeClr val="bg1"/>
                </a:solidFill>
              </a:rPr>
              <a:t>ultiply: </a:t>
            </a:r>
            <a:br>
              <a:rPr lang="en-US" altLang="en-US" sz="2000">
                <a:solidFill>
                  <a:schemeClr val="bg1"/>
                </a:solidFill>
              </a:rPr>
            </a:br>
            <a:r>
              <a:rPr lang="en-US" altLang="en-US" sz="2000">
                <a:solidFill>
                  <a:schemeClr val="bg1"/>
                </a:solidFill>
              </a:rPr>
              <a:t>20 - (3 × 8 - 5) = 20 - (24 - 5)</a:t>
            </a:r>
            <a:br>
              <a:rPr lang="en-US" altLang="en-US" sz="2000">
                <a:solidFill>
                  <a:schemeClr val="bg1"/>
                </a:solidFill>
              </a:rPr>
            </a:br>
            <a:br>
              <a:rPr lang="en-US" altLang="en-US" sz="2000">
                <a:solidFill>
                  <a:schemeClr val="bg1"/>
                </a:solidFill>
              </a:rPr>
            </a:br>
            <a:r>
              <a:rPr lang="en-US" altLang="en-US" sz="2000">
                <a:solidFill>
                  <a:schemeClr val="bg1"/>
                </a:solidFill>
              </a:rPr>
              <a:t>Next </a:t>
            </a:r>
            <a:r>
              <a:rPr lang="en-US" altLang="en-US" sz="2000" b="1">
                <a:solidFill>
                  <a:schemeClr val="bg1"/>
                </a:solidFill>
              </a:rPr>
              <a:t>S</a:t>
            </a:r>
            <a:r>
              <a:rPr lang="en-US" altLang="en-US" sz="2000">
                <a:solidFill>
                  <a:schemeClr val="bg1"/>
                </a:solidFill>
              </a:rPr>
              <a:t>ubtract (still working inside the parentheses):</a:t>
            </a:r>
            <a:br>
              <a:rPr lang="en-US" altLang="en-US" sz="2000">
                <a:solidFill>
                  <a:schemeClr val="bg1"/>
                </a:solidFill>
              </a:rPr>
            </a:br>
            <a:r>
              <a:rPr lang="en-US" altLang="en-US" sz="2000">
                <a:solidFill>
                  <a:schemeClr val="bg1"/>
                </a:solidFill>
              </a:rPr>
              <a:t>20 - (24 - 5) = 20 - 19</a:t>
            </a:r>
            <a:br>
              <a:rPr lang="en-US" altLang="en-US" sz="2000">
                <a:solidFill>
                  <a:schemeClr val="bg1"/>
                </a:solidFill>
              </a:rPr>
            </a:br>
            <a:br>
              <a:rPr lang="en-US" altLang="en-US" sz="2000">
                <a:solidFill>
                  <a:schemeClr val="bg1"/>
                </a:solidFill>
              </a:rPr>
            </a:br>
            <a:r>
              <a:rPr lang="en-US" altLang="en-US" sz="2000">
                <a:solidFill>
                  <a:schemeClr val="bg1"/>
                </a:solidFill>
              </a:rPr>
              <a:t>Now the </a:t>
            </a:r>
            <a:r>
              <a:rPr lang="en-US" altLang="en-US" sz="2000" b="1">
                <a:solidFill>
                  <a:schemeClr val="bg1"/>
                </a:solidFill>
              </a:rPr>
              <a:t>P</a:t>
            </a:r>
            <a:r>
              <a:rPr lang="en-US" altLang="en-US" sz="2000">
                <a:solidFill>
                  <a:schemeClr val="bg1"/>
                </a:solidFill>
              </a:rPr>
              <a:t>arentheses are completed, the last operation is </a:t>
            </a:r>
            <a:r>
              <a:rPr lang="en-US" altLang="en-US" sz="2000" b="1">
                <a:solidFill>
                  <a:schemeClr val="bg1"/>
                </a:solidFill>
              </a:rPr>
              <a:t>S</a:t>
            </a:r>
            <a:r>
              <a:rPr lang="en-US" altLang="en-US" sz="2000">
                <a:solidFill>
                  <a:schemeClr val="bg1"/>
                </a:solidFill>
              </a:rPr>
              <a:t>ubtract:</a:t>
            </a:r>
            <a:br>
              <a:rPr lang="en-US" altLang="en-US" sz="2000">
                <a:solidFill>
                  <a:schemeClr val="bg1"/>
                </a:solidFill>
              </a:rPr>
            </a:br>
            <a:r>
              <a:rPr lang="en-US" altLang="en-US" sz="2000">
                <a:solidFill>
                  <a:schemeClr val="bg1"/>
                </a:solidFill>
              </a:rPr>
              <a:t>20 - 19 = 1</a:t>
            </a:r>
          </a:p>
        </p:txBody>
      </p:sp>
    </p:spTree>
    <p:extLst>
      <p:ext uri="{BB962C8B-B14F-4D97-AF65-F5344CB8AC3E}">
        <p14:creationId xmlns:p14="http://schemas.microsoft.com/office/powerpoint/2010/main" val="1797268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a:ea typeface="MS PGothic" charset="-128"/>
              </a:rPr>
              <a:t>Students Need…</a:t>
            </a:r>
          </a:p>
        </p:txBody>
      </p:sp>
      <p:sp>
        <p:nvSpPr>
          <p:cNvPr id="4" name="Slide Number Placeholder 3">
            <a:extLst>
              <a:ext uri="{FF2B5EF4-FFF2-40B4-BE49-F238E27FC236}">
                <a16:creationId xmlns:a16="http://schemas.microsoft.com/office/drawing/2014/main" id="{05C8F49F-978B-4579-A945-D0D58D6EBF20}"/>
              </a:ext>
            </a:extLst>
          </p:cNvPr>
          <p:cNvSpPr>
            <a:spLocks noGrp="1"/>
          </p:cNvSpPr>
          <p:nvPr>
            <p:ph type="sldNum" sz="quarter" idx="10"/>
          </p:nvPr>
        </p:nvSpPr>
        <p:spPr/>
        <p:txBody>
          <a:bodyPr/>
          <a:lstStyle/>
          <a:p>
            <a:pPr>
              <a:defRPr/>
            </a:pPr>
            <a:fld id="{15B8F390-7128-7C42-BAD0-AA6AB454589F}" type="slidenum">
              <a:rPr lang="en-US" altLang="en-US" smtClean="0"/>
              <a:pPr>
                <a:defRPr/>
              </a:pPr>
              <a:t>4</a:t>
            </a:fld>
            <a:endParaRPr lang="en-US" altLang="en-US" dirty="0"/>
          </a:p>
        </p:txBody>
      </p:sp>
      <p:pic>
        <p:nvPicPr>
          <p:cNvPr id="286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7725" y="4754563"/>
            <a:ext cx="2759075"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9725" y="1774825"/>
            <a:ext cx="1670050"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C6E95D4B-3CD8-43DF-8DF7-9164C9CDF86E}"/>
              </a:ext>
            </a:extLst>
          </p:cNvPr>
          <p:cNvPicPr>
            <a:picLocks noChangeAspect="1"/>
          </p:cNvPicPr>
          <p:nvPr/>
        </p:nvPicPr>
        <p:blipFill>
          <a:blip r:embed="rId5">
            <a:duotone>
              <a:prstClr val="black"/>
              <a:schemeClr val="accent4">
                <a:tint val="45000"/>
                <a:satMod val="400000"/>
              </a:schemeClr>
            </a:duotone>
          </a:blip>
          <a:stretch>
            <a:fillRect/>
          </a:stretch>
        </p:blipFill>
        <p:spPr>
          <a:xfrm>
            <a:off x="2398282" y="4425709"/>
            <a:ext cx="3138983" cy="1734288"/>
          </a:xfrm>
          <a:prstGeom prst="rect">
            <a:avLst/>
          </a:prstGeom>
        </p:spPr>
      </p:pic>
      <p:pic>
        <p:nvPicPr>
          <p:cNvPr id="2867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4813" y="1293813"/>
            <a:ext cx="3986212" cy="299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9752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altLang="en-US">
                <a:ea typeface="MS PGothic" charset="-128"/>
              </a:rPr>
              <a:t>Your Turn</a:t>
            </a:r>
          </a:p>
        </p:txBody>
      </p:sp>
      <p:sp>
        <p:nvSpPr>
          <p:cNvPr id="4" name="Slide Number Placeholder 3">
            <a:extLst>
              <a:ext uri="{FF2B5EF4-FFF2-40B4-BE49-F238E27FC236}">
                <a16:creationId xmlns:a16="http://schemas.microsoft.com/office/drawing/2014/main" id="{12095A99-5789-401A-A464-BF605756F623}"/>
              </a:ext>
            </a:extLst>
          </p:cNvPr>
          <p:cNvSpPr>
            <a:spLocks noGrp="1"/>
          </p:cNvSpPr>
          <p:nvPr>
            <p:ph type="sldNum" sz="quarter" idx="10"/>
          </p:nvPr>
        </p:nvSpPr>
        <p:spPr/>
        <p:txBody>
          <a:bodyPr/>
          <a:lstStyle/>
          <a:p>
            <a:pPr>
              <a:defRPr/>
            </a:pPr>
            <a:fld id="{A79B1E0F-C2F1-1E47-B840-C307C2F4562D}" type="slidenum">
              <a:rPr lang="en-US" altLang="en-US" smtClean="0"/>
              <a:pPr>
                <a:defRPr/>
              </a:pPr>
              <a:t>40</a:t>
            </a:fld>
            <a:endParaRPr lang="en-US" altLang="en-US" dirty="0"/>
          </a:p>
        </p:txBody>
      </p:sp>
      <p:sp>
        <p:nvSpPr>
          <p:cNvPr id="77828" name="Rectangle 2"/>
          <p:cNvSpPr>
            <a:spLocks noChangeArrowheads="1"/>
          </p:cNvSpPr>
          <p:nvPr/>
        </p:nvSpPr>
        <p:spPr bwMode="auto">
          <a:xfrm>
            <a:off x="171450" y="1290638"/>
            <a:ext cx="88757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a:t>What is the value of (12 ÷ 3 + 4) - (4</a:t>
            </a:r>
            <a:r>
              <a:rPr lang="en-US" altLang="en-US" baseline="30000"/>
              <a:t>2</a:t>
            </a:r>
            <a:r>
              <a:rPr lang="en-US" altLang="en-US"/>
              <a:t> - 6 × 2)?</a:t>
            </a:r>
          </a:p>
        </p:txBody>
      </p:sp>
      <p:sp>
        <p:nvSpPr>
          <p:cNvPr id="60421" name="TextBox 8"/>
          <p:cNvSpPr txBox="1">
            <a:spLocks noChangeArrowheads="1"/>
          </p:cNvSpPr>
          <p:nvPr/>
        </p:nvSpPr>
        <p:spPr bwMode="auto">
          <a:xfrm>
            <a:off x="687388" y="2471738"/>
            <a:ext cx="7207250" cy="353853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dirty="0">
                <a:solidFill>
                  <a:schemeClr val="bg1"/>
                </a:solidFill>
              </a:rPr>
              <a:t>(12/3 + 4) - (4</a:t>
            </a:r>
            <a:r>
              <a:rPr lang="en-US" altLang="en-US" baseline="30000" dirty="0">
                <a:solidFill>
                  <a:schemeClr val="bg1"/>
                </a:solidFill>
              </a:rPr>
              <a:t>2 </a:t>
            </a:r>
            <a:r>
              <a:rPr lang="en-US" altLang="en-US" dirty="0">
                <a:solidFill>
                  <a:schemeClr val="bg1"/>
                </a:solidFill>
              </a:rPr>
              <a:t>- 6×2)</a:t>
            </a:r>
            <a:br>
              <a:rPr lang="en-US" altLang="en-US" dirty="0">
                <a:solidFill>
                  <a:schemeClr val="bg1"/>
                </a:solidFill>
              </a:rPr>
            </a:br>
            <a:r>
              <a:rPr lang="en-US" altLang="en-US" dirty="0">
                <a:solidFill>
                  <a:schemeClr val="bg1"/>
                </a:solidFill>
              </a:rPr>
              <a:t>= (4 + 4) - (4</a:t>
            </a:r>
            <a:r>
              <a:rPr lang="en-US" altLang="en-US" baseline="30000" dirty="0">
                <a:solidFill>
                  <a:schemeClr val="bg1"/>
                </a:solidFill>
              </a:rPr>
              <a:t>2 </a:t>
            </a:r>
            <a:r>
              <a:rPr lang="en-US" altLang="en-US" dirty="0">
                <a:solidFill>
                  <a:schemeClr val="bg1"/>
                </a:solidFill>
              </a:rPr>
              <a:t>- 6×2)</a:t>
            </a:r>
            <a:br>
              <a:rPr lang="en-US" altLang="en-US" dirty="0">
                <a:solidFill>
                  <a:schemeClr val="bg1"/>
                </a:solidFill>
              </a:rPr>
            </a:br>
            <a:r>
              <a:rPr lang="en-US" altLang="en-US" dirty="0">
                <a:solidFill>
                  <a:schemeClr val="bg1"/>
                </a:solidFill>
              </a:rPr>
              <a:t>= 8 - (4</a:t>
            </a:r>
            <a:r>
              <a:rPr lang="en-US" altLang="en-US" baseline="30000" dirty="0">
                <a:solidFill>
                  <a:schemeClr val="bg1"/>
                </a:solidFill>
              </a:rPr>
              <a:t>2 </a:t>
            </a:r>
            <a:r>
              <a:rPr lang="en-US" altLang="en-US" dirty="0">
                <a:solidFill>
                  <a:schemeClr val="bg1"/>
                </a:solidFill>
              </a:rPr>
              <a:t>- 6×2)</a:t>
            </a:r>
            <a:br>
              <a:rPr lang="en-US" altLang="en-US" dirty="0">
                <a:solidFill>
                  <a:schemeClr val="bg1"/>
                </a:solidFill>
              </a:rPr>
            </a:br>
            <a:r>
              <a:rPr lang="en-US" altLang="en-US" dirty="0">
                <a:solidFill>
                  <a:schemeClr val="bg1"/>
                </a:solidFill>
              </a:rPr>
              <a:t>= 8 - (16 - 6×2)</a:t>
            </a:r>
            <a:br>
              <a:rPr lang="en-US" altLang="en-US" dirty="0">
                <a:solidFill>
                  <a:schemeClr val="bg1"/>
                </a:solidFill>
              </a:rPr>
            </a:br>
            <a:r>
              <a:rPr lang="en-US" altLang="en-US" dirty="0">
                <a:solidFill>
                  <a:schemeClr val="bg1"/>
                </a:solidFill>
              </a:rPr>
              <a:t>= 8 - (16 - 12)</a:t>
            </a:r>
            <a:br>
              <a:rPr lang="en-US" altLang="en-US" dirty="0">
                <a:solidFill>
                  <a:schemeClr val="bg1"/>
                </a:solidFill>
              </a:rPr>
            </a:br>
            <a:r>
              <a:rPr lang="en-US" altLang="en-US" dirty="0">
                <a:solidFill>
                  <a:schemeClr val="bg1"/>
                </a:solidFill>
              </a:rPr>
              <a:t>= 8 - 4</a:t>
            </a:r>
            <a:br>
              <a:rPr lang="en-US" altLang="en-US" dirty="0">
                <a:solidFill>
                  <a:schemeClr val="bg1"/>
                </a:solidFill>
              </a:rPr>
            </a:br>
            <a:r>
              <a:rPr lang="en-US" altLang="en-US" dirty="0">
                <a:solidFill>
                  <a:schemeClr val="bg1"/>
                </a:solidFill>
              </a:rPr>
              <a:t>= 4</a:t>
            </a:r>
          </a:p>
        </p:txBody>
      </p:sp>
    </p:spTree>
    <p:extLst>
      <p:ext uri="{BB962C8B-B14F-4D97-AF65-F5344CB8AC3E}">
        <p14:creationId xmlns:p14="http://schemas.microsoft.com/office/powerpoint/2010/main" val="21217078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Effect transition="in" filter="wipe(down)">
                                      <p:cBhvr>
                                        <p:cTn id="7" dur="500"/>
                                        <p:tgtEl>
                                          <p:spTgt spid="60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5"/>
          <p:cNvSpPr>
            <a:spLocks noGrp="1"/>
          </p:cNvSpPr>
          <p:nvPr>
            <p:ph type="title"/>
          </p:nvPr>
        </p:nvSpPr>
        <p:spPr/>
        <p:txBody>
          <a:bodyPr/>
          <a:lstStyle/>
          <a:p>
            <a:r>
              <a:rPr lang="en-US" altLang="en-US">
                <a:ea typeface="MS PGothic" charset="-128"/>
              </a:rPr>
              <a:t>What’s Your Sign?</a:t>
            </a:r>
          </a:p>
        </p:txBody>
      </p:sp>
      <p:sp>
        <p:nvSpPr>
          <p:cNvPr id="79875" name="Rectangle 3"/>
          <p:cNvSpPr>
            <a:spLocks noGrp="1"/>
          </p:cNvSpPr>
          <p:nvPr>
            <p:ph idx="1"/>
          </p:nvPr>
        </p:nvSpPr>
        <p:spPr>
          <a:xfrm>
            <a:off x="457200" y="1574800"/>
            <a:ext cx="8229600" cy="3898900"/>
          </a:xfrm>
        </p:spPr>
        <p:txBody>
          <a:bodyPr/>
          <a:lstStyle/>
          <a:p>
            <a:pPr marL="0" indent="0" defTabSz="822325">
              <a:buFont typeface="Arial" charset="0"/>
              <a:buNone/>
            </a:pPr>
            <a:r>
              <a:rPr lang="en-US" altLang="en-US" sz="2400">
                <a:ea typeface="MS PGothic" charset="-128"/>
              </a:rPr>
              <a:t>In the equation below, replace each question mark with one of the four mathematical signs: +,-, ×, or ÷. Each sign can be used only once. Fill in the blanks to solve the equation. (Hint: the first sign is +.) </a:t>
            </a:r>
            <a:endParaRPr lang="en-US" altLang="en-US" sz="2400" b="1">
              <a:ea typeface="MS PGothic" charset="-128"/>
            </a:endParaRPr>
          </a:p>
          <a:p>
            <a:pPr marL="0" indent="0" algn="ctr" defTabSz="822325">
              <a:buFont typeface="Arial" charset="0"/>
              <a:buNone/>
            </a:pPr>
            <a:r>
              <a:rPr lang="en-US" altLang="en-US" sz="2400" b="1">
                <a:ea typeface="MS PGothic" charset="-128"/>
              </a:rPr>
              <a:t>7 ? 5 ? 4 ? 7 ? 6 = 15 </a:t>
            </a:r>
          </a:p>
          <a:p>
            <a:pPr marL="0" indent="0" defTabSz="822325">
              <a:buFont typeface="Arial" charset="0"/>
              <a:buNone/>
            </a:pPr>
            <a:r>
              <a:rPr lang="en-US" altLang="en-US" sz="2400">
                <a:ea typeface="MS PGothic" charset="-128"/>
              </a:rPr>
              <a:t>What is the first step that you need to take in order to solve the equation? Write your answer in the question box.</a:t>
            </a:r>
          </a:p>
        </p:txBody>
      </p:sp>
      <p:sp>
        <p:nvSpPr>
          <p:cNvPr id="2" name="TextBox 1"/>
          <p:cNvSpPr txBox="1">
            <a:spLocks noChangeArrowheads="1"/>
          </p:cNvSpPr>
          <p:nvPr/>
        </p:nvSpPr>
        <p:spPr bwMode="auto">
          <a:xfrm>
            <a:off x="1223963" y="5332413"/>
            <a:ext cx="6477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400"/>
              <a:t>(7 + 5) ÷ 4 × 7 - 6 = 15 </a:t>
            </a:r>
          </a:p>
          <a:p>
            <a:pPr>
              <a:lnSpc>
                <a:spcPct val="100000"/>
              </a:lnSpc>
              <a:spcBef>
                <a:spcPct val="0"/>
              </a:spcBef>
              <a:buFontTx/>
              <a:buNone/>
            </a:pPr>
            <a:endParaRPr lang="en-US" altLang="en-US" sz="1800"/>
          </a:p>
        </p:txBody>
      </p:sp>
    </p:spTree>
    <p:extLst>
      <p:ext uri="{BB962C8B-B14F-4D97-AF65-F5344CB8AC3E}">
        <p14:creationId xmlns:p14="http://schemas.microsoft.com/office/powerpoint/2010/main" val="17320111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altLang="en-US">
                <a:ea typeface="MS PGothic" charset="-128"/>
              </a:rPr>
              <a:t>Resources</a:t>
            </a:r>
          </a:p>
        </p:txBody>
      </p:sp>
      <p:sp>
        <p:nvSpPr>
          <p:cNvPr id="81923" name="Content Placeholder 2"/>
          <p:cNvSpPr>
            <a:spLocks noGrp="1"/>
          </p:cNvSpPr>
          <p:nvPr>
            <p:ph idx="1"/>
          </p:nvPr>
        </p:nvSpPr>
        <p:spPr>
          <a:xfrm>
            <a:off x="457200" y="1290638"/>
            <a:ext cx="8229600" cy="4616450"/>
          </a:xfrm>
        </p:spPr>
        <p:txBody>
          <a:bodyPr/>
          <a:lstStyle/>
          <a:p>
            <a:pPr marL="0" indent="0">
              <a:buFont typeface="Arial" charset="0"/>
              <a:buNone/>
            </a:pPr>
            <a:r>
              <a:rPr lang="en-US" altLang="en-US">
                <a:ea typeface="MS PGothic" charset="-128"/>
              </a:rPr>
              <a:t>Wyzant Resources – Lessons and Practice Problems</a:t>
            </a:r>
          </a:p>
          <a:p>
            <a:pPr marL="0" indent="0">
              <a:buFont typeface="Arial" charset="0"/>
              <a:buNone/>
            </a:pPr>
            <a:r>
              <a:rPr lang="en-US" altLang="en-US">
                <a:ea typeface="MS PGothic" charset="-128"/>
                <a:hlinkClick r:id="rId3"/>
              </a:rPr>
              <a:t>https://www.wyzant.com/resources/lessons/math/algebra/order_of_operations</a:t>
            </a:r>
            <a:r>
              <a:rPr lang="en-US" altLang="en-US">
                <a:ea typeface="MS PGothic" charset="-128"/>
              </a:rPr>
              <a:t> </a:t>
            </a:r>
          </a:p>
          <a:p>
            <a:pPr marL="0" indent="0">
              <a:buFont typeface="Arial" charset="0"/>
              <a:buNone/>
            </a:pPr>
            <a:r>
              <a:rPr lang="en-US" altLang="en-US">
                <a:ea typeface="MS PGothic" charset="-128"/>
              </a:rPr>
              <a:t>Math is Fun –Sample problems </a:t>
            </a:r>
            <a:r>
              <a:rPr lang="en-US" altLang="en-US">
                <a:ea typeface="MS PGothic" charset="-128"/>
                <a:hlinkClick r:id="rId4"/>
              </a:rPr>
              <a:t>http://www.mathsisfun.com/operation-order-pemdas.html</a:t>
            </a:r>
            <a:r>
              <a:rPr lang="en-US" altLang="en-US">
                <a:ea typeface="MS PGothic" charset="-128"/>
              </a:rPr>
              <a:t> </a:t>
            </a:r>
          </a:p>
          <a:p>
            <a:pPr marL="0" indent="0">
              <a:buFont typeface="Arial" charset="0"/>
              <a:buNone/>
            </a:pPr>
            <a:endParaRPr lang="en-US" altLang="en-US">
              <a:ea typeface="MS PGothic" charset="-128"/>
            </a:endParaRPr>
          </a:p>
        </p:txBody>
      </p:sp>
      <p:sp>
        <p:nvSpPr>
          <p:cNvPr id="4" name="Slide Number Placeholder 3">
            <a:extLst>
              <a:ext uri="{FF2B5EF4-FFF2-40B4-BE49-F238E27FC236}">
                <a16:creationId xmlns:a16="http://schemas.microsoft.com/office/drawing/2014/main" id="{3651082B-5C0B-4E77-91CC-00B7A09F23B5}"/>
              </a:ext>
            </a:extLst>
          </p:cNvPr>
          <p:cNvSpPr>
            <a:spLocks noGrp="1"/>
          </p:cNvSpPr>
          <p:nvPr>
            <p:ph type="sldNum" sz="quarter" idx="10"/>
          </p:nvPr>
        </p:nvSpPr>
        <p:spPr/>
        <p:txBody>
          <a:bodyPr/>
          <a:lstStyle/>
          <a:p>
            <a:pPr>
              <a:defRPr/>
            </a:pPr>
            <a:fld id="{58B4B3B8-3E1C-5443-B6BF-C050BDDD3D65}" type="slidenum">
              <a:rPr lang="en-US" altLang="en-US" smtClean="0"/>
              <a:pPr>
                <a:defRPr/>
              </a:pPr>
              <a:t>42</a:t>
            </a:fld>
            <a:endParaRPr lang="en-US" altLang="en-US" dirty="0"/>
          </a:p>
        </p:txBody>
      </p:sp>
    </p:spTree>
    <p:extLst>
      <p:ext uri="{BB962C8B-B14F-4D97-AF65-F5344CB8AC3E}">
        <p14:creationId xmlns:p14="http://schemas.microsoft.com/office/powerpoint/2010/main" val="16410384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4"/>
          <p:cNvSpPr>
            <a:spLocks noGrp="1"/>
          </p:cNvSpPr>
          <p:nvPr>
            <p:ph type="title"/>
          </p:nvPr>
        </p:nvSpPr>
        <p:spPr>
          <a:xfrm>
            <a:off x="722313" y="2219325"/>
            <a:ext cx="7772400" cy="919163"/>
          </a:xfrm>
        </p:spPr>
        <p:txBody>
          <a:bodyPr/>
          <a:lstStyle/>
          <a:p>
            <a:r>
              <a:rPr lang="en-US" altLang="en-US">
                <a:ea typeface="MS PGothic" charset="-128"/>
              </a:rPr>
              <a:t>Percent Change</a:t>
            </a:r>
          </a:p>
        </p:txBody>
      </p:sp>
      <p:sp>
        <p:nvSpPr>
          <p:cNvPr id="6" name="Text Placeholder 5">
            <a:extLst>
              <a:ext uri="{FF2B5EF4-FFF2-40B4-BE49-F238E27FC236}">
                <a16:creationId xmlns:a16="http://schemas.microsoft.com/office/drawing/2014/main" id="{A6CFCB91-D814-4A52-BA25-DE614F85348C}"/>
              </a:ext>
            </a:extLst>
          </p:cNvPr>
          <p:cNvSpPr>
            <a:spLocks noGrp="1"/>
          </p:cNvSpPr>
          <p:nvPr>
            <p:ph type="body" idx="1"/>
          </p:nvPr>
        </p:nvSpPr>
        <p:spPr>
          <a:xfrm>
            <a:off x="722313" y="3236913"/>
            <a:ext cx="7772400" cy="1417637"/>
          </a:xfrm>
        </p:spPr>
        <p:txBody>
          <a:bodyPr/>
          <a:lstStyle/>
          <a:p>
            <a:pPr>
              <a:buFont typeface="Arial" panose="020B0604020202020204" pitchFamily="34" charset="0"/>
              <a:buNone/>
              <a:defRPr/>
            </a:pPr>
            <a:r>
              <a:rPr lang="en-US" dirty="0"/>
              <a:t>From Shopping to Identifying Trends</a:t>
            </a:r>
          </a:p>
        </p:txBody>
      </p:sp>
      <p:sp>
        <p:nvSpPr>
          <p:cNvPr id="4" name="Slide Number Placeholder 3">
            <a:extLst>
              <a:ext uri="{FF2B5EF4-FFF2-40B4-BE49-F238E27FC236}">
                <a16:creationId xmlns:a16="http://schemas.microsoft.com/office/drawing/2014/main" id="{98D55B24-5CF7-4364-9700-6796A8A9E851}"/>
              </a:ext>
            </a:extLst>
          </p:cNvPr>
          <p:cNvSpPr>
            <a:spLocks noGrp="1"/>
          </p:cNvSpPr>
          <p:nvPr>
            <p:ph type="sldNum" sz="quarter" idx="10"/>
          </p:nvPr>
        </p:nvSpPr>
        <p:spPr/>
        <p:txBody>
          <a:bodyPr/>
          <a:lstStyle/>
          <a:p>
            <a:pPr>
              <a:defRPr/>
            </a:pPr>
            <a:fld id="{BA93F186-6EF4-C746-9D1E-205C4D959ABE}" type="slidenum">
              <a:rPr lang="en-US" altLang="en-US" smtClean="0"/>
              <a:pPr>
                <a:defRPr/>
              </a:pPr>
              <a:t>43</a:t>
            </a:fld>
            <a:endParaRPr lang="en-US" altLang="en-US" dirty="0"/>
          </a:p>
        </p:txBody>
      </p:sp>
    </p:spTree>
    <p:extLst>
      <p:ext uri="{BB962C8B-B14F-4D97-AF65-F5344CB8AC3E}">
        <p14:creationId xmlns:p14="http://schemas.microsoft.com/office/powerpoint/2010/main" val="14621811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FB0F73D-79D2-4772-ADD1-9800754FEA39}"/>
              </a:ext>
            </a:extLst>
          </p:cNvPr>
          <p:cNvSpPr>
            <a:spLocks noGrp="1"/>
          </p:cNvSpPr>
          <p:nvPr>
            <p:ph type="sldNum" sz="quarter" idx="10"/>
          </p:nvPr>
        </p:nvSpPr>
        <p:spPr/>
        <p:txBody>
          <a:bodyPr/>
          <a:lstStyle/>
          <a:p>
            <a:pPr>
              <a:defRPr/>
            </a:pPr>
            <a:fld id="{28CB6E75-3992-4240-AEEB-17A64D3A92A2}" type="slidenum">
              <a:rPr lang="en-US" altLang="en-US" smtClean="0"/>
              <a:pPr>
                <a:defRPr/>
              </a:pPr>
              <a:t>44</a:t>
            </a:fld>
            <a:endParaRPr lang="en-US" altLang="en-US" dirty="0"/>
          </a:p>
        </p:txBody>
      </p:sp>
      <p:pic>
        <p:nvPicPr>
          <p:cNvPr id="86019"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539750" y="498475"/>
            <a:ext cx="8072438" cy="56769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33946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altLang="en-US" sz="3400">
                <a:ea typeface="MS PGothic" charset="-128"/>
              </a:rPr>
              <a:t>Do your students know the vocabulary?</a:t>
            </a:r>
          </a:p>
        </p:txBody>
      </p:sp>
      <p:sp>
        <p:nvSpPr>
          <p:cNvPr id="87043" name="Content Placeholder 10"/>
          <p:cNvSpPr>
            <a:spLocks noGrp="1"/>
          </p:cNvSpPr>
          <p:nvPr>
            <p:ph idx="1"/>
          </p:nvPr>
        </p:nvSpPr>
        <p:spPr>
          <a:xfrm>
            <a:off x="457200" y="1509713"/>
            <a:ext cx="8229600" cy="3579812"/>
          </a:xfrm>
        </p:spPr>
        <p:txBody>
          <a:bodyPr/>
          <a:lstStyle/>
          <a:p>
            <a:pPr marL="0" indent="0">
              <a:buFont typeface="Arial" charset="0"/>
              <a:buNone/>
            </a:pPr>
            <a:r>
              <a:rPr lang="en-US" altLang="en-US" sz="2400">
                <a:ea typeface="MS PGothic" charset="-128"/>
              </a:rPr>
              <a:t>Ratio – a comparison between two different values</a:t>
            </a:r>
          </a:p>
          <a:p>
            <a:pPr marL="0" indent="0">
              <a:buFont typeface="Arial" charset="0"/>
              <a:buNone/>
            </a:pPr>
            <a:r>
              <a:rPr lang="en-US" altLang="en-US" sz="2400">
                <a:ea typeface="MS PGothic" charset="-128"/>
              </a:rPr>
              <a:t>Percent of change – ratio of the amount of change to the original amount</a:t>
            </a:r>
          </a:p>
          <a:p>
            <a:pPr marL="0" indent="0">
              <a:buFont typeface="Arial" charset="0"/>
              <a:buNone/>
            </a:pPr>
            <a:r>
              <a:rPr lang="en-US" altLang="en-US" sz="2400">
                <a:ea typeface="MS PGothic" charset="-128"/>
              </a:rPr>
              <a:t>Percent increase – how much original amount increases </a:t>
            </a:r>
          </a:p>
          <a:p>
            <a:pPr marL="0" indent="0">
              <a:buFont typeface="Arial" charset="0"/>
              <a:buNone/>
            </a:pPr>
            <a:r>
              <a:rPr lang="en-US" altLang="en-US" sz="2400">
                <a:ea typeface="MS PGothic" charset="-128"/>
              </a:rPr>
              <a:t>Percent decrease – how much original amount decreases</a:t>
            </a:r>
          </a:p>
          <a:p>
            <a:pPr marL="0" indent="0">
              <a:buFont typeface="Arial" charset="0"/>
              <a:buNone/>
            </a:pPr>
            <a:endParaRPr lang="en-US" altLang="en-US" sz="2400">
              <a:ea typeface="MS PGothic" charset="-128"/>
            </a:endParaRPr>
          </a:p>
        </p:txBody>
      </p:sp>
      <p:sp>
        <p:nvSpPr>
          <p:cNvPr id="4" name="Slide Number Placeholder 3">
            <a:extLst>
              <a:ext uri="{FF2B5EF4-FFF2-40B4-BE49-F238E27FC236}">
                <a16:creationId xmlns:a16="http://schemas.microsoft.com/office/drawing/2014/main" id="{FE5AC0F5-4F32-4096-BACE-4E149809C561}"/>
              </a:ext>
            </a:extLst>
          </p:cNvPr>
          <p:cNvSpPr>
            <a:spLocks noGrp="1"/>
          </p:cNvSpPr>
          <p:nvPr>
            <p:ph type="sldNum" sz="quarter" idx="10"/>
          </p:nvPr>
        </p:nvSpPr>
        <p:spPr/>
        <p:txBody>
          <a:bodyPr/>
          <a:lstStyle/>
          <a:p>
            <a:pPr>
              <a:defRPr/>
            </a:pPr>
            <a:fld id="{9F009E4C-96DB-D54D-AFCD-6BA9CB9CE901}" type="slidenum">
              <a:rPr lang="en-US" smtClean="0"/>
              <a:pPr>
                <a:defRPr/>
              </a:pPr>
              <a:t>45</a:t>
            </a:fld>
            <a:endParaRPr lang="en-US" dirty="0"/>
          </a:p>
        </p:txBody>
      </p:sp>
      <p:sp>
        <p:nvSpPr>
          <p:cNvPr id="87045" name="Content Placeholder 10"/>
          <p:cNvSpPr txBox="1">
            <a:spLocks/>
          </p:cNvSpPr>
          <p:nvPr/>
        </p:nvSpPr>
        <p:spPr bwMode="auto">
          <a:xfrm>
            <a:off x="7140575" y="6858000"/>
            <a:ext cx="8229600"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buFont typeface="Arial" charset="0"/>
              <a:buNone/>
            </a:pPr>
            <a:endParaRPr lang="en-US" altLang="en-US" sz="2400"/>
          </a:p>
        </p:txBody>
      </p:sp>
      <p:pic>
        <p:nvPicPr>
          <p:cNvPr id="870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013" y="4560888"/>
            <a:ext cx="2211387" cy="1954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 Box 15">
            <a:extLst>
              <a:ext uri="{FF2B5EF4-FFF2-40B4-BE49-F238E27FC236}">
                <a16:creationId xmlns:a16="http://schemas.microsoft.com/office/drawing/2014/main" id="{6078EB9A-F4B8-469B-A0C4-8CB4B123AC5A}"/>
              </a:ext>
            </a:extLst>
          </p:cNvPr>
          <p:cNvSpPr txBox="1">
            <a:spLocks noChangeArrowheads="1"/>
          </p:cNvSpPr>
          <p:nvPr/>
        </p:nvSpPr>
        <p:spPr bwMode="auto">
          <a:xfrm>
            <a:off x="5145088" y="5089525"/>
            <a:ext cx="3581400" cy="830263"/>
          </a:xfrm>
          <a:prstGeom prst="rect">
            <a:avLst/>
          </a:prstGeom>
          <a:noFill/>
          <a:ln w="9525">
            <a:noFill/>
            <a:miter lim="800000"/>
            <a:headEnd/>
            <a:tailEnd/>
          </a:ln>
          <a:effectLst/>
        </p:spPr>
        <p:txBody>
          <a:bodyPr>
            <a:spAutoFit/>
          </a:bodyPr>
          <a:lstStyle/>
          <a:p>
            <a:pPr algn="ctr">
              <a:defRPr/>
            </a:pPr>
            <a:r>
              <a:rPr lang="en-US" sz="2400" dirty="0">
                <a:latin typeface="+mn-lt"/>
              </a:rPr>
              <a:t>amount of change</a:t>
            </a:r>
          </a:p>
          <a:p>
            <a:pPr algn="ctr">
              <a:defRPr/>
            </a:pPr>
            <a:r>
              <a:rPr lang="en-US" sz="2400" dirty="0">
                <a:latin typeface="+mn-lt"/>
              </a:rPr>
              <a:t>original amount</a:t>
            </a:r>
          </a:p>
        </p:txBody>
      </p:sp>
      <p:sp>
        <p:nvSpPr>
          <p:cNvPr id="15" name="Line 14">
            <a:extLst>
              <a:ext uri="{FF2B5EF4-FFF2-40B4-BE49-F238E27FC236}">
                <a16:creationId xmlns:a16="http://schemas.microsoft.com/office/drawing/2014/main" id="{980B88E4-3452-4C8A-9A6B-404A1EF35404}"/>
              </a:ext>
            </a:extLst>
          </p:cNvPr>
          <p:cNvSpPr>
            <a:spLocks noChangeShapeType="1"/>
          </p:cNvSpPr>
          <p:nvPr/>
        </p:nvSpPr>
        <p:spPr bwMode="auto">
          <a:xfrm>
            <a:off x="5278438" y="5526088"/>
            <a:ext cx="3271837" cy="0"/>
          </a:xfrm>
          <a:prstGeom prst="line">
            <a:avLst/>
          </a:prstGeom>
          <a:noFill/>
          <a:ln w="9525">
            <a:solidFill>
              <a:schemeClr val="tx1"/>
            </a:solidFill>
            <a:round/>
            <a:headEnd/>
            <a:tailEnd/>
          </a:ln>
          <a:effectLst/>
        </p:spPr>
        <p:txBody>
          <a:bodyPr/>
          <a:lstStyle/>
          <a:p>
            <a:pPr>
              <a:defRPr/>
            </a:pPr>
            <a:endParaRPr lang="en-US" sz="2400" dirty="0">
              <a:latin typeface="+mn-lt"/>
            </a:endParaRPr>
          </a:p>
        </p:txBody>
      </p:sp>
      <p:sp>
        <p:nvSpPr>
          <p:cNvPr id="16" name="Text Box 19">
            <a:extLst>
              <a:ext uri="{FF2B5EF4-FFF2-40B4-BE49-F238E27FC236}">
                <a16:creationId xmlns:a16="http://schemas.microsoft.com/office/drawing/2014/main" id="{E6E796EB-9A74-414F-8A94-C476CE662FBA}"/>
              </a:ext>
            </a:extLst>
          </p:cNvPr>
          <p:cNvSpPr txBox="1">
            <a:spLocks noChangeArrowheads="1"/>
          </p:cNvSpPr>
          <p:nvPr/>
        </p:nvSpPr>
        <p:spPr bwMode="auto">
          <a:xfrm>
            <a:off x="2576513" y="5264150"/>
            <a:ext cx="3429000" cy="460375"/>
          </a:xfrm>
          <a:prstGeom prst="rect">
            <a:avLst/>
          </a:prstGeom>
          <a:noFill/>
          <a:ln w="9525">
            <a:noFill/>
            <a:miter lim="800000"/>
            <a:headEnd/>
            <a:tailEnd/>
          </a:ln>
          <a:effectLst/>
        </p:spPr>
        <p:txBody>
          <a:bodyPr>
            <a:spAutoFit/>
          </a:bodyPr>
          <a:lstStyle/>
          <a:p>
            <a:pPr>
              <a:spcBef>
                <a:spcPct val="50000"/>
              </a:spcBef>
              <a:defRPr/>
            </a:pPr>
            <a:r>
              <a:rPr lang="en-US" sz="2400" dirty="0">
                <a:latin typeface="+mn-lt"/>
              </a:rPr>
              <a:t>percent change =</a:t>
            </a:r>
          </a:p>
        </p:txBody>
      </p:sp>
    </p:spTree>
    <p:extLst>
      <p:ext uri="{BB962C8B-B14F-4D97-AF65-F5344CB8AC3E}">
        <p14:creationId xmlns:p14="http://schemas.microsoft.com/office/powerpoint/2010/main" val="1270408374"/>
      </p:ext>
    </p:extLst>
  </p:cSld>
  <p:clrMapOvr>
    <a:masterClrMapping/>
  </p:clrMapOvr>
  <p:transition spd="med">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p:txBody>
          <a:bodyPr/>
          <a:lstStyle/>
          <a:p>
            <a:r>
              <a:rPr lang="en-US" altLang="en-US">
                <a:ea typeface="MS PGothic" charset="-128"/>
              </a:rPr>
              <a:t>What do students need to know?</a:t>
            </a:r>
          </a:p>
        </p:txBody>
      </p:sp>
      <p:sp>
        <p:nvSpPr>
          <p:cNvPr id="89091" name="Content Placeholder 2"/>
          <p:cNvSpPr>
            <a:spLocks noGrp="1"/>
          </p:cNvSpPr>
          <p:nvPr>
            <p:ph idx="1"/>
          </p:nvPr>
        </p:nvSpPr>
        <p:spPr/>
        <p:txBody>
          <a:bodyPr/>
          <a:lstStyle/>
          <a:p>
            <a:r>
              <a:rPr lang="en-US" altLang="en-US">
                <a:ea typeface="MS PGothic" charset="-128"/>
              </a:rPr>
              <a:t>An understanding of percent</a:t>
            </a:r>
          </a:p>
          <a:p>
            <a:r>
              <a:rPr lang="en-US" altLang="en-US">
                <a:ea typeface="MS PGothic" charset="-128"/>
              </a:rPr>
              <a:t>Part and whole</a:t>
            </a:r>
          </a:p>
          <a:p>
            <a:r>
              <a:rPr lang="en-US" altLang="en-US">
                <a:ea typeface="MS PGothic" charset="-128"/>
              </a:rPr>
              <a:t>Increase </a:t>
            </a:r>
          </a:p>
          <a:p>
            <a:r>
              <a:rPr lang="en-US" altLang="en-US">
                <a:ea typeface="MS PGothic" charset="-128"/>
              </a:rPr>
              <a:t>Decrease</a:t>
            </a:r>
          </a:p>
          <a:p>
            <a:r>
              <a:rPr lang="en-US" altLang="en-US">
                <a:ea typeface="MS PGothic" charset="-128"/>
              </a:rPr>
              <a:t>Original number</a:t>
            </a:r>
          </a:p>
          <a:p>
            <a:r>
              <a:rPr lang="en-US" altLang="en-US">
                <a:ea typeface="MS PGothic" charset="-128"/>
              </a:rPr>
              <a:t>Difference between percentage of and percent of change</a:t>
            </a:r>
          </a:p>
        </p:txBody>
      </p:sp>
      <p:sp>
        <p:nvSpPr>
          <p:cNvPr id="4" name="Slide Number Placeholder 3">
            <a:extLst>
              <a:ext uri="{FF2B5EF4-FFF2-40B4-BE49-F238E27FC236}">
                <a16:creationId xmlns:a16="http://schemas.microsoft.com/office/drawing/2014/main" id="{7798BADD-4003-49DF-B164-995C335B979E}"/>
              </a:ext>
            </a:extLst>
          </p:cNvPr>
          <p:cNvSpPr>
            <a:spLocks noGrp="1"/>
          </p:cNvSpPr>
          <p:nvPr>
            <p:ph type="sldNum" sz="quarter" idx="10"/>
          </p:nvPr>
        </p:nvSpPr>
        <p:spPr/>
        <p:txBody>
          <a:bodyPr/>
          <a:lstStyle/>
          <a:p>
            <a:pPr>
              <a:defRPr/>
            </a:pPr>
            <a:fld id="{7AE651D0-848D-1644-9D32-41F457931567}" type="slidenum">
              <a:rPr lang="en-US" altLang="en-US" smtClean="0"/>
              <a:pPr>
                <a:defRPr/>
              </a:pPr>
              <a:t>46</a:t>
            </a:fld>
            <a:endParaRPr lang="en-US" altLang="en-US" dirty="0"/>
          </a:p>
        </p:txBody>
      </p:sp>
    </p:spTree>
    <p:extLst>
      <p:ext uri="{BB962C8B-B14F-4D97-AF65-F5344CB8AC3E}">
        <p14:creationId xmlns:p14="http://schemas.microsoft.com/office/powerpoint/2010/main" val="11908146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altLang="en-US" sz="3000">
                <a:ea typeface="MS PGothic" charset="-128"/>
              </a:rPr>
              <a:t>Do they understand increase vs. decrease?</a:t>
            </a:r>
          </a:p>
        </p:txBody>
      </p:sp>
      <p:sp>
        <p:nvSpPr>
          <p:cNvPr id="3" name="Content Placeholder 2"/>
          <p:cNvSpPr>
            <a:spLocks noGrp="1"/>
          </p:cNvSpPr>
          <p:nvPr>
            <p:ph idx="1"/>
          </p:nvPr>
        </p:nvSpPr>
        <p:spPr>
          <a:xfrm>
            <a:off x="457200" y="1073150"/>
            <a:ext cx="8229600" cy="4616450"/>
          </a:xfrm>
        </p:spPr>
        <p:txBody>
          <a:bodyPr/>
          <a:lstStyle/>
          <a:p>
            <a:r>
              <a:rPr lang="en-US" altLang="en-US" sz="2000" dirty="0">
                <a:ea typeface="MS PGothic" charset="-128"/>
              </a:rPr>
              <a:t>If you buy a brand new car for $15,999, drive it off the lot, and get into an accident, the car will be worth $11,499. Does the car's value increase or decrease?</a:t>
            </a:r>
          </a:p>
          <a:p>
            <a:r>
              <a:rPr lang="en-US" altLang="en-US" sz="2000" dirty="0">
                <a:ea typeface="MS PGothic" charset="-128"/>
              </a:rPr>
              <a:t>The temperature at sunrise is 21 degrees Celsius . At noon, the temperature is 30 degrees Celsius. At sunset, it is 20 degrees Celsius. Has the temperature had an increase or decrease from sunrise to sunset?</a:t>
            </a:r>
          </a:p>
          <a:p>
            <a:r>
              <a:rPr lang="en-US" altLang="en-US" sz="2000" dirty="0">
                <a:ea typeface="MS PGothic" charset="-128"/>
              </a:rPr>
              <a:t>A scuba diver jumps off a dive boat into the water and descends 10m below sea level. He rises 3m to swim above a coral head, then swims back down 2.5m to the top of a submerged wreck. Has his depth shown an increase or decrease from his initial descent?</a:t>
            </a:r>
          </a:p>
        </p:txBody>
      </p:sp>
      <p:sp>
        <p:nvSpPr>
          <p:cNvPr id="4" name="Slide Number Placeholder 3">
            <a:extLst>
              <a:ext uri="{FF2B5EF4-FFF2-40B4-BE49-F238E27FC236}">
                <a16:creationId xmlns:a16="http://schemas.microsoft.com/office/drawing/2014/main" id="{047D7D3A-89CA-4FEE-885A-77A74F90B249}"/>
              </a:ext>
            </a:extLst>
          </p:cNvPr>
          <p:cNvSpPr>
            <a:spLocks noGrp="1"/>
          </p:cNvSpPr>
          <p:nvPr>
            <p:ph type="sldNum" sz="quarter" idx="10"/>
          </p:nvPr>
        </p:nvSpPr>
        <p:spPr/>
        <p:txBody>
          <a:bodyPr/>
          <a:lstStyle/>
          <a:p>
            <a:pPr>
              <a:defRPr/>
            </a:pPr>
            <a:fld id="{B3349CDC-EBC1-0340-9FB4-628291D6135B}" type="slidenum">
              <a:rPr lang="en-US" altLang="en-US" smtClean="0"/>
              <a:pPr>
                <a:defRPr/>
              </a:pPr>
              <a:t>47</a:t>
            </a:fld>
            <a:endParaRPr lang="en-US" altLang="en-US" dirty="0"/>
          </a:p>
        </p:txBody>
      </p:sp>
    </p:spTree>
    <p:extLst>
      <p:ext uri="{BB962C8B-B14F-4D97-AF65-F5344CB8AC3E}">
        <p14:creationId xmlns:p14="http://schemas.microsoft.com/office/powerpoint/2010/main" val="7124377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altLang="en-US">
                <a:ea typeface="MS PGothic" charset="-128"/>
              </a:rPr>
              <a:t>Percent of Increase</a:t>
            </a:r>
          </a:p>
        </p:txBody>
      </p:sp>
      <p:sp>
        <p:nvSpPr>
          <p:cNvPr id="3" name="Content Placeholder 2">
            <a:extLst>
              <a:ext uri="{FF2B5EF4-FFF2-40B4-BE49-F238E27FC236}">
                <a16:creationId xmlns:a16="http://schemas.microsoft.com/office/drawing/2014/main" id="{96339E44-31A0-4EEC-8BD8-4D47C8B53B94}"/>
              </a:ext>
            </a:extLst>
          </p:cNvPr>
          <p:cNvSpPr>
            <a:spLocks noGrp="1"/>
          </p:cNvSpPr>
          <p:nvPr>
            <p:ph idx="1"/>
          </p:nvPr>
        </p:nvSpPr>
        <p:spPr/>
        <p:txBody>
          <a:bodyPr/>
          <a:lstStyle/>
          <a:p>
            <a:pPr>
              <a:buFont typeface="Arial" panose="020B0604020202020204" pitchFamily="34" charset="0"/>
              <a:buChar char="•"/>
              <a:defRPr/>
            </a:pPr>
            <a:r>
              <a:rPr lang="en-US" dirty="0"/>
              <a:t>Tips</a:t>
            </a:r>
          </a:p>
          <a:p>
            <a:pPr>
              <a:buFont typeface="Arial" panose="020B0604020202020204" pitchFamily="34" charset="0"/>
              <a:buChar char="•"/>
              <a:defRPr/>
            </a:pPr>
            <a:r>
              <a:rPr lang="en-US" dirty="0"/>
              <a:t>Sales Tax</a:t>
            </a:r>
          </a:p>
          <a:p>
            <a:pPr>
              <a:buFont typeface="Arial" panose="020B0604020202020204" pitchFamily="34" charset="0"/>
              <a:buChar char="•"/>
              <a:defRPr/>
            </a:pPr>
            <a:r>
              <a:rPr lang="en-US" dirty="0"/>
              <a:t>Increase in Population</a:t>
            </a:r>
          </a:p>
          <a:p>
            <a:pPr marL="0" indent="0">
              <a:buFont typeface="Arial" panose="020B0604020202020204" pitchFamily="34" charset="0"/>
              <a:buNone/>
              <a:defRPr/>
            </a:pPr>
            <a:endParaRPr lang="en-US" dirty="0"/>
          </a:p>
          <a:p>
            <a:pPr marL="0" indent="0">
              <a:buFont typeface="Arial" panose="020B0604020202020204" pitchFamily="34" charset="0"/>
              <a:buNone/>
              <a:defRPr/>
            </a:pPr>
            <a:r>
              <a:rPr lang="en-US" dirty="0"/>
              <a:t>To calculate percent of increase</a:t>
            </a:r>
          </a:p>
        </p:txBody>
      </p:sp>
      <p:sp>
        <p:nvSpPr>
          <p:cNvPr id="4" name="Slide Number Placeholder 3">
            <a:extLst>
              <a:ext uri="{FF2B5EF4-FFF2-40B4-BE49-F238E27FC236}">
                <a16:creationId xmlns:a16="http://schemas.microsoft.com/office/drawing/2014/main" id="{07DC0756-9543-43F8-BC17-D1AE57D2FBB8}"/>
              </a:ext>
            </a:extLst>
          </p:cNvPr>
          <p:cNvSpPr>
            <a:spLocks noGrp="1"/>
          </p:cNvSpPr>
          <p:nvPr>
            <p:ph type="sldNum" sz="quarter" idx="10"/>
          </p:nvPr>
        </p:nvSpPr>
        <p:spPr/>
        <p:txBody>
          <a:bodyPr/>
          <a:lstStyle/>
          <a:p>
            <a:pPr>
              <a:defRPr/>
            </a:pPr>
            <a:fld id="{AB70C09D-DFB6-C24E-9A7A-1BF05EF1C6C3}" type="slidenum">
              <a:rPr lang="en-US" altLang="en-US" smtClean="0"/>
              <a:pPr>
                <a:defRPr/>
              </a:pPr>
              <a:t>48</a:t>
            </a:fld>
            <a:endParaRPr lang="en-US" altLang="en-US" dirty="0"/>
          </a:p>
        </p:txBody>
      </p:sp>
      <p:pic>
        <p:nvPicPr>
          <p:cNvPr id="9216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695325"/>
            <a:ext cx="223837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Box 15">
            <a:extLst>
              <a:ext uri="{FF2B5EF4-FFF2-40B4-BE49-F238E27FC236}">
                <a16:creationId xmlns:a16="http://schemas.microsoft.com/office/drawing/2014/main" id="{23034D7C-2267-41D3-A027-E0475E5FCA8B}"/>
              </a:ext>
            </a:extLst>
          </p:cNvPr>
          <p:cNvSpPr txBox="1">
            <a:spLocks noChangeArrowheads="1"/>
          </p:cNvSpPr>
          <p:nvPr/>
        </p:nvSpPr>
        <p:spPr bwMode="auto">
          <a:xfrm>
            <a:off x="3559175" y="4951413"/>
            <a:ext cx="3581400" cy="830262"/>
          </a:xfrm>
          <a:prstGeom prst="rect">
            <a:avLst/>
          </a:prstGeom>
          <a:noFill/>
          <a:ln w="9525">
            <a:noFill/>
            <a:miter lim="800000"/>
            <a:headEnd/>
            <a:tailEnd/>
          </a:ln>
          <a:effectLst/>
        </p:spPr>
        <p:txBody>
          <a:bodyPr>
            <a:spAutoFit/>
          </a:bodyPr>
          <a:lstStyle/>
          <a:p>
            <a:pPr algn="ctr">
              <a:defRPr/>
            </a:pPr>
            <a:r>
              <a:rPr lang="en-US" sz="2400" dirty="0">
                <a:latin typeface="+mn-lt"/>
              </a:rPr>
              <a:t>amount of increase</a:t>
            </a:r>
          </a:p>
          <a:p>
            <a:pPr algn="ctr">
              <a:defRPr/>
            </a:pPr>
            <a:r>
              <a:rPr lang="en-US" sz="2400" dirty="0">
                <a:latin typeface="+mn-lt"/>
              </a:rPr>
              <a:t>original amount</a:t>
            </a:r>
          </a:p>
        </p:txBody>
      </p:sp>
      <p:sp>
        <p:nvSpPr>
          <p:cNvPr id="7" name="Line 14">
            <a:extLst>
              <a:ext uri="{FF2B5EF4-FFF2-40B4-BE49-F238E27FC236}">
                <a16:creationId xmlns:a16="http://schemas.microsoft.com/office/drawing/2014/main" id="{B0BB2F5F-E43B-4285-9F36-FAAF4DB78778}"/>
              </a:ext>
            </a:extLst>
          </p:cNvPr>
          <p:cNvSpPr>
            <a:spLocks noChangeShapeType="1"/>
          </p:cNvSpPr>
          <p:nvPr/>
        </p:nvSpPr>
        <p:spPr bwMode="auto">
          <a:xfrm>
            <a:off x="3692525" y="5387975"/>
            <a:ext cx="3271838" cy="0"/>
          </a:xfrm>
          <a:prstGeom prst="line">
            <a:avLst/>
          </a:prstGeom>
          <a:noFill/>
          <a:ln w="9525">
            <a:solidFill>
              <a:schemeClr val="tx1"/>
            </a:solidFill>
            <a:round/>
            <a:headEnd/>
            <a:tailEnd/>
          </a:ln>
          <a:effectLst/>
        </p:spPr>
        <p:txBody>
          <a:bodyPr/>
          <a:lstStyle/>
          <a:p>
            <a:pPr>
              <a:defRPr/>
            </a:pPr>
            <a:endParaRPr lang="en-US" sz="2400" dirty="0">
              <a:latin typeface="+mn-lt"/>
            </a:endParaRPr>
          </a:p>
        </p:txBody>
      </p:sp>
      <p:sp>
        <p:nvSpPr>
          <p:cNvPr id="8" name="Text Box 19">
            <a:extLst>
              <a:ext uri="{FF2B5EF4-FFF2-40B4-BE49-F238E27FC236}">
                <a16:creationId xmlns:a16="http://schemas.microsoft.com/office/drawing/2014/main" id="{BD84F2BD-6049-4D53-B6F3-9E633F37F577}"/>
              </a:ext>
            </a:extLst>
          </p:cNvPr>
          <p:cNvSpPr txBox="1">
            <a:spLocks noChangeArrowheads="1"/>
          </p:cNvSpPr>
          <p:nvPr/>
        </p:nvSpPr>
        <p:spPr bwMode="auto">
          <a:xfrm>
            <a:off x="990600" y="5124450"/>
            <a:ext cx="3429000" cy="461963"/>
          </a:xfrm>
          <a:prstGeom prst="rect">
            <a:avLst/>
          </a:prstGeom>
          <a:noFill/>
          <a:ln w="9525">
            <a:noFill/>
            <a:miter lim="800000"/>
            <a:headEnd/>
            <a:tailEnd/>
          </a:ln>
          <a:effectLst/>
        </p:spPr>
        <p:txBody>
          <a:bodyPr>
            <a:spAutoFit/>
          </a:bodyPr>
          <a:lstStyle/>
          <a:p>
            <a:pPr>
              <a:spcBef>
                <a:spcPct val="50000"/>
              </a:spcBef>
              <a:defRPr/>
            </a:pPr>
            <a:r>
              <a:rPr lang="en-US" sz="2400" dirty="0">
                <a:latin typeface="+mn-lt"/>
              </a:rPr>
              <a:t>percent change =</a:t>
            </a:r>
          </a:p>
        </p:txBody>
      </p:sp>
    </p:spTree>
    <p:extLst>
      <p:ext uri="{BB962C8B-B14F-4D97-AF65-F5344CB8AC3E}">
        <p14:creationId xmlns:p14="http://schemas.microsoft.com/office/powerpoint/2010/main" val="18799765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altLang="en-US">
                <a:ea typeface="MS PGothic" charset="-128"/>
              </a:rPr>
              <a:t>Calculating a Percent of Increase</a:t>
            </a:r>
          </a:p>
        </p:txBody>
      </p:sp>
      <p:sp>
        <p:nvSpPr>
          <p:cNvPr id="3" name="Content Placeholder 2"/>
          <p:cNvSpPr>
            <a:spLocks noGrp="1"/>
          </p:cNvSpPr>
          <p:nvPr>
            <p:ph idx="1"/>
          </p:nvPr>
        </p:nvSpPr>
        <p:spPr>
          <a:xfrm>
            <a:off x="457200" y="1331913"/>
            <a:ext cx="8229600" cy="4616450"/>
          </a:xfrm>
        </p:spPr>
        <p:txBody>
          <a:bodyPr/>
          <a:lstStyle/>
          <a:p>
            <a:pPr marL="0" indent="0">
              <a:buFont typeface="Arial" charset="0"/>
              <a:buNone/>
            </a:pPr>
            <a:r>
              <a:rPr lang="en-US" altLang="en-US" sz="2400" dirty="0">
                <a:ea typeface="MS PGothic" charset="-128"/>
              </a:rPr>
              <a:t>In 1981, there were 25 endangered and threatened species of reptiles in the U. S. In 2015, there 45 species. By what percent did the number of these reptile species change from 1981 to 2016?</a:t>
            </a:r>
          </a:p>
          <a:p>
            <a:pPr marL="0" indent="0">
              <a:buFont typeface="Arial" charset="0"/>
              <a:buNone/>
            </a:pPr>
            <a:endParaRPr lang="en-US" altLang="en-US" sz="2000" dirty="0">
              <a:ea typeface="MS PGothic" charset="-128"/>
            </a:endParaRPr>
          </a:p>
          <a:p>
            <a:pPr marL="0" indent="0">
              <a:buFont typeface="Arial" charset="0"/>
              <a:buNone/>
            </a:pPr>
            <a:endParaRPr lang="en-US" altLang="en-US" sz="2000" dirty="0">
              <a:ea typeface="MS PGothic" charset="-128"/>
            </a:endParaRPr>
          </a:p>
          <a:p>
            <a:pPr marL="0" indent="0">
              <a:buFont typeface="Arial" charset="0"/>
              <a:buNone/>
            </a:pPr>
            <a:r>
              <a:rPr lang="en-US" altLang="en-US" sz="2000" dirty="0">
                <a:ea typeface="MS PGothic" charset="-128"/>
              </a:rPr>
              <a:t>Is the amount of change an increase or a decrease? (increase)</a:t>
            </a:r>
          </a:p>
          <a:p>
            <a:pPr marL="0" indent="0">
              <a:buFont typeface="Arial" charset="0"/>
              <a:buNone/>
            </a:pPr>
            <a:r>
              <a:rPr lang="en-US" altLang="en-US" sz="2000" dirty="0">
                <a:ea typeface="MS PGothic" charset="-128"/>
              </a:rPr>
              <a:t>What is the amount of change from 1981 to 2015? (45 - 25 = 20)</a:t>
            </a:r>
          </a:p>
          <a:p>
            <a:pPr marL="0" indent="0">
              <a:buFont typeface="Arial" charset="0"/>
              <a:buNone/>
            </a:pPr>
            <a:r>
              <a:rPr lang="en-US" altLang="en-US" sz="2000" dirty="0">
                <a:ea typeface="MS PGothic" charset="-128"/>
              </a:rPr>
              <a:t>What is the original amount? (25)</a:t>
            </a:r>
          </a:p>
          <a:p>
            <a:pPr marL="0" indent="0">
              <a:buFont typeface="Arial" charset="0"/>
              <a:buNone/>
            </a:pPr>
            <a:r>
              <a:rPr lang="en-US" altLang="en-US" sz="2000" dirty="0">
                <a:ea typeface="MS PGothic" charset="-128"/>
              </a:rPr>
              <a:t>Divide the amount of change by the original amount (20/25 = .8)</a:t>
            </a:r>
          </a:p>
          <a:p>
            <a:pPr marL="0" indent="0">
              <a:buFont typeface="Arial" charset="0"/>
              <a:buNone/>
            </a:pPr>
            <a:r>
              <a:rPr lang="en-US" altLang="en-US" sz="2000" dirty="0">
                <a:ea typeface="MS PGothic" charset="-128"/>
              </a:rPr>
              <a:t>Write the quotient as a percent (.8 = 80% increase)</a:t>
            </a:r>
          </a:p>
          <a:p>
            <a:pPr marL="0" indent="0">
              <a:buFont typeface="Arial" charset="0"/>
              <a:buNone/>
            </a:pPr>
            <a:r>
              <a:rPr lang="en-US" altLang="en-US" sz="2000" dirty="0">
                <a:ea typeface="MS PGothic" charset="-128"/>
              </a:rPr>
              <a:t> </a:t>
            </a:r>
          </a:p>
        </p:txBody>
      </p:sp>
      <p:sp>
        <p:nvSpPr>
          <p:cNvPr id="4" name="Slide Number Placeholder 3">
            <a:extLst>
              <a:ext uri="{FF2B5EF4-FFF2-40B4-BE49-F238E27FC236}">
                <a16:creationId xmlns:a16="http://schemas.microsoft.com/office/drawing/2014/main" id="{569BDB7B-8597-4EFB-93F5-4BA70A95D74C}"/>
              </a:ext>
            </a:extLst>
          </p:cNvPr>
          <p:cNvSpPr>
            <a:spLocks noGrp="1"/>
          </p:cNvSpPr>
          <p:nvPr>
            <p:ph type="sldNum" sz="quarter" idx="10"/>
          </p:nvPr>
        </p:nvSpPr>
        <p:spPr/>
        <p:txBody>
          <a:bodyPr/>
          <a:lstStyle/>
          <a:p>
            <a:pPr>
              <a:defRPr/>
            </a:pPr>
            <a:fld id="{08DD8C3D-8E19-9646-AB5A-2C7E53AD38BA}" type="slidenum">
              <a:rPr lang="en-US" altLang="en-US" smtClean="0"/>
              <a:pPr>
                <a:defRPr/>
              </a:pPr>
              <a:t>49</a:t>
            </a:fld>
            <a:endParaRPr lang="en-US" altLang="en-US" dirty="0"/>
          </a:p>
        </p:txBody>
      </p:sp>
      <p:sp>
        <p:nvSpPr>
          <p:cNvPr id="6" name="Text Box 15">
            <a:extLst>
              <a:ext uri="{FF2B5EF4-FFF2-40B4-BE49-F238E27FC236}">
                <a16:creationId xmlns:a16="http://schemas.microsoft.com/office/drawing/2014/main" id="{49B74932-4959-4270-B2C5-49132FB9D834}"/>
              </a:ext>
            </a:extLst>
          </p:cNvPr>
          <p:cNvSpPr txBox="1">
            <a:spLocks noChangeArrowheads="1"/>
          </p:cNvSpPr>
          <p:nvPr/>
        </p:nvSpPr>
        <p:spPr bwMode="auto">
          <a:xfrm>
            <a:off x="3559175" y="3354388"/>
            <a:ext cx="3581400" cy="830262"/>
          </a:xfrm>
          <a:prstGeom prst="rect">
            <a:avLst/>
          </a:prstGeom>
          <a:noFill/>
          <a:ln w="9525">
            <a:noFill/>
            <a:miter lim="800000"/>
            <a:headEnd/>
            <a:tailEnd/>
          </a:ln>
          <a:effectLst/>
        </p:spPr>
        <p:txBody>
          <a:bodyPr>
            <a:spAutoFit/>
          </a:bodyPr>
          <a:lstStyle/>
          <a:p>
            <a:pPr algn="ctr">
              <a:defRPr/>
            </a:pPr>
            <a:r>
              <a:rPr lang="en-US" sz="2400" dirty="0">
                <a:latin typeface="+mn-lt"/>
              </a:rPr>
              <a:t>amount of increase</a:t>
            </a:r>
          </a:p>
          <a:p>
            <a:pPr algn="ctr">
              <a:defRPr/>
            </a:pPr>
            <a:r>
              <a:rPr lang="en-US" sz="2400" dirty="0">
                <a:latin typeface="+mn-lt"/>
              </a:rPr>
              <a:t>original amount</a:t>
            </a:r>
          </a:p>
        </p:txBody>
      </p:sp>
      <p:sp>
        <p:nvSpPr>
          <p:cNvPr id="7" name="Line 14">
            <a:extLst>
              <a:ext uri="{FF2B5EF4-FFF2-40B4-BE49-F238E27FC236}">
                <a16:creationId xmlns:a16="http://schemas.microsoft.com/office/drawing/2014/main" id="{77936002-CA3C-4D2D-AF1B-7C195F5AF2C2}"/>
              </a:ext>
            </a:extLst>
          </p:cNvPr>
          <p:cNvSpPr>
            <a:spLocks noChangeShapeType="1"/>
          </p:cNvSpPr>
          <p:nvPr/>
        </p:nvSpPr>
        <p:spPr bwMode="auto">
          <a:xfrm>
            <a:off x="3692525" y="3776663"/>
            <a:ext cx="3271838" cy="0"/>
          </a:xfrm>
          <a:prstGeom prst="line">
            <a:avLst/>
          </a:prstGeom>
          <a:noFill/>
          <a:ln w="9525">
            <a:solidFill>
              <a:schemeClr val="tx1"/>
            </a:solidFill>
            <a:round/>
            <a:headEnd/>
            <a:tailEnd/>
          </a:ln>
          <a:effectLst/>
        </p:spPr>
        <p:txBody>
          <a:bodyPr/>
          <a:lstStyle/>
          <a:p>
            <a:pPr>
              <a:defRPr/>
            </a:pPr>
            <a:endParaRPr lang="en-US" sz="2400" dirty="0">
              <a:latin typeface="+mn-lt"/>
            </a:endParaRPr>
          </a:p>
        </p:txBody>
      </p:sp>
      <p:sp>
        <p:nvSpPr>
          <p:cNvPr id="8" name="Text Box 19">
            <a:extLst>
              <a:ext uri="{FF2B5EF4-FFF2-40B4-BE49-F238E27FC236}">
                <a16:creationId xmlns:a16="http://schemas.microsoft.com/office/drawing/2014/main" id="{DF97B365-D45D-4675-8BEF-AD996B136BB8}"/>
              </a:ext>
            </a:extLst>
          </p:cNvPr>
          <p:cNvSpPr txBox="1">
            <a:spLocks noChangeArrowheads="1"/>
          </p:cNvSpPr>
          <p:nvPr/>
        </p:nvSpPr>
        <p:spPr bwMode="auto">
          <a:xfrm>
            <a:off x="990600" y="3527425"/>
            <a:ext cx="3429000" cy="461963"/>
          </a:xfrm>
          <a:prstGeom prst="rect">
            <a:avLst/>
          </a:prstGeom>
          <a:noFill/>
          <a:ln w="9525">
            <a:noFill/>
            <a:miter lim="800000"/>
            <a:headEnd/>
            <a:tailEnd/>
          </a:ln>
          <a:effectLst/>
        </p:spPr>
        <p:txBody>
          <a:bodyPr>
            <a:spAutoFit/>
          </a:bodyPr>
          <a:lstStyle/>
          <a:p>
            <a:pPr>
              <a:spcBef>
                <a:spcPct val="50000"/>
              </a:spcBef>
              <a:defRPr/>
            </a:pPr>
            <a:r>
              <a:rPr lang="en-US" sz="2400" dirty="0">
                <a:latin typeface="+mn-lt"/>
              </a:rPr>
              <a:t>percent change =</a:t>
            </a:r>
          </a:p>
        </p:txBody>
      </p:sp>
      <p:sp>
        <p:nvSpPr>
          <p:cNvPr id="9" name="Rectangle 8"/>
          <p:cNvSpPr>
            <a:spLocks noChangeArrowheads="1"/>
          </p:cNvSpPr>
          <p:nvPr/>
        </p:nvSpPr>
        <p:spPr bwMode="auto">
          <a:xfrm>
            <a:off x="3957638" y="3327400"/>
            <a:ext cx="2743200" cy="404813"/>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20</a:t>
            </a:r>
          </a:p>
        </p:txBody>
      </p:sp>
      <p:sp>
        <p:nvSpPr>
          <p:cNvPr id="10" name="Rectangle 9"/>
          <p:cNvSpPr>
            <a:spLocks noChangeArrowheads="1"/>
          </p:cNvSpPr>
          <p:nvPr/>
        </p:nvSpPr>
        <p:spPr bwMode="auto">
          <a:xfrm>
            <a:off x="3978275" y="3836988"/>
            <a:ext cx="2743200" cy="404812"/>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25</a:t>
            </a:r>
          </a:p>
        </p:txBody>
      </p:sp>
      <p:sp>
        <p:nvSpPr>
          <p:cNvPr id="11" name="Rectangle 10"/>
          <p:cNvSpPr>
            <a:spLocks noChangeArrowheads="1"/>
          </p:cNvSpPr>
          <p:nvPr/>
        </p:nvSpPr>
        <p:spPr bwMode="auto">
          <a:xfrm>
            <a:off x="457200" y="3556000"/>
            <a:ext cx="2743200" cy="404813"/>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80%</a:t>
            </a:r>
          </a:p>
        </p:txBody>
      </p:sp>
    </p:spTree>
    <p:extLst>
      <p:ext uri="{BB962C8B-B14F-4D97-AF65-F5344CB8AC3E}">
        <p14:creationId xmlns:p14="http://schemas.microsoft.com/office/powerpoint/2010/main" val="2633919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p:txBody>
          <a:bodyPr/>
          <a:lstStyle/>
          <a:p>
            <a:r>
              <a:rPr lang="en-US" altLang="en-US" dirty="0"/>
              <a:t>Session Objectives</a:t>
            </a:r>
          </a:p>
        </p:txBody>
      </p:sp>
      <p:sp>
        <p:nvSpPr>
          <p:cNvPr id="2" name="Text Placeholder 4"/>
          <p:cNvSpPr>
            <a:spLocks noGrp="1"/>
          </p:cNvSpPr>
          <p:nvPr>
            <p:ph idx="1"/>
          </p:nvPr>
        </p:nvSpPr>
        <p:spPr>
          <a:xfrm>
            <a:off x="3933022" y="1509713"/>
            <a:ext cx="4753778" cy="4616450"/>
          </a:xfrm>
        </p:spPr>
        <p:txBody>
          <a:bodyPr/>
          <a:lstStyle/>
          <a:p>
            <a:r>
              <a:rPr lang="en-US" sz="2400" dirty="0"/>
              <a:t>Review expectations of the Mathematical Reasoning test</a:t>
            </a:r>
          </a:p>
          <a:p>
            <a:r>
              <a:rPr lang="en-US" sz="2400" dirty="0"/>
              <a:t>Explore and use reading strategies to improve problem solving</a:t>
            </a:r>
          </a:p>
          <a:p>
            <a:r>
              <a:rPr lang="en-US" sz="2400" dirty="0"/>
              <a:t>Explore thinking routines to teach the steps in mathematical reasoning</a:t>
            </a:r>
          </a:p>
          <a:p>
            <a:r>
              <a:rPr lang="en-US" sz="2400" dirty="0"/>
              <a:t>Share resources and ideas</a:t>
            </a:r>
          </a:p>
          <a:p>
            <a:pPr marL="0" indent="0">
              <a:buNone/>
            </a:pPr>
            <a:endParaRPr lang="en-US" sz="2400" dirty="0"/>
          </a:p>
          <a:p>
            <a:endParaRPr lang="en-US" sz="2400" dirty="0"/>
          </a:p>
          <a:p>
            <a:endParaRPr lang="en-US" sz="2400" dirty="0"/>
          </a:p>
          <a:p>
            <a:endParaRPr lang="en-US" sz="2400" dirty="0"/>
          </a:p>
          <a:p>
            <a:endParaRPr lang="en-US" sz="2400" dirty="0"/>
          </a:p>
          <a:p>
            <a:endParaRPr lang="en-US" sz="2400"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326" y="1829435"/>
            <a:ext cx="3228474" cy="3485532"/>
          </a:xfrm>
          <a:prstGeom prst="rect">
            <a:avLst/>
          </a:prstGeom>
        </p:spPr>
      </p:pic>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5</a:t>
            </a:fld>
            <a:endParaRPr lang="en-US" dirty="0"/>
          </a:p>
        </p:txBody>
      </p:sp>
    </p:spTree>
    <p:extLst>
      <p:ext uri="{BB962C8B-B14F-4D97-AF65-F5344CB8AC3E}">
        <p14:creationId xmlns:p14="http://schemas.microsoft.com/office/powerpoint/2010/main" val="2779495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Vertical)">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in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altLang="en-US">
                <a:ea typeface="MS PGothic" charset="-128"/>
              </a:rPr>
              <a:t>Calculating a Percent of Increase </a:t>
            </a:r>
          </a:p>
        </p:txBody>
      </p:sp>
      <p:sp>
        <p:nvSpPr>
          <p:cNvPr id="95235" name="Content Placeholder 2"/>
          <p:cNvSpPr>
            <a:spLocks noGrp="1"/>
          </p:cNvSpPr>
          <p:nvPr>
            <p:ph idx="1"/>
          </p:nvPr>
        </p:nvSpPr>
        <p:spPr>
          <a:xfrm>
            <a:off x="457200" y="1185863"/>
            <a:ext cx="8229600" cy="4616450"/>
          </a:xfrm>
        </p:spPr>
        <p:txBody>
          <a:bodyPr/>
          <a:lstStyle/>
          <a:p>
            <a:pPr marL="0" indent="0">
              <a:buFont typeface="Arial" charset="0"/>
              <a:buNone/>
            </a:pPr>
            <a:r>
              <a:rPr lang="en-US" altLang="en-US" sz="2800">
                <a:ea typeface="MS PGothic" charset="-128"/>
              </a:rPr>
              <a:t>198,000 people attended a concert in 2007. The number of attendees increase by 12% from 2007 to 2017. How many attendees attended in 2017?</a:t>
            </a:r>
            <a:endParaRPr lang="en-US" altLang="en-US">
              <a:ea typeface="MS PGothic" charset="-128"/>
            </a:endParaRPr>
          </a:p>
          <a:p>
            <a:pPr marL="0" indent="0">
              <a:buFont typeface="Arial" charset="0"/>
              <a:buNone/>
            </a:pPr>
            <a:endParaRPr lang="en-US" altLang="en-US">
              <a:ea typeface="MS PGothic" charset="-128"/>
            </a:endParaRPr>
          </a:p>
          <a:p>
            <a:pPr marL="0" indent="0">
              <a:buFont typeface="Arial" charset="0"/>
              <a:buNone/>
            </a:pPr>
            <a:endParaRPr lang="en-US" altLang="en-US">
              <a:ea typeface="MS PGothic" charset="-128"/>
            </a:endParaRPr>
          </a:p>
          <a:p>
            <a:pPr marL="0" indent="0">
              <a:buFont typeface="Arial" charset="0"/>
              <a:buNone/>
            </a:pPr>
            <a:r>
              <a:rPr lang="en-US" altLang="en-US" sz="2400">
                <a:ea typeface="MS PGothic" charset="-128"/>
              </a:rPr>
              <a:t>= 198,000 + 12 x 198,000 (Substitute)</a:t>
            </a:r>
          </a:p>
          <a:p>
            <a:pPr marL="0" indent="0">
              <a:buFont typeface="Arial" charset="0"/>
              <a:buNone/>
            </a:pPr>
            <a:r>
              <a:rPr lang="en-US" altLang="en-US" sz="2400">
                <a:ea typeface="MS PGothic" charset="-128"/>
              </a:rPr>
              <a:t>= 198,000 + 0;12 x 198,000 (write percent as a decimal)</a:t>
            </a:r>
          </a:p>
          <a:p>
            <a:pPr marL="0" indent="0">
              <a:buFont typeface="Arial" charset="0"/>
              <a:buNone/>
            </a:pPr>
            <a:r>
              <a:rPr lang="en-US" altLang="en-US" sz="2400">
                <a:ea typeface="MS PGothic" charset="-128"/>
              </a:rPr>
              <a:t>= 221,760 (Evaluate)</a:t>
            </a:r>
          </a:p>
          <a:p>
            <a:pPr marL="0" indent="0">
              <a:buFont typeface="Arial" charset="0"/>
              <a:buNone/>
            </a:pPr>
            <a:endParaRPr lang="en-US" altLang="en-US">
              <a:ea typeface="MS PGothic" charset="-128"/>
            </a:endParaRPr>
          </a:p>
        </p:txBody>
      </p:sp>
      <p:sp>
        <p:nvSpPr>
          <p:cNvPr id="4" name="Slide Number Placeholder 3">
            <a:extLst>
              <a:ext uri="{FF2B5EF4-FFF2-40B4-BE49-F238E27FC236}">
                <a16:creationId xmlns:a16="http://schemas.microsoft.com/office/drawing/2014/main" id="{93D2DE80-C352-4D6E-89F3-FB100E982B6A}"/>
              </a:ext>
            </a:extLst>
          </p:cNvPr>
          <p:cNvSpPr>
            <a:spLocks noGrp="1"/>
          </p:cNvSpPr>
          <p:nvPr>
            <p:ph type="sldNum" sz="quarter" idx="10"/>
          </p:nvPr>
        </p:nvSpPr>
        <p:spPr/>
        <p:txBody>
          <a:bodyPr/>
          <a:lstStyle/>
          <a:p>
            <a:pPr>
              <a:defRPr/>
            </a:pPr>
            <a:fld id="{CE8FC885-4950-784E-B1B0-E76882CE2A85}" type="slidenum">
              <a:rPr lang="en-US" altLang="en-US" smtClean="0"/>
              <a:pPr>
                <a:defRPr/>
              </a:pPr>
              <a:t>50</a:t>
            </a:fld>
            <a:endParaRPr lang="en-US" altLang="en-US" dirty="0"/>
          </a:p>
        </p:txBody>
      </p:sp>
      <p:sp>
        <p:nvSpPr>
          <p:cNvPr id="6" name="Equal 5"/>
          <p:cNvSpPr>
            <a:spLocks/>
          </p:cNvSpPr>
          <p:nvPr/>
        </p:nvSpPr>
        <p:spPr bwMode="auto">
          <a:xfrm>
            <a:off x="2943225" y="3540125"/>
            <a:ext cx="341313" cy="558800"/>
          </a:xfrm>
          <a:custGeom>
            <a:avLst/>
            <a:gdLst>
              <a:gd name="T0" fmla="*/ 45241 w 341313"/>
              <a:gd name="T1" fmla="*/ 115113 h 558800"/>
              <a:gd name="T2" fmla="*/ 296072 w 341313"/>
              <a:gd name="T3" fmla="*/ 115113 h 558800"/>
              <a:gd name="T4" fmla="*/ 296072 w 341313"/>
              <a:gd name="T5" fmla="*/ 246543 h 558800"/>
              <a:gd name="T6" fmla="*/ 45241 w 341313"/>
              <a:gd name="T7" fmla="*/ 246543 h 558800"/>
              <a:gd name="T8" fmla="*/ 45241 w 341313"/>
              <a:gd name="T9" fmla="*/ 115113 h 558800"/>
              <a:gd name="T10" fmla="*/ 45241 w 341313"/>
              <a:gd name="T11" fmla="*/ 312257 h 558800"/>
              <a:gd name="T12" fmla="*/ 296072 w 341313"/>
              <a:gd name="T13" fmla="*/ 312257 h 558800"/>
              <a:gd name="T14" fmla="*/ 296072 w 341313"/>
              <a:gd name="T15" fmla="*/ 443687 h 558800"/>
              <a:gd name="T16" fmla="*/ 45241 w 341313"/>
              <a:gd name="T17" fmla="*/ 443687 h 558800"/>
              <a:gd name="T18" fmla="*/ 45241 w 341313"/>
              <a:gd name="T19" fmla="*/ 312257 h 5588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1313" h="558800">
                <a:moveTo>
                  <a:pt x="45241" y="115113"/>
                </a:moveTo>
                <a:lnTo>
                  <a:pt x="296072" y="115113"/>
                </a:lnTo>
                <a:lnTo>
                  <a:pt x="296072" y="246543"/>
                </a:lnTo>
                <a:lnTo>
                  <a:pt x="45241" y="246543"/>
                </a:lnTo>
                <a:lnTo>
                  <a:pt x="45241" y="115113"/>
                </a:lnTo>
                <a:close/>
                <a:moveTo>
                  <a:pt x="45241" y="312257"/>
                </a:moveTo>
                <a:lnTo>
                  <a:pt x="296072" y="312257"/>
                </a:lnTo>
                <a:lnTo>
                  <a:pt x="296072" y="443687"/>
                </a:lnTo>
                <a:lnTo>
                  <a:pt x="45241" y="443687"/>
                </a:lnTo>
                <a:lnTo>
                  <a:pt x="45241" y="312257"/>
                </a:lnTo>
                <a:close/>
              </a:path>
            </a:pathLst>
          </a:custGeom>
          <a:solidFill>
            <a:srgbClr val="0084A9"/>
          </a:solidFill>
          <a:ln w="9525" cap="flat" cmpd="sng">
            <a:solidFill>
              <a:srgbClr val="0083A9"/>
            </a:solidFill>
            <a:prstDash val="solid"/>
            <a:round/>
            <a:headEnd/>
            <a:tailEnd/>
          </a:ln>
          <a:effectLst>
            <a:outerShdw blurRad="40000" dist="23000" dir="5400000" rotWithShape="0">
              <a:srgbClr val="000000">
                <a:alpha val="34999"/>
              </a:srgbClr>
            </a:outerShdw>
          </a:effectLst>
        </p:spPr>
        <p:txBody>
          <a:bodyPr anchor="ctr"/>
          <a:lstStyle/>
          <a:p>
            <a:endParaRPr lang="en-US"/>
          </a:p>
        </p:txBody>
      </p:sp>
      <p:sp>
        <p:nvSpPr>
          <p:cNvPr id="7" name="Plus 6"/>
          <p:cNvSpPr>
            <a:spLocks/>
          </p:cNvSpPr>
          <p:nvPr/>
        </p:nvSpPr>
        <p:spPr bwMode="auto">
          <a:xfrm>
            <a:off x="5118100" y="3540125"/>
            <a:ext cx="558800" cy="558800"/>
          </a:xfrm>
          <a:custGeom>
            <a:avLst/>
            <a:gdLst>
              <a:gd name="T0" fmla="*/ 74069 w 558800"/>
              <a:gd name="T1" fmla="*/ 213685 h 558800"/>
              <a:gd name="T2" fmla="*/ 213685 w 558800"/>
              <a:gd name="T3" fmla="*/ 213685 h 558800"/>
              <a:gd name="T4" fmla="*/ 213685 w 558800"/>
              <a:gd name="T5" fmla="*/ 74069 h 558800"/>
              <a:gd name="T6" fmla="*/ 345115 w 558800"/>
              <a:gd name="T7" fmla="*/ 74069 h 558800"/>
              <a:gd name="T8" fmla="*/ 345115 w 558800"/>
              <a:gd name="T9" fmla="*/ 213685 h 558800"/>
              <a:gd name="T10" fmla="*/ 484731 w 558800"/>
              <a:gd name="T11" fmla="*/ 213685 h 558800"/>
              <a:gd name="T12" fmla="*/ 484731 w 558800"/>
              <a:gd name="T13" fmla="*/ 345115 h 558800"/>
              <a:gd name="T14" fmla="*/ 345115 w 558800"/>
              <a:gd name="T15" fmla="*/ 345115 h 558800"/>
              <a:gd name="T16" fmla="*/ 345115 w 558800"/>
              <a:gd name="T17" fmla="*/ 484731 h 558800"/>
              <a:gd name="T18" fmla="*/ 213685 w 558800"/>
              <a:gd name="T19" fmla="*/ 484731 h 558800"/>
              <a:gd name="T20" fmla="*/ 213685 w 558800"/>
              <a:gd name="T21" fmla="*/ 345115 h 558800"/>
              <a:gd name="T22" fmla="*/ 74069 w 558800"/>
              <a:gd name="T23" fmla="*/ 345115 h 558800"/>
              <a:gd name="T24" fmla="*/ 74069 w 558800"/>
              <a:gd name="T25" fmla="*/ 213685 h 5588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58800" h="558800">
                <a:moveTo>
                  <a:pt x="74069" y="213685"/>
                </a:moveTo>
                <a:lnTo>
                  <a:pt x="213685" y="213685"/>
                </a:lnTo>
                <a:lnTo>
                  <a:pt x="213685" y="74069"/>
                </a:lnTo>
                <a:lnTo>
                  <a:pt x="345115" y="74069"/>
                </a:lnTo>
                <a:lnTo>
                  <a:pt x="345115" y="213685"/>
                </a:lnTo>
                <a:lnTo>
                  <a:pt x="484731" y="213685"/>
                </a:lnTo>
                <a:lnTo>
                  <a:pt x="484731" y="345115"/>
                </a:lnTo>
                <a:lnTo>
                  <a:pt x="345115" y="345115"/>
                </a:lnTo>
                <a:lnTo>
                  <a:pt x="345115" y="484731"/>
                </a:lnTo>
                <a:lnTo>
                  <a:pt x="213685" y="484731"/>
                </a:lnTo>
                <a:lnTo>
                  <a:pt x="213685" y="345115"/>
                </a:lnTo>
                <a:lnTo>
                  <a:pt x="74069" y="345115"/>
                </a:lnTo>
                <a:lnTo>
                  <a:pt x="74069" y="213685"/>
                </a:lnTo>
                <a:close/>
              </a:path>
            </a:pathLst>
          </a:custGeom>
          <a:solidFill>
            <a:srgbClr val="0084A9"/>
          </a:solidFill>
          <a:ln w="9525" cap="flat" cmpd="sng">
            <a:solidFill>
              <a:srgbClr val="0083A9"/>
            </a:solidFill>
            <a:prstDash val="solid"/>
            <a:round/>
            <a:headEnd/>
            <a:tailEnd/>
          </a:ln>
          <a:effectLst>
            <a:outerShdw blurRad="40000" dist="23000" dir="5400000" rotWithShape="0">
              <a:srgbClr val="000000">
                <a:alpha val="34999"/>
              </a:srgbClr>
            </a:outerShdw>
          </a:effectLst>
        </p:spPr>
        <p:txBody>
          <a:bodyPr anchor="ctr"/>
          <a:lstStyle/>
          <a:p>
            <a:endParaRPr lang="en-US"/>
          </a:p>
        </p:txBody>
      </p:sp>
      <p:sp>
        <p:nvSpPr>
          <p:cNvPr id="8" name="Rectangle 7"/>
          <p:cNvSpPr>
            <a:spLocks noChangeArrowheads="1"/>
          </p:cNvSpPr>
          <p:nvPr/>
        </p:nvSpPr>
        <p:spPr bwMode="auto">
          <a:xfrm>
            <a:off x="3489325" y="3290888"/>
            <a:ext cx="1423988" cy="900112"/>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b="1" dirty="0">
                <a:solidFill>
                  <a:schemeClr val="lt1"/>
                </a:solidFill>
                <a:latin typeface="+mn-lt"/>
              </a:rPr>
              <a:t>Attendees in 2007</a:t>
            </a:r>
          </a:p>
        </p:txBody>
      </p:sp>
      <p:sp>
        <p:nvSpPr>
          <p:cNvPr id="9" name="Rectangle 8"/>
          <p:cNvSpPr>
            <a:spLocks noChangeArrowheads="1"/>
          </p:cNvSpPr>
          <p:nvPr/>
        </p:nvSpPr>
        <p:spPr bwMode="auto">
          <a:xfrm>
            <a:off x="1330325" y="3281363"/>
            <a:ext cx="1423988" cy="901700"/>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b="1" dirty="0">
                <a:solidFill>
                  <a:schemeClr val="lt1"/>
                </a:solidFill>
                <a:latin typeface="+mn-lt"/>
              </a:rPr>
              <a:t>Attendees in 2017</a:t>
            </a:r>
          </a:p>
        </p:txBody>
      </p:sp>
      <p:sp>
        <p:nvSpPr>
          <p:cNvPr id="10" name="Rectangle 9"/>
          <p:cNvSpPr>
            <a:spLocks noChangeArrowheads="1"/>
          </p:cNvSpPr>
          <p:nvPr/>
        </p:nvSpPr>
        <p:spPr bwMode="auto">
          <a:xfrm>
            <a:off x="5881688" y="3290888"/>
            <a:ext cx="1423987" cy="900112"/>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b="1" dirty="0">
                <a:solidFill>
                  <a:schemeClr val="lt1"/>
                </a:solidFill>
                <a:latin typeface="+mn-lt"/>
              </a:rPr>
              <a:t>Amount of increase</a:t>
            </a:r>
          </a:p>
        </p:txBody>
      </p:sp>
    </p:spTree>
    <p:extLst>
      <p:ext uri="{BB962C8B-B14F-4D97-AF65-F5344CB8AC3E}">
        <p14:creationId xmlns:p14="http://schemas.microsoft.com/office/powerpoint/2010/main" val="2610009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altLang="en-US">
                <a:ea typeface="MS PGothic" charset="-128"/>
              </a:rPr>
              <a:t>Percent of Decrease</a:t>
            </a:r>
          </a:p>
        </p:txBody>
      </p:sp>
      <p:sp>
        <p:nvSpPr>
          <p:cNvPr id="3" name="Content Placeholder 2">
            <a:extLst>
              <a:ext uri="{FF2B5EF4-FFF2-40B4-BE49-F238E27FC236}">
                <a16:creationId xmlns:a16="http://schemas.microsoft.com/office/drawing/2014/main" id="{18A0B98F-5477-49C6-BAD8-7647AF0739FA}"/>
              </a:ext>
            </a:extLst>
          </p:cNvPr>
          <p:cNvSpPr>
            <a:spLocks noGrp="1"/>
          </p:cNvSpPr>
          <p:nvPr>
            <p:ph idx="1"/>
          </p:nvPr>
        </p:nvSpPr>
        <p:spPr/>
        <p:txBody>
          <a:bodyPr/>
          <a:lstStyle/>
          <a:p>
            <a:pPr>
              <a:buFont typeface="Arial" panose="020B0604020202020204" pitchFamily="34" charset="0"/>
              <a:buChar char="•"/>
              <a:defRPr/>
            </a:pPr>
            <a:r>
              <a:rPr lang="en-US" dirty="0"/>
              <a:t>Discounts</a:t>
            </a:r>
          </a:p>
          <a:p>
            <a:pPr>
              <a:buFont typeface="Arial" panose="020B0604020202020204" pitchFamily="34" charset="0"/>
              <a:buChar char="•"/>
              <a:defRPr/>
            </a:pPr>
            <a:r>
              <a:rPr lang="en-US" dirty="0"/>
              <a:t>Sales</a:t>
            </a:r>
          </a:p>
          <a:p>
            <a:pPr>
              <a:buFont typeface="Arial" panose="020B0604020202020204" pitchFamily="34" charset="0"/>
              <a:buChar char="•"/>
              <a:defRPr/>
            </a:pPr>
            <a:r>
              <a:rPr lang="en-US" dirty="0"/>
              <a:t>Reduction in Population</a:t>
            </a:r>
          </a:p>
          <a:p>
            <a:pPr marL="0" indent="0">
              <a:buFont typeface="Arial" panose="020B0604020202020204" pitchFamily="34" charset="0"/>
              <a:buNone/>
              <a:defRPr/>
            </a:pPr>
            <a:endParaRPr lang="en-US" dirty="0"/>
          </a:p>
          <a:p>
            <a:pPr marL="0" indent="0">
              <a:buFont typeface="Arial" panose="020B0604020202020204" pitchFamily="34" charset="0"/>
              <a:buNone/>
              <a:defRPr/>
            </a:pPr>
            <a:r>
              <a:rPr lang="en-US" dirty="0"/>
              <a:t>To calculate percent of decrease</a:t>
            </a:r>
          </a:p>
        </p:txBody>
      </p:sp>
      <p:sp>
        <p:nvSpPr>
          <p:cNvPr id="4" name="Slide Number Placeholder 3">
            <a:extLst>
              <a:ext uri="{FF2B5EF4-FFF2-40B4-BE49-F238E27FC236}">
                <a16:creationId xmlns:a16="http://schemas.microsoft.com/office/drawing/2014/main" id="{BE78ADE5-8C94-412F-AC54-927DB3D66716}"/>
              </a:ext>
            </a:extLst>
          </p:cNvPr>
          <p:cNvSpPr>
            <a:spLocks noGrp="1"/>
          </p:cNvSpPr>
          <p:nvPr>
            <p:ph type="sldNum" sz="quarter" idx="10"/>
          </p:nvPr>
        </p:nvSpPr>
        <p:spPr/>
        <p:txBody>
          <a:bodyPr/>
          <a:lstStyle/>
          <a:p>
            <a:pPr>
              <a:defRPr/>
            </a:pPr>
            <a:fld id="{77688236-7DFA-E143-8990-3BF00A015E9C}" type="slidenum">
              <a:rPr lang="en-US" altLang="en-US" smtClean="0"/>
              <a:pPr>
                <a:defRPr/>
              </a:pPr>
              <a:t>51</a:t>
            </a:fld>
            <a:endParaRPr lang="en-US" altLang="en-US" dirty="0"/>
          </a:p>
        </p:txBody>
      </p:sp>
      <p:sp>
        <p:nvSpPr>
          <p:cNvPr id="6" name="Text Box 15">
            <a:extLst>
              <a:ext uri="{FF2B5EF4-FFF2-40B4-BE49-F238E27FC236}">
                <a16:creationId xmlns:a16="http://schemas.microsoft.com/office/drawing/2014/main" id="{B4122A9A-311F-4B14-BF18-3D1C419C1BF1}"/>
              </a:ext>
            </a:extLst>
          </p:cNvPr>
          <p:cNvSpPr txBox="1">
            <a:spLocks noChangeArrowheads="1"/>
          </p:cNvSpPr>
          <p:nvPr/>
        </p:nvSpPr>
        <p:spPr bwMode="auto">
          <a:xfrm>
            <a:off x="3559175" y="4951413"/>
            <a:ext cx="3581400" cy="830262"/>
          </a:xfrm>
          <a:prstGeom prst="rect">
            <a:avLst/>
          </a:prstGeom>
          <a:noFill/>
          <a:ln w="9525">
            <a:noFill/>
            <a:miter lim="800000"/>
            <a:headEnd/>
            <a:tailEnd/>
          </a:ln>
          <a:effectLst/>
        </p:spPr>
        <p:txBody>
          <a:bodyPr>
            <a:spAutoFit/>
          </a:bodyPr>
          <a:lstStyle/>
          <a:p>
            <a:pPr algn="ctr">
              <a:defRPr/>
            </a:pPr>
            <a:r>
              <a:rPr lang="en-US" sz="2400" dirty="0">
                <a:latin typeface="+mn-lt"/>
              </a:rPr>
              <a:t>amount of decrease</a:t>
            </a:r>
          </a:p>
          <a:p>
            <a:pPr algn="ctr">
              <a:defRPr/>
            </a:pPr>
            <a:r>
              <a:rPr lang="en-US" sz="2400" dirty="0">
                <a:latin typeface="+mn-lt"/>
              </a:rPr>
              <a:t>original amount</a:t>
            </a:r>
          </a:p>
        </p:txBody>
      </p:sp>
      <p:sp>
        <p:nvSpPr>
          <p:cNvPr id="7" name="Line 14">
            <a:extLst>
              <a:ext uri="{FF2B5EF4-FFF2-40B4-BE49-F238E27FC236}">
                <a16:creationId xmlns:a16="http://schemas.microsoft.com/office/drawing/2014/main" id="{E4443B3C-DB7F-47B3-9F95-B4CDBBDE4433}"/>
              </a:ext>
            </a:extLst>
          </p:cNvPr>
          <p:cNvSpPr>
            <a:spLocks noChangeShapeType="1"/>
          </p:cNvSpPr>
          <p:nvPr/>
        </p:nvSpPr>
        <p:spPr bwMode="auto">
          <a:xfrm>
            <a:off x="3692525" y="5387975"/>
            <a:ext cx="3271838" cy="0"/>
          </a:xfrm>
          <a:prstGeom prst="line">
            <a:avLst/>
          </a:prstGeom>
          <a:noFill/>
          <a:ln w="9525">
            <a:solidFill>
              <a:schemeClr val="tx1"/>
            </a:solidFill>
            <a:round/>
            <a:headEnd/>
            <a:tailEnd/>
          </a:ln>
          <a:effectLst/>
        </p:spPr>
        <p:txBody>
          <a:bodyPr/>
          <a:lstStyle/>
          <a:p>
            <a:pPr>
              <a:defRPr/>
            </a:pPr>
            <a:endParaRPr lang="en-US" sz="2400" dirty="0">
              <a:latin typeface="+mn-lt"/>
            </a:endParaRPr>
          </a:p>
        </p:txBody>
      </p:sp>
      <p:sp>
        <p:nvSpPr>
          <p:cNvPr id="8" name="Text Box 19">
            <a:extLst>
              <a:ext uri="{FF2B5EF4-FFF2-40B4-BE49-F238E27FC236}">
                <a16:creationId xmlns:a16="http://schemas.microsoft.com/office/drawing/2014/main" id="{5818E714-A6AB-461A-9F2C-BEBEA2B5CB6B}"/>
              </a:ext>
            </a:extLst>
          </p:cNvPr>
          <p:cNvSpPr txBox="1">
            <a:spLocks noChangeArrowheads="1"/>
          </p:cNvSpPr>
          <p:nvPr/>
        </p:nvSpPr>
        <p:spPr bwMode="auto">
          <a:xfrm>
            <a:off x="990600" y="5124450"/>
            <a:ext cx="3429000" cy="461963"/>
          </a:xfrm>
          <a:prstGeom prst="rect">
            <a:avLst/>
          </a:prstGeom>
          <a:noFill/>
          <a:ln w="9525">
            <a:noFill/>
            <a:miter lim="800000"/>
            <a:headEnd/>
            <a:tailEnd/>
          </a:ln>
          <a:effectLst/>
        </p:spPr>
        <p:txBody>
          <a:bodyPr>
            <a:spAutoFit/>
          </a:bodyPr>
          <a:lstStyle/>
          <a:p>
            <a:pPr>
              <a:spcBef>
                <a:spcPct val="50000"/>
              </a:spcBef>
              <a:defRPr/>
            </a:pPr>
            <a:r>
              <a:rPr lang="en-US" sz="2400" dirty="0">
                <a:latin typeface="+mn-lt"/>
              </a:rPr>
              <a:t>percent change =</a:t>
            </a:r>
          </a:p>
        </p:txBody>
      </p:sp>
      <p:pic>
        <p:nvPicPr>
          <p:cNvPr id="96264"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5950" y="757238"/>
            <a:ext cx="3241675" cy="3238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41522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altLang="en-US">
                <a:ea typeface="MS PGothic" charset="-128"/>
              </a:rPr>
              <a:t>Calculating a Percent of Decrease</a:t>
            </a:r>
          </a:p>
        </p:txBody>
      </p:sp>
      <p:sp>
        <p:nvSpPr>
          <p:cNvPr id="3" name="Content Placeholder 2"/>
          <p:cNvSpPr>
            <a:spLocks noGrp="1"/>
          </p:cNvSpPr>
          <p:nvPr>
            <p:ph idx="1"/>
          </p:nvPr>
        </p:nvSpPr>
        <p:spPr/>
        <p:txBody>
          <a:bodyPr/>
          <a:lstStyle/>
          <a:p>
            <a:pPr marL="0" indent="0">
              <a:buFont typeface="Arial" charset="0"/>
              <a:buNone/>
            </a:pPr>
            <a:r>
              <a:rPr lang="en-US" altLang="en-US" sz="2400">
                <a:ea typeface="MS PGothic" charset="-128"/>
              </a:rPr>
              <a:t>A stock was worth $18.00 a share in 2000. In 2016, the same stock was worth $7.60 a share. What was the percent of change?</a:t>
            </a:r>
          </a:p>
          <a:p>
            <a:pPr marL="0" indent="0">
              <a:buFont typeface="Arial" charset="0"/>
              <a:buNone/>
            </a:pPr>
            <a:endParaRPr lang="en-US" altLang="en-US" sz="2000">
              <a:ea typeface="MS PGothic" charset="-128"/>
            </a:endParaRPr>
          </a:p>
          <a:p>
            <a:pPr marL="0" indent="0">
              <a:buFont typeface="Arial" charset="0"/>
              <a:buNone/>
            </a:pPr>
            <a:endParaRPr lang="en-US" altLang="en-US" sz="2000">
              <a:ea typeface="MS PGothic" charset="-128"/>
            </a:endParaRPr>
          </a:p>
          <a:p>
            <a:pPr marL="0" indent="0">
              <a:buFont typeface="Arial" charset="0"/>
              <a:buNone/>
            </a:pPr>
            <a:r>
              <a:rPr lang="en-US" altLang="en-US" sz="2000">
                <a:ea typeface="MS PGothic" charset="-128"/>
              </a:rPr>
              <a:t>Is the amount of change an increase or a decrease? (decrease)</a:t>
            </a:r>
          </a:p>
          <a:p>
            <a:pPr marL="0" indent="0">
              <a:buFont typeface="Arial" charset="0"/>
              <a:buNone/>
            </a:pPr>
            <a:r>
              <a:rPr lang="en-US" altLang="en-US" sz="2000">
                <a:ea typeface="MS PGothic" charset="-128"/>
              </a:rPr>
              <a:t>What is the amount of change from 200 to 2016? ($10.40)</a:t>
            </a:r>
          </a:p>
          <a:p>
            <a:pPr marL="0" indent="0">
              <a:buFont typeface="Arial" charset="0"/>
              <a:buNone/>
            </a:pPr>
            <a:r>
              <a:rPr lang="en-US" altLang="en-US" sz="2000">
                <a:ea typeface="MS PGothic" charset="-128"/>
              </a:rPr>
              <a:t>What is the original amount? ($18.00)</a:t>
            </a:r>
          </a:p>
          <a:p>
            <a:pPr marL="0" indent="0">
              <a:buFont typeface="Arial" charset="0"/>
              <a:buNone/>
            </a:pPr>
            <a:r>
              <a:rPr lang="en-US" altLang="en-US" sz="2000">
                <a:ea typeface="MS PGothic" charset="-128"/>
              </a:rPr>
              <a:t>Divide the amount of change by the original amount (10.40/18)</a:t>
            </a:r>
          </a:p>
          <a:p>
            <a:pPr marL="0" indent="0">
              <a:buFont typeface="Arial" charset="0"/>
              <a:buNone/>
            </a:pPr>
            <a:r>
              <a:rPr lang="en-US" altLang="en-US" sz="2000">
                <a:ea typeface="MS PGothic" charset="-128"/>
              </a:rPr>
              <a:t>Write the quotient as a percent (.57777 . . .  = 58% decrease)</a:t>
            </a:r>
          </a:p>
          <a:p>
            <a:pPr marL="0" indent="0">
              <a:buFont typeface="Arial" charset="0"/>
              <a:buNone/>
            </a:pPr>
            <a:r>
              <a:rPr lang="en-US" altLang="en-US" sz="2000">
                <a:ea typeface="MS PGothic" charset="-128"/>
              </a:rPr>
              <a:t> </a:t>
            </a:r>
          </a:p>
        </p:txBody>
      </p:sp>
      <p:sp>
        <p:nvSpPr>
          <p:cNvPr id="4" name="Slide Number Placeholder 3">
            <a:extLst>
              <a:ext uri="{FF2B5EF4-FFF2-40B4-BE49-F238E27FC236}">
                <a16:creationId xmlns:a16="http://schemas.microsoft.com/office/drawing/2014/main" id="{EBF97D2F-B037-41F6-8686-6022CE15A580}"/>
              </a:ext>
            </a:extLst>
          </p:cNvPr>
          <p:cNvSpPr>
            <a:spLocks noGrp="1"/>
          </p:cNvSpPr>
          <p:nvPr>
            <p:ph type="sldNum" sz="quarter" idx="10"/>
          </p:nvPr>
        </p:nvSpPr>
        <p:spPr/>
        <p:txBody>
          <a:bodyPr/>
          <a:lstStyle/>
          <a:p>
            <a:pPr>
              <a:defRPr/>
            </a:pPr>
            <a:fld id="{FBC945E4-D2F3-814C-9E31-2EF126007C9F}" type="slidenum">
              <a:rPr lang="en-US" altLang="en-US" smtClean="0"/>
              <a:pPr>
                <a:defRPr/>
              </a:pPr>
              <a:t>52</a:t>
            </a:fld>
            <a:endParaRPr lang="en-US" altLang="en-US" dirty="0"/>
          </a:p>
        </p:txBody>
      </p:sp>
      <p:sp>
        <p:nvSpPr>
          <p:cNvPr id="6" name="Text Box 15">
            <a:extLst>
              <a:ext uri="{FF2B5EF4-FFF2-40B4-BE49-F238E27FC236}">
                <a16:creationId xmlns:a16="http://schemas.microsoft.com/office/drawing/2014/main" id="{ED37192E-C540-4CFC-A456-E771C6CB3EFA}"/>
              </a:ext>
            </a:extLst>
          </p:cNvPr>
          <p:cNvSpPr txBox="1">
            <a:spLocks noChangeArrowheads="1"/>
          </p:cNvSpPr>
          <p:nvPr/>
        </p:nvSpPr>
        <p:spPr bwMode="auto">
          <a:xfrm>
            <a:off x="3559175" y="3040063"/>
            <a:ext cx="3581400" cy="830262"/>
          </a:xfrm>
          <a:prstGeom prst="rect">
            <a:avLst/>
          </a:prstGeom>
          <a:noFill/>
          <a:ln w="9525">
            <a:noFill/>
            <a:miter lim="800000"/>
            <a:headEnd/>
            <a:tailEnd/>
          </a:ln>
          <a:effectLst/>
        </p:spPr>
        <p:txBody>
          <a:bodyPr>
            <a:spAutoFit/>
          </a:bodyPr>
          <a:lstStyle/>
          <a:p>
            <a:pPr algn="ctr">
              <a:defRPr/>
            </a:pPr>
            <a:r>
              <a:rPr lang="en-US" sz="2400" dirty="0">
                <a:latin typeface="+mn-lt"/>
              </a:rPr>
              <a:t>amount of increase</a:t>
            </a:r>
          </a:p>
          <a:p>
            <a:pPr algn="ctr">
              <a:defRPr/>
            </a:pPr>
            <a:r>
              <a:rPr lang="en-US" sz="2400" dirty="0">
                <a:latin typeface="+mn-lt"/>
              </a:rPr>
              <a:t>original amount</a:t>
            </a:r>
          </a:p>
        </p:txBody>
      </p:sp>
      <p:sp>
        <p:nvSpPr>
          <p:cNvPr id="7" name="Line 14">
            <a:extLst>
              <a:ext uri="{FF2B5EF4-FFF2-40B4-BE49-F238E27FC236}">
                <a16:creationId xmlns:a16="http://schemas.microsoft.com/office/drawing/2014/main" id="{6C634585-014D-42E0-900D-78A823C81EA6}"/>
              </a:ext>
            </a:extLst>
          </p:cNvPr>
          <p:cNvSpPr>
            <a:spLocks noChangeShapeType="1"/>
          </p:cNvSpPr>
          <p:nvPr/>
        </p:nvSpPr>
        <p:spPr bwMode="auto">
          <a:xfrm>
            <a:off x="3692525" y="3476625"/>
            <a:ext cx="3271838" cy="0"/>
          </a:xfrm>
          <a:prstGeom prst="line">
            <a:avLst/>
          </a:prstGeom>
          <a:noFill/>
          <a:ln w="9525">
            <a:solidFill>
              <a:schemeClr val="tx1"/>
            </a:solidFill>
            <a:round/>
            <a:headEnd/>
            <a:tailEnd/>
          </a:ln>
          <a:effectLst/>
        </p:spPr>
        <p:txBody>
          <a:bodyPr/>
          <a:lstStyle/>
          <a:p>
            <a:pPr>
              <a:defRPr/>
            </a:pPr>
            <a:endParaRPr lang="en-US" sz="2400" dirty="0">
              <a:latin typeface="+mn-lt"/>
            </a:endParaRPr>
          </a:p>
        </p:txBody>
      </p:sp>
      <p:sp>
        <p:nvSpPr>
          <p:cNvPr id="8" name="Text Box 19">
            <a:extLst>
              <a:ext uri="{FF2B5EF4-FFF2-40B4-BE49-F238E27FC236}">
                <a16:creationId xmlns:a16="http://schemas.microsoft.com/office/drawing/2014/main" id="{F952EA4D-C29F-4ABC-AD07-D16AC4E40B1E}"/>
              </a:ext>
            </a:extLst>
          </p:cNvPr>
          <p:cNvSpPr txBox="1">
            <a:spLocks noChangeArrowheads="1"/>
          </p:cNvSpPr>
          <p:nvPr/>
        </p:nvSpPr>
        <p:spPr bwMode="auto">
          <a:xfrm>
            <a:off x="990600" y="3214688"/>
            <a:ext cx="3429000" cy="460375"/>
          </a:xfrm>
          <a:prstGeom prst="rect">
            <a:avLst/>
          </a:prstGeom>
          <a:noFill/>
          <a:ln w="9525">
            <a:noFill/>
            <a:miter lim="800000"/>
            <a:headEnd/>
            <a:tailEnd/>
          </a:ln>
          <a:effectLst/>
        </p:spPr>
        <p:txBody>
          <a:bodyPr>
            <a:spAutoFit/>
          </a:bodyPr>
          <a:lstStyle/>
          <a:p>
            <a:pPr>
              <a:spcBef>
                <a:spcPct val="50000"/>
              </a:spcBef>
              <a:defRPr/>
            </a:pPr>
            <a:r>
              <a:rPr lang="en-US" sz="2400" dirty="0">
                <a:latin typeface="+mn-lt"/>
              </a:rPr>
              <a:t>percent change =</a:t>
            </a:r>
          </a:p>
        </p:txBody>
      </p:sp>
      <p:sp>
        <p:nvSpPr>
          <p:cNvPr id="9" name="Rectangle 8"/>
          <p:cNvSpPr>
            <a:spLocks noChangeArrowheads="1"/>
          </p:cNvSpPr>
          <p:nvPr/>
        </p:nvSpPr>
        <p:spPr bwMode="auto">
          <a:xfrm>
            <a:off x="3957638" y="3013075"/>
            <a:ext cx="2743200" cy="404813"/>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10.40</a:t>
            </a:r>
          </a:p>
        </p:txBody>
      </p:sp>
      <p:sp>
        <p:nvSpPr>
          <p:cNvPr id="10" name="Rectangle 9"/>
          <p:cNvSpPr>
            <a:spLocks noChangeArrowheads="1"/>
          </p:cNvSpPr>
          <p:nvPr/>
        </p:nvSpPr>
        <p:spPr bwMode="auto">
          <a:xfrm>
            <a:off x="3978275" y="3522663"/>
            <a:ext cx="2743200" cy="404812"/>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18.00</a:t>
            </a:r>
          </a:p>
        </p:txBody>
      </p:sp>
      <p:sp>
        <p:nvSpPr>
          <p:cNvPr id="11" name="Rectangle 10"/>
          <p:cNvSpPr>
            <a:spLocks noChangeArrowheads="1"/>
          </p:cNvSpPr>
          <p:nvPr/>
        </p:nvSpPr>
        <p:spPr bwMode="auto">
          <a:xfrm>
            <a:off x="457200" y="3241675"/>
            <a:ext cx="2743200" cy="406400"/>
          </a:xfrm>
          <a:prstGeom prst="rect">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p>
            <a:pPr algn="ctr">
              <a:defRPr/>
            </a:pPr>
            <a:r>
              <a:rPr lang="en-US" dirty="0">
                <a:solidFill>
                  <a:schemeClr val="lt1"/>
                </a:solidFill>
                <a:latin typeface="+mn-lt"/>
              </a:rPr>
              <a:t>58%</a:t>
            </a:r>
          </a:p>
        </p:txBody>
      </p:sp>
    </p:spTree>
    <p:extLst>
      <p:ext uri="{BB962C8B-B14F-4D97-AF65-F5344CB8AC3E}">
        <p14:creationId xmlns:p14="http://schemas.microsoft.com/office/powerpoint/2010/main" val="15482081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p:txBody>
          <a:bodyPr/>
          <a:lstStyle/>
          <a:p>
            <a:r>
              <a:rPr lang="en-US" altLang="en-US">
                <a:ea typeface="MS PGothic" charset="-128"/>
              </a:rPr>
              <a:t>What’s the Answer?</a:t>
            </a:r>
          </a:p>
        </p:txBody>
      </p:sp>
      <p:sp>
        <p:nvSpPr>
          <p:cNvPr id="98307" name="Content Placeholder 2"/>
          <p:cNvSpPr>
            <a:spLocks noGrp="1"/>
          </p:cNvSpPr>
          <p:nvPr>
            <p:ph idx="1"/>
          </p:nvPr>
        </p:nvSpPr>
        <p:spPr/>
        <p:txBody>
          <a:bodyPr/>
          <a:lstStyle/>
          <a:p>
            <a:pPr marL="0" indent="0" algn="ctr">
              <a:buFont typeface="Arial" charset="0"/>
              <a:buNone/>
            </a:pPr>
            <a:r>
              <a:rPr lang="en-US" altLang="en-US" sz="2400">
                <a:ea typeface="MS PGothic" charset="-128"/>
              </a:rPr>
              <a:t>In June 2017, the price of stamps was $0.49. Find the percent increase from 1978 to 2017.</a:t>
            </a:r>
          </a:p>
        </p:txBody>
      </p:sp>
      <p:sp>
        <p:nvSpPr>
          <p:cNvPr id="4" name="Slide Number Placeholder 3">
            <a:extLst>
              <a:ext uri="{FF2B5EF4-FFF2-40B4-BE49-F238E27FC236}">
                <a16:creationId xmlns:a16="http://schemas.microsoft.com/office/drawing/2014/main" id="{E47B0910-F57C-4C18-8B9C-631454A69EA0}"/>
              </a:ext>
            </a:extLst>
          </p:cNvPr>
          <p:cNvSpPr>
            <a:spLocks noGrp="1"/>
          </p:cNvSpPr>
          <p:nvPr>
            <p:ph type="sldNum" sz="quarter" idx="10"/>
          </p:nvPr>
        </p:nvSpPr>
        <p:spPr/>
        <p:txBody>
          <a:bodyPr/>
          <a:lstStyle/>
          <a:p>
            <a:pPr>
              <a:defRPr/>
            </a:pPr>
            <a:fld id="{825EFCAE-7473-4A45-8EA0-6E68CD242F57}" type="slidenum">
              <a:rPr lang="en-US" altLang="en-US" smtClean="0"/>
              <a:pPr>
                <a:defRPr/>
              </a:pPr>
              <a:t>53</a:t>
            </a:fld>
            <a:endParaRPr lang="en-US" altLang="en-US" dirty="0"/>
          </a:p>
        </p:txBody>
      </p:sp>
      <p:pic>
        <p:nvPicPr>
          <p:cNvPr id="98309" name="Picture 15" descr="NowAndThen-GameBoard.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9888" y="2678113"/>
            <a:ext cx="840105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0" name="TextBox 27"/>
          <p:cNvSpPr txBox="1">
            <a:spLocks noChangeArrowheads="1"/>
          </p:cNvSpPr>
          <p:nvPr/>
        </p:nvSpPr>
        <p:spPr bwMode="auto">
          <a:xfrm>
            <a:off x="304800" y="4427538"/>
            <a:ext cx="8534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400" b="1">
                <a:solidFill>
                  <a:srgbClr val="0070C0"/>
                </a:solidFill>
                <a:latin typeface="Calibri" charset="0"/>
              </a:rPr>
              <a:t>Price of </a:t>
            </a:r>
          </a:p>
          <a:p>
            <a:pPr algn="ctr">
              <a:lnSpc>
                <a:spcPct val="100000"/>
              </a:lnSpc>
              <a:spcBef>
                <a:spcPct val="0"/>
              </a:spcBef>
              <a:buFontTx/>
              <a:buNone/>
            </a:pPr>
            <a:r>
              <a:rPr lang="en-US" altLang="en-US" sz="2400" b="1">
                <a:solidFill>
                  <a:srgbClr val="0070C0"/>
                </a:solidFill>
                <a:latin typeface="Calibri" charset="0"/>
              </a:rPr>
              <a:t>First-Class </a:t>
            </a:r>
          </a:p>
          <a:p>
            <a:pPr algn="ctr">
              <a:lnSpc>
                <a:spcPct val="100000"/>
              </a:lnSpc>
              <a:spcBef>
                <a:spcPct val="0"/>
              </a:spcBef>
              <a:buFontTx/>
              <a:buNone/>
            </a:pPr>
            <a:r>
              <a:rPr lang="en-US" altLang="en-US" sz="2400" b="1">
                <a:solidFill>
                  <a:srgbClr val="0070C0"/>
                </a:solidFill>
                <a:latin typeface="Calibri" charset="0"/>
              </a:rPr>
              <a:t>Postage, 2017</a:t>
            </a:r>
          </a:p>
        </p:txBody>
      </p:sp>
      <p:sp>
        <p:nvSpPr>
          <p:cNvPr id="98311" name="TextBox 29"/>
          <p:cNvSpPr txBox="1">
            <a:spLocks noChangeArrowheads="1"/>
          </p:cNvSpPr>
          <p:nvPr/>
        </p:nvSpPr>
        <p:spPr bwMode="auto">
          <a:xfrm>
            <a:off x="533400" y="3629025"/>
            <a:ext cx="2286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800">
                <a:solidFill>
                  <a:srgbClr val="0070C0"/>
                </a:solidFill>
                <a:latin typeface="Calibri" charset="0"/>
              </a:rPr>
              <a:t>$0.15 </a:t>
            </a:r>
          </a:p>
          <a:p>
            <a:pPr algn="ctr">
              <a:lnSpc>
                <a:spcPct val="100000"/>
              </a:lnSpc>
              <a:spcBef>
                <a:spcPct val="0"/>
              </a:spcBef>
              <a:buFontTx/>
              <a:buNone/>
            </a:pPr>
            <a:r>
              <a:rPr lang="en-US" altLang="en-US" sz="2800">
                <a:solidFill>
                  <a:srgbClr val="0070C0"/>
                </a:solidFill>
                <a:latin typeface="Calibri" charset="0"/>
              </a:rPr>
              <a:t>in 1978</a:t>
            </a:r>
          </a:p>
        </p:txBody>
      </p:sp>
      <p:sp>
        <p:nvSpPr>
          <p:cNvPr id="98312" name="TextBox 30"/>
          <p:cNvSpPr txBox="1">
            <a:spLocks noChangeArrowheads="1"/>
          </p:cNvSpPr>
          <p:nvPr/>
        </p:nvSpPr>
        <p:spPr bwMode="auto">
          <a:xfrm>
            <a:off x="6300788" y="3629025"/>
            <a:ext cx="22860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2800">
                <a:solidFill>
                  <a:srgbClr val="0070C0"/>
                </a:solidFill>
                <a:latin typeface="Calibri" charset="0"/>
              </a:rPr>
              <a:t>$0.15</a:t>
            </a:r>
          </a:p>
          <a:p>
            <a:pPr algn="ctr">
              <a:lnSpc>
                <a:spcPct val="100000"/>
              </a:lnSpc>
              <a:spcBef>
                <a:spcPct val="0"/>
              </a:spcBef>
              <a:buFontTx/>
              <a:buNone/>
            </a:pPr>
            <a:r>
              <a:rPr lang="en-US" altLang="en-US" sz="2800">
                <a:solidFill>
                  <a:srgbClr val="0070C0"/>
                </a:solidFill>
                <a:latin typeface="Calibri" charset="0"/>
              </a:rPr>
              <a:t>in 1978</a:t>
            </a:r>
          </a:p>
        </p:txBody>
      </p:sp>
      <p:sp>
        <p:nvSpPr>
          <p:cNvPr id="11" name="TextBox 10"/>
          <p:cNvSpPr txBox="1">
            <a:spLocks noChangeArrowheads="1"/>
          </p:cNvSpPr>
          <p:nvPr/>
        </p:nvSpPr>
        <p:spPr bwMode="auto">
          <a:xfrm>
            <a:off x="533400" y="5057775"/>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3600">
                <a:solidFill>
                  <a:srgbClr val="0070C0"/>
                </a:solidFill>
                <a:latin typeface="Calibri" charset="0"/>
              </a:rPr>
              <a:t>306%</a:t>
            </a:r>
          </a:p>
        </p:txBody>
      </p:sp>
      <p:sp>
        <p:nvSpPr>
          <p:cNvPr id="12" name="TextBox 11"/>
          <p:cNvSpPr txBox="1">
            <a:spLocks noChangeArrowheads="1"/>
          </p:cNvSpPr>
          <p:nvPr/>
        </p:nvSpPr>
        <p:spPr bwMode="auto">
          <a:xfrm>
            <a:off x="6300788" y="5057775"/>
            <a:ext cx="2286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3600">
                <a:solidFill>
                  <a:srgbClr val="0070C0"/>
                </a:solidFill>
                <a:latin typeface="Calibri" charset="0"/>
              </a:rPr>
              <a:t>227%</a:t>
            </a:r>
          </a:p>
        </p:txBody>
      </p:sp>
      <p:sp>
        <p:nvSpPr>
          <p:cNvPr id="98315" name="TextBox 28"/>
          <p:cNvSpPr txBox="1">
            <a:spLocks noChangeArrowheads="1"/>
          </p:cNvSpPr>
          <p:nvPr/>
        </p:nvSpPr>
        <p:spPr bwMode="auto">
          <a:xfrm>
            <a:off x="3276600" y="3116263"/>
            <a:ext cx="25146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4400" b="1">
                <a:solidFill>
                  <a:srgbClr val="0070C0"/>
                </a:solidFill>
                <a:latin typeface="Calibri" charset="0"/>
              </a:rPr>
              <a:t>$0.49</a:t>
            </a:r>
          </a:p>
        </p:txBody>
      </p:sp>
      <p:sp>
        <p:nvSpPr>
          <p:cNvPr id="14" name="Oval 13">
            <a:extLst>
              <a:ext uri="{FF2B5EF4-FFF2-40B4-BE49-F238E27FC236}">
                <a16:creationId xmlns:a16="http://schemas.microsoft.com/office/drawing/2014/main" id="{30CE9CF5-7761-4CBC-AA92-58D6315B8B37}"/>
              </a:ext>
            </a:extLst>
          </p:cNvPr>
          <p:cNvSpPr/>
          <p:nvPr/>
        </p:nvSpPr>
        <p:spPr>
          <a:xfrm>
            <a:off x="6043613" y="4652963"/>
            <a:ext cx="2819400" cy="1447800"/>
          </a:xfrm>
          <a:prstGeom prst="ellipse">
            <a:avLst/>
          </a:prstGeom>
          <a:noFill/>
          <a:ln w="571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Tree>
    <p:extLst>
      <p:ext uri="{BB962C8B-B14F-4D97-AF65-F5344CB8AC3E}">
        <p14:creationId xmlns:p14="http://schemas.microsoft.com/office/powerpoint/2010/main" val="69236915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edge">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p:txBody>
          <a:bodyPr/>
          <a:lstStyle/>
          <a:p>
            <a:r>
              <a:rPr lang="en-US" altLang="en-US">
                <a:ea typeface="MS PGothic" charset="-128"/>
              </a:rPr>
              <a:t>Common Errors</a:t>
            </a:r>
          </a:p>
        </p:txBody>
      </p:sp>
      <p:sp>
        <p:nvSpPr>
          <p:cNvPr id="104451" name="Content Placeholder 2"/>
          <p:cNvSpPr>
            <a:spLocks noGrp="1"/>
          </p:cNvSpPr>
          <p:nvPr>
            <p:ph idx="1"/>
          </p:nvPr>
        </p:nvSpPr>
        <p:spPr>
          <a:xfrm>
            <a:off x="366713" y="1290638"/>
            <a:ext cx="8229600" cy="4616450"/>
          </a:xfrm>
        </p:spPr>
        <p:txBody>
          <a:bodyPr/>
          <a:lstStyle/>
          <a:p>
            <a:r>
              <a:rPr lang="en-US" altLang="en-US" sz="2800">
                <a:ea typeface="MS PGothic" charset="-128"/>
              </a:rPr>
              <a:t>Using the wrong base when calculating change</a:t>
            </a:r>
          </a:p>
          <a:p>
            <a:r>
              <a:rPr lang="en-US" altLang="en-US" sz="2800">
                <a:ea typeface="MS PGothic" charset="-128"/>
              </a:rPr>
              <a:t>Not being able to differentiate between a quantity change and a percentage change</a:t>
            </a:r>
          </a:p>
          <a:p>
            <a:r>
              <a:rPr lang="en-US" altLang="en-US" sz="2800">
                <a:ea typeface="MS PGothic" charset="-128"/>
              </a:rPr>
              <a:t>Incorrectly changing a decimal to a percent</a:t>
            </a:r>
          </a:p>
          <a:p>
            <a:r>
              <a:rPr lang="en-US" altLang="en-US" sz="2800">
                <a:ea typeface="MS PGothic" charset="-128"/>
              </a:rPr>
              <a:t>Confusing "percentage </a:t>
            </a:r>
            <a:r>
              <a:rPr lang="en-US" altLang="en-US" sz="2800" b="1">
                <a:ea typeface="MS PGothic" charset="-128"/>
              </a:rPr>
              <a:t>of</a:t>
            </a:r>
            <a:r>
              <a:rPr lang="en-US" altLang="en-US" sz="2800">
                <a:ea typeface="MS PGothic" charset="-128"/>
              </a:rPr>
              <a:t>" situations with percent increase/decrease situations</a:t>
            </a:r>
          </a:p>
          <a:p>
            <a:r>
              <a:rPr lang="en-US" altLang="en-US" sz="2800">
                <a:ea typeface="MS PGothic" charset="-128"/>
              </a:rPr>
              <a:t>Not reading the situation (word problem) carefully</a:t>
            </a:r>
          </a:p>
        </p:txBody>
      </p:sp>
      <p:sp>
        <p:nvSpPr>
          <p:cNvPr id="4" name="Slide Number Placeholder 3">
            <a:extLst>
              <a:ext uri="{FF2B5EF4-FFF2-40B4-BE49-F238E27FC236}">
                <a16:creationId xmlns:a16="http://schemas.microsoft.com/office/drawing/2014/main" id="{1FF0A469-490A-4A74-B88A-2A8607E38B1C}"/>
              </a:ext>
            </a:extLst>
          </p:cNvPr>
          <p:cNvSpPr>
            <a:spLocks noGrp="1"/>
          </p:cNvSpPr>
          <p:nvPr>
            <p:ph type="sldNum" sz="quarter" idx="10"/>
          </p:nvPr>
        </p:nvSpPr>
        <p:spPr/>
        <p:txBody>
          <a:bodyPr/>
          <a:lstStyle/>
          <a:p>
            <a:pPr>
              <a:defRPr/>
            </a:pPr>
            <a:fld id="{C6CC53D5-CFB4-3E42-A39A-01702AD947C0}" type="slidenum">
              <a:rPr lang="en-US" altLang="en-US" smtClean="0"/>
              <a:pPr>
                <a:defRPr/>
              </a:pPr>
              <a:t>54</a:t>
            </a:fld>
            <a:endParaRPr lang="en-US" altLang="en-US" dirty="0"/>
          </a:p>
        </p:txBody>
      </p:sp>
    </p:spTree>
    <p:extLst>
      <p:ext uri="{BB962C8B-B14F-4D97-AF65-F5344CB8AC3E}">
        <p14:creationId xmlns:p14="http://schemas.microsoft.com/office/powerpoint/2010/main" val="4880221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p:txBody>
          <a:bodyPr/>
          <a:lstStyle/>
          <a:p>
            <a:r>
              <a:rPr lang="en-US" altLang="en-US" dirty="0">
                <a:ea typeface="MS PGothic" charset="-128"/>
              </a:rPr>
              <a:t>Resources for Percent Change</a:t>
            </a:r>
          </a:p>
        </p:txBody>
      </p:sp>
      <p:sp>
        <p:nvSpPr>
          <p:cNvPr id="106499" name="Content Placeholder 2"/>
          <p:cNvSpPr>
            <a:spLocks noGrp="1"/>
          </p:cNvSpPr>
          <p:nvPr>
            <p:ph idx="1"/>
          </p:nvPr>
        </p:nvSpPr>
        <p:spPr/>
        <p:txBody>
          <a:bodyPr/>
          <a:lstStyle/>
          <a:p>
            <a:pPr marL="0" indent="0">
              <a:buFont typeface="Arial" charset="0"/>
              <a:buNone/>
            </a:pPr>
            <a:r>
              <a:rPr lang="en-US" altLang="en-US" sz="2000">
                <a:ea typeface="MS PGothic" charset="-128"/>
              </a:rPr>
              <a:t>Art of Problem Solving: Percent Increase and Decrease Part 1</a:t>
            </a:r>
            <a:endParaRPr lang="en-US" altLang="en-US" sz="2000">
              <a:ea typeface="MS PGothic" charset="-128"/>
              <a:hlinkClick r:id="" action="ppaction://noaction"/>
            </a:endParaRPr>
          </a:p>
          <a:p>
            <a:pPr marL="0" indent="0">
              <a:buFont typeface="Arial" charset="0"/>
              <a:buNone/>
            </a:pPr>
            <a:r>
              <a:rPr lang="en-US" altLang="en-US" sz="2000">
                <a:ea typeface="MS PGothic" charset="-128"/>
                <a:hlinkClick r:id="" action="ppaction://noaction"/>
              </a:rPr>
              <a:t>https://www.youtube.com/watch?v=vTPQV_M6tfI</a:t>
            </a:r>
            <a:endParaRPr lang="en-US" altLang="en-US" sz="2000">
              <a:ea typeface="MS PGothic" charset="-128"/>
            </a:endParaRPr>
          </a:p>
          <a:p>
            <a:pPr marL="0" indent="0">
              <a:buFont typeface="Arial" charset="0"/>
              <a:buNone/>
            </a:pPr>
            <a:r>
              <a:rPr lang="en-US" altLang="en-US" sz="2000">
                <a:ea typeface="MS PGothic" charset="-128"/>
              </a:rPr>
              <a:t>Art of Problem Solving: Percent Increase and Decrease Part 1</a:t>
            </a:r>
            <a:endParaRPr lang="en-US" altLang="en-US" sz="2000">
              <a:ea typeface="MS PGothic" charset="-128"/>
              <a:hlinkClick r:id="rId3"/>
            </a:endParaRPr>
          </a:p>
          <a:p>
            <a:pPr marL="0" indent="0">
              <a:buFont typeface="Arial" charset="0"/>
              <a:buNone/>
            </a:pPr>
            <a:r>
              <a:rPr lang="en-US" altLang="en-US" sz="2000">
                <a:ea typeface="MS PGothic" charset="-128"/>
                <a:hlinkClick r:id="rId4"/>
              </a:rPr>
              <a:t>https://www.youtube.com/watch?v=TbUlfWJ9Ohw</a:t>
            </a:r>
            <a:endParaRPr lang="en-US" altLang="en-US" sz="2000">
              <a:ea typeface="MS PGothic" charset="-128"/>
            </a:endParaRPr>
          </a:p>
          <a:p>
            <a:pPr marL="0" indent="0">
              <a:buFont typeface="Arial" charset="0"/>
              <a:buNone/>
            </a:pPr>
            <a:r>
              <a:rPr lang="en-US" altLang="en-US" sz="2000">
                <a:ea typeface="MS PGothic" charset="-128"/>
              </a:rPr>
              <a:t>How to Find the Percent Change Increase: The Easy Way </a:t>
            </a:r>
            <a:r>
              <a:rPr lang="en-US" altLang="en-US" sz="2000">
                <a:ea typeface="MS PGothic" charset="-128"/>
                <a:hlinkClick r:id="rId5"/>
              </a:rPr>
              <a:t>https://www.youtube.com/watch?v=YWOeN7hDD3E</a:t>
            </a:r>
            <a:endParaRPr lang="en-US" altLang="en-US" sz="2000">
              <a:ea typeface="MS PGothic" charset="-128"/>
            </a:endParaRPr>
          </a:p>
          <a:p>
            <a:pPr marL="0" indent="0">
              <a:buFont typeface="Arial" charset="0"/>
              <a:buNone/>
            </a:pPr>
            <a:r>
              <a:rPr lang="en-US" altLang="en-US" sz="2000">
                <a:ea typeface="MS PGothic" charset="-128"/>
              </a:rPr>
              <a:t>How To Find Percent Change Decrease: The Easy Way</a:t>
            </a:r>
          </a:p>
          <a:p>
            <a:pPr marL="0" indent="0">
              <a:buFont typeface="Arial" charset="0"/>
              <a:buNone/>
            </a:pPr>
            <a:r>
              <a:rPr lang="en-US" altLang="en-US" sz="2000">
                <a:ea typeface="MS PGothic" charset="-128"/>
                <a:hlinkClick r:id="rId6"/>
              </a:rPr>
              <a:t>https://www.youtube.com/watch?v=fwhZ8ITiReY</a:t>
            </a:r>
            <a:endParaRPr lang="en-US" altLang="en-US" sz="2000">
              <a:ea typeface="MS PGothic" charset="-128"/>
            </a:endParaRPr>
          </a:p>
          <a:p>
            <a:pPr marL="0" indent="0">
              <a:buFont typeface="Arial" charset="0"/>
              <a:buNone/>
            </a:pPr>
            <a:endParaRPr lang="en-US" altLang="en-US" sz="2000">
              <a:ea typeface="MS PGothic" charset="-128"/>
            </a:endParaRPr>
          </a:p>
          <a:p>
            <a:pPr marL="0" indent="0">
              <a:buFont typeface="Arial" charset="0"/>
              <a:buNone/>
            </a:pPr>
            <a:endParaRPr lang="en-US" altLang="en-US" sz="2000">
              <a:ea typeface="MS PGothic" charset="-128"/>
            </a:endParaRPr>
          </a:p>
        </p:txBody>
      </p:sp>
      <p:sp>
        <p:nvSpPr>
          <p:cNvPr id="4" name="Slide Number Placeholder 3">
            <a:extLst>
              <a:ext uri="{FF2B5EF4-FFF2-40B4-BE49-F238E27FC236}">
                <a16:creationId xmlns:a16="http://schemas.microsoft.com/office/drawing/2014/main" id="{42FB9D01-BFDF-4BF9-9527-47313288C6C9}"/>
              </a:ext>
            </a:extLst>
          </p:cNvPr>
          <p:cNvSpPr>
            <a:spLocks noGrp="1"/>
          </p:cNvSpPr>
          <p:nvPr>
            <p:ph type="sldNum" sz="quarter" idx="10"/>
          </p:nvPr>
        </p:nvSpPr>
        <p:spPr/>
        <p:txBody>
          <a:bodyPr/>
          <a:lstStyle/>
          <a:p>
            <a:pPr>
              <a:defRPr/>
            </a:pPr>
            <a:fld id="{3B570AB3-8583-8B4D-9A7A-EDDF0D6CB5D1}" type="slidenum">
              <a:rPr lang="en-US" altLang="en-US" smtClean="0"/>
              <a:pPr>
                <a:defRPr/>
              </a:pPr>
              <a:t>55</a:t>
            </a:fld>
            <a:endParaRPr lang="en-US" altLang="en-US" dirty="0"/>
          </a:p>
        </p:txBody>
      </p:sp>
    </p:spTree>
    <p:extLst>
      <p:ext uri="{BB962C8B-B14F-4D97-AF65-F5344CB8AC3E}">
        <p14:creationId xmlns:p14="http://schemas.microsoft.com/office/powerpoint/2010/main" val="60232000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4"/>
          <p:cNvSpPr>
            <a:spLocks noGrp="1"/>
          </p:cNvSpPr>
          <p:nvPr>
            <p:ph type="title"/>
          </p:nvPr>
        </p:nvSpPr>
        <p:spPr>
          <a:xfrm>
            <a:off x="722313" y="2219325"/>
            <a:ext cx="7772400" cy="919163"/>
          </a:xfrm>
        </p:spPr>
        <p:txBody>
          <a:bodyPr/>
          <a:lstStyle/>
          <a:p>
            <a:r>
              <a:rPr lang="en-US" altLang="en-US">
                <a:ea typeface="MS PGothic" charset="-128"/>
              </a:rPr>
              <a:t>Exponents and Roots</a:t>
            </a:r>
          </a:p>
        </p:txBody>
      </p:sp>
      <p:sp>
        <p:nvSpPr>
          <p:cNvPr id="4" name="Slide Number Placeholder 3">
            <a:extLst>
              <a:ext uri="{FF2B5EF4-FFF2-40B4-BE49-F238E27FC236}">
                <a16:creationId xmlns:a16="http://schemas.microsoft.com/office/drawing/2014/main" id="{40E2D21C-E83C-4664-B899-31B88F84DFCF}"/>
              </a:ext>
            </a:extLst>
          </p:cNvPr>
          <p:cNvSpPr>
            <a:spLocks noGrp="1"/>
          </p:cNvSpPr>
          <p:nvPr>
            <p:ph type="sldNum" sz="quarter" idx="10"/>
          </p:nvPr>
        </p:nvSpPr>
        <p:spPr/>
        <p:txBody>
          <a:bodyPr/>
          <a:lstStyle/>
          <a:p>
            <a:pPr>
              <a:defRPr/>
            </a:pPr>
            <a:fld id="{C8519B42-C3DC-BA41-A6FB-951A48256B61}" type="slidenum">
              <a:rPr lang="en-US" altLang="en-US" smtClean="0"/>
              <a:pPr>
                <a:defRPr/>
              </a:pPr>
              <a:t>56</a:t>
            </a:fld>
            <a:endParaRPr lang="en-US" altLang="en-US" dirty="0"/>
          </a:p>
        </p:txBody>
      </p:sp>
    </p:spTree>
    <p:extLst>
      <p:ext uri="{BB962C8B-B14F-4D97-AF65-F5344CB8AC3E}">
        <p14:creationId xmlns:p14="http://schemas.microsoft.com/office/powerpoint/2010/main" val="17554980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0288" y="1171575"/>
            <a:ext cx="224790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peech Bubble: Oval 6"/>
          <p:cNvSpPr>
            <a:spLocks noChangeArrowheads="1"/>
          </p:cNvSpPr>
          <p:nvPr/>
        </p:nvSpPr>
        <p:spPr bwMode="auto">
          <a:xfrm>
            <a:off x="5114925" y="1247775"/>
            <a:ext cx="1847850" cy="1262063"/>
          </a:xfrm>
          <a:prstGeom prst="wedgeEllipseCallout">
            <a:avLst>
              <a:gd name="adj1" fmla="val 52139"/>
              <a:gd name="adj2" fmla="val 39644"/>
            </a:avLst>
          </a:prstGeom>
          <a:solidFill>
            <a:srgbClr val="0084A9"/>
          </a:solidFill>
          <a:ln w="9525">
            <a:solidFill>
              <a:srgbClr val="0083A9"/>
            </a:solidFill>
            <a:miter lim="800000"/>
            <a:headEnd/>
            <a:tailEnd/>
          </a:ln>
          <a:effectLst>
            <a:outerShdw blurRad="40000" dist="23000" dir="5400000" rotWithShape="0">
              <a:srgbClr val="000000">
                <a:alpha val="34999"/>
              </a:srgbClr>
            </a:outerShdw>
          </a:effectLst>
        </p:spPr>
        <p:txBody>
          <a:bodyPr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a:endParaRPr lang="en-US" altLang="en-US">
              <a:solidFill>
                <a:srgbClr val="FFFFFF"/>
              </a:solidFill>
            </a:endParaRPr>
          </a:p>
        </p:txBody>
      </p:sp>
      <p:sp>
        <p:nvSpPr>
          <p:cNvPr id="109572" name="Title 4"/>
          <p:cNvSpPr>
            <a:spLocks noGrp="1"/>
          </p:cNvSpPr>
          <p:nvPr>
            <p:ph type="title"/>
          </p:nvPr>
        </p:nvSpPr>
        <p:spPr/>
        <p:txBody>
          <a:bodyPr/>
          <a:lstStyle/>
          <a:p>
            <a:r>
              <a:rPr lang="en-US" altLang="en-US">
                <a:ea typeface="MS PGothic" charset="-128"/>
              </a:rPr>
              <a:t>A Continuing Problem</a:t>
            </a:r>
          </a:p>
        </p:txBody>
      </p:sp>
      <p:sp>
        <p:nvSpPr>
          <p:cNvPr id="109573" name="Content Placeholder 5"/>
          <p:cNvSpPr>
            <a:spLocks noGrp="1"/>
          </p:cNvSpPr>
          <p:nvPr>
            <p:ph idx="1"/>
          </p:nvPr>
        </p:nvSpPr>
        <p:spPr>
          <a:xfrm>
            <a:off x="457200" y="1487488"/>
            <a:ext cx="8229600" cy="4616450"/>
          </a:xfrm>
        </p:spPr>
        <p:txBody>
          <a:bodyPr/>
          <a:lstStyle/>
          <a:p>
            <a:pPr marL="0" indent="0">
              <a:buFont typeface="Arial" charset="0"/>
              <a:buNone/>
            </a:pPr>
            <a:endParaRPr lang="en-US" altLang="en-US" baseline="30000">
              <a:ea typeface="MS PGothic" charset="-128"/>
            </a:endParaRPr>
          </a:p>
          <a:p>
            <a:pPr marL="0" indent="0">
              <a:buFont typeface="Arial" charset="0"/>
              <a:buNone/>
            </a:pPr>
            <a:endParaRPr lang="en-US" altLang="en-US" baseline="30000">
              <a:ea typeface="MS PGothic" charset="-128"/>
            </a:endParaRPr>
          </a:p>
        </p:txBody>
      </p:sp>
      <p:sp>
        <p:nvSpPr>
          <p:cNvPr id="4" name="Slide Number Placeholder 3">
            <a:extLst>
              <a:ext uri="{FF2B5EF4-FFF2-40B4-BE49-F238E27FC236}">
                <a16:creationId xmlns:a16="http://schemas.microsoft.com/office/drawing/2014/main" id="{3B5FAA75-14AA-4E45-90DE-F9DED588C03D}"/>
              </a:ext>
            </a:extLst>
          </p:cNvPr>
          <p:cNvSpPr>
            <a:spLocks noGrp="1"/>
          </p:cNvSpPr>
          <p:nvPr>
            <p:ph type="sldNum" sz="quarter" idx="10"/>
          </p:nvPr>
        </p:nvSpPr>
        <p:spPr/>
        <p:txBody>
          <a:bodyPr/>
          <a:lstStyle/>
          <a:p>
            <a:pPr>
              <a:defRPr/>
            </a:pPr>
            <a:fld id="{2896B817-9290-AA42-8EB9-BA537587DA5E}" type="slidenum">
              <a:rPr lang="en-US" smtClean="0"/>
              <a:pPr>
                <a:defRPr/>
              </a:pPr>
              <a:t>57</a:t>
            </a:fld>
            <a:endParaRPr lang="en-US" dirty="0"/>
          </a:p>
        </p:txBody>
      </p:sp>
      <p:sp>
        <p:nvSpPr>
          <p:cNvPr id="109575" name="TextBox 7"/>
          <p:cNvSpPr txBox="1">
            <a:spLocks noChangeArrowheads="1"/>
          </p:cNvSpPr>
          <p:nvPr/>
        </p:nvSpPr>
        <p:spPr bwMode="auto">
          <a:xfrm>
            <a:off x="4959350" y="1584325"/>
            <a:ext cx="21574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gn="ctr">
              <a:lnSpc>
                <a:spcPct val="100000"/>
              </a:lnSpc>
              <a:spcBef>
                <a:spcPct val="0"/>
              </a:spcBef>
              <a:buFontTx/>
              <a:buNone/>
            </a:pPr>
            <a:r>
              <a:rPr lang="en-US" altLang="en-US" sz="1800">
                <a:solidFill>
                  <a:schemeClr val="bg1"/>
                </a:solidFill>
              </a:rPr>
              <a:t>I know 6</a:t>
            </a:r>
            <a:r>
              <a:rPr lang="en-US" altLang="en-US" sz="1800" baseline="30000">
                <a:solidFill>
                  <a:schemeClr val="bg1"/>
                </a:solidFill>
              </a:rPr>
              <a:t>3 </a:t>
            </a:r>
            <a:r>
              <a:rPr lang="en-US" altLang="en-US" sz="1800">
                <a:solidFill>
                  <a:schemeClr val="bg1"/>
                </a:solidFill>
              </a:rPr>
              <a:t>= 18.</a:t>
            </a:r>
          </a:p>
          <a:p>
            <a:pPr algn="ctr">
              <a:lnSpc>
                <a:spcPct val="100000"/>
              </a:lnSpc>
              <a:spcBef>
                <a:spcPct val="0"/>
              </a:spcBef>
              <a:buFontTx/>
              <a:buNone/>
            </a:pPr>
            <a:r>
              <a:rPr lang="en-US" altLang="en-US" sz="1800">
                <a:solidFill>
                  <a:schemeClr val="bg1"/>
                </a:solidFill>
              </a:rPr>
              <a:t>Right?</a:t>
            </a:r>
          </a:p>
        </p:txBody>
      </p:sp>
      <p:sp>
        <p:nvSpPr>
          <p:cNvPr id="85000" name="TextBox 10"/>
          <p:cNvSpPr txBox="1">
            <a:spLocks noChangeArrowheads="1"/>
          </p:cNvSpPr>
          <p:nvPr/>
        </p:nvSpPr>
        <p:spPr bwMode="auto">
          <a:xfrm>
            <a:off x="314325" y="1504950"/>
            <a:ext cx="449103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a:t>Students think an exponent is the same as multiplication.</a:t>
            </a:r>
          </a:p>
          <a:p>
            <a:pPr>
              <a:lnSpc>
                <a:spcPct val="100000"/>
              </a:lnSpc>
              <a:spcBef>
                <a:spcPct val="0"/>
              </a:spcBef>
              <a:buFontTx/>
              <a:buNone/>
            </a:pPr>
            <a:endParaRPr lang="en-US" altLang="en-US"/>
          </a:p>
          <a:p>
            <a:pPr>
              <a:lnSpc>
                <a:spcPct val="100000"/>
              </a:lnSpc>
              <a:spcBef>
                <a:spcPct val="0"/>
              </a:spcBef>
              <a:buFontTx/>
              <a:buNone/>
            </a:pPr>
            <a:r>
              <a:rPr lang="en-US" altLang="en-US"/>
              <a:t>Multiplication = Repeated Addition</a:t>
            </a:r>
          </a:p>
          <a:p>
            <a:pPr>
              <a:lnSpc>
                <a:spcPct val="100000"/>
              </a:lnSpc>
              <a:spcBef>
                <a:spcPct val="0"/>
              </a:spcBef>
              <a:buFontTx/>
              <a:buNone/>
            </a:pPr>
            <a:endParaRPr lang="en-US" altLang="en-US"/>
          </a:p>
          <a:p>
            <a:pPr>
              <a:lnSpc>
                <a:spcPct val="100000"/>
              </a:lnSpc>
              <a:spcBef>
                <a:spcPct val="0"/>
              </a:spcBef>
              <a:buFontTx/>
              <a:buNone/>
            </a:pPr>
            <a:r>
              <a:rPr lang="en-US" altLang="en-US"/>
              <a:t>Exponents = Repeated Multiplication</a:t>
            </a:r>
          </a:p>
        </p:txBody>
      </p:sp>
      <p:sp>
        <p:nvSpPr>
          <p:cNvPr id="17" name="TextBox 16">
            <a:extLst>
              <a:ext uri="{FF2B5EF4-FFF2-40B4-BE49-F238E27FC236}">
                <a16:creationId xmlns:a16="http://schemas.microsoft.com/office/drawing/2014/main" id="{CA8F21E7-25DE-4569-9E64-5378739457E1}"/>
              </a:ext>
            </a:extLst>
          </p:cNvPr>
          <p:cNvSpPr txBox="1"/>
          <p:nvPr/>
        </p:nvSpPr>
        <p:spPr>
          <a:xfrm>
            <a:off x="4021138" y="3571875"/>
            <a:ext cx="2508250" cy="830263"/>
          </a:xfrm>
          <a:prstGeom prst="rect">
            <a:avLst/>
          </a:prstGeom>
          <a:solidFill>
            <a:schemeClr val="accent4"/>
          </a:solidFill>
        </p:spPr>
        <p:txBody>
          <a:bodyPr>
            <a:spAutoFit/>
          </a:bodyPr>
          <a:lstStyle/>
          <a:p>
            <a:pPr algn="ctr">
              <a:defRPr/>
            </a:pPr>
            <a:r>
              <a:rPr lang="en-US" sz="2400" dirty="0">
                <a:latin typeface="Arial" panose="020B0604020202020204" pitchFamily="34" charset="0"/>
              </a:rPr>
              <a:t>6 x 3 = 18</a:t>
            </a:r>
          </a:p>
          <a:p>
            <a:pPr algn="ctr">
              <a:defRPr/>
            </a:pPr>
            <a:r>
              <a:rPr lang="en-US" sz="2400" dirty="0">
                <a:latin typeface="Arial" panose="020B0604020202020204" pitchFamily="34" charset="0"/>
              </a:rPr>
              <a:t>6 + 6 + 6 = 18</a:t>
            </a:r>
          </a:p>
        </p:txBody>
      </p:sp>
      <p:sp>
        <p:nvSpPr>
          <p:cNvPr id="18" name="TextBox 17">
            <a:extLst>
              <a:ext uri="{FF2B5EF4-FFF2-40B4-BE49-F238E27FC236}">
                <a16:creationId xmlns:a16="http://schemas.microsoft.com/office/drawing/2014/main" id="{B3A5ED0C-CAB5-4E5E-AB02-6C1C54EFAF60}"/>
              </a:ext>
            </a:extLst>
          </p:cNvPr>
          <p:cNvSpPr txBox="1"/>
          <p:nvPr/>
        </p:nvSpPr>
        <p:spPr>
          <a:xfrm>
            <a:off x="4903788" y="5186363"/>
            <a:ext cx="2509837" cy="830262"/>
          </a:xfrm>
          <a:prstGeom prst="rect">
            <a:avLst/>
          </a:prstGeom>
          <a:solidFill>
            <a:schemeClr val="accent4"/>
          </a:solidFill>
        </p:spPr>
        <p:txBody>
          <a:bodyPr>
            <a:spAutoFit/>
          </a:bodyPr>
          <a:lstStyle/>
          <a:p>
            <a:pPr algn="ctr">
              <a:defRPr/>
            </a:pPr>
            <a:r>
              <a:rPr lang="en-US" sz="2400" dirty="0">
                <a:latin typeface="Arial" panose="020B0604020202020204" pitchFamily="34" charset="0"/>
              </a:rPr>
              <a:t>6</a:t>
            </a:r>
            <a:r>
              <a:rPr lang="en-US" sz="2400" baseline="30000" dirty="0">
                <a:latin typeface="Arial" panose="020B0604020202020204" pitchFamily="34" charset="0"/>
              </a:rPr>
              <a:t>3</a:t>
            </a:r>
            <a:r>
              <a:rPr lang="en-US" sz="2400" dirty="0">
                <a:latin typeface="Arial" panose="020B0604020202020204" pitchFamily="34" charset="0"/>
              </a:rPr>
              <a:t> = 18</a:t>
            </a:r>
          </a:p>
          <a:p>
            <a:pPr algn="ctr">
              <a:defRPr/>
            </a:pPr>
            <a:r>
              <a:rPr lang="en-US" sz="2400" dirty="0">
                <a:latin typeface="Arial" panose="020B0604020202020204" pitchFamily="34" charset="0"/>
              </a:rPr>
              <a:t>6 x 6 x 6 = 216</a:t>
            </a:r>
          </a:p>
        </p:txBody>
      </p:sp>
    </p:spTree>
    <p:extLst>
      <p:ext uri="{BB962C8B-B14F-4D97-AF65-F5344CB8AC3E}">
        <p14:creationId xmlns:p14="http://schemas.microsoft.com/office/powerpoint/2010/main" val="810529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4994"/>
                                        </p:tgtEl>
                                        <p:attrNameLst>
                                          <p:attrName>style.visibility</p:attrName>
                                        </p:attrNameLst>
                                      </p:cBhvr>
                                      <p:to>
                                        <p:strVal val="visible"/>
                                      </p:to>
                                    </p:set>
                                    <p:anim calcmode="lin" valueType="num">
                                      <p:cBhvr additive="base">
                                        <p:cTn id="7" dur="500" fill="hold"/>
                                        <p:tgtEl>
                                          <p:spTgt spid="84994"/>
                                        </p:tgtEl>
                                        <p:attrNameLst>
                                          <p:attrName>ppt_x</p:attrName>
                                        </p:attrNameLst>
                                      </p:cBhvr>
                                      <p:tavLst>
                                        <p:tav tm="0">
                                          <p:val>
                                            <p:strVal val="#ppt_x"/>
                                          </p:val>
                                        </p:tav>
                                        <p:tav tm="100000">
                                          <p:val>
                                            <p:strVal val="#ppt_x"/>
                                          </p:val>
                                        </p:tav>
                                      </p:tavLst>
                                    </p:anim>
                                    <p:anim calcmode="lin" valueType="num">
                                      <p:cBhvr additive="base">
                                        <p:cTn id="8" dur="500" fill="hold"/>
                                        <p:tgtEl>
                                          <p:spTgt spid="8499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85000">
                                            <p:txEl>
                                              <p:pRg st="0" end="0"/>
                                            </p:txEl>
                                          </p:spTgt>
                                        </p:tgtEl>
                                        <p:attrNameLst>
                                          <p:attrName>style.visibility</p:attrName>
                                        </p:attrNameLst>
                                      </p:cBhvr>
                                      <p:to>
                                        <p:strVal val="visible"/>
                                      </p:to>
                                    </p:set>
                                    <p:animEffect transition="in" filter="fade">
                                      <p:cBhvr>
                                        <p:cTn id="17" dur="500"/>
                                        <p:tgtEl>
                                          <p:spTgt spid="85000">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1" presetClass="entr" presetSubtype="1" fill="hold" nodeType="clickEffect">
                                  <p:stCondLst>
                                    <p:cond delay="0"/>
                                  </p:stCondLst>
                                  <p:childTnLst>
                                    <p:set>
                                      <p:cBhvr>
                                        <p:cTn id="21" dur="1" fill="hold">
                                          <p:stCondLst>
                                            <p:cond delay="0"/>
                                          </p:stCondLst>
                                        </p:cTn>
                                        <p:tgtEl>
                                          <p:spTgt spid="85000">
                                            <p:txEl>
                                              <p:pRg st="2" end="2"/>
                                            </p:txEl>
                                          </p:spTgt>
                                        </p:tgtEl>
                                        <p:attrNameLst>
                                          <p:attrName>style.visibility</p:attrName>
                                        </p:attrNameLst>
                                      </p:cBhvr>
                                      <p:to>
                                        <p:strVal val="visible"/>
                                      </p:to>
                                    </p:set>
                                    <p:animEffect transition="in" filter="wheel(1)">
                                      <p:cBhvr>
                                        <p:cTn id="22" dur="2000"/>
                                        <p:tgtEl>
                                          <p:spTgt spid="85000">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heel(1)">
                                      <p:cBhvr>
                                        <p:cTn id="27" dur="2000"/>
                                        <p:tgtEl>
                                          <p:spTgt spid="1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1" presetClass="entr" presetSubtype="1" fill="hold" nodeType="clickEffect">
                                  <p:stCondLst>
                                    <p:cond delay="0"/>
                                  </p:stCondLst>
                                  <p:childTnLst>
                                    <p:set>
                                      <p:cBhvr>
                                        <p:cTn id="31" dur="1" fill="hold">
                                          <p:stCondLst>
                                            <p:cond delay="0"/>
                                          </p:stCondLst>
                                        </p:cTn>
                                        <p:tgtEl>
                                          <p:spTgt spid="85000">
                                            <p:txEl>
                                              <p:pRg st="4" end="4"/>
                                            </p:txEl>
                                          </p:spTgt>
                                        </p:tgtEl>
                                        <p:attrNameLst>
                                          <p:attrName>style.visibility</p:attrName>
                                        </p:attrNameLst>
                                      </p:cBhvr>
                                      <p:to>
                                        <p:strVal val="visible"/>
                                      </p:to>
                                    </p:set>
                                    <p:animEffect transition="in" filter="wheel(1)">
                                      <p:cBhvr>
                                        <p:cTn id="32" dur="2000"/>
                                        <p:tgtEl>
                                          <p:spTgt spid="85000">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randombar(horizontal)">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7" grpId="0" animBg="1"/>
      <p:bldP spid="18"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4"/>
          <p:cNvSpPr>
            <a:spLocks noGrp="1"/>
          </p:cNvSpPr>
          <p:nvPr>
            <p:ph type="title"/>
          </p:nvPr>
        </p:nvSpPr>
        <p:spPr/>
        <p:txBody>
          <a:bodyPr/>
          <a:lstStyle/>
          <a:p>
            <a:r>
              <a:rPr lang="en-US" altLang="en-US" sz="3200">
                <a:ea typeface="MS PGothic" charset="-128"/>
              </a:rPr>
              <a:t>Do your students know the vocabulary?</a:t>
            </a:r>
          </a:p>
        </p:txBody>
      </p:sp>
      <p:sp>
        <p:nvSpPr>
          <p:cNvPr id="4" name="Slide Number Placeholder 3">
            <a:extLst>
              <a:ext uri="{FF2B5EF4-FFF2-40B4-BE49-F238E27FC236}">
                <a16:creationId xmlns:a16="http://schemas.microsoft.com/office/drawing/2014/main" id="{7EFC27C5-379E-4C91-8A8D-99990DBF6A9E}"/>
              </a:ext>
            </a:extLst>
          </p:cNvPr>
          <p:cNvSpPr>
            <a:spLocks noGrp="1"/>
          </p:cNvSpPr>
          <p:nvPr>
            <p:ph type="sldNum" sz="quarter" idx="10"/>
          </p:nvPr>
        </p:nvSpPr>
        <p:spPr/>
        <p:txBody>
          <a:bodyPr/>
          <a:lstStyle/>
          <a:p>
            <a:pPr>
              <a:defRPr/>
            </a:pPr>
            <a:fld id="{B6526E44-D197-3B4A-B80B-8CA338DE688D}" type="slidenum">
              <a:rPr lang="en-US" smtClean="0"/>
              <a:pPr>
                <a:defRPr/>
              </a:pPr>
              <a:t>58</a:t>
            </a:fld>
            <a:endParaRPr lang="en-US" dirty="0"/>
          </a:p>
        </p:txBody>
      </p:sp>
      <p:pic>
        <p:nvPicPr>
          <p:cNvPr id="11162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1988" y="1647825"/>
            <a:ext cx="5135562"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5A9C49BA-E57D-4B50-BD19-59745E431E8D}"/>
              </a:ext>
            </a:extLst>
          </p:cNvPr>
          <p:cNvSpPr txBox="1"/>
          <p:nvPr/>
        </p:nvSpPr>
        <p:spPr>
          <a:xfrm>
            <a:off x="6864350" y="4546600"/>
            <a:ext cx="1597025" cy="461963"/>
          </a:xfrm>
          <a:prstGeom prst="rect">
            <a:avLst/>
          </a:prstGeom>
          <a:solidFill>
            <a:schemeClr val="accent2">
              <a:lumMod val="60000"/>
              <a:lumOff val="40000"/>
            </a:schemeClr>
          </a:solidFill>
        </p:spPr>
        <p:txBody>
          <a:bodyPr>
            <a:spAutoFit/>
          </a:bodyPr>
          <a:lstStyle/>
          <a:p>
            <a:pPr algn="ctr">
              <a:defRPr/>
            </a:pPr>
            <a:r>
              <a:rPr lang="en-US" sz="2400" b="1" dirty="0">
                <a:solidFill>
                  <a:srgbClr val="FFFF00"/>
                </a:solidFill>
                <a:latin typeface="Arial" panose="020B0604020202020204" pitchFamily="34" charset="0"/>
              </a:rPr>
              <a:t>Radicand</a:t>
            </a:r>
          </a:p>
        </p:txBody>
      </p:sp>
      <p:cxnSp>
        <p:nvCxnSpPr>
          <p:cNvPr id="5" name="Straight Arrow Connector 4"/>
          <p:cNvCxnSpPr>
            <a:cxnSpLocks noChangeShapeType="1"/>
          </p:cNvCxnSpPr>
          <p:nvPr/>
        </p:nvCxnSpPr>
        <p:spPr bwMode="auto">
          <a:xfrm flipH="1">
            <a:off x="6542088" y="4803775"/>
            <a:ext cx="322262" cy="0"/>
          </a:xfrm>
          <a:prstGeom prst="straightConnector1">
            <a:avLst/>
          </a:prstGeom>
          <a:noFill/>
          <a:ln w="57150">
            <a:solidFill>
              <a:schemeClr val="bg1"/>
            </a:solidFill>
            <a:round/>
            <a:headEnd/>
            <a:tailEnd type="triangle"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747889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4"/>
          <p:cNvSpPr>
            <a:spLocks noGrp="1"/>
          </p:cNvSpPr>
          <p:nvPr>
            <p:ph type="title"/>
          </p:nvPr>
        </p:nvSpPr>
        <p:spPr/>
        <p:txBody>
          <a:bodyPr/>
          <a:lstStyle/>
          <a:p>
            <a:r>
              <a:rPr lang="en-US" altLang="en-US">
                <a:ea typeface="MS PGothic" charset="-128"/>
              </a:rPr>
              <a:t>Rules of Exponents Made Easier </a:t>
            </a:r>
          </a:p>
        </p:txBody>
      </p:sp>
      <p:sp>
        <p:nvSpPr>
          <p:cNvPr id="4" name="Slide Number Placeholder 3">
            <a:extLst>
              <a:ext uri="{FF2B5EF4-FFF2-40B4-BE49-F238E27FC236}">
                <a16:creationId xmlns:a16="http://schemas.microsoft.com/office/drawing/2014/main" id="{992FF33C-81EA-41F2-B5E4-7171127995E1}"/>
              </a:ext>
            </a:extLst>
          </p:cNvPr>
          <p:cNvSpPr>
            <a:spLocks noGrp="1"/>
          </p:cNvSpPr>
          <p:nvPr>
            <p:ph type="sldNum" sz="quarter" idx="10"/>
          </p:nvPr>
        </p:nvSpPr>
        <p:spPr/>
        <p:txBody>
          <a:bodyPr/>
          <a:lstStyle/>
          <a:p>
            <a:pPr>
              <a:defRPr/>
            </a:pPr>
            <a:fld id="{A11AB73B-A248-F447-ABB6-262833E97E54}" type="slidenum">
              <a:rPr lang="en-US" smtClean="0"/>
              <a:pPr>
                <a:defRPr/>
              </a:pPr>
              <a:t>59</a:t>
            </a:fld>
            <a:endParaRPr lang="en-US" dirty="0"/>
          </a:p>
        </p:txBody>
      </p:sp>
      <p:pic>
        <p:nvPicPr>
          <p:cNvPr id="113668" name="Picture 1" descr="Screen Clipping">
            <a:hlinkClick r:id="rId3" action="ppaction://hlinkfil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290638"/>
            <a:ext cx="8288338"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TextBox 2"/>
          <p:cNvSpPr txBox="1">
            <a:spLocks noChangeArrowheads="1"/>
          </p:cNvSpPr>
          <p:nvPr/>
        </p:nvSpPr>
        <p:spPr bwMode="auto">
          <a:xfrm>
            <a:off x="573088" y="5899150"/>
            <a:ext cx="7888287" cy="323850"/>
          </a:xfrm>
          <a:prstGeom prst="rect">
            <a:avLst/>
          </a:prstGeom>
          <a:solidFill>
            <a:srgbClr val="9ABCDE"/>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500" i="1">
                <a:solidFill>
                  <a:srgbClr val="000000"/>
                </a:solidFill>
              </a:rPr>
              <a:t>The Math Dude </a:t>
            </a:r>
            <a:r>
              <a:rPr lang="en-US" altLang="en-US" sz="1500">
                <a:solidFill>
                  <a:srgbClr val="000000"/>
                </a:solidFill>
              </a:rPr>
              <a:t>– Law of Exponents - </a:t>
            </a:r>
            <a:r>
              <a:rPr lang="en-US" altLang="en-US" sz="1500"/>
              <a:t>https://www.youtube.com/watch?v=g4bKGsC2IoY  </a:t>
            </a:r>
            <a:endParaRPr lang="en-US" altLang="en-US" sz="1500">
              <a:latin typeface="Times New Roman" charset="0"/>
            </a:endParaRPr>
          </a:p>
        </p:txBody>
      </p:sp>
    </p:spTree>
    <p:extLst>
      <p:ext uri="{BB962C8B-B14F-4D97-AF65-F5344CB8AC3E}">
        <p14:creationId xmlns:p14="http://schemas.microsoft.com/office/powerpoint/2010/main" val="1335424097"/>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a:t>An Overview</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6</a:t>
            </a:fld>
            <a:endParaRPr lang="en-US" dirty="0"/>
          </a:p>
        </p:txBody>
      </p:sp>
    </p:spTree>
    <p:extLst>
      <p:ext uri="{BB962C8B-B14F-4D97-AF65-F5344CB8AC3E}">
        <p14:creationId xmlns:p14="http://schemas.microsoft.com/office/powerpoint/2010/main" val="783186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4"/>
          <p:cNvSpPr>
            <a:spLocks noGrp="1"/>
          </p:cNvSpPr>
          <p:nvPr>
            <p:ph type="title"/>
          </p:nvPr>
        </p:nvSpPr>
        <p:spPr/>
        <p:txBody>
          <a:bodyPr/>
          <a:lstStyle/>
          <a:p>
            <a:r>
              <a:rPr lang="en-US" altLang="en-US">
                <a:ea typeface="MS PGothic" charset="-128"/>
              </a:rPr>
              <a:t>Rules of Exponents</a:t>
            </a:r>
          </a:p>
        </p:txBody>
      </p:sp>
      <p:sp>
        <p:nvSpPr>
          <p:cNvPr id="4" name="Slide Number Placeholder 3">
            <a:extLst>
              <a:ext uri="{FF2B5EF4-FFF2-40B4-BE49-F238E27FC236}">
                <a16:creationId xmlns:a16="http://schemas.microsoft.com/office/drawing/2014/main" id="{2EA20EE2-35E0-4CDE-8E55-9F941584EF4F}"/>
              </a:ext>
            </a:extLst>
          </p:cNvPr>
          <p:cNvSpPr>
            <a:spLocks noGrp="1"/>
          </p:cNvSpPr>
          <p:nvPr>
            <p:ph type="sldNum" sz="quarter" idx="10"/>
          </p:nvPr>
        </p:nvSpPr>
        <p:spPr/>
        <p:txBody>
          <a:bodyPr/>
          <a:lstStyle/>
          <a:p>
            <a:pPr>
              <a:defRPr/>
            </a:pPr>
            <a:fld id="{46EFB7C6-46AD-224F-A0C7-F0F1613102C4}" type="slidenum">
              <a:rPr lang="en-US" smtClean="0"/>
              <a:pPr>
                <a:defRPr/>
              </a:pPr>
              <a:t>60</a:t>
            </a:fld>
            <a:endParaRPr lang="en-US" dirty="0"/>
          </a:p>
        </p:txBody>
      </p:sp>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3388" y="1511300"/>
            <a:ext cx="8253412" cy="4298950"/>
          </a:xfrm>
          <a:prstGeom prst="rect">
            <a:avLst/>
          </a:prstGeom>
          <a:noFill/>
          <a:ln w="28575">
            <a:solidFill>
              <a:schemeClr val="tx1"/>
            </a:solidFill>
            <a:miter lim="800000"/>
            <a:headEnd/>
            <a:tailEnd/>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5403196"/>
      </p:ext>
    </p:extLst>
  </p:cSld>
  <p:clrMapOvr>
    <a:masterClrMapping/>
  </p:clrMapOvr>
  <p:transition spd="med">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p:txBody>
          <a:bodyPr/>
          <a:lstStyle/>
          <a:p>
            <a:r>
              <a:rPr lang="en-US" altLang="en-US" sz="3200">
                <a:ea typeface="MS PGothic" charset="-128"/>
              </a:rPr>
              <a:t>Squares and Square Roots of Positive Rational Numbers</a:t>
            </a:r>
          </a:p>
        </p:txBody>
      </p:sp>
      <p:sp>
        <p:nvSpPr>
          <p:cNvPr id="3" name="Content Placeholder 2">
            <a:extLst>
              <a:ext uri="{FF2B5EF4-FFF2-40B4-BE49-F238E27FC236}">
                <a16:creationId xmlns:a16="http://schemas.microsoft.com/office/drawing/2014/main" id="{0E297245-2D76-4C6D-8608-D08BBC94E726}"/>
              </a:ext>
            </a:extLst>
          </p:cNvPr>
          <p:cNvSpPr>
            <a:spLocks noGrp="1" noRot="1" noChangeAspect="1" noMove="1" noResize="1" noEditPoints="1" noAdjustHandles="1" noChangeArrowheads="1" noChangeShapeType="1" noTextEdit="1"/>
          </p:cNvSpPr>
          <p:nvPr>
            <p:ph idx="1"/>
          </p:nvPr>
        </p:nvSpPr>
        <p:spPr>
          <a:xfrm>
            <a:off x="457200" y="1648495"/>
            <a:ext cx="8229600" cy="4297363"/>
          </a:xfrm>
          <a:blipFill>
            <a:blip r:embed="rId3"/>
            <a:stretch>
              <a:fillRect l="-1481" r="-1630"/>
            </a:stretch>
          </a:blipFill>
          <a:extLst/>
        </p:spPr>
        <p:txBody>
          <a:bodyPr/>
          <a:lstStyle/>
          <a:p>
            <a:pPr>
              <a:buFont typeface="Arial" panose="020B0604020202020204" pitchFamily="34" charset="0"/>
              <a:buChar char="•"/>
              <a:defRPr/>
            </a:pPr>
            <a:r>
              <a:rPr lang="en-US">
                <a:noFill/>
              </a:rPr>
              <a:t> </a:t>
            </a:r>
          </a:p>
        </p:txBody>
      </p:sp>
      <p:sp>
        <p:nvSpPr>
          <p:cNvPr id="4" name="Slide Number Placeholder 3">
            <a:extLst>
              <a:ext uri="{FF2B5EF4-FFF2-40B4-BE49-F238E27FC236}">
                <a16:creationId xmlns:a16="http://schemas.microsoft.com/office/drawing/2014/main" id="{2C36C0A6-D25A-4A37-BF63-0728E678DD13}"/>
              </a:ext>
            </a:extLst>
          </p:cNvPr>
          <p:cNvSpPr>
            <a:spLocks noGrp="1"/>
          </p:cNvSpPr>
          <p:nvPr>
            <p:ph type="sldNum" sz="quarter" idx="10"/>
          </p:nvPr>
        </p:nvSpPr>
        <p:spPr/>
        <p:txBody>
          <a:bodyPr/>
          <a:lstStyle/>
          <a:p>
            <a:pPr>
              <a:defRPr/>
            </a:pPr>
            <a:fld id="{E43A69A7-CE6E-4C45-B199-E1AF198AAD9B}" type="slidenum">
              <a:rPr lang="en-US" altLang="en-US" smtClean="0"/>
              <a:pPr>
                <a:defRPr/>
              </a:pPr>
              <a:t>61</a:t>
            </a:fld>
            <a:endParaRPr lang="en-US" altLang="en-US" dirty="0"/>
          </a:p>
        </p:txBody>
      </p:sp>
      <p:pic>
        <p:nvPicPr>
          <p:cNvPr id="1177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5200" y="5108575"/>
            <a:ext cx="1674813" cy="16748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2627086" y="3338286"/>
            <a:ext cx="522514" cy="383847"/>
          </a:xfrm>
          <a:prstGeom prst="rect">
            <a:avLst/>
          </a:prstGeom>
          <a:solidFill>
            <a:schemeClr val="bg1"/>
          </a:solidFill>
        </p:spPr>
        <p:txBody>
          <a:bodyPr wrap="square" rtlCol="0">
            <a:spAutoFit/>
          </a:bodyPr>
          <a:lstStyle/>
          <a:p>
            <a:r>
              <a:rPr lang="en-US"/>
              <a:t>12 </a:t>
            </a:r>
          </a:p>
        </p:txBody>
      </p:sp>
      <p:sp>
        <p:nvSpPr>
          <p:cNvPr id="7" name="TextBox 6"/>
          <p:cNvSpPr txBox="1"/>
          <p:nvPr/>
        </p:nvSpPr>
        <p:spPr>
          <a:xfrm>
            <a:off x="5450115" y="4172859"/>
            <a:ext cx="283028" cy="383847"/>
          </a:xfrm>
          <a:prstGeom prst="rect">
            <a:avLst/>
          </a:prstGeom>
          <a:solidFill>
            <a:schemeClr val="bg1"/>
          </a:solidFill>
        </p:spPr>
        <p:txBody>
          <a:bodyPr wrap="square" rtlCol="0">
            <a:spAutoFit/>
          </a:bodyPr>
          <a:lstStyle/>
          <a:p>
            <a:r>
              <a:rPr lang="en-US"/>
              <a:t>2</a:t>
            </a:r>
          </a:p>
        </p:txBody>
      </p:sp>
      <p:sp>
        <p:nvSpPr>
          <p:cNvPr id="8" name="TextBox 7"/>
          <p:cNvSpPr txBox="1"/>
          <p:nvPr/>
        </p:nvSpPr>
        <p:spPr>
          <a:xfrm>
            <a:off x="6923313" y="4180119"/>
            <a:ext cx="283028" cy="383847"/>
          </a:xfrm>
          <a:prstGeom prst="rect">
            <a:avLst/>
          </a:prstGeom>
          <a:solidFill>
            <a:schemeClr val="bg1"/>
          </a:solidFill>
        </p:spPr>
        <p:txBody>
          <a:bodyPr wrap="square" rtlCol="0">
            <a:spAutoFit/>
          </a:bodyPr>
          <a:lstStyle/>
          <a:p>
            <a:r>
              <a:rPr lang="en-US"/>
              <a:t>2</a:t>
            </a:r>
          </a:p>
        </p:txBody>
      </p:sp>
    </p:spTree>
    <p:extLst>
      <p:ext uri="{BB962C8B-B14F-4D97-AF65-F5344CB8AC3E}">
        <p14:creationId xmlns:p14="http://schemas.microsoft.com/office/powerpoint/2010/main" val="56436544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p:txBody>
          <a:bodyPr/>
          <a:lstStyle/>
          <a:p>
            <a:r>
              <a:rPr lang="en-US" altLang="en-US">
                <a:ea typeface="MS PGothic" charset="-128"/>
              </a:rPr>
              <a:t>Simplifying Radical Expressions</a:t>
            </a:r>
          </a:p>
        </p:txBody>
      </p:sp>
      <p:sp>
        <p:nvSpPr>
          <p:cNvPr id="3" name="Content Placeholder 2">
            <a:extLst>
              <a:ext uri="{FF2B5EF4-FFF2-40B4-BE49-F238E27FC236}">
                <a16:creationId xmlns:a16="http://schemas.microsoft.com/office/drawing/2014/main" id="{1EC235E4-C65A-4337-808A-BCD1BEC41F54}"/>
              </a:ext>
            </a:extLst>
          </p:cNvPr>
          <p:cNvSpPr>
            <a:spLocks noGrp="1" noRot="1" noChangeAspect="1" noMove="1" noResize="1" noEditPoints="1" noAdjustHandles="1" noChangeArrowheads="1" noChangeShapeType="1" noTextEdit="1"/>
          </p:cNvSpPr>
          <p:nvPr>
            <p:ph idx="1"/>
          </p:nvPr>
        </p:nvSpPr>
        <p:spPr>
          <a:xfrm>
            <a:off x="457200" y="1509713"/>
            <a:ext cx="8229600" cy="2353949"/>
          </a:xfrm>
          <a:blipFill>
            <a:blip r:embed="rId3"/>
            <a:stretch>
              <a:fillRect l="-1704" b="-4145"/>
            </a:stretch>
          </a:blipFill>
          <a:extLst/>
        </p:spPr>
        <p:txBody>
          <a:bodyPr/>
          <a:lstStyle/>
          <a:p>
            <a:pPr>
              <a:buFont typeface="Arial" panose="020B0604020202020204" pitchFamily="34" charset="0"/>
              <a:buChar char="•"/>
              <a:defRPr/>
            </a:pPr>
            <a:r>
              <a:rPr lang="en-US">
                <a:noFill/>
              </a:rPr>
              <a:t> </a:t>
            </a:r>
          </a:p>
        </p:txBody>
      </p:sp>
      <p:sp>
        <p:nvSpPr>
          <p:cNvPr id="4" name="Slide Number Placeholder 3">
            <a:extLst>
              <a:ext uri="{FF2B5EF4-FFF2-40B4-BE49-F238E27FC236}">
                <a16:creationId xmlns:a16="http://schemas.microsoft.com/office/drawing/2014/main" id="{55258A44-988D-4E31-85C0-6FFD7B991D56}"/>
              </a:ext>
            </a:extLst>
          </p:cNvPr>
          <p:cNvSpPr>
            <a:spLocks noGrp="1"/>
          </p:cNvSpPr>
          <p:nvPr>
            <p:ph type="sldNum" sz="quarter" idx="10"/>
          </p:nvPr>
        </p:nvSpPr>
        <p:spPr/>
        <p:txBody>
          <a:bodyPr/>
          <a:lstStyle/>
          <a:p>
            <a:pPr>
              <a:defRPr/>
            </a:pPr>
            <a:fld id="{5E02E6F5-E2E0-2148-84C8-F72870B84C16}" type="slidenum">
              <a:rPr lang="en-US" altLang="en-US" smtClean="0"/>
              <a:pPr>
                <a:defRPr/>
              </a:pPr>
              <a:t>62</a:t>
            </a:fld>
            <a:endParaRPr lang="en-US" altLang="en-US" dirty="0"/>
          </a:p>
        </p:txBody>
      </p:sp>
      <p:sp>
        <p:nvSpPr>
          <p:cNvPr id="5" name="TextBox 4">
            <a:extLst>
              <a:ext uri="{FF2B5EF4-FFF2-40B4-BE49-F238E27FC236}">
                <a16:creationId xmlns:a16="http://schemas.microsoft.com/office/drawing/2014/main" id="{5694CC23-FDFB-4971-9EEE-8A0F02F235C1}"/>
              </a:ext>
            </a:extLst>
          </p:cNvPr>
          <p:cNvSpPr txBox="1">
            <a:spLocks noRot="1" noChangeAspect="1" noMove="1" noResize="1" noEditPoints="1" noAdjustHandles="1" noChangeArrowheads="1" noChangeShapeType="1" noTextEdit="1"/>
          </p:cNvSpPr>
          <p:nvPr/>
        </p:nvSpPr>
        <p:spPr>
          <a:xfrm>
            <a:off x="643944" y="4069724"/>
            <a:ext cx="7650050" cy="1814343"/>
          </a:xfrm>
          <a:prstGeom prst="rect">
            <a:avLst/>
          </a:prstGeom>
          <a:blipFill>
            <a:blip r:embed="rId4"/>
            <a:stretch>
              <a:fillRect l="-2072" b="-8754"/>
            </a:stretch>
          </a:blipFill>
        </p:spPr>
        <p:txBody>
          <a:bodyPr/>
          <a:lstStyle/>
          <a:p>
            <a:pPr>
              <a:defRPr/>
            </a:pPr>
            <a:r>
              <a:rPr lang="en-US">
                <a:noFill/>
                <a:latin typeface="Arial" panose="020B0604020202020204" pitchFamily="34" charset="0"/>
              </a:rPr>
              <a:t> </a:t>
            </a:r>
          </a:p>
        </p:txBody>
      </p:sp>
    </p:spTree>
    <p:extLst>
      <p:ext uri="{BB962C8B-B14F-4D97-AF65-F5344CB8AC3E}">
        <p14:creationId xmlns:p14="http://schemas.microsoft.com/office/powerpoint/2010/main" val="14646800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p:txBody>
          <a:bodyPr/>
          <a:lstStyle/>
          <a:p>
            <a:r>
              <a:rPr lang="en-US" altLang="en-US" sz="3200">
                <a:ea typeface="MS PGothic" charset="-128"/>
              </a:rPr>
              <a:t>Why do students need to know this?</a:t>
            </a:r>
          </a:p>
        </p:txBody>
      </p:sp>
      <p:sp>
        <p:nvSpPr>
          <p:cNvPr id="4" name="Slide Number Placeholder 3">
            <a:extLst>
              <a:ext uri="{FF2B5EF4-FFF2-40B4-BE49-F238E27FC236}">
                <a16:creationId xmlns:a16="http://schemas.microsoft.com/office/drawing/2014/main" id="{64CE11CA-E3FA-4D20-965A-20E0941545A3}"/>
              </a:ext>
            </a:extLst>
          </p:cNvPr>
          <p:cNvSpPr>
            <a:spLocks noGrp="1"/>
          </p:cNvSpPr>
          <p:nvPr>
            <p:ph type="sldNum" sz="quarter" idx="10"/>
          </p:nvPr>
        </p:nvSpPr>
        <p:spPr/>
        <p:txBody>
          <a:bodyPr/>
          <a:lstStyle/>
          <a:p>
            <a:pPr>
              <a:defRPr/>
            </a:pPr>
            <a:fld id="{4A810F8B-BCE6-5C4E-8095-835D539D25B6}" type="slidenum">
              <a:rPr lang="en-US" altLang="en-US" smtClean="0"/>
              <a:pPr>
                <a:defRPr/>
              </a:pPr>
              <a:t>63</a:t>
            </a:fld>
            <a:endParaRPr lang="en-US" altLang="en-US" dirty="0"/>
          </a:p>
        </p:txBody>
      </p:sp>
      <p:pic>
        <p:nvPicPr>
          <p:cNvPr id="121860" name="Picture 5" descr="Screen Clippi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100138"/>
            <a:ext cx="6710363" cy="500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31454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4"/>
          <p:cNvSpPr>
            <a:spLocks noGrp="1"/>
          </p:cNvSpPr>
          <p:nvPr>
            <p:ph type="title"/>
          </p:nvPr>
        </p:nvSpPr>
        <p:spPr/>
        <p:txBody>
          <a:bodyPr/>
          <a:lstStyle/>
          <a:p>
            <a:r>
              <a:rPr lang="en-US" altLang="en-US">
                <a:ea typeface="MS PGothic" charset="-128"/>
              </a:rPr>
              <a:t>Resources</a:t>
            </a:r>
          </a:p>
        </p:txBody>
      </p:sp>
      <p:sp>
        <p:nvSpPr>
          <p:cNvPr id="123907" name="Content Placeholder 5"/>
          <p:cNvSpPr>
            <a:spLocks noGrp="1"/>
          </p:cNvSpPr>
          <p:nvPr>
            <p:ph idx="1"/>
          </p:nvPr>
        </p:nvSpPr>
        <p:spPr>
          <a:xfrm>
            <a:off x="457200" y="1290638"/>
            <a:ext cx="8229600" cy="4616450"/>
          </a:xfrm>
        </p:spPr>
        <p:txBody>
          <a:bodyPr/>
          <a:lstStyle/>
          <a:p>
            <a:pPr marL="0" indent="0">
              <a:buFont typeface="Arial" charset="0"/>
              <a:buNone/>
            </a:pPr>
            <a:r>
              <a:rPr lang="en-US" altLang="en-US" sz="2200">
                <a:ea typeface="MS PGothic" charset="-128"/>
              </a:rPr>
              <a:t>Math is Fun – Explanations and sample questions </a:t>
            </a:r>
            <a:r>
              <a:rPr lang="en-US" altLang="en-US" sz="2200">
                <a:ea typeface="MS PGothic" charset="-128"/>
                <a:hlinkClick r:id="rId3"/>
              </a:rPr>
              <a:t>https://www.mathsisfun.com/exponent.html</a:t>
            </a:r>
            <a:r>
              <a:rPr lang="en-US" altLang="en-US" sz="2200">
                <a:ea typeface="MS PGothic" charset="-128"/>
              </a:rPr>
              <a:t> </a:t>
            </a:r>
          </a:p>
          <a:p>
            <a:pPr marL="0" indent="0">
              <a:buFont typeface="Arial" charset="0"/>
              <a:buNone/>
            </a:pPr>
            <a:r>
              <a:rPr lang="en-US" altLang="en-US" sz="2200">
                <a:ea typeface="MS PGothic" charset="-128"/>
              </a:rPr>
              <a:t>The Math Dude </a:t>
            </a:r>
            <a:r>
              <a:rPr lang="en-US" altLang="en-US" sz="2200">
                <a:solidFill>
                  <a:srgbClr val="000000"/>
                </a:solidFill>
                <a:ea typeface="MS PGothic" charset="-128"/>
              </a:rPr>
              <a:t>– Law of Exponents - </a:t>
            </a:r>
            <a:r>
              <a:rPr lang="en-US" altLang="en-US" sz="2200">
                <a:ea typeface="MS PGothic" charset="-128"/>
                <a:hlinkClick r:id="rId4"/>
              </a:rPr>
              <a:t>https://www.youtube.com/watch?v=g4bKGsC2IoY</a:t>
            </a:r>
            <a:r>
              <a:rPr lang="en-US" altLang="en-US" sz="2200">
                <a:ea typeface="MS PGothic" charset="-128"/>
              </a:rPr>
              <a:t>   </a:t>
            </a:r>
            <a:endParaRPr lang="en-US" altLang="en-US" sz="2200">
              <a:latin typeface="Times New Roman" charset="0"/>
              <a:ea typeface="MS PGothic" charset="-128"/>
            </a:endParaRPr>
          </a:p>
          <a:p>
            <a:pPr marL="0" indent="0">
              <a:buFont typeface="Arial" charset="0"/>
              <a:buNone/>
            </a:pPr>
            <a:r>
              <a:rPr lang="en-US" altLang="en-US" sz="2200">
                <a:ea typeface="MS PGothic" charset="-128"/>
              </a:rPr>
              <a:t>Khan Academy – Intro to Exponents </a:t>
            </a:r>
            <a:r>
              <a:rPr lang="en-US" altLang="en-US" sz="2200">
                <a:ea typeface="MS PGothic" charset="-128"/>
                <a:hlinkClick r:id="rId5"/>
              </a:rPr>
              <a:t>https://www.khanacademy.org/math/pre-algebra/pre-algebra-exponents-radicals/pre-algebra-exponents/v/introduction-to-exponents</a:t>
            </a:r>
            <a:r>
              <a:rPr lang="en-US" altLang="en-US" sz="2200">
                <a:ea typeface="MS PGothic" charset="-128"/>
              </a:rPr>
              <a:t>  </a:t>
            </a:r>
          </a:p>
          <a:p>
            <a:pPr marL="0" indent="0">
              <a:buFont typeface="Arial" charset="0"/>
              <a:buNone/>
            </a:pPr>
            <a:r>
              <a:rPr lang="en-US" altLang="en-US" sz="2200">
                <a:ea typeface="MS PGothic" charset="-128"/>
              </a:rPr>
              <a:t>Learning Upgrade – Exponent Rules</a:t>
            </a:r>
          </a:p>
          <a:p>
            <a:pPr marL="0" indent="0">
              <a:buFont typeface="Arial" charset="0"/>
              <a:buNone/>
            </a:pPr>
            <a:r>
              <a:rPr lang="en-US" altLang="en-US" sz="2200">
                <a:ea typeface="MS PGothic" charset="-128"/>
                <a:hlinkClick r:id="rId6"/>
              </a:rPr>
              <a:t>https://www.youtube.com/watch?v=VQsQj1Q_CMQ</a:t>
            </a:r>
            <a:r>
              <a:rPr lang="en-US" altLang="en-US" sz="2200">
                <a:ea typeface="MS PGothic" charset="-128"/>
              </a:rPr>
              <a:t> </a:t>
            </a:r>
          </a:p>
        </p:txBody>
      </p:sp>
      <p:sp>
        <p:nvSpPr>
          <p:cNvPr id="4" name="Slide Number Placeholder 3">
            <a:extLst>
              <a:ext uri="{FF2B5EF4-FFF2-40B4-BE49-F238E27FC236}">
                <a16:creationId xmlns:a16="http://schemas.microsoft.com/office/drawing/2014/main" id="{99DCB5CC-BBEC-43EB-B9F6-9EBB89D6A140}"/>
              </a:ext>
            </a:extLst>
          </p:cNvPr>
          <p:cNvSpPr>
            <a:spLocks noGrp="1"/>
          </p:cNvSpPr>
          <p:nvPr>
            <p:ph type="sldNum" sz="quarter" idx="10"/>
          </p:nvPr>
        </p:nvSpPr>
        <p:spPr/>
        <p:txBody>
          <a:bodyPr/>
          <a:lstStyle/>
          <a:p>
            <a:pPr>
              <a:defRPr/>
            </a:pPr>
            <a:fld id="{4569AB25-ADF4-A24A-B8F1-7EC56F8B49C6}" type="slidenum">
              <a:rPr lang="en-US" altLang="en-US" smtClean="0"/>
              <a:pPr>
                <a:defRPr/>
              </a:pPr>
              <a:t>64</a:t>
            </a:fld>
            <a:endParaRPr lang="en-US" altLang="en-US" dirty="0"/>
          </a:p>
        </p:txBody>
      </p:sp>
    </p:spTree>
    <p:extLst>
      <p:ext uri="{BB962C8B-B14F-4D97-AF65-F5344CB8AC3E}">
        <p14:creationId xmlns:p14="http://schemas.microsoft.com/office/powerpoint/2010/main" val="11469596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4"/>
          <p:cNvSpPr>
            <a:spLocks noGrp="1"/>
          </p:cNvSpPr>
          <p:nvPr>
            <p:ph type="title"/>
          </p:nvPr>
        </p:nvSpPr>
        <p:spPr>
          <a:xfrm>
            <a:off x="722313" y="2219325"/>
            <a:ext cx="7772400" cy="919163"/>
          </a:xfrm>
        </p:spPr>
        <p:txBody>
          <a:bodyPr/>
          <a:lstStyle/>
          <a:p>
            <a:r>
              <a:rPr lang="en-US" altLang="en-US" dirty="0">
                <a:ea typeface="MS PGothic" charset="-128"/>
              </a:rPr>
              <a:t>The properties of 0</a:t>
            </a:r>
          </a:p>
        </p:txBody>
      </p:sp>
      <p:sp>
        <p:nvSpPr>
          <p:cNvPr id="4" name="Slide Number Placeholder 3">
            <a:extLst>
              <a:ext uri="{FF2B5EF4-FFF2-40B4-BE49-F238E27FC236}">
                <a16:creationId xmlns:a16="http://schemas.microsoft.com/office/drawing/2014/main" id="{FFF30BAF-6532-4F23-BEE7-903976E97E15}"/>
              </a:ext>
            </a:extLst>
          </p:cNvPr>
          <p:cNvSpPr>
            <a:spLocks noGrp="1"/>
          </p:cNvSpPr>
          <p:nvPr>
            <p:ph type="sldNum" sz="quarter" idx="10"/>
          </p:nvPr>
        </p:nvSpPr>
        <p:spPr/>
        <p:txBody>
          <a:bodyPr/>
          <a:lstStyle/>
          <a:p>
            <a:pPr>
              <a:defRPr/>
            </a:pPr>
            <a:fld id="{A8413E9A-D846-924E-8142-27CA864D45A1}" type="slidenum">
              <a:rPr lang="en-US" altLang="en-US" smtClean="0"/>
              <a:pPr>
                <a:defRPr/>
              </a:pPr>
              <a:t>65</a:t>
            </a:fld>
            <a:endParaRPr lang="en-US" altLang="en-US" dirty="0"/>
          </a:p>
        </p:txBody>
      </p:sp>
    </p:spTree>
    <p:extLst>
      <p:ext uri="{BB962C8B-B14F-4D97-AF65-F5344CB8AC3E}">
        <p14:creationId xmlns:p14="http://schemas.microsoft.com/office/powerpoint/2010/main" val="136550807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p:txBody>
          <a:bodyPr/>
          <a:lstStyle/>
          <a:p>
            <a:r>
              <a:rPr lang="en-US" altLang="en-US">
                <a:ea typeface="MS PGothic" charset="-128"/>
              </a:rPr>
              <a:t>The Incredible Zero</a:t>
            </a:r>
          </a:p>
        </p:txBody>
      </p:sp>
      <p:sp>
        <p:nvSpPr>
          <p:cNvPr id="125955" name="Content Placeholder 2"/>
          <p:cNvSpPr>
            <a:spLocks noGrp="1"/>
          </p:cNvSpPr>
          <p:nvPr>
            <p:ph idx="1"/>
          </p:nvPr>
        </p:nvSpPr>
        <p:spPr>
          <a:xfrm>
            <a:off x="457200" y="1509713"/>
            <a:ext cx="4295775" cy="4616450"/>
          </a:xfrm>
        </p:spPr>
        <p:txBody>
          <a:bodyPr/>
          <a:lstStyle/>
          <a:p>
            <a:r>
              <a:rPr lang="en-US" altLang="en-US" sz="2400">
                <a:ea typeface="MS PGothic" charset="-128"/>
              </a:rPr>
              <a:t>It is unique in representing nothingness.</a:t>
            </a:r>
          </a:p>
          <a:p>
            <a:r>
              <a:rPr lang="en-US" altLang="en-US" sz="2400">
                <a:ea typeface="MS PGothic" charset="-128"/>
              </a:rPr>
              <a:t>As a placeholder it gives our number system its power.</a:t>
            </a:r>
          </a:p>
          <a:p>
            <a:r>
              <a:rPr lang="en-US" altLang="en-US" sz="2400">
                <a:ea typeface="MS PGothic" charset="-128"/>
              </a:rPr>
              <a:t>It acquires different meaning based on its location. Think 30 versus  3,000.</a:t>
            </a:r>
          </a:p>
        </p:txBody>
      </p:sp>
      <p:sp>
        <p:nvSpPr>
          <p:cNvPr id="4" name="Slide Number Placeholder 3">
            <a:extLst>
              <a:ext uri="{FF2B5EF4-FFF2-40B4-BE49-F238E27FC236}">
                <a16:creationId xmlns:a16="http://schemas.microsoft.com/office/drawing/2014/main" id="{BFD0B2E4-955B-435A-9C80-C966FF55F8FF}"/>
              </a:ext>
            </a:extLst>
          </p:cNvPr>
          <p:cNvSpPr>
            <a:spLocks noGrp="1"/>
          </p:cNvSpPr>
          <p:nvPr>
            <p:ph type="sldNum" sz="quarter" idx="10"/>
          </p:nvPr>
        </p:nvSpPr>
        <p:spPr/>
        <p:txBody>
          <a:bodyPr/>
          <a:lstStyle/>
          <a:p>
            <a:pPr>
              <a:defRPr/>
            </a:pPr>
            <a:fld id="{AC65D158-C902-6543-84DC-B82E30380043}" type="slidenum">
              <a:rPr lang="en-US" altLang="en-US" smtClean="0"/>
              <a:pPr>
                <a:defRPr/>
              </a:pPr>
              <a:t>66</a:t>
            </a:fld>
            <a:endParaRPr lang="en-US" altLang="en-US" dirty="0"/>
          </a:p>
        </p:txBody>
      </p:sp>
      <p:pic>
        <p:nvPicPr>
          <p:cNvPr id="12595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2275" y="954088"/>
            <a:ext cx="3181350" cy="256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5958" name="Rectangle 5"/>
          <p:cNvSpPr>
            <a:spLocks noChangeArrowheads="1"/>
          </p:cNvSpPr>
          <p:nvPr/>
        </p:nvSpPr>
        <p:spPr bwMode="auto">
          <a:xfrm>
            <a:off x="5176838" y="4283075"/>
            <a:ext cx="3506787"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30000"/>
              </a:lnSpc>
              <a:spcBef>
                <a:spcPct val="20000"/>
              </a:spcBef>
              <a:buFont typeface="Arial" charset="0"/>
              <a:buChar char="•"/>
              <a:defRPr sz="3200">
                <a:solidFill>
                  <a:schemeClr val="tx1"/>
                </a:solidFill>
                <a:latin typeface="Arial" charset="0"/>
                <a:ea typeface="MS PGothic" charset="-128"/>
              </a:defRPr>
            </a:lvl1pPr>
            <a:lvl2pPr marL="742950" indent="-285750">
              <a:lnSpc>
                <a:spcPct val="130000"/>
              </a:lnSpc>
              <a:spcBef>
                <a:spcPct val="20000"/>
              </a:spcBef>
              <a:buFont typeface="Arial" charset="0"/>
              <a:buChar char="–"/>
              <a:defRPr sz="2800">
                <a:solidFill>
                  <a:schemeClr val="tx1"/>
                </a:solidFill>
                <a:latin typeface="Arial" charset="0"/>
                <a:ea typeface="MS PGothic" charset="-128"/>
              </a:defRPr>
            </a:lvl2pPr>
            <a:lvl3pPr marL="1143000" indent="-228600">
              <a:lnSpc>
                <a:spcPct val="130000"/>
              </a:lnSpc>
              <a:spcBef>
                <a:spcPct val="20000"/>
              </a:spcBef>
              <a:buFont typeface="Arial" charset="0"/>
              <a:buChar char="•"/>
              <a:defRPr sz="2400">
                <a:solidFill>
                  <a:schemeClr val="tx1"/>
                </a:solidFill>
                <a:latin typeface="Arial" charset="0"/>
                <a:ea typeface="MS PGothic" charset="-128"/>
              </a:defRPr>
            </a:lvl3pPr>
            <a:lvl4pPr marL="1600200" indent="-228600">
              <a:lnSpc>
                <a:spcPct val="130000"/>
              </a:lnSpc>
              <a:spcBef>
                <a:spcPct val="20000"/>
              </a:spcBef>
              <a:buFont typeface="Arial" charset="0"/>
              <a:buChar char="–"/>
              <a:defRPr sz="2000">
                <a:solidFill>
                  <a:schemeClr val="tx1"/>
                </a:solidFill>
                <a:latin typeface="Arial" charset="0"/>
                <a:ea typeface="MS PGothic" charset="-128"/>
              </a:defRPr>
            </a:lvl4pPr>
            <a:lvl5pPr marL="2057400" indent="-228600">
              <a:lnSpc>
                <a:spcPct val="130000"/>
              </a:lnSpc>
              <a:spcBef>
                <a:spcPct val="20000"/>
              </a:spcBef>
              <a:buFont typeface="Arial" charset="0"/>
              <a:buChar char="»"/>
              <a:defRPr sz="2000">
                <a:solidFill>
                  <a:schemeClr val="tx1"/>
                </a:solidFill>
                <a:latin typeface="Arial" charset="0"/>
                <a:ea typeface="MS PGothic" charset="-128"/>
              </a:defRPr>
            </a:lvl5pPr>
            <a:lvl6pPr marL="25146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6pPr>
            <a:lvl7pPr marL="29718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7pPr>
            <a:lvl8pPr marL="34290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8pPr>
            <a:lvl9pPr marL="3886200" indent="-228600" defTabSz="457200" eaLnBrk="0" fontAlgn="base" hangingPunct="0">
              <a:lnSpc>
                <a:spcPct val="130000"/>
              </a:lnSpc>
              <a:spcBef>
                <a:spcPct val="20000"/>
              </a:spcBef>
              <a:spcAft>
                <a:spcPct val="0"/>
              </a:spcAft>
              <a:buFont typeface="Arial" charset="0"/>
              <a:buChar char="»"/>
              <a:defRPr sz="2000">
                <a:solidFill>
                  <a:schemeClr val="tx1"/>
                </a:solidFill>
                <a:latin typeface="Arial" charset="0"/>
                <a:ea typeface="MS PGothic" charset="-128"/>
              </a:defRPr>
            </a:lvl9pPr>
          </a:lstStyle>
          <a:p>
            <a:pPr>
              <a:lnSpc>
                <a:spcPct val="100000"/>
              </a:lnSpc>
              <a:spcBef>
                <a:spcPct val="0"/>
              </a:spcBef>
              <a:buFontTx/>
              <a:buNone/>
            </a:pPr>
            <a:r>
              <a:rPr lang="en-US" altLang="en-US" sz="1800"/>
              <a:t>The Origin of the Number Zero</a:t>
            </a:r>
          </a:p>
          <a:p>
            <a:pPr>
              <a:lnSpc>
                <a:spcPct val="100000"/>
              </a:lnSpc>
              <a:spcBef>
                <a:spcPct val="0"/>
              </a:spcBef>
              <a:buFontTx/>
              <a:buNone/>
            </a:pPr>
            <a:endParaRPr lang="en-US" altLang="en-US" sz="1800"/>
          </a:p>
          <a:p>
            <a:pPr>
              <a:lnSpc>
                <a:spcPct val="100000"/>
              </a:lnSpc>
              <a:spcBef>
                <a:spcPct val="0"/>
              </a:spcBef>
              <a:buFontTx/>
              <a:buNone/>
            </a:pPr>
            <a:r>
              <a:rPr lang="en-US" altLang="en-US" sz="1800">
                <a:hlinkClick r:id="rId4"/>
              </a:rPr>
              <a:t>http://www.smithsonianmag.com/history/origin-number-zero-180953392/#qagAYijydW3RXhhk.99</a:t>
            </a:r>
            <a:endParaRPr lang="en-US" altLang="en-US" sz="1800"/>
          </a:p>
          <a:p>
            <a:pPr>
              <a:lnSpc>
                <a:spcPct val="100000"/>
              </a:lnSpc>
              <a:spcBef>
                <a:spcPct val="0"/>
              </a:spcBef>
              <a:buFontTx/>
              <a:buNone/>
            </a:pPr>
            <a:r>
              <a:rPr lang="en-US" altLang="en-US" sz="1800"/>
              <a:t> </a:t>
            </a:r>
          </a:p>
        </p:txBody>
      </p:sp>
    </p:spTree>
    <p:extLst>
      <p:ext uri="{BB962C8B-B14F-4D97-AF65-F5344CB8AC3E}">
        <p14:creationId xmlns:p14="http://schemas.microsoft.com/office/powerpoint/2010/main" val="10362025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p:txBody>
          <a:bodyPr/>
          <a:lstStyle/>
          <a:p>
            <a:r>
              <a:rPr lang="en-US" altLang="en-US">
                <a:ea typeface="MS PGothic" charset="-128"/>
              </a:rPr>
              <a:t>Properties of Zero</a:t>
            </a:r>
          </a:p>
        </p:txBody>
      </p:sp>
      <p:sp>
        <p:nvSpPr>
          <p:cNvPr id="4" name="Slide Number Placeholder 3">
            <a:extLst>
              <a:ext uri="{FF2B5EF4-FFF2-40B4-BE49-F238E27FC236}">
                <a16:creationId xmlns:a16="http://schemas.microsoft.com/office/drawing/2014/main" id="{FEAB5FA0-E61D-4E1E-8A16-F960597C3B4A}"/>
              </a:ext>
            </a:extLst>
          </p:cNvPr>
          <p:cNvSpPr>
            <a:spLocks noGrp="1"/>
          </p:cNvSpPr>
          <p:nvPr>
            <p:ph type="sldNum" sz="quarter" idx="10"/>
          </p:nvPr>
        </p:nvSpPr>
        <p:spPr/>
        <p:txBody>
          <a:bodyPr/>
          <a:lstStyle/>
          <a:p>
            <a:pPr>
              <a:defRPr/>
            </a:pPr>
            <a:fld id="{B0F82884-2720-1D47-8211-11FE99C8DBAE}" type="slidenum">
              <a:rPr lang="en-US" altLang="en-US" smtClean="0"/>
              <a:pPr>
                <a:defRPr/>
              </a:pPr>
              <a:t>67</a:t>
            </a:fld>
            <a:endParaRPr lang="en-US" altLang="en-US" dirty="0"/>
          </a:p>
        </p:txBody>
      </p:sp>
      <p:pic>
        <p:nvPicPr>
          <p:cNvPr id="6" name="Picture 5" descr="Screen Clipping">
            <a:extLst>
              <a:ext uri="{FF2B5EF4-FFF2-40B4-BE49-F238E27FC236}">
                <a16:creationId xmlns:a16="http://schemas.microsoft.com/office/drawing/2014/main" id="{00EF9275-18F3-4BFD-BA2F-A9C322D401E6}"/>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14153" y="1567637"/>
            <a:ext cx="7975702" cy="3284113"/>
          </a:xfrm>
          <a:prstGeom prst="rect">
            <a:avLst/>
          </a:prstGeom>
        </p:spPr>
      </p:pic>
      <p:sp>
        <p:nvSpPr>
          <p:cNvPr id="128005" name="Rectangle 6"/>
          <p:cNvSpPr>
            <a:spLocks noChangeArrowheads="1"/>
          </p:cNvSpPr>
          <p:nvPr/>
        </p:nvSpPr>
        <p:spPr bwMode="auto">
          <a:xfrm>
            <a:off x="314325" y="5588000"/>
            <a:ext cx="7975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r>
              <a:rPr lang="en-US" altLang="en-US">
                <a:hlinkClick r:id="rId4"/>
              </a:rPr>
              <a:t>http://www.mathsisfun.com/numbers/zero.html</a:t>
            </a:r>
            <a:r>
              <a:rPr lang="en-US" altLang="en-US"/>
              <a:t> </a:t>
            </a:r>
          </a:p>
        </p:txBody>
      </p:sp>
    </p:spTree>
    <p:extLst>
      <p:ext uri="{BB962C8B-B14F-4D97-AF65-F5344CB8AC3E}">
        <p14:creationId xmlns:p14="http://schemas.microsoft.com/office/powerpoint/2010/main" val="7845506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p:txBody>
          <a:bodyPr/>
          <a:lstStyle/>
          <a:p>
            <a:r>
              <a:rPr lang="en-US" altLang="en-US">
                <a:ea typeface="MS PGothic" charset="-128"/>
              </a:rPr>
              <a:t>The Problem with Zero</a:t>
            </a:r>
          </a:p>
        </p:txBody>
      </p:sp>
      <p:sp>
        <p:nvSpPr>
          <p:cNvPr id="121859" name="Content Placeholder 2">
            <a:extLst>
              <a:ext uri="{FF2B5EF4-FFF2-40B4-BE49-F238E27FC236}">
                <a16:creationId xmlns:a16="http://schemas.microsoft.com/office/drawing/2014/main" id="{E117226A-F305-4196-B933-1674EE12FAD4}"/>
              </a:ext>
            </a:extLst>
          </p:cNvPr>
          <p:cNvSpPr>
            <a:spLocks noGrp="1"/>
          </p:cNvSpPr>
          <p:nvPr>
            <p:ph idx="1"/>
          </p:nvPr>
        </p:nvSpPr>
        <p:spPr>
          <a:xfrm>
            <a:off x="4030663" y="1566863"/>
            <a:ext cx="4656137" cy="1735137"/>
          </a:xfrm>
          <a:solidFill>
            <a:schemeClr val="accent4"/>
          </a:solidFill>
        </p:spPr>
        <p:txBody>
          <a:bodyPr/>
          <a:lstStyle/>
          <a:p>
            <a:pPr marL="0" indent="0">
              <a:buFont typeface="Arial" panose="020B0604020202020204" pitchFamily="34" charset="0"/>
              <a:buNone/>
              <a:defRPr/>
            </a:pPr>
            <a:r>
              <a:rPr lang="en-US" altLang="en-US" sz="2800" dirty="0"/>
              <a:t>“How many times can you throw nothing into no baskets?</a:t>
            </a:r>
          </a:p>
        </p:txBody>
      </p:sp>
      <p:sp>
        <p:nvSpPr>
          <p:cNvPr id="4" name="Slide Number Placeholder 3">
            <a:extLst>
              <a:ext uri="{FF2B5EF4-FFF2-40B4-BE49-F238E27FC236}">
                <a16:creationId xmlns:a16="http://schemas.microsoft.com/office/drawing/2014/main" id="{16D76A7C-9661-4DD4-8447-044B97F643AB}"/>
              </a:ext>
            </a:extLst>
          </p:cNvPr>
          <p:cNvSpPr>
            <a:spLocks noGrp="1"/>
          </p:cNvSpPr>
          <p:nvPr>
            <p:ph type="sldNum" sz="quarter" idx="10"/>
          </p:nvPr>
        </p:nvSpPr>
        <p:spPr/>
        <p:txBody>
          <a:bodyPr/>
          <a:lstStyle/>
          <a:p>
            <a:pPr>
              <a:defRPr/>
            </a:pPr>
            <a:fld id="{FACB7570-6B26-E340-84B1-BF16749F94E3}" type="slidenum">
              <a:rPr lang="en-US" altLang="en-US" smtClean="0"/>
              <a:pPr>
                <a:defRPr/>
              </a:pPr>
              <a:t>68</a:t>
            </a:fld>
            <a:endParaRPr lang="en-US" altLang="en-US" dirty="0"/>
          </a:p>
        </p:txBody>
      </p:sp>
      <p:sp>
        <p:nvSpPr>
          <p:cNvPr id="2" name="TextBox 1">
            <a:extLst>
              <a:ext uri="{FF2B5EF4-FFF2-40B4-BE49-F238E27FC236}">
                <a16:creationId xmlns:a16="http://schemas.microsoft.com/office/drawing/2014/main" id="{A8FB0E14-2847-4047-B368-BFD095F504C4}"/>
              </a:ext>
            </a:extLst>
          </p:cNvPr>
          <p:cNvSpPr txBox="1">
            <a:spLocks noRot="1" noChangeAspect="1" noMove="1" noResize="1" noEditPoints="1" noAdjustHandles="1" noChangeArrowheads="1" noChangeShapeType="1" noTextEdit="1"/>
          </p:cNvSpPr>
          <p:nvPr/>
        </p:nvSpPr>
        <p:spPr>
          <a:xfrm>
            <a:off x="721216" y="1452819"/>
            <a:ext cx="1146221" cy="724814"/>
          </a:xfrm>
          <a:prstGeom prst="rect">
            <a:avLst/>
          </a:prstGeom>
          <a:blipFill>
            <a:blip r:embed="rId3"/>
            <a:stretch>
              <a:fillRect/>
            </a:stretch>
          </a:blipFill>
        </p:spPr>
        <p:txBody>
          <a:bodyPr/>
          <a:lstStyle/>
          <a:p>
            <a:r>
              <a:rPr lang="en-US">
                <a:noFill/>
              </a:rPr>
              <a:t> </a:t>
            </a:r>
          </a:p>
        </p:txBody>
      </p:sp>
      <p:sp>
        <p:nvSpPr>
          <p:cNvPr id="3" name="TextBox 2">
            <a:extLst>
              <a:ext uri="{FF2B5EF4-FFF2-40B4-BE49-F238E27FC236}">
                <a16:creationId xmlns:a16="http://schemas.microsoft.com/office/drawing/2014/main" id="{28765FDB-CAEB-472A-8C72-076D2A9595D7}"/>
              </a:ext>
            </a:extLst>
          </p:cNvPr>
          <p:cNvSpPr txBox="1"/>
          <p:nvPr/>
        </p:nvSpPr>
        <p:spPr>
          <a:xfrm>
            <a:off x="4030663" y="3865563"/>
            <a:ext cx="4656137" cy="954087"/>
          </a:xfrm>
          <a:prstGeom prst="rect">
            <a:avLst/>
          </a:prstGeom>
          <a:solidFill>
            <a:schemeClr val="accent4"/>
          </a:solidFill>
        </p:spPr>
        <p:txBody>
          <a:bodyPr>
            <a:spAutoFit/>
          </a:bodyPr>
          <a:lstStyle/>
          <a:p>
            <a:pPr>
              <a:defRPr/>
            </a:pPr>
            <a:r>
              <a:rPr lang="en-US" sz="2800" dirty="0">
                <a:latin typeface="Arial" panose="020B0604020202020204" pitchFamily="34" charset="0"/>
              </a:rPr>
              <a:t>As many times as you want. It’s just not a real number.</a:t>
            </a:r>
          </a:p>
        </p:txBody>
      </p:sp>
      <p:sp>
        <p:nvSpPr>
          <p:cNvPr id="130055" name="TextBox 4"/>
          <p:cNvSpPr txBox="1">
            <a:spLocks noChangeArrowheads="1"/>
          </p:cNvSpPr>
          <p:nvPr/>
        </p:nvSpPr>
        <p:spPr bwMode="auto">
          <a:xfrm>
            <a:off x="557213" y="2524125"/>
            <a:ext cx="3046412"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r>
              <a:rPr lang="en-US" altLang="en-US"/>
              <a:t>You can express a fraction with 0 in the denominator, but it has no meaning.</a:t>
            </a:r>
          </a:p>
          <a:p>
            <a:endParaRPr lang="en-US" altLang="en-US"/>
          </a:p>
          <a:p>
            <a:r>
              <a:rPr lang="en-US" altLang="en-US"/>
              <a:t>Division by zero is undefined. Mathematicians have never defined the meaning because there is no good definition.</a:t>
            </a:r>
          </a:p>
        </p:txBody>
      </p:sp>
      <p:sp>
        <p:nvSpPr>
          <p:cNvPr id="130056" name="TextBox 5"/>
          <p:cNvSpPr txBox="1">
            <a:spLocks noChangeArrowheads="1"/>
          </p:cNvSpPr>
          <p:nvPr/>
        </p:nvSpPr>
        <p:spPr bwMode="auto">
          <a:xfrm>
            <a:off x="720725" y="5408613"/>
            <a:ext cx="7778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r>
              <a:rPr lang="en-US" altLang="en-US"/>
              <a:t>To learn more: </a:t>
            </a:r>
            <a:r>
              <a:rPr lang="en-US" altLang="en-US">
                <a:hlinkClick r:id="rId4"/>
              </a:rPr>
              <a:t>https://www.khanacademy.org/math/algebra/introduction-to-algebra/division-by-zero/v/why-dividing-by-zero-is-undefined</a:t>
            </a:r>
            <a:r>
              <a:rPr lang="en-US" altLang="en-US"/>
              <a:t> </a:t>
            </a:r>
          </a:p>
        </p:txBody>
      </p:sp>
      <p:sp>
        <p:nvSpPr>
          <p:cNvPr id="9" name="TextBox 8">
            <a:extLst>
              <a:ext uri="{FF2B5EF4-FFF2-40B4-BE49-F238E27FC236}">
                <a16:creationId xmlns:a16="http://schemas.microsoft.com/office/drawing/2014/main" id="{4A2D748A-F226-4ECD-BDAB-30A208FBF361}"/>
              </a:ext>
            </a:extLst>
          </p:cNvPr>
          <p:cNvSpPr txBox="1">
            <a:spLocks noRot="1" noChangeAspect="1" noMove="1" noResize="1" noEditPoints="1" noAdjustHandles="1" noChangeArrowheads="1" noChangeShapeType="1" noTextEdit="1"/>
          </p:cNvSpPr>
          <p:nvPr/>
        </p:nvSpPr>
        <p:spPr>
          <a:xfrm>
            <a:off x="2098042" y="1405284"/>
            <a:ext cx="1146221" cy="783741"/>
          </a:xfrm>
          <a:prstGeom prst="rect">
            <a:avLst/>
          </a:prstGeom>
          <a:blipFill>
            <a:blip r:embed="rId5"/>
            <a:stretch>
              <a:fillRect/>
            </a:stretch>
          </a:blipFill>
        </p:spPr>
        <p:txBody>
          <a:bodyPr/>
          <a:lstStyle/>
          <a:p>
            <a:r>
              <a:rPr lang="en-US">
                <a:noFill/>
              </a:rPr>
              <a:t> </a:t>
            </a:r>
          </a:p>
        </p:txBody>
      </p:sp>
    </p:spTree>
    <p:extLst>
      <p:ext uri="{BB962C8B-B14F-4D97-AF65-F5344CB8AC3E}">
        <p14:creationId xmlns:p14="http://schemas.microsoft.com/office/powerpoint/2010/main" val="79362279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p:txBody>
          <a:bodyPr/>
          <a:lstStyle/>
          <a:p>
            <a:r>
              <a:rPr lang="en-US" altLang="en-US">
                <a:ea typeface="MS PGothic" charset="-128"/>
              </a:rPr>
              <a:t>Resources</a:t>
            </a:r>
          </a:p>
        </p:txBody>
      </p:sp>
      <p:sp>
        <p:nvSpPr>
          <p:cNvPr id="132099" name="Content Placeholder 2"/>
          <p:cNvSpPr>
            <a:spLocks noGrp="1"/>
          </p:cNvSpPr>
          <p:nvPr>
            <p:ph idx="1"/>
          </p:nvPr>
        </p:nvSpPr>
        <p:spPr/>
        <p:txBody>
          <a:bodyPr/>
          <a:lstStyle/>
          <a:p>
            <a:pPr marL="0" indent="0">
              <a:buFont typeface="Arial" charset="0"/>
              <a:buNone/>
            </a:pPr>
            <a:r>
              <a:rPr lang="en-US" altLang="en-US" sz="2400">
                <a:ea typeface="MS PGothic" charset="-128"/>
              </a:rPr>
              <a:t>Math is Fun – Properties of Zero</a:t>
            </a:r>
          </a:p>
          <a:p>
            <a:pPr marL="0" indent="0">
              <a:buFont typeface="Arial" charset="0"/>
              <a:buNone/>
            </a:pPr>
            <a:r>
              <a:rPr lang="en-US" altLang="en-US" sz="2400">
                <a:ea typeface="MS PGothic" charset="-128"/>
                <a:hlinkClick r:id="rId3"/>
              </a:rPr>
              <a:t>http://www.mathsisfun.com/numbers/zero.html</a:t>
            </a:r>
            <a:r>
              <a:rPr lang="en-US" altLang="en-US" sz="2400">
                <a:ea typeface="MS PGothic" charset="-128"/>
              </a:rPr>
              <a:t> </a:t>
            </a:r>
          </a:p>
          <a:p>
            <a:pPr marL="0" indent="0">
              <a:buFont typeface="Arial" charset="0"/>
              <a:buNone/>
            </a:pPr>
            <a:r>
              <a:rPr lang="en-US" altLang="en-US" sz="2400">
                <a:ea typeface="MS PGothic" charset="-128"/>
              </a:rPr>
              <a:t>Math is Fun – Dividing by Zero</a:t>
            </a:r>
          </a:p>
          <a:p>
            <a:pPr marL="0" indent="0">
              <a:buFont typeface="Arial" charset="0"/>
              <a:buNone/>
            </a:pPr>
            <a:r>
              <a:rPr lang="en-US" altLang="en-US" sz="2400">
                <a:ea typeface="MS PGothic" charset="-128"/>
                <a:hlinkClick r:id="rId4"/>
              </a:rPr>
              <a:t>https://www.mathsisfun.com/numbers/dividing-by-zero.html</a:t>
            </a:r>
            <a:r>
              <a:rPr lang="en-US" altLang="en-US" sz="2400">
                <a:ea typeface="MS PGothic" charset="-128"/>
              </a:rPr>
              <a:t> </a:t>
            </a:r>
          </a:p>
          <a:p>
            <a:pPr marL="0" indent="0">
              <a:buFont typeface="Arial" charset="0"/>
              <a:buNone/>
            </a:pPr>
            <a:r>
              <a:rPr lang="en-US" altLang="en-US" sz="2400">
                <a:ea typeface="MS PGothic" charset="-128"/>
              </a:rPr>
              <a:t>Khan Academy – Why Dividing by Zero is Undefined</a:t>
            </a:r>
          </a:p>
          <a:p>
            <a:pPr marL="0" indent="0">
              <a:buFont typeface="Arial" charset="0"/>
              <a:buNone/>
            </a:pPr>
            <a:r>
              <a:rPr lang="en-US" altLang="en-US" sz="2400">
                <a:ea typeface="MS PGothic" charset="-128"/>
                <a:hlinkClick r:id="rId5"/>
              </a:rPr>
              <a:t>https://www.khanacademy.org/math/algebra/introduction-to-algebra/division-by-zero/v/why-dividing-by-zero-is-undefined</a:t>
            </a:r>
            <a:endParaRPr lang="en-US" altLang="en-US" sz="2400">
              <a:ea typeface="MS PGothic" charset="-128"/>
            </a:endParaRPr>
          </a:p>
          <a:p>
            <a:pPr marL="0" indent="0">
              <a:buFont typeface="Arial" charset="0"/>
              <a:buNone/>
            </a:pPr>
            <a:endParaRPr lang="en-US" altLang="en-US" sz="2400">
              <a:ea typeface="MS PGothic" charset="-128"/>
            </a:endParaRPr>
          </a:p>
        </p:txBody>
      </p:sp>
      <p:sp>
        <p:nvSpPr>
          <p:cNvPr id="4" name="Slide Number Placeholder 3">
            <a:extLst>
              <a:ext uri="{FF2B5EF4-FFF2-40B4-BE49-F238E27FC236}">
                <a16:creationId xmlns:a16="http://schemas.microsoft.com/office/drawing/2014/main" id="{4B4599A5-429A-4340-BE7E-98C8DCACC2D4}"/>
              </a:ext>
            </a:extLst>
          </p:cNvPr>
          <p:cNvSpPr>
            <a:spLocks noGrp="1"/>
          </p:cNvSpPr>
          <p:nvPr>
            <p:ph type="sldNum" sz="quarter" idx="10"/>
          </p:nvPr>
        </p:nvSpPr>
        <p:spPr/>
        <p:txBody>
          <a:bodyPr/>
          <a:lstStyle/>
          <a:p>
            <a:pPr>
              <a:defRPr/>
            </a:pPr>
            <a:fld id="{0F90856A-C9A0-7C4B-B534-ED98A11CC57A}" type="slidenum">
              <a:rPr lang="en-US" altLang="en-US" smtClean="0"/>
              <a:pPr>
                <a:defRPr/>
              </a:pPr>
              <a:t>69</a:t>
            </a:fld>
            <a:endParaRPr lang="en-US" altLang="en-US" dirty="0"/>
          </a:p>
        </p:txBody>
      </p:sp>
    </p:spTree>
    <p:extLst>
      <p:ext uri="{BB962C8B-B14F-4D97-AF65-F5344CB8AC3E}">
        <p14:creationId xmlns:p14="http://schemas.microsoft.com/office/powerpoint/2010/main" val="145961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a:bodyPr>
          <a:lstStyle/>
          <a:p>
            <a:r>
              <a:rPr lang="en-US" altLang="en-US" dirty="0"/>
              <a:t>Mathematical Reasoning</a:t>
            </a:r>
          </a:p>
        </p:txBody>
      </p:sp>
      <p:sp>
        <p:nvSpPr>
          <p:cNvPr id="15363" name="Content Placeholder 8"/>
          <p:cNvSpPr>
            <a:spLocks noGrp="1"/>
          </p:cNvSpPr>
          <p:nvPr>
            <p:ph sz="half" idx="1"/>
          </p:nvPr>
        </p:nvSpPr>
        <p:spPr>
          <a:xfrm>
            <a:off x="457201" y="1930400"/>
            <a:ext cx="3969656" cy="3936416"/>
          </a:xfrm>
        </p:spPr>
        <p:txBody>
          <a:bodyPr>
            <a:noAutofit/>
          </a:bodyPr>
          <a:lstStyle/>
          <a:p>
            <a:r>
              <a:rPr lang="en-US" sz="1800" dirty="0">
                <a:cs typeface="Arial Bold" charset="0"/>
              </a:rPr>
              <a:t>One test with calculator allowed on most items – TI 30XS on screen</a:t>
            </a:r>
          </a:p>
          <a:p>
            <a:r>
              <a:rPr lang="en-US" sz="1800" dirty="0">
                <a:cs typeface="Arial Bold" charset="0"/>
              </a:rPr>
              <a:t>Content</a:t>
            </a:r>
          </a:p>
          <a:p>
            <a:pPr lvl="1"/>
            <a:r>
              <a:rPr lang="en-US" sz="1800" dirty="0">
                <a:cs typeface="Arial Bold" charset="0"/>
              </a:rPr>
              <a:t>45% - Quantitative Problem Solving (rational numbers and shapes and measurement)</a:t>
            </a:r>
          </a:p>
          <a:p>
            <a:pPr lvl="1"/>
            <a:r>
              <a:rPr lang="en-US" sz="1800" dirty="0">
                <a:cs typeface="Arial Bold" charset="0"/>
              </a:rPr>
              <a:t>55% - Algebraic Problem Solving (graphs and functions &amp; expressions and equations)</a:t>
            </a:r>
          </a:p>
          <a:p>
            <a:r>
              <a:rPr lang="en-US" sz="1800" dirty="0">
                <a:cs typeface="Arial Bold" charset="0"/>
              </a:rPr>
              <a:t>Integration of math practices</a:t>
            </a:r>
          </a:p>
        </p:txBody>
      </p:sp>
      <p:sp>
        <p:nvSpPr>
          <p:cNvPr id="10" name="Text Placeholder 9"/>
          <p:cNvSpPr>
            <a:spLocks noGrp="1"/>
          </p:cNvSpPr>
          <p:nvPr>
            <p:ph sz="half" idx="2"/>
          </p:nvPr>
        </p:nvSpPr>
        <p:spPr>
          <a:xfrm>
            <a:off x="4947053" y="1930400"/>
            <a:ext cx="3635098" cy="3936416"/>
          </a:xfrm>
        </p:spPr>
        <p:txBody>
          <a:bodyPr>
            <a:normAutofit/>
          </a:bodyPr>
          <a:lstStyle>
            <a:lvl1pPr defTabSz="457200" eaLnBrk="0" hangingPunct="0">
              <a:defRPr sz="2400">
                <a:solidFill>
                  <a:schemeClr val="tx1"/>
                </a:solidFill>
                <a:latin typeface="Arial" pitchFamily="34" charset="0"/>
                <a:ea typeface="ＭＳ Ｐゴシック" pitchFamily="34" charset="-128"/>
              </a:defRPr>
            </a:lvl1pPr>
            <a:lvl2pPr marL="37931725" indent="-37474525" defTabSz="457200"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r>
              <a:rPr lang="en-US" sz="1800" dirty="0"/>
              <a:t>Technology-enhanced items </a:t>
            </a:r>
          </a:p>
          <a:p>
            <a:pPr marL="682625" indent="-334963"/>
            <a:r>
              <a:rPr lang="en-US" sz="1800" dirty="0"/>
              <a:t>Multiple choice </a:t>
            </a:r>
          </a:p>
          <a:p>
            <a:pPr marL="682625" indent="-334963"/>
            <a:r>
              <a:rPr lang="en-US" sz="1800" dirty="0"/>
              <a:t>Drag-drop</a:t>
            </a:r>
          </a:p>
          <a:p>
            <a:pPr marL="682625" indent="-334963"/>
            <a:r>
              <a:rPr lang="en-US" sz="1800" dirty="0"/>
              <a:t>Drop-down</a:t>
            </a:r>
          </a:p>
          <a:p>
            <a:pPr marL="682625" indent="-334963"/>
            <a:r>
              <a:rPr lang="en-US" sz="1800" dirty="0"/>
              <a:t>Fill-in-the-blank</a:t>
            </a:r>
          </a:p>
        </p:txBody>
      </p:sp>
      <p:sp>
        <p:nvSpPr>
          <p:cNvPr id="11" name="Text Placeholder 7"/>
          <p:cNvSpPr>
            <a:spLocks noGrp="1"/>
          </p:cNvSpPr>
          <p:nvPr>
            <p:ph type="body" idx="4294967295"/>
          </p:nvPr>
        </p:nvSpPr>
        <p:spPr>
          <a:xfrm>
            <a:off x="457200" y="1290638"/>
            <a:ext cx="3969657" cy="639762"/>
          </a:xfr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oAutofit/>
          </a:bodyPr>
          <a:lstStyle>
            <a:lvl1pPr defTabSz="457200" eaLnBrk="0" hangingPunct="0">
              <a:defRPr sz="2400">
                <a:solidFill>
                  <a:schemeClr val="tx1"/>
                </a:solidFill>
                <a:latin typeface="Arial" pitchFamily="34" charset="0"/>
                <a:ea typeface="ＭＳ Ｐゴシック" pitchFamily="34" charset="-128"/>
              </a:defRPr>
            </a:lvl1pPr>
            <a:lvl2pPr marL="37931725" indent="-37474525" defTabSz="457200" eaLnBrk="0" hangingPunct="0">
              <a:defRPr sz="2400">
                <a:solidFill>
                  <a:schemeClr val="tx1"/>
                </a:solidFill>
                <a:latin typeface="Arial" pitchFamily="34" charset="0"/>
                <a:ea typeface="ＭＳ Ｐゴシック" pitchFamily="34" charset="-128"/>
              </a:defRPr>
            </a:lvl2pPr>
            <a:lvl3pPr eaLnBrk="0" hangingPunct="0">
              <a:defRPr sz="2400">
                <a:solidFill>
                  <a:schemeClr val="tx1"/>
                </a:solidFill>
                <a:latin typeface="Arial" pitchFamily="34" charset="0"/>
                <a:ea typeface="ＭＳ Ｐゴシック" pitchFamily="34" charset="-128"/>
              </a:defRPr>
            </a:lvl3pPr>
            <a:lvl4pPr eaLnBrk="0" hangingPunct="0">
              <a:defRPr sz="2400">
                <a:solidFill>
                  <a:schemeClr val="tx1"/>
                </a:solidFill>
                <a:latin typeface="Arial" pitchFamily="34" charset="0"/>
                <a:ea typeface="ＭＳ Ｐゴシック" pitchFamily="34" charset="-128"/>
              </a:defRPr>
            </a:lvl4pPr>
            <a:lvl5pPr eaLnBrk="0" hangingPunct="0">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marL="0" indent="0" algn="ctr">
              <a:buNone/>
            </a:pPr>
            <a:r>
              <a:rPr lang="en-US" sz="2800" b="1" dirty="0">
                <a:solidFill>
                  <a:schemeClr val="bg1"/>
                </a:solidFill>
              </a:rPr>
              <a:t>Overview</a:t>
            </a:r>
          </a:p>
        </p:txBody>
      </p:sp>
      <p:sp>
        <p:nvSpPr>
          <p:cNvPr id="19" name="Text Placeholder 7"/>
          <p:cNvSpPr txBox="1">
            <a:spLocks/>
          </p:cNvSpPr>
          <p:nvPr/>
        </p:nvSpPr>
        <p:spPr>
          <a:xfrm>
            <a:off x="4947053" y="1290638"/>
            <a:ext cx="3582988" cy="639762"/>
          </a:xfrm>
          <a:prstGeom prst="rect">
            <a:avLst/>
          </a:prstGeom>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oAutofit/>
          </a:bodyPr>
          <a:lstStyle>
            <a:lvl1pPr marL="342900" indent="-3429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1pPr>
            <a:lvl2pPr marL="37931725" indent="-37474525"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2pPr>
            <a:lvl3pPr marL="11430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3pPr>
            <a:lvl4pPr marL="16002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4pPr>
            <a:lvl5pPr marL="2057400" indent="-228600" algn="l" defTabSz="457200" rtl="0" eaLnBrk="0" latinLnBrk="0" hangingPunct="0">
              <a:lnSpc>
                <a:spcPct val="130000"/>
              </a:lnSpc>
              <a:spcBef>
                <a:spcPct val="20000"/>
              </a:spcBef>
              <a:buFont typeface="Arial"/>
              <a:buChar char="»"/>
              <a:defRPr sz="2400" kern="1200">
                <a:solidFill>
                  <a:schemeClr val="tx1"/>
                </a:solidFill>
                <a:latin typeface="Arial" pitchFamily="34" charset="0"/>
                <a:ea typeface="ＭＳ Ｐゴシック" pitchFamily="34" charset="-128"/>
                <a:cs typeface="+mn-cs"/>
              </a:defRPr>
            </a:lvl5pPr>
            <a:lvl6pPr marL="4572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6pPr>
            <a:lvl7pPr marL="9144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7pPr>
            <a:lvl8pPr marL="13716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8pPr>
            <a:lvl9pPr marL="1828800" indent="-228600" algn="l" defTabSz="457200" rtl="0" eaLnBrk="0" fontAlgn="base" latinLnBrk="0" hangingPunct="0">
              <a:spcBef>
                <a:spcPct val="0"/>
              </a:spcBef>
              <a:spcAft>
                <a:spcPct val="0"/>
              </a:spcAft>
              <a:buFont typeface="Arial"/>
              <a:buChar char="•"/>
              <a:defRPr sz="2400" kern="1200">
                <a:solidFill>
                  <a:schemeClr val="tx1"/>
                </a:solidFill>
                <a:latin typeface="Arial" pitchFamily="34" charset="0"/>
                <a:ea typeface="ＭＳ Ｐゴシック" pitchFamily="34" charset="-128"/>
                <a:cs typeface="+mn-cs"/>
              </a:defRPr>
            </a:lvl9pPr>
          </a:lstStyle>
          <a:p>
            <a:pPr marL="0" indent="0" algn="ctr">
              <a:buFont typeface="Arial"/>
              <a:buNone/>
            </a:pPr>
            <a:r>
              <a:rPr lang="en-US" sz="2800" b="1" dirty="0">
                <a:solidFill>
                  <a:schemeClr val="bg1"/>
                </a:solidFill>
              </a:rPr>
              <a:t>Item Types</a:t>
            </a:r>
          </a:p>
        </p:txBody>
      </p:sp>
      <p:sp>
        <p:nvSpPr>
          <p:cNvPr id="9"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7</a:t>
            </a:fld>
            <a:endParaRPr lang="en-US" dirty="0"/>
          </a:p>
        </p:txBody>
      </p:sp>
      <p:pic>
        <p:nvPicPr>
          <p:cNvPr id="2" name="Picture 1"/>
          <p:cNvPicPr>
            <a:picLocks noChangeAspect="1"/>
          </p:cNvPicPr>
          <p:nvPr/>
        </p:nvPicPr>
        <p:blipFill>
          <a:blip r:embed="rId3"/>
          <a:stretch>
            <a:fillRect/>
          </a:stretch>
        </p:blipFill>
        <p:spPr>
          <a:xfrm rot="936753">
            <a:off x="6443273" y="4526622"/>
            <a:ext cx="972186" cy="1836980"/>
          </a:xfrm>
          <a:prstGeom prst="rect">
            <a:avLst/>
          </a:prstGeom>
        </p:spPr>
      </p:pic>
    </p:spTree>
    <p:extLst>
      <p:ext uri="{BB962C8B-B14F-4D97-AF65-F5344CB8AC3E}">
        <p14:creationId xmlns:p14="http://schemas.microsoft.com/office/powerpoint/2010/main" val="103575864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413000"/>
            <a:ext cx="7543800" cy="1938992"/>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cap="all" dirty="0">
                <a:ln w="0"/>
                <a:solidFill>
                  <a:schemeClr val="bg1"/>
                </a:solidFill>
                <a:effectLst>
                  <a:reflection blurRad="12700" stA="50000" endPos="50000" dist="5000" dir="5400000" sy="-100000" rotWithShape="0"/>
                </a:effectLst>
              </a:rPr>
              <a:t>Getting Down to Basics</a:t>
            </a:r>
          </a:p>
          <a:p>
            <a:r>
              <a:rPr lang="en-US" sz="4000" b="1" cap="all" dirty="0">
                <a:ln w="0"/>
                <a:solidFill>
                  <a:schemeClr val="bg1"/>
                </a:solidFill>
                <a:effectLst>
                  <a:reflection blurRad="12700" stA="50000" endPos="50000" dist="5000" dir="5400000" sy="-100000" rotWithShape="0"/>
                </a:effectLst>
              </a:rPr>
              <a:t>With Algebraic Reasoning</a:t>
            </a:r>
          </a:p>
        </p:txBody>
      </p:sp>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70</a:t>
            </a:fld>
            <a:endParaRPr lang="en-US" altLang="en-US" sz="1200" dirty="0">
              <a:solidFill>
                <a:srgbClr val="0084A9"/>
              </a:solidFill>
            </a:endParaRPr>
          </a:p>
        </p:txBody>
      </p:sp>
    </p:spTree>
    <p:extLst>
      <p:ext uri="{BB962C8B-B14F-4D97-AF65-F5344CB8AC3E}">
        <p14:creationId xmlns:p14="http://schemas.microsoft.com/office/powerpoint/2010/main" val="1190898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6019800" cy="4876800"/>
          </a:xfrm>
        </p:spPr>
        <p:txBody>
          <a:bodyPr>
            <a:normAutofit/>
          </a:bodyPr>
          <a:lstStyle/>
          <a:p>
            <a:r>
              <a:rPr lang="en-US" sz="2800" dirty="0"/>
              <a:t>Arithmetic is doing something to numbers to get an answer.</a:t>
            </a:r>
          </a:p>
          <a:p>
            <a:pPr>
              <a:buNone/>
            </a:pPr>
            <a:r>
              <a:rPr lang="en-US" sz="2800" dirty="0"/>
              <a:t>			</a:t>
            </a:r>
          </a:p>
          <a:p>
            <a:r>
              <a:rPr lang="en-US" sz="2800" dirty="0"/>
              <a:t>Algebra is exploring the relationships between numbers.</a:t>
            </a:r>
          </a:p>
          <a:p>
            <a:pPr marL="0" indent="0">
              <a:lnSpc>
                <a:spcPct val="120000"/>
              </a:lnSpc>
              <a:buNone/>
            </a:pPr>
            <a:endParaRPr lang="en-US" sz="2800" dirty="0"/>
          </a:p>
          <a:p>
            <a:pPr>
              <a:lnSpc>
                <a:spcPct val="120000"/>
              </a:lnSpc>
            </a:pPr>
            <a:endParaRPr lang="en-US" sz="3000" dirty="0"/>
          </a:p>
          <a:p>
            <a:pPr>
              <a:lnSpc>
                <a:spcPct val="120000"/>
              </a:lnSpc>
            </a:pPr>
            <a:endParaRPr lang="en-US" dirty="0"/>
          </a:p>
        </p:txBody>
      </p:sp>
      <p:sp>
        <p:nvSpPr>
          <p:cNvPr id="3" name="Title 2"/>
          <p:cNvSpPr>
            <a:spLocks noGrp="1"/>
          </p:cNvSpPr>
          <p:nvPr>
            <p:ph type="title"/>
          </p:nvPr>
        </p:nvSpPr>
        <p:spPr/>
        <p:txBody>
          <a:bodyPr/>
          <a:lstStyle/>
          <a:p>
            <a:r>
              <a:rPr lang="en-US" dirty="0"/>
              <a:t>Remember . .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3734" y="3229817"/>
            <a:ext cx="2352675" cy="3069383"/>
          </a:xfrm>
          <a:prstGeom prst="rect">
            <a:avLst/>
          </a:prstGeom>
        </p:spPr>
      </p:pic>
      <p:sp>
        <p:nvSpPr>
          <p:cNvPr id="4" name="Slide Number Placeholder 3"/>
          <p:cNvSpPr>
            <a:spLocks noGrp="1"/>
          </p:cNvSpPr>
          <p:nvPr>
            <p:ph type="sldNum" sz="quarter" idx="12"/>
          </p:nvPr>
        </p:nvSpPr>
        <p:spPr/>
        <p:txBody>
          <a:bodyPr/>
          <a:lstStyle/>
          <a:p>
            <a:fld id="{6F42FDE4-A7DD-41A7-A0A6-9B649FB43336}" type="slidenum">
              <a:rPr kumimoji="0" lang="en-US" smtClean="0"/>
              <a:pPr/>
              <a:t>71</a:t>
            </a:fld>
            <a:endParaRPr kumimoji="0" lang="en-US" dirty="0"/>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71</a:t>
            </a:fld>
            <a:endParaRPr lang="en-US" dirty="0"/>
          </a:p>
        </p:txBody>
      </p:sp>
    </p:spTree>
    <p:extLst>
      <p:ext uri="{BB962C8B-B14F-4D97-AF65-F5344CB8AC3E}">
        <p14:creationId xmlns:p14="http://schemas.microsoft.com/office/powerpoint/2010/main" val="344154001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a:t>Some students believe that letters represent particular objects or abbreviated words</a:t>
            </a:r>
          </a:p>
          <a:p>
            <a:pPr>
              <a:buNone/>
            </a:pPr>
            <a:br>
              <a:rPr lang="en-US" dirty="0"/>
            </a:br>
            <a:endParaRPr lang="en-US" dirty="0"/>
          </a:p>
        </p:txBody>
      </p:sp>
      <p:sp>
        <p:nvSpPr>
          <p:cNvPr id="3" name="Title 2"/>
          <p:cNvSpPr>
            <a:spLocks noGrp="1"/>
          </p:cNvSpPr>
          <p:nvPr>
            <p:ph type="title"/>
          </p:nvPr>
        </p:nvSpPr>
        <p:spPr/>
        <p:txBody>
          <a:bodyPr/>
          <a:lstStyle/>
          <a:p>
            <a:r>
              <a:rPr lang="en-US" dirty="0"/>
              <a:t>Variable</a:t>
            </a:r>
          </a:p>
        </p:txBody>
      </p:sp>
      <p:pic>
        <p:nvPicPr>
          <p:cNvPr id="4" name="Picture 3" descr="Equation: Wrong interpretation 6d = 12 where d = doughnuts, 12 is a dollar amount"/>
          <p:cNvPicPr/>
          <p:nvPr/>
        </p:nvPicPr>
        <p:blipFill>
          <a:blip r:embed="rId3" cstate="print"/>
          <a:srcRect/>
          <a:stretch>
            <a:fillRect/>
          </a:stretch>
        </p:blipFill>
        <p:spPr bwMode="auto">
          <a:xfrm>
            <a:off x="542925" y="3543300"/>
            <a:ext cx="4181475" cy="2552700"/>
          </a:xfrm>
          <a:prstGeom prst="rect">
            <a:avLst/>
          </a:prstGeom>
          <a:noFill/>
          <a:ln w="9525">
            <a:noFill/>
            <a:miter lim="800000"/>
            <a:headEnd/>
            <a:tailEnd/>
          </a:ln>
        </p:spPr>
      </p:pic>
      <p:pic>
        <p:nvPicPr>
          <p:cNvPr id="5" name="Picture 4" descr="Equation: Correct interpretation 6d = 12 where d = dollars, 12 is the number of doughnuts"/>
          <p:cNvPicPr/>
          <p:nvPr/>
        </p:nvPicPr>
        <p:blipFill>
          <a:blip r:embed="rId4" cstate="print"/>
          <a:srcRect/>
          <a:stretch>
            <a:fillRect/>
          </a:stretch>
        </p:blipFill>
        <p:spPr bwMode="auto">
          <a:xfrm>
            <a:off x="4876800" y="3543300"/>
            <a:ext cx="4181475" cy="25527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6F42FDE4-A7DD-41A7-A0A6-9B649FB43336}" type="slidenum">
              <a:rPr kumimoji="0" lang="en-US" smtClean="0"/>
              <a:pPr/>
              <a:t>72</a:t>
            </a:fld>
            <a:endParaRPr kumimoji="0" lang="en-US" dirty="0"/>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72</a:t>
            </a:fld>
            <a:endParaRPr lang="en-US" dirty="0"/>
          </a:p>
        </p:txBody>
      </p:sp>
    </p:spTree>
    <p:extLst>
      <p:ext uri="{BB962C8B-B14F-4D97-AF65-F5344CB8AC3E}">
        <p14:creationId xmlns:p14="http://schemas.microsoft.com/office/powerpoint/2010/main" val="313846638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FontTx/>
              <a:buNone/>
              <a:defRPr/>
            </a:pPr>
            <a:r>
              <a:rPr lang="en-US" sz="2800" b="1" dirty="0"/>
              <a:t>The equal sign stands for balance or equality. </a:t>
            </a:r>
            <a:r>
              <a:rPr lang="en-NZ" sz="2800" dirty="0"/>
              <a:t>The concept of balance can be used to reinforce the idea of equality – both sides of the number sentence need to be the same, the equation needs to balance. </a:t>
            </a:r>
            <a:endParaRPr lang="en-US" sz="2800" dirty="0"/>
          </a:p>
          <a:p>
            <a:pPr>
              <a:defRPr/>
            </a:pPr>
            <a:endParaRPr lang="en-US" dirty="0"/>
          </a:p>
        </p:txBody>
      </p:sp>
      <p:sp>
        <p:nvSpPr>
          <p:cNvPr id="29699" name="Title 2"/>
          <p:cNvSpPr>
            <a:spLocks noGrp="1"/>
          </p:cNvSpPr>
          <p:nvPr>
            <p:ph type="title"/>
          </p:nvPr>
        </p:nvSpPr>
        <p:spPr/>
        <p:txBody>
          <a:bodyPr/>
          <a:lstStyle/>
          <a:p>
            <a:r>
              <a:rPr lang="en-US" dirty="0"/>
              <a:t>Confusion About the Equal Sign</a:t>
            </a:r>
          </a:p>
        </p:txBody>
      </p:sp>
      <p:pic>
        <p:nvPicPr>
          <p:cNvPr id="29700" name="Picture 5" descr="http://arb.nzcer.org.nz/images/research/conceptmaps/atcm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038600"/>
            <a:ext cx="4038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6F42FDE4-A7DD-41A7-A0A6-9B649FB43336}" type="slidenum">
              <a:rPr kumimoji="0" lang="en-US" smtClean="0"/>
              <a:pPr/>
              <a:t>73</a:t>
            </a:fld>
            <a:endParaRPr kumimoji="0"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73</a:t>
            </a:fld>
            <a:endParaRPr lang="en-US" dirty="0"/>
          </a:p>
        </p:txBody>
      </p:sp>
    </p:spTree>
    <p:extLst>
      <p:ext uri="{BB962C8B-B14F-4D97-AF65-F5344CB8AC3E}">
        <p14:creationId xmlns:p14="http://schemas.microsoft.com/office/powerpoint/2010/main" val="259772216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a:t>A Few Examples</a:t>
            </a:r>
          </a:p>
          <a:p>
            <a:endParaRPr lang="en-US" dirty="0"/>
          </a:p>
          <a:p>
            <a:endParaRPr lang="en-US" dirty="0"/>
          </a:p>
        </p:txBody>
      </p:sp>
      <p:sp>
        <p:nvSpPr>
          <p:cNvPr id="3" name="Title 2"/>
          <p:cNvSpPr>
            <a:spLocks noGrp="1"/>
          </p:cNvSpPr>
          <p:nvPr>
            <p:ph type="title"/>
          </p:nvPr>
        </p:nvSpPr>
        <p:spPr/>
        <p:txBody>
          <a:bodyPr/>
          <a:lstStyle/>
          <a:p>
            <a:r>
              <a:rPr lang="en-US" dirty="0"/>
              <a:t>Symbolic Notation</a:t>
            </a:r>
          </a:p>
        </p:txBody>
      </p:sp>
      <p:graphicFrame>
        <p:nvGraphicFramePr>
          <p:cNvPr id="4" name="Table 3"/>
          <p:cNvGraphicFramePr>
            <a:graphicFrameLocks noGrp="1"/>
          </p:cNvGraphicFramePr>
          <p:nvPr>
            <p:extLst>
              <p:ext uri="{D42A27DB-BD31-4B8C-83A1-F6EECF244321}">
                <p14:modId xmlns:p14="http://schemas.microsoft.com/office/powerpoint/2010/main" val="649321"/>
              </p:ext>
            </p:extLst>
          </p:nvPr>
        </p:nvGraphicFramePr>
        <p:xfrm>
          <a:off x="685800" y="2209800"/>
          <a:ext cx="7848600" cy="3723785"/>
        </p:xfrm>
        <a:graphic>
          <a:graphicData uri="http://schemas.openxmlformats.org/drawingml/2006/table">
            <a:tbl>
              <a:tblPr firstRow="1" bandRow="1">
                <a:tableStyleId>{B301B821-A1FF-4177-AEE7-76D212191A09}</a:tableStyleId>
              </a:tblPr>
              <a:tblGrid>
                <a:gridCol w="2616200">
                  <a:extLst>
                    <a:ext uri="{9D8B030D-6E8A-4147-A177-3AD203B41FA5}">
                      <a16:colId xmlns:a16="http://schemas.microsoft.com/office/drawing/2014/main" val="20000"/>
                    </a:ext>
                  </a:extLst>
                </a:gridCol>
                <a:gridCol w="2616200">
                  <a:extLst>
                    <a:ext uri="{9D8B030D-6E8A-4147-A177-3AD203B41FA5}">
                      <a16:colId xmlns:a16="http://schemas.microsoft.com/office/drawing/2014/main" val="20001"/>
                    </a:ext>
                  </a:extLst>
                </a:gridCol>
                <a:gridCol w="2616200">
                  <a:extLst>
                    <a:ext uri="{9D8B030D-6E8A-4147-A177-3AD203B41FA5}">
                      <a16:colId xmlns:a16="http://schemas.microsoft.com/office/drawing/2014/main" val="20002"/>
                    </a:ext>
                  </a:extLst>
                </a:gridCol>
              </a:tblGrid>
              <a:tr h="572153">
                <a:tc>
                  <a:txBody>
                    <a:bodyPr/>
                    <a:lstStyle/>
                    <a:p>
                      <a:pPr algn="ctr"/>
                      <a:r>
                        <a:rPr lang="en-US" sz="2600" dirty="0"/>
                        <a:t>Sign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600" dirty="0"/>
                        <a:t>Arithmetic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600" dirty="0"/>
                        <a:t>Algebra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875647">
                <a:tc>
                  <a:txBody>
                    <a:bodyPr/>
                    <a:lstStyle/>
                    <a:p>
                      <a:pPr algn="ctr"/>
                      <a:r>
                        <a:rPr lang="en-US" sz="2600" dirty="0"/>
                        <a:t>= (equal)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 . . . And the answer 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Equivalence between two quantities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72153">
                <a:tc>
                  <a:txBody>
                    <a:bodyPr/>
                    <a:lstStyle/>
                    <a:p>
                      <a:pPr algn="ctr"/>
                      <a:r>
                        <a:rPr lang="en-US" sz="2600" dirty="0"/>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Addition operation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Positive</a:t>
                      </a:r>
                      <a:r>
                        <a:rPr lang="en-US" sz="2600" baseline="0" dirty="0"/>
                        <a:t> number</a:t>
                      </a:r>
                      <a:endParaRPr lang="en-US" sz="2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987552">
                <a:tc>
                  <a:txBody>
                    <a:bodyPr/>
                    <a:lstStyle/>
                    <a:p>
                      <a:pPr algn="ctr"/>
                      <a:r>
                        <a:rPr lang="en-US" sz="26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Subtraction</a:t>
                      </a:r>
                      <a:r>
                        <a:rPr lang="en-US" sz="2600" baseline="0" dirty="0"/>
                        <a:t> operation</a:t>
                      </a:r>
                      <a:endParaRPr lang="en-US" sz="2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r>
                        <a:rPr lang="en-US" sz="2600" dirty="0"/>
                        <a:t>Negative number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
        <p:nvSpPr>
          <p:cNvPr id="5" name="Slide Number Placeholder 4"/>
          <p:cNvSpPr>
            <a:spLocks noGrp="1"/>
          </p:cNvSpPr>
          <p:nvPr>
            <p:ph type="sldNum" sz="quarter" idx="12"/>
          </p:nvPr>
        </p:nvSpPr>
        <p:spPr/>
        <p:txBody>
          <a:bodyPr/>
          <a:lstStyle/>
          <a:p>
            <a:fld id="{6F42FDE4-A7DD-41A7-A0A6-9B649FB43336}" type="slidenum">
              <a:rPr kumimoji="0" lang="en-US" smtClean="0"/>
              <a:pPr/>
              <a:t>74</a:t>
            </a:fld>
            <a:endParaRPr kumimoji="0"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74</a:t>
            </a:fld>
            <a:endParaRPr lang="en-US" dirty="0"/>
          </a:p>
        </p:txBody>
      </p:sp>
    </p:spTree>
    <p:extLst>
      <p:ext uri="{BB962C8B-B14F-4D97-AF65-F5344CB8AC3E}">
        <p14:creationId xmlns:p14="http://schemas.microsoft.com/office/powerpoint/2010/main" val="413351052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Is Larger?</a:t>
            </a:r>
          </a:p>
        </p:txBody>
      </p:sp>
      <p:pic>
        <p:nvPicPr>
          <p:cNvPr id="8194" name="Picture 2" descr="small agencies can win new business from large ad firms">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989588"/>
            <a:ext cx="3886200" cy="420888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63600" y="1778000"/>
            <a:ext cx="4114800" cy="3046988"/>
          </a:xfrm>
          <a:prstGeom prst="rect">
            <a:avLst/>
          </a:prstGeom>
          <a:noFill/>
        </p:spPr>
        <p:txBody>
          <a:bodyPr wrap="square" rtlCol="0">
            <a:spAutoFit/>
          </a:bodyPr>
          <a:lstStyle/>
          <a:p>
            <a:pPr>
              <a:lnSpc>
                <a:spcPct val="150000"/>
              </a:lnSpc>
            </a:pPr>
            <a:r>
              <a:rPr lang="en-US" sz="3200" dirty="0"/>
              <a:t>2</a:t>
            </a:r>
            <a:r>
              <a:rPr lang="en-US" sz="3200" baseline="30000" dirty="0"/>
              <a:t>3</a:t>
            </a:r>
            <a:r>
              <a:rPr lang="en-US" sz="3200" dirty="0"/>
              <a:t> or 3</a:t>
            </a:r>
            <a:r>
              <a:rPr lang="en-US" sz="3200" baseline="30000" dirty="0"/>
              <a:t>2</a:t>
            </a:r>
          </a:p>
          <a:p>
            <a:pPr>
              <a:lnSpc>
                <a:spcPct val="150000"/>
              </a:lnSpc>
            </a:pPr>
            <a:r>
              <a:rPr lang="en-US" sz="3200" dirty="0"/>
              <a:t>3</a:t>
            </a:r>
            <a:r>
              <a:rPr lang="en-US" sz="3200" baseline="30000" dirty="0"/>
              <a:t>4</a:t>
            </a:r>
            <a:r>
              <a:rPr lang="en-US" sz="3200" dirty="0"/>
              <a:t> or 4</a:t>
            </a:r>
            <a:r>
              <a:rPr lang="en-US" sz="3200" baseline="30000" dirty="0"/>
              <a:t>3</a:t>
            </a:r>
          </a:p>
          <a:p>
            <a:pPr>
              <a:lnSpc>
                <a:spcPct val="150000"/>
              </a:lnSpc>
            </a:pPr>
            <a:r>
              <a:rPr lang="en-US" sz="3200" dirty="0"/>
              <a:t> 6</a:t>
            </a:r>
            <a:r>
              <a:rPr lang="en-US" sz="3200" baseline="30000" dirty="0"/>
              <a:t>2</a:t>
            </a:r>
            <a:r>
              <a:rPr lang="en-US" sz="3200" dirty="0"/>
              <a:t> or 2</a:t>
            </a:r>
            <a:r>
              <a:rPr lang="en-US" sz="3200" baseline="30000" dirty="0"/>
              <a:t>6</a:t>
            </a:r>
          </a:p>
          <a:p>
            <a:pPr>
              <a:lnSpc>
                <a:spcPct val="150000"/>
              </a:lnSpc>
            </a:pPr>
            <a:r>
              <a:rPr lang="en-US" sz="3200" dirty="0"/>
              <a:t>8</a:t>
            </a:r>
            <a:r>
              <a:rPr lang="en-US" sz="3200" baseline="30000" dirty="0"/>
              <a:t>9</a:t>
            </a:r>
            <a:r>
              <a:rPr lang="en-US" sz="3200" dirty="0"/>
              <a:t> or 9</a:t>
            </a:r>
            <a:r>
              <a:rPr lang="en-US" sz="3200" baseline="30000" dirty="0"/>
              <a:t>8</a:t>
            </a:r>
          </a:p>
        </p:txBody>
      </p:sp>
      <p:sp>
        <p:nvSpPr>
          <p:cNvPr id="4" name="Slide Number Placeholder 3"/>
          <p:cNvSpPr>
            <a:spLocks noGrp="1"/>
          </p:cNvSpPr>
          <p:nvPr>
            <p:ph type="sldNum" sz="quarter" idx="12"/>
          </p:nvPr>
        </p:nvSpPr>
        <p:spPr/>
        <p:txBody>
          <a:bodyPr/>
          <a:lstStyle/>
          <a:p>
            <a:fld id="{6F42FDE4-A7DD-41A7-A0A6-9B649FB43336}" type="slidenum">
              <a:rPr kumimoji="0" lang="en-US" smtClean="0"/>
              <a:pPr/>
              <a:t>75</a:t>
            </a:fld>
            <a:endParaRPr kumimoji="0"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75</a:t>
            </a:fld>
            <a:endParaRPr lang="en-US" dirty="0"/>
          </a:p>
        </p:txBody>
      </p:sp>
    </p:spTree>
    <p:extLst>
      <p:ext uri="{BB962C8B-B14F-4D97-AF65-F5344CB8AC3E}">
        <p14:creationId xmlns:p14="http://schemas.microsoft.com/office/powerpoint/2010/main" val="167658445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itle 2"/>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dirty="0">
                <a:cs typeface="Arial Bold" charset="0"/>
              </a:rPr>
              <a:t>Use Multiple Representations</a:t>
            </a:r>
          </a:p>
        </p:txBody>
      </p:sp>
      <p:sp>
        <p:nvSpPr>
          <p:cNvPr id="76803" name="Content Placeholder 3"/>
          <p:cNvSpPr>
            <a:spLocks noGrp="1"/>
          </p:cNvSpPr>
          <p:nvPr>
            <p:ph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defRPr/>
            </a:pPr>
            <a:r>
              <a:rPr lang="en-US" sz="2800" dirty="0">
                <a:cs typeface="Arial Bold" charset="0"/>
              </a:rPr>
              <a:t>Start with the concrete</a:t>
            </a:r>
          </a:p>
          <a:p>
            <a:pPr>
              <a:defRPr/>
            </a:pPr>
            <a:r>
              <a:rPr lang="en-US" sz="2800" dirty="0">
                <a:cs typeface="Arial Bold" charset="0"/>
              </a:rPr>
              <a:t>Represent problems using symbols, expressions, and equations, tables, and graphs</a:t>
            </a:r>
          </a:p>
          <a:p>
            <a:pPr>
              <a:defRPr/>
            </a:pPr>
            <a:r>
              <a:rPr lang="en-US" sz="2800" dirty="0">
                <a:cs typeface="Arial Bold" charset="0"/>
              </a:rPr>
              <a:t>Model real-world situations</a:t>
            </a:r>
          </a:p>
          <a:p>
            <a:pPr>
              <a:defRPr/>
            </a:pPr>
            <a:r>
              <a:rPr lang="en-US" sz="2800" dirty="0">
                <a:cs typeface="Arial Bold" charset="0"/>
              </a:rPr>
              <a:t>Complete problems different ways (flexibility in problem solving)</a:t>
            </a:r>
          </a:p>
        </p:txBody>
      </p:sp>
      <p:pic>
        <p:nvPicPr>
          <p:cNvPr id="781315" name="Picture 3"/>
          <p:cNvPicPr>
            <a:picLocks noChangeAspect="1" noChangeArrowheads="1"/>
          </p:cNvPicPr>
          <p:nvPr/>
        </p:nvPicPr>
        <p:blipFill>
          <a:blip r:embed="rId3"/>
          <a:srcRect/>
          <a:stretch>
            <a:fillRect/>
          </a:stretch>
        </p:blipFill>
        <p:spPr bwMode="auto">
          <a:xfrm>
            <a:off x="5663832" y="4726545"/>
            <a:ext cx="3215995" cy="18758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6F42FDE4-A7DD-41A7-A0A6-9B649FB43336}" type="slidenum">
              <a:rPr kumimoji="0" lang="en-US" smtClean="0"/>
              <a:pPr/>
              <a:t>76</a:t>
            </a:fld>
            <a:endParaRPr kumimoji="0" lang="en-US" dirty="0"/>
          </a:p>
        </p:txBody>
      </p:sp>
      <p:sp>
        <p:nvSpPr>
          <p:cNvPr id="6"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76</a:t>
            </a:fld>
            <a:endParaRPr lang="en-US" dirty="0"/>
          </a:p>
        </p:txBody>
      </p:sp>
    </p:spTree>
    <p:extLst>
      <p:ext uri="{BB962C8B-B14F-4D97-AF65-F5344CB8AC3E}">
        <p14:creationId xmlns:p14="http://schemas.microsoft.com/office/powerpoint/2010/main" val="437708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US" dirty="0"/>
              <a:t>Would you teach multiplication . . .</a:t>
            </a:r>
            <a:br>
              <a:rPr lang="en-US" dirty="0"/>
            </a:br>
            <a:r>
              <a:rPr lang="en-US" dirty="0"/>
              <a:t> </a:t>
            </a:r>
          </a:p>
        </p:txBody>
      </p:sp>
      <p:sp>
        <p:nvSpPr>
          <p:cNvPr id="3" name="Content Placeholder 2"/>
          <p:cNvSpPr>
            <a:spLocks noGrp="1"/>
          </p:cNvSpPr>
          <p:nvPr>
            <p:ph sz="half" idx="1"/>
          </p:nvPr>
        </p:nvSpPr>
        <p:spPr>
          <a:xfrm>
            <a:off x="799520" y="1529500"/>
            <a:ext cx="2171700" cy="4596663"/>
          </a:xfrm>
        </p:spPr>
        <p:txBody>
          <a:bodyPr/>
          <a:lstStyle/>
          <a:p>
            <a:pPr marL="0" indent="0">
              <a:buNone/>
            </a:pPr>
            <a:r>
              <a:rPr lang="en-US" dirty="0"/>
              <a:t>This Way?</a:t>
            </a:r>
          </a:p>
          <a:p>
            <a:pPr marL="0" indent="0">
              <a:buNone/>
            </a:pPr>
            <a:endParaRPr lang="en-US" dirty="0"/>
          </a:p>
          <a:p>
            <a:pPr marL="0" indent="0">
              <a:buNone/>
            </a:pPr>
            <a:r>
              <a:rPr lang="en-US" dirty="0"/>
              <a:t>	3,452</a:t>
            </a:r>
          </a:p>
          <a:p>
            <a:pPr marL="0" indent="0">
              <a:buNone/>
            </a:pPr>
            <a:r>
              <a:rPr lang="en-US" dirty="0"/>
              <a:t>	x 267</a:t>
            </a:r>
          </a:p>
        </p:txBody>
      </p:sp>
      <p:sp>
        <p:nvSpPr>
          <p:cNvPr id="4" name="Content Placeholder 3"/>
          <p:cNvSpPr>
            <a:spLocks noGrp="1"/>
          </p:cNvSpPr>
          <p:nvPr>
            <p:ph sz="half" idx="2"/>
          </p:nvPr>
        </p:nvSpPr>
        <p:spPr>
          <a:xfrm>
            <a:off x="4648200" y="1529500"/>
            <a:ext cx="3251200" cy="4596663"/>
          </a:xfrm>
        </p:spPr>
        <p:txBody>
          <a:bodyPr/>
          <a:lstStyle/>
          <a:p>
            <a:pPr marL="0" indent="0">
              <a:buNone/>
            </a:pPr>
            <a:r>
              <a:rPr lang="en-US" dirty="0"/>
              <a:t>This Way?</a:t>
            </a:r>
          </a:p>
          <a:p>
            <a:pPr marL="0" indent="0">
              <a:buNone/>
            </a:pPr>
            <a:endParaRPr lang="en-US" dirty="0"/>
          </a:p>
          <a:p>
            <a:pPr marL="0" indent="0">
              <a:buNone/>
            </a:pPr>
            <a:r>
              <a:rPr lang="en-US" dirty="0"/>
              <a:t>3,452 x 267 = </a:t>
            </a:r>
          </a:p>
        </p:txBody>
      </p:sp>
      <p:sp>
        <p:nvSpPr>
          <p:cNvPr id="2" name="Slide Number Placeholder 1"/>
          <p:cNvSpPr>
            <a:spLocks noGrp="1"/>
          </p:cNvSpPr>
          <p:nvPr>
            <p:ph type="sldNum" sz="quarter" idx="10"/>
          </p:nvPr>
        </p:nvSpPr>
        <p:spPr/>
        <p:txBody>
          <a:bodyPr/>
          <a:lstStyle/>
          <a:p>
            <a:fld id="{A0787430-367F-844C-868B-A0250E95AAAB}" type="slidenum">
              <a:rPr lang="en-US" smtClean="0"/>
              <a:t>77</a:t>
            </a:fld>
            <a:endParaRPr lang="en-US" dirty="0"/>
          </a:p>
        </p:txBody>
      </p:sp>
      <p:cxnSp>
        <p:nvCxnSpPr>
          <p:cNvPr id="6" name="Straight Connector 5"/>
          <p:cNvCxnSpPr/>
          <p:nvPr/>
        </p:nvCxnSpPr>
        <p:spPr>
          <a:xfrm>
            <a:off x="1200042" y="4064000"/>
            <a:ext cx="11684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1118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fontScale="90000"/>
          </a:bodyPr>
          <a:lstStyle/>
          <a:p>
            <a:r>
              <a:rPr lang="en-US" dirty="0"/>
              <a:t>Use Vertical Multiplication of Polynomials</a:t>
            </a:r>
          </a:p>
        </p:txBody>
      </p:sp>
      <p:pic>
        <p:nvPicPr>
          <p:cNvPr id="1843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000" y="2057400"/>
            <a:ext cx="8549502" cy="34761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a:xfrm>
            <a:off x="7620000" y="18288"/>
            <a:ext cx="1066800" cy="329184"/>
          </a:xfrm>
        </p:spPr>
        <p:txBody>
          <a:bodyPr/>
          <a:lstStyle/>
          <a:p>
            <a:fld id="{A0787430-367F-844C-868B-A0250E95AAAB}" type="slidenum">
              <a:rPr lang="en-US" smtClean="0"/>
              <a:t>78</a:t>
            </a:fld>
            <a:endParaRPr lang="en-US" dirty="0"/>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78</a:t>
            </a:fld>
            <a:endParaRPr lang="en-US" dirty="0"/>
          </a:p>
        </p:txBody>
      </p:sp>
    </p:spTree>
    <p:extLst>
      <p:ext uri="{BB962C8B-B14F-4D97-AF65-F5344CB8AC3E}">
        <p14:creationId xmlns:p14="http://schemas.microsoft.com/office/powerpoint/2010/main" val="2221033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36010" y="3048000"/>
            <a:ext cx="7760008" cy="1323439"/>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sz="4000" b="1" cap="all" dirty="0">
                <a:ln w="0"/>
                <a:solidFill>
                  <a:schemeClr val="bg1"/>
                </a:solidFill>
                <a:effectLst>
                  <a:reflection blurRad="12700" stA="50000" endPos="50000" dist="5000" dir="5400000" sy="-100000" rotWithShape="0"/>
                </a:effectLst>
              </a:rPr>
              <a:t>Getting a Grip on </a:t>
            </a:r>
          </a:p>
          <a:p>
            <a:r>
              <a:rPr lang="en-US" sz="4000" b="1" cap="all" dirty="0">
                <a:ln w="0"/>
                <a:solidFill>
                  <a:schemeClr val="bg1"/>
                </a:solidFill>
                <a:effectLst>
                  <a:reflection blurRad="12700" stA="50000" endPos="50000" dist="5000" dir="5400000" sy="-100000" rotWithShape="0"/>
                </a:effectLst>
              </a:rPr>
              <a:t>surface Area and Volume</a:t>
            </a:r>
          </a:p>
        </p:txBody>
      </p:sp>
      <p:sp>
        <p:nvSpPr>
          <p:cNvPr id="4"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79</a:t>
            </a:fld>
            <a:endParaRPr lang="en-US" altLang="en-US" sz="1200" dirty="0">
              <a:solidFill>
                <a:srgbClr val="0084A9"/>
              </a:solidFill>
            </a:endParaRPr>
          </a:p>
        </p:txBody>
      </p:sp>
    </p:spTree>
    <p:extLst>
      <p:ext uri="{BB962C8B-B14F-4D97-AF65-F5344CB8AC3E}">
        <p14:creationId xmlns:p14="http://schemas.microsoft.com/office/powerpoint/2010/main" val="222301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38225" y="694872"/>
          <a:ext cx="8548575" cy="54555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lstStyle/>
          <a:p>
            <a:r>
              <a:rPr lang="en-US" dirty="0"/>
              <a:t>Math Practices </a:t>
            </a:r>
          </a:p>
        </p:txBody>
      </p:sp>
      <p:sp>
        <p:nvSpPr>
          <p:cNvPr id="4" name="Slide Number Placeholder 3"/>
          <p:cNvSpPr>
            <a:spLocks noGrp="1"/>
          </p:cNvSpPr>
          <p:nvPr>
            <p:ph type="sldNum" sz="quarter" idx="10"/>
          </p:nvPr>
        </p:nvSpPr>
        <p:spPr/>
        <p:txBody>
          <a:bodyPr/>
          <a:lstStyle/>
          <a:p>
            <a:fld id="{D57F1E4F-1CFF-5643-939E-217C01CDF565}" type="slidenum">
              <a:rPr lang="en-US" smtClean="0"/>
              <a:pPr/>
              <a:t>8</a:t>
            </a:fld>
            <a:endParaRPr lang="en-US" dirty="0"/>
          </a:p>
        </p:txBody>
      </p:sp>
      <p:sp>
        <p:nvSpPr>
          <p:cNvPr id="6" name="TextBox 5"/>
          <p:cNvSpPr txBox="1"/>
          <p:nvPr/>
        </p:nvSpPr>
        <p:spPr>
          <a:xfrm>
            <a:off x="572575" y="5762623"/>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 </a:t>
            </a:r>
          </a:p>
        </p:txBody>
      </p:sp>
    </p:spTree>
    <p:extLst>
      <p:ext uri="{BB962C8B-B14F-4D97-AF65-F5344CB8AC3E}">
        <p14:creationId xmlns:p14="http://schemas.microsoft.com/office/powerpoint/2010/main" val="4584081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Formulas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70802533"/>
              </p:ext>
            </p:extLst>
          </p:nvPr>
        </p:nvGraphicFramePr>
        <p:xfrm>
          <a:off x="457200" y="1509713"/>
          <a:ext cx="8229600" cy="259588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dirty="0"/>
                        <a:t>Figure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a:t>
                      </a:r>
                      <a:r>
                        <a:rPr lang="en-US" baseline="0" dirty="0"/>
                        <a:t> Formula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Formula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dirty="0"/>
                        <a:t>Rectangular prism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ph +</a:t>
                      </a:r>
                      <a:r>
                        <a:rPr lang="en-US" baseline="0" dirty="0"/>
                        <a:t> 2B</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 Bh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dirty="0"/>
                        <a:t>Right prism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ph +2B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 Bh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7029503"/>
                  </a:ext>
                </a:extLst>
              </a:tr>
              <a:tr h="370840">
                <a:tc>
                  <a:txBody>
                    <a:bodyPr/>
                    <a:lstStyle/>
                    <a:p>
                      <a:r>
                        <a:rPr lang="en-US" dirty="0"/>
                        <a:t>Cylinder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2</a:t>
                      </a:r>
                      <a:r>
                        <a:rPr lang="en-US" sz="1800" dirty="0">
                          <a:sym typeface="Symbol"/>
                        </a:rPr>
                        <a:t></a:t>
                      </a:r>
                      <a:r>
                        <a:rPr lang="en-US" dirty="0"/>
                        <a:t>rh + 2</a:t>
                      </a:r>
                      <a:r>
                        <a:rPr lang="en-US" sz="1800" dirty="0">
                          <a:sym typeface="Symbol"/>
                        </a:rPr>
                        <a:t></a:t>
                      </a:r>
                      <a:r>
                        <a:rPr lang="en-US" dirty="0"/>
                        <a:t>r</a:t>
                      </a:r>
                      <a:r>
                        <a:rPr lang="en-US" baseline="300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 </a:t>
                      </a:r>
                      <a:r>
                        <a:rPr lang="en-US" sz="1800" dirty="0">
                          <a:sym typeface="Symbol"/>
                        </a:rPr>
                        <a:t></a:t>
                      </a:r>
                      <a:r>
                        <a:rPr lang="en-US" dirty="0"/>
                        <a:t>r</a:t>
                      </a:r>
                      <a:r>
                        <a:rPr lang="en-US" baseline="30000" dirty="0"/>
                        <a:t>2</a:t>
                      </a:r>
                      <a:r>
                        <a:rPr lang="en-US"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dirty="0"/>
                        <a:t>Pyramid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½ps +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 1/3Bh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dirty="0"/>
                        <a:t>Cone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a:t>
                      </a:r>
                      <a:r>
                        <a:rPr lang="en-US" sz="1800" dirty="0">
                          <a:sym typeface="Symbol"/>
                        </a:rPr>
                        <a:t></a:t>
                      </a:r>
                      <a:r>
                        <a:rPr lang="en-US" dirty="0"/>
                        <a:t>rs + </a:t>
                      </a:r>
                      <a:r>
                        <a:rPr lang="en-US" sz="1800" dirty="0">
                          <a:sym typeface="Symbol"/>
                        </a:rPr>
                        <a:t></a:t>
                      </a:r>
                      <a:r>
                        <a:rPr lang="en-US" dirty="0"/>
                        <a:t>r</a:t>
                      </a:r>
                      <a:r>
                        <a:rPr lang="en-US" baseline="30000" dirty="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a:t>
                      </a:r>
                      <a:r>
                        <a:rPr lang="en-US" baseline="0" dirty="0"/>
                        <a:t> 1/3</a:t>
                      </a:r>
                      <a:r>
                        <a:rPr lang="en-US" sz="1800" dirty="0">
                          <a:sym typeface="Symbol"/>
                        </a:rPr>
                        <a:t></a:t>
                      </a:r>
                      <a:r>
                        <a:rPr lang="en-US" dirty="0"/>
                        <a:t>r</a:t>
                      </a:r>
                      <a:r>
                        <a:rPr lang="en-US" baseline="30000" dirty="0"/>
                        <a:t>2</a:t>
                      </a:r>
                      <a:r>
                        <a:rPr lang="en-US" dirty="0"/>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dirty="0"/>
                        <a:t>Sphere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SA = 4</a:t>
                      </a:r>
                      <a:r>
                        <a:rPr lang="en-US" sz="1800" dirty="0">
                          <a:sym typeface="Symbol"/>
                        </a:rPr>
                        <a:t></a:t>
                      </a:r>
                      <a:r>
                        <a:rPr lang="en-US" dirty="0"/>
                        <a:t>r</a:t>
                      </a:r>
                      <a:r>
                        <a:rPr lang="en-US" baseline="30000" dirty="0"/>
                        <a:t>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V = 4/3</a:t>
                      </a:r>
                      <a:r>
                        <a:rPr lang="en-US" sz="1800" dirty="0">
                          <a:sym typeface="Symbol"/>
                        </a:rPr>
                        <a:t></a:t>
                      </a:r>
                      <a:r>
                        <a:rPr lang="en-US" dirty="0"/>
                        <a:t>r</a:t>
                      </a:r>
                      <a:r>
                        <a:rPr lang="en-US" baseline="30000" dirty="0"/>
                        <a:t>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80</a:t>
            </a:fld>
            <a:endParaRPr lang="en-US" dirty="0"/>
          </a:p>
        </p:txBody>
      </p:sp>
      <p:sp>
        <p:nvSpPr>
          <p:cNvPr id="7" name="TextBox 6"/>
          <p:cNvSpPr txBox="1"/>
          <p:nvPr/>
        </p:nvSpPr>
        <p:spPr>
          <a:xfrm>
            <a:off x="457200" y="4308529"/>
            <a:ext cx="5292671" cy="369332"/>
          </a:xfrm>
          <a:prstGeom prst="rect">
            <a:avLst/>
          </a:prstGeom>
          <a:noFill/>
        </p:spPr>
        <p:txBody>
          <a:bodyPr wrap="square" rtlCol="0">
            <a:spAutoFit/>
          </a:bodyPr>
          <a:lstStyle/>
          <a:p>
            <a:r>
              <a:rPr lang="en-US" dirty="0"/>
              <a:t>p = perimeter of base with area B; </a:t>
            </a:r>
            <a:r>
              <a:rPr lang="en-US" dirty="0">
                <a:sym typeface="Symbol"/>
              </a:rPr>
              <a:t> = 3.14</a:t>
            </a:r>
            <a:r>
              <a:rPr lang="en-US" dirty="0"/>
              <a:t> </a:t>
            </a:r>
          </a:p>
        </p:txBody>
      </p:sp>
    </p:spTree>
    <p:extLst>
      <p:ext uri="{BB962C8B-B14F-4D97-AF65-F5344CB8AC3E}">
        <p14:creationId xmlns:p14="http://schemas.microsoft.com/office/powerpoint/2010/main" val="46088725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Quick Draw</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81</a:t>
            </a:fld>
            <a:endParaRPr lang="en-US" dirty="0"/>
          </a:p>
        </p:txBody>
      </p:sp>
      <p:pic>
        <p:nvPicPr>
          <p:cNvPr id="8198" name="Picture 6"/>
          <p:cNvPicPr>
            <a:picLocks noChangeAspect="1" noChangeArrowheads="1"/>
          </p:cNvPicPr>
          <p:nvPr/>
        </p:nvPicPr>
        <p:blipFill>
          <a:blip r:embed="rId3">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301649" y="1718682"/>
            <a:ext cx="4398916" cy="334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17 </a:t>
            </a:r>
          </a:p>
        </p:txBody>
      </p:sp>
    </p:spTree>
    <p:extLst>
      <p:ext uri="{BB962C8B-B14F-4D97-AF65-F5344CB8AC3E}">
        <p14:creationId xmlns:p14="http://schemas.microsoft.com/office/powerpoint/2010/main" val="429227905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Quick Draw</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82</a:t>
            </a:fld>
            <a:endParaRPr lang="en-US" dirty="0"/>
          </a:p>
        </p:txBody>
      </p:sp>
      <p:pic>
        <p:nvPicPr>
          <p:cNvPr id="8197" name="Picture 5" descr="7885c7dddbbc0633dfb8a2715002684a.jpg (236×2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5003" y="1666874"/>
            <a:ext cx="4481740" cy="4044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32822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Quick Draw</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83</a:t>
            </a:fld>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4446" y="1635579"/>
            <a:ext cx="3928382" cy="3928382"/>
          </a:xfrm>
          <a:prstGeom prst="rect">
            <a:avLst/>
          </a:prstGeom>
        </p:spPr>
      </p:pic>
    </p:spTree>
    <p:extLst>
      <p:ext uri="{BB962C8B-B14F-4D97-AF65-F5344CB8AC3E}">
        <p14:creationId xmlns:p14="http://schemas.microsoft.com/office/powerpoint/2010/main" val="343882033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Ways to Do It</a:t>
            </a:r>
          </a:p>
        </p:txBody>
      </p:sp>
      <p:sp>
        <p:nvSpPr>
          <p:cNvPr id="3" name="Content Placeholder 2"/>
          <p:cNvSpPr>
            <a:spLocks noGrp="1"/>
          </p:cNvSpPr>
          <p:nvPr>
            <p:ph idx="1"/>
          </p:nvPr>
        </p:nvSpPr>
        <p:spPr/>
        <p:txBody>
          <a:bodyPr>
            <a:normAutofit/>
          </a:bodyPr>
          <a:lstStyle/>
          <a:p>
            <a:pPr marL="0" indent="0">
              <a:buNone/>
            </a:pPr>
            <a:r>
              <a:rPr lang="en-US" dirty="0"/>
              <a:t>Surface area can be computed by using the formula or by finding the area of each surface and adding them up!</a:t>
            </a:r>
          </a:p>
          <a:p>
            <a:pPr marL="0" indent="0">
              <a:buNone/>
            </a:pPr>
            <a:endParaRPr lang="en-US" dirty="0"/>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84</a:t>
            </a:fld>
            <a:endParaRPr lang="en-US" dirty="0"/>
          </a:p>
        </p:txBody>
      </p:sp>
    </p:spTree>
    <p:extLst>
      <p:ext uri="{BB962C8B-B14F-4D97-AF65-F5344CB8AC3E}">
        <p14:creationId xmlns:p14="http://schemas.microsoft.com/office/powerpoint/2010/main" val="348459781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838200" y="381000"/>
            <a:ext cx="5715000"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dirty="0">
                <a:latin typeface="+mn-lt"/>
              </a:rPr>
              <a:t>Example</a:t>
            </a:r>
            <a:r>
              <a:rPr lang="en-US" altLang="en-US" dirty="0"/>
              <a:t>:     </a:t>
            </a:r>
          </a:p>
          <a:p>
            <a:pPr eaLnBrk="1" hangingPunct="1">
              <a:spcBef>
                <a:spcPct val="50000"/>
              </a:spcBef>
            </a:pPr>
            <a:r>
              <a:rPr lang="en-US" altLang="en-US" dirty="0"/>
              <a:t>                                                           </a:t>
            </a:r>
            <a:r>
              <a:rPr lang="en-US" altLang="en-US" dirty="0">
                <a:latin typeface="+mn-lt"/>
              </a:rPr>
              <a:t>7 cm</a:t>
            </a:r>
          </a:p>
          <a:p>
            <a:pPr eaLnBrk="1" hangingPunct="1">
              <a:spcBef>
                <a:spcPct val="50000"/>
              </a:spcBef>
            </a:pPr>
            <a:endParaRPr lang="en-US" altLang="en-US" dirty="0">
              <a:latin typeface="+mn-lt"/>
            </a:endParaRPr>
          </a:p>
          <a:p>
            <a:pPr eaLnBrk="1" hangingPunct="1">
              <a:spcBef>
                <a:spcPct val="50000"/>
              </a:spcBef>
            </a:pPr>
            <a:r>
              <a:rPr lang="en-US" altLang="en-US" dirty="0">
                <a:latin typeface="+mn-lt"/>
              </a:rPr>
              <a:t>                                                         4 cm</a:t>
            </a:r>
          </a:p>
          <a:p>
            <a:pPr eaLnBrk="1" hangingPunct="1">
              <a:spcBef>
                <a:spcPct val="50000"/>
              </a:spcBef>
            </a:pPr>
            <a:r>
              <a:rPr lang="en-US" altLang="en-US" dirty="0"/>
              <a:t>                                </a:t>
            </a:r>
            <a:r>
              <a:rPr lang="en-US" altLang="en-US" dirty="0">
                <a:latin typeface="+mn-lt"/>
              </a:rPr>
              <a:t>8 cm                                                        </a:t>
            </a:r>
          </a:p>
        </p:txBody>
      </p:sp>
      <p:sp>
        <p:nvSpPr>
          <p:cNvPr id="8195" name="AutoShape 3"/>
          <p:cNvSpPr>
            <a:spLocks noChangeArrowheads="1"/>
          </p:cNvSpPr>
          <p:nvPr/>
        </p:nvSpPr>
        <p:spPr bwMode="auto">
          <a:xfrm>
            <a:off x="2514600" y="609600"/>
            <a:ext cx="2819400" cy="1828800"/>
          </a:xfrm>
          <a:prstGeom prst="cube">
            <a:avLst>
              <a:gd name="adj"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endParaRPr lang="en-US" altLang="en-US" dirty="0"/>
          </a:p>
        </p:txBody>
      </p:sp>
      <p:sp>
        <p:nvSpPr>
          <p:cNvPr id="8196" name="Text Box 4"/>
          <p:cNvSpPr txBox="1">
            <a:spLocks noChangeArrowheads="1"/>
          </p:cNvSpPr>
          <p:nvPr/>
        </p:nvSpPr>
        <p:spPr bwMode="auto">
          <a:xfrm>
            <a:off x="838200" y="3124200"/>
            <a:ext cx="3810000" cy="3232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b="1" dirty="0">
                <a:solidFill>
                  <a:srgbClr val="FF3300"/>
                </a:solidFill>
                <a:latin typeface="+mn-lt"/>
              </a:rPr>
              <a:t>Surface Area</a:t>
            </a:r>
          </a:p>
          <a:p>
            <a:pPr eaLnBrk="1" hangingPunct="1">
              <a:spcBef>
                <a:spcPct val="50000"/>
              </a:spcBef>
            </a:pPr>
            <a:r>
              <a:rPr lang="en-US" altLang="en-US" b="1" dirty="0">
                <a:solidFill>
                  <a:srgbClr val="FF3300"/>
                </a:solidFill>
                <a:latin typeface="+mn-lt"/>
              </a:rPr>
              <a:t>Top/bottom 2(8)(4) =  64</a:t>
            </a:r>
          </a:p>
          <a:p>
            <a:pPr eaLnBrk="1" hangingPunct="1">
              <a:spcBef>
                <a:spcPct val="50000"/>
              </a:spcBef>
            </a:pPr>
            <a:r>
              <a:rPr lang="en-US" altLang="en-US" b="1" dirty="0">
                <a:solidFill>
                  <a:srgbClr val="FF3300"/>
                </a:solidFill>
                <a:latin typeface="+mn-lt"/>
              </a:rPr>
              <a:t>Left/right     2(4)(7) =  56</a:t>
            </a:r>
          </a:p>
          <a:p>
            <a:pPr eaLnBrk="1" hangingPunct="1">
              <a:spcBef>
                <a:spcPct val="50000"/>
              </a:spcBef>
            </a:pPr>
            <a:r>
              <a:rPr lang="en-US" altLang="en-US" b="1" dirty="0">
                <a:solidFill>
                  <a:srgbClr val="FF3300"/>
                </a:solidFill>
                <a:latin typeface="+mn-lt"/>
              </a:rPr>
              <a:t>Front/back  2(8)(7) = 112</a:t>
            </a:r>
          </a:p>
          <a:p>
            <a:pPr eaLnBrk="1" hangingPunct="1">
              <a:spcBef>
                <a:spcPct val="50000"/>
              </a:spcBef>
            </a:pPr>
            <a:r>
              <a:rPr lang="en-US" altLang="en-US" b="1" dirty="0">
                <a:solidFill>
                  <a:srgbClr val="339933"/>
                </a:solidFill>
                <a:latin typeface="+mn-lt"/>
              </a:rPr>
              <a:t>Add them up!</a:t>
            </a:r>
          </a:p>
          <a:p>
            <a:pPr eaLnBrk="1" hangingPunct="1">
              <a:spcBef>
                <a:spcPct val="50000"/>
              </a:spcBef>
            </a:pPr>
            <a:r>
              <a:rPr lang="en-US" altLang="en-US" b="1" dirty="0">
                <a:solidFill>
                  <a:srgbClr val="FF3300"/>
                </a:solidFill>
                <a:latin typeface="+mn-lt"/>
              </a:rPr>
              <a:t>SA = 232 cm</a:t>
            </a:r>
            <a:r>
              <a:rPr lang="en-US" altLang="en-US" b="1" dirty="0">
                <a:solidFill>
                  <a:srgbClr val="FF3300"/>
                </a:solidFill>
                <a:latin typeface="+mn-lt"/>
                <a:cs typeface="Times New Roman" pitchFamily="18" charset="0"/>
              </a:rPr>
              <a:t>²</a:t>
            </a:r>
            <a:endParaRPr lang="en-US" altLang="en-US" b="1" dirty="0">
              <a:solidFill>
                <a:srgbClr val="FF3300"/>
              </a:solidFill>
              <a:latin typeface="+mn-lt"/>
            </a:endParaRPr>
          </a:p>
        </p:txBody>
      </p:sp>
      <p:sp>
        <p:nvSpPr>
          <p:cNvPr id="12293" name="Line 5"/>
          <p:cNvSpPr>
            <a:spLocks noChangeShapeType="1"/>
          </p:cNvSpPr>
          <p:nvPr/>
        </p:nvSpPr>
        <p:spPr bwMode="auto">
          <a:xfrm>
            <a:off x="4876800" y="2971800"/>
            <a:ext cx="0" cy="2895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198" name="Text Box 6"/>
          <p:cNvSpPr txBox="1">
            <a:spLocks noChangeArrowheads="1"/>
          </p:cNvSpPr>
          <p:nvPr/>
        </p:nvSpPr>
        <p:spPr bwMode="auto">
          <a:xfrm>
            <a:off x="5334000" y="3205163"/>
            <a:ext cx="3352800" cy="157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b="1" dirty="0">
                <a:solidFill>
                  <a:srgbClr val="7030A0"/>
                </a:solidFill>
                <a:latin typeface="+mn-lt"/>
              </a:rPr>
              <a:t>V = lwh</a:t>
            </a:r>
          </a:p>
          <a:p>
            <a:pPr eaLnBrk="1" hangingPunct="1">
              <a:spcBef>
                <a:spcPct val="50000"/>
              </a:spcBef>
            </a:pPr>
            <a:r>
              <a:rPr lang="en-US" altLang="en-US" b="1" dirty="0">
                <a:solidFill>
                  <a:srgbClr val="7030A0"/>
                </a:solidFill>
                <a:latin typeface="+mn-lt"/>
              </a:rPr>
              <a:t>V = 8(4)(7)</a:t>
            </a:r>
          </a:p>
          <a:p>
            <a:pPr eaLnBrk="1" hangingPunct="1">
              <a:spcBef>
                <a:spcPct val="50000"/>
              </a:spcBef>
            </a:pPr>
            <a:r>
              <a:rPr lang="en-US" altLang="en-US" b="1" dirty="0">
                <a:solidFill>
                  <a:srgbClr val="7030A0"/>
                </a:solidFill>
                <a:latin typeface="+mn-lt"/>
              </a:rPr>
              <a:t>V = 224 cm</a:t>
            </a:r>
            <a:r>
              <a:rPr lang="en-US" altLang="en-US" b="1" dirty="0">
                <a:solidFill>
                  <a:srgbClr val="7030A0"/>
                </a:solidFill>
                <a:latin typeface="+mn-lt"/>
                <a:cs typeface="Times New Roman" pitchFamily="18" charset="0"/>
              </a:rPr>
              <a:t>³</a:t>
            </a:r>
            <a:endParaRPr lang="en-US" altLang="en-US" b="1" dirty="0">
              <a:solidFill>
                <a:srgbClr val="7030A0"/>
              </a:solidFill>
              <a:latin typeface="+mn-lt"/>
            </a:endParaRPr>
          </a:p>
        </p:txBody>
      </p:sp>
      <p:sp>
        <p:nvSpPr>
          <p:cNvPr id="2" name="Slide Number Placeholder 1"/>
          <p:cNvSpPr>
            <a:spLocks noGrp="1"/>
          </p:cNvSpPr>
          <p:nvPr>
            <p:ph type="sldNum" sz="quarter" idx="10"/>
          </p:nvPr>
        </p:nvSpPr>
        <p:spPr/>
        <p:txBody>
          <a:bodyPr/>
          <a:lstStyle/>
          <a:p>
            <a:pPr>
              <a:defRPr/>
            </a:pPr>
            <a:fld id="{BA3DD496-3C43-421E-9588-FC23620CAC86}" type="slidenum">
              <a:rPr lang="en-US" altLang="en-US" smtClean="0"/>
              <a:pPr>
                <a:defRPr/>
              </a:pPr>
              <a:t>85</a:t>
            </a:fld>
            <a:endParaRPr lang="en-US" altLang="en-US" dirty="0"/>
          </a:p>
        </p:txBody>
      </p:sp>
    </p:spTree>
    <p:extLst>
      <p:ext uri="{BB962C8B-B14F-4D97-AF65-F5344CB8AC3E}">
        <p14:creationId xmlns:p14="http://schemas.microsoft.com/office/powerpoint/2010/main" val="92160182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8196"/>
                                        </p:tgtEl>
                                        <p:attrNameLst>
                                          <p:attrName>style.visibility</p:attrName>
                                        </p:attrNameLst>
                                      </p:cBhvr>
                                      <p:to>
                                        <p:strVal val="visible"/>
                                      </p:to>
                                    </p:set>
                                    <p:anim calcmode="lin" valueType="num">
                                      <p:cBhvr additive="base">
                                        <p:cTn id="11" dur="500" fill="hold"/>
                                        <p:tgtEl>
                                          <p:spTgt spid="8196"/>
                                        </p:tgtEl>
                                        <p:attrNameLst>
                                          <p:attrName>ppt_x</p:attrName>
                                        </p:attrNameLst>
                                      </p:cBhvr>
                                      <p:tavLst>
                                        <p:tav tm="0">
                                          <p:val>
                                            <p:strVal val="0-#ppt_w/2"/>
                                          </p:val>
                                        </p:tav>
                                        <p:tav tm="100000">
                                          <p:val>
                                            <p:strVal val="#ppt_x"/>
                                          </p:val>
                                        </p:tav>
                                      </p:tavLst>
                                    </p:anim>
                                    <p:anim calcmode="lin" valueType="num">
                                      <p:cBhvr additive="base">
                                        <p:cTn id="12"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8196">
                                            <p:txEl>
                                              <p:pRg st="1" end="1"/>
                                            </p:txEl>
                                          </p:spTgt>
                                        </p:tgtEl>
                                        <p:attrNameLst>
                                          <p:attrName>style.visibility</p:attrName>
                                        </p:attrNameLst>
                                      </p:cBhvr>
                                      <p:to>
                                        <p:strVal val="visible"/>
                                      </p:to>
                                    </p:set>
                                    <p:animEffect transition="in" filter="fade">
                                      <p:cBhvr>
                                        <p:cTn id="17" dur="1000"/>
                                        <p:tgtEl>
                                          <p:spTgt spid="8196">
                                            <p:txEl>
                                              <p:pRg st="1" end="1"/>
                                            </p:txEl>
                                          </p:spTgt>
                                        </p:tgtEl>
                                      </p:cBhvr>
                                    </p:animEffect>
                                    <p:anim calcmode="lin" valueType="num">
                                      <p:cBhvr>
                                        <p:cTn id="18" dur="1000" fill="hold"/>
                                        <p:tgtEl>
                                          <p:spTgt spid="8196">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819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10" presetClass="entr" presetSubtype="0" fill="hold" nodeType="clickEffect">
                                  <p:stCondLst>
                                    <p:cond delay="0"/>
                                  </p:stCondLst>
                                  <p:childTnLst>
                                    <p:set>
                                      <p:cBhvr>
                                        <p:cTn id="23" dur="1" fill="hold">
                                          <p:stCondLst>
                                            <p:cond delay="0"/>
                                          </p:stCondLst>
                                        </p:cTn>
                                        <p:tgtEl>
                                          <p:spTgt spid="8196">
                                            <p:txEl>
                                              <p:pRg st="2" end="2"/>
                                            </p:txEl>
                                          </p:spTgt>
                                        </p:tgtEl>
                                        <p:attrNameLst>
                                          <p:attrName>style.visibility</p:attrName>
                                        </p:attrNameLst>
                                      </p:cBhvr>
                                      <p:to>
                                        <p:strVal val="visible"/>
                                      </p:to>
                                    </p:set>
                                    <p:animEffect transition="in" filter="fade">
                                      <p:cBhvr>
                                        <p:cTn id="24" dur="500"/>
                                        <p:tgtEl>
                                          <p:spTgt spid="8196">
                                            <p:txEl>
                                              <p:pRg st="2" end="2"/>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8196">
                                            <p:txEl>
                                              <p:pRg st="3" end="3"/>
                                            </p:txEl>
                                          </p:spTgt>
                                        </p:tgtEl>
                                        <p:attrNameLst>
                                          <p:attrName>style.visibility</p:attrName>
                                        </p:attrNameLst>
                                      </p:cBhvr>
                                      <p:to>
                                        <p:strVal val="visible"/>
                                      </p:to>
                                    </p:set>
                                    <p:animEffect transition="in" filter="fade">
                                      <p:cBhvr>
                                        <p:cTn id="29" dur="500"/>
                                        <p:tgtEl>
                                          <p:spTgt spid="8196">
                                            <p:txEl>
                                              <p:pRg st="3" end="3"/>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nodeType="clickEffect">
                                  <p:stCondLst>
                                    <p:cond delay="0"/>
                                  </p:stCondLst>
                                  <p:childTnLst>
                                    <p:set>
                                      <p:cBhvr>
                                        <p:cTn id="33" dur="1" fill="hold">
                                          <p:stCondLst>
                                            <p:cond delay="0"/>
                                          </p:stCondLst>
                                        </p:cTn>
                                        <p:tgtEl>
                                          <p:spTgt spid="8196">
                                            <p:txEl>
                                              <p:pRg st="4" end="4"/>
                                            </p:txEl>
                                          </p:spTgt>
                                        </p:tgtEl>
                                        <p:attrNameLst>
                                          <p:attrName>style.visibility</p:attrName>
                                        </p:attrNameLst>
                                      </p:cBhvr>
                                      <p:to>
                                        <p:strVal val="visible"/>
                                      </p:to>
                                    </p:set>
                                    <p:animEffect transition="in" filter="fade">
                                      <p:cBhvr>
                                        <p:cTn id="34" dur="500"/>
                                        <p:tgtEl>
                                          <p:spTgt spid="8196">
                                            <p:txEl>
                                              <p:pRg st="4" end="4"/>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nodeType="clickEffect">
                                  <p:stCondLst>
                                    <p:cond delay="0"/>
                                  </p:stCondLst>
                                  <p:childTnLst>
                                    <p:set>
                                      <p:cBhvr>
                                        <p:cTn id="38" dur="1" fill="hold">
                                          <p:stCondLst>
                                            <p:cond delay="0"/>
                                          </p:stCondLst>
                                        </p:cTn>
                                        <p:tgtEl>
                                          <p:spTgt spid="8196">
                                            <p:txEl>
                                              <p:pRg st="5" end="5"/>
                                            </p:txEl>
                                          </p:spTgt>
                                        </p:tgtEl>
                                        <p:attrNameLst>
                                          <p:attrName>style.visibility</p:attrName>
                                        </p:attrNameLst>
                                      </p:cBhvr>
                                      <p:to>
                                        <p:strVal val="visible"/>
                                      </p:to>
                                    </p:set>
                                    <p:animEffect transition="in" filter="fade">
                                      <p:cBhvr>
                                        <p:cTn id="39" dur="500"/>
                                        <p:tgtEl>
                                          <p:spTgt spid="8196">
                                            <p:txEl>
                                              <p:pRg st="5" end="5"/>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8198"/>
                                        </p:tgtEl>
                                        <p:attrNameLst>
                                          <p:attrName>style.visibility</p:attrName>
                                        </p:attrNameLst>
                                      </p:cBhvr>
                                      <p:to>
                                        <p:strVal val="visible"/>
                                      </p:to>
                                    </p:set>
                                    <p:anim calcmode="lin" valueType="num">
                                      <p:cBhvr additive="base">
                                        <p:cTn id="44" dur="500" fill="hold"/>
                                        <p:tgtEl>
                                          <p:spTgt spid="8198"/>
                                        </p:tgtEl>
                                        <p:attrNameLst>
                                          <p:attrName>ppt_x</p:attrName>
                                        </p:attrNameLst>
                                      </p:cBhvr>
                                      <p:tavLst>
                                        <p:tav tm="0">
                                          <p:val>
                                            <p:strVal val="0-#ppt_w/2"/>
                                          </p:val>
                                        </p:tav>
                                        <p:tav tm="100000">
                                          <p:val>
                                            <p:strVal val="#ppt_x"/>
                                          </p:val>
                                        </p:tav>
                                      </p:tavLst>
                                    </p:anim>
                                    <p:anim calcmode="lin" valueType="num">
                                      <p:cBhvr additive="base">
                                        <p:cTn id="45"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ntr" presetSubtype="0" fill="hold" nodeType="clickEffect">
                                  <p:stCondLst>
                                    <p:cond delay="0"/>
                                  </p:stCondLst>
                                  <p:childTnLst>
                                    <p:set>
                                      <p:cBhvr>
                                        <p:cTn id="49" dur="1" fill="hold">
                                          <p:stCondLst>
                                            <p:cond delay="0"/>
                                          </p:stCondLst>
                                        </p:cTn>
                                        <p:tgtEl>
                                          <p:spTgt spid="8198">
                                            <p:txEl>
                                              <p:pRg st="1" end="1"/>
                                            </p:txEl>
                                          </p:spTgt>
                                        </p:tgtEl>
                                        <p:attrNameLst>
                                          <p:attrName>style.visibility</p:attrName>
                                        </p:attrNameLst>
                                      </p:cBhvr>
                                      <p:to>
                                        <p:strVal val="visible"/>
                                      </p:to>
                                    </p:set>
                                    <p:animEffect transition="in" filter="fade">
                                      <p:cBhvr>
                                        <p:cTn id="50" dur="500"/>
                                        <p:tgtEl>
                                          <p:spTgt spid="8198">
                                            <p:txEl>
                                              <p:pRg st="1" end="1"/>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0" presetClass="entr" presetSubtype="0" fill="hold" nodeType="clickEffect">
                                  <p:stCondLst>
                                    <p:cond delay="0"/>
                                  </p:stCondLst>
                                  <p:childTnLst>
                                    <p:set>
                                      <p:cBhvr>
                                        <p:cTn id="54" dur="1" fill="hold">
                                          <p:stCondLst>
                                            <p:cond delay="0"/>
                                          </p:stCondLst>
                                        </p:cTn>
                                        <p:tgtEl>
                                          <p:spTgt spid="8198">
                                            <p:txEl>
                                              <p:pRg st="2" end="2"/>
                                            </p:txEl>
                                          </p:spTgt>
                                        </p:tgtEl>
                                        <p:attrNameLst>
                                          <p:attrName>style.visibility</p:attrName>
                                        </p:attrNameLst>
                                      </p:cBhvr>
                                      <p:to>
                                        <p:strVal val="visible"/>
                                      </p:to>
                                    </p:set>
                                    <p:animEffect transition="in" filter="fade">
                                      <p:cBhvr>
                                        <p:cTn id="55" dur="500"/>
                                        <p:tgtEl>
                                          <p:spTgt spid="819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animBg="1"/>
      <p:bldP spid="8196" grpId="0" autoUpdateAnimBg="0"/>
      <p:bldP spid="8198"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lum bright="70000" contrast="-70000"/>
          </a:blip>
          <a:stretch>
            <a:fillRect/>
          </a:stretch>
        </p:blipFill>
        <p:spPr>
          <a:xfrm>
            <a:off x="0" y="-1366"/>
            <a:ext cx="9144000" cy="6820729"/>
          </a:xfrm>
          <a:prstGeom prst="rect">
            <a:avLst/>
          </a:prstGeom>
        </p:spPr>
      </p:pic>
      <p:sp>
        <p:nvSpPr>
          <p:cNvPr id="2" name="Title 1"/>
          <p:cNvSpPr>
            <a:spLocks noGrp="1"/>
          </p:cNvSpPr>
          <p:nvPr>
            <p:ph type="title"/>
          </p:nvPr>
        </p:nvSpPr>
        <p:spPr/>
        <p:txBody>
          <a:bodyPr>
            <a:normAutofit/>
          </a:bodyPr>
          <a:lstStyle/>
          <a:p>
            <a:r>
              <a:rPr lang="en-US" dirty="0"/>
              <a:t>Use Nets to “Catch” Some Skills</a:t>
            </a:r>
          </a:p>
        </p:txBody>
      </p:sp>
      <p:sp>
        <p:nvSpPr>
          <p:cNvPr id="3" name="Content Placeholder 2"/>
          <p:cNvSpPr>
            <a:spLocks noGrp="1"/>
          </p:cNvSpPr>
          <p:nvPr>
            <p:ph idx="1"/>
          </p:nvPr>
        </p:nvSpPr>
        <p:spPr/>
        <p:txBody>
          <a:bodyPr/>
          <a:lstStyle/>
          <a:p>
            <a:pPr marL="0" indent="0">
              <a:buNone/>
            </a:pPr>
            <a:r>
              <a:rPr lang="en-US" dirty="0"/>
              <a:t>A </a:t>
            </a:r>
            <a:r>
              <a:rPr lang="en-US" b="1" dirty="0"/>
              <a:t>net</a:t>
            </a:r>
            <a:r>
              <a:rPr lang="en-US" dirty="0"/>
              <a:t> is the shape that is formed by unfolding a three-dimensional figure. In other words, a </a:t>
            </a:r>
            <a:r>
              <a:rPr lang="en-US" b="1" dirty="0"/>
              <a:t>net</a:t>
            </a:r>
            <a:r>
              <a:rPr lang="en-US" dirty="0"/>
              <a:t> is composed of all of the faces of the figure. </a:t>
            </a:r>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86</a:t>
            </a:fld>
            <a:endParaRPr lang="en-US" dirty="0"/>
          </a:p>
        </p:txBody>
      </p:sp>
    </p:spTree>
    <p:extLst>
      <p:ext uri="{BB962C8B-B14F-4D97-AF65-F5344CB8AC3E}">
        <p14:creationId xmlns:p14="http://schemas.microsoft.com/office/powerpoint/2010/main" val="341651621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pPr/>
              <a:t>87</a:t>
            </a:fld>
            <a:endParaRPr lang="en-US" dirty="0"/>
          </a:p>
        </p:txBody>
      </p:sp>
      <p:sp>
        <p:nvSpPr>
          <p:cNvPr id="3" name="Content Placeholder 2"/>
          <p:cNvSpPr>
            <a:spLocks noGrp="1"/>
          </p:cNvSpPr>
          <p:nvPr>
            <p:ph idx="1"/>
          </p:nvPr>
        </p:nvSpPr>
        <p:spPr>
          <a:xfrm>
            <a:off x="457200" y="1155093"/>
            <a:ext cx="8376834" cy="5261205"/>
          </a:xfrm>
        </p:spPr>
        <p:txBody>
          <a:bodyPr>
            <a:normAutofit fontScale="47500" lnSpcReduction="20000"/>
          </a:bodyPr>
          <a:lstStyle/>
          <a:p>
            <a:pPr marL="0" indent="0">
              <a:buNone/>
            </a:pPr>
            <a:r>
              <a:rPr lang="en-US" sz="3600" b="1" dirty="0"/>
              <a:t>Math Interactives</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sz="3600" dirty="0"/>
          </a:p>
          <a:p>
            <a:pPr marL="0" indent="0">
              <a:buNone/>
            </a:pPr>
            <a:endParaRPr lang="en-US" sz="3600" dirty="0"/>
          </a:p>
          <a:p>
            <a:pPr marL="0" indent="0">
              <a:buNone/>
            </a:pPr>
            <a:endParaRPr lang="en-US" sz="3600" dirty="0"/>
          </a:p>
          <a:p>
            <a:pPr marL="0" indent="0">
              <a:buNone/>
            </a:pPr>
            <a:r>
              <a:rPr lang="en-US" sz="2600" dirty="0"/>
              <a:t>http://www.learnalberta.ca/content/mejhm/index.html?l=0&amp;ID1=AB.MATH.JR.SHAP&amp;ID2=AB.MATH.JR.SHAP.SURF&amp;lesson=html/object_interactives/surfaceArea/use_it.html</a:t>
            </a:r>
          </a:p>
        </p:txBody>
      </p:sp>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839" y="1676400"/>
            <a:ext cx="6678211" cy="3354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p:cNvSpPr>
            <a:spLocks noGrp="1"/>
          </p:cNvSpPr>
          <p:nvPr>
            <p:ph type="title"/>
          </p:nvPr>
        </p:nvSpPr>
        <p:spPr>
          <a:xfrm>
            <a:off x="457200" y="487659"/>
            <a:ext cx="8229600" cy="924791"/>
          </a:xfrm>
        </p:spPr>
        <p:txBody>
          <a:bodyPr>
            <a:normAutofit fontScale="90000"/>
          </a:bodyPr>
          <a:lstStyle/>
          <a:p>
            <a:r>
              <a:rPr lang="en-US" dirty="0"/>
              <a:t>Using Nets to Find Surface Areas</a:t>
            </a:r>
            <a:br>
              <a:rPr lang="en-US" dirty="0"/>
            </a:br>
            <a:br>
              <a:rPr lang="en-US" dirty="0"/>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r>
              <a:rPr lang="en-US" sz="2700" b="0" dirty="0">
                <a:solidFill>
                  <a:schemeClr val="tx1"/>
                </a:solidFill>
                <a:latin typeface="+mn-lt"/>
              </a:rPr>
              <a:t>http://everythingmaths.co.za/maths/grade-10/12-measurement/12-measurement-02.cnxmlplus prism</a:t>
            </a:r>
          </a:p>
        </p:txBody>
      </p:sp>
    </p:spTree>
    <p:extLst>
      <p:ext uri="{BB962C8B-B14F-4D97-AF65-F5344CB8AC3E}">
        <p14:creationId xmlns:p14="http://schemas.microsoft.com/office/powerpoint/2010/main" val="35729087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Using Nets to Find Surface Areas</a:t>
            </a:r>
            <a:br>
              <a:rPr lang="en-US" dirty="0"/>
            </a:br>
            <a:br>
              <a:rPr lang="en-US" dirty="0"/>
            </a:br>
            <a:r>
              <a:rPr lang="en-US" sz="3100" b="0" dirty="0">
                <a:solidFill>
                  <a:schemeClr val="tx1"/>
                </a:solidFill>
                <a:latin typeface="+mn-lt"/>
              </a:rPr>
              <a:t>Find the surface area of the rectangular prism by using a net.</a:t>
            </a: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r>
              <a:rPr lang="en-US" sz="2700" b="0" dirty="0">
                <a:solidFill>
                  <a:schemeClr val="tx1"/>
                </a:solidFill>
                <a:latin typeface="+mn-lt"/>
              </a:rPr>
              <a:t>http://everythingmaths.co.za/maths/grade-10/12-measurement/12-measurement-02.cnxmlplus prism</a:t>
            </a:r>
          </a:p>
        </p:txBody>
      </p:sp>
      <p:sp>
        <p:nvSpPr>
          <p:cNvPr id="4" name="Slide Number Placeholder 3"/>
          <p:cNvSpPr>
            <a:spLocks noGrp="1"/>
          </p:cNvSpPr>
          <p:nvPr>
            <p:ph type="sldNum" sz="quarter" idx="10"/>
          </p:nvPr>
        </p:nvSpPr>
        <p:spPr>
          <a:prstGeom prst="rect">
            <a:avLst/>
          </a:prstGeom>
        </p:spPr>
        <p:txBody>
          <a:bodyPr/>
          <a:lstStyle/>
          <a:p>
            <a:fld id="{A0787430-367F-844C-868B-A0250E95AAAB}" type="slidenum">
              <a:rPr lang="en-US" smtClean="0"/>
              <a:pPr/>
              <a:t>88</a:t>
            </a:fld>
            <a:endParaRPr lang="en-US" dirty="0"/>
          </a:p>
        </p:txBody>
      </p:sp>
      <p:pic>
        <p:nvPicPr>
          <p:cNvPr id="7" name="Content Placeholder 6"/>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504950" y="2748708"/>
            <a:ext cx="5734050" cy="2238375"/>
          </a:xfrm>
        </p:spPr>
      </p:pic>
      <p:sp>
        <p:nvSpPr>
          <p:cNvPr id="5" name="TextBox 4"/>
          <p:cNvSpPr txBox="1"/>
          <p:nvPr/>
        </p:nvSpPr>
        <p:spPr>
          <a:xfrm>
            <a:off x="5306291" y="6272254"/>
            <a:ext cx="2448260"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18-19 </a:t>
            </a:r>
          </a:p>
        </p:txBody>
      </p:sp>
    </p:spTree>
    <p:extLst>
      <p:ext uri="{BB962C8B-B14F-4D97-AF65-F5344CB8AC3E}">
        <p14:creationId xmlns:p14="http://schemas.microsoft.com/office/powerpoint/2010/main" val="165668167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51314" y="1290516"/>
            <a:ext cx="4577443" cy="3841783"/>
          </a:xfrm>
        </p:spPr>
      </p:pic>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89</a:t>
            </a:fld>
            <a:endParaRPr lang="en-US" dirty="0"/>
          </a:p>
        </p:txBody>
      </p:sp>
      <p:sp>
        <p:nvSpPr>
          <p:cNvPr id="6" name="Rectangle 5"/>
          <p:cNvSpPr/>
          <p:nvPr/>
        </p:nvSpPr>
        <p:spPr>
          <a:xfrm>
            <a:off x="783771" y="5376407"/>
            <a:ext cx="7756072" cy="523220"/>
          </a:xfrm>
          <a:prstGeom prst="rect">
            <a:avLst/>
          </a:prstGeom>
        </p:spPr>
        <p:txBody>
          <a:bodyPr wrap="square">
            <a:spAutoFit/>
          </a:bodyPr>
          <a:lstStyle/>
          <a:p>
            <a:r>
              <a:rPr lang="en-US" sz="2800" dirty="0"/>
              <a:t>The surface area is 160 cm</a:t>
            </a:r>
            <a:r>
              <a:rPr lang="en-US" sz="2800" baseline="30000" dirty="0"/>
              <a:t>2</a:t>
            </a:r>
          </a:p>
        </p:txBody>
      </p:sp>
      <p:sp>
        <p:nvSpPr>
          <p:cNvPr id="8" name="Title 1"/>
          <p:cNvSpPr>
            <a:spLocks noGrp="1"/>
          </p:cNvSpPr>
          <p:nvPr>
            <p:ph type="title"/>
          </p:nvPr>
        </p:nvSpPr>
        <p:spPr>
          <a:xfrm>
            <a:off x="457200" y="635781"/>
            <a:ext cx="8229600" cy="924791"/>
          </a:xfrm>
        </p:spPr>
        <p:txBody>
          <a:bodyPr>
            <a:normAutofit fontScale="90000"/>
          </a:bodyPr>
          <a:lstStyle/>
          <a:p>
            <a:r>
              <a:rPr lang="en-US" dirty="0"/>
              <a:t>Using Nets to Find Surface Areas</a:t>
            </a:r>
            <a:br>
              <a:rPr lang="en-US" dirty="0"/>
            </a:br>
            <a:br>
              <a:rPr lang="en-US" dirty="0"/>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r>
              <a:rPr lang="en-US" sz="2700" b="0" dirty="0">
                <a:solidFill>
                  <a:schemeClr val="tx1"/>
                </a:solidFill>
                <a:latin typeface="+mn-lt"/>
              </a:rPr>
              <a:t>http://everythingmaths.co.za/maths/grade-10/12-measurement/12-measurement-02.cnxmlplus prism</a:t>
            </a:r>
          </a:p>
        </p:txBody>
      </p:sp>
    </p:spTree>
    <p:extLst>
      <p:ext uri="{BB962C8B-B14F-4D97-AF65-F5344CB8AC3E}">
        <p14:creationId xmlns:p14="http://schemas.microsoft.com/office/powerpoint/2010/main" val="196205771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Too Much to Teach – Too Little Time?</a:t>
            </a:r>
          </a:p>
        </p:txBody>
      </p:sp>
      <p:sp>
        <p:nvSpPr>
          <p:cNvPr id="4" name="Slide Number Placeholder 3"/>
          <p:cNvSpPr>
            <a:spLocks noGrp="1"/>
          </p:cNvSpPr>
          <p:nvPr>
            <p:ph type="sldNum" sz="quarter" idx="10"/>
          </p:nvPr>
        </p:nvSpPr>
        <p:spPr/>
        <p:txBody>
          <a:bodyPr/>
          <a:lstStyle/>
          <a:p>
            <a:pPr>
              <a:defRPr/>
            </a:pPr>
            <a:fld id="{D7424F65-3AF9-43AC-B3BB-2E4AFDF865B9}" type="slidenum">
              <a:rPr lang="en-US" altLang="en-US" smtClean="0"/>
              <a:pPr>
                <a:defRPr/>
              </a:pPr>
              <a:t>9</a:t>
            </a:fld>
            <a:endParaRPr lang="en-US" altLang="en-US" dirty="0"/>
          </a:p>
        </p:txBody>
      </p:sp>
      <p:pic>
        <p:nvPicPr>
          <p:cNvPr id="3074" name="Picture 2" descr="https://notesfromtheintern.files.wordpress.com/2011/02/too-much-to-do-too-little-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289" y="1290637"/>
            <a:ext cx="7123821" cy="4749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29357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Using Nets to Find Surface Area</a:t>
            </a:r>
          </a:p>
        </p:txBody>
      </p:sp>
      <p:sp>
        <p:nvSpPr>
          <p:cNvPr id="14" name="Content Placeholder 2"/>
          <p:cNvSpPr>
            <a:spLocks noGrp="1"/>
          </p:cNvSpPr>
          <p:nvPr>
            <p:ph idx="1"/>
          </p:nvPr>
        </p:nvSpPr>
        <p:spPr>
          <a:xfrm>
            <a:off x="457200" y="1481328"/>
            <a:ext cx="8229600" cy="4525963"/>
          </a:xfrm>
        </p:spPr>
        <p:txBody>
          <a:bodyPr>
            <a:normAutofit/>
          </a:bodyPr>
          <a:lstStyle/>
          <a:p>
            <a:pPr marL="0" indent="0">
              <a:buNone/>
            </a:pPr>
            <a:r>
              <a:rPr lang="en-US" sz="2800" dirty="0"/>
              <a:t>The diagram shows a prism constructed from two rectangular prisms. </a:t>
            </a:r>
          </a:p>
          <a:p>
            <a:pPr marL="0" indent="0">
              <a:buNone/>
            </a:pPr>
            <a:r>
              <a:rPr lang="en-US" sz="2800" dirty="0"/>
              <a:t>Draw the net for the solid and mark the lengths.</a:t>
            </a:r>
          </a:p>
          <a:p>
            <a:pPr marL="0" indent="0">
              <a:buNone/>
            </a:pPr>
            <a:r>
              <a:rPr lang="en-US" sz="2800" dirty="0"/>
              <a:t>Calculate the surface area of the solid.</a:t>
            </a:r>
          </a:p>
          <a:p>
            <a:pPr marL="0" indent="0">
              <a:buNone/>
            </a:pPr>
            <a:endParaRPr lang="en-US" sz="2800" dirty="0"/>
          </a:p>
        </p:txBody>
      </p:sp>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792" y="4091297"/>
            <a:ext cx="2609850"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90</a:t>
            </a:fld>
            <a:endParaRPr lang="en-US" dirty="0"/>
          </a:p>
        </p:txBody>
      </p:sp>
      <p:sp>
        <p:nvSpPr>
          <p:cNvPr id="10" name="TextBox 9"/>
          <p:cNvSpPr txBox="1"/>
          <p:nvPr/>
        </p:nvSpPr>
        <p:spPr>
          <a:xfrm>
            <a:off x="457200" y="5650090"/>
            <a:ext cx="2326766"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18-19</a:t>
            </a:r>
          </a:p>
        </p:txBody>
      </p:sp>
    </p:spTree>
    <p:extLst>
      <p:ext uri="{BB962C8B-B14F-4D97-AF65-F5344CB8AC3E}">
        <p14:creationId xmlns:p14="http://schemas.microsoft.com/office/powerpoint/2010/main" val="2803105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83950" y="4473948"/>
            <a:ext cx="2609850" cy="830997"/>
          </a:xfrm>
          <a:prstGeom prst="rect">
            <a:avLst/>
          </a:prstGeom>
        </p:spPr>
        <p:txBody>
          <a:bodyPr wrap="square">
            <a:spAutoFit/>
          </a:bodyPr>
          <a:lstStyle/>
          <a:p>
            <a:r>
              <a:rPr lang="en-US" sz="2400" dirty="0"/>
              <a:t>The surface area is 232 cm</a:t>
            </a:r>
            <a:r>
              <a:rPr lang="en-US" sz="2400" baseline="30000" dirty="0"/>
              <a:t>2</a:t>
            </a:r>
          </a:p>
        </p:txBody>
      </p:sp>
      <p:graphicFrame>
        <p:nvGraphicFramePr>
          <p:cNvPr id="9" name="Table 8"/>
          <p:cNvGraphicFramePr>
            <a:graphicFrameLocks noGrp="1"/>
          </p:cNvGraphicFramePr>
          <p:nvPr>
            <p:extLst>
              <p:ext uri="{D42A27DB-BD31-4B8C-83A1-F6EECF244321}">
                <p14:modId xmlns:p14="http://schemas.microsoft.com/office/powerpoint/2010/main" val="2207018280"/>
              </p:ext>
            </p:extLst>
          </p:nvPr>
        </p:nvGraphicFramePr>
        <p:xfrm>
          <a:off x="1256248" y="576090"/>
          <a:ext cx="4937746" cy="5852160"/>
        </p:xfrm>
        <a:graphic>
          <a:graphicData uri="http://schemas.openxmlformats.org/drawingml/2006/table">
            <a:tbl>
              <a:tblPr firstRow="1" bandRow="1">
                <a:tableStyleId>{2D5ABB26-0587-4C30-8999-92F81FD0307C}</a:tableStyleId>
              </a:tblPr>
              <a:tblGrid>
                <a:gridCol w="224443">
                  <a:extLst>
                    <a:ext uri="{9D8B030D-6E8A-4147-A177-3AD203B41FA5}">
                      <a16:colId xmlns:a16="http://schemas.microsoft.com/office/drawing/2014/main" val="20000"/>
                    </a:ext>
                  </a:extLst>
                </a:gridCol>
                <a:gridCol w="224443">
                  <a:extLst>
                    <a:ext uri="{9D8B030D-6E8A-4147-A177-3AD203B41FA5}">
                      <a16:colId xmlns:a16="http://schemas.microsoft.com/office/drawing/2014/main" val="20001"/>
                    </a:ext>
                  </a:extLst>
                </a:gridCol>
                <a:gridCol w="224443">
                  <a:extLst>
                    <a:ext uri="{9D8B030D-6E8A-4147-A177-3AD203B41FA5}">
                      <a16:colId xmlns:a16="http://schemas.microsoft.com/office/drawing/2014/main" val="20002"/>
                    </a:ext>
                  </a:extLst>
                </a:gridCol>
                <a:gridCol w="224443">
                  <a:extLst>
                    <a:ext uri="{9D8B030D-6E8A-4147-A177-3AD203B41FA5}">
                      <a16:colId xmlns:a16="http://schemas.microsoft.com/office/drawing/2014/main" val="20003"/>
                    </a:ext>
                  </a:extLst>
                </a:gridCol>
                <a:gridCol w="224443">
                  <a:extLst>
                    <a:ext uri="{9D8B030D-6E8A-4147-A177-3AD203B41FA5}">
                      <a16:colId xmlns:a16="http://schemas.microsoft.com/office/drawing/2014/main" val="20004"/>
                    </a:ext>
                  </a:extLst>
                </a:gridCol>
                <a:gridCol w="224443">
                  <a:extLst>
                    <a:ext uri="{9D8B030D-6E8A-4147-A177-3AD203B41FA5}">
                      <a16:colId xmlns:a16="http://schemas.microsoft.com/office/drawing/2014/main" val="20005"/>
                    </a:ext>
                  </a:extLst>
                </a:gridCol>
                <a:gridCol w="224443">
                  <a:extLst>
                    <a:ext uri="{9D8B030D-6E8A-4147-A177-3AD203B41FA5}">
                      <a16:colId xmlns:a16="http://schemas.microsoft.com/office/drawing/2014/main" val="20006"/>
                    </a:ext>
                  </a:extLst>
                </a:gridCol>
                <a:gridCol w="224443">
                  <a:extLst>
                    <a:ext uri="{9D8B030D-6E8A-4147-A177-3AD203B41FA5}">
                      <a16:colId xmlns:a16="http://schemas.microsoft.com/office/drawing/2014/main" val="20007"/>
                    </a:ext>
                  </a:extLst>
                </a:gridCol>
                <a:gridCol w="224443">
                  <a:extLst>
                    <a:ext uri="{9D8B030D-6E8A-4147-A177-3AD203B41FA5}">
                      <a16:colId xmlns:a16="http://schemas.microsoft.com/office/drawing/2014/main" val="20008"/>
                    </a:ext>
                  </a:extLst>
                </a:gridCol>
                <a:gridCol w="224443">
                  <a:extLst>
                    <a:ext uri="{9D8B030D-6E8A-4147-A177-3AD203B41FA5}">
                      <a16:colId xmlns:a16="http://schemas.microsoft.com/office/drawing/2014/main" val="20009"/>
                    </a:ext>
                  </a:extLst>
                </a:gridCol>
                <a:gridCol w="224443">
                  <a:extLst>
                    <a:ext uri="{9D8B030D-6E8A-4147-A177-3AD203B41FA5}">
                      <a16:colId xmlns:a16="http://schemas.microsoft.com/office/drawing/2014/main" val="20010"/>
                    </a:ext>
                  </a:extLst>
                </a:gridCol>
                <a:gridCol w="224443">
                  <a:extLst>
                    <a:ext uri="{9D8B030D-6E8A-4147-A177-3AD203B41FA5}">
                      <a16:colId xmlns:a16="http://schemas.microsoft.com/office/drawing/2014/main" val="20011"/>
                    </a:ext>
                  </a:extLst>
                </a:gridCol>
                <a:gridCol w="224443">
                  <a:extLst>
                    <a:ext uri="{9D8B030D-6E8A-4147-A177-3AD203B41FA5}">
                      <a16:colId xmlns:a16="http://schemas.microsoft.com/office/drawing/2014/main" val="20012"/>
                    </a:ext>
                  </a:extLst>
                </a:gridCol>
                <a:gridCol w="224443">
                  <a:extLst>
                    <a:ext uri="{9D8B030D-6E8A-4147-A177-3AD203B41FA5}">
                      <a16:colId xmlns:a16="http://schemas.microsoft.com/office/drawing/2014/main" val="20013"/>
                    </a:ext>
                  </a:extLst>
                </a:gridCol>
                <a:gridCol w="224443">
                  <a:extLst>
                    <a:ext uri="{9D8B030D-6E8A-4147-A177-3AD203B41FA5}">
                      <a16:colId xmlns:a16="http://schemas.microsoft.com/office/drawing/2014/main" val="20014"/>
                    </a:ext>
                  </a:extLst>
                </a:gridCol>
                <a:gridCol w="224443">
                  <a:extLst>
                    <a:ext uri="{9D8B030D-6E8A-4147-A177-3AD203B41FA5}">
                      <a16:colId xmlns:a16="http://schemas.microsoft.com/office/drawing/2014/main" val="20015"/>
                    </a:ext>
                  </a:extLst>
                </a:gridCol>
                <a:gridCol w="224443">
                  <a:extLst>
                    <a:ext uri="{9D8B030D-6E8A-4147-A177-3AD203B41FA5}">
                      <a16:colId xmlns:a16="http://schemas.microsoft.com/office/drawing/2014/main" val="20016"/>
                    </a:ext>
                  </a:extLst>
                </a:gridCol>
                <a:gridCol w="224443">
                  <a:extLst>
                    <a:ext uri="{9D8B030D-6E8A-4147-A177-3AD203B41FA5}">
                      <a16:colId xmlns:a16="http://schemas.microsoft.com/office/drawing/2014/main" val="20017"/>
                    </a:ext>
                  </a:extLst>
                </a:gridCol>
                <a:gridCol w="224443">
                  <a:extLst>
                    <a:ext uri="{9D8B030D-6E8A-4147-A177-3AD203B41FA5}">
                      <a16:colId xmlns:a16="http://schemas.microsoft.com/office/drawing/2014/main" val="20018"/>
                    </a:ext>
                  </a:extLst>
                </a:gridCol>
                <a:gridCol w="224443">
                  <a:extLst>
                    <a:ext uri="{9D8B030D-6E8A-4147-A177-3AD203B41FA5}">
                      <a16:colId xmlns:a16="http://schemas.microsoft.com/office/drawing/2014/main" val="20019"/>
                    </a:ext>
                  </a:extLst>
                </a:gridCol>
                <a:gridCol w="224443">
                  <a:extLst>
                    <a:ext uri="{9D8B030D-6E8A-4147-A177-3AD203B41FA5}">
                      <a16:colId xmlns:a16="http://schemas.microsoft.com/office/drawing/2014/main" val="20020"/>
                    </a:ext>
                  </a:extLst>
                </a:gridCol>
                <a:gridCol w="224443">
                  <a:extLst>
                    <a:ext uri="{9D8B030D-6E8A-4147-A177-3AD203B41FA5}">
                      <a16:colId xmlns:a16="http://schemas.microsoft.com/office/drawing/2014/main" val="20021"/>
                    </a:ext>
                  </a:extLst>
                </a:gridCol>
              </a:tblGrid>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5"/>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6"/>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7"/>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8"/>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9"/>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0"/>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1"/>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2"/>
                  </a:ext>
                </a:extLst>
              </a:tr>
              <a:tr h="228600">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23"/>
                  </a:ext>
                </a:extLst>
              </a:tr>
            </a:tbl>
          </a:graphicData>
        </a:graphic>
      </p:graphicFrame>
      <p:sp>
        <p:nvSpPr>
          <p:cNvPr id="10" name="TextBox 9"/>
          <p:cNvSpPr txBox="1"/>
          <p:nvPr/>
        </p:nvSpPr>
        <p:spPr>
          <a:xfrm>
            <a:off x="1361857" y="1596323"/>
            <a:ext cx="1125415" cy="369332"/>
          </a:xfrm>
          <a:prstGeom prst="rect">
            <a:avLst/>
          </a:prstGeom>
          <a:noFill/>
        </p:spPr>
        <p:txBody>
          <a:bodyPr wrap="square" rtlCol="0">
            <a:spAutoFit/>
          </a:bodyPr>
          <a:lstStyle/>
          <a:p>
            <a:r>
              <a:rPr lang="en-US" dirty="0"/>
              <a:t>2 cm</a:t>
            </a:r>
          </a:p>
        </p:txBody>
      </p:sp>
      <p:sp>
        <p:nvSpPr>
          <p:cNvPr id="11" name="TextBox 10"/>
          <p:cNvSpPr txBox="1"/>
          <p:nvPr/>
        </p:nvSpPr>
        <p:spPr>
          <a:xfrm>
            <a:off x="3157669" y="6436670"/>
            <a:ext cx="1125415" cy="369332"/>
          </a:xfrm>
          <a:prstGeom prst="rect">
            <a:avLst/>
          </a:prstGeom>
          <a:noFill/>
        </p:spPr>
        <p:txBody>
          <a:bodyPr wrap="square" rtlCol="0">
            <a:spAutoFit/>
          </a:bodyPr>
          <a:lstStyle/>
          <a:p>
            <a:r>
              <a:rPr lang="en-US" dirty="0"/>
              <a:t>8 cm</a:t>
            </a:r>
          </a:p>
        </p:txBody>
      </p:sp>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3950" y="1531668"/>
            <a:ext cx="2609850" cy="23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478845" y="3626788"/>
            <a:ext cx="1125415" cy="369332"/>
          </a:xfrm>
          <a:prstGeom prst="rect">
            <a:avLst/>
          </a:prstGeom>
          <a:noFill/>
        </p:spPr>
        <p:txBody>
          <a:bodyPr wrap="square" rtlCol="0">
            <a:spAutoFit/>
          </a:bodyPr>
          <a:lstStyle/>
          <a:p>
            <a:r>
              <a:rPr lang="en-US" dirty="0"/>
              <a:t>6 cm</a:t>
            </a:r>
          </a:p>
        </p:txBody>
      </p:sp>
      <p:sp>
        <p:nvSpPr>
          <p:cNvPr id="17" name="TextBox 16"/>
          <p:cNvSpPr txBox="1"/>
          <p:nvPr/>
        </p:nvSpPr>
        <p:spPr>
          <a:xfrm>
            <a:off x="1943036" y="2691980"/>
            <a:ext cx="1125415" cy="369332"/>
          </a:xfrm>
          <a:prstGeom prst="rect">
            <a:avLst/>
          </a:prstGeom>
          <a:noFill/>
        </p:spPr>
        <p:txBody>
          <a:bodyPr wrap="square" rtlCol="0">
            <a:spAutoFit/>
          </a:bodyPr>
          <a:lstStyle/>
          <a:p>
            <a:r>
              <a:rPr lang="en-US" dirty="0"/>
              <a:t>4 cm</a:t>
            </a:r>
          </a:p>
        </p:txBody>
      </p:sp>
      <p:sp>
        <p:nvSpPr>
          <p:cNvPr id="18" name="TextBox 17"/>
          <p:cNvSpPr txBox="1"/>
          <p:nvPr/>
        </p:nvSpPr>
        <p:spPr>
          <a:xfrm>
            <a:off x="4708843" y="5425288"/>
            <a:ext cx="1125415" cy="369332"/>
          </a:xfrm>
          <a:prstGeom prst="rect">
            <a:avLst/>
          </a:prstGeom>
          <a:noFill/>
        </p:spPr>
        <p:txBody>
          <a:bodyPr wrap="square" rtlCol="0">
            <a:spAutoFit/>
          </a:bodyPr>
          <a:lstStyle/>
          <a:p>
            <a:r>
              <a:rPr lang="en-US" dirty="0"/>
              <a:t>6 cm</a:t>
            </a:r>
          </a:p>
        </p:txBody>
      </p:sp>
      <p:sp>
        <p:nvSpPr>
          <p:cNvPr id="19" name="TextBox 18"/>
          <p:cNvSpPr txBox="1"/>
          <p:nvPr/>
        </p:nvSpPr>
        <p:spPr>
          <a:xfrm>
            <a:off x="4708842" y="4358488"/>
            <a:ext cx="1125415" cy="369332"/>
          </a:xfrm>
          <a:prstGeom prst="rect">
            <a:avLst/>
          </a:prstGeom>
          <a:noFill/>
        </p:spPr>
        <p:txBody>
          <a:bodyPr wrap="square" rtlCol="0">
            <a:spAutoFit/>
          </a:bodyPr>
          <a:lstStyle/>
          <a:p>
            <a:r>
              <a:rPr lang="en-US" dirty="0"/>
              <a:t>6 cm</a:t>
            </a:r>
          </a:p>
        </p:txBody>
      </p:sp>
      <p:sp>
        <p:nvSpPr>
          <p:cNvPr id="20" name="TextBox 19"/>
          <p:cNvSpPr txBox="1"/>
          <p:nvPr/>
        </p:nvSpPr>
        <p:spPr>
          <a:xfrm>
            <a:off x="4861241" y="3070016"/>
            <a:ext cx="1125415" cy="369332"/>
          </a:xfrm>
          <a:prstGeom prst="rect">
            <a:avLst/>
          </a:prstGeom>
          <a:noFill/>
        </p:spPr>
        <p:txBody>
          <a:bodyPr wrap="square" rtlCol="0">
            <a:spAutoFit/>
          </a:bodyPr>
          <a:lstStyle/>
          <a:p>
            <a:r>
              <a:rPr lang="en-US" dirty="0"/>
              <a:t>2 cm</a:t>
            </a:r>
          </a:p>
        </p:txBody>
      </p:sp>
      <p:sp>
        <p:nvSpPr>
          <p:cNvPr id="21" name="TextBox 20"/>
          <p:cNvSpPr txBox="1"/>
          <p:nvPr/>
        </p:nvSpPr>
        <p:spPr>
          <a:xfrm>
            <a:off x="4678718" y="2257996"/>
            <a:ext cx="1125415" cy="369332"/>
          </a:xfrm>
          <a:prstGeom prst="rect">
            <a:avLst/>
          </a:prstGeom>
          <a:noFill/>
        </p:spPr>
        <p:txBody>
          <a:bodyPr wrap="square" rtlCol="0">
            <a:spAutoFit/>
          </a:bodyPr>
          <a:lstStyle/>
          <a:p>
            <a:r>
              <a:rPr lang="en-US" dirty="0"/>
              <a:t>4 cm</a:t>
            </a:r>
          </a:p>
        </p:txBody>
      </p:sp>
      <p:sp>
        <p:nvSpPr>
          <p:cNvPr id="22" name="TextBox 21"/>
          <p:cNvSpPr txBox="1"/>
          <p:nvPr/>
        </p:nvSpPr>
        <p:spPr>
          <a:xfrm>
            <a:off x="4728483" y="1162336"/>
            <a:ext cx="1125415" cy="369332"/>
          </a:xfrm>
          <a:prstGeom prst="rect">
            <a:avLst/>
          </a:prstGeom>
          <a:noFill/>
        </p:spPr>
        <p:txBody>
          <a:bodyPr wrap="square" rtlCol="0">
            <a:spAutoFit/>
          </a:bodyPr>
          <a:lstStyle/>
          <a:p>
            <a:r>
              <a:rPr lang="en-US" dirty="0"/>
              <a:t>4 cm</a:t>
            </a:r>
          </a:p>
        </p:txBody>
      </p:sp>
      <p:sp>
        <p:nvSpPr>
          <p:cNvPr id="23" name="TextBox 22"/>
          <p:cNvSpPr txBox="1"/>
          <p:nvPr/>
        </p:nvSpPr>
        <p:spPr>
          <a:xfrm>
            <a:off x="4728483" y="668007"/>
            <a:ext cx="1125415" cy="369332"/>
          </a:xfrm>
          <a:prstGeom prst="rect">
            <a:avLst/>
          </a:prstGeom>
          <a:noFill/>
        </p:spPr>
        <p:txBody>
          <a:bodyPr wrap="square" rtlCol="0">
            <a:spAutoFit/>
          </a:bodyPr>
          <a:lstStyle/>
          <a:p>
            <a:r>
              <a:rPr lang="en-US" dirty="0"/>
              <a:t>2 cm</a:t>
            </a:r>
          </a:p>
        </p:txBody>
      </p:sp>
      <p:sp>
        <p:nvSpPr>
          <p:cNvPr id="24" name="TextBox 23"/>
          <p:cNvSpPr txBox="1"/>
          <p:nvPr/>
        </p:nvSpPr>
        <p:spPr>
          <a:xfrm>
            <a:off x="554182" y="2483869"/>
            <a:ext cx="807675" cy="369332"/>
          </a:xfrm>
          <a:prstGeom prst="rect">
            <a:avLst/>
          </a:prstGeom>
          <a:noFill/>
        </p:spPr>
        <p:txBody>
          <a:bodyPr wrap="square" rtlCol="0">
            <a:spAutoFit/>
          </a:bodyPr>
          <a:lstStyle/>
          <a:p>
            <a:r>
              <a:rPr lang="en-US" dirty="0"/>
              <a:t>6 cm</a:t>
            </a:r>
          </a:p>
        </p:txBody>
      </p:sp>
      <p:sp>
        <p:nvSpPr>
          <p:cNvPr id="2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91</a:t>
            </a:fld>
            <a:endParaRPr lang="en-US" dirty="0"/>
          </a:p>
        </p:txBody>
      </p:sp>
    </p:spTree>
    <p:extLst>
      <p:ext uri="{BB962C8B-B14F-4D97-AF65-F5344CB8AC3E}">
        <p14:creationId xmlns:p14="http://schemas.microsoft.com/office/powerpoint/2010/main" val="295965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ChangeArrowheads="1"/>
          </p:cNvSpPr>
          <p:nvPr/>
        </p:nvSpPr>
        <p:spPr bwMode="auto">
          <a:xfrm>
            <a:off x="3200400" y="22193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endParaRPr lang="en-US" altLang="en-US" dirty="0"/>
          </a:p>
        </p:txBody>
      </p:sp>
      <p:pic>
        <p:nvPicPr>
          <p:cNvPr id="153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599" y="1371600"/>
            <a:ext cx="4656667" cy="369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5"/>
          <p:cNvSpPr txBox="1">
            <a:spLocks noChangeArrowheads="1"/>
          </p:cNvSpPr>
          <p:nvPr/>
        </p:nvSpPr>
        <p:spPr bwMode="auto">
          <a:xfrm>
            <a:off x="457198" y="2867251"/>
            <a:ext cx="2963333"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sz="2800" dirty="0">
                <a:latin typeface="+mn-lt"/>
              </a:rPr>
              <a:t>You can see that the surface is made up of two circles and a rectangle.</a:t>
            </a:r>
          </a:p>
        </p:txBody>
      </p:sp>
      <p:sp>
        <p:nvSpPr>
          <p:cNvPr id="12294" name="Rectangle 6"/>
          <p:cNvSpPr>
            <a:spLocks noChangeArrowheads="1"/>
          </p:cNvSpPr>
          <p:nvPr/>
        </p:nvSpPr>
        <p:spPr bwMode="auto">
          <a:xfrm>
            <a:off x="2032000" y="5257800"/>
            <a:ext cx="71120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altLang="en-US" sz="2800" dirty="0">
                <a:latin typeface="+mn-lt"/>
              </a:rPr>
              <a:t>The length of the rectangle is the same as the circumference of the circle!</a:t>
            </a:r>
          </a:p>
        </p:txBody>
      </p:sp>
      <p:sp>
        <p:nvSpPr>
          <p:cNvPr id="15367" name="Text Box 7"/>
          <p:cNvSpPr txBox="1">
            <a:spLocks noChangeArrowheads="1"/>
          </p:cNvSpPr>
          <p:nvPr/>
        </p:nvSpPr>
        <p:spPr bwMode="auto">
          <a:xfrm>
            <a:off x="457200" y="1447800"/>
            <a:ext cx="3048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50000"/>
              </a:spcBef>
            </a:pPr>
            <a:r>
              <a:rPr lang="en-US" altLang="en-US" sz="2800" dirty="0">
                <a:latin typeface="+mn-lt"/>
              </a:rPr>
              <a:t>Imagine that you can open up a cylinder like so:</a:t>
            </a:r>
          </a:p>
        </p:txBody>
      </p:sp>
      <p:sp>
        <p:nvSpPr>
          <p:cNvPr id="9" name="Title 1"/>
          <p:cNvSpPr>
            <a:spLocks noGrp="1"/>
          </p:cNvSpPr>
          <p:nvPr>
            <p:ph type="title"/>
          </p:nvPr>
        </p:nvSpPr>
        <p:spPr>
          <a:xfrm>
            <a:off x="457200" y="446809"/>
            <a:ext cx="8229600" cy="924791"/>
          </a:xfrm>
        </p:spPr>
        <p:txBody>
          <a:bodyPr>
            <a:normAutofit fontScale="90000"/>
          </a:bodyPr>
          <a:lstStyle/>
          <a:p>
            <a:r>
              <a:rPr lang="en-US" dirty="0"/>
              <a:t>Surface Area of a Cylinder</a:t>
            </a:r>
            <a:br>
              <a:rPr lang="en-US" dirty="0"/>
            </a:br>
            <a:br>
              <a:rPr lang="en-US" dirty="0"/>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b="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br>
              <a:rPr lang="en-US" sz="3100" dirty="0">
                <a:solidFill>
                  <a:schemeClr val="tx1"/>
                </a:solidFill>
                <a:latin typeface="+mn-lt"/>
              </a:rPr>
            </a:br>
            <a:r>
              <a:rPr lang="en-US" sz="2700" b="0" dirty="0">
                <a:solidFill>
                  <a:schemeClr val="tx1"/>
                </a:solidFill>
                <a:latin typeface="+mn-lt"/>
              </a:rPr>
              <a:t>http://everythingmaths.co.za/maths/grade-10/12-measurement/12-measurement-02.cnxmlplus prism</a:t>
            </a:r>
          </a:p>
        </p:txBody>
      </p:sp>
      <p:sp>
        <p:nvSpPr>
          <p:cNvPr id="2" name="Slide Number Placeholder 1"/>
          <p:cNvSpPr>
            <a:spLocks noGrp="1"/>
          </p:cNvSpPr>
          <p:nvPr>
            <p:ph type="sldNum" sz="quarter" idx="10"/>
          </p:nvPr>
        </p:nvSpPr>
        <p:spPr/>
        <p:txBody>
          <a:bodyPr/>
          <a:lstStyle/>
          <a:p>
            <a:pPr>
              <a:defRPr/>
            </a:pPr>
            <a:fld id="{D7424F65-3AF9-43AC-B3BB-2E4AFDF865B9}" type="slidenum">
              <a:rPr lang="en-US" altLang="en-US" smtClean="0"/>
              <a:pPr>
                <a:defRPr/>
              </a:pPr>
              <a:t>92</a:t>
            </a:fld>
            <a:endParaRPr lang="en-US" altLang="en-US" dirty="0"/>
          </a:p>
        </p:txBody>
      </p:sp>
    </p:spTree>
    <p:extLst>
      <p:ext uri="{BB962C8B-B14F-4D97-AF65-F5344CB8AC3E}">
        <p14:creationId xmlns:p14="http://schemas.microsoft.com/office/powerpoint/2010/main" val="369547960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3"/>
                                        </p:tgtEl>
                                        <p:attrNameLst>
                                          <p:attrName>style.visibility</p:attrName>
                                        </p:attrNameLst>
                                      </p:cBhvr>
                                      <p:to>
                                        <p:strVal val="visible"/>
                                      </p:to>
                                    </p:set>
                                    <p:anim calcmode="lin" valueType="num">
                                      <p:cBhvr additive="base">
                                        <p:cTn id="7" dur="500" fill="hold"/>
                                        <p:tgtEl>
                                          <p:spTgt spid="12293"/>
                                        </p:tgtEl>
                                        <p:attrNameLst>
                                          <p:attrName>ppt_x</p:attrName>
                                        </p:attrNameLst>
                                      </p:cBhvr>
                                      <p:tavLst>
                                        <p:tav tm="0">
                                          <p:val>
                                            <p:strVal val="0-#ppt_w/2"/>
                                          </p:val>
                                        </p:tav>
                                        <p:tav tm="100000">
                                          <p:val>
                                            <p:strVal val="#ppt_x"/>
                                          </p:val>
                                        </p:tav>
                                      </p:tavLst>
                                    </p:anim>
                                    <p:anim calcmode="lin" valueType="num">
                                      <p:cBhvr additive="base">
                                        <p:cTn id="8" dur="500" fill="hold"/>
                                        <p:tgtEl>
                                          <p:spTgt spid="1229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4"/>
                                        </p:tgtEl>
                                        <p:attrNameLst>
                                          <p:attrName>style.visibility</p:attrName>
                                        </p:attrNameLst>
                                      </p:cBhvr>
                                      <p:to>
                                        <p:strVal val="visible"/>
                                      </p:to>
                                    </p:set>
                                    <p:anim calcmode="lin" valueType="num">
                                      <p:cBhvr additive="base">
                                        <p:cTn id="13" dur="500" fill="hold"/>
                                        <p:tgtEl>
                                          <p:spTgt spid="12294"/>
                                        </p:tgtEl>
                                        <p:attrNameLst>
                                          <p:attrName>ppt_x</p:attrName>
                                        </p:attrNameLst>
                                      </p:cBhvr>
                                      <p:tavLst>
                                        <p:tav tm="0">
                                          <p:val>
                                            <p:strVal val="0-#ppt_w/2"/>
                                          </p:val>
                                        </p:tav>
                                        <p:tav tm="100000">
                                          <p:val>
                                            <p:strVal val="#ppt_x"/>
                                          </p:val>
                                        </p:tav>
                                      </p:tavLst>
                                    </p:anim>
                                    <p:anim calcmode="lin" valueType="num">
                                      <p:cBhvr additive="base">
                                        <p:cTn id="14" dur="500" fill="hold"/>
                                        <p:tgtEl>
                                          <p:spTgt spid="122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utoUpdateAnimBg="0"/>
      <p:bldP spid="12294"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dirty="0"/>
              <a:t>Where are the Mathematical Big Ideas/Themes?</a:t>
            </a:r>
          </a:p>
        </p:txBody>
      </p:sp>
      <p:sp>
        <p:nvSpPr>
          <p:cNvPr id="3" name="Content Placeholder 2"/>
          <p:cNvSpPr>
            <a:spLocks noGrp="1"/>
          </p:cNvSpPr>
          <p:nvPr>
            <p:ph idx="1"/>
          </p:nvPr>
        </p:nvSpPr>
        <p:spPr/>
        <p:txBody>
          <a:bodyPr>
            <a:normAutofit/>
          </a:bodyPr>
          <a:lstStyle/>
          <a:p>
            <a:pPr marL="0" indent="0">
              <a:buNone/>
            </a:pPr>
            <a:r>
              <a:rPr lang="en-US" sz="4800" dirty="0"/>
              <a:t>What are the skills and concepts needed to answer this question?</a:t>
            </a:r>
          </a:p>
        </p:txBody>
      </p:sp>
      <p:pic>
        <p:nvPicPr>
          <p:cNvPr id="4" name="Picture 2" descr="C:\Users\Hello\Downloads\Screen shot 2013-03-14 at 4.00.14 PM.png"/>
          <p:cNvPicPr>
            <a:picLocks noChangeAspect="1" noChangeArrowheads="1"/>
          </p:cNvPicPr>
          <p:nvPr/>
        </p:nvPicPr>
        <p:blipFill>
          <a:blip r:embed="rId3"/>
          <a:srcRect/>
          <a:stretch>
            <a:fillRect/>
          </a:stretch>
        </p:blipFill>
        <p:spPr bwMode="auto">
          <a:xfrm>
            <a:off x="9525" y="0"/>
            <a:ext cx="9124950" cy="6858000"/>
          </a:xfrm>
          <a:prstGeom prst="rect">
            <a:avLst/>
          </a:prstGeom>
          <a:noFill/>
          <a:ln w="9525">
            <a:noFill/>
            <a:miter lim="800000"/>
            <a:headEnd/>
            <a:tailEnd/>
          </a:ln>
        </p:spPr>
      </p:pic>
      <p:sp>
        <p:nvSpPr>
          <p:cNvPr id="5" name="Slide Number Placeholder 1"/>
          <p:cNvSpPr>
            <a:spLocks noGrp="1"/>
          </p:cNvSpPr>
          <p:nvPr>
            <p:ph type="sldNum" sz="quarter" idx="4294967295"/>
          </p:nvPr>
        </p:nvSpPr>
        <p:spPr>
          <a:xfrm>
            <a:off x="457200" y="6299737"/>
            <a:ext cx="458938" cy="321599"/>
          </a:xfrm>
          <a:prstGeom prst="rect">
            <a:avLst/>
          </a:prstGeom>
        </p:spPr>
        <p:txBody>
          <a:bodyPr/>
          <a:lstStyle/>
          <a:p>
            <a:pPr>
              <a:defRPr/>
            </a:pPr>
            <a:fld id="{E91CA0C2-A16E-4916-9C04-6559965BA6C0}" type="slidenum">
              <a:rPr lang="en-US" smtClean="0"/>
              <a:pPr>
                <a:defRPr/>
              </a:pPr>
              <a:t>93</a:t>
            </a:fld>
            <a:endParaRPr lang="en-US" dirty="0"/>
          </a:p>
        </p:txBody>
      </p:sp>
    </p:spTree>
    <p:extLst>
      <p:ext uri="{BB962C8B-B14F-4D97-AF65-F5344CB8AC3E}">
        <p14:creationId xmlns:p14="http://schemas.microsoft.com/office/powerpoint/2010/main" val="2570630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Let’s Try It!</a:t>
            </a:r>
          </a:p>
        </p:txBody>
      </p:sp>
      <p:sp>
        <p:nvSpPr>
          <p:cNvPr id="3" name="Content Placeholder 2"/>
          <p:cNvSpPr>
            <a:spLocks noGrp="1"/>
          </p:cNvSpPr>
          <p:nvPr>
            <p:ph idx="1"/>
          </p:nvPr>
        </p:nvSpPr>
        <p:spPr/>
        <p:txBody>
          <a:bodyPr>
            <a:normAutofit fontScale="85000" lnSpcReduction="10000"/>
          </a:bodyPr>
          <a:lstStyle/>
          <a:p>
            <a:pPr marL="0" indent="0">
              <a:buNone/>
            </a:pPr>
            <a:r>
              <a:rPr lang="en-US" i="1" dirty="0"/>
              <a:t>I want to paint the outside of a decorative pillar that has a height of 48 inches and a diameter of 16 inches. One small canister of paint will cover about 200 square inches.  How many small canisters of paint will I need to paint the cylinder?</a:t>
            </a:r>
            <a:endParaRPr lang="en-US" dirty="0"/>
          </a:p>
          <a:p>
            <a:r>
              <a:rPr lang="en-US" dirty="0"/>
              <a:t>What do I need to know?</a:t>
            </a:r>
          </a:p>
          <a:p>
            <a:r>
              <a:rPr lang="en-US" dirty="0"/>
              <a:t>What type of net can I draw?</a:t>
            </a:r>
          </a:p>
          <a:p>
            <a:r>
              <a:rPr lang="en-US" dirty="0"/>
              <a:t>What formula can I use?</a:t>
            </a:r>
          </a:p>
          <a:p>
            <a:endParaRPr lang="en-US" dirty="0"/>
          </a:p>
        </p:txBody>
      </p:sp>
      <p:sp>
        <p:nvSpPr>
          <p:cNvPr id="4"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94</a:t>
            </a:fld>
            <a:endParaRPr lang="en-US" dirty="0"/>
          </a:p>
        </p:txBody>
      </p:sp>
      <p:pic>
        <p:nvPicPr>
          <p:cNvPr id="5" name="Picture 5" descr="9b5_solu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2502" y="4362118"/>
            <a:ext cx="1874298" cy="176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361709" y="6272254"/>
            <a:ext cx="2392842"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pp. 20-21 </a:t>
            </a:r>
          </a:p>
        </p:txBody>
      </p:sp>
    </p:spTree>
    <p:extLst>
      <p:ext uri="{BB962C8B-B14F-4D97-AF65-F5344CB8AC3E}">
        <p14:creationId xmlns:p14="http://schemas.microsoft.com/office/powerpoint/2010/main" val="102006915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22312" y="2362200"/>
            <a:ext cx="8040687" cy="2200275"/>
          </a:xfrm>
        </p:spPr>
        <p:txBody>
          <a:bodyPr/>
          <a:lstStyle/>
          <a:p>
            <a:r>
              <a:rPr lang="en-US" dirty="0"/>
              <a:t>From Words to Symbols</a:t>
            </a:r>
          </a:p>
        </p:txBody>
      </p:sp>
      <p:sp>
        <p:nvSpPr>
          <p:cNvPr id="2" name="Content Placeholder 1"/>
          <p:cNvSpPr>
            <a:spLocks noGrp="1"/>
          </p:cNvSpPr>
          <p:nvPr>
            <p:ph type="body" idx="1"/>
          </p:nvPr>
        </p:nvSpPr>
        <p:spPr/>
        <p:txBody>
          <a:bodyPr/>
          <a:lstStyle/>
          <a:p>
            <a:r>
              <a:rPr lang="en-US" dirty="0"/>
              <a:t>Translating Word Problems</a:t>
            </a:r>
          </a:p>
        </p:txBody>
      </p:sp>
      <p:sp>
        <p:nvSpPr>
          <p:cNvPr id="5" name="Slide Number Placeholder 3"/>
          <p:cNvSpPr>
            <a:spLocks noGrp="1"/>
          </p:cNvSpPr>
          <p:nvPr>
            <p:ph type="sldNum" sz="quarter" idx="4294967295"/>
          </p:nvPr>
        </p:nvSpPr>
        <p:spPr bwMode="auto">
          <a:xfrm>
            <a:off x="457200" y="6299200"/>
            <a:ext cx="458788" cy="3222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130000"/>
              </a:lnSpc>
              <a:spcBef>
                <a:spcPct val="20000"/>
              </a:spcBef>
              <a:buFont typeface="Arial" panose="020B0604020202020204" pitchFamily="34" charset="0"/>
              <a:buChar char="•"/>
              <a:defRPr sz="3200">
                <a:solidFill>
                  <a:schemeClr val="tx1"/>
                </a:solidFill>
                <a:latin typeface="Arial" panose="020B0604020202020204" pitchFamily="34" charset="0"/>
                <a:ea typeface="MS PGothic" panose="020B0600070205080204" pitchFamily="34" charset="-128"/>
              </a:defRPr>
            </a:lvl1pPr>
            <a:lvl2pPr marL="742950" indent="-285750">
              <a:lnSpc>
                <a:spcPct val="130000"/>
              </a:lnSpc>
              <a:spcBef>
                <a:spcPct val="20000"/>
              </a:spcBef>
              <a:buFont typeface="Arial" panose="020B0604020202020204" pitchFamily="34" charset="0"/>
              <a:buChar char="–"/>
              <a:defRPr sz="2800">
                <a:solidFill>
                  <a:schemeClr val="tx1"/>
                </a:solidFill>
                <a:latin typeface="Arial" panose="020B0604020202020204" pitchFamily="34" charset="0"/>
                <a:ea typeface="MS PGothic" panose="020B0600070205080204" pitchFamily="34" charset="-128"/>
              </a:defRPr>
            </a:lvl2pPr>
            <a:lvl3pPr marL="1143000" indent="-228600">
              <a:lnSpc>
                <a:spcPct val="130000"/>
              </a:lnSpc>
              <a:spcBef>
                <a:spcPct val="20000"/>
              </a:spcBef>
              <a:buFont typeface="Arial" panose="020B0604020202020204" pitchFamily="34" charset="0"/>
              <a:buChar char="•"/>
              <a:defRPr sz="2400">
                <a:solidFill>
                  <a:schemeClr val="tx1"/>
                </a:solidFill>
                <a:latin typeface="Arial" panose="020B0604020202020204" pitchFamily="34" charset="0"/>
                <a:ea typeface="MS PGothic" panose="020B0600070205080204" pitchFamily="34" charset="-128"/>
              </a:defRPr>
            </a:lvl3pPr>
            <a:lvl4pPr marL="16002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4pPr>
            <a:lvl5pPr marL="2057400" indent="-228600">
              <a:lnSpc>
                <a:spcPct val="130000"/>
              </a:lnSpc>
              <a:spcBef>
                <a:spcPct val="20000"/>
              </a:spcBef>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lnSpc>
                <a:spcPct val="130000"/>
              </a:lnSpc>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MS PGothic" panose="020B0600070205080204" pitchFamily="34" charset="-128"/>
              </a:defRPr>
            </a:lvl9pPr>
          </a:lstStyle>
          <a:p>
            <a:pPr>
              <a:lnSpc>
                <a:spcPct val="100000"/>
              </a:lnSpc>
              <a:spcBef>
                <a:spcPct val="0"/>
              </a:spcBef>
              <a:buFontTx/>
              <a:buNone/>
            </a:pPr>
            <a:fld id="{E0457F42-EE1D-454C-8A72-001C7A07B269}" type="slidenum">
              <a:rPr lang="en-US" altLang="en-US" sz="1200" smtClean="0">
                <a:solidFill>
                  <a:srgbClr val="0084A9"/>
                </a:solidFill>
              </a:rPr>
              <a:pPr>
                <a:lnSpc>
                  <a:spcPct val="100000"/>
                </a:lnSpc>
                <a:spcBef>
                  <a:spcPct val="0"/>
                </a:spcBef>
                <a:buFontTx/>
                <a:buNone/>
              </a:pPr>
              <a:t>95</a:t>
            </a:fld>
            <a:endParaRPr lang="en-US" altLang="en-US" sz="1200" dirty="0">
              <a:solidFill>
                <a:srgbClr val="0084A9"/>
              </a:solidFill>
            </a:endParaRPr>
          </a:p>
        </p:txBody>
      </p:sp>
    </p:spTree>
    <p:extLst>
      <p:ext uri="{BB962C8B-B14F-4D97-AF65-F5344CB8AC3E}">
        <p14:creationId xmlns:p14="http://schemas.microsoft.com/office/powerpoint/2010/main" val="152228311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would your students do?</a:t>
            </a:r>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676400"/>
            <a:ext cx="5812073" cy="4343400"/>
          </a:xfrm>
          <a:prstGeom prst="rect">
            <a:avLst/>
          </a:prstGeom>
          <a:ln w="9525">
            <a:solidFill>
              <a:schemeClr val="tx1"/>
            </a:solidFill>
          </a:ln>
        </p:spPr>
      </p:pic>
      <p:sp>
        <p:nvSpPr>
          <p:cNvPr id="5" name="TextBox 4"/>
          <p:cNvSpPr txBox="1"/>
          <p:nvPr/>
        </p:nvSpPr>
        <p:spPr>
          <a:xfrm>
            <a:off x="6719455" y="2438400"/>
            <a:ext cx="1981200" cy="2308324"/>
          </a:xfrm>
          <a:prstGeom prst="rect">
            <a:avLst/>
          </a:prstGeom>
          <a:solidFill>
            <a:srgbClr val="0085B4"/>
          </a:solidFill>
          <a:ln w="19050">
            <a:solidFill>
              <a:schemeClr val="tx1"/>
            </a:solidFill>
          </a:ln>
        </p:spPr>
        <p:txBody>
          <a:bodyPr wrap="square" rtlCol="0">
            <a:spAutoFit/>
          </a:bodyPr>
          <a:lstStyle/>
          <a:p>
            <a:pPr marL="342900" indent="-342900">
              <a:buAutoNum type="arabicPeriod"/>
            </a:pPr>
            <a:r>
              <a:rPr lang="en-US" dirty="0">
                <a:solidFill>
                  <a:schemeClr val="bg1"/>
                </a:solidFill>
              </a:rPr>
              <a:t>Guess</a:t>
            </a:r>
          </a:p>
          <a:p>
            <a:pPr marL="342900" indent="-342900">
              <a:buAutoNum type="arabicPeriod"/>
            </a:pPr>
            <a:r>
              <a:rPr lang="en-US" dirty="0">
                <a:solidFill>
                  <a:schemeClr val="bg1"/>
                </a:solidFill>
              </a:rPr>
              <a:t>Select “C” because they haven’t used it in a while</a:t>
            </a:r>
          </a:p>
          <a:p>
            <a:pPr marL="342900" indent="-342900">
              <a:buAutoNum type="arabicPeriod"/>
            </a:pPr>
            <a:r>
              <a:rPr lang="en-US" dirty="0">
                <a:solidFill>
                  <a:schemeClr val="bg1"/>
                </a:solidFill>
              </a:rPr>
              <a:t>Skip it</a:t>
            </a:r>
          </a:p>
          <a:p>
            <a:pPr marL="342900" indent="-342900">
              <a:buAutoNum type="arabicPeriod"/>
            </a:pPr>
            <a:r>
              <a:rPr lang="en-US" dirty="0">
                <a:solidFill>
                  <a:schemeClr val="bg1"/>
                </a:solidFill>
              </a:rPr>
              <a:t>Sign up for a retest</a:t>
            </a:r>
          </a:p>
        </p:txBody>
      </p:sp>
      <p:sp>
        <p:nvSpPr>
          <p:cNvPr id="6" name="Slide Number Placeholder 5"/>
          <p:cNvSpPr>
            <a:spLocks noGrp="1"/>
          </p:cNvSpPr>
          <p:nvPr>
            <p:ph type="sldNum" sz="quarter" idx="12"/>
          </p:nvPr>
        </p:nvSpPr>
        <p:spPr/>
        <p:txBody>
          <a:bodyPr/>
          <a:lstStyle/>
          <a:p>
            <a:fld id="{6F42FDE4-A7DD-41A7-A0A6-9B649FB43336}" type="slidenum">
              <a:rPr kumimoji="0" lang="en-US" smtClean="0"/>
              <a:pPr/>
              <a:t>96</a:t>
            </a:fld>
            <a:endParaRPr kumimoji="0" lang="en-US" dirty="0"/>
          </a:p>
        </p:txBody>
      </p:sp>
      <p:sp>
        <p:nvSpPr>
          <p:cNvPr id="7"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96</a:t>
            </a:fld>
            <a:endParaRPr lang="en-US" dirty="0"/>
          </a:p>
        </p:txBody>
      </p:sp>
      <p:sp>
        <p:nvSpPr>
          <p:cNvPr id="8" name="TextBox 7"/>
          <p:cNvSpPr txBox="1"/>
          <p:nvPr/>
        </p:nvSpPr>
        <p:spPr>
          <a:xfrm>
            <a:off x="5546357"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22 </a:t>
            </a:r>
          </a:p>
        </p:txBody>
      </p:sp>
    </p:spTree>
    <p:extLst>
      <p:ext uri="{BB962C8B-B14F-4D97-AF65-F5344CB8AC3E}">
        <p14:creationId xmlns:p14="http://schemas.microsoft.com/office/powerpoint/2010/main" val="382904135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5">
                                            <p:txEl>
                                              <p:pRg st="0" end="0"/>
                                            </p:txEl>
                                          </p:spTgt>
                                        </p:tgtEl>
                                      </p:cBhvr>
                                    </p:animEffect>
                                    <p:animScale>
                                      <p:cBhvr>
                                        <p:cTn id="7" dur="250" autoRev="1" fill="hold"/>
                                        <p:tgtEl>
                                          <p:spTgt spid="5">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5">
                                            <p:txEl>
                                              <p:pRg st="1" end="1"/>
                                            </p:txEl>
                                          </p:spTgt>
                                        </p:tgtEl>
                                      </p:cBhvr>
                                    </p:animEffect>
                                    <p:animScale>
                                      <p:cBhvr>
                                        <p:cTn id="12" dur="250" autoRev="1" fill="hold"/>
                                        <p:tgtEl>
                                          <p:spTgt spid="5">
                                            <p:txEl>
                                              <p:pRg st="1" end="1"/>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nodeType="clickEffect">
                                  <p:stCondLst>
                                    <p:cond delay="0"/>
                                  </p:stCondLst>
                                  <p:childTnLst>
                                    <p:animEffect transition="out" filter="fade">
                                      <p:cBhvr>
                                        <p:cTn id="16" dur="500" tmFilter="0, 0; .2, .5; .8, .5; 1, 0"/>
                                        <p:tgtEl>
                                          <p:spTgt spid="5">
                                            <p:txEl>
                                              <p:pRg st="2" end="2"/>
                                            </p:txEl>
                                          </p:spTgt>
                                        </p:tgtEl>
                                      </p:cBhvr>
                                    </p:animEffect>
                                    <p:animScale>
                                      <p:cBhvr>
                                        <p:cTn id="17" dur="250" autoRev="1" fill="hold"/>
                                        <p:tgtEl>
                                          <p:spTgt spid="5">
                                            <p:txEl>
                                              <p:pRg st="2" end="2"/>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5">
                                            <p:txEl>
                                              <p:pRg st="3" end="3"/>
                                            </p:txEl>
                                          </p:spTgt>
                                        </p:tgtEl>
                                      </p:cBhvr>
                                    </p:animEffect>
                                    <p:animScale>
                                      <p:cBhvr>
                                        <p:cTn id="22" dur="250" autoRev="1" fill="hold"/>
                                        <p:tgtEl>
                                          <p:spTgt spid="5">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457200" indent="-457200">
              <a:buFont typeface="+mj-lt"/>
              <a:buAutoNum type="arabicPeriod"/>
            </a:pPr>
            <a:r>
              <a:rPr lang="en-US" sz="2000" dirty="0"/>
              <a:t>Read the problem carefully and determine what you are trying to find</a:t>
            </a:r>
          </a:p>
          <a:p>
            <a:pPr marL="457200" indent="-457200">
              <a:buFont typeface="+mj-lt"/>
              <a:buAutoNum type="arabicPeriod"/>
            </a:pPr>
            <a:r>
              <a:rPr lang="en-US" sz="2000" dirty="0"/>
              <a:t>Assign a variable to the quantity that must be found</a:t>
            </a:r>
          </a:p>
          <a:p>
            <a:pPr marL="457200" indent="-457200">
              <a:buFont typeface="+mj-lt"/>
              <a:buAutoNum type="arabicPeriod"/>
            </a:pPr>
            <a:r>
              <a:rPr lang="en-US" sz="2000" dirty="0"/>
              <a:t>Write down what the variable represents</a:t>
            </a:r>
          </a:p>
          <a:p>
            <a:pPr marL="457200" indent="-457200">
              <a:buFont typeface="+mj-lt"/>
              <a:buAutoNum type="arabicPeriod"/>
            </a:pPr>
            <a:r>
              <a:rPr lang="en-US" sz="2000" dirty="0"/>
              <a:t>Write an equation for the quantities given in the problem</a:t>
            </a:r>
          </a:p>
          <a:p>
            <a:pPr marL="457200" indent="-457200">
              <a:buFont typeface="+mj-lt"/>
              <a:buAutoNum type="arabicPeriod"/>
            </a:pPr>
            <a:r>
              <a:rPr lang="en-US" sz="2000" dirty="0"/>
              <a:t>Solve the equation</a:t>
            </a:r>
          </a:p>
          <a:p>
            <a:pPr marL="457200" indent="-457200">
              <a:buFont typeface="+mj-lt"/>
              <a:buAutoNum type="arabicPeriod"/>
            </a:pPr>
            <a:r>
              <a:rPr lang="en-US" sz="2000" dirty="0"/>
              <a:t>Answer the question</a:t>
            </a:r>
          </a:p>
          <a:p>
            <a:pPr marL="457200" indent="-457200">
              <a:buFont typeface="+mj-lt"/>
              <a:buAutoNum type="arabicPeriod"/>
            </a:pPr>
            <a:r>
              <a:rPr lang="en-US" sz="2000" dirty="0"/>
              <a:t>Check the solution for reasonableness</a:t>
            </a:r>
          </a:p>
          <a:p>
            <a:pPr marL="0" indent="0">
              <a:buNone/>
            </a:pPr>
            <a:endParaRPr lang="en-US" dirty="0"/>
          </a:p>
        </p:txBody>
      </p:sp>
      <p:sp>
        <p:nvSpPr>
          <p:cNvPr id="2" name="Title 1"/>
          <p:cNvSpPr>
            <a:spLocks noGrp="1"/>
          </p:cNvSpPr>
          <p:nvPr>
            <p:ph type="title"/>
          </p:nvPr>
        </p:nvSpPr>
        <p:spPr/>
        <p:txBody>
          <a:bodyPr/>
          <a:lstStyle/>
          <a:p>
            <a:r>
              <a:rPr lang="en-US" dirty="0"/>
              <a:t>What students need to do!</a:t>
            </a:r>
          </a:p>
        </p:txBody>
      </p:sp>
      <p:sp>
        <p:nvSpPr>
          <p:cNvPr id="3" name="Slide Number Placeholder 2"/>
          <p:cNvSpPr>
            <a:spLocks noGrp="1"/>
          </p:cNvSpPr>
          <p:nvPr>
            <p:ph type="sldNum" sz="quarter" idx="12"/>
          </p:nvPr>
        </p:nvSpPr>
        <p:spPr/>
        <p:txBody>
          <a:bodyPr/>
          <a:lstStyle/>
          <a:p>
            <a:fld id="{6F42FDE4-A7DD-41A7-A0A6-9B649FB43336}" type="slidenum">
              <a:rPr kumimoji="0" lang="en-US" smtClean="0"/>
              <a:pPr/>
              <a:t>97</a:t>
            </a:fld>
            <a:endParaRPr kumimoji="0" lang="en-US" dirty="0"/>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97</a:t>
            </a:fld>
            <a:endParaRPr lang="en-US" dirty="0"/>
          </a:p>
        </p:txBody>
      </p:sp>
    </p:spTree>
    <p:extLst>
      <p:ext uri="{BB962C8B-B14F-4D97-AF65-F5344CB8AC3E}">
        <p14:creationId xmlns:p14="http://schemas.microsoft.com/office/powerpoint/2010/main" val="346982474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533400"/>
            <a:ext cx="8229600" cy="990600"/>
          </a:xfrm>
        </p:spPr>
        <p:txBody>
          <a:bodyPr/>
          <a:lstStyle/>
          <a:p>
            <a:r>
              <a:rPr lang="en-US" dirty="0"/>
              <a:t>Practice Translating</a:t>
            </a:r>
          </a:p>
        </p:txBody>
      </p:sp>
      <p:sp>
        <p:nvSpPr>
          <p:cNvPr id="1416195" name="Rectangle 3"/>
          <p:cNvSpPr>
            <a:spLocks noGrp="1" noChangeArrowheads="1"/>
          </p:cNvSpPr>
          <p:nvPr>
            <p:ph type="body" idx="1"/>
          </p:nvPr>
        </p:nvSpPr>
        <p:spPr/>
        <p:txBody>
          <a:bodyPr>
            <a:normAutofit fontScale="92500" lnSpcReduction="10000"/>
          </a:bodyPr>
          <a:lstStyle/>
          <a:p>
            <a:pPr marL="0" indent="0" algn="ctr">
              <a:buFontTx/>
              <a:buNone/>
            </a:pPr>
            <a:r>
              <a:rPr lang="en-US" dirty="0">
                <a:solidFill>
                  <a:schemeClr val="tx2">
                    <a:lumMod val="75000"/>
                  </a:schemeClr>
                </a:solidFill>
              </a:rPr>
              <a:t>Jennifer has 10 fewer DVDs than Brad.</a:t>
            </a:r>
          </a:p>
          <a:p>
            <a:pPr marL="0" indent="0" algn="ctr">
              <a:buFontTx/>
              <a:buNone/>
            </a:pPr>
            <a:endParaRPr lang="en-US" sz="1000" dirty="0">
              <a:solidFill>
                <a:schemeClr val="tx2">
                  <a:lumMod val="75000"/>
                </a:schemeClr>
              </a:solidFill>
            </a:endParaRPr>
          </a:p>
          <a:p>
            <a:pPr marL="0" indent="0" algn="ctr">
              <a:buFontTx/>
              <a:buNone/>
            </a:pPr>
            <a:r>
              <a:rPr lang="en-US" i="1" dirty="0">
                <a:solidFill>
                  <a:schemeClr val="tx2">
                    <a:lumMod val="75000"/>
                  </a:schemeClr>
                </a:solidFill>
              </a:rPr>
              <a:t>j </a:t>
            </a:r>
            <a:r>
              <a:rPr lang="en-US" dirty="0">
                <a:solidFill>
                  <a:schemeClr val="tx2">
                    <a:lumMod val="75000"/>
                  </a:schemeClr>
                </a:solidFill>
              </a:rPr>
              <a:t>– 10 = </a:t>
            </a:r>
            <a:r>
              <a:rPr lang="en-US" i="1" dirty="0">
                <a:solidFill>
                  <a:schemeClr val="tx2">
                    <a:lumMod val="75000"/>
                  </a:schemeClr>
                </a:solidFill>
              </a:rPr>
              <a:t>b </a:t>
            </a:r>
            <a:r>
              <a:rPr lang="en-US" i="1" dirty="0">
                <a:solidFill>
                  <a:srgbClr val="C00000"/>
                </a:solidFill>
              </a:rPr>
              <a:t>(common answer, but incorrect)</a:t>
            </a:r>
          </a:p>
          <a:p>
            <a:pPr marL="0" indent="0" algn="ctr">
              <a:buFontTx/>
              <a:buNone/>
            </a:pPr>
            <a:r>
              <a:rPr lang="en-US" dirty="0">
                <a:solidFill>
                  <a:schemeClr val="tx2">
                    <a:lumMod val="75000"/>
                  </a:schemeClr>
                </a:solidFill>
              </a:rPr>
              <a:t>Insert  the words and see the difference in the equation.</a:t>
            </a:r>
          </a:p>
          <a:p>
            <a:pPr marL="0" indent="0" algn="ctr">
              <a:buFontTx/>
              <a:buNone/>
            </a:pPr>
            <a:endParaRPr lang="en-US" sz="1000" dirty="0">
              <a:solidFill>
                <a:schemeClr val="tx2">
                  <a:lumMod val="75000"/>
                </a:schemeClr>
              </a:solidFill>
            </a:endParaRPr>
          </a:p>
          <a:p>
            <a:pPr marL="0" indent="0" algn="ctr">
              <a:buFontTx/>
              <a:buNone/>
            </a:pPr>
            <a:r>
              <a:rPr lang="en-US" sz="2800" i="1" dirty="0">
                <a:solidFill>
                  <a:schemeClr val="tx2">
                    <a:lumMod val="75000"/>
                  </a:schemeClr>
                </a:solidFill>
              </a:rPr>
              <a:t>j </a:t>
            </a:r>
            <a:r>
              <a:rPr lang="en-US" sz="2800" dirty="0">
                <a:solidFill>
                  <a:srgbClr val="C00000"/>
                </a:solidFill>
              </a:rPr>
              <a:t>(has) </a:t>
            </a:r>
            <a:r>
              <a:rPr lang="en-US" sz="2800" dirty="0">
                <a:solidFill>
                  <a:schemeClr val="tx2">
                    <a:lumMod val="75000"/>
                  </a:schemeClr>
                </a:solidFill>
              </a:rPr>
              <a:t>= </a:t>
            </a:r>
            <a:r>
              <a:rPr lang="en-US" sz="2800" i="1" dirty="0">
                <a:solidFill>
                  <a:schemeClr val="tx2">
                    <a:lumMod val="75000"/>
                  </a:schemeClr>
                </a:solidFill>
              </a:rPr>
              <a:t>b</a:t>
            </a:r>
            <a:r>
              <a:rPr lang="en-US" sz="2800" dirty="0">
                <a:solidFill>
                  <a:schemeClr val="tx2">
                    <a:lumMod val="75000"/>
                  </a:schemeClr>
                </a:solidFill>
              </a:rPr>
              <a:t> </a:t>
            </a:r>
            <a:r>
              <a:rPr lang="en-US" sz="2800" dirty="0">
                <a:solidFill>
                  <a:srgbClr val="C00000"/>
                </a:solidFill>
              </a:rPr>
              <a:t>(fewer</a:t>
            </a:r>
            <a:r>
              <a:rPr lang="en-US" sz="2800" dirty="0">
                <a:solidFill>
                  <a:schemeClr val="tx2">
                    <a:lumMod val="75000"/>
                  </a:schemeClr>
                </a:solidFill>
              </a:rPr>
              <a:t>) – 10 </a:t>
            </a:r>
          </a:p>
          <a:p>
            <a:pPr marL="0" indent="0" algn="ctr">
              <a:buFontTx/>
              <a:buNone/>
            </a:pPr>
            <a:r>
              <a:rPr lang="en-US" sz="2800" dirty="0">
                <a:solidFill>
                  <a:schemeClr val="tx2">
                    <a:lumMod val="75000"/>
                  </a:schemeClr>
                </a:solidFill>
              </a:rPr>
              <a:t>so</a:t>
            </a:r>
          </a:p>
          <a:p>
            <a:pPr marL="0" indent="0" algn="ctr">
              <a:buFontTx/>
              <a:buNone/>
            </a:pPr>
            <a:r>
              <a:rPr lang="en-US" sz="2800" dirty="0">
                <a:solidFill>
                  <a:schemeClr val="tx2">
                    <a:lumMod val="75000"/>
                  </a:schemeClr>
                </a:solidFill>
              </a:rPr>
              <a:t> </a:t>
            </a:r>
            <a:r>
              <a:rPr lang="en-US" sz="2800" i="1" dirty="0">
                <a:solidFill>
                  <a:schemeClr val="tx2">
                    <a:lumMod val="75000"/>
                  </a:schemeClr>
                </a:solidFill>
              </a:rPr>
              <a:t>j</a:t>
            </a:r>
            <a:r>
              <a:rPr lang="en-US" sz="2800" dirty="0">
                <a:solidFill>
                  <a:schemeClr val="tx2">
                    <a:lumMod val="75000"/>
                  </a:schemeClr>
                </a:solidFill>
              </a:rPr>
              <a:t> =</a:t>
            </a:r>
            <a:r>
              <a:rPr lang="en-US" sz="2800" i="1" dirty="0">
                <a:solidFill>
                  <a:schemeClr val="tx2">
                    <a:lumMod val="75000"/>
                  </a:schemeClr>
                </a:solidFill>
              </a:rPr>
              <a:t> b</a:t>
            </a:r>
            <a:r>
              <a:rPr lang="en-US" sz="2800" dirty="0">
                <a:solidFill>
                  <a:schemeClr val="tx2">
                    <a:lumMod val="75000"/>
                  </a:schemeClr>
                </a:solidFill>
              </a:rPr>
              <a:t> – 10 </a:t>
            </a:r>
          </a:p>
        </p:txBody>
      </p:sp>
      <p:sp>
        <p:nvSpPr>
          <p:cNvPr id="2" name="Slide Number Placeholder 1"/>
          <p:cNvSpPr>
            <a:spLocks noGrp="1"/>
          </p:cNvSpPr>
          <p:nvPr>
            <p:ph type="sldNum" sz="quarter" idx="12"/>
          </p:nvPr>
        </p:nvSpPr>
        <p:spPr/>
        <p:txBody>
          <a:bodyPr/>
          <a:lstStyle/>
          <a:p>
            <a:fld id="{6F42FDE4-A7DD-41A7-A0A6-9B649FB43336}" type="slidenum">
              <a:rPr kumimoji="0" lang="en-US" smtClean="0"/>
              <a:pPr/>
              <a:t>98</a:t>
            </a:fld>
            <a:endParaRPr kumimoji="0" lang="en-US" dirty="0"/>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98</a:t>
            </a:fld>
            <a:endParaRPr lang="en-US" dirty="0"/>
          </a:p>
        </p:txBody>
      </p:sp>
    </p:spTree>
    <p:extLst>
      <p:ext uri="{BB962C8B-B14F-4D97-AF65-F5344CB8AC3E}">
        <p14:creationId xmlns:p14="http://schemas.microsoft.com/office/powerpoint/2010/main" val="37830979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16195">
                                            <p:txEl>
                                              <p:pRg st="5" end="5"/>
                                            </p:txEl>
                                          </p:spTgt>
                                        </p:tgtEl>
                                        <p:attrNameLst>
                                          <p:attrName>style.visibility</p:attrName>
                                        </p:attrNameLst>
                                      </p:cBhvr>
                                      <p:to>
                                        <p:strVal val="visible"/>
                                      </p:to>
                                    </p:set>
                                    <p:animEffect transition="in" filter="dissolve">
                                      <p:cBhvr>
                                        <p:cTn id="7" dur="500"/>
                                        <p:tgtEl>
                                          <p:spTgt spid="1416195">
                                            <p:txEl>
                                              <p:pRg st="5" end="5"/>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416195">
                                            <p:txEl>
                                              <p:pRg st="6" end="6"/>
                                            </p:txEl>
                                          </p:spTgt>
                                        </p:tgtEl>
                                        <p:attrNameLst>
                                          <p:attrName>style.visibility</p:attrName>
                                        </p:attrNameLst>
                                      </p:cBhvr>
                                      <p:to>
                                        <p:strVal val="visible"/>
                                      </p:to>
                                    </p:set>
                                    <p:animEffect transition="in" filter="dissolve">
                                      <p:cBhvr>
                                        <p:cTn id="10" dur="500"/>
                                        <p:tgtEl>
                                          <p:spTgt spid="1416195">
                                            <p:txEl>
                                              <p:pRg st="6" end="6"/>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416195">
                                            <p:txEl>
                                              <p:pRg st="7" end="7"/>
                                            </p:txEl>
                                          </p:spTgt>
                                        </p:tgtEl>
                                        <p:attrNameLst>
                                          <p:attrName>style.visibility</p:attrName>
                                        </p:attrNameLst>
                                      </p:cBhvr>
                                      <p:to>
                                        <p:strVal val="visible"/>
                                      </p:to>
                                    </p:set>
                                    <p:animEffect transition="in" filter="dissolve">
                                      <p:cBhvr>
                                        <p:cTn id="13" dur="500"/>
                                        <p:tgtEl>
                                          <p:spTgt spid="14161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12"/>
          <p:cNvSpPr>
            <a:spLocks noGrp="1" noChangeArrowheads="1"/>
          </p:cNvSpPr>
          <p:nvPr>
            <p:ph type="title"/>
          </p:nvPr>
        </p:nvSpPr>
        <p:spPr>
          <a:xfrm>
            <a:off x="228600" y="455446"/>
            <a:ext cx="8229600" cy="990600"/>
          </a:xfrm>
        </p:spPr>
        <p:txBody>
          <a:bodyPr/>
          <a:lstStyle/>
          <a:p>
            <a:r>
              <a:rPr lang="en-US" dirty="0"/>
              <a:t>Use a Math Translation Guide</a:t>
            </a:r>
          </a:p>
        </p:txBody>
      </p:sp>
      <p:graphicFrame>
        <p:nvGraphicFramePr>
          <p:cNvPr id="1413337" name="Group 217"/>
          <p:cNvGraphicFramePr>
            <a:graphicFrameLocks noGrp="1"/>
          </p:cNvGraphicFramePr>
          <p:nvPr>
            <p:ph idx="4294967295"/>
            <p:extLst>
              <p:ext uri="{D42A27DB-BD31-4B8C-83A1-F6EECF244321}">
                <p14:modId xmlns:p14="http://schemas.microsoft.com/office/powerpoint/2010/main" val="941547448"/>
              </p:ext>
            </p:extLst>
          </p:nvPr>
        </p:nvGraphicFramePr>
        <p:xfrm>
          <a:off x="149472" y="1143000"/>
          <a:ext cx="8804564" cy="5120640"/>
        </p:xfrm>
        <a:graphic>
          <a:graphicData uri="http://schemas.openxmlformats.org/drawingml/2006/table">
            <a:tbl>
              <a:tblPr>
                <a:tableStyleId>{BC89EF96-8CEA-46FF-86C4-4CE0E7609802}</a:tableStyleId>
              </a:tblPr>
              <a:tblGrid>
                <a:gridCol w="2282665">
                  <a:extLst>
                    <a:ext uri="{9D8B030D-6E8A-4147-A177-3AD203B41FA5}">
                      <a16:colId xmlns:a16="http://schemas.microsoft.com/office/drawing/2014/main" val="20000"/>
                    </a:ext>
                  </a:extLst>
                </a:gridCol>
                <a:gridCol w="978285">
                  <a:extLst>
                    <a:ext uri="{9D8B030D-6E8A-4147-A177-3AD203B41FA5}">
                      <a16:colId xmlns:a16="http://schemas.microsoft.com/office/drawing/2014/main" val="20001"/>
                    </a:ext>
                  </a:extLst>
                </a:gridCol>
                <a:gridCol w="4483806">
                  <a:extLst>
                    <a:ext uri="{9D8B030D-6E8A-4147-A177-3AD203B41FA5}">
                      <a16:colId xmlns:a16="http://schemas.microsoft.com/office/drawing/2014/main" val="20002"/>
                    </a:ext>
                  </a:extLst>
                </a:gridCol>
                <a:gridCol w="1059808">
                  <a:extLst>
                    <a:ext uri="{9D8B030D-6E8A-4147-A177-3AD203B41FA5}">
                      <a16:colId xmlns:a16="http://schemas.microsoft.com/office/drawing/2014/main" val="20003"/>
                    </a:ext>
                  </a:extLst>
                </a:gridCol>
              </a:tblGrid>
              <a:tr h="27199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English</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Math</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Example</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Translation</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extLst>
                  <a:ext uri="{0D108BD9-81ED-4DB2-BD59-A6C34878D82A}">
                    <a16:rowId xmlns:a16="http://schemas.microsoft.com/office/drawing/2014/main" val="10000"/>
                  </a:ext>
                </a:extLst>
              </a:tr>
              <a:tr h="271997">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What, a number</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x, n, etc.</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Three more than a number is 8.</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n+ 3 = 8</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extLst>
                  <a:ext uri="{0D108BD9-81ED-4DB2-BD59-A6C34878D82A}">
                    <a16:rowId xmlns:a16="http://schemas.microsoft.com/office/drawing/2014/main" val="10001"/>
                  </a:ext>
                </a:extLst>
              </a:tr>
              <a:tr h="45332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Equals, is, was, has, costs</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Danny is 16 years old.</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A CD costs 15 dollars.</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d = 16</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c = 15</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extLst>
                  <a:ext uri="{0D108BD9-81ED-4DB2-BD59-A6C34878D82A}">
                    <a16:rowId xmlns:a16="http://schemas.microsoft.com/office/drawing/2014/main" val="10002"/>
                  </a:ext>
                </a:extLst>
              </a:tr>
              <a:tr h="815991">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Is greater than</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Is less than</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At least, minimum</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At most, maximum</a:t>
                      </a:r>
                      <a:endParaRPr kumimoji="0" lang="en-US" sz="1200" b="1" i="0" u="none" strike="noStrike" cap="none" normalizeH="0" baseline="0" dirty="0">
                        <a:ln>
                          <a:noFill/>
                        </a:ln>
                        <a:solidFill>
                          <a:srgbClr val="000066"/>
                        </a:solidFill>
                        <a:effectLst/>
                        <a:latin typeface="Times New Roman" pitchFamily="18"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&gt;</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&lt;</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a:t>
                      </a:r>
                      <a:endParaRPr kumimoji="0" lang="en-US" sz="1200" u="none" strike="noStrike" cap="none" normalizeH="0" baseline="0" dirty="0">
                        <a:ln>
                          <a:noFill/>
                        </a:ln>
                        <a:effectLst/>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sym typeface="Symbol" pitchFamily="18" charset="2"/>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Jenny has more money than Ben.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Ashley’s age is less than Nick’s.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There are at least 30 questions on the test.</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Sam can invite a maximum of 15 people to his party.</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j &gt; b</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a &lt; n</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t </a:t>
                      </a:r>
                      <a:r>
                        <a:rPr kumimoji="0" lang="en-US" sz="1200" u="none" strike="noStrike" cap="none" normalizeH="0" baseline="0" dirty="0">
                          <a:ln>
                            <a:noFill/>
                          </a:ln>
                          <a:effectLst/>
                          <a:sym typeface="Symbol" pitchFamily="18" charset="2"/>
                        </a:rPr>
                        <a:t></a:t>
                      </a:r>
                      <a:r>
                        <a:rPr kumimoji="0" lang="en-US" sz="1200" u="none" strike="noStrike" cap="none" normalizeH="0" baseline="0" dirty="0">
                          <a:ln>
                            <a:noFill/>
                          </a:ln>
                          <a:effectLst/>
                        </a:rPr>
                        <a:t> </a:t>
                      </a:r>
                      <a:r>
                        <a:rPr kumimoji="0" lang="en-US" sz="1200" u="none" strike="noStrike" cap="none" normalizeH="0" baseline="0" dirty="0">
                          <a:ln>
                            <a:noFill/>
                          </a:ln>
                          <a:effectLst/>
                          <a:sym typeface="Symbol" pitchFamily="18" charset="2"/>
                        </a:rPr>
                        <a:t>30</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s </a:t>
                      </a:r>
                      <a:r>
                        <a:rPr kumimoji="0" lang="en-US" sz="1200" u="none" strike="noStrike" cap="none" normalizeH="0" baseline="0" dirty="0">
                          <a:ln>
                            <a:noFill/>
                          </a:ln>
                          <a:effectLst/>
                        </a:rPr>
                        <a:t> </a:t>
                      </a:r>
                      <a:r>
                        <a:rPr kumimoji="0" lang="en-US" sz="1200" u="none" strike="noStrike" cap="none" normalizeH="0" baseline="0" dirty="0">
                          <a:ln>
                            <a:noFill/>
                          </a:ln>
                          <a:effectLst/>
                          <a:sym typeface="Symbol" pitchFamily="18" charset="2"/>
                        </a:rPr>
                        <a:t>15</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sym typeface="Symbol" pitchFamily="18" charset="2"/>
                      </a:endParaRPr>
                    </a:p>
                  </a:txBody>
                  <a:tcPr horzOverflow="overflow"/>
                </a:tc>
                <a:extLst>
                  <a:ext uri="{0D108BD9-81ED-4DB2-BD59-A6C34878D82A}">
                    <a16:rowId xmlns:a16="http://schemas.microsoft.com/office/drawing/2014/main" val="10003"/>
                  </a:ext>
                </a:extLst>
              </a:tr>
              <a:tr h="63465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More, more than, greater, than, added to, total, sum, increased by, together</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Kecia has 2 more video games than John.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Kecia and John have a total of 11 video games.</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k = j + 2</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k + j = 11</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extLst>
                  <a:ext uri="{0D108BD9-81ED-4DB2-BD59-A6C34878D82A}">
                    <a16:rowId xmlns:a16="http://schemas.microsoft.com/office/drawing/2014/main" val="10004"/>
                  </a:ext>
                </a:extLst>
              </a:tr>
              <a:tr h="5865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Less than, smaller than, decreased by, difference, fewer</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Jason has 3 fewer CDs than Carson.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The difference between Jenny’s and Ben’s savings is $75.</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j = c – 3</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j – b = 75</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extLst>
                  <a:ext uri="{0D108BD9-81ED-4DB2-BD59-A6C34878D82A}">
                    <a16:rowId xmlns:a16="http://schemas.microsoft.com/office/drawing/2014/main" val="10005"/>
                  </a:ext>
                </a:extLst>
              </a:tr>
              <a:tr h="117865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Of, times, product of, twice, double, triple, half of, quarter of</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x</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Emma has twice as many books as Justin.</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Justin has half as many books as Emma.</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e = 2 x j </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or </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e = 2j</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j = c x ½</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or</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j = e/2</a:t>
                      </a:r>
                      <a:endParaRPr kumimoji="0" lang="en-US" sz="1200" b="1" i="0" u="none" strike="noStrike" cap="none" normalizeH="0" baseline="0" dirty="0">
                        <a:ln>
                          <a:noFill/>
                        </a:ln>
                        <a:solidFill>
                          <a:srgbClr val="000066"/>
                        </a:solidFill>
                        <a:effectLst/>
                        <a:latin typeface="Times New Roman" pitchFamily="18" charset="0"/>
                        <a:ea typeface="Times New Roman" pitchFamily="18" charset="0"/>
                        <a:cs typeface="Arial" pitchFamily="34" charset="0"/>
                      </a:endParaRPr>
                    </a:p>
                  </a:txBody>
                  <a:tcPr horzOverflow="overflow"/>
                </a:tc>
                <a:extLst>
                  <a:ext uri="{0D108BD9-81ED-4DB2-BD59-A6C34878D82A}">
                    <a16:rowId xmlns:a16="http://schemas.microsoft.com/office/drawing/2014/main" val="10006"/>
                  </a:ext>
                </a:extLst>
              </a:tr>
              <a:tr h="81599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Divided by, per, for, out  of, ratio of __ to __</a:t>
                      </a:r>
                      <a:endParaRPr kumimoji="0" lang="en-US" sz="1200" b="1" i="0" u="none" strike="noStrike" cap="none" normalizeH="0" baseline="0" dirty="0">
                        <a:ln>
                          <a:noFill/>
                        </a:ln>
                        <a:solidFill>
                          <a:srgbClr val="000066"/>
                        </a:solidFill>
                        <a:effectLst/>
                        <a:latin typeface="Times New Roman" pitchFamily="18" charset="0"/>
                        <a:ea typeface="Times New Roman" pitchFamily="18" charset="0"/>
                        <a:cs typeface="Arial" pitchFamily="34"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sym typeface="Symbol" pitchFamily="18" charset="2"/>
                      </a:endParaRPr>
                    </a:p>
                  </a:txBody>
                  <a:tcP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Sophia has $1 for every $2 Daniel has.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rPr>
                        <a:t>The ratio of Daniel’s savings to Sophia’s savings is 2 to 1.</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endParaRPr>
                    </a:p>
                  </a:txBody>
                  <a:tcPr horzOverflow="overflow"/>
                </a:tc>
                <a:tc>
                  <a:txBody>
                    <a:bodyPr/>
                    <a:lstStyle/>
                    <a:p>
                      <a:pPr marL="342900" marR="0" lvl="0" indent="-333375" algn="l" defTabSz="914400" rtl="0" eaLnBrk="1" fontAlgn="base" latinLnBrk="0" hangingPunct="1">
                        <a:lnSpc>
                          <a:spcPct val="100000"/>
                        </a:lnSpc>
                        <a:spcBef>
                          <a:spcPct val="0"/>
                        </a:spcBef>
                        <a:spcAft>
                          <a:spcPct val="0"/>
                        </a:spcAft>
                        <a:buClrTx/>
                        <a:buSzTx/>
                        <a:buFontTx/>
                        <a:buNone/>
                        <a:tabLst/>
                      </a:pPr>
                      <a:r>
                        <a:rPr kumimoji="0" lang="en-US" sz="1200" u="none" strike="noStrike" cap="none" normalizeH="0" baseline="0" dirty="0">
                          <a:ln>
                            <a:noFill/>
                          </a:ln>
                          <a:effectLst/>
                        </a:rPr>
                        <a:t>s = d </a:t>
                      </a:r>
                      <a:r>
                        <a:rPr kumimoji="0" lang="en-US" sz="1200" u="none" strike="noStrike" cap="none" normalizeH="0" baseline="0" dirty="0">
                          <a:ln>
                            <a:noFill/>
                          </a:ln>
                          <a:effectLst/>
                          <a:sym typeface="Symbol" pitchFamily="18" charset="2"/>
                        </a:rPr>
                        <a:t></a:t>
                      </a:r>
                      <a:r>
                        <a:rPr kumimoji="0" lang="en-US" sz="1200" u="none" strike="noStrike" cap="none" normalizeH="0" baseline="0" dirty="0">
                          <a:ln>
                            <a:noFill/>
                          </a:ln>
                          <a:effectLst/>
                        </a:rPr>
                        <a:t> 2</a:t>
                      </a:r>
                      <a:endParaRPr kumimoji="0" lang="en-US" sz="1200" u="none" strike="noStrike" cap="none" normalizeH="0" baseline="0" dirty="0">
                        <a:ln>
                          <a:noFill/>
                        </a:ln>
                        <a:effectLst/>
                        <a:sym typeface="Symbol" pitchFamily="18" charset="2"/>
                      </a:endParaRP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or</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s = d/2</a:t>
                      </a:r>
                    </a:p>
                    <a:p>
                      <a:pPr marL="342900" marR="0" lvl="0" indent="-333375" algn="l" defTabSz="914400" rtl="0" eaLnBrk="0" fontAlgn="base" latinLnBrk="0" hangingPunct="0">
                        <a:lnSpc>
                          <a:spcPct val="100000"/>
                        </a:lnSpc>
                        <a:spcBef>
                          <a:spcPct val="0"/>
                        </a:spcBef>
                        <a:spcAft>
                          <a:spcPct val="0"/>
                        </a:spcAft>
                        <a:buClrTx/>
                        <a:buSzTx/>
                        <a:buFontTx/>
                        <a:buNone/>
                        <a:tabLst/>
                      </a:pPr>
                      <a:r>
                        <a:rPr kumimoji="0" lang="en-US" sz="1200" u="none" strike="noStrike" cap="none" normalizeH="0" baseline="0" dirty="0">
                          <a:ln>
                            <a:noFill/>
                          </a:ln>
                          <a:effectLst/>
                          <a:sym typeface="Symbol" pitchFamily="18" charset="2"/>
                        </a:rPr>
                        <a:t>d/s = 2/1</a:t>
                      </a:r>
                      <a:endParaRPr kumimoji="0" lang="en-US" sz="1200" b="1" i="0" u="none" strike="noStrike" cap="none" normalizeH="0" baseline="0" dirty="0">
                        <a:ln>
                          <a:noFill/>
                        </a:ln>
                        <a:solidFill>
                          <a:srgbClr val="000066"/>
                        </a:solidFill>
                        <a:effectLst/>
                        <a:latin typeface="Arial" pitchFamily="34" charset="0"/>
                        <a:ea typeface="Times New Roman" pitchFamily="18" charset="0"/>
                        <a:cs typeface="Arial" pitchFamily="34" charset="0"/>
                        <a:sym typeface="Symbol" pitchFamily="18" charset="2"/>
                      </a:endParaRPr>
                    </a:p>
                  </a:txBody>
                  <a:tcPr horzOverflow="overflow"/>
                </a:tc>
                <a:extLst>
                  <a:ext uri="{0D108BD9-81ED-4DB2-BD59-A6C34878D82A}">
                    <a16:rowId xmlns:a16="http://schemas.microsoft.com/office/drawing/2014/main" val="10007"/>
                  </a:ext>
                </a:extLst>
              </a:tr>
            </a:tbl>
          </a:graphicData>
        </a:graphic>
      </p:graphicFrame>
      <p:sp>
        <p:nvSpPr>
          <p:cNvPr id="2" name="Slide Number Placeholder 1"/>
          <p:cNvSpPr>
            <a:spLocks noGrp="1"/>
          </p:cNvSpPr>
          <p:nvPr>
            <p:ph type="sldNum" sz="quarter" idx="12"/>
          </p:nvPr>
        </p:nvSpPr>
        <p:spPr/>
        <p:txBody>
          <a:bodyPr/>
          <a:lstStyle/>
          <a:p>
            <a:fld id="{6F42FDE4-A7DD-41A7-A0A6-9B649FB43336}" type="slidenum">
              <a:rPr kumimoji="0" lang="en-US" smtClean="0"/>
              <a:pPr/>
              <a:t>99</a:t>
            </a:fld>
            <a:endParaRPr kumimoji="0" lang="en-US" dirty="0"/>
          </a:p>
        </p:txBody>
      </p:sp>
      <p:sp>
        <p:nvSpPr>
          <p:cNvPr id="5" name="Slide Number Placeholder 3"/>
          <p:cNvSpPr>
            <a:spLocks noGrp="1"/>
          </p:cNvSpPr>
          <p:nvPr>
            <p:ph type="sldNum" sz="quarter" idx="4294967295"/>
          </p:nvPr>
        </p:nvSpPr>
        <p:spPr>
          <a:xfrm>
            <a:off x="457200" y="6299737"/>
            <a:ext cx="458938" cy="321599"/>
          </a:xfrm>
          <a:prstGeom prst="rect">
            <a:avLst/>
          </a:prstGeom>
        </p:spPr>
        <p:txBody>
          <a:bodyPr/>
          <a:lstStyle/>
          <a:p>
            <a:fld id="{A0787430-367F-844C-868B-A0250E95AAAB}" type="slidenum">
              <a:rPr lang="en-US" smtClean="0"/>
              <a:t>99</a:t>
            </a:fld>
            <a:endParaRPr lang="en-US" dirty="0"/>
          </a:p>
        </p:txBody>
      </p:sp>
      <p:sp>
        <p:nvSpPr>
          <p:cNvPr id="6" name="TextBox 5"/>
          <p:cNvSpPr txBox="1"/>
          <p:nvPr/>
        </p:nvSpPr>
        <p:spPr>
          <a:xfrm>
            <a:off x="5421666" y="6272254"/>
            <a:ext cx="2208194" cy="369332"/>
          </a:xfrm>
          <a:prstGeom prst="rect">
            <a:avLst/>
          </a:prstGeom>
          <a:solidFill>
            <a:schemeClr val="accent1"/>
          </a:solidFill>
          <a:scene3d>
            <a:camera prst="orthographicFront"/>
            <a:lightRig rig="threePt" dir="t"/>
          </a:scene3d>
          <a:sp3d>
            <a:bevelT/>
          </a:sp3d>
        </p:spPr>
        <p:txBody>
          <a:bodyPr wrap="square" rtlCol="0">
            <a:spAutoFit/>
          </a:bodyPr>
          <a:lstStyle/>
          <a:p>
            <a:pPr algn="ctr"/>
            <a:r>
              <a:rPr lang="en-US" dirty="0">
                <a:solidFill>
                  <a:schemeClr val="bg1"/>
                </a:solidFill>
              </a:rPr>
              <a:t>Workbook p. 24 </a:t>
            </a:r>
          </a:p>
        </p:txBody>
      </p:sp>
    </p:spTree>
    <p:extLst>
      <p:ext uri="{BB962C8B-B14F-4D97-AF65-F5344CB8AC3E}">
        <p14:creationId xmlns:p14="http://schemas.microsoft.com/office/powerpoint/2010/main" val="418704327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TIMING" val="|2.1|1.8"/>
</p:tagLst>
</file>

<file path=ppt/tags/tag3.xml><?xml version="1.0" encoding="utf-8"?>
<p:tagLst xmlns:a="http://schemas.openxmlformats.org/drawingml/2006/main" xmlns:r="http://schemas.openxmlformats.org/officeDocument/2006/relationships" xmlns:p="http://schemas.openxmlformats.org/presentationml/2006/main">
  <p:tag name="TIMING" val="|2.1|1.8"/>
</p:tagLst>
</file>

<file path=ppt/theme/theme1.xml><?xml version="1.0" encoding="utf-8"?>
<a:theme xmlns:a="http://schemas.openxmlformats.org/drawingml/2006/main" name="Office Theme">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Dark">
  <a:themeElements>
    <a:clrScheme name="GEDTS Theme Colors 1">
      <a:dk1>
        <a:sysClr val="windowText" lastClr="000000"/>
      </a:dk1>
      <a:lt1>
        <a:sysClr val="window" lastClr="FFFFFF"/>
      </a:lt1>
      <a:dk2>
        <a:srgbClr val="0084A9"/>
      </a:dk2>
      <a:lt2>
        <a:srgbClr val="FFFFFF"/>
      </a:lt2>
      <a:accent1>
        <a:srgbClr val="0084A9"/>
      </a:accent1>
      <a:accent2>
        <a:srgbClr val="27BDBE"/>
      </a:accent2>
      <a:accent3>
        <a:srgbClr val="BCE4E5"/>
      </a:accent3>
      <a:accent4>
        <a:srgbClr val="FFBC1A"/>
      </a:accent4>
      <a:accent5>
        <a:srgbClr val="969696"/>
      </a:accent5>
      <a:accent6>
        <a:srgbClr val="73A533"/>
      </a:accent6>
      <a:hlink>
        <a:srgbClr val="0084A9"/>
      </a:hlink>
      <a:folHlink>
        <a:srgbClr val="27BDB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84A9"/>
        </a:solidFill>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10889</TotalTime>
  <Words>17002</Words>
  <Application>Microsoft Office PowerPoint</Application>
  <PresentationFormat>On-screen Show (4:3)</PresentationFormat>
  <Paragraphs>2242</Paragraphs>
  <Slides>153</Slides>
  <Notes>152</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153</vt:i4>
      </vt:variant>
    </vt:vector>
  </HeadingPairs>
  <TitlesOfParts>
    <vt:vector size="165" baseType="lpstr">
      <vt:lpstr>MS PGothic</vt:lpstr>
      <vt:lpstr>MS PGothic</vt:lpstr>
      <vt:lpstr>Arial</vt:lpstr>
      <vt:lpstr>Arial Bold</vt:lpstr>
      <vt:lpstr>Calibri</vt:lpstr>
      <vt:lpstr>Lucida Grande</vt:lpstr>
      <vt:lpstr>Symbol</vt:lpstr>
      <vt:lpstr>Times</vt:lpstr>
      <vt:lpstr>Times New Roman</vt:lpstr>
      <vt:lpstr>Wingdings</vt:lpstr>
      <vt:lpstr>Office Theme</vt:lpstr>
      <vt:lpstr>Office Theme Dark</vt:lpstr>
      <vt:lpstr>Focus on Mathematical Reasoning: Tools and Strategies for Instruction</vt:lpstr>
      <vt:lpstr>Math Involves…</vt:lpstr>
      <vt:lpstr>In the Classroom, We Often…</vt:lpstr>
      <vt:lpstr>Students Need…</vt:lpstr>
      <vt:lpstr>Session Objectives</vt:lpstr>
      <vt:lpstr>An Overview</vt:lpstr>
      <vt:lpstr>Mathematical Reasoning</vt:lpstr>
      <vt:lpstr>Math Practices </vt:lpstr>
      <vt:lpstr>Too Much to Teach – Too Little Time?</vt:lpstr>
      <vt:lpstr>Start with the PLDs in the Classroom</vt:lpstr>
      <vt:lpstr>Then use High Impact Indicators to help plan instruction</vt:lpstr>
      <vt:lpstr>High Impact Indicator for Math</vt:lpstr>
      <vt:lpstr>Sequencing – It’s Essential in Math!</vt:lpstr>
      <vt:lpstr>What Are the Foundational (“Must-Haves”) in Mathematical Reasoning?</vt:lpstr>
      <vt:lpstr>“Must haves” in Math</vt:lpstr>
      <vt:lpstr>Skills for the non-calculator section</vt:lpstr>
      <vt:lpstr>Sections of the Math Session</vt:lpstr>
      <vt:lpstr>Building Number Sense</vt:lpstr>
      <vt:lpstr>Students with Number Sense…</vt:lpstr>
      <vt:lpstr>Are numbers just numbers?</vt:lpstr>
      <vt:lpstr>Defining Numbers</vt:lpstr>
      <vt:lpstr>The Number Line</vt:lpstr>
      <vt:lpstr>Just a Sample</vt:lpstr>
      <vt:lpstr>Fractions</vt:lpstr>
      <vt:lpstr>Can Students Use a Number Line?</vt:lpstr>
      <vt:lpstr>Absolute Value</vt:lpstr>
      <vt:lpstr>Inequalities</vt:lpstr>
      <vt:lpstr>Resources for Number Lines</vt:lpstr>
      <vt:lpstr>Operations with Positive and Negative Integers</vt:lpstr>
      <vt:lpstr>Data Displays</vt:lpstr>
      <vt:lpstr>Essential Skills for Box Plots</vt:lpstr>
      <vt:lpstr>Order Matters </vt:lpstr>
      <vt:lpstr>Why Bother?</vt:lpstr>
      <vt:lpstr>Answer the Why</vt:lpstr>
      <vt:lpstr>Essential Understanding (aka “PEMDAS”)</vt:lpstr>
      <vt:lpstr>Get Rid of Misconceptions about Order of Operations</vt:lpstr>
      <vt:lpstr>Your Turn</vt:lpstr>
      <vt:lpstr>Your Turn</vt:lpstr>
      <vt:lpstr>Your Turn</vt:lpstr>
      <vt:lpstr>Your Turn</vt:lpstr>
      <vt:lpstr>What’s Your Sign?</vt:lpstr>
      <vt:lpstr>Resources</vt:lpstr>
      <vt:lpstr>Percent Change</vt:lpstr>
      <vt:lpstr>PowerPoint Presentation</vt:lpstr>
      <vt:lpstr>Do your students know the vocabulary?</vt:lpstr>
      <vt:lpstr>What do students need to know?</vt:lpstr>
      <vt:lpstr>Do they understand increase vs. decrease?</vt:lpstr>
      <vt:lpstr>Percent of Increase</vt:lpstr>
      <vt:lpstr>Calculating a Percent of Increase</vt:lpstr>
      <vt:lpstr>Calculating a Percent of Increase </vt:lpstr>
      <vt:lpstr>Percent of Decrease</vt:lpstr>
      <vt:lpstr>Calculating a Percent of Decrease</vt:lpstr>
      <vt:lpstr>What’s the Answer?</vt:lpstr>
      <vt:lpstr>Common Errors</vt:lpstr>
      <vt:lpstr>Resources for Percent Change</vt:lpstr>
      <vt:lpstr>Exponents and Roots</vt:lpstr>
      <vt:lpstr>A Continuing Problem</vt:lpstr>
      <vt:lpstr>Do your students know the vocabulary?</vt:lpstr>
      <vt:lpstr>Rules of Exponents Made Easier </vt:lpstr>
      <vt:lpstr>Rules of Exponents</vt:lpstr>
      <vt:lpstr>Squares and Square Roots of Positive Rational Numbers</vt:lpstr>
      <vt:lpstr>Simplifying Radical Expressions</vt:lpstr>
      <vt:lpstr>Why do students need to know this?</vt:lpstr>
      <vt:lpstr>Resources</vt:lpstr>
      <vt:lpstr>The properties of 0</vt:lpstr>
      <vt:lpstr>The Incredible Zero</vt:lpstr>
      <vt:lpstr>Properties of Zero</vt:lpstr>
      <vt:lpstr>The Problem with Zero</vt:lpstr>
      <vt:lpstr>Resources</vt:lpstr>
      <vt:lpstr>PowerPoint Presentation</vt:lpstr>
      <vt:lpstr>Remember . . .</vt:lpstr>
      <vt:lpstr>Variable</vt:lpstr>
      <vt:lpstr>Confusion About the Equal Sign</vt:lpstr>
      <vt:lpstr>Symbolic Notation</vt:lpstr>
      <vt:lpstr>Which Is Larger?</vt:lpstr>
      <vt:lpstr>Use Multiple Representations</vt:lpstr>
      <vt:lpstr>Would you teach multiplication . . .  </vt:lpstr>
      <vt:lpstr>Use Vertical Multiplication of Polynomials</vt:lpstr>
      <vt:lpstr>PowerPoint Presentation</vt:lpstr>
      <vt:lpstr>Formulas</vt:lpstr>
      <vt:lpstr>Quick Draw</vt:lpstr>
      <vt:lpstr>Quick Draw</vt:lpstr>
      <vt:lpstr>Quick Draw</vt:lpstr>
      <vt:lpstr>Two Ways to Do It</vt:lpstr>
      <vt:lpstr>PowerPoint Presentation</vt:lpstr>
      <vt:lpstr>Use Nets to “Catch” Some Skills</vt:lpstr>
      <vt:lpstr>Using Nets to Find Surface Areas                   http://everythingmaths.co.za/maths/grade-10/12-measurement/12-measurement-02.cnxmlplus prism</vt:lpstr>
      <vt:lpstr>Using Nets to Find Surface Areas  Find the surface area of the rectangular prism by using a net.                  http://everythingmaths.co.za/maths/grade-10/12-measurement/12-measurement-02.cnxmlplus prism</vt:lpstr>
      <vt:lpstr>Using Nets to Find Surface Areas                http://everythingmaths.co.za/maths/grade-10/12-measurement/12-measurement-02.cnxmlplus prism</vt:lpstr>
      <vt:lpstr>Using Nets to Find Surface Area</vt:lpstr>
      <vt:lpstr>PowerPoint Presentation</vt:lpstr>
      <vt:lpstr>Surface Area of a Cylinder                   http://everythingmaths.co.za/maths/grade-10/12-measurement/12-measurement-02.cnxmlplus prism</vt:lpstr>
      <vt:lpstr>Where are the Mathematical Big Ideas/Themes?</vt:lpstr>
      <vt:lpstr>Let’s Try It!</vt:lpstr>
      <vt:lpstr>From Words to Symbols</vt:lpstr>
      <vt:lpstr>What would your students do?</vt:lpstr>
      <vt:lpstr>What students need to do!</vt:lpstr>
      <vt:lpstr>Practice Translating</vt:lpstr>
      <vt:lpstr>Use a Math Translation Guide</vt:lpstr>
      <vt:lpstr>Reading and Reasoning in Mathematics</vt:lpstr>
      <vt:lpstr>PowerPoint Presentation</vt:lpstr>
      <vt:lpstr>We need to help students . . . </vt:lpstr>
      <vt:lpstr>Two Essential Strategies</vt:lpstr>
      <vt:lpstr>The Payoff for Students</vt:lpstr>
      <vt:lpstr>Reading and Reasoning Process</vt:lpstr>
      <vt:lpstr>First Read: Read for Understanding</vt:lpstr>
      <vt:lpstr>PowerPoint Presentation</vt:lpstr>
      <vt:lpstr>Tiered Vocabulary</vt:lpstr>
      <vt:lpstr>Building Vocabulary</vt:lpstr>
      <vt:lpstr>Tools for Building Vocabulary</vt:lpstr>
      <vt:lpstr>PowerPoint Presentation</vt:lpstr>
      <vt:lpstr>Second Read: Identify a  Problem-Solving Process </vt:lpstr>
      <vt:lpstr>Begin with the Basics</vt:lpstr>
      <vt:lpstr>Try It!</vt:lpstr>
      <vt:lpstr>PowerPoint Presentation</vt:lpstr>
      <vt:lpstr>Must-Have Heuristics </vt:lpstr>
      <vt:lpstr>Strategy 1 - Guess and Check</vt:lpstr>
      <vt:lpstr>Guess and Check</vt:lpstr>
      <vt:lpstr>Strategy 2 - Make a List</vt:lpstr>
      <vt:lpstr>Make a List</vt:lpstr>
      <vt:lpstr>Strategy 3 - Draw a Diagram</vt:lpstr>
      <vt:lpstr>Draw a Diagram</vt:lpstr>
      <vt:lpstr>Strategy 4 - Make a Table or Chart</vt:lpstr>
      <vt:lpstr>Make a Table or Chart</vt:lpstr>
      <vt:lpstr>Strategy 5 - Find a Pattern</vt:lpstr>
      <vt:lpstr>Find a Pattern</vt:lpstr>
      <vt:lpstr>Strategy 6 - Make it Simpler</vt:lpstr>
      <vt:lpstr>Make it Simpler</vt:lpstr>
      <vt:lpstr>Strategy 7 - Act It Out or Use Objects</vt:lpstr>
      <vt:lpstr>Act It Out or Use Objects</vt:lpstr>
      <vt:lpstr>Strategy 8 - Work Backwards</vt:lpstr>
      <vt:lpstr>Work Backwards</vt:lpstr>
      <vt:lpstr>Strategy 9 - Brainstorm and Write an Equation</vt:lpstr>
      <vt:lpstr>Brainstorm and Write an Equation</vt:lpstr>
      <vt:lpstr>Strategy 10 – Use Logical Reasoning</vt:lpstr>
      <vt:lpstr>PowerPoint Presentation</vt:lpstr>
      <vt:lpstr>Routines for Problem Solving</vt:lpstr>
      <vt:lpstr>Goals and Givens</vt:lpstr>
      <vt:lpstr>Goals and Givens Template</vt:lpstr>
      <vt:lpstr>PowerPoint Presentation</vt:lpstr>
      <vt:lpstr>Goals and Givens</vt:lpstr>
      <vt:lpstr>Solve It!</vt:lpstr>
      <vt:lpstr>Use Goals and Givens!</vt:lpstr>
      <vt:lpstr>Posing Purposeful Questions</vt:lpstr>
      <vt:lpstr>Posing Purposeful Questions</vt:lpstr>
      <vt:lpstr>Purposeful Questions</vt:lpstr>
      <vt:lpstr>Purposeful Questions</vt:lpstr>
      <vt:lpstr>The Challenge</vt:lpstr>
      <vt:lpstr>Final Tools and Tips</vt:lpstr>
      <vt:lpstr>Resources</vt:lpstr>
      <vt:lpstr>Calculator Resources</vt:lpstr>
      <vt:lpstr>PowerPoint Presentation</vt:lpstr>
      <vt:lpstr>Thank you!</vt:lpstr>
    </vt:vector>
  </TitlesOfParts>
  <Company>GED Testing Service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GED Communication</dc:creator>
  <cp:lastModifiedBy>Evers, Ann</cp:lastModifiedBy>
  <cp:revision>494</cp:revision>
  <cp:lastPrinted>2017-10-01T00:03:54Z</cp:lastPrinted>
  <dcterms:created xsi:type="dcterms:W3CDTF">2013-12-16T19:22:10Z</dcterms:created>
  <dcterms:modified xsi:type="dcterms:W3CDTF">2018-08-30T16:49:23Z</dcterms:modified>
</cp:coreProperties>
</file>