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97"/>
  </p:notesMasterIdLst>
  <p:handoutMasterIdLst>
    <p:handoutMasterId r:id="rId98"/>
  </p:handoutMasterIdLst>
  <p:sldIdLst>
    <p:sldId id="292" r:id="rId5"/>
    <p:sldId id="294" r:id="rId6"/>
    <p:sldId id="2616" r:id="rId7"/>
    <p:sldId id="2625" r:id="rId8"/>
    <p:sldId id="2578" r:id="rId9"/>
    <p:sldId id="2618" r:id="rId10"/>
    <p:sldId id="2626" r:id="rId11"/>
    <p:sldId id="2627" r:id="rId12"/>
    <p:sldId id="2623" r:id="rId13"/>
    <p:sldId id="2628" r:id="rId14"/>
    <p:sldId id="2617" r:id="rId15"/>
    <p:sldId id="2629" r:id="rId16"/>
    <p:sldId id="2630" r:id="rId17"/>
    <p:sldId id="2631" r:id="rId18"/>
    <p:sldId id="2632" r:id="rId19"/>
    <p:sldId id="410" r:id="rId20"/>
    <p:sldId id="2614" r:id="rId21"/>
    <p:sldId id="283" r:id="rId22"/>
    <p:sldId id="261" r:id="rId23"/>
    <p:sldId id="295" r:id="rId24"/>
    <p:sldId id="2613" r:id="rId25"/>
    <p:sldId id="2615" r:id="rId26"/>
    <p:sldId id="2594" r:id="rId27"/>
    <p:sldId id="2595" r:id="rId28"/>
    <p:sldId id="2611" r:id="rId29"/>
    <p:sldId id="2610" r:id="rId30"/>
    <p:sldId id="2541" r:id="rId31"/>
    <p:sldId id="2546" r:id="rId32"/>
    <p:sldId id="1084" r:id="rId33"/>
    <p:sldId id="1085" r:id="rId34"/>
    <p:sldId id="1086" r:id="rId35"/>
    <p:sldId id="2646" r:id="rId36"/>
    <p:sldId id="2637" r:id="rId37"/>
    <p:sldId id="1472" r:id="rId38"/>
    <p:sldId id="1470" r:id="rId39"/>
    <p:sldId id="1473" r:id="rId40"/>
    <p:sldId id="1474" r:id="rId41"/>
    <p:sldId id="1476" r:id="rId42"/>
    <p:sldId id="1479" r:id="rId43"/>
    <p:sldId id="1480" r:id="rId44"/>
    <p:sldId id="1475" r:id="rId45"/>
    <p:sldId id="277" r:id="rId46"/>
    <p:sldId id="1477" r:id="rId47"/>
    <p:sldId id="1575" r:id="rId48"/>
    <p:sldId id="2635" r:id="rId49"/>
    <p:sldId id="2636" r:id="rId50"/>
    <p:sldId id="1557" r:id="rId51"/>
    <p:sldId id="1551" r:id="rId52"/>
    <p:sldId id="1573" r:id="rId53"/>
    <p:sldId id="2639" r:id="rId54"/>
    <p:sldId id="2638" r:id="rId55"/>
    <p:sldId id="2083" r:id="rId56"/>
    <p:sldId id="2084" r:id="rId57"/>
    <p:sldId id="1548" r:id="rId58"/>
    <p:sldId id="1562" r:id="rId59"/>
    <p:sldId id="2088" r:id="rId60"/>
    <p:sldId id="2073" r:id="rId61"/>
    <p:sldId id="2641" r:id="rId62"/>
    <p:sldId id="2642" r:id="rId63"/>
    <p:sldId id="2075" r:id="rId64"/>
    <p:sldId id="2640" r:id="rId65"/>
    <p:sldId id="2077" r:id="rId66"/>
    <p:sldId id="2645" r:id="rId67"/>
    <p:sldId id="2643" r:id="rId68"/>
    <p:sldId id="2093" r:id="rId69"/>
    <p:sldId id="2079" r:id="rId70"/>
    <p:sldId id="2078" r:id="rId71"/>
    <p:sldId id="2644" r:id="rId72"/>
    <p:sldId id="1547" r:id="rId73"/>
    <p:sldId id="315" r:id="rId74"/>
    <p:sldId id="1541" r:id="rId75"/>
    <p:sldId id="2087" r:id="rId76"/>
    <p:sldId id="1088" r:id="rId77"/>
    <p:sldId id="1542" r:id="rId78"/>
    <p:sldId id="1563" r:id="rId79"/>
    <p:sldId id="1564" r:id="rId80"/>
    <p:sldId id="1567" r:id="rId81"/>
    <p:sldId id="1568" r:id="rId82"/>
    <p:sldId id="1569" r:id="rId83"/>
    <p:sldId id="1570" r:id="rId84"/>
    <p:sldId id="1571" r:id="rId85"/>
    <p:sldId id="1538" r:id="rId86"/>
    <p:sldId id="313" r:id="rId87"/>
    <p:sldId id="2080" r:id="rId88"/>
    <p:sldId id="2081" r:id="rId89"/>
    <p:sldId id="2082" r:id="rId90"/>
    <p:sldId id="297" r:id="rId91"/>
    <p:sldId id="2089" r:id="rId92"/>
    <p:sldId id="339" r:id="rId93"/>
    <p:sldId id="2090" r:id="rId94"/>
    <p:sldId id="305" r:id="rId95"/>
    <p:sldId id="293" r:id="rId96"/>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B64"/>
    <a:srgbClr val="0084A9"/>
    <a:srgbClr val="9CCFD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F86961-BFA7-4F90-BBC8-7F94D3CD2B5F}" v="2" dt="2025-08-18T18:09:01.4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handoutView">
  <p:normalViewPr>
    <p:restoredLeft sz="26516" autoAdjust="0"/>
    <p:restoredTop sz="81598" autoAdjust="0"/>
  </p:normalViewPr>
  <p:slideViewPr>
    <p:cSldViewPr snapToGrid="0" snapToObjects="1">
      <p:cViewPr varScale="1">
        <p:scale>
          <a:sx n="78" d="100"/>
          <a:sy n="78" d="100"/>
        </p:scale>
        <p:origin x="354" y="29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04" d="100"/>
          <a:sy n="104" d="100"/>
        </p:scale>
        <p:origin x="2580"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notesMaster" Target="notesMasters/notesMaster1.xml"/><Relationship Id="rId104"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handoutMaster" Target="handoutMasters/handout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Pittman" userId="1ea351b319057015" providerId="LiveId" clId="{FDA16592-9583-4458-BAA0-9B610B5CDD06}"/>
    <pc:docChg chg="custSel addSld modSld modNotesMaster modHandout">
      <pc:chgData name="Susan Pittman" userId="1ea351b319057015" providerId="LiveId" clId="{FDA16592-9583-4458-BAA0-9B610B5CDD06}" dt="2025-07-29T15:24:38.787" v="91"/>
      <pc:docMkLst>
        <pc:docMk/>
      </pc:docMkLst>
      <pc:sldChg chg="modSp mod">
        <pc:chgData name="Susan Pittman" userId="1ea351b319057015" providerId="LiveId" clId="{FDA16592-9583-4458-BAA0-9B610B5CDD06}" dt="2025-07-29T14:30:57.042" v="3" actId="255"/>
        <pc:sldMkLst>
          <pc:docMk/>
          <pc:sldMk cId="727240868" sldId="261"/>
        </pc:sldMkLst>
        <pc:spChg chg="mod">
          <ac:chgData name="Susan Pittman" userId="1ea351b319057015" providerId="LiveId" clId="{FDA16592-9583-4458-BAA0-9B610B5CDD06}" dt="2025-07-29T14:30:57.042" v="3" actId="255"/>
          <ac:spMkLst>
            <pc:docMk/>
            <pc:sldMk cId="727240868" sldId="261"/>
            <ac:spMk id="3" creationId="{58F58233-C22D-E087-C752-C2FD30CCBD87}"/>
          </ac:spMkLst>
        </pc:spChg>
      </pc:sldChg>
      <pc:sldChg chg="modNotes">
        <pc:chgData name="Susan Pittman" userId="1ea351b319057015" providerId="LiveId" clId="{FDA16592-9583-4458-BAA0-9B610B5CDD06}" dt="2025-07-29T15:24:38.787" v="91"/>
        <pc:sldMkLst>
          <pc:docMk/>
          <pc:sldMk cId="49567719" sldId="277"/>
        </pc:sldMkLst>
      </pc:sldChg>
      <pc:sldChg chg="modNotes">
        <pc:chgData name="Susan Pittman" userId="1ea351b319057015" providerId="LiveId" clId="{FDA16592-9583-4458-BAA0-9B610B5CDD06}" dt="2025-07-29T15:24:38.787" v="91"/>
        <pc:sldMkLst>
          <pc:docMk/>
          <pc:sldMk cId="0" sldId="297"/>
        </pc:sldMkLst>
      </pc:sldChg>
      <pc:sldChg chg="modNotes">
        <pc:chgData name="Susan Pittman" userId="1ea351b319057015" providerId="LiveId" clId="{FDA16592-9583-4458-BAA0-9B610B5CDD06}" dt="2025-07-29T15:24:38.787" v="91"/>
        <pc:sldMkLst>
          <pc:docMk/>
          <pc:sldMk cId="0" sldId="305"/>
        </pc:sldMkLst>
      </pc:sldChg>
      <pc:sldChg chg="modNotes">
        <pc:chgData name="Susan Pittman" userId="1ea351b319057015" providerId="LiveId" clId="{FDA16592-9583-4458-BAA0-9B610B5CDD06}" dt="2025-07-29T15:24:38.787" v="91"/>
        <pc:sldMkLst>
          <pc:docMk/>
          <pc:sldMk cId="584750730" sldId="1084"/>
        </pc:sldMkLst>
      </pc:sldChg>
      <pc:sldChg chg="modNotes">
        <pc:chgData name="Susan Pittman" userId="1ea351b319057015" providerId="LiveId" clId="{FDA16592-9583-4458-BAA0-9B610B5CDD06}" dt="2025-07-29T15:24:38.787" v="91"/>
        <pc:sldMkLst>
          <pc:docMk/>
          <pc:sldMk cId="4081443559" sldId="1085"/>
        </pc:sldMkLst>
      </pc:sldChg>
      <pc:sldChg chg="modNotes">
        <pc:chgData name="Susan Pittman" userId="1ea351b319057015" providerId="LiveId" clId="{FDA16592-9583-4458-BAA0-9B610B5CDD06}" dt="2025-07-29T15:24:38.787" v="91"/>
        <pc:sldMkLst>
          <pc:docMk/>
          <pc:sldMk cId="2126187099" sldId="1086"/>
        </pc:sldMkLst>
      </pc:sldChg>
      <pc:sldChg chg="modNotes">
        <pc:chgData name="Susan Pittman" userId="1ea351b319057015" providerId="LiveId" clId="{FDA16592-9583-4458-BAA0-9B610B5CDD06}" dt="2025-07-29T15:24:38.787" v="91"/>
        <pc:sldMkLst>
          <pc:docMk/>
          <pc:sldMk cId="1603134513" sldId="1088"/>
        </pc:sldMkLst>
      </pc:sldChg>
      <pc:sldChg chg="modNotes">
        <pc:chgData name="Susan Pittman" userId="1ea351b319057015" providerId="LiveId" clId="{FDA16592-9583-4458-BAA0-9B610B5CDD06}" dt="2025-07-29T15:24:38.787" v="91"/>
        <pc:sldMkLst>
          <pc:docMk/>
          <pc:sldMk cId="789071256" sldId="1470"/>
        </pc:sldMkLst>
      </pc:sldChg>
      <pc:sldChg chg="modNotes">
        <pc:chgData name="Susan Pittman" userId="1ea351b319057015" providerId="LiveId" clId="{FDA16592-9583-4458-BAA0-9B610B5CDD06}" dt="2025-07-29T15:24:38.787" v="91"/>
        <pc:sldMkLst>
          <pc:docMk/>
          <pc:sldMk cId="3728327096" sldId="1472"/>
        </pc:sldMkLst>
      </pc:sldChg>
      <pc:sldChg chg="modNotes">
        <pc:chgData name="Susan Pittman" userId="1ea351b319057015" providerId="LiveId" clId="{FDA16592-9583-4458-BAA0-9B610B5CDD06}" dt="2025-07-29T15:24:38.787" v="91"/>
        <pc:sldMkLst>
          <pc:docMk/>
          <pc:sldMk cId="868903403" sldId="1473"/>
        </pc:sldMkLst>
      </pc:sldChg>
      <pc:sldChg chg="modNotes">
        <pc:chgData name="Susan Pittman" userId="1ea351b319057015" providerId="LiveId" clId="{FDA16592-9583-4458-BAA0-9B610B5CDD06}" dt="2025-07-29T15:24:38.787" v="91"/>
        <pc:sldMkLst>
          <pc:docMk/>
          <pc:sldMk cId="4176690737" sldId="1474"/>
        </pc:sldMkLst>
      </pc:sldChg>
      <pc:sldChg chg="modNotes">
        <pc:chgData name="Susan Pittman" userId="1ea351b319057015" providerId="LiveId" clId="{FDA16592-9583-4458-BAA0-9B610B5CDD06}" dt="2025-07-29T15:24:38.787" v="91"/>
        <pc:sldMkLst>
          <pc:docMk/>
          <pc:sldMk cId="1800875249" sldId="1475"/>
        </pc:sldMkLst>
      </pc:sldChg>
      <pc:sldChg chg="modNotes">
        <pc:chgData name="Susan Pittman" userId="1ea351b319057015" providerId="LiveId" clId="{FDA16592-9583-4458-BAA0-9B610B5CDD06}" dt="2025-07-29T15:24:38.787" v="91"/>
        <pc:sldMkLst>
          <pc:docMk/>
          <pc:sldMk cId="2517046074" sldId="1476"/>
        </pc:sldMkLst>
      </pc:sldChg>
      <pc:sldChg chg="modNotes">
        <pc:chgData name="Susan Pittman" userId="1ea351b319057015" providerId="LiveId" clId="{FDA16592-9583-4458-BAA0-9B610B5CDD06}" dt="2025-07-29T15:24:38.787" v="91"/>
        <pc:sldMkLst>
          <pc:docMk/>
          <pc:sldMk cId="3516065064" sldId="1477"/>
        </pc:sldMkLst>
      </pc:sldChg>
      <pc:sldChg chg="modNotes">
        <pc:chgData name="Susan Pittman" userId="1ea351b319057015" providerId="LiveId" clId="{FDA16592-9583-4458-BAA0-9B610B5CDD06}" dt="2025-07-29T15:24:38.787" v="91"/>
        <pc:sldMkLst>
          <pc:docMk/>
          <pc:sldMk cId="2416680845" sldId="1479"/>
        </pc:sldMkLst>
      </pc:sldChg>
      <pc:sldChg chg="modNotes">
        <pc:chgData name="Susan Pittman" userId="1ea351b319057015" providerId="LiveId" clId="{FDA16592-9583-4458-BAA0-9B610B5CDD06}" dt="2025-07-29T15:24:38.787" v="91"/>
        <pc:sldMkLst>
          <pc:docMk/>
          <pc:sldMk cId="1152466957" sldId="1480"/>
        </pc:sldMkLst>
      </pc:sldChg>
      <pc:sldChg chg="modSp">
        <pc:chgData name="Susan Pittman" userId="1ea351b319057015" providerId="LiveId" clId="{FDA16592-9583-4458-BAA0-9B610B5CDD06}" dt="2025-07-29T14:42:43.492" v="6"/>
        <pc:sldMkLst>
          <pc:docMk/>
          <pc:sldMk cId="24327845" sldId="1542"/>
        </pc:sldMkLst>
        <pc:graphicFrameChg chg="mod">
          <ac:chgData name="Susan Pittman" userId="1ea351b319057015" providerId="LiveId" clId="{FDA16592-9583-4458-BAA0-9B610B5CDD06}" dt="2025-07-29T14:42:43.492" v="6"/>
          <ac:graphicFrameMkLst>
            <pc:docMk/>
            <pc:sldMk cId="24327845" sldId="1542"/>
            <ac:graphicFrameMk id="4" creationId="{00000000-0000-0000-0000-000000000000}"/>
          </ac:graphicFrameMkLst>
        </pc:graphicFrameChg>
      </pc:sldChg>
      <pc:sldChg chg="modNotes">
        <pc:chgData name="Susan Pittman" userId="1ea351b319057015" providerId="LiveId" clId="{FDA16592-9583-4458-BAA0-9B610B5CDD06}" dt="2025-07-29T15:24:38.787" v="91"/>
        <pc:sldMkLst>
          <pc:docMk/>
          <pc:sldMk cId="242974047" sldId="1547"/>
        </pc:sldMkLst>
      </pc:sldChg>
      <pc:sldChg chg="modNotes">
        <pc:chgData name="Susan Pittman" userId="1ea351b319057015" providerId="LiveId" clId="{FDA16592-9583-4458-BAA0-9B610B5CDD06}" dt="2025-07-29T15:24:38.787" v="91"/>
        <pc:sldMkLst>
          <pc:docMk/>
          <pc:sldMk cId="788712647" sldId="1548"/>
        </pc:sldMkLst>
      </pc:sldChg>
      <pc:sldChg chg="modNotes">
        <pc:chgData name="Susan Pittman" userId="1ea351b319057015" providerId="LiveId" clId="{FDA16592-9583-4458-BAA0-9B610B5CDD06}" dt="2025-07-29T15:24:38.787" v="91"/>
        <pc:sldMkLst>
          <pc:docMk/>
          <pc:sldMk cId="1067045198" sldId="1563"/>
        </pc:sldMkLst>
      </pc:sldChg>
      <pc:sldChg chg="modSp mod">
        <pc:chgData name="Susan Pittman" userId="1ea351b319057015" providerId="LiveId" clId="{FDA16592-9583-4458-BAA0-9B610B5CDD06}" dt="2025-07-29T14:43:06.422" v="7" actId="1076"/>
        <pc:sldMkLst>
          <pc:docMk/>
          <pc:sldMk cId="2926148898" sldId="1568"/>
        </pc:sldMkLst>
        <pc:graphicFrameChg chg="mod">
          <ac:chgData name="Susan Pittman" userId="1ea351b319057015" providerId="LiveId" clId="{FDA16592-9583-4458-BAA0-9B610B5CDD06}" dt="2025-07-29T14:43:06.422" v="7" actId="1076"/>
          <ac:graphicFrameMkLst>
            <pc:docMk/>
            <pc:sldMk cId="2926148898" sldId="1568"/>
            <ac:graphicFrameMk id="5" creationId="{00000000-0000-0000-0000-000000000000}"/>
          </ac:graphicFrameMkLst>
        </pc:graphicFrameChg>
      </pc:sldChg>
      <pc:sldChg chg="modSp mod">
        <pc:chgData name="Susan Pittman" userId="1ea351b319057015" providerId="LiveId" clId="{FDA16592-9583-4458-BAA0-9B610B5CDD06}" dt="2025-07-29T14:44:04.286" v="8" actId="400"/>
        <pc:sldMkLst>
          <pc:docMk/>
          <pc:sldMk cId="2068245878" sldId="1569"/>
        </pc:sldMkLst>
        <pc:spChg chg="mod">
          <ac:chgData name="Susan Pittman" userId="1ea351b319057015" providerId="LiveId" clId="{FDA16592-9583-4458-BAA0-9B610B5CDD06}" dt="2025-07-29T14:44:04.286" v="8" actId="400"/>
          <ac:spMkLst>
            <pc:docMk/>
            <pc:sldMk cId="2068245878" sldId="1569"/>
            <ac:spMk id="10" creationId="{00000000-0000-0000-0000-000000000000}"/>
          </ac:spMkLst>
        </pc:spChg>
      </pc:sldChg>
      <pc:sldChg chg="modNotes">
        <pc:chgData name="Susan Pittman" userId="1ea351b319057015" providerId="LiveId" clId="{FDA16592-9583-4458-BAA0-9B610B5CDD06}" dt="2025-07-29T15:24:38.787" v="91"/>
        <pc:sldMkLst>
          <pc:docMk/>
          <pc:sldMk cId="3075004093" sldId="2073"/>
        </pc:sldMkLst>
      </pc:sldChg>
      <pc:sldChg chg="modNotes">
        <pc:chgData name="Susan Pittman" userId="1ea351b319057015" providerId="LiveId" clId="{FDA16592-9583-4458-BAA0-9B610B5CDD06}" dt="2025-07-29T15:24:38.787" v="91"/>
        <pc:sldMkLst>
          <pc:docMk/>
          <pc:sldMk cId="2459781840" sldId="2075"/>
        </pc:sldMkLst>
      </pc:sldChg>
      <pc:sldChg chg="modSp modNotes">
        <pc:chgData name="Susan Pittman" userId="1ea351b319057015" providerId="LiveId" clId="{FDA16592-9583-4458-BAA0-9B610B5CDD06}" dt="2025-07-29T15:24:38.787" v="91"/>
        <pc:sldMkLst>
          <pc:docMk/>
          <pc:sldMk cId="2625691161" sldId="2077"/>
        </pc:sldMkLst>
        <pc:spChg chg="mod">
          <ac:chgData name="Susan Pittman" userId="1ea351b319057015" providerId="LiveId" clId="{FDA16592-9583-4458-BAA0-9B610B5CDD06}" dt="2025-07-29T14:42:01.339" v="5" actId="2711"/>
          <ac:spMkLst>
            <pc:docMk/>
            <pc:sldMk cId="2625691161" sldId="2077"/>
            <ac:spMk id="5" creationId="{031F398F-65BC-4D09-A4FE-0D6826F85146}"/>
          </ac:spMkLst>
        </pc:spChg>
      </pc:sldChg>
      <pc:sldChg chg="modNotes">
        <pc:chgData name="Susan Pittman" userId="1ea351b319057015" providerId="LiveId" clId="{FDA16592-9583-4458-BAA0-9B610B5CDD06}" dt="2025-07-29T15:24:38.787" v="91"/>
        <pc:sldMkLst>
          <pc:docMk/>
          <pc:sldMk cId="664113337" sldId="2078"/>
        </pc:sldMkLst>
      </pc:sldChg>
      <pc:sldChg chg="modNotes">
        <pc:chgData name="Susan Pittman" userId="1ea351b319057015" providerId="LiveId" clId="{FDA16592-9583-4458-BAA0-9B610B5CDD06}" dt="2025-07-29T15:24:38.787" v="91"/>
        <pc:sldMkLst>
          <pc:docMk/>
          <pc:sldMk cId="594487034" sldId="2079"/>
        </pc:sldMkLst>
      </pc:sldChg>
      <pc:sldChg chg="modNotes">
        <pc:chgData name="Susan Pittman" userId="1ea351b319057015" providerId="LiveId" clId="{FDA16592-9583-4458-BAA0-9B610B5CDD06}" dt="2025-07-29T15:24:38.787" v="91"/>
        <pc:sldMkLst>
          <pc:docMk/>
          <pc:sldMk cId="1115777475" sldId="2080"/>
        </pc:sldMkLst>
      </pc:sldChg>
      <pc:sldChg chg="modNotes">
        <pc:chgData name="Susan Pittman" userId="1ea351b319057015" providerId="LiveId" clId="{FDA16592-9583-4458-BAA0-9B610B5CDD06}" dt="2025-07-29T15:24:38.787" v="91"/>
        <pc:sldMkLst>
          <pc:docMk/>
          <pc:sldMk cId="3512058360" sldId="2081"/>
        </pc:sldMkLst>
      </pc:sldChg>
      <pc:sldChg chg="modNotes">
        <pc:chgData name="Susan Pittman" userId="1ea351b319057015" providerId="LiveId" clId="{FDA16592-9583-4458-BAA0-9B610B5CDD06}" dt="2025-07-29T15:24:38.787" v="91"/>
        <pc:sldMkLst>
          <pc:docMk/>
          <pc:sldMk cId="0" sldId="2082"/>
        </pc:sldMkLst>
      </pc:sldChg>
      <pc:sldChg chg="modNotes">
        <pc:chgData name="Susan Pittman" userId="1ea351b319057015" providerId="LiveId" clId="{FDA16592-9583-4458-BAA0-9B610B5CDD06}" dt="2025-07-29T15:24:38.787" v="91"/>
        <pc:sldMkLst>
          <pc:docMk/>
          <pc:sldMk cId="722850943" sldId="2087"/>
        </pc:sldMkLst>
      </pc:sldChg>
      <pc:sldChg chg="modSp mod">
        <pc:chgData name="Susan Pittman" userId="1ea351b319057015" providerId="LiveId" clId="{FDA16592-9583-4458-BAA0-9B610B5CDD06}" dt="2025-07-29T14:30:07.690" v="2" actId="1076"/>
        <pc:sldMkLst>
          <pc:docMk/>
          <pc:sldMk cId="3716270848" sldId="2614"/>
        </pc:sldMkLst>
        <pc:spChg chg="mod">
          <ac:chgData name="Susan Pittman" userId="1ea351b319057015" providerId="LiveId" clId="{FDA16592-9583-4458-BAA0-9B610B5CDD06}" dt="2025-07-29T14:30:07.690" v="2" actId="1076"/>
          <ac:spMkLst>
            <pc:docMk/>
            <pc:sldMk cId="3716270848" sldId="2614"/>
            <ac:spMk id="2" creationId="{F1A39AA7-E787-7B64-2DDE-C06A02ECD8F0}"/>
          </ac:spMkLst>
        </pc:spChg>
        <pc:spChg chg="mod">
          <ac:chgData name="Susan Pittman" userId="1ea351b319057015" providerId="LiveId" clId="{FDA16592-9583-4458-BAA0-9B610B5CDD06}" dt="2025-07-29T14:30:03.483" v="1" actId="1076"/>
          <ac:spMkLst>
            <pc:docMk/>
            <pc:sldMk cId="3716270848" sldId="2614"/>
            <ac:spMk id="4" creationId="{1DD12DB7-59AC-085A-8517-96FF047D8B3C}"/>
          </ac:spMkLst>
        </pc:spChg>
      </pc:sldChg>
      <pc:sldChg chg="modSp mod">
        <pc:chgData name="Susan Pittman" userId="1ea351b319057015" providerId="LiveId" clId="{FDA16592-9583-4458-BAA0-9B610B5CDD06}" dt="2025-07-29T14:32:35.312" v="4" actId="1076"/>
        <pc:sldMkLst>
          <pc:docMk/>
          <pc:sldMk cId="2535612469" sldId="2615"/>
        </pc:sldMkLst>
        <pc:spChg chg="mod">
          <ac:chgData name="Susan Pittman" userId="1ea351b319057015" providerId="LiveId" clId="{FDA16592-9583-4458-BAA0-9B610B5CDD06}" dt="2025-07-29T14:32:35.312" v="4" actId="1076"/>
          <ac:spMkLst>
            <pc:docMk/>
            <pc:sldMk cId="2535612469" sldId="2615"/>
            <ac:spMk id="2" creationId="{3FB70352-DC32-7F9A-688E-0E54D794BFA4}"/>
          </ac:spMkLst>
        </pc:spChg>
      </pc:sldChg>
      <pc:sldChg chg="modNotes">
        <pc:chgData name="Susan Pittman" userId="1ea351b319057015" providerId="LiveId" clId="{FDA16592-9583-4458-BAA0-9B610B5CDD06}" dt="2025-07-29T15:24:38.787" v="91"/>
        <pc:sldMkLst>
          <pc:docMk/>
          <pc:sldMk cId="2333741781" sldId="2635"/>
        </pc:sldMkLst>
      </pc:sldChg>
      <pc:sldChg chg="modNotes">
        <pc:chgData name="Susan Pittman" userId="1ea351b319057015" providerId="LiveId" clId="{FDA16592-9583-4458-BAA0-9B610B5CDD06}" dt="2025-07-29T15:24:38.787" v="91"/>
        <pc:sldMkLst>
          <pc:docMk/>
          <pc:sldMk cId="363662942" sldId="2636"/>
        </pc:sldMkLst>
      </pc:sldChg>
      <pc:sldChg chg="modNotes">
        <pc:chgData name="Susan Pittman" userId="1ea351b319057015" providerId="LiveId" clId="{FDA16592-9583-4458-BAA0-9B610B5CDD06}" dt="2025-07-29T15:24:38.787" v="91"/>
        <pc:sldMkLst>
          <pc:docMk/>
          <pc:sldMk cId="3335181932" sldId="2643"/>
        </pc:sldMkLst>
      </pc:sldChg>
      <pc:sldChg chg="modNotes">
        <pc:chgData name="Susan Pittman" userId="1ea351b319057015" providerId="LiveId" clId="{FDA16592-9583-4458-BAA0-9B610B5CDD06}" dt="2025-07-29T15:24:38.787" v="91"/>
        <pc:sldMkLst>
          <pc:docMk/>
          <pc:sldMk cId="548460338" sldId="2644"/>
        </pc:sldMkLst>
      </pc:sldChg>
      <pc:sldChg chg="addSp modSp new mod">
        <pc:chgData name="Susan Pittman" userId="1ea351b319057015" providerId="LiveId" clId="{FDA16592-9583-4458-BAA0-9B610B5CDD06}" dt="2025-07-29T14:53:37.916" v="24" actId="1076"/>
        <pc:sldMkLst>
          <pc:docMk/>
          <pc:sldMk cId="3701926357" sldId="2646"/>
        </pc:sldMkLst>
        <pc:spChg chg="mod">
          <ac:chgData name="Susan Pittman" userId="1ea351b319057015" providerId="LiveId" clId="{FDA16592-9583-4458-BAA0-9B610B5CDD06}" dt="2025-07-29T14:49:28.434" v="21" actId="20577"/>
          <ac:spMkLst>
            <pc:docMk/>
            <pc:sldMk cId="3701926357" sldId="2646"/>
            <ac:spMk id="2" creationId="{FA37E87A-F3C6-DC28-4BAA-3BE999F177D0}"/>
          </ac:spMkLst>
        </pc:spChg>
        <pc:picChg chg="add mod">
          <ac:chgData name="Susan Pittman" userId="1ea351b319057015" providerId="LiveId" clId="{FDA16592-9583-4458-BAA0-9B610B5CDD06}" dt="2025-07-29T14:53:37.916" v="24" actId="1076"/>
          <ac:picMkLst>
            <pc:docMk/>
            <pc:sldMk cId="3701926357" sldId="2646"/>
            <ac:picMk id="5" creationId="{9781CAEA-2864-C05B-0960-486BE71B0F26}"/>
          </ac:picMkLst>
        </pc:picChg>
      </pc:sldChg>
    </pc:docChg>
  </pc:docChgLst>
  <pc:docChgLst>
    <pc:chgData clId="Web-{DC31AD1E-B29B-E976-5D38-B136BAE362B3}"/>
    <pc:docChg chg="modSld">
      <pc:chgData name="" userId="" providerId="" clId="Web-{DC31AD1E-B29B-E976-5D38-B136BAE362B3}" dt="2025-08-14T19:51:38.865" v="0"/>
      <pc:docMkLst>
        <pc:docMk/>
      </pc:docMkLst>
      <pc:sldChg chg="addSp">
        <pc:chgData name="" userId="" providerId="" clId="Web-{DC31AD1E-B29B-E976-5D38-B136BAE362B3}" dt="2025-08-14T19:51:38.865" v="0"/>
        <pc:sldMkLst>
          <pc:docMk/>
          <pc:sldMk cId="4083366582" sldId="292"/>
        </pc:sldMkLst>
      </pc:sldChg>
    </pc:docChg>
  </pc:docChgLst>
  <pc:docChgLst>
    <pc:chgData name="Monica Guthrie" userId="S::monica.guthrie@pearson.com::c0fc408c-839f-429d-bba8-a92d88ccccac" providerId="AD" clId="Web-{71F86961-BFA7-4F90-BBC8-7F94D3CD2B5F}"/>
    <pc:docChg chg="modSld">
      <pc:chgData name="Monica Guthrie" userId="S::monica.guthrie@pearson.com::c0fc408c-839f-429d-bba8-a92d88ccccac" providerId="AD" clId="Web-{71F86961-BFA7-4F90-BBC8-7F94D3CD2B5F}" dt="2025-08-18T18:09:01.492" v="1"/>
      <pc:docMkLst>
        <pc:docMk/>
      </pc:docMkLst>
      <pc:sldChg chg="addSp delSp">
        <pc:chgData name="Monica Guthrie" userId="S::monica.guthrie@pearson.com::c0fc408c-839f-429d-bba8-a92d88ccccac" providerId="AD" clId="Web-{71F86961-BFA7-4F90-BBC8-7F94D3CD2B5F}" dt="2025-08-18T18:09:01.492" v="1"/>
        <pc:sldMkLst>
          <pc:docMk/>
          <pc:sldMk cId="4083366582" sldId="292"/>
        </pc:sldMkLst>
        <pc:spChg chg="del">
          <ac:chgData name="Monica Guthrie" userId="S::monica.guthrie@pearson.com::c0fc408c-839f-429d-bba8-a92d88ccccac" providerId="AD" clId="Web-{71F86961-BFA7-4F90-BBC8-7F94D3CD2B5F}" dt="2025-08-18T18:09:00.492" v="0"/>
          <ac:spMkLst>
            <pc:docMk/>
            <pc:sldMk cId="4083366582" sldId="292"/>
            <ac:spMk id="4" creationId="{79871222-9E2E-4716-A8EF-3ABB90124BE6}"/>
          </ac:spMkLst>
        </pc:spChg>
        <pc:spChg chg="add">
          <ac:chgData name="Monica Guthrie" userId="S::monica.guthrie@pearson.com::c0fc408c-839f-429d-bba8-a92d88ccccac" providerId="AD" clId="Web-{71F86961-BFA7-4F90-BBC8-7F94D3CD2B5F}" dt="2025-08-18T18:09:01.492" v="1"/>
          <ac:spMkLst>
            <pc:docMk/>
            <pc:sldMk cId="4083366582" sldId="292"/>
            <ac:spMk id="5" creationId="{79871222-9E2E-4716-A8EF-3ABB90124BE6}"/>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3BC1A3-3219-4E7C-8237-28E152041D25}"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E67A27F5-F9C0-4F49-A64C-D9C9A78931BC}">
      <dgm:prSet custT="1"/>
      <dgm:spPr/>
      <dgm:t>
        <a:bodyPr/>
        <a:lstStyle/>
        <a:p>
          <a:r>
            <a:rPr lang="en-US" sz="3200" dirty="0"/>
            <a:t>Read the prompt and followed directions.</a:t>
          </a:r>
        </a:p>
      </dgm:t>
    </dgm:pt>
    <dgm:pt modelId="{909EAB19-1460-4F58-8B0A-CE72E9AD879B}" type="parTrans" cxnId="{631E7061-0F54-41AE-9EE7-AB438A335DE0}">
      <dgm:prSet/>
      <dgm:spPr/>
      <dgm:t>
        <a:bodyPr/>
        <a:lstStyle/>
        <a:p>
          <a:endParaRPr lang="en-US"/>
        </a:p>
      </dgm:t>
    </dgm:pt>
    <dgm:pt modelId="{E9374130-3085-4291-8B8E-98CA95B08F46}" type="sibTrans" cxnId="{631E7061-0F54-41AE-9EE7-AB438A335DE0}">
      <dgm:prSet phldrT="1" phldr="0"/>
      <dgm:spPr/>
      <dgm:t>
        <a:bodyPr/>
        <a:lstStyle/>
        <a:p>
          <a:r>
            <a:rPr lang="en-US"/>
            <a:t>1</a:t>
          </a:r>
        </a:p>
      </dgm:t>
    </dgm:pt>
    <dgm:pt modelId="{F435296B-F8C9-4235-9E96-9CD72FE095D7}">
      <dgm:prSet custT="1"/>
      <dgm:spPr/>
      <dgm:t>
        <a:bodyPr/>
        <a:lstStyle/>
        <a:p>
          <a:r>
            <a:rPr lang="en-US" sz="3200" dirty="0"/>
            <a:t>Read the arguments for DST and identified supporting evidence.</a:t>
          </a:r>
        </a:p>
      </dgm:t>
    </dgm:pt>
    <dgm:pt modelId="{10E15DEE-BBD2-405F-BF7D-21CEF00E96EB}" type="parTrans" cxnId="{9312F30E-5D86-4434-9690-C7F016B63875}">
      <dgm:prSet/>
      <dgm:spPr/>
      <dgm:t>
        <a:bodyPr/>
        <a:lstStyle/>
        <a:p>
          <a:endParaRPr lang="en-US"/>
        </a:p>
      </dgm:t>
    </dgm:pt>
    <dgm:pt modelId="{20686DEB-3808-433F-8C0A-6BA58D9C592E}" type="sibTrans" cxnId="{9312F30E-5D86-4434-9690-C7F016B63875}">
      <dgm:prSet phldrT="2" phldr="0"/>
      <dgm:spPr/>
      <dgm:t>
        <a:bodyPr/>
        <a:lstStyle/>
        <a:p>
          <a:r>
            <a:rPr lang="en-US"/>
            <a:t>2</a:t>
          </a:r>
        </a:p>
      </dgm:t>
    </dgm:pt>
    <dgm:pt modelId="{56B2990F-4DD0-438B-96F7-0B3DE3371CBE}">
      <dgm:prSet custT="1"/>
      <dgm:spPr/>
      <dgm:t>
        <a:bodyPr/>
        <a:lstStyle/>
        <a:p>
          <a:r>
            <a:rPr lang="en-US" sz="3200" dirty="0"/>
            <a:t>Read the arguments against DST and identified supporting evidence.</a:t>
          </a:r>
        </a:p>
      </dgm:t>
    </dgm:pt>
    <dgm:pt modelId="{95C51B6F-37C8-4EBF-811A-E5502567B064}" type="parTrans" cxnId="{549A1353-5279-429C-B362-BEA2B47AA2A6}">
      <dgm:prSet/>
      <dgm:spPr/>
      <dgm:t>
        <a:bodyPr/>
        <a:lstStyle/>
        <a:p>
          <a:endParaRPr lang="en-US"/>
        </a:p>
      </dgm:t>
    </dgm:pt>
    <dgm:pt modelId="{14485D8C-C2BD-4F77-A230-2C9B8B0F16DB}" type="sibTrans" cxnId="{549A1353-5279-429C-B362-BEA2B47AA2A6}">
      <dgm:prSet phldrT="3" phldr="0"/>
      <dgm:spPr/>
      <dgm:t>
        <a:bodyPr/>
        <a:lstStyle/>
        <a:p>
          <a:r>
            <a:rPr lang="en-US"/>
            <a:t>3</a:t>
          </a:r>
        </a:p>
      </dgm:t>
    </dgm:pt>
    <dgm:pt modelId="{3DA1EE9A-D15E-4A8C-87F8-6710CB086907}" type="pres">
      <dgm:prSet presAssocID="{F23BC1A3-3219-4E7C-8237-28E152041D25}" presName="Name0" presStyleCnt="0">
        <dgm:presLayoutVars>
          <dgm:animLvl val="lvl"/>
          <dgm:resizeHandles val="exact"/>
        </dgm:presLayoutVars>
      </dgm:prSet>
      <dgm:spPr/>
    </dgm:pt>
    <dgm:pt modelId="{9B822861-E397-4247-ACD2-2FCD9B14BC99}" type="pres">
      <dgm:prSet presAssocID="{E67A27F5-F9C0-4F49-A64C-D9C9A78931BC}" presName="compositeNode" presStyleCnt="0">
        <dgm:presLayoutVars>
          <dgm:bulletEnabled val="1"/>
        </dgm:presLayoutVars>
      </dgm:prSet>
      <dgm:spPr/>
    </dgm:pt>
    <dgm:pt modelId="{658123BB-7609-4FBC-96EC-D83AED2776AE}" type="pres">
      <dgm:prSet presAssocID="{E67A27F5-F9C0-4F49-A64C-D9C9A78931BC}" presName="bgRect" presStyleLbl="bgAccFollowNode1" presStyleIdx="0" presStyleCnt="3"/>
      <dgm:spPr/>
    </dgm:pt>
    <dgm:pt modelId="{CA09F7EF-6E56-42F9-BB71-CCD8E5837919}" type="pres">
      <dgm:prSet presAssocID="{E9374130-3085-4291-8B8E-98CA95B08F46}" presName="sibTransNodeCircle" presStyleLbl="alignNode1" presStyleIdx="0" presStyleCnt="6">
        <dgm:presLayoutVars>
          <dgm:chMax val="0"/>
          <dgm:bulletEnabled/>
        </dgm:presLayoutVars>
      </dgm:prSet>
      <dgm:spPr/>
    </dgm:pt>
    <dgm:pt modelId="{3C60D447-08D5-4BC1-8FBC-99A66CBEAD0A}" type="pres">
      <dgm:prSet presAssocID="{E67A27F5-F9C0-4F49-A64C-D9C9A78931BC}" presName="bottomLine" presStyleLbl="alignNode1" presStyleIdx="1" presStyleCnt="6">
        <dgm:presLayoutVars/>
      </dgm:prSet>
      <dgm:spPr/>
    </dgm:pt>
    <dgm:pt modelId="{93F7395F-5F15-4241-BCB2-07DF3ABCEF03}" type="pres">
      <dgm:prSet presAssocID="{E67A27F5-F9C0-4F49-A64C-D9C9A78931BC}" presName="nodeText" presStyleLbl="bgAccFollowNode1" presStyleIdx="0" presStyleCnt="3">
        <dgm:presLayoutVars>
          <dgm:bulletEnabled val="1"/>
        </dgm:presLayoutVars>
      </dgm:prSet>
      <dgm:spPr/>
    </dgm:pt>
    <dgm:pt modelId="{4D004827-82AE-41E7-B2DD-9E35E89B1240}" type="pres">
      <dgm:prSet presAssocID="{E9374130-3085-4291-8B8E-98CA95B08F46}" presName="sibTrans" presStyleCnt="0"/>
      <dgm:spPr/>
    </dgm:pt>
    <dgm:pt modelId="{B27939BB-C99B-4F53-9821-EA496D997362}" type="pres">
      <dgm:prSet presAssocID="{F435296B-F8C9-4235-9E96-9CD72FE095D7}" presName="compositeNode" presStyleCnt="0">
        <dgm:presLayoutVars>
          <dgm:bulletEnabled val="1"/>
        </dgm:presLayoutVars>
      </dgm:prSet>
      <dgm:spPr/>
    </dgm:pt>
    <dgm:pt modelId="{618A1C9C-A661-4640-A586-3C59B821F81B}" type="pres">
      <dgm:prSet presAssocID="{F435296B-F8C9-4235-9E96-9CD72FE095D7}" presName="bgRect" presStyleLbl="bgAccFollowNode1" presStyleIdx="1" presStyleCnt="3" custScaleX="128197"/>
      <dgm:spPr/>
    </dgm:pt>
    <dgm:pt modelId="{E8D03132-688F-4A27-87BA-D09D878B1DB4}" type="pres">
      <dgm:prSet presAssocID="{20686DEB-3808-433F-8C0A-6BA58D9C592E}" presName="sibTransNodeCircle" presStyleLbl="alignNode1" presStyleIdx="2" presStyleCnt="6">
        <dgm:presLayoutVars>
          <dgm:chMax val="0"/>
          <dgm:bulletEnabled/>
        </dgm:presLayoutVars>
      </dgm:prSet>
      <dgm:spPr/>
    </dgm:pt>
    <dgm:pt modelId="{E89A59B3-DC6E-4E03-A513-C552A56AC7F9}" type="pres">
      <dgm:prSet presAssocID="{F435296B-F8C9-4235-9E96-9CD72FE095D7}" presName="bottomLine" presStyleLbl="alignNode1" presStyleIdx="3" presStyleCnt="6">
        <dgm:presLayoutVars/>
      </dgm:prSet>
      <dgm:spPr/>
    </dgm:pt>
    <dgm:pt modelId="{5B6C2F4D-7C41-487D-955B-40407AE539FF}" type="pres">
      <dgm:prSet presAssocID="{F435296B-F8C9-4235-9E96-9CD72FE095D7}" presName="nodeText" presStyleLbl="bgAccFollowNode1" presStyleIdx="1" presStyleCnt="3">
        <dgm:presLayoutVars>
          <dgm:bulletEnabled val="1"/>
        </dgm:presLayoutVars>
      </dgm:prSet>
      <dgm:spPr/>
    </dgm:pt>
    <dgm:pt modelId="{807A87B8-FEB5-4D45-9193-EEE2F44D8F1F}" type="pres">
      <dgm:prSet presAssocID="{20686DEB-3808-433F-8C0A-6BA58D9C592E}" presName="sibTrans" presStyleCnt="0"/>
      <dgm:spPr/>
    </dgm:pt>
    <dgm:pt modelId="{1BC1D333-85C1-4842-805E-C5C3B8AC2425}" type="pres">
      <dgm:prSet presAssocID="{56B2990F-4DD0-438B-96F7-0B3DE3371CBE}" presName="compositeNode" presStyleCnt="0">
        <dgm:presLayoutVars>
          <dgm:bulletEnabled val="1"/>
        </dgm:presLayoutVars>
      </dgm:prSet>
      <dgm:spPr/>
    </dgm:pt>
    <dgm:pt modelId="{88DD7C55-BB9D-4F0A-B623-DAB8C73B7D85}" type="pres">
      <dgm:prSet presAssocID="{56B2990F-4DD0-438B-96F7-0B3DE3371CBE}" presName="bgRect" presStyleLbl="bgAccFollowNode1" presStyleIdx="2" presStyleCnt="3" custScaleX="119278"/>
      <dgm:spPr/>
    </dgm:pt>
    <dgm:pt modelId="{AF8B6F7F-F4E2-4D58-96CA-0F85BE64E542}" type="pres">
      <dgm:prSet presAssocID="{14485D8C-C2BD-4F77-A230-2C9B8B0F16DB}" presName="sibTransNodeCircle" presStyleLbl="alignNode1" presStyleIdx="4" presStyleCnt="6">
        <dgm:presLayoutVars>
          <dgm:chMax val="0"/>
          <dgm:bulletEnabled/>
        </dgm:presLayoutVars>
      </dgm:prSet>
      <dgm:spPr/>
    </dgm:pt>
    <dgm:pt modelId="{A0A5C7FE-F9F1-4B94-A183-F72F6AA0EC93}" type="pres">
      <dgm:prSet presAssocID="{56B2990F-4DD0-438B-96F7-0B3DE3371CBE}" presName="bottomLine" presStyleLbl="alignNode1" presStyleIdx="5" presStyleCnt="6">
        <dgm:presLayoutVars/>
      </dgm:prSet>
      <dgm:spPr/>
    </dgm:pt>
    <dgm:pt modelId="{B6DC9C8D-A2F5-49D6-98A2-B9B21CFC0B01}" type="pres">
      <dgm:prSet presAssocID="{56B2990F-4DD0-438B-96F7-0B3DE3371CBE}" presName="nodeText" presStyleLbl="bgAccFollowNode1" presStyleIdx="2" presStyleCnt="3">
        <dgm:presLayoutVars>
          <dgm:bulletEnabled val="1"/>
        </dgm:presLayoutVars>
      </dgm:prSet>
      <dgm:spPr/>
    </dgm:pt>
  </dgm:ptLst>
  <dgm:cxnLst>
    <dgm:cxn modelId="{9312F30E-5D86-4434-9690-C7F016B63875}" srcId="{F23BC1A3-3219-4E7C-8237-28E152041D25}" destId="{F435296B-F8C9-4235-9E96-9CD72FE095D7}" srcOrd="1" destOrd="0" parTransId="{10E15DEE-BBD2-405F-BF7D-21CEF00E96EB}" sibTransId="{20686DEB-3808-433F-8C0A-6BA58D9C592E}"/>
    <dgm:cxn modelId="{7BAB942C-AD76-4A59-B2B8-C594975F28EF}" type="presOf" srcId="{E67A27F5-F9C0-4F49-A64C-D9C9A78931BC}" destId="{93F7395F-5F15-4241-BCB2-07DF3ABCEF03}" srcOrd="1" destOrd="0" presId="urn:microsoft.com/office/officeart/2016/7/layout/BasicLinearProcessNumbered"/>
    <dgm:cxn modelId="{631E7061-0F54-41AE-9EE7-AB438A335DE0}" srcId="{F23BC1A3-3219-4E7C-8237-28E152041D25}" destId="{E67A27F5-F9C0-4F49-A64C-D9C9A78931BC}" srcOrd="0" destOrd="0" parTransId="{909EAB19-1460-4F58-8B0A-CE72E9AD879B}" sibTransId="{E9374130-3085-4291-8B8E-98CA95B08F46}"/>
    <dgm:cxn modelId="{10322347-B664-4F89-9E0F-33C0F0AFB1EC}" type="presOf" srcId="{20686DEB-3808-433F-8C0A-6BA58D9C592E}" destId="{E8D03132-688F-4A27-87BA-D09D878B1DB4}" srcOrd="0" destOrd="0" presId="urn:microsoft.com/office/officeart/2016/7/layout/BasicLinearProcessNumbered"/>
    <dgm:cxn modelId="{549A1353-5279-429C-B362-BEA2B47AA2A6}" srcId="{F23BC1A3-3219-4E7C-8237-28E152041D25}" destId="{56B2990F-4DD0-438B-96F7-0B3DE3371CBE}" srcOrd="2" destOrd="0" parTransId="{95C51B6F-37C8-4EBF-811A-E5502567B064}" sibTransId="{14485D8C-C2BD-4F77-A230-2C9B8B0F16DB}"/>
    <dgm:cxn modelId="{74E13C85-23AC-4F66-8C0C-B571B832A8C8}" type="presOf" srcId="{E9374130-3085-4291-8B8E-98CA95B08F46}" destId="{CA09F7EF-6E56-42F9-BB71-CCD8E5837919}" srcOrd="0" destOrd="0" presId="urn:microsoft.com/office/officeart/2016/7/layout/BasicLinearProcessNumbered"/>
    <dgm:cxn modelId="{85D9D698-E656-4DCC-93DD-6E694EFCD9EC}" type="presOf" srcId="{E67A27F5-F9C0-4F49-A64C-D9C9A78931BC}" destId="{658123BB-7609-4FBC-96EC-D83AED2776AE}" srcOrd="0" destOrd="0" presId="urn:microsoft.com/office/officeart/2016/7/layout/BasicLinearProcessNumbered"/>
    <dgm:cxn modelId="{68FBDBBF-0B8D-49E6-A8CA-36A8147D9B44}" type="presOf" srcId="{14485D8C-C2BD-4F77-A230-2C9B8B0F16DB}" destId="{AF8B6F7F-F4E2-4D58-96CA-0F85BE64E542}" srcOrd="0" destOrd="0" presId="urn:microsoft.com/office/officeart/2016/7/layout/BasicLinearProcessNumbered"/>
    <dgm:cxn modelId="{B04D0ECF-32E3-48CE-A4D8-8921158003DA}" type="presOf" srcId="{F435296B-F8C9-4235-9E96-9CD72FE095D7}" destId="{618A1C9C-A661-4640-A586-3C59B821F81B}" srcOrd="0" destOrd="0" presId="urn:microsoft.com/office/officeart/2016/7/layout/BasicLinearProcessNumbered"/>
    <dgm:cxn modelId="{99DCC5D7-DCA6-46E7-BAB3-E51573B96D7C}" type="presOf" srcId="{56B2990F-4DD0-438B-96F7-0B3DE3371CBE}" destId="{88DD7C55-BB9D-4F0A-B623-DAB8C73B7D85}" srcOrd="0" destOrd="0" presId="urn:microsoft.com/office/officeart/2016/7/layout/BasicLinearProcessNumbered"/>
    <dgm:cxn modelId="{EB9B5FE0-7D11-4039-9CCB-2942A5F14418}" type="presOf" srcId="{F435296B-F8C9-4235-9E96-9CD72FE095D7}" destId="{5B6C2F4D-7C41-487D-955B-40407AE539FF}" srcOrd="1" destOrd="0" presId="urn:microsoft.com/office/officeart/2016/7/layout/BasicLinearProcessNumbered"/>
    <dgm:cxn modelId="{5EC023F5-7CC7-4AEC-B486-53FEE734DA52}" type="presOf" srcId="{F23BC1A3-3219-4E7C-8237-28E152041D25}" destId="{3DA1EE9A-D15E-4A8C-87F8-6710CB086907}" srcOrd="0" destOrd="0" presId="urn:microsoft.com/office/officeart/2016/7/layout/BasicLinearProcessNumbered"/>
    <dgm:cxn modelId="{39C2ADFC-81C0-410C-A95B-0507B881AD90}" type="presOf" srcId="{56B2990F-4DD0-438B-96F7-0B3DE3371CBE}" destId="{B6DC9C8D-A2F5-49D6-98A2-B9B21CFC0B01}" srcOrd="1" destOrd="0" presId="urn:microsoft.com/office/officeart/2016/7/layout/BasicLinearProcessNumbered"/>
    <dgm:cxn modelId="{71AF6D7D-0FD7-461B-A4A2-07654475F321}" type="presParOf" srcId="{3DA1EE9A-D15E-4A8C-87F8-6710CB086907}" destId="{9B822861-E397-4247-ACD2-2FCD9B14BC99}" srcOrd="0" destOrd="0" presId="urn:microsoft.com/office/officeart/2016/7/layout/BasicLinearProcessNumbered"/>
    <dgm:cxn modelId="{58B96A31-9AD3-4BDC-9472-F3551964B6F7}" type="presParOf" srcId="{9B822861-E397-4247-ACD2-2FCD9B14BC99}" destId="{658123BB-7609-4FBC-96EC-D83AED2776AE}" srcOrd="0" destOrd="0" presId="urn:microsoft.com/office/officeart/2016/7/layout/BasicLinearProcessNumbered"/>
    <dgm:cxn modelId="{E2B0DE13-7612-4D50-AF1C-1CBA9AF95DEA}" type="presParOf" srcId="{9B822861-E397-4247-ACD2-2FCD9B14BC99}" destId="{CA09F7EF-6E56-42F9-BB71-CCD8E5837919}" srcOrd="1" destOrd="0" presId="urn:microsoft.com/office/officeart/2016/7/layout/BasicLinearProcessNumbered"/>
    <dgm:cxn modelId="{E3FE1CE8-5156-4037-9AB8-5B28608B472F}" type="presParOf" srcId="{9B822861-E397-4247-ACD2-2FCD9B14BC99}" destId="{3C60D447-08D5-4BC1-8FBC-99A66CBEAD0A}" srcOrd="2" destOrd="0" presId="urn:microsoft.com/office/officeart/2016/7/layout/BasicLinearProcessNumbered"/>
    <dgm:cxn modelId="{6AF80A3A-CDD5-4F24-9E9F-8D6588ADA2F4}" type="presParOf" srcId="{9B822861-E397-4247-ACD2-2FCD9B14BC99}" destId="{93F7395F-5F15-4241-BCB2-07DF3ABCEF03}" srcOrd="3" destOrd="0" presId="urn:microsoft.com/office/officeart/2016/7/layout/BasicLinearProcessNumbered"/>
    <dgm:cxn modelId="{9F535954-323D-40C2-BB98-B49A956BD77A}" type="presParOf" srcId="{3DA1EE9A-D15E-4A8C-87F8-6710CB086907}" destId="{4D004827-82AE-41E7-B2DD-9E35E89B1240}" srcOrd="1" destOrd="0" presId="urn:microsoft.com/office/officeart/2016/7/layout/BasicLinearProcessNumbered"/>
    <dgm:cxn modelId="{F2F1154B-A534-446E-8FB9-B476262FED63}" type="presParOf" srcId="{3DA1EE9A-D15E-4A8C-87F8-6710CB086907}" destId="{B27939BB-C99B-4F53-9821-EA496D997362}" srcOrd="2" destOrd="0" presId="urn:microsoft.com/office/officeart/2016/7/layout/BasicLinearProcessNumbered"/>
    <dgm:cxn modelId="{2F3A1270-70A9-4724-8B29-C85488B15D78}" type="presParOf" srcId="{B27939BB-C99B-4F53-9821-EA496D997362}" destId="{618A1C9C-A661-4640-A586-3C59B821F81B}" srcOrd="0" destOrd="0" presId="urn:microsoft.com/office/officeart/2016/7/layout/BasicLinearProcessNumbered"/>
    <dgm:cxn modelId="{A4B5D20D-C164-4F04-8BB8-CA126DA83C56}" type="presParOf" srcId="{B27939BB-C99B-4F53-9821-EA496D997362}" destId="{E8D03132-688F-4A27-87BA-D09D878B1DB4}" srcOrd="1" destOrd="0" presId="urn:microsoft.com/office/officeart/2016/7/layout/BasicLinearProcessNumbered"/>
    <dgm:cxn modelId="{D6B4B4D2-9A32-4045-8736-878F5E7E9856}" type="presParOf" srcId="{B27939BB-C99B-4F53-9821-EA496D997362}" destId="{E89A59B3-DC6E-4E03-A513-C552A56AC7F9}" srcOrd="2" destOrd="0" presId="urn:microsoft.com/office/officeart/2016/7/layout/BasicLinearProcessNumbered"/>
    <dgm:cxn modelId="{30D32846-ABDF-447B-BEED-6A488C738AC6}" type="presParOf" srcId="{B27939BB-C99B-4F53-9821-EA496D997362}" destId="{5B6C2F4D-7C41-487D-955B-40407AE539FF}" srcOrd="3" destOrd="0" presId="urn:microsoft.com/office/officeart/2016/7/layout/BasicLinearProcessNumbered"/>
    <dgm:cxn modelId="{FD3063F7-D909-46C5-B0D0-B29699EDCE91}" type="presParOf" srcId="{3DA1EE9A-D15E-4A8C-87F8-6710CB086907}" destId="{807A87B8-FEB5-4D45-9193-EEE2F44D8F1F}" srcOrd="3" destOrd="0" presId="urn:microsoft.com/office/officeart/2016/7/layout/BasicLinearProcessNumbered"/>
    <dgm:cxn modelId="{BDF853A8-0F48-4352-AAC8-43595AD70F3D}" type="presParOf" srcId="{3DA1EE9A-D15E-4A8C-87F8-6710CB086907}" destId="{1BC1D333-85C1-4842-805E-C5C3B8AC2425}" srcOrd="4" destOrd="0" presId="urn:microsoft.com/office/officeart/2016/7/layout/BasicLinearProcessNumbered"/>
    <dgm:cxn modelId="{E881FCD1-FD07-44D9-B9E1-BC1FEAA266C0}" type="presParOf" srcId="{1BC1D333-85C1-4842-805E-C5C3B8AC2425}" destId="{88DD7C55-BB9D-4F0A-B623-DAB8C73B7D85}" srcOrd="0" destOrd="0" presId="urn:microsoft.com/office/officeart/2016/7/layout/BasicLinearProcessNumbered"/>
    <dgm:cxn modelId="{FD5E6AD0-785B-4E01-A345-7AB1AB75BF66}" type="presParOf" srcId="{1BC1D333-85C1-4842-805E-C5C3B8AC2425}" destId="{AF8B6F7F-F4E2-4D58-96CA-0F85BE64E542}" srcOrd="1" destOrd="0" presId="urn:microsoft.com/office/officeart/2016/7/layout/BasicLinearProcessNumbered"/>
    <dgm:cxn modelId="{B6A24009-EDA0-4885-8566-81A8E79E61AC}" type="presParOf" srcId="{1BC1D333-85C1-4842-805E-C5C3B8AC2425}" destId="{A0A5C7FE-F9F1-4B94-A183-F72F6AA0EC93}" srcOrd="2" destOrd="0" presId="urn:microsoft.com/office/officeart/2016/7/layout/BasicLinearProcessNumbered"/>
    <dgm:cxn modelId="{034EADF3-CA07-4D10-84EE-96758C805C3D}" type="presParOf" srcId="{1BC1D333-85C1-4842-805E-C5C3B8AC2425}" destId="{B6DC9C8D-A2F5-49D6-98A2-B9B21CFC0B01}"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0C699B-45BC-4CF5-A079-9E104EDE7FD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B923C970-9ED4-467A-AF9A-B88F92EAB1CD}">
      <dgm:prSet/>
      <dgm:spPr/>
      <dgm:t>
        <a:bodyPr/>
        <a:lstStyle/>
        <a:p>
          <a:pPr>
            <a:lnSpc>
              <a:spcPct val="100000"/>
            </a:lnSpc>
          </a:pPr>
          <a:r>
            <a:rPr lang="en-US" b="0" i="0"/>
            <a:t>Watch for redundancies</a:t>
          </a:r>
          <a:endParaRPr lang="en-US"/>
        </a:p>
      </dgm:t>
    </dgm:pt>
    <dgm:pt modelId="{61A4BA0D-7C15-4F86-9666-AC3F9309427C}" type="parTrans" cxnId="{0D9D0EEF-A7F3-4F3E-B6CC-A2942D36F528}">
      <dgm:prSet/>
      <dgm:spPr/>
      <dgm:t>
        <a:bodyPr/>
        <a:lstStyle/>
        <a:p>
          <a:endParaRPr lang="en-US"/>
        </a:p>
      </dgm:t>
    </dgm:pt>
    <dgm:pt modelId="{A9A67B26-5BDB-432B-8E7A-57A957BAD5BD}" type="sibTrans" cxnId="{0D9D0EEF-A7F3-4F3E-B6CC-A2942D36F528}">
      <dgm:prSet/>
      <dgm:spPr/>
      <dgm:t>
        <a:bodyPr/>
        <a:lstStyle/>
        <a:p>
          <a:pPr>
            <a:lnSpc>
              <a:spcPct val="100000"/>
            </a:lnSpc>
          </a:pPr>
          <a:endParaRPr lang="en-US"/>
        </a:p>
      </dgm:t>
    </dgm:pt>
    <dgm:pt modelId="{299D0601-964A-437F-9B02-1393CEE9D0D9}">
      <dgm:prSet/>
      <dgm:spPr/>
      <dgm:t>
        <a:bodyPr/>
        <a:lstStyle/>
        <a:p>
          <a:pPr>
            <a:lnSpc>
              <a:spcPct val="100000"/>
            </a:lnSpc>
          </a:pPr>
          <a:r>
            <a:rPr lang="en-US" b="0" i="0"/>
            <a:t>Watch for those abbreviations</a:t>
          </a:r>
          <a:endParaRPr lang="en-US"/>
        </a:p>
      </dgm:t>
    </dgm:pt>
    <dgm:pt modelId="{2A991B92-6118-403D-8F43-EE1A0EBB8326}" type="parTrans" cxnId="{E97122A1-F7F5-44F8-A4E1-B841D7307BD9}">
      <dgm:prSet/>
      <dgm:spPr/>
      <dgm:t>
        <a:bodyPr/>
        <a:lstStyle/>
        <a:p>
          <a:endParaRPr lang="en-US"/>
        </a:p>
      </dgm:t>
    </dgm:pt>
    <dgm:pt modelId="{3C6CDDA0-64E1-478C-8193-418D1B606B84}" type="sibTrans" cxnId="{E97122A1-F7F5-44F8-A4E1-B841D7307BD9}">
      <dgm:prSet/>
      <dgm:spPr/>
      <dgm:t>
        <a:bodyPr/>
        <a:lstStyle/>
        <a:p>
          <a:pPr>
            <a:lnSpc>
              <a:spcPct val="100000"/>
            </a:lnSpc>
          </a:pPr>
          <a:endParaRPr lang="en-US"/>
        </a:p>
      </dgm:t>
    </dgm:pt>
    <dgm:pt modelId="{9832806C-0EC6-4761-A5D1-45096E9714F1}">
      <dgm:prSet/>
      <dgm:spPr/>
      <dgm:t>
        <a:bodyPr/>
        <a:lstStyle/>
        <a:p>
          <a:pPr>
            <a:lnSpc>
              <a:spcPct val="100000"/>
            </a:lnSpc>
          </a:pPr>
          <a:r>
            <a:rPr lang="en-US" b="0" i="0"/>
            <a:t>Turn clauses to phrases and phrases to single words</a:t>
          </a:r>
          <a:endParaRPr lang="en-US"/>
        </a:p>
      </dgm:t>
    </dgm:pt>
    <dgm:pt modelId="{9F192625-71A2-4B31-8765-DB3FF4BA644D}" type="parTrans" cxnId="{6552CD5B-6B5F-46B8-9E21-DF8646D329A7}">
      <dgm:prSet/>
      <dgm:spPr/>
      <dgm:t>
        <a:bodyPr/>
        <a:lstStyle/>
        <a:p>
          <a:endParaRPr lang="en-US"/>
        </a:p>
      </dgm:t>
    </dgm:pt>
    <dgm:pt modelId="{A54B2A9F-530F-4C01-AC0A-BCE2D1F0A9DC}" type="sibTrans" cxnId="{6552CD5B-6B5F-46B8-9E21-DF8646D329A7}">
      <dgm:prSet/>
      <dgm:spPr/>
      <dgm:t>
        <a:bodyPr/>
        <a:lstStyle/>
        <a:p>
          <a:pPr>
            <a:lnSpc>
              <a:spcPct val="100000"/>
            </a:lnSpc>
          </a:pPr>
          <a:endParaRPr lang="en-US"/>
        </a:p>
      </dgm:t>
    </dgm:pt>
    <dgm:pt modelId="{9C395D27-F070-44DC-916F-AD150C13D137}">
      <dgm:prSet/>
      <dgm:spPr/>
      <dgm:t>
        <a:bodyPr/>
        <a:lstStyle/>
        <a:p>
          <a:pPr>
            <a:lnSpc>
              <a:spcPct val="100000"/>
            </a:lnSpc>
          </a:pPr>
          <a:r>
            <a:rPr lang="en-US" b="0" i="0"/>
            <a:t>Drop the intensifiers</a:t>
          </a:r>
          <a:endParaRPr lang="en-US"/>
        </a:p>
      </dgm:t>
    </dgm:pt>
    <dgm:pt modelId="{3CC410B6-B1A6-4AB6-A33B-CDD56676B798}" type="parTrans" cxnId="{A5B55A12-9AFA-43BA-A270-CD68B1F17434}">
      <dgm:prSet/>
      <dgm:spPr/>
      <dgm:t>
        <a:bodyPr/>
        <a:lstStyle/>
        <a:p>
          <a:endParaRPr lang="en-US"/>
        </a:p>
      </dgm:t>
    </dgm:pt>
    <dgm:pt modelId="{C2C35BE6-1E78-4045-9E46-51523585137D}" type="sibTrans" cxnId="{A5B55A12-9AFA-43BA-A270-CD68B1F17434}">
      <dgm:prSet/>
      <dgm:spPr/>
      <dgm:t>
        <a:bodyPr/>
        <a:lstStyle/>
        <a:p>
          <a:pPr>
            <a:lnSpc>
              <a:spcPct val="100000"/>
            </a:lnSpc>
          </a:pPr>
          <a:endParaRPr lang="en-US"/>
        </a:p>
      </dgm:t>
    </dgm:pt>
    <dgm:pt modelId="{E81B9477-5CDC-4888-A342-C9D162311577}">
      <dgm:prSet/>
      <dgm:spPr/>
      <dgm:t>
        <a:bodyPr/>
        <a:lstStyle/>
        <a:p>
          <a:pPr>
            <a:lnSpc>
              <a:spcPct val="100000"/>
            </a:lnSpc>
          </a:pPr>
          <a:r>
            <a:rPr lang="en-US" b="0" i="0"/>
            <a:t>Eliminate “important sounding” phrases</a:t>
          </a:r>
          <a:endParaRPr lang="en-US"/>
        </a:p>
      </dgm:t>
    </dgm:pt>
    <dgm:pt modelId="{1958AFE2-F7F9-4F36-AD61-4633E8E55D54}" type="parTrans" cxnId="{CCFCE678-E01A-4177-9328-8F2EAB989727}">
      <dgm:prSet/>
      <dgm:spPr/>
      <dgm:t>
        <a:bodyPr/>
        <a:lstStyle/>
        <a:p>
          <a:endParaRPr lang="en-US"/>
        </a:p>
      </dgm:t>
    </dgm:pt>
    <dgm:pt modelId="{A03A824C-29D4-4F09-BD3B-D365A9E88275}" type="sibTrans" cxnId="{CCFCE678-E01A-4177-9328-8F2EAB989727}">
      <dgm:prSet/>
      <dgm:spPr/>
      <dgm:t>
        <a:bodyPr/>
        <a:lstStyle/>
        <a:p>
          <a:endParaRPr lang="en-US"/>
        </a:p>
      </dgm:t>
    </dgm:pt>
    <dgm:pt modelId="{23C1644C-030F-4695-AB3B-FF2485BD95E3}" type="pres">
      <dgm:prSet presAssocID="{BA0C699B-45BC-4CF5-A079-9E104EDE7FDD}" presName="root" presStyleCnt="0">
        <dgm:presLayoutVars>
          <dgm:dir/>
          <dgm:resizeHandles val="exact"/>
        </dgm:presLayoutVars>
      </dgm:prSet>
      <dgm:spPr/>
    </dgm:pt>
    <dgm:pt modelId="{15F38E58-9259-4415-AC33-0AED6F7E18E6}" type="pres">
      <dgm:prSet presAssocID="{BA0C699B-45BC-4CF5-A079-9E104EDE7FDD}" presName="container" presStyleCnt="0">
        <dgm:presLayoutVars>
          <dgm:dir/>
          <dgm:resizeHandles val="exact"/>
        </dgm:presLayoutVars>
      </dgm:prSet>
      <dgm:spPr/>
    </dgm:pt>
    <dgm:pt modelId="{FC7163A8-10E0-4308-9B17-17F08514D74F}" type="pres">
      <dgm:prSet presAssocID="{B923C970-9ED4-467A-AF9A-B88F92EAB1CD}" presName="compNode" presStyleCnt="0"/>
      <dgm:spPr/>
    </dgm:pt>
    <dgm:pt modelId="{4F28F5B9-00C0-4C42-9750-1C0697881542}" type="pres">
      <dgm:prSet presAssocID="{B923C970-9ED4-467A-AF9A-B88F92EAB1CD}" presName="iconBgRect" presStyleLbl="bgShp" presStyleIdx="0" presStyleCnt="5"/>
      <dgm:spPr/>
    </dgm:pt>
    <dgm:pt modelId="{A26AE7AB-2B3A-4A31-8A66-CD5977373C6B}" type="pres">
      <dgm:prSet presAssocID="{B923C970-9ED4-467A-AF9A-B88F92EAB1C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pwatch"/>
        </a:ext>
      </dgm:extLst>
    </dgm:pt>
    <dgm:pt modelId="{B4C7B552-679B-4F1A-9670-D94A60838F23}" type="pres">
      <dgm:prSet presAssocID="{B923C970-9ED4-467A-AF9A-B88F92EAB1CD}" presName="spaceRect" presStyleCnt="0"/>
      <dgm:spPr/>
    </dgm:pt>
    <dgm:pt modelId="{C747BEF0-72BD-4650-80DC-37C419F70E30}" type="pres">
      <dgm:prSet presAssocID="{B923C970-9ED4-467A-AF9A-B88F92EAB1CD}" presName="textRect" presStyleLbl="revTx" presStyleIdx="0" presStyleCnt="5">
        <dgm:presLayoutVars>
          <dgm:chMax val="1"/>
          <dgm:chPref val="1"/>
        </dgm:presLayoutVars>
      </dgm:prSet>
      <dgm:spPr/>
    </dgm:pt>
    <dgm:pt modelId="{111494DA-11EE-4E33-B641-81DCCA07A684}" type="pres">
      <dgm:prSet presAssocID="{A9A67B26-5BDB-432B-8E7A-57A957BAD5BD}" presName="sibTrans" presStyleLbl="sibTrans2D1" presStyleIdx="0" presStyleCnt="0"/>
      <dgm:spPr/>
    </dgm:pt>
    <dgm:pt modelId="{2ADEB9CC-09D4-4B89-A283-1075BC5CD299}" type="pres">
      <dgm:prSet presAssocID="{299D0601-964A-437F-9B02-1393CEE9D0D9}" presName="compNode" presStyleCnt="0"/>
      <dgm:spPr/>
    </dgm:pt>
    <dgm:pt modelId="{13EE2DC8-40C0-4C51-9BE0-FBA6F304B964}" type="pres">
      <dgm:prSet presAssocID="{299D0601-964A-437F-9B02-1393CEE9D0D9}" presName="iconBgRect" presStyleLbl="bgShp" presStyleIdx="1" presStyleCnt="5"/>
      <dgm:spPr/>
    </dgm:pt>
    <dgm:pt modelId="{3333F0B2-BD02-4F83-8932-E6A7ED5FB1F6}" type="pres">
      <dgm:prSet presAssocID="{299D0601-964A-437F-9B02-1393CEE9D0D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itor"/>
        </a:ext>
      </dgm:extLst>
    </dgm:pt>
    <dgm:pt modelId="{C85EFE8D-1DFA-47E8-8A29-69870CEF6AC5}" type="pres">
      <dgm:prSet presAssocID="{299D0601-964A-437F-9B02-1393CEE9D0D9}" presName="spaceRect" presStyleCnt="0"/>
      <dgm:spPr/>
    </dgm:pt>
    <dgm:pt modelId="{D81E8DF9-9D88-461F-9840-7DCBB74DBF38}" type="pres">
      <dgm:prSet presAssocID="{299D0601-964A-437F-9B02-1393CEE9D0D9}" presName="textRect" presStyleLbl="revTx" presStyleIdx="1" presStyleCnt="5">
        <dgm:presLayoutVars>
          <dgm:chMax val="1"/>
          <dgm:chPref val="1"/>
        </dgm:presLayoutVars>
      </dgm:prSet>
      <dgm:spPr/>
    </dgm:pt>
    <dgm:pt modelId="{A311696D-DE98-41AD-897F-672BA2CE0FBF}" type="pres">
      <dgm:prSet presAssocID="{3C6CDDA0-64E1-478C-8193-418D1B606B84}" presName="sibTrans" presStyleLbl="sibTrans2D1" presStyleIdx="0" presStyleCnt="0"/>
      <dgm:spPr/>
    </dgm:pt>
    <dgm:pt modelId="{3DC96180-EDF5-4EEE-B935-F0FB2C54052D}" type="pres">
      <dgm:prSet presAssocID="{9832806C-0EC6-4761-A5D1-45096E9714F1}" presName="compNode" presStyleCnt="0"/>
      <dgm:spPr/>
    </dgm:pt>
    <dgm:pt modelId="{6BE94609-2B8A-4A74-9A68-3D1D6479C18F}" type="pres">
      <dgm:prSet presAssocID="{9832806C-0EC6-4761-A5D1-45096E9714F1}" presName="iconBgRect" presStyleLbl="bgShp" presStyleIdx="2" presStyleCnt="5"/>
      <dgm:spPr/>
    </dgm:pt>
    <dgm:pt modelId="{FF3361FE-64A0-4220-A5C3-72036DAF272E}" type="pres">
      <dgm:prSet presAssocID="{9832806C-0EC6-4761-A5D1-45096E9714F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ncil"/>
        </a:ext>
      </dgm:extLst>
    </dgm:pt>
    <dgm:pt modelId="{6984AD7B-A6E4-42E3-9A34-DAF120A41907}" type="pres">
      <dgm:prSet presAssocID="{9832806C-0EC6-4761-A5D1-45096E9714F1}" presName="spaceRect" presStyleCnt="0"/>
      <dgm:spPr/>
    </dgm:pt>
    <dgm:pt modelId="{99108F18-3CF5-416C-8E14-E15BC8B26E88}" type="pres">
      <dgm:prSet presAssocID="{9832806C-0EC6-4761-A5D1-45096E9714F1}" presName="textRect" presStyleLbl="revTx" presStyleIdx="2" presStyleCnt="5">
        <dgm:presLayoutVars>
          <dgm:chMax val="1"/>
          <dgm:chPref val="1"/>
        </dgm:presLayoutVars>
      </dgm:prSet>
      <dgm:spPr/>
    </dgm:pt>
    <dgm:pt modelId="{6A1239A8-F370-4CEA-B2E9-8D5074FE856B}" type="pres">
      <dgm:prSet presAssocID="{A54B2A9F-530F-4C01-AC0A-BCE2D1F0A9DC}" presName="sibTrans" presStyleLbl="sibTrans2D1" presStyleIdx="0" presStyleCnt="0"/>
      <dgm:spPr/>
    </dgm:pt>
    <dgm:pt modelId="{61FD5F15-80C9-4C3F-9984-3A9977840DF5}" type="pres">
      <dgm:prSet presAssocID="{9C395D27-F070-44DC-916F-AD150C13D137}" presName="compNode" presStyleCnt="0"/>
      <dgm:spPr/>
    </dgm:pt>
    <dgm:pt modelId="{FC7C7B99-65E4-48B1-BA12-747A18C5D01E}" type="pres">
      <dgm:prSet presAssocID="{9C395D27-F070-44DC-916F-AD150C13D137}" presName="iconBgRect" presStyleLbl="bgShp" presStyleIdx="3" presStyleCnt="5"/>
      <dgm:spPr/>
    </dgm:pt>
    <dgm:pt modelId="{106A1039-3340-4C14-9B2F-11B767691845}" type="pres">
      <dgm:prSet presAssocID="{9C395D27-F070-44DC-916F-AD150C13D13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Water"/>
        </a:ext>
      </dgm:extLst>
    </dgm:pt>
    <dgm:pt modelId="{239E9774-3B7C-413A-BBFF-727CD9FAECD1}" type="pres">
      <dgm:prSet presAssocID="{9C395D27-F070-44DC-916F-AD150C13D137}" presName="spaceRect" presStyleCnt="0"/>
      <dgm:spPr/>
    </dgm:pt>
    <dgm:pt modelId="{37D9C15D-2613-41AC-9992-B69DAD334C9E}" type="pres">
      <dgm:prSet presAssocID="{9C395D27-F070-44DC-916F-AD150C13D137}" presName="textRect" presStyleLbl="revTx" presStyleIdx="3" presStyleCnt="5">
        <dgm:presLayoutVars>
          <dgm:chMax val="1"/>
          <dgm:chPref val="1"/>
        </dgm:presLayoutVars>
      </dgm:prSet>
      <dgm:spPr/>
    </dgm:pt>
    <dgm:pt modelId="{3F8081E6-4B94-4989-87C1-1073840DF2A5}" type="pres">
      <dgm:prSet presAssocID="{C2C35BE6-1E78-4045-9E46-51523585137D}" presName="sibTrans" presStyleLbl="sibTrans2D1" presStyleIdx="0" presStyleCnt="0"/>
      <dgm:spPr/>
    </dgm:pt>
    <dgm:pt modelId="{536E0C68-8796-4C41-BA4D-1ACB0B377285}" type="pres">
      <dgm:prSet presAssocID="{E81B9477-5CDC-4888-A342-C9D162311577}" presName="compNode" presStyleCnt="0"/>
      <dgm:spPr/>
    </dgm:pt>
    <dgm:pt modelId="{92311ADE-0C53-4EA6-8130-64DDB0514D57}" type="pres">
      <dgm:prSet presAssocID="{E81B9477-5CDC-4888-A342-C9D162311577}" presName="iconBgRect" presStyleLbl="bgShp" presStyleIdx="4" presStyleCnt="5"/>
      <dgm:spPr/>
    </dgm:pt>
    <dgm:pt modelId="{537E4699-B7CA-41C8-99AC-ED9C49FB1E3A}" type="pres">
      <dgm:prSet presAssocID="{E81B9477-5CDC-4888-A342-C9D16231157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at"/>
        </a:ext>
      </dgm:extLst>
    </dgm:pt>
    <dgm:pt modelId="{29ED4FEC-868F-4E74-B440-C8EBA247B1F8}" type="pres">
      <dgm:prSet presAssocID="{E81B9477-5CDC-4888-A342-C9D162311577}" presName="spaceRect" presStyleCnt="0"/>
      <dgm:spPr/>
    </dgm:pt>
    <dgm:pt modelId="{750EB958-9965-47F1-9204-2B2C7A2121D1}" type="pres">
      <dgm:prSet presAssocID="{E81B9477-5CDC-4888-A342-C9D162311577}" presName="textRect" presStyleLbl="revTx" presStyleIdx="4" presStyleCnt="5">
        <dgm:presLayoutVars>
          <dgm:chMax val="1"/>
          <dgm:chPref val="1"/>
        </dgm:presLayoutVars>
      </dgm:prSet>
      <dgm:spPr/>
    </dgm:pt>
  </dgm:ptLst>
  <dgm:cxnLst>
    <dgm:cxn modelId="{A5B55A12-9AFA-43BA-A270-CD68B1F17434}" srcId="{BA0C699B-45BC-4CF5-A079-9E104EDE7FDD}" destId="{9C395D27-F070-44DC-916F-AD150C13D137}" srcOrd="3" destOrd="0" parTransId="{3CC410B6-B1A6-4AB6-A33B-CDD56676B798}" sibTransId="{C2C35BE6-1E78-4045-9E46-51523585137D}"/>
    <dgm:cxn modelId="{CCEF3A23-E19B-4980-91CF-4B65492C69D5}" type="presOf" srcId="{BA0C699B-45BC-4CF5-A079-9E104EDE7FDD}" destId="{23C1644C-030F-4695-AB3B-FF2485BD95E3}" srcOrd="0" destOrd="0" presId="urn:microsoft.com/office/officeart/2018/2/layout/IconCircleList"/>
    <dgm:cxn modelId="{67584024-C963-4D4B-A780-392D07A8824E}" type="presOf" srcId="{E81B9477-5CDC-4888-A342-C9D162311577}" destId="{750EB958-9965-47F1-9204-2B2C7A2121D1}" srcOrd="0" destOrd="0" presId="urn:microsoft.com/office/officeart/2018/2/layout/IconCircleList"/>
    <dgm:cxn modelId="{6552CD5B-6B5F-46B8-9E21-DF8646D329A7}" srcId="{BA0C699B-45BC-4CF5-A079-9E104EDE7FDD}" destId="{9832806C-0EC6-4761-A5D1-45096E9714F1}" srcOrd="2" destOrd="0" parTransId="{9F192625-71A2-4B31-8765-DB3FF4BA644D}" sibTransId="{A54B2A9F-530F-4C01-AC0A-BCE2D1F0A9DC}"/>
    <dgm:cxn modelId="{35C90F6A-9412-473A-90CC-E041E91ACF97}" type="presOf" srcId="{3C6CDDA0-64E1-478C-8193-418D1B606B84}" destId="{A311696D-DE98-41AD-897F-672BA2CE0FBF}" srcOrd="0" destOrd="0" presId="urn:microsoft.com/office/officeart/2018/2/layout/IconCircleList"/>
    <dgm:cxn modelId="{75467A52-BF37-4AAA-AA18-9ED7E458672F}" type="presOf" srcId="{9832806C-0EC6-4761-A5D1-45096E9714F1}" destId="{99108F18-3CF5-416C-8E14-E15BC8B26E88}" srcOrd="0" destOrd="0" presId="urn:microsoft.com/office/officeart/2018/2/layout/IconCircleList"/>
    <dgm:cxn modelId="{CCFCE678-E01A-4177-9328-8F2EAB989727}" srcId="{BA0C699B-45BC-4CF5-A079-9E104EDE7FDD}" destId="{E81B9477-5CDC-4888-A342-C9D162311577}" srcOrd="4" destOrd="0" parTransId="{1958AFE2-F7F9-4F36-AD61-4633E8E55D54}" sibTransId="{A03A824C-29D4-4F09-BD3B-D365A9E88275}"/>
    <dgm:cxn modelId="{EA685E81-28B5-45A3-9986-16DC66DA8686}" type="presOf" srcId="{A9A67B26-5BDB-432B-8E7A-57A957BAD5BD}" destId="{111494DA-11EE-4E33-B641-81DCCA07A684}" srcOrd="0" destOrd="0" presId="urn:microsoft.com/office/officeart/2018/2/layout/IconCircleList"/>
    <dgm:cxn modelId="{C1784999-EFA5-4EBB-83EB-25770FDFBC4A}" type="presOf" srcId="{C2C35BE6-1E78-4045-9E46-51523585137D}" destId="{3F8081E6-4B94-4989-87C1-1073840DF2A5}" srcOrd="0" destOrd="0" presId="urn:microsoft.com/office/officeart/2018/2/layout/IconCircleList"/>
    <dgm:cxn modelId="{E97122A1-F7F5-44F8-A4E1-B841D7307BD9}" srcId="{BA0C699B-45BC-4CF5-A079-9E104EDE7FDD}" destId="{299D0601-964A-437F-9B02-1393CEE9D0D9}" srcOrd="1" destOrd="0" parTransId="{2A991B92-6118-403D-8F43-EE1A0EBB8326}" sibTransId="{3C6CDDA0-64E1-478C-8193-418D1B606B84}"/>
    <dgm:cxn modelId="{1903F4AD-302F-42EB-9E9E-EFA2AEC8AEA2}" type="presOf" srcId="{299D0601-964A-437F-9B02-1393CEE9D0D9}" destId="{D81E8DF9-9D88-461F-9840-7DCBB74DBF38}" srcOrd="0" destOrd="0" presId="urn:microsoft.com/office/officeart/2018/2/layout/IconCircleList"/>
    <dgm:cxn modelId="{B4C199BA-649F-46E9-8208-45434ECA20BC}" type="presOf" srcId="{A54B2A9F-530F-4C01-AC0A-BCE2D1F0A9DC}" destId="{6A1239A8-F370-4CEA-B2E9-8D5074FE856B}" srcOrd="0" destOrd="0" presId="urn:microsoft.com/office/officeart/2018/2/layout/IconCircleList"/>
    <dgm:cxn modelId="{9B8629C8-C0DB-4BA5-A82A-E27F58AB5F5F}" type="presOf" srcId="{B923C970-9ED4-467A-AF9A-B88F92EAB1CD}" destId="{C747BEF0-72BD-4650-80DC-37C419F70E30}" srcOrd="0" destOrd="0" presId="urn:microsoft.com/office/officeart/2018/2/layout/IconCircleList"/>
    <dgm:cxn modelId="{0D9D0EEF-A7F3-4F3E-B6CC-A2942D36F528}" srcId="{BA0C699B-45BC-4CF5-A079-9E104EDE7FDD}" destId="{B923C970-9ED4-467A-AF9A-B88F92EAB1CD}" srcOrd="0" destOrd="0" parTransId="{61A4BA0D-7C15-4F86-9666-AC3F9309427C}" sibTransId="{A9A67B26-5BDB-432B-8E7A-57A957BAD5BD}"/>
    <dgm:cxn modelId="{D99BD4FD-1F8A-44A9-A608-57A9DA17D23D}" type="presOf" srcId="{9C395D27-F070-44DC-916F-AD150C13D137}" destId="{37D9C15D-2613-41AC-9992-B69DAD334C9E}" srcOrd="0" destOrd="0" presId="urn:microsoft.com/office/officeart/2018/2/layout/IconCircleList"/>
    <dgm:cxn modelId="{588D9244-BABD-4D88-B359-A3E21CC17189}" type="presParOf" srcId="{23C1644C-030F-4695-AB3B-FF2485BD95E3}" destId="{15F38E58-9259-4415-AC33-0AED6F7E18E6}" srcOrd="0" destOrd="0" presId="urn:microsoft.com/office/officeart/2018/2/layout/IconCircleList"/>
    <dgm:cxn modelId="{B1BBF932-3BC1-4D91-A489-57084DE85B20}" type="presParOf" srcId="{15F38E58-9259-4415-AC33-0AED6F7E18E6}" destId="{FC7163A8-10E0-4308-9B17-17F08514D74F}" srcOrd="0" destOrd="0" presId="urn:microsoft.com/office/officeart/2018/2/layout/IconCircleList"/>
    <dgm:cxn modelId="{8900096C-7803-43BC-83FA-DEC336584E51}" type="presParOf" srcId="{FC7163A8-10E0-4308-9B17-17F08514D74F}" destId="{4F28F5B9-00C0-4C42-9750-1C0697881542}" srcOrd="0" destOrd="0" presId="urn:microsoft.com/office/officeart/2018/2/layout/IconCircleList"/>
    <dgm:cxn modelId="{91CB33EC-502E-418A-BDE4-AAF4195275A5}" type="presParOf" srcId="{FC7163A8-10E0-4308-9B17-17F08514D74F}" destId="{A26AE7AB-2B3A-4A31-8A66-CD5977373C6B}" srcOrd="1" destOrd="0" presId="urn:microsoft.com/office/officeart/2018/2/layout/IconCircleList"/>
    <dgm:cxn modelId="{3BA25BFF-3EE8-4326-8A28-73B790982860}" type="presParOf" srcId="{FC7163A8-10E0-4308-9B17-17F08514D74F}" destId="{B4C7B552-679B-4F1A-9670-D94A60838F23}" srcOrd="2" destOrd="0" presId="urn:microsoft.com/office/officeart/2018/2/layout/IconCircleList"/>
    <dgm:cxn modelId="{E0034632-578E-4BDA-82E3-8D56F7644F29}" type="presParOf" srcId="{FC7163A8-10E0-4308-9B17-17F08514D74F}" destId="{C747BEF0-72BD-4650-80DC-37C419F70E30}" srcOrd="3" destOrd="0" presId="urn:microsoft.com/office/officeart/2018/2/layout/IconCircleList"/>
    <dgm:cxn modelId="{09B76065-F2E8-4CC3-9D66-BC4F4C8691FA}" type="presParOf" srcId="{15F38E58-9259-4415-AC33-0AED6F7E18E6}" destId="{111494DA-11EE-4E33-B641-81DCCA07A684}" srcOrd="1" destOrd="0" presId="urn:microsoft.com/office/officeart/2018/2/layout/IconCircleList"/>
    <dgm:cxn modelId="{DE156C0C-E006-468A-A8EA-2FC750DC2B91}" type="presParOf" srcId="{15F38E58-9259-4415-AC33-0AED6F7E18E6}" destId="{2ADEB9CC-09D4-4B89-A283-1075BC5CD299}" srcOrd="2" destOrd="0" presId="urn:microsoft.com/office/officeart/2018/2/layout/IconCircleList"/>
    <dgm:cxn modelId="{F71F11FC-A040-4864-B508-22370D47FAC4}" type="presParOf" srcId="{2ADEB9CC-09D4-4B89-A283-1075BC5CD299}" destId="{13EE2DC8-40C0-4C51-9BE0-FBA6F304B964}" srcOrd="0" destOrd="0" presId="urn:microsoft.com/office/officeart/2018/2/layout/IconCircleList"/>
    <dgm:cxn modelId="{82E16390-9119-4F56-89DC-D85D610B8E5F}" type="presParOf" srcId="{2ADEB9CC-09D4-4B89-A283-1075BC5CD299}" destId="{3333F0B2-BD02-4F83-8932-E6A7ED5FB1F6}" srcOrd="1" destOrd="0" presId="urn:microsoft.com/office/officeart/2018/2/layout/IconCircleList"/>
    <dgm:cxn modelId="{3A2CFC6B-3537-42CC-B1D8-074634D26B9A}" type="presParOf" srcId="{2ADEB9CC-09D4-4B89-A283-1075BC5CD299}" destId="{C85EFE8D-1DFA-47E8-8A29-69870CEF6AC5}" srcOrd="2" destOrd="0" presId="urn:microsoft.com/office/officeart/2018/2/layout/IconCircleList"/>
    <dgm:cxn modelId="{BF9FDEEE-9F1E-402A-856E-CA7794454589}" type="presParOf" srcId="{2ADEB9CC-09D4-4B89-A283-1075BC5CD299}" destId="{D81E8DF9-9D88-461F-9840-7DCBB74DBF38}" srcOrd="3" destOrd="0" presId="urn:microsoft.com/office/officeart/2018/2/layout/IconCircleList"/>
    <dgm:cxn modelId="{627E60E0-5406-4471-AE82-F1374CF4E798}" type="presParOf" srcId="{15F38E58-9259-4415-AC33-0AED6F7E18E6}" destId="{A311696D-DE98-41AD-897F-672BA2CE0FBF}" srcOrd="3" destOrd="0" presId="urn:microsoft.com/office/officeart/2018/2/layout/IconCircleList"/>
    <dgm:cxn modelId="{349BE5A8-98F9-444C-A2D7-0EBA65D7F0BA}" type="presParOf" srcId="{15F38E58-9259-4415-AC33-0AED6F7E18E6}" destId="{3DC96180-EDF5-4EEE-B935-F0FB2C54052D}" srcOrd="4" destOrd="0" presId="urn:microsoft.com/office/officeart/2018/2/layout/IconCircleList"/>
    <dgm:cxn modelId="{EE9609C3-CFFA-4FDE-87FA-543DAC3FE67A}" type="presParOf" srcId="{3DC96180-EDF5-4EEE-B935-F0FB2C54052D}" destId="{6BE94609-2B8A-4A74-9A68-3D1D6479C18F}" srcOrd="0" destOrd="0" presId="urn:microsoft.com/office/officeart/2018/2/layout/IconCircleList"/>
    <dgm:cxn modelId="{B6DA0D49-B596-434C-BE30-3F2974AD450B}" type="presParOf" srcId="{3DC96180-EDF5-4EEE-B935-F0FB2C54052D}" destId="{FF3361FE-64A0-4220-A5C3-72036DAF272E}" srcOrd="1" destOrd="0" presId="urn:microsoft.com/office/officeart/2018/2/layout/IconCircleList"/>
    <dgm:cxn modelId="{276A360C-3380-4551-9DC6-BAA21975914E}" type="presParOf" srcId="{3DC96180-EDF5-4EEE-B935-F0FB2C54052D}" destId="{6984AD7B-A6E4-42E3-9A34-DAF120A41907}" srcOrd="2" destOrd="0" presId="urn:microsoft.com/office/officeart/2018/2/layout/IconCircleList"/>
    <dgm:cxn modelId="{468AED72-C652-4298-B983-AC45BBF2AE45}" type="presParOf" srcId="{3DC96180-EDF5-4EEE-B935-F0FB2C54052D}" destId="{99108F18-3CF5-416C-8E14-E15BC8B26E88}" srcOrd="3" destOrd="0" presId="urn:microsoft.com/office/officeart/2018/2/layout/IconCircleList"/>
    <dgm:cxn modelId="{52F591E2-2774-4C5A-B461-027CEC1F641B}" type="presParOf" srcId="{15F38E58-9259-4415-AC33-0AED6F7E18E6}" destId="{6A1239A8-F370-4CEA-B2E9-8D5074FE856B}" srcOrd="5" destOrd="0" presId="urn:microsoft.com/office/officeart/2018/2/layout/IconCircleList"/>
    <dgm:cxn modelId="{DA03F23D-6BB4-471F-B9B5-C1766A7AB5C5}" type="presParOf" srcId="{15F38E58-9259-4415-AC33-0AED6F7E18E6}" destId="{61FD5F15-80C9-4C3F-9984-3A9977840DF5}" srcOrd="6" destOrd="0" presId="urn:microsoft.com/office/officeart/2018/2/layout/IconCircleList"/>
    <dgm:cxn modelId="{04CAA024-7C23-4037-B586-3167B76119E3}" type="presParOf" srcId="{61FD5F15-80C9-4C3F-9984-3A9977840DF5}" destId="{FC7C7B99-65E4-48B1-BA12-747A18C5D01E}" srcOrd="0" destOrd="0" presId="urn:microsoft.com/office/officeart/2018/2/layout/IconCircleList"/>
    <dgm:cxn modelId="{783990C6-7B77-40D4-95A0-1E935F8B81F4}" type="presParOf" srcId="{61FD5F15-80C9-4C3F-9984-3A9977840DF5}" destId="{106A1039-3340-4C14-9B2F-11B767691845}" srcOrd="1" destOrd="0" presId="urn:microsoft.com/office/officeart/2018/2/layout/IconCircleList"/>
    <dgm:cxn modelId="{C0958A56-4303-4555-B0AF-F9F4A57A8856}" type="presParOf" srcId="{61FD5F15-80C9-4C3F-9984-3A9977840DF5}" destId="{239E9774-3B7C-413A-BBFF-727CD9FAECD1}" srcOrd="2" destOrd="0" presId="urn:microsoft.com/office/officeart/2018/2/layout/IconCircleList"/>
    <dgm:cxn modelId="{27EF1275-0512-4B56-A2BF-2AF84DBCC3D4}" type="presParOf" srcId="{61FD5F15-80C9-4C3F-9984-3A9977840DF5}" destId="{37D9C15D-2613-41AC-9992-B69DAD334C9E}" srcOrd="3" destOrd="0" presId="urn:microsoft.com/office/officeart/2018/2/layout/IconCircleList"/>
    <dgm:cxn modelId="{23510930-75A9-40F0-B9CB-F5F5522231A7}" type="presParOf" srcId="{15F38E58-9259-4415-AC33-0AED6F7E18E6}" destId="{3F8081E6-4B94-4989-87C1-1073840DF2A5}" srcOrd="7" destOrd="0" presId="urn:microsoft.com/office/officeart/2018/2/layout/IconCircleList"/>
    <dgm:cxn modelId="{A7CB0EAA-4F99-4D60-A812-906DCE490E1D}" type="presParOf" srcId="{15F38E58-9259-4415-AC33-0AED6F7E18E6}" destId="{536E0C68-8796-4C41-BA4D-1ACB0B377285}" srcOrd="8" destOrd="0" presId="urn:microsoft.com/office/officeart/2018/2/layout/IconCircleList"/>
    <dgm:cxn modelId="{45F0CB57-C2A3-40E3-8C5E-647B636CD797}" type="presParOf" srcId="{536E0C68-8796-4C41-BA4D-1ACB0B377285}" destId="{92311ADE-0C53-4EA6-8130-64DDB0514D57}" srcOrd="0" destOrd="0" presId="urn:microsoft.com/office/officeart/2018/2/layout/IconCircleList"/>
    <dgm:cxn modelId="{349D21E0-913C-40F6-853A-1A410212DC68}" type="presParOf" srcId="{536E0C68-8796-4C41-BA4D-1ACB0B377285}" destId="{537E4699-B7CA-41C8-99AC-ED9C49FB1E3A}" srcOrd="1" destOrd="0" presId="urn:microsoft.com/office/officeart/2018/2/layout/IconCircleList"/>
    <dgm:cxn modelId="{598565CF-377D-48D7-A3BC-B5D742FC1F02}" type="presParOf" srcId="{536E0C68-8796-4C41-BA4D-1ACB0B377285}" destId="{29ED4FEC-868F-4E74-B440-C8EBA247B1F8}" srcOrd="2" destOrd="0" presId="urn:microsoft.com/office/officeart/2018/2/layout/IconCircleList"/>
    <dgm:cxn modelId="{BC65370A-3106-4442-A2E0-F51934656C93}" type="presParOf" srcId="{536E0C68-8796-4C41-BA4D-1ACB0B377285}" destId="{750EB958-9965-47F1-9204-2B2C7A2121D1}"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C88337-0316-423D-BF1B-1FA96869E643}" type="doc">
      <dgm:prSet loTypeId="urn:microsoft.com/office/officeart/2005/8/layout/equation2" loCatId="process" qsTypeId="urn:microsoft.com/office/officeart/2005/8/quickstyle/simple1" qsCatId="simple" csTypeId="urn:microsoft.com/office/officeart/2005/8/colors/accent1_2" csCatId="accent1" phldr="1"/>
      <dgm:spPr/>
    </dgm:pt>
    <dgm:pt modelId="{0BF3613F-9076-45E4-878F-E9010267F8A4}">
      <dgm:prSet phldrT="[Text]" custT="1"/>
      <dgm:spPr/>
      <dgm:t>
        <a:bodyPr/>
        <a:lstStyle/>
        <a:p>
          <a:r>
            <a:rPr lang="en-US" sz="1600" dirty="0"/>
            <a:t>Which argument was better supported?</a:t>
          </a:r>
        </a:p>
      </dgm:t>
    </dgm:pt>
    <dgm:pt modelId="{2113CB25-1A5D-4C06-93C4-E13BA5B33B00}" type="parTrans" cxnId="{0E64C528-0868-43C2-890C-9B72C70319C1}">
      <dgm:prSet/>
      <dgm:spPr/>
      <dgm:t>
        <a:bodyPr/>
        <a:lstStyle/>
        <a:p>
          <a:endParaRPr lang="en-US"/>
        </a:p>
      </dgm:t>
    </dgm:pt>
    <dgm:pt modelId="{4D1DDA62-957D-457F-B743-4B9CF61BE6D9}" type="sibTrans" cxnId="{0E64C528-0868-43C2-890C-9B72C70319C1}">
      <dgm:prSet/>
      <dgm:spPr/>
      <dgm:t>
        <a:bodyPr/>
        <a:lstStyle/>
        <a:p>
          <a:endParaRPr lang="en-US"/>
        </a:p>
      </dgm:t>
    </dgm:pt>
    <dgm:pt modelId="{7DF612AB-01C1-4F59-B309-DB65E9CAAB42}">
      <dgm:prSet phldrT="[Text]" custT="1"/>
      <dgm:spPr/>
      <dgm:t>
        <a:bodyPr/>
        <a:lstStyle/>
        <a:p>
          <a:r>
            <a:rPr lang="en-US" sz="1600" dirty="0"/>
            <a:t>Why was it better supported?</a:t>
          </a:r>
        </a:p>
      </dgm:t>
    </dgm:pt>
    <dgm:pt modelId="{D2E9FC7B-DB23-4381-9CA8-385021A8354C}" type="parTrans" cxnId="{A05072AB-80FE-4B96-A08C-2EDD998D78E7}">
      <dgm:prSet/>
      <dgm:spPr/>
      <dgm:t>
        <a:bodyPr/>
        <a:lstStyle/>
        <a:p>
          <a:endParaRPr lang="en-US"/>
        </a:p>
      </dgm:t>
    </dgm:pt>
    <dgm:pt modelId="{E05A027C-FB6D-4D36-8E94-B51398D6CAC1}" type="sibTrans" cxnId="{A05072AB-80FE-4B96-A08C-2EDD998D78E7}">
      <dgm:prSet/>
      <dgm:spPr/>
      <dgm:t>
        <a:bodyPr/>
        <a:lstStyle/>
        <a:p>
          <a:endParaRPr lang="en-US"/>
        </a:p>
      </dgm:t>
    </dgm:pt>
    <dgm:pt modelId="{20E4E773-C591-42A4-A3F8-6B176E7A53FD}">
      <dgm:prSet phldrT="[Text]" custT="1"/>
      <dgm:spPr/>
      <dgm:t>
        <a:bodyPr/>
        <a:lstStyle/>
        <a:p>
          <a:r>
            <a:rPr lang="en-US" sz="3200" dirty="0"/>
            <a:t>Claim</a:t>
          </a:r>
        </a:p>
      </dgm:t>
    </dgm:pt>
    <dgm:pt modelId="{266E3D5F-8E83-4A46-A5DF-8F9413938D2F}" type="parTrans" cxnId="{FB0C1DFE-C59A-4716-B378-127E631E44E4}">
      <dgm:prSet/>
      <dgm:spPr/>
      <dgm:t>
        <a:bodyPr/>
        <a:lstStyle/>
        <a:p>
          <a:endParaRPr lang="en-US"/>
        </a:p>
      </dgm:t>
    </dgm:pt>
    <dgm:pt modelId="{7C776E2A-E195-41AA-94CF-80E98616680F}" type="sibTrans" cxnId="{FB0C1DFE-C59A-4716-B378-127E631E44E4}">
      <dgm:prSet/>
      <dgm:spPr/>
      <dgm:t>
        <a:bodyPr/>
        <a:lstStyle/>
        <a:p>
          <a:endParaRPr lang="en-US"/>
        </a:p>
      </dgm:t>
    </dgm:pt>
    <dgm:pt modelId="{780A4389-CA5F-4722-ACEF-D78661681F93}" type="pres">
      <dgm:prSet presAssocID="{E9C88337-0316-423D-BF1B-1FA96869E643}" presName="Name0" presStyleCnt="0">
        <dgm:presLayoutVars>
          <dgm:dir/>
          <dgm:resizeHandles val="exact"/>
        </dgm:presLayoutVars>
      </dgm:prSet>
      <dgm:spPr/>
    </dgm:pt>
    <dgm:pt modelId="{28406526-9418-498E-B84B-77E726895854}" type="pres">
      <dgm:prSet presAssocID="{E9C88337-0316-423D-BF1B-1FA96869E643}" presName="vNodes" presStyleCnt="0"/>
      <dgm:spPr/>
    </dgm:pt>
    <dgm:pt modelId="{B7A7691D-2654-4FE4-BE3A-C20402A25AD5}" type="pres">
      <dgm:prSet presAssocID="{0BF3613F-9076-45E4-878F-E9010267F8A4}" presName="node" presStyleLbl="node1" presStyleIdx="0" presStyleCnt="3">
        <dgm:presLayoutVars>
          <dgm:bulletEnabled val="1"/>
        </dgm:presLayoutVars>
      </dgm:prSet>
      <dgm:spPr/>
    </dgm:pt>
    <dgm:pt modelId="{31FEC6E6-84DE-4439-86EB-0CDC1825D68A}" type="pres">
      <dgm:prSet presAssocID="{4D1DDA62-957D-457F-B743-4B9CF61BE6D9}" presName="spacerT" presStyleCnt="0"/>
      <dgm:spPr/>
    </dgm:pt>
    <dgm:pt modelId="{BB12390B-2734-4340-93B2-246AA49F4B2F}" type="pres">
      <dgm:prSet presAssocID="{4D1DDA62-957D-457F-B743-4B9CF61BE6D9}" presName="sibTrans" presStyleLbl="sibTrans2D1" presStyleIdx="0" presStyleCnt="2"/>
      <dgm:spPr/>
    </dgm:pt>
    <dgm:pt modelId="{CF0424EA-C775-4A38-843C-A89815A765A9}" type="pres">
      <dgm:prSet presAssocID="{4D1DDA62-957D-457F-B743-4B9CF61BE6D9}" presName="spacerB" presStyleCnt="0"/>
      <dgm:spPr/>
    </dgm:pt>
    <dgm:pt modelId="{992D6E1B-D420-4CB0-90F0-65AA65350BB1}" type="pres">
      <dgm:prSet presAssocID="{7DF612AB-01C1-4F59-B309-DB65E9CAAB42}" presName="node" presStyleLbl="node1" presStyleIdx="1" presStyleCnt="3">
        <dgm:presLayoutVars>
          <dgm:bulletEnabled val="1"/>
        </dgm:presLayoutVars>
      </dgm:prSet>
      <dgm:spPr/>
    </dgm:pt>
    <dgm:pt modelId="{3204B936-51B9-4F85-BABD-081E6118B363}" type="pres">
      <dgm:prSet presAssocID="{E9C88337-0316-423D-BF1B-1FA96869E643}" presName="sibTransLast" presStyleLbl="sibTrans2D1" presStyleIdx="1" presStyleCnt="2"/>
      <dgm:spPr/>
    </dgm:pt>
    <dgm:pt modelId="{73D0EBF4-C463-4B07-9C5A-8AB68ABE0872}" type="pres">
      <dgm:prSet presAssocID="{E9C88337-0316-423D-BF1B-1FA96869E643}" presName="connectorText" presStyleLbl="sibTrans2D1" presStyleIdx="1" presStyleCnt="2"/>
      <dgm:spPr/>
    </dgm:pt>
    <dgm:pt modelId="{426D7714-C00F-43A3-9D66-FBD2949E59CB}" type="pres">
      <dgm:prSet presAssocID="{E9C88337-0316-423D-BF1B-1FA96869E643}" presName="lastNode" presStyleLbl="node1" presStyleIdx="2" presStyleCnt="3">
        <dgm:presLayoutVars>
          <dgm:bulletEnabled val="1"/>
        </dgm:presLayoutVars>
      </dgm:prSet>
      <dgm:spPr/>
    </dgm:pt>
  </dgm:ptLst>
  <dgm:cxnLst>
    <dgm:cxn modelId="{0E64C528-0868-43C2-890C-9B72C70319C1}" srcId="{E9C88337-0316-423D-BF1B-1FA96869E643}" destId="{0BF3613F-9076-45E4-878F-E9010267F8A4}" srcOrd="0" destOrd="0" parTransId="{2113CB25-1A5D-4C06-93C4-E13BA5B33B00}" sibTransId="{4D1DDA62-957D-457F-B743-4B9CF61BE6D9}"/>
    <dgm:cxn modelId="{F80A5734-4AFA-46E3-833C-FC712F7426CB}" type="presOf" srcId="{E05A027C-FB6D-4D36-8E94-B51398D6CAC1}" destId="{3204B936-51B9-4F85-BABD-081E6118B363}" srcOrd="0" destOrd="0" presId="urn:microsoft.com/office/officeart/2005/8/layout/equation2"/>
    <dgm:cxn modelId="{D3FE7F48-97B8-4EB6-8139-98885D8112D3}" type="presOf" srcId="{7DF612AB-01C1-4F59-B309-DB65E9CAAB42}" destId="{992D6E1B-D420-4CB0-90F0-65AA65350BB1}" srcOrd="0" destOrd="0" presId="urn:microsoft.com/office/officeart/2005/8/layout/equation2"/>
    <dgm:cxn modelId="{F64CC54B-83CE-4E69-A2AB-C3D9F6C568C4}" type="presOf" srcId="{E9C88337-0316-423D-BF1B-1FA96869E643}" destId="{780A4389-CA5F-4722-ACEF-D78661681F93}" srcOrd="0" destOrd="0" presId="urn:microsoft.com/office/officeart/2005/8/layout/equation2"/>
    <dgm:cxn modelId="{470AB36C-E9D2-44D2-9A74-3C273E27076C}" type="presOf" srcId="{20E4E773-C591-42A4-A3F8-6B176E7A53FD}" destId="{426D7714-C00F-43A3-9D66-FBD2949E59CB}" srcOrd="0" destOrd="0" presId="urn:microsoft.com/office/officeart/2005/8/layout/equation2"/>
    <dgm:cxn modelId="{8387648F-0665-46BB-90CC-02C63F5E7144}" type="presOf" srcId="{E05A027C-FB6D-4D36-8E94-B51398D6CAC1}" destId="{73D0EBF4-C463-4B07-9C5A-8AB68ABE0872}" srcOrd="1" destOrd="0" presId="urn:microsoft.com/office/officeart/2005/8/layout/equation2"/>
    <dgm:cxn modelId="{804614A6-16AF-4713-A738-6E0D72C51503}" type="presOf" srcId="{0BF3613F-9076-45E4-878F-E9010267F8A4}" destId="{B7A7691D-2654-4FE4-BE3A-C20402A25AD5}" srcOrd="0" destOrd="0" presId="urn:microsoft.com/office/officeart/2005/8/layout/equation2"/>
    <dgm:cxn modelId="{A05072AB-80FE-4B96-A08C-2EDD998D78E7}" srcId="{E9C88337-0316-423D-BF1B-1FA96869E643}" destId="{7DF612AB-01C1-4F59-B309-DB65E9CAAB42}" srcOrd="1" destOrd="0" parTransId="{D2E9FC7B-DB23-4381-9CA8-385021A8354C}" sibTransId="{E05A027C-FB6D-4D36-8E94-B51398D6CAC1}"/>
    <dgm:cxn modelId="{4088B0C7-471E-4655-8FD8-A8E8C16622F3}" type="presOf" srcId="{4D1DDA62-957D-457F-B743-4B9CF61BE6D9}" destId="{BB12390B-2734-4340-93B2-246AA49F4B2F}" srcOrd="0" destOrd="0" presId="urn:microsoft.com/office/officeart/2005/8/layout/equation2"/>
    <dgm:cxn modelId="{FB0C1DFE-C59A-4716-B378-127E631E44E4}" srcId="{E9C88337-0316-423D-BF1B-1FA96869E643}" destId="{20E4E773-C591-42A4-A3F8-6B176E7A53FD}" srcOrd="2" destOrd="0" parTransId="{266E3D5F-8E83-4A46-A5DF-8F9413938D2F}" sibTransId="{7C776E2A-E195-41AA-94CF-80E98616680F}"/>
    <dgm:cxn modelId="{11AE483E-123E-4CB1-A40D-6BF5DBEA38DA}" type="presParOf" srcId="{780A4389-CA5F-4722-ACEF-D78661681F93}" destId="{28406526-9418-498E-B84B-77E726895854}" srcOrd="0" destOrd="0" presId="urn:microsoft.com/office/officeart/2005/8/layout/equation2"/>
    <dgm:cxn modelId="{96170A3A-BECD-43A1-99A4-79A861684A3C}" type="presParOf" srcId="{28406526-9418-498E-B84B-77E726895854}" destId="{B7A7691D-2654-4FE4-BE3A-C20402A25AD5}" srcOrd="0" destOrd="0" presId="urn:microsoft.com/office/officeart/2005/8/layout/equation2"/>
    <dgm:cxn modelId="{FADF23B7-E270-496D-A9F5-0E4CB004C8C9}" type="presParOf" srcId="{28406526-9418-498E-B84B-77E726895854}" destId="{31FEC6E6-84DE-4439-86EB-0CDC1825D68A}" srcOrd="1" destOrd="0" presId="urn:microsoft.com/office/officeart/2005/8/layout/equation2"/>
    <dgm:cxn modelId="{6A5E67FD-0B2E-4390-8650-8B7D23FBD603}" type="presParOf" srcId="{28406526-9418-498E-B84B-77E726895854}" destId="{BB12390B-2734-4340-93B2-246AA49F4B2F}" srcOrd="2" destOrd="0" presId="urn:microsoft.com/office/officeart/2005/8/layout/equation2"/>
    <dgm:cxn modelId="{1A8F2A64-A444-4971-A711-D987B02D3D24}" type="presParOf" srcId="{28406526-9418-498E-B84B-77E726895854}" destId="{CF0424EA-C775-4A38-843C-A89815A765A9}" srcOrd="3" destOrd="0" presId="urn:microsoft.com/office/officeart/2005/8/layout/equation2"/>
    <dgm:cxn modelId="{CD472F06-D977-4B4B-9371-1FADA267AE2F}" type="presParOf" srcId="{28406526-9418-498E-B84B-77E726895854}" destId="{992D6E1B-D420-4CB0-90F0-65AA65350BB1}" srcOrd="4" destOrd="0" presId="urn:microsoft.com/office/officeart/2005/8/layout/equation2"/>
    <dgm:cxn modelId="{0B9FD11D-8657-46B9-BF48-0CA544266817}" type="presParOf" srcId="{780A4389-CA5F-4722-ACEF-D78661681F93}" destId="{3204B936-51B9-4F85-BABD-081E6118B363}" srcOrd="1" destOrd="0" presId="urn:microsoft.com/office/officeart/2005/8/layout/equation2"/>
    <dgm:cxn modelId="{3911C315-12DB-409A-8DF7-EA21149BF0A0}" type="presParOf" srcId="{3204B936-51B9-4F85-BABD-081E6118B363}" destId="{73D0EBF4-C463-4B07-9C5A-8AB68ABE0872}" srcOrd="0" destOrd="0" presId="urn:microsoft.com/office/officeart/2005/8/layout/equation2"/>
    <dgm:cxn modelId="{F72BD0A3-2B07-4D66-A43E-158DDFA7A972}" type="presParOf" srcId="{780A4389-CA5F-4722-ACEF-D78661681F93}" destId="{426D7714-C00F-43A3-9D66-FBD2949E59CB}"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C88337-0316-423D-BF1B-1FA96869E643}" type="doc">
      <dgm:prSet loTypeId="urn:microsoft.com/office/officeart/2005/8/layout/equation2" loCatId="process" qsTypeId="urn:microsoft.com/office/officeart/2005/8/quickstyle/simple1" qsCatId="simple" csTypeId="urn:microsoft.com/office/officeart/2005/8/colors/accent1_2" csCatId="accent1" phldr="1"/>
      <dgm:spPr/>
    </dgm:pt>
    <dgm:pt modelId="{0BF3613F-9076-45E4-878F-E9010267F8A4}">
      <dgm:prSet phldrT="[Text]" custT="1"/>
      <dgm:spPr/>
      <dgm:t>
        <a:bodyPr/>
        <a:lstStyle/>
        <a:p>
          <a:r>
            <a:rPr lang="en-US" sz="1600" dirty="0"/>
            <a:t>…the one against DST is better supported.</a:t>
          </a:r>
        </a:p>
      </dgm:t>
    </dgm:pt>
    <dgm:pt modelId="{2113CB25-1A5D-4C06-93C4-E13BA5B33B00}" type="parTrans" cxnId="{0E64C528-0868-43C2-890C-9B72C70319C1}">
      <dgm:prSet/>
      <dgm:spPr/>
      <dgm:t>
        <a:bodyPr/>
        <a:lstStyle/>
        <a:p>
          <a:endParaRPr lang="en-US"/>
        </a:p>
      </dgm:t>
    </dgm:pt>
    <dgm:pt modelId="{4D1DDA62-957D-457F-B743-4B9CF61BE6D9}" type="sibTrans" cxnId="{0E64C528-0868-43C2-890C-9B72C70319C1}">
      <dgm:prSet/>
      <dgm:spPr/>
      <dgm:t>
        <a:bodyPr/>
        <a:lstStyle/>
        <a:p>
          <a:endParaRPr lang="en-US"/>
        </a:p>
      </dgm:t>
    </dgm:pt>
    <dgm:pt modelId="{7DF612AB-01C1-4F59-B309-DB65E9CAAB42}">
      <dgm:prSet phldrT="[Text]" custT="1"/>
      <dgm:spPr/>
      <dgm:t>
        <a:bodyPr/>
        <a:lstStyle/>
        <a:p>
          <a:r>
            <a:rPr lang="en-US" sz="1600" dirty="0"/>
            <a:t>It is supported by research and logical reasoning.</a:t>
          </a:r>
        </a:p>
      </dgm:t>
    </dgm:pt>
    <dgm:pt modelId="{D2E9FC7B-DB23-4381-9CA8-385021A8354C}" type="parTrans" cxnId="{A05072AB-80FE-4B96-A08C-2EDD998D78E7}">
      <dgm:prSet/>
      <dgm:spPr/>
      <dgm:t>
        <a:bodyPr/>
        <a:lstStyle/>
        <a:p>
          <a:endParaRPr lang="en-US"/>
        </a:p>
      </dgm:t>
    </dgm:pt>
    <dgm:pt modelId="{E05A027C-FB6D-4D36-8E94-B51398D6CAC1}" type="sibTrans" cxnId="{A05072AB-80FE-4B96-A08C-2EDD998D78E7}">
      <dgm:prSet/>
      <dgm:spPr/>
      <dgm:t>
        <a:bodyPr/>
        <a:lstStyle/>
        <a:p>
          <a:endParaRPr lang="en-US"/>
        </a:p>
      </dgm:t>
    </dgm:pt>
    <dgm:pt modelId="{20E4E773-C591-42A4-A3F8-6B176E7A53FD}">
      <dgm:prSet phldrT="[Text]" custT="1"/>
      <dgm:spPr/>
      <dgm:t>
        <a:bodyPr/>
        <a:lstStyle/>
        <a:p>
          <a:r>
            <a:rPr lang="en-US" sz="2400" dirty="0"/>
            <a:t>The position against DST is better supported because it includes research and logical reasoning.</a:t>
          </a:r>
        </a:p>
      </dgm:t>
    </dgm:pt>
    <dgm:pt modelId="{266E3D5F-8E83-4A46-A5DF-8F9413938D2F}" type="parTrans" cxnId="{FB0C1DFE-C59A-4716-B378-127E631E44E4}">
      <dgm:prSet/>
      <dgm:spPr/>
      <dgm:t>
        <a:bodyPr/>
        <a:lstStyle/>
        <a:p>
          <a:endParaRPr lang="en-US"/>
        </a:p>
      </dgm:t>
    </dgm:pt>
    <dgm:pt modelId="{7C776E2A-E195-41AA-94CF-80E98616680F}" type="sibTrans" cxnId="{FB0C1DFE-C59A-4716-B378-127E631E44E4}">
      <dgm:prSet/>
      <dgm:spPr/>
      <dgm:t>
        <a:bodyPr/>
        <a:lstStyle/>
        <a:p>
          <a:endParaRPr lang="en-US"/>
        </a:p>
      </dgm:t>
    </dgm:pt>
    <dgm:pt modelId="{780A4389-CA5F-4722-ACEF-D78661681F93}" type="pres">
      <dgm:prSet presAssocID="{E9C88337-0316-423D-BF1B-1FA96869E643}" presName="Name0" presStyleCnt="0">
        <dgm:presLayoutVars>
          <dgm:dir/>
          <dgm:resizeHandles val="exact"/>
        </dgm:presLayoutVars>
      </dgm:prSet>
      <dgm:spPr/>
    </dgm:pt>
    <dgm:pt modelId="{28406526-9418-498E-B84B-77E726895854}" type="pres">
      <dgm:prSet presAssocID="{E9C88337-0316-423D-BF1B-1FA96869E643}" presName="vNodes" presStyleCnt="0"/>
      <dgm:spPr/>
    </dgm:pt>
    <dgm:pt modelId="{B7A7691D-2654-4FE4-BE3A-C20402A25AD5}" type="pres">
      <dgm:prSet presAssocID="{0BF3613F-9076-45E4-878F-E9010267F8A4}" presName="node" presStyleLbl="node1" presStyleIdx="0" presStyleCnt="3">
        <dgm:presLayoutVars>
          <dgm:bulletEnabled val="1"/>
        </dgm:presLayoutVars>
      </dgm:prSet>
      <dgm:spPr/>
    </dgm:pt>
    <dgm:pt modelId="{31FEC6E6-84DE-4439-86EB-0CDC1825D68A}" type="pres">
      <dgm:prSet presAssocID="{4D1DDA62-957D-457F-B743-4B9CF61BE6D9}" presName="spacerT" presStyleCnt="0"/>
      <dgm:spPr/>
    </dgm:pt>
    <dgm:pt modelId="{BB12390B-2734-4340-93B2-246AA49F4B2F}" type="pres">
      <dgm:prSet presAssocID="{4D1DDA62-957D-457F-B743-4B9CF61BE6D9}" presName="sibTrans" presStyleLbl="sibTrans2D1" presStyleIdx="0" presStyleCnt="2"/>
      <dgm:spPr/>
    </dgm:pt>
    <dgm:pt modelId="{CF0424EA-C775-4A38-843C-A89815A765A9}" type="pres">
      <dgm:prSet presAssocID="{4D1DDA62-957D-457F-B743-4B9CF61BE6D9}" presName="spacerB" presStyleCnt="0"/>
      <dgm:spPr/>
    </dgm:pt>
    <dgm:pt modelId="{992D6E1B-D420-4CB0-90F0-65AA65350BB1}" type="pres">
      <dgm:prSet presAssocID="{7DF612AB-01C1-4F59-B309-DB65E9CAAB42}" presName="node" presStyleLbl="node1" presStyleIdx="1" presStyleCnt="3">
        <dgm:presLayoutVars>
          <dgm:bulletEnabled val="1"/>
        </dgm:presLayoutVars>
      </dgm:prSet>
      <dgm:spPr/>
    </dgm:pt>
    <dgm:pt modelId="{3204B936-51B9-4F85-BABD-081E6118B363}" type="pres">
      <dgm:prSet presAssocID="{E9C88337-0316-423D-BF1B-1FA96869E643}" presName="sibTransLast" presStyleLbl="sibTrans2D1" presStyleIdx="1" presStyleCnt="2"/>
      <dgm:spPr/>
    </dgm:pt>
    <dgm:pt modelId="{73D0EBF4-C463-4B07-9C5A-8AB68ABE0872}" type="pres">
      <dgm:prSet presAssocID="{E9C88337-0316-423D-BF1B-1FA96869E643}" presName="connectorText" presStyleLbl="sibTrans2D1" presStyleIdx="1" presStyleCnt="2"/>
      <dgm:spPr/>
    </dgm:pt>
    <dgm:pt modelId="{426D7714-C00F-43A3-9D66-FBD2949E59CB}" type="pres">
      <dgm:prSet presAssocID="{E9C88337-0316-423D-BF1B-1FA96869E643}" presName="lastNode" presStyleLbl="node1" presStyleIdx="2" presStyleCnt="3">
        <dgm:presLayoutVars>
          <dgm:bulletEnabled val="1"/>
        </dgm:presLayoutVars>
      </dgm:prSet>
      <dgm:spPr/>
    </dgm:pt>
  </dgm:ptLst>
  <dgm:cxnLst>
    <dgm:cxn modelId="{0E64C528-0868-43C2-890C-9B72C70319C1}" srcId="{E9C88337-0316-423D-BF1B-1FA96869E643}" destId="{0BF3613F-9076-45E4-878F-E9010267F8A4}" srcOrd="0" destOrd="0" parTransId="{2113CB25-1A5D-4C06-93C4-E13BA5B33B00}" sibTransId="{4D1DDA62-957D-457F-B743-4B9CF61BE6D9}"/>
    <dgm:cxn modelId="{F80A5734-4AFA-46E3-833C-FC712F7426CB}" type="presOf" srcId="{E05A027C-FB6D-4D36-8E94-B51398D6CAC1}" destId="{3204B936-51B9-4F85-BABD-081E6118B363}" srcOrd="0" destOrd="0" presId="urn:microsoft.com/office/officeart/2005/8/layout/equation2"/>
    <dgm:cxn modelId="{D3FE7F48-97B8-4EB6-8139-98885D8112D3}" type="presOf" srcId="{7DF612AB-01C1-4F59-B309-DB65E9CAAB42}" destId="{992D6E1B-D420-4CB0-90F0-65AA65350BB1}" srcOrd="0" destOrd="0" presId="urn:microsoft.com/office/officeart/2005/8/layout/equation2"/>
    <dgm:cxn modelId="{F64CC54B-83CE-4E69-A2AB-C3D9F6C568C4}" type="presOf" srcId="{E9C88337-0316-423D-BF1B-1FA96869E643}" destId="{780A4389-CA5F-4722-ACEF-D78661681F93}" srcOrd="0" destOrd="0" presId="urn:microsoft.com/office/officeart/2005/8/layout/equation2"/>
    <dgm:cxn modelId="{470AB36C-E9D2-44D2-9A74-3C273E27076C}" type="presOf" srcId="{20E4E773-C591-42A4-A3F8-6B176E7A53FD}" destId="{426D7714-C00F-43A3-9D66-FBD2949E59CB}" srcOrd="0" destOrd="0" presId="urn:microsoft.com/office/officeart/2005/8/layout/equation2"/>
    <dgm:cxn modelId="{8387648F-0665-46BB-90CC-02C63F5E7144}" type="presOf" srcId="{E05A027C-FB6D-4D36-8E94-B51398D6CAC1}" destId="{73D0EBF4-C463-4B07-9C5A-8AB68ABE0872}" srcOrd="1" destOrd="0" presId="urn:microsoft.com/office/officeart/2005/8/layout/equation2"/>
    <dgm:cxn modelId="{804614A6-16AF-4713-A738-6E0D72C51503}" type="presOf" srcId="{0BF3613F-9076-45E4-878F-E9010267F8A4}" destId="{B7A7691D-2654-4FE4-BE3A-C20402A25AD5}" srcOrd="0" destOrd="0" presId="urn:microsoft.com/office/officeart/2005/8/layout/equation2"/>
    <dgm:cxn modelId="{A05072AB-80FE-4B96-A08C-2EDD998D78E7}" srcId="{E9C88337-0316-423D-BF1B-1FA96869E643}" destId="{7DF612AB-01C1-4F59-B309-DB65E9CAAB42}" srcOrd="1" destOrd="0" parTransId="{D2E9FC7B-DB23-4381-9CA8-385021A8354C}" sibTransId="{E05A027C-FB6D-4D36-8E94-B51398D6CAC1}"/>
    <dgm:cxn modelId="{4088B0C7-471E-4655-8FD8-A8E8C16622F3}" type="presOf" srcId="{4D1DDA62-957D-457F-B743-4B9CF61BE6D9}" destId="{BB12390B-2734-4340-93B2-246AA49F4B2F}" srcOrd="0" destOrd="0" presId="urn:microsoft.com/office/officeart/2005/8/layout/equation2"/>
    <dgm:cxn modelId="{FB0C1DFE-C59A-4716-B378-127E631E44E4}" srcId="{E9C88337-0316-423D-BF1B-1FA96869E643}" destId="{20E4E773-C591-42A4-A3F8-6B176E7A53FD}" srcOrd="2" destOrd="0" parTransId="{266E3D5F-8E83-4A46-A5DF-8F9413938D2F}" sibTransId="{7C776E2A-E195-41AA-94CF-80E98616680F}"/>
    <dgm:cxn modelId="{11AE483E-123E-4CB1-A40D-6BF5DBEA38DA}" type="presParOf" srcId="{780A4389-CA5F-4722-ACEF-D78661681F93}" destId="{28406526-9418-498E-B84B-77E726895854}" srcOrd="0" destOrd="0" presId="urn:microsoft.com/office/officeart/2005/8/layout/equation2"/>
    <dgm:cxn modelId="{96170A3A-BECD-43A1-99A4-79A861684A3C}" type="presParOf" srcId="{28406526-9418-498E-B84B-77E726895854}" destId="{B7A7691D-2654-4FE4-BE3A-C20402A25AD5}" srcOrd="0" destOrd="0" presId="urn:microsoft.com/office/officeart/2005/8/layout/equation2"/>
    <dgm:cxn modelId="{FADF23B7-E270-496D-A9F5-0E4CB004C8C9}" type="presParOf" srcId="{28406526-9418-498E-B84B-77E726895854}" destId="{31FEC6E6-84DE-4439-86EB-0CDC1825D68A}" srcOrd="1" destOrd="0" presId="urn:microsoft.com/office/officeart/2005/8/layout/equation2"/>
    <dgm:cxn modelId="{6A5E67FD-0B2E-4390-8650-8B7D23FBD603}" type="presParOf" srcId="{28406526-9418-498E-B84B-77E726895854}" destId="{BB12390B-2734-4340-93B2-246AA49F4B2F}" srcOrd="2" destOrd="0" presId="urn:microsoft.com/office/officeart/2005/8/layout/equation2"/>
    <dgm:cxn modelId="{1A8F2A64-A444-4971-A711-D987B02D3D24}" type="presParOf" srcId="{28406526-9418-498E-B84B-77E726895854}" destId="{CF0424EA-C775-4A38-843C-A89815A765A9}" srcOrd="3" destOrd="0" presId="urn:microsoft.com/office/officeart/2005/8/layout/equation2"/>
    <dgm:cxn modelId="{CD472F06-D977-4B4B-9371-1FADA267AE2F}" type="presParOf" srcId="{28406526-9418-498E-B84B-77E726895854}" destId="{992D6E1B-D420-4CB0-90F0-65AA65350BB1}" srcOrd="4" destOrd="0" presId="urn:microsoft.com/office/officeart/2005/8/layout/equation2"/>
    <dgm:cxn modelId="{0B9FD11D-8657-46B9-BF48-0CA544266817}" type="presParOf" srcId="{780A4389-CA5F-4722-ACEF-D78661681F93}" destId="{3204B936-51B9-4F85-BABD-081E6118B363}" srcOrd="1" destOrd="0" presId="urn:microsoft.com/office/officeart/2005/8/layout/equation2"/>
    <dgm:cxn modelId="{3911C315-12DB-409A-8DF7-EA21149BF0A0}" type="presParOf" srcId="{3204B936-51B9-4F85-BABD-081E6118B363}" destId="{73D0EBF4-C463-4B07-9C5A-8AB68ABE0872}" srcOrd="0" destOrd="0" presId="urn:microsoft.com/office/officeart/2005/8/layout/equation2"/>
    <dgm:cxn modelId="{F72BD0A3-2B07-4D66-A43E-158DDFA7A972}" type="presParOf" srcId="{780A4389-CA5F-4722-ACEF-D78661681F93}" destId="{426D7714-C00F-43A3-9D66-FBD2949E59CB}" srcOrd="2" destOrd="0" presId="urn:microsoft.com/office/officeart/2005/8/layout/equati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603E07-6D8D-40E2-9727-F2D372A3FF0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BA21DC4-3999-4D1D-9500-7B2A3392CE6C}">
      <dgm:prSet phldrT="[Text]"/>
      <dgm:spPr>
        <a:solidFill>
          <a:srgbClr val="00B050"/>
        </a:solidFill>
      </dgm:spPr>
      <dgm:t>
        <a:bodyPr/>
        <a:lstStyle/>
        <a:p>
          <a:r>
            <a:rPr lang="en-US" dirty="0"/>
            <a:t>Create an opening sentence</a:t>
          </a:r>
        </a:p>
      </dgm:t>
    </dgm:pt>
    <dgm:pt modelId="{0681F680-C617-4899-9394-C19A7B45BDC4}" type="parTrans" cxnId="{0A9D6A1B-E896-4B50-9838-41665BCAC8AC}">
      <dgm:prSet/>
      <dgm:spPr/>
      <dgm:t>
        <a:bodyPr/>
        <a:lstStyle/>
        <a:p>
          <a:endParaRPr lang="en-US"/>
        </a:p>
      </dgm:t>
    </dgm:pt>
    <dgm:pt modelId="{3D6865CC-BF38-4798-BD93-489F0079607B}" type="sibTrans" cxnId="{0A9D6A1B-E896-4B50-9838-41665BCAC8AC}">
      <dgm:prSet/>
      <dgm:spPr/>
      <dgm:t>
        <a:bodyPr/>
        <a:lstStyle/>
        <a:p>
          <a:endParaRPr lang="en-US"/>
        </a:p>
      </dgm:t>
    </dgm:pt>
    <dgm:pt modelId="{F8BF7962-727A-46A6-98BF-FC5A46E7D56E}">
      <dgm:prSet phldrT="[Text]"/>
      <dgm:spPr>
        <a:solidFill>
          <a:srgbClr val="00B050"/>
        </a:solidFill>
      </dgm:spPr>
      <dgm:t>
        <a:bodyPr/>
        <a:lstStyle/>
        <a:p>
          <a:r>
            <a:rPr lang="en-US" dirty="0"/>
            <a:t>Connect to the claim</a:t>
          </a:r>
        </a:p>
      </dgm:t>
    </dgm:pt>
    <dgm:pt modelId="{159EF0A7-0B87-4B82-A9D2-E240E74D8E6B}" type="parTrans" cxnId="{4273927F-6CA9-4DA0-8EB2-73711D9E894A}">
      <dgm:prSet/>
      <dgm:spPr/>
      <dgm:t>
        <a:bodyPr/>
        <a:lstStyle/>
        <a:p>
          <a:endParaRPr lang="en-US"/>
        </a:p>
      </dgm:t>
    </dgm:pt>
    <dgm:pt modelId="{1454232B-8C76-4F58-9F54-8E015A1E4E9B}" type="sibTrans" cxnId="{4273927F-6CA9-4DA0-8EB2-73711D9E894A}">
      <dgm:prSet/>
      <dgm:spPr/>
      <dgm:t>
        <a:bodyPr/>
        <a:lstStyle/>
        <a:p>
          <a:endParaRPr lang="en-US"/>
        </a:p>
      </dgm:t>
    </dgm:pt>
    <dgm:pt modelId="{7F69FC63-43BD-430B-8E08-7A5C527EAEA9}">
      <dgm:prSet phldrT="[Text]"/>
      <dgm:spPr>
        <a:solidFill>
          <a:srgbClr val="00B050"/>
        </a:solidFill>
      </dgm:spPr>
      <dgm:t>
        <a:bodyPr/>
        <a:lstStyle/>
        <a:p>
          <a:r>
            <a:rPr lang="en-US" dirty="0"/>
            <a:t>Include your claim</a:t>
          </a:r>
        </a:p>
      </dgm:t>
    </dgm:pt>
    <dgm:pt modelId="{F5366429-874D-4E8B-8907-5818028CB0AF}" type="parTrans" cxnId="{8526DB05-05ED-4E9D-9A2F-390F4B5C845D}">
      <dgm:prSet/>
      <dgm:spPr/>
      <dgm:t>
        <a:bodyPr/>
        <a:lstStyle/>
        <a:p>
          <a:endParaRPr lang="en-US"/>
        </a:p>
      </dgm:t>
    </dgm:pt>
    <dgm:pt modelId="{A7093F27-61CC-4EF7-946C-1378C2B77CE0}" type="sibTrans" cxnId="{8526DB05-05ED-4E9D-9A2F-390F4B5C845D}">
      <dgm:prSet/>
      <dgm:spPr/>
      <dgm:t>
        <a:bodyPr/>
        <a:lstStyle/>
        <a:p>
          <a:endParaRPr lang="en-US"/>
        </a:p>
      </dgm:t>
    </dgm:pt>
    <dgm:pt modelId="{98E729B7-F83C-45AB-A3E3-83A31815D3AE}" type="pres">
      <dgm:prSet presAssocID="{01603E07-6D8D-40E2-9727-F2D372A3FF09}" presName="linear" presStyleCnt="0">
        <dgm:presLayoutVars>
          <dgm:dir/>
          <dgm:animLvl val="lvl"/>
          <dgm:resizeHandles val="exact"/>
        </dgm:presLayoutVars>
      </dgm:prSet>
      <dgm:spPr/>
    </dgm:pt>
    <dgm:pt modelId="{B6483C49-9D39-47B6-8412-D39770A53C00}" type="pres">
      <dgm:prSet presAssocID="{7BA21DC4-3999-4D1D-9500-7B2A3392CE6C}" presName="parentLin" presStyleCnt="0"/>
      <dgm:spPr/>
    </dgm:pt>
    <dgm:pt modelId="{D317D0BB-FCDD-48C6-AB91-71767ECF969F}" type="pres">
      <dgm:prSet presAssocID="{7BA21DC4-3999-4D1D-9500-7B2A3392CE6C}" presName="parentLeftMargin" presStyleLbl="node1" presStyleIdx="0" presStyleCnt="3"/>
      <dgm:spPr/>
    </dgm:pt>
    <dgm:pt modelId="{2C6E6594-3A5D-492B-81D1-1FA5FCC3DF61}" type="pres">
      <dgm:prSet presAssocID="{7BA21DC4-3999-4D1D-9500-7B2A3392CE6C}" presName="parentText" presStyleLbl="node1" presStyleIdx="0" presStyleCnt="3">
        <dgm:presLayoutVars>
          <dgm:chMax val="0"/>
          <dgm:bulletEnabled val="1"/>
        </dgm:presLayoutVars>
      </dgm:prSet>
      <dgm:spPr/>
    </dgm:pt>
    <dgm:pt modelId="{9013FF06-46F9-4993-9DBF-6F8D609FC687}" type="pres">
      <dgm:prSet presAssocID="{7BA21DC4-3999-4D1D-9500-7B2A3392CE6C}" presName="negativeSpace" presStyleCnt="0"/>
      <dgm:spPr/>
    </dgm:pt>
    <dgm:pt modelId="{162168F9-DB79-4833-A8DB-8C508635BC3A}" type="pres">
      <dgm:prSet presAssocID="{7BA21DC4-3999-4D1D-9500-7B2A3392CE6C}" presName="childText" presStyleLbl="conFgAcc1" presStyleIdx="0" presStyleCnt="3">
        <dgm:presLayoutVars>
          <dgm:bulletEnabled val="1"/>
        </dgm:presLayoutVars>
      </dgm:prSet>
      <dgm:spPr/>
    </dgm:pt>
    <dgm:pt modelId="{DF28B26D-0B4B-45E4-A209-66801C8D5F5F}" type="pres">
      <dgm:prSet presAssocID="{3D6865CC-BF38-4798-BD93-489F0079607B}" presName="spaceBetweenRectangles" presStyleCnt="0"/>
      <dgm:spPr/>
    </dgm:pt>
    <dgm:pt modelId="{6DA0F37C-DC8A-4BA8-B4EE-6091815E4E4D}" type="pres">
      <dgm:prSet presAssocID="{F8BF7962-727A-46A6-98BF-FC5A46E7D56E}" presName="parentLin" presStyleCnt="0"/>
      <dgm:spPr/>
    </dgm:pt>
    <dgm:pt modelId="{0BCA4852-39A4-480C-ABFE-AB39A2A05871}" type="pres">
      <dgm:prSet presAssocID="{F8BF7962-727A-46A6-98BF-FC5A46E7D56E}" presName="parentLeftMargin" presStyleLbl="node1" presStyleIdx="0" presStyleCnt="3"/>
      <dgm:spPr/>
    </dgm:pt>
    <dgm:pt modelId="{2943B6EE-2E56-45FF-9206-6DD415C230EC}" type="pres">
      <dgm:prSet presAssocID="{F8BF7962-727A-46A6-98BF-FC5A46E7D56E}" presName="parentText" presStyleLbl="node1" presStyleIdx="1" presStyleCnt="3">
        <dgm:presLayoutVars>
          <dgm:chMax val="0"/>
          <dgm:bulletEnabled val="1"/>
        </dgm:presLayoutVars>
      </dgm:prSet>
      <dgm:spPr/>
    </dgm:pt>
    <dgm:pt modelId="{B9B32B4C-57BC-4B53-ACD7-9DDF729C7E5C}" type="pres">
      <dgm:prSet presAssocID="{F8BF7962-727A-46A6-98BF-FC5A46E7D56E}" presName="negativeSpace" presStyleCnt="0"/>
      <dgm:spPr/>
    </dgm:pt>
    <dgm:pt modelId="{4A1731F9-521A-4247-8024-D78DABFE77CA}" type="pres">
      <dgm:prSet presAssocID="{F8BF7962-727A-46A6-98BF-FC5A46E7D56E}" presName="childText" presStyleLbl="conFgAcc1" presStyleIdx="1" presStyleCnt="3">
        <dgm:presLayoutVars>
          <dgm:bulletEnabled val="1"/>
        </dgm:presLayoutVars>
      </dgm:prSet>
      <dgm:spPr/>
    </dgm:pt>
    <dgm:pt modelId="{4E3D1963-93CC-43CE-BB8A-91F260A04D75}" type="pres">
      <dgm:prSet presAssocID="{1454232B-8C76-4F58-9F54-8E015A1E4E9B}" presName="spaceBetweenRectangles" presStyleCnt="0"/>
      <dgm:spPr/>
    </dgm:pt>
    <dgm:pt modelId="{A79142EE-A81B-4B12-A40C-6E995A2E146D}" type="pres">
      <dgm:prSet presAssocID="{7F69FC63-43BD-430B-8E08-7A5C527EAEA9}" presName="parentLin" presStyleCnt="0"/>
      <dgm:spPr/>
    </dgm:pt>
    <dgm:pt modelId="{A6454296-4AA2-4C4E-A15B-D010EF1A973C}" type="pres">
      <dgm:prSet presAssocID="{7F69FC63-43BD-430B-8E08-7A5C527EAEA9}" presName="parentLeftMargin" presStyleLbl="node1" presStyleIdx="1" presStyleCnt="3"/>
      <dgm:spPr/>
    </dgm:pt>
    <dgm:pt modelId="{51A863EB-9128-424E-B134-76F7A506D12F}" type="pres">
      <dgm:prSet presAssocID="{7F69FC63-43BD-430B-8E08-7A5C527EAEA9}" presName="parentText" presStyleLbl="node1" presStyleIdx="2" presStyleCnt="3">
        <dgm:presLayoutVars>
          <dgm:chMax val="0"/>
          <dgm:bulletEnabled val="1"/>
        </dgm:presLayoutVars>
      </dgm:prSet>
      <dgm:spPr/>
    </dgm:pt>
    <dgm:pt modelId="{FCB935DE-9EBA-4D50-A047-ECFDEA3F60C6}" type="pres">
      <dgm:prSet presAssocID="{7F69FC63-43BD-430B-8E08-7A5C527EAEA9}" presName="negativeSpace" presStyleCnt="0"/>
      <dgm:spPr/>
    </dgm:pt>
    <dgm:pt modelId="{3DAEA092-3F66-4A1A-9002-C57016DF8977}" type="pres">
      <dgm:prSet presAssocID="{7F69FC63-43BD-430B-8E08-7A5C527EAEA9}" presName="childText" presStyleLbl="conFgAcc1" presStyleIdx="2" presStyleCnt="3">
        <dgm:presLayoutVars>
          <dgm:bulletEnabled val="1"/>
        </dgm:presLayoutVars>
      </dgm:prSet>
      <dgm:spPr/>
    </dgm:pt>
  </dgm:ptLst>
  <dgm:cxnLst>
    <dgm:cxn modelId="{8526DB05-05ED-4E9D-9A2F-390F4B5C845D}" srcId="{01603E07-6D8D-40E2-9727-F2D372A3FF09}" destId="{7F69FC63-43BD-430B-8E08-7A5C527EAEA9}" srcOrd="2" destOrd="0" parTransId="{F5366429-874D-4E8B-8907-5818028CB0AF}" sibTransId="{A7093F27-61CC-4EF7-946C-1378C2B77CE0}"/>
    <dgm:cxn modelId="{EACB3A0A-416E-4DC3-8DDD-FAFC4BD393AF}" type="presOf" srcId="{F8BF7962-727A-46A6-98BF-FC5A46E7D56E}" destId="{0BCA4852-39A4-480C-ABFE-AB39A2A05871}" srcOrd="0" destOrd="0" presId="urn:microsoft.com/office/officeart/2005/8/layout/list1"/>
    <dgm:cxn modelId="{9958510C-E4EC-46B8-8BD5-3003CBB73AB9}" type="presOf" srcId="{01603E07-6D8D-40E2-9727-F2D372A3FF09}" destId="{98E729B7-F83C-45AB-A3E3-83A31815D3AE}" srcOrd="0" destOrd="0" presId="urn:microsoft.com/office/officeart/2005/8/layout/list1"/>
    <dgm:cxn modelId="{0A9D6A1B-E896-4B50-9838-41665BCAC8AC}" srcId="{01603E07-6D8D-40E2-9727-F2D372A3FF09}" destId="{7BA21DC4-3999-4D1D-9500-7B2A3392CE6C}" srcOrd="0" destOrd="0" parTransId="{0681F680-C617-4899-9394-C19A7B45BDC4}" sibTransId="{3D6865CC-BF38-4798-BD93-489F0079607B}"/>
    <dgm:cxn modelId="{4273927F-6CA9-4DA0-8EB2-73711D9E894A}" srcId="{01603E07-6D8D-40E2-9727-F2D372A3FF09}" destId="{F8BF7962-727A-46A6-98BF-FC5A46E7D56E}" srcOrd="1" destOrd="0" parTransId="{159EF0A7-0B87-4B82-A9D2-E240E74D8E6B}" sibTransId="{1454232B-8C76-4F58-9F54-8E015A1E4E9B}"/>
    <dgm:cxn modelId="{9CBBC8A4-F0FD-4976-8FFD-BD26E2C5558A}" type="presOf" srcId="{7BA21DC4-3999-4D1D-9500-7B2A3392CE6C}" destId="{2C6E6594-3A5D-492B-81D1-1FA5FCC3DF61}" srcOrd="1" destOrd="0" presId="urn:microsoft.com/office/officeart/2005/8/layout/list1"/>
    <dgm:cxn modelId="{4909EDB1-C5C2-4AD4-899C-A938D5F1C23C}" type="presOf" srcId="{F8BF7962-727A-46A6-98BF-FC5A46E7D56E}" destId="{2943B6EE-2E56-45FF-9206-6DD415C230EC}" srcOrd="1" destOrd="0" presId="urn:microsoft.com/office/officeart/2005/8/layout/list1"/>
    <dgm:cxn modelId="{CAE08BB3-529A-4121-BFA0-50A91EFA87C6}" type="presOf" srcId="{7F69FC63-43BD-430B-8E08-7A5C527EAEA9}" destId="{51A863EB-9128-424E-B134-76F7A506D12F}" srcOrd="1" destOrd="0" presId="urn:microsoft.com/office/officeart/2005/8/layout/list1"/>
    <dgm:cxn modelId="{C1274BBE-7A56-4CDE-8A4E-9A348C9D520A}" type="presOf" srcId="{7BA21DC4-3999-4D1D-9500-7B2A3392CE6C}" destId="{D317D0BB-FCDD-48C6-AB91-71767ECF969F}" srcOrd="0" destOrd="0" presId="urn:microsoft.com/office/officeart/2005/8/layout/list1"/>
    <dgm:cxn modelId="{1D3903FC-C36D-4D4B-8F3C-732F79827BCD}" type="presOf" srcId="{7F69FC63-43BD-430B-8E08-7A5C527EAEA9}" destId="{A6454296-4AA2-4C4E-A15B-D010EF1A973C}" srcOrd="0" destOrd="0" presId="urn:microsoft.com/office/officeart/2005/8/layout/list1"/>
    <dgm:cxn modelId="{D773612E-C8A9-44F6-B271-704BE581507D}" type="presParOf" srcId="{98E729B7-F83C-45AB-A3E3-83A31815D3AE}" destId="{B6483C49-9D39-47B6-8412-D39770A53C00}" srcOrd="0" destOrd="0" presId="urn:microsoft.com/office/officeart/2005/8/layout/list1"/>
    <dgm:cxn modelId="{F1BD822E-FD62-41E4-9C10-822707697207}" type="presParOf" srcId="{B6483C49-9D39-47B6-8412-D39770A53C00}" destId="{D317D0BB-FCDD-48C6-AB91-71767ECF969F}" srcOrd="0" destOrd="0" presId="urn:microsoft.com/office/officeart/2005/8/layout/list1"/>
    <dgm:cxn modelId="{32237EB5-5F3B-4E54-BB3D-3431CA0DA3E9}" type="presParOf" srcId="{B6483C49-9D39-47B6-8412-D39770A53C00}" destId="{2C6E6594-3A5D-492B-81D1-1FA5FCC3DF61}" srcOrd="1" destOrd="0" presId="urn:microsoft.com/office/officeart/2005/8/layout/list1"/>
    <dgm:cxn modelId="{B4235CC1-BBE3-4102-802C-21D130760937}" type="presParOf" srcId="{98E729B7-F83C-45AB-A3E3-83A31815D3AE}" destId="{9013FF06-46F9-4993-9DBF-6F8D609FC687}" srcOrd="1" destOrd="0" presId="urn:microsoft.com/office/officeart/2005/8/layout/list1"/>
    <dgm:cxn modelId="{B8A9248F-FADB-4F5D-BB70-CFFECABE4560}" type="presParOf" srcId="{98E729B7-F83C-45AB-A3E3-83A31815D3AE}" destId="{162168F9-DB79-4833-A8DB-8C508635BC3A}" srcOrd="2" destOrd="0" presId="urn:microsoft.com/office/officeart/2005/8/layout/list1"/>
    <dgm:cxn modelId="{D12B9CBA-8F3B-46E2-894A-4CCA3E77E166}" type="presParOf" srcId="{98E729B7-F83C-45AB-A3E3-83A31815D3AE}" destId="{DF28B26D-0B4B-45E4-A209-66801C8D5F5F}" srcOrd="3" destOrd="0" presId="urn:microsoft.com/office/officeart/2005/8/layout/list1"/>
    <dgm:cxn modelId="{D62560FD-EC6B-4609-A0AA-FF92CC7E4770}" type="presParOf" srcId="{98E729B7-F83C-45AB-A3E3-83A31815D3AE}" destId="{6DA0F37C-DC8A-4BA8-B4EE-6091815E4E4D}" srcOrd="4" destOrd="0" presId="urn:microsoft.com/office/officeart/2005/8/layout/list1"/>
    <dgm:cxn modelId="{1742CE52-9C3E-40DD-BD6D-F793208C2DED}" type="presParOf" srcId="{6DA0F37C-DC8A-4BA8-B4EE-6091815E4E4D}" destId="{0BCA4852-39A4-480C-ABFE-AB39A2A05871}" srcOrd="0" destOrd="0" presId="urn:microsoft.com/office/officeart/2005/8/layout/list1"/>
    <dgm:cxn modelId="{7B76B546-321A-42C3-A1C5-28A8335C8576}" type="presParOf" srcId="{6DA0F37C-DC8A-4BA8-B4EE-6091815E4E4D}" destId="{2943B6EE-2E56-45FF-9206-6DD415C230EC}" srcOrd="1" destOrd="0" presId="urn:microsoft.com/office/officeart/2005/8/layout/list1"/>
    <dgm:cxn modelId="{734B433A-1F61-40EA-BB24-CAB232312E0E}" type="presParOf" srcId="{98E729B7-F83C-45AB-A3E3-83A31815D3AE}" destId="{B9B32B4C-57BC-4B53-ACD7-9DDF729C7E5C}" srcOrd="5" destOrd="0" presId="urn:microsoft.com/office/officeart/2005/8/layout/list1"/>
    <dgm:cxn modelId="{388CA197-97A0-4521-B578-EB8DEE6D80B6}" type="presParOf" srcId="{98E729B7-F83C-45AB-A3E3-83A31815D3AE}" destId="{4A1731F9-521A-4247-8024-D78DABFE77CA}" srcOrd="6" destOrd="0" presId="urn:microsoft.com/office/officeart/2005/8/layout/list1"/>
    <dgm:cxn modelId="{F4054C1F-06C6-4F02-9507-9D72C46E0D9E}" type="presParOf" srcId="{98E729B7-F83C-45AB-A3E3-83A31815D3AE}" destId="{4E3D1963-93CC-43CE-BB8A-91F260A04D75}" srcOrd="7" destOrd="0" presId="urn:microsoft.com/office/officeart/2005/8/layout/list1"/>
    <dgm:cxn modelId="{466542AB-F65A-4203-A3E3-059C98EC7B8B}" type="presParOf" srcId="{98E729B7-F83C-45AB-A3E3-83A31815D3AE}" destId="{A79142EE-A81B-4B12-A40C-6E995A2E146D}" srcOrd="8" destOrd="0" presId="urn:microsoft.com/office/officeart/2005/8/layout/list1"/>
    <dgm:cxn modelId="{C7B89E2E-4FAF-47BE-B874-01B09C115A34}" type="presParOf" srcId="{A79142EE-A81B-4B12-A40C-6E995A2E146D}" destId="{A6454296-4AA2-4C4E-A15B-D010EF1A973C}" srcOrd="0" destOrd="0" presId="urn:microsoft.com/office/officeart/2005/8/layout/list1"/>
    <dgm:cxn modelId="{0E53D3BE-4983-4C9C-A156-17E81179E5AC}" type="presParOf" srcId="{A79142EE-A81B-4B12-A40C-6E995A2E146D}" destId="{51A863EB-9128-424E-B134-76F7A506D12F}" srcOrd="1" destOrd="0" presId="urn:microsoft.com/office/officeart/2005/8/layout/list1"/>
    <dgm:cxn modelId="{E105771F-1F5C-4C01-8CA8-1613DE16D4A2}" type="presParOf" srcId="{98E729B7-F83C-45AB-A3E3-83A31815D3AE}" destId="{FCB935DE-9EBA-4D50-A047-ECFDEA3F60C6}" srcOrd="9" destOrd="0" presId="urn:microsoft.com/office/officeart/2005/8/layout/list1"/>
    <dgm:cxn modelId="{74E0FCF6-B1E0-4D17-9432-8A66BF793931}" type="presParOf" srcId="{98E729B7-F83C-45AB-A3E3-83A31815D3AE}" destId="{3DAEA092-3F66-4A1A-9002-C57016DF897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E9C88337-0316-423D-BF1B-1FA96869E643}" type="doc">
      <dgm:prSet loTypeId="urn:microsoft.com/office/officeart/2005/8/layout/equation2" loCatId="process" qsTypeId="urn:microsoft.com/office/officeart/2005/8/quickstyle/simple1" qsCatId="simple" csTypeId="urn:microsoft.com/office/officeart/2005/8/colors/accent1_2" csCatId="accent1" phldr="1"/>
      <dgm:spPr/>
    </dgm:pt>
    <dgm:pt modelId="{0BF3613F-9076-45E4-878F-E9010267F8A4}">
      <dgm:prSet phldrT="[Text]" custT="1"/>
      <dgm:spPr/>
      <dgm:t>
        <a:bodyPr/>
        <a:lstStyle/>
        <a:p>
          <a:r>
            <a:rPr lang="en-US" sz="1600" dirty="0"/>
            <a:t>Which argument was better supported?</a:t>
          </a:r>
        </a:p>
      </dgm:t>
    </dgm:pt>
    <dgm:pt modelId="{2113CB25-1A5D-4C06-93C4-E13BA5B33B00}" type="parTrans" cxnId="{0E64C528-0868-43C2-890C-9B72C70319C1}">
      <dgm:prSet/>
      <dgm:spPr/>
      <dgm:t>
        <a:bodyPr/>
        <a:lstStyle/>
        <a:p>
          <a:endParaRPr lang="en-US"/>
        </a:p>
      </dgm:t>
    </dgm:pt>
    <dgm:pt modelId="{4D1DDA62-957D-457F-B743-4B9CF61BE6D9}" type="sibTrans" cxnId="{0E64C528-0868-43C2-890C-9B72C70319C1}">
      <dgm:prSet/>
      <dgm:spPr/>
      <dgm:t>
        <a:bodyPr/>
        <a:lstStyle/>
        <a:p>
          <a:endParaRPr lang="en-US"/>
        </a:p>
      </dgm:t>
    </dgm:pt>
    <dgm:pt modelId="{7DF612AB-01C1-4F59-B309-DB65E9CAAB42}">
      <dgm:prSet phldrT="[Text]" custT="1"/>
      <dgm:spPr/>
      <dgm:t>
        <a:bodyPr/>
        <a:lstStyle/>
        <a:p>
          <a:r>
            <a:rPr lang="en-US" sz="1600" dirty="0"/>
            <a:t>Why was it better supported?</a:t>
          </a:r>
        </a:p>
      </dgm:t>
    </dgm:pt>
    <dgm:pt modelId="{D2E9FC7B-DB23-4381-9CA8-385021A8354C}" type="parTrans" cxnId="{A05072AB-80FE-4B96-A08C-2EDD998D78E7}">
      <dgm:prSet/>
      <dgm:spPr/>
      <dgm:t>
        <a:bodyPr/>
        <a:lstStyle/>
        <a:p>
          <a:endParaRPr lang="en-US"/>
        </a:p>
      </dgm:t>
    </dgm:pt>
    <dgm:pt modelId="{E05A027C-FB6D-4D36-8E94-B51398D6CAC1}" type="sibTrans" cxnId="{A05072AB-80FE-4B96-A08C-2EDD998D78E7}">
      <dgm:prSet/>
      <dgm:spPr/>
      <dgm:t>
        <a:bodyPr/>
        <a:lstStyle/>
        <a:p>
          <a:endParaRPr lang="en-US"/>
        </a:p>
      </dgm:t>
    </dgm:pt>
    <dgm:pt modelId="{20E4E773-C591-42A4-A3F8-6B176E7A53FD}">
      <dgm:prSet phldrT="[Text]" custT="1"/>
      <dgm:spPr/>
      <dgm:t>
        <a:bodyPr/>
        <a:lstStyle/>
        <a:p>
          <a:r>
            <a:rPr lang="en-US" sz="3200" dirty="0"/>
            <a:t>Claim</a:t>
          </a:r>
        </a:p>
      </dgm:t>
    </dgm:pt>
    <dgm:pt modelId="{266E3D5F-8E83-4A46-A5DF-8F9413938D2F}" type="parTrans" cxnId="{FB0C1DFE-C59A-4716-B378-127E631E44E4}">
      <dgm:prSet/>
      <dgm:spPr/>
      <dgm:t>
        <a:bodyPr/>
        <a:lstStyle/>
        <a:p>
          <a:endParaRPr lang="en-US"/>
        </a:p>
      </dgm:t>
    </dgm:pt>
    <dgm:pt modelId="{7C776E2A-E195-41AA-94CF-80E98616680F}" type="sibTrans" cxnId="{FB0C1DFE-C59A-4716-B378-127E631E44E4}">
      <dgm:prSet/>
      <dgm:spPr/>
      <dgm:t>
        <a:bodyPr/>
        <a:lstStyle/>
        <a:p>
          <a:endParaRPr lang="en-US"/>
        </a:p>
      </dgm:t>
    </dgm:pt>
    <dgm:pt modelId="{780A4389-CA5F-4722-ACEF-D78661681F93}" type="pres">
      <dgm:prSet presAssocID="{E9C88337-0316-423D-BF1B-1FA96869E643}" presName="Name0" presStyleCnt="0">
        <dgm:presLayoutVars>
          <dgm:dir/>
          <dgm:resizeHandles val="exact"/>
        </dgm:presLayoutVars>
      </dgm:prSet>
      <dgm:spPr/>
    </dgm:pt>
    <dgm:pt modelId="{28406526-9418-498E-B84B-77E726895854}" type="pres">
      <dgm:prSet presAssocID="{E9C88337-0316-423D-BF1B-1FA96869E643}" presName="vNodes" presStyleCnt="0"/>
      <dgm:spPr/>
    </dgm:pt>
    <dgm:pt modelId="{B7A7691D-2654-4FE4-BE3A-C20402A25AD5}" type="pres">
      <dgm:prSet presAssocID="{0BF3613F-9076-45E4-878F-E9010267F8A4}" presName="node" presStyleLbl="node1" presStyleIdx="0" presStyleCnt="3">
        <dgm:presLayoutVars>
          <dgm:bulletEnabled val="1"/>
        </dgm:presLayoutVars>
      </dgm:prSet>
      <dgm:spPr/>
    </dgm:pt>
    <dgm:pt modelId="{31FEC6E6-84DE-4439-86EB-0CDC1825D68A}" type="pres">
      <dgm:prSet presAssocID="{4D1DDA62-957D-457F-B743-4B9CF61BE6D9}" presName="spacerT" presStyleCnt="0"/>
      <dgm:spPr/>
    </dgm:pt>
    <dgm:pt modelId="{BB12390B-2734-4340-93B2-246AA49F4B2F}" type="pres">
      <dgm:prSet presAssocID="{4D1DDA62-957D-457F-B743-4B9CF61BE6D9}" presName="sibTrans" presStyleLbl="sibTrans2D1" presStyleIdx="0" presStyleCnt="2"/>
      <dgm:spPr/>
    </dgm:pt>
    <dgm:pt modelId="{CF0424EA-C775-4A38-843C-A89815A765A9}" type="pres">
      <dgm:prSet presAssocID="{4D1DDA62-957D-457F-B743-4B9CF61BE6D9}" presName="spacerB" presStyleCnt="0"/>
      <dgm:spPr/>
    </dgm:pt>
    <dgm:pt modelId="{992D6E1B-D420-4CB0-90F0-65AA65350BB1}" type="pres">
      <dgm:prSet presAssocID="{7DF612AB-01C1-4F59-B309-DB65E9CAAB42}" presName="node" presStyleLbl="node1" presStyleIdx="1" presStyleCnt="3">
        <dgm:presLayoutVars>
          <dgm:bulletEnabled val="1"/>
        </dgm:presLayoutVars>
      </dgm:prSet>
      <dgm:spPr/>
    </dgm:pt>
    <dgm:pt modelId="{3204B936-51B9-4F85-BABD-081E6118B363}" type="pres">
      <dgm:prSet presAssocID="{E9C88337-0316-423D-BF1B-1FA96869E643}" presName="sibTransLast" presStyleLbl="sibTrans2D1" presStyleIdx="1" presStyleCnt="2"/>
      <dgm:spPr/>
    </dgm:pt>
    <dgm:pt modelId="{73D0EBF4-C463-4B07-9C5A-8AB68ABE0872}" type="pres">
      <dgm:prSet presAssocID="{E9C88337-0316-423D-BF1B-1FA96869E643}" presName="connectorText" presStyleLbl="sibTrans2D1" presStyleIdx="1" presStyleCnt="2"/>
      <dgm:spPr/>
    </dgm:pt>
    <dgm:pt modelId="{426D7714-C00F-43A3-9D66-FBD2949E59CB}" type="pres">
      <dgm:prSet presAssocID="{E9C88337-0316-423D-BF1B-1FA96869E643}" presName="lastNode" presStyleLbl="node1" presStyleIdx="2" presStyleCnt="3">
        <dgm:presLayoutVars>
          <dgm:bulletEnabled val="1"/>
        </dgm:presLayoutVars>
      </dgm:prSet>
      <dgm:spPr/>
    </dgm:pt>
  </dgm:ptLst>
  <dgm:cxnLst>
    <dgm:cxn modelId="{0E64C528-0868-43C2-890C-9B72C70319C1}" srcId="{E9C88337-0316-423D-BF1B-1FA96869E643}" destId="{0BF3613F-9076-45E4-878F-E9010267F8A4}" srcOrd="0" destOrd="0" parTransId="{2113CB25-1A5D-4C06-93C4-E13BA5B33B00}" sibTransId="{4D1DDA62-957D-457F-B743-4B9CF61BE6D9}"/>
    <dgm:cxn modelId="{F80A5734-4AFA-46E3-833C-FC712F7426CB}" type="presOf" srcId="{E05A027C-FB6D-4D36-8E94-B51398D6CAC1}" destId="{3204B936-51B9-4F85-BABD-081E6118B363}" srcOrd="0" destOrd="0" presId="urn:microsoft.com/office/officeart/2005/8/layout/equation2"/>
    <dgm:cxn modelId="{D3FE7F48-97B8-4EB6-8139-98885D8112D3}" type="presOf" srcId="{7DF612AB-01C1-4F59-B309-DB65E9CAAB42}" destId="{992D6E1B-D420-4CB0-90F0-65AA65350BB1}" srcOrd="0" destOrd="0" presId="urn:microsoft.com/office/officeart/2005/8/layout/equation2"/>
    <dgm:cxn modelId="{F64CC54B-83CE-4E69-A2AB-C3D9F6C568C4}" type="presOf" srcId="{E9C88337-0316-423D-BF1B-1FA96869E643}" destId="{780A4389-CA5F-4722-ACEF-D78661681F93}" srcOrd="0" destOrd="0" presId="urn:microsoft.com/office/officeart/2005/8/layout/equation2"/>
    <dgm:cxn modelId="{470AB36C-E9D2-44D2-9A74-3C273E27076C}" type="presOf" srcId="{20E4E773-C591-42A4-A3F8-6B176E7A53FD}" destId="{426D7714-C00F-43A3-9D66-FBD2949E59CB}" srcOrd="0" destOrd="0" presId="urn:microsoft.com/office/officeart/2005/8/layout/equation2"/>
    <dgm:cxn modelId="{8387648F-0665-46BB-90CC-02C63F5E7144}" type="presOf" srcId="{E05A027C-FB6D-4D36-8E94-B51398D6CAC1}" destId="{73D0EBF4-C463-4B07-9C5A-8AB68ABE0872}" srcOrd="1" destOrd="0" presId="urn:microsoft.com/office/officeart/2005/8/layout/equation2"/>
    <dgm:cxn modelId="{804614A6-16AF-4713-A738-6E0D72C51503}" type="presOf" srcId="{0BF3613F-9076-45E4-878F-E9010267F8A4}" destId="{B7A7691D-2654-4FE4-BE3A-C20402A25AD5}" srcOrd="0" destOrd="0" presId="urn:microsoft.com/office/officeart/2005/8/layout/equation2"/>
    <dgm:cxn modelId="{A05072AB-80FE-4B96-A08C-2EDD998D78E7}" srcId="{E9C88337-0316-423D-BF1B-1FA96869E643}" destId="{7DF612AB-01C1-4F59-B309-DB65E9CAAB42}" srcOrd="1" destOrd="0" parTransId="{D2E9FC7B-DB23-4381-9CA8-385021A8354C}" sibTransId="{E05A027C-FB6D-4D36-8E94-B51398D6CAC1}"/>
    <dgm:cxn modelId="{4088B0C7-471E-4655-8FD8-A8E8C16622F3}" type="presOf" srcId="{4D1DDA62-957D-457F-B743-4B9CF61BE6D9}" destId="{BB12390B-2734-4340-93B2-246AA49F4B2F}" srcOrd="0" destOrd="0" presId="urn:microsoft.com/office/officeart/2005/8/layout/equation2"/>
    <dgm:cxn modelId="{FB0C1DFE-C59A-4716-B378-127E631E44E4}" srcId="{E9C88337-0316-423D-BF1B-1FA96869E643}" destId="{20E4E773-C591-42A4-A3F8-6B176E7A53FD}" srcOrd="2" destOrd="0" parTransId="{266E3D5F-8E83-4A46-A5DF-8F9413938D2F}" sibTransId="{7C776E2A-E195-41AA-94CF-80E98616680F}"/>
    <dgm:cxn modelId="{11AE483E-123E-4CB1-A40D-6BF5DBEA38DA}" type="presParOf" srcId="{780A4389-CA5F-4722-ACEF-D78661681F93}" destId="{28406526-9418-498E-B84B-77E726895854}" srcOrd="0" destOrd="0" presId="urn:microsoft.com/office/officeart/2005/8/layout/equation2"/>
    <dgm:cxn modelId="{96170A3A-BECD-43A1-99A4-79A861684A3C}" type="presParOf" srcId="{28406526-9418-498E-B84B-77E726895854}" destId="{B7A7691D-2654-4FE4-BE3A-C20402A25AD5}" srcOrd="0" destOrd="0" presId="urn:microsoft.com/office/officeart/2005/8/layout/equation2"/>
    <dgm:cxn modelId="{FADF23B7-E270-496D-A9F5-0E4CB004C8C9}" type="presParOf" srcId="{28406526-9418-498E-B84B-77E726895854}" destId="{31FEC6E6-84DE-4439-86EB-0CDC1825D68A}" srcOrd="1" destOrd="0" presId="urn:microsoft.com/office/officeart/2005/8/layout/equation2"/>
    <dgm:cxn modelId="{6A5E67FD-0B2E-4390-8650-8B7D23FBD603}" type="presParOf" srcId="{28406526-9418-498E-B84B-77E726895854}" destId="{BB12390B-2734-4340-93B2-246AA49F4B2F}" srcOrd="2" destOrd="0" presId="urn:microsoft.com/office/officeart/2005/8/layout/equation2"/>
    <dgm:cxn modelId="{1A8F2A64-A444-4971-A711-D987B02D3D24}" type="presParOf" srcId="{28406526-9418-498E-B84B-77E726895854}" destId="{CF0424EA-C775-4A38-843C-A89815A765A9}" srcOrd="3" destOrd="0" presId="urn:microsoft.com/office/officeart/2005/8/layout/equation2"/>
    <dgm:cxn modelId="{CD472F06-D977-4B4B-9371-1FADA267AE2F}" type="presParOf" srcId="{28406526-9418-498E-B84B-77E726895854}" destId="{992D6E1B-D420-4CB0-90F0-65AA65350BB1}" srcOrd="4" destOrd="0" presId="urn:microsoft.com/office/officeart/2005/8/layout/equation2"/>
    <dgm:cxn modelId="{0B9FD11D-8657-46B9-BF48-0CA544266817}" type="presParOf" srcId="{780A4389-CA5F-4722-ACEF-D78661681F93}" destId="{3204B936-51B9-4F85-BABD-081E6118B363}" srcOrd="1" destOrd="0" presId="urn:microsoft.com/office/officeart/2005/8/layout/equation2"/>
    <dgm:cxn modelId="{3911C315-12DB-409A-8DF7-EA21149BF0A0}" type="presParOf" srcId="{3204B936-51B9-4F85-BABD-081E6118B363}" destId="{73D0EBF4-C463-4B07-9C5A-8AB68ABE0872}" srcOrd="0" destOrd="0" presId="urn:microsoft.com/office/officeart/2005/8/layout/equation2"/>
    <dgm:cxn modelId="{F72BD0A3-2B07-4D66-A43E-158DDFA7A972}" type="presParOf" srcId="{780A4389-CA5F-4722-ACEF-D78661681F93}" destId="{426D7714-C00F-43A3-9D66-FBD2949E59CB}"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C88337-0316-423D-BF1B-1FA96869E643}" type="doc">
      <dgm:prSet loTypeId="urn:microsoft.com/office/officeart/2005/8/layout/equation2" loCatId="process" qsTypeId="urn:microsoft.com/office/officeart/2005/8/quickstyle/simple1" qsCatId="simple" csTypeId="urn:microsoft.com/office/officeart/2005/8/colors/accent1_2" csCatId="accent1" phldr="1"/>
      <dgm:spPr/>
    </dgm:pt>
    <dgm:pt modelId="{0BF3613F-9076-45E4-878F-E9010267F8A4}">
      <dgm:prSet phldrT="[Text]" custT="1"/>
      <dgm:spPr/>
      <dgm:t>
        <a:bodyPr/>
        <a:lstStyle/>
        <a:p>
          <a:r>
            <a:rPr lang="en-US" sz="1600" dirty="0"/>
            <a:t>The position of those who support DST is better supported</a:t>
          </a:r>
        </a:p>
      </dgm:t>
    </dgm:pt>
    <dgm:pt modelId="{2113CB25-1A5D-4C06-93C4-E13BA5B33B00}" type="parTrans" cxnId="{0E64C528-0868-43C2-890C-9B72C70319C1}">
      <dgm:prSet/>
      <dgm:spPr/>
      <dgm:t>
        <a:bodyPr/>
        <a:lstStyle/>
        <a:p>
          <a:endParaRPr lang="en-US"/>
        </a:p>
      </dgm:t>
    </dgm:pt>
    <dgm:pt modelId="{4D1DDA62-957D-457F-B743-4B9CF61BE6D9}" type="sibTrans" cxnId="{0E64C528-0868-43C2-890C-9B72C70319C1}">
      <dgm:prSet/>
      <dgm:spPr/>
      <dgm:t>
        <a:bodyPr/>
        <a:lstStyle/>
        <a:p>
          <a:endParaRPr lang="en-US"/>
        </a:p>
      </dgm:t>
    </dgm:pt>
    <dgm:pt modelId="{7DF612AB-01C1-4F59-B309-DB65E9CAAB42}">
      <dgm:prSet phldrT="[Text]" custT="1"/>
      <dgm:spPr/>
      <dgm:t>
        <a:bodyPr/>
        <a:lstStyle/>
        <a:p>
          <a:r>
            <a:rPr lang="en-US" sz="1600" dirty="0"/>
            <a:t>It is supported by research, facts, and logical reasoning.</a:t>
          </a:r>
        </a:p>
      </dgm:t>
    </dgm:pt>
    <dgm:pt modelId="{D2E9FC7B-DB23-4381-9CA8-385021A8354C}" type="parTrans" cxnId="{A05072AB-80FE-4B96-A08C-2EDD998D78E7}">
      <dgm:prSet/>
      <dgm:spPr/>
      <dgm:t>
        <a:bodyPr/>
        <a:lstStyle/>
        <a:p>
          <a:endParaRPr lang="en-US"/>
        </a:p>
      </dgm:t>
    </dgm:pt>
    <dgm:pt modelId="{E05A027C-FB6D-4D36-8E94-B51398D6CAC1}" type="sibTrans" cxnId="{A05072AB-80FE-4B96-A08C-2EDD998D78E7}">
      <dgm:prSet/>
      <dgm:spPr/>
      <dgm:t>
        <a:bodyPr/>
        <a:lstStyle/>
        <a:p>
          <a:endParaRPr lang="en-US"/>
        </a:p>
      </dgm:t>
    </dgm:pt>
    <dgm:pt modelId="{20E4E773-C591-42A4-A3F8-6B176E7A53FD}">
      <dgm:prSet phldrT="[Text]" custT="1"/>
      <dgm:spPr/>
      <dgm:t>
        <a:bodyPr/>
        <a:lstStyle/>
        <a:p>
          <a:r>
            <a:rPr lang="en-US" sz="2400" dirty="0"/>
            <a:t>The position in favor of DST is better supported because it is backed by research, facts, and logical reasoning.</a:t>
          </a:r>
        </a:p>
      </dgm:t>
    </dgm:pt>
    <dgm:pt modelId="{266E3D5F-8E83-4A46-A5DF-8F9413938D2F}" type="parTrans" cxnId="{FB0C1DFE-C59A-4716-B378-127E631E44E4}">
      <dgm:prSet/>
      <dgm:spPr/>
      <dgm:t>
        <a:bodyPr/>
        <a:lstStyle/>
        <a:p>
          <a:endParaRPr lang="en-US"/>
        </a:p>
      </dgm:t>
    </dgm:pt>
    <dgm:pt modelId="{7C776E2A-E195-41AA-94CF-80E98616680F}" type="sibTrans" cxnId="{FB0C1DFE-C59A-4716-B378-127E631E44E4}">
      <dgm:prSet/>
      <dgm:spPr/>
      <dgm:t>
        <a:bodyPr/>
        <a:lstStyle/>
        <a:p>
          <a:endParaRPr lang="en-US"/>
        </a:p>
      </dgm:t>
    </dgm:pt>
    <dgm:pt modelId="{780A4389-CA5F-4722-ACEF-D78661681F93}" type="pres">
      <dgm:prSet presAssocID="{E9C88337-0316-423D-BF1B-1FA96869E643}" presName="Name0" presStyleCnt="0">
        <dgm:presLayoutVars>
          <dgm:dir/>
          <dgm:resizeHandles val="exact"/>
        </dgm:presLayoutVars>
      </dgm:prSet>
      <dgm:spPr/>
    </dgm:pt>
    <dgm:pt modelId="{28406526-9418-498E-B84B-77E726895854}" type="pres">
      <dgm:prSet presAssocID="{E9C88337-0316-423D-BF1B-1FA96869E643}" presName="vNodes" presStyleCnt="0"/>
      <dgm:spPr/>
    </dgm:pt>
    <dgm:pt modelId="{B7A7691D-2654-4FE4-BE3A-C20402A25AD5}" type="pres">
      <dgm:prSet presAssocID="{0BF3613F-9076-45E4-878F-E9010267F8A4}" presName="node" presStyleLbl="node1" presStyleIdx="0" presStyleCnt="3">
        <dgm:presLayoutVars>
          <dgm:bulletEnabled val="1"/>
        </dgm:presLayoutVars>
      </dgm:prSet>
      <dgm:spPr/>
    </dgm:pt>
    <dgm:pt modelId="{31FEC6E6-84DE-4439-86EB-0CDC1825D68A}" type="pres">
      <dgm:prSet presAssocID="{4D1DDA62-957D-457F-B743-4B9CF61BE6D9}" presName="spacerT" presStyleCnt="0"/>
      <dgm:spPr/>
    </dgm:pt>
    <dgm:pt modelId="{BB12390B-2734-4340-93B2-246AA49F4B2F}" type="pres">
      <dgm:prSet presAssocID="{4D1DDA62-957D-457F-B743-4B9CF61BE6D9}" presName="sibTrans" presStyleLbl="sibTrans2D1" presStyleIdx="0" presStyleCnt="2"/>
      <dgm:spPr/>
    </dgm:pt>
    <dgm:pt modelId="{CF0424EA-C775-4A38-843C-A89815A765A9}" type="pres">
      <dgm:prSet presAssocID="{4D1DDA62-957D-457F-B743-4B9CF61BE6D9}" presName="spacerB" presStyleCnt="0"/>
      <dgm:spPr/>
    </dgm:pt>
    <dgm:pt modelId="{992D6E1B-D420-4CB0-90F0-65AA65350BB1}" type="pres">
      <dgm:prSet presAssocID="{7DF612AB-01C1-4F59-B309-DB65E9CAAB42}" presName="node" presStyleLbl="node1" presStyleIdx="1" presStyleCnt="3">
        <dgm:presLayoutVars>
          <dgm:bulletEnabled val="1"/>
        </dgm:presLayoutVars>
      </dgm:prSet>
      <dgm:spPr/>
    </dgm:pt>
    <dgm:pt modelId="{3204B936-51B9-4F85-BABD-081E6118B363}" type="pres">
      <dgm:prSet presAssocID="{E9C88337-0316-423D-BF1B-1FA96869E643}" presName="sibTransLast" presStyleLbl="sibTrans2D1" presStyleIdx="1" presStyleCnt="2"/>
      <dgm:spPr/>
    </dgm:pt>
    <dgm:pt modelId="{73D0EBF4-C463-4B07-9C5A-8AB68ABE0872}" type="pres">
      <dgm:prSet presAssocID="{E9C88337-0316-423D-BF1B-1FA96869E643}" presName="connectorText" presStyleLbl="sibTrans2D1" presStyleIdx="1" presStyleCnt="2"/>
      <dgm:spPr/>
    </dgm:pt>
    <dgm:pt modelId="{426D7714-C00F-43A3-9D66-FBD2949E59CB}" type="pres">
      <dgm:prSet presAssocID="{E9C88337-0316-423D-BF1B-1FA96869E643}" presName="lastNode" presStyleLbl="node1" presStyleIdx="2" presStyleCnt="3">
        <dgm:presLayoutVars>
          <dgm:bulletEnabled val="1"/>
        </dgm:presLayoutVars>
      </dgm:prSet>
      <dgm:spPr/>
    </dgm:pt>
  </dgm:ptLst>
  <dgm:cxnLst>
    <dgm:cxn modelId="{0E64C528-0868-43C2-890C-9B72C70319C1}" srcId="{E9C88337-0316-423D-BF1B-1FA96869E643}" destId="{0BF3613F-9076-45E4-878F-E9010267F8A4}" srcOrd="0" destOrd="0" parTransId="{2113CB25-1A5D-4C06-93C4-E13BA5B33B00}" sibTransId="{4D1DDA62-957D-457F-B743-4B9CF61BE6D9}"/>
    <dgm:cxn modelId="{F80A5734-4AFA-46E3-833C-FC712F7426CB}" type="presOf" srcId="{E05A027C-FB6D-4D36-8E94-B51398D6CAC1}" destId="{3204B936-51B9-4F85-BABD-081E6118B363}" srcOrd="0" destOrd="0" presId="urn:microsoft.com/office/officeart/2005/8/layout/equation2"/>
    <dgm:cxn modelId="{D3FE7F48-97B8-4EB6-8139-98885D8112D3}" type="presOf" srcId="{7DF612AB-01C1-4F59-B309-DB65E9CAAB42}" destId="{992D6E1B-D420-4CB0-90F0-65AA65350BB1}" srcOrd="0" destOrd="0" presId="urn:microsoft.com/office/officeart/2005/8/layout/equation2"/>
    <dgm:cxn modelId="{F64CC54B-83CE-4E69-A2AB-C3D9F6C568C4}" type="presOf" srcId="{E9C88337-0316-423D-BF1B-1FA96869E643}" destId="{780A4389-CA5F-4722-ACEF-D78661681F93}" srcOrd="0" destOrd="0" presId="urn:microsoft.com/office/officeart/2005/8/layout/equation2"/>
    <dgm:cxn modelId="{470AB36C-E9D2-44D2-9A74-3C273E27076C}" type="presOf" srcId="{20E4E773-C591-42A4-A3F8-6B176E7A53FD}" destId="{426D7714-C00F-43A3-9D66-FBD2949E59CB}" srcOrd="0" destOrd="0" presId="urn:microsoft.com/office/officeart/2005/8/layout/equation2"/>
    <dgm:cxn modelId="{8387648F-0665-46BB-90CC-02C63F5E7144}" type="presOf" srcId="{E05A027C-FB6D-4D36-8E94-B51398D6CAC1}" destId="{73D0EBF4-C463-4B07-9C5A-8AB68ABE0872}" srcOrd="1" destOrd="0" presId="urn:microsoft.com/office/officeart/2005/8/layout/equation2"/>
    <dgm:cxn modelId="{804614A6-16AF-4713-A738-6E0D72C51503}" type="presOf" srcId="{0BF3613F-9076-45E4-878F-E9010267F8A4}" destId="{B7A7691D-2654-4FE4-BE3A-C20402A25AD5}" srcOrd="0" destOrd="0" presId="urn:microsoft.com/office/officeart/2005/8/layout/equation2"/>
    <dgm:cxn modelId="{A05072AB-80FE-4B96-A08C-2EDD998D78E7}" srcId="{E9C88337-0316-423D-BF1B-1FA96869E643}" destId="{7DF612AB-01C1-4F59-B309-DB65E9CAAB42}" srcOrd="1" destOrd="0" parTransId="{D2E9FC7B-DB23-4381-9CA8-385021A8354C}" sibTransId="{E05A027C-FB6D-4D36-8E94-B51398D6CAC1}"/>
    <dgm:cxn modelId="{4088B0C7-471E-4655-8FD8-A8E8C16622F3}" type="presOf" srcId="{4D1DDA62-957D-457F-B743-4B9CF61BE6D9}" destId="{BB12390B-2734-4340-93B2-246AA49F4B2F}" srcOrd="0" destOrd="0" presId="urn:microsoft.com/office/officeart/2005/8/layout/equation2"/>
    <dgm:cxn modelId="{FB0C1DFE-C59A-4716-B378-127E631E44E4}" srcId="{E9C88337-0316-423D-BF1B-1FA96869E643}" destId="{20E4E773-C591-42A4-A3F8-6B176E7A53FD}" srcOrd="2" destOrd="0" parTransId="{266E3D5F-8E83-4A46-A5DF-8F9413938D2F}" sibTransId="{7C776E2A-E195-41AA-94CF-80E98616680F}"/>
    <dgm:cxn modelId="{11AE483E-123E-4CB1-A40D-6BF5DBEA38DA}" type="presParOf" srcId="{780A4389-CA5F-4722-ACEF-D78661681F93}" destId="{28406526-9418-498E-B84B-77E726895854}" srcOrd="0" destOrd="0" presId="urn:microsoft.com/office/officeart/2005/8/layout/equation2"/>
    <dgm:cxn modelId="{96170A3A-BECD-43A1-99A4-79A861684A3C}" type="presParOf" srcId="{28406526-9418-498E-B84B-77E726895854}" destId="{B7A7691D-2654-4FE4-BE3A-C20402A25AD5}" srcOrd="0" destOrd="0" presId="urn:microsoft.com/office/officeart/2005/8/layout/equation2"/>
    <dgm:cxn modelId="{FADF23B7-E270-496D-A9F5-0E4CB004C8C9}" type="presParOf" srcId="{28406526-9418-498E-B84B-77E726895854}" destId="{31FEC6E6-84DE-4439-86EB-0CDC1825D68A}" srcOrd="1" destOrd="0" presId="urn:microsoft.com/office/officeart/2005/8/layout/equation2"/>
    <dgm:cxn modelId="{6A5E67FD-0B2E-4390-8650-8B7D23FBD603}" type="presParOf" srcId="{28406526-9418-498E-B84B-77E726895854}" destId="{BB12390B-2734-4340-93B2-246AA49F4B2F}" srcOrd="2" destOrd="0" presId="urn:microsoft.com/office/officeart/2005/8/layout/equation2"/>
    <dgm:cxn modelId="{1A8F2A64-A444-4971-A711-D987B02D3D24}" type="presParOf" srcId="{28406526-9418-498E-B84B-77E726895854}" destId="{CF0424EA-C775-4A38-843C-A89815A765A9}" srcOrd="3" destOrd="0" presId="urn:microsoft.com/office/officeart/2005/8/layout/equation2"/>
    <dgm:cxn modelId="{CD472F06-D977-4B4B-9371-1FADA267AE2F}" type="presParOf" srcId="{28406526-9418-498E-B84B-77E726895854}" destId="{992D6E1B-D420-4CB0-90F0-65AA65350BB1}" srcOrd="4" destOrd="0" presId="urn:microsoft.com/office/officeart/2005/8/layout/equation2"/>
    <dgm:cxn modelId="{0B9FD11D-8657-46B9-BF48-0CA544266817}" type="presParOf" srcId="{780A4389-CA5F-4722-ACEF-D78661681F93}" destId="{3204B936-51B9-4F85-BABD-081E6118B363}" srcOrd="1" destOrd="0" presId="urn:microsoft.com/office/officeart/2005/8/layout/equation2"/>
    <dgm:cxn modelId="{3911C315-12DB-409A-8DF7-EA21149BF0A0}" type="presParOf" srcId="{3204B936-51B9-4F85-BABD-081E6118B363}" destId="{73D0EBF4-C463-4B07-9C5A-8AB68ABE0872}" srcOrd="0" destOrd="0" presId="urn:microsoft.com/office/officeart/2005/8/layout/equation2"/>
    <dgm:cxn modelId="{F72BD0A3-2B07-4D66-A43E-158DDFA7A972}" type="presParOf" srcId="{780A4389-CA5F-4722-ACEF-D78661681F93}" destId="{426D7714-C00F-43A3-9D66-FBD2949E59CB}" srcOrd="2" destOrd="0" presId="urn:microsoft.com/office/officeart/2005/8/layout/equati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9C88337-0316-423D-BF1B-1FA96869E643}" type="doc">
      <dgm:prSet loTypeId="urn:microsoft.com/office/officeart/2005/8/layout/equation2" loCatId="process" qsTypeId="urn:microsoft.com/office/officeart/2005/8/quickstyle/simple1" qsCatId="simple" csTypeId="urn:microsoft.com/office/officeart/2005/8/colors/accent1_2" csCatId="accent1" phldr="1"/>
      <dgm:spPr/>
    </dgm:pt>
    <dgm:pt modelId="{0BF3613F-9076-45E4-878F-E9010267F8A4}">
      <dgm:prSet phldrT="[Text]" custT="1"/>
      <dgm:spPr/>
      <dgm:t>
        <a:bodyPr/>
        <a:lstStyle/>
        <a:p>
          <a:r>
            <a:rPr lang="en-US" sz="1600" dirty="0"/>
            <a:t>Which argument was better supported?</a:t>
          </a:r>
        </a:p>
      </dgm:t>
    </dgm:pt>
    <dgm:pt modelId="{2113CB25-1A5D-4C06-93C4-E13BA5B33B00}" type="parTrans" cxnId="{0E64C528-0868-43C2-890C-9B72C70319C1}">
      <dgm:prSet/>
      <dgm:spPr/>
      <dgm:t>
        <a:bodyPr/>
        <a:lstStyle/>
        <a:p>
          <a:endParaRPr lang="en-US"/>
        </a:p>
      </dgm:t>
    </dgm:pt>
    <dgm:pt modelId="{4D1DDA62-957D-457F-B743-4B9CF61BE6D9}" type="sibTrans" cxnId="{0E64C528-0868-43C2-890C-9B72C70319C1}">
      <dgm:prSet/>
      <dgm:spPr/>
      <dgm:t>
        <a:bodyPr/>
        <a:lstStyle/>
        <a:p>
          <a:endParaRPr lang="en-US"/>
        </a:p>
      </dgm:t>
    </dgm:pt>
    <dgm:pt modelId="{7DF612AB-01C1-4F59-B309-DB65E9CAAB42}">
      <dgm:prSet phldrT="[Text]" custT="1"/>
      <dgm:spPr/>
      <dgm:t>
        <a:bodyPr/>
        <a:lstStyle/>
        <a:p>
          <a:r>
            <a:rPr lang="en-US" sz="1600" dirty="0"/>
            <a:t>Why was it better supported?</a:t>
          </a:r>
        </a:p>
      </dgm:t>
    </dgm:pt>
    <dgm:pt modelId="{D2E9FC7B-DB23-4381-9CA8-385021A8354C}" type="parTrans" cxnId="{A05072AB-80FE-4B96-A08C-2EDD998D78E7}">
      <dgm:prSet/>
      <dgm:spPr/>
      <dgm:t>
        <a:bodyPr/>
        <a:lstStyle/>
        <a:p>
          <a:endParaRPr lang="en-US"/>
        </a:p>
      </dgm:t>
    </dgm:pt>
    <dgm:pt modelId="{E05A027C-FB6D-4D36-8E94-B51398D6CAC1}" type="sibTrans" cxnId="{A05072AB-80FE-4B96-A08C-2EDD998D78E7}">
      <dgm:prSet/>
      <dgm:spPr/>
      <dgm:t>
        <a:bodyPr/>
        <a:lstStyle/>
        <a:p>
          <a:endParaRPr lang="en-US"/>
        </a:p>
      </dgm:t>
    </dgm:pt>
    <dgm:pt modelId="{20E4E773-C591-42A4-A3F8-6B176E7A53FD}">
      <dgm:prSet phldrT="[Text]" custT="1"/>
      <dgm:spPr/>
      <dgm:t>
        <a:bodyPr/>
        <a:lstStyle/>
        <a:p>
          <a:r>
            <a:rPr lang="en-US" sz="3200" dirty="0"/>
            <a:t>Claim</a:t>
          </a:r>
        </a:p>
      </dgm:t>
    </dgm:pt>
    <dgm:pt modelId="{266E3D5F-8E83-4A46-A5DF-8F9413938D2F}" type="parTrans" cxnId="{FB0C1DFE-C59A-4716-B378-127E631E44E4}">
      <dgm:prSet/>
      <dgm:spPr/>
      <dgm:t>
        <a:bodyPr/>
        <a:lstStyle/>
        <a:p>
          <a:endParaRPr lang="en-US"/>
        </a:p>
      </dgm:t>
    </dgm:pt>
    <dgm:pt modelId="{7C776E2A-E195-41AA-94CF-80E98616680F}" type="sibTrans" cxnId="{FB0C1DFE-C59A-4716-B378-127E631E44E4}">
      <dgm:prSet/>
      <dgm:spPr/>
      <dgm:t>
        <a:bodyPr/>
        <a:lstStyle/>
        <a:p>
          <a:endParaRPr lang="en-US"/>
        </a:p>
      </dgm:t>
    </dgm:pt>
    <dgm:pt modelId="{780A4389-CA5F-4722-ACEF-D78661681F93}" type="pres">
      <dgm:prSet presAssocID="{E9C88337-0316-423D-BF1B-1FA96869E643}" presName="Name0" presStyleCnt="0">
        <dgm:presLayoutVars>
          <dgm:dir/>
          <dgm:resizeHandles val="exact"/>
        </dgm:presLayoutVars>
      </dgm:prSet>
      <dgm:spPr/>
    </dgm:pt>
    <dgm:pt modelId="{28406526-9418-498E-B84B-77E726895854}" type="pres">
      <dgm:prSet presAssocID="{E9C88337-0316-423D-BF1B-1FA96869E643}" presName="vNodes" presStyleCnt="0"/>
      <dgm:spPr/>
    </dgm:pt>
    <dgm:pt modelId="{B7A7691D-2654-4FE4-BE3A-C20402A25AD5}" type="pres">
      <dgm:prSet presAssocID="{0BF3613F-9076-45E4-878F-E9010267F8A4}" presName="node" presStyleLbl="node1" presStyleIdx="0" presStyleCnt="3">
        <dgm:presLayoutVars>
          <dgm:bulletEnabled val="1"/>
        </dgm:presLayoutVars>
      </dgm:prSet>
      <dgm:spPr/>
    </dgm:pt>
    <dgm:pt modelId="{31FEC6E6-84DE-4439-86EB-0CDC1825D68A}" type="pres">
      <dgm:prSet presAssocID="{4D1DDA62-957D-457F-B743-4B9CF61BE6D9}" presName="spacerT" presStyleCnt="0"/>
      <dgm:spPr/>
    </dgm:pt>
    <dgm:pt modelId="{BB12390B-2734-4340-93B2-246AA49F4B2F}" type="pres">
      <dgm:prSet presAssocID="{4D1DDA62-957D-457F-B743-4B9CF61BE6D9}" presName="sibTrans" presStyleLbl="sibTrans2D1" presStyleIdx="0" presStyleCnt="2"/>
      <dgm:spPr/>
    </dgm:pt>
    <dgm:pt modelId="{CF0424EA-C775-4A38-843C-A89815A765A9}" type="pres">
      <dgm:prSet presAssocID="{4D1DDA62-957D-457F-B743-4B9CF61BE6D9}" presName="spacerB" presStyleCnt="0"/>
      <dgm:spPr/>
    </dgm:pt>
    <dgm:pt modelId="{992D6E1B-D420-4CB0-90F0-65AA65350BB1}" type="pres">
      <dgm:prSet presAssocID="{7DF612AB-01C1-4F59-B309-DB65E9CAAB42}" presName="node" presStyleLbl="node1" presStyleIdx="1" presStyleCnt="3">
        <dgm:presLayoutVars>
          <dgm:bulletEnabled val="1"/>
        </dgm:presLayoutVars>
      </dgm:prSet>
      <dgm:spPr/>
    </dgm:pt>
    <dgm:pt modelId="{3204B936-51B9-4F85-BABD-081E6118B363}" type="pres">
      <dgm:prSet presAssocID="{E9C88337-0316-423D-BF1B-1FA96869E643}" presName="sibTransLast" presStyleLbl="sibTrans2D1" presStyleIdx="1" presStyleCnt="2"/>
      <dgm:spPr/>
    </dgm:pt>
    <dgm:pt modelId="{73D0EBF4-C463-4B07-9C5A-8AB68ABE0872}" type="pres">
      <dgm:prSet presAssocID="{E9C88337-0316-423D-BF1B-1FA96869E643}" presName="connectorText" presStyleLbl="sibTrans2D1" presStyleIdx="1" presStyleCnt="2"/>
      <dgm:spPr/>
    </dgm:pt>
    <dgm:pt modelId="{426D7714-C00F-43A3-9D66-FBD2949E59CB}" type="pres">
      <dgm:prSet presAssocID="{E9C88337-0316-423D-BF1B-1FA96869E643}" presName="lastNode" presStyleLbl="node1" presStyleIdx="2" presStyleCnt="3">
        <dgm:presLayoutVars>
          <dgm:bulletEnabled val="1"/>
        </dgm:presLayoutVars>
      </dgm:prSet>
      <dgm:spPr/>
    </dgm:pt>
  </dgm:ptLst>
  <dgm:cxnLst>
    <dgm:cxn modelId="{0E64C528-0868-43C2-890C-9B72C70319C1}" srcId="{E9C88337-0316-423D-BF1B-1FA96869E643}" destId="{0BF3613F-9076-45E4-878F-E9010267F8A4}" srcOrd="0" destOrd="0" parTransId="{2113CB25-1A5D-4C06-93C4-E13BA5B33B00}" sibTransId="{4D1DDA62-957D-457F-B743-4B9CF61BE6D9}"/>
    <dgm:cxn modelId="{F80A5734-4AFA-46E3-833C-FC712F7426CB}" type="presOf" srcId="{E05A027C-FB6D-4D36-8E94-B51398D6CAC1}" destId="{3204B936-51B9-4F85-BABD-081E6118B363}" srcOrd="0" destOrd="0" presId="urn:microsoft.com/office/officeart/2005/8/layout/equation2"/>
    <dgm:cxn modelId="{D3FE7F48-97B8-4EB6-8139-98885D8112D3}" type="presOf" srcId="{7DF612AB-01C1-4F59-B309-DB65E9CAAB42}" destId="{992D6E1B-D420-4CB0-90F0-65AA65350BB1}" srcOrd="0" destOrd="0" presId="urn:microsoft.com/office/officeart/2005/8/layout/equation2"/>
    <dgm:cxn modelId="{F64CC54B-83CE-4E69-A2AB-C3D9F6C568C4}" type="presOf" srcId="{E9C88337-0316-423D-BF1B-1FA96869E643}" destId="{780A4389-CA5F-4722-ACEF-D78661681F93}" srcOrd="0" destOrd="0" presId="urn:microsoft.com/office/officeart/2005/8/layout/equation2"/>
    <dgm:cxn modelId="{470AB36C-E9D2-44D2-9A74-3C273E27076C}" type="presOf" srcId="{20E4E773-C591-42A4-A3F8-6B176E7A53FD}" destId="{426D7714-C00F-43A3-9D66-FBD2949E59CB}" srcOrd="0" destOrd="0" presId="urn:microsoft.com/office/officeart/2005/8/layout/equation2"/>
    <dgm:cxn modelId="{8387648F-0665-46BB-90CC-02C63F5E7144}" type="presOf" srcId="{E05A027C-FB6D-4D36-8E94-B51398D6CAC1}" destId="{73D0EBF4-C463-4B07-9C5A-8AB68ABE0872}" srcOrd="1" destOrd="0" presId="urn:microsoft.com/office/officeart/2005/8/layout/equation2"/>
    <dgm:cxn modelId="{804614A6-16AF-4713-A738-6E0D72C51503}" type="presOf" srcId="{0BF3613F-9076-45E4-878F-E9010267F8A4}" destId="{B7A7691D-2654-4FE4-BE3A-C20402A25AD5}" srcOrd="0" destOrd="0" presId="urn:microsoft.com/office/officeart/2005/8/layout/equation2"/>
    <dgm:cxn modelId="{A05072AB-80FE-4B96-A08C-2EDD998D78E7}" srcId="{E9C88337-0316-423D-BF1B-1FA96869E643}" destId="{7DF612AB-01C1-4F59-B309-DB65E9CAAB42}" srcOrd="1" destOrd="0" parTransId="{D2E9FC7B-DB23-4381-9CA8-385021A8354C}" sibTransId="{E05A027C-FB6D-4D36-8E94-B51398D6CAC1}"/>
    <dgm:cxn modelId="{4088B0C7-471E-4655-8FD8-A8E8C16622F3}" type="presOf" srcId="{4D1DDA62-957D-457F-B743-4B9CF61BE6D9}" destId="{BB12390B-2734-4340-93B2-246AA49F4B2F}" srcOrd="0" destOrd="0" presId="urn:microsoft.com/office/officeart/2005/8/layout/equation2"/>
    <dgm:cxn modelId="{FB0C1DFE-C59A-4716-B378-127E631E44E4}" srcId="{E9C88337-0316-423D-BF1B-1FA96869E643}" destId="{20E4E773-C591-42A4-A3F8-6B176E7A53FD}" srcOrd="2" destOrd="0" parTransId="{266E3D5F-8E83-4A46-A5DF-8F9413938D2F}" sibTransId="{7C776E2A-E195-41AA-94CF-80E98616680F}"/>
    <dgm:cxn modelId="{11AE483E-123E-4CB1-A40D-6BF5DBEA38DA}" type="presParOf" srcId="{780A4389-CA5F-4722-ACEF-D78661681F93}" destId="{28406526-9418-498E-B84B-77E726895854}" srcOrd="0" destOrd="0" presId="urn:microsoft.com/office/officeart/2005/8/layout/equation2"/>
    <dgm:cxn modelId="{96170A3A-BECD-43A1-99A4-79A861684A3C}" type="presParOf" srcId="{28406526-9418-498E-B84B-77E726895854}" destId="{B7A7691D-2654-4FE4-BE3A-C20402A25AD5}" srcOrd="0" destOrd="0" presId="urn:microsoft.com/office/officeart/2005/8/layout/equation2"/>
    <dgm:cxn modelId="{FADF23B7-E270-496D-A9F5-0E4CB004C8C9}" type="presParOf" srcId="{28406526-9418-498E-B84B-77E726895854}" destId="{31FEC6E6-84DE-4439-86EB-0CDC1825D68A}" srcOrd="1" destOrd="0" presId="urn:microsoft.com/office/officeart/2005/8/layout/equation2"/>
    <dgm:cxn modelId="{6A5E67FD-0B2E-4390-8650-8B7D23FBD603}" type="presParOf" srcId="{28406526-9418-498E-B84B-77E726895854}" destId="{BB12390B-2734-4340-93B2-246AA49F4B2F}" srcOrd="2" destOrd="0" presId="urn:microsoft.com/office/officeart/2005/8/layout/equation2"/>
    <dgm:cxn modelId="{1A8F2A64-A444-4971-A711-D987B02D3D24}" type="presParOf" srcId="{28406526-9418-498E-B84B-77E726895854}" destId="{CF0424EA-C775-4A38-843C-A89815A765A9}" srcOrd="3" destOrd="0" presId="urn:microsoft.com/office/officeart/2005/8/layout/equation2"/>
    <dgm:cxn modelId="{CD472F06-D977-4B4B-9371-1FADA267AE2F}" type="presParOf" srcId="{28406526-9418-498E-B84B-77E726895854}" destId="{992D6E1B-D420-4CB0-90F0-65AA65350BB1}" srcOrd="4" destOrd="0" presId="urn:microsoft.com/office/officeart/2005/8/layout/equation2"/>
    <dgm:cxn modelId="{0B9FD11D-8657-46B9-BF48-0CA544266817}" type="presParOf" srcId="{780A4389-CA5F-4722-ACEF-D78661681F93}" destId="{3204B936-51B9-4F85-BABD-081E6118B363}" srcOrd="1" destOrd="0" presId="urn:microsoft.com/office/officeart/2005/8/layout/equation2"/>
    <dgm:cxn modelId="{3911C315-12DB-409A-8DF7-EA21149BF0A0}" type="presParOf" srcId="{3204B936-51B9-4F85-BABD-081E6118B363}" destId="{73D0EBF4-C463-4B07-9C5A-8AB68ABE0872}" srcOrd="0" destOrd="0" presId="urn:microsoft.com/office/officeart/2005/8/layout/equation2"/>
    <dgm:cxn modelId="{F72BD0A3-2B07-4D66-A43E-158DDFA7A972}" type="presParOf" srcId="{780A4389-CA5F-4722-ACEF-D78661681F93}" destId="{426D7714-C00F-43A3-9D66-FBD2949E59CB}"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A18A5DA-85C8-41C2-AF2B-D6D0A079C3FC}" type="doc">
      <dgm:prSet loTypeId="urn:microsoft.com/office/officeart/2005/8/layout/chevron2" loCatId="process" qsTypeId="urn:microsoft.com/office/officeart/2005/8/quickstyle/3d3" qsCatId="3D" csTypeId="urn:microsoft.com/office/officeart/2005/8/colors/accent1_2" csCatId="accent1" phldr="1"/>
      <dgm:spPr/>
      <dgm:t>
        <a:bodyPr/>
        <a:lstStyle/>
        <a:p>
          <a:endParaRPr lang="en-US"/>
        </a:p>
      </dgm:t>
    </dgm:pt>
    <dgm:pt modelId="{13A4859F-4970-470B-BB5E-0BCE9F1E041F}">
      <dgm:prSet phldrT="[Text]" custT="1"/>
      <dgm:spPr>
        <a:solidFill>
          <a:srgbClr val="92D050"/>
        </a:solidFill>
      </dgm:spPr>
      <dgm:t>
        <a:bodyPr/>
        <a:lstStyle/>
        <a:p>
          <a:r>
            <a:rPr lang="en-US" sz="1700" dirty="0"/>
            <a:t>Beginning</a:t>
          </a:r>
        </a:p>
      </dgm:t>
    </dgm:pt>
    <dgm:pt modelId="{CC9246BE-90B9-4C0F-A444-35DBF1D13740}" type="parTrans" cxnId="{92B190D3-AD55-4934-9B7C-922C040727F4}">
      <dgm:prSet/>
      <dgm:spPr/>
      <dgm:t>
        <a:bodyPr/>
        <a:lstStyle/>
        <a:p>
          <a:endParaRPr lang="en-US"/>
        </a:p>
      </dgm:t>
    </dgm:pt>
    <dgm:pt modelId="{62FC7E21-BAFE-4AF6-AD01-2AE758AC3536}" type="sibTrans" cxnId="{92B190D3-AD55-4934-9B7C-922C040727F4}">
      <dgm:prSet/>
      <dgm:spPr/>
      <dgm:t>
        <a:bodyPr/>
        <a:lstStyle/>
        <a:p>
          <a:endParaRPr lang="en-US"/>
        </a:p>
      </dgm:t>
    </dgm:pt>
    <dgm:pt modelId="{B7E7A0E0-71B3-4C12-BECA-30DF249A1242}">
      <dgm:prSet phldrT="[Text]" custT="1"/>
      <dgm:spPr/>
      <dgm:t>
        <a:bodyPr/>
        <a:lstStyle/>
        <a:p>
          <a:r>
            <a:rPr lang="en-US" sz="1800" dirty="0"/>
            <a:t>The introduction states the main idea or position. It begins with a topic sentence/thesis statement. The beginning restates the question and sets the stage to answer the prompt.</a:t>
          </a:r>
        </a:p>
      </dgm:t>
    </dgm:pt>
    <dgm:pt modelId="{1631DCC7-4E5A-4E34-A290-FD0C02F07020}" type="parTrans" cxnId="{D1422F6D-5BF3-45C8-B771-254022EE6DF8}">
      <dgm:prSet/>
      <dgm:spPr/>
      <dgm:t>
        <a:bodyPr/>
        <a:lstStyle/>
        <a:p>
          <a:endParaRPr lang="en-US"/>
        </a:p>
      </dgm:t>
    </dgm:pt>
    <dgm:pt modelId="{DE3C19EE-1268-4138-9DEE-04D1A4934B70}" type="sibTrans" cxnId="{D1422F6D-5BF3-45C8-B771-254022EE6DF8}">
      <dgm:prSet/>
      <dgm:spPr/>
      <dgm:t>
        <a:bodyPr/>
        <a:lstStyle/>
        <a:p>
          <a:endParaRPr lang="en-US"/>
        </a:p>
      </dgm:t>
    </dgm:pt>
    <dgm:pt modelId="{B5820FDD-C7C1-4A69-86E0-2B783481BF9B}">
      <dgm:prSet phldrT="[Text]" custT="1"/>
      <dgm:spPr>
        <a:solidFill>
          <a:srgbClr val="92D050"/>
        </a:solidFill>
      </dgm:spPr>
      <dgm:t>
        <a:bodyPr/>
        <a:lstStyle/>
        <a:p>
          <a:r>
            <a:rPr lang="en-US" sz="2000" dirty="0"/>
            <a:t>Middle</a:t>
          </a:r>
        </a:p>
      </dgm:t>
    </dgm:pt>
    <dgm:pt modelId="{1348B661-B003-41D8-857B-E333782359F7}" type="parTrans" cxnId="{6CD37BA4-368C-4B0B-8643-2BF072F5EA0F}">
      <dgm:prSet/>
      <dgm:spPr/>
      <dgm:t>
        <a:bodyPr/>
        <a:lstStyle/>
        <a:p>
          <a:endParaRPr lang="en-US"/>
        </a:p>
      </dgm:t>
    </dgm:pt>
    <dgm:pt modelId="{136F0F47-A01B-40B0-94E6-8CD9BB6A2EA5}" type="sibTrans" cxnId="{6CD37BA4-368C-4B0B-8643-2BF072F5EA0F}">
      <dgm:prSet/>
      <dgm:spPr/>
      <dgm:t>
        <a:bodyPr/>
        <a:lstStyle/>
        <a:p>
          <a:endParaRPr lang="en-US"/>
        </a:p>
      </dgm:t>
    </dgm:pt>
    <dgm:pt modelId="{0C074FE9-E02C-4096-80DD-3BE7A6EC24FB}">
      <dgm:prSet phldrT="[Text]" custT="1"/>
      <dgm:spPr/>
      <dgm:t>
        <a:bodyPr/>
        <a:lstStyle/>
        <a:p>
          <a:r>
            <a:rPr lang="en-US" sz="1800" dirty="0"/>
            <a:t>Answer the question first.</a:t>
          </a:r>
        </a:p>
      </dgm:t>
    </dgm:pt>
    <dgm:pt modelId="{0AEB9D1E-6685-4F7F-BAE9-896ABBC8BD99}" type="parTrans" cxnId="{8B2C007F-F1BF-4EBB-85EE-2A5B8463B4C2}">
      <dgm:prSet/>
      <dgm:spPr/>
      <dgm:t>
        <a:bodyPr/>
        <a:lstStyle/>
        <a:p>
          <a:endParaRPr lang="en-US"/>
        </a:p>
      </dgm:t>
    </dgm:pt>
    <dgm:pt modelId="{BD7BAB0F-D8EB-41B1-8A10-33178B5E25C3}" type="sibTrans" cxnId="{8B2C007F-F1BF-4EBB-85EE-2A5B8463B4C2}">
      <dgm:prSet/>
      <dgm:spPr/>
      <dgm:t>
        <a:bodyPr/>
        <a:lstStyle/>
        <a:p>
          <a:endParaRPr lang="en-US"/>
        </a:p>
      </dgm:t>
    </dgm:pt>
    <dgm:pt modelId="{7379A95B-D089-46BC-B9ED-7363A197D545}">
      <dgm:prSet phldrT="[Text]" custT="1"/>
      <dgm:spPr/>
      <dgm:t>
        <a:bodyPr/>
        <a:lstStyle/>
        <a:p>
          <a:r>
            <a:rPr lang="en-US" sz="1800" dirty="0"/>
            <a:t>Write</a:t>
          </a:r>
          <a:r>
            <a:rPr lang="en-US" sz="1800" baseline="0" dirty="0"/>
            <a:t> a closing that summarizes the position taken or restates the thesis statement in a different way.</a:t>
          </a:r>
          <a:endParaRPr lang="en-US" sz="1800" dirty="0"/>
        </a:p>
      </dgm:t>
    </dgm:pt>
    <dgm:pt modelId="{D4F68F16-45CF-45BE-8419-6467E006CF1E}" type="parTrans" cxnId="{691FCDD2-3236-4A5D-AFFA-39324A118E83}">
      <dgm:prSet/>
      <dgm:spPr/>
      <dgm:t>
        <a:bodyPr/>
        <a:lstStyle/>
        <a:p>
          <a:endParaRPr lang="en-US"/>
        </a:p>
      </dgm:t>
    </dgm:pt>
    <dgm:pt modelId="{AE170BA8-7C67-490E-9363-182B0F330FF7}" type="sibTrans" cxnId="{691FCDD2-3236-4A5D-AFFA-39324A118E83}">
      <dgm:prSet/>
      <dgm:spPr/>
      <dgm:t>
        <a:bodyPr/>
        <a:lstStyle/>
        <a:p>
          <a:endParaRPr lang="en-US"/>
        </a:p>
      </dgm:t>
    </dgm:pt>
    <dgm:pt modelId="{EA654A0B-4A73-462D-B6E1-180503D21B28}">
      <dgm:prSet phldrT="[Text]" custT="1"/>
      <dgm:spPr>
        <a:solidFill>
          <a:srgbClr val="92D050"/>
        </a:solidFill>
      </dgm:spPr>
      <dgm:t>
        <a:bodyPr/>
        <a:lstStyle/>
        <a:p>
          <a:r>
            <a:rPr lang="en-US" sz="2000" dirty="0"/>
            <a:t>Ending</a:t>
          </a:r>
        </a:p>
      </dgm:t>
    </dgm:pt>
    <dgm:pt modelId="{81BFAFDE-3DAA-4147-BE84-52304BDE3B09}" type="sibTrans" cxnId="{8DEC2739-3D68-4337-B6B2-7BE58CC0AEC4}">
      <dgm:prSet/>
      <dgm:spPr/>
      <dgm:t>
        <a:bodyPr/>
        <a:lstStyle/>
        <a:p>
          <a:endParaRPr lang="en-US"/>
        </a:p>
      </dgm:t>
    </dgm:pt>
    <dgm:pt modelId="{5D4B845A-0847-4D5C-B80D-7BD3870A9BE9}" type="parTrans" cxnId="{8DEC2739-3D68-4337-B6B2-7BE58CC0AEC4}">
      <dgm:prSet/>
      <dgm:spPr/>
      <dgm:t>
        <a:bodyPr/>
        <a:lstStyle/>
        <a:p>
          <a:endParaRPr lang="en-US"/>
        </a:p>
      </dgm:t>
    </dgm:pt>
    <dgm:pt modelId="{78674115-BBD7-45A4-A966-F60A72E3A732}">
      <dgm:prSet phldrT="[Text]" custT="1"/>
      <dgm:spPr/>
      <dgm:t>
        <a:bodyPr/>
        <a:lstStyle/>
        <a:p>
          <a:r>
            <a:rPr lang="en-US" sz="1800" dirty="0"/>
            <a:t>Provide important information the author stated and meant. This is where you go to the text(s) and provide examples/evidence and important details to support the answer.</a:t>
          </a:r>
        </a:p>
      </dgm:t>
    </dgm:pt>
    <dgm:pt modelId="{DD44E2A8-614C-4794-AF56-1C247AFB72E7}" type="parTrans" cxnId="{EDD4696B-4D02-4F68-8B05-301863337CC4}">
      <dgm:prSet/>
      <dgm:spPr/>
      <dgm:t>
        <a:bodyPr/>
        <a:lstStyle/>
        <a:p>
          <a:endParaRPr lang="en-US"/>
        </a:p>
      </dgm:t>
    </dgm:pt>
    <dgm:pt modelId="{7B393CB1-8F58-418A-BB46-F1C4701B4251}" type="sibTrans" cxnId="{EDD4696B-4D02-4F68-8B05-301863337CC4}">
      <dgm:prSet/>
      <dgm:spPr/>
      <dgm:t>
        <a:bodyPr/>
        <a:lstStyle/>
        <a:p>
          <a:endParaRPr lang="en-US"/>
        </a:p>
      </dgm:t>
    </dgm:pt>
    <dgm:pt modelId="{83C858B8-BCC2-41D6-8A3F-AAF9C8398625}">
      <dgm:prSet phldrT="[Text]" custT="1"/>
      <dgm:spPr/>
      <dgm:t>
        <a:bodyPr/>
        <a:lstStyle/>
        <a:p>
          <a:r>
            <a:rPr lang="en-US" sz="1800" dirty="0"/>
            <a:t>Sample phrases to introduce each text reference include: … stated; in the text …; for example . . .  </a:t>
          </a:r>
        </a:p>
      </dgm:t>
    </dgm:pt>
    <dgm:pt modelId="{D6CE7EBF-C3BC-48B3-B326-697F2027F05A}" type="parTrans" cxnId="{60D78ACF-649E-458F-98DF-E63D4B297F1E}">
      <dgm:prSet/>
      <dgm:spPr/>
      <dgm:t>
        <a:bodyPr/>
        <a:lstStyle/>
        <a:p>
          <a:endParaRPr lang="en-US"/>
        </a:p>
      </dgm:t>
    </dgm:pt>
    <dgm:pt modelId="{79DEC22E-D790-4839-BD76-227F311F6F16}" type="sibTrans" cxnId="{60D78ACF-649E-458F-98DF-E63D4B297F1E}">
      <dgm:prSet/>
      <dgm:spPr/>
      <dgm:t>
        <a:bodyPr/>
        <a:lstStyle/>
        <a:p>
          <a:endParaRPr lang="en-US"/>
        </a:p>
      </dgm:t>
    </dgm:pt>
    <dgm:pt modelId="{071B6CEB-E7CA-4256-B81C-0B5FE29B684B}">
      <dgm:prSet phldrT="[Text]" custT="1"/>
      <dgm:spPr/>
      <dgm:t>
        <a:bodyPr/>
        <a:lstStyle/>
        <a:p>
          <a:r>
            <a:rPr lang="en-US" sz="1800" dirty="0"/>
            <a:t>Include background information as required through the prompt.</a:t>
          </a:r>
        </a:p>
      </dgm:t>
    </dgm:pt>
    <dgm:pt modelId="{9F28EECB-BCB0-4EA7-8D6C-CA80194E52F7}" type="parTrans" cxnId="{7C32C405-C8FA-4678-8F6F-7B0C8400FA37}">
      <dgm:prSet/>
      <dgm:spPr/>
      <dgm:t>
        <a:bodyPr/>
        <a:lstStyle/>
        <a:p>
          <a:endParaRPr lang="en-US"/>
        </a:p>
      </dgm:t>
    </dgm:pt>
    <dgm:pt modelId="{C186BE48-8C1A-4D85-8CB4-CD245DC15ABE}" type="sibTrans" cxnId="{7C32C405-C8FA-4678-8F6F-7B0C8400FA37}">
      <dgm:prSet/>
      <dgm:spPr/>
      <dgm:t>
        <a:bodyPr/>
        <a:lstStyle/>
        <a:p>
          <a:endParaRPr lang="en-US"/>
        </a:p>
      </dgm:t>
    </dgm:pt>
    <dgm:pt modelId="{813CF226-8F0F-4087-9589-1FB15D7B1E2C}" type="pres">
      <dgm:prSet presAssocID="{5A18A5DA-85C8-41C2-AF2B-D6D0A079C3FC}" presName="linearFlow" presStyleCnt="0">
        <dgm:presLayoutVars>
          <dgm:dir/>
          <dgm:animLvl val="lvl"/>
          <dgm:resizeHandles val="exact"/>
        </dgm:presLayoutVars>
      </dgm:prSet>
      <dgm:spPr/>
    </dgm:pt>
    <dgm:pt modelId="{FC3B324A-4BC1-4B96-95AE-653323694D21}" type="pres">
      <dgm:prSet presAssocID="{13A4859F-4970-470B-BB5E-0BCE9F1E041F}" presName="composite" presStyleCnt="0"/>
      <dgm:spPr/>
    </dgm:pt>
    <dgm:pt modelId="{BC362342-290D-4C5A-A8F2-BF2FE363ACF7}" type="pres">
      <dgm:prSet presAssocID="{13A4859F-4970-470B-BB5E-0BCE9F1E041F}" presName="parentText" presStyleLbl="alignNode1" presStyleIdx="0" presStyleCnt="3" custScaleY="124266">
        <dgm:presLayoutVars>
          <dgm:chMax val="1"/>
          <dgm:bulletEnabled val="1"/>
        </dgm:presLayoutVars>
      </dgm:prSet>
      <dgm:spPr/>
    </dgm:pt>
    <dgm:pt modelId="{0931146E-2141-4499-A6BC-18B320FB4503}" type="pres">
      <dgm:prSet presAssocID="{13A4859F-4970-470B-BB5E-0BCE9F1E041F}" presName="descendantText" presStyleLbl="alignAcc1" presStyleIdx="0" presStyleCnt="3" custScaleY="153715">
        <dgm:presLayoutVars>
          <dgm:bulletEnabled val="1"/>
        </dgm:presLayoutVars>
      </dgm:prSet>
      <dgm:spPr/>
    </dgm:pt>
    <dgm:pt modelId="{4FEB9D54-EBD8-4B74-A11F-BDAB24D5C34F}" type="pres">
      <dgm:prSet presAssocID="{62FC7E21-BAFE-4AF6-AD01-2AE758AC3536}" presName="sp" presStyleCnt="0"/>
      <dgm:spPr/>
    </dgm:pt>
    <dgm:pt modelId="{9284C482-4071-46C5-9894-6A2D9AC4FCDD}" type="pres">
      <dgm:prSet presAssocID="{B5820FDD-C7C1-4A69-86E0-2B783481BF9B}" presName="composite" presStyleCnt="0"/>
      <dgm:spPr/>
    </dgm:pt>
    <dgm:pt modelId="{BB960737-ED57-4B75-9CF3-A00EC1CB1B47}" type="pres">
      <dgm:prSet presAssocID="{B5820FDD-C7C1-4A69-86E0-2B783481BF9B}" presName="parentText" presStyleLbl="alignNode1" presStyleIdx="1" presStyleCnt="3" custLinFactNeighborY="-12800">
        <dgm:presLayoutVars>
          <dgm:chMax val="1"/>
          <dgm:bulletEnabled val="1"/>
        </dgm:presLayoutVars>
      </dgm:prSet>
      <dgm:spPr/>
    </dgm:pt>
    <dgm:pt modelId="{F34C3029-A283-46BF-8D84-24068F48587B}" type="pres">
      <dgm:prSet presAssocID="{B5820FDD-C7C1-4A69-86E0-2B783481BF9B}" presName="descendantText" presStyleLbl="alignAcc1" presStyleIdx="1" presStyleCnt="3" custScaleY="200287" custLinFactNeighborX="0" custLinFactNeighborY="-17272">
        <dgm:presLayoutVars>
          <dgm:bulletEnabled val="1"/>
        </dgm:presLayoutVars>
      </dgm:prSet>
      <dgm:spPr/>
    </dgm:pt>
    <dgm:pt modelId="{1C8815D2-8B74-4018-A488-00F908476CA9}" type="pres">
      <dgm:prSet presAssocID="{136F0F47-A01B-40B0-94E6-8CD9BB6A2EA5}" presName="sp" presStyleCnt="0"/>
      <dgm:spPr/>
    </dgm:pt>
    <dgm:pt modelId="{41F69DB0-1FCC-4413-A4C5-75AF7ADC6FFC}" type="pres">
      <dgm:prSet presAssocID="{EA654A0B-4A73-462D-B6E1-180503D21B28}" presName="composite" presStyleCnt="0"/>
      <dgm:spPr/>
    </dgm:pt>
    <dgm:pt modelId="{FF825DFC-32ED-4BA4-ADCC-D24321841563}" type="pres">
      <dgm:prSet presAssocID="{EA654A0B-4A73-462D-B6E1-180503D21B28}" presName="parentText" presStyleLbl="alignNode1" presStyleIdx="2" presStyleCnt="3" custLinFactNeighborY="1250">
        <dgm:presLayoutVars>
          <dgm:chMax val="1"/>
          <dgm:bulletEnabled val="1"/>
        </dgm:presLayoutVars>
      </dgm:prSet>
      <dgm:spPr/>
    </dgm:pt>
    <dgm:pt modelId="{1BD6CED1-95D2-4B7C-A74C-B0AB952411F1}" type="pres">
      <dgm:prSet presAssocID="{EA654A0B-4A73-462D-B6E1-180503D21B28}" presName="descendantText" presStyleLbl="alignAcc1" presStyleIdx="2" presStyleCnt="3" custScaleY="80967" custLinFactNeighborY="9789">
        <dgm:presLayoutVars>
          <dgm:bulletEnabled val="1"/>
        </dgm:presLayoutVars>
      </dgm:prSet>
      <dgm:spPr/>
    </dgm:pt>
  </dgm:ptLst>
  <dgm:cxnLst>
    <dgm:cxn modelId="{7C32C405-C8FA-4678-8F6F-7B0C8400FA37}" srcId="{B5820FDD-C7C1-4A69-86E0-2B783481BF9B}" destId="{071B6CEB-E7CA-4256-B81C-0B5FE29B684B}" srcOrd="3" destOrd="0" parTransId="{9F28EECB-BCB0-4EA7-8D6C-CA80194E52F7}" sibTransId="{C186BE48-8C1A-4D85-8CB4-CD245DC15ABE}"/>
    <dgm:cxn modelId="{505AE911-0D93-4249-B765-D11243CDD471}" type="presOf" srcId="{B5820FDD-C7C1-4A69-86E0-2B783481BF9B}" destId="{BB960737-ED57-4B75-9CF3-A00EC1CB1B47}" srcOrd="0" destOrd="0" presId="urn:microsoft.com/office/officeart/2005/8/layout/chevron2"/>
    <dgm:cxn modelId="{E4502C29-CB69-43A7-8D47-1C91E85DA74C}" type="presOf" srcId="{78674115-BBD7-45A4-A966-F60A72E3A732}" destId="{F34C3029-A283-46BF-8D84-24068F48587B}" srcOrd="0" destOrd="1" presId="urn:microsoft.com/office/officeart/2005/8/layout/chevron2"/>
    <dgm:cxn modelId="{8DEC2739-3D68-4337-B6B2-7BE58CC0AEC4}" srcId="{5A18A5DA-85C8-41C2-AF2B-D6D0A079C3FC}" destId="{EA654A0B-4A73-462D-B6E1-180503D21B28}" srcOrd="2" destOrd="0" parTransId="{5D4B845A-0847-4D5C-B80D-7BD3870A9BE9}" sibTransId="{81BFAFDE-3DAA-4147-BE84-52304BDE3B09}"/>
    <dgm:cxn modelId="{EDD4696B-4D02-4F68-8B05-301863337CC4}" srcId="{B5820FDD-C7C1-4A69-86E0-2B783481BF9B}" destId="{78674115-BBD7-45A4-A966-F60A72E3A732}" srcOrd="1" destOrd="0" parTransId="{DD44E2A8-614C-4794-AF56-1C247AFB72E7}" sibTransId="{7B393CB1-8F58-418A-BB46-F1C4701B4251}"/>
    <dgm:cxn modelId="{D1422F6D-5BF3-45C8-B771-254022EE6DF8}" srcId="{13A4859F-4970-470B-BB5E-0BCE9F1E041F}" destId="{B7E7A0E0-71B3-4C12-BECA-30DF249A1242}" srcOrd="0" destOrd="0" parTransId="{1631DCC7-4E5A-4E34-A290-FD0C02F07020}" sibTransId="{DE3C19EE-1268-4138-9DEE-04D1A4934B70}"/>
    <dgm:cxn modelId="{0E534256-548C-4671-AD59-6561FA010604}" type="presOf" srcId="{0C074FE9-E02C-4096-80DD-3BE7A6EC24FB}" destId="{F34C3029-A283-46BF-8D84-24068F48587B}" srcOrd="0" destOrd="0" presId="urn:microsoft.com/office/officeart/2005/8/layout/chevron2"/>
    <dgm:cxn modelId="{DFB9CC79-5FD0-475D-9D87-3192C1C690FF}" type="presOf" srcId="{B7E7A0E0-71B3-4C12-BECA-30DF249A1242}" destId="{0931146E-2141-4499-A6BC-18B320FB4503}" srcOrd="0" destOrd="0" presId="urn:microsoft.com/office/officeart/2005/8/layout/chevron2"/>
    <dgm:cxn modelId="{8B2C007F-F1BF-4EBB-85EE-2A5B8463B4C2}" srcId="{B5820FDD-C7C1-4A69-86E0-2B783481BF9B}" destId="{0C074FE9-E02C-4096-80DD-3BE7A6EC24FB}" srcOrd="0" destOrd="0" parTransId="{0AEB9D1E-6685-4F7F-BAE9-896ABBC8BD99}" sibTransId="{BD7BAB0F-D8EB-41B1-8A10-33178B5E25C3}"/>
    <dgm:cxn modelId="{27A43C8E-058F-48EA-90D3-E1B39EA746AD}" type="presOf" srcId="{13A4859F-4970-470B-BB5E-0BCE9F1E041F}" destId="{BC362342-290D-4C5A-A8F2-BF2FE363ACF7}" srcOrd="0" destOrd="0" presId="urn:microsoft.com/office/officeart/2005/8/layout/chevron2"/>
    <dgm:cxn modelId="{7F9E909A-B798-4B46-A984-0EFC2EF50363}" type="presOf" srcId="{EA654A0B-4A73-462D-B6E1-180503D21B28}" destId="{FF825DFC-32ED-4BA4-ADCC-D24321841563}" srcOrd="0" destOrd="0" presId="urn:microsoft.com/office/officeart/2005/8/layout/chevron2"/>
    <dgm:cxn modelId="{178D859B-BC7B-4578-BCCB-8A424E846323}" type="presOf" srcId="{071B6CEB-E7CA-4256-B81C-0B5FE29B684B}" destId="{F34C3029-A283-46BF-8D84-24068F48587B}" srcOrd="0" destOrd="3" presId="urn:microsoft.com/office/officeart/2005/8/layout/chevron2"/>
    <dgm:cxn modelId="{60434EA4-7EBE-4B6C-8FFE-366E0D1850B8}" type="presOf" srcId="{7379A95B-D089-46BC-B9ED-7363A197D545}" destId="{1BD6CED1-95D2-4B7C-A74C-B0AB952411F1}" srcOrd="0" destOrd="0" presId="urn:microsoft.com/office/officeart/2005/8/layout/chevron2"/>
    <dgm:cxn modelId="{6CD37BA4-368C-4B0B-8643-2BF072F5EA0F}" srcId="{5A18A5DA-85C8-41C2-AF2B-D6D0A079C3FC}" destId="{B5820FDD-C7C1-4A69-86E0-2B783481BF9B}" srcOrd="1" destOrd="0" parTransId="{1348B661-B003-41D8-857B-E333782359F7}" sibTransId="{136F0F47-A01B-40B0-94E6-8CD9BB6A2EA5}"/>
    <dgm:cxn modelId="{92B6C6B3-8A05-423C-B263-955EC7B674C7}" type="presOf" srcId="{83C858B8-BCC2-41D6-8A3F-AAF9C8398625}" destId="{F34C3029-A283-46BF-8D84-24068F48587B}" srcOrd="0" destOrd="2" presId="urn:microsoft.com/office/officeart/2005/8/layout/chevron2"/>
    <dgm:cxn modelId="{83CC9DBF-997D-4EA6-B00F-6F3F1E5925E7}" type="presOf" srcId="{5A18A5DA-85C8-41C2-AF2B-D6D0A079C3FC}" destId="{813CF226-8F0F-4087-9589-1FB15D7B1E2C}" srcOrd="0" destOrd="0" presId="urn:microsoft.com/office/officeart/2005/8/layout/chevron2"/>
    <dgm:cxn modelId="{60D78ACF-649E-458F-98DF-E63D4B297F1E}" srcId="{B5820FDD-C7C1-4A69-86E0-2B783481BF9B}" destId="{83C858B8-BCC2-41D6-8A3F-AAF9C8398625}" srcOrd="2" destOrd="0" parTransId="{D6CE7EBF-C3BC-48B3-B326-697F2027F05A}" sibTransId="{79DEC22E-D790-4839-BD76-227F311F6F16}"/>
    <dgm:cxn modelId="{691FCDD2-3236-4A5D-AFFA-39324A118E83}" srcId="{EA654A0B-4A73-462D-B6E1-180503D21B28}" destId="{7379A95B-D089-46BC-B9ED-7363A197D545}" srcOrd="0" destOrd="0" parTransId="{D4F68F16-45CF-45BE-8419-6467E006CF1E}" sibTransId="{AE170BA8-7C67-490E-9363-182B0F330FF7}"/>
    <dgm:cxn modelId="{92B190D3-AD55-4934-9B7C-922C040727F4}" srcId="{5A18A5DA-85C8-41C2-AF2B-D6D0A079C3FC}" destId="{13A4859F-4970-470B-BB5E-0BCE9F1E041F}" srcOrd="0" destOrd="0" parTransId="{CC9246BE-90B9-4C0F-A444-35DBF1D13740}" sibTransId="{62FC7E21-BAFE-4AF6-AD01-2AE758AC3536}"/>
    <dgm:cxn modelId="{DD69DFFA-E699-4B8D-8B74-48CD66B5B26C}" type="presParOf" srcId="{813CF226-8F0F-4087-9589-1FB15D7B1E2C}" destId="{FC3B324A-4BC1-4B96-95AE-653323694D21}" srcOrd="0" destOrd="0" presId="urn:microsoft.com/office/officeart/2005/8/layout/chevron2"/>
    <dgm:cxn modelId="{48665C6B-61A3-496D-9142-DEF41490D718}" type="presParOf" srcId="{FC3B324A-4BC1-4B96-95AE-653323694D21}" destId="{BC362342-290D-4C5A-A8F2-BF2FE363ACF7}" srcOrd="0" destOrd="0" presId="urn:microsoft.com/office/officeart/2005/8/layout/chevron2"/>
    <dgm:cxn modelId="{9B87605A-CF7E-4988-8E27-1AF1AFEA7695}" type="presParOf" srcId="{FC3B324A-4BC1-4B96-95AE-653323694D21}" destId="{0931146E-2141-4499-A6BC-18B320FB4503}" srcOrd="1" destOrd="0" presId="urn:microsoft.com/office/officeart/2005/8/layout/chevron2"/>
    <dgm:cxn modelId="{49BEB3CE-AAE0-4A0E-8AFA-8AA64A9C8FE1}" type="presParOf" srcId="{813CF226-8F0F-4087-9589-1FB15D7B1E2C}" destId="{4FEB9D54-EBD8-4B74-A11F-BDAB24D5C34F}" srcOrd="1" destOrd="0" presId="urn:microsoft.com/office/officeart/2005/8/layout/chevron2"/>
    <dgm:cxn modelId="{A5F8F7F7-1E89-48C2-87E2-0D79474CF252}" type="presParOf" srcId="{813CF226-8F0F-4087-9589-1FB15D7B1E2C}" destId="{9284C482-4071-46C5-9894-6A2D9AC4FCDD}" srcOrd="2" destOrd="0" presId="urn:microsoft.com/office/officeart/2005/8/layout/chevron2"/>
    <dgm:cxn modelId="{3F624516-3D7E-4B93-ADA0-5C9BAEFB2543}" type="presParOf" srcId="{9284C482-4071-46C5-9894-6A2D9AC4FCDD}" destId="{BB960737-ED57-4B75-9CF3-A00EC1CB1B47}" srcOrd="0" destOrd="0" presId="urn:microsoft.com/office/officeart/2005/8/layout/chevron2"/>
    <dgm:cxn modelId="{06CCFD62-1455-4655-899A-95D8E962AEFC}" type="presParOf" srcId="{9284C482-4071-46C5-9894-6A2D9AC4FCDD}" destId="{F34C3029-A283-46BF-8D84-24068F48587B}" srcOrd="1" destOrd="0" presId="urn:microsoft.com/office/officeart/2005/8/layout/chevron2"/>
    <dgm:cxn modelId="{D1F95481-459D-476C-8A68-FAE3B29F6071}" type="presParOf" srcId="{813CF226-8F0F-4087-9589-1FB15D7B1E2C}" destId="{1C8815D2-8B74-4018-A488-00F908476CA9}" srcOrd="3" destOrd="0" presId="urn:microsoft.com/office/officeart/2005/8/layout/chevron2"/>
    <dgm:cxn modelId="{3ACEDC78-02D1-4D19-B0F0-093456CAECFB}" type="presParOf" srcId="{813CF226-8F0F-4087-9589-1FB15D7B1E2C}" destId="{41F69DB0-1FCC-4413-A4C5-75AF7ADC6FFC}" srcOrd="4" destOrd="0" presId="urn:microsoft.com/office/officeart/2005/8/layout/chevron2"/>
    <dgm:cxn modelId="{30C5B415-EFBA-4E38-A2C4-F9567DA685C3}" type="presParOf" srcId="{41F69DB0-1FCC-4413-A4C5-75AF7ADC6FFC}" destId="{FF825DFC-32ED-4BA4-ADCC-D24321841563}" srcOrd="0" destOrd="0" presId="urn:microsoft.com/office/officeart/2005/8/layout/chevron2"/>
    <dgm:cxn modelId="{9D2BE8DA-B7AC-48A6-A0EC-93BDA214DD53}" type="presParOf" srcId="{41F69DB0-1FCC-4413-A4C5-75AF7ADC6FFC}" destId="{1BD6CED1-95D2-4B7C-A74C-B0AB952411F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123BB-7609-4FBC-96EC-D83AED2776AE}">
      <dsp:nvSpPr>
        <dsp:cNvPr id="0" name=""/>
        <dsp:cNvSpPr/>
      </dsp:nvSpPr>
      <dsp:spPr>
        <a:xfrm>
          <a:off x="3226" y="0"/>
          <a:ext cx="3087417" cy="404831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0707" tIns="330200" rIns="240707" bIns="330200" numCol="1" spcCol="1270" anchor="t" anchorCtr="0">
          <a:noAutofit/>
        </a:bodyPr>
        <a:lstStyle/>
        <a:p>
          <a:pPr marL="0" lvl="0" indent="0" algn="l" defTabSz="1422400">
            <a:lnSpc>
              <a:spcPct val="90000"/>
            </a:lnSpc>
            <a:spcBef>
              <a:spcPct val="0"/>
            </a:spcBef>
            <a:spcAft>
              <a:spcPct val="35000"/>
            </a:spcAft>
            <a:buNone/>
          </a:pPr>
          <a:r>
            <a:rPr lang="en-US" sz="3200" kern="1200" dirty="0"/>
            <a:t>Read the prompt and followed directions.</a:t>
          </a:r>
        </a:p>
      </dsp:txBody>
      <dsp:txXfrm>
        <a:off x="3226" y="1538358"/>
        <a:ext cx="3087417" cy="2428987"/>
      </dsp:txXfrm>
    </dsp:sp>
    <dsp:sp modelId="{CA09F7EF-6E56-42F9-BB71-CCD8E5837919}">
      <dsp:nvSpPr>
        <dsp:cNvPr id="0" name=""/>
        <dsp:cNvSpPr/>
      </dsp:nvSpPr>
      <dsp:spPr>
        <a:xfrm>
          <a:off x="939688" y="404831"/>
          <a:ext cx="1214493" cy="121449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687" tIns="12700" rIns="94687"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17546" y="582689"/>
        <a:ext cx="858777" cy="858777"/>
      </dsp:txXfrm>
    </dsp:sp>
    <dsp:sp modelId="{3C60D447-08D5-4BC1-8FBC-99A66CBEAD0A}">
      <dsp:nvSpPr>
        <dsp:cNvPr id="0" name=""/>
        <dsp:cNvSpPr/>
      </dsp:nvSpPr>
      <dsp:spPr>
        <a:xfrm>
          <a:off x="3226" y="4048240"/>
          <a:ext cx="3087417"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8A1C9C-A661-4640-A586-3C59B821F81B}">
      <dsp:nvSpPr>
        <dsp:cNvPr id="0" name=""/>
        <dsp:cNvSpPr/>
      </dsp:nvSpPr>
      <dsp:spPr>
        <a:xfrm>
          <a:off x="3399385" y="0"/>
          <a:ext cx="3957976" cy="404831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0707" tIns="330200" rIns="240707" bIns="330200" numCol="1" spcCol="1270" anchor="t" anchorCtr="0">
          <a:noAutofit/>
        </a:bodyPr>
        <a:lstStyle/>
        <a:p>
          <a:pPr marL="0" lvl="0" indent="0" algn="l" defTabSz="1422400">
            <a:lnSpc>
              <a:spcPct val="90000"/>
            </a:lnSpc>
            <a:spcBef>
              <a:spcPct val="0"/>
            </a:spcBef>
            <a:spcAft>
              <a:spcPct val="35000"/>
            </a:spcAft>
            <a:buNone/>
          </a:pPr>
          <a:r>
            <a:rPr lang="en-US" sz="3200" kern="1200" dirty="0"/>
            <a:t>Read the arguments for DST and identified supporting evidence.</a:t>
          </a:r>
        </a:p>
      </dsp:txBody>
      <dsp:txXfrm>
        <a:off x="3399385" y="1538358"/>
        <a:ext cx="3957976" cy="2428987"/>
      </dsp:txXfrm>
    </dsp:sp>
    <dsp:sp modelId="{E8D03132-688F-4A27-87BA-D09D878B1DB4}">
      <dsp:nvSpPr>
        <dsp:cNvPr id="0" name=""/>
        <dsp:cNvSpPr/>
      </dsp:nvSpPr>
      <dsp:spPr>
        <a:xfrm>
          <a:off x="4771127" y="404831"/>
          <a:ext cx="1214493" cy="121449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687" tIns="12700" rIns="94687"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948985" y="582689"/>
        <a:ext cx="858777" cy="858777"/>
      </dsp:txXfrm>
    </dsp:sp>
    <dsp:sp modelId="{E89A59B3-DC6E-4E03-A513-C552A56AC7F9}">
      <dsp:nvSpPr>
        <dsp:cNvPr id="0" name=""/>
        <dsp:cNvSpPr/>
      </dsp:nvSpPr>
      <dsp:spPr>
        <a:xfrm>
          <a:off x="3834665" y="4048240"/>
          <a:ext cx="3087417"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DD7C55-BB9D-4F0A-B623-DAB8C73B7D85}">
      <dsp:nvSpPr>
        <dsp:cNvPr id="0" name=""/>
        <dsp:cNvSpPr/>
      </dsp:nvSpPr>
      <dsp:spPr>
        <a:xfrm>
          <a:off x="7666104" y="0"/>
          <a:ext cx="3682609" cy="404831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0707" tIns="330200" rIns="240707" bIns="330200" numCol="1" spcCol="1270" anchor="t" anchorCtr="0">
          <a:noAutofit/>
        </a:bodyPr>
        <a:lstStyle/>
        <a:p>
          <a:pPr marL="0" lvl="0" indent="0" algn="l" defTabSz="1422400">
            <a:lnSpc>
              <a:spcPct val="90000"/>
            </a:lnSpc>
            <a:spcBef>
              <a:spcPct val="0"/>
            </a:spcBef>
            <a:spcAft>
              <a:spcPct val="35000"/>
            </a:spcAft>
            <a:buNone/>
          </a:pPr>
          <a:r>
            <a:rPr lang="en-US" sz="3200" kern="1200" dirty="0"/>
            <a:t>Read the arguments against DST and identified supporting evidence.</a:t>
          </a:r>
        </a:p>
      </dsp:txBody>
      <dsp:txXfrm>
        <a:off x="7666104" y="1538358"/>
        <a:ext cx="3682609" cy="2428987"/>
      </dsp:txXfrm>
    </dsp:sp>
    <dsp:sp modelId="{AF8B6F7F-F4E2-4D58-96CA-0F85BE64E542}">
      <dsp:nvSpPr>
        <dsp:cNvPr id="0" name=""/>
        <dsp:cNvSpPr/>
      </dsp:nvSpPr>
      <dsp:spPr>
        <a:xfrm>
          <a:off x="8900162" y="404831"/>
          <a:ext cx="1214493" cy="121449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687" tIns="12700" rIns="94687"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9078020" y="582689"/>
        <a:ext cx="858777" cy="858777"/>
      </dsp:txXfrm>
    </dsp:sp>
    <dsp:sp modelId="{A0A5C7FE-F9F1-4B94-A183-F72F6AA0EC93}">
      <dsp:nvSpPr>
        <dsp:cNvPr id="0" name=""/>
        <dsp:cNvSpPr/>
      </dsp:nvSpPr>
      <dsp:spPr>
        <a:xfrm>
          <a:off x="7963700" y="4048240"/>
          <a:ext cx="3087417"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8F5B9-00C0-4C42-9750-1C0697881542}">
      <dsp:nvSpPr>
        <dsp:cNvPr id="0" name=""/>
        <dsp:cNvSpPr/>
      </dsp:nvSpPr>
      <dsp:spPr>
        <a:xfrm>
          <a:off x="43" y="683140"/>
          <a:ext cx="548100" cy="5481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6AE7AB-2B3A-4A31-8A66-CD5977373C6B}">
      <dsp:nvSpPr>
        <dsp:cNvPr id="0" name=""/>
        <dsp:cNvSpPr/>
      </dsp:nvSpPr>
      <dsp:spPr>
        <a:xfrm>
          <a:off x="115144" y="798241"/>
          <a:ext cx="317898" cy="3178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47BEF0-72BD-4650-80DC-37C419F70E30}">
      <dsp:nvSpPr>
        <dsp:cNvPr id="0" name=""/>
        <dsp:cNvSpPr/>
      </dsp:nvSpPr>
      <dsp:spPr>
        <a:xfrm>
          <a:off x="665593" y="683140"/>
          <a:ext cx="1291949" cy="548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0" i="0" kern="1200"/>
            <a:t>Watch for redundancies</a:t>
          </a:r>
          <a:endParaRPr lang="en-US" sz="1100" kern="1200"/>
        </a:p>
      </dsp:txBody>
      <dsp:txXfrm>
        <a:off x="665593" y="683140"/>
        <a:ext cx="1291949" cy="548100"/>
      </dsp:txXfrm>
    </dsp:sp>
    <dsp:sp modelId="{13EE2DC8-40C0-4C51-9BE0-FBA6F304B964}">
      <dsp:nvSpPr>
        <dsp:cNvPr id="0" name=""/>
        <dsp:cNvSpPr/>
      </dsp:nvSpPr>
      <dsp:spPr>
        <a:xfrm>
          <a:off x="2182656" y="683140"/>
          <a:ext cx="548100" cy="5481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33F0B2-BD02-4F83-8932-E6A7ED5FB1F6}">
      <dsp:nvSpPr>
        <dsp:cNvPr id="0" name=""/>
        <dsp:cNvSpPr/>
      </dsp:nvSpPr>
      <dsp:spPr>
        <a:xfrm>
          <a:off x="2297757" y="798241"/>
          <a:ext cx="317898" cy="3178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1E8DF9-9D88-461F-9840-7DCBB74DBF38}">
      <dsp:nvSpPr>
        <dsp:cNvPr id="0" name=""/>
        <dsp:cNvSpPr/>
      </dsp:nvSpPr>
      <dsp:spPr>
        <a:xfrm>
          <a:off x="2848206" y="683140"/>
          <a:ext cx="1291949" cy="548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0" i="0" kern="1200"/>
            <a:t>Watch for those abbreviations</a:t>
          </a:r>
          <a:endParaRPr lang="en-US" sz="1100" kern="1200"/>
        </a:p>
      </dsp:txBody>
      <dsp:txXfrm>
        <a:off x="2848206" y="683140"/>
        <a:ext cx="1291949" cy="548100"/>
      </dsp:txXfrm>
    </dsp:sp>
    <dsp:sp modelId="{6BE94609-2B8A-4A74-9A68-3D1D6479C18F}">
      <dsp:nvSpPr>
        <dsp:cNvPr id="0" name=""/>
        <dsp:cNvSpPr/>
      </dsp:nvSpPr>
      <dsp:spPr>
        <a:xfrm>
          <a:off x="43" y="1901619"/>
          <a:ext cx="548100" cy="5481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3361FE-64A0-4220-A5C3-72036DAF272E}">
      <dsp:nvSpPr>
        <dsp:cNvPr id="0" name=""/>
        <dsp:cNvSpPr/>
      </dsp:nvSpPr>
      <dsp:spPr>
        <a:xfrm>
          <a:off x="115144" y="2016720"/>
          <a:ext cx="317898" cy="3178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108F18-3CF5-416C-8E14-E15BC8B26E88}">
      <dsp:nvSpPr>
        <dsp:cNvPr id="0" name=""/>
        <dsp:cNvSpPr/>
      </dsp:nvSpPr>
      <dsp:spPr>
        <a:xfrm>
          <a:off x="665593" y="1901619"/>
          <a:ext cx="1291949" cy="548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0" i="0" kern="1200"/>
            <a:t>Turn clauses to phrases and phrases to single words</a:t>
          </a:r>
          <a:endParaRPr lang="en-US" sz="1100" kern="1200"/>
        </a:p>
      </dsp:txBody>
      <dsp:txXfrm>
        <a:off x="665593" y="1901619"/>
        <a:ext cx="1291949" cy="548100"/>
      </dsp:txXfrm>
    </dsp:sp>
    <dsp:sp modelId="{FC7C7B99-65E4-48B1-BA12-747A18C5D01E}">
      <dsp:nvSpPr>
        <dsp:cNvPr id="0" name=""/>
        <dsp:cNvSpPr/>
      </dsp:nvSpPr>
      <dsp:spPr>
        <a:xfrm>
          <a:off x="2182656" y="1901619"/>
          <a:ext cx="548100" cy="5481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6A1039-3340-4C14-9B2F-11B767691845}">
      <dsp:nvSpPr>
        <dsp:cNvPr id="0" name=""/>
        <dsp:cNvSpPr/>
      </dsp:nvSpPr>
      <dsp:spPr>
        <a:xfrm>
          <a:off x="2297757" y="2016720"/>
          <a:ext cx="317898" cy="3178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D9C15D-2613-41AC-9992-B69DAD334C9E}">
      <dsp:nvSpPr>
        <dsp:cNvPr id="0" name=""/>
        <dsp:cNvSpPr/>
      </dsp:nvSpPr>
      <dsp:spPr>
        <a:xfrm>
          <a:off x="2848206" y="1901619"/>
          <a:ext cx="1291949" cy="548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0" i="0" kern="1200"/>
            <a:t>Drop the intensifiers</a:t>
          </a:r>
          <a:endParaRPr lang="en-US" sz="1100" kern="1200"/>
        </a:p>
      </dsp:txBody>
      <dsp:txXfrm>
        <a:off x="2848206" y="1901619"/>
        <a:ext cx="1291949" cy="548100"/>
      </dsp:txXfrm>
    </dsp:sp>
    <dsp:sp modelId="{92311ADE-0C53-4EA6-8130-64DDB0514D57}">
      <dsp:nvSpPr>
        <dsp:cNvPr id="0" name=""/>
        <dsp:cNvSpPr/>
      </dsp:nvSpPr>
      <dsp:spPr>
        <a:xfrm>
          <a:off x="43" y="3120097"/>
          <a:ext cx="548100" cy="5481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7E4699-B7CA-41C8-99AC-ED9C49FB1E3A}">
      <dsp:nvSpPr>
        <dsp:cNvPr id="0" name=""/>
        <dsp:cNvSpPr/>
      </dsp:nvSpPr>
      <dsp:spPr>
        <a:xfrm>
          <a:off x="115144" y="3235198"/>
          <a:ext cx="317898" cy="3178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0EB958-9965-47F1-9204-2B2C7A2121D1}">
      <dsp:nvSpPr>
        <dsp:cNvPr id="0" name=""/>
        <dsp:cNvSpPr/>
      </dsp:nvSpPr>
      <dsp:spPr>
        <a:xfrm>
          <a:off x="665593" y="3120097"/>
          <a:ext cx="1291949" cy="548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0" i="0" kern="1200"/>
            <a:t>Eliminate “important sounding” phrases</a:t>
          </a:r>
          <a:endParaRPr lang="en-US" sz="1100" kern="1200"/>
        </a:p>
      </dsp:txBody>
      <dsp:txXfrm>
        <a:off x="665593" y="3120097"/>
        <a:ext cx="1291949" cy="548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A7691D-2654-4FE4-BE3A-C20402A25AD5}">
      <dsp:nvSpPr>
        <dsp:cNvPr id="0" name=""/>
        <dsp:cNvSpPr/>
      </dsp:nvSpPr>
      <dsp:spPr>
        <a:xfrm>
          <a:off x="356744" y="1143"/>
          <a:ext cx="1783723" cy="17837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Which argument was better supported?</a:t>
          </a:r>
        </a:p>
      </dsp:txBody>
      <dsp:txXfrm>
        <a:off x="617964" y="262363"/>
        <a:ext cx="1261283" cy="1261283"/>
      </dsp:txXfrm>
    </dsp:sp>
    <dsp:sp modelId="{BB12390B-2734-4340-93B2-246AA49F4B2F}">
      <dsp:nvSpPr>
        <dsp:cNvPr id="0" name=""/>
        <dsp:cNvSpPr/>
      </dsp:nvSpPr>
      <dsp:spPr>
        <a:xfrm>
          <a:off x="731326" y="1929706"/>
          <a:ext cx="1034559" cy="1034559"/>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68457" y="2325321"/>
        <a:ext cx="760297" cy="243329"/>
      </dsp:txXfrm>
    </dsp:sp>
    <dsp:sp modelId="{992D6E1B-D420-4CB0-90F0-65AA65350BB1}">
      <dsp:nvSpPr>
        <dsp:cNvPr id="0" name=""/>
        <dsp:cNvSpPr/>
      </dsp:nvSpPr>
      <dsp:spPr>
        <a:xfrm>
          <a:off x="356744" y="3109104"/>
          <a:ext cx="1783723" cy="17837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Why was it better supported?</a:t>
          </a:r>
        </a:p>
      </dsp:txBody>
      <dsp:txXfrm>
        <a:off x="617964" y="3370324"/>
        <a:ext cx="1261283" cy="1261283"/>
      </dsp:txXfrm>
    </dsp:sp>
    <dsp:sp modelId="{3204B936-51B9-4F85-BABD-081E6118B363}">
      <dsp:nvSpPr>
        <dsp:cNvPr id="0" name=""/>
        <dsp:cNvSpPr/>
      </dsp:nvSpPr>
      <dsp:spPr>
        <a:xfrm>
          <a:off x="2408027" y="2115213"/>
          <a:ext cx="567224" cy="6635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2408027" y="2247922"/>
        <a:ext cx="397057" cy="398127"/>
      </dsp:txXfrm>
    </dsp:sp>
    <dsp:sp modelId="{426D7714-C00F-43A3-9D66-FBD2949E59CB}">
      <dsp:nvSpPr>
        <dsp:cNvPr id="0" name=""/>
        <dsp:cNvSpPr/>
      </dsp:nvSpPr>
      <dsp:spPr>
        <a:xfrm>
          <a:off x="3210702" y="663262"/>
          <a:ext cx="3567447" cy="35674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Claim</a:t>
          </a:r>
        </a:p>
      </dsp:txBody>
      <dsp:txXfrm>
        <a:off x="3733143" y="1185703"/>
        <a:ext cx="2522565" cy="25225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A7691D-2654-4FE4-BE3A-C20402A25AD5}">
      <dsp:nvSpPr>
        <dsp:cNvPr id="0" name=""/>
        <dsp:cNvSpPr/>
      </dsp:nvSpPr>
      <dsp:spPr>
        <a:xfrm>
          <a:off x="356744" y="1143"/>
          <a:ext cx="1783723" cy="17837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…the one against DST is better supported.</a:t>
          </a:r>
        </a:p>
      </dsp:txBody>
      <dsp:txXfrm>
        <a:off x="617964" y="262363"/>
        <a:ext cx="1261283" cy="1261283"/>
      </dsp:txXfrm>
    </dsp:sp>
    <dsp:sp modelId="{BB12390B-2734-4340-93B2-246AA49F4B2F}">
      <dsp:nvSpPr>
        <dsp:cNvPr id="0" name=""/>
        <dsp:cNvSpPr/>
      </dsp:nvSpPr>
      <dsp:spPr>
        <a:xfrm>
          <a:off x="731326" y="1929706"/>
          <a:ext cx="1034559" cy="1034559"/>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68457" y="2325321"/>
        <a:ext cx="760297" cy="243329"/>
      </dsp:txXfrm>
    </dsp:sp>
    <dsp:sp modelId="{992D6E1B-D420-4CB0-90F0-65AA65350BB1}">
      <dsp:nvSpPr>
        <dsp:cNvPr id="0" name=""/>
        <dsp:cNvSpPr/>
      </dsp:nvSpPr>
      <dsp:spPr>
        <a:xfrm>
          <a:off x="356744" y="3109104"/>
          <a:ext cx="1783723" cy="17837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It is supported by research and logical reasoning.</a:t>
          </a:r>
        </a:p>
      </dsp:txBody>
      <dsp:txXfrm>
        <a:off x="617964" y="3370324"/>
        <a:ext cx="1261283" cy="1261283"/>
      </dsp:txXfrm>
    </dsp:sp>
    <dsp:sp modelId="{3204B936-51B9-4F85-BABD-081E6118B363}">
      <dsp:nvSpPr>
        <dsp:cNvPr id="0" name=""/>
        <dsp:cNvSpPr/>
      </dsp:nvSpPr>
      <dsp:spPr>
        <a:xfrm>
          <a:off x="2408027" y="2115213"/>
          <a:ext cx="567224" cy="6635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2408027" y="2247922"/>
        <a:ext cx="397057" cy="398127"/>
      </dsp:txXfrm>
    </dsp:sp>
    <dsp:sp modelId="{426D7714-C00F-43A3-9D66-FBD2949E59CB}">
      <dsp:nvSpPr>
        <dsp:cNvPr id="0" name=""/>
        <dsp:cNvSpPr/>
      </dsp:nvSpPr>
      <dsp:spPr>
        <a:xfrm>
          <a:off x="3210702" y="663262"/>
          <a:ext cx="3567447" cy="35674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The position against DST is better supported because it includes research and logical reasoning.</a:t>
          </a:r>
        </a:p>
      </dsp:txBody>
      <dsp:txXfrm>
        <a:off x="3733143" y="1185703"/>
        <a:ext cx="2522565" cy="25225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2168F9-DB79-4833-A8DB-8C508635BC3A}">
      <dsp:nvSpPr>
        <dsp:cNvPr id="0" name=""/>
        <dsp:cNvSpPr/>
      </dsp:nvSpPr>
      <dsp:spPr>
        <a:xfrm>
          <a:off x="0" y="716919"/>
          <a:ext cx="6096000"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6E6594-3A5D-492B-81D1-1FA5FCC3DF61}">
      <dsp:nvSpPr>
        <dsp:cNvPr id="0" name=""/>
        <dsp:cNvSpPr/>
      </dsp:nvSpPr>
      <dsp:spPr>
        <a:xfrm>
          <a:off x="304800" y="333159"/>
          <a:ext cx="4267200" cy="76752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155700">
            <a:lnSpc>
              <a:spcPct val="90000"/>
            </a:lnSpc>
            <a:spcBef>
              <a:spcPct val="0"/>
            </a:spcBef>
            <a:spcAft>
              <a:spcPct val="35000"/>
            </a:spcAft>
            <a:buNone/>
          </a:pPr>
          <a:r>
            <a:rPr lang="en-US" sz="2600" kern="1200" dirty="0"/>
            <a:t>Create an opening sentence</a:t>
          </a:r>
        </a:p>
      </dsp:txBody>
      <dsp:txXfrm>
        <a:off x="342267" y="370626"/>
        <a:ext cx="4192266" cy="692586"/>
      </dsp:txXfrm>
    </dsp:sp>
    <dsp:sp modelId="{4A1731F9-521A-4247-8024-D78DABFE77CA}">
      <dsp:nvSpPr>
        <dsp:cNvPr id="0" name=""/>
        <dsp:cNvSpPr/>
      </dsp:nvSpPr>
      <dsp:spPr>
        <a:xfrm>
          <a:off x="0" y="1896280"/>
          <a:ext cx="6096000"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43B6EE-2E56-45FF-9206-6DD415C230EC}">
      <dsp:nvSpPr>
        <dsp:cNvPr id="0" name=""/>
        <dsp:cNvSpPr/>
      </dsp:nvSpPr>
      <dsp:spPr>
        <a:xfrm>
          <a:off x="304800" y="1512520"/>
          <a:ext cx="4267200" cy="76752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155700">
            <a:lnSpc>
              <a:spcPct val="90000"/>
            </a:lnSpc>
            <a:spcBef>
              <a:spcPct val="0"/>
            </a:spcBef>
            <a:spcAft>
              <a:spcPct val="35000"/>
            </a:spcAft>
            <a:buNone/>
          </a:pPr>
          <a:r>
            <a:rPr lang="en-US" sz="2600" kern="1200" dirty="0"/>
            <a:t>Connect to the claim</a:t>
          </a:r>
        </a:p>
      </dsp:txBody>
      <dsp:txXfrm>
        <a:off x="342267" y="1549987"/>
        <a:ext cx="4192266" cy="692586"/>
      </dsp:txXfrm>
    </dsp:sp>
    <dsp:sp modelId="{3DAEA092-3F66-4A1A-9002-C57016DF8977}">
      <dsp:nvSpPr>
        <dsp:cNvPr id="0" name=""/>
        <dsp:cNvSpPr/>
      </dsp:nvSpPr>
      <dsp:spPr>
        <a:xfrm>
          <a:off x="0" y="3075639"/>
          <a:ext cx="6096000"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A863EB-9128-424E-B134-76F7A506D12F}">
      <dsp:nvSpPr>
        <dsp:cNvPr id="0" name=""/>
        <dsp:cNvSpPr/>
      </dsp:nvSpPr>
      <dsp:spPr>
        <a:xfrm>
          <a:off x="304800" y="2691880"/>
          <a:ext cx="4267200" cy="76752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155700">
            <a:lnSpc>
              <a:spcPct val="90000"/>
            </a:lnSpc>
            <a:spcBef>
              <a:spcPct val="0"/>
            </a:spcBef>
            <a:spcAft>
              <a:spcPct val="35000"/>
            </a:spcAft>
            <a:buNone/>
          </a:pPr>
          <a:r>
            <a:rPr lang="en-US" sz="2600" kern="1200" dirty="0"/>
            <a:t>Include your claim</a:t>
          </a:r>
        </a:p>
      </dsp:txBody>
      <dsp:txXfrm>
        <a:off x="342267" y="2729347"/>
        <a:ext cx="4192266" cy="6925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A7691D-2654-4FE4-BE3A-C20402A25AD5}">
      <dsp:nvSpPr>
        <dsp:cNvPr id="0" name=""/>
        <dsp:cNvSpPr/>
      </dsp:nvSpPr>
      <dsp:spPr>
        <a:xfrm>
          <a:off x="356744" y="1143"/>
          <a:ext cx="1783723" cy="17837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Which argument was better supported?</a:t>
          </a:r>
        </a:p>
      </dsp:txBody>
      <dsp:txXfrm>
        <a:off x="617964" y="262363"/>
        <a:ext cx="1261283" cy="1261283"/>
      </dsp:txXfrm>
    </dsp:sp>
    <dsp:sp modelId="{BB12390B-2734-4340-93B2-246AA49F4B2F}">
      <dsp:nvSpPr>
        <dsp:cNvPr id="0" name=""/>
        <dsp:cNvSpPr/>
      </dsp:nvSpPr>
      <dsp:spPr>
        <a:xfrm>
          <a:off x="731326" y="1929706"/>
          <a:ext cx="1034559" cy="1034559"/>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68457" y="2325321"/>
        <a:ext cx="760297" cy="243329"/>
      </dsp:txXfrm>
    </dsp:sp>
    <dsp:sp modelId="{992D6E1B-D420-4CB0-90F0-65AA65350BB1}">
      <dsp:nvSpPr>
        <dsp:cNvPr id="0" name=""/>
        <dsp:cNvSpPr/>
      </dsp:nvSpPr>
      <dsp:spPr>
        <a:xfrm>
          <a:off x="356744" y="3109104"/>
          <a:ext cx="1783723" cy="17837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Why was it better supported?</a:t>
          </a:r>
        </a:p>
      </dsp:txBody>
      <dsp:txXfrm>
        <a:off x="617964" y="3370324"/>
        <a:ext cx="1261283" cy="1261283"/>
      </dsp:txXfrm>
    </dsp:sp>
    <dsp:sp modelId="{3204B936-51B9-4F85-BABD-081E6118B363}">
      <dsp:nvSpPr>
        <dsp:cNvPr id="0" name=""/>
        <dsp:cNvSpPr/>
      </dsp:nvSpPr>
      <dsp:spPr>
        <a:xfrm>
          <a:off x="2408027" y="2115213"/>
          <a:ext cx="567224" cy="6635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2408027" y="2247922"/>
        <a:ext cx="397057" cy="398127"/>
      </dsp:txXfrm>
    </dsp:sp>
    <dsp:sp modelId="{426D7714-C00F-43A3-9D66-FBD2949E59CB}">
      <dsp:nvSpPr>
        <dsp:cNvPr id="0" name=""/>
        <dsp:cNvSpPr/>
      </dsp:nvSpPr>
      <dsp:spPr>
        <a:xfrm>
          <a:off x="3210702" y="663262"/>
          <a:ext cx="3567447" cy="35674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Claim</a:t>
          </a:r>
        </a:p>
      </dsp:txBody>
      <dsp:txXfrm>
        <a:off x="3733143" y="1185703"/>
        <a:ext cx="2522565" cy="25225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A7691D-2654-4FE4-BE3A-C20402A25AD5}">
      <dsp:nvSpPr>
        <dsp:cNvPr id="0" name=""/>
        <dsp:cNvSpPr/>
      </dsp:nvSpPr>
      <dsp:spPr>
        <a:xfrm>
          <a:off x="356744" y="1143"/>
          <a:ext cx="1783723" cy="17837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The position of those who support DST is better supported</a:t>
          </a:r>
        </a:p>
      </dsp:txBody>
      <dsp:txXfrm>
        <a:off x="617964" y="262363"/>
        <a:ext cx="1261283" cy="1261283"/>
      </dsp:txXfrm>
    </dsp:sp>
    <dsp:sp modelId="{BB12390B-2734-4340-93B2-246AA49F4B2F}">
      <dsp:nvSpPr>
        <dsp:cNvPr id="0" name=""/>
        <dsp:cNvSpPr/>
      </dsp:nvSpPr>
      <dsp:spPr>
        <a:xfrm>
          <a:off x="731326" y="1929706"/>
          <a:ext cx="1034559" cy="1034559"/>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68457" y="2325321"/>
        <a:ext cx="760297" cy="243329"/>
      </dsp:txXfrm>
    </dsp:sp>
    <dsp:sp modelId="{992D6E1B-D420-4CB0-90F0-65AA65350BB1}">
      <dsp:nvSpPr>
        <dsp:cNvPr id="0" name=""/>
        <dsp:cNvSpPr/>
      </dsp:nvSpPr>
      <dsp:spPr>
        <a:xfrm>
          <a:off x="356744" y="3109104"/>
          <a:ext cx="1783723" cy="17837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It is supported by research, facts, and logical reasoning.</a:t>
          </a:r>
        </a:p>
      </dsp:txBody>
      <dsp:txXfrm>
        <a:off x="617964" y="3370324"/>
        <a:ext cx="1261283" cy="1261283"/>
      </dsp:txXfrm>
    </dsp:sp>
    <dsp:sp modelId="{3204B936-51B9-4F85-BABD-081E6118B363}">
      <dsp:nvSpPr>
        <dsp:cNvPr id="0" name=""/>
        <dsp:cNvSpPr/>
      </dsp:nvSpPr>
      <dsp:spPr>
        <a:xfrm>
          <a:off x="2408027" y="2115213"/>
          <a:ext cx="567224" cy="6635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2408027" y="2247922"/>
        <a:ext cx="397057" cy="398127"/>
      </dsp:txXfrm>
    </dsp:sp>
    <dsp:sp modelId="{426D7714-C00F-43A3-9D66-FBD2949E59CB}">
      <dsp:nvSpPr>
        <dsp:cNvPr id="0" name=""/>
        <dsp:cNvSpPr/>
      </dsp:nvSpPr>
      <dsp:spPr>
        <a:xfrm>
          <a:off x="3210702" y="663262"/>
          <a:ext cx="3567447" cy="35674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The position in favor of DST is better supported because it is backed by research, facts, and logical reasoning.</a:t>
          </a:r>
        </a:p>
      </dsp:txBody>
      <dsp:txXfrm>
        <a:off x="3733143" y="1185703"/>
        <a:ext cx="2522565" cy="25225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A7691D-2654-4FE4-BE3A-C20402A25AD5}">
      <dsp:nvSpPr>
        <dsp:cNvPr id="0" name=""/>
        <dsp:cNvSpPr/>
      </dsp:nvSpPr>
      <dsp:spPr>
        <a:xfrm>
          <a:off x="356744" y="1143"/>
          <a:ext cx="1783723" cy="17837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Which argument was better supported?</a:t>
          </a:r>
        </a:p>
      </dsp:txBody>
      <dsp:txXfrm>
        <a:off x="617964" y="262363"/>
        <a:ext cx="1261283" cy="1261283"/>
      </dsp:txXfrm>
    </dsp:sp>
    <dsp:sp modelId="{BB12390B-2734-4340-93B2-246AA49F4B2F}">
      <dsp:nvSpPr>
        <dsp:cNvPr id="0" name=""/>
        <dsp:cNvSpPr/>
      </dsp:nvSpPr>
      <dsp:spPr>
        <a:xfrm>
          <a:off x="731326" y="1929706"/>
          <a:ext cx="1034559" cy="1034559"/>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68457" y="2325321"/>
        <a:ext cx="760297" cy="243329"/>
      </dsp:txXfrm>
    </dsp:sp>
    <dsp:sp modelId="{992D6E1B-D420-4CB0-90F0-65AA65350BB1}">
      <dsp:nvSpPr>
        <dsp:cNvPr id="0" name=""/>
        <dsp:cNvSpPr/>
      </dsp:nvSpPr>
      <dsp:spPr>
        <a:xfrm>
          <a:off x="356744" y="3109104"/>
          <a:ext cx="1783723" cy="17837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Why was it better supported?</a:t>
          </a:r>
        </a:p>
      </dsp:txBody>
      <dsp:txXfrm>
        <a:off x="617964" y="3370324"/>
        <a:ext cx="1261283" cy="1261283"/>
      </dsp:txXfrm>
    </dsp:sp>
    <dsp:sp modelId="{3204B936-51B9-4F85-BABD-081E6118B363}">
      <dsp:nvSpPr>
        <dsp:cNvPr id="0" name=""/>
        <dsp:cNvSpPr/>
      </dsp:nvSpPr>
      <dsp:spPr>
        <a:xfrm>
          <a:off x="2408027" y="2115213"/>
          <a:ext cx="567224" cy="6635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2408027" y="2247922"/>
        <a:ext cx="397057" cy="398127"/>
      </dsp:txXfrm>
    </dsp:sp>
    <dsp:sp modelId="{426D7714-C00F-43A3-9D66-FBD2949E59CB}">
      <dsp:nvSpPr>
        <dsp:cNvPr id="0" name=""/>
        <dsp:cNvSpPr/>
      </dsp:nvSpPr>
      <dsp:spPr>
        <a:xfrm>
          <a:off x="3210702" y="663262"/>
          <a:ext cx="3567447" cy="35674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Claim</a:t>
          </a:r>
        </a:p>
      </dsp:txBody>
      <dsp:txXfrm>
        <a:off x="3733143" y="1185703"/>
        <a:ext cx="2522565" cy="25225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62342-290D-4C5A-A8F2-BF2FE363ACF7}">
      <dsp:nvSpPr>
        <dsp:cNvPr id="0" name=""/>
        <dsp:cNvSpPr/>
      </dsp:nvSpPr>
      <dsp:spPr>
        <a:xfrm rot="5400000">
          <a:off x="-403636" y="499009"/>
          <a:ext cx="1848609" cy="1041336"/>
        </a:xfrm>
        <a:prstGeom prst="chevron">
          <a:avLst/>
        </a:prstGeom>
        <a:solidFill>
          <a:srgbClr val="92D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Beginning</a:t>
          </a:r>
        </a:p>
      </dsp:txBody>
      <dsp:txXfrm rot="-5400000">
        <a:off x="1" y="616040"/>
        <a:ext cx="1041336" cy="807273"/>
      </dsp:txXfrm>
    </dsp:sp>
    <dsp:sp modelId="{0931146E-2141-4499-A6BC-18B320FB4503}">
      <dsp:nvSpPr>
        <dsp:cNvPr id="0" name=""/>
        <dsp:cNvSpPr/>
      </dsp:nvSpPr>
      <dsp:spPr>
        <a:xfrm rot="5400000">
          <a:off x="4018020" y="-2960518"/>
          <a:ext cx="1486354" cy="7439723"/>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The introduction states the main idea or position. It begins with a topic sentence/thesis statement. The beginning restates the question and sets the stage to answer the prompt.</a:t>
          </a:r>
        </a:p>
      </dsp:txBody>
      <dsp:txXfrm rot="-5400000">
        <a:off x="1041336" y="88724"/>
        <a:ext cx="7367165" cy="1341238"/>
      </dsp:txXfrm>
    </dsp:sp>
    <dsp:sp modelId="{BB960737-ED57-4B75-9CF3-A00EC1CB1B47}">
      <dsp:nvSpPr>
        <dsp:cNvPr id="0" name=""/>
        <dsp:cNvSpPr/>
      </dsp:nvSpPr>
      <dsp:spPr>
        <a:xfrm rot="5400000">
          <a:off x="-223143" y="2305574"/>
          <a:ext cx="1487622" cy="1041336"/>
        </a:xfrm>
        <a:prstGeom prst="chevron">
          <a:avLst/>
        </a:prstGeom>
        <a:solidFill>
          <a:srgbClr val="92D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Middle</a:t>
          </a:r>
        </a:p>
      </dsp:txBody>
      <dsp:txXfrm rot="-5400000">
        <a:off x="0" y="2603099"/>
        <a:ext cx="1041336" cy="446286"/>
      </dsp:txXfrm>
    </dsp:sp>
    <dsp:sp modelId="{F34C3029-A283-46BF-8D84-24068F48587B}">
      <dsp:nvSpPr>
        <dsp:cNvPr id="0" name=""/>
        <dsp:cNvSpPr/>
      </dsp:nvSpPr>
      <dsp:spPr>
        <a:xfrm rot="5400000">
          <a:off x="3792855" y="-1130550"/>
          <a:ext cx="1936685" cy="7439723"/>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Answer the question first.</a:t>
          </a:r>
        </a:p>
        <a:p>
          <a:pPr marL="171450" lvl="1" indent="-171450" algn="l" defTabSz="800100">
            <a:lnSpc>
              <a:spcPct val="90000"/>
            </a:lnSpc>
            <a:spcBef>
              <a:spcPct val="0"/>
            </a:spcBef>
            <a:spcAft>
              <a:spcPct val="15000"/>
            </a:spcAft>
            <a:buChar char="•"/>
          </a:pPr>
          <a:r>
            <a:rPr lang="en-US" sz="1800" kern="1200" dirty="0"/>
            <a:t>Provide important information the author stated and meant. This is where you go to the text(s) and provide examples/evidence and important details to support the answer.</a:t>
          </a:r>
        </a:p>
        <a:p>
          <a:pPr marL="171450" lvl="1" indent="-171450" algn="l" defTabSz="800100">
            <a:lnSpc>
              <a:spcPct val="90000"/>
            </a:lnSpc>
            <a:spcBef>
              <a:spcPct val="0"/>
            </a:spcBef>
            <a:spcAft>
              <a:spcPct val="15000"/>
            </a:spcAft>
            <a:buChar char="•"/>
          </a:pPr>
          <a:r>
            <a:rPr lang="en-US" sz="1800" kern="1200" dirty="0"/>
            <a:t>Sample phrases to introduce each text reference include: … stated; in the text …; for example . . .  </a:t>
          </a:r>
        </a:p>
        <a:p>
          <a:pPr marL="171450" lvl="1" indent="-171450" algn="l" defTabSz="800100">
            <a:lnSpc>
              <a:spcPct val="90000"/>
            </a:lnSpc>
            <a:spcBef>
              <a:spcPct val="0"/>
            </a:spcBef>
            <a:spcAft>
              <a:spcPct val="15000"/>
            </a:spcAft>
            <a:buChar char="•"/>
          </a:pPr>
          <a:r>
            <a:rPr lang="en-US" sz="1800" kern="1200" dirty="0"/>
            <a:t>Include background information as required through the prompt.</a:t>
          </a:r>
        </a:p>
      </dsp:txBody>
      <dsp:txXfrm rot="-5400000">
        <a:off x="1041337" y="1715509"/>
        <a:ext cx="7345182" cy="1747603"/>
      </dsp:txXfrm>
    </dsp:sp>
    <dsp:sp modelId="{FF825DFC-32ED-4BA4-ADCC-D24321841563}">
      <dsp:nvSpPr>
        <dsp:cNvPr id="0" name=""/>
        <dsp:cNvSpPr/>
      </dsp:nvSpPr>
      <dsp:spPr>
        <a:xfrm rot="5400000">
          <a:off x="-223143" y="3843778"/>
          <a:ext cx="1487622" cy="1041336"/>
        </a:xfrm>
        <a:prstGeom prst="chevron">
          <a:avLst/>
        </a:prstGeom>
        <a:solidFill>
          <a:srgbClr val="92D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Ending</a:t>
          </a:r>
        </a:p>
      </dsp:txBody>
      <dsp:txXfrm rot="-5400000">
        <a:off x="0" y="4141303"/>
        <a:ext cx="1041336" cy="446286"/>
      </dsp:txXfrm>
    </dsp:sp>
    <dsp:sp modelId="{1BD6CED1-95D2-4B7C-A74C-B0AB952411F1}">
      <dsp:nvSpPr>
        <dsp:cNvPr id="0" name=""/>
        <dsp:cNvSpPr/>
      </dsp:nvSpPr>
      <dsp:spPr>
        <a:xfrm rot="5400000">
          <a:off x="4369740" y="462740"/>
          <a:ext cx="782914" cy="7439723"/>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Write</a:t>
          </a:r>
          <a:r>
            <a:rPr lang="en-US" sz="1800" kern="1200" baseline="0" dirty="0"/>
            <a:t> a closing that summarizes the position taken or restates the thesis statement in a different way.</a:t>
          </a:r>
          <a:endParaRPr lang="en-US" sz="1800" kern="1200" dirty="0"/>
        </a:p>
      </dsp:txBody>
      <dsp:txXfrm rot="-5400000">
        <a:off x="1041336" y="3829364"/>
        <a:ext cx="7401504" cy="706476"/>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7.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8.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83787-3F18-0941-951C-86CE87CB8BF0}"/>
              </a:ext>
            </a:extLst>
          </p:cNvPr>
          <p:cNvSpPr>
            <a:spLocks noGrp="1"/>
          </p:cNvSpPr>
          <p:nvPr>
            <p:ph type="hdr" sz="quarter"/>
          </p:nvPr>
        </p:nvSpPr>
        <p:spPr>
          <a:xfrm>
            <a:off x="1" y="2"/>
            <a:ext cx="4068339" cy="356357"/>
          </a:xfrm>
          <a:prstGeom prst="rect">
            <a:avLst/>
          </a:prstGeom>
        </p:spPr>
        <p:txBody>
          <a:bodyPr vert="horz" lIns="94229" tIns="47114" rIns="94229" bIns="47114" rtlCol="0"/>
          <a:lstStyle>
            <a:lvl1pPr algn="l">
              <a:defRPr sz="1200"/>
            </a:lvl1pPr>
          </a:lstStyle>
          <a:p>
            <a:r>
              <a:rPr lang="en-US" dirty="0"/>
              <a:t>What an Effective Extended Response Requires from Students</a:t>
            </a:r>
          </a:p>
        </p:txBody>
      </p:sp>
      <p:sp>
        <p:nvSpPr>
          <p:cNvPr id="3" name="Date Placeholder 2">
            <a:extLst>
              <a:ext uri="{FF2B5EF4-FFF2-40B4-BE49-F238E27FC236}">
                <a16:creationId xmlns:a16="http://schemas.microsoft.com/office/drawing/2014/main" id="{4CFD4A53-B40D-A44E-AAA5-FBB216496045}"/>
              </a:ext>
            </a:extLst>
          </p:cNvPr>
          <p:cNvSpPr>
            <a:spLocks noGrp="1"/>
          </p:cNvSpPr>
          <p:nvPr>
            <p:ph type="dt" sz="quarter" idx="1"/>
          </p:nvPr>
        </p:nvSpPr>
        <p:spPr>
          <a:xfrm>
            <a:off x="5317964" y="2"/>
            <a:ext cx="4068339" cy="356357"/>
          </a:xfrm>
          <a:prstGeom prst="rect">
            <a:avLst/>
          </a:prstGeom>
        </p:spPr>
        <p:txBody>
          <a:bodyPr vert="horz" lIns="94229" tIns="47114" rIns="94229" bIns="47114" rtlCol="0"/>
          <a:lstStyle>
            <a:lvl1pPr algn="r">
              <a:defRPr sz="1200"/>
            </a:lvl1pPr>
          </a:lstStyle>
          <a:p>
            <a:fld id="{00F8A632-5CF8-D44E-AD53-C703B91031D5}" type="datetimeFigureOut">
              <a:rPr lang="en-US" smtClean="0"/>
              <a:t>8/18/2025</a:t>
            </a:fld>
            <a:endParaRPr lang="en-US"/>
          </a:p>
        </p:txBody>
      </p:sp>
      <p:sp>
        <p:nvSpPr>
          <p:cNvPr id="4" name="Footer Placeholder 3">
            <a:extLst>
              <a:ext uri="{FF2B5EF4-FFF2-40B4-BE49-F238E27FC236}">
                <a16:creationId xmlns:a16="http://schemas.microsoft.com/office/drawing/2014/main" id="{AADF25D8-01A8-9D45-880D-B3EEF298B7FB}"/>
              </a:ext>
            </a:extLst>
          </p:cNvPr>
          <p:cNvSpPr>
            <a:spLocks noGrp="1"/>
          </p:cNvSpPr>
          <p:nvPr>
            <p:ph type="ftr" sz="quarter" idx="2"/>
          </p:nvPr>
        </p:nvSpPr>
        <p:spPr>
          <a:xfrm>
            <a:off x="0" y="6746119"/>
            <a:ext cx="4405745" cy="356356"/>
          </a:xfrm>
          <a:prstGeom prst="rect">
            <a:avLst/>
          </a:prstGeom>
        </p:spPr>
        <p:txBody>
          <a:bodyPr vert="horz" lIns="94229" tIns="47114" rIns="94229" bIns="47114" rtlCol="0" anchor="b"/>
          <a:lstStyle>
            <a:lvl1pPr algn="l">
              <a:defRPr sz="1200"/>
            </a:lvl1pPr>
          </a:lstStyle>
          <a:p>
            <a:endParaRPr lang="en-US" dirty="0"/>
          </a:p>
          <a:p>
            <a:endParaRPr lang="en-US" dirty="0"/>
          </a:p>
          <a:p>
            <a:endParaRPr lang="en-US" dirty="0"/>
          </a:p>
          <a:p>
            <a:endParaRPr lang="en-US" dirty="0"/>
          </a:p>
          <a:p>
            <a:endParaRPr lang="en-US" dirty="0"/>
          </a:p>
          <a:p>
            <a:r>
              <a:rPr lang="en-US" dirty="0"/>
              <a:t>© Copyright GED Testing Service LLC. All rights reserved.</a:t>
            </a:r>
          </a:p>
          <a:p>
            <a:endParaRPr lang="en-US" dirty="0"/>
          </a:p>
        </p:txBody>
      </p:sp>
      <p:sp>
        <p:nvSpPr>
          <p:cNvPr id="5" name="Slide Number Placeholder 4">
            <a:extLst>
              <a:ext uri="{FF2B5EF4-FFF2-40B4-BE49-F238E27FC236}">
                <a16:creationId xmlns:a16="http://schemas.microsoft.com/office/drawing/2014/main" id="{36CD358B-6D43-F24A-8F80-11175938C275}"/>
              </a:ext>
            </a:extLst>
          </p:cNvPr>
          <p:cNvSpPr>
            <a:spLocks noGrp="1"/>
          </p:cNvSpPr>
          <p:nvPr>
            <p:ph type="sldNum" sz="quarter" idx="3"/>
          </p:nvPr>
        </p:nvSpPr>
        <p:spPr>
          <a:xfrm>
            <a:off x="5317964" y="6746119"/>
            <a:ext cx="4068339" cy="356356"/>
          </a:xfrm>
          <a:prstGeom prst="rect">
            <a:avLst/>
          </a:prstGeom>
        </p:spPr>
        <p:txBody>
          <a:bodyPr vert="horz" lIns="94229" tIns="47114" rIns="94229" bIns="47114" rtlCol="0" anchor="b"/>
          <a:lstStyle>
            <a:lvl1pPr algn="r">
              <a:defRPr sz="1200"/>
            </a:lvl1pPr>
          </a:lstStyle>
          <a:p>
            <a:fld id="{1419389A-39F6-AD46-9C37-7F1CB3D658D0}" type="slidenum">
              <a:rPr lang="en-US" smtClean="0"/>
              <a:t>‹#›</a:t>
            </a:fld>
            <a:endParaRPr lang="en-US"/>
          </a:p>
        </p:txBody>
      </p:sp>
    </p:spTree>
    <p:extLst>
      <p:ext uri="{BB962C8B-B14F-4D97-AF65-F5344CB8AC3E}">
        <p14:creationId xmlns:p14="http://schemas.microsoft.com/office/powerpoint/2010/main" val="2838730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4068339" cy="356357"/>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5317964" y="2"/>
            <a:ext cx="4068339" cy="356357"/>
          </a:xfrm>
          <a:prstGeom prst="rect">
            <a:avLst/>
          </a:prstGeom>
        </p:spPr>
        <p:txBody>
          <a:bodyPr vert="horz" lIns="94229" tIns="47114" rIns="94229" bIns="47114" rtlCol="0"/>
          <a:lstStyle>
            <a:lvl1pPr algn="r">
              <a:defRPr sz="1200"/>
            </a:lvl1pPr>
          </a:lstStyle>
          <a:p>
            <a:fld id="{349CF907-54E3-414C-B907-4EC57FF97ED0}" type="datetimeFigureOut">
              <a:rPr lang="en-US" smtClean="0"/>
              <a:t>8/18/2025</a:t>
            </a:fld>
            <a:endParaRPr lang="en-US"/>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746119"/>
            <a:ext cx="4068339" cy="356356"/>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5317964" y="6746119"/>
            <a:ext cx="4068339" cy="356356"/>
          </a:xfrm>
          <a:prstGeom prst="rect">
            <a:avLst/>
          </a:prstGeom>
        </p:spPr>
        <p:txBody>
          <a:bodyPr vert="horz" lIns="94229" tIns="47114" rIns="94229" bIns="47114" rtlCol="0" anchor="b"/>
          <a:lstStyle>
            <a:lvl1pPr algn="r">
              <a:defRPr sz="1200"/>
            </a:lvl1pPr>
          </a:lstStyle>
          <a:p>
            <a:fld id="{6583769A-2A3C-664A-B1A3-FCFF0FA87D20}" type="slidenum">
              <a:rPr lang="en-US" smtClean="0"/>
              <a:t>‹#›</a:t>
            </a:fld>
            <a:endParaRPr lang="en-US"/>
          </a:p>
        </p:txBody>
      </p:sp>
    </p:spTree>
    <p:extLst>
      <p:ext uri="{BB962C8B-B14F-4D97-AF65-F5344CB8AC3E}">
        <p14:creationId xmlns:p14="http://schemas.microsoft.com/office/powerpoint/2010/main" val="308587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Most of the writing prompt passages consist of two passages arguing opposite points of view. (A few present the opposing points of view within one text.)</a:t>
            </a:r>
          </a:p>
          <a:p>
            <a:endParaRPr lang="en-US" dirty="0">
              <a:cs typeface="Calibri"/>
            </a:endParaRPr>
          </a:p>
          <a:p>
            <a:r>
              <a:rPr lang="en-US" dirty="0">
                <a:cs typeface="Calibri"/>
              </a:rPr>
              <a:t>Have participants read the passage. Have them identify the arguments made for each position, pro and con. Have them highlight the evidence that supports each argument.</a:t>
            </a:r>
          </a:p>
          <a:p>
            <a:endParaRPr lang="en-US" dirty="0">
              <a:cs typeface="Calibri"/>
            </a:endParaRPr>
          </a:p>
          <a:p>
            <a:r>
              <a:rPr lang="en-US" dirty="0">
                <a:cs typeface="Calibri"/>
              </a:rPr>
              <a:t>As a group, review the prompt. Highlight key words. Notice how the key words in the prompt follow the instructions that are given to students.</a:t>
            </a:r>
          </a:p>
        </p:txBody>
      </p:sp>
      <p:sp>
        <p:nvSpPr>
          <p:cNvPr id="4" name="Slide Number Placeholder 3"/>
          <p:cNvSpPr>
            <a:spLocks noGrp="1"/>
          </p:cNvSpPr>
          <p:nvPr>
            <p:ph type="sldNum" idx="12"/>
          </p:nvPr>
        </p:nvSpPr>
        <p:spPr/>
        <p:txBody>
          <a:bodyPr/>
          <a:lstStyle/>
          <a:p>
            <a:pPr>
              <a:buClr>
                <a:srgbClr val="000000"/>
              </a:buClr>
              <a:buSzPts val="1200"/>
            </a:pPr>
            <a:fld id="{00000000-1234-1234-1234-123412341234}" type="slidenum">
              <a:rPr lang="en-US">
                <a:solidFill>
                  <a:srgbClr val="000000"/>
                </a:solidFill>
                <a:latin typeface="Calibri"/>
                <a:ea typeface="Calibri"/>
                <a:cs typeface="Calibri"/>
                <a:sym typeface="Calibri"/>
              </a:rPr>
              <a:pPr>
                <a:buClr>
                  <a:srgbClr val="000000"/>
                </a:buClr>
                <a:buSzPts val="1200"/>
              </a:pPr>
              <a:t>4</a:t>
            </a:fld>
            <a:endParaRPr lang="en-US" dirty="0"/>
          </a:p>
        </p:txBody>
      </p:sp>
    </p:spTree>
    <p:extLst>
      <p:ext uri="{BB962C8B-B14F-4D97-AF65-F5344CB8AC3E}">
        <p14:creationId xmlns:p14="http://schemas.microsoft.com/office/powerpoint/2010/main" val="2793804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B7555-0E87-CF5B-FB77-59E64B7838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75253-E2CD-82FF-7792-AC62F10294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6D129F-2359-3D83-8708-62BF6ADA8644}"/>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FC86051D-D966-EC71-1850-6ABC062435D1}"/>
              </a:ext>
            </a:extLst>
          </p:cNvPr>
          <p:cNvSpPr>
            <a:spLocks noGrp="1"/>
          </p:cNvSpPr>
          <p:nvPr>
            <p:ph type="hdr" sz="quarter"/>
          </p:nvPr>
        </p:nvSpPr>
        <p:spPr/>
        <p:txBody>
          <a:bodyPr/>
          <a:lstStyle/>
          <a:p>
            <a:r>
              <a:rPr lang="en-US"/>
              <a:t>Moving from the Red Zone - RLA</a:t>
            </a:r>
          </a:p>
        </p:txBody>
      </p:sp>
      <p:sp>
        <p:nvSpPr>
          <p:cNvPr id="5" name="Date Placeholder 4">
            <a:extLst>
              <a:ext uri="{FF2B5EF4-FFF2-40B4-BE49-F238E27FC236}">
                <a16:creationId xmlns:a16="http://schemas.microsoft.com/office/drawing/2014/main" id="{14C21B63-310F-6A1D-D5C2-770B74FDEDCC}"/>
              </a:ext>
            </a:extLst>
          </p:cNvPr>
          <p:cNvSpPr>
            <a:spLocks noGrp="1"/>
          </p:cNvSpPr>
          <p:nvPr>
            <p:ph type="dt" idx="1"/>
          </p:nvPr>
        </p:nvSpPr>
        <p:spPr/>
        <p:txBody>
          <a:bodyPr/>
          <a:lstStyle/>
          <a:p>
            <a:r>
              <a:rPr lang="en-US"/>
              <a:t>8/21/2019</a:t>
            </a:r>
          </a:p>
        </p:txBody>
      </p:sp>
      <p:sp>
        <p:nvSpPr>
          <p:cNvPr id="6" name="Footer Placeholder 5">
            <a:extLst>
              <a:ext uri="{FF2B5EF4-FFF2-40B4-BE49-F238E27FC236}">
                <a16:creationId xmlns:a16="http://schemas.microsoft.com/office/drawing/2014/main" id="{4B991653-3089-B58E-A41D-0DC5A6F828C0}"/>
              </a:ext>
            </a:extLst>
          </p:cNvPr>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1373463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D8131-4E42-DF65-3746-0094736B4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4E9B2E-44C5-A32E-5A49-7E588D4462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7E7D51-1451-53A4-388A-90F280618C0C}"/>
              </a:ext>
            </a:extLst>
          </p:cNvPr>
          <p:cNvSpPr>
            <a:spLocks noGrp="1"/>
          </p:cNvSpPr>
          <p:nvPr>
            <p:ph type="body" idx="1"/>
          </p:nvPr>
        </p:nvSpPr>
        <p:spPr/>
        <p:txBody>
          <a:bodyPr/>
          <a:lstStyle/>
          <a:p>
            <a:pPr>
              <a:lnSpc>
                <a:spcPct val="115000"/>
              </a:lnSpc>
              <a:spcAft>
                <a:spcPts val="824"/>
              </a:spcAft>
            </a:pPr>
            <a:r>
              <a:rPr lang="en-US" sz="1900" kern="100" dirty="0">
                <a:latin typeface="Aptos" panose="020B0004020202020204" pitchFamily="34" charset="0"/>
                <a:ea typeface="Aptos" panose="020B0004020202020204" pitchFamily="34" charset="0"/>
                <a:cs typeface="Times New Roman" panose="02020603050405020304" pitchFamily="18" charset="0"/>
              </a:rPr>
              <a:t>Relate to Real-World Examples:</a:t>
            </a:r>
          </a:p>
          <a:p>
            <a:pPr marL="353358" indent="-353358">
              <a:lnSpc>
                <a:spcPct val="115000"/>
              </a:lnSpc>
              <a:spcAft>
                <a:spcPts val="824"/>
              </a:spcAft>
              <a:buSzPts val="1000"/>
              <a:buFont typeface="Symbol" panose="05050102010706020507" pitchFamily="18" charset="2"/>
              <a:buChar char=""/>
              <a:tabLst>
                <a:tab pos="471145" algn="l"/>
              </a:tabLst>
            </a:pPr>
            <a:r>
              <a:rPr lang="en-US" sz="1900" b="1" kern="100" dirty="0">
                <a:latin typeface="Aptos" panose="020B0004020202020204" pitchFamily="34" charset="0"/>
                <a:ea typeface="Aptos" panose="020B0004020202020204" pitchFamily="34" charset="0"/>
                <a:cs typeface="Times New Roman" panose="02020603050405020304" pitchFamily="18" charset="0"/>
              </a:rPr>
              <a:t>Current Events:</a:t>
            </a:r>
            <a:r>
              <a:rPr lang="en-US" sz="1900" kern="100" dirty="0">
                <a:latin typeface="Aptos" panose="020B0004020202020204" pitchFamily="34" charset="0"/>
                <a:ea typeface="Aptos" panose="020B0004020202020204" pitchFamily="34" charset="0"/>
                <a:cs typeface="Times New Roman" panose="02020603050405020304" pitchFamily="18" charset="0"/>
              </a:rPr>
              <a:t> Discuss current events or news stories related to the topic being taught. </a:t>
            </a:r>
          </a:p>
          <a:p>
            <a:pPr marL="353358" indent="-353358">
              <a:lnSpc>
                <a:spcPct val="115000"/>
              </a:lnSpc>
              <a:spcAft>
                <a:spcPts val="824"/>
              </a:spcAft>
              <a:buSzPts val="1000"/>
              <a:buFont typeface="Symbol" panose="05050102010706020507" pitchFamily="18" charset="2"/>
              <a:buChar char=""/>
              <a:tabLst>
                <a:tab pos="471145" algn="l"/>
              </a:tabLst>
            </a:pPr>
            <a:r>
              <a:rPr lang="en-US" sz="1900" b="1" kern="100" dirty="0">
                <a:latin typeface="Aptos" panose="020B0004020202020204" pitchFamily="34" charset="0"/>
                <a:ea typeface="Aptos" panose="020B0004020202020204" pitchFamily="34" charset="0"/>
                <a:cs typeface="Times New Roman" panose="02020603050405020304" pitchFamily="18" charset="0"/>
              </a:rPr>
              <a:t>Everyday Life:</a:t>
            </a:r>
            <a:r>
              <a:rPr lang="en-US" sz="1900" kern="100" dirty="0">
                <a:latin typeface="Aptos" panose="020B0004020202020204" pitchFamily="34" charset="0"/>
                <a:ea typeface="Aptos" panose="020B0004020202020204" pitchFamily="34" charset="0"/>
                <a:cs typeface="Times New Roman" panose="02020603050405020304" pitchFamily="18" charset="0"/>
              </a:rPr>
              <a:t> Draw parallels between concepts and situations students encounter daily. </a:t>
            </a:r>
          </a:p>
          <a:p>
            <a:pPr marL="353358" indent="-353358">
              <a:lnSpc>
                <a:spcPct val="115000"/>
              </a:lnSpc>
              <a:spcAft>
                <a:spcPts val="824"/>
              </a:spcAft>
              <a:buSzPts val="1000"/>
              <a:buFont typeface="Symbol" panose="05050102010706020507" pitchFamily="18" charset="2"/>
              <a:buChar char=""/>
              <a:tabLst>
                <a:tab pos="471145" algn="l"/>
              </a:tabLst>
            </a:pPr>
            <a:r>
              <a:rPr lang="en-US" sz="1900" b="1" kern="100" dirty="0">
                <a:latin typeface="Aptos" panose="020B0004020202020204" pitchFamily="34" charset="0"/>
                <a:ea typeface="Aptos" panose="020B0004020202020204" pitchFamily="34" charset="0"/>
                <a:cs typeface="Times New Roman" panose="02020603050405020304" pitchFamily="18" charset="0"/>
              </a:rPr>
              <a:t>Local Context:</a:t>
            </a:r>
            <a:r>
              <a:rPr lang="en-US" sz="1900" kern="100" dirty="0">
                <a:latin typeface="Aptos" panose="020B0004020202020204" pitchFamily="34" charset="0"/>
                <a:ea typeface="Aptos" panose="020B0004020202020204" pitchFamily="34" charset="0"/>
                <a:cs typeface="Times New Roman" panose="02020603050405020304" pitchFamily="18" charset="0"/>
              </a:rPr>
              <a:t> Use examples from the local community or region to make learning more relevant. </a:t>
            </a:r>
          </a:p>
          <a:p>
            <a:pPr marL="353358" indent="-353358">
              <a:lnSpc>
                <a:spcPct val="115000"/>
              </a:lnSpc>
              <a:spcAft>
                <a:spcPts val="824"/>
              </a:spcAft>
              <a:buSzPts val="1000"/>
              <a:buFont typeface="Symbol" panose="05050102010706020507" pitchFamily="18" charset="2"/>
              <a:buChar char=""/>
              <a:tabLst>
                <a:tab pos="471145" algn="l"/>
              </a:tabLst>
            </a:pPr>
            <a:r>
              <a:rPr lang="en-US" sz="1900" b="1" kern="100" dirty="0">
                <a:latin typeface="Aptos" panose="020B0004020202020204" pitchFamily="34" charset="0"/>
                <a:ea typeface="Aptos" panose="020B0004020202020204" pitchFamily="34" charset="0"/>
                <a:cs typeface="Times New Roman" panose="02020603050405020304" pitchFamily="18" charset="0"/>
              </a:rPr>
              <a:t>Simulations and Role-Playing:</a:t>
            </a:r>
            <a:r>
              <a:rPr lang="en-US" sz="1900" kern="100" dirty="0">
                <a:latin typeface="Aptos" panose="020B0004020202020204" pitchFamily="34" charset="0"/>
                <a:ea typeface="Aptos" panose="020B0004020202020204" pitchFamily="34" charset="0"/>
                <a:cs typeface="Times New Roman" panose="02020603050405020304" pitchFamily="18" charset="0"/>
              </a:rPr>
              <a:t> Simulate real-world scenarios to allow students to practice skills in a safe environment. </a:t>
            </a:r>
          </a:p>
          <a:p>
            <a:pPr>
              <a:lnSpc>
                <a:spcPct val="115000"/>
              </a:lnSpc>
              <a:spcAft>
                <a:spcPts val="824"/>
              </a:spcAft>
            </a:pPr>
            <a:r>
              <a:rPr lang="en-US" sz="1900" kern="100" dirty="0">
                <a:latin typeface="Aptos" panose="020B0004020202020204" pitchFamily="34" charset="0"/>
                <a:ea typeface="Aptos" panose="020B0004020202020204" pitchFamily="34" charset="0"/>
                <a:cs typeface="Times New Roman" panose="02020603050405020304" pitchFamily="18" charset="0"/>
              </a:rPr>
              <a:t>2. Incorporate Student Interests:</a:t>
            </a:r>
          </a:p>
          <a:p>
            <a:pPr marL="353358" indent="-353358">
              <a:lnSpc>
                <a:spcPct val="115000"/>
              </a:lnSpc>
              <a:spcAft>
                <a:spcPts val="824"/>
              </a:spcAft>
              <a:buSzPts val="1000"/>
              <a:buFont typeface="Symbol" panose="05050102010706020507" pitchFamily="18" charset="2"/>
              <a:buChar char=""/>
              <a:tabLst>
                <a:tab pos="471145" algn="l"/>
              </a:tabLst>
            </a:pPr>
            <a:r>
              <a:rPr lang="en-US" sz="1900" b="1" kern="100" dirty="0">
                <a:latin typeface="Aptos" panose="020B0004020202020204" pitchFamily="34" charset="0"/>
                <a:ea typeface="Aptos" panose="020B0004020202020204" pitchFamily="34" charset="0"/>
                <a:cs typeface="Times New Roman" panose="02020603050405020304" pitchFamily="18" charset="0"/>
              </a:rPr>
              <a:t>Student-Chosen Topics:</a:t>
            </a:r>
            <a:endParaRPr lang="en-US" sz="19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24"/>
              </a:spcAft>
            </a:pPr>
            <a:r>
              <a:rPr lang="en-US" sz="1900" kern="100" dirty="0">
                <a:latin typeface="Aptos" panose="020B0004020202020204" pitchFamily="34" charset="0"/>
                <a:ea typeface="Aptos" panose="020B0004020202020204" pitchFamily="34" charset="0"/>
                <a:cs typeface="Times New Roman" panose="02020603050405020304" pitchFamily="18" charset="0"/>
              </a:rPr>
              <a:t>Allow students to choose topics or projects that align with their interests. </a:t>
            </a:r>
          </a:p>
          <a:p>
            <a:pPr marL="353358" indent="-353358">
              <a:lnSpc>
                <a:spcPct val="115000"/>
              </a:lnSpc>
              <a:spcAft>
                <a:spcPts val="824"/>
              </a:spcAft>
              <a:buSzPts val="1000"/>
              <a:buFont typeface="Symbol" panose="05050102010706020507" pitchFamily="18" charset="2"/>
              <a:buChar char=""/>
              <a:tabLst>
                <a:tab pos="471145" algn="l"/>
              </a:tabLst>
            </a:pPr>
            <a:r>
              <a:rPr lang="en-US" sz="1900" b="1" kern="100" dirty="0">
                <a:latin typeface="Aptos" panose="020B0004020202020204" pitchFamily="34" charset="0"/>
                <a:ea typeface="Aptos" panose="020B0004020202020204" pitchFamily="34" charset="0"/>
                <a:cs typeface="Times New Roman" panose="02020603050405020304" pitchFamily="18" charset="0"/>
              </a:rPr>
              <a:t>Personal Connections:</a:t>
            </a:r>
            <a:endParaRPr lang="en-US" sz="19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24"/>
              </a:spcAft>
            </a:pPr>
            <a:r>
              <a:rPr lang="en-US" sz="1900" kern="100" dirty="0">
                <a:latin typeface="Aptos" panose="020B0004020202020204" pitchFamily="34" charset="0"/>
                <a:ea typeface="Aptos" panose="020B0004020202020204" pitchFamily="34" charset="0"/>
                <a:cs typeface="Times New Roman" panose="02020603050405020304" pitchFamily="18" charset="0"/>
              </a:rPr>
              <a:t>Encourage students to share their experiences and perspectives related to the material. </a:t>
            </a:r>
          </a:p>
          <a:p>
            <a:pPr marL="353358" indent="-353358">
              <a:lnSpc>
                <a:spcPct val="115000"/>
              </a:lnSpc>
              <a:spcAft>
                <a:spcPts val="824"/>
              </a:spcAft>
              <a:buSzPts val="1000"/>
              <a:buFont typeface="Symbol" panose="05050102010706020507" pitchFamily="18" charset="2"/>
              <a:buChar char=""/>
              <a:tabLst>
                <a:tab pos="471145" algn="l"/>
              </a:tabLst>
            </a:pPr>
            <a:r>
              <a:rPr lang="en-US" sz="1900" b="1" kern="100" dirty="0">
                <a:latin typeface="Aptos" panose="020B0004020202020204" pitchFamily="34" charset="0"/>
                <a:ea typeface="Aptos" panose="020B0004020202020204" pitchFamily="34" charset="0"/>
                <a:cs typeface="Times New Roman" panose="02020603050405020304" pitchFamily="18" charset="0"/>
              </a:rPr>
              <a:t>Diverse Perspectives:</a:t>
            </a:r>
            <a:endParaRPr lang="en-US" sz="19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24"/>
              </a:spcAft>
            </a:pPr>
            <a:r>
              <a:rPr lang="en-US" sz="1900" kern="100" dirty="0">
                <a:latin typeface="Aptos" panose="020B0004020202020204" pitchFamily="34" charset="0"/>
                <a:ea typeface="Aptos" panose="020B0004020202020204" pitchFamily="34" charset="0"/>
                <a:cs typeface="Times New Roman" panose="02020603050405020304" pitchFamily="18" charset="0"/>
              </a:rPr>
              <a:t>Introduce different viewpoints and cultural contexts to broaden understanding. </a:t>
            </a:r>
          </a:p>
          <a:p>
            <a:endParaRPr lang="en-US" dirty="0"/>
          </a:p>
        </p:txBody>
      </p:sp>
      <p:sp>
        <p:nvSpPr>
          <p:cNvPr id="4" name="Header Placeholder 3">
            <a:extLst>
              <a:ext uri="{FF2B5EF4-FFF2-40B4-BE49-F238E27FC236}">
                <a16:creationId xmlns:a16="http://schemas.microsoft.com/office/drawing/2014/main" id="{C777847B-704F-E67A-35BD-E5BB3D4A65F1}"/>
              </a:ext>
            </a:extLst>
          </p:cNvPr>
          <p:cNvSpPr>
            <a:spLocks noGrp="1"/>
          </p:cNvSpPr>
          <p:nvPr>
            <p:ph type="hdr" sz="quarter"/>
          </p:nvPr>
        </p:nvSpPr>
        <p:spPr/>
        <p:txBody>
          <a:bodyPr/>
          <a:lstStyle/>
          <a:p>
            <a:r>
              <a:rPr lang="en-US"/>
              <a:t>Moving from the Red Zone - RLA</a:t>
            </a:r>
          </a:p>
        </p:txBody>
      </p:sp>
      <p:sp>
        <p:nvSpPr>
          <p:cNvPr id="5" name="Date Placeholder 4">
            <a:extLst>
              <a:ext uri="{FF2B5EF4-FFF2-40B4-BE49-F238E27FC236}">
                <a16:creationId xmlns:a16="http://schemas.microsoft.com/office/drawing/2014/main" id="{863CAEFA-CB35-305B-E573-3140A738EB1C}"/>
              </a:ext>
            </a:extLst>
          </p:cNvPr>
          <p:cNvSpPr>
            <a:spLocks noGrp="1"/>
          </p:cNvSpPr>
          <p:nvPr>
            <p:ph type="dt" idx="1"/>
          </p:nvPr>
        </p:nvSpPr>
        <p:spPr/>
        <p:txBody>
          <a:bodyPr/>
          <a:lstStyle/>
          <a:p>
            <a:r>
              <a:rPr lang="en-US"/>
              <a:t>8/21/2019</a:t>
            </a:r>
          </a:p>
        </p:txBody>
      </p:sp>
      <p:sp>
        <p:nvSpPr>
          <p:cNvPr id="6" name="Footer Placeholder 5">
            <a:extLst>
              <a:ext uri="{FF2B5EF4-FFF2-40B4-BE49-F238E27FC236}">
                <a16:creationId xmlns:a16="http://schemas.microsoft.com/office/drawing/2014/main" id="{E70A3D50-CDA9-27B5-BA9D-1E13EB8BD8D9}"/>
              </a:ext>
            </a:extLst>
          </p:cNvPr>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3016730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D8131-4E42-DF65-3746-0094736B4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4E9B2E-44C5-A32E-5A49-7E588D4462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7E7D51-1451-53A4-388A-90F280618C0C}"/>
              </a:ext>
            </a:extLst>
          </p:cNvPr>
          <p:cNvSpPr>
            <a:spLocks noGrp="1"/>
          </p:cNvSpPr>
          <p:nvPr>
            <p:ph type="body" idx="1"/>
          </p:nvPr>
        </p:nvSpPr>
        <p:spPr/>
        <p:txBody>
          <a:bodyPr/>
          <a:lstStyle/>
          <a:p>
            <a:pPr>
              <a:lnSpc>
                <a:spcPct val="115000"/>
              </a:lnSpc>
              <a:spcAft>
                <a:spcPts val="824"/>
              </a:spcAft>
            </a:pPr>
            <a:r>
              <a:rPr lang="en-US" sz="1900" kern="100" dirty="0">
                <a:latin typeface="Aptos" panose="020B0004020202020204" pitchFamily="34" charset="0"/>
                <a:ea typeface="Aptos" panose="020B0004020202020204" pitchFamily="34" charset="0"/>
                <a:cs typeface="Times New Roman" panose="02020603050405020304" pitchFamily="18" charset="0"/>
              </a:rPr>
              <a:t>Relate to Real-World Examples:</a:t>
            </a:r>
          </a:p>
          <a:p>
            <a:pPr marL="353358" indent="-353358">
              <a:lnSpc>
                <a:spcPct val="115000"/>
              </a:lnSpc>
              <a:spcAft>
                <a:spcPts val="824"/>
              </a:spcAft>
              <a:buSzPts val="1000"/>
              <a:buFont typeface="Symbol" panose="05050102010706020507" pitchFamily="18" charset="2"/>
              <a:buChar char=""/>
              <a:tabLst>
                <a:tab pos="471145" algn="l"/>
              </a:tabLst>
            </a:pPr>
            <a:r>
              <a:rPr lang="en-US" sz="1900" b="1" kern="100" dirty="0">
                <a:latin typeface="Aptos" panose="020B0004020202020204" pitchFamily="34" charset="0"/>
                <a:ea typeface="Aptos" panose="020B0004020202020204" pitchFamily="34" charset="0"/>
                <a:cs typeface="Times New Roman" panose="02020603050405020304" pitchFamily="18" charset="0"/>
              </a:rPr>
              <a:t>Current Events:</a:t>
            </a:r>
            <a:r>
              <a:rPr lang="en-US" sz="1900" kern="100" dirty="0">
                <a:latin typeface="Aptos" panose="020B0004020202020204" pitchFamily="34" charset="0"/>
                <a:ea typeface="Aptos" panose="020B0004020202020204" pitchFamily="34" charset="0"/>
                <a:cs typeface="Times New Roman" panose="02020603050405020304" pitchFamily="18" charset="0"/>
              </a:rPr>
              <a:t> Discuss current events or news stories related to the topic being taught. </a:t>
            </a:r>
          </a:p>
          <a:p>
            <a:pPr marL="353358" indent="-353358">
              <a:lnSpc>
                <a:spcPct val="115000"/>
              </a:lnSpc>
              <a:spcAft>
                <a:spcPts val="824"/>
              </a:spcAft>
              <a:buSzPts val="1000"/>
              <a:buFont typeface="Symbol" panose="05050102010706020507" pitchFamily="18" charset="2"/>
              <a:buChar char=""/>
              <a:tabLst>
                <a:tab pos="471145" algn="l"/>
              </a:tabLst>
            </a:pPr>
            <a:r>
              <a:rPr lang="en-US" sz="1900" b="1" kern="100" dirty="0">
                <a:latin typeface="Aptos" panose="020B0004020202020204" pitchFamily="34" charset="0"/>
                <a:ea typeface="Aptos" panose="020B0004020202020204" pitchFamily="34" charset="0"/>
                <a:cs typeface="Times New Roman" panose="02020603050405020304" pitchFamily="18" charset="0"/>
              </a:rPr>
              <a:t>Everyday Life:</a:t>
            </a:r>
            <a:r>
              <a:rPr lang="en-US" sz="1900" kern="100" dirty="0">
                <a:latin typeface="Aptos" panose="020B0004020202020204" pitchFamily="34" charset="0"/>
                <a:ea typeface="Aptos" panose="020B0004020202020204" pitchFamily="34" charset="0"/>
                <a:cs typeface="Times New Roman" panose="02020603050405020304" pitchFamily="18" charset="0"/>
              </a:rPr>
              <a:t> Draw parallels between concepts and situations students encounter daily. </a:t>
            </a:r>
          </a:p>
          <a:p>
            <a:pPr marL="353358" indent="-353358">
              <a:lnSpc>
                <a:spcPct val="115000"/>
              </a:lnSpc>
              <a:spcAft>
                <a:spcPts val="824"/>
              </a:spcAft>
              <a:buSzPts val="1000"/>
              <a:buFont typeface="Symbol" panose="05050102010706020507" pitchFamily="18" charset="2"/>
              <a:buChar char=""/>
              <a:tabLst>
                <a:tab pos="471145" algn="l"/>
              </a:tabLst>
            </a:pPr>
            <a:r>
              <a:rPr lang="en-US" sz="1900" b="1" kern="100" dirty="0">
                <a:latin typeface="Aptos" panose="020B0004020202020204" pitchFamily="34" charset="0"/>
                <a:ea typeface="Aptos" panose="020B0004020202020204" pitchFamily="34" charset="0"/>
                <a:cs typeface="Times New Roman" panose="02020603050405020304" pitchFamily="18" charset="0"/>
              </a:rPr>
              <a:t>Local Context:</a:t>
            </a:r>
            <a:r>
              <a:rPr lang="en-US" sz="1900" kern="100" dirty="0">
                <a:latin typeface="Aptos" panose="020B0004020202020204" pitchFamily="34" charset="0"/>
                <a:ea typeface="Aptos" panose="020B0004020202020204" pitchFamily="34" charset="0"/>
                <a:cs typeface="Times New Roman" panose="02020603050405020304" pitchFamily="18" charset="0"/>
              </a:rPr>
              <a:t> Use examples from the local community or region to make learning more relevant. </a:t>
            </a:r>
          </a:p>
          <a:p>
            <a:pPr marL="353358" indent="-353358">
              <a:lnSpc>
                <a:spcPct val="115000"/>
              </a:lnSpc>
              <a:spcAft>
                <a:spcPts val="824"/>
              </a:spcAft>
              <a:buSzPts val="1000"/>
              <a:buFont typeface="Symbol" panose="05050102010706020507" pitchFamily="18" charset="2"/>
              <a:buChar char=""/>
              <a:tabLst>
                <a:tab pos="471145" algn="l"/>
              </a:tabLst>
            </a:pPr>
            <a:r>
              <a:rPr lang="en-US" sz="1900" b="1" kern="100" dirty="0">
                <a:latin typeface="Aptos" panose="020B0004020202020204" pitchFamily="34" charset="0"/>
                <a:ea typeface="Aptos" panose="020B0004020202020204" pitchFamily="34" charset="0"/>
                <a:cs typeface="Times New Roman" panose="02020603050405020304" pitchFamily="18" charset="0"/>
              </a:rPr>
              <a:t>Simulations and Role-Playing:</a:t>
            </a:r>
            <a:r>
              <a:rPr lang="en-US" sz="1900" kern="100" dirty="0">
                <a:latin typeface="Aptos" panose="020B0004020202020204" pitchFamily="34" charset="0"/>
                <a:ea typeface="Aptos" panose="020B0004020202020204" pitchFamily="34" charset="0"/>
                <a:cs typeface="Times New Roman" panose="02020603050405020304" pitchFamily="18" charset="0"/>
              </a:rPr>
              <a:t> Simulate real-world scenarios to allow students to practice skills in a safe environment. </a:t>
            </a:r>
          </a:p>
          <a:p>
            <a:pPr>
              <a:lnSpc>
                <a:spcPct val="115000"/>
              </a:lnSpc>
              <a:spcAft>
                <a:spcPts val="824"/>
              </a:spcAft>
            </a:pPr>
            <a:r>
              <a:rPr lang="en-US" sz="1900" kern="100" dirty="0">
                <a:latin typeface="Aptos" panose="020B0004020202020204" pitchFamily="34" charset="0"/>
                <a:ea typeface="Aptos" panose="020B0004020202020204" pitchFamily="34" charset="0"/>
                <a:cs typeface="Times New Roman" panose="02020603050405020304" pitchFamily="18" charset="0"/>
              </a:rPr>
              <a:t>2. Incorporate Student Interests:</a:t>
            </a:r>
          </a:p>
          <a:p>
            <a:pPr marL="353358" indent="-353358">
              <a:lnSpc>
                <a:spcPct val="115000"/>
              </a:lnSpc>
              <a:spcAft>
                <a:spcPts val="824"/>
              </a:spcAft>
              <a:buSzPts val="1000"/>
              <a:buFont typeface="Symbol" panose="05050102010706020507" pitchFamily="18" charset="2"/>
              <a:buChar char=""/>
              <a:tabLst>
                <a:tab pos="471145" algn="l"/>
              </a:tabLst>
            </a:pPr>
            <a:r>
              <a:rPr lang="en-US" sz="1900" b="1" kern="100" dirty="0">
                <a:latin typeface="Aptos" panose="020B0004020202020204" pitchFamily="34" charset="0"/>
                <a:ea typeface="Aptos" panose="020B0004020202020204" pitchFamily="34" charset="0"/>
                <a:cs typeface="Times New Roman" panose="02020603050405020304" pitchFamily="18" charset="0"/>
              </a:rPr>
              <a:t>Student-Chosen Topics:</a:t>
            </a:r>
            <a:endParaRPr lang="en-US" sz="19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24"/>
              </a:spcAft>
            </a:pPr>
            <a:r>
              <a:rPr lang="en-US" sz="1900" kern="100" dirty="0">
                <a:latin typeface="Aptos" panose="020B0004020202020204" pitchFamily="34" charset="0"/>
                <a:ea typeface="Aptos" panose="020B0004020202020204" pitchFamily="34" charset="0"/>
                <a:cs typeface="Times New Roman" panose="02020603050405020304" pitchFamily="18" charset="0"/>
              </a:rPr>
              <a:t>Allow students to choose topics or projects that align with their interests. </a:t>
            </a:r>
          </a:p>
          <a:p>
            <a:pPr marL="353358" indent="-353358">
              <a:lnSpc>
                <a:spcPct val="115000"/>
              </a:lnSpc>
              <a:spcAft>
                <a:spcPts val="824"/>
              </a:spcAft>
              <a:buSzPts val="1000"/>
              <a:buFont typeface="Symbol" panose="05050102010706020507" pitchFamily="18" charset="2"/>
              <a:buChar char=""/>
              <a:tabLst>
                <a:tab pos="471145" algn="l"/>
              </a:tabLst>
            </a:pPr>
            <a:r>
              <a:rPr lang="en-US" sz="1900" b="1" kern="100" dirty="0">
                <a:latin typeface="Aptos" panose="020B0004020202020204" pitchFamily="34" charset="0"/>
                <a:ea typeface="Aptos" panose="020B0004020202020204" pitchFamily="34" charset="0"/>
                <a:cs typeface="Times New Roman" panose="02020603050405020304" pitchFamily="18" charset="0"/>
              </a:rPr>
              <a:t>Personal Connections:</a:t>
            </a:r>
            <a:endParaRPr lang="en-US" sz="19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24"/>
              </a:spcAft>
            </a:pPr>
            <a:r>
              <a:rPr lang="en-US" sz="1900" kern="100" dirty="0">
                <a:latin typeface="Aptos" panose="020B0004020202020204" pitchFamily="34" charset="0"/>
                <a:ea typeface="Aptos" panose="020B0004020202020204" pitchFamily="34" charset="0"/>
                <a:cs typeface="Times New Roman" panose="02020603050405020304" pitchFamily="18" charset="0"/>
              </a:rPr>
              <a:t>Encourage students to share their experiences and perspectives related to the material. </a:t>
            </a:r>
          </a:p>
          <a:p>
            <a:pPr marL="353358" indent="-353358">
              <a:lnSpc>
                <a:spcPct val="115000"/>
              </a:lnSpc>
              <a:spcAft>
                <a:spcPts val="824"/>
              </a:spcAft>
              <a:buSzPts val="1000"/>
              <a:buFont typeface="Symbol" panose="05050102010706020507" pitchFamily="18" charset="2"/>
              <a:buChar char=""/>
              <a:tabLst>
                <a:tab pos="471145" algn="l"/>
              </a:tabLst>
            </a:pPr>
            <a:r>
              <a:rPr lang="en-US" sz="1900" b="1" kern="100" dirty="0">
                <a:latin typeface="Aptos" panose="020B0004020202020204" pitchFamily="34" charset="0"/>
                <a:ea typeface="Aptos" panose="020B0004020202020204" pitchFamily="34" charset="0"/>
                <a:cs typeface="Times New Roman" panose="02020603050405020304" pitchFamily="18" charset="0"/>
              </a:rPr>
              <a:t>Diverse Perspectives:</a:t>
            </a:r>
            <a:endParaRPr lang="en-US" sz="19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24"/>
              </a:spcAft>
            </a:pPr>
            <a:r>
              <a:rPr lang="en-US" sz="1900" kern="100" dirty="0">
                <a:latin typeface="Aptos" panose="020B0004020202020204" pitchFamily="34" charset="0"/>
                <a:ea typeface="Aptos" panose="020B0004020202020204" pitchFamily="34" charset="0"/>
                <a:cs typeface="Times New Roman" panose="02020603050405020304" pitchFamily="18" charset="0"/>
              </a:rPr>
              <a:t>Introduce different viewpoints and cultural contexts to broaden understanding. </a:t>
            </a:r>
          </a:p>
          <a:p>
            <a:endParaRPr lang="en-US" dirty="0"/>
          </a:p>
        </p:txBody>
      </p:sp>
      <p:sp>
        <p:nvSpPr>
          <p:cNvPr id="4" name="Header Placeholder 3">
            <a:extLst>
              <a:ext uri="{FF2B5EF4-FFF2-40B4-BE49-F238E27FC236}">
                <a16:creationId xmlns:a16="http://schemas.microsoft.com/office/drawing/2014/main" id="{C777847B-704F-E67A-35BD-E5BB3D4A65F1}"/>
              </a:ext>
            </a:extLst>
          </p:cNvPr>
          <p:cNvSpPr>
            <a:spLocks noGrp="1"/>
          </p:cNvSpPr>
          <p:nvPr>
            <p:ph type="hdr" sz="quarter"/>
          </p:nvPr>
        </p:nvSpPr>
        <p:spPr/>
        <p:txBody>
          <a:bodyPr/>
          <a:lstStyle/>
          <a:p>
            <a:r>
              <a:rPr lang="en-US"/>
              <a:t>Moving from the Red Zone - RLA</a:t>
            </a:r>
          </a:p>
        </p:txBody>
      </p:sp>
      <p:sp>
        <p:nvSpPr>
          <p:cNvPr id="5" name="Date Placeholder 4">
            <a:extLst>
              <a:ext uri="{FF2B5EF4-FFF2-40B4-BE49-F238E27FC236}">
                <a16:creationId xmlns:a16="http://schemas.microsoft.com/office/drawing/2014/main" id="{863CAEFA-CB35-305B-E573-3140A738EB1C}"/>
              </a:ext>
            </a:extLst>
          </p:cNvPr>
          <p:cNvSpPr>
            <a:spLocks noGrp="1"/>
          </p:cNvSpPr>
          <p:nvPr>
            <p:ph type="dt" idx="1"/>
          </p:nvPr>
        </p:nvSpPr>
        <p:spPr/>
        <p:txBody>
          <a:bodyPr/>
          <a:lstStyle/>
          <a:p>
            <a:r>
              <a:rPr lang="en-US"/>
              <a:t>8/21/2019</a:t>
            </a:r>
          </a:p>
        </p:txBody>
      </p:sp>
      <p:sp>
        <p:nvSpPr>
          <p:cNvPr id="6" name="Footer Placeholder 5">
            <a:extLst>
              <a:ext uri="{FF2B5EF4-FFF2-40B4-BE49-F238E27FC236}">
                <a16:creationId xmlns:a16="http://schemas.microsoft.com/office/drawing/2014/main" id="{E70A3D50-CDA9-27B5-BA9D-1E13EB8BD8D9}"/>
              </a:ext>
            </a:extLst>
          </p:cNvPr>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3016730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idx="12"/>
          </p:nvPr>
        </p:nvSpPr>
        <p:spPr/>
        <p:txBody>
          <a:bodyPr/>
          <a:lstStyle/>
          <a:p>
            <a:pPr>
              <a:buClr>
                <a:srgbClr val="000000"/>
              </a:buClr>
              <a:buSzPts val="1200"/>
            </a:pPr>
            <a:fld id="{00000000-1234-1234-1234-123412341234}" type="slidenum">
              <a:rPr lang="en-US">
                <a:solidFill>
                  <a:srgbClr val="000000"/>
                </a:solidFill>
                <a:latin typeface="Calibri"/>
                <a:ea typeface="Calibri"/>
                <a:cs typeface="Calibri"/>
                <a:sym typeface="Calibri"/>
              </a:rPr>
              <a:pPr>
                <a:buClr>
                  <a:srgbClr val="000000"/>
                </a:buClr>
                <a:buSzPts val="1200"/>
              </a:pPr>
              <a:t>27</a:t>
            </a:fld>
            <a:endParaRPr lang="en-US" dirty="0"/>
          </a:p>
        </p:txBody>
      </p:sp>
    </p:spTree>
    <p:extLst>
      <p:ext uri="{BB962C8B-B14F-4D97-AF65-F5344CB8AC3E}">
        <p14:creationId xmlns:p14="http://schemas.microsoft.com/office/powerpoint/2010/main" val="2019122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idx="12"/>
          </p:nvPr>
        </p:nvSpPr>
        <p:spPr/>
        <p:txBody>
          <a:bodyPr/>
          <a:lstStyle/>
          <a:p>
            <a:pPr>
              <a:buClr>
                <a:srgbClr val="000000"/>
              </a:buClr>
              <a:buSzPts val="1200"/>
            </a:pPr>
            <a:fld id="{00000000-1234-1234-1234-123412341234}" type="slidenum">
              <a:rPr lang="en-US">
                <a:solidFill>
                  <a:srgbClr val="000000"/>
                </a:solidFill>
                <a:latin typeface="Calibri"/>
                <a:ea typeface="Calibri"/>
                <a:cs typeface="Calibri"/>
                <a:sym typeface="Calibri"/>
              </a:rPr>
              <a:pPr>
                <a:buClr>
                  <a:srgbClr val="000000"/>
                </a:buClr>
                <a:buSzPts val="1200"/>
              </a:pPr>
              <a:t>28</a:t>
            </a:fld>
            <a:endParaRPr lang="en-US" dirty="0"/>
          </a:p>
        </p:txBody>
      </p:sp>
    </p:spTree>
    <p:extLst>
      <p:ext uri="{BB962C8B-B14F-4D97-AF65-F5344CB8AC3E}">
        <p14:creationId xmlns:p14="http://schemas.microsoft.com/office/powerpoint/2010/main" val="1480889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6"/>
          <p:cNvSpPr>
            <a:spLocks noGrp="1" noChangeArrowheads="1"/>
          </p:cNvSpPr>
          <p:nvPr>
            <p:ph type="ftr" sz="quarter" idx="4"/>
          </p:nvPr>
        </p:nvSpPr>
        <p:spPr>
          <a:xfrm>
            <a:off x="0" y="9167198"/>
            <a:ext cx="3160354" cy="483429"/>
          </a:xfrm>
          <a:prstGeom prst="rect">
            <a:avLst/>
          </a:prstGeom>
          <a:noFill/>
        </p:spPr>
        <p:txBody>
          <a:bodyPr lIns="97103" tIns="48551" rIns="97103" bIns="48551"/>
          <a:lstStyle/>
          <a:p>
            <a:r>
              <a:rPr lang="en-US"/>
              <a:t>Vondracek &amp; Pittman</a:t>
            </a:r>
          </a:p>
        </p:txBody>
      </p:sp>
      <p:sp>
        <p:nvSpPr>
          <p:cNvPr id="211972" name="Rectangle 7"/>
          <p:cNvSpPr>
            <a:spLocks noGrp="1" noChangeArrowheads="1"/>
          </p:cNvSpPr>
          <p:nvPr>
            <p:ph type="sldNum" sz="quarter" idx="5"/>
          </p:nvPr>
        </p:nvSpPr>
        <p:spPr>
          <a:noFill/>
        </p:spPr>
        <p:txBody>
          <a:bodyPr lIns="97103" tIns="48551" rIns="97103" bIns="48551"/>
          <a:lstStyle/>
          <a:p>
            <a:fld id="{979EAFB6-1430-4C29-AC7C-D85BBBD95E9B}" type="slidenum">
              <a:rPr lang="en-US" smtClean="0"/>
              <a:pPr/>
              <a:t>29</a:t>
            </a:fld>
            <a:endParaRPr lang="en-US"/>
          </a:p>
        </p:txBody>
      </p:sp>
      <p:sp>
        <p:nvSpPr>
          <p:cNvPr id="211973" name="Rectangle 2"/>
          <p:cNvSpPr>
            <a:spLocks noGrp="1" noRot="1" noChangeAspect="1" noChangeArrowheads="1" noTextEdit="1"/>
          </p:cNvSpPr>
          <p:nvPr>
            <p:ph type="sldImg"/>
          </p:nvPr>
        </p:nvSpPr>
        <p:spPr>
          <a:xfrm>
            <a:off x="406400" y="730250"/>
            <a:ext cx="6478588" cy="3644900"/>
          </a:xfrm>
          <a:ln/>
        </p:spPr>
      </p:sp>
      <p:sp>
        <p:nvSpPr>
          <p:cNvPr id="21197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83118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6"/>
          <p:cNvSpPr>
            <a:spLocks noGrp="1" noChangeArrowheads="1"/>
          </p:cNvSpPr>
          <p:nvPr>
            <p:ph type="ftr" sz="quarter" idx="4"/>
          </p:nvPr>
        </p:nvSpPr>
        <p:spPr>
          <a:xfrm>
            <a:off x="0" y="9167198"/>
            <a:ext cx="3160354" cy="483429"/>
          </a:xfrm>
          <a:prstGeom prst="rect">
            <a:avLst/>
          </a:prstGeom>
          <a:noFill/>
        </p:spPr>
        <p:txBody>
          <a:bodyPr lIns="97103" tIns="48551" rIns="97103" bIns="48551"/>
          <a:lstStyle/>
          <a:p>
            <a:r>
              <a:rPr lang="en-US"/>
              <a:t>Vondracek &amp; Pittman</a:t>
            </a:r>
          </a:p>
        </p:txBody>
      </p:sp>
      <p:sp>
        <p:nvSpPr>
          <p:cNvPr id="211972" name="Rectangle 7"/>
          <p:cNvSpPr>
            <a:spLocks noGrp="1" noChangeArrowheads="1"/>
          </p:cNvSpPr>
          <p:nvPr>
            <p:ph type="sldNum" sz="quarter" idx="5"/>
          </p:nvPr>
        </p:nvSpPr>
        <p:spPr>
          <a:noFill/>
        </p:spPr>
        <p:txBody>
          <a:bodyPr lIns="97103" tIns="48551" rIns="97103" bIns="48551"/>
          <a:lstStyle/>
          <a:p>
            <a:fld id="{979EAFB6-1430-4C29-AC7C-D85BBBD95E9B}" type="slidenum">
              <a:rPr lang="en-US" smtClean="0"/>
              <a:pPr/>
              <a:t>30</a:t>
            </a:fld>
            <a:endParaRPr lang="en-US"/>
          </a:p>
        </p:txBody>
      </p:sp>
      <p:sp>
        <p:nvSpPr>
          <p:cNvPr id="211973" name="Rectangle 2"/>
          <p:cNvSpPr>
            <a:spLocks noGrp="1" noRot="1" noChangeAspect="1" noChangeArrowheads="1" noTextEdit="1"/>
          </p:cNvSpPr>
          <p:nvPr>
            <p:ph type="sldImg"/>
          </p:nvPr>
        </p:nvSpPr>
        <p:spPr>
          <a:xfrm>
            <a:off x="406400" y="730250"/>
            <a:ext cx="6478588" cy="3644900"/>
          </a:xfrm>
          <a:ln/>
        </p:spPr>
      </p:sp>
      <p:sp>
        <p:nvSpPr>
          <p:cNvPr id="21197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22947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6"/>
          <p:cNvSpPr>
            <a:spLocks noGrp="1" noChangeArrowheads="1"/>
          </p:cNvSpPr>
          <p:nvPr>
            <p:ph type="ftr" sz="quarter" idx="4"/>
          </p:nvPr>
        </p:nvSpPr>
        <p:spPr>
          <a:xfrm>
            <a:off x="0" y="9167198"/>
            <a:ext cx="3160354" cy="483429"/>
          </a:xfrm>
          <a:prstGeom prst="rect">
            <a:avLst/>
          </a:prstGeom>
          <a:noFill/>
        </p:spPr>
        <p:txBody>
          <a:bodyPr lIns="97103" tIns="48551" rIns="97103" bIns="48551"/>
          <a:lstStyle/>
          <a:p>
            <a:r>
              <a:rPr lang="en-US"/>
              <a:t>Vondracek &amp; Pittman</a:t>
            </a:r>
          </a:p>
        </p:txBody>
      </p:sp>
      <p:sp>
        <p:nvSpPr>
          <p:cNvPr id="211972" name="Rectangle 7"/>
          <p:cNvSpPr>
            <a:spLocks noGrp="1" noChangeArrowheads="1"/>
          </p:cNvSpPr>
          <p:nvPr>
            <p:ph type="sldNum" sz="quarter" idx="5"/>
          </p:nvPr>
        </p:nvSpPr>
        <p:spPr>
          <a:noFill/>
        </p:spPr>
        <p:txBody>
          <a:bodyPr lIns="97103" tIns="48551" rIns="97103" bIns="48551"/>
          <a:lstStyle/>
          <a:p>
            <a:fld id="{979EAFB6-1430-4C29-AC7C-D85BBBD95E9B}" type="slidenum">
              <a:rPr lang="en-US" smtClean="0"/>
              <a:pPr/>
              <a:t>31</a:t>
            </a:fld>
            <a:endParaRPr lang="en-US"/>
          </a:p>
        </p:txBody>
      </p:sp>
      <p:sp>
        <p:nvSpPr>
          <p:cNvPr id="211973" name="Rectangle 2"/>
          <p:cNvSpPr>
            <a:spLocks noGrp="1" noRot="1" noChangeAspect="1" noChangeArrowheads="1" noTextEdit="1"/>
          </p:cNvSpPr>
          <p:nvPr>
            <p:ph type="sldImg"/>
          </p:nvPr>
        </p:nvSpPr>
        <p:spPr>
          <a:xfrm>
            <a:off x="406400" y="730250"/>
            <a:ext cx="6478588" cy="3644900"/>
          </a:xfrm>
          <a:ln/>
        </p:spPr>
      </p:sp>
      <p:sp>
        <p:nvSpPr>
          <p:cNvPr id="21197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628322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a:noFill/>
        </p:spPr>
        <p:txBody>
          <a:bodyPr lIns="97103" tIns="48551" rIns="97103" bIns="48551"/>
          <a:lstStyle/>
          <a:p>
            <a:r>
              <a:rPr lang="en-US"/>
              <a:t>GED 2006 Writing What Are the Problems?</a:t>
            </a:r>
          </a:p>
        </p:txBody>
      </p:sp>
      <p:sp>
        <p:nvSpPr>
          <p:cNvPr id="135171" name="Rectangle 6"/>
          <p:cNvSpPr>
            <a:spLocks noGrp="1" noChangeArrowheads="1"/>
          </p:cNvSpPr>
          <p:nvPr>
            <p:ph type="ftr" sz="quarter" idx="4"/>
          </p:nvPr>
        </p:nvSpPr>
        <p:spPr>
          <a:noFill/>
        </p:spPr>
        <p:txBody>
          <a:bodyPr lIns="97103" tIns="48551" rIns="97103" bIns="48551"/>
          <a:lstStyle/>
          <a:p>
            <a:r>
              <a:rPr lang="en-US"/>
              <a:t>Vondracek &amp; PIttman</a:t>
            </a:r>
          </a:p>
        </p:txBody>
      </p:sp>
      <p:sp>
        <p:nvSpPr>
          <p:cNvPr id="135172" name="Rectangle 7"/>
          <p:cNvSpPr>
            <a:spLocks noGrp="1" noChangeArrowheads="1"/>
          </p:cNvSpPr>
          <p:nvPr>
            <p:ph type="sldNum" sz="quarter" idx="5"/>
          </p:nvPr>
        </p:nvSpPr>
        <p:spPr>
          <a:noFill/>
        </p:spPr>
        <p:txBody>
          <a:bodyPr lIns="97103" tIns="48551" rIns="97103" bIns="48551"/>
          <a:lstStyle/>
          <a:p>
            <a:fld id="{D76186B6-2D35-466E-8C64-AB091C9F097A}" type="slidenum">
              <a:rPr lang="en-US" smtClean="0"/>
              <a:pPr/>
              <a:t>34</a:t>
            </a:fld>
            <a:endParaRPr lang="en-US"/>
          </a:p>
        </p:txBody>
      </p:sp>
      <p:sp>
        <p:nvSpPr>
          <p:cNvPr id="135173" name="Rectangle 2"/>
          <p:cNvSpPr>
            <a:spLocks noGrp="1" noRot="1" noChangeAspect="1" noChangeArrowheads="1" noTextEdit="1"/>
          </p:cNvSpPr>
          <p:nvPr>
            <p:ph type="sldImg"/>
          </p:nvPr>
        </p:nvSpPr>
        <p:spPr>
          <a:xfrm>
            <a:off x="428625" y="723900"/>
            <a:ext cx="6434138" cy="3619500"/>
          </a:xfrm>
          <a:ln/>
        </p:spPr>
      </p:sp>
      <p:sp>
        <p:nvSpPr>
          <p:cNvPr id="135174" name="Rectangle 3"/>
          <p:cNvSpPr>
            <a:spLocks noGrp="1" noChangeArrowheads="1"/>
          </p:cNvSpPr>
          <p:nvPr>
            <p:ph type="body" idx="1"/>
          </p:nvPr>
        </p:nvSpPr>
        <p:spPr>
          <a:xfrm>
            <a:off x="971663" y="4583641"/>
            <a:ext cx="5349046" cy="4343598"/>
          </a:xfrm>
          <a:noFill/>
          <a:ln/>
        </p:spPr>
        <p:txBody>
          <a:bodyPr/>
          <a:lstStyle/>
          <a:p>
            <a:endParaRPr lang="en-US" dirty="0"/>
          </a:p>
        </p:txBody>
      </p:sp>
    </p:spTree>
    <p:extLst>
      <p:ext uri="{BB962C8B-B14F-4D97-AF65-F5344CB8AC3E}">
        <p14:creationId xmlns:p14="http://schemas.microsoft.com/office/powerpoint/2010/main" val="4001821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a:noFill/>
        </p:spPr>
        <p:txBody>
          <a:bodyPr lIns="97103" tIns="48551" rIns="97103" bIns="48551"/>
          <a:lstStyle/>
          <a:p>
            <a:r>
              <a:rPr lang="en-US"/>
              <a:t>GED 2006 Writing What Are the Problems?</a:t>
            </a:r>
          </a:p>
        </p:txBody>
      </p:sp>
      <p:sp>
        <p:nvSpPr>
          <p:cNvPr id="135171" name="Rectangle 6"/>
          <p:cNvSpPr>
            <a:spLocks noGrp="1" noChangeArrowheads="1"/>
          </p:cNvSpPr>
          <p:nvPr>
            <p:ph type="ftr" sz="quarter" idx="4"/>
          </p:nvPr>
        </p:nvSpPr>
        <p:spPr>
          <a:noFill/>
        </p:spPr>
        <p:txBody>
          <a:bodyPr lIns="97103" tIns="48551" rIns="97103" bIns="48551"/>
          <a:lstStyle/>
          <a:p>
            <a:r>
              <a:rPr lang="en-US"/>
              <a:t>Vondracek &amp; PIttman</a:t>
            </a:r>
          </a:p>
        </p:txBody>
      </p:sp>
      <p:sp>
        <p:nvSpPr>
          <p:cNvPr id="135172" name="Rectangle 7"/>
          <p:cNvSpPr>
            <a:spLocks noGrp="1" noChangeArrowheads="1"/>
          </p:cNvSpPr>
          <p:nvPr>
            <p:ph type="sldNum" sz="quarter" idx="5"/>
          </p:nvPr>
        </p:nvSpPr>
        <p:spPr>
          <a:noFill/>
        </p:spPr>
        <p:txBody>
          <a:bodyPr lIns="97103" tIns="48551" rIns="97103" bIns="48551"/>
          <a:lstStyle/>
          <a:p>
            <a:fld id="{D76186B6-2D35-466E-8C64-AB091C9F097A}" type="slidenum">
              <a:rPr lang="en-US" smtClean="0"/>
              <a:pPr/>
              <a:t>35</a:t>
            </a:fld>
            <a:endParaRPr lang="en-US"/>
          </a:p>
        </p:txBody>
      </p:sp>
      <p:sp>
        <p:nvSpPr>
          <p:cNvPr id="135173" name="Rectangle 2"/>
          <p:cNvSpPr>
            <a:spLocks noGrp="1" noRot="1" noChangeAspect="1" noChangeArrowheads="1" noTextEdit="1"/>
          </p:cNvSpPr>
          <p:nvPr>
            <p:ph type="sldImg"/>
          </p:nvPr>
        </p:nvSpPr>
        <p:spPr>
          <a:xfrm>
            <a:off x="428625" y="723900"/>
            <a:ext cx="6434138" cy="3619500"/>
          </a:xfrm>
          <a:ln/>
        </p:spPr>
      </p:sp>
      <p:sp>
        <p:nvSpPr>
          <p:cNvPr id="135174" name="Rectangle 3"/>
          <p:cNvSpPr>
            <a:spLocks noGrp="1" noChangeArrowheads="1"/>
          </p:cNvSpPr>
          <p:nvPr>
            <p:ph type="body" idx="1"/>
          </p:nvPr>
        </p:nvSpPr>
        <p:spPr>
          <a:xfrm>
            <a:off x="971663" y="4583641"/>
            <a:ext cx="5349046" cy="4343598"/>
          </a:xfrm>
          <a:noFill/>
          <a:ln/>
        </p:spPr>
        <p:txBody>
          <a:bodyPr/>
          <a:lstStyle/>
          <a:p>
            <a:pPr marL="485515" indent="-418082">
              <a:buSzPts val="2600"/>
            </a:pPr>
            <a:r>
              <a:rPr lang="en-US" sz="2800" dirty="0"/>
              <a:t>Online reviews of parks, restaurants, bars, shops/stores</a:t>
            </a:r>
          </a:p>
          <a:p>
            <a:pPr marL="971029" lvl="1" indent="-418082">
              <a:buSzPts val="2600"/>
            </a:pPr>
            <a:r>
              <a:rPr lang="en-US" sz="2800" dirty="0"/>
              <a:t>Five-Star Rating System</a:t>
            </a:r>
          </a:p>
          <a:p>
            <a:pPr marL="1456544" lvl="2" indent="-418082">
              <a:buSzPts val="2600"/>
            </a:pPr>
            <a:r>
              <a:rPr lang="en-US" sz="2800" i="1" dirty="0"/>
              <a:t>Yelp Adjacent </a:t>
            </a:r>
          </a:p>
          <a:p>
            <a:pPr marL="971029" lvl="1" indent="-418082">
              <a:buSzPts val="2600"/>
            </a:pPr>
            <a:r>
              <a:rPr lang="en-US" sz="2800" dirty="0"/>
              <a:t>Users make </a:t>
            </a:r>
            <a:r>
              <a:rPr lang="en-US" sz="2800" b="1" dirty="0"/>
              <a:t>claims</a:t>
            </a:r>
            <a:r>
              <a:rPr lang="en-US" sz="2800" dirty="0"/>
              <a:t> in their reviews </a:t>
            </a:r>
          </a:p>
          <a:p>
            <a:pPr marL="971029" lvl="1" indent="-418082">
              <a:buSzPts val="2600"/>
            </a:pPr>
            <a:r>
              <a:rPr lang="en-US" sz="2800" dirty="0"/>
              <a:t>Users </a:t>
            </a:r>
            <a:r>
              <a:rPr lang="en-US" sz="2800" b="1" dirty="0"/>
              <a:t>develop claims with support/evidence</a:t>
            </a:r>
          </a:p>
          <a:p>
            <a:endParaRPr lang="en-US" dirty="0"/>
          </a:p>
        </p:txBody>
      </p:sp>
    </p:spTree>
    <p:extLst>
      <p:ext uri="{BB962C8B-B14F-4D97-AF65-F5344CB8AC3E}">
        <p14:creationId xmlns:p14="http://schemas.microsoft.com/office/powerpoint/2010/main" val="1145241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Review the key points.</a:t>
            </a:r>
          </a:p>
          <a:p>
            <a:endParaRPr lang="en-US" b="1" dirty="0">
              <a:cs typeface="Calibri"/>
            </a:endParaRPr>
          </a:p>
          <a:p>
            <a:r>
              <a:rPr lang="en-US" b="0" dirty="0">
                <a:cs typeface="Calibri"/>
              </a:rPr>
              <a:t>Walk participants through the instructions. Emphasize the key words in the </a:t>
            </a:r>
            <a:r>
              <a:rPr lang="en-US" b="1" dirty="0">
                <a:cs typeface="Calibri"/>
              </a:rPr>
              <a:t>Plan and Write </a:t>
            </a:r>
            <a:r>
              <a:rPr lang="en-US" b="0" dirty="0">
                <a:cs typeface="Calibri"/>
              </a:rPr>
              <a:t>sections.</a:t>
            </a:r>
          </a:p>
          <a:p>
            <a:endParaRPr lang="en-US" b="0" dirty="0">
              <a:cs typeface="Calibri"/>
            </a:endParaRPr>
          </a:p>
          <a:p>
            <a:r>
              <a:rPr lang="en-US" b="0" dirty="0">
                <a:cs typeface="Calibri"/>
              </a:rPr>
              <a:t>Make special note of the last bullet that address a key concern among students.</a:t>
            </a:r>
            <a:endParaRPr lang="en-US" b="1" dirty="0">
              <a:cs typeface="Calibri"/>
            </a:endParaRPr>
          </a:p>
        </p:txBody>
      </p:sp>
      <p:sp>
        <p:nvSpPr>
          <p:cNvPr id="4" name="Slide Number Placeholder 3"/>
          <p:cNvSpPr>
            <a:spLocks noGrp="1"/>
          </p:cNvSpPr>
          <p:nvPr>
            <p:ph type="sldNum" idx="12"/>
          </p:nvPr>
        </p:nvSpPr>
        <p:spPr/>
        <p:txBody>
          <a:bodyPr/>
          <a:lstStyle/>
          <a:p>
            <a:pPr>
              <a:buClr>
                <a:srgbClr val="000000"/>
              </a:buClr>
              <a:buSzPts val="1200"/>
            </a:pPr>
            <a:fld id="{00000000-1234-1234-1234-123412341234}" type="slidenum">
              <a:rPr lang="en-US">
                <a:solidFill>
                  <a:srgbClr val="000000"/>
                </a:solidFill>
                <a:latin typeface="Calibri"/>
                <a:ea typeface="Calibri"/>
                <a:cs typeface="Calibri"/>
                <a:sym typeface="Calibri"/>
              </a:rPr>
              <a:pPr>
                <a:buClr>
                  <a:srgbClr val="000000"/>
                </a:buClr>
                <a:buSzPts val="1200"/>
              </a:pPr>
              <a:t>5</a:t>
            </a:fld>
            <a:endParaRPr lang="en-US"/>
          </a:p>
        </p:txBody>
      </p:sp>
    </p:spTree>
    <p:extLst>
      <p:ext uri="{BB962C8B-B14F-4D97-AF65-F5344CB8AC3E}">
        <p14:creationId xmlns:p14="http://schemas.microsoft.com/office/powerpoint/2010/main" val="853745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a:noFill/>
        </p:spPr>
        <p:txBody>
          <a:bodyPr lIns="97103" tIns="48551" rIns="97103" bIns="48551"/>
          <a:lstStyle/>
          <a:p>
            <a:r>
              <a:rPr lang="en-US"/>
              <a:t>GED 2006 Writing What Are the Problems?</a:t>
            </a:r>
          </a:p>
        </p:txBody>
      </p:sp>
      <p:sp>
        <p:nvSpPr>
          <p:cNvPr id="135171" name="Rectangle 6"/>
          <p:cNvSpPr>
            <a:spLocks noGrp="1" noChangeArrowheads="1"/>
          </p:cNvSpPr>
          <p:nvPr>
            <p:ph type="ftr" sz="quarter" idx="4"/>
          </p:nvPr>
        </p:nvSpPr>
        <p:spPr>
          <a:noFill/>
        </p:spPr>
        <p:txBody>
          <a:bodyPr lIns="97103" tIns="48551" rIns="97103" bIns="48551"/>
          <a:lstStyle/>
          <a:p>
            <a:r>
              <a:rPr lang="en-US"/>
              <a:t>Vondracek &amp; PIttman</a:t>
            </a:r>
          </a:p>
        </p:txBody>
      </p:sp>
      <p:sp>
        <p:nvSpPr>
          <p:cNvPr id="135172" name="Rectangle 7"/>
          <p:cNvSpPr>
            <a:spLocks noGrp="1" noChangeArrowheads="1"/>
          </p:cNvSpPr>
          <p:nvPr>
            <p:ph type="sldNum" sz="quarter" idx="5"/>
          </p:nvPr>
        </p:nvSpPr>
        <p:spPr>
          <a:noFill/>
        </p:spPr>
        <p:txBody>
          <a:bodyPr lIns="97103" tIns="48551" rIns="97103" bIns="48551"/>
          <a:lstStyle/>
          <a:p>
            <a:fld id="{D76186B6-2D35-466E-8C64-AB091C9F097A}" type="slidenum">
              <a:rPr lang="en-US" smtClean="0"/>
              <a:pPr/>
              <a:t>36</a:t>
            </a:fld>
            <a:endParaRPr lang="en-US"/>
          </a:p>
        </p:txBody>
      </p:sp>
      <p:sp>
        <p:nvSpPr>
          <p:cNvPr id="135173" name="Rectangle 2"/>
          <p:cNvSpPr>
            <a:spLocks noGrp="1" noRot="1" noChangeAspect="1" noChangeArrowheads="1" noTextEdit="1"/>
          </p:cNvSpPr>
          <p:nvPr>
            <p:ph type="sldImg"/>
          </p:nvPr>
        </p:nvSpPr>
        <p:spPr>
          <a:xfrm>
            <a:off x="428625" y="723900"/>
            <a:ext cx="6434138" cy="3619500"/>
          </a:xfrm>
          <a:ln/>
        </p:spPr>
      </p:sp>
      <p:sp>
        <p:nvSpPr>
          <p:cNvPr id="135174" name="Rectangle 3"/>
          <p:cNvSpPr>
            <a:spLocks noGrp="1" noChangeArrowheads="1"/>
          </p:cNvSpPr>
          <p:nvPr>
            <p:ph type="body" idx="1"/>
          </p:nvPr>
        </p:nvSpPr>
        <p:spPr>
          <a:xfrm>
            <a:off x="971663" y="4583641"/>
            <a:ext cx="5349046" cy="4343598"/>
          </a:xfrm>
          <a:noFill/>
          <a:ln/>
        </p:spPr>
        <p:txBody>
          <a:bodyPr/>
          <a:lstStyle/>
          <a:p>
            <a:pPr marL="485515" indent="-377623">
              <a:buSzPts val="2000"/>
              <a:buAutoNum type="arabicPeriod"/>
            </a:pPr>
            <a:r>
              <a:rPr lang="en-US" sz="2200" dirty="0"/>
              <a:t>Online resource/activity </a:t>
            </a:r>
          </a:p>
          <a:p>
            <a:pPr marL="485515" indent="-377623">
              <a:buSzPts val="2000"/>
              <a:buAutoNum type="arabicPeriod"/>
            </a:pPr>
            <a:r>
              <a:rPr lang="en-US" sz="2200" dirty="0"/>
              <a:t>Reviews of recognizable/neighborhood places spark debate</a:t>
            </a:r>
          </a:p>
          <a:p>
            <a:pPr marL="485515" indent="-377623">
              <a:buSzPts val="2000"/>
              <a:buAutoNum type="arabicPeriod"/>
            </a:pPr>
            <a:r>
              <a:rPr lang="en-US" sz="2200" dirty="0"/>
              <a:t>Non-academic language; </a:t>
            </a:r>
          </a:p>
          <a:p>
            <a:pPr marL="971029" lvl="1" indent="-377623">
              <a:buSzPts val="2000"/>
              <a:buAutoNum type="alphaLcPeriod"/>
            </a:pPr>
            <a:r>
              <a:rPr lang="en-US" sz="2200" dirty="0"/>
              <a:t>unedited (errors) </a:t>
            </a:r>
          </a:p>
          <a:p>
            <a:pPr marL="485515" indent="-377623">
              <a:buSzPts val="2000"/>
              <a:buAutoNum type="arabicPeriod"/>
            </a:pPr>
            <a:r>
              <a:rPr lang="en-US" sz="2200" dirty="0"/>
              <a:t>Wide variety of authorship</a:t>
            </a:r>
          </a:p>
          <a:p>
            <a:pPr marL="485515" indent="-377623">
              <a:buSzPts val="2000"/>
              <a:buAutoNum type="arabicPeriod"/>
            </a:pPr>
            <a:r>
              <a:rPr lang="en-US" sz="2200" dirty="0"/>
              <a:t>Prior knowledge isn’t an obstacle</a:t>
            </a:r>
          </a:p>
          <a:p>
            <a:pPr marL="485515" indent="-377623">
              <a:buSzPts val="2000"/>
              <a:buAutoNum type="arabicPeriod"/>
            </a:pPr>
            <a:r>
              <a:rPr lang="en-US" sz="2200" dirty="0"/>
              <a:t>Accessible and Approachable (not “formal” argumentative prompt)</a:t>
            </a:r>
          </a:p>
          <a:p>
            <a:pPr marL="485515" indent="-377623">
              <a:buSzPts val="2000"/>
              <a:buAutoNum type="arabicPeriod"/>
            </a:pPr>
            <a:r>
              <a:rPr lang="en-US" sz="2200" dirty="0"/>
              <a:t>Google Reviews are </a:t>
            </a:r>
            <a:r>
              <a:rPr lang="en-US" sz="2200" u="sng" dirty="0"/>
              <a:t>essentially</a:t>
            </a:r>
            <a:r>
              <a:rPr lang="en-US" sz="2200" dirty="0"/>
              <a:t> Intro. paragraphs</a:t>
            </a:r>
          </a:p>
          <a:p>
            <a:pPr marL="485515" indent="-377623">
              <a:buSzPts val="2000"/>
              <a:buAutoNum type="arabicPeriod"/>
            </a:pPr>
            <a:r>
              <a:rPr lang="en-US" sz="2200" dirty="0"/>
              <a:t>Fun?  </a:t>
            </a:r>
          </a:p>
          <a:p>
            <a:endParaRPr lang="en-US" dirty="0"/>
          </a:p>
        </p:txBody>
      </p:sp>
    </p:spTree>
    <p:extLst>
      <p:ext uri="{BB962C8B-B14F-4D97-AF65-F5344CB8AC3E}">
        <p14:creationId xmlns:p14="http://schemas.microsoft.com/office/powerpoint/2010/main" val="1782757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a:noFill/>
        </p:spPr>
        <p:txBody>
          <a:bodyPr lIns="97103" tIns="48551" rIns="97103" bIns="48551"/>
          <a:lstStyle/>
          <a:p>
            <a:r>
              <a:rPr lang="en-US"/>
              <a:t>GED 2006 Writing What Are the Problems?</a:t>
            </a:r>
          </a:p>
        </p:txBody>
      </p:sp>
      <p:sp>
        <p:nvSpPr>
          <p:cNvPr id="135171" name="Rectangle 6"/>
          <p:cNvSpPr>
            <a:spLocks noGrp="1" noChangeArrowheads="1"/>
          </p:cNvSpPr>
          <p:nvPr>
            <p:ph type="ftr" sz="quarter" idx="4"/>
          </p:nvPr>
        </p:nvSpPr>
        <p:spPr>
          <a:noFill/>
        </p:spPr>
        <p:txBody>
          <a:bodyPr lIns="97103" tIns="48551" rIns="97103" bIns="48551"/>
          <a:lstStyle/>
          <a:p>
            <a:r>
              <a:rPr lang="en-US"/>
              <a:t>Vondracek &amp; PIttman</a:t>
            </a:r>
          </a:p>
        </p:txBody>
      </p:sp>
      <p:sp>
        <p:nvSpPr>
          <p:cNvPr id="135172" name="Rectangle 7"/>
          <p:cNvSpPr>
            <a:spLocks noGrp="1" noChangeArrowheads="1"/>
          </p:cNvSpPr>
          <p:nvPr>
            <p:ph type="sldNum" sz="quarter" idx="5"/>
          </p:nvPr>
        </p:nvSpPr>
        <p:spPr>
          <a:noFill/>
        </p:spPr>
        <p:txBody>
          <a:bodyPr lIns="97103" tIns="48551" rIns="97103" bIns="48551"/>
          <a:lstStyle/>
          <a:p>
            <a:fld id="{D76186B6-2D35-466E-8C64-AB091C9F097A}" type="slidenum">
              <a:rPr lang="en-US" smtClean="0"/>
              <a:pPr/>
              <a:t>37</a:t>
            </a:fld>
            <a:endParaRPr lang="en-US"/>
          </a:p>
        </p:txBody>
      </p:sp>
      <p:sp>
        <p:nvSpPr>
          <p:cNvPr id="135173" name="Rectangle 2"/>
          <p:cNvSpPr>
            <a:spLocks noGrp="1" noRot="1" noChangeAspect="1" noChangeArrowheads="1" noTextEdit="1"/>
          </p:cNvSpPr>
          <p:nvPr>
            <p:ph type="sldImg"/>
          </p:nvPr>
        </p:nvSpPr>
        <p:spPr>
          <a:xfrm>
            <a:off x="428625" y="723900"/>
            <a:ext cx="6434138" cy="3619500"/>
          </a:xfrm>
          <a:ln/>
        </p:spPr>
      </p:sp>
      <p:sp>
        <p:nvSpPr>
          <p:cNvPr id="135174" name="Rectangle 3"/>
          <p:cNvSpPr>
            <a:spLocks noGrp="1" noChangeArrowheads="1"/>
          </p:cNvSpPr>
          <p:nvPr>
            <p:ph type="body" idx="1"/>
          </p:nvPr>
        </p:nvSpPr>
        <p:spPr>
          <a:xfrm>
            <a:off x="971663" y="4583641"/>
            <a:ext cx="5349046" cy="4343598"/>
          </a:xfrm>
          <a:noFill/>
          <a:ln/>
        </p:spPr>
        <p:txBody>
          <a:bodyPr/>
          <a:lstStyle/>
          <a:p>
            <a:pPr marL="485515" indent="-377623">
              <a:buSzPts val="2000"/>
              <a:buAutoNum type="arabicPeriod"/>
            </a:pPr>
            <a:r>
              <a:rPr lang="en-US" sz="2200" dirty="0"/>
              <a:t>Online resource/activity </a:t>
            </a:r>
          </a:p>
          <a:p>
            <a:pPr marL="485515" indent="-377623">
              <a:buSzPts val="2000"/>
              <a:buAutoNum type="arabicPeriod"/>
            </a:pPr>
            <a:r>
              <a:rPr lang="en-US" sz="2200" dirty="0"/>
              <a:t>Reviews of recognizable/neighborhood places spark debate</a:t>
            </a:r>
          </a:p>
          <a:p>
            <a:pPr marL="485515" indent="-377623">
              <a:buSzPts val="2000"/>
              <a:buAutoNum type="arabicPeriod"/>
            </a:pPr>
            <a:r>
              <a:rPr lang="en-US" sz="2200" dirty="0"/>
              <a:t>Non-academic language; </a:t>
            </a:r>
          </a:p>
          <a:p>
            <a:pPr marL="971029" lvl="1" indent="-377623">
              <a:buSzPts val="2000"/>
              <a:buAutoNum type="alphaLcPeriod"/>
            </a:pPr>
            <a:r>
              <a:rPr lang="en-US" sz="2200" dirty="0"/>
              <a:t>unedited (errors) </a:t>
            </a:r>
          </a:p>
          <a:p>
            <a:pPr marL="485515" indent="-377623">
              <a:buSzPts val="2000"/>
              <a:buAutoNum type="arabicPeriod"/>
            </a:pPr>
            <a:r>
              <a:rPr lang="en-US" sz="2200" dirty="0"/>
              <a:t>Wide variety of authorship</a:t>
            </a:r>
          </a:p>
          <a:p>
            <a:pPr marL="485515" indent="-377623">
              <a:buSzPts val="2000"/>
              <a:buAutoNum type="arabicPeriod"/>
            </a:pPr>
            <a:r>
              <a:rPr lang="en-US" sz="2200" dirty="0"/>
              <a:t>Prior knowledge isn’t an obstacle</a:t>
            </a:r>
          </a:p>
          <a:p>
            <a:pPr marL="485515" indent="-377623">
              <a:buSzPts val="2000"/>
              <a:buAutoNum type="arabicPeriod"/>
            </a:pPr>
            <a:r>
              <a:rPr lang="en-US" sz="2200" dirty="0"/>
              <a:t>Accessible and Approachable (not “formal” argumentative prompt)</a:t>
            </a:r>
          </a:p>
          <a:p>
            <a:pPr marL="485515" indent="-377623">
              <a:buSzPts val="2000"/>
              <a:buAutoNum type="arabicPeriod"/>
            </a:pPr>
            <a:r>
              <a:rPr lang="en-US" sz="2200" dirty="0"/>
              <a:t>Google Reviews are </a:t>
            </a:r>
            <a:r>
              <a:rPr lang="en-US" sz="2200" u="sng" dirty="0"/>
              <a:t>essentially</a:t>
            </a:r>
            <a:r>
              <a:rPr lang="en-US" sz="2200" dirty="0"/>
              <a:t> Intro. paragraphs</a:t>
            </a:r>
          </a:p>
          <a:p>
            <a:pPr marL="485515" indent="-377623">
              <a:buSzPts val="2000"/>
              <a:buAutoNum type="arabicPeriod"/>
            </a:pPr>
            <a:r>
              <a:rPr lang="en-US" sz="2200" dirty="0"/>
              <a:t>Fun?  </a:t>
            </a:r>
          </a:p>
          <a:p>
            <a:endParaRPr lang="en-US" dirty="0"/>
          </a:p>
        </p:txBody>
      </p:sp>
    </p:spTree>
    <p:extLst>
      <p:ext uri="{BB962C8B-B14F-4D97-AF65-F5344CB8AC3E}">
        <p14:creationId xmlns:p14="http://schemas.microsoft.com/office/powerpoint/2010/main" val="525066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a:noFill/>
        </p:spPr>
        <p:txBody>
          <a:bodyPr lIns="97103" tIns="48551" rIns="97103" bIns="48551"/>
          <a:lstStyle/>
          <a:p>
            <a:r>
              <a:rPr lang="en-US"/>
              <a:t>GED 2006 Writing What Are the Problems?</a:t>
            </a:r>
          </a:p>
        </p:txBody>
      </p:sp>
      <p:sp>
        <p:nvSpPr>
          <p:cNvPr id="135171" name="Rectangle 6"/>
          <p:cNvSpPr>
            <a:spLocks noGrp="1" noChangeArrowheads="1"/>
          </p:cNvSpPr>
          <p:nvPr>
            <p:ph type="ftr" sz="quarter" idx="4"/>
          </p:nvPr>
        </p:nvSpPr>
        <p:spPr>
          <a:noFill/>
        </p:spPr>
        <p:txBody>
          <a:bodyPr lIns="97103" tIns="48551" rIns="97103" bIns="48551"/>
          <a:lstStyle/>
          <a:p>
            <a:r>
              <a:rPr lang="en-US"/>
              <a:t>Vondracek &amp; PIttman</a:t>
            </a:r>
          </a:p>
        </p:txBody>
      </p:sp>
      <p:sp>
        <p:nvSpPr>
          <p:cNvPr id="135172" name="Rectangle 7"/>
          <p:cNvSpPr>
            <a:spLocks noGrp="1" noChangeArrowheads="1"/>
          </p:cNvSpPr>
          <p:nvPr>
            <p:ph type="sldNum" sz="quarter" idx="5"/>
          </p:nvPr>
        </p:nvSpPr>
        <p:spPr>
          <a:noFill/>
        </p:spPr>
        <p:txBody>
          <a:bodyPr lIns="97103" tIns="48551" rIns="97103" bIns="48551"/>
          <a:lstStyle/>
          <a:p>
            <a:fld id="{D76186B6-2D35-466E-8C64-AB091C9F097A}" type="slidenum">
              <a:rPr lang="en-US" smtClean="0"/>
              <a:pPr/>
              <a:t>38</a:t>
            </a:fld>
            <a:endParaRPr lang="en-US"/>
          </a:p>
        </p:txBody>
      </p:sp>
      <p:sp>
        <p:nvSpPr>
          <p:cNvPr id="135173" name="Rectangle 2"/>
          <p:cNvSpPr>
            <a:spLocks noGrp="1" noRot="1" noChangeAspect="1" noChangeArrowheads="1" noTextEdit="1"/>
          </p:cNvSpPr>
          <p:nvPr>
            <p:ph type="sldImg"/>
          </p:nvPr>
        </p:nvSpPr>
        <p:spPr>
          <a:xfrm>
            <a:off x="428625" y="723900"/>
            <a:ext cx="6434138" cy="3619500"/>
          </a:xfrm>
          <a:ln/>
        </p:spPr>
      </p:sp>
      <p:sp>
        <p:nvSpPr>
          <p:cNvPr id="135174" name="Rectangle 3"/>
          <p:cNvSpPr>
            <a:spLocks noGrp="1" noChangeArrowheads="1"/>
          </p:cNvSpPr>
          <p:nvPr>
            <p:ph type="body" idx="1"/>
          </p:nvPr>
        </p:nvSpPr>
        <p:spPr>
          <a:xfrm>
            <a:off x="971663" y="4583641"/>
            <a:ext cx="5349046" cy="4343598"/>
          </a:xfrm>
          <a:noFill/>
          <a:ln/>
        </p:spPr>
        <p:txBody>
          <a:bodyPr/>
          <a:lstStyle/>
          <a:p>
            <a:pPr marL="485515" indent="-377623">
              <a:buSzPts val="2000"/>
              <a:buAutoNum type="arabicPeriod"/>
            </a:pPr>
            <a:r>
              <a:rPr lang="en-US" sz="2200" dirty="0"/>
              <a:t>Online resource/activity </a:t>
            </a:r>
          </a:p>
          <a:p>
            <a:pPr marL="485515" indent="-377623">
              <a:buSzPts val="2000"/>
              <a:buAutoNum type="arabicPeriod"/>
            </a:pPr>
            <a:r>
              <a:rPr lang="en-US" sz="2200" dirty="0"/>
              <a:t>Reviews of recognizable/neighborhood places spark debate</a:t>
            </a:r>
          </a:p>
          <a:p>
            <a:pPr marL="485515" indent="-377623">
              <a:buSzPts val="2000"/>
              <a:buAutoNum type="arabicPeriod"/>
            </a:pPr>
            <a:r>
              <a:rPr lang="en-US" sz="2200" dirty="0"/>
              <a:t>Non-academic language; </a:t>
            </a:r>
          </a:p>
          <a:p>
            <a:pPr marL="971029" lvl="1" indent="-377623">
              <a:buSzPts val="2000"/>
              <a:buAutoNum type="alphaLcPeriod"/>
            </a:pPr>
            <a:r>
              <a:rPr lang="en-US" sz="2200" dirty="0"/>
              <a:t>unedited (errors) </a:t>
            </a:r>
          </a:p>
          <a:p>
            <a:pPr marL="485515" indent="-377623">
              <a:buSzPts val="2000"/>
              <a:buAutoNum type="arabicPeriod"/>
            </a:pPr>
            <a:r>
              <a:rPr lang="en-US" sz="2200" dirty="0"/>
              <a:t>Wide variety of authorship</a:t>
            </a:r>
          </a:p>
          <a:p>
            <a:pPr marL="485515" indent="-377623">
              <a:buSzPts val="2000"/>
              <a:buAutoNum type="arabicPeriod"/>
            </a:pPr>
            <a:r>
              <a:rPr lang="en-US" sz="2200" dirty="0"/>
              <a:t>Prior knowledge isn’t an obstacle</a:t>
            </a:r>
          </a:p>
          <a:p>
            <a:pPr marL="485515" indent="-377623">
              <a:buSzPts val="2000"/>
              <a:buAutoNum type="arabicPeriod"/>
            </a:pPr>
            <a:r>
              <a:rPr lang="en-US" sz="2200" dirty="0"/>
              <a:t>Accessible and Approachable (not “formal” argumentative prompt)</a:t>
            </a:r>
          </a:p>
          <a:p>
            <a:pPr marL="485515" indent="-377623">
              <a:buSzPts val="2000"/>
              <a:buAutoNum type="arabicPeriod"/>
            </a:pPr>
            <a:r>
              <a:rPr lang="en-US" sz="2200" dirty="0"/>
              <a:t>Google Reviews are </a:t>
            </a:r>
            <a:r>
              <a:rPr lang="en-US" sz="2200" u="sng" dirty="0"/>
              <a:t>essentially</a:t>
            </a:r>
            <a:r>
              <a:rPr lang="en-US" sz="2200" dirty="0"/>
              <a:t> Intro. paragraphs</a:t>
            </a:r>
          </a:p>
          <a:p>
            <a:pPr marL="485515" indent="-377623">
              <a:buSzPts val="2000"/>
              <a:buAutoNum type="arabicPeriod"/>
            </a:pPr>
            <a:r>
              <a:rPr lang="en-US" sz="2200" dirty="0"/>
              <a:t>Fun?  </a:t>
            </a:r>
          </a:p>
          <a:p>
            <a:endParaRPr lang="en-US" dirty="0"/>
          </a:p>
        </p:txBody>
      </p:sp>
    </p:spTree>
    <p:extLst>
      <p:ext uri="{BB962C8B-B14F-4D97-AF65-F5344CB8AC3E}">
        <p14:creationId xmlns:p14="http://schemas.microsoft.com/office/powerpoint/2010/main" val="1448193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a:noFill/>
        </p:spPr>
        <p:txBody>
          <a:bodyPr lIns="97103" tIns="48551" rIns="97103" bIns="48551"/>
          <a:lstStyle/>
          <a:p>
            <a:r>
              <a:rPr lang="en-US"/>
              <a:t>GED 2006 Writing What Are the Problems?</a:t>
            </a:r>
          </a:p>
        </p:txBody>
      </p:sp>
      <p:sp>
        <p:nvSpPr>
          <p:cNvPr id="135171" name="Rectangle 6"/>
          <p:cNvSpPr>
            <a:spLocks noGrp="1" noChangeArrowheads="1"/>
          </p:cNvSpPr>
          <p:nvPr>
            <p:ph type="ftr" sz="quarter" idx="4"/>
          </p:nvPr>
        </p:nvSpPr>
        <p:spPr>
          <a:noFill/>
        </p:spPr>
        <p:txBody>
          <a:bodyPr lIns="97103" tIns="48551" rIns="97103" bIns="48551"/>
          <a:lstStyle/>
          <a:p>
            <a:r>
              <a:rPr lang="en-US"/>
              <a:t>Vondracek &amp; PIttman</a:t>
            </a:r>
          </a:p>
        </p:txBody>
      </p:sp>
      <p:sp>
        <p:nvSpPr>
          <p:cNvPr id="135172" name="Rectangle 7"/>
          <p:cNvSpPr>
            <a:spLocks noGrp="1" noChangeArrowheads="1"/>
          </p:cNvSpPr>
          <p:nvPr>
            <p:ph type="sldNum" sz="quarter" idx="5"/>
          </p:nvPr>
        </p:nvSpPr>
        <p:spPr>
          <a:noFill/>
        </p:spPr>
        <p:txBody>
          <a:bodyPr lIns="97103" tIns="48551" rIns="97103" bIns="48551"/>
          <a:lstStyle/>
          <a:p>
            <a:fld id="{D76186B6-2D35-466E-8C64-AB091C9F097A}" type="slidenum">
              <a:rPr lang="en-US" smtClean="0"/>
              <a:pPr/>
              <a:t>39</a:t>
            </a:fld>
            <a:endParaRPr lang="en-US"/>
          </a:p>
        </p:txBody>
      </p:sp>
      <p:sp>
        <p:nvSpPr>
          <p:cNvPr id="135173" name="Rectangle 2"/>
          <p:cNvSpPr>
            <a:spLocks noGrp="1" noRot="1" noChangeAspect="1" noChangeArrowheads="1" noTextEdit="1"/>
          </p:cNvSpPr>
          <p:nvPr>
            <p:ph type="sldImg"/>
          </p:nvPr>
        </p:nvSpPr>
        <p:spPr>
          <a:xfrm>
            <a:off x="428625" y="723900"/>
            <a:ext cx="6434138" cy="3619500"/>
          </a:xfrm>
          <a:ln/>
        </p:spPr>
      </p:sp>
      <p:sp>
        <p:nvSpPr>
          <p:cNvPr id="135174" name="Rectangle 3"/>
          <p:cNvSpPr>
            <a:spLocks noGrp="1" noChangeArrowheads="1"/>
          </p:cNvSpPr>
          <p:nvPr>
            <p:ph type="body" idx="1"/>
          </p:nvPr>
        </p:nvSpPr>
        <p:spPr>
          <a:xfrm>
            <a:off x="971663" y="4583641"/>
            <a:ext cx="5349046" cy="4343598"/>
          </a:xfrm>
          <a:noFill/>
          <a:ln/>
        </p:spPr>
        <p:txBody>
          <a:bodyPr/>
          <a:lstStyle/>
          <a:p>
            <a:pPr marL="485515" indent="-377623">
              <a:buSzPts val="2000"/>
              <a:buAutoNum type="arabicPeriod"/>
            </a:pPr>
            <a:r>
              <a:rPr lang="en-US" sz="2200" dirty="0"/>
              <a:t>Online resource/activity </a:t>
            </a:r>
          </a:p>
          <a:p>
            <a:pPr marL="485515" indent="-377623">
              <a:buSzPts val="2000"/>
              <a:buAutoNum type="arabicPeriod"/>
            </a:pPr>
            <a:r>
              <a:rPr lang="en-US" sz="2200" dirty="0"/>
              <a:t>Reviews of recognizable/neighborhood places spark debate</a:t>
            </a:r>
          </a:p>
          <a:p>
            <a:pPr marL="485515" indent="-377623">
              <a:buSzPts val="2000"/>
              <a:buAutoNum type="arabicPeriod"/>
            </a:pPr>
            <a:r>
              <a:rPr lang="en-US" sz="2200" dirty="0"/>
              <a:t>Non-academic language; </a:t>
            </a:r>
          </a:p>
          <a:p>
            <a:pPr marL="971029" lvl="1" indent="-377623">
              <a:buSzPts val="2000"/>
              <a:buAutoNum type="alphaLcPeriod"/>
            </a:pPr>
            <a:r>
              <a:rPr lang="en-US" sz="2200" dirty="0"/>
              <a:t>unedited (errors) </a:t>
            </a:r>
          </a:p>
          <a:p>
            <a:pPr marL="485515" indent="-377623">
              <a:buSzPts val="2000"/>
              <a:buAutoNum type="arabicPeriod"/>
            </a:pPr>
            <a:r>
              <a:rPr lang="en-US" sz="2200" dirty="0"/>
              <a:t>Wide variety of authorship</a:t>
            </a:r>
          </a:p>
          <a:p>
            <a:pPr marL="485515" indent="-377623">
              <a:buSzPts val="2000"/>
              <a:buAutoNum type="arabicPeriod"/>
            </a:pPr>
            <a:r>
              <a:rPr lang="en-US" sz="2200" dirty="0"/>
              <a:t>Prior knowledge isn’t an obstacle</a:t>
            </a:r>
          </a:p>
          <a:p>
            <a:pPr marL="485515" indent="-377623">
              <a:buSzPts val="2000"/>
              <a:buAutoNum type="arabicPeriod"/>
            </a:pPr>
            <a:r>
              <a:rPr lang="en-US" sz="2200" dirty="0"/>
              <a:t>Accessible and Approachable (not “formal” argumentative prompt)</a:t>
            </a:r>
          </a:p>
          <a:p>
            <a:pPr marL="485515" indent="-377623">
              <a:buSzPts val="2000"/>
              <a:buAutoNum type="arabicPeriod"/>
            </a:pPr>
            <a:r>
              <a:rPr lang="en-US" sz="2200" dirty="0"/>
              <a:t>Google Reviews are </a:t>
            </a:r>
            <a:r>
              <a:rPr lang="en-US" sz="2200" u="sng" dirty="0"/>
              <a:t>essentially</a:t>
            </a:r>
            <a:r>
              <a:rPr lang="en-US" sz="2200" dirty="0"/>
              <a:t> Intro. paragraphs</a:t>
            </a:r>
          </a:p>
          <a:p>
            <a:pPr marL="485515" indent="-377623">
              <a:buSzPts val="2000"/>
              <a:buAutoNum type="arabicPeriod"/>
            </a:pPr>
            <a:r>
              <a:rPr lang="en-US" sz="2200" dirty="0"/>
              <a:t>Fun?  </a:t>
            </a:r>
          </a:p>
          <a:p>
            <a:endParaRPr lang="en-US" dirty="0"/>
          </a:p>
        </p:txBody>
      </p:sp>
    </p:spTree>
    <p:extLst>
      <p:ext uri="{BB962C8B-B14F-4D97-AF65-F5344CB8AC3E}">
        <p14:creationId xmlns:p14="http://schemas.microsoft.com/office/powerpoint/2010/main" val="2006420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a:noFill/>
        </p:spPr>
        <p:txBody>
          <a:bodyPr lIns="97103" tIns="48551" rIns="97103" bIns="48551"/>
          <a:lstStyle/>
          <a:p>
            <a:r>
              <a:rPr lang="en-US"/>
              <a:t>GED 2006 Writing What Are the Problems?</a:t>
            </a:r>
          </a:p>
        </p:txBody>
      </p:sp>
      <p:sp>
        <p:nvSpPr>
          <p:cNvPr id="135171" name="Rectangle 6"/>
          <p:cNvSpPr>
            <a:spLocks noGrp="1" noChangeArrowheads="1"/>
          </p:cNvSpPr>
          <p:nvPr>
            <p:ph type="ftr" sz="quarter" idx="4"/>
          </p:nvPr>
        </p:nvSpPr>
        <p:spPr>
          <a:noFill/>
        </p:spPr>
        <p:txBody>
          <a:bodyPr lIns="97103" tIns="48551" rIns="97103" bIns="48551"/>
          <a:lstStyle/>
          <a:p>
            <a:r>
              <a:rPr lang="en-US"/>
              <a:t>Vondracek &amp; PIttman</a:t>
            </a:r>
          </a:p>
        </p:txBody>
      </p:sp>
      <p:sp>
        <p:nvSpPr>
          <p:cNvPr id="135172" name="Rectangle 7"/>
          <p:cNvSpPr>
            <a:spLocks noGrp="1" noChangeArrowheads="1"/>
          </p:cNvSpPr>
          <p:nvPr>
            <p:ph type="sldNum" sz="quarter" idx="5"/>
          </p:nvPr>
        </p:nvSpPr>
        <p:spPr>
          <a:noFill/>
        </p:spPr>
        <p:txBody>
          <a:bodyPr lIns="97103" tIns="48551" rIns="97103" bIns="48551"/>
          <a:lstStyle/>
          <a:p>
            <a:fld id="{D76186B6-2D35-466E-8C64-AB091C9F097A}" type="slidenum">
              <a:rPr lang="en-US" smtClean="0"/>
              <a:pPr/>
              <a:t>40</a:t>
            </a:fld>
            <a:endParaRPr lang="en-US"/>
          </a:p>
        </p:txBody>
      </p:sp>
      <p:sp>
        <p:nvSpPr>
          <p:cNvPr id="135173" name="Rectangle 2"/>
          <p:cNvSpPr>
            <a:spLocks noGrp="1" noRot="1" noChangeAspect="1" noChangeArrowheads="1" noTextEdit="1"/>
          </p:cNvSpPr>
          <p:nvPr>
            <p:ph type="sldImg"/>
          </p:nvPr>
        </p:nvSpPr>
        <p:spPr>
          <a:xfrm>
            <a:off x="428625" y="723900"/>
            <a:ext cx="6434138" cy="3619500"/>
          </a:xfrm>
          <a:ln/>
        </p:spPr>
      </p:sp>
      <p:sp>
        <p:nvSpPr>
          <p:cNvPr id="135174" name="Rectangle 3"/>
          <p:cNvSpPr>
            <a:spLocks noGrp="1" noChangeArrowheads="1"/>
          </p:cNvSpPr>
          <p:nvPr>
            <p:ph type="body" idx="1"/>
          </p:nvPr>
        </p:nvSpPr>
        <p:spPr>
          <a:xfrm>
            <a:off x="971663" y="4583641"/>
            <a:ext cx="5349046" cy="4343598"/>
          </a:xfrm>
          <a:noFill/>
          <a:ln/>
        </p:spPr>
        <p:txBody>
          <a:bodyPr/>
          <a:lstStyle/>
          <a:p>
            <a:pPr marL="485515" indent="-377623">
              <a:buSzPts val="2000"/>
              <a:buAutoNum type="arabicPeriod"/>
            </a:pPr>
            <a:r>
              <a:rPr lang="en-US" sz="2200" dirty="0"/>
              <a:t>Online resource/activity </a:t>
            </a:r>
          </a:p>
          <a:p>
            <a:pPr marL="485515" indent="-377623">
              <a:buSzPts val="2000"/>
              <a:buAutoNum type="arabicPeriod"/>
            </a:pPr>
            <a:r>
              <a:rPr lang="en-US" sz="2200" dirty="0"/>
              <a:t>Reviews of recognizable/neighborhood places spark debate</a:t>
            </a:r>
          </a:p>
          <a:p>
            <a:pPr marL="485515" indent="-377623">
              <a:buSzPts val="2000"/>
              <a:buAutoNum type="arabicPeriod"/>
            </a:pPr>
            <a:r>
              <a:rPr lang="en-US" sz="2200" dirty="0"/>
              <a:t>Non-academic language; </a:t>
            </a:r>
          </a:p>
          <a:p>
            <a:pPr marL="971029" lvl="1" indent="-377623">
              <a:buSzPts val="2000"/>
              <a:buAutoNum type="alphaLcPeriod"/>
            </a:pPr>
            <a:r>
              <a:rPr lang="en-US" sz="2200" dirty="0"/>
              <a:t>unedited (errors) </a:t>
            </a:r>
          </a:p>
          <a:p>
            <a:pPr marL="485515" indent="-377623">
              <a:buSzPts val="2000"/>
              <a:buAutoNum type="arabicPeriod"/>
            </a:pPr>
            <a:r>
              <a:rPr lang="en-US" sz="2200" dirty="0"/>
              <a:t>Wide variety of authorship</a:t>
            </a:r>
          </a:p>
          <a:p>
            <a:pPr marL="485515" indent="-377623">
              <a:buSzPts val="2000"/>
              <a:buAutoNum type="arabicPeriod"/>
            </a:pPr>
            <a:r>
              <a:rPr lang="en-US" sz="2200" dirty="0"/>
              <a:t>Prior knowledge isn’t an obstacle</a:t>
            </a:r>
          </a:p>
          <a:p>
            <a:pPr marL="485515" indent="-377623">
              <a:buSzPts val="2000"/>
              <a:buAutoNum type="arabicPeriod"/>
            </a:pPr>
            <a:r>
              <a:rPr lang="en-US" sz="2200" dirty="0"/>
              <a:t>Accessible and Approachable (not “formal” argumentative prompt)</a:t>
            </a:r>
          </a:p>
          <a:p>
            <a:pPr marL="485515" indent="-377623">
              <a:buSzPts val="2000"/>
              <a:buAutoNum type="arabicPeriod"/>
            </a:pPr>
            <a:r>
              <a:rPr lang="en-US" sz="2200" dirty="0"/>
              <a:t>Google Reviews are </a:t>
            </a:r>
            <a:r>
              <a:rPr lang="en-US" sz="2200" u="sng" dirty="0"/>
              <a:t>essentially</a:t>
            </a:r>
            <a:r>
              <a:rPr lang="en-US" sz="2200" dirty="0"/>
              <a:t> Intro. paragraphs</a:t>
            </a:r>
          </a:p>
          <a:p>
            <a:pPr marL="485515" indent="-377623">
              <a:buSzPts val="2000"/>
              <a:buAutoNum type="arabicPeriod"/>
            </a:pPr>
            <a:r>
              <a:rPr lang="en-US" sz="2200" dirty="0"/>
              <a:t>Fun?  </a:t>
            </a:r>
          </a:p>
          <a:p>
            <a:endParaRPr lang="en-US" dirty="0"/>
          </a:p>
        </p:txBody>
      </p:sp>
    </p:spTree>
    <p:extLst>
      <p:ext uri="{BB962C8B-B14F-4D97-AF65-F5344CB8AC3E}">
        <p14:creationId xmlns:p14="http://schemas.microsoft.com/office/powerpoint/2010/main" val="2207057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a:noFill/>
        </p:spPr>
        <p:txBody>
          <a:bodyPr lIns="97103" tIns="48551" rIns="97103" bIns="48551"/>
          <a:lstStyle/>
          <a:p>
            <a:r>
              <a:rPr lang="en-US"/>
              <a:t>GED 2006 Writing What Are the Problems?</a:t>
            </a:r>
          </a:p>
        </p:txBody>
      </p:sp>
      <p:sp>
        <p:nvSpPr>
          <p:cNvPr id="135171" name="Rectangle 6"/>
          <p:cNvSpPr>
            <a:spLocks noGrp="1" noChangeArrowheads="1"/>
          </p:cNvSpPr>
          <p:nvPr>
            <p:ph type="ftr" sz="quarter" idx="4"/>
          </p:nvPr>
        </p:nvSpPr>
        <p:spPr>
          <a:noFill/>
        </p:spPr>
        <p:txBody>
          <a:bodyPr lIns="97103" tIns="48551" rIns="97103" bIns="48551"/>
          <a:lstStyle/>
          <a:p>
            <a:r>
              <a:rPr lang="en-US"/>
              <a:t>Vondracek &amp; PIttman</a:t>
            </a:r>
          </a:p>
        </p:txBody>
      </p:sp>
      <p:sp>
        <p:nvSpPr>
          <p:cNvPr id="135172" name="Rectangle 7"/>
          <p:cNvSpPr>
            <a:spLocks noGrp="1" noChangeArrowheads="1"/>
          </p:cNvSpPr>
          <p:nvPr>
            <p:ph type="sldNum" sz="quarter" idx="5"/>
          </p:nvPr>
        </p:nvSpPr>
        <p:spPr>
          <a:noFill/>
        </p:spPr>
        <p:txBody>
          <a:bodyPr lIns="97103" tIns="48551" rIns="97103" bIns="48551"/>
          <a:lstStyle/>
          <a:p>
            <a:fld id="{D76186B6-2D35-466E-8C64-AB091C9F097A}" type="slidenum">
              <a:rPr lang="en-US" smtClean="0"/>
              <a:pPr/>
              <a:t>41</a:t>
            </a:fld>
            <a:endParaRPr lang="en-US"/>
          </a:p>
        </p:txBody>
      </p:sp>
      <p:sp>
        <p:nvSpPr>
          <p:cNvPr id="135173" name="Rectangle 2"/>
          <p:cNvSpPr>
            <a:spLocks noGrp="1" noRot="1" noChangeAspect="1" noChangeArrowheads="1" noTextEdit="1"/>
          </p:cNvSpPr>
          <p:nvPr>
            <p:ph type="sldImg"/>
          </p:nvPr>
        </p:nvSpPr>
        <p:spPr>
          <a:xfrm>
            <a:off x="428625" y="723900"/>
            <a:ext cx="6434138" cy="3619500"/>
          </a:xfrm>
          <a:ln/>
        </p:spPr>
      </p:sp>
      <p:sp>
        <p:nvSpPr>
          <p:cNvPr id="135174" name="Rectangle 3"/>
          <p:cNvSpPr>
            <a:spLocks noGrp="1" noChangeArrowheads="1"/>
          </p:cNvSpPr>
          <p:nvPr>
            <p:ph type="body" idx="1"/>
          </p:nvPr>
        </p:nvSpPr>
        <p:spPr>
          <a:xfrm>
            <a:off x="971663" y="4583641"/>
            <a:ext cx="5349046" cy="4343598"/>
          </a:xfrm>
          <a:noFill/>
          <a:ln/>
        </p:spPr>
        <p:txBody>
          <a:bodyPr/>
          <a:lstStyle/>
          <a:p>
            <a:pPr marL="485515" indent="-377623">
              <a:buSzPts val="2000"/>
              <a:buAutoNum type="arabicPeriod"/>
            </a:pPr>
            <a:r>
              <a:rPr lang="en-US" sz="2200" dirty="0"/>
              <a:t>Online resource/activity </a:t>
            </a:r>
          </a:p>
          <a:p>
            <a:pPr marL="485515" indent="-377623">
              <a:buSzPts val="2000"/>
              <a:buAutoNum type="arabicPeriod"/>
            </a:pPr>
            <a:r>
              <a:rPr lang="en-US" sz="2200" dirty="0"/>
              <a:t>Reviews of recognizable/neighborhood places spark debate</a:t>
            </a:r>
          </a:p>
          <a:p>
            <a:pPr marL="485515" indent="-377623">
              <a:buSzPts val="2000"/>
              <a:buAutoNum type="arabicPeriod"/>
            </a:pPr>
            <a:r>
              <a:rPr lang="en-US" sz="2200" dirty="0"/>
              <a:t>Non-academic language; </a:t>
            </a:r>
          </a:p>
          <a:p>
            <a:pPr marL="971029" lvl="1" indent="-377623">
              <a:buSzPts val="2000"/>
              <a:buAutoNum type="alphaLcPeriod"/>
            </a:pPr>
            <a:r>
              <a:rPr lang="en-US" sz="2200" dirty="0"/>
              <a:t>unedited (errors) </a:t>
            </a:r>
          </a:p>
          <a:p>
            <a:pPr marL="485515" indent="-377623">
              <a:buSzPts val="2000"/>
              <a:buAutoNum type="arabicPeriod"/>
            </a:pPr>
            <a:r>
              <a:rPr lang="en-US" sz="2200" dirty="0"/>
              <a:t>Wide variety of authorship</a:t>
            </a:r>
          </a:p>
          <a:p>
            <a:pPr marL="485515" indent="-377623">
              <a:buSzPts val="2000"/>
              <a:buAutoNum type="arabicPeriod"/>
            </a:pPr>
            <a:r>
              <a:rPr lang="en-US" sz="2200" dirty="0"/>
              <a:t>Prior knowledge isn’t an obstacle</a:t>
            </a:r>
          </a:p>
          <a:p>
            <a:pPr marL="485515" indent="-377623">
              <a:buSzPts val="2000"/>
              <a:buAutoNum type="arabicPeriod"/>
            </a:pPr>
            <a:r>
              <a:rPr lang="en-US" sz="2200" dirty="0"/>
              <a:t>Accessible and Approachable (not “formal” argumentative prompt)</a:t>
            </a:r>
          </a:p>
          <a:p>
            <a:pPr marL="485515" indent="-377623">
              <a:buSzPts val="2000"/>
              <a:buAutoNum type="arabicPeriod"/>
            </a:pPr>
            <a:r>
              <a:rPr lang="en-US" sz="2200" dirty="0"/>
              <a:t>Google Reviews are </a:t>
            </a:r>
            <a:r>
              <a:rPr lang="en-US" sz="2200" u="sng" dirty="0"/>
              <a:t>essentially</a:t>
            </a:r>
            <a:r>
              <a:rPr lang="en-US" sz="2200" dirty="0"/>
              <a:t> Intro. paragraphs</a:t>
            </a:r>
          </a:p>
          <a:p>
            <a:pPr marL="485515" indent="-377623">
              <a:buSzPts val="2000"/>
              <a:buAutoNum type="arabicPeriod"/>
            </a:pPr>
            <a:r>
              <a:rPr lang="en-US" sz="2200" dirty="0"/>
              <a:t>Fun?  </a:t>
            </a:r>
          </a:p>
          <a:p>
            <a:endParaRPr lang="en-US" dirty="0"/>
          </a:p>
        </p:txBody>
      </p:sp>
    </p:spTree>
    <p:extLst>
      <p:ext uri="{BB962C8B-B14F-4D97-AF65-F5344CB8AC3E}">
        <p14:creationId xmlns:p14="http://schemas.microsoft.com/office/powerpoint/2010/main" val="1549407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184127e75_3_2:notes"/>
          <p:cNvSpPr>
            <a:spLocks noGrp="1" noRot="1" noChangeAspect="1"/>
          </p:cNvSpPr>
          <p:nvPr>
            <p:ph type="sldImg" idx="2"/>
          </p:nvPr>
        </p:nvSpPr>
        <p:spPr>
          <a:xfrm>
            <a:off x="406400" y="730250"/>
            <a:ext cx="6478588" cy="3644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184127e75_3_2:notes"/>
          <p:cNvSpPr txBox="1">
            <a:spLocks noGrp="1"/>
          </p:cNvSpPr>
          <p:nvPr>
            <p:ph type="body" idx="1"/>
          </p:nvPr>
        </p:nvSpPr>
        <p:spPr>
          <a:xfrm>
            <a:off x="729238" y="4618501"/>
            <a:ext cx="5833894" cy="4375421"/>
          </a:xfrm>
          <a:prstGeom prst="rect">
            <a:avLst/>
          </a:prstGeom>
        </p:spPr>
        <p:txBody>
          <a:bodyPr spcFirstLastPara="1" wrap="square" lIns="97086" tIns="97086" rIns="97086" bIns="97086" anchor="t" anchorCtr="0">
            <a:noAutofit/>
          </a:bodyPr>
          <a:lstStyle/>
          <a:p>
            <a:endParaRPr/>
          </a:p>
        </p:txBody>
      </p:sp>
    </p:spTree>
    <p:extLst>
      <p:ext uri="{BB962C8B-B14F-4D97-AF65-F5344CB8AC3E}">
        <p14:creationId xmlns:p14="http://schemas.microsoft.com/office/powerpoint/2010/main" val="2297324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a:noFill/>
        </p:spPr>
        <p:txBody>
          <a:bodyPr lIns="97103" tIns="48551" rIns="97103" bIns="48551"/>
          <a:lstStyle/>
          <a:p>
            <a:r>
              <a:rPr lang="en-US"/>
              <a:t>GED 2006 Writing What Are the Problems?</a:t>
            </a:r>
          </a:p>
        </p:txBody>
      </p:sp>
      <p:sp>
        <p:nvSpPr>
          <p:cNvPr id="135171" name="Rectangle 6"/>
          <p:cNvSpPr>
            <a:spLocks noGrp="1" noChangeArrowheads="1"/>
          </p:cNvSpPr>
          <p:nvPr>
            <p:ph type="ftr" sz="quarter" idx="4"/>
          </p:nvPr>
        </p:nvSpPr>
        <p:spPr>
          <a:noFill/>
        </p:spPr>
        <p:txBody>
          <a:bodyPr lIns="97103" tIns="48551" rIns="97103" bIns="48551"/>
          <a:lstStyle/>
          <a:p>
            <a:r>
              <a:rPr lang="en-US"/>
              <a:t>Vondracek &amp; PIttman</a:t>
            </a:r>
          </a:p>
        </p:txBody>
      </p:sp>
      <p:sp>
        <p:nvSpPr>
          <p:cNvPr id="135172" name="Rectangle 7"/>
          <p:cNvSpPr>
            <a:spLocks noGrp="1" noChangeArrowheads="1"/>
          </p:cNvSpPr>
          <p:nvPr>
            <p:ph type="sldNum" sz="quarter" idx="5"/>
          </p:nvPr>
        </p:nvSpPr>
        <p:spPr>
          <a:noFill/>
        </p:spPr>
        <p:txBody>
          <a:bodyPr lIns="97103" tIns="48551" rIns="97103" bIns="48551"/>
          <a:lstStyle/>
          <a:p>
            <a:fld id="{D76186B6-2D35-466E-8C64-AB091C9F097A}" type="slidenum">
              <a:rPr lang="en-US" smtClean="0"/>
              <a:pPr/>
              <a:t>43</a:t>
            </a:fld>
            <a:endParaRPr lang="en-US"/>
          </a:p>
        </p:txBody>
      </p:sp>
      <p:sp>
        <p:nvSpPr>
          <p:cNvPr id="135173" name="Rectangle 2"/>
          <p:cNvSpPr>
            <a:spLocks noGrp="1" noRot="1" noChangeAspect="1" noChangeArrowheads="1" noTextEdit="1"/>
          </p:cNvSpPr>
          <p:nvPr>
            <p:ph type="sldImg"/>
          </p:nvPr>
        </p:nvSpPr>
        <p:spPr>
          <a:xfrm>
            <a:off x="428625" y="723900"/>
            <a:ext cx="6434138" cy="3619500"/>
          </a:xfrm>
          <a:ln/>
        </p:spPr>
      </p:sp>
      <p:sp>
        <p:nvSpPr>
          <p:cNvPr id="135174" name="Rectangle 3"/>
          <p:cNvSpPr>
            <a:spLocks noGrp="1" noChangeArrowheads="1"/>
          </p:cNvSpPr>
          <p:nvPr>
            <p:ph type="body" idx="1"/>
          </p:nvPr>
        </p:nvSpPr>
        <p:spPr>
          <a:xfrm>
            <a:off x="971663" y="4583641"/>
            <a:ext cx="5349046" cy="4343598"/>
          </a:xfrm>
          <a:noFill/>
          <a:ln/>
        </p:spPr>
        <p:txBody>
          <a:bodyPr/>
          <a:lstStyle/>
          <a:p>
            <a:pPr marL="485515" indent="-377623">
              <a:buSzPts val="2000"/>
              <a:buAutoNum type="arabicPeriod"/>
            </a:pPr>
            <a:r>
              <a:rPr lang="en-US" sz="2200" dirty="0"/>
              <a:t>Online resource/activity </a:t>
            </a:r>
          </a:p>
          <a:p>
            <a:pPr marL="485515" indent="-377623">
              <a:buSzPts val="2000"/>
              <a:buAutoNum type="arabicPeriod"/>
            </a:pPr>
            <a:r>
              <a:rPr lang="en-US" sz="2200" dirty="0"/>
              <a:t>Reviews of recognizable/neighborhood places spark debate</a:t>
            </a:r>
          </a:p>
          <a:p>
            <a:pPr marL="485515" indent="-377623">
              <a:buSzPts val="2000"/>
              <a:buAutoNum type="arabicPeriod"/>
            </a:pPr>
            <a:r>
              <a:rPr lang="en-US" sz="2200" dirty="0"/>
              <a:t>Non-academic language; </a:t>
            </a:r>
          </a:p>
          <a:p>
            <a:pPr marL="971029" lvl="1" indent="-377623">
              <a:buSzPts val="2000"/>
              <a:buAutoNum type="alphaLcPeriod"/>
            </a:pPr>
            <a:r>
              <a:rPr lang="en-US" sz="2200" dirty="0"/>
              <a:t>unedited (errors) </a:t>
            </a:r>
          </a:p>
          <a:p>
            <a:pPr marL="485515" indent="-377623">
              <a:buSzPts val="2000"/>
              <a:buAutoNum type="arabicPeriod"/>
            </a:pPr>
            <a:r>
              <a:rPr lang="en-US" sz="2200" dirty="0"/>
              <a:t>Wide variety of authorship</a:t>
            </a:r>
          </a:p>
          <a:p>
            <a:pPr marL="485515" indent="-377623">
              <a:buSzPts val="2000"/>
              <a:buAutoNum type="arabicPeriod"/>
            </a:pPr>
            <a:r>
              <a:rPr lang="en-US" sz="2200" dirty="0"/>
              <a:t>Prior knowledge isn’t an obstacle</a:t>
            </a:r>
          </a:p>
          <a:p>
            <a:pPr marL="485515" indent="-377623">
              <a:buSzPts val="2000"/>
              <a:buAutoNum type="arabicPeriod"/>
            </a:pPr>
            <a:r>
              <a:rPr lang="en-US" sz="2200" dirty="0"/>
              <a:t>Accessible and Approachable (not “formal” argumentative prompt)</a:t>
            </a:r>
          </a:p>
          <a:p>
            <a:pPr marL="485515" indent="-377623">
              <a:buSzPts val="2000"/>
              <a:buAutoNum type="arabicPeriod"/>
            </a:pPr>
            <a:r>
              <a:rPr lang="en-US" sz="2200" dirty="0"/>
              <a:t>Google Reviews are </a:t>
            </a:r>
            <a:r>
              <a:rPr lang="en-US" sz="2200" u="sng" dirty="0"/>
              <a:t>essentially</a:t>
            </a:r>
            <a:r>
              <a:rPr lang="en-US" sz="2200" dirty="0"/>
              <a:t> Intro. paragraphs</a:t>
            </a:r>
          </a:p>
          <a:p>
            <a:pPr marL="485515" indent="-377623">
              <a:buSzPts val="2000"/>
              <a:buAutoNum type="arabicPeriod"/>
            </a:pPr>
            <a:r>
              <a:rPr lang="en-US" sz="2200" dirty="0"/>
              <a:t>Fun?  </a:t>
            </a:r>
          </a:p>
          <a:p>
            <a:endParaRPr lang="en-US" dirty="0"/>
          </a:p>
        </p:txBody>
      </p:sp>
    </p:spTree>
    <p:extLst>
      <p:ext uri="{BB962C8B-B14F-4D97-AF65-F5344CB8AC3E}">
        <p14:creationId xmlns:p14="http://schemas.microsoft.com/office/powerpoint/2010/main" val="48413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0250"/>
            <a:ext cx="6478588" cy="3644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1431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0250"/>
            <a:ext cx="6478588" cy="3644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9923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provides the clearest explanation for the purpose behind the extended response. It is all about applying/demonstrating the ability to use skills that are assessed in the rest of the GED RLA test.</a:t>
            </a:r>
          </a:p>
          <a:p>
            <a:endParaRPr lang="en-US" dirty="0">
              <a:cs typeface="Calibri"/>
            </a:endParaRPr>
          </a:p>
        </p:txBody>
      </p:sp>
      <p:sp>
        <p:nvSpPr>
          <p:cNvPr id="4" name="Slide Number Placeholder 3"/>
          <p:cNvSpPr>
            <a:spLocks noGrp="1"/>
          </p:cNvSpPr>
          <p:nvPr>
            <p:ph type="sldNum" idx="12"/>
          </p:nvPr>
        </p:nvSpPr>
        <p:spPr/>
        <p:txBody>
          <a:bodyPr/>
          <a:lstStyle/>
          <a:p>
            <a:pPr>
              <a:buClr>
                <a:srgbClr val="000000"/>
              </a:buClr>
              <a:buSzPts val="1200"/>
            </a:pPr>
            <a:fld id="{00000000-1234-1234-1234-123412341234}" type="slidenum">
              <a:rPr lang="en-US">
                <a:solidFill>
                  <a:srgbClr val="000000"/>
                </a:solidFill>
                <a:latin typeface="Calibri"/>
                <a:ea typeface="Calibri"/>
                <a:cs typeface="Calibri"/>
                <a:sym typeface="Calibri"/>
              </a:rPr>
              <a:pPr>
                <a:buClr>
                  <a:srgbClr val="000000"/>
                </a:buClr>
                <a:buSzPts val="1200"/>
              </a:pPr>
              <a:t>6</a:t>
            </a:fld>
            <a:endParaRPr lang="en-US" dirty="0"/>
          </a:p>
        </p:txBody>
      </p:sp>
    </p:spTree>
    <p:extLst>
      <p:ext uri="{BB962C8B-B14F-4D97-AF65-F5344CB8AC3E}">
        <p14:creationId xmlns:p14="http://schemas.microsoft.com/office/powerpoint/2010/main" val="1153668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claim?  A claim is the main argument of an essay. It is the most important part of an academic paper.  A claim defines the paper’s goals, direction, and scope. It is supported by evidence.  A claim must be argumentative.  A good claim makes a focused argument (Because of the growing obesity epidemic, elementary schools should ban junk food from their cafeterias.) rather than a general one (Junk food is bad.).  Academic claims are complex, nuanced, specific, and detailed.</a:t>
            </a:r>
          </a:p>
        </p:txBody>
      </p:sp>
      <p:sp>
        <p:nvSpPr>
          <p:cNvPr id="4" name="Slide Number Placeholder 3"/>
          <p:cNvSpPr>
            <a:spLocks noGrp="1"/>
          </p:cNvSpPr>
          <p:nvPr>
            <p:ph type="sldNum" sz="quarter" idx="5"/>
          </p:nvPr>
        </p:nvSpPr>
        <p:spPr/>
        <p:txBody>
          <a:bodyPr/>
          <a:lstStyle/>
          <a:p>
            <a:fld id="{6583769A-2A3C-664A-B1A3-FCFF0FA87D20}" type="slidenum">
              <a:rPr lang="en-US" smtClean="0"/>
              <a:t>51</a:t>
            </a:fld>
            <a:endParaRPr lang="en-US"/>
          </a:p>
        </p:txBody>
      </p:sp>
    </p:spTree>
    <p:extLst>
      <p:ext uri="{BB962C8B-B14F-4D97-AF65-F5344CB8AC3E}">
        <p14:creationId xmlns:p14="http://schemas.microsoft.com/office/powerpoint/2010/main" val="226282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52</a:t>
            </a:fld>
            <a:endParaRPr lang="en-US"/>
          </a:p>
        </p:txBody>
      </p:sp>
    </p:spTree>
    <p:extLst>
      <p:ext uri="{BB962C8B-B14F-4D97-AF65-F5344CB8AC3E}">
        <p14:creationId xmlns:p14="http://schemas.microsoft.com/office/powerpoint/2010/main" val="866067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27075"/>
            <a:ext cx="6465888" cy="3636963"/>
          </a:xfrm>
          <a:prstGeom prst="rect">
            <a:avLst/>
          </a:prstGeom>
        </p:spPr>
      </p:sp>
      <p:sp>
        <p:nvSpPr>
          <p:cNvPr id="3" name="Notes Placeholder 2"/>
          <p:cNvSpPr>
            <a:spLocks noGrp="1"/>
          </p:cNvSpPr>
          <p:nvPr>
            <p:ph type="body" idx="1"/>
          </p:nvPr>
        </p:nvSpPr>
        <p:spPr/>
        <p:txBody>
          <a:bodyPr/>
          <a:lstStyle/>
          <a:p>
            <a:r>
              <a:rPr lang="en-US" b="1" dirty="0"/>
              <a:t>Key Points</a:t>
            </a:r>
          </a:p>
          <a:p>
            <a:endParaRPr lang="en-US" b="1" dirty="0"/>
          </a:p>
          <a:p>
            <a:r>
              <a:rPr lang="en-US" b="0" dirty="0"/>
              <a:t>Discuss that evidence is more than just facts and</a:t>
            </a:r>
            <a:r>
              <a:rPr lang="en-US" b="0" baseline="0" dirty="0"/>
              <a:t> stats. </a:t>
            </a:r>
          </a:p>
          <a:p>
            <a:endParaRPr lang="en-US" b="0" baseline="0" dirty="0"/>
          </a:p>
          <a:p>
            <a:r>
              <a:rPr lang="en-US" b="0" baseline="0" dirty="0"/>
              <a:t>Share the different types of evidence and definitions on the chart. Discuss why this makes a difference in analyzing text and developing a claim as students read the source texts to find evidence.</a:t>
            </a:r>
          </a:p>
          <a:p>
            <a:endParaRPr lang="en-US" b="0" baseline="0" dirty="0"/>
          </a:p>
          <a:p>
            <a:r>
              <a:rPr lang="en-US" b="0" baseline="0" dirty="0"/>
              <a:t>Review the different types of evidence and definitions on the chart.</a:t>
            </a:r>
            <a:endParaRPr lang="en-US" b="0" dirty="0"/>
          </a:p>
        </p:txBody>
      </p:sp>
      <p:sp>
        <p:nvSpPr>
          <p:cNvPr id="5" name="Date Placeholder 4"/>
          <p:cNvSpPr>
            <a:spLocks noGrp="1"/>
          </p:cNvSpPr>
          <p:nvPr>
            <p:ph type="dt" idx="13"/>
          </p:nvPr>
        </p:nvSpPr>
        <p:spPr/>
        <p:txBody>
          <a:bodyPr/>
          <a:lstStyle/>
          <a:p>
            <a:pPr>
              <a:defRPr/>
            </a:pPr>
            <a:r>
              <a:rPr lang="en-US" altLang="en-US"/>
              <a:t>7/2018</a:t>
            </a:r>
            <a:endParaRPr lang="en-US" altLang="en-US" dirty="0"/>
          </a:p>
        </p:txBody>
      </p:sp>
      <p:sp>
        <p:nvSpPr>
          <p:cNvPr id="8" name="Footer Placeholder 5"/>
          <p:cNvSpPr>
            <a:spLocks noGrp="1"/>
          </p:cNvSpPr>
          <p:nvPr>
            <p:ph type="ftr" sz="quarter" idx="4"/>
          </p:nvPr>
        </p:nvSpPr>
        <p:spPr>
          <a:xfrm>
            <a:off x="1" y="9210202"/>
            <a:ext cx="3149050" cy="485007"/>
          </a:xfrm>
        </p:spPr>
        <p:txBody>
          <a:bodyPr/>
          <a:lstStyle/>
          <a:p>
            <a:pPr>
              <a:defRPr/>
            </a:pPr>
            <a:r>
              <a:rPr lang="en-US" dirty="0"/>
              <a:t>© Copyright GED Testing Service LLC. All rights reserved</a:t>
            </a:r>
          </a:p>
        </p:txBody>
      </p:sp>
      <p:sp>
        <p:nvSpPr>
          <p:cNvPr id="9" name="Slide Number Placeholder 3"/>
          <p:cNvSpPr>
            <a:spLocks noGrp="1"/>
          </p:cNvSpPr>
          <p:nvPr>
            <p:ph type="sldNum" sz="quarter" idx="5"/>
          </p:nvPr>
        </p:nvSpPr>
        <p:spPr>
          <a:xfrm>
            <a:off x="4115609" y="9210202"/>
            <a:ext cx="3149050" cy="485007"/>
          </a:xfrm>
        </p:spPr>
        <p:txBody>
          <a:bodyPr/>
          <a:lstStyle/>
          <a:p>
            <a:fld id="{F4B847EB-B2BF-D24D-A326-78699DF339EC}" type="slidenum">
              <a:rPr lang="en-US" smtClean="0"/>
              <a:t>54</a:t>
            </a:fld>
            <a:endParaRPr lang="en-US" dirty="0"/>
          </a:p>
        </p:txBody>
      </p:sp>
      <p:sp>
        <p:nvSpPr>
          <p:cNvPr id="10" name="Header Placeholder 7"/>
          <p:cNvSpPr>
            <a:spLocks noGrp="1"/>
          </p:cNvSpPr>
          <p:nvPr>
            <p:ph type="hdr" sz="quarter"/>
          </p:nvPr>
        </p:nvSpPr>
        <p:spPr>
          <a:xfrm>
            <a:off x="1" y="-14316"/>
            <a:ext cx="3149050" cy="485007"/>
          </a:xfrm>
          <a:prstGeom prst="rect">
            <a:avLst/>
          </a:prstGeom>
        </p:spPr>
        <p:txBody>
          <a:bodyPr/>
          <a:lstStyle/>
          <a:p>
            <a:pPr>
              <a:defRPr/>
            </a:pPr>
            <a:r>
              <a:rPr lang="en-US" dirty="0"/>
              <a:t>Reasoning through Language Arts</a:t>
            </a:r>
          </a:p>
        </p:txBody>
      </p:sp>
    </p:spTree>
    <p:extLst>
      <p:ext uri="{BB962C8B-B14F-4D97-AF65-F5344CB8AC3E}">
        <p14:creationId xmlns:p14="http://schemas.microsoft.com/office/powerpoint/2010/main" val="1250433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214438"/>
            <a:ext cx="5832475" cy="3281362"/>
          </a:xfrm>
        </p:spPr>
      </p:sp>
      <p:sp>
        <p:nvSpPr>
          <p:cNvPr id="3" name="Notes Placeholder 2"/>
          <p:cNvSpPr>
            <a:spLocks noGrp="1"/>
          </p:cNvSpPr>
          <p:nvPr>
            <p:ph type="body" idx="1"/>
          </p:nvPr>
        </p:nvSpPr>
        <p:spPr/>
        <p:txBody>
          <a:bodyPr/>
          <a:lstStyle/>
          <a:p>
            <a:pPr defTabSz="997538"/>
            <a:r>
              <a:rPr lang="en-US" b="1" dirty="0"/>
              <a:t>Key Points </a:t>
            </a:r>
            <a:r>
              <a:rPr lang="en-US" altLang="en-US" b="1" dirty="0"/>
              <a:t>(This slide has multiple animations.)</a:t>
            </a:r>
            <a:endParaRPr lang="en-US" b="1" dirty="0"/>
          </a:p>
          <a:p>
            <a:endParaRPr lang="en-US" b="1" dirty="0"/>
          </a:p>
          <a:p>
            <a:pPr fontAlgn="base"/>
            <a:r>
              <a:rPr lang="en-US" dirty="0"/>
              <a:t>Well-written essays and papers have main ideas that are evident from the very beginning. The message should not be unclear or cloaked in too many words. Students need to state what you will be talking about, proving, dismissing, etc. This should be clear right away. The reader does not need to excavate two paragraphs to know what you will be discussing; it’s all right there in the introduction.</a:t>
            </a:r>
          </a:p>
          <a:p>
            <a:pPr fontAlgn="base"/>
            <a:endParaRPr lang="en-US" dirty="0"/>
          </a:p>
          <a:p>
            <a:pPr fontAlgn="base"/>
            <a:r>
              <a:rPr lang="en-US" dirty="0"/>
              <a:t>In the same sense, what the rest of essay or paper will look like is evident. The writer’s next few sentences in the introductory paragraph guide the reader. Each paragraph should then bring up a new point to support the thesis statement.</a:t>
            </a:r>
          </a:p>
          <a:p>
            <a:endParaRPr lang="en-US" b="1" dirty="0"/>
          </a:p>
          <a:p>
            <a:r>
              <a:rPr lang="en-US" b="1" dirty="0"/>
              <a:t>“So What” Question - </a:t>
            </a:r>
            <a:r>
              <a:rPr lang="en-US" dirty="0"/>
              <a:t>The so what question distinguishes the outstanding papers from the competent ones. The so what question, as its name implies, simply looks at the interpretive claim you’re making and asks, “So what?”</a:t>
            </a:r>
          </a:p>
          <a:p>
            <a:endParaRPr lang="en-US" dirty="0"/>
          </a:p>
          <a:p>
            <a:pPr fontAlgn="base"/>
            <a:r>
              <a:rPr lang="en-US" dirty="0"/>
              <a:t>Be prepared to answer “So what?” about your thesis statement.</a:t>
            </a:r>
          </a:p>
          <a:p>
            <a:pPr fontAlgn="base"/>
            <a:r>
              <a:rPr lang="en-US" dirty="0"/>
              <a:t>Be prepared to explain why the point you are making is worthy of a paper. Why should the reader read it?</a:t>
            </a:r>
          </a:p>
          <a:p>
            <a:endParaRPr lang="en-US" b="1" dirty="0"/>
          </a:p>
        </p:txBody>
      </p:sp>
      <p:sp>
        <p:nvSpPr>
          <p:cNvPr id="4" name="Slide Number Placeholder 3"/>
          <p:cNvSpPr>
            <a:spLocks noGrp="1"/>
          </p:cNvSpPr>
          <p:nvPr>
            <p:ph type="sldNum" sz="quarter" idx="5"/>
          </p:nvPr>
        </p:nvSpPr>
        <p:spPr/>
        <p:txBody>
          <a:bodyPr/>
          <a:lstStyle/>
          <a:p>
            <a:pPr defTabSz="971029"/>
            <a:fld id="{6583769A-2A3C-664A-B1A3-FCFF0FA87D20}" type="slidenum">
              <a:rPr lang="en-US">
                <a:solidFill>
                  <a:prstClr val="black"/>
                </a:solidFill>
                <a:latin typeface="Calibri" panose="020F0502020204030204"/>
              </a:rPr>
              <a:pPr defTabSz="971029"/>
              <a:t>57</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7D834B28-5E6E-43E1-A78C-79938838F671}"/>
              </a:ext>
            </a:extLst>
          </p:cNvPr>
          <p:cNvSpPr>
            <a:spLocks noGrp="1"/>
          </p:cNvSpPr>
          <p:nvPr>
            <p:ph type="dt" idx="1"/>
          </p:nvPr>
        </p:nvSpPr>
        <p:spPr/>
        <p:txBody>
          <a:bodyPr/>
          <a:lstStyle/>
          <a:p>
            <a:pPr defTabSz="971029"/>
            <a:r>
              <a:rPr lang="en-US">
                <a:solidFill>
                  <a:prstClr val="black"/>
                </a:solidFill>
                <a:latin typeface="Calibri" panose="020F0502020204030204"/>
              </a:rPr>
              <a:t>7/25-26/2019</a:t>
            </a:r>
          </a:p>
        </p:txBody>
      </p:sp>
      <p:sp>
        <p:nvSpPr>
          <p:cNvPr id="6" name="Footer Placeholder 5">
            <a:extLst>
              <a:ext uri="{FF2B5EF4-FFF2-40B4-BE49-F238E27FC236}">
                <a16:creationId xmlns:a16="http://schemas.microsoft.com/office/drawing/2014/main" id="{C9BB3988-3C60-48D9-981F-296C3156061A}"/>
              </a:ext>
            </a:extLst>
          </p:cNvPr>
          <p:cNvSpPr>
            <a:spLocks noGrp="1"/>
          </p:cNvSpPr>
          <p:nvPr>
            <p:ph type="ftr" sz="quarter" idx="4"/>
          </p:nvPr>
        </p:nvSpPr>
        <p:spPr/>
        <p:txBody>
          <a:bodyPr/>
          <a:lstStyle/>
          <a:p>
            <a:pPr defTabSz="971029"/>
            <a:r>
              <a:rPr lang="en-US">
                <a:solidFill>
                  <a:prstClr val="black"/>
                </a:solidFill>
                <a:latin typeface="Calibri" panose="020F0502020204030204"/>
              </a:rPr>
              <a:t>© Copyright GED Testing Service LLC. All rights reserved.</a:t>
            </a:r>
          </a:p>
        </p:txBody>
      </p:sp>
      <p:sp>
        <p:nvSpPr>
          <p:cNvPr id="7" name="Header Placeholder 6">
            <a:extLst>
              <a:ext uri="{FF2B5EF4-FFF2-40B4-BE49-F238E27FC236}">
                <a16:creationId xmlns:a16="http://schemas.microsoft.com/office/drawing/2014/main" id="{3FC8EA83-707A-4B69-A84D-8F68D305C247}"/>
              </a:ext>
            </a:extLst>
          </p:cNvPr>
          <p:cNvSpPr>
            <a:spLocks noGrp="1"/>
          </p:cNvSpPr>
          <p:nvPr>
            <p:ph type="hdr" sz="quarter"/>
          </p:nvPr>
        </p:nvSpPr>
        <p:spPr/>
        <p:txBody>
          <a:bodyPr/>
          <a:lstStyle/>
          <a:p>
            <a:pPr defTabSz="971029"/>
            <a:r>
              <a:rPr lang="en-US">
                <a:solidFill>
                  <a:prstClr val="black"/>
                </a:solidFill>
                <a:latin typeface="Calibri" panose="020F0502020204030204"/>
              </a:rPr>
              <a:t>Getting Students College and Career Ready in RLA</a:t>
            </a:r>
          </a:p>
        </p:txBody>
      </p:sp>
    </p:spTree>
    <p:extLst>
      <p:ext uri="{BB962C8B-B14F-4D97-AF65-F5344CB8AC3E}">
        <p14:creationId xmlns:p14="http://schemas.microsoft.com/office/powerpoint/2010/main" val="1236259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17543-87FE-6C5F-E111-1E273F5C3C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A1B599-DE63-FA00-A419-E75A447088AF}"/>
              </a:ext>
            </a:extLst>
          </p:cNvPr>
          <p:cNvSpPr>
            <a:spLocks noGrp="1" noRot="1" noChangeAspect="1"/>
          </p:cNvSpPr>
          <p:nvPr>
            <p:ph type="sldImg"/>
          </p:nvPr>
        </p:nvSpPr>
        <p:spPr>
          <a:xfrm>
            <a:off x="782638" y="1247775"/>
            <a:ext cx="5989637" cy="3368675"/>
          </a:xfrm>
          <a:prstGeom prst="rect">
            <a:avLst/>
          </a:prstGeom>
        </p:spPr>
      </p:sp>
      <p:sp>
        <p:nvSpPr>
          <p:cNvPr id="3" name="Notes Placeholder 2">
            <a:extLst>
              <a:ext uri="{FF2B5EF4-FFF2-40B4-BE49-F238E27FC236}">
                <a16:creationId xmlns:a16="http://schemas.microsoft.com/office/drawing/2014/main" id="{071B7F2F-158C-FD1E-E269-CDB14B959853}"/>
              </a:ext>
            </a:extLst>
          </p:cNvPr>
          <p:cNvSpPr>
            <a:spLocks noGrp="1"/>
          </p:cNvSpPr>
          <p:nvPr>
            <p:ph type="body" idx="1"/>
          </p:nvPr>
        </p:nvSpPr>
        <p:spPr/>
        <p:txBody>
          <a:bodyPr/>
          <a:lstStyle/>
          <a:p>
            <a:r>
              <a:rPr lang="en-US" b="1" dirty="0"/>
              <a:t>Key Points</a:t>
            </a:r>
          </a:p>
          <a:p>
            <a:endParaRPr lang="en-US" dirty="0"/>
          </a:p>
          <a:p>
            <a:r>
              <a:rPr lang="en-US" dirty="0"/>
              <a:t>What</a:t>
            </a:r>
            <a:r>
              <a:rPr lang="en-US" baseline="0" dirty="0"/>
              <a:t> earns points? Remember, it’s not which side the test-taker likes best, but rather which side the test-taker believes is better supported and why. Maybe one side was better supported because it included more current and factual research. Maybe one side of an argument provided stronger statistical data. Whatever the reason, a single statement of stance is insufficient. To earn points, the test-taker also needs to provide more that just quotations. Evidence that is cited must be analyzed so that it supports the overall message. This requires that the test-taker “connects” the evidence back to the claim.</a:t>
            </a:r>
            <a:endParaRPr lang="en-US" dirty="0"/>
          </a:p>
        </p:txBody>
      </p:sp>
      <p:sp>
        <p:nvSpPr>
          <p:cNvPr id="4" name="Date Placeholder 3">
            <a:extLst>
              <a:ext uri="{FF2B5EF4-FFF2-40B4-BE49-F238E27FC236}">
                <a16:creationId xmlns:a16="http://schemas.microsoft.com/office/drawing/2014/main" id="{CEE9E381-9B6E-CCEA-388D-978AAC2B7140}"/>
              </a:ext>
            </a:extLst>
          </p:cNvPr>
          <p:cNvSpPr>
            <a:spLocks noGrp="1"/>
          </p:cNvSpPr>
          <p:nvPr>
            <p:ph type="dt" idx="1"/>
          </p:nvPr>
        </p:nvSpPr>
        <p:spPr/>
        <p:txBody>
          <a:bodyPr lIns="97103" tIns="48551" rIns="97103" bIns="48551"/>
          <a:lstStyle/>
          <a:p>
            <a:r>
              <a:rPr lang="en-US"/>
              <a:t>8/21/2019</a:t>
            </a:r>
          </a:p>
        </p:txBody>
      </p:sp>
      <p:sp>
        <p:nvSpPr>
          <p:cNvPr id="5" name="Footer Placeholder 4">
            <a:extLst>
              <a:ext uri="{FF2B5EF4-FFF2-40B4-BE49-F238E27FC236}">
                <a16:creationId xmlns:a16="http://schemas.microsoft.com/office/drawing/2014/main" id="{6E805237-5041-8433-F528-94F1F546ED6C}"/>
              </a:ext>
            </a:extLst>
          </p:cNvPr>
          <p:cNvSpPr>
            <a:spLocks noGrp="1"/>
          </p:cNvSpPr>
          <p:nvPr>
            <p:ph type="ftr" sz="quarter" idx="4"/>
          </p:nvPr>
        </p:nvSpPr>
        <p:spPr/>
        <p:txBody>
          <a:bodyPr lIns="97103" tIns="48551" rIns="97103" bIns="48551"/>
          <a:lstStyle/>
          <a:p>
            <a:r>
              <a:rPr lang="en-US"/>
              <a:t>© Copyright GED Testing Service LLC. All rights reserved</a:t>
            </a:r>
          </a:p>
        </p:txBody>
      </p:sp>
      <p:sp>
        <p:nvSpPr>
          <p:cNvPr id="6" name="Header Placeholder 5">
            <a:extLst>
              <a:ext uri="{FF2B5EF4-FFF2-40B4-BE49-F238E27FC236}">
                <a16:creationId xmlns:a16="http://schemas.microsoft.com/office/drawing/2014/main" id="{2183358B-FF35-FED8-32D4-E8A92808756C}"/>
              </a:ext>
            </a:extLst>
          </p:cNvPr>
          <p:cNvSpPr>
            <a:spLocks noGrp="1"/>
          </p:cNvSpPr>
          <p:nvPr>
            <p:ph type="hdr" sz="quarter"/>
          </p:nvPr>
        </p:nvSpPr>
        <p:spPr/>
        <p:txBody>
          <a:bodyPr lIns="97103" tIns="48551" rIns="97103" bIns="48551"/>
          <a:lstStyle/>
          <a:p>
            <a:r>
              <a:rPr lang="en-US"/>
              <a:t>Moving from the Red Zone - RLA</a:t>
            </a:r>
          </a:p>
        </p:txBody>
      </p:sp>
    </p:spTree>
    <p:extLst>
      <p:ext uri="{BB962C8B-B14F-4D97-AF65-F5344CB8AC3E}">
        <p14:creationId xmlns:p14="http://schemas.microsoft.com/office/powerpoint/2010/main" val="291196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each of them. Ask participants to revise.</a:t>
            </a:r>
          </a:p>
        </p:txBody>
      </p:sp>
      <p:sp>
        <p:nvSpPr>
          <p:cNvPr id="4" name="Slide Number Placeholder 3"/>
          <p:cNvSpPr>
            <a:spLocks noGrp="1"/>
          </p:cNvSpPr>
          <p:nvPr>
            <p:ph type="sldNum" sz="quarter" idx="5"/>
          </p:nvPr>
        </p:nvSpPr>
        <p:spPr/>
        <p:txBody>
          <a:bodyPr/>
          <a:lstStyle/>
          <a:p>
            <a:fld id="{6583769A-2A3C-664A-B1A3-FCFF0FA87D20}" type="slidenum">
              <a:rPr lang="en-US" smtClean="0"/>
              <a:t>61</a:t>
            </a:fld>
            <a:endParaRPr lang="en-US"/>
          </a:p>
        </p:txBody>
      </p:sp>
    </p:spTree>
    <p:extLst>
      <p:ext uri="{BB962C8B-B14F-4D97-AF65-F5344CB8AC3E}">
        <p14:creationId xmlns:p14="http://schemas.microsoft.com/office/powerpoint/2010/main" val="29354207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214438"/>
            <a:ext cx="5832475" cy="3281362"/>
          </a:xfrm>
        </p:spPr>
      </p:sp>
      <p:sp>
        <p:nvSpPr>
          <p:cNvPr id="3" name="Notes Placeholder 2"/>
          <p:cNvSpPr>
            <a:spLocks noGrp="1"/>
          </p:cNvSpPr>
          <p:nvPr>
            <p:ph type="body" idx="1"/>
          </p:nvPr>
        </p:nvSpPr>
        <p:spPr/>
        <p:txBody>
          <a:bodyPr/>
          <a:lstStyle/>
          <a:p>
            <a:r>
              <a:rPr lang="en-US" b="1" dirty="0"/>
              <a:t>Key Points (This slide includes multiple animations.)</a:t>
            </a:r>
          </a:p>
          <a:p>
            <a:endParaRPr lang="en-US" b="1" dirty="0"/>
          </a:p>
          <a:p>
            <a:r>
              <a:rPr lang="en-US" b="0" dirty="0"/>
              <a:t>Review the information and reveal the claim and the evidence the student used.</a:t>
            </a:r>
          </a:p>
        </p:txBody>
      </p:sp>
      <p:sp>
        <p:nvSpPr>
          <p:cNvPr id="4" name="Slide Number Placeholder 3"/>
          <p:cNvSpPr>
            <a:spLocks noGrp="1"/>
          </p:cNvSpPr>
          <p:nvPr>
            <p:ph type="sldNum" sz="quarter" idx="5"/>
          </p:nvPr>
        </p:nvSpPr>
        <p:spPr/>
        <p:txBody>
          <a:bodyPr/>
          <a:lstStyle/>
          <a:p>
            <a:pPr defTabSz="971029"/>
            <a:fld id="{6583769A-2A3C-664A-B1A3-FCFF0FA87D20}" type="slidenum">
              <a:rPr lang="en-US">
                <a:solidFill>
                  <a:prstClr val="black"/>
                </a:solidFill>
                <a:latin typeface="Calibri" panose="020F0502020204030204"/>
              </a:rPr>
              <a:pPr defTabSz="971029"/>
              <a:t>62</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9E5F66AC-3043-4765-A75A-ADDA94786E25}"/>
              </a:ext>
            </a:extLst>
          </p:cNvPr>
          <p:cNvSpPr>
            <a:spLocks noGrp="1"/>
          </p:cNvSpPr>
          <p:nvPr>
            <p:ph type="dt" idx="1"/>
          </p:nvPr>
        </p:nvSpPr>
        <p:spPr/>
        <p:txBody>
          <a:bodyPr/>
          <a:lstStyle/>
          <a:p>
            <a:pPr defTabSz="971029"/>
            <a:r>
              <a:rPr lang="en-US">
                <a:solidFill>
                  <a:prstClr val="black"/>
                </a:solidFill>
                <a:latin typeface="Calibri" panose="020F0502020204030204"/>
              </a:rPr>
              <a:t>7/25-26/2019</a:t>
            </a:r>
          </a:p>
        </p:txBody>
      </p:sp>
      <p:sp>
        <p:nvSpPr>
          <p:cNvPr id="6" name="Footer Placeholder 5">
            <a:extLst>
              <a:ext uri="{FF2B5EF4-FFF2-40B4-BE49-F238E27FC236}">
                <a16:creationId xmlns:a16="http://schemas.microsoft.com/office/drawing/2014/main" id="{4F82C6FF-22B4-45FA-A8C0-1050C2343EDB}"/>
              </a:ext>
            </a:extLst>
          </p:cNvPr>
          <p:cNvSpPr>
            <a:spLocks noGrp="1"/>
          </p:cNvSpPr>
          <p:nvPr>
            <p:ph type="ftr" sz="quarter" idx="4"/>
          </p:nvPr>
        </p:nvSpPr>
        <p:spPr/>
        <p:txBody>
          <a:bodyPr/>
          <a:lstStyle/>
          <a:p>
            <a:pPr defTabSz="971029"/>
            <a:r>
              <a:rPr lang="en-US">
                <a:solidFill>
                  <a:prstClr val="black"/>
                </a:solidFill>
                <a:latin typeface="Calibri" panose="020F0502020204030204"/>
              </a:rPr>
              <a:t>© Copyright GED Testing Service LLC. All rights reserved.</a:t>
            </a:r>
          </a:p>
        </p:txBody>
      </p:sp>
      <p:sp>
        <p:nvSpPr>
          <p:cNvPr id="7" name="Header Placeholder 6">
            <a:extLst>
              <a:ext uri="{FF2B5EF4-FFF2-40B4-BE49-F238E27FC236}">
                <a16:creationId xmlns:a16="http://schemas.microsoft.com/office/drawing/2014/main" id="{D852D8C9-9B40-4DE7-A0D3-B6ACB8991461}"/>
              </a:ext>
            </a:extLst>
          </p:cNvPr>
          <p:cNvSpPr>
            <a:spLocks noGrp="1"/>
          </p:cNvSpPr>
          <p:nvPr>
            <p:ph type="hdr" sz="quarter"/>
          </p:nvPr>
        </p:nvSpPr>
        <p:spPr/>
        <p:txBody>
          <a:bodyPr/>
          <a:lstStyle/>
          <a:p>
            <a:pPr defTabSz="971029"/>
            <a:r>
              <a:rPr lang="en-US">
                <a:solidFill>
                  <a:prstClr val="black"/>
                </a:solidFill>
                <a:latin typeface="Calibri" panose="020F0502020204030204"/>
              </a:rPr>
              <a:t>Getting Students College and Career Ready in RLA</a:t>
            </a:r>
          </a:p>
        </p:txBody>
      </p:sp>
    </p:spTree>
    <p:extLst>
      <p:ext uri="{BB962C8B-B14F-4D97-AF65-F5344CB8AC3E}">
        <p14:creationId xmlns:p14="http://schemas.microsoft.com/office/powerpoint/2010/main" val="3751011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F6D41-9743-30AC-26D9-DF5C8E1FCB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1AC33C-44CA-5DA0-3BD6-FC83B8E9020C}"/>
              </a:ext>
            </a:extLst>
          </p:cNvPr>
          <p:cNvSpPr>
            <a:spLocks noGrp="1" noRot="1" noChangeAspect="1"/>
          </p:cNvSpPr>
          <p:nvPr>
            <p:ph type="sldImg"/>
          </p:nvPr>
        </p:nvSpPr>
        <p:spPr>
          <a:xfrm>
            <a:off x="730250" y="1214438"/>
            <a:ext cx="5832475" cy="3281362"/>
          </a:xfrm>
        </p:spPr>
      </p:sp>
      <p:sp>
        <p:nvSpPr>
          <p:cNvPr id="3" name="Notes Placeholder 2">
            <a:extLst>
              <a:ext uri="{FF2B5EF4-FFF2-40B4-BE49-F238E27FC236}">
                <a16:creationId xmlns:a16="http://schemas.microsoft.com/office/drawing/2014/main" id="{173E8FF4-78F3-C182-D41C-63413A320509}"/>
              </a:ext>
            </a:extLst>
          </p:cNvPr>
          <p:cNvSpPr>
            <a:spLocks noGrp="1"/>
          </p:cNvSpPr>
          <p:nvPr>
            <p:ph type="body" idx="1"/>
          </p:nvPr>
        </p:nvSpPr>
        <p:spPr/>
        <p:txBody>
          <a:bodyPr/>
          <a:lstStyle/>
          <a:p>
            <a:pPr defTabSz="997538"/>
            <a:r>
              <a:rPr lang="en-US" b="1" dirty="0"/>
              <a:t>Key Points </a:t>
            </a:r>
            <a:r>
              <a:rPr lang="en-US" altLang="en-US" b="1" dirty="0"/>
              <a:t>(This slide includes an animation.)</a:t>
            </a:r>
          </a:p>
          <a:p>
            <a:pPr defTabSz="997538"/>
            <a:endParaRPr lang="en-US" altLang="en-US" b="1" dirty="0"/>
          </a:p>
          <a:p>
            <a:pPr defTabSz="997538"/>
            <a:r>
              <a:rPr lang="en-US" altLang="en-US" b="0" dirty="0"/>
              <a:t>The claim of an extended response needs two parts: a position and a reason for taking that position. By looking at the original claim and the evidence the student used, when can pull them together to write a more effective claim.</a:t>
            </a:r>
          </a:p>
          <a:p>
            <a:pPr defTabSz="997538"/>
            <a:endParaRPr lang="en-US" altLang="en-US" b="0" dirty="0"/>
          </a:p>
          <a:p>
            <a:pPr defTabSz="997538"/>
            <a:endParaRPr lang="en-US" altLang="en-US" b="0" dirty="0"/>
          </a:p>
          <a:p>
            <a:endParaRPr lang="en-US" b="1" dirty="0"/>
          </a:p>
          <a:p>
            <a:endParaRPr lang="en-US" b="1" dirty="0"/>
          </a:p>
          <a:p>
            <a:endParaRPr lang="en-US" b="1" dirty="0"/>
          </a:p>
        </p:txBody>
      </p:sp>
      <p:sp>
        <p:nvSpPr>
          <p:cNvPr id="4" name="Slide Number Placeholder 3">
            <a:extLst>
              <a:ext uri="{FF2B5EF4-FFF2-40B4-BE49-F238E27FC236}">
                <a16:creationId xmlns:a16="http://schemas.microsoft.com/office/drawing/2014/main" id="{270FE369-4E2E-7634-042D-2CAAB54814EB}"/>
              </a:ext>
            </a:extLst>
          </p:cNvPr>
          <p:cNvSpPr>
            <a:spLocks noGrp="1"/>
          </p:cNvSpPr>
          <p:nvPr>
            <p:ph type="sldNum" sz="quarter" idx="5"/>
          </p:nvPr>
        </p:nvSpPr>
        <p:spPr/>
        <p:txBody>
          <a:bodyPr/>
          <a:lstStyle/>
          <a:p>
            <a:pPr defTabSz="971029"/>
            <a:fld id="{6583769A-2A3C-664A-B1A3-FCFF0FA87D20}" type="slidenum">
              <a:rPr lang="en-US">
                <a:solidFill>
                  <a:prstClr val="black"/>
                </a:solidFill>
                <a:latin typeface="Calibri" panose="020F0502020204030204"/>
              </a:rPr>
              <a:pPr defTabSz="971029"/>
              <a:t>64</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82F8660F-8522-1F32-969D-720413B6ABA2}"/>
              </a:ext>
            </a:extLst>
          </p:cNvPr>
          <p:cNvSpPr>
            <a:spLocks noGrp="1"/>
          </p:cNvSpPr>
          <p:nvPr>
            <p:ph type="dt" idx="1"/>
          </p:nvPr>
        </p:nvSpPr>
        <p:spPr/>
        <p:txBody>
          <a:bodyPr/>
          <a:lstStyle/>
          <a:p>
            <a:pPr defTabSz="971029"/>
            <a:r>
              <a:rPr lang="en-US">
                <a:solidFill>
                  <a:prstClr val="black"/>
                </a:solidFill>
                <a:latin typeface="Calibri" panose="020F0502020204030204"/>
              </a:rPr>
              <a:t>7/25-26/2019</a:t>
            </a:r>
          </a:p>
        </p:txBody>
      </p:sp>
      <p:sp>
        <p:nvSpPr>
          <p:cNvPr id="6" name="Footer Placeholder 5">
            <a:extLst>
              <a:ext uri="{FF2B5EF4-FFF2-40B4-BE49-F238E27FC236}">
                <a16:creationId xmlns:a16="http://schemas.microsoft.com/office/drawing/2014/main" id="{2A4B5BA8-C172-D6FD-FA9B-ABEE5949E6E5}"/>
              </a:ext>
            </a:extLst>
          </p:cNvPr>
          <p:cNvSpPr>
            <a:spLocks noGrp="1"/>
          </p:cNvSpPr>
          <p:nvPr>
            <p:ph type="ftr" sz="quarter" idx="4"/>
          </p:nvPr>
        </p:nvSpPr>
        <p:spPr/>
        <p:txBody>
          <a:bodyPr/>
          <a:lstStyle/>
          <a:p>
            <a:pPr defTabSz="971029"/>
            <a:r>
              <a:rPr lang="en-US">
                <a:solidFill>
                  <a:prstClr val="black"/>
                </a:solidFill>
                <a:latin typeface="Calibri" panose="020F0502020204030204"/>
              </a:rPr>
              <a:t>© Copyright GED Testing Service LLC. All rights reserved.</a:t>
            </a:r>
          </a:p>
        </p:txBody>
      </p:sp>
      <p:sp>
        <p:nvSpPr>
          <p:cNvPr id="7" name="Header Placeholder 6">
            <a:extLst>
              <a:ext uri="{FF2B5EF4-FFF2-40B4-BE49-F238E27FC236}">
                <a16:creationId xmlns:a16="http://schemas.microsoft.com/office/drawing/2014/main" id="{820579A0-684B-7E59-4A74-D2CD1E0AFE54}"/>
              </a:ext>
            </a:extLst>
          </p:cNvPr>
          <p:cNvSpPr>
            <a:spLocks noGrp="1"/>
          </p:cNvSpPr>
          <p:nvPr>
            <p:ph type="hdr" sz="quarter"/>
          </p:nvPr>
        </p:nvSpPr>
        <p:spPr/>
        <p:txBody>
          <a:bodyPr/>
          <a:lstStyle/>
          <a:p>
            <a:pPr defTabSz="971029"/>
            <a:r>
              <a:rPr lang="en-US">
                <a:solidFill>
                  <a:prstClr val="black"/>
                </a:solidFill>
                <a:latin typeface="Calibri" panose="020F0502020204030204"/>
              </a:rPr>
              <a:t>Getting Students College and Career Ready in RLA</a:t>
            </a:r>
          </a:p>
        </p:txBody>
      </p:sp>
    </p:spTree>
    <p:extLst>
      <p:ext uri="{BB962C8B-B14F-4D97-AF65-F5344CB8AC3E}">
        <p14:creationId xmlns:p14="http://schemas.microsoft.com/office/powerpoint/2010/main" val="2809046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214438"/>
            <a:ext cx="5832475" cy="3281362"/>
          </a:xfrm>
        </p:spPr>
      </p:sp>
      <p:sp>
        <p:nvSpPr>
          <p:cNvPr id="3" name="Notes Placeholder 2"/>
          <p:cNvSpPr>
            <a:spLocks noGrp="1"/>
          </p:cNvSpPr>
          <p:nvPr>
            <p:ph type="body" idx="1"/>
          </p:nvPr>
        </p:nvSpPr>
        <p:spPr/>
        <p:txBody>
          <a:bodyPr/>
          <a:lstStyle/>
          <a:p>
            <a:pPr lvl="0"/>
            <a:r>
              <a:rPr lang="en-US" dirty="0"/>
              <a:t>The position against DST is better supported because it includes research and logical reasoning.</a:t>
            </a:r>
          </a:p>
        </p:txBody>
      </p:sp>
      <p:sp>
        <p:nvSpPr>
          <p:cNvPr id="4" name="Slide Number Placeholder 3"/>
          <p:cNvSpPr>
            <a:spLocks noGrp="1"/>
          </p:cNvSpPr>
          <p:nvPr>
            <p:ph type="sldNum" sz="quarter" idx="5"/>
          </p:nvPr>
        </p:nvSpPr>
        <p:spPr/>
        <p:txBody>
          <a:bodyPr/>
          <a:lstStyle/>
          <a:p>
            <a:pPr defTabSz="971029"/>
            <a:fld id="{6583769A-2A3C-664A-B1A3-FCFF0FA87D20}" type="slidenum">
              <a:rPr lang="en-US">
                <a:solidFill>
                  <a:prstClr val="black"/>
                </a:solidFill>
                <a:latin typeface="Calibri" panose="020F0502020204030204"/>
              </a:rPr>
              <a:pPr defTabSz="971029"/>
              <a:t>66</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DFF6A9E9-A449-4B57-A838-7A9C40C04E17}"/>
              </a:ext>
            </a:extLst>
          </p:cNvPr>
          <p:cNvSpPr>
            <a:spLocks noGrp="1"/>
          </p:cNvSpPr>
          <p:nvPr>
            <p:ph type="dt" idx="1"/>
          </p:nvPr>
        </p:nvSpPr>
        <p:spPr/>
        <p:txBody>
          <a:bodyPr/>
          <a:lstStyle/>
          <a:p>
            <a:pPr defTabSz="971029"/>
            <a:r>
              <a:rPr lang="en-US">
                <a:solidFill>
                  <a:prstClr val="black"/>
                </a:solidFill>
                <a:latin typeface="Calibri" panose="020F0502020204030204"/>
              </a:rPr>
              <a:t>7/25-26/2019</a:t>
            </a:r>
          </a:p>
        </p:txBody>
      </p:sp>
      <p:sp>
        <p:nvSpPr>
          <p:cNvPr id="6" name="Footer Placeholder 5">
            <a:extLst>
              <a:ext uri="{FF2B5EF4-FFF2-40B4-BE49-F238E27FC236}">
                <a16:creationId xmlns:a16="http://schemas.microsoft.com/office/drawing/2014/main" id="{35805473-32FD-4614-848E-9832026E6136}"/>
              </a:ext>
            </a:extLst>
          </p:cNvPr>
          <p:cNvSpPr>
            <a:spLocks noGrp="1"/>
          </p:cNvSpPr>
          <p:nvPr>
            <p:ph type="ftr" sz="quarter" idx="4"/>
          </p:nvPr>
        </p:nvSpPr>
        <p:spPr/>
        <p:txBody>
          <a:bodyPr/>
          <a:lstStyle/>
          <a:p>
            <a:pPr defTabSz="971029"/>
            <a:r>
              <a:rPr lang="en-US">
                <a:solidFill>
                  <a:prstClr val="black"/>
                </a:solidFill>
                <a:latin typeface="Calibri" panose="020F0502020204030204"/>
              </a:rPr>
              <a:t>© Copyright GED Testing Service LLC. All rights reserved.</a:t>
            </a:r>
          </a:p>
        </p:txBody>
      </p:sp>
      <p:sp>
        <p:nvSpPr>
          <p:cNvPr id="7" name="Header Placeholder 6">
            <a:extLst>
              <a:ext uri="{FF2B5EF4-FFF2-40B4-BE49-F238E27FC236}">
                <a16:creationId xmlns:a16="http://schemas.microsoft.com/office/drawing/2014/main" id="{2A4E49A2-A3A2-4336-89CC-D89436B811A4}"/>
              </a:ext>
            </a:extLst>
          </p:cNvPr>
          <p:cNvSpPr>
            <a:spLocks noGrp="1"/>
          </p:cNvSpPr>
          <p:nvPr>
            <p:ph type="hdr" sz="quarter"/>
          </p:nvPr>
        </p:nvSpPr>
        <p:spPr/>
        <p:txBody>
          <a:bodyPr/>
          <a:lstStyle/>
          <a:p>
            <a:pPr defTabSz="971029"/>
            <a:r>
              <a:rPr lang="en-US">
                <a:solidFill>
                  <a:prstClr val="black"/>
                </a:solidFill>
                <a:latin typeface="Calibri" panose="020F0502020204030204"/>
              </a:rPr>
              <a:t>Getting Students College and Career Ready in RLA</a:t>
            </a:r>
          </a:p>
        </p:txBody>
      </p:sp>
    </p:spTree>
    <p:extLst>
      <p:ext uri="{BB962C8B-B14F-4D97-AF65-F5344CB8AC3E}">
        <p14:creationId xmlns:p14="http://schemas.microsoft.com/office/powerpoint/2010/main" val="6917758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214438"/>
            <a:ext cx="5832475" cy="3281362"/>
          </a:xfrm>
        </p:spPr>
      </p:sp>
      <p:sp>
        <p:nvSpPr>
          <p:cNvPr id="3" name="Notes Placeholder 2"/>
          <p:cNvSpPr>
            <a:spLocks noGrp="1"/>
          </p:cNvSpPr>
          <p:nvPr>
            <p:ph type="body" idx="1"/>
          </p:nvPr>
        </p:nvSpPr>
        <p:spPr/>
        <p:txBody>
          <a:bodyPr/>
          <a:lstStyle/>
          <a:p>
            <a:pPr defTabSz="997538"/>
            <a:r>
              <a:rPr lang="en-US" b="1" dirty="0"/>
              <a:t>Key Points </a:t>
            </a:r>
            <a:r>
              <a:rPr lang="en-US" altLang="en-US" b="1" dirty="0"/>
              <a:t>(This slide includes an animation.)</a:t>
            </a:r>
          </a:p>
          <a:p>
            <a:pPr defTabSz="997538"/>
            <a:endParaRPr lang="en-US" altLang="en-US" b="1" dirty="0"/>
          </a:p>
          <a:p>
            <a:pPr defTabSz="997538"/>
            <a:r>
              <a:rPr lang="en-US" altLang="en-US" b="0" dirty="0"/>
              <a:t>The claim of an extended response needs two parts: a position and a reason for taking that position. By looking at the original claim and the evidence the student used, when can pull them together to write a more effective claim.</a:t>
            </a:r>
          </a:p>
          <a:p>
            <a:pPr defTabSz="997538"/>
            <a:endParaRPr lang="en-US" altLang="en-US" b="0" dirty="0"/>
          </a:p>
          <a:p>
            <a:pPr defTabSz="997538"/>
            <a:endParaRPr lang="en-US" altLang="en-US" b="0" dirty="0"/>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pPr defTabSz="971029"/>
            <a:fld id="{6583769A-2A3C-664A-B1A3-FCFF0FA87D20}" type="slidenum">
              <a:rPr lang="en-US">
                <a:solidFill>
                  <a:prstClr val="black"/>
                </a:solidFill>
                <a:latin typeface="Calibri" panose="020F0502020204030204"/>
              </a:rPr>
              <a:pPr defTabSz="971029"/>
              <a:t>67</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0F514158-8A99-45E0-AE2D-DCC2A43424E4}"/>
              </a:ext>
            </a:extLst>
          </p:cNvPr>
          <p:cNvSpPr>
            <a:spLocks noGrp="1"/>
          </p:cNvSpPr>
          <p:nvPr>
            <p:ph type="dt" idx="1"/>
          </p:nvPr>
        </p:nvSpPr>
        <p:spPr/>
        <p:txBody>
          <a:bodyPr/>
          <a:lstStyle/>
          <a:p>
            <a:pPr defTabSz="971029"/>
            <a:r>
              <a:rPr lang="en-US">
                <a:solidFill>
                  <a:prstClr val="black"/>
                </a:solidFill>
                <a:latin typeface="Calibri" panose="020F0502020204030204"/>
              </a:rPr>
              <a:t>7/25-26/2019</a:t>
            </a:r>
          </a:p>
        </p:txBody>
      </p:sp>
      <p:sp>
        <p:nvSpPr>
          <p:cNvPr id="6" name="Footer Placeholder 5">
            <a:extLst>
              <a:ext uri="{FF2B5EF4-FFF2-40B4-BE49-F238E27FC236}">
                <a16:creationId xmlns:a16="http://schemas.microsoft.com/office/drawing/2014/main" id="{7922A6F3-B9F6-4FF3-8463-295F901D26E7}"/>
              </a:ext>
            </a:extLst>
          </p:cNvPr>
          <p:cNvSpPr>
            <a:spLocks noGrp="1"/>
          </p:cNvSpPr>
          <p:nvPr>
            <p:ph type="ftr" sz="quarter" idx="4"/>
          </p:nvPr>
        </p:nvSpPr>
        <p:spPr/>
        <p:txBody>
          <a:bodyPr/>
          <a:lstStyle/>
          <a:p>
            <a:pPr defTabSz="971029"/>
            <a:r>
              <a:rPr lang="en-US">
                <a:solidFill>
                  <a:prstClr val="black"/>
                </a:solidFill>
                <a:latin typeface="Calibri" panose="020F0502020204030204"/>
              </a:rPr>
              <a:t>© Copyright GED Testing Service LLC. All rights reserved.</a:t>
            </a:r>
          </a:p>
        </p:txBody>
      </p:sp>
      <p:sp>
        <p:nvSpPr>
          <p:cNvPr id="7" name="Header Placeholder 6">
            <a:extLst>
              <a:ext uri="{FF2B5EF4-FFF2-40B4-BE49-F238E27FC236}">
                <a16:creationId xmlns:a16="http://schemas.microsoft.com/office/drawing/2014/main" id="{A048D95B-743A-4AC7-B23E-95F8E769F662}"/>
              </a:ext>
            </a:extLst>
          </p:cNvPr>
          <p:cNvSpPr>
            <a:spLocks noGrp="1"/>
          </p:cNvSpPr>
          <p:nvPr>
            <p:ph type="hdr" sz="quarter"/>
          </p:nvPr>
        </p:nvSpPr>
        <p:spPr/>
        <p:txBody>
          <a:bodyPr/>
          <a:lstStyle/>
          <a:p>
            <a:pPr defTabSz="971029"/>
            <a:r>
              <a:rPr lang="en-US">
                <a:solidFill>
                  <a:prstClr val="black"/>
                </a:solidFill>
                <a:latin typeface="Calibri" panose="020F0502020204030204"/>
              </a:rPr>
              <a:t>Getting Students College and Career Ready in RLA</a:t>
            </a:r>
          </a:p>
        </p:txBody>
      </p:sp>
    </p:spTree>
    <p:extLst>
      <p:ext uri="{BB962C8B-B14F-4D97-AF65-F5344CB8AC3E}">
        <p14:creationId xmlns:p14="http://schemas.microsoft.com/office/powerpoint/2010/main" val="460396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key points of each Trait. You may want to download and print a copy of the RLA ER Rubric and accompanying annotations to ensure that you are comfortable with the content.</a:t>
            </a:r>
          </a:p>
        </p:txBody>
      </p:sp>
      <p:sp>
        <p:nvSpPr>
          <p:cNvPr id="4" name="Slide Number Placeholder 3"/>
          <p:cNvSpPr>
            <a:spLocks noGrp="1"/>
          </p:cNvSpPr>
          <p:nvPr>
            <p:ph type="sldNum" sz="quarter" idx="5"/>
          </p:nvPr>
        </p:nvSpPr>
        <p:spPr/>
        <p:txBody>
          <a:bodyPr/>
          <a:lstStyle/>
          <a:p>
            <a:fld id="{6583769A-2A3C-664A-B1A3-FCFF0FA87D20}" type="slidenum">
              <a:rPr lang="en-US" smtClean="0"/>
              <a:t>7</a:t>
            </a:fld>
            <a:endParaRPr lang="en-US"/>
          </a:p>
        </p:txBody>
      </p:sp>
    </p:spTree>
    <p:extLst>
      <p:ext uri="{BB962C8B-B14F-4D97-AF65-F5344CB8AC3E}">
        <p14:creationId xmlns:p14="http://schemas.microsoft.com/office/powerpoint/2010/main" val="8409523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9C88C-6B3B-6ECD-FB37-87D6A0A347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266FDB-E5FE-3586-EE7B-764DF2D9193A}"/>
              </a:ext>
            </a:extLst>
          </p:cNvPr>
          <p:cNvSpPr>
            <a:spLocks noGrp="1" noRot="1" noChangeAspect="1"/>
          </p:cNvSpPr>
          <p:nvPr>
            <p:ph type="sldImg"/>
          </p:nvPr>
        </p:nvSpPr>
        <p:spPr>
          <a:xfrm>
            <a:off x="730250" y="1214438"/>
            <a:ext cx="5832475" cy="3281362"/>
          </a:xfrm>
        </p:spPr>
      </p:sp>
      <p:sp>
        <p:nvSpPr>
          <p:cNvPr id="3" name="Notes Placeholder 2">
            <a:extLst>
              <a:ext uri="{FF2B5EF4-FFF2-40B4-BE49-F238E27FC236}">
                <a16:creationId xmlns:a16="http://schemas.microsoft.com/office/drawing/2014/main" id="{6F603E53-2813-D7C3-D6CE-EBA266363B56}"/>
              </a:ext>
            </a:extLst>
          </p:cNvPr>
          <p:cNvSpPr>
            <a:spLocks noGrp="1"/>
          </p:cNvSpPr>
          <p:nvPr>
            <p:ph type="body" idx="1"/>
          </p:nvPr>
        </p:nvSpPr>
        <p:spPr/>
        <p:txBody>
          <a:bodyPr/>
          <a:lstStyle/>
          <a:p>
            <a:pPr lvl="0"/>
            <a:r>
              <a:rPr lang="en-US" dirty="0"/>
              <a:t>The position against DST is better supported because it includes research and logical reasoning.</a:t>
            </a:r>
          </a:p>
        </p:txBody>
      </p:sp>
      <p:sp>
        <p:nvSpPr>
          <p:cNvPr id="4" name="Slide Number Placeholder 3">
            <a:extLst>
              <a:ext uri="{FF2B5EF4-FFF2-40B4-BE49-F238E27FC236}">
                <a16:creationId xmlns:a16="http://schemas.microsoft.com/office/drawing/2014/main" id="{325574B8-B1DD-43C9-472C-F3C5EFBF6F4D}"/>
              </a:ext>
            </a:extLst>
          </p:cNvPr>
          <p:cNvSpPr>
            <a:spLocks noGrp="1"/>
          </p:cNvSpPr>
          <p:nvPr>
            <p:ph type="sldNum" sz="quarter" idx="5"/>
          </p:nvPr>
        </p:nvSpPr>
        <p:spPr/>
        <p:txBody>
          <a:bodyPr/>
          <a:lstStyle/>
          <a:p>
            <a:pPr defTabSz="971029"/>
            <a:fld id="{6583769A-2A3C-664A-B1A3-FCFF0FA87D20}" type="slidenum">
              <a:rPr lang="en-US">
                <a:solidFill>
                  <a:prstClr val="black"/>
                </a:solidFill>
                <a:latin typeface="Calibri" panose="020F0502020204030204"/>
              </a:rPr>
              <a:pPr defTabSz="971029"/>
              <a:t>68</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8B849D66-BCE0-0A6F-71F6-DE3B56875821}"/>
              </a:ext>
            </a:extLst>
          </p:cNvPr>
          <p:cNvSpPr>
            <a:spLocks noGrp="1"/>
          </p:cNvSpPr>
          <p:nvPr>
            <p:ph type="dt" idx="1"/>
          </p:nvPr>
        </p:nvSpPr>
        <p:spPr/>
        <p:txBody>
          <a:bodyPr/>
          <a:lstStyle/>
          <a:p>
            <a:pPr defTabSz="971029"/>
            <a:r>
              <a:rPr lang="en-US">
                <a:solidFill>
                  <a:prstClr val="black"/>
                </a:solidFill>
                <a:latin typeface="Calibri" panose="020F0502020204030204"/>
              </a:rPr>
              <a:t>7/25-26/2019</a:t>
            </a:r>
          </a:p>
        </p:txBody>
      </p:sp>
      <p:sp>
        <p:nvSpPr>
          <p:cNvPr id="6" name="Footer Placeholder 5">
            <a:extLst>
              <a:ext uri="{FF2B5EF4-FFF2-40B4-BE49-F238E27FC236}">
                <a16:creationId xmlns:a16="http://schemas.microsoft.com/office/drawing/2014/main" id="{DAF144C9-C422-95BE-87AA-89F361335160}"/>
              </a:ext>
            </a:extLst>
          </p:cNvPr>
          <p:cNvSpPr>
            <a:spLocks noGrp="1"/>
          </p:cNvSpPr>
          <p:nvPr>
            <p:ph type="ftr" sz="quarter" idx="4"/>
          </p:nvPr>
        </p:nvSpPr>
        <p:spPr/>
        <p:txBody>
          <a:bodyPr/>
          <a:lstStyle/>
          <a:p>
            <a:pPr defTabSz="971029"/>
            <a:r>
              <a:rPr lang="en-US">
                <a:solidFill>
                  <a:prstClr val="black"/>
                </a:solidFill>
                <a:latin typeface="Calibri" panose="020F0502020204030204"/>
              </a:rPr>
              <a:t>© Copyright GED Testing Service LLC. All rights reserved.</a:t>
            </a:r>
          </a:p>
        </p:txBody>
      </p:sp>
      <p:sp>
        <p:nvSpPr>
          <p:cNvPr id="7" name="Header Placeholder 6">
            <a:extLst>
              <a:ext uri="{FF2B5EF4-FFF2-40B4-BE49-F238E27FC236}">
                <a16:creationId xmlns:a16="http://schemas.microsoft.com/office/drawing/2014/main" id="{0CDF5007-D850-98FC-E26B-449BA5810560}"/>
              </a:ext>
            </a:extLst>
          </p:cNvPr>
          <p:cNvSpPr>
            <a:spLocks noGrp="1"/>
          </p:cNvSpPr>
          <p:nvPr>
            <p:ph type="hdr" sz="quarter"/>
          </p:nvPr>
        </p:nvSpPr>
        <p:spPr/>
        <p:txBody>
          <a:bodyPr/>
          <a:lstStyle/>
          <a:p>
            <a:pPr defTabSz="971029"/>
            <a:r>
              <a:rPr lang="en-US">
                <a:solidFill>
                  <a:prstClr val="black"/>
                </a:solidFill>
                <a:latin typeface="Calibri" panose="020F0502020204030204"/>
              </a:rPr>
              <a:t>Getting Students College and Career Ready in RLA</a:t>
            </a:r>
          </a:p>
        </p:txBody>
      </p:sp>
    </p:spTree>
    <p:extLst>
      <p:ext uri="{BB962C8B-B14F-4D97-AF65-F5344CB8AC3E}">
        <p14:creationId xmlns:p14="http://schemas.microsoft.com/office/powerpoint/2010/main" val="27889081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5459">
              <a:defRPr/>
            </a:pPr>
            <a:r>
              <a:rPr lang="en-US" b="1" dirty="0"/>
              <a:t>Key Points</a:t>
            </a:r>
          </a:p>
          <a:p>
            <a:endParaRPr lang="en-US" dirty="0"/>
          </a:p>
          <a:p>
            <a:endParaRPr lang="en-US" dirty="0"/>
          </a:p>
        </p:txBody>
      </p:sp>
      <p:sp>
        <p:nvSpPr>
          <p:cNvPr id="4" name="Slide Number Placeholder 3"/>
          <p:cNvSpPr>
            <a:spLocks noGrp="1"/>
          </p:cNvSpPr>
          <p:nvPr>
            <p:ph type="sldNum" sz="quarter" idx="10"/>
          </p:nvPr>
        </p:nvSpPr>
        <p:spPr/>
        <p:txBody>
          <a:bodyPr/>
          <a:lstStyle/>
          <a:p>
            <a:fld id="{6583769A-2A3C-664A-B1A3-FCFF0FA87D20}" type="slidenum">
              <a:rPr lang="en-US" smtClean="0"/>
              <a:t>69</a:t>
            </a:fld>
            <a:endParaRPr lang="en-US"/>
          </a:p>
        </p:txBody>
      </p:sp>
      <p:sp>
        <p:nvSpPr>
          <p:cNvPr id="5" name="Slide Number Placeholder 3"/>
          <p:cNvSpPr txBox="1">
            <a:spLocks/>
          </p:cNvSpPr>
          <p:nvPr/>
        </p:nvSpPr>
        <p:spPr>
          <a:xfrm>
            <a:off x="4130655" y="9235314"/>
            <a:ext cx="3160027" cy="487845"/>
          </a:xfrm>
          <a:prstGeom prst="rect">
            <a:avLst/>
          </a:prstGeom>
        </p:spPr>
        <p:txBody>
          <a:bodyPr vert="horz" lIns="97092" tIns="48546" rIns="97092" bIns="48546" rtlCol="0"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B847EB-B2BF-D24D-A326-78699DF339EC}" type="slidenum">
              <a:rPr lang="en-US" smtClean="0"/>
              <a:pPr/>
              <a:t>69</a:t>
            </a:fld>
            <a:endParaRPr lang="en-US" dirty="0"/>
          </a:p>
        </p:txBody>
      </p:sp>
      <p:sp>
        <p:nvSpPr>
          <p:cNvPr id="6" name="Date Placeholder 5"/>
          <p:cNvSpPr>
            <a:spLocks noGrp="1"/>
          </p:cNvSpPr>
          <p:nvPr>
            <p:ph type="dt" idx="1"/>
          </p:nvPr>
        </p:nvSpPr>
        <p:spPr>
          <a:xfrm>
            <a:off x="4130655" y="1"/>
            <a:ext cx="3160027" cy="487846"/>
          </a:xfrm>
        </p:spPr>
        <p:txBody>
          <a:bodyPr/>
          <a:lstStyle/>
          <a:p>
            <a:r>
              <a:rPr lang="en-US"/>
              <a:t>07/2018</a:t>
            </a:r>
            <a:endParaRPr lang="en-US" dirty="0"/>
          </a:p>
        </p:txBody>
      </p:sp>
      <p:sp>
        <p:nvSpPr>
          <p:cNvPr id="7" name="Footer Placeholder 6"/>
          <p:cNvSpPr>
            <a:spLocks noGrp="1"/>
          </p:cNvSpPr>
          <p:nvPr>
            <p:ph type="ftr" sz="quarter" idx="4"/>
          </p:nvPr>
        </p:nvSpPr>
        <p:spPr>
          <a:xfrm>
            <a:off x="0" y="9235314"/>
            <a:ext cx="3160027" cy="487845"/>
          </a:xfrm>
        </p:spPr>
        <p:txBody>
          <a:bodyPr/>
          <a:lstStyle/>
          <a:p>
            <a:r>
              <a:rPr lang="en-US" dirty="0"/>
              <a:t>© Copyright GED Testing Service LLC. All rights reserved</a:t>
            </a:r>
          </a:p>
        </p:txBody>
      </p:sp>
      <p:sp>
        <p:nvSpPr>
          <p:cNvPr id="8" name="Header Placeholder 7"/>
          <p:cNvSpPr>
            <a:spLocks noGrp="1"/>
          </p:cNvSpPr>
          <p:nvPr>
            <p:ph type="hdr" sz="quarter"/>
          </p:nvPr>
        </p:nvSpPr>
        <p:spPr>
          <a:xfrm>
            <a:off x="0" y="1"/>
            <a:ext cx="3160027" cy="487846"/>
          </a:xfrm>
        </p:spPr>
        <p:txBody>
          <a:bodyPr/>
          <a:lstStyle/>
          <a:p>
            <a:r>
              <a:rPr lang="en-US"/>
              <a:t>What Students Need to Know: RLA’s Extended Response</a:t>
            </a:r>
            <a:endParaRPr lang="en-US" dirty="0"/>
          </a:p>
        </p:txBody>
      </p:sp>
    </p:spTree>
    <p:extLst>
      <p:ext uri="{BB962C8B-B14F-4D97-AF65-F5344CB8AC3E}">
        <p14:creationId xmlns:p14="http://schemas.microsoft.com/office/powerpoint/2010/main" val="3073230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5459">
              <a:defRPr/>
            </a:pPr>
            <a:r>
              <a:rPr lang="en-US" b="1" dirty="0"/>
              <a:t>Key Points</a:t>
            </a:r>
          </a:p>
          <a:p>
            <a:endParaRPr lang="en-US" dirty="0"/>
          </a:p>
          <a:p>
            <a:r>
              <a:rPr lang="en-US" dirty="0"/>
              <a:t>Test-takers</a:t>
            </a:r>
            <a:r>
              <a:rPr lang="en-US" baseline="0" dirty="0"/>
              <a:t> should be familiar with the expectations of the constructed response prior to taking the test. This information should be an integral part of classroom instruction.</a:t>
            </a:r>
          </a:p>
          <a:p>
            <a:endParaRPr lang="en-US" baseline="0" dirty="0"/>
          </a:p>
          <a:p>
            <a:r>
              <a:rPr lang="en-US" altLang="en-US" dirty="0">
                <a:cs typeface="Arial" panose="020B0604020202020204" pitchFamily="34" charset="0"/>
              </a:rPr>
              <a:t>[Review the bulleted items on the slide.]</a:t>
            </a:r>
          </a:p>
        </p:txBody>
      </p:sp>
      <p:sp>
        <p:nvSpPr>
          <p:cNvPr id="4" name="Slide Number Placeholder 3"/>
          <p:cNvSpPr>
            <a:spLocks noGrp="1"/>
          </p:cNvSpPr>
          <p:nvPr>
            <p:ph type="sldNum" sz="quarter" idx="10"/>
          </p:nvPr>
        </p:nvSpPr>
        <p:spPr/>
        <p:txBody>
          <a:bodyPr/>
          <a:lstStyle/>
          <a:p>
            <a:fld id="{451AB931-6628-4A56-ADCD-C81DD4910026}" type="slidenum">
              <a:rPr lang="en-US" smtClean="0"/>
              <a:t>70</a:t>
            </a:fld>
            <a:endParaRPr lang="en-US" dirty="0"/>
          </a:p>
        </p:txBody>
      </p:sp>
      <p:sp>
        <p:nvSpPr>
          <p:cNvPr id="6" name="Date Placeholder 5"/>
          <p:cNvSpPr>
            <a:spLocks noGrp="1"/>
          </p:cNvSpPr>
          <p:nvPr>
            <p:ph type="dt" idx="12"/>
          </p:nvPr>
        </p:nvSpPr>
        <p:spPr/>
        <p:txBody>
          <a:bodyPr/>
          <a:lstStyle/>
          <a:p>
            <a:r>
              <a:rPr lang="en-US"/>
              <a:t>07/2018</a:t>
            </a:r>
            <a:endParaRPr lang="en-US" dirty="0"/>
          </a:p>
        </p:txBody>
      </p:sp>
      <p:sp>
        <p:nvSpPr>
          <p:cNvPr id="7" name="Footer Placeholder 6"/>
          <p:cNvSpPr>
            <a:spLocks noGrp="1"/>
          </p:cNvSpPr>
          <p:nvPr>
            <p:ph type="ftr" sz="quarter" idx="13"/>
          </p:nvPr>
        </p:nvSpPr>
        <p:spPr/>
        <p:txBody>
          <a:bodyPr/>
          <a:lstStyle/>
          <a:p>
            <a:r>
              <a:rPr lang="en-US" dirty="0"/>
              <a:t>© Copyright GED Testing Service LLC. All rights reserved</a:t>
            </a:r>
          </a:p>
        </p:txBody>
      </p:sp>
      <p:sp>
        <p:nvSpPr>
          <p:cNvPr id="8" name="Header Placeholder 7"/>
          <p:cNvSpPr>
            <a:spLocks noGrp="1"/>
          </p:cNvSpPr>
          <p:nvPr>
            <p:ph type="hdr" sz="quarter" idx="14"/>
          </p:nvPr>
        </p:nvSpPr>
        <p:spPr/>
        <p:txBody>
          <a:bodyPr/>
          <a:lstStyle/>
          <a:p>
            <a:r>
              <a:rPr lang="en-US"/>
              <a:t>What Students Need to Know: RLA’s Extended Response</a:t>
            </a:r>
            <a:endParaRPr lang="en-US" dirty="0"/>
          </a:p>
        </p:txBody>
      </p:sp>
    </p:spTree>
    <p:extLst>
      <p:ext uri="{BB962C8B-B14F-4D97-AF65-F5344CB8AC3E}">
        <p14:creationId xmlns:p14="http://schemas.microsoft.com/office/powerpoint/2010/main" val="23333456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b="0" dirty="0"/>
          </a:p>
          <a:p>
            <a:pPr defTabSz="485459" eaLnBrk="0" fontAlgn="base" hangingPunct="0">
              <a:spcBef>
                <a:spcPct val="30000"/>
              </a:spcBef>
              <a:spcAft>
                <a:spcPct val="0"/>
              </a:spcAft>
              <a:defRPr/>
            </a:pPr>
            <a:r>
              <a:rPr lang="en-US" b="0" dirty="0"/>
              <a:t>One graphic organizer that works well for getting students to analyze and evaluate evidence within</a:t>
            </a:r>
            <a:r>
              <a:rPr lang="en-US" b="0" baseline="0" dirty="0"/>
              <a:t> a text is Both Sides Now. First students need to read the text. Then they determine the question being asked and write it in the middle. Most of the time, the question being asked is which position is better supported. Before a claim can be written, the evidence must be analyzed and evaluated. On one side, students should write in evidence that supports a position. On the other side, evidence should be written in that opposes the position. It’s important that students include different types of evidence, such as facts, statistics, anecdotal, logical reasoning, etc.</a:t>
            </a:r>
          </a:p>
          <a:p>
            <a:pPr defTabSz="485459" eaLnBrk="0" fontAlgn="base" hangingPunct="0">
              <a:spcBef>
                <a:spcPct val="30000"/>
              </a:spcBef>
              <a:spcAft>
                <a:spcPct val="0"/>
              </a:spcAft>
              <a:defRPr/>
            </a:pPr>
            <a:endParaRPr lang="en-US" b="0" baseline="0" dirty="0"/>
          </a:p>
          <a:p>
            <a:pPr defTabSz="485459" eaLnBrk="0" fontAlgn="base" hangingPunct="0">
              <a:spcBef>
                <a:spcPct val="30000"/>
              </a:spcBef>
              <a:spcAft>
                <a:spcPct val="0"/>
              </a:spcAft>
              <a:defRPr/>
            </a:pPr>
            <a:r>
              <a:rPr lang="en-US" b="0" baseline="0" dirty="0"/>
              <a:t>After the evidence has been documented, it’s time to look at all of the evidence and determine which side is better supported. That information goes into the “Decision” section of the organizer. But it’s not enough just to determine which side is better supported, students also need to be taught to analyze and evaluate why one side was better supported. This information goes into the “Reasons” section of the graphic organizer.</a:t>
            </a:r>
          </a:p>
          <a:p>
            <a:endParaRPr lang="en-US" b="0" baseline="0" dirty="0"/>
          </a:p>
          <a:p>
            <a:r>
              <a:rPr lang="en-US" b="0" baseline="0" dirty="0"/>
              <a:t>Use of this type of organizer provides students with a way to create an effective claim and to identify evidence to use both to support the claim and to provide a counter-claim and rebuttal.</a:t>
            </a:r>
            <a:endParaRPr lang="en-US" dirty="0"/>
          </a:p>
        </p:txBody>
      </p:sp>
      <p:sp>
        <p:nvSpPr>
          <p:cNvPr id="5" name="Date Placeholder 4"/>
          <p:cNvSpPr>
            <a:spLocks noGrp="1"/>
          </p:cNvSpPr>
          <p:nvPr>
            <p:ph type="dt" idx="11"/>
          </p:nvPr>
        </p:nvSpPr>
        <p:spPr/>
        <p:txBody>
          <a:bodyPr/>
          <a:lstStyle/>
          <a:p>
            <a:r>
              <a:rPr lang="en-US"/>
              <a:t>07/2018</a:t>
            </a:r>
            <a:endParaRPr lang="en-US" dirty="0"/>
          </a:p>
        </p:txBody>
      </p:sp>
      <p:sp>
        <p:nvSpPr>
          <p:cNvPr id="6" name="Slide Number Placeholder 5"/>
          <p:cNvSpPr>
            <a:spLocks noGrp="1"/>
          </p:cNvSpPr>
          <p:nvPr>
            <p:ph type="sldNum" sz="quarter" idx="12"/>
          </p:nvPr>
        </p:nvSpPr>
        <p:spPr/>
        <p:txBody>
          <a:bodyPr/>
          <a:lstStyle/>
          <a:p>
            <a:fld id="{F4B847EB-B2BF-D24D-A326-78699DF339EC}" type="slidenum">
              <a:rPr lang="en-US" smtClean="0"/>
              <a:t>71</a:t>
            </a:fld>
            <a:endParaRPr lang="en-US" dirty="0"/>
          </a:p>
        </p:txBody>
      </p:sp>
      <p:sp>
        <p:nvSpPr>
          <p:cNvPr id="7" name="Footer Placeholder 6"/>
          <p:cNvSpPr>
            <a:spLocks noGrp="1"/>
          </p:cNvSpPr>
          <p:nvPr>
            <p:ph type="ftr" sz="quarter" idx="13"/>
          </p:nvPr>
        </p:nvSpPr>
        <p:spPr/>
        <p:txBody>
          <a:bodyPr/>
          <a:lstStyle/>
          <a:p>
            <a:r>
              <a:rPr lang="en-US" dirty="0"/>
              <a:t>© Copyright GED Testing Service LLC. All rights reserved</a:t>
            </a:r>
          </a:p>
        </p:txBody>
      </p:sp>
      <p:sp>
        <p:nvSpPr>
          <p:cNvPr id="8" name="Header Placeholder 7"/>
          <p:cNvSpPr>
            <a:spLocks noGrp="1"/>
          </p:cNvSpPr>
          <p:nvPr>
            <p:ph type="hdr" sz="quarter" idx="14"/>
          </p:nvPr>
        </p:nvSpPr>
        <p:spPr/>
        <p:txBody>
          <a:bodyPr/>
          <a:lstStyle/>
          <a:p>
            <a:r>
              <a:rPr lang="en-US"/>
              <a:t>What Students Need to Know: RLA’s Extended Response</a:t>
            </a:r>
            <a:endParaRPr lang="en-US" dirty="0"/>
          </a:p>
        </p:txBody>
      </p:sp>
    </p:spTree>
    <p:extLst>
      <p:ext uri="{BB962C8B-B14F-4D97-AF65-F5344CB8AC3E}">
        <p14:creationId xmlns:p14="http://schemas.microsoft.com/office/powerpoint/2010/main" val="23220236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214438"/>
            <a:ext cx="5832475" cy="3281362"/>
          </a:xfrm>
          <a:prstGeom prst="rect">
            <a:avLst/>
          </a:prstGeom>
        </p:spPr>
      </p:sp>
      <p:sp>
        <p:nvSpPr>
          <p:cNvPr id="3" name="Notes Placeholder 2"/>
          <p:cNvSpPr>
            <a:spLocks noGrp="1"/>
          </p:cNvSpPr>
          <p:nvPr>
            <p:ph type="body" idx="1"/>
          </p:nvPr>
        </p:nvSpPr>
        <p:spPr/>
        <p:txBody>
          <a:bodyPr/>
          <a:lstStyle/>
          <a:p>
            <a:pPr defTabSz="970918"/>
            <a:r>
              <a:rPr lang="en-US" b="1" dirty="0"/>
              <a:t>Key Points </a:t>
            </a:r>
            <a:r>
              <a:rPr lang="en-US" altLang="en-US" b="1" dirty="0"/>
              <a:t>(This slide includes an animation.)</a:t>
            </a:r>
          </a:p>
          <a:p>
            <a:pPr defTabSz="970918"/>
            <a:endParaRPr lang="en-US" altLang="en-US" b="1" dirty="0"/>
          </a:p>
          <a:p>
            <a:pPr defTabSz="970918"/>
            <a:r>
              <a:rPr lang="en-US" altLang="en-US" b="0" dirty="0"/>
              <a:t>The claim of an extended response needs two parts: a position and a reason for taking that position. By looking at the original claim and the evidence the student used, when can pull them together to write a more effective claim.</a:t>
            </a:r>
          </a:p>
          <a:p>
            <a:pPr defTabSz="970918"/>
            <a:endParaRPr lang="en-US" altLang="en-US" b="0" dirty="0"/>
          </a:p>
          <a:p>
            <a:pPr defTabSz="970918"/>
            <a:endParaRPr lang="en-US" altLang="en-US" b="0" dirty="0"/>
          </a:p>
          <a:p>
            <a:endParaRPr lang="en-US" b="1" dirty="0"/>
          </a:p>
          <a:p>
            <a:endParaRPr lang="en-US" b="1" dirty="0"/>
          </a:p>
          <a:p>
            <a:endParaRPr lang="en-US" b="1" dirty="0"/>
          </a:p>
        </p:txBody>
      </p:sp>
      <p:sp>
        <p:nvSpPr>
          <p:cNvPr id="4" name="Date Placeholder 3">
            <a:extLst>
              <a:ext uri="{FF2B5EF4-FFF2-40B4-BE49-F238E27FC236}">
                <a16:creationId xmlns:a16="http://schemas.microsoft.com/office/drawing/2014/main" id="{CBCDB6BC-54E8-49AB-90CD-4BA0995379DD}"/>
              </a:ext>
            </a:extLst>
          </p:cNvPr>
          <p:cNvSpPr>
            <a:spLocks noGrp="1"/>
          </p:cNvSpPr>
          <p:nvPr>
            <p:ph type="dt" idx="1"/>
          </p:nvPr>
        </p:nvSpPr>
        <p:spPr/>
        <p:txBody>
          <a:bodyPr/>
          <a:lstStyle/>
          <a:p>
            <a:r>
              <a:rPr lang="en-US"/>
              <a:t>8/21/2019</a:t>
            </a:r>
          </a:p>
        </p:txBody>
      </p:sp>
      <p:sp>
        <p:nvSpPr>
          <p:cNvPr id="5" name="Footer Placeholder 4">
            <a:extLst>
              <a:ext uri="{FF2B5EF4-FFF2-40B4-BE49-F238E27FC236}">
                <a16:creationId xmlns:a16="http://schemas.microsoft.com/office/drawing/2014/main" id="{A2AC43B2-B779-4502-B987-324619E053FA}"/>
              </a:ext>
            </a:extLst>
          </p:cNvPr>
          <p:cNvSpPr>
            <a:spLocks noGrp="1"/>
          </p:cNvSpPr>
          <p:nvPr>
            <p:ph type="ftr" sz="quarter" idx="4"/>
          </p:nvPr>
        </p:nvSpPr>
        <p:spPr/>
        <p:txBody>
          <a:bodyPr/>
          <a:lstStyle/>
          <a:p>
            <a:r>
              <a:rPr lang="en-US"/>
              <a:t>© Copyright GED Testing Service LLC. All rights reserved</a:t>
            </a:r>
          </a:p>
        </p:txBody>
      </p:sp>
      <p:sp>
        <p:nvSpPr>
          <p:cNvPr id="6" name="Header Placeholder 5">
            <a:extLst>
              <a:ext uri="{FF2B5EF4-FFF2-40B4-BE49-F238E27FC236}">
                <a16:creationId xmlns:a16="http://schemas.microsoft.com/office/drawing/2014/main" id="{2505AAD7-C41C-4243-9469-793650595F56}"/>
              </a:ext>
            </a:extLst>
          </p:cNvPr>
          <p:cNvSpPr>
            <a:spLocks noGrp="1"/>
          </p:cNvSpPr>
          <p:nvPr>
            <p:ph type="hdr" sz="quarter"/>
          </p:nvPr>
        </p:nvSpPr>
        <p:spPr/>
        <p:txBody>
          <a:bodyPr/>
          <a:lstStyle/>
          <a:p>
            <a:r>
              <a:rPr lang="en-US"/>
              <a:t>Moving from the Red Zone - RLA</a:t>
            </a:r>
          </a:p>
        </p:txBody>
      </p:sp>
    </p:spTree>
    <p:extLst>
      <p:ext uri="{BB962C8B-B14F-4D97-AF65-F5344CB8AC3E}">
        <p14:creationId xmlns:p14="http://schemas.microsoft.com/office/powerpoint/2010/main" val="4238117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a:t>
            </a:r>
            <a:r>
              <a:rPr lang="en-US" b="1" baseline="0" dirty="0"/>
              <a:t> Points</a:t>
            </a:r>
          </a:p>
          <a:p>
            <a:endParaRPr lang="en-US" baseline="0" dirty="0"/>
          </a:p>
          <a:p>
            <a:r>
              <a:rPr lang="en-US" baseline="0" dirty="0"/>
              <a:t>Bring the process together by</a:t>
            </a:r>
            <a:r>
              <a:rPr lang="en-US" dirty="0"/>
              <a:t> sharing with participants that through thinking routines, they have now analyzed the prompt, closely read the source texts, identified evidence, and determined what side is best supported. What is left? To put the different parts of an effective response. Discuss the parts of effective argumentative writing.</a:t>
            </a:r>
          </a:p>
          <a:p>
            <a:endParaRPr lang="en-US" dirty="0"/>
          </a:p>
          <a:p>
            <a:r>
              <a:rPr lang="en-US" dirty="0"/>
              <a:t>Sample modeling script - </a:t>
            </a:r>
            <a:r>
              <a:rPr lang="en-US" baseline="0" dirty="0"/>
              <a:t>Ok, now that I have identified evidence and determined which side is best supported, it’s time to put together the different parts of an effective constructed response. I know that I will need to better craft my claim – what is being argued and what points are being made.  Because I have analyzed the evidence prior to writing my claim, I am better able to develop the claim based on the evidence from the source texts, rather than what I may think. Then I will need to identify the evidence that I want to use, as well as determine how each piece of evidence connects to the claim. I know that for every position, there is an opposite position, so I will want to have a counterclaim and a rebuttal to the claim. Finally, I will want to write a conclusion that convinces the reader that the claim is the very best position on the issue.</a:t>
            </a:r>
          </a:p>
          <a:p>
            <a:endParaRPr lang="en-US" baseline="0" dirty="0"/>
          </a:p>
          <a:p>
            <a:r>
              <a:rPr lang="en-US" i="1" baseline="0" dirty="0"/>
              <a:t>Note: All resources/templates for the following section are located on pages 29-48 of the workbook. Be sure to emphasize that by having students complete the pre-work of analyzing the evidence before writing a claim, they  are less likely to make the “better supported” decision from a strictly personal viewpoint. </a:t>
            </a:r>
          </a:p>
          <a:p>
            <a:endParaRPr lang="en-US" baseline="0" dirty="0"/>
          </a:p>
        </p:txBody>
      </p:sp>
      <p:sp>
        <p:nvSpPr>
          <p:cNvPr id="4" name="Slide Number Placeholder 3"/>
          <p:cNvSpPr>
            <a:spLocks noGrp="1"/>
          </p:cNvSpPr>
          <p:nvPr>
            <p:ph type="sldNum" sz="quarter" idx="10"/>
          </p:nvPr>
        </p:nvSpPr>
        <p:spPr/>
        <p:txBody>
          <a:bodyPr/>
          <a:lstStyle/>
          <a:p>
            <a:fld id="{F4B847EB-B2BF-D24D-A326-78699DF339EC}" type="slidenum">
              <a:rPr lang="en-US" smtClean="0"/>
              <a:t>73</a:t>
            </a:fld>
            <a:endParaRPr lang="en-US" dirty="0"/>
          </a:p>
        </p:txBody>
      </p:sp>
      <p:sp>
        <p:nvSpPr>
          <p:cNvPr id="5" name="Date Placeholder 4"/>
          <p:cNvSpPr>
            <a:spLocks noGrp="1"/>
          </p:cNvSpPr>
          <p:nvPr>
            <p:ph type="dt" idx="11"/>
          </p:nvPr>
        </p:nvSpPr>
        <p:spPr/>
        <p:txBody>
          <a:bodyPr/>
          <a:lstStyle/>
          <a:p>
            <a:pPr>
              <a:defRPr/>
            </a:pPr>
            <a:r>
              <a:rPr lang="en-US" altLang="en-US" dirty="0"/>
              <a:t>7/2016</a:t>
            </a:r>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8" name="Header Placeholder 7"/>
          <p:cNvSpPr>
            <a:spLocks noGrp="1"/>
          </p:cNvSpPr>
          <p:nvPr>
            <p:ph type="hdr" sz="quarter"/>
          </p:nvPr>
        </p:nvSpPr>
        <p:spPr>
          <a:xfrm>
            <a:off x="1" y="-14316"/>
            <a:ext cx="3149050" cy="485007"/>
          </a:xfrm>
          <a:prstGeom prst="rect">
            <a:avLst/>
          </a:prstGeom>
        </p:spPr>
        <p:txBody>
          <a:bodyPr/>
          <a:lstStyle/>
          <a:p>
            <a:pPr>
              <a:defRPr/>
            </a:pPr>
            <a:r>
              <a:rPr lang="en-US" dirty="0"/>
              <a:t>Reasoning through Language Arts</a:t>
            </a:r>
          </a:p>
        </p:txBody>
      </p:sp>
    </p:spTree>
    <p:extLst>
      <p:ext uri="{BB962C8B-B14F-4D97-AF65-F5344CB8AC3E}">
        <p14:creationId xmlns:p14="http://schemas.microsoft.com/office/powerpoint/2010/main" val="16814831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4007">
              <a:defRPr/>
            </a:pPr>
            <a:r>
              <a:rPr lang="en-US" b="1" dirty="0"/>
              <a:t>Key Points</a:t>
            </a:r>
          </a:p>
          <a:p>
            <a:endParaRPr lang="en-US" dirty="0"/>
          </a:p>
          <a:p>
            <a:r>
              <a:rPr lang="en-US" dirty="0"/>
              <a:t>Structure is important to the writing task. Instead of a five-paragraph structure, the more effective structure to teach is</a:t>
            </a:r>
            <a:r>
              <a:rPr lang="en-US" baseline="0" dirty="0"/>
              <a:t> that all writing has a beginning, middle, and ending. Whether the writing is comprised of a paragraph, a multi-paragraph essay, or even a book, effective writing has a beginning, middle, and ending. Ideas should drive structure, rather than structure driving ideas.</a:t>
            </a:r>
            <a:endParaRPr lang="en-US" dirty="0"/>
          </a:p>
        </p:txBody>
      </p:sp>
      <p:sp>
        <p:nvSpPr>
          <p:cNvPr id="4" name="Slide Number Placeholder 3"/>
          <p:cNvSpPr>
            <a:spLocks noGrp="1"/>
          </p:cNvSpPr>
          <p:nvPr>
            <p:ph type="sldNum" sz="quarter" idx="10"/>
          </p:nvPr>
        </p:nvSpPr>
        <p:spPr/>
        <p:txBody>
          <a:bodyPr/>
          <a:lstStyle/>
          <a:p>
            <a:fld id="{F4B847EB-B2BF-D24D-A326-78699DF339EC}" type="slidenum">
              <a:rPr lang="en-US" smtClean="0"/>
              <a:t>74</a:t>
            </a:fld>
            <a:endParaRPr lang="en-US" dirty="0"/>
          </a:p>
        </p:txBody>
      </p:sp>
      <p:sp>
        <p:nvSpPr>
          <p:cNvPr id="5" name="Footer Placeholder 4"/>
          <p:cNvSpPr>
            <a:spLocks noGrp="1"/>
          </p:cNvSpPr>
          <p:nvPr>
            <p:ph type="ftr" sz="quarter" idx="11"/>
          </p:nvPr>
        </p:nvSpPr>
        <p:spPr/>
        <p:txBody>
          <a:bodyPr/>
          <a:lstStyle/>
          <a:p>
            <a:r>
              <a:rPr lang="en-US" dirty="0"/>
              <a:t>© Copyright GED Testing Service LLC. All rights reserved</a:t>
            </a:r>
          </a:p>
        </p:txBody>
      </p:sp>
      <p:sp>
        <p:nvSpPr>
          <p:cNvPr id="6" name="Date Placeholder 5"/>
          <p:cNvSpPr>
            <a:spLocks noGrp="1"/>
          </p:cNvSpPr>
          <p:nvPr>
            <p:ph type="dt" idx="12"/>
          </p:nvPr>
        </p:nvSpPr>
        <p:spPr/>
        <p:txBody>
          <a:bodyPr/>
          <a:lstStyle/>
          <a:p>
            <a:r>
              <a:rPr lang="en-US"/>
              <a:t>07/2018</a:t>
            </a:r>
            <a:endParaRPr lang="en-US" dirty="0"/>
          </a:p>
        </p:txBody>
      </p:sp>
      <p:sp>
        <p:nvSpPr>
          <p:cNvPr id="8" name="Header Placeholder 7"/>
          <p:cNvSpPr>
            <a:spLocks noGrp="1"/>
          </p:cNvSpPr>
          <p:nvPr>
            <p:ph type="hdr" sz="quarter" idx="13"/>
          </p:nvPr>
        </p:nvSpPr>
        <p:spPr/>
        <p:txBody>
          <a:bodyPr/>
          <a:lstStyle/>
          <a:p>
            <a:r>
              <a:rPr lang="en-US"/>
              <a:t>What Students Need to Know: RLA’s Extended Response</a:t>
            </a:r>
            <a:endParaRPr lang="en-US" dirty="0"/>
          </a:p>
        </p:txBody>
      </p:sp>
    </p:spTree>
    <p:extLst>
      <p:ext uri="{BB962C8B-B14F-4D97-AF65-F5344CB8AC3E}">
        <p14:creationId xmlns:p14="http://schemas.microsoft.com/office/powerpoint/2010/main" val="32403653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dirty="0"/>
          </a:p>
          <a:p>
            <a:r>
              <a:rPr lang="en-US" dirty="0"/>
              <a:t>Let’s look at what earns</a:t>
            </a:r>
            <a:r>
              <a:rPr lang="en-US" baseline="0" dirty="0"/>
              <a:t> points, so we have a better idea on what we need to do in the classroom.</a:t>
            </a:r>
            <a:endParaRPr lang="en-US" dirty="0"/>
          </a:p>
          <a:p>
            <a:endParaRPr lang="en-US" dirty="0"/>
          </a:p>
        </p:txBody>
      </p:sp>
      <p:sp>
        <p:nvSpPr>
          <p:cNvPr id="4" name="Slide Number Placeholder 3"/>
          <p:cNvSpPr>
            <a:spLocks noGrp="1"/>
          </p:cNvSpPr>
          <p:nvPr>
            <p:ph type="sldNum" sz="quarter" idx="10"/>
          </p:nvPr>
        </p:nvSpPr>
        <p:spPr/>
        <p:txBody>
          <a:bodyPr/>
          <a:lstStyle/>
          <a:p>
            <a:fld id="{6583769A-2A3C-664A-B1A3-FCFF0FA87D20}" type="slidenum">
              <a:rPr lang="en-US" smtClean="0"/>
              <a:t>75</a:t>
            </a:fld>
            <a:endParaRPr lang="en-US"/>
          </a:p>
        </p:txBody>
      </p:sp>
      <p:sp>
        <p:nvSpPr>
          <p:cNvPr id="5" name="Slide Number Placeholder 3"/>
          <p:cNvSpPr txBox="1">
            <a:spLocks/>
          </p:cNvSpPr>
          <p:nvPr/>
        </p:nvSpPr>
        <p:spPr>
          <a:xfrm>
            <a:off x="4115883" y="9210328"/>
            <a:ext cx="3148726" cy="486526"/>
          </a:xfrm>
          <a:prstGeom prst="rect">
            <a:avLst/>
          </a:prstGeom>
        </p:spPr>
        <p:txBody>
          <a:bodyPr vert="horz" lIns="96801" tIns="48401" rIns="96801" bIns="48401" rtlCol="0"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B847EB-B2BF-D24D-A326-78699DF339EC}" type="slidenum">
              <a:rPr lang="en-US" smtClean="0"/>
              <a:pPr/>
              <a:t>75</a:t>
            </a:fld>
            <a:endParaRPr lang="en-US" dirty="0"/>
          </a:p>
        </p:txBody>
      </p:sp>
      <p:sp>
        <p:nvSpPr>
          <p:cNvPr id="6" name="Date Placeholder 5"/>
          <p:cNvSpPr>
            <a:spLocks noGrp="1"/>
          </p:cNvSpPr>
          <p:nvPr>
            <p:ph type="dt" idx="1"/>
          </p:nvPr>
        </p:nvSpPr>
        <p:spPr>
          <a:xfrm>
            <a:off x="4115883" y="1"/>
            <a:ext cx="3148726" cy="486527"/>
          </a:xfrm>
        </p:spPr>
        <p:txBody>
          <a:bodyPr/>
          <a:lstStyle/>
          <a:p>
            <a:r>
              <a:rPr lang="en-US"/>
              <a:t>07/2018</a:t>
            </a:r>
            <a:endParaRPr lang="en-US" dirty="0"/>
          </a:p>
        </p:txBody>
      </p:sp>
      <p:sp>
        <p:nvSpPr>
          <p:cNvPr id="7" name="Footer Placeholder 6"/>
          <p:cNvSpPr>
            <a:spLocks noGrp="1"/>
          </p:cNvSpPr>
          <p:nvPr>
            <p:ph type="ftr" sz="quarter" idx="4"/>
          </p:nvPr>
        </p:nvSpPr>
        <p:spPr>
          <a:xfrm>
            <a:off x="1" y="9210328"/>
            <a:ext cx="3148726" cy="486526"/>
          </a:xfrm>
        </p:spPr>
        <p:txBody>
          <a:bodyPr/>
          <a:lstStyle/>
          <a:p>
            <a:r>
              <a:rPr lang="en-US" dirty="0"/>
              <a:t>© Copyright GED Testing Service LLC. All rights reserved</a:t>
            </a:r>
          </a:p>
        </p:txBody>
      </p:sp>
      <p:sp>
        <p:nvSpPr>
          <p:cNvPr id="8" name="Header Placeholder 7"/>
          <p:cNvSpPr>
            <a:spLocks noGrp="1"/>
          </p:cNvSpPr>
          <p:nvPr>
            <p:ph type="hdr" sz="quarter"/>
          </p:nvPr>
        </p:nvSpPr>
        <p:spPr>
          <a:xfrm>
            <a:off x="1" y="1"/>
            <a:ext cx="3148726" cy="486527"/>
          </a:xfrm>
        </p:spPr>
        <p:txBody>
          <a:bodyPr/>
          <a:lstStyle/>
          <a:p>
            <a:r>
              <a:rPr lang="en-US"/>
              <a:t>What Students Need to Know: RLA’s Extended Response</a:t>
            </a:r>
            <a:endParaRPr lang="en-US" dirty="0"/>
          </a:p>
        </p:txBody>
      </p:sp>
    </p:spTree>
    <p:extLst>
      <p:ext uri="{BB962C8B-B14F-4D97-AF65-F5344CB8AC3E}">
        <p14:creationId xmlns:p14="http://schemas.microsoft.com/office/powerpoint/2010/main" val="36670374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dirty="0"/>
          </a:p>
          <a:p>
            <a:r>
              <a:rPr lang="en-US" dirty="0"/>
              <a:t>What</a:t>
            </a:r>
            <a:r>
              <a:rPr lang="en-US" baseline="0" dirty="0"/>
              <a:t> earns points? Remember, it’s not which side the test-taker likes best, but rather which side the test-taker believes is better supported and why. Maybe one side was better supported because it included more current and factual research. Maybe one side of an argument provided stronger statistical data. Whatever the reason, a single statement of stance is insufficient. To earn points, the test-taker also needs to provide more that just quotations. Evidence that is cited must be analyzed so that it supports the overall message. This requires that the test-taker “connects” the evidence back to the claim.</a:t>
            </a:r>
            <a:endParaRPr lang="en-US" dirty="0"/>
          </a:p>
        </p:txBody>
      </p:sp>
      <p:sp>
        <p:nvSpPr>
          <p:cNvPr id="5" name="Date Placeholder 4"/>
          <p:cNvSpPr>
            <a:spLocks noGrp="1"/>
          </p:cNvSpPr>
          <p:nvPr>
            <p:ph type="dt" idx="11"/>
          </p:nvPr>
        </p:nvSpPr>
        <p:spPr/>
        <p:txBody>
          <a:bodyPr/>
          <a:lstStyle/>
          <a:p>
            <a:r>
              <a:rPr lang="en-US"/>
              <a:t>07/2018</a:t>
            </a:r>
            <a:endParaRPr lang="en-US" dirty="0"/>
          </a:p>
        </p:txBody>
      </p:sp>
      <p:sp>
        <p:nvSpPr>
          <p:cNvPr id="6" name="Slide Number Placeholder 5"/>
          <p:cNvSpPr>
            <a:spLocks noGrp="1"/>
          </p:cNvSpPr>
          <p:nvPr>
            <p:ph type="sldNum" sz="quarter" idx="12"/>
          </p:nvPr>
        </p:nvSpPr>
        <p:spPr/>
        <p:txBody>
          <a:bodyPr/>
          <a:lstStyle/>
          <a:p>
            <a:fld id="{F4B847EB-B2BF-D24D-A326-78699DF339EC}" type="slidenum">
              <a:rPr lang="en-US" smtClean="0"/>
              <a:t>76</a:t>
            </a:fld>
            <a:endParaRPr lang="en-US" dirty="0"/>
          </a:p>
        </p:txBody>
      </p:sp>
      <p:sp>
        <p:nvSpPr>
          <p:cNvPr id="7" name="Footer Placeholder 6"/>
          <p:cNvSpPr>
            <a:spLocks noGrp="1"/>
          </p:cNvSpPr>
          <p:nvPr>
            <p:ph type="ftr" sz="quarter" idx="13"/>
          </p:nvPr>
        </p:nvSpPr>
        <p:spPr/>
        <p:txBody>
          <a:bodyPr/>
          <a:lstStyle/>
          <a:p>
            <a:r>
              <a:rPr lang="en-US" dirty="0"/>
              <a:t>© Copyright GED Testing Service LLC. All rights reserved</a:t>
            </a:r>
          </a:p>
        </p:txBody>
      </p:sp>
      <p:sp>
        <p:nvSpPr>
          <p:cNvPr id="8" name="Header Placeholder 7"/>
          <p:cNvSpPr>
            <a:spLocks noGrp="1"/>
          </p:cNvSpPr>
          <p:nvPr>
            <p:ph type="hdr" sz="quarter" idx="14"/>
          </p:nvPr>
        </p:nvSpPr>
        <p:spPr/>
        <p:txBody>
          <a:bodyPr/>
          <a:lstStyle/>
          <a:p>
            <a:r>
              <a:rPr lang="en-US"/>
              <a:t>What Students Need to Know: RLA’s Extended Response</a:t>
            </a:r>
            <a:endParaRPr lang="en-US" dirty="0"/>
          </a:p>
        </p:txBody>
      </p:sp>
    </p:spTree>
    <p:extLst>
      <p:ext uri="{BB962C8B-B14F-4D97-AF65-F5344CB8AC3E}">
        <p14:creationId xmlns:p14="http://schemas.microsoft.com/office/powerpoint/2010/main" val="7026661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4007">
              <a:defRPr/>
            </a:pPr>
            <a:r>
              <a:rPr lang="en-US" b="1" dirty="0"/>
              <a:t>Key Points</a:t>
            </a:r>
          </a:p>
          <a:p>
            <a:endParaRPr lang="en-US" dirty="0"/>
          </a:p>
          <a:p>
            <a:r>
              <a:rPr lang="en-US" dirty="0"/>
              <a:t>Let’s look at other ways that test-takers earn points.</a:t>
            </a:r>
          </a:p>
          <a:p>
            <a:endParaRPr lang="en-US" dirty="0"/>
          </a:p>
          <a:p>
            <a:r>
              <a:rPr lang="en-US" dirty="0"/>
              <a:t>It’s not just about listing evidence. It’s about analyzing the issue or the quality of the arguments through which both sides are presented. Evidence that test-takers cite must support the message and must connect in some way to the claim.</a:t>
            </a:r>
            <a:r>
              <a:rPr lang="en-US" baseline="0" dirty="0"/>
              <a:t> Test-takers must be able to engage with the text and then create a text-based, not a personal, argument. Remember, there is no one “right answer”. Rather, the test-taker needs to analyze and evaluate the evidence in order to determine which side is better supported by the evidence. </a:t>
            </a:r>
            <a:endParaRPr lang="en-US" dirty="0"/>
          </a:p>
        </p:txBody>
      </p:sp>
      <p:sp>
        <p:nvSpPr>
          <p:cNvPr id="5" name="Date Placeholder 4"/>
          <p:cNvSpPr>
            <a:spLocks noGrp="1"/>
          </p:cNvSpPr>
          <p:nvPr>
            <p:ph type="dt" idx="11"/>
          </p:nvPr>
        </p:nvSpPr>
        <p:spPr/>
        <p:txBody>
          <a:bodyPr/>
          <a:lstStyle/>
          <a:p>
            <a:r>
              <a:rPr lang="en-US"/>
              <a:t>07/2018</a:t>
            </a:r>
            <a:endParaRPr lang="en-US" dirty="0"/>
          </a:p>
        </p:txBody>
      </p:sp>
      <p:sp>
        <p:nvSpPr>
          <p:cNvPr id="6" name="Slide Number Placeholder 5"/>
          <p:cNvSpPr>
            <a:spLocks noGrp="1"/>
          </p:cNvSpPr>
          <p:nvPr>
            <p:ph type="sldNum" sz="quarter" idx="12"/>
          </p:nvPr>
        </p:nvSpPr>
        <p:spPr/>
        <p:txBody>
          <a:bodyPr/>
          <a:lstStyle/>
          <a:p>
            <a:fld id="{F4B847EB-B2BF-D24D-A326-78699DF339EC}" type="slidenum">
              <a:rPr lang="en-US" smtClean="0"/>
              <a:t>77</a:t>
            </a:fld>
            <a:endParaRPr lang="en-US" dirty="0"/>
          </a:p>
        </p:txBody>
      </p:sp>
      <p:sp>
        <p:nvSpPr>
          <p:cNvPr id="7" name="Footer Placeholder 6"/>
          <p:cNvSpPr>
            <a:spLocks noGrp="1"/>
          </p:cNvSpPr>
          <p:nvPr>
            <p:ph type="ftr" sz="quarter" idx="13"/>
          </p:nvPr>
        </p:nvSpPr>
        <p:spPr/>
        <p:txBody>
          <a:bodyPr/>
          <a:lstStyle/>
          <a:p>
            <a:r>
              <a:rPr lang="en-US" dirty="0"/>
              <a:t>© Copyright GED Testing Service LLC. All rights reserved</a:t>
            </a:r>
          </a:p>
        </p:txBody>
      </p:sp>
      <p:sp>
        <p:nvSpPr>
          <p:cNvPr id="8" name="Header Placeholder 7"/>
          <p:cNvSpPr>
            <a:spLocks noGrp="1"/>
          </p:cNvSpPr>
          <p:nvPr>
            <p:ph type="hdr" sz="quarter" idx="14"/>
          </p:nvPr>
        </p:nvSpPr>
        <p:spPr/>
        <p:txBody>
          <a:bodyPr/>
          <a:lstStyle/>
          <a:p>
            <a:r>
              <a:rPr lang="en-US"/>
              <a:t>What Students Need to Know: RLA’s Extended Response</a:t>
            </a:r>
            <a:endParaRPr lang="en-US" dirty="0"/>
          </a:p>
        </p:txBody>
      </p:sp>
    </p:spTree>
    <p:extLst>
      <p:ext uri="{BB962C8B-B14F-4D97-AF65-F5344CB8AC3E}">
        <p14:creationId xmlns:p14="http://schemas.microsoft.com/office/powerpoint/2010/main" val="903472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77207" lvl="2" indent="-471145">
              <a:buClr>
                <a:srgbClr val="AFABAB"/>
              </a:buClr>
            </a:pPr>
            <a:r>
              <a:rPr lang="en-US" dirty="0">
                <a:solidFill>
                  <a:srgbClr val="000000"/>
                </a:solidFill>
                <a:latin typeface="Arial"/>
                <a:cs typeface="Arial"/>
              </a:rPr>
              <a:t>Students summarize the texts instead of evaluating the arguments made in the texts.</a:t>
            </a:r>
          </a:p>
          <a:p>
            <a:pPr marL="1177207" lvl="2" indent="-471145">
              <a:buClr>
                <a:srgbClr val="AFABAB"/>
              </a:buClr>
            </a:pPr>
            <a:r>
              <a:rPr lang="en-US" dirty="0">
                <a:solidFill>
                  <a:srgbClr val="000000"/>
                </a:solidFill>
                <a:latin typeface="Arial"/>
                <a:cs typeface="Arial"/>
              </a:rPr>
              <a:t>Students merely copy words from the texts (nonscorable = 0 points).</a:t>
            </a:r>
          </a:p>
          <a:p>
            <a:pPr marL="1177207" lvl="2" indent="-471145">
              <a:buClr>
                <a:srgbClr val="AFABAB"/>
              </a:buClr>
            </a:pPr>
            <a:r>
              <a:rPr lang="en-US" dirty="0">
                <a:solidFill>
                  <a:srgbClr val="000000"/>
                </a:solidFill>
                <a:latin typeface="Arial"/>
                <a:cs typeface="Arial"/>
              </a:rPr>
              <a:t>Students only analyze or discuss one of the texts rather than both.</a:t>
            </a:r>
          </a:p>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8</a:t>
            </a:fld>
            <a:endParaRPr lang="en-US"/>
          </a:p>
        </p:txBody>
      </p:sp>
    </p:spTree>
    <p:extLst>
      <p:ext uri="{BB962C8B-B14F-4D97-AF65-F5344CB8AC3E}">
        <p14:creationId xmlns:p14="http://schemas.microsoft.com/office/powerpoint/2010/main" val="33270634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baseline="0" dirty="0"/>
          </a:p>
          <a:p>
            <a:r>
              <a:rPr lang="en-US" baseline="0" dirty="0"/>
              <a:t>The skill of analyzing text does not just happen. In teaching students to analyze, it is important that you model for students how you interact with the text. You will want to model interacting with text in order to analyze what is being said, as well as interacting with the text to identify the different types of evidence. Students often have difficulty in analyzing instead of summarizing text. Show students how you ask questions as you read or interact with text. </a:t>
            </a:r>
          </a:p>
          <a:p>
            <a:pPr defTabSz="497994">
              <a:defRPr/>
            </a:pPr>
            <a:endParaRPr lang="en-US" baseline="0" dirty="0"/>
          </a:p>
          <a:p>
            <a:pPr defTabSz="497994">
              <a:defRPr/>
            </a:pPr>
            <a:r>
              <a:rPr lang="en-US" baseline="0" dirty="0"/>
              <a:t>Remind students that part of the prompt stated that they needed to analyze the arguments. In order to analyze instead of summarize, the reader needs to ask himself/herself questions throughout the reading. Questions about the purpose/context, author, audience, proof/evidence, and organization/structure/style of the text are important to answer in order to effectively evaluate the information prior to writing. </a:t>
            </a:r>
          </a:p>
          <a:p>
            <a:pPr defTabSz="497994">
              <a:defRPr/>
            </a:pPr>
            <a:endParaRPr lang="en-US" baseline="0" dirty="0"/>
          </a:p>
        </p:txBody>
      </p:sp>
      <p:sp>
        <p:nvSpPr>
          <p:cNvPr id="4" name="Slide Number Placeholder 3"/>
          <p:cNvSpPr>
            <a:spLocks noGrp="1"/>
          </p:cNvSpPr>
          <p:nvPr>
            <p:ph type="sldNum" sz="quarter" idx="10"/>
          </p:nvPr>
        </p:nvSpPr>
        <p:spPr/>
        <p:txBody>
          <a:bodyPr/>
          <a:lstStyle/>
          <a:p>
            <a:pPr>
              <a:defRPr/>
            </a:pPr>
            <a:fld id="{B99F9CF4-8B2A-4A74-89E2-8FB50A811977}" type="slidenum">
              <a:rPr lang="en-US" smtClean="0"/>
              <a:pPr>
                <a:defRPr/>
              </a:pPr>
              <a:t>78</a:t>
            </a:fld>
            <a:endParaRPr lang="en-US" dirty="0"/>
          </a:p>
        </p:txBody>
      </p:sp>
      <p:sp>
        <p:nvSpPr>
          <p:cNvPr id="5" name="Date Placeholder 4"/>
          <p:cNvSpPr>
            <a:spLocks noGrp="1"/>
          </p:cNvSpPr>
          <p:nvPr>
            <p:ph type="dt" idx="11"/>
          </p:nvPr>
        </p:nvSpPr>
        <p:spPr/>
        <p:txBody>
          <a:bodyPr/>
          <a:lstStyle/>
          <a:p>
            <a:pPr>
              <a:defRPr/>
            </a:pPr>
            <a:r>
              <a:rPr lang="en-US" altLang="en-US"/>
              <a:t>07/2018</a:t>
            </a:r>
            <a:endParaRPr lang="en-US" altLang="en-US" dirty="0"/>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8" name="Header Placeholder 7"/>
          <p:cNvSpPr>
            <a:spLocks noGrp="1"/>
          </p:cNvSpPr>
          <p:nvPr>
            <p:ph type="hdr" sz="quarter" idx="13"/>
          </p:nvPr>
        </p:nvSpPr>
        <p:spPr/>
        <p:txBody>
          <a:bodyPr/>
          <a:lstStyle/>
          <a:p>
            <a:r>
              <a:rPr lang="en-US"/>
              <a:t>What Students Need to Know: RLA’s Extended Response</a:t>
            </a:r>
            <a:endParaRPr lang="en-US" dirty="0"/>
          </a:p>
        </p:txBody>
      </p:sp>
    </p:spTree>
    <p:extLst>
      <p:ext uri="{BB962C8B-B14F-4D97-AF65-F5344CB8AC3E}">
        <p14:creationId xmlns:p14="http://schemas.microsoft.com/office/powerpoint/2010/main" val="15881637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4007">
              <a:defRPr/>
            </a:pPr>
            <a:r>
              <a:rPr lang="en-US" b="1" dirty="0"/>
              <a:t>Key Points</a:t>
            </a:r>
          </a:p>
          <a:p>
            <a:endParaRPr lang="en-US" dirty="0"/>
          </a:p>
          <a:p>
            <a:r>
              <a:rPr lang="en-US" dirty="0"/>
              <a:t>Let’s look at how this may look in actual writing.</a:t>
            </a:r>
          </a:p>
          <a:p>
            <a:endParaRPr lang="en-US" dirty="0"/>
          </a:p>
          <a:p>
            <a:r>
              <a:rPr lang="en-US" dirty="0"/>
              <a:t>Review the two sample texts.</a:t>
            </a:r>
          </a:p>
        </p:txBody>
      </p:sp>
      <p:sp>
        <p:nvSpPr>
          <p:cNvPr id="5" name="Date Placeholder 4"/>
          <p:cNvSpPr>
            <a:spLocks noGrp="1"/>
          </p:cNvSpPr>
          <p:nvPr>
            <p:ph type="dt" idx="11"/>
          </p:nvPr>
        </p:nvSpPr>
        <p:spPr/>
        <p:txBody>
          <a:bodyPr/>
          <a:lstStyle/>
          <a:p>
            <a:r>
              <a:rPr lang="en-US"/>
              <a:t>07/2018</a:t>
            </a:r>
            <a:endParaRPr lang="en-US" dirty="0"/>
          </a:p>
        </p:txBody>
      </p:sp>
      <p:sp>
        <p:nvSpPr>
          <p:cNvPr id="6" name="Slide Number Placeholder 5"/>
          <p:cNvSpPr>
            <a:spLocks noGrp="1"/>
          </p:cNvSpPr>
          <p:nvPr>
            <p:ph type="sldNum" sz="quarter" idx="12"/>
          </p:nvPr>
        </p:nvSpPr>
        <p:spPr/>
        <p:txBody>
          <a:bodyPr/>
          <a:lstStyle/>
          <a:p>
            <a:fld id="{F4B847EB-B2BF-D24D-A326-78699DF339EC}" type="slidenum">
              <a:rPr lang="en-US" smtClean="0"/>
              <a:t>79</a:t>
            </a:fld>
            <a:endParaRPr lang="en-US" dirty="0"/>
          </a:p>
        </p:txBody>
      </p:sp>
      <p:sp>
        <p:nvSpPr>
          <p:cNvPr id="7" name="Footer Placeholder 6"/>
          <p:cNvSpPr>
            <a:spLocks noGrp="1"/>
          </p:cNvSpPr>
          <p:nvPr>
            <p:ph type="ftr" sz="quarter" idx="13"/>
          </p:nvPr>
        </p:nvSpPr>
        <p:spPr/>
        <p:txBody>
          <a:bodyPr/>
          <a:lstStyle/>
          <a:p>
            <a:r>
              <a:rPr lang="en-US" dirty="0"/>
              <a:t>© Copyright GED Testing Service LLC. All rights reserved</a:t>
            </a:r>
          </a:p>
        </p:txBody>
      </p:sp>
      <p:sp>
        <p:nvSpPr>
          <p:cNvPr id="8" name="Header Placeholder 7"/>
          <p:cNvSpPr>
            <a:spLocks noGrp="1"/>
          </p:cNvSpPr>
          <p:nvPr>
            <p:ph type="hdr" sz="quarter" idx="14"/>
          </p:nvPr>
        </p:nvSpPr>
        <p:spPr/>
        <p:txBody>
          <a:bodyPr/>
          <a:lstStyle/>
          <a:p>
            <a:r>
              <a:rPr lang="en-US"/>
              <a:t>What Students Need to Know: RLA’s Extended Response</a:t>
            </a:r>
            <a:endParaRPr lang="en-US" dirty="0"/>
          </a:p>
        </p:txBody>
      </p:sp>
    </p:spTree>
    <p:extLst>
      <p:ext uri="{BB962C8B-B14F-4D97-AF65-F5344CB8AC3E}">
        <p14:creationId xmlns:p14="http://schemas.microsoft.com/office/powerpoint/2010/main" val="718140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4007">
              <a:defRPr/>
            </a:pPr>
            <a:r>
              <a:rPr lang="en-US" b="1" dirty="0"/>
              <a:t>Key Points</a:t>
            </a:r>
          </a:p>
          <a:p>
            <a:endParaRPr lang="en-US" dirty="0"/>
          </a:p>
          <a:p>
            <a:r>
              <a:rPr lang="en-US" dirty="0"/>
              <a:t>There</a:t>
            </a:r>
            <a:r>
              <a:rPr lang="en-US" baseline="0" dirty="0"/>
              <a:t> are some things that test-takers should avoid. First, this type of writing is not a summarization. Just summarizing an author’s opinion does not answer the prompt which asks for the test-taker to analyze and evaluate both sides and determine which one is better supported. Personal information should also be avoided. This task is not a personal opinion piece, so phrases such as the following should be avoided: I think. I feel. I know.</a:t>
            </a:r>
          </a:p>
          <a:p>
            <a:endParaRPr lang="en-US" baseline="0" dirty="0"/>
          </a:p>
          <a:p>
            <a:r>
              <a:rPr lang="en-US" baseline="0" dirty="0"/>
              <a:t>Although an occasional use of “I” may not result in a scorable “0”, students should be taught to use the more formal third person style. </a:t>
            </a:r>
          </a:p>
          <a:p>
            <a:endParaRPr lang="en-US" baseline="0" dirty="0"/>
          </a:p>
          <a:p>
            <a:r>
              <a:rPr lang="en-US" baseline="0" dirty="0"/>
              <a:t>Discuss the different uses of the different styles.</a:t>
            </a:r>
            <a:endParaRPr lang="en-US" dirty="0"/>
          </a:p>
        </p:txBody>
      </p:sp>
      <p:sp>
        <p:nvSpPr>
          <p:cNvPr id="5" name="Date Placeholder 4"/>
          <p:cNvSpPr>
            <a:spLocks noGrp="1"/>
          </p:cNvSpPr>
          <p:nvPr>
            <p:ph type="dt" idx="11"/>
          </p:nvPr>
        </p:nvSpPr>
        <p:spPr/>
        <p:txBody>
          <a:bodyPr/>
          <a:lstStyle/>
          <a:p>
            <a:r>
              <a:rPr lang="en-US"/>
              <a:t>07/2018</a:t>
            </a:r>
            <a:endParaRPr lang="en-US" dirty="0"/>
          </a:p>
        </p:txBody>
      </p:sp>
      <p:sp>
        <p:nvSpPr>
          <p:cNvPr id="6" name="Slide Number Placeholder 5"/>
          <p:cNvSpPr>
            <a:spLocks noGrp="1"/>
          </p:cNvSpPr>
          <p:nvPr>
            <p:ph type="sldNum" sz="quarter" idx="12"/>
          </p:nvPr>
        </p:nvSpPr>
        <p:spPr/>
        <p:txBody>
          <a:bodyPr/>
          <a:lstStyle/>
          <a:p>
            <a:fld id="{F4B847EB-B2BF-D24D-A326-78699DF339EC}" type="slidenum">
              <a:rPr lang="en-US" smtClean="0"/>
              <a:t>80</a:t>
            </a:fld>
            <a:endParaRPr lang="en-US" dirty="0"/>
          </a:p>
        </p:txBody>
      </p:sp>
      <p:sp>
        <p:nvSpPr>
          <p:cNvPr id="7" name="Footer Placeholder 6"/>
          <p:cNvSpPr>
            <a:spLocks noGrp="1"/>
          </p:cNvSpPr>
          <p:nvPr>
            <p:ph type="ftr" sz="quarter" idx="13"/>
          </p:nvPr>
        </p:nvSpPr>
        <p:spPr/>
        <p:txBody>
          <a:bodyPr/>
          <a:lstStyle/>
          <a:p>
            <a:r>
              <a:rPr lang="en-US" dirty="0"/>
              <a:t>© Copyright GED Testing Service LLC. All rights reserved</a:t>
            </a:r>
          </a:p>
        </p:txBody>
      </p:sp>
      <p:sp>
        <p:nvSpPr>
          <p:cNvPr id="8" name="Header Placeholder 7"/>
          <p:cNvSpPr>
            <a:spLocks noGrp="1"/>
          </p:cNvSpPr>
          <p:nvPr>
            <p:ph type="hdr" sz="quarter" idx="14"/>
          </p:nvPr>
        </p:nvSpPr>
        <p:spPr/>
        <p:txBody>
          <a:bodyPr/>
          <a:lstStyle/>
          <a:p>
            <a:r>
              <a:rPr lang="en-US"/>
              <a:t>What Students Need to Know: RLA’s Extended Response</a:t>
            </a:r>
            <a:endParaRPr lang="en-US" dirty="0"/>
          </a:p>
        </p:txBody>
      </p:sp>
    </p:spTree>
    <p:extLst>
      <p:ext uri="{BB962C8B-B14F-4D97-AF65-F5344CB8AC3E}">
        <p14:creationId xmlns:p14="http://schemas.microsoft.com/office/powerpoint/2010/main" val="41576541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4007">
              <a:defRPr/>
            </a:pPr>
            <a:r>
              <a:rPr lang="en-US" b="1" dirty="0"/>
              <a:t>Key Points</a:t>
            </a:r>
          </a:p>
          <a:p>
            <a:endParaRPr lang="en-US" dirty="0"/>
          </a:p>
          <a:p>
            <a:r>
              <a:rPr lang="en-US" dirty="0"/>
              <a:t>Let’s look</a:t>
            </a:r>
            <a:r>
              <a:rPr lang="en-US" baseline="0" dirty="0"/>
              <a:t> at a couple of examples of summarization and personal information. Look familiar? We often work with both of these types of writing in the classroom. However, this is not the type of writing being assessed by the constructed response on the RLA test.</a:t>
            </a:r>
            <a:endParaRPr lang="en-US" dirty="0"/>
          </a:p>
        </p:txBody>
      </p:sp>
      <p:sp>
        <p:nvSpPr>
          <p:cNvPr id="5" name="Date Placeholder 4"/>
          <p:cNvSpPr>
            <a:spLocks noGrp="1"/>
          </p:cNvSpPr>
          <p:nvPr>
            <p:ph type="dt" idx="11"/>
          </p:nvPr>
        </p:nvSpPr>
        <p:spPr/>
        <p:txBody>
          <a:bodyPr/>
          <a:lstStyle/>
          <a:p>
            <a:r>
              <a:rPr lang="en-US"/>
              <a:t>07/2018</a:t>
            </a:r>
            <a:endParaRPr lang="en-US" dirty="0"/>
          </a:p>
        </p:txBody>
      </p:sp>
      <p:sp>
        <p:nvSpPr>
          <p:cNvPr id="6" name="Slide Number Placeholder 5"/>
          <p:cNvSpPr>
            <a:spLocks noGrp="1"/>
          </p:cNvSpPr>
          <p:nvPr>
            <p:ph type="sldNum" sz="quarter" idx="12"/>
          </p:nvPr>
        </p:nvSpPr>
        <p:spPr/>
        <p:txBody>
          <a:bodyPr/>
          <a:lstStyle/>
          <a:p>
            <a:fld id="{F4B847EB-B2BF-D24D-A326-78699DF339EC}" type="slidenum">
              <a:rPr lang="en-US" smtClean="0"/>
              <a:t>81</a:t>
            </a:fld>
            <a:endParaRPr lang="en-US" dirty="0"/>
          </a:p>
        </p:txBody>
      </p:sp>
      <p:sp>
        <p:nvSpPr>
          <p:cNvPr id="7" name="Footer Placeholder 6"/>
          <p:cNvSpPr>
            <a:spLocks noGrp="1"/>
          </p:cNvSpPr>
          <p:nvPr>
            <p:ph type="ftr" sz="quarter" idx="13"/>
          </p:nvPr>
        </p:nvSpPr>
        <p:spPr/>
        <p:txBody>
          <a:bodyPr/>
          <a:lstStyle/>
          <a:p>
            <a:r>
              <a:rPr lang="en-US" dirty="0"/>
              <a:t>© Copyright GED Testing Service LLC. All rights reserved</a:t>
            </a:r>
          </a:p>
        </p:txBody>
      </p:sp>
      <p:sp>
        <p:nvSpPr>
          <p:cNvPr id="8" name="Header Placeholder 7"/>
          <p:cNvSpPr>
            <a:spLocks noGrp="1"/>
          </p:cNvSpPr>
          <p:nvPr>
            <p:ph type="hdr" sz="quarter" idx="14"/>
          </p:nvPr>
        </p:nvSpPr>
        <p:spPr/>
        <p:txBody>
          <a:bodyPr/>
          <a:lstStyle/>
          <a:p>
            <a:r>
              <a:rPr lang="en-US"/>
              <a:t>What Students Need to Know: RLA’s Extended Response</a:t>
            </a:r>
            <a:endParaRPr lang="en-US" dirty="0"/>
          </a:p>
        </p:txBody>
      </p:sp>
    </p:spTree>
    <p:extLst>
      <p:ext uri="{BB962C8B-B14F-4D97-AF65-F5344CB8AC3E}">
        <p14:creationId xmlns:p14="http://schemas.microsoft.com/office/powerpoint/2010/main" val="16867205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5459">
              <a:defRPr/>
            </a:pPr>
            <a:r>
              <a:rPr lang="en-US" b="1" dirty="0"/>
              <a:t>Key Points</a:t>
            </a:r>
          </a:p>
          <a:p>
            <a:endParaRPr lang="en-US" dirty="0"/>
          </a:p>
          <a:p>
            <a:r>
              <a:rPr lang="en-US" altLang="en-US" dirty="0">
                <a:cs typeface="Arial" panose="020B0604020202020204" pitchFamily="34" charset="0"/>
              </a:rPr>
              <a:t>[Review the bulleted items on the slide.]</a:t>
            </a:r>
          </a:p>
          <a:p>
            <a:endParaRPr lang="en-US" dirty="0"/>
          </a:p>
          <a:p>
            <a:r>
              <a:rPr lang="en-US" dirty="0"/>
              <a:t>Discuss that these are ideas</a:t>
            </a:r>
            <a:r>
              <a:rPr lang="en-US" baseline="0" dirty="0"/>
              <a:t> on how to improve scores. Also, note that the length is not about counting words, but rather it indicates that the writing sample needs to be long enough to adequately address the prompt. A short paragraph is not enough.</a:t>
            </a:r>
            <a:endParaRPr lang="en-US" dirty="0"/>
          </a:p>
        </p:txBody>
      </p:sp>
      <p:sp>
        <p:nvSpPr>
          <p:cNvPr id="4" name="Slide Number Placeholder 3"/>
          <p:cNvSpPr>
            <a:spLocks noGrp="1"/>
          </p:cNvSpPr>
          <p:nvPr>
            <p:ph type="sldNum" sz="quarter" idx="10"/>
          </p:nvPr>
        </p:nvSpPr>
        <p:spPr/>
        <p:txBody>
          <a:bodyPr/>
          <a:lstStyle/>
          <a:p>
            <a:fld id="{4FA8C200-9146-2E47-BE29-58F523586F58}" type="slidenum">
              <a:rPr lang="en-US" smtClean="0"/>
              <a:t>82</a:t>
            </a:fld>
            <a:endParaRPr lang="en-US" dirty="0"/>
          </a:p>
        </p:txBody>
      </p:sp>
      <p:sp>
        <p:nvSpPr>
          <p:cNvPr id="5" name="Footer Placeholder 4"/>
          <p:cNvSpPr>
            <a:spLocks noGrp="1"/>
          </p:cNvSpPr>
          <p:nvPr>
            <p:ph type="ftr" sz="quarter" idx="11"/>
          </p:nvPr>
        </p:nvSpPr>
        <p:spPr/>
        <p:txBody>
          <a:bodyPr/>
          <a:lstStyle/>
          <a:p>
            <a:r>
              <a:rPr lang="en-US" dirty="0"/>
              <a:t>© Copyright GED Testing Service LLC. All rights reserved</a:t>
            </a:r>
          </a:p>
        </p:txBody>
      </p:sp>
      <p:sp>
        <p:nvSpPr>
          <p:cNvPr id="6" name="Date Placeholder 5"/>
          <p:cNvSpPr>
            <a:spLocks noGrp="1"/>
          </p:cNvSpPr>
          <p:nvPr>
            <p:ph type="dt" idx="12"/>
          </p:nvPr>
        </p:nvSpPr>
        <p:spPr/>
        <p:txBody>
          <a:bodyPr/>
          <a:lstStyle/>
          <a:p>
            <a:r>
              <a:rPr lang="en-US"/>
              <a:t>07/2018</a:t>
            </a:r>
            <a:endParaRPr lang="en-US" dirty="0"/>
          </a:p>
        </p:txBody>
      </p:sp>
      <p:sp>
        <p:nvSpPr>
          <p:cNvPr id="8" name="Header Placeholder 7"/>
          <p:cNvSpPr>
            <a:spLocks noGrp="1"/>
          </p:cNvSpPr>
          <p:nvPr>
            <p:ph type="hdr" sz="quarter" idx="13"/>
          </p:nvPr>
        </p:nvSpPr>
        <p:spPr/>
        <p:txBody>
          <a:bodyPr/>
          <a:lstStyle/>
          <a:p>
            <a:r>
              <a:rPr lang="en-US"/>
              <a:t>What Students Need to Know: RLA’s Extended Response</a:t>
            </a:r>
            <a:endParaRPr lang="en-US" dirty="0"/>
          </a:p>
        </p:txBody>
      </p:sp>
    </p:spTree>
    <p:extLst>
      <p:ext uri="{BB962C8B-B14F-4D97-AF65-F5344CB8AC3E}">
        <p14:creationId xmlns:p14="http://schemas.microsoft.com/office/powerpoint/2010/main" val="8087321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5459">
              <a:defRPr/>
            </a:pPr>
            <a:r>
              <a:rPr lang="en-US" b="1" dirty="0"/>
              <a:t>Key Points</a:t>
            </a:r>
          </a:p>
          <a:p>
            <a:endParaRPr lang="en-US" dirty="0"/>
          </a:p>
          <a:p>
            <a:r>
              <a:rPr lang="en-US" dirty="0"/>
              <a:t>There</a:t>
            </a:r>
            <a:r>
              <a:rPr lang="en-US" baseline="0" dirty="0"/>
              <a:t> are some things that test-takers should avoid. First, this type of writing is not a summarization. Just summarizing an author’s opinion does not answer the prompt which asks for the test-taker to analyze and evaluate both sides and determine which one is better supported. Personal information should also be avoided. This task is not a personal opinion piece, so phrases such as the following should be avoided: I think. I feel. I know.</a:t>
            </a:r>
          </a:p>
          <a:p>
            <a:endParaRPr lang="en-US" baseline="0" dirty="0"/>
          </a:p>
          <a:p>
            <a:r>
              <a:rPr lang="en-US" baseline="0" dirty="0"/>
              <a:t>Although an occasional use of “I” may not result in a scorable “0”, students should be taught to use the more formal third person style. </a:t>
            </a:r>
          </a:p>
          <a:p>
            <a:endParaRPr lang="en-US" baseline="0" dirty="0"/>
          </a:p>
          <a:p>
            <a:r>
              <a:rPr lang="en-US" baseline="0" dirty="0"/>
              <a:t>Discuss the different uses of the different styles.</a:t>
            </a:r>
            <a:endParaRPr lang="en-US" dirty="0"/>
          </a:p>
        </p:txBody>
      </p:sp>
      <p:sp>
        <p:nvSpPr>
          <p:cNvPr id="5" name="Date Placeholder 4"/>
          <p:cNvSpPr>
            <a:spLocks noGrp="1"/>
          </p:cNvSpPr>
          <p:nvPr>
            <p:ph type="dt" idx="11"/>
          </p:nvPr>
        </p:nvSpPr>
        <p:spPr/>
        <p:txBody>
          <a:bodyPr/>
          <a:lstStyle/>
          <a:p>
            <a:r>
              <a:rPr lang="en-US"/>
              <a:t>07/2018</a:t>
            </a:r>
            <a:endParaRPr lang="en-US" dirty="0"/>
          </a:p>
        </p:txBody>
      </p:sp>
      <p:sp>
        <p:nvSpPr>
          <p:cNvPr id="6" name="Slide Number Placeholder 5"/>
          <p:cNvSpPr>
            <a:spLocks noGrp="1"/>
          </p:cNvSpPr>
          <p:nvPr>
            <p:ph type="sldNum" sz="quarter" idx="12"/>
          </p:nvPr>
        </p:nvSpPr>
        <p:spPr/>
        <p:txBody>
          <a:bodyPr/>
          <a:lstStyle/>
          <a:p>
            <a:fld id="{F4B847EB-B2BF-D24D-A326-78699DF339EC}" type="slidenum">
              <a:rPr lang="en-US" smtClean="0"/>
              <a:t>83</a:t>
            </a:fld>
            <a:endParaRPr lang="en-US" dirty="0"/>
          </a:p>
        </p:txBody>
      </p:sp>
      <p:sp>
        <p:nvSpPr>
          <p:cNvPr id="7" name="Footer Placeholder 6"/>
          <p:cNvSpPr>
            <a:spLocks noGrp="1"/>
          </p:cNvSpPr>
          <p:nvPr>
            <p:ph type="ftr" sz="quarter" idx="13"/>
          </p:nvPr>
        </p:nvSpPr>
        <p:spPr/>
        <p:txBody>
          <a:bodyPr/>
          <a:lstStyle/>
          <a:p>
            <a:r>
              <a:rPr lang="en-US" dirty="0"/>
              <a:t>© Copyright GED Testing Service LLC. All rights reserved</a:t>
            </a:r>
          </a:p>
        </p:txBody>
      </p:sp>
      <p:sp>
        <p:nvSpPr>
          <p:cNvPr id="8" name="Header Placeholder 7"/>
          <p:cNvSpPr>
            <a:spLocks noGrp="1"/>
          </p:cNvSpPr>
          <p:nvPr>
            <p:ph type="hdr" sz="quarter" idx="14"/>
          </p:nvPr>
        </p:nvSpPr>
        <p:spPr/>
        <p:txBody>
          <a:bodyPr/>
          <a:lstStyle/>
          <a:p>
            <a:r>
              <a:rPr lang="en-US"/>
              <a:t>What Students Need to Know: RLA’s Extended Response</a:t>
            </a:r>
            <a:endParaRPr lang="en-US" dirty="0"/>
          </a:p>
        </p:txBody>
      </p:sp>
    </p:spTree>
    <p:extLst>
      <p:ext uri="{BB962C8B-B14F-4D97-AF65-F5344CB8AC3E}">
        <p14:creationId xmlns:p14="http://schemas.microsoft.com/office/powerpoint/2010/main" val="39831927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214438"/>
            <a:ext cx="5832475" cy="32813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71029"/>
            <a:fld id="{6583769A-2A3C-664A-B1A3-FCFF0FA87D20}" type="slidenum">
              <a:rPr lang="en-US">
                <a:solidFill>
                  <a:prstClr val="black"/>
                </a:solidFill>
                <a:latin typeface="Calibri" panose="020F0502020204030204"/>
              </a:rPr>
              <a:pPr defTabSz="971029"/>
              <a:t>84</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06FE6E3D-094B-405B-8D92-3A7D07595AAD}"/>
              </a:ext>
            </a:extLst>
          </p:cNvPr>
          <p:cNvSpPr>
            <a:spLocks noGrp="1"/>
          </p:cNvSpPr>
          <p:nvPr>
            <p:ph type="dt" idx="1"/>
          </p:nvPr>
        </p:nvSpPr>
        <p:spPr/>
        <p:txBody>
          <a:bodyPr/>
          <a:lstStyle/>
          <a:p>
            <a:pPr defTabSz="971029"/>
            <a:r>
              <a:rPr lang="en-US">
                <a:solidFill>
                  <a:prstClr val="black"/>
                </a:solidFill>
                <a:latin typeface="Calibri" panose="020F0502020204030204"/>
              </a:rPr>
              <a:t>7/25-26/2019</a:t>
            </a:r>
          </a:p>
        </p:txBody>
      </p:sp>
      <p:sp>
        <p:nvSpPr>
          <p:cNvPr id="6" name="Footer Placeholder 5">
            <a:extLst>
              <a:ext uri="{FF2B5EF4-FFF2-40B4-BE49-F238E27FC236}">
                <a16:creationId xmlns:a16="http://schemas.microsoft.com/office/drawing/2014/main" id="{10BEDBB2-0F2F-4F37-B9AC-C937268780FF}"/>
              </a:ext>
            </a:extLst>
          </p:cNvPr>
          <p:cNvSpPr>
            <a:spLocks noGrp="1"/>
          </p:cNvSpPr>
          <p:nvPr>
            <p:ph type="ftr" sz="quarter" idx="4"/>
          </p:nvPr>
        </p:nvSpPr>
        <p:spPr/>
        <p:txBody>
          <a:bodyPr/>
          <a:lstStyle/>
          <a:p>
            <a:pPr defTabSz="971029"/>
            <a:r>
              <a:rPr lang="en-US">
                <a:solidFill>
                  <a:prstClr val="black"/>
                </a:solidFill>
                <a:latin typeface="Calibri" panose="020F0502020204030204"/>
              </a:rPr>
              <a:t>© Copyright GED Testing Service LLC. All rights reserved.</a:t>
            </a:r>
          </a:p>
        </p:txBody>
      </p:sp>
      <p:sp>
        <p:nvSpPr>
          <p:cNvPr id="7" name="Header Placeholder 6">
            <a:extLst>
              <a:ext uri="{FF2B5EF4-FFF2-40B4-BE49-F238E27FC236}">
                <a16:creationId xmlns:a16="http://schemas.microsoft.com/office/drawing/2014/main" id="{FFBB232E-BBE9-4931-8632-A6E701AD05FA}"/>
              </a:ext>
            </a:extLst>
          </p:cNvPr>
          <p:cNvSpPr>
            <a:spLocks noGrp="1"/>
          </p:cNvSpPr>
          <p:nvPr>
            <p:ph type="hdr" sz="quarter"/>
          </p:nvPr>
        </p:nvSpPr>
        <p:spPr/>
        <p:txBody>
          <a:bodyPr/>
          <a:lstStyle/>
          <a:p>
            <a:pPr defTabSz="971029"/>
            <a:r>
              <a:rPr lang="en-US">
                <a:solidFill>
                  <a:prstClr val="black"/>
                </a:solidFill>
                <a:latin typeface="Calibri" panose="020F0502020204030204"/>
              </a:rPr>
              <a:t>Getting Students College and Career Ready in RLA</a:t>
            </a:r>
          </a:p>
        </p:txBody>
      </p:sp>
    </p:spTree>
    <p:extLst>
      <p:ext uri="{BB962C8B-B14F-4D97-AF65-F5344CB8AC3E}">
        <p14:creationId xmlns:p14="http://schemas.microsoft.com/office/powerpoint/2010/main" val="14581306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214438"/>
            <a:ext cx="5832475" cy="3281362"/>
          </a:xfrm>
        </p:spPr>
      </p:sp>
      <p:sp>
        <p:nvSpPr>
          <p:cNvPr id="3" name="Notes Placeholder 2"/>
          <p:cNvSpPr>
            <a:spLocks noGrp="1"/>
          </p:cNvSpPr>
          <p:nvPr>
            <p:ph type="body" idx="1"/>
          </p:nvPr>
        </p:nvSpPr>
        <p:spPr/>
        <p:txBody>
          <a:bodyPr/>
          <a:lstStyle/>
          <a:p>
            <a:r>
              <a:rPr lang="en-US" b="1" dirty="0"/>
              <a:t>Key Points</a:t>
            </a:r>
          </a:p>
          <a:p>
            <a:endParaRPr lang="en-US" b="1" dirty="0"/>
          </a:p>
          <a:p>
            <a:r>
              <a:rPr lang="en-US" b="0" dirty="0"/>
              <a:t>Discuss the information on the slide.</a:t>
            </a:r>
          </a:p>
        </p:txBody>
      </p:sp>
      <p:sp>
        <p:nvSpPr>
          <p:cNvPr id="4" name="Slide Number Placeholder 3"/>
          <p:cNvSpPr>
            <a:spLocks noGrp="1"/>
          </p:cNvSpPr>
          <p:nvPr>
            <p:ph type="sldNum" sz="quarter" idx="5"/>
          </p:nvPr>
        </p:nvSpPr>
        <p:spPr/>
        <p:txBody>
          <a:bodyPr/>
          <a:lstStyle/>
          <a:p>
            <a:pPr defTabSz="971029"/>
            <a:fld id="{6583769A-2A3C-664A-B1A3-FCFF0FA87D20}" type="slidenum">
              <a:rPr lang="en-US">
                <a:solidFill>
                  <a:prstClr val="black"/>
                </a:solidFill>
                <a:latin typeface="Calibri" panose="020F0502020204030204"/>
              </a:rPr>
              <a:pPr defTabSz="971029"/>
              <a:t>85</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4125EC58-41A6-4752-A7FD-504EA4C1C484}"/>
              </a:ext>
            </a:extLst>
          </p:cNvPr>
          <p:cNvSpPr>
            <a:spLocks noGrp="1"/>
          </p:cNvSpPr>
          <p:nvPr>
            <p:ph type="dt" idx="1"/>
          </p:nvPr>
        </p:nvSpPr>
        <p:spPr/>
        <p:txBody>
          <a:bodyPr/>
          <a:lstStyle/>
          <a:p>
            <a:pPr defTabSz="971029"/>
            <a:r>
              <a:rPr lang="en-US">
                <a:solidFill>
                  <a:prstClr val="black"/>
                </a:solidFill>
                <a:latin typeface="Calibri" panose="020F0502020204030204"/>
              </a:rPr>
              <a:t>7/25-26/2019</a:t>
            </a:r>
          </a:p>
        </p:txBody>
      </p:sp>
      <p:sp>
        <p:nvSpPr>
          <p:cNvPr id="6" name="Footer Placeholder 5">
            <a:extLst>
              <a:ext uri="{FF2B5EF4-FFF2-40B4-BE49-F238E27FC236}">
                <a16:creationId xmlns:a16="http://schemas.microsoft.com/office/drawing/2014/main" id="{226444D1-BE8F-4250-AF30-87B37A50BE5E}"/>
              </a:ext>
            </a:extLst>
          </p:cNvPr>
          <p:cNvSpPr>
            <a:spLocks noGrp="1"/>
          </p:cNvSpPr>
          <p:nvPr>
            <p:ph type="ftr" sz="quarter" idx="4"/>
          </p:nvPr>
        </p:nvSpPr>
        <p:spPr/>
        <p:txBody>
          <a:bodyPr/>
          <a:lstStyle/>
          <a:p>
            <a:pPr defTabSz="971029"/>
            <a:r>
              <a:rPr lang="en-US">
                <a:solidFill>
                  <a:prstClr val="black"/>
                </a:solidFill>
                <a:latin typeface="Calibri" panose="020F0502020204030204"/>
              </a:rPr>
              <a:t>© Copyright GED Testing Service LLC. All rights reserved.</a:t>
            </a:r>
          </a:p>
        </p:txBody>
      </p:sp>
      <p:sp>
        <p:nvSpPr>
          <p:cNvPr id="7" name="Header Placeholder 6">
            <a:extLst>
              <a:ext uri="{FF2B5EF4-FFF2-40B4-BE49-F238E27FC236}">
                <a16:creationId xmlns:a16="http://schemas.microsoft.com/office/drawing/2014/main" id="{CFE70A94-C24D-434B-9517-51CEBB8FC711}"/>
              </a:ext>
            </a:extLst>
          </p:cNvPr>
          <p:cNvSpPr>
            <a:spLocks noGrp="1"/>
          </p:cNvSpPr>
          <p:nvPr>
            <p:ph type="hdr" sz="quarter"/>
          </p:nvPr>
        </p:nvSpPr>
        <p:spPr/>
        <p:txBody>
          <a:bodyPr/>
          <a:lstStyle/>
          <a:p>
            <a:pPr defTabSz="971029"/>
            <a:r>
              <a:rPr lang="en-US">
                <a:solidFill>
                  <a:prstClr val="black"/>
                </a:solidFill>
                <a:latin typeface="Calibri" panose="020F0502020204030204"/>
              </a:rPr>
              <a:t>Getting Students College and Career Ready in RLA</a:t>
            </a:r>
          </a:p>
        </p:txBody>
      </p:sp>
    </p:spTree>
    <p:extLst>
      <p:ext uri="{BB962C8B-B14F-4D97-AF65-F5344CB8AC3E}">
        <p14:creationId xmlns:p14="http://schemas.microsoft.com/office/powerpoint/2010/main" val="29735705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8389A69A-E98F-4138-9F44-42BCC74634BF}"/>
              </a:ext>
            </a:extLst>
          </p:cNvPr>
          <p:cNvSpPr>
            <a:spLocks noGrp="1" noRot="1" noChangeAspect="1" noChangeArrowheads="1" noTextEdit="1"/>
          </p:cNvSpPr>
          <p:nvPr>
            <p:ph type="sldImg"/>
          </p:nvPr>
        </p:nvSpPr>
        <p:spPr bwMode="auto">
          <a:xfrm>
            <a:off x="730250" y="1214438"/>
            <a:ext cx="5832475" cy="32813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51F10BD1-D534-47FF-8DA6-7CF92F35D3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40333" eaLnBrk="0" hangingPunct="0"/>
            <a:r>
              <a:rPr lang="en-US" altLang="en-US" b="1"/>
              <a:t>Key Points</a:t>
            </a:r>
          </a:p>
          <a:p>
            <a:pPr defTabSz="540333">
              <a:spcBef>
                <a:spcPct val="0"/>
              </a:spcBef>
            </a:pPr>
            <a:endParaRPr lang="en-US" altLang="en-US"/>
          </a:p>
          <a:p>
            <a:pPr defTabSz="540333">
              <a:spcBef>
                <a:spcPct val="0"/>
              </a:spcBef>
            </a:pPr>
            <a:r>
              <a:rPr lang="en-US" altLang="en-US"/>
              <a:t>There are many more resources from GEDTS. Let’s spend a few minutes to look at some of the resources available.</a:t>
            </a:r>
          </a:p>
          <a:p>
            <a:pPr defTabSz="540333">
              <a:spcBef>
                <a:spcPct val="0"/>
              </a:spcBef>
            </a:pPr>
            <a:endParaRPr lang="en-US" altLang="en-US"/>
          </a:p>
        </p:txBody>
      </p:sp>
      <p:sp>
        <p:nvSpPr>
          <p:cNvPr id="71684" name="Slide Number Placeholder 3">
            <a:extLst>
              <a:ext uri="{FF2B5EF4-FFF2-40B4-BE49-F238E27FC236}">
                <a16:creationId xmlns:a16="http://schemas.microsoft.com/office/drawing/2014/main" id="{261BF60A-D613-49E8-A9CC-0A41D3271F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810501" indent="-311730">
              <a:defRPr>
                <a:solidFill>
                  <a:schemeClr val="tx1"/>
                </a:solidFill>
                <a:latin typeface="Calibri" panose="020F0502020204030204" pitchFamily="34" charset="0"/>
              </a:defRPr>
            </a:lvl2pPr>
            <a:lvl3pPr marL="1246923" indent="-249385">
              <a:defRPr>
                <a:solidFill>
                  <a:schemeClr val="tx1"/>
                </a:solidFill>
                <a:latin typeface="Calibri" panose="020F0502020204030204" pitchFamily="34" charset="0"/>
              </a:defRPr>
            </a:lvl3pPr>
            <a:lvl4pPr marL="1745691" indent="-249385">
              <a:defRPr>
                <a:solidFill>
                  <a:schemeClr val="tx1"/>
                </a:solidFill>
                <a:latin typeface="Calibri" panose="020F0502020204030204" pitchFamily="34" charset="0"/>
              </a:defRPr>
            </a:lvl4pPr>
            <a:lvl5pPr marL="2244461" indent="-249385">
              <a:defRPr>
                <a:solidFill>
                  <a:schemeClr val="tx1"/>
                </a:solidFill>
                <a:latin typeface="Calibri" panose="020F0502020204030204" pitchFamily="34" charset="0"/>
              </a:defRPr>
            </a:lvl5pPr>
            <a:lvl6pPr marL="2743230" indent="-249385" fontAlgn="base">
              <a:spcBef>
                <a:spcPct val="0"/>
              </a:spcBef>
              <a:spcAft>
                <a:spcPct val="0"/>
              </a:spcAft>
              <a:defRPr>
                <a:solidFill>
                  <a:schemeClr val="tx1"/>
                </a:solidFill>
                <a:latin typeface="Calibri" panose="020F0502020204030204" pitchFamily="34" charset="0"/>
              </a:defRPr>
            </a:lvl6pPr>
            <a:lvl7pPr marL="3241998" indent="-249385" fontAlgn="base">
              <a:spcBef>
                <a:spcPct val="0"/>
              </a:spcBef>
              <a:spcAft>
                <a:spcPct val="0"/>
              </a:spcAft>
              <a:defRPr>
                <a:solidFill>
                  <a:schemeClr val="tx1"/>
                </a:solidFill>
                <a:latin typeface="Calibri" panose="020F0502020204030204" pitchFamily="34" charset="0"/>
              </a:defRPr>
            </a:lvl7pPr>
            <a:lvl8pPr marL="3740769" indent="-249385" fontAlgn="base">
              <a:spcBef>
                <a:spcPct val="0"/>
              </a:spcBef>
              <a:spcAft>
                <a:spcPct val="0"/>
              </a:spcAft>
              <a:defRPr>
                <a:solidFill>
                  <a:schemeClr val="tx1"/>
                </a:solidFill>
                <a:latin typeface="Calibri" panose="020F0502020204030204" pitchFamily="34" charset="0"/>
              </a:defRPr>
            </a:lvl8pPr>
            <a:lvl9pPr marL="4239537" indent="-249385" fontAlgn="base">
              <a:spcBef>
                <a:spcPct val="0"/>
              </a:spcBef>
              <a:spcAft>
                <a:spcPct val="0"/>
              </a:spcAft>
              <a:defRPr>
                <a:solidFill>
                  <a:schemeClr val="tx1"/>
                </a:solidFill>
                <a:latin typeface="Calibri" panose="020F0502020204030204" pitchFamily="34" charset="0"/>
              </a:defRPr>
            </a:lvl9pPr>
          </a:lstStyle>
          <a:p>
            <a:pPr defTabSz="971029" fontAlgn="base">
              <a:spcBef>
                <a:spcPct val="0"/>
              </a:spcBef>
              <a:spcAft>
                <a:spcPct val="0"/>
              </a:spcAft>
            </a:pPr>
            <a:fld id="{F93BAC04-ADB7-439B-B0CB-E5132A153525}" type="slidenum">
              <a:rPr lang="en-US" altLang="en-US">
                <a:solidFill>
                  <a:prstClr val="black"/>
                </a:solidFill>
              </a:rPr>
              <a:pPr defTabSz="971029" fontAlgn="base">
                <a:spcBef>
                  <a:spcPct val="0"/>
                </a:spcBef>
                <a:spcAft>
                  <a:spcPct val="0"/>
                </a:spcAft>
              </a:pPr>
              <a:t>86</a:t>
            </a:fld>
            <a:endParaRPr lang="en-US" altLang="en-US">
              <a:solidFill>
                <a:prstClr val="black"/>
              </a:solidFill>
            </a:endParaRPr>
          </a:p>
        </p:txBody>
      </p:sp>
      <p:sp>
        <p:nvSpPr>
          <p:cNvPr id="71685" name="Slide Number Placeholder 3">
            <a:extLst>
              <a:ext uri="{FF2B5EF4-FFF2-40B4-BE49-F238E27FC236}">
                <a16:creationId xmlns:a16="http://schemas.microsoft.com/office/drawing/2014/main" id="{E8508CC0-FD9F-40C6-B7A1-7840CADB872D}"/>
              </a:ext>
            </a:extLst>
          </p:cNvPr>
          <p:cNvSpPr txBox="1">
            <a:spLocks noChangeArrowheads="1"/>
          </p:cNvSpPr>
          <p:nvPr/>
        </p:nvSpPr>
        <p:spPr bwMode="auto">
          <a:xfrm>
            <a:off x="2552861" y="17625998"/>
            <a:ext cx="1954492" cy="93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5274" tIns="52637" rIns="105274" bIns="52637"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fontAlgn="base">
              <a:spcBef>
                <a:spcPct val="30000"/>
              </a:spcBef>
              <a:spcAft>
                <a:spcPct val="0"/>
              </a:spcAft>
              <a:defRPr sz="1200">
                <a:solidFill>
                  <a:schemeClr val="tx1"/>
                </a:solidFill>
                <a:latin typeface="Calibri" panose="020F0502020204030204" pitchFamily="34" charset="0"/>
              </a:defRPr>
            </a:lvl6pPr>
            <a:lvl7pPr marL="2971800" indent="-228600" fontAlgn="base">
              <a:spcBef>
                <a:spcPct val="30000"/>
              </a:spcBef>
              <a:spcAft>
                <a:spcPct val="0"/>
              </a:spcAft>
              <a:defRPr sz="1200">
                <a:solidFill>
                  <a:schemeClr val="tx1"/>
                </a:solidFill>
                <a:latin typeface="Calibri" panose="020F0502020204030204" pitchFamily="34" charset="0"/>
              </a:defRPr>
            </a:lvl7pPr>
            <a:lvl8pPr marL="3429000" indent="-228600" fontAlgn="base">
              <a:spcBef>
                <a:spcPct val="30000"/>
              </a:spcBef>
              <a:spcAft>
                <a:spcPct val="0"/>
              </a:spcAft>
              <a:defRPr sz="1200">
                <a:solidFill>
                  <a:schemeClr val="tx1"/>
                </a:solidFill>
                <a:latin typeface="Calibri" panose="020F0502020204030204" pitchFamily="34" charset="0"/>
              </a:defRPr>
            </a:lvl8pPr>
            <a:lvl9pPr marL="3886200" indent="-228600" fontAlgn="base">
              <a:spcBef>
                <a:spcPct val="30000"/>
              </a:spcBef>
              <a:spcAft>
                <a:spcPct val="0"/>
              </a:spcAft>
              <a:defRPr sz="1200">
                <a:solidFill>
                  <a:schemeClr val="tx1"/>
                </a:solidFill>
                <a:latin typeface="Calibri" panose="020F0502020204030204" pitchFamily="34" charset="0"/>
              </a:defRPr>
            </a:lvl9pPr>
          </a:lstStyle>
          <a:p>
            <a:pPr algn="r" defTabSz="971029">
              <a:spcBef>
                <a:spcPct val="0"/>
              </a:spcBef>
            </a:pPr>
            <a:fld id="{DF970850-10EF-4BB7-8530-F2CD80664DCE}" type="slidenum">
              <a:rPr lang="en-US" altLang="en-US">
                <a:solidFill>
                  <a:prstClr val="black"/>
                </a:solidFill>
              </a:rPr>
              <a:pPr algn="r" defTabSz="971029">
                <a:spcBef>
                  <a:spcPct val="0"/>
                </a:spcBef>
              </a:pPr>
              <a:t>86</a:t>
            </a:fld>
            <a:endParaRPr lang="en-US" altLang="en-US">
              <a:solidFill>
                <a:prstClr val="black"/>
              </a:solidFill>
            </a:endParaRPr>
          </a:p>
        </p:txBody>
      </p:sp>
      <p:sp>
        <p:nvSpPr>
          <p:cNvPr id="71686" name="Date Placeholder 5">
            <a:extLst>
              <a:ext uri="{FF2B5EF4-FFF2-40B4-BE49-F238E27FC236}">
                <a16:creationId xmlns:a16="http://schemas.microsoft.com/office/drawing/2014/main" id="{390A5F10-654B-41F2-BD0D-A941F0BDC9A0}"/>
              </a:ext>
            </a:extLst>
          </p:cNvPr>
          <p:cNvSpPr>
            <a:spLocks noGrp="1" noChangeArrowheads="1"/>
          </p:cNvSpPr>
          <p:nvPr>
            <p:ph type="dt" sz="quarter" idx="1"/>
          </p:nvPr>
        </p:nvSpPr>
        <p:spPr bwMode="auto">
          <a:xfrm>
            <a:off x="2552861" y="1"/>
            <a:ext cx="1954492" cy="9310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810501" indent="-311730">
              <a:defRPr>
                <a:solidFill>
                  <a:schemeClr val="tx1"/>
                </a:solidFill>
                <a:latin typeface="Calibri" panose="020F0502020204030204" pitchFamily="34" charset="0"/>
              </a:defRPr>
            </a:lvl2pPr>
            <a:lvl3pPr marL="1246923" indent="-249385">
              <a:defRPr>
                <a:solidFill>
                  <a:schemeClr val="tx1"/>
                </a:solidFill>
                <a:latin typeface="Calibri" panose="020F0502020204030204" pitchFamily="34" charset="0"/>
              </a:defRPr>
            </a:lvl3pPr>
            <a:lvl4pPr marL="1745691" indent="-249385">
              <a:defRPr>
                <a:solidFill>
                  <a:schemeClr val="tx1"/>
                </a:solidFill>
                <a:latin typeface="Calibri" panose="020F0502020204030204" pitchFamily="34" charset="0"/>
              </a:defRPr>
            </a:lvl4pPr>
            <a:lvl5pPr marL="2244461" indent="-249385">
              <a:defRPr>
                <a:solidFill>
                  <a:schemeClr val="tx1"/>
                </a:solidFill>
                <a:latin typeface="Calibri" panose="020F0502020204030204" pitchFamily="34" charset="0"/>
              </a:defRPr>
            </a:lvl5pPr>
            <a:lvl6pPr marL="2743230" indent="-249385" fontAlgn="base">
              <a:spcBef>
                <a:spcPct val="0"/>
              </a:spcBef>
              <a:spcAft>
                <a:spcPct val="0"/>
              </a:spcAft>
              <a:defRPr>
                <a:solidFill>
                  <a:schemeClr val="tx1"/>
                </a:solidFill>
                <a:latin typeface="Calibri" panose="020F0502020204030204" pitchFamily="34" charset="0"/>
              </a:defRPr>
            </a:lvl6pPr>
            <a:lvl7pPr marL="3241998" indent="-249385" fontAlgn="base">
              <a:spcBef>
                <a:spcPct val="0"/>
              </a:spcBef>
              <a:spcAft>
                <a:spcPct val="0"/>
              </a:spcAft>
              <a:defRPr>
                <a:solidFill>
                  <a:schemeClr val="tx1"/>
                </a:solidFill>
                <a:latin typeface="Calibri" panose="020F0502020204030204" pitchFamily="34" charset="0"/>
              </a:defRPr>
            </a:lvl7pPr>
            <a:lvl8pPr marL="3740769" indent="-249385" fontAlgn="base">
              <a:spcBef>
                <a:spcPct val="0"/>
              </a:spcBef>
              <a:spcAft>
                <a:spcPct val="0"/>
              </a:spcAft>
              <a:defRPr>
                <a:solidFill>
                  <a:schemeClr val="tx1"/>
                </a:solidFill>
                <a:latin typeface="Calibri" panose="020F0502020204030204" pitchFamily="34" charset="0"/>
              </a:defRPr>
            </a:lvl8pPr>
            <a:lvl9pPr marL="4239537" indent="-249385" fontAlgn="base">
              <a:spcBef>
                <a:spcPct val="0"/>
              </a:spcBef>
              <a:spcAft>
                <a:spcPct val="0"/>
              </a:spcAft>
              <a:defRPr>
                <a:solidFill>
                  <a:schemeClr val="tx1"/>
                </a:solidFill>
                <a:latin typeface="Calibri" panose="020F0502020204030204" pitchFamily="34" charset="0"/>
              </a:defRPr>
            </a:lvl9pPr>
          </a:lstStyle>
          <a:p>
            <a:pPr defTabSz="971029" fontAlgn="base">
              <a:spcBef>
                <a:spcPct val="0"/>
              </a:spcBef>
              <a:spcAft>
                <a:spcPct val="0"/>
              </a:spcAft>
            </a:pPr>
            <a:r>
              <a:rPr lang="en-US" altLang="en-US">
                <a:solidFill>
                  <a:prstClr val="black"/>
                </a:solidFill>
              </a:rPr>
              <a:t>7/25-26/2019</a:t>
            </a:r>
          </a:p>
        </p:txBody>
      </p:sp>
      <p:sp>
        <p:nvSpPr>
          <p:cNvPr id="71687" name="Footer Placeholder 6">
            <a:extLst>
              <a:ext uri="{FF2B5EF4-FFF2-40B4-BE49-F238E27FC236}">
                <a16:creationId xmlns:a16="http://schemas.microsoft.com/office/drawing/2014/main" id="{4FACE3DF-40C3-4951-A207-659604C9667E}"/>
              </a:ext>
            </a:extLst>
          </p:cNvPr>
          <p:cNvSpPr>
            <a:spLocks noGrp="1" noChangeArrowheads="1"/>
          </p:cNvSpPr>
          <p:nvPr>
            <p:ph type="ftr" sz="quarter" idx="4"/>
          </p:nvPr>
        </p:nvSpPr>
        <p:spPr bwMode="auto">
          <a:xfrm>
            <a:off x="2" y="17625998"/>
            <a:ext cx="1953186" cy="9310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810501" indent="-311730">
              <a:defRPr>
                <a:solidFill>
                  <a:schemeClr val="tx1"/>
                </a:solidFill>
                <a:latin typeface="Calibri" panose="020F0502020204030204" pitchFamily="34" charset="0"/>
              </a:defRPr>
            </a:lvl2pPr>
            <a:lvl3pPr marL="1246923" indent="-249385">
              <a:defRPr>
                <a:solidFill>
                  <a:schemeClr val="tx1"/>
                </a:solidFill>
                <a:latin typeface="Calibri" panose="020F0502020204030204" pitchFamily="34" charset="0"/>
              </a:defRPr>
            </a:lvl3pPr>
            <a:lvl4pPr marL="1745691" indent="-249385">
              <a:defRPr>
                <a:solidFill>
                  <a:schemeClr val="tx1"/>
                </a:solidFill>
                <a:latin typeface="Calibri" panose="020F0502020204030204" pitchFamily="34" charset="0"/>
              </a:defRPr>
            </a:lvl4pPr>
            <a:lvl5pPr marL="2244461" indent="-249385">
              <a:defRPr>
                <a:solidFill>
                  <a:schemeClr val="tx1"/>
                </a:solidFill>
                <a:latin typeface="Calibri" panose="020F0502020204030204" pitchFamily="34" charset="0"/>
              </a:defRPr>
            </a:lvl5pPr>
            <a:lvl6pPr marL="2743230" indent="-249385" fontAlgn="base">
              <a:spcBef>
                <a:spcPct val="0"/>
              </a:spcBef>
              <a:spcAft>
                <a:spcPct val="0"/>
              </a:spcAft>
              <a:defRPr>
                <a:solidFill>
                  <a:schemeClr val="tx1"/>
                </a:solidFill>
                <a:latin typeface="Calibri" panose="020F0502020204030204" pitchFamily="34" charset="0"/>
              </a:defRPr>
            </a:lvl6pPr>
            <a:lvl7pPr marL="3241998" indent="-249385" fontAlgn="base">
              <a:spcBef>
                <a:spcPct val="0"/>
              </a:spcBef>
              <a:spcAft>
                <a:spcPct val="0"/>
              </a:spcAft>
              <a:defRPr>
                <a:solidFill>
                  <a:schemeClr val="tx1"/>
                </a:solidFill>
                <a:latin typeface="Calibri" panose="020F0502020204030204" pitchFamily="34" charset="0"/>
              </a:defRPr>
            </a:lvl7pPr>
            <a:lvl8pPr marL="3740769" indent="-249385" fontAlgn="base">
              <a:spcBef>
                <a:spcPct val="0"/>
              </a:spcBef>
              <a:spcAft>
                <a:spcPct val="0"/>
              </a:spcAft>
              <a:defRPr>
                <a:solidFill>
                  <a:schemeClr val="tx1"/>
                </a:solidFill>
                <a:latin typeface="Calibri" panose="020F0502020204030204" pitchFamily="34" charset="0"/>
              </a:defRPr>
            </a:lvl8pPr>
            <a:lvl9pPr marL="4239537" indent="-249385" fontAlgn="base">
              <a:spcBef>
                <a:spcPct val="0"/>
              </a:spcBef>
              <a:spcAft>
                <a:spcPct val="0"/>
              </a:spcAft>
              <a:defRPr>
                <a:solidFill>
                  <a:schemeClr val="tx1"/>
                </a:solidFill>
                <a:latin typeface="Calibri" panose="020F0502020204030204" pitchFamily="34" charset="0"/>
              </a:defRPr>
            </a:lvl9pPr>
          </a:lstStyle>
          <a:p>
            <a:pPr defTabSz="971029" fontAlgn="base">
              <a:spcBef>
                <a:spcPct val="0"/>
              </a:spcBef>
              <a:spcAft>
                <a:spcPct val="0"/>
              </a:spcAft>
            </a:pPr>
            <a:r>
              <a:rPr lang="en-US" altLang="en-US">
                <a:solidFill>
                  <a:prstClr val="black"/>
                </a:solidFill>
              </a:rPr>
              <a:t>© Copyright GED Testing Service LLC. All rights reserved.</a:t>
            </a:r>
          </a:p>
        </p:txBody>
      </p:sp>
      <p:sp>
        <p:nvSpPr>
          <p:cNvPr id="71688" name="Header Placeholder 7">
            <a:extLst>
              <a:ext uri="{FF2B5EF4-FFF2-40B4-BE49-F238E27FC236}">
                <a16:creationId xmlns:a16="http://schemas.microsoft.com/office/drawing/2014/main" id="{148DD6EB-459D-4597-8AF2-D750D95015DD}"/>
              </a:ext>
            </a:extLst>
          </p:cNvPr>
          <p:cNvSpPr>
            <a:spLocks noGrp="1" noChangeArrowheads="1"/>
          </p:cNvSpPr>
          <p:nvPr>
            <p:ph type="hdr" sz="quarter"/>
          </p:nvPr>
        </p:nvSpPr>
        <p:spPr bwMode="auto">
          <a:xfrm>
            <a:off x="2" y="1"/>
            <a:ext cx="1953186" cy="9310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810501" indent="-311730">
              <a:defRPr>
                <a:solidFill>
                  <a:schemeClr val="tx1"/>
                </a:solidFill>
                <a:latin typeface="Calibri" panose="020F0502020204030204" pitchFamily="34" charset="0"/>
              </a:defRPr>
            </a:lvl2pPr>
            <a:lvl3pPr marL="1246923" indent="-249385">
              <a:defRPr>
                <a:solidFill>
                  <a:schemeClr val="tx1"/>
                </a:solidFill>
                <a:latin typeface="Calibri" panose="020F0502020204030204" pitchFamily="34" charset="0"/>
              </a:defRPr>
            </a:lvl3pPr>
            <a:lvl4pPr marL="1745691" indent="-249385">
              <a:defRPr>
                <a:solidFill>
                  <a:schemeClr val="tx1"/>
                </a:solidFill>
                <a:latin typeface="Calibri" panose="020F0502020204030204" pitchFamily="34" charset="0"/>
              </a:defRPr>
            </a:lvl4pPr>
            <a:lvl5pPr marL="2244461" indent="-249385">
              <a:defRPr>
                <a:solidFill>
                  <a:schemeClr val="tx1"/>
                </a:solidFill>
                <a:latin typeface="Calibri" panose="020F0502020204030204" pitchFamily="34" charset="0"/>
              </a:defRPr>
            </a:lvl5pPr>
            <a:lvl6pPr marL="2743230" indent="-249385" fontAlgn="base">
              <a:spcBef>
                <a:spcPct val="0"/>
              </a:spcBef>
              <a:spcAft>
                <a:spcPct val="0"/>
              </a:spcAft>
              <a:defRPr>
                <a:solidFill>
                  <a:schemeClr val="tx1"/>
                </a:solidFill>
                <a:latin typeface="Calibri" panose="020F0502020204030204" pitchFamily="34" charset="0"/>
              </a:defRPr>
            </a:lvl6pPr>
            <a:lvl7pPr marL="3241998" indent="-249385" fontAlgn="base">
              <a:spcBef>
                <a:spcPct val="0"/>
              </a:spcBef>
              <a:spcAft>
                <a:spcPct val="0"/>
              </a:spcAft>
              <a:defRPr>
                <a:solidFill>
                  <a:schemeClr val="tx1"/>
                </a:solidFill>
                <a:latin typeface="Calibri" panose="020F0502020204030204" pitchFamily="34" charset="0"/>
              </a:defRPr>
            </a:lvl7pPr>
            <a:lvl8pPr marL="3740769" indent="-249385" fontAlgn="base">
              <a:spcBef>
                <a:spcPct val="0"/>
              </a:spcBef>
              <a:spcAft>
                <a:spcPct val="0"/>
              </a:spcAft>
              <a:defRPr>
                <a:solidFill>
                  <a:schemeClr val="tx1"/>
                </a:solidFill>
                <a:latin typeface="Calibri" panose="020F0502020204030204" pitchFamily="34" charset="0"/>
              </a:defRPr>
            </a:lvl8pPr>
            <a:lvl9pPr marL="4239537" indent="-249385" fontAlgn="base">
              <a:spcBef>
                <a:spcPct val="0"/>
              </a:spcBef>
              <a:spcAft>
                <a:spcPct val="0"/>
              </a:spcAft>
              <a:defRPr>
                <a:solidFill>
                  <a:schemeClr val="tx1"/>
                </a:solidFill>
                <a:latin typeface="Calibri" panose="020F0502020204030204" pitchFamily="34" charset="0"/>
              </a:defRPr>
            </a:lvl9pPr>
          </a:lstStyle>
          <a:p>
            <a:pPr defTabSz="971029" fontAlgn="base">
              <a:spcBef>
                <a:spcPct val="0"/>
              </a:spcBef>
              <a:spcAft>
                <a:spcPct val="0"/>
              </a:spcAft>
            </a:pPr>
            <a:r>
              <a:rPr lang="en-US" altLang="en-US">
                <a:solidFill>
                  <a:prstClr val="black"/>
                </a:solidFill>
              </a:rPr>
              <a:t>Getting Students College and Career Ready in RLA</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42:notes"/>
          <p:cNvSpPr>
            <a:spLocks noGrp="1" noRot="1" noChangeAspect="1"/>
          </p:cNvSpPr>
          <p:nvPr>
            <p:ph type="sldImg" idx="2"/>
          </p:nvPr>
        </p:nvSpPr>
        <p:spPr>
          <a:xfrm>
            <a:off x="730250" y="1214438"/>
            <a:ext cx="5832475" cy="32813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42:notes"/>
          <p:cNvSpPr txBox="1">
            <a:spLocks noGrp="1"/>
          </p:cNvSpPr>
          <p:nvPr>
            <p:ph type="body" idx="1"/>
          </p:nvPr>
        </p:nvSpPr>
        <p:spPr>
          <a:xfrm>
            <a:off x="729238" y="4679269"/>
            <a:ext cx="5833894" cy="3828494"/>
          </a:xfrm>
          <a:prstGeom prst="rect">
            <a:avLst/>
          </a:prstGeom>
          <a:noFill/>
          <a:ln>
            <a:noFill/>
          </a:ln>
        </p:spPr>
        <p:txBody>
          <a:bodyPr spcFirstLastPara="1" wrap="square" lIns="97073" tIns="48537" rIns="97073" bIns="48537" anchor="t" anchorCtr="0">
            <a:noAutofit/>
          </a:bodyPr>
          <a:lstStyle/>
          <a:p>
            <a:endParaRPr dirty="0"/>
          </a:p>
        </p:txBody>
      </p:sp>
      <p:sp>
        <p:nvSpPr>
          <p:cNvPr id="594" name="Google Shape;594;p42:notes"/>
          <p:cNvSpPr txBox="1">
            <a:spLocks noGrp="1"/>
          </p:cNvSpPr>
          <p:nvPr>
            <p:ph type="hdr" idx="3"/>
          </p:nvPr>
        </p:nvSpPr>
        <p:spPr>
          <a:xfrm>
            <a:off x="0" y="1"/>
            <a:ext cx="3160027" cy="487846"/>
          </a:xfrm>
          <a:prstGeom prst="rect">
            <a:avLst/>
          </a:prstGeom>
          <a:noFill/>
          <a:ln>
            <a:noFill/>
          </a:ln>
        </p:spPr>
        <p:txBody>
          <a:bodyPr spcFirstLastPara="1" wrap="square" lIns="97073" tIns="48537" rIns="97073" bIns="48537" anchor="t" anchorCtr="0">
            <a:noAutofit/>
          </a:bodyPr>
          <a:lstStyle/>
          <a:p>
            <a:r>
              <a:rPr lang="en-US"/>
              <a:t>GED Update - Testing and Instruction</a:t>
            </a:r>
            <a:endParaRPr/>
          </a:p>
        </p:txBody>
      </p:sp>
      <p:sp>
        <p:nvSpPr>
          <p:cNvPr id="595" name="Google Shape;595;p42:notes"/>
          <p:cNvSpPr txBox="1">
            <a:spLocks noGrp="1"/>
          </p:cNvSpPr>
          <p:nvPr>
            <p:ph type="dt" idx="10"/>
          </p:nvPr>
        </p:nvSpPr>
        <p:spPr>
          <a:xfrm>
            <a:off x="4130655" y="1"/>
            <a:ext cx="3160027" cy="487846"/>
          </a:xfrm>
          <a:prstGeom prst="rect">
            <a:avLst/>
          </a:prstGeom>
          <a:noFill/>
          <a:ln>
            <a:noFill/>
          </a:ln>
        </p:spPr>
        <p:txBody>
          <a:bodyPr spcFirstLastPara="1" wrap="square" lIns="97073" tIns="48537" rIns="97073" bIns="48537" anchor="t" anchorCtr="0">
            <a:noAutofit/>
          </a:bodyPr>
          <a:lstStyle/>
          <a:p>
            <a:r>
              <a:rPr lang="en-US"/>
              <a:t>5/26/2020</a:t>
            </a:r>
            <a:endParaRPr/>
          </a:p>
        </p:txBody>
      </p:sp>
      <p:sp>
        <p:nvSpPr>
          <p:cNvPr id="596" name="Google Shape;596;p42:notes"/>
          <p:cNvSpPr txBox="1">
            <a:spLocks noGrp="1"/>
          </p:cNvSpPr>
          <p:nvPr>
            <p:ph type="ftr" idx="11"/>
          </p:nvPr>
        </p:nvSpPr>
        <p:spPr>
          <a:xfrm>
            <a:off x="0" y="9235314"/>
            <a:ext cx="3160027" cy="487845"/>
          </a:xfrm>
          <a:prstGeom prst="rect">
            <a:avLst/>
          </a:prstGeom>
          <a:noFill/>
          <a:ln>
            <a:noFill/>
          </a:ln>
        </p:spPr>
        <p:txBody>
          <a:bodyPr spcFirstLastPara="1" wrap="square" lIns="97073" tIns="48537" rIns="97073" bIns="48537" anchor="b" anchorCtr="0">
            <a:noAutofit/>
          </a:bodyPr>
          <a:lstStyle/>
          <a:p>
            <a:r>
              <a:rPr lang="en-US"/>
              <a:t>© Copyright GED Testing Service LLC. All rights reserved</a:t>
            </a:r>
            <a:endParaRPr/>
          </a:p>
        </p:txBody>
      </p:sp>
      <p:sp>
        <p:nvSpPr>
          <p:cNvPr id="597" name="Google Shape;597;p42:notes"/>
          <p:cNvSpPr txBox="1">
            <a:spLocks noGrp="1"/>
          </p:cNvSpPr>
          <p:nvPr>
            <p:ph type="sldNum" idx="12"/>
          </p:nvPr>
        </p:nvSpPr>
        <p:spPr>
          <a:xfrm>
            <a:off x="4130655" y="9235314"/>
            <a:ext cx="3160027" cy="487845"/>
          </a:xfrm>
          <a:prstGeom prst="rect">
            <a:avLst/>
          </a:prstGeom>
          <a:noFill/>
          <a:ln>
            <a:noFill/>
          </a:ln>
        </p:spPr>
        <p:txBody>
          <a:bodyPr spcFirstLastPara="1" wrap="square" lIns="97073" tIns="48537" rIns="97073" bIns="48537" anchor="b" anchorCtr="0">
            <a:noAutofit/>
          </a:bodyPr>
          <a:lstStyle/>
          <a:p>
            <a:fld id="{00000000-1234-1234-1234-123412341234}" type="slidenum">
              <a:rPr lang="en-US"/>
              <a:pPr/>
              <a:t>87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buClr>
                <a:srgbClr val="AFABAB"/>
              </a:buClr>
            </a:pPr>
            <a:r>
              <a:rPr lang="en-US" sz="1400" dirty="0">
                <a:solidFill>
                  <a:srgbClr val="000000"/>
                </a:solidFill>
                <a:latin typeface="Arial" panose="020B0604020202020204" pitchFamily="34" charset="0"/>
                <a:cs typeface="Arial" panose="020B0604020202020204" pitchFamily="34" charset="0"/>
              </a:rPr>
              <a:t>Review key points on the slide.</a:t>
            </a:r>
          </a:p>
          <a:p>
            <a:pPr marL="0" lvl="1">
              <a:buClr>
                <a:srgbClr val="AFABAB"/>
              </a:buClr>
            </a:pPr>
            <a:endParaRPr lang="en-US" sz="1400" dirty="0">
              <a:solidFill>
                <a:srgbClr val="000000"/>
              </a:solidFill>
              <a:latin typeface="Arial" panose="020B0604020202020204" pitchFamily="34" charset="0"/>
              <a:cs typeface="Arial" panose="020B0604020202020204" pitchFamily="34" charset="0"/>
            </a:endParaRPr>
          </a:p>
          <a:p>
            <a:pPr marL="294465" lvl="1" indent="-294465">
              <a:buClr>
                <a:srgbClr val="AFABAB"/>
              </a:buCl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Data shows a strong correlation between test taker performance on the RLA assessment as a whole and performance on the ER.</a:t>
            </a:r>
          </a:p>
          <a:p>
            <a:pPr marL="294465" lvl="1" indent="-294465">
              <a:buClr>
                <a:srgbClr val="AFABAB"/>
              </a:buCl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Students who are getting 0s and 1s on the ER are likely struggling with all skills across the RLA assessment.</a:t>
            </a:r>
          </a:p>
          <a:p>
            <a:pPr marL="294465" lvl="1" indent="-294465">
              <a:buClr>
                <a:srgbClr val="AFABAB"/>
              </a:buCl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It helps to understand how the skills align across all portions of the RLA.</a:t>
            </a:r>
          </a:p>
          <a:p>
            <a:pPr marL="294465" lvl="2" indent="-294465">
              <a:buClr>
                <a:srgbClr val="AFABAB"/>
              </a:buCl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Reading items correlate to Traits 1 and 2.</a:t>
            </a:r>
          </a:p>
          <a:p>
            <a:pPr marL="294465" lvl="2" indent="-294465">
              <a:buClr>
                <a:srgbClr val="AFABAB"/>
              </a:buCl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Language (Editing) items correlate to Trait 3.</a:t>
            </a:r>
          </a:p>
          <a:p>
            <a:pPr marL="294465" lvl="2" indent="-294465">
              <a:buClr>
                <a:srgbClr val="AFABAB"/>
              </a:buCl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ER items require strong written performance of all 3 traits.</a:t>
            </a:r>
          </a:p>
          <a:p>
            <a:pPr marL="294465" lvl="2" indent="-294465">
              <a:buClr>
                <a:srgbClr val="AFABAB"/>
              </a:buClr>
              <a:buFont typeface="Arial" panose="020B0604020202020204" pitchFamily="34" charset="0"/>
              <a:buChar char="•"/>
            </a:pPr>
            <a:endParaRPr lang="en-US" sz="1400" dirty="0">
              <a:solidFill>
                <a:srgbClr val="000000"/>
              </a:solidFill>
              <a:latin typeface="Arial" panose="020B0604020202020204" pitchFamily="34" charset="0"/>
              <a:cs typeface="Arial" panose="020B0604020202020204" pitchFamily="34" charset="0"/>
            </a:endParaRPr>
          </a:p>
          <a:p>
            <a:pPr>
              <a:buNone/>
            </a:pPr>
            <a:r>
              <a:rPr lang="en-US" sz="1400" dirty="0">
                <a:solidFill>
                  <a:srgbClr val="000000"/>
                </a:solidFill>
                <a:latin typeface="Arial" panose="020B0604020202020204" pitchFamily="34" charset="0"/>
                <a:cs typeface="Arial" panose="020B0604020202020204" pitchFamily="34" charset="0"/>
              </a:rPr>
              <a:t>Some common reasons for low scores on ER responses: </a:t>
            </a:r>
            <a:endParaRPr lang="en-US" sz="1400" dirty="0">
              <a:latin typeface="Arial" panose="020B0604020202020204" pitchFamily="34" charset="0"/>
              <a:cs typeface="Arial" panose="020B0604020202020204" pitchFamily="34" charset="0"/>
            </a:endParaRPr>
          </a:p>
          <a:p>
            <a:pPr marL="294465" lvl="1" indent="-294465">
              <a:buClr>
                <a:srgbClr val="AFABAB"/>
              </a:buCl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Students do not write a full response. </a:t>
            </a:r>
          </a:p>
          <a:p>
            <a:pPr marL="294465" lvl="2" indent="-294465">
              <a:buClr>
                <a:srgbClr val="AFABAB"/>
              </a:buCl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They do not analyze, and/or</a:t>
            </a:r>
          </a:p>
          <a:p>
            <a:pPr marL="294465" lvl="2" indent="-294465">
              <a:buClr>
                <a:srgbClr val="AFABAB"/>
              </a:buCl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they do not elaborate, and/or</a:t>
            </a:r>
          </a:p>
          <a:p>
            <a:pPr marL="294465" lvl="2" indent="-294465">
              <a:buClr>
                <a:srgbClr val="AFABAB"/>
              </a:buCl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they do not reference the evidence in the text.</a:t>
            </a:r>
          </a:p>
          <a:p>
            <a:pPr marL="0" lvl="2">
              <a:buClr>
                <a:srgbClr val="AFABAB"/>
              </a:buClr>
            </a:pPr>
            <a:endParaRPr lang="en-US" sz="1400" dirty="0">
              <a:solidFill>
                <a:srgbClr val="000000"/>
              </a:solidFill>
              <a:latin typeface="Arial" panose="020B0604020202020204" pitchFamily="34" charset="0"/>
              <a:cs typeface="Arial" panose="020B0604020202020204" pitchFamily="34" charset="0"/>
            </a:endParaRPr>
          </a:p>
          <a:p>
            <a:pPr marL="294465" lvl="1" indent="-294465">
              <a:buClr>
                <a:srgbClr val="AFABAB"/>
              </a:buCl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Students lack a structure and appropriate tone.</a:t>
            </a:r>
          </a:p>
          <a:p>
            <a:pPr marL="294465" lvl="2" indent="-294465">
              <a:buClr>
                <a:srgbClr val="AFABAB"/>
              </a:buCl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Their writing has no clear introduction, body, or conclusion.</a:t>
            </a:r>
          </a:p>
          <a:p>
            <a:pPr marL="294465" lvl="2" indent="-294465">
              <a:buClr>
                <a:srgbClr val="AFABAB"/>
              </a:buCl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No transitions are made between ideas.</a:t>
            </a:r>
          </a:p>
          <a:p>
            <a:pPr marL="294465" lvl="2" indent="-294465">
              <a:buClr>
                <a:srgbClr val="AFABAB"/>
              </a:buCl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They are not writing for an audience. </a:t>
            </a:r>
          </a:p>
          <a:p>
            <a:pPr marL="0" lvl="2">
              <a:buClr>
                <a:srgbClr val="AFABAB"/>
              </a:buClr>
            </a:pPr>
            <a:endParaRPr lang="en-US" sz="1400" dirty="0">
              <a:solidFill>
                <a:srgbClr val="000000"/>
              </a:solidFill>
              <a:latin typeface="Arial" panose="020B0604020202020204" pitchFamily="34" charset="0"/>
              <a:cs typeface="Arial" panose="020B0604020202020204" pitchFamily="34" charset="0"/>
            </a:endParaRPr>
          </a:p>
          <a:p>
            <a:pPr marL="0" lvl="1">
              <a:buClr>
                <a:srgbClr val="AFABAB"/>
              </a:buClr>
            </a:pPr>
            <a:r>
              <a:rPr lang="en-US" sz="1400" dirty="0">
                <a:solidFill>
                  <a:srgbClr val="000000"/>
                </a:solidFill>
                <a:latin typeface="Arial" panose="020B0604020202020204" pitchFamily="34" charset="0"/>
                <a:cs typeface="Arial" panose="020B0604020202020204" pitchFamily="34" charset="0"/>
              </a:rPr>
              <a:t>Students’ English conventions are poor. Their writing lacks:</a:t>
            </a:r>
            <a:endParaRPr lang="en-US" sz="1400" dirty="0">
              <a:latin typeface="Arial" panose="020B0604020202020204" pitchFamily="34" charset="0"/>
              <a:cs typeface="Arial" panose="020B0604020202020204" pitchFamily="34" charset="0"/>
            </a:endParaRPr>
          </a:p>
          <a:p>
            <a:pPr marL="294465" lvl="2" indent="-294465">
              <a:buClr>
                <a:srgbClr val="AFABAB"/>
              </a:buCl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proper grammar (subject/verb agreement, etc.) and/or</a:t>
            </a:r>
          </a:p>
          <a:p>
            <a:pPr marL="294465" lvl="2" indent="-294465">
              <a:buClr>
                <a:srgbClr val="AFABAB"/>
              </a:buCl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proper capitalization, and/or</a:t>
            </a:r>
            <a:endParaRPr lang="en-US" sz="1400" dirty="0">
              <a:latin typeface="Arial" panose="020B0604020202020204" pitchFamily="34" charset="0"/>
              <a:cs typeface="Arial" panose="020B0604020202020204" pitchFamily="34" charset="0"/>
            </a:endParaRPr>
          </a:p>
          <a:p>
            <a:pPr marL="294465" lvl="2" indent="-294465">
              <a:buClr>
                <a:srgbClr val="AFABAB"/>
              </a:buCl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proper punctuation, and/or</a:t>
            </a:r>
          </a:p>
          <a:p>
            <a:pPr marL="294465" lvl="2" indent="-294465">
              <a:buClr>
                <a:srgbClr val="AFABAB"/>
              </a:buCl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complete sentences (run-ons or fused sentences used instead), and/or</a:t>
            </a:r>
          </a:p>
          <a:p>
            <a:pPr marL="294465" lvl="2" indent="-294465">
              <a:buClr>
                <a:srgbClr val="AFABAB"/>
              </a:buCl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improper vocabulary (incorrect word choice, slang, etc.).</a:t>
            </a:r>
          </a:p>
          <a:p>
            <a:pPr marL="1530566" lvl="3" indent="-471145">
              <a:buClr>
                <a:srgbClr val="AFABAB"/>
              </a:buClr>
            </a:pPr>
            <a:endParaRPr lang="en-US" sz="1700" dirty="0">
              <a:solidFill>
                <a:srgbClr val="000000"/>
              </a:solidFill>
              <a:latin typeface="Arial"/>
              <a:cs typeface="Arial"/>
            </a:endParaRPr>
          </a:p>
          <a:p>
            <a:pPr marL="1177207" lvl="2" indent="-471145">
              <a:buClr>
                <a:srgbClr val="AFABAB"/>
              </a:buClr>
            </a:pPr>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9</a:t>
            </a:fld>
            <a:endParaRPr lang="en-US" dirty="0"/>
          </a:p>
        </p:txBody>
      </p:sp>
    </p:spTree>
    <p:extLst>
      <p:ext uri="{BB962C8B-B14F-4D97-AF65-F5344CB8AC3E}">
        <p14:creationId xmlns:p14="http://schemas.microsoft.com/office/powerpoint/2010/main" val="38745016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panose="020B0604020202020204" pitchFamily="34" charset="0"/>
              </a:rPr>
              <a:t>Key Points</a:t>
            </a:r>
          </a:p>
          <a:p>
            <a:endParaRPr lang="en-US" b="1" dirty="0">
              <a:cs typeface="Arial" panose="020B0604020202020204" pitchFamily="34" charset="0"/>
            </a:endParaRPr>
          </a:p>
          <a:p>
            <a:r>
              <a:rPr lang="en-US" b="0" dirty="0">
                <a:cs typeface="Arial" panose="020B0604020202020204" pitchFamily="34" charset="0"/>
              </a:rPr>
              <a:t>Don’t forget that there are also numerous resources on the GED Testing Service website. Webinars in May and</a:t>
            </a:r>
            <a:r>
              <a:rPr lang="en-US" b="0" baseline="0" dirty="0">
                <a:cs typeface="Arial" panose="020B0604020202020204" pitchFamily="34" charset="0"/>
              </a:rPr>
              <a:t> June 2016 provide a step-by-step resource on how to teach constructed responses. Videos can be accessed from YouTube or the GED Testing Service website. There are also all of the guides for extended responses and tutorials. Just go to: https://ged.com/educators_admins/program/</a:t>
            </a:r>
          </a:p>
          <a:p>
            <a:endParaRPr lang="en-US" b="0" baseline="0" dirty="0">
              <a:cs typeface="Arial" panose="020B0604020202020204" pitchFamily="34" charset="0"/>
            </a:endParaRPr>
          </a:p>
          <a:p>
            <a:endParaRPr lang="en-US" b="0" baseline="0" dirty="0">
              <a:cs typeface="Arial" panose="020B0604020202020204" pitchFamily="34" charset="0"/>
            </a:endParaRPr>
          </a:p>
          <a:p>
            <a:endParaRPr lang="en-US" b="0" baseline="0"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451AB931-6628-4A56-ADCD-C81DD4910026}" type="slidenum">
              <a:rPr lang="en-US" smtClean="0"/>
              <a:t>89</a:t>
            </a:fld>
            <a:endParaRPr lang="en-US" dirty="0"/>
          </a:p>
        </p:txBody>
      </p:sp>
      <p:sp>
        <p:nvSpPr>
          <p:cNvPr id="5" name="Footer Placeholder 4"/>
          <p:cNvSpPr>
            <a:spLocks noGrp="1"/>
          </p:cNvSpPr>
          <p:nvPr>
            <p:ph type="ftr" sz="quarter" idx="11"/>
          </p:nvPr>
        </p:nvSpPr>
        <p:spPr/>
        <p:txBody>
          <a:bodyPr/>
          <a:lstStyle/>
          <a:p>
            <a:r>
              <a:rPr lang="en-US" dirty="0"/>
              <a:t>© Copyright GED Testing Service LLC. All rights reserved</a:t>
            </a:r>
          </a:p>
        </p:txBody>
      </p:sp>
      <p:sp>
        <p:nvSpPr>
          <p:cNvPr id="6" name="Date Placeholder 5"/>
          <p:cNvSpPr>
            <a:spLocks noGrp="1"/>
          </p:cNvSpPr>
          <p:nvPr>
            <p:ph type="dt" idx="12"/>
          </p:nvPr>
        </p:nvSpPr>
        <p:spPr/>
        <p:txBody>
          <a:bodyPr/>
          <a:lstStyle/>
          <a:p>
            <a:r>
              <a:rPr lang="en-US"/>
              <a:t>07/2018</a:t>
            </a:r>
            <a:endParaRPr lang="en-US" dirty="0"/>
          </a:p>
        </p:txBody>
      </p:sp>
      <p:sp>
        <p:nvSpPr>
          <p:cNvPr id="8" name="Header Placeholder 7"/>
          <p:cNvSpPr>
            <a:spLocks noGrp="1"/>
          </p:cNvSpPr>
          <p:nvPr>
            <p:ph type="hdr" sz="quarter" idx="13"/>
          </p:nvPr>
        </p:nvSpPr>
        <p:spPr/>
        <p:txBody>
          <a:bodyPr/>
          <a:lstStyle/>
          <a:p>
            <a:r>
              <a:rPr lang="en-US"/>
              <a:t>What Students Need to Know: RLA’s Extended Response</a:t>
            </a:r>
            <a:endParaRPr lang="en-US" dirty="0"/>
          </a:p>
        </p:txBody>
      </p:sp>
    </p:spTree>
    <p:extLst>
      <p:ext uri="{BB962C8B-B14F-4D97-AF65-F5344CB8AC3E}">
        <p14:creationId xmlns:p14="http://schemas.microsoft.com/office/powerpoint/2010/main" val="32851260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50:notes"/>
          <p:cNvSpPr>
            <a:spLocks noGrp="1" noRot="1" noChangeAspect="1"/>
          </p:cNvSpPr>
          <p:nvPr>
            <p:ph type="sldImg" idx="2"/>
          </p:nvPr>
        </p:nvSpPr>
        <p:spPr>
          <a:xfrm>
            <a:off x="730250" y="1214438"/>
            <a:ext cx="5832475" cy="32813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50:notes"/>
          <p:cNvSpPr txBox="1">
            <a:spLocks noGrp="1"/>
          </p:cNvSpPr>
          <p:nvPr>
            <p:ph type="body" idx="1"/>
          </p:nvPr>
        </p:nvSpPr>
        <p:spPr>
          <a:xfrm>
            <a:off x="729238" y="4679269"/>
            <a:ext cx="5833894" cy="3828494"/>
          </a:xfrm>
          <a:prstGeom prst="rect">
            <a:avLst/>
          </a:prstGeom>
          <a:noFill/>
          <a:ln>
            <a:noFill/>
          </a:ln>
        </p:spPr>
        <p:txBody>
          <a:bodyPr spcFirstLastPara="1" wrap="square" lIns="97073" tIns="48537" rIns="97073" bIns="48537" anchor="t" anchorCtr="0">
            <a:noAutofit/>
          </a:bodyPr>
          <a:lstStyle/>
          <a:p>
            <a:endParaRPr/>
          </a:p>
        </p:txBody>
      </p:sp>
      <p:sp>
        <p:nvSpPr>
          <p:cNvPr id="678" name="Google Shape;678;p50:notes"/>
          <p:cNvSpPr txBox="1">
            <a:spLocks noGrp="1"/>
          </p:cNvSpPr>
          <p:nvPr>
            <p:ph type="dt" idx="10"/>
          </p:nvPr>
        </p:nvSpPr>
        <p:spPr>
          <a:xfrm>
            <a:off x="4130655" y="1"/>
            <a:ext cx="3160027" cy="487846"/>
          </a:xfrm>
          <a:prstGeom prst="rect">
            <a:avLst/>
          </a:prstGeom>
          <a:noFill/>
          <a:ln>
            <a:noFill/>
          </a:ln>
        </p:spPr>
        <p:txBody>
          <a:bodyPr spcFirstLastPara="1" wrap="square" lIns="97073" tIns="48537" rIns="97073" bIns="48537" anchor="t" anchorCtr="0">
            <a:noAutofit/>
          </a:bodyPr>
          <a:lstStyle/>
          <a:p>
            <a:r>
              <a:rPr lang="en-US"/>
              <a:t>5/26/2020</a:t>
            </a:r>
            <a:endParaRPr/>
          </a:p>
        </p:txBody>
      </p:sp>
      <p:sp>
        <p:nvSpPr>
          <p:cNvPr id="679" name="Google Shape;679;p50:notes"/>
          <p:cNvSpPr txBox="1">
            <a:spLocks noGrp="1"/>
          </p:cNvSpPr>
          <p:nvPr>
            <p:ph type="ftr" idx="11"/>
          </p:nvPr>
        </p:nvSpPr>
        <p:spPr>
          <a:xfrm>
            <a:off x="0" y="9235314"/>
            <a:ext cx="3160027" cy="487845"/>
          </a:xfrm>
          <a:prstGeom prst="rect">
            <a:avLst/>
          </a:prstGeom>
          <a:noFill/>
          <a:ln>
            <a:noFill/>
          </a:ln>
        </p:spPr>
        <p:txBody>
          <a:bodyPr spcFirstLastPara="1" wrap="square" lIns="97073" tIns="48537" rIns="97073" bIns="48537" anchor="b" anchorCtr="0">
            <a:noAutofit/>
          </a:bodyPr>
          <a:lstStyle/>
          <a:p>
            <a:r>
              <a:rPr lang="en-US"/>
              <a:t>© Copyright GED Testing Service LLC. All rights reserved</a:t>
            </a:r>
            <a:endParaRPr/>
          </a:p>
        </p:txBody>
      </p:sp>
      <p:sp>
        <p:nvSpPr>
          <p:cNvPr id="680" name="Google Shape;680;p50:notes"/>
          <p:cNvSpPr txBox="1">
            <a:spLocks noGrp="1"/>
          </p:cNvSpPr>
          <p:nvPr>
            <p:ph type="sldNum" idx="12"/>
          </p:nvPr>
        </p:nvSpPr>
        <p:spPr>
          <a:xfrm>
            <a:off x="4130655" y="9235314"/>
            <a:ext cx="3160027" cy="487845"/>
          </a:xfrm>
          <a:prstGeom prst="rect">
            <a:avLst/>
          </a:prstGeom>
          <a:noFill/>
          <a:ln>
            <a:noFill/>
          </a:ln>
        </p:spPr>
        <p:txBody>
          <a:bodyPr spcFirstLastPara="1" wrap="square" lIns="97073" tIns="48537" rIns="97073" bIns="48537" anchor="b" anchorCtr="0">
            <a:noAutofit/>
          </a:bodyPr>
          <a:lstStyle/>
          <a:p>
            <a:fld id="{00000000-1234-1234-1234-123412341234}" type="slidenum">
              <a:rPr lang="en-US"/>
              <a:pPr/>
              <a:t>91</a:t>
            </a:fld>
            <a:endParaRPr/>
          </a:p>
        </p:txBody>
      </p:sp>
      <p:sp>
        <p:nvSpPr>
          <p:cNvPr id="681" name="Google Shape;681;p50:notes"/>
          <p:cNvSpPr txBox="1">
            <a:spLocks noGrp="1"/>
          </p:cNvSpPr>
          <p:nvPr>
            <p:ph type="hdr" idx="3"/>
          </p:nvPr>
        </p:nvSpPr>
        <p:spPr>
          <a:xfrm>
            <a:off x="0" y="1"/>
            <a:ext cx="3160027" cy="487846"/>
          </a:xfrm>
          <a:prstGeom prst="rect">
            <a:avLst/>
          </a:prstGeom>
          <a:noFill/>
          <a:ln>
            <a:noFill/>
          </a:ln>
        </p:spPr>
        <p:txBody>
          <a:bodyPr spcFirstLastPara="1" wrap="square" lIns="97073" tIns="48537" rIns="97073" bIns="48537" anchor="t" anchorCtr="0">
            <a:noAutofit/>
          </a:bodyPr>
          <a:lstStyle/>
          <a:p>
            <a:r>
              <a:rPr lang="en-US"/>
              <a:t>GED Update - Testing and Instruction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GED Testing Service provided teachers with a number of tools for analyzing and evaluating student writing samples. However, the number of teachers who use these tools is limited. The main reason for lack of use is that the scoring tool is time consuming to use. The electronic scoring tool is great, but many teachers lack the time and understanding of exactly how to use it.</a:t>
            </a:r>
          </a:p>
          <a:p>
            <a:endParaRPr lang="en-US" dirty="0"/>
          </a:p>
          <a:p>
            <a:r>
              <a:rPr lang="en-US" dirty="0"/>
              <a:t>This Quick Check form is available to teachers to use as an analysis, evaluation, and planning document.  Beyond determining if the response is “yes” or “needs work” the teacher can write a brief plan for each item that needs work. It is highly recommended that teachers do not assign more than one or two areas for students to work on. Adding more simply overloads the students.</a:t>
            </a:r>
          </a:p>
          <a:p>
            <a:endParaRPr lang="en-US" dirty="0"/>
          </a:p>
          <a:p>
            <a:r>
              <a:rPr lang="en-US" dirty="0"/>
              <a:t>Quick Check is not an official GED scoring tool. </a:t>
            </a:r>
          </a:p>
          <a:p>
            <a:endParaRPr lang="en-US" dirty="0"/>
          </a:p>
          <a:p>
            <a:r>
              <a:rPr lang="en-US" dirty="0"/>
              <a:t>On the next slides, you will find five writing samples. Read through them and identify the “needs works” areas for each sample.</a:t>
            </a:r>
          </a:p>
          <a:p>
            <a:endParaRPr lang="en-US" dirty="0"/>
          </a:p>
        </p:txBody>
      </p:sp>
      <p:sp>
        <p:nvSpPr>
          <p:cNvPr id="4" name="Slide Number Placeholder 3"/>
          <p:cNvSpPr>
            <a:spLocks noGrp="1"/>
          </p:cNvSpPr>
          <p:nvPr>
            <p:ph type="sldNum" sz="quarter" idx="10"/>
          </p:nvPr>
        </p:nvSpPr>
        <p:spPr/>
        <p:txBody>
          <a:bodyPr/>
          <a:lstStyle/>
          <a:p>
            <a:fld id="{F4B847EB-B2BF-D24D-A326-78699DF339EC}" type="slidenum">
              <a:rPr lang="en-US" smtClean="0"/>
              <a:t>10</a:t>
            </a:fld>
            <a:endParaRPr lang="en-US" dirty="0"/>
          </a:p>
        </p:txBody>
      </p:sp>
    </p:spTree>
    <p:extLst>
      <p:ext uri="{BB962C8B-B14F-4D97-AF65-F5344CB8AC3E}">
        <p14:creationId xmlns:p14="http://schemas.microsoft.com/office/powerpoint/2010/main" val="731799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problem that occurs far too often. In this case, the student copied directly from the source text.  All of the original source text is in red. This is something that teachers can help students avoid doing.</a:t>
            </a:r>
          </a:p>
          <a:p>
            <a:endParaRPr lang="en-US" dirty="0"/>
          </a:p>
          <a:p>
            <a:r>
              <a:rPr lang="en-US" dirty="0"/>
              <a:t>Notice that there are some lead-ins such as,</a:t>
            </a:r>
          </a:p>
          <a:p>
            <a:endParaRPr lang="en-US" dirty="0"/>
          </a:p>
          <a:p>
            <a:r>
              <a:rPr lang="en-US" dirty="0"/>
              <a:t>One study shows….</a:t>
            </a:r>
          </a:p>
          <a:p>
            <a:endParaRPr lang="en-US" dirty="0"/>
          </a:p>
          <a:p>
            <a:r>
              <a:rPr lang="en-US" dirty="0"/>
              <a:t>It is also stated…</a:t>
            </a:r>
          </a:p>
          <a:p>
            <a:endParaRPr lang="en-US" dirty="0"/>
          </a:p>
          <a:p>
            <a:r>
              <a:rPr lang="en-US" b="0" i="0" dirty="0">
                <a:solidFill>
                  <a:srgbClr val="040C28"/>
                </a:solidFill>
                <a:effectLst/>
                <a:latin typeface="Google Sans"/>
              </a:rPr>
              <a:t>Remember: A </a:t>
            </a:r>
            <a:r>
              <a:rPr lang="en-US" b="1" i="0" dirty="0">
                <a:solidFill>
                  <a:srgbClr val="040C28"/>
                </a:solidFill>
                <a:effectLst/>
                <a:latin typeface="Google Sans"/>
              </a:rPr>
              <a:t>phrase</a:t>
            </a:r>
            <a:r>
              <a:rPr lang="en-US" b="0" i="0" dirty="0">
                <a:solidFill>
                  <a:srgbClr val="040C28"/>
                </a:solidFill>
                <a:effectLst/>
                <a:latin typeface="Google Sans"/>
              </a:rPr>
              <a:t> is a group of words acting as a unit that does not include a subject and a predicate.</a:t>
            </a:r>
            <a:r>
              <a:rPr lang="en-US" b="0" i="0" dirty="0">
                <a:solidFill>
                  <a:srgbClr val="202124"/>
                </a:solidFill>
                <a:effectLst/>
                <a:highlight>
                  <a:srgbClr val="FFFFFF"/>
                </a:highlight>
                <a:latin typeface="Google Sans"/>
              </a:rPr>
              <a:t> </a:t>
            </a:r>
            <a:r>
              <a:rPr lang="en-US" b="0" i="0" dirty="0">
                <a:solidFill>
                  <a:srgbClr val="040C28"/>
                </a:solidFill>
                <a:effectLst/>
                <a:latin typeface="Google Sans"/>
              </a:rPr>
              <a:t>A</a:t>
            </a:r>
            <a:r>
              <a:rPr lang="en-US" b="1" i="0" dirty="0">
                <a:solidFill>
                  <a:srgbClr val="040C28"/>
                </a:solidFill>
                <a:effectLst/>
                <a:latin typeface="Google Sans"/>
              </a:rPr>
              <a:t> clause </a:t>
            </a:r>
            <a:r>
              <a:rPr lang="en-US" b="0" i="0" dirty="0">
                <a:solidFill>
                  <a:srgbClr val="040C28"/>
                </a:solidFill>
                <a:effectLst/>
                <a:latin typeface="Google Sans"/>
              </a:rPr>
              <a:t>is a group of words acting as a unit that does have both a subject and a predicate</a:t>
            </a:r>
            <a:r>
              <a:rPr lang="en-US" b="0" i="0" dirty="0">
                <a:solidFill>
                  <a:srgbClr val="202124"/>
                </a:solidFill>
                <a:effectLst/>
                <a:highlight>
                  <a:srgbClr val="FFFFFF"/>
                </a:highlight>
                <a:latin typeface="Google Sans"/>
              </a:rPr>
              <a:t>. A phrase can never stand by itself as a complete sentence while a clause might be able to.</a:t>
            </a:r>
            <a:endParaRPr lang="en-US" dirty="0"/>
          </a:p>
          <a:p>
            <a:endParaRPr lang="en-US" dirty="0"/>
          </a:p>
          <a:p>
            <a:r>
              <a:rPr lang="en-US" dirty="0"/>
              <a:t>Too many students believe that by adding a phrase or a clause to a sentence is “paraphrasing”. </a:t>
            </a:r>
          </a:p>
          <a:p>
            <a:endParaRPr lang="en-US" dirty="0"/>
          </a:p>
          <a:p>
            <a:r>
              <a:rPr lang="en-US" dirty="0"/>
              <a:t>Not true. </a:t>
            </a:r>
            <a:r>
              <a:rPr lang="en-US" b="0" i="0" dirty="0">
                <a:solidFill>
                  <a:srgbClr val="4D5156"/>
                </a:solidFill>
                <a:effectLst/>
                <a:highlight>
                  <a:srgbClr val="FFFFFF"/>
                </a:highlight>
                <a:latin typeface="Google Sans"/>
              </a:rPr>
              <a:t>Paraphrasing or rephrasing means </a:t>
            </a:r>
            <a:r>
              <a:rPr lang="en-US" b="0" i="0" dirty="0">
                <a:solidFill>
                  <a:srgbClr val="040C28"/>
                </a:solidFill>
                <a:effectLst/>
                <a:highlight>
                  <a:srgbClr val="D3E3FD"/>
                </a:highlight>
                <a:latin typeface="Google Sans"/>
              </a:rPr>
              <a:t>to state something written or spoken in different words, especially in a shorter and simpler form to make the meaning clearer. </a:t>
            </a:r>
          </a:p>
          <a:p>
            <a:endParaRPr lang="en-US" b="0" i="0" dirty="0">
              <a:solidFill>
                <a:srgbClr val="040C28"/>
              </a:solidFill>
              <a:effectLst/>
              <a:highlight>
                <a:srgbClr val="D3E3FD"/>
              </a:highlight>
              <a:latin typeface="Google Sans"/>
            </a:endParaRPr>
          </a:p>
          <a:p>
            <a:r>
              <a:rPr lang="en-US" b="0" i="0" dirty="0">
                <a:solidFill>
                  <a:srgbClr val="4D5156"/>
                </a:solidFill>
                <a:effectLst/>
                <a:highlight>
                  <a:srgbClr val="FFFFFF"/>
                </a:highlight>
                <a:latin typeface="Google Sans"/>
              </a:rPr>
              <a:t>A paraphrase </a:t>
            </a:r>
            <a:r>
              <a:rPr lang="en-US" b="0" i="0" dirty="0">
                <a:solidFill>
                  <a:srgbClr val="040C28"/>
                </a:solidFill>
                <a:effectLst/>
                <a:highlight>
                  <a:srgbClr val="D3E3FD"/>
                </a:highlight>
                <a:latin typeface="Google Sans"/>
              </a:rPr>
              <a:t>should show that you have taken in the author's idea, understood it, and can explain it in your own words</a:t>
            </a:r>
            <a:r>
              <a:rPr lang="en-US" b="0" i="0" dirty="0">
                <a:solidFill>
                  <a:srgbClr val="4D5156"/>
                </a:solidFill>
                <a:effectLst/>
                <a:highlight>
                  <a:srgbClr val="FFFFFF"/>
                </a:highlight>
                <a:latin typeface="Google Sans"/>
              </a:rPr>
              <a:t>. Therefore, your rewrite should look totally different from the original.</a:t>
            </a:r>
            <a:endParaRPr lang="en-US" dirty="0"/>
          </a:p>
        </p:txBody>
      </p:sp>
      <p:sp>
        <p:nvSpPr>
          <p:cNvPr id="4" name="Slide Number Placeholder 3"/>
          <p:cNvSpPr>
            <a:spLocks noGrp="1"/>
          </p:cNvSpPr>
          <p:nvPr>
            <p:ph type="sldNum" sz="quarter" idx="10"/>
          </p:nvPr>
        </p:nvSpPr>
        <p:spPr/>
        <p:txBody>
          <a:bodyPr/>
          <a:lstStyle/>
          <a:p>
            <a:fld id="{F4B847EB-B2BF-D24D-A326-78699DF339EC}" type="slidenum">
              <a:rPr lang="en-US" smtClean="0"/>
              <a:t>16</a:t>
            </a:fld>
            <a:endParaRPr lang="en-US" dirty="0"/>
          </a:p>
        </p:txBody>
      </p:sp>
    </p:spTree>
    <p:extLst>
      <p:ext uri="{BB962C8B-B14F-4D97-AF65-F5344CB8AC3E}">
        <p14:creationId xmlns:p14="http://schemas.microsoft.com/office/powerpoint/2010/main" val="2073762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5653508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747056-D864-9943-B945-CBDEC0DBFA18}"/>
              </a:ext>
            </a:extLst>
          </p:cNvPr>
          <p:cNvSpPr/>
          <p:nvPr/>
        </p:nvSpPr>
        <p:spPr>
          <a:xfrm>
            <a:off x="0" y="-1"/>
            <a:ext cx="12192000" cy="5184001"/>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78E8A0C-6B04-7DC2-7A66-1942B9265CB9}"/>
              </a:ext>
            </a:extLst>
          </p:cNvPr>
          <p:cNvPicPr>
            <a:picLocks noChangeAspect="1"/>
          </p:cNvPicPr>
          <p:nvPr userDrawn="1"/>
        </p:nvPicPr>
        <p:blipFill>
          <a:blip r:embed="rId2"/>
          <a:srcRect/>
          <a:stretch/>
        </p:blipFill>
        <p:spPr>
          <a:xfrm>
            <a:off x="3620298" y="-187201"/>
            <a:ext cx="4951405" cy="3686401"/>
          </a:xfrm>
          <a:prstGeom prst="rect">
            <a:avLst/>
          </a:prstGeom>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656161" y="4461452"/>
            <a:ext cx="10879667" cy="407805"/>
          </a:xfrm>
          <a:noFill/>
        </p:spPr>
        <p:txBody>
          <a:bodyPr wrap="none" lIns="0" tIns="0" rIns="0" bIns="0" anchor="t" anchorCtr="0">
            <a:no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add presenter name and/or date</a:t>
            </a:r>
          </a:p>
        </p:txBody>
      </p:sp>
      <p:pic>
        <p:nvPicPr>
          <p:cNvPr id="7" name="Picture 6">
            <a:extLst>
              <a:ext uri="{FF2B5EF4-FFF2-40B4-BE49-F238E27FC236}">
                <a16:creationId xmlns:a16="http://schemas.microsoft.com/office/drawing/2014/main" id="{ECDBD8AF-4133-606C-2E2D-5499C0D38F9E}"/>
              </a:ext>
            </a:extLst>
          </p:cNvPr>
          <p:cNvPicPr>
            <a:picLocks noChangeAspect="1"/>
          </p:cNvPicPr>
          <p:nvPr userDrawn="1"/>
        </p:nvPicPr>
        <p:blipFill>
          <a:blip r:embed="rId3"/>
          <a:stretch>
            <a:fillRect/>
          </a:stretch>
        </p:blipFill>
        <p:spPr>
          <a:xfrm>
            <a:off x="5269044" y="5525321"/>
            <a:ext cx="1567513" cy="905994"/>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656162" y="2961621"/>
            <a:ext cx="10879667" cy="1332221"/>
          </a:xfrm>
        </p:spPr>
        <p:txBody>
          <a:bodyPr lIns="0" tIns="0" rIns="0" bIns="0" anchor="ctr" anchorCtr="0">
            <a:normAutofit/>
          </a:bodyPr>
          <a:lstStyle>
            <a:lvl1pPr marL="0" indent="0" algn="ctr">
              <a:buNone/>
              <a:defRPr sz="5200" b="1">
                <a:solidFill>
                  <a:schemeClr val="bg1"/>
                </a:solidFill>
                <a:latin typeface="Arial" panose="020B0604020202020204" pitchFamily="34" charset="0"/>
                <a:cs typeface="Arial" panose="020B0604020202020204" pitchFamily="34" charset="0"/>
              </a:defRPr>
            </a:lvl1pPr>
          </a:lstStyle>
          <a:p>
            <a:pPr lvl="0"/>
            <a:r>
              <a:rPr lang="en-US" dirty="0"/>
              <a:t>Edit Title</a:t>
            </a:r>
          </a:p>
        </p:txBody>
      </p:sp>
    </p:spTree>
    <p:extLst>
      <p:ext uri="{BB962C8B-B14F-4D97-AF65-F5344CB8AC3E}">
        <p14:creationId xmlns:p14="http://schemas.microsoft.com/office/powerpoint/2010/main" val="11570653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2n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0270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3r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9507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05A573-266D-FD4C-B96B-20E086323414}"/>
              </a:ext>
            </a:extLst>
          </p:cNvPr>
          <p:cNvSpPr>
            <a:spLocks noGrp="1"/>
          </p:cNvSpPr>
          <p:nvPr>
            <p:ph type="body" idx="1"/>
          </p:nvPr>
        </p:nvSpPr>
        <p:spPr>
          <a:xfrm>
            <a:off x="401443" y="1681163"/>
            <a:ext cx="5157787"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C55411A-0306-BE4F-8725-1A6F3DAAE2B9}"/>
              </a:ext>
            </a:extLst>
          </p:cNvPr>
          <p:cNvSpPr>
            <a:spLocks noGrp="1"/>
          </p:cNvSpPr>
          <p:nvPr>
            <p:ph sz="half" idx="2"/>
          </p:nvPr>
        </p:nvSpPr>
        <p:spPr>
          <a:xfrm>
            <a:off x="401443" y="2505075"/>
            <a:ext cx="5157787"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BBEA7-A3E5-A548-A13A-B8061E4F8610}"/>
              </a:ext>
            </a:extLst>
          </p:cNvPr>
          <p:cNvSpPr>
            <a:spLocks noGrp="1"/>
          </p:cNvSpPr>
          <p:nvPr>
            <p:ph type="body" sz="quarter" idx="3"/>
          </p:nvPr>
        </p:nvSpPr>
        <p:spPr>
          <a:xfrm>
            <a:off x="6557363" y="1681163"/>
            <a:ext cx="5183188"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C6838-3013-4346-8732-32B11F863E62}"/>
              </a:ext>
            </a:extLst>
          </p:cNvPr>
          <p:cNvSpPr>
            <a:spLocks noGrp="1"/>
          </p:cNvSpPr>
          <p:nvPr>
            <p:ph sz="quarter" idx="4"/>
          </p:nvPr>
        </p:nvSpPr>
        <p:spPr>
          <a:xfrm>
            <a:off x="6557363" y="2505075"/>
            <a:ext cx="5183188"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DAC9CA4-BA24-C94A-A925-C6955C8BF1CF}"/>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7" name="Title 1">
            <a:extLst>
              <a:ext uri="{FF2B5EF4-FFF2-40B4-BE49-F238E27FC236}">
                <a16:creationId xmlns:a16="http://schemas.microsoft.com/office/drawing/2014/main" id="{15F89104-E312-C5A1-FFE9-2E73BF7978BE}"/>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Tree>
    <p:extLst>
      <p:ext uri="{BB962C8B-B14F-4D97-AF65-F5344CB8AC3E}">
        <p14:creationId xmlns:p14="http://schemas.microsoft.com/office/powerpoint/2010/main" val="1191224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9BAA-F938-2F4A-9A6F-3BAD8DE04C1D}"/>
              </a:ext>
            </a:extLst>
          </p:cNvPr>
          <p:cNvSpPr>
            <a:spLocks noGrp="1"/>
          </p:cNvSpPr>
          <p:nvPr>
            <p:ph type="title"/>
          </p:nvPr>
        </p:nvSpPr>
        <p:spPr/>
        <p:txBody>
          <a:bodyPr anchor="t" anchorCtr="0"/>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94352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819F20-715D-954B-A7DA-F648D52FC946}"/>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018747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83C966-C5BA-054C-A04D-47E740DC46F8}"/>
              </a:ext>
            </a:extLst>
          </p:cNvPr>
          <p:cNvSpPr>
            <a:spLocks noGrp="1"/>
          </p:cNvSpPr>
          <p:nvPr>
            <p:ph idx="1"/>
          </p:nvPr>
        </p:nvSpPr>
        <p:spPr>
          <a:xfrm>
            <a:off x="5183194" y="457201"/>
            <a:ext cx="6559047" cy="540386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7085FB4-97DB-EA42-A44C-EA7C8D954864}"/>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5" name="Title 1">
            <a:extLst>
              <a:ext uri="{FF2B5EF4-FFF2-40B4-BE49-F238E27FC236}">
                <a16:creationId xmlns:a16="http://schemas.microsoft.com/office/drawing/2014/main" id="{949F7C9F-F23E-5FAE-EC30-C38ADFC2E80C}"/>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6" name="Text Placeholder 3">
            <a:extLst>
              <a:ext uri="{FF2B5EF4-FFF2-40B4-BE49-F238E27FC236}">
                <a16:creationId xmlns:a16="http://schemas.microsoft.com/office/drawing/2014/main" id="{BDA8CF62-3BFB-ED88-07A9-2CA96124F1A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Tree>
    <p:extLst>
      <p:ext uri="{BB962C8B-B14F-4D97-AF65-F5344CB8AC3E}">
        <p14:creationId xmlns:p14="http://schemas.microsoft.com/office/powerpoint/2010/main" val="370964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FF36-73D1-6641-A81E-6262477727D5}"/>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3" name="Picture Placeholder 2">
            <a:extLst>
              <a:ext uri="{FF2B5EF4-FFF2-40B4-BE49-F238E27FC236}">
                <a16:creationId xmlns:a16="http://schemas.microsoft.com/office/drawing/2014/main" id="{62CDA541-F771-F44D-B879-91605476BD53}"/>
              </a:ext>
            </a:extLst>
          </p:cNvPr>
          <p:cNvSpPr>
            <a:spLocks noGrp="1"/>
          </p:cNvSpPr>
          <p:nvPr>
            <p:ph type="pic" idx="1"/>
          </p:nvPr>
        </p:nvSpPr>
        <p:spPr>
          <a:xfrm>
            <a:off x="5183194" y="457201"/>
            <a:ext cx="6559047" cy="540385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E059967-644C-ED41-B6D6-984569C083F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8D260F6B-8180-044B-AA16-163F69841E0A}"/>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766805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688444" y="1032159"/>
            <a:ext cx="3362517" cy="2841114"/>
          </a:xfrm>
          <a:prstGeom prst="rect">
            <a:avLst/>
          </a:prstGeom>
        </p:spPr>
      </p:pic>
      <p:sp>
        <p:nvSpPr>
          <p:cNvPr id="4" name="Slide Number Placeholder 3"/>
          <p:cNvSpPr>
            <a:spLocks noGrp="1"/>
          </p:cNvSpPr>
          <p:nvPr>
            <p:ph type="sldNum" sz="quarter" idx="12"/>
          </p:nvPr>
        </p:nvSpPr>
        <p:spPr/>
        <p:txBody>
          <a:bodyPr/>
          <a:lstStyle/>
          <a:p>
            <a:fld id="{A0787430-367F-844C-868B-A0250E95AAAB}" type="slidenum">
              <a:rPr lang="en-US" smtClean="0"/>
              <a:t>‹#›</a:t>
            </a:fld>
            <a:endParaRPr lang="en-US" dirty="0"/>
          </a:p>
        </p:txBody>
      </p:sp>
      <p:sp>
        <p:nvSpPr>
          <p:cNvPr id="11" name="Content Placeholder 10"/>
          <p:cNvSpPr>
            <a:spLocks noGrp="1"/>
          </p:cNvSpPr>
          <p:nvPr>
            <p:ph sz="quarter" idx="13" hasCustomPrompt="1"/>
          </p:nvPr>
        </p:nvSpPr>
        <p:spPr>
          <a:xfrm>
            <a:off x="3909485" y="1978026"/>
            <a:ext cx="5947833" cy="2792483"/>
          </a:xfrm>
        </p:spPr>
        <p:txBody>
          <a:bodyPr lIns="0" tIns="0" rIns="0" bIns="0">
            <a:normAutofit/>
          </a:bodyPr>
          <a:lstStyle>
            <a:lvl1pPr marL="0" indent="0">
              <a:buNone/>
              <a:defRPr sz="3200" baseline="0"/>
            </a:lvl1pPr>
          </a:lstStyle>
          <a:p>
            <a:pPr lvl="0"/>
            <a:r>
              <a:rPr lang="en-US" dirty="0"/>
              <a:t>Click to edit text</a:t>
            </a:r>
          </a:p>
        </p:txBody>
      </p:sp>
      <p:sp>
        <p:nvSpPr>
          <p:cNvPr id="15" name="Text Placeholder 14"/>
          <p:cNvSpPr>
            <a:spLocks noGrp="1"/>
          </p:cNvSpPr>
          <p:nvPr>
            <p:ph type="body" sz="quarter" idx="14" hasCustomPrompt="1"/>
          </p:nvPr>
        </p:nvSpPr>
        <p:spPr>
          <a:xfrm>
            <a:off x="3909485" y="4897439"/>
            <a:ext cx="5947833" cy="498475"/>
          </a:xfrm>
        </p:spPr>
        <p:txBody>
          <a:bodyPr lIns="0" tIns="0" rIns="0" bIns="0">
            <a:normAutofit/>
          </a:bodyPr>
          <a:lstStyle>
            <a:lvl1pPr marL="342900" indent="-342900" algn="r">
              <a:buFont typeface="Lucida Grande"/>
              <a:buChar char="—"/>
              <a:defRPr sz="2000" baseline="0"/>
            </a:lvl1pPr>
          </a:lstStyle>
          <a:p>
            <a:pPr lvl="0"/>
            <a:r>
              <a:rPr lang="en-US" dirty="0"/>
              <a:t>Click to add byline</a:t>
            </a:r>
          </a:p>
        </p:txBody>
      </p:sp>
      <p:sp>
        <p:nvSpPr>
          <p:cNvPr id="7" name="Rectangle 6"/>
          <p:cNvSpPr/>
          <p:nvPr userDrawn="1"/>
        </p:nvSpPr>
        <p:spPr>
          <a:xfrm>
            <a:off x="0" y="1"/>
            <a:ext cx="12192000" cy="372795"/>
          </a:xfrm>
          <a:prstGeom prst="rect">
            <a:avLst/>
          </a:prstGeom>
          <a:gradFill flip="none" rotWithShape="1">
            <a:gsLst>
              <a:gs pos="0">
                <a:schemeClr val="accent1"/>
              </a:gs>
              <a:gs pos="100000">
                <a:schemeClr val="tx2">
                  <a:lumMod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05651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1_Two Conten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1580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100" y="6727600"/>
            <a:ext cx="12192000" cy="13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 name="Google Shape;27;p4"/>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415600" y="1688433"/>
            <a:ext cx="11360800" cy="44036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9" name="Google Shape;2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2031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p:txBody>
          <a:bodyPr lIns="0" tIns="0" rIns="0" bIns="0" anchor="t" anchorCtr="0">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268757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1_Section Header">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0160A5-3E1F-F643-A762-F4D35C2C7A72}"/>
              </a:ext>
            </a:extLst>
          </p:cNvPr>
          <p:cNvPicPr>
            <a:picLocks noChangeAspect="1"/>
          </p:cNvPicPr>
          <p:nvPr userDrawn="1"/>
        </p:nvPicPr>
        <p:blipFill rotWithShape="1">
          <a:blip r:embed="rId2">
            <a:alphaModFix amt="10000"/>
            <a:extLst>
              <a:ext uri="{BEBA8EAE-BF5A-486C-A8C5-ECC9F3942E4B}">
                <a14:imgProps xmlns:a14="http://schemas.microsoft.com/office/drawing/2010/main">
                  <a14:imgLayer>
                    <a14:imgEffect>
                      <a14:saturation sat="0"/>
                    </a14:imgEffect>
                  </a14:imgLayer>
                </a14:imgProps>
              </a:ext>
            </a:extLst>
          </a:blip>
          <a:srcRect l="3352" r="10161" b="2703"/>
          <a:stretch/>
        </p:blipFill>
        <p:spPr>
          <a:xfrm>
            <a:off x="0" y="0"/>
            <a:ext cx="12192000" cy="6858000"/>
          </a:xfrm>
          <a:prstGeom prst="rect">
            <a:avLst/>
          </a:prstGeom>
          <a:noFill/>
        </p:spPr>
      </p:pic>
      <p:sp>
        <p:nvSpPr>
          <p:cNvPr id="9" name="Picture Placeholder 8">
            <a:extLst>
              <a:ext uri="{FF2B5EF4-FFF2-40B4-BE49-F238E27FC236}">
                <a16:creationId xmlns:a16="http://schemas.microsoft.com/office/drawing/2014/main" id="{BAA0E915-A8C6-BA4B-ADC7-8344720C32F2}"/>
              </a:ext>
            </a:extLst>
          </p:cNvPr>
          <p:cNvSpPr>
            <a:spLocks noGrp="1"/>
          </p:cNvSpPr>
          <p:nvPr>
            <p:ph type="pic" sz="quarter" idx="11"/>
          </p:nvPr>
        </p:nvSpPr>
        <p:spPr>
          <a:xfrm>
            <a:off x="6724655" y="230188"/>
            <a:ext cx="5467351" cy="6627813"/>
          </a:xfrm>
          <a:solidFill>
            <a:schemeClr val="accent1"/>
          </a:solidFill>
        </p:spPr>
        <p:txBody>
          <a:bodyPr/>
          <a:lstStyle/>
          <a:p>
            <a:r>
              <a:rPr lang="en-US"/>
              <a:t>Click icon to add picture</a:t>
            </a:r>
          </a:p>
        </p:txBody>
      </p:sp>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50" y="880956"/>
            <a:ext cx="5943601" cy="3681529"/>
          </a:xfrm>
        </p:spPr>
        <p:txBody>
          <a:bodyPr anchor="b"/>
          <a:lstStyle>
            <a:lvl1pPr>
              <a:defRPr sz="4500">
                <a:solidFill>
                  <a:schemeClr val="bg1"/>
                </a:solidFill>
                <a:latin typeface="Rockwell" panose="02060603020205020403" pitchFamily="18"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50" y="4716966"/>
            <a:ext cx="5943601" cy="1092820"/>
          </a:xfrm>
        </p:spPr>
        <p:txBody>
          <a:bodyPr lIns="0" tIns="0" rIns="0" bIns="0"/>
          <a:lstStyle>
            <a:lvl1pPr marL="0" indent="0">
              <a:buNone/>
              <a:defRPr sz="1800" i="1">
                <a:solidFill>
                  <a:schemeClr val="bg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11" name="Rectangle 10">
            <a:extLst>
              <a:ext uri="{FF2B5EF4-FFF2-40B4-BE49-F238E27FC236}">
                <a16:creationId xmlns:a16="http://schemas.microsoft.com/office/drawing/2014/main" id="{9E5AFAB4-F791-5B43-8343-AE21C80ABD79}"/>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641956A7-8D85-7A4F-A74B-F6C81A275365}"/>
              </a:ext>
            </a:extLst>
          </p:cNvPr>
          <p:cNvPicPr>
            <a:picLocks noChangeAspect="1"/>
          </p:cNvPicPr>
          <p:nvPr userDrawn="1"/>
        </p:nvPicPr>
        <p:blipFill>
          <a:blip r:embed="rId3"/>
          <a:stretch>
            <a:fillRect/>
          </a:stretch>
        </p:blipFill>
        <p:spPr>
          <a:xfrm>
            <a:off x="4946028" y="6071288"/>
            <a:ext cx="1399021" cy="593621"/>
          </a:xfrm>
          <a:prstGeom prst="rect">
            <a:avLst/>
          </a:prstGeom>
        </p:spPr>
      </p:pic>
      <p:sp>
        <p:nvSpPr>
          <p:cNvPr id="10" name="Rectangle 9">
            <a:extLst>
              <a:ext uri="{FF2B5EF4-FFF2-40B4-BE49-F238E27FC236}">
                <a16:creationId xmlns:a16="http://schemas.microsoft.com/office/drawing/2014/main" id="{7541AF0B-71FB-D347-9CD2-21A72ACEF2C9}"/>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52949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Quote">
    <p:bg>
      <p:bgPr>
        <a:solidFill>
          <a:schemeClr val="accent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951AB10-DE50-EE4F-ABA4-905C8AD08418}"/>
              </a:ext>
            </a:extLst>
          </p:cNvPr>
          <p:cNvPicPr>
            <a:picLocks noChangeAspect="1"/>
          </p:cNvPicPr>
          <p:nvPr userDrawn="1"/>
        </p:nvPicPr>
        <p:blipFill rotWithShape="1">
          <a:blip r:embed="rId2">
            <a:alphaModFix amt="10000"/>
            <a:extLst>
              <a:ext uri="{BEBA8EAE-BF5A-486C-A8C5-ECC9F3942E4B}">
                <a14:imgProps xmlns:a14="http://schemas.microsoft.com/office/drawing/2010/main">
                  <a14:imgLayer>
                    <a14:imgEffect>
                      <a14:saturation sat="0"/>
                    </a14:imgEffect>
                  </a14:imgLayer>
                </a14:imgProps>
              </a:ext>
            </a:extLst>
          </a:blip>
          <a:srcRect l="3352" r="10161" b="2703"/>
          <a:stretch/>
        </p:blipFill>
        <p:spPr>
          <a:xfrm>
            <a:off x="0" y="0"/>
            <a:ext cx="12192000" cy="6858000"/>
          </a:xfrm>
          <a:prstGeom prst="rect">
            <a:avLst/>
          </a:prstGeom>
          <a:noFill/>
        </p:spPr>
      </p:pic>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F4C0834C-19B7-1644-BF1B-C60619E10618}"/>
              </a:ext>
            </a:extLst>
          </p:cNvPr>
          <p:cNvSpPr/>
          <p:nvPr/>
        </p:nvSpPr>
        <p:spPr>
          <a:xfrm>
            <a:off x="-148390" y="2272089"/>
            <a:ext cx="12488779" cy="244241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EC766226-AFBB-0741-BB69-8054759664F3}"/>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414143" y="2528180"/>
            <a:ext cx="1341120" cy="676827"/>
          </a:xfrm>
          <a:prstGeom prst="rect">
            <a:avLst/>
          </a:prstGeom>
        </p:spPr>
      </p:pic>
      <p:pic>
        <p:nvPicPr>
          <p:cNvPr id="12" name="Picture 11">
            <a:extLst>
              <a:ext uri="{FF2B5EF4-FFF2-40B4-BE49-F238E27FC236}">
                <a16:creationId xmlns:a16="http://schemas.microsoft.com/office/drawing/2014/main" id="{9075F957-1E14-1A41-B96D-19BB009FFA11}"/>
              </a:ext>
            </a:extLst>
          </p:cNvPr>
          <p:cNvPicPr>
            <a:picLocks noChangeAspect="1"/>
          </p:cNvPicPr>
          <p:nvPr userDrawn="1"/>
        </p:nvPicPr>
        <p:blipFill>
          <a:blip r:embed="rId4">
            <a:duotone>
              <a:schemeClr val="accent1">
                <a:shade val="45000"/>
                <a:satMod val="135000"/>
              </a:schemeClr>
              <a:prstClr val="white"/>
            </a:duotone>
          </a:blip>
          <a:stretch>
            <a:fillRect/>
          </a:stretch>
        </p:blipFill>
        <p:spPr>
          <a:xfrm>
            <a:off x="10304851" y="3166983"/>
            <a:ext cx="1341120" cy="676827"/>
          </a:xfrm>
          <a:prstGeom prst="rect">
            <a:avLst/>
          </a:prstGeom>
        </p:spPr>
      </p:pic>
      <p:sp>
        <p:nvSpPr>
          <p:cNvPr id="20" name="Rectangle 19">
            <a:extLst>
              <a:ext uri="{FF2B5EF4-FFF2-40B4-BE49-F238E27FC236}">
                <a16:creationId xmlns:a16="http://schemas.microsoft.com/office/drawing/2014/main" id="{2E43D274-EC1E-7A40-8A80-93AC3E60CDD5}"/>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a:extLst>
              <a:ext uri="{FF2B5EF4-FFF2-40B4-BE49-F238E27FC236}">
                <a16:creationId xmlns:a16="http://schemas.microsoft.com/office/drawing/2014/main" id="{47CBF099-8991-5D47-9C82-B887A0C3DBBE}"/>
              </a:ext>
            </a:extLst>
          </p:cNvPr>
          <p:cNvPicPr>
            <a:picLocks noChangeAspect="1"/>
          </p:cNvPicPr>
          <p:nvPr userDrawn="1"/>
        </p:nvPicPr>
        <p:blipFill>
          <a:blip r:embed="rId5"/>
          <a:stretch>
            <a:fillRect/>
          </a:stretch>
        </p:blipFill>
        <p:spPr>
          <a:xfrm>
            <a:off x="10503792" y="6121580"/>
            <a:ext cx="1237872" cy="525243"/>
          </a:xfrm>
          <a:prstGeom prst="rect">
            <a:avLst/>
          </a:prstGeom>
        </p:spPr>
      </p:pic>
      <p:sp>
        <p:nvSpPr>
          <p:cNvPr id="3" name="Text Placeholder 2">
            <a:extLst>
              <a:ext uri="{FF2B5EF4-FFF2-40B4-BE49-F238E27FC236}">
                <a16:creationId xmlns:a16="http://schemas.microsoft.com/office/drawing/2014/main" id="{09A4A22A-0173-E944-882A-14E1BCBDFD17}"/>
              </a:ext>
            </a:extLst>
          </p:cNvPr>
          <p:cNvSpPr>
            <a:spLocks noGrp="1"/>
          </p:cNvSpPr>
          <p:nvPr>
            <p:ph type="body" sz="quarter" idx="18"/>
          </p:nvPr>
        </p:nvSpPr>
        <p:spPr>
          <a:xfrm>
            <a:off x="2105561" y="2594922"/>
            <a:ext cx="8024283" cy="1413339"/>
          </a:xfrm>
        </p:spPr>
        <p:txBody>
          <a:bodyPr/>
          <a:lstStyle>
            <a:lvl1pPr marL="0" indent="0">
              <a:buNone/>
              <a:defRPr i="1">
                <a:solidFill>
                  <a:schemeClr val="bg2">
                    <a:lumMod val="50000"/>
                  </a:schemeClr>
                </a:solidFill>
              </a:defRPr>
            </a:lvl1pPr>
          </a:lstStyle>
          <a:p>
            <a:pPr lvl="0"/>
            <a:r>
              <a:rPr lang="en-US"/>
              <a:t>Click to edit Master text styles</a:t>
            </a:r>
          </a:p>
        </p:txBody>
      </p:sp>
      <p:sp>
        <p:nvSpPr>
          <p:cNvPr id="18" name="Text Placeholder 2">
            <a:extLst>
              <a:ext uri="{FF2B5EF4-FFF2-40B4-BE49-F238E27FC236}">
                <a16:creationId xmlns:a16="http://schemas.microsoft.com/office/drawing/2014/main" id="{F63737B0-F9CB-AB46-AB21-391324909086}"/>
              </a:ext>
            </a:extLst>
          </p:cNvPr>
          <p:cNvSpPr>
            <a:spLocks noGrp="1"/>
          </p:cNvSpPr>
          <p:nvPr>
            <p:ph type="body" sz="quarter" idx="19" hasCustomPrompt="1"/>
          </p:nvPr>
        </p:nvSpPr>
        <p:spPr>
          <a:xfrm>
            <a:off x="2105561" y="4168598"/>
            <a:ext cx="8024283" cy="412937"/>
          </a:xfrm>
        </p:spPr>
        <p:txBody>
          <a:bodyPr>
            <a:normAutofit/>
          </a:bodyPr>
          <a:lstStyle>
            <a:lvl1pPr marL="0" indent="0" algn="r">
              <a:buNone/>
              <a:defRPr sz="1800" i="1">
                <a:solidFill>
                  <a:schemeClr val="bg2">
                    <a:lumMod val="50000"/>
                  </a:schemeClr>
                </a:solidFill>
              </a:defRPr>
            </a:lvl1pPr>
          </a:lstStyle>
          <a:p>
            <a:pPr lvl="0"/>
            <a:r>
              <a:rPr lang="en-US" dirty="0"/>
              <a:t>— Byline name here</a:t>
            </a:r>
          </a:p>
        </p:txBody>
      </p:sp>
    </p:spTree>
    <p:extLst>
      <p:ext uri="{BB962C8B-B14F-4D97-AF65-F5344CB8AC3E}">
        <p14:creationId xmlns:p14="http://schemas.microsoft.com/office/powerpoint/2010/main" val="1011382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name="2_Section Header">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0160A5-3E1F-F643-A762-F4D35C2C7A72}"/>
              </a:ext>
            </a:extLst>
          </p:cNvPr>
          <p:cNvPicPr>
            <a:picLocks noChangeAspect="1"/>
          </p:cNvPicPr>
          <p:nvPr userDrawn="1"/>
        </p:nvPicPr>
        <p:blipFill rotWithShape="1">
          <a:blip r:embed="rId2">
            <a:alphaModFix amt="10000"/>
            <a:extLst>
              <a:ext uri="{BEBA8EAE-BF5A-486C-A8C5-ECC9F3942E4B}">
                <a14:imgProps xmlns:a14="http://schemas.microsoft.com/office/drawing/2010/main">
                  <a14:imgLayer>
                    <a14:imgEffect>
                      <a14:saturation sat="0"/>
                    </a14:imgEffect>
                  </a14:imgLayer>
                </a14:imgProps>
              </a:ext>
            </a:extLst>
          </a:blip>
          <a:srcRect l="3352" r="10161" b="2703"/>
          <a:stretch/>
        </p:blipFill>
        <p:spPr>
          <a:xfrm>
            <a:off x="0" y="0"/>
            <a:ext cx="12192000" cy="6858000"/>
          </a:xfrm>
          <a:prstGeom prst="rect">
            <a:avLst/>
          </a:prstGeom>
          <a:noFill/>
        </p:spPr>
      </p:pic>
      <p:sp>
        <p:nvSpPr>
          <p:cNvPr id="9" name="Picture Placeholder 8">
            <a:extLst>
              <a:ext uri="{FF2B5EF4-FFF2-40B4-BE49-F238E27FC236}">
                <a16:creationId xmlns:a16="http://schemas.microsoft.com/office/drawing/2014/main" id="{BAA0E915-A8C6-BA4B-ADC7-8344720C32F2}"/>
              </a:ext>
            </a:extLst>
          </p:cNvPr>
          <p:cNvSpPr>
            <a:spLocks noGrp="1"/>
          </p:cNvSpPr>
          <p:nvPr>
            <p:ph type="pic" sz="quarter" idx="11"/>
          </p:nvPr>
        </p:nvSpPr>
        <p:spPr>
          <a:xfrm>
            <a:off x="6724655" y="230188"/>
            <a:ext cx="5467351" cy="6627813"/>
          </a:xfrm>
          <a:solidFill>
            <a:schemeClr val="accent1"/>
          </a:solidFill>
        </p:spPr>
        <p:txBody>
          <a:bodyPr/>
          <a:lstStyle/>
          <a:p>
            <a:r>
              <a:rPr lang="en-US"/>
              <a:t>Click icon to add picture</a:t>
            </a:r>
          </a:p>
        </p:txBody>
      </p:sp>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50" y="880956"/>
            <a:ext cx="5943601" cy="3681529"/>
          </a:xfrm>
        </p:spPr>
        <p:txBody>
          <a:bodyPr anchor="b"/>
          <a:lstStyle>
            <a:lvl1pPr>
              <a:defRPr sz="4500">
                <a:solidFill>
                  <a:schemeClr val="bg1"/>
                </a:solidFill>
                <a:latin typeface="Rockwell" panose="02060603020205020403" pitchFamily="18"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50" y="4716966"/>
            <a:ext cx="5943601" cy="1092820"/>
          </a:xfrm>
        </p:spPr>
        <p:txBody>
          <a:bodyPr lIns="0" tIns="0" rIns="0" bIns="0"/>
          <a:lstStyle>
            <a:lvl1pPr marL="0" indent="0">
              <a:buNone/>
              <a:defRPr sz="1800" i="1">
                <a:solidFill>
                  <a:schemeClr val="bg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11" name="Rectangle 10">
            <a:extLst>
              <a:ext uri="{FF2B5EF4-FFF2-40B4-BE49-F238E27FC236}">
                <a16:creationId xmlns:a16="http://schemas.microsoft.com/office/drawing/2014/main" id="{9E5AFAB4-F791-5B43-8343-AE21C80ABD79}"/>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641956A7-8D85-7A4F-A74B-F6C81A275365}"/>
              </a:ext>
            </a:extLst>
          </p:cNvPr>
          <p:cNvPicPr>
            <a:picLocks noChangeAspect="1"/>
          </p:cNvPicPr>
          <p:nvPr userDrawn="1"/>
        </p:nvPicPr>
        <p:blipFill>
          <a:blip r:embed="rId3"/>
          <a:stretch>
            <a:fillRect/>
          </a:stretch>
        </p:blipFill>
        <p:spPr>
          <a:xfrm>
            <a:off x="4946028" y="6071288"/>
            <a:ext cx="1399021" cy="593621"/>
          </a:xfrm>
          <a:prstGeom prst="rect">
            <a:avLst/>
          </a:prstGeom>
        </p:spPr>
      </p:pic>
      <p:sp>
        <p:nvSpPr>
          <p:cNvPr id="10" name="Rectangle 9">
            <a:extLst>
              <a:ext uri="{FF2B5EF4-FFF2-40B4-BE49-F238E27FC236}">
                <a16:creationId xmlns:a16="http://schemas.microsoft.com/office/drawing/2014/main" id="{7541AF0B-71FB-D347-9CD2-21A72ACEF2C9}"/>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45495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3_Section Header">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0160A5-3E1F-F643-A762-F4D35C2C7A72}"/>
              </a:ext>
            </a:extLst>
          </p:cNvPr>
          <p:cNvPicPr>
            <a:picLocks noChangeAspect="1"/>
          </p:cNvPicPr>
          <p:nvPr userDrawn="1"/>
        </p:nvPicPr>
        <p:blipFill rotWithShape="1">
          <a:blip r:embed="rId2">
            <a:alphaModFix amt="10000"/>
          </a:blip>
          <a:srcRect l="3352" r="10161" b="2703"/>
          <a:stretch/>
        </p:blipFill>
        <p:spPr>
          <a:xfrm>
            <a:off x="0" y="0"/>
            <a:ext cx="12192000" cy="6858000"/>
          </a:xfrm>
          <a:prstGeom prst="rect">
            <a:avLst/>
          </a:prstGeom>
          <a:noFill/>
        </p:spPr>
      </p:pic>
      <p:sp>
        <p:nvSpPr>
          <p:cNvPr id="9" name="Picture Placeholder 8">
            <a:extLst>
              <a:ext uri="{FF2B5EF4-FFF2-40B4-BE49-F238E27FC236}">
                <a16:creationId xmlns:a16="http://schemas.microsoft.com/office/drawing/2014/main" id="{BAA0E915-A8C6-BA4B-ADC7-8344720C32F2}"/>
              </a:ext>
            </a:extLst>
          </p:cNvPr>
          <p:cNvSpPr>
            <a:spLocks noGrp="1"/>
          </p:cNvSpPr>
          <p:nvPr>
            <p:ph type="pic" sz="quarter" idx="11"/>
          </p:nvPr>
        </p:nvSpPr>
        <p:spPr>
          <a:xfrm>
            <a:off x="6724654" y="230188"/>
            <a:ext cx="5467351" cy="6627813"/>
          </a:xfrm>
          <a:solidFill>
            <a:schemeClr val="accent1"/>
          </a:solidFill>
        </p:spPr>
        <p:txBody>
          <a:bodyPr/>
          <a:lstStyle/>
          <a:p>
            <a:r>
              <a:rPr lang="en-US"/>
              <a:t>Click icon to add picture</a:t>
            </a:r>
          </a:p>
        </p:txBody>
      </p:sp>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49" y="880954"/>
            <a:ext cx="5943601" cy="3681529"/>
          </a:xfrm>
        </p:spPr>
        <p:txBody>
          <a:bodyPr anchor="b"/>
          <a:lstStyle>
            <a:lvl1pPr>
              <a:defRPr sz="4500">
                <a:solidFill>
                  <a:schemeClr val="bg1"/>
                </a:solidFill>
                <a:latin typeface="Rockwell" panose="02060603020205020403" pitchFamily="18"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49" y="4716966"/>
            <a:ext cx="5943601" cy="1092820"/>
          </a:xfrm>
        </p:spPr>
        <p:txBody>
          <a:bodyPr lIns="0" tIns="0" rIns="0" bIns="0"/>
          <a:lstStyle>
            <a:lvl1pPr marL="0" indent="0">
              <a:buNone/>
              <a:defRPr sz="1800" i="1">
                <a:solidFill>
                  <a:schemeClr val="bg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11" name="Rectangle 10">
            <a:extLst>
              <a:ext uri="{FF2B5EF4-FFF2-40B4-BE49-F238E27FC236}">
                <a16:creationId xmlns:a16="http://schemas.microsoft.com/office/drawing/2014/main" id="{9E5AFAB4-F791-5B43-8343-AE21C80ABD79}"/>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641956A7-8D85-7A4F-A74B-F6C81A275365}"/>
              </a:ext>
            </a:extLst>
          </p:cNvPr>
          <p:cNvPicPr>
            <a:picLocks noChangeAspect="1"/>
          </p:cNvPicPr>
          <p:nvPr userDrawn="1"/>
        </p:nvPicPr>
        <p:blipFill>
          <a:blip r:embed="rId3"/>
          <a:stretch>
            <a:fillRect/>
          </a:stretch>
        </p:blipFill>
        <p:spPr>
          <a:xfrm>
            <a:off x="4946028" y="6071286"/>
            <a:ext cx="1399021" cy="593621"/>
          </a:xfrm>
          <a:prstGeom prst="rect">
            <a:avLst/>
          </a:prstGeom>
        </p:spPr>
      </p:pic>
      <p:sp>
        <p:nvSpPr>
          <p:cNvPr id="10" name="Rectangle 9">
            <a:extLst>
              <a:ext uri="{FF2B5EF4-FFF2-40B4-BE49-F238E27FC236}">
                <a16:creationId xmlns:a16="http://schemas.microsoft.com/office/drawing/2014/main" id="{7541AF0B-71FB-D347-9CD2-21A72ACEF2C9}"/>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83611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3" y="1344869"/>
            <a:ext cx="11339105" cy="1795849"/>
          </a:xfrm>
        </p:spPr>
        <p:txBody>
          <a:bodyPr lIns="0" tIns="0" rIns="0" bIns="0" anchor="b"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4" name="Content Placeholder 2">
            <a:extLst>
              <a:ext uri="{FF2B5EF4-FFF2-40B4-BE49-F238E27FC236}">
                <a16:creationId xmlns:a16="http://schemas.microsoft.com/office/drawing/2014/main" id="{5ED7114C-B6AA-15B7-6D80-F4E4195E41C9}"/>
              </a:ext>
            </a:extLst>
          </p:cNvPr>
          <p:cNvSpPr>
            <a:spLocks noGrp="1"/>
          </p:cNvSpPr>
          <p:nvPr>
            <p:ph idx="1"/>
          </p:nvPr>
        </p:nvSpPr>
        <p:spPr>
          <a:xfrm>
            <a:off x="401444" y="3428999"/>
            <a:ext cx="11351941" cy="2444937"/>
          </a:xfrm>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4587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phic Text Lower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060631"/>
          </a:xfrm>
        </p:spPr>
        <p:txBody>
          <a:bodyPr lIns="0" tIns="0" rIns="0" bIns="0" anchor="t"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Content Placeholder 4">
            <a:extLst>
              <a:ext uri="{FF2B5EF4-FFF2-40B4-BE49-F238E27FC236}">
                <a16:creationId xmlns:a16="http://schemas.microsoft.com/office/drawing/2014/main" id="{22CE39FC-8FAD-AA43-9C92-A75071E75418}"/>
              </a:ext>
            </a:extLst>
          </p:cNvPr>
          <p:cNvSpPr>
            <a:spLocks noGrp="1"/>
          </p:cNvSpPr>
          <p:nvPr>
            <p:ph sz="quarter" idx="13" hasCustomPrompt="1"/>
          </p:nvPr>
        </p:nvSpPr>
        <p:spPr>
          <a:xfrm>
            <a:off x="401639" y="1690689"/>
            <a:ext cx="11352212" cy="2707692"/>
          </a:xfrm>
        </p:spPr>
        <p:txBody>
          <a:bodyPr/>
          <a:lstStyle/>
          <a:p>
            <a:pPr lvl="0"/>
            <a:r>
              <a:rPr lang="en-US" dirty="0"/>
              <a:t>Graphic or Graphs</a:t>
            </a:r>
          </a:p>
        </p:txBody>
      </p:sp>
      <p:sp>
        <p:nvSpPr>
          <p:cNvPr id="7" name="Rectangle 6">
            <a:extLst>
              <a:ext uri="{FF2B5EF4-FFF2-40B4-BE49-F238E27FC236}">
                <a16:creationId xmlns:a16="http://schemas.microsoft.com/office/drawing/2014/main" id="{98D02AAE-D1A2-4A47-84E5-FCA6A267D3FC}"/>
              </a:ext>
            </a:extLst>
          </p:cNvPr>
          <p:cNvSpPr/>
          <p:nvPr/>
        </p:nvSpPr>
        <p:spPr>
          <a:xfrm>
            <a:off x="-231493" y="4503348"/>
            <a:ext cx="12616405" cy="134266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5223B582-68D5-1442-90AE-81446A66CC3E}"/>
              </a:ext>
            </a:extLst>
          </p:cNvPr>
          <p:cNvSpPr>
            <a:spLocks noGrp="1"/>
          </p:cNvSpPr>
          <p:nvPr>
            <p:ph type="body" sz="quarter" idx="14" hasCustomPrompt="1"/>
          </p:nvPr>
        </p:nvSpPr>
        <p:spPr>
          <a:xfrm>
            <a:off x="401445" y="4652973"/>
            <a:ext cx="3418203" cy="1100137"/>
          </a:xfrm>
        </p:spPr>
        <p:txBody>
          <a:bodyPr>
            <a:normAutofit/>
          </a:bodyPr>
          <a:lstStyle>
            <a:lvl1pPr marL="0" indent="0" algn="r">
              <a:buNone/>
              <a:defRPr sz="2400" b="1"/>
            </a:lvl1pPr>
            <a:lvl2pPr marL="342884" indent="0">
              <a:buNone/>
              <a:defRPr/>
            </a:lvl2pPr>
            <a:lvl3pPr marL="685766" indent="0">
              <a:buNone/>
              <a:defRPr/>
            </a:lvl3pPr>
            <a:lvl4pPr marL="1028649" indent="0">
              <a:buNone/>
              <a:defRPr/>
            </a:lvl4pPr>
            <a:lvl5pPr marL="1371532" indent="0">
              <a:buNone/>
              <a:defRPr/>
            </a:lvl5pPr>
          </a:lstStyle>
          <a:p>
            <a:pPr lvl="0"/>
            <a:r>
              <a:rPr lang="en-US" dirty="0"/>
              <a:t>Edit This </a:t>
            </a:r>
            <a:r>
              <a:rPr lang="en-US" dirty="0" err="1"/>
              <a:t>Subheader</a:t>
            </a:r>
            <a:r>
              <a:rPr lang="en-US" dirty="0"/>
              <a:t> Text</a:t>
            </a:r>
          </a:p>
        </p:txBody>
      </p:sp>
      <p:cxnSp>
        <p:nvCxnSpPr>
          <p:cNvPr id="11" name="Straight Connector 10">
            <a:extLst>
              <a:ext uri="{FF2B5EF4-FFF2-40B4-BE49-F238E27FC236}">
                <a16:creationId xmlns:a16="http://schemas.microsoft.com/office/drawing/2014/main" id="{816E6D12-0BCB-1F42-BE91-DFAC882E9606}"/>
              </a:ext>
            </a:extLst>
          </p:cNvPr>
          <p:cNvCxnSpPr/>
          <p:nvPr/>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B2283F8-1BE1-B348-BFF3-258F230C6D75}"/>
              </a:ext>
            </a:extLst>
          </p:cNvPr>
          <p:cNvSpPr>
            <a:spLocks noGrp="1"/>
          </p:cNvSpPr>
          <p:nvPr>
            <p:ph type="body" sz="quarter" idx="15"/>
          </p:nvPr>
        </p:nvSpPr>
        <p:spPr>
          <a:xfrm>
            <a:off x="4236335" y="4652973"/>
            <a:ext cx="7517516" cy="1100137"/>
          </a:xfrm>
        </p:spPr>
        <p:txBody>
          <a:bodyPr>
            <a:normAutofit/>
          </a:bodyPr>
          <a:lstStyle>
            <a:lvl1pPr marL="0" indent="0">
              <a:buNone/>
              <a:defRPr sz="1800"/>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FC6E283D-CD05-2A46-A323-E49A33ABE084}"/>
              </a:ext>
            </a:extLst>
          </p:cNvPr>
          <p:cNvCxnSpPr/>
          <p:nvPr userDrawn="1"/>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33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165587"/>
          </a:xfrm>
        </p:spPr>
        <p:txBody>
          <a:bodyPr lIns="0" tIns="0" rIns="0" bIns="0" anchor="t" anchorCtr="0"/>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7"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37" y="1784359"/>
            <a:ext cx="3501291" cy="1293387"/>
          </a:xfrm>
        </p:spPr>
        <p:txBody>
          <a:bodyPr/>
          <a:lstStyle/>
          <a:p>
            <a:r>
              <a:rPr lang="en-US"/>
              <a:t>Click icon to add picture</a:t>
            </a:r>
          </a:p>
        </p:txBody>
      </p:sp>
      <p:sp>
        <p:nvSpPr>
          <p:cNvPr id="7" name="Content Placeholder 2">
            <a:extLst>
              <a:ext uri="{FF2B5EF4-FFF2-40B4-BE49-F238E27FC236}">
                <a16:creationId xmlns:a16="http://schemas.microsoft.com/office/drawing/2014/main" id="{BAB2A2BC-9AAE-0240-9F33-9E8FB40195D9}"/>
              </a:ext>
            </a:extLst>
          </p:cNvPr>
          <p:cNvSpPr>
            <a:spLocks noGrp="1"/>
          </p:cNvSpPr>
          <p:nvPr>
            <p:ph idx="14"/>
          </p:nvPr>
        </p:nvSpPr>
        <p:spPr>
          <a:xfrm>
            <a:off x="4326675"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BD6159D2-B4F3-FB41-B17E-8F593A0A900B}"/>
              </a:ext>
            </a:extLst>
          </p:cNvPr>
          <p:cNvSpPr>
            <a:spLocks noGrp="1"/>
          </p:cNvSpPr>
          <p:nvPr>
            <p:ph type="pic" sz="quarter" idx="15"/>
          </p:nvPr>
        </p:nvSpPr>
        <p:spPr>
          <a:xfrm>
            <a:off x="4326675" y="1784359"/>
            <a:ext cx="3501484" cy="1293387"/>
          </a:xfrm>
        </p:spPr>
        <p:txBody>
          <a:bodyPr/>
          <a:lstStyle/>
          <a:p>
            <a:r>
              <a:rPr lang="en-US"/>
              <a:t>Click icon to add picture</a:t>
            </a:r>
          </a:p>
        </p:txBody>
      </p:sp>
      <p:sp>
        <p:nvSpPr>
          <p:cNvPr id="9" name="Content Placeholder 2">
            <a:extLst>
              <a:ext uri="{FF2B5EF4-FFF2-40B4-BE49-F238E27FC236}">
                <a16:creationId xmlns:a16="http://schemas.microsoft.com/office/drawing/2014/main" id="{34F96123-4B08-C44F-A786-C18685207405}"/>
              </a:ext>
            </a:extLst>
          </p:cNvPr>
          <p:cNvSpPr>
            <a:spLocks noGrp="1"/>
          </p:cNvSpPr>
          <p:nvPr>
            <p:ph idx="16"/>
          </p:nvPr>
        </p:nvSpPr>
        <p:spPr>
          <a:xfrm>
            <a:off x="8251903"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10" name="Picture Placeholder 4">
            <a:extLst>
              <a:ext uri="{FF2B5EF4-FFF2-40B4-BE49-F238E27FC236}">
                <a16:creationId xmlns:a16="http://schemas.microsoft.com/office/drawing/2014/main" id="{DD4E196C-3A50-3C4A-9A5E-1ECF0F233CF0}"/>
              </a:ext>
            </a:extLst>
          </p:cNvPr>
          <p:cNvSpPr>
            <a:spLocks noGrp="1"/>
          </p:cNvSpPr>
          <p:nvPr>
            <p:ph type="pic" sz="quarter" idx="17"/>
          </p:nvPr>
        </p:nvSpPr>
        <p:spPr>
          <a:xfrm>
            <a:off x="8251903" y="1784359"/>
            <a:ext cx="3501484" cy="1293387"/>
          </a:xfrm>
        </p:spPr>
        <p:txBody>
          <a:bodyPr/>
          <a:lstStyle/>
          <a:p>
            <a:r>
              <a:rPr lang="en-US"/>
              <a:t>Click icon to add picture</a:t>
            </a:r>
          </a:p>
        </p:txBody>
      </p:sp>
    </p:spTree>
    <p:extLst>
      <p:ext uri="{BB962C8B-B14F-4D97-AF65-F5344CB8AC3E}">
        <p14:creationId xmlns:p14="http://schemas.microsoft.com/office/powerpoint/2010/main" val="40315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01"/>
            <a:ext cx="11351941" cy="814109"/>
          </a:xfrm>
        </p:spPr>
        <p:txBody>
          <a:bodyPr lIns="0" tIns="0" rIns="0" bIns="0"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50" y="1622310"/>
            <a:ext cx="3649695" cy="1983429"/>
          </a:xfrm>
          <a:solidFill>
            <a:schemeClr val="accent4"/>
          </a:solidFill>
        </p:spPr>
        <p:txBody>
          <a:bodyPr lIns="228600" tIns="1005840" rIns="228600"/>
          <a:lstStyle>
            <a:lvl1pPr marL="0" indent="0" algn="ctr">
              <a:buNone/>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40" y="1714900"/>
            <a:ext cx="3649493" cy="866254"/>
          </a:xfrm>
        </p:spPr>
        <p:txBody>
          <a:bodyPr/>
          <a:lstStyle>
            <a:lvl1pPr marL="0" indent="0">
              <a:buNone/>
              <a:defRPr/>
            </a:lvl1pPr>
          </a:lstStyle>
          <a:p>
            <a:r>
              <a:rPr lang="en-US"/>
              <a:t>Click icon to add picture</a:t>
            </a:r>
            <a:endParaRPr lang="en-US" dirty="0"/>
          </a:p>
        </p:txBody>
      </p:sp>
      <p:sp>
        <p:nvSpPr>
          <p:cNvPr id="23" name="Content Placeholder 2">
            <a:extLst>
              <a:ext uri="{FF2B5EF4-FFF2-40B4-BE49-F238E27FC236}">
                <a16:creationId xmlns:a16="http://schemas.microsoft.com/office/drawing/2014/main" id="{96CC65AB-C295-7A41-9E03-C0E1ED788635}"/>
              </a:ext>
            </a:extLst>
          </p:cNvPr>
          <p:cNvSpPr>
            <a:spLocks noGrp="1"/>
          </p:cNvSpPr>
          <p:nvPr>
            <p:ph idx="14"/>
          </p:nvPr>
        </p:nvSpPr>
        <p:spPr>
          <a:xfrm>
            <a:off x="4252573" y="1622310"/>
            <a:ext cx="3649695" cy="1983429"/>
          </a:xfrm>
          <a:solidFill>
            <a:schemeClr val="accent2"/>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4" name="Picture Placeholder 4">
            <a:extLst>
              <a:ext uri="{FF2B5EF4-FFF2-40B4-BE49-F238E27FC236}">
                <a16:creationId xmlns:a16="http://schemas.microsoft.com/office/drawing/2014/main" id="{9AAEDCDC-DB62-1F4B-B898-8CB8A2B484FD}"/>
              </a:ext>
            </a:extLst>
          </p:cNvPr>
          <p:cNvSpPr>
            <a:spLocks noGrp="1"/>
          </p:cNvSpPr>
          <p:nvPr>
            <p:ph type="pic" sz="quarter" idx="15"/>
          </p:nvPr>
        </p:nvSpPr>
        <p:spPr>
          <a:xfrm>
            <a:off x="4252760" y="1714900"/>
            <a:ext cx="3649493" cy="866254"/>
          </a:xfrm>
        </p:spPr>
        <p:txBody>
          <a:bodyPr/>
          <a:lstStyle>
            <a:lvl1pPr marL="0" indent="0">
              <a:buNone/>
              <a:defRPr/>
            </a:lvl1pPr>
          </a:lstStyle>
          <a:p>
            <a:r>
              <a:rPr lang="en-US"/>
              <a:t>Click icon to add picture</a:t>
            </a:r>
            <a:endParaRPr lang="en-US" dirty="0"/>
          </a:p>
        </p:txBody>
      </p:sp>
      <p:sp>
        <p:nvSpPr>
          <p:cNvPr id="25" name="Content Placeholder 2">
            <a:extLst>
              <a:ext uri="{FF2B5EF4-FFF2-40B4-BE49-F238E27FC236}">
                <a16:creationId xmlns:a16="http://schemas.microsoft.com/office/drawing/2014/main" id="{31DC619D-F61A-5047-888B-01130188CA07}"/>
              </a:ext>
            </a:extLst>
          </p:cNvPr>
          <p:cNvSpPr>
            <a:spLocks noGrp="1"/>
          </p:cNvSpPr>
          <p:nvPr>
            <p:ph idx="16"/>
          </p:nvPr>
        </p:nvSpPr>
        <p:spPr>
          <a:xfrm>
            <a:off x="8103695" y="1622310"/>
            <a:ext cx="3649695" cy="1983429"/>
          </a:xfrm>
          <a:solidFill>
            <a:schemeClr val="accent5"/>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6" name="Picture Placeholder 4">
            <a:extLst>
              <a:ext uri="{FF2B5EF4-FFF2-40B4-BE49-F238E27FC236}">
                <a16:creationId xmlns:a16="http://schemas.microsoft.com/office/drawing/2014/main" id="{AAF73AC8-3114-4C42-98D2-58D0C72D02A0}"/>
              </a:ext>
            </a:extLst>
          </p:cNvPr>
          <p:cNvSpPr>
            <a:spLocks noGrp="1"/>
          </p:cNvSpPr>
          <p:nvPr>
            <p:ph type="pic" sz="quarter" idx="17"/>
          </p:nvPr>
        </p:nvSpPr>
        <p:spPr>
          <a:xfrm>
            <a:off x="8103884" y="1714900"/>
            <a:ext cx="3649493" cy="866254"/>
          </a:xfrm>
        </p:spPr>
        <p:txBody>
          <a:bodyPr/>
          <a:lstStyle>
            <a:lvl1pPr marL="0" indent="0">
              <a:buNone/>
              <a:defRPr/>
            </a:lvl1pPr>
          </a:lstStyle>
          <a:p>
            <a:r>
              <a:rPr lang="en-US"/>
              <a:t>Click icon to add picture</a:t>
            </a:r>
            <a:endParaRPr lang="en-US" dirty="0"/>
          </a:p>
        </p:txBody>
      </p:sp>
      <p:sp>
        <p:nvSpPr>
          <p:cNvPr id="27" name="Content Placeholder 2">
            <a:extLst>
              <a:ext uri="{FF2B5EF4-FFF2-40B4-BE49-F238E27FC236}">
                <a16:creationId xmlns:a16="http://schemas.microsoft.com/office/drawing/2014/main" id="{7D0D6CAB-F5E1-B74C-A3FF-C19FDFCD8C3F}"/>
              </a:ext>
            </a:extLst>
          </p:cNvPr>
          <p:cNvSpPr>
            <a:spLocks noGrp="1"/>
          </p:cNvSpPr>
          <p:nvPr>
            <p:ph idx="18"/>
          </p:nvPr>
        </p:nvSpPr>
        <p:spPr>
          <a:xfrm>
            <a:off x="401450" y="3763628"/>
            <a:ext cx="3649695" cy="1983429"/>
          </a:xfrm>
          <a:solidFill>
            <a:schemeClr val="accent3"/>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8" name="Picture Placeholder 4">
            <a:extLst>
              <a:ext uri="{FF2B5EF4-FFF2-40B4-BE49-F238E27FC236}">
                <a16:creationId xmlns:a16="http://schemas.microsoft.com/office/drawing/2014/main" id="{3845FBE7-DB4B-7742-9CAB-55CC994B1391}"/>
              </a:ext>
            </a:extLst>
          </p:cNvPr>
          <p:cNvSpPr>
            <a:spLocks noGrp="1"/>
          </p:cNvSpPr>
          <p:nvPr>
            <p:ph type="pic" sz="quarter" idx="19"/>
          </p:nvPr>
        </p:nvSpPr>
        <p:spPr>
          <a:xfrm>
            <a:off x="401640" y="3856218"/>
            <a:ext cx="3649493" cy="866254"/>
          </a:xfrm>
        </p:spPr>
        <p:txBody>
          <a:bodyPr/>
          <a:lstStyle>
            <a:lvl1pPr marL="0" indent="0">
              <a:buNone/>
              <a:defRPr/>
            </a:lvl1pPr>
          </a:lstStyle>
          <a:p>
            <a:r>
              <a:rPr lang="en-US"/>
              <a:t>Click icon to add picture</a:t>
            </a:r>
            <a:endParaRPr lang="en-US" dirty="0"/>
          </a:p>
        </p:txBody>
      </p:sp>
      <p:sp>
        <p:nvSpPr>
          <p:cNvPr id="29" name="Content Placeholder 2">
            <a:extLst>
              <a:ext uri="{FF2B5EF4-FFF2-40B4-BE49-F238E27FC236}">
                <a16:creationId xmlns:a16="http://schemas.microsoft.com/office/drawing/2014/main" id="{5768AE83-B91F-FA47-84E2-B9E3D1C4118D}"/>
              </a:ext>
            </a:extLst>
          </p:cNvPr>
          <p:cNvSpPr>
            <a:spLocks noGrp="1"/>
          </p:cNvSpPr>
          <p:nvPr>
            <p:ph idx="20"/>
          </p:nvPr>
        </p:nvSpPr>
        <p:spPr>
          <a:xfrm>
            <a:off x="4252573" y="3763628"/>
            <a:ext cx="3649695" cy="1983429"/>
          </a:xfrm>
          <a:solidFill>
            <a:schemeClr val="accent1"/>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30" name="Picture Placeholder 4">
            <a:extLst>
              <a:ext uri="{FF2B5EF4-FFF2-40B4-BE49-F238E27FC236}">
                <a16:creationId xmlns:a16="http://schemas.microsoft.com/office/drawing/2014/main" id="{8C28903F-337C-9843-BD4D-36307E639BF4}"/>
              </a:ext>
            </a:extLst>
          </p:cNvPr>
          <p:cNvSpPr>
            <a:spLocks noGrp="1"/>
          </p:cNvSpPr>
          <p:nvPr>
            <p:ph type="pic" sz="quarter" idx="21"/>
          </p:nvPr>
        </p:nvSpPr>
        <p:spPr>
          <a:xfrm>
            <a:off x="4252760" y="3856218"/>
            <a:ext cx="3649493" cy="866254"/>
          </a:xfrm>
        </p:spPr>
        <p:txBody>
          <a:bodyPr/>
          <a:lstStyle>
            <a:lvl1pPr marL="0" indent="0">
              <a:buNone/>
              <a:defRPr/>
            </a:lvl1pPr>
          </a:lstStyle>
          <a:p>
            <a:r>
              <a:rPr lang="en-US"/>
              <a:t>Click icon to add picture</a:t>
            </a:r>
            <a:endParaRPr lang="en-US" dirty="0"/>
          </a:p>
        </p:txBody>
      </p:sp>
      <p:sp>
        <p:nvSpPr>
          <p:cNvPr id="31" name="Content Placeholder 2">
            <a:extLst>
              <a:ext uri="{FF2B5EF4-FFF2-40B4-BE49-F238E27FC236}">
                <a16:creationId xmlns:a16="http://schemas.microsoft.com/office/drawing/2014/main" id="{19B2E0AC-5BF2-B247-812E-59BFDA6F9651}"/>
              </a:ext>
            </a:extLst>
          </p:cNvPr>
          <p:cNvSpPr>
            <a:spLocks noGrp="1"/>
          </p:cNvSpPr>
          <p:nvPr>
            <p:ph idx="22"/>
          </p:nvPr>
        </p:nvSpPr>
        <p:spPr>
          <a:xfrm>
            <a:off x="8103695" y="3763628"/>
            <a:ext cx="3649695" cy="1983429"/>
          </a:xfrm>
          <a:solidFill>
            <a:schemeClr val="accent6"/>
          </a:solidFill>
        </p:spPr>
        <p:txBody>
          <a:bodyPr lIns="228600" tIns="1005840" rIns="228600"/>
          <a:lstStyle>
            <a:lvl1pPr marL="0" indent="0" algn="ctr">
              <a:buNone/>
              <a:defRPr/>
            </a:lvl1pPr>
          </a:lstStyle>
          <a:p>
            <a:pPr lvl="0"/>
            <a:r>
              <a:rPr lang="en-US"/>
              <a:t>Click to edit Master text styles</a:t>
            </a:r>
          </a:p>
        </p:txBody>
      </p:sp>
      <p:sp>
        <p:nvSpPr>
          <p:cNvPr id="32" name="Picture Placeholder 4">
            <a:extLst>
              <a:ext uri="{FF2B5EF4-FFF2-40B4-BE49-F238E27FC236}">
                <a16:creationId xmlns:a16="http://schemas.microsoft.com/office/drawing/2014/main" id="{D62129C6-A867-1047-B875-E625916D7482}"/>
              </a:ext>
            </a:extLst>
          </p:cNvPr>
          <p:cNvSpPr>
            <a:spLocks noGrp="1"/>
          </p:cNvSpPr>
          <p:nvPr>
            <p:ph type="pic" sz="quarter" idx="23"/>
          </p:nvPr>
        </p:nvSpPr>
        <p:spPr>
          <a:xfrm>
            <a:off x="8103884" y="3856218"/>
            <a:ext cx="3649493" cy="866254"/>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44099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50" y="880958"/>
            <a:ext cx="11270090" cy="2260742"/>
          </a:xfrm>
        </p:spPr>
        <p:txBody>
          <a:bodyPr anchor="b"/>
          <a:lstStyle>
            <a:lvl1pPr>
              <a:defRPr sz="45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50" y="3293607"/>
            <a:ext cx="11270090" cy="1092820"/>
          </a:xfrm>
        </p:spPr>
        <p:txBody>
          <a:bodyPr lIns="0" tIns="0" rIns="0" bIns="0">
            <a:normAutofit/>
          </a:bodyPr>
          <a:lstStyle>
            <a:lvl1pPr marL="0" indent="0">
              <a:buNone/>
              <a:defRPr sz="2400" i="1">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9324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79000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401441" y="1826341"/>
            <a:ext cx="3517264"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4275996" y="1833118"/>
            <a:ext cx="3511296"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275997" y="1833118"/>
            <a:ext cx="3511296"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01443" y="1826344"/>
            <a:ext cx="3517263"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8" name="Content Placeholder 4">
            <a:extLst>
              <a:ext uri="{FF2B5EF4-FFF2-40B4-BE49-F238E27FC236}">
                <a16:creationId xmlns:a16="http://schemas.microsoft.com/office/drawing/2014/main" id="{FF5CD06F-127B-554B-A173-766C0CD9DD20}"/>
              </a:ext>
            </a:extLst>
          </p:cNvPr>
          <p:cNvSpPr>
            <a:spLocks noGrp="1"/>
          </p:cNvSpPr>
          <p:nvPr>
            <p:ph sz="quarter" idx="16"/>
          </p:nvPr>
        </p:nvSpPr>
        <p:spPr>
          <a:xfrm>
            <a:off x="8148735" y="1833118"/>
            <a:ext cx="3515444" cy="228600"/>
          </a:xfrm>
          <a:solidFill>
            <a:schemeClr val="accent1"/>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269F9AC2-CF2E-D648-AE72-707E239D6B6A}"/>
              </a:ext>
            </a:extLst>
          </p:cNvPr>
          <p:cNvSpPr>
            <a:spLocks noGrp="1"/>
          </p:cNvSpPr>
          <p:nvPr>
            <p:ph sz="half" idx="17"/>
          </p:nvPr>
        </p:nvSpPr>
        <p:spPr>
          <a:xfrm>
            <a:off x="8148735" y="1833118"/>
            <a:ext cx="3515444"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2315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09606-3FF4-AA4E-B54E-D3439CA7416A}"/>
              </a:ext>
            </a:extLst>
          </p:cNvPr>
          <p:cNvSpPr>
            <a:spLocks noGrp="1"/>
          </p:cNvSpPr>
          <p:nvPr>
            <p:ph type="title"/>
          </p:nvPr>
        </p:nvSpPr>
        <p:spPr>
          <a:xfrm>
            <a:off x="401444" y="525111"/>
            <a:ext cx="11351941" cy="1165587"/>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79D7D9-9E56-864E-97A0-4BB376C15485}"/>
              </a:ext>
            </a:extLst>
          </p:cNvPr>
          <p:cNvSpPr>
            <a:spLocks noGrp="1"/>
          </p:cNvSpPr>
          <p:nvPr>
            <p:ph type="body" idx="1"/>
          </p:nvPr>
        </p:nvSpPr>
        <p:spPr>
          <a:xfrm>
            <a:off x="401444" y="1825625"/>
            <a:ext cx="11351941" cy="4048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B7333C7-F68D-3840-AF0B-49B5C94289F9}"/>
              </a:ext>
            </a:extLst>
          </p:cNvPr>
          <p:cNvSpPr>
            <a:spLocks noGrp="1"/>
          </p:cNvSpPr>
          <p:nvPr>
            <p:ph type="sldNum" sz="quarter" idx="4"/>
          </p:nvPr>
        </p:nvSpPr>
        <p:spPr>
          <a:xfrm>
            <a:off x="401443" y="6446837"/>
            <a:ext cx="2743200" cy="218070"/>
          </a:xfrm>
          <a:prstGeom prst="rect">
            <a:avLst/>
          </a:prstGeom>
        </p:spPr>
        <p:txBody>
          <a:bodyPr vert="horz" lIns="0" tIns="0" rIns="0" bIns="0" rtlCol="0" anchor="b" anchorCtr="0"/>
          <a:lstStyle>
            <a:lvl1pPr algn="l">
              <a:defRPr sz="900">
                <a:solidFill>
                  <a:schemeClr val="bg2">
                    <a:lumMod val="75000"/>
                  </a:schemeClr>
                </a:solidFill>
                <a:latin typeface="Arial" panose="020B0604020202020204" pitchFamily="34" charset="0"/>
                <a:cs typeface="Arial" panose="020B0604020202020204" pitchFamily="34" charset="0"/>
              </a:defRPr>
            </a:lvl1pPr>
          </a:lstStyle>
          <a:p>
            <a:fld id="{BAE26A2A-DE5F-EA41-900F-AB5C4F1D9848}" type="slidenum">
              <a:rPr lang="en-US" smtClean="0"/>
              <a:pPr/>
              <a:t>‹#›</a:t>
            </a:fld>
            <a:endParaRPr lang="en-US" dirty="0"/>
          </a:p>
        </p:txBody>
      </p:sp>
      <p:sp>
        <p:nvSpPr>
          <p:cNvPr id="7" name="Rectangle 6">
            <a:extLst>
              <a:ext uri="{FF2B5EF4-FFF2-40B4-BE49-F238E27FC236}">
                <a16:creationId xmlns:a16="http://schemas.microsoft.com/office/drawing/2014/main" id="{F24E4871-A936-9D44-87B5-A71D2410054C}"/>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5C15262-F13A-A545-9E19-10E73B12B587}"/>
              </a:ext>
            </a:extLst>
          </p:cNvPr>
          <p:cNvSpPr/>
          <p:nvPr userDrawn="1"/>
        </p:nvSpPr>
        <p:spPr>
          <a:xfrm>
            <a:off x="0" y="0"/>
            <a:ext cx="12192000" cy="230188"/>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a:extLst>
              <a:ext uri="{FF2B5EF4-FFF2-40B4-BE49-F238E27FC236}">
                <a16:creationId xmlns:a16="http://schemas.microsoft.com/office/drawing/2014/main" id="{00606BDE-C71B-C34D-99BE-05C9ADB1E5B6}"/>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0989325" y="6219640"/>
            <a:ext cx="776316" cy="448696"/>
          </a:xfrm>
          <a:prstGeom prst="rect">
            <a:avLst/>
          </a:prstGeom>
        </p:spPr>
      </p:pic>
      <p:pic>
        <p:nvPicPr>
          <p:cNvPr id="9" name="Picture 8">
            <a:extLst>
              <a:ext uri="{FF2B5EF4-FFF2-40B4-BE49-F238E27FC236}">
                <a16:creationId xmlns:a16="http://schemas.microsoft.com/office/drawing/2014/main" id="{C0FEB93A-81EC-9AFB-AA7B-8AB332EBFF5A}"/>
              </a:ext>
            </a:extLst>
          </p:cNvPr>
          <p:cNvPicPr>
            <a:picLocks noChangeAspect="1"/>
          </p:cNvPicPr>
          <p:nvPr userDrawn="1"/>
        </p:nvPicPr>
        <p:blipFill>
          <a:blip r:embed="rId26"/>
          <a:srcRect/>
          <a:stretch/>
        </p:blipFill>
        <p:spPr>
          <a:xfrm>
            <a:off x="9654357" y="6016352"/>
            <a:ext cx="1011462" cy="753051"/>
          </a:xfrm>
          <a:prstGeom prst="rect">
            <a:avLst/>
          </a:prstGeom>
        </p:spPr>
      </p:pic>
    </p:spTree>
    <p:extLst>
      <p:ext uri="{BB962C8B-B14F-4D97-AF65-F5344CB8AC3E}">
        <p14:creationId xmlns:p14="http://schemas.microsoft.com/office/powerpoint/2010/main" val="224088842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01" r:id="rId3"/>
    <p:sldLayoutId id="2147483685" r:id="rId4"/>
    <p:sldLayoutId id="2147483686" r:id="rId5"/>
    <p:sldLayoutId id="2147483687" r:id="rId6"/>
    <p:sldLayoutId id="2147483688" r:id="rId7"/>
    <p:sldLayoutId id="2147483689" r:id="rId8"/>
    <p:sldLayoutId id="2147483702" r:id="rId9"/>
    <p:sldLayoutId id="2147483699" r:id="rId10"/>
    <p:sldLayoutId id="2147483700" r:id="rId11"/>
    <p:sldLayoutId id="2147483690" r:id="rId12"/>
    <p:sldLayoutId id="2147483691" r:id="rId13"/>
    <p:sldLayoutId id="2147483693" r:id="rId14"/>
    <p:sldLayoutId id="2147483694" r:id="rId15"/>
    <p:sldLayoutId id="2147483695" r:id="rId16"/>
    <p:sldLayoutId id="2147483705" r:id="rId17"/>
    <p:sldLayoutId id="2147483706" r:id="rId18"/>
    <p:sldLayoutId id="2147483707" r:id="rId19"/>
    <p:sldLayoutId id="2147483708" r:id="rId20"/>
    <p:sldLayoutId id="2147483709" r:id="rId21"/>
    <p:sldLayoutId id="2147483710" r:id="rId22"/>
    <p:sldLayoutId id="2147483711" r:id="rId23"/>
  </p:sldLayoutIdLst>
  <p:hf hdr="0" ftr="0" dt="0"/>
  <p:txStyles>
    <p:titleStyle>
      <a:lvl1pPr algn="l" defTabSz="685766"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s://write.siu.edu/_common/documents/handouts/writing-concise-sentences-exercise-included.pdf" TargetMode="External"/><Relationship Id="rId7" Type="http://schemas.openxmlformats.org/officeDocument/2006/relationships/diagramQuickStyle" Target="../diagrams/quickStyle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9.jpeg"/><Relationship Id="rId9" Type="http://schemas.microsoft.com/office/2007/relationships/diagramDrawing" Target="../diagrams/drawing2.xml"/></Relationships>
</file>

<file path=ppt/slides/_rels/slide31.xml.rels><?xml version="1.0" encoding="UTF-8" standalone="yes"?>
<Relationships xmlns="http://schemas.openxmlformats.org/package/2006/relationships"><Relationship Id="rId3" Type="http://schemas.openxmlformats.org/officeDocument/2006/relationships/hyperlink" Target="https://write.siu.edu/_common/documents/handouts/writing-concise-sentences-exercise-included.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mailto:tberrigan@bklynlibrary.or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tberrigan@bklynlibrary.org"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mailto:tberrigan@bklynlibrary.org"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hyperlink" Target="mailto:tberrigan@bklynlibrary.org" TargetMode="External"/><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0.tmp"/><Relationship Id="rId4" Type="http://schemas.openxmlformats.org/officeDocument/2006/relationships/image" Target="../media/image39.tmp"/></Relationships>
</file>

<file path=ppt/slides/_rels/slide4.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tmp"/></Relationships>
</file>

<file path=ppt/slides/_rels/slide40.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41.tmp"/><Relationship Id="rId4" Type="http://schemas.openxmlformats.org/officeDocument/2006/relationships/image" Target="../media/image40.tmp"/></Relationships>
</file>

<file path=ppt/slides/_rels/slide41.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44.tmp"/><Relationship Id="rId4" Type="http://schemas.openxmlformats.org/officeDocument/2006/relationships/image" Target="../media/image43.tm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uctoday.com/collaboration/video-conferencing/bluejeans-vs-zoom-which-video-conferencing-should-you-choos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3" Type="http://schemas.openxmlformats.org/officeDocument/2006/relationships/hyperlink" Target="https://ged.com/educators_admins/teaching/classroom_materials/" TargetMode="External"/><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88.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55.tmp"/><Relationship Id="rId4" Type="http://schemas.openxmlformats.org/officeDocument/2006/relationships/hyperlink" Target="https://ged.com/about_test/test_subjects/language_arts/extended_response/"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image" Target="../media/image56.tmp"/><Relationship Id="rId1" Type="http://schemas.openxmlformats.org/officeDocument/2006/relationships/slideLayout" Target="../slideLayouts/slideLayout13.xml"/><Relationship Id="rId4" Type="http://schemas.openxmlformats.org/officeDocument/2006/relationships/image" Target="../media/image58.tmp"/></Relationships>
</file>

<file path=ppt/slides/_rels/slide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6.xml"/><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E0C0E29-0064-B0EC-394D-76A8949824C8}"/>
              </a:ext>
            </a:extLst>
          </p:cNvPr>
          <p:cNvSpPr>
            <a:spLocks noGrp="1"/>
          </p:cNvSpPr>
          <p:nvPr>
            <p:ph type="subTitle" idx="1"/>
          </p:nvPr>
        </p:nvSpPr>
        <p:spPr/>
        <p:txBody>
          <a:bodyPr/>
          <a:lstStyle/>
          <a:p>
            <a:r>
              <a:rPr lang="en-US" dirty="0"/>
              <a:t>Susan Pittman</a:t>
            </a:r>
          </a:p>
        </p:txBody>
      </p:sp>
      <p:sp>
        <p:nvSpPr>
          <p:cNvPr id="3" name="Text Placeholder 2">
            <a:extLst>
              <a:ext uri="{FF2B5EF4-FFF2-40B4-BE49-F238E27FC236}">
                <a16:creationId xmlns:a16="http://schemas.microsoft.com/office/drawing/2014/main" id="{1151269D-3132-7FFF-FE79-F67064984D03}"/>
              </a:ext>
            </a:extLst>
          </p:cNvPr>
          <p:cNvSpPr>
            <a:spLocks noGrp="1"/>
          </p:cNvSpPr>
          <p:nvPr>
            <p:ph type="body" sz="quarter" idx="10"/>
          </p:nvPr>
        </p:nvSpPr>
        <p:spPr/>
        <p:txBody>
          <a:bodyPr>
            <a:normAutofit lnSpcReduction="10000"/>
          </a:bodyPr>
          <a:lstStyle/>
          <a:p>
            <a:r>
              <a:rPr lang="en-US" dirty="0"/>
              <a:t>What an Effective Extended Response Requires from Students</a:t>
            </a:r>
          </a:p>
        </p:txBody>
      </p:sp>
      <p:sp>
        <p:nvSpPr>
          <p:cNvPr id="5" name="TextBox 3">
            <a:extLst>
              <a:ext uri="{FF2B5EF4-FFF2-40B4-BE49-F238E27FC236}">
                <a16:creationId xmlns:a16="http://schemas.microsoft.com/office/drawing/2014/main" id="{79871222-9E2E-4716-A8EF-3ABB90124BE6}"/>
              </a:ext>
            </a:extLst>
          </p:cNvPr>
          <p:cNvSpPr txBox="1"/>
          <p:nvPr/>
        </p:nvSpPr>
        <p:spPr>
          <a:xfrm>
            <a:off x="7548712" y="6189468"/>
            <a:ext cx="456582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just"/>
            <a:r>
              <a:rPr lang="en-US" sz="800" dirty="0">
                <a:latin typeface="Arial"/>
                <a:ea typeface="Calibri Light"/>
                <a:cs typeface="Calibri Light"/>
              </a:rPr>
              <a:t>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are registered trademarks of the American Council on Education (“ACE”). They may not be used or reproduced without the express written permission of ACE or GED Testing Service LLC. The 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brands are administered by GED Testing Service LLC under license from ACE.</a:t>
            </a:r>
            <a:endParaRPr lang="en-US" sz="800" dirty="0">
              <a:latin typeface="Calibri"/>
              <a:ea typeface="Calibri"/>
              <a:cs typeface="Calibri Light"/>
            </a:endParaRPr>
          </a:p>
        </p:txBody>
      </p:sp>
    </p:spTree>
    <p:extLst>
      <p:ext uri="{BB962C8B-B14F-4D97-AF65-F5344CB8AC3E}">
        <p14:creationId xmlns:p14="http://schemas.microsoft.com/office/powerpoint/2010/main" val="408336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106267" y="3008738"/>
            <a:ext cx="6137665" cy="840523"/>
          </a:xfrm>
        </p:spPr>
        <p:txBody>
          <a:bodyPr anchor="ctr">
            <a:noAutofit/>
          </a:bodyPr>
          <a:lstStyle/>
          <a:p>
            <a:pPr algn="ctr"/>
            <a:r>
              <a:rPr lang="en-US" sz="3200" dirty="0"/>
              <a:t>Quick Check in the Classroom</a:t>
            </a:r>
          </a:p>
        </p:txBody>
      </p:sp>
      <p:sp>
        <p:nvSpPr>
          <p:cNvPr id="4" name="Slide Number Placeholder 3"/>
          <p:cNvSpPr>
            <a:spLocks noGrp="1"/>
          </p:cNvSpPr>
          <p:nvPr>
            <p:ph type="sldNum" sz="quarter" idx="12"/>
          </p:nvPr>
        </p:nvSpPr>
        <p:spPr>
          <a:xfrm>
            <a:off x="1571356" y="6315269"/>
            <a:ext cx="413375" cy="365125"/>
          </a:xfrm>
          <a:prstGeom prst="rect">
            <a:avLst/>
          </a:prstGeom>
        </p:spPr>
        <p:txBody>
          <a:bodyPr vert="horz" lIns="91440" tIns="45720" rIns="91440" bIns="45720" rtlCol="0" anchor="ctr" anchorCtr="0"/>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10</a:t>
            </a:fld>
            <a:endParaRPr lang="en-US" dirty="0"/>
          </a:p>
        </p:txBody>
      </p:sp>
      <p:pic>
        <p:nvPicPr>
          <p:cNvPr id="5" name="Picture 4" descr="A close-up of a survey&#10;&#10;Description automatically generated">
            <a:extLst>
              <a:ext uri="{FF2B5EF4-FFF2-40B4-BE49-F238E27FC236}">
                <a16:creationId xmlns:a16="http://schemas.microsoft.com/office/drawing/2014/main" id="{967352AB-232F-F2BA-AF43-FE0117566CFD}"/>
              </a:ext>
            </a:extLst>
          </p:cNvPr>
          <p:cNvPicPr>
            <a:picLocks noChangeAspect="1"/>
          </p:cNvPicPr>
          <p:nvPr/>
        </p:nvPicPr>
        <p:blipFill>
          <a:blip r:embed="rId3"/>
          <a:stretch>
            <a:fillRect/>
          </a:stretch>
        </p:blipFill>
        <p:spPr>
          <a:xfrm>
            <a:off x="3238500" y="0"/>
            <a:ext cx="5715000" cy="6858000"/>
          </a:xfrm>
          <a:prstGeom prst="rect">
            <a:avLst/>
          </a:prstGeom>
        </p:spPr>
      </p:pic>
    </p:spTree>
    <p:extLst>
      <p:ext uri="{BB962C8B-B14F-4D97-AF65-F5344CB8AC3E}">
        <p14:creationId xmlns:p14="http://schemas.microsoft.com/office/powerpoint/2010/main" val="636887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2FA060-A5E5-59BC-0428-6C336A7C670A}"/>
              </a:ext>
            </a:extLst>
          </p:cNvPr>
          <p:cNvSpPr>
            <a:spLocks noGrp="1"/>
          </p:cNvSpPr>
          <p:nvPr>
            <p:ph type="sldNum" sz="quarter" idx="10"/>
          </p:nvPr>
        </p:nvSpPr>
        <p:spPr/>
        <p:txBody>
          <a:bodyPr/>
          <a:lstStyle/>
          <a:p>
            <a:fld id="{BAE26A2A-DE5F-EA41-900F-AB5C4F1D9848}" type="slidenum">
              <a:rPr lang="en-US" smtClean="0"/>
              <a:t>11</a:t>
            </a:fld>
            <a:endParaRPr lang="en-US"/>
          </a:p>
        </p:txBody>
      </p:sp>
      <p:pic>
        <p:nvPicPr>
          <p:cNvPr id="5" name="Picture 4" descr="A close-up of a text&#10;&#10;AI-generated content may be incorrect.">
            <a:extLst>
              <a:ext uri="{FF2B5EF4-FFF2-40B4-BE49-F238E27FC236}">
                <a16:creationId xmlns:a16="http://schemas.microsoft.com/office/drawing/2014/main" id="{4167BC89-CD62-2D4D-D504-23AA01D8E136}"/>
              </a:ext>
            </a:extLst>
          </p:cNvPr>
          <p:cNvPicPr>
            <a:picLocks noChangeAspect="1"/>
          </p:cNvPicPr>
          <p:nvPr/>
        </p:nvPicPr>
        <p:blipFill>
          <a:blip r:embed="rId2"/>
          <a:stretch>
            <a:fillRect/>
          </a:stretch>
        </p:blipFill>
        <p:spPr>
          <a:xfrm>
            <a:off x="2057400" y="1"/>
            <a:ext cx="7543800" cy="6900654"/>
          </a:xfrm>
          <a:prstGeom prst="rect">
            <a:avLst/>
          </a:prstGeom>
        </p:spPr>
      </p:pic>
    </p:spTree>
    <p:extLst>
      <p:ext uri="{BB962C8B-B14F-4D97-AF65-F5344CB8AC3E}">
        <p14:creationId xmlns:p14="http://schemas.microsoft.com/office/powerpoint/2010/main" val="632531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0766-6813-9116-C5C6-A43F36C05C4B}"/>
              </a:ext>
            </a:extLst>
          </p:cNvPr>
          <p:cNvSpPr>
            <a:spLocks noGrp="1"/>
          </p:cNvSpPr>
          <p:nvPr>
            <p:ph type="title"/>
          </p:nvPr>
        </p:nvSpPr>
        <p:spPr>
          <a:xfrm>
            <a:off x="401444" y="525111"/>
            <a:ext cx="11351941" cy="1165587"/>
          </a:xfrm>
        </p:spPr>
        <p:txBody>
          <a:bodyPr anchor="t">
            <a:normAutofit/>
          </a:bodyPr>
          <a:lstStyle/>
          <a:p>
            <a:r>
              <a:rPr lang="en-US" dirty="0"/>
              <a:t>How did the student get to this point?</a:t>
            </a:r>
          </a:p>
        </p:txBody>
      </p:sp>
      <p:sp>
        <p:nvSpPr>
          <p:cNvPr id="4" name="Slide Number Placeholder 3">
            <a:extLst>
              <a:ext uri="{FF2B5EF4-FFF2-40B4-BE49-F238E27FC236}">
                <a16:creationId xmlns:a16="http://schemas.microsoft.com/office/drawing/2014/main" id="{9A872B0E-F247-5725-AA12-A01B6CCB4AF4}"/>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12</a:t>
            </a:fld>
            <a:endParaRPr lang="en-US"/>
          </a:p>
        </p:txBody>
      </p:sp>
      <p:graphicFrame>
        <p:nvGraphicFramePr>
          <p:cNvPr id="7" name="Content Placeholder 4">
            <a:extLst>
              <a:ext uri="{FF2B5EF4-FFF2-40B4-BE49-F238E27FC236}">
                <a16:creationId xmlns:a16="http://schemas.microsoft.com/office/drawing/2014/main" id="{D137553F-C2ED-B3E1-FA60-3A6CAEC5D6B6}"/>
              </a:ext>
            </a:extLst>
          </p:cNvPr>
          <p:cNvGraphicFramePr>
            <a:graphicFrameLocks noGrp="1"/>
          </p:cNvGraphicFramePr>
          <p:nvPr>
            <p:ph idx="1"/>
            <p:extLst>
              <p:ext uri="{D42A27DB-BD31-4B8C-83A1-F6EECF244321}">
                <p14:modId xmlns:p14="http://schemas.microsoft.com/office/powerpoint/2010/main" val="1878785399"/>
              </p:ext>
            </p:extLst>
          </p:nvPr>
        </p:nvGraphicFramePr>
        <p:xfrm>
          <a:off x="401444" y="1825625"/>
          <a:ext cx="11351941" cy="4048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5808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7B468-C15B-1307-3CDB-7816209B2E6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3F40D7-D019-B5D8-A354-65F4783B0C5B}"/>
              </a:ext>
            </a:extLst>
          </p:cNvPr>
          <p:cNvSpPr>
            <a:spLocks noGrp="1"/>
          </p:cNvSpPr>
          <p:nvPr>
            <p:ph type="sldNum" sz="quarter" idx="10"/>
          </p:nvPr>
        </p:nvSpPr>
        <p:spPr/>
        <p:txBody>
          <a:bodyPr/>
          <a:lstStyle/>
          <a:p>
            <a:fld id="{BAE26A2A-DE5F-EA41-900F-AB5C4F1D9848}" type="slidenum">
              <a:rPr lang="en-US" smtClean="0"/>
              <a:t>13</a:t>
            </a:fld>
            <a:endParaRPr lang="en-US"/>
          </a:p>
        </p:txBody>
      </p:sp>
      <p:pic>
        <p:nvPicPr>
          <p:cNvPr id="5" name="Picture 4" descr="A close-up of a text&#10;&#10;AI-generated content may be incorrect.">
            <a:extLst>
              <a:ext uri="{FF2B5EF4-FFF2-40B4-BE49-F238E27FC236}">
                <a16:creationId xmlns:a16="http://schemas.microsoft.com/office/drawing/2014/main" id="{D3531B7B-25D9-1CF6-50F9-D94833A7F6BA}"/>
              </a:ext>
            </a:extLst>
          </p:cNvPr>
          <p:cNvPicPr>
            <a:picLocks noChangeAspect="1"/>
          </p:cNvPicPr>
          <p:nvPr/>
        </p:nvPicPr>
        <p:blipFill>
          <a:blip r:embed="rId2"/>
          <a:stretch>
            <a:fillRect/>
          </a:stretch>
        </p:blipFill>
        <p:spPr>
          <a:xfrm>
            <a:off x="2514600" y="1"/>
            <a:ext cx="7086600" cy="6900654"/>
          </a:xfrm>
          <a:prstGeom prst="rect">
            <a:avLst/>
          </a:prstGeom>
        </p:spPr>
      </p:pic>
      <p:sp>
        <p:nvSpPr>
          <p:cNvPr id="2" name="Arrow: Right 1">
            <a:extLst>
              <a:ext uri="{FF2B5EF4-FFF2-40B4-BE49-F238E27FC236}">
                <a16:creationId xmlns:a16="http://schemas.microsoft.com/office/drawing/2014/main" id="{110D200B-E328-9D74-112A-4D9039E6976C}"/>
              </a:ext>
            </a:extLst>
          </p:cNvPr>
          <p:cNvSpPr/>
          <p:nvPr/>
        </p:nvSpPr>
        <p:spPr>
          <a:xfrm>
            <a:off x="952500" y="381000"/>
            <a:ext cx="1885950" cy="2180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BE68D4A-38DB-8883-EE5E-107241B4825A}"/>
              </a:ext>
            </a:extLst>
          </p:cNvPr>
          <p:cNvSpPr txBox="1"/>
          <p:nvPr/>
        </p:nvSpPr>
        <p:spPr>
          <a:xfrm>
            <a:off x="552450" y="762000"/>
            <a:ext cx="2038350" cy="369332"/>
          </a:xfrm>
          <a:prstGeom prst="rect">
            <a:avLst/>
          </a:prstGeom>
          <a:noFill/>
        </p:spPr>
        <p:txBody>
          <a:bodyPr wrap="square" rtlCol="0">
            <a:spAutoFit/>
          </a:bodyPr>
          <a:lstStyle/>
          <a:p>
            <a:r>
              <a:rPr lang="en-US" dirty="0"/>
              <a:t>Issue-based stance</a:t>
            </a:r>
          </a:p>
        </p:txBody>
      </p:sp>
      <p:sp>
        <p:nvSpPr>
          <p:cNvPr id="6" name="Arrow: Right 5">
            <a:extLst>
              <a:ext uri="{FF2B5EF4-FFF2-40B4-BE49-F238E27FC236}">
                <a16:creationId xmlns:a16="http://schemas.microsoft.com/office/drawing/2014/main" id="{F099C4EE-6043-B530-A7DA-121EF0A61E70}"/>
              </a:ext>
            </a:extLst>
          </p:cNvPr>
          <p:cNvSpPr/>
          <p:nvPr/>
        </p:nvSpPr>
        <p:spPr>
          <a:xfrm>
            <a:off x="830068" y="2019300"/>
            <a:ext cx="1885950" cy="2180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B2E5D36-19E1-43B5-0577-1EB49467EA86}"/>
              </a:ext>
            </a:extLst>
          </p:cNvPr>
          <p:cNvSpPr txBox="1"/>
          <p:nvPr/>
        </p:nvSpPr>
        <p:spPr>
          <a:xfrm>
            <a:off x="714375" y="2519137"/>
            <a:ext cx="2038350" cy="923330"/>
          </a:xfrm>
          <a:prstGeom prst="rect">
            <a:avLst/>
          </a:prstGeom>
          <a:noFill/>
        </p:spPr>
        <p:txBody>
          <a:bodyPr wrap="square" rtlCol="0">
            <a:spAutoFit/>
          </a:bodyPr>
          <a:lstStyle/>
          <a:p>
            <a:r>
              <a:rPr lang="en-US" dirty="0"/>
              <a:t>Evidence from the text to back the stance.</a:t>
            </a:r>
          </a:p>
        </p:txBody>
      </p:sp>
      <p:sp>
        <p:nvSpPr>
          <p:cNvPr id="8" name="Arrow: Right 7">
            <a:extLst>
              <a:ext uri="{FF2B5EF4-FFF2-40B4-BE49-F238E27FC236}">
                <a16:creationId xmlns:a16="http://schemas.microsoft.com/office/drawing/2014/main" id="{ACCB2F82-6F59-82BD-8E90-D4ECF74B9749}"/>
              </a:ext>
            </a:extLst>
          </p:cNvPr>
          <p:cNvSpPr/>
          <p:nvPr/>
        </p:nvSpPr>
        <p:spPr>
          <a:xfrm>
            <a:off x="729359" y="5505450"/>
            <a:ext cx="1885950" cy="2180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CBEFDE7-AB2A-CB39-FA63-09FF706B82F4}"/>
              </a:ext>
            </a:extLst>
          </p:cNvPr>
          <p:cNvSpPr txBox="1"/>
          <p:nvPr/>
        </p:nvSpPr>
        <p:spPr>
          <a:xfrm>
            <a:off x="688530" y="5803264"/>
            <a:ext cx="2038350" cy="646331"/>
          </a:xfrm>
          <a:prstGeom prst="rect">
            <a:avLst/>
          </a:prstGeom>
          <a:noFill/>
        </p:spPr>
        <p:txBody>
          <a:bodyPr wrap="square" rtlCol="0">
            <a:spAutoFit/>
          </a:bodyPr>
          <a:lstStyle/>
          <a:p>
            <a:r>
              <a:rPr lang="en-US" dirty="0"/>
              <a:t>Opposing arguments</a:t>
            </a:r>
          </a:p>
        </p:txBody>
      </p:sp>
      <p:sp>
        <p:nvSpPr>
          <p:cNvPr id="10" name="TextBox 9">
            <a:extLst>
              <a:ext uri="{FF2B5EF4-FFF2-40B4-BE49-F238E27FC236}">
                <a16:creationId xmlns:a16="http://schemas.microsoft.com/office/drawing/2014/main" id="{547887EC-7398-F689-7971-FE2DDD04AFEA}"/>
              </a:ext>
            </a:extLst>
          </p:cNvPr>
          <p:cNvSpPr txBox="1"/>
          <p:nvPr/>
        </p:nvSpPr>
        <p:spPr>
          <a:xfrm>
            <a:off x="10248900" y="971550"/>
            <a:ext cx="1314450" cy="1292662"/>
          </a:xfrm>
          <a:prstGeom prst="rect">
            <a:avLst/>
          </a:prstGeom>
          <a:noFill/>
        </p:spPr>
        <p:txBody>
          <a:bodyPr wrap="square" rtlCol="0">
            <a:spAutoFit/>
          </a:bodyPr>
          <a:lstStyle/>
          <a:p>
            <a:pPr algn="ctr"/>
            <a:r>
              <a:rPr lang="en-US" sz="2800" dirty="0"/>
              <a:t>Trait 1</a:t>
            </a:r>
          </a:p>
          <a:p>
            <a:pPr algn="ctr"/>
            <a:endParaRPr lang="en-US" dirty="0"/>
          </a:p>
          <a:p>
            <a:pPr algn="ctr"/>
            <a:r>
              <a:rPr lang="en-US" sz="3200" dirty="0"/>
              <a:t>1</a:t>
            </a:r>
          </a:p>
        </p:txBody>
      </p:sp>
    </p:spTree>
    <p:extLst>
      <p:ext uri="{BB962C8B-B14F-4D97-AF65-F5344CB8AC3E}">
        <p14:creationId xmlns:p14="http://schemas.microsoft.com/office/powerpoint/2010/main" val="318838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1D69-679A-82C2-C241-1328402A791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A93275-8AB3-5B05-E9BF-DE046234401F}"/>
              </a:ext>
            </a:extLst>
          </p:cNvPr>
          <p:cNvSpPr>
            <a:spLocks noGrp="1"/>
          </p:cNvSpPr>
          <p:nvPr>
            <p:ph type="sldNum" sz="quarter" idx="10"/>
          </p:nvPr>
        </p:nvSpPr>
        <p:spPr/>
        <p:txBody>
          <a:bodyPr/>
          <a:lstStyle/>
          <a:p>
            <a:fld id="{BAE26A2A-DE5F-EA41-900F-AB5C4F1D9848}" type="slidenum">
              <a:rPr lang="en-US" smtClean="0"/>
              <a:t>14</a:t>
            </a:fld>
            <a:endParaRPr lang="en-US"/>
          </a:p>
        </p:txBody>
      </p:sp>
      <p:pic>
        <p:nvPicPr>
          <p:cNvPr id="5" name="Picture 4" descr="A close-up of a text&#10;&#10;AI-generated content may be incorrect.">
            <a:extLst>
              <a:ext uri="{FF2B5EF4-FFF2-40B4-BE49-F238E27FC236}">
                <a16:creationId xmlns:a16="http://schemas.microsoft.com/office/drawing/2014/main" id="{7BBCDD67-54F4-0D7E-367E-79BB0384A5A8}"/>
              </a:ext>
            </a:extLst>
          </p:cNvPr>
          <p:cNvPicPr>
            <a:picLocks noChangeAspect="1"/>
          </p:cNvPicPr>
          <p:nvPr/>
        </p:nvPicPr>
        <p:blipFill>
          <a:blip r:embed="rId2"/>
          <a:stretch>
            <a:fillRect/>
          </a:stretch>
        </p:blipFill>
        <p:spPr>
          <a:xfrm>
            <a:off x="2533650" y="1"/>
            <a:ext cx="7067550" cy="6900654"/>
          </a:xfrm>
          <a:prstGeom prst="rect">
            <a:avLst/>
          </a:prstGeom>
        </p:spPr>
      </p:pic>
      <p:sp>
        <p:nvSpPr>
          <p:cNvPr id="2" name="TextBox 1">
            <a:extLst>
              <a:ext uri="{FF2B5EF4-FFF2-40B4-BE49-F238E27FC236}">
                <a16:creationId xmlns:a16="http://schemas.microsoft.com/office/drawing/2014/main" id="{6192B9ED-6B5D-3582-535A-E348294567AB}"/>
              </a:ext>
            </a:extLst>
          </p:cNvPr>
          <p:cNvSpPr txBox="1"/>
          <p:nvPr/>
        </p:nvSpPr>
        <p:spPr>
          <a:xfrm>
            <a:off x="582417" y="636876"/>
            <a:ext cx="1770257" cy="646331"/>
          </a:xfrm>
          <a:prstGeom prst="rect">
            <a:avLst/>
          </a:prstGeom>
          <a:noFill/>
        </p:spPr>
        <p:txBody>
          <a:bodyPr wrap="square" rtlCol="0">
            <a:spAutoFit/>
          </a:bodyPr>
          <a:lstStyle/>
          <a:p>
            <a:r>
              <a:rPr lang="en-US" dirty="0"/>
              <a:t>Simplistic organization</a:t>
            </a:r>
          </a:p>
        </p:txBody>
      </p:sp>
      <p:sp>
        <p:nvSpPr>
          <p:cNvPr id="4" name="TextBox 3">
            <a:extLst>
              <a:ext uri="{FF2B5EF4-FFF2-40B4-BE49-F238E27FC236}">
                <a16:creationId xmlns:a16="http://schemas.microsoft.com/office/drawing/2014/main" id="{81B7BDAC-DAEA-ECCC-F0C5-B8CEAE361AC3}"/>
              </a:ext>
            </a:extLst>
          </p:cNvPr>
          <p:cNvSpPr txBox="1"/>
          <p:nvPr/>
        </p:nvSpPr>
        <p:spPr>
          <a:xfrm>
            <a:off x="582418" y="2057400"/>
            <a:ext cx="1770257" cy="646331"/>
          </a:xfrm>
          <a:prstGeom prst="rect">
            <a:avLst/>
          </a:prstGeom>
          <a:noFill/>
        </p:spPr>
        <p:txBody>
          <a:bodyPr wrap="square" rtlCol="0">
            <a:spAutoFit/>
          </a:bodyPr>
          <a:lstStyle/>
          <a:p>
            <a:r>
              <a:rPr lang="en-US" dirty="0"/>
              <a:t>Summary of the advantages</a:t>
            </a:r>
          </a:p>
        </p:txBody>
      </p:sp>
      <p:sp>
        <p:nvSpPr>
          <p:cNvPr id="6" name="TextBox 5">
            <a:extLst>
              <a:ext uri="{FF2B5EF4-FFF2-40B4-BE49-F238E27FC236}">
                <a16:creationId xmlns:a16="http://schemas.microsoft.com/office/drawing/2014/main" id="{0848A04B-73BC-8CFD-8577-6582241E6DEA}"/>
              </a:ext>
            </a:extLst>
          </p:cNvPr>
          <p:cNvSpPr txBox="1"/>
          <p:nvPr/>
        </p:nvSpPr>
        <p:spPr>
          <a:xfrm>
            <a:off x="672905" y="3928952"/>
            <a:ext cx="1770257" cy="646331"/>
          </a:xfrm>
          <a:prstGeom prst="rect">
            <a:avLst/>
          </a:prstGeom>
          <a:noFill/>
        </p:spPr>
        <p:txBody>
          <a:bodyPr wrap="square" rtlCol="0">
            <a:spAutoFit/>
          </a:bodyPr>
          <a:lstStyle/>
          <a:p>
            <a:r>
              <a:rPr lang="en-US" dirty="0"/>
              <a:t>Summary of the disadvantages</a:t>
            </a:r>
          </a:p>
        </p:txBody>
      </p:sp>
      <p:sp>
        <p:nvSpPr>
          <p:cNvPr id="7" name="TextBox 6">
            <a:extLst>
              <a:ext uri="{FF2B5EF4-FFF2-40B4-BE49-F238E27FC236}">
                <a16:creationId xmlns:a16="http://schemas.microsoft.com/office/drawing/2014/main" id="{C8EA188E-49E1-8AFB-C131-D2F6EF8B2288}"/>
              </a:ext>
            </a:extLst>
          </p:cNvPr>
          <p:cNvSpPr txBox="1"/>
          <p:nvPr/>
        </p:nvSpPr>
        <p:spPr>
          <a:xfrm>
            <a:off x="672904" y="5477338"/>
            <a:ext cx="1770257" cy="923330"/>
          </a:xfrm>
          <a:prstGeom prst="rect">
            <a:avLst/>
          </a:prstGeom>
          <a:noFill/>
        </p:spPr>
        <p:txBody>
          <a:bodyPr wrap="square" rtlCol="0">
            <a:spAutoFit/>
          </a:bodyPr>
          <a:lstStyle/>
          <a:p>
            <a:r>
              <a:rPr lang="en-US" dirty="0"/>
              <a:t>Challenge to the opponent’s arguments</a:t>
            </a:r>
          </a:p>
        </p:txBody>
      </p:sp>
      <p:sp>
        <p:nvSpPr>
          <p:cNvPr id="8" name="TextBox 7">
            <a:extLst>
              <a:ext uri="{FF2B5EF4-FFF2-40B4-BE49-F238E27FC236}">
                <a16:creationId xmlns:a16="http://schemas.microsoft.com/office/drawing/2014/main" id="{959F8743-CED6-CB42-8545-E35FE323BCF2}"/>
              </a:ext>
            </a:extLst>
          </p:cNvPr>
          <p:cNvSpPr txBox="1"/>
          <p:nvPr/>
        </p:nvSpPr>
        <p:spPr>
          <a:xfrm>
            <a:off x="10144821" y="313710"/>
            <a:ext cx="1770257" cy="646331"/>
          </a:xfrm>
          <a:prstGeom prst="rect">
            <a:avLst/>
          </a:prstGeom>
          <a:noFill/>
        </p:spPr>
        <p:txBody>
          <a:bodyPr wrap="square" rtlCol="0">
            <a:spAutoFit/>
          </a:bodyPr>
          <a:lstStyle/>
          <a:p>
            <a:r>
              <a:rPr lang="en-US" dirty="0"/>
              <a:t>Limited development</a:t>
            </a:r>
          </a:p>
        </p:txBody>
      </p:sp>
      <p:sp>
        <p:nvSpPr>
          <p:cNvPr id="9" name="Arrow: Right 8">
            <a:extLst>
              <a:ext uri="{FF2B5EF4-FFF2-40B4-BE49-F238E27FC236}">
                <a16:creationId xmlns:a16="http://schemas.microsoft.com/office/drawing/2014/main" id="{A76913F1-048D-3C0F-B9F8-D6600CF05099}"/>
              </a:ext>
            </a:extLst>
          </p:cNvPr>
          <p:cNvSpPr/>
          <p:nvPr/>
        </p:nvSpPr>
        <p:spPr>
          <a:xfrm rot="7605169">
            <a:off x="9209585" y="1601211"/>
            <a:ext cx="2249367" cy="576824"/>
          </a:xfrm>
          <a:prstGeom prst="rightArrow">
            <a:avLst>
              <a:gd name="adj1" fmla="val 50000"/>
              <a:gd name="adj2" fmla="val 3741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E3D9D49E-DB74-D434-9422-F6ACB5D17A7E}"/>
              </a:ext>
            </a:extLst>
          </p:cNvPr>
          <p:cNvSpPr/>
          <p:nvPr/>
        </p:nvSpPr>
        <p:spPr>
          <a:xfrm>
            <a:off x="952500" y="1219200"/>
            <a:ext cx="1885950" cy="2180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C8160B91-23CF-9B63-F815-31F4518DFF4E}"/>
              </a:ext>
            </a:extLst>
          </p:cNvPr>
          <p:cNvSpPr/>
          <p:nvPr/>
        </p:nvSpPr>
        <p:spPr>
          <a:xfrm>
            <a:off x="1028700" y="2684536"/>
            <a:ext cx="1885950" cy="2180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3BF0BF10-2917-4812-E3CD-522A7C893B38}"/>
              </a:ext>
            </a:extLst>
          </p:cNvPr>
          <p:cNvSpPr/>
          <p:nvPr/>
        </p:nvSpPr>
        <p:spPr>
          <a:xfrm>
            <a:off x="1104900" y="4536892"/>
            <a:ext cx="1885950" cy="2180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56C1FCE1-D37B-129E-CAAC-A12A881707DD}"/>
              </a:ext>
            </a:extLst>
          </p:cNvPr>
          <p:cNvSpPr/>
          <p:nvPr/>
        </p:nvSpPr>
        <p:spPr>
          <a:xfrm>
            <a:off x="1028700" y="6305550"/>
            <a:ext cx="1885950" cy="2180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D9BB021-FE08-218A-0CF8-1E15CC00216A}"/>
              </a:ext>
            </a:extLst>
          </p:cNvPr>
          <p:cNvSpPr txBox="1"/>
          <p:nvPr/>
        </p:nvSpPr>
        <p:spPr>
          <a:xfrm>
            <a:off x="10372724" y="3465536"/>
            <a:ext cx="1314450" cy="1292662"/>
          </a:xfrm>
          <a:prstGeom prst="rect">
            <a:avLst/>
          </a:prstGeom>
          <a:noFill/>
        </p:spPr>
        <p:txBody>
          <a:bodyPr wrap="square" rtlCol="0">
            <a:spAutoFit/>
          </a:bodyPr>
          <a:lstStyle/>
          <a:p>
            <a:pPr algn="ctr"/>
            <a:r>
              <a:rPr lang="en-US" sz="2800" dirty="0"/>
              <a:t>Trait 2</a:t>
            </a:r>
          </a:p>
          <a:p>
            <a:pPr algn="ctr"/>
            <a:endParaRPr lang="en-US" dirty="0"/>
          </a:p>
          <a:p>
            <a:pPr algn="ctr"/>
            <a:r>
              <a:rPr lang="en-US" sz="3200" dirty="0"/>
              <a:t>0</a:t>
            </a:r>
          </a:p>
        </p:txBody>
      </p:sp>
    </p:spTree>
    <p:extLst>
      <p:ext uri="{BB962C8B-B14F-4D97-AF65-F5344CB8AC3E}">
        <p14:creationId xmlns:p14="http://schemas.microsoft.com/office/powerpoint/2010/main" val="404049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2BD53-666D-C402-7D7B-83722F9087A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20BB05-1ED2-F245-3FB9-DCC5FAA83E50}"/>
              </a:ext>
            </a:extLst>
          </p:cNvPr>
          <p:cNvSpPr>
            <a:spLocks noGrp="1"/>
          </p:cNvSpPr>
          <p:nvPr>
            <p:ph type="sldNum" sz="quarter" idx="10"/>
          </p:nvPr>
        </p:nvSpPr>
        <p:spPr/>
        <p:txBody>
          <a:bodyPr/>
          <a:lstStyle/>
          <a:p>
            <a:fld id="{BAE26A2A-DE5F-EA41-900F-AB5C4F1D9848}" type="slidenum">
              <a:rPr lang="en-US" smtClean="0"/>
              <a:t>15</a:t>
            </a:fld>
            <a:endParaRPr lang="en-US"/>
          </a:p>
        </p:txBody>
      </p:sp>
      <p:pic>
        <p:nvPicPr>
          <p:cNvPr id="5" name="Picture 4" descr="A close-up of a text&#10;&#10;AI-generated content may be incorrect.">
            <a:extLst>
              <a:ext uri="{FF2B5EF4-FFF2-40B4-BE49-F238E27FC236}">
                <a16:creationId xmlns:a16="http://schemas.microsoft.com/office/drawing/2014/main" id="{05D28E48-15A0-DB78-BC97-6363A663FACC}"/>
              </a:ext>
            </a:extLst>
          </p:cNvPr>
          <p:cNvPicPr>
            <a:picLocks noChangeAspect="1"/>
          </p:cNvPicPr>
          <p:nvPr/>
        </p:nvPicPr>
        <p:blipFill>
          <a:blip r:embed="rId2"/>
          <a:stretch>
            <a:fillRect/>
          </a:stretch>
        </p:blipFill>
        <p:spPr>
          <a:xfrm>
            <a:off x="2057400" y="1"/>
            <a:ext cx="7543800" cy="6900654"/>
          </a:xfrm>
          <a:prstGeom prst="rect">
            <a:avLst/>
          </a:prstGeom>
        </p:spPr>
      </p:pic>
      <p:sp>
        <p:nvSpPr>
          <p:cNvPr id="2" name="TextBox 1">
            <a:extLst>
              <a:ext uri="{FF2B5EF4-FFF2-40B4-BE49-F238E27FC236}">
                <a16:creationId xmlns:a16="http://schemas.microsoft.com/office/drawing/2014/main" id="{B9FF666A-5E1B-12A8-DA4B-8C67F141DD1C}"/>
              </a:ext>
            </a:extLst>
          </p:cNvPr>
          <p:cNvSpPr txBox="1"/>
          <p:nvPr/>
        </p:nvSpPr>
        <p:spPr>
          <a:xfrm>
            <a:off x="401443" y="571500"/>
            <a:ext cx="1979807" cy="1200329"/>
          </a:xfrm>
          <a:prstGeom prst="rect">
            <a:avLst/>
          </a:prstGeom>
          <a:noFill/>
        </p:spPr>
        <p:txBody>
          <a:bodyPr wrap="square" rtlCol="0">
            <a:spAutoFit/>
          </a:bodyPr>
          <a:lstStyle/>
          <a:p>
            <a:r>
              <a:rPr lang="en-US" dirty="0"/>
              <a:t>Demonstrates</a:t>
            </a:r>
          </a:p>
          <a:p>
            <a:r>
              <a:rPr lang="en-US" dirty="0"/>
              <a:t>correct sentence structure (except Sentence 1)</a:t>
            </a:r>
          </a:p>
        </p:txBody>
      </p:sp>
      <p:sp>
        <p:nvSpPr>
          <p:cNvPr id="4" name="TextBox 3">
            <a:extLst>
              <a:ext uri="{FF2B5EF4-FFF2-40B4-BE49-F238E27FC236}">
                <a16:creationId xmlns:a16="http://schemas.microsoft.com/office/drawing/2014/main" id="{CDAFBB11-E047-D2EF-C8B5-53557F6E5C6B}"/>
              </a:ext>
            </a:extLst>
          </p:cNvPr>
          <p:cNvSpPr txBox="1"/>
          <p:nvPr/>
        </p:nvSpPr>
        <p:spPr>
          <a:xfrm>
            <a:off x="9867900" y="990600"/>
            <a:ext cx="2095500" cy="1477328"/>
          </a:xfrm>
          <a:prstGeom prst="rect">
            <a:avLst/>
          </a:prstGeom>
          <a:noFill/>
        </p:spPr>
        <p:txBody>
          <a:bodyPr wrap="square" rtlCol="0">
            <a:spAutoFit/>
          </a:bodyPr>
          <a:lstStyle/>
          <a:p>
            <a:r>
              <a:rPr lang="en-US" dirty="0"/>
              <a:t>Word confusion</a:t>
            </a:r>
          </a:p>
          <a:p>
            <a:r>
              <a:rPr lang="en-US" dirty="0"/>
              <a:t>(eminent and imminent), </a:t>
            </a:r>
          </a:p>
          <a:p>
            <a:endParaRPr lang="en-US" dirty="0"/>
          </a:p>
          <a:p>
            <a:r>
              <a:rPr lang="en-US" dirty="0"/>
              <a:t>Use of apostrophes</a:t>
            </a:r>
          </a:p>
        </p:txBody>
      </p:sp>
      <p:sp>
        <p:nvSpPr>
          <p:cNvPr id="6" name="TextBox 5">
            <a:extLst>
              <a:ext uri="{FF2B5EF4-FFF2-40B4-BE49-F238E27FC236}">
                <a16:creationId xmlns:a16="http://schemas.microsoft.com/office/drawing/2014/main" id="{4FD74073-2A5C-6A97-0C15-9D081FD80A7B}"/>
              </a:ext>
            </a:extLst>
          </p:cNvPr>
          <p:cNvSpPr txBox="1"/>
          <p:nvPr/>
        </p:nvSpPr>
        <p:spPr>
          <a:xfrm>
            <a:off x="10134600" y="3743742"/>
            <a:ext cx="1314450" cy="1292662"/>
          </a:xfrm>
          <a:prstGeom prst="rect">
            <a:avLst/>
          </a:prstGeom>
          <a:noFill/>
        </p:spPr>
        <p:txBody>
          <a:bodyPr wrap="square" rtlCol="0">
            <a:spAutoFit/>
          </a:bodyPr>
          <a:lstStyle/>
          <a:p>
            <a:pPr algn="ctr"/>
            <a:r>
              <a:rPr lang="en-US" sz="2800" dirty="0"/>
              <a:t>Trait 3</a:t>
            </a:r>
          </a:p>
          <a:p>
            <a:pPr algn="ctr"/>
            <a:endParaRPr lang="en-US" dirty="0"/>
          </a:p>
          <a:p>
            <a:pPr algn="ctr"/>
            <a:r>
              <a:rPr lang="en-US" sz="3200" dirty="0"/>
              <a:t>2</a:t>
            </a:r>
          </a:p>
        </p:txBody>
      </p:sp>
    </p:spTree>
    <p:extLst>
      <p:ext uri="{BB962C8B-B14F-4D97-AF65-F5344CB8AC3E}">
        <p14:creationId xmlns:p14="http://schemas.microsoft.com/office/powerpoint/2010/main" val="301282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101" y="320217"/>
            <a:ext cx="8765209" cy="840523"/>
          </a:xfrm>
        </p:spPr>
        <p:txBody>
          <a:bodyPr>
            <a:noAutofit/>
          </a:bodyPr>
          <a:lstStyle/>
          <a:p>
            <a:r>
              <a:rPr lang="en-US" dirty="0"/>
              <a:t>One problem all students can avoid!</a:t>
            </a:r>
          </a:p>
        </p:txBody>
      </p:sp>
      <p:pic>
        <p:nvPicPr>
          <p:cNvPr id="5" name="Content Placeholder 4"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31187" y="1313373"/>
            <a:ext cx="6273800" cy="1536700"/>
          </a:xfrm>
        </p:spPr>
      </p:pic>
      <p:sp>
        <p:nvSpPr>
          <p:cNvPr id="4" name="Slide Number Placeholder 3"/>
          <p:cNvSpPr>
            <a:spLocks noGrp="1"/>
          </p:cNvSpPr>
          <p:nvPr>
            <p:ph type="sldNum" sz="quarter" idx="12"/>
          </p:nvPr>
        </p:nvSpPr>
        <p:spPr>
          <a:xfrm>
            <a:off x="9737894" y="5867133"/>
            <a:ext cx="413375" cy="365125"/>
          </a:xfrm>
          <a:prstGeom prst="rect">
            <a:avLst/>
          </a:prstGeom>
        </p:spPr>
        <p:txBody>
          <a:bodyPr vert="horz" lIns="91440" tIns="45720" rIns="91440" bIns="45720" rtlCol="0" anchor="ctr" anchorCtr="0"/>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16</a:t>
            </a:fld>
            <a:endParaRPr lang="en-US" dirty="0"/>
          </a:p>
        </p:txBody>
      </p:sp>
      <p:sp>
        <p:nvSpPr>
          <p:cNvPr id="7" name="Right Arrow 6"/>
          <p:cNvSpPr/>
          <p:nvPr/>
        </p:nvSpPr>
        <p:spPr>
          <a:xfrm>
            <a:off x="1742340" y="2665859"/>
            <a:ext cx="1092200" cy="165100"/>
          </a:xfrm>
          <a:prstGeom prst="rightArrow">
            <a:avLst/>
          </a:prstGeom>
          <a:solidFill>
            <a:srgbClr val="0084A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94100" y="3002707"/>
            <a:ext cx="10633029" cy="3416320"/>
          </a:xfrm>
          <a:prstGeom prst="rect">
            <a:avLst/>
          </a:prstGeom>
          <a:solidFill>
            <a:schemeClr val="bg1"/>
          </a:solidFill>
        </p:spPr>
        <p:txBody>
          <a:bodyPr wrap="square" rtlCol="0">
            <a:spAutoFit/>
          </a:bodyPr>
          <a:lstStyle/>
          <a:p>
            <a:r>
              <a:rPr lang="en-US" sz="2000" dirty="0"/>
              <a:t>Now the safety issue comes up again, in the yearly switch to and from DST. One study shows </a:t>
            </a:r>
            <a:r>
              <a:rPr lang="en-US" sz="2000" b="1" dirty="0">
                <a:solidFill>
                  <a:srgbClr val="C00000"/>
                </a:solidFill>
              </a:rPr>
              <a:t>pedestrian fatalities from cars increased immediately after clocks were set back in the fall</a:t>
            </a:r>
            <a:r>
              <a:rPr lang="en-US" sz="2000" dirty="0">
                <a:solidFill>
                  <a:srgbClr val="C00000"/>
                </a:solidFill>
              </a:rPr>
              <a:t>. </a:t>
            </a:r>
            <a:r>
              <a:rPr lang="en-US" sz="2000" dirty="0"/>
              <a:t>Arguments continue </a:t>
            </a:r>
            <a:r>
              <a:rPr lang="en-US" sz="2000" dirty="0">
                <a:solidFill>
                  <a:srgbClr val="C00000"/>
                </a:solidFill>
              </a:rPr>
              <a:t>with </a:t>
            </a:r>
            <a:r>
              <a:rPr lang="en-US" sz="2000" b="1" dirty="0">
                <a:solidFill>
                  <a:srgbClr val="C00000"/>
                </a:solidFill>
              </a:rPr>
              <a:t>another study that shows 227 pedestrians were killed in the week following the end of DST compared with 65 pedestrians killed the week before DST ended</a:t>
            </a:r>
            <a:r>
              <a:rPr lang="en-US" sz="2000" dirty="0">
                <a:solidFill>
                  <a:srgbClr val="C00000"/>
                </a:solidFill>
              </a:rPr>
              <a:t>.</a:t>
            </a:r>
            <a:r>
              <a:rPr lang="en-US" sz="2000" dirty="0"/>
              <a:t> lt is also stated </a:t>
            </a:r>
            <a:r>
              <a:rPr lang="en-US" sz="2000" dirty="0">
                <a:solidFill>
                  <a:srgbClr val="C00000"/>
                </a:solidFill>
              </a:rPr>
              <a:t>that</a:t>
            </a:r>
            <a:r>
              <a:rPr lang="en-US" sz="2000" b="1" dirty="0">
                <a:solidFill>
                  <a:srgbClr val="C00000"/>
                </a:solidFill>
              </a:rPr>
              <a:t> the adjustment period drivers endure each year is a dangerous time for pedestrians, and DST may be the reason</a:t>
            </a:r>
            <a:r>
              <a:rPr lang="en-US" sz="2000" dirty="0">
                <a:solidFill>
                  <a:srgbClr val="C00000"/>
                </a:solidFill>
              </a:rPr>
              <a:t>. </a:t>
            </a:r>
            <a:r>
              <a:rPr lang="en-US" sz="2000" b="1" dirty="0">
                <a:solidFill>
                  <a:srgbClr val="C00000"/>
                </a:solidFill>
              </a:rPr>
              <a:t>Instead of a gradual transition in the morning or afternoon by just minutes of sunlight each day, the immediate shift of one hour forward or backward fails to provide drives and pedestrians time to adjust.</a:t>
            </a:r>
            <a:r>
              <a:rPr lang="en-US" sz="2000" dirty="0">
                <a:solidFill>
                  <a:srgbClr val="C00000"/>
                </a:solidFill>
              </a:rPr>
              <a:t> </a:t>
            </a:r>
            <a:r>
              <a:rPr lang="en-US" sz="2000" dirty="0"/>
              <a:t>These opponents believe the consideration of cost and confusion are simply not worth all of the trouble. With everything there are pros and cons no matter what, so in the end we can only hope the good outweighs the bad. </a:t>
            </a:r>
          </a:p>
          <a:p>
            <a:endParaRPr lang="en-US" sz="1600" dirty="0"/>
          </a:p>
        </p:txBody>
      </p:sp>
      <p:sp>
        <p:nvSpPr>
          <p:cNvPr id="3" name="TextBox 2">
            <a:extLst>
              <a:ext uri="{FF2B5EF4-FFF2-40B4-BE49-F238E27FC236}">
                <a16:creationId xmlns:a16="http://schemas.microsoft.com/office/drawing/2014/main" id="{C7556497-389B-41A9-85F9-C20CA655E666}"/>
              </a:ext>
            </a:extLst>
          </p:cNvPr>
          <p:cNvSpPr txBox="1"/>
          <p:nvPr/>
        </p:nvSpPr>
        <p:spPr>
          <a:xfrm>
            <a:off x="694101" y="6264920"/>
            <a:ext cx="6023735" cy="369332"/>
          </a:xfrm>
          <a:prstGeom prst="rect">
            <a:avLst/>
          </a:prstGeom>
          <a:solidFill>
            <a:srgbClr val="92D050"/>
          </a:solidFill>
        </p:spPr>
        <p:txBody>
          <a:bodyPr wrap="square" rtlCol="0">
            <a:spAutoFit/>
          </a:bodyPr>
          <a:lstStyle/>
          <a:p>
            <a:r>
              <a:rPr lang="en-US" dirty="0"/>
              <a:t>Note: Text in red was copied directly from the source text.</a:t>
            </a:r>
          </a:p>
        </p:txBody>
      </p:sp>
    </p:spTree>
    <p:extLst>
      <p:ext uri="{BB962C8B-B14F-4D97-AF65-F5344CB8AC3E}">
        <p14:creationId xmlns:p14="http://schemas.microsoft.com/office/powerpoint/2010/main" val="2533667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39AA7-E787-7B64-2DDE-C06A02ECD8F0}"/>
              </a:ext>
            </a:extLst>
          </p:cNvPr>
          <p:cNvSpPr>
            <a:spLocks noGrp="1"/>
          </p:cNvSpPr>
          <p:nvPr>
            <p:ph type="title"/>
          </p:nvPr>
        </p:nvSpPr>
        <p:spPr>
          <a:xfrm>
            <a:off x="401450" y="1381145"/>
            <a:ext cx="4370583" cy="1600200"/>
          </a:xfrm>
        </p:spPr>
        <p:txBody>
          <a:bodyPr/>
          <a:lstStyle/>
          <a:p>
            <a:r>
              <a:rPr lang="en-US" dirty="0"/>
              <a:t>Improving Students’ Reading Skills</a:t>
            </a:r>
          </a:p>
        </p:txBody>
      </p:sp>
      <p:pic>
        <p:nvPicPr>
          <p:cNvPr id="7" name="Picture Placeholder 6" descr="Question mark on green pastel background">
            <a:extLst>
              <a:ext uri="{FF2B5EF4-FFF2-40B4-BE49-F238E27FC236}">
                <a16:creationId xmlns:a16="http://schemas.microsoft.com/office/drawing/2014/main" id="{B2F1BCA3-4EAF-7821-E49F-8A7643401C82}"/>
              </a:ext>
            </a:extLst>
          </p:cNvPr>
          <p:cNvPicPr>
            <a:picLocks noGrp="1" noChangeAspect="1"/>
          </p:cNvPicPr>
          <p:nvPr>
            <p:ph type="pic" idx="1"/>
          </p:nvPr>
        </p:nvPicPr>
        <p:blipFill>
          <a:blip r:embed="rId2"/>
          <a:srcRect l="4480" r="4480"/>
          <a:stretch>
            <a:fillRect/>
          </a:stretch>
        </p:blipFill>
        <p:spPr/>
      </p:pic>
      <p:sp>
        <p:nvSpPr>
          <p:cNvPr id="4" name="Text Placeholder 3">
            <a:extLst>
              <a:ext uri="{FF2B5EF4-FFF2-40B4-BE49-F238E27FC236}">
                <a16:creationId xmlns:a16="http://schemas.microsoft.com/office/drawing/2014/main" id="{1DD12DB7-59AC-085A-8517-96FF047D8B3C}"/>
              </a:ext>
            </a:extLst>
          </p:cNvPr>
          <p:cNvSpPr>
            <a:spLocks noGrp="1"/>
          </p:cNvSpPr>
          <p:nvPr>
            <p:ph type="body" sz="half" idx="2"/>
          </p:nvPr>
        </p:nvSpPr>
        <p:spPr>
          <a:xfrm>
            <a:off x="401443" y="3159126"/>
            <a:ext cx="4370583" cy="1287345"/>
          </a:xfrm>
        </p:spPr>
        <p:txBody>
          <a:bodyPr/>
          <a:lstStyle/>
          <a:p>
            <a:r>
              <a:rPr lang="en-US" dirty="0"/>
              <a:t>My students know the basics. So, where should I begin?</a:t>
            </a:r>
          </a:p>
        </p:txBody>
      </p:sp>
      <p:sp>
        <p:nvSpPr>
          <p:cNvPr id="5" name="Slide Number Placeholder 4">
            <a:extLst>
              <a:ext uri="{FF2B5EF4-FFF2-40B4-BE49-F238E27FC236}">
                <a16:creationId xmlns:a16="http://schemas.microsoft.com/office/drawing/2014/main" id="{DE3E72D9-D362-374A-636B-31288FE2191C}"/>
              </a:ext>
            </a:extLst>
          </p:cNvPr>
          <p:cNvSpPr>
            <a:spLocks noGrp="1"/>
          </p:cNvSpPr>
          <p:nvPr>
            <p:ph type="sldNum" sz="quarter" idx="10"/>
          </p:nvPr>
        </p:nvSpPr>
        <p:spPr/>
        <p:txBody>
          <a:bodyPr/>
          <a:lstStyle/>
          <a:p>
            <a:fld id="{BAE26A2A-DE5F-EA41-900F-AB5C4F1D9848}" type="slidenum">
              <a:rPr lang="en-US" smtClean="0"/>
              <a:pPr/>
              <a:t>17</a:t>
            </a:fld>
            <a:endParaRPr lang="en-US" dirty="0"/>
          </a:p>
        </p:txBody>
      </p:sp>
    </p:spTree>
    <p:extLst>
      <p:ext uri="{BB962C8B-B14F-4D97-AF65-F5344CB8AC3E}">
        <p14:creationId xmlns:p14="http://schemas.microsoft.com/office/powerpoint/2010/main" val="3716270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A511E-FB3F-814C-9BB6-9DDDAB1A2F6A}"/>
              </a:ext>
            </a:extLst>
          </p:cNvPr>
          <p:cNvSpPr>
            <a:spLocks noGrp="1"/>
          </p:cNvSpPr>
          <p:nvPr>
            <p:ph type="title"/>
          </p:nvPr>
        </p:nvSpPr>
        <p:spPr/>
        <p:txBody>
          <a:bodyPr/>
          <a:lstStyle/>
          <a:p>
            <a:r>
              <a:rPr lang="en-US" dirty="0"/>
              <a:t>Close Reading</a:t>
            </a:r>
          </a:p>
        </p:txBody>
      </p:sp>
      <p:sp>
        <p:nvSpPr>
          <p:cNvPr id="3" name="Slide Number Placeholder 2">
            <a:extLst>
              <a:ext uri="{FF2B5EF4-FFF2-40B4-BE49-F238E27FC236}">
                <a16:creationId xmlns:a16="http://schemas.microsoft.com/office/drawing/2014/main" id="{6EDA56BF-7B3D-1249-B0E5-8C0D23267099}"/>
              </a:ext>
            </a:extLst>
          </p:cNvPr>
          <p:cNvSpPr>
            <a:spLocks noGrp="1"/>
          </p:cNvSpPr>
          <p:nvPr>
            <p:ph type="sldNum" sz="quarter" idx="12"/>
          </p:nvPr>
        </p:nvSpPr>
        <p:spPr/>
        <p:txBody>
          <a:bodyPr/>
          <a:lstStyle/>
          <a:p>
            <a:fld id="{BAE26A2A-DE5F-EA41-900F-AB5C4F1D9848}" type="slidenum">
              <a:rPr lang="en-US" smtClean="0"/>
              <a:pPr/>
              <a:t>18</a:t>
            </a:fld>
            <a:endParaRPr lang="en-US"/>
          </a:p>
        </p:txBody>
      </p:sp>
      <p:sp>
        <p:nvSpPr>
          <p:cNvPr id="5" name="Text Placeholder 4">
            <a:extLst>
              <a:ext uri="{FF2B5EF4-FFF2-40B4-BE49-F238E27FC236}">
                <a16:creationId xmlns:a16="http://schemas.microsoft.com/office/drawing/2014/main" id="{92D71543-971B-DC41-91FE-50C4A74B21AE}"/>
              </a:ext>
            </a:extLst>
          </p:cNvPr>
          <p:cNvSpPr>
            <a:spLocks noGrp="1"/>
          </p:cNvSpPr>
          <p:nvPr>
            <p:ph type="body" sz="quarter" idx="14"/>
          </p:nvPr>
        </p:nvSpPr>
        <p:spPr/>
        <p:txBody>
          <a:bodyPr anchor="ctr"/>
          <a:lstStyle/>
          <a:p>
            <a:r>
              <a:rPr lang="en-US" dirty="0"/>
              <a:t>Textual Analysis</a:t>
            </a:r>
          </a:p>
        </p:txBody>
      </p:sp>
      <p:sp>
        <p:nvSpPr>
          <p:cNvPr id="6" name="Text Placeholder 5">
            <a:extLst>
              <a:ext uri="{FF2B5EF4-FFF2-40B4-BE49-F238E27FC236}">
                <a16:creationId xmlns:a16="http://schemas.microsoft.com/office/drawing/2014/main" id="{B323CD5D-1311-B74B-9A09-C71E4BB6BC94}"/>
              </a:ext>
            </a:extLst>
          </p:cNvPr>
          <p:cNvSpPr>
            <a:spLocks noGrp="1"/>
          </p:cNvSpPr>
          <p:nvPr>
            <p:ph type="body" sz="quarter" idx="15"/>
          </p:nvPr>
        </p:nvSpPr>
        <p:spPr/>
        <p:txBody>
          <a:bodyPr anchor="ctr"/>
          <a:lstStyle/>
          <a:p>
            <a:r>
              <a:rPr lang="en-US" dirty="0"/>
              <a:t>A process of reading with intent and depth, going beyond a superficial understanding to uncover layers of meaning and significance. </a:t>
            </a:r>
          </a:p>
        </p:txBody>
      </p:sp>
      <p:pic>
        <p:nvPicPr>
          <p:cNvPr id="7" name="Content Placeholder 6" descr="Hardcover books">
            <a:extLst>
              <a:ext uri="{FF2B5EF4-FFF2-40B4-BE49-F238E27FC236}">
                <a16:creationId xmlns:a16="http://schemas.microsoft.com/office/drawing/2014/main" id="{62D278C0-2F43-5A82-B950-4250674961BE}"/>
              </a:ext>
            </a:extLst>
          </p:cNvPr>
          <p:cNvPicPr>
            <a:picLocks noGrp="1" noChangeAspect="1"/>
          </p:cNvPicPr>
          <p:nvPr>
            <p:ph sz="quarter" idx="13"/>
          </p:nvPr>
        </p:nvPicPr>
        <p:blipFill>
          <a:blip r:embed="rId2"/>
          <a:stretch>
            <a:fillRect/>
          </a:stretch>
        </p:blipFill>
        <p:spPr>
          <a:xfrm>
            <a:off x="4046538" y="1690688"/>
            <a:ext cx="4062412" cy="2708275"/>
          </a:xfrm>
        </p:spPr>
      </p:pic>
    </p:spTree>
    <p:extLst>
      <p:ext uri="{BB962C8B-B14F-4D97-AF65-F5344CB8AC3E}">
        <p14:creationId xmlns:p14="http://schemas.microsoft.com/office/powerpoint/2010/main" val="4066498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lstStyle/>
          <a:p>
            <a:r>
              <a:rPr lang="en-US" dirty="0"/>
              <a:t>Close Reading</a:t>
            </a:r>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19</a:t>
            </a:fld>
            <a:endParaRPr lang="en-US" dirty="0"/>
          </a:p>
        </p:txBody>
      </p:sp>
      <p:sp>
        <p:nvSpPr>
          <p:cNvPr id="3" name="Content Placeholder 2">
            <a:extLst>
              <a:ext uri="{FF2B5EF4-FFF2-40B4-BE49-F238E27FC236}">
                <a16:creationId xmlns:a16="http://schemas.microsoft.com/office/drawing/2014/main" id="{58F58233-C22D-E087-C752-C2FD30CCBD87}"/>
              </a:ext>
            </a:extLst>
          </p:cNvPr>
          <p:cNvSpPr>
            <a:spLocks noGrp="1" noChangeArrowheads="1"/>
          </p:cNvSpPr>
          <p:nvPr>
            <p:ph idx="1"/>
          </p:nvPr>
        </p:nvSpPr>
        <p:spPr bwMode="auto">
          <a:xfrm>
            <a:off x="527912" y="1343304"/>
            <a:ext cx="11136175" cy="453194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0" rIns="0" bIns="12696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200" b="1" i="0" u="none" strike="noStrike" cap="none" normalizeH="0" baseline="0" dirty="0">
                <a:ln>
                  <a:noFill/>
                </a:ln>
                <a:solidFill>
                  <a:srgbClr val="001D35"/>
                </a:solidFill>
                <a:effectLst/>
                <a:latin typeface="Google Sans"/>
              </a:rPr>
              <a:t>Careful and Repeated Readings</a:t>
            </a:r>
            <a:endParaRPr kumimoji="0" lang="en-US" altLang="en-US" sz="2200" b="0" i="0" u="none" strike="noStrike" cap="none" normalizeH="0" baseline="0" dirty="0">
              <a:ln>
                <a:noFill/>
              </a:ln>
              <a:solidFill>
                <a:srgbClr val="001D35"/>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545D7E"/>
                </a:solidFill>
                <a:effectLst/>
                <a:latin typeface="Google Sans"/>
              </a:rPr>
              <a:t>	</a:t>
            </a:r>
            <a:r>
              <a:rPr lang="en-US" altLang="en-US" sz="2200" dirty="0">
                <a:solidFill>
                  <a:srgbClr val="545D7E"/>
                </a:solidFill>
                <a:latin typeface="Google Sans"/>
              </a:rPr>
              <a:t>R</a:t>
            </a:r>
            <a:r>
              <a:rPr kumimoji="0" lang="en-US" altLang="en-US" sz="2200" b="0" i="0" u="none" strike="noStrike" cap="none" normalizeH="0" baseline="0" dirty="0">
                <a:ln>
                  <a:noFill/>
                </a:ln>
                <a:solidFill>
                  <a:srgbClr val="545D7E"/>
                </a:solidFill>
                <a:effectLst/>
                <a:latin typeface="Google Sans"/>
              </a:rPr>
              <a:t>equires multiple readings of the text</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200" b="1" i="0" u="none" strike="noStrike" cap="none" normalizeH="0" baseline="0" dirty="0">
                <a:ln>
                  <a:noFill/>
                </a:ln>
                <a:solidFill>
                  <a:srgbClr val="001D35"/>
                </a:solidFill>
                <a:effectLst/>
                <a:latin typeface="Google Sans"/>
              </a:rPr>
              <a:t>Annotation</a:t>
            </a:r>
            <a:endParaRPr kumimoji="0" lang="en-US" altLang="en-US" sz="2200" b="0" i="0" u="none" strike="noStrike" cap="none" normalizeH="0" baseline="0" dirty="0">
              <a:ln>
                <a:noFill/>
              </a:ln>
              <a:solidFill>
                <a:srgbClr val="001D35"/>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545D7E"/>
                </a:solidFill>
                <a:effectLst/>
                <a:latin typeface="Google Sans"/>
              </a:rPr>
              <a:t>	Annotating</a:t>
            </a:r>
            <a:r>
              <a:rPr kumimoji="0" lang="en-US" altLang="en-US" sz="2200" b="0" i="0" u="none" strike="noStrike" cap="none" normalizeH="0" dirty="0">
                <a:ln>
                  <a:noFill/>
                </a:ln>
                <a:solidFill>
                  <a:srgbClr val="545D7E"/>
                </a:solidFill>
                <a:effectLst/>
                <a:latin typeface="Google Sans"/>
              </a:rPr>
              <a:t> of text (highlighting, underlining, making notes</a:t>
            </a:r>
            <a:endParaRPr kumimoji="0" lang="en-US" altLang="en-US" sz="2200" b="0" i="0" u="none" strike="noStrike" cap="none" normalizeH="0" baseline="0" dirty="0">
              <a:ln>
                <a:noFill/>
              </a:ln>
              <a:solidFill>
                <a:srgbClr val="545D7E"/>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545D7E"/>
                </a:solidFill>
                <a:effectLst/>
                <a:latin typeface="Google Sans"/>
              </a:rPr>
              <a:t>	</a:t>
            </a:r>
            <a:r>
              <a:rPr lang="en-US" altLang="en-US" sz="2200" dirty="0">
                <a:solidFill>
                  <a:srgbClr val="545D7E"/>
                </a:solidFill>
                <a:latin typeface="Google Sans"/>
              </a:rPr>
              <a:t>A</a:t>
            </a:r>
            <a:r>
              <a:rPr kumimoji="0" lang="en-US" altLang="en-US" sz="2200" b="0" i="0" u="none" strike="noStrike" cap="none" normalizeH="0" baseline="0" dirty="0">
                <a:ln>
                  <a:noFill/>
                </a:ln>
                <a:solidFill>
                  <a:srgbClr val="545D7E"/>
                </a:solidFill>
                <a:effectLst/>
                <a:latin typeface="Google Sans"/>
              </a:rPr>
              <a:t>ctive engagement with the text</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200" b="1" i="0" u="none" strike="noStrike" cap="none" normalizeH="0" baseline="0" dirty="0">
                <a:ln>
                  <a:noFill/>
                </a:ln>
                <a:solidFill>
                  <a:srgbClr val="001D35"/>
                </a:solidFill>
                <a:effectLst/>
                <a:latin typeface="Google Sans"/>
              </a:rPr>
              <a:t>Focus on Language and Structure</a:t>
            </a:r>
            <a:endParaRPr kumimoji="0" lang="en-US" altLang="en-US" sz="2200" b="0" i="0" u="none" strike="noStrike" cap="none" normalizeH="0" baseline="0" dirty="0">
              <a:ln>
                <a:noFill/>
              </a:ln>
              <a:solidFill>
                <a:srgbClr val="001D35"/>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545D7E"/>
                </a:solidFill>
                <a:effectLst/>
                <a:latin typeface="Google Sans"/>
              </a:rPr>
              <a:t>	Examination</a:t>
            </a:r>
            <a:r>
              <a:rPr kumimoji="0" lang="en-US" altLang="en-US" sz="2200" b="0" i="0" u="none" strike="noStrike" cap="none" normalizeH="0" dirty="0">
                <a:ln>
                  <a:noFill/>
                </a:ln>
                <a:solidFill>
                  <a:srgbClr val="545D7E"/>
                </a:solidFill>
                <a:effectLst/>
                <a:latin typeface="Google Sans"/>
              </a:rPr>
              <a:t> of </a:t>
            </a:r>
            <a:r>
              <a:rPr kumimoji="0" lang="en-US" altLang="en-US" sz="2200" b="0" i="0" u="none" strike="noStrike" cap="none" normalizeH="0" baseline="0" dirty="0">
                <a:ln>
                  <a:noFill/>
                </a:ln>
                <a:solidFill>
                  <a:srgbClr val="545D7E"/>
                </a:solidFill>
                <a:effectLst/>
                <a:latin typeface="Google Sans"/>
              </a:rPr>
              <a:t>author's word choices (diction), sentence structure, imagery, figurative language, 	to understand how they shape the text's meaning</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200" b="1" i="0" u="none" strike="noStrike" cap="none" normalizeH="0" baseline="0" dirty="0">
                <a:ln>
                  <a:noFill/>
                </a:ln>
                <a:solidFill>
                  <a:srgbClr val="001D35"/>
                </a:solidFill>
                <a:effectLst/>
                <a:latin typeface="Google Sans"/>
              </a:rPr>
              <a:t>Analysis of Content and Craft</a:t>
            </a:r>
            <a:endParaRPr kumimoji="0" lang="en-US" altLang="en-US" sz="2200" b="0" i="0" u="none" strike="noStrike" cap="none" normalizeH="0" baseline="0" dirty="0">
              <a:ln>
                <a:noFill/>
              </a:ln>
              <a:solidFill>
                <a:srgbClr val="001D35"/>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545D7E"/>
                </a:solidFill>
                <a:effectLst/>
                <a:latin typeface="Google Sans"/>
              </a:rPr>
              <a:t>	</a:t>
            </a:r>
            <a:r>
              <a:rPr lang="en-US" altLang="en-US" sz="2200" dirty="0">
                <a:solidFill>
                  <a:srgbClr val="545D7E"/>
                </a:solidFill>
                <a:latin typeface="Google Sans"/>
              </a:rPr>
              <a:t>A</a:t>
            </a:r>
            <a:r>
              <a:rPr kumimoji="0" lang="en-US" altLang="en-US" sz="2200" b="0" i="0" u="none" strike="noStrike" cap="none" normalizeH="0" baseline="0" dirty="0">
                <a:ln>
                  <a:noFill/>
                </a:ln>
                <a:solidFill>
                  <a:srgbClr val="545D7E"/>
                </a:solidFill>
                <a:effectLst/>
                <a:latin typeface="Google Sans"/>
              </a:rPr>
              <a:t>nalysis</a:t>
            </a:r>
            <a:r>
              <a:rPr kumimoji="0" lang="en-US" altLang="en-US" sz="2200" b="0" i="0" u="none" strike="noStrike" cap="none" normalizeH="0" dirty="0">
                <a:ln>
                  <a:noFill/>
                </a:ln>
                <a:solidFill>
                  <a:srgbClr val="545D7E"/>
                </a:solidFill>
                <a:effectLst/>
                <a:latin typeface="Google Sans"/>
              </a:rPr>
              <a:t> of</a:t>
            </a:r>
            <a:r>
              <a:rPr kumimoji="0" lang="en-US" altLang="en-US" sz="2200" b="0" i="0" u="none" strike="noStrike" cap="none" normalizeH="0" baseline="0" dirty="0">
                <a:ln>
                  <a:noFill/>
                </a:ln>
                <a:solidFill>
                  <a:srgbClr val="545D7E"/>
                </a:solidFill>
                <a:effectLst/>
                <a:latin typeface="Google Sans"/>
              </a:rPr>
              <a:t> what the text says and how it says it</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200" b="1" i="0" u="none" strike="noStrike" cap="none" normalizeH="0" baseline="0" dirty="0">
                <a:ln>
                  <a:noFill/>
                </a:ln>
                <a:solidFill>
                  <a:srgbClr val="001D35"/>
                </a:solidFill>
                <a:effectLst/>
                <a:latin typeface="Google Sans"/>
              </a:rPr>
              <a:t>Interpretation</a:t>
            </a:r>
            <a:endParaRPr kumimoji="0" lang="en-US" altLang="en-US" sz="2200" b="0" i="0" u="none" strike="noStrike" cap="none" normalizeH="0" baseline="0" dirty="0">
              <a:ln>
                <a:noFill/>
              </a:ln>
              <a:solidFill>
                <a:srgbClr val="001D35"/>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545D7E"/>
                </a:solidFill>
                <a:effectLst/>
                <a:latin typeface="Google Sans"/>
              </a:rPr>
              <a:t>	</a:t>
            </a:r>
            <a:r>
              <a:rPr lang="en-US" altLang="en-US" sz="2200" dirty="0">
                <a:solidFill>
                  <a:srgbClr val="545D7E"/>
                </a:solidFill>
                <a:latin typeface="Google Sans"/>
              </a:rPr>
              <a:t>S</a:t>
            </a:r>
            <a:r>
              <a:rPr kumimoji="0" lang="en-US" altLang="en-US" sz="2200" b="0" i="0" u="none" strike="noStrike" cap="none" normalizeH="0" baseline="0" dirty="0">
                <a:ln>
                  <a:noFill/>
                </a:ln>
                <a:solidFill>
                  <a:srgbClr val="545D7E"/>
                </a:solidFill>
                <a:effectLst/>
                <a:latin typeface="Google Sans"/>
              </a:rPr>
              <a:t>eeks to understand the text's deeper meanings and significance</a:t>
            </a:r>
            <a:endParaRPr kumimoji="0" lang="en-US" altLang="en-US" sz="2200" b="0" i="0" u="none" strike="noStrike" cap="none" normalizeH="0" baseline="0" dirty="0">
              <a:ln>
                <a:noFill/>
              </a:ln>
              <a:solidFill>
                <a:srgbClr val="001D35"/>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27240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3C38F-E759-FB60-62B9-8732117869A4}"/>
              </a:ext>
            </a:extLst>
          </p:cNvPr>
          <p:cNvSpPr>
            <a:spLocks noGrp="1"/>
          </p:cNvSpPr>
          <p:nvPr>
            <p:ph type="title"/>
          </p:nvPr>
        </p:nvSpPr>
        <p:spPr/>
        <p:txBody>
          <a:bodyPr/>
          <a:lstStyle/>
          <a:p>
            <a:r>
              <a:rPr lang="en-US" dirty="0"/>
              <a:t>Access Materials</a:t>
            </a:r>
          </a:p>
        </p:txBody>
      </p:sp>
      <p:sp>
        <p:nvSpPr>
          <p:cNvPr id="3" name="Content Placeholder 2">
            <a:extLst>
              <a:ext uri="{FF2B5EF4-FFF2-40B4-BE49-F238E27FC236}">
                <a16:creationId xmlns:a16="http://schemas.microsoft.com/office/drawing/2014/main" id="{23B2E3D1-2EB8-0656-B5F5-4EBF50E83D3D}"/>
              </a:ext>
            </a:extLst>
          </p:cNvPr>
          <p:cNvSpPr>
            <a:spLocks noGrp="1"/>
          </p:cNvSpPr>
          <p:nvPr>
            <p:ph idx="1"/>
          </p:nvPr>
        </p:nvSpPr>
        <p:spPr>
          <a:xfrm>
            <a:off x="311009" y="1202627"/>
            <a:ext cx="11351941" cy="488071"/>
          </a:xfrm>
        </p:spPr>
        <p:txBody>
          <a:bodyPr>
            <a:noAutofit/>
          </a:bodyPr>
          <a:lstStyle/>
          <a:p>
            <a:pPr marL="0" indent="0">
              <a:buNone/>
            </a:pPr>
            <a:r>
              <a:rPr lang="en-US" sz="3200" dirty="0"/>
              <a:t>https://bit.ly/GEDRLA2025</a:t>
            </a:r>
          </a:p>
        </p:txBody>
      </p:sp>
      <p:sp>
        <p:nvSpPr>
          <p:cNvPr id="4" name="Slide Number Placeholder 3">
            <a:extLst>
              <a:ext uri="{FF2B5EF4-FFF2-40B4-BE49-F238E27FC236}">
                <a16:creationId xmlns:a16="http://schemas.microsoft.com/office/drawing/2014/main" id="{DC0BDF16-25CC-224B-7DF4-0EBA42FAFD2C}"/>
              </a:ext>
            </a:extLst>
          </p:cNvPr>
          <p:cNvSpPr>
            <a:spLocks noGrp="1"/>
          </p:cNvSpPr>
          <p:nvPr>
            <p:ph type="sldNum" sz="quarter" idx="12"/>
          </p:nvPr>
        </p:nvSpPr>
        <p:spPr/>
        <p:txBody>
          <a:bodyPr/>
          <a:lstStyle/>
          <a:p>
            <a:fld id="{BAE26A2A-DE5F-EA41-900F-AB5C4F1D9848}" type="slidenum">
              <a:rPr lang="en-US" smtClean="0"/>
              <a:t>2</a:t>
            </a:fld>
            <a:endParaRPr lang="en-US"/>
          </a:p>
        </p:txBody>
      </p:sp>
      <p:sp>
        <p:nvSpPr>
          <p:cNvPr id="9" name="TextBox 8">
            <a:extLst>
              <a:ext uri="{FF2B5EF4-FFF2-40B4-BE49-F238E27FC236}">
                <a16:creationId xmlns:a16="http://schemas.microsoft.com/office/drawing/2014/main" id="{A722CF2F-9B7D-B19F-FD14-5E941FE8F011}"/>
              </a:ext>
            </a:extLst>
          </p:cNvPr>
          <p:cNvSpPr txBox="1"/>
          <p:nvPr/>
        </p:nvSpPr>
        <p:spPr>
          <a:xfrm>
            <a:off x="401444" y="2120202"/>
            <a:ext cx="10902952" cy="3539430"/>
          </a:xfrm>
          <a:prstGeom prst="rect">
            <a:avLst/>
          </a:prstGeom>
          <a:noFill/>
        </p:spPr>
        <p:txBody>
          <a:bodyPr wrap="square" rtlCol="0">
            <a:spAutoFit/>
          </a:bodyPr>
          <a:lstStyle/>
          <a:p>
            <a:r>
              <a:rPr lang="en-US" sz="3200" dirty="0"/>
              <a:t>In this two-part session, we will focus on what students need to learn and be able to demonstrate to write an effective extended response, including:</a:t>
            </a:r>
          </a:p>
          <a:p>
            <a:pPr marL="457200" indent="-457200">
              <a:buFont typeface="Arial" panose="020B0604020202020204" pitchFamily="34" charset="0"/>
              <a:buChar char="•"/>
            </a:pPr>
            <a:r>
              <a:rPr lang="en-US" sz="3200" dirty="0"/>
              <a:t>Close Reading</a:t>
            </a:r>
          </a:p>
          <a:p>
            <a:pPr marL="457200" indent="-457200">
              <a:buFont typeface="Arial" panose="020B0604020202020204" pitchFamily="34" charset="0"/>
              <a:buChar char="•"/>
            </a:pPr>
            <a:r>
              <a:rPr lang="en-US" sz="3200" dirty="0"/>
              <a:t>Writing Basics – grammar, mechanics and usage</a:t>
            </a:r>
          </a:p>
          <a:p>
            <a:pPr marL="457200" indent="-457200">
              <a:buFont typeface="Arial" panose="020B0604020202020204" pitchFamily="34" charset="0"/>
              <a:buChar char="•"/>
            </a:pPr>
            <a:r>
              <a:rPr lang="en-US" sz="3200" dirty="0"/>
              <a:t>Developing and supporting an argumentative essay</a:t>
            </a:r>
          </a:p>
          <a:p>
            <a:endParaRPr lang="en-US" sz="3200" dirty="0"/>
          </a:p>
        </p:txBody>
      </p:sp>
    </p:spTree>
    <p:extLst>
      <p:ext uri="{BB962C8B-B14F-4D97-AF65-F5344CB8AC3E}">
        <p14:creationId xmlns:p14="http://schemas.microsoft.com/office/powerpoint/2010/main" val="2950769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94AD6-667F-2168-7B13-BBACECDF11D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B5A6B95-4478-71E1-8EDE-7B6334E868B1}"/>
              </a:ext>
            </a:extLst>
          </p:cNvPr>
          <p:cNvSpPr>
            <a:spLocks noGrp="1"/>
          </p:cNvSpPr>
          <p:nvPr>
            <p:ph type="title"/>
          </p:nvPr>
        </p:nvSpPr>
        <p:spPr/>
        <p:txBody>
          <a:bodyPr/>
          <a:lstStyle/>
          <a:p>
            <a:r>
              <a:rPr lang="en-US" dirty="0"/>
              <a:t>Close Reading</a:t>
            </a:r>
          </a:p>
        </p:txBody>
      </p:sp>
      <p:sp>
        <p:nvSpPr>
          <p:cNvPr id="5" name="Slide Number Placeholder 4">
            <a:extLst>
              <a:ext uri="{FF2B5EF4-FFF2-40B4-BE49-F238E27FC236}">
                <a16:creationId xmlns:a16="http://schemas.microsoft.com/office/drawing/2014/main" id="{773D15CE-3822-E9C3-130D-C001F032C627}"/>
              </a:ext>
            </a:extLst>
          </p:cNvPr>
          <p:cNvSpPr>
            <a:spLocks noGrp="1"/>
          </p:cNvSpPr>
          <p:nvPr>
            <p:ph type="sldNum" sz="quarter" idx="12"/>
          </p:nvPr>
        </p:nvSpPr>
        <p:spPr/>
        <p:txBody>
          <a:bodyPr/>
          <a:lstStyle/>
          <a:p>
            <a:fld id="{BAE26A2A-DE5F-EA41-900F-AB5C4F1D9848}" type="slidenum">
              <a:rPr lang="en-US" smtClean="0"/>
              <a:pPr/>
              <a:t>20</a:t>
            </a:fld>
            <a:endParaRPr lang="en-US" dirty="0"/>
          </a:p>
        </p:txBody>
      </p:sp>
      <p:sp>
        <p:nvSpPr>
          <p:cNvPr id="3" name="Content Placeholder 2">
            <a:extLst>
              <a:ext uri="{FF2B5EF4-FFF2-40B4-BE49-F238E27FC236}">
                <a16:creationId xmlns:a16="http://schemas.microsoft.com/office/drawing/2014/main" id="{9EC9E983-88D1-2C9B-B619-122A3585D1A5}"/>
              </a:ext>
            </a:extLst>
          </p:cNvPr>
          <p:cNvSpPr>
            <a:spLocks noGrp="1" noChangeArrowheads="1"/>
          </p:cNvSpPr>
          <p:nvPr>
            <p:ph idx="1"/>
          </p:nvPr>
        </p:nvSpPr>
        <p:spPr bwMode="auto">
          <a:xfrm>
            <a:off x="401444" y="2147172"/>
            <a:ext cx="11136175" cy="185429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0" rIns="0" bIns="126960" numCol="1" anchor="t" anchorCtr="0" compatLnSpc="1">
            <a:prstTxWarp prst="textNoShape">
              <a:avLst/>
            </a:prstTxWarp>
            <a:spAutoFit/>
          </a:bodyPr>
          <a:lstStyle/>
          <a:p>
            <a:pPr marL="0" lvl="0" indent="0" algn="ctr" defTabSz="914400" eaLnBrk="0" fontAlgn="base" hangingPunct="0">
              <a:lnSpc>
                <a:spcPct val="100000"/>
              </a:lnSpc>
              <a:spcBef>
                <a:spcPct val="0"/>
              </a:spcBef>
              <a:spcAft>
                <a:spcPct val="0"/>
              </a:spcAft>
              <a:buClrTx/>
              <a:buSzTx/>
              <a:buNone/>
            </a:pPr>
            <a:r>
              <a:rPr lang="en-US" sz="3600" dirty="0"/>
              <a:t>Close reading requires a student to </a:t>
            </a:r>
            <a:r>
              <a:rPr lang="en-US" sz="3600" b="1" i="1" dirty="0"/>
              <a:t>slow</a:t>
            </a:r>
            <a:r>
              <a:rPr lang="en-US" sz="3600" dirty="0"/>
              <a:t> down, </a:t>
            </a:r>
            <a:r>
              <a:rPr lang="en-US" sz="3600" b="1" i="1" dirty="0"/>
              <a:t>pay</a:t>
            </a:r>
            <a:r>
              <a:rPr lang="en-US" sz="3600" dirty="0"/>
              <a:t> attention to details, and actively </a:t>
            </a:r>
            <a:r>
              <a:rPr lang="en-US" sz="3600" b="1" i="1" dirty="0"/>
              <a:t>construct</a:t>
            </a:r>
            <a:r>
              <a:rPr lang="en-US" sz="3600" dirty="0"/>
              <a:t> meaning from a text. </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12579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362BB6-A189-4BD9-BD37-8A24E8104080}"/>
              </a:ext>
            </a:extLst>
          </p:cNvPr>
          <p:cNvSpPr>
            <a:spLocks noGrp="1"/>
          </p:cNvSpPr>
          <p:nvPr>
            <p:ph type="title"/>
          </p:nvPr>
        </p:nvSpPr>
        <p:spPr/>
        <p:txBody>
          <a:bodyPr/>
          <a:lstStyle/>
          <a:p>
            <a:r>
              <a:rPr lang="en-US" dirty="0"/>
              <a:t>Reading Strategies</a:t>
            </a:r>
          </a:p>
        </p:txBody>
      </p:sp>
      <p:sp>
        <p:nvSpPr>
          <p:cNvPr id="2" name="Slide Number Placeholder 1">
            <a:extLst>
              <a:ext uri="{FF2B5EF4-FFF2-40B4-BE49-F238E27FC236}">
                <a16:creationId xmlns:a16="http://schemas.microsoft.com/office/drawing/2014/main" id="{E5FB911D-0B3B-4F61-B501-36C7DB85914A}"/>
              </a:ext>
            </a:extLst>
          </p:cNvPr>
          <p:cNvSpPr>
            <a:spLocks noGrp="1"/>
          </p:cNvSpPr>
          <p:nvPr>
            <p:ph type="sldNum" sz="quarter" idx="12"/>
          </p:nvPr>
        </p:nvSpPr>
        <p:spPr/>
        <p:txBody>
          <a:bodyPr/>
          <a:lstStyle/>
          <a:p>
            <a:fld id="{BAE26A2A-DE5F-EA41-900F-AB5C4F1D9848}" type="slidenum">
              <a:rPr lang="en-US" smtClean="0"/>
              <a:pPr/>
              <a:t>21</a:t>
            </a:fld>
            <a:endParaRPr lang="en-US" dirty="0"/>
          </a:p>
        </p:txBody>
      </p:sp>
      <p:graphicFrame>
        <p:nvGraphicFramePr>
          <p:cNvPr id="3" name="Table 2">
            <a:extLst>
              <a:ext uri="{FF2B5EF4-FFF2-40B4-BE49-F238E27FC236}">
                <a16:creationId xmlns:a16="http://schemas.microsoft.com/office/drawing/2014/main" id="{691168A1-1C3B-4F78-8931-780A6EF628D1}"/>
              </a:ext>
            </a:extLst>
          </p:cNvPr>
          <p:cNvGraphicFramePr>
            <a:graphicFrameLocks noGrp="1"/>
          </p:cNvGraphicFramePr>
          <p:nvPr>
            <p:extLst>
              <p:ext uri="{D42A27DB-BD31-4B8C-83A1-F6EECF244321}">
                <p14:modId xmlns:p14="http://schemas.microsoft.com/office/powerpoint/2010/main" val="3946425259"/>
              </p:ext>
            </p:extLst>
          </p:nvPr>
        </p:nvGraphicFramePr>
        <p:xfrm>
          <a:off x="438615" y="1557442"/>
          <a:ext cx="8229600" cy="3743115"/>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84031">
                <a:tc>
                  <a:txBody>
                    <a:bodyPr/>
                    <a:lstStyle/>
                    <a:p>
                      <a:r>
                        <a:rPr lang="en-US" sz="2400" dirty="0"/>
                        <a:t>Close Readers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2400" dirty="0"/>
                        <a:t>Not-So-Close Readers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584031">
                <a:tc>
                  <a:txBody>
                    <a:bodyPr/>
                    <a:lstStyle/>
                    <a:p>
                      <a:r>
                        <a:rPr lang="en-US" sz="2400" dirty="0"/>
                        <a:t>Reread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2400" dirty="0"/>
                        <a:t>Read the text once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584031">
                <a:tc>
                  <a:txBody>
                    <a:bodyPr/>
                    <a:lstStyle/>
                    <a:p>
                      <a:r>
                        <a:rPr lang="en-US" sz="2400" dirty="0"/>
                        <a:t>Focus</a:t>
                      </a:r>
                      <a:r>
                        <a:rPr lang="en-US" sz="2400" baseline="0" dirty="0"/>
                        <a:t> on the text</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2400" dirty="0"/>
                        <a:t>Let their thinking wander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584031">
                <a:tc>
                  <a:txBody>
                    <a:bodyPr/>
                    <a:lstStyle/>
                    <a:p>
                      <a:r>
                        <a:rPr lang="en-US" sz="2400" dirty="0"/>
                        <a:t>Ask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2400" dirty="0"/>
                        <a:t>Take the text at face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r h="584031">
                <a:tc>
                  <a:txBody>
                    <a:bodyPr/>
                    <a:lstStyle/>
                    <a:p>
                      <a:r>
                        <a:rPr lang="en-US" sz="2400" dirty="0"/>
                        <a:t>Pay attention to language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2400" dirty="0"/>
                        <a:t>Ignore syntax clues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4"/>
                  </a:ext>
                </a:extLst>
              </a:tr>
              <a:tr h="584031">
                <a:tc>
                  <a:txBody>
                    <a:bodyPr/>
                    <a:lstStyle/>
                    <a:p>
                      <a:r>
                        <a:rPr lang="en-US" sz="2400" dirty="0"/>
                        <a:t>Uncover</a:t>
                      </a:r>
                      <a:r>
                        <a:rPr lang="en-US" sz="2400" baseline="0" dirty="0"/>
                        <a:t> deeper meaning</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2400" dirty="0"/>
                        <a:t>Understand only at surface</a:t>
                      </a:r>
                      <a:r>
                        <a:rPr lang="en-US" sz="2400" baseline="0" dirty="0"/>
                        <a:t> level</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87753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B70352-DC32-7F9A-688E-0E54D794BFA4}"/>
              </a:ext>
            </a:extLst>
          </p:cNvPr>
          <p:cNvSpPr>
            <a:spLocks noGrp="1"/>
          </p:cNvSpPr>
          <p:nvPr>
            <p:ph idx="1"/>
          </p:nvPr>
        </p:nvSpPr>
        <p:spPr>
          <a:xfrm>
            <a:off x="5183194" y="727070"/>
            <a:ext cx="6559047" cy="5403860"/>
          </a:xfrm>
        </p:spPr>
        <p:txBody>
          <a:bodyPr/>
          <a:lstStyle/>
          <a:p>
            <a:r>
              <a:rPr lang="en-US" dirty="0"/>
              <a:t>Students need to consider the whole text context and closely analyze the details.</a:t>
            </a:r>
          </a:p>
          <a:p>
            <a:r>
              <a:rPr lang="en-US" dirty="0"/>
              <a:t>Students need to read and comprehend the text. Go back to the text to find the order of events.</a:t>
            </a:r>
          </a:p>
          <a:p>
            <a:r>
              <a:rPr lang="en-US" dirty="0"/>
              <a:t>Students need to compare two passages that share ideas or themes and focus on the similarities and differences in perspective, tone, style, structure, purpose, or impact.</a:t>
            </a:r>
          </a:p>
          <a:p>
            <a:r>
              <a:rPr lang="en-US" dirty="0"/>
              <a:t>Students need to compare two argumentative passages on the same topic that present opposing claims…and analyze how each text emphasizes different evidence or advances a difference interpretation of facts.</a:t>
            </a:r>
          </a:p>
        </p:txBody>
      </p:sp>
      <p:sp>
        <p:nvSpPr>
          <p:cNvPr id="3" name="Slide Number Placeholder 2">
            <a:extLst>
              <a:ext uri="{FF2B5EF4-FFF2-40B4-BE49-F238E27FC236}">
                <a16:creationId xmlns:a16="http://schemas.microsoft.com/office/drawing/2014/main" id="{3F9D0CC4-9EF2-C0C2-5B79-8FFD0259F35E}"/>
              </a:ext>
            </a:extLst>
          </p:cNvPr>
          <p:cNvSpPr>
            <a:spLocks noGrp="1"/>
          </p:cNvSpPr>
          <p:nvPr>
            <p:ph type="sldNum" sz="quarter" idx="10"/>
          </p:nvPr>
        </p:nvSpPr>
        <p:spPr/>
        <p:txBody>
          <a:bodyPr/>
          <a:lstStyle/>
          <a:p>
            <a:fld id="{BAE26A2A-DE5F-EA41-900F-AB5C4F1D9848}" type="slidenum">
              <a:rPr lang="en-US" smtClean="0"/>
              <a:pPr/>
              <a:t>22</a:t>
            </a:fld>
            <a:endParaRPr lang="en-US" dirty="0"/>
          </a:p>
        </p:txBody>
      </p:sp>
      <p:sp>
        <p:nvSpPr>
          <p:cNvPr id="4" name="Title 3">
            <a:extLst>
              <a:ext uri="{FF2B5EF4-FFF2-40B4-BE49-F238E27FC236}">
                <a16:creationId xmlns:a16="http://schemas.microsoft.com/office/drawing/2014/main" id="{DF688062-9590-9DE7-D522-23409CE19BCA}"/>
              </a:ext>
            </a:extLst>
          </p:cNvPr>
          <p:cNvSpPr>
            <a:spLocks noGrp="1"/>
          </p:cNvSpPr>
          <p:nvPr>
            <p:ph type="title"/>
          </p:nvPr>
        </p:nvSpPr>
        <p:spPr>
          <a:xfrm>
            <a:off x="449759" y="1683099"/>
            <a:ext cx="4370583" cy="1600200"/>
          </a:xfrm>
        </p:spPr>
        <p:txBody>
          <a:bodyPr/>
          <a:lstStyle/>
          <a:p>
            <a:r>
              <a:rPr lang="en-US" dirty="0"/>
              <a:t>Focus on the Skill Gaps</a:t>
            </a:r>
          </a:p>
        </p:txBody>
      </p:sp>
    </p:spTree>
    <p:extLst>
      <p:ext uri="{BB962C8B-B14F-4D97-AF65-F5344CB8AC3E}">
        <p14:creationId xmlns:p14="http://schemas.microsoft.com/office/powerpoint/2010/main" val="2535612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5DAA0-3B99-C6E0-8D30-5D9043FB11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F08742-4CBB-13F8-87BB-64337F7217EA}"/>
              </a:ext>
            </a:extLst>
          </p:cNvPr>
          <p:cNvSpPr>
            <a:spLocks noGrp="1"/>
          </p:cNvSpPr>
          <p:nvPr>
            <p:ph type="title"/>
          </p:nvPr>
        </p:nvSpPr>
        <p:spPr>
          <a:xfrm>
            <a:off x="401443" y="434946"/>
            <a:ext cx="8513956" cy="586135"/>
          </a:xfrm>
        </p:spPr>
        <p:txBody>
          <a:bodyPr>
            <a:normAutofit fontScale="90000"/>
          </a:bodyPr>
          <a:lstStyle/>
          <a:p>
            <a:r>
              <a:rPr lang="en-US" dirty="0"/>
              <a:t>Understanding What is Explicitly Stated</a:t>
            </a:r>
          </a:p>
        </p:txBody>
      </p:sp>
      <p:sp>
        <p:nvSpPr>
          <p:cNvPr id="3" name="Content Placeholder 2">
            <a:extLst>
              <a:ext uri="{FF2B5EF4-FFF2-40B4-BE49-F238E27FC236}">
                <a16:creationId xmlns:a16="http://schemas.microsoft.com/office/drawing/2014/main" id="{F56B83B8-4847-8F2F-BBBC-740D99251843}"/>
              </a:ext>
            </a:extLst>
          </p:cNvPr>
          <p:cNvSpPr>
            <a:spLocks noGrp="1"/>
          </p:cNvSpPr>
          <p:nvPr>
            <p:ph idx="1"/>
          </p:nvPr>
        </p:nvSpPr>
        <p:spPr>
          <a:xfrm>
            <a:off x="401442" y="1103927"/>
            <a:ext cx="10261391" cy="5560980"/>
          </a:xfrm>
        </p:spPr>
        <p:txBody>
          <a:bodyPr>
            <a:normAutofit/>
          </a:bodyPr>
          <a:lstStyle/>
          <a:p>
            <a:pPr marL="0">
              <a:lnSpc>
                <a:spcPct val="115000"/>
              </a:lnSpc>
              <a:spcAft>
                <a:spcPts val="8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rPr>
              <a:t>When leasing an apartment, there are several important things to keep in mind. First, make sure to read and understand the lease agreement thoroughly. This document covers all the terms of your tenancy, such as the rent amount, lease duration, security deposit, and maintenance responsibilities. It also includes policies on pets and guests. Be sure to check for clauses about early termination, renewal options, and late payment penalties to avoid any surprises.</a:t>
            </a:r>
          </a:p>
          <a:p>
            <a:pPr marL="0">
              <a:lnSpc>
                <a:spcPct val="115000"/>
              </a:lnSpc>
              <a:spcAft>
                <a:spcPts val="8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rPr>
              <a:t>Second, take a close look at the apartment and its neighborhood. Before signing the lease, inspect the apartment for any damages or issues that need fixing. Check for amenities like parking, laundry facilities, and security features. Also, research the neighborhood to make sure it is safe and convenient for your needs, such as being close to work, schools, and other essential services. The quality of the neighborhood can greatly affect your overall living experience.</a:t>
            </a:r>
          </a:p>
          <a:p>
            <a:pPr marL="0" indent="0">
              <a:lnSpc>
                <a:spcPct val="115000"/>
              </a:lnSpc>
              <a:spcAft>
                <a:spcPts val="8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rPr>
              <a:t>Finally, consider your financial situation. Besides the monthly rent, you will have other expenses like utilities, renter's insurance, and maintenance fees. Make sure your budget can handle these costs comfortably. It’s also a good idea to have some savings for emergencies or unexpected expenses. By planning your finances carefully, you can manage your lease responsibly and avoid financial stress.</a:t>
            </a:r>
          </a:p>
          <a:p>
            <a:pPr marL="0" indent="0">
              <a:buNone/>
            </a:pPr>
            <a:endParaRPr lang="en-US" dirty="0"/>
          </a:p>
        </p:txBody>
      </p:sp>
      <p:sp>
        <p:nvSpPr>
          <p:cNvPr id="4" name="Slide Number Placeholder 3">
            <a:extLst>
              <a:ext uri="{FF2B5EF4-FFF2-40B4-BE49-F238E27FC236}">
                <a16:creationId xmlns:a16="http://schemas.microsoft.com/office/drawing/2014/main" id="{419381C0-F41B-D911-A7DC-4DC08AC46F41}"/>
              </a:ext>
            </a:extLst>
          </p:cNvPr>
          <p:cNvSpPr>
            <a:spLocks noGrp="1"/>
          </p:cNvSpPr>
          <p:nvPr>
            <p:ph type="sldNum" sz="quarter" idx="12"/>
          </p:nvPr>
        </p:nvSpPr>
        <p:spPr/>
        <p:txBody>
          <a:bodyPr/>
          <a:lstStyle/>
          <a:p>
            <a:fld id="{BAE26A2A-DE5F-EA41-900F-AB5C4F1D9848}" type="slidenum">
              <a:rPr lang="en-US" smtClean="0"/>
              <a:t>23</a:t>
            </a:fld>
            <a:endParaRPr lang="en-US" dirty="0"/>
          </a:p>
        </p:txBody>
      </p:sp>
    </p:spTree>
    <p:extLst>
      <p:ext uri="{BB962C8B-B14F-4D97-AF65-F5344CB8AC3E}">
        <p14:creationId xmlns:p14="http://schemas.microsoft.com/office/powerpoint/2010/main" val="2777540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55071-906E-49C9-AC62-029FE144BC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97CBCD-8635-6BB7-0781-80814B552DB8}"/>
              </a:ext>
            </a:extLst>
          </p:cNvPr>
          <p:cNvSpPr>
            <a:spLocks noGrp="1"/>
          </p:cNvSpPr>
          <p:nvPr>
            <p:ph type="title"/>
          </p:nvPr>
        </p:nvSpPr>
        <p:spPr>
          <a:xfrm>
            <a:off x="401443" y="434946"/>
            <a:ext cx="8513956" cy="586135"/>
          </a:xfrm>
        </p:spPr>
        <p:txBody>
          <a:bodyPr>
            <a:normAutofit fontScale="90000"/>
          </a:bodyPr>
          <a:lstStyle/>
          <a:p>
            <a:r>
              <a:rPr lang="en-US" dirty="0"/>
              <a:t>Understanding What is Explicitly Stated</a:t>
            </a:r>
          </a:p>
        </p:txBody>
      </p:sp>
      <p:sp>
        <p:nvSpPr>
          <p:cNvPr id="3" name="Content Placeholder 2">
            <a:extLst>
              <a:ext uri="{FF2B5EF4-FFF2-40B4-BE49-F238E27FC236}">
                <a16:creationId xmlns:a16="http://schemas.microsoft.com/office/drawing/2014/main" id="{F6C67FC9-EF7A-F1C4-19E4-0CD660578A7E}"/>
              </a:ext>
            </a:extLst>
          </p:cNvPr>
          <p:cNvSpPr>
            <a:spLocks noGrp="1"/>
          </p:cNvSpPr>
          <p:nvPr>
            <p:ph idx="1"/>
          </p:nvPr>
        </p:nvSpPr>
        <p:spPr>
          <a:xfrm>
            <a:off x="401442" y="1103927"/>
            <a:ext cx="10261391" cy="5560980"/>
          </a:xfrm>
        </p:spPr>
        <p:txBody>
          <a:bodyPr>
            <a:normAutofit/>
          </a:bodyPr>
          <a:lstStyle/>
          <a:p>
            <a:pPr marL="0">
              <a:lnSpc>
                <a:spcPct val="115000"/>
              </a:lnSpc>
              <a:spcAft>
                <a:spcPts val="800"/>
              </a:spcAft>
              <a:buNone/>
            </a:pPr>
            <a:r>
              <a:rPr lang="en-US" sz="1800" b="1" u="sng" kern="100" dirty="0">
                <a:latin typeface="Aptos" panose="020B0004020202020204" pitchFamily="34" charset="0"/>
                <a:ea typeface="Aptos" panose="020B0004020202020204" pitchFamily="34" charset="0"/>
                <a:cs typeface="Times New Roman" panose="02020603050405020304" pitchFamily="18" charset="0"/>
              </a:rPr>
              <a:t>When leasing an apartment, there are several important things to keep in mind. </a:t>
            </a:r>
            <a:r>
              <a:rPr lang="en-US" sz="1800" kern="100" dirty="0">
                <a:latin typeface="Aptos" panose="020B0004020202020204" pitchFamily="34" charset="0"/>
                <a:ea typeface="Aptos" panose="020B0004020202020204" pitchFamily="34" charset="0"/>
                <a:cs typeface="Times New Roman" panose="02020603050405020304" pitchFamily="18" charset="0"/>
              </a:rPr>
              <a:t>First, make sure to </a:t>
            </a:r>
            <a:r>
              <a:rPr lang="en-US" sz="1800" i="1" kern="100" dirty="0">
                <a:latin typeface="Aptos" panose="020B0004020202020204" pitchFamily="34" charset="0"/>
                <a:ea typeface="Aptos" panose="020B0004020202020204" pitchFamily="34" charset="0"/>
                <a:cs typeface="Times New Roman" panose="02020603050405020304" pitchFamily="18" charset="0"/>
              </a:rPr>
              <a:t>read and understand the lease </a:t>
            </a:r>
            <a:r>
              <a:rPr lang="en-US" sz="1800" kern="100" dirty="0">
                <a:latin typeface="Aptos" panose="020B0004020202020204" pitchFamily="34" charset="0"/>
                <a:ea typeface="Aptos" panose="020B0004020202020204" pitchFamily="34" charset="0"/>
                <a:cs typeface="Times New Roman" panose="02020603050405020304" pitchFamily="18" charset="0"/>
              </a:rPr>
              <a:t>agreement thoroughly. This document covers all the </a:t>
            </a:r>
            <a:r>
              <a:rPr lang="en-US" sz="1800" i="1" kern="100" dirty="0">
                <a:latin typeface="Aptos" panose="020B0004020202020204" pitchFamily="34" charset="0"/>
                <a:ea typeface="Aptos" panose="020B0004020202020204" pitchFamily="34" charset="0"/>
                <a:cs typeface="Times New Roman" panose="02020603050405020304" pitchFamily="18" charset="0"/>
              </a:rPr>
              <a:t>terms</a:t>
            </a:r>
            <a:r>
              <a:rPr lang="en-US" sz="1800" kern="100" dirty="0">
                <a:latin typeface="Aptos" panose="020B0004020202020204" pitchFamily="34" charset="0"/>
                <a:ea typeface="Aptos" panose="020B0004020202020204" pitchFamily="34" charset="0"/>
                <a:cs typeface="Times New Roman" panose="02020603050405020304" pitchFamily="18" charset="0"/>
              </a:rPr>
              <a:t> of your tenancy, such as the </a:t>
            </a:r>
            <a:r>
              <a:rPr lang="en-US" sz="1800" i="1" kern="100" dirty="0">
                <a:latin typeface="Aptos" panose="020B0004020202020204" pitchFamily="34" charset="0"/>
                <a:ea typeface="Aptos" panose="020B0004020202020204" pitchFamily="34" charset="0"/>
                <a:cs typeface="Times New Roman" panose="02020603050405020304" pitchFamily="18" charset="0"/>
              </a:rPr>
              <a:t>rent amount, lease duration, security deposit, and maintenance responsibilities</a:t>
            </a:r>
            <a:r>
              <a:rPr lang="en-US" sz="1800" kern="100" dirty="0">
                <a:latin typeface="Aptos" panose="020B0004020202020204" pitchFamily="34" charset="0"/>
                <a:ea typeface="Aptos" panose="020B0004020202020204" pitchFamily="34" charset="0"/>
                <a:cs typeface="Times New Roman" panose="02020603050405020304" pitchFamily="18" charset="0"/>
              </a:rPr>
              <a:t>. It also includes </a:t>
            </a:r>
            <a:r>
              <a:rPr lang="en-US" sz="1800" i="1" kern="100" dirty="0">
                <a:latin typeface="Aptos" panose="020B0004020202020204" pitchFamily="34" charset="0"/>
                <a:ea typeface="Aptos" panose="020B0004020202020204" pitchFamily="34" charset="0"/>
                <a:cs typeface="Times New Roman" panose="02020603050405020304" pitchFamily="18" charset="0"/>
              </a:rPr>
              <a:t>policies on pets and guests</a:t>
            </a:r>
            <a:r>
              <a:rPr lang="en-US" sz="1800" kern="100" dirty="0">
                <a:latin typeface="Aptos" panose="020B0004020202020204" pitchFamily="34" charset="0"/>
                <a:ea typeface="Aptos" panose="020B0004020202020204" pitchFamily="34" charset="0"/>
                <a:cs typeface="Times New Roman" panose="02020603050405020304" pitchFamily="18" charset="0"/>
              </a:rPr>
              <a:t>. Be sure to check for clauses about </a:t>
            </a:r>
            <a:r>
              <a:rPr lang="en-US" sz="1800" i="1" kern="100" dirty="0">
                <a:latin typeface="Aptos" panose="020B0004020202020204" pitchFamily="34" charset="0"/>
                <a:ea typeface="Aptos" panose="020B0004020202020204" pitchFamily="34" charset="0"/>
                <a:cs typeface="Times New Roman" panose="02020603050405020304" pitchFamily="18" charset="0"/>
              </a:rPr>
              <a:t>early termination, renewal options, and late payment penalties </a:t>
            </a:r>
            <a:r>
              <a:rPr lang="en-US" sz="1800" kern="100" dirty="0">
                <a:latin typeface="Aptos" panose="020B0004020202020204" pitchFamily="34" charset="0"/>
                <a:ea typeface="Aptos" panose="020B0004020202020204" pitchFamily="34" charset="0"/>
                <a:cs typeface="Times New Roman" panose="02020603050405020304" pitchFamily="18" charset="0"/>
              </a:rPr>
              <a:t>to avoid any surprises.</a:t>
            </a:r>
          </a:p>
          <a:p>
            <a:pPr marL="0">
              <a:lnSpc>
                <a:spcPct val="115000"/>
              </a:lnSpc>
              <a:spcAft>
                <a:spcPts val="8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rPr>
              <a:t>Second, take a </a:t>
            </a:r>
            <a:r>
              <a:rPr lang="en-US" sz="1800" b="1" u="sng" kern="100" dirty="0">
                <a:latin typeface="Aptos" panose="020B0004020202020204" pitchFamily="34" charset="0"/>
                <a:ea typeface="Aptos" panose="020B0004020202020204" pitchFamily="34" charset="0"/>
                <a:cs typeface="Times New Roman" panose="02020603050405020304" pitchFamily="18" charset="0"/>
              </a:rPr>
              <a:t>close look at the apartment and its neighborhood</a:t>
            </a:r>
            <a:r>
              <a:rPr lang="en-US" sz="1800" kern="100" dirty="0">
                <a:latin typeface="Aptos" panose="020B0004020202020204" pitchFamily="34" charset="0"/>
                <a:ea typeface="Aptos" panose="020B0004020202020204" pitchFamily="34" charset="0"/>
                <a:cs typeface="Times New Roman" panose="02020603050405020304" pitchFamily="18" charset="0"/>
              </a:rPr>
              <a:t>. Before signing the lease, </a:t>
            </a:r>
            <a:r>
              <a:rPr lang="en-US" sz="1800" i="1" kern="100" dirty="0">
                <a:latin typeface="Aptos" panose="020B0004020202020204" pitchFamily="34" charset="0"/>
                <a:ea typeface="Aptos" panose="020B0004020202020204" pitchFamily="34" charset="0"/>
                <a:cs typeface="Times New Roman" panose="02020603050405020304" pitchFamily="18" charset="0"/>
              </a:rPr>
              <a:t>inspect </a:t>
            </a:r>
            <a:r>
              <a:rPr lang="en-US" sz="1800" kern="100" dirty="0">
                <a:latin typeface="Aptos" panose="020B0004020202020204" pitchFamily="34" charset="0"/>
                <a:ea typeface="Aptos" panose="020B0004020202020204" pitchFamily="34" charset="0"/>
                <a:cs typeface="Times New Roman" panose="02020603050405020304" pitchFamily="18" charset="0"/>
              </a:rPr>
              <a:t>the apartment for any damages or issues that need fixing. </a:t>
            </a:r>
            <a:r>
              <a:rPr lang="en-US" sz="1800" i="1" kern="100" dirty="0">
                <a:latin typeface="Aptos" panose="020B0004020202020204" pitchFamily="34" charset="0"/>
                <a:ea typeface="Aptos" panose="020B0004020202020204" pitchFamily="34" charset="0"/>
                <a:cs typeface="Times New Roman" panose="02020603050405020304" pitchFamily="18" charset="0"/>
              </a:rPr>
              <a:t>Check for amenities </a:t>
            </a:r>
            <a:r>
              <a:rPr lang="en-US" sz="1800" kern="100" dirty="0">
                <a:latin typeface="Aptos" panose="020B0004020202020204" pitchFamily="34" charset="0"/>
                <a:ea typeface="Aptos" panose="020B0004020202020204" pitchFamily="34" charset="0"/>
                <a:cs typeface="Times New Roman" panose="02020603050405020304" pitchFamily="18" charset="0"/>
              </a:rPr>
              <a:t>like parking, laundry facilities, and security features. Also, </a:t>
            </a:r>
            <a:r>
              <a:rPr lang="en-US" sz="1800" i="1" kern="100" dirty="0">
                <a:latin typeface="Aptos" panose="020B0004020202020204" pitchFamily="34" charset="0"/>
                <a:ea typeface="Aptos" panose="020B0004020202020204" pitchFamily="34" charset="0"/>
                <a:cs typeface="Times New Roman" panose="02020603050405020304" pitchFamily="18" charset="0"/>
              </a:rPr>
              <a:t>research the neighborhood </a:t>
            </a:r>
            <a:r>
              <a:rPr lang="en-US" sz="1800" kern="100" dirty="0">
                <a:latin typeface="Aptos" panose="020B0004020202020204" pitchFamily="34" charset="0"/>
                <a:ea typeface="Aptos" panose="020B0004020202020204" pitchFamily="34" charset="0"/>
                <a:cs typeface="Times New Roman" panose="02020603050405020304" pitchFamily="18" charset="0"/>
              </a:rPr>
              <a:t>to make </a:t>
            </a:r>
            <a:r>
              <a:rPr lang="en-US" sz="1800" i="1" kern="100" dirty="0">
                <a:latin typeface="Aptos" panose="020B0004020202020204" pitchFamily="34" charset="0"/>
                <a:ea typeface="Aptos" panose="020B0004020202020204" pitchFamily="34" charset="0"/>
                <a:cs typeface="Times New Roman" panose="02020603050405020304" pitchFamily="18" charset="0"/>
              </a:rPr>
              <a:t>sure it is safe and convenient for your needs, such as being close to work, schools, and other essential services</a:t>
            </a:r>
            <a:r>
              <a:rPr lang="en-US" sz="1800" kern="100" dirty="0">
                <a:latin typeface="Aptos" panose="020B0004020202020204" pitchFamily="34" charset="0"/>
                <a:ea typeface="Aptos" panose="020B0004020202020204" pitchFamily="34" charset="0"/>
                <a:cs typeface="Times New Roman" panose="02020603050405020304" pitchFamily="18" charset="0"/>
              </a:rPr>
              <a:t>. The quality of the neighborhood can greatly affect your overall living experience.</a:t>
            </a:r>
          </a:p>
          <a:p>
            <a:pPr marL="0" indent="0">
              <a:lnSpc>
                <a:spcPct val="115000"/>
              </a:lnSpc>
              <a:spcAft>
                <a:spcPts val="8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rPr>
              <a:t>Finally, </a:t>
            </a:r>
            <a:r>
              <a:rPr lang="en-US" sz="1800" b="1" u="sng" kern="100" dirty="0">
                <a:latin typeface="Aptos" panose="020B0004020202020204" pitchFamily="34" charset="0"/>
                <a:ea typeface="Aptos" panose="020B0004020202020204" pitchFamily="34" charset="0"/>
                <a:cs typeface="Times New Roman" panose="02020603050405020304" pitchFamily="18" charset="0"/>
              </a:rPr>
              <a:t>consider your financial situation</a:t>
            </a:r>
            <a:r>
              <a:rPr lang="en-US" sz="1800" kern="100" dirty="0">
                <a:latin typeface="Aptos" panose="020B0004020202020204" pitchFamily="34" charset="0"/>
                <a:ea typeface="Aptos" panose="020B0004020202020204" pitchFamily="34" charset="0"/>
                <a:cs typeface="Times New Roman" panose="02020603050405020304" pitchFamily="18" charset="0"/>
              </a:rPr>
              <a:t>. Besides the </a:t>
            </a:r>
            <a:r>
              <a:rPr lang="en-US" sz="1800" i="1" kern="100" dirty="0">
                <a:latin typeface="Aptos" panose="020B0004020202020204" pitchFamily="34" charset="0"/>
                <a:ea typeface="Aptos" panose="020B0004020202020204" pitchFamily="34" charset="0"/>
                <a:cs typeface="Times New Roman" panose="02020603050405020304" pitchFamily="18" charset="0"/>
              </a:rPr>
              <a:t>monthly rent</a:t>
            </a:r>
            <a:r>
              <a:rPr lang="en-US" sz="1800" kern="100" dirty="0">
                <a:latin typeface="Aptos" panose="020B0004020202020204" pitchFamily="34" charset="0"/>
                <a:ea typeface="Aptos" panose="020B0004020202020204" pitchFamily="34" charset="0"/>
                <a:cs typeface="Times New Roman" panose="02020603050405020304" pitchFamily="18" charset="0"/>
              </a:rPr>
              <a:t>, you will have other expenses like </a:t>
            </a:r>
            <a:r>
              <a:rPr lang="en-US" sz="1800" i="1" kern="100" dirty="0">
                <a:latin typeface="Aptos" panose="020B0004020202020204" pitchFamily="34" charset="0"/>
                <a:ea typeface="Aptos" panose="020B0004020202020204" pitchFamily="34" charset="0"/>
                <a:cs typeface="Times New Roman" panose="02020603050405020304" pitchFamily="18" charset="0"/>
              </a:rPr>
              <a:t>utilities, renter's insurance, and maintenance fees</a:t>
            </a:r>
            <a:r>
              <a:rPr lang="en-US" sz="1800" kern="100" dirty="0">
                <a:latin typeface="Aptos" panose="020B0004020202020204" pitchFamily="34" charset="0"/>
                <a:ea typeface="Aptos" panose="020B0004020202020204" pitchFamily="34" charset="0"/>
                <a:cs typeface="Times New Roman" panose="02020603050405020304" pitchFamily="18" charset="0"/>
              </a:rPr>
              <a:t>. Make sure your budget can handle these costs comfortably. It’s also a good idea to </a:t>
            </a:r>
            <a:r>
              <a:rPr lang="en-US" sz="1800" i="1" kern="100" dirty="0">
                <a:latin typeface="Aptos" panose="020B0004020202020204" pitchFamily="34" charset="0"/>
                <a:ea typeface="Aptos" panose="020B0004020202020204" pitchFamily="34" charset="0"/>
                <a:cs typeface="Times New Roman" panose="02020603050405020304" pitchFamily="18" charset="0"/>
              </a:rPr>
              <a:t>have some savings for emergencies or unexpected expenses</a:t>
            </a:r>
            <a:r>
              <a:rPr lang="en-US" sz="1800" kern="100" dirty="0">
                <a:latin typeface="Aptos" panose="020B0004020202020204" pitchFamily="34" charset="0"/>
                <a:ea typeface="Aptos" panose="020B0004020202020204" pitchFamily="34" charset="0"/>
                <a:cs typeface="Times New Roman" panose="02020603050405020304" pitchFamily="18" charset="0"/>
              </a:rPr>
              <a:t>. By planning your finances carefully, you can manage your lease responsibly and avoid financial stress.</a:t>
            </a:r>
          </a:p>
          <a:p>
            <a:pPr marL="0" indent="0">
              <a:buNone/>
            </a:pPr>
            <a:endParaRPr lang="en-US" dirty="0"/>
          </a:p>
        </p:txBody>
      </p:sp>
      <p:sp>
        <p:nvSpPr>
          <p:cNvPr id="4" name="Slide Number Placeholder 3">
            <a:extLst>
              <a:ext uri="{FF2B5EF4-FFF2-40B4-BE49-F238E27FC236}">
                <a16:creationId xmlns:a16="http://schemas.microsoft.com/office/drawing/2014/main" id="{E1FD3CC9-50B0-AA18-F55B-63F403294439}"/>
              </a:ext>
            </a:extLst>
          </p:cNvPr>
          <p:cNvSpPr>
            <a:spLocks noGrp="1"/>
          </p:cNvSpPr>
          <p:nvPr>
            <p:ph type="sldNum" sz="quarter" idx="12"/>
          </p:nvPr>
        </p:nvSpPr>
        <p:spPr/>
        <p:txBody>
          <a:bodyPr/>
          <a:lstStyle/>
          <a:p>
            <a:fld id="{BAE26A2A-DE5F-EA41-900F-AB5C4F1D9848}" type="slidenum">
              <a:rPr lang="en-US" smtClean="0"/>
              <a:t>24</a:t>
            </a:fld>
            <a:endParaRPr lang="en-US" dirty="0"/>
          </a:p>
        </p:txBody>
      </p:sp>
    </p:spTree>
    <p:extLst>
      <p:ext uri="{BB962C8B-B14F-4D97-AF65-F5344CB8AC3E}">
        <p14:creationId xmlns:p14="http://schemas.microsoft.com/office/powerpoint/2010/main" val="236497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65210-BF09-19F5-607D-9A08073171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C610E6-C18E-EC53-5708-0507D18302F1}"/>
              </a:ext>
            </a:extLst>
          </p:cNvPr>
          <p:cNvSpPr>
            <a:spLocks noGrp="1"/>
          </p:cNvSpPr>
          <p:nvPr>
            <p:ph type="title"/>
          </p:nvPr>
        </p:nvSpPr>
        <p:spPr>
          <a:xfrm>
            <a:off x="401443" y="382805"/>
            <a:ext cx="8513956" cy="727617"/>
          </a:xfrm>
        </p:spPr>
        <p:txBody>
          <a:bodyPr/>
          <a:lstStyle/>
          <a:p>
            <a:r>
              <a:rPr lang="en-US" dirty="0"/>
              <a:t>Use Sample Test Questions</a:t>
            </a:r>
          </a:p>
        </p:txBody>
      </p:sp>
      <p:sp>
        <p:nvSpPr>
          <p:cNvPr id="4" name="Slide Number Placeholder 3">
            <a:extLst>
              <a:ext uri="{FF2B5EF4-FFF2-40B4-BE49-F238E27FC236}">
                <a16:creationId xmlns:a16="http://schemas.microsoft.com/office/drawing/2014/main" id="{505AA9A6-1D43-32BC-6390-491EDCC5525C}"/>
              </a:ext>
            </a:extLst>
          </p:cNvPr>
          <p:cNvSpPr>
            <a:spLocks noGrp="1"/>
          </p:cNvSpPr>
          <p:nvPr>
            <p:ph type="sldNum" sz="quarter" idx="12"/>
          </p:nvPr>
        </p:nvSpPr>
        <p:spPr/>
        <p:txBody>
          <a:bodyPr/>
          <a:lstStyle/>
          <a:p>
            <a:fld id="{BAE26A2A-DE5F-EA41-900F-AB5C4F1D9848}" type="slidenum">
              <a:rPr lang="en-US" smtClean="0"/>
              <a:t>25</a:t>
            </a:fld>
            <a:endParaRPr lang="en-US" dirty="0"/>
          </a:p>
        </p:txBody>
      </p:sp>
      <p:pic>
        <p:nvPicPr>
          <p:cNvPr id="6" name="Picture 5" descr="A screenshot of a computer&#10;&#10;AI-generated content may be incorrect.">
            <a:extLst>
              <a:ext uri="{FF2B5EF4-FFF2-40B4-BE49-F238E27FC236}">
                <a16:creationId xmlns:a16="http://schemas.microsoft.com/office/drawing/2014/main" id="{B28FD9B7-1EDE-A8DA-990B-9392F3A83F25}"/>
              </a:ext>
            </a:extLst>
          </p:cNvPr>
          <p:cNvPicPr>
            <a:picLocks noChangeAspect="1"/>
          </p:cNvPicPr>
          <p:nvPr/>
        </p:nvPicPr>
        <p:blipFill>
          <a:blip r:embed="rId3"/>
          <a:stretch>
            <a:fillRect/>
          </a:stretch>
        </p:blipFill>
        <p:spPr>
          <a:xfrm>
            <a:off x="241137" y="923233"/>
            <a:ext cx="8918361" cy="5739472"/>
          </a:xfrm>
          <a:prstGeom prst="rect">
            <a:avLst/>
          </a:prstGeom>
        </p:spPr>
      </p:pic>
      <p:sp>
        <p:nvSpPr>
          <p:cNvPr id="3" name="TextBox 2">
            <a:extLst>
              <a:ext uri="{FF2B5EF4-FFF2-40B4-BE49-F238E27FC236}">
                <a16:creationId xmlns:a16="http://schemas.microsoft.com/office/drawing/2014/main" id="{D2D9B052-5DAE-B37E-5BAF-43069E5628CC}"/>
              </a:ext>
            </a:extLst>
          </p:cNvPr>
          <p:cNvSpPr txBox="1"/>
          <p:nvPr/>
        </p:nvSpPr>
        <p:spPr>
          <a:xfrm>
            <a:off x="311475" y="4782679"/>
            <a:ext cx="5482582" cy="1882228"/>
          </a:xfrm>
          <a:prstGeom prst="rect">
            <a:avLst/>
          </a:prstGeom>
          <a:solidFill>
            <a:schemeClr val="accent2"/>
          </a:solidFill>
        </p:spPr>
        <p:txBody>
          <a:bodyPr wrap="square" rtlCol="0">
            <a:spAutoFit/>
          </a:bodyPr>
          <a:lstStyle/>
          <a:p>
            <a:endParaRPr lang="en-US" dirty="0"/>
          </a:p>
        </p:txBody>
      </p:sp>
    </p:spTree>
    <p:extLst>
      <p:ext uri="{BB962C8B-B14F-4D97-AF65-F5344CB8AC3E}">
        <p14:creationId xmlns:p14="http://schemas.microsoft.com/office/powerpoint/2010/main" val="246480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65210-BF09-19F5-607D-9A08073171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C610E6-C18E-EC53-5708-0507D18302F1}"/>
              </a:ext>
            </a:extLst>
          </p:cNvPr>
          <p:cNvSpPr>
            <a:spLocks noGrp="1"/>
          </p:cNvSpPr>
          <p:nvPr>
            <p:ph type="title"/>
          </p:nvPr>
        </p:nvSpPr>
        <p:spPr>
          <a:xfrm>
            <a:off x="401443" y="382805"/>
            <a:ext cx="8513956" cy="727617"/>
          </a:xfrm>
        </p:spPr>
        <p:txBody>
          <a:bodyPr/>
          <a:lstStyle/>
          <a:p>
            <a:r>
              <a:rPr lang="en-US" dirty="0"/>
              <a:t>Identify Sequence of Events</a:t>
            </a:r>
          </a:p>
        </p:txBody>
      </p:sp>
      <p:sp>
        <p:nvSpPr>
          <p:cNvPr id="4" name="Slide Number Placeholder 3">
            <a:extLst>
              <a:ext uri="{FF2B5EF4-FFF2-40B4-BE49-F238E27FC236}">
                <a16:creationId xmlns:a16="http://schemas.microsoft.com/office/drawing/2014/main" id="{505AA9A6-1D43-32BC-6390-491EDCC5525C}"/>
              </a:ext>
            </a:extLst>
          </p:cNvPr>
          <p:cNvSpPr>
            <a:spLocks noGrp="1"/>
          </p:cNvSpPr>
          <p:nvPr>
            <p:ph type="sldNum" sz="quarter" idx="12"/>
          </p:nvPr>
        </p:nvSpPr>
        <p:spPr/>
        <p:txBody>
          <a:bodyPr/>
          <a:lstStyle/>
          <a:p>
            <a:fld id="{BAE26A2A-DE5F-EA41-900F-AB5C4F1D9848}" type="slidenum">
              <a:rPr lang="en-US" smtClean="0"/>
              <a:t>26</a:t>
            </a:fld>
            <a:endParaRPr lang="en-US" dirty="0"/>
          </a:p>
        </p:txBody>
      </p:sp>
      <p:pic>
        <p:nvPicPr>
          <p:cNvPr id="6" name="Picture 5" descr="A screenshot of a computer&#10;&#10;AI-generated content may be incorrect.">
            <a:extLst>
              <a:ext uri="{FF2B5EF4-FFF2-40B4-BE49-F238E27FC236}">
                <a16:creationId xmlns:a16="http://schemas.microsoft.com/office/drawing/2014/main" id="{B28FD9B7-1EDE-A8DA-990B-9392F3A83F25}"/>
              </a:ext>
            </a:extLst>
          </p:cNvPr>
          <p:cNvPicPr>
            <a:picLocks noChangeAspect="1"/>
          </p:cNvPicPr>
          <p:nvPr/>
        </p:nvPicPr>
        <p:blipFill>
          <a:blip r:embed="rId3"/>
          <a:stretch>
            <a:fillRect/>
          </a:stretch>
        </p:blipFill>
        <p:spPr>
          <a:xfrm>
            <a:off x="227201" y="875298"/>
            <a:ext cx="8918361" cy="5739472"/>
          </a:xfrm>
          <a:prstGeom prst="rect">
            <a:avLst/>
          </a:prstGeom>
        </p:spPr>
      </p:pic>
      <p:sp>
        <p:nvSpPr>
          <p:cNvPr id="3" name="TextBox 2">
            <a:extLst>
              <a:ext uri="{FF2B5EF4-FFF2-40B4-BE49-F238E27FC236}">
                <a16:creationId xmlns:a16="http://schemas.microsoft.com/office/drawing/2014/main" id="{85673323-073D-EDF6-E241-DB989D5587B8}"/>
              </a:ext>
            </a:extLst>
          </p:cNvPr>
          <p:cNvSpPr txBox="1"/>
          <p:nvPr/>
        </p:nvSpPr>
        <p:spPr>
          <a:xfrm>
            <a:off x="9355015" y="3072228"/>
            <a:ext cx="532563" cy="369332"/>
          </a:xfrm>
          <a:prstGeom prst="rect">
            <a:avLst/>
          </a:prstGeom>
          <a:noFill/>
        </p:spPr>
        <p:txBody>
          <a:bodyPr wrap="square" rtlCol="0">
            <a:spAutoFit/>
          </a:bodyPr>
          <a:lstStyle/>
          <a:p>
            <a:r>
              <a:rPr lang="en-US" dirty="0">
                <a:solidFill>
                  <a:srgbClr val="FF0000"/>
                </a:solidFill>
              </a:rPr>
              <a:t>1</a:t>
            </a:r>
          </a:p>
        </p:txBody>
      </p:sp>
      <p:sp>
        <p:nvSpPr>
          <p:cNvPr id="5" name="TextBox 4">
            <a:extLst>
              <a:ext uri="{FF2B5EF4-FFF2-40B4-BE49-F238E27FC236}">
                <a16:creationId xmlns:a16="http://schemas.microsoft.com/office/drawing/2014/main" id="{BE77D5F9-3C84-8CF1-8CF0-7B36C9370BE9}"/>
              </a:ext>
            </a:extLst>
          </p:cNvPr>
          <p:cNvSpPr txBox="1"/>
          <p:nvPr/>
        </p:nvSpPr>
        <p:spPr>
          <a:xfrm>
            <a:off x="9355015" y="3767796"/>
            <a:ext cx="532563" cy="369332"/>
          </a:xfrm>
          <a:prstGeom prst="rect">
            <a:avLst/>
          </a:prstGeom>
          <a:noFill/>
        </p:spPr>
        <p:txBody>
          <a:bodyPr wrap="square" rtlCol="0">
            <a:spAutoFit/>
          </a:bodyPr>
          <a:lstStyle/>
          <a:p>
            <a:r>
              <a:rPr lang="en-US" dirty="0">
                <a:solidFill>
                  <a:srgbClr val="FF0000"/>
                </a:solidFill>
              </a:rPr>
              <a:t>2</a:t>
            </a:r>
          </a:p>
        </p:txBody>
      </p:sp>
      <p:sp>
        <p:nvSpPr>
          <p:cNvPr id="7" name="TextBox 6">
            <a:extLst>
              <a:ext uri="{FF2B5EF4-FFF2-40B4-BE49-F238E27FC236}">
                <a16:creationId xmlns:a16="http://schemas.microsoft.com/office/drawing/2014/main" id="{8B24F4C0-376F-5A5A-F7AB-F941DBB4EA70}"/>
              </a:ext>
            </a:extLst>
          </p:cNvPr>
          <p:cNvSpPr txBox="1"/>
          <p:nvPr/>
        </p:nvSpPr>
        <p:spPr>
          <a:xfrm>
            <a:off x="6096000" y="4782679"/>
            <a:ext cx="532563" cy="369332"/>
          </a:xfrm>
          <a:prstGeom prst="rect">
            <a:avLst/>
          </a:prstGeom>
          <a:noFill/>
        </p:spPr>
        <p:txBody>
          <a:bodyPr wrap="square" rtlCol="0">
            <a:spAutoFit/>
          </a:bodyPr>
          <a:lstStyle/>
          <a:p>
            <a:r>
              <a:rPr lang="en-US" dirty="0">
                <a:solidFill>
                  <a:srgbClr val="FF0000"/>
                </a:solidFill>
              </a:rPr>
              <a:t>3</a:t>
            </a:r>
          </a:p>
        </p:txBody>
      </p:sp>
      <p:sp>
        <p:nvSpPr>
          <p:cNvPr id="8" name="TextBox 7">
            <a:extLst>
              <a:ext uri="{FF2B5EF4-FFF2-40B4-BE49-F238E27FC236}">
                <a16:creationId xmlns:a16="http://schemas.microsoft.com/office/drawing/2014/main" id="{E3987EEA-4329-5FB2-E0B4-0301448E0286}"/>
              </a:ext>
            </a:extLst>
          </p:cNvPr>
          <p:cNvSpPr txBox="1"/>
          <p:nvPr/>
        </p:nvSpPr>
        <p:spPr>
          <a:xfrm>
            <a:off x="311476" y="2068967"/>
            <a:ext cx="532563" cy="369332"/>
          </a:xfrm>
          <a:prstGeom prst="rect">
            <a:avLst/>
          </a:prstGeom>
          <a:noFill/>
        </p:spPr>
        <p:txBody>
          <a:bodyPr wrap="square" rtlCol="0">
            <a:spAutoFit/>
          </a:bodyPr>
          <a:lstStyle/>
          <a:p>
            <a:r>
              <a:rPr lang="en-US" dirty="0">
                <a:solidFill>
                  <a:srgbClr val="FF0000"/>
                </a:solidFill>
              </a:rPr>
              <a:t>4</a:t>
            </a:r>
          </a:p>
        </p:txBody>
      </p:sp>
      <p:sp>
        <p:nvSpPr>
          <p:cNvPr id="9" name="TextBox 8">
            <a:extLst>
              <a:ext uri="{FF2B5EF4-FFF2-40B4-BE49-F238E27FC236}">
                <a16:creationId xmlns:a16="http://schemas.microsoft.com/office/drawing/2014/main" id="{7A1BC375-5C64-616A-3FAD-63E6CE8B7859}"/>
              </a:ext>
            </a:extLst>
          </p:cNvPr>
          <p:cNvSpPr txBox="1"/>
          <p:nvPr/>
        </p:nvSpPr>
        <p:spPr>
          <a:xfrm>
            <a:off x="311475" y="2612408"/>
            <a:ext cx="532563" cy="369332"/>
          </a:xfrm>
          <a:prstGeom prst="rect">
            <a:avLst/>
          </a:prstGeom>
          <a:noFill/>
        </p:spPr>
        <p:txBody>
          <a:bodyPr wrap="square" rtlCol="0">
            <a:spAutoFit/>
          </a:bodyPr>
          <a:lstStyle/>
          <a:p>
            <a:r>
              <a:rPr lang="en-US" dirty="0">
                <a:solidFill>
                  <a:srgbClr val="FF0000"/>
                </a:solidFill>
              </a:rPr>
              <a:t>5</a:t>
            </a:r>
          </a:p>
        </p:txBody>
      </p:sp>
      <p:sp>
        <p:nvSpPr>
          <p:cNvPr id="10" name="TextBox 9">
            <a:extLst>
              <a:ext uri="{FF2B5EF4-FFF2-40B4-BE49-F238E27FC236}">
                <a16:creationId xmlns:a16="http://schemas.microsoft.com/office/drawing/2014/main" id="{0BE8E109-70EC-C90C-CD14-F0C34FCAF8A8}"/>
              </a:ext>
            </a:extLst>
          </p:cNvPr>
          <p:cNvSpPr txBox="1"/>
          <p:nvPr/>
        </p:nvSpPr>
        <p:spPr>
          <a:xfrm>
            <a:off x="227201" y="3089103"/>
            <a:ext cx="532563" cy="369332"/>
          </a:xfrm>
          <a:prstGeom prst="rect">
            <a:avLst/>
          </a:prstGeom>
          <a:noFill/>
        </p:spPr>
        <p:txBody>
          <a:bodyPr wrap="square" rtlCol="0">
            <a:spAutoFit/>
          </a:bodyPr>
          <a:lstStyle/>
          <a:p>
            <a:r>
              <a:rPr lang="en-US" dirty="0">
                <a:solidFill>
                  <a:srgbClr val="FF0000"/>
                </a:solidFill>
              </a:rPr>
              <a:t>6</a:t>
            </a:r>
          </a:p>
        </p:txBody>
      </p:sp>
      <p:sp>
        <p:nvSpPr>
          <p:cNvPr id="11" name="TextBox 10">
            <a:extLst>
              <a:ext uri="{FF2B5EF4-FFF2-40B4-BE49-F238E27FC236}">
                <a16:creationId xmlns:a16="http://schemas.microsoft.com/office/drawing/2014/main" id="{B7D19597-3534-65DF-4579-F127A90856E9}"/>
              </a:ext>
            </a:extLst>
          </p:cNvPr>
          <p:cNvSpPr txBox="1"/>
          <p:nvPr/>
        </p:nvSpPr>
        <p:spPr>
          <a:xfrm rot="10800000" flipH="1" flipV="1">
            <a:off x="7128814" y="925756"/>
            <a:ext cx="532563" cy="369332"/>
          </a:xfrm>
          <a:prstGeom prst="rect">
            <a:avLst/>
          </a:prstGeom>
          <a:noFill/>
        </p:spPr>
        <p:txBody>
          <a:bodyPr wrap="square" rtlCol="0">
            <a:spAutoFit/>
          </a:bodyPr>
          <a:lstStyle/>
          <a:p>
            <a:r>
              <a:rPr lang="en-US" dirty="0">
                <a:solidFill>
                  <a:srgbClr val="FF0000"/>
                </a:solidFill>
              </a:rPr>
              <a:t>7</a:t>
            </a:r>
          </a:p>
        </p:txBody>
      </p:sp>
      <p:sp>
        <p:nvSpPr>
          <p:cNvPr id="12" name="TextBox 11">
            <a:extLst>
              <a:ext uri="{FF2B5EF4-FFF2-40B4-BE49-F238E27FC236}">
                <a16:creationId xmlns:a16="http://schemas.microsoft.com/office/drawing/2014/main" id="{160EAAC4-8F72-A998-9E7E-DA0B42FF1F0E}"/>
              </a:ext>
            </a:extLst>
          </p:cNvPr>
          <p:cNvSpPr txBox="1"/>
          <p:nvPr/>
        </p:nvSpPr>
        <p:spPr>
          <a:xfrm>
            <a:off x="315684" y="983232"/>
            <a:ext cx="532563" cy="369332"/>
          </a:xfrm>
          <a:prstGeom prst="rect">
            <a:avLst/>
          </a:prstGeom>
          <a:noFill/>
        </p:spPr>
        <p:txBody>
          <a:bodyPr wrap="square" rtlCol="0">
            <a:spAutoFit/>
          </a:bodyPr>
          <a:lstStyle/>
          <a:p>
            <a:r>
              <a:rPr lang="en-US" dirty="0">
                <a:solidFill>
                  <a:srgbClr val="FF0000"/>
                </a:solidFill>
              </a:rPr>
              <a:t>8</a:t>
            </a:r>
          </a:p>
        </p:txBody>
      </p:sp>
      <p:cxnSp>
        <p:nvCxnSpPr>
          <p:cNvPr id="14" name="Straight Arrow Connector 13">
            <a:extLst>
              <a:ext uri="{FF2B5EF4-FFF2-40B4-BE49-F238E27FC236}">
                <a16:creationId xmlns:a16="http://schemas.microsoft.com/office/drawing/2014/main" id="{230C3436-BDFE-80C4-4861-6EC451D67A6C}"/>
              </a:ext>
            </a:extLst>
          </p:cNvPr>
          <p:cNvCxnSpPr>
            <a:cxnSpLocks/>
          </p:cNvCxnSpPr>
          <p:nvPr/>
        </p:nvCxnSpPr>
        <p:spPr>
          <a:xfrm flipH="1">
            <a:off x="7767376" y="3255011"/>
            <a:ext cx="1657977" cy="3567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62A3259-0E19-53F5-CBE0-A0784324F9FB}"/>
              </a:ext>
            </a:extLst>
          </p:cNvPr>
          <p:cNvCxnSpPr>
            <a:cxnSpLocks/>
            <a:stCxn id="5" idx="1"/>
          </p:cNvCxnSpPr>
          <p:nvPr/>
        </p:nvCxnSpPr>
        <p:spPr>
          <a:xfrm flipH="1" flipV="1">
            <a:off x="8596364" y="3846636"/>
            <a:ext cx="758651" cy="1058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B9F13FD-3CA9-D647-E3ED-6C14E9187EF1}"/>
              </a:ext>
            </a:extLst>
          </p:cNvPr>
          <p:cNvCxnSpPr>
            <a:cxnSpLocks/>
            <a:stCxn id="7" idx="1"/>
          </p:cNvCxnSpPr>
          <p:nvPr/>
        </p:nvCxnSpPr>
        <p:spPr>
          <a:xfrm flipH="1" flipV="1">
            <a:off x="5132193" y="4137128"/>
            <a:ext cx="963807" cy="8302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67A86C6-2B07-9067-5A96-F69E6AD6C419}"/>
              </a:ext>
            </a:extLst>
          </p:cNvPr>
          <p:cNvCxnSpPr>
            <a:cxnSpLocks/>
          </p:cNvCxnSpPr>
          <p:nvPr/>
        </p:nvCxnSpPr>
        <p:spPr>
          <a:xfrm>
            <a:off x="485431" y="2270495"/>
            <a:ext cx="629098" cy="14038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93A082E-D663-A9EF-CADB-35FFD96B3B38}"/>
              </a:ext>
            </a:extLst>
          </p:cNvPr>
          <p:cNvCxnSpPr>
            <a:cxnSpLocks/>
          </p:cNvCxnSpPr>
          <p:nvPr/>
        </p:nvCxnSpPr>
        <p:spPr>
          <a:xfrm>
            <a:off x="581966" y="2813936"/>
            <a:ext cx="1096109" cy="922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53AB172-EF40-BF65-EB07-B017736DE2AA}"/>
              </a:ext>
            </a:extLst>
          </p:cNvPr>
          <p:cNvCxnSpPr>
            <a:cxnSpLocks/>
          </p:cNvCxnSpPr>
          <p:nvPr/>
        </p:nvCxnSpPr>
        <p:spPr>
          <a:xfrm>
            <a:off x="485431" y="3295781"/>
            <a:ext cx="629098" cy="14038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4228940-92D2-1768-B41C-CB5F22B4F034}"/>
              </a:ext>
            </a:extLst>
          </p:cNvPr>
          <p:cNvCxnSpPr>
            <a:cxnSpLocks/>
          </p:cNvCxnSpPr>
          <p:nvPr/>
        </p:nvCxnSpPr>
        <p:spPr>
          <a:xfrm flipH="1">
            <a:off x="5560354" y="1232977"/>
            <a:ext cx="1657977" cy="4730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B4E3241-0822-C494-C140-D237BC19DE0A}"/>
              </a:ext>
            </a:extLst>
          </p:cNvPr>
          <p:cNvCxnSpPr>
            <a:cxnSpLocks/>
          </p:cNvCxnSpPr>
          <p:nvPr/>
        </p:nvCxnSpPr>
        <p:spPr>
          <a:xfrm>
            <a:off x="529489" y="1235008"/>
            <a:ext cx="629098" cy="33437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1B50C5C-7B55-BAF6-8562-D9BC42AC69B4}"/>
              </a:ext>
            </a:extLst>
          </p:cNvPr>
          <p:cNvSpPr txBox="1"/>
          <p:nvPr/>
        </p:nvSpPr>
        <p:spPr>
          <a:xfrm rot="10800000" flipH="1" flipV="1">
            <a:off x="8520509" y="1051216"/>
            <a:ext cx="532563" cy="369332"/>
          </a:xfrm>
          <a:prstGeom prst="rect">
            <a:avLst/>
          </a:prstGeom>
          <a:noFill/>
        </p:spPr>
        <p:txBody>
          <a:bodyPr wrap="square" rtlCol="0">
            <a:spAutoFit/>
          </a:bodyPr>
          <a:lstStyle/>
          <a:p>
            <a:r>
              <a:rPr lang="en-US" dirty="0">
                <a:solidFill>
                  <a:srgbClr val="FF0000"/>
                </a:solidFill>
              </a:rPr>
              <a:t>9</a:t>
            </a:r>
          </a:p>
        </p:txBody>
      </p:sp>
      <p:cxnSp>
        <p:nvCxnSpPr>
          <p:cNvPr id="36" name="Straight Arrow Connector 35">
            <a:extLst>
              <a:ext uri="{FF2B5EF4-FFF2-40B4-BE49-F238E27FC236}">
                <a16:creationId xmlns:a16="http://schemas.microsoft.com/office/drawing/2014/main" id="{730811F7-9B15-FE73-C425-EB866F0B34AD}"/>
              </a:ext>
            </a:extLst>
          </p:cNvPr>
          <p:cNvCxnSpPr>
            <a:cxnSpLocks/>
          </p:cNvCxnSpPr>
          <p:nvPr/>
        </p:nvCxnSpPr>
        <p:spPr>
          <a:xfrm flipH="1">
            <a:off x="6661613" y="1315875"/>
            <a:ext cx="1917165" cy="5728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752B02F-6E93-9487-B2DE-24956B6031B7}"/>
              </a:ext>
            </a:extLst>
          </p:cNvPr>
          <p:cNvSpPr txBox="1"/>
          <p:nvPr/>
        </p:nvSpPr>
        <p:spPr>
          <a:xfrm>
            <a:off x="311475" y="4782679"/>
            <a:ext cx="5482582" cy="1882228"/>
          </a:xfrm>
          <a:prstGeom prst="rect">
            <a:avLst/>
          </a:prstGeom>
          <a:solidFill>
            <a:schemeClr val="accent2"/>
          </a:solidFill>
        </p:spPr>
        <p:txBody>
          <a:bodyPr wrap="square" rtlCol="0">
            <a:spAutoFit/>
          </a:bodyPr>
          <a:lstStyle/>
          <a:p>
            <a:endParaRPr lang="en-US" dirty="0"/>
          </a:p>
        </p:txBody>
      </p:sp>
    </p:spTree>
    <p:extLst>
      <p:ext uri="{BB962C8B-B14F-4D97-AF65-F5344CB8AC3E}">
        <p14:creationId xmlns:p14="http://schemas.microsoft.com/office/powerpoint/2010/main" val="397600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8"/>
                                        </p:tgtEl>
                                      </p:cBhvr>
                                    </p:animEffect>
                                    <p:set>
                                      <p:cBhvr>
                                        <p:cTn id="7" dur="1" fill="hold">
                                          <p:stCondLst>
                                            <p:cond delay="19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883" y="422784"/>
            <a:ext cx="8513956" cy="614375"/>
          </a:xfrm>
        </p:spPr>
        <p:txBody>
          <a:bodyPr>
            <a:normAutofit/>
          </a:bodyPr>
          <a:lstStyle/>
          <a:p>
            <a:r>
              <a:rPr lang="en-US" sz="3200" dirty="0">
                <a:latin typeface="Rockwell"/>
                <a:cs typeface="Arial"/>
              </a:rPr>
              <a:t>R.9.3 Skills Gap Explained</a:t>
            </a:r>
            <a:endParaRPr lang="en-US" sz="3200" dirty="0"/>
          </a:p>
        </p:txBody>
      </p:sp>
      <p:sp>
        <p:nvSpPr>
          <p:cNvPr id="3" name="Content Placeholder 2"/>
          <p:cNvSpPr>
            <a:spLocks noGrp="1"/>
          </p:cNvSpPr>
          <p:nvPr>
            <p:ph idx="1"/>
          </p:nvPr>
        </p:nvSpPr>
        <p:spPr>
          <a:xfrm>
            <a:off x="668048" y="2726699"/>
            <a:ext cx="8513956" cy="3563325"/>
          </a:xfrm>
        </p:spPr>
        <p:txBody>
          <a:bodyPr vert="horz" lIns="91440" tIns="45720" rIns="91440" bIns="45720" rtlCol="0" anchor="t">
            <a:noAutofit/>
          </a:bodyPr>
          <a:lstStyle/>
          <a:p>
            <a:pPr marL="0" indent="0">
              <a:spcBef>
                <a:spcPts val="0"/>
              </a:spcBef>
              <a:buClr>
                <a:srgbClr val="AFABAB"/>
              </a:buClr>
              <a:buNone/>
            </a:pPr>
            <a:r>
              <a:rPr lang="en-US" sz="2000" b="1" dirty="0">
                <a:latin typeface="Arial"/>
                <a:cs typeface="Arial"/>
              </a:rPr>
              <a:t>What does this indicator measure?</a:t>
            </a:r>
            <a:endParaRPr lang="en-US" sz="2000" dirty="0">
              <a:latin typeface="Arial"/>
              <a:cs typeface="Arial"/>
            </a:endParaRPr>
          </a:p>
          <a:p>
            <a:pPr marL="513715" lvl="1" indent="-170815">
              <a:spcBef>
                <a:spcPts val="0"/>
              </a:spcBef>
              <a:buClr>
                <a:srgbClr val="AFABAB"/>
              </a:buClr>
            </a:pPr>
            <a:r>
              <a:rPr lang="en-US" dirty="0">
                <a:latin typeface="Arial"/>
                <a:cs typeface="Arial"/>
              </a:rPr>
              <a:t>Critical thinking</a:t>
            </a:r>
          </a:p>
          <a:p>
            <a:pPr marL="513715" lvl="1" indent="-170815">
              <a:spcBef>
                <a:spcPts val="0"/>
              </a:spcBef>
              <a:buClr>
                <a:srgbClr val="AFABAB"/>
              </a:buClr>
            </a:pPr>
            <a:r>
              <a:rPr lang="en-US" dirty="0">
                <a:latin typeface="Arial"/>
                <a:cs typeface="Arial"/>
              </a:rPr>
              <a:t>Analyzing how authors use evidence to serve their agenda</a:t>
            </a:r>
          </a:p>
          <a:p>
            <a:pPr marL="513715" lvl="1" indent="-170815">
              <a:spcBef>
                <a:spcPts val="0"/>
              </a:spcBef>
              <a:buClr>
                <a:srgbClr val="AFABAB"/>
              </a:buClr>
            </a:pPr>
            <a:r>
              <a:rPr lang="en-US" dirty="0">
                <a:latin typeface="Arial"/>
                <a:cs typeface="Arial"/>
              </a:rPr>
              <a:t>Analyzing how two authors could use the same fact differently</a:t>
            </a:r>
          </a:p>
          <a:p>
            <a:pPr marL="513715" lvl="1" indent="-170815">
              <a:spcBef>
                <a:spcPts val="0"/>
              </a:spcBef>
              <a:buClr>
                <a:srgbClr val="AFABAB"/>
              </a:buClr>
            </a:pPr>
            <a:endParaRPr lang="en-US" b="1" dirty="0">
              <a:latin typeface="Arial"/>
              <a:cs typeface="Arial"/>
            </a:endParaRPr>
          </a:p>
          <a:p>
            <a:pPr marL="0" lvl="1" indent="0">
              <a:spcBef>
                <a:spcPts val="0"/>
              </a:spcBef>
              <a:buNone/>
            </a:pPr>
            <a:r>
              <a:rPr lang="en-US" b="1" dirty="0">
                <a:latin typeface="Arial"/>
                <a:cs typeface="Arial"/>
              </a:rPr>
              <a:t>The Gap</a:t>
            </a:r>
            <a:endParaRPr lang="en-US" dirty="0">
              <a:latin typeface="Arial"/>
              <a:cs typeface="Arial"/>
            </a:endParaRPr>
          </a:p>
          <a:p>
            <a:pPr marL="513715" lvl="1" indent="-170815">
              <a:spcBef>
                <a:spcPts val="0"/>
              </a:spcBef>
              <a:buClr>
                <a:srgbClr val="AFABAB"/>
              </a:buClr>
            </a:pPr>
            <a:r>
              <a:rPr lang="en-US" b="1" dirty="0">
                <a:solidFill>
                  <a:srgbClr val="0070C0"/>
                </a:solidFill>
                <a:latin typeface="Arial"/>
                <a:cs typeface="Arial"/>
              </a:rPr>
              <a:t>Students need to look closely at how each author is using the information differently to serve their overall purpose. Multilayered skills: critical thinking.</a:t>
            </a:r>
          </a:p>
          <a:p>
            <a:pPr marL="513715" indent="-170815">
              <a:spcBef>
                <a:spcPts val="500"/>
              </a:spcBef>
              <a:buClr>
                <a:srgbClr val="AFABAB"/>
              </a:buClr>
            </a:pPr>
            <a:endParaRPr lang="en-US" sz="2000" dirty="0">
              <a:solidFill>
                <a:srgbClr val="000000"/>
              </a:solidFill>
            </a:endParaRPr>
          </a:p>
          <a:p>
            <a:pPr marL="0" indent="0">
              <a:spcBef>
                <a:spcPts val="500"/>
              </a:spcBef>
              <a:buClr>
                <a:srgbClr val="AFABAB"/>
              </a:buClr>
              <a:buNone/>
            </a:pPr>
            <a:r>
              <a:rPr lang="en-US" sz="2000" b="1" dirty="0">
                <a:latin typeface="Arial"/>
                <a:cs typeface="Arial"/>
              </a:rPr>
              <a:t>Special considerations</a:t>
            </a:r>
          </a:p>
          <a:p>
            <a:pPr marL="513715" lvl="1" indent="-170815">
              <a:spcBef>
                <a:spcPts val="0"/>
              </a:spcBef>
              <a:buClr>
                <a:srgbClr val="AFABAB"/>
              </a:buClr>
            </a:pPr>
            <a:r>
              <a:rPr lang="en-US" dirty="0">
                <a:latin typeface="Arial"/>
                <a:cs typeface="Arial"/>
              </a:rPr>
              <a:t>Only measured with paired informative texts</a:t>
            </a:r>
          </a:p>
        </p:txBody>
      </p:sp>
      <p:sp>
        <p:nvSpPr>
          <p:cNvPr id="4" name="Slide Number Placeholder 3"/>
          <p:cNvSpPr>
            <a:spLocks noGrp="1"/>
          </p:cNvSpPr>
          <p:nvPr>
            <p:ph type="sldNum" sz="quarter" idx="10"/>
          </p:nvPr>
        </p:nvSpPr>
        <p:spPr>
          <a:xfrm>
            <a:off x="1981200" y="6299201"/>
            <a:ext cx="458788" cy="322263"/>
          </a:xfrm>
          <a:prstGeom prst="rect">
            <a:avLst/>
          </a:prstGeom>
        </p:spPr>
        <p:txBody>
          <a:bodyPr vert="horz" wrap="square" lIns="0" tIns="0" rIns="0" bIns="0" numCol="1" anchor="b"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84A9"/>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defRPr/>
            </a:pPr>
            <a:fld id="{30A0887F-CE45-4753-A917-60AA72EE1FC4}" type="slidenum">
              <a:rPr lang="en-US" smtClean="0"/>
              <a:pPr>
                <a:defRPr/>
              </a:pPr>
              <a:t>27</a:t>
            </a:fld>
            <a:endParaRPr lang="en-US" dirty="0"/>
          </a:p>
        </p:txBody>
      </p:sp>
      <p:graphicFrame>
        <p:nvGraphicFramePr>
          <p:cNvPr id="9" name="Table 8">
            <a:extLst>
              <a:ext uri="{FF2B5EF4-FFF2-40B4-BE49-F238E27FC236}">
                <a16:creationId xmlns:a16="http://schemas.microsoft.com/office/drawing/2014/main" id="{1E50F86A-C880-430D-8519-AD70BAC4B4DF}"/>
              </a:ext>
            </a:extLst>
          </p:cNvPr>
          <p:cNvGraphicFramePr>
            <a:graphicFrameLocks noGrp="1"/>
          </p:cNvGraphicFramePr>
          <p:nvPr>
            <p:extLst>
              <p:ext uri="{D42A27DB-BD31-4B8C-83A1-F6EECF244321}">
                <p14:modId xmlns:p14="http://schemas.microsoft.com/office/powerpoint/2010/main" val="1980420928"/>
              </p:ext>
            </p:extLst>
          </p:nvPr>
        </p:nvGraphicFramePr>
        <p:xfrm>
          <a:off x="668048" y="1213567"/>
          <a:ext cx="8451791" cy="1310640"/>
        </p:xfrm>
        <a:graphic>
          <a:graphicData uri="http://schemas.openxmlformats.org/drawingml/2006/table">
            <a:tbl>
              <a:tblPr firstRow="1" bandRow="1">
                <a:tableStyleId>{5C22544A-7EE6-4342-B048-85BDC9FD1C3A}</a:tableStyleId>
              </a:tblPr>
              <a:tblGrid>
                <a:gridCol w="1082328">
                  <a:extLst>
                    <a:ext uri="{9D8B030D-6E8A-4147-A177-3AD203B41FA5}">
                      <a16:colId xmlns:a16="http://schemas.microsoft.com/office/drawing/2014/main" val="238326406"/>
                    </a:ext>
                  </a:extLst>
                </a:gridCol>
                <a:gridCol w="7369463">
                  <a:extLst>
                    <a:ext uri="{9D8B030D-6E8A-4147-A177-3AD203B41FA5}">
                      <a16:colId xmlns:a16="http://schemas.microsoft.com/office/drawing/2014/main" val="3418716952"/>
                    </a:ext>
                  </a:extLst>
                </a:gridCol>
              </a:tblGrid>
              <a:tr h="702416">
                <a:tc>
                  <a:txBody>
                    <a:bodyPr/>
                    <a:lstStyle/>
                    <a:p>
                      <a:pPr algn="l" rtl="0" fontAlgn="base"/>
                      <a:r>
                        <a:rPr lang="en-US" sz="2000" u="none" strike="noStrike" dirty="0">
                          <a:effectLst/>
                        </a:rPr>
                        <a:t>R.9.3</a:t>
                      </a:r>
                      <a:endParaRPr lang="en-US" sz="2000">
                        <a:effectLst/>
                      </a:endParaRPr>
                    </a:p>
                  </a:txBody>
                  <a:tcPr/>
                </a:tc>
                <a:tc>
                  <a:txBody>
                    <a:bodyPr/>
                    <a:lstStyle/>
                    <a:p>
                      <a:pPr lvl="0" algn="l">
                        <a:buNone/>
                      </a:pPr>
                      <a:r>
                        <a:rPr lang="en-US" sz="2000" b="0" i="0" u="none" strike="noStrike" noProof="0" dirty="0">
                          <a:solidFill>
                            <a:schemeClr val="tx1"/>
                          </a:solidFill>
                          <a:effectLst/>
                          <a:latin typeface="Arial"/>
                        </a:rPr>
                        <a:t>Students will compare two argumentative passages on the same topic that present opposing claims […] and </a:t>
                      </a:r>
                      <a:r>
                        <a:rPr lang="en-US" sz="2000" b="1" i="0" u="sng" strike="noStrike" noProof="0" dirty="0">
                          <a:solidFill>
                            <a:schemeClr val="tx1"/>
                          </a:solidFill>
                          <a:effectLst/>
                          <a:latin typeface="Arial"/>
                        </a:rPr>
                        <a:t>analyze how each text emphasizes different evidence or advances a different interpretations of facts</a:t>
                      </a:r>
                      <a:r>
                        <a:rPr lang="en-US" sz="2000" b="0" i="0" u="none" strike="noStrike" noProof="0" dirty="0">
                          <a:solidFill>
                            <a:schemeClr val="tx1"/>
                          </a:solidFill>
                          <a:effectLst/>
                          <a:latin typeface="Arial"/>
                        </a:rPr>
                        <a:t>. </a:t>
                      </a:r>
                    </a:p>
                  </a:txBody>
                  <a:tcPr>
                    <a:solidFill>
                      <a:schemeClr val="tx2">
                        <a:lumMod val="20000"/>
                        <a:lumOff val="80000"/>
                      </a:schemeClr>
                    </a:solidFill>
                  </a:tcPr>
                </a:tc>
                <a:extLst>
                  <a:ext uri="{0D108BD9-81ED-4DB2-BD59-A6C34878D82A}">
                    <a16:rowId xmlns:a16="http://schemas.microsoft.com/office/drawing/2014/main" val="1277498610"/>
                  </a:ext>
                </a:extLst>
              </a:tr>
            </a:tbl>
          </a:graphicData>
        </a:graphic>
      </p:graphicFrame>
    </p:spTree>
    <p:extLst>
      <p:ext uri="{BB962C8B-B14F-4D97-AF65-F5344CB8AC3E}">
        <p14:creationId xmlns:p14="http://schemas.microsoft.com/office/powerpoint/2010/main" val="2359767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135" y="525109"/>
            <a:ext cx="8513956" cy="614375"/>
          </a:xfrm>
        </p:spPr>
        <p:txBody>
          <a:bodyPr>
            <a:normAutofit/>
          </a:bodyPr>
          <a:lstStyle/>
          <a:p>
            <a:r>
              <a:rPr lang="en-US" sz="3200" dirty="0">
                <a:latin typeface="Rockwell"/>
                <a:cs typeface="Arial"/>
              </a:rPr>
              <a:t>R.9.3 Example</a:t>
            </a:r>
            <a:endParaRPr lang="en-US" sz="3200" dirty="0"/>
          </a:p>
        </p:txBody>
      </p:sp>
      <p:sp>
        <p:nvSpPr>
          <p:cNvPr id="3" name="Content Placeholder 2"/>
          <p:cNvSpPr>
            <a:spLocks noGrp="1"/>
          </p:cNvSpPr>
          <p:nvPr>
            <p:ph idx="1"/>
          </p:nvPr>
        </p:nvSpPr>
        <p:spPr>
          <a:xfrm>
            <a:off x="589135" y="2791172"/>
            <a:ext cx="8513956" cy="3303242"/>
          </a:xfrm>
        </p:spPr>
        <p:txBody>
          <a:bodyPr vert="horz" lIns="91440" tIns="45720" rIns="91440" bIns="45720" rtlCol="0" anchor="t">
            <a:noAutofit/>
          </a:bodyPr>
          <a:lstStyle/>
          <a:p>
            <a:pPr marL="0" indent="0">
              <a:spcBef>
                <a:spcPts val="0"/>
              </a:spcBef>
              <a:buNone/>
            </a:pPr>
            <a:r>
              <a:rPr lang="en-US" sz="2000" b="1" dirty="0">
                <a:latin typeface="Arial"/>
                <a:cs typeface="Arial"/>
              </a:rPr>
              <a:t>Text</a:t>
            </a:r>
            <a:r>
              <a:rPr lang="en-US" sz="2000" b="1" dirty="0">
                <a:solidFill>
                  <a:srgbClr val="000000"/>
                </a:solidFill>
                <a:latin typeface="Arial"/>
                <a:cs typeface="Arial"/>
              </a:rPr>
              <a:t> 1: </a:t>
            </a:r>
            <a:r>
              <a:rPr lang="en-US" sz="2000" dirty="0">
                <a:solidFill>
                  <a:srgbClr val="000000"/>
                </a:solidFill>
                <a:latin typeface="Arial"/>
                <a:cs typeface="Arial"/>
              </a:rPr>
              <a:t>A historian references a fact that 100,000 people attended a march for a particular cause. The historian </a:t>
            </a:r>
            <a:r>
              <a:rPr lang="en-US" sz="2000" dirty="0">
                <a:latin typeface="Arial"/>
                <a:cs typeface="Arial"/>
              </a:rPr>
              <a:t>emphasizes that the 100,000 people is a large number.</a:t>
            </a:r>
            <a:endParaRPr lang="en-US" sz="2000" dirty="0"/>
          </a:p>
          <a:p>
            <a:pPr marL="0" indent="0">
              <a:spcBef>
                <a:spcPts val="0"/>
              </a:spcBef>
              <a:buNone/>
            </a:pPr>
            <a:endParaRPr lang="en-US" sz="2000" b="1" dirty="0"/>
          </a:p>
          <a:p>
            <a:pPr marL="0" indent="0">
              <a:spcBef>
                <a:spcPts val="0"/>
              </a:spcBef>
              <a:buNone/>
            </a:pPr>
            <a:r>
              <a:rPr lang="en-US" sz="2000" b="1" dirty="0">
                <a:latin typeface="Arial"/>
                <a:cs typeface="Arial"/>
              </a:rPr>
              <a:t>Text 2: </a:t>
            </a:r>
            <a:r>
              <a:rPr lang="en-US" sz="2000" dirty="0">
                <a:latin typeface="Arial"/>
                <a:cs typeface="Arial"/>
              </a:rPr>
              <a:t>A different historian also writes about the march but emphasizes that the 100,000 people is fewer than attended the march in previous years.</a:t>
            </a:r>
          </a:p>
          <a:p>
            <a:pPr marL="0" indent="0">
              <a:spcBef>
                <a:spcPts val="0"/>
              </a:spcBef>
              <a:buNone/>
            </a:pPr>
            <a:endParaRPr lang="en-US" sz="2000" dirty="0"/>
          </a:p>
          <a:p>
            <a:pPr marL="0" indent="0">
              <a:spcBef>
                <a:spcPts val="0"/>
              </a:spcBef>
              <a:buNone/>
            </a:pPr>
            <a:r>
              <a:rPr lang="en-US" sz="2000" b="1" dirty="0">
                <a:latin typeface="Arial"/>
                <a:cs typeface="Arial"/>
              </a:rPr>
              <a:t>How do the historians use the number of people attending the march differently?</a:t>
            </a:r>
            <a:endParaRPr lang="en-US" sz="2000" b="1" dirty="0"/>
          </a:p>
          <a:p>
            <a:pPr marL="0" indent="0">
              <a:spcBef>
                <a:spcPts val="0"/>
              </a:spcBef>
              <a:buNone/>
            </a:pPr>
            <a:r>
              <a:rPr lang="en-US" sz="2000" dirty="0">
                <a:latin typeface="Arial"/>
                <a:cs typeface="Arial"/>
              </a:rPr>
              <a:t>**One uses it to suggest significant support for the cause, whereas the other uses it to imply that support for the cause is decreasing over time.</a:t>
            </a:r>
            <a:endParaRPr lang="en-US" sz="2000" dirty="0"/>
          </a:p>
        </p:txBody>
      </p:sp>
      <p:sp>
        <p:nvSpPr>
          <p:cNvPr id="4" name="Slide Number Placeholder 3"/>
          <p:cNvSpPr>
            <a:spLocks noGrp="1"/>
          </p:cNvSpPr>
          <p:nvPr>
            <p:ph type="sldNum" sz="quarter" idx="10"/>
          </p:nvPr>
        </p:nvSpPr>
        <p:spPr>
          <a:xfrm>
            <a:off x="1981200" y="6299201"/>
            <a:ext cx="458788" cy="322263"/>
          </a:xfrm>
          <a:prstGeom prst="rect">
            <a:avLst/>
          </a:prstGeom>
        </p:spPr>
        <p:txBody>
          <a:bodyPr vert="horz" wrap="square" lIns="0" tIns="0" rIns="0" bIns="0" numCol="1" anchor="b"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84A9"/>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defRPr/>
            </a:pPr>
            <a:fld id="{30A0887F-CE45-4753-A917-60AA72EE1FC4}" type="slidenum">
              <a:rPr lang="en-US" smtClean="0"/>
              <a:pPr>
                <a:defRPr/>
              </a:pPr>
              <a:t>28</a:t>
            </a:fld>
            <a:endParaRPr lang="en-US" dirty="0"/>
          </a:p>
        </p:txBody>
      </p:sp>
      <p:graphicFrame>
        <p:nvGraphicFramePr>
          <p:cNvPr id="9" name="Table 8">
            <a:extLst>
              <a:ext uri="{FF2B5EF4-FFF2-40B4-BE49-F238E27FC236}">
                <a16:creationId xmlns:a16="http://schemas.microsoft.com/office/drawing/2014/main" id="{1E50F86A-C880-430D-8519-AD70BAC4B4DF}"/>
              </a:ext>
            </a:extLst>
          </p:cNvPr>
          <p:cNvGraphicFramePr>
            <a:graphicFrameLocks noGrp="1"/>
          </p:cNvGraphicFramePr>
          <p:nvPr>
            <p:extLst>
              <p:ext uri="{D42A27DB-BD31-4B8C-83A1-F6EECF244321}">
                <p14:modId xmlns:p14="http://schemas.microsoft.com/office/powerpoint/2010/main" val="233606989"/>
              </p:ext>
            </p:extLst>
          </p:nvPr>
        </p:nvGraphicFramePr>
        <p:xfrm>
          <a:off x="589135" y="1310008"/>
          <a:ext cx="8451791" cy="1310640"/>
        </p:xfrm>
        <a:graphic>
          <a:graphicData uri="http://schemas.openxmlformats.org/drawingml/2006/table">
            <a:tbl>
              <a:tblPr firstRow="1" bandRow="1">
                <a:tableStyleId>{5C22544A-7EE6-4342-B048-85BDC9FD1C3A}</a:tableStyleId>
              </a:tblPr>
              <a:tblGrid>
                <a:gridCol w="1082328">
                  <a:extLst>
                    <a:ext uri="{9D8B030D-6E8A-4147-A177-3AD203B41FA5}">
                      <a16:colId xmlns:a16="http://schemas.microsoft.com/office/drawing/2014/main" val="238326406"/>
                    </a:ext>
                  </a:extLst>
                </a:gridCol>
                <a:gridCol w="7369463">
                  <a:extLst>
                    <a:ext uri="{9D8B030D-6E8A-4147-A177-3AD203B41FA5}">
                      <a16:colId xmlns:a16="http://schemas.microsoft.com/office/drawing/2014/main" val="3418716952"/>
                    </a:ext>
                  </a:extLst>
                </a:gridCol>
              </a:tblGrid>
              <a:tr h="702416">
                <a:tc>
                  <a:txBody>
                    <a:bodyPr/>
                    <a:lstStyle/>
                    <a:p>
                      <a:pPr algn="l" rtl="0" fontAlgn="base"/>
                      <a:r>
                        <a:rPr lang="en-US" sz="2000" u="none" strike="noStrike" dirty="0">
                          <a:effectLst/>
                        </a:rPr>
                        <a:t>R.9.3</a:t>
                      </a:r>
                      <a:endParaRPr lang="en-US" sz="2000" dirty="0">
                        <a:effectLst/>
                      </a:endParaRPr>
                    </a:p>
                  </a:txBody>
                  <a:tcPr/>
                </a:tc>
                <a:tc>
                  <a:txBody>
                    <a:bodyPr/>
                    <a:lstStyle/>
                    <a:p>
                      <a:pPr lvl="0" algn="l">
                        <a:buNone/>
                      </a:pPr>
                      <a:r>
                        <a:rPr lang="en-US" sz="2000" b="0" i="0" u="none" strike="noStrike" noProof="0" dirty="0">
                          <a:solidFill>
                            <a:schemeClr val="tx1"/>
                          </a:solidFill>
                          <a:effectLst/>
                          <a:latin typeface="Arial"/>
                        </a:rPr>
                        <a:t>Students will compare two argumentative passages on the same topic that present opposing claims […] and </a:t>
                      </a:r>
                      <a:r>
                        <a:rPr lang="en-US" sz="2000" b="0" i="0" u="sng" strike="noStrike" noProof="0" dirty="0">
                          <a:solidFill>
                            <a:schemeClr val="tx1"/>
                          </a:solidFill>
                          <a:effectLst/>
                          <a:latin typeface="Arial"/>
                        </a:rPr>
                        <a:t>analyze how each text emphasizes different evidence or advances a different interpretations of facts</a:t>
                      </a:r>
                      <a:r>
                        <a:rPr lang="en-US" sz="2000" b="0" i="0" u="none" strike="noStrike" noProof="0" dirty="0">
                          <a:solidFill>
                            <a:schemeClr val="tx1"/>
                          </a:solidFill>
                          <a:effectLst/>
                          <a:latin typeface="Arial"/>
                        </a:rPr>
                        <a:t>. </a:t>
                      </a:r>
                    </a:p>
                  </a:txBody>
                  <a:tcPr>
                    <a:solidFill>
                      <a:schemeClr val="tx2">
                        <a:lumMod val="20000"/>
                        <a:lumOff val="80000"/>
                      </a:schemeClr>
                    </a:solidFill>
                  </a:tcPr>
                </a:tc>
                <a:extLst>
                  <a:ext uri="{0D108BD9-81ED-4DB2-BD59-A6C34878D82A}">
                    <a16:rowId xmlns:a16="http://schemas.microsoft.com/office/drawing/2014/main" val="1277498610"/>
                  </a:ext>
                </a:extLst>
              </a:tr>
            </a:tbl>
          </a:graphicData>
        </a:graphic>
      </p:graphicFrame>
    </p:spTree>
    <p:extLst>
      <p:ext uri="{BB962C8B-B14F-4D97-AF65-F5344CB8AC3E}">
        <p14:creationId xmlns:p14="http://schemas.microsoft.com/office/powerpoint/2010/main" val="372444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a:t>Practice Concise Writing</a:t>
            </a:r>
          </a:p>
        </p:txBody>
      </p:sp>
      <p:sp>
        <p:nvSpPr>
          <p:cNvPr id="36867" name="Rectangle 3"/>
          <p:cNvSpPr>
            <a:spLocks noGrp="1" noChangeArrowheads="1"/>
          </p:cNvSpPr>
          <p:nvPr>
            <p:ph type="body" idx="1"/>
          </p:nvPr>
        </p:nvSpPr>
        <p:spPr>
          <a:xfrm>
            <a:off x="838200" y="1690688"/>
            <a:ext cx="3886200" cy="4351338"/>
          </a:xfrm>
        </p:spPr>
        <p:txBody>
          <a:bodyPr/>
          <a:lstStyle/>
          <a:p>
            <a:r>
              <a:rPr lang="en-US" sz="3253" dirty="0">
                <a:solidFill>
                  <a:srgbClr val="000066"/>
                </a:solidFill>
              </a:rPr>
              <a:t>Create your own sentences or paragraphs</a:t>
            </a:r>
          </a:p>
          <a:p>
            <a:r>
              <a:rPr lang="en-US" sz="3253" dirty="0">
                <a:solidFill>
                  <a:srgbClr val="000066"/>
                </a:solidFill>
              </a:rPr>
              <a:t>Find interesting topics</a:t>
            </a:r>
          </a:p>
          <a:p>
            <a:r>
              <a:rPr lang="en-US" sz="3253" dirty="0">
                <a:solidFill>
                  <a:srgbClr val="000066"/>
                </a:solidFill>
              </a:rPr>
              <a:t>Do a group think and edit</a:t>
            </a:r>
          </a:p>
        </p:txBody>
      </p:sp>
      <p:sp>
        <p:nvSpPr>
          <p:cNvPr id="8" name="TextBox 7">
            <a:extLst>
              <a:ext uri="{FF2B5EF4-FFF2-40B4-BE49-F238E27FC236}">
                <a16:creationId xmlns:a16="http://schemas.microsoft.com/office/drawing/2014/main" id="{F35E322C-33BA-DF43-CE9C-E893A834E197}"/>
              </a:ext>
            </a:extLst>
          </p:cNvPr>
          <p:cNvSpPr txBox="1"/>
          <p:nvPr/>
        </p:nvSpPr>
        <p:spPr>
          <a:xfrm>
            <a:off x="6096000" y="1683100"/>
            <a:ext cx="5397500" cy="1569660"/>
          </a:xfrm>
          <a:prstGeom prst="rect">
            <a:avLst/>
          </a:prstGeom>
          <a:noFill/>
        </p:spPr>
        <p:txBody>
          <a:bodyPr wrap="square" rtlCol="0">
            <a:spAutoFit/>
          </a:bodyPr>
          <a:lstStyle/>
          <a:p>
            <a:r>
              <a:rPr lang="en-US" sz="2400" dirty="0"/>
              <a:t>Because massive flu outbreaks completely strained our hospitals, we had to essentially reconsider the role of telehealth in our medical system.</a:t>
            </a:r>
          </a:p>
        </p:txBody>
      </p:sp>
    </p:spTree>
    <p:extLst>
      <p:ext uri="{BB962C8B-B14F-4D97-AF65-F5344CB8AC3E}">
        <p14:creationId xmlns:p14="http://schemas.microsoft.com/office/powerpoint/2010/main" val="584750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7C6F2-D4E9-7B39-2D84-99FEEC67670B}"/>
              </a:ext>
            </a:extLst>
          </p:cNvPr>
          <p:cNvSpPr>
            <a:spLocks noGrp="1"/>
          </p:cNvSpPr>
          <p:nvPr>
            <p:ph type="title"/>
          </p:nvPr>
        </p:nvSpPr>
        <p:spPr>
          <a:xfrm>
            <a:off x="420029" y="2386589"/>
            <a:ext cx="11351941" cy="1165587"/>
          </a:xfrm>
        </p:spPr>
        <p:txBody>
          <a:bodyPr>
            <a:normAutofit fontScale="90000"/>
          </a:bodyPr>
          <a:lstStyle/>
          <a:p>
            <a:pPr algn="ctr"/>
            <a:r>
              <a:rPr lang="en-US" dirty="0"/>
              <a:t>Beginning with the End in Mind!</a:t>
            </a:r>
            <a:br>
              <a:rPr lang="en-US" dirty="0"/>
            </a:br>
            <a:br>
              <a:rPr lang="en-US" dirty="0"/>
            </a:br>
            <a:r>
              <a:rPr lang="en-US" dirty="0"/>
              <a:t>What does an effective extended </a:t>
            </a:r>
            <a:br>
              <a:rPr lang="en-US" dirty="0"/>
            </a:br>
            <a:r>
              <a:rPr lang="en-US" dirty="0"/>
              <a:t>response really look like?</a:t>
            </a:r>
          </a:p>
        </p:txBody>
      </p:sp>
      <p:sp>
        <p:nvSpPr>
          <p:cNvPr id="3" name="Slide Number Placeholder 2">
            <a:extLst>
              <a:ext uri="{FF2B5EF4-FFF2-40B4-BE49-F238E27FC236}">
                <a16:creationId xmlns:a16="http://schemas.microsoft.com/office/drawing/2014/main" id="{D4912070-3310-2199-463F-DB0FCEFD746E}"/>
              </a:ext>
            </a:extLst>
          </p:cNvPr>
          <p:cNvSpPr>
            <a:spLocks noGrp="1"/>
          </p:cNvSpPr>
          <p:nvPr>
            <p:ph type="sldNum" sz="quarter" idx="12"/>
          </p:nvPr>
        </p:nvSpPr>
        <p:spPr/>
        <p:txBody>
          <a:bodyPr/>
          <a:lstStyle/>
          <a:p>
            <a:fld id="{BAE26A2A-DE5F-EA41-900F-AB5C4F1D9848}" type="slidenum">
              <a:rPr lang="en-US" smtClean="0"/>
              <a:t>3</a:t>
            </a:fld>
            <a:endParaRPr lang="en-US"/>
          </a:p>
        </p:txBody>
      </p:sp>
    </p:spTree>
    <p:extLst>
      <p:ext uri="{BB962C8B-B14F-4D97-AF65-F5344CB8AC3E}">
        <p14:creationId xmlns:p14="http://schemas.microsoft.com/office/powerpoint/2010/main" val="2202839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a:t>Drill Down to What’s Important!</a:t>
            </a:r>
          </a:p>
        </p:txBody>
      </p:sp>
      <p:sp>
        <p:nvSpPr>
          <p:cNvPr id="8" name="TextBox 7">
            <a:extLst>
              <a:ext uri="{FF2B5EF4-FFF2-40B4-BE49-F238E27FC236}">
                <a16:creationId xmlns:a16="http://schemas.microsoft.com/office/drawing/2014/main" id="{F35E322C-33BA-DF43-CE9C-E893A834E197}"/>
              </a:ext>
            </a:extLst>
          </p:cNvPr>
          <p:cNvSpPr txBox="1"/>
          <p:nvPr/>
        </p:nvSpPr>
        <p:spPr>
          <a:xfrm>
            <a:off x="6057902" y="1779030"/>
            <a:ext cx="5397500" cy="461665"/>
          </a:xfrm>
          <a:prstGeom prst="rect">
            <a:avLst/>
          </a:prstGeom>
          <a:noFill/>
        </p:spPr>
        <p:txBody>
          <a:bodyPr wrap="square" rtlCol="0">
            <a:spAutoFit/>
          </a:bodyPr>
          <a:lstStyle/>
          <a:p>
            <a:r>
              <a:rPr lang="en-US" sz="2400" dirty="0"/>
              <a:t>The meeting will start at 12 noon.</a:t>
            </a:r>
          </a:p>
        </p:txBody>
      </p:sp>
      <p:sp>
        <p:nvSpPr>
          <p:cNvPr id="6" name="TextBox 5">
            <a:extLst>
              <a:ext uri="{FF2B5EF4-FFF2-40B4-BE49-F238E27FC236}">
                <a16:creationId xmlns:a16="http://schemas.microsoft.com/office/drawing/2014/main" id="{D07B3A2E-BA85-33DD-01EA-C03B69C3C76F}"/>
              </a:ext>
            </a:extLst>
          </p:cNvPr>
          <p:cNvSpPr txBox="1"/>
          <p:nvPr/>
        </p:nvSpPr>
        <p:spPr>
          <a:xfrm>
            <a:off x="6096002" y="2298496"/>
            <a:ext cx="5397500" cy="830997"/>
          </a:xfrm>
          <a:prstGeom prst="rect">
            <a:avLst/>
          </a:prstGeom>
          <a:noFill/>
        </p:spPr>
        <p:txBody>
          <a:bodyPr wrap="square" rtlCol="0">
            <a:spAutoFit/>
          </a:bodyPr>
          <a:lstStyle/>
          <a:p>
            <a:r>
              <a:rPr lang="en-US" sz="2400" dirty="0"/>
              <a:t>I need to get some cash from the ATM machine.</a:t>
            </a:r>
          </a:p>
        </p:txBody>
      </p:sp>
      <p:sp>
        <p:nvSpPr>
          <p:cNvPr id="7" name="TextBox 6">
            <a:extLst>
              <a:ext uri="{FF2B5EF4-FFF2-40B4-BE49-F238E27FC236}">
                <a16:creationId xmlns:a16="http://schemas.microsoft.com/office/drawing/2014/main" id="{C0583D6D-A601-4F6E-0D02-4AAE40F40B72}"/>
              </a:ext>
            </a:extLst>
          </p:cNvPr>
          <p:cNvSpPr txBox="1"/>
          <p:nvPr/>
        </p:nvSpPr>
        <p:spPr>
          <a:xfrm>
            <a:off x="6032500" y="3238618"/>
            <a:ext cx="5397500" cy="830997"/>
          </a:xfrm>
          <a:prstGeom prst="rect">
            <a:avLst/>
          </a:prstGeom>
          <a:noFill/>
        </p:spPr>
        <p:txBody>
          <a:bodyPr wrap="square" rtlCol="0">
            <a:spAutoFit/>
          </a:bodyPr>
          <a:lstStyle/>
          <a:p>
            <a:r>
              <a:rPr lang="en-US" sz="2400" dirty="0"/>
              <a:t>Smith College, which was founded in 1871, is a premier women’s college.</a:t>
            </a:r>
          </a:p>
        </p:txBody>
      </p:sp>
      <p:sp>
        <p:nvSpPr>
          <p:cNvPr id="9" name="TextBox 8">
            <a:extLst>
              <a:ext uri="{FF2B5EF4-FFF2-40B4-BE49-F238E27FC236}">
                <a16:creationId xmlns:a16="http://schemas.microsoft.com/office/drawing/2014/main" id="{B61B01AE-4852-3546-FA6F-0A7163FD518A}"/>
              </a:ext>
            </a:extLst>
          </p:cNvPr>
          <p:cNvSpPr txBox="1"/>
          <p:nvPr/>
        </p:nvSpPr>
        <p:spPr>
          <a:xfrm>
            <a:off x="6095999" y="4228805"/>
            <a:ext cx="5765125" cy="830997"/>
          </a:xfrm>
          <a:prstGeom prst="rect">
            <a:avLst/>
          </a:prstGeom>
          <a:noFill/>
        </p:spPr>
        <p:txBody>
          <a:bodyPr wrap="square" rtlCol="0">
            <a:spAutoFit/>
          </a:bodyPr>
          <a:lstStyle/>
          <a:p>
            <a:r>
              <a:rPr lang="en-US" sz="2400" dirty="0"/>
              <a:t>The proposed salary increase is very inadequate.</a:t>
            </a:r>
          </a:p>
        </p:txBody>
      </p:sp>
      <p:sp>
        <p:nvSpPr>
          <p:cNvPr id="10" name="TextBox 9">
            <a:extLst>
              <a:ext uri="{FF2B5EF4-FFF2-40B4-BE49-F238E27FC236}">
                <a16:creationId xmlns:a16="http://schemas.microsoft.com/office/drawing/2014/main" id="{A6FB902F-443D-B574-669C-2A86DF19231C}"/>
              </a:ext>
            </a:extLst>
          </p:cNvPr>
          <p:cNvSpPr txBox="1"/>
          <p:nvPr/>
        </p:nvSpPr>
        <p:spPr>
          <a:xfrm>
            <a:off x="6096002" y="5059802"/>
            <a:ext cx="5397500" cy="830997"/>
          </a:xfrm>
          <a:prstGeom prst="rect">
            <a:avLst/>
          </a:prstGeom>
          <a:noFill/>
        </p:spPr>
        <p:txBody>
          <a:bodyPr wrap="square" rtlCol="0">
            <a:spAutoFit/>
          </a:bodyPr>
          <a:lstStyle/>
          <a:p>
            <a:r>
              <a:rPr lang="en-US" sz="2400" dirty="0"/>
              <a:t>As a matter of fact, there are more parks in the city than we expected.</a:t>
            </a:r>
          </a:p>
        </p:txBody>
      </p:sp>
      <p:pic>
        <p:nvPicPr>
          <p:cNvPr id="2050" name="Picture 2">
            <a:hlinkClick r:id="rId3"/>
            <a:extLst>
              <a:ext uri="{FF2B5EF4-FFF2-40B4-BE49-F238E27FC236}">
                <a16:creationId xmlns:a16="http://schemas.microsoft.com/office/drawing/2014/main" id="{39834A22-C270-0165-0C41-AFBD79A76C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265113"/>
            <a:ext cx="152400" cy="152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6871" name="Rectangle 3">
            <a:extLst>
              <a:ext uri="{FF2B5EF4-FFF2-40B4-BE49-F238E27FC236}">
                <a16:creationId xmlns:a16="http://schemas.microsoft.com/office/drawing/2014/main" id="{BD3546CB-0D07-94BE-AE59-C4A47EED786A}"/>
              </a:ext>
            </a:extLst>
          </p:cNvPr>
          <p:cNvGraphicFramePr/>
          <p:nvPr/>
        </p:nvGraphicFramePr>
        <p:xfrm>
          <a:off x="838200" y="1690688"/>
          <a:ext cx="41402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TextBox 12">
            <a:extLst>
              <a:ext uri="{FF2B5EF4-FFF2-40B4-BE49-F238E27FC236}">
                <a16:creationId xmlns:a16="http://schemas.microsoft.com/office/drawing/2014/main" id="{77737104-22D0-B865-2F2C-BDF33086F078}"/>
              </a:ext>
            </a:extLst>
          </p:cNvPr>
          <p:cNvSpPr txBox="1"/>
          <p:nvPr/>
        </p:nvSpPr>
        <p:spPr>
          <a:xfrm>
            <a:off x="698498" y="5805861"/>
            <a:ext cx="4140200" cy="307777"/>
          </a:xfrm>
          <a:prstGeom prst="rect">
            <a:avLst/>
          </a:prstGeom>
          <a:noFill/>
        </p:spPr>
        <p:txBody>
          <a:bodyPr wrap="square">
            <a:spAutoFit/>
          </a:bodyPr>
          <a:lstStyle/>
          <a:p>
            <a:r>
              <a:rPr lang="en-US" dirty="0"/>
              <a:t>Southern Illinois University https://write.siu.edu/</a:t>
            </a:r>
          </a:p>
        </p:txBody>
      </p:sp>
    </p:spTree>
    <p:extLst>
      <p:ext uri="{BB962C8B-B14F-4D97-AF65-F5344CB8AC3E}">
        <p14:creationId xmlns:p14="http://schemas.microsoft.com/office/powerpoint/2010/main" val="408144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a:t>Drill Down to What’s Important!</a:t>
            </a:r>
          </a:p>
        </p:txBody>
      </p:sp>
      <p:sp>
        <p:nvSpPr>
          <p:cNvPr id="36867" name="Rectangle 3"/>
          <p:cNvSpPr>
            <a:spLocks noGrp="1" noChangeArrowheads="1"/>
          </p:cNvSpPr>
          <p:nvPr>
            <p:ph type="body" idx="1"/>
          </p:nvPr>
        </p:nvSpPr>
        <p:spPr>
          <a:xfrm>
            <a:off x="838200" y="1690688"/>
            <a:ext cx="4140200" cy="4351338"/>
          </a:xfrm>
        </p:spPr>
        <p:txBody>
          <a:bodyPr>
            <a:normAutofit/>
          </a:bodyPr>
          <a:lstStyle/>
          <a:p>
            <a:pPr marL="114300" indent="0">
              <a:buNone/>
            </a:pPr>
            <a:r>
              <a:rPr lang="en-US" dirty="0">
                <a:solidFill>
                  <a:srgbClr val="000066"/>
                </a:solidFill>
              </a:rPr>
              <a:t>Essential Resource for the Classroom</a:t>
            </a:r>
          </a:p>
          <a:p>
            <a:pPr marL="114300" indent="0">
              <a:buNone/>
            </a:pPr>
            <a:endParaRPr lang="en-US" dirty="0">
              <a:solidFill>
                <a:srgbClr val="000066"/>
              </a:solidFill>
            </a:endParaRPr>
          </a:p>
          <a:p>
            <a:pPr marL="114300" indent="0">
              <a:buNone/>
            </a:pPr>
            <a:r>
              <a:rPr lang="en-US" dirty="0">
                <a:solidFill>
                  <a:srgbClr val="000066"/>
                </a:solidFill>
                <a:hlinkClick r:id="rId3"/>
              </a:rPr>
              <a:t>https://write.siu.edu/_common/documents/handouts/writing-concise-sentences-exercise-included.pdf</a:t>
            </a:r>
            <a:r>
              <a:rPr lang="en-US" dirty="0">
                <a:solidFill>
                  <a:srgbClr val="000066"/>
                </a:solidFill>
              </a:rPr>
              <a:t> </a:t>
            </a:r>
          </a:p>
        </p:txBody>
      </p:sp>
      <p:sp>
        <p:nvSpPr>
          <p:cNvPr id="8" name="TextBox 7">
            <a:extLst>
              <a:ext uri="{FF2B5EF4-FFF2-40B4-BE49-F238E27FC236}">
                <a16:creationId xmlns:a16="http://schemas.microsoft.com/office/drawing/2014/main" id="{F35E322C-33BA-DF43-CE9C-E893A834E197}"/>
              </a:ext>
            </a:extLst>
          </p:cNvPr>
          <p:cNvSpPr txBox="1"/>
          <p:nvPr/>
        </p:nvSpPr>
        <p:spPr>
          <a:xfrm>
            <a:off x="6096000" y="1482339"/>
            <a:ext cx="5397500" cy="1200329"/>
          </a:xfrm>
          <a:prstGeom prst="rect">
            <a:avLst/>
          </a:prstGeom>
          <a:noFill/>
        </p:spPr>
        <p:txBody>
          <a:bodyPr wrap="square" rtlCol="0">
            <a:spAutoFit/>
          </a:bodyPr>
          <a:lstStyle/>
          <a:p>
            <a:r>
              <a:rPr lang="en-US" sz="2400" dirty="0"/>
              <a:t>At this point in time, we can’t ascertain the reason as to why the screen door was left open.</a:t>
            </a:r>
          </a:p>
        </p:txBody>
      </p:sp>
      <p:sp>
        <p:nvSpPr>
          <p:cNvPr id="11" name="TextBox 10">
            <a:extLst>
              <a:ext uri="{FF2B5EF4-FFF2-40B4-BE49-F238E27FC236}">
                <a16:creationId xmlns:a16="http://schemas.microsoft.com/office/drawing/2014/main" id="{EF0D8CF1-62A3-ADE1-5179-02591A2D1B05}"/>
              </a:ext>
            </a:extLst>
          </p:cNvPr>
          <p:cNvSpPr txBox="1"/>
          <p:nvPr/>
        </p:nvSpPr>
        <p:spPr>
          <a:xfrm>
            <a:off x="6096000" y="2876088"/>
            <a:ext cx="5168900" cy="1569660"/>
          </a:xfrm>
          <a:prstGeom prst="rect">
            <a:avLst/>
          </a:prstGeom>
          <a:noFill/>
        </p:spPr>
        <p:txBody>
          <a:bodyPr wrap="square" rtlCol="0">
            <a:spAutoFit/>
          </a:bodyPr>
          <a:lstStyle/>
          <a:p>
            <a:r>
              <a:rPr lang="en-US" sz="2400" dirty="0"/>
              <a:t>At what point in time will a downturn in the stock market have a really serious effect on the social life of people as a whole?</a:t>
            </a:r>
          </a:p>
        </p:txBody>
      </p:sp>
      <p:sp>
        <p:nvSpPr>
          <p:cNvPr id="12" name="TextBox 11">
            <a:extLst>
              <a:ext uri="{FF2B5EF4-FFF2-40B4-BE49-F238E27FC236}">
                <a16:creationId xmlns:a16="http://schemas.microsoft.com/office/drawing/2014/main" id="{4440ED82-E0C6-B7BE-AB19-C1993113A530}"/>
              </a:ext>
            </a:extLst>
          </p:cNvPr>
          <p:cNvSpPr txBox="1"/>
          <p:nvPr/>
        </p:nvSpPr>
        <p:spPr>
          <a:xfrm>
            <a:off x="6096000" y="4707090"/>
            <a:ext cx="5397500" cy="1569660"/>
          </a:xfrm>
          <a:prstGeom prst="rect">
            <a:avLst/>
          </a:prstGeom>
          <a:noFill/>
        </p:spPr>
        <p:txBody>
          <a:bodyPr wrap="square" rtlCol="0">
            <a:spAutoFit/>
          </a:bodyPr>
          <a:lstStyle/>
          <a:p>
            <a:r>
              <a:rPr lang="en-US" sz="2400" dirty="0"/>
              <a:t>One time when I went to the park, my friend, whose name is Jake, went with me and we had fun due to the fact that it was a nice day out.</a:t>
            </a:r>
          </a:p>
        </p:txBody>
      </p:sp>
    </p:spTree>
    <p:extLst>
      <p:ext uri="{BB962C8B-B14F-4D97-AF65-F5344CB8AC3E}">
        <p14:creationId xmlns:p14="http://schemas.microsoft.com/office/powerpoint/2010/main" val="212618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7E87A-F3C6-DC28-4BAA-3BE999F177D0}"/>
              </a:ext>
            </a:extLst>
          </p:cNvPr>
          <p:cNvSpPr>
            <a:spLocks noGrp="1"/>
          </p:cNvSpPr>
          <p:nvPr>
            <p:ph type="title"/>
          </p:nvPr>
        </p:nvSpPr>
        <p:spPr/>
        <p:txBody>
          <a:bodyPr/>
          <a:lstStyle/>
          <a:p>
            <a:r>
              <a:rPr lang="en-US" dirty="0"/>
              <a:t>Brain Break!</a:t>
            </a:r>
          </a:p>
        </p:txBody>
      </p:sp>
      <p:sp>
        <p:nvSpPr>
          <p:cNvPr id="3" name="Slide Number Placeholder 2">
            <a:extLst>
              <a:ext uri="{FF2B5EF4-FFF2-40B4-BE49-F238E27FC236}">
                <a16:creationId xmlns:a16="http://schemas.microsoft.com/office/drawing/2014/main" id="{65E6914E-5ABB-915B-EBC1-485F95652C00}"/>
              </a:ext>
            </a:extLst>
          </p:cNvPr>
          <p:cNvSpPr>
            <a:spLocks noGrp="1"/>
          </p:cNvSpPr>
          <p:nvPr>
            <p:ph type="sldNum" sz="quarter" idx="12"/>
          </p:nvPr>
        </p:nvSpPr>
        <p:spPr/>
        <p:txBody>
          <a:bodyPr/>
          <a:lstStyle/>
          <a:p>
            <a:fld id="{BAE26A2A-DE5F-EA41-900F-AB5C4F1D9848}" type="slidenum">
              <a:rPr lang="en-US" smtClean="0"/>
              <a:t>32</a:t>
            </a:fld>
            <a:endParaRPr lang="en-US"/>
          </a:p>
        </p:txBody>
      </p:sp>
      <p:pic>
        <p:nvPicPr>
          <p:cNvPr id="5" name="Picture 4" descr="Closeup of a dark coffee on a mug">
            <a:extLst>
              <a:ext uri="{FF2B5EF4-FFF2-40B4-BE49-F238E27FC236}">
                <a16:creationId xmlns:a16="http://schemas.microsoft.com/office/drawing/2014/main" id="{9781CAEA-2864-C05B-0960-486BE71B0F26}"/>
              </a:ext>
            </a:extLst>
          </p:cNvPr>
          <p:cNvPicPr>
            <a:picLocks noChangeAspect="1"/>
          </p:cNvPicPr>
          <p:nvPr/>
        </p:nvPicPr>
        <p:blipFill>
          <a:blip r:embed="rId2"/>
          <a:stretch>
            <a:fillRect/>
          </a:stretch>
        </p:blipFill>
        <p:spPr>
          <a:xfrm>
            <a:off x="3978876" y="1308077"/>
            <a:ext cx="6405394" cy="4241846"/>
          </a:xfrm>
          <a:prstGeom prst="rect">
            <a:avLst/>
          </a:prstGeom>
        </p:spPr>
      </p:pic>
    </p:spTree>
    <p:extLst>
      <p:ext uri="{BB962C8B-B14F-4D97-AF65-F5344CB8AC3E}">
        <p14:creationId xmlns:p14="http://schemas.microsoft.com/office/powerpoint/2010/main" val="3701926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999D4-6D0A-33AB-5BFD-93936E72088D}"/>
              </a:ext>
            </a:extLst>
          </p:cNvPr>
          <p:cNvSpPr>
            <a:spLocks noGrp="1"/>
          </p:cNvSpPr>
          <p:nvPr>
            <p:ph type="title"/>
          </p:nvPr>
        </p:nvSpPr>
        <p:spPr>
          <a:xfrm>
            <a:off x="504320" y="960120"/>
            <a:ext cx="4370583" cy="1600200"/>
          </a:xfrm>
        </p:spPr>
        <p:txBody>
          <a:bodyPr anchor="b">
            <a:normAutofit/>
          </a:bodyPr>
          <a:lstStyle/>
          <a:p>
            <a:r>
              <a:rPr lang="en-US" sz="4400" dirty="0"/>
              <a:t>Fun Focus</a:t>
            </a:r>
          </a:p>
        </p:txBody>
      </p:sp>
      <p:pic>
        <p:nvPicPr>
          <p:cNvPr id="6" name="Picture 5" descr="Person eating at food truck">
            <a:extLst>
              <a:ext uri="{FF2B5EF4-FFF2-40B4-BE49-F238E27FC236}">
                <a16:creationId xmlns:a16="http://schemas.microsoft.com/office/drawing/2014/main" id="{9480B016-0691-14EE-A981-12CE6E457930}"/>
              </a:ext>
            </a:extLst>
          </p:cNvPr>
          <p:cNvPicPr>
            <a:picLocks noChangeAspect="1"/>
          </p:cNvPicPr>
          <p:nvPr/>
        </p:nvPicPr>
        <p:blipFill>
          <a:blip r:embed="rId2"/>
          <a:srcRect l="18981" r="-1" b="-1"/>
          <a:stretch>
            <a:fillRect/>
          </a:stretch>
        </p:blipFill>
        <p:spPr>
          <a:xfrm>
            <a:off x="6403389" y="1079791"/>
            <a:ext cx="5387161" cy="4438360"/>
          </a:xfrm>
          <a:prstGeom prst="rect">
            <a:avLst/>
          </a:prstGeom>
          <a:noFill/>
        </p:spPr>
      </p:pic>
      <p:sp>
        <p:nvSpPr>
          <p:cNvPr id="4" name="Content Placeholder 3">
            <a:extLst>
              <a:ext uri="{FF2B5EF4-FFF2-40B4-BE49-F238E27FC236}">
                <a16:creationId xmlns:a16="http://schemas.microsoft.com/office/drawing/2014/main" id="{39456EE7-8C69-CC31-1360-41BD204DF9AD}"/>
              </a:ext>
            </a:extLst>
          </p:cNvPr>
          <p:cNvSpPr>
            <a:spLocks noGrp="1"/>
          </p:cNvSpPr>
          <p:nvPr>
            <p:ph type="body" sz="half" idx="2"/>
          </p:nvPr>
        </p:nvSpPr>
        <p:spPr>
          <a:xfrm>
            <a:off x="401443" y="2676851"/>
            <a:ext cx="4370583" cy="1689410"/>
          </a:xfrm>
        </p:spPr>
        <p:txBody>
          <a:bodyPr>
            <a:normAutofit/>
          </a:bodyPr>
          <a:lstStyle/>
          <a:p>
            <a:r>
              <a:rPr lang="en-US" sz="2800" dirty="0"/>
              <a:t>Google Reviews and Evidence Based Writing</a:t>
            </a:r>
          </a:p>
        </p:txBody>
      </p:sp>
      <p:sp>
        <p:nvSpPr>
          <p:cNvPr id="3" name="Slide Number Placeholder 2">
            <a:extLst>
              <a:ext uri="{FF2B5EF4-FFF2-40B4-BE49-F238E27FC236}">
                <a16:creationId xmlns:a16="http://schemas.microsoft.com/office/drawing/2014/main" id="{2C2C796F-9051-04D5-A6A0-C2E9C4AA52CA}"/>
              </a:ext>
            </a:extLst>
          </p:cNvPr>
          <p:cNvSpPr>
            <a:spLocks noGrp="1"/>
          </p:cNvSpPr>
          <p:nvPr>
            <p:ph type="sldNum" sz="quarter" idx="10"/>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33</a:t>
            </a:fld>
            <a:endParaRPr lang="en-US"/>
          </a:p>
        </p:txBody>
      </p:sp>
    </p:spTree>
    <p:extLst>
      <p:ext uri="{BB962C8B-B14F-4D97-AF65-F5344CB8AC3E}">
        <p14:creationId xmlns:p14="http://schemas.microsoft.com/office/powerpoint/2010/main" val="2273469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C2BA74-BF24-BBC1-29A2-9C9DC3B288EC}"/>
              </a:ext>
            </a:extLst>
          </p:cNvPr>
          <p:cNvSpPr>
            <a:spLocks noGrp="1"/>
          </p:cNvSpPr>
          <p:nvPr>
            <p:ph type="title"/>
          </p:nvPr>
        </p:nvSpPr>
        <p:spPr>
          <a:xfrm rot="16200000">
            <a:off x="-1936926" y="2582243"/>
            <a:ext cx="5880451" cy="1325563"/>
          </a:xfrm>
        </p:spPr>
        <p:txBody>
          <a:bodyPr/>
          <a:lstStyle/>
          <a:p>
            <a:r>
              <a:rPr lang="en-US" dirty="0"/>
              <a:t>To Review or Not Review</a:t>
            </a:r>
          </a:p>
        </p:txBody>
      </p:sp>
      <p:pic>
        <p:nvPicPr>
          <p:cNvPr id="6146" name="Picture 2">
            <a:extLst>
              <a:ext uri="{FF2B5EF4-FFF2-40B4-BE49-F238E27FC236}">
                <a16:creationId xmlns:a16="http://schemas.microsoft.com/office/drawing/2014/main" id="{137B20DA-8F4A-E99C-CD73-4849683DCA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138" y="581250"/>
            <a:ext cx="3062693" cy="12382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ripadvisor: Plan &amp; Book Trips on the App Store">
            <a:extLst>
              <a:ext uri="{FF2B5EF4-FFF2-40B4-BE49-F238E27FC236}">
                <a16:creationId xmlns:a16="http://schemas.microsoft.com/office/drawing/2014/main" id="{A5C10C2F-247E-91CC-ECE8-1D46DA73F8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6599" y="2860100"/>
            <a:ext cx="3706000" cy="1853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Open Table, Inc. - AIR Asheville Independent Restaurant Assoc.">
            <a:extLst>
              <a:ext uri="{FF2B5EF4-FFF2-40B4-BE49-F238E27FC236}">
                <a16:creationId xmlns:a16="http://schemas.microsoft.com/office/drawing/2014/main" id="{60313BDF-E7BE-35FD-E380-32065B1019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3500" y="475594"/>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Angi, Angi, where will it lead us from here? Or when a brand grows up and  changes its name. - Hypno Design">
            <a:extLst>
              <a:ext uri="{FF2B5EF4-FFF2-40B4-BE49-F238E27FC236}">
                <a16:creationId xmlns:a16="http://schemas.microsoft.com/office/drawing/2014/main" id="{D8EB2BF6-5613-3C2C-2DD7-7D1247D064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4200" y="4436377"/>
            <a:ext cx="4165600" cy="17031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oogle just released verified customer reviews: 3 ways to come out on top -  Search Engine Watch">
            <a:extLst>
              <a:ext uri="{FF2B5EF4-FFF2-40B4-BE49-F238E27FC236}">
                <a16:creationId xmlns:a16="http://schemas.microsoft.com/office/drawing/2014/main" id="{9533F335-FD67-520B-6418-C7FC577B7C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7000" y="2477988"/>
            <a:ext cx="3048000" cy="1902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327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9AB4E2-2E2A-F722-F128-E92E19E329FF}"/>
              </a:ext>
            </a:extLst>
          </p:cNvPr>
          <p:cNvSpPr>
            <a:spLocks noGrp="1"/>
          </p:cNvSpPr>
          <p:nvPr>
            <p:ph type="title"/>
          </p:nvPr>
        </p:nvSpPr>
        <p:spPr>
          <a:xfrm>
            <a:off x="457200" y="234724"/>
            <a:ext cx="10515600" cy="1325563"/>
          </a:xfrm>
        </p:spPr>
        <p:txBody>
          <a:bodyPr/>
          <a:lstStyle/>
          <a:p>
            <a:r>
              <a:rPr lang="en-US" dirty="0"/>
              <a:t>Google Reviews – EB Writing in Context</a:t>
            </a:r>
          </a:p>
        </p:txBody>
      </p:sp>
      <p:sp>
        <p:nvSpPr>
          <p:cNvPr id="6" name="Text Placeholder 5">
            <a:extLst>
              <a:ext uri="{FF2B5EF4-FFF2-40B4-BE49-F238E27FC236}">
                <a16:creationId xmlns:a16="http://schemas.microsoft.com/office/drawing/2014/main" id="{1E1ABD93-5269-B8F6-49EB-06188FB8C440}"/>
              </a:ext>
            </a:extLst>
          </p:cNvPr>
          <p:cNvSpPr>
            <a:spLocks noGrp="1"/>
          </p:cNvSpPr>
          <p:nvPr>
            <p:ph type="body" idx="1"/>
          </p:nvPr>
        </p:nvSpPr>
        <p:spPr>
          <a:xfrm>
            <a:off x="457200" y="1362934"/>
            <a:ext cx="10515600" cy="4351338"/>
          </a:xfrm>
        </p:spPr>
        <p:txBody>
          <a:bodyPr>
            <a:normAutofit lnSpcReduction="10000"/>
          </a:bodyPr>
          <a:lstStyle/>
          <a:p>
            <a:pPr marL="63500" lvl="0" indent="0" algn="l" rtl="0">
              <a:spcBef>
                <a:spcPts val="0"/>
              </a:spcBef>
              <a:spcAft>
                <a:spcPts val="0"/>
              </a:spcAft>
              <a:buClr>
                <a:srgbClr val="000000"/>
              </a:buClr>
              <a:buSzPts val="2600"/>
              <a:buNone/>
            </a:pPr>
            <a:r>
              <a:rPr lang="en-US" sz="3600" dirty="0">
                <a:solidFill>
                  <a:srgbClr val="000000"/>
                </a:solidFill>
              </a:rPr>
              <a:t>Online reviews of parks, restaurants, bars, shops/stores</a:t>
            </a:r>
          </a:p>
          <a:p>
            <a:pPr marL="914400" lvl="1" indent="-393700" algn="l" rtl="0">
              <a:spcBef>
                <a:spcPts val="0"/>
              </a:spcBef>
              <a:spcAft>
                <a:spcPts val="0"/>
              </a:spcAft>
              <a:buClr>
                <a:srgbClr val="000000"/>
              </a:buClr>
              <a:buSzPts val="2600"/>
              <a:buChar char="○"/>
            </a:pPr>
            <a:r>
              <a:rPr lang="en-US" sz="3600" dirty="0">
                <a:solidFill>
                  <a:srgbClr val="000000"/>
                </a:solidFill>
              </a:rPr>
              <a:t>Five-Star Rating System</a:t>
            </a:r>
          </a:p>
          <a:p>
            <a:pPr marL="1371600" lvl="2" indent="-393700" algn="l" rtl="0">
              <a:spcBef>
                <a:spcPts val="0"/>
              </a:spcBef>
              <a:spcAft>
                <a:spcPts val="0"/>
              </a:spcAft>
              <a:buClr>
                <a:srgbClr val="000000"/>
              </a:buClr>
              <a:buSzPts val="2600"/>
              <a:buChar char="■"/>
            </a:pPr>
            <a:r>
              <a:rPr lang="en-US" sz="3600" i="1" dirty="0">
                <a:solidFill>
                  <a:srgbClr val="000000"/>
                </a:solidFill>
              </a:rPr>
              <a:t>Yelp</a:t>
            </a:r>
          </a:p>
          <a:p>
            <a:pPr marL="1371600" lvl="2" indent="-393700" algn="l" rtl="0">
              <a:spcBef>
                <a:spcPts val="0"/>
              </a:spcBef>
              <a:spcAft>
                <a:spcPts val="0"/>
              </a:spcAft>
              <a:buClr>
                <a:srgbClr val="000000"/>
              </a:buClr>
              <a:buSzPts val="2600"/>
              <a:buChar char="■"/>
            </a:pPr>
            <a:r>
              <a:rPr lang="en-US" sz="3600" i="1" dirty="0">
                <a:solidFill>
                  <a:srgbClr val="000000"/>
                </a:solidFill>
              </a:rPr>
              <a:t>TripAdvisor</a:t>
            </a:r>
          </a:p>
          <a:p>
            <a:pPr marL="1371600" lvl="2" indent="-393700" algn="l" rtl="0">
              <a:spcBef>
                <a:spcPts val="0"/>
              </a:spcBef>
              <a:spcAft>
                <a:spcPts val="0"/>
              </a:spcAft>
              <a:buClr>
                <a:srgbClr val="000000"/>
              </a:buClr>
              <a:buSzPts val="2600"/>
              <a:buChar char="■"/>
            </a:pPr>
            <a:r>
              <a:rPr lang="en-US" sz="3600" i="1" dirty="0">
                <a:solidFill>
                  <a:srgbClr val="000000"/>
                </a:solidFill>
              </a:rPr>
              <a:t>Open Table</a:t>
            </a:r>
          </a:p>
          <a:p>
            <a:pPr marL="914400" lvl="1" indent="-393700" algn="l" rtl="0">
              <a:spcBef>
                <a:spcPts val="0"/>
              </a:spcBef>
              <a:spcAft>
                <a:spcPts val="0"/>
              </a:spcAft>
              <a:buClr>
                <a:srgbClr val="000000"/>
              </a:buClr>
              <a:buSzPts val="2600"/>
              <a:buChar char="○"/>
            </a:pPr>
            <a:r>
              <a:rPr lang="en-US" sz="3600" dirty="0">
                <a:solidFill>
                  <a:srgbClr val="000000"/>
                </a:solidFill>
              </a:rPr>
              <a:t>Users make </a:t>
            </a:r>
            <a:r>
              <a:rPr lang="en-US" sz="3600" b="1" dirty="0">
                <a:solidFill>
                  <a:srgbClr val="000000"/>
                </a:solidFill>
              </a:rPr>
              <a:t>claims</a:t>
            </a:r>
            <a:r>
              <a:rPr lang="en-US" sz="3600" dirty="0">
                <a:solidFill>
                  <a:srgbClr val="000000"/>
                </a:solidFill>
              </a:rPr>
              <a:t> in their reviews </a:t>
            </a:r>
          </a:p>
          <a:p>
            <a:pPr marL="914400" lvl="1" indent="-393700" algn="l" rtl="0">
              <a:spcBef>
                <a:spcPts val="0"/>
              </a:spcBef>
              <a:spcAft>
                <a:spcPts val="0"/>
              </a:spcAft>
              <a:buClr>
                <a:srgbClr val="000000"/>
              </a:buClr>
              <a:buSzPts val="2600"/>
              <a:buChar char="○"/>
            </a:pPr>
            <a:r>
              <a:rPr lang="en-US" sz="3600" dirty="0">
                <a:solidFill>
                  <a:srgbClr val="000000"/>
                </a:solidFill>
              </a:rPr>
              <a:t>Users </a:t>
            </a:r>
            <a:r>
              <a:rPr lang="en-US" sz="3600" b="1" dirty="0">
                <a:solidFill>
                  <a:srgbClr val="000000"/>
                </a:solidFill>
              </a:rPr>
              <a:t>develop claims with support/evidence</a:t>
            </a:r>
          </a:p>
          <a:p>
            <a:pPr marL="114300" indent="0">
              <a:buNone/>
            </a:pPr>
            <a:endParaRPr lang="en-US" dirty="0"/>
          </a:p>
        </p:txBody>
      </p:sp>
      <p:pic>
        <p:nvPicPr>
          <p:cNvPr id="4098" name="Picture 2" descr="Google just released verified customer reviews: 3 ways to come out on top -  Search Engine Watch">
            <a:extLst>
              <a:ext uri="{FF2B5EF4-FFF2-40B4-BE49-F238E27FC236}">
                <a16:creationId xmlns:a16="http://schemas.microsoft.com/office/drawing/2014/main" id="{F84B8256-8472-671B-759A-D1D7306C9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1526976"/>
            <a:ext cx="3048000" cy="19020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8C5BE87-EF5C-0397-533A-F4488381CFF4}"/>
              </a:ext>
            </a:extLst>
          </p:cNvPr>
          <p:cNvSpPr txBox="1"/>
          <p:nvPr/>
        </p:nvSpPr>
        <p:spPr>
          <a:xfrm>
            <a:off x="6096000" y="5697044"/>
            <a:ext cx="6102350" cy="523220"/>
          </a:xfrm>
          <a:prstGeom prst="rect">
            <a:avLst/>
          </a:prstGeom>
          <a:noFill/>
        </p:spPr>
        <p:txBody>
          <a:bodyPr wrap="square">
            <a:spAutoFit/>
          </a:bodyPr>
          <a:lstStyle/>
          <a:p>
            <a:pPr marL="0" lvl="0" indent="0" algn="l" rtl="0">
              <a:spcBef>
                <a:spcPts val="0"/>
              </a:spcBef>
              <a:spcAft>
                <a:spcPts val="0"/>
              </a:spcAft>
              <a:buNone/>
            </a:pPr>
            <a:r>
              <a:rPr lang="en-US" sz="1400" b="1" dirty="0">
                <a:solidFill>
                  <a:schemeClr val="accent3"/>
                </a:solidFill>
              </a:rPr>
              <a:t>COABE 2020 Presentation: Timothy Berrigan, Brooklyn Public Library, </a:t>
            </a:r>
            <a:r>
              <a:rPr lang="en-US" sz="1400" b="1" dirty="0">
                <a:solidFill>
                  <a:schemeClr val="accent3"/>
                </a:solidFill>
                <a:hlinkClick r:id="rId4"/>
              </a:rPr>
              <a:t>tberrigan@bklynlibrary.org</a:t>
            </a:r>
            <a:r>
              <a:rPr lang="en-US" sz="1400" b="1" dirty="0">
                <a:solidFill>
                  <a:schemeClr val="accent3"/>
                </a:solidFill>
              </a:rPr>
              <a:t> </a:t>
            </a:r>
            <a:endParaRPr lang="en-US" b="1" dirty="0"/>
          </a:p>
        </p:txBody>
      </p:sp>
    </p:spTree>
    <p:extLst>
      <p:ext uri="{BB962C8B-B14F-4D97-AF65-F5344CB8AC3E}">
        <p14:creationId xmlns:p14="http://schemas.microsoft.com/office/powerpoint/2010/main" val="789071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C2BA74-BF24-BBC1-29A2-9C9DC3B288EC}"/>
              </a:ext>
            </a:extLst>
          </p:cNvPr>
          <p:cNvSpPr>
            <a:spLocks noGrp="1"/>
          </p:cNvSpPr>
          <p:nvPr>
            <p:ph type="title"/>
          </p:nvPr>
        </p:nvSpPr>
        <p:spPr>
          <a:xfrm>
            <a:off x="679274" y="454250"/>
            <a:ext cx="9988726" cy="1325563"/>
          </a:xfrm>
        </p:spPr>
        <p:txBody>
          <a:bodyPr>
            <a:normAutofit/>
          </a:bodyPr>
          <a:lstStyle/>
          <a:p>
            <a:r>
              <a:rPr lang="en-US" dirty="0"/>
              <a:t>Tom Berrigan’s Argument for Using Google Reviews</a:t>
            </a:r>
          </a:p>
        </p:txBody>
      </p:sp>
      <p:sp>
        <p:nvSpPr>
          <p:cNvPr id="7" name="TextBox 6">
            <a:extLst>
              <a:ext uri="{FF2B5EF4-FFF2-40B4-BE49-F238E27FC236}">
                <a16:creationId xmlns:a16="http://schemas.microsoft.com/office/drawing/2014/main" id="{6868AAB7-CAD3-18B3-C6B8-707C9EE50DD3}"/>
              </a:ext>
            </a:extLst>
          </p:cNvPr>
          <p:cNvSpPr txBox="1"/>
          <p:nvPr/>
        </p:nvSpPr>
        <p:spPr>
          <a:xfrm>
            <a:off x="679274" y="2089163"/>
            <a:ext cx="10553700" cy="3631763"/>
          </a:xfrm>
          <a:prstGeom prst="rect">
            <a:avLst/>
          </a:prstGeom>
          <a:noFill/>
        </p:spPr>
        <p:txBody>
          <a:bodyPr wrap="square" rtlCol="0">
            <a:spAutoFit/>
          </a:bodyPr>
          <a:lstStyle/>
          <a:p>
            <a:pPr marL="457200" lvl="0" indent="-355600" algn="l" rtl="0">
              <a:spcBef>
                <a:spcPts val="0"/>
              </a:spcBef>
              <a:spcAft>
                <a:spcPts val="0"/>
              </a:spcAft>
              <a:buClr>
                <a:srgbClr val="000000"/>
              </a:buClr>
              <a:buSzPts val="2000"/>
              <a:buAutoNum type="arabicPeriod"/>
            </a:pPr>
            <a:r>
              <a:rPr lang="en-US" sz="2400" dirty="0">
                <a:solidFill>
                  <a:srgbClr val="000000"/>
                </a:solidFill>
              </a:rPr>
              <a:t>Online resource/activity </a:t>
            </a:r>
          </a:p>
          <a:p>
            <a:pPr marL="457200" lvl="0" indent="-355600" algn="l" rtl="0">
              <a:spcBef>
                <a:spcPts val="0"/>
              </a:spcBef>
              <a:spcAft>
                <a:spcPts val="0"/>
              </a:spcAft>
              <a:buClr>
                <a:srgbClr val="000000"/>
              </a:buClr>
              <a:buSzPts val="2000"/>
              <a:buAutoNum type="arabicPeriod"/>
            </a:pPr>
            <a:r>
              <a:rPr lang="en-US" sz="2400" dirty="0">
                <a:solidFill>
                  <a:srgbClr val="000000"/>
                </a:solidFill>
              </a:rPr>
              <a:t>Reviews of recognizable/neighborhood places spark debate</a:t>
            </a:r>
          </a:p>
          <a:p>
            <a:pPr marL="457200" lvl="0" indent="-355600" algn="l" rtl="0">
              <a:spcBef>
                <a:spcPts val="0"/>
              </a:spcBef>
              <a:spcAft>
                <a:spcPts val="0"/>
              </a:spcAft>
              <a:buClr>
                <a:srgbClr val="000000"/>
              </a:buClr>
              <a:buSzPts val="2000"/>
              <a:buAutoNum type="arabicPeriod"/>
            </a:pPr>
            <a:r>
              <a:rPr lang="en-US" sz="2400" dirty="0">
                <a:solidFill>
                  <a:srgbClr val="000000"/>
                </a:solidFill>
              </a:rPr>
              <a:t>Non-academic language; </a:t>
            </a:r>
          </a:p>
          <a:p>
            <a:pPr marL="914400" lvl="1" indent="-355600" algn="l" rtl="0">
              <a:spcBef>
                <a:spcPts val="0"/>
              </a:spcBef>
              <a:spcAft>
                <a:spcPts val="0"/>
              </a:spcAft>
              <a:buClr>
                <a:srgbClr val="000000"/>
              </a:buClr>
              <a:buSzPts val="2000"/>
              <a:buAutoNum type="alphaLcPeriod"/>
            </a:pPr>
            <a:r>
              <a:rPr lang="en-US" sz="2400" dirty="0">
                <a:solidFill>
                  <a:srgbClr val="000000"/>
                </a:solidFill>
              </a:rPr>
              <a:t>unedited (errors) </a:t>
            </a:r>
          </a:p>
          <a:p>
            <a:pPr marL="457200" lvl="0" indent="-355600" algn="l" rtl="0">
              <a:spcBef>
                <a:spcPts val="0"/>
              </a:spcBef>
              <a:spcAft>
                <a:spcPts val="0"/>
              </a:spcAft>
              <a:buClr>
                <a:srgbClr val="000000"/>
              </a:buClr>
              <a:buSzPts val="2000"/>
              <a:buAutoNum type="arabicPeriod"/>
            </a:pPr>
            <a:r>
              <a:rPr lang="en-US" sz="2400" dirty="0">
                <a:solidFill>
                  <a:srgbClr val="000000"/>
                </a:solidFill>
              </a:rPr>
              <a:t>Wide variety of authorship</a:t>
            </a:r>
          </a:p>
          <a:p>
            <a:pPr marL="457200" lvl="0" indent="-355600" algn="l" rtl="0">
              <a:spcBef>
                <a:spcPts val="0"/>
              </a:spcBef>
              <a:spcAft>
                <a:spcPts val="0"/>
              </a:spcAft>
              <a:buClr>
                <a:srgbClr val="000000"/>
              </a:buClr>
              <a:buSzPts val="2000"/>
              <a:buAutoNum type="arabicPeriod"/>
            </a:pPr>
            <a:r>
              <a:rPr lang="en-US" sz="2400" dirty="0">
                <a:solidFill>
                  <a:srgbClr val="000000"/>
                </a:solidFill>
              </a:rPr>
              <a:t>Prior knowledge isn’t an obstacle</a:t>
            </a:r>
          </a:p>
          <a:p>
            <a:pPr marL="457200" lvl="0" indent="-355600" algn="l" rtl="0">
              <a:spcBef>
                <a:spcPts val="0"/>
              </a:spcBef>
              <a:spcAft>
                <a:spcPts val="0"/>
              </a:spcAft>
              <a:buClr>
                <a:srgbClr val="000000"/>
              </a:buClr>
              <a:buSzPts val="2000"/>
              <a:buAutoNum type="arabicPeriod"/>
            </a:pPr>
            <a:r>
              <a:rPr lang="en-US" sz="2400" dirty="0">
                <a:solidFill>
                  <a:srgbClr val="000000"/>
                </a:solidFill>
              </a:rPr>
              <a:t>Accessible and Approachable (not “formal” argumentative prompt)</a:t>
            </a:r>
          </a:p>
          <a:p>
            <a:pPr marL="457200" lvl="0" indent="-355600" algn="l" rtl="0">
              <a:spcBef>
                <a:spcPts val="0"/>
              </a:spcBef>
              <a:spcAft>
                <a:spcPts val="0"/>
              </a:spcAft>
              <a:buClr>
                <a:srgbClr val="000000"/>
              </a:buClr>
              <a:buSzPts val="2000"/>
              <a:buAutoNum type="arabicPeriod"/>
            </a:pPr>
            <a:r>
              <a:rPr lang="en-US" sz="2400" dirty="0">
                <a:solidFill>
                  <a:srgbClr val="000000"/>
                </a:solidFill>
              </a:rPr>
              <a:t>Google Reviews are </a:t>
            </a:r>
            <a:r>
              <a:rPr lang="en-US" sz="2400" u="sng" dirty="0">
                <a:solidFill>
                  <a:srgbClr val="000000"/>
                </a:solidFill>
              </a:rPr>
              <a:t>essentially</a:t>
            </a:r>
            <a:r>
              <a:rPr lang="en-US" sz="2400" dirty="0">
                <a:solidFill>
                  <a:srgbClr val="000000"/>
                </a:solidFill>
              </a:rPr>
              <a:t> Intro. paragraphs</a:t>
            </a:r>
          </a:p>
          <a:p>
            <a:pPr marL="457200" lvl="0" indent="-355600" algn="l" rtl="0">
              <a:spcBef>
                <a:spcPts val="0"/>
              </a:spcBef>
              <a:spcAft>
                <a:spcPts val="0"/>
              </a:spcAft>
              <a:buClr>
                <a:srgbClr val="000000"/>
              </a:buClr>
              <a:buSzPts val="2000"/>
              <a:buAutoNum type="arabicPeriod"/>
            </a:pPr>
            <a:r>
              <a:rPr lang="en-US" sz="2400" dirty="0">
                <a:solidFill>
                  <a:srgbClr val="000000"/>
                </a:solidFill>
              </a:rPr>
              <a:t>It can be fun!</a:t>
            </a:r>
          </a:p>
          <a:p>
            <a:endParaRPr lang="en-US" dirty="0"/>
          </a:p>
        </p:txBody>
      </p:sp>
      <p:sp>
        <p:nvSpPr>
          <p:cNvPr id="8" name="TextBox 7">
            <a:extLst>
              <a:ext uri="{FF2B5EF4-FFF2-40B4-BE49-F238E27FC236}">
                <a16:creationId xmlns:a16="http://schemas.microsoft.com/office/drawing/2014/main" id="{B0296E5E-EF59-0016-E559-71FA34E8B31B}"/>
              </a:ext>
            </a:extLst>
          </p:cNvPr>
          <p:cNvSpPr txBox="1"/>
          <p:nvPr/>
        </p:nvSpPr>
        <p:spPr>
          <a:xfrm>
            <a:off x="6096000" y="5697044"/>
            <a:ext cx="6102350" cy="523220"/>
          </a:xfrm>
          <a:prstGeom prst="rect">
            <a:avLst/>
          </a:prstGeom>
          <a:noFill/>
        </p:spPr>
        <p:txBody>
          <a:bodyPr wrap="square">
            <a:spAutoFit/>
          </a:bodyPr>
          <a:lstStyle/>
          <a:p>
            <a:pPr marL="0" lvl="0" indent="0" algn="l" rtl="0">
              <a:spcBef>
                <a:spcPts val="0"/>
              </a:spcBef>
              <a:spcAft>
                <a:spcPts val="0"/>
              </a:spcAft>
              <a:buNone/>
            </a:pPr>
            <a:r>
              <a:rPr lang="en-US" sz="1400" b="1" dirty="0">
                <a:solidFill>
                  <a:schemeClr val="accent3"/>
                </a:solidFill>
              </a:rPr>
              <a:t>COABE 2020 Presentation: Timothy Berrigan, Brooklyn Public Library, </a:t>
            </a:r>
            <a:r>
              <a:rPr lang="en-US" sz="1400" b="1" dirty="0">
                <a:solidFill>
                  <a:schemeClr val="accent3"/>
                </a:solidFill>
                <a:hlinkClick r:id="rId3"/>
              </a:rPr>
              <a:t>tberrigan@bklynlibrary.org</a:t>
            </a:r>
            <a:r>
              <a:rPr lang="en-US" sz="1400" b="1" dirty="0">
                <a:solidFill>
                  <a:schemeClr val="accent3"/>
                </a:solidFill>
              </a:rPr>
              <a:t> </a:t>
            </a:r>
            <a:endParaRPr lang="en-US" b="1" dirty="0"/>
          </a:p>
        </p:txBody>
      </p:sp>
    </p:spTree>
    <p:extLst>
      <p:ext uri="{BB962C8B-B14F-4D97-AF65-F5344CB8AC3E}">
        <p14:creationId xmlns:p14="http://schemas.microsoft.com/office/powerpoint/2010/main" val="868903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C2BA74-BF24-BBC1-29A2-9C9DC3B288EC}"/>
              </a:ext>
            </a:extLst>
          </p:cNvPr>
          <p:cNvSpPr>
            <a:spLocks noGrp="1"/>
          </p:cNvSpPr>
          <p:nvPr>
            <p:ph type="title"/>
          </p:nvPr>
        </p:nvSpPr>
        <p:spPr>
          <a:xfrm>
            <a:off x="679274" y="454251"/>
            <a:ext cx="9988726" cy="837356"/>
          </a:xfrm>
        </p:spPr>
        <p:txBody>
          <a:bodyPr>
            <a:normAutofit fontScale="90000"/>
          </a:bodyPr>
          <a:lstStyle/>
          <a:p>
            <a:r>
              <a:rPr lang="en-US" sz="4000" dirty="0"/>
              <a:t>Sample Review - What Do You Notice? What Do You Wonder?</a:t>
            </a:r>
          </a:p>
        </p:txBody>
      </p:sp>
      <p:sp>
        <p:nvSpPr>
          <p:cNvPr id="8" name="TextBox 7">
            <a:extLst>
              <a:ext uri="{FF2B5EF4-FFF2-40B4-BE49-F238E27FC236}">
                <a16:creationId xmlns:a16="http://schemas.microsoft.com/office/drawing/2014/main" id="{B0296E5E-EF59-0016-E559-71FA34E8B31B}"/>
              </a:ext>
            </a:extLst>
          </p:cNvPr>
          <p:cNvSpPr txBox="1"/>
          <p:nvPr/>
        </p:nvSpPr>
        <p:spPr>
          <a:xfrm>
            <a:off x="679274" y="6276750"/>
            <a:ext cx="6102350" cy="523220"/>
          </a:xfrm>
          <a:prstGeom prst="rect">
            <a:avLst/>
          </a:prstGeom>
          <a:noFill/>
        </p:spPr>
        <p:txBody>
          <a:bodyPr wrap="square">
            <a:spAutoFit/>
          </a:bodyPr>
          <a:lstStyle/>
          <a:p>
            <a:pPr marL="0" lvl="0" indent="0" algn="l" rtl="0">
              <a:spcBef>
                <a:spcPts val="0"/>
              </a:spcBef>
              <a:spcAft>
                <a:spcPts val="0"/>
              </a:spcAft>
              <a:buNone/>
            </a:pPr>
            <a:r>
              <a:rPr lang="en-US" sz="1400" b="1" dirty="0">
                <a:solidFill>
                  <a:schemeClr val="accent3"/>
                </a:solidFill>
              </a:rPr>
              <a:t>COABE 2020 Presentation: Timothy Berrigan, Brooklyn Public Library, </a:t>
            </a:r>
            <a:r>
              <a:rPr lang="en-US" sz="1400" b="1" dirty="0">
                <a:solidFill>
                  <a:schemeClr val="accent3"/>
                </a:solidFill>
                <a:hlinkClick r:id="rId3"/>
              </a:rPr>
              <a:t>tberrigan@bklynlibrary.org</a:t>
            </a:r>
            <a:r>
              <a:rPr lang="en-US" sz="1400" b="1" dirty="0">
                <a:solidFill>
                  <a:schemeClr val="accent3"/>
                </a:solidFill>
              </a:rPr>
              <a:t> </a:t>
            </a:r>
            <a:endParaRPr lang="en-US" b="1" dirty="0"/>
          </a:p>
        </p:txBody>
      </p:sp>
      <p:pic>
        <p:nvPicPr>
          <p:cNvPr id="6" name="Google Shape;109;p20">
            <a:extLst>
              <a:ext uri="{FF2B5EF4-FFF2-40B4-BE49-F238E27FC236}">
                <a16:creationId xmlns:a16="http://schemas.microsoft.com/office/drawing/2014/main" id="{B5E842E9-D59C-801E-AF4D-4C366D786CEC}"/>
              </a:ext>
            </a:extLst>
          </p:cNvPr>
          <p:cNvPicPr preferRelativeResize="0"/>
          <p:nvPr/>
        </p:nvPicPr>
        <p:blipFill>
          <a:blip r:embed="rId4">
            <a:alphaModFix/>
          </a:blip>
          <a:stretch>
            <a:fillRect/>
          </a:stretch>
        </p:blipFill>
        <p:spPr>
          <a:xfrm>
            <a:off x="679274" y="1562858"/>
            <a:ext cx="9099726" cy="3949792"/>
          </a:xfrm>
          <a:prstGeom prst="rect">
            <a:avLst/>
          </a:prstGeom>
          <a:noFill/>
          <a:ln>
            <a:noFill/>
          </a:ln>
        </p:spPr>
      </p:pic>
    </p:spTree>
    <p:extLst>
      <p:ext uri="{BB962C8B-B14F-4D97-AF65-F5344CB8AC3E}">
        <p14:creationId xmlns:p14="http://schemas.microsoft.com/office/powerpoint/2010/main" val="4176690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C2BA74-BF24-BBC1-29A2-9C9DC3B288EC}"/>
              </a:ext>
            </a:extLst>
          </p:cNvPr>
          <p:cNvSpPr>
            <a:spLocks noGrp="1"/>
          </p:cNvSpPr>
          <p:nvPr>
            <p:ph type="title"/>
          </p:nvPr>
        </p:nvSpPr>
        <p:spPr/>
        <p:txBody>
          <a:bodyPr>
            <a:normAutofit/>
          </a:bodyPr>
          <a:lstStyle/>
          <a:p>
            <a:r>
              <a:rPr lang="en-US" sz="4000" dirty="0"/>
              <a:t>What Do You Notice? What Do You Wonder?</a:t>
            </a:r>
          </a:p>
        </p:txBody>
      </p:sp>
      <p:sp>
        <p:nvSpPr>
          <p:cNvPr id="7" name="Text Placeholder 6">
            <a:extLst>
              <a:ext uri="{FF2B5EF4-FFF2-40B4-BE49-F238E27FC236}">
                <a16:creationId xmlns:a16="http://schemas.microsoft.com/office/drawing/2014/main" id="{4A9455DB-17AB-11F4-6C00-95CA0A0031B9}"/>
              </a:ext>
            </a:extLst>
          </p:cNvPr>
          <p:cNvSpPr>
            <a:spLocks noGrp="1"/>
          </p:cNvSpPr>
          <p:nvPr>
            <p:ph type="body" idx="1"/>
          </p:nvPr>
        </p:nvSpPr>
        <p:spPr/>
        <p:txBody>
          <a:bodyPr/>
          <a:lstStyle/>
          <a:p>
            <a:pPr marL="101600" lvl="0" indent="0" algn="l" rtl="0">
              <a:spcBef>
                <a:spcPts val="0"/>
              </a:spcBef>
              <a:spcAft>
                <a:spcPts val="0"/>
              </a:spcAft>
              <a:buClr>
                <a:srgbClr val="000000"/>
              </a:buClr>
              <a:buSzPts val="2000"/>
              <a:buNone/>
            </a:pPr>
            <a:r>
              <a:rPr lang="en-US" sz="3200" dirty="0">
                <a:solidFill>
                  <a:srgbClr val="000000"/>
                </a:solidFill>
              </a:rPr>
              <a:t>We noticed  </a:t>
            </a:r>
          </a:p>
          <a:p>
            <a:pPr indent="-317500">
              <a:spcBef>
                <a:spcPts val="0"/>
              </a:spcBef>
              <a:buClr>
                <a:srgbClr val="000000"/>
              </a:buClr>
              <a:buSzPts val="1400"/>
              <a:buChar char="○"/>
            </a:pPr>
            <a:r>
              <a:rPr lang="en-US" sz="2400" dirty="0">
                <a:solidFill>
                  <a:srgbClr val="000000"/>
                </a:solidFill>
              </a:rPr>
              <a:t>He’s a local guide</a:t>
            </a:r>
          </a:p>
          <a:p>
            <a:pPr indent="-317500">
              <a:spcBef>
                <a:spcPts val="0"/>
              </a:spcBef>
              <a:buClr>
                <a:srgbClr val="000000"/>
              </a:buClr>
              <a:buSzPts val="1400"/>
              <a:buChar char="○"/>
            </a:pPr>
            <a:r>
              <a:rPr lang="en-US" sz="2400" dirty="0">
                <a:solidFill>
                  <a:srgbClr val="000000"/>
                </a:solidFill>
              </a:rPr>
              <a:t>What makes Central Park better? </a:t>
            </a:r>
          </a:p>
          <a:p>
            <a:pPr indent="-317500">
              <a:spcBef>
                <a:spcPts val="0"/>
              </a:spcBef>
              <a:buClr>
                <a:srgbClr val="000000"/>
              </a:buClr>
              <a:buSzPts val="1400"/>
              <a:buChar char="○"/>
            </a:pPr>
            <a:r>
              <a:rPr lang="en-US" sz="2400" dirty="0">
                <a:solidFill>
                  <a:srgbClr val="000000"/>
                </a:solidFill>
              </a:rPr>
              <a:t>Grammar/voice</a:t>
            </a:r>
          </a:p>
          <a:p>
            <a:pPr indent="-317500">
              <a:spcBef>
                <a:spcPts val="0"/>
              </a:spcBef>
              <a:buClr>
                <a:srgbClr val="000000"/>
              </a:buClr>
              <a:buSzPts val="1400"/>
              <a:buChar char="○"/>
            </a:pPr>
            <a:r>
              <a:rPr lang="en-US" sz="2400" dirty="0">
                <a:solidFill>
                  <a:srgbClr val="000000"/>
                </a:solidFill>
              </a:rPr>
              <a:t> Went to park before reviewing</a:t>
            </a:r>
          </a:p>
          <a:p>
            <a:pPr indent="-317500">
              <a:spcBef>
                <a:spcPts val="0"/>
              </a:spcBef>
              <a:buClr>
                <a:srgbClr val="000000"/>
              </a:buClr>
              <a:buSzPts val="1400"/>
              <a:buChar char="○"/>
            </a:pPr>
            <a:r>
              <a:rPr lang="en-US" sz="2400" dirty="0">
                <a:solidFill>
                  <a:srgbClr val="000000"/>
                </a:solidFill>
              </a:rPr>
              <a:t>Seems to believe audience is from out of town </a:t>
            </a:r>
          </a:p>
          <a:p>
            <a:pPr indent="-317500">
              <a:spcBef>
                <a:spcPts val="0"/>
              </a:spcBef>
              <a:buClr>
                <a:srgbClr val="000000"/>
              </a:buClr>
              <a:buSzPts val="1400"/>
              <a:buChar char="○"/>
            </a:pPr>
            <a:r>
              <a:rPr lang="en-US" sz="2400" dirty="0">
                <a:solidFill>
                  <a:srgbClr val="000000"/>
                </a:solidFill>
              </a:rPr>
              <a:t>Emphasizes cycling </a:t>
            </a:r>
          </a:p>
          <a:p>
            <a:pPr indent="-317500">
              <a:spcBef>
                <a:spcPts val="0"/>
              </a:spcBef>
              <a:buClr>
                <a:srgbClr val="000000"/>
              </a:buClr>
              <a:buSzPts val="1400"/>
              <a:buChar char="○"/>
            </a:pPr>
            <a:r>
              <a:rPr lang="en-US" sz="2400" dirty="0">
                <a:solidFill>
                  <a:srgbClr val="000000"/>
                </a:solidFill>
              </a:rPr>
              <a:t>Demonstration of opinion</a:t>
            </a:r>
          </a:p>
          <a:p>
            <a:pPr indent="-317500">
              <a:spcBef>
                <a:spcPts val="0"/>
              </a:spcBef>
              <a:buClr>
                <a:srgbClr val="000000"/>
              </a:buClr>
              <a:buSzPts val="1400"/>
              <a:buChar char="○"/>
            </a:pPr>
            <a:r>
              <a:rPr lang="en-US" sz="2400" dirty="0">
                <a:solidFill>
                  <a:srgbClr val="000000"/>
                </a:solidFill>
              </a:rPr>
              <a:t>Not a lot of details </a:t>
            </a:r>
            <a:endParaRPr lang="en-US" sz="2400" dirty="0"/>
          </a:p>
        </p:txBody>
      </p:sp>
      <p:sp>
        <p:nvSpPr>
          <p:cNvPr id="9" name="Text Placeholder 8">
            <a:extLst>
              <a:ext uri="{FF2B5EF4-FFF2-40B4-BE49-F238E27FC236}">
                <a16:creationId xmlns:a16="http://schemas.microsoft.com/office/drawing/2014/main" id="{2258DC5A-32A1-1708-9697-B55CDF5ED03A}"/>
              </a:ext>
            </a:extLst>
          </p:cNvPr>
          <p:cNvSpPr>
            <a:spLocks noGrp="1"/>
          </p:cNvSpPr>
          <p:nvPr>
            <p:ph type="body" idx="2"/>
          </p:nvPr>
        </p:nvSpPr>
        <p:spPr>
          <a:xfrm>
            <a:off x="6172200" y="1825625"/>
            <a:ext cx="5181600" cy="3778525"/>
          </a:xfrm>
        </p:spPr>
        <p:txBody>
          <a:bodyPr>
            <a:normAutofit/>
          </a:bodyPr>
          <a:lstStyle/>
          <a:p>
            <a:pPr marL="114300" indent="0">
              <a:buNone/>
            </a:pPr>
            <a:r>
              <a:rPr lang="en-US" sz="3200" dirty="0"/>
              <a:t>We wondered</a:t>
            </a:r>
          </a:p>
          <a:p>
            <a:pPr marL="914400" lvl="1" indent="-311150" algn="l" rtl="0">
              <a:spcBef>
                <a:spcPts val="0"/>
              </a:spcBef>
              <a:spcAft>
                <a:spcPts val="0"/>
              </a:spcAft>
              <a:buClr>
                <a:srgbClr val="000000"/>
              </a:buClr>
              <a:buSzPts val="1300"/>
              <a:buChar char="○"/>
            </a:pPr>
            <a:r>
              <a:rPr lang="en-US" sz="2000" b="1" dirty="0">
                <a:solidFill>
                  <a:srgbClr val="000000"/>
                </a:solidFill>
              </a:rPr>
              <a:t>Why is Prospect unremarkable? </a:t>
            </a:r>
          </a:p>
          <a:p>
            <a:pPr marL="1371600" lvl="2" indent="-311150" algn="l" rtl="0">
              <a:spcBef>
                <a:spcPts val="0"/>
              </a:spcBef>
              <a:spcAft>
                <a:spcPts val="0"/>
              </a:spcAft>
              <a:buClr>
                <a:srgbClr val="000000"/>
              </a:buClr>
              <a:buSzPts val="1300"/>
              <a:buChar char="■"/>
            </a:pPr>
            <a:r>
              <a:rPr lang="en-US" dirty="0">
                <a:solidFill>
                  <a:srgbClr val="000000"/>
                </a:solidFill>
              </a:rPr>
              <a:t>What would he like to see at a park? </a:t>
            </a:r>
            <a:endParaRPr lang="en-US" b="1" dirty="0">
              <a:solidFill>
                <a:srgbClr val="000000"/>
              </a:solidFill>
            </a:endParaRPr>
          </a:p>
          <a:p>
            <a:pPr marL="914400" lvl="1" indent="-311150" algn="l" rtl="0">
              <a:spcBef>
                <a:spcPts val="0"/>
              </a:spcBef>
              <a:spcAft>
                <a:spcPts val="0"/>
              </a:spcAft>
              <a:buClr>
                <a:srgbClr val="000000"/>
              </a:buClr>
              <a:buSzPts val="1300"/>
              <a:buChar char="○"/>
            </a:pPr>
            <a:r>
              <a:rPr lang="en-US" sz="2000" dirty="0">
                <a:solidFill>
                  <a:srgbClr val="000000"/>
                </a:solidFill>
              </a:rPr>
              <a:t>Where does the reviewer live in the city? </a:t>
            </a:r>
          </a:p>
          <a:p>
            <a:pPr marL="1371600" lvl="2" indent="-311150" algn="l" rtl="0">
              <a:spcBef>
                <a:spcPts val="0"/>
              </a:spcBef>
              <a:spcAft>
                <a:spcPts val="0"/>
              </a:spcAft>
              <a:buClr>
                <a:srgbClr val="000000"/>
              </a:buClr>
              <a:buSzPts val="1300"/>
              <a:buChar char="■"/>
            </a:pPr>
            <a:r>
              <a:rPr lang="en-US" dirty="0">
                <a:solidFill>
                  <a:srgbClr val="000000"/>
                </a:solidFill>
              </a:rPr>
              <a:t>Do we think he lives in the city?</a:t>
            </a:r>
          </a:p>
          <a:p>
            <a:pPr marL="914400" lvl="1" indent="-311150" algn="l" rtl="0">
              <a:spcBef>
                <a:spcPts val="0"/>
              </a:spcBef>
              <a:spcAft>
                <a:spcPts val="0"/>
              </a:spcAft>
              <a:buClr>
                <a:srgbClr val="000000"/>
              </a:buClr>
              <a:buSzPts val="1300"/>
              <a:buChar char="○"/>
            </a:pPr>
            <a:r>
              <a:rPr lang="en-US" sz="2000" dirty="0">
                <a:solidFill>
                  <a:srgbClr val="000000"/>
                </a:solidFill>
              </a:rPr>
              <a:t>What is his reasoning for going to the park?</a:t>
            </a:r>
          </a:p>
          <a:p>
            <a:pPr marL="914400" lvl="1" indent="-311150" algn="l" rtl="0">
              <a:spcBef>
                <a:spcPts val="0"/>
              </a:spcBef>
              <a:spcAft>
                <a:spcPts val="0"/>
              </a:spcAft>
              <a:buClr>
                <a:srgbClr val="000000"/>
              </a:buClr>
              <a:buSzPts val="1300"/>
              <a:buChar char="○"/>
            </a:pPr>
            <a:r>
              <a:rPr lang="en-US" sz="2000" b="1" dirty="0">
                <a:solidFill>
                  <a:srgbClr val="000000"/>
                </a:solidFill>
              </a:rPr>
              <a:t>There is an opinion here; is there an argument? </a:t>
            </a:r>
          </a:p>
          <a:p>
            <a:pPr marL="914400" lvl="1" indent="-311150" algn="l" rtl="0">
              <a:spcBef>
                <a:spcPts val="0"/>
              </a:spcBef>
              <a:spcAft>
                <a:spcPts val="0"/>
              </a:spcAft>
              <a:buClr>
                <a:srgbClr val="000000"/>
              </a:buClr>
              <a:buSzPts val="1300"/>
              <a:buChar char="○"/>
            </a:pPr>
            <a:r>
              <a:rPr lang="en-US" sz="2000" b="1" dirty="0">
                <a:solidFill>
                  <a:srgbClr val="000000"/>
                </a:solidFill>
              </a:rPr>
              <a:t>What does Central Park have more of? </a:t>
            </a:r>
            <a:endParaRPr lang="en-US" sz="2000" dirty="0">
              <a:solidFill>
                <a:srgbClr val="000000"/>
              </a:solidFill>
            </a:endParaRPr>
          </a:p>
          <a:p>
            <a:pPr marL="114300" indent="0">
              <a:buNone/>
            </a:pPr>
            <a:endParaRPr lang="en-US" sz="2400" dirty="0"/>
          </a:p>
        </p:txBody>
      </p:sp>
      <p:sp>
        <p:nvSpPr>
          <p:cNvPr id="8" name="TextBox 7">
            <a:extLst>
              <a:ext uri="{FF2B5EF4-FFF2-40B4-BE49-F238E27FC236}">
                <a16:creationId xmlns:a16="http://schemas.microsoft.com/office/drawing/2014/main" id="{B0296E5E-EF59-0016-E559-71FA34E8B31B}"/>
              </a:ext>
            </a:extLst>
          </p:cNvPr>
          <p:cNvSpPr txBox="1"/>
          <p:nvPr/>
        </p:nvSpPr>
        <p:spPr>
          <a:xfrm>
            <a:off x="584200" y="6305690"/>
            <a:ext cx="6102350" cy="523220"/>
          </a:xfrm>
          <a:prstGeom prst="rect">
            <a:avLst/>
          </a:prstGeom>
          <a:noFill/>
        </p:spPr>
        <p:txBody>
          <a:bodyPr wrap="square">
            <a:spAutoFit/>
          </a:bodyPr>
          <a:lstStyle/>
          <a:p>
            <a:pPr marL="0" lvl="0" indent="0" algn="l" rtl="0">
              <a:spcBef>
                <a:spcPts val="0"/>
              </a:spcBef>
              <a:spcAft>
                <a:spcPts val="0"/>
              </a:spcAft>
              <a:buNone/>
            </a:pPr>
            <a:r>
              <a:rPr lang="en-US" sz="1400" b="1" dirty="0">
                <a:solidFill>
                  <a:schemeClr val="accent3"/>
                </a:solidFill>
              </a:rPr>
              <a:t>COABE 2020 Presentation: Timothy Berrigan, Brooklyn Public Library, </a:t>
            </a:r>
            <a:r>
              <a:rPr lang="en-US" sz="1400" b="1" dirty="0">
                <a:solidFill>
                  <a:schemeClr val="accent3"/>
                </a:solidFill>
                <a:hlinkClick r:id="rId3"/>
              </a:rPr>
              <a:t>tberrigan@bklynlibrary.org</a:t>
            </a:r>
            <a:r>
              <a:rPr lang="en-US" sz="1400" b="1" dirty="0">
                <a:solidFill>
                  <a:schemeClr val="accent3"/>
                </a:solidFill>
              </a:rPr>
              <a:t> </a:t>
            </a:r>
            <a:endParaRPr lang="en-US" b="1" dirty="0"/>
          </a:p>
        </p:txBody>
      </p:sp>
    </p:spTree>
    <p:extLst>
      <p:ext uri="{BB962C8B-B14F-4D97-AF65-F5344CB8AC3E}">
        <p14:creationId xmlns:p14="http://schemas.microsoft.com/office/powerpoint/2010/main" val="2517046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C2BA74-BF24-BBC1-29A2-9C9DC3B288EC}"/>
              </a:ext>
            </a:extLst>
          </p:cNvPr>
          <p:cNvSpPr>
            <a:spLocks noGrp="1"/>
          </p:cNvSpPr>
          <p:nvPr>
            <p:ph type="title"/>
          </p:nvPr>
        </p:nvSpPr>
        <p:spPr>
          <a:xfrm>
            <a:off x="679274" y="454251"/>
            <a:ext cx="10788826" cy="955450"/>
          </a:xfrm>
        </p:spPr>
        <p:txBody>
          <a:bodyPr>
            <a:normAutofit fontScale="90000"/>
          </a:bodyPr>
          <a:lstStyle/>
          <a:p>
            <a:r>
              <a:rPr lang="en-US" sz="4400" dirty="0"/>
              <a:t>What Do You Notice? What Do You Wonder?</a:t>
            </a:r>
            <a:endParaRPr lang="en-US" dirty="0"/>
          </a:p>
        </p:txBody>
      </p:sp>
      <p:pic>
        <p:nvPicPr>
          <p:cNvPr id="7" name="Picture 6" descr="A screenshot of a review&#10;&#10;Description automatically generated">
            <a:extLst>
              <a:ext uri="{FF2B5EF4-FFF2-40B4-BE49-F238E27FC236}">
                <a16:creationId xmlns:a16="http://schemas.microsoft.com/office/drawing/2014/main" id="{91308B95-AC1F-E604-BC40-E1DD014D6714}"/>
              </a:ext>
            </a:extLst>
          </p:cNvPr>
          <p:cNvPicPr>
            <a:picLocks noChangeAspect="1"/>
          </p:cNvPicPr>
          <p:nvPr/>
        </p:nvPicPr>
        <p:blipFill>
          <a:blip r:embed="rId3"/>
          <a:stretch>
            <a:fillRect/>
          </a:stretch>
        </p:blipFill>
        <p:spPr>
          <a:xfrm>
            <a:off x="5579854" y="1759098"/>
            <a:ext cx="6135507" cy="3951266"/>
          </a:xfrm>
          <a:prstGeom prst="rect">
            <a:avLst/>
          </a:prstGeom>
        </p:spPr>
      </p:pic>
      <p:pic>
        <p:nvPicPr>
          <p:cNvPr id="10" name="Picture 9" descr="A close-up of a logo&#10;&#10;Description automatically generated">
            <a:extLst>
              <a:ext uri="{FF2B5EF4-FFF2-40B4-BE49-F238E27FC236}">
                <a16:creationId xmlns:a16="http://schemas.microsoft.com/office/drawing/2014/main" id="{D9CDBDA1-70E3-4A67-33E4-22EB4C5059CA}"/>
              </a:ext>
            </a:extLst>
          </p:cNvPr>
          <p:cNvPicPr>
            <a:picLocks noChangeAspect="1"/>
          </p:cNvPicPr>
          <p:nvPr/>
        </p:nvPicPr>
        <p:blipFill>
          <a:blip r:embed="rId4"/>
          <a:stretch>
            <a:fillRect/>
          </a:stretch>
        </p:blipFill>
        <p:spPr>
          <a:xfrm>
            <a:off x="740479" y="1865819"/>
            <a:ext cx="4839375" cy="714475"/>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203BD42D-4CDC-8D19-8B1B-7961B4DC55FE}"/>
              </a:ext>
            </a:extLst>
          </p:cNvPr>
          <p:cNvPicPr>
            <a:picLocks noChangeAspect="1"/>
          </p:cNvPicPr>
          <p:nvPr/>
        </p:nvPicPr>
        <p:blipFill>
          <a:blip r:embed="rId5"/>
          <a:stretch>
            <a:fillRect/>
          </a:stretch>
        </p:blipFill>
        <p:spPr>
          <a:xfrm>
            <a:off x="517515" y="3199941"/>
            <a:ext cx="4858428" cy="1667108"/>
          </a:xfrm>
          <a:prstGeom prst="rect">
            <a:avLst/>
          </a:prstGeom>
        </p:spPr>
      </p:pic>
    </p:spTree>
    <p:extLst>
      <p:ext uri="{BB962C8B-B14F-4D97-AF65-F5344CB8AC3E}">
        <p14:creationId xmlns:p14="http://schemas.microsoft.com/office/powerpoint/2010/main" val="2416680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981200" y="6299201"/>
            <a:ext cx="458788" cy="322263"/>
          </a:xfrm>
          <a:prstGeom prst="rect">
            <a:avLst/>
          </a:prstGeom>
        </p:spPr>
        <p:txBody>
          <a:bodyPr vert="horz" wrap="square" lIns="0" tIns="0" rIns="0" bIns="0" numCol="1" anchor="b"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84A9"/>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defRPr/>
            </a:pPr>
            <a:fld id="{30A0887F-CE45-4753-A917-60AA72EE1FC4}" type="slidenum">
              <a:rPr lang="en-US" smtClean="0"/>
              <a:pPr>
                <a:defRPr/>
              </a:pPr>
              <a:t>4</a:t>
            </a:fld>
            <a:endParaRPr lang="en-US" dirty="0"/>
          </a:p>
        </p:txBody>
      </p:sp>
      <p:cxnSp>
        <p:nvCxnSpPr>
          <p:cNvPr id="6" name="Connector: Elbow 5">
            <a:extLst>
              <a:ext uri="{FF2B5EF4-FFF2-40B4-BE49-F238E27FC236}">
                <a16:creationId xmlns:a16="http://schemas.microsoft.com/office/drawing/2014/main" id="{37EA16C8-9D66-4E00-A9FD-A5E423578105}"/>
              </a:ext>
            </a:extLst>
          </p:cNvPr>
          <p:cNvCxnSpPr>
            <a:cxnSpLocks/>
          </p:cNvCxnSpPr>
          <p:nvPr/>
        </p:nvCxnSpPr>
        <p:spPr>
          <a:xfrm>
            <a:off x="3505201" y="3600451"/>
            <a:ext cx="3900487" cy="1323975"/>
          </a:xfrm>
          <a:prstGeom prst="bentConnector3">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A paper with text on it&#10;&#10;Description automatically generated">
            <a:extLst>
              <a:ext uri="{FF2B5EF4-FFF2-40B4-BE49-F238E27FC236}">
                <a16:creationId xmlns:a16="http://schemas.microsoft.com/office/drawing/2014/main" id="{249A728E-AB83-434A-95D8-519798B54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274" y="236536"/>
            <a:ext cx="5161383" cy="6480954"/>
          </a:xfrm>
          <a:prstGeom prst="rect">
            <a:avLst/>
          </a:prstGeom>
          <a:ln w="19050">
            <a:solidFill>
              <a:schemeClr val="tx1"/>
            </a:solidFill>
          </a:ln>
        </p:spPr>
      </p:pic>
      <p:pic>
        <p:nvPicPr>
          <p:cNvPr id="9" name="Picture 8" descr="A document with text on it&#10;&#10;Description automatically generated">
            <a:extLst>
              <a:ext uri="{FF2B5EF4-FFF2-40B4-BE49-F238E27FC236}">
                <a16:creationId xmlns:a16="http://schemas.microsoft.com/office/drawing/2014/main" id="{EEB0C85D-7C6A-901A-C05F-2E1B713EB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0345" y="236536"/>
            <a:ext cx="5283979" cy="6480954"/>
          </a:xfrm>
          <a:prstGeom prst="rect">
            <a:avLst/>
          </a:prstGeom>
          <a:ln w="28575">
            <a:solidFill>
              <a:schemeClr val="tx1"/>
            </a:solidFill>
          </a:ln>
        </p:spPr>
      </p:pic>
    </p:spTree>
    <p:extLst>
      <p:ext uri="{BB962C8B-B14F-4D97-AF65-F5344CB8AC3E}">
        <p14:creationId xmlns:p14="http://schemas.microsoft.com/office/powerpoint/2010/main" val="3478813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C2BA74-BF24-BBC1-29A2-9C9DC3B288EC}"/>
              </a:ext>
            </a:extLst>
          </p:cNvPr>
          <p:cNvSpPr>
            <a:spLocks noGrp="1"/>
          </p:cNvSpPr>
          <p:nvPr>
            <p:ph type="title"/>
          </p:nvPr>
        </p:nvSpPr>
        <p:spPr>
          <a:xfrm>
            <a:off x="679274" y="454251"/>
            <a:ext cx="10788826" cy="955450"/>
          </a:xfrm>
        </p:spPr>
        <p:txBody>
          <a:bodyPr>
            <a:normAutofit fontScale="90000"/>
          </a:bodyPr>
          <a:lstStyle/>
          <a:p>
            <a:r>
              <a:rPr lang="en-US" sz="4400" dirty="0"/>
              <a:t>What Do You Notice? What Do You Wonder?</a:t>
            </a:r>
            <a:endParaRPr lang="en-US" dirty="0"/>
          </a:p>
        </p:txBody>
      </p:sp>
      <p:pic>
        <p:nvPicPr>
          <p:cNvPr id="10" name="Picture 9" descr="A close-up of a logo&#10;&#10;Description automatically generated">
            <a:extLst>
              <a:ext uri="{FF2B5EF4-FFF2-40B4-BE49-F238E27FC236}">
                <a16:creationId xmlns:a16="http://schemas.microsoft.com/office/drawing/2014/main" id="{D9CDBDA1-70E3-4A67-33E4-22EB4C5059CA}"/>
              </a:ext>
            </a:extLst>
          </p:cNvPr>
          <p:cNvPicPr>
            <a:picLocks noChangeAspect="1"/>
          </p:cNvPicPr>
          <p:nvPr/>
        </p:nvPicPr>
        <p:blipFill>
          <a:blip r:embed="rId3"/>
          <a:stretch>
            <a:fillRect/>
          </a:stretch>
        </p:blipFill>
        <p:spPr>
          <a:xfrm>
            <a:off x="740479" y="1865819"/>
            <a:ext cx="4839375" cy="714475"/>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203BD42D-4CDC-8D19-8B1B-7961B4DC55FE}"/>
              </a:ext>
            </a:extLst>
          </p:cNvPr>
          <p:cNvPicPr>
            <a:picLocks noChangeAspect="1"/>
          </p:cNvPicPr>
          <p:nvPr/>
        </p:nvPicPr>
        <p:blipFill>
          <a:blip r:embed="rId4"/>
          <a:stretch>
            <a:fillRect/>
          </a:stretch>
        </p:blipFill>
        <p:spPr>
          <a:xfrm>
            <a:off x="517515" y="3199941"/>
            <a:ext cx="4858428" cy="1667108"/>
          </a:xfrm>
          <a:prstGeom prst="rect">
            <a:avLst/>
          </a:prstGeom>
        </p:spPr>
      </p:pic>
      <p:pic>
        <p:nvPicPr>
          <p:cNvPr id="8" name="Picture 7" descr="A screenshot of a phone&#10;&#10;Description automatically generated">
            <a:extLst>
              <a:ext uri="{FF2B5EF4-FFF2-40B4-BE49-F238E27FC236}">
                <a16:creationId xmlns:a16="http://schemas.microsoft.com/office/drawing/2014/main" id="{33AE1C8B-95AF-6743-3DC5-877EC44E0B29}"/>
              </a:ext>
            </a:extLst>
          </p:cNvPr>
          <p:cNvPicPr>
            <a:picLocks noChangeAspect="1"/>
          </p:cNvPicPr>
          <p:nvPr/>
        </p:nvPicPr>
        <p:blipFill>
          <a:blip r:embed="rId5"/>
          <a:stretch>
            <a:fillRect/>
          </a:stretch>
        </p:blipFill>
        <p:spPr>
          <a:xfrm>
            <a:off x="5668248" y="1961969"/>
            <a:ext cx="6006237" cy="2475944"/>
          </a:xfrm>
          <a:prstGeom prst="rect">
            <a:avLst/>
          </a:prstGeom>
        </p:spPr>
      </p:pic>
    </p:spTree>
    <p:extLst>
      <p:ext uri="{BB962C8B-B14F-4D97-AF65-F5344CB8AC3E}">
        <p14:creationId xmlns:p14="http://schemas.microsoft.com/office/powerpoint/2010/main" val="1152466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C2BA74-BF24-BBC1-29A2-9C9DC3B288EC}"/>
              </a:ext>
            </a:extLst>
          </p:cNvPr>
          <p:cNvSpPr>
            <a:spLocks noGrp="1"/>
          </p:cNvSpPr>
          <p:nvPr>
            <p:ph type="title"/>
          </p:nvPr>
        </p:nvSpPr>
        <p:spPr>
          <a:xfrm>
            <a:off x="679274" y="454251"/>
            <a:ext cx="10788826" cy="955450"/>
          </a:xfrm>
        </p:spPr>
        <p:txBody>
          <a:bodyPr>
            <a:normAutofit fontScale="90000"/>
          </a:bodyPr>
          <a:lstStyle/>
          <a:p>
            <a:r>
              <a:rPr lang="en-US" sz="4400" dirty="0"/>
              <a:t>What Do You Notice? What Do You Wonder?</a:t>
            </a:r>
            <a:endParaRPr lang="en-US" dirty="0"/>
          </a:p>
        </p:txBody>
      </p:sp>
      <p:pic>
        <p:nvPicPr>
          <p:cNvPr id="9" name="Picture 8" descr="A black text on a white background&#10;&#10;Description automatically generated">
            <a:extLst>
              <a:ext uri="{FF2B5EF4-FFF2-40B4-BE49-F238E27FC236}">
                <a16:creationId xmlns:a16="http://schemas.microsoft.com/office/drawing/2014/main" id="{E026938C-E455-90EF-7CF4-F1162C5B85D7}"/>
              </a:ext>
            </a:extLst>
          </p:cNvPr>
          <p:cNvPicPr>
            <a:picLocks noChangeAspect="1"/>
          </p:cNvPicPr>
          <p:nvPr/>
        </p:nvPicPr>
        <p:blipFill>
          <a:blip r:embed="rId3"/>
          <a:stretch>
            <a:fillRect/>
          </a:stretch>
        </p:blipFill>
        <p:spPr>
          <a:xfrm>
            <a:off x="852154" y="1636668"/>
            <a:ext cx="4772691" cy="638264"/>
          </a:xfrm>
          <a:prstGeom prst="rect">
            <a:avLst/>
          </a:prstGeom>
        </p:spPr>
      </p:pic>
      <p:pic>
        <p:nvPicPr>
          <p:cNvPr id="11" name="Picture 10" descr="A screenshot of a review&#10;&#10;Description automatically generated">
            <a:extLst>
              <a:ext uri="{FF2B5EF4-FFF2-40B4-BE49-F238E27FC236}">
                <a16:creationId xmlns:a16="http://schemas.microsoft.com/office/drawing/2014/main" id="{318FA027-5CC8-D6A1-B4A8-1BDFA2D3AF71}"/>
              </a:ext>
            </a:extLst>
          </p:cNvPr>
          <p:cNvPicPr>
            <a:picLocks noChangeAspect="1"/>
          </p:cNvPicPr>
          <p:nvPr/>
        </p:nvPicPr>
        <p:blipFill>
          <a:blip r:embed="rId4"/>
          <a:stretch>
            <a:fillRect/>
          </a:stretch>
        </p:blipFill>
        <p:spPr>
          <a:xfrm>
            <a:off x="5768638" y="1648953"/>
            <a:ext cx="5682883" cy="4256547"/>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BF52990E-5EE7-8C54-C76A-2904FC306CC8}"/>
              </a:ext>
            </a:extLst>
          </p:cNvPr>
          <p:cNvPicPr>
            <a:picLocks noChangeAspect="1"/>
          </p:cNvPicPr>
          <p:nvPr/>
        </p:nvPicPr>
        <p:blipFill>
          <a:blip r:embed="rId5"/>
          <a:stretch>
            <a:fillRect/>
          </a:stretch>
        </p:blipFill>
        <p:spPr>
          <a:xfrm>
            <a:off x="740479" y="2898530"/>
            <a:ext cx="4801270" cy="1609950"/>
          </a:xfrm>
          <a:prstGeom prst="rect">
            <a:avLst/>
          </a:prstGeom>
        </p:spPr>
      </p:pic>
    </p:spTree>
    <p:extLst>
      <p:ext uri="{BB962C8B-B14F-4D97-AF65-F5344CB8AC3E}">
        <p14:creationId xmlns:p14="http://schemas.microsoft.com/office/powerpoint/2010/main" val="1800875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415600" y="593367"/>
            <a:ext cx="11360800" cy="943200"/>
          </a:xfrm>
          <a:prstGeom prst="rect">
            <a:avLst/>
          </a:prstGeom>
        </p:spPr>
        <p:txBody>
          <a:bodyPr spcFirstLastPara="1" wrap="square" lIns="121900" tIns="121900" rIns="121900" bIns="121900" anchor="t" anchorCtr="0">
            <a:noAutofit/>
          </a:bodyPr>
          <a:lstStyle/>
          <a:p>
            <a:r>
              <a:rPr lang="en" dirty="0"/>
              <a:t>Response Prompts for Critical Reading </a:t>
            </a:r>
            <a:endParaRPr dirty="0"/>
          </a:p>
        </p:txBody>
      </p:sp>
      <p:sp>
        <p:nvSpPr>
          <p:cNvPr id="142" name="Google Shape;142;p25"/>
          <p:cNvSpPr txBox="1">
            <a:spLocks noGrp="1"/>
          </p:cNvSpPr>
          <p:nvPr>
            <p:ph type="body" idx="1"/>
          </p:nvPr>
        </p:nvSpPr>
        <p:spPr>
          <a:xfrm>
            <a:off x="415600" y="1688433"/>
            <a:ext cx="11360800" cy="4403600"/>
          </a:xfrm>
          <a:prstGeom prst="rect">
            <a:avLst/>
          </a:prstGeom>
        </p:spPr>
        <p:txBody>
          <a:bodyPr spcFirstLastPara="1" wrap="square" lIns="121900" tIns="121900" rIns="121900" bIns="121900" anchor="t" anchorCtr="0">
            <a:noAutofit/>
          </a:bodyPr>
          <a:lstStyle/>
          <a:p>
            <a:pPr indent="-465655">
              <a:buClr>
                <a:srgbClr val="000000"/>
              </a:buClr>
              <a:buSzPts val="1900"/>
              <a:buAutoNum type="arabicPeriod"/>
            </a:pPr>
            <a:r>
              <a:rPr lang="en" sz="2533" dirty="0">
                <a:solidFill>
                  <a:srgbClr val="000000"/>
                </a:solidFill>
              </a:rPr>
              <a:t>Which review did you agree with personally? Provide three reasons. </a:t>
            </a:r>
            <a:endParaRPr sz="2533" dirty="0">
              <a:solidFill>
                <a:srgbClr val="000000"/>
              </a:solidFill>
            </a:endParaRPr>
          </a:p>
          <a:p>
            <a:pPr marL="1828754" lvl="1" indent="-465655">
              <a:spcBef>
                <a:spcPts val="0"/>
              </a:spcBef>
              <a:buClr>
                <a:srgbClr val="000000"/>
              </a:buClr>
              <a:buSzPts val="1900"/>
              <a:buAutoNum type="alphaLcPeriod"/>
            </a:pPr>
            <a:r>
              <a:rPr lang="en" sz="2533" b="1" i="1" dirty="0">
                <a:solidFill>
                  <a:srgbClr val="000000"/>
                </a:solidFill>
              </a:rPr>
              <a:t>What about the review did you agree with? </a:t>
            </a:r>
          </a:p>
          <a:p>
            <a:pPr marL="1828754" lvl="1" indent="-465655">
              <a:spcBef>
                <a:spcPts val="0"/>
              </a:spcBef>
              <a:buClr>
                <a:srgbClr val="000000"/>
              </a:buClr>
              <a:buSzPts val="1900"/>
              <a:buAutoNum type="alphaLcPeriod"/>
            </a:pPr>
            <a:r>
              <a:rPr lang="en" sz="2533" b="1" i="1" dirty="0">
                <a:solidFill>
                  <a:srgbClr val="000000"/>
                </a:solidFill>
              </a:rPr>
              <a:t>What did you find most compelling or convincing? </a:t>
            </a:r>
          </a:p>
          <a:p>
            <a:pPr marL="1363099" lvl="1" indent="0">
              <a:spcBef>
                <a:spcPts val="0"/>
              </a:spcBef>
              <a:buClr>
                <a:srgbClr val="000000"/>
              </a:buClr>
              <a:buSzPts val="1900"/>
              <a:buNone/>
            </a:pPr>
            <a:endParaRPr sz="2533" b="1" i="1" dirty="0">
              <a:solidFill>
                <a:srgbClr val="000000"/>
              </a:solidFill>
            </a:endParaRPr>
          </a:p>
          <a:p>
            <a:pPr indent="-465655">
              <a:buClr>
                <a:srgbClr val="000000"/>
              </a:buClr>
              <a:buSzPts val="1900"/>
              <a:buAutoNum type="arabicPeriod"/>
            </a:pPr>
            <a:r>
              <a:rPr lang="en" sz="2533" dirty="0">
                <a:solidFill>
                  <a:srgbClr val="000000"/>
                </a:solidFill>
              </a:rPr>
              <a:t>Which review did you disagree with personally? Provide three reasons. </a:t>
            </a:r>
          </a:p>
          <a:p>
            <a:pPr marL="143930" indent="0">
              <a:buClr>
                <a:srgbClr val="000000"/>
              </a:buClr>
              <a:buSzPts val="1900"/>
              <a:buNone/>
            </a:pPr>
            <a:endParaRPr lang="en" sz="2533" dirty="0">
              <a:solidFill>
                <a:srgbClr val="000000"/>
              </a:solidFill>
            </a:endParaRPr>
          </a:p>
          <a:p>
            <a:pPr marL="658280" indent="-514350">
              <a:buClr>
                <a:srgbClr val="000000"/>
              </a:buClr>
              <a:buSzPts val="1900"/>
              <a:buFont typeface="+mj-lt"/>
              <a:buAutoNum type="arabicPeriod" startAt="3"/>
            </a:pPr>
            <a:r>
              <a:rPr lang="en" sz="2533" dirty="0">
                <a:solidFill>
                  <a:srgbClr val="000000"/>
                </a:solidFill>
              </a:rPr>
              <a:t>Which review was most convincing? </a:t>
            </a:r>
            <a:endParaRPr sz="2533" dirty="0">
              <a:solidFill>
                <a:srgbClr val="000000"/>
              </a:solidFill>
            </a:endParaRPr>
          </a:p>
          <a:p>
            <a:pPr marL="1828754" lvl="1" indent="-465655">
              <a:spcBef>
                <a:spcPts val="0"/>
              </a:spcBef>
              <a:buClr>
                <a:srgbClr val="000000"/>
              </a:buClr>
              <a:buSzPts val="1900"/>
              <a:buAutoNum type="alphaLcPeriod"/>
            </a:pPr>
            <a:endParaRPr sz="2533" dirty="0">
              <a:solidFill>
                <a:srgbClr val="000000"/>
              </a:solidFill>
            </a:endParaRPr>
          </a:p>
          <a:p>
            <a:pPr indent="-465655">
              <a:buClr>
                <a:srgbClr val="000000"/>
              </a:buClr>
              <a:buSzPts val="1900"/>
              <a:buAutoNum type="arabicPeriod" startAt="3"/>
            </a:pPr>
            <a:r>
              <a:rPr lang="en" sz="2533" b="1" dirty="0">
                <a:solidFill>
                  <a:srgbClr val="000000"/>
                </a:solidFill>
              </a:rPr>
              <a:t>What was your favorite piece of evidence? </a:t>
            </a:r>
            <a:endParaRPr sz="2533" b="1" dirty="0">
              <a:solidFill>
                <a:srgbClr val="000000"/>
              </a:solidFill>
            </a:endParaRPr>
          </a:p>
          <a:p>
            <a:pPr marL="1828754" lvl="1" indent="-465655">
              <a:spcBef>
                <a:spcPts val="0"/>
              </a:spcBef>
              <a:buClr>
                <a:srgbClr val="000000"/>
              </a:buClr>
              <a:buSzPts val="1900"/>
              <a:buAutoNum type="alphaLcPeriod"/>
            </a:pPr>
            <a:endParaRPr sz="1200" dirty="0">
              <a:solidFill>
                <a:srgbClr val="000000"/>
              </a:solidFill>
            </a:endParaRPr>
          </a:p>
        </p:txBody>
      </p:sp>
    </p:spTree>
    <p:extLst>
      <p:ext uri="{BB962C8B-B14F-4D97-AF65-F5344CB8AC3E}">
        <p14:creationId xmlns:p14="http://schemas.microsoft.com/office/powerpoint/2010/main" val="495677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C2BA74-BF24-BBC1-29A2-9C9DC3B288EC}"/>
              </a:ext>
            </a:extLst>
          </p:cNvPr>
          <p:cNvSpPr>
            <a:spLocks noGrp="1"/>
          </p:cNvSpPr>
          <p:nvPr>
            <p:ph type="title"/>
          </p:nvPr>
        </p:nvSpPr>
        <p:spPr>
          <a:xfrm>
            <a:off x="679274" y="454251"/>
            <a:ext cx="9988726" cy="682824"/>
          </a:xfrm>
        </p:spPr>
        <p:txBody>
          <a:bodyPr>
            <a:normAutofit/>
          </a:bodyPr>
          <a:lstStyle/>
          <a:p>
            <a:r>
              <a:rPr lang="en-US" dirty="0"/>
              <a:t>Your Turn</a:t>
            </a:r>
          </a:p>
        </p:txBody>
      </p:sp>
      <p:sp>
        <p:nvSpPr>
          <p:cNvPr id="7" name="TextBox 6">
            <a:extLst>
              <a:ext uri="{FF2B5EF4-FFF2-40B4-BE49-F238E27FC236}">
                <a16:creationId xmlns:a16="http://schemas.microsoft.com/office/drawing/2014/main" id="{6868AAB7-CAD3-18B3-C6B8-707C9EE50DD3}"/>
              </a:ext>
            </a:extLst>
          </p:cNvPr>
          <p:cNvSpPr txBox="1"/>
          <p:nvPr/>
        </p:nvSpPr>
        <p:spPr>
          <a:xfrm>
            <a:off x="679274" y="1262322"/>
            <a:ext cx="10553700" cy="2308324"/>
          </a:xfrm>
          <a:prstGeom prst="rect">
            <a:avLst/>
          </a:prstGeom>
          <a:noFill/>
        </p:spPr>
        <p:txBody>
          <a:bodyPr wrap="square" rtlCol="0">
            <a:spAutoFit/>
          </a:bodyPr>
          <a:lstStyle/>
          <a:p>
            <a:pPr marL="457200" lvl="0" indent="-355600" algn="l" rtl="0">
              <a:spcBef>
                <a:spcPts val="0"/>
              </a:spcBef>
              <a:spcAft>
                <a:spcPts val="0"/>
              </a:spcAft>
              <a:buClr>
                <a:srgbClr val="000000"/>
              </a:buClr>
              <a:buSzPts val="2000"/>
              <a:buAutoNum type="arabicPeriod"/>
            </a:pPr>
            <a:r>
              <a:rPr lang="en-US" sz="2400" dirty="0"/>
              <a:t>Use Google to locate a hotel, restaurant, special event space (park, lake), or even a service.</a:t>
            </a:r>
          </a:p>
          <a:p>
            <a:pPr marL="457200" lvl="0" indent="-355600" algn="l" rtl="0">
              <a:spcBef>
                <a:spcPts val="0"/>
              </a:spcBef>
              <a:spcAft>
                <a:spcPts val="0"/>
              </a:spcAft>
              <a:buClr>
                <a:srgbClr val="000000"/>
              </a:buClr>
              <a:buSzPts val="2000"/>
              <a:buAutoNum type="arabicPeriod"/>
            </a:pPr>
            <a:r>
              <a:rPr lang="en-US" sz="2400" dirty="0">
                <a:solidFill>
                  <a:srgbClr val="000000"/>
                </a:solidFill>
              </a:rPr>
              <a:t>Skim through the reviews</a:t>
            </a:r>
          </a:p>
          <a:p>
            <a:pPr marL="457200" lvl="0" indent="-355600" algn="l" rtl="0">
              <a:spcBef>
                <a:spcPts val="0"/>
              </a:spcBef>
              <a:spcAft>
                <a:spcPts val="0"/>
              </a:spcAft>
              <a:buClr>
                <a:srgbClr val="000000"/>
              </a:buClr>
              <a:buSzPts val="2000"/>
              <a:buAutoNum type="arabicPeriod"/>
            </a:pPr>
            <a:r>
              <a:rPr lang="en-US" sz="2400" dirty="0"/>
              <a:t>Pick one high rating and one low rating that you could use with your students</a:t>
            </a:r>
          </a:p>
          <a:p>
            <a:pPr marL="457200" lvl="0" indent="-355600" algn="l" rtl="0">
              <a:spcBef>
                <a:spcPts val="0"/>
              </a:spcBef>
              <a:spcAft>
                <a:spcPts val="0"/>
              </a:spcAft>
              <a:buClr>
                <a:srgbClr val="000000"/>
              </a:buClr>
              <a:buSzPts val="2000"/>
              <a:buAutoNum type="arabicPeriod"/>
            </a:pPr>
            <a:r>
              <a:rPr lang="en-US" sz="2400" dirty="0"/>
              <a:t>Set up a chart like the following and include your responses</a:t>
            </a:r>
          </a:p>
        </p:txBody>
      </p:sp>
      <p:graphicFrame>
        <p:nvGraphicFramePr>
          <p:cNvPr id="6" name="Table 8">
            <a:extLst>
              <a:ext uri="{FF2B5EF4-FFF2-40B4-BE49-F238E27FC236}">
                <a16:creationId xmlns:a16="http://schemas.microsoft.com/office/drawing/2014/main" id="{AE46222E-7DA8-0422-717B-C3A22B040DAE}"/>
              </a:ext>
            </a:extLst>
          </p:cNvPr>
          <p:cNvGraphicFramePr>
            <a:graphicFrameLocks noGrp="1"/>
          </p:cNvGraphicFramePr>
          <p:nvPr/>
        </p:nvGraphicFramePr>
        <p:xfrm>
          <a:off x="1739900" y="3610673"/>
          <a:ext cx="8128000" cy="1918829"/>
        </p:xfrm>
        <a:graphic>
          <a:graphicData uri="http://schemas.openxmlformats.org/drawingml/2006/table">
            <a:tbl>
              <a:tblPr firstRow="1" bandRow="1"/>
              <a:tblGrid>
                <a:gridCol w="4064000">
                  <a:extLst>
                    <a:ext uri="{9D8B030D-6E8A-4147-A177-3AD203B41FA5}">
                      <a16:colId xmlns:a16="http://schemas.microsoft.com/office/drawing/2014/main" val="533906294"/>
                    </a:ext>
                  </a:extLst>
                </a:gridCol>
                <a:gridCol w="4064000">
                  <a:extLst>
                    <a:ext uri="{9D8B030D-6E8A-4147-A177-3AD203B41FA5}">
                      <a16:colId xmlns:a16="http://schemas.microsoft.com/office/drawing/2014/main" val="372325925"/>
                    </a:ext>
                  </a:extLst>
                </a:gridCol>
              </a:tblGrid>
              <a:tr h="389827">
                <a:tc>
                  <a:txBody>
                    <a:bodyPr/>
                    <a:lstStyle/>
                    <a:p>
                      <a:r>
                        <a:rPr lang="en-US" b="1" dirty="0"/>
                        <a:t>I noticed…</a:t>
                      </a:r>
                    </a:p>
                  </a:txBody>
                  <a:tcPr/>
                </a:tc>
                <a:tc>
                  <a:txBody>
                    <a:bodyPr/>
                    <a:lstStyle/>
                    <a:p>
                      <a:r>
                        <a:rPr lang="en-US" b="1" dirty="0"/>
                        <a:t>I wonder…</a:t>
                      </a:r>
                    </a:p>
                  </a:txBody>
                  <a:tcPr/>
                </a:tc>
                <a:extLst>
                  <a:ext uri="{0D108BD9-81ED-4DB2-BD59-A6C34878D82A}">
                    <a16:rowId xmlns:a16="http://schemas.microsoft.com/office/drawing/2014/main" val="3559535484"/>
                  </a:ext>
                </a:extLst>
              </a:tr>
              <a:tr h="764501">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07187961"/>
                  </a:ext>
                </a:extLst>
              </a:tr>
              <a:tr h="764501">
                <a:tc gridSpan="2">
                  <a:txBody>
                    <a:bodyPr/>
                    <a:lstStyle/>
                    <a:p>
                      <a:r>
                        <a:rPr lang="en-US" dirty="0"/>
                        <a:t>______________________ provided the most convincing review because _____________________</a:t>
                      </a:r>
                    </a:p>
                    <a:p>
                      <a:endParaRPr lang="en-US" dirty="0"/>
                    </a:p>
                    <a:p>
                      <a:r>
                        <a:rPr lang="en-US" dirty="0"/>
                        <a:t>________________________________________________________________________________</a:t>
                      </a:r>
                    </a:p>
                  </a:txBody>
                  <a:tcPr/>
                </a:tc>
                <a:tc hMerge="1">
                  <a:txBody>
                    <a:bodyPr/>
                    <a:lstStyle/>
                    <a:p>
                      <a:endParaRPr lang="en-US" dirty="0"/>
                    </a:p>
                  </a:txBody>
                  <a:tcPr/>
                </a:tc>
                <a:extLst>
                  <a:ext uri="{0D108BD9-81ED-4DB2-BD59-A6C34878D82A}">
                    <a16:rowId xmlns:a16="http://schemas.microsoft.com/office/drawing/2014/main" val="1054039042"/>
                  </a:ext>
                </a:extLst>
              </a:tr>
            </a:tbl>
          </a:graphicData>
        </a:graphic>
      </p:graphicFrame>
    </p:spTree>
    <p:extLst>
      <p:ext uri="{BB962C8B-B14F-4D97-AF65-F5344CB8AC3E}">
        <p14:creationId xmlns:p14="http://schemas.microsoft.com/office/powerpoint/2010/main" val="35160650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787430-367F-844C-868B-A0250E95AAAB}" type="slidenum">
              <a:rPr lang="en-US" smtClean="0"/>
              <a:t>44</a:t>
            </a:fld>
            <a:endParaRPr lang="en-US" dirty="0"/>
          </a:p>
        </p:txBody>
      </p:sp>
      <p:sp>
        <p:nvSpPr>
          <p:cNvPr id="3" name="Content Placeholder 2"/>
          <p:cNvSpPr>
            <a:spLocks noGrp="1"/>
          </p:cNvSpPr>
          <p:nvPr>
            <p:ph sz="quarter" idx="13"/>
          </p:nvPr>
        </p:nvSpPr>
        <p:spPr/>
        <p:txBody>
          <a:bodyPr>
            <a:normAutofit/>
          </a:bodyPr>
          <a:lstStyle/>
          <a:p>
            <a:r>
              <a:rPr lang="en-US" dirty="0"/>
              <a:t>“If the purpose of language is to ensure that one is understood, then grammar is the superstructure.”</a:t>
            </a:r>
          </a:p>
        </p:txBody>
      </p:sp>
    </p:spTree>
    <p:extLst>
      <p:ext uri="{BB962C8B-B14F-4D97-AF65-F5344CB8AC3E}">
        <p14:creationId xmlns:p14="http://schemas.microsoft.com/office/powerpoint/2010/main" val="98538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29B5E-6486-3329-1AB9-F85137B95BC3}"/>
              </a:ext>
            </a:extLst>
          </p:cNvPr>
          <p:cNvSpPr>
            <a:spLocks noGrp="1"/>
          </p:cNvSpPr>
          <p:nvPr>
            <p:ph type="title"/>
          </p:nvPr>
        </p:nvSpPr>
        <p:spPr>
          <a:xfrm>
            <a:off x="431800" y="339951"/>
            <a:ext cx="5664200" cy="1006250"/>
          </a:xfrm>
        </p:spPr>
        <p:txBody>
          <a:bodyPr/>
          <a:lstStyle/>
          <a:p>
            <a:r>
              <a:rPr lang="en-US" dirty="0"/>
              <a:t>What would you do?</a:t>
            </a:r>
          </a:p>
        </p:txBody>
      </p:sp>
      <p:sp>
        <p:nvSpPr>
          <p:cNvPr id="3" name="TextBox 2">
            <a:extLst>
              <a:ext uri="{FF2B5EF4-FFF2-40B4-BE49-F238E27FC236}">
                <a16:creationId xmlns:a16="http://schemas.microsoft.com/office/drawing/2014/main" id="{BF215CA4-38BF-50C3-5473-35BCE7747587}"/>
              </a:ext>
            </a:extLst>
          </p:cNvPr>
          <p:cNvSpPr txBox="1"/>
          <p:nvPr/>
        </p:nvSpPr>
        <p:spPr>
          <a:xfrm>
            <a:off x="431800" y="3655727"/>
            <a:ext cx="5270500" cy="2862322"/>
          </a:xfrm>
          <a:prstGeom prst="rect">
            <a:avLst/>
          </a:prstGeom>
          <a:solidFill>
            <a:srgbClr val="FFFF00"/>
          </a:solidFill>
        </p:spPr>
        <p:txBody>
          <a:bodyPr wrap="square" rtlCol="0">
            <a:spAutoFit/>
          </a:bodyPr>
          <a:lstStyle/>
          <a:p>
            <a:pPr marL="76200" marR="108585">
              <a:spcBef>
                <a:spcPts val="0"/>
              </a:spcBef>
              <a:spcAft>
                <a:spcPts val="0"/>
              </a:spcAft>
            </a:pPr>
            <a:r>
              <a:rPr lang="en-US" sz="1800" dirty="0">
                <a:effectLst/>
                <a:latin typeface="Arial" panose="020B0604020202020204" pitchFamily="34" charset="0"/>
                <a:ea typeface="Arial" panose="020B0604020202020204" pitchFamily="34" charset="0"/>
              </a:rPr>
              <a:t>My dream job would be in outside sales.</a:t>
            </a:r>
            <a:r>
              <a:rPr lang="en-US" sz="1800" spc="38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 would love this job because of the travel the chance to earn commissions and the way I can set my own hours.</a:t>
            </a:r>
            <a:r>
              <a:rPr lang="en-US" sz="1800" spc="4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 love to travel because I get to meet different</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people</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see</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different</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places</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 have</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new</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challenges.</a:t>
            </a:r>
            <a:r>
              <a:rPr lang="en-US" sz="1800" spc="2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When</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think</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about</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doing</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this</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job</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get very excited.</a:t>
            </a:r>
            <a:r>
              <a:rPr lang="en-US" sz="1800" spc="2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My uncle who is very close to me worked in outside sales for over forty years.</a:t>
            </a:r>
          </a:p>
          <a:p>
            <a:pPr marL="0" marR="0">
              <a:spcBef>
                <a:spcPts val="0"/>
              </a:spcBef>
              <a:spcAft>
                <a:spcPts val="0"/>
              </a:spcAft>
            </a:pPr>
            <a:endParaRPr lang="en-US" sz="1800" dirty="0">
              <a:effectLst/>
              <a:latin typeface="Arial" panose="020B0604020202020204" pitchFamily="34" charset="0"/>
              <a:ea typeface="Arial" panose="020B0604020202020204" pitchFamily="34" charset="0"/>
            </a:endParaRPr>
          </a:p>
        </p:txBody>
      </p:sp>
      <p:sp>
        <p:nvSpPr>
          <p:cNvPr id="8" name="TextBox 7">
            <a:extLst>
              <a:ext uri="{FF2B5EF4-FFF2-40B4-BE49-F238E27FC236}">
                <a16:creationId xmlns:a16="http://schemas.microsoft.com/office/drawing/2014/main" id="{92E11660-EF8B-2F79-7029-452F3D5AE394}"/>
              </a:ext>
            </a:extLst>
          </p:cNvPr>
          <p:cNvSpPr txBox="1"/>
          <p:nvPr/>
        </p:nvSpPr>
        <p:spPr>
          <a:xfrm>
            <a:off x="6845300" y="876217"/>
            <a:ext cx="4914900" cy="4524315"/>
          </a:xfrm>
          <a:prstGeom prst="rect">
            <a:avLst/>
          </a:prstGeom>
          <a:solidFill>
            <a:srgbClr val="FFFF00"/>
          </a:solidFill>
        </p:spPr>
        <p:txBody>
          <a:bodyPr wrap="square" rtlCol="0">
            <a:spAutoFit/>
          </a:bodyPr>
          <a:lstStyle/>
          <a:p>
            <a:pPr marL="76200" marR="127635">
              <a:spcBef>
                <a:spcPts val="0"/>
              </a:spcBef>
              <a:spcAft>
                <a:spcPts val="0"/>
              </a:spcAft>
            </a:pPr>
            <a:r>
              <a:rPr lang="en-US" sz="1800" dirty="0">
                <a:effectLst/>
                <a:latin typeface="Arial" panose="020B0604020202020204" pitchFamily="34" charset="0"/>
                <a:ea typeface="Arial" panose="020B0604020202020204" pitchFamily="34" charset="0"/>
              </a:rPr>
              <a:t>When I</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think</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about</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my</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dream job</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 get very</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excited because it is something that I</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have thought</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about for a long time and have really wanted to do ever since I was a little girl growing up in Charlotte.</a:t>
            </a:r>
            <a:r>
              <a:rPr lang="en-US" sz="1800" spc="37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 used to love watching my mama cook she was the best cook and could make some great comfort food.</a:t>
            </a:r>
            <a:r>
              <a:rPr lang="en-US" sz="1800" spc="2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first</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learned</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how</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cook</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when</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was</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four</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made</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some</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vegetable</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soup</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with</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fresh</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veggies from our garden.</a:t>
            </a:r>
            <a:r>
              <a:rPr lang="en-US" sz="1800" spc="4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Because of my Moms influence I want to become a chef and make outstanding food.</a:t>
            </a:r>
            <a:r>
              <a:rPr lang="en-US" sz="1800" spc="2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 want to go to culinary school and learn as much as I can and then become a sous chef and eventually I want to own my own restaurant and earn the big bucks.</a:t>
            </a:r>
          </a:p>
        </p:txBody>
      </p:sp>
      <p:sp>
        <p:nvSpPr>
          <p:cNvPr id="7" name="TextBox 6">
            <a:extLst>
              <a:ext uri="{FF2B5EF4-FFF2-40B4-BE49-F238E27FC236}">
                <a16:creationId xmlns:a16="http://schemas.microsoft.com/office/drawing/2014/main" id="{77F68712-994C-3159-705E-C0747A86BC88}"/>
              </a:ext>
            </a:extLst>
          </p:cNvPr>
          <p:cNvSpPr txBox="1"/>
          <p:nvPr/>
        </p:nvSpPr>
        <p:spPr>
          <a:xfrm>
            <a:off x="467108" y="1200640"/>
            <a:ext cx="5235192" cy="1754326"/>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My dream job is a supermarket meat department manager. I like food. I really like beef. Beef rules. I like being around food. I like working with people. I like helping people. That is why I want to be a meat department manager.</a:t>
            </a:r>
          </a:p>
          <a:p>
            <a:endParaRPr lang="en-US" dirty="0"/>
          </a:p>
        </p:txBody>
      </p:sp>
    </p:spTree>
    <p:extLst>
      <p:ext uri="{BB962C8B-B14F-4D97-AF65-F5344CB8AC3E}">
        <p14:creationId xmlns:p14="http://schemas.microsoft.com/office/powerpoint/2010/main" val="233374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29B5E-6486-3329-1AB9-F85137B95BC3}"/>
              </a:ext>
            </a:extLst>
          </p:cNvPr>
          <p:cNvSpPr>
            <a:spLocks noGrp="1"/>
          </p:cNvSpPr>
          <p:nvPr>
            <p:ph type="title"/>
          </p:nvPr>
        </p:nvSpPr>
        <p:spPr>
          <a:xfrm>
            <a:off x="431800" y="339951"/>
            <a:ext cx="5664200" cy="1006250"/>
          </a:xfrm>
        </p:spPr>
        <p:txBody>
          <a:bodyPr/>
          <a:lstStyle/>
          <a:p>
            <a:r>
              <a:rPr lang="en-US" dirty="0"/>
              <a:t>What would you do?</a:t>
            </a:r>
          </a:p>
        </p:txBody>
      </p:sp>
      <p:sp>
        <p:nvSpPr>
          <p:cNvPr id="3" name="TextBox 2">
            <a:extLst>
              <a:ext uri="{FF2B5EF4-FFF2-40B4-BE49-F238E27FC236}">
                <a16:creationId xmlns:a16="http://schemas.microsoft.com/office/drawing/2014/main" id="{BF215CA4-38BF-50C3-5473-35BCE7747587}"/>
              </a:ext>
            </a:extLst>
          </p:cNvPr>
          <p:cNvSpPr txBox="1"/>
          <p:nvPr/>
        </p:nvSpPr>
        <p:spPr>
          <a:xfrm>
            <a:off x="520700" y="1997839"/>
            <a:ext cx="5270500" cy="2585323"/>
          </a:xfrm>
          <a:prstGeom prst="rect">
            <a:avLst/>
          </a:prstGeom>
          <a:solidFill>
            <a:srgbClr val="FFFF00"/>
          </a:solidFill>
        </p:spPr>
        <p:txBody>
          <a:bodyPr wrap="square" rtlCol="0">
            <a:spAutoFit/>
          </a:bodyPr>
          <a:lstStyle/>
          <a:p>
            <a:pPr marL="76200" marR="108585">
              <a:spcBef>
                <a:spcPts val="0"/>
              </a:spcBef>
              <a:spcAft>
                <a:spcPts val="0"/>
              </a:spcAft>
            </a:pPr>
            <a:r>
              <a:rPr lang="en-US" sz="1800" dirty="0">
                <a:effectLst/>
                <a:latin typeface="Arial" panose="020B0604020202020204" pitchFamily="34" charset="0"/>
                <a:ea typeface="Arial" panose="020B0604020202020204" pitchFamily="34" charset="0"/>
              </a:rPr>
              <a:t>I</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feel</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like</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my</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dream</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job</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is</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literally</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best</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job</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in</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world.</a:t>
            </a:r>
            <a:r>
              <a:rPr lang="en-US" sz="1800" spc="30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This</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job</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has</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got</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me</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like</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you</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can’t</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believe. I</a:t>
            </a:r>
            <a:r>
              <a:rPr lang="en-US" sz="1800" spc="-5" dirty="0">
                <a:effectLst/>
                <a:latin typeface="Arial" panose="020B0604020202020204" pitchFamily="34" charset="0"/>
                <a:ea typeface="Arial" panose="020B0604020202020204" pitchFamily="34" charset="0"/>
              </a:rPr>
              <a:t> </a:t>
            </a:r>
            <a:r>
              <a:rPr lang="en-US" sz="1800" dirty="0" err="1">
                <a:effectLst/>
                <a:latin typeface="Arial" panose="020B0604020202020204" pitchFamily="34" charset="0"/>
                <a:ea typeface="Arial" panose="020B0604020202020204" pitchFamily="34" charset="0"/>
              </a:rPr>
              <a:t>wanna</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auto</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mechanic.</a:t>
            </a:r>
            <a:r>
              <a:rPr lang="en-US" sz="1800" spc="2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Oil</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literally</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runs</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in</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my</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veins</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man.</a:t>
            </a:r>
            <a:r>
              <a:rPr lang="en-US" sz="1800" spc="2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There</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is</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nothing</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more</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awesome</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for me than getting my hands dirty inside an engine.</a:t>
            </a:r>
            <a:r>
              <a:rPr lang="en-US" sz="1800" spc="38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Since I’m to legit to quit, I’m </a:t>
            </a:r>
            <a:r>
              <a:rPr lang="en-US" sz="1800" dirty="0" err="1">
                <a:effectLst/>
                <a:latin typeface="Arial" panose="020B0604020202020204" pitchFamily="34" charset="0"/>
                <a:ea typeface="Arial" panose="020B0604020202020204" pitchFamily="34" charset="0"/>
              </a:rPr>
              <a:t>gonna</a:t>
            </a:r>
            <a:r>
              <a:rPr lang="en-US" sz="1800" dirty="0">
                <a:effectLst/>
                <a:latin typeface="Arial" panose="020B0604020202020204" pitchFamily="34" charset="0"/>
                <a:ea typeface="Arial" panose="020B0604020202020204" pitchFamily="34" charset="0"/>
              </a:rPr>
              <a:t> work</a:t>
            </a:r>
            <a:r>
              <a:rPr lang="en-US" sz="1800" spc="7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until I reach my goal.</a:t>
            </a:r>
            <a:r>
              <a:rPr lang="en-US" sz="1800" spc="2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If you don’t like it, my bad.</a:t>
            </a:r>
          </a:p>
          <a:p>
            <a:pPr marL="0" marR="0">
              <a:spcBef>
                <a:spcPts val="0"/>
              </a:spcBef>
              <a:spcAft>
                <a:spcPts val="0"/>
              </a:spcAft>
            </a:pPr>
            <a:endParaRPr lang="en-US" sz="1800" dirty="0">
              <a:effectLst/>
              <a:latin typeface="Arial" panose="020B0604020202020204" pitchFamily="34" charset="0"/>
              <a:ea typeface="Arial" panose="020B0604020202020204" pitchFamily="34" charset="0"/>
            </a:endParaRPr>
          </a:p>
        </p:txBody>
      </p:sp>
      <p:sp>
        <p:nvSpPr>
          <p:cNvPr id="8" name="TextBox 7">
            <a:extLst>
              <a:ext uri="{FF2B5EF4-FFF2-40B4-BE49-F238E27FC236}">
                <a16:creationId xmlns:a16="http://schemas.microsoft.com/office/drawing/2014/main" id="{92E11660-EF8B-2F79-7029-452F3D5AE394}"/>
              </a:ext>
            </a:extLst>
          </p:cNvPr>
          <p:cNvSpPr txBox="1"/>
          <p:nvPr/>
        </p:nvSpPr>
        <p:spPr>
          <a:xfrm>
            <a:off x="6845300" y="876217"/>
            <a:ext cx="4914900" cy="2031325"/>
          </a:xfrm>
          <a:prstGeom prst="rect">
            <a:avLst/>
          </a:prstGeom>
          <a:solidFill>
            <a:srgbClr val="FFFF00"/>
          </a:solidFill>
        </p:spPr>
        <p:txBody>
          <a:bodyPr wrap="square" rtlCol="0">
            <a:spAutoFit/>
          </a:bodyPr>
          <a:lstStyle/>
          <a:p>
            <a:pPr marL="76200" marR="127635">
              <a:spcBef>
                <a:spcPts val="0"/>
              </a:spcBef>
              <a:spcAft>
                <a:spcPts val="0"/>
              </a:spcAft>
            </a:pPr>
            <a:r>
              <a:rPr lang="en-US" sz="1800" dirty="0">
                <a:effectLst/>
                <a:latin typeface="Arial" panose="020B0604020202020204" pitchFamily="34" charset="0"/>
                <a:ea typeface="Arial" panose="020B0604020202020204" pitchFamily="34" charset="0"/>
              </a:rPr>
              <a:t>IMHO</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my</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dream job</a:t>
            </a:r>
            <a:r>
              <a:rPr lang="en-US" sz="1800" spc="-15" dirty="0">
                <a:effectLst/>
                <a:latin typeface="Arial" panose="020B0604020202020204" pitchFamily="34" charset="0"/>
                <a:ea typeface="Arial" panose="020B0604020202020204" pitchFamily="34" charset="0"/>
              </a:rPr>
              <a:t> </a:t>
            </a:r>
            <a:r>
              <a:rPr lang="en-US" sz="1800" dirty="0" err="1">
                <a:effectLst/>
                <a:latin typeface="Arial" panose="020B0604020202020204" pitchFamily="34" charset="0"/>
                <a:ea typeface="Arial" panose="020B0604020202020204" pitchFamily="34" charset="0"/>
              </a:rPr>
              <a:t>iz</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CEO.</a:t>
            </a:r>
            <a:r>
              <a:rPr lang="en-US" sz="1800" spc="3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U</a:t>
            </a:r>
            <a:r>
              <a:rPr lang="en-US" sz="1800" spc="-5" dirty="0">
                <a:effectLst/>
                <a:latin typeface="Arial" panose="020B0604020202020204" pitchFamily="34" charset="0"/>
                <a:ea typeface="Arial" panose="020B0604020202020204" pitchFamily="34" charset="0"/>
              </a:rPr>
              <a:t> </a:t>
            </a:r>
            <a:r>
              <a:rPr lang="en-US" sz="1800" dirty="0" err="1">
                <a:effectLst/>
                <a:latin typeface="Arial" panose="020B0604020202020204" pitchFamily="34" charset="0"/>
                <a:ea typeface="Arial" panose="020B0604020202020204" pitchFamily="34" charset="0"/>
              </a:rPr>
              <a:t>tink</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OMG.</a:t>
            </a:r>
            <a:r>
              <a:rPr lang="en-US" sz="1800" spc="3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This</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is</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TMI</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TYVM.</a:t>
            </a:r>
            <a:r>
              <a:rPr lang="en-US" sz="1800" spc="3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DC.</a:t>
            </a:r>
            <a:r>
              <a:rPr lang="en-US" sz="1800" spc="3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It</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wud</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gr8</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 b</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 CEO. FYI CEO are 7K.</a:t>
            </a:r>
            <a:r>
              <a:rPr lang="en-US" sz="1800" spc="38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This is AFAIK.</a:t>
            </a:r>
            <a:r>
              <a:rPr lang="en-US" sz="1800" spc="2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 M not J/K.</a:t>
            </a:r>
            <a:r>
              <a:rPr lang="en-US" sz="1800" spc="2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DIS </a:t>
            </a:r>
            <a:r>
              <a:rPr lang="en-US" sz="1800" dirty="0" err="1">
                <a:effectLst/>
                <a:latin typeface="Arial" panose="020B0604020202020204" pitchFamily="34" charset="0"/>
                <a:ea typeface="Arial" panose="020B0604020202020204" pitchFamily="34" charset="0"/>
              </a:rPr>
              <a:t>iz</a:t>
            </a:r>
            <a:r>
              <a:rPr lang="en-US" sz="1800" dirty="0">
                <a:effectLst/>
                <a:latin typeface="Arial" panose="020B0604020202020204" pitchFamily="34" charset="0"/>
                <a:ea typeface="Arial" panose="020B0604020202020204" pitchFamily="34" charset="0"/>
              </a:rPr>
              <a:t> rly my POV.</a:t>
            </a:r>
            <a:r>
              <a:rPr lang="en-US" sz="1800" spc="2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B4N.</a:t>
            </a:r>
            <a:r>
              <a:rPr lang="en-US" sz="1800" spc="38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 </a:t>
            </a:r>
            <a:r>
              <a:rPr lang="en-US" sz="1800" dirty="0" err="1">
                <a:effectLst/>
                <a:latin typeface="Arial" panose="020B0604020202020204" pitchFamily="34" charset="0"/>
                <a:ea typeface="Arial" panose="020B0604020202020204" pitchFamily="34" charset="0"/>
              </a:rPr>
              <a:t>wiL</a:t>
            </a:r>
            <a:r>
              <a:rPr lang="en-US" sz="1800" dirty="0">
                <a:effectLst/>
                <a:latin typeface="Arial" panose="020B0604020202020204" pitchFamily="34" charset="0"/>
                <a:ea typeface="Arial" panose="020B0604020202020204" pitchFamily="34" charset="0"/>
              </a:rPr>
              <a:t> CU 2moro. </a:t>
            </a:r>
          </a:p>
          <a:p>
            <a:pPr marL="76200" marR="127635">
              <a:spcBef>
                <a:spcPts val="0"/>
              </a:spcBef>
              <a:spcAft>
                <a:spcPts val="0"/>
              </a:spcAft>
            </a:pPr>
            <a:endParaRPr lang="en-US" sz="1800" dirty="0">
              <a:latin typeface="Arial" panose="020B0604020202020204" pitchFamily="34" charset="0"/>
              <a:ea typeface="Arial" panose="020B0604020202020204" pitchFamily="34" charset="0"/>
            </a:endParaRPr>
          </a:p>
          <a:p>
            <a:pPr marL="76200" marR="127635">
              <a:spcBef>
                <a:spcPts val="0"/>
              </a:spcBef>
              <a:spcAft>
                <a:spcPts val="0"/>
              </a:spcAft>
            </a:pPr>
            <a:r>
              <a:rPr lang="en-US" sz="1800" dirty="0">
                <a:latin typeface="Arial" panose="020B0604020202020204" pitchFamily="34" charset="0"/>
                <a:ea typeface="Arial" panose="020B0604020202020204" pitchFamily="34" charset="0"/>
              </a:rPr>
              <a:t>For help in translating, use </a:t>
            </a:r>
            <a:r>
              <a:rPr lang="en-US" sz="1800" b="1" dirty="0">
                <a:effectLst/>
                <a:latin typeface="Arial" panose="020B0604020202020204" pitchFamily="34" charset="0"/>
                <a:ea typeface="Arial" panose="020B0604020202020204" pitchFamily="34" charset="0"/>
              </a:rPr>
              <a:t>transl8it.com </a:t>
            </a:r>
            <a:endParaRPr lang="en-US" sz="1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6366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Grammar Hit List</a:t>
            </a:r>
          </a:p>
        </p:txBody>
      </p:sp>
      <p:sp>
        <p:nvSpPr>
          <p:cNvPr id="3" name="Content Placeholder 2"/>
          <p:cNvSpPr>
            <a:spLocks noGrp="1"/>
          </p:cNvSpPr>
          <p:nvPr>
            <p:ph idx="1"/>
          </p:nvPr>
        </p:nvSpPr>
        <p:spPr/>
        <p:txBody>
          <a:bodyPr>
            <a:normAutofit/>
          </a:bodyPr>
          <a:lstStyle/>
          <a:p>
            <a:r>
              <a:rPr lang="en-US" dirty="0"/>
              <a:t>Run on sentences, fused sentences, or sentence fragments</a:t>
            </a:r>
          </a:p>
          <a:p>
            <a:r>
              <a:rPr lang="en-US" dirty="0"/>
              <a:t>Frequently confused words, homonyms, and contractions (it’s versus its)</a:t>
            </a:r>
          </a:p>
          <a:p>
            <a:r>
              <a:rPr lang="en-US" dirty="0"/>
              <a:t>Subject-verb agreement</a:t>
            </a:r>
          </a:p>
          <a:p>
            <a:r>
              <a:rPr lang="en-US" dirty="0"/>
              <a:t>Basics of pronoun usage</a:t>
            </a:r>
          </a:p>
          <a:p>
            <a:r>
              <a:rPr lang="en-US" dirty="0"/>
              <a:t>Placement of modifiers and word order</a:t>
            </a:r>
          </a:p>
        </p:txBody>
      </p:sp>
      <p:sp>
        <p:nvSpPr>
          <p:cNvPr id="4" name="Slide Number Placeholder 3"/>
          <p:cNvSpPr>
            <a:spLocks noGrp="1"/>
          </p:cNvSpPr>
          <p:nvPr>
            <p:ph type="sldNum" sz="quarter" idx="12"/>
          </p:nvPr>
        </p:nvSpPr>
        <p:spPr/>
        <p:txBody>
          <a:bodyPr/>
          <a:lstStyle/>
          <a:p>
            <a:fld id="{A0787430-367F-844C-868B-A0250E95AAAB}" type="slidenum">
              <a:rPr lang="en-US" smtClean="0"/>
              <a:t>47</a:t>
            </a:fld>
            <a:endParaRPr lang="en-US" dirty="0"/>
          </a:p>
        </p:txBody>
      </p:sp>
    </p:spTree>
    <p:extLst>
      <p:ext uri="{BB962C8B-B14F-4D97-AF65-F5344CB8AC3E}">
        <p14:creationId xmlns:p14="http://schemas.microsoft.com/office/powerpoint/2010/main" val="6055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Student Response (to DST prompt)</a:t>
            </a:r>
          </a:p>
        </p:txBody>
      </p:sp>
      <p:sp>
        <p:nvSpPr>
          <p:cNvPr id="3" name="Content Placeholder 2"/>
          <p:cNvSpPr>
            <a:spLocks noGrp="1"/>
          </p:cNvSpPr>
          <p:nvPr>
            <p:ph idx="1"/>
          </p:nvPr>
        </p:nvSpPr>
        <p:spPr/>
        <p:txBody>
          <a:bodyPr>
            <a:normAutofit/>
          </a:bodyPr>
          <a:lstStyle/>
          <a:p>
            <a:pPr marL="0" indent="0">
              <a:buNone/>
            </a:pPr>
            <a:r>
              <a:rPr lang="en-US" b="1" dirty="0">
                <a:solidFill>
                  <a:schemeClr val="accent1">
                    <a:lumMod val="75000"/>
                  </a:schemeClr>
                </a:solidFill>
              </a:rPr>
              <a:t>ln my way its good because in DST is good for lot of people. The studies have indicated that traveling home from work or school in daylight is safer. Nearly three decades of research shows an 8-11% reduction in crashes invilingpedestrains and a 6-10% decrease in crashes for vehicle occupants after the spring shift to DST.ln sunlight we can finishes our chores. In everything new things takes time to adjust. After some days went we feel this is the right thing. In studies only shows that too. Only one week after changing the clocks and before go back the clocks only accidens happen after that its not for only one week we think what about the rest of the weeks. If we see in everything its right or wrong. In my way DST is for lot of people.In way who dont like sun its natural way of light. </a:t>
            </a:r>
          </a:p>
        </p:txBody>
      </p:sp>
      <p:sp>
        <p:nvSpPr>
          <p:cNvPr id="4" name="Slide Number Placeholder 3"/>
          <p:cNvSpPr>
            <a:spLocks noGrp="1"/>
          </p:cNvSpPr>
          <p:nvPr>
            <p:ph type="sldNum" sz="quarter" idx="12"/>
          </p:nvPr>
        </p:nvSpPr>
        <p:spPr/>
        <p:txBody>
          <a:bodyPr/>
          <a:lstStyle/>
          <a:p>
            <a:fld id="{A0787430-367F-844C-868B-A0250E95AAAB}" type="slidenum">
              <a:rPr lang="en-US" smtClean="0"/>
              <a:t>48</a:t>
            </a:fld>
            <a:endParaRPr lang="en-US" dirty="0"/>
          </a:p>
        </p:txBody>
      </p:sp>
    </p:spTree>
    <p:extLst>
      <p:ext uri="{BB962C8B-B14F-4D97-AF65-F5344CB8AC3E}">
        <p14:creationId xmlns:p14="http://schemas.microsoft.com/office/powerpoint/2010/main" val="58961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Scoring Annotations</a:t>
            </a:r>
          </a:p>
        </p:txBody>
      </p:sp>
      <p:sp>
        <p:nvSpPr>
          <p:cNvPr id="3" name="Content Placeholder 2"/>
          <p:cNvSpPr>
            <a:spLocks noGrp="1"/>
          </p:cNvSpPr>
          <p:nvPr>
            <p:ph idx="1"/>
          </p:nvPr>
        </p:nvSpPr>
        <p:spPr/>
        <p:txBody>
          <a:bodyPr>
            <a:normAutofit lnSpcReduction="10000"/>
          </a:bodyPr>
          <a:lstStyle/>
          <a:p>
            <a:r>
              <a:rPr lang="en-US" dirty="0"/>
              <a:t>This brief response demonstrates consistently flawed sentence structure (“In my way its good because in DST is good for a lot of people .”) and includes several fragments (“In studies only shows that too.”) and run-on sentences. </a:t>
            </a:r>
          </a:p>
          <a:p>
            <a:r>
              <a:rPr lang="en-US" dirty="0"/>
              <a:t>Sentences are largely incorrect, awkward, or illogical and demonstrate a lack of fluency. </a:t>
            </a:r>
          </a:p>
          <a:p>
            <a:r>
              <a:rPr lang="en-US" dirty="0"/>
              <a:t>Minimal control of standard English conventions is evident, particularly with regard to frequently confused words, punctuation, subject-verb agreement, and modifier placement. </a:t>
            </a:r>
          </a:p>
          <a:p>
            <a:r>
              <a:rPr lang="en-US" dirty="0"/>
              <a:t>These severe and frequent errors interfere with comprehension (“If we see in everything its right or wrong.”). </a:t>
            </a:r>
          </a:p>
          <a:p>
            <a:r>
              <a:rPr lang="en-US" dirty="0"/>
              <a:t>Therefore, Response 19 earns a score of 0 for Trait 3.</a:t>
            </a:r>
          </a:p>
        </p:txBody>
      </p:sp>
      <p:sp>
        <p:nvSpPr>
          <p:cNvPr id="4" name="Slide Number Placeholder 3"/>
          <p:cNvSpPr>
            <a:spLocks noGrp="1"/>
          </p:cNvSpPr>
          <p:nvPr>
            <p:ph type="sldNum" sz="quarter" idx="12"/>
          </p:nvPr>
        </p:nvSpPr>
        <p:spPr/>
        <p:txBody>
          <a:bodyPr/>
          <a:lstStyle/>
          <a:p>
            <a:fld id="{A0787430-367F-844C-868B-A0250E95AAAB}" type="slidenum">
              <a:rPr lang="en-US" smtClean="0"/>
              <a:t>49</a:t>
            </a:fld>
            <a:endParaRPr lang="en-US" dirty="0"/>
          </a:p>
        </p:txBody>
      </p:sp>
    </p:spTree>
    <p:extLst>
      <p:ext uri="{BB962C8B-B14F-4D97-AF65-F5344CB8AC3E}">
        <p14:creationId xmlns:p14="http://schemas.microsoft.com/office/powerpoint/2010/main" val="234986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603" y="372709"/>
            <a:ext cx="8513956" cy="614375"/>
          </a:xfrm>
        </p:spPr>
        <p:txBody>
          <a:bodyPr>
            <a:normAutofit/>
          </a:bodyPr>
          <a:lstStyle/>
          <a:p>
            <a:r>
              <a:rPr lang="en-US" dirty="0">
                <a:solidFill>
                  <a:srgbClr val="000000"/>
                </a:solidFill>
              </a:rPr>
              <a:t>GED</a:t>
            </a:r>
            <a:r>
              <a:rPr lang="en-US" baseline="30000" dirty="0">
                <a:solidFill>
                  <a:srgbClr val="000000"/>
                </a:solidFill>
              </a:rPr>
              <a:t>®</a:t>
            </a:r>
            <a:r>
              <a:rPr lang="en-US" dirty="0">
                <a:solidFill>
                  <a:srgbClr val="000000"/>
                </a:solidFill>
              </a:rPr>
              <a:t> Extended Response</a:t>
            </a:r>
            <a:endParaRPr lang="en-US" dirty="0"/>
          </a:p>
        </p:txBody>
      </p:sp>
      <p:sp>
        <p:nvSpPr>
          <p:cNvPr id="4" name="Slide Number Placeholder 3"/>
          <p:cNvSpPr>
            <a:spLocks noGrp="1"/>
          </p:cNvSpPr>
          <p:nvPr>
            <p:ph type="sldNum" sz="quarter" idx="10"/>
          </p:nvPr>
        </p:nvSpPr>
        <p:spPr>
          <a:xfrm>
            <a:off x="1981200" y="6299201"/>
            <a:ext cx="458788" cy="322263"/>
          </a:xfrm>
          <a:prstGeom prst="rect">
            <a:avLst/>
          </a:prstGeom>
        </p:spPr>
        <p:txBody>
          <a:bodyPr vert="horz" wrap="square" lIns="0" tIns="0" rIns="0" bIns="0" numCol="1" anchor="b"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84A9"/>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defRPr/>
            </a:pPr>
            <a:fld id="{30A0887F-CE45-4753-A917-60AA72EE1FC4}" type="slidenum">
              <a:rPr lang="en-US" smtClean="0"/>
              <a:pPr>
                <a:defRPr/>
              </a:pPr>
              <a:t>5</a:t>
            </a:fld>
            <a:endParaRPr lang="en-US"/>
          </a:p>
        </p:txBody>
      </p:sp>
      <p:sp>
        <p:nvSpPr>
          <p:cNvPr id="9" name="Content Placeholder 8">
            <a:extLst>
              <a:ext uri="{FF2B5EF4-FFF2-40B4-BE49-F238E27FC236}">
                <a16:creationId xmlns:a16="http://schemas.microsoft.com/office/drawing/2014/main" id="{0E255731-A05C-4304-A17D-0DEA80B4A171}"/>
              </a:ext>
            </a:extLst>
          </p:cNvPr>
          <p:cNvSpPr>
            <a:spLocks noGrp="1"/>
          </p:cNvSpPr>
          <p:nvPr>
            <p:ph idx="1"/>
          </p:nvPr>
        </p:nvSpPr>
        <p:spPr>
          <a:xfrm>
            <a:off x="524603" y="1056355"/>
            <a:ext cx="6170837" cy="5266675"/>
          </a:xfrm>
        </p:spPr>
        <p:txBody>
          <a:bodyPr vert="horz" lIns="91440" tIns="45720" rIns="91440" bIns="45720" rtlCol="0" anchor="t">
            <a:noAutofit/>
          </a:bodyPr>
          <a:lstStyle/>
          <a:p>
            <a:pPr marL="170815" indent="-170815">
              <a:buClr>
                <a:srgbClr val="AFABAB"/>
              </a:buClr>
            </a:pPr>
            <a:endParaRPr lang="en-US" sz="2000" dirty="0">
              <a:solidFill>
                <a:srgbClr val="000000"/>
              </a:solidFill>
              <a:latin typeface="Arial"/>
              <a:cs typeface="Arial"/>
            </a:endParaRPr>
          </a:p>
          <a:p>
            <a:pPr marL="170815" indent="-170815">
              <a:buClr>
                <a:srgbClr val="AFABAB"/>
              </a:buClr>
            </a:pPr>
            <a:r>
              <a:rPr lang="en-US" sz="2000" dirty="0">
                <a:solidFill>
                  <a:srgbClr val="000000"/>
                </a:solidFill>
                <a:latin typeface="Arial"/>
                <a:cs typeface="Arial"/>
              </a:rPr>
              <a:t>Students read two short passages and respond to a prompt.</a:t>
            </a:r>
            <a:endParaRPr lang="en-US" dirty="0"/>
          </a:p>
          <a:p>
            <a:pPr marL="170815" indent="-170815">
              <a:buClr>
                <a:srgbClr val="AFABAB"/>
              </a:buClr>
            </a:pPr>
            <a:endParaRPr lang="en-US" sz="2000" dirty="0">
              <a:solidFill>
                <a:srgbClr val="000000"/>
              </a:solidFill>
              <a:latin typeface="Arial"/>
              <a:cs typeface="Arial"/>
            </a:endParaRPr>
          </a:p>
          <a:p>
            <a:pPr marL="170815" indent="-170815">
              <a:buClr>
                <a:srgbClr val="AFABAB"/>
              </a:buClr>
            </a:pPr>
            <a:r>
              <a:rPr lang="en-US" sz="2000" dirty="0">
                <a:solidFill>
                  <a:srgbClr val="000000"/>
                </a:solidFill>
                <a:latin typeface="Arial"/>
                <a:cs typeface="Arial"/>
              </a:rPr>
              <a:t>Prompt directs students to write an essay evaluating which passage makes a stronger argument and is better supported.</a:t>
            </a:r>
          </a:p>
          <a:p>
            <a:pPr marL="0" indent="0">
              <a:buClr>
                <a:srgbClr val="AFABAB"/>
              </a:buClr>
              <a:buNone/>
            </a:pPr>
            <a:endParaRPr lang="en-US" sz="2000" dirty="0">
              <a:solidFill>
                <a:srgbClr val="000000"/>
              </a:solidFill>
              <a:latin typeface="Arial"/>
              <a:cs typeface="Arial"/>
            </a:endParaRPr>
          </a:p>
          <a:p>
            <a:pPr marL="170815" indent="-170815">
              <a:buClr>
                <a:srgbClr val="AFABAB"/>
              </a:buClr>
            </a:pPr>
            <a:r>
              <a:rPr lang="en-US" sz="2000" dirty="0">
                <a:solidFill>
                  <a:srgbClr val="000000"/>
                </a:solidFill>
                <a:latin typeface="Arial"/>
                <a:cs typeface="Arial"/>
              </a:rPr>
              <a:t>Prompt is essentially always the same, with slight wording differences as needed.</a:t>
            </a:r>
          </a:p>
          <a:p>
            <a:pPr marL="0" indent="0">
              <a:buClr>
                <a:srgbClr val="AFABAB"/>
              </a:buClr>
              <a:buNone/>
            </a:pPr>
            <a:endParaRPr lang="en-US" sz="2000" dirty="0">
              <a:solidFill>
                <a:srgbClr val="000000"/>
              </a:solidFill>
              <a:latin typeface="Arial"/>
              <a:cs typeface="Arial"/>
            </a:endParaRPr>
          </a:p>
          <a:p>
            <a:pPr marL="170815" indent="-170815">
              <a:buClr>
                <a:srgbClr val="AFABAB"/>
              </a:buClr>
            </a:pPr>
            <a:r>
              <a:rPr lang="en-US" sz="2000" dirty="0">
                <a:solidFill>
                  <a:srgbClr val="000000"/>
                </a:solidFill>
                <a:latin typeface="Arial"/>
                <a:cs typeface="Arial"/>
              </a:rPr>
              <a:t>There is no “right” or “wrong” answer to the question of </a:t>
            </a:r>
            <a:r>
              <a:rPr lang="en-US" sz="2000" b="1" dirty="0">
                <a:solidFill>
                  <a:srgbClr val="000000"/>
                </a:solidFill>
                <a:latin typeface="Arial"/>
                <a:cs typeface="Arial"/>
              </a:rPr>
              <a:t>which writer presents the stronger case</a:t>
            </a:r>
            <a:r>
              <a:rPr lang="en-US" sz="2000" dirty="0">
                <a:solidFill>
                  <a:srgbClr val="000000"/>
                </a:solidFill>
                <a:latin typeface="Arial"/>
                <a:cs typeface="Arial"/>
              </a:rPr>
              <a:t>; students are scored on HOW they answer that question and address the prompt. </a:t>
            </a:r>
          </a:p>
          <a:p>
            <a:pPr marL="170815" indent="-170815">
              <a:buClr>
                <a:srgbClr val="AFABAB"/>
              </a:buClr>
            </a:pPr>
            <a:endParaRPr lang="en-US" sz="2000" dirty="0">
              <a:solidFill>
                <a:srgbClr val="000000"/>
              </a:solidFill>
              <a:latin typeface="Arial"/>
              <a:cs typeface="Arial"/>
            </a:endParaRPr>
          </a:p>
          <a:p>
            <a:pPr marL="170815" indent="-170815">
              <a:buClr>
                <a:srgbClr val="AFABAB"/>
              </a:buClr>
            </a:pPr>
            <a:endParaRPr lang="en-US" sz="2000" dirty="0">
              <a:solidFill>
                <a:srgbClr val="000000"/>
              </a:solidFill>
              <a:latin typeface="Arial"/>
              <a:cs typeface="Arial"/>
            </a:endParaRPr>
          </a:p>
          <a:p>
            <a:pPr marL="170815" indent="-170815">
              <a:buClr>
                <a:srgbClr val="AFABAB"/>
              </a:buClr>
            </a:pPr>
            <a:endParaRPr lang="en-US" sz="2000" dirty="0"/>
          </a:p>
          <a:p>
            <a:pPr marL="0" indent="0">
              <a:buClr>
                <a:srgbClr val="AFABAB"/>
              </a:buClr>
              <a:buNone/>
            </a:pPr>
            <a:br>
              <a:rPr lang="en-US" sz="2000" dirty="0">
                <a:latin typeface="Arial"/>
                <a:cs typeface="Arial"/>
              </a:rPr>
            </a:br>
            <a:endParaRPr lang="en-US" sz="2000" dirty="0">
              <a:solidFill>
                <a:srgbClr val="000000"/>
              </a:solidFill>
            </a:endParaRPr>
          </a:p>
          <a:p>
            <a:pPr marL="170815" indent="-170815" fontAlgn="base"/>
            <a:endParaRPr lang="en-US" sz="2000" dirty="0">
              <a:solidFill>
                <a:srgbClr val="000000"/>
              </a:solidFill>
            </a:endParaRPr>
          </a:p>
        </p:txBody>
      </p:sp>
      <p:pic>
        <p:nvPicPr>
          <p:cNvPr id="3" name="Picture 2">
            <a:extLst>
              <a:ext uri="{FF2B5EF4-FFF2-40B4-BE49-F238E27FC236}">
                <a16:creationId xmlns:a16="http://schemas.microsoft.com/office/drawing/2014/main" id="{BB2C8921-E64E-79EE-4B6C-D02DF7A64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672" y="372709"/>
            <a:ext cx="4276725" cy="564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2391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tarting point">
            <a:extLst>
              <a:ext uri="{FF2B5EF4-FFF2-40B4-BE49-F238E27FC236}">
                <a16:creationId xmlns:a16="http://schemas.microsoft.com/office/drawing/2014/main" id="{76949166-D97A-8054-D2AD-BC27712B9540}"/>
              </a:ext>
            </a:extLst>
          </p:cNvPr>
          <p:cNvPicPr>
            <a:picLocks noGrp="1" noChangeAspect="1"/>
          </p:cNvPicPr>
          <p:nvPr>
            <p:ph idx="1"/>
          </p:nvPr>
        </p:nvPicPr>
        <p:blipFill>
          <a:blip r:embed="rId2"/>
          <a:srcRect t="17612" r="2" b="2"/>
          <a:stretch>
            <a:fillRect/>
          </a:stretch>
        </p:blipFill>
        <p:spPr>
          <a:xfrm>
            <a:off x="6274397" y="1314015"/>
            <a:ext cx="5134212" cy="4229969"/>
          </a:xfrm>
          <a:noFill/>
        </p:spPr>
      </p:pic>
      <p:sp>
        <p:nvSpPr>
          <p:cNvPr id="3" name="Slide Number Placeholder 2">
            <a:extLst>
              <a:ext uri="{FF2B5EF4-FFF2-40B4-BE49-F238E27FC236}">
                <a16:creationId xmlns:a16="http://schemas.microsoft.com/office/drawing/2014/main" id="{82B40FE3-493F-4E3C-8B2E-8670A926D90F}"/>
              </a:ext>
            </a:extLst>
          </p:cNvPr>
          <p:cNvSpPr>
            <a:spLocks noGrp="1"/>
          </p:cNvSpPr>
          <p:nvPr>
            <p:ph type="sldNum" sz="quarter" idx="10"/>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50</a:t>
            </a:fld>
            <a:endParaRPr lang="en-US"/>
          </a:p>
        </p:txBody>
      </p:sp>
      <p:sp>
        <p:nvSpPr>
          <p:cNvPr id="2" name="Title 1">
            <a:extLst>
              <a:ext uri="{FF2B5EF4-FFF2-40B4-BE49-F238E27FC236}">
                <a16:creationId xmlns:a16="http://schemas.microsoft.com/office/drawing/2014/main" id="{1D591A97-F722-8833-63DF-ABD695AB7458}"/>
              </a:ext>
            </a:extLst>
          </p:cNvPr>
          <p:cNvSpPr>
            <a:spLocks noGrp="1"/>
          </p:cNvSpPr>
          <p:nvPr>
            <p:ph type="title"/>
          </p:nvPr>
        </p:nvSpPr>
        <p:spPr>
          <a:xfrm>
            <a:off x="973066" y="3212756"/>
            <a:ext cx="4370583" cy="1600200"/>
          </a:xfrm>
        </p:spPr>
        <p:txBody>
          <a:bodyPr anchor="b">
            <a:normAutofit/>
          </a:bodyPr>
          <a:lstStyle/>
          <a:p>
            <a:pPr algn="ctr"/>
            <a:r>
              <a:rPr lang="en-US" sz="2800" dirty="0"/>
              <a:t>If students can write an effective claim, they can write an effective extended response.</a:t>
            </a:r>
          </a:p>
        </p:txBody>
      </p:sp>
      <p:sp>
        <p:nvSpPr>
          <p:cNvPr id="8" name="TextBox 7">
            <a:extLst>
              <a:ext uri="{FF2B5EF4-FFF2-40B4-BE49-F238E27FC236}">
                <a16:creationId xmlns:a16="http://schemas.microsoft.com/office/drawing/2014/main" id="{9C3532F9-CD43-C7F9-3879-9A8E72E6503C}"/>
              </a:ext>
            </a:extLst>
          </p:cNvPr>
          <p:cNvSpPr txBox="1"/>
          <p:nvPr/>
        </p:nvSpPr>
        <p:spPr>
          <a:xfrm>
            <a:off x="973066" y="1563728"/>
            <a:ext cx="3793524" cy="769441"/>
          </a:xfrm>
          <a:prstGeom prst="rect">
            <a:avLst/>
          </a:prstGeom>
          <a:noFill/>
        </p:spPr>
        <p:txBody>
          <a:bodyPr wrap="square" rtlCol="0">
            <a:spAutoFit/>
          </a:bodyPr>
          <a:lstStyle/>
          <a:p>
            <a:pPr algn="ctr"/>
            <a:r>
              <a:rPr lang="en-US" sz="4400" b="1" dirty="0"/>
              <a:t>The Claim</a:t>
            </a:r>
          </a:p>
        </p:txBody>
      </p:sp>
    </p:spTree>
    <p:extLst>
      <p:ext uri="{BB962C8B-B14F-4D97-AF65-F5344CB8AC3E}">
        <p14:creationId xmlns:p14="http://schemas.microsoft.com/office/powerpoint/2010/main" val="8373930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6D204-BCF0-308C-18D8-99FD2AD59CA5}"/>
              </a:ext>
            </a:extLst>
          </p:cNvPr>
          <p:cNvSpPr>
            <a:spLocks noGrp="1"/>
          </p:cNvSpPr>
          <p:nvPr>
            <p:ph type="title"/>
          </p:nvPr>
        </p:nvSpPr>
        <p:spPr/>
        <p:txBody>
          <a:bodyPr/>
          <a:lstStyle/>
          <a:p>
            <a:r>
              <a:rPr lang="en-US" dirty="0"/>
              <a:t>What is a claim?</a:t>
            </a:r>
          </a:p>
        </p:txBody>
      </p:sp>
      <p:sp>
        <p:nvSpPr>
          <p:cNvPr id="3" name="Content Placeholder 2">
            <a:extLst>
              <a:ext uri="{FF2B5EF4-FFF2-40B4-BE49-F238E27FC236}">
                <a16:creationId xmlns:a16="http://schemas.microsoft.com/office/drawing/2014/main" id="{3E199172-CC6D-4A20-9220-84846B726272}"/>
              </a:ext>
            </a:extLst>
          </p:cNvPr>
          <p:cNvSpPr>
            <a:spLocks noGrp="1"/>
          </p:cNvSpPr>
          <p:nvPr>
            <p:ph idx="1"/>
          </p:nvPr>
        </p:nvSpPr>
        <p:spPr/>
        <p:txBody>
          <a:bodyPr/>
          <a:lstStyle/>
          <a:p>
            <a:r>
              <a:rPr lang="en-US" dirty="0"/>
              <a:t>A claim is the main argument of an essay. It is the most important part of an academic paper.  </a:t>
            </a:r>
          </a:p>
          <a:p>
            <a:r>
              <a:rPr lang="en-US" dirty="0"/>
              <a:t>A claim defines the paper’s goals, direction, and scope. It is supported by evidence. </a:t>
            </a:r>
          </a:p>
          <a:p>
            <a:r>
              <a:rPr lang="en-US" dirty="0"/>
              <a:t>A claim must be argumentative. </a:t>
            </a:r>
          </a:p>
          <a:p>
            <a:r>
              <a:rPr lang="en-US" dirty="0"/>
              <a:t>A good claim makes a focused argument </a:t>
            </a:r>
            <a:r>
              <a:rPr lang="en-US" i="1" dirty="0"/>
              <a:t>(Because of the growing obesity epidemic, elementary schools should ban junk food from their cafeterias.) rather than a general one (Junk food is bad.). </a:t>
            </a:r>
            <a:r>
              <a:rPr lang="en-US" dirty="0"/>
              <a:t> </a:t>
            </a:r>
          </a:p>
          <a:p>
            <a:r>
              <a:rPr lang="en-US" dirty="0"/>
              <a:t>Academic claims are complex, nuanced, specific, and detailed.</a:t>
            </a:r>
          </a:p>
        </p:txBody>
      </p:sp>
      <p:sp>
        <p:nvSpPr>
          <p:cNvPr id="4" name="Slide Number Placeholder 3">
            <a:extLst>
              <a:ext uri="{FF2B5EF4-FFF2-40B4-BE49-F238E27FC236}">
                <a16:creationId xmlns:a16="http://schemas.microsoft.com/office/drawing/2014/main" id="{2BD9CE66-E631-6B99-552A-78133A848CA3}"/>
              </a:ext>
            </a:extLst>
          </p:cNvPr>
          <p:cNvSpPr>
            <a:spLocks noGrp="1"/>
          </p:cNvSpPr>
          <p:nvPr>
            <p:ph type="sldNum" sz="quarter" idx="12"/>
          </p:nvPr>
        </p:nvSpPr>
        <p:spPr/>
        <p:txBody>
          <a:bodyPr/>
          <a:lstStyle/>
          <a:p>
            <a:fld id="{BAE26A2A-DE5F-EA41-900F-AB5C4F1D9848}" type="slidenum">
              <a:rPr lang="en-US" smtClean="0"/>
              <a:t>51</a:t>
            </a:fld>
            <a:endParaRPr lang="en-US"/>
          </a:p>
        </p:txBody>
      </p:sp>
    </p:spTree>
    <p:extLst>
      <p:ext uri="{BB962C8B-B14F-4D97-AF65-F5344CB8AC3E}">
        <p14:creationId xmlns:p14="http://schemas.microsoft.com/office/powerpoint/2010/main" val="40567885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A5CF2-D43E-4BC0-B82B-FF1EFAD48306}"/>
              </a:ext>
            </a:extLst>
          </p:cNvPr>
          <p:cNvSpPr>
            <a:spLocks noGrp="1"/>
          </p:cNvSpPr>
          <p:nvPr>
            <p:ph type="title"/>
          </p:nvPr>
        </p:nvSpPr>
        <p:spPr>
          <a:xfrm>
            <a:off x="688260" y="380353"/>
            <a:ext cx="8513956" cy="398124"/>
          </a:xfrm>
        </p:spPr>
        <p:txBody>
          <a:bodyPr>
            <a:normAutofit fontScale="90000"/>
          </a:bodyPr>
          <a:lstStyle/>
          <a:p>
            <a:r>
              <a:rPr lang="en-US" dirty="0"/>
              <a:t>Think About It!</a:t>
            </a:r>
          </a:p>
        </p:txBody>
      </p:sp>
      <p:sp>
        <p:nvSpPr>
          <p:cNvPr id="3" name="Content Placeholder 2">
            <a:extLst>
              <a:ext uri="{FF2B5EF4-FFF2-40B4-BE49-F238E27FC236}">
                <a16:creationId xmlns:a16="http://schemas.microsoft.com/office/drawing/2014/main" id="{8759EE3B-B5F9-4A12-98FB-8624C491DB50}"/>
              </a:ext>
            </a:extLst>
          </p:cNvPr>
          <p:cNvSpPr>
            <a:spLocks noGrp="1"/>
          </p:cNvSpPr>
          <p:nvPr>
            <p:ph idx="1"/>
          </p:nvPr>
        </p:nvSpPr>
        <p:spPr>
          <a:xfrm>
            <a:off x="813410" y="1035525"/>
            <a:ext cx="9702189" cy="5442122"/>
          </a:xfrm>
        </p:spPr>
        <p:txBody>
          <a:bodyPr>
            <a:normAutofit fontScale="92500" lnSpcReduction="20000"/>
          </a:bodyPr>
          <a:lstStyle/>
          <a:p>
            <a:pPr marL="0" indent="0">
              <a:buNone/>
            </a:pPr>
            <a:r>
              <a:rPr lang="en-US" dirty="0"/>
              <a:t>Your supervisor asked you to review Zoom and BlueJeans video conferencing systems. She wants your recommendations on which system to purchase. She provided you with the following link to review: </a:t>
            </a:r>
            <a:r>
              <a:rPr lang="en-US" dirty="0">
                <a:hlinkClick r:id="rId3"/>
              </a:rPr>
              <a:t>https://www.uctoday.com/collaboration/video-conferencing/bluejeans-vs-zoom-which-video-conferencing-should-you-choose/</a:t>
            </a:r>
            <a:endParaRPr lang="en-US" dirty="0"/>
          </a:p>
          <a:p>
            <a:pPr marL="0" indent="0">
              <a:buNone/>
            </a:pPr>
            <a:endParaRPr lang="en-US" dirty="0"/>
          </a:p>
          <a:p>
            <a:pPr marL="0" indent="0">
              <a:buNone/>
            </a:pPr>
            <a:r>
              <a:rPr lang="en-US" dirty="0"/>
              <a:t>You reviewed the info and even tried out both systems. Now, you must write up your recommendations. </a:t>
            </a:r>
          </a:p>
          <a:p>
            <a:pPr marL="0" indent="0">
              <a:buNone/>
            </a:pPr>
            <a:endParaRPr lang="en-US" dirty="0"/>
          </a:p>
          <a:p>
            <a:pPr marL="0" indent="0">
              <a:buNone/>
            </a:pPr>
            <a:r>
              <a:rPr lang="en-US" b="1" dirty="0"/>
              <a:t>Claim First Draft: </a:t>
            </a:r>
            <a:r>
              <a:rPr lang="en-US" dirty="0"/>
              <a:t>I recommend that the company purchase Zoom Enterprise.</a:t>
            </a:r>
          </a:p>
          <a:p>
            <a:pPr marL="0" indent="0">
              <a:buNone/>
            </a:pPr>
            <a:endParaRPr lang="en-US" dirty="0"/>
          </a:p>
          <a:p>
            <a:pPr marL="0" indent="0">
              <a:buNone/>
            </a:pPr>
            <a:r>
              <a:rPr lang="en-US" b="1" dirty="0"/>
              <a:t>Claim Second Draft: </a:t>
            </a:r>
            <a:r>
              <a:rPr lang="en-US" dirty="0"/>
              <a:t>After a careful review of Zoom and BlueJeans, I recommend the purchase of Zoom Enterprise because it is better.</a:t>
            </a:r>
          </a:p>
          <a:p>
            <a:pPr marL="0" indent="0">
              <a:buNone/>
            </a:pPr>
            <a:endParaRPr lang="en-US" dirty="0"/>
          </a:p>
          <a:p>
            <a:pPr marL="0" indent="0">
              <a:buNone/>
            </a:pPr>
            <a:r>
              <a:rPr lang="en-US" b="1" dirty="0"/>
              <a:t>Claim Third Draft: </a:t>
            </a:r>
            <a:r>
              <a:rPr lang="en-US" dirty="0"/>
              <a:t>After a review of Zoom and BlueJeans, Zoom is the better choice for our company because it offers more features, opportunities for expansion, and a higher level of support.</a:t>
            </a:r>
          </a:p>
        </p:txBody>
      </p:sp>
      <p:sp>
        <p:nvSpPr>
          <p:cNvPr id="4" name="Slide Number Placeholder 3">
            <a:extLst>
              <a:ext uri="{FF2B5EF4-FFF2-40B4-BE49-F238E27FC236}">
                <a16:creationId xmlns:a16="http://schemas.microsoft.com/office/drawing/2014/main" id="{EB3EC626-C3B1-4D95-BB5D-C8699BCA57C3}"/>
              </a:ext>
            </a:extLst>
          </p:cNvPr>
          <p:cNvSpPr>
            <a:spLocks noGrp="1"/>
          </p:cNvSpPr>
          <p:nvPr>
            <p:ph type="sldNum" sz="quarter" idx="12"/>
          </p:nvPr>
        </p:nvSpPr>
        <p:spPr/>
        <p:txBody>
          <a:bodyPr/>
          <a:lstStyle/>
          <a:p>
            <a:fld id="{BAE26A2A-DE5F-EA41-900F-AB5C4F1D9848}" type="slidenum">
              <a:rPr lang="en-US" smtClean="0"/>
              <a:t>52</a:t>
            </a:fld>
            <a:endParaRPr lang="en-US"/>
          </a:p>
        </p:txBody>
      </p:sp>
    </p:spTree>
    <p:extLst>
      <p:ext uri="{BB962C8B-B14F-4D97-AF65-F5344CB8AC3E}">
        <p14:creationId xmlns:p14="http://schemas.microsoft.com/office/powerpoint/2010/main" val="32792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3242D2-0385-4FD2-86D5-0F48758B024B}"/>
              </a:ext>
            </a:extLst>
          </p:cNvPr>
          <p:cNvPicPr>
            <a:picLocks noChangeAspect="1"/>
          </p:cNvPicPr>
          <p:nvPr/>
        </p:nvPicPr>
        <p:blipFill>
          <a:blip r:embed="rId2"/>
          <a:stretch>
            <a:fillRect/>
          </a:stretch>
        </p:blipFill>
        <p:spPr>
          <a:xfrm>
            <a:off x="6640032" y="2746280"/>
            <a:ext cx="4611221" cy="2340194"/>
          </a:xfrm>
          <a:prstGeom prst="rect">
            <a:avLst/>
          </a:prstGeom>
          <a:noFill/>
          <a:ln>
            <a:solidFill>
              <a:schemeClr val="accent1">
                <a:shade val="50000"/>
              </a:schemeClr>
            </a:solidFill>
          </a:ln>
        </p:spPr>
      </p:pic>
      <p:sp>
        <p:nvSpPr>
          <p:cNvPr id="2" name="Title 1">
            <a:extLst>
              <a:ext uri="{FF2B5EF4-FFF2-40B4-BE49-F238E27FC236}">
                <a16:creationId xmlns:a16="http://schemas.microsoft.com/office/drawing/2014/main" id="{7E01BD24-5B92-4525-92FC-8A3AF286D211}"/>
              </a:ext>
            </a:extLst>
          </p:cNvPr>
          <p:cNvSpPr>
            <a:spLocks noGrp="1"/>
          </p:cNvSpPr>
          <p:nvPr>
            <p:ph type="title"/>
          </p:nvPr>
        </p:nvSpPr>
        <p:spPr>
          <a:xfrm>
            <a:off x="630195" y="387360"/>
            <a:ext cx="8447049" cy="1165587"/>
          </a:xfrm>
        </p:spPr>
        <p:txBody>
          <a:bodyPr anchor="t">
            <a:normAutofit/>
          </a:bodyPr>
          <a:lstStyle/>
          <a:p>
            <a:r>
              <a:rPr lang="en-US" dirty="0"/>
              <a:t>Learning to Write Effective Claims…</a:t>
            </a:r>
          </a:p>
        </p:txBody>
      </p:sp>
      <p:sp>
        <p:nvSpPr>
          <p:cNvPr id="3" name="Content Placeholder 2">
            <a:extLst>
              <a:ext uri="{FF2B5EF4-FFF2-40B4-BE49-F238E27FC236}">
                <a16:creationId xmlns:a16="http://schemas.microsoft.com/office/drawing/2014/main" id="{0846DD71-3EC1-405B-87FC-3F7553AB4F7C}"/>
              </a:ext>
            </a:extLst>
          </p:cNvPr>
          <p:cNvSpPr>
            <a:spLocks noGrp="1"/>
          </p:cNvSpPr>
          <p:nvPr>
            <p:ph sz="half" idx="1"/>
          </p:nvPr>
        </p:nvSpPr>
        <p:spPr>
          <a:xfrm>
            <a:off x="630195" y="1833119"/>
            <a:ext cx="5115697" cy="4054727"/>
          </a:xfrm>
          <a:noFill/>
          <a:ln>
            <a:noFill/>
          </a:ln>
        </p:spPr>
        <p:txBody>
          <a:bodyPr>
            <a:normAutofit/>
          </a:bodyPr>
          <a:lstStyle/>
          <a:p>
            <a:r>
              <a:rPr lang="en-US" dirty="0"/>
              <a:t>Helps students sharpen their close reading skills</a:t>
            </a:r>
          </a:p>
          <a:p>
            <a:r>
              <a:rPr lang="en-US" dirty="0"/>
              <a:t>Helps them learn to focus on the evidence provided</a:t>
            </a:r>
          </a:p>
          <a:p>
            <a:r>
              <a:rPr lang="en-US" dirty="0"/>
              <a:t>Requires that they make a decision and stick with it</a:t>
            </a:r>
          </a:p>
          <a:p>
            <a:r>
              <a:rPr lang="en-US" dirty="0"/>
              <a:t>Requires that they use evidence to support the decision</a:t>
            </a:r>
          </a:p>
          <a:p>
            <a:r>
              <a:rPr lang="en-US" dirty="0"/>
              <a:t>Requires that they use higher cognitive skills</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FF84B5C9-9752-41D3-95DF-43DBCA65880E}"/>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53</a:t>
            </a:fld>
            <a:endParaRPr lang="en-US"/>
          </a:p>
        </p:txBody>
      </p:sp>
    </p:spTree>
    <p:extLst>
      <p:ext uri="{BB962C8B-B14F-4D97-AF65-F5344CB8AC3E}">
        <p14:creationId xmlns:p14="http://schemas.microsoft.com/office/powerpoint/2010/main" val="2390262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a:t>Different Types of Evidence</a:t>
            </a:r>
          </a:p>
        </p:txBody>
      </p:sp>
      <p:sp>
        <p:nvSpPr>
          <p:cNvPr id="6" name="Slide Number Placeholder 3"/>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30000"/>
              </a:lnSpc>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lnSpc>
                <a:spcPct val="130000"/>
              </a:lnSpc>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lnSpc>
                <a:spcPct val="130000"/>
              </a:lnSpc>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nSpc>
                <a:spcPct val="100000"/>
              </a:lnSpc>
              <a:spcBef>
                <a:spcPct val="0"/>
              </a:spcBef>
              <a:buFontTx/>
              <a:buNone/>
            </a:pPr>
            <a:fld id="{E0457F42-EE1D-454C-8A72-001C7A07B269}" type="slidenum">
              <a:rPr lang="en-US" altLang="en-US" sz="1200">
                <a:solidFill>
                  <a:srgbClr val="0084A9"/>
                </a:solidFill>
              </a:rPr>
              <a:pPr>
                <a:lnSpc>
                  <a:spcPct val="100000"/>
                </a:lnSpc>
                <a:spcBef>
                  <a:spcPct val="0"/>
                </a:spcBef>
                <a:buFontTx/>
                <a:buNone/>
              </a:pPr>
              <a:t>54</a:t>
            </a:fld>
            <a:endParaRPr lang="en-US" altLang="en-US" sz="1200" dirty="0">
              <a:solidFill>
                <a:srgbClr val="0084A9"/>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611528365"/>
              </p:ext>
            </p:extLst>
          </p:nvPr>
        </p:nvGraphicFramePr>
        <p:xfrm>
          <a:off x="544668" y="1292595"/>
          <a:ext cx="8516802" cy="4805680"/>
        </p:xfrm>
        <a:graphic>
          <a:graphicData uri="http://schemas.openxmlformats.org/drawingml/2006/table">
            <a:tbl>
              <a:tblPr firstRow="1" bandRow="1">
                <a:tableStyleId>{5C22544A-7EE6-4342-B048-85BDC9FD1C3A}</a:tableStyleId>
              </a:tblPr>
              <a:tblGrid>
                <a:gridCol w="2506985">
                  <a:extLst>
                    <a:ext uri="{9D8B030D-6E8A-4147-A177-3AD203B41FA5}">
                      <a16:colId xmlns:a16="http://schemas.microsoft.com/office/drawing/2014/main" val="20000"/>
                    </a:ext>
                  </a:extLst>
                </a:gridCol>
                <a:gridCol w="6009817">
                  <a:extLst>
                    <a:ext uri="{9D8B030D-6E8A-4147-A177-3AD203B41FA5}">
                      <a16:colId xmlns:a16="http://schemas.microsoft.com/office/drawing/2014/main" val="20001"/>
                    </a:ext>
                  </a:extLst>
                </a:gridCol>
              </a:tblGrid>
              <a:tr h="370840">
                <a:tc>
                  <a:txBody>
                    <a:bodyPr/>
                    <a:lstStyle/>
                    <a:p>
                      <a:pPr algn="ctr"/>
                      <a:r>
                        <a:rPr lang="en-US" sz="1700" b="1" dirty="0"/>
                        <a:t>Type of Evidence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700" b="1" dirty="0"/>
                        <a:t>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370840">
                <a:tc>
                  <a:txBody>
                    <a:bodyPr/>
                    <a:lstStyle/>
                    <a:p>
                      <a:r>
                        <a:rPr lang="en-US" sz="1700" dirty="0"/>
                        <a:t>Factual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1700" dirty="0"/>
                        <a:t>Truthful statements that cannot be denied. Statements</a:t>
                      </a:r>
                      <a:r>
                        <a:rPr lang="en-US" sz="1700" baseline="0" dirty="0"/>
                        <a:t> that the average person may know or which can be proven.</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370840">
                <a:tc>
                  <a:txBody>
                    <a:bodyPr/>
                    <a:lstStyle/>
                    <a:p>
                      <a:r>
                        <a:rPr lang="en-US" sz="1700" dirty="0"/>
                        <a:t>Statistics or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1700" dirty="0"/>
                        <a:t>Numerical facts; can be presented in raw</a:t>
                      </a:r>
                      <a:r>
                        <a:rPr lang="en-US" sz="1700" baseline="0" dirty="0"/>
                        <a:t> numbers, percentages, or fractions.</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370840">
                <a:tc>
                  <a:txBody>
                    <a:bodyPr/>
                    <a:lstStyle/>
                    <a:p>
                      <a:r>
                        <a:rPr lang="en-US" sz="1700" dirty="0"/>
                        <a:t>Examples or Anecdotes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1700" dirty="0"/>
                        <a:t>Real-life</a:t>
                      </a:r>
                      <a:r>
                        <a:rPr lang="en-US" sz="1700" baseline="0" dirty="0"/>
                        <a:t> situations, events, or experiences that illustrate a position; anecdotal stories that help explain an author’s claim.</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r h="370840">
                <a:tc>
                  <a:txBody>
                    <a:bodyPr/>
                    <a:lstStyle/>
                    <a:p>
                      <a:r>
                        <a:rPr lang="en-US" sz="1700" dirty="0"/>
                        <a:t>Expert</a:t>
                      </a:r>
                      <a:r>
                        <a:rPr lang="en-US" sz="1700" baseline="0" dirty="0"/>
                        <a:t> Testimony</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1700" dirty="0"/>
                        <a:t>The observations</a:t>
                      </a:r>
                      <a:r>
                        <a:rPr lang="en-US" sz="1700" baseline="0" dirty="0"/>
                        <a:t> or conclusion of someone who is considered highly knowledgeable because he/she is an expert in a particular field of study or occupation; someone who has firsthand knowledge and experience.</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4"/>
                  </a:ext>
                </a:extLst>
              </a:tr>
              <a:tr h="370840">
                <a:tc>
                  <a:txBody>
                    <a:bodyPr/>
                    <a:lstStyle/>
                    <a:p>
                      <a:r>
                        <a:rPr lang="en-US" sz="1700" dirty="0"/>
                        <a:t>Logical Reasoning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1700" dirty="0"/>
                        <a:t>An explanation</a:t>
                      </a:r>
                      <a:r>
                        <a:rPr lang="en-US" sz="1700" baseline="0" dirty="0"/>
                        <a:t> which draws conclusions that the reader can understand; a discussion which helps the reader understand or make sense out of facts or examples offered.</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5"/>
                  </a:ext>
                </a:extLst>
              </a:tr>
              <a:tr h="370840">
                <a:tc>
                  <a:txBody>
                    <a:bodyPr/>
                    <a:lstStyle/>
                    <a:p>
                      <a:r>
                        <a:rPr lang="en-US" sz="1700" dirty="0"/>
                        <a:t>Emotional Appeal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1700" dirty="0"/>
                        <a:t>Use of sympathy, fear, loyalty, etc. to persuade; manipulates the reader’s emotions – ethos, pathos, logos.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887126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C1E0F-C98D-44EE-81A8-2FDC538B6C57}"/>
              </a:ext>
            </a:extLst>
          </p:cNvPr>
          <p:cNvSpPr>
            <a:spLocks noGrp="1"/>
          </p:cNvSpPr>
          <p:nvPr>
            <p:ph type="title"/>
          </p:nvPr>
        </p:nvSpPr>
        <p:spPr>
          <a:xfrm>
            <a:off x="401443" y="441884"/>
            <a:ext cx="8513956" cy="664865"/>
          </a:xfrm>
        </p:spPr>
        <p:txBody>
          <a:bodyPr>
            <a:normAutofit/>
          </a:bodyPr>
          <a:lstStyle/>
          <a:p>
            <a:r>
              <a:rPr lang="en-US" dirty="0"/>
              <a:t>Think Real-Life Examples</a:t>
            </a:r>
          </a:p>
        </p:txBody>
      </p:sp>
      <p:sp>
        <p:nvSpPr>
          <p:cNvPr id="3" name="Slide Number Placeholder 2">
            <a:extLst>
              <a:ext uri="{FF2B5EF4-FFF2-40B4-BE49-F238E27FC236}">
                <a16:creationId xmlns:a16="http://schemas.microsoft.com/office/drawing/2014/main" id="{D3322761-1E4C-440E-93CF-2F82004534DF}"/>
              </a:ext>
            </a:extLst>
          </p:cNvPr>
          <p:cNvSpPr>
            <a:spLocks noGrp="1"/>
          </p:cNvSpPr>
          <p:nvPr>
            <p:ph type="sldNum" sz="quarter" idx="12"/>
          </p:nvPr>
        </p:nvSpPr>
        <p:spPr/>
        <p:txBody>
          <a:bodyPr/>
          <a:lstStyle/>
          <a:p>
            <a:fld id="{BAE26A2A-DE5F-EA41-900F-AB5C4F1D9848}" type="slidenum">
              <a:rPr lang="en-US" smtClean="0"/>
              <a:t>55</a:t>
            </a:fld>
            <a:endParaRPr lang="en-US"/>
          </a:p>
        </p:txBody>
      </p:sp>
      <p:graphicFrame>
        <p:nvGraphicFramePr>
          <p:cNvPr id="4" name="Table 3">
            <a:extLst>
              <a:ext uri="{FF2B5EF4-FFF2-40B4-BE49-F238E27FC236}">
                <a16:creationId xmlns:a16="http://schemas.microsoft.com/office/drawing/2014/main" id="{1A5DDC80-FD02-4938-ADF6-0C0C1382483F}"/>
              </a:ext>
            </a:extLst>
          </p:cNvPr>
          <p:cNvGraphicFramePr>
            <a:graphicFrameLocks noGrp="1"/>
          </p:cNvGraphicFramePr>
          <p:nvPr>
            <p:extLst>
              <p:ext uri="{D42A27DB-BD31-4B8C-83A1-F6EECF244321}">
                <p14:modId xmlns:p14="http://schemas.microsoft.com/office/powerpoint/2010/main" val="430291503"/>
              </p:ext>
            </p:extLst>
          </p:nvPr>
        </p:nvGraphicFramePr>
        <p:xfrm>
          <a:off x="401443" y="1340285"/>
          <a:ext cx="8376628" cy="4639480"/>
        </p:xfrm>
        <a:graphic>
          <a:graphicData uri="http://schemas.openxmlformats.org/drawingml/2006/table">
            <a:tbl>
              <a:tblPr firstRow="1" firstCol="1" bandRow="1">
                <a:tableStyleId>{5C22544A-7EE6-4342-B048-85BDC9FD1C3A}</a:tableStyleId>
              </a:tblPr>
              <a:tblGrid>
                <a:gridCol w="1511572">
                  <a:extLst>
                    <a:ext uri="{9D8B030D-6E8A-4147-A177-3AD203B41FA5}">
                      <a16:colId xmlns:a16="http://schemas.microsoft.com/office/drawing/2014/main" val="1944585127"/>
                    </a:ext>
                  </a:extLst>
                </a:gridCol>
                <a:gridCol w="6865056">
                  <a:extLst>
                    <a:ext uri="{9D8B030D-6E8A-4147-A177-3AD203B41FA5}">
                      <a16:colId xmlns:a16="http://schemas.microsoft.com/office/drawing/2014/main" val="3486844366"/>
                    </a:ext>
                  </a:extLst>
                </a:gridCol>
              </a:tblGrid>
              <a:tr h="310406">
                <a:tc>
                  <a:txBody>
                    <a:bodyPr/>
                    <a:lstStyle/>
                    <a:p>
                      <a:pPr marL="0" marR="0" algn="ctr">
                        <a:lnSpc>
                          <a:spcPct val="110000"/>
                        </a:lnSpc>
                        <a:spcBef>
                          <a:spcPts val="0"/>
                        </a:spcBef>
                        <a:spcAft>
                          <a:spcPts val="800"/>
                        </a:spcAft>
                      </a:pPr>
                      <a:r>
                        <a:rPr lang="en-US" sz="1800" dirty="0">
                          <a:effectLst/>
                        </a:rPr>
                        <a:t>Type of Evidence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marL="0" marR="0" algn="ctr">
                        <a:lnSpc>
                          <a:spcPct val="110000"/>
                        </a:lnSpc>
                        <a:spcBef>
                          <a:spcPts val="0"/>
                        </a:spcBef>
                        <a:spcAft>
                          <a:spcPts val="800"/>
                        </a:spcAft>
                      </a:pPr>
                      <a:r>
                        <a:rPr lang="en-US" sz="1800" dirty="0">
                          <a:effectLst/>
                        </a:rPr>
                        <a:t>Sample Statement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3668896483"/>
                  </a:ext>
                </a:extLst>
              </a:tr>
              <a:tr h="637197">
                <a:tc>
                  <a:txBody>
                    <a:bodyPr/>
                    <a:lstStyle/>
                    <a:p>
                      <a:pPr marL="0" marR="0">
                        <a:lnSpc>
                          <a:spcPct val="110000"/>
                        </a:lnSpc>
                        <a:spcBef>
                          <a:spcPts val="0"/>
                        </a:spcBef>
                        <a:spcAft>
                          <a:spcPts val="800"/>
                        </a:spcAft>
                      </a:pPr>
                      <a:r>
                        <a:rPr lang="en-US" sz="1800" dirty="0">
                          <a:effectLst/>
                        </a:rPr>
                        <a:t>Factual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marL="0" marR="0">
                        <a:lnSpc>
                          <a:spcPct val="110000"/>
                        </a:lnSpc>
                        <a:spcBef>
                          <a:spcPts val="0"/>
                        </a:spcBef>
                        <a:spcAft>
                          <a:spcPts val="800"/>
                        </a:spcAft>
                      </a:pPr>
                      <a:r>
                        <a:rPr lang="en-US" sz="1800" dirty="0">
                          <a:effectLst/>
                        </a:rPr>
                        <a:t>Individuals who have a high school credential earn more than those without a high school credential.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2067951426"/>
                  </a:ext>
                </a:extLst>
              </a:tr>
              <a:tr h="310406">
                <a:tc>
                  <a:txBody>
                    <a:bodyPr/>
                    <a:lstStyle/>
                    <a:p>
                      <a:pPr marL="0" marR="0">
                        <a:lnSpc>
                          <a:spcPct val="110000"/>
                        </a:lnSpc>
                        <a:spcBef>
                          <a:spcPts val="0"/>
                        </a:spcBef>
                        <a:spcAft>
                          <a:spcPts val="800"/>
                        </a:spcAft>
                      </a:pPr>
                      <a:r>
                        <a:rPr lang="en-US" sz="1800">
                          <a:effectLst/>
                        </a:rPr>
                        <a:t>Statistics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marL="0" marR="0">
                        <a:lnSpc>
                          <a:spcPct val="110000"/>
                        </a:lnSpc>
                        <a:spcBef>
                          <a:spcPts val="0"/>
                        </a:spcBef>
                        <a:spcAft>
                          <a:spcPts val="800"/>
                        </a:spcAft>
                      </a:pPr>
                      <a:r>
                        <a:rPr lang="en-US" sz="1800" dirty="0">
                          <a:effectLst/>
                        </a:rPr>
                        <a:t>There are 39 million adults who do not have a high school diploma.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014297774"/>
                  </a:ext>
                </a:extLst>
              </a:tr>
              <a:tr h="637197">
                <a:tc>
                  <a:txBody>
                    <a:bodyPr/>
                    <a:lstStyle/>
                    <a:p>
                      <a:pPr marL="0" marR="0">
                        <a:lnSpc>
                          <a:spcPct val="110000"/>
                        </a:lnSpc>
                        <a:spcBef>
                          <a:spcPts val="0"/>
                        </a:spcBef>
                        <a:spcAft>
                          <a:spcPts val="800"/>
                        </a:spcAft>
                      </a:pPr>
                      <a:r>
                        <a:rPr lang="en-US" sz="1800">
                          <a:effectLst/>
                        </a:rPr>
                        <a:t>Anecdotes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marL="0" marR="0">
                        <a:lnSpc>
                          <a:spcPct val="110000"/>
                        </a:lnSpc>
                        <a:spcBef>
                          <a:spcPts val="0"/>
                        </a:spcBef>
                        <a:spcAft>
                          <a:spcPts val="800"/>
                        </a:spcAft>
                      </a:pPr>
                      <a:r>
                        <a:rPr lang="en-US" sz="1800" dirty="0">
                          <a:effectLst/>
                        </a:rPr>
                        <a:t>I did not complete high school, but at age 39 I received my GED diploma which allowed me to finally enter college.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833197879"/>
                  </a:ext>
                </a:extLst>
              </a:tr>
              <a:tr h="963988">
                <a:tc>
                  <a:txBody>
                    <a:bodyPr/>
                    <a:lstStyle/>
                    <a:p>
                      <a:pPr marL="0" marR="0">
                        <a:lnSpc>
                          <a:spcPct val="110000"/>
                        </a:lnSpc>
                        <a:spcBef>
                          <a:spcPts val="0"/>
                        </a:spcBef>
                        <a:spcAft>
                          <a:spcPts val="800"/>
                        </a:spcAft>
                      </a:pPr>
                      <a:r>
                        <a:rPr lang="en-US" sz="1800">
                          <a:effectLst/>
                        </a:rPr>
                        <a:t>Expert testimony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marL="0" marR="0">
                        <a:lnSpc>
                          <a:spcPct val="110000"/>
                        </a:lnSpc>
                        <a:spcBef>
                          <a:spcPts val="0"/>
                        </a:spcBef>
                        <a:spcAft>
                          <a:spcPts val="800"/>
                        </a:spcAft>
                      </a:pPr>
                      <a:r>
                        <a:rPr lang="en-US" sz="1800" dirty="0">
                          <a:effectLst/>
                        </a:rPr>
                        <a:t>According to a study by the American Council of Education, adults who earn a GED</a:t>
                      </a:r>
                      <a:r>
                        <a:rPr lang="en-US" sz="1800" baseline="30000" dirty="0">
                          <a:effectLst/>
                        </a:rPr>
                        <a:t>®</a:t>
                      </a:r>
                      <a:r>
                        <a:rPr lang="en-US" sz="1800" dirty="0">
                          <a:effectLst/>
                        </a:rPr>
                        <a:t> credential can earn the same level of weekly wages as high school graduates, increasing their earning potential by about $115 per week.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086161505"/>
                  </a:ext>
                </a:extLst>
              </a:tr>
              <a:tr h="637197">
                <a:tc>
                  <a:txBody>
                    <a:bodyPr/>
                    <a:lstStyle/>
                    <a:p>
                      <a:pPr marL="0" marR="0">
                        <a:lnSpc>
                          <a:spcPct val="110000"/>
                        </a:lnSpc>
                        <a:spcBef>
                          <a:spcPts val="0"/>
                        </a:spcBef>
                        <a:spcAft>
                          <a:spcPts val="800"/>
                        </a:spcAft>
                      </a:pPr>
                      <a:r>
                        <a:rPr lang="en-US" sz="1800">
                          <a:effectLst/>
                        </a:rPr>
                        <a:t>Logical reasoning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marL="0" marR="0">
                        <a:lnSpc>
                          <a:spcPct val="110000"/>
                        </a:lnSpc>
                        <a:spcBef>
                          <a:spcPts val="0"/>
                        </a:spcBef>
                        <a:spcAft>
                          <a:spcPts val="800"/>
                        </a:spcAft>
                      </a:pPr>
                      <a:r>
                        <a:rPr lang="en-US" sz="1800" dirty="0">
                          <a:effectLst/>
                        </a:rPr>
                        <a:t>Having a high school credential provides students with the first step toward achieving their educational or career goals.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890230818"/>
                  </a:ext>
                </a:extLst>
              </a:tr>
              <a:tr h="637197">
                <a:tc>
                  <a:txBody>
                    <a:bodyPr/>
                    <a:lstStyle/>
                    <a:p>
                      <a:pPr marL="0" marR="0">
                        <a:lnSpc>
                          <a:spcPct val="110000"/>
                        </a:lnSpc>
                        <a:spcBef>
                          <a:spcPts val="0"/>
                        </a:spcBef>
                        <a:spcAft>
                          <a:spcPts val="800"/>
                        </a:spcAft>
                      </a:pPr>
                      <a:r>
                        <a:rPr lang="en-US" sz="1800" dirty="0">
                          <a:effectLst/>
                        </a:rPr>
                        <a:t>Emotional appeal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marL="0" marR="0">
                        <a:lnSpc>
                          <a:spcPct val="110000"/>
                        </a:lnSpc>
                        <a:spcBef>
                          <a:spcPts val="0"/>
                        </a:spcBef>
                        <a:spcAft>
                          <a:spcPts val="800"/>
                        </a:spcAft>
                      </a:pPr>
                      <a:r>
                        <a:rPr lang="en-US" sz="1800" dirty="0">
                          <a:effectLst/>
                        </a:rPr>
                        <a:t>We owe adults nothing less than the opportunity to receive their high school credential; their futures depend on 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185665976"/>
                  </a:ext>
                </a:extLst>
              </a:tr>
            </a:tbl>
          </a:graphicData>
        </a:graphic>
      </p:graphicFrame>
    </p:spTree>
    <p:extLst>
      <p:ext uri="{BB962C8B-B14F-4D97-AF65-F5344CB8AC3E}">
        <p14:creationId xmlns:p14="http://schemas.microsoft.com/office/powerpoint/2010/main" val="1637627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E22E5F-29FC-4309-8012-5B775AA0B30C}"/>
              </a:ext>
            </a:extLst>
          </p:cNvPr>
          <p:cNvSpPr>
            <a:spLocks noGrp="1"/>
          </p:cNvSpPr>
          <p:nvPr>
            <p:ph sz="quarter" idx="14"/>
          </p:nvPr>
        </p:nvSpPr>
        <p:spPr/>
        <p:txBody>
          <a:bodyPr>
            <a:normAutofit fontScale="55000" lnSpcReduction="20000"/>
          </a:bodyPr>
          <a:lstStyle/>
          <a:p>
            <a:endParaRPr lang="en-US"/>
          </a:p>
        </p:txBody>
      </p:sp>
      <p:sp>
        <p:nvSpPr>
          <p:cNvPr id="3" name="Content Placeholder 2">
            <a:extLst>
              <a:ext uri="{FF2B5EF4-FFF2-40B4-BE49-F238E27FC236}">
                <a16:creationId xmlns:a16="http://schemas.microsoft.com/office/drawing/2014/main" id="{5FCFC485-A026-4F98-91F7-B85AA2B6B534}"/>
              </a:ext>
            </a:extLst>
          </p:cNvPr>
          <p:cNvSpPr>
            <a:spLocks noGrp="1"/>
          </p:cNvSpPr>
          <p:nvPr>
            <p:ph sz="quarter" idx="15"/>
          </p:nvPr>
        </p:nvSpPr>
        <p:spPr/>
        <p:txBody>
          <a:bodyPr>
            <a:normAutofit fontScale="55000" lnSpcReduction="20000"/>
          </a:bodyPr>
          <a:lstStyle/>
          <a:p>
            <a:endParaRPr lang="en-US"/>
          </a:p>
        </p:txBody>
      </p:sp>
      <p:sp>
        <p:nvSpPr>
          <p:cNvPr id="4" name="Content Placeholder 3">
            <a:extLst>
              <a:ext uri="{FF2B5EF4-FFF2-40B4-BE49-F238E27FC236}">
                <a16:creationId xmlns:a16="http://schemas.microsoft.com/office/drawing/2014/main" id="{935F592D-BEB9-48AA-B12E-5E21E70A65B2}"/>
              </a:ext>
            </a:extLst>
          </p:cNvPr>
          <p:cNvSpPr>
            <a:spLocks noGrp="1"/>
          </p:cNvSpPr>
          <p:nvPr>
            <p:ph sz="half" idx="13"/>
          </p:nvPr>
        </p:nvSpPr>
        <p:spPr/>
        <p:txBody>
          <a:bodyPr>
            <a:normAutofit/>
          </a:bodyPr>
          <a:lstStyle/>
          <a:p>
            <a:r>
              <a:rPr lang="en-US" dirty="0"/>
              <a:t>Krispy Kreme doughnuts taste better than other donuts because of their texture, sweet glaze, and golden appearance.</a:t>
            </a:r>
          </a:p>
          <a:p>
            <a:r>
              <a:rPr lang="en-US" dirty="0"/>
              <a:t>Dance music comes in many forms and is popular because of the clear, fast beats that get people up and moving.</a:t>
            </a:r>
          </a:p>
          <a:p>
            <a:r>
              <a:rPr lang="en-US" dirty="0"/>
              <a:t>The current mayor is clearly incompetent because he has mishandled money, spent time on frivolous causes, and never listens to the people he is supposed to serve.</a:t>
            </a:r>
          </a:p>
          <a:p>
            <a:endParaRPr lang="en-US" dirty="0"/>
          </a:p>
        </p:txBody>
      </p:sp>
      <p:sp>
        <p:nvSpPr>
          <p:cNvPr id="5" name="Title 4">
            <a:extLst>
              <a:ext uri="{FF2B5EF4-FFF2-40B4-BE49-F238E27FC236}">
                <a16:creationId xmlns:a16="http://schemas.microsoft.com/office/drawing/2014/main" id="{1B37D882-4081-488C-BF33-5636F9723385}"/>
              </a:ext>
            </a:extLst>
          </p:cNvPr>
          <p:cNvSpPr>
            <a:spLocks noGrp="1"/>
          </p:cNvSpPr>
          <p:nvPr>
            <p:ph type="title"/>
          </p:nvPr>
        </p:nvSpPr>
        <p:spPr/>
        <p:txBody>
          <a:bodyPr/>
          <a:lstStyle/>
          <a:p>
            <a:r>
              <a:rPr lang="en-US" dirty="0"/>
              <a:t>Opinion versus Argument/Arguable Claim</a:t>
            </a:r>
          </a:p>
        </p:txBody>
      </p:sp>
      <p:sp>
        <p:nvSpPr>
          <p:cNvPr id="6" name="Content Placeholder 5">
            <a:extLst>
              <a:ext uri="{FF2B5EF4-FFF2-40B4-BE49-F238E27FC236}">
                <a16:creationId xmlns:a16="http://schemas.microsoft.com/office/drawing/2014/main" id="{EF8EB612-BE34-463E-8A4C-8A8F244F4763}"/>
              </a:ext>
            </a:extLst>
          </p:cNvPr>
          <p:cNvSpPr>
            <a:spLocks noGrp="1"/>
          </p:cNvSpPr>
          <p:nvPr>
            <p:ph sz="half" idx="1"/>
          </p:nvPr>
        </p:nvSpPr>
        <p:spPr/>
        <p:txBody>
          <a:bodyPr/>
          <a:lstStyle/>
          <a:p>
            <a:pPr marL="457200" indent="-457200">
              <a:buFont typeface="+mj-lt"/>
              <a:buAutoNum type="arabicPeriod"/>
            </a:pPr>
            <a:r>
              <a:rPr lang="en-US" dirty="0"/>
              <a:t>Krispy Kreme doughnuts are delicious.</a:t>
            </a:r>
          </a:p>
          <a:p>
            <a:pPr marL="457200" indent="-457200">
              <a:buFont typeface="+mj-lt"/>
              <a:buAutoNum type="arabicPeriod"/>
            </a:pPr>
            <a:r>
              <a:rPr lang="en-US" dirty="0"/>
              <a:t>I like dance music.</a:t>
            </a:r>
          </a:p>
          <a:p>
            <a:pPr marL="457200" indent="-457200">
              <a:buFont typeface="+mj-lt"/>
              <a:buAutoNum type="arabicPeriod"/>
            </a:pPr>
            <a:r>
              <a:rPr lang="en-US" dirty="0"/>
              <a:t>The current mayor is not competent.</a:t>
            </a:r>
          </a:p>
          <a:p>
            <a:pPr marL="457200" indent="-457200">
              <a:buFont typeface="+mj-lt"/>
              <a:buAutoNum type="arabicPeriod"/>
            </a:pPr>
            <a:endParaRPr lang="en-US" dirty="0"/>
          </a:p>
        </p:txBody>
      </p:sp>
      <p:sp>
        <p:nvSpPr>
          <p:cNvPr id="7" name="Slide Number Placeholder 6">
            <a:extLst>
              <a:ext uri="{FF2B5EF4-FFF2-40B4-BE49-F238E27FC236}">
                <a16:creationId xmlns:a16="http://schemas.microsoft.com/office/drawing/2014/main" id="{277EFBA2-37A0-48DF-9A8E-9ECF5611C7B1}"/>
              </a:ext>
            </a:extLst>
          </p:cNvPr>
          <p:cNvSpPr>
            <a:spLocks noGrp="1"/>
          </p:cNvSpPr>
          <p:nvPr>
            <p:ph type="sldNum" sz="quarter" idx="12"/>
          </p:nvPr>
        </p:nvSpPr>
        <p:spPr/>
        <p:txBody>
          <a:bodyPr/>
          <a:lstStyle/>
          <a:p>
            <a:fld id="{BAE26A2A-DE5F-EA41-900F-AB5C4F1D9848}" type="slidenum">
              <a:rPr lang="en-US" smtClean="0"/>
              <a:t>56</a:t>
            </a:fld>
            <a:endParaRPr lang="en-US"/>
          </a:p>
        </p:txBody>
      </p:sp>
    </p:spTree>
    <p:extLst>
      <p:ext uri="{BB962C8B-B14F-4D97-AF65-F5344CB8AC3E}">
        <p14:creationId xmlns:p14="http://schemas.microsoft.com/office/powerpoint/2010/main" val="196430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additive="base">
                                        <p:cTn id="2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6D968-EF19-4B6B-95EA-8983BC0B73E6}"/>
              </a:ext>
            </a:extLst>
          </p:cNvPr>
          <p:cNvSpPr>
            <a:spLocks noGrp="1"/>
          </p:cNvSpPr>
          <p:nvPr>
            <p:ph type="title"/>
          </p:nvPr>
        </p:nvSpPr>
        <p:spPr/>
        <p:txBody>
          <a:bodyPr/>
          <a:lstStyle/>
          <a:p>
            <a:r>
              <a:rPr lang="en-US" dirty="0"/>
              <a:t>What’s the Starting Point?</a:t>
            </a:r>
          </a:p>
        </p:txBody>
      </p:sp>
      <p:sp>
        <p:nvSpPr>
          <p:cNvPr id="4" name="Slide Number Placeholder 3">
            <a:extLst>
              <a:ext uri="{FF2B5EF4-FFF2-40B4-BE49-F238E27FC236}">
                <a16:creationId xmlns:a16="http://schemas.microsoft.com/office/drawing/2014/main" id="{5BB2AB15-9B2F-4455-AEFC-F281C56FE89C}"/>
              </a:ext>
            </a:extLst>
          </p:cNvPr>
          <p:cNvSpPr>
            <a:spLocks noGrp="1"/>
          </p:cNvSpPr>
          <p:nvPr>
            <p:ph type="sldNum" sz="quarter" idx="12"/>
          </p:nvPr>
        </p:nvSpPr>
        <p:spPr/>
        <p:txBody>
          <a:bodyPr/>
          <a:lstStyle/>
          <a:p>
            <a:fld id="{BAE26A2A-DE5F-EA41-900F-AB5C4F1D9848}" type="slidenum">
              <a:rPr lang="en-US">
                <a:solidFill>
                  <a:srgbClr val="E7E6E6">
                    <a:lumMod val="75000"/>
                  </a:srgbClr>
                </a:solidFill>
              </a:rPr>
              <a:pPr/>
              <a:t>57</a:t>
            </a:fld>
            <a:endParaRPr lang="en-US">
              <a:solidFill>
                <a:srgbClr val="E7E6E6">
                  <a:lumMod val="75000"/>
                </a:srgbClr>
              </a:solidFill>
            </a:endParaRPr>
          </a:p>
        </p:txBody>
      </p:sp>
      <p:sp>
        <p:nvSpPr>
          <p:cNvPr id="6" name="Content Placeholder 5">
            <a:extLst>
              <a:ext uri="{FF2B5EF4-FFF2-40B4-BE49-F238E27FC236}">
                <a16:creationId xmlns:a16="http://schemas.microsoft.com/office/drawing/2014/main" id="{19DF65D5-2D17-4C37-957F-912E7EE196C9}"/>
              </a:ext>
            </a:extLst>
          </p:cNvPr>
          <p:cNvSpPr>
            <a:spLocks noGrp="1"/>
          </p:cNvSpPr>
          <p:nvPr>
            <p:ph idx="1"/>
          </p:nvPr>
        </p:nvSpPr>
        <p:spPr>
          <a:xfrm>
            <a:off x="641094" y="1482212"/>
            <a:ext cx="3757962" cy="4048312"/>
          </a:xfrm>
        </p:spPr>
        <p:txBody>
          <a:bodyPr/>
          <a:lstStyle/>
          <a:p>
            <a:pPr marL="0" indent="0">
              <a:buNone/>
            </a:pPr>
            <a:r>
              <a:rPr lang="en-US" b="1" dirty="0"/>
              <a:t>The claim </a:t>
            </a:r>
          </a:p>
          <a:p>
            <a:r>
              <a:rPr lang="en-US" sz="2200" dirty="0"/>
              <a:t>Is the roadmap with signs and markings</a:t>
            </a:r>
          </a:p>
          <a:p>
            <a:r>
              <a:rPr lang="en-US" sz="2200" dirty="0"/>
              <a:t>Guides the writer and reader through the argument</a:t>
            </a:r>
          </a:p>
          <a:p>
            <a:r>
              <a:rPr lang="en-US" sz="2200" dirty="0"/>
              <a:t>Provides the position taken</a:t>
            </a:r>
          </a:p>
          <a:p>
            <a:r>
              <a:rPr lang="en-US" sz="2200" dirty="0"/>
              <a:t>Provides the reason “why”</a:t>
            </a:r>
          </a:p>
          <a:p>
            <a:pPr marL="0" indent="0">
              <a:buNone/>
            </a:pPr>
            <a:endParaRPr lang="en-US" dirty="0"/>
          </a:p>
        </p:txBody>
      </p:sp>
      <p:cxnSp>
        <p:nvCxnSpPr>
          <p:cNvPr id="8" name="Connector: Curved 7">
            <a:extLst>
              <a:ext uri="{FF2B5EF4-FFF2-40B4-BE49-F238E27FC236}">
                <a16:creationId xmlns:a16="http://schemas.microsoft.com/office/drawing/2014/main" id="{D8191733-E403-4928-9B78-865839C61349}"/>
              </a:ext>
            </a:extLst>
          </p:cNvPr>
          <p:cNvCxnSpPr/>
          <p:nvPr/>
        </p:nvCxnSpPr>
        <p:spPr>
          <a:xfrm rot="5400000" flipH="1" flipV="1">
            <a:off x="6119680" y="2195412"/>
            <a:ext cx="4178952" cy="2174488"/>
          </a:xfrm>
          <a:prstGeom prst="curvedConnector3">
            <a:avLst/>
          </a:prstGeom>
          <a:ln w="76200" cmpd="tri">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Star: 8 Points 8">
            <a:extLst>
              <a:ext uri="{FF2B5EF4-FFF2-40B4-BE49-F238E27FC236}">
                <a16:creationId xmlns:a16="http://schemas.microsoft.com/office/drawing/2014/main" id="{BBB2D4D3-54AC-4974-9471-61340CFAC73B}"/>
              </a:ext>
            </a:extLst>
          </p:cNvPr>
          <p:cNvSpPr/>
          <p:nvPr/>
        </p:nvSpPr>
        <p:spPr>
          <a:xfrm>
            <a:off x="6508598" y="5089220"/>
            <a:ext cx="613317" cy="560317"/>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Calibri" panose="020F0502020204030204"/>
              </a:rPr>
              <a:t>1</a:t>
            </a:r>
          </a:p>
        </p:txBody>
      </p:sp>
      <p:sp>
        <p:nvSpPr>
          <p:cNvPr id="10" name="Star: 8 Points 9">
            <a:extLst>
              <a:ext uri="{FF2B5EF4-FFF2-40B4-BE49-F238E27FC236}">
                <a16:creationId xmlns:a16="http://schemas.microsoft.com/office/drawing/2014/main" id="{F7C75429-D525-49E3-ADE4-2FC9AAB1F6D9}"/>
              </a:ext>
            </a:extLst>
          </p:cNvPr>
          <p:cNvSpPr/>
          <p:nvPr/>
        </p:nvSpPr>
        <p:spPr>
          <a:xfrm>
            <a:off x="7389544" y="3896601"/>
            <a:ext cx="613317" cy="560317"/>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Calibri" panose="020F0502020204030204"/>
              </a:rPr>
              <a:t>2</a:t>
            </a:r>
          </a:p>
        </p:txBody>
      </p:sp>
      <p:sp>
        <p:nvSpPr>
          <p:cNvPr id="11" name="Star: 8 Points 10">
            <a:extLst>
              <a:ext uri="{FF2B5EF4-FFF2-40B4-BE49-F238E27FC236}">
                <a16:creationId xmlns:a16="http://schemas.microsoft.com/office/drawing/2014/main" id="{2D516096-3353-40FB-954B-4B7520ACE366}"/>
              </a:ext>
            </a:extLst>
          </p:cNvPr>
          <p:cNvSpPr/>
          <p:nvPr/>
        </p:nvSpPr>
        <p:spPr>
          <a:xfrm>
            <a:off x="7896923" y="2787662"/>
            <a:ext cx="613317" cy="560317"/>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Calibri" panose="020F0502020204030204"/>
              </a:rPr>
              <a:t>3</a:t>
            </a:r>
          </a:p>
        </p:txBody>
      </p:sp>
      <p:sp>
        <p:nvSpPr>
          <p:cNvPr id="12" name="Star: 8 Points 11">
            <a:extLst>
              <a:ext uri="{FF2B5EF4-FFF2-40B4-BE49-F238E27FC236}">
                <a16:creationId xmlns:a16="http://schemas.microsoft.com/office/drawing/2014/main" id="{A63AB047-7DA3-4E30-8DAB-3B3A237B718F}"/>
              </a:ext>
            </a:extLst>
          </p:cNvPr>
          <p:cNvSpPr/>
          <p:nvPr/>
        </p:nvSpPr>
        <p:spPr>
          <a:xfrm>
            <a:off x="8989743" y="1964218"/>
            <a:ext cx="613317" cy="560317"/>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Calibri" panose="020F0502020204030204"/>
              </a:rPr>
              <a:t>4</a:t>
            </a:r>
          </a:p>
        </p:txBody>
      </p:sp>
      <p:sp>
        <p:nvSpPr>
          <p:cNvPr id="13" name="Star: 8 Points 12">
            <a:extLst>
              <a:ext uri="{FF2B5EF4-FFF2-40B4-BE49-F238E27FC236}">
                <a16:creationId xmlns:a16="http://schemas.microsoft.com/office/drawing/2014/main" id="{C953E30A-E201-4E06-840D-CDFAA4502827}"/>
              </a:ext>
            </a:extLst>
          </p:cNvPr>
          <p:cNvSpPr/>
          <p:nvPr/>
        </p:nvSpPr>
        <p:spPr>
          <a:xfrm>
            <a:off x="8989744" y="644561"/>
            <a:ext cx="613317" cy="560317"/>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Calibri" panose="020F0502020204030204"/>
              </a:rPr>
              <a:t>5</a:t>
            </a:r>
          </a:p>
        </p:txBody>
      </p:sp>
      <p:sp>
        <p:nvSpPr>
          <p:cNvPr id="14" name="TextBox 13">
            <a:extLst>
              <a:ext uri="{FF2B5EF4-FFF2-40B4-BE49-F238E27FC236}">
                <a16:creationId xmlns:a16="http://schemas.microsoft.com/office/drawing/2014/main" id="{B75005D8-E13D-4947-AEF7-4E71C7E6906E}"/>
              </a:ext>
            </a:extLst>
          </p:cNvPr>
          <p:cNvSpPr txBox="1"/>
          <p:nvPr/>
        </p:nvSpPr>
        <p:spPr>
          <a:xfrm>
            <a:off x="7088458" y="5521178"/>
            <a:ext cx="914400" cy="369332"/>
          </a:xfrm>
          <a:prstGeom prst="rect">
            <a:avLst/>
          </a:prstGeom>
          <a:solidFill>
            <a:srgbClr val="00B050"/>
          </a:solidFill>
          <a:scene3d>
            <a:camera prst="isometricOffAxis1Right"/>
            <a:lightRig rig="threePt" dir="t"/>
          </a:scene3d>
        </p:spPr>
        <p:txBody>
          <a:bodyPr wrap="square" rtlCol="0">
            <a:spAutoFit/>
          </a:bodyPr>
          <a:lstStyle/>
          <a:p>
            <a:r>
              <a:rPr lang="en-US" dirty="0">
                <a:solidFill>
                  <a:srgbClr val="000000"/>
                </a:solidFill>
                <a:latin typeface="Calibri" panose="020F0502020204030204"/>
              </a:rPr>
              <a:t>Claim</a:t>
            </a:r>
          </a:p>
        </p:txBody>
      </p:sp>
      <p:sp>
        <p:nvSpPr>
          <p:cNvPr id="15" name="TextBox 14">
            <a:extLst>
              <a:ext uri="{FF2B5EF4-FFF2-40B4-BE49-F238E27FC236}">
                <a16:creationId xmlns:a16="http://schemas.microsoft.com/office/drawing/2014/main" id="{B764002F-A6AB-4C92-947E-E60F020C4DA0}"/>
              </a:ext>
            </a:extLst>
          </p:cNvPr>
          <p:cNvSpPr txBox="1"/>
          <p:nvPr/>
        </p:nvSpPr>
        <p:spPr>
          <a:xfrm>
            <a:off x="8510237" y="286215"/>
            <a:ext cx="1293542" cy="369332"/>
          </a:xfrm>
          <a:prstGeom prst="rect">
            <a:avLst/>
          </a:prstGeom>
          <a:solidFill>
            <a:srgbClr val="00B050"/>
          </a:solidFill>
          <a:scene3d>
            <a:camera prst="perspectiveHeroicExtremeRightFacing"/>
            <a:lightRig rig="threePt" dir="t"/>
          </a:scene3d>
        </p:spPr>
        <p:txBody>
          <a:bodyPr wrap="square" rtlCol="0">
            <a:spAutoFit/>
          </a:bodyPr>
          <a:lstStyle/>
          <a:p>
            <a:r>
              <a:rPr lang="en-US" dirty="0">
                <a:solidFill>
                  <a:srgbClr val="000000"/>
                </a:solidFill>
                <a:latin typeface="Calibri" panose="020F0502020204030204"/>
              </a:rPr>
              <a:t>Conclusion</a:t>
            </a:r>
          </a:p>
        </p:txBody>
      </p:sp>
      <p:sp>
        <p:nvSpPr>
          <p:cNvPr id="16" name="TextBox 15">
            <a:extLst>
              <a:ext uri="{FF2B5EF4-FFF2-40B4-BE49-F238E27FC236}">
                <a16:creationId xmlns:a16="http://schemas.microsoft.com/office/drawing/2014/main" id="{5D2D2617-E57D-4CF4-977A-4A8741F46608}"/>
              </a:ext>
            </a:extLst>
          </p:cNvPr>
          <p:cNvSpPr txBox="1"/>
          <p:nvPr/>
        </p:nvSpPr>
        <p:spPr>
          <a:xfrm>
            <a:off x="6260482" y="3506368"/>
            <a:ext cx="1109547" cy="369332"/>
          </a:xfrm>
          <a:prstGeom prst="rect">
            <a:avLst/>
          </a:prstGeom>
          <a:solidFill>
            <a:srgbClr val="00B050"/>
          </a:solidFill>
          <a:scene3d>
            <a:camera prst="perspectiveContrastingLeftFacing"/>
            <a:lightRig rig="threePt" dir="t"/>
          </a:scene3d>
        </p:spPr>
        <p:txBody>
          <a:bodyPr wrap="square" rtlCol="0">
            <a:spAutoFit/>
          </a:bodyPr>
          <a:lstStyle/>
          <a:p>
            <a:r>
              <a:rPr lang="en-US" dirty="0">
                <a:solidFill>
                  <a:srgbClr val="000000"/>
                </a:solidFill>
                <a:latin typeface="Calibri" panose="020F0502020204030204"/>
              </a:rPr>
              <a:t>Evidence</a:t>
            </a:r>
          </a:p>
        </p:txBody>
      </p:sp>
      <p:sp>
        <p:nvSpPr>
          <p:cNvPr id="19" name="TextBox 18">
            <a:extLst>
              <a:ext uri="{FF2B5EF4-FFF2-40B4-BE49-F238E27FC236}">
                <a16:creationId xmlns:a16="http://schemas.microsoft.com/office/drawing/2014/main" id="{8BEC0D98-7495-44CD-99CF-445C19B67182}"/>
              </a:ext>
            </a:extLst>
          </p:cNvPr>
          <p:cNvSpPr txBox="1"/>
          <p:nvPr/>
        </p:nvSpPr>
        <p:spPr>
          <a:xfrm>
            <a:off x="8493513" y="3226112"/>
            <a:ext cx="1109547" cy="369332"/>
          </a:xfrm>
          <a:prstGeom prst="rect">
            <a:avLst/>
          </a:prstGeom>
          <a:solidFill>
            <a:srgbClr val="00B050"/>
          </a:solidFill>
          <a:scene3d>
            <a:camera prst="perspectiveHeroicExtremeRightFacing"/>
            <a:lightRig rig="threePt" dir="t"/>
          </a:scene3d>
        </p:spPr>
        <p:txBody>
          <a:bodyPr wrap="square" rtlCol="0">
            <a:spAutoFit/>
          </a:bodyPr>
          <a:lstStyle/>
          <a:p>
            <a:r>
              <a:rPr lang="en-US" dirty="0">
                <a:solidFill>
                  <a:srgbClr val="000000"/>
                </a:solidFill>
                <a:latin typeface="Calibri" panose="020F0502020204030204"/>
              </a:rPr>
              <a:t>Evidence</a:t>
            </a:r>
          </a:p>
        </p:txBody>
      </p:sp>
      <p:sp>
        <p:nvSpPr>
          <p:cNvPr id="20" name="TextBox 19">
            <a:extLst>
              <a:ext uri="{FF2B5EF4-FFF2-40B4-BE49-F238E27FC236}">
                <a16:creationId xmlns:a16="http://schemas.microsoft.com/office/drawing/2014/main" id="{913F1E8C-F141-483D-A1E0-BBA256BCCA89}"/>
              </a:ext>
            </a:extLst>
          </p:cNvPr>
          <p:cNvSpPr txBox="1"/>
          <p:nvPr/>
        </p:nvSpPr>
        <p:spPr>
          <a:xfrm>
            <a:off x="7545661" y="1770021"/>
            <a:ext cx="1444083" cy="646331"/>
          </a:xfrm>
          <a:prstGeom prst="rect">
            <a:avLst/>
          </a:prstGeom>
          <a:solidFill>
            <a:srgbClr val="00B050"/>
          </a:solidFill>
          <a:scene3d>
            <a:camera prst="perspectiveHeroicExtremeLeftFacing"/>
            <a:lightRig rig="threePt" dir="t"/>
          </a:scene3d>
        </p:spPr>
        <p:txBody>
          <a:bodyPr wrap="square" rtlCol="0">
            <a:spAutoFit/>
          </a:bodyPr>
          <a:lstStyle/>
          <a:p>
            <a:r>
              <a:rPr lang="en-US" dirty="0">
                <a:solidFill>
                  <a:srgbClr val="000000"/>
                </a:solidFill>
                <a:latin typeface="Calibri" panose="020F0502020204030204"/>
              </a:rPr>
              <a:t>Evidence &amp; Counterclaim</a:t>
            </a:r>
          </a:p>
        </p:txBody>
      </p:sp>
    </p:spTree>
    <p:extLst>
      <p:ext uri="{BB962C8B-B14F-4D97-AF65-F5344CB8AC3E}">
        <p14:creationId xmlns:p14="http://schemas.microsoft.com/office/powerpoint/2010/main" val="30750040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11DC448-1EF2-5CC5-7021-D889B82F1C7D}"/>
              </a:ext>
            </a:extLst>
          </p:cNvPr>
          <p:cNvSpPr>
            <a:spLocks noGrp="1"/>
          </p:cNvSpPr>
          <p:nvPr>
            <p:ph sz="quarter" idx="14"/>
          </p:nvPr>
        </p:nvSpPr>
        <p:spPr/>
        <p:txBody>
          <a:bodyPr>
            <a:normAutofit fontScale="55000" lnSpcReduction="20000"/>
          </a:bodyPr>
          <a:lstStyle/>
          <a:p>
            <a:endParaRPr lang="en-US"/>
          </a:p>
        </p:txBody>
      </p:sp>
      <p:sp>
        <p:nvSpPr>
          <p:cNvPr id="10" name="Content Placeholder 9">
            <a:extLst>
              <a:ext uri="{FF2B5EF4-FFF2-40B4-BE49-F238E27FC236}">
                <a16:creationId xmlns:a16="http://schemas.microsoft.com/office/drawing/2014/main" id="{D002FA3D-31CC-6433-EB9B-4AC33B6B38D0}"/>
              </a:ext>
            </a:extLst>
          </p:cNvPr>
          <p:cNvSpPr>
            <a:spLocks noGrp="1"/>
          </p:cNvSpPr>
          <p:nvPr>
            <p:ph sz="quarter" idx="15"/>
          </p:nvPr>
        </p:nvSpPr>
        <p:spPr/>
        <p:txBody>
          <a:bodyPr>
            <a:normAutofit fontScale="55000" lnSpcReduction="20000"/>
          </a:bodyPr>
          <a:lstStyle/>
          <a:p>
            <a:endParaRPr lang="en-US"/>
          </a:p>
        </p:txBody>
      </p:sp>
      <p:sp>
        <p:nvSpPr>
          <p:cNvPr id="8" name="Content Placeholder 7">
            <a:extLst>
              <a:ext uri="{FF2B5EF4-FFF2-40B4-BE49-F238E27FC236}">
                <a16:creationId xmlns:a16="http://schemas.microsoft.com/office/drawing/2014/main" id="{D81392CF-8062-327A-6224-05A6CAA61215}"/>
              </a:ext>
            </a:extLst>
          </p:cNvPr>
          <p:cNvSpPr>
            <a:spLocks noGrp="1"/>
          </p:cNvSpPr>
          <p:nvPr>
            <p:ph sz="half" idx="13"/>
          </p:nvPr>
        </p:nvSpPr>
        <p:spPr/>
        <p:txBody>
          <a:bodyPr/>
          <a:lstStyle/>
          <a:p>
            <a:pPr marL="0" indent="0">
              <a:buNone/>
            </a:pPr>
            <a:r>
              <a:rPr lang="en-US" sz="2800" dirty="0"/>
              <a:t>Arguable Claims</a:t>
            </a:r>
          </a:p>
          <a:p>
            <a:r>
              <a:rPr lang="en-US" sz="2800" dirty="0"/>
              <a:t>Are supported by evidence</a:t>
            </a:r>
          </a:p>
          <a:p>
            <a:r>
              <a:rPr lang="en-US" sz="2800" dirty="0"/>
              <a:t>Can be substantiated with research, expert testimony, and academic reasoning</a:t>
            </a:r>
          </a:p>
          <a:p>
            <a:r>
              <a:rPr lang="en-US" sz="2800" dirty="0"/>
              <a:t>Address the “so what” question</a:t>
            </a:r>
          </a:p>
          <a:p>
            <a:endParaRPr lang="en-US" dirty="0"/>
          </a:p>
        </p:txBody>
      </p:sp>
      <p:sp>
        <p:nvSpPr>
          <p:cNvPr id="2" name="Title 1">
            <a:extLst>
              <a:ext uri="{FF2B5EF4-FFF2-40B4-BE49-F238E27FC236}">
                <a16:creationId xmlns:a16="http://schemas.microsoft.com/office/drawing/2014/main" id="{673E531E-2279-8295-9908-4D548EE5BB82}"/>
              </a:ext>
            </a:extLst>
          </p:cNvPr>
          <p:cNvSpPr>
            <a:spLocks noGrp="1"/>
          </p:cNvSpPr>
          <p:nvPr>
            <p:ph type="title"/>
          </p:nvPr>
        </p:nvSpPr>
        <p:spPr/>
        <p:txBody>
          <a:bodyPr/>
          <a:lstStyle/>
          <a:p>
            <a:r>
              <a:rPr lang="en-US" dirty="0"/>
              <a:t>Opinion vs Arguable Claims</a:t>
            </a:r>
          </a:p>
        </p:txBody>
      </p:sp>
      <p:sp>
        <p:nvSpPr>
          <p:cNvPr id="7" name="Content Placeholder 6">
            <a:extLst>
              <a:ext uri="{FF2B5EF4-FFF2-40B4-BE49-F238E27FC236}">
                <a16:creationId xmlns:a16="http://schemas.microsoft.com/office/drawing/2014/main" id="{98893247-86CC-83CF-B991-140183093288}"/>
              </a:ext>
            </a:extLst>
          </p:cNvPr>
          <p:cNvSpPr>
            <a:spLocks noGrp="1"/>
          </p:cNvSpPr>
          <p:nvPr>
            <p:ph sz="half" idx="1"/>
          </p:nvPr>
        </p:nvSpPr>
        <p:spPr/>
        <p:txBody>
          <a:bodyPr>
            <a:normAutofit/>
          </a:bodyPr>
          <a:lstStyle/>
          <a:p>
            <a:pPr marL="0" indent="0">
              <a:buNone/>
            </a:pPr>
            <a:r>
              <a:rPr lang="en-US" sz="2800" dirty="0"/>
              <a:t>Opinions</a:t>
            </a:r>
          </a:p>
          <a:p>
            <a:r>
              <a:rPr lang="en-US" sz="2800" dirty="0"/>
              <a:t>Are not supported by evidence</a:t>
            </a:r>
          </a:p>
          <a:p>
            <a:r>
              <a:rPr lang="en-US" sz="2800" dirty="0"/>
              <a:t>Are supported by more opinion</a:t>
            </a:r>
          </a:p>
          <a:p>
            <a:r>
              <a:rPr lang="en-US" sz="2800" dirty="0"/>
              <a:t>Only state support, no necessarily the reason behind the support</a:t>
            </a:r>
          </a:p>
        </p:txBody>
      </p:sp>
      <p:sp>
        <p:nvSpPr>
          <p:cNvPr id="4" name="Slide Number Placeholder 3">
            <a:extLst>
              <a:ext uri="{FF2B5EF4-FFF2-40B4-BE49-F238E27FC236}">
                <a16:creationId xmlns:a16="http://schemas.microsoft.com/office/drawing/2014/main" id="{1921807A-D7C7-19EB-F89A-5F19B4A5DDBE}"/>
              </a:ext>
            </a:extLst>
          </p:cNvPr>
          <p:cNvSpPr>
            <a:spLocks noGrp="1"/>
          </p:cNvSpPr>
          <p:nvPr>
            <p:ph type="sldNum" sz="quarter" idx="12"/>
          </p:nvPr>
        </p:nvSpPr>
        <p:spPr/>
        <p:txBody>
          <a:bodyPr/>
          <a:lstStyle/>
          <a:p>
            <a:fld id="{BAE26A2A-DE5F-EA41-900F-AB5C4F1D9848}" type="slidenum">
              <a:rPr lang="en-US" smtClean="0"/>
              <a:t>58</a:t>
            </a:fld>
            <a:endParaRPr lang="en-US"/>
          </a:p>
        </p:txBody>
      </p:sp>
    </p:spTree>
    <p:extLst>
      <p:ext uri="{BB962C8B-B14F-4D97-AF65-F5344CB8AC3E}">
        <p14:creationId xmlns:p14="http://schemas.microsoft.com/office/powerpoint/2010/main" val="33389423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133BD-D281-B1D5-2292-BC9803EEA756}"/>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0E85EFD-1B29-2DBD-DACA-3CC8978C18E7}"/>
              </a:ext>
            </a:extLst>
          </p:cNvPr>
          <p:cNvSpPr>
            <a:spLocks noGrp="1"/>
          </p:cNvSpPr>
          <p:nvPr>
            <p:ph sz="quarter" idx="14"/>
          </p:nvPr>
        </p:nvSpPr>
        <p:spPr/>
        <p:txBody>
          <a:bodyPr>
            <a:normAutofit fontScale="55000" lnSpcReduction="20000"/>
          </a:bodyPr>
          <a:lstStyle/>
          <a:p>
            <a:endParaRPr lang="en-US"/>
          </a:p>
        </p:txBody>
      </p:sp>
      <p:sp>
        <p:nvSpPr>
          <p:cNvPr id="10" name="Content Placeholder 9">
            <a:extLst>
              <a:ext uri="{FF2B5EF4-FFF2-40B4-BE49-F238E27FC236}">
                <a16:creationId xmlns:a16="http://schemas.microsoft.com/office/drawing/2014/main" id="{FFBF012D-4998-942B-8F86-A063680D3E9B}"/>
              </a:ext>
            </a:extLst>
          </p:cNvPr>
          <p:cNvSpPr>
            <a:spLocks noGrp="1"/>
          </p:cNvSpPr>
          <p:nvPr>
            <p:ph sz="quarter" idx="15"/>
          </p:nvPr>
        </p:nvSpPr>
        <p:spPr/>
        <p:txBody>
          <a:bodyPr>
            <a:normAutofit fontScale="55000" lnSpcReduction="20000"/>
          </a:bodyPr>
          <a:lstStyle/>
          <a:p>
            <a:endParaRPr lang="en-US"/>
          </a:p>
        </p:txBody>
      </p:sp>
      <p:sp>
        <p:nvSpPr>
          <p:cNvPr id="8" name="Content Placeholder 7">
            <a:extLst>
              <a:ext uri="{FF2B5EF4-FFF2-40B4-BE49-F238E27FC236}">
                <a16:creationId xmlns:a16="http://schemas.microsoft.com/office/drawing/2014/main" id="{3351DE0B-D056-D84F-3530-11101B2E768E}"/>
              </a:ext>
            </a:extLst>
          </p:cNvPr>
          <p:cNvSpPr>
            <a:spLocks noGrp="1"/>
          </p:cNvSpPr>
          <p:nvPr>
            <p:ph sz="half" idx="13"/>
          </p:nvPr>
        </p:nvSpPr>
        <p:spPr/>
        <p:txBody>
          <a:bodyPr/>
          <a:lstStyle/>
          <a:p>
            <a:pPr marL="0" indent="0">
              <a:buNone/>
            </a:pPr>
            <a:r>
              <a:rPr lang="en-US" sz="2800" dirty="0"/>
              <a:t>Arguable Claim Example</a:t>
            </a:r>
          </a:p>
          <a:p>
            <a:pPr marL="0" indent="0">
              <a:buNone/>
            </a:pPr>
            <a:endParaRPr lang="en-US" sz="2800" dirty="0"/>
          </a:p>
          <a:p>
            <a:pPr marL="0" indent="0">
              <a:buNone/>
            </a:pPr>
            <a:r>
              <a:rPr lang="en-US" sz="2800" dirty="0"/>
              <a:t>Ben and Jerry’s ice cream is more delicious that other ice creams because it is creamy, flavored naturally, and made in small batches.</a:t>
            </a:r>
          </a:p>
          <a:p>
            <a:endParaRPr lang="en-US" dirty="0"/>
          </a:p>
        </p:txBody>
      </p:sp>
      <p:sp>
        <p:nvSpPr>
          <p:cNvPr id="2" name="Title 1">
            <a:extLst>
              <a:ext uri="{FF2B5EF4-FFF2-40B4-BE49-F238E27FC236}">
                <a16:creationId xmlns:a16="http://schemas.microsoft.com/office/drawing/2014/main" id="{6EC1494F-74EB-B10B-0B68-D216A163FB06}"/>
              </a:ext>
            </a:extLst>
          </p:cNvPr>
          <p:cNvSpPr>
            <a:spLocks noGrp="1"/>
          </p:cNvSpPr>
          <p:nvPr>
            <p:ph type="title"/>
          </p:nvPr>
        </p:nvSpPr>
        <p:spPr/>
        <p:txBody>
          <a:bodyPr/>
          <a:lstStyle/>
          <a:p>
            <a:r>
              <a:rPr lang="en-US" dirty="0"/>
              <a:t>Opinion vs Arguable Claims</a:t>
            </a:r>
          </a:p>
        </p:txBody>
      </p:sp>
      <p:sp>
        <p:nvSpPr>
          <p:cNvPr id="7" name="Content Placeholder 6">
            <a:extLst>
              <a:ext uri="{FF2B5EF4-FFF2-40B4-BE49-F238E27FC236}">
                <a16:creationId xmlns:a16="http://schemas.microsoft.com/office/drawing/2014/main" id="{55067391-63CE-481D-4120-C47663C18A54}"/>
              </a:ext>
            </a:extLst>
          </p:cNvPr>
          <p:cNvSpPr>
            <a:spLocks noGrp="1"/>
          </p:cNvSpPr>
          <p:nvPr>
            <p:ph sz="half" idx="1"/>
          </p:nvPr>
        </p:nvSpPr>
        <p:spPr/>
        <p:txBody>
          <a:bodyPr>
            <a:normAutofit/>
          </a:bodyPr>
          <a:lstStyle/>
          <a:p>
            <a:pPr marL="0" indent="0">
              <a:buNone/>
            </a:pPr>
            <a:r>
              <a:rPr lang="en-US" sz="2800" dirty="0"/>
              <a:t>Opinion Example</a:t>
            </a:r>
          </a:p>
          <a:p>
            <a:pPr marL="0" indent="0">
              <a:buNone/>
            </a:pPr>
            <a:endParaRPr lang="en-US" sz="2800" dirty="0"/>
          </a:p>
          <a:p>
            <a:pPr marL="0" indent="0">
              <a:buNone/>
            </a:pPr>
            <a:r>
              <a:rPr lang="en-US" sz="2800" dirty="0"/>
              <a:t>Ice cream is delicious</a:t>
            </a:r>
          </a:p>
          <a:p>
            <a:endParaRPr lang="en-US" sz="2800" dirty="0"/>
          </a:p>
          <a:p>
            <a:pPr marL="0" indent="0">
              <a:buNone/>
            </a:pPr>
            <a:endParaRPr lang="en-US" sz="2800" dirty="0"/>
          </a:p>
        </p:txBody>
      </p:sp>
      <p:sp>
        <p:nvSpPr>
          <p:cNvPr id="4" name="Slide Number Placeholder 3">
            <a:extLst>
              <a:ext uri="{FF2B5EF4-FFF2-40B4-BE49-F238E27FC236}">
                <a16:creationId xmlns:a16="http://schemas.microsoft.com/office/drawing/2014/main" id="{58DD3D12-0FFE-6BD2-280D-D8D5C06E92F1}"/>
              </a:ext>
            </a:extLst>
          </p:cNvPr>
          <p:cNvSpPr>
            <a:spLocks noGrp="1"/>
          </p:cNvSpPr>
          <p:nvPr>
            <p:ph type="sldNum" sz="quarter" idx="12"/>
          </p:nvPr>
        </p:nvSpPr>
        <p:spPr/>
        <p:txBody>
          <a:bodyPr/>
          <a:lstStyle/>
          <a:p>
            <a:fld id="{BAE26A2A-DE5F-EA41-900F-AB5C4F1D9848}" type="slidenum">
              <a:rPr lang="en-US" smtClean="0"/>
              <a:t>59</a:t>
            </a:fld>
            <a:endParaRPr lang="en-US"/>
          </a:p>
        </p:txBody>
      </p:sp>
    </p:spTree>
    <p:extLst>
      <p:ext uri="{BB962C8B-B14F-4D97-AF65-F5344CB8AC3E}">
        <p14:creationId xmlns:p14="http://schemas.microsoft.com/office/powerpoint/2010/main" val="2665242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261" y="441313"/>
            <a:ext cx="8513956" cy="614375"/>
          </a:xfrm>
        </p:spPr>
        <p:txBody>
          <a:bodyPr>
            <a:normAutofit/>
          </a:bodyPr>
          <a:lstStyle/>
          <a:p>
            <a:r>
              <a:rPr lang="en-US" b="0" dirty="0">
                <a:solidFill>
                  <a:srgbClr val="000000"/>
                </a:solidFill>
              </a:rPr>
              <a:t>Writing Prompt</a:t>
            </a:r>
            <a:endParaRPr lang="en-US" dirty="0"/>
          </a:p>
        </p:txBody>
      </p:sp>
      <p:sp>
        <p:nvSpPr>
          <p:cNvPr id="4" name="Slide Number Placeholder 3"/>
          <p:cNvSpPr>
            <a:spLocks noGrp="1"/>
          </p:cNvSpPr>
          <p:nvPr>
            <p:ph type="sldNum" sz="quarter" idx="10"/>
          </p:nvPr>
        </p:nvSpPr>
        <p:spPr>
          <a:xfrm>
            <a:off x="1981200" y="6299201"/>
            <a:ext cx="458788" cy="322263"/>
          </a:xfrm>
          <a:prstGeom prst="rect">
            <a:avLst/>
          </a:prstGeom>
        </p:spPr>
        <p:txBody>
          <a:bodyPr vert="horz" wrap="square" lIns="0" tIns="0" rIns="0" bIns="0" numCol="1" anchor="b"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84A9"/>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defRPr/>
            </a:pPr>
            <a:fld id="{30A0887F-CE45-4753-A917-60AA72EE1FC4}" type="slidenum">
              <a:rPr lang="en-US" smtClean="0"/>
              <a:pPr>
                <a:defRPr/>
              </a:pPr>
              <a:t>6</a:t>
            </a:fld>
            <a:endParaRPr lang="en-US" dirty="0"/>
          </a:p>
        </p:txBody>
      </p:sp>
      <p:cxnSp>
        <p:nvCxnSpPr>
          <p:cNvPr id="6" name="Connector: Elbow 5">
            <a:extLst>
              <a:ext uri="{FF2B5EF4-FFF2-40B4-BE49-F238E27FC236}">
                <a16:creationId xmlns:a16="http://schemas.microsoft.com/office/drawing/2014/main" id="{37EA16C8-9D66-4E00-A9FD-A5E423578105}"/>
              </a:ext>
            </a:extLst>
          </p:cNvPr>
          <p:cNvCxnSpPr>
            <a:cxnSpLocks/>
          </p:cNvCxnSpPr>
          <p:nvPr/>
        </p:nvCxnSpPr>
        <p:spPr>
          <a:xfrm>
            <a:off x="3505201" y="3600451"/>
            <a:ext cx="3900487" cy="1323975"/>
          </a:xfrm>
          <a:prstGeom prst="bentConnector3">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0E255731-A05C-4304-A17D-0DEA80B4A171}"/>
              </a:ext>
            </a:extLst>
          </p:cNvPr>
          <p:cNvSpPr>
            <a:spLocks noGrp="1"/>
          </p:cNvSpPr>
          <p:nvPr>
            <p:ph idx="1"/>
          </p:nvPr>
        </p:nvSpPr>
        <p:spPr>
          <a:xfrm>
            <a:off x="5816442" y="748500"/>
            <a:ext cx="5717422" cy="4975920"/>
          </a:xfrm>
        </p:spPr>
        <p:txBody>
          <a:bodyPr vert="horz" lIns="91440" tIns="45720" rIns="91440" bIns="45720" rtlCol="0" anchor="t">
            <a:noAutofit/>
          </a:bodyPr>
          <a:lstStyle/>
          <a:p>
            <a:pPr marL="0" indent="0" fontAlgn="base">
              <a:buNone/>
            </a:pPr>
            <a:r>
              <a:rPr lang="en-US" dirty="0">
                <a:solidFill>
                  <a:srgbClr val="000000"/>
                </a:solidFill>
                <a:latin typeface="Arial"/>
                <a:cs typeface="Arial"/>
              </a:rPr>
              <a:t>Prompt provides outline for success across all 3 traits</a:t>
            </a:r>
          </a:p>
          <a:p>
            <a:pPr marL="170815" indent="-170815" fontAlgn="base"/>
            <a:endParaRPr lang="en-US" sz="800" dirty="0"/>
          </a:p>
          <a:p>
            <a:pPr marL="513715" lvl="1" indent="-170815" fontAlgn="base">
              <a:spcBef>
                <a:spcPts val="1200"/>
              </a:spcBef>
            </a:pPr>
            <a:r>
              <a:rPr lang="en-US" sz="2400" dirty="0">
                <a:solidFill>
                  <a:srgbClr val="000000"/>
                </a:solidFill>
                <a:latin typeface="Arial"/>
                <a:cs typeface="Arial"/>
              </a:rPr>
              <a:t>Analyze the two texts…(Trait 1)</a:t>
            </a:r>
          </a:p>
          <a:p>
            <a:pPr marL="513715" lvl="1" indent="-170815" fontAlgn="base">
              <a:spcBef>
                <a:spcPts val="1200"/>
              </a:spcBef>
            </a:pPr>
            <a:r>
              <a:rPr lang="en-US" sz="2400" dirty="0">
                <a:solidFill>
                  <a:srgbClr val="000000"/>
                </a:solidFill>
                <a:latin typeface="Arial"/>
                <a:cs typeface="Arial"/>
              </a:rPr>
              <a:t>Include evidence…(Trait 1)</a:t>
            </a:r>
          </a:p>
          <a:p>
            <a:pPr marL="513715" lvl="1" indent="-170815" fontAlgn="base">
              <a:spcBef>
                <a:spcPts val="1200"/>
              </a:spcBef>
            </a:pPr>
            <a:r>
              <a:rPr lang="en-US" sz="2400" dirty="0">
                <a:solidFill>
                  <a:srgbClr val="000000"/>
                </a:solidFill>
                <a:latin typeface="Arial"/>
                <a:cs typeface="Arial"/>
              </a:rPr>
              <a:t>Include </a:t>
            </a:r>
            <a:r>
              <a:rPr lang="en-US" sz="2400" b="1" i="1" dirty="0">
                <a:solidFill>
                  <a:srgbClr val="000000"/>
                </a:solidFill>
                <a:latin typeface="Arial"/>
                <a:cs typeface="Arial"/>
              </a:rPr>
              <a:t>relevant and specific </a:t>
            </a:r>
            <a:r>
              <a:rPr lang="en-US" sz="2400" dirty="0">
                <a:solidFill>
                  <a:srgbClr val="000000"/>
                </a:solidFill>
                <a:latin typeface="Arial"/>
                <a:cs typeface="Arial"/>
              </a:rPr>
              <a:t>evidence…(Traits 1 &amp; 2)</a:t>
            </a:r>
          </a:p>
          <a:p>
            <a:pPr marL="513715" lvl="1" indent="-170815" fontAlgn="base">
              <a:spcBef>
                <a:spcPts val="1200"/>
              </a:spcBef>
            </a:pPr>
            <a:r>
              <a:rPr lang="en-US" sz="2400" dirty="0">
                <a:solidFill>
                  <a:srgbClr val="000000"/>
                </a:solidFill>
                <a:latin typeface="Arial"/>
                <a:cs typeface="Arial"/>
              </a:rPr>
              <a:t>Develop your own argument…(Trait 2)</a:t>
            </a:r>
          </a:p>
          <a:p>
            <a:pPr marL="513715" lvl="1" indent="-170815" fontAlgn="base">
              <a:spcBef>
                <a:spcPts val="1200"/>
              </a:spcBef>
            </a:pPr>
            <a:r>
              <a:rPr lang="en-US" sz="2400" dirty="0">
                <a:solidFill>
                  <a:srgbClr val="000000"/>
                </a:solidFill>
                <a:latin typeface="Arial"/>
                <a:cs typeface="Arial"/>
              </a:rPr>
              <a:t>Your response should be </a:t>
            </a:r>
            <a:r>
              <a:rPr lang="en-US" sz="2400" b="1" dirty="0">
                <a:solidFill>
                  <a:srgbClr val="000000"/>
                </a:solidFill>
                <a:latin typeface="Arial"/>
                <a:cs typeface="Arial"/>
              </a:rPr>
              <a:t>approximately</a:t>
            </a:r>
            <a:r>
              <a:rPr lang="en-US" sz="2400" dirty="0">
                <a:solidFill>
                  <a:srgbClr val="000000"/>
                </a:solidFill>
                <a:latin typeface="Arial"/>
                <a:cs typeface="Arial"/>
              </a:rPr>
              <a:t>…(Trait 2)</a:t>
            </a:r>
          </a:p>
          <a:p>
            <a:pPr marL="513715" lvl="1" indent="-170815" fontAlgn="base">
              <a:spcBef>
                <a:spcPts val="1200"/>
              </a:spcBef>
            </a:pPr>
            <a:r>
              <a:rPr lang="en-US" sz="2400" dirty="0">
                <a:solidFill>
                  <a:srgbClr val="000000"/>
                </a:solidFill>
                <a:latin typeface="Arial"/>
                <a:cs typeface="Arial"/>
              </a:rPr>
              <a:t>Remember to review and edit your response…(Traits 1,2,3)</a:t>
            </a:r>
          </a:p>
          <a:p>
            <a:pPr marL="170815" indent="-170815" fontAlgn="base"/>
            <a:endParaRPr lang="en-US" sz="2000" dirty="0">
              <a:solidFill>
                <a:srgbClr val="000000"/>
              </a:solidFill>
            </a:endParaRPr>
          </a:p>
        </p:txBody>
      </p:sp>
      <p:pic>
        <p:nvPicPr>
          <p:cNvPr id="29698" name="Picture 2">
            <a:extLst>
              <a:ext uri="{FF2B5EF4-FFF2-40B4-BE49-F238E27FC236}">
                <a16:creationId xmlns:a16="http://schemas.microsoft.com/office/drawing/2014/main" id="{3AE566AB-8A4D-4C39-B001-E70FA7D78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36" y="1055688"/>
            <a:ext cx="4276725" cy="564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4751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9E587-1B0B-9DDD-9E57-573E7F9E67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691D0A-AA4D-3414-4462-1C364475424B}"/>
              </a:ext>
            </a:extLst>
          </p:cNvPr>
          <p:cNvSpPr>
            <a:spLocks noGrp="1"/>
          </p:cNvSpPr>
          <p:nvPr>
            <p:ph type="title"/>
          </p:nvPr>
        </p:nvSpPr>
        <p:spPr>
          <a:xfrm>
            <a:off x="165383" y="127679"/>
            <a:ext cx="10515600" cy="1325563"/>
          </a:xfrm>
        </p:spPr>
        <p:txBody>
          <a:bodyPr>
            <a:normAutofit/>
          </a:bodyPr>
          <a:lstStyle/>
          <a:p>
            <a:r>
              <a:rPr lang="en-US" dirty="0"/>
              <a:t> The Value of a Claim</a:t>
            </a:r>
          </a:p>
        </p:txBody>
      </p:sp>
      <p:pic>
        <p:nvPicPr>
          <p:cNvPr id="5" name="Picture 4">
            <a:extLst>
              <a:ext uri="{FF2B5EF4-FFF2-40B4-BE49-F238E27FC236}">
                <a16:creationId xmlns:a16="http://schemas.microsoft.com/office/drawing/2014/main" id="{610AF391-D956-D8E8-82AB-87E9FC3F9FEE}"/>
              </a:ext>
            </a:extLst>
          </p:cNvPr>
          <p:cNvPicPr>
            <a:picLocks noChangeAspect="1"/>
          </p:cNvPicPr>
          <p:nvPr/>
        </p:nvPicPr>
        <p:blipFill>
          <a:blip r:embed="rId3">
            <a:duotone>
              <a:schemeClr val="bg2">
                <a:shade val="45000"/>
                <a:satMod val="135000"/>
              </a:schemeClr>
              <a:prstClr val="white"/>
            </a:duotone>
            <a:alphaModFix amt="28000"/>
          </a:blip>
          <a:stretch>
            <a:fillRect/>
          </a:stretch>
        </p:blipFill>
        <p:spPr>
          <a:xfrm>
            <a:off x="851183" y="1283207"/>
            <a:ext cx="9144000" cy="4800600"/>
          </a:xfrm>
          <a:prstGeom prst="rect">
            <a:avLst/>
          </a:prstGeom>
        </p:spPr>
      </p:pic>
      <p:sp>
        <p:nvSpPr>
          <p:cNvPr id="3" name="Content Placeholder 2">
            <a:extLst>
              <a:ext uri="{FF2B5EF4-FFF2-40B4-BE49-F238E27FC236}">
                <a16:creationId xmlns:a16="http://schemas.microsoft.com/office/drawing/2014/main" id="{3962143F-6F63-337D-A1FE-CE191B588AA2}"/>
              </a:ext>
            </a:extLst>
          </p:cNvPr>
          <p:cNvSpPr>
            <a:spLocks noGrp="1"/>
          </p:cNvSpPr>
          <p:nvPr>
            <p:ph idx="1"/>
          </p:nvPr>
        </p:nvSpPr>
        <p:spPr>
          <a:xfrm>
            <a:off x="1545682" y="1623329"/>
            <a:ext cx="7196203" cy="4617147"/>
          </a:xfrm>
        </p:spPr>
        <p:txBody>
          <a:bodyPr>
            <a:normAutofit/>
          </a:bodyPr>
          <a:lstStyle/>
          <a:p>
            <a:r>
              <a:rPr lang="en-US" sz="3100" dirty="0"/>
              <a:t>A claim is the main argument of an essay. </a:t>
            </a:r>
          </a:p>
          <a:p>
            <a:r>
              <a:rPr lang="en-US" sz="3100" dirty="0"/>
              <a:t>It is probably the single most important part of the response. </a:t>
            </a:r>
          </a:p>
          <a:p>
            <a:r>
              <a:rPr lang="en-US" sz="3100" dirty="0"/>
              <a:t>The complexity, effectiveness, and quality of the entire response hinges on the claim.</a:t>
            </a:r>
          </a:p>
        </p:txBody>
      </p:sp>
      <p:sp>
        <p:nvSpPr>
          <p:cNvPr id="8" name="Slide Number Placeholder 3">
            <a:extLst>
              <a:ext uri="{FF2B5EF4-FFF2-40B4-BE49-F238E27FC236}">
                <a16:creationId xmlns:a16="http://schemas.microsoft.com/office/drawing/2014/main" id="{CF7ED327-F05C-2075-CD57-B4CB09764AA9}"/>
              </a:ext>
            </a:extLst>
          </p:cNvPr>
          <p:cNvSpPr>
            <a:spLocks noGrp="1"/>
          </p:cNvSpPr>
          <p:nvPr>
            <p:ph type="sldNum" sz="quarter" idx="4294967295"/>
          </p:nvPr>
        </p:nvSpPr>
        <p:spPr bwMode="auto">
          <a:xfrm>
            <a:off x="1825082" y="6446837"/>
            <a:ext cx="2057400" cy="2180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30000"/>
              </a:lnSpc>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30000"/>
              </a:lnSpc>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130000"/>
              </a:lnSpc>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fld id="{ED411823-6530-4F4C-807F-C6B0047F8842}" type="slidenum">
              <a:rPr lang="en-US" altLang="en-US" sz="900" strike="sngStrike">
                <a:solidFill>
                  <a:schemeClr val="tx1">
                    <a:lumMod val="50000"/>
                    <a:lumOff val="50000"/>
                  </a:schemeClr>
                </a:solidFill>
              </a:rPr>
              <a:pPr>
                <a:lnSpc>
                  <a:spcPct val="100000"/>
                </a:lnSpc>
                <a:spcBef>
                  <a:spcPct val="0"/>
                </a:spcBef>
                <a:buFontTx/>
                <a:buNone/>
              </a:pPr>
              <a:t>60</a:t>
            </a:fld>
            <a:endParaRPr lang="en-US" altLang="en-US" sz="900" strike="sngStrike" dirty="0">
              <a:solidFill>
                <a:schemeClr val="tx1">
                  <a:lumMod val="50000"/>
                  <a:lumOff val="50000"/>
                </a:schemeClr>
              </a:solidFill>
            </a:endParaRPr>
          </a:p>
        </p:txBody>
      </p:sp>
    </p:spTree>
    <p:extLst>
      <p:ext uri="{BB962C8B-B14F-4D97-AF65-F5344CB8AC3E}">
        <p14:creationId xmlns:p14="http://schemas.microsoft.com/office/powerpoint/2010/main" val="245978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9EFCA5-7082-F15D-5544-4E33E6FA530E}"/>
              </a:ext>
            </a:extLst>
          </p:cNvPr>
          <p:cNvSpPr>
            <a:spLocks noGrp="1"/>
          </p:cNvSpPr>
          <p:nvPr>
            <p:ph sz="quarter" idx="14"/>
          </p:nvPr>
        </p:nvSpPr>
        <p:spPr/>
        <p:txBody>
          <a:bodyPr>
            <a:normAutofit fontScale="55000" lnSpcReduction="20000"/>
          </a:bodyPr>
          <a:lstStyle/>
          <a:p>
            <a:endParaRPr lang="en-US"/>
          </a:p>
        </p:txBody>
      </p:sp>
      <p:sp>
        <p:nvSpPr>
          <p:cNvPr id="3" name="Content Placeholder 2">
            <a:extLst>
              <a:ext uri="{FF2B5EF4-FFF2-40B4-BE49-F238E27FC236}">
                <a16:creationId xmlns:a16="http://schemas.microsoft.com/office/drawing/2014/main" id="{22D1D473-3F6A-8793-B689-A423D6EF751B}"/>
              </a:ext>
            </a:extLst>
          </p:cNvPr>
          <p:cNvSpPr>
            <a:spLocks noGrp="1"/>
          </p:cNvSpPr>
          <p:nvPr>
            <p:ph sz="quarter" idx="15"/>
          </p:nvPr>
        </p:nvSpPr>
        <p:spPr/>
        <p:txBody>
          <a:bodyPr>
            <a:normAutofit fontScale="55000" lnSpcReduction="20000"/>
          </a:bodyPr>
          <a:lstStyle/>
          <a:p>
            <a:endParaRPr lang="en-US"/>
          </a:p>
        </p:txBody>
      </p:sp>
      <p:sp>
        <p:nvSpPr>
          <p:cNvPr id="4" name="Content Placeholder 3">
            <a:extLst>
              <a:ext uri="{FF2B5EF4-FFF2-40B4-BE49-F238E27FC236}">
                <a16:creationId xmlns:a16="http://schemas.microsoft.com/office/drawing/2014/main" id="{8A58030D-BAE9-4E55-2C97-C6B1ECF372FF}"/>
              </a:ext>
            </a:extLst>
          </p:cNvPr>
          <p:cNvSpPr>
            <a:spLocks noGrp="1"/>
          </p:cNvSpPr>
          <p:nvPr>
            <p:ph sz="half" idx="13"/>
          </p:nvPr>
        </p:nvSpPr>
        <p:spPr/>
        <p:txBody>
          <a:bodyPr/>
          <a:lstStyle/>
          <a:p>
            <a:pPr marL="0" indent="0">
              <a:buNone/>
            </a:pPr>
            <a:r>
              <a:rPr lang="en-US" dirty="0"/>
              <a:t>Between the two positions in this article, the one against Daylight Saving Time is better supported. </a:t>
            </a:r>
          </a:p>
          <a:p>
            <a:pPr marL="0" indent="0">
              <a:buNone/>
            </a:pPr>
            <a:endParaRPr lang="en-US" dirty="0"/>
          </a:p>
          <a:p>
            <a:pPr marL="0" indent="0">
              <a:buNone/>
            </a:pPr>
            <a:r>
              <a:rPr lang="en-US" dirty="0"/>
              <a:t>In the articles that present the arguments from both critics and supporters of Daylight Saving Time and how they impact energy consumption and safety, I believe that the position of those who support DST is better supported. </a:t>
            </a:r>
          </a:p>
        </p:txBody>
      </p:sp>
      <p:sp>
        <p:nvSpPr>
          <p:cNvPr id="5" name="Title 4">
            <a:extLst>
              <a:ext uri="{FF2B5EF4-FFF2-40B4-BE49-F238E27FC236}">
                <a16:creationId xmlns:a16="http://schemas.microsoft.com/office/drawing/2014/main" id="{A49E86D3-FC43-7EF5-7AC4-9CCA3A3AF3BE}"/>
              </a:ext>
            </a:extLst>
          </p:cNvPr>
          <p:cNvSpPr>
            <a:spLocks noGrp="1"/>
          </p:cNvSpPr>
          <p:nvPr>
            <p:ph type="title"/>
          </p:nvPr>
        </p:nvSpPr>
        <p:spPr/>
        <p:txBody>
          <a:bodyPr/>
          <a:lstStyle/>
          <a:p>
            <a:r>
              <a:rPr lang="en-US" dirty="0"/>
              <a:t>Is it really a claim?</a:t>
            </a:r>
          </a:p>
        </p:txBody>
      </p:sp>
      <p:sp>
        <p:nvSpPr>
          <p:cNvPr id="6" name="Content Placeholder 5">
            <a:extLst>
              <a:ext uri="{FF2B5EF4-FFF2-40B4-BE49-F238E27FC236}">
                <a16:creationId xmlns:a16="http://schemas.microsoft.com/office/drawing/2014/main" id="{192DDCE8-1963-9CFA-3514-5ABCC3AFFF28}"/>
              </a:ext>
            </a:extLst>
          </p:cNvPr>
          <p:cNvSpPr>
            <a:spLocks noGrp="1"/>
          </p:cNvSpPr>
          <p:nvPr>
            <p:ph sz="half" idx="1"/>
          </p:nvPr>
        </p:nvSpPr>
        <p:spPr/>
        <p:txBody>
          <a:bodyPr/>
          <a:lstStyle/>
          <a:p>
            <a:pPr marL="0" indent="0">
              <a:buNone/>
            </a:pPr>
            <a:r>
              <a:rPr lang="en-US" dirty="0"/>
              <a:t>In reading this article about DST, I must say that I am FOR DST because not only do we get more sunlight, but it is also provides many </a:t>
            </a:r>
            <a:r>
              <a:rPr lang="en-US" dirty="0" err="1"/>
              <a:t>safey</a:t>
            </a:r>
            <a:r>
              <a:rPr lang="en-US" dirty="0"/>
              <a:t> for not only me, but as for the other people in my society.</a:t>
            </a:r>
          </a:p>
          <a:p>
            <a:pPr marL="0" indent="0">
              <a:buNone/>
            </a:pPr>
            <a:endParaRPr lang="en-US" dirty="0"/>
          </a:p>
          <a:p>
            <a:pPr marL="0" indent="0">
              <a:buNone/>
            </a:pPr>
            <a:r>
              <a:rPr lang="en-US" dirty="0"/>
              <a:t>In regards to the argument of whether or not daylight savings is beneficial is best supported by the benefits of daylight savings time. </a:t>
            </a:r>
          </a:p>
        </p:txBody>
      </p:sp>
      <p:sp>
        <p:nvSpPr>
          <p:cNvPr id="7" name="Slide Number Placeholder 6">
            <a:extLst>
              <a:ext uri="{FF2B5EF4-FFF2-40B4-BE49-F238E27FC236}">
                <a16:creationId xmlns:a16="http://schemas.microsoft.com/office/drawing/2014/main" id="{2FF7CB46-2543-8CF7-1A93-A15621C249F2}"/>
              </a:ext>
            </a:extLst>
          </p:cNvPr>
          <p:cNvSpPr>
            <a:spLocks noGrp="1"/>
          </p:cNvSpPr>
          <p:nvPr>
            <p:ph type="sldNum" sz="quarter" idx="12"/>
          </p:nvPr>
        </p:nvSpPr>
        <p:spPr/>
        <p:txBody>
          <a:bodyPr/>
          <a:lstStyle/>
          <a:p>
            <a:fld id="{BAE26A2A-DE5F-EA41-900F-AB5C4F1D9848}" type="slidenum">
              <a:rPr lang="en-US" smtClean="0"/>
              <a:t>61</a:t>
            </a:fld>
            <a:endParaRPr lang="en-US"/>
          </a:p>
        </p:txBody>
      </p:sp>
    </p:spTree>
    <p:extLst>
      <p:ext uri="{BB962C8B-B14F-4D97-AF65-F5344CB8AC3E}">
        <p14:creationId xmlns:p14="http://schemas.microsoft.com/office/powerpoint/2010/main" val="242677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53AB7-AD59-4195-AE7D-E5CCACE66AC5}"/>
              </a:ext>
            </a:extLst>
          </p:cNvPr>
          <p:cNvSpPr>
            <a:spLocks noGrp="1"/>
          </p:cNvSpPr>
          <p:nvPr>
            <p:ph type="title"/>
          </p:nvPr>
        </p:nvSpPr>
        <p:spPr/>
        <p:txBody>
          <a:bodyPr/>
          <a:lstStyle/>
          <a:p>
            <a:r>
              <a:rPr lang="en-US" dirty="0"/>
              <a:t>What Can You Do to Help this Student?</a:t>
            </a:r>
          </a:p>
        </p:txBody>
      </p:sp>
      <p:sp>
        <p:nvSpPr>
          <p:cNvPr id="3" name="Content Placeholder 2">
            <a:extLst>
              <a:ext uri="{FF2B5EF4-FFF2-40B4-BE49-F238E27FC236}">
                <a16:creationId xmlns:a16="http://schemas.microsoft.com/office/drawing/2014/main" id="{ED9A20C4-8F75-4C24-953E-242893DE7CF3}"/>
              </a:ext>
            </a:extLst>
          </p:cNvPr>
          <p:cNvSpPr>
            <a:spLocks noGrp="1"/>
          </p:cNvSpPr>
          <p:nvPr>
            <p:ph idx="1"/>
          </p:nvPr>
        </p:nvSpPr>
        <p:spPr>
          <a:xfrm>
            <a:off x="765461" y="1404844"/>
            <a:ext cx="3639853" cy="4048312"/>
          </a:xfrm>
        </p:spPr>
        <p:txBody>
          <a:bodyPr>
            <a:normAutofit lnSpcReduction="10000"/>
          </a:bodyPr>
          <a:lstStyle/>
          <a:p>
            <a:pPr marL="457200" indent="-457200">
              <a:buFont typeface="+mj-lt"/>
              <a:buAutoNum type="arabicPeriod"/>
            </a:pPr>
            <a:r>
              <a:rPr lang="en-US" dirty="0"/>
              <a:t>Start with the existing claim.</a:t>
            </a:r>
          </a:p>
          <a:p>
            <a:pPr marL="457200" indent="-457200">
              <a:buFont typeface="+mj-lt"/>
              <a:buAutoNum type="arabicPeriod"/>
            </a:pPr>
            <a:r>
              <a:rPr lang="en-US" dirty="0"/>
              <a:t>Identify what needs to change to make this a better claim.</a:t>
            </a:r>
          </a:p>
          <a:p>
            <a:pPr marL="457200" indent="-457200">
              <a:buFont typeface="+mj-lt"/>
              <a:buAutoNum type="arabicPeriod"/>
            </a:pPr>
            <a:r>
              <a:rPr lang="en-US" dirty="0"/>
              <a:t>Read through the student’s response and identify evidence used.</a:t>
            </a:r>
          </a:p>
          <a:p>
            <a:pPr marL="457200" indent="-457200">
              <a:buFont typeface="+mj-lt"/>
              <a:buAutoNum type="arabicPeriod"/>
            </a:pPr>
            <a:r>
              <a:rPr lang="en-US" dirty="0"/>
              <a:t>Identify what these pieces of evidence have in common.</a:t>
            </a:r>
          </a:p>
          <a:p>
            <a:pPr marL="457200" indent="-457200">
              <a:buFont typeface="+mj-lt"/>
              <a:buAutoNum type="arabicPeriod"/>
            </a:pPr>
            <a:endParaRPr lang="en-US" dirty="0"/>
          </a:p>
          <a:p>
            <a:pPr marL="457200" indent="-457200">
              <a:buFont typeface="+mj-lt"/>
              <a:buAutoNum type="arabicPeriod"/>
            </a:pPr>
            <a:endParaRPr lang="en-US" dirty="0"/>
          </a:p>
        </p:txBody>
      </p:sp>
      <p:sp>
        <p:nvSpPr>
          <p:cNvPr id="4" name="Slide Number Placeholder 3">
            <a:extLst>
              <a:ext uri="{FF2B5EF4-FFF2-40B4-BE49-F238E27FC236}">
                <a16:creationId xmlns:a16="http://schemas.microsoft.com/office/drawing/2014/main" id="{B2DC8ABB-F712-4EAA-B7D9-E6FF4C72394A}"/>
              </a:ext>
            </a:extLst>
          </p:cNvPr>
          <p:cNvSpPr>
            <a:spLocks noGrp="1"/>
          </p:cNvSpPr>
          <p:nvPr>
            <p:ph type="sldNum" sz="quarter" idx="12"/>
          </p:nvPr>
        </p:nvSpPr>
        <p:spPr/>
        <p:txBody>
          <a:bodyPr/>
          <a:lstStyle/>
          <a:p>
            <a:fld id="{BAE26A2A-DE5F-EA41-900F-AB5C4F1D9848}" type="slidenum">
              <a:rPr lang="en-US">
                <a:solidFill>
                  <a:srgbClr val="E7E6E6">
                    <a:lumMod val="75000"/>
                  </a:srgbClr>
                </a:solidFill>
              </a:rPr>
              <a:pPr/>
              <a:t>62</a:t>
            </a:fld>
            <a:endParaRPr lang="en-US">
              <a:solidFill>
                <a:srgbClr val="E7E6E6">
                  <a:lumMod val="75000"/>
                </a:srgbClr>
              </a:solidFill>
            </a:endParaRPr>
          </a:p>
        </p:txBody>
      </p:sp>
      <p:sp>
        <p:nvSpPr>
          <p:cNvPr id="5" name="TextBox 4">
            <a:extLst>
              <a:ext uri="{FF2B5EF4-FFF2-40B4-BE49-F238E27FC236}">
                <a16:creationId xmlns:a16="http://schemas.microsoft.com/office/drawing/2014/main" id="{031F398F-65BC-4D09-A4FE-0D6826F85146}"/>
              </a:ext>
            </a:extLst>
          </p:cNvPr>
          <p:cNvSpPr txBox="1"/>
          <p:nvPr/>
        </p:nvSpPr>
        <p:spPr>
          <a:xfrm>
            <a:off x="6096003" y="1207443"/>
            <a:ext cx="3966693" cy="1015663"/>
          </a:xfrm>
          <a:prstGeom prst="rect">
            <a:avLst/>
          </a:prstGeom>
          <a:solidFill>
            <a:schemeClr val="bg1">
              <a:lumMod val="85000"/>
            </a:schemeClr>
          </a:solidFill>
        </p:spPr>
        <p:txBody>
          <a:bodyPr wrap="square" rtlCol="0">
            <a:spAutoFit/>
          </a:bodyPr>
          <a:lstStyle/>
          <a:p>
            <a:r>
              <a:rPr lang="en-US" sz="2000" dirty="0">
                <a:latin typeface="Arial" panose="020B0604020202020204" pitchFamily="34" charset="0"/>
                <a:cs typeface="Arial" panose="020B0604020202020204" pitchFamily="34" charset="0"/>
              </a:rPr>
              <a:t>Between the two positions in this article, the one against Daylight Saving Time is better supported. </a:t>
            </a:r>
          </a:p>
        </p:txBody>
      </p:sp>
      <p:sp>
        <p:nvSpPr>
          <p:cNvPr id="6" name="TextBox 5">
            <a:extLst>
              <a:ext uri="{FF2B5EF4-FFF2-40B4-BE49-F238E27FC236}">
                <a16:creationId xmlns:a16="http://schemas.microsoft.com/office/drawing/2014/main" id="{C8969492-E350-4CB7-BCC2-7C2C878CCFC1}"/>
              </a:ext>
            </a:extLst>
          </p:cNvPr>
          <p:cNvSpPr txBox="1"/>
          <p:nvPr/>
        </p:nvSpPr>
        <p:spPr>
          <a:xfrm>
            <a:off x="6096003" y="2730323"/>
            <a:ext cx="3966693" cy="1938992"/>
          </a:xfrm>
          <a:prstGeom prst="rect">
            <a:avLst/>
          </a:prstGeom>
          <a:solidFill>
            <a:schemeClr val="bg1">
              <a:lumMod val="85000"/>
            </a:schemeClr>
          </a:solidFill>
        </p:spPr>
        <p:txBody>
          <a:bodyPr wrap="square" rtlCol="0">
            <a:spAutoFit/>
          </a:bodyPr>
          <a:lstStyle/>
          <a:p>
            <a:pPr marL="285750" indent="-28575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2007 study in California</a:t>
            </a:r>
          </a:p>
          <a:p>
            <a:pPr marL="285750" indent="-28575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3-year study in Indiana</a:t>
            </a:r>
          </a:p>
          <a:p>
            <a:pPr marL="285750" indent="-28575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Spent more on energy</a:t>
            </a:r>
          </a:p>
          <a:p>
            <a:pPr marL="285750" indent="-28575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Increase use in AC</a:t>
            </a:r>
          </a:p>
          <a:p>
            <a:pPr marL="285750" indent="-28575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Study on safety</a:t>
            </a:r>
          </a:p>
          <a:p>
            <a:pPr marL="285750" indent="-28575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Gains are offset</a:t>
            </a:r>
          </a:p>
        </p:txBody>
      </p:sp>
    </p:spTree>
    <p:extLst>
      <p:ext uri="{BB962C8B-B14F-4D97-AF65-F5344CB8AC3E}">
        <p14:creationId xmlns:p14="http://schemas.microsoft.com/office/powerpoint/2010/main" val="262569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66360-50D2-2F72-A908-99F6751FFF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49747-B5B4-1A69-8F30-F9CE71DCF2A5}"/>
              </a:ext>
            </a:extLst>
          </p:cNvPr>
          <p:cNvSpPr>
            <a:spLocks noGrp="1"/>
          </p:cNvSpPr>
          <p:nvPr>
            <p:ph type="title"/>
          </p:nvPr>
        </p:nvSpPr>
        <p:spPr>
          <a:xfrm>
            <a:off x="438004" y="254823"/>
            <a:ext cx="10515600" cy="1325563"/>
          </a:xfrm>
        </p:spPr>
        <p:txBody>
          <a:bodyPr/>
          <a:lstStyle/>
          <a:p>
            <a:r>
              <a:rPr lang="en-US" dirty="0"/>
              <a:t>The Value of the Word </a:t>
            </a:r>
            <a:r>
              <a:rPr lang="en-US" i="1" u="sng" dirty="0"/>
              <a:t>Because</a:t>
            </a:r>
          </a:p>
        </p:txBody>
      </p:sp>
      <p:sp>
        <p:nvSpPr>
          <p:cNvPr id="3" name="Content Placeholder 2">
            <a:extLst>
              <a:ext uri="{FF2B5EF4-FFF2-40B4-BE49-F238E27FC236}">
                <a16:creationId xmlns:a16="http://schemas.microsoft.com/office/drawing/2014/main" id="{78885895-896D-A5A8-2217-3D8C5B3BC24D}"/>
              </a:ext>
            </a:extLst>
          </p:cNvPr>
          <p:cNvSpPr>
            <a:spLocks noGrp="1"/>
          </p:cNvSpPr>
          <p:nvPr>
            <p:ph idx="1"/>
          </p:nvPr>
        </p:nvSpPr>
        <p:spPr>
          <a:xfrm>
            <a:off x="720182" y="1404844"/>
            <a:ext cx="4270918" cy="4048312"/>
          </a:xfrm>
        </p:spPr>
        <p:txBody>
          <a:bodyPr>
            <a:normAutofit/>
          </a:bodyPr>
          <a:lstStyle/>
          <a:p>
            <a:r>
              <a:rPr lang="en-US" dirty="0"/>
              <a:t>People do things </a:t>
            </a:r>
            <a:r>
              <a:rPr lang="en-US" b="1" i="1" dirty="0"/>
              <a:t>because</a:t>
            </a:r>
            <a:r>
              <a:rPr lang="en-US" dirty="0"/>
              <a:t> they provide a benefit or have value.</a:t>
            </a:r>
          </a:p>
          <a:p>
            <a:r>
              <a:rPr lang="en-US" dirty="0"/>
              <a:t>People choose to live somewhere </a:t>
            </a:r>
            <a:r>
              <a:rPr lang="en-US" b="1" i="1" dirty="0"/>
              <a:t>because</a:t>
            </a:r>
            <a:r>
              <a:rPr lang="en-US" dirty="0"/>
              <a:t> of its proximity to schools or work.</a:t>
            </a:r>
          </a:p>
          <a:p>
            <a:r>
              <a:rPr lang="en-US" dirty="0"/>
              <a:t>People drive a certain car </a:t>
            </a:r>
            <a:r>
              <a:rPr lang="en-US" b="1" i="1" dirty="0"/>
              <a:t>because </a:t>
            </a:r>
            <a:r>
              <a:rPr lang="en-US" dirty="0"/>
              <a:t>of its fuel economy, reliability, etc.</a:t>
            </a:r>
          </a:p>
          <a:p>
            <a:pPr marL="0" indent="0">
              <a:buNone/>
            </a:pPr>
            <a:endParaRPr lang="en-US" dirty="0"/>
          </a:p>
        </p:txBody>
      </p:sp>
      <p:sp>
        <p:nvSpPr>
          <p:cNvPr id="4" name="Slide Number Placeholder 3">
            <a:extLst>
              <a:ext uri="{FF2B5EF4-FFF2-40B4-BE49-F238E27FC236}">
                <a16:creationId xmlns:a16="http://schemas.microsoft.com/office/drawing/2014/main" id="{E33495F4-4A03-FA56-F55C-487A77804CDC}"/>
              </a:ext>
            </a:extLst>
          </p:cNvPr>
          <p:cNvSpPr>
            <a:spLocks noGrp="1"/>
          </p:cNvSpPr>
          <p:nvPr>
            <p:ph type="sldNum" sz="quarter" idx="12"/>
          </p:nvPr>
        </p:nvSpPr>
        <p:spPr/>
        <p:txBody>
          <a:bodyPr/>
          <a:lstStyle/>
          <a:p>
            <a:fld id="{BAE26A2A-DE5F-EA41-900F-AB5C4F1D9848}" type="slidenum">
              <a:rPr lang="en-US" smtClean="0"/>
              <a:t>63</a:t>
            </a:fld>
            <a:endParaRPr lang="en-US"/>
          </a:p>
        </p:txBody>
      </p:sp>
      <p:pic>
        <p:nvPicPr>
          <p:cNvPr id="5" name="Picture 4">
            <a:extLst>
              <a:ext uri="{FF2B5EF4-FFF2-40B4-BE49-F238E27FC236}">
                <a16:creationId xmlns:a16="http://schemas.microsoft.com/office/drawing/2014/main" id="{D84F1B62-8F10-301A-6D25-B9F2A50B412C}"/>
              </a:ext>
            </a:extLst>
          </p:cNvPr>
          <p:cNvPicPr>
            <a:picLocks noChangeAspect="1"/>
          </p:cNvPicPr>
          <p:nvPr/>
        </p:nvPicPr>
        <p:blipFill>
          <a:blip r:embed="rId2">
            <a:duotone>
              <a:schemeClr val="accent6">
                <a:shade val="45000"/>
                <a:satMod val="135000"/>
              </a:schemeClr>
              <a:prstClr val="white"/>
            </a:duotone>
          </a:blip>
          <a:stretch>
            <a:fillRect/>
          </a:stretch>
        </p:blipFill>
        <p:spPr>
          <a:xfrm rot="20599494">
            <a:off x="5800652" y="1926767"/>
            <a:ext cx="4762500" cy="1428750"/>
          </a:xfrm>
          <a:prstGeom prst="rect">
            <a:avLst/>
          </a:prstGeom>
        </p:spPr>
      </p:pic>
      <p:sp>
        <p:nvSpPr>
          <p:cNvPr id="7" name="TextBox 6">
            <a:extLst>
              <a:ext uri="{FF2B5EF4-FFF2-40B4-BE49-F238E27FC236}">
                <a16:creationId xmlns:a16="http://schemas.microsoft.com/office/drawing/2014/main" id="{6710048B-81AA-7A21-D172-6DDA10F81F98}"/>
              </a:ext>
            </a:extLst>
          </p:cNvPr>
          <p:cNvSpPr txBox="1"/>
          <p:nvPr/>
        </p:nvSpPr>
        <p:spPr>
          <a:xfrm>
            <a:off x="5128098" y="4334963"/>
            <a:ext cx="6965004" cy="1384995"/>
          </a:xfrm>
          <a:prstGeom prst="rect">
            <a:avLst/>
          </a:prstGeom>
          <a:noFill/>
        </p:spPr>
        <p:txBody>
          <a:bodyPr wrap="square" rtlCol="0">
            <a:spAutoFit/>
          </a:bodyPr>
          <a:lstStyle/>
          <a:p>
            <a:pPr algn="ctr"/>
            <a:r>
              <a:rPr lang="en-US" sz="2800" dirty="0"/>
              <a:t>If </a:t>
            </a:r>
            <a:r>
              <a:rPr lang="en-US" sz="2800" b="1" i="1" dirty="0"/>
              <a:t>because </a:t>
            </a:r>
            <a:r>
              <a:rPr lang="en-US" sz="2800" dirty="0"/>
              <a:t>is a power word, shouldn’t students be using it to make their claims stronger?</a:t>
            </a:r>
          </a:p>
        </p:txBody>
      </p:sp>
    </p:spTree>
    <p:extLst>
      <p:ext uri="{BB962C8B-B14F-4D97-AF65-F5344CB8AC3E}">
        <p14:creationId xmlns:p14="http://schemas.microsoft.com/office/powerpoint/2010/main" val="34850406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FF7CE-80F1-6941-4B76-BE53F0F2A2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FD3030-FAC5-6B33-C80E-FCFCEAC25CAB}"/>
              </a:ext>
            </a:extLst>
          </p:cNvPr>
          <p:cNvSpPr>
            <a:spLocks noGrp="1"/>
          </p:cNvSpPr>
          <p:nvPr>
            <p:ph type="title"/>
          </p:nvPr>
        </p:nvSpPr>
        <p:spPr>
          <a:xfrm>
            <a:off x="750045" y="525109"/>
            <a:ext cx="8513956" cy="543838"/>
          </a:xfrm>
        </p:spPr>
        <p:txBody>
          <a:bodyPr/>
          <a:lstStyle/>
          <a:p>
            <a:r>
              <a:rPr lang="en-US" dirty="0"/>
              <a:t>Build the New Claim</a:t>
            </a:r>
          </a:p>
        </p:txBody>
      </p:sp>
      <p:sp>
        <p:nvSpPr>
          <p:cNvPr id="3" name="Slide Number Placeholder 2">
            <a:extLst>
              <a:ext uri="{FF2B5EF4-FFF2-40B4-BE49-F238E27FC236}">
                <a16:creationId xmlns:a16="http://schemas.microsoft.com/office/drawing/2014/main" id="{5191A4C6-5E97-9D7A-C52C-7FF842A40CBC}"/>
              </a:ext>
            </a:extLst>
          </p:cNvPr>
          <p:cNvSpPr>
            <a:spLocks noGrp="1"/>
          </p:cNvSpPr>
          <p:nvPr>
            <p:ph type="sldNum" sz="quarter" idx="12"/>
          </p:nvPr>
        </p:nvSpPr>
        <p:spPr/>
        <p:txBody>
          <a:bodyPr/>
          <a:lstStyle/>
          <a:p>
            <a:fld id="{BAE26A2A-DE5F-EA41-900F-AB5C4F1D9848}" type="slidenum">
              <a:rPr lang="en-US">
                <a:solidFill>
                  <a:srgbClr val="E7E6E6">
                    <a:lumMod val="75000"/>
                  </a:srgbClr>
                </a:solidFill>
              </a:rPr>
              <a:pPr/>
              <a:t>64</a:t>
            </a:fld>
            <a:endParaRPr lang="en-US">
              <a:solidFill>
                <a:srgbClr val="E7E6E6">
                  <a:lumMod val="75000"/>
                </a:srgbClr>
              </a:solidFill>
            </a:endParaRPr>
          </a:p>
        </p:txBody>
      </p:sp>
      <p:graphicFrame>
        <p:nvGraphicFramePr>
          <p:cNvPr id="6" name="Diagram 5">
            <a:extLst>
              <a:ext uri="{FF2B5EF4-FFF2-40B4-BE49-F238E27FC236}">
                <a16:creationId xmlns:a16="http://schemas.microsoft.com/office/drawing/2014/main" id="{8EE09746-905A-0997-9A5A-02B1657E5F1D}"/>
              </a:ext>
            </a:extLst>
          </p:cNvPr>
          <p:cNvGraphicFramePr/>
          <p:nvPr/>
        </p:nvGraphicFramePr>
        <p:xfrm>
          <a:off x="2399766" y="1426040"/>
          <a:ext cx="7134895" cy="4893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069B0D37-DC32-22FC-B323-28088FDAA79F}"/>
              </a:ext>
            </a:extLst>
          </p:cNvPr>
          <p:cNvGraphicFramePr/>
          <p:nvPr/>
        </p:nvGraphicFramePr>
        <p:xfrm>
          <a:off x="2399766" y="1438919"/>
          <a:ext cx="7134895" cy="48939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3518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5F7A9-09BB-5A42-CE9A-F9CFA3F15F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BF63DE-F15D-0BC3-D9EE-D653822E1D27}"/>
              </a:ext>
            </a:extLst>
          </p:cNvPr>
          <p:cNvSpPr>
            <a:spLocks noGrp="1"/>
          </p:cNvSpPr>
          <p:nvPr>
            <p:ph type="title"/>
          </p:nvPr>
        </p:nvSpPr>
        <p:spPr>
          <a:xfrm>
            <a:off x="1825082" y="369360"/>
            <a:ext cx="8513956" cy="747638"/>
          </a:xfrm>
        </p:spPr>
        <p:txBody>
          <a:bodyPr/>
          <a:lstStyle/>
          <a:p>
            <a:r>
              <a:rPr lang="en-US" dirty="0"/>
              <a:t>Develop the Introduction</a:t>
            </a:r>
          </a:p>
        </p:txBody>
      </p:sp>
      <p:sp>
        <p:nvSpPr>
          <p:cNvPr id="3" name="Slide Number Placeholder 2">
            <a:extLst>
              <a:ext uri="{FF2B5EF4-FFF2-40B4-BE49-F238E27FC236}">
                <a16:creationId xmlns:a16="http://schemas.microsoft.com/office/drawing/2014/main" id="{50D7091F-F36D-7151-153E-51910F808DBC}"/>
              </a:ext>
            </a:extLst>
          </p:cNvPr>
          <p:cNvSpPr>
            <a:spLocks noGrp="1"/>
          </p:cNvSpPr>
          <p:nvPr>
            <p:ph type="sldNum" sz="quarter" idx="12"/>
          </p:nvPr>
        </p:nvSpPr>
        <p:spPr/>
        <p:txBody>
          <a:bodyPr/>
          <a:lstStyle/>
          <a:p>
            <a:fld id="{BAE26A2A-DE5F-EA41-900F-AB5C4F1D9848}" type="slidenum">
              <a:rPr lang="en-US" smtClean="0"/>
              <a:t>65</a:t>
            </a:fld>
            <a:endParaRPr lang="en-US" dirty="0"/>
          </a:p>
        </p:txBody>
      </p:sp>
      <p:graphicFrame>
        <p:nvGraphicFramePr>
          <p:cNvPr id="4" name="Diagram 3">
            <a:extLst>
              <a:ext uri="{FF2B5EF4-FFF2-40B4-BE49-F238E27FC236}">
                <a16:creationId xmlns:a16="http://schemas.microsoft.com/office/drawing/2014/main" id="{7E1D31B3-5131-18E9-2666-CA3E4FA578E0}"/>
              </a:ext>
            </a:extLst>
          </p:cNvPr>
          <p:cNvGraphicFramePr/>
          <p:nvPr/>
        </p:nvGraphicFramePr>
        <p:xfrm>
          <a:off x="3048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6776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1E79B-9A5D-448B-B58A-6366F27528F4}"/>
              </a:ext>
            </a:extLst>
          </p:cNvPr>
          <p:cNvSpPr>
            <a:spLocks noGrp="1"/>
          </p:cNvSpPr>
          <p:nvPr>
            <p:ph type="title"/>
          </p:nvPr>
        </p:nvSpPr>
        <p:spPr>
          <a:xfrm>
            <a:off x="777333" y="411168"/>
            <a:ext cx="8513956" cy="633991"/>
          </a:xfrm>
        </p:spPr>
        <p:txBody>
          <a:bodyPr/>
          <a:lstStyle/>
          <a:p>
            <a:r>
              <a:rPr lang="en-US" dirty="0"/>
              <a:t>Rework the Introduction</a:t>
            </a:r>
          </a:p>
        </p:txBody>
      </p:sp>
      <p:sp>
        <p:nvSpPr>
          <p:cNvPr id="3" name="Content Placeholder 2">
            <a:extLst>
              <a:ext uri="{FF2B5EF4-FFF2-40B4-BE49-F238E27FC236}">
                <a16:creationId xmlns:a16="http://schemas.microsoft.com/office/drawing/2014/main" id="{26358A5E-271E-42DF-AE5F-8C259ABCD220}"/>
              </a:ext>
            </a:extLst>
          </p:cNvPr>
          <p:cNvSpPr>
            <a:spLocks noGrp="1"/>
          </p:cNvSpPr>
          <p:nvPr>
            <p:ph idx="1"/>
          </p:nvPr>
        </p:nvSpPr>
        <p:spPr>
          <a:xfrm>
            <a:off x="777333" y="1304509"/>
            <a:ext cx="4918618" cy="4248981"/>
          </a:xfrm>
        </p:spPr>
        <p:txBody>
          <a:bodyPr>
            <a:noAutofit/>
          </a:bodyPr>
          <a:lstStyle/>
          <a:p>
            <a:pPr marL="0" indent="0" algn="ctr">
              <a:buNone/>
            </a:pPr>
            <a:r>
              <a:rPr lang="en-US" sz="2800" b="1" dirty="0"/>
              <a:t>Current Intro</a:t>
            </a:r>
          </a:p>
          <a:p>
            <a:pPr marL="0" indent="0">
              <a:buNone/>
            </a:pPr>
            <a:r>
              <a:rPr lang="en-US" sz="2800" dirty="0"/>
              <a:t>Between the two positions in this article, the one against Daylight Saving Time is better supported. Although both positions are well organized and supported with several examples. the evidence supporting the view against DST is more specific and thorough.</a:t>
            </a:r>
          </a:p>
        </p:txBody>
      </p:sp>
      <p:sp>
        <p:nvSpPr>
          <p:cNvPr id="4" name="Slide Number Placeholder 3">
            <a:extLst>
              <a:ext uri="{FF2B5EF4-FFF2-40B4-BE49-F238E27FC236}">
                <a16:creationId xmlns:a16="http://schemas.microsoft.com/office/drawing/2014/main" id="{A1DCE8AC-8DE3-4DEF-8A31-B2CF71D4E7CC}"/>
              </a:ext>
            </a:extLst>
          </p:cNvPr>
          <p:cNvSpPr>
            <a:spLocks noGrp="1"/>
          </p:cNvSpPr>
          <p:nvPr>
            <p:ph type="sldNum" sz="quarter" idx="12"/>
          </p:nvPr>
        </p:nvSpPr>
        <p:spPr/>
        <p:txBody>
          <a:bodyPr/>
          <a:lstStyle/>
          <a:p>
            <a:fld id="{BAE26A2A-DE5F-EA41-900F-AB5C4F1D9848}" type="slidenum">
              <a:rPr lang="en-US">
                <a:solidFill>
                  <a:srgbClr val="E7E6E6">
                    <a:lumMod val="75000"/>
                  </a:srgbClr>
                </a:solidFill>
              </a:rPr>
              <a:pPr/>
              <a:t>66</a:t>
            </a:fld>
            <a:endParaRPr lang="en-US">
              <a:solidFill>
                <a:srgbClr val="E7E6E6">
                  <a:lumMod val="75000"/>
                </a:srgbClr>
              </a:solidFill>
            </a:endParaRPr>
          </a:p>
        </p:txBody>
      </p:sp>
      <p:sp>
        <p:nvSpPr>
          <p:cNvPr id="11" name="TextBox 10">
            <a:extLst>
              <a:ext uri="{FF2B5EF4-FFF2-40B4-BE49-F238E27FC236}">
                <a16:creationId xmlns:a16="http://schemas.microsoft.com/office/drawing/2014/main" id="{40A20D26-EBCB-4AC0-B011-E0A538240049}"/>
              </a:ext>
            </a:extLst>
          </p:cNvPr>
          <p:cNvSpPr txBox="1"/>
          <p:nvPr/>
        </p:nvSpPr>
        <p:spPr>
          <a:xfrm rot="10800000" flipH="1" flipV="1">
            <a:off x="6496050" y="843676"/>
            <a:ext cx="4561027" cy="5170646"/>
          </a:xfrm>
          <a:prstGeom prst="rect">
            <a:avLst/>
          </a:prstGeom>
          <a:solidFill>
            <a:schemeClr val="bg1">
              <a:lumMod val="85000"/>
            </a:schemeClr>
          </a:solidFill>
        </p:spPr>
        <p:txBody>
          <a:bodyPr wrap="square" rtlCol="0">
            <a:spAutoFit/>
          </a:bodyPr>
          <a:lstStyle/>
          <a:p>
            <a:endParaRPr lang="en-US" sz="2200" dirty="0">
              <a:solidFill>
                <a:srgbClr val="000000"/>
              </a:solidFill>
              <a:latin typeface="Arial" panose="020B0604020202020204" pitchFamily="34" charset="0"/>
              <a:cs typeface="Arial" panose="020B0604020202020204" pitchFamily="34" charset="0"/>
            </a:endParaRPr>
          </a:p>
          <a:p>
            <a:r>
              <a:rPr lang="en-US" sz="2800" dirty="0">
                <a:solidFill>
                  <a:srgbClr val="000000"/>
                </a:solidFill>
                <a:latin typeface="Arial" panose="020B0604020202020204" pitchFamily="34" charset="0"/>
                <a:cs typeface="Arial" panose="020B0604020202020204" pitchFamily="34" charset="0"/>
              </a:rPr>
              <a:t>The article presents two opposing views on DST. Both positions are well organized and supported with several examples. However, the position against DST is better supported because it includes more research and logical reasoning based on safety and crime.</a:t>
            </a:r>
          </a:p>
        </p:txBody>
      </p:sp>
    </p:spTree>
    <p:extLst>
      <p:ext uri="{BB962C8B-B14F-4D97-AF65-F5344CB8AC3E}">
        <p14:creationId xmlns:p14="http://schemas.microsoft.com/office/powerpoint/2010/main" val="59448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02710-AD71-452B-9933-E1E006C3DC9F}"/>
              </a:ext>
            </a:extLst>
          </p:cNvPr>
          <p:cNvSpPr>
            <a:spLocks noGrp="1"/>
          </p:cNvSpPr>
          <p:nvPr>
            <p:ph type="title"/>
          </p:nvPr>
        </p:nvSpPr>
        <p:spPr>
          <a:xfrm>
            <a:off x="824186" y="525109"/>
            <a:ext cx="8513956" cy="543838"/>
          </a:xfrm>
        </p:spPr>
        <p:txBody>
          <a:bodyPr/>
          <a:lstStyle/>
          <a:p>
            <a:r>
              <a:rPr lang="en-US" dirty="0"/>
              <a:t>Build the New Claim</a:t>
            </a:r>
          </a:p>
        </p:txBody>
      </p:sp>
      <p:sp>
        <p:nvSpPr>
          <p:cNvPr id="3" name="Slide Number Placeholder 2">
            <a:extLst>
              <a:ext uri="{FF2B5EF4-FFF2-40B4-BE49-F238E27FC236}">
                <a16:creationId xmlns:a16="http://schemas.microsoft.com/office/drawing/2014/main" id="{23718C3C-AAAA-4E4C-BAB4-37E4C9C87F03}"/>
              </a:ext>
            </a:extLst>
          </p:cNvPr>
          <p:cNvSpPr>
            <a:spLocks noGrp="1"/>
          </p:cNvSpPr>
          <p:nvPr>
            <p:ph type="sldNum" sz="quarter" idx="12"/>
          </p:nvPr>
        </p:nvSpPr>
        <p:spPr/>
        <p:txBody>
          <a:bodyPr/>
          <a:lstStyle/>
          <a:p>
            <a:fld id="{BAE26A2A-DE5F-EA41-900F-AB5C4F1D9848}" type="slidenum">
              <a:rPr lang="en-US">
                <a:solidFill>
                  <a:srgbClr val="E7E6E6">
                    <a:lumMod val="75000"/>
                  </a:srgbClr>
                </a:solidFill>
              </a:rPr>
              <a:pPr/>
              <a:t>67</a:t>
            </a:fld>
            <a:endParaRPr lang="en-US">
              <a:solidFill>
                <a:srgbClr val="E7E6E6">
                  <a:lumMod val="75000"/>
                </a:srgbClr>
              </a:solidFill>
            </a:endParaRPr>
          </a:p>
        </p:txBody>
      </p:sp>
      <p:graphicFrame>
        <p:nvGraphicFramePr>
          <p:cNvPr id="6" name="Diagram 5">
            <a:extLst>
              <a:ext uri="{FF2B5EF4-FFF2-40B4-BE49-F238E27FC236}">
                <a16:creationId xmlns:a16="http://schemas.microsoft.com/office/drawing/2014/main" id="{6EF87833-7C23-4005-9954-3C9FB8137990}"/>
              </a:ext>
            </a:extLst>
          </p:cNvPr>
          <p:cNvGraphicFramePr/>
          <p:nvPr/>
        </p:nvGraphicFramePr>
        <p:xfrm>
          <a:off x="2399766" y="1426040"/>
          <a:ext cx="7134895" cy="4893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1F75CCC1-6ACA-421B-8349-946502BED1BD}"/>
              </a:ext>
            </a:extLst>
          </p:cNvPr>
          <p:cNvGraphicFramePr/>
          <p:nvPr>
            <p:extLst>
              <p:ext uri="{D42A27DB-BD31-4B8C-83A1-F6EECF244321}">
                <p14:modId xmlns:p14="http://schemas.microsoft.com/office/powerpoint/2010/main" val="3449084943"/>
              </p:ext>
            </p:extLst>
          </p:nvPr>
        </p:nvGraphicFramePr>
        <p:xfrm>
          <a:off x="2399766" y="1438919"/>
          <a:ext cx="7134895" cy="48939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66411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53F6F-7441-3271-01A8-5B3ADACEDA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600A19-6D06-B904-B966-2630AFE023FC}"/>
              </a:ext>
            </a:extLst>
          </p:cNvPr>
          <p:cNvSpPr>
            <a:spLocks noGrp="1"/>
          </p:cNvSpPr>
          <p:nvPr>
            <p:ph type="title"/>
          </p:nvPr>
        </p:nvSpPr>
        <p:spPr>
          <a:xfrm>
            <a:off x="777333" y="411168"/>
            <a:ext cx="8513956" cy="633991"/>
          </a:xfrm>
        </p:spPr>
        <p:txBody>
          <a:bodyPr/>
          <a:lstStyle/>
          <a:p>
            <a:r>
              <a:rPr lang="en-US" dirty="0"/>
              <a:t>How would you rework the intro?</a:t>
            </a:r>
          </a:p>
        </p:txBody>
      </p:sp>
      <p:sp>
        <p:nvSpPr>
          <p:cNvPr id="3" name="Content Placeholder 2">
            <a:extLst>
              <a:ext uri="{FF2B5EF4-FFF2-40B4-BE49-F238E27FC236}">
                <a16:creationId xmlns:a16="http://schemas.microsoft.com/office/drawing/2014/main" id="{CCE136CB-BE73-B9B4-2D1A-DB1E89BDC64F}"/>
              </a:ext>
            </a:extLst>
          </p:cNvPr>
          <p:cNvSpPr>
            <a:spLocks noGrp="1"/>
          </p:cNvSpPr>
          <p:nvPr>
            <p:ph idx="1"/>
          </p:nvPr>
        </p:nvSpPr>
        <p:spPr>
          <a:xfrm>
            <a:off x="948783" y="1434240"/>
            <a:ext cx="4918618" cy="4248981"/>
          </a:xfrm>
        </p:spPr>
        <p:txBody>
          <a:bodyPr>
            <a:noAutofit/>
          </a:bodyPr>
          <a:lstStyle/>
          <a:p>
            <a:pPr marL="0" indent="0" algn="ctr">
              <a:buNone/>
            </a:pPr>
            <a:r>
              <a:rPr lang="en-US" sz="2800" b="1" dirty="0"/>
              <a:t>Current Intro</a:t>
            </a:r>
          </a:p>
          <a:p>
            <a:pPr marL="0" indent="0">
              <a:buNone/>
            </a:pPr>
            <a:r>
              <a:rPr lang="en-US" sz="2800" dirty="0"/>
              <a:t>In the articles that present the arguments from both critics and supporters of Daylight Saving Time and how they impact energy consumption and safety, I believe that the position of those who support DST is better supported. </a:t>
            </a:r>
          </a:p>
        </p:txBody>
      </p:sp>
      <p:sp>
        <p:nvSpPr>
          <p:cNvPr id="4" name="Slide Number Placeholder 3">
            <a:extLst>
              <a:ext uri="{FF2B5EF4-FFF2-40B4-BE49-F238E27FC236}">
                <a16:creationId xmlns:a16="http://schemas.microsoft.com/office/drawing/2014/main" id="{15E9A6E1-B12C-3D23-9F28-189535E5AACB}"/>
              </a:ext>
            </a:extLst>
          </p:cNvPr>
          <p:cNvSpPr>
            <a:spLocks noGrp="1"/>
          </p:cNvSpPr>
          <p:nvPr>
            <p:ph type="sldNum" sz="quarter" idx="12"/>
          </p:nvPr>
        </p:nvSpPr>
        <p:spPr/>
        <p:txBody>
          <a:bodyPr/>
          <a:lstStyle/>
          <a:p>
            <a:fld id="{BAE26A2A-DE5F-EA41-900F-AB5C4F1D9848}" type="slidenum">
              <a:rPr lang="en-US">
                <a:solidFill>
                  <a:srgbClr val="E7E6E6">
                    <a:lumMod val="75000"/>
                  </a:srgbClr>
                </a:solidFill>
              </a:rPr>
              <a:pPr/>
              <a:t>68</a:t>
            </a:fld>
            <a:endParaRPr lang="en-US">
              <a:solidFill>
                <a:srgbClr val="E7E6E6">
                  <a:lumMod val="75000"/>
                </a:srgbClr>
              </a:solidFill>
            </a:endParaRPr>
          </a:p>
        </p:txBody>
      </p:sp>
      <p:sp>
        <p:nvSpPr>
          <p:cNvPr id="11" name="TextBox 10">
            <a:extLst>
              <a:ext uri="{FF2B5EF4-FFF2-40B4-BE49-F238E27FC236}">
                <a16:creationId xmlns:a16="http://schemas.microsoft.com/office/drawing/2014/main" id="{005EB6D3-6B2A-5A31-1EA3-1EE9C7377C76}"/>
              </a:ext>
            </a:extLst>
          </p:cNvPr>
          <p:cNvSpPr txBox="1"/>
          <p:nvPr/>
        </p:nvSpPr>
        <p:spPr>
          <a:xfrm rot="10800000" flipH="1" flipV="1">
            <a:off x="6496050" y="1182231"/>
            <a:ext cx="4561027" cy="4493538"/>
          </a:xfrm>
          <a:prstGeom prst="rect">
            <a:avLst/>
          </a:prstGeom>
          <a:solidFill>
            <a:schemeClr val="bg1">
              <a:lumMod val="85000"/>
            </a:schemeClr>
          </a:solidFill>
        </p:spPr>
        <p:txBody>
          <a:bodyPr wrap="square" rtlCol="0">
            <a:spAutoFit/>
          </a:bodyPr>
          <a:lstStyle/>
          <a:p>
            <a:endParaRPr lang="en-US" sz="2200" dirty="0">
              <a:solidFill>
                <a:srgbClr val="000000"/>
              </a:solidFill>
              <a:latin typeface="Arial" panose="020B0604020202020204" pitchFamily="34" charset="0"/>
              <a:cs typeface="Arial" panose="020B0604020202020204" pitchFamily="34" charset="0"/>
            </a:endParaRPr>
          </a:p>
          <a:p>
            <a:endParaRPr lang="en-US" sz="2200" dirty="0">
              <a:solidFill>
                <a:srgbClr val="000000"/>
              </a:solidFill>
              <a:latin typeface="Arial" panose="020B0604020202020204" pitchFamily="34" charset="0"/>
              <a:cs typeface="Arial" panose="020B0604020202020204" pitchFamily="34" charset="0"/>
            </a:endParaRPr>
          </a:p>
          <a:p>
            <a:endParaRPr lang="en-US" sz="2200" dirty="0">
              <a:solidFill>
                <a:srgbClr val="000000"/>
              </a:solidFill>
              <a:latin typeface="Arial" panose="020B0604020202020204" pitchFamily="34" charset="0"/>
              <a:cs typeface="Arial" panose="020B0604020202020204" pitchFamily="34" charset="0"/>
            </a:endParaRPr>
          </a:p>
          <a:p>
            <a:endParaRPr lang="en-US" sz="2200" dirty="0">
              <a:solidFill>
                <a:srgbClr val="000000"/>
              </a:solidFill>
              <a:latin typeface="Arial" panose="020B0604020202020204" pitchFamily="34" charset="0"/>
              <a:cs typeface="Arial" panose="020B0604020202020204" pitchFamily="34" charset="0"/>
            </a:endParaRPr>
          </a:p>
          <a:p>
            <a:endParaRPr lang="en-US" sz="2200" dirty="0">
              <a:solidFill>
                <a:srgbClr val="000000"/>
              </a:solidFill>
              <a:latin typeface="Arial" panose="020B0604020202020204" pitchFamily="34" charset="0"/>
              <a:cs typeface="Arial" panose="020B0604020202020204" pitchFamily="34" charset="0"/>
            </a:endParaRPr>
          </a:p>
          <a:p>
            <a:endParaRPr lang="en-US" sz="2200" dirty="0">
              <a:solidFill>
                <a:srgbClr val="000000"/>
              </a:solidFill>
              <a:latin typeface="Arial" panose="020B0604020202020204" pitchFamily="34" charset="0"/>
              <a:cs typeface="Arial" panose="020B0604020202020204" pitchFamily="34" charset="0"/>
            </a:endParaRPr>
          </a:p>
          <a:p>
            <a:endParaRPr lang="en-US" sz="2200" dirty="0">
              <a:solidFill>
                <a:srgbClr val="000000"/>
              </a:solidFill>
              <a:latin typeface="Arial" panose="020B0604020202020204" pitchFamily="34" charset="0"/>
              <a:cs typeface="Arial" panose="020B0604020202020204" pitchFamily="34" charset="0"/>
            </a:endParaRPr>
          </a:p>
          <a:p>
            <a:endParaRPr lang="en-US" sz="2200" dirty="0">
              <a:solidFill>
                <a:srgbClr val="000000"/>
              </a:solidFill>
              <a:latin typeface="Arial" panose="020B0604020202020204" pitchFamily="34" charset="0"/>
              <a:cs typeface="Arial" panose="020B0604020202020204" pitchFamily="34" charset="0"/>
            </a:endParaRPr>
          </a:p>
          <a:p>
            <a:endParaRPr lang="en-US" sz="2200" dirty="0">
              <a:solidFill>
                <a:srgbClr val="000000"/>
              </a:solidFill>
              <a:latin typeface="Arial" panose="020B0604020202020204" pitchFamily="34" charset="0"/>
              <a:cs typeface="Arial" panose="020B0604020202020204" pitchFamily="34" charset="0"/>
            </a:endParaRPr>
          </a:p>
          <a:p>
            <a:endParaRPr lang="en-US" sz="2200" dirty="0">
              <a:solidFill>
                <a:srgbClr val="000000"/>
              </a:solidFill>
              <a:latin typeface="Arial" panose="020B0604020202020204" pitchFamily="34" charset="0"/>
              <a:cs typeface="Arial" panose="020B0604020202020204" pitchFamily="34" charset="0"/>
            </a:endParaRPr>
          </a:p>
          <a:p>
            <a:endParaRPr lang="en-US" sz="2200" dirty="0">
              <a:solidFill>
                <a:srgbClr val="000000"/>
              </a:solidFill>
              <a:latin typeface="Arial" panose="020B0604020202020204" pitchFamily="34" charset="0"/>
              <a:cs typeface="Arial" panose="020B0604020202020204" pitchFamily="34" charset="0"/>
            </a:endParaRPr>
          </a:p>
          <a:p>
            <a:endParaRPr lang="en-US" sz="2200" dirty="0">
              <a:solidFill>
                <a:srgbClr val="000000"/>
              </a:solidFill>
              <a:latin typeface="Arial" panose="020B0604020202020204" pitchFamily="34" charset="0"/>
              <a:cs typeface="Arial" panose="020B0604020202020204" pitchFamily="34" charset="0"/>
            </a:endParaRPr>
          </a:p>
          <a:p>
            <a:endParaRPr lang="en-US" sz="2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846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p:txBody>
          <a:bodyPr/>
          <a:lstStyle/>
          <a:p>
            <a:r>
              <a:rPr lang="en-US" sz="4800" spc="-75" dirty="0"/>
              <a:t>Have a Process and Use It!</a:t>
            </a:r>
            <a:endParaRPr lang="en-US" dirty="0"/>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69</a:t>
            </a:fld>
            <a:endParaRPr lang="en-US"/>
          </a:p>
        </p:txBody>
      </p:sp>
      <p:pic>
        <p:nvPicPr>
          <p:cNvPr id="13" name="Picture Placeholder 12">
            <a:extLst>
              <a:ext uri="{FF2B5EF4-FFF2-40B4-BE49-F238E27FC236}">
                <a16:creationId xmlns:a16="http://schemas.microsoft.com/office/drawing/2014/main" id="{BFC52E47-E16A-504A-8BF0-51182B6B1191}"/>
              </a:ext>
            </a:extLst>
          </p:cNvPr>
          <p:cNvPicPr>
            <a:picLocks noGrp="1" noChangeAspect="1"/>
          </p:cNvPicPr>
          <p:nvPr>
            <p:ph type="pic" sz="quarter" idx="11"/>
          </p:nvPr>
        </p:nvPicPr>
        <p:blipFill>
          <a:blip r:embed="rId3"/>
          <a:srcRect l="29377" r="29377"/>
          <a:stretch>
            <a:fillRect/>
          </a:stretch>
        </p:blipFill>
        <p:spPr>
          <a:xfrm>
            <a:off x="6567491" y="230189"/>
            <a:ext cx="4100513" cy="6627813"/>
          </a:xfrm>
        </p:spPr>
      </p:pic>
    </p:spTree>
    <p:extLst>
      <p:ext uri="{BB962C8B-B14F-4D97-AF65-F5344CB8AC3E}">
        <p14:creationId xmlns:p14="http://schemas.microsoft.com/office/powerpoint/2010/main" val="242974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2097D5-BF27-AD46-B3F3-BA70EEEB8068}"/>
              </a:ext>
            </a:extLst>
          </p:cNvPr>
          <p:cNvSpPr>
            <a:spLocks noGrp="1"/>
          </p:cNvSpPr>
          <p:nvPr>
            <p:ph sz="quarter" idx="14"/>
          </p:nvPr>
        </p:nvSpPr>
        <p:spPr>
          <a:xfrm>
            <a:off x="401441" y="1314861"/>
            <a:ext cx="3517264" cy="228600"/>
          </a:xfrm>
        </p:spPr>
        <p:txBody>
          <a:bodyPr>
            <a:normAutofit fontScale="55000" lnSpcReduction="20000"/>
          </a:bodyPr>
          <a:lstStyle/>
          <a:p>
            <a:endParaRPr lang="en-US" dirty="0"/>
          </a:p>
        </p:txBody>
      </p:sp>
      <p:sp>
        <p:nvSpPr>
          <p:cNvPr id="3" name="Content Placeholder 2">
            <a:extLst>
              <a:ext uri="{FF2B5EF4-FFF2-40B4-BE49-F238E27FC236}">
                <a16:creationId xmlns:a16="http://schemas.microsoft.com/office/drawing/2014/main" id="{724D8098-E48E-4C41-89F4-B96F745D7F58}"/>
              </a:ext>
            </a:extLst>
          </p:cNvPr>
          <p:cNvSpPr>
            <a:spLocks noGrp="1"/>
          </p:cNvSpPr>
          <p:nvPr>
            <p:ph sz="quarter" idx="15"/>
          </p:nvPr>
        </p:nvSpPr>
        <p:spPr>
          <a:xfrm>
            <a:off x="4266409" y="1314861"/>
            <a:ext cx="3511296" cy="228600"/>
          </a:xfrm>
        </p:spPr>
        <p:txBody>
          <a:bodyPr>
            <a:normAutofit fontScale="55000" lnSpcReduction="20000"/>
          </a:bodyPr>
          <a:lstStyle/>
          <a:p>
            <a:endParaRPr lang="en-US" dirty="0"/>
          </a:p>
        </p:txBody>
      </p:sp>
      <p:sp>
        <p:nvSpPr>
          <p:cNvPr id="4" name="Content Placeholder 3">
            <a:extLst>
              <a:ext uri="{FF2B5EF4-FFF2-40B4-BE49-F238E27FC236}">
                <a16:creationId xmlns:a16="http://schemas.microsoft.com/office/drawing/2014/main" id="{FA78131F-8BA9-AE43-96EF-704CD89DD624}"/>
              </a:ext>
            </a:extLst>
          </p:cNvPr>
          <p:cNvSpPr>
            <a:spLocks noGrp="1"/>
          </p:cNvSpPr>
          <p:nvPr>
            <p:ph sz="half" idx="13"/>
          </p:nvPr>
        </p:nvSpPr>
        <p:spPr>
          <a:xfrm>
            <a:off x="4275997" y="1314861"/>
            <a:ext cx="3511296" cy="4831789"/>
          </a:xfrm>
        </p:spPr>
        <p:txBody>
          <a:bodyPr/>
          <a:lstStyle/>
          <a:p>
            <a:pPr marL="0" indent="0">
              <a:buNone/>
            </a:pPr>
            <a:r>
              <a:rPr lang="en-US" b="1" dirty="0"/>
              <a:t>Trait 2 – Development of Ideas and Organizational Structure</a:t>
            </a:r>
          </a:p>
          <a:p>
            <a:r>
              <a:rPr lang="en-US" dirty="0"/>
              <a:t>Develop ideas</a:t>
            </a:r>
          </a:p>
          <a:p>
            <a:r>
              <a:rPr lang="en-US" dirty="0"/>
              <a:t>Make clear connections between ideas</a:t>
            </a:r>
          </a:p>
          <a:p>
            <a:r>
              <a:rPr lang="en-US" dirty="0"/>
              <a:t>Use transitional devices</a:t>
            </a:r>
          </a:p>
          <a:p>
            <a:r>
              <a:rPr lang="en-US" dirty="0"/>
              <a:t>Have an organizational structure</a:t>
            </a:r>
          </a:p>
          <a:p>
            <a:r>
              <a:rPr lang="en-US" dirty="0"/>
              <a:t>Keep formal style throughout</a:t>
            </a:r>
          </a:p>
          <a:p>
            <a:r>
              <a:rPr lang="en-US" dirty="0"/>
              <a:t>Choose words wisely</a:t>
            </a:r>
          </a:p>
          <a:p>
            <a:endParaRPr lang="en-US" dirty="0"/>
          </a:p>
        </p:txBody>
      </p:sp>
      <p:sp>
        <p:nvSpPr>
          <p:cNvPr id="5" name="Title 4">
            <a:extLst>
              <a:ext uri="{FF2B5EF4-FFF2-40B4-BE49-F238E27FC236}">
                <a16:creationId xmlns:a16="http://schemas.microsoft.com/office/drawing/2014/main" id="{1136D93C-6AB3-2845-8E1F-F86857586FD2}"/>
              </a:ext>
            </a:extLst>
          </p:cNvPr>
          <p:cNvSpPr>
            <a:spLocks noGrp="1"/>
          </p:cNvSpPr>
          <p:nvPr>
            <p:ph type="title"/>
          </p:nvPr>
        </p:nvSpPr>
        <p:spPr/>
        <p:txBody>
          <a:bodyPr/>
          <a:lstStyle/>
          <a:p>
            <a:r>
              <a:rPr lang="en-US" dirty="0"/>
              <a:t>Extended Response Scoring Traits</a:t>
            </a:r>
          </a:p>
        </p:txBody>
      </p:sp>
      <p:sp>
        <p:nvSpPr>
          <p:cNvPr id="6" name="Content Placeholder 5">
            <a:extLst>
              <a:ext uri="{FF2B5EF4-FFF2-40B4-BE49-F238E27FC236}">
                <a16:creationId xmlns:a16="http://schemas.microsoft.com/office/drawing/2014/main" id="{6C867348-9B11-6948-AD98-4F68754416E7}"/>
              </a:ext>
            </a:extLst>
          </p:cNvPr>
          <p:cNvSpPr>
            <a:spLocks noGrp="1"/>
          </p:cNvSpPr>
          <p:nvPr>
            <p:ph sz="half" idx="1"/>
          </p:nvPr>
        </p:nvSpPr>
        <p:spPr>
          <a:xfrm>
            <a:off x="424767" y="1314861"/>
            <a:ext cx="3517263" cy="4831789"/>
          </a:xfrm>
        </p:spPr>
        <p:txBody>
          <a:bodyPr/>
          <a:lstStyle/>
          <a:p>
            <a:pPr marL="0" indent="0">
              <a:buNone/>
            </a:pPr>
            <a:r>
              <a:rPr lang="en-US" b="1" dirty="0"/>
              <a:t>Trait 1 – Creation of Arguments and Use of Evidence</a:t>
            </a:r>
          </a:p>
          <a:p>
            <a:r>
              <a:rPr lang="en-US" dirty="0"/>
              <a:t>Analyze the two texts</a:t>
            </a:r>
          </a:p>
          <a:p>
            <a:r>
              <a:rPr lang="en-US" dirty="0"/>
              <a:t>Generate a text-based argument</a:t>
            </a:r>
          </a:p>
          <a:p>
            <a:r>
              <a:rPr lang="en-US" dirty="0"/>
              <a:t>Establish a purpose related to the prompt</a:t>
            </a:r>
          </a:p>
          <a:p>
            <a:r>
              <a:rPr lang="en-US" dirty="0"/>
              <a:t>Include evidence from both texts</a:t>
            </a:r>
          </a:p>
          <a:p>
            <a:pPr marL="0" indent="0">
              <a:buNone/>
            </a:pPr>
            <a:endParaRPr lang="en-US" dirty="0"/>
          </a:p>
        </p:txBody>
      </p:sp>
      <p:sp>
        <p:nvSpPr>
          <p:cNvPr id="7" name="Slide Number Placeholder 6">
            <a:extLst>
              <a:ext uri="{FF2B5EF4-FFF2-40B4-BE49-F238E27FC236}">
                <a16:creationId xmlns:a16="http://schemas.microsoft.com/office/drawing/2014/main" id="{D910CE4A-919B-4E45-A8AE-EC57EC9F3DBA}"/>
              </a:ext>
            </a:extLst>
          </p:cNvPr>
          <p:cNvSpPr>
            <a:spLocks noGrp="1"/>
          </p:cNvSpPr>
          <p:nvPr>
            <p:ph type="sldNum" sz="quarter" idx="12"/>
          </p:nvPr>
        </p:nvSpPr>
        <p:spPr/>
        <p:txBody>
          <a:bodyPr/>
          <a:lstStyle/>
          <a:p>
            <a:fld id="{BAE26A2A-DE5F-EA41-900F-AB5C4F1D9848}" type="slidenum">
              <a:rPr lang="en-US" smtClean="0"/>
              <a:t>7</a:t>
            </a:fld>
            <a:endParaRPr lang="en-US"/>
          </a:p>
        </p:txBody>
      </p:sp>
      <p:sp>
        <p:nvSpPr>
          <p:cNvPr id="8" name="Content Placeholder 7">
            <a:extLst>
              <a:ext uri="{FF2B5EF4-FFF2-40B4-BE49-F238E27FC236}">
                <a16:creationId xmlns:a16="http://schemas.microsoft.com/office/drawing/2014/main" id="{53A3DB0E-5BD9-F84A-9587-BE942FBD3677}"/>
              </a:ext>
            </a:extLst>
          </p:cNvPr>
          <p:cNvSpPr>
            <a:spLocks noGrp="1"/>
          </p:cNvSpPr>
          <p:nvPr>
            <p:ph sz="quarter" idx="16"/>
          </p:nvPr>
        </p:nvSpPr>
        <p:spPr>
          <a:xfrm>
            <a:off x="8102084" y="1314861"/>
            <a:ext cx="3515444" cy="228600"/>
          </a:xfrm>
        </p:spPr>
        <p:txBody>
          <a:bodyPr>
            <a:normAutofit fontScale="55000" lnSpcReduction="20000"/>
          </a:bodyPr>
          <a:lstStyle/>
          <a:p>
            <a:endParaRPr lang="en-US" dirty="0"/>
          </a:p>
        </p:txBody>
      </p:sp>
      <p:sp>
        <p:nvSpPr>
          <p:cNvPr id="9" name="Content Placeholder 8">
            <a:extLst>
              <a:ext uri="{FF2B5EF4-FFF2-40B4-BE49-F238E27FC236}">
                <a16:creationId xmlns:a16="http://schemas.microsoft.com/office/drawing/2014/main" id="{0BEE60B2-AA4F-D64C-AD39-460D32043CC4}"/>
              </a:ext>
            </a:extLst>
          </p:cNvPr>
          <p:cNvSpPr>
            <a:spLocks noGrp="1"/>
          </p:cNvSpPr>
          <p:nvPr>
            <p:ph sz="half" idx="17"/>
          </p:nvPr>
        </p:nvSpPr>
        <p:spPr>
          <a:xfrm>
            <a:off x="8121260" y="1314860"/>
            <a:ext cx="3515444" cy="4831789"/>
          </a:xfrm>
        </p:spPr>
        <p:txBody>
          <a:bodyPr/>
          <a:lstStyle/>
          <a:p>
            <a:pPr marL="0" indent="0">
              <a:buNone/>
            </a:pPr>
            <a:r>
              <a:rPr lang="en-US" b="1" dirty="0"/>
              <a:t>Trait 3 – Clarity and Command of Standard English Conventions</a:t>
            </a:r>
          </a:p>
          <a:p>
            <a:r>
              <a:rPr lang="en-US" dirty="0"/>
              <a:t>Use correct sentence structure to ensure clarity</a:t>
            </a:r>
          </a:p>
          <a:p>
            <a:r>
              <a:rPr lang="en-US" dirty="0"/>
              <a:t>Apply conventions of standard English</a:t>
            </a:r>
          </a:p>
          <a:p>
            <a:r>
              <a:rPr lang="en-US" dirty="0"/>
              <a:t>Avoid errors in mechanics and conventions to avoid interfering with comprehension</a:t>
            </a:r>
          </a:p>
          <a:p>
            <a:endParaRPr lang="en-US" dirty="0"/>
          </a:p>
          <a:p>
            <a:pPr marL="0" indent="0">
              <a:buNone/>
            </a:pPr>
            <a:r>
              <a:rPr lang="en-US" dirty="0"/>
              <a:t>Response is not expected to be perfect.</a:t>
            </a:r>
          </a:p>
        </p:txBody>
      </p:sp>
    </p:spTree>
    <p:extLst>
      <p:ext uri="{BB962C8B-B14F-4D97-AF65-F5344CB8AC3E}">
        <p14:creationId xmlns:p14="http://schemas.microsoft.com/office/powerpoint/2010/main" val="41361625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027" y="412257"/>
            <a:ext cx="8450317" cy="797670"/>
          </a:xfrm>
        </p:spPr>
        <p:txBody>
          <a:bodyPr>
            <a:normAutofit fontScale="90000"/>
          </a:bodyPr>
          <a:lstStyle/>
          <a:p>
            <a:r>
              <a:rPr lang="en-US" dirty="0"/>
              <a:t>Expectations for Constructed Response</a:t>
            </a:r>
          </a:p>
        </p:txBody>
      </p:sp>
      <p:sp>
        <p:nvSpPr>
          <p:cNvPr id="3" name="Content Placeholder 2"/>
          <p:cNvSpPr>
            <a:spLocks noGrp="1"/>
          </p:cNvSpPr>
          <p:nvPr>
            <p:ph idx="1"/>
          </p:nvPr>
        </p:nvSpPr>
        <p:spPr>
          <a:xfrm>
            <a:off x="769385" y="1209927"/>
            <a:ext cx="8229600" cy="4819213"/>
          </a:xfrm>
        </p:spPr>
        <p:txBody>
          <a:bodyPr>
            <a:normAutofit/>
          </a:bodyPr>
          <a:lstStyle/>
          <a:p>
            <a:pPr marL="0" indent="0">
              <a:buNone/>
            </a:pPr>
            <a:r>
              <a:rPr lang="en-US" b="1" dirty="0"/>
              <a:t>When you write . . . </a:t>
            </a:r>
          </a:p>
          <a:p>
            <a:pPr lvl="0"/>
            <a:r>
              <a:rPr lang="en-US" b="1" dirty="0"/>
              <a:t>determine which position presented </a:t>
            </a:r>
            <a:r>
              <a:rPr lang="en-US" dirty="0"/>
              <a:t>in the passage(s) is </a:t>
            </a:r>
            <a:r>
              <a:rPr lang="en-US" b="1" dirty="0"/>
              <a:t>better supported </a:t>
            </a:r>
            <a:r>
              <a:rPr lang="en-US" dirty="0"/>
              <a:t>by evidence from the passage(s)</a:t>
            </a:r>
          </a:p>
          <a:p>
            <a:pPr lvl="0"/>
            <a:r>
              <a:rPr lang="en-US" b="1" dirty="0"/>
              <a:t>explain why the position you chose is the better-supported one</a:t>
            </a:r>
            <a:endParaRPr lang="en-US" dirty="0"/>
          </a:p>
          <a:p>
            <a:pPr lvl="0"/>
            <a:r>
              <a:rPr lang="en-US" b="1" dirty="0"/>
              <a:t>remember, the better-supported position is not necessarily the position</a:t>
            </a:r>
            <a:r>
              <a:rPr lang="en-US" dirty="0"/>
              <a:t> </a:t>
            </a:r>
            <a:r>
              <a:rPr lang="en-US" b="1" dirty="0"/>
              <a:t>you agree with</a:t>
            </a:r>
            <a:endParaRPr lang="en-US" dirty="0"/>
          </a:p>
          <a:p>
            <a:pPr lvl="0"/>
            <a:r>
              <a:rPr lang="en-US" b="1" dirty="0"/>
              <a:t>defend your assertions with multiple pieces of evidence </a:t>
            </a:r>
            <a:r>
              <a:rPr lang="en-US" dirty="0"/>
              <a:t>from the passage(s)</a:t>
            </a:r>
          </a:p>
          <a:p>
            <a:pPr lvl="0"/>
            <a:r>
              <a:rPr lang="en-US" b="1" dirty="0"/>
              <a:t>build your main points thoroughly</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A0787430-367F-844C-868B-A0250E95AAAB}" type="slidenum">
              <a:rPr lang="en-US" smtClean="0"/>
              <a:t>70</a:t>
            </a:fld>
            <a:endParaRPr lang="en-US" dirty="0"/>
          </a:p>
        </p:txBody>
      </p:sp>
    </p:spTree>
    <p:extLst>
      <p:ext uri="{BB962C8B-B14F-4D97-AF65-F5344CB8AC3E}">
        <p14:creationId xmlns:p14="http://schemas.microsoft.com/office/powerpoint/2010/main" val="109277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Both Sides Now</a:t>
            </a:r>
          </a:p>
        </p:txBody>
      </p:sp>
      <p:sp>
        <p:nvSpPr>
          <p:cNvPr id="3" name="Slide Number Placeholder 2"/>
          <p:cNvSpPr>
            <a:spLocks noGrp="1"/>
          </p:cNvSpPr>
          <p:nvPr>
            <p:ph type="sldNum" sz="quarter" idx="12"/>
          </p:nvPr>
        </p:nvSpPr>
        <p:spPr/>
        <p:txBody>
          <a:bodyPr/>
          <a:lstStyle/>
          <a:p>
            <a:fld id="{A0787430-367F-844C-868B-A0250E95AAAB}" type="slidenum">
              <a:rPr lang="en-US" smtClean="0"/>
              <a:t>71</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436591"/>
            <a:ext cx="3657600" cy="3909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5843753" y="1094655"/>
            <a:ext cx="4603531" cy="5166982"/>
          </a:xfrm>
          <a:prstGeom prst="rect">
            <a:avLst/>
          </a:prstGeom>
        </p:spPr>
        <p:txBody>
          <a:bodyPr>
            <a:noAutofit/>
          </a:bodyPr>
          <a:lstStyle>
            <a:lvl1pPr marL="342900" indent="-342900" algn="l" defTabSz="457200" rtl="0" eaLnBrk="1" latinLnBrk="0" hangingPunct="1">
              <a:lnSpc>
                <a:spcPct val="130000"/>
              </a:lnSpc>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lnSpc>
                <a:spcPct val="130000"/>
              </a:lnSpc>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lnSpc>
                <a:spcPct val="130000"/>
              </a:lnSpc>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lnSpc>
                <a:spcPct val="130000"/>
              </a:lnSpc>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lnSpc>
                <a:spcPct val="130000"/>
              </a:lnSpc>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latin typeface="Arial" panose="020B0604020202020204" pitchFamily="34" charset="0"/>
                <a:cs typeface="Arial" panose="020B0604020202020204" pitchFamily="34" charset="0"/>
              </a:rPr>
              <a:t>Students should</a:t>
            </a:r>
          </a:p>
          <a:p>
            <a:r>
              <a:rPr lang="en-US" sz="2400" dirty="0">
                <a:latin typeface="Arial" panose="020B0604020202020204" pitchFamily="34" charset="0"/>
                <a:cs typeface="Arial" panose="020B0604020202020204" pitchFamily="34" charset="0"/>
              </a:rPr>
              <a:t>List the evidence that supports</a:t>
            </a:r>
          </a:p>
          <a:p>
            <a:r>
              <a:rPr lang="en-US" sz="2400" dirty="0">
                <a:latin typeface="Arial" panose="020B0604020202020204" pitchFamily="34" charset="0"/>
                <a:cs typeface="Arial" panose="020B0604020202020204" pitchFamily="34" charset="0"/>
              </a:rPr>
              <a:t>List the evidence that opposes</a:t>
            </a:r>
          </a:p>
          <a:p>
            <a:r>
              <a:rPr lang="en-US" sz="2400" dirty="0">
                <a:latin typeface="Arial" panose="020B0604020202020204" pitchFamily="34" charset="0"/>
                <a:cs typeface="Arial" panose="020B0604020202020204" pitchFamily="34" charset="0"/>
              </a:rPr>
              <a:t>Evaluate the evidence</a:t>
            </a:r>
          </a:p>
          <a:p>
            <a:r>
              <a:rPr lang="en-US" sz="2400" dirty="0">
                <a:latin typeface="Arial" panose="020B0604020202020204" pitchFamily="34" charset="0"/>
                <a:cs typeface="Arial" panose="020B0604020202020204" pitchFamily="34" charset="0"/>
              </a:rPr>
              <a:t>Select the position that is better supported</a:t>
            </a:r>
          </a:p>
          <a:p>
            <a:r>
              <a:rPr lang="en-US" sz="2400" dirty="0">
                <a:latin typeface="Arial" panose="020B0604020202020204" pitchFamily="34" charset="0"/>
                <a:cs typeface="Arial" panose="020B0604020202020204" pitchFamily="34" charset="0"/>
              </a:rPr>
              <a:t>Provide reasons why (analysis/evaluation)</a:t>
            </a:r>
          </a:p>
        </p:txBody>
      </p:sp>
    </p:spTree>
    <p:extLst>
      <p:ext uri="{BB962C8B-B14F-4D97-AF65-F5344CB8AC3E}">
        <p14:creationId xmlns:p14="http://schemas.microsoft.com/office/powerpoint/2010/main" val="14499512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02710-AD71-452B-9933-E1E006C3DC9F}"/>
              </a:ext>
            </a:extLst>
          </p:cNvPr>
          <p:cNvSpPr>
            <a:spLocks noGrp="1"/>
          </p:cNvSpPr>
          <p:nvPr>
            <p:ph type="title"/>
          </p:nvPr>
        </p:nvSpPr>
        <p:spPr>
          <a:xfrm>
            <a:off x="1825083" y="525109"/>
            <a:ext cx="8513956" cy="543838"/>
          </a:xfrm>
        </p:spPr>
        <p:txBody>
          <a:bodyPr/>
          <a:lstStyle/>
          <a:p>
            <a:r>
              <a:rPr lang="en-US" dirty="0"/>
              <a:t>Build the Claim</a:t>
            </a:r>
          </a:p>
        </p:txBody>
      </p:sp>
      <p:sp>
        <p:nvSpPr>
          <p:cNvPr id="3" name="Slide Number Placeholder 2">
            <a:extLst>
              <a:ext uri="{FF2B5EF4-FFF2-40B4-BE49-F238E27FC236}">
                <a16:creationId xmlns:a16="http://schemas.microsoft.com/office/drawing/2014/main" id="{23718C3C-AAAA-4E4C-BAB4-37E4C9C87F03}"/>
              </a:ext>
            </a:extLst>
          </p:cNvPr>
          <p:cNvSpPr>
            <a:spLocks noGrp="1"/>
          </p:cNvSpPr>
          <p:nvPr>
            <p:ph type="sldNum" sz="quarter" idx="12"/>
          </p:nvPr>
        </p:nvSpPr>
        <p:spPr/>
        <p:txBody>
          <a:bodyPr/>
          <a:lstStyle/>
          <a:p>
            <a:fld id="{BAE26A2A-DE5F-EA41-900F-AB5C4F1D9848}" type="slidenum">
              <a:rPr lang="en-US" smtClean="0"/>
              <a:t>72</a:t>
            </a:fld>
            <a:endParaRPr lang="en-US"/>
          </a:p>
        </p:txBody>
      </p:sp>
      <p:graphicFrame>
        <p:nvGraphicFramePr>
          <p:cNvPr id="6" name="Diagram 5">
            <a:extLst>
              <a:ext uri="{FF2B5EF4-FFF2-40B4-BE49-F238E27FC236}">
                <a16:creationId xmlns:a16="http://schemas.microsoft.com/office/drawing/2014/main" id="{6EF87833-7C23-4005-9954-3C9FB8137990}"/>
              </a:ext>
            </a:extLst>
          </p:cNvPr>
          <p:cNvGraphicFramePr/>
          <p:nvPr/>
        </p:nvGraphicFramePr>
        <p:xfrm>
          <a:off x="2399764" y="1426040"/>
          <a:ext cx="7134895" cy="4893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28509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Now I’m ready . . . </a:t>
            </a:r>
          </a:p>
        </p:txBody>
      </p:sp>
      <p:graphicFrame>
        <p:nvGraphicFramePr>
          <p:cNvPr id="5" name="Table 4"/>
          <p:cNvGraphicFramePr>
            <a:graphicFrameLocks noGrp="1"/>
          </p:cNvGraphicFramePr>
          <p:nvPr>
            <p:extLst>
              <p:ext uri="{D42A27DB-BD31-4B8C-83A1-F6EECF244321}">
                <p14:modId xmlns:p14="http://schemas.microsoft.com/office/powerpoint/2010/main" val="3658674594"/>
              </p:ext>
            </p:extLst>
          </p:nvPr>
        </p:nvGraphicFramePr>
        <p:xfrm>
          <a:off x="567408" y="1325880"/>
          <a:ext cx="8452624" cy="4206240"/>
        </p:xfrm>
        <a:graphic>
          <a:graphicData uri="http://schemas.openxmlformats.org/drawingml/2006/table">
            <a:tbl>
              <a:tblPr firstRow="1" bandRow="1">
                <a:tableStyleId>{3B4B98B0-60AC-42C2-AFA5-B58CD77FA1E5}</a:tableStyleId>
              </a:tblPr>
              <a:tblGrid>
                <a:gridCol w="1770341">
                  <a:extLst>
                    <a:ext uri="{9D8B030D-6E8A-4147-A177-3AD203B41FA5}">
                      <a16:colId xmlns:a16="http://schemas.microsoft.com/office/drawing/2014/main" val="20000"/>
                    </a:ext>
                  </a:extLst>
                </a:gridCol>
                <a:gridCol w="6682283">
                  <a:extLst>
                    <a:ext uri="{9D8B030D-6E8A-4147-A177-3AD203B41FA5}">
                      <a16:colId xmlns:a16="http://schemas.microsoft.com/office/drawing/2014/main" val="20001"/>
                    </a:ext>
                  </a:extLst>
                </a:gridCol>
              </a:tblGrid>
              <a:tr h="370840">
                <a:tc>
                  <a:txBody>
                    <a:bodyPr/>
                    <a:lstStyle/>
                    <a:p>
                      <a:r>
                        <a:rPr lang="en-US" sz="2000" b="0" dirty="0"/>
                        <a:t>Claim</a:t>
                      </a:r>
                      <a:endParaRPr lang="en-US" sz="2000" b="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b="0" dirty="0"/>
                        <a:t>States what is being argued</a:t>
                      </a:r>
                      <a:r>
                        <a:rPr lang="en-US" sz="2000" b="0" baseline="0" dirty="0"/>
                        <a:t> and what points are being made. An effective claim is debatable, narrow enough to deal with in a writing, and has valid evidence to support it.</a:t>
                      </a:r>
                      <a:endParaRPr lang="en-US" sz="2000" b="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marL="0" indent="0" algn="l"/>
                      <a:r>
                        <a:rPr lang="en-US" sz="2000" dirty="0"/>
                        <a:t>Evidence</a:t>
                      </a:r>
                      <a:endParaRPr lang="en-US" sz="2000" b="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alpha val="20000"/>
                      </a:srgbClr>
                    </a:solidFill>
                  </a:tcPr>
                </a:tc>
                <a:tc>
                  <a:txBody>
                    <a:bodyPr/>
                    <a:lstStyle/>
                    <a:p>
                      <a:r>
                        <a:rPr lang="en-US" sz="2000" dirty="0"/>
                        <a:t>Supports the claim; not personal opinions, but, information from reliable sources (texts).</a:t>
                      </a:r>
                      <a:endParaRPr lang="en-US" sz="2000" b="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alpha val="20000"/>
                      </a:srgbClr>
                    </a:solidFill>
                  </a:tcPr>
                </a:tc>
                <a:extLst>
                  <a:ext uri="{0D108BD9-81ED-4DB2-BD59-A6C34878D82A}">
                    <a16:rowId xmlns:a16="http://schemas.microsoft.com/office/drawing/2014/main" val="10001"/>
                  </a:ext>
                </a:extLst>
              </a:tr>
              <a:tr h="370840">
                <a:tc>
                  <a:txBody>
                    <a:bodyPr/>
                    <a:lstStyle/>
                    <a:p>
                      <a:r>
                        <a:rPr lang="en-US" sz="2000" dirty="0"/>
                        <a:t>Bridge</a:t>
                      </a:r>
                      <a:endParaRPr lang="en-US" sz="2000" b="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The logical connection between the evidence and the claim</a:t>
                      </a:r>
                      <a:r>
                        <a:rPr lang="en-US" sz="2000" baseline="0" dirty="0"/>
                        <a:t> - e</a:t>
                      </a:r>
                      <a:r>
                        <a:rPr lang="en-US" sz="2000" dirty="0"/>
                        <a:t>xplains how the pieces of evidence are connected to the claim. </a:t>
                      </a:r>
                      <a:endParaRPr lang="en-US" sz="2000" b="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US" sz="2000" dirty="0"/>
                        <a:t>Counterclaim</a:t>
                      </a:r>
                      <a:endParaRPr lang="en-US" sz="2000" b="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alpha val="20000"/>
                      </a:srgbClr>
                    </a:solidFill>
                  </a:tcPr>
                </a:tc>
                <a:tc>
                  <a:txBody>
                    <a:bodyPr/>
                    <a:lstStyle/>
                    <a:p>
                      <a:r>
                        <a:rPr lang="en-US" sz="2000" dirty="0"/>
                        <a:t>A claim that negates or disagrees</a:t>
                      </a:r>
                      <a:r>
                        <a:rPr lang="en-US" sz="2000" baseline="0" dirty="0"/>
                        <a:t> with the claim.</a:t>
                      </a:r>
                      <a:endParaRPr lang="en-US" sz="2000" b="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alpha val="20000"/>
                      </a:srgbClr>
                    </a:solidFill>
                  </a:tcPr>
                </a:tc>
                <a:extLst>
                  <a:ext uri="{0D108BD9-81ED-4DB2-BD59-A6C34878D82A}">
                    <a16:rowId xmlns:a16="http://schemas.microsoft.com/office/drawing/2014/main" val="10003"/>
                  </a:ext>
                </a:extLst>
              </a:tr>
              <a:tr h="370840">
                <a:tc>
                  <a:txBody>
                    <a:bodyPr/>
                    <a:lstStyle/>
                    <a:p>
                      <a:r>
                        <a:rPr lang="en-US" sz="2000" dirty="0"/>
                        <a:t>Rebuttal</a:t>
                      </a:r>
                      <a:endParaRPr lang="en-US" sz="2000" b="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Evidence that negates or disagrees with the counterclaim.</a:t>
                      </a:r>
                      <a:endParaRPr lang="en-US" sz="2000" b="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r>
                        <a:rPr lang="en-US" sz="2000" dirty="0"/>
                        <a:t>Conclusion</a:t>
                      </a:r>
                      <a:endParaRPr lang="en-US" sz="2000" b="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alpha val="20000"/>
                      </a:srgbClr>
                    </a:solidFill>
                  </a:tcPr>
                </a:tc>
                <a:tc>
                  <a:txBody>
                    <a:bodyPr/>
                    <a:lstStyle/>
                    <a:p>
                      <a:r>
                        <a:rPr lang="en-US" sz="2000" dirty="0"/>
                        <a:t>Closes the essay and once more attempts to convince</a:t>
                      </a:r>
                      <a:r>
                        <a:rPr lang="en-US" sz="2000" baseline="0" dirty="0"/>
                        <a:t> the reader that the claim is the best position on the issue.</a:t>
                      </a:r>
                      <a:endParaRPr lang="en-US" sz="2000" b="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alpha val="20000"/>
                      </a:srgbClr>
                    </a:solidFill>
                  </a:tcPr>
                </a:tc>
                <a:extLst>
                  <a:ext uri="{0D108BD9-81ED-4DB2-BD59-A6C34878D82A}">
                    <a16:rowId xmlns:a16="http://schemas.microsoft.com/office/drawing/2014/main" val="10005"/>
                  </a:ext>
                </a:extLst>
              </a:tr>
            </a:tbl>
          </a:graphicData>
        </a:graphic>
      </p:graphicFrame>
      <p:sp>
        <p:nvSpPr>
          <p:cNvPr id="4" name="Slide Number Placeholder 3"/>
          <p:cNvSpPr>
            <a:spLocks noGrp="1"/>
          </p:cNvSpPr>
          <p:nvPr>
            <p:ph type="sldNum" sz="quarter" idx="4294967295"/>
          </p:nvPr>
        </p:nvSpPr>
        <p:spPr>
          <a:xfrm>
            <a:off x="1981200" y="6299738"/>
            <a:ext cx="458938" cy="321599"/>
          </a:xfrm>
          <a:prstGeom prst="rect">
            <a:avLst/>
          </a:prstGeom>
        </p:spPr>
        <p:txBody>
          <a:bodyPr/>
          <a:lstStyle/>
          <a:p>
            <a:fld id="{A0787430-367F-844C-868B-A0250E95AAAB}" type="slidenum">
              <a:rPr lang="en-US" smtClean="0"/>
              <a:pPr/>
              <a:t>73</a:t>
            </a:fld>
            <a:endParaRPr lang="en-US" dirty="0"/>
          </a:p>
        </p:txBody>
      </p:sp>
    </p:spTree>
    <p:extLst>
      <p:ext uri="{BB962C8B-B14F-4D97-AF65-F5344CB8AC3E}">
        <p14:creationId xmlns:p14="http://schemas.microsoft.com/office/powerpoint/2010/main" val="160313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Keep it Simple!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97681664"/>
              </p:ext>
            </p:extLst>
          </p:nvPr>
        </p:nvGraphicFramePr>
        <p:xfrm>
          <a:off x="620721" y="1224631"/>
          <a:ext cx="8481060" cy="5108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3"/>
          <p:cNvSpPr>
            <a:spLocks noGrp="1"/>
          </p:cNvSpPr>
          <p:nvPr>
            <p:ph type="sldNum" sz="quarter" idx="4294967295"/>
          </p:nvPr>
        </p:nvSpPr>
        <p:spPr bwMode="auto">
          <a:xfrm>
            <a:off x="1981200" y="6299738"/>
            <a:ext cx="458938" cy="3215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30000"/>
              </a:lnSpc>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30000"/>
              </a:lnSpc>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130000"/>
              </a:lnSpc>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fld id="{ED411823-6530-4F4C-807F-C6B0047F8842}" type="slidenum">
              <a:rPr lang="en-US" altLang="en-US" sz="1200">
                <a:solidFill>
                  <a:srgbClr val="0084A9"/>
                </a:solidFill>
              </a:rPr>
              <a:pPr>
                <a:lnSpc>
                  <a:spcPct val="100000"/>
                </a:lnSpc>
                <a:spcBef>
                  <a:spcPct val="0"/>
                </a:spcBef>
                <a:buFontTx/>
                <a:buNone/>
              </a:pPr>
              <a:t>74</a:t>
            </a:fld>
            <a:endParaRPr lang="en-US" altLang="en-US" sz="1200" dirty="0">
              <a:solidFill>
                <a:srgbClr val="0084A9"/>
              </a:solidFill>
            </a:endParaRPr>
          </a:p>
        </p:txBody>
      </p:sp>
    </p:spTree>
    <p:extLst>
      <p:ext uri="{BB962C8B-B14F-4D97-AF65-F5344CB8AC3E}">
        <p14:creationId xmlns:p14="http://schemas.microsoft.com/office/powerpoint/2010/main" val="2432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p:txBody>
          <a:bodyPr/>
          <a:lstStyle/>
          <a:p>
            <a:r>
              <a:rPr lang="en-US" sz="4800" spc="-75" dirty="0"/>
              <a:t>A Few Insights to Improve Student Performance</a:t>
            </a:r>
            <a:endParaRPr lang="en-US" dirty="0"/>
          </a:p>
        </p:txBody>
      </p:sp>
      <p:sp>
        <p:nvSpPr>
          <p:cNvPr id="6" name="Text Placeholder 5">
            <a:extLst>
              <a:ext uri="{FF2B5EF4-FFF2-40B4-BE49-F238E27FC236}">
                <a16:creationId xmlns:a16="http://schemas.microsoft.com/office/drawing/2014/main" id="{71C6C985-AAFA-AA40-8274-71A0669CA8E6}"/>
              </a:ext>
            </a:extLst>
          </p:cNvPr>
          <p:cNvSpPr>
            <a:spLocks noGrp="1"/>
          </p:cNvSpPr>
          <p:nvPr>
            <p:ph type="body" idx="1"/>
          </p:nvPr>
        </p:nvSpPr>
        <p:spPr/>
        <p:txBody>
          <a:bodyPr/>
          <a:lstStyle/>
          <a:p>
            <a:r>
              <a:rPr lang="en-US" dirty="0"/>
              <a:t>What Earns Points</a:t>
            </a:r>
          </a:p>
        </p:txBody>
      </p:sp>
      <p:pic>
        <p:nvPicPr>
          <p:cNvPr id="13" name="Picture Placeholder 12">
            <a:extLst>
              <a:ext uri="{FF2B5EF4-FFF2-40B4-BE49-F238E27FC236}">
                <a16:creationId xmlns:a16="http://schemas.microsoft.com/office/drawing/2014/main" id="{BFC52E47-E16A-504A-8BF0-51182B6B1191}"/>
              </a:ext>
            </a:extLst>
          </p:cNvPr>
          <p:cNvPicPr>
            <a:picLocks noGrp="1" noChangeAspect="1"/>
          </p:cNvPicPr>
          <p:nvPr>
            <p:ph type="pic" sz="quarter" idx="11"/>
          </p:nvPr>
        </p:nvPicPr>
        <p:blipFill>
          <a:blip r:embed="rId3"/>
          <a:srcRect l="29377" r="29377"/>
          <a:stretch>
            <a:fillRect/>
          </a:stretch>
        </p:blipFill>
        <p:spPr>
          <a:xfrm>
            <a:off x="6567491" y="230189"/>
            <a:ext cx="4100513" cy="6627813"/>
          </a:xfrm>
        </p:spPr>
      </p:pic>
      <p:sp>
        <p:nvSpPr>
          <p:cNvPr id="8" name="Slide Number Placeholder 3"/>
          <p:cNvSpPr>
            <a:spLocks noGrp="1"/>
          </p:cNvSpPr>
          <p:nvPr>
            <p:ph type="sldNum" sz="quarter" idx="4294967295"/>
          </p:nvPr>
        </p:nvSpPr>
        <p:spPr bwMode="auto">
          <a:xfrm>
            <a:off x="1825082" y="6446837"/>
            <a:ext cx="2057400" cy="2180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30000"/>
              </a:lnSpc>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30000"/>
              </a:lnSpc>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130000"/>
              </a:lnSpc>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fld id="{ED411823-6530-4F4C-807F-C6B0047F8842}" type="slidenum">
              <a:rPr lang="en-US" altLang="en-US" sz="900" strike="sngStrike">
                <a:solidFill>
                  <a:schemeClr val="tx1">
                    <a:lumMod val="50000"/>
                    <a:lumOff val="50000"/>
                  </a:schemeClr>
                </a:solidFill>
              </a:rPr>
              <a:pPr>
                <a:lnSpc>
                  <a:spcPct val="100000"/>
                </a:lnSpc>
                <a:spcBef>
                  <a:spcPct val="0"/>
                </a:spcBef>
                <a:buFontTx/>
                <a:buNone/>
              </a:pPr>
              <a:t>75</a:t>
            </a:fld>
            <a:endParaRPr lang="en-US" altLang="en-US" sz="900" strike="sngStrike" dirty="0">
              <a:solidFill>
                <a:schemeClr val="tx1">
                  <a:lumMod val="50000"/>
                  <a:lumOff val="50000"/>
                </a:schemeClr>
              </a:solidFill>
            </a:endParaRPr>
          </a:p>
        </p:txBody>
      </p:sp>
    </p:spTree>
    <p:extLst>
      <p:ext uri="{BB962C8B-B14F-4D97-AF65-F5344CB8AC3E}">
        <p14:creationId xmlns:p14="http://schemas.microsoft.com/office/powerpoint/2010/main" val="10670451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23051" y="5087520"/>
            <a:ext cx="142869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normAutofit/>
          </a:bodyPr>
          <a:lstStyle/>
          <a:p>
            <a:r>
              <a:rPr lang="en-US" dirty="0"/>
              <a:t> What Earns Points</a:t>
            </a:r>
          </a:p>
        </p:txBody>
      </p:sp>
      <p:sp>
        <p:nvSpPr>
          <p:cNvPr id="3" name="Content Placeholder 2"/>
          <p:cNvSpPr>
            <a:spLocks noGrp="1"/>
          </p:cNvSpPr>
          <p:nvPr>
            <p:ph idx="1"/>
          </p:nvPr>
        </p:nvSpPr>
        <p:spPr>
          <a:xfrm>
            <a:off x="610654" y="1400064"/>
            <a:ext cx="8229600" cy="4617147"/>
          </a:xfrm>
        </p:spPr>
        <p:txBody>
          <a:bodyPr>
            <a:normAutofit/>
          </a:bodyPr>
          <a:lstStyle/>
          <a:p>
            <a:r>
              <a:rPr lang="en-US" sz="2800" dirty="0"/>
              <a:t>Going beyond merely stating which side is better supported</a:t>
            </a:r>
          </a:p>
          <a:p>
            <a:pPr lvl="1"/>
            <a:r>
              <a:rPr lang="en-US" sz="2800" dirty="0"/>
              <a:t>A single statement of a stance is considered insufficient</a:t>
            </a:r>
          </a:p>
          <a:p>
            <a:pPr lvl="1"/>
            <a:r>
              <a:rPr lang="en-US" sz="2800" dirty="0"/>
              <a:t>Needs to include the “why”</a:t>
            </a:r>
          </a:p>
          <a:p>
            <a:r>
              <a:rPr lang="en-US" sz="2800" dirty="0"/>
              <a:t>Doing more than just using quotations</a:t>
            </a:r>
          </a:p>
          <a:p>
            <a:pPr lvl="1"/>
            <a:r>
              <a:rPr lang="en-US" sz="2800" dirty="0"/>
              <a:t>Evidence cited must support the overall message and must be analyzed in some way</a:t>
            </a:r>
          </a:p>
          <a:p>
            <a:pPr lvl="1"/>
            <a:endParaRPr lang="en-US" sz="2800" dirty="0"/>
          </a:p>
        </p:txBody>
      </p:sp>
      <p:sp>
        <p:nvSpPr>
          <p:cNvPr id="8" name="Slide Number Placeholder 3"/>
          <p:cNvSpPr>
            <a:spLocks noGrp="1"/>
          </p:cNvSpPr>
          <p:nvPr>
            <p:ph type="sldNum" sz="quarter" idx="4294967295"/>
          </p:nvPr>
        </p:nvSpPr>
        <p:spPr bwMode="auto">
          <a:xfrm>
            <a:off x="1825082" y="6446837"/>
            <a:ext cx="2057400" cy="2180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30000"/>
              </a:lnSpc>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30000"/>
              </a:lnSpc>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130000"/>
              </a:lnSpc>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fld id="{ED411823-6530-4F4C-807F-C6B0047F8842}" type="slidenum">
              <a:rPr lang="en-US" altLang="en-US" sz="900" strike="sngStrike">
                <a:solidFill>
                  <a:schemeClr val="tx1">
                    <a:lumMod val="50000"/>
                    <a:lumOff val="50000"/>
                  </a:schemeClr>
                </a:solidFill>
              </a:rPr>
              <a:pPr>
                <a:lnSpc>
                  <a:spcPct val="100000"/>
                </a:lnSpc>
                <a:spcBef>
                  <a:spcPct val="0"/>
                </a:spcBef>
                <a:buFontTx/>
                <a:buNone/>
              </a:pPr>
              <a:t>76</a:t>
            </a:fld>
            <a:endParaRPr lang="en-US" altLang="en-US" sz="900" strike="sngStrike" dirty="0">
              <a:solidFill>
                <a:schemeClr val="tx1">
                  <a:lumMod val="50000"/>
                  <a:lumOff val="50000"/>
                </a:schemeClr>
              </a:solidFill>
            </a:endParaRPr>
          </a:p>
        </p:txBody>
      </p:sp>
    </p:spTree>
    <p:extLst>
      <p:ext uri="{BB962C8B-B14F-4D97-AF65-F5344CB8AC3E}">
        <p14:creationId xmlns:p14="http://schemas.microsoft.com/office/powerpoint/2010/main" val="14634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Earns Points </a:t>
            </a:r>
          </a:p>
        </p:txBody>
      </p:sp>
      <p:sp>
        <p:nvSpPr>
          <p:cNvPr id="3" name="Content Placeholder 2"/>
          <p:cNvSpPr>
            <a:spLocks noGrp="1"/>
          </p:cNvSpPr>
          <p:nvPr>
            <p:ph idx="1"/>
          </p:nvPr>
        </p:nvSpPr>
        <p:spPr>
          <a:xfrm>
            <a:off x="401444" y="1558856"/>
            <a:ext cx="8229600" cy="4617147"/>
          </a:xfrm>
        </p:spPr>
        <p:txBody>
          <a:bodyPr>
            <a:normAutofit/>
          </a:bodyPr>
          <a:lstStyle/>
          <a:p>
            <a:r>
              <a:rPr lang="en-US" sz="2800" b="1" dirty="0"/>
              <a:t>Analyzing</a:t>
            </a:r>
            <a:r>
              <a:rPr lang="en-US" sz="2800" dirty="0"/>
              <a:t> the issue or the quality of the argument through which both sides are presented</a:t>
            </a:r>
          </a:p>
          <a:p>
            <a:pPr lvl="1"/>
            <a:r>
              <a:rPr lang="en-US" sz="2800" u="sng" dirty="0"/>
              <a:t>Evidence</a:t>
            </a:r>
            <a:r>
              <a:rPr lang="en-US" sz="2800" dirty="0"/>
              <a:t> cited must support overall message </a:t>
            </a:r>
            <a:r>
              <a:rPr lang="en-US" sz="2800" b="1" dirty="0"/>
              <a:t>and</a:t>
            </a:r>
            <a:r>
              <a:rPr lang="en-US" sz="2800" dirty="0"/>
              <a:t> must be </a:t>
            </a:r>
            <a:r>
              <a:rPr lang="en-US" sz="2800" u="sng" dirty="0"/>
              <a:t>analyzed</a:t>
            </a:r>
            <a:r>
              <a:rPr lang="en-US" sz="2800" dirty="0"/>
              <a:t> in some way</a:t>
            </a:r>
          </a:p>
          <a:p>
            <a:pPr marL="342883" lvl="1" indent="0">
              <a:buNone/>
            </a:pPr>
            <a:endParaRPr lang="en-US" sz="2800" dirty="0"/>
          </a:p>
          <a:p>
            <a:r>
              <a:rPr lang="en-US" sz="2800" dirty="0"/>
              <a:t>Demonstrating that the test-taker has </a:t>
            </a:r>
            <a:r>
              <a:rPr lang="en-US" sz="2800" i="1" dirty="0"/>
              <a:t>engaged with the text </a:t>
            </a:r>
            <a:r>
              <a:rPr lang="en-US" sz="2800" dirty="0"/>
              <a:t>and has </a:t>
            </a:r>
            <a:r>
              <a:rPr lang="en-US" sz="2800" i="1" dirty="0"/>
              <a:t>created a text-based argument</a:t>
            </a:r>
          </a:p>
          <a:p>
            <a:pPr lvl="1"/>
            <a:endParaRPr lang="en-US" sz="2800" dirty="0"/>
          </a:p>
        </p:txBody>
      </p:sp>
      <p:sp>
        <p:nvSpPr>
          <p:cNvPr id="6" name="Slide Number Placeholder 3"/>
          <p:cNvSpPr>
            <a:spLocks noGrp="1"/>
          </p:cNvSpPr>
          <p:nvPr>
            <p:ph type="sldNum" sz="quarter" idx="4294967295"/>
          </p:nvPr>
        </p:nvSpPr>
        <p:spPr bwMode="auto">
          <a:xfrm>
            <a:off x="1825082" y="6446837"/>
            <a:ext cx="2057400" cy="2180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30000"/>
              </a:lnSpc>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30000"/>
              </a:lnSpc>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130000"/>
              </a:lnSpc>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fld id="{ED411823-6530-4F4C-807F-C6B0047F8842}" type="slidenum">
              <a:rPr lang="en-US" altLang="en-US" sz="900" strike="sngStrike">
                <a:solidFill>
                  <a:schemeClr val="tx1">
                    <a:lumMod val="50000"/>
                    <a:lumOff val="50000"/>
                  </a:schemeClr>
                </a:solidFill>
              </a:rPr>
              <a:pPr>
                <a:lnSpc>
                  <a:spcPct val="100000"/>
                </a:lnSpc>
                <a:spcBef>
                  <a:spcPct val="0"/>
                </a:spcBef>
                <a:buFontTx/>
                <a:buNone/>
              </a:pPr>
              <a:t>77</a:t>
            </a:fld>
            <a:endParaRPr lang="en-US" altLang="en-US" sz="900" strike="sngStrike" dirty="0">
              <a:solidFill>
                <a:schemeClr val="tx1">
                  <a:lumMod val="50000"/>
                  <a:lumOff val="50000"/>
                </a:schemeClr>
              </a:solidFill>
            </a:endParaRPr>
          </a:p>
        </p:txBody>
      </p:sp>
    </p:spTree>
    <p:extLst>
      <p:ext uri="{BB962C8B-B14F-4D97-AF65-F5344CB8AC3E}">
        <p14:creationId xmlns:p14="http://schemas.microsoft.com/office/powerpoint/2010/main" val="158485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Interact with Text – Analyze</a:t>
            </a:r>
          </a:p>
        </p:txBody>
      </p:sp>
      <p:sp>
        <p:nvSpPr>
          <p:cNvPr id="9" name="Slide Number Placeholder 3"/>
          <p:cNvSpPr>
            <a:spLocks noGrp="1"/>
          </p:cNvSpPr>
          <p:nvPr>
            <p:ph type="sldNum" sz="quarter" idx="4294967295"/>
          </p:nvPr>
        </p:nvSpPr>
        <p:spPr>
          <a:prstGeom prst="rect">
            <a:avLst/>
          </a:prstGeom>
        </p:spPr>
        <p:txBody>
          <a:bodyPr/>
          <a:lstStyle/>
          <a:p>
            <a:fld id="{A0787430-367F-844C-868B-A0250E95AAAB}" type="slidenum">
              <a:rPr lang="en-US" smtClean="0"/>
              <a:pPr/>
              <a:t>78</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82870070"/>
              </p:ext>
            </p:extLst>
          </p:nvPr>
        </p:nvGraphicFramePr>
        <p:xfrm>
          <a:off x="573977" y="1234837"/>
          <a:ext cx="8280400" cy="5029200"/>
        </p:xfrm>
        <a:graphic>
          <a:graphicData uri="http://schemas.openxmlformats.org/drawingml/2006/table">
            <a:tbl>
              <a:tblPr firstRow="1" bandRow="1">
                <a:tableStyleId>{BDBED569-4797-4DF1-A0F4-6AAB3CD982D8}</a:tableStyleId>
              </a:tblPr>
              <a:tblGrid>
                <a:gridCol w="2274807">
                  <a:extLst>
                    <a:ext uri="{9D8B030D-6E8A-4147-A177-3AD203B41FA5}">
                      <a16:colId xmlns:a16="http://schemas.microsoft.com/office/drawing/2014/main" val="20000"/>
                    </a:ext>
                  </a:extLst>
                </a:gridCol>
                <a:gridCol w="6005593">
                  <a:extLst>
                    <a:ext uri="{9D8B030D-6E8A-4147-A177-3AD203B41FA5}">
                      <a16:colId xmlns:a16="http://schemas.microsoft.com/office/drawing/2014/main" val="20001"/>
                    </a:ext>
                  </a:extLst>
                </a:gridCol>
              </a:tblGrid>
              <a:tr h="370840">
                <a:tc>
                  <a:txBody>
                    <a:bodyPr/>
                    <a:lstStyle/>
                    <a:p>
                      <a:r>
                        <a:rPr lang="en-US" sz="2000" b="0" dirty="0">
                          <a:latin typeface="Arial" panose="020B0604020202020204" pitchFamily="34" charset="0"/>
                          <a:cs typeface="Arial" panose="020B0604020202020204" pitchFamily="34" charset="0"/>
                        </a:rPr>
                        <a:t>Purpose/Context</a:t>
                      </a:r>
                    </a:p>
                  </a:txBody>
                  <a:tcPr/>
                </a:tc>
                <a:tc>
                  <a:txBody>
                    <a:bodyPr/>
                    <a:lstStyle/>
                    <a:p>
                      <a:r>
                        <a:rPr lang="en-US" sz="2000" b="0" dirty="0">
                          <a:latin typeface="Arial" panose="020B0604020202020204" pitchFamily="34" charset="0"/>
                          <a:cs typeface="Arial" panose="020B0604020202020204" pitchFamily="34" charset="0"/>
                        </a:rPr>
                        <a:t>What is the text about?</a:t>
                      </a:r>
                    </a:p>
                    <a:p>
                      <a:r>
                        <a:rPr lang="en-US" sz="2000" b="0" dirty="0">
                          <a:latin typeface="Arial" panose="020B0604020202020204" pitchFamily="34" charset="0"/>
                          <a:cs typeface="Arial" panose="020B0604020202020204" pitchFamily="34" charset="0"/>
                        </a:rPr>
                        <a:t>What type of text is it?</a:t>
                      </a:r>
                    </a:p>
                    <a:p>
                      <a:r>
                        <a:rPr lang="en-US" sz="2000" b="0" dirty="0">
                          <a:latin typeface="Arial" panose="020B0604020202020204" pitchFamily="34" charset="0"/>
                          <a:cs typeface="Arial" panose="020B0604020202020204" pitchFamily="34" charset="0"/>
                        </a:rPr>
                        <a:t>What overall purpose does the text serve?</a:t>
                      </a:r>
                    </a:p>
                  </a:txBody>
                  <a:tcPr/>
                </a:tc>
                <a:extLst>
                  <a:ext uri="{0D108BD9-81ED-4DB2-BD59-A6C34878D82A}">
                    <a16:rowId xmlns:a16="http://schemas.microsoft.com/office/drawing/2014/main" val="10000"/>
                  </a:ext>
                </a:extLst>
              </a:tr>
              <a:tr h="370840">
                <a:tc>
                  <a:txBody>
                    <a:bodyPr/>
                    <a:lstStyle/>
                    <a:p>
                      <a:r>
                        <a:rPr lang="en-US" sz="2000" b="0" dirty="0">
                          <a:latin typeface="Arial" panose="020B0604020202020204" pitchFamily="34" charset="0"/>
                          <a:cs typeface="Arial" panose="020B0604020202020204" pitchFamily="34" charset="0"/>
                        </a:rPr>
                        <a:t>Author</a:t>
                      </a:r>
                    </a:p>
                  </a:txBody>
                  <a:tcPr/>
                </a:tc>
                <a:tc>
                  <a:txBody>
                    <a:bodyPr/>
                    <a:lstStyle/>
                    <a:p>
                      <a:r>
                        <a:rPr lang="en-US" sz="2000" b="0" dirty="0">
                          <a:latin typeface="Arial" panose="020B0604020202020204" pitchFamily="34" charset="0"/>
                          <a:cs typeface="Arial" panose="020B0604020202020204" pitchFamily="34" charset="0"/>
                        </a:rPr>
                        <a:t>Who is the author of the text?</a:t>
                      </a:r>
                    </a:p>
                    <a:p>
                      <a:r>
                        <a:rPr lang="en-US" sz="2000" b="0" dirty="0">
                          <a:latin typeface="Arial" panose="020B0604020202020204" pitchFamily="34" charset="0"/>
                          <a:cs typeface="Arial" panose="020B0604020202020204" pitchFamily="34" charset="0"/>
                        </a:rPr>
                        <a:t>What qualifies him/her to write on this subject?</a:t>
                      </a:r>
                    </a:p>
                  </a:txBody>
                  <a:tcPr/>
                </a:tc>
                <a:extLst>
                  <a:ext uri="{0D108BD9-81ED-4DB2-BD59-A6C34878D82A}">
                    <a16:rowId xmlns:a16="http://schemas.microsoft.com/office/drawing/2014/main" val="10001"/>
                  </a:ext>
                </a:extLst>
              </a:tr>
              <a:tr h="370840">
                <a:tc>
                  <a:txBody>
                    <a:bodyPr/>
                    <a:lstStyle/>
                    <a:p>
                      <a:r>
                        <a:rPr lang="en-US" sz="2000" b="0" dirty="0">
                          <a:latin typeface="Arial" panose="020B0604020202020204" pitchFamily="34" charset="0"/>
                          <a:cs typeface="Arial" panose="020B0604020202020204" pitchFamily="34" charset="0"/>
                        </a:rPr>
                        <a:t>Audience</a:t>
                      </a:r>
                    </a:p>
                  </a:txBody>
                  <a:tcPr/>
                </a:tc>
                <a:tc>
                  <a:txBody>
                    <a:bodyPr/>
                    <a:lstStyle/>
                    <a:p>
                      <a:r>
                        <a:rPr lang="en-US" sz="2000" b="0" dirty="0">
                          <a:latin typeface="Arial" panose="020B0604020202020204" pitchFamily="34" charset="0"/>
                          <a:cs typeface="Arial" panose="020B0604020202020204" pitchFamily="34" charset="0"/>
                        </a:rPr>
                        <a:t>Where does the text appear?</a:t>
                      </a:r>
                    </a:p>
                    <a:p>
                      <a:r>
                        <a:rPr lang="en-US" sz="2000" b="0" baseline="0" dirty="0">
                          <a:latin typeface="Arial" panose="020B0604020202020204" pitchFamily="34" charset="0"/>
                          <a:cs typeface="Arial" panose="020B0604020202020204" pitchFamily="34" charset="0"/>
                        </a:rPr>
                        <a:t>What does the author expect the reader to do or think based on the argument/information presented?</a:t>
                      </a:r>
                      <a:endParaRPr lang="en-US" sz="2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r>
                        <a:rPr lang="en-US" sz="2000" b="0" dirty="0">
                          <a:latin typeface="Arial" panose="020B0604020202020204" pitchFamily="34" charset="0"/>
                          <a:cs typeface="Arial" panose="020B0604020202020204" pitchFamily="34" charset="0"/>
                        </a:rPr>
                        <a:t>Proof/Evidence</a:t>
                      </a:r>
                    </a:p>
                  </a:txBody>
                  <a:tcPr/>
                </a:tc>
                <a:tc>
                  <a:txBody>
                    <a:bodyPr/>
                    <a:lstStyle/>
                    <a:p>
                      <a:r>
                        <a:rPr lang="en-US" sz="2000" b="0" dirty="0">
                          <a:latin typeface="Arial" panose="020B0604020202020204" pitchFamily="34" charset="0"/>
                          <a:cs typeface="Arial" panose="020B0604020202020204" pitchFamily="34" charset="0"/>
                        </a:rPr>
                        <a:t>What type of evidence is provided? Is more than one type of evidence provided? Is evidence provided for both sides of an argument?</a:t>
                      </a:r>
                    </a:p>
                  </a:txBody>
                  <a:tcPr/>
                </a:tc>
                <a:extLst>
                  <a:ext uri="{0D108BD9-81ED-4DB2-BD59-A6C34878D82A}">
                    <a16:rowId xmlns:a16="http://schemas.microsoft.com/office/drawing/2014/main" val="10003"/>
                  </a:ext>
                </a:extLst>
              </a:tr>
              <a:tr h="370840">
                <a:tc>
                  <a:txBody>
                    <a:bodyPr/>
                    <a:lstStyle/>
                    <a:p>
                      <a:r>
                        <a:rPr lang="en-US" sz="2000" b="0" dirty="0">
                          <a:latin typeface="Arial" panose="020B0604020202020204" pitchFamily="34" charset="0"/>
                          <a:cs typeface="Arial" panose="020B0604020202020204" pitchFamily="34" charset="0"/>
                        </a:rPr>
                        <a:t>Organization/ Structure/Style</a:t>
                      </a:r>
                    </a:p>
                  </a:txBody>
                  <a:tcPr/>
                </a:tc>
                <a:tc>
                  <a:txBody>
                    <a:bodyPr/>
                    <a:lstStyle/>
                    <a:p>
                      <a:r>
                        <a:rPr lang="en-US" sz="2000" b="0" dirty="0">
                          <a:latin typeface="Arial" panose="020B0604020202020204" pitchFamily="34" charset="0"/>
                          <a:cs typeface="Arial" panose="020B0604020202020204" pitchFamily="34" charset="0"/>
                        </a:rPr>
                        <a:t>What</a:t>
                      </a:r>
                      <a:r>
                        <a:rPr lang="en-US" sz="2000" b="0" baseline="0" dirty="0">
                          <a:latin typeface="Arial" panose="020B0604020202020204" pitchFamily="34" charset="0"/>
                          <a:cs typeface="Arial" panose="020B0604020202020204" pitchFamily="34" charset="0"/>
                        </a:rPr>
                        <a:t> is the organization of the text? What is the tone? What type of sentence structure/complexity, figurative language, rhetorical questions are used?</a:t>
                      </a:r>
                      <a:endParaRPr lang="en-US" sz="2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261488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Analyze, (Evaluate), and Engage </a:t>
            </a:r>
          </a:p>
        </p:txBody>
      </p:sp>
      <p:sp>
        <p:nvSpPr>
          <p:cNvPr id="14" name="Content Placeholder 13"/>
          <p:cNvSpPr>
            <a:spLocks noGrp="1"/>
          </p:cNvSpPr>
          <p:nvPr>
            <p:ph sz="quarter" idx="4294967295"/>
          </p:nvPr>
        </p:nvSpPr>
        <p:spPr>
          <a:xfrm>
            <a:off x="6169025" y="1968064"/>
            <a:ext cx="4041775" cy="3951288"/>
          </a:xfrm>
        </p:spPr>
        <p:txBody>
          <a:bodyPr>
            <a:normAutofit/>
          </a:bodyPr>
          <a:lstStyle/>
          <a:p>
            <a:pPr marL="0" indent="0">
              <a:lnSpc>
                <a:spcPct val="100000"/>
              </a:lnSpc>
              <a:buNone/>
            </a:pPr>
            <a:r>
              <a:rPr lang="en-US" sz="1950" dirty="0"/>
              <a:t>The changing to daylight saving time twice a year is quite confusing to a lot of people, especially at the time right before and after the change. A person can become upset when they forget to change their clock each time. More accidents can also happen in rushing, when you forget to change all of your clocks. </a:t>
            </a:r>
          </a:p>
        </p:txBody>
      </p:sp>
      <p:sp>
        <p:nvSpPr>
          <p:cNvPr id="12" name="Content Placeholder 11"/>
          <p:cNvSpPr>
            <a:spLocks noGrp="1"/>
          </p:cNvSpPr>
          <p:nvPr>
            <p:ph sz="half" idx="4294967295"/>
          </p:nvPr>
        </p:nvSpPr>
        <p:spPr>
          <a:xfrm>
            <a:off x="586254" y="1832237"/>
            <a:ext cx="4040188" cy="3951288"/>
          </a:xfrm>
        </p:spPr>
        <p:txBody>
          <a:bodyPr>
            <a:noAutofit/>
          </a:bodyPr>
          <a:lstStyle/>
          <a:p>
            <a:pPr marL="0" indent="0">
              <a:lnSpc>
                <a:spcPct val="100000"/>
              </a:lnSpc>
              <a:buNone/>
            </a:pPr>
            <a:r>
              <a:rPr lang="en-US" sz="1950" dirty="0"/>
              <a:t>In the argument for daylight savings time, it seems that the pro daylight savings time position has won. The first article brings up several improvements in the daily lives of Americans which daylight savings time brings about. The article then uses studies and large scale research to support its position. In the second article, only smaller scale studies are used, and the writer uses arguments with no factual basis to support anti-daylight savings positions.</a:t>
            </a:r>
          </a:p>
        </p:txBody>
      </p:sp>
      <p:sp>
        <p:nvSpPr>
          <p:cNvPr id="18" name="Text Placeholder 10"/>
          <p:cNvSpPr txBox="1">
            <a:spLocks/>
          </p:cNvSpPr>
          <p:nvPr/>
        </p:nvSpPr>
        <p:spPr>
          <a:xfrm>
            <a:off x="586254" y="1128499"/>
            <a:ext cx="4040188" cy="703738"/>
          </a:xfrm>
          <a:prstGeom prst="rect">
            <a:avLst/>
          </a:prstGeom>
          <a:solidFill>
            <a:schemeClr val="accent2"/>
          </a:solidFill>
        </p:spPr>
        <p:style>
          <a:lnRef idx="0">
            <a:schemeClr val="accent1"/>
          </a:lnRef>
          <a:fillRef idx="3">
            <a:schemeClr val="accent1"/>
          </a:fillRef>
          <a:effectRef idx="3">
            <a:schemeClr val="accent1"/>
          </a:effectRef>
          <a:fontRef idx="minor">
            <a:schemeClr val="lt1"/>
          </a:fontRef>
        </p:style>
        <p:txBody>
          <a:bodyPr/>
          <a:lstStyle>
            <a:lvl1pPr marL="342900" indent="-342900" algn="l" defTabSz="457200" rtl="0" eaLnBrk="1" latinLnBrk="0" hangingPunct="1">
              <a:lnSpc>
                <a:spcPct val="130000"/>
              </a:lnSpc>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lnSpc>
                <a:spcPct val="130000"/>
              </a:lnSpc>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lnSpc>
                <a:spcPct val="130000"/>
              </a:lnSpc>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lnSpc>
                <a:spcPct val="130000"/>
              </a:lnSpc>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lnSpc>
                <a:spcPct val="130000"/>
              </a:lnSpc>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2800" dirty="0">
                <a:solidFill>
                  <a:prstClr val="white"/>
                </a:solidFill>
              </a:rPr>
              <a:t>This . . . </a:t>
            </a:r>
          </a:p>
        </p:txBody>
      </p:sp>
      <p:sp>
        <p:nvSpPr>
          <p:cNvPr id="19" name="Text Placeholder 12"/>
          <p:cNvSpPr txBox="1">
            <a:spLocks/>
          </p:cNvSpPr>
          <p:nvPr/>
        </p:nvSpPr>
        <p:spPr>
          <a:xfrm>
            <a:off x="6169026" y="1219200"/>
            <a:ext cx="4041775" cy="703738"/>
          </a:xfrm>
          <a:prstGeom prst="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lstStyle>
            <a:lvl1pPr marL="342900" indent="-342900" algn="l" defTabSz="457200" rtl="0" eaLnBrk="1" latinLnBrk="0" hangingPunct="1">
              <a:lnSpc>
                <a:spcPct val="130000"/>
              </a:lnSpc>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lnSpc>
                <a:spcPct val="130000"/>
              </a:lnSpc>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lnSpc>
                <a:spcPct val="130000"/>
              </a:lnSpc>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lnSpc>
                <a:spcPct val="130000"/>
              </a:lnSpc>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lnSpc>
                <a:spcPct val="130000"/>
              </a:lnSpc>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2800" dirty="0">
                <a:solidFill>
                  <a:prstClr val="white"/>
                </a:solidFill>
              </a:rPr>
              <a:t>Instead of . . . </a:t>
            </a:r>
          </a:p>
        </p:txBody>
      </p:sp>
      <p:sp>
        <p:nvSpPr>
          <p:cNvPr id="10" name="Slide Number Placeholder 3"/>
          <p:cNvSpPr>
            <a:spLocks noGrp="1"/>
          </p:cNvSpPr>
          <p:nvPr>
            <p:ph type="sldNum" sz="quarter" idx="4294967295"/>
          </p:nvPr>
        </p:nvSpPr>
        <p:spPr bwMode="auto">
          <a:xfrm>
            <a:off x="1825082" y="6446837"/>
            <a:ext cx="2057400" cy="2180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30000"/>
              </a:lnSpc>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30000"/>
              </a:lnSpc>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130000"/>
              </a:lnSpc>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fld id="{ED411823-6530-4F4C-807F-C6B0047F8842}" type="slidenum">
              <a:rPr lang="en-US" altLang="en-US" sz="900">
                <a:solidFill>
                  <a:schemeClr val="tx1">
                    <a:lumMod val="50000"/>
                    <a:lumOff val="50000"/>
                  </a:schemeClr>
                </a:solidFill>
              </a:rPr>
              <a:pPr>
                <a:lnSpc>
                  <a:spcPct val="100000"/>
                </a:lnSpc>
                <a:spcBef>
                  <a:spcPct val="0"/>
                </a:spcBef>
                <a:buFontTx/>
                <a:buNone/>
              </a:pPr>
              <a:t>79</a:t>
            </a:fld>
            <a:endParaRPr lang="en-US" altLang="en-US" sz="900" dirty="0">
              <a:solidFill>
                <a:schemeClr val="tx1">
                  <a:lumMod val="50000"/>
                  <a:lumOff val="50000"/>
                </a:schemeClr>
              </a:solidFill>
            </a:endParaRPr>
          </a:p>
        </p:txBody>
      </p:sp>
    </p:spTree>
    <p:extLst>
      <p:ext uri="{BB962C8B-B14F-4D97-AF65-F5344CB8AC3E}">
        <p14:creationId xmlns:p14="http://schemas.microsoft.com/office/powerpoint/2010/main" val="206824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06004B8-EC84-7A4B-BF5A-D351F667454A}"/>
              </a:ext>
            </a:extLst>
          </p:cNvPr>
          <p:cNvSpPr>
            <a:spLocks noGrp="1"/>
          </p:cNvSpPr>
          <p:nvPr>
            <p:ph sz="quarter" idx="14"/>
          </p:nvPr>
        </p:nvSpPr>
        <p:spPr/>
        <p:txBody>
          <a:bodyPr>
            <a:normAutofit fontScale="55000" lnSpcReduction="20000"/>
          </a:bodyPr>
          <a:lstStyle/>
          <a:p>
            <a:endParaRPr lang="en-US" dirty="0"/>
          </a:p>
        </p:txBody>
      </p:sp>
      <p:sp>
        <p:nvSpPr>
          <p:cNvPr id="5" name="Content Placeholder 4">
            <a:extLst>
              <a:ext uri="{FF2B5EF4-FFF2-40B4-BE49-F238E27FC236}">
                <a16:creationId xmlns:a16="http://schemas.microsoft.com/office/drawing/2014/main" id="{34336660-8389-FC40-9654-F332BF833102}"/>
              </a:ext>
            </a:extLst>
          </p:cNvPr>
          <p:cNvSpPr>
            <a:spLocks noGrp="1"/>
          </p:cNvSpPr>
          <p:nvPr>
            <p:ph sz="quarter" idx="15"/>
          </p:nvPr>
        </p:nvSpPr>
        <p:spPr/>
        <p:txBody>
          <a:bodyPr>
            <a:normAutofit fontScale="55000" lnSpcReduction="20000"/>
          </a:bodyPr>
          <a:lstStyle/>
          <a:p>
            <a:endParaRPr lang="en-US"/>
          </a:p>
        </p:txBody>
      </p:sp>
      <p:sp>
        <p:nvSpPr>
          <p:cNvPr id="7" name="Content Placeholder 6">
            <a:extLst>
              <a:ext uri="{FF2B5EF4-FFF2-40B4-BE49-F238E27FC236}">
                <a16:creationId xmlns:a16="http://schemas.microsoft.com/office/drawing/2014/main" id="{B8AC304D-65D4-FB43-BCBD-2E61D1F231F8}"/>
              </a:ext>
            </a:extLst>
          </p:cNvPr>
          <p:cNvSpPr>
            <a:spLocks noGrp="1"/>
          </p:cNvSpPr>
          <p:nvPr>
            <p:ph sz="half" idx="13"/>
          </p:nvPr>
        </p:nvSpPr>
        <p:spPr/>
        <p:txBody>
          <a:bodyPr/>
          <a:lstStyle/>
          <a:p>
            <a:pPr marL="114300" indent="-114300">
              <a:buNone/>
            </a:pPr>
            <a:r>
              <a:rPr lang="en-US" dirty="0"/>
              <a:t>Opinion versus Argument</a:t>
            </a:r>
          </a:p>
          <a:p>
            <a:r>
              <a:rPr lang="en-US" dirty="0"/>
              <a:t>Argument is backed by logic/support/facts and leads to a conclusion.</a:t>
            </a:r>
          </a:p>
          <a:p>
            <a:r>
              <a:rPr lang="en-US" dirty="0"/>
              <a:t>Opinion is more personal and anecdotal.</a:t>
            </a:r>
          </a:p>
          <a:p>
            <a:pPr marL="0" indent="0">
              <a:buNone/>
            </a:pPr>
            <a:r>
              <a:rPr lang="en-US" dirty="0"/>
              <a:t>Lack of Original Text</a:t>
            </a:r>
          </a:p>
          <a:p>
            <a:r>
              <a:rPr lang="en-US" dirty="0"/>
              <a:t>Inability to paraphrase</a:t>
            </a:r>
          </a:p>
          <a:p>
            <a:r>
              <a:rPr lang="en-US" dirty="0"/>
              <a:t>Too many quotes</a:t>
            </a:r>
          </a:p>
          <a:p>
            <a:r>
              <a:rPr lang="en-US" dirty="0"/>
              <a:t>Copy words directly from the text</a:t>
            </a:r>
          </a:p>
          <a:p>
            <a:pPr marL="0" indent="0">
              <a:buNone/>
            </a:pPr>
            <a:endParaRPr lang="en-US" dirty="0"/>
          </a:p>
        </p:txBody>
      </p:sp>
      <p:sp>
        <p:nvSpPr>
          <p:cNvPr id="2" name="Title 1">
            <a:extLst>
              <a:ext uri="{FF2B5EF4-FFF2-40B4-BE49-F238E27FC236}">
                <a16:creationId xmlns:a16="http://schemas.microsoft.com/office/drawing/2014/main" id="{D0FBE2CC-1AD5-974D-897A-58BAD45A3434}"/>
              </a:ext>
            </a:extLst>
          </p:cNvPr>
          <p:cNvSpPr>
            <a:spLocks noGrp="1"/>
          </p:cNvSpPr>
          <p:nvPr>
            <p:ph type="title"/>
          </p:nvPr>
        </p:nvSpPr>
        <p:spPr/>
        <p:txBody>
          <a:bodyPr>
            <a:normAutofit/>
          </a:bodyPr>
          <a:lstStyle/>
          <a:p>
            <a:r>
              <a:rPr lang="en-US" dirty="0"/>
              <a:t>Student Challenges with Argumentative Writing</a:t>
            </a:r>
            <a:endParaRPr lang="en-US" b="1" dirty="0"/>
          </a:p>
        </p:txBody>
      </p:sp>
      <p:sp>
        <p:nvSpPr>
          <p:cNvPr id="3" name="Content Placeholder 2">
            <a:extLst>
              <a:ext uri="{FF2B5EF4-FFF2-40B4-BE49-F238E27FC236}">
                <a16:creationId xmlns:a16="http://schemas.microsoft.com/office/drawing/2014/main" id="{C8EF00BD-2575-F742-AC55-0C7A1AFE83AC}"/>
              </a:ext>
            </a:extLst>
          </p:cNvPr>
          <p:cNvSpPr>
            <a:spLocks noGrp="1"/>
          </p:cNvSpPr>
          <p:nvPr>
            <p:ph sz="half" idx="1"/>
          </p:nvPr>
        </p:nvSpPr>
        <p:spPr/>
        <p:txBody>
          <a:bodyPr vert="horz" lIns="171450" tIns="457200" rIns="171450" bIns="45720" rtlCol="0">
            <a:normAutofit/>
          </a:bodyPr>
          <a:lstStyle/>
          <a:p>
            <a:pPr marL="0" indent="0">
              <a:buNone/>
            </a:pPr>
            <a:r>
              <a:rPr lang="en-US" dirty="0"/>
              <a:t>General Issues</a:t>
            </a:r>
          </a:p>
          <a:p>
            <a:r>
              <a:rPr lang="en-US" dirty="0"/>
              <a:t>There is no argument, rather there are summaries of the texts</a:t>
            </a:r>
          </a:p>
          <a:p>
            <a:r>
              <a:rPr lang="en-US" dirty="0"/>
              <a:t>There is an argument, but it isn’t supported by evidence</a:t>
            </a:r>
          </a:p>
          <a:p>
            <a:r>
              <a:rPr lang="en-US" dirty="0"/>
              <a:t>The response includes an analysis of one of the text, not both</a:t>
            </a:r>
          </a:p>
          <a:p>
            <a:r>
              <a:rPr lang="en-US" dirty="0"/>
              <a:t>There are limited, if any, supporting details</a:t>
            </a:r>
          </a:p>
          <a:p>
            <a:r>
              <a:rPr lang="en-US" dirty="0"/>
              <a:t>The writer has difficulty staying on topic and providing facts and support</a:t>
            </a:r>
          </a:p>
          <a:p>
            <a:r>
              <a:rPr lang="en-US" dirty="0"/>
              <a:t>The writing lacks structure</a:t>
            </a:r>
          </a:p>
        </p:txBody>
      </p:sp>
      <p:sp>
        <p:nvSpPr>
          <p:cNvPr id="6" name="Slide Number Placeholder 5">
            <a:extLst>
              <a:ext uri="{FF2B5EF4-FFF2-40B4-BE49-F238E27FC236}">
                <a16:creationId xmlns:a16="http://schemas.microsoft.com/office/drawing/2014/main" id="{8BF53E57-8886-1F4C-A030-40696FFDCFD2}"/>
              </a:ext>
            </a:extLst>
          </p:cNvPr>
          <p:cNvSpPr>
            <a:spLocks noGrp="1"/>
          </p:cNvSpPr>
          <p:nvPr>
            <p:ph type="sldNum" sz="quarter" idx="12"/>
          </p:nvPr>
        </p:nvSpPr>
        <p:spPr/>
        <p:txBody>
          <a:bodyPr/>
          <a:lstStyle/>
          <a:p>
            <a:fld id="{BAE26A2A-DE5F-EA41-900F-AB5C4F1D9848}" type="slidenum">
              <a:rPr lang="en-US" smtClean="0"/>
              <a:t>8</a:t>
            </a:fld>
            <a:endParaRPr lang="en-US"/>
          </a:p>
        </p:txBody>
      </p:sp>
    </p:spTree>
    <p:extLst>
      <p:ext uri="{BB962C8B-B14F-4D97-AF65-F5344CB8AC3E}">
        <p14:creationId xmlns:p14="http://schemas.microsoft.com/office/powerpoint/2010/main" val="24790581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to Avoid </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a:t>Responses should not</a:t>
            </a:r>
          </a:p>
          <a:p>
            <a:r>
              <a:rPr lang="en-US" sz="2800" dirty="0"/>
              <a:t>Be composed of a summary of the passage or authors’ positions</a:t>
            </a:r>
          </a:p>
          <a:p>
            <a:r>
              <a:rPr lang="en-US" sz="2800" dirty="0"/>
              <a:t>Include personal information (e.g. opinion)</a:t>
            </a:r>
          </a:p>
          <a:p>
            <a:r>
              <a:rPr lang="en-US" sz="2800" dirty="0"/>
              <a:t>Be written in first person (let’s discuss why)</a:t>
            </a:r>
          </a:p>
          <a:p>
            <a:endParaRPr lang="en-US" sz="2800" dirty="0"/>
          </a:p>
        </p:txBody>
      </p:sp>
    </p:spTree>
    <p:extLst>
      <p:ext uri="{BB962C8B-B14F-4D97-AF65-F5344CB8AC3E}">
        <p14:creationId xmlns:p14="http://schemas.microsoft.com/office/powerpoint/2010/main" val="183363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Examples</a:t>
            </a:r>
          </a:p>
        </p:txBody>
      </p:sp>
      <p:sp>
        <p:nvSpPr>
          <p:cNvPr id="7" name="Slide Number Placeholder 6"/>
          <p:cNvSpPr>
            <a:spLocks noGrp="1"/>
          </p:cNvSpPr>
          <p:nvPr>
            <p:ph type="sldNum" sz="quarter" idx="12"/>
          </p:nvPr>
        </p:nvSpPr>
        <p:spPr/>
        <p:txBody>
          <a:bodyPr/>
          <a:lstStyle/>
          <a:p>
            <a:fld id="{05338B13-9D35-426D-923F-E0FDF31E28A8}" type="slidenum">
              <a:rPr lang="en-US" smtClean="0"/>
              <a:pPr/>
              <a:t>81</a:t>
            </a:fld>
            <a:endParaRPr lang="en-US" dirty="0"/>
          </a:p>
        </p:txBody>
      </p:sp>
      <p:sp>
        <p:nvSpPr>
          <p:cNvPr id="14" name="Content Placeholder 13"/>
          <p:cNvSpPr>
            <a:spLocks noGrp="1"/>
          </p:cNvSpPr>
          <p:nvPr>
            <p:ph sz="quarter" idx="4294967295"/>
          </p:nvPr>
        </p:nvSpPr>
        <p:spPr>
          <a:xfrm>
            <a:off x="6169025" y="2362200"/>
            <a:ext cx="4041775" cy="3951288"/>
          </a:xfrm>
        </p:spPr>
        <p:txBody>
          <a:bodyPr>
            <a:normAutofit/>
          </a:bodyPr>
          <a:lstStyle/>
          <a:p>
            <a:pPr marL="0" indent="0">
              <a:buNone/>
            </a:pPr>
            <a:r>
              <a:rPr lang="en-US" sz="2400" dirty="0"/>
              <a:t>Back when it was thought of  it made sense – but times have changed and now its time to not have it.</a:t>
            </a:r>
          </a:p>
        </p:txBody>
      </p:sp>
      <p:sp>
        <p:nvSpPr>
          <p:cNvPr id="12" name="Content Placeholder 11"/>
          <p:cNvSpPr>
            <a:spLocks noGrp="1"/>
          </p:cNvSpPr>
          <p:nvPr>
            <p:ph sz="half" idx="4294967295"/>
          </p:nvPr>
        </p:nvSpPr>
        <p:spPr>
          <a:xfrm>
            <a:off x="646670" y="2388973"/>
            <a:ext cx="4040188" cy="3951288"/>
          </a:xfrm>
        </p:spPr>
        <p:txBody>
          <a:bodyPr>
            <a:noAutofit/>
          </a:bodyPr>
          <a:lstStyle/>
          <a:p>
            <a:pPr marL="0" indent="0">
              <a:buNone/>
            </a:pPr>
            <a:r>
              <a:rPr lang="en-US" sz="2400" dirty="0"/>
              <a:t>If those are the arguments that are made, then people just need to be more responsible if they are having trouble adjusting with the time change.</a:t>
            </a:r>
          </a:p>
        </p:txBody>
      </p:sp>
      <p:sp>
        <p:nvSpPr>
          <p:cNvPr id="18" name="Text Placeholder 10"/>
          <p:cNvSpPr txBox="1">
            <a:spLocks/>
          </p:cNvSpPr>
          <p:nvPr/>
        </p:nvSpPr>
        <p:spPr>
          <a:xfrm>
            <a:off x="646670" y="1749211"/>
            <a:ext cx="4040188" cy="639762"/>
          </a:xfrm>
          <a:prstGeom prst="rect">
            <a:avLst/>
          </a:prstGeom>
          <a:solidFill>
            <a:schemeClr val="accent2"/>
          </a:solidFill>
        </p:spPr>
        <p:style>
          <a:lnRef idx="0">
            <a:schemeClr val="accent1"/>
          </a:lnRef>
          <a:fillRef idx="3">
            <a:schemeClr val="accent1"/>
          </a:fillRef>
          <a:effectRef idx="3">
            <a:schemeClr val="accent1"/>
          </a:effectRef>
          <a:fontRef idx="minor">
            <a:schemeClr val="lt1"/>
          </a:fontRef>
        </p:style>
        <p:txBody>
          <a:bodyPr/>
          <a:lstStyle>
            <a:lvl1pPr marL="342900" indent="-342900" algn="l" defTabSz="457200" rtl="0" eaLnBrk="1" latinLnBrk="0" hangingPunct="1">
              <a:lnSpc>
                <a:spcPct val="130000"/>
              </a:lnSpc>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lnSpc>
                <a:spcPct val="130000"/>
              </a:lnSpc>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lnSpc>
                <a:spcPct val="130000"/>
              </a:lnSpc>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lnSpc>
                <a:spcPct val="130000"/>
              </a:lnSpc>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lnSpc>
                <a:spcPct val="130000"/>
              </a:lnSpc>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2800" dirty="0">
                <a:solidFill>
                  <a:prstClr val="white"/>
                </a:solidFill>
              </a:rPr>
              <a:t>Summarization</a:t>
            </a:r>
          </a:p>
        </p:txBody>
      </p:sp>
      <p:sp>
        <p:nvSpPr>
          <p:cNvPr id="19" name="Text Placeholder 12"/>
          <p:cNvSpPr txBox="1">
            <a:spLocks/>
          </p:cNvSpPr>
          <p:nvPr/>
        </p:nvSpPr>
        <p:spPr>
          <a:xfrm>
            <a:off x="6169026" y="1722438"/>
            <a:ext cx="4041775" cy="639762"/>
          </a:xfrm>
          <a:prstGeom prst="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lstStyle>
            <a:lvl1pPr marL="342900" indent="-342900" algn="l" defTabSz="457200" rtl="0" eaLnBrk="1" latinLnBrk="0" hangingPunct="1">
              <a:lnSpc>
                <a:spcPct val="130000"/>
              </a:lnSpc>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lnSpc>
                <a:spcPct val="130000"/>
              </a:lnSpc>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lnSpc>
                <a:spcPct val="130000"/>
              </a:lnSpc>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lnSpc>
                <a:spcPct val="130000"/>
              </a:lnSpc>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lnSpc>
                <a:spcPct val="130000"/>
              </a:lnSpc>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2800" dirty="0">
                <a:solidFill>
                  <a:prstClr val="white"/>
                </a:solidFill>
              </a:rPr>
              <a:t>Personal Information</a:t>
            </a:r>
          </a:p>
        </p:txBody>
      </p:sp>
    </p:spTree>
    <p:extLst>
      <p:ext uri="{BB962C8B-B14F-4D97-AF65-F5344CB8AC3E}">
        <p14:creationId xmlns:p14="http://schemas.microsoft.com/office/powerpoint/2010/main" val="151281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a:t>Simple</a:t>
            </a:r>
            <a:r>
              <a:rPr lang="en-US"/>
              <a:t> Techniques to Improve Scores</a:t>
            </a:r>
            <a:endParaRPr lang="en-US" dirty="0"/>
          </a:p>
        </p:txBody>
      </p:sp>
      <p:sp>
        <p:nvSpPr>
          <p:cNvPr id="3" name="Content Placeholder 2"/>
          <p:cNvSpPr>
            <a:spLocks noGrp="1"/>
          </p:cNvSpPr>
          <p:nvPr>
            <p:ph idx="1"/>
          </p:nvPr>
        </p:nvSpPr>
        <p:spPr/>
        <p:txBody>
          <a:bodyPr>
            <a:normAutofit/>
          </a:bodyPr>
          <a:lstStyle/>
          <a:p>
            <a:pPr marL="0" indent="0">
              <a:buNone/>
            </a:pPr>
            <a:r>
              <a:rPr lang="en-US"/>
              <a:t>Expose students to a structured approach to the writing task and help them understand that they need to:</a:t>
            </a:r>
          </a:p>
          <a:p>
            <a:r>
              <a:rPr lang="en-US"/>
              <a:t>Write a </a:t>
            </a:r>
            <a:r>
              <a:rPr lang="en-US" u="sng"/>
              <a:t>complete</a:t>
            </a:r>
            <a:r>
              <a:rPr lang="en-US"/>
              <a:t> response (300-500 words), not just a short paragraph</a:t>
            </a:r>
          </a:p>
          <a:p>
            <a:r>
              <a:rPr lang="en-US"/>
              <a:t>Provide commentary on the evidence cited (explain the “why”)</a:t>
            </a:r>
          </a:p>
          <a:p>
            <a:r>
              <a:rPr lang="en-US"/>
              <a:t>Develop two or three ideas fully, rather than mention a lot of things without detail</a:t>
            </a:r>
          </a:p>
          <a:p>
            <a:r>
              <a:rPr lang="en-US"/>
              <a:t>Leave five minutes at the end for proofreading</a:t>
            </a:r>
            <a:endParaRPr lang="en-US" dirty="0"/>
          </a:p>
        </p:txBody>
      </p:sp>
      <p:sp>
        <p:nvSpPr>
          <p:cNvPr id="4" name="Slide Number Placeholder 3"/>
          <p:cNvSpPr>
            <a:spLocks noGrp="1"/>
          </p:cNvSpPr>
          <p:nvPr>
            <p:ph type="sldNum" sz="quarter" idx="12"/>
          </p:nvPr>
        </p:nvSpPr>
        <p:spPr/>
        <p:txBody>
          <a:bodyPr/>
          <a:lstStyle/>
          <a:p>
            <a:fld id="{A0787430-367F-844C-868B-A0250E95AAAB}" type="slidenum">
              <a:rPr lang="en-US" smtClean="0"/>
              <a:t>82</a:t>
            </a:fld>
            <a:endParaRPr lang="en-US" dirty="0"/>
          </a:p>
        </p:txBody>
      </p:sp>
    </p:spTree>
    <p:extLst>
      <p:ext uri="{BB962C8B-B14F-4D97-AF65-F5344CB8AC3E}">
        <p14:creationId xmlns:p14="http://schemas.microsoft.com/office/powerpoint/2010/main" val="42790072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to Avoid </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a:t>Responses should not</a:t>
            </a:r>
          </a:p>
          <a:p>
            <a:r>
              <a:rPr lang="en-US" sz="2800" dirty="0"/>
              <a:t>Be composed of a summary of the passage or authors’ positions</a:t>
            </a:r>
          </a:p>
          <a:p>
            <a:r>
              <a:rPr lang="en-US" sz="2800" dirty="0"/>
              <a:t>Include personal information (e.g. opinion)</a:t>
            </a:r>
          </a:p>
          <a:p>
            <a:r>
              <a:rPr lang="en-US" sz="2800" dirty="0"/>
              <a:t>Be written in first person (let’s discuss why)</a:t>
            </a:r>
          </a:p>
          <a:p>
            <a:endParaRPr lang="en-US" sz="2800" dirty="0"/>
          </a:p>
        </p:txBody>
      </p:sp>
    </p:spTree>
    <p:extLst>
      <p:ext uri="{BB962C8B-B14F-4D97-AF65-F5344CB8AC3E}">
        <p14:creationId xmlns:p14="http://schemas.microsoft.com/office/powerpoint/2010/main" val="345879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F4B360-9D4D-6641-99A6-A68980D0A8CC}"/>
              </a:ext>
            </a:extLst>
          </p:cNvPr>
          <p:cNvSpPr>
            <a:spLocks noGrp="1"/>
          </p:cNvSpPr>
          <p:nvPr>
            <p:ph type="sldNum" sz="quarter" idx="12"/>
          </p:nvPr>
        </p:nvSpPr>
        <p:spPr/>
        <p:txBody>
          <a:bodyPr/>
          <a:lstStyle/>
          <a:p>
            <a:pPr>
              <a:defRPr/>
            </a:pPr>
            <a:fld id="{BAE26A2A-DE5F-EA41-900F-AB5C4F1D9848}" type="slidenum">
              <a:rPr lang="en-US">
                <a:solidFill>
                  <a:srgbClr val="E7E6E6">
                    <a:lumMod val="75000"/>
                  </a:srgbClr>
                </a:solidFill>
              </a:rPr>
              <a:pPr>
                <a:defRPr/>
              </a:pPr>
              <a:t>84</a:t>
            </a:fld>
            <a:endParaRPr lang="en-US">
              <a:solidFill>
                <a:srgbClr val="E7E6E6">
                  <a:lumMod val="75000"/>
                </a:srgbClr>
              </a:solidFill>
            </a:endParaRPr>
          </a:p>
        </p:txBody>
      </p:sp>
      <p:sp>
        <p:nvSpPr>
          <p:cNvPr id="8" name="Text Placeholder 7">
            <a:extLst>
              <a:ext uri="{FF2B5EF4-FFF2-40B4-BE49-F238E27FC236}">
                <a16:creationId xmlns:a16="http://schemas.microsoft.com/office/drawing/2014/main" id="{4FFC1761-8CBB-CD4B-A3F3-D3DAA8F25BF8}"/>
              </a:ext>
            </a:extLst>
          </p:cNvPr>
          <p:cNvSpPr>
            <a:spLocks noGrp="1"/>
          </p:cNvSpPr>
          <p:nvPr>
            <p:ph type="body" sz="quarter" idx="18"/>
          </p:nvPr>
        </p:nvSpPr>
        <p:spPr/>
        <p:txBody>
          <a:bodyPr>
            <a:normAutofit/>
          </a:bodyPr>
          <a:lstStyle/>
          <a:p>
            <a:r>
              <a:rPr lang="en-US" sz="2800" dirty="0"/>
              <a:t>You can always edit a bad page. You can’t edit a blank page.</a:t>
            </a:r>
          </a:p>
        </p:txBody>
      </p:sp>
      <p:sp>
        <p:nvSpPr>
          <p:cNvPr id="9" name="Text Placeholder 8">
            <a:extLst>
              <a:ext uri="{FF2B5EF4-FFF2-40B4-BE49-F238E27FC236}">
                <a16:creationId xmlns:a16="http://schemas.microsoft.com/office/drawing/2014/main" id="{1C19F304-13B3-7048-B87D-44FCBDBEE133}"/>
              </a:ext>
            </a:extLst>
          </p:cNvPr>
          <p:cNvSpPr>
            <a:spLocks noGrp="1"/>
          </p:cNvSpPr>
          <p:nvPr>
            <p:ph type="body" sz="quarter" idx="19"/>
          </p:nvPr>
        </p:nvSpPr>
        <p:spPr/>
        <p:txBody>
          <a:bodyPr>
            <a:noAutofit/>
          </a:bodyPr>
          <a:lstStyle/>
          <a:p>
            <a:r>
              <a:rPr lang="en-US" sz="2400" dirty="0"/>
              <a:t>— Jodi Picoult</a:t>
            </a:r>
          </a:p>
        </p:txBody>
      </p:sp>
    </p:spTree>
    <p:extLst>
      <p:ext uri="{BB962C8B-B14F-4D97-AF65-F5344CB8AC3E}">
        <p14:creationId xmlns:p14="http://schemas.microsoft.com/office/powerpoint/2010/main" val="11157774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3B783-4259-4D1A-B327-23DCB11E19F0}"/>
              </a:ext>
            </a:extLst>
          </p:cNvPr>
          <p:cNvSpPr>
            <a:spLocks noGrp="1"/>
          </p:cNvSpPr>
          <p:nvPr>
            <p:ph type="title"/>
          </p:nvPr>
        </p:nvSpPr>
        <p:spPr>
          <a:xfrm>
            <a:off x="643983" y="525111"/>
            <a:ext cx="8513956" cy="581797"/>
          </a:xfrm>
        </p:spPr>
        <p:txBody>
          <a:bodyPr/>
          <a:lstStyle/>
          <a:p>
            <a:r>
              <a:rPr lang="en-US" dirty="0"/>
              <a:t>Bringing It All Together!</a:t>
            </a:r>
          </a:p>
        </p:txBody>
      </p:sp>
      <p:sp>
        <p:nvSpPr>
          <p:cNvPr id="3" name="Content Placeholder 2">
            <a:extLst>
              <a:ext uri="{FF2B5EF4-FFF2-40B4-BE49-F238E27FC236}">
                <a16:creationId xmlns:a16="http://schemas.microsoft.com/office/drawing/2014/main" id="{FBF22AB6-469D-4B9C-8E3C-670672ADDDCC}"/>
              </a:ext>
            </a:extLst>
          </p:cNvPr>
          <p:cNvSpPr>
            <a:spLocks noGrp="1"/>
          </p:cNvSpPr>
          <p:nvPr>
            <p:ph idx="1"/>
          </p:nvPr>
        </p:nvSpPr>
        <p:spPr>
          <a:xfrm>
            <a:off x="643983" y="1404844"/>
            <a:ext cx="8513956" cy="4048312"/>
          </a:xfrm>
        </p:spPr>
        <p:txBody>
          <a:bodyPr>
            <a:normAutofit/>
          </a:bodyPr>
          <a:lstStyle/>
          <a:p>
            <a:r>
              <a:rPr lang="en-US" dirty="0"/>
              <a:t>Start with the students’ own work</a:t>
            </a:r>
          </a:p>
          <a:p>
            <a:r>
              <a:rPr lang="en-US" dirty="0"/>
              <a:t>Use the Quick Check to assess the response</a:t>
            </a:r>
          </a:p>
          <a:p>
            <a:r>
              <a:rPr lang="en-US" dirty="0"/>
              <a:t>Start with the claim and a quick fix (something easy for the student to change, such as removing irrelevant information)</a:t>
            </a:r>
          </a:p>
          <a:p>
            <a:r>
              <a:rPr lang="en-US" dirty="0"/>
              <a:t>Spend ample time working with the claim and the evidence that supports it</a:t>
            </a:r>
          </a:p>
          <a:p>
            <a:r>
              <a:rPr lang="en-US" dirty="0"/>
              <a:t>Review the sentences and make revisions</a:t>
            </a:r>
          </a:p>
          <a:p>
            <a:r>
              <a:rPr lang="en-US" dirty="0"/>
              <a:t>Check the organizational structure</a:t>
            </a:r>
          </a:p>
          <a:p>
            <a:r>
              <a:rPr lang="en-US" dirty="0"/>
              <a:t>Address any grammatical errors</a:t>
            </a:r>
          </a:p>
        </p:txBody>
      </p:sp>
      <p:sp>
        <p:nvSpPr>
          <p:cNvPr id="4" name="Slide Number Placeholder 3">
            <a:extLst>
              <a:ext uri="{FF2B5EF4-FFF2-40B4-BE49-F238E27FC236}">
                <a16:creationId xmlns:a16="http://schemas.microsoft.com/office/drawing/2014/main" id="{468EF364-6E46-48E5-AD47-AD4221436FA8}"/>
              </a:ext>
            </a:extLst>
          </p:cNvPr>
          <p:cNvSpPr>
            <a:spLocks noGrp="1"/>
          </p:cNvSpPr>
          <p:nvPr>
            <p:ph type="sldNum" sz="quarter" idx="12"/>
          </p:nvPr>
        </p:nvSpPr>
        <p:spPr/>
        <p:txBody>
          <a:bodyPr/>
          <a:lstStyle/>
          <a:p>
            <a:fld id="{BAE26A2A-DE5F-EA41-900F-AB5C4F1D9848}" type="slidenum">
              <a:rPr lang="en-US">
                <a:solidFill>
                  <a:srgbClr val="E7E6E6">
                    <a:lumMod val="75000"/>
                  </a:srgbClr>
                </a:solidFill>
              </a:rPr>
              <a:pPr/>
              <a:t>85</a:t>
            </a:fld>
            <a:endParaRPr lang="en-US">
              <a:solidFill>
                <a:srgbClr val="E7E6E6">
                  <a:lumMod val="75000"/>
                </a:srgbClr>
              </a:solidFill>
            </a:endParaRPr>
          </a:p>
        </p:txBody>
      </p:sp>
      <p:sp>
        <p:nvSpPr>
          <p:cNvPr id="5" name="Rectangle 4">
            <a:extLst>
              <a:ext uri="{FF2B5EF4-FFF2-40B4-BE49-F238E27FC236}">
                <a16:creationId xmlns:a16="http://schemas.microsoft.com/office/drawing/2014/main" id="{09E1F18C-8619-4C3C-BA22-A6A8E6C1B5A6}"/>
              </a:ext>
            </a:extLst>
          </p:cNvPr>
          <p:cNvSpPr/>
          <p:nvPr/>
        </p:nvSpPr>
        <p:spPr>
          <a:xfrm>
            <a:off x="3369205" y="5523507"/>
            <a:ext cx="5425717" cy="923330"/>
          </a:xfrm>
          <a:prstGeom prst="rect">
            <a:avLst/>
          </a:prstGeom>
          <a:noFill/>
        </p:spPr>
        <p:txBody>
          <a:bodyPr wrap="none" lIns="91440" tIns="45720" rIns="91440" bIns="45720">
            <a:spAutoFit/>
          </a:bodyPr>
          <a:lstStyle/>
          <a:p>
            <a:pPr algn="ctr"/>
            <a:r>
              <a:rPr lang="en-US" sz="5400" dirty="0">
                <a:ln w="0"/>
                <a:solidFill>
                  <a:srgbClr val="0083A9"/>
                </a:solidFill>
                <a:effectLst>
                  <a:outerShdw blurRad="38100" dist="25400" dir="5400000" algn="ctr" rotWithShape="0">
                    <a:srgbClr val="6E747A">
                      <a:alpha val="43000"/>
                    </a:srgbClr>
                  </a:outerShdw>
                </a:effectLst>
                <a:latin typeface="Calibri" panose="020F0502020204030204"/>
              </a:rPr>
              <a:t>Celebrate Success!</a:t>
            </a:r>
          </a:p>
        </p:txBody>
      </p:sp>
    </p:spTree>
    <p:extLst>
      <p:ext uri="{BB962C8B-B14F-4D97-AF65-F5344CB8AC3E}">
        <p14:creationId xmlns:p14="http://schemas.microsoft.com/office/powerpoint/2010/main" val="35120583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a:xfrm>
            <a:off x="1825628" y="881063"/>
            <a:ext cx="6010275" cy="3681412"/>
          </a:xfrm>
        </p:spPr>
        <p:txBody>
          <a:bodyPr rtlCol="0">
            <a:normAutofit/>
          </a:bodyPr>
          <a:lstStyle/>
          <a:p>
            <a:pPr>
              <a:defRPr/>
            </a:pPr>
            <a:r>
              <a:rPr lang="en-US" sz="4800" spc="-75" dirty="0"/>
              <a:t>Resources</a:t>
            </a:r>
            <a:endParaRPr lang="en-US" dirty="0"/>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2"/>
          </p:nvPr>
        </p:nvSpPr>
        <p:spPr>
          <a:xfrm>
            <a:off x="1825625" y="6446841"/>
            <a:ext cx="2057400" cy="217487"/>
          </a:xfrm>
          <a:prstGeom prst="rect">
            <a:avLst/>
          </a:prstGeom>
        </p:spPr>
        <p:txBody>
          <a:bodyPr vert="horz" lIns="0" tIns="0" rIns="0" bIns="0" rtlCol="0" anchor="b" anchorCtr="0"/>
          <a:lstStyle>
            <a:defPPr>
              <a:defRPr lang="en-US"/>
            </a:defPPr>
            <a:lvl1pPr algn="l" rtl="0" eaLnBrk="1" fontAlgn="auto" hangingPunct="1">
              <a:spcBef>
                <a:spcPts val="0"/>
              </a:spcBef>
              <a:spcAft>
                <a:spcPts val="0"/>
              </a:spcAft>
              <a:defRPr sz="900" kern="1200">
                <a:solidFill>
                  <a:schemeClr val="bg2">
                    <a:lumMod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81522955-21EC-485C-B317-76435950EA9C}" type="slidenum">
              <a:rPr lang="en-US">
                <a:solidFill>
                  <a:srgbClr val="E7E6E6">
                    <a:lumMod val="75000"/>
                  </a:srgbClr>
                </a:solidFill>
              </a:rPr>
              <a:pPr>
                <a:defRPr/>
              </a:pPr>
              <a:t>86</a:t>
            </a:fld>
            <a:endParaRPr lang="en-US">
              <a:solidFill>
                <a:srgbClr val="E7E6E6">
                  <a:lumMod val="75000"/>
                </a:srgbClr>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42"/>
          <p:cNvSpPr txBox="1">
            <a:spLocks noGrp="1"/>
          </p:cNvSpPr>
          <p:nvPr>
            <p:ph type="sldNum" idx="12"/>
          </p:nvPr>
        </p:nvSpPr>
        <p:spPr>
          <a:xfrm>
            <a:off x="1825082" y="6446837"/>
            <a:ext cx="2057400" cy="218070"/>
          </a:xfrm>
          <a:prstGeom prst="rect">
            <a:avLst/>
          </a:prstGeom>
          <a:noFill/>
          <a:ln>
            <a:noFill/>
          </a:ln>
        </p:spPr>
        <p:txBody>
          <a:bodyPr spcFirstLastPara="1" vert="horz" wrap="square" lIns="0" tIns="0" rIns="0" bIns="0" rtlCol="0" anchor="b" anchorCtr="0">
            <a:noAutofit/>
          </a:bodyPr>
          <a:lstStyle/>
          <a:p>
            <a:fld id="{00000000-1234-1234-1234-123412341234}" type="slidenum">
              <a:rPr lang="en-US"/>
              <a:pPr/>
              <a:t>87</a:t>
            </a:fld>
            <a:endParaRPr/>
          </a:p>
        </p:txBody>
      </p:sp>
      <p:pic>
        <p:nvPicPr>
          <p:cNvPr id="600" name="Google Shape;600;p42" descr="A screenshot of a social media post&#10;&#10;Description automatically generated">
            <a:hlinkClick r:id="rId3"/>
          </p:cNvPr>
          <p:cNvPicPr preferRelativeResize="0"/>
          <p:nvPr/>
        </p:nvPicPr>
        <p:blipFill rotWithShape="1">
          <a:blip r:embed="rId4">
            <a:alphaModFix/>
          </a:blip>
          <a:srcRect/>
          <a:stretch/>
        </p:blipFill>
        <p:spPr>
          <a:xfrm>
            <a:off x="1179444" y="193093"/>
            <a:ext cx="8470783" cy="6512011"/>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158D75-28F0-4907-AFB9-C1E1DCA3AD0E}"/>
              </a:ext>
            </a:extLst>
          </p:cNvPr>
          <p:cNvSpPr>
            <a:spLocks noGrp="1"/>
          </p:cNvSpPr>
          <p:nvPr>
            <p:ph type="sldNum" sz="quarter" idx="10"/>
          </p:nvPr>
        </p:nvSpPr>
        <p:spPr/>
        <p:txBody>
          <a:bodyPr/>
          <a:lstStyle/>
          <a:p>
            <a:fld id="{BAE26A2A-DE5F-EA41-900F-AB5C4F1D9848}" type="slidenum">
              <a:rPr lang="en-US" smtClean="0"/>
              <a:pPr/>
              <a:t>88</a:t>
            </a:fld>
            <a:endParaRPr lang="en-US" dirty="0"/>
          </a:p>
        </p:txBody>
      </p:sp>
      <p:pic>
        <p:nvPicPr>
          <p:cNvPr id="4" name="Picture 3" descr="A screenshot of a social media post&#10;&#10;Description automatically generated">
            <a:extLst>
              <a:ext uri="{FF2B5EF4-FFF2-40B4-BE49-F238E27FC236}">
                <a16:creationId xmlns:a16="http://schemas.microsoft.com/office/drawing/2014/main" id="{641A44B3-DF44-4B68-BD0C-1F27F7F1E5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096" y="0"/>
            <a:ext cx="8678133" cy="6858000"/>
          </a:xfrm>
          <a:prstGeom prst="rect">
            <a:avLst/>
          </a:prstGeom>
        </p:spPr>
      </p:pic>
    </p:spTree>
    <p:extLst>
      <p:ext uri="{BB962C8B-B14F-4D97-AF65-F5344CB8AC3E}">
        <p14:creationId xmlns:p14="http://schemas.microsoft.com/office/powerpoint/2010/main" val="19291119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442" y="294797"/>
            <a:ext cx="9792881" cy="874713"/>
          </a:xfrm>
        </p:spPr>
        <p:txBody>
          <a:bodyPr>
            <a:noAutofit/>
          </a:bodyPr>
          <a:lstStyle/>
          <a:p>
            <a:r>
              <a:rPr lang="en-US" dirty="0"/>
              <a:t>Access Extended Response Video Series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4" y="3424239"/>
            <a:ext cx="2857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A0787430-367F-844C-868B-A0250E95AAAB}" type="slidenum">
              <a:rPr lang="en-US" smtClean="0"/>
              <a:t>89</a:t>
            </a:fld>
            <a:endParaRPr lang="en-US" dirty="0"/>
          </a:p>
        </p:txBody>
      </p:sp>
      <p:sp>
        <p:nvSpPr>
          <p:cNvPr id="4" name="Rectangle 3"/>
          <p:cNvSpPr/>
          <p:nvPr/>
        </p:nvSpPr>
        <p:spPr>
          <a:xfrm>
            <a:off x="636696" y="5903893"/>
            <a:ext cx="8194266" cy="954107"/>
          </a:xfrm>
          <a:prstGeom prst="rect">
            <a:avLst/>
          </a:prstGeom>
        </p:spPr>
        <p:txBody>
          <a:bodyPr wrap="square">
            <a:spAutoFit/>
          </a:bodyPr>
          <a:lstStyle/>
          <a:p>
            <a:r>
              <a:rPr lang="en-US" sz="2800" dirty="0">
                <a:hlinkClick r:id="rId4"/>
              </a:rPr>
              <a:t>https://ged.com/about_test/test_subjects/language_arts/extended_response/</a:t>
            </a:r>
            <a:endParaRPr lang="en-US" sz="2600" dirty="0"/>
          </a:p>
        </p:txBody>
      </p:sp>
      <p:pic>
        <p:nvPicPr>
          <p:cNvPr id="6" name="Picture 5" descr="A screenshot of a social media post&#10;&#10;Description automatically generated">
            <a:extLst>
              <a:ext uri="{FF2B5EF4-FFF2-40B4-BE49-F238E27FC236}">
                <a16:creationId xmlns:a16="http://schemas.microsoft.com/office/drawing/2014/main" id="{58C92369-CE43-47BA-ABBF-B26E8815BD82}"/>
              </a:ext>
            </a:extLst>
          </p:cNvPr>
          <p:cNvPicPr>
            <a:picLocks noChangeAspect="1"/>
          </p:cNvPicPr>
          <p:nvPr/>
        </p:nvPicPr>
        <p:blipFill>
          <a:blip r:embed="rId5"/>
          <a:stretch>
            <a:fillRect/>
          </a:stretch>
        </p:blipFill>
        <p:spPr>
          <a:xfrm>
            <a:off x="401442" y="739597"/>
            <a:ext cx="6277304" cy="5066956"/>
          </a:xfrm>
          <a:prstGeom prst="rect">
            <a:avLst/>
          </a:prstGeom>
        </p:spPr>
      </p:pic>
    </p:spTree>
    <p:extLst>
      <p:ext uri="{BB962C8B-B14F-4D97-AF65-F5344CB8AC3E}">
        <p14:creationId xmlns:p14="http://schemas.microsoft.com/office/powerpoint/2010/main" val="1975828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06004B8-EC84-7A4B-BF5A-D351F667454A}"/>
              </a:ext>
            </a:extLst>
          </p:cNvPr>
          <p:cNvSpPr>
            <a:spLocks noGrp="1"/>
          </p:cNvSpPr>
          <p:nvPr>
            <p:ph sz="quarter" idx="14"/>
          </p:nvPr>
        </p:nvSpPr>
        <p:spPr>
          <a:xfrm>
            <a:off x="553843" y="1415620"/>
            <a:ext cx="5181600" cy="228600"/>
          </a:xfrm>
        </p:spPr>
        <p:txBody>
          <a:bodyPr>
            <a:normAutofit fontScale="55000" lnSpcReduction="20000"/>
          </a:bodyPr>
          <a:lstStyle/>
          <a:p>
            <a:endParaRPr lang="en-US" dirty="0"/>
          </a:p>
        </p:txBody>
      </p:sp>
      <p:sp>
        <p:nvSpPr>
          <p:cNvPr id="5" name="Content Placeholder 4">
            <a:extLst>
              <a:ext uri="{FF2B5EF4-FFF2-40B4-BE49-F238E27FC236}">
                <a16:creationId xmlns:a16="http://schemas.microsoft.com/office/drawing/2014/main" id="{34336660-8389-FC40-9654-F332BF833102}"/>
              </a:ext>
            </a:extLst>
          </p:cNvPr>
          <p:cNvSpPr>
            <a:spLocks noGrp="1"/>
          </p:cNvSpPr>
          <p:nvPr>
            <p:ph sz="quarter" idx="15"/>
          </p:nvPr>
        </p:nvSpPr>
        <p:spPr>
          <a:xfrm>
            <a:off x="6255833" y="1415620"/>
            <a:ext cx="5181600" cy="228600"/>
          </a:xfrm>
        </p:spPr>
        <p:txBody>
          <a:bodyPr>
            <a:normAutofit fontScale="55000" lnSpcReduction="20000"/>
          </a:bodyPr>
          <a:lstStyle/>
          <a:p>
            <a:endParaRPr lang="en-US"/>
          </a:p>
        </p:txBody>
      </p:sp>
      <p:sp>
        <p:nvSpPr>
          <p:cNvPr id="7" name="Content Placeholder 6">
            <a:extLst>
              <a:ext uri="{FF2B5EF4-FFF2-40B4-BE49-F238E27FC236}">
                <a16:creationId xmlns:a16="http://schemas.microsoft.com/office/drawing/2014/main" id="{B8AC304D-65D4-FB43-BCBD-2E61D1F231F8}"/>
              </a:ext>
            </a:extLst>
          </p:cNvPr>
          <p:cNvSpPr>
            <a:spLocks noGrp="1"/>
          </p:cNvSpPr>
          <p:nvPr>
            <p:ph sz="half" idx="13"/>
          </p:nvPr>
        </p:nvSpPr>
        <p:spPr>
          <a:xfrm>
            <a:off x="6255833" y="1401636"/>
            <a:ext cx="5181600" cy="5045201"/>
          </a:xfrm>
        </p:spPr>
        <p:txBody>
          <a:bodyPr/>
          <a:lstStyle/>
          <a:p>
            <a:pPr marL="114300" indent="-114300">
              <a:buNone/>
            </a:pPr>
            <a:r>
              <a:rPr lang="en-US" sz="2200" dirty="0"/>
              <a:t>Common Reasons for Low Scores</a:t>
            </a:r>
          </a:p>
          <a:p>
            <a:r>
              <a:rPr lang="en-US" sz="2200" dirty="0"/>
              <a:t>Students do not write a full response</a:t>
            </a:r>
          </a:p>
          <a:p>
            <a:r>
              <a:rPr lang="en-US" sz="2200" dirty="0"/>
              <a:t>Students lack a structure and appropriate tone</a:t>
            </a:r>
          </a:p>
          <a:p>
            <a:r>
              <a:rPr lang="en-US" sz="2200" dirty="0"/>
              <a:t>Students’ English conventions are poor. Their writing lacks proper grammar, capitalization, punctuation, and vocabulary (word choice, slang, etc.)</a:t>
            </a:r>
          </a:p>
          <a:p>
            <a:r>
              <a:rPr lang="en-US" sz="2200" dirty="0"/>
              <a:t>Students have issues with sentence structure</a:t>
            </a:r>
          </a:p>
          <a:p>
            <a:pPr marL="0" indent="0">
              <a:buNone/>
            </a:pPr>
            <a:endParaRPr lang="en-US" dirty="0"/>
          </a:p>
        </p:txBody>
      </p:sp>
      <p:sp>
        <p:nvSpPr>
          <p:cNvPr id="2" name="Title 1">
            <a:extLst>
              <a:ext uri="{FF2B5EF4-FFF2-40B4-BE49-F238E27FC236}">
                <a16:creationId xmlns:a16="http://schemas.microsoft.com/office/drawing/2014/main" id="{D0FBE2CC-1AD5-974D-897A-58BAD45A3434}"/>
              </a:ext>
            </a:extLst>
          </p:cNvPr>
          <p:cNvSpPr>
            <a:spLocks noGrp="1"/>
          </p:cNvSpPr>
          <p:nvPr>
            <p:ph type="title"/>
          </p:nvPr>
        </p:nvSpPr>
        <p:spPr>
          <a:xfrm>
            <a:off x="375425" y="276452"/>
            <a:ext cx="11262732" cy="1165587"/>
          </a:xfrm>
        </p:spPr>
        <p:txBody>
          <a:bodyPr>
            <a:normAutofit/>
          </a:bodyPr>
          <a:lstStyle/>
          <a:p>
            <a:r>
              <a:rPr lang="en-US" dirty="0"/>
              <a:t>Student Challenges with Argumentative Writing</a:t>
            </a:r>
            <a:endParaRPr lang="en-US" b="1" dirty="0"/>
          </a:p>
        </p:txBody>
      </p:sp>
      <p:sp>
        <p:nvSpPr>
          <p:cNvPr id="3" name="Content Placeholder 2">
            <a:extLst>
              <a:ext uri="{FF2B5EF4-FFF2-40B4-BE49-F238E27FC236}">
                <a16:creationId xmlns:a16="http://schemas.microsoft.com/office/drawing/2014/main" id="{C8EF00BD-2575-F742-AC55-0C7A1AFE83AC}"/>
              </a:ext>
            </a:extLst>
          </p:cNvPr>
          <p:cNvSpPr>
            <a:spLocks noGrp="1"/>
          </p:cNvSpPr>
          <p:nvPr>
            <p:ph sz="half" idx="1"/>
          </p:nvPr>
        </p:nvSpPr>
        <p:spPr>
          <a:xfrm>
            <a:off x="527821" y="1415620"/>
            <a:ext cx="5181600" cy="5031217"/>
          </a:xfrm>
        </p:spPr>
        <p:txBody>
          <a:bodyPr vert="horz" lIns="171450" tIns="457200" rIns="171450" bIns="45720" rtlCol="0">
            <a:normAutofit/>
          </a:bodyPr>
          <a:lstStyle/>
          <a:p>
            <a:pPr marL="0" indent="0">
              <a:buNone/>
            </a:pPr>
            <a:r>
              <a:rPr lang="en-US" sz="2200" dirty="0"/>
              <a:t>General Issues</a:t>
            </a:r>
          </a:p>
          <a:p>
            <a:r>
              <a:rPr lang="en-US" sz="2200" dirty="0"/>
              <a:t>Correlation between performance on the RLA assessment as a whole and performance on ER</a:t>
            </a:r>
          </a:p>
          <a:p>
            <a:r>
              <a:rPr lang="en-US" sz="2200" dirty="0"/>
              <a:t>Students who score 0s and 1s on the ER are more likely struggling with skills across the RLA assessment</a:t>
            </a:r>
          </a:p>
          <a:p>
            <a:pPr marL="0" indent="0">
              <a:buNone/>
            </a:pPr>
            <a:r>
              <a:rPr lang="en-US" sz="2200" dirty="0"/>
              <a:t>How the skills align across all portion of the RLA</a:t>
            </a:r>
          </a:p>
          <a:p>
            <a:r>
              <a:rPr lang="en-US" sz="2200" dirty="0"/>
              <a:t>Reading items correlate to Traits 1 and 2</a:t>
            </a:r>
          </a:p>
          <a:p>
            <a:r>
              <a:rPr lang="en-US" sz="2200" dirty="0"/>
              <a:t>Language (Editing) items correlate to Trait 3</a:t>
            </a:r>
          </a:p>
        </p:txBody>
      </p:sp>
      <p:sp>
        <p:nvSpPr>
          <p:cNvPr id="6" name="Slide Number Placeholder 5">
            <a:extLst>
              <a:ext uri="{FF2B5EF4-FFF2-40B4-BE49-F238E27FC236}">
                <a16:creationId xmlns:a16="http://schemas.microsoft.com/office/drawing/2014/main" id="{8BF53E57-8886-1F4C-A030-40696FFDCFD2}"/>
              </a:ext>
            </a:extLst>
          </p:cNvPr>
          <p:cNvSpPr>
            <a:spLocks noGrp="1"/>
          </p:cNvSpPr>
          <p:nvPr>
            <p:ph type="sldNum" sz="quarter" idx="12"/>
          </p:nvPr>
        </p:nvSpPr>
        <p:spPr/>
        <p:txBody>
          <a:bodyPr/>
          <a:lstStyle/>
          <a:p>
            <a:fld id="{BAE26A2A-DE5F-EA41-900F-AB5C4F1D9848}" type="slidenum">
              <a:rPr lang="en-US" smtClean="0"/>
              <a:t>9</a:t>
            </a:fld>
            <a:endParaRPr lang="en-US"/>
          </a:p>
        </p:txBody>
      </p:sp>
    </p:spTree>
    <p:extLst>
      <p:ext uri="{BB962C8B-B14F-4D97-AF65-F5344CB8AC3E}">
        <p14:creationId xmlns:p14="http://schemas.microsoft.com/office/powerpoint/2010/main" val="41512575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34267-B3E8-421C-9C5B-7711D114000A}"/>
              </a:ext>
            </a:extLst>
          </p:cNvPr>
          <p:cNvSpPr>
            <a:spLocks noGrp="1"/>
          </p:cNvSpPr>
          <p:nvPr>
            <p:ph type="title"/>
          </p:nvPr>
        </p:nvSpPr>
        <p:spPr>
          <a:xfrm>
            <a:off x="1825083" y="525109"/>
            <a:ext cx="8513956" cy="479603"/>
          </a:xfrm>
        </p:spPr>
        <p:txBody>
          <a:bodyPr>
            <a:normAutofit fontScale="90000"/>
          </a:bodyPr>
          <a:lstStyle/>
          <a:p>
            <a:r>
              <a:rPr lang="en-US" dirty="0"/>
              <a:t>Tuesdays for Teachers’ Webinars</a:t>
            </a:r>
          </a:p>
        </p:txBody>
      </p:sp>
      <p:sp>
        <p:nvSpPr>
          <p:cNvPr id="3" name="Slide Number Placeholder 2">
            <a:extLst>
              <a:ext uri="{FF2B5EF4-FFF2-40B4-BE49-F238E27FC236}">
                <a16:creationId xmlns:a16="http://schemas.microsoft.com/office/drawing/2014/main" id="{451787D1-2489-438C-A907-4CE3070497E7}"/>
              </a:ext>
            </a:extLst>
          </p:cNvPr>
          <p:cNvSpPr>
            <a:spLocks noGrp="1"/>
          </p:cNvSpPr>
          <p:nvPr>
            <p:ph type="sldNum" sz="quarter" idx="12"/>
          </p:nvPr>
        </p:nvSpPr>
        <p:spPr/>
        <p:txBody>
          <a:bodyPr/>
          <a:lstStyle/>
          <a:p>
            <a:fld id="{BAE26A2A-DE5F-EA41-900F-AB5C4F1D9848}" type="slidenum">
              <a:rPr lang="en-US" smtClean="0"/>
              <a:t>90</a:t>
            </a:fld>
            <a:endParaRPr lang="en-US"/>
          </a:p>
        </p:txBody>
      </p:sp>
      <p:pic>
        <p:nvPicPr>
          <p:cNvPr id="5" name="Picture 4" descr="A screenshot of a cell phone&#10;&#10;Description automatically generated">
            <a:extLst>
              <a:ext uri="{FF2B5EF4-FFF2-40B4-BE49-F238E27FC236}">
                <a16:creationId xmlns:a16="http://schemas.microsoft.com/office/drawing/2014/main" id="{037D3B74-6DDA-4066-84E6-5C6ADA6848A8}"/>
              </a:ext>
            </a:extLst>
          </p:cNvPr>
          <p:cNvPicPr>
            <a:picLocks noChangeAspect="1"/>
          </p:cNvPicPr>
          <p:nvPr/>
        </p:nvPicPr>
        <p:blipFill>
          <a:blip r:embed="rId2"/>
          <a:stretch>
            <a:fillRect/>
          </a:stretch>
        </p:blipFill>
        <p:spPr>
          <a:xfrm>
            <a:off x="6671734" y="1235911"/>
            <a:ext cx="3372939" cy="2553056"/>
          </a:xfrm>
          <a:prstGeom prst="rect">
            <a:avLst/>
          </a:prstGeom>
          <a:ln w="19050">
            <a:solidFill>
              <a:schemeClr val="tx1"/>
            </a:solidFill>
          </a:ln>
        </p:spPr>
      </p:pic>
      <p:pic>
        <p:nvPicPr>
          <p:cNvPr id="9" name="Picture 8" descr="A screenshot of a cell phone&#10;&#10;Description automatically generated">
            <a:extLst>
              <a:ext uri="{FF2B5EF4-FFF2-40B4-BE49-F238E27FC236}">
                <a16:creationId xmlns:a16="http://schemas.microsoft.com/office/drawing/2014/main" id="{EC4E97C6-B7AC-49FF-9BBA-99475B759CD9}"/>
              </a:ext>
            </a:extLst>
          </p:cNvPr>
          <p:cNvPicPr>
            <a:picLocks noChangeAspect="1"/>
          </p:cNvPicPr>
          <p:nvPr/>
        </p:nvPicPr>
        <p:blipFill>
          <a:blip r:embed="rId3"/>
          <a:stretch>
            <a:fillRect/>
          </a:stretch>
        </p:blipFill>
        <p:spPr>
          <a:xfrm>
            <a:off x="1867511" y="1206320"/>
            <a:ext cx="3496163" cy="3639058"/>
          </a:xfrm>
          <a:prstGeom prst="rect">
            <a:avLst/>
          </a:prstGeom>
          <a:ln w="19050">
            <a:solidFill>
              <a:schemeClr val="tx1"/>
            </a:solidFill>
          </a:ln>
        </p:spPr>
      </p:pic>
      <p:pic>
        <p:nvPicPr>
          <p:cNvPr id="7" name="Picture 6" descr="A screenshot of a cell phone&#10;&#10;Description automatically generated">
            <a:extLst>
              <a:ext uri="{FF2B5EF4-FFF2-40B4-BE49-F238E27FC236}">
                <a16:creationId xmlns:a16="http://schemas.microsoft.com/office/drawing/2014/main" id="{3A00EC2B-C9E8-4156-BAFB-736C3592A2DA}"/>
              </a:ext>
            </a:extLst>
          </p:cNvPr>
          <p:cNvPicPr>
            <a:picLocks noChangeAspect="1"/>
          </p:cNvPicPr>
          <p:nvPr/>
        </p:nvPicPr>
        <p:blipFill>
          <a:blip r:embed="rId4"/>
          <a:stretch>
            <a:fillRect/>
          </a:stretch>
        </p:blipFill>
        <p:spPr>
          <a:xfrm>
            <a:off x="4486415" y="4020167"/>
            <a:ext cx="3486637" cy="2553056"/>
          </a:xfrm>
          <a:prstGeom prst="rect">
            <a:avLst/>
          </a:prstGeom>
          <a:ln w="19050">
            <a:solidFill>
              <a:schemeClr val="tx1"/>
            </a:solidFill>
          </a:ln>
        </p:spPr>
      </p:pic>
    </p:spTree>
    <p:extLst>
      <p:ext uri="{BB962C8B-B14F-4D97-AF65-F5344CB8AC3E}">
        <p14:creationId xmlns:p14="http://schemas.microsoft.com/office/powerpoint/2010/main" val="16200533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50"/>
          <p:cNvPicPr preferRelativeResize="0"/>
          <p:nvPr/>
        </p:nvPicPr>
        <p:blipFill rotWithShape="1">
          <a:blip r:embed="rId3">
            <a:alphaModFix/>
          </a:blip>
          <a:srcRect/>
          <a:stretch/>
        </p:blipFill>
        <p:spPr>
          <a:xfrm>
            <a:off x="1524000" y="203200"/>
            <a:ext cx="9144000" cy="6654800"/>
          </a:xfrm>
          <a:prstGeom prst="rect">
            <a:avLst/>
          </a:prstGeom>
          <a:noFill/>
          <a:ln>
            <a:noFill/>
          </a:ln>
          <a:effectLst>
            <a:outerShdw blurRad="292100" dist="139700" dir="2700000" algn="tl" rotWithShape="0">
              <a:srgbClr val="333333">
                <a:alpha val="64705"/>
              </a:srgbClr>
            </a:outerShdw>
          </a:effectLst>
        </p:spPr>
      </p:pic>
      <p:sp>
        <p:nvSpPr>
          <p:cNvPr id="684" name="Google Shape;684;p50"/>
          <p:cNvSpPr txBox="1">
            <a:spLocks noGrp="1"/>
          </p:cNvSpPr>
          <p:nvPr>
            <p:ph type="title"/>
          </p:nvPr>
        </p:nvSpPr>
        <p:spPr>
          <a:xfrm>
            <a:off x="1955800" y="241300"/>
            <a:ext cx="7950200" cy="1435100"/>
          </a:xfrm>
          <a:prstGeom prst="rect">
            <a:avLst/>
          </a:prstGeom>
          <a:noFill/>
          <a:ln>
            <a:noFill/>
          </a:ln>
        </p:spPr>
        <p:txBody>
          <a:bodyPr spcFirstLastPara="1" vert="horz" wrap="square" lIns="0" tIns="0" rIns="0" bIns="0" rtlCol="0" anchor="t" anchorCtr="0">
            <a:normAutofit fontScale="90000"/>
          </a:bodyPr>
          <a:lstStyle/>
          <a:p>
            <a:pPr>
              <a:spcBef>
                <a:spcPts val="0"/>
              </a:spcBef>
              <a:buClr>
                <a:srgbClr val="FFD200"/>
              </a:buClr>
              <a:buSzPts val="10800"/>
            </a:pPr>
            <a:r>
              <a:rPr lang="en-US" sz="10800">
                <a:solidFill>
                  <a:srgbClr val="FFD200"/>
                </a:solidFill>
              </a:rPr>
              <a:t>Q &amp; A</a:t>
            </a:r>
            <a:endParaRPr sz="10800">
              <a:solidFill>
                <a:srgbClr val="FFD200"/>
              </a:solidFill>
            </a:endParaRPr>
          </a:p>
        </p:txBody>
      </p:sp>
      <p:sp>
        <p:nvSpPr>
          <p:cNvPr id="685" name="Google Shape;685;p50"/>
          <p:cNvSpPr txBox="1">
            <a:spLocks noGrp="1"/>
          </p:cNvSpPr>
          <p:nvPr>
            <p:ph type="sldNum" idx="4294967295"/>
          </p:nvPr>
        </p:nvSpPr>
        <p:spPr>
          <a:xfrm>
            <a:off x="1981200" y="6299738"/>
            <a:ext cx="458938" cy="321599"/>
          </a:xfrm>
          <a:prstGeom prst="rect">
            <a:avLst/>
          </a:prstGeom>
          <a:noFill/>
          <a:ln>
            <a:noFill/>
          </a:ln>
        </p:spPr>
        <p:txBody>
          <a:bodyPr spcFirstLastPara="1" vert="horz" wrap="square" lIns="0" tIns="0" rIns="0" bIns="0" rtlCol="0" anchor="b" anchorCtr="0">
            <a:noAutofit/>
          </a:bodyPr>
          <a:lstStyle/>
          <a:p>
            <a:fld id="{00000000-1234-1234-1234-123412341234}" type="slidenum">
              <a:rPr lang="en-US"/>
              <a:pPr/>
              <a:t>91</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D982-236C-A0AF-F847-389616A6DC4C}"/>
              </a:ext>
            </a:extLst>
          </p:cNvPr>
          <p:cNvSpPr>
            <a:spLocks noGrp="1"/>
          </p:cNvSpPr>
          <p:nvPr>
            <p:ph type="title"/>
          </p:nvPr>
        </p:nvSpPr>
        <p:spPr/>
        <p:txBody>
          <a:bodyPr/>
          <a:lstStyle/>
          <a:p>
            <a:br>
              <a:rPr lang="en-US" dirty="0">
                <a:latin typeface="Arial"/>
                <a:cs typeface="Arial"/>
              </a:rPr>
            </a:br>
            <a:r>
              <a:rPr lang="en-US" dirty="0">
                <a:latin typeface="Arial"/>
                <a:cs typeface="Arial"/>
              </a:rPr>
              <a:t>Session Survey</a:t>
            </a:r>
            <a:endParaRPr lang="en-US" dirty="0"/>
          </a:p>
        </p:txBody>
      </p:sp>
      <p:pic>
        <p:nvPicPr>
          <p:cNvPr id="7" name="Picture Placeholder 6">
            <a:extLst>
              <a:ext uri="{FF2B5EF4-FFF2-40B4-BE49-F238E27FC236}">
                <a16:creationId xmlns:a16="http://schemas.microsoft.com/office/drawing/2014/main" id="{290A71BD-1337-06B0-AF85-B5C19B315003}"/>
              </a:ext>
            </a:extLst>
          </p:cNvPr>
          <p:cNvPicPr>
            <a:picLocks noGrp="1" noChangeAspect="1"/>
          </p:cNvPicPr>
          <p:nvPr>
            <p:ph type="pic" idx="1"/>
          </p:nvPr>
        </p:nvPicPr>
        <p:blipFill rotWithShape="1">
          <a:blip r:embed="rId2"/>
          <a:srcRect l="-3720" t="-1577" r="-5047" b="2771"/>
          <a:stretch/>
        </p:blipFill>
        <p:spPr>
          <a:xfrm>
            <a:off x="5183194" y="457201"/>
            <a:ext cx="6559047" cy="5403850"/>
          </a:xfrm>
        </p:spPr>
      </p:pic>
      <p:sp>
        <p:nvSpPr>
          <p:cNvPr id="4" name="Text Placeholder 3">
            <a:extLst>
              <a:ext uri="{FF2B5EF4-FFF2-40B4-BE49-F238E27FC236}">
                <a16:creationId xmlns:a16="http://schemas.microsoft.com/office/drawing/2014/main" id="{95A72576-C4B0-00A7-78F3-75A6078E0F24}"/>
              </a:ext>
            </a:extLst>
          </p:cNvPr>
          <p:cNvSpPr>
            <a:spLocks noGrp="1"/>
          </p:cNvSpPr>
          <p:nvPr>
            <p:ph type="body" sz="half" idx="2"/>
          </p:nvPr>
        </p:nvSpPr>
        <p:spPr>
          <a:xfrm>
            <a:off x="401450" y="2196790"/>
            <a:ext cx="4370583" cy="1089874"/>
          </a:xfrm>
        </p:spPr>
        <p:txBody>
          <a:bodyPr vert="horz" lIns="0" tIns="91440" rIns="0" bIns="0" rtlCol="0" anchor="t">
            <a:normAutofit/>
          </a:bodyPr>
          <a:lstStyle/>
          <a:p>
            <a:r>
              <a:rPr lang="en-US" dirty="0">
                <a:latin typeface="Arial"/>
                <a:cs typeface="Arial"/>
              </a:rPr>
              <a:t>Your feedback is important. Please scan the QR code below to rate this session. </a:t>
            </a:r>
            <a:endParaRPr lang="en-US" dirty="0"/>
          </a:p>
        </p:txBody>
      </p:sp>
      <p:sp>
        <p:nvSpPr>
          <p:cNvPr id="5" name="Slide Number Placeholder 4">
            <a:extLst>
              <a:ext uri="{FF2B5EF4-FFF2-40B4-BE49-F238E27FC236}">
                <a16:creationId xmlns:a16="http://schemas.microsoft.com/office/drawing/2014/main" id="{2EBCDA83-BDD3-D167-10C3-FB2A11634CBD}"/>
              </a:ext>
            </a:extLst>
          </p:cNvPr>
          <p:cNvSpPr>
            <a:spLocks noGrp="1"/>
          </p:cNvSpPr>
          <p:nvPr>
            <p:ph type="sldNum" sz="quarter" idx="10"/>
          </p:nvPr>
        </p:nvSpPr>
        <p:spPr/>
        <p:txBody>
          <a:bodyPr/>
          <a:lstStyle/>
          <a:p>
            <a:fld id="{BAE26A2A-DE5F-EA41-900F-AB5C4F1D9848}" type="slidenum">
              <a:rPr lang="en-US" smtClean="0"/>
              <a:pPr/>
              <a:t>92</a:t>
            </a:fld>
            <a:endParaRPr lang="en-US" dirty="0"/>
          </a:p>
        </p:txBody>
      </p:sp>
      <p:sp>
        <p:nvSpPr>
          <p:cNvPr id="6" name="Text Placeholder 3">
            <a:extLst>
              <a:ext uri="{FF2B5EF4-FFF2-40B4-BE49-F238E27FC236}">
                <a16:creationId xmlns:a16="http://schemas.microsoft.com/office/drawing/2014/main" id="{DD0811B8-D6D5-6C1E-65E7-89ED37625372}"/>
              </a:ext>
            </a:extLst>
          </p:cNvPr>
          <p:cNvSpPr txBox="1">
            <a:spLocks/>
          </p:cNvSpPr>
          <p:nvPr/>
        </p:nvSpPr>
        <p:spPr>
          <a:xfrm>
            <a:off x="3338373" y="3697095"/>
            <a:ext cx="2003866" cy="1089874"/>
          </a:xfrm>
          <a:prstGeom prst="rect">
            <a:avLst/>
          </a:prstGeom>
        </p:spPr>
        <p:txBody>
          <a:bodyPr vert="horz" lIns="0" tIns="91440" rIns="0" bIns="0" rtlCol="0" anchor="t">
            <a:normAutofit/>
          </a:bodyPr>
          <a:lstStyle>
            <a:lvl1pPr marL="0" indent="0" algn="l"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342884"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1050" kern="1200">
                <a:solidFill>
                  <a:schemeClr val="tx1"/>
                </a:solidFill>
                <a:latin typeface="Arial" panose="020B0604020202020204" pitchFamily="34" charset="0"/>
                <a:ea typeface="+mn-ea"/>
                <a:cs typeface="Arial" panose="020B0604020202020204" pitchFamily="34" charset="0"/>
              </a:defRPr>
            </a:lvl2pPr>
            <a:lvl3pPr marL="685766"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3pPr>
            <a:lvl4pPr marL="1028649"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750" kern="1200">
                <a:solidFill>
                  <a:schemeClr val="tx1"/>
                </a:solidFill>
                <a:latin typeface="Arial" panose="020B0604020202020204" pitchFamily="34" charset="0"/>
                <a:ea typeface="+mn-ea"/>
                <a:cs typeface="Arial" panose="020B0604020202020204" pitchFamily="34" charset="0"/>
              </a:defRPr>
            </a:lvl4pPr>
            <a:lvl5pPr marL="1371532"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750" kern="1200">
                <a:solidFill>
                  <a:schemeClr val="tx1"/>
                </a:solidFill>
                <a:latin typeface="Arial" panose="020B0604020202020204" pitchFamily="34" charset="0"/>
                <a:ea typeface="+mn-ea"/>
                <a:cs typeface="Arial" panose="020B0604020202020204" pitchFamily="34" charset="0"/>
              </a:defRPr>
            </a:lvl5pPr>
            <a:lvl6pPr marL="1714415"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297"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180"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064"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endParaRPr lang="en-US" dirty="0"/>
          </a:p>
        </p:txBody>
      </p:sp>
      <p:pic>
        <p:nvPicPr>
          <p:cNvPr id="8" name="Picture 7" descr="A qr code with black squares&#10;&#10;AI-generated content may be incorrect.">
            <a:extLst>
              <a:ext uri="{FF2B5EF4-FFF2-40B4-BE49-F238E27FC236}">
                <a16:creationId xmlns:a16="http://schemas.microsoft.com/office/drawing/2014/main" id="{106D3D11-7929-D94C-A0A2-C2DD444E6876}"/>
              </a:ext>
            </a:extLst>
          </p:cNvPr>
          <p:cNvPicPr>
            <a:picLocks noChangeAspect="1"/>
          </p:cNvPicPr>
          <p:nvPr/>
        </p:nvPicPr>
        <p:blipFill>
          <a:blip r:embed="rId3"/>
          <a:stretch>
            <a:fillRect/>
          </a:stretch>
        </p:blipFill>
        <p:spPr>
          <a:xfrm>
            <a:off x="401450" y="3647550"/>
            <a:ext cx="2438400" cy="2438400"/>
          </a:xfrm>
          <a:prstGeom prst="rect">
            <a:avLst/>
          </a:prstGeom>
        </p:spPr>
      </p:pic>
      <p:sp>
        <p:nvSpPr>
          <p:cNvPr id="9" name="TextBox 8">
            <a:extLst>
              <a:ext uri="{FF2B5EF4-FFF2-40B4-BE49-F238E27FC236}">
                <a16:creationId xmlns:a16="http://schemas.microsoft.com/office/drawing/2014/main" id="{C7C62634-87A8-AC24-F2C7-88A1497F1D92}"/>
              </a:ext>
            </a:extLst>
          </p:cNvPr>
          <p:cNvSpPr txBox="1"/>
          <p:nvPr/>
        </p:nvSpPr>
        <p:spPr>
          <a:xfrm>
            <a:off x="401443" y="3286664"/>
            <a:ext cx="2438407" cy="369332"/>
          </a:xfrm>
          <a:prstGeom prst="rect">
            <a:avLst/>
          </a:prstGeom>
          <a:noFill/>
        </p:spPr>
        <p:txBody>
          <a:bodyPr wrap="square" rtlCol="0">
            <a:spAutoFit/>
          </a:bodyPr>
          <a:lstStyle/>
          <a:p>
            <a:pPr algn="ctr"/>
            <a:r>
              <a:rPr lang="en-US" dirty="0"/>
              <a:t>Part 1</a:t>
            </a:r>
          </a:p>
        </p:txBody>
      </p:sp>
      <p:sp>
        <p:nvSpPr>
          <p:cNvPr id="10" name="TextBox 9">
            <a:extLst>
              <a:ext uri="{FF2B5EF4-FFF2-40B4-BE49-F238E27FC236}">
                <a16:creationId xmlns:a16="http://schemas.microsoft.com/office/drawing/2014/main" id="{2D0434DB-21C7-54DF-17DB-5BF414AF9657}"/>
              </a:ext>
            </a:extLst>
          </p:cNvPr>
          <p:cNvSpPr txBox="1"/>
          <p:nvPr/>
        </p:nvSpPr>
        <p:spPr>
          <a:xfrm>
            <a:off x="3251011" y="3343556"/>
            <a:ext cx="2438407" cy="369332"/>
          </a:xfrm>
          <a:prstGeom prst="rect">
            <a:avLst/>
          </a:prstGeom>
          <a:noFill/>
        </p:spPr>
        <p:txBody>
          <a:bodyPr wrap="square" rtlCol="0">
            <a:spAutoFit/>
          </a:bodyPr>
          <a:lstStyle/>
          <a:p>
            <a:pPr algn="ctr"/>
            <a:r>
              <a:rPr lang="en-US" dirty="0"/>
              <a:t>Part 2</a:t>
            </a:r>
          </a:p>
        </p:txBody>
      </p:sp>
      <p:pic>
        <p:nvPicPr>
          <p:cNvPr id="12" name="Picture 11" descr="A qr code with black squares&#10;&#10;AI-generated content may be incorrect.">
            <a:extLst>
              <a:ext uri="{FF2B5EF4-FFF2-40B4-BE49-F238E27FC236}">
                <a16:creationId xmlns:a16="http://schemas.microsoft.com/office/drawing/2014/main" id="{3761B968-19B3-11C9-52A0-2C41C16B1479}"/>
              </a:ext>
            </a:extLst>
          </p:cNvPr>
          <p:cNvPicPr>
            <a:picLocks noChangeAspect="1"/>
          </p:cNvPicPr>
          <p:nvPr/>
        </p:nvPicPr>
        <p:blipFill>
          <a:blip r:embed="rId4"/>
          <a:stretch>
            <a:fillRect/>
          </a:stretch>
        </p:blipFill>
        <p:spPr>
          <a:xfrm>
            <a:off x="3338373" y="3655996"/>
            <a:ext cx="2438400" cy="2438400"/>
          </a:xfrm>
          <a:prstGeom prst="rect">
            <a:avLst/>
          </a:prstGeom>
        </p:spPr>
      </p:pic>
    </p:spTree>
    <p:extLst>
      <p:ext uri="{BB962C8B-B14F-4D97-AF65-F5344CB8AC3E}">
        <p14:creationId xmlns:p14="http://schemas.microsoft.com/office/powerpoint/2010/main" val="3612406414"/>
      </p:ext>
    </p:extLst>
  </p:cSld>
  <p:clrMapOvr>
    <a:masterClrMapping/>
  </p:clrMapOvr>
</p:sld>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DTS_Brand_slides_2022-04_wide" id="{F8904C7E-A255-DC4E-9858-D7296C25A73B}" vid="{C9125D42-9F6B-D64D-B8FE-F51140D366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1F79DF90AAF94B931B3093EDFF1A94" ma:contentTypeVersion="18" ma:contentTypeDescription="Create a new document." ma:contentTypeScope="" ma:versionID="fb18e31fd3edc8af20a3b73f19d7d4b8">
  <xsd:schema xmlns:xsd="http://www.w3.org/2001/XMLSchema" xmlns:xs="http://www.w3.org/2001/XMLSchema" xmlns:p="http://schemas.microsoft.com/office/2006/metadata/properties" xmlns:ns2="f8892201-b6f9-448a-a857-af8c143e1fef" xmlns:ns3="56cd1905-ff13-4436-8ef1-8fa80665008f" targetNamespace="http://schemas.microsoft.com/office/2006/metadata/properties" ma:root="true" ma:fieldsID="24a0e9950c4f70b1093ca1ca32af4812" ns2:_="" ns3:_="">
    <xsd:import namespace="f8892201-b6f9-448a-a857-af8c143e1fef"/>
    <xsd:import namespace="56cd1905-ff13-4436-8ef1-8fa8066500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92201-b6f9-448a-a857-af8c143e1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cd1905-ff13-4436-8ef1-8fa8066500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3884dac-5cd5-4295-bdda-6b7fcbc72b29}" ma:internalName="TaxCatchAll" ma:showField="CatchAllData" ma:web="56cd1905-ff13-4436-8ef1-8fa806650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8892201-b6f9-448a-a857-af8c143e1fef">
      <Terms xmlns="http://schemas.microsoft.com/office/infopath/2007/PartnerControls"/>
    </lcf76f155ced4ddcb4097134ff3c332f>
    <TaxCatchAll xmlns="56cd1905-ff13-4436-8ef1-8fa80665008f" xsi:nil="true"/>
    <SharedWithUsers xmlns="56cd1905-ff13-4436-8ef1-8fa80665008f">
      <UserInfo>
        <DisplayName>Tommy Liu</DisplayName>
        <AccountId>375</AccountId>
        <AccountType/>
      </UserInfo>
      <UserInfo>
        <DisplayName>Brian Smith</DisplayName>
        <AccountId>97</AccountId>
        <AccountType/>
      </UserInfo>
      <UserInfo>
        <DisplayName>Lisa Pool-Osorio</DisplayName>
        <AccountId>419</AccountId>
        <AccountType/>
      </UserInfo>
      <UserInfo>
        <DisplayName>Liz Lanphear</DisplayName>
        <AccountId>371</AccountId>
        <AccountType/>
      </UserInfo>
      <UserInfo>
        <DisplayName>Diane Vaccari</DisplayName>
        <AccountId>554</AccountId>
        <AccountType/>
      </UserInfo>
      <UserInfo>
        <DisplayName>Scott Salesses</DisplayName>
        <AccountId>173</AccountId>
        <AccountType/>
      </UserInfo>
      <UserInfo>
        <DisplayName>Mellissa Hultstrand</DisplayName>
        <AccountId>384</AccountId>
        <AccountType/>
      </UserInfo>
      <UserInfo>
        <DisplayName>Adora Beard</DisplayName>
        <AccountId>127</AccountId>
        <AccountType/>
      </UserInfo>
      <UserInfo>
        <DisplayName>Debi Faucette</DisplayName>
        <AccountId>172</AccountId>
        <AccountType/>
      </UserInfo>
      <UserInfo>
        <DisplayName>Jonna Forsyth</DisplayName>
        <AccountId>344</AccountId>
        <AccountType/>
      </UserInfo>
      <UserInfo>
        <DisplayName>Taylor Smart Williams</DisplayName>
        <AccountId>166</AccountId>
        <AccountType/>
      </UserInfo>
      <UserInfo>
        <DisplayName>Cheryl Klar-Trim</DisplayName>
        <AccountId>129</AccountId>
        <AccountType/>
      </UserInfo>
      <UserInfo>
        <DisplayName>Mimi Abdulkadir</DisplayName>
        <AccountId>48</AccountId>
        <AccountType/>
      </UserInfo>
    </SharedWithUsers>
  </documentManagement>
</p:properties>
</file>

<file path=customXml/itemProps1.xml><?xml version="1.0" encoding="utf-8"?>
<ds:datastoreItem xmlns:ds="http://schemas.openxmlformats.org/officeDocument/2006/customXml" ds:itemID="{54D6AB9B-B5FC-473F-A385-F261DA8341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92201-b6f9-448a-a857-af8c143e1fef"/>
    <ds:schemaRef ds:uri="56cd1905-ff13-4436-8ef1-8fa806650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51C1EBE-42B9-41B1-B583-A9753CA6C625}">
  <ds:schemaRefs>
    <ds:schemaRef ds:uri="http://schemas.microsoft.com/sharepoint/v3/contenttype/forms"/>
  </ds:schemaRefs>
</ds:datastoreItem>
</file>

<file path=customXml/itemProps3.xml><?xml version="1.0" encoding="utf-8"?>
<ds:datastoreItem xmlns:ds="http://schemas.openxmlformats.org/officeDocument/2006/customXml" ds:itemID="{00E7BAEE-8EB7-4B74-BB91-B94AE5AC8430}">
  <ds:schemaRefs>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f8892201-b6f9-448a-a857-af8c143e1fef"/>
    <ds:schemaRef ds:uri="http://purl.org/dc/terms/"/>
    <ds:schemaRef ds:uri="http://purl.org/dc/dcmitype/"/>
    <ds:schemaRef ds:uri="http://www.w3.org/XML/1998/namespace"/>
    <ds:schemaRef ds:uri="56cd1905-ff13-4436-8ef1-8fa80665008f"/>
    <ds:schemaRef ds:uri="http://schemas.microsoft.com/office/2006/metadata/properties"/>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GEDTS_theme_2018</Template>
  <TotalTime>8683</TotalTime>
  <Words>10608</Words>
  <Application>Microsoft Office PowerPoint</Application>
  <PresentationFormat>Widescreen</PresentationFormat>
  <Paragraphs>1101</Paragraphs>
  <Slides>92</Slides>
  <Notes>61</Notes>
  <HiddenSlides>0</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GEDTS_theme_2018</vt:lpstr>
      <vt:lpstr>PowerPoint Presentation</vt:lpstr>
      <vt:lpstr>Access Materials</vt:lpstr>
      <vt:lpstr>Beginning with the End in Mind!  What does an effective extended  response really look like?</vt:lpstr>
      <vt:lpstr>PowerPoint Presentation</vt:lpstr>
      <vt:lpstr>GED® Extended Response</vt:lpstr>
      <vt:lpstr>Writing Prompt</vt:lpstr>
      <vt:lpstr>Extended Response Scoring Traits</vt:lpstr>
      <vt:lpstr>Student Challenges with Argumentative Writing</vt:lpstr>
      <vt:lpstr>Student Challenges with Argumentative Writing</vt:lpstr>
      <vt:lpstr>Quick Check in the Classroom</vt:lpstr>
      <vt:lpstr>PowerPoint Presentation</vt:lpstr>
      <vt:lpstr>How did the student get to this point?</vt:lpstr>
      <vt:lpstr>PowerPoint Presentation</vt:lpstr>
      <vt:lpstr>PowerPoint Presentation</vt:lpstr>
      <vt:lpstr>PowerPoint Presentation</vt:lpstr>
      <vt:lpstr>One problem all students can avoid!</vt:lpstr>
      <vt:lpstr>Improving Students’ Reading Skills</vt:lpstr>
      <vt:lpstr>Close Reading</vt:lpstr>
      <vt:lpstr>Close Reading</vt:lpstr>
      <vt:lpstr>Close Reading</vt:lpstr>
      <vt:lpstr>Reading Strategies</vt:lpstr>
      <vt:lpstr>Focus on the Skill Gaps</vt:lpstr>
      <vt:lpstr>Understanding What is Explicitly Stated</vt:lpstr>
      <vt:lpstr>Understanding What is Explicitly Stated</vt:lpstr>
      <vt:lpstr>Use Sample Test Questions</vt:lpstr>
      <vt:lpstr>Identify Sequence of Events</vt:lpstr>
      <vt:lpstr>R.9.3 Skills Gap Explained</vt:lpstr>
      <vt:lpstr>R.9.3 Example</vt:lpstr>
      <vt:lpstr>Practice Concise Writing</vt:lpstr>
      <vt:lpstr>Drill Down to What’s Important!</vt:lpstr>
      <vt:lpstr>Drill Down to What’s Important!</vt:lpstr>
      <vt:lpstr>Brain Break!</vt:lpstr>
      <vt:lpstr>Fun Focus</vt:lpstr>
      <vt:lpstr>To Review or Not Review</vt:lpstr>
      <vt:lpstr>Google Reviews – EB Writing in Context</vt:lpstr>
      <vt:lpstr>Tom Berrigan’s Argument for Using Google Reviews</vt:lpstr>
      <vt:lpstr>Sample Review - What Do You Notice? What Do You Wonder?</vt:lpstr>
      <vt:lpstr>What Do You Notice? What Do You Wonder?</vt:lpstr>
      <vt:lpstr>What Do You Notice? What Do You Wonder?</vt:lpstr>
      <vt:lpstr>What Do You Notice? What Do You Wonder?</vt:lpstr>
      <vt:lpstr>What Do You Notice? What Do You Wonder?</vt:lpstr>
      <vt:lpstr>Response Prompts for Critical Reading </vt:lpstr>
      <vt:lpstr>Your Turn</vt:lpstr>
      <vt:lpstr>PowerPoint Presentation</vt:lpstr>
      <vt:lpstr>What would you do?</vt:lpstr>
      <vt:lpstr>What would you do?</vt:lpstr>
      <vt:lpstr>Grammar Hit List</vt:lpstr>
      <vt:lpstr>A Student Response (to DST prompt)</vt:lpstr>
      <vt:lpstr>Scoring Annotations</vt:lpstr>
      <vt:lpstr>If students can write an effective claim, they can write an effective extended response.</vt:lpstr>
      <vt:lpstr>What is a claim?</vt:lpstr>
      <vt:lpstr>Think About It!</vt:lpstr>
      <vt:lpstr>Learning to Write Effective Claims…</vt:lpstr>
      <vt:lpstr>Different Types of Evidence</vt:lpstr>
      <vt:lpstr>Think Real-Life Examples</vt:lpstr>
      <vt:lpstr>Opinion versus Argument/Arguable Claim</vt:lpstr>
      <vt:lpstr>What’s the Starting Point?</vt:lpstr>
      <vt:lpstr>Opinion vs Arguable Claims</vt:lpstr>
      <vt:lpstr>Opinion vs Arguable Claims</vt:lpstr>
      <vt:lpstr> The Value of a Claim</vt:lpstr>
      <vt:lpstr>Is it really a claim?</vt:lpstr>
      <vt:lpstr>What Can You Do to Help this Student?</vt:lpstr>
      <vt:lpstr>The Value of the Word Because</vt:lpstr>
      <vt:lpstr>Build the New Claim</vt:lpstr>
      <vt:lpstr>Develop the Introduction</vt:lpstr>
      <vt:lpstr>Rework the Introduction</vt:lpstr>
      <vt:lpstr>Build the New Claim</vt:lpstr>
      <vt:lpstr>How would you rework the intro?</vt:lpstr>
      <vt:lpstr>Have a Process and Use It!</vt:lpstr>
      <vt:lpstr>Expectations for Constructed Response</vt:lpstr>
      <vt:lpstr>Both Sides Now</vt:lpstr>
      <vt:lpstr>Build the Claim</vt:lpstr>
      <vt:lpstr>Now I’m ready . . . </vt:lpstr>
      <vt:lpstr>Keep it Simple!</vt:lpstr>
      <vt:lpstr>A Few Insights to Improve Student Performance</vt:lpstr>
      <vt:lpstr> What Earns Points</vt:lpstr>
      <vt:lpstr>What Earns Points </vt:lpstr>
      <vt:lpstr>Interact with Text – Analyze</vt:lpstr>
      <vt:lpstr>Analyze, (Evaluate), and Engage </vt:lpstr>
      <vt:lpstr>What to Avoid </vt:lpstr>
      <vt:lpstr>Examples</vt:lpstr>
      <vt:lpstr>Simple Techniques to Improve Scores</vt:lpstr>
      <vt:lpstr>What to Avoid </vt:lpstr>
      <vt:lpstr>PowerPoint Presentation</vt:lpstr>
      <vt:lpstr>Bringing It All Together!</vt:lpstr>
      <vt:lpstr>Resources</vt:lpstr>
      <vt:lpstr>PowerPoint Presentation</vt:lpstr>
      <vt:lpstr>PowerPoint Presentation</vt:lpstr>
      <vt:lpstr>Access Extended Response Video Series</vt:lpstr>
      <vt:lpstr>Tuesdays for Teachers’ Webinars</vt:lpstr>
      <vt:lpstr>Q &amp; A</vt:lpstr>
      <vt:lpstr> Session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Clark</dc:creator>
  <cp:lastModifiedBy>Susan Pittman</cp:lastModifiedBy>
  <cp:revision>22</cp:revision>
  <cp:lastPrinted>2025-07-28T15:41:28Z</cp:lastPrinted>
  <dcterms:created xsi:type="dcterms:W3CDTF">2023-06-02T14:16:32Z</dcterms:created>
  <dcterms:modified xsi:type="dcterms:W3CDTF">2025-08-18T18:09:11Z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0x010100641F79DF90AAF94B931B3093EDFF1A94</vt:lpwstr>
  </property>
  <property fmtid="{D5CDD505-2E9C-101B-9397-08002B2CF9AE}" pid="3" name="MediaServiceImageTags">
    <vt:lpwstr/>
  </property>
</Properties>
</file>