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52"/>
  </p:notesMasterIdLst>
  <p:handoutMasterIdLst>
    <p:handoutMasterId r:id="rId53"/>
  </p:handoutMasterIdLst>
  <p:sldIdLst>
    <p:sldId id="292" r:id="rId5"/>
    <p:sldId id="300" r:id="rId6"/>
    <p:sldId id="301" r:id="rId7"/>
    <p:sldId id="294" r:id="rId8"/>
    <p:sldId id="298" r:id="rId9"/>
    <p:sldId id="299" r:id="rId10"/>
    <p:sldId id="357" r:id="rId11"/>
    <p:sldId id="321" r:id="rId12"/>
    <p:sldId id="346" r:id="rId13"/>
    <p:sldId id="347" r:id="rId14"/>
    <p:sldId id="348" r:id="rId15"/>
    <p:sldId id="349" r:id="rId16"/>
    <p:sldId id="295" r:id="rId17"/>
    <p:sldId id="302" r:id="rId18"/>
    <p:sldId id="296" r:id="rId19"/>
    <p:sldId id="353" r:id="rId20"/>
    <p:sldId id="350" r:id="rId21"/>
    <p:sldId id="320" r:id="rId22"/>
    <p:sldId id="351" r:id="rId23"/>
    <p:sldId id="354" r:id="rId24"/>
    <p:sldId id="355" r:id="rId25"/>
    <p:sldId id="303" r:id="rId26"/>
    <p:sldId id="341" r:id="rId27"/>
    <p:sldId id="297" r:id="rId28"/>
    <p:sldId id="305" r:id="rId29"/>
    <p:sldId id="306" r:id="rId30"/>
    <p:sldId id="342" r:id="rId31"/>
    <p:sldId id="343" r:id="rId32"/>
    <p:sldId id="344" r:id="rId33"/>
    <p:sldId id="308" r:id="rId34"/>
    <p:sldId id="323" r:id="rId35"/>
    <p:sldId id="334" r:id="rId36"/>
    <p:sldId id="325" r:id="rId37"/>
    <p:sldId id="335" r:id="rId38"/>
    <p:sldId id="337" r:id="rId39"/>
    <p:sldId id="339" r:id="rId40"/>
    <p:sldId id="338" r:id="rId41"/>
    <p:sldId id="309" r:id="rId42"/>
    <p:sldId id="310" r:id="rId43"/>
    <p:sldId id="311" r:id="rId44"/>
    <p:sldId id="312" r:id="rId45"/>
    <p:sldId id="332" r:id="rId46"/>
    <p:sldId id="333" r:id="rId47"/>
    <p:sldId id="316" r:id="rId48"/>
    <p:sldId id="261" r:id="rId49"/>
    <p:sldId id="293" r:id="rId50"/>
    <p:sldId id="356" r:id="rId5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A2"/>
    <a:srgbClr val="FFD243"/>
    <a:srgbClr val="1BA300"/>
    <a:srgbClr val="FFBA0D"/>
    <a:srgbClr val="F6B000"/>
    <a:srgbClr val="FFBB13"/>
    <a:srgbClr val="EBE5E1"/>
    <a:srgbClr val="F28E2A"/>
    <a:srgbClr val="1A6C89"/>
    <a:srgbClr val="F49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C051C-F0AD-CE15-1178-2E2C581B9D06}" v="74" dt="2025-08-22T13:59:38.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88901" autoAdjust="0"/>
  </p:normalViewPr>
  <p:slideViewPr>
    <p:cSldViewPr snapToGrid="0" snapToObjects="1">
      <p:cViewPr varScale="1">
        <p:scale>
          <a:sx n="104" d="100"/>
          <a:sy n="104" d="100"/>
        </p:scale>
        <p:origin x="1200" y="31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06AFAAB-AE4C-A968-D890-8D1C9B03E595}"/>
    <pc:docChg chg="modSld">
      <pc:chgData name="" userId="" providerId="" clId="Web-{006AFAAB-AE4C-A968-D890-8D1C9B03E595}" dt="2025-08-14T19:50:54.974" v="0"/>
      <pc:docMkLst>
        <pc:docMk/>
      </pc:docMkLst>
      <pc:sldChg chg="addSp">
        <pc:chgData name="" userId="" providerId="" clId="Web-{006AFAAB-AE4C-A968-D890-8D1C9B03E595}" dt="2025-08-14T19:50:54.974" v="0"/>
        <pc:sldMkLst>
          <pc:docMk/>
          <pc:sldMk cId="4083366582" sldId="292"/>
        </pc:sldMkLst>
      </pc:sldChg>
    </pc:docChg>
  </pc:docChgLst>
  <pc:docChgLst>
    <pc:chgData clId="Web-{F11ECBEB-E5C1-D1E0-5643-CFAFCB666F43}"/>
    <pc:docChg chg="modSld">
      <pc:chgData name="" userId="" providerId="" clId="Web-{F11ECBEB-E5C1-D1E0-5643-CFAFCB666F43}" dt="2025-08-18T18:06:15.869" v="1"/>
      <pc:docMkLst>
        <pc:docMk/>
      </pc:docMkLst>
      <pc:sldChg chg="addSp delSp">
        <pc:chgData name="" userId="" providerId="" clId="Web-{F11ECBEB-E5C1-D1E0-5643-CFAFCB666F43}" dt="2025-08-18T18:06:15.869" v="1"/>
        <pc:sldMkLst>
          <pc:docMk/>
          <pc:sldMk cId="4083366582" sldId="292"/>
        </pc:sldMkLst>
        <pc:spChg chg="add">
          <ac:chgData name="" userId="" providerId="" clId="Web-{F11ECBEB-E5C1-D1E0-5643-CFAFCB666F43}" dt="2025-08-18T18:06:15.869" v="1"/>
          <ac:spMkLst>
            <pc:docMk/>
            <pc:sldMk cId="4083366582" sldId="292"/>
            <ac:spMk id="5" creationId="{79871222-9E2E-4716-A8EF-3ABB90124BE6}"/>
          </ac:spMkLst>
        </pc:spChg>
      </pc:sldChg>
    </pc:docChg>
  </pc:docChgLst>
  <pc:docChgLst>
    <pc:chgData name="Robert Rutscher" userId="S::robert.rutscher@ged.com::5beef577-f013-4797-8f68-537ff808c5f0" providerId="AD" clId="Web-{864C051C-F0AD-CE15-1178-2E2C581B9D06}"/>
    <pc:docChg chg="modSld">
      <pc:chgData name="Robert Rutscher" userId="S::robert.rutscher@ged.com::5beef577-f013-4797-8f68-537ff808c5f0" providerId="AD" clId="Web-{864C051C-F0AD-CE15-1178-2E2C581B9D06}" dt="2025-08-22T13:59:38.237" v="72" actId="20577"/>
      <pc:docMkLst>
        <pc:docMk/>
      </pc:docMkLst>
      <pc:sldChg chg="modSp">
        <pc:chgData name="Robert Rutscher" userId="S::robert.rutscher@ged.com::5beef577-f013-4797-8f68-537ff808c5f0" providerId="AD" clId="Web-{864C051C-F0AD-CE15-1178-2E2C581B9D06}" dt="2025-08-22T13:59:38.237" v="72" actId="20577"/>
        <pc:sldMkLst>
          <pc:docMk/>
          <pc:sldMk cId="727240868" sldId="261"/>
        </pc:sldMkLst>
        <pc:spChg chg="mod">
          <ac:chgData name="Robert Rutscher" userId="S::robert.rutscher@ged.com::5beef577-f013-4797-8f68-537ff808c5f0" providerId="AD" clId="Web-{864C051C-F0AD-CE15-1178-2E2C581B9D06}" dt="2025-08-22T13:59:38.237" v="72" actId="20577"/>
          <ac:spMkLst>
            <pc:docMk/>
            <pc:sldMk cId="727240868" sldId="261"/>
            <ac:spMk id="9" creationId="{7EDB3C08-581E-CB4A-9812-322D09A22E04}"/>
          </ac:spMkLst>
        </pc:spChg>
      </pc:sldChg>
      <pc:sldChg chg="modSp">
        <pc:chgData name="Robert Rutscher" userId="S::robert.rutscher@ged.com::5beef577-f013-4797-8f68-537ff808c5f0" providerId="AD" clId="Web-{864C051C-F0AD-CE15-1178-2E2C581B9D06}" dt="2025-08-22T13:52:26.472" v="11" actId="20577"/>
        <pc:sldMkLst>
          <pc:docMk/>
          <pc:sldMk cId="2060663737" sldId="295"/>
        </pc:sldMkLst>
        <pc:spChg chg="mod">
          <ac:chgData name="Robert Rutscher" userId="S::robert.rutscher@ged.com::5beef577-f013-4797-8f68-537ff808c5f0" providerId="AD" clId="Web-{864C051C-F0AD-CE15-1178-2E2C581B9D06}" dt="2025-08-22T13:52:26.472" v="11" actId="20577"/>
          <ac:spMkLst>
            <pc:docMk/>
            <pc:sldMk cId="2060663737" sldId="295"/>
            <ac:spMk id="5" creationId="{C9FD95CF-2ECA-DDAC-A623-0075C9A8A70C}"/>
          </ac:spMkLst>
        </pc:spChg>
      </pc:sldChg>
      <pc:sldChg chg="modSp">
        <pc:chgData name="Robert Rutscher" userId="S::robert.rutscher@ged.com::5beef577-f013-4797-8f68-537ff808c5f0" providerId="AD" clId="Web-{864C051C-F0AD-CE15-1178-2E2C581B9D06}" dt="2025-08-22T13:51:46.987" v="9" actId="20577"/>
        <pc:sldMkLst>
          <pc:docMk/>
          <pc:sldMk cId="2164978332" sldId="298"/>
        </pc:sldMkLst>
        <pc:spChg chg="mod">
          <ac:chgData name="Robert Rutscher" userId="S::robert.rutscher@ged.com::5beef577-f013-4797-8f68-537ff808c5f0" providerId="AD" clId="Web-{864C051C-F0AD-CE15-1178-2E2C581B9D06}" dt="2025-08-22T13:51:46.987" v="9" actId="20577"/>
          <ac:spMkLst>
            <pc:docMk/>
            <pc:sldMk cId="2164978332" sldId="298"/>
            <ac:spMk id="6" creationId="{7BAFBD22-2872-2FA2-99A0-E994262A2438}"/>
          </ac:spMkLst>
        </pc:spChg>
      </pc:sldChg>
      <pc:sldChg chg="modSp">
        <pc:chgData name="Robert Rutscher" userId="S::robert.rutscher@ged.com::5beef577-f013-4797-8f68-537ff808c5f0" providerId="AD" clId="Web-{864C051C-F0AD-CE15-1178-2E2C581B9D06}" dt="2025-08-22T13:51:19.939" v="1" actId="20577"/>
        <pc:sldMkLst>
          <pc:docMk/>
          <pc:sldMk cId="1381649320" sldId="301"/>
        </pc:sldMkLst>
        <pc:spChg chg="mod">
          <ac:chgData name="Robert Rutscher" userId="S::robert.rutscher@ged.com::5beef577-f013-4797-8f68-537ff808c5f0" providerId="AD" clId="Web-{864C051C-F0AD-CE15-1178-2E2C581B9D06}" dt="2025-08-22T13:51:19.939" v="1" actId="20577"/>
          <ac:spMkLst>
            <pc:docMk/>
            <pc:sldMk cId="1381649320" sldId="301"/>
            <ac:spMk id="9" creationId="{447520C2-C383-EEE6-F073-087CB1F084FE}"/>
          </ac:spMkLst>
        </pc:spChg>
      </pc:sldChg>
      <pc:sldChg chg="modSp">
        <pc:chgData name="Robert Rutscher" userId="S::robert.rutscher@ged.com::5beef577-f013-4797-8f68-537ff808c5f0" providerId="AD" clId="Web-{864C051C-F0AD-CE15-1178-2E2C581B9D06}" dt="2025-08-22T13:52:58.083" v="13" actId="20577"/>
        <pc:sldMkLst>
          <pc:docMk/>
          <pc:sldMk cId="669153933" sldId="302"/>
        </pc:sldMkLst>
        <pc:spChg chg="mod">
          <ac:chgData name="Robert Rutscher" userId="S::robert.rutscher@ged.com::5beef577-f013-4797-8f68-537ff808c5f0" providerId="AD" clId="Web-{864C051C-F0AD-CE15-1178-2E2C581B9D06}" dt="2025-08-22T13:52:58.083" v="13" actId="20577"/>
          <ac:spMkLst>
            <pc:docMk/>
            <pc:sldMk cId="669153933" sldId="302"/>
            <ac:spMk id="8" creationId="{585F3856-9A42-12BB-AE51-B3DAB10EA6BA}"/>
          </ac:spMkLst>
        </pc:spChg>
      </pc:sldChg>
      <pc:sldChg chg="modSp">
        <pc:chgData name="Robert Rutscher" userId="S::robert.rutscher@ged.com::5beef577-f013-4797-8f68-537ff808c5f0" providerId="AD" clId="Web-{864C051C-F0AD-CE15-1178-2E2C581B9D06}" dt="2025-08-22T13:56:02.009" v="40" actId="20577"/>
        <pc:sldMkLst>
          <pc:docMk/>
          <pc:sldMk cId="4077631021" sldId="309"/>
        </pc:sldMkLst>
        <pc:spChg chg="mod">
          <ac:chgData name="Robert Rutscher" userId="S::robert.rutscher@ged.com::5beef577-f013-4797-8f68-537ff808c5f0" providerId="AD" clId="Web-{864C051C-F0AD-CE15-1178-2E2C581B9D06}" dt="2025-08-22T13:56:02.009" v="40" actId="20577"/>
          <ac:spMkLst>
            <pc:docMk/>
            <pc:sldMk cId="4077631021" sldId="309"/>
            <ac:spMk id="8" creationId="{72D19940-574B-0227-87D8-E0F6BDC9C87E}"/>
          </ac:spMkLst>
        </pc:spChg>
      </pc:sldChg>
      <pc:sldChg chg="modSp">
        <pc:chgData name="Robert Rutscher" userId="S::robert.rutscher@ged.com::5beef577-f013-4797-8f68-537ff808c5f0" providerId="AD" clId="Web-{864C051C-F0AD-CE15-1178-2E2C581B9D06}" dt="2025-08-22T13:56:10.978" v="42" actId="20577"/>
        <pc:sldMkLst>
          <pc:docMk/>
          <pc:sldMk cId="3536807838" sldId="310"/>
        </pc:sldMkLst>
        <pc:spChg chg="mod">
          <ac:chgData name="Robert Rutscher" userId="S::robert.rutscher@ged.com::5beef577-f013-4797-8f68-537ff808c5f0" providerId="AD" clId="Web-{864C051C-F0AD-CE15-1178-2E2C581B9D06}" dt="2025-08-22T13:56:10.978" v="42" actId="20577"/>
          <ac:spMkLst>
            <pc:docMk/>
            <pc:sldMk cId="3536807838" sldId="310"/>
            <ac:spMk id="8" creationId="{E1A78104-D2FD-D92E-E3E7-8FE9E880B65F}"/>
          </ac:spMkLst>
        </pc:spChg>
      </pc:sldChg>
      <pc:sldChg chg="modSp">
        <pc:chgData name="Robert Rutscher" userId="S::robert.rutscher@ged.com::5beef577-f013-4797-8f68-537ff808c5f0" providerId="AD" clId="Web-{864C051C-F0AD-CE15-1178-2E2C581B9D06}" dt="2025-08-22T13:56:24.776" v="44" actId="20577"/>
        <pc:sldMkLst>
          <pc:docMk/>
          <pc:sldMk cId="1088328792" sldId="311"/>
        </pc:sldMkLst>
        <pc:spChg chg="mod">
          <ac:chgData name="Robert Rutscher" userId="S::robert.rutscher@ged.com::5beef577-f013-4797-8f68-537ff808c5f0" providerId="AD" clId="Web-{864C051C-F0AD-CE15-1178-2E2C581B9D06}" dt="2025-08-22T13:56:24.776" v="44" actId="20577"/>
          <ac:spMkLst>
            <pc:docMk/>
            <pc:sldMk cId="1088328792" sldId="311"/>
            <ac:spMk id="8" creationId="{13819156-B04D-603C-7A11-B7E325E79E0B}"/>
          </ac:spMkLst>
        </pc:spChg>
      </pc:sldChg>
      <pc:sldChg chg="modSp">
        <pc:chgData name="Robert Rutscher" userId="S::robert.rutscher@ged.com::5beef577-f013-4797-8f68-537ff808c5f0" providerId="AD" clId="Web-{864C051C-F0AD-CE15-1178-2E2C581B9D06}" dt="2025-08-22T13:56:32.323" v="46" actId="20577"/>
        <pc:sldMkLst>
          <pc:docMk/>
          <pc:sldMk cId="4083114106" sldId="312"/>
        </pc:sldMkLst>
        <pc:spChg chg="mod">
          <ac:chgData name="Robert Rutscher" userId="S::robert.rutscher@ged.com::5beef577-f013-4797-8f68-537ff808c5f0" providerId="AD" clId="Web-{864C051C-F0AD-CE15-1178-2E2C581B9D06}" dt="2025-08-22T13:56:32.323" v="46" actId="20577"/>
          <ac:spMkLst>
            <pc:docMk/>
            <pc:sldMk cId="4083114106" sldId="312"/>
            <ac:spMk id="8" creationId="{209D130B-CD80-96BB-7F74-2AB869A1DBFA}"/>
          </ac:spMkLst>
        </pc:spChg>
      </pc:sldChg>
      <pc:sldChg chg="modSp">
        <pc:chgData name="Robert Rutscher" userId="S::robert.rutscher@ged.com::5beef577-f013-4797-8f68-537ff808c5f0" providerId="AD" clId="Web-{864C051C-F0AD-CE15-1178-2E2C581B9D06}" dt="2025-08-22T13:57:30.654" v="56" actId="20577"/>
        <pc:sldMkLst>
          <pc:docMk/>
          <pc:sldMk cId="1520965334" sldId="316"/>
        </pc:sldMkLst>
        <pc:spChg chg="mod">
          <ac:chgData name="Robert Rutscher" userId="S::robert.rutscher@ged.com::5beef577-f013-4797-8f68-537ff808c5f0" providerId="AD" clId="Web-{864C051C-F0AD-CE15-1178-2E2C581B9D06}" dt="2025-08-22T13:57:30.654" v="56" actId="20577"/>
          <ac:spMkLst>
            <pc:docMk/>
            <pc:sldMk cId="1520965334" sldId="316"/>
            <ac:spMk id="8" creationId="{2D89F66B-3C24-36D5-C43B-1798285343A0}"/>
          </ac:spMkLst>
        </pc:spChg>
      </pc:sldChg>
      <pc:sldChg chg="modSp">
        <pc:chgData name="Robert Rutscher" userId="S::robert.rutscher@ged.com::5beef577-f013-4797-8f68-537ff808c5f0" providerId="AD" clId="Web-{864C051C-F0AD-CE15-1178-2E2C581B9D06}" dt="2025-08-22T13:57:07.043" v="54" actId="1076"/>
        <pc:sldMkLst>
          <pc:docMk/>
          <pc:sldMk cId="560888236" sldId="332"/>
        </pc:sldMkLst>
        <pc:spChg chg="mod">
          <ac:chgData name="Robert Rutscher" userId="S::robert.rutscher@ged.com::5beef577-f013-4797-8f68-537ff808c5f0" providerId="AD" clId="Web-{864C051C-F0AD-CE15-1178-2E2C581B9D06}" dt="2025-08-22T13:57:07.043" v="54" actId="1076"/>
          <ac:spMkLst>
            <pc:docMk/>
            <pc:sldMk cId="560888236" sldId="332"/>
            <ac:spMk id="8" creationId="{4DA7F332-A292-59DC-D67F-3BDE3B28A0A5}"/>
          </ac:spMkLst>
        </pc:spChg>
      </pc:sldChg>
      <pc:sldChg chg="modSp">
        <pc:chgData name="Robert Rutscher" userId="S::robert.rutscher@ged.com::5beef577-f013-4797-8f68-537ff808c5f0" providerId="AD" clId="Web-{864C051C-F0AD-CE15-1178-2E2C581B9D06}" dt="2025-08-22T13:58:13.859" v="58" actId="20577"/>
        <pc:sldMkLst>
          <pc:docMk/>
          <pc:sldMk cId="720138720" sldId="333"/>
        </pc:sldMkLst>
        <pc:spChg chg="mod">
          <ac:chgData name="Robert Rutscher" userId="S::robert.rutscher@ged.com::5beef577-f013-4797-8f68-537ff808c5f0" providerId="AD" clId="Web-{864C051C-F0AD-CE15-1178-2E2C581B9D06}" dt="2025-08-22T13:58:13.859" v="58" actId="20577"/>
          <ac:spMkLst>
            <pc:docMk/>
            <pc:sldMk cId="720138720" sldId="333"/>
            <ac:spMk id="8" creationId="{883BA70E-4FCA-E243-5DA7-0C5BC096C958}"/>
          </ac:spMkLst>
        </pc:spChg>
      </pc:sldChg>
      <pc:sldChg chg="modSp">
        <pc:chgData name="Robert Rutscher" userId="S::robert.rutscher@ged.com::5beef577-f013-4797-8f68-537ff808c5f0" providerId="AD" clId="Web-{864C051C-F0AD-CE15-1178-2E2C581B9D06}" dt="2025-08-22T13:55:00.179" v="24" actId="20577"/>
        <pc:sldMkLst>
          <pc:docMk/>
          <pc:sldMk cId="2824430271" sldId="335"/>
        </pc:sldMkLst>
        <pc:spChg chg="mod">
          <ac:chgData name="Robert Rutscher" userId="S::robert.rutscher@ged.com::5beef577-f013-4797-8f68-537ff808c5f0" providerId="AD" clId="Web-{864C051C-F0AD-CE15-1178-2E2C581B9D06}" dt="2025-08-22T13:55:00.179" v="24" actId="20577"/>
          <ac:spMkLst>
            <pc:docMk/>
            <pc:sldMk cId="2824430271" sldId="335"/>
            <ac:spMk id="4" creationId="{29EF260A-5094-A3C5-851E-339C0E3AFCAE}"/>
          </ac:spMkLst>
        </pc:spChg>
      </pc:sldChg>
      <pc:sldChg chg="modSp">
        <pc:chgData name="Robert Rutscher" userId="S::robert.rutscher@ged.com::5beef577-f013-4797-8f68-537ff808c5f0" providerId="AD" clId="Web-{864C051C-F0AD-CE15-1178-2E2C581B9D06}" dt="2025-08-22T13:55:15.773" v="30" actId="20577"/>
        <pc:sldMkLst>
          <pc:docMk/>
          <pc:sldMk cId="2647524850" sldId="337"/>
        </pc:sldMkLst>
        <pc:spChg chg="mod">
          <ac:chgData name="Robert Rutscher" userId="S::robert.rutscher@ged.com::5beef577-f013-4797-8f68-537ff808c5f0" providerId="AD" clId="Web-{864C051C-F0AD-CE15-1178-2E2C581B9D06}" dt="2025-08-22T13:55:15.773" v="30" actId="20577"/>
          <ac:spMkLst>
            <pc:docMk/>
            <pc:sldMk cId="2647524850" sldId="337"/>
            <ac:spMk id="8" creationId="{47513665-AFB4-75A3-8E58-72F32CA541F1}"/>
          </ac:spMkLst>
        </pc:spChg>
      </pc:sldChg>
      <pc:sldChg chg="modSp">
        <pc:chgData name="Robert Rutscher" userId="S::robert.rutscher@ged.com::5beef577-f013-4797-8f68-537ff808c5f0" providerId="AD" clId="Web-{864C051C-F0AD-CE15-1178-2E2C581B9D06}" dt="2025-08-22T13:55:47.305" v="38" actId="20577"/>
        <pc:sldMkLst>
          <pc:docMk/>
          <pc:sldMk cId="3398700892" sldId="338"/>
        </pc:sldMkLst>
        <pc:spChg chg="mod">
          <ac:chgData name="Robert Rutscher" userId="S::robert.rutscher@ged.com::5beef577-f013-4797-8f68-537ff808c5f0" providerId="AD" clId="Web-{864C051C-F0AD-CE15-1178-2E2C581B9D06}" dt="2025-08-22T13:55:47.305" v="38" actId="20577"/>
          <ac:spMkLst>
            <pc:docMk/>
            <pc:sldMk cId="3398700892" sldId="338"/>
            <ac:spMk id="8" creationId="{E310D283-7255-BB62-FF69-D34F818837EE}"/>
          </ac:spMkLst>
        </pc:spChg>
      </pc:sldChg>
      <pc:sldChg chg="modSp">
        <pc:chgData name="Robert Rutscher" userId="S::robert.rutscher@ged.com::5beef577-f013-4797-8f68-537ff808c5f0" providerId="AD" clId="Web-{864C051C-F0AD-CE15-1178-2E2C581B9D06}" dt="2025-08-22T13:53:48.943" v="15" actId="20577"/>
        <pc:sldMkLst>
          <pc:docMk/>
          <pc:sldMk cId="3220109810" sldId="342"/>
        </pc:sldMkLst>
        <pc:spChg chg="mod">
          <ac:chgData name="Robert Rutscher" userId="S::robert.rutscher@ged.com::5beef577-f013-4797-8f68-537ff808c5f0" providerId="AD" clId="Web-{864C051C-F0AD-CE15-1178-2E2C581B9D06}" dt="2025-08-22T13:53:48.943" v="15" actId="20577"/>
          <ac:spMkLst>
            <pc:docMk/>
            <pc:sldMk cId="3220109810" sldId="342"/>
            <ac:spMk id="8" creationId="{897D218E-618F-8AFA-6FCC-F6A4BDF8FE75}"/>
          </ac:spMkLst>
        </pc:spChg>
      </pc:sldChg>
      <pc:sldChg chg="modSp">
        <pc:chgData name="Robert Rutscher" userId="S::robert.rutscher@ged.com::5beef577-f013-4797-8f68-537ff808c5f0" providerId="AD" clId="Web-{864C051C-F0AD-CE15-1178-2E2C581B9D06}" dt="2025-08-22T13:54:03.381" v="16" actId="20577"/>
        <pc:sldMkLst>
          <pc:docMk/>
          <pc:sldMk cId="664291991" sldId="343"/>
        </pc:sldMkLst>
        <pc:spChg chg="mod">
          <ac:chgData name="Robert Rutscher" userId="S::robert.rutscher@ged.com::5beef577-f013-4797-8f68-537ff808c5f0" providerId="AD" clId="Web-{864C051C-F0AD-CE15-1178-2E2C581B9D06}" dt="2025-08-22T13:54:03.381" v="16" actId="20577"/>
          <ac:spMkLst>
            <pc:docMk/>
            <pc:sldMk cId="664291991" sldId="343"/>
            <ac:spMk id="8" creationId="{47C78EBE-CD42-99EB-7DE0-580269B4B27C}"/>
          </ac:spMkLst>
        </pc:spChg>
      </pc:sldChg>
      <pc:sldChg chg="modSp">
        <pc:chgData name="Robert Rutscher" userId="S::robert.rutscher@ged.com::5beef577-f013-4797-8f68-537ff808c5f0" providerId="AD" clId="Web-{864C051C-F0AD-CE15-1178-2E2C581B9D06}" dt="2025-08-22T13:54:08.225" v="17" actId="20577"/>
        <pc:sldMkLst>
          <pc:docMk/>
          <pc:sldMk cId="482081667" sldId="344"/>
        </pc:sldMkLst>
        <pc:spChg chg="mod">
          <ac:chgData name="Robert Rutscher" userId="S::robert.rutscher@ged.com::5beef577-f013-4797-8f68-537ff808c5f0" providerId="AD" clId="Web-{864C051C-F0AD-CE15-1178-2E2C581B9D06}" dt="2025-08-22T13:54:08.225" v="17" actId="20577"/>
          <ac:spMkLst>
            <pc:docMk/>
            <pc:sldMk cId="482081667" sldId="344"/>
            <ac:spMk id="8" creationId="{BD1CFBCB-9358-3653-088C-DB12262BD6A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DA2BA-8D14-4747-8A46-D354B310CB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79C9C49-86B4-4726-AB06-64E42996A0A0}">
      <dgm:prSet/>
      <dgm:spPr/>
      <dgm:t>
        <a:bodyPr/>
        <a:lstStyle/>
        <a:p>
          <a:r>
            <a:rPr lang="en-US"/>
            <a:t>Uses past learner data to find patterns</a:t>
          </a:r>
        </a:p>
      </dgm:t>
    </dgm:pt>
    <dgm:pt modelId="{AD78A307-C469-4969-8A11-53430C27E2F6}" type="parTrans" cxnId="{5E743331-32F0-48B6-B63F-C99464E2019F}">
      <dgm:prSet/>
      <dgm:spPr/>
      <dgm:t>
        <a:bodyPr/>
        <a:lstStyle/>
        <a:p>
          <a:endParaRPr lang="en-US"/>
        </a:p>
      </dgm:t>
    </dgm:pt>
    <dgm:pt modelId="{76F7B94A-92B4-476D-93FE-3A4F86C5F585}" type="sibTrans" cxnId="{5E743331-32F0-48B6-B63F-C99464E2019F}">
      <dgm:prSet/>
      <dgm:spPr/>
      <dgm:t>
        <a:bodyPr/>
        <a:lstStyle/>
        <a:p>
          <a:endParaRPr lang="en-US"/>
        </a:p>
      </dgm:t>
    </dgm:pt>
    <dgm:pt modelId="{AA0CD347-91E8-44DF-BCF2-C8457CAEE4C4}">
      <dgm:prSet/>
      <dgm:spPr/>
      <dgm:t>
        <a:bodyPr/>
        <a:lstStyle/>
        <a:p>
          <a:r>
            <a:rPr lang="en-US"/>
            <a:t>Identifies learners that are more or less likely to convert based on those patterns</a:t>
          </a:r>
        </a:p>
      </dgm:t>
    </dgm:pt>
    <dgm:pt modelId="{BCD1956B-634B-49B0-B936-5686F6395396}" type="parTrans" cxnId="{8996AD8E-73A0-4F82-9F1C-B24E38495FA9}">
      <dgm:prSet/>
      <dgm:spPr/>
      <dgm:t>
        <a:bodyPr/>
        <a:lstStyle/>
        <a:p>
          <a:endParaRPr lang="en-US"/>
        </a:p>
      </dgm:t>
    </dgm:pt>
    <dgm:pt modelId="{C70422C4-0DCF-45E8-9039-2611B2070322}" type="sibTrans" cxnId="{8996AD8E-73A0-4F82-9F1C-B24E38495FA9}">
      <dgm:prSet/>
      <dgm:spPr/>
      <dgm:t>
        <a:bodyPr/>
        <a:lstStyle/>
        <a:p>
          <a:endParaRPr lang="en-US"/>
        </a:p>
      </dgm:t>
    </dgm:pt>
    <dgm:pt modelId="{044B4E6C-804F-4B10-8E40-17636C94DA99}">
      <dgm:prSet/>
      <dgm:spPr/>
      <dgm:t>
        <a:bodyPr/>
        <a:lstStyle/>
        <a:p>
          <a:r>
            <a:rPr lang="en-US"/>
            <a:t>Helps us to make informed decision about where to focus support and outreach</a:t>
          </a:r>
        </a:p>
      </dgm:t>
    </dgm:pt>
    <dgm:pt modelId="{860E23E4-3588-497D-865B-C2AADA1BB2E5}" type="parTrans" cxnId="{AC2B6403-C40C-41D7-8B61-20DF3E0F818E}">
      <dgm:prSet/>
      <dgm:spPr/>
      <dgm:t>
        <a:bodyPr/>
        <a:lstStyle/>
        <a:p>
          <a:endParaRPr lang="en-US"/>
        </a:p>
      </dgm:t>
    </dgm:pt>
    <dgm:pt modelId="{8830BE5C-6C9E-46EA-8D7B-FC8B50459424}" type="sibTrans" cxnId="{AC2B6403-C40C-41D7-8B61-20DF3E0F818E}">
      <dgm:prSet/>
      <dgm:spPr/>
      <dgm:t>
        <a:bodyPr/>
        <a:lstStyle/>
        <a:p>
          <a:endParaRPr lang="en-US"/>
        </a:p>
      </dgm:t>
    </dgm:pt>
    <dgm:pt modelId="{26DFA1D5-2B64-4A85-88A0-BB27A8218E38}">
      <dgm:prSet/>
      <dgm:spPr/>
      <dgm:t>
        <a:bodyPr/>
        <a:lstStyle/>
        <a:p>
          <a:r>
            <a:rPr lang="en-US"/>
            <a:t>Not a perfect process, but a tool to spot trends and risk factors early in a learner’s journey</a:t>
          </a:r>
        </a:p>
      </dgm:t>
    </dgm:pt>
    <dgm:pt modelId="{D9A0D484-0C8A-4AB3-9AB2-AC131D9780D9}" type="parTrans" cxnId="{E710C891-09D5-4E65-8678-FBDAF4F7172E}">
      <dgm:prSet/>
      <dgm:spPr/>
      <dgm:t>
        <a:bodyPr/>
        <a:lstStyle/>
        <a:p>
          <a:endParaRPr lang="en-US"/>
        </a:p>
      </dgm:t>
    </dgm:pt>
    <dgm:pt modelId="{25A914AD-E63C-462B-93B3-DDC8D7167B29}" type="sibTrans" cxnId="{E710C891-09D5-4E65-8678-FBDAF4F7172E}">
      <dgm:prSet/>
      <dgm:spPr/>
      <dgm:t>
        <a:bodyPr/>
        <a:lstStyle/>
        <a:p>
          <a:endParaRPr lang="en-US"/>
        </a:p>
      </dgm:t>
    </dgm:pt>
    <dgm:pt modelId="{2431D40D-80CA-413D-A4D6-54114148F687}" type="pres">
      <dgm:prSet presAssocID="{AA8DA2BA-8D14-4747-8A46-D354B310CB7C}" presName="root" presStyleCnt="0">
        <dgm:presLayoutVars>
          <dgm:dir/>
          <dgm:resizeHandles val="exact"/>
        </dgm:presLayoutVars>
      </dgm:prSet>
      <dgm:spPr/>
    </dgm:pt>
    <dgm:pt modelId="{3728C70B-7ACE-4268-9023-F4FB01FE30C5}" type="pres">
      <dgm:prSet presAssocID="{179C9C49-86B4-4726-AB06-64E42996A0A0}" presName="compNode" presStyleCnt="0"/>
      <dgm:spPr/>
    </dgm:pt>
    <dgm:pt modelId="{66B26ED0-9EC8-4D69-B8BC-574C572C95D7}" type="pres">
      <dgm:prSet presAssocID="{179C9C49-86B4-4726-AB06-64E42996A0A0}" presName="bgRect" presStyleLbl="bgShp" presStyleIdx="0" presStyleCnt="4"/>
      <dgm:spPr>
        <a:solidFill>
          <a:schemeClr val="accent3">
            <a:lumMod val="20000"/>
            <a:lumOff val="80000"/>
          </a:schemeClr>
        </a:solidFill>
      </dgm:spPr>
    </dgm:pt>
    <dgm:pt modelId="{9734D202-5E34-457F-9EE7-39C36C3F8CBC}" type="pres">
      <dgm:prSet presAssocID="{179C9C49-86B4-4726-AB06-64E42996A0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4F45E35-F218-4B92-A762-4C09A15719A7}" type="pres">
      <dgm:prSet presAssocID="{179C9C49-86B4-4726-AB06-64E42996A0A0}" presName="spaceRect" presStyleCnt="0"/>
      <dgm:spPr/>
    </dgm:pt>
    <dgm:pt modelId="{3A9B310D-D767-4618-8CF2-C29095168513}" type="pres">
      <dgm:prSet presAssocID="{179C9C49-86B4-4726-AB06-64E42996A0A0}" presName="parTx" presStyleLbl="revTx" presStyleIdx="0" presStyleCnt="4">
        <dgm:presLayoutVars>
          <dgm:chMax val="0"/>
          <dgm:chPref val="0"/>
        </dgm:presLayoutVars>
      </dgm:prSet>
      <dgm:spPr/>
    </dgm:pt>
    <dgm:pt modelId="{4E5F4436-5B97-4E56-825A-15A0B1A1002E}" type="pres">
      <dgm:prSet presAssocID="{76F7B94A-92B4-476D-93FE-3A4F86C5F585}" presName="sibTrans" presStyleCnt="0"/>
      <dgm:spPr/>
    </dgm:pt>
    <dgm:pt modelId="{F3CF4951-4F1C-495C-8C00-5EA513F1948D}" type="pres">
      <dgm:prSet presAssocID="{AA0CD347-91E8-44DF-BCF2-C8457CAEE4C4}" presName="compNode" presStyleCnt="0"/>
      <dgm:spPr/>
    </dgm:pt>
    <dgm:pt modelId="{3F937677-DBD9-4D42-AD71-81EF7E794660}" type="pres">
      <dgm:prSet presAssocID="{AA0CD347-91E8-44DF-BCF2-C8457CAEE4C4}" presName="bgRect" presStyleLbl="bgShp" presStyleIdx="1" presStyleCnt="4"/>
      <dgm:spPr>
        <a:solidFill>
          <a:schemeClr val="accent3">
            <a:lumMod val="20000"/>
            <a:lumOff val="80000"/>
          </a:schemeClr>
        </a:solidFill>
      </dgm:spPr>
    </dgm:pt>
    <dgm:pt modelId="{1D1131F6-59D8-4ED0-8AFB-82DA38DD9EF9}" type="pres">
      <dgm:prSet presAssocID="{AA0CD347-91E8-44DF-BCF2-C8457CAEE4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C6CDA0C-14CF-456E-95F9-F05DC8610E52}" type="pres">
      <dgm:prSet presAssocID="{AA0CD347-91E8-44DF-BCF2-C8457CAEE4C4}" presName="spaceRect" presStyleCnt="0"/>
      <dgm:spPr/>
    </dgm:pt>
    <dgm:pt modelId="{A0DB417C-9BEC-4EBF-B04B-DA169FBD954A}" type="pres">
      <dgm:prSet presAssocID="{AA0CD347-91E8-44DF-BCF2-C8457CAEE4C4}" presName="parTx" presStyleLbl="revTx" presStyleIdx="1" presStyleCnt="4">
        <dgm:presLayoutVars>
          <dgm:chMax val="0"/>
          <dgm:chPref val="0"/>
        </dgm:presLayoutVars>
      </dgm:prSet>
      <dgm:spPr/>
    </dgm:pt>
    <dgm:pt modelId="{A3D50CC7-6C9A-4315-968D-7DB2AE2B9785}" type="pres">
      <dgm:prSet presAssocID="{C70422C4-0DCF-45E8-9039-2611B2070322}" presName="sibTrans" presStyleCnt="0"/>
      <dgm:spPr/>
    </dgm:pt>
    <dgm:pt modelId="{CF67C853-70E5-4385-AC95-276949964E17}" type="pres">
      <dgm:prSet presAssocID="{044B4E6C-804F-4B10-8E40-17636C94DA99}" presName="compNode" presStyleCnt="0"/>
      <dgm:spPr/>
    </dgm:pt>
    <dgm:pt modelId="{A8E442E5-94A9-4B61-9DC9-6E4B70A9E4E5}" type="pres">
      <dgm:prSet presAssocID="{044B4E6C-804F-4B10-8E40-17636C94DA99}" presName="bgRect" presStyleLbl="bgShp" presStyleIdx="2" presStyleCnt="4"/>
      <dgm:spPr>
        <a:solidFill>
          <a:schemeClr val="accent3">
            <a:lumMod val="20000"/>
            <a:lumOff val="80000"/>
          </a:schemeClr>
        </a:solidFill>
      </dgm:spPr>
    </dgm:pt>
    <dgm:pt modelId="{948244AE-1D51-4398-9F4E-7B5B5CE67C1B}" type="pres">
      <dgm:prSet presAssocID="{044B4E6C-804F-4B10-8E40-17636C94DA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C6C2DB9-A7A6-416B-8637-295483BBD382}" type="pres">
      <dgm:prSet presAssocID="{044B4E6C-804F-4B10-8E40-17636C94DA99}" presName="spaceRect" presStyleCnt="0"/>
      <dgm:spPr/>
    </dgm:pt>
    <dgm:pt modelId="{E369E4A2-F96D-411B-B126-1114897F4042}" type="pres">
      <dgm:prSet presAssocID="{044B4E6C-804F-4B10-8E40-17636C94DA99}" presName="parTx" presStyleLbl="revTx" presStyleIdx="2" presStyleCnt="4">
        <dgm:presLayoutVars>
          <dgm:chMax val="0"/>
          <dgm:chPref val="0"/>
        </dgm:presLayoutVars>
      </dgm:prSet>
      <dgm:spPr/>
    </dgm:pt>
    <dgm:pt modelId="{4A65BFB0-ACCC-4D11-BB2B-DFB3DEFFFD6D}" type="pres">
      <dgm:prSet presAssocID="{8830BE5C-6C9E-46EA-8D7B-FC8B50459424}" presName="sibTrans" presStyleCnt="0"/>
      <dgm:spPr/>
    </dgm:pt>
    <dgm:pt modelId="{C3F53D91-CD85-4CF4-93D7-675B1166D8C5}" type="pres">
      <dgm:prSet presAssocID="{26DFA1D5-2B64-4A85-88A0-BB27A8218E38}" presName="compNode" presStyleCnt="0"/>
      <dgm:spPr/>
    </dgm:pt>
    <dgm:pt modelId="{2E17F38C-DE3C-4447-AE54-F938FC8582DB}" type="pres">
      <dgm:prSet presAssocID="{26DFA1D5-2B64-4A85-88A0-BB27A8218E38}" presName="bgRect" presStyleLbl="bgShp" presStyleIdx="3" presStyleCnt="4"/>
      <dgm:spPr>
        <a:solidFill>
          <a:schemeClr val="accent3">
            <a:lumMod val="20000"/>
            <a:lumOff val="80000"/>
          </a:schemeClr>
        </a:solidFill>
      </dgm:spPr>
    </dgm:pt>
    <dgm:pt modelId="{6FACF3DD-2F16-426C-88B9-354473EF101D}" type="pres">
      <dgm:prSet presAssocID="{26DFA1D5-2B64-4A85-88A0-BB27A8218E3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673B4F76-5446-42E2-99C7-CCB862E447CF}" type="pres">
      <dgm:prSet presAssocID="{26DFA1D5-2B64-4A85-88A0-BB27A8218E38}" presName="spaceRect" presStyleCnt="0"/>
      <dgm:spPr/>
    </dgm:pt>
    <dgm:pt modelId="{B810976D-3F44-434C-A409-BC6D891623EB}" type="pres">
      <dgm:prSet presAssocID="{26DFA1D5-2B64-4A85-88A0-BB27A8218E38}" presName="parTx" presStyleLbl="revTx" presStyleIdx="3" presStyleCnt="4">
        <dgm:presLayoutVars>
          <dgm:chMax val="0"/>
          <dgm:chPref val="0"/>
        </dgm:presLayoutVars>
      </dgm:prSet>
      <dgm:spPr/>
    </dgm:pt>
  </dgm:ptLst>
  <dgm:cxnLst>
    <dgm:cxn modelId="{AC2B6403-C40C-41D7-8B61-20DF3E0F818E}" srcId="{AA8DA2BA-8D14-4747-8A46-D354B310CB7C}" destId="{044B4E6C-804F-4B10-8E40-17636C94DA99}" srcOrd="2" destOrd="0" parTransId="{860E23E4-3588-497D-865B-C2AADA1BB2E5}" sibTransId="{8830BE5C-6C9E-46EA-8D7B-FC8B50459424}"/>
    <dgm:cxn modelId="{5E743331-32F0-48B6-B63F-C99464E2019F}" srcId="{AA8DA2BA-8D14-4747-8A46-D354B310CB7C}" destId="{179C9C49-86B4-4726-AB06-64E42996A0A0}" srcOrd="0" destOrd="0" parTransId="{AD78A307-C469-4969-8A11-53430C27E2F6}" sibTransId="{76F7B94A-92B4-476D-93FE-3A4F86C5F585}"/>
    <dgm:cxn modelId="{0F71CE72-C822-4848-8ACF-EFC72E25DAD8}" type="presOf" srcId="{26DFA1D5-2B64-4A85-88A0-BB27A8218E38}" destId="{B810976D-3F44-434C-A409-BC6D891623EB}" srcOrd="0" destOrd="0" presId="urn:microsoft.com/office/officeart/2018/2/layout/IconVerticalSolidList"/>
    <dgm:cxn modelId="{8996AD8E-73A0-4F82-9F1C-B24E38495FA9}" srcId="{AA8DA2BA-8D14-4747-8A46-D354B310CB7C}" destId="{AA0CD347-91E8-44DF-BCF2-C8457CAEE4C4}" srcOrd="1" destOrd="0" parTransId="{BCD1956B-634B-49B0-B936-5686F6395396}" sibTransId="{C70422C4-0DCF-45E8-9039-2611B2070322}"/>
    <dgm:cxn modelId="{E710C891-09D5-4E65-8678-FBDAF4F7172E}" srcId="{AA8DA2BA-8D14-4747-8A46-D354B310CB7C}" destId="{26DFA1D5-2B64-4A85-88A0-BB27A8218E38}" srcOrd="3" destOrd="0" parTransId="{D9A0D484-0C8A-4AB3-9AB2-AC131D9780D9}" sibTransId="{25A914AD-E63C-462B-93B3-DDC8D7167B29}"/>
    <dgm:cxn modelId="{593A329C-A21F-4BD3-8E80-AECBE7F1FFF6}" type="presOf" srcId="{044B4E6C-804F-4B10-8E40-17636C94DA99}" destId="{E369E4A2-F96D-411B-B126-1114897F4042}" srcOrd="0" destOrd="0" presId="urn:microsoft.com/office/officeart/2018/2/layout/IconVerticalSolidList"/>
    <dgm:cxn modelId="{B5272EA3-E2BB-47BE-81B5-741E3BC8EA56}" type="presOf" srcId="{179C9C49-86B4-4726-AB06-64E42996A0A0}" destId="{3A9B310D-D767-4618-8CF2-C29095168513}" srcOrd="0" destOrd="0" presId="urn:microsoft.com/office/officeart/2018/2/layout/IconVerticalSolidList"/>
    <dgm:cxn modelId="{DEB0DFD0-1E8E-4E83-8924-3BC97797EFB9}" type="presOf" srcId="{AA0CD347-91E8-44DF-BCF2-C8457CAEE4C4}" destId="{A0DB417C-9BEC-4EBF-B04B-DA169FBD954A}" srcOrd="0" destOrd="0" presId="urn:microsoft.com/office/officeart/2018/2/layout/IconVerticalSolidList"/>
    <dgm:cxn modelId="{3A1024E8-8C33-480B-9B4A-08236985D46D}" type="presOf" srcId="{AA8DA2BA-8D14-4747-8A46-D354B310CB7C}" destId="{2431D40D-80CA-413D-A4D6-54114148F687}" srcOrd="0" destOrd="0" presId="urn:microsoft.com/office/officeart/2018/2/layout/IconVerticalSolidList"/>
    <dgm:cxn modelId="{3EA03A54-20FF-4498-A14A-F3A6842853E4}" type="presParOf" srcId="{2431D40D-80CA-413D-A4D6-54114148F687}" destId="{3728C70B-7ACE-4268-9023-F4FB01FE30C5}" srcOrd="0" destOrd="0" presId="urn:microsoft.com/office/officeart/2018/2/layout/IconVerticalSolidList"/>
    <dgm:cxn modelId="{1C1C232B-02AE-4852-8F5F-BCEA46D39EDB}" type="presParOf" srcId="{3728C70B-7ACE-4268-9023-F4FB01FE30C5}" destId="{66B26ED0-9EC8-4D69-B8BC-574C572C95D7}" srcOrd="0" destOrd="0" presId="urn:microsoft.com/office/officeart/2018/2/layout/IconVerticalSolidList"/>
    <dgm:cxn modelId="{EAE40BD6-4DCC-4C45-9027-460E895C0E92}" type="presParOf" srcId="{3728C70B-7ACE-4268-9023-F4FB01FE30C5}" destId="{9734D202-5E34-457F-9EE7-39C36C3F8CBC}" srcOrd="1" destOrd="0" presId="urn:microsoft.com/office/officeart/2018/2/layout/IconVerticalSolidList"/>
    <dgm:cxn modelId="{8FE9FD22-EED7-4A03-ABCD-FBC8D9927CDE}" type="presParOf" srcId="{3728C70B-7ACE-4268-9023-F4FB01FE30C5}" destId="{34F45E35-F218-4B92-A762-4C09A15719A7}" srcOrd="2" destOrd="0" presId="urn:microsoft.com/office/officeart/2018/2/layout/IconVerticalSolidList"/>
    <dgm:cxn modelId="{C641E70B-0027-41B3-B44D-597954F4CADE}" type="presParOf" srcId="{3728C70B-7ACE-4268-9023-F4FB01FE30C5}" destId="{3A9B310D-D767-4618-8CF2-C29095168513}" srcOrd="3" destOrd="0" presId="urn:microsoft.com/office/officeart/2018/2/layout/IconVerticalSolidList"/>
    <dgm:cxn modelId="{46D864AB-21A2-4D01-BC3F-5CF0BEDF38D3}" type="presParOf" srcId="{2431D40D-80CA-413D-A4D6-54114148F687}" destId="{4E5F4436-5B97-4E56-825A-15A0B1A1002E}" srcOrd="1" destOrd="0" presId="urn:microsoft.com/office/officeart/2018/2/layout/IconVerticalSolidList"/>
    <dgm:cxn modelId="{26B8573E-6081-4CF6-8F97-0B4466CED656}" type="presParOf" srcId="{2431D40D-80CA-413D-A4D6-54114148F687}" destId="{F3CF4951-4F1C-495C-8C00-5EA513F1948D}" srcOrd="2" destOrd="0" presId="urn:microsoft.com/office/officeart/2018/2/layout/IconVerticalSolidList"/>
    <dgm:cxn modelId="{2EE9EB59-A2C9-4D2D-A93F-20E1A014208F}" type="presParOf" srcId="{F3CF4951-4F1C-495C-8C00-5EA513F1948D}" destId="{3F937677-DBD9-4D42-AD71-81EF7E794660}" srcOrd="0" destOrd="0" presId="urn:microsoft.com/office/officeart/2018/2/layout/IconVerticalSolidList"/>
    <dgm:cxn modelId="{41889D80-05D5-4E6E-8E14-251DB3AC1B14}" type="presParOf" srcId="{F3CF4951-4F1C-495C-8C00-5EA513F1948D}" destId="{1D1131F6-59D8-4ED0-8AFB-82DA38DD9EF9}" srcOrd="1" destOrd="0" presId="urn:microsoft.com/office/officeart/2018/2/layout/IconVerticalSolidList"/>
    <dgm:cxn modelId="{AE97FEF8-C14D-46CA-9510-C6AF974DFD87}" type="presParOf" srcId="{F3CF4951-4F1C-495C-8C00-5EA513F1948D}" destId="{AC6CDA0C-14CF-456E-95F9-F05DC8610E52}" srcOrd="2" destOrd="0" presId="urn:microsoft.com/office/officeart/2018/2/layout/IconVerticalSolidList"/>
    <dgm:cxn modelId="{F08AFC41-3F42-4631-8377-ABDB23C6F65E}" type="presParOf" srcId="{F3CF4951-4F1C-495C-8C00-5EA513F1948D}" destId="{A0DB417C-9BEC-4EBF-B04B-DA169FBD954A}" srcOrd="3" destOrd="0" presId="urn:microsoft.com/office/officeart/2018/2/layout/IconVerticalSolidList"/>
    <dgm:cxn modelId="{0C2886A7-3DFE-4C0F-BB6F-F62A770E3BFF}" type="presParOf" srcId="{2431D40D-80CA-413D-A4D6-54114148F687}" destId="{A3D50CC7-6C9A-4315-968D-7DB2AE2B9785}" srcOrd="3" destOrd="0" presId="urn:microsoft.com/office/officeart/2018/2/layout/IconVerticalSolidList"/>
    <dgm:cxn modelId="{E15BD596-5FFE-4C8F-8A9C-6BE7390C608C}" type="presParOf" srcId="{2431D40D-80CA-413D-A4D6-54114148F687}" destId="{CF67C853-70E5-4385-AC95-276949964E17}" srcOrd="4" destOrd="0" presId="urn:microsoft.com/office/officeart/2018/2/layout/IconVerticalSolidList"/>
    <dgm:cxn modelId="{D0A11D02-223E-4EDC-AD20-288545AD678F}" type="presParOf" srcId="{CF67C853-70E5-4385-AC95-276949964E17}" destId="{A8E442E5-94A9-4B61-9DC9-6E4B70A9E4E5}" srcOrd="0" destOrd="0" presId="urn:microsoft.com/office/officeart/2018/2/layout/IconVerticalSolidList"/>
    <dgm:cxn modelId="{E6126DD2-47D9-4596-A75E-03B74B4BDB79}" type="presParOf" srcId="{CF67C853-70E5-4385-AC95-276949964E17}" destId="{948244AE-1D51-4398-9F4E-7B5B5CE67C1B}" srcOrd="1" destOrd="0" presId="urn:microsoft.com/office/officeart/2018/2/layout/IconVerticalSolidList"/>
    <dgm:cxn modelId="{F653888E-C0CE-4D8E-91F7-9CCF3EA2BA7C}" type="presParOf" srcId="{CF67C853-70E5-4385-AC95-276949964E17}" destId="{BC6C2DB9-A7A6-416B-8637-295483BBD382}" srcOrd="2" destOrd="0" presId="urn:microsoft.com/office/officeart/2018/2/layout/IconVerticalSolidList"/>
    <dgm:cxn modelId="{7E7F612D-7D9B-43EC-9B62-723EE59B336F}" type="presParOf" srcId="{CF67C853-70E5-4385-AC95-276949964E17}" destId="{E369E4A2-F96D-411B-B126-1114897F4042}" srcOrd="3" destOrd="0" presId="urn:microsoft.com/office/officeart/2018/2/layout/IconVerticalSolidList"/>
    <dgm:cxn modelId="{1B0D87F5-7228-474E-BDE4-F03FD9EA8630}" type="presParOf" srcId="{2431D40D-80CA-413D-A4D6-54114148F687}" destId="{4A65BFB0-ACCC-4D11-BB2B-DFB3DEFFFD6D}" srcOrd="5" destOrd="0" presId="urn:microsoft.com/office/officeart/2018/2/layout/IconVerticalSolidList"/>
    <dgm:cxn modelId="{D9FF08BA-9E76-4F30-83FB-9A16734AA95A}" type="presParOf" srcId="{2431D40D-80CA-413D-A4D6-54114148F687}" destId="{C3F53D91-CD85-4CF4-93D7-675B1166D8C5}" srcOrd="6" destOrd="0" presId="urn:microsoft.com/office/officeart/2018/2/layout/IconVerticalSolidList"/>
    <dgm:cxn modelId="{7D59B135-12E5-433C-92E0-7DD6E711DDB4}" type="presParOf" srcId="{C3F53D91-CD85-4CF4-93D7-675B1166D8C5}" destId="{2E17F38C-DE3C-4447-AE54-F938FC8582DB}" srcOrd="0" destOrd="0" presId="urn:microsoft.com/office/officeart/2018/2/layout/IconVerticalSolidList"/>
    <dgm:cxn modelId="{84144040-3ED7-40B9-9D17-095D0B4DCA16}" type="presParOf" srcId="{C3F53D91-CD85-4CF4-93D7-675B1166D8C5}" destId="{6FACF3DD-2F16-426C-88B9-354473EF101D}" srcOrd="1" destOrd="0" presId="urn:microsoft.com/office/officeart/2018/2/layout/IconVerticalSolidList"/>
    <dgm:cxn modelId="{60CB0DBF-4C5A-474D-8442-A68607399DF5}" type="presParOf" srcId="{C3F53D91-CD85-4CF4-93D7-675B1166D8C5}" destId="{673B4F76-5446-42E2-99C7-CCB862E447CF}" srcOrd="2" destOrd="0" presId="urn:microsoft.com/office/officeart/2018/2/layout/IconVerticalSolidList"/>
    <dgm:cxn modelId="{176DBFE6-F9F2-4557-A193-5A4A4AE16DA3}" type="presParOf" srcId="{C3F53D91-CD85-4CF4-93D7-675B1166D8C5}" destId="{B810976D-3F44-434C-A409-BC6D891623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49CA4-59F0-4568-AC4A-0983904D7455}"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6EDCEA28-8A2A-4A4A-9F4A-F51F2CB99773}">
      <dgm:prSet/>
      <dgm:spPr/>
      <dgm:t>
        <a:bodyPr/>
        <a:lstStyle/>
        <a:p>
          <a:r>
            <a:rPr lang="en-US" dirty="0"/>
            <a:t>When learners take a GED Ready, they get one of three colors associated with their Ready based on their score…</a:t>
          </a:r>
        </a:p>
      </dgm:t>
    </dgm:pt>
    <dgm:pt modelId="{BC0F4DCB-CB02-4D1D-AECC-B697837471E9}" type="parTrans" cxnId="{73D5C643-6E62-4F9A-846E-7C40EAD51AA0}">
      <dgm:prSet/>
      <dgm:spPr/>
      <dgm:t>
        <a:bodyPr/>
        <a:lstStyle/>
        <a:p>
          <a:endParaRPr lang="en-US"/>
        </a:p>
      </dgm:t>
    </dgm:pt>
    <dgm:pt modelId="{C5534F39-F473-4EF9-B284-6BFFC0404D89}" type="sibTrans" cxnId="{73D5C643-6E62-4F9A-846E-7C40EAD51AA0}">
      <dgm:prSet/>
      <dgm:spPr/>
      <dgm:t>
        <a:bodyPr/>
        <a:lstStyle/>
        <a:p>
          <a:endParaRPr lang="en-US"/>
        </a:p>
      </dgm:t>
    </dgm:pt>
    <dgm:pt modelId="{0C358B37-268F-4419-9920-61484DA78C84}">
      <dgm:prSet/>
      <dgm:spPr/>
      <dgm:t>
        <a:bodyPr/>
        <a:lstStyle/>
        <a:p>
          <a:r>
            <a:rPr lang="en-US" b="1" dirty="0">
              <a:solidFill>
                <a:srgbClr val="C00000"/>
              </a:solidFill>
            </a:rPr>
            <a:t>RED –</a:t>
          </a:r>
          <a:r>
            <a:rPr lang="en-US" b="1" dirty="0"/>
            <a:t> </a:t>
          </a:r>
          <a:r>
            <a:rPr lang="en-US" dirty="0"/>
            <a:t>scored below 135</a:t>
          </a:r>
        </a:p>
      </dgm:t>
    </dgm:pt>
    <dgm:pt modelId="{40652D1B-BD40-4819-AC77-3456DE907530}" type="parTrans" cxnId="{74E3F128-6970-444C-992F-2551C4EA477D}">
      <dgm:prSet/>
      <dgm:spPr/>
      <dgm:t>
        <a:bodyPr/>
        <a:lstStyle/>
        <a:p>
          <a:endParaRPr lang="en-US"/>
        </a:p>
      </dgm:t>
    </dgm:pt>
    <dgm:pt modelId="{36340F19-94BA-42F0-8EF4-60A3B34B1517}" type="sibTrans" cxnId="{74E3F128-6970-444C-992F-2551C4EA477D}">
      <dgm:prSet/>
      <dgm:spPr/>
      <dgm:t>
        <a:bodyPr/>
        <a:lstStyle/>
        <a:p>
          <a:endParaRPr lang="en-US"/>
        </a:p>
      </dgm:t>
    </dgm:pt>
    <dgm:pt modelId="{952B54BC-F65A-454C-AEF7-30D5AB9C2432}">
      <dgm:prSet/>
      <dgm:spPr/>
      <dgm:t>
        <a:bodyPr/>
        <a:lstStyle/>
        <a:p>
          <a:r>
            <a:rPr lang="en-US" b="1" dirty="0">
              <a:solidFill>
                <a:srgbClr val="FFC000"/>
              </a:solidFill>
            </a:rPr>
            <a:t>YELLOW – </a:t>
          </a:r>
          <a:r>
            <a:rPr lang="en-US" dirty="0"/>
            <a:t>score between 135-144</a:t>
          </a:r>
        </a:p>
      </dgm:t>
    </dgm:pt>
    <dgm:pt modelId="{31411B34-6E72-4648-9249-7A073B42C595}" type="parTrans" cxnId="{A3765434-A36C-4168-90D4-06288B1A37BD}">
      <dgm:prSet/>
      <dgm:spPr/>
      <dgm:t>
        <a:bodyPr/>
        <a:lstStyle/>
        <a:p>
          <a:endParaRPr lang="en-US"/>
        </a:p>
      </dgm:t>
    </dgm:pt>
    <dgm:pt modelId="{E7AB7AE7-1267-48F4-AF23-4F120E4D7C6D}" type="sibTrans" cxnId="{A3765434-A36C-4168-90D4-06288B1A37BD}">
      <dgm:prSet/>
      <dgm:spPr/>
      <dgm:t>
        <a:bodyPr/>
        <a:lstStyle/>
        <a:p>
          <a:endParaRPr lang="en-US"/>
        </a:p>
      </dgm:t>
    </dgm:pt>
    <dgm:pt modelId="{24091F99-E2E7-4F74-8719-9850B124CA78}">
      <dgm:prSet/>
      <dgm:spPr/>
      <dgm:t>
        <a:bodyPr/>
        <a:lstStyle/>
        <a:p>
          <a:r>
            <a:rPr lang="en-US" b="1" dirty="0">
              <a:solidFill>
                <a:srgbClr val="009733"/>
              </a:solidFill>
            </a:rPr>
            <a:t>GREEN – </a:t>
          </a:r>
          <a:r>
            <a:rPr lang="en-US" dirty="0"/>
            <a:t>score above or equal to 145</a:t>
          </a:r>
        </a:p>
      </dgm:t>
    </dgm:pt>
    <dgm:pt modelId="{C0D89339-283F-46B1-B868-066476E8639F}" type="parTrans" cxnId="{C3F34DD9-FDB4-43F2-BA5D-06E290FB05D0}">
      <dgm:prSet/>
      <dgm:spPr/>
      <dgm:t>
        <a:bodyPr/>
        <a:lstStyle/>
        <a:p>
          <a:endParaRPr lang="en-US"/>
        </a:p>
      </dgm:t>
    </dgm:pt>
    <dgm:pt modelId="{30CADDBC-AF1D-4373-B63E-6AAA9F806378}" type="sibTrans" cxnId="{C3F34DD9-FDB4-43F2-BA5D-06E290FB05D0}">
      <dgm:prSet/>
      <dgm:spPr/>
      <dgm:t>
        <a:bodyPr/>
        <a:lstStyle/>
        <a:p>
          <a:endParaRPr lang="en-US"/>
        </a:p>
      </dgm:t>
    </dgm:pt>
    <dgm:pt modelId="{587FAA10-3D59-44BF-BEC1-BCECB0170DC5}" type="pres">
      <dgm:prSet presAssocID="{FF949CA4-59F0-4568-AC4A-0983904D7455}" presName="vert0" presStyleCnt="0">
        <dgm:presLayoutVars>
          <dgm:dir/>
          <dgm:animOne val="branch"/>
          <dgm:animLvl val="lvl"/>
        </dgm:presLayoutVars>
      </dgm:prSet>
      <dgm:spPr/>
    </dgm:pt>
    <dgm:pt modelId="{4B608314-B154-4608-A780-911909C4616F}" type="pres">
      <dgm:prSet presAssocID="{6EDCEA28-8A2A-4A4A-9F4A-F51F2CB99773}" presName="thickLine" presStyleLbl="alignNode1" presStyleIdx="0" presStyleCnt="4"/>
      <dgm:spPr/>
    </dgm:pt>
    <dgm:pt modelId="{5FBE4F32-B09D-40ED-8E23-FE666A590D5E}" type="pres">
      <dgm:prSet presAssocID="{6EDCEA28-8A2A-4A4A-9F4A-F51F2CB99773}" presName="horz1" presStyleCnt="0"/>
      <dgm:spPr/>
    </dgm:pt>
    <dgm:pt modelId="{16344B50-04F5-4B6C-BC22-FB9E7BE9F2D3}" type="pres">
      <dgm:prSet presAssocID="{6EDCEA28-8A2A-4A4A-9F4A-F51F2CB99773}" presName="tx1" presStyleLbl="revTx" presStyleIdx="0" presStyleCnt="4"/>
      <dgm:spPr/>
    </dgm:pt>
    <dgm:pt modelId="{C312D989-5973-4289-8908-77153CA94D22}" type="pres">
      <dgm:prSet presAssocID="{6EDCEA28-8A2A-4A4A-9F4A-F51F2CB99773}" presName="vert1" presStyleCnt="0"/>
      <dgm:spPr/>
    </dgm:pt>
    <dgm:pt modelId="{BE30273C-E596-45C5-BC38-556287DD5108}" type="pres">
      <dgm:prSet presAssocID="{0C358B37-268F-4419-9920-61484DA78C84}" presName="thickLine" presStyleLbl="alignNode1" presStyleIdx="1" presStyleCnt="4"/>
      <dgm:spPr/>
    </dgm:pt>
    <dgm:pt modelId="{2E1289C7-D4F8-47D7-8744-5D502B8E32A8}" type="pres">
      <dgm:prSet presAssocID="{0C358B37-268F-4419-9920-61484DA78C84}" presName="horz1" presStyleCnt="0"/>
      <dgm:spPr/>
    </dgm:pt>
    <dgm:pt modelId="{A8FB8A7F-993D-4DD5-9727-C214D34B5559}" type="pres">
      <dgm:prSet presAssocID="{0C358B37-268F-4419-9920-61484DA78C84}" presName="tx1" presStyleLbl="revTx" presStyleIdx="1" presStyleCnt="4"/>
      <dgm:spPr/>
    </dgm:pt>
    <dgm:pt modelId="{79F43F89-CAA2-4A82-8F58-587528F14B54}" type="pres">
      <dgm:prSet presAssocID="{0C358B37-268F-4419-9920-61484DA78C84}" presName="vert1" presStyleCnt="0"/>
      <dgm:spPr/>
    </dgm:pt>
    <dgm:pt modelId="{ED1347D4-8EE3-4C3B-9B3F-834A1065DE79}" type="pres">
      <dgm:prSet presAssocID="{952B54BC-F65A-454C-AEF7-30D5AB9C2432}" presName="thickLine" presStyleLbl="alignNode1" presStyleIdx="2" presStyleCnt="4"/>
      <dgm:spPr/>
    </dgm:pt>
    <dgm:pt modelId="{D9143831-BACF-476C-A4A5-46920B3BD365}" type="pres">
      <dgm:prSet presAssocID="{952B54BC-F65A-454C-AEF7-30D5AB9C2432}" presName="horz1" presStyleCnt="0"/>
      <dgm:spPr/>
    </dgm:pt>
    <dgm:pt modelId="{5F4057E9-881F-4D22-99E9-04F311F5F6B4}" type="pres">
      <dgm:prSet presAssocID="{952B54BC-F65A-454C-AEF7-30D5AB9C2432}" presName="tx1" presStyleLbl="revTx" presStyleIdx="2" presStyleCnt="4"/>
      <dgm:spPr/>
    </dgm:pt>
    <dgm:pt modelId="{2C0DB675-8517-4ED7-92AD-F2ED3D5E1C29}" type="pres">
      <dgm:prSet presAssocID="{952B54BC-F65A-454C-AEF7-30D5AB9C2432}" presName="vert1" presStyleCnt="0"/>
      <dgm:spPr/>
    </dgm:pt>
    <dgm:pt modelId="{90452BF4-FC0E-457D-BF27-735755105AC6}" type="pres">
      <dgm:prSet presAssocID="{24091F99-E2E7-4F74-8719-9850B124CA78}" presName="thickLine" presStyleLbl="alignNode1" presStyleIdx="3" presStyleCnt="4"/>
      <dgm:spPr/>
    </dgm:pt>
    <dgm:pt modelId="{F61CC5E0-1C1B-4CA3-B9CF-0281DAB57283}" type="pres">
      <dgm:prSet presAssocID="{24091F99-E2E7-4F74-8719-9850B124CA78}" presName="horz1" presStyleCnt="0"/>
      <dgm:spPr/>
    </dgm:pt>
    <dgm:pt modelId="{2DEEFC15-57A5-4B66-8BD5-509C05CB7087}" type="pres">
      <dgm:prSet presAssocID="{24091F99-E2E7-4F74-8719-9850B124CA78}" presName="tx1" presStyleLbl="revTx" presStyleIdx="3" presStyleCnt="4"/>
      <dgm:spPr/>
    </dgm:pt>
    <dgm:pt modelId="{859871D0-C70C-4330-A600-CE1758A057DF}" type="pres">
      <dgm:prSet presAssocID="{24091F99-E2E7-4F74-8719-9850B124CA78}" presName="vert1" presStyleCnt="0"/>
      <dgm:spPr/>
    </dgm:pt>
  </dgm:ptLst>
  <dgm:cxnLst>
    <dgm:cxn modelId="{6C20F508-21FD-4588-B8C5-5E357D491395}" type="presOf" srcId="{24091F99-E2E7-4F74-8719-9850B124CA78}" destId="{2DEEFC15-57A5-4B66-8BD5-509C05CB7087}" srcOrd="0" destOrd="0" presId="urn:microsoft.com/office/officeart/2008/layout/LinedList"/>
    <dgm:cxn modelId="{74E3F128-6970-444C-992F-2551C4EA477D}" srcId="{FF949CA4-59F0-4568-AC4A-0983904D7455}" destId="{0C358B37-268F-4419-9920-61484DA78C84}" srcOrd="1" destOrd="0" parTransId="{40652D1B-BD40-4819-AC77-3456DE907530}" sibTransId="{36340F19-94BA-42F0-8EF4-60A3B34B1517}"/>
    <dgm:cxn modelId="{A3765434-A36C-4168-90D4-06288B1A37BD}" srcId="{FF949CA4-59F0-4568-AC4A-0983904D7455}" destId="{952B54BC-F65A-454C-AEF7-30D5AB9C2432}" srcOrd="2" destOrd="0" parTransId="{31411B34-6E72-4648-9249-7A073B42C595}" sibTransId="{E7AB7AE7-1267-48F4-AF23-4F120E4D7C6D}"/>
    <dgm:cxn modelId="{73D5C643-6E62-4F9A-846E-7C40EAD51AA0}" srcId="{FF949CA4-59F0-4568-AC4A-0983904D7455}" destId="{6EDCEA28-8A2A-4A4A-9F4A-F51F2CB99773}" srcOrd="0" destOrd="0" parTransId="{BC0F4DCB-CB02-4D1D-AECC-B697837471E9}" sibTransId="{C5534F39-F473-4EF9-B284-6BFFC0404D89}"/>
    <dgm:cxn modelId="{FC05DF6C-E0D2-42D2-98DA-5D6595A2A0AD}" type="presOf" srcId="{0C358B37-268F-4419-9920-61484DA78C84}" destId="{A8FB8A7F-993D-4DD5-9727-C214D34B5559}" srcOrd="0" destOrd="0" presId="urn:microsoft.com/office/officeart/2008/layout/LinedList"/>
    <dgm:cxn modelId="{3FA2E177-425A-47CF-9D28-86C7431987EB}" type="presOf" srcId="{6EDCEA28-8A2A-4A4A-9F4A-F51F2CB99773}" destId="{16344B50-04F5-4B6C-BC22-FB9E7BE9F2D3}" srcOrd="0" destOrd="0" presId="urn:microsoft.com/office/officeart/2008/layout/LinedList"/>
    <dgm:cxn modelId="{C609B586-4557-4B31-9718-DD6DEDB0A8DC}" type="presOf" srcId="{FF949CA4-59F0-4568-AC4A-0983904D7455}" destId="{587FAA10-3D59-44BF-BEC1-BCECB0170DC5}" srcOrd="0" destOrd="0" presId="urn:microsoft.com/office/officeart/2008/layout/LinedList"/>
    <dgm:cxn modelId="{48DA56B9-6E7C-446C-9EE2-946C7A94C40C}" type="presOf" srcId="{952B54BC-F65A-454C-AEF7-30D5AB9C2432}" destId="{5F4057E9-881F-4D22-99E9-04F311F5F6B4}" srcOrd="0" destOrd="0" presId="urn:microsoft.com/office/officeart/2008/layout/LinedList"/>
    <dgm:cxn modelId="{C3F34DD9-FDB4-43F2-BA5D-06E290FB05D0}" srcId="{FF949CA4-59F0-4568-AC4A-0983904D7455}" destId="{24091F99-E2E7-4F74-8719-9850B124CA78}" srcOrd="3" destOrd="0" parTransId="{C0D89339-283F-46B1-B868-066476E8639F}" sibTransId="{30CADDBC-AF1D-4373-B63E-6AAA9F806378}"/>
    <dgm:cxn modelId="{8E1E589B-76DC-4D26-BF18-887B90FF5A1C}" type="presParOf" srcId="{587FAA10-3D59-44BF-BEC1-BCECB0170DC5}" destId="{4B608314-B154-4608-A780-911909C4616F}" srcOrd="0" destOrd="0" presId="urn:microsoft.com/office/officeart/2008/layout/LinedList"/>
    <dgm:cxn modelId="{4A8B0E55-4662-46E6-89C4-FFD031B41F08}" type="presParOf" srcId="{587FAA10-3D59-44BF-BEC1-BCECB0170DC5}" destId="{5FBE4F32-B09D-40ED-8E23-FE666A590D5E}" srcOrd="1" destOrd="0" presId="urn:microsoft.com/office/officeart/2008/layout/LinedList"/>
    <dgm:cxn modelId="{77822F5E-0A8A-44F5-9A62-5A9AECAEEE67}" type="presParOf" srcId="{5FBE4F32-B09D-40ED-8E23-FE666A590D5E}" destId="{16344B50-04F5-4B6C-BC22-FB9E7BE9F2D3}" srcOrd="0" destOrd="0" presId="urn:microsoft.com/office/officeart/2008/layout/LinedList"/>
    <dgm:cxn modelId="{4B4DA229-6935-44D4-8252-8642D8D1C42C}" type="presParOf" srcId="{5FBE4F32-B09D-40ED-8E23-FE666A590D5E}" destId="{C312D989-5973-4289-8908-77153CA94D22}" srcOrd="1" destOrd="0" presId="urn:microsoft.com/office/officeart/2008/layout/LinedList"/>
    <dgm:cxn modelId="{B72F9624-84F4-44B1-AB98-00435725EFED}" type="presParOf" srcId="{587FAA10-3D59-44BF-BEC1-BCECB0170DC5}" destId="{BE30273C-E596-45C5-BC38-556287DD5108}" srcOrd="2" destOrd="0" presId="urn:microsoft.com/office/officeart/2008/layout/LinedList"/>
    <dgm:cxn modelId="{8713FAB8-4D41-4B91-B279-84DFC0BF0D1E}" type="presParOf" srcId="{587FAA10-3D59-44BF-BEC1-BCECB0170DC5}" destId="{2E1289C7-D4F8-47D7-8744-5D502B8E32A8}" srcOrd="3" destOrd="0" presId="urn:microsoft.com/office/officeart/2008/layout/LinedList"/>
    <dgm:cxn modelId="{F43C0A04-EB89-4D18-8D07-2D53AC4EF6F8}" type="presParOf" srcId="{2E1289C7-D4F8-47D7-8744-5D502B8E32A8}" destId="{A8FB8A7F-993D-4DD5-9727-C214D34B5559}" srcOrd="0" destOrd="0" presId="urn:microsoft.com/office/officeart/2008/layout/LinedList"/>
    <dgm:cxn modelId="{3D0B5A80-5A36-401F-8727-E74EB1A1CF1F}" type="presParOf" srcId="{2E1289C7-D4F8-47D7-8744-5D502B8E32A8}" destId="{79F43F89-CAA2-4A82-8F58-587528F14B54}" srcOrd="1" destOrd="0" presId="urn:microsoft.com/office/officeart/2008/layout/LinedList"/>
    <dgm:cxn modelId="{85CDDF13-4179-4048-AFDF-9D86405E7CBB}" type="presParOf" srcId="{587FAA10-3D59-44BF-BEC1-BCECB0170DC5}" destId="{ED1347D4-8EE3-4C3B-9B3F-834A1065DE79}" srcOrd="4" destOrd="0" presId="urn:microsoft.com/office/officeart/2008/layout/LinedList"/>
    <dgm:cxn modelId="{38C01CEC-555A-4C22-9FD1-C615372E1F86}" type="presParOf" srcId="{587FAA10-3D59-44BF-BEC1-BCECB0170DC5}" destId="{D9143831-BACF-476C-A4A5-46920B3BD365}" srcOrd="5" destOrd="0" presId="urn:microsoft.com/office/officeart/2008/layout/LinedList"/>
    <dgm:cxn modelId="{BD652523-8A19-4C71-9D32-34A421A8FB60}" type="presParOf" srcId="{D9143831-BACF-476C-A4A5-46920B3BD365}" destId="{5F4057E9-881F-4D22-99E9-04F311F5F6B4}" srcOrd="0" destOrd="0" presId="urn:microsoft.com/office/officeart/2008/layout/LinedList"/>
    <dgm:cxn modelId="{805FFE9F-CD59-42F7-9026-4177E3CCC458}" type="presParOf" srcId="{D9143831-BACF-476C-A4A5-46920B3BD365}" destId="{2C0DB675-8517-4ED7-92AD-F2ED3D5E1C29}" srcOrd="1" destOrd="0" presId="urn:microsoft.com/office/officeart/2008/layout/LinedList"/>
    <dgm:cxn modelId="{62D55D1A-45FF-4340-8D06-5D2B61AE3E78}" type="presParOf" srcId="{587FAA10-3D59-44BF-BEC1-BCECB0170DC5}" destId="{90452BF4-FC0E-457D-BF27-735755105AC6}" srcOrd="6" destOrd="0" presId="urn:microsoft.com/office/officeart/2008/layout/LinedList"/>
    <dgm:cxn modelId="{E2491AAC-F494-4B10-A5B6-A3D92689087A}" type="presParOf" srcId="{587FAA10-3D59-44BF-BEC1-BCECB0170DC5}" destId="{F61CC5E0-1C1B-4CA3-B9CF-0281DAB57283}" srcOrd="7" destOrd="0" presId="urn:microsoft.com/office/officeart/2008/layout/LinedList"/>
    <dgm:cxn modelId="{27CAC731-8059-4D21-B820-30CDA7A75F2A}" type="presParOf" srcId="{F61CC5E0-1C1B-4CA3-B9CF-0281DAB57283}" destId="{2DEEFC15-57A5-4B66-8BD5-509C05CB7087}" srcOrd="0" destOrd="0" presId="urn:microsoft.com/office/officeart/2008/layout/LinedList"/>
    <dgm:cxn modelId="{3DFBABE6-B979-4D95-90A1-CF11EAD7790E}" type="presParOf" srcId="{F61CC5E0-1C1B-4CA3-B9CF-0281DAB57283}" destId="{859871D0-C70C-4330-A600-CE1758A057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26ED0-9EC8-4D69-B8BC-574C572C95D7}">
      <dsp:nvSpPr>
        <dsp:cNvPr id="0" name=""/>
        <dsp:cNvSpPr/>
      </dsp:nvSpPr>
      <dsp:spPr>
        <a:xfrm>
          <a:off x="0" y="1680"/>
          <a:ext cx="11351941" cy="851568"/>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9734D202-5E34-457F-9EE7-39C36C3F8CBC}">
      <dsp:nvSpPr>
        <dsp:cNvPr id="0" name=""/>
        <dsp:cNvSpPr/>
      </dsp:nvSpPr>
      <dsp:spPr>
        <a:xfrm>
          <a:off x="257599" y="193283"/>
          <a:ext cx="468362" cy="4683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B310D-D767-4618-8CF2-C29095168513}">
      <dsp:nvSpPr>
        <dsp:cNvPr id="0" name=""/>
        <dsp:cNvSpPr/>
      </dsp:nvSpPr>
      <dsp:spPr>
        <a:xfrm>
          <a:off x="983561" y="1680"/>
          <a:ext cx="10368379" cy="85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24" tIns="90124" rIns="90124" bIns="90124" numCol="1" spcCol="1270" anchor="ctr" anchorCtr="0">
          <a:noAutofit/>
        </a:bodyPr>
        <a:lstStyle/>
        <a:p>
          <a:pPr marL="0" lvl="0" indent="0" algn="l" defTabSz="977900">
            <a:lnSpc>
              <a:spcPct val="90000"/>
            </a:lnSpc>
            <a:spcBef>
              <a:spcPct val="0"/>
            </a:spcBef>
            <a:spcAft>
              <a:spcPct val="35000"/>
            </a:spcAft>
            <a:buNone/>
          </a:pPr>
          <a:r>
            <a:rPr lang="en-US" sz="2200" kern="1200"/>
            <a:t>Uses past learner data to find patterns</a:t>
          </a:r>
        </a:p>
      </dsp:txBody>
      <dsp:txXfrm>
        <a:off x="983561" y="1680"/>
        <a:ext cx="10368379" cy="851568"/>
      </dsp:txXfrm>
    </dsp:sp>
    <dsp:sp modelId="{3F937677-DBD9-4D42-AD71-81EF7E794660}">
      <dsp:nvSpPr>
        <dsp:cNvPr id="0" name=""/>
        <dsp:cNvSpPr/>
      </dsp:nvSpPr>
      <dsp:spPr>
        <a:xfrm>
          <a:off x="0" y="1066141"/>
          <a:ext cx="11351941" cy="851568"/>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D1131F6-59D8-4ED0-8AFB-82DA38DD9EF9}">
      <dsp:nvSpPr>
        <dsp:cNvPr id="0" name=""/>
        <dsp:cNvSpPr/>
      </dsp:nvSpPr>
      <dsp:spPr>
        <a:xfrm>
          <a:off x="257599" y="1257744"/>
          <a:ext cx="468362" cy="4683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B417C-9BEC-4EBF-B04B-DA169FBD954A}">
      <dsp:nvSpPr>
        <dsp:cNvPr id="0" name=""/>
        <dsp:cNvSpPr/>
      </dsp:nvSpPr>
      <dsp:spPr>
        <a:xfrm>
          <a:off x="983561" y="1066141"/>
          <a:ext cx="10368379" cy="85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24" tIns="90124" rIns="90124" bIns="90124" numCol="1" spcCol="1270" anchor="ctr" anchorCtr="0">
          <a:noAutofit/>
        </a:bodyPr>
        <a:lstStyle/>
        <a:p>
          <a:pPr marL="0" lvl="0" indent="0" algn="l" defTabSz="977900">
            <a:lnSpc>
              <a:spcPct val="90000"/>
            </a:lnSpc>
            <a:spcBef>
              <a:spcPct val="0"/>
            </a:spcBef>
            <a:spcAft>
              <a:spcPct val="35000"/>
            </a:spcAft>
            <a:buNone/>
          </a:pPr>
          <a:r>
            <a:rPr lang="en-US" sz="2200" kern="1200"/>
            <a:t>Identifies learners that are more or less likely to convert based on those patterns</a:t>
          </a:r>
        </a:p>
      </dsp:txBody>
      <dsp:txXfrm>
        <a:off x="983561" y="1066141"/>
        <a:ext cx="10368379" cy="851568"/>
      </dsp:txXfrm>
    </dsp:sp>
    <dsp:sp modelId="{A8E442E5-94A9-4B61-9DC9-6E4B70A9E4E5}">
      <dsp:nvSpPr>
        <dsp:cNvPr id="0" name=""/>
        <dsp:cNvSpPr/>
      </dsp:nvSpPr>
      <dsp:spPr>
        <a:xfrm>
          <a:off x="0" y="2130602"/>
          <a:ext cx="11351941" cy="851568"/>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948244AE-1D51-4398-9F4E-7B5B5CE67C1B}">
      <dsp:nvSpPr>
        <dsp:cNvPr id="0" name=""/>
        <dsp:cNvSpPr/>
      </dsp:nvSpPr>
      <dsp:spPr>
        <a:xfrm>
          <a:off x="257599" y="2322205"/>
          <a:ext cx="468362" cy="4683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69E4A2-F96D-411B-B126-1114897F4042}">
      <dsp:nvSpPr>
        <dsp:cNvPr id="0" name=""/>
        <dsp:cNvSpPr/>
      </dsp:nvSpPr>
      <dsp:spPr>
        <a:xfrm>
          <a:off x="983561" y="2130602"/>
          <a:ext cx="10368379" cy="85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24" tIns="90124" rIns="90124" bIns="90124" numCol="1" spcCol="1270" anchor="ctr" anchorCtr="0">
          <a:noAutofit/>
        </a:bodyPr>
        <a:lstStyle/>
        <a:p>
          <a:pPr marL="0" lvl="0" indent="0" algn="l" defTabSz="977900">
            <a:lnSpc>
              <a:spcPct val="90000"/>
            </a:lnSpc>
            <a:spcBef>
              <a:spcPct val="0"/>
            </a:spcBef>
            <a:spcAft>
              <a:spcPct val="35000"/>
            </a:spcAft>
            <a:buNone/>
          </a:pPr>
          <a:r>
            <a:rPr lang="en-US" sz="2200" kern="1200"/>
            <a:t>Helps us to make informed decision about where to focus support and outreach</a:t>
          </a:r>
        </a:p>
      </dsp:txBody>
      <dsp:txXfrm>
        <a:off x="983561" y="2130602"/>
        <a:ext cx="10368379" cy="851568"/>
      </dsp:txXfrm>
    </dsp:sp>
    <dsp:sp modelId="{2E17F38C-DE3C-4447-AE54-F938FC8582DB}">
      <dsp:nvSpPr>
        <dsp:cNvPr id="0" name=""/>
        <dsp:cNvSpPr/>
      </dsp:nvSpPr>
      <dsp:spPr>
        <a:xfrm>
          <a:off x="0" y="3195063"/>
          <a:ext cx="11351941" cy="851568"/>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6FACF3DD-2F16-426C-88B9-354473EF101D}">
      <dsp:nvSpPr>
        <dsp:cNvPr id="0" name=""/>
        <dsp:cNvSpPr/>
      </dsp:nvSpPr>
      <dsp:spPr>
        <a:xfrm>
          <a:off x="257599" y="3386666"/>
          <a:ext cx="468362" cy="4683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10976D-3F44-434C-A409-BC6D891623EB}">
      <dsp:nvSpPr>
        <dsp:cNvPr id="0" name=""/>
        <dsp:cNvSpPr/>
      </dsp:nvSpPr>
      <dsp:spPr>
        <a:xfrm>
          <a:off x="983561" y="3195063"/>
          <a:ext cx="10368379" cy="85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24" tIns="90124" rIns="90124" bIns="90124" numCol="1" spcCol="1270" anchor="ctr" anchorCtr="0">
          <a:noAutofit/>
        </a:bodyPr>
        <a:lstStyle/>
        <a:p>
          <a:pPr marL="0" lvl="0" indent="0" algn="l" defTabSz="977900">
            <a:lnSpc>
              <a:spcPct val="90000"/>
            </a:lnSpc>
            <a:spcBef>
              <a:spcPct val="0"/>
            </a:spcBef>
            <a:spcAft>
              <a:spcPct val="35000"/>
            </a:spcAft>
            <a:buNone/>
          </a:pPr>
          <a:r>
            <a:rPr lang="en-US" sz="2200" kern="1200"/>
            <a:t>Not a perfect process, but a tool to spot trends and risk factors early in a learner’s journey</a:t>
          </a:r>
        </a:p>
      </dsp:txBody>
      <dsp:txXfrm>
        <a:off x="983561" y="3195063"/>
        <a:ext cx="10368379" cy="851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08314-B154-4608-A780-911909C4616F}">
      <dsp:nvSpPr>
        <dsp:cNvPr id="0" name=""/>
        <dsp:cNvSpPr/>
      </dsp:nvSpPr>
      <dsp:spPr>
        <a:xfrm>
          <a:off x="0" y="0"/>
          <a:ext cx="65590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344B50-04F5-4B6C-BC22-FB9E7BE9F2D3}">
      <dsp:nvSpPr>
        <dsp:cNvPr id="0" name=""/>
        <dsp:cNvSpPr/>
      </dsp:nvSpPr>
      <dsp:spPr>
        <a:xfrm>
          <a:off x="0" y="0"/>
          <a:ext cx="6559047" cy="135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When learners take a GED Ready, they get one of three colors associated with their Ready based on their score…</a:t>
          </a:r>
        </a:p>
      </dsp:txBody>
      <dsp:txXfrm>
        <a:off x="0" y="0"/>
        <a:ext cx="6559047" cy="1350965"/>
      </dsp:txXfrm>
    </dsp:sp>
    <dsp:sp modelId="{BE30273C-E596-45C5-BC38-556287DD5108}">
      <dsp:nvSpPr>
        <dsp:cNvPr id="0" name=""/>
        <dsp:cNvSpPr/>
      </dsp:nvSpPr>
      <dsp:spPr>
        <a:xfrm>
          <a:off x="0" y="1350965"/>
          <a:ext cx="65590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FB8A7F-993D-4DD5-9727-C214D34B5559}">
      <dsp:nvSpPr>
        <dsp:cNvPr id="0" name=""/>
        <dsp:cNvSpPr/>
      </dsp:nvSpPr>
      <dsp:spPr>
        <a:xfrm>
          <a:off x="0" y="1350965"/>
          <a:ext cx="6559047" cy="135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solidFill>
                <a:srgbClr val="C00000"/>
              </a:solidFill>
            </a:rPr>
            <a:t>RED –</a:t>
          </a:r>
          <a:r>
            <a:rPr lang="en-US" sz="2700" b="1" kern="1200" dirty="0"/>
            <a:t> </a:t>
          </a:r>
          <a:r>
            <a:rPr lang="en-US" sz="2700" kern="1200" dirty="0"/>
            <a:t>scored below 135</a:t>
          </a:r>
        </a:p>
      </dsp:txBody>
      <dsp:txXfrm>
        <a:off x="0" y="1350965"/>
        <a:ext cx="6559047" cy="1350965"/>
      </dsp:txXfrm>
    </dsp:sp>
    <dsp:sp modelId="{ED1347D4-8EE3-4C3B-9B3F-834A1065DE79}">
      <dsp:nvSpPr>
        <dsp:cNvPr id="0" name=""/>
        <dsp:cNvSpPr/>
      </dsp:nvSpPr>
      <dsp:spPr>
        <a:xfrm>
          <a:off x="0" y="2701930"/>
          <a:ext cx="65590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F4057E9-881F-4D22-99E9-04F311F5F6B4}">
      <dsp:nvSpPr>
        <dsp:cNvPr id="0" name=""/>
        <dsp:cNvSpPr/>
      </dsp:nvSpPr>
      <dsp:spPr>
        <a:xfrm>
          <a:off x="0" y="2701930"/>
          <a:ext cx="6559047" cy="135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solidFill>
                <a:srgbClr val="FFC000"/>
              </a:solidFill>
            </a:rPr>
            <a:t>YELLOW – </a:t>
          </a:r>
          <a:r>
            <a:rPr lang="en-US" sz="2700" kern="1200" dirty="0"/>
            <a:t>score between 135-144</a:t>
          </a:r>
        </a:p>
      </dsp:txBody>
      <dsp:txXfrm>
        <a:off x="0" y="2701930"/>
        <a:ext cx="6559047" cy="1350965"/>
      </dsp:txXfrm>
    </dsp:sp>
    <dsp:sp modelId="{90452BF4-FC0E-457D-BF27-735755105AC6}">
      <dsp:nvSpPr>
        <dsp:cNvPr id="0" name=""/>
        <dsp:cNvSpPr/>
      </dsp:nvSpPr>
      <dsp:spPr>
        <a:xfrm>
          <a:off x="0" y="4052895"/>
          <a:ext cx="65590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DEEFC15-57A5-4B66-8BD5-509C05CB7087}">
      <dsp:nvSpPr>
        <dsp:cNvPr id="0" name=""/>
        <dsp:cNvSpPr/>
      </dsp:nvSpPr>
      <dsp:spPr>
        <a:xfrm>
          <a:off x="0" y="4052895"/>
          <a:ext cx="6559047" cy="135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solidFill>
                <a:srgbClr val="009733"/>
              </a:solidFill>
            </a:rPr>
            <a:t>GREEN – </a:t>
          </a:r>
          <a:r>
            <a:rPr lang="en-US" sz="2700" kern="1200" dirty="0"/>
            <a:t>score above or equal to 145</a:t>
          </a:r>
        </a:p>
      </dsp:txBody>
      <dsp:txXfrm>
        <a:off x="0" y="4052895"/>
        <a:ext cx="6559047" cy="13509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8/22/2025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8/22/2025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a:t>
            </a:fld>
            <a:endParaRPr lang="en-US"/>
          </a:p>
        </p:txBody>
      </p:sp>
    </p:spTree>
    <p:extLst>
      <p:ext uri="{BB962C8B-B14F-4D97-AF65-F5344CB8AC3E}">
        <p14:creationId xmlns:p14="http://schemas.microsoft.com/office/powerpoint/2010/main" val="312197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10</a:t>
            </a:fld>
            <a:endParaRPr lang="en-US"/>
          </a:p>
        </p:txBody>
      </p:sp>
    </p:spTree>
    <p:extLst>
      <p:ext uri="{BB962C8B-B14F-4D97-AF65-F5344CB8AC3E}">
        <p14:creationId xmlns:p14="http://schemas.microsoft.com/office/powerpoint/2010/main" val="402457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11</a:t>
            </a:fld>
            <a:endParaRPr lang="en-US"/>
          </a:p>
        </p:txBody>
      </p:sp>
    </p:spTree>
    <p:extLst>
      <p:ext uri="{BB962C8B-B14F-4D97-AF65-F5344CB8AC3E}">
        <p14:creationId xmlns:p14="http://schemas.microsoft.com/office/powerpoint/2010/main" val="352214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12</a:t>
            </a:fld>
            <a:endParaRPr lang="en-US"/>
          </a:p>
        </p:txBody>
      </p:sp>
    </p:spTree>
    <p:extLst>
      <p:ext uri="{BB962C8B-B14F-4D97-AF65-F5344CB8AC3E}">
        <p14:creationId xmlns:p14="http://schemas.microsoft.com/office/powerpoint/2010/main" val="142991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13</a:t>
            </a:fld>
            <a:endParaRPr lang="en-US"/>
          </a:p>
        </p:txBody>
      </p:sp>
    </p:spTree>
    <p:extLst>
      <p:ext uri="{BB962C8B-B14F-4D97-AF65-F5344CB8AC3E}">
        <p14:creationId xmlns:p14="http://schemas.microsoft.com/office/powerpoint/2010/main" val="324465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14</a:t>
            </a:fld>
            <a:endParaRPr lang="en-US"/>
          </a:p>
        </p:txBody>
      </p:sp>
    </p:spTree>
    <p:extLst>
      <p:ext uri="{BB962C8B-B14F-4D97-AF65-F5344CB8AC3E}">
        <p14:creationId xmlns:p14="http://schemas.microsoft.com/office/powerpoint/2010/main" val="2531746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15</a:t>
            </a:fld>
            <a:endParaRPr lang="en-US"/>
          </a:p>
        </p:txBody>
      </p:sp>
    </p:spTree>
    <p:extLst>
      <p:ext uri="{BB962C8B-B14F-4D97-AF65-F5344CB8AC3E}">
        <p14:creationId xmlns:p14="http://schemas.microsoft.com/office/powerpoint/2010/main" val="323062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16</a:t>
            </a:fld>
            <a:endParaRPr lang="en-US"/>
          </a:p>
        </p:txBody>
      </p:sp>
    </p:spTree>
    <p:extLst>
      <p:ext uri="{BB962C8B-B14F-4D97-AF65-F5344CB8AC3E}">
        <p14:creationId xmlns:p14="http://schemas.microsoft.com/office/powerpoint/2010/main" val="424896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17</a:t>
            </a:fld>
            <a:endParaRPr lang="en-US"/>
          </a:p>
        </p:txBody>
      </p:sp>
    </p:spTree>
    <p:extLst>
      <p:ext uri="{BB962C8B-B14F-4D97-AF65-F5344CB8AC3E}">
        <p14:creationId xmlns:p14="http://schemas.microsoft.com/office/powerpoint/2010/main" val="376421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18</a:t>
            </a:fld>
            <a:endParaRPr lang="en-US"/>
          </a:p>
        </p:txBody>
      </p:sp>
    </p:spTree>
    <p:extLst>
      <p:ext uri="{BB962C8B-B14F-4D97-AF65-F5344CB8AC3E}">
        <p14:creationId xmlns:p14="http://schemas.microsoft.com/office/powerpoint/2010/main" val="3606570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19</a:t>
            </a:fld>
            <a:endParaRPr lang="en-US"/>
          </a:p>
        </p:txBody>
      </p:sp>
    </p:spTree>
    <p:extLst>
      <p:ext uri="{BB962C8B-B14F-4D97-AF65-F5344CB8AC3E}">
        <p14:creationId xmlns:p14="http://schemas.microsoft.com/office/powerpoint/2010/main" val="191662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a:t>
            </a:fld>
            <a:endParaRPr lang="en-US"/>
          </a:p>
        </p:txBody>
      </p:sp>
    </p:spTree>
    <p:extLst>
      <p:ext uri="{BB962C8B-B14F-4D97-AF65-F5344CB8AC3E}">
        <p14:creationId xmlns:p14="http://schemas.microsoft.com/office/powerpoint/2010/main" val="180564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20</a:t>
            </a:fld>
            <a:endParaRPr lang="en-US"/>
          </a:p>
        </p:txBody>
      </p:sp>
    </p:spTree>
    <p:extLst>
      <p:ext uri="{BB962C8B-B14F-4D97-AF65-F5344CB8AC3E}">
        <p14:creationId xmlns:p14="http://schemas.microsoft.com/office/powerpoint/2010/main" val="2217611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21</a:t>
            </a:fld>
            <a:endParaRPr lang="en-US"/>
          </a:p>
        </p:txBody>
      </p:sp>
    </p:spTree>
    <p:extLst>
      <p:ext uri="{BB962C8B-B14F-4D97-AF65-F5344CB8AC3E}">
        <p14:creationId xmlns:p14="http://schemas.microsoft.com/office/powerpoint/2010/main" val="263034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22</a:t>
            </a:fld>
            <a:endParaRPr lang="en-US"/>
          </a:p>
        </p:txBody>
      </p:sp>
    </p:spTree>
    <p:extLst>
      <p:ext uri="{BB962C8B-B14F-4D97-AF65-F5344CB8AC3E}">
        <p14:creationId xmlns:p14="http://schemas.microsoft.com/office/powerpoint/2010/main" val="2893531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24</a:t>
            </a:fld>
            <a:endParaRPr lang="en-US"/>
          </a:p>
        </p:txBody>
      </p:sp>
    </p:spTree>
    <p:extLst>
      <p:ext uri="{BB962C8B-B14F-4D97-AF65-F5344CB8AC3E}">
        <p14:creationId xmlns:p14="http://schemas.microsoft.com/office/powerpoint/2010/main" val="3398851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25</a:t>
            </a:fld>
            <a:endParaRPr lang="en-US"/>
          </a:p>
        </p:txBody>
      </p:sp>
    </p:spTree>
    <p:extLst>
      <p:ext uri="{BB962C8B-B14F-4D97-AF65-F5344CB8AC3E}">
        <p14:creationId xmlns:p14="http://schemas.microsoft.com/office/powerpoint/2010/main" val="3714875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26</a:t>
            </a:fld>
            <a:endParaRPr lang="en-US"/>
          </a:p>
        </p:txBody>
      </p:sp>
    </p:spTree>
    <p:extLst>
      <p:ext uri="{BB962C8B-B14F-4D97-AF65-F5344CB8AC3E}">
        <p14:creationId xmlns:p14="http://schemas.microsoft.com/office/powerpoint/2010/main" val="1714561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27</a:t>
            </a:fld>
            <a:endParaRPr lang="en-US"/>
          </a:p>
        </p:txBody>
      </p:sp>
    </p:spTree>
    <p:extLst>
      <p:ext uri="{BB962C8B-B14F-4D97-AF65-F5344CB8AC3E}">
        <p14:creationId xmlns:p14="http://schemas.microsoft.com/office/powerpoint/2010/main" val="1286529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F50CE-66EF-BC89-4070-D4F9100DC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EAD61-3CB2-886A-7A71-729E252AB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244DB-52A2-4380-0993-7F9F48BBFA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BEC509-6055-C3E2-A943-D211049DB47D}"/>
              </a:ext>
            </a:extLst>
          </p:cNvPr>
          <p:cNvSpPr>
            <a:spLocks noGrp="1"/>
          </p:cNvSpPr>
          <p:nvPr>
            <p:ph type="sldNum" sz="quarter" idx="5"/>
          </p:nvPr>
        </p:nvSpPr>
        <p:spPr/>
        <p:txBody>
          <a:bodyPr/>
          <a:lstStyle/>
          <a:p>
            <a:fld id="{6583769A-2A3C-664A-B1A3-FCFF0FA87D20}" type="slidenum">
              <a:rPr lang="en-US" smtClean="0"/>
              <a:t>28</a:t>
            </a:fld>
            <a:endParaRPr lang="en-US"/>
          </a:p>
        </p:txBody>
      </p:sp>
    </p:spTree>
    <p:extLst>
      <p:ext uri="{BB962C8B-B14F-4D97-AF65-F5344CB8AC3E}">
        <p14:creationId xmlns:p14="http://schemas.microsoft.com/office/powerpoint/2010/main" val="2696922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8F68F-33FC-A218-0341-1133EC0A7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56085-2E52-2825-2424-EA63C8E64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680D8-1EEC-900C-7D2D-C9F7110CA0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A8896C-9AB3-25BA-48C0-432FCEBD6595}"/>
              </a:ext>
            </a:extLst>
          </p:cNvPr>
          <p:cNvSpPr>
            <a:spLocks noGrp="1"/>
          </p:cNvSpPr>
          <p:nvPr>
            <p:ph type="sldNum" sz="quarter" idx="5"/>
          </p:nvPr>
        </p:nvSpPr>
        <p:spPr/>
        <p:txBody>
          <a:bodyPr/>
          <a:lstStyle/>
          <a:p>
            <a:fld id="{6583769A-2A3C-664A-B1A3-FCFF0FA87D20}" type="slidenum">
              <a:rPr lang="en-US" smtClean="0"/>
              <a:t>29</a:t>
            </a:fld>
            <a:endParaRPr lang="en-US"/>
          </a:p>
        </p:txBody>
      </p:sp>
    </p:spTree>
    <p:extLst>
      <p:ext uri="{BB962C8B-B14F-4D97-AF65-F5344CB8AC3E}">
        <p14:creationId xmlns:p14="http://schemas.microsoft.com/office/powerpoint/2010/main" val="528202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31</a:t>
            </a:fld>
            <a:endParaRPr lang="en-US"/>
          </a:p>
        </p:txBody>
      </p:sp>
    </p:spTree>
    <p:extLst>
      <p:ext uri="{BB962C8B-B14F-4D97-AF65-F5344CB8AC3E}">
        <p14:creationId xmlns:p14="http://schemas.microsoft.com/office/powerpoint/2010/main" val="147907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a:t>
            </a:fld>
            <a:endParaRPr lang="en-US"/>
          </a:p>
        </p:txBody>
      </p:sp>
    </p:spTree>
    <p:extLst>
      <p:ext uri="{BB962C8B-B14F-4D97-AF65-F5344CB8AC3E}">
        <p14:creationId xmlns:p14="http://schemas.microsoft.com/office/powerpoint/2010/main" val="1791049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32</a:t>
            </a:fld>
            <a:endParaRPr lang="en-US"/>
          </a:p>
        </p:txBody>
      </p:sp>
    </p:spTree>
    <p:extLst>
      <p:ext uri="{BB962C8B-B14F-4D97-AF65-F5344CB8AC3E}">
        <p14:creationId xmlns:p14="http://schemas.microsoft.com/office/powerpoint/2010/main" val="2211608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33</a:t>
            </a:fld>
            <a:endParaRPr lang="en-US"/>
          </a:p>
        </p:txBody>
      </p:sp>
    </p:spTree>
    <p:extLst>
      <p:ext uri="{BB962C8B-B14F-4D97-AF65-F5344CB8AC3E}">
        <p14:creationId xmlns:p14="http://schemas.microsoft.com/office/powerpoint/2010/main" val="3736628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34</a:t>
            </a:fld>
            <a:endParaRPr lang="en-US"/>
          </a:p>
        </p:txBody>
      </p:sp>
    </p:spTree>
    <p:extLst>
      <p:ext uri="{BB962C8B-B14F-4D97-AF65-F5344CB8AC3E}">
        <p14:creationId xmlns:p14="http://schemas.microsoft.com/office/powerpoint/2010/main" val="1383644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35</a:t>
            </a:fld>
            <a:endParaRPr lang="en-US"/>
          </a:p>
        </p:txBody>
      </p:sp>
    </p:spTree>
    <p:extLst>
      <p:ext uri="{BB962C8B-B14F-4D97-AF65-F5344CB8AC3E}">
        <p14:creationId xmlns:p14="http://schemas.microsoft.com/office/powerpoint/2010/main" val="858093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36</a:t>
            </a:fld>
            <a:endParaRPr lang="en-US"/>
          </a:p>
        </p:txBody>
      </p:sp>
    </p:spTree>
    <p:extLst>
      <p:ext uri="{BB962C8B-B14F-4D97-AF65-F5344CB8AC3E}">
        <p14:creationId xmlns:p14="http://schemas.microsoft.com/office/powerpoint/2010/main" val="369834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37</a:t>
            </a:fld>
            <a:endParaRPr lang="en-US"/>
          </a:p>
        </p:txBody>
      </p:sp>
    </p:spTree>
    <p:extLst>
      <p:ext uri="{BB962C8B-B14F-4D97-AF65-F5344CB8AC3E}">
        <p14:creationId xmlns:p14="http://schemas.microsoft.com/office/powerpoint/2010/main" val="1256202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38</a:t>
            </a:fld>
            <a:endParaRPr lang="en-US"/>
          </a:p>
        </p:txBody>
      </p:sp>
    </p:spTree>
    <p:extLst>
      <p:ext uri="{BB962C8B-B14F-4D97-AF65-F5344CB8AC3E}">
        <p14:creationId xmlns:p14="http://schemas.microsoft.com/office/powerpoint/2010/main" val="1901856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39</a:t>
            </a:fld>
            <a:endParaRPr lang="en-US"/>
          </a:p>
        </p:txBody>
      </p:sp>
    </p:spTree>
    <p:extLst>
      <p:ext uri="{BB962C8B-B14F-4D97-AF65-F5344CB8AC3E}">
        <p14:creationId xmlns:p14="http://schemas.microsoft.com/office/powerpoint/2010/main" val="290124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40</a:t>
            </a:fld>
            <a:endParaRPr lang="en-US"/>
          </a:p>
        </p:txBody>
      </p:sp>
    </p:spTree>
    <p:extLst>
      <p:ext uri="{BB962C8B-B14F-4D97-AF65-F5344CB8AC3E}">
        <p14:creationId xmlns:p14="http://schemas.microsoft.com/office/powerpoint/2010/main" val="4002246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41</a:t>
            </a:fld>
            <a:endParaRPr lang="en-US"/>
          </a:p>
        </p:txBody>
      </p:sp>
    </p:spTree>
    <p:extLst>
      <p:ext uri="{BB962C8B-B14F-4D97-AF65-F5344CB8AC3E}">
        <p14:creationId xmlns:p14="http://schemas.microsoft.com/office/powerpoint/2010/main" val="336445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a:t>
            </a:fld>
            <a:endParaRPr lang="en-US"/>
          </a:p>
        </p:txBody>
      </p:sp>
    </p:spTree>
    <p:extLst>
      <p:ext uri="{BB962C8B-B14F-4D97-AF65-F5344CB8AC3E}">
        <p14:creationId xmlns:p14="http://schemas.microsoft.com/office/powerpoint/2010/main" val="1024745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42</a:t>
            </a:fld>
            <a:endParaRPr lang="en-US"/>
          </a:p>
        </p:txBody>
      </p:sp>
    </p:spTree>
    <p:extLst>
      <p:ext uri="{BB962C8B-B14F-4D97-AF65-F5344CB8AC3E}">
        <p14:creationId xmlns:p14="http://schemas.microsoft.com/office/powerpoint/2010/main" val="3236924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43</a:t>
            </a:fld>
            <a:endParaRPr lang="en-US"/>
          </a:p>
        </p:txBody>
      </p:sp>
    </p:spTree>
    <p:extLst>
      <p:ext uri="{BB962C8B-B14F-4D97-AF65-F5344CB8AC3E}">
        <p14:creationId xmlns:p14="http://schemas.microsoft.com/office/powerpoint/2010/main" val="1593685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44</a:t>
            </a:fld>
            <a:endParaRPr lang="en-US"/>
          </a:p>
        </p:txBody>
      </p:sp>
    </p:spTree>
    <p:extLst>
      <p:ext uri="{BB962C8B-B14F-4D97-AF65-F5344CB8AC3E}">
        <p14:creationId xmlns:p14="http://schemas.microsoft.com/office/powerpoint/2010/main" val="2142305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45</a:t>
            </a:fld>
            <a:endParaRPr lang="en-US"/>
          </a:p>
        </p:txBody>
      </p:sp>
    </p:spTree>
    <p:extLst>
      <p:ext uri="{BB962C8B-B14F-4D97-AF65-F5344CB8AC3E}">
        <p14:creationId xmlns:p14="http://schemas.microsoft.com/office/powerpoint/2010/main" val="3385104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47</a:t>
            </a:fld>
            <a:endParaRPr lang="en-US"/>
          </a:p>
        </p:txBody>
      </p:sp>
    </p:spTree>
    <p:extLst>
      <p:ext uri="{BB962C8B-B14F-4D97-AF65-F5344CB8AC3E}">
        <p14:creationId xmlns:p14="http://schemas.microsoft.com/office/powerpoint/2010/main" val="357420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5</a:t>
            </a:fld>
            <a:endParaRPr lang="en-US"/>
          </a:p>
        </p:txBody>
      </p:sp>
    </p:spTree>
    <p:extLst>
      <p:ext uri="{BB962C8B-B14F-4D97-AF65-F5344CB8AC3E}">
        <p14:creationId xmlns:p14="http://schemas.microsoft.com/office/powerpoint/2010/main" val="108937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83769A-2A3C-664A-B1A3-FCFF0FA87D20}" type="slidenum">
              <a:rPr lang="en-US" smtClean="0"/>
              <a:t>6</a:t>
            </a:fld>
            <a:endParaRPr lang="en-US"/>
          </a:p>
        </p:txBody>
      </p:sp>
    </p:spTree>
    <p:extLst>
      <p:ext uri="{BB962C8B-B14F-4D97-AF65-F5344CB8AC3E}">
        <p14:creationId xmlns:p14="http://schemas.microsoft.com/office/powerpoint/2010/main" val="254692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Tx/>
              <a:buChar char="-"/>
            </a:pPr>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7</a:t>
            </a:fld>
            <a:endParaRPr lang="en-US"/>
          </a:p>
        </p:txBody>
      </p:sp>
    </p:spTree>
    <p:extLst>
      <p:ext uri="{BB962C8B-B14F-4D97-AF65-F5344CB8AC3E}">
        <p14:creationId xmlns:p14="http://schemas.microsoft.com/office/powerpoint/2010/main" val="394989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8</a:t>
            </a:fld>
            <a:endParaRPr lang="en-US"/>
          </a:p>
        </p:txBody>
      </p:sp>
    </p:spTree>
    <p:extLst>
      <p:ext uri="{BB962C8B-B14F-4D97-AF65-F5344CB8AC3E}">
        <p14:creationId xmlns:p14="http://schemas.microsoft.com/office/powerpoint/2010/main" val="45687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9</a:t>
            </a:fld>
            <a:endParaRPr lang="en-US"/>
          </a:p>
        </p:txBody>
      </p:sp>
    </p:spTree>
    <p:extLst>
      <p:ext uri="{BB962C8B-B14F-4D97-AF65-F5344CB8AC3E}">
        <p14:creationId xmlns:p14="http://schemas.microsoft.com/office/powerpoint/2010/main" val="3782483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19"/>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a:xfrm>
            <a:off x="656161" y="4073280"/>
            <a:ext cx="10879667" cy="922719"/>
          </a:xfrm>
        </p:spPr>
        <p:txBody>
          <a:bodyPr/>
          <a:lstStyle/>
          <a:p>
            <a:r>
              <a:rPr lang="en-US" dirty="0"/>
              <a:t>Kris Meehan – </a:t>
            </a:r>
            <a:r>
              <a:rPr lang="en-US" i="1" dirty="0"/>
              <a:t>Operations Analyst</a:t>
            </a:r>
          </a:p>
          <a:p>
            <a:r>
              <a:rPr lang="en-US" dirty="0"/>
              <a:t>Diane Vaccari – </a:t>
            </a:r>
            <a:r>
              <a:rPr lang="en-US" i="1" dirty="0"/>
              <a:t>State Relationship Manager</a:t>
            </a:r>
          </a:p>
          <a:p>
            <a:r>
              <a:rPr lang="en-US" dirty="0"/>
              <a:t>August - 2025</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a:xfrm>
            <a:off x="388062" y="3251930"/>
            <a:ext cx="11415864" cy="694608"/>
          </a:xfrm>
        </p:spPr>
        <p:txBody>
          <a:bodyPr>
            <a:noAutofit/>
          </a:bodyPr>
          <a:lstStyle/>
          <a:p>
            <a:r>
              <a:rPr lang="en-US" sz="4400" b="0" dirty="0">
                <a:effectLst/>
                <a:latin typeface="Calibri" panose="020F0502020204030204" pitchFamily="34" charset="0"/>
              </a:rPr>
              <a:t>Using Data to Better Understand Learner Trends</a:t>
            </a:r>
            <a:endParaRPr lang="en-US" sz="4400" b="0" dirty="0"/>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B0FFA-E1B8-C10B-C5D5-AEB2E8C1E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729EB-7C3D-941F-455C-829BB99BDD88}"/>
              </a:ext>
            </a:extLst>
          </p:cNvPr>
          <p:cNvSpPr>
            <a:spLocks noGrp="1"/>
          </p:cNvSpPr>
          <p:nvPr>
            <p:ph type="title"/>
          </p:nvPr>
        </p:nvSpPr>
        <p:spPr>
          <a:xfrm>
            <a:off x="401444" y="361337"/>
            <a:ext cx="11351941" cy="1165587"/>
          </a:xfrm>
        </p:spPr>
        <p:txBody>
          <a:bodyPr>
            <a:normAutofit/>
          </a:bodyPr>
          <a:lstStyle/>
          <a:p>
            <a:pPr algn="ctr"/>
            <a:r>
              <a:rPr lang="en-US" dirty="0"/>
              <a:t>Volume of Appointments Scheduled with Accommodations by Year and Month</a:t>
            </a:r>
          </a:p>
        </p:txBody>
      </p:sp>
      <p:sp>
        <p:nvSpPr>
          <p:cNvPr id="15" name="Slide Number Placeholder 14">
            <a:extLst>
              <a:ext uri="{FF2B5EF4-FFF2-40B4-BE49-F238E27FC236}">
                <a16:creationId xmlns:a16="http://schemas.microsoft.com/office/drawing/2014/main" id="{AF6515D5-BAB2-2C89-7C7A-F0FE9B85BF79}"/>
              </a:ext>
            </a:extLst>
          </p:cNvPr>
          <p:cNvSpPr>
            <a:spLocks noGrp="1"/>
          </p:cNvSpPr>
          <p:nvPr>
            <p:ph type="sldNum" sz="quarter" idx="12"/>
          </p:nvPr>
        </p:nvSpPr>
        <p:spPr/>
        <p:txBody>
          <a:bodyPr/>
          <a:lstStyle/>
          <a:p>
            <a:fld id="{BAE26A2A-DE5F-EA41-900F-AB5C4F1D9848}" type="slidenum">
              <a:rPr lang="en-US" smtClean="0"/>
              <a:t>10</a:t>
            </a:fld>
            <a:endParaRPr lang="en-US"/>
          </a:p>
        </p:txBody>
      </p:sp>
      <p:sp>
        <p:nvSpPr>
          <p:cNvPr id="30" name="Content Placeholder 2">
            <a:extLst>
              <a:ext uri="{FF2B5EF4-FFF2-40B4-BE49-F238E27FC236}">
                <a16:creationId xmlns:a16="http://schemas.microsoft.com/office/drawing/2014/main" id="{3A414F28-6164-0F6C-A169-3E3A117EA66F}"/>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8" name="Rectangle 7">
            <a:extLst>
              <a:ext uri="{FF2B5EF4-FFF2-40B4-BE49-F238E27FC236}">
                <a16:creationId xmlns:a16="http://schemas.microsoft.com/office/drawing/2014/main" id="{8EC75DDC-3150-885F-E97E-4E606C6F1FDF}"/>
              </a:ext>
            </a:extLst>
          </p:cNvPr>
          <p:cNvSpPr/>
          <p:nvPr/>
        </p:nvSpPr>
        <p:spPr>
          <a:xfrm>
            <a:off x="2162598" y="1936789"/>
            <a:ext cx="7859459" cy="145934"/>
          </a:xfrm>
          <a:prstGeom prst="rect">
            <a:avLst/>
          </a:prstGeom>
          <a:solidFill>
            <a:schemeClr val="bg1">
              <a:lumMod val="65000"/>
            </a:schemeClr>
          </a:solidFill>
          <a:ln>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A0D23F3D-0513-497C-8381-68BBF3A3DB31}"/>
              </a:ext>
            </a:extLst>
          </p:cNvPr>
          <p:cNvSpPr txBox="1"/>
          <p:nvPr/>
        </p:nvSpPr>
        <p:spPr>
          <a:xfrm>
            <a:off x="2980246" y="1609928"/>
            <a:ext cx="6231507" cy="369332"/>
          </a:xfrm>
          <a:prstGeom prst="rect">
            <a:avLst/>
          </a:prstGeom>
          <a:noFill/>
        </p:spPr>
        <p:txBody>
          <a:bodyPr wrap="square" rtlCol="0">
            <a:spAutoFit/>
          </a:bodyPr>
          <a:lstStyle/>
          <a:p>
            <a:pPr algn="ctr"/>
            <a:r>
              <a:rPr lang="en-US" dirty="0"/>
              <a:t>Running Sum of Appointments by Month and Year</a:t>
            </a:r>
          </a:p>
        </p:txBody>
      </p:sp>
      <p:pic>
        <p:nvPicPr>
          <p:cNvPr id="17" name="Picture 16">
            <a:extLst>
              <a:ext uri="{FF2B5EF4-FFF2-40B4-BE49-F238E27FC236}">
                <a16:creationId xmlns:a16="http://schemas.microsoft.com/office/drawing/2014/main" id="{4FD5AA43-0EB0-C9B4-116F-B96B7EF8E73B}"/>
              </a:ext>
            </a:extLst>
          </p:cNvPr>
          <p:cNvPicPr>
            <a:picLocks noChangeAspect="1"/>
          </p:cNvPicPr>
          <p:nvPr/>
        </p:nvPicPr>
        <p:blipFill>
          <a:blip r:embed="rId3"/>
          <a:stretch>
            <a:fillRect/>
          </a:stretch>
        </p:blipFill>
        <p:spPr>
          <a:xfrm>
            <a:off x="2761746" y="2239687"/>
            <a:ext cx="943107" cy="619211"/>
          </a:xfrm>
          <a:prstGeom prst="rect">
            <a:avLst/>
          </a:prstGeom>
        </p:spPr>
      </p:pic>
      <p:sp>
        <p:nvSpPr>
          <p:cNvPr id="22" name="TextBox 21">
            <a:extLst>
              <a:ext uri="{FF2B5EF4-FFF2-40B4-BE49-F238E27FC236}">
                <a16:creationId xmlns:a16="http://schemas.microsoft.com/office/drawing/2014/main" id="{253A3D0B-E523-0A29-E735-47DDEF52D255}"/>
              </a:ext>
            </a:extLst>
          </p:cNvPr>
          <p:cNvSpPr txBox="1"/>
          <p:nvPr/>
        </p:nvSpPr>
        <p:spPr>
          <a:xfrm rot="16200000">
            <a:off x="-1105410" y="3742319"/>
            <a:ext cx="6231507" cy="338554"/>
          </a:xfrm>
          <a:prstGeom prst="rect">
            <a:avLst/>
          </a:prstGeom>
          <a:noFill/>
        </p:spPr>
        <p:txBody>
          <a:bodyPr wrap="square" rtlCol="0">
            <a:spAutoFit/>
          </a:bodyPr>
          <a:lstStyle/>
          <a:p>
            <a:pPr algn="ctr"/>
            <a:r>
              <a:rPr lang="en-US" sz="1600" dirty="0">
                <a:solidFill>
                  <a:schemeClr val="tx1">
                    <a:lumMod val="50000"/>
                    <a:lumOff val="50000"/>
                  </a:schemeClr>
                </a:solidFill>
              </a:rPr>
              <a:t>Count of Appointments</a:t>
            </a:r>
          </a:p>
        </p:txBody>
      </p:sp>
      <p:sp>
        <p:nvSpPr>
          <p:cNvPr id="23" name="TextBox 22">
            <a:extLst>
              <a:ext uri="{FF2B5EF4-FFF2-40B4-BE49-F238E27FC236}">
                <a16:creationId xmlns:a16="http://schemas.microsoft.com/office/drawing/2014/main" id="{C8AEA404-A23D-ADA6-6636-9DFB7F738CB7}"/>
              </a:ext>
            </a:extLst>
          </p:cNvPr>
          <p:cNvSpPr txBox="1"/>
          <p:nvPr/>
        </p:nvSpPr>
        <p:spPr>
          <a:xfrm>
            <a:off x="2961660" y="5942276"/>
            <a:ext cx="6231507" cy="338554"/>
          </a:xfrm>
          <a:prstGeom prst="rect">
            <a:avLst/>
          </a:prstGeom>
          <a:noFill/>
        </p:spPr>
        <p:txBody>
          <a:bodyPr wrap="square" rtlCol="0">
            <a:spAutoFit/>
          </a:bodyPr>
          <a:lstStyle/>
          <a:p>
            <a:pPr algn="ctr"/>
            <a:r>
              <a:rPr lang="en-US" sz="1600" dirty="0">
                <a:solidFill>
                  <a:schemeClr val="tx1">
                    <a:lumMod val="50000"/>
                    <a:lumOff val="50000"/>
                  </a:schemeClr>
                </a:solidFill>
              </a:rPr>
              <a:t>Month</a:t>
            </a:r>
          </a:p>
        </p:txBody>
      </p:sp>
      <p:pic>
        <p:nvPicPr>
          <p:cNvPr id="25" name="Picture 24">
            <a:extLst>
              <a:ext uri="{FF2B5EF4-FFF2-40B4-BE49-F238E27FC236}">
                <a16:creationId xmlns:a16="http://schemas.microsoft.com/office/drawing/2014/main" id="{97F2879A-7B24-9F9D-253A-7EEA2770A65E}"/>
              </a:ext>
            </a:extLst>
          </p:cNvPr>
          <p:cNvPicPr>
            <a:picLocks noChangeAspect="1"/>
          </p:cNvPicPr>
          <p:nvPr/>
        </p:nvPicPr>
        <p:blipFill>
          <a:blip r:embed="rId4"/>
          <a:stretch>
            <a:fillRect/>
          </a:stretch>
        </p:blipFill>
        <p:spPr>
          <a:xfrm>
            <a:off x="2170568" y="2082723"/>
            <a:ext cx="7851489" cy="3899398"/>
          </a:xfrm>
          <a:prstGeom prst="rect">
            <a:avLst/>
          </a:prstGeom>
          <a:ln>
            <a:solidFill>
              <a:schemeClr val="tx1"/>
            </a:solidFill>
          </a:ln>
        </p:spPr>
      </p:pic>
      <p:pic>
        <p:nvPicPr>
          <p:cNvPr id="29" name="Picture 28">
            <a:extLst>
              <a:ext uri="{FF2B5EF4-FFF2-40B4-BE49-F238E27FC236}">
                <a16:creationId xmlns:a16="http://schemas.microsoft.com/office/drawing/2014/main" id="{FBF32E05-5F78-69E8-8EA4-1D533AE87E30}"/>
              </a:ext>
            </a:extLst>
          </p:cNvPr>
          <p:cNvPicPr>
            <a:picLocks noChangeAspect="1"/>
          </p:cNvPicPr>
          <p:nvPr/>
        </p:nvPicPr>
        <p:blipFill>
          <a:blip r:embed="rId5"/>
          <a:stretch>
            <a:fillRect/>
          </a:stretch>
        </p:blipFill>
        <p:spPr>
          <a:xfrm>
            <a:off x="583661" y="3562709"/>
            <a:ext cx="1035589" cy="952076"/>
          </a:xfrm>
          <a:prstGeom prst="rect">
            <a:avLst/>
          </a:prstGeom>
        </p:spPr>
      </p:pic>
    </p:spTree>
    <p:extLst>
      <p:ext uri="{BB962C8B-B14F-4D97-AF65-F5344CB8AC3E}">
        <p14:creationId xmlns:p14="http://schemas.microsoft.com/office/powerpoint/2010/main" val="292452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6C0C-C445-68EF-19BA-8EC67905E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69171-36CF-1823-F017-A3AB87518620}"/>
              </a:ext>
            </a:extLst>
          </p:cNvPr>
          <p:cNvSpPr>
            <a:spLocks noGrp="1"/>
          </p:cNvSpPr>
          <p:nvPr>
            <p:ph type="title"/>
          </p:nvPr>
        </p:nvSpPr>
        <p:spPr/>
        <p:txBody>
          <a:bodyPr>
            <a:normAutofit/>
          </a:bodyPr>
          <a:lstStyle/>
          <a:p>
            <a:pPr algn="ctr"/>
            <a:r>
              <a:rPr lang="en-US" sz="3200" dirty="0"/>
              <a:t>Distribution of Appointments Scheduled with Accommodations by State</a:t>
            </a:r>
          </a:p>
        </p:txBody>
      </p:sp>
      <p:sp>
        <p:nvSpPr>
          <p:cNvPr id="15" name="Slide Number Placeholder 14">
            <a:extLst>
              <a:ext uri="{FF2B5EF4-FFF2-40B4-BE49-F238E27FC236}">
                <a16:creationId xmlns:a16="http://schemas.microsoft.com/office/drawing/2014/main" id="{38DC4F4E-0C99-8B2D-A8DC-FD95B03C7A7C}"/>
              </a:ext>
            </a:extLst>
          </p:cNvPr>
          <p:cNvSpPr>
            <a:spLocks noGrp="1"/>
          </p:cNvSpPr>
          <p:nvPr>
            <p:ph type="sldNum" sz="quarter" idx="12"/>
          </p:nvPr>
        </p:nvSpPr>
        <p:spPr/>
        <p:txBody>
          <a:bodyPr/>
          <a:lstStyle/>
          <a:p>
            <a:fld id="{BAE26A2A-DE5F-EA41-900F-AB5C4F1D9848}" type="slidenum">
              <a:rPr lang="en-US" smtClean="0"/>
              <a:t>11</a:t>
            </a:fld>
            <a:endParaRPr lang="en-US"/>
          </a:p>
        </p:txBody>
      </p:sp>
      <p:sp>
        <p:nvSpPr>
          <p:cNvPr id="30" name="Content Placeholder 2">
            <a:extLst>
              <a:ext uri="{FF2B5EF4-FFF2-40B4-BE49-F238E27FC236}">
                <a16:creationId xmlns:a16="http://schemas.microsoft.com/office/drawing/2014/main" id="{DBB736CC-2F0D-72B6-FA11-0F58C4D0B1D6}"/>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A385118E-953D-AF30-F275-FDFCF1ED197A}"/>
              </a:ext>
            </a:extLst>
          </p:cNvPr>
          <p:cNvPicPr>
            <a:picLocks noChangeAspect="1"/>
          </p:cNvPicPr>
          <p:nvPr/>
        </p:nvPicPr>
        <p:blipFill>
          <a:blip r:embed="rId3"/>
          <a:stretch>
            <a:fillRect/>
          </a:stretch>
        </p:blipFill>
        <p:spPr>
          <a:xfrm>
            <a:off x="2512073" y="1597473"/>
            <a:ext cx="7167853" cy="3966982"/>
          </a:xfrm>
          <a:prstGeom prst="rect">
            <a:avLst/>
          </a:prstGeom>
          <a:ln>
            <a:solidFill>
              <a:schemeClr val="tx1"/>
            </a:solidFill>
          </a:ln>
        </p:spPr>
      </p:pic>
    </p:spTree>
    <p:extLst>
      <p:ext uri="{BB962C8B-B14F-4D97-AF65-F5344CB8AC3E}">
        <p14:creationId xmlns:p14="http://schemas.microsoft.com/office/powerpoint/2010/main" val="376375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A68A4-E242-A9C7-7E29-310160C04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EC394-259B-7FBC-2AD9-3F9CFFC63F3F}"/>
              </a:ext>
            </a:extLst>
          </p:cNvPr>
          <p:cNvSpPr>
            <a:spLocks noGrp="1"/>
          </p:cNvSpPr>
          <p:nvPr>
            <p:ph type="title"/>
          </p:nvPr>
        </p:nvSpPr>
        <p:spPr>
          <a:xfrm>
            <a:off x="401444" y="394410"/>
            <a:ext cx="11351941" cy="1165587"/>
          </a:xfrm>
        </p:spPr>
        <p:txBody>
          <a:bodyPr>
            <a:normAutofit/>
          </a:bodyPr>
          <a:lstStyle/>
          <a:p>
            <a:pPr algn="ctr"/>
            <a:r>
              <a:rPr lang="en-US" sz="3200" dirty="0"/>
              <a:t>Distribution of Accommodation Appointments vs All Appointments</a:t>
            </a:r>
          </a:p>
        </p:txBody>
      </p:sp>
      <p:sp>
        <p:nvSpPr>
          <p:cNvPr id="15" name="Slide Number Placeholder 14">
            <a:extLst>
              <a:ext uri="{FF2B5EF4-FFF2-40B4-BE49-F238E27FC236}">
                <a16:creationId xmlns:a16="http://schemas.microsoft.com/office/drawing/2014/main" id="{DE78E3F3-EC66-CA7F-1D23-95A683D82530}"/>
              </a:ext>
            </a:extLst>
          </p:cNvPr>
          <p:cNvSpPr>
            <a:spLocks noGrp="1"/>
          </p:cNvSpPr>
          <p:nvPr>
            <p:ph type="sldNum" sz="quarter" idx="12"/>
          </p:nvPr>
        </p:nvSpPr>
        <p:spPr/>
        <p:txBody>
          <a:bodyPr/>
          <a:lstStyle/>
          <a:p>
            <a:fld id="{BAE26A2A-DE5F-EA41-900F-AB5C4F1D9848}" type="slidenum">
              <a:rPr lang="en-US" smtClean="0"/>
              <a:t>12</a:t>
            </a:fld>
            <a:endParaRPr lang="en-US"/>
          </a:p>
        </p:txBody>
      </p:sp>
      <p:sp>
        <p:nvSpPr>
          <p:cNvPr id="30" name="Content Placeholder 2">
            <a:extLst>
              <a:ext uri="{FF2B5EF4-FFF2-40B4-BE49-F238E27FC236}">
                <a16:creationId xmlns:a16="http://schemas.microsoft.com/office/drawing/2014/main" id="{18C0C5FA-4AE2-5DF5-2E11-7D53D184AE25}"/>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44BBED41-BEFE-280E-48C7-50548F132382}"/>
              </a:ext>
            </a:extLst>
          </p:cNvPr>
          <p:cNvPicPr>
            <a:picLocks noChangeAspect="1"/>
          </p:cNvPicPr>
          <p:nvPr/>
        </p:nvPicPr>
        <p:blipFill>
          <a:blip r:embed="rId3"/>
          <a:stretch>
            <a:fillRect/>
          </a:stretch>
        </p:blipFill>
        <p:spPr>
          <a:xfrm>
            <a:off x="290406" y="1977718"/>
            <a:ext cx="5708474" cy="3159302"/>
          </a:xfrm>
          <a:prstGeom prst="rect">
            <a:avLst/>
          </a:prstGeom>
          <a:ln w="28575">
            <a:solidFill>
              <a:schemeClr val="accent6">
                <a:lumMod val="75000"/>
              </a:schemeClr>
            </a:solidFill>
          </a:ln>
        </p:spPr>
      </p:pic>
      <p:pic>
        <p:nvPicPr>
          <p:cNvPr id="5" name="Picture 4">
            <a:extLst>
              <a:ext uri="{FF2B5EF4-FFF2-40B4-BE49-F238E27FC236}">
                <a16:creationId xmlns:a16="http://schemas.microsoft.com/office/drawing/2014/main" id="{E0EE8508-59F2-86F7-4E8F-144ACD67381B}"/>
              </a:ext>
            </a:extLst>
          </p:cNvPr>
          <p:cNvPicPr>
            <a:picLocks noChangeAspect="1"/>
          </p:cNvPicPr>
          <p:nvPr/>
        </p:nvPicPr>
        <p:blipFill>
          <a:blip r:embed="rId4"/>
          <a:stretch>
            <a:fillRect/>
          </a:stretch>
        </p:blipFill>
        <p:spPr>
          <a:xfrm>
            <a:off x="6321316" y="1977718"/>
            <a:ext cx="5576709" cy="3159302"/>
          </a:xfrm>
          <a:prstGeom prst="rect">
            <a:avLst/>
          </a:prstGeom>
          <a:ln w="28575">
            <a:solidFill>
              <a:schemeClr val="accent1">
                <a:lumMod val="75000"/>
              </a:schemeClr>
            </a:solidFill>
          </a:ln>
        </p:spPr>
      </p:pic>
      <p:sp>
        <p:nvSpPr>
          <p:cNvPr id="6" name="TextBox 5">
            <a:extLst>
              <a:ext uri="{FF2B5EF4-FFF2-40B4-BE49-F238E27FC236}">
                <a16:creationId xmlns:a16="http://schemas.microsoft.com/office/drawing/2014/main" id="{74FA262B-D8AA-5C2B-B08E-CA49C51DF3B0}"/>
              </a:ext>
            </a:extLst>
          </p:cNvPr>
          <p:cNvSpPr txBox="1"/>
          <p:nvPr/>
        </p:nvSpPr>
        <p:spPr>
          <a:xfrm>
            <a:off x="28889" y="1628307"/>
            <a:ext cx="6231507" cy="369332"/>
          </a:xfrm>
          <a:prstGeom prst="rect">
            <a:avLst/>
          </a:prstGeom>
          <a:noFill/>
        </p:spPr>
        <p:txBody>
          <a:bodyPr wrap="square" rtlCol="0">
            <a:spAutoFit/>
          </a:bodyPr>
          <a:lstStyle/>
          <a:p>
            <a:pPr algn="ctr"/>
            <a:r>
              <a:rPr lang="en-US" dirty="0"/>
              <a:t>Appointments with Accommodations</a:t>
            </a:r>
          </a:p>
        </p:txBody>
      </p:sp>
      <p:sp>
        <p:nvSpPr>
          <p:cNvPr id="7" name="TextBox 6">
            <a:extLst>
              <a:ext uri="{FF2B5EF4-FFF2-40B4-BE49-F238E27FC236}">
                <a16:creationId xmlns:a16="http://schemas.microsoft.com/office/drawing/2014/main" id="{04FD72C2-B2A4-C716-8AFA-D6DF95B88E3E}"/>
              </a:ext>
            </a:extLst>
          </p:cNvPr>
          <p:cNvSpPr txBox="1"/>
          <p:nvPr/>
        </p:nvSpPr>
        <p:spPr>
          <a:xfrm>
            <a:off x="5998880" y="1590419"/>
            <a:ext cx="6231507" cy="369332"/>
          </a:xfrm>
          <a:prstGeom prst="rect">
            <a:avLst/>
          </a:prstGeom>
          <a:noFill/>
        </p:spPr>
        <p:txBody>
          <a:bodyPr wrap="square" rtlCol="0">
            <a:spAutoFit/>
          </a:bodyPr>
          <a:lstStyle/>
          <a:p>
            <a:pPr algn="ctr"/>
            <a:r>
              <a:rPr lang="en-US" dirty="0"/>
              <a:t>All Appointments</a:t>
            </a:r>
          </a:p>
        </p:txBody>
      </p:sp>
    </p:spTree>
    <p:extLst>
      <p:ext uri="{BB962C8B-B14F-4D97-AF65-F5344CB8AC3E}">
        <p14:creationId xmlns:p14="http://schemas.microsoft.com/office/powerpoint/2010/main" val="40416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1DEB-074C-7CE8-7ECA-6ABD4BBE02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9FD95CF-2ECA-DDAC-A623-0075C9A8A70C}"/>
              </a:ext>
            </a:extLst>
          </p:cNvPr>
          <p:cNvSpPr>
            <a:spLocks noGrp="1"/>
          </p:cNvSpPr>
          <p:nvPr>
            <p:ph type="title"/>
          </p:nvPr>
        </p:nvSpPr>
        <p:spPr/>
        <p:txBody>
          <a:bodyPr/>
          <a:lstStyle/>
          <a:p>
            <a:r>
              <a:rPr lang="en-US" sz="4800" b="1" spc="-75" dirty="0">
                <a:latin typeface="Arial"/>
                <a:cs typeface="Arial"/>
              </a:rPr>
              <a:t>GED &amp; Me</a:t>
            </a:r>
            <a:r>
              <a:rPr lang="en-US" sz="4800" spc="-75" dirty="0">
                <a:latin typeface="Arial"/>
                <a:cs typeface="Arial"/>
              </a:rPr>
              <a:t>™ </a:t>
            </a:r>
            <a:r>
              <a:rPr lang="en-US" sz="4800" b="1" spc="-75" dirty="0">
                <a:latin typeface="Arial"/>
                <a:cs typeface="Arial"/>
              </a:rPr>
              <a:t>Mobile App</a:t>
            </a:r>
            <a:endParaRPr lang="en-US" dirty="0">
              <a:latin typeface="Arial"/>
              <a:cs typeface="Arial"/>
            </a:endParaRPr>
          </a:p>
        </p:txBody>
      </p:sp>
      <p:sp>
        <p:nvSpPr>
          <p:cNvPr id="6" name="Text Placeholder 5">
            <a:extLst>
              <a:ext uri="{FF2B5EF4-FFF2-40B4-BE49-F238E27FC236}">
                <a16:creationId xmlns:a16="http://schemas.microsoft.com/office/drawing/2014/main" id="{BBDC320C-C6E3-EF33-9020-BBDD25C617D4}"/>
              </a:ext>
            </a:extLst>
          </p:cNvPr>
          <p:cNvSpPr>
            <a:spLocks noGrp="1"/>
          </p:cNvSpPr>
          <p:nvPr>
            <p:ph type="body" idx="1"/>
          </p:nvPr>
        </p:nvSpPr>
        <p:spPr/>
        <p:txBody>
          <a:bodyPr/>
          <a:lstStyle/>
          <a:p>
            <a:r>
              <a:rPr lang="en-US" dirty="0"/>
              <a:t>Usage &amp; engagement metrics</a:t>
            </a:r>
          </a:p>
        </p:txBody>
      </p:sp>
      <p:sp>
        <p:nvSpPr>
          <p:cNvPr id="4" name="Slide Number Placeholder 3">
            <a:extLst>
              <a:ext uri="{FF2B5EF4-FFF2-40B4-BE49-F238E27FC236}">
                <a16:creationId xmlns:a16="http://schemas.microsoft.com/office/drawing/2014/main" id="{753E57F0-0143-790B-0978-00118FCCBE99}"/>
              </a:ext>
            </a:extLst>
          </p:cNvPr>
          <p:cNvSpPr>
            <a:spLocks noGrp="1"/>
          </p:cNvSpPr>
          <p:nvPr>
            <p:ph type="sldNum" sz="quarter" idx="10"/>
          </p:nvPr>
        </p:nvSpPr>
        <p:spPr/>
        <p:txBody>
          <a:bodyPr/>
          <a:lstStyle/>
          <a:p>
            <a:fld id="{BAE26A2A-DE5F-EA41-900F-AB5C4F1D9848}" type="slidenum">
              <a:rPr lang="en-US" smtClean="0"/>
              <a:t>13</a:t>
            </a:fld>
            <a:endParaRPr lang="en-US"/>
          </a:p>
        </p:txBody>
      </p:sp>
    </p:spTree>
    <p:extLst>
      <p:ext uri="{BB962C8B-B14F-4D97-AF65-F5344CB8AC3E}">
        <p14:creationId xmlns:p14="http://schemas.microsoft.com/office/powerpoint/2010/main" val="206066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3892B-32FC-0726-D77A-80B1F855822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85F3856-9A42-12BB-AE51-B3DAB10EA6BA}"/>
              </a:ext>
            </a:extLst>
          </p:cNvPr>
          <p:cNvSpPr>
            <a:spLocks noGrp="1"/>
          </p:cNvSpPr>
          <p:nvPr>
            <p:ph type="title"/>
          </p:nvPr>
        </p:nvSpPr>
        <p:spPr/>
        <p:txBody>
          <a:bodyPr/>
          <a:lstStyle/>
          <a:p>
            <a:r>
              <a:rPr lang="en-US" dirty="0">
                <a:latin typeface="Arial"/>
                <a:cs typeface="Arial"/>
              </a:rPr>
              <a:t>What is the GED &amp; Me™ Mobile App?</a:t>
            </a:r>
          </a:p>
        </p:txBody>
      </p:sp>
      <p:sp>
        <p:nvSpPr>
          <p:cNvPr id="9" name="Content Placeholder 8">
            <a:extLst>
              <a:ext uri="{FF2B5EF4-FFF2-40B4-BE49-F238E27FC236}">
                <a16:creationId xmlns:a16="http://schemas.microsoft.com/office/drawing/2014/main" id="{7B6C08E4-7C42-7C82-15EE-4B4F46C578C8}"/>
              </a:ext>
            </a:extLst>
          </p:cNvPr>
          <p:cNvSpPr>
            <a:spLocks noGrp="1"/>
          </p:cNvSpPr>
          <p:nvPr>
            <p:ph idx="1"/>
          </p:nvPr>
        </p:nvSpPr>
        <p:spPr/>
        <p:txBody>
          <a:bodyPr>
            <a:normAutofit/>
          </a:bodyPr>
          <a:lstStyle/>
          <a:p>
            <a:r>
              <a:rPr lang="en-US" dirty="0"/>
              <a:t>Personalized study guidance</a:t>
            </a:r>
          </a:p>
          <a:p>
            <a:r>
              <a:rPr lang="en-US" dirty="0"/>
              <a:t>Practice questions</a:t>
            </a:r>
          </a:p>
          <a:p>
            <a:r>
              <a:rPr lang="en-US" dirty="0"/>
              <a:t>Progress tracking &amp; goal setting</a:t>
            </a:r>
          </a:p>
          <a:p>
            <a:r>
              <a:rPr lang="en-US" dirty="0"/>
              <a:t>Reminders to keep learners on track</a:t>
            </a:r>
          </a:p>
          <a:p>
            <a:r>
              <a:rPr lang="en-US" dirty="0"/>
              <a:t>Flexible, mobile-friendly study tool</a:t>
            </a:r>
          </a:p>
          <a:p>
            <a:endParaRPr lang="en-US" u="sng" dirty="0"/>
          </a:p>
          <a:p>
            <a:endParaRPr lang="en-US" dirty="0"/>
          </a:p>
        </p:txBody>
      </p:sp>
      <p:sp>
        <p:nvSpPr>
          <p:cNvPr id="5" name="Slide Number Placeholder 4">
            <a:extLst>
              <a:ext uri="{FF2B5EF4-FFF2-40B4-BE49-F238E27FC236}">
                <a16:creationId xmlns:a16="http://schemas.microsoft.com/office/drawing/2014/main" id="{25A32E8D-E8B3-E973-EB39-89E13F1B98F0}"/>
              </a:ext>
            </a:extLst>
          </p:cNvPr>
          <p:cNvSpPr>
            <a:spLocks noGrp="1"/>
          </p:cNvSpPr>
          <p:nvPr>
            <p:ph type="sldNum" sz="quarter" idx="12"/>
          </p:nvPr>
        </p:nvSpPr>
        <p:spPr/>
        <p:txBody>
          <a:bodyPr/>
          <a:lstStyle/>
          <a:p>
            <a:fld id="{BAE26A2A-DE5F-EA41-900F-AB5C4F1D9848}" type="slidenum">
              <a:rPr lang="en-US" smtClean="0"/>
              <a:pPr/>
              <a:t>14</a:t>
            </a:fld>
            <a:endParaRPr lang="en-US" dirty="0"/>
          </a:p>
        </p:txBody>
      </p:sp>
    </p:spTree>
    <p:extLst>
      <p:ext uri="{BB962C8B-B14F-4D97-AF65-F5344CB8AC3E}">
        <p14:creationId xmlns:p14="http://schemas.microsoft.com/office/powerpoint/2010/main" val="66915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216A-1905-6A68-0929-E2BAD233E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32C97-10C6-94E1-9A5F-99BC55B7B413}"/>
              </a:ext>
            </a:extLst>
          </p:cNvPr>
          <p:cNvSpPr>
            <a:spLocks noGrp="1"/>
          </p:cNvSpPr>
          <p:nvPr>
            <p:ph type="title"/>
          </p:nvPr>
        </p:nvSpPr>
        <p:spPr/>
        <p:txBody>
          <a:bodyPr>
            <a:normAutofit/>
          </a:bodyPr>
          <a:lstStyle/>
          <a:p>
            <a:r>
              <a:rPr lang="en-US" dirty="0"/>
              <a:t>Mobile Learner Acquisition</a:t>
            </a:r>
          </a:p>
        </p:txBody>
      </p:sp>
      <p:sp>
        <p:nvSpPr>
          <p:cNvPr id="3" name="Content Placeholder 2">
            <a:extLst>
              <a:ext uri="{FF2B5EF4-FFF2-40B4-BE49-F238E27FC236}">
                <a16:creationId xmlns:a16="http://schemas.microsoft.com/office/drawing/2014/main" id="{14A55061-97E1-0010-CF78-04FAFF5DAB5A}"/>
              </a:ext>
            </a:extLst>
          </p:cNvPr>
          <p:cNvSpPr>
            <a:spLocks noGrp="1"/>
          </p:cNvSpPr>
          <p:nvPr>
            <p:ph idx="1"/>
          </p:nvPr>
        </p:nvSpPr>
        <p:spPr>
          <a:xfrm>
            <a:off x="7717745" y="1713236"/>
            <a:ext cx="3653957" cy="430146"/>
          </a:xfrm>
        </p:spPr>
        <p:txBody>
          <a:bodyPr>
            <a:normAutofit/>
          </a:bodyPr>
          <a:lstStyle/>
          <a:p>
            <a:r>
              <a:rPr lang="en-US" dirty="0"/>
              <a:t>App store downloads</a:t>
            </a:r>
          </a:p>
        </p:txBody>
      </p:sp>
      <p:sp>
        <p:nvSpPr>
          <p:cNvPr id="15" name="Slide Number Placeholder 14">
            <a:extLst>
              <a:ext uri="{FF2B5EF4-FFF2-40B4-BE49-F238E27FC236}">
                <a16:creationId xmlns:a16="http://schemas.microsoft.com/office/drawing/2014/main" id="{1DF3D250-9128-249E-FD8D-C6B231BF05CE}"/>
              </a:ext>
            </a:extLst>
          </p:cNvPr>
          <p:cNvSpPr>
            <a:spLocks noGrp="1"/>
          </p:cNvSpPr>
          <p:nvPr>
            <p:ph type="sldNum" sz="quarter" idx="12"/>
          </p:nvPr>
        </p:nvSpPr>
        <p:spPr/>
        <p:txBody>
          <a:bodyPr/>
          <a:lstStyle/>
          <a:p>
            <a:fld id="{BAE26A2A-DE5F-EA41-900F-AB5C4F1D9848}" type="slidenum">
              <a:rPr lang="en-US" smtClean="0"/>
              <a:t>15</a:t>
            </a:fld>
            <a:endParaRPr lang="en-US"/>
          </a:p>
        </p:txBody>
      </p:sp>
      <p:pic>
        <p:nvPicPr>
          <p:cNvPr id="8" name="Picture 7" descr="A black background with a black square&#10;&#10;AI-generated content may be incorrect.">
            <a:extLst>
              <a:ext uri="{FF2B5EF4-FFF2-40B4-BE49-F238E27FC236}">
                <a16:creationId xmlns:a16="http://schemas.microsoft.com/office/drawing/2014/main" id="{425577DE-B323-A7F4-E4D3-FAE7214B40CA}"/>
              </a:ext>
            </a:extLst>
          </p:cNvPr>
          <p:cNvPicPr>
            <a:picLocks noChangeAspect="1"/>
          </p:cNvPicPr>
          <p:nvPr/>
        </p:nvPicPr>
        <p:blipFill>
          <a:blip r:embed="rId3"/>
          <a:stretch>
            <a:fillRect/>
          </a:stretch>
        </p:blipFill>
        <p:spPr>
          <a:xfrm>
            <a:off x="7238137" y="2793855"/>
            <a:ext cx="1270289" cy="1270289"/>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86DBACEF-6597-DF72-8348-317B7F115C28}"/>
              </a:ext>
            </a:extLst>
          </p:cNvPr>
          <p:cNvPicPr>
            <a:picLocks noChangeAspect="1"/>
          </p:cNvPicPr>
          <p:nvPr/>
        </p:nvPicPr>
        <p:blipFill>
          <a:blip r:embed="rId4"/>
          <a:stretch>
            <a:fillRect/>
          </a:stretch>
        </p:blipFill>
        <p:spPr>
          <a:xfrm>
            <a:off x="7255930" y="1277230"/>
            <a:ext cx="1270289" cy="1270289"/>
          </a:xfrm>
          <a:prstGeom prst="rect">
            <a:avLst/>
          </a:prstGeom>
        </p:spPr>
      </p:pic>
      <p:sp>
        <p:nvSpPr>
          <p:cNvPr id="25" name="Content Placeholder 2">
            <a:extLst>
              <a:ext uri="{FF2B5EF4-FFF2-40B4-BE49-F238E27FC236}">
                <a16:creationId xmlns:a16="http://schemas.microsoft.com/office/drawing/2014/main" id="{23F731F0-50AA-9534-7C38-A2C61A6DC3C8}"/>
              </a:ext>
            </a:extLst>
          </p:cNvPr>
          <p:cNvSpPr txBox="1">
            <a:spLocks/>
          </p:cNvSpPr>
          <p:nvPr/>
        </p:nvSpPr>
        <p:spPr>
          <a:xfrm>
            <a:off x="8173448" y="3213927"/>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Finished account setup (74%)</a:t>
            </a:r>
          </a:p>
        </p:txBody>
      </p:sp>
      <p:pic>
        <p:nvPicPr>
          <p:cNvPr id="27" name="Picture 26" descr="A black background with a black square&#10;&#10;AI-generated content may be incorrect.">
            <a:extLst>
              <a:ext uri="{FF2B5EF4-FFF2-40B4-BE49-F238E27FC236}">
                <a16:creationId xmlns:a16="http://schemas.microsoft.com/office/drawing/2014/main" id="{89674539-EB6D-0684-92F4-8070CDAFF5BE}"/>
              </a:ext>
            </a:extLst>
          </p:cNvPr>
          <p:cNvPicPr>
            <a:picLocks noChangeAspect="1"/>
          </p:cNvPicPr>
          <p:nvPr/>
        </p:nvPicPr>
        <p:blipFill>
          <a:blip r:embed="rId5"/>
          <a:stretch>
            <a:fillRect/>
          </a:stretch>
        </p:blipFill>
        <p:spPr>
          <a:xfrm>
            <a:off x="7192869" y="4310481"/>
            <a:ext cx="1270289" cy="1270289"/>
          </a:xfrm>
          <a:prstGeom prst="rect">
            <a:avLst/>
          </a:prstGeom>
        </p:spPr>
      </p:pic>
      <p:sp>
        <p:nvSpPr>
          <p:cNvPr id="28" name="Content Placeholder 2">
            <a:extLst>
              <a:ext uri="{FF2B5EF4-FFF2-40B4-BE49-F238E27FC236}">
                <a16:creationId xmlns:a16="http://schemas.microsoft.com/office/drawing/2014/main" id="{C5AF0313-49B5-2DDE-5B84-02DA09DA995E}"/>
              </a:ext>
            </a:extLst>
          </p:cNvPr>
          <p:cNvSpPr txBox="1">
            <a:spLocks/>
          </p:cNvSpPr>
          <p:nvPr/>
        </p:nvSpPr>
        <p:spPr>
          <a:xfrm>
            <a:off x="8271443" y="4724692"/>
            <a:ext cx="3555962" cy="856077"/>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Engaged with in-app questions (46%)</a:t>
            </a:r>
          </a:p>
        </p:txBody>
      </p:sp>
      <p:sp>
        <p:nvSpPr>
          <p:cNvPr id="30" name="Content Placeholder 2">
            <a:extLst>
              <a:ext uri="{FF2B5EF4-FFF2-40B4-BE49-F238E27FC236}">
                <a16:creationId xmlns:a16="http://schemas.microsoft.com/office/drawing/2014/main" id="{8C3A1360-7C78-E2EC-A0CF-A83049ABB0E7}"/>
              </a:ext>
            </a:extLst>
          </p:cNvPr>
          <p:cNvSpPr txBox="1">
            <a:spLocks/>
          </p:cNvSpPr>
          <p:nvPr/>
        </p:nvSpPr>
        <p:spPr>
          <a:xfrm>
            <a:off x="1321138" y="1167326"/>
            <a:ext cx="3653957" cy="430146"/>
          </a:xfrm>
          <a:prstGeom prst="rect">
            <a:avLst/>
          </a:prstGeom>
        </p:spPr>
        <p:txBody>
          <a:bodyPr vert="horz" lIns="91440" tIns="45720" rIns="91440" bIns="45720" rtlCol="0">
            <a:normAutofit fontScale="85000" lnSpcReduction="10000"/>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Official App Release – June 26</a:t>
            </a:r>
            <a:r>
              <a:rPr lang="en-US" baseline="30000" dirty="0"/>
              <a:t>th</a:t>
            </a:r>
            <a:r>
              <a:rPr lang="en-US" dirty="0"/>
              <a:t>, 2024</a:t>
            </a:r>
          </a:p>
        </p:txBody>
      </p:sp>
      <p:sp>
        <p:nvSpPr>
          <p:cNvPr id="31" name="Content Placeholder 2">
            <a:extLst>
              <a:ext uri="{FF2B5EF4-FFF2-40B4-BE49-F238E27FC236}">
                <a16:creationId xmlns:a16="http://schemas.microsoft.com/office/drawing/2014/main" id="{0E260143-A093-1F41-0838-D3C50F0F47D6}"/>
              </a:ext>
            </a:extLst>
          </p:cNvPr>
          <p:cNvSpPr txBox="1">
            <a:spLocks/>
          </p:cNvSpPr>
          <p:nvPr/>
        </p:nvSpPr>
        <p:spPr>
          <a:xfrm>
            <a:off x="-171355" y="6449834"/>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Up through July 2025</a:t>
            </a:r>
          </a:p>
        </p:txBody>
      </p:sp>
      <p:sp>
        <p:nvSpPr>
          <p:cNvPr id="4" name="TextBox 3">
            <a:extLst>
              <a:ext uri="{FF2B5EF4-FFF2-40B4-BE49-F238E27FC236}">
                <a16:creationId xmlns:a16="http://schemas.microsoft.com/office/drawing/2014/main" id="{A1CE62AF-DF3E-BFB0-2283-6DE66B6E4DCC}"/>
              </a:ext>
            </a:extLst>
          </p:cNvPr>
          <p:cNvSpPr txBox="1"/>
          <p:nvPr/>
        </p:nvSpPr>
        <p:spPr>
          <a:xfrm>
            <a:off x="6201213" y="1575863"/>
            <a:ext cx="2647950" cy="646331"/>
          </a:xfrm>
          <a:prstGeom prst="rect">
            <a:avLst/>
          </a:prstGeom>
          <a:noFill/>
        </p:spPr>
        <p:txBody>
          <a:bodyPr wrap="square" rtlCol="0">
            <a:spAutoFit/>
          </a:bodyPr>
          <a:lstStyle/>
          <a:p>
            <a:r>
              <a:rPr lang="en-US" sz="3600" b="1" dirty="0">
                <a:solidFill>
                  <a:srgbClr val="38A3A5"/>
                </a:solidFill>
              </a:rPr>
              <a:t>200K</a:t>
            </a:r>
          </a:p>
        </p:txBody>
      </p:sp>
      <p:sp>
        <p:nvSpPr>
          <p:cNvPr id="5" name="TextBox 4">
            <a:extLst>
              <a:ext uri="{FF2B5EF4-FFF2-40B4-BE49-F238E27FC236}">
                <a16:creationId xmlns:a16="http://schemas.microsoft.com/office/drawing/2014/main" id="{0064C08B-397E-09BF-DD9D-3DFFFCA93DA2}"/>
              </a:ext>
            </a:extLst>
          </p:cNvPr>
          <p:cNvSpPr txBox="1"/>
          <p:nvPr/>
        </p:nvSpPr>
        <p:spPr>
          <a:xfrm>
            <a:off x="6201213" y="3081162"/>
            <a:ext cx="2647950" cy="646331"/>
          </a:xfrm>
          <a:prstGeom prst="rect">
            <a:avLst/>
          </a:prstGeom>
          <a:noFill/>
        </p:spPr>
        <p:txBody>
          <a:bodyPr wrap="square" rtlCol="0">
            <a:spAutoFit/>
          </a:bodyPr>
          <a:lstStyle/>
          <a:p>
            <a:r>
              <a:rPr lang="en-US" sz="3600" b="1" dirty="0">
                <a:solidFill>
                  <a:schemeClr val="accent4">
                    <a:lumMod val="75000"/>
                  </a:schemeClr>
                </a:solidFill>
              </a:rPr>
              <a:t>147K</a:t>
            </a:r>
          </a:p>
        </p:txBody>
      </p:sp>
      <p:sp>
        <p:nvSpPr>
          <p:cNvPr id="6" name="TextBox 5">
            <a:extLst>
              <a:ext uri="{FF2B5EF4-FFF2-40B4-BE49-F238E27FC236}">
                <a16:creationId xmlns:a16="http://schemas.microsoft.com/office/drawing/2014/main" id="{226111FB-6A91-E9AA-E749-AF6128B0FEAB}"/>
              </a:ext>
            </a:extLst>
          </p:cNvPr>
          <p:cNvSpPr txBox="1"/>
          <p:nvPr/>
        </p:nvSpPr>
        <p:spPr>
          <a:xfrm>
            <a:off x="6344808" y="4640246"/>
            <a:ext cx="2647950" cy="646331"/>
          </a:xfrm>
          <a:prstGeom prst="rect">
            <a:avLst/>
          </a:prstGeom>
          <a:noFill/>
        </p:spPr>
        <p:txBody>
          <a:bodyPr wrap="square" rtlCol="0">
            <a:spAutoFit/>
          </a:bodyPr>
          <a:lstStyle/>
          <a:p>
            <a:r>
              <a:rPr lang="en-US" sz="3600" b="1" dirty="0">
                <a:solidFill>
                  <a:srgbClr val="1BA300"/>
                </a:solidFill>
              </a:rPr>
              <a:t>68K</a:t>
            </a:r>
          </a:p>
        </p:txBody>
      </p:sp>
      <p:pic>
        <p:nvPicPr>
          <p:cNvPr id="1026" name="Picture 2">
            <a:extLst>
              <a:ext uri="{FF2B5EF4-FFF2-40B4-BE49-F238E27FC236}">
                <a16:creationId xmlns:a16="http://schemas.microsoft.com/office/drawing/2014/main" id="{46A348AE-732E-0577-49FF-EDE74D4992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9774" y="1703161"/>
            <a:ext cx="2260337" cy="2937085"/>
          </a:xfrm>
          <a:prstGeom prst="rect">
            <a:avLst/>
          </a:prstGeom>
          <a:noFill/>
          <a:extLst>
            <a:ext uri="{909E8E84-426E-40DD-AFC4-6F175D3DCCD1}">
              <a14:hiddenFill xmlns:a14="http://schemas.microsoft.com/office/drawing/2010/main">
                <a:solidFill>
                  <a:srgbClr val="FFFFFF"/>
                </a:solidFill>
              </a14:hiddenFill>
            </a:ext>
          </a:extLst>
        </p:spPr>
      </p:pic>
      <p:sp>
        <p:nvSpPr>
          <p:cNvPr id="10" name="Star: 5 Points 9">
            <a:extLst>
              <a:ext uri="{FF2B5EF4-FFF2-40B4-BE49-F238E27FC236}">
                <a16:creationId xmlns:a16="http://schemas.microsoft.com/office/drawing/2014/main" id="{06AA34EC-8F89-B477-26FD-017B6B35F13D}"/>
              </a:ext>
            </a:extLst>
          </p:cNvPr>
          <p:cNvSpPr/>
          <p:nvPr/>
        </p:nvSpPr>
        <p:spPr>
          <a:xfrm>
            <a:off x="1820268" y="5286577"/>
            <a:ext cx="422147" cy="424797"/>
          </a:xfrm>
          <a:prstGeom prst="star5">
            <a:avLst/>
          </a:prstGeom>
          <a:solidFill>
            <a:srgbClr val="FFD2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B055512-0A58-F15D-0C4E-AC796B93C5E7}"/>
              </a:ext>
            </a:extLst>
          </p:cNvPr>
          <p:cNvSpPr/>
          <p:nvPr/>
        </p:nvSpPr>
        <p:spPr>
          <a:xfrm>
            <a:off x="2318602" y="5286576"/>
            <a:ext cx="422147" cy="424797"/>
          </a:xfrm>
          <a:prstGeom prst="star5">
            <a:avLst/>
          </a:prstGeom>
          <a:solidFill>
            <a:srgbClr val="FFD2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9862E0CF-39F2-8A10-EAA6-C021A12D5CDC}"/>
              </a:ext>
            </a:extLst>
          </p:cNvPr>
          <p:cNvSpPr/>
          <p:nvPr/>
        </p:nvSpPr>
        <p:spPr>
          <a:xfrm>
            <a:off x="2816936" y="5286575"/>
            <a:ext cx="422147" cy="424797"/>
          </a:xfrm>
          <a:prstGeom prst="star5">
            <a:avLst/>
          </a:prstGeom>
          <a:solidFill>
            <a:srgbClr val="FFD2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4A736CAC-3128-62D3-4E9F-F0DF5009550E}"/>
              </a:ext>
            </a:extLst>
          </p:cNvPr>
          <p:cNvSpPr/>
          <p:nvPr/>
        </p:nvSpPr>
        <p:spPr>
          <a:xfrm>
            <a:off x="3315270" y="5286574"/>
            <a:ext cx="422147" cy="424797"/>
          </a:xfrm>
          <a:prstGeom prst="star5">
            <a:avLst/>
          </a:prstGeom>
          <a:solidFill>
            <a:srgbClr val="FFD2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BFF0DA77-949D-90A8-B116-3E279CC78C26}"/>
              </a:ext>
            </a:extLst>
          </p:cNvPr>
          <p:cNvSpPr/>
          <p:nvPr/>
        </p:nvSpPr>
        <p:spPr>
          <a:xfrm>
            <a:off x="3813604" y="5286573"/>
            <a:ext cx="422147" cy="424797"/>
          </a:xfrm>
          <a:prstGeom prst="star5">
            <a:avLst/>
          </a:prstGeom>
          <a:solidFill>
            <a:srgbClr val="FFD2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CEF13D02-CE5C-A3C0-A0BF-7C3444BCB6F8}"/>
              </a:ext>
            </a:extLst>
          </p:cNvPr>
          <p:cNvSpPr txBox="1">
            <a:spLocks/>
          </p:cNvSpPr>
          <p:nvPr/>
        </p:nvSpPr>
        <p:spPr>
          <a:xfrm>
            <a:off x="1237176" y="5799721"/>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4.8 out of 5 (1000+ ratings)</a:t>
            </a:r>
          </a:p>
        </p:txBody>
      </p:sp>
    </p:spTree>
    <p:extLst>
      <p:ext uri="{BB962C8B-B14F-4D97-AF65-F5344CB8AC3E}">
        <p14:creationId xmlns:p14="http://schemas.microsoft.com/office/powerpoint/2010/main" val="98305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A505-7277-30A6-ECDA-AAF42F9A6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AD7D3-3B86-AFA0-AEAA-56812C99BF34}"/>
              </a:ext>
            </a:extLst>
          </p:cNvPr>
          <p:cNvSpPr>
            <a:spLocks noGrp="1"/>
          </p:cNvSpPr>
          <p:nvPr>
            <p:ph type="title"/>
          </p:nvPr>
        </p:nvSpPr>
        <p:spPr>
          <a:xfrm>
            <a:off x="325783" y="503531"/>
            <a:ext cx="11351941" cy="1165587"/>
          </a:xfrm>
        </p:spPr>
        <p:txBody>
          <a:bodyPr>
            <a:normAutofit/>
          </a:bodyPr>
          <a:lstStyle/>
          <a:p>
            <a:pPr algn="ctr"/>
            <a:r>
              <a:rPr lang="en-US" dirty="0"/>
              <a:t>Count of Distinct Users per Month</a:t>
            </a:r>
          </a:p>
        </p:txBody>
      </p:sp>
      <p:sp>
        <p:nvSpPr>
          <p:cNvPr id="15" name="Slide Number Placeholder 14">
            <a:extLst>
              <a:ext uri="{FF2B5EF4-FFF2-40B4-BE49-F238E27FC236}">
                <a16:creationId xmlns:a16="http://schemas.microsoft.com/office/drawing/2014/main" id="{DEEA08DD-CEF5-BF52-E8B3-FA16C794DF6C}"/>
              </a:ext>
            </a:extLst>
          </p:cNvPr>
          <p:cNvSpPr>
            <a:spLocks noGrp="1"/>
          </p:cNvSpPr>
          <p:nvPr>
            <p:ph type="sldNum" sz="quarter" idx="12"/>
          </p:nvPr>
        </p:nvSpPr>
        <p:spPr/>
        <p:txBody>
          <a:bodyPr/>
          <a:lstStyle/>
          <a:p>
            <a:fld id="{BAE26A2A-DE5F-EA41-900F-AB5C4F1D9848}" type="slidenum">
              <a:rPr lang="en-US" smtClean="0"/>
              <a:t>16</a:t>
            </a:fld>
            <a:endParaRPr lang="en-US"/>
          </a:p>
        </p:txBody>
      </p:sp>
      <p:sp>
        <p:nvSpPr>
          <p:cNvPr id="30" name="Content Placeholder 2">
            <a:extLst>
              <a:ext uri="{FF2B5EF4-FFF2-40B4-BE49-F238E27FC236}">
                <a16:creationId xmlns:a16="http://schemas.microsoft.com/office/drawing/2014/main" id="{4FD42CFC-91A5-EBDD-F4BE-6E098E8D8D75}"/>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62B493BC-E601-2D93-14F4-25B730901C3E}"/>
              </a:ext>
            </a:extLst>
          </p:cNvPr>
          <p:cNvSpPr txBox="1"/>
          <p:nvPr/>
        </p:nvSpPr>
        <p:spPr>
          <a:xfrm rot="16200000">
            <a:off x="-1233081" y="3742320"/>
            <a:ext cx="6231507" cy="338554"/>
          </a:xfrm>
          <a:prstGeom prst="rect">
            <a:avLst/>
          </a:prstGeom>
          <a:noFill/>
        </p:spPr>
        <p:txBody>
          <a:bodyPr wrap="square" rtlCol="0">
            <a:spAutoFit/>
          </a:bodyPr>
          <a:lstStyle/>
          <a:p>
            <a:pPr algn="ctr"/>
            <a:r>
              <a:rPr lang="en-US" sz="1600" dirty="0">
                <a:solidFill>
                  <a:schemeClr val="tx1">
                    <a:lumMod val="50000"/>
                    <a:lumOff val="50000"/>
                  </a:schemeClr>
                </a:solidFill>
              </a:rPr>
              <a:t>Count of unique users</a:t>
            </a:r>
          </a:p>
        </p:txBody>
      </p:sp>
      <p:pic>
        <p:nvPicPr>
          <p:cNvPr id="6" name="Picture 5">
            <a:extLst>
              <a:ext uri="{FF2B5EF4-FFF2-40B4-BE49-F238E27FC236}">
                <a16:creationId xmlns:a16="http://schemas.microsoft.com/office/drawing/2014/main" id="{219A11FD-EDC1-5BF6-BA8F-B806CE1B8E61}"/>
              </a:ext>
            </a:extLst>
          </p:cNvPr>
          <p:cNvPicPr>
            <a:picLocks noChangeAspect="1"/>
          </p:cNvPicPr>
          <p:nvPr/>
        </p:nvPicPr>
        <p:blipFill>
          <a:blip r:embed="rId3"/>
          <a:stretch>
            <a:fillRect/>
          </a:stretch>
        </p:blipFill>
        <p:spPr>
          <a:xfrm>
            <a:off x="2061599" y="1597472"/>
            <a:ext cx="8068801" cy="4391638"/>
          </a:xfrm>
          <a:prstGeom prst="rect">
            <a:avLst/>
          </a:prstGeom>
          <a:ln>
            <a:solidFill>
              <a:schemeClr val="tx1"/>
            </a:solidFill>
          </a:ln>
        </p:spPr>
      </p:pic>
    </p:spTree>
    <p:extLst>
      <p:ext uri="{BB962C8B-B14F-4D97-AF65-F5344CB8AC3E}">
        <p14:creationId xmlns:p14="http://schemas.microsoft.com/office/powerpoint/2010/main" val="227994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DB499-41BC-05FF-8D8D-201ABDEF8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FEF1E-D3FF-67A4-B8F0-1FA49E39018B}"/>
              </a:ext>
            </a:extLst>
          </p:cNvPr>
          <p:cNvSpPr>
            <a:spLocks noGrp="1"/>
          </p:cNvSpPr>
          <p:nvPr>
            <p:ph type="title"/>
          </p:nvPr>
        </p:nvSpPr>
        <p:spPr/>
        <p:txBody>
          <a:bodyPr>
            <a:normAutofit/>
          </a:bodyPr>
          <a:lstStyle/>
          <a:p>
            <a:r>
              <a:rPr lang="en-US" dirty="0"/>
              <a:t>Who is Using the App?</a:t>
            </a:r>
          </a:p>
        </p:txBody>
      </p:sp>
      <p:sp>
        <p:nvSpPr>
          <p:cNvPr id="15" name="Slide Number Placeholder 14">
            <a:extLst>
              <a:ext uri="{FF2B5EF4-FFF2-40B4-BE49-F238E27FC236}">
                <a16:creationId xmlns:a16="http://schemas.microsoft.com/office/drawing/2014/main" id="{A63C1BD7-D0A4-9D0A-A735-42D202AF596C}"/>
              </a:ext>
            </a:extLst>
          </p:cNvPr>
          <p:cNvSpPr>
            <a:spLocks noGrp="1"/>
          </p:cNvSpPr>
          <p:nvPr>
            <p:ph type="sldNum" sz="quarter" idx="12"/>
          </p:nvPr>
        </p:nvSpPr>
        <p:spPr/>
        <p:txBody>
          <a:bodyPr/>
          <a:lstStyle/>
          <a:p>
            <a:fld id="{BAE26A2A-DE5F-EA41-900F-AB5C4F1D9848}" type="slidenum">
              <a:rPr lang="en-US" smtClean="0"/>
              <a:t>17</a:t>
            </a:fld>
            <a:endParaRPr lang="en-US"/>
          </a:p>
        </p:txBody>
      </p:sp>
      <p:sp>
        <p:nvSpPr>
          <p:cNvPr id="30" name="Content Placeholder 2">
            <a:extLst>
              <a:ext uri="{FF2B5EF4-FFF2-40B4-BE49-F238E27FC236}">
                <a16:creationId xmlns:a16="http://schemas.microsoft.com/office/drawing/2014/main" id="{FA7E6339-454F-871B-4E12-1407A2B1151B}"/>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9" name="Title 1">
            <a:extLst>
              <a:ext uri="{FF2B5EF4-FFF2-40B4-BE49-F238E27FC236}">
                <a16:creationId xmlns:a16="http://schemas.microsoft.com/office/drawing/2014/main" id="{38AD75F7-10E2-127B-ED06-609514EE0773}"/>
              </a:ext>
            </a:extLst>
          </p:cNvPr>
          <p:cNvSpPr txBox="1">
            <a:spLocks/>
          </p:cNvSpPr>
          <p:nvPr/>
        </p:nvSpPr>
        <p:spPr>
          <a:xfrm>
            <a:off x="785267" y="4232039"/>
            <a:ext cx="4812583" cy="1953082"/>
          </a:xfrm>
          <a:prstGeom prst="rect">
            <a:avLst/>
          </a:prstGeom>
        </p:spPr>
        <p:txBody>
          <a:bodyPr vert="horz" lIns="0" tIns="0" rIns="0" bIns="0" rtlCol="0" anchor="t" anchorCtr="0">
            <a:normAutofit/>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chemeClr val="accent1"/>
                </a:solidFill>
              </a:rPr>
              <a:t>30% </a:t>
            </a:r>
          </a:p>
          <a:p>
            <a:pPr algn="ctr">
              <a:lnSpc>
                <a:spcPct val="100000"/>
              </a:lnSpc>
            </a:pPr>
            <a:r>
              <a:rPr lang="en-US" sz="2000" b="0" dirty="0"/>
              <a:t>of mobile learners are brand new</a:t>
            </a:r>
          </a:p>
          <a:p>
            <a:pPr algn="ctr">
              <a:lnSpc>
                <a:spcPct val="100000"/>
              </a:lnSpc>
            </a:pPr>
            <a:r>
              <a:rPr lang="en-US" sz="1600" b="0" dirty="0">
                <a:solidFill>
                  <a:schemeClr val="bg1">
                    <a:lumMod val="50000"/>
                  </a:schemeClr>
                </a:solidFill>
              </a:rPr>
              <a:t>(got App same day as creating GED account)</a:t>
            </a:r>
          </a:p>
        </p:txBody>
      </p:sp>
      <p:sp>
        <p:nvSpPr>
          <p:cNvPr id="3" name="Title 1">
            <a:extLst>
              <a:ext uri="{FF2B5EF4-FFF2-40B4-BE49-F238E27FC236}">
                <a16:creationId xmlns:a16="http://schemas.microsoft.com/office/drawing/2014/main" id="{506476E3-7400-DFF9-5F25-BE325399F975}"/>
              </a:ext>
            </a:extLst>
          </p:cNvPr>
          <p:cNvSpPr txBox="1">
            <a:spLocks/>
          </p:cNvSpPr>
          <p:nvPr/>
        </p:nvSpPr>
        <p:spPr>
          <a:xfrm>
            <a:off x="5969250" y="4175683"/>
            <a:ext cx="5657387" cy="1953513"/>
          </a:xfrm>
          <a:prstGeom prst="rect">
            <a:avLst/>
          </a:prstGeom>
        </p:spPr>
        <p:txBody>
          <a:bodyPr vert="horz" lIns="0" tIns="0" rIns="0" bIns="0" rtlCol="0" anchor="t" anchorCtr="0">
            <a:normAutofit/>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lnSpc>
                <a:spcPct val="100000"/>
              </a:lnSpc>
            </a:pPr>
            <a:r>
              <a:rPr lang="en-US" dirty="0">
                <a:solidFill>
                  <a:schemeClr val="accent1"/>
                </a:solidFill>
              </a:rPr>
              <a:t>45% </a:t>
            </a:r>
          </a:p>
          <a:p>
            <a:pPr algn="ctr">
              <a:lnSpc>
                <a:spcPct val="100000"/>
              </a:lnSpc>
            </a:pPr>
            <a:r>
              <a:rPr lang="en-US" sz="2000" b="0" dirty="0"/>
              <a:t>of mobile learners are long-standing</a:t>
            </a:r>
          </a:p>
          <a:p>
            <a:pPr algn="ctr">
              <a:lnSpc>
                <a:spcPct val="100000"/>
              </a:lnSpc>
            </a:pPr>
            <a:r>
              <a:rPr lang="en-US" sz="1700" b="0" dirty="0">
                <a:solidFill>
                  <a:schemeClr val="bg1">
                    <a:lumMod val="50000"/>
                  </a:schemeClr>
                </a:solidFill>
              </a:rPr>
              <a:t>(got app 6+ months after creating GED account)</a:t>
            </a:r>
          </a:p>
        </p:txBody>
      </p:sp>
      <p:pic>
        <p:nvPicPr>
          <p:cNvPr id="5" name="Picture 4" descr="A yellow square with a black background&#10;&#10;AI-generated content may be incorrect.">
            <a:extLst>
              <a:ext uri="{FF2B5EF4-FFF2-40B4-BE49-F238E27FC236}">
                <a16:creationId xmlns:a16="http://schemas.microsoft.com/office/drawing/2014/main" id="{FF01B204-4936-3B22-2309-4CD3CC82636D}"/>
              </a:ext>
            </a:extLst>
          </p:cNvPr>
          <p:cNvPicPr>
            <a:picLocks noChangeAspect="1"/>
          </p:cNvPicPr>
          <p:nvPr/>
        </p:nvPicPr>
        <p:blipFill>
          <a:blip r:embed="rId3"/>
          <a:stretch>
            <a:fillRect/>
          </a:stretch>
        </p:blipFill>
        <p:spPr>
          <a:xfrm>
            <a:off x="1972958" y="1886283"/>
            <a:ext cx="2343370" cy="2343370"/>
          </a:xfrm>
          <a:prstGeom prst="rect">
            <a:avLst/>
          </a:prstGeom>
        </p:spPr>
      </p:pic>
      <p:pic>
        <p:nvPicPr>
          <p:cNvPr id="8" name="Picture 7" descr="A yellow clock with a black background&#10;&#10;AI-generated content may be incorrect.">
            <a:extLst>
              <a:ext uri="{FF2B5EF4-FFF2-40B4-BE49-F238E27FC236}">
                <a16:creationId xmlns:a16="http://schemas.microsoft.com/office/drawing/2014/main" id="{6485C0C1-8B6E-48ED-5846-C52B07BA51AB}"/>
              </a:ext>
            </a:extLst>
          </p:cNvPr>
          <p:cNvPicPr>
            <a:picLocks noChangeAspect="1"/>
          </p:cNvPicPr>
          <p:nvPr/>
        </p:nvPicPr>
        <p:blipFill>
          <a:blip r:embed="rId4"/>
          <a:stretch>
            <a:fillRect/>
          </a:stretch>
        </p:blipFill>
        <p:spPr>
          <a:xfrm>
            <a:off x="7754891" y="2157511"/>
            <a:ext cx="1911256" cy="1911256"/>
          </a:xfrm>
          <a:prstGeom prst="rect">
            <a:avLst/>
          </a:prstGeom>
        </p:spPr>
      </p:pic>
    </p:spTree>
    <p:extLst>
      <p:ext uri="{BB962C8B-B14F-4D97-AF65-F5344CB8AC3E}">
        <p14:creationId xmlns:p14="http://schemas.microsoft.com/office/powerpoint/2010/main" val="115049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AE469-C5E9-4B63-5EC4-404215602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E4BF4-12E5-8628-D56D-E54AFB382C02}"/>
              </a:ext>
            </a:extLst>
          </p:cNvPr>
          <p:cNvSpPr>
            <a:spLocks noGrp="1"/>
          </p:cNvSpPr>
          <p:nvPr>
            <p:ph type="title"/>
          </p:nvPr>
        </p:nvSpPr>
        <p:spPr/>
        <p:txBody>
          <a:bodyPr>
            <a:normAutofit/>
          </a:bodyPr>
          <a:lstStyle/>
          <a:p>
            <a:r>
              <a:rPr lang="en-US" dirty="0"/>
              <a:t>Who is Using the App?</a:t>
            </a:r>
          </a:p>
        </p:txBody>
      </p:sp>
      <p:sp>
        <p:nvSpPr>
          <p:cNvPr id="15" name="Slide Number Placeholder 14">
            <a:extLst>
              <a:ext uri="{FF2B5EF4-FFF2-40B4-BE49-F238E27FC236}">
                <a16:creationId xmlns:a16="http://schemas.microsoft.com/office/drawing/2014/main" id="{48728C9F-DB00-BA90-02B5-E4752F02E4B0}"/>
              </a:ext>
            </a:extLst>
          </p:cNvPr>
          <p:cNvSpPr>
            <a:spLocks noGrp="1"/>
          </p:cNvSpPr>
          <p:nvPr>
            <p:ph type="sldNum" sz="quarter" idx="12"/>
          </p:nvPr>
        </p:nvSpPr>
        <p:spPr/>
        <p:txBody>
          <a:bodyPr/>
          <a:lstStyle/>
          <a:p>
            <a:fld id="{BAE26A2A-DE5F-EA41-900F-AB5C4F1D9848}" type="slidenum">
              <a:rPr lang="en-US" smtClean="0"/>
              <a:t>18</a:t>
            </a:fld>
            <a:endParaRPr lang="en-US"/>
          </a:p>
        </p:txBody>
      </p:sp>
      <p:pic>
        <p:nvPicPr>
          <p:cNvPr id="4" name="Picture 3" descr="A green square with a black background&#10;&#10;AI-generated content may be incorrect.">
            <a:extLst>
              <a:ext uri="{FF2B5EF4-FFF2-40B4-BE49-F238E27FC236}">
                <a16:creationId xmlns:a16="http://schemas.microsoft.com/office/drawing/2014/main" id="{701F0799-4CF8-D2B9-6EAF-DC0AB4FE7F92}"/>
              </a:ext>
            </a:extLst>
          </p:cNvPr>
          <p:cNvPicPr>
            <a:picLocks noChangeAspect="1"/>
          </p:cNvPicPr>
          <p:nvPr/>
        </p:nvPicPr>
        <p:blipFill>
          <a:blip r:embed="rId3"/>
          <a:stretch>
            <a:fillRect/>
          </a:stretch>
        </p:blipFill>
        <p:spPr>
          <a:xfrm>
            <a:off x="1557932" y="1436650"/>
            <a:ext cx="1165587" cy="1165587"/>
          </a:xfrm>
          <a:prstGeom prst="rect">
            <a:avLst/>
          </a:prstGeom>
        </p:spPr>
      </p:pic>
      <p:pic>
        <p:nvPicPr>
          <p:cNvPr id="6" name="Picture 5" descr="A group of people with a check mark&#10;&#10;AI-generated content may be incorrect.">
            <a:extLst>
              <a:ext uri="{FF2B5EF4-FFF2-40B4-BE49-F238E27FC236}">
                <a16:creationId xmlns:a16="http://schemas.microsoft.com/office/drawing/2014/main" id="{93E1077A-8F8D-EE36-5D10-91C52048CA9E}"/>
              </a:ext>
            </a:extLst>
          </p:cNvPr>
          <p:cNvPicPr>
            <a:picLocks noChangeAspect="1"/>
          </p:cNvPicPr>
          <p:nvPr/>
        </p:nvPicPr>
        <p:blipFill>
          <a:blip r:embed="rId4"/>
          <a:stretch>
            <a:fillRect/>
          </a:stretch>
        </p:blipFill>
        <p:spPr>
          <a:xfrm>
            <a:off x="1632713" y="5620262"/>
            <a:ext cx="1044645" cy="1044645"/>
          </a:xfrm>
          <a:prstGeom prst="rect">
            <a:avLst/>
          </a:prstGeom>
        </p:spPr>
      </p:pic>
      <p:pic>
        <p:nvPicPr>
          <p:cNvPr id="8" name="Picture 7" descr="A green rectangular object with black background&#10;&#10;AI-generated content may be incorrect.">
            <a:extLst>
              <a:ext uri="{FF2B5EF4-FFF2-40B4-BE49-F238E27FC236}">
                <a16:creationId xmlns:a16="http://schemas.microsoft.com/office/drawing/2014/main" id="{4099406B-3D35-414A-5F45-309849D1E8F2}"/>
              </a:ext>
            </a:extLst>
          </p:cNvPr>
          <p:cNvPicPr>
            <a:picLocks noChangeAspect="1"/>
          </p:cNvPicPr>
          <p:nvPr/>
        </p:nvPicPr>
        <p:blipFill>
          <a:blip r:embed="rId5"/>
          <a:stretch>
            <a:fillRect/>
          </a:stretch>
        </p:blipFill>
        <p:spPr>
          <a:xfrm>
            <a:off x="1692325" y="4331283"/>
            <a:ext cx="925419" cy="925419"/>
          </a:xfrm>
          <a:prstGeom prst="rect">
            <a:avLst/>
          </a:prstGeom>
        </p:spPr>
      </p:pic>
      <p:pic>
        <p:nvPicPr>
          <p:cNvPr id="11" name="Picture 10" descr="A green and black logo&#10;&#10;AI-generated content may be incorrect.">
            <a:extLst>
              <a:ext uri="{FF2B5EF4-FFF2-40B4-BE49-F238E27FC236}">
                <a16:creationId xmlns:a16="http://schemas.microsoft.com/office/drawing/2014/main" id="{5E86FD90-5B48-1694-4106-3AEBCFDD72A9}"/>
              </a:ext>
            </a:extLst>
          </p:cNvPr>
          <p:cNvPicPr>
            <a:picLocks noChangeAspect="1"/>
          </p:cNvPicPr>
          <p:nvPr/>
        </p:nvPicPr>
        <p:blipFill>
          <a:blip r:embed="rId6"/>
          <a:stretch>
            <a:fillRect/>
          </a:stretch>
        </p:blipFill>
        <p:spPr>
          <a:xfrm>
            <a:off x="1692325" y="2949733"/>
            <a:ext cx="923704" cy="925419"/>
          </a:xfrm>
          <a:prstGeom prst="rect">
            <a:avLst/>
          </a:prstGeom>
        </p:spPr>
      </p:pic>
      <p:sp>
        <p:nvSpPr>
          <p:cNvPr id="13" name="TextBox 12">
            <a:extLst>
              <a:ext uri="{FF2B5EF4-FFF2-40B4-BE49-F238E27FC236}">
                <a16:creationId xmlns:a16="http://schemas.microsoft.com/office/drawing/2014/main" id="{194F0407-E7B2-55B0-ED82-C50C73BA5CC3}"/>
              </a:ext>
            </a:extLst>
          </p:cNvPr>
          <p:cNvSpPr txBox="1"/>
          <p:nvPr/>
        </p:nvSpPr>
        <p:spPr>
          <a:xfrm>
            <a:off x="2808989" y="1774480"/>
            <a:ext cx="5658416" cy="461665"/>
          </a:xfrm>
          <a:prstGeom prst="rect">
            <a:avLst/>
          </a:prstGeom>
          <a:noFill/>
        </p:spPr>
        <p:txBody>
          <a:bodyPr wrap="square" rtlCol="0">
            <a:spAutoFit/>
          </a:bodyPr>
          <a:lstStyle/>
          <a:p>
            <a:r>
              <a:rPr lang="en-US" sz="2400" dirty="0"/>
              <a:t>87% are studying independently</a:t>
            </a:r>
          </a:p>
        </p:txBody>
      </p:sp>
      <p:sp>
        <p:nvSpPr>
          <p:cNvPr id="16" name="TextBox 15">
            <a:extLst>
              <a:ext uri="{FF2B5EF4-FFF2-40B4-BE49-F238E27FC236}">
                <a16:creationId xmlns:a16="http://schemas.microsoft.com/office/drawing/2014/main" id="{4743A641-93D1-5980-DF0D-E7E2897B4361}"/>
              </a:ext>
            </a:extLst>
          </p:cNvPr>
          <p:cNvSpPr txBox="1"/>
          <p:nvPr/>
        </p:nvSpPr>
        <p:spPr>
          <a:xfrm>
            <a:off x="2808989" y="3191903"/>
            <a:ext cx="5658416" cy="461665"/>
          </a:xfrm>
          <a:prstGeom prst="rect">
            <a:avLst/>
          </a:prstGeom>
          <a:noFill/>
        </p:spPr>
        <p:txBody>
          <a:bodyPr wrap="square" rtlCol="0">
            <a:spAutoFit/>
          </a:bodyPr>
          <a:lstStyle/>
          <a:p>
            <a:r>
              <a:rPr lang="en-US" sz="2400" dirty="0"/>
              <a:t>56% are caregivers for at least one person</a:t>
            </a:r>
          </a:p>
        </p:txBody>
      </p:sp>
      <p:sp>
        <p:nvSpPr>
          <p:cNvPr id="17" name="TextBox 16">
            <a:extLst>
              <a:ext uri="{FF2B5EF4-FFF2-40B4-BE49-F238E27FC236}">
                <a16:creationId xmlns:a16="http://schemas.microsoft.com/office/drawing/2014/main" id="{12F42A14-C6A6-FB68-CD3B-514AFB1B5EA8}"/>
              </a:ext>
            </a:extLst>
          </p:cNvPr>
          <p:cNvSpPr txBox="1"/>
          <p:nvPr/>
        </p:nvSpPr>
        <p:spPr>
          <a:xfrm>
            <a:off x="2808989" y="4600273"/>
            <a:ext cx="5658416" cy="461665"/>
          </a:xfrm>
          <a:prstGeom prst="rect">
            <a:avLst/>
          </a:prstGeom>
          <a:noFill/>
        </p:spPr>
        <p:txBody>
          <a:bodyPr wrap="square" rtlCol="0">
            <a:spAutoFit/>
          </a:bodyPr>
          <a:lstStyle/>
          <a:p>
            <a:r>
              <a:rPr lang="en-US" sz="2400" dirty="0"/>
              <a:t>46% are working full-time</a:t>
            </a:r>
          </a:p>
        </p:txBody>
      </p:sp>
      <p:sp>
        <p:nvSpPr>
          <p:cNvPr id="18" name="TextBox 17">
            <a:extLst>
              <a:ext uri="{FF2B5EF4-FFF2-40B4-BE49-F238E27FC236}">
                <a16:creationId xmlns:a16="http://schemas.microsoft.com/office/drawing/2014/main" id="{E529D384-5BD2-3ECB-7EE4-F96E16AEC36B}"/>
              </a:ext>
            </a:extLst>
          </p:cNvPr>
          <p:cNvSpPr txBox="1"/>
          <p:nvPr/>
        </p:nvSpPr>
        <p:spPr>
          <a:xfrm>
            <a:off x="2808989" y="5903579"/>
            <a:ext cx="6633775" cy="461665"/>
          </a:xfrm>
          <a:prstGeom prst="rect">
            <a:avLst/>
          </a:prstGeom>
          <a:noFill/>
        </p:spPr>
        <p:txBody>
          <a:bodyPr wrap="square" rtlCol="0">
            <a:spAutoFit/>
          </a:bodyPr>
          <a:lstStyle/>
          <a:p>
            <a:r>
              <a:rPr lang="en-US" sz="2400" dirty="0"/>
              <a:t>45% say their motivation is to support their family</a:t>
            </a:r>
          </a:p>
        </p:txBody>
      </p:sp>
    </p:spTree>
    <p:extLst>
      <p:ext uri="{BB962C8B-B14F-4D97-AF65-F5344CB8AC3E}">
        <p14:creationId xmlns:p14="http://schemas.microsoft.com/office/powerpoint/2010/main" val="354854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39229-1D4D-1FD9-4D56-829A9C9D1C7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D9097CD-2B93-56FD-31DC-5303C58A2B0B}"/>
              </a:ext>
            </a:extLst>
          </p:cNvPr>
          <p:cNvSpPr/>
          <p:nvPr/>
        </p:nvSpPr>
        <p:spPr>
          <a:xfrm>
            <a:off x="1632714" y="1928386"/>
            <a:ext cx="9011146" cy="3422210"/>
          </a:xfrm>
          <a:prstGeom prst="rect">
            <a:avLst/>
          </a:prstGeom>
          <a:ln w="19050">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D54D1626-4EF3-69DD-DA44-1F6EC4702805}"/>
              </a:ext>
            </a:extLst>
          </p:cNvPr>
          <p:cNvSpPr>
            <a:spLocks noGrp="1"/>
          </p:cNvSpPr>
          <p:nvPr>
            <p:ph type="sldNum" sz="quarter" idx="12"/>
          </p:nvPr>
        </p:nvSpPr>
        <p:spPr/>
        <p:txBody>
          <a:bodyPr/>
          <a:lstStyle/>
          <a:p>
            <a:fld id="{BAE26A2A-DE5F-EA41-900F-AB5C4F1D9848}" type="slidenum">
              <a:rPr lang="en-US" smtClean="0"/>
              <a:t>19</a:t>
            </a:fld>
            <a:endParaRPr lang="en-US"/>
          </a:p>
        </p:txBody>
      </p:sp>
      <p:sp>
        <p:nvSpPr>
          <p:cNvPr id="30" name="Content Placeholder 2">
            <a:extLst>
              <a:ext uri="{FF2B5EF4-FFF2-40B4-BE49-F238E27FC236}">
                <a16:creationId xmlns:a16="http://schemas.microsoft.com/office/drawing/2014/main" id="{6A12596E-0B3B-1031-F90E-15088446FE53}"/>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8" name="TextBox 17">
            <a:extLst>
              <a:ext uri="{FF2B5EF4-FFF2-40B4-BE49-F238E27FC236}">
                <a16:creationId xmlns:a16="http://schemas.microsoft.com/office/drawing/2014/main" id="{AC2F1C39-7696-A3AF-B686-F79C015430EE}"/>
              </a:ext>
            </a:extLst>
          </p:cNvPr>
          <p:cNvSpPr txBox="1"/>
          <p:nvPr/>
        </p:nvSpPr>
        <p:spPr>
          <a:xfrm>
            <a:off x="1758683" y="2160873"/>
            <a:ext cx="1005703" cy="307777"/>
          </a:xfrm>
          <a:prstGeom prst="rect">
            <a:avLst/>
          </a:prstGeom>
          <a:noFill/>
        </p:spPr>
        <p:txBody>
          <a:bodyPr wrap="square" rtlCol="0">
            <a:spAutoFit/>
          </a:bodyPr>
          <a:lstStyle/>
          <a:p>
            <a:pPr algn="r"/>
            <a:r>
              <a:rPr lang="en-US" sz="1400" dirty="0"/>
              <a:t>1</a:t>
            </a:r>
            <a:r>
              <a:rPr lang="en-US" sz="1400" baseline="30000" dirty="0"/>
              <a:t>st</a:t>
            </a:r>
            <a:r>
              <a:rPr lang="en-US" sz="1400" dirty="0"/>
              <a:t> Subject</a:t>
            </a:r>
          </a:p>
        </p:txBody>
      </p:sp>
      <p:pic>
        <p:nvPicPr>
          <p:cNvPr id="5" name="Picture 4">
            <a:extLst>
              <a:ext uri="{FF2B5EF4-FFF2-40B4-BE49-F238E27FC236}">
                <a16:creationId xmlns:a16="http://schemas.microsoft.com/office/drawing/2014/main" id="{7E3AAA1E-1B23-FA47-792C-58B11B6843C3}"/>
              </a:ext>
            </a:extLst>
          </p:cNvPr>
          <p:cNvPicPr>
            <a:picLocks noChangeAspect="1"/>
          </p:cNvPicPr>
          <p:nvPr/>
        </p:nvPicPr>
        <p:blipFill>
          <a:blip r:embed="rId3"/>
          <a:stretch>
            <a:fillRect/>
          </a:stretch>
        </p:blipFill>
        <p:spPr>
          <a:xfrm>
            <a:off x="2719117" y="2055021"/>
            <a:ext cx="7840169" cy="3143689"/>
          </a:xfrm>
          <a:prstGeom prst="rect">
            <a:avLst/>
          </a:prstGeom>
        </p:spPr>
      </p:pic>
      <p:sp>
        <p:nvSpPr>
          <p:cNvPr id="7" name="TextBox 6">
            <a:extLst>
              <a:ext uri="{FF2B5EF4-FFF2-40B4-BE49-F238E27FC236}">
                <a16:creationId xmlns:a16="http://schemas.microsoft.com/office/drawing/2014/main" id="{434EE1C1-7685-F6DE-D696-862D66F99015}"/>
              </a:ext>
            </a:extLst>
          </p:cNvPr>
          <p:cNvSpPr txBox="1"/>
          <p:nvPr/>
        </p:nvSpPr>
        <p:spPr>
          <a:xfrm>
            <a:off x="1465991" y="2811940"/>
            <a:ext cx="1310532" cy="307777"/>
          </a:xfrm>
          <a:prstGeom prst="rect">
            <a:avLst/>
          </a:prstGeom>
          <a:noFill/>
        </p:spPr>
        <p:txBody>
          <a:bodyPr wrap="square" rtlCol="0">
            <a:spAutoFit/>
          </a:bodyPr>
          <a:lstStyle/>
          <a:p>
            <a:pPr algn="r"/>
            <a:r>
              <a:rPr lang="en-US" sz="1400" dirty="0"/>
              <a:t>2</a:t>
            </a:r>
            <a:r>
              <a:rPr lang="en-US" sz="1400" baseline="30000" dirty="0"/>
              <a:t>nd</a:t>
            </a:r>
            <a:r>
              <a:rPr lang="en-US" sz="1400" dirty="0"/>
              <a:t> Subject</a:t>
            </a:r>
          </a:p>
        </p:txBody>
      </p:sp>
      <p:sp>
        <p:nvSpPr>
          <p:cNvPr id="9" name="TextBox 8">
            <a:extLst>
              <a:ext uri="{FF2B5EF4-FFF2-40B4-BE49-F238E27FC236}">
                <a16:creationId xmlns:a16="http://schemas.microsoft.com/office/drawing/2014/main" id="{C7549DDB-3F89-6DB4-2D7A-20394E85EF95}"/>
              </a:ext>
            </a:extLst>
          </p:cNvPr>
          <p:cNvSpPr txBox="1"/>
          <p:nvPr/>
        </p:nvSpPr>
        <p:spPr>
          <a:xfrm>
            <a:off x="1770819" y="3480331"/>
            <a:ext cx="1005703" cy="307777"/>
          </a:xfrm>
          <a:prstGeom prst="rect">
            <a:avLst/>
          </a:prstGeom>
          <a:noFill/>
        </p:spPr>
        <p:txBody>
          <a:bodyPr wrap="square" rtlCol="0">
            <a:spAutoFit/>
          </a:bodyPr>
          <a:lstStyle/>
          <a:p>
            <a:pPr algn="r"/>
            <a:r>
              <a:rPr lang="en-US" sz="1400" dirty="0"/>
              <a:t>3</a:t>
            </a:r>
            <a:r>
              <a:rPr lang="en-US" sz="1400" baseline="30000" dirty="0"/>
              <a:t>rd</a:t>
            </a:r>
            <a:r>
              <a:rPr lang="en-US" sz="1400" dirty="0"/>
              <a:t> Subject</a:t>
            </a:r>
          </a:p>
        </p:txBody>
      </p:sp>
      <p:sp>
        <p:nvSpPr>
          <p:cNvPr id="10" name="TextBox 9">
            <a:extLst>
              <a:ext uri="{FF2B5EF4-FFF2-40B4-BE49-F238E27FC236}">
                <a16:creationId xmlns:a16="http://schemas.microsoft.com/office/drawing/2014/main" id="{F4FB3A0E-7305-4DF1-21D9-2787AAFA8C80}"/>
              </a:ext>
            </a:extLst>
          </p:cNvPr>
          <p:cNvSpPr txBox="1"/>
          <p:nvPr/>
        </p:nvSpPr>
        <p:spPr>
          <a:xfrm>
            <a:off x="1758683" y="4116288"/>
            <a:ext cx="1005703" cy="307777"/>
          </a:xfrm>
          <a:prstGeom prst="rect">
            <a:avLst/>
          </a:prstGeom>
          <a:noFill/>
        </p:spPr>
        <p:txBody>
          <a:bodyPr wrap="square" rtlCol="0">
            <a:spAutoFit/>
          </a:bodyPr>
          <a:lstStyle/>
          <a:p>
            <a:pPr algn="r"/>
            <a:r>
              <a:rPr lang="en-US" sz="1400" dirty="0"/>
              <a:t>4</a:t>
            </a:r>
            <a:r>
              <a:rPr lang="en-US" sz="1400" baseline="30000" dirty="0"/>
              <a:t>th</a:t>
            </a:r>
            <a:r>
              <a:rPr lang="en-US" sz="1400" dirty="0"/>
              <a:t> Subject</a:t>
            </a:r>
          </a:p>
        </p:txBody>
      </p:sp>
      <p:sp>
        <p:nvSpPr>
          <p:cNvPr id="12" name="TextBox 11">
            <a:extLst>
              <a:ext uri="{FF2B5EF4-FFF2-40B4-BE49-F238E27FC236}">
                <a16:creationId xmlns:a16="http://schemas.microsoft.com/office/drawing/2014/main" id="{ADBA072D-F821-3C7C-4493-51C485E64B50}"/>
              </a:ext>
            </a:extLst>
          </p:cNvPr>
          <p:cNvSpPr txBox="1"/>
          <p:nvPr/>
        </p:nvSpPr>
        <p:spPr>
          <a:xfrm>
            <a:off x="1548140" y="4784679"/>
            <a:ext cx="1216246" cy="307777"/>
          </a:xfrm>
          <a:prstGeom prst="rect">
            <a:avLst/>
          </a:prstGeom>
          <a:noFill/>
        </p:spPr>
        <p:txBody>
          <a:bodyPr wrap="square" rtlCol="0">
            <a:spAutoFit/>
          </a:bodyPr>
          <a:lstStyle/>
          <a:p>
            <a:pPr algn="r"/>
            <a:r>
              <a:rPr lang="en-US" sz="1400" dirty="0"/>
              <a:t>Credentialed</a:t>
            </a:r>
          </a:p>
        </p:txBody>
      </p:sp>
      <p:sp>
        <p:nvSpPr>
          <p:cNvPr id="19" name="TextBox 18">
            <a:extLst>
              <a:ext uri="{FF2B5EF4-FFF2-40B4-BE49-F238E27FC236}">
                <a16:creationId xmlns:a16="http://schemas.microsoft.com/office/drawing/2014/main" id="{F30A29A6-9802-38C5-3214-77BAD2DAF933}"/>
              </a:ext>
            </a:extLst>
          </p:cNvPr>
          <p:cNvSpPr txBox="1"/>
          <p:nvPr/>
        </p:nvSpPr>
        <p:spPr>
          <a:xfrm>
            <a:off x="3266792" y="1591594"/>
            <a:ext cx="5658416" cy="369332"/>
          </a:xfrm>
          <a:prstGeom prst="rect">
            <a:avLst/>
          </a:prstGeom>
          <a:noFill/>
        </p:spPr>
        <p:txBody>
          <a:bodyPr wrap="square" rtlCol="0">
            <a:spAutoFit/>
          </a:bodyPr>
          <a:lstStyle/>
          <a:p>
            <a:pPr algn="ctr"/>
            <a:r>
              <a:rPr lang="en-US" dirty="0"/>
              <a:t>Mobile user distribution by current subject</a:t>
            </a:r>
          </a:p>
        </p:txBody>
      </p:sp>
      <p:sp>
        <p:nvSpPr>
          <p:cNvPr id="21" name="Title 20">
            <a:extLst>
              <a:ext uri="{FF2B5EF4-FFF2-40B4-BE49-F238E27FC236}">
                <a16:creationId xmlns:a16="http://schemas.microsoft.com/office/drawing/2014/main" id="{5DEE55FA-BD55-5787-FDC6-293B1B013769}"/>
              </a:ext>
            </a:extLst>
          </p:cNvPr>
          <p:cNvSpPr>
            <a:spLocks noGrp="1"/>
          </p:cNvSpPr>
          <p:nvPr>
            <p:ph type="title"/>
          </p:nvPr>
        </p:nvSpPr>
        <p:spPr>
          <a:xfrm>
            <a:off x="348595" y="525111"/>
            <a:ext cx="11494809" cy="1165587"/>
          </a:xfrm>
        </p:spPr>
        <p:txBody>
          <a:bodyPr/>
          <a:lstStyle/>
          <a:p>
            <a:r>
              <a:rPr lang="en-US" dirty="0"/>
              <a:t>Where are Mobile Learners at in Their GED Journey?</a:t>
            </a:r>
          </a:p>
        </p:txBody>
      </p:sp>
      <p:sp>
        <p:nvSpPr>
          <p:cNvPr id="22" name="TextBox 21">
            <a:extLst>
              <a:ext uri="{FF2B5EF4-FFF2-40B4-BE49-F238E27FC236}">
                <a16:creationId xmlns:a16="http://schemas.microsoft.com/office/drawing/2014/main" id="{3D00DBA2-2865-E7B4-18AE-B00D7C73EE0B}"/>
              </a:ext>
            </a:extLst>
          </p:cNvPr>
          <p:cNvSpPr txBox="1"/>
          <p:nvPr/>
        </p:nvSpPr>
        <p:spPr>
          <a:xfrm>
            <a:off x="3266792" y="5318017"/>
            <a:ext cx="5658416" cy="369332"/>
          </a:xfrm>
          <a:prstGeom prst="rect">
            <a:avLst/>
          </a:prstGeom>
          <a:noFill/>
        </p:spPr>
        <p:txBody>
          <a:bodyPr wrap="square" rtlCol="0">
            <a:spAutoFit/>
          </a:bodyPr>
          <a:lstStyle/>
          <a:p>
            <a:pPr algn="ctr"/>
            <a:r>
              <a:rPr lang="en-US" dirty="0">
                <a:solidFill>
                  <a:schemeClr val="tx1">
                    <a:lumMod val="50000"/>
                    <a:lumOff val="50000"/>
                  </a:schemeClr>
                </a:solidFill>
              </a:rPr>
              <a:t>% of learners at each stage</a:t>
            </a:r>
          </a:p>
        </p:txBody>
      </p:sp>
    </p:spTree>
    <p:extLst>
      <p:ext uri="{BB962C8B-B14F-4D97-AF65-F5344CB8AC3E}">
        <p14:creationId xmlns:p14="http://schemas.microsoft.com/office/powerpoint/2010/main" val="139690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71AC04-B1C0-A5B2-FD07-67DBD178D30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2DE9F83-42D9-4601-1B85-41964C52172C}"/>
              </a:ext>
            </a:extLst>
          </p:cNvPr>
          <p:cNvSpPr>
            <a:spLocks noGrp="1"/>
          </p:cNvSpPr>
          <p:nvPr>
            <p:ph type="title"/>
          </p:nvPr>
        </p:nvSpPr>
        <p:spPr/>
        <p:txBody>
          <a:bodyPr/>
          <a:lstStyle/>
          <a:p>
            <a:r>
              <a:rPr lang="en-US" dirty="0"/>
              <a:t>Objective</a:t>
            </a:r>
          </a:p>
        </p:txBody>
      </p:sp>
      <p:sp>
        <p:nvSpPr>
          <p:cNvPr id="9" name="Content Placeholder 8">
            <a:extLst>
              <a:ext uri="{FF2B5EF4-FFF2-40B4-BE49-F238E27FC236}">
                <a16:creationId xmlns:a16="http://schemas.microsoft.com/office/drawing/2014/main" id="{151BD22A-1A67-6C3D-57B0-CB85185CCF28}"/>
              </a:ext>
            </a:extLst>
          </p:cNvPr>
          <p:cNvSpPr>
            <a:spLocks noGrp="1"/>
          </p:cNvSpPr>
          <p:nvPr>
            <p:ph idx="1"/>
          </p:nvPr>
        </p:nvSpPr>
        <p:spPr/>
        <p:txBody>
          <a:bodyPr>
            <a:normAutofit/>
          </a:bodyPr>
          <a:lstStyle/>
          <a:p>
            <a:r>
              <a:rPr lang="en-US" dirty="0">
                <a:effectLst/>
              </a:rPr>
              <a:t>This session will cover a data-driven analysis of GED® student journeys that </a:t>
            </a:r>
            <a:r>
              <a:rPr lang="en-US" u="sng" dirty="0">
                <a:effectLst/>
              </a:rPr>
              <a:t>provides impactful insights</a:t>
            </a:r>
            <a:r>
              <a:rPr lang="en-US" dirty="0">
                <a:effectLst/>
              </a:rPr>
              <a:t> to the diversity of the learners we serve.</a:t>
            </a:r>
          </a:p>
          <a:p>
            <a:endParaRPr lang="en-US" dirty="0">
              <a:effectLst/>
            </a:endParaRPr>
          </a:p>
          <a:p>
            <a:r>
              <a:rPr lang="en-US" dirty="0">
                <a:effectLst/>
              </a:rPr>
              <a:t>Understanding these trends, differences, and needs can help to better </a:t>
            </a:r>
            <a:r>
              <a:rPr lang="en-US" u="sng" dirty="0">
                <a:effectLst/>
              </a:rPr>
              <a:t>target where support is most needed.</a:t>
            </a:r>
          </a:p>
        </p:txBody>
      </p:sp>
      <p:sp>
        <p:nvSpPr>
          <p:cNvPr id="5" name="Slide Number Placeholder 4">
            <a:extLst>
              <a:ext uri="{FF2B5EF4-FFF2-40B4-BE49-F238E27FC236}">
                <a16:creationId xmlns:a16="http://schemas.microsoft.com/office/drawing/2014/main" id="{45DB7A31-6E38-0084-2402-98272CED228C}"/>
              </a:ext>
            </a:extLst>
          </p:cNvPr>
          <p:cNvSpPr>
            <a:spLocks noGrp="1"/>
          </p:cNvSpPr>
          <p:nvPr>
            <p:ph type="sldNum" sz="quarter" idx="12"/>
          </p:nvPr>
        </p:nvSpPr>
        <p:spPr/>
        <p:txBody>
          <a:bodyPr/>
          <a:lstStyle/>
          <a:p>
            <a:fld id="{BAE26A2A-DE5F-EA41-900F-AB5C4F1D9848}" type="slidenum">
              <a:rPr lang="en-US" smtClean="0"/>
              <a:pPr/>
              <a:t>2</a:t>
            </a:fld>
            <a:endParaRPr lang="en-US" dirty="0"/>
          </a:p>
        </p:txBody>
      </p:sp>
      <p:pic>
        <p:nvPicPr>
          <p:cNvPr id="3" name="Picture 2" descr="A yellow ball with a star on it&#10;&#10;AI-generated content may be incorrect.">
            <a:extLst>
              <a:ext uri="{FF2B5EF4-FFF2-40B4-BE49-F238E27FC236}">
                <a16:creationId xmlns:a16="http://schemas.microsoft.com/office/drawing/2014/main" id="{0515E5BB-5A1B-2B08-29CF-9F249DD0CB36}"/>
              </a:ext>
            </a:extLst>
          </p:cNvPr>
          <p:cNvPicPr>
            <a:picLocks noChangeAspect="1"/>
          </p:cNvPicPr>
          <p:nvPr/>
        </p:nvPicPr>
        <p:blipFill>
          <a:blip r:embed="rId3"/>
          <a:stretch>
            <a:fillRect/>
          </a:stretch>
        </p:blipFill>
        <p:spPr>
          <a:xfrm>
            <a:off x="414389" y="4846336"/>
            <a:ext cx="1486553" cy="1486553"/>
          </a:xfrm>
          <a:prstGeom prst="rect">
            <a:avLst/>
          </a:prstGeom>
        </p:spPr>
      </p:pic>
    </p:spTree>
    <p:extLst>
      <p:ext uri="{BB962C8B-B14F-4D97-AF65-F5344CB8AC3E}">
        <p14:creationId xmlns:p14="http://schemas.microsoft.com/office/powerpoint/2010/main" val="3743153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BCEDA-2D7D-B67E-F131-950153A58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E0FD-998A-DB04-006B-4F07BBBBDF6F}"/>
              </a:ext>
            </a:extLst>
          </p:cNvPr>
          <p:cNvSpPr>
            <a:spLocks noGrp="1"/>
          </p:cNvSpPr>
          <p:nvPr>
            <p:ph type="title"/>
          </p:nvPr>
        </p:nvSpPr>
        <p:spPr>
          <a:xfrm>
            <a:off x="325783" y="530691"/>
            <a:ext cx="11351941" cy="1165587"/>
          </a:xfrm>
        </p:spPr>
        <p:txBody>
          <a:bodyPr>
            <a:normAutofit/>
          </a:bodyPr>
          <a:lstStyle/>
          <a:p>
            <a:pPr algn="ctr"/>
            <a:r>
              <a:rPr lang="en-US" dirty="0"/>
              <a:t>Mobile User Engagement with Questions</a:t>
            </a:r>
          </a:p>
        </p:txBody>
      </p:sp>
      <p:sp>
        <p:nvSpPr>
          <p:cNvPr id="15" name="Slide Number Placeholder 14">
            <a:extLst>
              <a:ext uri="{FF2B5EF4-FFF2-40B4-BE49-F238E27FC236}">
                <a16:creationId xmlns:a16="http://schemas.microsoft.com/office/drawing/2014/main" id="{9CA3EC2D-6784-E80A-A8C5-D8ACBB5F2D1F}"/>
              </a:ext>
            </a:extLst>
          </p:cNvPr>
          <p:cNvSpPr>
            <a:spLocks noGrp="1"/>
          </p:cNvSpPr>
          <p:nvPr>
            <p:ph type="sldNum" sz="quarter" idx="12"/>
          </p:nvPr>
        </p:nvSpPr>
        <p:spPr/>
        <p:txBody>
          <a:bodyPr/>
          <a:lstStyle/>
          <a:p>
            <a:fld id="{BAE26A2A-DE5F-EA41-900F-AB5C4F1D9848}" type="slidenum">
              <a:rPr lang="en-US" smtClean="0"/>
              <a:t>20</a:t>
            </a:fld>
            <a:endParaRPr lang="en-US"/>
          </a:p>
        </p:txBody>
      </p:sp>
      <p:sp>
        <p:nvSpPr>
          <p:cNvPr id="30" name="Content Placeholder 2">
            <a:extLst>
              <a:ext uri="{FF2B5EF4-FFF2-40B4-BE49-F238E27FC236}">
                <a16:creationId xmlns:a16="http://schemas.microsoft.com/office/drawing/2014/main" id="{B4816048-E8A3-731F-4601-C84EF71C7FED}"/>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8" name="TextBox 17">
            <a:extLst>
              <a:ext uri="{FF2B5EF4-FFF2-40B4-BE49-F238E27FC236}">
                <a16:creationId xmlns:a16="http://schemas.microsoft.com/office/drawing/2014/main" id="{57EB1656-F64E-42A0-F29F-74323243E6A2}"/>
              </a:ext>
            </a:extLst>
          </p:cNvPr>
          <p:cNvSpPr txBox="1"/>
          <p:nvPr/>
        </p:nvSpPr>
        <p:spPr>
          <a:xfrm>
            <a:off x="343338" y="1696278"/>
            <a:ext cx="5658416" cy="369332"/>
          </a:xfrm>
          <a:prstGeom prst="rect">
            <a:avLst/>
          </a:prstGeom>
          <a:noFill/>
        </p:spPr>
        <p:txBody>
          <a:bodyPr wrap="square" rtlCol="0">
            <a:spAutoFit/>
          </a:bodyPr>
          <a:lstStyle/>
          <a:p>
            <a:pPr algn="ctr"/>
            <a:r>
              <a:rPr lang="en-US" dirty="0"/>
              <a:t>Portion of daily users to engage with in-app questions</a:t>
            </a:r>
          </a:p>
        </p:txBody>
      </p:sp>
      <p:sp>
        <p:nvSpPr>
          <p:cNvPr id="6" name="TextBox 5">
            <a:extLst>
              <a:ext uri="{FF2B5EF4-FFF2-40B4-BE49-F238E27FC236}">
                <a16:creationId xmlns:a16="http://schemas.microsoft.com/office/drawing/2014/main" id="{9FEDF4E6-0B49-FC4D-9595-C9B2957252A4}"/>
              </a:ext>
            </a:extLst>
          </p:cNvPr>
          <p:cNvSpPr txBox="1"/>
          <p:nvPr/>
        </p:nvSpPr>
        <p:spPr>
          <a:xfrm rot="16200000">
            <a:off x="-440537" y="3542757"/>
            <a:ext cx="2057400" cy="338554"/>
          </a:xfrm>
          <a:prstGeom prst="rect">
            <a:avLst/>
          </a:prstGeom>
          <a:noFill/>
        </p:spPr>
        <p:txBody>
          <a:bodyPr wrap="square" rtlCol="0">
            <a:spAutoFit/>
          </a:bodyPr>
          <a:lstStyle/>
          <a:p>
            <a:pPr algn="ctr"/>
            <a:r>
              <a:rPr lang="en-US" sz="1600" dirty="0">
                <a:solidFill>
                  <a:schemeClr val="tx1">
                    <a:lumMod val="50000"/>
                    <a:lumOff val="50000"/>
                  </a:schemeClr>
                </a:solidFill>
              </a:rPr>
              <a:t>% Answer Question</a:t>
            </a:r>
          </a:p>
        </p:txBody>
      </p:sp>
      <p:sp>
        <p:nvSpPr>
          <p:cNvPr id="7" name="TextBox 6">
            <a:extLst>
              <a:ext uri="{FF2B5EF4-FFF2-40B4-BE49-F238E27FC236}">
                <a16:creationId xmlns:a16="http://schemas.microsoft.com/office/drawing/2014/main" id="{344639DF-FD6A-85DA-99CF-E97D6AF95593}"/>
              </a:ext>
            </a:extLst>
          </p:cNvPr>
          <p:cNvSpPr txBox="1"/>
          <p:nvPr/>
        </p:nvSpPr>
        <p:spPr>
          <a:xfrm>
            <a:off x="2143846" y="5376565"/>
            <a:ext cx="2057400" cy="338554"/>
          </a:xfrm>
          <a:prstGeom prst="rect">
            <a:avLst/>
          </a:prstGeom>
          <a:noFill/>
        </p:spPr>
        <p:txBody>
          <a:bodyPr wrap="square" rtlCol="0">
            <a:spAutoFit/>
          </a:bodyPr>
          <a:lstStyle/>
          <a:p>
            <a:pPr algn="ctr"/>
            <a:r>
              <a:rPr lang="en-US" sz="1600" dirty="0">
                <a:solidFill>
                  <a:schemeClr val="tx1">
                    <a:lumMod val="50000"/>
                    <a:lumOff val="50000"/>
                  </a:schemeClr>
                </a:solidFill>
              </a:rPr>
              <a:t>Date</a:t>
            </a:r>
          </a:p>
        </p:txBody>
      </p:sp>
      <p:pic>
        <p:nvPicPr>
          <p:cNvPr id="9" name="Picture 8">
            <a:extLst>
              <a:ext uri="{FF2B5EF4-FFF2-40B4-BE49-F238E27FC236}">
                <a16:creationId xmlns:a16="http://schemas.microsoft.com/office/drawing/2014/main" id="{834C6637-C006-CCD0-53AC-A4873F92C97E}"/>
              </a:ext>
            </a:extLst>
          </p:cNvPr>
          <p:cNvPicPr>
            <a:picLocks noChangeAspect="1"/>
          </p:cNvPicPr>
          <p:nvPr/>
        </p:nvPicPr>
        <p:blipFill>
          <a:blip r:embed="rId3"/>
          <a:stretch>
            <a:fillRect/>
          </a:stretch>
        </p:blipFill>
        <p:spPr>
          <a:xfrm>
            <a:off x="728292" y="2055137"/>
            <a:ext cx="4899412" cy="3358985"/>
          </a:xfrm>
          <a:prstGeom prst="rect">
            <a:avLst/>
          </a:prstGeom>
          <a:noFill/>
          <a:ln>
            <a:solidFill>
              <a:schemeClr val="tx1"/>
            </a:solidFill>
          </a:ln>
        </p:spPr>
      </p:pic>
      <p:pic>
        <p:nvPicPr>
          <p:cNvPr id="5" name="Picture 4">
            <a:extLst>
              <a:ext uri="{FF2B5EF4-FFF2-40B4-BE49-F238E27FC236}">
                <a16:creationId xmlns:a16="http://schemas.microsoft.com/office/drawing/2014/main" id="{A3523C74-74B3-E6B3-F0CE-6BC6A211B0FD}"/>
              </a:ext>
            </a:extLst>
          </p:cNvPr>
          <p:cNvPicPr>
            <a:picLocks noChangeAspect="1"/>
          </p:cNvPicPr>
          <p:nvPr/>
        </p:nvPicPr>
        <p:blipFill>
          <a:blip r:embed="rId4"/>
          <a:stretch>
            <a:fillRect/>
          </a:stretch>
        </p:blipFill>
        <p:spPr>
          <a:xfrm>
            <a:off x="6610695" y="2055136"/>
            <a:ext cx="4853013" cy="3358985"/>
          </a:xfrm>
          <a:prstGeom prst="rect">
            <a:avLst/>
          </a:prstGeom>
          <a:ln>
            <a:solidFill>
              <a:schemeClr val="tx1"/>
            </a:solidFill>
          </a:ln>
        </p:spPr>
      </p:pic>
      <p:sp>
        <p:nvSpPr>
          <p:cNvPr id="8" name="TextBox 7">
            <a:extLst>
              <a:ext uri="{FF2B5EF4-FFF2-40B4-BE49-F238E27FC236}">
                <a16:creationId xmlns:a16="http://schemas.microsoft.com/office/drawing/2014/main" id="{C739307E-EF7C-5ACE-43EC-DFBC4508D18D}"/>
              </a:ext>
            </a:extLst>
          </p:cNvPr>
          <p:cNvSpPr txBox="1"/>
          <p:nvPr/>
        </p:nvSpPr>
        <p:spPr>
          <a:xfrm>
            <a:off x="8008500" y="5376714"/>
            <a:ext cx="2057400" cy="338554"/>
          </a:xfrm>
          <a:prstGeom prst="rect">
            <a:avLst/>
          </a:prstGeom>
          <a:noFill/>
        </p:spPr>
        <p:txBody>
          <a:bodyPr wrap="square" rtlCol="0">
            <a:spAutoFit/>
          </a:bodyPr>
          <a:lstStyle/>
          <a:p>
            <a:pPr algn="ctr"/>
            <a:r>
              <a:rPr lang="en-US" sz="1600" dirty="0">
                <a:solidFill>
                  <a:schemeClr val="tx1">
                    <a:lumMod val="50000"/>
                    <a:lumOff val="50000"/>
                  </a:schemeClr>
                </a:solidFill>
              </a:rPr>
              <a:t>Date</a:t>
            </a:r>
          </a:p>
        </p:txBody>
      </p:sp>
      <p:sp>
        <p:nvSpPr>
          <p:cNvPr id="10" name="TextBox 9">
            <a:extLst>
              <a:ext uri="{FF2B5EF4-FFF2-40B4-BE49-F238E27FC236}">
                <a16:creationId xmlns:a16="http://schemas.microsoft.com/office/drawing/2014/main" id="{D970DD17-AF4D-0DA8-9BBA-E3EFF679AD2E}"/>
              </a:ext>
            </a:extLst>
          </p:cNvPr>
          <p:cNvSpPr txBox="1"/>
          <p:nvPr/>
        </p:nvSpPr>
        <p:spPr>
          <a:xfrm rot="16200000">
            <a:off x="5448930" y="3542757"/>
            <a:ext cx="2057400" cy="338554"/>
          </a:xfrm>
          <a:prstGeom prst="rect">
            <a:avLst/>
          </a:prstGeom>
          <a:noFill/>
        </p:spPr>
        <p:txBody>
          <a:bodyPr wrap="square" rtlCol="0">
            <a:spAutoFit/>
          </a:bodyPr>
          <a:lstStyle/>
          <a:p>
            <a:pPr algn="ctr"/>
            <a:r>
              <a:rPr lang="en-US" sz="1600" dirty="0">
                <a:solidFill>
                  <a:schemeClr val="tx1">
                    <a:lumMod val="50000"/>
                    <a:lumOff val="50000"/>
                  </a:schemeClr>
                </a:solidFill>
              </a:rPr>
              <a:t>Total Question Count</a:t>
            </a:r>
          </a:p>
        </p:txBody>
      </p:sp>
      <p:sp>
        <p:nvSpPr>
          <p:cNvPr id="11" name="TextBox 10">
            <a:extLst>
              <a:ext uri="{FF2B5EF4-FFF2-40B4-BE49-F238E27FC236}">
                <a16:creationId xmlns:a16="http://schemas.microsoft.com/office/drawing/2014/main" id="{3B52241F-A08B-01CD-93EC-10D4F00473C4}"/>
              </a:ext>
            </a:extLst>
          </p:cNvPr>
          <p:cNvSpPr txBox="1"/>
          <p:nvPr/>
        </p:nvSpPr>
        <p:spPr>
          <a:xfrm>
            <a:off x="7047838" y="1696278"/>
            <a:ext cx="3978725" cy="369332"/>
          </a:xfrm>
          <a:prstGeom prst="rect">
            <a:avLst/>
          </a:prstGeom>
          <a:noFill/>
        </p:spPr>
        <p:txBody>
          <a:bodyPr wrap="square" rtlCol="0">
            <a:spAutoFit/>
          </a:bodyPr>
          <a:lstStyle/>
          <a:p>
            <a:pPr algn="ctr"/>
            <a:r>
              <a:rPr lang="en-US" dirty="0"/>
              <a:t>Question count by week</a:t>
            </a:r>
          </a:p>
        </p:txBody>
      </p:sp>
    </p:spTree>
    <p:extLst>
      <p:ext uri="{BB962C8B-B14F-4D97-AF65-F5344CB8AC3E}">
        <p14:creationId xmlns:p14="http://schemas.microsoft.com/office/powerpoint/2010/main" val="215611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42F97-B99F-2C20-6A37-64CE8C47D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87F97-E722-1AEC-2662-CB8074C4DCCB}"/>
              </a:ext>
            </a:extLst>
          </p:cNvPr>
          <p:cNvSpPr>
            <a:spLocks noGrp="1"/>
          </p:cNvSpPr>
          <p:nvPr>
            <p:ph type="title"/>
          </p:nvPr>
        </p:nvSpPr>
        <p:spPr>
          <a:xfrm>
            <a:off x="-1245842" y="530691"/>
            <a:ext cx="11351941" cy="1165587"/>
          </a:xfrm>
        </p:spPr>
        <p:txBody>
          <a:bodyPr>
            <a:normAutofit/>
          </a:bodyPr>
          <a:lstStyle/>
          <a:p>
            <a:pPr algn="ctr"/>
            <a:r>
              <a:rPr lang="en-US" dirty="0"/>
              <a:t>Mobile User Retention</a:t>
            </a:r>
          </a:p>
        </p:txBody>
      </p:sp>
      <p:sp>
        <p:nvSpPr>
          <p:cNvPr id="15" name="Slide Number Placeholder 14">
            <a:extLst>
              <a:ext uri="{FF2B5EF4-FFF2-40B4-BE49-F238E27FC236}">
                <a16:creationId xmlns:a16="http://schemas.microsoft.com/office/drawing/2014/main" id="{554D13E4-D451-2136-758C-BC737A0B34AB}"/>
              </a:ext>
            </a:extLst>
          </p:cNvPr>
          <p:cNvSpPr>
            <a:spLocks noGrp="1"/>
          </p:cNvSpPr>
          <p:nvPr>
            <p:ph type="sldNum" sz="quarter" idx="12"/>
          </p:nvPr>
        </p:nvSpPr>
        <p:spPr/>
        <p:txBody>
          <a:bodyPr/>
          <a:lstStyle/>
          <a:p>
            <a:fld id="{BAE26A2A-DE5F-EA41-900F-AB5C4F1D9848}" type="slidenum">
              <a:rPr lang="en-US" smtClean="0"/>
              <a:t>21</a:t>
            </a:fld>
            <a:endParaRPr lang="en-US"/>
          </a:p>
        </p:txBody>
      </p:sp>
      <p:sp>
        <p:nvSpPr>
          <p:cNvPr id="30" name="Content Placeholder 2">
            <a:extLst>
              <a:ext uri="{FF2B5EF4-FFF2-40B4-BE49-F238E27FC236}">
                <a16:creationId xmlns:a16="http://schemas.microsoft.com/office/drawing/2014/main" id="{357DB2F6-62B0-DCCD-E562-B3DD55CDAF1A}"/>
              </a:ext>
            </a:extLst>
          </p:cNvPr>
          <p:cNvSpPr txBox="1">
            <a:spLocks/>
          </p:cNvSpPr>
          <p:nvPr/>
        </p:nvSpPr>
        <p:spPr>
          <a:xfrm>
            <a:off x="-536237"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8" name="TextBox 17">
            <a:extLst>
              <a:ext uri="{FF2B5EF4-FFF2-40B4-BE49-F238E27FC236}">
                <a16:creationId xmlns:a16="http://schemas.microsoft.com/office/drawing/2014/main" id="{522E490E-B6FE-919D-BB46-1189615ACA23}"/>
              </a:ext>
            </a:extLst>
          </p:cNvPr>
          <p:cNvSpPr txBox="1"/>
          <p:nvPr/>
        </p:nvSpPr>
        <p:spPr>
          <a:xfrm>
            <a:off x="1206181" y="5198231"/>
            <a:ext cx="5876394" cy="984885"/>
          </a:xfrm>
          <a:prstGeom prst="rect">
            <a:avLst/>
          </a:prstGeom>
          <a:noFill/>
        </p:spPr>
        <p:txBody>
          <a:bodyPr wrap="square" rtlCol="0">
            <a:spAutoFit/>
          </a:bodyPr>
          <a:lstStyle/>
          <a:p>
            <a:r>
              <a:rPr lang="en-US" b="1" dirty="0"/>
              <a:t>Retention Metrics		July 2024		July 2025</a:t>
            </a:r>
          </a:p>
          <a:p>
            <a:r>
              <a:rPr lang="en-US" sz="2000" dirty="0">
                <a:solidFill>
                  <a:srgbClr val="1A6C89"/>
                </a:solidFill>
              </a:rPr>
              <a:t>Day 1 Retention</a:t>
            </a:r>
            <a:r>
              <a:rPr lang="en-US" sz="2000" dirty="0"/>
              <a:t>		21%		</a:t>
            </a:r>
            <a:r>
              <a:rPr lang="en-US" sz="2000" dirty="0">
                <a:solidFill>
                  <a:schemeClr val="tx1">
                    <a:lumMod val="95000"/>
                    <a:lumOff val="5000"/>
                  </a:schemeClr>
                </a:solidFill>
              </a:rPr>
              <a:t>30%</a:t>
            </a:r>
          </a:p>
          <a:p>
            <a:r>
              <a:rPr lang="en-US" sz="2000" dirty="0">
                <a:solidFill>
                  <a:srgbClr val="F28E2A"/>
                </a:solidFill>
              </a:rPr>
              <a:t>Day 7 Retention</a:t>
            </a:r>
            <a:r>
              <a:rPr lang="en-US" sz="2000" dirty="0"/>
              <a:t>		8.5%		</a:t>
            </a:r>
            <a:r>
              <a:rPr lang="en-US" sz="2000" dirty="0">
                <a:solidFill>
                  <a:schemeClr val="tx1">
                    <a:lumMod val="95000"/>
                    <a:lumOff val="5000"/>
                  </a:schemeClr>
                </a:solidFill>
              </a:rPr>
              <a:t>10.5%</a:t>
            </a:r>
          </a:p>
        </p:txBody>
      </p:sp>
      <p:pic>
        <p:nvPicPr>
          <p:cNvPr id="13" name="Picture 12">
            <a:extLst>
              <a:ext uri="{FF2B5EF4-FFF2-40B4-BE49-F238E27FC236}">
                <a16:creationId xmlns:a16="http://schemas.microsoft.com/office/drawing/2014/main" id="{CEAAF72A-02C6-0CF3-F1FE-493E35ECA5A3}"/>
              </a:ext>
            </a:extLst>
          </p:cNvPr>
          <p:cNvPicPr>
            <a:picLocks noChangeAspect="1"/>
          </p:cNvPicPr>
          <p:nvPr/>
        </p:nvPicPr>
        <p:blipFill>
          <a:blip r:embed="rId3"/>
          <a:stretch>
            <a:fillRect/>
          </a:stretch>
        </p:blipFill>
        <p:spPr>
          <a:xfrm>
            <a:off x="529136" y="1382399"/>
            <a:ext cx="7230484" cy="2829320"/>
          </a:xfrm>
          <a:prstGeom prst="rect">
            <a:avLst/>
          </a:prstGeom>
        </p:spPr>
      </p:pic>
      <p:cxnSp>
        <p:nvCxnSpPr>
          <p:cNvPr id="16" name="Straight Arrow Connector 15">
            <a:extLst>
              <a:ext uri="{FF2B5EF4-FFF2-40B4-BE49-F238E27FC236}">
                <a16:creationId xmlns:a16="http://schemas.microsoft.com/office/drawing/2014/main" id="{E956CCE6-95A3-79FC-4762-856C02DD095A}"/>
              </a:ext>
            </a:extLst>
          </p:cNvPr>
          <p:cNvCxnSpPr>
            <a:cxnSpLocks/>
          </p:cNvCxnSpPr>
          <p:nvPr/>
        </p:nvCxnSpPr>
        <p:spPr>
          <a:xfrm>
            <a:off x="4615851" y="5681378"/>
            <a:ext cx="11588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F18259C-BB4A-771F-C78D-34E813005E60}"/>
              </a:ext>
            </a:extLst>
          </p:cNvPr>
          <p:cNvCxnSpPr>
            <a:cxnSpLocks/>
          </p:cNvCxnSpPr>
          <p:nvPr/>
        </p:nvCxnSpPr>
        <p:spPr>
          <a:xfrm>
            <a:off x="4615851" y="5969580"/>
            <a:ext cx="11709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82A0F85-90AA-B7AC-F783-F93C57C8B342}"/>
              </a:ext>
            </a:extLst>
          </p:cNvPr>
          <p:cNvSpPr txBox="1"/>
          <p:nvPr/>
        </p:nvSpPr>
        <p:spPr>
          <a:xfrm>
            <a:off x="1206181" y="4154992"/>
            <a:ext cx="6231507" cy="338554"/>
          </a:xfrm>
          <a:prstGeom prst="rect">
            <a:avLst/>
          </a:prstGeom>
          <a:noFill/>
        </p:spPr>
        <p:txBody>
          <a:bodyPr wrap="square" rtlCol="0">
            <a:spAutoFit/>
          </a:bodyPr>
          <a:lstStyle/>
          <a:p>
            <a:pPr algn="ctr"/>
            <a:r>
              <a:rPr lang="en-US" sz="1600" dirty="0">
                <a:solidFill>
                  <a:schemeClr val="tx1">
                    <a:lumMod val="50000"/>
                    <a:lumOff val="50000"/>
                  </a:schemeClr>
                </a:solidFill>
              </a:rPr>
              <a:t>App Lifetime</a:t>
            </a:r>
          </a:p>
        </p:txBody>
      </p:sp>
      <p:sp>
        <p:nvSpPr>
          <p:cNvPr id="4" name="TextBox 3">
            <a:extLst>
              <a:ext uri="{FF2B5EF4-FFF2-40B4-BE49-F238E27FC236}">
                <a16:creationId xmlns:a16="http://schemas.microsoft.com/office/drawing/2014/main" id="{39527D3E-FD2E-246F-C8D7-94F733AAA6A5}"/>
              </a:ext>
            </a:extLst>
          </p:cNvPr>
          <p:cNvSpPr txBox="1"/>
          <p:nvPr/>
        </p:nvSpPr>
        <p:spPr>
          <a:xfrm>
            <a:off x="8607105" y="1696278"/>
            <a:ext cx="2975295" cy="2246769"/>
          </a:xfrm>
          <a:prstGeom prst="rect">
            <a:avLst/>
          </a:prstGeom>
          <a:noFill/>
        </p:spPr>
        <p:txBody>
          <a:bodyPr wrap="square" rtlCol="0">
            <a:spAutoFit/>
          </a:bodyPr>
          <a:lstStyle/>
          <a:p>
            <a:r>
              <a:rPr lang="en-US" sz="2000" dirty="0">
                <a:solidFill>
                  <a:schemeClr val="bg1">
                    <a:lumMod val="50000"/>
                  </a:schemeClr>
                </a:solidFill>
              </a:rPr>
              <a:t>Typical day 1 retention rates for educations apps: </a:t>
            </a:r>
            <a:r>
              <a:rPr lang="en-US" sz="2000" b="1" dirty="0">
                <a:solidFill>
                  <a:schemeClr val="bg1">
                    <a:lumMod val="50000"/>
                  </a:schemeClr>
                </a:solidFill>
              </a:rPr>
              <a:t>13-14%</a:t>
            </a:r>
          </a:p>
          <a:p>
            <a:endParaRPr lang="en-US" sz="2000" b="1" dirty="0">
              <a:solidFill>
                <a:schemeClr val="bg1">
                  <a:lumMod val="50000"/>
                </a:schemeClr>
              </a:solidFill>
            </a:endParaRPr>
          </a:p>
          <a:p>
            <a:r>
              <a:rPr lang="en-US" sz="2000" dirty="0">
                <a:solidFill>
                  <a:schemeClr val="bg1">
                    <a:lumMod val="50000"/>
                  </a:schemeClr>
                </a:solidFill>
              </a:rPr>
              <a:t>Typical day 7 retention rates for educational apps: </a:t>
            </a:r>
            <a:r>
              <a:rPr lang="en-US" sz="2000" b="1" dirty="0">
                <a:solidFill>
                  <a:schemeClr val="bg1">
                    <a:lumMod val="50000"/>
                  </a:schemeClr>
                </a:solidFill>
              </a:rPr>
              <a:t>8-10%</a:t>
            </a:r>
            <a:endParaRPr lang="en-US" sz="2000" dirty="0">
              <a:solidFill>
                <a:schemeClr val="bg1">
                  <a:lumMod val="50000"/>
                </a:schemeClr>
              </a:solidFill>
            </a:endParaRPr>
          </a:p>
        </p:txBody>
      </p:sp>
    </p:spTree>
    <p:extLst>
      <p:ext uri="{BB962C8B-B14F-4D97-AF65-F5344CB8AC3E}">
        <p14:creationId xmlns:p14="http://schemas.microsoft.com/office/powerpoint/2010/main" val="2243825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4A5D-6E70-B780-8D13-BD2F52E9A92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85416A7-DE2B-FB11-8BC3-71C70ECE9F5C}"/>
              </a:ext>
            </a:extLst>
          </p:cNvPr>
          <p:cNvSpPr>
            <a:spLocks noGrp="1"/>
          </p:cNvSpPr>
          <p:nvPr>
            <p:ph type="title"/>
          </p:nvPr>
        </p:nvSpPr>
        <p:spPr/>
        <p:txBody>
          <a:bodyPr/>
          <a:lstStyle/>
          <a:p>
            <a:r>
              <a:rPr lang="en-US" dirty="0"/>
              <a:t>What’s next for the App?</a:t>
            </a:r>
          </a:p>
        </p:txBody>
      </p:sp>
      <p:sp>
        <p:nvSpPr>
          <p:cNvPr id="9" name="Content Placeholder 8">
            <a:extLst>
              <a:ext uri="{FF2B5EF4-FFF2-40B4-BE49-F238E27FC236}">
                <a16:creationId xmlns:a16="http://schemas.microsoft.com/office/drawing/2014/main" id="{E5E82333-FE84-F172-FF28-649ED62BAC28}"/>
              </a:ext>
            </a:extLst>
          </p:cNvPr>
          <p:cNvSpPr>
            <a:spLocks noGrp="1"/>
          </p:cNvSpPr>
          <p:nvPr>
            <p:ph idx="1"/>
          </p:nvPr>
        </p:nvSpPr>
        <p:spPr/>
        <p:txBody>
          <a:bodyPr>
            <a:normAutofit/>
          </a:bodyPr>
          <a:lstStyle/>
          <a:p>
            <a:r>
              <a:rPr lang="en-US" dirty="0"/>
              <a:t>AI Assistance with practice questions</a:t>
            </a:r>
          </a:p>
          <a:p>
            <a:pPr lvl="1"/>
            <a:r>
              <a:rPr lang="en-US" dirty="0"/>
              <a:t>Real-time assistance with questions</a:t>
            </a:r>
          </a:p>
          <a:p>
            <a:pPr lvl="1"/>
            <a:r>
              <a:rPr lang="en-US" dirty="0"/>
              <a:t>Trained on relevant learning content</a:t>
            </a:r>
          </a:p>
          <a:p>
            <a:pPr lvl="1"/>
            <a:endParaRPr lang="en-US" dirty="0"/>
          </a:p>
          <a:p>
            <a:r>
              <a:rPr lang="en-US" dirty="0"/>
              <a:t>Continued optimization of app flow</a:t>
            </a:r>
          </a:p>
          <a:p>
            <a:pPr lvl="1"/>
            <a:r>
              <a:rPr lang="en-US" dirty="0"/>
              <a:t>A/B testing</a:t>
            </a:r>
          </a:p>
          <a:p>
            <a:pPr lvl="1"/>
            <a:r>
              <a:rPr lang="en-US" dirty="0"/>
              <a:t>Streamlined interface (core-loop)</a:t>
            </a:r>
          </a:p>
          <a:p>
            <a:endParaRPr lang="en-US" dirty="0"/>
          </a:p>
          <a:p>
            <a:endParaRPr lang="en-US" u="sng" dirty="0"/>
          </a:p>
          <a:p>
            <a:endParaRPr lang="en-US" dirty="0"/>
          </a:p>
        </p:txBody>
      </p:sp>
      <p:sp>
        <p:nvSpPr>
          <p:cNvPr id="5" name="Slide Number Placeholder 4">
            <a:extLst>
              <a:ext uri="{FF2B5EF4-FFF2-40B4-BE49-F238E27FC236}">
                <a16:creationId xmlns:a16="http://schemas.microsoft.com/office/drawing/2014/main" id="{E43F8037-C97F-71DC-83B6-34E4483BB653}"/>
              </a:ext>
            </a:extLst>
          </p:cNvPr>
          <p:cNvSpPr>
            <a:spLocks noGrp="1"/>
          </p:cNvSpPr>
          <p:nvPr>
            <p:ph type="sldNum" sz="quarter" idx="12"/>
          </p:nvPr>
        </p:nvSpPr>
        <p:spPr/>
        <p:txBody>
          <a:bodyPr/>
          <a:lstStyle/>
          <a:p>
            <a:fld id="{BAE26A2A-DE5F-EA41-900F-AB5C4F1D9848}" type="slidenum">
              <a:rPr lang="en-US" smtClean="0"/>
              <a:pPr/>
              <a:t>22</a:t>
            </a:fld>
            <a:endParaRPr lang="en-US" dirty="0"/>
          </a:p>
        </p:txBody>
      </p:sp>
      <p:pic>
        <p:nvPicPr>
          <p:cNvPr id="3" name="Picture 2" descr="A screenshot of a cell phone&#10;&#10;AI-generated content may be incorrect.">
            <a:extLst>
              <a:ext uri="{FF2B5EF4-FFF2-40B4-BE49-F238E27FC236}">
                <a16:creationId xmlns:a16="http://schemas.microsoft.com/office/drawing/2014/main" id="{0C8A1DD0-6AE1-C367-3BA7-C97C61DBE0B9}"/>
              </a:ext>
            </a:extLst>
          </p:cNvPr>
          <p:cNvPicPr>
            <a:picLocks noChangeAspect="1"/>
          </p:cNvPicPr>
          <p:nvPr/>
        </p:nvPicPr>
        <p:blipFill>
          <a:blip r:embed="rId3"/>
          <a:stretch>
            <a:fillRect/>
          </a:stretch>
        </p:blipFill>
        <p:spPr>
          <a:xfrm>
            <a:off x="9149947" y="660903"/>
            <a:ext cx="2603438" cy="5091763"/>
          </a:xfrm>
          <a:prstGeom prst="rect">
            <a:avLst/>
          </a:prstGeom>
          <a:ln>
            <a:solidFill>
              <a:schemeClr val="tx1">
                <a:lumMod val="85000"/>
                <a:lumOff val="15000"/>
              </a:schemeClr>
            </a:solidFill>
          </a:ln>
        </p:spPr>
      </p:pic>
    </p:spTree>
    <p:extLst>
      <p:ext uri="{BB962C8B-B14F-4D97-AF65-F5344CB8AC3E}">
        <p14:creationId xmlns:p14="http://schemas.microsoft.com/office/powerpoint/2010/main" val="2230146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08BF5-A32B-A825-AD29-AEF4DCAB3C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6E1499-D706-3026-4487-E7E788AF431E}"/>
              </a:ext>
            </a:extLst>
          </p:cNvPr>
          <p:cNvSpPr>
            <a:spLocks noGrp="1"/>
          </p:cNvSpPr>
          <p:nvPr>
            <p:ph type="title"/>
          </p:nvPr>
        </p:nvSpPr>
        <p:spPr/>
        <p:txBody>
          <a:bodyPr/>
          <a:lstStyle/>
          <a:p>
            <a:r>
              <a:rPr lang="en-US" sz="4800" b="1" spc="-75" dirty="0"/>
              <a:t>Product Efficacy</a:t>
            </a:r>
            <a:endParaRPr lang="en-US" dirty="0"/>
          </a:p>
        </p:txBody>
      </p:sp>
      <p:sp>
        <p:nvSpPr>
          <p:cNvPr id="6" name="Text Placeholder 5">
            <a:extLst>
              <a:ext uri="{FF2B5EF4-FFF2-40B4-BE49-F238E27FC236}">
                <a16:creationId xmlns:a16="http://schemas.microsoft.com/office/drawing/2014/main" id="{BEFAC4A9-E739-3874-4B33-9AAC3C90A200}"/>
              </a:ext>
            </a:extLst>
          </p:cNvPr>
          <p:cNvSpPr>
            <a:spLocks noGrp="1"/>
          </p:cNvSpPr>
          <p:nvPr>
            <p:ph type="body" idx="1"/>
          </p:nvPr>
        </p:nvSpPr>
        <p:spPr/>
        <p:txBody>
          <a:bodyPr/>
          <a:lstStyle/>
          <a:p>
            <a:r>
              <a:rPr lang="en-US" dirty="0"/>
              <a:t>Success metrics</a:t>
            </a:r>
          </a:p>
        </p:txBody>
      </p:sp>
      <p:sp>
        <p:nvSpPr>
          <p:cNvPr id="4" name="Slide Number Placeholder 3">
            <a:extLst>
              <a:ext uri="{FF2B5EF4-FFF2-40B4-BE49-F238E27FC236}">
                <a16:creationId xmlns:a16="http://schemas.microsoft.com/office/drawing/2014/main" id="{326CBF7E-4516-7640-CA10-30AB2729A9ED}"/>
              </a:ext>
            </a:extLst>
          </p:cNvPr>
          <p:cNvSpPr>
            <a:spLocks noGrp="1"/>
          </p:cNvSpPr>
          <p:nvPr>
            <p:ph type="sldNum" sz="quarter" idx="10"/>
          </p:nvPr>
        </p:nvSpPr>
        <p:spPr/>
        <p:txBody>
          <a:bodyPr/>
          <a:lstStyle/>
          <a:p>
            <a:fld id="{BAE26A2A-DE5F-EA41-900F-AB5C4F1D9848}" type="slidenum">
              <a:rPr lang="en-US" smtClean="0"/>
              <a:t>23</a:t>
            </a:fld>
            <a:endParaRPr lang="en-US"/>
          </a:p>
        </p:txBody>
      </p:sp>
    </p:spTree>
    <p:extLst>
      <p:ext uri="{BB962C8B-B14F-4D97-AF65-F5344CB8AC3E}">
        <p14:creationId xmlns:p14="http://schemas.microsoft.com/office/powerpoint/2010/main" val="98152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679D1-F204-A48D-90B0-C4D88FE4C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7E08E-76AD-5171-7873-8E15510526DF}"/>
              </a:ext>
            </a:extLst>
          </p:cNvPr>
          <p:cNvSpPr>
            <a:spLocks noGrp="1"/>
          </p:cNvSpPr>
          <p:nvPr>
            <p:ph type="title"/>
          </p:nvPr>
        </p:nvSpPr>
        <p:spPr/>
        <p:txBody>
          <a:bodyPr>
            <a:normAutofit/>
          </a:bodyPr>
          <a:lstStyle/>
          <a:p>
            <a:r>
              <a:rPr lang="en-US" dirty="0"/>
              <a:t>How do Activity Levels of Mobile Users compare to non-Mobile Users?</a:t>
            </a:r>
          </a:p>
        </p:txBody>
      </p:sp>
      <p:sp>
        <p:nvSpPr>
          <p:cNvPr id="15" name="Slide Number Placeholder 14">
            <a:extLst>
              <a:ext uri="{FF2B5EF4-FFF2-40B4-BE49-F238E27FC236}">
                <a16:creationId xmlns:a16="http://schemas.microsoft.com/office/drawing/2014/main" id="{6E78DF8F-CE28-2117-AE6B-B0337F137BCC}"/>
              </a:ext>
            </a:extLst>
          </p:cNvPr>
          <p:cNvSpPr>
            <a:spLocks noGrp="1"/>
          </p:cNvSpPr>
          <p:nvPr>
            <p:ph type="sldNum" sz="quarter" idx="12"/>
          </p:nvPr>
        </p:nvSpPr>
        <p:spPr/>
        <p:txBody>
          <a:bodyPr/>
          <a:lstStyle/>
          <a:p>
            <a:fld id="{BAE26A2A-DE5F-EA41-900F-AB5C4F1D9848}" type="slidenum">
              <a:rPr lang="en-US" smtClean="0"/>
              <a:t>24</a:t>
            </a:fld>
            <a:endParaRPr lang="en-US"/>
          </a:p>
        </p:txBody>
      </p:sp>
      <p:sp>
        <p:nvSpPr>
          <p:cNvPr id="30" name="Content Placeholder 2">
            <a:extLst>
              <a:ext uri="{FF2B5EF4-FFF2-40B4-BE49-F238E27FC236}">
                <a16:creationId xmlns:a16="http://schemas.microsoft.com/office/drawing/2014/main" id="{36E960D3-044A-0EF9-8691-F93B975FCA63}"/>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9" name="Title 1">
            <a:extLst>
              <a:ext uri="{FF2B5EF4-FFF2-40B4-BE49-F238E27FC236}">
                <a16:creationId xmlns:a16="http://schemas.microsoft.com/office/drawing/2014/main" id="{FADF549F-DDC6-BFB1-AD40-CA36C685BF0D}"/>
              </a:ext>
            </a:extLst>
          </p:cNvPr>
          <p:cNvSpPr txBox="1">
            <a:spLocks/>
          </p:cNvSpPr>
          <p:nvPr/>
        </p:nvSpPr>
        <p:spPr>
          <a:xfrm>
            <a:off x="4826875" y="2495796"/>
            <a:ext cx="4812583" cy="316484"/>
          </a:xfrm>
          <a:prstGeom prst="rect">
            <a:avLst/>
          </a:prstGeom>
        </p:spPr>
        <p:txBody>
          <a:bodyPr vert="horz" lIns="0" tIns="0" rIns="0" bIns="0" rtlCol="0" anchor="t" anchorCtr="0">
            <a:normAutofit/>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en-US" sz="1800" b="0" dirty="0"/>
          </a:p>
        </p:txBody>
      </p:sp>
      <p:sp>
        <p:nvSpPr>
          <p:cNvPr id="18" name="Content Placeholder 8">
            <a:extLst>
              <a:ext uri="{FF2B5EF4-FFF2-40B4-BE49-F238E27FC236}">
                <a16:creationId xmlns:a16="http://schemas.microsoft.com/office/drawing/2014/main" id="{1357BF01-5F42-3BA4-9D90-575FA13071B9}"/>
              </a:ext>
            </a:extLst>
          </p:cNvPr>
          <p:cNvSpPr>
            <a:spLocks noGrp="1"/>
          </p:cNvSpPr>
          <p:nvPr>
            <p:ph idx="1"/>
          </p:nvPr>
        </p:nvSpPr>
        <p:spPr>
          <a:xfrm>
            <a:off x="2323953" y="1836620"/>
            <a:ext cx="7259520" cy="463308"/>
          </a:xfrm>
        </p:spPr>
        <p:txBody>
          <a:bodyPr>
            <a:normAutofit/>
          </a:bodyPr>
          <a:lstStyle/>
          <a:p>
            <a:pPr marL="342883" lvl="1" indent="0" algn="ctr">
              <a:buNone/>
            </a:pPr>
            <a:r>
              <a:rPr lang="en-US" sz="1800" dirty="0"/>
              <a:t>Portion of Users to Reach Different Milestones</a:t>
            </a:r>
            <a:endParaRPr lang="en-US" dirty="0"/>
          </a:p>
          <a:p>
            <a:endParaRPr lang="en-US" u="sng" dirty="0"/>
          </a:p>
          <a:p>
            <a:endParaRPr lang="en-US" dirty="0"/>
          </a:p>
        </p:txBody>
      </p:sp>
      <p:pic>
        <p:nvPicPr>
          <p:cNvPr id="7" name="Picture 6">
            <a:extLst>
              <a:ext uri="{FF2B5EF4-FFF2-40B4-BE49-F238E27FC236}">
                <a16:creationId xmlns:a16="http://schemas.microsoft.com/office/drawing/2014/main" id="{742C1C6C-A6B6-967D-1694-472AE899B033}"/>
              </a:ext>
            </a:extLst>
          </p:cNvPr>
          <p:cNvPicPr>
            <a:picLocks noChangeAspect="1"/>
          </p:cNvPicPr>
          <p:nvPr/>
        </p:nvPicPr>
        <p:blipFill>
          <a:blip r:embed="rId3"/>
          <a:srcRect l="-942" r="85719"/>
          <a:stretch>
            <a:fillRect/>
          </a:stretch>
        </p:blipFill>
        <p:spPr>
          <a:xfrm>
            <a:off x="7934357" y="2245308"/>
            <a:ext cx="286190" cy="566972"/>
          </a:xfrm>
          <a:prstGeom prst="rect">
            <a:avLst/>
          </a:prstGeom>
        </p:spPr>
      </p:pic>
      <p:sp>
        <p:nvSpPr>
          <p:cNvPr id="3" name="Content Placeholder 8">
            <a:extLst>
              <a:ext uri="{FF2B5EF4-FFF2-40B4-BE49-F238E27FC236}">
                <a16:creationId xmlns:a16="http://schemas.microsoft.com/office/drawing/2014/main" id="{94278B6A-0809-C7C3-4429-4F5AB909A194}"/>
              </a:ext>
            </a:extLst>
          </p:cNvPr>
          <p:cNvSpPr txBox="1">
            <a:spLocks/>
          </p:cNvSpPr>
          <p:nvPr/>
        </p:nvSpPr>
        <p:spPr>
          <a:xfrm rot="16200000">
            <a:off x="-1609823" y="3923217"/>
            <a:ext cx="7259520" cy="463308"/>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883" lvl="1" indent="0" algn="ctr">
              <a:buFont typeface="Arial" panose="020B0604020202020204" pitchFamily="34" charset="0"/>
              <a:buNone/>
            </a:pPr>
            <a:r>
              <a:rPr lang="en-US" sz="1400" dirty="0">
                <a:solidFill>
                  <a:schemeClr val="tx1">
                    <a:lumMod val="50000"/>
                    <a:lumOff val="50000"/>
                  </a:schemeClr>
                </a:solidFill>
              </a:rPr>
              <a:t>% of learners reaching milestones</a:t>
            </a:r>
          </a:p>
          <a:p>
            <a:endParaRPr lang="en-US" u="sng" dirty="0"/>
          </a:p>
          <a:p>
            <a:endParaRPr lang="en-US" dirty="0"/>
          </a:p>
        </p:txBody>
      </p:sp>
      <p:pic>
        <p:nvPicPr>
          <p:cNvPr id="11" name="Picture 10">
            <a:extLst>
              <a:ext uri="{FF2B5EF4-FFF2-40B4-BE49-F238E27FC236}">
                <a16:creationId xmlns:a16="http://schemas.microsoft.com/office/drawing/2014/main" id="{8B58F6D6-4538-F58D-EE9B-BAA2FC3FC7B8}"/>
              </a:ext>
            </a:extLst>
          </p:cNvPr>
          <p:cNvPicPr>
            <a:picLocks noChangeAspect="1"/>
          </p:cNvPicPr>
          <p:nvPr/>
        </p:nvPicPr>
        <p:blipFill>
          <a:blip r:embed="rId4"/>
          <a:stretch>
            <a:fillRect/>
          </a:stretch>
        </p:blipFill>
        <p:spPr>
          <a:xfrm>
            <a:off x="2082457" y="2166163"/>
            <a:ext cx="7916380" cy="3648584"/>
          </a:xfrm>
          <a:prstGeom prst="rect">
            <a:avLst/>
          </a:prstGeom>
          <a:ln w="12700">
            <a:solidFill>
              <a:schemeClr val="tx1"/>
            </a:solidFill>
          </a:ln>
        </p:spPr>
      </p:pic>
      <p:sp>
        <p:nvSpPr>
          <p:cNvPr id="12" name="Rectangle 11">
            <a:extLst>
              <a:ext uri="{FF2B5EF4-FFF2-40B4-BE49-F238E27FC236}">
                <a16:creationId xmlns:a16="http://schemas.microsoft.com/office/drawing/2014/main" id="{DC4F168F-235A-8BF3-ED96-FCCB5BB22E6C}"/>
              </a:ext>
            </a:extLst>
          </p:cNvPr>
          <p:cNvSpPr/>
          <p:nvPr/>
        </p:nvSpPr>
        <p:spPr>
          <a:xfrm>
            <a:off x="8047539" y="2334263"/>
            <a:ext cx="224924" cy="223200"/>
          </a:xfrm>
          <a:prstGeom prst="rect">
            <a:avLst/>
          </a:prstGeom>
          <a:solidFill>
            <a:srgbClr val="FFBA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CF01E5-6DE7-A527-2512-7A7A955E0016}"/>
              </a:ext>
            </a:extLst>
          </p:cNvPr>
          <p:cNvSpPr/>
          <p:nvPr/>
        </p:nvSpPr>
        <p:spPr>
          <a:xfrm>
            <a:off x="8047539" y="2640946"/>
            <a:ext cx="224924" cy="223200"/>
          </a:xfrm>
          <a:prstGeom prst="rect">
            <a:avLst/>
          </a:prstGeom>
          <a:solidFill>
            <a:srgbClr val="007B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8">
            <a:extLst>
              <a:ext uri="{FF2B5EF4-FFF2-40B4-BE49-F238E27FC236}">
                <a16:creationId xmlns:a16="http://schemas.microsoft.com/office/drawing/2014/main" id="{04E08583-E86F-93E9-4F71-1048842C061F}"/>
              </a:ext>
            </a:extLst>
          </p:cNvPr>
          <p:cNvSpPr txBox="1">
            <a:spLocks/>
          </p:cNvSpPr>
          <p:nvPr/>
        </p:nvSpPr>
        <p:spPr>
          <a:xfrm>
            <a:off x="7707561" y="2297140"/>
            <a:ext cx="1931897" cy="355281"/>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883" lvl="1" indent="0" algn="ctr">
              <a:buFont typeface="Arial" panose="020B0604020202020204" pitchFamily="34" charset="0"/>
              <a:buNone/>
            </a:pPr>
            <a:r>
              <a:rPr lang="en-US" sz="1400" dirty="0">
                <a:solidFill>
                  <a:schemeClr val="tx1">
                    <a:lumMod val="65000"/>
                    <a:lumOff val="35000"/>
                  </a:schemeClr>
                </a:solidFill>
              </a:rPr>
              <a:t>Mobile users</a:t>
            </a:r>
          </a:p>
          <a:p>
            <a:endParaRPr lang="en-US" u="sng" dirty="0"/>
          </a:p>
          <a:p>
            <a:endParaRPr lang="en-US" dirty="0"/>
          </a:p>
        </p:txBody>
      </p:sp>
      <p:sp>
        <p:nvSpPr>
          <p:cNvPr id="16" name="Content Placeholder 8">
            <a:extLst>
              <a:ext uri="{FF2B5EF4-FFF2-40B4-BE49-F238E27FC236}">
                <a16:creationId xmlns:a16="http://schemas.microsoft.com/office/drawing/2014/main" id="{2722C0A5-8F97-06E8-B323-53048EB91423}"/>
              </a:ext>
            </a:extLst>
          </p:cNvPr>
          <p:cNvSpPr txBox="1">
            <a:spLocks/>
          </p:cNvSpPr>
          <p:nvPr/>
        </p:nvSpPr>
        <p:spPr>
          <a:xfrm>
            <a:off x="7662947" y="2617536"/>
            <a:ext cx="2401983" cy="316484"/>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883" lvl="1" indent="0" algn="ctr">
              <a:buFont typeface="Arial" panose="020B0604020202020204" pitchFamily="34" charset="0"/>
              <a:buNone/>
            </a:pPr>
            <a:r>
              <a:rPr lang="en-US" sz="1400" dirty="0">
                <a:solidFill>
                  <a:schemeClr val="tx1">
                    <a:lumMod val="65000"/>
                    <a:lumOff val="35000"/>
                  </a:schemeClr>
                </a:solidFill>
              </a:rPr>
              <a:t>Non-mobile users</a:t>
            </a:r>
          </a:p>
          <a:p>
            <a:endParaRPr lang="en-US" u="sng" dirty="0"/>
          </a:p>
          <a:p>
            <a:endParaRPr lang="en-US" dirty="0"/>
          </a:p>
        </p:txBody>
      </p:sp>
    </p:spTree>
    <p:extLst>
      <p:ext uri="{BB962C8B-B14F-4D97-AF65-F5344CB8AC3E}">
        <p14:creationId xmlns:p14="http://schemas.microsoft.com/office/powerpoint/2010/main" val="44634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2F353-5F29-57D0-3AF3-4099B7AD0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09644-8722-6E83-92DD-9A924E915700}"/>
              </a:ext>
            </a:extLst>
          </p:cNvPr>
          <p:cNvSpPr>
            <a:spLocks noGrp="1"/>
          </p:cNvSpPr>
          <p:nvPr>
            <p:ph type="title"/>
          </p:nvPr>
        </p:nvSpPr>
        <p:spPr>
          <a:xfrm>
            <a:off x="357171" y="525111"/>
            <a:ext cx="11440486" cy="578475"/>
          </a:xfrm>
        </p:spPr>
        <p:txBody>
          <a:bodyPr>
            <a:normAutofit fontScale="90000"/>
          </a:bodyPr>
          <a:lstStyle/>
          <a:p>
            <a:r>
              <a:rPr lang="en-US" sz="3200" dirty="0"/>
              <a:t>Increased App Activity Correlates With Increased Testing Activity</a:t>
            </a:r>
            <a:endParaRPr lang="en-US" sz="3200" b="1" dirty="0"/>
          </a:p>
        </p:txBody>
      </p:sp>
      <p:sp>
        <p:nvSpPr>
          <p:cNvPr id="6" name="Slide Number Placeholder 5">
            <a:extLst>
              <a:ext uri="{FF2B5EF4-FFF2-40B4-BE49-F238E27FC236}">
                <a16:creationId xmlns:a16="http://schemas.microsoft.com/office/drawing/2014/main" id="{C6DD639B-6F3E-FFBA-516D-9BF0D4D33B02}"/>
              </a:ext>
            </a:extLst>
          </p:cNvPr>
          <p:cNvSpPr>
            <a:spLocks noGrp="1"/>
          </p:cNvSpPr>
          <p:nvPr>
            <p:ph type="sldNum" sz="quarter" idx="12"/>
          </p:nvPr>
        </p:nvSpPr>
        <p:spPr/>
        <p:txBody>
          <a:bodyPr/>
          <a:lstStyle/>
          <a:p>
            <a:fld id="{BAE26A2A-DE5F-EA41-900F-AB5C4F1D9848}" type="slidenum">
              <a:rPr lang="en-US" smtClean="0"/>
              <a:t>25</a:t>
            </a:fld>
            <a:endParaRPr lang="en-US"/>
          </a:p>
        </p:txBody>
      </p:sp>
      <p:pic>
        <p:nvPicPr>
          <p:cNvPr id="10" name="Picture 9">
            <a:extLst>
              <a:ext uri="{FF2B5EF4-FFF2-40B4-BE49-F238E27FC236}">
                <a16:creationId xmlns:a16="http://schemas.microsoft.com/office/drawing/2014/main" id="{5F6EA4C4-BE8D-F3C5-E20A-B3406A9A61D4}"/>
              </a:ext>
            </a:extLst>
          </p:cNvPr>
          <p:cNvPicPr>
            <a:picLocks noChangeAspect="1"/>
          </p:cNvPicPr>
          <p:nvPr/>
        </p:nvPicPr>
        <p:blipFill>
          <a:blip r:embed="rId3"/>
          <a:stretch>
            <a:fillRect/>
          </a:stretch>
        </p:blipFill>
        <p:spPr>
          <a:xfrm>
            <a:off x="6313289" y="2284224"/>
            <a:ext cx="2819794" cy="2695951"/>
          </a:xfrm>
          <a:prstGeom prst="rect">
            <a:avLst/>
          </a:prstGeom>
        </p:spPr>
      </p:pic>
      <p:pic>
        <p:nvPicPr>
          <p:cNvPr id="13" name="Picture 12">
            <a:extLst>
              <a:ext uri="{FF2B5EF4-FFF2-40B4-BE49-F238E27FC236}">
                <a16:creationId xmlns:a16="http://schemas.microsoft.com/office/drawing/2014/main" id="{40ED3736-07ED-E9FE-923A-34E0F5BD29E5}"/>
              </a:ext>
            </a:extLst>
          </p:cNvPr>
          <p:cNvPicPr>
            <a:picLocks noChangeAspect="1"/>
          </p:cNvPicPr>
          <p:nvPr/>
        </p:nvPicPr>
        <p:blipFill>
          <a:blip r:embed="rId4"/>
          <a:srcRect l="39016"/>
          <a:stretch>
            <a:fillRect/>
          </a:stretch>
        </p:blipFill>
        <p:spPr>
          <a:xfrm>
            <a:off x="9096871" y="2284697"/>
            <a:ext cx="1678952" cy="2686425"/>
          </a:xfrm>
          <a:prstGeom prst="rect">
            <a:avLst/>
          </a:prstGeom>
        </p:spPr>
      </p:pic>
      <p:sp>
        <p:nvSpPr>
          <p:cNvPr id="15" name="Content Placeholder 8">
            <a:extLst>
              <a:ext uri="{FF2B5EF4-FFF2-40B4-BE49-F238E27FC236}">
                <a16:creationId xmlns:a16="http://schemas.microsoft.com/office/drawing/2014/main" id="{5DAA0774-38CC-A0B8-38F3-117A7BB4DD3F}"/>
              </a:ext>
            </a:extLst>
          </p:cNvPr>
          <p:cNvSpPr txBox="1">
            <a:spLocks/>
          </p:cNvSpPr>
          <p:nvPr/>
        </p:nvSpPr>
        <p:spPr>
          <a:xfrm>
            <a:off x="401444" y="1825625"/>
            <a:ext cx="11351941" cy="3561187"/>
          </a:xfrm>
          <a:prstGeom prst="rect">
            <a:avLst/>
          </a:prstGeom>
          <a:ln>
            <a:noFill/>
          </a:ln>
        </p:spPr>
        <p:txBody>
          <a:bodyPr vert="horz" lIns="228600" tIns="457200" rIns="228600" bIns="45720" rtlCol="0">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endParaRPr lang="en-US" dirty="0"/>
          </a:p>
          <a:p>
            <a:r>
              <a:rPr lang="en-US" dirty="0"/>
              <a:t>When grouping mobile users based </a:t>
            </a:r>
            <a:br>
              <a:rPr lang="en-US" dirty="0"/>
            </a:br>
            <a:r>
              <a:rPr lang="en-US" dirty="0"/>
              <a:t>on how many app session they’ve </a:t>
            </a:r>
            <a:br>
              <a:rPr lang="en-US" dirty="0"/>
            </a:br>
            <a:r>
              <a:rPr lang="en-US" dirty="0"/>
              <a:t>had, those with more sessions average </a:t>
            </a:r>
            <a:br>
              <a:rPr lang="en-US" dirty="0"/>
            </a:br>
            <a:r>
              <a:rPr lang="en-US" dirty="0"/>
              <a:t>a higher number of GED Tests and </a:t>
            </a:r>
            <a:br>
              <a:rPr lang="en-US" dirty="0"/>
            </a:br>
            <a:r>
              <a:rPr lang="en-US" dirty="0"/>
              <a:t>GED </a:t>
            </a:r>
            <a:r>
              <a:rPr lang="en-US" dirty="0" err="1"/>
              <a:t>Readys</a:t>
            </a:r>
            <a:r>
              <a:rPr lang="en-US" dirty="0"/>
              <a:t> taken</a:t>
            </a:r>
          </a:p>
          <a:p>
            <a:endParaRPr lang="en-US" dirty="0"/>
          </a:p>
          <a:p>
            <a:endParaRPr lang="en-US" u="sng" dirty="0"/>
          </a:p>
          <a:p>
            <a:endParaRPr lang="en-US" dirty="0"/>
          </a:p>
        </p:txBody>
      </p:sp>
    </p:spTree>
    <p:extLst>
      <p:ext uri="{BB962C8B-B14F-4D97-AF65-F5344CB8AC3E}">
        <p14:creationId xmlns:p14="http://schemas.microsoft.com/office/powerpoint/2010/main" val="313829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C60-20F3-D19B-2D60-1FF4F3BD1C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CDE8064-2EBE-C38A-029A-53AC0D992816}"/>
              </a:ext>
            </a:extLst>
          </p:cNvPr>
          <p:cNvSpPr/>
          <p:nvPr/>
        </p:nvSpPr>
        <p:spPr>
          <a:xfrm>
            <a:off x="1104905" y="1606494"/>
            <a:ext cx="9876948" cy="438730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7D2266A2-D150-C46F-72CC-768FB3BD199D}"/>
              </a:ext>
            </a:extLst>
          </p:cNvPr>
          <p:cNvSpPr/>
          <p:nvPr/>
        </p:nvSpPr>
        <p:spPr>
          <a:xfrm>
            <a:off x="1104905" y="1353287"/>
            <a:ext cx="9876948" cy="253207"/>
          </a:xfrm>
          <a:prstGeom prst="rect">
            <a:avLst/>
          </a:prstGeom>
          <a:solidFill>
            <a:srgbClr val="009733"/>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26549C9-1AF4-AC0D-F10B-3DD6EC1D514F}"/>
              </a:ext>
            </a:extLst>
          </p:cNvPr>
          <p:cNvSpPr>
            <a:spLocks noGrp="1"/>
          </p:cNvSpPr>
          <p:nvPr>
            <p:ph type="title"/>
          </p:nvPr>
        </p:nvSpPr>
        <p:spPr>
          <a:xfrm>
            <a:off x="401447" y="400103"/>
            <a:ext cx="11262732" cy="1165587"/>
          </a:xfrm>
        </p:spPr>
        <p:txBody>
          <a:bodyPr>
            <a:normAutofit/>
          </a:bodyPr>
          <a:lstStyle/>
          <a:p>
            <a:r>
              <a:rPr lang="en-US" sz="3200" dirty="0"/>
              <a:t>Increased Engagement with Mobile App Questions Results in Higher Test Scores</a:t>
            </a:r>
            <a:endParaRPr lang="en-US" sz="3200" b="1" dirty="0"/>
          </a:p>
        </p:txBody>
      </p:sp>
      <p:sp>
        <p:nvSpPr>
          <p:cNvPr id="6" name="Slide Number Placeholder 5">
            <a:extLst>
              <a:ext uri="{FF2B5EF4-FFF2-40B4-BE49-F238E27FC236}">
                <a16:creationId xmlns:a16="http://schemas.microsoft.com/office/drawing/2014/main" id="{325269D5-CE8B-1688-F823-A1ED68715B87}"/>
              </a:ext>
            </a:extLst>
          </p:cNvPr>
          <p:cNvSpPr>
            <a:spLocks noGrp="1"/>
          </p:cNvSpPr>
          <p:nvPr>
            <p:ph type="sldNum" sz="quarter" idx="12"/>
          </p:nvPr>
        </p:nvSpPr>
        <p:spPr/>
        <p:txBody>
          <a:bodyPr/>
          <a:lstStyle/>
          <a:p>
            <a:fld id="{BAE26A2A-DE5F-EA41-900F-AB5C4F1D9848}" type="slidenum">
              <a:rPr lang="en-US" smtClean="0"/>
              <a:t>26</a:t>
            </a:fld>
            <a:endParaRPr lang="en-US"/>
          </a:p>
        </p:txBody>
      </p:sp>
      <p:sp>
        <p:nvSpPr>
          <p:cNvPr id="22" name="TextBox 21">
            <a:extLst>
              <a:ext uri="{FF2B5EF4-FFF2-40B4-BE49-F238E27FC236}">
                <a16:creationId xmlns:a16="http://schemas.microsoft.com/office/drawing/2014/main" id="{46008FA5-F8ED-AB87-D03F-4602BBC3C11C}"/>
              </a:ext>
            </a:extLst>
          </p:cNvPr>
          <p:cNvSpPr txBox="1"/>
          <p:nvPr/>
        </p:nvSpPr>
        <p:spPr>
          <a:xfrm>
            <a:off x="2954430" y="1611176"/>
            <a:ext cx="6283139" cy="369332"/>
          </a:xfrm>
          <a:prstGeom prst="rect">
            <a:avLst/>
          </a:prstGeom>
          <a:noFill/>
        </p:spPr>
        <p:txBody>
          <a:bodyPr wrap="square" rtlCol="0">
            <a:spAutoFit/>
          </a:bodyPr>
          <a:lstStyle/>
          <a:p>
            <a:pPr algn="ctr"/>
            <a:r>
              <a:rPr lang="en-US" dirty="0"/>
              <a:t>Avg GED Test scores based on Questions Completed in-app</a:t>
            </a:r>
          </a:p>
        </p:txBody>
      </p:sp>
      <p:pic>
        <p:nvPicPr>
          <p:cNvPr id="4" name="Picture 3">
            <a:extLst>
              <a:ext uri="{FF2B5EF4-FFF2-40B4-BE49-F238E27FC236}">
                <a16:creationId xmlns:a16="http://schemas.microsoft.com/office/drawing/2014/main" id="{1BF32428-0511-9AD0-AEBC-87CF01F90CF2}"/>
              </a:ext>
            </a:extLst>
          </p:cNvPr>
          <p:cNvPicPr>
            <a:picLocks noChangeAspect="1"/>
          </p:cNvPicPr>
          <p:nvPr/>
        </p:nvPicPr>
        <p:blipFill>
          <a:blip r:embed="rId3"/>
          <a:stretch>
            <a:fillRect/>
          </a:stretch>
        </p:blipFill>
        <p:spPr>
          <a:xfrm>
            <a:off x="1131805" y="2295708"/>
            <a:ext cx="9390084" cy="3698091"/>
          </a:xfrm>
          <a:prstGeom prst="rect">
            <a:avLst/>
          </a:prstGeom>
        </p:spPr>
      </p:pic>
      <p:pic>
        <p:nvPicPr>
          <p:cNvPr id="8" name="Picture 7">
            <a:extLst>
              <a:ext uri="{FF2B5EF4-FFF2-40B4-BE49-F238E27FC236}">
                <a16:creationId xmlns:a16="http://schemas.microsoft.com/office/drawing/2014/main" id="{C3A0B3C3-92FD-3E9F-98BE-1E2FC92DA5A5}"/>
              </a:ext>
            </a:extLst>
          </p:cNvPr>
          <p:cNvPicPr>
            <a:picLocks noChangeAspect="1"/>
          </p:cNvPicPr>
          <p:nvPr/>
        </p:nvPicPr>
        <p:blipFill>
          <a:blip r:embed="rId4"/>
          <a:stretch>
            <a:fillRect/>
          </a:stretch>
        </p:blipFill>
        <p:spPr>
          <a:xfrm>
            <a:off x="9732398" y="1628034"/>
            <a:ext cx="1209844" cy="704948"/>
          </a:xfrm>
          <a:prstGeom prst="rect">
            <a:avLst/>
          </a:prstGeom>
        </p:spPr>
      </p:pic>
      <p:sp>
        <p:nvSpPr>
          <p:cNvPr id="9" name="TextBox 8">
            <a:extLst>
              <a:ext uri="{FF2B5EF4-FFF2-40B4-BE49-F238E27FC236}">
                <a16:creationId xmlns:a16="http://schemas.microsoft.com/office/drawing/2014/main" id="{07C03198-A176-046F-DD93-5F94044F1EF8}"/>
              </a:ext>
            </a:extLst>
          </p:cNvPr>
          <p:cNvSpPr txBox="1"/>
          <p:nvPr/>
        </p:nvSpPr>
        <p:spPr>
          <a:xfrm rot="16200000">
            <a:off x="-199048" y="3728827"/>
            <a:ext cx="2322214" cy="338554"/>
          </a:xfrm>
          <a:prstGeom prst="rect">
            <a:avLst/>
          </a:prstGeom>
          <a:noFill/>
        </p:spPr>
        <p:txBody>
          <a:bodyPr wrap="square" rtlCol="0">
            <a:spAutoFit/>
          </a:bodyPr>
          <a:lstStyle/>
          <a:p>
            <a:pPr algn="ctr"/>
            <a:r>
              <a:rPr lang="en-US" sz="1600" dirty="0">
                <a:solidFill>
                  <a:schemeClr val="tx1">
                    <a:lumMod val="50000"/>
                    <a:lumOff val="50000"/>
                  </a:schemeClr>
                </a:solidFill>
              </a:rPr>
              <a:t>Avg Score</a:t>
            </a:r>
          </a:p>
        </p:txBody>
      </p:sp>
      <p:sp>
        <p:nvSpPr>
          <p:cNvPr id="10" name="TextBox 9">
            <a:extLst>
              <a:ext uri="{FF2B5EF4-FFF2-40B4-BE49-F238E27FC236}">
                <a16:creationId xmlns:a16="http://schemas.microsoft.com/office/drawing/2014/main" id="{231C3476-57A3-EE49-5334-39897A25EE8D}"/>
              </a:ext>
            </a:extLst>
          </p:cNvPr>
          <p:cNvSpPr txBox="1"/>
          <p:nvPr/>
        </p:nvSpPr>
        <p:spPr>
          <a:xfrm>
            <a:off x="4882272" y="6016901"/>
            <a:ext cx="2322214" cy="338554"/>
          </a:xfrm>
          <a:prstGeom prst="rect">
            <a:avLst/>
          </a:prstGeom>
          <a:noFill/>
        </p:spPr>
        <p:txBody>
          <a:bodyPr wrap="square" rtlCol="0">
            <a:spAutoFit/>
          </a:bodyPr>
          <a:lstStyle/>
          <a:p>
            <a:pPr algn="ctr"/>
            <a:r>
              <a:rPr lang="en-US" sz="1600" dirty="0">
                <a:solidFill>
                  <a:schemeClr val="tx1">
                    <a:lumMod val="50000"/>
                    <a:lumOff val="50000"/>
                  </a:schemeClr>
                </a:solidFill>
              </a:rPr>
              <a:t>Subject</a:t>
            </a:r>
          </a:p>
        </p:txBody>
      </p:sp>
    </p:spTree>
    <p:extLst>
      <p:ext uri="{BB962C8B-B14F-4D97-AF65-F5344CB8AC3E}">
        <p14:creationId xmlns:p14="http://schemas.microsoft.com/office/powerpoint/2010/main" val="2604188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A920-718D-99FE-52C9-5459224663C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7D218E-618F-8AFA-6FCC-F6A4BDF8FE75}"/>
              </a:ext>
            </a:extLst>
          </p:cNvPr>
          <p:cNvSpPr>
            <a:spLocks noGrp="1"/>
          </p:cNvSpPr>
          <p:nvPr>
            <p:ph type="title"/>
          </p:nvPr>
        </p:nvSpPr>
        <p:spPr/>
        <p:txBody>
          <a:bodyPr/>
          <a:lstStyle/>
          <a:p>
            <a:r>
              <a:rPr lang="en-US" dirty="0">
                <a:latin typeface="Arial"/>
                <a:cs typeface="Arial"/>
              </a:rPr>
              <a:t>Effectiveness of Products (GED+™)</a:t>
            </a:r>
            <a:br>
              <a:rPr lang="en-US" dirty="0"/>
            </a:br>
            <a:endParaRPr lang="en-US" dirty="0"/>
          </a:p>
        </p:txBody>
      </p:sp>
      <p:sp>
        <p:nvSpPr>
          <p:cNvPr id="9" name="Content Placeholder 8">
            <a:extLst>
              <a:ext uri="{FF2B5EF4-FFF2-40B4-BE49-F238E27FC236}">
                <a16:creationId xmlns:a16="http://schemas.microsoft.com/office/drawing/2014/main" id="{588DEA98-4B50-88FF-8DE4-0219F576772E}"/>
              </a:ext>
            </a:extLst>
          </p:cNvPr>
          <p:cNvSpPr>
            <a:spLocks noGrp="1"/>
          </p:cNvSpPr>
          <p:nvPr>
            <p:ph idx="1"/>
          </p:nvPr>
        </p:nvSpPr>
        <p:spPr/>
        <p:txBody>
          <a:bodyPr>
            <a:normAutofit/>
          </a:bodyPr>
          <a:lstStyle/>
          <a:p>
            <a:pPr marL="0" indent="0">
              <a:buNone/>
            </a:pPr>
            <a:r>
              <a:rPr lang="en-US" b="1" dirty="0">
                <a:solidFill>
                  <a:schemeClr val="accent1"/>
                </a:solidFill>
              </a:rPr>
              <a:t>Two-tailed test</a:t>
            </a:r>
          </a:p>
          <a:p>
            <a:pPr marL="457200" indent="-457200">
              <a:buAutoNum type="arabicPeriod"/>
            </a:pPr>
            <a:r>
              <a:rPr lang="en-US" sz="2000" dirty="0"/>
              <a:t>Look at all users who purchase GED+</a:t>
            </a:r>
          </a:p>
          <a:p>
            <a:pPr marL="457200" indent="-457200">
              <a:buAutoNum type="arabicPeriod"/>
            </a:pPr>
            <a:r>
              <a:rPr lang="en-US" sz="2000" dirty="0"/>
              <a:t>Compare their average score in that subject before and after ordering the product</a:t>
            </a:r>
          </a:p>
          <a:p>
            <a:pPr marL="457200" indent="-457200">
              <a:buAutoNum type="arabicPeriod"/>
            </a:pPr>
            <a:r>
              <a:rPr lang="en-US" sz="2000" dirty="0"/>
              <a:t>Look for any significant score change (+ or -)</a:t>
            </a:r>
            <a:endParaRPr lang="en-US" dirty="0"/>
          </a:p>
          <a:p>
            <a:endParaRPr lang="en-US" u="sng" dirty="0"/>
          </a:p>
          <a:p>
            <a:endParaRPr lang="en-US" dirty="0"/>
          </a:p>
        </p:txBody>
      </p:sp>
      <p:sp>
        <p:nvSpPr>
          <p:cNvPr id="5" name="Slide Number Placeholder 4">
            <a:extLst>
              <a:ext uri="{FF2B5EF4-FFF2-40B4-BE49-F238E27FC236}">
                <a16:creationId xmlns:a16="http://schemas.microsoft.com/office/drawing/2014/main" id="{B17D519B-6171-A2B7-2F90-A307D590588C}"/>
              </a:ext>
            </a:extLst>
          </p:cNvPr>
          <p:cNvSpPr>
            <a:spLocks noGrp="1"/>
          </p:cNvSpPr>
          <p:nvPr>
            <p:ph type="sldNum" sz="quarter" idx="12"/>
          </p:nvPr>
        </p:nvSpPr>
        <p:spPr/>
        <p:txBody>
          <a:bodyPr/>
          <a:lstStyle/>
          <a:p>
            <a:fld id="{BAE26A2A-DE5F-EA41-900F-AB5C4F1D9848}" type="slidenum">
              <a:rPr lang="en-US" smtClean="0"/>
              <a:pPr/>
              <a:t>27</a:t>
            </a:fld>
            <a:endParaRPr lang="en-US" dirty="0"/>
          </a:p>
        </p:txBody>
      </p:sp>
      <p:pic>
        <p:nvPicPr>
          <p:cNvPr id="3" name="Picture 2">
            <a:extLst>
              <a:ext uri="{FF2B5EF4-FFF2-40B4-BE49-F238E27FC236}">
                <a16:creationId xmlns:a16="http://schemas.microsoft.com/office/drawing/2014/main" id="{DB5C00B2-61FB-7001-CBB3-A67EE0593A03}"/>
              </a:ext>
            </a:extLst>
          </p:cNvPr>
          <p:cNvPicPr>
            <a:picLocks noChangeAspect="1"/>
          </p:cNvPicPr>
          <p:nvPr/>
        </p:nvPicPr>
        <p:blipFill>
          <a:blip r:embed="rId3"/>
          <a:stretch>
            <a:fillRect/>
          </a:stretch>
        </p:blipFill>
        <p:spPr>
          <a:xfrm>
            <a:off x="3523278" y="3964091"/>
            <a:ext cx="4999629" cy="1747319"/>
          </a:xfrm>
          <a:prstGeom prst="rect">
            <a:avLst/>
          </a:prstGeom>
          <a:ln w="28575">
            <a:solidFill>
              <a:schemeClr val="accent3">
                <a:lumMod val="60000"/>
                <a:lumOff val="40000"/>
              </a:schemeClr>
            </a:solidFill>
          </a:ln>
        </p:spPr>
      </p:pic>
      <p:sp>
        <p:nvSpPr>
          <p:cNvPr id="4" name="Rectangle 3">
            <a:extLst>
              <a:ext uri="{FF2B5EF4-FFF2-40B4-BE49-F238E27FC236}">
                <a16:creationId xmlns:a16="http://schemas.microsoft.com/office/drawing/2014/main" id="{408E2AF0-1FA1-B402-0D17-BA1AF4C7AE05}"/>
              </a:ext>
            </a:extLst>
          </p:cNvPr>
          <p:cNvSpPr/>
          <p:nvPr/>
        </p:nvSpPr>
        <p:spPr>
          <a:xfrm>
            <a:off x="6699564" y="4445250"/>
            <a:ext cx="679010" cy="1140736"/>
          </a:xfrm>
          <a:prstGeom prst="rect">
            <a:avLst/>
          </a:prstGeom>
          <a:solidFill>
            <a:srgbClr val="8DC63F">
              <a:alpha val="20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651EB2-43DE-762D-C513-B6B4D91AAA2B}"/>
              </a:ext>
            </a:extLst>
          </p:cNvPr>
          <p:cNvSpPr/>
          <p:nvPr/>
        </p:nvSpPr>
        <p:spPr>
          <a:xfrm>
            <a:off x="5536645" y="4445250"/>
            <a:ext cx="679010" cy="1140736"/>
          </a:xfrm>
          <a:prstGeom prst="rect">
            <a:avLst/>
          </a:prstGeom>
          <a:solidFill>
            <a:srgbClr val="FF0000">
              <a:alpha val="20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468CA9-14CA-921F-35D9-22A584A6B0BB}"/>
              </a:ext>
            </a:extLst>
          </p:cNvPr>
          <p:cNvSpPr txBox="1"/>
          <p:nvPr/>
        </p:nvSpPr>
        <p:spPr>
          <a:xfrm>
            <a:off x="760492" y="6371206"/>
            <a:ext cx="2690838" cy="369332"/>
          </a:xfrm>
          <a:prstGeom prst="rect">
            <a:avLst/>
          </a:prstGeom>
          <a:noFill/>
        </p:spPr>
        <p:txBody>
          <a:bodyPr wrap="square" rtlCol="0">
            <a:spAutoFit/>
          </a:bodyPr>
          <a:lstStyle/>
          <a:p>
            <a:r>
              <a:rPr lang="en-US" dirty="0">
                <a:solidFill>
                  <a:schemeClr val="tx1">
                    <a:lumMod val="50000"/>
                    <a:lumOff val="50000"/>
                  </a:schemeClr>
                </a:solidFill>
              </a:rPr>
              <a:t>Timeframe: last 2 years</a:t>
            </a:r>
          </a:p>
        </p:txBody>
      </p:sp>
    </p:spTree>
    <p:extLst>
      <p:ext uri="{BB962C8B-B14F-4D97-AF65-F5344CB8AC3E}">
        <p14:creationId xmlns:p14="http://schemas.microsoft.com/office/powerpoint/2010/main" val="3220109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089E-EC7A-76E1-3C21-E928244DBCCF}"/>
            </a:ext>
          </a:extLst>
        </p:cNvPr>
        <p:cNvGrpSpPr/>
        <p:nvPr/>
      </p:nvGrpSpPr>
      <p:grpSpPr>
        <a:xfrm>
          <a:off x="0" y="0"/>
          <a:ext cx="0" cy="0"/>
          <a:chOff x="0" y="0"/>
          <a:chExt cx="0" cy="0"/>
        </a:xfrm>
      </p:grpSpPr>
      <p:pic>
        <p:nvPicPr>
          <p:cNvPr id="17" name="Picture 16" descr="A blue squares with white text&#10;&#10;AI-generated content may be incorrect.">
            <a:extLst>
              <a:ext uri="{FF2B5EF4-FFF2-40B4-BE49-F238E27FC236}">
                <a16:creationId xmlns:a16="http://schemas.microsoft.com/office/drawing/2014/main" id="{A562D482-4C1B-50C2-0149-6934FBC17867}"/>
              </a:ext>
            </a:extLst>
          </p:cNvPr>
          <p:cNvPicPr>
            <a:picLocks noChangeAspect="1"/>
          </p:cNvPicPr>
          <p:nvPr/>
        </p:nvPicPr>
        <p:blipFill>
          <a:blip r:embed="rId3"/>
          <a:stretch>
            <a:fillRect/>
          </a:stretch>
        </p:blipFill>
        <p:spPr>
          <a:xfrm>
            <a:off x="6318463" y="1837853"/>
            <a:ext cx="5056340" cy="4049992"/>
          </a:xfrm>
          <a:prstGeom prst="rect">
            <a:avLst/>
          </a:prstGeom>
          <a:noFill/>
          <a:ln>
            <a:noFill/>
          </a:ln>
        </p:spPr>
      </p:pic>
      <p:sp>
        <p:nvSpPr>
          <p:cNvPr id="8" name="Title 7">
            <a:extLst>
              <a:ext uri="{FF2B5EF4-FFF2-40B4-BE49-F238E27FC236}">
                <a16:creationId xmlns:a16="http://schemas.microsoft.com/office/drawing/2014/main" id="{47C78EBE-CD42-99EB-7DE0-580269B4B27C}"/>
              </a:ext>
            </a:extLst>
          </p:cNvPr>
          <p:cNvSpPr>
            <a:spLocks noGrp="1"/>
          </p:cNvSpPr>
          <p:nvPr>
            <p:ph type="title"/>
          </p:nvPr>
        </p:nvSpPr>
        <p:spPr>
          <a:xfrm>
            <a:off x="401447" y="525111"/>
            <a:ext cx="11262732" cy="1165587"/>
          </a:xfrm>
        </p:spPr>
        <p:txBody>
          <a:bodyPr anchor="t">
            <a:normAutofit/>
          </a:bodyPr>
          <a:lstStyle/>
          <a:p>
            <a:r>
              <a:rPr lang="en-US" dirty="0">
                <a:latin typeface="Arial"/>
                <a:cs typeface="Arial"/>
              </a:rPr>
              <a:t>Effectiveness of Products (GED+</a:t>
            </a:r>
            <a:r>
              <a:rPr lang="en-US" b="0" dirty="0">
                <a:latin typeface="Arial"/>
                <a:cs typeface="Arial"/>
              </a:rPr>
              <a:t>™</a:t>
            </a:r>
            <a:r>
              <a:rPr lang="en-US" dirty="0">
                <a:latin typeface="Arial"/>
                <a:cs typeface="Arial"/>
              </a:rPr>
              <a:t>)</a:t>
            </a:r>
            <a:endParaRPr lang="en-US" dirty="0"/>
          </a:p>
        </p:txBody>
      </p:sp>
      <p:sp>
        <p:nvSpPr>
          <p:cNvPr id="12" name="Content Placeholder 8">
            <a:extLst>
              <a:ext uri="{FF2B5EF4-FFF2-40B4-BE49-F238E27FC236}">
                <a16:creationId xmlns:a16="http://schemas.microsoft.com/office/drawing/2014/main" id="{5C452A61-96CC-6A0C-53FE-F0A083294095}"/>
              </a:ext>
            </a:extLst>
          </p:cNvPr>
          <p:cNvSpPr>
            <a:spLocks noGrp="1"/>
          </p:cNvSpPr>
          <p:nvPr>
            <p:ph sz="half" idx="1"/>
          </p:nvPr>
        </p:nvSpPr>
        <p:spPr>
          <a:xfrm>
            <a:off x="646771" y="2046083"/>
            <a:ext cx="5181600" cy="3841762"/>
          </a:xfrm>
        </p:spPr>
        <p:txBody>
          <a:bodyPr>
            <a:normAutofit/>
          </a:bodyPr>
          <a:lstStyle/>
          <a:p>
            <a:pPr marL="0" indent="0">
              <a:buNone/>
            </a:pPr>
            <a:r>
              <a:rPr lang="en-US" b="1" dirty="0">
                <a:solidFill>
                  <a:schemeClr val="accent1"/>
                </a:solidFill>
              </a:rPr>
              <a:t>Segmenting users by average </a:t>
            </a:r>
          </a:p>
          <a:p>
            <a:pPr marL="0" indent="0">
              <a:buNone/>
            </a:pPr>
            <a:r>
              <a:rPr lang="en-US" b="1" dirty="0">
                <a:solidFill>
                  <a:schemeClr val="accent1"/>
                </a:solidFill>
              </a:rPr>
              <a:t>score prior to purchasing GED+</a:t>
            </a:r>
          </a:p>
          <a:p>
            <a:pPr marL="0" indent="0">
              <a:buNone/>
            </a:pPr>
            <a:r>
              <a:rPr lang="en-US" b="1" dirty="0"/>
              <a:t>Low </a:t>
            </a:r>
            <a:r>
              <a:rPr lang="en-US" dirty="0"/>
              <a:t>– under 135</a:t>
            </a:r>
          </a:p>
          <a:p>
            <a:pPr marL="0" indent="0">
              <a:buNone/>
            </a:pPr>
            <a:r>
              <a:rPr lang="en-US" b="1" dirty="0"/>
              <a:t>Mid</a:t>
            </a:r>
            <a:r>
              <a:rPr lang="en-US" dirty="0"/>
              <a:t> – 135-140</a:t>
            </a:r>
          </a:p>
          <a:p>
            <a:pPr marL="0" indent="0">
              <a:buNone/>
            </a:pPr>
            <a:r>
              <a:rPr lang="en-US" b="1" dirty="0"/>
              <a:t>High </a:t>
            </a:r>
            <a:r>
              <a:rPr lang="en-US" dirty="0"/>
              <a:t>– more than 140</a:t>
            </a:r>
          </a:p>
          <a:p>
            <a:pPr marL="0" indent="0">
              <a:buNone/>
            </a:pPr>
            <a:endParaRPr lang="en-US" dirty="0"/>
          </a:p>
          <a:p>
            <a:pPr marL="0" indent="0">
              <a:buNone/>
            </a:pPr>
            <a:endParaRPr lang="en-US" dirty="0"/>
          </a:p>
          <a:p>
            <a:pPr marL="0" indent="0">
              <a:buNone/>
            </a:pPr>
            <a:r>
              <a:rPr lang="en-US" dirty="0">
                <a:highlight>
                  <a:srgbClr val="FFFF00"/>
                </a:highlight>
              </a:rPr>
              <a:t>Product shows increased effectiveness among low scoring learners</a:t>
            </a:r>
          </a:p>
          <a:p>
            <a:endParaRPr lang="en-US" u="sng" dirty="0"/>
          </a:p>
          <a:p>
            <a:endParaRPr lang="en-US" dirty="0"/>
          </a:p>
        </p:txBody>
      </p:sp>
      <p:sp>
        <p:nvSpPr>
          <p:cNvPr id="5" name="Slide Number Placeholder 4">
            <a:extLst>
              <a:ext uri="{FF2B5EF4-FFF2-40B4-BE49-F238E27FC236}">
                <a16:creationId xmlns:a16="http://schemas.microsoft.com/office/drawing/2014/main" id="{0FCC39EF-2917-4548-4987-67C59DE8A473}"/>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28</a:t>
            </a:fld>
            <a:endParaRPr lang="en-US"/>
          </a:p>
        </p:txBody>
      </p:sp>
      <p:sp>
        <p:nvSpPr>
          <p:cNvPr id="18" name="Rectangle 17">
            <a:extLst>
              <a:ext uri="{FF2B5EF4-FFF2-40B4-BE49-F238E27FC236}">
                <a16:creationId xmlns:a16="http://schemas.microsoft.com/office/drawing/2014/main" id="{C8A6C988-0438-4FAE-74C8-784318D371D2}"/>
              </a:ext>
            </a:extLst>
          </p:cNvPr>
          <p:cNvSpPr/>
          <p:nvPr/>
        </p:nvSpPr>
        <p:spPr>
          <a:xfrm>
            <a:off x="646771" y="2046083"/>
            <a:ext cx="5181600" cy="27160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0C51A6-15CB-4577-CA68-09B3832CF9F1}"/>
              </a:ext>
            </a:extLst>
          </p:cNvPr>
          <p:cNvSpPr txBox="1"/>
          <p:nvPr/>
        </p:nvSpPr>
        <p:spPr>
          <a:xfrm>
            <a:off x="326068" y="970155"/>
            <a:ext cx="7411484" cy="369332"/>
          </a:xfrm>
          <a:prstGeom prst="rect">
            <a:avLst/>
          </a:prstGeom>
          <a:noFill/>
        </p:spPr>
        <p:txBody>
          <a:bodyPr wrap="square" rtlCol="0">
            <a:spAutoFit/>
          </a:bodyPr>
          <a:lstStyle/>
          <a:p>
            <a:r>
              <a:rPr lang="en-US" dirty="0"/>
              <a:t>Average score increase by subject and score group</a:t>
            </a:r>
          </a:p>
        </p:txBody>
      </p:sp>
      <p:sp>
        <p:nvSpPr>
          <p:cNvPr id="20" name="TextBox 19">
            <a:extLst>
              <a:ext uri="{FF2B5EF4-FFF2-40B4-BE49-F238E27FC236}">
                <a16:creationId xmlns:a16="http://schemas.microsoft.com/office/drawing/2014/main" id="{2AD43297-A602-F13A-710F-C2CFE868962F}"/>
              </a:ext>
            </a:extLst>
          </p:cNvPr>
          <p:cNvSpPr txBox="1"/>
          <p:nvPr/>
        </p:nvSpPr>
        <p:spPr>
          <a:xfrm>
            <a:off x="764466" y="6371206"/>
            <a:ext cx="2690838" cy="369332"/>
          </a:xfrm>
          <a:prstGeom prst="rect">
            <a:avLst/>
          </a:prstGeom>
          <a:noFill/>
        </p:spPr>
        <p:txBody>
          <a:bodyPr wrap="square" rtlCol="0">
            <a:spAutoFit/>
          </a:bodyPr>
          <a:lstStyle/>
          <a:p>
            <a:r>
              <a:rPr lang="en-US" dirty="0">
                <a:solidFill>
                  <a:schemeClr val="tx1">
                    <a:lumMod val="50000"/>
                    <a:lumOff val="50000"/>
                  </a:schemeClr>
                </a:solidFill>
              </a:rPr>
              <a:t>Timeframe: last 2 years</a:t>
            </a:r>
          </a:p>
        </p:txBody>
      </p:sp>
    </p:spTree>
    <p:extLst>
      <p:ext uri="{BB962C8B-B14F-4D97-AF65-F5344CB8AC3E}">
        <p14:creationId xmlns:p14="http://schemas.microsoft.com/office/powerpoint/2010/main" val="664291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768D9-8200-D105-8721-531D926FA6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A80FE2C-1539-62E7-9C7D-3889FAE55D71}"/>
              </a:ext>
            </a:extLst>
          </p:cNvPr>
          <p:cNvSpPr/>
          <p:nvPr/>
        </p:nvSpPr>
        <p:spPr>
          <a:xfrm>
            <a:off x="9655186" y="6030358"/>
            <a:ext cx="1330859" cy="8276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itle 7">
            <a:extLst>
              <a:ext uri="{FF2B5EF4-FFF2-40B4-BE49-F238E27FC236}">
                <a16:creationId xmlns:a16="http://schemas.microsoft.com/office/drawing/2014/main" id="{BD1CFBCB-9358-3653-088C-DB12262BD6A2}"/>
              </a:ext>
            </a:extLst>
          </p:cNvPr>
          <p:cNvSpPr>
            <a:spLocks noGrp="1"/>
          </p:cNvSpPr>
          <p:nvPr>
            <p:ph type="title"/>
          </p:nvPr>
        </p:nvSpPr>
        <p:spPr>
          <a:xfrm>
            <a:off x="401444" y="461740"/>
            <a:ext cx="11351941" cy="1165587"/>
          </a:xfrm>
        </p:spPr>
        <p:txBody>
          <a:bodyPr/>
          <a:lstStyle/>
          <a:p>
            <a:r>
              <a:rPr lang="en-US" dirty="0">
                <a:latin typeface="Arial"/>
                <a:cs typeface="Arial"/>
              </a:rPr>
              <a:t>Effectiveness of Products (GED+</a:t>
            </a:r>
            <a:r>
              <a:rPr lang="en-US" b="0" dirty="0">
                <a:latin typeface="Arial"/>
                <a:cs typeface="Arial"/>
              </a:rPr>
              <a:t>™</a:t>
            </a:r>
            <a:r>
              <a:rPr lang="en-US" dirty="0">
                <a:latin typeface="Arial"/>
                <a:cs typeface="Arial"/>
              </a:rPr>
              <a:t>)</a:t>
            </a:r>
            <a:endParaRPr lang="en-US" dirty="0"/>
          </a:p>
        </p:txBody>
      </p:sp>
      <p:sp>
        <p:nvSpPr>
          <p:cNvPr id="5" name="Slide Number Placeholder 4">
            <a:extLst>
              <a:ext uri="{FF2B5EF4-FFF2-40B4-BE49-F238E27FC236}">
                <a16:creationId xmlns:a16="http://schemas.microsoft.com/office/drawing/2014/main" id="{E62A43FE-7909-1999-C0B4-99BAAE5AD5AE}"/>
              </a:ext>
            </a:extLst>
          </p:cNvPr>
          <p:cNvSpPr>
            <a:spLocks noGrp="1"/>
          </p:cNvSpPr>
          <p:nvPr>
            <p:ph type="sldNum" sz="quarter" idx="12"/>
          </p:nvPr>
        </p:nvSpPr>
        <p:spPr/>
        <p:txBody>
          <a:bodyPr/>
          <a:lstStyle/>
          <a:p>
            <a:fld id="{BAE26A2A-DE5F-EA41-900F-AB5C4F1D9848}" type="slidenum">
              <a:rPr lang="en-US" smtClean="0"/>
              <a:pPr/>
              <a:t>29</a:t>
            </a:fld>
            <a:endParaRPr lang="en-US" dirty="0"/>
          </a:p>
        </p:txBody>
      </p:sp>
      <p:sp>
        <p:nvSpPr>
          <p:cNvPr id="12" name="Content Placeholder 8">
            <a:extLst>
              <a:ext uri="{FF2B5EF4-FFF2-40B4-BE49-F238E27FC236}">
                <a16:creationId xmlns:a16="http://schemas.microsoft.com/office/drawing/2014/main" id="{B67F765B-C2ED-D134-6F62-D3F7A5FA9EFF}"/>
              </a:ext>
            </a:extLst>
          </p:cNvPr>
          <p:cNvSpPr>
            <a:spLocks noGrp="1"/>
          </p:cNvSpPr>
          <p:nvPr>
            <p:ph idx="1"/>
          </p:nvPr>
        </p:nvSpPr>
        <p:spPr>
          <a:xfrm>
            <a:off x="325781" y="906675"/>
            <a:ext cx="9859368" cy="610235"/>
          </a:xfrm>
        </p:spPr>
        <p:txBody>
          <a:bodyPr>
            <a:normAutofit fontScale="92500"/>
          </a:bodyPr>
          <a:lstStyle/>
          <a:p>
            <a:pPr marL="0" indent="0">
              <a:buNone/>
            </a:pPr>
            <a:r>
              <a:rPr lang="en-US" dirty="0"/>
              <a:t>Portion of users to test and credential based on GED+ subjects purchased</a:t>
            </a:r>
          </a:p>
          <a:p>
            <a:endParaRPr lang="en-US" u="sng" dirty="0"/>
          </a:p>
          <a:p>
            <a:endParaRPr lang="en-US" dirty="0"/>
          </a:p>
        </p:txBody>
      </p:sp>
      <p:sp>
        <p:nvSpPr>
          <p:cNvPr id="9" name="Content Placeholder 8">
            <a:extLst>
              <a:ext uri="{FF2B5EF4-FFF2-40B4-BE49-F238E27FC236}">
                <a16:creationId xmlns:a16="http://schemas.microsoft.com/office/drawing/2014/main" id="{1CA6CCE2-4E9B-163B-A343-DFC73BE585C4}"/>
              </a:ext>
            </a:extLst>
          </p:cNvPr>
          <p:cNvSpPr txBox="1">
            <a:spLocks/>
          </p:cNvSpPr>
          <p:nvPr/>
        </p:nvSpPr>
        <p:spPr>
          <a:xfrm>
            <a:off x="1834154" y="1730294"/>
            <a:ext cx="3093764" cy="442401"/>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Portion of users to take 1</a:t>
            </a:r>
            <a:r>
              <a:rPr lang="en-US" sz="1600" baseline="30000" dirty="0"/>
              <a:t>st</a:t>
            </a:r>
            <a:r>
              <a:rPr lang="en-US" sz="1600" dirty="0"/>
              <a:t> Test</a:t>
            </a:r>
          </a:p>
          <a:p>
            <a:endParaRPr lang="en-US" sz="1400" dirty="0">
              <a:solidFill>
                <a:schemeClr val="bg1">
                  <a:lumMod val="50000"/>
                </a:schemeClr>
              </a:solidFill>
            </a:endParaRPr>
          </a:p>
        </p:txBody>
      </p:sp>
      <p:sp>
        <p:nvSpPr>
          <p:cNvPr id="10" name="Content Placeholder 8">
            <a:extLst>
              <a:ext uri="{FF2B5EF4-FFF2-40B4-BE49-F238E27FC236}">
                <a16:creationId xmlns:a16="http://schemas.microsoft.com/office/drawing/2014/main" id="{F6CC5B09-8326-C705-119E-7728C69DFF73}"/>
              </a:ext>
            </a:extLst>
          </p:cNvPr>
          <p:cNvSpPr txBox="1">
            <a:spLocks/>
          </p:cNvSpPr>
          <p:nvPr/>
        </p:nvSpPr>
        <p:spPr>
          <a:xfrm>
            <a:off x="2531257" y="6048243"/>
            <a:ext cx="1806054" cy="34287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50000"/>
                    <a:lumOff val="50000"/>
                  </a:schemeClr>
                </a:solidFill>
              </a:rPr>
              <a:t>Subject Count</a:t>
            </a:r>
          </a:p>
          <a:p>
            <a:endParaRPr lang="en-US" sz="1400" u="sng" dirty="0">
              <a:solidFill>
                <a:schemeClr val="bg1">
                  <a:lumMod val="50000"/>
                </a:schemeClr>
              </a:solidFill>
            </a:endParaRPr>
          </a:p>
          <a:p>
            <a:endParaRPr lang="en-US" sz="1400" dirty="0">
              <a:solidFill>
                <a:schemeClr val="bg1">
                  <a:lumMod val="50000"/>
                </a:schemeClr>
              </a:solidFill>
            </a:endParaRPr>
          </a:p>
        </p:txBody>
      </p:sp>
      <p:sp>
        <p:nvSpPr>
          <p:cNvPr id="20" name="Content Placeholder 8">
            <a:extLst>
              <a:ext uri="{FF2B5EF4-FFF2-40B4-BE49-F238E27FC236}">
                <a16:creationId xmlns:a16="http://schemas.microsoft.com/office/drawing/2014/main" id="{B0D4DCC1-8776-0122-FA49-78C8AB5A58B5}"/>
              </a:ext>
            </a:extLst>
          </p:cNvPr>
          <p:cNvSpPr txBox="1">
            <a:spLocks/>
          </p:cNvSpPr>
          <p:nvPr/>
        </p:nvSpPr>
        <p:spPr>
          <a:xfrm>
            <a:off x="7242421" y="1725148"/>
            <a:ext cx="2972553" cy="473394"/>
          </a:xfrm>
          <a:prstGeom prst="rect">
            <a:avLst/>
          </a:prstGeom>
        </p:spPr>
        <p:txBody>
          <a:bodyPr vert="horz" lIns="91440" tIns="45720" rIns="91440" bIns="45720" rtlCol="0">
            <a:normAutofit fontScale="92500"/>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700" dirty="0"/>
              <a:t>Portion of users to Credential</a:t>
            </a:r>
          </a:p>
          <a:p>
            <a:endParaRPr lang="en-US" sz="1400" dirty="0">
              <a:solidFill>
                <a:schemeClr val="bg1">
                  <a:lumMod val="50000"/>
                </a:schemeClr>
              </a:solidFill>
            </a:endParaRPr>
          </a:p>
        </p:txBody>
      </p:sp>
      <p:sp>
        <p:nvSpPr>
          <p:cNvPr id="21" name="Content Placeholder 8">
            <a:extLst>
              <a:ext uri="{FF2B5EF4-FFF2-40B4-BE49-F238E27FC236}">
                <a16:creationId xmlns:a16="http://schemas.microsoft.com/office/drawing/2014/main" id="{0B39CAA0-74C8-A9B8-2594-7B50D69FCA46}"/>
              </a:ext>
            </a:extLst>
          </p:cNvPr>
          <p:cNvSpPr txBox="1">
            <a:spLocks/>
          </p:cNvSpPr>
          <p:nvPr/>
        </p:nvSpPr>
        <p:spPr>
          <a:xfrm>
            <a:off x="7890054" y="6066349"/>
            <a:ext cx="1806054" cy="34287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50000"/>
                    <a:lumOff val="50000"/>
                  </a:schemeClr>
                </a:solidFill>
              </a:rPr>
              <a:t>Subject Count</a:t>
            </a:r>
          </a:p>
          <a:p>
            <a:endParaRPr lang="en-US" sz="1400" u="sng" dirty="0">
              <a:solidFill>
                <a:schemeClr val="bg1">
                  <a:lumMod val="50000"/>
                </a:schemeClr>
              </a:solidFill>
            </a:endParaRPr>
          </a:p>
          <a:p>
            <a:endParaRPr lang="en-US" sz="1400" dirty="0">
              <a:solidFill>
                <a:schemeClr val="bg1">
                  <a:lumMod val="50000"/>
                </a:schemeClr>
              </a:solidFill>
            </a:endParaRPr>
          </a:p>
        </p:txBody>
      </p:sp>
      <p:sp>
        <p:nvSpPr>
          <p:cNvPr id="22" name="Content Placeholder 8">
            <a:extLst>
              <a:ext uri="{FF2B5EF4-FFF2-40B4-BE49-F238E27FC236}">
                <a16:creationId xmlns:a16="http://schemas.microsoft.com/office/drawing/2014/main" id="{F3252877-E462-CDFC-C999-94639F1058FE}"/>
              </a:ext>
            </a:extLst>
          </p:cNvPr>
          <p:cNvSpPr txBox="1">
            <a:spLocks/>
          </p:cNvSpPr>
          <p:nvPr/>
        </p:nvSpPr>
        <p:spPr>
          <a:xfrm rot="16200000">
            <a:off x="5846400" y="3838755"/>
            <a:ext cx="1806054" cy="34287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50000"/>
                    <a:lumOff val="50000"/>
                  </a:schemeClr>
                </a:solidFill>
              </a:rPr>
              <a:t>Credential rate</a:t>
            </a:r>
          </a:p>
          <a:p>
            <a:endParaRPr lang="en-US" sz="1400" u="sng" dirty="0">
              <a:solidFill>
                <a:schemeClr val="bg1">
                  <a:lumMod val="50000"/>
                </a:schemeClr>
              </a:solidFill>
            </a:endParaRPr>
          </a:p>
          <a:p>
            <a:endParaRPr lang="en-US" sz="1400" dirty="0">
              <a:solidFill>
                <a:schemeClr val="bg1">
                  <a:lumMod val="50000"/>
                </a:schemeClr>
              </a:solidFill>
            </a:endParaRPr>
          </a:p>
        </p:txBody>
      </p:sp>
      <p:sp>
        <p:nvSpPr>
          <p:cNvPr id="23" name="Content Placeholder 8">
            <a:extLst>
              <a:ext uri="{FF2B5EF4-FFF2-40B4-BE49-F238E27FC236}">
                <a16:creationId xmlns:a16="http://schemas.microsoft.com/office/drawing/2014/main" id="{A148EAAC-A7E9-5866-B2E8-9C61B86E01B1}"/>
              </a:ext>
            </a:extLst>
          </p:cNvPr>
          <p:cNvSpPr txBox="1">
            <a:spLocks/>
          </p:cNvSpPr>
          <p:nvPr/>
        </p:nvSpPr>
        <p:spPr>
          <a:xfrm rot="16200000">
            <a:off x="548653" y="3864752"/>
            <a:ext cx="1806054" cy="34287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1">
                    <a:lumMod val="50000"/>
                    <a:lumOff val="50000"/>
                  </a:schemeClr>
                </a:solidFill>
              </a:rPr>
              <a:t>% take 1</a:t>
            </a:r>
            <a:r>
              <a:rPr lang="en-US" sz="1400" baseline="30000" dirty="0">
                <a:solidFill>
                  <a:schemeClr val="tx1">
                    <a:lumMod val="50000"/>
                    <a:lumOff val="50000"/>
                  </a:schemeClr>
                </a:solidFill>
              </a:rPr>
              <a:t>st</a:t>
            </a:r>
            <a:r>
              <a:rPr lang="en-US" sz="1400" dirty="0">
                <a:solidFill>
                  <a:schemeClr val="tx1">
                    <a:lumMod val="50000"/>
                    <a:lumOff val="50000"/>
                  </a:schemeClr>
                </a:solidFill>
              </a:rPr>
              <a:t> Test</a:t>
            </a:r>
          </a:p>
          <a:p>
            <a:endParaRPr lang="en-US" sz="1400" u="sng" dirty="0">
              <a:solidFill>
                <a:schemeClr val="bg1">
                  <a:lumMod val="50000"/>
                </a:schemeClr>
              </a:solidFill>
            </a:endParaRPr>
          </a:p>
          <a:p>
            <a:endParaRPr lang="en-US" sz="1400" dirty="0">
              <a:solidFill>
                <a:schemeClr val="bg1">
                  <a:lumMod val="50000"/>
                </a:schemeClr>
              </a:solidFill>
            </a:endParaRPr>
          </a:p>
        </p:txBody>
      </p:sp>
      <p:pic>
        <p:nvPicPr>
          <p:cNvPr id="2" name="Picture 1">
            <a:extLst>
              <a:ext uri="{FF2B5EF4-FFF2-40B4-BE49-F238E27FC236}">
                <a16:creationId xmlns:a16="http://schemas.microsoft.com/office/drawing/2014/main" id="{11DB011E-9029-13A3-A1AD-DC31AFF6DD81}"/>
              </a:ext>
            </a:extLst>
          </p:cNvPr>
          <p:cNvPicPr>
            <a:picLocks noChangeAspect="1"/>
          </p:cNvPicPr>
          <p:nvPr/>
        </p:nvPicPr>
        <p:blipFill>
          <a:blip r:embed="rId3"/>
          <a:srcRect r="16470"/>
          <a:stretch>
            <a:fillRect/>
          </a:stretch>
        </p:blipFill>
        <p:spPr>
          <a:xfrm>
            <a:off x="1594665" y="2029300"/>
            <a:ext cx="3628528" cy="4001058"/>
          </a:xfrm>
          <a:prstGeom prst="rect">
            <a:avLst/>
          </a:prstGeom>
          <a:ln>
            <a:solidFill>
              <a:schemeClr val="tx1"/>
            </a:solidFill>
          </a:ln>
        </p:spPr>
      </p:pic>
      <p:pic>
        <p:nvPicPr>
          <p:cNvPr id="6" name="Picture 5">
            <a:extLst>
              <a:ext uri="{FF2B5EF4-FFF2-40B4-BE49-F238E27FC236}">
                <a16:creationId xmlns:a16="http://schemas.microsoft.com/office/drawing/2014/main" id="{E4B7EF87-B0F2-5F96-A86F-28BB42456DE0}"/>
              </a:ext>
            </a:extLst>
          </p:cNvPr>
          <p:cNvPicPr>
            <a:picLocks noChangeAspect="1"/>
          </p:cNvPicPr>
          <p:nvPr/>
        </p:nvPicPr>
        <p:blipFill>
          <a:blip r:embed="rId4"/>
          <a:srcRect r="16470"/>
          <a:stretch>
            <a:fillRect/>
          </a:stretch>
        </p:blipFill>
        <p:spPr>
          <a:xfrm>
            <a:off x="6855810" y="2025356"/>
            <a:ext cx="3628528" cy="4031939"/>
          </a:xfrm>
          <a:prstGeom prst="rect">
            <a:avLst/>
          </a:prstGeom>
          <a:ln>
            <a:solidFill>
              <a:schemeClr val="tx1"/>
            </a:solidFill>
          </a:ln>
        </p:spPr>
      </p:pic>
    </p:spTree>
    <p:extLst>
      <p:ext uri="{BB962C8B-B14F-4D97-AF65-F5344CB8AC3E}">
        <p14:creationId xmlns:p14="http://schemas.microsoft.com/office/powerpoint/2010/main" val="48208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AC2FB-4BAA-64A6-79F1-B09C1F76A0C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1C053D-6D59-7780-4B27-29B18153FFB0}"/>
              </a:ext>
            </a:extLst>
          </p:cNvPr>
          <p:cNvSpPr>
            <a:spLocks noGrp="1"/>
          </p:cNvSpPr>
          <p:nvPr>
            <p:ph type="title"/>
          </p:nvPr>
        </p:nvSpPr>
        <p:spPr/>
        <p:txBody>
          <a:bodyPr/>
          <a:lstStyle/>
          <a:p>
            <a:r>
              <a:rPr lang="en-US" dirty="0"/>
              <a:t>Why is Data so Important in Education?</a:t>
            </a:r>
          </a:p>
        </p:txBody>
      </p:sp>
      <p:sp>
        <p:nvSpPr>
          <p:cNvPr id="9" name="Content Placeholder 8">
            <a:extLst>
              <a:ext uri="{FF2B5EF4-FFF2-40B4-BE49-F238E27FC236}">
                <a16:creationId xmlns:a16="http://schemas.microsoft.com/office/drawing/2014/main" id="{447520C2-C383-EEE6-F073-087CB1F084FE}"/>
              </a:ext>
            </a:extLst>
          </p:cNvPr>
          <p:cNvSpPr>
            <a:spLocks noGrp="1"/>
          </p:cNvSpPr>
          <p:nvPr>
            <p:ph idx="1"/>
          </p:nvPr>
        </p:nvSpPr>
        <p:spPr/>
        <p:txBody>
          <a:bodyPr vert="horz" lIns="91440" tIns="45720" rIns="91440" bIns="45720" rtlCol="0" anchor="t">
            <a:normAutofit/>
          </a:bodyPr>
          <a:lstStyle/>
          <a:p>
            <a:pPr marL="170815" indent="-170815"/>
            <a:r>
              <a:rPr lang="en-US" dirty="0"/>
              <a:t>Tool to drive learner success</a:t>
            </a:r>
            <a:endParaRPr lang="en-US"/>
          </a:p>
          <a:p>
            <a:pPr marL="170815" indent="-170815"/>
            <a:r>
              <a:rPr lang="en-US" dirty="0"/>
              <a:t>Spot patterns and trends</a:t>
            </a:r>
          </a:p>
          <a:p>
            <a:pPr marL="170815" indent="-170815"/>
            <a:r>
              <a:rPr lang="en-US" dirty="0"/>
              <a:t>Create tailored experiences</a:t>
            </a:r>
          </a:p>
          <a:p>
            <a:pPr marL="170815" indent="-170815"/>
            <a:r>
              <a:rPr lang="en-US" dirty="0">
                <a:latin typeface="Arial"/>
                <a:cs typeface="Arial"/>
              </a:rPr>
              <a:t>Increased efficiency of the GED</a:t>
            </a:r>
            <a:r>
              <a:rPr lang="en-US" baseline="30000" dirty="0">
                <a:latin typeface="Arial"/>
                <a:cs typeface="Arial"/>
              </a:rPr>
              <a:t>®</a:t>
            </a:r>
            <a:r>
              <a:rPr lang="en-US" dirty="0">
                <a:latin typeface="Arial"/>
                <a:cs typeface="Arial"/>
              </a:rPr>
              <a:t> program</a:t>
            </a:r>
          </a:p>
          <a:p>
            <a:pPr marL="170815" indent="-170815"/>
            <a:endParaRPr lang="en-US" dirty="0"/>
          </a:p>
        </p:txBody>
      </p:sp>
      <p:sp>
        <p:nvSpPr>
          <p:cNvPr id="5" name="Slide Number Placeholder 4">
            <a:extLst>
              <a:ext uri="{FF2B5EF4-FFF2-40B4-BE49-F238E27FC236}">
                <a16:creationId xmlns:a16="http://schemas.microsoft.com/office/drawing/2014/main" id="{6029BCAC-DE9B-639B-09C2-E37EBA960E83}"/>
              </a:ext>
            </a:extLst>
          </p:cNvPr>
          <p:cNvSpPr>
            <a:spLocks noGrp="1"/>
          </p:cNvSpPr>
          <p:nvPr>
            <p:ph type="sldNum" sz="quarter" idx="12"/>
          </p:nvPr>
        </p:nvSpPr>
        <p:spPr/>
        <p:txBody>
          <a:bodyPr/>
          <a:lstStyle/>
          <a:p>
            <a:fld id="{BAE26A2A-DE5F-EA41-900F-AB5C4F1D9848}" type="slidenum">
              <a:rPr lang="en-US" smtClean="0"/>
              <a:pPr/>
              <a:t>3</a:t>
            </a:fld>
            <a:endParaRPr lang="en-US" dirty="0"/>
          </a:p>
        </p:txBody>
      </p:sp>
    </p:spTree>
    <p:extLst>
      <p:ext uri="{BB962C8B-B14F-4D97-AF65-F5344CB8AC3E}">
        <p14:creationId xmlns:p14="http://schemas.microsoft.com/office/powerpoint/2010/main" val="1381649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3E6A1-CAD4-B93B-2A81-16AF9F240A7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04AB1A-5164-7160-1BBC-023B8FC142E2}"/>
              </a:ext>
            </a:extLst>
          </p:cNvPr>
          <p:cNvSpPr>
            <a:spLocks noGrp="1"/>
          </p:cNvSpPr>
          <p:nvPr>
            <p:ph type="title"/>
          </p:nvPr>
        </p:nvSpPr>
        <p:spPr/>
        <p:txBody>
          <a:bodyPr/>
          <a:lstStyle/>
          <a:p>
            <a:r>
              <a:rPr lang="en-US" sz="4800" b="1" spc="-75" dirty="0"/>
              <a:t>Learner Trends</a:t>
            </a:r>
            <a:endParaRPr lang="en-US" dirty="0"/>
          </a:p>
        </p:txBody>
      </p:sp>
      <p:sp>
        <p:nvSpPr>
          <p:cNvPr id="6" name="Text Placeholder 5">
            <a:extLst>
              <a:ext uri="{FF2B5EF4-FFF2-40B4-BE49-F238E27FC236}">
                <a16:creationId xmlns:a16="http://schemas.microsoft.com/office/drawing/2014/main" id="{29D0649D-A832-6E38-E4B3-CB243F210A53}"/>
              </a:ext>
            </a:extLst>
          </p:cNvPr>
          <p:cNvSpPr>
            <a:spLocks noGrp="1"/>
          </p:cNvSpPr>
          <p:nvPr>
            <p:ph type="body" idx="1"/>
          </p:nvPr>
        </p:nvSpPr>
        <p:spPr/>
        <p:txBody>
          <a:bodyPr/>
          <a:lstStyle/>
          <a:p>
            <a:r>
              <a:rPr lang="en-US" dirty="0"/>
              <a:t>Predictive metrics &amp; learner behavior</a:t>
            </a:r>
          </a:p>
        </p:txBody>
      </p:sp>
      <p:sp>
        <p:nvSpPr>
          <p:cNvPr id="4" name="Slide Number Placeholder 3">
            <a:extLst>
              <a:ext uri="{FF2B5EF4-FFF2-40B4-BE49-F238E27FC236}">
                <a16:creationId xmlns:a16="http://schemas.microsoft.com/office/drawing/2014/main" id="{B69DAFE9-3B1B-3D52-57E5-CDB01923C811}"/>
              </a:ext>
            </a:extLst>
          </p:cNvPr>
          <p:cNvSpPr>
            <a:spLocks noGrp="1"/>
          </p:cNvSpPr>
          <p:nvPr>
            <p:ph type="sldNum" sz="quarter" idx="10"/>
          </p:nvPr>
        </p:nvSpPr>
        <p:spPr/>
        <p:txBody>
          <a:bodyPr/>
          <a:lstStyle/>
          <a:p>
            <a:fld id="{BAE26A2A-DE5F-EA41-900F-AB5C4F1D9848}" type="slidenum">
              <a:rPr lang="en-US" smtClean="0"/>
              <a:t>30</a:t>
            </a:fld>
            <a:endParaRPr lang="en-US"/>
          </a:p>
        </p:txBody>
      </p:sp>
    </p:spTree>
    <p:extLst>
      <p:ext uri="{BB962C8B-B14F-4D97-AF65-F5344CB8AC3E}">
        <p14:creationId xmlns:p14="http://schemas.microsoft.com/office/powerpoint/2010/main" val="348972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4D131-CA85-C254-DB99-004C224CE2D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250F0B-5F7D-B9A6-6645-1CF493E7992D}"/>
              </a:ext>
            </a:extLst>
          </p:cNvPr>
          <p:cNvSpPr>
            <a:spLocks noGrp="1"/>
          </p:cNvSpPr>
          <p:nvPr>
            <p:ph type="sldNum" sz="quarter" idx="10"/>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31</a:t>
            </a:fld>
            <a:endParaRPr lang="en-US"/>
          </a:p>
        </p:txBody>
      </p:sp>
      <p:sp>
        <p:nvSpPr>
          <p:cNvPr id="8" name="Title 7">
            <a:extLst>
              <a:ext uri="{FF2B5EF4-FFF2-40B4-BE49-F238E27FC236}">
                <a16:creationId xmlns:a16="http://schemas.microsoft.com/office/drawing/2014/main" id="{A6C35C3E-EB8F-9335-5A9C-5C808A32D844}"/>
              </a:ext>
            </a:extLst>
          </p:cNvPr>
          <p:cNvSpPr>
            <a:spLocks noGrp="1"/>
          </p:cNvSpPr>
          <p:nvPr>
            <p:ph type="title"/>
          </p:nvPr>
        </p:nvSpPr>
        <p:spPr>
          <a:xfrm>
            <a:off x="401450" y="457200"/>
            <a:ext cx="8389465" cy="531813"/>
          </a:xfrm>
        </p:spPr>
        <p:txBody>
          <a:bodyPr vert="horz" lIns="0" tIns="0" rIns="0" bIns="0" rtlCol="0" anchor="b" anchorCtr="0">
            <a:normAutofit/>
          </a:bodyPr>
          <a:lstStyle/>
          <a:p>
            <a:r>
              <a:rPr lang="en-US" b="1" kern="1200" dirty="0">
                <a:latin typeface="Arial" panose="020B0604020202020204" pitchFamily="34" charset="0"/>
                <a:ea typeface="+mj-ea"/>
                <a:cs typeface="Arial" panose="020B0604020202020204" pitchFamily="34" charset="0"/>
              </a:rPr>
              <a:t>Understanding Learner Behavior </a:t>
            </a:r>
          </a:p>
        </p:txBody>
      </p:sp>
      <p:pic>
        <p:nvPicPr>
          <p:cNvPr id="17" name="Picture 16">
            <a:extLst>
              <a:ext uri="{FF2B5EF4-FFF2-40B4-BE49-F238E27FC236}">
                <a16:creationId xmlns:a16="http://schemas.microsoft.com/office/drawing/2014/main" id="{54DC78AD-9FC9-4C45-D8ED-426F82C26C8A}"/>
              </a:ext>
            </a:extLst>
          </p:cNvPr>
          <p:cNvPicPr preferRelativeResize="0">
            <a:picLocks/>
          </p:cNvPicPr>
          <p:nvPr/>
        </p:nvPicPr>
        <p:blipFill>
          <a:blip r:embed="rId3"/>
          <a:stretch>
            <a:fillRect/>
          </a:stretch>
        </p:blipFill>
        <p:spPr>
          <a:xfrm>
            <a:off x="1942520" y="1716222"/>
            <a:ext cx="8306959" cy="3715268"/>
          </a:xfrm>
          <a:prstGeom prst="rect">
            <a:avLst/>
          </a:prstGeom>
        </p:spPr>
      </p:pic>
      <p:sp>
        <p:nvSpPr>
          <p:cNvPr id="21" name="Rectangle 20">
            <a:extLst>
              <a:ext uri="{FF2B5EF4-FFF2-40B4-BE49-F238E27FC236}">
                <a16:creationId xmlns:a16="http://schemas.microsoft.com/office/drawing/2014/main" id="{2CBA7062-22A1-B655-BC08-238C5092BC89}"/>
              </a:ext>
            </a:extLst>
          </p:cNvPr>
          <p:cNvSpPr/>
          <p:nvPr/>
        </p:nvSpPr>
        <p:spPr>
          <a:xfrm>
            <a:off x="6228784" y="1883121"/>
            <a:ext cx="4454305" cy="37152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DAF6C2B1-CF62-0B37-2BBE-FA4EDEBE6149}"/>
              </a:ext>
            </a:extLst>
          </p:cNvPr>
          <p:cNvSpPr txBox="1"/>
          <p:nvPr/>
        </p:nvSpPr>
        <p:spPr>
          <a:xfrm>
            <a:off x="7043515" y="2151223"/>
            <a:ext cx="2647950" cy="646331"/>
          </a:xfrm>
          <a:prstGeom prst="rect">
            <a:avLst/>
          </a:prstGeom>
          <a:noFill/>
        </p:spPr>
        <p:txBody>
          <a:bodyPr wrap="square" rtlCol="0">
            <a:spAutoFit/>
          </a:bodyPr>
          <a:lstStyle/>
          <a:p>
            <a:r>
              <a:rPr lang="en-US" sz="3600" b="1" dirty="0">
                <a:solidFill>
                  <a:srgbClr val="38A3A5"/>
                </a:solidFill>
              </a:rPr>
              <a:t>100%</a:t>
            </a:r>
          </a:p>
        </p:txBody>
      </p:sp>
      <p:sp>
        <p:nvSpPr>
          <p:cNvPr id="22" name="TextBox 21">
            <a:extLst>
              <a:ext uri="{FF2B5EF4-FFF2-40B4-BE49-F238E27FC236}">
                <a16:creationId xmlns:a16="http://schemas.microsoft.com/office/drawing/2014/main" id="{C64CB284-F4EF-F811-66E9-E79815DB808A}"/>
              </a:ext>
            </a:extLst>
          </p:cNvPr>
          <p:cNvSpPr txBox="1"/>
          <p:nvPr/>
        </p:nvSpPr>
        <p:spPr>
          <a:xfrm>
            <a:off x="7131961" y="3285052"/>
            <a:ext cx="2647950" cy="646331"/>
          </a:xfrm>
          <a:prstGeom prst="rect">
            <a:avLst/>
          </a:prstGeom>
          <a:noFill/>
        </p:spPr>
        <p:txBody>
          <a:bodyPr wrap="square" rtlCol="0">
            <a:spAutoFit/>
          </a:bodyPr>
          <a:lstStyle/>
          <a:p>
            <a:r>
              <a:rPr lang="en-US" sz="3600" b="1" dirty="0">
                <a:solidFill>
                  <a:srgbClr val="6D597A"/>
                </a:solidFill>
              </a:rPr>
              <a:t>29%</a:t>
            </a:r>
          </a:p>
        </p:txBody>
      </p:sp>
      <p:sp>
        <p:nvSpPr>
          <p:cNvPr id="23" name="TextBox 22">
            <a:extLst>
              <a:ext uri="{FF2B5EF4-FFF2-40B4-BE49-F238E27FC236}">
                <a16:creationId xmlns:a16="http://schemas.microsoft.com/office/drawing/2014/main" id="{E7845569-2083-94B1-AB2C-63EA7CA44487}"/>
              </a:ext>
            </a:extLst>
          </p:cNvPr>
          <p:cNvSpPr txBox="1"/>
          <p:nvPr/>
        </p:nvSpPr>
        <p:spPr>
          <a:xfrm>
            <a:off x="7131961" y="4418469"/>
            <a:ext cx="2647950" cy="646331"/>
          </a:xfrm>
          <a:prstGeom prst="rect">
            <a:avLst/>
          </a:prstGeom>
          <a:noFill/>
        </p:spPr>
        <p:txBody>
          <a:bodyPr wrap="square" rtlCol="0">
            <a:spAutoFit/>
          </a:bodyPr>
          <a:lstStyle/>
          <a:p>
            <a:r>
              <a:rPr lang="en-US" sz="3600" b="1" dirty="0">
                <a:solidFill>
                  <a:srgbClr val="E05A47"/>
                </a:solidFill>
              </a:rPr>
              <a:t>16%</a:t>
            </a:r>
          </a:p>
        </p:txBody>
      </p:sp>
      <p:cxnSp>
        <p:nvCxnSpPr>
          <p:cNvPr id="25" name="Straight Arrow Connector 24">
            <a:extLst>
              <a:ext uri="{FF2B5EF4-FFF2-40B4-BE49-F238E27FC236}">
                <a16:creationId xmlns:a16="http://schemas.microsoft.com/office/drawing/2014/main" id="{3094534C-2645-D2CC-297D-4E47CB7D53CD}"/>
              </a:ext>
            </a:extLst>
          </p:cNvPr>
          <p:cNvCxnSpPr/>
          <p:nvPr/>
        </p:nvCxnSpPr>
        <p:spPr>
          <a:xfrm>
            <a:off x="7595857" y="2797554"/>
            <a:ext cx="0" cy="487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23ADE76-B09A-A5F5-94D1-51B20D59B932}"/>
              </a:ext>
            </a:extLst>
          </p:cNvPr>
          <p:cNvCxnSpPr/>
          <p:nvPr/>
        </p:nvCxnSpPr>
        <p:spPr>
          <a:xfrm>
            <a:off x="7595857" y="3931383"/>
            <a:ext cx="0" cy="487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E8AD2AA5-7EC9-1ADB-9537-A44828A481FB}"/>
              </a:ext>
            </a:extLst>
          </p:cNvPr>
          <p:cNvSpPr txBox="1"/>
          <p:nvPr/>
        </p:nvSpPr>
        <p:spPr>
          <a:xfrm>
            <a:off x="9431559" y="3233892"/>
            <a:ext cx="2105409" cy="923330"/>
          </a:xfrm>
          <a:prstGeom prst="rect">
            <a:avLst/>
          </a:prstGeom>
          <a:noFill/>
        </p:spPr>
        <p:txBody>
          <a:bodyPr wrap="square" rtlCol="0">
            <a:spAutoFit/>
          </a:bodyPr>
          <a:lstStyle/>
          <a:p>
            <a:r>
              <a:rPr lang="en-US" dirty="0">
                <a:highlight>
                  <a:srgbClr val="FFFFFF"/>
                </a:highlight>
              </a:rPr>
              <a:t>What drives learners to take their 1</a:t>
            </a:r>
            <a:r>
              <a:rPr lang="en-US" baseline="30000" dirty="0">
                <a:highlight>
                  <a:srgbClr val="FFFFFF"/>
                </a:highlight>
              </a:rPr>
              <a:t>st</a:t>
            </a:r>
            <a:r>
              <a:rPr lang="en-US" dirty="0">
                <a:highlight>
                  <a:srgbClr val="FFFFFF"/>
                </a:highlight>
              </a:rPr>
              <a:t> GED Test?</a:t>
            </a:r>
          </a:p>
        </p:txBody>
      </p:sp>
      <p:sp>
        <p:nvSpPr>
          <p:cNvPr id="28" name="TextBox 27">
            <a:extLst>
              <a:ext uri="{FF2B5EF4-FFF2-40B4-BE49-F238E27FC236}">
                <a16:creationId xmlns:a16="http://schemas.microsoft.com/office/drawing/2014/main" id="{B78038C0-066D-61ED-73B7-54C415B67743}"/>
              </a:ext>
            </a:extLst>
          </p:cNvPr>
          <p:cNvSpPr txBox="1"/>
          <p:nvPr/>
        </p:nvSpPr>
        <p:spPr>
          <a:xfrm>
            <a:off x="9389400" y="2685324"/>
            <a:ext cx="2647950" cy="646331"/>
          </a:xfrm>
          <a:prstGeom prst="rect">
            <a:avLst/>
          </a:prstGeom>
          <a:noFill/>
        </p:spPr>
        <p:txBody>
          <a:bodyPr wrap="square" rtlCol="0">
            <a:spAutoFit/>
          </a:bodyPr>
          <a:lstStyle/>
          <a:p>
            <a:r>
              <a:rPr lang="en-US" sz="3600" b="1" dirty="0">
                <a:solidFill>
                  <a:srgbClr val="38A3A5"/>
                </a:solidFill>
              </a:rPr>
              <a:t>Question:</a:t>
            </a:r>
          </a:p>
        </p:txBody>
      </p:sp>
      <p:sp>
        <p:nvSpPr>
          <p:cNvPr id="33" name="TextBox 32">
            <a:extLst>
              <a:ext uri="{FF2B5EF4-FFF2-40B4-BE49-F238E27FC236}">
                <a16:creationId xmlns:a16="http://schemas.microsoft.com/office/drawing/2014/main" id="{03E63280-4B15-64DE-6C71-401E87E4323B}"/>
              </a:ext>
            </a:extLst>
          </p:cNvPr>
          <p:cNvSpPr txBox="1"/>
          <p:nvPr/>
        </p:nvSpPr>
        <p:spPr>
          <a:xfrm>
            <a:off x="769545" y="6371206"/>
            <a:ext cx="2690838" cy="369332"/>
          </a:xfrm>
          <a:prstGeom prst="rect">
            <a:avLst/>
          </a:prstGeom>
          <a:noFill/>
        </p:spPr>
        <p:txBody>
          <a:bodyPr wrap="square" rtlCol="0">
            <a:spAutoFit/>
          </a:bodyPr>
          <a:lstStyle/>
          <a:p>
            <a:r>
              <a:rPr lang="en-US" dirty="0">
                <a:solidFill>
                  <a:schemeClr val="tx1">
                    <a:lumMod val="50000"/>
                    <a:lumOff val="50000"/>
                  </a:schemeClr>
                </a:solidFill>
              </a:rPr>
              <a:t>Timeframe: last 2 years</a:t>
            </a:r>
          </a:p>
        </p:txBody>
      </p:sp>
    </p:spTree>
    <p:extLst>
      <p:ext uri="{BB962C8B-B14F-4D97-AF65-F5344CB8AC3E}">
        <p14:creationId xmlns:p14="http://schemas.microsoft.com/office/powerpoint/2010/main" val="400541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DF16847-A1E9-D3A4-B672-CB4787E8ACF7}"/>
              </a:ext>
            </a:extLst>
          </p:cNvPr>
          <p:cNvSpPr/>
          <p:nvPr/>
        </p:nvSpPr>
        <p:spPr>
          <a:xfrm>
            <a:off x="3799983" y="3289090"/>
            <a:ext cx="1839311" cy="167017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567868-318B-2FC6-0E61-883714EA51B8}"/>
              </a:ext>
            </a:extLst>
          </p:cNvPr>
          <p:cNvSpPr/>
          <p:nvPr/>
        </p:nvSpPr>
        <p:spPr>
          <a:xfrm>
            <a:off x="6547946" y="3289090"/>
            <a:ext cx="1839311" cy="167017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FC6319-57AC-3D86-7E90-11894F71509F}"/>
              </a:ext>
            </a:extLst>
          </p:cNvPr>
          <p:cNvSpPr/>
          <p:nvPr/>
        </p:nvSpPr>
        <p:spPr>
          <a:xfrm>
            <a:off x="5172077" y="1615318"/>
            <a:ext cx="1839311" cy="75674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C91F855-91B5-754C-6A1B-7BD3A8029984}"/>
              </a:ext>
            </a:extLst>
          </p:cNvPr>
          <p:cNvSpPr>
            <a:spLocks noGrp="1"/>
          </p:cNvSpPr>
          <p:nvPr>
            <p:ph type="sldNum" sz="quarter" idx="10"/>
          </p:nvPr>
        </p:nvSpPr>
        <p:spPr/>
        <p:txBody>
          <a:bodyPr/>
          <a:lstStyle/>
          <a:p>
            <a:fld id="{BAE26A2A-DE5F-EA41-900F-AB5C4F1D9848}" type="slidenum">
              <a:rPr lang="en-US" smtClean="0"/>
              <a:pPr/>
              <a:t>32</a:t>
            </a:fld>
            <a:endParaRPr lang="en-US" dirty="0"/>
          </a:p>
        </p:txBody>
      </p:sp>
      <p:pic>
        <p:nvPicPr>
          <p:cNvPr id="7" name="Graphic 6" descr="Man with solid fill">
            <a:extLst>
              <a:ext uri="{FF2B5EF4-FFF2-40B4-BE49-F238E27FC236}">
                <a16:creationId xmlns:a16="http://schemas.microsoft.com/office/drawing/2014/main" id="{435CBBD2-BFCA-8103-7C40-DE623A4C4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0402" y="3384721"/>
            <a:ext cx="914400" cy="914400"/>
          </a:xfrm>
          <a:prstGeom prst="rect">
            <a:avLst/>
          </a:prstGeom>
        </p:spPr>
      </p:pic>
      <p:pic>
        <p:nvPicPr>
          <p:cNvPr id="8" name="Graphic 7" descr="Man with solid fill">
            <a:extLst>
              <a:ext uri="{FF2B5EF4-FFF2-40B4-BE49-F238E27FC236}">
                <a16:creationId xmlns:a16="http://schemas.microsoft.com/office/drawing/2014/main" id="{A5A7A24B-080D-CD3D-F379-8574462621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7202" y="3384721"/>
            <a:ext cx="914400" cy="914400"/>
          </a:xfrm>
          <a:prstGeom prst="rect">
            <a:avLst/>
          </a:prstGeom>
        </p:spPr>
      </p:pic>
      <p:sp>
        <p:nvSpPr>
          <p:cNvPr id="11" name="TextBox 10">
            <a:extLst>
              <a:ext uri="{FF2B5EF4-FFF2-40B4-BE49-F238E27FC236}">
                <a16:creationId xmlns:a16="http://schemas.microsoft.com/office/drawing/2014/main" id="{1B1B81BA-96FA-0C58-93D5-FC1989A4A9E9}"/>
              </a:ext>
            </a:extLst>
          </p:cNvPr>
          <p:cNvSpPr txBox="1"/>
          <p:nvPr/>
        </p:nvSpPr>
        <p:spPr>
          <a:xfrm>
            <a:off x="6400802" y="4227207"/>
            <a:ext cx="2143125" cy="738664"/>
          </a:xfrm>
          <a:prstGeom prst="rect">
            <a:avLst/>
          </a:prstGeom>
          <a:noFill/>
        </p:spPr>
        <p:txBody>
          <a:bodyPr wrap="square" rtlCol="0">
            <a:spAutoFit/>
          </a:bodyPr>
          <a:lstStyle/>
          <a:p>
            <a:pPr algn="ctr"/>
            <a:r>
              <a:rPr lang="en-US" sz="2400" b="1" dirty="0">
                <a:solidFill>
                  <a:schemeClr val="accent6">
                    <a:lumMod val="75000"/>
                  </a:schemeClr>
                </a:solidFill>
              </a:rPr>
              <a:t>60%</a:t>
            </a:r>
            <a:r>
              <a:rPr lang="en-US" dirty="0"/>
              <a:t> likelihood to take 1</a:t>
            </a:r>
            <a:r>
              <a:rPr lang="en-US" baseline="30000" dirty="0"/>
              <a:t>st</a:t>
            </a:r>
            <a:r>
              <a:rPr lang="en-US" dirty="0"/>
              <a:t> GED Test</a:t>
            </a:r>
          </a:p>
        </p:txBody>
      </p:sp>
      <p:sp>
        <p:nvSpPr>
          <p:cNvPr id="12" name="TextBox 11">
            <a:extLst>
              <a:ext uri="{FF2B5EF4-FFF2-40B4-BE49-F238E27FC236}">
                <a16:creationId xmlns:a16="http://schemas.microsoft.com/office/drawing/2014/main" id="{783DF772-5D9F-5159-84C1-C220EAF472D4}"/>
              </a:ext>
            </a:extLst>
          </p:cNvPr>
          <p:cNvSpPr txBox="1"/>
          <p:nvPr/>
        </p:nvSpPr>
        <p:spPr>
          <a:xfrm>
            <a:off x="3648077" y="4246257"/>
            <a:ext cx="2143125" cy="738664"/>
          </a:xfrm>
          <a:prstGeom prst="rect">
            <a:avLst/>
          </a:prstGeom>
          <a:noFill/>
        </p:spPr>
        <p:txBody>
          <a:bodyPr wrap="square" rtlCol="0">
            <a:spAutoFit/>
          </a:bodyPr>
          <a:lstStyle/>
          <a:p>
            <a:pPr algn="ctr"/>
            <a:r>
              <a:rPr lang="en-US" sz="2400" b="1" dirty="0">
                <a:solidFill>
                  <a:schemeClr val="accent2">
                    <a:lumMod val="75000"/>
                  </a:schemeClr>
                </a:solidFill>
              </a:rPr>
              <a:t>13%</a:t>
            </a:r>
            <a:r>
              <a:rPr lang="en-US" dirty="0"/>
              <a:t> likelihood to take 1</a:t>
            </a:r>
            <a:r>
              <a:rPr lang="en-US" baseline="30000" dirty="0"/>
              <a:t>st</a:t>
            </a:r>
            <a:r>
              <a:rPr lang="en-US" dirty="0"/>
              <a:t> GED Test</a:t>
            </a:r>
          </a:p>
        </p:txBody>
      </p:sp>
      <p:sp>
        <p:nvSpPr>
          <p:cNvPr id="15" name="Title 7">
            <a:extLst>
              <a:ext uri="{FF2B5EF4-FFF2-40B4-BE49-F238E27FC236}">
                <a16:creationId xmlns:a16="http://schemas.microsoft.com/office/drawing/2014/main" id="{7848C640-CB61-59DA-3F55-978AC8780276}"/>
              </a:ext>
            </a:extLst>
          </p:cNvPr>
          <p:cNvSpPr>
            <a:spLocks noGrp="1"/>
          </p:cNvSpPr>
          <p:nvPr>
            <p:ph type="title"/>
          </p:nvPr>
        </p:nvSpPr>
        <p:spPr>
          <a:xfrm>
            <a:off x="470028" y="338864"/>
            <a:ext cx="11721972" cy="666457"/>
          </a:xfrm>
        </p:spPr>
        <p:txBody>
          <a:bodyPr vert="horz" lIns="0" tIns="0" rIns="0" bIns="0" rtlCol="0" anchor="b" anchorCtr="0">
            <a:normAutofit fontScale="90000"/>
          </a:bodyPr>
          <a:lstStyle/>
          <a:p>
            <a:r>
              <a:rPr lang="en-US" b="1" kern="1200" dirty="0">
                <a:latin typeface="Arial" panose="020B0604020202020204" pitchFamily="34" charset="0"/>
                <a:ea typeface="+mj-ea"/>
                <a:cs typeface="Arial" panose="020B0604020202020204" pitchFamily="34" charset="0"/>
              </a:rPr>
              <a:t>Taking a Ready has the most influence on taking 1</a:t>
            </a:r>
            <a:r>
              <a:rPr lang="en-US" b="1" kern="1200" baseline="30000" dirty="0">
                <a:latin typeface="Arial" panose="020B0604020202020204" pitchFamily="34" charset="0"/>
                <a:ea typeface="+mj-ea"/>
                <a:cs typeface="Arial" panose="020B0604020202020204" pitchFamily="34" charset="0"/>
              </a:rPr>
              <a:t>st</a:t>
            </a:r>
            <a:r>
              <a:rPr lang="en-US" b="1" kern="1200" dirty="0">
                <a:latin typeface="Arial" panose="020B0604020202020204" pitchFamily="34" charset="0"/>
                <a:ea typeface="+mj-ea"/>
                <a:cs typeface="Arial" panose="020B0604020202020204" pitchFamily="34" charset="0"/>
              </a:rPr>
              <a:t> Test</a:t>
            </a:r>
          </a:p>
        </p:txBody>
      </p:sp>
      <p:sp>
        <p:nvSpPr>
          <p:cNvPr id="16" name="TextBox 15">
            <a:extLst>
              <a:ext uri="{FF2B5EF4-FFF2-40B4-BE49-F238E27FC236}">
                <a16:creationId xmlns:a16="http://schemas.microsoft.com/office/drawing/2014/main" id="{6B91000B-E1A5-87E9-823C-37A6BFF1C0EB}"/>
              </a:ext>
            </a:extLst>
          </p:cNvPr>
          <p:cNvSpPr txBox="1"/>
          <p:nvPr/>
        </p:nvSpPr>
        <p:spPr>
          <a:xfrm>
            <a:off x="470028" y="5816343"/>
            <a:ext cx="5754913" cy="646331"/>
          </a:xfrm>
          <a:prstGeom prst="rect">
            <a:avLst/>
          </a:prstGeom>
          <a:noFill/>
        </p:spPr>
        <p:txBody>
          <a:bodyPr wrap="square" rtlCol="0">
            <a:spAutoFit/>
          </a:bodyPr>
          <a:lstStyle/>
          <a:p>
            <a:pPr marL="342900" indent="-342900">
              <a:buAutoNum type="arabicPeriod"/>
            </a:pPr>
            <a:r>
              <a:rPr lang="en-US" dirty="0">
                <a:highlight>
                  <a:srgbClr val="FFFFFF"/>
                </a:highlight>
              </a:rPr>
              <a:t>What features drive learners to take a GED Ready? </a:t>
            </a:r>
          </a:p>
          <a:p>
            <a:pPr marL="342900" indent="-342900">
              <a:buAutoNum type="arabicPeriod"/>
            </a:pPr>
            <a:r>
              <a:rPr lang="en-US" dirty="0">
                <a:highlight>
                  <a:srgbClr val="FFFFFF"/>
                </a:highlight>
              </a:rPr>
              <a:t>Why are some Ready takers not taking a GED Test?</a:t>
            </a:r>
          </a:p>
        </p:txBody>
      </p:sp>
      <p:sp>
        <p:nvSpPr>
          <p:cNvPr id="17" name="TextBox 16">
            <a:extLst>
              <a:ext uri="{FF2B5EF4-FFF2-40B4-BE49-F238E27FC236}">
                <a16:creationId xmlns:a16="http://schemas.microsoft.com/office/drawing/2014/main" id="{DD396230-84E8-945C-41E7-298C765F64CF}"/>
              </a:ext>
            </a:extLst>
          </p:cNvPr>
          <p:cNvSpPr txBox="1"/>
          <p:nvPr/>
        </p:nvSpPr>
        <p:spPr>
          <a:xfrm>
            <a:off x="5024437" y="1798427"/>
            <a:ext cx="2143125" cy="369332"/>
          </a:xfrm>
          <a:prstGeom prst="rect">
            <a:avLst/>
          </a:prstGeom>
          <a:noFill/>
        </p:spPr>
        <p:txBody>
          <a:bodyPr wrap="square" rtlCol="0">
            <a:spAutoFit/>
          </a:bodyPr>
          <a:lstStyle/>
          <a:p>
            <a:pPr algn="ctr"/>
            <a:r>
              <a:rPr lang="en-US" dirty="0"/>
              <a:t>Has taken a Ready?</a:t>
            </a:r>
          </a:p>
        </p:txBody>
      </p:sp>
      <p:cxnSp>
        <p:nvCxnSpPr>
          <p:cNvPr id="22" name="Connector: Elbow 21">
            <a:extLst>
              <a:ext uri="{FF2B5EF4-FFF2-40B4-BE49-F238E27FC236}">
                <a16:creationId xmlns:a16="http://schemas.microsoft.com/office/drawing/2014/main" id="{370B5BC2-2680-2D6D-5720-3ECED6BE23C1}"/>
              </a:ext>
            </a:extLst>
          </p:cNvPr>
          <p:cNvCxnSpPr>
            <a:stCxn id="18" idx="2"/>
            <a:endCxn id="19" idx="0"/>
          </p:cNvCxnSpPr>
          <p:nvPr/>
        </p:nvCxnSpPr>
        <p:spPr>
          <a:xfrm rot="5400000">
            <a:off x="4947173" y="2144529"/>
            <a:ext cx="917027" cy="137209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 Elbow 23">
            <a:extLst>
              <a:ext uri="{FF2B5EF4-FFF2-40B4-BE49-F238E27FC236}">
                <a16:creationId xmlns:a16="http://schemas.microsoft.com/office/drawing/2014/main" id="{75EB469B-37E2-9F58-A8F5-AB97F2B18123}"/>
              </a:ext>
            </a:extLst>
          </p:cNvPr>
          <p:cNvCxnSpPr>
            <a:stCxn id="18" idx="2"/>
            <a:endCxn id="20" idx="0"/>
          </p:cNvCxnSpPr>
          <p:nvPr/>
        </p:nvCxnSpPr>
        <p:spPr>
          <a:xfrm rot="16200000" flipH="1">
            <a:off x="6321154" y="2142641"/>
            <a:ext cx="917027" cy="137586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94F7F27C-F45A-8FBF-E76F-6F8BB6FC4CA2}"/>
              </a:ext>
            </a:extLst>
          </p:cNvPr>
          <p:cNvSpPr txBox="1"/>
          <p:nvPr/>
        </p:nvSpPr>
        <p:spPr>
          <a:xfrm>
            <a:off x="6351043" y="2534030"/>
            <a:ext cx="1103585" cy="338554"/>
          </a:xfrm>
          <a:prstGeom prst="rect">
            <a:avLst/>
          </a:prstGeom>
          <a:noFill/>
        </p:spPr>
        <p:txBody>
          <a:bodyPr wrap="square" rtlCol="0">
            <a:spAutoFit/>
          </a:bodyPr>
          <a:lstStyle/>
          <a:p>
            <a:pPr algn="ctr"/>
            <a:r>
              <a:rPr lang="en-US" sz="1600" dirty="0"/>
              <a:t>yes</a:t>
            </a:r>
          </a:p>
        </p:txBody>
      </p:sp>
      <p:sp>
        <p:nvSpPr>
          <p:cNvPr id="26" name="TextBox 25">
            <a:extLst>
              <a:ext uri="{FF2B5EF4-FFF2-40B4-BE49-F238E27FC236}">
                <a16:creationId xmlns:a16="http://schemas.microsoft.com/office/drawing/2014/main" id="{7880E9AE-2C6A-C12D-7D8B-D10081545B9D}"/>
              </a:ext>
            </a:extLst>
          </p:cNvPr>
          <p:cNvSpPr txBox="1"/>
          <p:nvPr/>
        </p:nvSpPr>
        <p:spPr>
          <a:xfrm>
            <a:off x="4747889" y="2534410"/>
            <a:ext cx="1103585" cy="338554"/>
          </a:xfrm>
          <a:prstGeom prst="rect">
            <a:avLst/>
          </a:prstGeom>
          <a:noFill/>
        </p:spPr>
        <p:txBody>
          <a:bodyPr wrap="square" rtlCol="0">
            <a:spAutoFit/>
          </a:bodyPr>
          <a:lstStyle/>
          <a:p>
            <a:pPr algn="ctr"/>
            <a:r>
              <a:rPr lang="en-US" sz="1600" dirty="0"/>
              <a:t>no</a:t>
            </a:r>
          </a:p>
        </p:txBody>
      </p:sp>
      <p:sp>
        <p:nvSpPr>
          <p:cNvPr id="27" name="TextBox 26">
            <a:extLst>
              <a:ext uri="{FF2B5EF4-FFF2-40B4-BE49-F238E27FC236}">
                <a16:creationId xmlns:a16="http://schemas.microsoft.com/office/drawing/2014/main" id="{AB099B62-10AB-9BCC-CAD8-264DFE316EF2}"/>
              </a:ext>
            </a:extLst>
          </p:cNvPr>
          <p:cNvSpPr txBox="1"/>
          <p:nvPr/>
        </p:nvSpPr>
        <p:spPr>
          <a:xfrm>
            <a:off x="449068" y="5290944"/>
            <a:ext cx="2647950" cy="646331"/>
          </a:xfrm>
          <a:prstGeom prst="rect">
            <a:avLst/>
          </a:prstGeom>
          <a:noFill/>
        </p:spPr>
        <p:txBody>
          <a:bodyPr wrap="square" rtlCol="0">
            <a:spAutoFit/>
          </a:bodyPr>
          <a:lstStyle/>
          <a:p>
            <a:r>
              <a:rPr lang="en-US" sz="3600" b="1" dirty="0">
                <a:solidFill>
                  <a:srgbClr val="38A3A5"/>
                </a:solidFill>
              </a:rPr>
              <a:t>Questions:</a:t>
            </a:r>
          </a:p>
        </p:txBody>
      </p:sp>
    </p:spTree>
    <p:extLst>
      <p:ext uri="{BB962C8B-B14F-4D97-AF65-F5344CB8AC3E}">
        <p14:creationId xmlns:p14="http://schemas.microsoft.com/office/powerpoint/2010/main" val="170605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6A2D-4E87-6D2B-DDA0-CBD718306C8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21FBEC3-8F47-65E7-765B-1A4A1D4C65A2}"/>
              </a:ext>
            </a:extLst>
          </p:cNvPr>
          <p:cNvSpPr>
            <a:spLocks noGrp="1"/>
          </p:cNvSpPr>
          <p:nvPr>
            <p:ph type="title"/>
          </p:nvPr>
        </p:nvSpPr>
        <p:spPr>
          <a:xfrm>
            <a:off x="401444" y="525111"/>
            <a:ext cx="11351941" cy="1165587"/>
          </a:xfrm>
        </p:spPr>
        <p:txBody>
          <a:bodyPr vert="horz" lIns="0" tIns="0" rIns="0" bIns="0" rtlCol="0" anchor="t" anchorCtr="0">
            <a:normAutofit/>
          </a:bodyPr>
          <a:lstStyle/>
          <a:p>
            <a:r>
              <a:rPr lang="en-US" b="1" kern="1200" dirty="0"/>
              <a:t>Predictive Analysis – How does it work?</a:t>
            </a:r>
          </a:p>
        </p:txBody>
      </p:sp>
      <p:sp>
        <p:nvSpPr>
          <p:cNvPr id="5" name="Slide Number Placeholder 4">
            <a:extLst>
              <a:ext uri="{FF2B5EF4-FFF2-40B4-BE49-F238E27FC236}">
                <a16:creationId xmlns:a16="http://schemas.microsoft.com/office/drawing/2014/main" id="{DA6AF055-651E-8D2B-0FE6-91ABED797774}"/>
              </a:ext>
            </a:extLst>
          </p:cNvPr>
          <p:cNvSpPr>
            <a:spLocks noGrp="1"/>
          </p:cNvSpPr>
          <p:nvPr>
            <p:ph type="sldNum" sz="quarter" idx="12"/>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33</a:t>
            </a:fld>
            <a:endParaRPr lang="en-US"/>
          </a:p>
        </p:txBody>
      </p:sp>
      <p:graphicFrame>
        <p:nvGraphicFramePr>
          <p:cNvPr id="11" name="Content Placeholder 8">
            <a:extLst>
              <a:ext uri="{FF2B5EF4-FFF2-40B4-BE49-F238E27FC236}">
                <a16:creationId xmlns:a16="http://schemas.microsoft.com/office/drawing/2014/main" id="{DCDEA498-2356-C3CA-D845-5104617EA4B9}"/>
              </a:ext>
            </a:extLst>
          </p:cNvPr>
          <p:cNvGraphicFramePr/>
          <p:nvPr>
            <p:extLst>
              <p:ext uri="{D42A27DB-BD31-4B8C-83A1-F6EECF244321}">
                <p14:modId xmlns:p14="http://schemas.microsoft.com/office/powerpoint/2010/main" val="142454245"/>
              </p:ext>
            </p:extLst>
          </p:nvPr>
        </p:nvGraphicFramePr>
        <p:xfrm>
          <a:off x="401444" y="1825625"/>
          <a:ext cx="11351941" cy="404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849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AE275-AADD-5994-5AD9-FF273E07062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AFD51C-B722-171E-D2DB-D15344F1BD01}"/>
              </a:ext>
            </a:extLst>
          </p:cNvPr>
          <p:cNvSpPr>
            <a:spLocks noGrp="1"/>
          </p:cNvSpPr>
          <p:nvPr>
            <p:ph type="sldNum" sz="quarter" idx="10"/>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34</a:t>
            </a:fld>
            <a:endParaRPr lang="en-US"/>
          </a:p>
        </p:txBody>
      </p:sp>
      <p:sp>
        <p:nvSpPr>
          <p:cNvPr id="15" name="Isosceles Triangle 14">
            <a:extLst>
              <a:ext uri="{FF2B5EF4-FFF2-40B4-BE49-F238E27FC236}">
                <a16:creationId xmlns:a16="http://schemas.microsoft.com/office/drawing/2014/main" id="{315341DA-186C-138F-926A-01812F3D5691}"/>
              </a:ext>
            </a:extLst>
          </p:cNvPr>
          <p:cNvSpPr/>
          <p:nvPr/>
        </p:nvSpPr>
        <p:spPr>
          <a:xfrm>
            <a:off x="5491655" y="2070534"/>
            <a:ext cx="1208690" cy="998483"/>
          </a:xfrm>
          <a:prstGeom prst="triangle">
            <a:avLst/>
          </a:prstGeom>
          <a:solidFill>
            <a:schemeClr val="accent6">
              <a:lumMod val="60000"/>
              <a:lumOff val="4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625D737D-5098-3F99-794C-4FED228C1D1C}"/>
              </a:ext>
            </a:extLst>
          </p:cNvPr>
          <p:cNvSpPr/>
          <p:nvPr/>
        </p:nvSpPr>
        <p:spPr>
          <a:xfrm>
            <a:off x="4976651" y="3111059"/>
            <a:ext cx="2243953" cy="851335"/>
          </a:xfrm>
          <a:prstGeom prst="trapezoid">
            <a:avLst>
              <a:gd name="adj" fmla="val 58778"/>
            </a:avLst>
          </a:prstGeom>
          <a:solidFill>
            <a:schemeClr val="accent4">
              <a:lumMod val="60000"/>
              <a:lumOff val="4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B9E1568E-604F-152A-52DF-323DAA58EABB}"/>
              </a:ext>
            </a:extLst>
          </p:cNvPr>
          <p:cNvSpPr/>
          <p:nvPr/>
        </p:nvSpPr>
        <p:spPr>
          <a:xfrm>
            <a:off x="4466900" y="4007066"/>
            <a:ext cx="3258202" cy="851335"/>
          </a:xfrm>
          <a:prstGeom prst="trapezoid">
            <a:avLst>
              <a:gd name="adj" fmla="val 58778"/>
            </a:avLst>
          </a:prstGeom>
          <a:solidFill>
            <a:srgbClr val="9CCFD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63B69DCD-C6B3-0A50-9613-415D901F420A}"/>
              </a:ext>
            </a:extLst>
          </p:cNvPr>
          <p:cNvSpPr/>
          <p:nvPr/>
        </p:nvSpPr>
        <p:spPr>
          <a:xfrm>
            <a:off x="3930869" y="4903072"/>
            <a:ext cx="4340771" cy="898635"/>
          </a:xfrm>
          <a:prstGeom prst="trapezoid">
            <a:avLst>
              <a:gd name="adj" fmla="val 58778"/>
            </a:avLst>
          </a:prstGeom>
          <a:solidFill>
            <a:schemeClr val="accent3">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15400BD-4F90-60B4-4282-922A5A3FAFF0}"/>
              </a:ext>
            </a:extLst>
          </p:cNvPr>
          <p:cNvSpPr txBox="1"/>
          <p:nvPr/>
        </p:nvSpPr>
        <p:spPr>
          <a:xfrm>
            <a:off x="5323489" y="2522366"/>
            <a:ext cx="1545021" cy="369332"/>
          </a:xfrm>
          <a:prstGeom prst="rect">
            <a:avLst/>
          </a:prstGeom>
          <a:noFill/>
        </p:spPr>
        <p:txBody>
          <a:bodyPr wrap="square" rtlCol="0">
            <a:spAutoFit/>
          </a:bodyPr>
          <a:lstStyle/>
          <a:p>
            <a:pPr algn="ctr"/>
            <a:r>
              <a:rPr lang="en-US" dirty="0"/>
              <a:t>Age</a:t>
            </a:r>
          </a:p>
        </p:txBody>
      </p:sp>
      <p:sp>
        <p:nvSpPr>
          <p:cNvPr id="22" name="TextBox 21">
            <a:extLst>
              <a:ext uri="{FF2B5EF4-FFF2-40B4-BE49-F238E27FC236}">
                <a16:creationId xmlns:a16="http://schemas.microsoft.com/office/drawing/2014/main" id="{5741676E-FAA3-EBC1-0B8B-B5B7E17A6167}"/>
              </a:ext>
            </a:extLst>
          </p:cNvPr>
          <p:cNvSpPr txBox="1"/>
          <p:nvPr/>
        </p:nvSpPr>
        <p:spPr>
          <a:xfrm>
            <a:off x="4424856" y="4258719"/>
            <a:ext cx="3342286" cy="369332"/>
          </a:xfrm>
          <a:prstGeom prst="rect">
            <a:avLst/>
          </a:prstGeom>
          <a:noFill/>
        </p:spPr>
        <p:txBody>
          <a:bodyPr wrap="square" rtlCol="0">
            <a:spAutoFit/>
          </a:bodyPr>
          <a:lstStyle/>
          <a:p>
            <a:pPr algn="ctr"/>
            <a:r>
              <a:rPr lang="en-US" dirty="0"/>
              <a:t>Motivation</a:t>
            </a:r>
          </a:p>
        </p:txBody>
      </p:sp>
      <p:sp>
        <p:nvSpPr>
          <p:cNvPr id="23" name="TextBox 22">
            <a:extLst>
              <a:ext uri="{FF2B5EF4-FFF2-40B4-BE49-F238E27FC236}">
                <a16:creationId xmlns:a16="http://schemas.microsoft.com/office/drawing/2014/main" id="{598A8CE7-D302-BAA1-D81E-05021EDE1E1C}"/>
              </a:ext>
            </a:extLst>
          </p:cNvPr>
          <p:cNvSpPr txBox="1"/>
          <p:nvPr/>
        </p:nvSpPr>
        <p:spPr>
          <a:xfrm>
            <a:off x="4424856" y="3243310"/>
            <a:ext cx="3342286" cy="646331"/>
          </a:xfrm>
          <a:prstGeom prst="rect">
            <a:avLst/>
          </a:prstGeom>
          <a:noFill/>
        </p:spPr>
        <p:txBody>
          <a:bodyPr wrap="square" rtlCol="0">
            <a:spAutoFit/>
          </a:bodyPr>
          <a:lstStyle/>
          <a:p>
            <a:pPr algn="ctr"/>
            <a:r>
              <a:rPr lang="en-US" dirty="0"/>
              <a:t>Product </a:t>
            </a:r>
          </a:p>
          <a:p>
            <a:pPr algn="ctr"/>
            <a:r>
              <a:rPr lang="en-US" dirty="0"/>
              <a:t>Purchases</a:t>
            </a:r>
          </a:p>
        </p:txBody>
      </p:sp>
      <p:sp>
        <p:nvSpPr>
          <p:cNvPr id="24" name="TextBox 23">
            <a:extLst>
              <a:ext uri="{FF2B5EF4-FFF2-40B4-BE49-F238E27FC236}">
                <a16:creationId xmlns:a16="http://schemas.microsoft.com/office/drawing/2014/main" id="{8FE6F484-196A-B3D0-30EC-F0D8BF8C21BD}"/>
              </a:ext>
            </a:extLst>
          </p:cNvPr>
          <p:cNvSpPr txBox="1"/>
          <p:nvPr/>
        </p:nvSpPr>
        <p:spPr>
          <a:xfrm>
            <a:off x="4424856" y="5167723"/>
            <a:ext cx="3342286" cy="369332"/>
          </a:xfrm>
          <a:prstGeom prst="rect">
            <a:avLst/>
          </a:prstGeom>
          <a:noFill/>
        </p:spPr>
        <p:txBody>
          <a:bodyPr wrap="square" rtlCol="0">
            <a:spAutoFit/>
          </a:bodyPr>
          <a:lstStyle/>
          <a:p>
            <a:pPr algn="ctr"/>
            <a:r>
              <a:rPr lang="en-US" dirty="0"/>
              <a:t>Other demographic data</a:t>
            </a:r>
          </a:p>
        </p:txBody>
      </p:sp>
      <p:cxnSp>
        <p:nvCxnSpPr>
          <p:cNvPr id="26" name="Straight Connector 25">
            <a:extLst>
              <a:ext uri="{FF2B5EF4-FFF2-40B4-BE49-F238E27FC236}">
                <a16:creationId xmlns:a16="http://schemas.microsoft.com/office/drawing/2014/main" id="{B1C6EEF4-25FF-3651-6C80-ED33EB079CF7}"/>
              </a:ext>
            </a:extLst>
          </p:cNvPr>
          <p:cNvCxnSpPr>
            <a:cxnSpLocks/>
          </p:cNvCxnSpPr>
          <p:nvPr/>
        </p:nvCxnSpPr>
        <p:spPr>
          <a:xfrm flipH="1">
            <a:off x="3304515" y="2070534"/>
            <a:ext cx="2697933"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9C1C302A-A90D-C4F3-9697-F271DACE1143}"/>
              </a:ext>
            </a:extLst>
          </p:cNvPr>
          <p:cNvCxnSpPr>
            <a:cxnSpLocks/>
          </p:cNvCxnSpPr>
          <p:nvPr/>
        </p:nvCxnSpPr>
        <p:spPr>
          <a:xfrm flipH="1">
            <a:off x="3304515" y="5799057"/>
            <a:ext cx="561315"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EE97C0E1-FB41-90D3-753C-509CD1785142}"/>
              </a:ext>
            </a:extLst>
          </p:cNvPr>
          <p:cNvCxnSpPr/>
          <p:nvPr/>
        </p:nvCxnSpPr>
        <p:spPr>
          <a:xfrm>
            <a:off x="3422210" y="2070534"/>
            <a:ext cx="0" cy="3731173"/>
          </a:xfrm>
          <a:prstGeom prst="line">
            <a:avLst/>
          </a:prstGeom>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3067408B-BA2D-1AB6-45E2-5E4962FB4D0C}"/>
              </a:ext>
            </a:extLst>
          </p:cNvPr>
          <p:cNvSpPr txBox="1"/>
          <p:nvPr/>
        </p:nvSpPr>
        <p:spPr>
          <a:xfrm>
            <a:off x="1583358" y="1895150"/>
            <a:ext cx="2348931" cy="338554"/>
          </a:xfrm>
          <a:prstGeom prst="rect">
            <a:avLst/>
          </a:prstGeom>
          <a:noFill/>
        </p:spPr>
        <p:txBody>
          <a:bodyPr wrap="square" rtlCol="0">
            <a:spAutoFit/>
          </a:bodyPr>
          <a:lstStyle/>
          <a:p>
            <a:pPr algn="ctr"/>
            <a:r>
              <a:rPr lang="en-US" sz="1600" dirty="0"/>
              <a:t>High impact</a:t>
            </a:r>
          </a:p>
        </p:txBody>
      </p:sp>
      <p:sp>
        <p:nvSpPr>
          <p:cNvPr id="34" name="TextBox 33">
            <a:extLst>
              <a:ext uri="{FF2B5EF4-FFF2-40B4-BE49-F238E27FC236}">
                <a16:creationId xmlns:a16="http://schemas.microsoft.com/office/drawing/2014/main" id="{8A8A5338-43EE-19E7-FD91-0C8D95BCE38C}"/>
              </a:ext>
            </a:extLst>
          </p:cNvPr>
          <p:cNvSpPr txBox="1"/>
          <p:nvPr/>
        </p:nvSpPr>
        <p:spPr>
          <a:xfrm>
            <a:off x="1607431" y="5617722"/>
            <a:ext cx="2348931" cy="338554"/>
          </a:xfrm>
          <a:prstGeom prst="rect">
            <a:avLst/>
          </a:prstGeom>
          <a:noFill/>
        </p:spPr>
        <p:txBody>
          <a:bodyPr wrap="square" rtlCol="0">
            <a:spAutoFit/>
          </a:bodyPr>
          <a:lstStyle/>
          <a:p>
            <a:pPr algn="ctr"/>
            <a:r>
              <a:rPr lang="en-US" sz="1600" dirty="0"/>
              <a:t>Low impact</a:t>
            </a:r>
          </a:p>
        </p:txBody>
      </p:sp>
      <p:sp>
        <p:nvSpPr>
          <p:cNvPr id="4" name="Title 7">
            <a:extLst>
              <a:ext uri="{FF2B5EF4-FFF2-40B4-BE49-F238E27FC236}">
                <a16:creationId xmlns:a16="http://schemas.microsoft.com/office/drawing/2014/main" id="{29EF260A-5094-A3C5-851E-339C0E3AFCAE}"/>
              </a:ext>
            </a:extLst>
          </p:cNvPr>
          <p:cNvSpPr txBox="1">
            <a:spLocks/>
          </p:cNvSpPr>
          <p:nvPr/>
        </p:nvSpPr>
        <p:spPr>
          <a:xfrm>
            <a:off x="401443" y="424356"/>
            <a:ext cx="11721972" cy="666457"/>
          </a:xfrm>
          <a:prstGeom prst="rect">
            <a:avLst/>
          </a:prstGeom>
        </p:spPr>
        <p:txBody>
          <a:bodyPr vert="horz" lIns="0" tIns="0" rIns="0" bIns="0" rtlCol="0" anchor="b" anchorCtr="0">
            <a:normAutofit fontScale="92500"/>
          </a:bodyPr>
          <a:lst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latin typeface="Arial"/>
                <a:cs typeface="Arial"/>
              </a:rPr>
              <a:t>Impact of Features in Predicting Taking a GED Ready</a:t>
            </a:r>
            <a:r>
              <a:rPr lang="en-US" baseline="30000" dirty="0">
                <a:latin typeface="Arial"/>
                <a:cs typeface="Arial"/>
              </a:rPr>
              <a:t>®</a:t>
            </a:r>
            <a:endParaRPr lang="en-US" dirty="0"/>
          </a:p>
        </p:txBody>
      </p:sp>
    </p:spTree>
    <p:extLst>
      <p:ext uri="{BB962C8B-B14F-4D97-AF65-F5344CB8AC3E}">
        <p14:creationId xmlns:p14="http://schemas.microsoft.com/office/powerpoint/2010/main" val="2824430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A6399-674C-F702-D152-26C03208691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EC469D-436F-7590-637A-E029664BB9A4}"/>
              </a:ext>
            </a:extLst>
          </p:cNvPr>
          <p:cNvSpPr>
            <a:spLocks noGrp="1"/>
          </p:cNvSpPr>
          <p:nvPr>
            <p:ph type="sldNum" sz="quarter" idx="10"/>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35</a:t>
            </a:fld>
            <a:endParaRPr lang="en-US"/>
          </a:p>
        </p:txBody>
      </p:sp>
      <p:sp>
        <p:nvSpPr>
          <p:cNvPr id="8" name="Title 7">
            <a:extLst>
              <a:ext uri="{FF2B5EF4-FFF2-40B4-BE49-F238E27FC236}">
                <a16:creationId xmlns:a16="http://schemas.microsoft.com/office/drawing/2014/main" id="{47513665-AFB4-75A3-8E58-72F32CA541F1}"/>
              </a:ext>
            </a:extLst>
          </p:cNvPr>
          <p:cNvSpPr>
            <a:spLocks noGrp="1"/>
          </p:cNvSpPr>
          <p:nvPr>
            <p:ph type="title"/>
          </p:nvPr>
        </p:nvSpPr>
        <p:spPr>
          <a:xfrm>
            <a:off x="301863" y="416922"/>
            <a:ext cx="11764014" cy="669219"/>
          </a:xfrm>
        </p:spPr>
        <p:txBody>
          <a:bodyPr vert="horz" lIns="0" tIns="0" rIns="0" bIns="0" rtlCol="0" anchor="b" anchorCtr="0">
            <a:normAutofit/>
          </a:bodyPr>
          <a:lstStyle/>
          <a:p>
            <a:r>
              <a:rPr lang="en-US" dirty="0">
                <a:latin typeface="Arial"/>
                <a:cs typeface="Arial"/>
              </a:rPr>
              <a:t>Decision Tree of Likelihood to Take a GED Ready</a:t>
            </a:r>
            <a:r>
              <a:rPr lang="en-US" baseline="30000" dirty="0">
                <a:latin typeface="Arial"/>
                <a:cs typeface="Arial"/>
              </a:rPr>
              <a:t>®</a:t>
            </a:r>
            <a:endParaRPr lang="en-US" b="1" kern="1200" dirty="0">
              <a:latin typeface="Arial" panose="020B0604020202020204" pitchFamily="34" charset="0"/>
              <a:ea typeface="+mj-ea"/>
              <a:cs typeface="Arial" panose="020B0604020202020204" pitchFamily="34" charset="0"/>
            </a:endParaRPr>
          </a:p>
        </p:txBody>
      </p:sp>
      <p:sp>
        <p:nvSpPr>
          <p:cNvPr id="17" name="Rectangle 16">
            <a:extLst>
              <a:ext uri="{FF2B5EF4-FFF2-40B4-BE49-F238E27FC236}">
                <a16:creationId xmlns:a16="http://schemas.microsoft.com/office/drawing/2014/main" id="{7DF43FC6-06CF-F45C-1A9B-3C74A0876244}"/>
              </a:ext>
            </a:extLst>
          </p:cNvPr>
          <p:cNvSpPr/>
          <p:nvPr/>
        </p:nvSpPr>
        <p:spPr>
          <a:xfrm>
            <a:off x="4992415" y="1766230"/>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92AD32A-C32F-59EB-CC10-28195317053C}"/>
              </a:ext>
            </a:extLst>
          </p:cNvPr>
          <p:cNvSpPr/>
          <p:nvPr/>
        </p:nvSpPr>
        <p:spPr>
          <a:xfrm>
            <a:off x="7162798" y="3188794"/>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8DC67A7-7D91-ECFC-74F0-56A311F6A32F}"/>
              </a:ext>
            </a:extLst>
          </p:cNvPr>
          <p:cNvSpPr/>
          <p:nvPr/>
        </p:nvSpPr>
        <p:spPr>
          <a:xfrm>
            <a:off x="2816770" y="3185128"/>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DAA23DF-F206-D338-8E39-92E0C042DA71}"/>
              </a:ext>
            </a:extLst>
          </p:cNvPr>
          <p:cNvSpPr/>
          <p:nvPr/>
        </p:nvSpPr>
        <p:spPr>
          <a:xfrm>
            <a:off x="1715812" y="4581420"/>
            <a:ext cx="1839311" cy="75674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7F3243E-FDE3-F00B-B51C-100102450C2D}"/>
              </a:ext>
            </a:extLst>
          </p:cNvPr>
          <p:cNvSpPr/>
          <p:nvPr/>
        </p:nvSpPr>
        <p:spPr>
          <a:xfrm>
            <a:off x="3899336" y="4581419"/>
            <a:ext cx="1839311" cy="75674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C0A5F43-AAB1-81DE-1FFD-B99E958DD159}"/>
              </a:ext>
            </a:extLst>
          </p:cNvPr>
          <p:cNvSpPr txBox="1"/>
          <p:nvPr/>
        </p:nvSpPr>
        <p:spPr>
          <a:xfrm>
            <a:off x="4992416" y="1847771"/>
            <a:ext cx="1839310" cy="646331"/>
          </a:xfrm>
          <a:prstGeom prst="rect">
            <a:avLst/>
          </a:prstGeom>
          <a:noFill/>
        </p:spPr>
        <p:txBody>
          <a:bodyPr wrap="square" rtlCol="0">
            <a:spAutoFit/>
          </a:bodyPr>
          <a:lstStyle/>
          <a:p>
            <a:pPr algn="ctr"/>
            <a:r>
              <a:rPr lang="en-US" dirty="0"/>
              <a:t>Purchased Products &gt; 0</a:t>
            </a:r>
          </a:p>
        </p:txBody>
      </p:sp>
      <p:cxnSp>
        <p:nvCxnSpPr>
          <p:cNvPr id="39" name="Straight Connector 38">
            <a:extLst>
              <a:ext uri="{FF2B5EF4-FFF2-40B4-BE49-F238E27FC236}">
                <a16:creationId xmlns:a16="http://schemas.microsoft.com/office/drawing/2014/main" id="{A2D7DF80-34AD-9CF1-CAF4-E23196410AC0}"/>
              </a:ext>
            </a:extLst>
          </p:cNvPr>
          <p:cNvCxnSpPr>
            <a:cxnSpLocks/>
          </p:cNvCxnSpPr>
          <p:nvPr/>
        </p:nvCxnSpPr>
        <p:spPr>
          <a:xfrm>
            <a:off x="5912071" y="2533485"/>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D8F27747-9D8B-BFDE-8A9E-AE35CBC0BA8E}"/>
              </a:ext>
            </a:extLst>
          </p:cNvPr>
          <p:cNvCxnSpPr>
            <a:cxnSpLocks/>
          </p:cNvCxnSpPr>
          <p:nvPr/>
        </p:nvCxnSpPr>
        <p:spPr>
          <a:xfrm>
            <a:off x="3715406" y="2864034"/>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60A137E-018A-90FC-7AD0-427BA72CB0D8}"/>
              </a:ext>
            </a:extLst>
          </p:cNvPr>
          <p:cNvCxnSpPr>
            <a:cxnSpLocks/>
          </p:cNvCxnSpPr>
          <p:nvPr/>
        </p:nvCxnSpPr>
        <p:spPr>
          <a:xfrm>
            <a:off x="8082453" y="2858743"/>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B3F6CBC-31EE-81CA-708D-219C030E9FA5}"/>
              </a:ext>
            </a:extLst>
          </p:cNvPr>
          <p:cNvCxnSpPr/>
          <p:nvPr/>
        </p:nvCxnSpPr>
        <p:spPr>
          <a:xfrm>
            <a:off x="3715406" y="2864034"/>
            <a:ext cx="4367047"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35C5631-704B-0E54-D797-F75CD3424585}"/>
              </a:ext>
            </a:extLst>
          </p:cNvPr>
          <p:cNvCxnSpPr>
            <a:cxnSpLocks/>
          </p:cNvCxnSpPr>
          <p:nvPr/>
        </p:nvCxnSpPr>
        <p:spPr>
          <a:xfrm>
            <a:off x="3728547" y="3933725"/>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AAA6B5D-5CEB-0B9A-8839-4411CF847AB5}"/>
              </a:ext>
            </a:extLst>
          </p:cNvPr>
          <p:cNvCxnSpPr>
            <a:cxnSpLocks/>
          </p:cNvCxnSpPr>
          <p:nvPr/>
        </p:nvCxnSpPr>
        <p:spPr>
          <a:xfrm>
            <a:off x="2635467" y="4252672"/>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4A852272-F08C-6B89-70F9-D0B68E003961}"/>
              </a:ext>
            </a:extLst>
          </p:cNvPr>
          <p:cNvCxnSpPr>
            <a:cxnSpLocks/>
          </p:cNvCxnSpPr>
          <p:nvPr/>
        </p:nvCxnSpPr>
        <p:spPr>
          <a:xfrm>
            <a:off x="4821617" y="4251273"/>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EFC7532B-6AE5-845F-8AAF-1DFAFFABF991}"/>
              </a:ext>
            </a:extLst>
          </p:cNvPr>
          <p:cNvCxnSpPr>
            <a:cxnSpLocks/>
          </p:cNvCxnSpPr>
          <p:nvPr/>
        </p:nvCxnSpPr>
        <p:spPr>
          <a:xfrm>
            <a:off x="2635467" y="4256654"/>
            <a:ext cx="2183524"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E6FB4C5-E05A-E21A-447C-DAA7D5D7D785}"/>
              </a:ext>
            </a:extLst>
          </p:cNvPr>
          <p:cNvCxnSpPr>
            <a:cxnSpLocks/>
          </p:cNvCxnSpPr>
          <p:nvPr/>
        </p:nvCxnSpPr>
        <p:spPr>
          <a:xfrm>
            <a:off x="8074576" y="3949340"/>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2300496-5952-0932-DF9B-A2DA9674BE5C}"/>
              </a:ext>
            </a:extLst>
          </p:cNvPr>
          <p:cNvCxnSpPr>
            <a:cxnSpLocks/>
          </p:cNvCxnSpPr>
          <p:nvPr/>
        </p:nvCxnSpPr>
        <p:spPr>
          <a:xfrm>
            <a:off x="6981496" y="4275907"/>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60448C4-FF78-1DB7-4F6C-D57BE05F223C}"/>
              </a:ext>
            </a:extLst>
          </p:cNvPr>
          <p:cNvCxnSpPr>
            <a:cxnSpLocks/>
          </p:cNvCxnSpPr>
          <p:nvPr/>
        </p:nvCxnSpPr>
        <p:spPr>
          <a:xfrm>
            <a:off x="9167646" y="4273051"/>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222C2ED5-539F-4C7C-A096-C163DE5B3909}"/>
              </a:ext>
            </a:extLst>
          </p:cNvPr>
          <p:cNvCxnSpPr>
            <a:cxnSpLocks/>
          </p:cNvCxnSpPr>
          <p:nvPr/>
        </p:nvCxnSpPr>
        <p:spPr>
          <a:xfrm>
            <a:off x="6981496" y="4270836"/>
            <a:ext cx="2183524" cy="0"/>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86B0F1BB-49E6-F376-8E54-E07DE4EE2901}"/>
              </a:ext>
            </a:extLst>
          </p:cNvPr>
          <p:cNvSpPr txBox="1"/>
          <p:nvPr/>
        </p:nvSpPr>
        <p:spPr>
          <a:xfrm>
            <a:off x="7162798" y="2569658"/>
            <a:ext cx="1103585" cy="338554"/>
          </a:xfrm>
          <a:prstGeom prst="rect">
            <a:avLst/>
          </a:prstGeom>
          <a:noFill/>
        </p:spPr>
        <p:txBody>
          <a:bodyPr wrap="square" rtlCol="0">
            <a:spAutoFit/>
          </a:bodyPr>
          <a:lstStyle/>
          <a:p>
            <a:pPr algn="ctr"/>
            <a:r>
              <a:rPr lang="en-US" sz="1600" dirty="0"/>
              <a:t>true</a:t>
            </a:r>
          </a:p>
        </p:txBody>
      </p:sp>
      <p:sp>
        <p:nvSpPr>
          <p:cNvPr id="56" name="TextBox 55">
            <a:extLst>
              <a:ext uri="{FF2B5EF4-FFF2-40B4-BE49-F238E27FC236}">
                <a16:creationId xmlns:a16="http://schemas.microsoft.com/office/drawing/2014/main" id="{D7DF3C68-DB9E-C9D1-9A0F-E936296B0101}"/>
              </a:ext>
            </a:extLst>
          </p:cNvPr>
          <p:cNvSpPr txBox="1"/>
          <p:nvPr/>
        </p:nvSpPr>
        <p:spPr>
          <a:xfrm>
            <a:off x="3552496" y="2581715"/>
            <a:ext cx="1103585" cy="338554"/>
          </a:xfrm>
          <a:prstGeom prst="rect">
            <a:avLst/>
          </a:prstGeom>
          <a:noFill/>
        </p:spPr>
        <p:txBody>
          <a:bodyPr wrap="square" rtlCol="0">
            <a:spAutoFit/>
          </a:bodyPr>
          <a:lstStyle/>
          <a:p>
            <a:pPr algn="ctr"/>
            <a:r>
              <a:rPr lang="en-US" sz="1600" dirty="0"/>
              <a:t>false</a:t>
            </a:r>
          </a:p>
        </p:txBody>
      </p:sp>
      <p:sp>
        <p:nvSpPr>
          <p:cNvPr id="57" name="TextBox 56">
            <a:extLst>
              <a:ext uri="{FF2B5EF4-FFF2-40B4-BE49-F238E27FC236}">
                <a16:creationId xmlns:a16="http://schemas.microsoft.com/office/drawing/2014/main" id="{65A1EBD3-E3DD-90C6-32A1-A28F73523A00}"/>
              </a:ext>
            </a:extLst>
          </p:cNvPr>
          <p:cNvSpPr txBox="1"/>
          <p:nvPr/>
        </p:nvSpPr>
        <p:spPr>
          <a:xfrm>
            <a:off x="2264977" y="3961406"/>
            <a:ext cx="1103585" cy="338554"/>
          </a:xfrm>
          <a:prstGeom prst="rect">
            <a:avLst/>
          </a:prstGeom>
          <a:noFill/>
        </p:spPr>
        <p:txBody>
          <a:bodyPr wrap="square" rtlCol="0">
            <a:spAutoFit/>
          </a:bodyPr>
          <a:lstStyle/>
          <a:p>
            <a:pPr algn="ctr"/>
            <a:r>
              <a:rPr lang="en-US" sz="1600" dirty="0"/>
              <a:t>false</a:t>
            </a:r>
          </a:p>
        </p:txBody>
      </p:sp>
      <p:sp>
        <p:nvSpPr>
          <p:cNvPr id="59" name="TextBox 58">
            <a:extLst>
              <a:ext uri="{FF2B5EF4-FFF2-40B4-BE49-F238E27FC236}">
                <a16:creationId xmlns:a16="http://schemas.microsoft.com/office/drawing/2014/main" id="{9750C6EF-D22B-A6B0-E97D-0186972B6D8E}"/>
              </a:ext>
            </a:extLst>
          </p:cNvPr>
          <p:cNvSpPr txBox="1"/>
          <p:nvPr/>
        </p:nvSpPr>
        <p:spPr>
          <a:xfrm>
            <a:off x="7171992" y="3395141"/>
            <a:ext cx="1839307" cy="369332"/>
          </a:xfrm>
          <a:prstGeom prst="rect">
            <a:avLst/>
          </a:prstGeom>
          <a:noFill/>
        </p:spPr>
        <p:txBody>
          <a:bodyPr wrap="square" rtlCol="0">
            <a:spAutoFit/>
          </a:bodyPr>
          <a:lstStyle/>
          <a:p>
            <a:pPr algn="ctr"/>
            <a:r>
              <a:rPr lang="en-US" dirty="0"/>
              <a:t>Age &lt; 19</a:t>
            </a:r>
          </a:p>
        </p:txBody>
      </p:sp>
      <p:sp>
        <p:nvSpPr>
          <p:cNvPr id="64" name="TextBox 63">
            <a:extLst>
              <a:ext uri="{FF2B5EF4-FFF2-40B4-BE49-F238E27FC236}">
                <a16:creationId xmlns:a16="http://schemas.microsoft.com/office/drawing/2014/main" id="{4B322ADD-6980-2961-A2AC-3DE4769A1AB7}"/>
              </a:ext>
            </a:extLst>
          </p:cNvPr>
          <p:cNvSpPr txBox="1"/>
          <p:nvPr/>
        </p:nvSpPr>
        <p:spPr>
          <a:xfrm>
            <a:off x="4088532" y="3965430"/>
            <a:ext cx="1103585" cy="338554"/>
          </a:xfrm>
          <a:prstGeom prst="rect">
            <a:avLst/>
          </a:prstGeom>
          <a:noFill/>
        </p:spPr>
        <p:txBody>
          <a:bodyPr wrap="square" rtlCol="0">
            <a:spAutoFit/>
          </a:bodyPr>
          <a:lstStyle/>
          <a:p>
            <a:pPr algn="ctr"/>
            <a:r>
              <a:rPr lang="en-US" sz="1600" dirty="0"/>
              <a:t>true</a:t>
            </a:r>
          </a:p>
        </p:txBody>
      </p:sp>
      <p:sp>
        <p:nvSpPr>
          <p:cNvPr id="21" name="Rectangle 20">
            <a:extLst>
              <a:ext uri="{FF2B5EF4-FFF2-40B4-BE49-F238E27FC236}">
                <a16:creationId xmlns:a16="http://schemas.microsoft.com/office/drawing/2014/main" id="{2676F71B-28C9-5494-0131-C89DBE988E9F}"/>
              </a:ext>
            </a:extLst>
          </p:cNvPr>
          <p:cNvSpPr/>
          <p:nvPr/>
        </p:nvSpPr>
        <p:spPr>
          <a:xfrm>
            <a:off x="6061841" y="4581418"/>
            <a:ext cx="1839311" cy="756745"/>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DE41D4D-9F54-5D4D-59D4-9B496E135433}"/>
              </a:ext>
            </a:extLst>
          </p:cNvPr>
          <p:cNvSpPr/>
          <p:nvPr/>
        </p:nvSpPr>
        <p:spPr>
          <a:xfrm>
            <a:off x="8266384" y="4580324"/>
            <a:ext cx="1839311" cy="75674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D2CEA4B-C82D-FE01-9A5D-B4E1B2AD67C2}"/>
              </a:ext>
            </a:extLst>
          </p:cNvPr>
          <p:cNvSpPr txBox="1"/>
          <p:nvPr/>
        </p:nvSpPr>
        <p:spPr>
          <a:xfrm>
            <a:off x="3899336" y="4636637"/>
            <a:ext cx="1839311" cy="646331"/>
          </a:xfrm>
          <a:prstGeom prst="rect">
            <a:avLst/>
          </a:prstGeom>
          <a:noFill/>
        </p:spPr>
        <p:txBody>
          <a:bodyPr wrap="square" rtlCol="0">
            <a:spAutoFit/>
          </a:bodyPr>
          <a:lstStyle/>
          <a:p>
            <a:pPr algn="ctr"/>
            <a:r>
              <a:rPr lang="en-US" dirty="0"/>
              <a:t>Likelihood to take Ready = 45%</a:t>
            </a:r>
          </a:p>
        </p:txBody>
      </p:sp>
      <p:sp>
        <p:nvSpPr>
          <p:cNvPr id="68" name="TextBox 67">
            <a:extLst>
              <a:ext uri="{FF2B5EF4-FFF2-40B4-BE49-F238E27FC236}">
                <a16:creationId xmlns:a16="http://schemas.microsoft.com/office/drawing/2014/main" id="{3D30D33E-44B0-85E8-B3E9-507F7FFADD55}"/>
              </a:ext>
            </a:extLst>
          </p:cNvPr>
          <p:cNvSpPr txBox="1"/>
          <p:nvPr/>
        </p:nvSpPr>
        <p:spPr>
          <a:xfrm>
            <a:off x="1713185" y="4644415"/>
            <a:ext cx="1839311" cy="646331"/>
          </a:xfrm>
          <a:prstGeom prst="rect">
            <a:avLst/>
          </a:prstGeom>
          <a:noFill/>
        </p:spPr>
        <p:txBody>
          <a:bodyPr wrap="square" rtlCol="0">
            <a:spAutoFit/>
          </a:bodyPr>
          <a:lstStyle/>
          <a:p>
            <a:pPr algn="ctr"/>
            <a:r>
              <a:rPr lang="en-US" dirty="0"/>
              <a:t>Likelihood to take Ready = 25%</a:t>
            </a:r>
          </a:p>
        </p:txBody>
      </p:sp>
      <p:sp>
        <p:nvSpPr>
          <p:cNvPr id="69" name="TextBox 68">
            <a:extLst>
              <a:ext uri="{FF2B5EF4-FFF2-40B4-BE49-F238E27FC236}">
                <a16:creationId xmlns:a16="http://schemas.microsoft.com/office/drawing/2014/main" id="{3612B63C-BB7F-E833-82E8-CEE568E4CDAC}"/>
              </a:ext>
            </a:extLst>
          </p:cNvPr>
          <p:cNvSpPr txBox="1"/>
          <p:nvPr/>
        </p:nvSpPr>
        <p:spPr>
          <a:xfrm>
            <a:off x="6082860" y="4644414"/>
            <a:ext cx="1839311" cy="646331"/>
          </a:xfrm>
          <a:prstGeom prst="rect">
            <a:avLst/>
          </a:prstGeom>
          <a:noFill/>
        </p:spPr>
        <p:txBody>
          <a:bodyPr wrap="square" rtlCol="0">
            <a:spAutoFit/>
          </a:bodyPr>
          <a:lstStyle/>
          <a:p>
            <a:pPr algn="ctr"/>
            <a:r>
              <a:rPr lang="en-US" dirty="0"/>
              <a:t>Likelihood to take Ready = 62%</a:t>
            </a:r>
          </a:p>
        </p:txBody>
      </p:sp>
      <p:sp>
        <p:nvSpPr>
          <p:cNvPr id="70" name="TextBox 69">
            <a:extLst>
              <a:ext uri="{FF2B5EF4-FFF2-40B4-BE49-F238E27FC236}">
                <a16:creationId xmlns:a16="http://schemas.microsoft.com/office/drawing/2014/main" id="{7BF2A8B5-F50A-7570-55FF-452A1307598C}"/>
              </a:ext>
            </a:extLst>
          </p:cNvPr>
          <p:cNvSpPr txBox="1"/>
          <p:nvPr/>
        </p:nvSpPr>
        <p:spPr>
          <a:xfrm>
            <a:off x="8247990" y="4644413"/>
            <a:ext cx="1839311" cy="646331"/>
          </a:xfrm>
          <a:prstGeom prst="rect">
            <a:avLst/>
          </a:prstGeom>
          <a:noFill/>
        </p:spPr>
        <p:txBody>
          <a:bodyPr wrap="square" rtlCol="0">
            <a:spAutoFit/>
          </a:bodyPr>
          <a:lstStyle/>
          <a:p>
            <a:pPr algn="ctr"/>
            <a:r>
              <a:rPr lang="en-US" dirty="0"/>
              <a:t>Likelihood to take Ready = 72%</a:t>
            </a:r>
          </a:p>
        </p:txBody>
      </p:sp>
      <p:sp>
        <p:nvSpPr>
          <p:cNvPr id="71" name="TextBox 70">
            <a:extLst>
              <a:ext uri="{FF2B5EF4-FFF2-40B4-BE49-F238E27FC236}">
                <a16:creationId xmlns:a16="http://schemas.microsoft.com/office/drawing/2014/main" id="{D5AA4403-8D0C-159A-47AA-E06378485B86}"/>
              </a:ext>
            </a:extLst>
          </p:cNvPr>
          <p:cNvSpPr txBox="1"/>
          <p:nvPr/>
        </p:nvSpPr>
        <p:spPr>
          <a:xfrm>
            <a:off x="8450316" y="3974483"/>
            <a:ext cx="1103585" cy="338554"/>
          </a:xfrm>
          <a:prstGeom prst="rect">
            <a:avLst/>
          </a:prstGeom>
          <a:noFill/>
        </p:spPr>
        <p:txBody>
          <a:bodyPr wrap="square" rtlCol="0">
            <a:spAutoFit/>
          </a:bodyPr>
          <a:lstStyle/>
          <a:p>
            <a:pPr algn="ctr"/>
            <a:r>
              <a:rPr lang="en-US" sz="1600" dirty="0"/>
              <a:t>true</a:t>
            </a:r>
          </a:p>
        </p:txBody>
      </p:sp>
      <p:sp>
        <p:nvSpPr>
          <p:cNvPr id="72" name="TextBox 71">
            <a:extLst>
              <a:ext uri="{FF2B5EF4-FFF2-40B4-BE49-F238E27FC236}">
                <a16:creationId xmlns:a16="http://schemas.microsoft.com/office/drawing/2014/main" id="{F70FEA4E-6BFB-AC2A-12DC-0E0ED1AAAA16}"/>
              </a:ext>
            </a:extLst>
          </p:cNvPr>
          <p:cNvSpPr txBox="1"/>
          <p:nvPr/>
        </p:nvSpPr>
        <p:spPr>
          <a:xfrm>
            <a:off x="6613640" y="3969742"/>
            <a:ext cx="1103585" cy="338554"/>
          </a:xfrm>
          <a:prstGeom prst="rect">
            <a:avLst/>
          </a:prstGeom>
          <a:noFill/>
        </p:spPr>
        <p:txBody>
          <a:bodyPr wrap="square" rtlCol="0">
            <a:spAutoFit/>
          </a:bodyPr>
          <a:lstStyle/>
          <a:p>
            <a:pPr algn="ctr"/>
            <a:r>
              <a:rPr lang="en-US" sz="1600" dirty="0"/>
              <a:t>false</a:t>
            </a:r>
          </a:p>
        </p:txBody>
      </p:sp>
      <p:sp>
        <p:nvSpPr>
          <p:cNvPr id="2" name="TextBox 1">
            <a:extLst>
              <a:ext uri="{FF2B5EF4-FFF2-40B4-BE49-F238E27FC236}">
                <a16:creationId xmlns:a16="http://schemas.microsoft.com/office/drawing/2014/main" id="{756E42A7-3E76-F98B-BDDE-096ADA50DEDA}"/>
              </a:ext>
            </a:extLst>
          </p:cNvPr>
          <p:cNvSpPr txBox="1"/>
          <p:nvPr/>
        </p:nvSpPr>
        <p:spPr>
          <a:xfrm>
            <a:off x="2825968" y="3383823"/>
            <a:ext cx="1839307" cy="369332"/>
          </a:xfrm>
          <a:prstGeom prst="rect">
            <a:avLst/>
          </a:prstGeom>
          <a:noFill/>
        </p:spPr>
        <p:txBody>
          <a:bodyPr wrap="square" rtlCol="0">
            <a:spAutoFit/>
          </a:bodyPr>
          <a:lstStyle/>
          <a:p>
            <a:pPr algn="ctr"/>
            <a:r>
              <a:rPr lang="en-US" dirty="0"/>
              <a:t>Age &lt; 19</a:t>
            </a:r>
          </a:p>
        </p:txBody>
      </p:sp>
    </p:spTree>
    <p:extLst>
      <p:ext uri="{BB962C8B-B14F-4D97-AF65-F5344CB8AC3E}">
        <p14:creationId xmlns:p14="http://schemas.microsoft.com/office/powerpoint/2010/main" val="2647524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7606-8158-1593-F6F1-853C72B19EC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E71ADC-1FA5-E676-9FE0-20D73FE988A6}"/>
              </a:ext>
            </a:extLst>
          </p:cNvPr>
          <p:cNvSpPr>
            <a:spLocks noGrp="1"/>
          </p:cNvSpPr>
          <p:nvPr>
            <p:ph type="sldNum" sz="quarter" idx="10"/>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36</a:t>
            </a:fld>
            <a:endParaRPr lang="en-US"/>
          </a:p>
        </p:txBody>
      </p:sp>
      <p:sp>
        <p:nvSpPr>
          <p:cNvPr id="8" name="Title 7">
            <a:extLst>
              <a:ext uri="{FF2B5EF4-FFF2-40B4-BE49-F238E27FC236}">
                <a16:creationId xmlns:a16="http://schemas.microsoft.com/office/drawing/2014/main" id="{22D2EE45-40EA-2A58-C57D-434C07201970}"/>
              </a:ext>
            </a:extLst>
          </p:cNvPr>
          <p:cNvSpPr>
            <a:spLocks noGrp="1"/>
          </p:cNvSpPr>
          <p:nvPr>
            <p:ph type="title"/>
          </p:nvPr>
        </p:nvSpPr>
        <p:spPr>
          <a:xfrm>
            <a:off x="301863" y="416922"/>
            <a:ext cx="11764014" cy="669219"/>
          </a:xfrm>
        </p:spPr>
        <p:txBody>
          <a:bodyPr vert="horz" lIns="0" tIns="0" rIns="0" bIns="0" rtlCol="0" anchor="b" anchorCtr="0">
            <a:normAutofit/>
          </a:bodyPr>
          <a:lstStyle/>
          <a:p>
            <a:r>
              <a:rPr lang="en-US" b="1" kern="1200" dirty="0">
                <a:latin typeface="Arial" panose="020B0604020202020204" pitchFamily="34" charset="0"/>
                <a:ea typeface="+mj-ea"/>
                <a:cs typeface="Arial" panose="020B0604020202020204" pitchFamily="34" charset="0"/>
              </a:rPr>
              <a:t>Learner Distribution Decision Tree</a:t>
            </a:r>
          </a:p>
        </p:txBody>
      </p:sp>
      <p:sp>
        <p:nvSpPr>
          <p:cNvPr id="17" name="Rectangle 16">
            <a:extLst>
              <a:ext uri="{FF2B5EF4-FFF2-40B4-BE49-F238E27FC236}">
                <a16:creationId xmlns:a16="http://schemas.microsoft.com/office/drawing/2014/main" id="{BF22226F-1EF3-7D92-1E52-A2F4F13FFC88}"/>
              </a:ext>
            </a:extLst>
          </p:cNvPr>
          <p:cNvSpPr/>
          <p:nvPr/>
        </p:nvSpPr>
        <p:spPr>
          <a:xfrm>
            <a:off x="4992415" y="1766230"/>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095A56-2128-A0F4-EE97-3E46335B44E4}"/>
              </a:ext>
            </a:extLst>
          </p:cNvPr>
          <p:cNvSpPr/>
          <p:nvPr/>
        </p:nvSpPr>
        <p:spPr>
          <a:xfrm>
            <a:off x="7162798" y="3188794"/>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975CFE-098D-81E4-2E73-152658753AF8}"/>
              </a:ext>
            </a:extLst>
          </p:cNvPr>
          <p:cNvSpPr/>
          <p:nvPr/>
        </p:nvSpPr>
        <p:spPr>
          <a:xfrm>
            <a:off x="2816770" y="3185128"/>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B2142F-C553-4705-8B9B-BCA5AAAF451D}"/>
              </a:ext>
            </a:extLst>
          </p:cNvPr>
          <p:cNvSpPr/>
          <p:nvPr/>
        </p:nvSpPr>
        <p:spPr>
          <a:xfrm>
            <a:off x="1715812" y="4581420"/>
            <a:ext cx="1839311" cy="75674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6E77CB-C1FA-92B7-C14E-AB2B877F284F}"/>
              </a:ext>
            </a:extLst>
          </p:cNvPr>
          <p:cNvSpPr/>
          <p:nvPr/>
        </p:nvSpPr>
        <p:spPr>
          <a:xfrm>
            <a:off x="3899336" y="4581419"/>
            <a:ext cx="1839311" cy="75674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F07B3B3-349A-72F6-87B2-62E611282164}"/>
              </a:ext>
            </a:extLst>
          </p:cNvPr>
          <p:cNvSpPr txBox="1"/>
          <p:nvPr/>
        </p:nvSpPr>
        <p:spPr>
          <a:xfrm>
            <a:off x="4992416" y="1847771"/>
            <a:ext cx="1839310" cy="646331"/>
          </a:xfrm>
          <a:prstGeom prst="rect">
            <a:avLst/>
          </a:prstGeom>
          <a:noFill/>
        </p:spPr>
        <p:txBody>
          <a:bodyPr wrap="square" rtlCol="0">
            <a:spAutoFit/>
          </a:bodyPr>
          <a:lstStyle/>
          <a:p>
            <a:pPr algn="ctr"/>
            <a:r>
              <a:rPr lang="en-US" dirty="0"/>
              <a:t>Purchased Products &gt; 0</a:t>
            </a:r>
          </a:p>
        </p:txBody>
      </p:sp>
      <p:cxnSp>
        <p:nvCxnSpPr>
          <p:cNvPr id="39" name="Straight Connector 38">
            <a:extLst>
              <a:ext uri="{FF2B5EF4-FFF2-40B4-BE49-F238E27FC236}">
                <a16:creationId xmlns:a16="http://schemas.microsoft.com/office/drawing/2014/main" id="{A51167D6-A1F3-3967-EDE4-1940428A7A1D}"/>
              </a:ext>
            </a:extLst>
          </p:cNvPr>
          <p:cNvCxnSpPr>
            <a:cxnSpLocks/>
          </p:cNvCxnSpPr>
          <p:nvPr/>
        </p:nvCxnSpPr>
        <p:spPr>
          <a:xfrm>
            <a:off x="5912071" y="2533485"/>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928E08A-5DCA-38A3-853B-1298C258699E}"/>
              </a:ext>
            </a:extLst>
          </p:cNvPr>
          <p:cNvCxnSpPr>
            <a:cxnSpLocks/>
          </p:cNvCxnSpPr>
          <p:nvPr/>
        </p:nvCxnSpPr>
        <p:spPr>
          <a:xfrm>
            <a:off x="3715406" y="2864034"/>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0B80ED5-04C8-F50A-07C9-2CB09234896F}"/>
              </a:ext>
            </a:extLst>
          </p:cNvPr>
          <p:cNvCxnSpPr>
            <a:cxnSpLocks/>
          </p:cNvCxnSpPr>
          <p:nvPr/>
        </p:nvCxnSpPr>
        <p:spPr>
          <a:xfrm>
            <a:off x="8082453" y="2858743"/>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F1FEF11-2141-5BB9-6B4D-953643F8F5E4}"/>
              </a:ext>
            </a:extLst>
          </p:cNvPr>
          <p:cNvCxnSpPr/>
          <p:nvPr/>
        </p:nvCxnSpPr>
        <p:spPr>
          <a:xfrm>
            <a:off x="3715406" y="2864034"/>
            <a:ext cx="4367047"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1CD98D0-D0E7-FC00-9A48-0B1654C87F63}"/>
              </a:ext>
            </a:extLst>
          </p:cNvPr>
          <p:cNvCxnSpPr>
            <a:cxnSpLocks/>
          </p:cNvCxnSpPr>
          <p:nvPr/>
        </p:nvCxnSpPr>
        <p:spPr>
          <a:xfrm>
            <a:off x="3728547" y="3933725"/>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B27AAB00-26E1-6C31-60BF-077F70BAFB85}"/>
              </a:ext>
            </a:extLst>
          </p:cNvPr>
          <p:cNvCxnSpPr>
            <a:cxnSpLocks/>
          </p:cNvCxnSpPr>
          <p:nvPr/>
        </p:nvCxnSpPr>
        <p:spPr>
          <a:xfrm>
            <a:off x="2635467" y="4252672"/>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F0FB605-25DB-CFEE-6882-CD78C27AD9A6}"/>
              </a:ext>
            </a:extLst>
          </p:cNvPr>
          <p:cNvCxnSpPr>
            <a:cxnSpLocks/>
          </p:cNvCxnSpPr>
          <p:nvPr/>
        </p:nvCxnSpPr>
        <p:spPr>
          <a:xfrm>
            <a:off x="4821617" y="4251273"/>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18FB991-EA52-1B0D-1EF9-1F1BF9124F99}"/>
              </a:ext>
            </a:extLst>
          </p:cNvPr>
          <p:cNvCxnSpPr>
            <a:cxnSpLocks/>
          </p:cNvCxnSpPr>
          <p:nvPr/>
        </p:nvCxnSpPr>
        <p:spPr>
          <a:xfrm>
            <a:off x="2635467" y="4256654"/>
            <a:ext cx="2183524"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A689358D-2513-60EB-C5DF-7AF54ADB42BD}"/>
              </a:ext>
            </a:extLst>
          </p:cNvPr>
          <p:cNvCxnSpPr>
            <a:cxnSpLocks/>
          </p:cNvCxnSpPr>
          <p:nvPr/>
        </p:nvCxnSpPr>
        <p:spPr>
          <a:xfrm>
            <a:off x="8074576" y="3949340"/>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14269A1-F530-DA46-7DF4-F3BDA2C09715}"/>
              </a:ext>
            </a:extLst>
          </p:cNvPr>
          <p:cNvCxnSpPr>
            <a:cxnSpLocks/>
          </p:cNvCxnSpPr>
          <p:nvPr/>
        </p:nvCxnSpPr>
        <p:spPr>
          <a:xfrm>
            <a:off x="6981496" y="4275907"/>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C33DBBD-4CDC-8901-068C-6D0FB21F2BAE}"/>
              </a:ext>
            </a:extLst>
          </p:cNvPr>
          <p:cNvCxnSpPr>
            <a:cxnSpLocks/>
          </p:cNvCxnSpPr>
          <p:nvPr/>
        </p:nvCxnSpPr>
        <p:spPr>
          <a:xfrm>
            <a:off x="9167646" y="4273051"/>
            <a:ext cx="0" cy="32109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D9A8EE2-FAC9-F8DF-D0A7-F2FDBF46B1C4}"/>
              </a:ext>
            </a:extLst>
          </p:cNvPr>
          <p:cNvCxnSpPr>
            <a:cxnSpLocks/>
          </p:cNvCxnSpPr>
          <p:nvPr/>
        </p:nvCxnSpPr>
        <p:spPr>
          <a:xfrm>
            <a:off x="6981496" y="4270836"/>
            <a:ext cx="2183524" cy="0"/>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8DD84C1C-AFCC-B8AF-9075-F16254B00350}"/>
              </a:ext>
            </a:extLst>
          </p:cNvPr>
          <p:cNvSpPr txBox="1"/>
          <p:nvPr/>
        </p:nvSpPr>
        <p:spPr>
          <a:xfrm>
            <a:off x="7162798" y="2569658"/>
            <a:ext cx="1103585" cy="338554"/>
          </a:xfrm>
          <a:prstGeom prst="rect">
            <a:avLst/>
          </a:prstGeom>
          <a:noFill/>
        </p:spPr>
        <p:txBody>
          <a:bodyPr wrap="square" rtlCol="0">
            <a:spAutoFit/>
          </a:bodyPr>
          <a:lstStyle/>
          <a:p>
            <a:pPr algn="ctr"/>
            <a:r>
              <a:rPr lang="en-US" sz="1600" dirty="0"/>
              <a:t>true</a:t>
            </a:r>
          </a:p>
        </p:txBody>
      </p:sp>
      <p:sp>
        <p:nvSpPr>
          <p:cNvPr id="56" name="TextBox 55">
            <a:extLst>
              <a:ext uri="{FF2B5EF4-FFF2-40B4-BE49-F238E27FC236}">
                <a16:creationId xmlns:a16="http://schemas.microsoft.com/office/drawing/2014/main" id="{B5996E4A-81D0-F6B0-FD46-3AC026B83FB9}"/>
              </a:ext>
            </a:extLst>
          </p:cNvPr>
          <p:cNvSpPr txBox="1"/>
          <p:nvPr/>
        </p:nvSpPr>
        <p:spPr>
          <a:xfrm>
            <a:off x="3552496" y="2581715"/>
            <a:ext cx="1103585" cy="338554"/>
          </a:xfrm>
          <a:prstGeom prst="rect">
            <a:avLst/>
          </a:prstGeom>
          <a:noFill/>
        </p:spPr>
        <p:txBody>
          <a:bodyPr wrap="square" rtlCol="0">
            <a:spAutoFit/>
          </a:bodyPr>
          <a:lstStyle/>
          <a:p>
            <a:pPr algn="ctr"/>
            <a:r>
              <a:rPr lang="en-US" sz="1600" dirty="0"/>
              <a:t>false</a:t>
            </a:r>
          </a:p>
        </p:txBody>
      </p:sp>
      <p:sp>
        <p:nvSpPr>
          <p:cNvPr id="57" name="TextBox 56">
            <a:extLst>
              <a:ext uri="{FF2B5EF4-FFF2-40B4-BE49-F238E27FC236}">
                <a16:creationId xmlns:a16="http://schemas.microsoft.com/office/drawing/2014/main" id="{3761D7F6-943F-9877-DB78-61D1D9F3C149}"/>
              </a:ext>
            </a:extLst>
          </p:cNvPr>
          <p:cNvSpPr txBox="1"/>
          <p:nvPr/>
        </p:nvSpPr>
        <p:spPr>
          <a:xfrm>
            <a:off x="2264977" y="3961406"/>
            <a:ext cx="1103585" cy="338554"/>
          </a:xfrm>
          <a:prstGeom prst="rect">
            <a:avLst/>
          </a:prstGeom>
          <a:noFill/>
        </p:spPr>
        <p:txBody>
          <a:bodyPr wrap="square" rtlCol="0">
            <a:spAutoFit/>
          </a:bodyPr>
          <a:lstStyle/>
          <a:p>
            <a:pPr algn="ctr"/>
            <a:r>
              <a:rPr lang="en-US" sz="1600" dirty="0"/>
              <a:t>false</a:t>
            </a:r>
          </a:p>
        </p:txBody>
      </p:sp>
      <p:sp>
        <p:nvSpPr>
          <p:cNvPr id="59" name="TextBox 58">
            <a:extLst>
              <a:ext uri="{FF2B5EF4-FFF2-40B4-BE49-F238E27FC236}">
                <a16:creationId xmlns:a16="http://schemas.microsoft.com/office/drawing/2014/main" id="{3679B9D0-DD31-CD28-5D2F-9CE5C0BC9F67}"/>
              </a:ext>
            </a:extLst>
          </p:cNvPr>
          <p:cNvSpPr txBox="1"/>
          <p:nvPr/>
        </p:nvSpPr>
        <p:spPr>
          <a:xfrm>
            <a:off x="7171992" y="3395141"/>
            <a:ext cx="1839307" cy="369332"/>
          </a:xfrm>
          <a:prstGeom prst="rect">
            <a:avLst/>
          </a:prstGeom>
          <a:noFill/>
        </p:spPr>
        <p:txBody>
          <a:bodyPr wrap="square" rtlCol="0">
            <a:spAutoFit/>
          </a:bodyPr>
          <a:lstStyle/>
          <a:p>
            <a:pPr algn="ctr"/>
            <a:r>
              <a:rPr lang="en-US" dirty="0"/>
              <a:t>Age &lt; 19</a:t>
            </a:r>
          </a:p>
        </p:txBody>
      </p:sp>
      <p:sp>
        <p:nvSpPr>
          <p:cNvPr id="64" name="TextBox 63">
            <a:extLst>
              <a:ext uri="{FF2B5EF4-FFF2-40B4-BE49-F238E27FC236}">
                <a16:creationId xmlns:a16="http://schemas.microsoft.com/office/drawing/2014/main" id="{00F32189-C916-36A7-BB91-8BFD28498712}"/>
              </a:ext>
            </a:extLst>
          </p:cNvPr>
          <p:cNvSpPr txBox="1"/>
          <p:nvPr/>
        </p:nvSpPr>
        <p:spPr>
          <a:xfrm>
            <a:off x="4088532" y="3965430"/>
            <a:ext cx="1103585" cy="338554"/>
          </a:xfrm>
          <a:prstGeom prst="rect">
            <a:avLst/>
          </a:prstGeom>
          <a:noFill/>
        </p:spPr>
        <p:txBody>
          <a:bodyPr wrap="square" rtlCol="0">
            <a:spAutoFit/>
          </a:bodyPr>
          <a:lstStyle/>
          <a:p>
            <a:pPr algn="ctr"/>
            <a:r>
              <a:rPr lang="en-US" sz="1600" dirty="0"/>
              <a:t>true</a:t>
            </a:r>
          </a:p>
        </p:txBody>
      </p:sp>
      <p:sp>
        <p:nvSpPr>
          <p:cNvPr id="21" name="Rectangle 20">
            <a:extLst>
              <a:ext uri="{FF2B5EF4-FFF2-40B4-BE49-F238E27FC236}">
                <a16:creationId xmlns:a16="http://schemas.microsoft.com/office/drawing/2014/main" id="{8326EA96-E0BB-A1A3-ED43-A66DD629A211}"/>
              </a:ext>
            </a:extLst>
          </p:cNvPr>
          <p:cNvSpPr/>
          <p:nvPr/>
        </p:nvSpPr>
        <p:spPr>
          <a:xfrm>
            <a:off x="6061841" y="4581418"/>
            <a:ext cx="1839311" cy="756745"/>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A9536F-1DD3-C768-B326-FB8F122A4E06}"/>
              </a:ext>
            </a:extLst>
          </p:cNvPr>
          <p:cNvSpPr/>
          <p:nvPr/>
        </p:nvSpPr>
        <p:spPr>
          <a:xfrm>
            <a:off x="8266384" y="4580324"/>
            <a:ext cx="1839311" cy="75674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33834E82-D61C-6A13-0129-0DCDD37295BF}"/>
              </a:ext>
            </a:extLst>
          </p:cNvPr>
          <p:cNvSpPr txBox="1"/>
          <p:nvPr/>
        </p:nvSpPr>
        <p:spPr>
          <a:xfrm>
            <a:off x="3945470" y="4766597"/>
            <a:ext cx="1839311" cy="369332"/>
          </a:xfrm>
          <a:prstGeom prst="rect">
            <a:avLst/>
          </a:prstGeom>
          <a:noFill/>
        </p:spPr>
        <p:txBody>
          <a:bodyPr wrap="square" rtlCol="0">
            <a:spAutoFit/>
          </a:bodyPr>
          <a:lstStyle/>
          <a:p>
            <a:pPr algn="ctr"/>
            <a:r>
              <a:rPr lang="en-US" dirty="0"/>
              <a:t>25% of learners</a:t>
            </a:r>
          </a:p>
        </p:txBody>
      </p:sp>
      <p:sp>
        <p:nvSpPr>
          <p:cNvPr id="68" name="TextBox 67">
            <a:extLst>
              <a:ext uri="{FF2B5EF4-FFF2-40B4-BE49-F238E27FC236}">
                <a16:creationId xmlns:a16="http://schemas.microsoft.com/office/drawing/2014/main" id="{6A7A3803-6454-D10B-9DD5-7489444ADB5F}"/>
              </a:ext>
            </a:extLst>
          </p:cNvPr>
          <p:cNvSpPr txBox="1"/>
          <p:nvPr/>
        </p:nvSpPr>
        <p:spPr>
          <a:xfrm>
            <a:off x="1741202" y="4774030"/>
            <a:ext cx="1839311" cy="369332"/>
          </a:xfrm>
          <a:prstGeom prst="rect">
            <a:avLst/>
          </a:prstGeom>
          <a:noFill/>
        </p:spPr>
        <p:txBody>
          <a:bodyPr wrap="square" rtlCol="0">
            <a:spAutoFit/>
          </a:bodyPr>
          <a:lstStyle/>
          <a:p>
            <a:pPr algn="ctr"/>
            <a:r>
              <a:rPr lang="en-US" dirty="0"/>
              <a:t>70% of learners</a:t>
            </a:r>
          </a:p>
        </p:txBody>
      </p:sp>
      <p:sp>
        <p:nvSpPr>
          <p:cNvPr id="69" name="TextBox 68">
            <a:extLst>
              <a:ext uri="{FF2B5EF4-FFF2-40B4-BE49-F238E27FC236}">
                <a16:creationId xmlns:a16="http://schemas.microsoft.com/office/drawing/2014/main" id="{8E7F6FD2-69DA-4AD6-2A73-B83CACB91B5C}"/>
              </a:ext>
            </a:extLst>
          </p:cNvPr>
          <p:cNvSpPr txBox="1"/>
          <p:nvPr/>
        </p:nvSpPr>
        <p:spPr>
          <a:xfrm>
            <a:off x="6054435" y="4766597"/>
            <a:ext cx="1839311" cy="369332"/>
          </a:xfrm>
          <a:prstGeom prst="rect">
            <a:avLst/>
          </a:prstGeom>
          <a:noFill/>
        </p:spPr>
        <p:txBody>
          <a:bodyPr wrap="square" rtlCol="0">
            <a:spAutoFit/>
          </a:bodyPr>
          <a:lstStyle/>
          <a:p>
            <a:pPr algn="ctr"/>
            <a:r>
              <a:rPr lang="en-US" dirty="0"/>
              <a:t>3.5% of learners</a:t>
            </a:r>
          </a:p>
        </p:txBody>
      </p:sp>
      <p:sp>
        <p:nvSpPr>
          <p:cNvPr id="70" name="TextBox 69">
            <a:extLst>
              <a:ext uri="{FF2B5EF4-FFF2-40B4-BE49-F238E27FC236}">
                <a16:creationId xmlns:a16="http://schemas.microsoft.com/office/drawing/2014/main" id="{80B54433-6C96-72DD-B70A-17D053A0F50E}"/>
              </a:ext>
            </a:extLst>
          </p:cNvPr>
          <p:cNvSpPr txBox="1"/>
          <p:nvPr/>
        </p:nvSpPr>
        <p:spPr>
          <a:xfrm>
            <a:off x="8269347" y="4768541"/>
            <a:ext cx="1839311" cy="369332"/>
          </a:xfrm>
          <a:prstGeom prst="rect">
            <a:avLst/>
          </a:prstGeom>
          <a:noFill/>
        </p:spPr>
        <p:txBody>
          <a:bodyPr wrap="square" rtlCol="0">
            <a:spAutoFit/>
          </a:bodyPr>
          <a:lstStyle/>
          <a:p>
            <a:pPr algn="ctr"/>
            <a:r>
              <a:rPr lang="en-US" dirty="0"/>
              <a:t>1.5% of learners</a:t>
            </a:r>
          </a:p>
        </p:txBody>
      </p:sp>
      <p:sp>
        <p:nvSpPr>
          <p:cNvPr id="71" name="TextBox 70">
            <a:extLst>
              <a:ext uri="{FF2B5EF4-FFF2-40B4-BE49-F238E27FC236}">
                <a16:creationId xmlns:a16="http://schemas.microsoft.com/office/drawing/2014/main" id="{AC439B39-1922-794B-5C15-F07B67550335}"/>
              </a:ext>
            </a:extLst>
          </p:cNvPr>
          <p:cNvSpPr txBox="1"/>
          <p:nvPr/>
        </p:nvSpPr>
        <p:spPr>
          <a:xfrm>
            <a:off x="8450316" y="3974483"/>
            <a:ext cx="1103585" cy="338554"/>
          </a:xfrm>
          <a:prstGeom prst="rect">
            <a:avLst/>
          </a:prstGeom>
          <a:noFill/>
        </p:spPr>
        <p:txBody>
          <a:bodyPr wrap="square" rtlCol="0">
            <a:spAutoFit/>
          </a:bodyPr>
          <a:lstStyle/>
          <a:p>
            <a:pPr algn="ctr"/>
            <a:r>
              <a:rPr lang="en-US" sz="1600" dirty="0"/>
              <a:t>true</a:t>
            </a:r>
          </a:p>
        </p:txBody>
      </p:sp>
      <p:sp>
        <p:nvSpPr>
          <p:cNvPr id="72" name="TextBox 71">
            <a:extLst>
              <a:ext uri="{FF2B5EF4-FFF2-40B4-BE49-F238E27FC236}">
                <a16:creationId xmlns:a16="http://schemas.microsoft.com/office/drawing/2014/main" id="{C78AC548-E80E-58EE-36E3-AFBEC82836D9}"/>
              </a:ext>
            </a:extLst>
          </p:cNvPr>
          <p:cNvSpPr txBox="1"/>
          <p:nvPr/>
        </p:nvSpPr>
        <p:spPr>
          <a:xfrm>
            <a:off x="6613640" y="3969742"/>
            <a:ext cx="1103585" cy="338554"/>
          </a:xfrm>
          <a:prstGeom prst="rect">
            <a:avLst/>
          </a:prstGeom>
          <a:noFill/>
        </p:spPr>
        <p:txBody>
          <a:bodyPr wrap="square" rtlCol="0">
            <a:spAutoFit/>
          </a:bodyPr>
          <a:lstStyle/>
          <a:p>
            <a:pPr algn="ctr"/>
            <a:r>
              <a:rPr lang="en-US" sz="1600" dirty="0"/>
              <a:t>false</a:t>
            </a:r>
          </a:p>
        </p:txBody>
      </p:sp>
      <p:sp>
        <p:nvSpPr>
          <p:cNvPr id="2" name="TextBox 1">
            <a:extLst>
              <a:ext uri="{FF2B5EF4-FFF2-40B4-BE49-F238E27FC236}">
                <a16:creationId xmlns:a16="http://schemas.microsoft.com/office/drawing/2014/main" id="{B7402031-9C66-BD9B-F285-F22F9A9178B3}"/>
              </a:ext>
            </a:extLst>
          </p:cNvPr>
          <p:cNvSpPr txBox="1"/>
          <p:nvPr/>
        </p:nvSpPr>
        <p:spPr>
          <a:xfrm>
            <a:off x="2825968" y="3383823"/>
            <a:ext cx="1839307" cy="369332"/>
          </a:xfrm>
          <a:prstGeom prst="rect">
            <a:avLst/>
          </a:prstGeom>
          <a:noFill/>
        </p:spPr>
        <p:txBody>
          <a:bodyPr wrap="square" rtlCol="0">
            <a:spAutoFit/>
          </a:bodyPr>
          <a:lstStyle/>
          <a:p>
            <a:pPr algn="ctr"/>
            <a:r>
              <a:rPr lang="en-US" dirty="0"/>
              <a:t>Age &lt; 19</a:t>
            </a:r>
          </a:p>
        </p:txBody>
      </p:sp>
    </p:spTree>
    <p:extLst>
      <p:ext uri="{BB962C8B-B14F-4D97-AF65-F5344CB8AC3E}">
        <p14:creationId xmlns:p14="http://schemas.microsoft.com/office/powerpoint/2010/main" val="3715255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F63A1-D3DC-E6E8-8902-2F12EDC406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2DEB0F-F94D-A72C-69F8-BE4F492E8AF3}"/>
              </a:ext>
            </a:extLst>
          </p:cNvPr>
          <p:cNvSpPr txBox="1"/>
          <p:nvPr/>
        </p:nvSpPr>
        <p:spPr>
          <a:xfrm>
            <a:off x="3505200" y="1520567"/>
            <a:ext cx="5181600" cy="1281274"/>
          </a:xfrm>
          <a:prstGeom prst="rect">
            <a:avLst/>
          </a:prstGeom>
          <a:ln>
            <a:noFill/>
          </a:ln>
        </p:spPr>
        <p:txBody>
          <a:bodyPr vert="horz" lIns="91440" tIns="457200" rIns="91440" bIns="45720" rtlCol="0">
            <a:normAutofit/>
          </a:bodyPr>
          <a:lstStyle/>
          <a:p>
            <a:pPr defTabSz="685766">
              <a:lnSpc>
                <a:spcPct val="90000"/>
              </a:lnSpc>
              <a:spcBef>
                <a:spcPts val="750"/>
              </a:spcBef>
              <a:buClr>
                <a:schemeClr val="bg2">
                  <a:lumMod val="75000"/>
                </a:schemeClr>
              </a:buClr>
              <a:buSzPct val="110000"/>
            </a:pPr>
            <a:r>
              <a:rPr lang="en-US" sz="1950" b="1" dirty="0">
                <a:latin typeface="Arial" panose="020B0604020202020204" pitchFamily="34" charset="0"/>
                <a:cs typeface="Arial" panose="020B0604020202020204" pitchFamily="34" charset="0"/>
              </a:rPr>
              <a:t>Problem </a:t>
            </a:r>
            <a:r>
              <a:rPr lang="en-US" sz="1950" dirty="0">
                <a:latin typeface="Arial" panose="020B0604020202020204" pitchFamily="34" charset="0"/>
                <a:cs typeface="Arial" panose="020B0604020202020204" pitchFamily="34" charset="0"/>
              </a:rPr>
              <a:t>– a large portion of our user base has not engaged with </a:t>
            </a:r>
            <a:r>
              <a:rPr lang="en-US" sz="1950" dirty="0" err="1">
                <a:latin typeface="Arial" panose="020B0604020202020204" pitchFamily="34" charset="0"/>
                <a:cs typeface="Arial" panose="020B0604020202020204" pitchFamily="34" charset="0"/>
              </a:rPr>
              <a:t>Readys</a:t>
            </a:r>
            <a:endParaRPr lang="en-US" sz="1950" dirty="0">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E310D283-7255-BB62-FF69-D34F818837EE}"/>
              </a:ext>
            </a:extLst>
          </p:cNvPr>
          <p:cNvSpPr>
            <a:spLocks noGrp="1"/>
          </p:cNvSpPr>
          <p:nvPr>
            <p:ph type="title"/>
          </p:nvPr>
        </p:nvSpPr>
        <p:spPr>
          <a:xfrm>
            <a:off x="401447" y="525111"/>
            <a:ext cx="11262732" cy="1165587"/>
          </a:xfrm>
        </p:spPr>
        <p:txBody>
          <a:bodyPr vert="horz" lIns="0" tIns="0" rIns="0" bIns="0" rtlCol="0" anchor="t" anchorCtr="0">
            <a:normAutofit/>
          </a:bodyPr>
          <a:lstStyle/>
          <a:p>
            <a:r>
              <a:rPr lang="en-US" b="1" kern="1200" dirty="0">
                <a:latin typeface="Arial"/>
                <a:cs typeface="Arial"/>
              </a:rPr>
              <a:t>Suggestions to Improve Engagement with </a:t>
            </a:r>
            <a:r>
              <a:rPr lang="en-US" dirty="0">
                <a:latin typeface="Arial"/>
                <a:cs typeface="Arial"/>
              </a:rPr>
              <a:t>GED </a:t>
            </a:r>
            <a:r>
              <a:rPr lang="en-US" err="1">
                <a:latin typeface="Arial"/>
                <a:cs typeface="Arial"/>
              </a:rPr>
              <a:t>Ready</a:t>
            </a:r>
            <a:r>
              <a:rPr lang="en-US" baseline="30000" err="1">
                <a:latin typeface="Arial"/>
                <a:cs typeface="Arial"/>
              </a:rPr>
              <a:t>®</a:t>
            </a:r>
            <a:r>
              <a:rPr lang="en-US" b="0" baseline="30000" err="1">
                <a:latin typeface="Arial"/>
                <a:cs typeface="Arial"/>
              </a:rPr>
              <a:t>'</a:t>
            </a:r>
            <a:r>
              <a:rPr lang="en-US" err="1">
                <a:latin typeface="Arial"/>
                <a:cs typeface="Arial"/>
              </a:rPr>
              <a:t>s</a:t>
            </a:r>
            <a:endParaRPr lang="en-US" b="1" kern="1200" err="1">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26D148AF-4819-2DF2-470B-BA4A058652BC}"/>
              </a:ext>
            </a:extLst>
          </p:cNvPr>
          <p:cNvSpPr txBox="1"/>
          <p:nvPr/>
        </p:nvSpPr>
        <p:spPr>
          <a:xfrm>
            <a:off x="646771" y="3797297"/>
            <a:ext cx="10790662" cy="2090547"/>
          </a:xfrm>
          <a:prstGeom prst="rect">
            <a:avLst/>
          </a:prstGeom>
          <a:ln>
            <a:solidFill>
              <a:schemeClr val="accent1">
                <a:shade val="50000"/>
              </a:schemeClr>
            </a:solidFill>
          </a:ln>
        </p:spPr>
        <p:txBody>
          <a:bodyPr vert="horz" lIns="228600" tIns="457200" rIns="228600" bIns="45720" rtlCol="0">
            <a:normAutofit/>
          </a:bodyPr>
          <a:lstStyle/>
          <a:p>
            <a:pPr defTabSz="685766">
              <a:lnSpc>
                <a:spcPct val="90000"/>
              </a:lnSpc>
              <a:spcBef>
                <a:spcPts val="750"/>
              </a:spcBef>
              <a:buClr>
                <a:schemeClr val="bg2">
                  <a:lumMod val="75000"/>
                </a:schemeClr>
              </a:buClr>
              <a:buSzPct val="110000"/>
            </a:pPr>
            <a:r>
              <a:rPr lang="en-US" sz="1950" b="1" dirty="0">
                <a:latin typeface="Arial" panose="020B0604020202020204" pitchFamily="34" charset="0"/>
                <a:cs typeface="Arial" panose="020B0604020202020204" pitchFamily="34" charset="0"/>
              </a:rPr>
              <a:t>Recommendation 1 </a:t>
            </a:r>
            <a:r>
              <a:rPr lang="en-US" sz="1950" dirty="0">
                <a:latin typeface="Arial" panose="020B0604020202020204" pitchFamily="34" charset="0"/>
                <a:cs typeface="Arial" panose="020B0604020202020204" pitchFamily="34" charset="0"/>
              </a:rPr>
              <a:t>– increase outreach to these learns encouraging them to take their 1</a:t>
            </a:r>
            <a:r>
              <a:rPr lang="en-US" sz="1950" baseline="30000" dirty="0">
                <a:latin typeface="Arial" panose="020B0604020202020204" pitchFamily="34" charset="0"/>
                <a:cs typeface="Arial" panose="020B0604020202020204" pitchFamily="34" charset="0"/>
              </a:rPr>
              <a:t>st</a:t>
            </a:r>
            <a:r>
              <a:rPr lang="en-US" sz="1950" dirty="0">
                <a:latin typeface="Arial" panose="020B0604020202020204" pitchFamily="34" charset="0"/>
                <a:cs typeface="Arial" panose="020B0604020202020204" pitchFamily="34" charset="0"/>
              </a:rPr>
              <a:t> Ready (promotions, proof of efficacy)</a:t>
            </a:r>
          </a:p>
          <a:p>
            <a:pPr defTabSz="685766">
              <a:lnSpc>
                <a:spcPct val="90000"/>
              </a:lnSpc>
              <a:spcBef>
                <a:spcPts val="750"/>
              </a:spcBef>
              <a:buClr>
                <a:schemeClr val="bg2">
                  <a:lumMod val="75000"/>
                </a:schemeClr>
              </a:buClr>
              <a:buSzPct val="110000"/>
            </a:pPr>
            <a:endParaRPr lang="en-US" sz="1950" dirty="0">
              <a:latin typeface="Arial" panose="020B0604020202020204" pitchFamily="34" charset="0"/>
              <a:cs typeface="Arial" panose="020B0604020202020204" pitchFamily="34" charset="0"/>
            </a:endParaRPr>
          </a:p>
          <a:p>
            <a:pPr defTabSz="685766">
              <a:lnSpc>
                <a:spcPct val="90000"/>
              </a:lnSpc>
              <a:spcBef>
                <a:spcPts val="750"/>
              </a:spcBef>
              <a:buClr>
                <a:schemeClr val="bg2">
                  <a:lumMod val="75000"/>
                </a:schemeClr>
              </a:buClr>
              <a:buSzPct val="110000"/>
            </a:pPr>
            <a:r>
              <a:rPr lang="en-US" sz="1950" b="1" dirty="0">
                <a:latin typeface="Arial" panose="020B0604020202020204" pitchFamily="34" charset="0"/>
                <a:cs typeface="Arial" panose="020B0604020202020204" pitchFamily="34" charset="0"/>
              </a:rPr>
              <a:t>Recommendation 2 </a:t>
            </a:r>
            <a:r>
              <a:rPr lang="en-US" sz="1950" dirty="0">
                <a:latin typeface="Arial" panose="020B0604020202020204" pitchFamily="34" charset="0"/>
                <a:cs typeface="Arial" panose="020B0604020202020204" pitchFamily="34" charset="0"/>
              </a:rPr>
              <a:t>– promote products like GED+, highlighting the increased success seen of learners who purchase these products</a:t>
            </a:r>
          </a:p>
          <a:p>
            <a:pPr defTabSz="685766">
              <a:lnSpc>
                <a:spcPct val="90000"/>
              </a:lnSpc>
              <a:spcBef>
                <a:spcPts val="750"/>
              </a:spcBef>
              <a:buClr>
                <a:schemeClr val="bg2">
                  <a:lumMod val="75000"/>
                </a:schemeClr>
              </a:buClr>
              <a:buSzPct val="110000"/>
            </a:pPr>
            <a:endParaRPr lang="en-US" sz="1950" dirty="0">
              <a:latin typeface="Arial" panose="020B0604020202020204" pitchFamily="34" charset="0"/>
              <a:cs typeface="Arial" panose="020B0604020202020204" pitchFamily="34" charset="0"/>
            </a:endParaRPr>
          </a:p>
          <a:p>
            <a:pPr defTabSz="685766">
              <a:lnSpc>
                <a:spcPct val="90000"/>
              </a:lnSpc>
              <a:spcBef>
                <a:spcPts val="750"/>
              </a:spcBef>
              <a:buClr>
                <a:schemeClr val="bg2">
                  <a:lumMod val="75000"/>
                </a:schemeClr>
              </a:buClr>
              <a:buSzPct val="110000"/>
            </a:pPr>
            <a:endParaRPr lang="en-US" sz="195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19E7CBB-6361-8CBB-C9E7-065CA3D8DF78}"/>
              </a:ext>
            </a:extLst>
          </p:cNvPr>
          <p:cNvSpPr>
            <a:spLocks noGrp="1"/>
          </p:cNvSpPr>
          <p:nvPr>
            <p:ph type="sldNum" sz="quarter" idx="12"/>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37</a:t>
            </a:fld>
            <a:endParaRPr lang="en-US"/>
          </a:p>
        </p:txBody>
      </p:sp>
      <p:sp>
        <p:nvSpPr>
          <p:cNvPr id="11" name="Rectangle 10">
            <a:extLst>
              <a:ext uri="{FF2B5EF4-FFF2-40B4-BE49-F238E27FC236}">
                <a16:creationId xmlns:a16="http://schemas.microsoft.com/office/drawing/2014/main" id="{F047CFFD-039E-D390-3F70-ED2C316BF846}"/>
              </a:ext>
            </a:extLst>
          </p:cNvPr>
          <p:cNvSpPr/>
          <p:nvPr/>
        </p:nvSpPr>
        <p:spPr>
          <a:xfrm>
            <a:off x="646771" y="3797297"/>
            <a:ext cx="10790662" cy="2588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700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3A231-19D4-44FA-2A0C-CDC5907F781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314E8F-D306-6FEF-F8BD-51CEB2A78490}"/>
              </a:ext>
            </a:extLst>
          </p:cNvPr>
          <p:cNvSpPr>
            <a:spLocks noGrp="1"/>
          </p:cNvSpPr>
          <p:nvPr>
            <p:ph type="sldNum" sz="quarter" idx="10"/>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38</a:t>
            </a:fld>
            <a:endParaRPr lang="en-US"/>
          </a:p>
        </p:txBody>
      </p:sp>
      <p:sp>
        <p:nvSpPr>
          <p:cNvPr id="8" name="Title 7">
            <a:extLst>
              <a:ext uri="{FF2B5EF4-FFF2-40B4-BE49-F238E27FC236}">
                <a16:creationId xmlns:a16="http://schemas.microsoft.com/office/drawing/2014/main" id="{72D19940-574B-0227-87D8-E0F6BDC9C87E}"/>
              </a:ext>
            </a:extLst>
          </p:cNvPr>
          <p:cNvSpPr>
            <a:spLocks noGrp="1"/>
          </p:cNvSpPr>
          <p:nvPr>
            <p:ph type="title"/>
          </p:nvPr>
        </p:nvSpPr>
        <p:spPr>
          <a:xfrm>
            <a:off x="401443" y="433897"/>
            <a:ext cx="6796062" cy="584061"/>
          </a:xfrm>
        </p:spPr>
        <p:txBody>
          <a:bodyPr anchor="b">
            <a:normAutofit fontScale="90000"/>
          </a:bodyPr>
          <a:lstStyle/>
          <a:p>
            <a:r>
              <a:rPr lang="en-US" dirty="0">
                <a:latin typeface="Arial"/>
                <a:cs typeface="Arial"/>
              </a:rPr>
              <a:t>Activity Trends After GED Ready</a:t>
            </a:r>
            <a:r>
              <a:rPr lang="en-US" sz="3200" b="0" baseline="30000" dirty="0">
                <a:latin typeface="Arial"/>
                <a:cs typeface="Arial"/>
              </a:rPr>
              <a:t>®</a:t>
            </a:r>
            <a:endParaRPr lang="en-US" sz="3200" dirty="0"/>
          </a:p>
        </p:txBody>
      </p:sp>
      <p:graphicFrame>
        <p:nvGraphicFramePr>
          <p:cNvPr id="21" name="Content Placeholder 8">
            <a:extLst>
              <a:ext uri="{FF2B5EF4-FFF2-40B4-BE49-F238E27FC236}">
                <a16:creationId xmlns:a16="http://schemas.microsoft.com/office/drawing/2014/main" id="{EACCD0FF-1AE5-87D2-16D6-19FDE1B0A14C}"/>
              </a:ext>
            </a:extLst>
          </p:cNvPr>
          <p:cNvGraphicFramePr>
            <a:graphicFrameLocks noGrp="1"/>
          </p:cNvGraphicFramePr>
          <p:nvPr>
            <p:ph idx="1"/>
            <p:extLst>
              <p:ext uri="{D42A27DB-BD31-4B8C-83A1-F6EECF244321}">
                <p14:modId xmlns:p14="http://schemas.microsoft.com/office/powerpoint/2010/main" val="2560421627"/>
              </p:ext>
            </p:extLst>
          </p:nvPr>
        </p:nvGraphicFramePr>
        <p:xfrm>
          <a:off x="401443" y="1454140"/>
          <a:ext cx="6559047" cy="5403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8790F82-4E92-C774-50AD-9D765D4840BD}"/>
              </a:ext>
            </a:extLst>
          </p:cNvPr>
          <p:cNvPicPr>
            <a:picLocks noChangeAspect="1"/>
          </p:cNvPicPr>
          <p:nvPr/>
        </p:nvPicPr>
        <p:blipFill>
          <a:blip r:embed="rId8"/>
          <a:stretch>
            <a:fillRect/>
          </a:stretch>
        </p:blipFill>
        <p:spPr>
          <a:xfrm>
            <a:off x="7751393" y="1729491"/>
            <a:ext cx="4039164" cy="4267796"/>
          </a:xfrm>
          <a:prstGeom prst="rect">
            <a:avLst/>
          </a:prstGeom>
          <a:ln>
            <a:solidFill>
              <a:schemeClr val="tx1">
                <a:lumMod val="85000"/>
                <a:lumOff val="15000"/>
              </a:schemeClr>
            </a:solidFill>
          </a:ln>
        </p:spPr>
      </p:pic>
      <p:sp>
        <p:nvSpPr>
          <p:cNvPr id="7" name="TextBox 6">
            <a:extLst>
              <a:ext uri="{FF2B5EF4-FFF2-40B4-BE49-F238E27FC236}">
                <a16:creationId xmlns:a16="http://schemas.microsoft.com/office/drawing/2014/main" id="{E5A3136B-3442-79AC-A994-1EC22DB52A79}"/>
              </a:ext>
            </a:extLst>
          </p:cNvPr>
          <p:cNvSpPr txBox="1"/>
          <p:nvPr/>
        </p:nvSpPr>
        <p:spPr>
          <a:xfrm>
            <a:off x="7905389" y="1396371"/>
            <a:ext cx="3731172" cy="369332"/>
          </a:xfrm>
          <a:prstGeom prst="rect">
            <a:avLst/>
          </a:prstGeom>
          <a:noFill/>
        </p:spPr>
        <p:txBody>
          <a:bodyPr wrap="square" rtlCol="0">
            <a:spAutoFit/>
          </a:bodyPr>
          <a:lstStyle/>
          <a:p>
            <a:r>
              <a:rPr lang="en-US" dirty="0"/>
              <a:t>Distribution of </a:t>
            </a:r>
            <a:r>
              <a:rPr lang="en-US" dirty="0" err="1"/>
              <a:t>Readys</a:t>
            </a:r>
            <a:r>
              <a:rPr lang="en-US" dirty="0"/>
              <a:t> by Score Group</a:t>
            </a:r>
          </a:p>
        </p:txBody>
      </p:sp>
    </p:spTree>
    <p:extLst>
      <p:ext uri="{BB962C8B-B14F-4D97-AF65-F5344CB8AC3E}">
        <p14:creationId xmlns:p14="http://schemas.microsoft.com/office/powerpoint/2010/main" val="4077631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BB7A-EBCB-F61C-C50F-F0F7ABB74F3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1A78104-D2FD-D92E-E3E7-8FE9E880B65F}"/>
              </a:ext>
            </a:extLst>
          </p:cNvPr>
          <p:cNvSpPr>
            <a:spLocks noGrp="1"/>
          </p:cNvSpPr>
          <p:nvPr>
            <p:ph type="title"/>
          </p:nvPr>
        </p:nvSpPr>
        <p:spPr/>
        <p:txBody>
          <a:bodyPr/>
          <a:lstStyle/>
          <a:p>
            <a:r>
              <a:rPr lang="en-US" dirty="0">
                <a:latin typeface="Arial"/>
                <a:cs typeface="Arial"/>
              </a:rPr>
              <a:t>Learner Activity After Taking a GED Ready</a:t>
            </a:r>
            <a:r>
              <a:rPr lang="en-US" baseline="30000" dirty="0">
                <a:latin typeface="Arial"/>
                <a:cs typeface="Arial"/>
              </a:rPr>
              <a:t>®</a:t>
            </a:r>
            <a:endParaRPr lang="en-US" dirty="0"/>
          </a:p>
        </p:txBody>
      </p:sp>
      <p:sp>
        <p:nvSpPr>
          <p:cNvPr id="9" name="Content Placeholder 8">
            <a:extLst>
              <a:ext uri="{FF2B5EF4-FFF2-40B4-BE49-F238E27FC236}">
                <a16:creationId xmlns:a16="http://schemas.microsoft.com/office/drawing/2014/main" id="{40E44769-DB7F-1314-D233-011B90545A35}"/>
              </a:ext>
            </a:extLst>
          </p:cNvPr>
          <p:cNvSpPr>
            <a:spLocks noGrp="1"/>
          </p:cNvSpPr>
          <p:nvPr>
            <p:ph idx="1"/>
          </p:nvPr>
        </p:nvSpPr>
        <p:spPr>
          <a:xfrm>
            <a:off x="401444" y="1489294"/>
            <a:ext cx="11351941" cy="4048312"/>
          </a:xfrm>
        </p:spPr>
        <p:txBody>
          <a:bodyPr>
            <a:normAutofit/>
          </a:bodyPr>
          <a:lstStyle/>
          <a:p>
            <a:pPr marL="0" indent="0">
              <a:buNone/>
            </a:pPr>
            <a:r>
              <a:rPr lang="en-US" b="1" dirty="0">
                <a:solidFill>
                  <a:srgbClr val="007BA2"/>
                </a:solidFill>
              </a:rPr>
              <a:t>What is a learner’s next activity after taking a Ready based on their score group?</a:t>
            </a:r>
          </a:p>
          <a:p>
            <a:pPr marL="0" indent="0">
              <a:buNone/>
            </a:pPr>
            <a:endParaRPr lang="en-US" dirty="0"/>
          </a:p>
          <a:p>
            <a:pPr marL="342883" lvl="1" indent="0">
              <a:buNone/>
            </a:pPr>
            <a:r>
              <a:rPr lang="en-US" sz="2400" dirty="0"/>
              <a:t>1. Taking a GED Test in that subject</a:t>
            </a:r>
          </a:p>
          <a:p>
            <a:pPr marL="342883" lvl="1" indent="0">
              <a:buNone/>
            </a:pPr>
            <a:r>
              <a:rPr lang="en-US" sz="2400" dirty="0"/>
              <a:t>2. Taking another Ready in that subject</a:t>
            </a:r>
          </a:p>
          <a:p>
            <a:pPr marL="342883" lvl="1" indent="0">
              <a:buNone/>
            </a:pPr>
            <a:r>
              <a:rPr lang="en-US" sz="2400" dirty="0"/>
              <a:t>3. Neither (no further activity in that subject)</a:t>
            </a:r>
          </a:p>
          <a:p>
            <a:pPr marL="800083" lvl="1" indent="-457200">
              <a:buAutoNum type="arabicPeriod"/>
            </a:pPr>
            <a:endParaRPr lang="en-US" dirty="0"/>
          </a:p>
          <a:p>
            <a:endParaRPr lang="en-US" dirty="0"/>
          </a:p>
        </p:txBody>
      </p:sp>
      <p:sp>
        <p:nvSpPr>
          <p:cNvPr id="5" name="Slide Number Placeholder 4">
            <a:extLst>
              <a:ext uri="{FF2B5EF4-FFF2-40B4-BE49-F238E27FC236}">
                <a16:creationId xmlns:a16="http://schemas.microsoft.com/office/drawing/2014/main" id="{02DB9B23-D0EA-7CBF-1B8B-FD7D992FFF0F}"/>
              </a:ext>
            </a:extLst>
          </p:cNvPr>
          <p:cNvSpPr>
            <a:spLocks noGrp="1"/>
          </p:cNvSpPr>
          <p:nvPr>
            <p:ph type="sldNum" sz="quarter" idx="12"/>
          </p:nvPr>
        </p:nvSpPr>
        <p:spPr/>
        <p:txBody>
          <a:bodyPr/>
          <a:lstStyle/>
          <a:p>
            <a:fld id="{BAE26A2A-DE5F-EA41-900F-AB5C4F1D9848}" type="slidenum">
              <a:rPr lang="en-US" smtClean="0"/>
              <a:pPr/>
              <a:t>39</a:t>
            </a:fld>
            <a:endParaRPr lang="en-US" dirty="0"/>
          </a:p>
        </p:txBody>
      </p:sp>
      <p:sp>
        <p:nvSpPr>
          <p:cNvPr id="3" name="TextBox 2">
            <a:extLst>
              <a:ext uri="{FF2B5EF4-FFF2-40B4-BE49-F238E27FC236}">
                <a16:creationId xmlns:a16="http://schemas.microsoft.com/office/drawing/2014/main" id="{D341C800-0225-7F03-53E3-D14D7977B522}"/>
              </a:ext>
            </a:extLst>
          </p:cNvPr>
          <p:cNvSpPr txBox="1"/>
          <p:nvPr/>
        </p:nvSpPr>
        <p:spPr>
          <a:xfrm>
            <a:off x="716937" y="5588681"/>
            <a:ext cx="3885168" cy="738664"/>
          </a:xfrm>
          <a:prstGeom prst="rect">
            <a:avLst/>
          </a:prstGeom>
          <a:noFill/>
        </p:spPr>
        <p:txBody>
          <a:bodyPr wrap="square">
            <a:spAutoFit/>
          </a:bodyPr>
          <a:lstStyle/>
          <a:p>
            <a:r>
              <a:rPr lang="en-US" sz="2400" b="1" dirty="0">
                <a:solidFill>
                  <a:srgbClr val="007BA2"/>
                </a:solidFill>
                <a:highlight>
                  <a:srgbClr val="FFFFFF"/>
                </a:highlight>
              </a:rPr>
              <a:t>Question: </a:t>
            </a:r>
            <a:r>
              <a:rPr lang="en-US" dirty="0">
                <a:highlight>
                  <a:srgbClr val="FFFFFF"/>
                </a:highlight>
              </a:rPr>
              <a:t>Why are some Ready takers not taking a GED Test?</a:t>
            </a:r>
          </a:p>
        </p:txBody>
      </p:sp>
    </p:spTree>
    <p:extLst>
      <p:ext uri="{BB962C8B-B14F-4D97-AF65-F5344CB8AC3E}">
        <p14:creationId xmlns:p14="http://schemas.microsoft.com/office/powerpoint/2010/main" val="353680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F2D86-4A74-09BC-5896-62C18C1189D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00BCC8A-8F7E-C5FD-582B-F9F65BE0B0AC}"/>
              </a:ext>
            </a:extLst>
          </p:cNvPr>
          <p:cNvSpPr>
            <a:spLocks noGrp="1"/>
          </p:cNvSpPr>
          <p:nvPr>
            <p:ph type="title"/>
          </p:nvPr>
        </p:nvSpPr>
        <p:spPr/>
        <p:txBody>
          <a:bodyPr/>
          <a:lstStyle/>
          <a:p>
            <a:r>
              <a:rPr lang="en-US" dirty="0"/>
              <a:t>Agenda</a:t>
            </a:r>
          </a:p>
        </p:txBody>
      </p:sp>
      <p:sp>
        <p:nvSpPr>
          <p:cNvPr id="9" name="Content Placeholder 8">
            <a:extLst>
              <a:ext uri="{FF2B5EF4-FFF2-40B4-BE49-F238E27FC236}">
                <a16:creationId xmlns:a16="http://schemas.microsoft.com/office/drawing/2014/main" id="{DE6FA299-94E1-3278-AD0C-CF74E59FCA81}"/>
              </a:ext>
            </a:extLst>
          </p:cNvPr>
          <p:cNvSpPr>
            <a:spLocks noGrp="1"/>
          </p:cNvSpPr>
          <p:nvPr>
            <p:ph idx="1"/>
          </p:nvPr>
        </p:nvSpPr>
        <p:spPr/>
        <p:txBody>
          <a:bodyPr/>
          <a:lstStyle/>
          <a:p>
            <a:r>
              <a:rPr lang="en-US" dirty="0"/>
              <a:t>National Trends</a:t>
            </a:r>
          </a:p>
          <a:p>
            <a:r>
              <a:rPr lang="en-US" dirty="0"/>
              <a:t>Mobile App</a:t>
            </a:r>
          </a:p>
          <a:p>
            <a:r>
              <a:rPr lang="en-US" dirty="0"/>
              <a:t>Product Efficacy</a:t>
            </a:r>
          </a:p>
          <a:p>
            <a:r>
              <a:rPr lang="en-US" dirty="0"/>
              <a:t>Learner Trends</a:t>
            </a:r>
          </a:p>
        </p:txBody>
      </p:sp>
      <p:sp>
        <p:nvSpPr>
          <p:cNvPr id="5" name="Slide Number Placeholder 4">
            <a:extLst>
              <a:ext uri="{FF2B5EF4-FFF2-40B4-BE49-F238E27FC236}">
                <a16:creationId xmlns:a16="http://schemas.microsoft.com/office/drawing/2014/main" id="{28946818-36FC-C3A5-C087-FF19225D3A6C}"/>
              </a:ext>
            </a:extLst>
          </p:cNvPr>
          <p:cNvSpPr>
            <a:spLocks noGrp="1"/>
          </p:cNvSpPr>
          <p:nvPr>
            <p:ph type="sldNum" sz="quarter" idx="12"/>
          </p:nvPr>
        </p:nvSpPr>
        <p:spPr/>
        <p:txBody>
          <a:bodyPr/>
          <a:lstStyle/>
          <a:p>
            <a:fld id="{BAE26A2A-DE5F-EA41-900F-AB5C4F1D9848}" type="slidenum">
              <a:rPr lang="en-US" smtClean="0"/>
              <a:pPr/>
              <a:t>4</a:t>
            </a:fld>
            <a:endParaRPr lang="en-US" dirty="0"/>
          </a:p>
        </p:txBody>
      </p:sp>
    </p:spTree>
    <p:extLst>
      <p:ext uri="{BB962C8B-B14F-4D97-AF65-F5344CB8AC3E}">
        <p14:creationId xmlns:p14="http://schemas.microsoft.com/office/powerpoint/2010/main" val="1310607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FF44-9352-615F-8CD6-0F97C713999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3819156-B04D-603C-7A11-B7E325E79E0B}"/>
              </a:ext>
            </a:extLst>
          </p:cNvPr>
          <p:cNvSpPr>
            <a:spLocks noGrp="1"/>
          </p:cNvSpPr>
          <p:nvPr>
            <p:ph type="title"/>
          </p:nvPr>
        </p:nvSpPr>
        <p:spPr/>
        <p:txBody>
          <a:bodyPr/>
          <a:lstStyle/>
          <a:p>
            <a:r>
              <a:rPr lang="en-US" dirty="0">
                <a:latin typeface="Arial"/>
                <a:cs typeface="Arial"/>
              </a:rPr>
              <a:t>GED Ready</a:t>
            </a:r>
            <a:r>
              <a:rPr lang="en-US" baseline="30000" dirty="0">
                <a:latin typeface="Arial"/>
                <a:cs typeface="Arial"/>
              </a:rPr>
              <a:t>®</a:t>
            </a:r>
            <a:r>
              <a:rPr lang="en-US" dirty="0">
                <a:latin typeface="Arial"/>
                <a:cs typeface="Arial"/>
              </a:rPr>
              <a:t> Activity Trends</a:t>
            </a:r>
          </a:p>
        </p:txBody>
      </p:sp>
      <p:sp>
        <p:nvSpPr>
          <p:cNvPr id="5" name="Slide Number Placeholder 4">
            <a:extLst>
              <a:ext uri="{FF2B5EF4-FFF2-40B4-BE49-F238E27FC236}">
                <a16:creationId xmlns:a16="http://schemas.microsoft.com/office/drawing/2014/main" id="{2449566E-DEB9-BBA4-9482-25A5A83BE2BB}"/>
              </a:ext>
            </a:extLst>
          </p:cNvPr>
          <p:cNvSpPr>
            <a:spLocks noGrp="1"/>
          </p:cNvSpPr>
          <p:nvPr>
            <p:ph type="sldNum" sz="quarter" idx="12"/>
          </p:nvPr>
        </p:nvSpPr>
        <p:spPr/>
        <p:txBody>
          <a:bodyPr/>
          <a:lstStyle/>
          <a:p>
            <a:fld id="{BAE26A2A-DE5F-EA41-900F-AB5C4F1D9848}" type="slidenum">
              <a:rPr lang="en-US" smtClean="0"/>
              <a:pPr/>
              <a:t>40</a:t>
            </a:fld>
            <a:endParaRPr lang="en-US" dirty="0"/>
          </a:p>
        </p:txBody>
      </p:sp>
      <p:sp>
        <p:nvSpPr>
          <p:cNvPr id="3" name="Content Placeholder 2">
            <a:extLst>
              <a:ext uri="{FF2B5EF4-FFF2-40B4-BE49-F238E27FC236}">
                <a16:creationId xmlns:a16="http://schemas.microsoft.com/office/drawing/2014/main" id="{752A1162-903E-6AB8-B6B8-57D44FF4C10C}"/>
              </a:ext>
            </a:extLst>
          </p:cNvPr>
          <p:cNvSpPr>
            <a:spLocks noGrp="1"/>
          </p:cNvSpPr>
          <p:nvPr>
            <p:ph idx="1"/>
          </p:nvPr>
        </p:nvSpPr>
        <p:spPr>
          <a:xfrm>
            <a:off x="3017509" y="1522579"/>
            <a:ext cx="5842567" cy="437973"/>
          </a:xfrm>
        </p:spPr>
        <p:txBody>
          <a:bodyPr/>
          <a:lstStyle/>
          <a:p>
            <a:pPr marL="0" indent="0">
              <a:buNone/>
            </a:pPr>
            <a:r>
              <a:rPr lang="en-US" dirty="0"/>
              <a:t>Next activity based on Ready score group</a:t>
            </a:r>
          </a:p>
        </p:txBody>
      </p:sp>
      <p:pic>
        <p:nvPicPr>
          <p:cNvPr id="6" name="Picture 5">
            <a:extLst>
              <a:ext uri="{FF2B5EF4-FFF2-40B4-BE49-F238E27FC236}">
                <a16:creationId xmlns:a16="http://schemas.microsoft.com/office/drawing/2014/main" id="{34ABFB31-1210-0EB8-097D-9A1042E35C75}"/>
              </a:ext>
            </a:extLst>
          </p:cNvPr>
          <p:cNvPicPr>
            <a:picLocks noChangeAspect="1"/>
          </p:cNvPicPr>
          <p:nvPr/>
        </p:nvPicPr>
        <p:blipFill>
          <a:blip r:embed="rId3"/>
          <a:stretch>
            <a:fillRect/>
          </a:stretch>
        </p:blipFill>
        <p:spPr>
          <a:xfrm>
            <a:off x="1340818" y="1960552"/>
            <a:ext cx="9195950" cy="4048312"/>
          </a:xfrm>
          <a:prstGeom prst="rect">
            <a:avLst/>
          </a:prstGeom>
        </p:spPr>
      </p:pic>
    </p:spTree>
    <p:extLst>
      <p:ext uri="{BB962C8B-B14F-4D97-AF65-F5344CB8AC3E}">
        <p14:creationId xmlns:p14="http://schemas.microsoft.com/office/powerpoint/2010/main" val="1088328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0045-7F07-3900-256D-38702CAB24E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09D130B-CD80-96BB-7F74-2AB869A1DBFA}"/>
              </a:ext>
            </a:extLst>
          </p:cNvPr>
          <p:cNvSpPr>
            <a:spLocks noGrp="1"/>
          </p:cNvSpPr>
          <p:nvPr>
            <p:ph type="title"/>
          </p:nvPr>
        </p:nvSpPr>
        <p:spPr/>
        <p:txBody>
          <a:bodyPr/>
          <a:lstStyle/>
          <a:p>
            <a:r>
              <a:rPr lang="en-US" dirty="0">
                <a:latin typeface="Arial"/>
                <a:cs typeface="Arial"/>
              </a:rPr>
              <a:t>GED Ready</a:t>
            </a:r>
            <a:r>
              <a:rPr lang="en-US" baseline="30000" dirty="0">
                <a:latin typeface="Arial"/>
                <a:cs typeface="Arial"/>
              </a:rPr>
              <a:t>®</a:t>
            </a:r>
            <a:r>
              <a:rPr lang="en-US" dirty="0">
                <a:latin typeface="Arial"/>
                <a:cs typeface="Arial"/>
              </a:rPr>
              <a:t> Activity Trends</a:t>
            </a:r>
          </a:p>
        </p:txBody>
      </p:sp>
      <p:sp>
        <p:nvSpPr>
          <p:cNvPr id="5" name="Slide Number Placeholder 4">
            <a:extLst>
              <a:ext uri="{FF2B5EF4-FFF2-40B4-BE49-F238E27FC236}">
                <a16:creationId xmlns:a16="http://schemas.microsoft.com/office/drawing/2014/main" id="{866C259B-FD16-78EA-21D4-EB9CBE757134}"/>
              </a:ext>
            </a:extLst>
          </p:cNvPr>
          <p:cNvSpPr>
            <a:spLocks noGrp="1"/>
          </p:cNvSpPr>
          <p:nvPr>
            <p:ph type="sldNum" sz="quarter" idx="12"/>
          </p:nvPr>
        </p:nvSpPr>
        <p:spPr/>
        <p:txBody>
          <a:bodyPr/>
          <a:lstStyle/>
          <a:p>
            <a:fld id="{BAE26A2A-DE5F-EA41-900F-AB5C4F1D9848}" type="slidenum">
              <a:rPr lang="en-US" smtClean="0"/>
              <a:pPr/>
              <a:t>41</a:t>
            </a:fld>
            <a:endParaRPr lang="en-US" dirty="0"/>
          </a:p>
        </p:txBody>
      </p:sp>
      <p:sp>
        <p:nvSpPr>
          <p:cNvPr id="3" name="Content Placeholder 2">
            <a:extLst>
              <a:ext uri="{FF2B5EF4-FFF2-40B4-BE49-F238E27FC236}">
                <a16:creationId xmlns:a16="http://schemas.microsoft.com/office/drawing/2014/main" id="{3EE1C04A-76BB-DEC0-49B3-9B283F203F0A}"/>
              </a:ext>
            </a:extLst>
          </p:cNvPr>
          <p:cNvSpPr>
            <a:spLocks noGrp="1"/>
          </p:cNvSpPr>
          <p:nvPr>
            <p:ph idx="1"/>
          </p:nvPr>
        </p:nvSpPr>
        <p:spPr>
          <a:xfrm>
            <a:off x="3017509" y="1522579"/>
            <a:ext cx="5842567" cy="437973"/>
          </a:xfrm>
        </p:spPr>
        <p:txBody>
          <a:bodyPr/>
          <a:lstStyle/>
          <a:p>
            <a:pPr marL="0" indent="0">
              <a:buNone/>
            </a:pPr>
            <a:r>
              <a:rPr lang="en-US" dirty="0"/>
              <a:t>Next activity based on Ready score group</a:t>
            </a:r>
          </a:p>
        </p:txBody>
      </p:sp>
      <p:pic>
        <p:nvPicPr>
          <p:cNvPr id="4" name="Picture 3">
            <a:extLst>
              <a:ext uri="{FF2B5EF4-FFF2-40B4-BE49-F238E27FC236}">
                <a16:creationId xmlns:a16="http://schemas.microsoft.com/office/drawing/2014/main" id="{62C8B3EF-73DB-1431-0BA8-827938FB483C}"/>
              </a:ext>
            </a:extLst>
          </p:cNvPr>
          <p:cNvPicPr>
            <a:picLocks noChangeAspect="1"/>
          </p:cNvPicPr>
          <p:nvPr/>
        </p:nvPicPr>
        <p:blipFill>
          <a:blip r:embed="rId3"/>
          <a:stretch>
            <a:fillRect/>
          </a:stretch>
        </p:blipFill>
        <p:spPr>
          <a:xfrm>
            <a:off x="1300284" y="1991347"/>
            <a:ext cx="9277016" cy="4048312"/>
          </a:xfrm>
          <a:prstGeom prst="rect">
            <a:avLst/>
          </a:prstGeom>
        </p:spPr>
      </p:pic>
    </p:spTree>
    <p:extLst>
      <p:ext uri="{BB962C8B-B14F-4D97-AF65-F5344CB8AC3E}">
        <p14:creationId xmlns:p14="http://schemas.microsoft.com/office/powerpoint/2010/main" val="408311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BBCF2-9A38-0B0D-BD6C-03B0FF652BC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2AB964-7881-32E8-2DAE-D3B43E0A849D}"/>
              </a:ext>
            </a:extLst>
          </p:cNvPr>
          <p:cNvSpPr>
            <a:spLocks noGrp="1"/>
          </p:cNvSpPr>
          <p:nvPr>
            <p:ph type="sldNum" sz="quarter" idx="10"/>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42</a:t>
            </a:fld>
            <a:endParaRPr lang="en-US"/>
          </a:p>
        </p:txBody>
      </p:sp>
      <p:sp>
        <p:nvSpPr>
          <p:cNvPr id="8" name="Title 7">
            <a:extLst>
              <a:ext uri="{FF2B5EF4-FFF2-40B4-BE49-F238E27FC236}">
                <a16:creationId xmlns:a16="http://schemas.microsoft.com/office/drawing/2014/main" id="{4DA7F332-A292-59DC-D67F-3BDE3B28A0A5}"/>
              </a:ext>
            </a:extLst>
          </p:cNvPr>
          <p:cNvSpPr>
            <a:spLocks noGrp="1"/>
          </p:cNvSpPr>
          <p:nvPr>
            <p:ph type="title"/>
          </p:nvPr>
        </p:nvSpPr>
        <p:spPr>
          <a:xfrm>
            <a:off x="350709" y="778384"/>
            <a:ext cx="11764014" cy="447409"/>
          </a:xfrm>
        </p:spPr>
        <p:txBody>
          <a:bodyPr vert="horz" lIns="0" tIns="0" rIns="0" bIns="0" rtlCol="0" anchor="b" anchorCtr="0">
            <a:normAutofit fontScale="90000"/>
          </a:bodyPr>
          <a:lstStyle/>
          <a:p>
            <a:r>
              <a:rPr lang="en-US" b="1" kern="1200" dirty="0">
                <a:latin typeface="Arial"/>
                <a:cs typeface="Arial"/>
              </a:rPr>
              <a:t>Simplified view of </a:t>
            </a:r>
            <a:r>
              <a:rPr lang="en-US" dirty="0">
                <a:latin typeface="Arial"/>
                <a:cs typeface="Arial"/>
              </a:rPr>
              <a:t>activity levels based on GED Ready</a:t>
            </a:r>
            <a:r>
              <a:rPr lang="en-US" sz="3200" baseline="30000" dirty="0">
                <a:latin typeface="Arial"/>
                <a:cs typeface="Arial"/>
              </a:rPr>
              <a:t>®</a:t>
            </a:r>
            <a:r>
              <a:rPr lang="en-US" dirty="0">
                <a:latin typeface="Arial"/>
                <a:cs typeface="Arial"/>
              </a:rPr>
              <a:t> score</a:t>
            </a:r>
            <a:endParaRPr lang="en-US" b="1" kern="1200" dirty="0">
              <a:latin typeface="Arial"/>
              <a:cs typeface="Arial"/>
            </a:endParaRPr>
          </a:p>
        </p:txBody>
      </p:sp>
      <p:sp>
        <p:nvSpPr>
          <p:cNvPr id="17" name="Rectangle 16">
            <a:extLst>
              <a:ext uri="{FF2B5EF4-FFF2-40B4-BE49-F238E27FC236}">
                <a16:creationId xmlns:a16="http://schemas.microsoft.com/office/drawing/2014/main" id="{5766B565-DB23-150F-3895-6F3326BC026C}"/>
              </a:ext>
            </a:extLst>
          </p:cNvPr>
          <p:cNvSpPr/>
          <p:nvPr/>
        </p:nvSpPr>
        <p:spPr>
          <a:xfrm>
            <a:off x="4992415" y="1766230"/>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A2E415D-175E-0993-5AE5-0CA619C751E2}"/>
              </a:ext>
            </a:extLst>
          </p:cNvPr>
          <p:cNvSpPr/>
          <p:nvPr/>
        </p:nvSpPr>
        <p:spPr>
          <a:xfrm>
            <a:off x="6235265" y="3147658"/>
            <a:ext cx="1839311" cy="75674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E67117-031E-F4EA-7262-5132949AB4E7}"/>
              </a:ext>
            </a:extLst>
          </p:cNvPr>
          <p:cNvSpPr/>
          <p:nvPr/>
        </p:nvSpPr>
        <p:spPr>
          <a:xfrm>
            <a:off x="3736427" y="3146881"/>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D8A4607-9CBF-DF67-F353-6E9D51537D65}"/>
              </a:ext>
            </a:extLst>
          </p:cNvPr>
          <p:cNvSpPr/>
          <p:nvPr/>
        </p:nvSpPr>
        <p:spPr>
          <a:xfrm>
            <a:off x="2534962" y="4550962"/>
            <a:ext cx="1839311" cy="75674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4065C8-D046-019D-78DE-59F889EBFF13}"/>
              </a:ext>
            </a:extLst>
          </p:cNvPr>
          <p:cNvSpPr/>
          <p:nvPr/>
        </p:nvSpPr>
        <p:spPr>
          <a:xfrm>
            <a:off x="5034295" y="4551149"/>
            <a:ext cx="1839311" cy="756745"/>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5A5618F-71C9-B801-2E6D-B19388045A95}"/>
              </a:ext>
            </a:extLst>
          </p:cNvPr>
          <p:cNvSpPr txBox="1"/>
          <p:nvPr/>
        </p:nvSpPr>
        <p:spPr>
          <a:xfrm>
            <a:off x="4867850" y="1955781"/>
            <a:ext cx="2088439" cy="369332"/>
          </a:xfrm>
          <a:prstGeom prst="rect">
            <a:avLst/>
          </a:prstGeom>
          <a:noFill/>
        </p:spPr>
        <p:txBody>
          <a:bodyPr wrap="square" rtlCol="0">
            <a:spAutoFit/>
          </a:bodyPr>
          <a:lstStyle/>
          <a:p>
            <a:pPr algn="ctr"/>
            <a:r>
              <a:rPr lang="en-US" dirty="0"/>
              <a:t>Ready score &gt;= 145</a:t>
            </a:r>
          </a:p>
        </p:txBody>
      </p:sp>
      <p:sp>
        <p:nvSpPr>
          <p:cNvPr id="55" name="TextBox 54">
            <a:extLst>
              <a:ext uri="{FF2B5EF4-FFF2-40B4-BE49-F238E27FC236}">
                <a16:creationId xmlns:a16="http://schemas.microsoft.com/office/drawing/2014/main" id="{ECCF1DEB-AF70-7DDE-A8F1-754A613CE47A}"/>
              </a:ext>
            </a:extLst>
          </p:cNvPr>
          <p:cNvSpPr txBox="1"/>
          <p:nvPr/>
        </p:nvSpPr>
        <p:spPr>
          <a:xfrm>
            <a:off x="6182053" y="2531372"/>
            <a:ext cx="1103585" cy="338554"/>
          </a:xfrm>
          <a:prstGeom prst="rect">
            <a:avLst/>
          </a:prstGeom>
          <a:noFill/>
        </p:spPr>
        <p:txBody>
          <a:bodyPr wrap="square" rtlCol="0">
            <a:spAutoFit/>
          </a:bodyPr>
          <a:lstStyle/>
          <a:p>
            <a:pPr algn="ctr"/>
            <a:r>
              <a:rPr lang="en-US" sz="1600" dirty="0"/>
              <a:t>true</a:t>
            </a:r>
          </a:p>
        </p:txBody>
      </p:sp>
      <p:sp>
        <p:nvSpPr>
          <p:cNvPr id="56" name="TextBox 55">
            <a:extLst>
              <a:ext uri="{FF2B5EF4-FFF2-40B4-BE49-F238E27FC236}">
                <a16:creationId xmlns:a16="http://schemas.microsoft.com/office/drawing/2014/main" id="{6BE35C88-A48B-638D-BAE8-60E87050737F}"/>
              </a:ext>
            </a:extLst>
          </p:cNvPr>
          <p:cNvSpPr txBox="1"/>
          <p:nvPr/>
        </p:nvSpPr>
        <p:spPr>
          <a:xfrm>
            <a:off x="4569129" y="2523415"/>
            <a:ext cx="1103585" cy="338554"/>
          </a:xfrm>
          <a:prstGeom prst="rect">
            <a:avLst/>
          </a:prstGeom>
          <a:noFill/>
        </p:spPr>
        <p:txBody>
          <a:bodyPr wrap="square" rtlCol="0">
            <a:spAutoFit/>
          </a:bodyPr>
          <a:lstStyle/>
          <a:p>
            <a:pPr algn="ctr"/>
            <a:r>
              <a:rPr lang="en-US" sz="1600" dirty="0"/>
              <a:t>false</a:t>
            </a:r>
          </a:p>
        </p:txBody>
      </p:sp>
      <p:sp>
        <p:nvSpPr>
          <p:cNvPr id="58" name="TextBox 57">
            <a:extLst>
              <a:ext uri="{FF2B5EF4-FFF2-40B4-BE49-F238E27FC236}">
                <a16:creationId xmlns:a16="http://schemas.microsoft.com/office/drawing/2014/main" id="{885005B2-A4FE-624F-E6F7-5E6D34CFC472}"/>
              </a:ext>
            </a:extLst>
          </p:cNvPr>
          <p:cNvSpPr txBox="1"/>
          <p:nvPr/>
        </p:nvSpPr>
        <p:spPr>
          <a:xfrm>
            <a:off x="3619009" y="3348825"/>
            <a:ext cx="2074149" cy="369332"/>
          </a:xfrm>
          <a:prstGeom prst="rect">
            <a:avLst/>
          </a:prstGeom>
          <a:noFill/>
        </p:spPr>
        <p:txBody>
          <a:bodyPr wrap="square" rtlCol="0">
            <a:spAutoFit/>
          </a:bodyPr>
          <a:lstStyle/>
          <a:p>
            <a:pPr algn="ctr"/>
            <a:r>
              <a:rPr lang="en-US" dirty="0"/>
              <a:t>Ready score &gt;= 135</a:t>
            </a:r>
          </a:p>
        </p:txBody>
      </p:sp>
      <p:sp>
        <p:nvSpPr>
          <p:cNvPr id="59" name="TextBox 58">
            <a:extLst>
              <a:ext uri="{FF2B5EF4-FFF2-40B4-BE49-F238E27FC236}">
                <a16:creationId xmlns:a16="http://schemas.microsoft.com/office/drawing/2014/main" id="{3EE4C85D-706D-A66C-909D-E4ADA6081045}"/>
              </a:ext>
            </a:extLst>
          </p:cNvPr>
          <p:cNvSpPr txBox="1"/>
          <p:nvPr/>
        </p:nvSpPr>
        <p:spPr>
          <a:xfrm>
            <a:off x="6275344" y="3336569"/>
            <a:ext cx="1839307" cy="369332"/>
          </a:xfrm>
          <a:prstGeom prst="rect">
            <a:avLst/>
          </a:prstGeom>
          <a:noFill/>
        </p:spPr>
        <p:txBody>
          <a:bodyPr wrap="square" rtlCol="0">
            <a:spAutoFit/>
          </a:bodyPr>
          <a:lstStyle/>
          <a:p>
            <a:pPr algn="ctr"/>
            <a:r>
              <a:rPr lang="en-US" dirty="0"/>
              <a:t>80% stay active</a:t>
            </a:r>
          </a:p>
        </p:txBody>
      </p:sp>
      <p:cxnSp>
        <p:nvCxnSpPr>
          <p:cNvPr id="7" name="Connector: Elbow 6">
            <a:extLst>
              <a:ext uri="{FF2B5EF4-FFF2-40B4-BE49-F238E27FC236}">
                <a16:creationId xmlns:a16="http://schemas.microsoft.com/office/drawing/2014/main" id="{1D277C31-7BF7-08B9-460C-89C1C13BE500}"/>
              </a:ext>
            </a:extLst>
          </p:cNvPr>
          <p:cNvCxnSpPr>
            <a:stCxn id="17" idx="2"/>
            <a:endCxn id="18" idx="0"/>
          </p:cNvCxnSpPr>
          <p:nvPr/>
        </p:nvCxnSpPr>
        <p:spPr>
          <a:xfrm rot="5400000">
            <a:off x="4972124" y="2206934"/>
            <a:ext cx="623906" cy="125598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6E916C01-017A-B39F-019F-22252A538C9D}"/>
              </a:ext>
            </a:extLst>
          </p:cNvPr>
          <p:cNvCxnSpPr>
            <a:stCxn id="17" idx="2"/>
            <a:endCxn id="19" idx="0"/>
          </p:cNvCxnSpPr>
          <p:nvPr/>
        </p:nvCxnSpPr>
        <p:spPr>
          <a:xfrm rot="16200000" flipH="1">
            <a:off x="6221155" y="2213891"/>
            <a:ext cx="624683" cy="124285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DDE08C8-7305-1B96-32C4-0119CB369CEC}"/>
              </a:ext>
            </a:extLst>
          </p:cNvPr>
          <p:cNvCxnSpPr>
            <a:stCxn id="18" idx="2"/>
            <a:endCxn id="22" idx="0"/>
          </p:cNvCxnSpPr>
          <p:nvPr/>
        </p:nvCxnSpPr>
        <p:spPr>
          <a:xfrm rot="5400000">
            <a:off x="3731683" y="3626562"/>
            <a:ext cx="647336" cy="120146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2CE81352-E3B3-A3EA-0D51-622554757F5D}"/>
              </a:ext>
            </a:extLst>
          </p:cNvPr>
          <p:cNvCxnSpPr>
            <a:stCxn id="18" idx="2"/>
            <a:endCxn id="23" idx="0"/>
          </p:cNvCxnSpPr>
          <p:nvPr/>
        </p:nvCxnSpPr>
        <p:spPr>
          <a:xfrm rot="16200000" flipH="1">
            <a:off x="4981256" y="3578453"/>
            <a:ext cx="647523" cy="129786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7281345-EB48-97EE-AD14-CBE4FC847E16}"/>
              </a:ext>
            </a:extLst>
          </p:cNvPr>
          <p:cNvSpPr txBox="1"/>
          <p:nvPr/>
        </p:nvSpPr>
        <p:spPr>
          <a:xfrm>
            <a:off x="3305007" y="3917243"/>
            <a:ext cx="1103585" cy="338554"/>
          </a:xfrm>
          <a:prstGeom prst="rect">
            <a:avLst/>
          </a:prstGeom>
          <a:noFill/>
        </p:spPr>
        <p:txBody>
          <a:bodyPr wrap="square" rtlCol="0">
            <a:spAutoFit/>
          </a:bodyPr>
          <a:lstStyle/>
          <a:p>
            <a:pPr algn="ctr"/>
            <a:r>
              <a:rPr lang="en-US" sz="1600" dirty="0"/>
              <a:t>false</a:t>
            </a:r>
          </a:p>
        </p:txBody>
      </p:sp>
      <p:sp>
        <p:nvSpPr>
          <p:cNvPr id="28" name="TextBox 27">
            <a:extLst>
              <a:ext uri="{FF2B5EF4-FFF2-40B4-BE49-F238E27FC236}">
                <a16:creationId xmlns:a16="http://schemas.microsoft.com/office/drawing/2014/main" id="{B8B02D07-BF5A-258B-9D1C-A939A775B722}"/>
              </a:ext>
            </a:extLst>
          </p:cNvPr>
          <p:cNvSpPr txBox="1"/>
          <p:nvPr/>
        </p:nvSpPr>
        <p:spPr>
          <a:xfrm>
            <a:off x="4933634" y="3905344"/>
            <a:ext cx="1103585" cy="338554"/>
          </a:xfrm>
          <a:prstGeom prst="rect">
            <a:avLst/>
          </a:prstGeom>
          <a:noFill/>
        </p:spPr>
        <p:txBody>
          <a:bodyPr wrap="square" rtlCol="0">
            <a:spAutoFit/>
          </a:bodyPr>
          <a:lstStyle/>
          <a:p>
            <a:pPr algn="ctr"/>
            <a:r>
              <a:rPr lang="en-US" sz="1600" dirty="0"/>
              <a:t>true</a:t>
            </a:r>
          </a:p>
        </p:txBody>
      </p:sp>
      <p:sp>
        <p:nvSpPr>
          <p:cNvPr id="29" name="TextBox 28">
            <a:extLst>
              <a:ext uri="{FF2B5EF4-FFF2-40B4-BE49-F238E27FC236}">
                <a16:creationId xmlns:a16="http://schemas.microsoft.com/office/drawing/2014/main" id="{B9E2796B-798B-8575-9581-4A00FDFB95B4}"/>
              </a:ext>
            </a:extLst>
          </p:cNvPr>
          <p:cNvSpPr txBox="1"/>
          <p:nvPr/>
        </p:nvSpPr>
        <p:spPr>
          <a:xfrm>
            <a:off x="5056384" y="4736617"/>
            <a:ext cx="1839307" cy="369332"/>
          </a:xfrm>
          <a:prstGeom prst="rect">
            <a:avLst/>
          </a:prstGeom>
          <a:noFill/>
        </p:spPr>
        <p:txBody>
          <a:bodyPr wrap="square" rtlCol="0">
            <a:spAutoFit/>
          </a:bodyPr>
          <a:lstStyle/>
          <a:p>
            <a:pPr algn="ctr"/>
            <a:r>
              <a:rPr lang="en-US" dirty="0"/>
              <a:t>70% stay active</a:t>
            </a:r>
          </a:p>
        </p:txBody>
      </p:sp>
      <p:sp>
        <p:nvSpPr>
          <p:cNvPr id="30" name="TextBox 29">
            <a:extLst>
              <a:ext uri="{FF2B5EF4-FFF2-40B4-BE49-F238E27FC236}">
                <a16:creationId xmlns:a16="http://schemas.microsoft.com/office/drawing/2014/main" id="{E19D5DE6-7498-22CF-EB01-4261052BF8BD}"/>
              </a:ext>
            </a:extLst>
          </p:cNvPr>
          <p:cNvSpPr txBox="1"/>
          <p:nvPr/>
        </p:nvSpPr>
        <p:spPr>
          <a:xfrm>
            <a:off x="2557055" y="4753710"/>
            <a:ext cx="1839307" cy="369332"/>
          </a:xfrm>
          <a:prstGeom prst="rect">
            <a:avLst/>
          </a:prstGeom>
          <a:noFill/>
        </p:spPr>
        <p:txBody>
          <a:bodyPr wrap="square" rtlCol="0">
            <a:spAutoFit/>
          </a:bodyPr>
          <a:lstStyle/>
          <a:p>
            <a:pPr algn="ctr"/>
            <a:r>
              <a:rPr lang="en-US" dirty="0"/>
              <a:t>50% stay active</a:t>
            </a:r>
          </a:p>
        </p:txBody>
      </p:sp>
    </p:spTree>
    <p:extLst>
      <p:ext uri="{BB962C8B-B14F-4D97-AF65-F5344CB8AC3E}">
        <p14:creationId xmlns:p14="http://schemas.microsoft.com/office/powerpoint/2010/main" val="560888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9CA2D-2EF4-37A1-804B-BDF3B83C3EB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1DEBFE-CC42-A3BF-21DE-5E53FD65BC51}"/>
              </a:ext>
            </a:extLst>
          </p:cNvPr>
          <p:cNvSpPr>
            <a:spLocks noGrp="1"/>
          </p:cNvSpPr>
          <p:nvPr>
            <p:ph type="sldNum" sz="quarter" idx="10"/>
          </p:nvPr>
        </p:nvSpPr>
        <p:spPr>
          <a:xfrm>
            <a:off x="401443" y="6446837"/>
            <a:ext cx="2743200" cy="218070"/>
          </a:xfrm>
        </p:spPr>
        <p:txBody>
          <a:bodyPr vert="horz" lIns="0" tIns="0" rIns="0" bIns="0" rtlCol="0" anchor="b" anchorCtr="0">
            <a:normAutofit/>
          </a:bodyPr>
          <a:lstStyle/>
          <a:p>
            <a:pPr>
              <a:spcAft>
                <a:spcPts val="600"/>
              </a:spcAft>
            </a:pPr>
            <a:fld id="{BAE26A2A-DE5F-EA41-900F-AB5C4F1D9848}" type="slidenum">
              <a:rPr lang="en-US" smtClean="0"/>
              <a:pPr>
                <a:spcAft>
                  <a:spcPts val="600"/>
                </a:spcAft>
              </a:pPr>
              <a:t>43</a:t>
            </a:fld>
            <a:endParaRPr lang="en-US"/>
          </a:p>
        </p:txBody>
      </p:sp>
      <p:sp>
        <p:nvSpPr>
          <p:cNvPr id="8" name="Title 7">
            <a:extLst>
              <a:ext uri="{FF2B5EF4-FFF2-40B4-BE49-F238E27FC236}">
                <a16:creationId xmlns:a16="http://schemas.microsoft.com/office/drawing/2014/main" id="{883BA70E-4FCA-E243-5DA7-0C5BC096C958}"/>
              </a:ext>
            </a:extLst>
          </p:cNvPr>
          <p:cNvSpPr>
            <a:spLocks noGrp="1"/>
          </p:cNvSpPr>
          <p:nvPr>
            <p:ph type="title"/>
          </p:nvPr>
        </p:nvSpPr>
        <p:spPr>
          <a:xfrm>
            <a:off x="301863" y="416922"/>
            <a:ext cx="11764014" cy="447409"/>
          </a:xfrm>
        </p:spPr>
        <p:txBody>
          <a:bodyPr vert="horz" lIns="0" tIns="0" rIns="0" bIns="0" rtlCol="0" anchor="b" anchorCtr="0">
            <a:normAutofit fontScale="90000"/>
          </a:bodyPr>
          <a:lstStyle/>
          <a:p>
            <a:r>
              <a:rPr lang="en-US" b="1" kern="1200" dirty="0">
                <a:latin typeface="Arial"/>
                <a:cs typeface="Arial"/>
              </a:rPr>
              <a:t>GED+</a:t>
            </a:r>
            <a:r>
              <a:rPr lang="en-US" dirty="0">
                <a:latin typeface="Arial"/>
                <a:cs typeface="Arial"/>
              </a:rPr>
              <a:t>™ </a:t>
            </a:r>
            <a:r>
              <a:rPr lang="en-US" b="1" kern="1200" dirty="0">
                <a:latin typeface="Arial"/>
                <a:cs typeface="Arial"/>
              </a:rPr>
              <a:t>Learners show higher persistence</a:t>
            </a:r>
          </a:p>
        </p:txBody>
      </p:sp>
      <p:sp>
        <p:nvSpPr>
          <p:cNvPr id="17" name="Rectangle 16">
            <a:extLst>
              <a:ext uri="{FF2B5EF4-FFF2-40B4-BE49-F238E27FC236}">
                <a16:creationId xmlns:a16="http://schemas.microsoft.com/office/drawing/2014/main" id="{3B916D87-2DB0-D40C-E8A6-8BD5FDD50BF7}"/>
              </a:ext>
            </a:extLst>
          </p:cNvPr>
          <p:cNvSpPr/>
          <p:nvPr/>
        </p:nvSpPr>
        <p:spPr>
          <a:xfrm>
            <a:off x="4992415" y="1766230"/>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7E320B3-3530-445E-C09A-C25A7AD04F58}"/>
              </a:ext>
            </a:extLst>
          </p:cNvPr>
          <p:cNvSpPr/>
          <p:nvPr/>
        </p:nvSpPr>
        <p:spPr>
          <a:xfrm>
            <a:off x="6235265" y="3147658"/>
            <a:ext cx="1839311" cy="75674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F68164F-85F5-B694-9476-A1E8EFCF01E8}"/>
              </a:ext>
            </a:extLst>
          </p:cNvPr>
          <p:cNvSpPr/>
          <p:nvPr/>
        </p:nvSpPr>
        <p:spPr>
          <a:xfrm>
            <a:off x="3736427" y="3146881"/>
            <a:ext cx="1839311" cy="75674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EF4A02-74A8-01B6-FF23-8B1876D44642}"/>
              </a:ext>
            </a:extLst>
          </p:cNvPr>
          <p:cNvSpPr/>
          <p:nvPr/>
        </p:nvSpPr>
        <p:spPr>
          <a:xfrm>
            <a:off x="2534962" y="4550962"/>
            <a:ext cx="1839311" cy="756745"/>
          </a:xfrm>
          <a:prstGeom prst="rect">
            <a:avLst/>
          </a:prstGeom>
          <a:solidFill>
            <a:srgbClr val="FFD6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52E8B63-09C7-C01F-279B-A1BFB229EF56}"/>
              </a:ext>
            </a:extLst>
          </p:cNvPr>
          <p:cNvSpPr/>
          <p:nvPr/>
        </p:nvSpPr>
        <p:spPr>
          <a:xfrm>
            <a:off x="5034295" y="4551149"/>
            <a:ext cx="1839311" cy="756745"/>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7B0D788-71BB-67FF-3AC5-0C98FB99A50B}"/>
              </a:ext>
            </a:extLst>
          </p:cNvPr>
          <p:cNvSpPr txBox="1"/>
          <p:nvPr/>
        </p:nvSpPr>
        <p:spPr>
          <a:xfrm>
            <a:off x="4867850" y="1955781"/>
            <a:ext cx="2088439" cy="369332"/>
          </a:xfrm>
          <a:prstGeom prst="rect">
            <a:avLst/>
          </a:prstGeom>
          <a:noFill/>
        </p:spPr>
        <p:txBody>
          <a:bodyPr wrap="square" rtlCol="0">
            <a:spAutoFit/>
          </a:bodyPr>
          <a:lstStyle/>
          <a:p>
            <a:pPr algn="ctr"/>
            <a:r>
              <a:rPr lang="en-US" dirty="0"/>
              <a:t>Ready score &gt;= 145</a:t>
            </a:r>
          </a:p>
        </p:txBody>
      </p:sp>
      <p:sp>
        <p:nvSpPr>
          <p:cNvPr id="55" name="TextBox 54">
            <a:extLst>
              <a:ext uri="{FF2B5EF4-FFF2-40B4-BE49-F238E27FC236}">
                <a16:creationId xmlns:a16="http://schemas.microsoft.com/office/drawing/2014/main" id="{3241A111-E06D-2426-3668-A33FED93198E}"/>
              </a:ext>
            </a:extLst>
          </p:cNvPr>
          <p:cNvSpPr txBox="1"/>
          <p:nvPr/>
        </p:nvSpPr>
        <p:spPr>
          <a:xfrm>
            <a:off x="6182053" y="2531372"/>
            <a:ext cx="1103585" cy="338554"/>
          </a:xfrm>
          <a:prstGeom prst="rect">
            <a:avLst/>
          </a:prstGeom>
          <a:noFill/>
        </p:spPr>
        <p:txBody>
          <a:bodyPr wrap="square" rtlCol="0">
            <a:spAutoFit/>
          </a:bodyPr>
          <a:lstStyle/>
          <a:p>
            <a:pPr algn="ctr"/>
            <a:r>
              <a:rPr lang="en-US" sz="1600" dirty="0"/>
              <a:t>true</a:t>
            </a:r>
          </a:p>
        </p:txBody>
      </p:sp>
      <p:sp>
        <p:nvSpPr>
          <p:cNvPr id="56" name="TextBox 55">
            <a:extLst>
              <a:ext uri="{FF2B5EF4-FFF2-40B4-BE49-F238E27FC236}">
                <a16:creationId xmlns:a16="http://schemas.microsoft.com/office/drawing/2014/main" id="{95D719A3-59EB-E078-426A-8DEB30455C10}"/>
              </a:ext>
            </a:extLst>
          </p:cNvPr>
          <p:cNvSpPr txBox="1"/>
          <p:nvPr/>
        </p:nvSpPr>
        <p:spPr>
          <a:xfrm>
            <a:off x="4569129" y="2523415"/>
            <a:ext cx="1103585" cy="338554"/>
          </a:xfrm>
          <a:prstGeom prst="rect">
            <a:avLst/>
          </a:prstGeom>
          <a:noFill/>
        </p:spPr>
        <p:txBody>
          <a:bodyPr wrap="square" rtlCol="0">
            <a:spAutoFit/>
          </a:bodyPr>
          <a:lstStyle/>
          <a:p>
            <a:pPr algn="ctr"/>
            <a:r>
              <a:rPr lang="en-US" sz="1600" dirty="0"/>
              <a:t>false</a:t>
            </a:r>
          </a:p>
        </p:txBody>
      </p:sp>
      <p:sp>
        <p:nvSpPr>
          <p:cNvPr id="58" name="TextBox 57">
            <a:extLst>
              <a:ext uri="{FF2B5EF4-FFF2-40B4-BE49-F238E27FC236}">
                <a16:creationId xmlns:a16="http://schemas.microsoft.com/office/drawing/2014/main" id="{2FF77435-8BF1-46BC-F9E6-AC87B714C3E9}"/>
              </a:ext>
            </a:extLst>
          </p:cNvPr>
          <p:cNvSpPr txBox="1"/>
          <p:nvPr/>
        </p:nvSpPr>
        <p:spPr>
          <a:xfrm>
            <a:off x="3619009" y="3348825"/>
            <a:ext cx="2074149" cy="369332"/>
          </a:xfrm>
          <a:prstGeom prst="rect">
            <a:avLst/>
          </a:prstGeom>
          <a:noFill/>
        </p:spPr>
        <p:txBody>
          <a:bodyPr wrap="square" rtlCol="0">
            <a:spAutoFit/>
          </a:bodyPr>
          <a:lstStyle/>
          <a:p>
            <a:pPr algn="ctr"/>
            <a:r>
              <a:rPr lang="en-US" dirty="0"/>
              <a:t>Ready score &gt;= 135</a:t>
            </a:r>
          </a:p>
        </p:txBody>
      </p:sp>
      <p:sp>
        <p:nvSpPr>
          <p:cNvPr id="59" name="TextBox 58">
            <a:extLst>
              <a:ext uri="{FF2B5EF4-FFF2-40B4-BE49-F238E27FC236}">
                <a16:creationId xmlns:a16="http://schemas.microsoft.com/office/drawing/2014/main" id="{D9AFE668-ED68-006A-3B5F-A8A2567FBB09}"/>
              </a:ext>
            </a:extLst>
          </p:cNvPr>
          <p:cNvSpPr txBox="1"/>
          <p:nvPr/>
        </p:nvSpPr>
        <p:spPr>
          <a:xfrm>
            <a:off x="6275344" y="3336569"/>
            <a:ext cx="1839307" cy="369332"/>
          </a:xfrm>
          <a:prstGeom prst="rect">
            <a:avLst/>
          </a:prstGeom>
          <a:noFill/>
        </p:spPr>
        <p:txBody>
          <a:bodyPr wrap="square" rtlCol="0">
            <a:spAutoFit/>
          </a:bodyPr>
          <a:lstStyle/>
          <a:p>
            <a:pPr algn="ctr"/>
            <a:r>
              <a:rPr lang="en-US" dirty="0"/>
              <a:t>90% stay active</a:t>
            </a:r>
          </a:p>
        </p:txBody>
      </p:sp>
      <p:cxnSp>
        <p:nvCxnSpPr>
          <p:cNvPr id="7" name="Connector: Elbow 6">
            <a:extLst>
              <a:ext uri="{FF2B5EF4-FFF2-40B4-BE49-F238E27FC236}">
                <a16:creationId xmlns:a16="http://schemas.microsoft.com/office/drawing/2014/main" id="{FE6B6C1E-82B4-0D46-6C8F-409CF3E3E552}"/>
              </a:ext>
            </a:extLst>
          </p:cNvPr>
          <p:cNvCxnSpPr>
            <a:stCxn id="17" idx="2"/>
            <a:endCxn id="18" idx="0"/>
          </p:cNvCxnSpPr>
          <p:nvPr/>
        </p:nvCxnSpPr>
        <p:spPr>
          <a:xfrm rot="5400000">
            <a:off x="4972124" y="2206934"/>
            <a:ext cx="623906" cy="125598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9350F57A-405A-563A-A77A-1D4686F50E1E}"/>
              </a:ext>
            </a:extLst>
          </p:cNvPr>
          <p:cNvCxnSpPr>
            <a:stCxn id="17" idx="2"/>
            <a:endCxn id="19" idx="0"/>
          </p:cNvCxnSpPr>
          <p:nvPr/>
        </p:nvCxnSpPr>
        <p:spPr>
          <a:xfrm rot="16200000" flipH="1">
            <a:off x="6221155" y="2213891"/>
            <a:ext cx="624683" cy="124285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820D771C-2645-9EAD-FC8B-74E9E5CEB142}"/>
              </a:ext>
            </a:extLst>
          </p:cNvPr>
          <p:cNvCxnSpPr>
            <a:stCxn id="18" idx="2"/>
            <a:endCxn id="22" idx="0"/>
          </p:cNvCxnSpPr>
          <p:nvPr/>
        </p:nvCxnSpPr>
        <p:spPr>
          <a:xfrm rot="5400000">
            <a:off x="3731683" y="3626562"/>
            <a:ext cx="647336" cy="120146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BEE1CC5-62AF-BD5D-350A-552DCA32409E}"/>
              </a:ext>
            </a:extLst>
          </p:cNvPr>
          <p:cNvCxnSpPr>
            <a:stCxn id="18" idx="2"/>
            <a:endCxn id="23" idx="0"/>
          </p:cNvCxnSpPr>
          <p:nvPr/>
        </p:nvCxnSpPr>
        <p:spPr>
          <a:xfrm rot="16200000" flipH="1">
            <a:off x="4981256" y="3578453"/>
            <a:ext cx="647523" cy="129786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AE2BBF-80AB-F167-794C-39926FA94730}"/>
              </a:ext>
            </a:extLst>
          </p:cNvPr>
          <p:cNvSpPr txBox="1"/>
          <p:nvPr/>
        </p:nvSpPr>
        <p:spPr>
          <a:xfrm>
            <a:off x="3305007" y="3917243"/>
            <a:ext cx="1103585" cy="338554"/>
          </a:xfrm>
          <a:prstGeom prst="rect">
            <a:avLst/>
          </a:prstGeom>
          <a:noFill/>
        </p:spPr>
        <p:txBody>
          <a:bodyPr wrap="square" rtlCol="0">
            <a:spAutoFit/>
          </a:bodyPr>
          <a:lstStyle/>
          <a:p>
            <a:pPr algn="ctr"/>
            <a:r>
              <a:rPr lang="en-US" sz="1600" dirty="0"/>
              <a:t>false</a:t>
            </a:r>
          </a:p>
        </p:txBody>
      </p:sp>
      <p:sp>
        <p:nvSpPr>
          <p:cNvPr id="28" name="TextBox 27">
            <a:extLst>
              <a:ext uri="{FF2B5EF4-FFF2-40B4-BE49-F238E27FC236}">
                <a16:creationId xmlns:a16="http://schemas.microsoft.com/office/drawing/2014/main" id="{57956D5B-C386-30FD-7502-BEC693B19DC5}"/>
              </a:ext>
            </a:extLst>
          </p:cNvPr>
          <p:cNvSpPr txBox="1"/>
          <p:nvPr/>
        </p:nvSpPr>
        <p:spPr>
          <a:xfrm>
            <a:off x="4933634" y="3905344"/>
            <a:ext cx="1103585" cy="338554"/>
          </a:xfrm>
          <a:prstGeom prst="rect">
            <a:avLst/>
          </a:prstGeom>
          <a:noFill/>
        </p:spPr>
        <p:txBody>
          <a:bodyPr wrap="square" rtlCol="0">
            <a:spAutoFit/>
          </a:bodyPr>
          <a:lstStyle/>
          <a:p>
            <a:pPr algn="ctr"/>
            <a:r>
              <a:rPr lang="en-US" sz="1600" dirty="0"/>
              <a:t>true</a:t>
            </a:r>
          </a:p>
        </p:txBody>
      </p:sp>
      <p:sp>
        <p:nvSpPr>
          <p:cNvPr id="29" name="TextBox 28">
            <a:extLst>
              <a:ext uri="{FF2B5EF4-FFF2-40B4-BE49-F238E27FC236}">
                <a16:creationId xmlns:a16="http://schemas.microsoft.com/office/drawing/2014/main" id="{284CC86A-7BEA-B360-65A3-CDD0D9CA9B08}"/>
              </a:ext>
            </a:extLst>
          </p:cNvPr>
          <p:cNvSpPr txBox="1"/>
          <p:nvPr/>
        </p:nvSpPr>
        <p:spPr>
          <a:xfrm>
            <a:off x="5056384" y="4736617"/>
            <a:ext cx="1839307" cy="369332"/>
          </a:xfrm>
          <a:prstGeom prst="rect">
            <a:avLst/>
          </a:prstGeom>
          <a:noFill/>
        </p:spPr>
        <p:txBody>
          <a:bodyPr wrap="square" rtlCol="0">
            <a:spAutoFit/>
          </a:bodyPr>
          <a:lstStyle/>
          <a:p>
            <a:pPr algn="ctr"/>
            <a:r>
              <a:rPr lang="en-US" dirty="0"/>
              <a:t>85% stay active</a:t>
            </a:r>
          </a:p>
        </p:txBody>
      </p:sp>
      <p:sp>
        <p:nvSpPr>
          <p:cNvPr id="30" name="TextBox 29">
            <a:extLst>
              <a:ext uri="{FF2B5EF4-FFF2-40B4-BE49-F238E27FC236}">
                <a16:creationId xmlns:a16="http://schemas.microsoft.com/office/drawing/2014/main" id="{474890E0-93FE-98B3-E7C7-1F7DF0688E7A}"/>
              </a:ext>
            </a:extLst>
          </p:cNvPr>
          <p:cNvSpPr txBox="1"/>
          <p:nvPr/>
        </p:nvSpPr>
        <p:spPr>
          <a:xfrm>
            <a:off x="2557055" y="4753710"/>
            <a:ext cx="1839307" cy="369332"/>
          </a:xfrm>
          <a:prstGeom prst="rect">
            <a:avLst/>
          </a:prstGeom>
          <a:noFill/>
        </p:spPr>
        <p:txBody>
          <a:bodyPr wrap="square" rtlCol="0">
            <a:spAutoFit/>
          </a:bodyPr>
          <a:lstStyle/>
          <a:p>
            <a:pPr algn="ctr"/>
            <a:r>
              <a:rPr lang="en-US" dirty="0"/>
              <a:t>75% stay active</a:t>
            </a:r>
          </a:p>
        </p:txBody>
      </p:sp>
    </p:spTree>
    <p:extLst>
      <p:ext uri="{BB962C8B-B14F-4D97-AF65-F5344CB8AC3E}">
        <p14:creationId xmlns:p14="http://schemas.microsoft.com/office/powerpoint/2010/main" val="720138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734E-77C7-BDC4-A7E0-28658AE47B7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D89F66B-3C24-36D5-C43B-1798285343A0}"/>
              </a:ext>
            </a:extLst>
          </p:cNvPr>
          <p:cNvSpPr>
            <a:spLocks noGrp="1"/>
          </p:cNvSpPr>
          <p:nvPr>
            <p:ph type="title"/>
          </p:nvPr>
        </p:nvSpPr>
        <p:spPr/>
        <p:txBody>
          <a:bodyPr/>
          <a:lstStyle/>
          <a:p>
            <a:r>
              <a:rPr lang="en-US" dirty="0">
                <a:latin typeface="Arial"/>
                <a:cs typeface="Arial"/>
              </a:rPr>
              <a:t>GED Ready</a:t>
            </a:r>
            <a:r>
              <a:rPr lang="en-US" baseline="30000" dirty="0">
                <a:latin typeface="Arial"/>
                <a:cs typeface="Arial"/>
              </a:rPr>
              <a:t>®</a:t>
            </a:r>
            <a:r>
              <a:rPr lang="en-US" dirty="0">
                <a:latin typeface="Arial"/>
                <a:cs typeface="Arial"/>
              </a:rPr>
              <a:t> Activity Trends</a:t>
            </a:r>
          </a:p>
        </p:txBody>
      </p:sp>
      <p:sp>
        <p:nvSpPr>
          <p:cNvPr id="9" name="Content Placeholder 8">
            <a:extLst>
              <a:ext uri="{FF2B5EF4-FFF2-40B4-BE49-F238E27FC236}">
                <a16:creationId xmlns:a16="http://schemas.microsoft.com/office/drawing/2014/main" id="{2797BF06-01A1-E870-5F42-9C70BE959C4C}"/>
              </a:ext>
            </a:extLst>
          </p:cNvPr>
          <p:cNvSpPr>
            <a:spLocks noGrp="1"/>
          </p:cNvSpPr>
          <p:nvPr>
            <p:ph idx="1"/>
          </p:nvPr>
        </p:nvSpPr>
        <p:spPr>
          <a:xfrm>
            <a:off x="401444" y="1825625"/>
            <a:ext cx="11351941" cy="791451"/>
          </a:xfrm>
        </p:spPr>
        <p:txBody>
          <a:bodyPr>
            <a:normAutofit/>
          </a:bodyPr>
          <a:lstStyle/>
          <a:p>
            <a:pPr marL="0" indent="0">
              <a:buNone/>
            </a:pPr>
            <a:r>
              <a:rPr lang="en-US" b="1" dirty="0"/>
              <a:t>Problem</a:t>
            </a:r>
            <a:r>
              <a:rPr lang="en-US" dirty="0"/>
              <a:t> – there is a significant drop-off of learners scoring in the red (and yellow) on GED </a:t>
            </a:r>
            <a:r>
              <a:rPr lang="en-US" dirty="0" err="1"/>
              <a:t>Readys</a:t>
            </a:r>
            <a:endParaRPr lang="en-US" dirty="0"/>
          </a:p>
          <a:p>
            <a:pPr marL="0" indent="0">
              <a:buNone/>
            </a:pPr>
            <a:endParaRPr lang="en-US" dirty="0"/>
          </a:p>
          <a:p>
            <a:pPr marL="0" indent="0">
              <a:buNone/>
            </a:pPr>
            <a:endParaRPr lang="en-US" dirty="0"/>
          </a:p>
          <a:p>
            <a:endParaRPr lang="en-US" dirty="0"/>
          </a:p>
          <a:p>
            <a:endParaRPr lang="en-US" u="sng" dirty="0"/>
          </a:p>
          <a:p>
            <a:endParaRPr lang="en-US" dirty="0"/>
          </a:p>
        </p:txBody>
      </p:sp>
      <p:sp>
        <p:nvSpPr>
          <p:cNvPr id="5" name="Slide Number Placeholder 4">
            <a:extLst>
              <a:ext uri="{FF2B5EF4-FFF2-40B4-BE49-F238E27FC236}">
                <a16:creationId xmlns:a16="http://schemas.microsoft.com/office/drawing/2014/main" id="{4D9CC433-C447-8613-9422-9876EDD24EB8}"/>
              </a:ext>
            </a:extLst>
          </p:cNvPr>
          <p:cNvSpPr>
            <a:spLocks noGrp="1"/>
          </p:cNvSpPr>
          <p:nvPr>
            <p:ph type="sldNum" sz="quarter" idx="12"/>
          </p:nvPr>
        </p:nvSpPr>
        <p:spPr/>
        <p:txBody>
          <a:bodyPr/>
          <a:lstStyle/>
          <a:p>
            <a:fld id="{BAE26A2A-DE5F-EA41-900F-AB5C4F1D9848}" type="slidenum">
              <a:rPr lang="en-US" smtClean="0"/>
              <a:pPr/>
              <a:t>44</a:t>
            </a:fld>
            <a:endParaRPr lang="en-US" dirty="0"/>
          </a:p>
        </p:txBody>
      </p:sp>
      <p:sp>
        <p:nvSpPr>
          <p:cNvPr id="2" name="TextBox 1">
            <a:extLst>
              <a:ext uri="{FF2B5EF4-FFF2-40B4-BE49-F238E27FC236}">
                <a16:creationId xmlns:a16="http://schemas.microsoft.com/office/drawing/2014/main" id="{DAEF78FE-748D-8F96-CC22-39A7FEECA27D}"/>
              </a:ext>
            </a:extLst>
          </p:cNvPr>
          <p:cNvSpPr txBox="1"/>
          <p:nvPr/>
        </p:nvSpPr>
        <p:spPr>
          <a:xfrm>
            <a:off x="493986" y="3573517"/>
            <a:ext cx="11259399" cy="1477328"/>
          </a:xfrm>
          <a:prstGeom prst="rect">
            <a:avLst/>
          </a:prstGeom>
          <a:noFill/>
          <a:ln w="28575">
            <a:solidFill>
              <a:srgbClr val="4290B5"/>
            </a:solidFill>
          </a:ln>
        </p:spPr>
        <p:txBody>
          <a:bodyPr wrap="square" rtlCol="0">
            <a:spAutoFit/>
          </a:bodyPr>
          <a:lstStyle/>
          <a:p>
            <a:r>
              <a:rPr lang="en-US" b="1" dirty="0"/>
              <a:t>Recommendation 1 </a:t>
            </a:r>
            <a:r>
              <a:rPr lang="en-US" dirty="0"/>
              <a:t>– increase outreach to learners with low Ready scores (product promotions, additional resources)</a:t>
            </a:r>
          </a:p>
          <a:p>
            <a:endParaRPr lang="en-US" dirty="0"/>
          </a:p>
          <a:p>
            <a:r>
              <a:rPr lang="en-US" b="1" dirty="0"/>
              <a:t>Recommendation 2</a:t>
            </a:r>
            <a:r>
              <a:rPr lang="en-US" dirty="0"/>
              <a:t> – reach out to learners with GREEN Ready scores that have not scheduled a GED Test</a:t>
            </a:r>
            <a:endParaRPr lang="en-US" b="1" dirty="0"/>
          </a:p>
          <a:p>
            <a:endParaRPr lang="en-US" dirty="0"/>
          </a:p>
          <a:p>
            <a:r>
              <a:rPr lang="en-US" b="1" dirty="0"/>
              <a:t>Recommendation 3 </a:t>
            </a:r>
            <a:r>
              <a:rPr lang="en-US" dirty="0"/>
              <a:t>– rework assigned colors for Ready scores</a:t>
            </a:r>
          </a:p>
        </p:txBody>
      </p:sp>
    </p:spTree>
    <p:extLst>
      <p:ext uri="{BB962C8B-B14F-4D97-AF65-F5344CB8AC3E}">
        <p14:creationId xmlns:p14="http://schemas.microsoft.com/office/powerpoint/2010/main" val="1520965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dirty="0"/>
              <a:t>Take aways</a:t>
            </a:r>
          </a:p>
        </p:txBody>
      </p:sp>
      <p:sp>
        <p:nvSpPr>
          <p:cNvPr id="9" name="Content Placeholder 8">
            <a:extLst>
              <a:ext uri="{FF2B5EF4-FFF2-40B4-BE49-F238E27FC236}">
                <a16:creationId xmlns:a16="http://schemas.microsoft.com/office/drawing/2014/main" id="{7EDB3C08-581E-CB4A-9812-322D09A22E04}"/>
              </a:ext>
            </a:extLst>
          </p:cNvPr>
          <p:cNvSpPr>
            <a:spLocks noGrp="1"/>
          </p:cNvSpPr>
          <p:nvPr>
            <p:ph idx="1"/>
          </p:nvPr>
        </p:nvSpPr>
        <p:spPr>
          <a:xfrm>
            <a:off x="401444" y="1330859"/>
            <a:ext cx="11351941" cy="4543078"/>
          </a:xfrm>
        </p:spPr>
        <p:txBody>
          <a:bodyPr vert="horz" lIns="91440" tIns="45720" rIns="91440" bIns="45720" rtlCol="0" anchor="t">
            <a:normAutofit/>
          </a:bodyPr>
          <a:lstStyle/>
          <a:p>
            <a:pPr marL="170815" indent="-170815"/>
            <a:r>
              <a:rPr lang="en-US" dirty="0">
                <a:latin typeface="Arial"/>
                <a:cs typeface="Arial"/>
              </a:rPr>
              <a:t>The GED</a:t>
            </a:r>
            <a:r>
              <a:rPr lang="en-US" baseline="30000" dirty="0">
                <a:latin typeface="Arial"/>
                <a:cs typeface="Arial"/>
              </a:rPr>
              <a:t>®</a:t>
            </a:r>
            <a:r>
              <a:rPr lang="en-US" dirty="0">
                <a:latin typeface="Arial"/>
                <a:cs typeface="Arial"/>
              </a:rPr>
              <a:t> Program is </a:t>
            </a:r>
            <a:r>
              <a:rPr lang="en-US" b="1" dirty="0">
                <a:latin typeface="Arial"/>
                <a:cs typeface="Arial"/>
              </a:rPr>
              <a:t>continuing to grow </a:t>
            </a:r>
            <a:r>
              <a:rPr lang="en-US" dirty="0">
                <a:latin typeface="Arial"/>
                <a:cs typeface="Arial"/>
              </a:rPr>
              <a:t>(more new accounts, test takers, and </a:t>
            </a:r>
            <a:r>
              <a:rPr lang="en-US" dirty="0" err="1">
                <a:latin typeface="Arial"/>
                <a:cs typeface="Arial"/>
              </a:rPr>
              <a:t>credentialers</a:t>
            </a:r>
            <a:r>
              <a:rPr lang="en-US" dirty="0">
                <a:latin typeface="Arial"/>
                <a:cs typeface="Arial"/>
              </a:rPr>
              <a:t>)</a:t>
            </a:r>
            <a:endParaRPr lang="en-US">
              <a:latin typeface="Arial"/>
              <a:cs typeface="Arial"/>
            </a:endParaRPr>
          </a:p>
          <a:p>
            <a:pPr marL="170815" indent="-170815"/>
            <a:endParaRPr lang="en-US" dirty="0"/>
          </a:p>
          <a:p>
            <a:pPr marL="170815" indent="-170815"/>
            <a:r>
              <a:rPr lang="en-US" dirty="0">
                <a:latin typeface="Arial"/>
                <a:cs typeface="Arial"/>
              </a:rPr>
              <a:t>Encouraging learners to engage with the GED &amp; Me™ app can </a:t>
            </a:r>
            <a:r>
              <a:rPr lang="en-US" b="1" dirty="0">
                <a:latin typeface="Arial"/>
                <a:cs typeface="Arial"/>
              </a:rPr>
              <a:t>increase overall success</a:t>
            </a:r>
          </a:p>
          <a:p>
            <a:pPr marL="170815" indent="-170815"/>
            <a:endParaRPr lang="en-US" dirty="0"/>
          </a:p>
          <a:p>
            <a:pPr marL="170815" indent="-170815"/>
            <a:r>
              <a:rPr lang="en-US" dirty="0"/>
              <a:t>Taking a </a:t>
            </a:r>
            <a:r>
              <a:rPr lang="en-US" b="1" dirty="0"/>
              <a:t>GED Ready is most predictive </a:t>
            </a:r>
            <a:r>
              <a:rPr lang="en-US" dirty="0"/>
              <a:t>of embarking on testing journey</a:t>
            </a:r>
          </a:p>
          <a:p>
            <a:pPr marL="170815" indent="-170815"/>
            <a:endParaRPr lang="en-US" dirty="0"/>
          </a:p>
          <a:p>
            <a:pPr marL="170815" indent="-170815"/>
            <a:r>
              <a:rPr lang="en-US" dirty="0">
                <a:latin typeface="Arial"/>
                <a:cs typeface="Arial"/>
              </a:rPr>
              <a:t>Providing </a:t>
            </a:r>
            <a:r>
              <a:rPr lang="en-US" b="1" dirty="0">
                <a:latin typeface="Arial"/>
                <a:cs typeface="Arial"/>
              </a:rPr>
              <a:t>additional resources and product suggestions </a:t>
            </a:r>
            <a:r>
              <a:rPr lang="en-US" dirty="0">
                <a:latin typeface="Arial"/>
                <a:cs typeface="Arial"/>
              </a:rPr>
              <a:t>(GED+™) to learners with no testing activity or low Ready scores could boost success and reduce drop-off</a:t>
            </a:r>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45</a:t>
            </a:fld>
            <a:endParaRPr lang="en-US" dirty="0"/>
          </a:p>
        </p:txBody>
      </p:sp>
    </p:spTree>
    <p:extLst>
      <p:ext uri="{BB962C8B-B14F-4D97-AF65-F5344CB8AC3E}">
        <p14:creationId xmlns:p14="http://schemas.microsoft.com/office/powerpoint/2010/main" val="727240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a:xfrm>
            <a:off x="401450" y="506996"/>
            <a:ext cx="4370583" cy="572632"/>
          </a:xfrm>
        </p:spPr>
        <p:txBody>
          <a:bodyPr>
            <a:normAutofit/>
          </a:bodyPr>
          <a:lstStyle/>
          <a:p>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0" y="5315939"/>
            <a:ext cx="4370583" cy="1032095"/>
          </a:xfrm>
        </p:spPr>
        <p:txBody>
          <a:bodyPr vert="horz" lIns="0" tIns="91440" rIns="0" bIns="0" rtlCol="0" anchor="t">
            <a:normAutofit/>
          </a:bodyPr>
          <a:lstStyle/>
          <a:p>
            <a:pPr algn="ctr"/>
            <a:r>
              <a:rPr lang="en-US" sz="1800" dirty="0">
                <a:latin typeface="Arial"/>
                <a:cs typeface="Arial"/>
              </a:rPr>
              <a:t>Kris Meehan</a:t>
            </a:r>
            <a:br>
              <a:rPr lang="en-US" sz="1800" dirty="0">
                <a:latin typeface="Arial"/>
                <a:cs typeface="Arial"/>
              </a:rPr>
            </a:br>
            <a:r>
              <a:rPr lang="en-US" sz="1600" i="1" dirty="0">
                <a:latin typeface="Arial"/>
                <a:cs typeface="Arial"/>
              </a:rPr>
              <a:t>Operations Analyst</a:t>
            </a:r>
            <a:endParaRPr lang="en-US" sz="1800" i="1" dirty="0">
              <a:latin typeface="Arial"/>
              <a:cs typeface="Arial"/>
            </a:endParaRPr>
          </a:p>
          <a:p>
            <a:pPr algn="ctr"/>
            <a:r>
              <a:rPr lang="en-US" sz="1800" dirty="0"/>
              <a:t>kris.meehan@pearson.com</a:t>
            </a:r>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46</a:t>
            </a:fld>
            <a:endParaRPr lang="en-US" dirty="0"/>
          </a:p>
        </p:txBody>
      </p:sp>
      <p:pic>
        <p:nvPicPr>
          <p:cNvPr id="8" name="Picture 7" descr="A qr code with black squares&#10;&#10;AI-generated content may be incorrect.">
            <a:extLst>
              <a:ext uri="{FF2B5EF4-FFF2-40B4-BE49-F238E27FC236}">
                <a16:creationId xmlns:a16="http://schemas.microsoft.com/office/drawing/2014/main" id="{983DE437-2625-8AB5-3633-F815511EC8F4}"/>
              </a:ext>
            </a:extLst>
          </p:cNvPr>
          <p:cNvPicPr>
            <a:picLocks noChangeAspect="1"/>
          </p:cNvPicPr>
          <p:nvPr/>
        </p:nvPicPr>
        <p:blipFill>
          <a:blip r:embed="rId3"/>
          <a:stretch>
            <a:fillRect/>
          </a:stretch>
        </p:blipFill>
        <p:spPr>
          <a:xfrm>
            <a:off x="938542" y="2444879"/>
            <a:ext cx="2438400" cy="2438400"/>
          </a:xfrm>
          <a:prstGeom prst="rect">
            <a:avLst/>
          </a:prstGeom>
        </p:spPr>
      </p:pic>
      <p:sp>
        <p:nvSpPr>
          <p:cNvPr id="3" name="Text Placeholder 3">
            <a:extLst>
              <a:ext uri="{FF2B5EF4-FFF2-40B4-BE49-F238E27FC236}">
                <a16:creationId xmlns:a16="http://schemas.microsoft.com/office/drawing/2014/main" id="{EA3BBCB1-C675-FD74-EDC9-AED7DB230C31}"/>
              </a:ext>
            </a:extLst>
          </p:cNvPr>
          <p:cNvSpPr txBox="1">
            <a:spLocks/>
          </p:cNvSpPr>
          <p:nvPr/>
        </p:nvSpPr>
        <p:spPr>
          <a:xfrm>
            <a:off x="553850" y="1371418"/>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a:latin typeface="Arial"/>
                <a:cs typeface="Arial"/>
              </a:rPr>
              <a:t>Your feedback is important. Please scan the QR code below to rate this session. </a:t>
            </a:r>
            <a:endParaRPr lang="en-US" dirty="0"/>
          </a:p>
        </p:txBody>
      </p:sp>
    </p:spTree>
    <p:extLst>
      <p:ext uri="{BB962C8B-B14F-4D97-AF65-F5344CB8AC3E}">
        <p14:creationId xmlns:p14="http://schemas.microsoft.com/office/powerpoint/2010/main" val="361240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85D0-67A0-AD23-327C-2CD137D887F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915A34-7711-2464-3928-303890891F59}"/>
              </a:ext>
            </a:extLst>
          </p:cNvPr>
          <p:cNvSpPr>
            <a:spLocks noGrp="1"/>
          </p:cNvSpPr>
          <p:nvPr>
            <p:ph type="sldNum" sz="quarter" idx="12"/>
          </p:nvPr>
        </p:nvSpPr>
        <p:spPr/>
        <p:txBody>
          <a:bodyPr/>
          <a:lstStyle/>
          <a:p>
            <a:fld id="{BAE26A2A-DE5F-EA41-900F-AB5C4F1D9848}" type="slidenum">
              <a:rPr lang="en-US" smtClean="0"/>
              <a:pPr/>
              <a:t>47</a:t>
            </a:fld>
            <a:endParaRPr lang="en-US" dirty="0"/>
          </a:p>
        </p:txBody>
      </p:sp>
      <p:pic>
        <p:nvPicPr>
          <p:cNvPr id="1026" name="Picture 2">
            <a:extLst>
              <a:ext uri="{FF2B5EF4-FFF2-40B4-BE49-F238E27FC236}">
                <a16:creationId xmlns:a16="http://schemas.microsoft.com/office/drawing/2014/main" id="{81A278A0-DBC8-C63F-741C-8F6B318D2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F9D1A-48CC-076F-D932-77D99A46B3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7CFA06-8405-A445-72B3-2BF6F8CE13A7}"/>
              </a:ext>
            </a:extLst>
          </p:cNvPr>
          <p:cNvSpPr>
            <a:spLocks noGrp="1"/>
          </p:cNvSpPr>
          <p:nvPr>
            <p:ph type="title"/>
          </p:nvPr>
        </p:nvSpPr>
        <p:spPr/>
        <p:txBody>
          <a:bodyPr/>
          <a:lstStyle/>
          <a:p>
            <a:r>
              <a:rPr lang="en-US" sz="4800" b="1" spc="-75" dirty="0"/>
              <a:t>National Trends</a:t>
            </a:r>
            <a:endParaRPr lang="en-US" dirty="0"/>
          </a:p>
        </p:txBody>
      </p:sp>
      <p:sp>
        <p:nvSpPr>
          <p:cNvPr id="6" name="Text Placeholder 5">
            <a:extLst>
              <a:ext uri="{FF2B5EF4-FFF2-40B4-BE49-F238E27FC236}">
                <a16:creationId xmlns:a16="http://schemas.microsoft.com/office/drawing/2014/main" id="{7BAFBD22-2872-2FA2-99A0-E994262A2438}"/>
              </a:ext>
            </a:extLst>
          </p:cNvPr>
          <p:cNvSpPr>
            <a:spLocks noGrp="1"/>
          </p:cNvSpPr>
          <p:nvPr>
            <p:ph type="body" idx="1"/>
          </p:nvPr>
        </p:nvSpPr>
        <p:spPr/>
        <p:txBody>
          <a:bodyPr vert="horz" lIns="0" tIns="0" rIns="0" bIns="0" rtlCol="0" anchor="t">
            <a:normAutofit/>
          </a:bodyPr>
          <a:lstStyle/>
          <a:p>
            <a:r>
              <a:rPr lang="en-US" dirty="0">
                <a:latin typeface="Arial"/>
                <a:cs typeface="Arial"/>
              </a:rPr>
              <a:t>General metrics across the GED</a:t>
            </a:r>
            <a:r>
              <a:rPr lang="en-US" i="0" baseline="30000" dirty="0">
                <a:latin typeface="Arial"/>
                <a:cs typeface="Arial"/>
              </a:rPr>
              <a:t>®</a:t>
            </a:r>
            <a:r>
              <a:rPr lang="en-US" dirty="0">
                <a:latin typeface="Arial"/>
                <a:cs typeface="Arial"/>
              </a:rPr>
              <a:t> Program</a:t>
            </a:r>
            <a:endParaRPr lang="en-US" i="0" baseline="30000" dirty="0">
              <a:latin typeface="Arial"/>
              <a:cs typeface="Arial"/>
            </a:endParaRPr>
          </a:p>
        </p:txBody>
      </p:sp>
      <p:sp>
        <p:nvSpPr>
          <p:cNvPr id="4" name="Slide Number Placeholder 3">
            <a:extLst>
              <a:ext uri="{FF2B5EF4-FFF2-40B4-BE49-F238E27FC236}">
                <a16:creationId xmlns:a16="http://schemas.microsoft.com/office/drawing/2014/main" id="{FBF79959-C6E7-8354-79AB-F2C17B8C9C53}"/>
              </a:ext>
            </a:extLst>
          </p:cNvPr>
          <p:cNvSpPr>
            <a:spLocks noGrp="1"/>
          </p:cNvSpPr>
          <p:nvPr>
            <p:ph type="sldNum" sz="quarter" idx="10"/>
          </p:nvPr>
        </p:nvSpPr>
        <p:spPr/>
        <p:txBody>
          <a:bodyPr/>
          <a:lstStyle/>
          <a:p>
            <a:fld id="{BAE26A2A-DE5F-EA41-900F-AB5C4F1D9848}" type="slidenum">
              <a:rPr lang="en-US" smtClean="0"/>
              <a:t>5</a:t>
            </a:fld>
            <a:endParaRPr lang="en-US"/>
          </a:p>
        </p:txBody>
      </p:sp>
    </p:spTree>
    <p:extLst>
      <p:ext uri="{BB962C8B-B14F-4D97-AF65-F5344CB8AC3E}">
        <p14:creationId xmlns:p14="http://schemas.microsoft.com/office/powerpoint/2010/main" val="216497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0577-A049-3A9C-9864-3849C7085B3D}"/>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E73EF9BB-9C0C-AAC0-2B49-6731B7CE2F3D}"/>
              </a:ext>
            </a:extLst>
          </p:cNvPr>
          <p:cNvSpPr/>
          <p:nvPr/>
        </p:nvSpPr>
        <p:spPr>
          <a:xfrm>
            <a:off x="147477" y="1657898"/>
            <a:ext cx="3745015" cy="401465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C6AC7D0E-9FD2-6D4C-D4FD-A5ECA1B20864}"/>
              </a:ext>
            </a:extLst>
          </p:cNvPr>
          <p:cNvSpPr/>
          <p:nvPr/>
        </p:nvSpPr>
        <p:spPr>
          <a:xfrm>
            <a:off x="8338656" y="1657898"/>
            <a:ext cx="3705867" cy="401465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D00DBA55-E961-5F58-A1F2-5481FA9F8EF2}"/>
              </a:ext>
            </a:extLst>
          </p:cNvPr>
          <p:cNvSpPr/>
          <p:nvPr/>
        </p:nvSpPr>
        <p:spPr>
          <a:xfrm>
            <a:off x="4281342" y="1657898"/>
            <a:ext cx="3674016" cy="401465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139100D-C7AC-D6A7-87DB-A3FBD42E5A01}"/>
              </a:ext>
            </a:extLst>
          </p:cNvPr>
          <p:cNvSpPr>
            <a:spLocks noGrp="1"/>
          </p:cNvSpPr>
          <p:nvPr>
            <p:ph type="title"/>
          </p:nvPr>
        </p:nvSpPr>
        <p:spPr>
          <a:xfrm>
            <a:off x="401443" y="365895"/>
            <a:ext cx="11262732" cy="867461"/>
          </a:xfrm>
        </p:spPr>
        <p:txBody>
          <a:bodyPr>
            <a:normAutofit/>
          </a:bodyPr>
          <a:lstStyle/>
          <a:p>
            <a:r>
              <a:rPr lang="en-US" sz="2800" dirty="0"/>
              <a:t>Through June, there have been more new accounts, more first-time test takers, and more </a:t>
            </a:r>
            <a:r>
              <a:rPr lang="en-US" sz="2800" dirty="0" err="1"/>
              <a:t>credentialers</a:t>
            </a:r>
            <a:r>
              <a:rPr lang="en-US" sz="2800" dirty="0"/>
              <a:t> than years past</a:t>
            </a:r>
            <a:endParaRPr lang="en-US" sz="2800" b="1" dirty="0"/>
          </a:p>
        </p:txBody>
      </p:sp>
      <p:sp>
        <p:nvSpPr>
          <p:cNvPr id="6" name="Slide Number Placeholder 5">
            <a:extLst>
              <a:ext uri="{FF2B5EF4-FFF2-40B4-BE49-F238E27FC236}">
                <a16:creationId xmlns:a16="http://schemas.microsoft.com/office/drawing/2014/main" id="{35E0A909-CA73-3717-1FFB-723CE85B5426}"/>
              </a:ext>
            </a:extLst>
          </p:cNvPr>
          <p:cNvSpPr>
            <a:spLocks noGrp="1"/>
          </p:cNvSpPr>
          <p:nvPr>
            <p:ph type="sldNum" sz="quarter" idx="12"/>
          </p:nvPr>
        </p:nvSpPr>
        <p:spPr/>
        <p:txBody>
          <a:bodyPr/>
          <a:lstStyle/>
          <a:p>
            <a:fld id="{BAE26A2A-DE5F-EA41-900F-AB5C4F1D9848}" type="slidenum">
              <a:rPr lang="en-US" smtClean="0"/>
              <a:t>6</a:t>
            </a:fld>
            <a:endParaRPr lang="en-US"/>
          </a:p>
        </p:txBody>
      </p:sp>
      <p:pic>
        <p:nvPicPr>
          <p:cNvPr id="11" name="Picture 10">
            <a:extLst>
              <a:ext uri="{FF2B5EF4-FFF2-40B4-BE49-F238E27FC236}">
                <a16:creationId xmlns:a16="http://schemas.microsoft.com/office/drawing/2014/main" id="{9D8F6511-BA60-328A-9AF4-508C0606222E}"/>
              </a:ext>
            </a:extLst>
          </p:cNvPr>
          <p:cNvPicPr>
            <a:picLocks noChangeAspect="1"/>
          </p:cNvPicPr>
          <p:nvPr/>
        </p:nvPicPr>
        <p:blipFill>
          <a:blip r:embed="rId3"/>
          <a:stretch>
            <a:fillRect/>
          </a:stretch>
        </p:blipFill>
        <p:spPr>
          <a:xfrm>
            <a:off x="261120" y="2284831"/>
            <a:ext cx="3561605" cy="3359137"/>
          </a:xfrm>
          <a:prstGeom prst="rect">
            <a:avLst/>
          </a:prstGeom>
        </p:spPr>
      </p:pic>
      <p:pic>
        <p:nvPicPr>
          <p:cNvPr id="15" name="Picture 14">
            <a:extLst>
              <a:ext uri="{FF2B5EF4-FFF2-40B4-BE49-F238E27FC236}">
                <a16:creationId xmlns:a16="http://schemas.microsoft.com/office/drawing/2014/main" id="{F8613DE6-E742-FE35-514E-D5515D1E3C05}"/>
              </a:ext>
            </a:extLst>
          </p:cNvPr>
          <p:cNvPicPr>
            <a:picLocks noChangeAspect="1"/>
          </p:cNvPicPr>
          <p:nvPr/>
        </p:nvPicPr>
        <p:blipFill>
          <a:blip r:embed="rId4"/>
          <a:stretch>
            <a:fillRect/>
          </a:stretch>
        </p:blipFill>
        <p:spPr>
          <a:xfrm>
            <a:off x="8465133" y="2259666"/>
            <a:ext cx="3544214" cy="3387716"/>
          </a:xfrm>
          <a:prstGeom prst="rect">
            <a:avLst/>
          </a:prstGeom>
        </p:spPr>
      </p:pic>
      <p:sp>
        <p:nvSpPr>
          <p:cNvPr id="21" name="Rectangle 20">
            <a:extLst>
              <a:ext uri="{FF2B5EF4-FFF2-40B4-BE49-F238E27FC236}">
                <a16:creationId xmlns:a16="http://schemas.microsoft.com/office/drawing/2014/main" id="{297188A3-AD38-C8C2-EFFA-589ACCF7E617}"/>
              </a:ext>
            </a:extLst>
          </p:cNvPr>
          <p:cNvSpPr/>
          <p:nvPr/>
        </p:nvSpPr>
        <p:spPr>
          <a:xfrm>
            <a:off x="4275790" y="1501628"/>
            <a:ext cx="3679568" cy="156269"/>
          </a:xfrm>
          <a:prstGeom prst="rect">
            <a:avLst/>
          </a:prstGeom>
          <a:solidFill>
            <a:srgbClr val="FFBB1C"/>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52FDB56C-23B8-1532-8271-DB9F1B3608D1}"/>
              </a:ext>
            </a:extLst>
          </p:cNvPr>
          <p:cNvSpPr/>
          <p:nvPr/>
        </p:nvSpPr>
        <p:spPr>
          <a:xfrm>
            <a:off x="8338655" y="1501629"/>
            <a:ext cx="3705867" cy="156269"/>
          </a:xfrm>
          <a:prstGeom prst="rect">
            <a:avLst/>
          </a:prstGeom>
          <a:solidFill>
            <a:srgbClr val="5AB14A"/>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BAC3C1B1-D515-D9B3-160E-8A1B3024179F}"/>
              </a:ext>
            </a:extLst>
          </p:cNvPr>
          <p:cNvSpPr/>
          <p:nvPr/>
        </p:nvSpPr>
        <p:spPr>
          <a:xfrm>
            <a:off x="147477" y="1510543"/>
            <a:ext cx="3745015" cy="156269"/>
          </a:xfrm>
          <a:prstGeom prst="rect">
            <a:avLst/>
          </a:prstGeom>
          <a:solidFill>
            <a:srgbClr val="4290B5"/>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D562652B-A0E7-C5BA-2B27-8AC90FBDDF7B}"/>
              </a:ext>
            </a:extLst>
          </p:cNvPr>
          <p:cNvSpPr txBox="1"/>
          <p:nvPr/>
        </p:nvSpPr>
        <p:spPr>
          <a:xfrm>
            <a:off x="147477" y="1666812"/>
            <a:ext cx="3413258" cy="369332"/>
          </a:xfrm>
          <a:prstGeom prst="rect">
            <a:avLst/>
          </a:prstGeom>
          <a:noFill/>
        </p:spPr>
        <p:txBody>
          <a:bodyPr wrap="square" rtlCol="0">
            <a:spAutoFit/>
          </a:bodyPr>
          <a:lstStyle/>
          <a:p>
            <a:r>
              <a:rPr lang="en-US" dirty="0"/>
              <a:t>New Accounts Created</a:t>
            </a:r>
          </a:p>
        </p:txBody>
      </p:sp>
      <p:sp>
        <p:nvSpPr>
          <p:cNvPr id="25" name="TextBox 24">
            <a:extLst>
              <a:ext uri="{FF2B5EF4-FFF2-40B4-BE49-F238E27FC236}">
                <a16:creationId xmlns:a16="http://schemas.microsoft.com/office/drawing/2014/main" id="{F2A3574C-FC44-E6BA-CAB1-D52C18D6C323}"/>
              </a:ext>
            </a:extLst>
          </p:cNvPr>
          <p:cNvSpPr txBox="1"/>
          <p:nvPr/>
        </p:nvSpPr>
        <p:spPr>
          <a:xfrm>
            <a:off x="4281342" y="1666812"/>
            <a:ext cx="3413258" cy="369332"/>
          </a:xfrm>
          <a:prstGeom prst="rect">
            <a:avLst/>
          </a:prstGeom>
          <a:noFill/>
        </p:spPr>
        <p:txBody>
          <a:bodyPr wrap="square" rtlCol="0">
            <a:spAutoFit/>
          </a:bodyPr>
          <a:lstStyle/>
          <a:p>
            <a:r>
              <a:rPr lang="en-US" dirty="0"/>
              <a:t>First Time Test Takers</a:t>
            </a:r>
          </a:p>
        </p:txBody>
      </p:sp>
      <p:sp>
        <p:nvSpPr>
          <p:cNvPr id="26" name="TextBox 25">
            <a:extLst>
              <a:ext uri="{FF2B5EF4-FFF2-40B4-BE49-F238E27FC236}">
                <a16:creationId xmlns:a16="http://schemas.microsoft.com/office/drawing/2014/main" id="{4C766CD0-BF7D-E332-ACC7-23DA8D431B48}"/>
              </a:ext>
            </a:extLst>
          </p:cNvPr>
          <p:cNvSpPr txBox="1"/>
          <p:nvPr/>
        </p:nvSpPr>
        <p:spPr>
          <a:xfrm>
            <a:off x="8338655" y="1666812"/>
            <a:ext cx="3413258" cy="369332"/>
          </a:xfrm>
          <a:prstGeom prst="rect">
            <a:avLst/>
          </a:prstGeom>
          <a:noFill/>
        </p:spPr>
        <p:txBody>
          <a:bodyPr wrap="square" rtlCol="0">
            <a:spAutoFit/>
          </a:bodyPr>
          <a:lstStyle/>
          <a:p>
            <a:r>
              <a:rPr lang="en-US" dirty="0"/>
              <a:t>Learners to Credential</a:t>
            </a:r>
          </a:p>
        </p:txBody>
      </p:sp>
      <p:sp>
        <p:nvSpPr>
          <p:cNvPr id="8" name="TextBox 7">
            <a:extLst>
              <a:ext uri="{FF2B5EF4-FFF2-40B4-BE49-F238E27FC236}">
                <a16:creationId xmlns:a16="http://schemas.microsoft.com/office/drawing/2014/main" id="{2768655F-A18F-B96C-95CC-28D8BBC7EBE5}"/>
              </a:ext>
            </a:extLst>
          </p:cNvPr>
          <p:cNvSpPr txBox="1"/>
          <p:nvPr/>
        </p:nvSpPr>
        <p:spPr>
          <a:xfrm>
            <a:off x="3063763" y="2567303"/>
            <a:ext cx="599086" cy="369332"/>
          </a:xfrm>
          <a:prstGeom prst="rect">
            <a:avLst/>
          </a:prstGeom>
          <a:noFill/>
        </p:spPr>
        <p:txBody>
          <a:bodyPr wrap="square" rtlCol="0">
            <a:spAutoFit/>
          </a:bodyPr>
          <a:lstStyle/>
          <a:p>
            <a:r>
              <a:rPr lang="en-US" dirty="0"/>
              <a:t>+9%</a:t>
            </a:r>
          </a:p>
        </p:txBody>
      </p:sp>
      <p:sp>
        <p:nvSpPr>
          <p:cNvPr id="10" name="TextBox 9">
            <a:extLst>
              <a:ext uri="{FF2B5EF4-FFF2-40B4-BE49-F238E27FC236}">
                <a16:creationId xmlns:a16="http://schemas.microsoft.com/office/drawing/2014/main" id="{438AF5B8-771E-44DD-AB8F-41119D617A26}"/>
              </a:ext>
            </a:extLst>
          </p:cNvPr>
          <p:cNvSpPr txBox="1"/>
          <p:nvPr/>
        </p:nvSpPr>
        <p:spPr>
          <a:xfrm>
            <a:off x="11240924" y="2517286"/>
            <a:ext cx="599086" cy="369332"/>
          </a:xfrm>
          <a:prstGeom prst="rect">
            <a:avLst/>
          </a:prstGeom>
          <a:noFill/>
        </p:spPr>
        <p:txBody>
          <a:bodyPr wrap="square" rtlCol="0">
            <a:spAutoFit/>
          </a:bodyPr>
          <a:lstStyle/>
          <a:p>
            <a:r>
              <a:rPr lang="en-US" dirty="0"/>
              <a:t>+6%</a:t>
            </a:r>
          </a:p>
        </p:txBody>
      </p:sp>
      <p:pic>
        <p:nvPicPr>
          <p:cNvPr id="4" name="Picture 3">
            <a:extLst>
              <a:ext uri="{FF2B5EF4-FFF2-40B4-BE49-F238E27FC236}">
                <a16:creationId xmlns:a16="http://schemas.microsoft.com/office/drawing/2014/main" id="{FBF001CF-81C9-DC93-2789-1561713383D8}"/>
              </a:ext>
            </a:extLst>
          </p:cNvPr>
          <p:cNvPicPr>
            <a:picLocks noChangeAspect="1"/>
          </p:cNvPicPr>
          <p:nvPr/>
        </p:nvPicPr>
        <p:blipFill>
          <a:blip r:embed="rId5"/>
          <a:stretch>
            <a:fillRect/>
          </a:stretch>
        </p:blipFill>
        <p:spPr>
          <a:xfrm>
            <a:off x="4500860" y="2221650"/>
            <a:ext cx="3229426" cy="3400900"/>
          </a:xfrm>
          <a:prstGeom prst="rect">
            <a:avLst/>
          </a:prstGeom>
        </p:spPr>
      </p:pic>
      <p:sp>
        <p:nvSpPr>
          <p:cNvPr id="9" name="TextBox 8">
            <a:extLst>
              <a:ext uri="{FF2B5EF4-FFF2-40B4-BE49-F238E27FC236}">
                <a16:creationId xmlns:a16="http://schemas.microsoft.com/office/drawing/2014/main" id="{1507863A-D85F-68B1-867A-54463CF519A9}"/>
              </a:ext>
            </a:extLst>
          </p:cNvPr>
          <p:cNvSpPr txBox="1"/>
          <p:nvPr/>
        </p:nvSpPr>
        <p:spPr>
          <a:xfrm>
            <a:off x="7023306" y="2599896"/>
            <a:ext cx="599086"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68585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D358F-1C77-9CCD-DB5E-B5F500840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FA8A4-3EF1-641B-395B-4FAA169138B1}"/>
              </a:ext>
            </a:extLst>
          </p:cNvPr>
          <p:cNvSpPr>
            <a:spLocks noGrp="1"/>
          </p:cNvSpPr>
          <p:nvPr>
            <p:ph type="title"/>
          </p:nvPr>
        </p:nvSpPr>
        <p:spPr/>
        <p:txBody>
          <a:bodyPr/>
          <a:lstStyle/>
          <a:p>
            <a:pPr algn="ctr"/>
            <a:r>
              <a:rPr lang="en-US" dirty="0"/>
              <a:t>Older Learners Account for a Larger Portion of Credentialers Than Years Past</a:t>
            </a:r>
          </a:p>
        </p:txBody>
      </p:sp>
      <p:sp>
        <p:nvSpPr>
          <p:cNvPr id="4" name="Slide Number Placeholder 3">
            <a:extLst>
              <a:ext uri="{FF2B5EF4-FFF2-40B4-BE49-F238E27FC236}">
                <a16:creationId xmlns:a16="http://schemas.microsoft.com/office/drawing/2014/main" id="{320100B3-516A-13EF-D099-CC9C3F1D588B}"/>
              </a:ext>
            </a:extLst>
          </p:cNvPr>
          <p:cNvSpPr>
            <a:spLocks noGrp="1"/>
          </p:cNvSpPr>
          <p:nvPr>
            <p:ph type="sldNum" sz="quarter" idx="12"/>
          </p:nvPr>
        </p:nvSpPr>
        <p:spPr/>
        <p:txBody>
          <a:bodyPr/>
          <a:lstStyle/>
          <a:p>
            <a:fld id="{BAE26A2A-DE5F-EA41-900F-AB5C4F1D9848}" type="slidenum">
              <a:rPr lang="en-US" smtClean="0"/>
              <a:t>7</a:t>
            </a:fld>
            <a:endParaRPr lang="en-US"/>
          </a:p>
        </p:txBody>
      </p:sp>
      <p:sp>
        <p:nvSpPr>
          <p:cNvPr id="7" name="TextBox 6">
            <a:extLst>
              <a:ext uri="{FF2B5EF4-FFF2-40B4-BE49-F238E27FC236}">
                <a16:creationId xmlns:a16="http://schemas.microsoft.com/office/drawing/2014/main" id="{6220ACA5-5717-CF8B-D611-3E81AD76AAB2}"/>
              </a:ext>
            </a:extLst>
          </p:cNvPr>
          <p:cNvSpPr txBox="1"/>
          <p:nvPr/>
        </p:nvSpPr>
        <p:spPr>
          <a:xfrm>
            <a:off x="2483572" y="1989603"/>
            <a:ext cx="6672405" cy="369332"/>
          </a:xfrm>
          <a:prstGeom prst="rect">
            <a:avLst/>
          </a:prstGeom>
          <a:noFill/>
        </p:spPr>
        <p:txBody>
          <a:bodyPr wrap="square" rtlCol="0">
            <a:spAutoFit/>
          </a:bodyPr>
          <a:lstStyle/>
          <a:p>
            <a:pPr algn="ctr"/>
            <a:r>
              <a:rPr lang="en-US" dirty="0"/>
              <a:t>Portion of Credentialers 40+ Years of Age</a:t>
            </a:r>
          </a:p>
        </p:txBody>
      </p:sp>
      <p:sp>
        <p:nvSpPr>
          <p:cNvPr id="3" name="TextBox 2">
            <a:extLst>
              <a:ext uri="{FF2B5EF4-FFF2-40B4-BE49-F238E27FC236}">
                <a16:creationId xmlns:a16="http://schemas.microsoft.com/office/drawing/2014/main" id="{B087F4BC-8177-EA0C-7795-FE14A18C1B0C}"/>
              </a:ext>
            </a:extLst>
          </p:cNvPr>
          <p:cNvSpPr txBox="1"/>
          <p:nvPr/>
        </p:nvSpPr>
        <p:spPr>
          <a:xfrm>
            <a:off x="8341258" y="3420254"/>
            <a:ext cx="2174342" cy="646331"/>
          </a:xfrm>
          <a:prstGeom prst="rect">
            <a:avLst/>
          </a:prstGeom>
          <a:noFill/>
        </p:spPr>
        <p:txBody>
          <a:bodyPr wrap="square" rtlCol="0">
            <a:spAutoFit/>
          </a:bodyPr>
          <a:lstStyle/>
          <a:p>
            <a:r>
              <a:rPr lang="en-US" b="1" dirty="0">
                <a:solidFill>
                  <a:srgbClr val="007BA2"/>
                </a:solidFill>
              </a:rPr>
              <a:t>35% relative growth from 2021 to 2025</a:t>
            </a:r>
          </a:p>
        </p:txBody>
      </p:sp>
      <p:sp>
        <p:nvSpPr>
          <p:cNvPr id="9" name="TextBox 8">
            <a:extLst>
              <a:ext uri="{FF2B5EF4-FFF2-40B4-BE49-F238E27FC236}">
                <a16:creationId xmlns:a16="http://schemas.microsoft.com/office/drawing/2014/main" id="{9D27E925-100A-927B-309C-8A745EEDF81E}"/>
              </a:ext>
            </a:extLst>
          </p:cNvPr>
          <p:cNvSpPr txBox="1"/>
          <p:nvPr/>
        </p:nvSpPr>
        <p:spPr>
          <a:xfrm>
            <a:off x="4188435" y="3108875"/>
            <a:ext cx="1069253" cy="369332"/>
          </a:xfrm>
          <a:prstGeom prst="rect">
            <a:avLst/>
          </a:prstGeom>
          <a:noFill/>
        </p:spPr>
        <p:txBody>
          <a:bodyPr wrap="square" rtlCol="0">
            <a:spAutoFit/>
          </a:bodyPr>
          <a:lstStyle/>
          <a:p>
            <a:pPr algn="ctr"/>
            <a:r>
              <a:rPr lang="en-US" b="1" dirty="0"/>
              <a:t>2022</a:t>
            </a:r>
          </a:p>
        </p:txBody>
      </p:sp>
      <p:sp>
        <p:nvSpPr>
          <p:cNvPr id="13" name="TextBox 12">
            <a:extLst>
              <a:ext uri="{FF2B5EF4-FFF2-40B4-BE49-F238E27FC236}">
                <a16:creationId xmlns:a16="http://schemas.microsoft.com/office/drawing/2014/main" id="{AC6C0F0D-75E5-8CAD-171E-DB59F7777E3A}"/>
              </a:ext>
            </a:extLst>
          </p:cNvPr>
          <p:cNvSpPr txBox="1"/>
          <p:nvPr/>
        </p:nvSpPr>
        <p:spPr>
          <a:xfrm>
            <a:off x="4207485" y="3725738"/>
            <a:ext cx="1069253" cy="369332"/>
          </a:xfrm>
          <a:prstGeom prst="rect">
            <a:avLst/>
          </a:prstGeom>
          <a:noFill/>
        </p:spPr>
        <p:txBody>
          <a:bodyPr wrap="square" rtlCol="0">
            <a:spAutoFit/>
          </a:bodyPr>
          <a:lstStyle/>
          <a:p>
            <a:pPr algn="ctr"/>
            <a:r>
              <a:rPr lang="en-US" b="1" dirty="0"/>
              <a:t>2023</a:t>
            </a:r>
          </a:p>
        </p:txBody>
      </p:sp>
      <p:sp>
        <p:nvSpPr>
          <p:cNvPr id="14" name="TextBox 13">
            <a:extLst>
              <a:ext uri="{FF2B5EF4-FFF2-40B4-BE49-F238E27FC236}">
                <a16:creationId xmlns:a16="http://schemas.microsoft.com/office/drawing/2014/main" id="{50402B72-F604-DEF7-7AFB-711D217F4C41}"/>
              </a:ext>
            </a:extLst>
          </p:cNvPr>
          <p:cNvSpPr txBox="1"/>
          <p:nvPr/>
        </p:nvSpPr>
        <p:spPr>
          <a:xfrm>
            <a:off x="4207485" y="4382963"/>
            <a:ext cx="1069253" cy="369332"/>
          </a:xfrm>
          <a:prstGeom prst="rect">
            <a:avLst/>
          </a:prstGeom>
          <a:noFill/>
        </p:spPr>
        <p:txBody>
          <a:bodyPr wrap="square" rtlCol="0">
            <a:spAutoFit/>
          </a:bodyPr>
          <a:lstStyle/>
          <a:p>
            <a:pPr algn="ctr"/>
            <a:r>
              <a:rPr lang="en-US" b="1" dirty="0"/>
              <a:t>2024</a:t>
            </a:r>
          </a:p>
        </p:txBody>
      </p:sp>
      <p:sp>
        <p:nvSpPr>
          <p:cNvPr id="15" name="TextBox 14">
            <a:extLst>
              <a:ext uri="{FF2B5EF4-FFF2-40B4-BE49-F238E27FC236}">
                <a16:creationId xmlns:a16="http://schemas.microsoft.com/office/drawing/2014/main" id="{96A0CF1E-AFD7-243E-7E6A-69AE2B7B6FF0}"/>
              </a:ext>
            </a:extLst>
          </p:cNvPr>
          <p:cNvSpPr txBox="1"/>
          <p:nvPr/>
        </p:nvSpPr>
        <p:spPr>
          <a:xfrm>
            <a:off x="4217010" y="5011613"/>
            <a:ext cx="1069253" cy="369332"/>
          </a:xfrm>
          <a:prstGeom prst="rect">
            <a:avLst/>
          </a:prstGeom>
          <a:noFill/>
        </p:spPr>
        <p:txBody>
          <a:bodyPr wrap="square" rtlCol="0">
            <a:spAutoFit/>
          </a:bodyPr>
          <a:lstStyle/>
          <a:p>
            <a:pPr algn="ctr"/>
            <a:r>
              <a:rPr lang="en-US" b="1" dirty="0"/>
              <a:t>2025</a:t>
            </a:r>
          </a:p>
        </p:txBody>
      </p:sp>
      <p:sp>
        <p:nvSpPr>
          <p:cNvPr id="22" name="TextBox 21">
            <a:extLst>
              <a:ext uri="{FF2B5EF4-FFF2-40B4-BE49-F238E27FC236}">
                <a16:creationId xmlns:a16="http://schemas.microsoft.com/office/drawing/2014/main" id="{EEC882B1-DACD-2EEA-EA4B-6A566594304A}"/>
              </a:ext>
            </a:extLst>
          </p:cNvPr>
          <p:cNvSpPr txBox="1"/>
          <p:nvPr/>
        </p:nvSpPr>
        <p:spPr>
          <a:xfrm>
            <a:off x="4188435" y="2480225"/>
            <a:ext cx="1069253" cy="369332"/>
          </a:xfrm>
          <a:prstGeom prst="rect">
            <a:avLst/>
          </a:prstGeom>
          <a:noFill/>
        </p:spPr>
        <p:txBody>
          <a:bodyPr wrap="square" rtlCol="0">
            <a:spAutoFit/>
          </a:bodyPr>
          <a:lstStyle/>
          <a:p>
            <a:pPr algn="ctr"/>
            <a:r>
              <a:rPr lang="en-US" b="1" dirty="0"/>
              <a:t>2021</a:t>
            </a:r>
          </a:p>
        </p:txBody>
      </p:sp>
      <p:pic>
        <p:nvPicPr>
          <p:cNvPr id="26" name="Picture 25">
            <a:extLst>
              <a:ext uri="{FF2B5EF4-FFF2-40B4-BE49-F238E27FC236}">
                <a16:creationId xmlns:a16="http://schemas.microsoft.com/office/drawing/2014/main" id="{2EF7D403-2497-37BA-A837-6135DD01E5E6}"/>
              </a:ext>
            </a:extLst>
          </p:cNvPr>
          <p:cNvPicPr>
            <a:picLocks noChangeAspect="1"/>
          </p:cNvPicPr>
          <p:nvPr/>
        </p:nvPicPr>
        <p:blipFill>
          <a:blip r:embed="rId3"/>
          <a:stretch>
            <a:fillRect/>
          </a:stretch>
        </p:blipFill>
        <p:spPr>
          <a:xfrm>
            <a:off x="5095773" y="2358935"/>
            <a:ext cx="1448002" cy="3134162"/>
          </a:xfrm>
          <a:prstGeom prst="rect">
            <a:avLst/>
          </a:prstGeom>
        </p:spPr>
      </p:pic>
    </p:spTree>
    <p:extLst>
      <p:ext uri="{BB962C8B-B14F-4D97-AF65-F5344CB8AC3E}">
        <p14:creationId xmlns:p14="http://schemas.microsoft.com/office/powerpoint/2010/main" val="284278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538F-3EF7-4904-C792-C5B1EAC8C1AA}"/>
              </a:ext>
            </a:extLst>
          </p:cNvPr>
          <p:cNvSpPr>
            <a:spLocks noGrp="1"/>
          </p:cNvSpPr>
          <p:nvPr>
            <p:ph type="title"/>
          </p:nvPr>
        </p:nvSpPr>
        <p:spPr>
          <a:xfrm>
            <a:off x="420028" y="378906"/>
            <a:ext cx="11351941" cy="1165587"/>
          </a:xfrm>
        </p:spPr>
        <p:txBody>
          <a:bodyPr anchor="t">
            <a:normAutofit/>
          </a:bodyPr>
          <a:lstStyle/>
          <a:p>
            <a:pPr algn="ctr"/>
            <a:r>
              <a:rPr lang="en-US" dirty="0"/>
              <a:t>Narrowing the Age Gap from 1</a:t>
            </a:r>
            <a:r>
              <a:rPr lang="en-US" baseline="30000" dirty="0"/>
              <a:t>st</a:t>
            </a:r>
            <a:r>
              <a:rPr lang="en-US" dirty="0"/>
              <a:t> Test to Credential</a:t>
            </a:r>
          </a:p>
        </p:txBody>
      </p:sp>
      <p:sp>
        <p:nvSpPr>
          <p:cNvPr id="4" name="Slide Number Placeholder 3">
            <a:extLst>
              <a:ext uri="{FF2B5EF4-FFF2-40B4-BE49-F238E27FC236}">
                <a16:creationId xmlns:a16="http://schemas.microsoft.com/office/drawing/2014/main" id="{9F8D2F21-5E3E-5677-3702-D4FE03B9D3FC}"/>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8</a:t>
            </a:fld>
            <a:endParaRPr lang="en-US"/>
          </a:p>
        </p:txBody>
      </p:sp>
      <p:pic>
        <p:nvPicPr>
          <p:cNvPr id="8" name="Picture 7">
            <a:extLst>
              <a:ext uri="{FF2B5EF4-FFF2-40B4-BE49-F238E27FC236}">
                <a16:creationId xmlns:a16="http://schemas.microsoft.com/office/drawing/2014/main" id="{719F3F13-39E3-5D80-A7ED-4F45D64A01A7}"/>
              </a:ext>
            </a:extLst>
          </p:cNvPr>
          <p:cNvPicPr>
            <a:picLocks noChangeAspect="1"/>
          </p:cNvPicPr>
          <p:nvPr/>
        </p:nvPicPr>
        <p:blipFill>
          <a:blip r:embed="rId3"/>
          <a:srcRect l="3637"/>
          <a:stretch>
            <a:fillRect/>
          </a:stretch>
        </p:blipFill>
        <p:spPr>
          <a:xfrm>
            <a:off x="2229475" y="1544493"/>
            <a:ext cx="7733050" cy="4039750"/>
          </a:xfrm>
          <a:prstGeom prst="rect">
            <a:avLst/>
          </a:prstGeom>
          <a:ln>
            <a:solidFill>
              <a:srgbClr val="002060"/>
            </a:solidFill>
          </a:ln>
        </p:spPr>
      </p:pic>
      <p:sp>
        <p:nvSpPr>
          <p:cNvPr id="9" name="TextBox 8">
            <a:extLst>
              <a:ext uri="{FF2B5EF4-FFF2-40B4-BE49-F238E27FC236}">
                <a16:creationId xmlns:a16="http://schemas.microsoft.com/office/drawing/2014/main" id="{5478B64E-043F-A685-17D5-B4A4A0B92891}"/>
              </a:ext>
            </a:extLst>
          </p:cNvPr>
          <p:cNvSpPr txBox="1"/>
          <p:nvPr/>
        </p:nvSpPr>
        <p:spPr>
          <a:xfrm>
            <a:off x="2980246" y="1175161"/>
            <a:ext cx="6231507" cy="369332"/>
          </a:xfrm>
          <a:prstGeom prst="rect">
            <a:avLst/>
          </a:prstGeom>
          <a:noFill/>
        </p:spPr>
        <p:txBody>
          <a:bodyPr wrap="square" rtlCol="0">
            <a:spAutoFit/>
          </a:bodyPr>
          <a:lstStyle/>
          <a:p>
            <a:pPr algn="ctr"/>
            <a:r>
              <a:rPr lang="en-US" dirty="0"/>
              <a:t>Average Age at 1</a:t>
            </a:r>
            <a:r>
              <a:rPr lang="en-US" baseline="30000" dirty="0"/>
              <a:t>st</a:t>
            </a:r>
            <a:r>
              <a:rPr lang="en-US" dirty="0"/>
              <a:t> Test &amp; Credential (by year)</a:t>
            </a:r>
          </a:p>
        </p:txBody>
      </p:sp>
      <p:sp>
        <p:nvSpPr>
          <p:cNvPr id="11" name="TextBox 10">
            <a:extLst>
              <a:ext uri="{FF2B5EF4-FFF2-40B4-BE49-F238E27FC236}">
                <a16:creationId xmlns:a16="http://schemas.microsoft.com/office/drawing/2014/main" id="{C63FFFAE-0EE5-D223-FD73-5A905A3EEC6F}"/>
              </a:ext>
            </a:extLst>
          </p:cNvPr>
          <p:cNvSpPr txBox="1"/>
          <p:nvPr/>
        </p:nvSpPr>
        <p:spPr>
          <a:xfrm rot="16200000">
            <a:off x="-1070945" y="3379701"/>
            <a:ext cx="6231507" cy="369332"/>
          </a:xfrm>
          <a:prstGeom prst="rect">
            <a:avLst/>
          </a:prstGeom>
          <a:noFill/>
        </p:spPr>
        <p:txBody>
          <a:bodyPr wrap="square" rtlCol="0">
            <a:spAutoFit/>
          </a:bodyPr>
          <a:lstStyle/>
          <a:p>
            <a:pPr algn="ctr"/>
            <a:r>
              <a:rPr lang="en-US" dirty="0">
                <a:solidFill>
                  <a:schemeClr val="tx1">
                    <a:lumMod val="50000"/>
                    <a:lumOff val="50000"/>
                  </a:schemeClr>
                </a:solidFill>
              </a:rPr>
              <a:t>Average age</a:t>
            </a:r>
          </a:p>
        </p:txBody>
      </p:sp>
      <p:sp>
        <p:nvSpPr>
          <p:cNvPr id="13" name="TextBox 12">
            <a:extLst>
              <a:ext uri="{FF2B5EF4-FFF2-40B4-BE49-F238E27FC236}">
                <a16:creationId xmlns:a16="http://schemas.microsoft.com/office/drawing/2014/main" id="{5AC08222-4024-1DD7-13AB-851C4986619B}"/>
              </a:ext>
            </a:extLst>
          </p:cNvPr>
          <p:cNvSpPr txBox="1"/>
          <p:nvPr/>
        </p:nvSpPr>
        <p:spPr>
          <a:xfrm>
            <a:off x="3688174" y="5934723"/>
            <a:ext cx="5121724" cy="646331"/>
          </a:xfrm>
          <a:prstGeom prst="rect">
            <a:avLst/>
          </a:prstGeom>
          <a:noFill/>
        </p:spPr>
        <p:txBody>
          <a:bodyPr wrap="square" rtlCol="0">
            <a:spAutoFit/>
          </a:bodyPr>
          <a:lstStyle/>
          <a:p>
            <a:r>
              <a:rPr lang="en-US" b="1" dirty="0">
                <a:solidFill>
                  <a:srgbClr val="F6B000"/>
                </a:solidFill>
              </a:rPr>
              <a:t>YELLOW</a:t>
            </a:r>
            <a:r>
              <a:rPr lang="en-US" dirty="0"/>
              <a:t> = Avg age of learners at time of 1</a:t>
            </a:r>
            <a:r>
              <a:rPr lang="en-US" baseline="30000" dirty="0"/>
              <a:t>st</a:t>
            </a:r>
            <a:r>
              <a:rPr lang="en-US" dirty="0"/>
              <a:t> Test</a:t>
            </a:r>
          </a:p>
          <a:p>
            <a:r>
              <a:rPr lang="en-US" b="1" dirty="0">
                <a:solidFill>
                  <a:srgbClr val="1BA300"/>
                </a:solidFill>
              </a:rPr>
              <a:t>GREEN</a:t>
            </a:r>
            <a:r>
              <a:rPr lang="en-US" dirty="0"/>
              <a:t> = Avg age of learners at time of credential</a:t>
            </a:r>
          </a:p>
        </p:txBody>
      </p:sp>
    </p:spTree>
    <p:extLst>
      <p:ext uri="{BB962C8B-B14F-4D97-AF65-F5344CB8AC3E}">
        <p14:creationId xmlns:p14="http://schemas.microsoft.com/office/powerpoint/2010/main" val="244192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6C56-8C74-C71B-B58F-C23DED573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A46FF-B3E3-6B41-0DBE-F8EC6F143F01}"/>
              </a:ext>
            </a:extLst>
          </p:cNvPr>
          <p:cNvSpPr>
            <a:spLocks noGrp="1"/>
          </p:cNvSpPr>
          <p:nvPr>
            <p:ph type="title"/>
          </p:nvPr>
        </p:nvSpPr>
        <p:spPr/>
        <p:txBody>
          <a:bodyPr>
            <a:normAutofit/>
          </a:bodyPr>
          <a:lstStyle/>
          <a:p>
            <a:r>
              <a:rPr lang="en-US" dirty="0"/>
              <a:t>Accommodations: Learners and Tests</a:t>
            </a:r>
          </a:p>
        </p:txBody>
      </p:sp>
      <p:sp>
        <p:nvSpPr>
          <p:cNvPr id="15" name="Slide Number Placeholder 14">
            <a:extLst>
              <a:ext uri="{FF2B5EF4-FFF2-40B4-BE49-F238E27FC236}">
                <a16:creationId xmlns:a16="http://schemas.microsoft.com/office/drawing/2014/main" id="{FCBD01A5-EA3C-8895-EF2C-E4F688F0AB8C}"/>
              </a:ext>
            </a:extLst>
          </p:cNvPr>
          <p:cNvSpPr>
            <a:spLocks noGrp="1"/>
          </p:cNvSpPr>
          <p:nvPr>
            <p:ph type="sldNum" sz="quarter" idx="12"/>
          </p:nvPr>
        </p:nvSpPr>
        <p:spPr/>
        <p:txBody>
          <a:bodyPr/>
          <a:lstStyle/>
          <a:p>
            <a:fld id="{BAE26A2A-DE5F-EA41-900F-AB5C4F1D9848}" type="slidenum">
              <a:rPr lang="en-US" smtClean="0"/>
              <a:t>9</a:t>
            </a:fld>
            <a:endParaRPr lang="en-US"/>
          </a:p>
        </p:txBody>
      </p:sp>
      <p:sp>
        <p:nvSpPr>
          <p:cNvPr id="30" name="Content Placeholder 2">
            <a:extLst>
              <a:ext uri="{FF2B5EF4-FFF2-40B4-BE49-F238E27FC236}">
                <a16:creationId xmlns:a16="http://schemas.microsoft.com/office/drawing/2014/main" id="{F1CD7AE4-A312-03C3-DE36-01518AE68AB7}"/>
              </a:ext>
            </a:extLst>
          </p:cNvPr>
          <p:cNvSpPr txBox="1">
            <a:spLocks/>
          </p:cNvSpPr>
          <p:nvPr/>
        </p:nvSpPr>
        <p:spPr>
          <a:xfrm>
            <a:off x="1321138" y="1167326"/>
            <a:ext cx="3653957" cy="430146"/>
          </a:xfrm>
          <a:prstGeom prst="rect">
            <a:avLst/>
          </a:prstGeom>
        </p:spPr>
        <p:txBody>
          <a:bodyPr vert="horz" lIns="91440" tIns="45720" rIns="91440" bIns="45720" rtlCol="0">
            <a:norm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3" name="TextBox 12">
            <a:extLst>
              <a:ext uri="{FF2B5EF4-FFF2-40B4-BE49-F238E27FC236}">
                <a16:creationId xmlns:a16="http://schemas.microsoft.com/office/drawing/2014/main" id="{8803256B-F340-CCFF-7347-B3C61FC32B40}"/>
              </a:ext>
            </a:extLst>
          </p:cNvPr>
          <p:cNvSpPr txBox="1"/>
          <p:nvPr/>
        </p:nvSpPr>
        <p:spPr>
          <a:xfrm>
            <a:off x="1773043" y="3884995"/>
            <a:ext cx="2743199" cy="1569660"/>
          </a:xfrm>
          <a:prstGeom prst="rect">
            <a:avLst/>
          </a:prstGeom>
          <a:noFill/>
        </p:spPr>
        <p:txBody>
          <a:bodyPr wrap="square" rtlCol="0">
            <a:spAutoFit/>
          </a:bodyPr>
          <a:lstStyle/>
          <a:p>
            <a:pPr algn="ctr"/>
            <a:r>
              <a:rPr lang="en-US" sz="2400" b="1" dirty="0"/>
              <a:t>Nearly 14,000 learners </a:t>
            </a:r>
            <a:r>
              <a:rPr lang="en-US" sz="2400" dirty="0"/>
              <a:t>approved for testing accommodations</a:t>
            </a:r>
          </a:p>
        </p:txBody>
      </p:sp>
      <p:pic>
        <p:nvPicPr>
          <p:cNvPr id="5" name="Picture 4" descr="A yellow square with a black background&#10;&#10;AI-generated content may be incorrect.">
            <a:extLst>
              <a:ext uri="{FF2B5EF4-FFF2-40B4-BE49-F238E27FC236}">
                <a16:creationId xmlns:a16="http://schemas.microsoft.com/office/drawing/2014/main" id="{B894568B-7AD3-8EFF-17B4-A6B38CF5DF41}"/>
              </a:ext>
            </a:extLst>
          </p:cNvPr>
          <p:cNvPicPr>
            <a:picLocks noChangeAspect="1"/>
          </p:cNvPicPr>
          <p:nvPr/>
        </p:nvPicPr>
        <p:blipFill>
          <a:blip r:embed="rId3"/>
          <a:stretch>
            <a:fillRect/>
          </a:stretch>
        </p:blipFill>
        <p:spPr>
          <a:xfrm>
            <a:off x="1887517" y="1439585"/>
            <a:ext cx="2351290" cy="2351290"/>
          </a:xfrm>
          <a:prstGeom prst="rect">
            <a:avLst/>
          </a:prstGeom>
        </p:spPr>
      </p:pic>
      <p:pic>
        <p:nvPicPr>
          <p:cNvPr id="9" name="Picture 8" descr="A yellow pen and paper&#10;&#10;AI-generated content may be incorrect.">
            <a:extLst>
              <a:ext uri="{FF2B5EF4-FFF2-40B4-BE49-F238E27FC236}">
                <a16:creationId xmlns:a16="http://schemas.microsoft.com/office/drawing/2014/main" id="{92729AE7-81F9-4614-FEC6-E636F2C3353F}"/>
              </a:ext>
            </a:extLst>
          </p:cNvPr>
          <p:cNvPicPr>
            <a:picLocks noChangeAspect="1"/>
          </p:cNvPicPr>
          <p:nvPr/>
        </p:nvPicPr>
        <p:blipFill>
          <a:blip r:embed="rId4"/>
          <a:stretch>
            <a:fillRect/>
          </a:stretch>
        </p:blipFill>
        <p:spPr>
          <a:xfrm>
            <a:off x="7493927" y="1502876"/>
            <a:ext cx="2163777" cy="2163777"/>
          </a:xfrm>
          <a:prstGeom prst="rect">
            <a:avLst/>
          </a:prstGeom>
        </p:spPr>
      </p:pic>
      <p:sp>
        <p:nvSpPr>
          <p:cNvPr id="10" name="TextBox 9">
            <a:extLst>
              <a:ext uri="{FF2B5EF4-FFF2-40B4-BE49-F238E27FC236}">
                <a16:creationId xmlns:a16="http://schemas.microsoft.com/office/drawing/2014/main" id="{E898D611-D09E-CD5D-F79D-C3910F2B937B}"/>
              </a:ext>
            </a:extLst>
          </p:cNvPr>
          <p:cNvSpPr txBox="1"/>
          <p:nvPr/>
        </p:nvSpPr>
        <p:spPr>
          <a:xfrm>
            <a:off x="7138688" y="3895107"/>
            <a:ext cx="2743199" cy="1569660"/>
          </a:xfrm>
          <a:prstGeom prst="rect">
            <a:avLst/>
          </a:prstGeom>
          <a:noFill/>
        </p:spPr>
        <p:txBody>
          <a:bodyPr wrap="square" rtlCol="0">
            <a:spAutoFit/>
          </a:bodyPr>
          <a:lstStyle/>
          <a:p>
            <a:pPr algn="ctr"/>
            <a:r>
              <a:rPr lang="en-US" sz="2400" b="1" dirty="0"/>
              <a:t>Over 60,000 appointments </a:t>
            </a:r>
            <a:r>
              <a:rPr lang="en-US" sz="2400" dirty="0"/>
              <a:t>scheduled with accommodations</a:t>
            </a:r>
          </a:p>
        </p:txBody>
      </p:sp>
      <p:sp>
        <p:nvSpPr>
          <p:cNvPr id="12" name="TextBox 11">
            <a:extLst>
              <a:ext uri="{FF2B5EF4-FFF2-40B4-BE49-F238E27FC236}">
                <a16:creationId xmlns:a16="http://schemas.microsoft.com/office/drawing/2014/main" id="{5A6CFF62-BC94-1442-E659-1DFC2C12B831}"/>
              </a:ext>
            </a:extLst>
          </p:cNvPr>
          <p:cNvSpPr txBox="1"/>
          <p:nvPr/>
        </p:nvSpPr>
        <p:spPr>
          <a:xfrm>
            <a:off x="286855" y="1007004"/>
            <a:ext cx="1996141" cy="369332"/>
          </a:xfrm>
          <a:prstGeom prst="rect">
            <a:avLst/>
          </a:prstGeom>
          <a:noFill/>
        </p:spPr>
        <p:txBody>
          <a:bodyPr wrap="square" rtlCol="0">
            <a:spAutoFit/>
          </a:bodyPr>
          <a:lstStyle/>
          <a:p>
            <a:pPr algn="ctr"/>
            <a:r>
              <a:rPr lang="en-US" dirty="0"/>
              <a:t>Since January 2023</a:t>
            </a:r>
          </a:p>
        </p:txBody>
      </p:sp>
    </p:spTree>
    <p:extLst>
      <p:ext uri="{BB962C8B-B14F-4D97-AF65-F5344CB8AC3E}">
        <p14:creationId xmlns:p14="http://schemas.microsoft.com/office/powerpoint/2010/main" val="2465832105"/>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7BAEE-8EB7-4B74-BB91-B94AE5AC8430}">
  <ds:schemaRefs>
    <ds:schemaRef ds:uri="http://purl.org/dc/dcmitype/"/>
    <ds:schemaRef ds:uri="http://schemas.microsoft.com/office/2006/metadata/properties"/>
    <ds:schemaRef ds:uri="f8892201-b6f9-448a-a857-af8c143e1fef"/>
    <ds:schemaRef ds:uri="http://schemas.openxmlformats.org/package/2006/metadata/core-properties"/>
    <ds:schemaRef ds:uri="http://purl.org/dc/elements/1.1/"/>
    <ds:schemaRef ds:uri="http://purl.org/dc/terms/"/>
    <ds:schemaRef ds:uri="http://www.w3.org/XML/1998/namespace"/>
    <ds:schemaRef ds:uri="56cd1905-ff13-4436-8ef1-8fa80665008f"/>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1C1EBE-42B9-41B1-B583-A9753CA6C625}">
  <ds:schemaRefs>
    <ds:schemaRef ds:uri="http://schemas.microsoft.com/sharepoint/v3/contenttype/form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45194</TotalTime>
  <Words>1612</Words>
  <Application>Microsoft Office PowerPoint</Application>
  <PresentationFormat>Widescreen</PresentationFormat>
  <Paragraphs>370</Paragraphs>
  <Slides>47</Slides>
  <Notes>44</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GEDTS_theme_2018</vt:lpstr>
      <vt:lpstr>PowerPoint Presentation</vt:lpstr>
      <vt:lpstr>Objective</vt:lpstr>
      <vt:lpstr>Why is Data so Important in Education?</vt:lpstr>
      <vt:lpstr>Agenda</vt:lpstr>
      <vt:lpstr>National Trends</vt:lpstr>
      <vt:lpstr>Through June, there have been more new accounts, more first-time test takers, and more credentialers than years past</vt:lpstr>
      <vt:lpstr>Older Learners Account for a Larger Portion of Credentialers Than Years Past</vt:lpstr>
      <vt:lpstr>Narrowing the Age Gap from 1st Test to Credential</vt:lpstr>
      <vt:lpstr>Accommodations: Learners and Tests</vt:lpstr>
      <vt:lpstr>Volume of Appointments Scheduled with Accommodations by Year and Month</vt:lpstr>
      <vt:lpstr>Distribution of Appointments Scheduled with Accommodations by State</vt:lpstr>
      <vt:lpstr>Distribution of Accommodation Appointments vs All Appointments</vt:lpstr>
      <vt:lpstr>GED &amp; Me™ Mobile App</vt:lpstr>
      <vt:lpstr>What is the GED &amp; Me™ Mobile App?</vt:lpstr>
      <vt:lpstr>Mobile Learner Acquisition</vt:lpstr>
      <vt:lpstr>Count of Distinct Users per Month</vt:lpstr>
      <vt:lpstr>Who is Using the App?</vt:lpstr>
      <vt:lpstr>Who is Using the App?</vt:lpstr>
      <vt:lpstr>Where are Mobile Learners at in Their GED Journey?</vt:lpstr>
      <vt:lpstr>Mobile User Engagement with Questions</vt:lpstr>
      <vt:lpstr>Mobile User Retention</vt:lpstr>
      <vt:lpstr>What’s next for the App?</vt:lpstr>
      <vt:lpstr>Product Efficacy</vt:lpstr>
      <vt:lpstr>How do Activity Levels of Mobile Users compare to non-Mobile Users?</vt:lpstr>
      <vt:lpstr>Increased App Activity Correlates With Increased Testing Activity</vt:lpstr>
      <vt:lpstr>Increased Engagement with Mobile App Questions Results in Higher Test Scores</vt:lpstr>
      <vt:lpstr>Effectiveness of Products (GED+™) </vt:lpstr>
      <vt:lpstr>Effectiveness of Products (GED+™)</vt:lpstr>
      <vt:lpstr>Effectiveness of Products (GED+™)</vt:lpstr>
      <vt:lpstr>Learner Trends</vt:lpstr>
      <vt:lpstr>Understanding Learner Behavior </vt:lpstr>
      <vt:lpstr>Taking a Ready has the most influence on taking 1st Test</vt:lpstr>
      <vt:lpstr>Predictive Analysis – How does it work?</vt:lpstr>
      <vt:lpstr>PowerPoint Presentation</vt:lpstr>
      <vt:lpstr>Decision Tree of Likelihood to Take a GED Ready®</vt:lpstr>
      <vt:lpstr>Learner Distribution Decision Tree</vt:lpstr>
      <vt:lpstr>Suggestions to Improve Engagement with GED Ready®'s</vt:lpstr>
      <vt:lpstr>Activity Trends After GED Ready®</vt:lpstr>
      <vt:lpstr>Learner Activity After Taking a GED Ready®</vt:lpstr>
      <vt:lpstr>GED Ready® Activity Trends</vt:lpstr>
      <vt:lpstr>GED Ready® Activity Trends</vt:lpstr>
      <vt:lpstr>Simplified view of activity levels based on GED Ready® score</vt:lpstr>
      <vt:lpstr>GED+™ Learners show higher persistence</vt:lpstr>
      <vt:lpstr>GED Ready® Activity Trends</vt:lpstr>
      <vt:lpstr>Take aways</vt:lpstr>
      <vt:lpstr>Session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Kris Meehan</cp:lastModifiedBy>
  <cp:revision>68</cp:revision>
  <cp:lastPrinted>2018-06-14T14:59:40Z</cp:lastPrinted>
  <dcterms:created xsi:type="dcterms:W3CDTF">2023-06-02T14:16:32Z</dcterms:created>
  <dcterms:modified xsi:type="dcterms:W3CDTF">2025-08-22T13:59:42Z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