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8"/>
  </p:notesMasterIdLst>
  <p:handoutMasterIdLst>
    <p:handoutMasterId r:id="rId29"/>
  </p:handoutMasterIdLst>
  <p:sldIdLst>
    <p:sldId id="292" r:id="rId5"/>
    <p:sldId id="294" r:id="rId6"/>
    <p:sldId id="261" r:id="rId7"/>
    <p:sldId id="295" r:id="rId8"/>
    <p:sldId id="297" r:id="rId9"/>
    <p:sldId id="2773" r:id="rId10"/>
    <p:sldId id="298" r:id="rId11"/>
    <p:sldId id="299" r:id="rId12"/>
    <p:sldId id="2768" r:id="rId13"/>
    <p:sldId id="300" r:id="rId14"/>
    <p:sldId id="2769" r:id="rId15"/>
    <p:sldId id="2770" r:id="rId16"/>
    <p:sldId id="283" r:id="rId17"/>
    <p:sldId id="2774" r:id="rId18"/>
    <p:sldId id="2767" r:id="rId19"/>
    <p:sldId id="2775" r:id="rId20"/>
    <p:sldId id="293" r:id="rId21"/>
    <p:sldId id="2776" r:id="rId22"/>
    <p:sldId id="296" r:id="rId23"/>
    <p:sldId id="262" r:id="rId24"/>
    <p:sldId id="291" r:id="rId25"/>
    <p:sldId id="2771" r:id="rId26"/>
    <p:sldId id="2772" r:id="rId2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64"/>
    <a:srgbClr val="0084A9"/>
    <a:srgbClr val="9CCFD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283D5F-E89E-A0F9-7486-64A1DE670F21}" v="2" dt="2025-08-18T18:03:12.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Guthrie" userId="S::monica.guthrie@pearson.com::c0fc408c-839f-429d-bba8-a92d88ccccac" providerId="AD" clId="Web-{FB283D5F-E89E-A0F9-7486-64A1DE670F21}"/>
    <pc:docChg chg="modSld">
      <pc:chgData name="Monica Guthrie" userId="S::monica.guthrie@pearson.com::c0fc408c-839f-429d-bba8-a92d88ccccac" providerId="AD" clId="Web-{FB283D5F-E89E-A0F9-7486-64A1DE670F21}" dt="2025-08-18T18:03:12.109" v="1"/>
      <pc:docMkLst>
        <pc:docMk/>
      </pc:docMkLst>
      <pc:sldChg chg="addSp delSp">
        <pc:chgData name="Monica Guthrie" userId="S::monica.guthrie@pearson.com::c0fc408c-839f-429d-bba8-a92d88ccccac" providerId="AD" clId="Web-{FB283D5F-E89E-A0F9-7486-64A1DE670F21}" dt="2025-08-18T18:03:12.109" v="1"/>
        <pc:sldMkLst>
          <pc:docMk/>
          <pc:sldMk cId="4083366582" sldId="292"/>
        </pc:sldMkLst>
        <pc:spChg chg="del">
          <ac:chgData name="Monica Guthrie" userId="S::monica.guthrie@pearson.com::c0fc408c-839f-429d-bba8-a92d88ccccac" providerId="AD" clId="Web-{FB283D5F-E89E-A0F9-7486-64A1DE670F21}" dt="2025-08-18T18:03:11.375" v="0"/>
          <ac:spMkLst>
            <pc:docMk/>
            <pc:sldMk cId="4083366582" sldId="292"/>
            <ac:spMk id="4" creationId="{79871222-9E2E-4716-A8EF-3ABB90124BE6}"/>
          </ac:spMkLst>
        </pc:spChg>
        <pc:spChg chg="add">
          <ac:chgData name="Monica Guthrie" userId="S::monica.guthrie@pearson.com::c0fc408c-839f-429d-bba8-a92d88ccccac" providerId="AD" clId="Web-{FB283D5F-E89E-A0F9-7486-64A1DE670F21}" dt="2025-08-18T18:03:12.109" v="1"/>
          <ac:spMkLst>
            <pc:docMk/>
            <pc:sldMk cId="4083366582" sldId="292"/>
            <ac:spMk id="5" creationId="{79871222-9E2E-4716-A8EF-3ABB90124BE6}"/>
          </ac:spMkLst>
        </pc:spChg>
      </pc:sldChg>
    </pc:docChg>
  </pc:docChgLst>
  <pc:docChgLst>
    <pc:chgData name="Monica Guthrie" userId="S::monica.guthrie@pearson.com::c0fc408c-839f-429d-bba8-a92d88ccccac" providerId="AD" clId="Web-{D244D942-14C1-C504-BCB7-77EFEBAF3A05}"/>
    <pc:docChg chg="modSld">
      <pc:chgData name="Monica Guthrie" userId="S::monica.guthrie@pearson.com::c0fc408c-839f-429d-bba8-a92d88ccccac" providerId="AD" clId="Web-{D244D942-14C1-C504-BCB7-77EFEBAF3A05}" dt="2025-08-14T19:50:18.408" v="0"/>
      <pc:docMkLst>
        <pc:docMk/>
      </pc:docMkLst>
      <pc:sldChg chg="addSp">
        <pc:chgData name="Monica Guthrie" userId="S::monica.guthrie@pearson.com::c0fc408c-839f-429d-bba8-a92d88ccccac" providerId="AD" clId="Web-{D244D942-14C1-C504-BCB7-77EFEBAF3A05}" dt="2025-08-14T19:50:18.408" v="0"/>
        <pc:sldMkLst>
          <pc:docMk/>
          <pc:sldMk cId="4083366582" sldId="29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04FE6-AFCC-47C9-866A-971E83E2F97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FFD4DA2-518B-487F-819B-03ACD6A97AAE}">
      <dgm:prSet phldrT="[Text]"/>
      <dgm:spPr/>
      <dgm:t>
        <a:bodyPr/>
        <a:lstStyle/>
        <a:p>
          <a:r>
            <a:rPr lang="en-US"/>
            <a:t>Jean Perrini</a:t>
          </a:r>
        </a:p>
      </dgm:t>
    </dgm:pt>
    <dgm:pt modelId="{2A14A117-7F1F-4404-BB95-EC38A07EB2E1}" type="parTrans" cxnId="{FC8DAB9C-8866-47A5-9F6F-B3D275F27421}">
      <dgm:prSet/>
      <dgm:spPr/>
      <dgm:t>
        <a:bodyPr/>
        <a:lstStyle/>
        <a:p>
          <a:endParaRPr lang="en-US"/>
        </a:p>
      </dgm:t>
    </dgm:pt>
    <dgm:pt modelId="{C5BBF159-3C62-4671-91F3-328D97B312A2}" type="sibTrans" cxnId="{FC8DAB9C-8866-47A5-9F6F-B3D275F27421}">
      <dgm:prSet/>
      <dgm:spPr/>
      <dgm:t>
        <a:bodyPr/>
        <a:lstStyle/>
        <a:p>
          <a:endParaRPr lang="en-US"/>
        </a:p>
      </dgm:t>
    </dgm:pt>
    <dgm:pt modelId="{307CFA13-E4F4-4134-BD1D-764A81E077E3}">
      <dgm:prSet phldrT="[Text]"/>
      <dgm:spPr/>
      <dgm:t>
        <a:bodyPr/>
        <a:lstStyle/>
        <a:p>
          <a:r>
            <a:rPr lang="en-US"/>
            <a:t>Kellie Blair Hardt</a:t>
          </a:r>
        </a:p>
      </dgm:t>
    </dgm:pt>
    <dgm:pt modelId="{D57EDE12-D0A4-4D39-AF70-1DFA16C4D03C}" type="parTrans" cxnId="{D1E15DEA-E903-4738-ACD7-D3F06089DB84}">
      <dgm:prSet/>
      <dgm:spPr/>
      <dgm:t>
        <a:bodyPr/>
        <a:lstStyle/>
        <a:p>
          <a:endParaRPr lang="en-US"/>
        </a:p>
      </dgm:t>
    </dgm:pt>
    <dgm:pt modelId="{FE4C4070-6FE1-4E01-821B-5AE14FAFCB41}" type="sibTrans" cxnId="{D1E15DEA-E903-4738-ACD7-D3F06089DB84}">
      <dgm:prSet/>
      <dgm:spPr/>
      <dgm:t>
        <a:bodyPr/>
        <a:lstStyle/>
        <a:p>
          <a:endParaRPr lang="en-US"/>
        </a:p>
      </dgm:t>
    </dgm:pt>
    <dgm:pt modelId="{E69DE8AF-87F3-4C61-8660-1E430F8F7D1D}">
      <dgm:prSet phldrT="[Text]"/>
      <dgm:spPr/>
      <dgm:t>
        <a:bodyPr/>
        <a:lstStyle/>
        <a:p>
          <a:r>
            <a:rPr lang="en-US"/>
            <a:t>Debbie</a:t>
          </a:r>
        </a:p>
        <a:p>
          <a:r>
            <a:rPr lang="en-US"/>
            <a:t>Bergtholdt</a:t>
          </a:r>
        </a:p>
      </dgm:t>
    </dgm:pt>
    <dgm:pt modelId="{EF8B0554-4480-49EF-AC15-CC70542BBBF6}" type="parTrans" cxnId="{C3FEBC2F-C61A-4CA6-9C93-2F33E7DC0B90}">
      <dgm:prSet/>
      <dgm:spPr/>
      <dgm:t>
        <a:bodyPr/>
        <a:lstStyle/>
        <a:p>
          <a:endParaRPr lang="en-US"/>
        </a:p>
      </dgm:t>
    </dgm:pt>
    <dgm:pt modelId="{6CEF64F1-0EFB-4E88-8F40-871214966C4E}" type="sibTrans" cxnId="{C3FEBC2F-C61A-4CA6-9C93-2F33E7DC0B90}">
      <dgm:prSet/>
      <dgm:spPr/>
      <dgm:t>
        <a:bodyPr/>
        <a:lstStyle/>
        <a:p>
          <a:endParaRPr lang="en-US"/>
        </a:p>
      </dgm:t>
    </dgm:pt>
    <dgm:pt modelId="{54259633-CAD6-4915-BB2F-EC1050BE0590}">
      <dgm:prSet phldrT="[Text]"/>
      <dgm:spPr/>
      <dgm:t>
        <a:bodyPr/>
        <a:lstStyle/>
        <a:p>
          <a:r>
            <a:rPr lang="en-US"/>
            <a:t>Debi Faucette</a:t>
          </a:r>
        </a:p>
      </dgm:t>
    </dgm:pt>
    <dgm:pt modelId="{7A91FBBE-4AB2-49C0-9741-45D1A2BF216C}" type="parTrans" cxnId="{357A6F01-18B9-4EC0-B65E-38318BE62FC1}">
      <dgm:prSet/>
      <dgm:spPr/>
      <dgm:t>
        <a:bodyPr/>
        <a:lstStyle/>
        <a:p>
          <a:endParaRPr lang="en-US"/>
        </a:p>
      </dgm:t>
    </dgm:pt>
    <dgm:pt modelId="{00F93CC7-8C3C-4CD6-943E-F80188249A9D}" type="sibTrans" cxnId="{357A6F01-18B9-4EC0-B65E-38318BE62FC1}">
      <dgm:prSet/>
      <dgm:spPr/>
      <dgm:t>
        <a:bodyPr/>
        <a:lstStyle/>
        <a:p>
          <a:endParaRPr lang="en-US"/>
        </a:p>
      </dgm:t>
    </dgm:pt>
    <dgm:pt modelId="{56ED114B-9A79-44D5-9AB0-6817893D324E}">
      <dgm:prSet phldrT="[Text]"/>
      <dgm:spPr/>
      <dgm:t>
        <a:bodyPr/>
        <a:lstStyle/>
        <a:p>
          <a:r>
            <a:rPr lang="en-US"/>
            <a:t>Ann Evers</a:t>
          </a:r>
        </a:p>
      </dgm:t>
    </dgm:pt>
    <dgm:pt modelId="{928B6C38-3516-4EDC-84CC-54CECB10C3EE}" type="parTrans" cxnId="{79F63510-872D-4D43-A7CB-6D6E33917CAA}">
      <dgm:prSet/>
      <dgm:spPr/>
      <dgm:t>
        <a:bodyPr/>
        <a:lstStyle/>
        <a:p>
          <a:endParaRPr lang="en-US"/>
        </a:p>
      </dgm:t>
    </dgm:pt>
    <dgm:pt modelId="{D5A51903-9A97-447B-9581-0A2EA72CAD0A}" type="sibTrans" cxnId="{79F63510-872D-4D43-A7CB-6D6E33917CAA}">
      <dgm:prSet/>
      <dgm:spPr/>
      <dgm:t>
        <a:bodyPr/>
        <a:lstStyle/>
        <a:p>
          <a:endParaRPr lang="en-US"/>
        </a:p>
      </dgm:t>
    </dgm:pt>
    <dgm:pt modelId="{A17314F1-F762-45B2-A4F4-B52469198C43}" type="pres">
      <dgm:prSet presAssocID="{ED804FE6-AFCC-47C9-866A-971E83E2F97A}" presName="cycle" presStyleCnt="0">
        <dgm:presLayoutVars>
          <dgm:dir/>
          <dgm:resizeHandles val="exact"/>
        </dgm:presLayoutVars>
      </dgm:prSet>
      <dgm:spPr/>
    </dgm:pt>
    <dgm:pt modelId="{0CFDA27D-B664-4068-A537-D790A5829299}" type="pres">
      <dgm:prSet presAssocID="{9FFD4DA2-518B-487F-819B-03ACD6A97AAE}" presName="node" presStyleLbl="node1" presStyleIdx="0" presStyleCnt="5" custRadScaleRad="100062" custRadScaleInc="1533">
        <dgm:presLayoutVars>
          <dgm:bulletEnabled val="1"/>
        </dgm:presLayoutVars>
      </dgm:prSet>
      <dgm:spPr/>
    </dgm:pt>
    <dgm:pt modelId="{EB7F0EFD-1247-47BB-B04A-C4ACB04F15AB}" type="pres">
      <dgm:prSet presAssocID="{C5BBF159-3C62-4671-91F3-328D97B312A2}" presName="sibTrans" presStyleLbl="sibTrans2D1" presStyleIdx="0" presStyleCnt="5"/>
      <dgm:spPr/>
    </dgm:pt>
    <dgm:pt modelId="{8CB5B5FE-3F1B-4C05-A274-B540FBA6FFD3}" type="pres">
      <dgm:prSet presAssocID="{C5BBF159-3C62-4671-91F3-328D97B312A2}" presName="connectorText" presStyleLbl="sibTrans2D1" presStyleIdx="0" presStyleCnt="5"/>
      <dgm:spPr/>
    </dgm:pt>
    <dgm:pt modelId="{8D35895A-E976-45CB-A124-48A24A176CAF}" type="pres">
      <dgm:prSet presAssocID="{307CFA13-E4F4-4134-BD1D-764A81E077E3}" presName="node" presStyleLbl="node1" presStyleIdx="1" presStyleCnt="5">
        <dgm:presLayoutVars>
          <dgm:bulletEnabled val="1"/>
        </dgm:presLayoutVars>
      </dgm:prSet>
      <dgm:spPr/>
    </dgm:pt>
    <dgm:pt modelId="{ADE051EE-4AB5-4242-A58C-31A7BCA5B184}" type="pres">
      <dgm:prSet presAssocID="{FE4C4070-6FE1-4E01-821B-5AE14FAFCB41}" presName="sibTrans" presStyleLbl="sibTrans2D1" presStyleIdx="1" presStyleCnt="5"/>
      <dgm:spPr/>
    </dgm:pt>
    <dgm:pt modelId="{D30E9E0F-92DD-4B0B-A88E-81421818557A}" type="pres">
      <dgm:prSet presAssocID="{FE4C4070-6FE1-4E01-821B-5AE14FAFCB41}" presName="connectorText" presStyleLbl="sibTrans2D1" presStyleIdx="1" presStyleCnt="5"/>
      <dgm:spPr/>
    </dgm:pt>
    <dgm:pt modelId="{1C02ACA5-0DF2-4F01-890B-E027B65A0A26}" type="pres">
      <dgm:prSet presAssocID="{E69DE8AF-87F3-4C61-8660-1E430F8F7D1D}" presName="node" presStyleLbl="node1" presStyleIdx="2" presStyleCnt="5">
        <dgm:presLayoutVars>
          <dgm:bulletEnabled val="1"/>
        </dgm:presLayoutVars>
      </dgm:prSet>
      <dgm:spPr/>
    </dgm:pt>
    <dgm:pt modelId="{18190943-026F-4D1D-95BB-88398C8103C4}" type="pres">
      <dgm:prSet presAssocID="{6CEF64F1-0EFB-4E88-8F40-871214966C4E}" presName="sibTrans" presStyleLbl="sibTrans2D1" presStyleIdx="2" presStyleCnt="5"/>
      <dgm:spPr/>
    </dgm:pt>
    <dgm:pt modelId="{AB8A0249-D18A-4B82-95FA-17595C1A85E8}" type="pres">
      <dgm:prSet presAssocID="{6CEF64F1-0EFB-4E88-8F40-871214966C4E}" presName="connectorText" presStyleLbl="sibTrans2D1" presStyleIdx="2" presStyleCnt="5"/>
      <dgm:spPr/>
    </dgm:pt>
    <dgm:pt modelId="{0712357E-2C14-49C2-AADB-F9E17D1076DC}" type="pres">
      <dgm:prSet presAssocID="{54259633-CAD6-4915-BB2F-EC1050BE0590}" presName="node" presStyleLbl="node1" presStyleIdx="3" presStyleCnt="5">
        <dgm:presLayoutVars>
          <dgm:bulletEnabled val="1"/>
        </dgm:presLayoutVars>
      </dgm:prSet>
      <dgm:spPr/>
    </dgm:pt>
    <dgm:pt modelId="{C42DCBCC-E4BB-45A8-82D1-DD1E7C382656}" type="pres">
      <dgm:prSet presAssocID="{00F93CC7-8C3C-4CD6-943E-F80188249A9D}" presName="sibTrans" presStyleLbl="sibTrans2D1" presStyleIdx="3" presStyleCnt="5"/>
      <dgm:spPr/>
    </dgm:pt>
    <dgm:pt modelId="{EDA6C988-A40D-4A80-A07A-FAECC8DBB350}" type="pres">
      <dgm:prSet presAssocID="{00F93CC7-8C3C-4CD6-943E-F80188249A9D}" presName="connectorText" presStyleLbl="sibTrans2D1" presStyleIdx="3" presStyleCnt="5"/>
      <dgm:spPr/>
    </dgm:pt>
    <dgm:pt modelId="{8E28AB9B-608B-4393-9EED-C4276C698FBA}" type="pres">
      <dgm:prSet presAssocID="{56ED114B-9A79-44D5-9AB0-6817893D324E}" presName="node" presStyleLbl="node1" presStyleIdx="4" presStyleCnt="5">
        <dgm:presLayoutVars>
          <dgm:bulletEnabled val="1"/>
        </dgm:presLayoutVars>
      </dgm:prSet>
      <dgm:spPr/>
    </dgm:pt>
    <dgm:pt modelId="{3B231A5C-70FB-4DB5-8180-E8C7B0112029}" type="pres">
      <dgm:prSet presAssocID="{D5A51903-9A97-447B-9581-0A2EA72CAD0A}" presName="sibTrans" presStyleLbl="sibTrans2D1" presStyleIdx="4" presStyleCnt="5"/>
      <dgm:spPr/>
    </dgm:pt>
    <dgm:pt modelId="{8DEADA98-3D44-498F-8704-0DAD916393F3}" type="pres">
      <dgm:prSet presAssocID="{D5A51903-9A97-447B-9581-0A2EA72CAD0A}" presName="connectorText" presStyleLbl="sibTrans2D1" presStyleIdx="4" presStyleCnt="5"/>
      <dgm:spPr/>
    </dgm:pt>
  </dgm:ptLst>
  <dgm:cxnLst>
    <dgm:cxn modelId="{357A6F01-18B9-4EC0-B65E-38318BE62FC1}" srcId="{ED804FE6-AFCC-47C9-866A-971E83E2F97A}" destId="{54259633-CAD6-4915-BB2F-EC1050BE0590}" srcOrd="3" destOrd="0" parTransId="{7A91FBBE-4AB2-49C0-9741-45D1A2BF216C}" sibTransId="{00F93CC7-8C3C-4CD6-943E-F80188249A9D}"/>
    <dgm:cxn modelId="{9D6FFB06-C277-460C-B259-2C7553121F51}" type="presOf" srcId="{FE4C4070-6FE1-4E01-821B-5AE14FAFCB41}" destId="{ADE051EE-4AB5-4242-A58C-31A7BCA5B184}" srcOrd="0" destOrd="0" presId="urn:microsoft.com/office/officeart/2005/8/layout/cycle2"/>
    <dgm:cxn modelId="{79F63510-872D-4D43-A7CB-6D6E33917CAA}" srcId="{ED804FE6-AFCC-47C9-866A-971E83E2F97A}" destId="{56ED114B-9A79-44D5-9AB0-6817893D324E}" srcOrd="4" destOrd="0" parTransId="{928B6C38-3516-4EDC-84CC-54CECB10C3EE}" sibTransId="{D5A51903-9A97-447B-9581-0A2EA72CAD0A}"/>
    <dgm:cxn modelId="{98CBBF13-6E07-4AE8-940C-01F80FDC844D}" type="presOf" srcId="{56ED114B-9A79-44D5-9AB0-6817893D324E}" destId="{8E28AB9B-608B-4393-9EED-C4276C698FBA}" srcOrd="0" destOrd="0" presId="urn:microsoft.com/office/officeart/2005/8/layout/cycle2"/>
    <dgm:cxn modelId="{B008211E-87BF-4D17-AE1B-493EE3498CBD}" type="presOf" srcId="{6CEF64F1-0EFB-4E88-8F40-871214966C4E}" destId="{AB8A0249-D18A-4B82-95FA-17595C1A85E8}" srcOrd="1" destOrd="0" presId="urn:microsoft.com/office/officeart/2005/8/layout/cycle2"/>
    <dgm:cxn modelId="{C6FCA21E-607F-45D6-A47D-56091027DFCF}" type="presOf" srcId="{00F93CC7-8C3C-4CD6-943E-F80188249A9D}" destId="{C42DCBCC-E4BB-45A8-82D1-DD1E7C382656}" srcOrd="0" destOrd="0" presId="urn:microsoft.com/office/officeart/2005/8/layout/cycle2"/>
    <dgm:cxn modelId="{EF9CD528-B42B-4600-8CF4-45ABF196DEDB}" type="presOf" srcId="{C5BBF159-3C62-4671-91F3-328D97B312A2}" destId="{8CB5B5FE-3F1B-4C05-A274-B540FBA6FFD3}" srcOrd="1" destOrd="0" presId="urn:microsoft.com/office/officeart/2005/8/layout/cycle2"/>
    <dgm:cxn modelId="{C3FEBC2F-C61A-4CA6-9C93-2F33E7DC0B90}" srcId="{ED804FE6-AFCC-47C9-866A-971E83E2F97A}" destId="{E69DE8AF-87F3-4C61-8660-1E430F8F7D1D}" srcOrd="2" destOrd="0" parTransId="{EF8B0554-4480-49EF-AC15-CC70542BBBF6}" sibTransId="{6CEF64F1-0EFB-4E88-8F40-871214966C4E}"/>
    <dgm:cxn modelId="{7CAA4539-8840-4FED-BA1D-DEE1318263DE}" type="presOf" srcId="{D5A51903-9A97-447B-9581-0A2EA72CAD0A}" destId="{8DEADA98-3D44-498F-8704-0DAD916393F3}" srcOrd="1" destOrd="0" presId="urn:microsoft.com/office/officeart/2005/8/layout/cycle2"/>
    <dgm:cxn modelId="{24905D68-0DDB-430F-AD01-A80E3F49EB46}" type="presOf" srcId="{00F93CC7-8C3C-4CD6-943E-F80188249A9D}" destId="{EDA6C988-A40D-4A80-A07A-FAECC8DBB350}" srcOrd="1" destOrd="0" presId="urn:microsoft.com/office/officeart/2005/8/layout/cycle2"/>
    <dgm:cxn modelId="{035CA06E-5429-45B9-ACB7-06496CE597CC}" type="presOf" srcId="{307CFA13-E4F4-4134-BD1D-764A81E077E3}" destId="{8D35895A-E976-45CB-A124-48A24A176CAF}" srcOrd="0" destOrd="0" presId="urn:microsoft.com/office/officeart/2005/8/layout/cycle2"/>
    <dgm:cxn modelId="{44B7E753-D726-43DB-85A8-4F6D7E5E4B79}" type="presOf" srcId="{54259633-CAD6-4915-BB2F-EC1050BE0590}" destId="{0712357E-2C14-49C2-AADB-F9E17D1076DC}" srcOrd="0" destOrd="0" presId="urn:microsoft.com/office/officeart/2005/8/layout/cycle2"/>
    <dgm:cxn modelId="{DB2F1483-BF1C-4D69-87FD-71DDF000E1B5}" type="presOf" srcId="{6CEF64F1-0EFB-4E88-8F40-871214966C4E}" destId="{18190943-026F-4D1D-95BB-88398C8103C4}" srcOrd="0" destOrd="0" presId="urn:microsoft.com/office/officeart/2005/8/layout/cycle2"/>
    <dgm:cxn modelId="{0978E085-8FC6-4F94-9960-BD0F52D5CCA6}" type="presOf" srcId="{9FFD4DA2-518B-487F-819B-03ACD6A97AAE}" destId="{0CFDA27D-B664-4068-A537-D790A5829299}" srcOrd="0" destOrd="0" presId="urn:microsoft.com/office/officeart/2005/8/layout/cycle2"/>
    <dgm:cxn modelId="{FC8DAB9C-8866-47A5-9F6F-B3D275F27421}" srcId="{ED804FE6-AFCC-47C9-866A-971E83E2F97A}" destId="{9FFD4DA2-518B-487F-819B-03ACD6A97AAE}" srcOrd="0" destOrd="0" parTransId="{2A14A117-7F1F-4404-BB95-EC38A07EB2E1}" sibTransId="{C5BBF159-3C62-4671-91F3-328D97B312A2}"/>
    <dgm:cxn modelId="{471229B9-5D2C-4AF1-A15C-3B04849D7501}" type="presOf" srcId="{ED804FE6-AFCC-47C9-866A-971E83E2F97A}" destId="{A17314F1-F762-45B2-A4F4-B52469198C43}" srcOrd="0" destOrd="0" presId="urn:microsoft.com/office/officeart/2005/8/layout/cycle2"/>
    <dgm:cxn modelId="{3E9586BB-92A3-47A1-B44F-5343077E23BB}" type="presOf" srcId="{E69DE8AF-87F3-4C61-8660-1E430F8F7D1D}" destId="{1C02ACA5-0DF2-4F01-890B-E027B65A0A26}" srcOrd="0" destOrd="0" presId="urn:microsoft.com/office/officeart/2005/8/layout/cycle2"/>
    <dgm:cxn modelId="{331234CD-77AB-4E70-975F-3B55142EEE0F}" type="presOf" srcId="{D5A51903-9A97-447B-9581-0A2EA72CAD0A}" destId="{3B231A5C-70FB-4DB5-8180-E8C7B0112029}" srcOrd="0" destOrd="0" presId="urn:microsoft.com/office/officeart/2005/8/layout/cycle2"/>
    <dgm:cxn modelId="{6C04D5D4-8C6E-4140-A2AB-4652745A5A01}" type="presOf" srcId="{FE4C4070-6FE1-4E01-821B-5AE14FAFCB41}" destId="{D30E9E0F-92DD-4B0B-A88E-81421818557A}" srcOrd="1" destOrd="0" presId="urn:microsoft.com/office/officeart/2005/8/layout/cycle2"/>
    <dgm:cxn modelId="{D1E15DEA-E903-4738-ACD7-D3F06089DB84}" srcId="{ED804FE6-AFCC-47C9-866A-971E83E2F97A}" destId="{307CFA13-E4F4-4134-BD1D-764A81E077E3}" srcOrd="1" destOrd="0" parTransId="{D57EDE12-D0A4-4D39-AF70-1DFA16C4D03C}" sibTransId="{FE4C4070-6FE1-4E01-821B-5AE14FAFCB41}"/>
    <dgm:cxn modelId="{7A4D52F6-9D91-4EC6-B179-87AB00C922F2}" type="presOf" srcId="{C5BBF159-3C62-4671-91F3-328D97B312A2}" destId="{EB7F0EFD-1247-47BB-B04A-C4ACB04F15AB}" srcOrd="0" destOrd="0" presId="urn:microsoft.com/office/officeart/2005/8/layout/cycle2"/>
    <dgm:cxn modelId="{D3BFD88E-C25C-4E8A-A76C-C69DEF203A6D}" type="presParOf" srcId="{A17314F1-F762-45B2-A4F4-B52469198C43}" destId="{0CFDA27D-B664-4068-A537-D790A5829299}" srcOrd="0" destOrd="0" presId="urn:microsoft.com/office/officeart/2005/8/layout/cycle2"/>
    <dgm:cxn modelId="{55FB1F7D-ED08-49EB-8D73-2460D0F508B4}" type="presParOf" srcId="{A17314F1-F762-45B2-A4F4-B52469198C43}" destId="{EB7F0EFD-1247-47BB-B04A-C4ACB04F15AB}" srcOrd="1" destOrd="0" presId="urn:microsoft.com/office/officeart/2005/8/layout/cycle2"/>
    <dgm:cxn modelId="{DA3A9602-4F73-486B-892E-16A2DD90B356}" type="presParOf" srcId="{EB7F0EFD-1247-47BB-B04A-C4ACB04F15AB}" destId="{8CB5B5FE-3F1B-4C05-A274-B540FBA6FFD3}" srcOrd="0" destOrd="0" presId="urn:microsoft.com/office/officeart/2005/8/layout/cycle2"/>
    <dgm:cxn modelId="{701F318D-7D74-4D93-B5C9-DB1D58923815}" type="presParOf" srcId="{A17314F1-F762-45B2-A4F4-B52469198C43}" destId="{8D35895A-E976-45CB-A124-48A24A176CAF}" srcOrd="2" destOrd="0" presId="urn:microsoft.com/office/officeart/2005/8/layout/cycle2"/>
    <dgm:cxn modelId="{F8CD8576-C36E-410F-8989-EFEBEFDC5B71}" type="presParOf" srcId="{A17314F1-F762-45B2-A4F4-B52469198C43}" destId="{ADE051EE-4AB5-4242-A58C-31A7BCA5B184}" srcOrd="3" destOrd="0" presId="urn:microsoft.com/office/officeart/2005/8/layout/cycle2"/>
    <dgm:cxn modelId="{2BC89D5C-B4EB-4894-B502-ED7FAFC1229C}" type="presParOf" srcId="{ADE051EE-4AB5-4242-A58C-31A7BCA5B184}" destId="{D30E9E0F-92DD-4B0B-A88E-81421818557A}" srcOrd="0" destOrd="0" presId="urn:microsoft.com/office/officeart/2005/8/layout/cycle2"/>
    <dgm:cxn modelId="{9DEE3721-F083-481F-ABC0-8A7E0C9AA1C8}" type="presParOf" srcId="{A17314F1-F762-45B2-A4F4-B52469198C43}" destId="{1C02ACA5-0DF2-4F01-890B-E027B65A0A26}" srcOrd="4" destOrd="0" presId="urn:microsoft.com/office/officeart/2005/8/layout/cycle2"/>
    <dgm:cxn modelId="{E1D701B5-BAE5-4B57-83D3-124B496EB656}" type="presParOf" srcId="{A17314F1-F762-45B2-A4F4-B52469198C43}" destId="{18190943-026F-4D1D-95BB-88398C8103C4}" srcOrd="5" destOrd="0" presId="urn:microsoft.com/office/officeart/2005/8/layout/cycle2"/>
    <dgm:cxn modelId="{121231C8-CF78-4357-B796-EF2A912C5249}" type="presParOf" srcId="{18190943-026F-4D1D-95BB-88398C8103C4}" destId="{AB8A0249-D18A-4B82-95FA-17595C1A85E8}" srcOrd="0" destOrd="0" presId="urn:microsoft.com/office/officeart/2005/8/layout/cycle2"/>
    <dgm:cxn modelId="{D4814364-8D80-4ED1-944E-8B6F16F74454}" type="presParOf" srcId="{A17314F1-F762-45B2-A4F4-B52469198C43}" destId="{0712357E-2C14-49C2-AADB-F9E17D1076DC}" srcOrd="6" destOrd="0" presId="urn:microsoft.com/office/officeart/2005/8/layout/cycle2"/>
    <dgm:cxn modelId="{1768E3C0-DB8D-4100-9395-48017DC19B68}" type="presParOf" srcId="{A17314F1-F762-45B2-A4F4-B52469198C43}" destId="{C42DCBCC-E4BB-45A8-82D1-DD1E7C382656}" srcOrd="7" destOrd="0" presId="urn:microsoft.com/office/officeart/2005/8/layout/cycle2"/>
    <dgm:cxn modelId="{35FE7C7F-EDF6-47B4-A5CD-281C91A7678D}" type="presParOf" srcId="{C42DCBCC-E4BB-45A8-82D1-DD1E7C382656}" destId="{EDA6C988-A40D-4A80-A07A-FAECC8DBB350}" srcOrd="0" destOrd="0" presId="urn:microsoft.com/office/officeart/2005/8/layout/cycle2"/>
    <dgm:cxn modelId="{17A5BB09-E2F5-47C6-B13F-47C118F33E41}" type="presParOf" srcId="{A17314F1-F762-45B2-A4F4-B52469198C43}" destId="{8E28AB9B-608B-4393-9EED-C4276C698FBA}" srcOrd="8" destOrd="0" presId="urn:microsoft.com/office/officeart/2005/8/layout/cycle2"/>
    <dgm:cxn modelId="{34A49715-AA73-43A4-B182-F62302139E9F}" type="presParOf" srcId="{A17314F1-F762-45B2-A4F4-B52469198C43}" destId="{3B231A5C-70FB-4DB5-8180-E8C7B0112029}" srcOrd="9" destOrd="0" presId="urn:microsoft.com/office/officeart/2005/8/layout/cycle2"/>
    <dgm:cxn modelId="{EFCEDAE3-8706-48BF-8AC7-FF89E8B82296}" type="presParOf" srcId="{3B231A5C-70FB-4DB5-8180-E8C7B0112029}" destId="{8DEADA98-3D44-498F-8704-0DAD916393F3}" srcOrd="0" destOrd="0" presId="urn:microsoft.com/office/officeart/2005/8/layout/cycle2"/>
  </dgm:cxnLst>
  <dgm:bg>
    <a:solidFill>
      <a:schemeClr val="accent4">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59F6B1-B7C4-46F1-AC12-0D966D9131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9E689F-4696-4801-9745-595D961E7BD0}">
      <dgm:prSet/>
      <dgm:spPr/>
      <dgm:t>
        <a:bodyPr/>
        <a:lstStyle/>
        <a:p>
          <a:r>
            <a:rPr lang="en-US"/>
            <a:t>What are you seeing in the classroom?</a:t>
          </a:r>
        </a:p>
      </dgm:t>
    </dgm:pt>
    <dgm:pt modelId="{9209E1F2-6D53-47D3-ACB1-7DA0E4DA4DF8}" type="parTrans" cxnId="{90B0D238-261B-4197-8DE8-F16E28CBFA43}">
      <dgm:prSet/>
      <dgm:spPr/>
      <dgm:t>
        <a:bodyPr/>
        <a:lstStyle/>
        <a:p>
          <a:endParaRPr lang="en-US"/>
        </a:p>
      </dgm:t>
    </dgm:pt>
    <dgm:pt modelId="{4E6600C8-BA55-4BFD-8DC6-B549D09302A1}" type="sibTrans" cxnId="{90B0D238-261B-4197-8DE8-F16E28CBFA43}">
      <dgm:prSet/>
      <dgm:spPr/>
      <dgm:t>
        <a:bodyPr/>
        <a:lstStyle/>
        <a:p>
          <a:endParaRPr lang="en-US"/>
        </a:p>
      </dgm:t>
    </dgm:pt>
    <dgm:pt modelId="{398D32CC-2C1D-4C9A-B5D0-79C9D46EF23E}">
      <dgm:prSet/>
      <dgm:spPr/>
      <dgm:t>
        <a:bodyPr/>
        <a:lstStyle/>
        <a:p>
          <a:r>
            <a:rPr lang="en-US"/>
            <a:t>What strategies or resources would you like to share?</a:t>
          </a:r>
        </a:p>
      </dgm:t>
    </dgm:pt>
    <dgm:pt modelId="{04A23105-EAE2-4DB1-B27B-C66C06372220}" type="parTrans" cxnId="{5211B620-DAED-4785-A122-68CC95BB5351}">
      <dgm:prSet/>
      <dgm:spPr/>
      <dgm:t>
        <a:bodyPr/>
        <a:lstStyle/>
        <a:p>
          <a:endParaRPr lang="en-US"/>
        </a:p>
      </dgm:t>
    </dgm:pt>
    <dgm:pt modelId="{D58CC13D-490A-4CAA-8AEE-CF80464159E9}" type="sibTrans" cxnId="{5211B620-DAED-4785-A122-68CC95BB5351}">
      <dgm:prSet/>
      <dgm:spPr/>
      <dgm:t>
        <a:bodyPr/>
        <a:lstStyle/>
        <a:p>
          <a:endParaRPr lang="en-US"/>
        </a:p>
      </dgm:t>
    </dgm:pt>
    <dgm:pt modelId="{839E9EB1-6478-4484-B1A5-CB57DF8E3342}">
      <dgm:prSet/>
      <dgm:spPr/>
      <dgm:t>
        <a:bodyPr/>
        <a:lstStyle/>
        <a:p>
          <a:r>
            <a:rPr lang="en-US"/>
            <a:t>What support is needed for you and your students?</a:t>
          </a:r>
        </a:p>
      </dgm:t>
    </dgm:pt>
    <dgm:pt modelId="{53712FA8-EBB6-4520-82F9-E29353CF44DC}" type="parTrans" cxnId="{1945FBCC-1592-4BE2-ACD1-82CA1C3B1CD6}">
      <dgm:prSet/>
      <dgm:spPr/>
      <dgm:t>
        <a:bodyPr/>
        <a:lstStyle/>
        <a:p>
          <a:endParaRPr lang="en-US"/>
        </a:p>
      </dgm:t>
    </dgm:pt>
    <dgm:pt modelId="{073D9CEA-B6EF-4B32-80AE-7DE2F46A0BD8}" type="sibTrans" cxnId="{1945FBCC-1592-4BE2-ACD1-82CA1C3B1CD6}">
      <dgm:prSet/>
      <dgm:spPr/>
      <dgm:t>
        <a:bodyPr/>
        <a:lstStyle/>
        <a:p>
          <a:endParaRPr lang="en-US"/>
        </a:p>
      </dgm:t>
    </dgm:pt>
    <dgm:pt modelId="{FDA29900-511C-4440-B42F-9C78E79D73E5}" type="pres">
      <dgm:prSet presAssocID="{5D59F6B1-B7C4-46F1-AC12-0D966D91317D}" presName="linear" presStyleCnt="0">
        <dgm:presLayoutVars>
          <dgm:animLvl val="lvl"/>
          <dgm:resizeHandles val="exact"/>
        </dgm:presLayoutVars>
      </dgm:prSet>
      <dgm:spPr/>
    </dgm:pt>
    <dgm:pt modelId="{C9C6B776-8979-47CB-8E48-BF8CC495F23C}" type="pres">
      <dgm:prSet presAssocID="{889E689F-4696-4801-9745-595D961E7BD0}" presName="parentText" presStyleLbl="node1" presStyleIdx="0" presStyleCnt="3">
        <dgm:presLayoutVars>
          <dgm:chMax val="0"/>
          <dgm:bulletEnabled val="1"/>
        </dgm:presLayoutVars>
      </dgm:prSet>
      <dgm:spPr/>
    </dgm:pt>
    <dgm:pt modelId="{9B4E29FE-278A-44FE-BD97-A058AC9E8D09}" type="pres">
      <dgm:prSet presAssocID="{4E6600C8-BA55-4BFD-8DC6-B549D09302A1}" presName="spacer" presStyleCnt="0"/>
      <dgm:spPr/>
    </dgm:pt>
    <dgm:pt modelId="{49215BC3-1CFC-4879-A566-964D14E560AD}" type="pres">
      <dgm:prSet presAssocID="{398D32CC-2C1D-4C9A-B5D0-79C9D46EF23E}" presName="parentText" presStyleLbl="node1" presStyleIdx="1" presStyleCnt="3">
        <dgm:presLayoutVars>
          <dgm:chMax val="0"/>
          <dgm:bulletEnabled val="1"/>
        </dgm:presLayoutVars>
      </dgm:prSet>
      <dgm:spPr/>
    </dgm:pt>
    <dgm:pt modelId="{873C4EC9-173E-4F56-B46E-37E5C18320BE}" type="pres">
      <dgm:prSet presAssocID="{D58CC13D-490A-4CAA-8AEE-CF80464159E9}" presName="spacer" presStyleCnt="0"/>
      <dgm:spPr/>
    </dgm:pt>
    <dgm:pt modelId="{92A7F017-F655-4888-99F6-2532F5B574CF}" type="pres">
      <dgm:prSet presAssocID="{839E9EB1-6478-4484-B1A5-CB57DF8E3342}" presName="parentText" presStyleLbl="node1" presStyleIdx="2" presStyleCnt="3">
        <dgm:presLayoutVars>
          <dgm:chMax val="0"/>
          <dgm:bulletEnabled val="1"/>
        </dgm:presLayoutVars>
      </dgm:prSet>
      <dgm:spPr/>
    </dgm:pt>
  </dgm:ptLst>
  <dgm:cxnLst>
    <dgm:cxn modelId="{5211B620-DAED-4785-A122-68CC95BB5351}" srcId="{5D59F6B1-B7C4-46F1-AC12-0D966D91317D}" destId="{398D32CC-2C1D-4C9A-B5D0-79C9D46EF23E}" srcOrd="1" destOrd="0" parTransId="{04A23105-EAE2-4DB1-B27B-C66C06372220}" sibTransId="{D58CC13D-490A-4CAA-8AEE-CF80464159E9}"/>
    <dgm:cxn modelId="{C2AE9433-2D58-47B9-9217-7241C137E8A4}" type="presOf" srcId="{5D59F6B1-B7C4-46F1-AC12-0D966D91317D}" destId="{FDA29900-511C-4440-B42F-9C78E79D73E5}" srcOrd="0" destOrd="0" presId="urn:microsoft.com/office/officeart/2005/8/layout/vList2"/>
    <dgm:cxn modelId="{90B0D238-261B-4197-8DE8-F16E28CBFA43}" srcId="{5D59F6B1-B7C4-46F1-AC12-0D966D91317D}" destId="{889E689F-4696-4801-9745-595D961E7BD0}" srcOrd="0" destOrd="0" parTransId="{9209E1F2-6D53-47D3-ACB1-7DA0E4DA4DF8}" sibTransId="{4E6600C8-BA55-4BFD-8DC6-B549D09302A1}"/>
    <dgm:cxn modelId="{1945FBCC-1592-4BE2-ACD1-82CA1C3B1CD6}" srcId="{5D59F6B1-B7C4-46F1-AC12-0D966D91317D}" destId="{839E9EB1-6478-4484-B1A5-CB57DF8E3342}" srcOrd="2" destOrd="0" parTransId="{53712FA8-EBB6-4520-82F9-E29353CF44DC}" sibTransId="{073D9CEA-B6EF-4B32-80AE-7DE2F46A0BD8}"/>
    <dgm:cxn modelId="{1DAB23DB-D5B0-46E0-85C9-DDE711A025DC}" type="presOf" srcId="{839E9EB1-6478-4484-B1A5-CB57DF8E3342}" destId="{92A7F017-F655-4888-99F6-2532F5B574CF}" srcOrd="0" destOrd="0" presId="urn:microsoft.com/office/officeart/2005/8/layout/vList2"/>
    <dgm:cxn modelId="{72F1A4E2-3F92-4146-8A1E-5DE7E60E2E20}" type="presOf" srcId="{889E689F-4696-4801-9745-595D961E7BD0}" destId="{C9C6B776-8979-47CB-8E48-BF8CC495F23C}" srcOrd="0" destOrd="0" presId="urn:microsoft.com/office/officeart/2005/8/layout/vList2"/>
    <dgm:cxn modelId="{25E094FE-7CFA-46A8-957F-73352B7D492E}" type="presOf" srcId="{398D32CC-2C1D-4C9A-B5D0-79C9D46EF23E}" destId="{49215BC3-1CFC-4879-A566-964D14E560AD}" srcOrd="0" destOrd="0" presId="urn:microsoft.com/office/officeart/2005/8/layout/vList2"/>
    <dgm:cxn modelId="{6BA63212-1D98-45F7-9A55-8DEFD3606766}" type="presParOf" srcId="{FDA29900-511C-4440-B42F-9C78E79D73E5}" destId="{C9C6B776-8979-47CB-8E48-BF8CC495F23C}" srcOrd="0" destOrd="0" presId="urn:microsoft.com/office/officeart/2005/8/layout/vList2"/>
    <dgm:cxn modelId="{8E47E75C-F9DF-40C5-B370-C6EB85348733}" type="presParOf" srcId="{FDA29900-511C-4440-B42F-9C78E79D73E5}" destId="{9B4E29FE-278A-44FE-BD97-A058AC9E8D09}" srcOrd="1" destOrd="0" presId="urn:microsoft.com/office/officeart/2005/8/layout/vList2"/>
    <dgm:cxn modelId="{34C76E05-B406-485D-9024-AB5B85F73352}" type="presParOf" srcId="{FDA29900-511C-4440-B42F-9C78E79D73E5}" destId="{49215BC3-1CFC-4879-A566-964D14E560AD}" srcOrd="2" destOrd="0" presId="urn:microsoft.com/office/officeart/2005/8/layout/vList2"/>
    <dgm:cxn modelId="{B4747BDF-1F31-4202-90DC-0238BE82753B}" type="presParOf" srcId="{FDA29900-511C-4440-B42F-9C78E79D73E5}" destId="{873C4EC9-173E-4F56-B46E-37E5C18320BE}" srcOrd="3" destOrd="0" presId="urn:microsoft.com/office/officeart/2005/8/layout/vList2"/>
    <dgm:cxn modelId="{0DEE4296-6109-41E6-BD47-F88D85355EE5}" type="presParOf" srcId="{FDA29900-511C-4440-B42F-9C78E79D73E5}" destId="{92A7F017-F655-4888-99F6-2532F5B574C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DA27D-B664-4068-A537-D790A5829299}">
      <dsp:nvSpPr>
        <dsp:cNvPr id="0" name=""/>
        <dsp:cNvSpPr/>
      </dsp:nvSpPr>
      <dsp:spPr>
        <a:xfrm>
          <a:off x="4451833" y="0"/>
          <a:ext cx="1471599" cy="14715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Jean Perrini</a:t>
          </a:r>
        </a:p>
      </dsp:txBody>
      <dsp:txXfrm>
        <a:off x="4667344" y="215511"/>
        <a:ext cx="1040577" cy="1040577"/>
      </dsp:txXfrm>
    </dsp:sp>
    <dsp:sp modelId="{EB7F0EFD-1247-47BB-B04A-C4ACB04F15AB}">
      <dsp:nvSpPr>
        <dsp:cNvPr id="0" name=""/>
        <dsp:cNvSpPr/>
      </dsp:nvSpPr>
      <dsp:spPr>
        <a:xfrm rot="2177411">
          <a:off x="5871668" y="1130321"/>
          <a:ext cx="382837" cy="496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882807" y="1195665"/>
        <a:ext cx="267986" cy="297998"/>
      </dsp:txXfrm>
    </dsp:sp>
    <dsp:sp modelId="{8D35895A-E976-45CB-A124-48A24A176CAF}">
      <dsp:nvSpPr>
        <dsp:cNvPr id="0" name=""/>
        <dsp:cNvSpPr/>
      </dsp:nvSpPr>
      <dsp:spPr>
        <a:xfrm>
          <a:off x="6220208" y="1298534"/>
          <a:ext cx="1471599" cy="14715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Kellie Blair Hardt</a:t>
          </a:r>
        </a:p>
      </dsp:txBody>
      <dsp:txXfrm>
        <a:off x="6435719" y="1514045"/>
        <a:ext cx="1040577" cy="1040577"/>
      </dsp:txXfrm>
    </dsp:sp>
    <dsp:sp modelId="{ADE051EE-4AB5-4242-A58C-31A7BCA5B184}">
      <dsp:nvSpPr>
        <dsp:cNvPr id="0" name=""/>
        <dsp:cNvSpPr/>
      </dsp:nvSpPr>
      <dsp:spPr>
        <a:xfrm rot="6480000">
          <a:off x="6423033" y="2825559"/>
          <a:ext cx="390403" cy="496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6499690" y="2869198"/>
        <a:ext cx="273282" cy="297998"/>
      </dsp:txXfrm>
    </dsp:sp>
    <dsp:sp modelId="{1C02ACA5-0DF2-4F01-890B-E027B65A0A26}">
      <dsp:nvSpPr>
        <dsp:cNvPr id="0" name=""/>
        <dsp:cNvSpPr/>
      </dsp:nvSpPr>
      <dsp:spPr>
        <a:xfrm>
          <a:off x="5537834" y="3398667"/>
          <a:ext cx="1471599" cy="14715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Debbie</a:t>
          </a:r>
        </a:p>
        <a:p>
          <a:pPr marL="0" lvl="0" indent="0" algn="ctr" defTabSz="800100">
            <a:lnSpc>
              <a:spcPct val="90000"/>
            </a:lnSpc>
            <a:spcBef>
              <a:spcPct val="0"/>
            </a:spcBef>
            <a:spcAft>
              <a:spcPct val="35000"/>
            </a:spcAft>
            <a:buNone/>
          </a:pPr>
          <a:r>
            <a:rPr lang="en-US" sz="1800" kern="1200"/>
            <a:t>Bergtholdt</a:t>
          </a:r>
        </a:p>
      </dsp:txBody>
      <dsp:txXfrm>
        <a:off x="5753345" y="3614178"/>
        <a:ext cx="1040577" cy="1040577"/>
      </dsp:txXfrm>
    </dsp:sp>
    <dsp:sp modelId="{18190943-026F-4D1D-95BB-88398C8103C4}">
      <dsp:nvSpPr>
        <dsp:cNvPr id="0" name=""/>
        <dsp:cNvSpPr/>
      </dsp:nvSpPr>
      <dsp:spPr>
        <a:xfrm rot="10800000">
          <a:off x="4985376" y="3886134"/>
          <a:ext cx="390403" cy="496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102497" y="3985467"/>
        <a:ext cx="273282" cy="297998"/>
      </dsp:txXfrm>
    </dsp:sp>
    <dsp:sp modelId="{0712357E-2C14-49C2-AADB-F9E17D1076DC}">
      <dsp:nvSpPr>
        <dsp:cNvPr id="0" name=""/>
        <dsp:cNvSpPr/>
      </dsp:nvSpPr>
      <dsp:spPr>
        <a:xfrm>
          <a:off x="3329624" y="3398667"/>
          <a:ext cx="1471599" cy="14715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Debi Faucette</a:t>
          </a:r>
        </a:p>
      </dsp:txBody>
      <dsp:txXfrm>
        <a:off x="3545135" y="3614178"/>
        <a:ext cx="1040577" cy="1040577"/>
      </dsp:txXfrm>
    </dsp:sp>
    <dsp:sp modelId="{C42DCBCC-E4BB-45A8-82D1-DD1E7C382656}">
      <dsp:nvSpPr>
        <dsp:cNvPr id="0" name=""/>
        <dsp:cNvSpPr/>
      </dsp:nvSpPr>
      <dsp:spPr>
        <a:xfrm rot="15120000">
          <a:off x="3532449" y="2846576"/>
          <a:ext cx="390403" cy="496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609106" y="3001603"/>
        <a:ext cx="273282" cy="297998"/>
      </dsp:txXfrm>
    </dsp:sp>
    <dsp:sp modelId="{8E28AB9B-608B-4393-9EED-C4276C698FBA}">
      <dsp:nvSpPr>
        <dsp:cNvPr id="0" name=""/>
        <dsp:cNvSpPr/>
      </dsp:nvSpPr>
      <dsp:spPr>
        <a:xfrm>
          <a:off x="2647249" y="1298534"/>
          <a:ext cx="1471599" cy="14715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Ann Evers</a:t>
          </a:r>
        </a:p>
      </dsp:txBody>
      <dsp:txXfrm>
        <a:off x="2862760" y="1514045"/>
        <a:ext cx="1040577" cy="1040577"/>
      </dsp:txXfrm>
    </dsp:sp>
    <dsp:sp modelId="{3B231A5C-70FB-4DB5-8180-E8C7B0112029}">
      <dsp:nvSpPr>
        <dsp:cNvPr id="0" name=""/>
        <dsp:cNvSpPr/>
      </dsp:nvSpPr>
      <dsp:spPr>
        <a:xfrm rot="19455727">
          <a:off x="4077010" y="1143319"/>
          <a:ext cx="398359" cy="496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088262" y="1277553"/>
        <a:ext cx="278851" cy="297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6B776-8979-47CB-8E48-BF8CC495F23C}">
      <dsp:nvSpPr>
        <dsp:cNvPr id="0" name=""/>
        <dsp:cNvSpPr/>
      </dsp:nvSpPr>
      <dsp:spPr>
        <a:xfrm>
          <a:off x="0" y="137380"/>
          <a:ext cx="6559047" cy="1630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What are you seeing in the classroom?</a:t>
          </a:r>
        </a:p>
      </dsp:txBody>
      <dsp:txXfrm>
        <a:off x="79618" y="216998"/>
        <a:ext cx="6399811" cy="1471744"/>
      </dsp:txXfrm>
    </dsp:sp>
    <dsp:sp modelId="{49215BC3-1CFC-4879-A566-964D14E560AD}">
      <dsp:nvSpPr>
        <dsp:cNvPr id="0" name=""/>
        <dsp:cNvSpPr/>
      </dsp:nvSpPr>
      <dsp:spPr>
        <a:xfrm>
          <a:off x="0" y="1886440"/>
          <a:ext cx="6559047" cy="1630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What strategies or resources would you like to share?</a:t>
          </a:r>
        </a:p>
      </dsp:txBody>
      <dsp:txXfrm>
        <a:off x="79618" y="1966058"/>
        <a:ext cx="6399811" cy="1471744"/>
      </dsp:txXfrm>
    </dsp:sp>
    <dsp:sp modelId="{92A7F017-F655-4888-99F6-2532F5B574CF}">
      <dsp:nvSpPr>
        <dsp:cNvPr id="0" name=""/>
        <dsp:cNvSpPr/>
      </dsp:nvSpPr>
      <dsp:spPr>
        <a:xfrm>
          <a:off x="0" y="3635500"/>
          <a:ext cx="6559047" cy="1630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What support is needed for you and your students?</a:t>
          </a:r>
        </a:p>
      </dsp:txBody>
      <dsp:txXfrm>
        <a:off x="79618" y="3715118"/>
        <a:ext cx="6399811" cy="147174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83787-3F18-0941-951C-86CE87CB8BF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FD4A53-B40D-A44E-AAA5-FBB21649604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0F8A632-5CF8-D44E-AD53-C703B91031D5}" type="datetimeFigureOut">
              <a:rPr lang="en-US" smtClean="0"/>
              <a:t>8/18/2025</a:t>
            </a:fld>
            <a:endParaRPr lang="en-US"/>
          </a:p>
        </p:txBody>
      </p:sp>
      <p:sp>
        <p:nvSpPr>
          <p:cNvPr id="4" name="Footer Placeholder 3">
            <a:extLst>
              <a:ext uri="{FF2B5EF4-FFF2-40B4-BE49-F238E27FC236}">
                <a16:creationId xmlns:a16="http://schemas.microsoft.com/office/drawing/2014/main" id="{AADF25D8-01A8-9D45-880D-B3EEF298B7F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CD358B-6D43-F24A-8F80-11175938C27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419389A-39F6-AD46-9C37-7F1CB3D658D0}" type="slidenum">
              <a:rPr lang="en-US" smtClean="0"/>
              <a:t>‹#›</a:t>
            </a:fld>
            <a:endParaRPr lang="en-US"/>
          </a:p>
        </p:txBody>
      </p:sp>
    </p:spTree>
    <p:extLst>
      <p:ext uri="{BB962C8B-B14F-4D97-AF65-F5344CB8AC3E}">
        <p14:creationId xmlns:p14="http://schemas.microsoft.com/office/powerpoint/2010/main" val="283873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49CF907-54E3-414C-B907-4EC57FF97ED0}" type="datetimeFigureOut">
              <a:rPr lang="en-US" smtClean="0"/>
              <a:t>8/18/2025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83769A-2A3C-664A-B1A3-FCFF0FA87D20}" type="slidenum">
              <a:rPr lang="en-US" smtClean="0"/>
              <a:t>‹#›</a:t>
            </a:fld>
            <a:endParaRPr lang="en-US"/>
          </a:p>
        </p:txBody>
      </p:sp>
    </p:spTree>
    <p:extLst>
      <p:ext uri="{BB962C8B-B14F-4D97-AF65-F5344CB8AC3E}">
        <p14:creationId xmlns:p14="http://schemas.microsoft.com/office/powerpoint/2010/main" val="308587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t>Honor:  </a:t>
            </a:r>
            <a:r>
              <a:rPr lang="en-US" sz="1200" kern="1200">
                <a:solidFill>
                  <a:schemeClr val="tx1"/>
                </a:solidFill>
                <a:effectLst/>
                <a:latin typeface="+mn-lt"/>
                <a:ea typeface="+mn-ea"/>
                <a:cs typeface="+mn-cs"/>
              </a:rPr>
              <a:t>Many adult learners carry math-related trauma from past school experiences. Help reframe their math identity through the use of affirming language and learner-centered practices.</a:t>
            </a:r>
          </a:p>
          <a:p>
            <a:pPr rtl="0"/>
            <a:r>
              <a:rPr lang="en-US" sz="1200" kern="1200">
                <a:solidFill>
                  <a:schemeClr val="tx1"/>
                </a:solidFill>
                <a:effectLst/>
                <a:latin typeface="+mn-lt"/>
                <a:ea typeface="+mn-ea"/>
                <a:cs typeface="+mn-cs"/>
              </a:rPr>
              <a:t>§  Use statements like:</a:t>
            </a:r>
          </a:p>
          <a:p>
            <a:pPr rtl="0"/>
            <a:r>
              <a:rPr lang="en-US" sz="1200" kern="1200">
                <a:solidFill>
                  <a:schemeClr val="tx1"/>
                </a:solidFill>
                <a:effectLst/>
                <a:latin typeface="+mn-lt"/>
                <a:ea typeface="+mn-ea"/>
                <a:cs typeface="+mn-cs"/>
              </a:rPr>
              <a:t>§  “You don’t need to be fast—you just need to understand it your way.”</a:t>
            </a:r>
          </a:p>
          <a:p>
            <a:pPr rtl="0"/>
            <a:r>
              <a:rPr lang="en-US" sz="1200" kern="1200">
                <a:solidFill>
                  <a:schemeClr val="tx1"/>
                </a:solidFill>
                <a:effectLst/>
                <a:latin typeface="+mn-lt"/>
                <a:ea typeface="+mn-ea"/>
                <a:cs typeface="+mn-cs"/>
              </a:rPr>
              <a:t>§  Validate alternative methods: Learners with Dyscalculia may prefer using repeated addition instead of traditional multiplication. If it works, it’s valid.</a:t>
            </a:r>
          </a:p>
          <a:p>
            <a:pPr rtl="0"/>
            <a:r>
              <a:rPr lang="en-US" sz="1200" kern="1200">
                <a:solidFill>
                  <a:schemeClr val="tx1"/>
                </a:solidFill>
                <a:effectLst/>
                <a:latin typeface="+mn-lt"/>
                <a:ea typeface="+mn-ea"/>
                <a:cs typeface="+mn-cs"/>
              </a:rPr>
              <a:t>§  Respond constructively to mistakes: Instead of “That’s incorrect,” try: “I see it differently or I disagree—can you explain your thinking?” This encourages reflection, peer discussion, debate and builds confidence.</a:t>
            </a:r>
          </a:p>
          <a:p>
            <a:pPr rtl="0"/>
            <a:r>
              <a:rPr lang="en-US"/>
              <a:t>Invite:  </a:t>
            </a:r>
            <a:r>
              <a:rPr lang="en-US" sz="1200" kern="1200">
                <a:solidFill>
                  <a:schemeClr val="tx1"/>
                </a:solidFill>
                <a:effectLst/>
                <a:latin typeface="+mn-lt"/>
                <a:ea typeface="+mn-ea"/>
                <a:cs typeface="+mn-cs"/>
              </a:rPr>
              <a:t>Verbal reasoning often outpaces symbolic reasoning for learners with Dyscalculia.</a:t>
            </a:r>
          </a:p>
          <a:p>
            <a:pPr rtl="0"/>
            <a:r>
              <a:rPr lang="en-US" sz="1200" kern="1200">
                <a:solidFill>
                  <a:schemeClr val="tx1"/>
                </a:solidFill>
                <a:effectLst/>
                <a:latin typeface="+mn-lt"/>
                <a:ea typeface="+mn-ea"/>
                <a:cs typeface="+mn-cs"/>
              </a:rPr>
              <a:t>o   Ask learners to explain their thinking aloud to themselves before solving on paper.</a:t>
            </a:r>
          </a:p>
          <a:p>
            <a:pPr rtl="0"/>
            <a:r>
              <a:rPr lang="en-US" sz="1200" kern="1200">
                <a:solidFill>
                  <a:schemeClr val="tx1"/>
                </a:solidFill>
                <a:effectLst/>
                <a:latin typeface="+mn-lt"/>
                <a:ea typeface="+mn-ea"/>
                <a:cs typeface="+mn-cs"/>
              </a:rPr>
              <a:t>o   Encourage learners to record verbal reflections of their problem-solving steps to revisit later.</a:t>
            </a:r>
          </a:p>
          <a:p>
            <a:pPr rtl="0"/>
            <a:r>
              <a:rPr lang="en-US" sz="1200" kern="1200">
                <a:solidFill>
                  <a:schemeClr val="tx1"/>
                </a:solidFill>
                <a:effectLst/>
                <a:latin typeface="+mn-lt"/>
                <a:ea typeface="+mn-ea"/>
                <a:cs typeface="+mn-cs"/>
              </a:rPr>
              <a:t>Allow:  Provide pre-written notes, formula charts, or partially completed problem sets to ease cognitive demand.</a:t>
            </a:r>
          </a:p>
          <a:p>
            <a:pPr rtl="0"/>
            <a:r>
              <a:rPr lang="en-US" sz="1200" kern="1200">
                <a:solidFill>
                  <a:schemeClr val="tx1"/>
                </a:solidFill>
                <a:effectLst/>
                <a:latin typeface="+mn-lt"/>
                <a:ea typeface="+mn-ea"/>
                <a:cs typeface="+mn-cs"/>
              </a:rPr>
              <a:t>o   Introduce one new concept at a time to avoid overwhelm.</a:t>
            </a:r>
          </a:p>
          <a:p>
            <a:pPr rtl="0"/>
            <a:r>
              <a:rPr lang="en-US" sz="1200" kern="1200">
                <a:solidFill>
                  <a:schemeClr val="tx1"/>
                </a:solidFill>
                <a:effectLst/>
                <a:latin typeface="+mn-lt"/>
                <a:ea typeface="+mn-ea"/>
                <a:cs typeface="+mn-cs"/>
              </a:rPr>
              <a:t>o   Use spiral review</a:t>
            </a:r>
            <a:r>
              <a:rPr lang="en-US" sz="1200" b="1" kern="1200">
                <a:solidFill>
                  <a:schemeClr val="tx1"/>
                </a:solidFill>
                <a:effectLst/>
                <a:latin typeface="+mn-lt"/>
                <a:ea typeface="+mn-ea"/>
                <a:cs typeface="+mn-cs"/>
              </a:rPr>
              <a:t>:</a:t>
            </a:r>
            <a:r>
              <a:rPr lang="en-US" sz="1200" kern="1200">
                <a:solidFill>
                  <a:schemeClr val="tx1"/>
                </a:solidFill>
                <a:effectLst/>
                <a:latin typeface="+mn-lt"/>
                <a:ea typeface="+mn-ea"/>
                <a:cs typeface="+mn-cs"/>
              </a:rPr>
              <a:t> regularly revisit foundational skills alongside new content to reinforce retention.</a:t>
            </a:r>
          </a:p>
          <a:p>
            <a:pPr rtl="0"/>
            <a:r>
              <a:rPr lang="en-US" sz="1200" kern="1200">
                <a:solidFill>
                  <a:schemeClr val="tx1"/>
                </a:solidFill>
                <a:effectLst/>
                <a:latin typeface="+mn-lt"/>
                <a:ea typeface="+mn-ea"/>
                <a:cs typeface="+mn-cs"/>
              </a:rPr>
              <a:t>Use:  When used strategically, calculators can support mathematical reasoning and reduce working memory strain.</a:t>
            </a:r>
          </a:p>
          <a:p>
            <a:pPr rtl="0"/>
            <a:r>
              <a:rPr lang="en-US" sz="1200" kern="1200">
                <a:solidFill>
                  <a:schemeClr val="tx1"/>
                </a:solidFill>
                <a:effectLst/>
                <a:latin typeface="+mn-lt"/>
                <a:ea typeface="+mn-ea"/>
                <a:cs typeface="+mn-cs"/>
              </a:rPr>
              <a:t>·       Teach learners that tools are supports, not shortcuts</a:t>
            </a:r>
            <a:r>
              <a:rPr lang="en-US" sz="1200" b="1" kern="1200">
                <a:solidFill>
                  <a:schemeClr val="tx1"/>
                </a:solidFill>
                <a:effectLst/>
                <a:latin typeface="+mn-lt"/>
                <a:ea typeface="+mn-ea"/>
                <a:cs typeface="+mn-cs"/>
              </a:rPr>
              <a:t>.</a:t>
            </a:r>
            <a:endParaRPr lang="en-US" sz="1200" kern="1200">
              <a:solidFill>
                <a:schemeClr val="tx1"/>
              </a:solidFill>
              <a:effectLst/>
              <a:latin typeface="+mn-lt"/>
              <a:ea typeface="+mn-ea"/>
              <a:cs typeface="+mn-cs"/>
            </a:endParaRPr>
          </a:p>
          <a:p>
            <a:pPr rtl="0"/>
            <a:r>
              <a:rPr lang="en-US" sz="1200" kern="1200">
                <a:solidFill>
                  <a:schemeClr val="tx1"/>
                </a:solidFill>
                <a:effectLst/>
                <a:latin typeface="+mn-lt"/>
                <a:ea typeface="+mn-ea"/>
                <a:cs typeface="+mn-cs"/>
              </a:rPr>
              <a:t>·       Model calculator use while narrating your thought process</a:t>
            </a:r>
            <a:r>
              <a:rPr lang="en-US" sz="1200" b="1" kern="1200">
                <a:solidFill>
                  <a:schemeClr val="tx1"/>
                </a:solidFill>
                <a:effectLst/>
                <a:latin typeface="+mn-lt"/>
                <a:ea typeface="+mn-ea"/>
                <a:cs typeface="+mn-cs"/>
              </a:rPr>
              <a:t>.</a:t>
            </a:r>
          </a:p>
          <a:p>
            <a:pPr rtl="0"/>
            <a:r>
              <a:rPr lang="en-US" sz="1200" b="0" kern="1200" err="1">
                <a:solidFill>
                  <a:schemeClr val="tx1"/>
                </a:solidFill>
                <a:effectLst/>
                <a:latin typeface="+mn-lt"/>
                <a:ea typeface="+mn-ea"/>
                <a:cs typeface="+mn-cs"/>
              </a:rPr>
              <a:t>Integrate:</a:t>
            </a:r>
            <a:r>
              <a:rPr lang="en-US" sz="1200" kern="1200" err="1">
                <a:solidFill>
                  <a:schemeClr val="tx1"/>
                </a:solidFill>
                <a:effectLst/>
                <a:latin typeface="+mn-lt"/>
                <a:ea typeface="+mn-ea"/>
                <a:cs typeface="+mn-cs"/>
              </a:rPr>
              <a:t>Encourage</a:t>
            </a:r>
            <a:r>
              <a:rPr lang="en-US" sz="1200" kern="1200">
                <a:solidFill>
                  <a:schemeClr val="tx1"/>
                </a:solidFill>
                <a:effectLst/>
                <a:latin typeface="+mn-lt"/>
                <a:ea typeface="+mn-ea"/>
                <a:cs typeface="+mn-cs"/>
              </a:rPr>
              <a:t> use of apps like:</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Microsoft Math Solver, </a:t>
            </a:r>
            <a:r>
              <a:rPr lang="en-US" sz="1200" kern="1200" err="1">
                <a:solidFill>
                  <a:schemeClr val="tx1"/>
                </a:solidFill>
                <a:effectLst/>
                <a:latin typeface="+mn-lt"/>
                <a:ea typeface="+mn-ea"/>
                <a:cs typeface="+mn-cs"/>
              </a:rPr>
              <a:t>MathPapa</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Photomath</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ModMath</a:t>
            </a:r>
            <a:r>
              <a:rPr lang="en-US" sz="1200" kern="1200">
                <a:solidFill>
                  <a:schemeClr val="tx1"/>
                </a:solidFill>
                <a:effectLst/>
                <a:latin typeface="+mn-lt"/>
                <a:ea typeface="+mn-ea"/>
                <a:cs typeface="+mn-cs"/>
              </a:rPr>
              <a:t> (especially helpful for dysgraphia &amp; dyscalculia).</a:t>
            </a:r>
          </a:p>
          <a:p>
            <a:pPr rtl="0"/>
            <a:r>
              <a:rPr lang="en-US" sz="1200" kern="1200">
                <a:solidFill>
                  <a:schemeClr val="tx1"/>
                </a:solidFill>
                <a:effectLst/>
                <a:latin typeface="+mn-lt"/>
                <a:ea typeface="+mn-ea"/>
                <a:cs typeface="+mn-cs"/>
              </a:rPr>
              <a:t>·       For instruction, try tools like Kami</a:t>
            </a:r>
            <a:r>
              <a:rPr lang="en-US" sz="1200" b="1" kern="1200">
                <a:solidFill>
                  <a:schemeClr val="tx1"/>
                </a:solidFill>
                <a:effectLst/>
                <a:latin typeface="+mn-lt"/>
                <a:ea typeface="+mn-ea"/>
                <a:cs typeface="+mn-cs"/>
              </a:rPr>
              <a:t>,</a:t>
            </a:r>
            <a:r>
              <a:rPr lang="en-US" sz="1200" kern="1200">
                <a:solidFill>
                  <a:schemeClr val="tx1"/>
                </a:solidFill>
                <a:effectLst/>
                <a:latin typeface="+mn-lt"/>
                <a:ea typeface="+mn-ea"/>
                <a:cs typeface="+mn-cs"/>
              </a:rPr>
              <a:t> a document annotation platform with features such as:</a:t>
            </a:r>
          </a:p>
          <a:p>
            <a:pPr rtl="0"/>
            <a:r>
              <a:rPr lang="en-US" sz="1200" kern="1200">
                <a:solidFill>
                  <a:schemeClr val="tx1"/>
                </a:solidFill>
                <a:effectLst/>
                <a:latin typeface="+mn-lt"/>
                <a:ea typeface="+mn-ea"/>
                <a:cs typeface="+mn-cs"/>
              </a:rPr>
              <a:t>o   Voice-to-text and text-to-voice</a:t>
            </a:r>
          </a:p>
          <a:p>
            <a:pPr rtl="0"/>
            <a:endParaRPr lang="en-US" sz="1200" b="0" kern="1200">
              <a:solidFill>
                <a:schemeClr val="tx1"/>
              </a:solidFill>
              <a:effectLst/>
              <a:latin typeface="+mn-lt"/>
              <a:ea typeface="+mn-ea"/>
              <a:cs typeface="+mn-cs"/>
            </a:endParaRPr>
          </a:p>
          <a:p>
            <a:pPr rtl="0"/>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6583769A-2A3C-664A-B1A3-FCFF0FA87D20}" type="slidenum">
              <a:rPr lang="en-US" smtClean="0"/>
              <a:t>14</a:t>
            </a:fld>
            <a:endParaRPr lang="en-US"/>
          </a:p>
        </p:txBody>
      </p:sp>
    </p:spTree>
    <p:extLst>
      <p:ext uri="{BB962C8B-B14F-4D97-AF65-F5344CB8AC3E}">
        <p14:creationId xmlns:p14="http://schemas.microsoft.com/office/powerpoint/2010/main" val="501432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747056-D864-9943-B945-CBDEC0DBFA18}"/>
              </a:ext>
            </a:extLst>
          </p:cNvPr>
          <p:cNvSpPr/>
          <p:nvPr/>
        </p:nvSpPr>
        <p:spPr>
          <a:xfrm>
            <a:off x="0" y="-1"/>
            <a:ext cx="12192000" cy="5184001"/>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78E8A0C-6B04-7DC2-7A66-1942B9265CB9}"/>
              </a:ext>
            </a:extLst>
          </p:cNvPr>
          <p:cNvPicPr>
            <a:picLocks noChangeAspect="1"/>
          </p:cNvPicPr>
          <p:nvPr userDrawn="1"/>
        </p:nvPicPr>
        <p:blipFill>
          <a:blip r:embed="rId2"/>
          <a:srcRect/>
          <a:stretch/>
        </p:blipFill>
        <p:spPr>
          <a:xfrm>
            <a:off x="3620298" y="-187201"/>
            <a:ext cx="4951405" cy="3686401"/>
          </a:xfrm>
          <a:prstGeom prst="rect">
            <a:avLst/>
          </a:prstGeom>
        </p:spPr>
      </p:pic>
      <p:sp>
        <p:nvSpPr>
          <p:cNvPr id="3" name="Subtitle 2">
            <a:extLst>
              <a:ext uri="{FF2B5EF4-FFF2-40B4-BE49-F238E27FC236}">
                <a16:creationId xmlns:a16="http://schemas.microsoft.com/office/drawing/2014/main" id="{15E7EC74-D20B-574D-AB10-A4B7B90B2B2B}"/>
              </a:ext>
            </a:extLst>
          </p:cNvPr>
          <p:cNvSpPr>
            <a:spLocks noGrp="1"/>
          </p:cNvSpPr>
          <p:nvPr>
            <p:ph type="subTitle" idx="1" hasCustomPrompt="1"/>
          </p:nvPr>
        </p:nvSpPr>
        <p:spPr>
          <a:xfrm>
            <a:off x="656161" y="4461452"/>
            <a:ext cx="10879667" cy="407805"/>
          </a:xfrm>
          <a:noFill/>
        </p:spPr>
        <p:txBody>
          <a:bodyPr wrap="none" lIns="0" tIns="0" rIns="0" bIns="0" anchor="t" anchorCtr="0">
            <a:noAutofit/>
          </a:bodyPr>
          <a:lstStyle>
            <a:lvl1pPr marL="0" indent="0" algn="ctr">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add presenter name and/or date</a:t>
            </a:r>
          </a:p>
        </p:txBody>
      </p:sp>
      <p:pic>
        <p:nvPicPr>
          <p:cNvPr id="7" name="Picture 6">
            <a:extLst>
              <a:ext uri="{FF2B5EF4-FFF2-40B4-BE49-F238E27FC236}">
                <a16:creationId xmlns:a16="http://schemas.microsoft.com/office/drawing/2014/main" id="{ECDBD8AF-4133-606C-2E2D-5499C0D38F9E}"/>
              </a:ext>
            </a:extLst>
          </p:cNvPr>
          <p:cNvPicPr>
            <a:picLocks noChangeAspect="1"/>
          </p:cNvPicPr>
          <p:nvPr userDrawn="1"/>
        </p:nvPicPr>
        <p:blipFill>
          <a:blip r:embed="rId3"/>
          <a:stretch>
            <a:fillRect/>
          </a:stretch>
        </p:blipFill>
        <p:spPr>
          <a:xfrm>
            <a:off x="5269044" y="5525321"/>
            <a:ext cx="1567513" cy="905994"/>
          </a:xfrm>
          <a:prstGeom prst="rect">
            <a:avLst/>
          </a:prstGeom>
        </p:spPr>
      </p:pic>
      <p:sp>
        <p:nvSpPr>
          <p:cNvPr id="4" name="Text Placeholder 3">
            <a:extLst>
              <a:ext uri="{FF2B5EF4-FFF2-40B4-BE49-F238E27FC236}">
                <a16:creationId xmlns:a16="http://schemas.microsoft.com/office/drawing/2014/main" id="{896E5C3F-8D26-E84F-B390-3C5ADC75341C}"/>
              </a:ext>
            </a:extLst>
          </p:cNvPr>
          <p:cNvSpPr>
            <a:spLocks noGrp="1"/>
          </p:cNvSpPr>
          <p:nvPr>
            <p:ph type="body" sz="quarter" idx="10" hasCustomPrompt="1"/>
          </p:nvPr>
        </p:nvSpPr>
        <p:spPr>
          <a:xfrm>
            <a:off x="656162" y="2961621"/>
            <a:ext cx="10879667" cy="1332221"/>
          </a:xfrm>
        </p:spPr>
        <p:txBody>
          <a:bodyPr lIns="0" tIns="0" rIns="0" bIns="0" anchor="ctr" anchorCtr="0">
            <a:normAutofit/>
          </a:bodyPr>
          <a:lstStyle>
            <a:lvl1pPr marL="0" indent="0" algn="ctr">
              <a:buNone/>
              <a:defRPr sz="5200" b="1">
                <a:solidFill>
                  <a:schemeClr val="bg1"/>
                </a:solidFill>
                <a:latin typeface="Arial" panose="020B0604020202020204" pitchFamily="34" charset="0"/>
                <a:cs typeface="Arial" panose="020B0604020202020204" pitchFamily="34" charset="0"/>
              </a:defRPr>
            </a:lvl1pPr>
          </a:lstStyle>
          <a:p>
            <a:pPr lvl="0"/>
            <a:r>
              <a:rPr lang="en-US"/>
              <a:t>Edit Title</a:t>
            </a:r>
          </a:p>
        </p:txBody>
      </p:sp>
    </p:spTree>
    <p:extLst>
      <p:ext uri="{BB962C8B-B14F-4D97-AF65-F5344CB8AC3E}">
        <p14:creationId xmlns:p14="http://schemas.microsoft.com/office/powerpoint/2010/main" val="11570653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2n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270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3r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9507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05A573-266D-FD4C-B96B-20E086323414}"/>
              </a:ext>
            </a:extLst>
          </p:cNvPr>
          <p:cNvSpPr>
            <a:spLocks noGrp="1"/>
          </p:cNvSpPr>
          <p:nvPr>
            <p:ph type="body" idx="1"/>
          </p:nvPr>
        </p:nvSpPr>
        <p:spPr>
          <a:xfrm>
            <a:off x="401443" y="1681163"/>
            <a:ext cx="5157787"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55411A-0306-BE4F-8725-1A6F3DAAE2B9}"/>
              </a:ext>
            </a:extLst>
          </p:cNvPr>
          <p:cNvSpPr>
            <a:spLocks noGrp="1"/>
          </p:cNvSpPr>
          <p:nvPr>
            <p:ph sz="half" idx="2"/>
          </p:nvPr>
        </p:nvSpPr>
        <p:spPr>
          <a:xfrm>
            <a:off x="401443" y="2505075"/>
            <a:ext cx="5157787"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BBEA7-A3E5-A548-A13A-B8061E4F8610}"/>
              </a:ext>
            </a:extLst>
          </p:cNvPr>
          <p:cNvSpPr>
            <a:spLocks noGrp="1"/>
          </p:cNvSpPr>
          <p:nvPr>
            <p:ph type="body" sz="quarter" idx="3"/>
          </p:nvPr>
        </p:nvSpPr>
        <p:spPr>
          <a:xfrm>
            <a:off x="6557363" y="1681163"/>
            <a:ext cx="5183188"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C6838-3013-4346-8732-32B11F863E62}"/>
              </a:ext>
            </a:extLst>
          </p:cNvPr>
          <p:cNvSpPr>
            <a:spLocks noGrp="1"/>
          </p:cNvSpPr>
          <p:nvPr>
            <p:ph sz="quarter" idx="4"/>
          </p:nvPr>
        </p:nvSpPr>
        <p:spPr>
          <a:xfrm>
            <a:off x="6557363" y="2505075"/>
            <a:ext cx="5183188"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C9CA4-BA24-C94A-A925-C6955C8BF1CF}"/>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7" name="Title 1">
            <a:extLst>
              <a:ext uri="{FF2B5EF4-FFF2-40B4-BE49-F238E27FC236}">
                <a16:creationId xmlns:a16="http://schemas.microsoft.com/office/drawing/2014/main" id="{15F89104-E312-C5A1-FFE9-2E73BF7978BE}"/>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Tree>
    <p:extLst>
      <p:ext uri="{BB962C8B-B14F-4D97-AF65-F5344CB8AC3E}">
        <p14:creationId xmlns:p14="http://schemas.microsoft.com/office/powerpoint/2010/main" val="119122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9BAA-F938-2F4A-9A6F-3BAD8DE04C1D}"/>
              </a:ext>
            </a:extLst>
          </p:cNvPr>
          <p:cNvSpPr>
            <a:spLocks noGrp="1"/>
          </p:cNvSpPr>
          <p:nvPr>
            <p:ph type="title"/>
          </p:nvPr>
        </p:nvSpPr>
        <p:spPr/>
        <p:txBody>
          <a:bodyPr anchor="t" anchorCtr="0"/>
          <a:lstStyle/>
          <a:p>
            <a:r>
              <a:rPr lang="en-US"/>
              <a:t>Click to edit Master title style</a:t>
            </a:r>
          </a:p>
        </p:txBody>
      </p:sp>
      <p:sp>
        <p:nvSpPr>
          <p:cNvPr id="5" name="Slide Number Placeholder 4">
            <a:extLst>
              <a:ext uri="{FF2B5EF4-FFF2-40B4-BE49-F238E27FC236}">
                <a16:creationId xmlns:a16="http://schemas.microsoft.com/office/drawing/2014/main" id="{5033BD69-E9C6-F842-B9E0-92E45C7E1852}"/>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94352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19F20-715D-954B-A7DA-F648D52FC946}"/>
              </a:ext>
            </a:extLst>
          </p:cNvPr>
          <p:cNvSpPr>
            <a:spLocks noGrp="1"/>
          </p:cNvSpPr>
          <p:nvPr>
            <p:ph type="sldNum" sz="quarter" idx="10"/>
          </p:nvPr>
        </p:nvSpPr>
        <p:spPr/>
        <p:txBody>
          <a:bodyPr/>
          <a:lstStyle/>
          <a:p>
            <a:fld id="{BAE26A2A-DE5F-EA41-900F-AB5C4F1D9848}" type="slidenum">
              <a:rPr lang="en-US" smtClean="0"/>
              <a:pPr/>
              <a:t>‹#›</a:t>
            </a:fld>
            <a:endParaRPr lang="en-US"/>
          </a:p>
        </p:txBody>
      </p:sp>
    </p:spTree>
    <p:extLst>
      <p:ext uri="{BB962C8B-B14F-4D97-AF65-F5344CB8AC3E}">
        <p14:creationId xmlns:p14="http://schemas.microsoft.com/office/powerpoint/2010/main" val="101874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3C966-C5BA-054C-A04D-47E740DC46F8}"/>
              </a:ext>
            </a:extLst>
          </p:cNvPr>
          <p:cNvSpPr>
            <a:spLocks noGrp="1"/>
          </p:cNvSpPr>
          <p:nvPr>
            <p:ph idx="1"/>
          </p:nvPr>
        </p:nvSpPr>
        <p:spPr>
          <a:xfrm>
            <a:off x="5183194" y="457201"/>
            <a:ext cx="6559047" cy="54038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07085FB4-97DB-EA42-A44C-EA7C8D954864}"/>
              </a:ext>
            </a:extLst>
          </p:cNvPr>
          <p:cNvSpPr>
            <a:spLocks noGrp="1"/>
          </p:cNvSpPr>
          <p:nvPr>
            <p:ph type="sldNum" sz="quarter" idx="10"/>
          </p:nvPr>
        </p:nvSpPr>
        <p:spPr/>
        <p:txBody>
          <a:bodyPr/>
          <a:lstStyle/>
          <a:p>
            <a:fld id="{BAE26A2A-DE5F-EA41-900F-AB5C4F1D9848}" type="slidenum">
              <a:rPr lang="en-US" smtClean="0"/>
              <a:pPr/>
              <a:t>‹#›</a:t>
            </a:fld>
            <a:endParaRPr lang="en-US"/>
          </a:p>
        </p:txBody>
      </p:sp>
      <p:sp>
        <p:nvSpPr>
          <p:cNvPr id="5" name="Title 1">
            <a:extLst>
              <a:ext uri="{FF2B5EF4-FFF2-40B4-BE49-F238E27FC236}">
                <a16:creationId xmlns:a16="http://schemas.microsoft.com/office/drawing/2014/main" id="{949F7C9F-F23E-5FAE-EC30-C38ADFC2E80C}"/>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a:t>Click to edit Master title style</a:t>
            </a:r>
          </a:p>
        </p:txBody>
      </p:sp>
      <p:sp>
        <p:nvSpPr>
          <p:cNvPr id="6" name="Text Placeholder 3">
            <a:extLst>
              <a:ext uri="{FF2B5EF4-FFF2-40B4-BE49-F238E27FC236}">
                <a16:creationId xmlns:a16="http://schemas.microsoft.com/office/drawing/2014/main" id="{BDA8CF62-3BFB-ED88-07A9-2CA96124F1A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Tree>
    <p:extLst>
      <p:ext uri="{BB962C8B-B14F-4D97-AF65-F5344CB8AC3E}">
        <p14:creationId xmlns:p14="http://schemas.microsoft.com/office/powerpoint/2010/main" val="370964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FF36-73D1-6641-A81E-6262477727D5}"/>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a:t>Click to edit Master title style</a:t>
            </a:r>
          </a:p>
        </p:txBody>
      </p:sp>
      <p:sp>
        <p:nvSpPr>
          <p:cNvPr id="3" name="Picture Placeholder 2">
            <a:extLst>
              <a:ext uri="{FF2B5EF4-FFF2-40B4-BE49-F238E27FC236}">
                <a16:creationId xmlns:a16="http://schemas.microsoft.com/office/drawing/2014/main" id="{62CDA541-F771-F44D-B879-91605476BD53}"/>
              </a:ext>
            </a:extLst>
          </p:cNvPr>
          <p:cNvSpPr>
            <a:spLocks noGrp="1"/>
          </p:cNvSpPr>
          <p:nvPr>
            <p:ph type="pic" idx="1"/>
          </p:nvPr>
        </p:nvSpPr>
        <p:spPr>
          <a:xfrm>
            <a:off x="5183194" y="457201"/>
            <a:ext cx="6559047" cy="540385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E059967-644C-ED41-B6D6-984569C083F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8D260F6B-8180-044B-AA16-163F69841E0A}"/>
              </a:ext>
            </a:extLst>
          </p:cNvPr>
          <p:cNvSpPr>
            <a:spLocks noGrp="1"/>
          </p:cNvSpPr>
          <p:nvPr>
            <p:ph type="sldNum" sz="quarter" idx="10"/>
          </p:nvPr>
        </p:nvSpPr>
        <p:spPr/>
        <p:txBody>
          <a:bodyPr/>
          <a:lstStyle/>
          <a:p>
            <a:fld id="{BAE26A2A-DE5F-EA41-900F-AB5C4F1D9848}" type="slidenum">
              <a:rPr lang="en-US" smtClean="0"/>
              <a:pPr/>
              <a:t>‹#›</a:t>
            </a:fld>
            <a:endParaRPr lang="en-US"/>
          </a:p>
        </p:txBody>
      </p:sp>
    </p:spTree>
    <p:extLst>
      <p:ext uri="{BB962C8B-B14F-4D97-AF65-F5344CB8AC3E}">
        <p14:creationId xmlns:p14="http://schemas.microsoft.com/office/powerpoint/2010/main" val="176680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p:txBody>
          <a:bodyPr lIns="0" tIns="0" rIns="0" bIns="0" anchor="t" anchorCtr="0">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26875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ver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3" y="1344869"/>
            <a:ext cx="11339105" cy="1795849"/>
          </a:xfrm>
        </p:spPr>
        <p:txBody>
          <a:bodyPr lIns="0" tIns="0" rIns="0" bIns="0" anchor="b" anchorCtr="0"/>
          <a:lstStyle/>
          <a:p>
            <a:r>
              <a:rPr lang="en-US"/>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4" name="Content Placeholder 2">
            <a:extLst>
              <a:ext uri="{FF2B5EF4-FFF2-40B4-BE49-F238E27FC236}">
                <a16:creationId xmlns:a16="http://schemas.microsoft.com/office/drawing/2014/main" id="{5ED7114C-B6AA-15B7-6D80-F4E4195E41C9}"/>
              </a:ext>
            </a:extLst>
          </p:cNvPr>
          <p:cNvSpPr>
            <a:spLocks noGrp="1"/>
          </p:cNvSpPr>
          <p:nvPr>
            <p:ph idx="1"/>
          </p:nvPr>
        </p:nvSpPr>
        <p:spPr>
          <a:xfrm>
            <a:off x="401444" y="3428999"/>
            <a:ext cx="11351941" cy="2444937"/>
          </a:xfrm>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58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phic Text Lower Thi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060631"/>
          </a:xfrm>
        </p:spPr>
        <p:txBody>
          <a:bodyPr lIns="0" tIns="0" rIns="0" bIns="0" anchor="t" anchorCtr="0"/>
          <a:lstStyle/>
          <a:p>
            <a:r>
              <a:rPr lang="en-US"/>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Content Placeholder 4">
            <a:extLst>
              <a:ext uri="{FF2B5EF4-FFF2-40B4-BE49-F238E27FC236}">
                <a16:creationId xmlns:a16="http://schemas.microsoft.com/office/drawing/2014/main" id="{22CE39FC-8FAD-AA43-9C92-A75071E75418}"/>
              </a:ext>
            </a:extLst>
          </p:cNvPr>
          <p:cNvSpPr>
            <a:spLocks noGrp="1"/>
          </p:cNvSpPr>
          <p:nvPr>
            <p:ph sz="quarter" idx="13" hasCustomPrompt="1"/>
          </p:nvPr>
        </p:nvSpPr>
        <p:spPr>
          <a:xfrm>
            <a:off x="401639" y="1690689"/>
            <a:ext cx="11352212" cy="2707692"/>
          </a:xfrm>
        </p:spPr>
        <p:txBody>
          <a:bodyPr/>
          <a:lstStyle/>
          <a:p>
            <a:pPr lvl="0"/>
            <a:r>
              <a:rPr lang="en-US"/>
              <a:t>Graphic or Graphs</a:t>
            </a:r>
          </a:p>
        </p:txBody>
      </p:sp>
      <p:sp>
        <p:nvSpPr>
          <p:cNvPr id="7" name="Rectangle 6">
            <a:extLst>
              <a:ext uri="{FF2B5EF4-FFF2-40B4-BE49-F238E27FC236}">
                <a16:creationId xmlns:a16="http://schemas.microsoft.com/office/drawing/2014/main" id="{98D02AAE-D1A2-4A47-84E5-FCA6A267D3FC}"/>
              </a:ext>
            </a:extLst>
          </p:cNvPr>
          <p:cNvSpPr/>
          <p:nvPr/>
        </p:nvSpPr>
        <p:spPr>
          <a:xfrm>
            <a:off x="-231493" y="4503348"/>
            <a:ext cx="12616405" cy="1342663"/>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5223B582-68D5-1442-90AE-81446A66CC3E}"/>
              </a:ext>
            </a:extLst>
          </p:cNvPr>
          <p:cNvSpPr>
            <a:spLocks noGrp="1"/>
          </p:cNvSpPr>
          <p:nvPr>
            <p:ph type="body" sz="quarter" idx="14" hasCustomPrompt="1"/>
          </p:nvPr>
        </p:nvSpPr>
        <p:spPr>
          <a:xfrm>
            <a:off x="401445" y="4652973"/>
            <a:ext cx="3418203" cy="1100137"/>
          </a:xfrm>
        </p:spPr>
        <p:txBody>
          <a:bodyPr>
            <a:normAutofit/>
          </a:bodyPr>
          <a:lstStyle>
            <a:lvl1pPr marL="0" indent="0" algn="r">
              <a:buNone/>
              <a:defRPr sz="2400" b="1"/>
            </a:lvl1pPr>
            <a:lvl2pPr marL="342884" indent="0">
              <a:buNone/>
              <a:defRPr/>
            </a:lvl2pPr>
            <a:lvl3pPr marL="685766" indent="0">
              <a:buNone/>
              <a:defRPr/>
            </a:lvl3pPr>
            <a:lvl4pPr marL="1028649" indent="0">
              <a:buNone/>
              <a:defRPr/>
            </a:lvl4pPr>
            <a:lvl5pPr marL="1371532" indent="0">
              <a:buNone/>
              <a:defRPr/>
            </a:lvl5pPr>
          </a:lstStyle>
          <a:p>
            <a:pPr lvl="0"/>
            <a:r>
              <a:rPr lang="en-US"/>
              <a:t>Edit This </a:t>
            </a:r>
            <a:r>
              <a:rPr lang="en-US" err="1"/>
              <a:t>Subheader</a:t>
            </a:r>
            <a:r>
              <a:rPr lang="en-US"/>
              <a:t> Text</a:t>
            </a:r>
          </a:p>
        </p:txBody>
      </p:sp>
      <p:cxnSp>
        <p:nvCxnSpPr>
          <p:cNvPr id="11" name="Straight Connector 10">
            <a:extLst>
              <a:ext uri="{FF2B5EF4-FFF2-40B4-BE49-F238E27FC236}">
                <a16:creationId xmlns:a16="http://schemas.microsoft.com/office/drawing/2014/main" id="{816E6D12-0BCB-1F42-BE91-DFAC882E9606}"/>
              </a:ext>
            </a:extLst>
          </p:cNvPr>
          <p:cNvCxnSpPr/>
          <p:nvPr/>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9B2283F8-1BE1-B348-BFF3-258F230C6D75}"/>
              </a:ext>
            </a:extLst>
          </p:cNvPr>
          <p:cNvSpPr>
            <a:spLocks noGrp="1"/>
          </p:cNvSpPr>
          <p:nvPr>
            <p:ph type="body" sz="quarter" idx="15"/>
          </p:nvPr>
        </p:nvSpPr>
        <p:spPr>
          <a:xfrm>
            <a:off x="4236335" y="4652973"/>
            <a:ext cx="7517516" cy="1100137"/>
          </a:xfrm>
        </p:spPr>
        <p:txBody>
          <a:bodyPr>
            <a:normAutofit/>
          </a:bodyPr>
          <a:lstStyle>
            <a:lvl1pPr marL="0" indent="0">
              <a:buNone/>
              <a:defRPr sz="1800"/>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FC6E283D-CD05-2A46-A323-E49A33ABE084}"/>
              </a:ext>
            </a:extLst>
          </p:cNvPr>
          <p:cNvCxnSpPr/>
          <p:nvPr userDrawn="1"/>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33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165587"/>
          </a:xfrm>
        </p:spPr>
        <p:txBody>
          <a:bodyPr lIns="0" tIns="0" rIns="0" bIns="0" anchor="t" anchorCtr="0"/>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47"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37" y="1784359"/>
            <a:ext cx="3501291" cy="1293387"/>
          </a:xfrm>
        </p:spPr>
        <p:txBody>
          <a:bodyPr/>
          <a:lstStyle/>
          <a:p>
            <a:r>
              <a:rPr lang="en-US"/>
              <a:t>Click icon to add picture</a:t>
            </a:r>
          </a:p>
        </p:txBody>
      </p:sp>
      <p:sp>
        <p:nvSpPr>
          <p:cNvPr id="7" name="Content Placeholder 2">
            <a:extLst>
              <a:ext uri="{FF2B5EF4-FFF2-40B4-BE49-F238E27FC236}">
                <a16:creationId xmlns:a16="http://schemas.microsoft.com/office/drawing/2014/main" id="{BAB2A2BC-9AAE-0240-9F33-9E8FB40195D9}"/>
              </a:ext>
            </a:extLst>
          </p:cNvPr>
          <p:cNvSpPr>
            <a:spLocks noGrp="1"/>
          </p:cNvSpPr>
          <p:nvPr>
            <p:ph idx="14"/>
          </p:nvPr>
        </p:nvSpPr>
        <p:spPr>
          <a:xfrm>
            <a:off x="4326675"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8" name="Picture Placeholder 4">
            <a:extLst>
              <a:ext uri="{FF2B5EF4-FFF2-40B4-BE49-F238E27FC236}">
                <a16:creationId xmlns:a16="http://schemas.microsoft.com/office/drawing/2014/main" id="{BD6159D2-B4F3-FB41-B17E-8F593A0A900B}"/>
              </a:ext>
            </a:extLst>
          </p:cNvPr>
          <p:cNvSpPr>
            <a:spLocks noGrp="1"/>
          </p:cNvSpPr>
          <p:nvPr>
            <p:ph type="pic" sz="quarter" idx="15"/>
          </p:nvPr>
        </p:nvSpPr>
        <p:spPr>
          <a:xfrm>
            <a:off x="4326675" y="1784359"/>
            <a:ext cx="3501484" cy="1293387"/>
          </a:xfrm>
        </p:spPr>
        <p:txBody>
          <a:bodyPr/>
          <a:lstStyle/>
          <a:p>
            <a:r>
              <a:rPr lang="en-US"/>
              <a:t>Click icon to add picture</a:t>
            </a:r>
          </a:p>
        </p:txBody>
      </p:sp>
      <p:sp>
        <p:nvSpPr>
          <p:cNvPr id="9" name="Content Placeholder 2">
            <a:extLst>
              <a:ext uri="{FF2B5EF4-FFF2-40B4-BE49-F238E27FC236}">
                <a16:creationId xmlns:a16="http://schemas.microsoft.com/office/drawing/2014/main" id="{34F96123-4B08-C44F-A786-C18685207405}"/>
              </a:ext>
            </a:extLst>
          </p:cNvPr>
          <p:cNvSpPr>
            <a:spLocks noGrp="1"/>
          </p:cNvSpPr>
          <p:nvPr>
            <p:ph idx="16"/>
          </p:nvPr>
        </p:nvSpPr>
        <p:spPr>
          <a:xfrm>
            <a:off x="8251903"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10" name="Picture Placeholder 4">
            <a:extLst>
              <a:ext uri="{FF2B5EF4-FFF2-40B4-BE49-F238E27FC236}">
                <a16:creationId xmlns:a16="http://schemas.microsoft.com/office/drawing/2014/main" id="{DD4E196C-3A50-3C4A-9A5E-1ECF0F233CF0}"/>
              </a:ext>
            </a:extLst>
          </p:cNvPr>
          <p:cNvSpPr>
            <a:spLocks noGrp="1"/>
          </p:cNvSpPr>
          <p:nvPr>
            <p:ph type="pic" sz="quarter" idx="17"/>
          </p:nvPr>
        </p:nvSpPr>
        <p:spPr>
          <a:xfrm>
            <a:off x="8251903" y="1784359"/>
            <a:ext cx="3501484" cy="1293387"/>
          </a:xfrm>
        </p:spPr>
        <p:txBody>
          <a:bodyPr/>
          <a:lstStyle/>
          <a:p>
            <a:r>
              <a:rPr lang="en-US"/>
              <a:t>Click icon to add picture</a:t>
            </a:r>
          </a:p>
        </p:txBody>
      </p:sp>
    </p:spTree>
    <p:extLst>
      <p:ext uri="{BB962C8B-B14F-4D97-AF65-F5344CB8AC3E}">
        <p14:creationId xmlns:p14="http://schemas.microsoft.com/office/powerpoint/2010/main" val="40315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01"/>
            <a:ext cx="11351941" cy="814109"/>
          </a:xfrm>
        </p:spPr>
        <p:txBody>
          <a:bodyPr lIns="0" tIns="0" rIns="0" bIns="0" anchor="t" anchorCtr="0"/>
          <a:lstStyle/>
          <a:p>
            <a:r>
              <a:rPr lang="en-US"/>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50" y="1622310"/>
            <a:ext cx="3649695" cy="1983429"/>
          </a:xfrm>
          <a:solidFill>
            <a:schemeClr val="accent4"/>
          </a:solidFill>
        </p:spPr>
        <p:txBody>
          <a:bodyPr lIns="228600" tIns="1005840" rIns="228600"/>
          <a:lstStyle>
            <a:lvl1pPr marL="0" indent="0" algn="ctr">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40" y="1714900"/>
            <a:ext cx="3649493" cy="866254"/>
          </a:xfrm>
        </p:spPr>
        <p:txBody>
          <a:bodyPr/>
          <a:lstStyle>
            <a:lvl1pPr marL="0" indent="0">
              <a:buNone/>
              <a:defRPr/>
            </a:lvl1pPr>
          </a:lstStyle>
          <a:p>
            <a:r>
              <a:rPr lang="en-US"/>
              <a:t>Click icon to add picture</a:t>
            </a:r>
          </a:p>
        </p:txBody>
      </p:sp>
      <p:sp>
        <p:nvSpPr>
          <p:cNvPr id="23" name="Content Placeholder 2">
            <a:extLst>
              <a:ext uri="{FF2B5EF4-FFF2-40B4-BE49-F238E27FC236}">
                <a16:creationId xmlns:a16="http://schemas.microsoft.com/office/drawing/2014/main" id="{96CC65AB-C295-7A41-9E03-C0E1ED788635}"/>
              </a:ext>
            </a:extLst>
          </p:cNvPr>
          <p:cNvSpPr>
            <a:spLocks noGrp="1"/>
          </p:cNvSpPr>
          <p:nvPr>
            <p:ph idx="14"/>
          </p:nvPr>
        </p:nvSpPr>
        <p:spPr>
          <a:xfrm>
            <a:off x="4252573" y="1622310"/>
            <a:ext cx="3649695" cy="1983429"/>
          </a:xfrm>
          <a:solidFill>
            <a:schemeClr val="accent2"/>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4" name="Picture Placeholder 4">
            <a:extLst>
              <a:ext uri="{FF2B5EF4-FFF2-40B4-BE49-F238E27FC236}">
                <a16:creationId xmlns:a16="http://schemas.microsoft.com/office/drawing/2014/main" id="{9AAEDCDC-DB62-1F4B-B898-8CB8A2B484FD}"/>
              </a:ext>
            </a:extLst>
          </p:cNvPr>
          <p:cNvSpPr>
            <a:spLocks noGrp="1"/>
          </p:cNvSpPr>
          <p:nvPr>
            <p:ph type="pic" sz="quarter" idx="15"/>
          </p:nvPr>
        </p:nvSpPr>
        <p:spPr>
          <a:xfrm>
            <a:off x="4252760" y="1714900"/>
            <a:ext cx="3649493" cy="866254"/>
          </a:xfrm>
        </p:spPr>
        <p:txBody>
          <a:bodyPr/>
          <a:lstStyle>
            <a:lvl1pPr marL="0" indent="0">
              <a:buNone/>
              <a:defRPr/>
            </a:lvl1pPr>
          </a:lstStyle>
          <a:p>
            <a:r>
              <a:rPr lang="en-US"/>
              <a:t>Click icon to add picture</a:t>
            </a:r>
          </a:p>
        </p:txBody>
      </p:sp>
      <p:sp>
        <p:nvSpPr>
          <p:cNvPr id="25" name="Content Placeholder 2">
            <a:extLst>
              <a:ext uri="{FF2B5EF4-FFF2-40B4-BE49-F238E27FC236}">
                <a16:creationId xmlns:a16="http://schemas.microsoft.com/office/drawing/2014/main" id="{31DC619D-F61A-5047-888B-01130188CA07}"/>
              </a:ext>
            </a:extLst>
          </p:cNvPr>
          <p:cNvSpPr>
            <a:spLocks noGrp="1"/>
          </p:cNvSpPr>
          <p:nvPr>
            <p:ph idx="16"/>
          </p:nvPr>
        </p:nvSpPr>
        <p:spPr>
          <a:xfrm>
            <a:off x="8103695" y="1622310"/>
            <a:ext cx="3649695" cy="1983429"/>
          </a:xfrm>
          <a:solidFill>
            <a:schemeClr val="accent5"/>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AAF73AC8-3114-4C42-98D2-58D0C72D02A0}"/>
              </a:ext>
            </a:extLst>
          </p:cNvPr>
          <p:cNvSpPr>
            <a:spLocks noGrp="1"/>
          </p:cNvSpPr>
          <p:nvPr>
            <p:ph type="pic" sz="quarter" idx="17"/>
          </p:nvPr>
        </p:nvSpPr>
        <p:spPr>
          <a:xfrm>
            <a:off x="8103884" y="1714900"/>
            <a:ext cx="3649493" cy="866254"/>
          </a:xfrm>
        </p:spPr>
        <p:txBody>
          <a:bodyPr/>
          <a:lstStyle>
            <a:lvl1pPr marL="0" indent="0">
              <a:buNone/>
              <a:defRPr/>
            </a:lvl1pPr>
          </a:lstStyle>
          <a:p>
            <a:r>
              <a:rPr lang="en-US"/>
              <a:t>Click icon to add picture</a:t>
            </a:r>
          </a:p>
        </p:txBody>
      </p:sp>
      <p:sp>
        <p:nvSpPr>
          <p:cNvPr id="27" name="Content Placeholder 2">
            <a:extLst>
              <a:ext uri="{FF2B5EF4-FFF2-40B4-BE49-F238E27FC236}">
                <a16:creationId xmlns:a16="http://schemas.microsoft.com/office/drawing/2014/main" id="{7D0D6CAB-F5E1-B74C-A3FF-C19FDFCD8C3F}"/>
              </a:ext>
            </a:extLst>
          </p:cNvPr>
          <p:cNvSpPr>
            <a:spLocks noGrp="1"/>
          </p:cNvSpPr>
          <p:nvPr>
            <p:ph idx="18"/>
          </p:nvPr>
        </p:nvSpPr>
        <p:spPr>
          <a:xfrm>
            <a:off x="401450" y="3763628"/>
            <a:ext cx="3649695" cy="1983429"/>
          </a:xfrm>
          <a:solidFill>
            <a:schemeClr val="accent3"/>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8" name="Picture Placeholder 4">
            <a:extLst>
              <a:ext uri="{FF2B5EF4-FFF2-40B4-BE49-F238E27FC236}">
                <a16:creationId xmlns:a16="http://schemas.microsoft.com/office/drawing/2014/main" id="{3845FBE7-DB4B-7742-9CAB-55CC994B1391}"/>
              </a:ext>
            </a:extLst>
          </p:cNvPr>
          <p:cNvSpPr>
            <a:spLocks noGrp="1"/>
          </p:cNvSpPr>
          <p:nvPr>
            <p:ph type="pic" sz="quarter" idx="19"/>
          </p:nvPr>
        </p:nvSpPr>
        <p:spPr>
          <a:xfrm>
            <a:off x="401640" y="3856218"/>
            <a:ext cx="3649493" cy="866254"/>
          </a:xfrm>
        </p:spPr>
        <p:txBody>
          <a:bodyPr/>
          <a:lstStyle>
            <a:lvl1pPr marL="0" indent="0">
              <a:buNone/>
              <a:defRPr/>
            </a:lvl1pPr>
          </a:lstStyle>
          <a:p>
            <a:r>
              <a:rPr lang="en-US"/>
              <a:t>Click icon to add picture</a:t>
            </a:r>
          </a:p>
        </p:txBody>
      </p:sp>
      <p:sp>
        <p:nvSpPr>
          <p:cNvPr id="29" name="Content Placeholder 2">
            <a:extLst>
              <a:ext uri="{FF2B5EF4-FFF2-40B4-BE49-F238E27FC236}">
                <a16:creationId xmlns:a16="http://schemas.microsoft.com/office/drawing/2014/main" id="{5768AE83-B91F-FA47-84E2-B9E3D1C4118D}"/>
              </a:ext>
            </a:extLst>
          </p:cNvPr>
          <p:cNvSpPr>
            <a:spLocks noGrp="1"/>
          </p:cNvSpPr>
          <p:nvPr>
            <p:ph idx="20"/>
          </p:nvPr>
        </p:nvSpPr>
        <p:spPr>
          <a:xfrm>
            <a:off x="4252573" y="3763628"/>
            <a:ext cx="3649695" cy="1983429"/>
          </a:xfrm>
          <a:solidFill>
            <a:schemeClr val="accent1"/>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8C28903F-337C-9843-BD4D-36307E639BF4}"/>
              </a:ext>
            </a:extLst>
          </p:cNvPr>
          <p:cNvSpPr>
            <a:spLocks noGrp="1"/>
          </p:cNvSpPr>
          <p:nvPr>
            <p:ph type="pic" sz="quarter" idx="21"/>
          </p:nvPr>
        </p:nvSpPr>
        <p:spPr>
          <a:xfrm>
            <a:off x="4252760" y="3856218"/>
            <a:ext cx="3649493" cy="866254"/>
          </a:xfrm>
        </p:spPr>
        <p:txBody>
          <a:bodyPr/>
          <a:lstStyle>
            <a:lvl1pPr marL="0" indent="0">
              <a:buNone/>
              <a:defRPr/>
            </a:lvl1pPr>
          </a:lstStyle>
          <a:p>
            <a:r>
              <a:rPr lang="en-US"/>
              <a:t>Click icon to add picture</a:t>
            </a:r>
          </a:p>
        </p:txBody>
      </p:sp>
      <p:sp>
        <p:nvSpPr>
          <p:cNvPr id="31" name="Content Placeholder 2">
            <a:extLst>
              <a:ext uri="{FF2B5EF4-FFF2-40B4-BE49-F238E27FC236}">
                <a16:creationId xmlns:a16="http://schemas.microsoft.com/office/drawing/2014/main" id="{19B2E0AC-5BF2-B247-812E-59BFDA6F9651}"/>
              </a:ext>
            </a:extLst>
          </p:cNvPr>
          <p:cNvSpPr>
            <a:spLocks noGrp="1"/>
          </p:cNvSpPr>
          <p:nvPr>
            <p:ph idx="22"/>
          </p:nvPr>
        </p:nvSpPr>
        <p:spPr>
          <a:xfrm>
            <a:off x="8103695" y="3763628"/>
            <a:ext cx="3649695" cy="1983429"/>
          </a:xfrm>
          <a:solidFill>
            <a:schemeClr val="accent6"/>
          </a:solidFill>
        </p:spPr>
        <p:txBody>
          <a:bodyPr lIns="228600" tIns="1005840" rIns="228600"/>
          <a:lstStyle>
            <a:lvl1pPr marL="0" indent="0" algn="ctr">
              <a:buNone/>
              <a:defRPr/>
            </a:lvl1pPr>
          </a:lstStyle>
          <a:p>
            <a:pPr lvl="0"/>
            <a:r>
              <a:rPr lang="en-US"/>
              <a:t>Click to edit Master text styles</a:t>
            </a:r>
          </a:p>
        </p:txBody>
      </p:sp>
      <p:sp>
        <p:nvSpPr>
          <p:cNvPr id="32" name="Picture Placeholder 4">
            <a:extLst>
              <a:ext uri="{FF2B5EF4-FFF2-40B4-BE49-F238E27FC236}">
                <a16:creationId xmlns:a16="http://schemas.microsoft.com/office/drawing/2014/main" id="{D62129C6-A867-1047-B875-E625916D7482}"/>
              </a:ext>
            </a:extLst>
          </p:cNvPr>
          <p:cNvSpPr>
            <a:spLocks noGrp="1"/>
          </p:cNvSpPr>
          <p:nvPr>
            <p:ph type="pic" sz="quarter" idx="23"/>
          </p:nvPr>
        </p:nvSpPr>
        <p:spPr>
          <a:xfrm>
            <a:off x="8103884" y="3856218"/>
            <a:ext cx="3649493" cy="866254"/>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44099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09FD-6428-A74C-8BE5-90D70DBBFAD4}"/>
              </a:ext>
            </a:extLst>
          </p:cNvPr>
          <p:cNvSpPr>
            <a:spLocks noGrp="1"/>
          </p:cNvSpPr>
          <p:nvPr>
            <p:ph type="title"/>
          </p:nvPr>
        </p:nvSpPr>
        <p:spPr>
          <a:xfrm>
            <a:off x="401450" y="880958"/>
            <a:ext cx="11270090" cy="2260742"/>
          </a:xfrm>
        </p:spPr>
        <p:txBody>
          <a:bodyPr anchor="b"/>
          <a:lstStyle>
            <a:lvl1pPr>
              <a:defRPr sz="4500"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4EA0E6B-2599-C742-A2A2-B2E71AE969E3}"/>
              </a:ext>
            </a:extLst>
          </p:cNvPr>
          <p:cNvSpPr>
            <a:spLocks noGrp="1"/>
          </p:cNvSpPr>
          <p:nvPr>
            <p:ph type="body" idx="1"/>
          </p:nvPr>
        </p:nvSpPr>
        <p:spPr>
          <a:xfrm>
            <a:off x="401450" y="3293607"/>
            <a:ext cx="11270090" cy="1092820"/>
          </a:xfrm>
        </p:spPr>
        <p:txBody>
          <a:bodyPr lIns="0" tIns="0" rIns="0" bIns="0">
            <a:normAutofit/>
          </a:bodyPr>
          <a:lstStyle>
            <a:lvl1pPr marL="0" indent="0">
              <a:buNone/>
              <a:defRPr sz="2400" i="1">
                <a:solidFill>
                  <a:schemeClr val="tx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B647841D-C20F-7F4A-A9F5-D3921C819EA7}"/>
              </a:ext>
            </a:extLst>
          </p:cNvPr>
          <p:cNvSpPr>
            <a:spLocks noGrp="1"/>
          </p:cNvSpPr>
          <p:nvPr>
            <p:ph type="sldNum" sz="quarter" idx="10"/>
          </p:nvPr>
        </p:nvSpPr>
        <p:spPr/>
        <p:txBody>
          <a:bodyPr/>
          <a:lstStyle/>
          <a:p>
            <a:fld id="{BAE26A2A-DE5F-EA41-900F-AB5C4F1D9848}" type="slidenum">
              <a:rPr lang="en-US" smtClean="0"/>
              <a:pPr/>
              <a:t>‹#›</a:t>
            </a:fld>
            <a:endParaRPr lang="en-US"/>
          </a:p>
        </p:txBody>
      </p:sp>
    </p:spTree>
    <p:extLst>
      <p:ext uri="{BB962C8B-B14F-4D97-AF65-F5344CB8AC3E}">
        <p14:creationId xmlns:p14="http://schemas.microsoft.com/office/powerpoint/2010/main" val="19324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646771" y="1826341"/>
            <a:ext cx="5181600"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6255833" y="1826341"/>
            <a:ext cx="5181600"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79000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401441" y="1826341"/>
            <a:ext cx="3517264"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4275996" y="1833118"/>
            <a:ext cx="3511296"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4275997" y="1833118"/>
            <a:ext cx="3511296"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401443" y="1826344"/>
            <a:ext cx="3517263"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8" name="Content Placeholder 4">
            <a:extLst>
              <a:ext uri="{FF2B5EF4-FFF2-40B4-BE49-F238E27FC236}">
                <a16:creationId xmlns:a16="http://schemas.microsoft.com/office/drawing/2014/main" id="{FF5CD06F-127B-554B-A173-766C0CD9DD20}"/>
              </a:ext>
            </a:extLst>
          </p:cNvPr>
          <p:cNvSpPr>
            <a:spLocks noGrp="1"/>
          </p:cNvSpPr>
          <p:nvPr>
            <p:ph sz="quarter" idx="16"/>
          </p:nvPr>
        </p:nvSpPr>
        <p:spPr>
          <a:xfrm>
            <a:off x="8148735" y="1833118"/>
            <a:ext cx="3515444" cy="228600"/>
          </a:xfr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269F9AC2-CF2E-D648-AE72-707E239D6B6A}"/>
              </a:ext>
            </a:extLst>
          </p:cNvPr>
          <p:cNvSpPr>
            <a:spLocks noGrp="1"/>
          </p:cNvSpPr>
          <p:nvPr>
            <p:ph sz="half" idx="17"/>
          </p:nvPr>
        </p:nvSpPr>
        <p:spPr>
          <a:xfrm>
            <a:off x="8148735" y="1833118"/>
            <a:ext cx="3515444"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31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09606-3FF4-AA4E-B54E-D3439CA7416A}"/>
              </a:ext>
            </a:extLst>
          </p:cNvPr>
          <p:cNvSpPr>
            <a:spLocks noGrp="1"/>
          </p:cNvSpPr>
          <p:nvPr>
            <p:ph type="title"/>
          </p:nvPr>
        </p:nvSpPr>
        <p:spPr>
          <a:xfrm>
            <a:off x="401444" y="525111"/>
            <a:ext cx="11351941" cy="1165587"/>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679D7D9-9E56-864E-97A0-4BB376C15485}"/>
              </a:ext>
            </a:extLst>
          </p:cNvPr>
          <p:cNvSpPr>
            <a:spLocks noGrp="1"/>
          </p:cNvSpPr>
          <p:nvPr>
            <p:ph type="body" idx="1"/>
          </p:nvPr>
        </p:nvSpPr>
        <p:spPr>
          <a:xfrm>
            <a:off x="401444" y="1825625"/>
            <a:ext cx="11351941" cy="4048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B7333C7-F68D-3840-AF0B-49B5C94289F9}"/>
              </a:ext>
            </a:extLst>
          </p:cNvPr>
          <p:cNvSpPr>
            <a:spLocks noGrp="1"/>
          </p:cNvSpPr>
          <p:nvPr>
            <p:ph type="sldNum" sz="quarter" idx="4"/>
          </p:nvPr>
        </p:nvSpPr>
        <p:spPr>
          <a:xfrm>
            <a:off x="401443" y="6446837"/>
            <a:ext cx="2743200" cy="218070"/>
          </a:xfrm>
          <a:prstGeom prst="rect">
            <a:avLst/>
          </a:prstGeom>
        </p:spPr>
        <p:txBody>
          <a:bodyPr vert="horz" lIns="0" tIns="0" rIns="0" bIns="0" rtlCol="0" anchor="b" anchorCtr="0"/>
          <a:lstStyle>
            <a:lvl1pPr algn="l">
              <a:defRPr sz="900">
                <a:solidFill>
                  <a:schemeClr val="bg2">
                    <a:lumMod val="75000"/>
                  </a:schemeClr>
                </a:solidFill>
                <a:latin typeface="Arial" panose="020B0604020202020204" pitchFamily="34" charset="0"/>
                <a:cs typeface="Arial" panose="020B0604020202020204" pitchFamily="34" charset="0"/>
              </a:defRPr>
            </a:lvl1pPr>
          </a:lstStyle>
          <a:p>
            <a:fld id="{BAE26A2A-DE5F-EA41-900F-AB5C4F1D9848}" type="slidenum">
              <a:rPr lang="en-US" smtClean="0"/>
              <a:pPr/>
              <a:t>‹#›</a:t>
            </a:fld>
            <a:endParaRPr lang="en-US"/>
          </a:p>
        </p:txBody>
      </p:sp>
      <p:sp>
        <p:nvSpPr>
          <p:cNvPr id="7" name="Rectangle 6">
            <a:extLst>
              <a:ext uri="{FF2B5EF4-FFF2-40B4-BE49-F238E27FC236}">
                <a16:creationId xmlns:a16="http://schemas.microsoft.com/office/drawing/2014/main" id="{F24E4871-A936-9D44-87B5-A71D2410054C}"/>
              </a:ext>
            </a:extLst>
          </p:cNvPr>
          <p:cNvSpPr/>
          <p:nvPr/>
        </p:nvSpPr>
        <p:spPr>
          <a:xfrm>
            <a:off x="0" y="0"/>
            <a:ext cx="12192000" cy="2301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5C15262-F13A-A545-9E19-10E73B12B587}"/>
              </a:ext>
            </a:extLst>
          </p:cNvPr>
          <p:cNvSpPr/>
          <p:nvPr userDrawn="1"/>
        </p:nvSpPr>
        <p:spPr>
          <a:xfrm>
            <a:off x="0" y="0"/>
            <a:ext cx="12192000" cy="230188"/>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00606BDE-C71B-C34D-99BE-05C9ADB1E5B6}"/>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989325" y="6219640"/>
            <a:ext cx="776316" cy="448696"/>
          </a:xfrm>
          <a:prstGeom prst="rect">
            <a:avLst/>
          </a:prstGeom>
        </p:spPr>
      </p:pic>
      <p:pic>
        <p:nvPicPr>
          <p:cNvPr id="9" name="Picture 8">
            <a:extLst>
              <a:ext uri="{FF2B5EF4-FFF2-40B4-BE49-F238E27FC236}">
                <a16:creationId xmlns:a16="http://schemas.microsoft.com/office/drawing/2014/main" id="{C0FEB93A-81EC-9AFB-AA7B-8AB332EBFF5A}"/>
              </a:ext>
            </a:extLst>
          </p:cNvPr>
          <p:cNvPicPr>
            <a:picLocks noChangeAspect="1"/>
          </p:cNvPicPr>
          <p:nvPr userDrawn="1"/>
        </p:nvPicPr>
        <p:blipFill>
          <a:blip r:embed="rId19"/>
          <a:srcRect/>
          <a:stretch/>
        </p:blipFill>
        <p:spPr>
          <a:xfrm>
            <a:off x="9654357" y="6016352"/>
            <a:ext cx="1011462" cy="753051"/>
          </a:xfrm>
          <a:prstGeom prst="rect">
            <a:avLst/>
          </a:prstGeom>
        </p:spPr>
      </p:pic>
    </p:spTree>
    <p:extLst>
      <p:ext uri="{BB962C8B-B14F-4D97-AF65-F5344CB8AC3E}">
        <p14:creationId xmlns:p14="http://schemas.microsoft.com/office/powerpoint/2010/main" val="22408884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701" r:id="rId3"/>
    <p:sldLayoutId id="2147483685" r:id="rId4"/>
    <p:sldLayoutId id="2147483686" r:id="rId5"/>
    <p:sldLayoutId id="2147483687" r:id="rId6"/>
    <p:sldLayoutId id="2147483688" r:id="rId7"/>
    <p:sldLayoutId id="2147483689" r:id="rId8"/>
    <p:sldLayoutId id="2147483702" r:id="rId9"/>
    <p:sldLayoutId id="2147483699" r:id="rId10"/>
    <p:sldLayoutId id="2147483700" r:id="rId11"/>
    <p:sldLayoutId id="2147483690" r:id="rId12"/>
    <p:sldLayoutId id="2147483691" r:id="rId13"/>
    <p:sldLayoutId id="2147483693" r:id="rId14"/>
    <p:sldLayoutId id="2147483694" r:id="rId15"/>
    <p:sldLayoutId id="2147483695" r:id="rId16"/>
  </p:sldLayoutIdLst>
  <p:hf hdr="0" ftr="0" dt="0"/>
  <p:txStyles>
    <p:title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arm-wrestling-competition-strength-1019742/"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sg.news.yahoo.com/comment-embracing-the-challenges-of-dyslexia-123119054.html" TargetMode="External"/><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email.email@maryland.gov" TargetMode="Externa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sychologytoday.com/us/conditions/dysgraphia?msockid=0d82b23cfbf0665d2b6ea7fffa016755" TargetMode="External"/><Relationship Id="rId2" Type="http://schemas.openxmlformats.org/officeDocument/2006/relationships/hyperlink" Target="https://www.psychologytoday.com/us/docs/editorial-process" TargetMode="External"/><Relationship Id="rId1" Type="http://schemas.openxmlformats.org/officeDocument/2006/relationships/slideLayout" Target="../slideLayouts/slideLayout2.xml"/><Relationship Id="rId4" Type="http://schemas.openxmlformats.org/officeDocument/2006/relationships/hyperlink" Target="https://www.psychologytoday.com/us/basics/intelligenc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0C0E29-0064-B0EC-394D-76A8949824C8}"/>
              </a:ext>
            </a:extLst>
          </p:cNvPr>
          <p:cNvSpPr>
            <a:spLocks noGrp="1"/>
          </p:cNvSpPr>
          <p:nvPr>
            <p:ph type="subTitle" idx="1"/>
          </p:nvPr>
        </p:nvSpPr>
        <p:spPr>
          <a:xfrm>
            <a:off x="656166" y="4642522"/>
            <a:ext cx="10879667" cy="407805"/>
          </a:xfrm>
        </p:spPr>
        <p:txBody>
          <a:bodyPr/>
          <a:lstStyle/>
          <a:p>
            <a:r>
              <a:rPr lang="en-US" sz="3600">
                <a:latin typeface="Rockwell" panose="02060603020205020403" pitchFamily="18" charset="0"/>
              </a:rPr>
              <a:t>Jean Perrini</a:t>
            </a:r>
          </a:p>
        </p:txBody>
      </p:sp>
      <p:sp>
        <p:nvSpPr>
          <p:cNvPr id="3" name="Text Placeholder 2">
            <a:extLst>
              <a:ext uri="{FF2B5EF4-FFF2-40B4-BE49-F238E27FC236}">
                <a16:creationId xmlns:a16="http://schemas.microsoft.com/office/drawing/2014/main" id="{1151269D-3132-7FFF-FE79-F67064984D03}"/>
              </a:ext>
            </a:extLst>
          </p:cNvPr>
          <p:cNvSpPr>
            <a:spLocks noGrp="1"/>
          </p:cNvSpPr>
          <p:nvPr>
            <p:ph type="body" sz="quarter" idx="10"/>
          </p:nvPr>
        </p:nvSpPr>
        <p:spPr>
          <a:xfrm>
            <a:off x="656160" y="2978590"/>
            <a:ext cx="10879667" cy="1663932"/>
          </a:xfrm>
        </p:spPr>
        <p:txBody>
          <a:bodyPr>
            <a:normAutofit fontScale="40000" lnSpcReduction="20000"/>
          </a:bodyPr>
          <a:lstStyle/>
          <a:p>
            <a:endParaRPr lang="en-US" b="1" i="0">
              <a:effectLst/>
              <a:latin typeface="Roboto" panose="02000000000000000000" pitchFamily="2" charset="0"/>
            </a:endParaRPr>
          </a:p>
          <a:p>
            <a:r>
              <a:rPr lang="en-US" sz="8600"/>
              <a:t>Some “Ds” of Disabilities:</a:t>
            </a:r>
          </a:p>
          <a:p>
            <a:r>
              <a:rPr lang="en-US" sz="8600"/>
              <a:t>A facilitated conversation to discuss and propose solutions for the classroom</a:t>
            </a:r>
          </a:p>
          <a:p>
            <a:endParaRPr lang="en-US"/>
          </a:p>
        </p:txBody>
      </p:sp>
      <p:sp>
        <p:nvSpPr>
          <p:cNvPr id="5" name="TextBox 3">
            <a:extLst>
              <a:ext uri="{FF2B5EF4-FFF2-40B4-BE49-F238E27FC236}">
                <a16:creationId xmlns:a16="http://schemas.microsoft.com/office/drawing/2014/main" id="{79871222-9E2E-4716-A8EF-3ABB90124BE6}"/>
              </a:ext>
            </a:extLst>
          </p:cNvPr>
          <p:cNvSpPr txBox="1"/>
          <p:nvPr/>
        </p:nvSpPr>
        <p:spPr>
          <a:xfrm>
            <a:off x="7548712" y="6189468"/>
            <a:ext cx="456582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extLst>
      <p:ext uri="{BB962C8B-B14F-4D97-AF65-F5344CB8AC3E}">
        <p14:creationId xmlns:p14="http://schemas.microsoft.com/office/powerpoint/2010/main" val="408336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FBF04-3098-9EA9-C912-2F5CCA260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1C784-AE1B-0D64-5355-D4CA1EBFEDC4}"/>
              </a:ext>
            </a:extLst>
          </p:cNvPr>
          <p:cNvSpPr>
            <a:spLocks noGrp="1"/>
          </p:cNvSpPr>
          <p:nvPr>
            <p:ph type="title"/>
          </p:nvPr>
        </p:nvSpPr>
        <p:spPr>
          <a:xfrm>
            <a:off x="401444" y="525112"/>
            <a:ext cx="11351941" cy="727614"/>
          </a:xfrm>
        </p:spPr>
        <p:txBody>
          <a:bodyPr/>
          <a:lstStyle/>
          <a:p>
            <a:r>
              <a:rPr lang="en-US"/>
              <a:t>Impact on GED Math Learning</a:t>
            </a:r>
          </a:p>
        </p:txBody>
      </p:sp>
      <p:sp>
        <p:nvSpPr>
          <p:cNvPr id="3" name="Content Placeholder 2">
            <a:extLst>
              <a:ext uri="{FF2B5EF4-FFF2-40B4-BE49-F238E27FC236}">
                <a16:creationId xmlns:a16="http://schemas.microsoft.com/office/drawing/2014/main" id="{38821AE9-542B-A533-C090-84A78CCED89C}"/>
              </a:ext>
            </a:extLst>
          </p:cNvPr>
          <p:cNvSpPr>
            <a:spLocks noGrp="1"/>
          </p:cNvSpPr>
          <p:nvPr>
            <p:ph idx="1"/>
          </p:nvPr>
        </p:nvSpPr>
        <p:spPr>
          <a:xfrm>
            <a:off x="401444" y="1252727"/>
            <a:ext cx="11351941" cy="5080162"/>
          </a:xfrm>
        </p:spPr>
        <p:txBody>
          <a:bodyPr>
            <a:normAutofit/>
          </a:bodyPr>
          <a:lstStyle/>
          <a:p>
            <a:endParaRPr lang="en-US" sz="2000" b="1"/>
          </a:p>
          <a:p>
            <a:r>
              <a:rPr lang="en-US" sz="2000" b="1"/>
              <a:t>Difficulty retaining math skills taught in previous lessons </a:t>
            </a:r>
          </a:p>
          <a:p>
            <a:pPr lvl="1"/>
            <a:r>
              <a:rPr lang="en-US">
                <a:solidFill>
                  <a:srgbClr val="014B64"/>
                </a:solidFill>
              </a:rPr>
              <a:t>short-term issues </a:t>
            </a:r>
          </a:p>
          <a:p>
            <a:pPr lvl="1"/>
            <a:endParaRPr lang="en-US" sz="1200"/>
          </a:p>
          <a:p>
            <a:r>
              <a:rPr lang="en-US" sz="2000" b="1"/>
              <a:t>Struggles with multi-step word problems common on the GED exam </a:t>
            </a:r>
          </a:p>
          <a:p>
            <a:pPr lvl="1"/>
            <a:r>
              <a:rPr lang="en-US">
                <a:solidFill>
                  <a:srgbClr val="014B64"/>
                </a:solidFill>
              </a:rPr>
              <a:t>over analyze presented information</a:t>
            </a:r>
          </a:p>
          <a:p>
            <a:pPr lvl="1"/>
            <a:endParaRPr lang="en-US" sz="1600"/>
          </a:p>
          <a:p>
            <a:r>
              <a:rPr lang="en-US" sz="2000" b="1"/>
              <a:t>Challenges understanding math vocabulary and symbols </a:t>
            </a:r>
          </a:p>
          <a:p>
            <a:pPr lvl="1"/>
            <a:r>
              <a:rPr lang="en-US">
                <a:solidFill>
                  <a:srgbClr val="014B64"/>
                </a:solidFill>
              </a:rPr>
              <a:t>symbols can appear backwards</a:t>
            </a:r>
          </a:p>
          <a:p>
            <a:pPr lvl="1"/>
            <a:endParaRPr lang="en-US" sz="1600"/>
          </a:p>
          <a:p>
            <a:r>
              <a:rPr lang="en-US" sz="2000" b="1"/>
              <a:t>Low confidence and increased test anxiety, especially in timed testing environments</a:t>
            </a:r>
          </a:p>
          <a:p>
            <a:endParaRPr lang="en-US" sz="2000" b="1"/>
          </a:p>
          <a:p>
            <a:r>
              <a:rPr lang="en-US" sz="2000" b="1"/>
              <a:t>May avoid math altogether, delaying their progress toward the GED</a:t>
            </a:r>
            <a:endParaRPr lang="en-US" sz="2000" b="1">
              <a:solidFill>
                <a:srgbClr val="014B64"/>
              </a:solidFill>
            </a:endParaRPr>
          </a:p>
        </p:txBody>
      </p:sp>
      <p:sp>
        <p:nvSpPr>
          <p:cNvPr id="4" name="Slide Number Placeholder 3">
            <a:extLst>
              <a:ext uri="{FF2B5EF4-FFF2-40B4-BE49-F238E27FC236}">
                <a16:creationId xmlns:a16="http://schemas.microsoft.com/office/drawing/2014/main" id="{ACB0BDDD-4C3C-F607-5225-252C7946B719}"/>
              </a:ext>
            </a:extLst>
          </p:cNvPr>
          <p:cNvSpPr>
            <a:spLocks noGrp="1"/>
          </p:cNvSpPr>
          <p:nvPr>
            <p:ph type="sldNum" sz="quarter" idx="12"/>
          </p:nvPr>
        </p:nvSpPr>
        <p:spPr/>
        <p:txBody>
          <a:bodyPr/>
          <a:lstStyle/>
          <a:p>
            <a:fld id="{BAE26A2A-DE5F-EA41-900F-AB5C4F1D9848}" type="slidenum">
              <a:rPr lang="en-US" smtClean="0"/>
              <a:t>10</a:t>
            </a:fld>
            <a:endParaRPr lang="en-US"/>
          </a:p>
        </p:txBody>
      </p:sp>
      <p:pic>
        <p:nvPicPr>
          <p:cNvPr id="6" name="Picture 5">
            <a:extLst>
              <a:ext uri="{FF2B5EF4-FFF2-40B4-BE49-F238E27FC236}">
                <a16:creationId xmlns:a16="http://schemas.microsoft.com/office/drawing/2014/main" id="{68D73C80-E0D8-AEE7-F61B-0D5D804342D7}"/>
              </a:ext>
            </a:extLst>
          </p:cNvPr>
          <p:cNvPicPr>
            <a:picLocks noChangeAspect="1"/>
          </p:cNvPicPr>
          <p:nvPr/>
        </p:nvPicPr>
        <p:blipFill>
          <a:blip r:embed="rId2"/>
          <a:stretch>
            <a:fillRect/>
          </a:stretch>
        </p:blipFill>
        <p:spPr>
          <a:xfrm>
            <a:off x="10320942" y="261988"/>
            <a:ext cx="1086002" cy="990738"/>
          </a:xfrm>
          <a:prstGeom prst="rect">
            <a:avLst/>
          </a:prstGeom>
        </p:spPr>
      </p:pic>
    </p:spTree>
    <p:extLst>
      <p:ext uri="{BB962C8B-B14F-4D97-AF65-F5344CB8AC3E}">
        <p14:creationId xmlns:p14="http://schemas.microsoft.com/office/powerpoint/2010/main" val="1226464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377AC-EB8A-401D-A096-D77B6FF692A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4FFE2FB-102F-9457-F186-42292617FCA7}"/>
              </a:ext>
            </a:extLst>
          </p:cNvPr>
          <p:cNvSpPr>
            <a:spLocks noGrp="1"/>
          </p:cNvSpPr>
          <p:nvPr>
            <p:ph sz="half" idx="13"/>
          </p:nvPr>
        </p:nvSpPr>
        <p:spPr/>
        <p:txBody>
          <a:bodyPr/>
          <a:lstStyle/>
          <a:p>
            <a:pPr>
              <a:lnSpc>
                <a:spcPct val="100000"/>
              </a:lnSpc>
              <a:spcBef>
                <a:spcPts val="0"/>
              </a:spcBef>
            </a:pPr>
            <a:r>
              <a:rPr lang="en-US" sz="2000"/>
              <a:t>May have trouble reading maps</a:t>
            </a:r>
          </a:p>
          <a:p>
            <a:pPr>
              <a:lnSpc>
                <a:spcPct val="100000"/>
              </a:lnSpc>
              <a:spcBef>
                <a:spcPts val="0"/>
              </a:spcBef>
            </a:pPr>
            <a:endParaRPr lang="en-US" sz="2000"/>
          </a:p>
          <a:p>
            <a:pPr>
              <a:lnSpc>
                <a:spcPct val="100000"/>
              </a:lnSpc>
              <a:spcBef>
                <a:spcPts val="0"/>
              </a:spcBef>
            </a:pPr>
            <a:r>
              <a:rPr lang="en-US" sz="2000"/>
              <a:t>May confuse similar letters or numbers, reverse them, or confuse their order</a:t>
            </a:r>
          </a:p>
          <a:p>
            <a:pPr>
              <a:lnSpc>
                <a:spcPct val="100000"/>
              </a:lnSpc>
              <a:spcBef>
                <a:spcPts val="0"/>
              </a:spcBef>
            </a:pPr>
            <a:endParaRPr lang="en-US" sz="2000"/>
          </a:p>
          <a:p>
            <a:pPr>
              <a:lnSpc>
                <a:spcPct val="100000"/>
              </a:lnSpc>
              <a:spcBef>
                <a:spcPts val="0"/>
              </a:spcBef>
            </a:pPr>
            <a:r>
              <a:rPr lang="en-US" sz="2000"/>
              <a:t>May have trouble dialing phone numbers and reading addresses</a:t>
            </a:r>
          </a:p>
          <a:p>
            <a:pPr>
              <a:lnSpc>
                <a:spcPct val="100000"/>
              </a:lnSpc>
              <a:spcBef>
                <a:spcPts val="0"/>
              </a:spcBef>
            </a:pPr>
            <a:endParaRPr lang="en-US" sz="2000"/>
          </a:p>
          <a:p>
            <a:pPr>
              <a:lnSpc>
                <a:spcPct val="100000"/>
              </a:lnSpc>
              <a:spcBef>
                <a:spcPts val="0"/>
              </a:spcBef>
            </a:pPr>
            <a:r>
              <a:rPr lang="en-US" sz="2000"/>
              <a:t>May confuse right and left, up and down</a:t>
            </a:r>
          </a:p>
          <a:p>
            <a:pPr>
              <a:lnSpc>
                <a:spcPct val="100000"/>
              </a:lnSpc>
              <a:spcBef>
                <a:spcPts val="0"/>
              </a:spcBef>
            </a:pPr>
            <a:endParaRPr lang="en-US" sz="2000"/>
          </a:p>
          <a:p>
            <a:pPr>
              <a:lnSpc>
                <a:spcPct val="100000"/>
              </a:lnSpc>
              <a:spcBef>
                <a:spcPts val="0"/>
              </a:spcBef>
            </a:pPr>
            <a:r>
              <a:rPr lang="en-US" sz="2000"/>
              <a:t>May be poorly coordinated</a:t>
            </a:r>
          </a:p>
          <a:p>
            <a:pPr marL="0" indent="0">
              <a:buNone/>
            </a:pPr>
            <a:endParaRPr lang="en-US"/>
          </a:p>
        </p:txBody>
      </p:sp>
      <p:sp>
        <p:nvSpPr>
          <p:cNvPr id="2" name="Title 1">
            <a:extLst>
              <a:ext uri="{FF2B5EF4-FFF2-40B4-BE49-F238E27FC236}">
                <a16:creationId xmlns:a16="http://schemas.microsoft.com/office/drawing/2014/main" id="{B82DE26A-CCAC-9BF6-8BE9-2E028AAEDFCA}"/>
              </a:ext>
            </a:extLst>
          </p:cNvPr>
          <p:cNvSpPr>
            <a:spLocks noGrp="1"/>
          </p:cNvSpPr>
          <p:nvPr>
            <p:ph type="title"/>
          </p:nvPr>
        </p:nvSpPr>
        <p:spPr>
          <a:xfrm>
            <a:off x="624467" y="693021"/>
            <a:ext cx="11262732" cy="1165587"/>
          </a:xfrm>
        </p:spPr>
        <p:txBody>
          <a:bodyPr>
            <a:normAutofit/>
          </a:bodyPr>
          <a:lstStyle/>
          <a:p>
            <a:r>
              <a:rPr lang="en-US"/>
              <a:t>Dyscalculia Daily Living Characteristics</a:t>
            </a:r>
            <a:br>
              <a:rPr lang="en-US"/>
            </a:br>
            <a:endParaRPr lang="en-US"/>
          </a:p>
        </p:txBody>
      </p:sp>
      <p:sp>
        <p:nvSpPr>
          <p:cNvPr id="3" name="Content Placeholder 2">
            <a:extLst>
              <a:ext uri="{FF2B5EF4-FFF2-40B4-BE49-F238E27FC236}">
                <a16:creationId xmlns:a16="http://schemas.microsoft.com/office/drawing/2014/main" id="{620DB89C-D3CE-D892-A06E-42AD6102DF88}"/>
              </a:ext>
            </a:extLst>
          </p:cNvPr>
          <p:cNvSpPr>
            <a:spLocks noGrp="1"/>
          </p:cNvSpPr>
          <p:nvPr>
            <p:ph sz="half" idx="1"/>
          </p:nvPr>
        </p:nvSpPr>
        <p:spPr/>
        <p:txBody>
          <a:bodyPr>
            <a:normAutofit/>
          </a:bodyPr>
          <a:lstStyle/>
          <a:p>
            <a:pPr>
              <a:lnSpc>
                <a:spcPct val="100000"/>
              </a:lnSpc>
              <a:spcBef>
                <a:spcPts val="0"/>
              </a:spcBef>
            </a:pPr>
            <a:r>
              <a:rPr lang="en-US" sz="2000"/>
              <a:t>May perform similar tasks differently from day to day</a:t>
            </a:r>
          </a:p>
          <a:p>
            <a:pPr>
              <a:lnSpc>
                <a:spcPct val="100000"/>
              </a:lnSpc>
              <a:spcBef>
                <a:spcPts val="0"/>
              </a:spcBef>
            </a:pPr>
            <a:endParaRPr lang="en-US" sz="2000"/>
          </a:p>
          <a:p>
            <a:pPr>
              <a:lnSpc>
                <a:spcPct val="100000"/>
              </a:lnSpc>
              <a:spcBef>
                <a:spcPts val="0"/>
              </a:spcBef>
            </a:pPr>
            <a:r>
              <a:rPr lang="en-US" sz="2000"/>
              <a:t>May be able to learn information presented in one way, but not in another</a:t>
            </a:r>
          </a:p>
          <a:p>
            <a:pPr>
              <a:lnSpc>
                <a:spcPct val="100000"/>
              </a:lnSpc>
              <a:spcBef>
                <a:spcPts val="0"/>
              </a:spcBef>
            </a:pPr>
            <a:endParaRPr lang="en-US" sz="2000"/>
          </a:p>
          <a:p>
            <a:pPr>
              <a:lnSpc>
                <a:spcPct val="100000"/>
              </a:lnSpc>
              <a:spcBef>
                <a:spcPts val="0"/>
              </a:spcBef>
            </a:pPr>
            <a:r>
              <a:rPr lang="en-US" sz="2000"/>
              <a:t>May have difficulty following a schedule, being on time, or meeting deadlines</a:t>
            </a:r>
          </a:p>
          <a:p>
            <a:pPr>
              <a:lnSpc>
                <a:spcPct val="100000"/>
              </a:lnSpc>
              <a:spcBef>
                <a:spcPts val="0"/>
              </a:spcBef>
            </a:pPr>
            <a:endParaRPr lang="en-US" sz="2000"/>
          </a:p>
          <a:p>
            <a:pPr>
              <a:lnSpc>
                <a:spcPct val="100000"/>
              </a:lnSpc>
              <a:spcBef>
                <a:spcPts val="0"/>
              </a:spcBef>
            </a:pPr>
            <a:r>
              <a:rPr lang="en-US" sz="2000"/>
              <a:t>May get lost easily, either driving and/or in large buildings</a:t>
            </a:r>
          </a:p>
          <a:p>
            <a:pPr>
              <a:lnSpc>
                <a:spcPct val="100000"/>
              </a:lnSpc>
              <a:spcBef>
                <a:spcPts val="0"/>
              </a:spcBef>
            </a:pPr>
            <a:endParaRPr lang="en-US" sz="2000"/>
          </a:p>
          <a:p>
            <a:pPr>
              <a:lnSpc>
                <a:spcPct val="100000"/>
              </a:lnSpc>
              <a:spcBef>
                <a:spcPts val="0"/>
              </a:spcBef>
            </a:pPr>
            <a:endParaRPr lang="en-US" sz="2000"/>
          </a:p>
        </p:txBody>
      </p:sp>
      <p:sp>
        <p:nvSpPr>
          <p:cNvPr id="4" name="Slide Number Placeholder 3">
            <a:extLst>
              <a:ext uri="{FF2B5EF4-FFF2-40B4-BE49-F238E27FC236}">
                <a16:creationId xmlns:a16="http://schemas.microsoft.com/office/drawing/2014/main" id="{4565F2EE-1A50-3864-A1B3-DBD22842D79B}"/>
              </a:ext>
            </a:extLst>
          </p:cNvPr>
          <p:cNvSpPr>
            <a:spLocks noGrp="1"/>
          </p:cNvSpPr>
          <p:nvPr>
            <p:ph type="sldNum" sz="quarter" idx="12"/>
          </p:nvPr>
        </p:nvSpPr>
        <p:spPr/>
        <p:txBody>
          <a:bodyPr/>
          <a:lstStyle/>
          <a:p>
            <a:fld id="{BAE26A2A-DE5F-EA41-900F-AB5C4F1D9848}" type="slidenum">
              <a:rPr lang="en-US" smtClean="0"/>
              <a:t>11</a:t>
            </a:fld>
            <a:endParaRPr lang="en-US"/>
          </a:p>
        </p:txBody>
      </p:sp>
      <p:pic>
        <p:nvPicPr>
          <p:cNvPr id="6" name="Picture 5">
            <a:extLst>
              <a:ext uri="{FF2B5EF4-FFF2-40B4-BE49-F238E27FC236}">
                <a16:creationId xmlns:a16="http://schemas.microsoft.com/office/drawing/2014/main" id="{ABD8EF12-4C88-078A-7D1D-000E5106FCD5}"/>
              </a:ext>
            </a:extLst>
          </p:cNvPr>
          <p:cNvPicPr>
            <a:picLocks noChangeAspect="1"/>
          </p:cNvPicPr>
          <p:nvPr/>
        </p:nvPicPr>
        <p:blipFill>
          <a:blip r:embed="rId2"/>
          <a:stretch>
            <a:fillRect/>
          </a:stretch>
        </p:blipFill>
        <p:spPr>
          <a:xfrm>
            <a:off x="10320942" y="507935"/>
            <a:ext cx="1086002" cy="924439"/>
          </a:xfrm>
          <a:prstGeom prst="rect">
            <a:avLst/>
          </a:prstGeom>
        </p:spPr>
      </p:pic>
    </p:spTree>
    <p:extLst>
      <p:ext uri="{BB962C8B-B14F-4D97-AF65-F5344CB8AC3E}">
        <p14:creationId xmlns:p14="http://schemas.microsoft.com/office/powerpoint/2010/main" val="138029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E96C4-3E7C-9AAA-8103-9EA6D329D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97E8C-F091-3244-EF8A-ABB04294DB70}"/>
              </a:ext>
            </a:extLst>
          </p:cNvPr>
          <p:cNvSpPr>
            <a:spLocks noGrp="1"/>
          </p:cNvSpPr>
          <p:nvPr>
            <p:ph type="title"/>
          </p:nvPr>
        </p:nvSpPr>
        <p:spPr/>
        <p:txBody>
          <a:bodyPr/>
          <a:lstStyle/>
          <a:p>
            <a:r>
              <a:rPr lang="en-US"/>
              <a:t>Strengths of Learners with Dyscalculia</a:t>
            </a:r>
          </a:p>
        </p:txBody>
      </p:sp>
      <p:pic>
        <p:nvPicPr>
          <p:cNvPr id="7" name="Content Placeholder 6" descr="A close-up of two cartoon characters">
            <a:extLst>
              <a:ext uri="{FF2B5EF4-FFF2-40B4-BE49-F238E27FC236}">
                <a16:creationId xmlns:a16="http://schemas.microsoft.com/office/drawing/2014/main" id="{27923FF5-7C54-6745-5029-2BA7CF04971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7239941" y="1515849"/>
            <a:ext cx="4048125" cy="4048125"/>
          </a:xfrm>
        </p:spPr>
      </p:pic>
      <p:sp>
        <p:nvSpPr>
          <p:cNvPr id="4" name="Slide Number Placeholder 3">
            <a:extLst>
              <a:ext uri="{FF2B5EF4-FFF2-40B4-BE49-F238E27FC236}">
                <a16:creationId xmlns:a16="http://schemas.microsoft.com/office/drawing/2014/main" id="{ACF787CE-2768-C2F0-B13A-A39861008C2B}"/>
              </a:ext>
            </a:extLst>
          </p:cNvPr>
          <p:cNvSpPr>
            <a:spLocks noGrp="1"/>
          </p:cNvSpPr>
          <p:nvPr>
            <p:ph type="sldNum" sz="quarter" idx="12"/>
          </p:nvPr>
        </p:nvSpPr>
        <p:spPr/>
        <p:txBody>
          <a:bodyPr/>
          <a:lstStyle/>
          <a:p>
            <a:fld id="{BAE26A2A-DE5F-EA41-900F-AB5C4F1D9848}" type="slidenum">
              <a:rPr lang="en-US" smtClean="0"/>
              <a:t>12</a:t>
            </a:fld>
            <a:endParaRPr lang="en-US"/>
          </a:p>
        </p:txBody>
      </p:sp>
      <p:pic>
        <p:nvPicPr>
          <p:cNvPr id="6" name="Picture 5">
            <a:extLst>
              <a:ext uri="{FF2B5EF4-FFF2-40B4-BE49-F238E27FC236}">
                <a16:creationId xmlns:a16="http://schemas.microsoft.com/office/drawing/2014/main" id="{3169589B-6096-41CB-02A5-D90E10E133B7}"/>
              </a:ext>
            </a:extLst>
          </p:cNvPr>
          <p:cNvPicPr>
            <a:picLocks noChangeAspect="1"/>
          </p:cNvPicPr>
          <p:nvPr/>
        </p:nvPicPr>
        <p:blipFill>
          <a:blip r:embed="rId4"/>
          <a:stretch>
            <a:fillRect/>
          </a:stretch>
        </p:blipFill>
        <p:spPr>
          <a:xfrm>
            <a:off x="10320942" y="261988"/>
            <a:ext cx="1086002" cy="990738"/>
          </a:xfrm>
          <a:prstGeom prst="rect">
            <a:avLst/>
          </a:prstGeom>
        </p:spPr>
      </p:pic>
      <p:sp>
        <p:nvSpPr>
          <p:cNvPr id="8" name="TextBox 7">
            <a:extLst>
              <a:ext uri="{FF2B5EF4-FFF2-40B4-BE49-F238E27FC236}">
                <a16:creationId xmlns:a16="http://schemas.microsoft.com/office/drawing/2014/main" id="{EC1153A6-5E6D-6EA0-9D01-9375CF971431}"/>
              </a:ext>
            </a:extLst>
          </p:cNvPr>
          <p:cNvSpPr txBox="1"/>
          <p:nvPr/>
        </p:nvSpPr>
        <p:spPr>
          <a:xfrm>
            <a:off x="903934" y="1841526"/>
            <a:ext cx="6023728" cy="4154984"/>
          </a:xfrm>
          <a:prstGeom prst="rect">
            <a:avLst/>
          </a:prstGeom>
          <a:noFill/>
          <a:ln w="76200">
            <a:solidFill>
              <a:schemeClr val="accent4">
                <a:lumMod val="50000"/>
              </a:schemeClr>
            </a:solidFill>
          </a:ln>
        </p:spPr>
        <p:txBody>
          <a:bodyPr wrap="square" rtlCol="0">
            <a:spAutoFit/>
          </a:bodyPr>
          <a:lstStyle/>
          <a:p>
            <a:r>
              <a:rPr lang="en-US" sz="2400"/>
              <a:t>May excel in other areas, such as: </a:t>
            </a:r>
          </a:p>
          <a:p>
            <a:endParaRPr lang="en-US" sz="2400"/>
          </a:p>
          <a:p>
            <a:pPr marL="342900" indent="-342900">
              <a:buFont typeface="Arial" panose="020B0604020202020204" pitchFamily="34" charset="0"/>
              <a:buChar char="•"/>
            </a:pPr>
            <a:r>
              <a:rPr lang="en-US" sz="2400"/>
              <a:t>Thrives with patterns and algorithms (after understanding concept) </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Verbal reasoning </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Creativity and problem-solving (compensation for lack of basic skills)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Storytelling and writing</a:t>
            </a:r>
          </a:p>
        </p:txBody>
      </p:sp>
    </p:spTree>
    <p:extLst>
      <p:ext uri="{BB962C8B-B14F-4D97-AF65-F5344CB8AC3E}">
        <p14:creationId xmlns:p14="http://schemas.microsoft.com/office/powerpoint/2010/main" val="3859867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7F66E9-2DF7-C2B9-FC6E-0A624C08C410}"/>
              </a:ext>
            </a:extLst>
          </p:cNvPr>
          <p:cNvPicPr>
            <a:picLocks noChangeAspect="1"/>
          </p:cNvPicPr>
          <p:nvPr/>
        </p:nvPicPr>
        <p:blipFill>
          <a:blip r:embed="rId2"/>
          <a:srcRect l="12189" r="8997" b="-1"/>
          <a:stretch>
            <a:fillRect/>
          </a:stretch>
        </p:blipFill>
        <p:spPr>
          <a:xfrm>
            <a:off x="4397891" y="1401636"/>
            <a:ext cx="3511296" cy="4054727"/>
          </a:xfrm>
          <a:prstGeom prst="rect">
            <a:avLst/>
          </a:prstGeom>
          <a:noFill/>
          <a:ln>
            <a:solidFill>
              <a:schemeClr val="accent1">
                <a:shade val="50000"/>
              </a:schemeClr>
            </a:solidFill>
          </a:ln>
        </p:spPr>
      </p:pic>
      <p:sp>
        <p:nvSpPr>
          <p:cNvPr id="2" name="Title 1">
            <a:extLst>
              <a:ext uri="{FF2B5EF4-FFF2-40B4-BE49-F238E27FC236}">
                <a16:creationId xmlns:a16="http://schemas.microsoft.com/office/drawing/2014/main" id="{8E5A511E-FB3F-814C-9BB6-9DDDAB1A2F6A}"/>
              </a:ext>
            </a:extLst>
          </p:cNvPr>
          <p:cNvSpPr>
            <a:spLocks noGrp="1"/>
          </p:cNvSpPr>
          <p:nvPr>
            <p:ph type="title"/>
          </p:nvPr>
        </p:nvSpPr>
        <p:spPr>
          <a:xfrm>
            <a:off x="401447" y="525111"/>
            <a:ext cx="11262732" cy="1165587"/>
          </a:xfrm>
        </p:spPr>
        <p:txBody>
          <a:bodyPr anchor="t">
            <a:normAutofit/>
          </a:bodyPr>
          <a:lstStyle/>
          <a:p>
            <a:r>
              <a:rPr lang="en-US"/>
              <a:t>Dyscalculia:  The Key Takeaway</a:t>
            </a:r>
          </a:p>
        </p:txBody>
      </p:sp>
      <p:sp>
        <p:nvSpPr>
          <p:cNvPr id="14" name="Content Placeholder 13">
            <a:extLst>
              <a:ext uri="{FF2B5EF4-FFF2-40B4-BE49-F238E27FC236}">
                <a16:creationId xmlns:a16="http://schemas.microsoft.com/office/drawing/2014/main" id="{C4E844EE-A0D7-C460-6EBE-F343D0C43FF1}"/>
              </a:ext>
            </a:extLst>
          </p:cNvPr>
          <p:cNvSpPr>
            <a:spLocks noGrp="1"/>
          </p:cNvSpPr>
          <p:nvPr>
            <p:ph sz="half" idx="1"/>
          </p:nvPr>
        </p:nvSpPr>
        <p:spPr>
          <a:xfrm>
            <a:off x="293915" y="1153886"/>
            <a:ext cx="3864428" cy="4898571"/>
          </a:xfrm>
        </p:spPr>
        <p:txBody>
          <a:bodyPr>
            <a:normAutofit lnSpcReduction="10000"/>
          </a:bodyPr>
          <a:lstStyle/>
          <a:p>
            <a:pPr>
              <a:lnSpc>
                <a:spcPct val="110000"/>
              </a:lnSpc>
              <a:spcBef>
                <a:spcPts val="0"/>
              </a:spcBef>
            </a:pPr>
            <a:r>
              <a:rPr lang="en-US" sz="1800"/>
              <a:t>Dyscalculia is not about learners being “bad at math” or wanting to avoid it. </a:t>
            </a:r>
          </a:p>
          <a:p>
            <a:pPr>
              <a:lnSpc>
                <a:spcPct val="110000"/>
              </a:lnSpc>
              <a:spcBef>
                <a:spcPts val="0"/>
              </a:spcBef>
            </a:pPr>
            <a:endParaRPr lang="en-US" sz="1800"/>
          </a:p>
          <a:p>
            <a:pPr>
              <a:lnSpc>
                <a:spcPct val="110000"/>
              </a:lnSpc>
              <a:spcBef>
                <a:spcPts val="0"/>
              </a:spcBef>
            </a:pPr>
            <a:r>
              <a:rPr lang="en-US" sz="1800"/>
              <a:t>It’s a brain-based difference that requires targeted support. </a:t>
            </a:r>
          </a:p>
          <a:p>
            <a:pPr>
              <a:lnSpc>
                <a:spcPct val="110000"/>
              </a:lnSpc>
              <a:spcBef>
                <a:spcPts val="0"/>
              </a:spcBef>
            </a:pPr>
            <a:endParaRPr lang="en-US" sz="1800"/>
          </a:p>
          <a:p>
            <a:pPr>
              <a:lnSpc>
                <a:spcPct val="110000"/>
              </a:lnSpc>
              <a:spcBef>
                <a:spcPts val="0"/>
              </a:spcBef>
            </a:pPr>
            <a:r>
              <a:rPr lang="en-US" sz="1800"/>
              <a:t>Learners with Dyscalculia simply do not see numbers and number sense concepts in the same manner as traditional leaners. </a:t>
            </a:r>
          </a:p>
          <a:p>
            <a:pPr>
              <a:lnSpc>
                <a:spcPct val="110000"/>
              </a:lnSpc>
              <a:spcBef>
                <a:spcPts val="0"/>
              </a:spcBef>
            </a:pPr>
            <a:endParaRPr lang="en-US" sz="1800"/>
          </a:p>
          <a:p>
            <a:pPr>
              <a:lnSpc>
                <a:spcPct val="110000"/>
              </a:lnSpc>
              <a:spcBef>
                <a:spcPts val="0"/>
              </a:spcBef>
            </a:pPr>
            <a:r>
              <a:rPr lang="en-US" sz="1800"/>
              <a:t>With the right strategies, adult learners with dyscalculia can succeed and earn their GED</a:t>
            </a:r>
          </a:p>
        </p:txBody>
      </p:sp>
      <p:sp>
        <p:nvSpPr>
          <p:cNvPr id="3" name="Slide Number Placeholder 2">
            <a:extLst>
              <a:ext uri="{FF2B5EF4-FFF2-40B4-BE49-F238E27FC236}">
                <a16:creationId xmlns:a16="http://schemas.microsoft.com/office/drawing/2014/main" id="{6EDA56BF-7B3D-1249-B0E5-8C0D23267099}"/>
              </a:ext>
            </a:extLst>
          </p:cNvPr>
          <p:cNvSpPr>
            <a:spLocks noGrp="1"/>
          </p:cNvSpPr>
          <p:nvPr>
            <p:ph type="sldNum" sz="quarter" idx="12"/>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13</a:t>
            </a:fld>
            <a:endParaRPr lang="en-US"/>
          </a:p>
        </p:txBody>
      </p:sp>
      <p:sp>
        <p:nvSpPr>
          <p:cNvPr id="6" name="Text Placeholder 5">
            <a:extLst>
              <a:ext uri="{FF2B5EF4-FFF2-40B4-BE49-F238E27FC236}">
                <a16:creationId xmlns:a16="http://schemas.microsoft.com/office/drawing/2014/main" id="{B323CD5D-1311-B74B-9A09-C71E4BB6BC94}"/>
              </a:ext>
            </a:extLst>
          </p:cNvPr>
          <p:cNvSpPr>
            <a:spLocks noGrp="1"/>
          </p:cNvSpPr>
          <p:nvPr>
            <p:ph sz="half" idx="17"/>
          </p:nvPr>
        </p:nvSpPr>
        <p:spPr>
          <a:xfrm>
            <a:off x="8148735" y="1169090"/>
            <a:ext cx="3515444" cy="4779223"/>
          </a:xfrm>
        </p:spPr>
        <p:txBody>
          <a:bodyPr>
            <a:normAutofit/>
          </a:bodyPr>
          <a:lstStyle/>
          <a:p>
            <a:pPr marL="0" indent="0">
              <a:lnSpc>
                <a:spcPct val="100000"/>
              </a:lnSpc>
              <a:spcBef>
                <a:spcPts val="0"/>
              </a:spcBef>
              <a:buNone/>
            </a:pPr>
            <a:r>
              <a:rPr lang="en-US" sz="2400"/>
              <a:t>A special “Thank You” </a:t>
            </a:r>
          </a:p>
          <a:p>
            <a:pPr marL="0" indent="0">
              <a:lnSpc>
                <a:spcPct val="100000"/>
              </a:lnSpc>
              <a:spcBef>
                <a:spcPts val="0"/>
              </a:spcBef>
              <a:buNone/>
            </a:pPr>
            <a:r>
              <a:rPr lang="en-US" sz="2400"/>
              <a:t>to Kellie Blair Hardt who shared her journey and expertise with us as we consider how we can take the next steps to support our adult learners.</a:t>
            </a:r>
          </a:p>
        </p:txBody>
      </p:sp>
    </p:spTree>
    <p:extLst>
      <p:ext uri="{BB962C8B-B14F-4D97-AF65-F5344CB8AC3E}">
        <p14:creationId xmlns:p14="http://schemas.microsoft.com/office/powerpoint/2010/main" val="4066498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0D05A27-05E1-6ACA-7E5B-EB8DF4EC94FA}"/>
              </a:ext>
            </a:extLst>
          </p:cNvPr>
          <p:cNvSpPr>
            <a:spLocks noGrp="1"/>
          </p:cNvSpPr>
          <p:nvPr>
            <p:ph type="title"/>
          </p:nvPr>
        </p:nvSpPr>
        <p:spPr>
          <a:xfrm>
            <a:off x="401444" y="525111"/>
            <a:ext cx="11351941" cy="892209"/>
          </a:xfrm>
        </p:spPr>
        <p:txBody>
          <a:bodyPr>
            <a:normAutofit fontScale="90000"/>
          </a:bodyPr>
          <a:lstStyle/>
          <a:p>
            <a:r>
              <a:rPr lang="en-US"/>
              <a:t>Practical Andragogy-Informed Teaching Strategies</a:t>
            </a:r>
            <a:br>
              <a:rPr lang="en-US"/>
            </a:br>
            <a:endParaRPr lang="en-US"/>
          </a:p>
        </p:txBody>
      </p:sp>
      <p:sp>
        <p:nvSpPr>
          <p:cNvPr id="11" name="Content Placeholder 10">
            <a:extLst>
              <a:ext uri="{FF2B5EF4-FFF2-40B4-BE49-F238E27FC236}">
                <a16:creationId xmlns:a16="http://schemas.microsoft.com/office/drawing/2014/main" id="{8C1AA60C-A9D3-7EDC-6593-D8382523946F}"/>
              </a:ext>
            </a:extLst>
          </p:cNvPr>
          <p:cNvSpPr>
            <a:spLocks noGrp="1"/>
          </p:cNvSpPr>
          <p:nvPr>
            <p:ph idx="1"/>
          </p:nvPr>
        </p:nvSpPr>
        <p:spPr>
          <a:xfrm>
            <a:off x="401444" y="1517904"/>
            <a:ext cx="11351941" cy="4356033"/>
          </a:xfrm>
        </p:spPr>
        <p:txBody>
          <a:bodyPr/>
          <a:lstStyle/>
          <a:p>
            <a:pPr marL="0">
              <a:lnSpc>
                <a:spcPct val="150000"/>
              </a:lnSpc>
              <a:spcBef>
                <a:spcPts val="0"/>
              </a:spcBef>
            </a:pPr>
            <a:r>
              <a:rPr lang="en-US"/>
              <a:t>Honor Learner Experience &amp; Reframe Math Identity</a:t>
            </a:r>
          </a:p>
          <a:p>
            <a:pPr marL="0">
              <a:lnSpc>
                <a:spcPct val="150000"/>
              </a:lnSpc>
              <a:spcBef>
                <a:spcPts val="0"/>
              </a:spcBef>
            </a:pPr>
            <a:r>
              <a:rPr lang="en-US"/>
              <a:t>Invite Learners to Talk Through Math</a:t>
            </a:r>
          </a:p>
          <a:p>
            <a:pPr marL="0">
              <a:lnSpc>
                <a:spcPct val="150000"/>
              </a:lnSpc>
              <a:spcBef>
                <a:spcPts val="0"/>
              </a:spcBef>
            </a:pPr>
            <a:r>
              <a:rPr lang="en-US"/>
              <a:t>Allow Extra Processing Time &amp; Reduce Cognitive Load</a:t>
            </a:r>
          </a:p>
          <a:p>
            <a:pPr marL="0">
              <a:lnSpc>
                <a:spcPct val="150000"/>
              </a:lnSpc>
              <a:spcBef>
                <a:spcPts val="0"/>
              </a:spcBef>
            </a:pPr>
            <a:r>
              <a:rPr lang="en-US"/>
              <a:t>Use the TI-30XS Calculator with Intention</a:t>
            </a:r>
          </a:p>
          <a:p>
            <a:pPr marL="0">
              <a:lnSpc>
                <a:spcPct val="150000"/>
              </a:lnSpc>
              <a:spcBef>
                <a:spcPts val="0"/>
              </a:spcBef>
            </a:pPr>
            <a:r>
              <a:rPr lang="en-US"/>
              <a:t>Integrate Assistive Technology &amp; Visual Learning Apps</a:t>
            </a:r>
          </a:p>
          <a:p>
            <a:endParaRPr lang="en-US"/>
          </a:p>
          <a:p>
            <a:endParaRPr lang="en-US"/>
          </a:p>
        </p:txBody>
      </p:sp>
      <p:sp>
        <p:nvSpPr>
          <p:cNvPr id="7" name="Slide Number Placeholder 6">
            <a:extLst>
              <a:ext uri="{FF2B5EF4-FFF2-40B4-BE49-F238E27FC236}">
                <a16:creationId xmlns:a16="http://schemas.microsoft.com/office/drawing/2014/main" id="{496DA1E6-A8B8-1BE2-AF9A-8698F0B4C3DC}"/>
              </a:ext>
            </a:extLst>
          </p:cNvPr>
          <p:cNvSpPr>
            <a:spLocks noGrp="1"/>
          </p:cNvSpPr>
          <p:nvPr>
            <p:ph type="sldNum" sz="quarter" idx="12"/>
          </p:nvPr>
        </p:nvSpPr>
        <p:spPr/>
        <p:txBody>
          <a:bodyPr/>
          <a:lstStyle/>
          <a:p>
            <a:fld id="{BAE26A2A-DE5F-EA41-900F-AB5C4F1D9848}" type="slidenum">
              <a:rPr lang="en-US" smtClean="0"/>
              <a:t>14</a:t>
            </a:fld>
            <a:endParaRPr lang="en-US"/>
          </a:p>
        </p:txBody>
      </p:sp>
    </p:spTree>
    <p:extLst>
      <p:ext uri="{BB962C8B-B14F-4D97-AF65-F5344CB8AC3E}">
        <p14:creationId xmlns:p14="http://schemas.microsoft.com/office/powerpoint/2010/main" val="386758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84BB22-213E-103E-99A0-9CA70C30ECA9}"/>
              </a:ext>
            </a:extLst>
          </p:cNvPr>
          <p:cNvSpPr>
            <a:spLocks noGrp="1"/>
          </p:cNvSpPr>
          <p:nvPr>
            <p:ph type="sldNum" sz="quarter" idx="10"/>
          </p:nvPr>
        </p:nvSpPr>
        <p:spPr>
          <a:xfrm>
            <a:off x="401443" y="6446837"/>
            <a:ext cx="2743200" cy="218070"/>
          </a:xfrm>
        </p:spPr>
        <p:txBody>
          <a:bodyPr anchor="b">
            <a:normAutofit/>
          </a:bodyPr>
          <a:lstStyle/>
          <a:p>
            <a:pPr>
              <a:spcAft>
                <a:spcPts val="600"/>
              </a:spcAft>
            </a:pPr>
            <a:fld id="{BAE26A2A-DE5F-EA41-900F-AB5C4F1D9848}" type="slidenum">
              <a:rPr lang="en-US" smtClean="0"/>
              <a:pPr>
                <a:spcAft>
                  <a:spcPts val="600"/>
                </a:spcAft>
              </a:pPr>
              <a:t>15</a:t>
            </a:fld>
            <a:endParaRPr lang="en-US"/>
          </a:p>
        </p:txBody>
      </p:sp>
      <p:sp>
        <p:nvSpPr>
          <p:cNvPr id="5" name="Title 4">
            <a:extLst>
              <a:ext uri="{FF2B5EF4-FFF2-40B4-BE49-F238E27FC236}">
                <a16:creationId xmlns:a16="http://schemas.microsoft.com/office/drawing/2014/main" id="{280C126C-E56F-48F8-5E37-81E11CA86F16}"/>
              </a:ext>
            </a:extLst>
          </p:cNvPr>
          <p:cNvSpPr>
            <a:spLocks noGrp="1"/>
          </p:cNvSpPr>
          <p:nvPr>
            <p:ph type="title"/>
          </p:nvPr>
        </p:nvSpPr>
        <p:spPr>
          <a:xfrm>
            <a:off x="401450" y="457200"/>
            <a:ext cx="4370583" cy="1943100"/>
          </a:xfrm>
        </p:spPr>
        <p:txBody>
          <a:bodyPr anchor="b">
            <a:normAutofit fontScale="90000"/>
          </a:bodyPr>
          <a:lstStyle/>
          <a:p>
            <a:br>
              <a:rPr lang="en-US" sz="4400"/>
            </a:br>
            <a:br>
              <a:rPr lang="en-US" sz="4400"/>
            </a:br>
            <a:br>
              <a:rPr lang="en-US" sz="4400"/>
            </a:br>
            <a:r>
              <a:rPr lang="en-US" sz="4900"/>
              <a:t>It’s Your Turn</a:t>
            </a:r>
            <a:br>
              <a:rPr lang="en-US"/>
            </a:br>
            <a:br>
              <a:rPr lang="en-US"/>
            </a:br>
            <a:endParaRPr lang="en-US"/>
          </a:p>
        </p:txBody>
      </p:sp>
      <p:sp>
        <p:nvSpPr>
          <p:cNvPr id="13" name="Text Placeholder 4">
            <a:extLst>
              <a:ext uri="{FF2B5EF4-FFF2-40B4-BE49-F238E27FC236}">
                <a16:creationId xmlns:a16="http://schemas.microsoft.com/office/drawing/2014/main" id="{FAACA429-84A9-A7C8-9BEF-4A79413B4D6F}"/>
              </a:ext>
            </a:extLst>
          </p:cNvPr>
          <p:cNvSpPr>
            <a:spLocks noGrp="1"/>
          </p:cNvSpPr>
          <p:nvPr>
            <p:ph type="body" sz="half" idx="2"/>
          </p:nvPr>
        </p:nvSpPr>
        <p:spPr>
          <a:xfrm>
            <a:off x="401450" y="1735282"/>
            <a:ext cx="4370583" cy="4133705"/>
          </a:xfrm>
        </p:spPr>
        <p:txBody>
          <a:bodyPr/>
          <a:lstStyle/>
          <a:p>
            <a:endParaRPr lang="en-US"/>
          </a:p>
        </p:txBody>
      </p:sp>
      <p:graphicFrame>
        <p:nvGraphicFramePr>
          <p:cNvPr id="9" name="Text Placeholder 6">
            <a:extLst>
              <a:ext uri="{FF2B5EF4-FFF2-40B4-BE49-F238E27FC236}">
                <a16:creationId xmlns:a16="http://schemas.microsoft.com/office/drawing/2014/main" id="{6F6C4D36-A42C-CCC2-1EF4-AEEA47FDD269}"/>
              </a:ext>
            </a:extLst>
          </p:cNvPr>
          <p:cNvGraphicFramePr/>
          <p:nvPr>
            <p:extLst>
              <p:ext uri="{D42A27DB-BD31-4B8C-83A1-F6EECF244321}">
                <p14:modId xmlns:p14="http://schemas.microsoft.com/office/powerpoint/2010/main" val="2797152173"/>
              </p:ext>
            </p:extLst>
          </p:nvPr>
        </p:nvGraphicFramePr>
        <p:xfrm>
          <a:off x="5183194" y="457201"/>
          <a:ext cx="6559047" cy="5403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A brain and brain with letters and numbers">
            <a:extLst>
              <a:ext uri="{FF2B5EF4-FFF2-40B4-BE49-F238E27FC236}">
                <a16:creationId xmlns:a16="http://schemas.microsoft.com/office/drawing/2014/main" id="{5DB7C42F-620D-40F7-27DF-526887F4C8F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08615" y="1735282"/>
            <a:ext cx="4556252" cy="4125779"/>
          </a:xfrm>
          <a:prstGeom prst="rect">
            <a:avLst/>
          </a:prstGeom>
        </p:spPr>
      </p:pic>
    </p:spTree>
    <p:extLst>
      <p:ext uri="{BB962C8B-B14F-4D97-AF65-F5344CB8AC3E}">
        <p14:creationId xmlns:p14="http://schemas.microsoft.com/office/powerpoint/2010/main" val="207010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42382E7-3FA2-9BF1-5773-6ACD13A94DAD}"/>
              </a:ext>
            </a:extLst>
          </p:cNvPr>
          <p:cNvSpPr>
            <a:spLocks noGrp="1"/>
          </p:cNvSpPr>
          <p:nvPr>
            <p:ph sz="quarter" idx="14"/>
          </p:nvPr>
        </p:nvSpPr>
        <p:spPr/>
        <p:txBody>
          <a:bodyPr>
            <a:normAutofit fontScale="55000" lnSpcReduction="20000"/>
          </a:bodyPr>
          <a:lstStyle/>
          <a:p>
            <a:endParaRPr lang="en-US"/>
          </a:p>
        </p:txBody>
      </p:sp>
      <p:sp>
        <p:nvSpPr>
          <p:cNvPr id="10" name="Content Placeholder 9">
            <a:extLst>
              <a:ext uri="{FF2B5EF4-FFF2-40B4-BE49-F238E27FC236}">
                <a16:creationId xmlns:a16="http://schemas.microsoft.com/office/drawing/2014/main" id="{903A6001-0B4E-E226-F1DC-B538DD5398A9}"/>
              </a:ext>
            </a:extLst>
          </p:cNvPr>
          <p:cNvSpPr>
            <a:spLocks noGrp="1"/>
          </p:cNvSpPr>
          <p:nvPr>
            <p:ph sz="quarter" idx="15"/>
          </p:nvPr>
        </p:nvSpPr>
        <p:spPr/>
        <p:txBody>
          <a:bodyPr>
            <a:normAutofit fontScale="55000" lnSpcReduction="20000"/>
          </a:bodyPr>
          <a:lstStyle/>
          <a:p>
            <a:endParaRPr lang="en-US"/>
          </a:p>
        </p:txBody>
      </p:sp>
      <p:sp>
        <p:nvSpPr>
          <p:cNvPr id="8" name="Content Placeholder 7">
            <a:extLst>
              <a:ext uri="{FF2B5EF4-FFF2-40B4-BE49-F238E27FC236}">
                <a16:creationId xmlns:a16="http://schemas.microsoft.com/office/drawing/2014/main" id="{14DA0F79-F423-3632-1D8B-8BCFD2CCEFA4}"/>
              </a:ext>
            </a:extLst>
          </p:cNvPr>
          <p:cNvSpPr>
            <a:spLocks noGrp="1"/>
          </p:cNvSpPr>
          <p:nvPr>
            <p:ph sz="half" idx="13"/>
          </p:nvPr>
        </p:nvSpPr>
        <p:spPr>
          <a:xfrm>
            <a:off x="4275996" y="1833118"/>
            <a:ext cx="3511296" cy="4054727"/>
          </a:xfrm>
        </p:spPr>
        <p:txBody>
          <a:bodyPr/>
          <a:lstStyle/>
          <a:p>
            <a:pPr marL="0" indent="0" algn="ctr">
              <a:buNone/>
            </a:pPr>
            <a:r>
              <a:rPr lang="en-US" b="1"/>
              <a:t>Jean Perrini</a:t>
            </a:r>
          </a:p>
          <a:p>
            <a:pPr marL="0" indent="0" algn="ctr">
              <a:buNone/>
            </a:pPr>
            <a:r>
              <a:rPr lang="en-US" sz="1800"/>
              <a:t>Lead Teacher</a:t>
            </a:r>
          </a:p>
          <a:p>
            <a:pPr marL="0" indent="0" algn="ctr">
              <a:buNone/>
            </a:pPr>
            <a:r>
              <a:rPr lang="en-US" sz="1800"/>
              <a:t>Workforce Development and Adult Education</a:t>
            </a:r>
          </a:p>
          <a:p>
            <a:pPr marL="0" indent="0" algn="ctr">
              <a:buNone/>
            </a:pPr>
            <a:r>
              <a:rPr lang="en-US" sz="1800"/>
              <a:t>Maryland Department of Labor</a:t>
            </a:r>
          </a:p>
          <a:p>
            <a:r>
              <a:rPr lang="en-US" sz="1800"/>
              <a:t>jean.perrini</a:t>
            </a:r>
            <a:r>
              <a:rPr lang="en-US" sz="1800">
                <a:hlinkClick r:id="rId2" tooltip="mailto:email.email@maryland.gov"/>
              </a:rPr>
              <a:t>@maryland.gov</a:t>
            </a:r>
            <a:endParaRPr lang="en-US" sz="1800"/>
          </a:p>
          <a:p>
            <a:r>
              <a:rPr lang="en-US" sz="1800"/>
              <a:t>410-379-6283(O)</a:t>
            </a:r>
          </a:p>
          <a:p>
            <a:pPr marL="0" indent="0" algn="ctr">
              <a:buNone/>
            </a:pPr>
            <a:endParaRPr lang="en-US"/>
          </a:p>
          <a:p>
            <a:pPr marL="0" indent="0">
              <a:buNone/>
            </a:pPr>
            <a:endParaRPr lang="en-US"/>
          </a:p>
          <a:p>
            <a:pPr marL="0" indent="0" algn="ctr">
              <a:buNone/>
            </a:pPr>
            <a:endParaRPr lang="en-US" b="1"/>
          </a:p>
        </p:txBody>
      </p:sp>
      <p:sp>
        <p:nvSpPr>
          <p:cNvPr id="6" name="Title 5">
            <a:extLst>
              <a:ext uri="{FF2B5EF4-FFF2-40B4-BE49-F238E27FC236}">
                <a16:creationId xmlns:a16="http://schemas.microsoft.com/office/drawing/2014/main" id="{84EA4EC0-1867-B6F7-8CB4-FF63666DAB9A}"/>
              </a:ext>
            </a:extLst>
          </p:cNvPr>
          <p:cNvSpPr>
            <a:spLocks noGrp="1"/>
          </p:cNvSpPr>
          <p:nvPr>
            <p:ph type="title"/>
          </p:nvPr>
        </p:nvSpPr>
        <p:spPr/>
        <p:txBody>
          <a:bodyPr/>
          <a:lstStyle/>
          <a:p>
            <a:r>
              <a:rPr lang="en-US"/>
              <a:t>Thank you!</a:t>
            </a:r>
          </a:p>
        </p:txBody>
      </p:sp>
      <p:sp>
        <p:nvSpPr>
          <p:cNvPr id="7" name="Content Placeholder 6">
            <a:extLst>
              <a:ext uri="{FF2B5EF4-FFF2-40B4-BE49-F238E27FC236}">
                <a16:creationId xmlns:a16="http://schemas.microsoft.com/office/drawing/2014/main" id="{1630CBB3-EDAD-AC15-655C-773A64D9B48A}"/>
              </a:ext>
            </a:extLst>
          </p:cNvPr>
          <p:cNvSpPr>
            <a:spLocks noGrp="1"/>
          </p:cNvSpPr>
          <p:nvPr>
            <p:ph sz="half" idx="1"/>
          </p:nvPr>
        </p:nvSpPr>
        <p:spPr/>
        <p:txBody>
          <a:bodyPr>
            <a:normAutofit/>
          </a:bodyPr>
          <a:lstStyle/>
          <a:p>
            <a:pPr marL="0" indent="0" algn="ctr">
              <a:buNone/>
            </a:pPr>
            <a:r>
              <a:rPr lang="en-US" sz="1800" b="1"/>
              <a:t>Kellie B. Hardt</a:t>
            </a:r>
          </a:p>
          <a:p>
            <a:pPr marL="0" indent="0" algn="ctr">
              <a:buNone/>
            </a:pPr>
            <a:endParaRPr lang="en-US" sz="1800" b="1"/>
          </a:p>
          <a:p>
            <a:pPr marL="0" indent="0" algn="ctr">
              <a:buNone/>
            </a:pPr>
            <a:r>
              <a:rPr lang="en-US" sz="1800"/>
              <a:t>Dyscalculia in Adult Education &amp; GED Math</a:t>
            </a:r>
          </a:p>
          <a:p>
            <a:pPr marL="0" indent="0" algn="ctr">
              <a:buNone/>
            </a:pPr>
            <a:endParaRPr lang="en-US" sz="1800" b="1"/>
          </a:p>
          <a:p>
            <a:pPr marL="0" indent="0" algn="ctr">
              <a:buNone/>
            </a:pPr>
            <a:r>
              <a:rPr lang="en-US" sz="1800"/>
              <a:t>Hardt2Heart Adult Education Services, LLC </a:t>
            </a:r>
          </a:p>
          <a:p>
            <a:pPr marL="0" indent="0" algn="ctr">
              <a:buNone/>
            </a:pPr>
            <a:r>
              <a:rPr lang="en-US" sz="1800"/>
              <a:t>E-mail: hardt2heart75@gmail.com </a:t>
            </a:r>
          </a:p>
          <a:p>
            <a:pPr marL="0" indent="0" algn="ctr">
              <a:buNone/>
            </a:pPr>
            <a:r>
              <a:rPr lang="en-US" sz="1800"/>
              <a:t>or </a:t>
            </a:r>
          </a:p>
          <a:p>
            <a:pPr marL="0" indent="0" algn="ctr">
              <a:buNone/>
            </a:pPr>
            <a:r>
              <a:rPr lang="en-US" sz="1800"/>
              <a:t>ged2phd75@gmail.com</a:t>
            </a:r>
            <a:endParaRPr lang="en-US"/>
          </a:p>
        </p:txBody>
      </p:sp>
      <p:sp>
        <p:nvSpPr>
          <p:cNvPr id="3" name="Slide Number Placeholder 2">
            <a:extLst>
              <a:ext uri="{FF2B5EF4-FFF2-40B4-BE49-F238E27FC236}">
                <a16:creationId xmlns:a16="http://schemas.microsoft.com/office/drawing/2014/main" id="{472CDFC5-8570-0E0C-A03E-067114AA1457}"/>
              </a:ext>
            </a:extLst>
          </p:cNvPr>
          <p:cNvSpPr>
            <a:spLocks noGrp="1"/>
          </p:cNvSpPr>
          <p:nvPr>
            <p:ph type="sldNum" sz="quarter" idx="12"/>
          </p:nvPr>
        </p:nvSpPr>
        <p:spPr/>
        <p:txBody>
          <a:bodyPr/>
          <a:lstStyle/>
          <a:p>
            <a:fld id="{BAE26A2A-DE5F-EA41-900F-AB5C4F1D9848}" type="slidenum">
              <a:rPr lang="en-US" smtClean="0"/>
              <a:pPr/>
              <a:t>16</a:t>
            </a:fld>
            <a:endParaRPr lang="en-US"/>
          </a:p>
        </p:txBody>
      </p:sp>
      <p:sp>
        <p:nvSpPr>
          <p:cNvPr id="11" name="Content Placeholder 10">
            <a:extLst>
              <a:ext uri="{FF2B5EF4-FFF2-40B4-BE49-F238E27FC236}">
                <a16:creationId xmlns:a16="http://schemas.microsoft.com/office/drawing/2014/main" id="{17C20CB9-60F7-3FDE-B9B9-B9945275A1CB}"/>
              </a:ext>
            </a:extLst>
          </p:cNvPr>
          <p:cNvSpPr>
            <a:spLocks noGrp="1"/>
          </p:cNvSpPr>
          <p:nvPr>
            <p:ph sz="quarter" idx="16"/>
          </p:nvPr>
        </p:nvSpPr>
        <p:spPr/>
        <p:txBody>
          <a:bodyPr>
            <a:normAutofit fontScale="55000" lnSpcReduction="20000"/>
          </a:bodyPr>
          <a:lstStyle/>
          <a:p>
            <a:endParaRPr lang="en-US"/>
          </a:p>
        </p:txBody>
      </p:sp>
      <p:sp>
        <p:nvSpPr>
          <p:cNvPr id="12" name="Content Placeholder 11">
            <a:extLst>
              <a:ext uri="{FF2B5EF4-FFF2-40B4-BE49-F238E27FC236}">
                <a16:creationId xmlns:a16="http://schemas.microsoft.com/office/drawing/2014/main" id="{F51469F6-AE2D-2B65-FAE9-F75A99BDEDD9}"/>
              </a:ext>
            </a:extLst>
          </p:cNvPr>
          <p:cNvSpPr>
            <a:spLocks noGrp="1"/>
          </p:cNvSpPr>
          <p:nvPr>
            <p:ph sz="half" idx="17"/>
          </p:nvPr>
        </p:nvSpPr>
        <p:spPr>
          <a:xfrm>
            <a:off x="8148735" y="1833118"/>
            <a:ext cx="3515444" cy="4047953"/>
          </a:xfrm>
        </p:spPr>
        <p:txBody>
          <a:bodyPr/>
          <a:lstStyle/>
          <a:p>
            <a:pPr marL="0" indent="0" algn="ctr">
              <a:buNone/>
            </a:pPr>
            <a:r>
              <a:rPr lang="en-US" b="1"/>
              <a:t>Debi Faucette</a:t>
            </a:r>
          </a:p>
          <a:p>
            <a:pPr marL="0" indent="0" algn="ctr">
              <a:buNone/>
            </a:pPr>
            <a:endParaRPr lang="en-US" b="1"/>
          </a:p>
          <a:p>
            <a:pPr marL="0" indent="0" algn="ctr">
              <a:buNone/>
            </a:pPr>
            <a:r>
              <a:rPr lang="en-US" sz="1800"/>
              <a:t>GED Testing Service</a:t>
            </a:r>
          </a:p>
          <a:p>
            <a:pPr marL="0" indent="0" algn="ctr">
              <a:buNone/>
            </a:pPr>
            <a:endParaRPr lang="en-US" sz="1800"/>
          </a:p>
          <a:p>
            <a:pPr marL="0" indent="0" algn="ctr">
              <a:buNone/>
            </a:pPr>
            <a:r>
              <a:rPr lang="en-US" sz="1800"/>
              <a:t>Concluding 35 years</a:t>
            </a:r>
          </a:p>
          <a:p>
            <a:pPr marL="0" indent="0" algn="ctr">
              <a:buNone/>
            </a:pPr>
            <a:r>
              <a:rPr lang="en-US" sz="1800"/>
              <a:t>in Adult Education</a:t>
            </a:r>
          </a:p>
          <a:p>
            <a:pPr marL="0" indent="0" algn="ctr">
              <a:buNone/>
            </a:pPr>
            <a:r>
              <a:rPr lang="en-US" sz="1800"/>
              <a:t>August 29, 2025</a:t>
            </a:r>
          </a:p>
        </p:txBody>
      </p:sp>
      <p:pic>
        <p:nvPicPr>
          <p:cNvPr id="13" name="Picture 12">
            <a:extLst>
              <a:ext uri="{FF2B5EF4-FFF2-40B4-BE49-F238E27FC236}">
                <a16:creationId xmlns:a16="http://schemas.microsoft.com/office/drawing/2014/main" id="{A5E6C9B3-4631-69DD-9B1C-FDF76A48C595}"/>
              </a:ext>
            </a:extLst>
          </p:cNvPr>
          <p:cNvPicPr>
            <a:picLocks noChangeAspect="1"/>
          </p:cNvPicPr>
          <p:nvPr/>
        </p:nvPicPr>
        <p:blipFill>
          <a:blip r:embed="rId3"/>
          <a:stretch>
            <a:fillRect/>
          </a:stretch>
        </p:blipFill>
        <p:spPr>
          <a:xfrm>
            <a:off x="401441" y="2061718"/>
            <a:ext cx="792549" cy="725487"/>
          </a:xfrm>
          <a:prstGeom prst="rect">
            <a:avLst/>
          </a:prstGeom>
        </p:spPr>
      </p:pic>
      <p:pic>
        <p:nvPicPr>
          <p:cNvPr id="14" name="Picture 13">
            <a:extLst>
              <a:ext uri="{FF2B5EF4-FFF2-40B4-BE49-F238E27FC236}">
                <a16:creationId xmlns:a16="http://schemas.microsoft.com/office/drawing/2014/main" id="{7B107861-E2AF-9B36-65CD-DE642C9C0358}"/>
              </a:ext>
            </a:extLst>
          </p:cNvPr>
          <p:cNvPicPr>
            <a:picLocks noChangeAspect="1"/>
          </p:cNvPicPr>
          <p:nvPr/>
        </p:nvPicPr>
        <p:blipFill>
          <a:blip r:embed="rId3"/>
          <a:stretch>
            <a:fillRect/>
          </a:stretch>
        </p:blipFill>
        <p:spPr>
          <a:xfrm>
            <a:off x="3144643" y="2054941"/>
            <a:ext cx="792549" cy="725487"/>
          </a:xfrm>
          <a:prstGeom prst="rect">
            <a:avLst/>
          </a:prstGeom>
        </p:spPr>
      </p:pic>
      <p:pic>
        <p:nvPicPr>
          <p:cNvPr id="16" name="Picture 15">
            <a:extLst>
              <a:ext uri="{FF2B5EF4-FFF2-40B4-BE49-F238E27FC236}">
                <a16:creationId xmlns:a16="http://schemas.microsoft.com/office/drawing/2014/main" id="{74E5DE2C-D74D-5CB3-69F1-77852E87F589}"/>
              </a:ext>
            </a:extLst>
          </p:cNvPr>
          <p:cNvPicPr>
            <a:picLocks noChangeAspect="1"/>
          </p:cNvPicPr>
          <p:nvPr/>
        </p:nvPicPr>
        <p:blipFill>
          <a:blip r:embed="rId4"/>
          <a:stretch>
            <a:fillRect/>
          </a:stretch>
        </p:blipFill>
        <p:spPr>
          <a:xfrm>
            <a:off x="9038001" y="4723131"/>
            <a:ext cx="1736912" cy="1157940"/>
          </a:xfrm>
          <a:prstGeom prst="rect">
            <a:avLst/>
          </a:prstGeom>
        </p:spPr>
      </p:pic>
      <p:pic>
        <p:nvPicPr>
          <p:cNvPr id="18" name="Picture 17">
            <a:extLst>
              <a:ext uri="{FF2B5EF4-FFF2-40B4-BE49-F238E27FC236}">
                <a16:creationId xmlns:a16="http://schemas.microsoft.com/office/drawing/2014/main" id="{8FA6D839-5AB5-3E7E-5CE6-266AAD972254}"/>
              </a:ext>
            </a:extLst>
          </p:cNvPr>
          <p:cNvPicPr>
            <a:picLocks noChangeAspect="1"/>
          </p:cNvPicPr>
          <p:nvPr/>
        </p:nvPicPr>
        <p:blipFill>
          <a:blip r:embed="rId5"/>
          <a:stretch>
            <a:fillRect/>
          </a:stretch>
        </p:blipFill>
        <p:spPr>
          <a:xfrm>
            <a:off x="5347885" y="4617720"/>
            <a:ext cx="1371670" cy="1104957"/>
          </a:xfrm>
          <a:prstGeom prst="rect">
            <a:avLst/>
          </a:prstGeom>
        </p:spPr>
      </p:pic>
    </p:spTree>
    <p:extLst>
      <p:ext uri="{BB962C8B-B14F-4D97-AF65-F5344CB8AC3E}">
        <p14:creationId xmlns:p14="http://schemas.microsoft.com/office/powerpoint/2010/main" val="3470242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982-236C-A0AF-F847-389616A6DC4C}"/>
              </a:ext>
            </a:extLst>
          </p:cNvPr>
          <p:cNvSpPr>
            <a:spLocks noGrp="1"/>
          </p:cNvSpPr>
          <p:nvPr>
            <p:ph type="title"/>
          </p:nvPr>
        </p:nvSpPr>
        <p:spPr/>
        <p:txBody>
          <a:bodyPr/>
          <a:lstStyle/>
          <a:p>
            <a:br>
              <a:rPr lang="en-US">
                <a:latin typeface="Arial"/>
                <a:cs typeface="Arial"/>
              </a:rPr>
            </a:br>
            <a:r>
              <a:rPr lang="en-US">
                <a:latin typeface="Arial"/>
                <a:cs typeface="Arial"/>
              </a:rPr>
              <a:t>Session Survey</a:t>
            </a:r>
            <a:endParaRPr lang="en-US"/>
          </a:p>
        </p:txBody>
      </p:sp>
      <p:pic>
        <p:nvPicPr>
          <p:cNvPr id="7" name="Picture Placeholder 6">
            <a:extLst>
              <a:ext uri="{FF2B5EF4-FFF2-40B4-BE49-F238E27FC236}">
                <a16:creationId xmlns:a16="http://schemas.microsoft.com/office/drawing/2014/main" id="{290A71BD-1337-06B0-AF85-B5C19B315003}"/>
              </a:ext>
            </a:extLst>
          </p:cNvPr>
          <p:cNvPicPr>
            <a:picLocks noGrp="1" noChangeAspect="1"/>
          </p:cNvPicPr>
          <p:nvPr>
            <p:ph type="pic" idx="1"/>
          </p:nvPr>
        </p:nvPicPr>
        <p:blipFill rotWithShape="1">
          <a:blip r:embed="rId2"/>
          <a:srcRect l="-3720" t="-1577" r="-5047" b="2771"/>
          <a:stretch/>
        </p:blipFill>
        <p:spPr>
          <a:xfrm>
            <a:off x="5183194" y="457201"/>
            <a:ext cx="6559047" cy="5403850"/>
          </a:xfrm>
        </p:spPr>
      </p:pic>
      <p:sp>
        <p:nvSpPr>
          <p:cNvPr id="4" name="Text Placeholder 3">
            <a:extLst>
              <a:ext uri="{FF2B5EF4-FFF2-40B4-BE49-F238E27FC236}">
                <a16:creationId xmlns:a16="http://schemas.microsoft.com/office/drawing/2014/main" id="{95A72576-C4B0-00A7-78F3-75A6078E0F24}"/>
              </a:ext>
            </a:extLst>
          </p:cNvPr>
          <p:cNvSpPr>
            <a:spLocks noGrp="1"/>
          </p:cNvSpPr>
          <p:nvPr>
            <p:ph type="body" sz="half" idx="2"/>
          </p:nvPr>
        </p:nvSpPr>
        <p:spPr>
          <a:xfrm>
            <a:off x="401450" y="2196790"/>
            <a:ext cx="4370583" cy="1089874"/>
          </a:xfrm>
        </p:spPr>
        <p:txBody>
          <a:bodyPr vert="horz" lIns="0" tIns="91440" rIns="0" bIns="0" rtlCol="0" anchor="t">
            <a:normAutofit/>
          </a:bodyPr>
          <a:lstStyle/>
          <a:p>
            <a:r>
              <a:rPr lang="en-US">
                <a:latin typeface="Arial"/>
                <a:cs typeface="Arial"/>
              </a:rPr>
              <a:t>Your feedback is important. Please scan the QR code below to rate this session. </a:t>
            </a:r>
            <a:endParaRPr lang="en-US"/>
          </a:p>
        </p:txBody>
      </p:sp>
      <p:sp>
        <p:nvSpPr>
          <p:cNvPr id="5" name="Slide Number Placeholder 4">
            <a:extLst>
              <a:ext uri="{FF2B5EF4-FFF2-40B4-BE49-F238E27FC236}">
                <a16:creationId xmlns:a16="http://schemas.microsoft.com/office/drawing/2014/main" id="{2EBCDA83-BDD3-D167-10C3-FB2A11634CBD}"/>
              </a:ext>
            </a:extLst>
          </p:cNvPr>
          <p:cNvSpPr>
            <a:spLocks noGrp="1"/>
          </p:cNvSpPr>
          <p:nvPr>
            <p:ph type="sldNum" sz="quarter" idx="10"/>
          </p:nvPr>
        </p:nvSpPr>
        <p:spPr/>
        <p:txBody>
          <a:bodyPr/>
          <a:lstStyle/>
          <a:p>
            <a:fld id="{BAE26A2A-DE5F-EA41-900F-AB5C4F1D9848}" type="slidenum">
              <a:rPr lang="en-US" smtClean="0"/>
              <a:pPr/>
              <a:t>17</a:t>
            </a:fld>
            <a:endParaRPr lang="en-US"/>
          </a:p>
        </p:txBody>
      </p:sp>
      <p:pic>
        <p:nvPicPr>
          <p:cNvPr id="3" name="Picture 2">
            <a:extLst>
              <a:ext uri="{FF2B5EF4-FFF2-40B4-BE49-F238E27FC236}">
                <a16:creationId xmlns:a16="http://schemas.microsoft.com/office/drawing/2014/main" id="{78045979-7D75-70DF-01C6-C91172E4F87F}"/>
              </a:ext>
            </a:extLst>
          </p:cNvPr>
          <p:cNvPicPr>
            <a:picLocks noChangeAspect="1"/>
          </p:cNvPicPr>
          <p:nvPr/>
        </p:nvPicPr>
        <p:blipFill>
          <a:blip r:embed="rId3"/>
          <a:stretch>
            <a:fillRect/>
          </a:stretch>
        </p:blipFill>
        <p:spPr>
          <a:xfrm>
            <a:off x="1072896" y="3426054"/>
            <a:ext cx="2438400" cy="2438400"/>
          </a:xfrm>
          <a:prstGeom prst="rect">
            <a:avLst/>
          </a:prstGeom>
        </p:spPr>
      </p:pic>
    </p:spTree>
    <p:extLst>
      <p:ext uri="{BB962C8B-B14F-4D97-AF65-F5344CB8AC3E}">
        <p14:creationId xmlns:p14="http://schemas.microsoft.com/office/powerpoint/2010/main" val="361240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60157B-47BA-42CB-FEBD-F6D52D6C83EE}"/>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CB40F57F-588D-5D80-2939-9BA26CD40159}"/>
              </a:ext>
            </a:extLst>
          </p:cNvPr>
          <p:cNvSpPr>
            <a:spLocks noGrp="1"/>
          </p:cNvSpPr>
          <p:nvPr>
            <p:ph idx="1"/>
          </p:nvPr>
        </p:nvSpPr>
        <p:spPr/>
        <p:txBody>
          <a:bodyPr/>
          <a:lstStyle/>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sz="4800" b="1" dirty="0"/>
              <a:t>Additional Information</a:t>
            </a:r>
          </a:p>
          <a:p>
            <a:endParaRPr lang="en-US" dirty="0"/>
          </a:p>
        </p:txBody>
      </p:sp>
      <p:sp>
        <p:nvSpPr>
          <p:cNvPr id="5" name="Slide Number Placeholder 4">
            <a:extLst>
              <a:ext uri="{FF2B5EF4-FFF2-40B4-BE49-F238E27FC236}">
                <a16:creationId xmlns:a16="http://schemas.microsoft.com/office/drawing/2014/main" id="{8A2069BF-7F64-2F35-7E19-9F32A92859DE}"/>
              </a:ext>
            </a:extLst>
          </p:cNvPr>
          <p:cNvSpPr>
            <a:spLocks noGrp="1"/>
          </p:cNvSpPr>
          <p:nvPr>
            <p:ph type="sldNum" sz="quarter" idx="12"/>
          </p:nvPr>
        </p:nvSpPr>
        <p:spPr/>
        <p:txBody>
          <a:bodyPr/>
          <a:lstStyle/>
          <a:p>
            <a:fld id="{BAE26A2A-DE5F-EA41-900F-AB5C4F1D9848}" type="slidenum">
              <a:rPr lang="en-US" smtClean="0"/>
              <a:pPr/>
              <a:t>18</a:t>
            </a:fld>
            <a:endParaRPr lang="en-US"/>
          </a:p>
        </p:txBody>
      </p:sp>
    </p:spTree>
    <p:extLst>
      <p:ext uri="{BB962C8B-B14F-4D97-AF65-F5344CB8AC3E}">
        <p14:creationId xmlns:p14="http://schemas.microsoft.com/office/powerpoint/2010/main" val="3577205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83737-8E5C-D1F3-D810-0BEB99C69963}"/>
              </a:ext>
            </a:extLst>
          </p:cNvPr>
          <p:cNvSpPr>
            <a:spLocks noGrp="1"/>
          </p:cNvSpPr>
          <p:nvPr>
            <p:ph type="title"/>
          </p:nvPr>
        </p:nvSpPr>
        <p:spPr>
          <a:xfrm>
            <a:off x="401443" y="333516"/>
            <a:ext cx="11351941" cy="641216"/>
          </a:xfrm>
        </p:spPr>
        <p:txBody>
          <a:bodyPr/>
          <a:lstStyle/>
          <a:p>
            <a:r>
              <a:rPr lang="en-US"/>
              <a:t>Dyslexia</a:t>
            </a:r>
          </a:p>
        </p:txBody>
      </p:sp>
      <p:sp>
        <p:nvSpPr>
          <p:cNvPr id="4" name="Slide Number Placeholder 3">
            <a:extLst>
              <a:ext uri="{FF2B5EF4-FFF2-40B4-BE49-F238E27FC236}">
                <a16:creationId xmlns:a16="http://schemas.microsoft.com/office/drawing/2014/main" id="{E198B23D-9298-C97D-F8A0-FBB60417268F}"/>
              </a:ext>
            </a:extLst>
          </p:cNvPr>
          <p:cNvSpPr>
            <a:spLocks noGrp="1"/>
          </p:cNvSpPr>
          <p:nvPr>
            <p:ph type="sldNum" sz="quarter" idx="12"/>
          </p:nvPr>
        </p:nvSpPr>
        <p:spPr/>
        <p:txBody>
          <a:bodyPr/>
          <a:lstStyle/>
          <a:p>
            <a:fld id="{BAE26A2A-DE5F-EA41-900F-AB5C4F1D9848}" type="slidenum">
              <a:rPr lang="en-US" smtClean="0"/>
              <a:t>19</a:t>
            </a:fld>
            <a:endParaRPr lang="en-US"/>
          </a:p>
        </p:txBody>
      </p:sp>
      <p:pic>
        <p:nvPicPr>
          <p:cNvPr id="1026" name="Picture 2" descr="PPT - Dyslexia – a definition PowerPoint Presentation, free download ...">
            <a:extLst>
              <a:ext uri="{FF2B5EF4-FFF2-40B4-BE49-F238E27FC236}">
                <a16:creationId xmlns:a16="http://schemas.microsoft.com/office/drawing/2014/main" id="{E904BEFC-62B7-6B05-DD85-EBB54F69D9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5893" y="1237796"/>
            <a:ext cx="5397500" cy="4048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PT - Dyslexia – a definition PowerPoint Presentation, free download ...">
            <a:extLst>
              <a:ext uri="{FF2B5EF4-FFF2-40B4-BE49-F238E27FC236}">
                <a16:creationId xmlns:a16="http://schemas.microsoft.com/office/drawing/2014/main" id="{7797E16B-9C12-9489-8363-D3BC9E36E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064" y="1237795"/>
            <a:ext cx="53975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52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18B0-5A77-06DD-04AF-9BD425E9E594}"/>
              </a:ext>
            </a:extLst>
          </p:cNvPr>
          <p:cNvSpPr>
            <a:spLocks noGrp="1"/>
          </p:cNvSpPr>
          <p:nvPr>
            <p:ph type="title"/>
          </p:nvPr>
        </p:nvSpPr>
        <p:spPr>
          <a:xfrm>
            <a:off x="401443" y="211210"/>
            <a:ext cx="11351941" cy="1165587"/>
          </a:xfrm>
        </p:spPr>
        <p:txBody>
          <a:bodyPr>
            <a:normAutofit/>
          </a:bodyPr>
          <a:lstStyle/>
          <a:p>
            <a:pPr algn="ctr"/>
            <a:r>
              <a:rPr lang="en-US" sz="6000"/>
              <a:t>Welcome</a:t>
            </a:r>
          </a:p>
        </p:txBody>
      </p:sp>
      <p:sp>
        <p:nvSpPr>
          <p:cNvPr id="3" name="Slide Number Placeholder 2">
            <a:extLst>
              <a:ext uri="{FF2B5EF4-FFF2-40B4-BE49-F238E27FC236}">
                <a16:creationId xmlns:a16="http://schemas.microsoft.com/office/drawing/2014/main" id="{7215C6E1-7A30-42E9-B303-C0F99052C941}"/>
              </a:ext>
            </a:extLst>
          </p:cNvPr>
          <p:cNvSpPr>
            <a:spLocks noGrp="1"/>
          </p:cNvSpPr>
          <p:nvPr>
            <p:ph type="sldNum" sz="quarter" idx="12"/>
          </p:nvPr>
        </p:nvSpPr>
        <p:spPr/>
        <p:txBody>
          <a:bodyPr/>
          <a:lstStyle/>
          <a:p>
            <a:fld id="{BAE26A2A-DE5F-EA41-900F-AB5C4F1D9848}" type="slidenum">
              <a:rPr lang="en-US" smtClean="0"/>
              <a:t>2</a:t>
            </a:fld>
            <a:endParaRPr lang="en-US"/>
          </a:p>
        </p:txBody>
      </p:sp>
      <p:graphicFrame>
        <p:nvGraphicFramePr>
          <p:cNvPr id="6" name="Diagram 5">
            <a:extLst>
              <a:ext uri="{FF2B5EF4-FFF2-40B4-BE49-F238E27FC236}">
                <a16:creationId xmlns:a16="http://schemas.microsoft.com/office/drawing/2014/main" id="{C0E5105F-9570-FAC9-50CB-6115A51B26B0}"/>
              </a:ext>
            </a:extLst>
          </p:cNvPr>
          <p:cNvGraphicFramePr/>
          <p:nvPr>
            <p:extLst>
              <p:ext uri="{D42A27DB-BD31-4B8C-83A1-F6EECF244321}">
                <p14:modId xmlns:p14="http://schemas.microsoft.com/office/powerpoint/2010/main" val="2784725663"/>
              </p:ext>
            </p:extLst>
          </p:nvPr>
        </p:nvGraphicFramePr>
        <p:xfrm>
          <a:off x="742384" y="1118796"/>
          <a:ext cx="10339058" cy="4870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8381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E98D-8725-4A4C-ADAF-66B0BBF517D2}"/>
              </a:ext>
            </a:extLst>
          </p:cNvPr>
          <p:cNvSpPr>
            <a:spLocks noGrp="1"/>
          </p:cNvSpPr>
          <p:nvPr>
            <p:ph type="title"/>
          </p:nvPr>
        </p:nvSpPr>
        <p:spPr/>
        <p:txBody>
          <a:bodyPr/>
          <a:lstStyle/>
          <a:p>
            <a:r>
              <a:rPr lang="en-US"/>
              <a:t>Examples of Dyscalculia in Adult Learners</a:t>
            </a:r>
          </a:p>
        </p:txBody>
      </p:sp>
      <p:sp>
        <p:nvSpPr>
          <p:cNvPr id="3" name="Content Placeholder 2">
            <a:extLst>
              <a:ext uri="{FF2B5EF4-FFF2-40B4-BE49-F238E27FC236}">
                <a16:creationId xmlns:a16="http://schemas.microsoft.com/office/drawing/2014/main" id="{76E18734-41FE-6B4C-8214-748E5CE5D7BE}"/>
              </a:ext>
            </a:extLst>
          </p:cNvPr>
          <p:cNvSpPr>
            <a:spLocks noGrp="1"/>
          </p:cNvSpPr>
          <p:nvPr>
            <p:ph idx="1"/>
          </p:nvPr>
        </p:nvSpPr>
        <p:spPr/>
        <p:txBody>
          <a:bodyPr/>
          <a:lstStyle/>
          <a:p>
            <a:r>
              <a:rPr lang="en-US"/>
              <a:t>Making Change</a:t>
            </a:r>
          </a:p>
        </p:txBody>
      </p:sp>
      <p:sp>
        <p:nvSpPr>
          <p:cNvPr id="4" name="Slide Number Placeholder 3">
            <a:extLst>
              <a:ext uri="{FF2B5EF4-FFF2-40B4-BE49-F238E27FC236}">
                <a16:creationId xmlns:a16="http://schemas.microsoft.com/office/drawing/2014/main" id="{1BE42DD4-BE94-7B4F-831A-0DCE3863716C}"/>
              </a:ext>
            </a:extLst>
          </p:cNvPr>
          <p:cNvSpPr>
            <a:spLocks noGrp="1"/>
          </p:cNvSpPr>
          <p:nvPr>
            <p:ph type="sldNum" sz="quarter" idx="12"/>
          </p:nvPr>
        </p:nvSpPr>
        <p:spPr/>
        <p:txBody>
          <a:bodyPr/>
          <a:lstStyle/>
          <a:p>
            <a:fld id="{BAE26A2A-DE5F-EA41-900F-AB5C4F1D9848}" type="slidenum">
              <a:rPr lang="en-US" smtClean="0"/>
              <a:t>20</a:t>
            </a:fld>
            <a:endParaRPr lang="en-US"/>
          </a:p>
        </p:txBody>
      </p:sp>
      <p:pic>
        <p:nvPicPr>
          <p:cNvPr id="19" name="Picture Placeholder 18">
            <a:extLst>
              <a:ext uri="{FF2B5EF4-FFF2-40B4-BE49-F238E27FC236}">
                <a16:creationId xmlns:a16="http://schemas.microsoft.com/office/drawing/2014/main" id="{D9DD59F4-C282-704A-9BAE-202DCAA6BBCB}"/>
              </a:ext>
            </a:extLst>
          </p:cNvPr>
          <p:cNvPicPr>
            <a:picLocks noGrp="1" noChangeAspect="1"/>
          </p:cNvPicPr>
          <p:nvPr>
            <p:ph type="pic" sz="quarter" idx="13"/>
          </p:nvPr>
        </p:nvPicPr>
        <p:blipFill rotWithShape="1">
          <a:blip r:embed="rId2" cstate="screen">
            <a:duotone>
              <a:prstClr val="black"/>
              <a:schemeClr val="bg1">
                <a:tint val="45000"/>
                <a:satMod val="400000"/>
              </a:schemeClr>
            </a:duotone>
            <a:extLst>
              <a:ext uri="{28A0092B-C50C-407E-A947-70E740481C1C}">
                <a14:useLocalDpi xmlns:a14="http://schemas.microsoft.com/office/drawing/2010/main"/>
              </a:ext>
            </a:extLst>
          </a:blip>
          <a:stretch/>
        </p:blipFill>
        <p:spPr>
          <a:xfrm>
            <a:off x="2067530" y="1702947"/>
            <a:ext cx="342900" cy="863600"/>
          </a:xfrm>
        </p:spPr>
      </p:pic>
      <p:sp>
        <p:nvSpPr>
          <p:cNvPr id="6" name="Content Placeholder 5">
            <a:extLst>
              <a:ext uri="{FF2B5EF4-FFF2-40B4-BE49-F238E27FC236}">
                <a16:creationId xmlns:a16="http://schemas.microsoft.com/office/drawing/2014/main" id="{141D60EB-37FE-F54B-88DE-518AEC001C8A}"/>
              </a:ext>
            </a:extLst>
          </p:cNvPr>
          <p:cNvSpPr>
            <a:spLocks noGrp="1"/>
          </p:cNvSpPr>
          <p:nvPr>
            <p:ph idx="14"/>
          </p:nvPr>
        </p:nvSpPr>
        <p:spPr/>
        <p:txBody>
          <a:bodyPr>
            <a:normAutofit/>
          </a:bodyPr>
          <a:lstStyle/>
          <a:p>
            <a:r>
              <a:rPr lang="en-US">
                <a:solidFill>
                  <a:schemeClr val="tx1"/>
                </a:solidFill>
              </a:rPr>
              <a:t>Reading a Paycheck Stub</a:t>
            </a:r>
          </a:p>
        </p:txBody>
      </p:sp>
      <p:pic>
        <p:nvPicPr>
          <p:cNvPr id="21" name="Picture Placeholder 20">
            <a:extLst>
              <a:ext uri="{FF2B5EF4-FFF2-40B4-BE49-F238E27FC236}">
                <a16:creationId xmlns:a16="http://schemas.microsoft.com/office/drawing/2014/main" id="{569888B3-08B6-F643-903E-5E8807F534A0}"/>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tretch>
            <a:fillRect/>
          </a:stretch>
        </p:blipFill>
        <p:spPr>
          <a:xfrm>
            <a:off x="5736569" y="1795930"/>
            <a:ext cx="690989" cy="712582"/>
          </a:xfrm>
          <a:prstGeom prst="rect">
            <a:avLst/>
          </a:prstGeom>
        </p:spPr>
      </p:pic>
      <p:sp>
        <p:nvSpPr>
          <p:cNvPr id="8" name="Content Placeholder 7">
            <a:extLst>
              <a:ext uri="{FF2B5EF4-FFF2-40B4-BE49-F238E27FC236}">
                <a16:creationId xmlns:a16="http://schemas.microsoft.com/office/drawing/2014/main" id="{E8A4CAE7-22D3-A647-8D19-3F1EE662D0F8}"/>
              </a:ext>
            </a:extLst>
          </p:cNvPr>
          <p:cNvSpPr>
            <a:spLocks noGrp="1"/>
          </p:cNvSpPr>
          <p:nvPr>
            <p:ph idx="16"/>
          </p:nvPr>
        </p:nvSpPr>
        <p:spPr/>
        <p:txBody>
          <a:bodyPr/>
          <a:lstStyle/>
          <a:p>
            <a:r>
              <a:rPr lang="en-US">
                <a:solidFill>
                  <a:schemeClr val="tx1"/>
                </a:solidFill>
              </a:rPr>
              <a:t>Graphs and Charts</a:t>
            </a:r>
          </a:p>
        </p:txBody>
      </p:sp>
      <p:pic>
        <p:nvPicPr>
          <p:cNvPr id="23" name="Picture Placeholder 22">
            <a:extLst>
              <a:ext uri="{FF2B5EF4-FFF2-40B4-BE49-F238E27FC236}">
                <a16:creationId xmlns:a16="http://schemas.microsoft.com/office/drawing/2014/main" id="{3A6B089E-2A4E-D946-80E8-B960B173952A}"/>
              </a:ext>
            </a:extLst>
          </p:cNvPr>
          <p:cNvPicPr>
            <a:picLocks noGrp="1" noChangeAspect="1"/>
          </p:cNvPicPr>
          <p:nvPr>
            <p:ph type="pic" sz="quarter" idx="17"/>
          </p:nvPr>
        </p:nvPicPr>
        <p:blipFill rotWithShape="1">
          <a:blip r:embed="rId4" cstate="screen">
            <a:extLst>
              <a:ext uri="{28A0092B-C50C-407E-A947-70E740481C1C}">
                <a14:useLocalDpi xmlns:a14="http://schemas.microsoft.com/office/drawing/2010/main"/>
              </a:ext>
            </a:extLst>
          </a:blip>
          <a:srcRect l="-102718" r="-102718"/>
          <a:stretch/>
        </p:blipFill>
        <p:spPr>
          <a:xfrm>
            <a:off x="8529618" y="1890284"/>
            <a:ext cx="2785924" cy="648081"/>
          </a:xfrm>
        </p:spPr>
      </p:pic>
      <p:sp>
        <p:nvSpPr>
          <p:cNvPr id="10" name="Content Placeholder 9">
            <a:extLst>
              <a:ext uri="{FF2B5EF4-FFF2-40B4-BE49-F238E27FC236}">
                <a16:creationId xmlns:a16="http://schemas.microsoft.com/office/drawing/2014/main" id="{A574E9AB-ADAC-3641-A213-D478836E4C10}"/>
              </a:ext>
            </a:extLst>
          </p:cNvPr>
          <p:cNvSpPr>
            <a:spLocks noGrp="1"/>
          </p:cNvSpPr>
          <p:nvPr>
            <p:ph idx="18"/>
          </p:nvPr>
        </p:nvSpPr>
        <p:spPr/>
        <p:txBody>
          <a:bodyPr/>
          <a:lstStyle/>
          <a:p>
            <a:r>
              <a:rPr lang="en-US">
                <a:solidFill>
                  <a:schemeClr val="tx1"/>
                </a:solidFill>
              </a:rPr>
              <a:t>Daily Living Math</a:t>
            </a:r>
          </a:p>
        </p:txBody>
      </p:sp>
      <p:pic>
        <p:nvPicPr>
          <p:cNvPr id="25" name="Picture Placeholder 24">
            <a:extLst>
              <a:ext uri="{FF2B5EF4-FFF2-40B4-BE49-F238E27FC236}">
                <a16:creationId xmlns:a16="http://schemas.microsoft.com/office/drawing/2014/main" id="{8C107B9E-C3A1-6343-8270-F7EE8148826C}"/>
              </a:ext>
            </a:extLst>
          </p:cNvPr>
          <p:cNvPicPr>
            <a:picLocks noGrp="1" noChangeAspect="1"/>
          </p:cNvPicPr>
          <p:nvPr>
            <p:ph type="pic" sz="quarter" idx="19"/>
          </p:nvPr>
        </p:nvPicPr>
        <p:blipFill>
          <a:blip r:embed="rId5" cstate="screen">
            <a:extLst>
              <a:ext uri="{28A0092B-C50C-407E-A947-70E740481C1C}">
                <a14:useLocalDpi xmlns:a14="http://schemas.microsoft.com/office/drawing/2010/main"/>
              </a:ext>
            </a:extLst>
          </a:blip>
          <a:stretch>
            <a:fillRect/>
          </a:stretch>
        </p:blipFill>
        <p:spPr>
          <a:xfrm>
            <a:off x="1854284" y="3980676"/>
            <a:ext cx="742503" cy="649691"/>
          </a:xfrm>
        </p:spPr>
      </p:pic>
      <p:sp>
        <p:nvSpPr>
          <p:cNvPr id="12" name="Content Placeholder 11">
            <a:extLst>
              <a:ext uri="{FF2B5EF4-FFF2-40B4-BE49-F238E27FC236}">
                <a16:creationId xmlns:a16="http://schemas.microsoft.com/office/drawing/2014/main" id="{FA5E23E8-8DAB-4A4B-A203-2E1883A41A35}"/>
              </a:ext>
            </a:extLst>
          </p:cNvPr>
          <p:cNvSpPr>
            <a:spLocks noGrp="1"/>
          </p:cNvSpPr>
          <p:nvPr>
            <p:ph idx="20"/>
          </p:nvPr>
        </p:nvSpPr>
        <p:spPr/>
        <p:txBody>
          <a:bodyPr/>
          <a:lstStyle/>
          <a:p>
            <a:r>
              <a:rPr lang="en-US">
                <a:solidFill>
                  <a:schemeClr val="tx1"/>
                </a:solidFill>
              </a:rPr>
              <a:t>Self-Avoidance and Perception	</a:t>
            </a:r>
          </a:p>
        </p:txBody>
      </p:sp>
      <p:pic>
        <p:nvPicPr>
          <p:cNvPr id="27" name="Picture Placeholder 26">
            <a:extLst>
              <a:ext uri="{FF2B5EF4-FFF2-40B4-BE49-F238E27FC236}">
                <a16:creationId xmlns:a16="http://schemas.microsoft.com/office/drawing/2014/main" id="{A4CDCBCC-AC1C-5740-B686-6597025E1F5F}"/>
              </a:ext>
            </a:extLst>
          </p:cNvPr>
          <p:cNvPicPr>
            <a:picLocks noGrp="1" noChangeAspect="1"/>
          </p:cNvPicPr>
          <p:nvPr>
            <p:ph type="pic" sz="quarter" idx="21"/>
          </p:nvPr>
        </p:nvPicPr>
        <p:blipFill>
          <a:blip r:embed="rId6" cstate="screen">
            <a:extLst>
              <a:ext uri="{28A0092B-C50C-407E-A947-70E740481C1C}">
                <a14:useLocalDpi xmlns:a14="http://schemas.microsoft.com/office/drawing/2010/main"/>
              </a:ext>
            </a:extLst>
          </a:blip>
          <a:stretch>
            <a:fillRect/>
          </a:stretch>
        </p:blipFill>
        <p:spPr>
          <a:xfrm>
            <a:off x="5963937" y="4056902"/>
            <a:ext cx="236251" cy="649691"/>
          </a:xfrm>
        </p:spPr>
      </p:pic>
      <p:sp>
        <p:nvSpPr>
          <p:cNvPr id="14" name="Content Placeholder 13">
            <a:extLst>
              <a:ext uri="{FF2B5EF4-FFF2-40B4-BE49-F238E27FC236}">
                <a16:creationId xmlns:a16="http://schemas.microsoft.com/office/drawing/2014/main" id="{FBC2BE22-0F3B-2D40-BA6E-695738B48847}"/>
              </a:ext>
            </a:extLst>
          </p:cNvPr>
          <p:cNvSpPr>
            <a:spLocks noGrp="1"/>
          </p:cNvSpPr>
          <p:nvPr>
            <p:ph idx="22"/>
          </p:nvPr>
        </p:nvSpPr>
        <p:spPr>
          <a:xfrm>
            <a:off x="8103695" y="3763628"/>
            <a:ext cx="3649695" cy="1983429"/>
          </a:xfrm>
        </p:spPr>
        <p:txBody>
          <a:bodyPr/>
          <a:lstStyle/>
          <a:p>
            <a:r>
              <a:rPr lang="en-US"/>
              <a:t>Word problems on the GED Math</a:t>
            </a:r>
          </a:p>
        </p:txBody>
      </p:sp>
      <p:pic>
        <p:nvPicPr>
          <p:cNvPr id="29" name="Picture Placeholder 28">
            <a:extLst>
              <a:ext uri="{FF2B5EF4-FFF2-40B4-BE49-F238E27FC236}">
                <a16:creationId xmlns:a16="http://schemas.microsoft.com/office/drawing/2014/main" id="{16FA6223-2709-2542-A85A-FE57232FF4B9}"/>
              </a:ext>
            </a:extLst>
          </p:cNvPr>
          <p:cNvPicPr>
            <a:picLocks noGrp="1" noChangeAspect="1"/>
          </p:cNvPicPr>
          <p:nvPr>
            <p:ph type="pic" sz="quarter" idx="23"/>
          </p:nvPr>
        </p:nvPicPr>
        <p:blipFill rotWithShape="1">
          <a:blip r:embed="rId7" cstate="screen">
            <a:extLst>
              <a:ext uri="{28A0092B-C50C-407E-A947-70E740481C1C}">
                <a14:useLocalDpi xmlns:a14="http://schemas.microsoft.com/office/drawing/2010/main"/>
              </a:ext>
            </a:extLst>
          </a:blip>
          <a:srcRect l="-171180" r="-171180"/>
          <a:stretch/>
        </p:blipFill>
        <p:spPr>
          <a:xfrm>
            <a:off x="8559982" y="3989668"/>
            <a:ext cx="2737120" cy="649691"/>
          </a:xfrm>
        </p:spPr>
      </p:pic>
    </p:spTree>
    <p:extLst>
      <p:ext uri="{BB962C8B-B14F-4D97-AF65-F5344CB8AC3E}">
        <p14:creationId xmlns:p14="http://schemas.microsoft.com/office/powerpoint/2010/main" val="3450665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2097D5-BF27-AD46-B3F3-BA70EEEB8068}"/>
              </a:ext>
            </a:extLst>
          </p:cNvPr>
          <p:cNvSpPr>
            <a:spLocks noGrp="1"/>
          </p:cNvSpPr>
          <p:nvPr>
            <p:ph sz="quarter" idx="14"/>
          </p:nvPr>
        </p:nvSpPr>
        <p:spPr/>
        <p:txBody>
          <a:bodyPr>
            <a:normAutofit fontScale="55000" lnSpcReduction="20000"/>
          </a:bodyPr>
          <a:lstStyle/>
          <a:p>
            <a:endParaRPr lang="en-US"/>
          </a:p>
        </p:txBody>
      </p:sp>
      <p:sp>
        <p:nvSpPr>
          <p:cNvPr id="3" name="Content Placeholder 2">
            <a:extLst>
              <a:ext uri="{FF2B5EF4-FFF2-40B4-BE49-F238E27FC236}">
                <a16:creationId xmlns:a16="http://schemas.microsoft.com/office/drawing/2014/main" id="{724D8098-E48E-4C41-89F4-B96F745D7F58}"/>
              </a:ext>
            </a:extLst>
          </p:cNvPr>
          <p:cNvSpPr>
            <a:spLocks noGrp="1"/>
          </p:cNvSpPr>
          <p:nvPr>
            <p:ph sz="quarter" idx="15"/>
          </p:nvPr>
        </p:nvSpPr>
        <p:spPr/>
        <p:txBody>
          <a:bodyPr>
            <a:normAutofit fontScale="55000" lnSpcReduction="20000"/>
          </a:bodyPr>
          <a:lstStyle/>
          <a:p>
            <a:endParaRPr lang="en-US"/>
          </a:p>
        </p:txBody>
      </p:sp>
      <p:sp>
        <p:nvSpPr>
          <p:cNvPr id="4" name="Content Placeholder 3">
            <a:extLst>
              <a:ext uri="{FF2B5EF4-FFF2-40B4-BE49-F238E27FC236}">
                <a16:creationId xmlns:a16="http://schemas.microsoft.com/office/drawing/2014/main" id="{FA78131F-8BA9-AE43-96EF-704CD89DD624}"/>
              </a:ext>
            </a:extLst>
          </p:cNvPr>
          <p:cNvSpPr>
            <a:spLocks noGrp="1"/>
          </p:cNvSpPr>
          <p:nvPr>
            <p:ph sz="half" idx="13"/>
          </p:nvPr>
        </p:nvSpPr>
        <p:spPr>
          <a:xfrm>
            <a:off x="4275997" y="1833118"/>
            <a:ext cx="3511296" cy="4256597"/>
          </a:xfrm>
        </p:spPr>
        <p:txBody>
          <a:bodyPr/>
          <a:lstStyle/>
          <a:p>
            <a:pPr marL="0" indent="0">
              <a:buNone/>
            </a:pPr>
            <a:r>
              <a:rPr lang="en-US" b="1"/>
              <a:t>Reading a Paycheck Stub</a:t>
            </a:r>
          </a:p>
          <a:p>
            <a:pPr marL="0" indent="0">
              <a:buNone/>
            </a:pPr>
            <a:r>
              <a:rPr lang="en-US" sz="1600"/>
              <a:t>Scenario:  Luis, 44, pursuing GED</a:t>
            </a:r>
          </a:p>
          <a:p>
            <a:pPr marL="0" indent="0">
              <a:buNone/>
            </a:pPr>
            <a:r>
              <a:rPr lang="en-US" sz="1600"/>
              <a:t>Has difficulty reading deductions on his paycheck. </a:t>
            </a:r>
          </a:p>
          <a:p>
            <a:pPr marL="0" indent="0">
              <a:buNone/>
            </a:pPr>
            <a:r>
              <a:rPr lang="en-US" sz="1600"/>
              <a:t>Can’t figure out if overtime pay rates are correct. </a:t>
            </a:r>
          </a:p>
          <a:p>
            <a:pPr marL="0" indent="0">
              <a:buNone/>
            </a:pPr>
            <a:r>
              <a:rPr lang="en-US" sz="1600"/>
              <a:t>Avoids discussing money because he’s afraid of “looking stupid.”</a:t>
            </a:r>
          </a:p>
          <a:p>
            <a:pPr marL="0" indent="0">
              <a:buNone/>
            </a:pPr>
            <a:r>
              <a:rPr lang="en-US" sz="1600"/>
              <a:t>Does well in social studies and language arts GED classes, but dreads math.</a:t>
            </a:r>
          </a:p>
        </p:txBody>
      </p:sp>
      <p:sp>
        <p:nvSpPr>
          <p:cNvPr id="5" name="Title 4">
            <a:extLst>
              <a:ext uri="{FF2B5EF4-FFF2-40B4-BE49-F238E27FC236}">
                <a16:creationId xmlns:a16="http://schemas.microsoft.com/office/drawing/2014/main" id="{1136D93C-6AB3-2845-8E1F-F86857586FD2}"/>
              </a:ext>
            </a:extLst>
          </p:cNvPr>
          <p:cNvSpPr>
            <a:spLocks noGrp="1"/>
          </p:cNvSpPr>
          <p:nvPr>
            <p:ph type="title"/>
          </p:nvPr>
        </p:nvSpPr>
        <p:spPr/>
        <p:txBody>
          <a:bodyPr/>
          <a:lstStyle/>
          <a:p>
            <a:r>
              <a:rPr lang="en-US"/>
              <a:t>Examples of Dyscalculia in Adult Learners</a:t>
            </a:r>
          </a:p>
        </p:txBody>
      </p:sp>
      <p:sp>
        <p:nvSpPr>
          <p:cNvPr id="6" name="Content Placeholder 5">
            <a:extLst>
              <a:ext uri="{FF2B5EF4-FFF2-40B4-BE49-F238E27FC236}">
                <a16:creationId xmlns:a16="http://schemas.microsoft.com/office/drawing/2014/main" id="{6C867348-9B11-6948-AD98-4F68754416E7}"/>
              </a:ext>
            </a:extLst>
          </p:cNvPr>
          <p:cNvSpPr>
            <a:spLocks noGrp="1"/>
          </p:cNvSpPr>
          <p:nvPr>
            <p:ph sz="half" idx="1"/>
          </p:nvPr>
        </p:nvSpPr>
        <p:spPr>
          <a:xfrm>
            <a:off x="401443" y="1826344"/>
            <a:ext cx="3517263" cy="4256250"/>
          </a:xfrm>
        </p:spPr>
        <p:txBody>
          <a:bodyPr>
            <a:normAutofit/>
          </a:bodyPr>
          <a:lstStyle/>
          <a:p>
            <a:pPr marL="0" indent="0">
              <a:buNone/>
            </a:pPr>
            <a:r>
              <a:rPr lang="en-US" b="1"/>
              <a:t>Making Change</a:t>
            </a:r>
          </a:p>
          <a:p>
            <a:pPr marL="0" indent="0">
              <a:buNone/>
            </a:pPr>
            <a:r>
              <a:rPr lang="en-US" sz="1600"/>
              <a:t>Scenario: Jasmine, 32, retail</a:t>
            </a:r>
          </a:p>
          <a:p>
            <a:pPr marL="0" indent="0">
              <a:buNone/>
            </a:pPr>
            <a:r>
              <a:rPr lang="en-US" sz="1600"/>
              <a:t>Can’t quickly figure out change for a customer if the register malfunctions. </a:t>
            </a:r>
          </a:p>
          <a:p>
            <a:pPr marL="0" indent="0">
              <a:buNone/>
            </a:pPr>
            <a:r>
              <a:rPr lang="en-US" sz="1600"/>
              <a:t>Gets flustered and embarrassed, avoids shifts involving the cash register. </a:t>
            </a:r>
          </a:p>
          <a:p>
            <a:pPr marL="0" indent="0">
              <a:buNone/>
            </a:pPr>
            <a:r>
              <a:rPr lang="en-US" sz="1600"/>
              <a:t>May hand over too much money or the wrong amount of change. </a:t>
            </a:r>
          </a:p>
          <a:p>
            <a:pPr marL="0" indent="0">
              <a:buNone/>
            </a:pPr>
            <a:r>
              <a:rPr lang="en-US" sz="1600"/>
              <a:t>At home, struggles to track spending and balance a budget. </a:t>
            </a:r>
          </a:p>
          <a:p>
            <a:pPr marL="0" indent="0">
              <a:buNone/>
            </a:pPr>
            <a:r>
              <a:rPr lang="en-US" sz="1600"/>
              <a:t>Very articulate and excellent with customers otherwise.</a:t>
            </a:r>
          </a:p>
        </p:txBody>
      </p:sp>
      <p:sp>
        <p:nvSpPr>
          <p:cNvPr id="7" name="Slide Number Placeholder 6">
            <a:extLst>
              <a:ext uri="{FF2B5EF4-FFF2-40B4-BE49-F238E27FC236}">
                <a16:creationId xmlns:a16="http://schemas.microsoft.com/office/drawing/2014/main" id="{D910CE4A-919B-4E45-A8AE-EC57EC9F3DBA}"/>
              </a:ext>
            </a:extLst>
          </p:cNvPr>
          <p:cNvSpPr>
            <a:spLocks noGrp="1"/>
          </p:cNvSpPr>
          <p:nvPr>
            <p:ph type="sldNum" sz="quarter" idx="12"/>
          </p:nvPr>
        </p:nvSpPr>
        <p:spPr/>
        <p:txBody>
          <a:bodyPr/>
          <a:lstStyle/>
          <a:p>
            <a:fld id="{BAE26A2A-DE5F-EA41-900F-AB5C4F1D9848}" type="slidenum">
              <a:rPr lang="en-US" smtClean="0"/>
              <a:t>21</a:t>
            </a:fld>
            <a:endParaRPr lang="en-US"/>
          </a:p>
        </p:txBody>
      </p:sp>
      <p:sp>
        <p:nvSpPr>
          <p:cNvPr id="8" name="Content Placeholder 7">
            <a:extLst>
              <a:ext uri="{FF2B5EF4-FFF2-40B4-BE49-F238E27FC236}">
                <a16:creationId xmlns:a16="http://schemas.microsoft.com/office/drawing/2014/main" id="{53A3DB0E-5BD9-F84A-9587-BE942FBD3677}"/>
              </a:ext>
            </a:extLst>
          </p:cNvPr>
          <p:cNvSpPr>
            <a:spLocks noGrp="1"/>
          </p:cNvSpPr>
          <p:nvPr>
            <p:ph sz="quarter" idx="16"/>
          </p:nvPr>
        </p:nvSpPr>
        <p:spPr/>
        <p:txBody>
          <a:bodyPr>
            <a:normAutofit fontScale="55000" lnSpcReduction="20000"/>
          </a:bodyPr>
          <a:lstStyle/>
          <a:p>
            <a:endParaRPr lang="en-US"/>
          </a:p>
        </p:txBody>
      </p:sp>
      <p:sp>
        <p:nvSpPr>
          <p:cNvPr id="9" name="Content Placeholder 8">
            <a:extLst>
              <a:ext uri="{FF2B5EF4-FFF2-40B4-BE49-F238E27FC236}">
                <a16:creationId xmlns:a16="http://schemas.microsoft.com/office/drawing/2014/main" id="{0BEE60B2-AA4F-D64C-AD39-460D32043CC4}"/>
              </a:ext>
            </a:extLst>
          </p:cNvPr>
          <p:cNvSpPr>
            <a:spLocks noGrp="1"/>
          </p:cNvSpPr>
          <p:nvPr>
            <p:ph sz="half" idx="17"/>
          </p:nvPr>
        </p:nvSpPr>
        <p:spPr>
          <a:xfrm>
            <a:off x="8148735" y="1833118"/>
            <a:ext cx="3515444" cy="4256597"/>
          </a:xfrm>
        </p:spPr>
        <p:txBody>
          <a:bodyPr>
            <a:normAutofit/>
          </a:bodyPr>
          <a:lstStyle/>
          <a:p>
            <a:pPr marL="0" indent="0">
              <a:buNone/>
            </a:pPr>
            <a:r>
              <a:rPr lang="en-US" sz="2000" b="1"/>
              <a:t>Word Problem on the GED</a:t>
            </a:r>
          </a:p>
          <a:p>
            <a:pPr marL="0" indent="0">
              <a:buNone/>
            </a:pPr>
            <a:r>
              <a:rPr lang="en-US" sz="1600"/>
              <a:t>Scenario:  Monica, 27, GED student</a:t>
            </a:r>
          </a:p>
          <a:p>
            <a:r>
              <a:rPr lang="en-US" sz="1600"/>
              <a:t>Understands the words in a problem but can’t “see” how to set it up as an equation. </a:t>
            </a:r>
          </a:p>
          <a:p>
            <a:r>
              <a:rPr lang="en-US" sz="1600"/>
              <a:t>Loses track of steps while solving multi-step problems. </a:t>
            </a:r>
          </a:p>
          <a:p>
            <a:r>
              <a:rPr lang="en-US" sz="1600"/>
              <a:t>Mixes up operations (+ instead of ×).</a:t>
            </a:r>
          </a:p>
          <a:p>
            <a:r>
              <a:rPr lang="en-US" sz="1600"/>
              <a:t>Says: “I just shut down when I see a wall of numbers.”</a:t>
            </a:r>
          </a:p>
        </p:txBody>
      </p:sp>
      <p:pic>
        <p:nvPicPr>
          <p:cNvPr id="10" name="Picture 9">
            <a:extLst>
              <a:ext uri="{FF2B5EF4-FFF2-40B4-BE49-F238E27FC236}">
                <a16:creationId xmlns:a16="http://schemas.microsoft.com/office/drawing/2014/main" id="{95E8CBBE-45F4-AE67-E3FD-1A17E26C6438}"/>
              </a:ext>
            </a:extLst>
          </p:cNvPr>
          <p:cNvPicPr>
            <a:picLocks noChangeAspect="1"/>
          </p:cNvPicPr>
          <p:nvPr/>
        </p:nvPicPr>
        <p:blipFill>
          <a:blip r:embed="rId2"/>
          <a:stretch>
            <a:fillRect/>
          </a:stretch>
        </p:blipFill>
        <p:spPr>
          <a:xfrm>
            <a:off x="10578997" y="382691"/>
            <a:ext cx="1085182" cy="987638"/>
          </a:xfrm>
          <a:prstGeom prst="rect">
            <a:avLst/>
          </a:prstGeom>
        </p:spPr>
      </p:pic>
    </p:spTree>
    <p:extLst>
      <p:ext uri="{BB962C8B-B14F-4D97-AF65-F5344CB8AC3E}">
        <p14:creationId xmlns:p14="http://schemas.microsoft.com/office/powerpoint/2010/main" val="3709106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D1F71-CDE6-4845-5239-50E6A55B7CC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7FBCC-060A-3BA7-9EB6-9B6B9091626A}"/>
              </a:ext>
            </a:extLst>
          </p:cNvPr>
          <p:cNvSpPr>
            <a:spLocks noGrp="1"/>
          </p:cNvSpPr>
          <p:nvPr>
            <p:ph sz="quarter" idx="14"/>
          </p:nvPr>
        </p:nvSpPr>
        <p:spPr/>
        <p:txBody>
          <a:bodyPr>
            <a:normAutofit fontScale="55000" lnSpcReduction="20000"/>
          </a:bodyPr>
          <a:lstStyle/>
          <a:p>
            <a:endParaRPr lang="en-US"/>
          </a:p>
        </p:txBody>
      </p:sp>
      <p:sp>
        <p:nvSpPr>
          <p:cNvPr id="3" name="Content Placeholder 2">
            <a:extLst>
              <a:ext uri="{FF2B5EF4-FFF2-40B4-BE49-F238E27FC236}">
                <a16:creationId xmlns:a16="http://schemas.microsoft.com/office/drawing/2014/main" id="{7D3CC4CC-8D62-7040-E442-486686CBB067}"/>
              </a:ext>
            </a:extLst>
          </p:cNvPr>
          <p:cNvSpPr>
            <a:spLocks noGrp="1"/>
          </p:cNvSpPr>
          <p:nvPr>
            <p:ph sz="quarter" idx="15"/>
          </p:nvPr>
        </p:nvSpPr>
        <p:spPr/>
        <p:txBody>
          <a:bodyPr>
            <a:normAutofit fontScale="55000" lnSpcReduction="20000"/>
          </a:bodyPr>
          <a:lstStyle/>
          <a:p>
            <a:endParaRPr lang="en-US"/>
          </a:p>
        </p:txBody>
      </p:sp>
      <p:sp>
        <p:nvSpPr>
          <p:cNvPr id="4" name="Content Placeholder 3">
            <a:extLst>
              <a:ext uri="{FF2B5EF4-FFF2-40B4-BE49-F238E27FC236}">
                <a16:creationId xmlns:a16="http://schemas.microsoft.com/office/drawing/2014/main" id="{5BBD02C2-8CF0-0E3A-EC1E-07122FFD7A0E}"/>
              </a:ext>
            </a:extLst>
          </p:cNvPr>
          <p:cNvSpPr>
            <a:spLocks noGrp="1"/>
          </p:cNvSpPr>
          <p:nvPr>
            <p:ph sz="half" idx="13"/>
          </p:nvPr>
        </p:nvSpPr>
        <p:spPr/>
        <p:txBody>
          <a:bodyPr/>
          <a:lstStyle/>
          <a:p>
            <a:pPr marL="0" indent="0">
              <a:buNone/>
            </a:pPr>
            <a:r>
              <a:rPr lang="en-US" sz="2000" b="1"/>
              <a:t>Time Management</a:t>
            </a:r>
          </a:p>
          <a:p>
            <a:pPr marL="0" indent="0">
              <a:buNone/>
            </a:pPr>
            <a:r>
              <a:rPr lang="en-US" sz="1600"/>
              <a:t>Scenario: Tony, 52, in GED class</a:t>
            </a:r>
            <a:endParaRPr lang="en-US" sz="2000" b="1"/>
          </a:p>
          <a:p>
            <a:pPr marL="0" indent="0">
              <a:buNone/>
            </a:pPr>
            <a:r>
              <a:rPr lang="en-US" sz="1600"/>
              <a:t>Arrives late to class because he misjudges how long his commute takes.</a:t>
            </a:r>
          </a:p>
          <a:p>
            <a:pPr marL="0" indent="0">
              <a:buNone/>
            </a:pPr>
            <a:r>
              <a:rPr lang="en-US" sz="1600"/>
              <a:t>Has trouble estimating how much time to spend on math homework. </a:t>
            </a:r>
          </a:p>
          <a:p>
            <a:pPr marL="0" indent="0">
              <a:buNone/>
            </a:pPr>
            <a:r>
              <a:rPr lang="en-US" sz="1600"/>
              <a:t>Struggles to keep pace on timed GED practice tests. </a:t>
            </a:r>
          </a:p>
          <a:p>
            <a:pPr marL="0" indent="0">
              <a:lnSpc>
                <a:spcPct val="100000"/>
              </a:lnSpc>
              <a:spcBef>
                <a:spcPts val="0"/>
              </a:spcBef>
              <a:buNone/>
            </a:pPr>
            <a:r>
              <a:rPr lang="en-US" sz="1600"/>
              <a:t>Feels embarrassed because he “should know this by now.</a:t>
            </a:r>
            <a:endParaRPr lang="en-US" sz="1600" b="1"/>
          </a:p>
        </p:txBody>
      </p:sp>
      <p:sp>
        <p:nvSpPr>
          <p:cNvPr id="5" name="Title 4">
            <a:extLst>
              <a:ext uri="{FF2B5EF4-FFF2-40B4-BE49-F238E27FC236}">
                <a16:creationId xmlns:a16="http://schemas.microsoft.com/office/drawing/2014/main" id="{C24B3575-6FDA-8B9A-32A3-725B02B69406}"/>
              </a:ext>
            </a:extLst>
          </p:cNvPr>
          <p:cNvSpPr>
            <a:spLocks noGrp="1"/>
          </p:cNvSpPr>
          <p:nvPr>
            <p:ph type="title"/>
          </p:nvPr>
        </p:nvSpPr>
        <p:spPr/>
        <p:txBody>
          <a:bodyPr/>
          <a:lstStyle/>
          <a:p>
            <a:r>
              <a:rPr lang="en-US"/>
              <a:t>Examples of Dyscalculia in Adult Learners</a:t>
            </a:r>
          </a:p>
        </p:txBody>
      </p:sp>
      <p:sp>
        <p:nvSpPr>
          <p:cNvPr id="6" name="Content Placeholder 5">
            <a:extLst>
              <a:ext uri="{FF2B5EF4-FFF2-40B4-BE49-F238E27FC236}">
                <a16:creationId xmlns:a16="http://schemas.microsoft.com/office/drawing/2014/main" id="{7E4405E6-418B-91E4-346C-E61D2C0A7356}"/>
              </a:ext>
            </a:extLst>
          </p:cNvPr>
          <p:cNvSpPr>
            <a:spLocks noGrp="1"/>
          </p:cNvSpPr>
          <p:nvPr>
            <p:ph sz="half" idx="1"/>
          </p:nvPr>
        </p:nvSpPr>
        <p:spPr/>
        <p:txBody>
          <a:bodyPr/>
          <a:lstStyle/>
          <a:p>
            <a:pPr marL="0" indent="0">
              <a:buNone/>
            </a:pPr>
            <a:r>
              <a:rPr lang="en-US" sz="2000" b="1"/>
              <a:t>Daily Living Math</a:t>
            </a:r>
          </a:p>
          <a:p>
            <a:pPr marL="0" indent="0">
              <a:buNone/>
            </a:pPr>
            <a:r>
              <a:rPr lang="en-US" sz="1600"/>
              <a:t>Scenario: Darius, 48, construction worker</a:t>
            </a:r>
          </a:p>
          <a:p>
            <a:pPr marL="0" indent="0">
              <a:buNone/>
            </a:pPr>
            <a:r>
              <a:rPr lang="en-US" sz="1600"/>
              <a:t>Struggles measuring lengths precisely on the job. </a:t>
            </a:r>
          </a:p>
          <a:p>
            <a:pPr marL="0" indent="0">
              <a:buNone/>
            </a:pPr>
            <a:r>
              <a:rPr lang="en-US" sz="1600"/>
              <a:t>Can’t quickly convert feet to inches or fractions to decimals.</a:t>
            </a:r>
          </a:p>
          <a:p>
            <a:pPr marL="0" indent="0">
              <a:buNone/>
            </a:pPr>
            <a:r>
              <a:rPr lang="en-US" sz="1600"/>
              <a:t>Makes mistakes ordering materials because he miscalculates area or volume. </a:t>
            </a:r>
          </a:p>
          <a:p>
            <a:pPr marL="0" indent="0">
              <a:buNone/>
            </a:pPr>
            <a:r>
              <a:rPr lang="en-US" sz="1600"/>
              <a:t>Highly skilled in building and problem-solving with his hands. </a:t>
            </a:r>
          </a:p>
        </p:txBody>
      </p:sp>
      <p:sp>
        <p:nvSpPr>
          <p:cNvPr id="7" name="Slide Number Placeholder 6">
            <a:extLst>
              <a:ext uri="{FF2B5EF4-FFF2-40B4-BE49-F238E27FC236}">
                <a16:creationId xmlns:a16="http://schemas.microsoft.com/office/drawing/2014/main" id="{3F395F81-DFE9-A203-B865-1E173A38C232}"/>
              </a:ext>
            </a:extLst>
          </p:cNvPr>
          <p:cNvSpPr>
            <a:spLocks noGrp="1"/>
          </p:cNvSpPr>
          <p:nvPr>
            <p:ph type="sldNum" sz="quarter" idx="12"/>
          </p:nvPr>
        </p:nvSpPr>
        <p:spPr/>
        <p:txBody>
          <a:bodyPr/>
          <a:lstStyle/>
          <a:p>
            <a:fld id="{BAE26A2A-DE5F-EA41-900F-AB5C4F1D9848}" type="slidenum">
              <a:rPr lang="en-US" smtClean="0"/>
              <a:t>22</a:t>
            </a:fld>
            <a:endParaRPr lang="en-US"/>
          </a:p>
        </p:txBody>
      </p:sp>
      <p:sp>
        <p:nvSpPr>
          <p:cNvPr id="8" name="Content Placeholder 7">
            <a:extLst>
              <a:ext uri="{FF2B5EF4-FFF2-40B4-BE49-F238E27FC236}">
                <a16:creationId xmlns:a16="http://schemas.microsoft.com/office/drawing/2014/main" id="{4C7CB1C9-18B2-D1CF-816A-CF7567069E4C}"/>
              </a:ext>
            </a:extLst>
          </p:cNvPr>
          <p:cNvSpPr>
            <a:spLocks noGrp="1"/>
          </p:cNvSpPr>
          <p:nvPr>
            <p:ph sz="quarter" idx="16"/>
          </p:nvPr>
        </p:nvSpPr>
        <p:spPr/>
        <p:txBody>
          <a:bodyPr>
            <a:normAutofit fontScale="55000" lnSpcReduction="20000"/>
          </a:bodyPr>
          <a:lstStyle/>
          <a:p>
            <a:endParaRPr lang="en-US"/>
          </a:p>
        </p:txBody>
      </p:sp>
      <p:sp>
        <p:nvSpPr>
          <p:cNvPr id="9" name="Content Placeholder 8">
            <a:extLst>
              <a:ext uri="{FF2B5EF4-FFF2-40B4-BE49-F238E27FC236}">
                <a16:creationId xmlns:a16="http://schemas.microsoft.com/office/drawing/2014/main" id="{EE0A6BD1-012F-45B2-396D-510CDB430DB8}"/>
              </a:ext>
            </a:extLst>
          </p:cNvPr>
          <p:cNvSpPr>
            <a:spLocks noGrp="1"/>
          </p:cNvSpPr>
          <p:nvPr>
            <p:ph sz="half" idx="17"/>
          </p:nvPr>
        </p:nvSpPr>
        <p:spPr/>
        <p:txBody>
          <a:bodyPr>
            <a:normAutofit fontScale="92500" lnSpcReduction="10000"/>
          </a:bodyPr>
          <a:lstStyle/>
          <a:p>
            <a:pPr marL="0" indent="0">
              <a:buNone/>
            </a:pPr>
            <a:r>
              <a:rPr lang="en-US" sz="2000" b="1"/>
              <a:t>Graphs and Charts</a:t>
            </a:r>
          </a:p>
          <a:p>
            <a:pPr marL="0" indent="0">
              <a:lnSpc>
                <a:spcPct val="100000"/>
              </a:lnSpc>
              <a:spcBef>
                <a:spcPts val="0"/>
              </a:spcBef>
              <a:buNone/>
            </a:pPr>
            <a:r>
              <a:rPr lang="en-US" sz="1700"/>
              <a:t>Scenario:  Anita, 39, studying for GED Math</a:t>
            </a:r>
          </a:p>
          <a:p>
            <a:pPr marL="0" indent="0">
              <a:lnSpc>
                <a:spcPct val="100000"/>
              </a:lnSpc>
              <a:spcBef>
                <a:spcPts val="0"/>
              </a:spcBef>
              <a:buNone/>
            </a:pPr>
            <a:endParaRPr lang="en-US" sz="1700"/>
          </a:p>
          <a:p>
            <a:pPr marL="0" indent="0">
              <a:lnSpc>
                <a:spcPct val="100000"/>
              </a:lnSpc>
              <a:spcBef>
                <a:spcPts val="0"/>
              </a:spcBef>
              <a:buNone/>
            </a:pPr>
            <a:r>
              <a:rPr lang="en-US" sz="1700"/>
              <a:t>Sees a bar graph and can’t match the heights to values.</a:t>
            </a:r>
          </a:p>
          <a:p>
            <a:pPr marL="0" indent="0">
              <a:lnSpc>
                <a:spcPct val="100000"/>
              </a:lnSpc>
              <a:spcBef>
                <a:spcPts val="0"/>
              </a:spcBef>
              <a:buNone/>
            </a:pPr>
            <a:endParaRPr lang="en-US" sz="1700"/>
          </a:p>
          <a:p>
            <a:pPr marL="0" indent="0">
              <a:lnSpc>
                <a:spcPct val="100000"/>
              </a:lnSpc>
              <a:spcBef>
                <a:spcPts val="0"/>
              </a:spcBef>
              <a:buNone/>
            </a:pPr>
            <a:r>
              <a:rPr lang="en-US" sz="1700"/>
              <a:t>Struggles reading pie charts or interpreting scales on graphs. </a:t>
            </a:r>
          </a:p>
          <a:p>
            <a:pPr marL="0" indent="0">
              <a:lnSpc>
                <a:spcPct val="100000"/>
              </a:lnSpc>
              <a:spcBef>
                <a:spcPts val="0"/>
              </a:spcBef>
              <a:buNone/>
            </a:pPr>
            <a:endParaRPr lang="en-US" sz="1700"/>
          </a:p>
          <a:p>
            <a:pPr marL="0" indent="0">
              <a:lnSpc>
                <a:spcPct val="100000"/>
              </a:lnSpc>
              <a:spcBef>
                <a:spcPts val="0"/>
              </a:spcBef>
              <a:buNone/>
            </a:pPr>
            <a:r>
              <a:rPr lang="en-US" sz="1700"/>
              <a:t>Says: “Numbers blur together and I can’t tell which is which.” </a:t>
            </a:r>
          </a:p>
          <a:p>
            <a:pPr marL="0" indent="0">
              <a:lnSpc>
                <a:spcPct val="100000"/>
              </a:lnSpc>
              <a:spcBef>
                <a:spcPts val="0"/>
              </a:spcBef>
              <a:buNone/>
            </a:pPr>
            <a:endParaRPr lang="en-US" sz="1700"/>
          </a:p>
          <a:p>
            <a:pPr marL="0" indent="0">
              <a:lnSpc>
                <a:spcPct val="100000"/>
              </a:lnSpc>
              <a:spcBef>
                <a:spcPts val="0"/>
              </a:spcBef>
              <a:buNone/>
            </a:pPr>
            <a:r>
              <a:rPr lang="en-US" sz="1700"/>
              <a:t>Excellent at writing essays and helping classmates with reading assignments</a:t>
            </a:r>
          </a:p>
        </p:txBody>
      </p:sp>
      <p:pic>
        <p:nvPicPr>
          <p:cNvPr id="10" name="Picture 9">
            <a:extLst>
              <a:ext uri="{FF2B5EF4-FFF2-40B4-BE49-F238E27FC236}">
                <a16:creationId xmlns:a16="http://schemas.microsoft.com/office/drawing/2014/main" id="{2424A5BB-17BE-E234-C475-1D7C645A27AB}"/>
              </a:ext>
            </a:extLst>
          </p:cNvPr>
          <p:cNvPicPr>
            <a:picLocks noChangeAspect="1"/>
          </p:cNvPicPr>
          <p:nvPr/>
        </p:nvPicPr>
        <p:blipFill>
          <a:blip r:embed="rId2"/>
          <a:stretch>
            <a:fillRect/>
          </a:stretch>
        </p:blipFill>
        <p:spPr>
          <a:xfrm>
            <a:off x="10578997" y="382691"/>
            <a:ext cx="1085182" cy="987638"/>
          </a:xfrm>
          <a:prstGeom prst="rect">
            <a:avLst/>
          </a:prstGeom>
        </p:spPr>
      </p:pic>
    </p:spTree>
    <p:extLst>
      <p:ext uri="{BB962C8B-B14F-4D97-AF65-F5344CB8AC3E}">
        <p14:creationId xmlns:p14="http://schemas.microsoft.com/office/powerpoint/2010/main" val="1975285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F67BB-395D-5CCA-6ED6-5646529EC46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5DE0A8-C5A7-D82C-AD66-8B82EDDE6179}"/>
              </a:ext>
            </a:extLst>
          </p:cNvPr>
          <p:cNvSpPr>
            <a:spLocks noGrp="1"/>
          </p:cNvSpPr>
          <p:nvPr>
            <p:ph sz="quarter" idx="14"/>
          </p:nvPr>
        </p:nvSpPr>
        <p:spPr/>
        <p:txBody>
          <a:bodyPr>
            <a:normAutofit fontScale="55000" lnSpcReduction="20000"/>
          </a:bodyPr>
          <a:lstStyle/>
          <a:p>
            <a:endParaRPr lang="en-US"/>
          </a:p>
        </p:txBody>
      </p:sp>
      <p:sp>
        <p:nvSpPr>
          <p:cNvPr id="3" name="Content Placeholder 2">
            <a:extLst>
              <a:ext uri="{FF2B5EF4-FFF2-40B4-BE49-F238E27FC236}">
                <a16:creationId xmlns:a16="http://schemas.microsoft.com/office/drawing/2014/main" id="{DD35045D-8DD1-D775-B723-438A43015581}"/>
              </a:ext>
            </a:extLst>
          </p:cNvPr>
          <p:cNvSpPr>
            <a:spLocks noGrp="1"/>
          </p:cNvSpPr>
          <p:nvPr>
            <p:ph sz="quarter" idx="15"/>
          </p:nvPr>
        </p:nvSpPr>
        <p:spPr/>
        <p:txBody>
          <a:bodyPr>
            <a:normAutofit fontScale="55000" lnSpcReduction="20000"/>
          </a:bodyPr>
          <a:lstStyle/>
          <a:p>
            <a:endParaRPr lang="en-US"/>
          </a:p>
        </p:txBody>
      </p:sp>
      <p:sp>
        <p:nvSpPr>
          <p:cNvPr id="4" name="Content Placeholder 3">
            <a:extLst>
              <a:ext uri="{FF2B5EF4-FFF2-40B4-BE49-F238E27FC236}">
                <a16:creationId xmlns:a16="http://schemas.microsoft.com/office/drawing/2014/main" id="{0A59181F-1294-07D1-7662-4AB94C153129}"/>
              </a:ext>
            </a:extLst>
          </p:cNvPr>
          <p:cNvSpPr>
            <a:spLocks noGrp="1"/>
          </p:cNvSpPr>
          <p:nvPr>
            <p:ph sz="half" idx="13"/>
          </p:nvPr>
        </p:nvSpPr>
        <p:spPr/>
        <p:txBody>
          <a:bodyPr/>
          <a:lstStyle/>
          <a:p>
            <a:pPr marL="0" indent="0">
              <a:buNone/>
            </a:pPr>
            <a:r>
              <a:rPr lang="en-US" sz="2000" b="1"/>
              <a:t>Budgeting and Banking</a:t>
            </a:r>
          </a:p>
          <a:p>
            <a:pPr marL="0" indent="0">
              <a:buNone/>
            </a:pPr>
            <a:r>
              <a:rPr lang="en-US" sz="1600"/>
              <a:t>Scenario:  Andre, 29, full-time worker</a:t>
            </a:r>
          </a:p>
          <a:p>
            <a:pPr marL="0" indent="0">
              <a:buNone/>
            </a:pPr>
            <a:r>
              <a:rPr lang="en-US" sz="1600"/>
              <a:t>Struggles to read bank statements or calculate interest rates. </a:t>
            </a:r>
          </a:p>
          <a:p>
            <a:pPr marL="0" indent="0">
              <a:buNone/>
            </a:pPr>
            <a:r>
              <a:rPr lang="en-US" sz="1600"/>
              <a:t>Can’t keep track of due dates for bills because he can’t calculate days forward. </a:t>
            </a:r>
          </a:p>
          <a:p>
            <a:pPr marL="0" indent="0">
              <a:buNone/>
            </a:pPr>
            <a:r>
              <a:rPr lang="en-US" sz="1600"/>
              <a:t>Overdrafts his account frequently.</a:t>
            </a:r>
          </a:p>
          <a:p>
            <a:pPr marL="0" indent="0">
              <a:buNone/>
            </a:pPr>
            <a:r>
              <a:rPr lang="en-US" sz="1600"/>
              <a:t>Strong verbal communication and good work ethic, but calls himself “hopeless” at numbers.</a:t>
            </a:r>
          </a:p>
        </p:txBody>
      </p:sp>
      <p:sp>
        <p:nvSpPr>
          <p:cNvPr id="5" name="Title 4">
            <a:extLst>
              <a:ext uri="{FF2B5EF4-FFF2-40B4-BE49-F238E27FC236}">
                <a16:creationId xmlns:a16="http://schemas.microsoft.com/office/drawing/2014/main" id="{71BDC041-B8C0-F227-EB58-1F824FB24768}"/>
              </a:ext>
            </a:extLst>
          </p:cNvPr>
          <p:cNvSpPr>
            <a:spLocks noGrp="1"/>
          </p:cNvSpPr>
          <p:nvPr>
            <p:ph type="title"/>
          </p:nvPr>
        </p:nvSpPr>
        <p:spPr/>
        <p:txBody>
          <a:bodyPr/>
          <a:lstStyle/>
          <a:p>
            <a:r>
              <a:rPr lang="en-US"/>
              <a:t>Examples of Dyscalculia in Adult Learners</a:t>
            </a:r>
          </a:p>
        </p:txBody>
      </p:sp>
      <p:sp>
        <p:nvSpPr>
          <p:cNvPr id="6" name="Content Placeholder 5">
            <a:extLst>
              <a:ext uri="{FF2B5EF4-FFF2-40B4-BE49-F238E27FC236}">
                <a16:creationId xmlns:a16="http://schemas.microsoft.com/office/drawing/2014/main" id="{4FA1B606-4B40-2EB5-98EF-EE0BA77009F5}"/>
              </a:ext>
            </a:extLst>
          </p:cNvPr>
          <p:cNvSpPr>
            <a:spLocks noGrp="1"/>
          </p:cNvSpPr>
          <p:nvPr>
            <p:ph sz="half" idx="1"/>
          </p:nvPr>
        </p:nvSpPr>
        <p:spPr/>
        <p:txBody>
          <a:bodyPr>
            <a:normAutofit/>
          </a:bodyPr>
          <a:lstStyle/>
          <a:p>
            <a:pPr marL="0" indent="0">
              <a:buNone/>
            </a:pPr>
            <a:r>
              <a:rPr lang="en-US" sz="2000" b="1"/>
              <a:t>Self-Perception &amp; Avoidance</a:t>
            </a:r>
          </a:p>
          <a:p>
            <a:pPr marL="0" indent="0">
              <a:buNone/>
            </a:pPr>
            <a:r>
              <a:rPr lang="en-US" sz="1600"/>
              <a:t>Scenario:  Marisol, 34, returning to school for GED</a:t>
            </a:r>
          </a:p>
          <a:p>
            <a:pPr marL="0" indent="0">
              <a:buNone/>
            </a:pPr>
            <a:r>
              <a:rPr lang="en-US" sz="1600"/>
              <a:t>Says she’s “bad at math” and avoids engaging during lessons. </a:t>
            </a:r>
          </a:p>
          <a:p>
            <a:pPr marL="0" indent="0">
              <a:buNone/>
            </a:pPr>
            <a:r>
              <a:rPr lang="en-US" sz="1600"/>
              <a:t>Drops out of class once the math unit begins. </a:t>
            </a:r>
          </a:p>
          <a:p>
            <a:pPr marL="0" indent="0">
              <a:buNone/>
            </a:pPr>
            <a:r>
              <a:rPr lang="en-US" sz="1600"/>
              <a:t>Reluctant to disclose difficulties, fearing she’ll be judged. </a:t>
            </a:r>
          </a:p>
          <a:p>
            <a:pPr marL="0" indent="0">
              <a:buNone/>
            </a:pPr>
            <a:r>
              <a:rPr lang="en-US" sz="1600"/>
              <a:t>Previously labeled “lazy” or “not trying” in school, which hurt her confidence </a:t>
            </a:r>
          </a:p>
          <a:p>
            <a:pPr marL="0" indent="0">
              <a:buNone/>
            </a:pPr>
            <a:endParaRPr lang="en-US"/>
          </a:p>
        </p:txBody>
      </p:sp>
      <p:sp>
        <p:nvSpPr>
          <p:cNvPr id="7" name="Slide Number Placeholder 6">
            <a:extLst>
              <a:ext uri="{FF2B5EF4-FFF2-40B4-BE49-F238E27FC236}">
                <a16:creationId xmlns:a16="http://schemas.microsoft.com/office/drawing/2014/main" id="{3240D9E9-92D8-AC21-2A55-5D7760A4E081}"/>
              </a:ext>
            </a:extLst>
          </p:cNvPr>
          <p:cNvSpPr>
            <a:spLocks noGrp="1"/>
          </p:cNvSpPr>
          <p:nvPr>
            <p:ph type="sldNum" sz="quarter" idx="12"/>
          </p:nvPr>
        </p:nvSpPr>
        <p:spPr/>
        <p:txBody>
          <a:bodyPr/>
          <a:lstStyle/>
          <a:p>
            <a:fld id="{BAE26A2A-DE5F-EA41-900F-AB5C4F1D9848}" type="slidenum">
              <a:rPr lang="en-US" smtClean="0"/>
              <a:t>23</a:t>
            </a:fld>
            <a:endParaRPr lang="en-US"/>
          </a:p>
        </p:txBody>
      </p:sp>
      <p:sp>
        <p:nvSpPr>
          <p:cNvPr id="8" name="Content Placeholder 7">
            <a:extLst>
              <a:ext uri="{FF2B5EF4-FFF2-40B4-BE49-F238E27FC236}">
                <a16:creationId xmlns:a16="http://schemas.microsoft.com/office/drawing/2014/main" id="{D5628A68-39DB-7759-D365-6FD61E93DF61}"/>
              </a:ext>
            </a:extLst>
          </p:cNvPr>
          <p:cNvSpPr>
            <a:spLocks noGrp="1"/>
          </p:cNvSpPr>
          <p:nvPr>
            <p:ph sz="quarter" idx="16"/>
          </p:nvPr>
        </p:nvSpPr>
        <p:spPr/>
        <p:txBody>
          <a:bodyPr>
            <a:normAutofit fontScale="55000" lnSpcReduction="20000"/>
          </a:bodyPr>
          <a:lstStyle/>
          <a:p>
            <a:endParaRPr lang="en-US"/>
          </a:p>
        </p:txBody>
      </p:sp>
      <p:sp>
        <p:nvSpPr>
          <p:cNvPr id="9" name="Content Placeholder 8">
            <a:extLst>
              <a:ext uri="{FF2B5EF4-FFF2-40B4-BE49-F238E27FC236}">
                <a16:creationId xmlns:a16="http://schemas.microsoft.com/office/drawing/2014/main" id="{AD29127C-1120-7534-462A-0A64C9F16A07}"/>
              </a:ext>
            </a:extLst>
          </p:cNvPr>
          <p:cNvSpPr>
            <a:spLocks noGrp="1"/>
          </p:cNvSpPr>
          <p:nvPr>
            <p:ph sz="half" idx="17"/>
          </p:nvPr>
        </p:nvSpPr>
        <p:spPr/>
        <p:txBody>
          <a:bodyPr>
            <a:normAutofit lnSpcReduction="10000"/>
          </a:bodyPr>
          <a:lstStyle/>
          <a:p>
            <a:pPr marL="0" indent="0" algn="ctr">
              <a:buNone/>
            </a:pPr>
            <a:r>
              <a:rPr lang="en-US" sz="2000" b="1"/>
              <a:t>Presented by </a:t>
            </a:r>
          </a:p>
          <a:p>
            <a:pPr marL="0" indent="0" algn="ctr">
              <a:buNone/>
            </a:pPr>
            <a:r>
              <a:rPr lang="en-US" sz="2000" b="1"/>
              <a:t>Kellie B. Hardt</a:t>
            </a:r>
          </a:p>
          <a:p>
            <a:pPr marL="0" indent="0" algn="ctr">
              <a:buNone/>
            </a:pPr>
            <a:r>
              <a:rPr lang="en-US" sz="2000"/>
              <a:t>Dyscalculia in Adult Education &amp; GED Math</a:t>
            </a:r>
          </a:p>
          <a:p>
            <a:pPr marL="0" indent="0" algn="ctr">
              <a:buNone/>
            </a:pPr>
            <a:endParaRPr lang="en-US" sz="2000" b="1"/>
          </a:p>
          <a:p>
            <a:pPr marL="0" indent="0" algn="ctr">
              <a:buNone/>
            </a:pPr>
            <a:r>
              <a:rPr lang="en-US" sz="2000"/>
              <a:t>Hardt2Heart Adult Education Services, LLC </a:t>
            </a:r>
          </a:p>
          <a:p>
            <a:pPr marL="0" indent="0" algn="ctr">
              <a:buNone/>
            </a:pPr>
            <a:r>
              <a:rPr lang="en-US" sz="2000"/>
              <a:t>E-mail: hardt2heart75@gmail.com </a:t>
            </a:r>
          </a:p>
          <a:p>
            <a:pPr marL="0" indent="0" algn="ctr">
              <a:buNone/>
            </a:pPr>
            <a:r>
              <a:rPr lang="en-US" sz="2000"/>
              <a:t>or </a:t>
            </a:r>
          </a:p>
          <a:p>
            <a:pPr marL="0" indent="0" algn="ctr">
              <a:buNone/>
            </a:pPr>
            <a:r>
              <a:rPr lang="en-US" sz="2000"/>
              <a:t>ged2phd75@gmail.com</a:t>
            </a:r>
            <a:endParaRPr lang="en-US" sz="2000" b="1"/>
          </a:p>
        </p:txBody>
      </p:sp>
      <p:pic>
        <p:nvPicPr>
          <p:cNvPr id="10" name="Picture 9">
            <a:extLst>
              <a:ext uri="{FF2B5EF4-FFF2-40B4-BE49-F238E27FC236}">
                <a16:creationId xmlns:a16="http://schemas.microsoft.com/office/drawing/2014/main" id="{F72850DD-77EC-73AA-AB13-6ACBB431700F}"/>
              </a:ext>
            </a:extLst>
          </p:cNvPr>
          <p:cNvPicPr>
            <a:picLocks noChangeAspect="1"/>
          </p:cNvPicPr>
          <p:nvPr/>
        </p:nvPicPr>
        <p:blipFill>
          <a:blip r:embed="rId2"/>
          <a:stretch>
            <a:fillRect/>
          </a:stretch>
        </p:blipFill>
        <p:spPr>
          <a:xfrm>
            <a:off x="10578997" y="382691"/>
            <a:ext cx="1085182" cy="987638"/>
          </a:xfrm>
          <a:prstGeom prst="rect">
            <a:avLst/>
          </a:prstGeom>
        </p:spPr>
      </p:pic>
      <p:pic>
        <p:nvPicPr>
          <p:cNvPr id="11" name="Picture 10">
            <a:extLst>
              <a:ext uri="{FF2B5EF4-FFF2-40B4-BE49-F238E27FC236}">
                <a16:creationId xmlns:a16="http://schemas.microsoft.com/office/drawing/2014/main" id="{B433F8A5-7B61-44B4-3F5C-FFE2D543FE9B}"/>
              </a:ext>
            </a:extLst>
          </p:cNvPr>
          <p:cNvPicPr>
            <a:picLocks noChangeAspect="1"/>
          </p:cNvPicPr>
          <p:nvPr/>
        </p:nvPicPr>
        <p:blipFill>
          <a:blip r:embed="rId2"/>
          <a:stretch>
            <a:fillRect/>
          </a:stretch>
        </p:blipFill>
        <p:spPr>
          <a:xfrm>
            <a:off x="8148735" y="2061718"/>
            <a:ext cx="795661" cy="724141"/>
          </a:xfrm>
          <a:prstGeom prst="rect">
            <a:avLst/>
          </a:prstGeom>
        </p:spPr>
      </p:pic>
      <p:pic>
        <p:nvPicPr>
          <p:cNvPr id="12" name="Picture 11">
            <a:extLst>
              <a:ext uri="{FF2B5EF4-FFF2-40B4-BE49-F238E27FC236}">
                <a16:creationId xmlns:a16="http://schemas.microsoft.com/office/drawing/2014/main" id="{DE8A561E-7216-4736-0ABB-971B5A837510}"/>
              </a:ext>
            </a:extLst>
          </p:cNvPr>
          <p:cNvPicPr>
            <a:picLocks noChangeAspect="1"/>
          </p:cNvPicPr>
          <p:nvPr/>
        </p:nvPicPr>
        <p:blipFill>
          <a:blip r:embed="rId3"/>
          <a:stretch>
            <a:fillRect/>
          </a:stretch>
        </p:blipFill>
        <p:spPr>
          <a:xfrm>
            <a:off x="10871630" y="2061718"/>
            <a:ext cx="792549" cy="725487"/>
          </a:xfrm>
          <a:prstGeom prst="rect">
            <a:avLst/>
          </a:prstGeom>
        </p:spPr>
      </p:pic>
    </p:spTree>
    <p:extLst>
      <p:ext uri="{BB962C8B-B14F-4D97-AF65-F5344CB8AC3E}">
        <p14:creationId xmlns:p14="http://schemas.microsoft.com/office/powerpoint/2010/main" val="51418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B3B757-D824-AC4C-955D-FF4C262DEB57}"/>
              </a:ext>
            </a:extLst>
          </p:cNvPr>
          <p:cNvSpPr>
            <a:spLocks noGrp="1"/>
          </p:cNvSpPr>
          <p:nvPr>
            <p:ph type="title"/>
          </p:nvPr>
        </p:nvSpPr>
        <p:spPr>
          <a:xfrm>
            <a:off x="707868" y="328895"/>
            <a:ext cx="11351941" cy="610475"/>
          </a:xfrm>
        </p:spPr>
        <p:txBody>
          <a:bodyPr/>
          <a:lstStyle/>
          <a:p>
            <a:r>
              <a:rPr lang="en-US"/>
              <a:t>In this session, we will…</a:t>
            </a:r>
          </a:p>
        </p:txBody>
      </p:sp>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p:txBody>
          <a:bodyPr/>
          <a:lstStyle/>
          <a:p>
            <a:fld id="{BAE26A2A-DE5F-EA41-900F-AB5C4F1D9848}" type="slidenum">
              <a:rPr lang="en-US" smtClean="0"/>
              <a:pPr/>
              <a:t>3</a:t>
            </a:fld>
            <a:endParaRPr lang="en-US"/>
          </a:p>
        </p:txBody>
      </p:sp>
      <p:pic>
        <p:nvPicPr>
          <p:cNvPr id="7" name="Picture 6">
            <a:extLst>
              <a:ext uri="{FF2B5EF4-FFF2-40B4-BE49-F238E27FC236}">
                <a16:creationId xmlns:a16="http://schemas.microsoft.com/office/drawing/2014/main" id="{F021AF35-A090-8097-A656-1568C2420192}"/>
              </a:ext>
            </a:extLst>
          </p:cNvPr>
          <p:cNvPicPr>
            <a:picLocks noChangeAspect="1"/>
          </p:cNvPicPr>
          <p:nvPr/>
        </p:nvPicPr>
        <p:blipFill>
          <a:blip r:embed="rId2"/>
          <a:stretch>
            <a:fillRect/>
          </a:stretch>
        </p:blipFill>
        <p:spPr>
          <a:xfrm>
            <a:off x="6481961" y="1015634"/>
            <a:ext cx="5577848" cy="4826732"/>
          </a:xfrm>
          <a:prstGeom prst="rect">
            <a:avLst/>
          </a:prstGeom>
        </p:spPr>
      </p:pic>
      <p:pic>
        <p:nvPicPr>
          <p:cNvPr id="12" name="Content Placeholder 11">
            <a:extLst>
              <a:ext uri="{FF2B5EF4-FFF2-40B4-BE49-F238E27FC236}">
                <a16:creationId xmlns:a16="http://schemas.microsoft.com/office/drawing/2014/main" id="{852BDE88-C71C-4628-4003-5F0C9E466B22}"/>
              </a:ext>
            </a:extLst>
          </p:cNvPr>
          <p:cNvPicPr>
            <a:picLocks noGrp="1" noChangeAspect="1"/>
          </p:cNvPicPr>
          <p:nvPr>
            <p:ph idx="1"/>
          </p:nvPr>
        </p:nvPicPr>
        <p:blipFill>
          <a:blip r:embed="rId3"/>
          <a:stretch>
            <a:fillRect/>
          </a:stretch>
        </p:blipFill>
        <p:spPr>
          <a:xfrm>
            <a:off x="641479" y="1110401"/>
            <a:ext cx="5161792" cy="4901037"/>
          </a:xfrm>
          <a:prstGeom prst="rect">
            <a:avLst/>
          </a:prstGeom>
        </p:spPr>
      </p:pic>
    </p:spTree>
    <p:extLst>
      <p:ext uri="{BB962C8B-B14F-4D97-AF65-F5344CB8AC3E}">
        <p14:creationId xmlns:p14="http://schemas.microsoft.com/office/powerpoint/2010/main" val="72724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57ED5-2A5E-0EE1-9699-0074525FA3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8D65B7-AE7D-67CB-FC79-15BA08146BA3}"/>
              </a:ext>
            </a:extLst>
          </p:cNvPr>
          <p:cNvSpPr>
            <a:spLocks noGrp="1"/>
          </p:cNvSpPr>
          <p:nvPr>
            <p:ph type="title"/>
          </p:nvPr>
        </p:nvSpPr>
        <p:spPr/>
        <p:txBody>
          <a:bodyPr/>
          <a:lstStyle/>
          <a:p>
            <a:pPr>
              <a:lnSpc>
                <a:spcPct val="100000"/>
              </a:lnSpc>
            </a:pPr>
            <a:r>
              <a:rPr lang="en-US"/>
              <a:t>Dysgraphia</a:t>
            </a:r>
          </a:p>
        </p:txBody>
      </p:sp>
      <p:sp>
        <p:nvSpPr>
          <p:cNvPr id="5" name="Content Placeholder 4">
            <a:extLst>
              <a:ext uri="{FF2B5EF4-FFF2-40B4-BE49-F238E27FC236}">
                <a16:creationId xmlns:a16="http://schemas.microsoft.com/office/drawing/2014/main" id="{E6748B1C-62D5-3B90-A721-F68613940B83}"/>
              </a:ext>
            </a:extLst>
          </p:cNvPr>
          <p:cNvSpPr>
            <a:spLocks noGrp="1"/>
          </p:cNvSpPr>
          <p:nvPr>
            <p:ph idx="1"/>
          </p:nvPr>
        </p:nvSpPr>
        <p:spPr>
          <a:xfrm>
            <a:off x="401444" y="1212980"/>
            <a:ext cx="11351941" cy="4823926"/>
          </a:xfrm>
        </p:spPr>
        <p:txBody>
          <a:bodyPr>
            <a:normAutofit fontScale="92500"/>
          </a:bodyPr>
          <a:lstStyle/>
          <a:p>
            <a:pPr marL="0" indent="0">
              <a:lnSpc>
                <a:spcPct val="100000"/>
              </a:lnSpc>
              <a:spcBef>
                <a:spcPts val="0"/>
              </a:spcBef>
              <a:buNone/>
            </a:pPr>
            <a:r>
              <a:rPr lang="en-US" sz="2600"/>
              <a:t>Definition</a:t>
            </a:r>
            <a:r>
              <a:rPr lang="en-US"/>
              <a:t> </a:t>
            </a:r>
            <a:r>
              <a:rPr lang="en-US" sz="1400"/>
              <a:t>(</a:t>
            </a:r>
            <a:r>
              <a:rPr lang="en-US" sz="1400">
                <a:hlinkClick r:id="rId2"/>
              </a:rPr>
              <a:t>Reviewed by Psychology Today Staff</a:t>
            </a:r>
            <a:r>
              <a:rPr lang="en-US" sz="1400"/>
              <a:t>; link: </a:t>
            </a:r>
            <a:r>
              <a:rPr lang="en-US" sz="1400">
                <a:hlinkClick r:id="rId3"/>
              </a:rPr>
              <a:t>Dysgraphia | Psychology Today</a:t>
            </a:r>
            <a:r>
              <a:rPr lang="en-US" sz="1400"/>
              <a:t>)</a:t>
            </a:r>
            <a:endParaRPr lang="en-US"/>
          </a:p>
          <a:p>
            <a:pPr>
              <a:lnSpc>
                <a:spcPct val="100000"/>
              </a:lnSpc>
              <a:spcBef>
                <a:spcPts val="0"/>
              </a:spcBef>
            </a:pPr>
            <a:r>
              <a:rPr lang="en-US" sz="2200"/>
              <a:t>Dysgraphia is a learning disability that results in impaired handwriting, impaired spelling, or both in someone of normal or above-average </a:t>
            </a:r>
            <a:r>
              <a:rPr lang="en-US" sz="2200">
                <a:hlinkClick r:id="rId4" tooltip="Psychology Today looks at intelligence"/>
              </a:rPr>
              <a:t>intelligence</a:t>
            </a:r>
            <a:r>
              <a:rPr lang="en-US" sz="2200"/>
              <a:t>. It is not a mental health disorder, but rather a brain-based learning disability marked by difficulty forming letters, spelling words correctly, staying within lines, writing legibly, or organizing and expressing one’s ideas on paper.</a:t>
            </a:r>
          </a:p>
          <a:p>
            <a:pPr marL="0" indent="0">
              <a:lnSpc>
                <a:spcPct val="100000"/>
              </a:lnSpc>
              <a:spcBef>
                <a:spcPts val="0"/>
              </a:spcBef>
              <a:buNone/>
            </a:pPr>
            <a:endParaRPr lang="en-US" sz="2000"/>
          </a:p>
          <a:p>
            <a:pPr marL="0" indent="0">
              <a:lnSpc>
                <a:spcPct val="110000"/>
              </a:lnSpc>
              <a:spcBef>
                <a:spcPts val="0"/>
              </a:spcBef>
              <a:buNone/>
            </a:pPr>
            <a:r>
              <a:rPr lang="en-US" sz="2600"/>
              <a:t>Symptoms</a:t>
            </a:r>
          </a:p>
          <a:p>
            <a:pPr>
              <a:lnSpc>
                <a:spcPct val="110000"/>
              </a:lnSpc>
              <a:spcBef>
                <a:spcPts val="0"/>
              </a:spcBef>
            </a:pPr>
            <a:r>
              <a:rPr lang="en-US" sz="2200"/>
              <a:t>Dysgraphia can manifest as problems with fine motor skills, spatial perception, and/or language processing. Possible signs may include poorly formed individual letters; lack of or incorrect punctuation and capitalization; awkward or painful pencil grip and/or unusual positioning of wrist, arm, or body when writing; frequent hand cramps while writing; omitting words from sentences; skipping letters when writing words; poor sentence organization; sentences may be grammatically incorrect; incorrect word usage; difficulty writing and thinking at the same time</a:t>
            </a:r>
          </a:p>
          <a:p>
            <a:pPr marL="0" indent="0">
              <a:lnSpc>
                <a:spcPct val="100000"/>
              </a:lnSpc>
              <a:spcBef>
                <a:spcPts val="0"/>
              </a:spcBef>
              <a:buNone/>
            </a:pPr>
            <a:endParaRPr lang="en-US" sz="2200"/>
          </a:p>
          <a:p>
            <a:endParaRPr lang="en-US"/>
          </a:p>
        </p:txBody>
      </p:sp>
      <p:sp>
        <p:nvSpPr>
          <p:cNvPr id="3" name="Slide Number Placeholder 2">
            <a:extLst>
              <a:ext uri="{FF2B5EF4-FFF2-40B4-BE49-F238E27FC236}">
                <a16:creationId xmlns:a16="http://schemas.microsoft.com/office/drawing/2014/main" id="{404DB971-F1B6-4073-954E-F962D625C33F}"/>
              </a:ext>
            </a:extLst>
          </p:cNvPr>
          <p:cNvSpPr>
            <a:spLocks noGrp="1"/>
          </p:cNvSpPr>
          <p:nvPr>
            <p:ph type="sldNum" sz="quarter" idx="12"/>
          </p:nvPr>
        </p:nvSpPr>
        <p:spPr/>
        <p:txBody>
          <a:bodyPr/>
          <a:lstStyle/>
          <a:p>
            <a:fld id="{BAE26A2A-DE5F-EA41-900F-AB5C4F1D9848}" type="slidenum">
              <a:rPr lang="en-US" smtClean="0"/>
              <a:t>4</a:t>
            </a:fld>
            <a:endParaRPr lang="en-US"/>
          </a:p>
        </p:txBody>
      </p:sp>
    </p:spTree>
    <p:extLst>
      <p:ext uri="{BB962C8B-B14F-4D97-AF65-F5344CB8AC3E}">
        <p14:creationId xmlns:p14="http://schemas.microsoft.com/office/powerpoint/2010/main" val="121946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E593-5CC7-02F9-77CD-8CCA06C13F9B}"/>
              </a:ext>
            </a:extLst>
          </p:cNvPr>
          <p:cNvSpPr>
            <a:spLocks noGrp="1"/>
          </p:cNvSpPr>
          <p:nvPr>
            <p:ph type="title"/>
          </p:nvPr>
        </p:nvSpPr>
        <p:spPr>
          <a:xfrm>
            <a:off x="401443" y="401457"/>
            <a:ext cx="11351941" cy="582794"/>
          </a:xfrm>
        </p:spPr>
        <p:txBody>
          <a:bodyPr/>
          <a:lstStyle/>
          <a:p>
            <a:r>
              <a:rPr lang="en-US"/>
              <a:t>Dyslexia</a:t>
            </a:r>
          </a:p>
        </p:txBody>
      </p:sp>
      <p:sp>
        <p:nvSpPr>
          <p:cNvPr id="4" name="Slide Number Placeholder 3">
            <a:extLst>
              <a:ext uri="{FF2B5EF4-FFF2-40B4-BE49-F238E27FC236}">
                <a16:creationId xmlns:a16="http://schemas.microsoft.com/office/drawing/2014/main" id="{B118FF79-2D60-02B5-A09F-E687D2064F73}"/>
              </a:ext>
            </a:extLst>
          </p:cNvPr>
          <p:cNvSpPr>
            <a:spLocks noGrp="1"/>
          </p:cNvSpPr>
          <p:nvPr>
            <p:ph type="sldNum" sz="quarter" idx="12"/>
          </p:nvPr>
        </p:nvSpPr>
        <p:spPr/>
        <p:txBody>
          <a:bodyPr/>
          <a:lstStyle/>
          <a:p>
            <a:fld id="{BAE26A2A-DE5F-EA41-900F-AB5C4F1D9848}" type="slidenum">
              <a:rPr lang="en-US" smtClean="0"/>
              <a:t>5</a:t>
            </a:fld>
            <a:endParaRPr lang="en-US"/>
          </a:p>
        </p:txBody>
      </p:sp>
      <p:pic>
        <p:nvPicPr>
          <p:cNvPr id="2050" name="Picture 2" descr="PPT - Dyslexia PowerPoint Presentation, free download - ID:2631270">
            <a:extLst>
              <a:ext uri="{FF2B5EF4-FFF2-40B4-BE49-F238E27FC236}">
                <a16:creationId xmlns:a16="http://schemas.microsoft.com/office/drawing/2014/main" id="{705C5347-7767-9C4D-5DDC-05300C98C5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5386" y="826718"/>
            <a:ext cx="7239450" cy="542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185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9B47-BF5E-CB7E-9C9C-3FF9AA301126}"/>
              </a:ext>
            </a:extLst>
          </p:cNvPr>
          <p:cNvSpPr>
            <a:spLocks noGrp="1"/>
          </p:cNvSpPr>
          <p:nvPr>
            <p:ph type="title"/>
          </p:nvPr>
        </p:nvSpPr>
        <p:spPr/>
        <p:txBody>
          <a:bodyPr/>
          <a:lstStyle/>
          <a:p>
            <a:r>
              <a:rPr lang="en-US">
                <a:latin typeface="Arial"/>
                <a:cs typeface="Arial"/>
              </a:rPr>
              <a:t>Dyslexic Font Study</a:t>
            </a:r>
            <a:endParaRPr lang="en-US"/>
          </a:p>
        </p:txBody>
      </p:sp>
      <p:sp>
        <p:nvSpPr>
          <p:cNvPr id="3" name="Content Placeholder 2">
            <a:extLst>
              <a:ext uri="{FF2B5EF4-FFF2-40B4-BE49-F238E27FC236}">
                <a16:creationId xmlns:a16="http://schemas.microsoft.com/office/drawing/2014/main" id="{F54ED84E-7B61-FD18-AE91-0B116E7CE04E}"/>
              </a:ext>
            </a:extLst>
          </p:cNvPr>
          <p:cNvSpPr>
            <a:spLocks noGrp="1"/>
          </p:cNvSpPr>
          <p:nvPr>
            <p:ph idx="1"/>
          </p:nvPr>
        </p:nvSpPr>
        <p:spPr>
          <a:xfrm>
            <a:off x="401444" y="1724984"/>
            <a:ext cx="11351941" cy="4839065"/>
          </a:xfrm>
        </p:spPr>
        <p:txBody>
          <a:bodyPr vert="horz" lIns="91440" tIns="45720" rIns="91440" bIns="45720" rtlCol="0" anchor="t">
            <a:normAutofit/>
          </a:bodyPr>
          <a:lstStyle/>
          <a:p>
            <a:pPr marL="170815" indent="-170815"/>
            <a:r>
              <a:rPr lang="en-US" sz="2600">
                <a:latin typeface="Arial"/>
                <a:cs typeface="Arial"/>
              </a:rPr>
              <a:t>Some important considerations…</a:t>
            </a:r>
          </a:p>
          <a:p>
            <a:pPr marL="513715" lvl="1" indent="-170815">
              <a:buClr>
                <a:srgbClr val="AFABAB"/>
              </a:buClr>
              <a:buFont typeface="Courier New" panose="020B0604020202020204" pitchFamily="34" charset="0"/>
              <a:buChar char="o"/>
            </a:pPr>
            <a:r>
              <a:rPr lang="en-US" sz="2200">
                <a:latin typeface="Arial"/>
                <a:cs typeface="Arial"/>
              </a:rPr>
              <a:t>Many GED students have undiagnosed dyslexia </a:t>
            </a:r>
            <a:endParaRPr lang="en-US">
              <a:latin typeface="Arial"/>
              <a:cs typeface="Arial"/>
            </a:endParaRPr>
          </a:p>
          <a:p>
            <a:pPr marL="513715" lvl="1" indent="-170815">
              <a:buClr>
                <a:srgbClr val="AFABAB"/>
              </a:buClr>
              <a:buFont typeface="Courier New" panose="020B0604020202020204" pitchFamily="34" charset="0"/>
              <a:buChar char="o"/>
            </a:pPr>
            <a:r>
              <a:rPr lang="en-US" sz="2200">
                <a:latin typeface="Arial"/>
                <a:cs typeface="Arial"/>
              </a:rPr>
              <a:t>The GED</a:t>
            </a:r>
            <a:r>
              <a:rPr lang="en-US" sz="2200" baseline="30000">
                <a:latin typeface="Arial"/>
                <a:cs typeface="Arial"/>
              </a:rPr>
              <a:t>®</a:t>
            </a:r>
            <a:r>
              <a:rPr lang="en-US" sz="2200">
                <a:latin typeface="Arial"/>
                <a:cs typeface="Arial"/>
              </a:rPr>
              <a:t> test is timed – thus </a:t>
            </a:r>
            <a:r>
              <a:rPr lang="en-US" sz="2200" i="1">
                <a:latin typeface="Arial"/>
                <a:cs typeface="Arial"/>
              </a:rPr>
              <a:t>reading efficiency </a:t>
            </a:r>
            <a:r>
              <a:rPr lang="en-US" sz="2200">
                <a:latin typeface="Arial"/>
                <a:cs typeface="Arial"/>
              </a:rPr>
              <a:t>is critical</a:t>
            </a:r>
            <a:endParaRPr lang="en-US">
              <a:latin typeface="Arial"/>
              <a:cs typeface="Arial"/>
            </a:endParaRPr>
          </a:p>
          <a:p>
            <a:pPr marL="342900" lvl="1" indent="0">
              <a:buClr>
                <a:srgbClr val="AFABAB"/>
              </a:buClr>
              <a:buNone/>
            </a:pPr>
            <a:endParaRPr lang="en-US" sz="2200">
              <a:latin typeface="Arial"/>
              <a:cs typeface="Arial"/>
            </a:endParaRPr>
          </a:p>
          <a:p>
            <a:pPr marL="170815" indent="-170815">
              <a:buClr>
                <a:srgbClr val="AFABAB"/>
              </a:buClr>
            </a:pPr>
            <a:r>
              <a:rPr lang="en-US" sz="2600">
                <a:latin typeface="Arial"/>
                <a:cs typeface="Arial"/>
              </a:rPr>
              <a:t>Fonts in study...</a:t>
            </a:r>
            <a:endParaRPr lang="en-US" sz="2600"/>
          </a:p>
          <a:p>
            <a:pPr marL="170815" indent="-170815">
              <a:buClr>
                <a:srgbClr val="AFABAB"/>
              </a:buClr>
            </a:pPr>
            <a:endParaRPr lang="en-US"/>
          </a:p>
        </p:txBody>
      </p:sp>
      <p:sp>
        <p:nvSpPr>
          <p:cNvPr id="4" name="Slide Number Placeholder 3">
            <a:extLst>
              <a:ext uri="{FF2B5EF4-FFF2-40B4-BE49-F238E27FC236}">
                <a16:creationId xmlns:a16="http://schemas.microsoft.com/office/drawing/2014/main" id="{71AF4D37-4CCA-E624-2919-24E68BEA9399}"/>
              </a:ext>
            </a:extLst>
          </p:cNvPr>
          <p:cNvSpPr>
            <a:spLocks noGrp="1"/>
          </p:cNvSpPr>
          <p:nvPr>
            <p:ph type="sldNum" sz="quarter" idx="12"/>
          </p:nvPr>
        </p:nvSpPr>
        <p:spPr/>
        <p:txBody>
          <a:bodyPr/>
          <a:lstStyle/>
          <a:p>
            <a:fld id="{BAE26A2A-DE5F-EA41-900F-AB5C4F1D9848}" type="slidenum">
              <a:rPr lang="en-US" smtClean="0"/>
              <a:t>6</a:t>
            </a:fld>
            <a:endParaRPr lang="en-US"/>
          </a:p>
        </p:txBody>
      </p:sp>
      <p:pic>
        <p:nvPicPr>
          <p:cNvPr id="5" name="Picture 4" descr="A black and blue text&#10;&#10;AI-generated content may be incorrect.">
            <a:extLst>
              <a:ext uri="{FF2B5EF4-FFF2-40B4-BE49-F238E27FC236}">
                <a16:creationId xmlns:a16="http://schemas.microsoft.com/office/drawing/2014/main" id="{CF36C54C-D9E1-5D2B-9969-905C6A757D0A}"/>
              </a:ext>
            </a:extLst>
          </p:cNvPr>
          <p:cNvPicPr>
            <a:picLocks noChangeAspect="1"/>
          </p:cNvPicPr>
          <p:nvPr/>
        </p:nvPicPr>
        <p:blipFill>
          <a:blip r:embed="rId2"/>
          <a:stretch>
            <a:fillRect/>
          </a:stretch>
        </p:blipFill>
        <p:spPr>
          <a:xfrm>
            <a:off x="2882122" y="4082631"/>
            <a:ext cx="2114550" cy="590550"/>
          </a:xfrm>
          <a:prstGeom prst="rect">
            <a:avLst/>
          </a:prstGeom>
        </p:spPr>
      </p:pic>
      <p:pic>
        <p:nvPicPr>
          <p:cNvPr id="6" name="Picture 5" descr="A black and white image of letters&#10;&#10;AI-generated content may be incorrect.">
            <a:extLst>
              <a:ext uri="{FF2B5EF4-FFF2-40B4-BE49-F238E27FC236}">
                <a16:creationId xmlns:a16="http://schemas.microsoft.com/office/drawing/2014/main" id="{9B8F09F4-B8DA-CD17-C295-37516688695F}"/>
              </a:ext>
            </a:extLst>
          </p:cNvPr>
          <p:cNvPicPr>
            <a:picLocks noChangeAspect="1"/>
          </p:cNvPicPr>
          <p:nvPr/>
        </p:nvPicPr>
        <p:blipFill>
          <a:blip r:embed="rId3"/>
          <a:stretch>
            <a:fillRect/>
          </a:stretch>
        </p:blipFill>
        <p:spPr>
          <a:xfrm>
            <a:off x="2850760" y="4604977"/>
            <a:ext cx="4333875" cy="581025"/>
          </a:xfrm>
          <a:prstGeom prst="rect">
            <a:avLst/>
          </a:prstGeom>
        </p:spPr>
      </p:pic>
      <p:pic>
        <p:nvPicPr>
          <p:cNvPr id="7" name="Picture 6" descr="A black and white text&#10;&#10;AI-generated content may be incorrect.">
            <a:extLst>
              <a:ext uri="{FF2B5EF4-FFF2-40B4-BE49-F238E27FC236}">
                <a16:creationId xmlns:a16="http://schemas.microsoft.com/office/drawing/2014/main" id="{E6535BB2-77A4-3E8F-B79F-F255112BB321}"/>
              </a:ext>
            </a:extLst>
          </p:cNvPr>
          <p:cNvPicPr>
            <a:picLocks noChangeAspect="1"/>
          </p:cNvPicPr>
          <p:nvPr/>
        </p:nvPicPr>
        <p:blipFill>
          <a:blip r:embed="rId4"/>
          <a:stretch>
            <a:fillRect/>
          </a:stretch>
        </p:blipFill>
        <p:spPr>
          <a:xfrm>
            <a:off x="2906203" y="5318814"/>
            <a:ext cx="3676650" cy="504825"/>
          </a:xfrm>
          <a:prstGeom prst="rect">
            <a:avLst/>
          </a:prstGeom>
        </p:spPr>
      </p:pic>
      <p:pic>
        <p:nvPicPr>
          <p:cNvPr id="8" name="Picture 7" descr="A black and white text&#10;&#10;AI-generated content may be incorrect.">
            <a:extLst>
              <a:ext uri="{FF2B5EF4-FFF2-40B4-BE49-F238E27FC236}">
                <a16:creationId xmlns:a16="http://schemas.microsoft.com/office/drawing/2014/main" id="{8D66B8C3-C20B-D7B8-549C-4A3A9F50913C}"/>
              </a:ext>
            </a:extLst>
          </p:cNvPr>
          <p:cNvPicPr>
            <a:picLocks noChangeAspect="1"/>
          </p:cNvPicPr>
          <p:nvPr/>
        </p:nvPicPr>
        <p:blipFill>
          <a:blip r:embed="rId5"/>
          <a:stretch>
            <a:fillRect/>
          </a:stretch>
        </p:blipFill>
        <p:spPr>
          <a:xfrm>
            <a:off x="2974136" y="5850776"/>
            <a:ext cx="2419350" cy="504825"/>
          </a:xfrm>
          <a:prstGeom prst="rect">
            <a:avLst/>
          </a:prstGeom>
        </p:spPr>
      </p:pic>
    </p:spTree>
    <p:extLst>
      <p:ext uri="{BB962C8B-B14F-4D97-AF65-F5344CB8AC3E}">
        <p14:creationId xmlns:p14="http://schemas.microsoft.com/office/powerpoint/2010/main" val="109167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1874-CDB6-883C-7368-8AFD6AD34105}"/>
              </a:ext>
            </a:extLst>
          </p:cNvPr>
          <p:cNvSpPr>
            <a:spLocks noGrp="1"/>
          </p:cNvSpPr>
          <p:nvPr>
            <p:ph type="title"/>
          </p:nvPr>
        </p:nvSpPr>
        <p:spPr>
          <a:xfrm>
            <a:off x="401444" y="525112"/>
            <a:ext cx="11351941" cy="727614"/>
          </a:xfrm>
        </p:spPr>
        <p:txBody>
          <a:bodyPr/>
          <a:lstStyle/>
          <a:p>
            <a:r>
              <a:rPr lang="en-US"/>
              <a:t>Dyscalculia in Adult Education &amp; GED Math</a:t>
            </a:r>
          </a:p>
        </p:txBody>
      </p:sp>
      <p:sp>
        <p:nvSpPr>
          <p:cNvPr id="3" name="Content Placeholder 2">
            <a:extLst>
              <a:ext uri="{FF2B5EF4-FFF2-40B4-BE49-F238E27FC236}">
                <a16:creationId xmlns:a16="http://schemas.microsoft.com/office/drawing/2014/main" id="{3DA070E5-E599-4B1D-E990-DE18571B249D}"/>
              </a:ext>
            </a:extLst>
          </p:cNvPr>
          <p:cNvSpPr>
            <a:spLocks noGrp="1"/>
          </p:cNvSpPr>
          <p:nvPr>
            <p:ph idx="1"/>
          </p:nvPr>
        </p:nvSpPr>
        <p:spPr>
          <a:xfrm>
            <a:off x="401444" y="1252727"/>
            <a:ext cx="11351941" cy="5080162"/>
          </a:xfrm>
        </p:spPr>
        <p:txBody>
          <a:bodyPr>
            <a:normAutofit fontScale="92500" lnSpcReduction="10000"/>
          </a:bodyPr>
          <a:lstStyle/>
          <a:p>
            <a:pPr marL="0" indent="0">
              <a:buNone/>
            </a:pPr>
            <a:r>
              <a:rPr lang="en-US" sz="2800" b="1">
                <a:solidFill>
                  <a:srgbClr val="014B64"/>
                </a:solidFill>
              </a:rPr>
              <a:t>What is Dyscalculia? </a:t>
            </a:r>
          </a:p>
          <a:p>
            <a:pPr>
              <a:lnSpc>
                <a:spcPct val="120000"/>
              </a:lnSpc>
              <a:spcBef>
                <a:spcPts val="0"/>
              </a:spcBef>
            </a:pPr>
            <a:r>
              <a:rPr lang="en-US" sz="2200"/>
              <a:t>Dyscalculia is a specific learning difference that affects a person’s ability to understand, learn, and perform math and number-based tasks.</a:t>
            </a:r>
          </a:p>
          <a:p>
            <a:pPr marL="0" indent="0">
              <a:lnSpc>
                <a:spcPct val="120000"/>
              </a:lnSpc>
              <a:spcBef>
                <a:spcPts val="0"/>
              </a:spcBef>
              <a:buNone/>
            </a:pPr>
            <a:r>
              <a:rPr lang="en-US" sz="2200"/>
              <a:t> </a:t>
            </a:r>
          </a:p>
          <a:p>
            <a:pPr>
              <a:lnSpc>
                <a:spcPct val="120000"/>
              </a:lnSpc>
              <a:spcBef>
                <a:spcPts val="0"/>
              </a:spcBef>
            </a:pPr>
            <a:r>
              <a:rPr lang="en-US" sz="2200"/>
              <a:t>It can manifest as difficulties with number sense, mathematical calculations, problem solving and more.</a:t>
            </a:r>
          </a:p>
          <a:p>
            <a:pPr>
              <a:lnSpc>
                <a:spcPct val="120000"/>
              </a:lnSpc>
              <a:spcBef>
                <a:spcPts val="0"/>
              </a:spcBef>
            </a:pPr>
            <a:endParaRPr lang="en-US" sz="2200"/>
          </a:p>
          <a:p>
            <a:pPr>
              <a:lnSpc>
                <a:spcPct val="120000"/>
              </a:lnSpc>
              <a:spcBef>
                <a:spcPts val="0"/>
              </a:spcBef>
            </a:pPr>
            <a:r>
              <a:rPr lang="en-US" sz="2200"/>
              <a:t>Often compared to Dyslexia but specifically impacts math skills rather than reading and writing; it is distinct and unrelated to intelligence or effort. </a:t>
            </a:r>
          </a:p>
          <a:p>
            <a:pPr>
              <a:lnSpc>
                <a:spcPct val="120000"/>
              </a:lnSpc>
              <a:spcBef>
                <a:spcPts val="0"/>
              </a:spcBef>
            </a:pPr>
            <a:endParaRPr lang="en-US" sz="2200"/>
          </a:p>
          <a:p>
            <a:pPr>
              <a:lnSpc>
                <a:spcPct val="120000"/>
              </a:lnSpc>
              <a:spcBef>
                <a:spcPts val="0"/>
              </a:spcBef>
            </a:pPr>
            <a:r>
              <a:rPr lang="en-US" sz="2200"/>
              <a:t>It’s recognized as a neurodevelopmental disorder in the DSM-5, under Specific Learning Disorders, with impairment in mathematics. </a:t>
            </a:r>
          </a:p>
          <a:p>
            <a:pPr>
              <a:lnSpc>
                <a:spcPct val="120000"/>
              </a:lnSpc>
              <a:spcBef>
                <a:spcPts val="0"/>
              </a:spcBef>
            </a:pPr>
            <a:endParaRPr lang="en-US" sz="2200"/>
          </a:p>
          <a:p>
            <a:pPr>
              <a:lnSpc>
                <a:spcPct val="120000"/>
              </a:lnSpc>
              <a:spcBef>
                <a:spcPts val="0"/>
              </a:spcBef>
            </a:pPr>
            <a:r>
              <a:rPr lang="en-US" sz="2200"/>
              <a:t>Prevalence estimates suggest around 3–6% of the population may have dyscalculia, but it is often underdiagnosed, especially in adults</a:t>
            </a:r>
          </a:p>
        </p:txBody>
      </p:sp>
      <p:sp>
        <p:nvSpPr>
          <p:cNvPr id="4" name="Slide Number Placeholder 3">
            <a:extLst>
              <a:ext uri="{FF2B5EF4-FFF2-40B4-BE49-F238E27FC236}">
                <a16:creationId xmlns:a16="http://schemas.microsoft.com/office/drawing/2014/main" id="{71AC0B16-ED24-D7BC-0CF6-68058E17AC22}"/>
              </a:ext>
            </a:extLst>
          </p:cNvPr>
          <p:cNvSpPr>
            <a:spLocks noGrp="1"/>
          </p:cNvSpPr>
          <p:nvPr>
            <p:ph type="sldNum" sz="quarter" idx="12"/>
          </p:nvPr>
        </p:nvSpPr>
        <p:spPr/>
        <p:txBody>
          <a:bodyPr/>
          <a:lstStyle/>
          <a:p>
            <a:fld id="{BAE26A2A-DE5F-EA41-900F-AB5C4F1D9848}" type="slidenum">
              <a:rPr lang="en-US" smtClean="0"/>
              <a:t>7</a:t>
            </a:fld>
            <a:endParaRPr lang="en-US"/>
          </a:p>
        </p:txBody>
      </p:sp>
      <p:pic>
        <p:nvPicPr>
          <p:cNvPr id="6" name="Picture 5">
            <a:extLst>
              <a:ext uri="{FF2B5EF4-FFF2-40B4-BE49-F238E27FC236}">
                <a16:creationId xmlns:a16="http://schemas.microsoft.com/office/drawing/2014/main" id="{55BDC9C0-429F-DF94-304E-1BDFC4D11666}"/>
              </a:ext>
            </a:extLst>
          </p:cNvPr>
          <p:cNvPicPr>
            <a:picLocks noChangeAspect="1"/>
          </p:cNvPicPr>
          <p:nvPr/>
        </p:nvPicPr>
        <p:blipFill>
          <a:blip r:embed="rId2"/>
          <a:stretch>
            <a:fillRect/>
          </a:stretch>
        </p:blipFill>
        <p:spPr>
          <a:xfrm>
            <a:off x="10320942" y="261988"/>
            <a:ext cx="1086002" cy="990738"/>
          </a:xfrm>
          <a:prstGeom prst="rect">
            <a:avLst/>
          </a:prstGeom>
        </p:spPr>
      </p:pic>
    </p:spTree>
    <p:extLst>
      <p:ext uri="{BB962C8B-B14F-4D97-AF65-F5344CB8AC3E}">
        <p14:creationId xmlns:p14="http://schemas.microsoft.com/office/powerpoint/2010/main" val="403131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75A95-DCF0-42DF-A899-5E53F3305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5F38B0-C55F-2517-3AFE-C96AE7A73AB2}"/>
              </a:ext>
            </a:extLst>
          </p:cNvPr>
          <p:cNvSpPr>
            <a:spLocks noGrp="1"/>
          </p:cNvSpPr>
          <p:nvPr>
            <p:ph type="title"/>
          </p:nvPr>
        </p:nvSpPr>
        <p:spPr>
          <a:xfrm>
            <a:off x="401444" y="525112"/>
            <a:ext cx="11351941" cy="727614"/>
          </a:xfrm>
        </p:spPr>
        <p:txBody>
          <a:bodyPr>
            <a:normAutofit fontScale="90000"/>
          </a:bodyPr>
          <a:lstStyle/>
          <a:p>
            <a:r>
              <a:rPr lang="en-US">
                <a:solidFill>
                  <a:srgbClr val="014B64"/>
                </a:solidFill>
              </a:rPr>
              <a:t>Characteristics of Dyscalculia in Adult Learners</a:t>
            </a:r>
            <a:br>
              <a:rPr lang="en-US">
                <a:solidFill>
                  <a:srgbClr val="014B64"/>
                </a:solidFill>
              </a:rPr>
            </a:br>
            <a:endParaRPr lang="en-US"/>
          </a:p>
        </p:txBody>
      </p:sp>
      <p:sp>
        <p:nvSpPr>
          <p:cNvPr id="3" name="Content Placeholder 2">
            <a:extLst>
              <a:ext uri="{FF2B5EF4-FFF2-40B4-BE49-F238E27FC236}">
                <a16:creationId xmlns:a16="http://schemas.microsoft.com/office/drawing/2014/main" id="{8973F004-64DA-B6B1-04C5-B2E37709EF32}"/>
              </a:ext>
            </a:extLst>
          </p:cNvPr>
          <p:cNvSpPr>
            <a:spLocks noGrp="1"/>
          </p:cNvSpPr>
          <p:nvPr>
            <p:ph idx="1"/>
          </p:nvPr>
        </p:nvSpPr>
        <p:spPr>
          <a:xfrm>
            <a:off x="401443" y="1007630"/>
            <a:ext cx="11351941" cy="5080162"/>
          </a:xfrm>
        </p:spPr>
        <p:txBody>
          <a:bodyPr>
            <a:normAutofit/>
          </a:bodyPr>
          <a:lstStyle/>
          <a:p>
            <a:pPr marL="0" indent="0">
              <a:lnSpc>
                <a:spcPct val="100000"/>
              </a:lnSpc>
              <a:buNone/>
            </a:pPr>
            <a:r>
              <a:rPr lang="en-US" sz="2800">
                <a:solidFill>
                  <a:srgbClr val="014B64"/>
                </a:solidFill>
              </a:rPr>
              <a:t>Adult learners with dyscalculia may experience…</a:t>
            </a:r>
          </a:p>
          <a:p>
            <a:pPr>
              <a:lnSpc>
                <a:spcPct val="100000"/>
              </a:lnSpc>
            </a:pPr>
            <a:r>
              <a:rPr lang="en-US" sz="2000" b="1"/>
              <a:t>Difficulties with Basic Number Sense </a:t>
            </a:r>
          </a:p>
          <a:p>
            <a:pPr lvl="1">
              <a:lnSpc>
                <a:spcPct val="100000"/>
              </a:lnSpc>
            </a:pPr>
            <a:r>
              <a:rPr lang="en-US"/>
              <a:t>Trouble grasping the meaning of quantities (e.g., understanding what “5” means as a quantity)</a:t>
            </a:r>
          </a:p>
          <a:p>
            <a:pPr lvl="1">
              <a:lnSpc>
                <a:spcPct val="100000"/>
              </a:lnSpc>
            </a:pPr>
            <a:r>
              <a:rPr lang="en-US"/>
              <a:t>Difficulty estimating amounts or comparing numbers </a:t>
            </a:r>
          </a:p>
          <a:p>
            <a:pPr lvl="1">
              <a:lnSpc>
                <a:spcPct val="100000"/>
              </a:lnSpc>
            </a:pPr>
            <a:endParaRPr lang="en-US" sz="800"/>
          </a:p>
          <a:p>
            <a:pPr>
              <a:lnSpc>
                <a:spcPct val="100000"/>
              </a:lnSpc>
            </a:pPr>
            <a:r>
              <a:rPr lang="en-US" sz="2000" b="1"/>
              <a:t>Challenges with Calculation and Numerical Memory </a:t>
            </a:r>
          </a:p>
          <a:p>
            <a:pPr lvl="1">
              <a:lnSpc>
                <a:spcPct val="100000"/>
              </a:lnSpc>
            </a:pPr>
            <a:r>
              <a:rPr lang="en-US"/>
              <a:t>Persistent errors in basic operations (addition, subtraction, multiplication, division) </a:t>
            </a:r>
          </a:p>
          <a:p>
            <a:pPr lvl="1">
              <a:lnSpc>
                <a:spcPct val="100000"/>
              </a:lnSpc>
            </a:pPr>
            <a:r>
              <a:rPr lang="en-US"/>
              <a:t>Difficulty remembering math facts (times tables, additions, subtraction facts)</a:t>
            </a:r>
          </a:p>
          <a:p>
            <a:pPr lvl="1">
              <a:lnSpc>
                <a:spcPct val="100000"/>
              </a:lnSpc>
            </a:pPr>
            <a:r>
              <a:rPr lang="en-US"/>
              <a:t>Persistent errors in basic operations (addition, subtraction, multiplication, division) </a:t>
            </a:r>
          </a:p>
          <a:p>
            <a:pPr lvl="1">
              <a:lnSpc>
                <a:spcPct val="100000"/>
              </a:lnSpc>
            </a:pPr>
            <a:r>
              <a:rPr lang="en-US"/>
              <a:t>Difficulty remembering math facts (times tables, additions, subtraction facts)</a:t>
            </a:r>
            <a:endParaRPr lang="en-US">
              <a:solidFill>
                <a:srgbClr val="014B64"/>
              </a:solidFill>
            </a:endParaRPr>
          </a:p>
          <a:p>
            <a:pPr marL="342883" lvl="1" indent="0">
              <a:lnSpc>
                <a:spcPct val="100000"/>
              </a:lnSpc>
              <a:buNone/>
            </a:pPr>
            <a:endParaRPr lang="en-US">
              <a:solidFill>
                <a:srgbClr val="014B64"/>
              </a:solidFill>
            </a:endParaRPr>
          </a:p>
          <a:p>
            <a:pPr marL="0" indent="0">
              <a:lnSpc>
                <a:spcPct val="100000"/>
              </a:lnSpc>
              <a:spcBef>
                <a:spcPts val="0"/>
              </a:spcBef>
              <a:buNone/>
            </a:pPr>
            <a:r>
              <a:rPr lang="en-US" sz="2000" b="1"/>
              <a:t>Spatial and Visual-Spatial Difficulties </a:t>
            </a:r>
          </a:p>
          <a:p>
            <a:pPr>
              <a:lnSpc>
                <a:spcPct val="100000"/>
              </a:lnSpc>
              <a:spcBef>
                <a:spcPts val="0"/>
              </a:spcBef>
            </a:pPr>
            <a:r>
              <a:rPr lang="en-US" sz="2000"/>
              <a:t>Trouble aligning numbers in columns </a:t>
            </a:r>
          </a:p>
          <a:p>
            <a:pPr>
              <a:lnSpc>
                <a:spcPct val="100000"/>
              </a:lnSpc>
              <a:spcBef>
                <a:spcPts val="0"/>
              </a:spcBef>
            </a:pPr>
            <a:r>
              <a:rPr lang="en-US" sz="2000"/>
              <a:t>Difficulty reading charts, graphs, or spatial layouts &amp; reasoning/geometry/3D shapes</a:t>
            </a:r>
          </a:p>
          <a:p>
            <a:pPr marL="342883" lvl="1" indent="0">
              <a:lnSpc>
                <a:spcPct val="100000"/>
              </a:lnSpc>
              <a:buNone/>
            </a:pPr>
            <a:endParaRPr lang="en-US"/>
          </a:p>
        </p:txBody>
      </p:sp>
      <p:sp>
        <p:nvSpPr>
          <p:cNvPr id="4" name="Slide Number Placeholder 3">
            <a:extLst>
              <a:ext uri="{FF2B5EF4-FFF2-40B4-BE49-F238E27FC236}">
                <a16:creationId xmlns:a16="http://schemas.microsoft.com/office/drawing/2014/main" id="{909C7820-22AD-B382-181C-6EE9AC3BEC8F}"/>
              </a:ext>
            </a:extLst>
          </p:cNvPr>
          <p:cNvSpPr>
            <a:spLocks noGrp="1"/>
          </p:cNvSpPr>
          <p:nvPr>
            <p:ph type="sldNum" sz="quarter" idx="12"/>
          </p:nvPr>
        </p:nvSpPr>
        <p:spPr/>
        <p:txBody>
          <a:bodyPr/>
          <a:lstStyle/>
          <a:p>
            <a:fld id="{BAE26A2A-DE5F-EA41-900F-AB5C4F1D9848}" type="slidenum">
              <a:rPr lang="en-US" smtClean="0"/>
              <a:t>8</a:t>
            </a:fld>
            <a:endParaRPr lang="en-US"/>
          </a:p>
        </p:txBody>
      </p:sp>
      <p:pic>
        <p:nvPicPr>
          <p:cNvPr id="6" name="Picture 5">
            <a:extLst>
              <a:ext uri="{FF2B5EF4-FFF2-40B4-BE49-F238E27FC236}">
                <a16:creationId xmlns:a16="http://schemas.microsoft.com/office/drawing/2014/main" id="{D3CD1800-D7CB-2E13-830A-4B09D0059532}"/>
              </a:ext>
            </a:extLst>
          </p:cNvPr>
          <p:cNvPicPr>
            <a:picLocks noChangeAspect="1"/>
          </p:cNvPicPr>
          <p:nvPr/>
        </p:nvPicPr>
        <p:blipFill>
          <a:blip r:embed="rId2"/>
          <a:stretch>
            <a:fillRect/>
          </a:stretch>
        </p:blipFill>
        <p:spPr>
          <a:xfrm>
            <a:off x="10320942" y="261988"/>
            <a:ext cx="1086002" cy="990738"/>
          </a:xfrm>
          <a:prstGeom prst="rect">
            <a:avLst/>
          </a:prstGeom>
        </p:spPr>
      </p:pic>
    </p:spTree>
    <p:extLst>
      <p:ext uri="{BB962C8B-B14F-4D97-AF65-F5344CB8AC3E}">
        <p14:creationId xmlns:p14="http://schemas.microsoft.com/office/powerpoint/2010/main" val="82315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2F2B4-F247-4150-875B-AE4448F7E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8BBB2-E84F-1F84-F3D6-945C0483B28E}"/>
              </a:ext>
            </a:extLst>
          </p:cNvPr>
          <p:cNvSpPr>
            <a:spLocks noGrp="1"/>
          </p:cNvSpPr>
          <p:nvPr>
            <p:ph type="title"/>
          </p:nvPr>
        </p:nvSpPr>
        <p:spPr>
          <a:xfrm>
            <a:off x="401444" y="525112"/>
            <a:ext cx="11351941" cy="727614"/>
          </a:xfrm>
        </p:spPr>
        <p:txBody>
          <a:bodyPr>
            <a:normAutofit fontScale="90000"/>
          </a:bodyPr>
          <a:lstStyle/>
          <a:p>
            <a:r>
              <a:rPr lang="en-US">
                <a:solidFill>
                  <a:srgbClr val="014B64"/>
                </a:solidFill>
              </a:rPr>
              <a:t>Characteristics of Dyscalculia in Adult Learners</a:t>
            </a:r>
            <a:br>
              <a:rPr lang="en-US">
                <a:solidFill>
                  <a:srgbClr val="014B64"/>
                </a:solidFill>
              </a:rPr>
            </a:br>
            <a:endParaRPr lang="en-US"/>
          </a:p>
        </p:txBody>
      </p:sp>
      <p:sp>
        <p:nvSpPr>
          <p:cNvPr id="3" name="Content Placeholder 2">
            <a:extLst>
              <a:ext uri="{FF2B5EF4-FFF2-40B4-BE49-F238E27FC236}">
                <a16:creationId xmlns:a16="http://schemas.microsoft.com/office/drawing/2014/main" id="{9CBB9017-A832-CBB6-8B97-2B7045CF2965}"/>
              </a:ext>
            </a:extLst>
          </p:cNvPr>
          <p:cNvSpPr>
            <a:spLocks noGrp="1"/>
          </p:cNvSpPr>
          <p:nvPr>
            <p:ph idx="1"/>
          </p:nvPr>
        </p:nvSpPr>
        <p:spPr>
          <a:xfrm>
            <a:off x="401444" y="1252727"/>
            <a:ext cx="11351941" cy="5080162"/>
          </a:xfrm>
        </p:spPr>
        <p:txBody>
          <a:bodyPr>
            <a:normAutofit/>
          </a:bodyPr>
          <a:lstStyle/>
          <a:p>
            <a:pPr marL="0" indent="0">
              <a:lnSpc>
                <a:spcPct val="100000"/>
              </a:lnSpc>
              <a:spcBef>
                <a:spcPts val="0"/>
              </a:spcBef>
              <a:buNone/>
            </a:pPr>
            <a:r>
              <a:rPr lang="en-US" sz="2800">
                <a:solidFill>
                  <a:srgbClr val="014B64"/>
                </a:solidFill>
              </a:rPr>
              <a:t>Adult learners with dyscalculia may experience…</a:t>
            </a:r>
          </a:p>
          <a:p>
            <a:pPr marL="0" indent="0">
              <a:lnSpc>
                <a:spcPct val="100000"/>
              </a:lnSpc>
              <a:spcBef>
                <a:spcPts val="0"/>
              </a:spcBef>
              <a:buNone/>
            </a:pPr>
            <a:endParaRPr lang="en-US" sz="800">
              <a:solidFill>
                <a:srgbClr val="014B64"/>
              </a:solidFill>
            </a:endParaRPr>
          </a:p>
          <a:p>
            <a:pPr marL="0" indent="0">
              <a:lnSpc>
                <a:spcPct val="100000"/>
              </a:lnSpc>
              <a:spcBef>
                <a:spcPts val="0"/>
              </a:spcBef>
              <a:buNone/>
            </a:pPr>
            <a:r>
              <a:rPr lang="en-US" sz="2000" b="1"/>
              <a:t>Issues with Time, Money, and Measurement </a:t>
            </a:r>
          </a:p>
          <a:p>
            <a:pPr>
              <a:lnSpc>
                <a:spcPct val="100000"/>
              </a:lnSpc>
              <a:spcBef>
                <a:spcPts val="0"/>
              </a:spcBef>
            </a:pPr>
            <a:r>
              <a:rPr lang="en-US" sz="2000"/>
              <a:t>Difficulty telling time, reading clocks, estimating how long tasks will take</a:t>
            </a:r>
          </a:p>
          <a:p>
            <a:pPr>
              <a:lnSpc>
                <a:spcPct val="100000"/>
              </a:lnSpc>
              <a:spcBef>
                <a:spcPts val="0"/>
              </a:spcBef>
            </a:pPr>
            <a:r>
              <a:rPr lang="en-US" sz="2000"/>
              <a:t>Challenges managing personal finances or making change</a:t>
            </a:r>
          </a:p>
          <a:p>
            <a:pPr>
              <a:lnSpc>
                <a:spcPct val="100000"/>
              </a:lnSpc>
              <a:spcBef>
                <a:spcPts val="0"/>
              </a:spcBef>
            </a:pPr>
            <a:r>
              <a:rPr lang="en-US" sz="2000"/>
              <a:t>Struggling to measure or estimate sizes, distances, or weights</a:t>
            </a:r>
          </a:p>
          <a:p>
            <a:pPr>
              <a:lnSpc>
                <a:spcPct val="100000"/>
              </a:lnSpc>
              <a:spcBef>
                <a:spcPts val="0"/>
              </a:spcBef>
            </a:pPr>
            <a:endParaRPr lang="en-US" sz="2000">
              <a:solidFill>
                <a:srgbClr val="014B64"/>
              </a:solidFill>
            </a:endParaRPr>
          </a:p>
          <a:p>
            <a:pPr marL="0" indent="0">
              <a:lnSpc>
                <a:spcPct val="100000"/>
              </a:lnSpc>
              <a:spcBef>
                <a:spcPts val="0"/>
              </a:spcBef>
              <a:buNone/>
            </a:pPr>
            <a:r>
              <a:rPr lang="en-US" sz="2000" b="1"/>
              <a:t>Math Anxiety</a:t>
            </a:r>
          </a:p>
          <a:p>
            <a:pPr>
              <a:lnSpc>
                <a:spcPct val="100000"/>
              </a:lnSpc>
              <a:spcBef>
                <a:spcPts val="0"/>
              </a:spcBef>
            </a:pPr>
            <a:r>
              <a:rPr lang="en-US" sz="2000"/>
              <a:t>High levels of anxiety or fear when faced with math tasks</a:t>
            </a:r>
          </a:p>
          <a:p>
            <a:pPr>
              <a:lnSpc>
                <a:spcPct val="100000"/>
              </a:lnSpc>
              <a:spcBef>
                <a:spcPts val="0"/>
              </a:spcBef>
            </a:pPr>
            <a:r>
              <a:rPr lang="en-US" sz="2000"/>
              <a:t>Avoidance behaviors that interfere with learning </a:t>
            </a:r>
          </a:p>
          <a:p>
            <a:pPr>
              <a:lnSpc>
                <a:spcPct val="100000"/>
              </a:lnSpc>
              <a:spcBef>
                <a:spcPts val="0"/>
              </a:spcBef>
            </a:pPr>
            <a:endParaRPr lang="en-US" sz="2000"/>
          </a:p>
          <a:p>
            <a:pPr marL="0" indent="0">
              <a:lnSpc>
                <a:spcPct val="100000"/>
              </a:lnSpc>
              <a:spcBef>
                <a:spcPts val="0"/>
              </a:spcBef>
              <a:buNone/>
            </a:pPr>
            <a:r>
              <a:rPr lang="en-US" sz="2000" b="1"/>
              <a:t>Slow Processing Speed in Math</a:t>
            </a:r>
          </a:p>
          <a:p>
            <a:pPr>
              <a:lnSpc>
                <a:spcPct val="100000"/>
              </a:lnSpc>
              <a:spcBef>
                <a:spcPts val="0"/>
              </a:spcBef>
            </a:pPr>
            <a:r>
              <a:rPr lang="en-US" sz="2000"/>
              <a:t>Taking longer than peers to complete math tasks (will restart several times despite knowing procedure)</a:t>
            </a:r>
          </a:p>
          <a:p>
            <a:pPr>
              <a:lnSpc>
                <a:spcPct val="100000"/>
              </a:lnSpc>
              <a:spcBef>
                <a:spcPts val="0"/>
              </a:spcBef>
            </a:pPr>
            <a:r>
              <a:rPr lang="en-US" sz="2000"/>
              <a:t>Appearing “slow” in calculations despite strong reasoning skills in other area</a:t>
            </a:r>
            <a:endParaRPr lang="en-US" sz="2000">
              <a:solidFill>
                <a:srgbClr val="014B64"/>
              </a:solidFill>
            </a:endParaRPr>
          </a:p>
        </p:txBody>
      </p:sp>
      <p:sp>
        <p:nvSpPr>
          <p:cNvPr id="4" name="Slide Number Placeholder 3">
            <a:extLst>
              <a:ext uri="{FF2B5EF4-FFF2-40B4-BE49-F238E27FC236}">
                <a16:creationId xmlns:a16="http://schemas.microsoft.com/office/drawing/2014/main" id="{9C3412F3-7DCD-45E3-3F41-89F6E36421B8}"/>
              </a:ext>
            </a:extLst>
          </p:cNvPr>
          <p:cNvSpPr>
            <a:spLocks noGrp="1"/>
          </p:cNvSpPr>
          <p:nvPr>
            <p:ph type="sldNum" sz="quarter" idx="12"/>
          </p:nvPr>
        </p:nvSpPr>
        <p:spPr/>
        <p:txBody>
          <a:bodyPr/>
          <a:lstStyle/>
          <a:p>
            <a:fld id="{BAE26A2A-DE5F-EA41-900F-AB5C4F1D9848}" type="slidenum">
              <a:rPr lang="en-US" smtClean="0"/>
              <a:t>9</a:t>
            </a:fld>
            <a:endParaRPr lang="en-US"/>
          </a:p>
        </p:txBody>
      </p:sp>
      <p:pic>
        <p:nvPicPr>
          <p:cNvPr id="6" name="Picture 5">
            <a:extLst>
              <a:ext uri="{FF2B5EF4-FFF2-40B4-BE49-F238E27FC236}">
                <a16:creationId xmlns:a16="http://schemas.microsoft.com/office/drawing/2014/main" id="{82017220-F27E-6F13-22A8-8CFE639AA991}"/>
              </a:ext>
            </a:extLst>
          </p:cNvPr>
          <p:cNvPicPr>
            <a:picLocks noChangeAspect="1"/>
          </p:cNvPicPr>
          <p:nvPr/>
        </p:nvPicPr>
        <p:blipFill>
          <a:blip r:embed="rId2"/>
          <a:stretch>
            <a:fillRect/>
          </a:stretch>
        </p:blipFill>
        <p:spPr>
          <a:xfrm>
            <a:off x="10320942" y="261988"/>
            <a:ext cx="1086002" cy="990738"/>
          </a:xfrm>
          <a:prstGeom prst="rect">
            <a:avLst/>
          </a:prstGeom>
        </p:spPr>
      </p:pic>
    </p:spTree>
    <p:extLst>
      <p:ext uri="{BB962C8B-B14F-4D97-AF65-F5344CB8AC3E}">
        <p14:creationId xmlns:p14="http://schemas.microsoft.com/office/powerpoint/2010/main" val="1145366650"/>
      </p:ext>
    </p:extLst>
  </p:cSld>
  <p:clrMapOvr>
    <a:masterClrMapping/>
  </p:clrMapOvr>
</p:sld>
</file>

<file path=ppt/theme/theme1.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DTS_Brand_slides_2022-04_wide" id="{F8904C7E-A255-DC4E-9858-D7296C25A73B}" vid="{C9125D42-9F6B-D64D-B8FE-F51140D366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SharedWithUsers xmlns="56cd1905-ff13-4436-8ef1-8fa80665008f">
      <UserInfo>
        <DisplayName>Tommy Liu</DisplayName>
        <AccountId>375</AccountId>
        <AccountType/>
      </UserInfo>
      <UserInfo>
        <DisplayName>Brian Smith</DisplayName>
        <AccountId>97</AccountId>
        <AccountType/>
      </UserInfo>
      <UserInfo>
        <DisplayName>Lisa Pool-Osorio</DisplayName>
        <AccountId>419</AccountId>
        <AccountType/>
      </UserInfo>
      <UserInfo>
        <DisplayName>Liz Lanphear</DisplayName>
        <AccountId>371</AccountId>
        <AccountType/>
      </UserInfo>
      <UserInfo>
        <DisplayName>Diane Vaccari</DisplayName>
        <AccountId>554</AccountId>
        <AccountType/>
      </UserInfo>
      <UserInfo>
        <DisplayName>Scott Salesses</DisplayName>
        <AccountId>173</AccountId>
        <AccountType/>
      </UserInfo>
      <UserInfo>
        <DisplayName>Mellissa Hultstrand</DisplayName>
        <AccountId>384</AccountId>
        <AccountType/>
      </UserInfo>
      <UserInfo>
        <DisplayName>Adora Beard</DisplayName>
        <AccountId>127</AccountId>
        <AccountType/>
      </UserInfo>
      <UserInfo>
        <DisplayName>Debi Faucette</DisplayName>
        <AccountId>172</AccountId>
        <AccountType/>
      </UserInfo>
      <UserInfo>
        <DisplayName>Jonna Forsyth</DisplayName>
        <AccountId>344</AccountId>
        <AccountType/>
      </UserInfo>
      <UserInfo>
        <DisplayName>Taylor Smart Williams</DisplayName>
        <AccountId>166</AccountId>
        <AccountType/>
      </UserInfo>
      <UserInfo>
        <DisplayName>Cheryl Klar-Trim</DisplayName>
        <AccountId>129</AccountId>
        <AccountType/>
      </UserInfo>
      <UserInfo>
        <DisplayName>Mimi Abdulkadir</DisplayName>
        <AccountId>48</AccountId>
        <AccountType/>
      </UserInfo>
    </SharedWithUsers>
  </documentManagement>
</p:properties>
</file>

<file path=customXml/itemProps1.xml><?xml version="1.0" encoding="utf-8"?>
<ds:datastoreItem xmlns:ds="http://schemas.openxmlformats.org/officeDocument/2006/customXml" ds:itemID="{D51C1EBE-42B9-41B1-B583-A9753CA6C625}">
  <ds:schemaRefs>
    <ds:schemaRef ds:uri="http://schemas.microsoft.com/sharepoint/v3/contenttype/forms"/>
  </ds:schemaRefs>
</ds:datastoreItem>
</file>

<file path=customXml/itemProps2.xml><?xml version="1.0" encoding="utf-8"?>
<ds:datastoreItem xmlns:ds="http://schemas.openxmlformats.org/officeDocument/2006/customXml" ds:itemID="{54D6AB9B-B5FC-473F-A385-F261DA8341F7}">
  <ds:schemaRefs>
    <ds:schemaRef ds:uri="56cd1905-ff13-4436-8ef1-8fa80665008f"/>
    <ds:schemaRef ds:uri="f8892201-b6f9-448a-a857-af8c143e1f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E7BAEE-8EB7-4B74-BB91-B94AE5AC8430}">
  <ds:schemaRefs>
    <ds:schemaRef ds:uri="56cd1905-ff13-4436-8ef1-8fa80665008f"/>
    <ds:schemaRef ds:uri="f8892201-b6f9-448a-a857-af8c143e1fef"/>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GEDTS_theme_2018</Template>
  <TotalTime>5</TotalTime>
  <Words>1940</Words>
  <Application>Microsoft Office PowerPoint</Application>
  <PresentationFormat>Widescreen</PresentationFormat>
  <Paragraphs>269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GEDTS_theme_2018</vt:lpstr>
      <vt:lpstr>PowerPoint Presentation</vt:lpstr>
      <vt:lpstr>Welcome</vt:lpstr>
      <vt:lpstr>In this session, we will…</vt:lpstr>
      <vt:lpstr>Dysgraphia</vt:lpstr>
      <vt:lpstr>Dyslexia</vt:lpstr>
      <vt:lpstr>Dyslexic Font Study</vt:lpstr>
      <vt:lpstr>Dyscalculia in Adult Education &amp; GED Math</vt:lpstr>
      <vt:lpstr>Characteristics of Dyscalculia in Adult Learners </vt:lpstr>
      <vt:lpstr>Characteristics of Dyscalculia in Adult Learners </vt:lpstr>
      <vt:lpstr>Impact on GED Math Learning</vt:lpstr>
      <vt:lpstr>Dyscalculia Daily Living Characteristics </vt:lpstr>
      <vt:lpstr>Strengths of Learners with Dyscalculia</vt:lpstr>
      <vt:lpstr>Dyscalculia:  The Key Takeaway</vt:lpstr>
      <vt:lpstr>Practical Andragogy-Informed Teaching Strategies </vt:lpstr>
      <vt:lpstr>   It’s Your Turn  </vt:lpstr>
      <vt:lpstr>Thank you!</vt:lpstr>
      <vt:lpstr> Session Survey</vt:lpstr>
      <vt:lpstr>PowerPoint Presentation</vt:lpstr>
      <vt:lpstr>Dyslexia</vt:lpstr>
      <vt:lpstr>Examples of Dyscalculia in Adult Learners</vt:lpstr>
      <vt:lpstr>Examples of Dyscalculia in Adult Learners</vt:lpstr>
      <vt:lpstr>Examples of Dyscalculia in Adult Learners</vt:lpstr>
      <vt:lpstr>Examples of Dyscalculia in Adult Learners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Clark</dc:creator>
  <cp:lastModifiedBy>Debi Faucette</cp:lastModifiedBy>
  <cp:revision>6</cp:revision>
  <cp:lastPrinted>2018-06-14T14:59:40Z</cp:lastPrinted>
  <dcterms:created xsi:type="dcterms:W3CDTF">2023-06-02T14:16:32Z</dcterms:created>
  <dcterms:modified xsi:type="dcterms:W3CDTF">2025-08-18T18:03:21Z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0x010100641F79DF90AAF94B931B3093EDFF1A94</vt:lpwstr>
  </property>
  <property fmtid="{D5CDD505-2E9C-101B-9397-08002B2CF9AE}" pid="3" name="MediaServiceImageTags">
    <vt:lpwstr/>
  </property>
</Properties>
</file>