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3"/>
  </p:notesMasterIdLst>
  <p:handoutMasterIdLst>
    <p:handoutMasterId r:id="rId24"/>
  </p:handoutMasterIdLst>
  <p:sldIdLst>
    <p:sldId id="292" r:id="rId5"/>
    <p:sldId id="261" r:id="rId6"/>
    <p:sldId id="262" r:id="rId7"/>
    <p:sldId id="294" r:id="rId8"/>
    <p:sldId id="295" r:id="rId9"/>
    <p:sldId id="259" r:id="rId10"/>
    <p:sldId id="296" r:id="rId11"/>
    <p:sldId id="299" r:id="rId12"/>
    <p:sldId id="298" r:id="rId13"/>
    <p:sldId id="297" r:id="rId14"/>
    <p:sldId id="302" r:id="rId15"/>
    <p:sldId id="301" r:id="rId16"/>
    <p:sldId id="303" r:id="rId17"/>
    <p:sldId id="304" r:id="rId18"/>
    <p:sldId id="305" r:id="rId19"/>
    <p:sldId id="288" r:id="rId20"/>
    <p:sldId id="293" r:id="rId21"/>
    <p:sldId id="306" r:id="rId2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B64"/>
    <a:srgbClr val="0084A9"/>
    <a:srgbClr val="9CCFD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FC4F3C-A421-0E00-BB07-7929BFC9888D}" v="2" dt="2025-08-18T18:02:50.3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55"/>
    <p:restoredTop sz="96306"/>
  </p:normalViewPr>
  <p:slideViewPr>
    <p:cSldViewPr snapToGrid="0" snapToObjects="1">
      <p:cViewPr>
        <p:scale>
          <a:sx n="66" d="100"/>
          <a:sy n="66" d="100"/>
        </p:scale>
        <p:origin x="66" y="96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Guthrie" userId="S::monica.guthrie@pearson.com::c0fc408c-839f-429d-bba8-a92d88ccccac" providerId="AD" clId="Web-{82FC4F3C-A421-0E00-BB07-7929BFC9888D}"/>
    <pc:docChg chg="modSld">
      <pc:chgData name="Monica Guthrie" userId="S::monica.guthrie@pearson.com::c0fc408c-839f-429d-bba8-a92d88ccccac" providerId="AD" clId="Web-{82FC4F3C-A421-0E00-BB07-7929BFC9888D}" dt="2025-08-18T18:02:50.389" v="1"/>
      <pc:docMkLst>
        <pc:docMk/>
      </pc:docMkLst>
      <pc:sldChg chg="addSp delSp">
        <pc:chgData name="Monica Guthrie" userId="S::monica.guthrie@pearson.com::c0fc408c-839f-429d-bba8-a92d88ccccac" providerId="AD" clId="Web-{82FC4F3C-A421-0E00-BB07-7929BFC9888D}" dt="2025-08-18T18:02:50.389" v="1"/>
        <pc:sldMkLst>
          <pc:docMk/>
          <pc:sldMk cId="4083366582" sldId="292"/>
        </pc:sldMkLst>
        <pc:spChg chg="del">
          <ac:chgData name="Monica Guthrie" userId="S::monica.guthrie@pearson.com::c0fc408c-839f-429d-bba8-a92d88ccccac" providerId="AD" clId="Web-{82FC4F3C-A421-0E00-BB07-7929BFC9888D}" dt="2025-08-18T18:02:49.061" v="0"/>
          <ac:spMkLst>
            <pc:docMk/>
            <pc:sldMk cId="4083366582" sldId="292"/>
            <ac:spMk id="4" creationId="{79871222-9E2E-4716-A8EF-3ABB90124BE6}"/>
          </ac:spMkLst>
        </pc:spChg>
        <pc:spChg chg="add">
          <ac:chgData name="Monica Guthrie" userId="S::monica.guthrie@pearson.com::c0fc408c-839f-429d-bba8-a92d88ccccac" providerId="AD" clId="Web-{82FC4F3C-A421-0E00-BB07-7929BFC9888D}" dt="2025-08-18T18:02:50.389" v="1"/>
          <ac:spMkLst>
            <pc:docMk/>
            <pc:sldMk cId="4083366582" sldId="292"/>
            <ac:spMk id="5" creationId="{79871222-9E2E-4716-A8EF-3ABB90124BE6}"/>
          </ac:spMkLst>
        </pc:spChg>
      </pc:sldChg>
    </pc:docChg>
  </pc:docChgLst>
  <pc:docChgLst>
    <pc:chgData name="Monica Guthrie" userId="S::monica.guthrie@pearson.com::c0fc408c-839f-429d-bba8-a92d88ccccac" providerId="AD" clId="Web-{F58742A3-ACF0-AEF5-FEF3-FD425825B108}"/>
    <pc:docChg chg="modSld">
      <pc:chgData name="Monica Guthrie" userId="S::monica.guthrie@pearson.com::c0fc408c-839f-429d-bba8-a92d88ccccac" providerId="AD" clId="Web-{F58742A3-ACF0-AEF5-FEF3-FD425825B108}" dt="2025-08-14T19:50:11.022" v="0"/>
      <pc:docMkLst>
        <pc:docMk/>
      </pc:docMkLst>
      <pc:sldChg chg="addSp">
        <pc:chgData name="Monica Guthrie" userId="S::monica.guthrie@pearson.com::c0fc408c-839f-429d-bba8-a92d88ccccac" providerId="AD" clId="Web-{F58742A3-ACF0-AEF5-FEF3-FD425825B108}" dt="2025-08-14T19:50:11.022" v="0"/>
        <pc:sldMkLst>
          <pc:docMk/>
          <pc:sldMk cId="4083366582" sldId="29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0F8A632-5CF8-D44E-AD53-C703B91031D5}" type="datetimeFigureOut">
              <a:rPr lang="en-US" smtClean="0"/>
              <a:t>8/18/2025</a:t>
            </a:fld>
            <a:endParaRPr lang="en-US"/>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9CF907-54E3-414C-B907-4EC57FF97ED0}" type="datetimeFigureOut">
              <a:rPr lang="en-US" smtClean="0"/>
              <a:t>8/18/2025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dirty="0"/>
              <a:t>Edit Title</a:t>
            </a:r>
          </a:p>
        </p:txBody>
      </p:sp>
    </p:spTree>
    <p:extLst>
      <p:ext uri="{BB962C8B-B14F-4D97-AF65-F5344CB8AC3E}">
        <p14:creationId xmlns:p14="http://schemas.microsoft.com/office/powerpoint/2010/main" val="11570653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9507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Tree>
    <p:extLst>
      <p:ext uri="{BB962C8B-B14F-4D97-AF65-F5344CB8AC3E}">
        <p14:creationId xmlns:p14="http://schemas.microsoft.com/office/powerpoint/2010/main" val="119122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766805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dirty="0"/>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dirty="0"/>
              <a:t>Edit This </a:t>
            </a:r>
            <a:r>
              <a:rPr lang="en-US" dirty="0" err="1"/>
              <a:t>Subheader</a:t>
            </a:r>
            <a:r>
              <a:rPr lang="en-US" dirty="0"/>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endParaRPr lang="en-US" dirty="0"/>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endParaRPr lang="en-US" dirty="0"/>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endParaRPr lang="en-US" dirty="0"/>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endParaRPr lang="en-US" dirty="0"/>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endParaRPr lang="en-US" dirty="0"/>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231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dirty="0"/>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19"/>
          <a:srcRect/>
          <a:stretch/>
        </p:blipFill>
        <p:spPr>
          <a:xfrm>
            <a:off x="9654357" y="6016352"/>
            <a:ext cx="1011462" cy="753051"/>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702" r:id="rId9"/>
    <p:sldLayoutId id="2147483699" r:id="rId10"/>
    <p:sldLayoutId id="2147483700" r:id="rId11"/>
    <p:sldLayoutId id="2147483690" r:id="rId12"/>
    <p:sldLayoutId id="2147483691" r:id="rId13"/>
    <p:sldLayoutId id="2147483693" r:id="rId14"/>
    <p:sldLayoutId id="2147483694" r:id="rId15"/>
    <p:sldLayoutId id="2147483695" r:id="rId16"/>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mailto:jeff@Lot12Education.com"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p:txBody>
          <a:bodyPr/>
          <a:lstStyle/>
          <a:p>
            <a:r>
              <a:rPr lang="en-US" dirty="0"/>
              <a:t>Dr. Jeff Arnott, President of Lot 12 Education</a:t>
            </a:r>
          </a:p>
          <a:p>
            <a:r>
              <a:rPr lang="en-US" dirty="0"/>
              <a:t>Las Vegas, NV</a:t>
            </a:r>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p:txBody>
          <a:bodyPr/>
          <a:lstStyle/>
          <a:p>
            <a:r>
              <a:rPr lang="en-US" dirty="0"/>
              <a:t>How to Create IETs in Adult Ed!</a:t>
            </a:r>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408336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FC2F2-3382-4806-1E87-C7798175273A}"/>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7E8C31-8FAA-EDCD-E56E-75C48A17F0F7}"/>
              </a:ext>
            </a:extLst>
          </p:cNvPr>
          <p:cNvSpPr>
            <a:spLocks noGrp="1"/>
          </p:cNvSpPr>
          <p:nvPr>
            <p:ph idx="1"/>
          </p:nvPr>
        </p:nvSpPr>
        <p:spPr>
          <a:xfrm>
            <a:off x="401444" y="1387287"/>
            <a:ext cx="11351941" cy="4505513"/>
          </a:xfrm>
        </p:spPr>
        <p:txBody>
          <a:bodyPr>
            <a:normAutofit/>
          </a:bodyPr>
          <a:lstStyle/>
          <a:p>
            <a:pPr marL="173736" indent="-173736" algn="l" rtl="0" eaLnBrk="1" latinLnBrk="0" hangingPunct="1">
              <a:lnSpc>
                <a:spcPct val="90000"/>
              </a:lnSpc>
              <a:spcBef>
                <a:spcPts val="750"/>
              </a:spcBef>
            </a:pPr>
            <a:r>
              <a:rPr lang="en-US" sz="2800">
                <a:solidFill>
                  <a:srgbClr val="000000"/>
                </a:solidFill>
                <a:effectLst/>
                <a:latin typeface="Arial" panose="020B0604020202020204" pitchFamily="34" charset="0"/>
              </a:rPr>
              <a:t>​ ​</a:t>
            </a:r>
            <a:endParaRPr lang="en-US" dirty="0"/>
          </a:p>
        </p:txBody>
      </p:sp>
      <p:sp>
        <p:nvSpPr>
          <p:cNvPr id="5" name="Slide Number Placeholder 4">
            <a:extLst>
              <a:ext uri="{FF2B5EF4-FFF2-40B4-BE49-F238E27FC236}">
                <a16:creationId xmlns:a16="http://schemas.microsoft.com/office/drawing/2014/main" id="{40F58FAA-0781-9CD9-EA93-8F9171701DBD}"/>
              </a:ext>
            </a:extLst>
          </p:cNvPr>
          <p:cNvSpPr>
            <a:spLocks noGrp="1"/>
          </p:cNvSpPr>
          <p:nvPr>
            <p:ph type="sldNum" sz="quarter" idx="12"/>
          </p:nvPr>
        </p:nvSpPr>
        <p:spPr/>
        <p:txBody>
          <a:bodyPr/>
          <a:lstStyle/>
          <a:p>
            <a:fld id="{BAE26A2A-DE5F-EA41-900F-AB5C4F1D9848}" type="slidenum">
              <a:rPr lang="en-US" smtClean="0"/>
              <a:pPr/>
              <a:t>10</a:t>
            </a:fld>
            <a:endParaRPr lang="en-US" dirty="0"/>
          </a:p>
        </p:txBody>
      </p:sp>
      <p:sp>
        <p:nvSpPr>
          <p:cNvPr id="7" name="Content Placeholder 8">
            <a:extLst>
              <a:ext uri="{FF2B5EF4-FFF2-40B4-BE49-F238E27FC236}">
                <a16:creationId xmlns:a16="http://schemas.microsoft.com/office/drawing/2014/main" id="{BD735C47-6A8B-257B-1483-97A2AC180F2E}"/>
              </a:ext>
            </a:extLst>
          </p:cNvPr>
          <p:cNvSpPr txBox="1">
            <a:spLocks/>
          </p:cNvSpPr>
          <p:nvPr/>
        </p:nvSpPr>
        <p:spPr>
          <a:xfrm>
            <a:off x="401444" y="1422400"/>
            <a:ext cx="11351941" cy="4048313"/>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endParaRPr lang="en-US" sz="2800" dirty="0"/>
          </a:p>
        </p:txBody>
      </p:sp>
      <p:sp>
        <p:nvSpPr>
          <p:cNvPr id="3" name="Title 2">
            <a:extLst>
              <a:ext uri="{FF2B5EF4-FFF2-40B4-BE49-F238E27FC236}">
                <a16:creationId xmlns:a16="http://schemas.microsoft.com/office/drawing/2014/main" id="{D86ECCF0-9007-A495-D0B3-5EEFA6E37AA1}"/>
              </a:ext>
            </a:extLst>
          </p:cNvPr>
          <p:cNvSpPr>
            <a:spLocks noGrp="1"/>
          </p:cNvSpPr>
          <p:nvPr>
            <p:ph type="title"/>
          </p:nvPr>
        </p:nvSpPr>
        <p:spPr/>
        <p:txBody>
          <a:bodyPr/>
          <a:lstStyle/>
          <a:p>
            <a:pPr algn="ctr"/>
            <a:r>
              <a:rPr lang="en-US" dirty="0"/>
              <a:t>STEP THREE</a:t>
            </a:r>
          </a:p>
        </p:txBody>
      </p:sp>
      <p:sp>
        <p:nvSpPr>
          <p:cNvPr id="11" name="TextBox 10">
            <a:extLst>
              <a:ext uri="{FF2B5EF4-FFF2-40B4-BE49-F238E27FC236}">
                <a16:creationId xmlns:a16="http://schemas.microsoft.com/office/drawing/2014/main" id="{0B94A29C-F1E0-5DA2-5CD8-E866FDABF6A7}"/>
              </a:ext>
            </a:extLst>
          </p:cNvPr>
          <p:cNvSpPr txBox="1"/>
          <p:nvPr/>
        </p:nvSpPr>
        <p:spPr>
          <a:xfrm>
            <a:off x="899887" y="1680405"/>
            <a:ext cx="10522856" cy="4154984"/>
          </a:xfrm>
          <a:prstGeom prst="rect">
            <a:avLst/>
          </a:prstGeom>
          <a:noFill/>
        </p:spPr>
        <p:txBody>
          <a:bodyPr wrap="square">
            <a:spAutoFit/>
          </a:bodyPr>
          <a:lstStyle/>
          <a:p>
            <a:pPr marL="0" indent="0" algn="ctr">
              <a:buNone/>
            </a:pPr>
            <a:r>
              <a:rPr lang="en-US" sz="3200" b="1" dirty="0"/>
              <a:t>Purchase Equipment &amp; Materials</a:t>
            </a:r>
          </a:p>
          <a:p>
            <a:pPr marL="0" indent="0">
              <a:buNone/>
            </a:pPr>
            <a:endParaRPr lang="en-US" sz="2400" dirty="0"/>
          </a:p>
          <a:p>
            <a:pPr marL="342900" indent="-342900">
              <a:buFont typeface="Arial" panose="020B0604020202020204" pitchFamily="34" charset="0"/>
              <a:buChar char="•"/>
            </a:pPr>
            <a:r>
              <a:rPr lang="en-US" sz="2600" dirty="0"/>
              <a:t>Secure items for students with unique needs (e.g., ESL). </a:t>
            </a:r>
          </a:p>
          <a:p>
            <a:endParaRPr lang="en-US" sz="2600" dirty="0"/>
          </a:p>
          <a:p>
            <a:pPr marL="342900" indent="-342900">
              <a:buFont typeface="Arial" panose="020B0604020202020204" pitchFamily="34" charset="0"/>
              <a:buChar char="•"/>
            </a:pPr>
            <a:r>
              <a:rPr lang="en-US" sz="2600" dirty="0"/>
              <a:t>Identify supplemental materials &amp; software. </a:t>
            </a:r>
          </a:p>
          <a:p>
            <a:endParaRPr lang="en-US" sz="2600" dirty="0"/>
          </a:p>
          <a:p>
            <a:pPr marL="342900" indent="-342900">
              <a:buFont typeface="Arial" panose="020B0604020202020204" pitchFamily="34" charset="0"/>
              <a:buChar char="•"/>
            </a:pPr>
            <a:r>
              <a:rPr lang="en-US" sz="2600" dirty="0"/>
              <a:t>Purchase any equipment that might be needed, especially large items with long lead times</a:t>
            </a:r>
          </a:p>
          <a:p>
            <a:pPr marL="0" indent="0">
              <a:buNone/>
            </a:pPr>
            <a:endParaRPr lang="en-US" sz="2600" dirty="0"/>
          </a:p>
          <a:p>
            <a:pPr marL="342900" indent="-342900">
              <a:buFont typeface="Arial" panose="020B0604020202020204" pitchFamily="34" charset="0"/>
              <a:buChar char="•"/>
            </a:pPr>
            <a:r>
              <a:rPr lang="en-US" sz="2600" dirty="0"/>
              <a:t>Procure your bids and contracts. </a:t>
            </a:r>
          </a:p>
        </p:txBody>
      </p:sp>
    </p:spTree>
    <p:extLst>
      <p:ext uri="{BB962C8B-B14F-4D97-AF65-F5344CB8AC3E}">
        <p14:creationId xmlns:p14="http://schemas.microsoft.com/office/powerpoint/2010/main" val="263525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46933-7711-972B-4301-F79D58ACFB3C}"/>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5EF41B3-5E62-B416-802B-75C3D39B2C31}"/>
              </a:ext>
            </a:extLst>
          </p:cNvPr>
          <p:cNvSpPr>
            <a:spLocks noGrp="1"/>
          </p:cNvSpPr>
          <p:nvPr>
            <p:ph idx="1"/>
          </p:nvPr>
        </p:nvSpPr>
        <p:spPr>
          <a:xfrm>
            <a:off x="401444" y="1387287"/>
            <a:ext cx="11351941" cy="4505513"/>
          </a:xfrm>
        </p:spPr>
        <p:txBody>
          <a:bodyPr>
            <a:normAutofit/>
          </a:bodyPr>
          <a:lstStyle/>
          <a:p>
            <a:pPr marL="173736" indent="-173736" algn="l" rtl="0" eaLnBrk="1" latinLnBrk="0" hangingPunct="1">
              <a:lnSpc>
                <a:spcPct val="90000"/>
              </a:lnSpc>
              <a:spcBef>
                <a:spcPts val="750"/>
              </a:spcBef>
            </a:pPr>
            <a:r>
              <a:rPr lang="en-US" sz="2800">
                <a:solidFill>
                  <a:srgbClr val="000000"/>
                </a:solidFill>
                <a:effectLst/>
                <a:latin typeface="Arial" panose="020B0604020202020204" pitchFamily="34" charset="0"/>
              </a:rPr>
              <a:t>​ ​</a:t>
            </a:r>
            <a:endParaRPr lang="en-US" dirty="0"/>
          </a:p>
        </p:txBody>
      </p:sp>
      <p:sp>
        <p:nvSpPr>
          <p:cNvPr id="5" name="Slide Number Placeholder 4">
            <a:extLst>
              <a:ext uri="{FF2B5EF4-FFF2-40B4-BE49-F238E27FC236}">
                <a16:creationId xmlns:a16="http://schemas.microsoft.com/office/drawing/2014/main" id="{B86C83BE-FEE5-53B9-CDB4-0A02E21C8855}"/>
              </a:ext>
            </a:extLst>
          </p:cNvPr>
          <p:cNvSpPr>
            <a:spLocks noGrp="1"/>
          </p:cNvSpPr>
          <p:nvPr>
            <p:ph type="sldNum" sz="quarter" idx="12"/>
          </p:nvPr>
        </p:nvSpPr>
        <p:spPr/>
        <p:txBody>
          <a:bodyPr/>
          <a:lstStyle/>
          <a:p>
            <a:fld id="{BAE26A2A-DE5F-EA41-900F-AB5C4F1D9848}" type="slidenum">
              <a:rPr lang="en-US" smtClean="0"/>
              <a:pPr/>
              <a:t>11</a:t>
            </a:fld>
            <a:endParaRPr lang="en-US" dirty="0"/>
          </a:p>
        </p:txBody>
      </p:sp>
      <p:sp>
        <p:nvSpPr>
          <p:cNvPr id="7" name="Content Placeholder 8">
            <a:extLst>
              <a:ext uri="{FF2B5EF4-FFF2-40B4-BE49-F238E27FC236}">
                <a16:creationId xmlns:a16="http://schemas.microsoft.com/office/drawing/2014/main" id="{9D4C7D5C-45D8-149D-B282-C32945E493B9}"/>
              </a:ext>
            </a:extLst>
          </p:cNvPr>
          <p:cNvSpPr txBox="1">
            <a:spLocks/>
          </p:cNvSpPr>
          <p:nvPr/>
        </p:nvSpPr>
        <p:spPr>
          <a:xfrm>
            <a:off x="401444" y="1422400"/>
            <a:ext cx="11351941" cy="4048313"/>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endParaRPr lang="en-US" sz="2800" dirty="0"/>
          </a:p>
        </p:txBody>
      </p:sp>
      <p:sp>
        <p:nvSpPr>
          <p:cNvPr id="3" name="Title 2">
            <a:extLst>
              <a:ext uri="{FF2B5EF4-FFF2-40B4-BE49-F238E27FC236}">
                <a16:creationId xmlns:a16="http://schemas.microsoft.com/office/drawing/2014/main" id="{6C839D2C-CEBA-8B4B-962D-2C3FC4794C2B}"/>
              </a:ext>
            </a:extLst>
          </p:cNvPr>
          <p:cNvSpPr>
            <a:spLocks noGrp="1"/>
          </p:cNvSpPr>
          <p:nvPr>
            <p:ph type="title"/>
          </p:nvPr>
        </p:nvSpPr>
        <p:spPr/>
        <p:txBody>
          <a:bodyPr/>
          <a:lstStyle/>
          <a:p>
            <a:pPr algn="ctr"/>
            <a:r>
              <a:rPr lang="en-US" dirty="0"/>
              <a:t>STEP FOUR</a:t>
            </a:r>
          </a:p>
        </p:txBody>
      </p:sp>
      <p:sp>
        <p:nvSpPr>
          <p:cNvPr id="11" name="TextBox 10">
            <a:extLst>
              <a:ext uri="{FF2B5EF4-FFF2-40B4-BE49-F238E27FC236}">
                <a16:creationId xmlns:a16="http://schemas.microsoft.com/office/drawing/2014/main" id="{AEB5827A-5095-088A-C441-233728C93620}"/>
              </a:ext>
            </a:extLst>
          </p:cNvPr>
          <p:cNvSpPr txBox="1"/>
          <p:nvPr/>
        </p:nvSpPr>
        <p:spPr>
          <a:xfrm>
            <a:off x="899887" y="1680405"/>
            <a:ext cx="10522856" cy="4462760"/>
          </a:xfrm>
          <a:prstGeom prst="rect">
            <a:avLst/>
          </a:prstGeom>
          <a:noFill/>
        </p:spPr>
        <p:txBody>
          <a:bodyPr wrap="square">
            <a:spAutoFit/>
          </a:bodyPr>
          <a:lstStyle/>
          <a:p>
            <a:pPr algn="ctr"/>
            <a:r>
              <a:rPr lang="en-US" sz="3200" b="1" dirty="0"/>
              <a:t>Create Format, Create Schedule, &amp; Develop Articulations</a:t>
            </a:r>
          </a:p>
          <a:p>
            <a:pPr algn="ctr"/>
            <a:endParaRPr lang="en-US" sz="3200" b="1" dirty="0"/>
          </a:p>
          <a:p>
            <a:pPr marL="342900" indent="-342900">
              <a:buFont typeface="Arial" panose="020B0604020202020204" pitchFamily="34" charset="0"/>
              <a:buChar char="•"/>
            </a:pPr>
            <a:r>
              <a:rPr lang="en-US" sz="2800" dirty="0"/>
              <a:t>Determine the number of hours the IET student will need to complete. </a:t>
            </a:r>
          </a:p>
          <a:p>
            <a:pPr marL="342900" indent="-342900">
              <a:buFont typeface="Arial" panose="020B0604020202020204" pitchFamily="34" charset="0"/>
              <a:buChar char="•"/>
            </a:pPr>
            <a:r>
              <a:rPr lang="en-US" sz="2800" dirty="0"/>
              <a:t>Will it be co-taught, hybrid, or online?</a:t>
            </a:r>
          </a:p>
          <a:p>
            <a:pPr marL="342900" indent="-342900">
              <a:buFont typeface="Arial" panose="020B0604020202020204" pitchFamily="34" charset="0"/>
              <a:buChar char="•"/>
            </a:pPr>
            <a:r>
              <a:rPr lang="en-US" sz="2800" dirty="0"/>
              <a:t>Determine the classroom calendar dates. </a:t>
            </a:r>
          </a:p>
          <a:p>
            <a:pPr marL="342900" indent="-342900">
              <a:buFont typeface="Arial" panose="020B0604020202020204" pitchFamily="34" charset="0"/>
              <a:buChar char="•"/>
            </a:pPr>
            <a:r>
              <a:rPr lang="en-US" sz="2800" dirty="0"/>
              <a:t>If needed, schedule staff trainings &amp; professional developments. </a:t>
            </a:r>
          </a:p>
          <a:p>
            <a:pPr marL="342900" indent="-342900">
              <a:buFont typeface="Arial" panose="020B0604020202020204" pitchFamily="34" charset="0"/>
              <a:buChar char="•"/>
            </a:pPr>
            <a:r>
              <a:rPr lang="en-US" sz="2800" dirty="0"/>
              <a:t>Develop articulations with colleges, apprenticeship partners, technical schools, &amp; other employment trainings providers. </a:t>
            </a:r>
          </a:p>
          <a:p>
            <a:pPr marL="0" indent="0">
              <a:buNone/>
            </a:pPr>
            <a:endParaRPr lang="en-US" sz="2400" dirty="0"/>
          </a:p>
        </p:txBody>
      </p:sp>
    </p:spTree>
    <p:extLst>
      <p:ext uri="{BB962C8B-B14F-4D97-AF65-F5344CB8AC3E}">
        <p14:creationId xmlns:p14="http://schemas.microsoft.com/office/powerpoint/2010/main" val="209197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CF805-0C0C-23AE-F406-5158885AC467}"/>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A931A83-0E1F-BF7C-A708-FC39EA23E13C}"/>
              </a:ext>
            </a:extLst>
          </p:cNvPr>
          <p:cNvSpPr>
            <a:spLocks noGrp="1"/>
          </p:cNvSpPr>
          <p:nvPr>
            <p:ph idx="1"/>
          </p:nvPr>
        </p:nvSpPr>
        <p:spPr>
          <a:xfrm>
            <a:off x="401444" y="1387287"/>
            <a:ext cx="11351941" cy="4505513"/>
          </a:xfrm>
        </p:spPr>
        <p:txBody>
          <a:bodyPr>
            <a:normAutofit/>
          </a:bodyPr>
          <a:lstStyle/>
          <a:p>
            <a:pPr marL="173736" indent="-173736" algn="l" rtl="0" eaLnBrk="1" latinLnBrk="0" hangingPunct="1">
              <a:lnSpc>
                <a:spcPct val="90000"/>
              </a:lnSpc>
              <a:spcBef>
                <a:spcPts val="750"/>
              </a:spcBef>
            </a:pPr>
            <a:r>
              <a:rPr lang="en-US" sz="2800">
                <a:solidFill>
                  <a:srgbClr val="000000"/>
                </a:solidFill>
                <a:effectLst/>
                <a:latin typeface="Arial" panose="020B0604020202020204" pitchFamily="34" charset="0"/>
              </a:rPr>
              <a:t>​ ​</a:t>
            </a:r>
            <a:endParaRPr lang="en-US" dirty="0"/>
          </a:p>
        </p:txBody>
      </p:sp>
      <p:sp>
        <p:nvSpPr>
          <p:cNvPr id="5" name="Slide Number Placeholder 4">
            <a:extLst>
              <a:ext uri="{FF2B5EF4-FFF2-40B4-BE49-F238E27FC236}">
                <a16:creationId xmlns:a16="http://schemas.microsoft.com/office/drawing/2014/main" id="{C3ED0BA1-F0EE-A516-74BB-123D582F8D6A}"/>
              </a:ext>
            </a:extLst>
          </p:cNvPr>
          <p:cNvSpPr>
            <a:spLocks noGrp="1"/>
          </p:cNvSpPr>
          <p:nvPr>
            <p:ph type="sldNum" sz="quarter" idx="12"/>
          </p:nvPr>
        </p:nvSpPr>
        <p:spPr/>
        <p:txBody>
          <a:bodyPr/>
          <a:lstStyle/>
          <a:p>
            <a:fld id="{BAE26A2A-DE5F-EA41-900F-AB5C4F1D9848}" type="slidenum">
              <a:rPr lang="en-US" smtClean="0"/>
              <a:pPr/>
              <a:t>12</a:t>
            </a:fld>
            <a:endParaRPr lang="en-US" dirty="0"/>
          </a:p>
        </p:txBody>
      </p:sp>
      <p:sp>
        <p:nvSpPr>
          <p:cNvPr id="7" name="Content Placeholder 8">
            <a:extLst>
              <a:ext uri="{FF2B5EF4-FFF2-40B4-BE49-F238E27FC236}">
                <a16:creationId xmlns:a16="http://schemas.microsoft.com/office/drawing/2014/main" id="{6222D1C2-5A58-3332-1D0E-9A8F58F1C754}"/>
              </a:ext>
            </a:extLst>
          </p:cNvPr>
          <p:cNvSpPr txBox="1">
            <a:spLocks/>
          </p:cNvSpPr>
          <p:nvPr/>
        </p:nvSpPr>
        <p:spPr>
          <a:xfrm>
            <a:off x="401444" y="1422400"/>
            <a:ext cx="11351941" cy="4048313"/>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endParaRPr lang="en-US" sz="2800" dirty="0"/>
          </a:p>
        </p:txBody>
      </p:sp>
      <p:sp>
        <p:nvSpPr>
          <p:cNvPr id="3" name="Title 2">
            <a:extLst>
              <a:ext uri="{FF2B5EF4-FFF2-40B4-BE49-F238E27FC236}">
                <a16:creationId xmlns:a16="http://schemas.microsoft.com/office/drawing/2014/main" id="{D02A2D50-59BF-9A91-8028-14016F83E4F2}"/>
              </a:ext>
            </a:extLst>
          </p:cNvPr>
          <p:cNvSpPr>
            <a:spLocks noGrp="1"/>
          </p:cNvSpPr>
          <p:nvPr>
            <p:ph type="title"/>
          </p:nvPr>
        </p:nvSpPr>
        <p:spPr/>
        <p:txBody>
          <a:bodyPr/>
          <a:lstStyle/>
          <a:p>
            <a:pPr algn="ctr"/>
            <a:r>
              <a:rPr lang="en-US" dirty="0"/>
              <a:t>STEP FIVE</a:t>
            </a:r>
          </a:p>
        </p:txBody>
      </p:sp>
      <p:sp>
        <p:nvSpPr>
          <p:cNvPr id="11" name="TextBox 10">
            <a:extLst>
              <a:ext uri="{FF2B5EF4-FFF2-40B4-BE49-F238E27FC236}">
                <a16:creationId xmlns:a16="http://schemas.microsoft.com/office/drawing/2014/main" id="{F40043FC-A40E-3A40-001C-8FDF1F11A075}"/>
              </a:ext>
            </a:extLst>
          </p:cNvPr>
          <p:cNvSpPr txBox="1"/>
          <p:nvPr/>
        </p:nvSpPr>
        <p:spPr>
          <a:xfrm>
            <a:off x="899887" y="1680405"/>
            <a:ext cx="10522856" cy="4647426"/>
          </a:xfrm>
          <a:prstGeom prst="rect">
            <a:avLst/>
          </a:prstGeom>
          <a:noFill/>
        </p:spPr>
        <p:txBody>
          <a:bodyPr wrap="square">
            <a:spAutoFit/>
          </a:bodyPr>
          <a:lstStyle/>
          <a:p>
            <a:pPr algn="ctr"/>
            <a:r>
              <a:rPr lang="en-US" sz="2800" b="1" dirty="0"/>
              <a:t>Marketing your program &amp; student recruitment</a:t>
            </a:r>
          </a:p>
          <a:p>
            <a:pPr algn="ctr"/>
            <a:r>
              <a:rPr lang="en-US" sz="2800" b="1" dirty="0"/>
              <a:t> </a:t>
            </a:r>
          </a:p>
          <a:p>
            <a:pPr marL="342900" indent="-342900">
              <a:buFont typeface="Arial" panose="020B0604020202020204" pitchFamily="34" charset="0"/>
              <a:buChar char="•"/>
            </a:pPr>
            <a:r>
              <a:rPr lang="en-US" sz="2400" dirty="0"/>
              <a:t>Use a variety of techniques. Have a team responsible for community outreach. </a:t>
            </a:r>
          </a:p>
          <a:p>
            <a:pPr marL="342900" indent="-342900">
              <a:buFont typeface="Arial" panose="020B0604020202020204" pitchFamily="34" charset="0"/>
              <a:buChar char="•"/>
            </a:pPr>
            <a:r>
              <a:rPr lang="en-US" sz="2400" dirty="0"/>
              <a:t>Determine how many students plan to recruit. Determine the number of alternatives. </a:t>
            </a:r>
          </a:p>
          <a:p>
            <a:pPr marL="342900" indent="-342900">
              <a:buFont typeface="Arial" panose="020B0604020202020204" pitchFamily="34" charset="0"/>
              <a:buChar char="•"/>
            </a:pPr>
            <a:r>
              <a:rPr lang="en-US" sz="2400" dirty="0"/>
              <a:t>Develop a recruitment calendar &amp; interview questions.</a:t>
            </a:r>
          </a:p>
          <a:p>
            <a:pPr marL="342900" indent="-342900">
              <a:buFont typeface="Arial" panose="020B0604020202020204" pitchFamily="34" charset="0"/>
              <a:buChar char="•"/>
            </a:pPr>
            <a:r>
              <a:rPr lang="en-US" sz="2400" dirty="0"/>
              <a:t>Interview as many candidates as possible. </a:t>
            </a:r>
          </a:p>
          <a:p>
            <a:pPr marL="342900" indent="-342900">
              <a:buFont typeface="Arial" panose="020B0604020202020204" pitchFamily="34" charset="0"/>
              <a:buChar char="•"/>
            </a:pPr>
            <a:r>
              <a:rPr lang="en-US" sz="2400" dirty="0"/>
              <a:t>Address any barriers to attendance.</a:t>
            </a:r>
          </a:p>
          <a:p>
            <a:pPr marL="342900" indent="-342900">
              <a:buFont typeface="Arial" panose="020B0604020202020204" pitchFamily="34" charset="0"/>
              <a:buChar char="•"/>
            </a:pPr>
            <a:r>
              <a:rPr lang="en-US" sz="2400" dirty="0"/>
              <a:t>Schedule all your mentor visits, job fairs, guest speakers, &amp; other events before the course begins so you can give students advance notice. </a:t>
            </a:r>
          </a:p>
          <a:p>
            <a:pPr marL="342900" indent="-342900">
              <a:buFont typeface="Arial" panose="020B0604020202020204" pitchFamily="34" charset="0"/>
              <a:buChar char="•"/>
            </a:pPr>
            <a:r>
              <a:rPr lang="en-US" sz="2400" dirty="0"/>
              <a:t>Make sure all students get a (paper) copy of their paperwork &amp; schedule. </a:t>
            </a:r>
            <a:endParaRPr lang="en-US" sz="2800" dirty="0"/>
          </a:p>
          <a:p>
            <a:pPr marL="0" indent="0">
              <a:buNone/>
            </a:pPr>
            <a:endParaRPr lang="en-US" sz="2400" dirty="0"/>
          </a:p>
        </p:txBody>
      </p:sp>
    </p:spTree>
    <p:extLst>
      <p:ext uri="{BB962C8B-B14F-4D97-AF65-F5344CB8AC3E}">
        <p14:creationId xmlns:p14="http://schemas.microsoft.com/office/powerpoint/2010/main" val="400895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432B-E74B-B3AB-B321-42B11856FB7A}"/>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B162D85-3FE0-DAEF-E7A1-336F953E2D36}"/>
              </a:ext>
            </a:extLst>
          </p:cNvPr>
          <p:cNvSpPr>
            <a:spLocks noGrp="1"/>
          </p:cNvSpPr>
          <p:nvPr>
            <p:ph idx="1"/>
          </p:nvPr>
        </p:nvSpPr>
        <p:spPr>
          <a:xfrm>
            <a:off x="401444" y="1387287"/>
            <a:ext cx="11351941" cy="4505513"/>
          </a:xfrm>
        </p:spPr>
        <p:txBody>
          <a:bodyPr>
            <a:normAutofit/>
          </a:bodyPr>
          <a:lstStyle/>
          <a:p>
            <a:pPr marL="173736" indent="-173736" algn="l" rtl="0" eaLnBrk="1" latinLnBrk="0" hangingPunct="1">
              <a:lnSpc>
                <a:spcPct val="90000"/>
              </a:lnSpc>
              <a:spcBef>
                <a:spcPts val="750"/>
              </a:spcBef>
            </a:pPr>
            <a:r>
              <a:rPr lang="en-US" sz="2800">
                <a:solidFill>
                  <a:srgbClr val="000000"/>
                </a:solidFill>
                <a:effectLst/>
                <a:latin typeface="Arial" panose="020B0604020202020204" pitchFamily="34" charset="0"/>
              </a:rPr>
              <a:t>​ ​</a:t>
            </a:r>
            <a:endParaRPr lang="en-US" dirty="0"/>
          </a:p>
        </p:txBody>
      </p:sp>
      <p:sp>
        <p:nvSpPr>
          <p:cNvPr id="5" name="Slide Number Placeholder 4">
            <a:extLst>
              <a:ext uri="{FF2B5EF4-FFF2-40B4-BE49-F238E27FC236}">
                <a16:creationId xmlns:a16="http://schemas.microsoft.com/office/drawing/2014/main" id="{39F3C625-6C40-BE9A-5516-9EBACCA51C95}"/>
              </a:ext>
            </a:extLst>
          </p:cNvPr>
          <p:cNvSpPr>
            <a:spLocks noGrp="1"/>
          </p:cNvSpPr>
          <p:nvPr>
            <p:ph type="sldNum" sz="quarter" idx="12"/>
          </p:nvPr>
        </p:nvSpPr>
        <p:spPr/>
        <p:txBody>
          <a:bodyPr/>
          <a:lstStyle/>
          <a:p>
            <a:fld id="{BAE26A2A-DE5F-EA41-900F-AB5C4F1D9848}" type="slidenum">
              <a:rPr lang="en-US" smtClean="0"/>
              <a:pPr/>
              <a:t>13</a:t>
            </a:fld>
            <a:endParaRPr lang="en-US" dirty="0"/>
          </a:p>
        </p:txBody>
      </p:sp>
      <p:sp>
        <p:nvSpPr>
          <p:cNvPr id="7" name="Content Placeholder 8">
            <a:extLst>
              <a:ext uri="{FF2B5EF4-FFF2-40B4-BE49-F238E27FC236}">
                <a16:creationId xmlns:a16="http://schemas.microsoft.com/office/drawing/2014/main" id="{D2F0DA56-02FD-28C8-974C-25415CE83546}"/>
              </a:ext>
            </a:extLst>
          </p:cNvPr>
          <p:cNvSpPr txBox="1">
            <a:spLocks/>
          </p:cNvSpPr>
          <p:nvPr/>
        </p:nvSpPr>
        <p:spPr>
          <a:xfrm>
            <a:off x="401444" y="1422400"/>
            <a:ext cx="11351941" cy="4048313"/>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endParaRPr lang="en-US" sz="2800" dirty="0"/>
          </a:p>
        </p:txBody>
      </p:sp>
      <p:sp>
        <p:nvSpPr>
          <p:cNvPr id="3" name="Title 2">
            <a:extLst>
              <a:ext uri="{FF2B5EF4-FFF2-40B4-BE49-F238E27FC236}">
                <a16:creationId xmlns:a16="http://schemas.microsoft.com/office/drawing/2014/main" id="{2C70378F-910F-EBCE-AFBD-B0971C2186C1}"/>
              </a:ext>
            </a:extLst>
          </p:cNvPr>
          <p:cNvSpPr>
            <a:spLocks noGrp="1"/>
          </p:cNvSpPr>
          <p:nvPr>
            <p:ph type="title"/>
          </p:nvPr>
        </p:nvSpPr>
        <p:spPr/>
        <p:txBody>
          <a:bodyPr/>
          <a:lstStyle/>
          <a:p>
            <a:pPr algn="ctr"/>
            <a:r>
              <a:rPr lang="en-US" dirty="0"/>
              <a:t>STEP SIX</a:t>
            </a:r>
          </a:p>
        </p:txBody>
      </p:sp>
      <p:sp>
        <p:nvSpPr>
          <p:cNvPr id="11" name="TextBox 10">
            <a:extLst>
              <a:ext uri="{FF2B5EF4-FFF2-40B4-BE49-F238E27FC236}">
                <a16:creationId xmlns:a16="http://schemas.microsoft.com/office/drawing/2014/main" id="{597DDD14-4507-6248-6828-2EC2F0329324}"/>
              </a:ext>
            </a:extLst>
          </p:cNvPr>
          <p:cNvSpPr txBox="1"/>
          <p:nvPr/>
        </p:nvSpPr>
        <p:spPr>
          <a:xfrm>
            <a:off x="899887" y="1680405"/>
            <a:ext cx="10522856" cy="3477875"/>
          </a:xfrm>
          <a:prstGeom prst="rect">
            <a:avLst/>
          </a:prstGeom>
          <a:noFill/>
        </p:spPr>
        <p:txBody>
          <a:bodyPr wrap="square">
            <a:spAutoFit/>
          </a:bodyPr>
          <a:lstStyle/>
          <a:p>
            <a:pPr marL="347472" indent="-347472" algn="ctr" rtl="0" eaLnBrk="1" latinLnBrk="0" hangingPunct="1">
              <a:buNone/>
            </a:pPr>
            <a:r>
              <a:rPr lang="en-US" sz="2800" b="1" dirty="0">
                <a:solidFill>
                  <a:srgbClr val="191919"/>
                </a:solidFill>
                <a:effectLst/>
                <a:latin typeface="Calibri" panose="020F0502020204030204" pitchFamily="34" charset="0"/>
              </a:rPr>
              <a:t>Follow up and keep track!</a:t>
            </a:r>
            <a:endParaRPr lang="en-US" sz="2800" dirty="0">
              <a:solidFill>
                <a:srgbClr val="191919"/>
              </a:solidFill>
              <a:effectLst/>
              <a:latin typeface="Calibri" panose="020F0502020204030204" pitchFamily="34" charset="0"/>
            </a:endParaRPr>
          </a:p>
          <a:p>
            <a:pPr marL="347472" indent="-347472" algn="l" rtl="0" eaLnBrk="1" latinLnBrk="0" hangingPunct="1">
              <a:buNone/>
            </a:pPr>
            <a:r>
              <a:rPr lang="en-US" sz="2400" dirty="0">
                <a:solidFill>
                  <a:srgbClr val="191919"/>
                </a:solidFill>
                <a:effectLst/>
                <a:latin typeface="Calibri" panose="020F0502020204030204" pitchFamily="34" charset="0"/>
              </a:rPr>
              <a:t>​</a:t>
            </a:r>
          </a:p>
          <a:p>
            <a:pPr marL="347472" indent="-347472" algn="l" rtl="0" eaLnBrk="1" latinLnBrk="0" hangingPunct="1">
              <a:buFont typeface="Arial" panose="020B0604020202020204" pitchFamily="34" charset="0"/>
              <a:buChar char="•"/>
            </a:pPr>
            <a:r>
              <a:rPr lang="en-US" sz="2400" dirty="0">
                <a:solidFill>
                  <a:srgbClr val="191919"/>
                </a:solidFill>
                <a:effectLst/>
                <a:latin typeface="Calibri" panose="020F0502020204030204" pitchFamily="34" charset="0"/>
              </a:rPr>
              <a:t>Involve career navigators in the process and support students who may be facing difficulties. Offer extra academic assistance when necessary.</a:t>
            </a:r>
          </a:p>
          <a:p>
            <a:pPr marL="347472" indent="-347472" algn="l" rtl="0" eaLnBrk="1" latinLnBrk="0" hangingPunct="1">
              <a:buFont typeface="Arial" panose="020B0604020202020204" pitchFamily="34" charset="0"/>
              <a:buChar char="•"/>
            </a:pPr>
            <a:r>
              <a:rPr lang="en-US" sz="2400" dirty="0">
                <a:solidFill>
                  <a:srgbClr val="191919"/>
                </a:solidFill>
                <a:effectLst/>
                <a:latin typeface="Calibri" panose="020F0502020204030204" pitchFamily="34" charset="0"/>
              </a:rPr>
              <a:t>Regularly check in with teachers to see if they require any help.</a:t>
            </a:r>
          </a:p>
          <a:p>
            <a:pPr marL="347472" indent="-347472" algn="l" rtl="0" eaLnBrk="1" latinLnBrk="0" hangingPunct="1">
              <a:buFont typeface="Arial" panose="020B0604020202020204" pitchFamily="34" charset="0"/>
              <a:buChar char="•"/>
            </a:pPr>
            <a:r>
              <a:rPr lang="en-US" sz="2400" dirty="0">
                <a:solidFill>
                  <a:srgbClr val="191919"/>
                </a:solidFill>
                <a:effectLst/>
                <a:latin typeface="Calibri" panose="020F0502020204030204" pitchFamily="34" charset="0"/>
              </a:rPr>
              <a:t>Maintain some reserve funds for the program’s emergencies.</a:t>
            </a:r>
          </a:p>
          <a:p>
            <a:pPr marL="347472" indent="-347472" algn="l" rtl="0" eaLnBrk="1" latinLnBrk="0" hangingPunct="1">
              <a:buFont typeface="Arial" panose="020B0604020202020204" pitchFamily="34" charset="0"/>
              <a:buChar char="•"/>
            </a:pPr>
            <a:r>
              <a:rPr lang="en-US" sz="2400" dirty="0">
                <a:solidFill>
                  <a:srgbClr val="191919"/>
                </a:solidFill>
                <a:effectLst/>
                <a:latin typeface="Calibri" panose="020F0502020204030204" pitchFamily="34" charset="0"/>
              </a:rPr>
              <a:t>Have both students and teachers assess the IET upon completion. Conduct exit interviews to gather feedback for future improvements.</a:t>
            </a:r>
          </a:p>
          <a:p>
            <a:pPr marL="347472" indent="-347472" algn="l" rtl="0" eaLnBrk="1" latinLnBrk="0" hangingPunct="1"/>
            <a:r>
              <a:rPr lang="en-US" sz="2400" dirty="0">
                <a:solidFill>
                  <a:srgbClr val="191919"/>
                </a:solidFill>
                <a:effectLst/>
                <a:latin typeface="Calibri" panose="020F0502020204030204" pitchFamily="34" charset="0"/>
              </a:rPr>
              <a:t>​</a:t>
            </a:r>
            <a:endParaRPr lang="en-US" sz="2400" dirty="0"/>
          </a:p>
        </p:txBody>
      </p:sp>
    </p:spTree>
    <p:extLst>
      <p:ext uri="{BB962C8B-B14F-4D97-AF65-F5344CB8AC3E}">
        <p14:creationId xmlns:p14="http://schemas.microsoft.com/office/powerpoint/2010/main" val="360383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B63E2-0D4B-0E2D-A1BD-EFB1E520E131}"/>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915E861-89A2-4216-35EC-E2DD60570B31}"/>
              </a:ext>
            </a:extLst>
          </p:cNvPr>
          <p:cNvSpPr>
            <a:spLocks noGrp="1"/>
          </p:cNvSpPr>
          <p:nvPr>
            <p:ph idx="1"/>
          </p:nvPr>
        </p:nvSpPr>
        <p:spPr>
          <a:xfrm>
            <a:off x="401444" y="1387287"/>
            <a:ext cx="11351941" cy="4505513"/>
          </a:xfrm>
        </p:spPr>
        <p:txBody>
          <a:bodyPr>
            <a:normAutofit/>
          </a:bodyPr>
          <a:lstStyle/>
          <a:p>
            <a:pPr marL="173736" indent="-173736" algn="l" rtl="0" eaLnBrk="1" latinLnBrk="0" hangingPunct="1">
              <a:lnSpc>
                <a:spcPct val="90000"/>
              </a:lnSpc>
              <a:spcBef>
                <a:spcPts val="750"/>
              </a:spcBef>
            </a:pPr>
            <a:r>
              <a:rPr lang="en-US" sz="2800" dirty="0">
                <a:solidFill>
                  <a:srgbClr val="000000"/>
                </a:solidFill>
                <a:effectLst/>
                <a:latin typeface="Arial" panose="020B0604020202020204" pitchFamily="34" charset="0"/>
              </a:rPr>
              <a:t>​</a:t>
            </a:r>
            <a:endParaRPr lang="en-US" dirty="0"/>
          </a:p>
        </p:txBody>
      </p:sp>
      <p:sp>
        <p:nvSpPr>
          <p:cNvPr id="5" name="Slide Number Placeholder 4">
            <a:extLst>
              <a:ext uri="{FF2B5EF4-FFF2-40B4-BE49-F238E27FC236}">
                <a16:creationId xmlns:a16="http://schemas.microsoft.com/office/drawing/2014/main" id="{C298044D-8FB1-2A87-F35B-49D6839A709F}"/>
              </a:ext>
            </a:extLst>
          </p:cNvPr>
          <p:cNvSpPr>
            <a:spLocks noGrp="1"/>
          </p:cNvSpPr>
          <p:nvPr>
            <p:ph type="sldNum" sz="quarter" idx="12"/>
          </p:nvPr>
        </p:nvSpPr>
        <p:spPr/>
        <p:txBody>
          <a:bodyPr/>
          <a:lstStyle/>
          <a:p>
            <a:fld id="{BAE26A2A-DE5F-EA41-900F-AB5C4F1D9848}" type="slidenum">
              <a:rPr lang="en-US" smtClean="0"/>
              <a:pPr/>
              <a:t>14</a:t>
            </a:fld>
            <a:endParaRPr lang="en-US" dirty="0"/>
          </a:p>
        </p:txBody>
      </p:sp>
      <p:sp>
        <p:nvSpPr>
          <p:cNvPr id="7" name="Content Placeholder 8">
            <a:extLst>
              <a:ext uri="{FF2B5EF4-FFF2-40B4-BE49-F238E27FC236}">
                <a16:creationId xmlns:a16="http://schemas.microsoft.com/office/drawing/2014/main" id="{64A7D0A4-8660-71D7-D769-A67B4CFA4BA4}"/>
              </a:ext>
            </a:extLst>
          </p:cNvPr>
          <p:cNvSpPr txBox="1">
            <a:spLocks/>
          </p:cNvSpPr>
          <p:nvPr/>
        </p:nvSpPr>
        <p:spPr>
          <a:xfrm>
            <a:off x="401444" y="1422400"/>
            <a:ext cx="11351941" cy="4048313"/>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endParaRPr lang="en-US" sz="2800" dirty="0"/>
          </a:p>
        </p:txBody>
      </p:sp>
      <p:sp>
        <p:nvSpPr>
          <p:cNvPr id="3" name="Title 2">
            <a:extLst>
              <a:ext uri="{FF2B5EF4-FFF2-40B4-BE49-F238E27FC236}">
                <a16:creationId xmlns:a16="http://schemas.microsoft.com/office/drawing/2014/main" id="{890F8D42-244D-7692-A262-DEC86BC29BD8}"/>
              </a:ext>
            </a:extLst>
          </p:cNvPr>
          <p:cNvSpPr>
            <a:spLocks noGrp="1"/>
          </p:cNvSpPr>
          <p:nvPr>
            <p:ph type="title"/>
          </p:nvPr>
        </p:nvSpPr>
        <p:spPr/>
        <p:txBody>
          <a:bodyPr/>
          <a:lstStyle/>
          <a:p>
            <a:pPr algn="ctr"/>
            <a:r>
              <a:rPr lang="en-US" dirty="0"/>
              <a:t>CELEBRATE &amp; SHOWCASE!</a:t>
            </a:r>
          </a:p>
        </p:txBody>
      </p:sp>
      <p:sp>
        <p:nvSpPr>
          <p:cNvPr id="11" name="TextBox 10">
            <a:extLst>
              <a:ext uri="{FF2B5EF4-FFF2-40B4-BE49-F238E27FC236}">
                <a16:creationId xmlns:a16="http://schemas.microsoft.com/office/drawing/2014/main" id="{E80594A7-81AB-FBB2-8303-04630AC638FB}"/>
              </a:ext>
            </a:extLst>
          </p:cNvPr>
          <p:cNvSpPr txBox="1"/>
          <p:nvPr/>
        </p:nvSpPr>
        <p:spPr>
          <a:xfrm>
            <a:off x="899887" y="1680405"/>
            <a:ext cx="10522856" cy="461665"/>
          </a:xfrm>
          <a:prstGeom prst="rect">
            <a:avLst/>
          </a:prstGeom>
          <a:noFill/>
        </p:spPr>
        <p:txBody>
          <a:bodyPr wrap="square">
            <a:spAutoFit/>
          </a:bodyPr>
          <a:lstStyle/>
          <a:p>
            <a:pPr marL="347472" indent="-347472" algn="l" rtl="0" eaLnBrk="1" latinLnBrk="0" hangingPunct="1"/>
            <a:r>
              <a:rPr lang="en-US" sz="2400" dirty="0">
                <a:solidFill>
                  <a:srgbClr val="191919"/>
                </a:solidFill>
                <a:effectLst/>
                <a:latin typeface="Calibri" panose="020F0502020204030204" pitchFamily="34" charset="0"/>
              </a:rPr>
              <a:t>​</a:t>
            </a:r>
            <a:endParaRPr lang="en-US" sz="2400" dirty="0"/>
          </a:p>
        </p:txBody>
      </p:sp>
      <p:pic>
        <p:nvPicPr>
          <p:cNvPr id="12" name="Picture 11" descr="A person getting blood from a patient&#10;&#10;Description automatically generated">
            <a:extLst>
              <a:ext uri="{FF2B5EF4-FFF2-40B4-BE49-F238E27FC236}">
                <a16:creationId xmlns:a16="http://schemas.microsoft.com/office/drawing/2014/main" id="{0CF232E7-4B9C-F84C-32C1-373A77E49E1D}"/>
              </a:ext>
            </a:extLst>
          </p:cNvPr>
          <p:cNvPicPr>
            <a:picLocks noChangeAspect="1"/>
          </p:cNvPicPr>
          <p:nvPr/>
        </p:nvPicPr>
        <p:blipFill>
          <a:blip r:embed="rId2"/>
          <a:stretch>
            <a:fillRect/>
          </a:stretch>
        </p:blipFill>
        <p:spPr>
          <a:xfrm>
            <a:off x="6688474" y="3847446"/>
            <a:ext cx="2215455" cy="2817461"/>
          </a:xfrm>
          <a:prstGeom prst="rect">
            <a:avLst/>
          </a:prstGeom>
        </p:spPr>
      </p:pic>
      <p:pic>
        <p:nvPicPr>
          <p:cNvPr id="16" name="Picture 15" descr="A group of people in a room&#10;&#10;Description automatically generated">
            <a:extLst>
              <a:ext uri="{FF2B5EF4-FFF2-40B4-BE49-F238E27FC236}">
                <a16:creationId xmlns:a16="http://schemas.microsoft.com/office/drawing/2014/main" id="{2410151F-A9BB-9662-66A4-CB8603892106}"/>
              </a:ext>
            </a:extLst>
          </p:cNvPr>
          <p:cNvPicPr>
            <a:picLocks noChangeAspect="1"/>
          </p:cNvPicPr>
          <p:nvPr/>
        </p:nvPicPr>
        <p:blipFill>
          <a:blip r:embed="rId3"/>
          <a:stretch>
            <a:fillRect/>
          </a:stretch>
        </p:blipFill>
        <p:spPr>
          <a:xfrm>
            <a:off x="8950302" y="1436802"/>
            <a:ext cx="2803083" cy="2982003"/>
          </a:xfrm>
          <a:prstGeom prst="rect">
            <a:avLst/>
          </a:prstGeom>
        </p:spPr>
      </p:pic>
      <p:pic>
        <p:nvPicPr>
          <p:cNvPr id="2" name="Picture 1" descr="A person smiling at camera&#10;&#10;Description automatically generated">
            <a:extLst>
              <a:ext uri="{FF2B5EF4-FFF2-40B4-BE49-F238E27FC236}">
                <a16:creationId xmlns:a16="http://schemas.microsoft.com/office/drawing/2014/main" id="{D09446B7-4B71-3503-37B3-2E9AB7F8C651}"/>
              </a:ext>
            </a:extLst>
          </p:cNvPr>
          <p:cNvPicPr>
            <a:picLocks noChangeAspect="1"/>
          </p:cNvPicPr>
          <p:nvPr/>
        </p:nvPicPr>
        <p:blipFill>
          <a:blip r:embed="rId4"/>
          <a:stretch>
            <a:fillRect/>
          </a:stretch>
        </p:blipFill>
        <p:spPr>
          <a:xfrm>
            <a:off x="401444" y="1293833"/>
            <a:ext cx="2218295" cy="3084472"/>
          </a:xfrm>
          <a:prstGeom prst="rect">
            <a:avLst/>
          </a:prstGeom>
        </p:spPr>
      </p:pic>
      <p:pic>
        <p:nvPicPr>
          <p:cNvPr id="14" name="Picture 13" descr="A group of people in a factory">
            <a:extLst>
              <a:ext uri="{FF2B5EF4-FFF2-40B4-BE49-F238E27FC236}">
                <a16:creationId xmlns:a16="http://schemas.microsoft.com/office/drawing/2014/main" id="{14F468BF-7074-C4C6-A4BC-617BA7C41C1E}"/>
              </a:ext>
            </a:extLst>
          </p:cNvPr>
          <p:cNvPicPr>
            <a:picLocks noChangeAspect="1"/>
          </p:cNvPicPr>
          <p:nvPr/>
        </p:nvPicPr>
        <p:blipFill>
          <a:blip r:embed="rId5"/>
          <a:stretch>
            <a:fillRect/>
          </a:stretch>
        </p:blipFill>
        <p:spPr>
          <a:xfrm>
            <a:off x="3144643" y="1321115"/>
            <a:ext cx="3478477" cy="2621033"/>
          </a:xfrm>
          <a:prstGeom prst="rect">
            <a:avLst/>
          </a:prstGeom>
        </p:spPr>
      </p:pic>
      <p:pic>
        <p:nvPicPr>
          <p:cNvPr id="18" name="Picture 17" descr="A person in orange jumpsuit standing on a scaffolding&#10;&#10;Description automatically generated">
            <a:extLst>
              <a:ext uri="{FF2B5EF4-FFF2-40B4-BE49-F238E27FC236}">
                <a16:creationId xmlns:a16="http://schemas.microsoft.com/office/drawing/2014/main" id="{C292C01C-80DF-ACC5-344B-04216A80126C}"/>
              </a:ext>
            </a:extLst>
          </p:cNvPr>
          <p:cNvPicPr>
            <a:picLocks noChangeAspect="1"/>
          </p:cNvPicPr>
          <p:nvPr/>
        </p:nvPicPr>
        <p:blipFill>
          <a:blip r:embed="rId6"/>
          <a:stretch>
            <a:fillRect/>
          </a:stretch>
        </p:blipFill>
        <p:spPr>
          <a:xfrm>
            <a:off x="2243397" y="4429426"/>
            <a:ext cx="2080724" cy="2235481"/>
          </a:xfrm>
          <a:prstGeom prst="rect">
            <a:avLst/>
          </a:prstGeom>
        </p:spPr>
      </p:pic>
    </p:spTree>
    <p:extLst>
      <p:ext uri="{BB962C8B-B14F-4D97-AF65-F5344CB8AC3E}">
        <p14:creationId xmlns:p14="http://schemas.microsoft.com/office/powerpoint/2010/main" val="167874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0668F-07AA-BE1E-9CA7-BD46A1121760}"/>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66E33B5-57D1-E499-16C2-60AED2709F46}"/>
              </a:ext>
            </a:extLst>
          </p:cNvPr>
          <p:cNvSpPr>
            <a:spLocks noGrp="1"/>
          </p:cNvSpPr>
          <p:nvPr>
            <p:ph idx="1"/>
          </p:nvPr>
        </p:nvSpPr>
        <p:spPr>
          <a:xfrm>
            <a:off x="401444" y="1387287"/>
            <a:ext cx="11351941" cy="4505513"/>
          </a:xfrm>
        </p:spPr>
        <p:txBody>
          <a:bodyPr>
            <a:normAutofit/>
          </a:bodyPr>
          <a:lstStyle/>
          <a:p>
            <a:pPr marL="173736" indent="-173736" algn="l" rtl="0" eaLnBrk="1" latinLnBrk="0" hangingPunct="1">
              <a:lnSpc>
                <a:spcPct val="90000"/>
              </a:lnSpc>
              <a:spcBef>
                <a:spcPts val="750"/>
              </a:spcBef>
            </a:pPr>
            <a:r>
              <a:rPr lang="en-US" sz="2800">
                <a:solidFill>
                  <a:srgbClr val="000000"/>
                </a:solidFill>
                <a:effectLst/>
                <a:latin typeface="Arial" panose="020B0604020202020204" pitchFamily="34" charset="0"/>
              </a:rPr>
              <a:t>​ ​</a:t>
            </a:r>
            <a:endParaRPr lang="en-US" dirty="0"/>
          </a:p>
        </p:txBody>
      </p:sp>
      <p:sp>
        <p:nvSpPr>
          <p:cNvPr id="5" name="Slide Number Placeholder 4">
            <a:extLst>
              <a:ext uri="{FF2B5EF4-FFF2-40B4-BE49-F238E27FC236}">
                <a16:creationId xmlns:a16="http://schemas.microsoft.com/office/drawing/2014/main" id="{0B7C9D83-3F8C-AB74-312C-B06DD271C763}"/>
              </a:ext>
            </a:extLst>
          </p:cNvPr>
          <p:cNvSpPr>
            <a:spLocks noGrp="1"/>
          </p:cNvSpPr>
          <p:nvPr>
            <p:ph type="sldNum" sz="quarter" idx="12"/>
          </p:nvPr>
        </p:nvSpPr>
        <p:spPr/>
        <p:txBody>
          <a:bodyPr/>
          <a:lstStyle/>
          <a:p>
            <a:fld id="{BAE26A2A-DE5F-EA41-900F-AB5C4F1D9848}" type="slidenum">
              <a:rPr lang="en-US" smtClean="0"/>
              <a:pPr/>
              <a:t>15</a:t>
            </a:fld>
            <a:endParaRPr lang="en-US" dirty="0"/>
          </a:p>
        </p:txBody>
      </p:sp>
      <p:sp>
        <p:nvSpPr>
          <p:cNvPr id="7" name="Content Placeholder 8">
            <a:extLst>
              <a:ext uri="{FF2B5EF4-FFF2-40B4-BE49-F238E27FC236}">
                <a16:creationId xmlns:a16="http://schemas.microsoft.com/office/drawing/2014/main" id="{7633CCB6-90C3-7637-42A1-337000A22A7C}"/>
              </a:ext>
            </a:extLst>
          </p:cNvPr>
          <p:cNvSpPr txBox="1">
            <a:spLocks/>
          </p:cNvSpPr>
          <p:nvPr/>
        </p:nvSpPr>
        <p:spPr>
          <a:xfrm>
            <a:off x="401444" y="1422400"/>
            <a:ext cx="11351941" cy="4048313"/>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endParaRPr lang="en-US" sz="2800" dirty="0"/>
          </a:p>
        </p:txBody>
      </p:sp>
      <p:sp>
        <p:nvSpPr>
          <p:cNvPr id="3" name="Title 2">
            <a:extLst>
              <a:ext uri="{FF2B5EF4-FFF2-40B4-BE49-F238E27FC236}">
                <a16:creationId xmlns:a16="http://schemas.microsoft.com/office/drawing/2014/main" id="{3D3C1F15-E9D7-113B-2F4E-3F01EED6A946}"/>
              </a:ext>
            </a:extLst>
          </p:cNvPr>
          <p:cNvSpPr>
            <a:spLocks noGrp="1"/>
          </p:cNvSpPr>
          <p:nvPr>
            <p:ph type="title"/>
          </p:nvPr>
        </p:nvSpPr>
        <p:spPr/>
        <p:txBody>
          <a:bodyPr/>
          <a:lstStyle/>
          <a:p>
            <a:pPr algn="ctr"/>
            <a:r>
              <a:rPr lang="en-US" dirty="0"/>
              <a:t>Six Steps to Build a Great IET!</a:t>
            </a:r>
            <a:br>
              <a:rPr lang="en-US" dirty="0"/>
            </a:br>
            <a:r>
              <a:rPr lang="en-US" dirty="0"/>
              <a:t>REVIEW!</a:t>
            </a:r>
            <a:endParaRPr lang="en-US" b="0" dirty="0"/>
          </a:p>
        </p:txBody>
      </p:sp>
      <p:sp>
        <p:nvSpPr>
          <p:cNvPr id="11" name="TextBox 10">
            <a:extLst>
              <a:ext uri="{FF2B5EF4-FFF2-40B4-BE49-F238E27FC236}">
                <a16:creationId xmlns:a16="http://schemas.microsoft.com/office/drawing/2014/main" id="{7E2DDEB6-E041-4297-71CC-E1D0383A3593}"/>
              </a:ext>
            </a:extLst>
          </p:cNvPr>
          <p:cNvSpPr txBox="1"/>
          <p:nvPr/>
        </p:nvSpPr>
        <p:spPr>
          <a:xfrm>
            <a:off x="899887" y="1680405"/>
            <a:ext cx="10522856" cy="4770537"/>
          </a:xfrm>
          <a:prstGeom prst="rect">
            <a:avLst/>
          </a:prstGeom>
          <a:noFill/>
        </p:spPr>
        <p:txBody>
          <a:bodyPr wrap="square">
            <a:spAutoFit/>
          </a:bodyPr>
          <a:lstStyle/>
          <a:p>
            <a:pPr marL="514350" indent="-514350">
              <a:buFont typeface="+mj-lt"/>
              <a:buAutoNum type="arabicPeriod"/>
            </a:pPr>
            <a:endParaRPr lang="en-US" sz="2400" dirty="0"/>
          </a:p>
          <a:p>
            <a:pPr marL="514350" indent="-514350">
              <a:buFont typeface="+mj-lt"/>
              <a:buAutoNum type="arabicPeriod"/>
            </a:pPr>
            <a:r>
              <a:rPr lang="en-US" sz="3200" dirty="0"/>
              <a:t>Wisely choose an IET program.</a:t>
            </a:r>
          </a:p>
          <a:p>
            <a:pPr marL="514350" indent="-514350">
              <a:buFont typeface="+mj-lt"/>
              <a:buAutoNum type="arabicPeriod"/>
            </a:pPr>
            <a:r>
              <a:rPr lang="en-US" sz="3200" dirty="0"/>
              <a:t>Identity staff &amp; partners. Develop curriculum. </a:t>
            </a:r>
          </a:p>
          <a:p>
            <a:pPr marL="514350" indent="-514350">
              <a:buFont typeface="+mj-lt"/>
              <a:buAutoNum type="arabicPeriod"/>
            </a:pPr>
            <a:r>
              <a:rPr lang="en-US" sz="3200" dirty="0"/>
              <a:t>Purchase equipment &amp; materials.</a:t>
            </a:r>
          </a:p>
          <a:p>
            <a:pPr marL="514350" indent="-514350">
              <a:buFont typeface="+mj-lt"/>
              <a:buAutoNum type="arabicPeriod"/>
            </a:pPr>
            <a:r>
              <a:rPr lang="en-US" sz="3200" dirty="0"/>
              <a:t>Choose format, create schedule &amp; develop articulations. </a:t>
            </a:r>
          </a:p>
          <a:p>
            <a:pPr marL="514350" indent="-514350">
              <a:buFont typeface="+mj-lt"/>
              <a:buAutoNum type="arabicPeriod"/>
            </a:pPr>
            <a:r>
              <a:rPr lang="en-US" sz="3200" dirty="0"/>
              <a:t>Market the program &amp; recruit students. </a:t>
            </a:r>
          </a:p>
          <a:p>
            <a:pPr marL="514350" indent="-514350">
              <a:buFont typeface="+mj-lt"/>
              <a:buAutoNum type="arabicPeriod"/>
            </a:pPr>
            <a:r>
              <a:rPr lang="en-US" sz="3200" dirty="0"/>
              <a:t>Follow up and monitor. </a:t>
            </a:r>
          </a:p>
          <a:p>
            <a:pPr algn="ctr"/>
            <a:endParaRPr lang="en-US" sz="2400" b="1" dirty="0"/>
          </a:p>
          <a:p>
            <a:pPr algn="ctr"/>
            <a:r>
              <a:rPr lang="en-US" sz="4000" b="1" dirty="0"/>
              <a:t>CELEBRATE!</a:t>
            </a:r>
          </a:p>
          <a:p>
            <a:pPr marL="347472" indent="-347472" algn="l" rtl="0" eaLnBrk="1" latinLnBrk="0" hangingPunct="1"/>
            <a:r>
              <a:rPr lang="en-US" sz="2400" dirty="0">
                <a:solidFill>
                  <a:srgbClr val="191919"/>
                </a:solidFill>
                <a:effectLst/>
              </a:rPr>
              <a:t>​</a:t>
            </a:r>
            <a:endParaRPr lang="en-US" sz="2400" dirty="0"/>
          </a:p>
        </p:txBody>
      </p:sp>
    </p:spTree>
    <p:extLst>
      <p:ext uri="{BB962C8B-B14F-4D97-AF65-F5344CB8AC3E}">
        <p14:creationId xmlns:p14="http://schemas.microsoft.com/office/powerpoint/2010/main" val="190159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a:xfrm>
            <a:off x="401443" y="880957"/>
            <a:ext cx="11270090" cy="3505470"/>
          </a:xfrm>
        </p:spPr>
        <p:txBody>
          <a:bodyPr/>
          <a:lstStyle/>
          <a:p>
            <a:r>
              <a:rPr lang="en-US" dirty="0"/>
              <a:t>Some additional subtitle text</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16</a:t>
            </a:fld>
            <a:endParaRPr lang="en-US"/>
          </a:p>
        </p:txBody>
      </p:sp>
      <p:sp>
        <p:nvSpPr>
          <p:cNvPr id="3" name="Title 2">
            <a:extLst>
              <a:ext uri="{FF2B5EF4-FFF2-40B4-BE49-F238E27FC236}">
                <a16:creationId xmlns:a16="http://schemas.microsoft.com/office/drawing/2014/main" id="{275757F7-EBC2-6F81-60B4-4049B6116390}"/>
              </a:ext>
            </a:extLst>
          </p:cNvPr>
          <p:cNvSpPr>
            <a:spLocks noGrp="1"/>
          </p:cNvSpPr>
          <p:nvPr>
            <p:ph type="title"/>
          </p:nvPr>
        </p:nvSpPr>
        <p:spPr>
          <a:xfrm>
            <a:off x="401450" y="880957"/>
            <a:ext cx="11270090" cy="4561899"/>
          </a:xfrm>
        </p:spPr>
        <p:txBody>
          <a:bodyPr>
            <a:normAutofit/>
          </a:bodyPr>
          <a:lstStyle/>
          <a:p>
            <a:pPr algn="ctr"/>
            <a:r>
              <a:rPr lang="en-US" sz="4400" spc="-75" dirty="0"/>
              <a:t>Thank You!</a:t>
            </a:r>
            <a:br>
              <a:rPr lang="en-US" sz="4400" spc="-75" dirty="0"/>
            </a:br>
            <a:r>
              <a:rPr lang="en-US" sz="4400" spc="-75" dirty="0"/>
              <a:t>Dr. Jeff Arnott </a:t>
            </a:r>
            <a:br>
              <a:rPr lang="en-US" sz="4400" spc="-75" dirty="0"/>
            </a:br>
            <a:br>
              <a:rPr lang="en-US" sz="4400" spc="-75" dirty="0"/>
            </a:br>
            <a:r>
              <a:rPr lang="en-US" sz="1800" dirty="0"/>
              <a:t>407-719-7123</a:t>
            </a:r>
            <a:br>
              <a:rPr lang="en-US" sz="1800" dirty="0"/>
            </a:br>
            <a:r>
              <a:rPr lang="en-US" sz="1800" dirty="0">
                <a:hlinkClick r:id="rId2"/>
              </a:rPr>
              <a:t>jeff@Lot12Education.com</a:t>
            </a:r>
            <a:br>
              <a:rPr lang="en-US" sz="1800" dirty="0"/>
            </a:br>
            <a:r>
              <a:rPr lang="en-US" sz="1800" dirty="0"/>
              <a:t>X @JefferyArnott</a:t>
            </a:r>
            <a:br>
              <a:rPr lang="en-US" dirty="0"/>
            </a:br>
            <a:endParaRPr lang="en-US" dirty="0"/>
          </a:p>
        </p:txBody>
      </p:sp>
    </p:spTree>
    <p:extLst>
      <p:ext uri="{BB962C8B-B14F-4D97-AF65-F5344CB8AC3E}">
        <p14:creationId xmlns:p14="http://schemas.microsoft.com/office/powerpoint/2010/main" val="617142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p:txBody>
          <a:bodyPr/>
          <a:lstStyle/>
          <a:p>
            <a:br>
              <a:rPr lang="en-US" dirty="0">
                <a:latin typeface="Arial"/>
                <a:cs typeface="Arial"/>
              </a:rPr>
            </a:br>
            <a:r>
              <a:rPr lang="en-US" dirty="0">
                <a:latin typeface="Arial"/>
                <a:cs typeface="Arial"/>
              </a:rPr>
              <a:t>Part 1 Session Survey</a:t>
            </a:r>
            <a:endParaRPr lang="en-US" dirty="0"/>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2"/>
          <a:srcRect l="-3720" t="-1577" r="-5047" b="2771"/>
          <a:stretch/>
        </p:blipFill>
        <p:spPr>
          <a:xfrm>
            <a:off x="5183194" y="457201"/>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dirty="0">
                <a:latin typeface="Arial"/>
                <a:cs typeface="Arial"/>
              </a:rPr>
              <a:t>Your feedback is important. Please scan the QR code below to rate this session. </a:t>
            </a:r>
            <a:endParaRPr lang="en-US" dirty="0"/>
          </a:p>
        </p:txBody>
      </p:sp>
      <p:sp>
        <p:nvSpPr>
          <p:cNvPr id="5" name="Slide Number Placeholder 4">
            <a:extLst>
              <a:ext uri="{FF2B5EF4-FFF2-40B4-BE49-F238E27FC236}">
                <a16:creationId xmlns:a16="http://schemas.microsoft.com/office/drawing/2014/main" id="{2EBCDA83-BDD3-D167-10C3-FB2A11634CBD}"/>
              </a:ext>
            </a:extLst>
          </p:cNvPr>
          <p:cNvSpPr>
            <a:spLocks noGrp="1"/>
          </p:cNvSpPr>
          <p:nvPr>
            <p:ph type="sldNum" sz="quarter" idx="10"/>
          </p:nvPr>
        </p:nvSpPr>
        <p:spPr/>
        <p:txBody>
          <a:bodyPr/>
          <a:lstStyle/>
          <a:p>
            <a:fld id="{BAE26A2A-DE5F-EA41-900F-AB5C4F1D9848}" type="slidenum">
              <a:rPr lang="en-US" smtClean="0"/>
              <a:pPr/>
              <a:t>17</a:t>
            </a:fld>
            <a:endParaRPr lang="en-US" dirty="0"/>
          </a:p>
        </p:txBody>
      </p:sp>
      <p:sp>
        <p:nvSpPr>
          <p:cNvPr id="6" name="Text Placeholder 3">
            <a:extLst>
              <a:ext uri="{FF2B5EF4-FFF2-40B4-BE49-F238E27FC236}">
                <a16:creationId xmlns:a16="http://schemas.microsoft.com/office/drawing/2014/main" id="{DD0811B8-D6D5-6C1E-65E7-89ED37625372}"/>
              </a:ext>
            </a:extLst>
          </p:cNvPr>
          <p:cNvSpPr txBox="1">
            <a:spLocks/>
          </p:cNvSpPr>
          <p:nvPr/>
        </p:nvSpPr>
        <p:spPr>
          <a:xfrm>
            <a:off x="503331" y="3709002"/>
            <a:ext cx="4370583" cy="1089874"/>
          </a:xfrm>
          <a:prstGeom prst="rect">
            <a:avLst/>
          </a:prstGeom>
        </p:spPr>
        <p:txBody>
          <a:bodyPr vert="horz" lIns="0" tIns="91440" rIns="0" bIns="0" rtlCol="0" anchor="t">
            <a:normAutofit/>
          </a:bodyPr>
          <a:lstStyle>
            <a:lvl1pPr marL="0" indent="0" algn="l"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342884"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050" kern="1200">
                <a:solidFill>
                  <a:schemeClr val="tx1"/>
                </a:solidFill>
                <a:latin typeface="Arial" panose="020B0604020202020204" pitchFamily="34" charset="0"/>
                <a:ea typeface="+mn-ea"/>
                <a:cs typeface="Arial" panose="020B0604020202020204" pitchFamily="34" charset="0"/>
              </a:defRPr>
            </a:lvl2pPr>
            <a:lvl3pPr marL="685766"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3pPr>
            <a:lvl4pPr marL="1028649"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4pPr>
            <a:lvl5pPr marL="1371532"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5pPr>
            <a:lvl6pPr marL="1714415"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297"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180"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064"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en-US" dirty="0">
                <a:latin typeface="Arial"/>
                <a:cs typeface="Arial"/>
              </a:rPr>
              <a:t>QR CODE PLACEHOLDER</a:t>
            </a:r>
            <a:endParaRPr lang="en-US" dirty="0"/>
          </a:p>
        </p:txBody>
      </p:sp>
      <p:pic>
        <p:nvPicPr>
          <p:cNvPr id="8" name="Picture 7" descr="A qr code with black squares&#10;&#10;AI-generated content may be incorrect.">
            <a:extLst>
              <a:ext uri="{FF2B5EF4-FFF2-40B4-BE49-F238E27FC236}">
                <a16:creationId xmlns:a16="http://schemas.microsoft.com/office/drawing/2014/main" id="{A2B30E3F-5622-CB15-DB36-C6A1A90B4AC0}"/>
              </a:ext>
            </a:extLst>
          </p:cNvPr>
          <p:cNvPicPr>
            <a:picLocks noChangeAspect="1"/>
          </p:cNvPicPr>
          <p:nvPr/>
        </p:nvPicPr>
        <p:blipFill>
          <a:blip r:embed="rId3"/>
          <a:stretch>
            <a:fillRect/>
          </a:stretch>
        </p:blipFill>
        <p:spPr>
          <a:xfrm>
            <a:off x="401443" y="3571337"/>
            <a:ext cx="2438400" cy="2438400"/>
          </a:xfrm>
          <a:prstGeom prst="rect">
            <a:avLst/>
          </a:prstGeom>
        </p:spPr>
      </p:pic>
    </p:spTree>
    <p:extLst>
      <p:ext uri="{BB962C8B-B14F-4D97-AF65-F5344CB8AC3E}">
        <p14:creationId xmlns:p14="http://schemas.microsoft.com/office/powerpoint/2010/main" val="3612406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6F520-884C-1EA9-72DA-CD6913FBE0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8E2F40-2C74-F7FB-5FA4-0AE1B328C5A8}"/>
              </a:ext>
            </a:extLst>
          </p:cNvPr>
          <p:cNvSpPr>
            <a:spLocks noGrp="1"/>
          </p:cNvSpPr>
          <p:nvPr>
            <p:ph type="title"/>
          </p:nvPr>
        </p:nvSpPr>
        <p:spPr/>
        <p:txBody>
          <a:bodyPr/>
          <a:lstStyle/>
          <a:p>
            <a:br>
              <a:rPr lang="en-US" dirty="0">
                <a:latin typeface="Arial"/>
                <a:cs typeface="Arial"/>
              </a:rPr>
            </a:br>
            <a:r>
              <a:rPr lang="en-US" dirty="0">
                <a:latin typeface="Arial"/>
                <a:cs typeface="Arial"/>
              </a:rPr>
              <a:t>Part 2 Session Survey</a:t>
            </a:r>
            <a:endParaRPr lang="en-US" dirty="0"/>
          </a:p>
        </p:txBody>
      </p:sp>
      <p:pic>
        <p:nvPicPr>
          <p:cNvPr id="7" name="Picture Placeholder 6">
            <a:extLst>
              <a:ext uri="{FF2B5EF4-FFF2-40B4-BE49-F238E27FC236}">
                <a16:creationId xmlns:a16="http://schemas.microsoft.com/office/drawing/2014/main" id="{1BDC1B8A-DF02-46D6-6901-B327DE15B70D}"/>
              </a:ext>
            </a:extLst>
          </p:cNvPr>
          <p:cNvPicPr>
            <a:picLocks noGrp="1" noChangeAspect="1"/>
          </p:cNvPicPr>
          <p:nvPr>
            <p:ph type="pic" idx="1"/>
          </p:nvPr>
        </p:nvPicPr>
        <p:blipFill rotWithShape="1">
          <a:blip r:embed="rId2"/>
          <a:srcRect l="-3720" t="-1577" r="-5047" b="2771"/>
          <a:stretch/>
        </p:blipFill>
        <p:spPr>
          <a:xfrm>
            <a:off x="5183194" y="457201"/>
            <a:ext cx="6559047" cy="5403850"/>
          </a:xfrm>
        </p:spPr>
      </p:pic>
      <p:sp>
        <p:nvSpPr>
          <p:cNvPr id="4" name="Text Placeholder 3">
            <a:extLst>
              <a:ext uri="{FF2B5EF4-FFF2-40B4-BE49-F238E27FC236}">
                <a16:creationId xmlns:a16="http://schemas.microsoft.com/office/drawing/2014/main" id="{5322E84B-259D-0A3A-CCBA-0B0DEE041079}"/>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dirty="0">
                <a:latin typeface="Arial"/>
                <a:cs typeface="Arial"/>
              </a:rPr>
              <a:t>Your feedback is important. Please scan the QR code below to rate this session. </a:t>
            </a:r>
            <a:endParaRPr lang="en-US" dirty="0"/>
          </a:p>
        </p:txBody>
      </p:sp>
      <p:sp>
        <p:nvSpPr>
          <p:cNvPr id="5" name="Slide Number Placeholder 4">
            <a:extLst>
              <a:ext uri="{FF2B5EF4-FFF2-40B4-BE49-F238E27FC236}">
                <a16:creationId xmlns:a16="http://schemas.microsoft.com/office/drawing/2014/main" id="{886A23DE-FF2D-FD23-59EE-A3947961426D}"/>
              </a:ext>
            </a:extLst>
          </p:cNvPr>
          <p:cNvSpPr>
            <a:spLocks noGrp="1"/>
          </p:cNvSpPr>
          <p:nvPr>
            <p:ph type="sldNum" sz="quarter" idx="10"/>
          </p:nvPr>
        </p:nvSpPr>
        <p:spPr/>
        <p:txBody>
          <a:bodyPr/>
          <a:lstStyle/>
          <a:p>
            <a:fld id="{BAE26A2A-DE5F-EA41-900F-AB5C4F1D9848}" type="slidenum">
              <a:rPr lang="en-US" smtClean="0"/>
              <a:pPr/>
              <a:t>18</a:t>
            </a:fld>
            <a:endParaRPr lang="en-US" dirty="0"/>
          </a:p>
        </p:txBody>
      </p:sp>
      <p:sp>
        <p:nvSpPr>
          <p:cNvPr id="6" name="Text Placeholder 3">
            <a:extLst>
              <a:ext uri="{FF2B5EF4-FFF2-40B4-BE49-F238E27FC236}">
                <a16:creationId xmlns:a16="http://schemas.microsoft.com/office/drawing/2014/main" id="{81F1D089-5655-E557-6E00-C2DBC56DC593}"/>
              </a:ext>
            </a:extLst>
          </p:cNvPr>
          <p:cNvSpPr txBox="1">
            <a:spLocks/>
          </p:cNvSpPr>
          <p:nvPr/>
        </p:nvSpPr>
        <p:spPr>
          <a:xfrm>
            <a:off x="503331" y="3709002"/>
            <a:ext cx="4370583" cy="1089874"/>
          </a:xfrm>
          <a:prstGeom prst="rect">
            <a:avLst/>
          </a:prstGeom>
        </p:spPr>
        <p:txBody>
          <a:bodyPr vert="horz" lIns="0" tIns="91440" rIns="0" bIns="0" rtlCol="0" anchor="t">
            <a:normAutofit/>
          </a:bodyPr>
          <a:lstStyle>
            <a:lvl1pPr marL="0" indent="0" algn="l"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342884"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050" kern="1200">
                <a:solidFill>
                  <a:schemeClr val="tx1"/>
                </a:solidFill>
                <a:latin typeface="Arial" panose="020B0604020202020204" pitchFamily="34" charset="0"/>
                <a:ea typeface="+mn-ea"/>
                <a:cs typeface="Arial" panose="020B0604020202020204" pitchFamily="34" charset="0"/>
              </a:defRPr>
            </a:lvl2pPr>
            <a:lvl3pPr marL="685766"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3pPr>
            <a:lvl4pPr marL="1028649"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4pPr>
            <a:lvl5pPr marL="1371532"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5pPr>
            <a:lvl6pPr marL="1714415"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297"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180"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064"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en-US" dirty="0">
                <a:latin typeface="Arial"/>
                <a:cs typeface="Arial"/>
              </a:rPr>
              <a:t>QR CODE PLACEHOLDER</a:t>
            </a:r>
            <a:endParaRPr lang="en-US" dirty="0"/>
          </a:p>
        </p:txBody>
      </p:sp>
      <p:pic>
        <p:nvPicPr>
          <p:cNvPr id="8" name="Picture 7" descr="A qr code with black squares&#10;&#10;AI-generated content may be incorrect.">
            <a:extLst>
              <a:ext uri="{FF2B5EF4-FFF2-40B4-BE49-F238E27FC236}">
                <a16:creationId xmlns:a16="http://schemas.microsoft.com/office/drawing/2014/main" id="{1EC84794-3D49-7EAC-E6E7-6FD4BB892118}"/>
              </a:ext>
            </a:extLst>
          </p:cNvPr>
          <p:cNvPicPr>
            <a:picLocks noChangeAspect="1"/>
          </p:cNvPicPr>
          <p:nvPr/>
        </p:nvPicPr>
        <p:blipFill>
          <a:blip r:embed="rId3"/>
          <a:stretch>
            <a:fillRect/>
          </a:stretch>
        </p:blipFill>
        <p:spPr>
          <a:xfrm>
            <a:off x="865900" y="3647550"/>
            <a:ext cx="2438400" cy="2438400"/>
          </a:xfrm>
          <a:prstGeom prst="rect">
            <a:avLst/>
          </a:prstGeom>
        </p:spPr>
      </p:pic>
    </p:spTree>
    <p:extLst>
      <p:ext uri="{BB962C8B-B14F-4D97-AF65-F5344CB8AC3E}">
        <p14:creationId xmlns:p14="http://schemas.microsoft.com/office/powerpoint/2010/main" val="1227954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lstStyle/>
          <a:p>
            <a:pPr algn="ctr"/>
            <a:r>
              <a:rPr lang="en-US" dirty="0"/>
              <a:t>What is an Integrated Educational Training?</a:t>
            </a:r>
          </a:p>
        </p:txBody>
      </p:sp>
      <p:sp>
        <p:nvSpPr>
          <p:cNvPr id="9" name="Content Placeholder 8">
            <a:extLst>
              <a:ext uri="{FF2B5EF4-FFF2-40B4-BE49-F238E27FC236}">
                <a16:creationId xmlns:a16="http://schemas.microsoft.com/office/drawing/2014/main" id="{7EDB3C08-581E-CB4A-9812-322D09A22E04}"/>
              </a:ext>
            </a:extLst>
          </p:cNvPr>
          <p:cNvSpPr>
            <a:spLocks noGrp="1"/>
          </p:cNvSpPr>
          <p:nvPr>
            <p:ph idx="1"/>
          </p:nvPr>
        </p:nvSpPr>
        <p:spPr/>
        <p:txBody>
          <a:bodyPr/>
          <a:lstStyle/>
          <a:p>
            <a:r>
              <a:rPr lang="en-US" b="1" spc="229" dirty="0">
                <a:latin typeface="Glacial Indifference Bold"/>
              </a:rPr>
              <a:t>Integrated Education and Training (IET)</a:t>
            </a:r>
            <a:r>
              <a:rPr lang="en-US" b="1" spc="229" dirty="0">
                <a:latin typeface="Glacial Indifference"/>
              </a:rPr>
              <a:t> </a:t>
            </a:r>
            <a:r>
              <a:rPr lang="en-US" spc="229" dirty="0">
                <a:latin typeface="Glacial Indifference"/>
              </a:rPr>
              <a:t>combines education and job skills training to transition adult learners beyond basic education and through a career pathway that can offer them job training and eventual gainful employment (LINCS,2024).</a:t>
            </a:r>
          </a:p>
          <a:p>
            <a:endParaRPr lang="en-US" spc="229" dirty="0">
              <a:latin typeface="Glacial Indifference"/>
            </a:endParaRPr>
          </a:p>
          <a:p>
            <a:r>
              <a:rPr lang="en-US" spc="229" dirty="0">
                <a:latin typeface="Glacial Indifference"/>
              </a:rPr>
              <a:t>It’s designed to help adults lacking basic, relevant occupational, and essential workplace skills attain the competencies and credentials needed for in-demand careers (LINCS, 2024).</a:t>
            </a:r>
          </a:p>
          <a:p>
            <a:endParaRPr lang="en-US" dirty="0"/>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2</a:t>
            </a:fld>
            <a:endParaRPr lang="en-US" dirty="0"/>
          </a:p>
        </p:txBody>
      </p:sp>
    </p:spTree>
    <p:extLst>
      <p:ext uri="{BB962C8B-B14F-4D97-AF65-F5344CB8AC3E}">
        <p14:creationId xmlns:p14="http://schemas.microsoft.com/office/powerpoint/2010/main" val="727240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E98D-8725-4A4C-ADAF-66B0BBF517D2}"/>
              </a:ext>
            </a:extLst>
          </p:cNvPr>
          <p:cNvSpPr>
            <a:spLocks noGrp="1"/>
          </p:cNvSpPr>
          <p:nvPr>
            <p:ph type="title"/>
          </p:nvPr>
        </p:nvSpPr>
        <p:spPr/>
        <p:txBody>
          <a:bodyPr/>
          <a:lstStyle/>
          <a:p>
            <a:pPr algn="ctr"/>
            <a:r>
              <a:rPr lang="en-US" dirty="0"/>
              <a:t>Different IET Models</a:t>
            </a:r>
          </a:p>
        </p:txBody>
      </p:sp>
      <p:sp>
        <p:nvSpPr>
          <p:cNvPr id="3" name="Content Placeholder 2">
            <a:extLst>
              <a:ext uri="{FF2B5EF4-FFF2-40B4-BE49-F238E27FC236}">
                <a16:creationId xmlns:a16="http://schemas.microsoft.com/office/drawing/2014/main" id="{76E18734-41FE-6B4C-8214-748E5CE5D7BE}"/>
              </a:ext>
            </a:extLst>
          </p:cNvPr>
          <p:cNvSpPr>
            <a:spLocks noGrp="1"/>
          </p:cNvSpPr>
          <p:nvPr>
            <p:ph idx="1"/>
          </p:nvPr>
        </p:nvSpPr>
        <p:spPr/>
        <p:txBody>
          <a:bodyPr/>
          <a:lstStyle/>
          <a:p>
            <a:r>
              <a:rPr lang="en-US" dirty="0"/>
              <a:t>Bridge Models to Technical Training</a:t>
            </a:r>
          </a:p>
        </p:txBody>
      </p:sp>
      <p:sp>
        <p:nvSpPr>
          <p:cNvPr id="4" name="Slide Number Placeholder 3">
            <a:extLst>
              <a:ext uri="{FF2B5EF4-FFF2-40B4-BE49-F238E27FC236}">
                <a16:creationId xmlns:a16="http://schemas.microsoft.com/office/drawing/2014/main" id="{1BE42DD4-BE94-7B4F-831A-0DCE3863716C}"/>
              </a:ext>
            </a:extLst>
          </p:cNvPr>
          <p:cNvSpPr>
            <a:spLocks noGrp="1"/>
          </p:cNvSpPr>
          <p:nvPr>
            <p:ph type="sldNum" sz="quarter" idx="12"/>
          </p:nvPr>
        </p:nvSpPr>
        <p:spPr/>
        <p:txBody>
          <a:bodyPr/>
          <a:lstStyle/>
          <a:p>
            <a:fld id="{BAE26A2A-DE5F-EA41-900F-AB5C4F1D9848}" type="slidenum">
              <a:rPr lang="en-US" smtClean="0"/>
              <a:t>3</a:t>
            </a:fld>
            <a:endParaRPr lang="en-US"/>
          </a:p>
        </p:txBody>
      </p:sp>
      <p:pic>
        <p:nvPicPr>
          <p:cNvPr id="19" name="Picture Placeholder 18">
            <a:extLst>
              <a:ext uri="{FF2B5EF4-FFF2-40B4-BE49-F238E27FC236}">
                <a16:creationId xmlns:a16="http://schemas.microsoft.com/office/drawing/2014/main" id="{D9DD59F4-C282-704A-9BAE-202DCAA6BBCB}"/>
              </a:ext>
            </a:extLst>
          </p:cNvPr>
          <p:cNvPicPr>
            <a:picLocks noGrp="1" noChangeAspect="1"/>
          </p:cNvPicPr>
          <p:nvPr>
            <p:ph type="pic" sz="quarter" idx="13"/>
          </p:nvPr>
        </p:nvPicPr>
        <p:blipFill rotWithShape="1">
          <a:blip r:embed="rId2" cstate="screen">
            <a:duotone>
              <a:prstClr val="black"/>
              <a:schemeClr val="bg1">
                <a:tint val="45000"/>
                <a:satMod val="400000"/>
              </a:schemeClr>
            </a:duotone>
            <a:extLst>
              <a:ext uri="{28A0092B-C50C-407E-A947-70E740481C1C}">
                <a14:useLocalDpi xmlns:a14="http://schemas.microsoft.com/office/drawing/2010/main"/>
              </a:ext>
            </a:extLst>
          </a:blip>
          <a:stretch/>
        </p:blipFill>
        <p:spPr>
          <a:xfrm>
            <a:off x="2067530" y="1702947"/>
            <a:ext cx="342900" cy="863600"/>
          </a:xfrm>
        </p:spPr>
      </p:pic>
      <p:sp>
        <p:nvSpPr>
          <p:cNvPr id="6" name="Content Placeholder 5">
            <a:extLst>
              <a:ext uri="{FF2B5EF4-FFF2-40B4-BE49-F238E27FC236}">
                <a16:creationId xmlns:a16="http://schemas.microsoft.com/office/drawing/2014/main" id="{141D60EB-37FE-F54B-88DE-518AEC001C8A}"/>
              </a:ext>
            </a:extLst>
          </p:cNvPr>
          <p:cNvSpPr>
            <a:spLocks noGrp="1"/>
          </p:cNvSpPr>
          <p:nvPr>
            <p:ph idx="14"/>
          </p:nvPr>
        </p:nvSpPr>
        <p:spPr/>
        <p:txBody>
          <a:bodyPr>
            <a:normAutofit/>
          </a:bodyPr>
          <a:lstStyle/>
          <a:p>
            <a:r>
              <a:rPr lang="en-US" dirty="0"/>
              <a:t>Pre-</a:t>
            </a:r>
            <a:r>
              <a:rPr lang="en-US" dirty="0" err="1"/>
              <a:t>Apprentiship</a:t>
            </a:r>
            <a:r>
              <a:rPr lang="en-US" dirty="0"/>
              <a:t> Programs</a:t>
            </a:r>
          </a:p>
        </p:txBody>
      </p:sp>
      <p:pic>
        <p:nvPicPr>
          <p:cNvPr id="21" name="Picture Placeholder 20">
            <a:extLst>
              <a:ext uri="{FF2B5EF4-FFF2-40B4-BE49-F238E27FC236}">
                <a16:creationId xmlns:a16="http://schemas.microsoft.com/office/drawing/2014/main" id="{569888B3-08B6-F643-903E-5E8807F534A0}"/>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tretch>
            <a:fillRect/>
          </a:stretch>
        </p:blipFill>
        <p:spPr>
          <a:xfrm>
            <a:off x="5736569" y="1795930"/>
            <a:ext cx="690989" cy="712582"/>
          </a:xfrm>
          <a:prstGeom prst="rect">
            <a:avLst/>
          </a:prstGeom>
        </p:spPr>
      </p:pic>
      <p:sp>
        <p:nvSpPr>
          <p:cNvPr id="8" name="Content Placeholder 7">
            <a:extLst>
              <a:ext uri="{FF2B5EF4-FFF2-40B4-BE49-F238E27FC236}">
                <a16:creationId xmlns:a16="http://schemas.microsoft.com/office/drawing/2014/main" id="{E8A4CAE7-22D3-A647-8D19-3F1EE662D0F8}"/>
              </a:ext>
            </a:extLst>
          </p:cNvPr>
          <p:cNvSpPr>
            <a:spLocks noGrp="1"/>
          </p:cNvSpPr>
          <p:nvPr>
            <p:ph idx="16"/>
          </p:nvPr>
        </p:nvSpPr>
        <p:spPr/>
        <p:txBody>
          <a:bodyPr/>
          <a:lstStyle/>
          <a:p>
            <a:r>
              <a:rPr lang="en-US" dirty="0"/>
              <a:t>Correctional Programs</a:t>
            </a:r>
          </a:p>
        </p:txBody>
      </p:sp>
      <p:pic>
        <p:nvPicPr>
          <p:cNvPr id="23" name="Picture Placeholder 22">
            <a:extLst>
              <a:ext uri="{FF2B5EF4-FFF2-40B4-BE49-F238E27FC236}">
                <a16:creationId xmlns:a16="http://schemas.microsoft.com/office/drawing/2014/main" id="{3A6B089E-2A4E-D946-80E8-B960B173952A}"/>
              </a:ext>
            </a:extLst>
          </p:cNvPr>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l="-102718" r="-102718"/>
          <a:stretch/>
        </p:blipFill>
        <p:spPr>
          <a:xfrm>
            <a:off x="8529618" y="1890284"/>
            <a:ext cx="2785924" cy="648081"/>
          </a:xfrm>
        </p:spPr>
      </p:pic>
      <p:sp>
        <p:nvSpPr>
          <p:cNvPr id="10" name="Content Placeholder 9">
            <a:extLst>
              <a:ext uri="{FF2B5EF4-FFF2-40B4-BE49-F238E27FC236}">
                <a16:creationId xmlns:a16="http://schemas.microsoft.com/office/drawing/2014/main" id="{A574E9AB-ADAC-3641-A213-D478836E4C10}"/>
              </a:ext>
            </a:extLst>
          </p:cNvPr>
          <p:cNvSpPr>
            <a:spLocks noGrp="1"/>
          </p:cNvSpPr>
          <p:nvPr>
            <p:ph idx="18"/>
          </p:nvPr>
        </p:nvSpPr>
        <p:spPr/>
        <p:txBody>
          <a:bodyPr/>
          <a:lstStyle/>
          <a:p>
            <a:r>
              <a:rPr lang="en-US" dirty="0"/>
              <a:t>ESL </a:t>
            </a:r>
            <a:r>
              <a:rPr lang="en-US" dirty="0" err="1"/>
              <a:t>Intergration</a:t>
            </a:r>
            <a:r>
              <a:rPr lang="en-US" dirty="0"/>
              <a:t> </a:t>
            </a:r>
          </a:p>
        </p:txBody>
      </p:sp>
      <p:pic>
        <p:nvPicPr>
          <p:cNvPr id="25" name="Picture Placeholder 24">
            <a:extLst>
              <a:ext uri="{FF2B5EF4-FFF2-40B4-BE49-F238E27FC236}">
                <a16:creationId xmlns:a16="http://schemas.microsoft.com/office/drawing/2014/main" id="{8C107B9E-C3A1-6343-8270-F7EE8148826C}"/>
              </a:ext>
            </a:extLst>
          </p:cNvPr>
          <p:cNvPicPr>
            <a:picLocks noGrp="1" noChangeAspect="1"/>
          </p:cNvPicPr>
          <p:nvPr>
            <p:ph type="pic" sz="quarter" idx="19"/>
          </p:nvPr>
        </p:nvPicPr>
        <p:blipFill>
          <a:blip r:embed="rId5" cstate="screen">
            <a:extLst>
              <a:ext uri="{28A0092B-C50C-407E-A947-70E740481C1C}">
                <a14:useLocalDpi xmlns:a14="http://schemas.microsoft.com/office/drawing/2010/main"/>
              </a:ext>
            </a:extLst>
          </a:blip>
          <a:stretch>
            <a:fillRect/>
          </a:stretch>
        </p:blipFill>
        <p:spPr>
          <a:xfrm>
            <a:off x="1854284" y="3980676"/>
            <a:ext cx="742503" cy="649691"/>
          </a:xfrm>
        </p:spPr>
      </p:pic>
      <p:sp>
        <p:nvSpPr>
          <p:cNvPr id="12" name="Content Placeholder 11">
            <a:extLst>
              <a:ext uri="{FF2B5EF4-FFF2-40B4-BE49-F238E27FC236}">
                <a16:creationId xmlns:a16="http://schemas.microsoft.com/office/drawing/2014/main" id="{FA5E23E8-8DAB-4A4B-A203-2E1883A41A35}"/>
              </a:ext>
            </a:extLst>
          </p:cNvPr>
          <p:cNvSpPr>
            <a:spLocks noGrp="1"/>
          </p:cNvSpPr>
          <p:nvPr>
            <p:ph idx="20"/>
          </p:nvPr>
        </p:nvSpPr>
        <p:spPr/>
        <p:txBody>
          <a:bodyPr/>
          <a:lstStyle/>
          <a:p>
            <a:r>
              <a:rPr lang="en-US" dirty="0"/>
              <a:t>Post-Secondary Dual Enrolled </a:t>
            </a:r>
          </a:p>
        </p:txBody>
      </p:sp>
      <p:pic>
        <p:nvPicPr>
          <p:cNvPr id="27" name="Picture Placeholder 26">
            <a:extLst>
              <a:ext uri="{FF2B5EF4-FFF2-40B4-BE49-F238E27FC236}">
                <a16:creationId xmlns:a16="http://schemas.microsoft.com/office/drawing/2014/main" id="{A4CDCBCC-AC1C-5740-B686-6597025E1F5F}"/>
              </a:ext>
            </a:extLst>
          </p:cNvPr>
          <p:cNvPicPr>
            <a:picLocks noGrp="1" noChangeAspect="1"/>
          </p:cNvPicPr>
          <p:nvPr>
            <p:ph type="pic" sz="quarter" idx="21"/>
          </p:nvPr>
        </p:nvPicPr>
        <p:blipFill>
          <a:blip r:embed="rId6" cstate="screen">
            <a:extLst>
              <a:ext uri="{28A0092B-C50C-407E-A947-70E740481C1C}">
                <a14:useLocalDpi xmlns:a14="http://schemas.microsoft.com/office/drawing/2010/main"/>
              </a:ext>
            </a:extLst>
          </a:blip>
          <a:stretch>
            <a:fillRect/>
          </a:stretch>
        </p:blipFill>
        <p:spPr>
          <a:xfrm>
            <a:off x="5963937" y="4056902"/>
            <a:ext cx="236251" cy="649691"/>
          </a:xfrm>
        </p:spPr>
      </p:pic>
      <p:sp>
        <p:nvSpPr>
          <p:cNvPr id="14" name="Content Placeholder 13">
            <a:extLst>
              <a:ext uri="{FF2B5EF4-FFF2-40B4-BE49-F238E27FC236}">
                <a16:creationId xmlns:a16="http://schemas.microsoft.com/office/drawing/2014/main" id="{FBC2BE22-0F3B-2D40-BA6E-695738B48847}"/>
              </a:ext>
            </a:extLst>
          </p:cNvPr>
          <p:cNvSpPr>
            <a:spLocks noGrp="1"/>
          </p:cNvSpPr>
          <p:nvPr>
            <p:ph idx="22"/>
          </p:nvPr>
        </p:nvSpPr>
        <p:spPr>
          <a:xfrm>
            <a:off x="8103695" y="3763628"/>
            <a:ext cx="3649695" cy="1983429"/>
          </a:xfrm>
        </p:spPr>
        <p:txBody>
          <a:bodyPr/>
          <a:lstStyle/>
          <a:p>
            <a:r>
              <a:rPr lang="en-US" dirty="0"/>
              <a:t>Out of School Youth Models </a:t>
            </a:r>
          </a:p>
        </p:txBody>
      </p:sp>
      <p:pic>
        <p:nvPicPr>
          <p:cNvPr id="29" name="Picture Placeholder 28">
            <a:extLst>
              <a:ext uri="{FF2B5EF4-FFF2-40B4-BE49-F238E27FC236}">
                <a16:creationId xmlns:a16="http://schemas.microsoft.com/office/drawing/2014/main" id="{16FA6223-2709-2542-A85A-FE57232FF4B9}"/>
              </a:ext>
            </a:extLst>
          </p:cNvPr>
          <p:cNvPicPr>
            <a:picLocks noGrp="1" noChangeAspect="1"/>
          </p:cNvPicPr>
          <p:nvPr>
            <p:ph type="pic" sz="quarter" idx="23"/>
          </p:nvPr>
        </p:nvPicPr>
        <p:blipFill rotWithShape="1">
          <a:blip r:embed="rId7" cstate="screen">
            <a:extLst>
              <a:ext uri="{28A0092B-C50C-407E-A947-70E740481C1C}">
                <a14:useLocalDpi xmlns:a14="http://schemas.microsoft.com/office/drawing/2010/main"/>
              </a:ext>
            </a:extLst>
          </a:blip>
          <a:srcRect l="-171180" r="-171180"/>
          <a:stretch/>
        </p:blipFill>
        <p:spPr>
          <a:xfrm>
            <a:off x="8559982" y="3989668"/>
            <a:ext cx="2737120" cy="649691"/>
          </a:xfrm>
        </p:spPr>
      </p:pic>
    </p:spTree>
    <p:extLst>
      <p:ext uri="{BB962C8B-B14F-4D97-AF65-F5344CB8AC3E}">
        <p14:creationId xmlns:p14="http://schemas.microsoft.com/office/powerpoint/2010/main" val="3450665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361C7-4CB6-2866-49DF-581BEE1FDAA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C3A8F05-E9B8-A747-72D0-FBD91F358600}"/>
              </a:ext>
            </a:extLst>
          </p:cNvPr>
          <p:cNvSpPr>
            <a:spLocks noGrp="1"/>
          </p:cNvSpPr>
          <p:nvPr>
            <p:ph type="title"/>
          </p:nvPr>
        </p:nvSpPr>
        <p:spPr/>
        <p:txBody>
          <a:bodyPr/>
          <a:lstStyle/>
          <a:p>
            <a:pPr algn="ctr"/>
            <a:r>
              <a:rPr lang="en-US" dirty="0"/>
              <a:t>How Do You Measure A Successful Program?</a:t>
            </a:r>
          </a:p>
        </p:txBody>
      </p:sp>
      <p:sp>
        <p:nvSpPr>
          <p:cNvPr id="9" name="Content Placeholder 8">
            <a:extLst>
              <a:ext uri="{FF2B5EF4-FFF2-40B4-BE49-F238E27FC236}">
                <a16:creationId xmlns:a16="http://schemas.microsoft.com/office/drawing/2014/main" id="{E7F8D6A6-252D-3322-4645-45098E1209C9}"/>
              </a:ext>
            </a:extLst>
          </p:cNvPr>
          <p:cNvSpPr>
            <a:spLocks noGrp="1"/>
          </p:cNvSpPr>
          <p:nvPr>
            <p:ph idx="1"/>
          </p:nvPr>
        </p:nvSpPr>
        <p:spPr/>
        <p:txBody>
          <a:bodyPr/>
          <a:lstStyle/>
          <a:p>
            <a:pPr marL="0" indent="0" algn="ctr">
              <a:buNone/>
            </a:pPr>
            <a:r>
              <a:rPr lang="en-US" sz="3200" b="1" dirty="0"/>
              <a:t>What is a Successful Program?</a:t>
            </a:r>
          </a:p>
          <a:p>
            <a:endParaRPr lang="en-US" sz="2800" b="1" dirty="0"/>
          </a:p>
          <a:p>
            <a:r>
              <a:rPr lang="en-US" dirty="0"/>
              <a:t>Uses a Holistic Approach with High Expectations.</a:t>
            </a:r>
          </a:p>
          <a:p>
            <a:r>
              <a:rPr lang="en-US" dirty="0"/>
              <a:t>Improves Employment Outcomes for Students.</a:t>
            </a:r>
          </a:p>
          <a:p>
            <a:r>
              <a:rPr lang="en-US" dirty="0"/>
              <a:t>Hand On Contextual Approach. </a:t>
            </a:r>
          </a:p>
          <a:p>
            <a:r>
              <a:rPr lang="en-US" dirty="0"/>
              <a:t>Integration of Career Pathways.</a:t>
            </a:r>
          </a:p>
          <a:p>
            <a:r>
              <a:rPr lang="en-US" dirty="0"/>
              <a:t>Collaborative Work Based Options.</a:t>
            </a:r>
          </a:p>
          <a:p>
            <a:r>
              <a:rPr lang="en-US" dirty="0"/>
              <a:t>Flexible and Customizable. </a:t>
            </a:r>
          </a:p>
          <a:p>
            <a:pPr marL="0" indent="0">
              <a:buNone/>
            </a:pPr>
            <a:endParaRPr lang="en-US" dirty="0"/>
          </a:p>
        </p:txBody>
      </p:sp>
      <p:sp>
        <p:nvSpPr>
          <p:cNvPr id="5" name="Slide Number Placeholder 4">
            <a:extLst>
              <a:ext uri="{FF2B5EF4-FFF2-40B4-BE49-F238E27FC236}">
                <a16:creationId xmlns:a16="http://schemas.microsoft.com/office/drawing/2014/main" id="{79D00311-84B4-1DE6-8754-8F9B20DD69A8}"/>
              </a:ext>
            </a:extLst>
          </p:cNvPr>
          <p:cNvSpPr>
            <a:spLocks noGrp="1"/>
          </p:cNvSpPr>
          <p:nvPr>
            <p:ph type="sldNum" sz="quarter" idx="12"/>
          </p:nvPr>
        </p:nvSpPr>
        <p:spPr/>
        <p:txBody>
          <a:bodyPr/>
          <a:lstStyle/>
          <a:p>
            <a:fld id="{BAE26A2A-DE5F-EA41-900F-AB5C4F1D9848}" type="slidenum">
              <a:rPr lang="en-US" smtClean="0"/>
              <a:pPr/>
              <a:t>4</a:t>
            </a:fld>
            <a:endParaRPr lang="en-US" dirty="0"/>
          </a:p>
        </p:txBody>
      </p:sp>
      <p:sp>
        <p:nvSpPr>
          <p:cNvPr id="7" name="Content Placeholder 8">
            <a:extLst>
              <a:ext uri="{FF2B5EF4-FFF2-40B4-BE49-F238E27FC236}">
                <a16:creationId xmlns:a16="http://schemas.microsoft.com/office/drawing/2014/main" id="{E06C1DAD-29DD-1403-C690-46B437474D71}"/>
              </a:ext>
            </a:extLst>
          </p:cNvPr>
          <p:cNvSpPr txBox="1">
            <a:spLocks/>
          </p:cNvSpPr>
          <p:nvPr/>
        </p:nvSpPr>
        <p:spPr>
          <a:xfrm>
            <a:off x="401444" y="1825625"/>
            <a:ext cx="11351941" cy="4048312"/>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endParaRPr lang="en-US" sz="2800" dirty="0"/>
          </a:p>
        </p:txBody>
      </p:sp>
      <p:pic>
        <p:nvPicPr>
          <p:cNvPr id="11" name="Picture 10" descr="A group of people standing in a room&#10;&#10;Description automatically generated">
            <a:extLst>
              <a:ext uri="{FF2B5EF4-FFF2-40B4-BE49-F238E27FC236}">
                <a16:creationId xmlns:a16="http://schemas.microsoft.com/office/drawing/2014/main" id="{BA82D28E-76F2-7E33-D3CD-C6057F5B80F7}"/>
              </a:ext>
            </a:extLst>
          </p:cNvPr>
          <p:cNvPicPr>
            <a:picLocks noChangeAspect="1"/>
          </p:cNvPicPr>
          <p:nvPr/>
        </p:nvPicPr>
        <p:blipFill>
          <a:blip r:embed="rId2"/>
          <a:stretch>
            <a:fillRect/>
          </a:stretch>
        </p:blipFill>
        <p:spPr>
          <a:xfrm>
            <a:off x="9195129" y="2937879"/>
            <a:ext cx="2450284" cy="2450284"/>
          </a:xfrm>
          <a:prstGeom prst="rect">
            <a:avLst/>
          </a:prstGeom>
        </p:spPr>
      </p:pic>
    </p:spTree>
    <p:extLst>
      <p:ext uri="{BB962C8B-B14F-4D97-AF65-F5344CB8AC3E}">
        <p14:creationId xmlns:p14="http://schemas.microsoft.com/office/powerpoint/2010/main" val="26252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14665-9E54-97AC-47E1-A20CD6ED6EF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9ADEC29-C315-E897-A3D2-2EA447A098C7}"/>
              </a:ext>
            </a:extLst>
          </p:cNvPr>
          <p:cNvSpPr>
            <a:spLocks noGrp="1"/>
          </p:cNvSpPr>
          <p:nvPr>
            <p:ph type="title"/>
          </p:nvPr>
        </p:nvSpPr>
        <p:spPr/>
        <p:txBody>
          <a:bodyPr/>
          <a:lstStyle/>
          <a:p>
            <a:pPr algn="ctr"/>
            <a:r>
              <a:rPr lang="en-US" dirty="0"/>
              <a:t>How Long Does It Take?</a:t>
            </a:r>
          </a:p>
        </p:txBody>
      </p:sp>
      <p:sp>
        <p:nvSpPr>
          <p:cNvPr id="9" name="Content Placeholder 8">
            <a:extLst>
              <a:ext uri="{FF2B5EF4-FFF2-40B4-BE49-F238E27FC236}">
                <a16:creationId xmlns:a16="http://schemas.microsoft.com/office/drawing/2014/main" id="{B17EEC9D-C385-2DFF-6043-97D5454F244B}"/>
              </a:ext>
            </a:extLst>
          </p:cNvPr>
          <p:cNvSpPr>
            <a:spLocks noGrp="1"/>
          </p:cNvSpPr>
          <p:nvPr>
            <p:ph idx="1"/>
          </p:nvPr>
        </p:nvSpPr>
        <p:spPr>
          <a:xfrm>
            <a:off x="401444" y="1538514"/>
            <a:ext cx="11351941" cy="4335423"/>
          </a:xfrm>
        </p:spPr>
        <p:txBody>
          <a:bodyPr>
            <a:normAutofit lnSpcReduction="10000"/>
          </a:bodyPr>
          <a:lstStyle/>
          <a:p>
            <a:pPr marL="0" indent="0" algn="ctr">
              <a:buNone/>
            </a:pPr>
            <a:r>
              <a:rPr lang="en-US" sz="3600" b="1" dirty="0"/>
              <a:t>FACTORS!</a:t>
            </a:r>
          </a:p>
          <a:p>
            <a:endParaRPr lang="en-US" sz="3200" b="1" dirty="0"/>
          </a:p>
          <a:p>
            <a:r>
              <a:rPr lang="en-US" sz="3200" dirty="0"/>
              <a:t>Depends on the situation! Many variables!</a:t>
            </a:r>
          </a:p>
          <a:p>
            <a:pPr lvl="1"/>
            <a:r>
              <a:rPr lang="en-US" sz="2800" dirty="0"/>
              <a:t>Industry / Institutional support.</a:t>
            </a:r>
          </a:p>
          <a:p>
            <a:pPr lvl="1"/>
            <a:r>
              <a:rPr lang="en-US" sz="2800" dirty="0"/>
              <a:t>Contracts / Equipment purchases.</a:t>
            </a:r>
          </a:p>
          <a:p>
            <a:pPr lvl="1"/>
            <a:r>
              <a:rPr lang="en-US" sz="2800" dirty="0"/>
              <a:t>Recruitment of staff and students.</a:t>
            </a:r>
          </a:p>
          <a:p>
            <a:r>
              <a:rPr lang="en-US" sz="3200" dirty="0"/>
              <a:t>Varies on the occupation or program.</a:t>
            </a:r>
          </a:p>
          <a:p>
            <a:r>
              <a:rPr lang="en-US" sz="3200" dirty="0"/>
              <a:t>Varying Department of Labor or Education processes. </a:t>
            </a:r>
          </a:p>
          <a:p>
            <a:r>
              <a:rPr lang="en-US" sz="3200" dirty="0"/>
              <a:t>You should take at least six months to plan. </a:t>
            </a:r>
          </a:p>
          <a:p>
            <a:pPr marL="0" indent="0">
              <a:buNone/>
            </a:pPr>
            <a:endParaRPr lang="en-US" dirty="0"/>
          </a:p>
        </p:txBody>
      </p:sp>
      <p:sp>
        <p:nvSpPr>
          <p:cNvPr id="5" name="Slide Number Placeholder 4">
            <a:extLst>
              <a:ext uri="{FF2B5EF4-FFF2-40B4-BE49-F238E27FC236}">
                <a16:creationId xmlns:a16="http://schemas.microsoft.com/office/drawing/2014/main" id="{09DD654B-0913-F23F-CD30-90D4A320B3F1}"/>
              </a:ext>
            </a:extLst>
          </p:cNvPr>
          <p:cNvSpPr>
            <a:spLocks noGrp="1"/>
          </p:cNvSpPr>
          <p:nvPr>
            <p:ph type="sldNum" sz="quarter" idx="12"/>
          </p:nvPr>
        </p:nvSpPr>
        <p:spPr/>
        <p:txBody>
          <a:bodyPr/>
          <a:lstStyle/>
          <a:p>
            <a:fld id="{BAE26A2A-DE5F-EA41-900F-AB5C4F1D9848}" type="slidenum">
              <a:rPr lang="en-US" smtClean="0"/>
              <a:pPr/>
              <a:t>5</a:t>
            </a:fld>
            <a:endParaRPr lang="en-US" dirty="0"/>
          </a:p>
        </p:txBody>
      </p:sp>
      <p:sp>
        <p:nvSpPr>
          <p:cNvPr id="7" name="Content Placeholder 8">
            <a:extLst>
              <a:ext uri="{FF2B5EF4-FFF2-40B4-BE49-F238E27FC236}">
                <a16:creationId xmlns:a16="http://schemas.microsoft.com/office/drawing/2014/main" id="{DC50C169-ACBC-4C2A-29DE-C6A2C2A8D867}"/>
              </a:ext>
            </a:extLst>
          </p:cNvPr>
          <p:cNvSpPr txBox="1">
            <a:spLocks/>
          </p:cNvSpPr>
          <p:nvPr/>
        </p:nvSpPr>
        <p:spPr>
          <a:xfrm>
            <a:off x="401444" y="1422400"/>
            <a:ext cx="11351941" cy="4048313"/>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endParaRPr lang="en-US" sz="2800" dirty="0"/>
          </a:p>
        </p:txBody>
      </p:sp>
    </p:spTree>
    <p:extLst>
      <p:ext uri="{BB962C8B-B14F-4D97-AF65-F5344CB8AC3E}">
        <p14:creationId xmlns:p14="http://schemas.microsoft.com/office/powerpoint/2010/main" val="344971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6004B8-EC84-7A4B-BF5A-D351F667454A}"/>
              </a:ext>
            </a:extLst>
          </p:cNvPr>
          <p:cNvSpPr>
            <a:spLocks noGrp="1"/>
          </p:cNvSpPr>
          <p:nvPr>
            <p:ph sz="quarter" idx="14"/>
          </p:nvPr>
        </p:nvSpPr>
        <p:spPr/>
        <p:txBody>
          <a:bodyPr>
            <a:normAutofit fontScale="55000" lnSpcReduction="20000"/>
          </a:bodyPr>
          <a:lstStyle/>
          <a:p>
            <a:endParaRPr lang="en-US" dirty="0"/>
          </a:p>
        </p:txBody>
      </p:sp>
      <p:sp>
        <p:nvSpPr>
          <p:cNvPr id="5" name="Content Placeholder 4">
            <a:extLst>
              <a:ext uri="{FF2B5EF4-FFF2-40B4-BE49-F238E27FC236}">
                <a16:creationId xmlns:a16="http://schemas.microsoft.com/office/drawing/2014/main" id="{34336660-8389-FC40-9654-F332BF833102}"/>
              </a:ext>
            </a:extLst>
          </p:cNvPr>
          <p:cNvSpPr>
            <a:spLocks noGrp="1"/>
          </p:cNvSpPr>
          <p:nvPr>
            <p:ph sz="quarter" idx="15"/>
          </p:nvPr>
        </p:nvSpPr>
        <p:spPr/>
        <p:txBody>
          <a:bodyPr>
            <a:normAutofit fontScale="55000" lnSpcReduction="20000"/>
          </a:bodyPr>
          <a:lstStyle/>
          <a:p>
            <a:endParaRPr lang="en-US"/>
          </a:p>
        </p:txBody>
      </p:sp>
      <p:sp>
        <p:nvSpPr>
          <p:cNvPr id="7" name="Content Placeholder 6">
            <a:extLst>
              <a:ext uri="{FF2B5EF4-FFF2-40B4-BE49-F238E27FC236}">
                <a16:creationId xmlns:a16="http://schemas.microsoft.com/office/drawing/2014/main" id="{B8AC304D-65D4-FB43-BCBD-2E61D1F231F8}"/>
              </a:ext>
            </a:extLst>
          </p:cNvPr>
          <p:cNvSpPr>
            <a:spLocks noGrp="1"/>
          </p:cNvSpPr>
          <p:nvPr>
            <p:ph sz="half" idx="13"/>
          </p:nvPr>
        </p:nvSpPr>
        <p:spPr/>
        <p:txBody>
          <a:bodyPr/>
          <a:lstStyle/>
          <a:p>
            <a:pPr marL="0" indent="0">
              <a:buNone/>
            </a:pPr>
            <a:r>
              <a:rPr lang="en-US" b="1" dirty="0"/>
              <a:t>Other Possibilities:</a:t>
            </a:r>
          </a:p>
          <a:p>
            <a:r>
              <a:rPr lang="en-US" dirty="0"/>
              <a:t>HVAC</a:t>
            </a:r>
          </a:p>
          <a:p>
            <a:r>
              <a:rPr lang="en-US" dirty="0"/>
              <a:t>Welding </a:t>
            </a:r>
          </a:p>
          <a:p>
            <a:r>
              <a:rPr lang="en-US" dirty="0"/>
              <a:t>Project Manager</a:t>
            </a:r>
          </a:p>
          <a:p>
            <a:r>
              <a:rPr lang="en-US" dirty="0"/>
              <a:t>Graphic Design </a:t>
            </a:r>
          </a:p>
          <a:p>
            <a:r>
              <a:rPr lang="en-US" dirty="0"/>
              <a:t>Plumbing</a:t>
            </a:r>
          </a:p>
          <a:p>
            <a:r>
              <a:rPr lang="en-US" dirty="0"/>
              <a:t>Automotive Repair </a:t>
            </a:r>
          </a:p>
          <a:p>
            <a:pPr marL="0" indent="0">
              <a:buNone/>
            </a:pPr>
            <a:endParaRPr lang="en-US" dirty="0"/>
          </a:p>
        </p:txBody>
      </p:sp>
      <p:sp>
        <p:nvSpPr>
          <p:cNvPr id="2" name="Title 1">
            <a:extLst>
              <a:ext uri="{FF2B5EF4-FFF2-40B4-BE49-F238E27FC236}">
                <a16:creationId xmlns:a16="http://schemas.microsoft.com/office/drawing/2014/main" id="{D0FBE2CC-1AD5-974D-897A-58BAD45A3434}"/>
              </a:ext>
            </a:extLst>
          </p:cNvPr>
          <p:cNvSpPr>
            <a:spLocks noGrp="1"/>
          </p:cNvSpPr>
          <p:nvPr>
            <p:ph type="title"/>
          </p:nvPr>
        </p:nvSpPr>
        <p:spPr/>
        <p:txBody>
          <a:bodyPr>
            <a:normAutofit/>
          </a:bodyPr>
          <a:lstStyle/>
          <a:p>
            <a:pPr algn="ctr"/>
            <a:r>
              <a:rPr lang="en-US" b="1" dirty="0"/>
              <a:t>Popular IET Programs</a:t>
            </a:r>
          </a:p>
        </p:txBody>
      </p:sp>
      <p:sp>
        <p:nvSpPr>
          <p:cNvPr id="3" name="Content Placeholder 2">
            <a:extLst>
              <a:ext uri="{FF2B5EF4-FFF2-40B4-BE49-F238E27FC236}">
                <a16:creationId xmlns:a16="http://schemas.microsoft.com/office/drawing/2014/main" id="{C8EF00BD-2575-F742-AC55-0C7A1AFE83AC}"/>
              </a:ext>
            </a:extLst>
          </p:cNvPr>
          <p:cNvSpPr>
            <a:spLocks noGrp="1"/>
          </p:cNvSpPr>
          <p:nvPr>
            <p:ph sz="half" idx="1"/>
          </p:nvPr>
        </p:nvSpPr>
        <p:spPr/>
        <p:txBody>
          <a:bodyPr vert="horz" lIns="171450" tIns="457200" rIns="171450" bIns="45720" rtlCol="0">
            <a:normAutofit/>
          </a:bodyPr>
          <a:lstStyle/>
          <a:p>
            <a:pPr marL="0" indent="0">
              <a:buNone/>
            </a:pPr>
            <a:r>
              <a:rPr lang="en-US" b="1" dirty="0"/>
              <a:t>Programs in which I have had success:</a:t>
            </a:r>
          </a:p>
          <a:p>
            <a:r>
              <a:rPr lang="en-US" dirty="0"/>
              <a:t>Medical Assistant – Orlando Health</a:t>
            </a:r>
          </a:p>
          <a:p>
            <a:r>
              <a:rPr lang="en-US" dirty="0"/>
              <a:t>Carpentry – </a:t>
            </a:r>
            <a:r>
              <a:rPr lang="en-US" dirty="0" err="1"/>
              <a:t>iBuild</a:t>
            </a:r>
            <a:r>
              <a:rPr lang="en-US" dirty="0"/>
              <a:t> Central Florida </a:t>
            </a:r>
          </a:p>
          <a:p>
            <a:r>
              <a:rPr lang="en-US" dirty="0"/>
              <a:t>Deisel – School District of Osceola </a:t>
            </a:r>
          </a:p>
          <a:p>
            <a:r>
              <a:rPr lang="en-US" dirty="0" err="1"/>
              <a:t>Parapro</a:t>
            </a:r>
            <a:r>
              <a:rPr lang="en-US" dirty="0"/>
              <a:t> – School District of Osceola </a:t>
            </a:r>
          </a:p>
          <a:p>
            <a:r>
              <a:rPr lang="en-US" dirty="0"/>
              <a:t>Manufacturing – Knights </a:t>
            </a:r>
          </a:p>
          <a:p>
            <a:r>
              <a:rPr lang="en-US" dirty="0"/>
              <a:t>Cybersecurity – Various</a:t>
            </a:r>
          </a:p>
          <a:p>
            <a:r>
              <a:rPr lang="en-US" dirty="0"/>
              <a:t>Culinary – Various </a:t>
            </a:r>
          </a:p>
          <a:p>
            <a:pPr marL="0" indent="0">
              <a:buNone/>
            </a:pPr>
            <a:endParaRPr lang="en-US" dirty="0"/>
          </a:p>
        </p:txBody>
      </p:sp>
      <p:sp>
        <p:nvSpPr>
          <p:cNvPr id="6" name="Slide Number Placeholder 5">
            <a:extLst>
              <a:ext uri="{FF2B5EF4-FFF2-40B4-BE49-F238E27FC236}">
                <a16:creationId xmlns:a16="http://schemas.microsoft.com/office/drawing/2014/main" id="{8BF53E57-8886-1F4C-A030-40696FFDCFD2}"/>
              </a:ext>
            </a:extLst>
          </p:cNvPr>
          <p:cNvSpPr>
            <a:spLocks noGrp="1"/>
          </p:cNvSpPr>
          <p:nvPr>
            <p:ph type="sldNum" sz="quarter" idx="12"/>
          </p:nvPr>
        </p:nvSpPr>
        <p:spPr/>
        <p:txBody>
          <a:bodyPr/>
          <a:lstStyle/>
          <a:p>
            <a:fld id="{BAE26A2A-DE5F-EA41-900F-AB5C4F1D9848}" type="slidenum">
              <a:rPr lang="en-US" smtClean="0"/>
              <a:t>6</a:t>
            </a:fld>
            <a:endParaRPr lang="en-US"/>
          </a:p>
        </p:txBody>
      </p:sp>
    </p:spTree>
    <p:extLst>
      <p:ext uri="{BB962C8B-B14F-4D97-AF65-F5344CB8AC3E}">
        <p14:creationId xmlns:p14="http://schemas.microsoft.com/office/powerpoint/2010/main" val="3157357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B480D-92AE-BB41-3C54-CFDCCA7876E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DA3048B-65E8-9F90-7071-134ACDA0F979}"/>
              </a:ext>
            </a:extLst>
          </p:cNvPr>
          <p:cNvSpPr>
            <a:spLocks noGrp="1"/>
          </p:cNvSpPr>
          <p:nvPr>
            <p:ph type="title"/>
          </p:nvPr>
        </p:nvSpPr>
        <p:spPr/>
        <p:txBody>
          <a:bodyPr/>
          <a:lstStyle/>
          <a:p>
            <a:pPr algn="ctr"/>
            <a:r>
              <a:rPr lang="en-US" dirty="0"/>
              <a:t>Six Steps to Build a Great IET!</a:t>
            </a:r>
          </a:p>
        </p:txBody>
      </p:sp>
      <p:sp>
        <p:nvSpPr>
          <p:cNvPr id="9" name="Content Placeholder 8">
            <a:extLst>
              <a:ext uri="{FF2B5EF4-FFF2-40B4-BE49-F238E27FC236}">
                <a16:creationId xmlns:a16="http://schemas.microsoft.com/office/drawing/2014/main" id="{EC46E4D9-8478-71F7-90B0-86892EA2529D}"/>
              </a:ext>
            </a:extLst>
          </p:cNvPr>
          <p:cNvSpPr>
            <a:spLocks noGrp="1"/>
          </p:cNvSpPr>
          <p:nvPr>
            <p:ph idx="1"/>
          </p:nvPr>
        </p:nvSpPr>
        <p:spPr>
          <a:xfrm>
            <a:off x="401444" y="1538514"/>
            <a:ext cx="11351941" cy="4335423"/>
          </a:xfrm>
        </p:spPr>
        <p:txBody>
          <a:bodyPr>
            <a:normAutofit/>
          </a:bodyPr>
          <a:lstStyle/>
          <a:p>
            <a:pPr marL="514350" indent="-514350">
              <a:buFont typeface="+mj-lt"/>
              <a:buAutoNum type="arabicPeriod"/>
            </a:pPr>
            <a:r>
              <a:rPr lang="en-US" sz="3200" dirty="0"/>
              <a:t>Wisely choose an IET program.</a:t>
            </a:r>
          </a:p>
          <a:p>
            <a:pPr marL="514350" indent="-514350">
              <a:buFont typeface="+mj-lt"/>
              <a:buAutoNum type="arabicPeriod"/>
            </a:pPr>
            <a:r>
              <a:rPr lang="en-US" sz="3200" dirty="0"/>
              <a:t>Identity staff &amp; partners / Build Curriculum</a:t>
            </a:r>
          </a:p>
          <a:p>
            <a:pPr marL="514350" indent="-514350">
              <a:buFont typeface="+mj-lt"/>
              <a:buAutoNum type="arabicPeriod"/>
            </a:pPr>
            <a:r>
              <a:rPr lang="en-US" sz="3200" dirty="0"/>
              <a:t>Purchase equipment &amp; materials.</a:t>
            </a:r>
          </a:p>
          <a:p>
            <a:pPr marL="514350" indent="-514350">
              <a:buFont typeface="+mj-lt"/>
              <a:buAutoNum type="arabicPeriod"/>
            </a:pPr>
            <a:r>
              <a:rPr lang="en-US" sz="3200" dirty="0"/>
              <a:t>Choose format, create schedule &amp; develop articulations. </a:t>
            </a:r>
          </a:p>
          <a:p>
            <a:pPr marL="514350" indent="-514350">
              <a:buFont typeface="+mj-lt"/>
              <a:buAutoNum type="arabicPeriod"/>
            </a:pPr>
            <a:r>
              <a:rPr lang="en-US" sz="3200" dirty="0"/>
              <a:t>Market the program &amp; recruit students. </a:t>
            </a:r>
          </a:p>
          <a:p>
            <a:pPr marL="514350" indent="-514350">
              <a:buFont typeface="+mj-lt"/>
              <a:buAutoNum type="arabicPeriod"/>
            </a:pPr>
            <a:r>
              <a:rPr lang="en-US" sz="3200" dirty="0"/>
              <a:t>Follow up and monitor. </a:t>
            </a:r>
          </a:p>
          <a:p>
            <a:pPr marL="514350" indent="-514350">
              <a:buFont typeface="+mj-lt"/>
              <a:buAutoNum type="arabicPeriod"/>
            </a:pPr>
            <a:endParaRPr lang="en-US" sz="3200" dirty="0"/>
          </a:p>
          <a:p>
            <a:pPr marL="0" indent="0" algn="ctr">
              <a:buNone/>
            </a:pPr>
            <a:r>
              <a:rPr lang="en-US" sz="3200" b="1" dirty="0"/>
              <a:t>CELEBRATE!</a:t>
            </a:r>
          </a:p>
          <a:p>
            <a:endParaRPr lang="en-US" sz="3200" b="1" dirty="0"/>
          </a:p>
          <a:p>
            <a:pPr marL="0" indent="0">
              <a:buNone/>
            </a:pPr>
            <a:endParaRPr lang="en-US" dirty="0"/>
          </a:p>
        </p:txBody>
      </p:sp>
      <p:sp>
        <p:nvSpPr>
          <p:cNvPr id="5" name="Slide Number Placeholder 4">
            <a:extLst>
              <a:ext uri="{FF2B5EF4-FFF2-40B4-BE49-F238E27FC236}">
                <a16:creationId xmlns:a16="http://schemas.microsoft.com/office/drawing/2014/main" id="{A08C2F3B-B728-5FA5-7095-0CDA04DBF875}"/>
              </a:ext>
            </a:extLst>
          </p:cNvPr>
          <p:cNvSpPr>
            <a:spLocks noGrp="1"/>
          </p:cNvSpPr>
          <p:nvPr>
            <p:ph type="sldNum" sz="quarter" idx="12"/>
          </p:nvPr>
        </p:nvSpPr>
        <p:spPr/>
        <p:txBody>
          <a:bodyPr/>
          <a:lstStyle/>
          <a:p>
            <a:fld id="{BAE26A2A-DE5F-EA41-900F-AB5C4F1D9848}" type="slidenum">
              <a:rPr lang="en-US" smtClean="0"/>
              <a:pPr/>
              <a:t>7</a:t>
            </a:fld>
            <a:endParaRPr lang="en-US" dirty="0"/>
          </a:p>
        </p:txBody>
      </p:sp>
      <p:sp>
        <p:nvSpPr>
          <p:cNvPr id="7" name="Content Placeholder 8">
            <a:extLst>
              <a:ext uri="{FF2B5EF4-FFF2-40B4-BE49-F238E27FC236}">
                <a16:creationId xmlns:a16="http://schemas.microsoft.com/office/drawing/2014/main" id="{764D021F-AF37-99A1-667C-13FF3C3A166A}"/>
              </a:ext>
            </a:extLst>
          </p:cNvPr>
          <p:cNvSpPr txBox="1">
            <a:spLocks/>
          </p:cNvSpPr>
          <p:nvPr/>
        </p:nvSpPr>
        <p:spPr>
          <a:xfrm>
            <a:off x="401444" y="1422400"/>
            <a:ext cx="11351941" cy="4048313"/>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endParaRPr lang="en-US" sz="2800" dirty="0"/>
          </a:p>
        </p:txBody>
      </p:sp>
    </p:spTree>
    <p:extLst>
      <p:ext uri="{BB962C8B-B14F-4D97-AF65-F5344CB8AC3E}">
        <p14:creationId xmlns:p14="http://schemas.microsoft.com/office/powerpoint/2010/main" val="38200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406BC-7FD2-9A7B-30F3-5D0F399EAC8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ECA5C2D-98C4-FB62-91DF-B347EA9B9EF1}"/>
              </a:ext>
            </a:extLst>
          </p:cNvPr>
          <p:cNvSpPr>
            <a:spLocks noGrp="1"/>
          </p:cNvSpPr>
          <p:nvPr>
            <p:ph type="title"/>
          </p:nvPr>
        </p:nvSpPr>
        <p:spPr/>
        <p:txBody>
          <a:bodyPr>
            <a:normAutofit fontScale="90000"/>
          </a:bodyPr>
          <a:lstStyle/>
          <a:p>
            <a:pPr algn="ctr"/>
            <a:r>
              <a:rPr lang="en-US" sz="4000" dirty="0"/>
              <a:t>STEP ONE</a:t>
            </a:r>
            <a:br>
              <a:rPr lang="en-US" dirty="0"/>
            </a:br>
            <a:br>
              <a:rPr lang="en-US" dirty="0"/>
            </a:br>
            <a:r>
              <a:rPr lang="en-US" dirty="0"/>
              <a:t>Wisely Choose an IET Program!</a:t>
            </a:r>
          </a:p>
        </p:txBody>
      </p:sp>
      <p:sp>
        <p:nvSpPr>
          <p:cNvPr id="9" name="Content Placeholder 8">
            <a:extLst>
              <a:ext uri="{FF2B5EF4-FFF2-40B4-BE49-F238E27FC236}">
                <a16:creationId xmlns:a16="http://schemas.microsoft.com/office/drawing/2014/main" id="{6A387760-EF91-6167-F41B-2A7FD6251A6F}"/>
              </a:ext>
            </a:extLst>
          </p:cNvPr>
          <p:cNvSpPr>
            <a:spLocks noGrp="1"/>
          </p:cNvSpPr>
          <p:nvPr>
            <p:ph idx="1"/>
          </p:nvPr>
        </p:nvSpPr>
        <p:spPr>
          <a:xfrm>
            <a:off x="401444" y="2235199"/>
            <a:ext cx="11351941" cy="3657601"/>
          </a:xfrm>
        </p:spPr>
        <p:txBody>
          <a:bodyPr>
            <a:normAutofit fontScale="92500"/>
          </a:bodyPr>
          <a:lstStyle/>
          <a:p>
            <a:pPr marL="173736" indent="-173736" algn="l" rtl="0" eaLnBrk="1" latinLnBrk="0" hangingPunct="1">
              <a:lnSpc>
                <a:spcPct val="90000"/>
              </a:lnSpc>
              <a:spcBef>
                <a:spcPts val="750"/>
              </a:spcBef>
              <a:buNone/>
            </a:pPr>
            <a:r>
              <a:rPr lang="en-US" sz="2800" dirty="0">
                <a:solidFill>
                  <a:srgbClr val="000000"/>
                </a:solidFill>
                <a:effectLst/>
                <a:latin typeface="Arial" panose="020B0604020202020204" pitchFamily="34" charset="0"/>
              </a:rPr>
              <a:t>Assess what aligns best with your local program and economic conditions.</a:t>
            </a:r>
          </a:p>
          <a:p>
            <a:pPr marL="173736" indent="-173736" algn="l" rtl="0" eaLnBrk="1" latinLnBrk="0" hangingPunct="1">
              <a:lnSpc>
                <a:spcPct val="90000"/>
              </a:lnSpc>
              <a:spcBef>
                <a:spcPts val="750"/>
              </a:spcBef>
              <a:buNone/>
            </a:pPr>
            <a:r>
              <a:rPr lang="en-US" sz="2800" dirty="0">
                <a:solidFill>
                  <a:srgbClr val="000000"/>
                </a:solidFill>
                <a:effectLst/>
                <a:latin typeface="Arial" panose="020B0604020202020204" pitchFamily="34" charset="0"/>
              </a:rPr>
              <a:t>​</a:t>
            </a:r>
          </a:p>
          <a:p>
            <a:pPr marL="173736" indent="-173736" algn="l" rtl="0" eaLnBrk="1" latinLnBrk="0" hangingPunct="1">
              <a:lnSpc>
                <a:spcPct val="90000"/>
              </a:lnSpc>
              <a:spcBef>
                <a:spcPts val="750"/>
              </a:spcBef>
              <a:buFont typeface="Arial" panose="020B0604020202020204" pitchFamily="34" charset="0"/>
              <a:buChar char="•"/>
            </a:pPr>
            <a:r>
              <a:rPr lang="en-US" sz="2800" dirty="0">
                <a:solidFill>
                  <a:srgbClr val="000000"/>
                </a:solidFill>
                <a:effectLst/>
                <a:latin typeface="Arial" panose="020B0604020202020204" pitchFamily="34" charset="0"/>
              </a:rPr>
              <a:t>Gather market information from local chambers of commerce and the Department of Labor.</a:t>
            </a:r>
          </a:p>
          <a:p>
            <a:pPr marL="173736" indent="-173736" algn="l" rtl="0" eaLnBrk="1" latinLnBrk="0" hangingPunct="1">
              <a:lnSpc>
                <a:spcPct val="90000"/>
              </a:lnSpc>
              <a:spcBef>
                <a:spcPts val="750"/>
              </a:spcBef>
              <a:buFont typeface="Arial" panose="020B0604020202020204" pitchFamily="34" charset="0"/>
              <a:buChar char="•"/>
            </a:pPr>
            <a:r>
              <a:rPr lang="en-US" sz="2800" dirty="0">
                <a:solidFill>
                  <a:srgbClr val="000000"/>
                </a:solidFill>
                <a:effectLst/>
                <a:latin typeface="Arial" panose="020B0604020202020204" pitchFamily="34" charset="0"/>
              </a:rPr>
              <a:t>Identify available funding opportunities.</a:t>
            </a:r>
          </a:p>
          <a:p>
            <a:pPr marL="173736" indent="-173736" algn="l" rtl="0" eaLnBrk="1" latinLnBrk="0" hangingPunct="1">
              <a:lnSpc>
                <a:spcPct val="90000"/>
              </a:lnSpc>
              <a:spcBef>
                <a:spcPts val="750"/>
              </a:spcBef>
              <a:buFont typeface="Arial" panose="020B0604020202020204" pitchFamily="34" charset="0"/>
              <a:buChar char="•"/>
            </a:pPr>
            <a:r>
              <a:rPr lang="en-US" sz="2800" dirty="0">
                <a:solidFill>
                  <a:srgbClr val="000000"/>
                </a:solidFill>
                <a:effectLst/>
                <a:latin typeface="Arial" panose="020B0604020202020204" pitchFamily="34" charset="0"/>
              </a:rPr>
              <a:t>Find out which industry certifications are required in your area.</a:t>
            </a:r>
          </a:p>
          <a:p>
            <a:pPr marL="173736" indent="-173736" algn="l" rtl="0" eaLnBrk="1" latinLnBrk="0" hangingPunct="1">
              <a:lnSpc>
                <a:spcPct val="90000"/>
              </a:lnSpc>
              <a:spcBef>
                <a:spcPts val="750"/>
              </a:spcBef>
              <a:buFont typeface="Arial" panose="020B0604020202020204" pitchFamily="34" charset="0"/>
              <a:buChar char="•"/>
            </a:pPr>
            <a:r>
              <a:rPr lang="en-US" sz="2800" dirty="0">
                <a:solidFill>
                  <a:srgbClr val="000000"/>
                </a:solidFill>
                <a:effectLst/>
                <a:latin typeface="Arial" panose="020B0604020202020204" pitchFamily="34" charset="0"/>
              </a:rPr>
              <a:t>Conduct surveys with the students.</a:t>
            </a:r>
          </a:p>
          <a:p>
            <a:pPr marL="173736" indent="-173736" algn="l" rtl="0" eaLnBrk="1" latinLnBrk="0" hangingPunct="1">
              <a:lnSpc>
                <a:spcPct val="90000"/>
              </a:lnSpc>
              <a:spcBef>
                <a:spcPts val="750"/>
              </a:spcBef>
            </a:pPr>
            <a:r>
              <a:rPr lang="en-US" sz="2800" dirty="0">
                <a:solidFill>
                  <a:srgbClr val="000000"/>
                </a:solidFill>
                <a:effectLst/>
                <a:latin typeface="Arial" panose="020B0604020202020204" pitchFamily="34" charset="0"/>
              </a:rPr>
              <a:t>​ ​</a:t>
            </a:r>
            <a:endParaRPr lang="en-US" dirty="0"/>
          </a:p>
        </p:txBody>
      </p:sp>
      <p:sp>
        <p:nvSpPr>
          <p:cNvPr id="5" name="Slide Number Placeholder 4">
            <a:extLst>
              <a:ext uri="{FF2B5EF4-FFF2-40B4-BE49-F238E27FC236}">
                <a16:creationId xmlns:a16="http://schemas.microsoft.com/office/drawing/2014/main" id="{ED7FEA88-2D42-2870-F0DD-7020605EA2D3}"/>
              </a:ext>
            </a:extLst>
          </p:cNvPr>
          <p:cNvSpPr>
            <a:spLocks noGrp="1"/>
          </p:cNvSpPr>
          <p:nvPr>
            <p:ph type="sldNum" sz="quarter" idx="12"/>
          </p:nvPr>
        </p:nvSpPr>
        <p:spPr/>
        <p:txBody>
          <a:bodyPr/>
          <a:lstStyle/>
          <a:p>
            <a:fld id="{BAE26A2A-DE5F-EA41-900F-AB5C4F1D9848}" type="slidenum">
              <a:rPr lang="en-US" smtClean="0"/>
              <a:pPr/>
              <a:t>8</a:t>
            </a:fld>
            <a:endParaRPr lang="en-US" dirty="0"/>
          </a:p>
        </p:txBody>
      </p:sp>
      <p:sp>
        <p:nvSpPr>
          <p:cNvPr id="7" name="Content Placeholder 8">
            <a:extLst>
              <a:ext uri="{FF2B5EF4-FFF2-40B4-BE49-F238E27FC236}">
                <a16:creationId xmlns:a16="http://schemas.microsoft.com/office/drawing/2014/main" id="{249A4AD8-8155-B314-24F4-F41C045B3A46}"/>
              </a:ext>
            </a:extLst>
          </p:cNvPr>
          <p:cNvSpPr txBox="1">
            <a:spLocks/>
          </p:cNvSpPr>
          <p:nvPr/>
        </p:nvSpPr>
        <p:spPr>
          <a:xfrm>
            <a:off x="401444" y="1422400"/>
            <a:ext cx="11351941" cy="4048313"/>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endParaRPr lang="en-US" sz="2800" dirty="0"/>
          </a:p>
        </p:txBody>
      </p:sp>
    </p:spTree>
    <p:extLst>
      <p:ext uri="{BB962C8B-B14F-4D97-AF65-F5344CB8AC3E}">
        <p14:creationId xmlns:p14="http://schemas.microsoft.com/office/powerpoint/2010/main" val="228944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66C77-9FE3-EE92-9FB7-32377DE0586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9FEDFC6-1A62-1735-A712-A040B85CC903}"/>
              </a:ext>
            </a:extLst>
          </p:cNvPr>
          <p:cNvSpPr>
            <a:spLocks noGrp="1"/>
          </p:cNvSpPr>
          <p:nvPr>
            <p:ph type="title"/>
          </p:nvPr>
        </p:nvSpPr>
        <p:spPr/>
        <p:txBody>
          <a:bodyPr>
            <a:normAutofit fontScale="90000"/>
          </a:bodyPr>
          <a:lstStyle/>
          <a:p>
            <a:pPr algn="ctr"/>
            <a:r>
              <a:rPr lang="en-US" dirty="0"/>
              <a:t>STEP TWO</a:t>
            </a:r>
            <a:br>
              <a:rPr lang="en-US" dirty="0"/>
            </a:br>
            <a:br>
              <a:rPr lang="en-US" dirty="0"/>
            </a:br>
            <a:endParaRPr lang="en-US" dirty="0"/>
          </a:p>
        </p:txBody>
      </p:sp>
      <p:sp>
        <p:nvSpPr>
          <p:cNvPr id="9" name="Content Placeholder 8">
            <a:extLst>
              <a:ext uri="{FF2B5EF4-FFF2-40B4-BE49-F238E27FC236}">
                <a16:creationId xmlns:a16="http://schemas.microsoft.com/office/drawing/2014/main" id="{600D638A-629E-0D76-87EF-E672ECC62D8C}"/>
              </a:ext>
            </a:extLst>
          </p:cNvPr>
          <p:cNvSpPr>
            <a:spLocks noGrp="1"/>
          </p:cNvSpPr>
          <p:nvPr>
            <p:ph idx="1"/>
          </p:nvPr>
        </p:nvSpPr>
        <p:spPr>
          <a:xfrm>
            <a:off x="401444" y="1204687"/>
            <a:ext cx="11351941" cy="4688114"/>
          </a:xfrm>
        </p:spPr>
        <p:txBody>
          <a:bodyPr>
            <a:normAutofit fontScale="55000" lnSpcReduction="20000"/>
          </a:bodyPr>
          <a:lstStyle/>
          <a:p>
            <a:endParaRPr lang="en-US" sz="2800" dirty="0"/>
          </a:p>
          <a:p>
            <a:pPr marL="0" indent="0" algn="ctr">
              <a:buNone/>
            </a:pPr>
            <a:r>
              <a:rPr lang="en-US" sz="3400" b="1" dirty="0"/>
              <a:t>Identify Staff &amp; Partners / Build Curriculum</a:t>
            </a:r>
          </a:p>
          <a:p>
            <a:pPr marL="0" indent="0">
              <a:buNone/>
            </a:pPr>
            <a:endParaRPr lang="en-US" sz="3400" dirty="0"/>
          </a:p>
          <a:p>
            <a:r>
              <a:rPr lang="en-US" sz="3400" dirty="0"/>
              <a:t>Identify staff who are willing to plan &amp; teach the classes. Create timelines. </a:t>
            </a:r>
          </a:p>
          <a:p>
            <a:endParaRPr lang="en-US" sz="3400" dirty="0"/>
          </a:p>
          <a:p>
            <a:r>
              <a:rPr lang="en-US" sz="3400" dirty="0"/>
              <a:t>Recruit employers to help design the related instruction, build curriculum &amp; mentor students.</a:t>
            </a:r>
          </a:p>
          <a:p>
            <a:endParaRPr lang="en-US" sz="3400" dirty="0"/>
          </a:p>
          <a:p>
            <a:r>
              <a:rPr lang="en-US" sz="3400" dirty="0"/>
              <a:t>Find employers who will interview &amp; hire your students. </a:t>
            </a:r>
          </a:p>
          <a:p>
            <a:endParaRPr lang="en-US" sz="3400" dirty="0"/>
          </a:p>
          <a:p>
            <a:r>
              <a:rPr lang="en-US" sz="3400" dirty="0"/>
              <a:t>Let the employers drive the conversations. Listen to them!</a:t>
            </a:r>
          </a:p>
          <a:p>
            <a:endParaRPr lang="en-US" sz="3400" dirty="0"/>
          </a:p>
          <a:p>
            <a:r>
              <a:rPr lang="en-US" sz="3400" dirty="0"/>
              <a:t>Have staff give you (if you are the supervisor) timelines and recommendations. </a:t>
            </a:r>
          </a:p>
          <a:p>
            <a:endParaRPr lang="en-US" sz="3400" dirty="0"/>
          </a:p>
          <a:p>
            <a:r>
              <a:rPr lang="en-US" sz="3400" dirty="0"/>
              <a:t>Set time (and wages) aside for those involved in the program to create IET standard and curriculum.   </a:t>
            </a:r>
          </a:p>
          <a:p>
            <a:pPr marL="0" indent="0">
              <a:buNone/>
            </a:pPr>
            <a:endParaRPr lang="en-US" sz="3200" b="1" dirty="0"/>
          </a:p>
          <a:p>
            <a:pPr marL="0" indent="0">
              <a:buNone/>
            </a:pPr>
            <a:endParaRPr lang="en-US" dirty="0"/>
          </a:p>
        </p:txBody>
      </p:sp>
      <p:sp>
        <p:nvSpPr>
          <p:cNvPr id="5" name="Slide Number Placeholder 4">
            <a:extLst>
              <a:ext uri="{FF2B5EF4-FFF2-40B4-BE49-F238E27FC236}">
                <a16:creationId xmlns:a16="http://schemas.microsoft.com/office/drawing/2014/main" id="{EF21B645-557F-0E3A-D320-8769A89FBA81}"/>
              </a:ext>
            </a:extLst>
          </p:cNvPr>
          <p:cNvSpPr>
            <a:spLocks noGrp="1"/>
          </p:cNvSpPr>
          <p:nvPr>
            <p:ph type="sldNum" sz="quarter" idx="12"/>
          </p:nvPr>
        </p:nvSpPr>
        <p:spPr/>
        <p:txBody>
          <a:bodyPr/>
          <a:lstStyle/>
          <a:p>
            <a:fld id="{BAE26A2A-DE5F-EA41-900F-AB5C4F1D9848}" type="slidenum">
              <a:rPr lang="en-US" smtClean="0"/>
              <a:pPr/>
              <a:t>9</a:t>
            </a:fld>
            <a:endParaRPr lang="en-US" dirty="0"/>
          </a:p>
        </p:txBody>
      </p:sp>
      <p:sp>
        <p:nvSpPr>
          <p:cNvPr id="7" name="Content Placeholder 8">
            <a:extLst>
              <a:ext uri="{FF2B5EF4-FFF2-40B4-BE49-F238E27FC236}">
                <a16:creationId xmlns:a16="http://schemas.microsoft.com/office/drawing/2014/main" id="{1D41A7F4-B941-17E0-DD7C-2D39720CE8FD}"/>
              </a:ext>
            </a:extLst>
          </p:cNvPr>
          <p:cNvSpPr txBox="1">
            <a:spLocks/>
          </p:cNvSpPr>
          <p:nvPr/>
        </p:nvSpPr>
        <p:spPr>
          <a:xfrm>
            <a:off x="401444" y="1422400"/>
            <a:ext cx="11351941" cy="4048313"/>
          </a:xfrm>
          <a:prstGeom prst="rect">
            <a:avLst/>
          </a:prstGeom>
        </p:spPr>
        <p:txBody>
          <a:bodyPr vert="horz" lIns="91440" tIns="45720" rIns="91440" bIns="45720" rtlCol="0">
            <a:normAutofit/>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endParaRPr lang="en-US" sz="2800" dirty="0"/>
          </a:p>
        </p:txBody>
      </p:sp>
    </p:spTree>
    <p:extLst>
      <p:ext uri="{BB962C8B-B14F-4D97-AF65-F5344CB8AC3E}">
        <p14:creationId xmlns:p14="http://schemas.microsoft.com/office/powerpoint/2010/main" val="366919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SharedWithUsers xmlns="56cd1905-ff13-4436-8ef1-8fa80665008f">
      <UserInfo>
        <DisplayName>Tommy Liu</DisplayName>
        <AccountId>375</AccountId>
        <AccountType/>
      </UserInfo>
      <UserInfo>
        <DisplayName>Brian Smith</DisplayName>
        <AccountId>97</AccountId>
        <AccountType/>
      </UserInfo>
      <UserInfo>
        <DisplayName>Lisa Pool-Osorio</DisplayName>
        <AccountId>419</AccountId>
        <AccountType/>
      </UserInfo>
      <UserInfo>
        <DisplayName>Liz Lanphear</DisplayName>
        <AccountId>371</AccountId>
        <AccountType/>
      </UserInfo>
      <UserInfo>
        <DisplayName>Diane Vaccari</DisplayName>
        <AccountId>554</AccountId>
        <AccountType/>
      </UserInfo>
      <UserInfo>
        <DisplayName>Scott Salesses</DisplayName>
        <AccountId>173</AccountId>
        <AccountType/>
      </UserInfo>
      <UserInfo>
        <DisplayName>Mellissa Hultstrand</DisplayName>
        <AccountId>384</AccountId>
        <AccountType/>
      </UserInfo>
      <UserInfo>
        <DisplayName>Adora Beard</DisplayName>
        <AccountId>127</AccountId>
        <AccountType/>
      </UserInfo>
      <UserInfo>
        <DisplayName>Debi Faucette</DisplayName>
        <AccountId>172</AccountId>
        <AccountType/>
      </UserInfo>
      <UserInfo>
        <DisplayName>Jonna Forsyth</DisplayName>
        <AccountId>344</AccountId>
        <AccountType/>
      </UserInfo>
      <UserInfo>
        <DisplayName>Taylor Smart Williams</DisplayName>
        <AccountId>166</AccountId>
        <AccountType/>
      </UserInfo>
      <UserInfo>
        <DisplayName>Cheryl Klar-Trim</DisplayName>
        <AccountId>129</AccountId>
        <AccountType/>
      </UserInfo>
      <UserInfo>
        <DisplayName>Mimi Abdulkadir</DisplayName>
        <AccountId>48</AccountId>
        <AccountType/>
      </UserInfo>
    </SharedWithUsers>
  </documentManagement>
</p:properties>
</file>

<file path=customXml/itemProps1.xml><?xml version="1.0" encoding="utf-8"?>
<ds:datastoreItem xmlns:ds="http://schemas.openxmlformats.org/officeDocument/2006/customXml" ds:itemID="{54D6AB9B-B5FC-473F-A385-F261DA8341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1C1EBE-42B9-41B1-B583-A9753CA6C625}">
  <ds:schemaRefs>
    <ds:schemaRef ds:uri="http://schemas.microsoft.com/sharepoint/v3/contenttype/forms"/>
  </ds:schemaRefs>
</ds:datastoreItem>
</file>

<file path=customXml/itemProps3.xml><?xml version="1.0" encoding="utf-8"?>
<ds:datastoreItem xmlns:ds="http://schemas.openxmlformats.org/officeDocument/2006/customXml" ds:itemID="{00E7BAEE-8EB7-4B74-BB91-B94AE5AC8430}">
  <ds:schemaRefs>
    <ds:schemaRef ds:uri="http://schemas.microsoft.com/office/2006/metadata/properties"/>
    <ds:schemaRef ds:uri="http://schemas.microsoft.com/office/infopath/2007/PartnerControls"/>
    <ds:schemaRef ds:uri="f8892201-b6f9-448a-a857-af8c143e1fef"/>
    <ds:schemaRef ds:uri="56cd1905-ff13-4436-8ef1-8fa80665008f"/>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GEDTS_theme_2018</Template>
  <TotalTime>1202</TotalTime>
  <Words>936</Words>
  <Application>Microsoft Office PowerPoint</Application>
  <PresentationFormat>Widescreen</PresentationFormat>
  <Paragraphs>161</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GEDTS_theme_2018</vt:lpstr>
      <vt:lpstr>PowerPoint Presentation</vt:lpstr>
      <vt:lpstr>What is an Integrated Educational Training?</vt:lpstr>
      <vt:lpstr>Different IET Models</vt:lpstr>
      <vt:lpstr>How Do You Measure A Successful Program?</vt:lpstr>
      <vt:lpstr>How Long Does It Take?</vt:lpstr>
      <vt:lpstr>Popular IET Programs</vt:lpstr>
      <vt:lpstr>Six Steps to Build a Great IET!</vt:lpstr>
      <vt:lpstr>STEP ONE  Wisely Choose an IET Program!</vt:lpstr>
      <vt:lpstr>STEP TWO  </vt:lpstr>
      <vt:lpstr>STEP THREE</vt:lpstr>
      <vt:lpstr>STEP FOUR</vt:lpstr>
      <vt:lpstr>STEP FIVE</vt:lpstr>
      <vt:lpstr>STEP SIX</vt:lpstr>
      <vt:lpstr>CELEBRATE &amp; SHOWCASE!</vt:lpstr>
      <vt:lpstr>Six Steps to Build a Great IET! REVIEW!</vt:lpstr>
      <vt:lpstr>Thank You! Dr. Jeff Arnott   407-719-7123 jeff@Lot12Education.com X @JefferyArnott </vt:lpstr>
      <vt:lpstr> Part 1 Session Survey</vt:lpstr>
      <vt:lpstr> Part 2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Clark</dc:creator>
  <cp:lastModifiedBy>Jeff Arnott</cp:lastModifiedBy>
  <cp:revision>23</cp:revision>
  <cp:lastPrinted>2018-06-14T14:59:40Z</cp:lastPrinted>
  <dcterms:created xsi:type="dcterms:W3CDTF">2023-06-02T14:16:32Z</dcterms:created>
  <dcterms:modified xsi:type="dcterms:W3CDTF">2025-08-18T18:02:59Z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