
<file path=[Content_Types].xml><?xml version="1.0" encoding="utf-8"?>
<Types xmlns="http://schemas.openxmlformats.org/package/2006/content-types">
  <Default Extension="xml" ContentType="application/vnd.openxmlformats-package.core-properties+xml"/>
  <Default Extension="jpeg" ContentType="image/jpeg"/>
  <Default Extension="jpg" ContentType="image/jpeg"/>
  <Default Extension="emf" ContentType="image/x-emf"/>
  <Default Extension="png" ContentType="image/png"/>
  <Default Extension="svg" ContentType="image/svg+xml"/>
  <Default Extension="mp4" ContentType="video/mp4"/>
  <Default Extension="rels" ContentType="application/vnd.openxmlformats-package.relationships+xml"/>
  <Override PartName="/ppt/presentation.xml" ContentType="application/vnd.openxmlformats-officedocument.presentationml.presentation.main+xml"/>
  <Override PartName="/ppt/slides/slide9.xml" ContentType="application/vnd.openxmlformats-officedocument.presentationml.slide+xml"/>
  <Override PartName="/ppt/diagrams/data1.xml" ContentType="application/vnd.openxmlformats-officedocument.drawingml.diagramData+xml"/>
  <Override PartName="/ppt/diagrams/drawing1.xml" ContentType="application/vnd.ms-office.drawingml.diagramDrawing+xml"/>
  <Override PartName="/ppt/notesSlides/notesSlide9.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Layouts/slideLayout3.xml" ContentType="application/vnd.openxmlformats-officedocument.presentationml.slideLayout+xml"/>
  <Override PartName="/ppt/slideLayouts/slideLayout7.xml" ContentType="application/vnd.openxmlformats-officedocument.presentationml.slideLayout+xml"/>
  <Override PartName="/ppt/slideLayouts/slideLayout12.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9.xml" ContentType="application/vnd.openxmlformats-officedocument.presentationml.slideLayout+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slides/slide14.xml" ContentType="application/vnd.openxmlformats-officedocument.presentationml.slide+xml"/>
  <Override PartName="/ppt/notesSlides/notesSlide14.xml" ContentType="application/vnd.openxmlformats-officedocument.presentationml.notesSlide+xml"/>
  <Override PartName="/ppt/slides/slide22.xml" ContentType="application/vnd.openxmlformats-officedocument.presentationml.slide+xml"/>
  <Override PartName="/ppt/notesSlides/notesSlide22.xml" ContentType="application/vnd.openxmlformats-officedocument.presentationml.notesSlide+xml"/>
  <Override PartName="/ppt/slides/slide35.xml" ContentType="application/vnd.openxmlformats-officedocument.presentationml.slide+xml"/>
  <Override PartName="/ppt/notesSlides/notesSlide34.xml" ContentType="application/vnd.openxmlformats-officedocument.presentationml.notesSlide+xml"/>
  <Override PartName="/ppt/slides/slide17.xml" ContentType="application/vnd.openxmlformats-officedocument.presentationml.slide+xml"/>
  <Override PartName="/ppt/notesSlides/notesSlide17.xml" ContentType="application/vnd.openxmlformats-officedocument.presentationml.notesSlide+xml"/>
  <Override PartName="/ppt/slides/slide30.xml" ContentType="application/vnd.openxmlformats-officedocument.presentationml.slide+xml"/>
  <Override PartName="/ppt/slides/slide38.xml" ContentType="application/vnd.openxmlformats-officedocument.presentationml.slide+xml"/>
  <Override PartName="/ppt/notesSlides/notesSlide37.xml" ContentType="application/vnd.openxmlformats-officedocument.presentationml.notesSlide+xml"/>
  <Override PartName="/ppt/slides/slide43.xml" ContentType="application/vnd.openxmlformats-officedocument.presentationml.slide+xml"/>
  <Override PartName="/ppt/notesSlides/notesSlide40.xml" ContentType="application/vnd.openxmlformats-officedocument.presentationml.notesSlide+xml"/>
  <Override PartName="/ppt/presProps.xml" ContentType="application/vnd.openxmlformats-officedocument.presentationml.presProps+xml"/>
  <Override PartName="/ppt/revisionInfo.xml" ContentType="application/vnd.ms-powerpoint.revisioninfo+xml"/>
  <Override PartName="/ppt/slides/slide3.xml" ContentType="application/vnd.openxmlformats-officedocument.presentationml.slide+xml"/>
  <Override PartName="/ppt/notesSlides/notesSlide3.xml" ContentType="application/vnd.openxmlformats-officedocument.presentationml.notesSlide+xml"/>
  <Override PartName="/customXml/item2.xml" ContentType="application/xml"/>
  <Override PartName="/customXml/itemProps2.xml" ContentType="application/vnd.openxmlformats-officedocument.customXmlProperties+xml"/>
  <Override PartName="/ppt/slides/slide12.xml" ContentType="application/vnd.openxmlformats-officedocument.presentationml.slide+xml"/>
  <Override PartName="/ppt/notesSlides/notesSlide12.xml" ContentType="application/vnd.openxmlformats-officedocument.presentationml.notesSlide+xml"/>
  <Override PartName="/ppt/slides/slide25.xml" ContentType="application/vnd.openxmlformats-officedocument.presentationml.slide+xml"/>
  <Override PartName="/ppt/notesSlides/notesSlide25.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20.xml" ContentType="application/vnd.openxmlformats-officedocument.presentationml.slide+xml"/>
  <Override PartName="/ppt/notesSlides/notesSlide20.xml" ContentType="application/vnd.openxmlformats-officedocument.presentationml.notesSlide+xml"/>
  <Override PartName="/ppt/slides/slide28.xml" ContentType="application/vnd.openxmlformats-officedocument.presentationml.slide+xml"/>
  <Override PartName="/ppt/notesSlides/notesSlide28.xml" ContentType="application/vnd.openxmlformats-officedocument.presentationml.notesSlide+xml"/>
  <Override PartName="/ppt/slides/slide33.xml" ContentType="application/vnd.openxmlformats-officedocument.presentationml.slide+xml"/>
  <Override PartName="/ppt/notesSlides/notesSlide32.xml" ContentType="application/vnd.openxmlformats-officedocument.presentationml.notesSlide+xml"/>
  <Override PartName="/ppt/slides/slide36.xml" ContentType="application/vnd.openxmlformats-officedocument.presentationml.slide+xml"/>
  <Override PartName="/ppt/notesSlides/notesSlide35.xml" ContentType="application/vnd.openxmlformats-officedocument.presentationml.notesSlide+xml"/>
  <Override PartName="/ppt/slides/slide41.xml" ContentType="application/vnd.openxmlformats-officedocument.presentationml.slide+xml"/>
  <Override PartName="/ppt/tableStyles.xml" ContentType="application/vnd.openxmlformats-officedocument.presentationml.tableStyles+xml"/>
  <Override PartName="/ppt/slides/slide1.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15.xml" ContentType="application/vnd.openxmlformats-officedocument.presentationml.slide+xml"/>
  <Override PartName="/ppt/notesSlides/notesSlide15.xml" ContentType="application/vnd.openxmlformats-officedocument.presentationml.notesSlide+xml"/>
  <Override PartName="/ppt/slides/slide27.xml" ContentType="application/vnd.openxmlformats-officedocument.presentationml.slide+xml"/>
  <Override PartName="/ppt/notesSlides/notesSlide27.xml" ContentType="application/vnd.openxmlformats-officedocument.presentationml.notesSlide+xml"/>
  <Override PartName="/ppt/slides/slide40.xml" ContentType="application/vnd.openxmlformats-officedocument.presentationml.slide+xml"/>
  <Override PartName="/ppt/notesSlides/notesSlide39.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18.xml" ContentType="application/vnd.openxmlformats-officedocument.presentationml.slide+xml"/>
  <Override PartName="/ppt/diagrams/data3.xml" ContentType="application/vnd.openxmlformats-officedocument.drawingml.diagramData+xml"/>
  <Override PartName="/ppt/diagrams/drawing3.xml" ContentType="application/vnd.ms-office.drawingml.diagramDrawing+xml"/>
  <Override PartName="/ppt/notesSlides/notesSlide18.xml" ContentType="application/vnd.openxmlformats-officedocument.presentationml.notesSlide+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slides/slide23.xml" ContentType="application/vnd.openxmlformats-officedocument.presentationml.slide+xml"/>
  <Override PartName="/ppt/notesSlides/notesSlide23.xml" ContentType="application/vnd.openxmlformats-officedocument.presentationml.notesSlide+xml"/>
  <Override PartName="/ppt/slides/slide26.xml" ContentType="application/vnd.openxmlformats-officedocument.presentationml.slide+xml"/>
  <Override PartName="/ppt/notesSlides/notesSlide26.xml" ContentType="application/vnd.openxmlformats-officedocument.presentationml.notesSlide+xml"/>
  <Override PartName="/ppt/slides/slide31.xml" ContentType="application/vnd.openxmlformats-officedocument.presentationml.slide+xml"/>
  <Override PartName="/ppt/notesSlides/notesSlide30.xml" ContentType="application/vnd.openxmlformats-officedocument.presentationml.notesSlide+xml"/>
  <Override PartName="/ppt/slides/slide39.xml" ContentType="application/vnd.openxmlformats-officedocument.presentationml.slide+xml"/>
  <Override PartName="/ppt/notesSlides/notesSlide38.xml" ContentType="application/vnd.openxmlformats-officedocument.presentationml.notesSlide+xml"/>
  <Override PartName="/ppt/authors.xml" ContentType="application/vnd.ms-powerpoint.authors+xml"/>
  <Override PartName="/ppt/slides/slide4.xml" ContentType="application/vnd.openxmlformats-officedocument.presentationml.slide+xml"/>
  <Override PartName="/ppt/notesSlides/notesSlide4.xml" ContentType="application/vnd.openxmlformats-officedocument.presentationml.notesSlide+xml"/>
  <Override PartName="/ppt/viewProps.xml" ContentType="application/vnd.openxmlformats-officedocument.presentationml.viewProps+xml"/>
  <Override PartName="/customXml/item3.xml" ContentType="application/xml"/>
  <Override PartName="/customXml/itemProps3.xml" ContentType="application/vnd.openxmlformats-officedocument.customXmlProperties+xml"/>
  <Override PartName="/ppt/slides/slide8.xml" ContentType="application/vnd.openxmlformats-officedocument.presentationml.slide+xml"/>
  <Override PartName="/ppt/notesSlides/notesSlide8.xml" ContentType="application/vnd.openxmlformats-officedocument.presentationml.notesSlide+xml"/>
  <Override PartName="/ppt/slides/slide13.xml" ContentType="application/vnd.openxmlformats-officedocument.presentationml.slide+xml"/>
  <Override PartName="/ppt/notesSlides/notesSlide13.xml" ContentType="application/vnd.openxmlformats-officedocument.presentationml.notesSlide+xml"/>
  <Override PartName="/ppt/slides/slide21.xml" ContentType="application/vnd.openxmlformats-officedocument.presentationml.slide+xml"/>
  <Override PartName="/ppt/notesSlides/notesSlide21.xml" ContentType="application/vnd.openxmlformats-officedocument.presentationml.notesSlide+xml"/>
  <Override PartName="/ppt/slides/slide29.xml" ContentType="application/vnd.openxmlformats-officedocument.presentationml.slide+xml"/>
  <Override PartName="/ppt/notesSlides/notesSlide29.xml" ContentType="application/vnd.openxmlformats-officedocument.presentationml.notesSlide+xml"/>
  <Override PartName="/ppt/slides/slide34.xml" ContentType="application/vnd.openxmlformats-officedocument.presentationml.slide+xml"/>
  <Override PartName="/ppt/notesSlides/notesSlide33.xml" ContentType="application/vnd.openxmlformats-officedocument.presentationml.notesSlide+xml"/>
  <Override PartName="/ppt/slides/slide42.xml" ContentType="application/vnd.openxmlformats-officedocument.presentationml.slide+xml"/>
  <Override PartName="/ppt/slides/slide16.xml" ContentType="application/vnd.openxmlformats-officedocument.presentationml.slide+xml"/>
  <Override PartName="/ppt/notesSlides/notesSlide16.xml" ContentType="application/vnd.openxmlformats-officedocument.presentationml.notesSlide+xml"/>
  <Override PartName="/ppt/slides/slide37.xml" ContentType="application/vnd.openxmlformats-officedocument.presentationml.slide+xml"/>
  <Override PartName="/ppt/notesSlides/notesSlide36.xml" ContentType="application/vnd.openxmlformats-officedocument.presentationml.notesSlide+xml"/>
  <Override PartName="/ppt/changesInfos/changesInfo1.xml" ContentType="application/vnd.ms-powerpoint.changesinfo+xml"/>
  <Override PartName="/customXml/item1.xml" ContentType="application/xml"/>
  <Override PartName="/customXml/itemProps1.xml" ContentType="application/vnd.openxmlformats-officedocument.customXmlProperties+xml"/>
  <Override PartName="/ppt/slides/slide2.xml" ContentType="application/vnd.openxmlformats-officedocument.presentationml.slide+xml"/>
  <Override PartName="/ppt/notesSlides/notesSlide2.xml" ContentType="application/vnd.openxmlformats-officedocument.presentationml.notesSlide+xml"/>
  <Override PartName="/ppt/slides/slide11.xml" ContentType="application/vnd.openxmlformats-officedocument.presentationml.slide+xml"/>
  <Override PartName="/ppt/diagrams/data2.xml" ContentType="application/vnd.openxmlformats-officedocument.drawingml.diagramData+xml"/>
  <Override PartName="/ppt/diagrams/drawing2.xml" ContentType="application/vnd.ms-office.drawingml.diagramDrawing+xml"/>
  <Override PartName="/ppt/notesSlides/notesSlide11.xml" ContentType="application/vnd.openxmlformats-officedocument.presentationml.notesSlide+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slides/slide19.xml" ContentType="application/vnd.openxmlformats-officedocument.presentationml.slide+xml"/>
  <Override PartName="/ppt/notesSlides/notesSlide19.xml" ContentType="application/vnd.openxmlformats-officedocument.presentationml.notesSlide+xml"/>
  <Override PartName="/ppt/slides/slide24.xml" ContentType="application/vnd.openxmlformats-officedocument.presentationml.slide+xml"/>
  <Override PartName="/ppt/notesSlides/notesSlide24.xml" ContentType="application/vnd.openxmlformats-officedocument.presentationml.notesSlide+xml"/>
  <Override PartName="/ppt/slides/slide32.xml" ContentType="application/vnd.openxmlformats-officedocument.presentationml.slide+xml"/>
  <Override PartName="/ppt/notesSlides/notesSlide31.xml" ContentType="application/vnd.openxmlformats-officedocument.presentationml.notesSlide+xml"/>
  <Override PartName="/ppt/handoutMasters/handoutMaster1.xml" ContentType="application/vnd.openxmlformats-officedocument.presentationml.handoutMaster+xml"/>
  <Override PartName="/ppt/theme/theme3.xml" ContentType="application/vnd.openxmlformats-officedocument.theme+xml"/>
  <Override PartName="/docProps/custom.xml" ContentType="application/vnd.openxmlformats-officedocument.custom-properties+xml"/>
  <Override PartName="/docProps/app.xml" ContentType="application/vnd.openxmlformats-officedocument.extended-properties+xml"/>
</Types>
</file>

<file path=_rels/.rels>&#65279;<?xml version="1.0" encoding="utf-8"?><Relationships xmlns="http://schemas.openxmlformats.org/package/2006/relationships"><Relationship Type="http://schemas.openxmlformats.org/package/2006/relationships/metadata/core-properties" Target="/docProps/core.xml" Id="rId3" /><Relationship Type="http://schemas.openxmlformats.org/package/2006/relationships/metadata/thumbnail" Target="/docProps/thumbnail.jpeg" Id="rId2" /><Relationship Type="http://schemas.openxmlformats.org/officeDocument/2006/relationships/officeDocument" Target="/ppt/presentation.xml" Id="rId1" /><Relationship Type="http://schemas.openxmlformats.org/officeDocument/2006/relationships/custom-properties" Target="/docProps/custom.xml" Id="rId5" /><Relationship Type="http://schemas.openxmlformats.org/officeDocument/2006/relationships/extended-properties" Target="/docProps/app.xml" Id="rId4" /></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handoutMasterIdLst>
    <p:handoutMasterId r:id="rId49"/>
  </p:handoutMasterIdLst>
  <p:sldIdLst>
    <p:sldId id="306" r:id="rId5"/>
    <p:sldId id="287" r:id="rId6"/>
    <p:sldId id="292" r:id="rId7"/>
    <p:sldId id="260" r:id="rId8"/>
    <p:sldId id="261" r:id="rId9"/>
    <p:sldId id="262" r:id="rId10"/>
    <p:sldId id="293" r:id="rId11"/>
    <p:sldId id="294" r:id="rId12"/>
    <p:sldId id="263" r:id="rId13"/>
    <p:sldId id="288" r:id="rId14"/>
    <p:sldId id="270" r:id="rId15"/>
    <p:sldId id="297" r:id="rId16"/>
    <p:sldId id="298" r:id="rId17"/>
    <p:sldId id="289" r:id="rId18"/>
    <p:sldId id="271" r:id="rId19"/>
    <p:sldId id="265" r:id="rId20"/>
    <p:sldId id="264" r:id="rId21"/>
    <p:sldId id="273" r:id="rId22"/>
    <p:sldId id="296" r:id="rId23"/>
    <p:sldId id="272" r:id="rId24"/>
    <p:sldId id="267" r:id="rId25"/>
    <p:sldId id="301" r:id="rId26"/>
    <p:sldId id="299" r:id="rId27"/>
    <p:sldId id="302" r:id="rId28"/>
    <p:sldId id="274" r:id="rId29"/>
    <p:sldId id="269" r:id="rId30"/>
    <p:sldId id="290" r:id="rId31"/>
    <p:sldId id="277" r:id="rId32"/>
    <p:sldId id="276" r:id="rId33"/>
    <p:sldId id="303" r:id="rId34"/>
    <p:sldId id="282" r:id="rId35"/>
    <p:sldId id="280" r:id="rId36"/>
    <p:sldId id="291" r:id="rId37"/>
    <p:sldId id="284" r:id="rId38"/>
    <p:sldId id="283" r:id="rId39"/>
    <p:sldId id="304" r:id="rId40"/>
    <p:sldId id="281" r:id="rId41"/>
    <p:sldId id="286" r:id="rId42"/>
    <p:sldId id="278" r:id="rId43"/>
    <p:sldId id="279" r:id="rId44"/>
    <p:sldId id="300" r:id="rId45"/>
    <p:sldId id="308" r:id="rId46"/>
    <p:sldId id="28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F8EE52-3500-FB6F-591D-CCD1354CDA0F}" name="Kerr, Anita" initials="KA" userId="S::anikerr@siue.edu::ba4a0271-541b-42b5-845d-1ca9dbf861a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E0E"/>
    <a:srgbClr val="70FF6E"/>
    <a:srgbClr val="FFC000"/>
    <a:srgbClr val="F29333"/>
    <a:srgbClr val="ED8A26"/>
    <a:srgbClr val="ED980E"/>
    <a:srgbClr val="A3F7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770842-E29A-DFE1-03D7-A45DB50097A8}" v="2" dt="2025-08-18T17:59:50.607"/>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51" autoAdjust="0"/>
    <p:restoredTop sz="92733" autoAdjust="0"/>
  </p:normalViewPr>
  <p:slideViewPr>
    <p:cSldViewPr snapToGrid="0">
      <p:cViewPr varScale="1">
        <p:scale>
          <a:sx n="82" d="100"/>
          <a:sy n="82" d="100"/>
        </p:scale>
        <p:origin x="924" y="96"/>
      </p:cViewPr>
      <p:guideLst/>
    </p:cSldViewPr>
  </p:slideViewPr>
  <p:notesTextViewPr>
    <p:cViewPr>
      <p:scale>
        <a:sx n="153" d="100"/>
        <a:sy n="153" d="100"/>
      </p:scale>
      <p:origin x="0" y="0"/>
    </p:cViewPr>
  </p:notesTextViewPr>
  <p:notesViewPr>
    <p:cSldViewPr snapToGrid="0">
      <p:cViewPr varScale="1">
        <p:scale>
          <a:sx n="65" d="100"/>
          <a:sy n="65" d="100"/>
        </p:scale>
        <p:origin x="2784" y="48"/>
      </p:cViewPr>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ppt/slides/slide9.xml" Id="rId13" /><Relationship Type="http://schemas.openxmlformats.org/officeDocument/2006/relationships/slide" Target="/ppt/slides/slide14.xml" Id="rId18" /><Relationship Type="http://schemas.openxmlformats.org/officeDocument/2006/relationships/slide" Target="/ppt/slides/slide22.xml" Id="rId26" /><Relationship Type="http://schemas.openxmlformats.org/officeDocument/2006/relationships/slide" Target="/ppt/slides/slide35.xml" Id="rId39" /><Relationship Type="http://schemas.openxmlformats.org/officeDocument/2006/relationships/slide" Target="/ppt/slides/slide17.xml" Id="rId21" /><Relationship Type="http://schemas.openxmlformats.org/officeDocument/2006/relationships/slide" Target="/ppt/slides/slide30.xml" Id="rId34" /><Relationship Type="http://schemas.openxmlformats.org/officeDocument/2006/relationships/slide" Target="/ppt/slides/slide38.xml" Id="rId42" /><Relationship Type="http://schemas.openxmlformats.org/officeDocument/2006/relationships/slide" Target="/ppt/slides/slide43.xml" Id="rId47" /><Relationship Type="http://schemas.openxmlformats.org/officeDocument/2006/relationships/presProps" Target="/ppt/presProps.xml" Id="rId50" /><Relationship Type="http://schemas.microsoft.com/office/2015/10/relationships/revisionInfo" Target="/ppt/revisionInfo.xml" Id="rId55" /><Relationship Type="http://schemas.openxmlformats.org/officeDocument/2006/relationships/slide" Target="/ppt/slides/slide3.xml" Id="rId7" /><Relationship Type="http://schemas.openxmlformats.org/officeDocument/2006/relationships/customXml" Target="/customXml/item2.xml" Id="rId2" /><Relationship Type="http://schemas.openxmlformats.org/officeDocument/2006/relationships/slide" Target="/ppt/slides/slide12.xml" Id="rId16" /><Relationship Type="http://schemas.openxmlformats.org/officeDocument/2006/relationships/slide" Target="/ppt/slides/slide25.xml" Id="rId29" /><Relationship Type="http://schemas.openxmlformats.org/officeDocument/2006/relationships/slide" Target="/ppt/slides/slide7.xml" Id="rId11" /><Relationship Type="http://schemas.openxmlformats.org/officeDocument/2006/relationships/slide" Target="/ppt/slides/slide20.xml" Id="rId24" /><Relationship Type="http://schemas.openxmlformats.org/officeDocument/2006/relationships/slide" Target="/ppt/slides/slide28.xml" Id="rId32" /><Relationship Type="http://schemas.openxmlformats.org/officeDocument/2006/relationships/slide" Target="/ppt/slides/slide33.xml" Id="rId37" /><Relationship Type="http://schemas.openxmlformats.org/officeDocument/2006/relationships/slide" Target="/ppt/slides/slide36.xml" Id="rId40" /><Relationship Type="http://schemas.openxmlformats.org/officeDocument/2006/relationships/slide" Target="/ppt/slides/slide41.xml" Id="rId45" /><Relationship Type="http://schemas.openxmlformats.org/officeDocument/2006/relationships/tableStyles" Target="/ppt/tableStyles.xml" Id="rId53" /><Relationship Type="http://schemas.openxmlformats.org/officeDocument/2006/relationships/slide" Target="/ppt/slides/slide1.xml" Id="rId5" /><Relationship Type="http://schemas.openxmlformats.org/officeDocument/2006/relationships/slide" Target="/ppt/slides/slide6.xml" Id="rId10" /><Relationship Type="http://schemas.openxmlformats.org/officeDocument/2006/relationships/slide" Target="/ppt/slides/slide15.xml" Id="rId19" /><Relationship Type="http://schemas.openxmlformats.org/officeDocument/2006/relationships/slide" Target="/ppt/slides/slide27.xml" Id="rId31" /><Relationship Type="http://schemas.openxmlformats.org/officeDocument/2006/relationships/slide" Target="/ppt/slides/slide40.xml" Id="rId44" /><Relationship Type="http://schemas.openxmlformats.org/officeDocument/2006/relationships/theme" Target="/ppt/theme/theme1.xml" Id="rId52" /><Relationship Type="http://schemas.openxmlformats.org/officeDocument/2006/relationships/slideMaster" Target="/ppt/slideMasters/slideMaster1.xml" Id="rId4" /><Relationship Type="http://schemas.openxmlformats.org/officeDocument/2006/relationships/slide" Target="/ppt/slides/slide5.xml" Id="rId9" /><Relationship Type="http://schemas.openxmlformats.org/officeDocument/2006/relationships/slide" Target="/ppt/slides/slide10.xml" Id="rId14" /><Relationship Type="http://schemas.openxmlformats.org/officeDocument/2006/relationships/slide" Target="/ppt/slides/slide18.xml" Id="rId22" /><Relationship Type="http://schemas.openxmlformats.org/officeDocument/2006/relationships/slide" Target="/ppt/slides/slide23.xml" Id="rId27" /><Relationship Type="http://schemas.openxmlformats.org/officeDocument/2006/relationships/slide" Target="/ppt/slides/slide26.xml" Id="rId30" /><Relationship Type="http://schemas.openxmlformats.org/officeDocument/2006/relationships/slide" Target="/ppt/slides/slide31.xml" Id="rId35" /><Relationship Type="http://schemas.openxmlformats.org/officeDocument/2006/relationships/slide" Target="/ppt/slides/slide39.xml" Id="rId43" /><Relationship Type="http://schemas.openxmlformats.org/officeDocument/2006/relationships/notesMaster" Target="/ppt/notesMasters/notesMaster1.xml" Id="rId48" /><Relationship Type="http://schemas.microsoft.com/office/2018/10/relationships/authors" Target="/ppt/authors.xml" Id="rId56" /><Relationship Type="http://schemas.openxmlformats.org/officeDocument/2006/relationships/slide" Target="/ppt/slides/slide4.xml" Id="rId8" /><Relationship Type="http://schemas.openxmlformats.org/officeDocument/2006/relationships/viewProps" Target="/ppt/viewProps.xml" Id="rId51" /><Relationship Type="http://schemas.openxmlformats.org/officeDocument/2006/relationships/customXml" Target="/customXml/item3.xml" Id="rId3" /><Relationship Type="http://schemas.openxmlformats.org/officeDocument/2006/relationships/slide" Target="/ppt/slides/slide8.xml" Id="rId12" /><Relationship Type="http://schemas.openxmlformats.org/officeDocument/2006/relationships/slide" Target="/ppt/slides/slide13.xml" Id="rId17" /><Relationship Type="http://schemas.openxmlformats.org/officeDocument/2006/relationships/slide" Target="/ppt/slides/slide21.xml" Id="rId25" /><Relationship Type="http://schemas.openxmlformats.org/officeDocument/2006/relationships/slide" Target="/ppt/slides/slide29.xml" Id="rId33" /><Relationship Type="http://schemas.openxmlformats.org/officeDocument/2006/relationships/slide" Target="/ppt/slides/slide34.xml" Id="rId38" /><Relationship Type="http://schemas.openxmlformats.org/officeDocument/2006/relationships/slide" Target="/ppt/slides/slide42.xml" Id="rId46" /><Relationship Type="http://schemas.openxmlformats.org/officeDocument/2006/relationships/slide" Target="/ppt/slides/slide16.xml" Id="rId20" /><Relationship Type="http://schemas.openxmlformats.org/officeDocument/2006/relationships/slide" Target="/ppt/slides/slide37.xml" Id="rId41" /><Relationship Type="http://schemas.microsoft.com/office/2016/11/relationships/changesInfo" Target="/ppt/changesInfos/changesInfo1.xml" Id="rId54" /><Relationship Type="http://schemas.openxmlformats.org/officeDocument/2006/relationships/customXml" Target="/customXml/item1.xml" Id="rId1" /><Relationship Type="http://schemas.openxmlformats.org/officeDocument/2006/relationships/slide" Target="/ppt/slides/slide2.xml" Id="rId6" /><Relationship Type="http://schemas.openxmlformats.org/officeDocument/2006/relationships/slide" Target="/ppt/slides/slide11.xml" Id="rId15" /><Relationship Type="http://schemas.openxmlformats.org/officeDocument/2006/relationships/slide" Target="/ppt/slides/slide19.xml" Id="rId23" /><Relationship Type="http://schemas.openxmlformats.org/officeDocument/2006/relationships/slide" Target="/ppt/slides/slide24.xml" Id="rId28" /><Relationship Type="http://schemas.openxmlformats.org/officeDocument/2006/relationships/slide" Target="/ppt/slides/slide32.xml" Id="rId36" /><Relationship Type="http://schemas.openxmlformats.org/officeDocument/2006/relationships/handoutMaster" Target="/ppt/handoutMasters/handoutMaster1.xml" Id="rId49" /></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ca Guthrie" userId="S::monica.guthrie@pearson.com::c0fc408c-839f-429d-bba8-a92d88ccccac" providerId="AD" clId="Web-{711BE195-73ED-ECE0-FC0B-B1D1E2BBDA90}"/>
    <pc:docChg chg="modSld">
      <pc:chgData name="Monica Guthrie" userId="S::monica.guthrie@pearson.com::c0fc408c-839f-429d-bba8-a92d88ccccac" providerId="AD" clId="Web-{711BE195-73ED-ECE0-FC0B-B1D1E2BBDA90}" dt="2025-08-14T19:49:43.030" v="0"/>
      <pc:docMkLst>
        <pc:docMk/>
      </pc:docMkLst>
      <pc:sldChg chg="addSp">
        <pc:chgData name="Monica Guthrie" userId="S::monica.guthrie@pearson.com::c0fc408c-839f-429d-bba8-a92d88ccccac" providerId="AD" clId="Web-{711BE195-73ED-ECE0-FC0B-B1D1E2BBDA90}" dt="2025-08-14T19:49:43.030" v="0"/>
        <pc:sldMkLst>
          <pc:docMk/>
          <pc:sldMk cId="4083366582" sldId="306"/>
        </pc:sldMkLst>
      </pc:sldChg>
    </pc:docChg>
  </pc:docChgLst>
  <pc:docChgLst>
    <pc:chgData name="Monica Guthrie" userId="S::monica.guthrie@pearson.com::c0fc408c-839f-429d-bba8-a92d88ccccac" providerId="AD" clId="Web-{8B770842-E29A-DFE1-03D7-A45DB50097A8}"/>
    <pc:docChg chg="modSld">
      <pc:chgData name="Monica Guthrie" userId="S::monica.guthrie@pearson.com::c0fc408c-839f-429d-bba8-a92d88ccccac" providerId="AD" clId="Web-{8B770842-E29A-DFE1-03D7-A45DB50097A8}" dt="2025-08-18T17:59:50.607" v="1"/>
      <pc:docMkLst>
        <pc:docMk/>
      </pc:docMkLst>
      <pc:sldChg chg="addSp delSp">
        <pc:chgData name="Monica Guthrie" userId="S::monica.guthrie@pearson.com::c0fc408c-839f-429d-bba8-a92d88ccccac" providerId="AD" clId="Web-{8B770842-E29A-DFE1-03D7-A45DB50097A8}" dt="2025-08-18T17:59:50.607" v="1"/>
        <pc:sldMkLst>
          <pc:docMk/>
          <pc:sldMk cId="4083366582" sldId="306"/>
        </pc:sldMkLst>
        <pc:spChg chg="del">
          <ac:chgData name="Monica Guthrie" userId="S::monica.guthrie@pearson.com::c0fc408c-839f-429d-bba8-a92d88ccccac" providerId="AD" clId="Web-{8B770842-E29A-DFE1-03D7-A45DB50097A8}" dt="2025-08-18T17:59:48.482" v="0"/>
          <ac:spMkLst>
            <pc:docMk/>
            <pc:sldMk cId="4083366582" sldId="306"/>
            <ac:spMk id="4" creationId="{79871222-9E2E-4716-A8EF-3ABB90124BE6}"/>
          </ac:spMkLst>
        </pc:spChg>
        <pc:spChg chg="add">
          <ac:chgData name="Monica Guthrie" userId="S::monica.guthrie@pearson.com::c0fc408c-839f-429d-bba8-a92d88ccccac" providerId="AD" clId="Web-{8B770842-E29A-DFE1-03D7-A45DB50097A8}" dt="2025-08-18T17:59:50.607" v="1"/>
          <ac:spMkLst>
            <pc:docMk/>
            <pc:sldMk cId="4083366582" sldId="306"/>
            <ac:spMk id="5" creationId="{79871222-9E2E-4716-A8EF-3ABB90124BE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9055CF-8DEB-4A02-949A-DE72B6AC5D37}" type="doc">
      <dgm:prSet loTypeId="urn:microsoft.com/office/officeart/2005/8/layout/hList6" loCatId="list" qsTypeId="urn:microsoft.com/office/officeart/2005/8/quickstyle/simple3" qsCatId="simple" csTypeId="urn:microsoft.com/office/officeart/2005/8/colors/accent1_2" csCatId="accent1" phldr="1"/>
      <dgm:spPr/>
      <dgm:t>
        <a:bodyPr/>
        <a:lstStyle/>
        <a:p>
          <a:endParaRPr lang="en-US"/>
        </a:p>
      </dgm:t>
    </dgm:pt>
    <dgm:pt modelId="{082E8A29-955A-4C7C-A174-3E9DCD4DC89B}">
      <dgm:prSet phldrT="[Text]"/>
      <dgm:spPr/>
      <dgm:t>
        <a:bodyPr/>
        <a:lstStyle/>
        <a:p>
          <a:r>
            <a:rPr lang="en-US" sz="2200" u="sng" dirty="0">
              <a:solidFill>
                <a:schemeClr val="accent4">
                  <a:lumMod val="75000"/>
                </a:schemeClr>
              </a:solidFill>
            </a:rPr>
            <a:t>Language Arts</a:t>
          </a:r>
        </a:p>
      </dgm:t>
    </dgm:pt>
    <dgm:pt modelId="{BA7938E6-8DFA-40B7-B4C4-EACC6D85FC31}" type="parTrans" cxnId="{2986897A-7787-444F-B6C8-41F3823EF3C1}">
      <dgm:prSet/>
      <dgm:spPr/>
      <dgm:t>
        <a:bodyPr/>
        <a:lstStyle/>
        <a:p>
          <a:endParaRPr lang="en-US"/>
        </a:p>
      </dgm:t>
    </dgm:pt>
    <dgm:pt modelId="{C2176686-D23E-48EB-9D1B-1A1B46236638}" type="sibTrans" cxnId="{2986897A-7787-444F-B6C8-41F3823EF3C1}">
      <dgm:prSet/>
      <dgm:spPr/>
      <dgm:t>
        <a:bodyPr/>
        <a:lstStyle/>
        <a:p>
          <a:endParaRPr lang="en-US"/>
        </a:p>
      </dgm:t>
    </dgm:pt>
    <dgm:pt modelId="{97AFB725-9839-43BA-B026-0DD6AA03AD9C}">
      <dgm:prSet phldrT="[Text]" custT="1"/>
      <dgm:spPr/>
      <dgm:t>
        <a:bodyPr/>
        <a:lstStyle/>
        <a:p>
          <a:r>
            <a:rPr lang="en-US" sz="2000" b="1" dirty="0">
              <a:latin typeface="Calibri" panose="020F0502020204030204"/>
            </a:rPr>
            <a:t>Reading</a:t>
          </a:r>
          <a:r>
            <a:rPr lang="en-US" sz="2000" b="1" dirty="0"/>
            <a:t> strategies</a:t>
          </a:r>
        </a:p>
      </dgm:t>
    </dgm:pt>
    <dgm:pt modelId="{CC01022B-5039-457F-931E-79459E3C1DC4}" type="parTrans" cxnId="{97004F90-D1DB-4A84-A8AE-504DE1F07341}">
      <dgm:prSet/>
      <dgm:spPr/>
      <dgm:t>
        <a:bodyPr/>
        <a:lstStyle/>
        <a:p>
          <a:endParaRPr lang="en-US"/>
        </a:p>
      </dgm:t>
    </dgm:pt>
    <dgm:pt modelId="{D5C26250-A06D-4B41-BC14-92648809C21F}" type="sibTrans" cxnId="{97004F90-D1DB-4A84-A8AE-504DE1F07341}">
      <dgm:prSet/>
      <dgm:spPr/>
      <dgm:t>
        <a:bodyPr/>
        <a:lstStyle/>
        <a:p>
          <a:endParaRPr lang="en-US"/>
        </a:p>
      </dgm:t>
    </dgm:pt>
    <dgm:pt modelId="{B86124A4-14C7-49C7-A342-9B2C2B94980B}">
      <dgm:prSet phldrT="[Text]" custT="1"/>
      <dgm:spPr/>
      <dgm:t>
        <a:bodyPr/>
        <a:lstStyle/>
        <a:p>
          <a:r>
            <a:rPr lang="en-US" sz="2000" b="1" dirty="0">
              <a:latin typeface="Calibri" panose="020F0502020204030204"/>
            </a:rPr>
            <a:t>Writing</a:t>
          </a:r>
          <a:r>
            <a:rPr lang="en-US" sz="2000" b="1" dirty="0"/>
            <a:t> skills</a:t>
          </a:r>
        </a:p>
      </dgm:t>
    </dgm:pt>
    <dgm:pt modelId="{B2F6F8FA-C3EE-485C-BFEC-A81570DC47D8}" type="parTrans" cxnId="{508A9F6A-C4F1-4147-A5F6-B89293B446E8}">
      <dgm:prSet/>
      <dgm:spPr/>
      <dgm:t>
        <a:bodyPr/>
        <a:lstStyle/>
        <a:p>
          <a:endParaRPr lang="en-US"/>
        </a:p>
      </dgm:t>
    </dgm:pt>
    <dgm:pt modelId="{1114C752-8188-4E63-BFFC-E4081ACE9882}" type="sibTrans" cxnId="{508A9F6A-C4F1-4147-A5F6-B89293B446E8}">
      <dgm:prSet/>
      <dgm:spPr/>
      <dgm:t>
        <a:bodyPr/>
        <a:lstStyle/>
        <a:p>
          <a:endParaRPr lang="en-US"/>
        </a:p>
      </dgm:t>
    </dgm:pt>
    <dgm:pt modelId="{B6E26FFC-9977-4BBC-BEC7-3D6B63754E52}">
      <dgm:prSet phldrT="[Text]"/>
      <dgm:spPr/>
      <dgm:t>
        <a:bodyPr/>
        <a:lstStyle/>
        <a:p>
          <a:r>
            <a:rPr lang="en-US" sz="2200" u="sng" dirty="0">
              <a:solidFill>
                <a:schemeClr val="accent3"/>
              </a:solidFill>
            </a:rPr>
            <a:t>Social Studies</a:t>
          </a:r>
        </a:p>
      </dgm:t>
    </dgm:pt>
    <dgm:pt modelId="{5CEFBD89-2F4F-4B51-A98A-0F3C86494166}" type="parTrans" cxnId="{17E73148-9C08-4999-B21E-F3C5A0E3FC0C}">
      <dgm:prSet/>
      <dgm:spPr/>
      <dgm:t>
        <a:bodyPr/>
        <a:lstStyle/>
        <a:p>
          <a:endParaRPr lang="en-US"/>
        </a:p>
      </dgm:t>
    </dgm:pt>
    <dgm:pt modelId="{48634C00-2335-4923-9072-EB7482323D9C}" type="sibTrans" cxnId="{17E73148-9C08-4999-B21E-F3C5A0E3FC0C}">
      <dgm:prSet/>
      <dgm:spPr/>
      <dgm:t>
        <a:bodyPr/>
        <a:lstStyle/>
        <a:p>
          <a:endParaRPr lang="en-US"/>
        </a:p>
      </dgm:t>
    </dgm:pt>
    <dgm:pt modelId="{CBCC21F5-552F-4D39-812E-6FCD4A366F58}">
      <dgm:prSet phldrT="[Text]" custT="1"/>
      <dgm:spPr/>
      <dgm:t>
        <a:bodyPr/>
        <a:lstStyle/>
        <a:p>
          <a:pPr rtl="0"/>
          <a:r>
            <a:rPr lang="en-US" sz="2000" b="1" dirty="0">
              <a:latin typeface="Calibri" panose="020F0502020204030204"/>
            </a:rPr>
            <a:t>Civics &amp; government</a:t>
          </a:r>
          <a:endParaRPr lang="en-US" sz="2000" b="1" dirty="0"/>
        </a:p>
      </dgm:t>
    </dgm:pt>
    <dgm:pt modelId="{4A973A1C-85F1-4969-A536-D29940229E2C}" type="parTrans" cxnId="{3C41F2E0-4620-40B4-9857-68872B278EFB}">
      <dgm:prSet/>
      <dgm:spPr/>
      <dgm:t>
        <a:bodyPr/>
        <a:lstStyle/>
        <a:p>
          <a:endParaRPr lang="en-US"/>
        </a:p>
      </dgm:t>
    </dgm:pt>
    <dgm:pt modelId="{3640B940-6901-481F-ADF7-6B77DEEED764}" type="sibTrans" cxnId="{3C41F2E0-4620-40B4-9857-68872B278EFB}">
      <dgm:prSet/>
      <dgm:spPr/>
      <dgm:t>
        <a:bodyPr/>
        <a:lstStyle/>
        <a:p>
          <a:endParaRPr lang="en-US"/>
        </a:p>
      </dgm:t>
    </dgm:pt>
    <dgm:pt modelId="{62831651-7C26-466C-BAA4-31EA8D14E47A}">
      <dgm:prSet phldrT="[Text]" custT="1"/>
      <dgm:spPr/>
      <dgm:t>
        <a:bodyPr/>
        <a:lstStyle/>
        <a:p>
          <a:r>
            <a:rPr lang="en-US" sz="2000" b="1" dirty="0">
              <a:latin typeface="Calibri" panose="020F0502020204030204"/>
            </a:rPr>
            <a:t>Thousands</a:t>
          </a:r>
          <a:r>
            <a:rPr lang="en-US" sz="2000" b="1" dirty="0"/>
            <a:t> of years of human history</a:t>
          </a:r>
        </a:p>
      </dgm:t>
    </dgm:pt>
    <dgm:pt modelId="{0F3EB6E4-07A5-4199-9C2F-8B91F53579FE}" type="parTrans" cxnId="{59DDA576-1BA9-49E8-9D1D-361FF667A19A}">
      <dgm:prSet/>
      <dgm:spPr/>
      <dgm:t>
        <a:bodyPr/>
        <a:lstStyle/>
        <a:p>
          <a:endParaRPr lang="en-US"/>
        </a:p>
      </dgm:t>
    </dgm:pt>
    <dgm:pt modelId="{0D19FA60-5F9C-420B-AD2F-A0656A7F0783}" type="sibTrans" cxnId="{59DDA576-1BA9-49E8-9D1D-361FF667A19A}">
      <dgm:prSet/>
      <dgm:spPr/>
      <dgm:t>
        <a:bodyPr/>
        <a:lstStyle/>
        <a:p>
          <a:endParaRPr lang="en-US"/>
        </a:p>
      </dgm:t>
    </dgm:pt>
    <dgm:pt modelId="{6D0E5D9F-7263-4526-A227-51301233F549}">
      <dgm:prSet phldrT="[Text]" custT="1"/>
      <dgm:spPr/>
      <dgm:t>
        <a:bodyPr/>
        <a:lstStyle/>
        <a:p>
          <a:r>
            <a:rPr lang="en-US" sz="2000" u="sng" dirty="0">
              <a:solidFill>
                <a:schemeClr val="accent1">
                  <a:lumMod val="50000"/>
                </a:schemeClr>
              </a:solidFill>
            </a:rPr>
            <a:t>Science</a:t>
          </a:r>
        </a:p>
      </dgm:t>
    </dgm:pt>
    <dgm:pt modelId="{23416D07-25F8-426C-BC65-639E6BCF4D6D}" type="parTrans" cxnId="{C8C462C6-33A3-4E8B-91FE-36DBE92F1C4A}">
      <dgm:prSet/>
      <dgm:spPr/>
      <dgm:t>
        <a:bodyPr/>
        <a:lstStyle/>
        <a:p>
          <a:endParaRPr lang="en-US"/>
        </a:p>
      </dgm:t>
    </dgm:pt>
    <dgm:pt modelId="{DE289E29-1989-4D8E-8AA6-F030105B3F13}" type="sibTrans" cxnId="{C8C462C6-33A3-4E8B-91FE-36DBE92F1C4A}">
      <dgm:prSet/>
      <dgm:spPr/>
      <dgm:t>
        <a:bodyPr/>
        <a:lstStyle/>
        <a:p>
          <a:endParaRPr lang="en-US"/>
        </a:p>
      </dgm:t>
    </dgm:pt>
    <dgm:pt modelId="{357008B7-F3FD-489F-A410-81C9A9EFE4DA}">
      <dgm:prSet phldrT="[Text]" custT="1"/>
      <dgm:spPr/>
      <dgm:t>
        <a:bodyPr/>
        <a:lstStyle/>
        <a:p>
          <a:r>
            <a:rPr lang="en-US" sz="1800" b="1" dirty="0">
              <a:latin typeface="Calibri" panose="020F0502020204030204"/>
            </a:rPr>
            <a:t>Biology</a:t>
          </a:r>
          <a:r>
            <a:rPr lang="en-US" sz="1800" b="1" dirty="0"/>
            <a:t>, physics, chemistry, earth science, life science</a:t>
          </a:r>
        </a:p>
      </dgm:t>
    </dgm:pt>
    <dgm:pt modelId="{87BC108C-4915-4A4B-8565-E4BD28BA3C35}" type="sibTrans" cxnId="{8910F93B-7180-4A52-9856-879D102D33F8}">
      <dgm:prSet/>
      <dgm:spPr/>
      <dgm:t>
        <a:bodyPr/>
        <a:lstStyle/>
        <a:p>
          <a:endParaRPr lang="en-US"/>
        </a:p>
      </dgm:t>
    </dgm:pt>
    <dgm:pt modelId="{ED5EFE54-4C6D-4A88-939B-CE66C6668425}" type="parTrans" cxnId="{8910F93B-7180-4A52-9856-879D102D33F8}">
      <dgm:prSet/>
      <dgm:spPr/>
      <dgm:t>
        <a:bodyPr/>
        <a:lstStyle/>
        <a:p>
          <a:endParaRPr lang="en-US"/>
        </a:p>
      </dgm:t>
    </dgm:pt>
    <dgm:pt modelId="{541CC78E-330C-48FD-A954-D7A1912D0B5D}">
      <dgm:prSet/>
      <dgm:spPr/>
      <dgm:t>
        <a:bodyPr/>
        <a:lstStyle/>
        <a:p>
          <a:r>
            <a:rPr lang="en-US" u="sng" dirty="0">
              <a:solidFill>
                <a:srgbClr val="7030A0"/>
              </a:solidFill>
            </a:rPr>
            <a:t>Workplace and Career Readiness</a:t>
          </a:r>
        </a:p>
        <a:p>
          <a:r>
            <a:rPr lang="en-US" u="sng" dirty="0">
              <a:solidFill>
                <a:srgbClr val="FF0000"/>
              </a:solidFill>
            </a:rPr>
            <a:t>Technology</a:t>
          </a:r>
        </a:p>
        <a:p>
          <a:r>
            <a:rPr lang="en-US" u="sng" dirty="0">
              <a:solidFill>
                <a:srgbClr val="00B050"/>
              </a:solidFill>
            </a:rPr>
            <a:t>Soft Skills</a:t>
          </a:r>
        </a:p>
        <a:p>
          <a:r>
            <a:rPr lang="en-US" u="sng" dirty="0">
              <a:solidFill>
                <a:srgbClr val="0070C0"/>
              </a:solidFill>
            </a:rPr>
            <a:t>Content for Career Pathways</a:t>
          </a:r>
        </a:p>
      </dgm:t>
    </dgm:pt>
    <dgm:pt modelId="{A0039AD3-7613-4D4B-B43F-80A88837972A}" type="parTrans" cxnId="{6C134ED6-3330-486E-9175-43B3B80CF1DC}">
      <dgm:prSet/>
      <dgm:spPr/>
      <dgm:t>
        <a:bodyPr/>
        <a:lstStyle/>
        <a:p>
          <a:endParaRPr lang="en-US"/>
        </a:p>
      </dgm:t>
    </dgm:pt>
    <dgm:pt modelId="{3EE2902A-E319-4348-8BBF-089BAC0B2274}" type="sibTrans" cxnId="{6C134ED6-3330-486E-9175-43B3B80CF1DC}">
      <dgm:prSet/>
      <dgm:spPr/>
      <dgm:t>
        <a:bodyPr/>
        <a:lstStyle/>
        <a:p>
          <a:endParaRPr lang="en-US"/>
        </a:p>
      </dgm:t>
    </dgm:pt>
    <dgm:pt modelId="{BC968ECB-6DCB-46DA-BAC7-94524FA14024}">
      <dgm:prSet phldrT="[Text]" custT="1"/>
      <dgm:spPr/>
      <dgm:t>
        <a:bodyPr/>
        <a:lstStyle/>
        <a:p>
          <a:r>
            <a:rPr lang="en-US" sz="2000" b="1" dirty="0">
              <a:latin typeface="Calibri" panose="020F0502020204030204"/>
            </a:rPr>
            <a:t>Interpret</a:t>
          </a:r>
          <a:r>
            <a:rPr lang="en-US" sz="2000" b="1" dirty="0"/>
            <a:t> word problems</a:t>
          </a:r>
        </a:p>
      </dgm:t>
    </dgm:pt>
    <dgm:pt modelId="{C8156F84-EC74-4BA7-98F4-F51EBFD01AFD}" type="parTrans" cxnId="{D350A215-14C1-464C-A1B6-4BBC39582A6E}">
      <dgm:prSet/>
      <dgm:spPr/>
      <dgm:t>
        <a:bodyPr/>
        <a:lstStyle/>
        <a:p>
          <a:endParaRPr lang="en-US"/>
        </a:p>
      </dgm:t>
    </dgm:pt>
    <dgm:pt modelId="{EDD48E3E-71F5-4361-8C69-13B194A419E2}" type="sibTrans" cxnId="{D350A215-14C1-464C-A1B6-4BBC39582A6E}">
      <dgm:prSet/>
      <dgm:spPr/>
      <dgm:t>
        <a:bodyPr/>
        <a:lstStyle/>
        <a:p>
          <a:endParaRPr lang="en-US"/>
        </a:p>
      </dgm:t>
    </dgm:pt>
    <dgm:pt modelId="{B773DD62-22B0-4784-8B44-23AEB1662093}">
      <dgm:prSet phldrT="[Text]" custT="1"/>
      <dgm:spPr/>
      <dgm:t>
        <a:bodyPr/>
        <a:lstStyle/>
        <a:p>
          <a:r>
            <a:rPr lang="en-US" sz="2000" b="1" dirty="0">
              <a:latin typeface="Calibri" panose="020F0502020204030204"/>
            </a:rPr>
            <a:t>Numeracy</a:t>
          </a:r>
          <a:r>
            <a:rPr lang="en-US" sz="2000" b="1" dirty="0"/>
            <a:t>, algebra, geometry</a:t>
          </a:r>
        </a:p>
      </dgm:t>
    </dgm:pt>
    <dgm:pt modelId="{D2C7DA53-1DFD-4FBC-8E6B-4422FE4CD9EF}" type="parTrans" cxnId="{B232B434-CFF2-4629-98D0-8FF305CC8B64}">
      <dgm:prSet/>
      <dgm:spPr/>
      <dgm:t>
        <a:bodyPr/>
        <a:lstStyle/>
        <a:p>
          <a:endParaRPr lang="en-US"/>
        </a:p>
      </dgm:t>
    </dgm:pt>
    <dgm:pt modelId="{2625CD49-46FC-4768-B028-818CA2D74D41}" type="sibTrans" cxnId="{B232B434-CFF2-4629-98D0-8FF305CC8B64}">
      <dgm:prSet/>
      <dgm:spPr/>
      <dgm:t>
        <a:bodyPr/>
        <a:lstStyle/>
        <a:p>
          <a:endParaRPr lang="en-US"/>
        </a:p>
      </dgm:t>
    </dgm:pt>
    <dgm:pt modelId="{6F5D9DE4-E7E3-4BE4-B421-C1FF5FBAA721}">
      <dgm:prSet phldrT="[Text]" custT="1"/>
      <dgm:spPr/>
      <dgm:t>
        <a:bodyPr/>
        <a:lstStyle/>
        <a:p>
          <a:r>
            <a:rPr lang="en-US" sz="2000" b="1" dirty="0"/>
            <a:t>Teach a little Shakespeare</a:t>
          </a:r>
        </a:p>
      </dgm:t>
    </dgm:pt>
    <dgm:pt modelId="{C9A2D040-846A-4B07-BF88-7C748BB7539A}" type="parTrans" cxnId="{5784AB10-551B-405C-9013-5733A540256F}">
      <dgm:prSet/>
      <dgm:spPr/>
      <dgm:t>
        <a:bodyPr/>
        <a:lstStyle/>
        <a:p>
          <a:endParaRPr lang="en-US"/>
        </a:p>
      </dgm:t>
    </dgm:pt>
    <dgm:pt modelId="{0D07A2A9-AEA4-4AAF-8F3D-9D8B3CCC08CB}" type="sibTrans" cxnId="{5784AB10-551B-405C-9013-5733A540256F}">
      <dgm:prSet/>
      <dgm:spPr/>
      <dgm:t>
        <a:bodyPr/>
        <a:lstStyle/>
        <a:p>
          <a:endParaRPr lang="en-US"/>
        </a:p>
      </dgm:t>
    </dgm:pt>
    <dgm:pt modelId="{14D3B803-4293-4F2B-96DF-9919A0EA1242}">
      <dgm:prSet phldrT="[Text]" custT="1"/>
      <dgm:spPr/>
      <dgm:t>
        <a:bodyPr/>
        <a:lstStyle/>
        <a:p>
          <a:pPr rtl="0"/>
          <a:r>
            <a:rPr lang="en-US" sz="2000" b="1" dirty="0">
              <a:latin typeface="Calibri" panose="020F0502020204030204"/>
            </a:rPr>
            <a:t>GED's</a:t>
          </a:r>
          <a:r>
            <a:rPr lang="en-US" sz="2000" b="1" dirty="0"/>
            <a:t> essential questions</a:t>
          </a:r>
        </a:p>
      </dgm:t>
    </dgm:pt>
    <dgm:pt modelId="{362DACBA-DA85-47E1-A643-5874BC3C293E}" type="parTrans" cxnId="{A751AAF5-BDA0-4B94-A0C8-0BB260A254A8}">
      <dgm:prSet/>
      <dgm:spPr/>
      <dgm:t>
        <a:bodyPr/>
        <a:lstStyle/>
        <a:p>
          <a:endParaRPr lang="en-US"/>
        </a:p>
      </dgm:t>
    </dgm:pt>
    <dgm:pt modelId="{F950B578-2200-4E27-9A20-369F671C3A7C}" type="sibTrans" cxnId="{A751AAF5-BDA0-4B94-A0C8-0BB260A254A8}">
      <dgm:prSet/>
      <dgm:spPr/>
      <dgm:t>
        <a:bodyPr/>
        <a:lstStyle/>
        <a:p>
          <a:endParaRPr lang="en-US"/>
        </a:p>
      </dgm:t>
    </dgm:pt>
    <dgm:pt modelId="{8FECDAEE-47A2-4BD1-820F-E05D08B38A5B}">
      <dgm:prSet phldrT="[Text]" custT="1"/>
      <dgm:spPr/>
      <dgm:t>
        <a:bodyPr/>
        <a:lstStyle/>
        <a:p>
          <a:r>
            <a:rPr lang="en-US" sz="2000" b="1" dirty="0">
              <a:latin typeface="Calibri" panose="020F0502020204030204"/>
            </a:rPr>
            <a:t>Scientific</a:t>
          </a:r>
          <a:r>
            <a:rPr lang="en-US" sz="2000" b="1" dirty="0"/>
            <a:t> method</a:t>
          </a:r>
        </a:p>
      </dgm:t>
    </dgm:pt>
    <dgm:pt modelId="{F1D6681F-3A6B-48D3-AF36-762A0EB30462}" type="parTrans" cxnId="{A29B3470-BF7F-461A-9A76-205B09C7C38A}">
      <dgm:prSet/>
      <dgm:spPr/>
      <dgm:t>
        <a:bodyPr/>
        <a:lstStyle/>
        <a:p>
          <a:endParaRPr lang="en-US"/>
        </a:p>
      </dgm:t>
    </dgm:pt>
    <dgm:pt modelId="{D23157BC-B550-464C-8098-C440CBCCEC50}" type="sibTrans" cxnId="{A29B3470-BF7F-461A-9A76-205B09C7C38A}">
      <dgm:prSet/>
      <dgm:spPr/>
      <dgm:t>
        <a:bodyPr/>
        <a:lstStyle/>
        <a:p>
          <a:endParaRPr lang="en-US"/>
        </a:p>
      </dgm:t>
    </dgm:pt>
    <dgm:pt modelId="{B3BD8E10-01BB-422D-A36F-CC5D104D7C0D}">
      <dgm:prSet phldrT="[Text]" custT="1"/>
      <dgm:spPr/>
      <dgm:t>
        <a:bodyPr/>
        <a:lstStyle/>
        <a:p>
          <a:r>
            <a:rPr lang="en-US" sz="2000" b="1" dirty="0"/>
            <a:t>Show how to use that calculator</a:t>
          </a:r>
        </a:p>
      </dgm:t>
    </dgm:pt>
    <dgm:pt modelId="{04D51F5D-9343-4825-8393-67A877F0F2B9}" type="parTrans" cxnId="{0B8CF4B7-31DD-4848-8696-BC5C5D66787C}">
      <dgm:prSet/>
      <dgm:spPr/>
      <dgm:t>
        <a:bodyPr/>
        <a:lstStyle/>
        <a:p>
          <a:endParaRPr lang="en-US"/>
        </a:p>
      </dgm:t>
    </dgm:pt>
    <dgm:pt modelId="{A0CDAC0A-79A8-4712-9228-4FC234F5CAD8}" type="sibTrans" cxnId="{0B8CF4B7-31DD-4848-8696-BC5C5D66787C}">
      <dgm:prSet/>
      <dgm:spPr/>
      <dgm:t>
        <a:bodyPr/>
        <a:lstStyle/>
        <a:p>
          <a:endParaRPr lang="en-US"/>
        </a:p>
      </dgm:t>
    </dgm:pt>
    <dgm:pt modelId="{4BFFB3FD-0192-4088-AA60-7F82D7E1A9D9}">
      <dgm:prSet phldrT="[Text]" custT="1"/>
      <dgm:spPr/>
      <dgm:t>
        <a:bodyPr/>
        <a:lstStyle/>
        <a:p>
          <a:pPr rtl="0"/>
          <a:r>
            <a:rPr lang="en-US" sz="2000" b="1" dirty="0">
              <a:latin typeface="Calibri" panose="020F0502020204030204"/>
            </a:rPr>
            <a:t>Hands-on</a:t>
          </a:r>
          <a:r>
            <a:rPr lang="en-US" sz="2000" b="1" dirty="0"/>
            <a:t> experiments</a:t>
          </a:r>
          <a:r>
            <a:rPr lang="en-US" sz="1700" b="1" dirty="0"/>
            <a:t> </a:t>
          </a:r>
          <a:endParaRPr lang="en-US" sz="1700" b="1" u="none" dirty="0">
            <a:latin typeface="Calibri" panose="020F0502020204030204"/>
          </a:endParaRPr>
        </a:p>
      </dgm:t>
    </dgm:pt>
    <dgm:pt modelId="{5423527B-B72B-4F25-AB40-0B05D177F33F}" type="parTrans" cxnId="{43AF9651-C37A-4AA8-A44A-863D43B98DB0}">
      <dgm:prSet/>
      <dgm:spPr/>
      <dgm:t>
        <a:bodyPr/>
        <a:lstStyle/>
        <a:p>
          <a:endParaRPr lang="en-US"/>
        </a:p>
      </dgm:t>
    </dgm:pt>
    <dgm:pt modelId="{E591D108-9802-425D-A754-EE97DEFB44D5}" type="sibTrans" cxnId="{43AF9651-C37A-4AA8-A44A-863D43B98DB0}">
      <dgm:prSet/>
      <dgm:spPr/>
      <dgm:t>
        <a:bodyPr/>
        <a:lstStyle/>
        <a:p>
          <a:endParaRPr lang="en-US"/>
        </a:p>
      </dgm:t>
    </dgm:pt>
    <dgm:pt modelId="{A97FC57D-50D6-4D43-99C3-06D09820F122}">
      <dgm:prSet phldrT="[Text]" custT="1"/>
      <dgm:spPr/>
      <dgm:t>
        <a:bodyPr/>
        <a:lstStyle/>
        <a:p>
          <a:r>
            <a:rPr lang="en-US" sz="2000" b="1" dirty="0">
              <a:latin typeface="Calibri" panose="020F0502020204030204"/>
            </a:rPr>
            <a:t>Grammar</a:t>
          </a:r>
          <a:endParaRPr lang="en-US" sz="2000" b="1" dirty="0"/>
        </a:p>
      </dgm:t>
    </dgm:pt>
    <dgm:pt modelId="{C17BCABE-BEF2-4CC4-B037-B6B4866665CD}" type="sibTrans" cxnId="{D286A548-6BB0-4DED-9FB5-D87042DDBE0A}">
      <dgm:prSet/>
      <dgm:spPr/>
      <dgm:t>
        <a:bodyPr/>
        <a:lstStyle/>
        <a:p>
          <a:endParaRPr lang="en-US"/>
        </a:p>
      </dgm:t>
    </dgm:pt>
    <dgm:pt modelId="{5DD877C7-E4D9-4A68-A305-5A7689D3DBE7}" type="parTrans" cxnId="{D286A548-6BB0-4DED-9FB5-D87042DDBE0A}">
      <dgm:prSet/>
      <dgm:spPr/>
      <dgm:t>
        <a:bodyPr/>
        <a:lstStyle/>
        <a:p>
          <a:endParaRPr lang="en-US"/>
        </a:p>
      </dgm:t>
    </dgm:pt>
    <dgm:pt modelId="{81BD8C38-E50D-42EC-83E5-7C42026BEF1E}">
      <dgm:prSet custT="1"/>
      <dgm:spPr/>
      <dgm:t>
        <a:bodyPr/>
        <a:lstStyle/>
        <a:p>
          <a:pPr algn="l"/>
          <a:r>
            <a:rPr lang="en-US" sz="1900" u="sng" dirty="0">
              <a:solidFill>
                <a:srgbClr val="00B050"/>
              </a:solidFill>
            </a:rPr>
            <a:t>ELL Instruction</a:t>
          </a:r>
          <a:endParaRPr lang="en-US" sz="1500" u="none" dirty="0">
            <a:solidFill>
              <a:schemeClr val="tx1"/>
            </a:solidFill>
          </a:endParaRPr>
        </a:p>
      </dgm:t>
    </dgm:pt>
    <dgm:pt modelId="{EA482B2B-F305-4290-BC6F-657AE01DD9D5}" type="parTrans" cxnId="{FAF701C0-527A-48FF-BD3D-082E1DC5C185}">
      <dgm:prSet/>
      <dgm:spPr/>
      <dgm:t>
        <a:bodyPr/>
        <a:lstStyle/>
        <a:p>
          <a:endParaRPr lang="en-US"/>
        </a:p>
      </dgm:t>
    </dgm:pt>
    <dgm:pt modelId="{A1F3D1FC-66EC-44C9-B58B-ADD3E07C793F}" type="sibTrans" cxnId="{FAF701C0-527A-48FF-BD3D-082E1DC5C185}">
      <dgm:prSet/>
      <dgm:spPr/>
      <dgm:t>
        <a:bodyPr/>
        <a:lstStyle/>
        <a:p>
          <a:endParaRPr lang="en-US"/>
        </a:p>
      </dgm:t>
    </dgm:pt>
    <dgm:pt modelId="{820F9607-A0D6-4BC4-9323-EF4E9FE8D30C}">
      <dgm:prSet custT="1"/>
      <dgm:spPr/>
      <dgm:t>
        <a:bodyPr/>
        <a:lstStyle/>
        <a:p>
          <a:pPr algn="l"/>
          <a:r>
            <a:rPr lang="en-US" sz="2300" b="1" dirty="0">
              <a:latin typeface="Calibri" panose="020F0502020204030204"/>
            </a:rPr>
            <a:t>Civics</a:t>
          </a:r>
          <a:r>
            <a:rPr lang="en-US" sz="2300" b="1" dirty="0"/>
            <a:t> concepts</a:t>
          </a:r>
        </a:p>
      </dgm:t>
    </dgm:pt>
    <dgm:pt modelId="{7C415A21-7C74-447D-980F-FDC07AF9E961}" type="parTrans" cxnId="{3929530A-D898-42B5-84AA-9CFC09489AE0}">
      <dgm:prSet/>
      <dgm:spPr/>
      <dgm:t>
        <a:bodyPr/>
        <a:lstStyle/>
        <a:p>
          <a:endParaRPr lang="en-US"/>
        </a:p>
      </dgm:t>
    </dgm:pt>
    <dgm:pt modelId="{4FB1B439-6612-4B1B-9815-177E4FED4A96}" type="sibTrans" cxnId="{3929530A-D898-42B5-84AA-9CFC09489AE0}">
      <dgm:prSet/>
      <dgm:spPr/>
      <dgm:t>
        <a:bodyPr/>
        <a:lstStyle/>
        <a:p>
          <a:endParaRPr lang="en-US"/>
        </a:p>
      </dgm:t>
    </dgm:pt>
    <dgm:pt modelId="{3359492D-0FE0-42CE-BBF8-2A761A9501C4}">
      <dgm:prSet custT="1"/>
      <dgm:spPr/>
      <dgm:t>
        <a:bodyPr/>
        <a:lstStyle/>
        <a:p>
          <a:pPr algn="l" rtl="0"/>
          <a:r>
            <a:rPr lang="en-US" sz="2300" b="1" dirty="0">
              <a:latin typeface="Calibri" panose="020F0502020204030204"/>
            </a:rPr>
            <a:t>Speaking &amp; Listening</a:t>
          </a:r>
          <a:endParaRPr lang="en-US" sz="2300" b="1" dirty="0"/>
        </a:p>
      </dgm:t>
    </dgm:pt>
    <dgm:pt modelId="{57261755-85A3-4DF3-822C-18A315AAC2C4}" type="parTrans" cxnId="{39798170-66AA-480F-9415-E8EE321DAE0A}">
      <dgm:prSet/>
      <dgm:spPr/>
      <dgm:t>
        <a:bodyPr/>
        <a:lstStyle/>
        <a:p>
          <a:endParaRPr lang="en-US"/>
        </a:p>
      </dgm:t>
    </dgm:pt>
    <dgm:pt modelId="{1ACCB38E-E254-4FAF-86FB-C76395A327D3}" type="sibTrans" cxnId="{39798170-66AA-480F-9415-E8EE321DAE0A}">
      <dgm:prSet/>
      <dgm:spPr/>
      <dgm:t>
        <a:bodyPr/>
        <a:lstStyle/>
        <a:p>
          <a:endParaRPr lang="en-US"/>
        </a:p>
      </dgm:t>
    </dgm:pt>
    <dgm:pt modelId="{C9988587-419F-4EA3-88E0-D38EE163DB61}">
      <dgm:prSet custT="1"/>
      <dgm:spPr/>
      <dgm:t>
        <a:bodyPr/>
        <a:lstStyle/>
        <a:p>
          <a:pPr algn="l"/>
          <a:r>
            <a:rPr lang="en-US" sz="2300" b="1" u="none" dirty="0">
              <a:latin typeface="Calibri" panose="020F0502020204030204"/>
            </a:rPr>
            <a:t>Vocabulary</a:t>
          </a:r>
          <a:endParaRPr lang="en-US" sz="2300" b="1" dirty="0"/>
        </a:p>
      </dgm:t>
    </dgm:pt>
    <dgm:pt modelId="{C5FA0F6C-81AA-474F-93BA-4F7A78EB09FF}" type="sibTrans" cxnId="{1BF53912-A2A2-462B-97B4-7BA79DF7F0D7}">
      <dgm:prSet/>
      <dgm:spPr/>
      <dgm:t>
        <a:bodyPr/>
        <a:lstStyle/>
        <a:p>
          <a:endParaRPr lang="en-US"/>
        </a:p>
      </dgm:t>
    </dgm:pt>
    <dgm:pt modelId="{7E33DA9B-24CA-42EA-AC5C-5035FE130047}" type="parTrans" cxnId="{1BF53912-A2A2-462B-97B4-7BA79DF7F0D7}">
      <dgm:prSet/>
      <dgm:spPr/>
      <dgm:t>
        <a:bodyPr/>
        <a:lstStyle/>
        <a:p>
          <a:endParaRPr lang="en-US"/>
        </a:p>
      </dgm:t>
    </dgm:pt>
    <dgm:pt modelId="{F58E8807-882C-457A-8285-AFD343F23B51}">
      <dgm:prSet phldr="0"/>
      <dgm:spPr/>
      <dgm:t>
        <a:bodyPr/>
        <a:lstStyle/>
        <a:p>
          <a:r>
            <a:rPr lang="en-US" sz="2200" u="sng" dirty="0">
              <a:solidFill>
                <a:schemeClr val="accent4">
                  <a:lumMod val="50000"/>
                </a:schemeClr>
              </a:solidFill>
            </a:rPr>
            <a:t>Math</a:t>
          </a:r>
          <a:endParaRPr lang="en-US" sz="2200" dirty="0"/>
        </a:p>
      </dgm:t>
    </dgm:pt>
    <dgm:pt modelId="{982F85C5-06DD-47F1-B051-0D0B3CFBCAD3}" type="parTrans" cxnId="{49BA2575-7F26-4512-8F1D-7FC55A3AA150}">
      <dgm:prSet/>
      <dgm:spPr/>
      <dgm:t>
        <a:bodyPr/>
        <a:lstStyle/>
        <a:p>
          <a:endParaRPr lang="en-US"/>
        </a:p>
      </dgm:t>
    </dgm:pt>
    <dgm:pt modelId="{8A9CDC74-05BB-47E4-9DC7-10FD2D9ACE80}" type="sibTrans" cxnId="{49BA2575-7F26-4512-8F1D-7FC55A3AA150}">
      <dgm:prSet/>
      <dgm:spPr/>
      <dgm:t>
        <a:bodyPr/>
        <a:lstStyle/>
        <a:p>
          <a:endParaRPr lang="en-US"/>
        </a:p>
      </dgm:t>
    </dgm:pt>
    <dgm:pt modelId="{6F1872F4-A030-4D64-A17C-72EA1ABBD62E}" type="pres">
      <dgm:prSet presAssocID="{CF9055CF-8DEB-4A02-949A-DE72B6AC5D37}" presName="Name0" presStyleCnt="0">
        <dgm:presLayoutVars>
          <dgm:dir/>
          <dgm:resizeHandles val="exact"/>
        </dgm:presLayoutVars>
      </dgm:prSet>
      <dgm:spPr/>
    </dgm:pt>
    <dgm:pt modelId="{98302F07-D6A9-46A5-9807-EBF6C9F5B2DD}" type="pres">
      <dgm:prSet presAssocID="{082E8A29-955A-4C7C-A174-3E9DCD4DC89B}" presName="node" presStyleLbl="node1" presStyleIdx="0" presStyleCnt="6" custLinFactX="-19540" custLinFactNeighborX="-100000" custLinFactNeighborY="-724">
        <dgm:presLayoutVars>
          <dgm:bulletEnabled val="1"/>
        </dgm:presLayoutVars>
      </dgm:prSet>
      <dgm:spPr/>
    </dgm:pt>
    <dgm:pt modelId="{6681DF6F-8E98-430C-9A87-14BEC6C3269E}" type="pres">
      <dgm:prSet presAssocID="{C2176686-D23E-48EB-9D1B-1A1B46236638}" presName="sibTrans" presStyleCnt="0"/>
      <dgm:spPr/>
    </dgm:pt>
    <dgm:pt modelId="{DAD9059A-916A-4916-A2A8-B42491568DD3}" type="pres">
      <dgm:prSet presAssocID="{B6E26FFC-9977-4BBC-BEC7-3D6B63754E52}" presName="node" presStyleLbl="node1" presStyleIdx="1" presStyleCnt="6" custScaleX="115142" custLinFactX="100000" custLinFactNeighborX="152810" custLinFactNeighborY="4356">
        <dgm:presLayoutVars>
          <dgm:bulletEnabled val="1"/>
        </dgm:presLayoutVars>
      </dgm:prSet>
      <dgm:spPr/>
    </dgm:pt>
    <dgm:pt modelId="{39AEACD1-F8CF-4528-8379-DAA829B3790B}" type="pres">
      <dgm:prSet presAssocID="{48634C00-2335-4923-9072-EB7482323D9C}" presName="sibTrans" presStyleCnt="0"/>
      <dgm:spPr/>
    </dgm:pt>
    <dgm:pt modelId="{1B2750EB-5720-4D14-9B44-36FE012D82D1}" type="pres">
      <dgm:prSet presAssocID="{81BD8C38-E50D-42EC-83E5-7C42026BEF1E}" presName="node" presStyleLbl="node1" presStyleIdx="2" presStyleCnt="6" custLinFactX="-107456" custLinFactNeighborX="-200000" custLinFactNeighborY="-947">
        <dgm:presLayoutVars>
          <dgm:bulletEnabled val="1"/>
        </dgm:presLayoutVars>
      </dgm:prSet>
      <dgm:spPr/>
    </dgm:pt>
    <dgm:pt modelId="{19D98B3E-B0AD-42C9-9BB0-13227570D64E}" type="pres">
      <dgm:prSet presAssocID="{A1F3D1FC-66EC-44C9-B58B-ADD3E07C793F}" presName="sibTrans" presStyleCnt="0"/>
      <dgm:spPr/>
    </dgm:pt>
    <dgm:pt modelId="{25A33852-3C4B-4406-8856-3A4D6201948C}" type="pres">
      <dgm:prSet presAssocID="{6D0E5D9F-7263-4526-A227-51301233F549}" presName="node" presStyleLbl="node1" presStyleIdx="3" presStyleCnt="6" custLinFactNeighborX="13329">
        <dgm:presLayoutVars>
          <dgm:bulletEnabled val="1"/>
        </dgm:presLayoutVars>
      </dgm:prSet>
      <dgm:spPr/>
    </dgm:pt>
    <dgm:pt modelId="{562EDDC3-60FD-463F-A6DB-A597D604B642}" type="pres">
      <dgm:prSet presAssocID="{DE289E29-1989-4D8E-8AA6-F030105B3F13}" presName="sibTrans" presStyleCnt="0"/>
      <dgm:spPr/>
    </dgm:pt>
    <dgm:pt modelId="{548968AB-DBB2-4A87-A782-8B89EEB8DE82}" type="pres">
      <dgm:prSet presAssocID="{F58E8807-882C-457A-8285-AFD343F23B51}" presName="node" presStyleLbl="node1" presStyleIdx="4" presStyleCnt="6">
        <dgm:presLayoutVars>
          <dgm:bulletEnabled val="1"/>
        </dgm:presLayoutVars>
      </dgm:prSet>
      <dgm:spPr/>
    </dgm:pt>
    <dgm:pt modelId="{6AD4AF12-AE9F-49D6-9420-A4C377610B11}" type="pres">
      <dgm:prSet presAssocID="{8A9CDC74-05BB-47E4-9DC7-10FD2D9ACE80}" presName="sibTrans" presStyleCnt="0"/>
      <dgm:spPr/>
    </dgm:pt>
    <dgm:pt modelId="{DE7E38EE-A47C-4E97-8991-0B43937A441F}" type="pres">
      <dgm:prSet presAssocID="{541CC78E-330C-48FD-A954-D7A1912D0B5D}" presName="node" presStyleLbl="node1" presStyleIdx="5" presStyleCnt="6" custLinFactNeighborX="1">
        <dgm:presLayoutVars>
          <dgm:bulletEnabled val="1"/>
        </dgm:presLayoutVars>
      </dgm:prSet>
      <dgm:spPr/>
    </dgm:pt>
  </dgm:ptLst>
  <dgm:cxnLst>
    <dgm:cxn modelId="{3929530A-D898-42B5-84AA-9CFC09489AE0}" srcId="{81BD8C38-E50D-42EC-83E5-7C42026BEF1E}" destId="{820F9607-A0D6-4BC4-9323-EF4E9FE8D30C}" srcOrd="2" destOrd="0" parTransId="{7C415A21-7C74-447D-980F-FDC07AF9E961}" sibTransId="{4FB1B439-6612-4B1B-9815-177E4FED4A96}"/>
    <dgm:cxn modelId="{1636850A-13DF-482E-AAC2-98C0FF79D233}" type="presOf" srcId="{A97FC57D-50D6-4D43-99C3-06D09820F122}" destId="{98302F07-D6A9-46A5-9807-EBF6C9F5B2DD}" srcOrd="0" destOrd="3" presId="urn:microsoft.com/office/officeart/2005/8/layout/hList6"/>
    <dgm:cxn modelId="{5784AB10-551B-405C-9013-5733A540256F}" srcId="{082E8A29-955A-4C7C-A174-3E9DCD4DC89B}" destId="{6F5D9DE4-E7E3-4BE4-B421-C1FF5FBAA721}" srcOrd="3" destOrd="0" parTransId="{C9A2D040-846A-4B07-BF88-7C748BB7539A}" sibTransId="{0D07A2A9-AEA4-4AAF-8F3D-9D8B3CCC08CB}"/>
    <dgm:cxn modelId="{1BF53912-A2A2-462B-97B4-7BA79DF7F0D7}" srcId="{81BD8C38-E50D-42EC-83E5-7C42026BEF1E}" destId="{C9988587-419F-4EA3-88E0-D38EE163DB61}" srcOrd="0" destOrd="0" parTransId="{7E33DA9B-24CA-42EA-AC5C-5035FE130047}" sibTransId="{C5FA0F6C-81AA-474F-93BA-4F7A78EB09FF}"/>
    <dgm:cxn modelId="{D350A215-14C1-464C-A1B6-4BBC39582A6E}" srcId="{F58E8807-882C-457A-8285-AFD343F23B51}" destId="{BC968ECB-6DCB-46DA-BAC7-94524FA14024}" srcOrd="0" destOrd="0" parTransId="{C8156F84-EC74-4BA7-98F4-F51EBFD01AFD}" sibTransId="{EDD48E3E-71F5-4361-8C69-13B194A419E2}"/>
    <dgm:cxn modelId="{F232FA1B-DAF3-4CFC-82D7-B955615FB337}" type="presOf" srcId="{62831651-7C26-466C-BAA4-31EA8D14E47A}" destId="{DAD9059A-916A-4916-A2A8-B42491568DD3}" srcOrd="0" destOrd="3" presId="urn:microsoft.com/office/officeart/2005/8/layout/hList6"/>
    <dgm:cxn modelId="{60124D2C-63E6-4CAB-963D-D6F280630F74}" type="presOf" srcId="{8FECDAEE-47A2-4BD1-820F-E05D08B38A5B}" destId="{25A33852-3C4B-4406-8856-3A4D6201948C}" srcOrd="0" destOrd="2" presId="urn:microsoft.com/office/officeart/2005/8/layout/hList6"/>
    <dgm:cxn modelId="{B232B434-CFF2-4629-98D0-8FF305CC8B64}" srcId="{F58E8807-882C-457A-8285-AFD343F23B51}" destId="{B773DD62-22B0-4784-8B44-23AEB1662093}" srcOrd="1" destOrd="0" parTransId="{D2C7DA53-1DFD-4FBC-8E6B-4422FE4CD9EF}" sibTransId="{2625CD49-46FC-4768-B028-818CA2D74D41}"/>
    <dgm:cxn modelId="{8910F93B-7180-4A52-9856-879D102D33F8}" srcId="{6D0E5D9F-7263-4526-A227-51301233F549}" destId="{357008B7-F3FD-489F-A410-81C9A9EFE4DA}" srcOrd="0" destOrd="0" parTransId="{ED5EFE54-4C6D-4A88-939B-CE66C6668425}" sibTransId="{87BC108C-4915-4A4B-8565-E4BD28BA3C35}"/>
    <dgm:cxn modelId="{68BF3F60-0F8F-4808-A263-1CF1E27EFF69}" type="presOf" srcId="{6F5D9DE4-E7E3-4BE4-B421-C1FF5FBAA721}" destId="{98302F07-D6A9-46A5-9807-EBF6C9F5B2DD}" srcOrd="0" destOrd="4" presId="urn:microsoft.com/office/officeart/2005/8/layout/hList6"/>
    <dgm:cxn modelId="{3FB9E144-C15A-42BA-ADAF-2CB9C975ECD5}" type="presOf" srcId="{357008B7-F3FD-489F-A410-81C9A9EFE4DA}" destId="{25A33852-3C4B-4406-8856-3A4D6201948C}" srcOrd="0" destOrd="1" presId="urn:microsoft.com/office/officeart/2005/8/layout/hList6"/>
    <dgm:cxn modelId="{1F344045-4AB3-447A-8E39-289727DC8A0A}" type="presOf" srcId="{97AFB725-9839-43BA-B026-0DD6AA03AD9C}" destId="{98302F07-D6A9-46A5-9807-EBF6C9F5B2DD}" srcOrd="0" destOrd="1" presId="urn:microsoft.com/office/officeart/2005/8/layout/hList6"/>
    <dgm:cxn modelId="{9EB3E566-5105-4540-B21F-7F5B6EB5B58B}" type="presOf" srcId="{CBCC21F5-552F-4D39-812E-6FCD4A366F58}" destId="{DAD9059A-916A-4916-A2A8-B42491568DD3}" srcOrd="0" destOrd="1" presId="urn:microsoft.com/office/officeart/2005/8/layout/hList6"/>
    <dgm:cxn modelId="{17E73148-9C08-4999-B21E-F3C5A0E3FC0C}" srcId="{CF9055CF-8DEB-4A02-949A-DE72B6AC5D37}" destId="{B6E26FFC-9977-4BBC-BEC7-3D6B63754E52}" srcOrd="1" destOrd="0" parTransId="{5CEFBD89-2F4F-4B51-A98A-0F3C86494166}" sibTransId="{48634C00-2335-4923-9072-EB7482323D9C}"/>
    <dgm:cxn modelId="{D286A548-6BB0-4DED-9FB5-D87042DDBE0A}" srcId="{082E8A29-955A-4C7C-A174-3E9DCD4DC89B}" destId="{A97FC57D-50D6-4D43-99C3-06D09820F122}" srcOrd="2" destOrd="0" parTransId="{5DD877C7-E4D9-4A68-A305-5A7689D3DBE7}" sibTransId="{C17BCABE-BEF2-4CC4-B037-B6B4866665CD}"/>
    <dgm:cxn modelId="{508A9F6A-C4F1-4147-A5F6-B89293B446E8}" srcId="{082E8A29-955A-4C7C-A174-3E9DCD4DC89B}" destId="{B86124A4-14C7-49C7-A342-9B2C2B94980B}" srcOrd="1" destOrd="0" parTransId="{B2F6F8FA-C3EE-485C-BFEC-A81570DC47D8}" sibTransId="{1114C752-8188-4E63-BFFC-E4081ACE9882}"/>
    <dgm:cxn modelId="{6644CA4A-BDA2-4FAC-AEB3-211896A5D10C}" type="presOf" srcId="{B773DD62-22B0-4784-8B44-23AEB1662093}" destId="{548968AB-DBB2-4A87-A782-8B89EEB8DE82}" srcOrd="0" destOrd="2" presId="urn:microsoft.com/office/officeart/2005/8/layout/hList6"/>
    <dgm:cxn modelId="{A29B3470-BF7F-461A-9A76-205B09C7C38A}" srcId="{6D0E5D9F-7263-4526-A227-51301233F549}" destId="{8FECDAEE-47A2-4BD1-820F-E05D08B38A5B}" srcOrd="1" destOrd="0" parTransId="{F1D6681F-3A6B-48D3-AF36-762A0EB30462}" sibTransId="{D23157BC-B550-464C-8098-C440CBCCEC50}"/>
    <dgm:cxn modelId="{39798170-66AA-480F-9415-E8EE321DAE0A}" srcId="{81BD8C38-E50D-42EC-83E5-7C42026BEF1E}" destId="{3359492D-0FE0-42CE-BBF8-2A761A9501C4}" srcOrd="1" destOrd="0" parTransId="{57261755-85A3-4DF3-822C-18A315AAC2C4}" sibTransId="{1ACCB38E-E254-4FAF-86FB-C76395A327D3}"/>
    <dgm:cxn modelId="{43AF9651-C37A-4AA8-A44A-863D43B98DB0}" srcId="{6D0E5D9F-7263-4526-A227-51301233F549}" destId="{4BFFB3FD-0192-4088-AA60-7F82D7E1A9D9}" srcOrd="2" destOrd="0" parTransId="{5423527B-B72B-4F25-AB40-0B05D177F33F}" sibTransId="{E591D108-9802-425D-A754-EE97DEFB44D5}"/>
    <dgm:cxn modelId="{49BA2575-7F26-4512-8F1D-7FC55A3AA150}" srcId="{CF9055CF-8DEB-4A02-949A-DE72B6AC5D37}" destId="{F58E8807-882C-457A-8285-AFD343F23B51}" srcOrd="4" destOrd="0" parTransId="{982F85C5-06DD-47F1-B051-0D0B3CFBCAD3}" sibTransId="{8A9CDC74-05BB-47E4-9DC7-10FD2D9ACE80}"/>
    <dgm:cxn modelId="{59DDA576-1BA9-49E8-9D1D-361FF667A19A}" srcId="{B6E26FFC-9977-4BBC-BEC7-3D6B63754E52}" destId="{62831651-7C26-466C-BAA4-31EA8D14E47A}" srcOrd="2" destOrd="0" parTransId="{0F3EB6E4-07A5-4199-9C2F-8B91F53579FE}" sibTransId="{0D19FA60-5F9C-420B-AD2F-A0656A7F0783}"/>
    <dgm:cxn modelId="{6316F758-0DDF-4204-B45B-336C8816C73C}" type="presOf" srcId="{082E8A29-955A-4C7C-A174-3E9DCD4DC89B}" destId="{98302F07-D6A9-46A5-9807-EBF6C9F5B2DD}" srcOrd="0" destOrd="0" presId="urn:microsoft.com/office/officeart/2005/8/layout/hList6"/>
    <dgm:cxn modelId="{2986897A-7787-444F-B6C8-41F3823EF3C1}" srcId="{CF9055CF-8DEB-4A02-949A-DE72B6AC5D37}" destId="{082E8A29-955A-4C7C-A174-3E9DCD4DC89B}" srcOrd="0" destOrd="0" parTransId="{BA7938E6-8DFA-40B7-B4C4-EACC6D85FC31}" sibTransId="{C2176686-D23E-48EB-9D1B-1A1B46236638}"/>
    <dgm:cxn modelId="{1B58737C-23C3-4430-88B2-D8DDA66FA2EA}" type="presOf" srcId="{4BFFB3FD-0192-4088-AA60-7F82D7E1A9D9}" destId="{25A33852-3C4B-4406-8856-3A4D6201948C}" srcOrd="0" destOrd="3" presId="urn:microsoft.com/office/officeart/2005/8/layout/hList6"/>
    <dgm:cxn modelId="{FF240E82-8A2A-42BF-AC99-4A5CADF8FAF0}" type="presOf" srcId="{6D0E5D9F-7263-4526-A227-51301233F549}" destId="{25A33852-3C4B-4406-8856-3A4D6201948C}" srcOrd="0" destOrd="0" presId="urn:microsoft.com/office/officeart/2005/8/layout/hList6"/>
    <dgm:cxn modelId="{1FFC5584-A9E9-4FDE-944C-238D84B55070}" type="presOf" srcId="{14D3B803-4293-4F2B-96DF-9919A0EA1242}" destId="{DAD9059A-916A-4916-A2A8-B42491568DD3}" srcOrd="0" destOrd="2" presId="urn:microsoft.com/office/officeart/2005/8/layout/hList6"/>
    <dgm:cxn modelId="{97004F90-D1DB-4A84-A8AE-504DE1F07341}" srcId="{082E8A29-955A-4C7C-A174-3E9DCD4DC89B}" destId="{97AFB725-9839-43BA-B026-0DD6AA03AD9C}" srcOrd="0" destOrd="0" parTransId="{CC01022B-5039-457F-931E-79459E3C1DC4}" sibTransId="{D5C26250-A06D-4B41-BC14-92648809C21F}"/>
    <dgm:cxn modelId="{A2F21F94-8603-4BA9-8501-EFEF8264039E}" type="presOf" srcId="{3359492D-0FE0-42CE-BBF8-2A761A9501C4}" destId="{1B2750EB-5720-4D14-9B44-36FE012D82D1}" srcOrd="0" destOrd="2" presId="urn:microsoft.com/office/officeart/2005/8/layout/hList6"/>
    <dgm:cxn modelId="{A46D7EA2-3D59-402A-AD5F-DF56B9A566EF}" type="presOf" srcId="{B3BD8E10-01BB-422D-A36F-CC5D104D7C0D}" destId="{548968AB-DBB2-4A87-A782-8B89EEB8DE82}" srcOrd="0" destOrd="3" presId="urn:microsoft.com/office/officeart/2005/8/layout/hList6"/>
    <dgm:cxn modelId="{527832AF-E7A9-4EE4-BB3F-887F76824323}" type="presOf" srcId="{BC968ECB-6DCB-46DA-BAC7-94524FA14024}" destId="{548968AB-DBB2-4A87-A782-8B89EEB8DE82}" srcOrd="0" destOrd="1" presId="urn:microsoft.com/office/officeart/2005/8/layout/hList6"/>
    <dgm:cxn modelId="{0B8CF4B7-31DD-4848-8696-BC5C5D66787C}" srcId="{F58E8807-882C-457A-8285-AFD343F23B51}" destId="{B3BD8E10-01BB-422D-A36F-CC5D104D7C0D}" srcOrd="2" destOrd="0" parTransId="{04D51F5D-9343-4825-8393-67A877F0F2B9}" sibTransId="{A0CDAC0A-79A8-4712-9228-4FC234F5CAD8}"/>
    <dgm:cxn modelId="{9AFB4EBB-1605-465D-9FAC-7A098C0F9AEE}" type="presOf" srcId="{C9988587-419F-4EA3-88E0-D38EE163DB61}" destId="{1B2750EB-5720-4D14-9B44-36FE012D82D1}" srcOrd="0" destOrd="1" presId="urn:microsoft.com/office/officeart/2005/8/layout/hList6"/>
    <dgm:cxn modelId="{FAF701C0-527A-48FF-BD3D-082E1DC5C185}" srcId="{CF9055CF-8DEB-4A02-949A-DE72B6AC5D37}" destId="{81BD8C38-E50D-42EC-83E5-7C42026BEF1E}" srcOrd="2" destOrd="0" parTransId="{EA482B2B-F305-4290-BC6F-657AE01DD9D5}" sibTransId="{A1F3D1FC-66EC-44C9-B58B-ADD3E07C793F}"/>
    <dgm:cxn modelId="{6545B3C2-06CF-4EAE-86DA-8D96650DFA4D}" type="presOf" srcId="{81BD8C38-E50D-42EC-83E5-7C42026BEF1E}" destId="{1B2750EB-5720-4D14-9B44-36FE012D82D1}" srcOrd="0" destOrd="0" presId="urn:microsoft.com/office/officeart/2005/8/layout/hList6"/>
    <dgm:cxn modelId="{C8C462C6-33A3-4E8B-91FE-36DBE92F1C4A}" srcId="{CF9055CF-8DEB-4A02-949A-DE72B6AC5D37}" destId="{6D0E5D9F-7263-4526-A227-51301233F549}" srcOrd="3" destOrd="0" parTransId="{23416D07-25F8-426C-BC65-639E6BCF4D6D}" sibTransId="{DE289E29-1989-4D8E-8AA6-F030105B3F13}"/>
    <dgm:cxn modelId="{6C134ED6-3330-486E-9175-43B3B80CF1DC}" srcId="{CF9055CF-8DEB-4A02-949A-DE72B6AC5D37}" destId="{541CC78E-330C-48FD-A954-D7A1912D0B5D}" srcOrd="5" destOrd="0" parTransId="{A0039AD3-7613-4D4B-B43F-80A88837972A}" sibTransId="{3EE2902A-E319-4348-8BBF-089BAC0B2274}"/>
    <dgm:cxn modelId="{3C41F2E0-4620-40B4-9857-68872B278EFB}" srcId="{B6E26FFC-9977-4BBC-BEC7-3D6B63754E52}" destId="{CBCC21F5-552F-4D39-812E-6FCD4A366F58}" srcOrd="0" destOrd="0" parTransId="{4A973A1C-85F1-4969-A536-D29940229E2C}" sibTransId="{3640B940-6901-481F-ADF7-6B77DEEED764}"/>
    <dgm:cxn modelId="{24179AE2-AA7E-4702-A358-E95F80152CCA}" type="presOf" srcId="{CF9055CF-8DEB-4A02-949A-DE72B6AC5D37}" destId="{6F1872F4-A030-4D64-A17C-72EA1ABBD62E}" srcOrd="0" destOrd="0" presId="urn:microsoft.com/office/officeart/2005/8/layout/hList6"/>
    <dgm:cxn modelId="{7419FCE5-48E7-4519-9858-6BA9BAD1385E}" type="presOf" srcId="{B86124A4-14C7-49C7-A342-9B2C2B94980B}" destId="{98302F07-D6A9-46A5-9807-EBF6C9F5B2DD}" srcOrd="0" destOrd="2" presId="urn:microsoft.com/office/officeart/2005/8/layout/hList6"/>
    <dgm:cxn modelId="{328D59E9-BC5A-427C-A7BA-F52B01AAD7FA}" type="presOf" srcId="{541CC78E-330C-48FD-A954-D7A1912D0B5D}" destId="{DE7E38EE-A47C-4E97-8991-0B43937A441F}" srcOrd="0" destOrd="0" presId="urn:microsoft.com/office/officeart/2005/8/layout/hList6"/>
    <dgm:cxn modelId="{1ADF14ED-8D74-4ED4-9868-5702190A462B}" type="presOf" srcId="{820F9607-A0D6-4BC4-9323-EF4E9FE8D30C}" destId="{1B2750EB-5720-4D14-9B44-36FE012D82D1}" srcOrd="0" destOrd="3" presId="urn:microsoft.com/office/officeart/2005/8/layout/hList6"/>
    <dgm:cxn modelId="{98AB72F0-E642-4800-8FBA-5FD621C44EB4}" type="presOf" srcId="{F58E8807-882C-457A-8285-AFD343F23B51}" destId="{548968AB-DBB2-4A87-A782-8B89EEB8DE82}" srcOrd="0" destOrd="0" presId="urn:microsoft.com/office/officeart/2005/8/layout/hList6"/>
    <dgm:cxn modelId="{A751AAF5-BDA0-4B94-A0C8-0BB260A254A8}" srcId="{B6E26FFC-9977-4BBC-BEC7-3D6B63754E52}" destId="{14D3B803-4293-4F2B-96DF-9919A0EA1242}" srcOrd="1" destOrd="0" parTransId="{362DACBA-DA85-47E1-A643-5874BC3C293E}" sibTransId="{F950B578-2200-4E27-9A20-369F671C3A7C}"/>
    <dgm:cxn modelId="{E040C7FA-33B3-439A-B40E-18BCF73A8862}" type="presOf" srcId="{B6E26FFC-9977-4BBC-BEC7-3D6B63754E52}" destId="{DAD9059A-916A-4916-A2A8-B42491568DD3}" srcOrd="0" destOrd="0" presId="urn:microsoft.com/office/officeart/2005/8/layout/hList6"/>
    <dgm:cxn modelId="{531EE711-2EEE-4A04-A7F6-019EFC09E47C}" type="presParOf" srcId="{6F1872F4-A030-4D64-A17C-72EA1ABBD62E}" destId="{98302F07-D6A9-46A5-9807-EBF6C9F5B2DD}" srcOrd="0" destOrd="0" presId="urn:microsoft.com/office/officeart/2005/8/layout/hList6"/>
    <dgm:cxn modelId="{26A0A3B1-63C9-45F1-8F57-8EFDCA147413}" type="presParOf" srcId="{6F1872F4-A030-4D64-A17C-72EA1ABBD62E}" destId="{6681DF6F-8E98-430C-9A87-14BEC6C3269E}" srcOrd="1" destOrd="0" presId="urn:microsoft.com/office/officeart/2005/8/layout/hList6"/>
    <dgm:cxn modelId="{BA143342-C8BA-4F02-BE93-83291CBC81FA}" type="presParOf" srcId="{6F1872F4-A030-4D64-A17C-72EA1ABBD62E}" destId="{DAD9059A-916A-4916-A2A8-B42491568DD3}" srcOrd="2" destOrd="0" presId="urn:microsoft.com/office/officeart/2005/8/layout/hList6"/>
    <dgm:cxn modelId="{AE2E2E87-D44A-4421-ACF4-0A22CFFB6777}" type="presParOf" srcId="{6F1872F4-A030-4D64-A17C-72EA1ABBD62E}" destId="{39AEACD1-F8CF-4528-8379-DAA829B3790B}" srcOrd="3" destOrd="0" presId="urn:microsoft.com/office/officeart/2005/8/layout/hList6"/>
    <dgm:cxn modelId="{9C5FF6A9-5577-4C9A-99FE-983367A23776}" type="presParOf" srcId="{6F1872F4-A030-4D64-A17C-72EA1ABBD62E}" destId="{1B2750EB-5720-4D14-9B44-36FE012D82D1}" srcOrd="4" destOrd="0" presId="urn:microsoft.com/office/officeart/2005/8/layout/hList6"/>
    <dgm:cxn modelId="{F432A88A-67CC-4F9B-B4B8-1ABC23F683CA}" type="presParOf" srcId="{6F1872F4-A030-4D64-A17C-72EA1ABBD62E}" destId="{19D98B3E-B0AD-42C9-9BB0-13227570D64E}" srcOrd="5" destOrd="0" presId="urn:microsoft.com/office/officeart/2005/8/layout/hList6"/>
    <dgm:cxn modelId="{0135ABE4-CC9E-425C-A88A-7468B319A1B7}" type="presParOf" srcId="{6F1872F4-A030-4D64-A17C-72EA1ABBD62E}" destId="{25A33852-3C4B-4406-8856-3A4D6201948C}" srcOrd="6" destOrd="0" presId="urn:microsoft.com/office/officeart/2005/8/layout/hList6"/>
    <dgm:cxn modelId="{27E1772F-4947-4953-BEBD-4AEBF4D9F6B4}" type="presParOf" srcId="{6F1872F4-A030-4D64-A17C-72EA1ABBD62E}" destId="{562EDDC3-60FD-463F-A6DB-A597D604B642}" srcOrd="7" destOrd="0" presId="urn:microsoft.com/office/officeart/2005/8/layout/hList6"/>
    <dgm:cxn modelId="{E8B0E20E-BD9D-4535-AEFD-3DA46C9F33E5}" type="presParOf" srcId="{6F1872F4-A030-4D64-A17C-72EA1ABBD62E}" destId="{548968AB-DBB2-4A87-A782-8B89EEB8DE82}" srcOrd="8" destOrd="0" presId="urn:microsoft.com/office/officeart/2005/8/layout/hList6"/>
    <dgm:cxn modelId="{45A90831-2042-49A7-A2F7-30FE83DF414B}" type="presParOf" srcId="{6F1872F4-A030-4D64-A17C-72EA1ABBD62E}" destId="{6AD4AF12-AE9F-49D6-9420-A4C377610B11}" srcOrd="9" destOrd="0" presId="urn:microsoft.com/office/officeart/2005/8/layout/hList6"/>
    <dgm:cxn modelId="{E2D932DB-D232-47C4-8EE7-D17469515139}" type="presParOf" srcId="{6F1872F4-A030-4D64-A17C-72EA1ABBD62E}" destId="{DE7E38EE-A47C-4E97-8991-0B43937A441F}" srcOrd="10"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F5207F-6632-4261-B8D8-65EFBFFF5C7B}"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6A60B77E-E647-447B-8AA9-B559184CFC74}">
      <dgm:prSet phldrT="[Text]"/>
      <dgm:spPr>
        <a:solidFill>
          <a:schemeClr val="tx2">
            <a:lumMod val="50000"/>
            <a:lumOff val="50000"/>
          </a:schemeClr>
        </a:solidFill>
      </dgm:spPr>
      <dgm:t>
        <a:bodyPr/>
        <a:lstStyle/>
        <a:p>
          <a:r>
            <a:rPr lang="en-US" b="1">
              <a:solidFill>
                <a:schemeClr val="bg2"/>
              </a:solidFill>
            </a:rPr>
            <a:t>Theme/Concepts/Skills</a:t>
          </a:r>
          <a:endParaRPr lang="en-US" b="1" dirty="0">
            <a:solidFill>
              <a:schemeClr val="bg2"/>
            </a:solidFill>
          </a:endParaRPr>
        </a:p>
      </dgm:t>
    </dgm:pt>
    <dgm:pt modelId="{B6594FBD-E461-480D-A81F-1EEDF7FD4066}" type="parTrans" cxnId="{3F46373B-DD90-4362-9C32-B1B3EC7C7CC2}">
      <dgm:prSet/>
      <dgm:spPr/>
      <dgm:t>
        <a:bodyPr/>
        <a:lstStyle/>
        <a:p>
          <a:endParaRPr lang="en-US"/>
        </a:p>
      </dgm:t>
    </dgm:pt>
    <dgm:pt modelId="{48D9C98C-F08B-4192-B151-F8A458FC1050}" type="sibTrans" cxnId="{3F46373B-DD90-4362-9C32-B1B3EC7C7CC2}">
      <dgm:prSet/>
      <dgm:spPr/>
      <dgm:t>
        <a:bodyPr/>
        <a:lstStyle/>
        <a:p>
          <a:endParaRPr lang="en-US"/>
        </a:p>
      </dgm:t>
    </dgm:pt>
    <dgm:pt modelId="{1E8C0F72-7885-42B3-810D-37E0A7DFC22E}">
      <dgm:prSet phldrT="[Text]" custT="1"/>
      <dgm:spPr>
        <a:solidFill>
          <a:schemeClr val="accent1"/>
        </a:solidFill>
      </dgm:spPr>
      <dgm:t>
        <a:bodyPr/>
        <a:lstStyle/>
        <a:p>
          <a:pPr algn="l"/>
          <a:endParaRPr lang="en-US" sz="3200" dirty="0">
            <a:solidFill>
              <a:schemeClr val="tx2"/>
            </a:solidFill>
          </a:endParaRPr>
        </a:p>
        <a:p>
          <a:pPr algn="l"/>
          <a:r>
            <a:rPr lang="en-US" sz="3200" dirty="0">
              <a:solidFill>
                <a:schemeClr val="tx2"/>
              </a:solidFill>
            </a:rPr>
            <a:t>Language Arts </a:t>
          </a:r>
        </a:p>
        <a:p>
          <a:pPr algn="l"/>
          <a:r>
            <a:rPr lang="en-US" sz="3200" dirty="0">
              <a:solidFill>
                <a:schemeClr val="tx2"/>
              </a:solidFill>
            </a:rPr>
            <a:t>	English Language </a:t>
          </a:r>
        </a:p>
        <a:p>
          <a:pPr algn="l"/>
          <a:r>
            <a:rPr lang="en-US" sz="3200" dirty="0">
              <a:solidFill>
                <a:schemeClr val="tx2"/>
              </a:solidFill>
            </a:rPr>
            <a:t>Soft Skills</a:t>
          </a:r>
        </a:p>
      </dgm:t>
    </dgm:pt>
    <dgm:pt modelId="{2A9AB555-54C6-4B4C-980F-4FEFFF265E50}" type="parTrans" cxnId="{9CB95282-2CB1-440F-8211-45F738A9E07C}">
      <dgm:prSet/>
      <dgm:spPr/>
      <dgm:t>
        <a:bodyPr/>
        <a:lstStyle/>
        <a:p>
          <a:endParaRPr lang="en-US"/>
        </a:p>
      </dgm:t>
    </dgm:pt>
    <dgm:pt modelId="{866A5A09-BD53-4BD1-8A02-1EF0D3FBC857}" type="sibTrans" cxnId="{9CB95282-2CB1-440F-8211-45F738A9E07C}">
      <dgm:prSet/>
      <dgm:spPr/>
      <dgm:t>
        <a:bodyPr/>
        <a:lstStyle/>
        <a:p>
          <a:endParaRPr lang="en-US"/>
        </a:p>
      </dgm:t>
    </dgm:pt>
    <dgm:pt modelId="{FEACCEAE-54DD-4147-BC51-2067F8A847ED}">
      <dgm:prSet phldrT="[Text]" custT="1"/>
      <dgm:spPr>
        <a:solidFill>
          <a:schemeClr val="accent1"/>
        </a:solidFill>
      </dgm:spPr>
      <dgm:t>
        <a:bodyPr/>
        <a:lstStyle/>
        <a:p>
          <a:pPr algn="r"/>
          <a:r>
            <a:rPr lang="en-US" sz="3000" dirty="0">
              <a:solidFill>
                <a:schemeClr val="tx2"/>
              </a:solidFill>
            </a:rPr>
            <a:t>Science</a:t>
          </a:r>
        </a:p>
        <a:p>
          <a:pPr algn="ctr" rtl="0"/>
          <a:r>
            <a:rPr lang="en-US" sz="3000" dirty="0">
              <a:solidFill>
                <a:schemeClr val="tx2"/>
              </a:solidFill>
            </a:rPr>
            <a:t>Workplace Readiness</a:t>
          </a:r>
        </a:p>
      </dgm:t>
    </dgm:pt>
    <dgm:pt modelId="{2AEE31D4-04DD-4380-AA9F-E8FD59722C98}" type="parTrans" cxnId="{AD954822-AF60-49FE-AF93-6A2BC1AE48AE}">
      <dgm:prSet/>
      <dgm:spPr/>
      <dgm:t>
        <a:bodyPr/>
        <a:lstStyle/>
        <a:p>
          <a:endParaRPr lang="en-US"/>
        </a:p>
      </dgm:t>
    </dgm:pt>
    <dgm:pt modelId="{07D8ACC6-10B3-471C-9DE0-573B60BA667A}" type="sibTrans" cxnId="{AD954822-AF60-49FE-AF93-6A2BC1AE48AE}">
      <dgm:prSet/>
      <dgm:spPr/>
      <dgm:t>
        <a:bodyPr/>
        <a:lstStyle/>
        <a:p>
          <a:endParaRPr lang="en-US"/>
        </a:p>
      </dgm:t>
    </dgm:pt>
    <dgm:pt modelId="{D76FF288-FD49-4B36-A19D-EA3082F5E45B}">
      <dgm:prSet phldrT="[Text]" custT="1"/>
      <dgm:spPr>
        <a:solidFill>
          <a:schemeClr val="accent1"/>
        </a:solidFill>
      </dgm:spPr>
      <dgm:t>
        <a:bodyPr/>
        <a:lstStyle/>
        <a:p>
          <a:pPr algn="r"/>
          <a:r>
            <a:rPr lang="en-US" sz="3000" dirty="0">
              <a:solidFill>
                <a:schemeClr val="tx2"/>
              </a:solidFill>
            </a:rPr>
            <a:t>Social Studies</a:t>
          </a:r>
        </a:p>
        <a:p>
          <a:pPr algn="ctr"/>
          <a:r>
            <a:rPr lang="en-US" sz="3000" dirty="0">
              <a:solidFill>
                <a:schemeClr val="tx2"/>
              </a:solidFill>
            </a:rPr>
            <a:t>Career Awareness</a:t>
          </a:r>
        </a:p>
      </dgm:t>
    </dgm:pt>
    <dgm:pt modelId="{96CD28FB-9A81-4F22-865D-1A1FDC0B47D3}" type="parTrans" cxnId="{D998B2F2-C7F7-4B77-95D8-C1ADC4DC16F8}">
      <dgm:prSet/>
      <dgm:spPr/>
      <dgm:t>
        <a:bodyPr/>
        <a:lstStyle/>
        <a:p>
          <a:endParaRPr lang="en-US"/>
        </a:p>
      </dgm:t>
    </dgm:pt>
    <dgm:pt modelId="{ED762686-D842-41C9-877B-9D727383DA2E}" type="sibTrans" cxnId="{D998B2F2-C7F7-4B77-95D8-C1ADC4DC16F8}">
      <dgm:prSet/>
      <dgm:spPr/>
      <dgm:t>
        <a:bodyPr/>
        <a:lstStyle/>
        <a:p>
          <a:endParaRPr lang="en-US"/>
        </a:p>
      </dgm:t>
    </dgm:pt>
    <dgm:pt modelId="{75630AAD-8F65-4B16-8E6A-43610C5A06DF}">
      <dgm:prSet phldr="0" custT="1"/>
      <dgm:spPr/>
      <dgm:t>
        <a:bodyPr/>
        <a:lstStyle/>
        <a:p>
          <a:pPr algn="l">
            <a:lnSpc>
              <a:spcPct val="50000"/>
            </a:lnSpc>
          </a:pPr>
          <a:r>
            <a:rPr lang="en-US" sz="3200" dirty="0">
              <a:solidFill>
                <a:schemeClr val="tx2"/>
              </a:solidFill>
              <a:latin typeface="Calibri" panose="020F0502020204030204"/>
            </a:rPr>
            <a:t>       Math</a:t>
          </a:r>
          <a:r>
            <a:rPr lang="en-US" sz="3200" dirty="0">
              <a:solidFill>
                <a:schemeClr val="tx2"/>
              </a:solidFill>
            </a:rPr>
            <a:t> </a:t>
          </a:r>
          <a:endParaRPr lang="en-US" sz="3200" dirty="0"/>
        </a:p>
        <a:p>
          <a:pPr algn="ctr" rtl="0">
            <a:lnSpc>
              <a:spcPct val="50000"/>
            </a:lnSpc>
          </a:pPr>
          <a:r>
            <a:rPr lang="en-US" sz="3200" dirty="0">
              <a:solidFill>
                <a:schemeClr val="tx2"/>
              </a:solidFill>
              <a:latin typeface="Calibri" panose="020F0502020204030204"/>
            </a:rPr>
            <a:t>     </a:t>
          </a:r>
        </a:p>
        <a:p>
          <a:pPr algn="l">
            <a:lnSpc>
              <a:spcPct val="50000"/>
            </a:lnSpc>
          </a:pPr>
          <a:r>
            <a:rPr lang="en-US" sz="3200" dirty="0">
              <a:solidFill>
                <a:schemeClr val="tx2"/>
              </a:solidFill>
            </a:rPr>
            <a:t>Technology</a:t>
          </a:r>
          <a:endParaRPr lang="en-US" sz="3200" dirty="0"/>
        </a:p>
      </dgm:t>
    </dgm:pt>
    <dgm:pt modelId="{428791F9-785C-4B22-BA86-AE433A999167}" type="parTrans" cxnId="{BFEF2AFB-D99C-4698-B738-3488CC9B8E4A}">
      <dgm:prSet/>
      <dgm:spPr/>
      <dgm:t>
        <a:bodyPr/>
        <a:lstStyle/>
        <a:p>
          <a:endParaRPr lang="en-US"/>
        </a:p>
      </dgm:t>
    </dgm:pt>
    <dgm:pt modelId="{8DFCE51E-5F8B-4709-9889-A7B6E7F1B2C3}" type="sibTrans" cxnId="{BFEF2AFB-D99C-4698-B738-3488CC9B8E4A}">
      <dgm:prSet/>
      <dgm:spPr/>
      <dgm:t>
        <a:bodyPr/>
        <a:lstStyle/>
        <a:p>
          <a:endParaRPr lang="en-US"/>
        </a:p>
      </dgm:t>
    </dgm:pt>
    <dgm:pt modelId="{535E6EFC-0B1C-4A4A-9F2D-C815E515BF3A}" type="pres">
      <dgm:prSet presAssocID="{20F5207F-6632-4261-B8D8-65EFBFFF5C7B}" presName="diagram" presStyleCnt="0">
        <dgm:presLayoutVars>
          <dgm:chMax val="1"/>
          <dgm:dir/>
          <dgm:animLvl val="ctr"/>
          <dgm:resizeHandles val="exact"/>
        </dgm:presLayoutVars>
      </dgm:prSet>
      <dgm:spPr/>
    </dgm:pt>
    <dgm:pt modelId="{0ED8AEEA-7105-4960-8D25-47A3FDBF1A3C}" type="pres">
      <dgm:prSet presAssocID="{20F5207F-6632-4261-B8D8-65EFBFFF5C7B}" presName="matrix" presStyleCnt="0"/>
      <dgm:spPr/>
    </dgm:pt>
    <dgm:pt modelId="{4D71EBCF-38D8-4D9F-89AA-0D24DEA4E2CF}" type="pres">
      <dgm:prSet presAssocID="{20F5207F-6632-4261-B8D8-65EFBFFF5C7B}" presName="tile1" presStyleLbl="node1" presStyleIdx="0" presStyleCnt="4" custLinFactNeighborX="-100000" custLinFactNeighborY="-10119"/>
      <dgm:spPr/>
    </dgm:pt>
    <dgm:pt modelId="{3B033851-D8C8-4647-82AF-9DE4213DCB32}" type="pres">
      <dgm:prSet presAssocID="{20F5207F-6632-4261-B8D8-65EFBFFF5C7B}" presName="tile1text" presStyleLbl="node1" presStyleIdx="0" presStyleCnt="4">
        <dgm:presLayoutVars>
          <dgm:chMax val="0"/>
          <dgm:chPref val="0"/>
          <dgm:bulletEnabled val="1"/>
        </dgm:presLayoutVars>
      </dgm:prSet>
      <dgm:spPr/>
    </dgm:pt>
    <dgm:pt modelId="{A11041FF-F8F1-483E-8AC5-84CCA2CDAC9A}" type="pres">
      <dgm:prSet presAssocID="{20F5207F-6632-4261-B8D8-65EFBFFF5C7B}" presName="tile2" presStyleLbl="node1" presStyleIdx="1" presStyleCnt="4"/>
      <dgm:spPr/>
    </dgm:pt>
    <dgm:pt modelId="{C9499DB5-EAFA-48D0-940E-7384AE8979A0}" type="pres">
      <dgm:prSet presAssocID="{20F5207F-6632-4261-B8D8-65EFBFFF5C7B}" presName="tile2text" presStyleLbl="node1" presStyleIdx="1" presStyleCnt="4">
        <dgm:presLayoutVars>
          <dgm:chMax val="0"/>
          <dgm:chPref val="0"/>
          <dgm:bulletEnabled val="1"/>
        </dgm:presLayoutVars>
      </dgm:prSet>
      <dgm:spPr/>
    </dgm:pt>
    <dgm:pt modelId="{17059159-328C-4DC6-A337-2BBB7CB6533B}" type="pres">
      <dgm:prSet presAssocID="{20F5207F-6632-4261-B8D8-65EFBFFF5C7B}" presName="tile3" presStyleLbl="node1" presStyleIdx="2" presStyleCnt="4"/>
      <dgm:spPr/>
    </dgm:pt>
    <dgm:pt modelId="{842B839C-F9C0-435A-A04D-2FD6456F20B9}" type="pres">
      <dgm:prSet presAssocID="{20F5207F-6632-4261-B8D8-65EFBFFF5C7B}" presName="tile3text" presStyleLbl="node1" presStyleIdx="2" presStyleCnt="4">
        <dgm:presLayoutVars>
          <dgm:chMax val="0"/>
          <dgm:chPref val="0"/>
          <dgm:bulletEnabled val="1"/>
        </dgm:presLayoutVars>
      </dgm:prSet>
      <dgm:spPr/>
    </dgm:pt>
    <dgm:pt modelId="{6669F936-94FD-4C71-BBEF-79CB344D2485}" type="pres">
      <dgm:prSet presAssocID="{20F5207F-6632-4261-B8D8-65EFBFFF5C7B}" presName="tile4" presStyleLbl="node1" presStyleIdx="3" presStyleCnt="4"/>
      <dgm:spPr/>
    </dgm:pt>
    <dgm:pt modelId="{41AA137E-5DFA-422C-9505-E977D270095C}" type="pres">
      <dgm:prSet presAssocID="{20F5207F-6632-4261-B8D8-65EFBFFF5C7B}" presName="tile4text" presStyleLbl="node1" presStyleIdx="3" presStyleCnt="4">
        <dgm:presLayoutVars>
          <dgm:chMax val="0"/>
          <dgm:chPref val="0"/>
          <dgm:bulletEnabled val="1"/>
        </dgm:presLayoutVars>
      </dgm:prSet>
      <dgm:spPr/>
    </dgm:pt>
    <dgm:pt modelId="{7D350506-C078-4F18-8CFC-596039448ECB}" type="pres">
      <dgm:prSet presAssocID="{20F5207F-6632-4261-B8D8-65EFBFFF5C7B}" presName="centerTile" presStyleLbl="fgShp" presStyleIdx="0" presStyleCnt="1" custScaleX="129161" custScaleY="161635" custLinFactNeighborX="2" custLinFactNeighborY="11590">
        <dgm:presLayoutVars>
          <dgm:chMax val="0"/>
          <dgm:chPref val="0"/>
        </dgm:presLayoutVars>
      </dgm:prSet>
      <dgm:spPr/>
    </dgm:pt>
  </dgm:ptLst>
  <dgm:cxnLst>
    <dgm:cxn modelId="{F5168520-1C70-450A-A614-9A94961E38CD}" type="presOf" srcId="{1E8C0F72-7885-42B3-810D-37E0A7DFC22E}" destId="{3B033851-D8C8-4647-82AF-9DE4213DCB32}" srcOrd="1" destOrd="0" presId="urn:microsoft.com/office/officeart/2005/8/layout/matrix1"/>
    <dgm:cxn modelId="{AD954822-AF60-49FE-AF93-6A2BC1AE48AE}" srcId="{6A60B77E-E647-447B-8AA9-B559184CFC74}" destId="{FEACCEAE-54DD-4147-BC51-2067F8A847ED}" srcOrd="1" destOrd="0" parTransId="{2AEE31D4-04DD-4380-AA9F-E8FD59722C98}" sibTransId="{07D8ACC6-10B3-471C-9DE0-573B60BA667A}"/>
    <dgm:cxn modelId="{3F46373B-DD90-4362-9C32-B1B3EC7C7CC2}" srcId="{20F5207F-6632-4261-B8D8-65EFBFFF5C7B}" destId="{6A60B77E-E647-447B-8AA9-B559184CFC74}" srcOrd="0" destOrd="0" parTransId="{B6594FBD-E461-480D-A81F-1EEDF7FD4066}" sibTransId="{48D9C98C-F08B-4192-B151-F8A458FC1050}"/>
    <dgm:cxn modelId="{7BD57063-AE75-4039-9C06-6658A9B864CA}" type="presOf" srcId="{20F5207F-6632-4261-B8D8-65EFBFFF5C7B}" destId="{535E6EFC-0B1C-4A4A-9F2D-C815E515BF3A}" srcOrd="0" destOrd="0" presId="urn:microsoft.com/office/officeart/2005/8/layout/matrix1"/>
    <dgm:cxn modelId="{5396737E-DB30-423B-BE99-E9D6311E464D}" type="presOf" srcId="{6A60B77E-E647-447B-8AA9-B559184CFC74}" destId="{7D350506-C078-4F18-8CFC-596039448ECB}" srcOrd="0" destOrd="0" presId="urn:microsoft.com/office/officeart/2005/8/layout/matrix1"/>
    <dgm:cxn modelId="{9CB95282-2CB1-440F-8211-45F738A9E07C}" srcId="{6A60B77E-E647-447B-8AA9-B559184CFC74}" destId="{1E8C0F72-7885-42B3-810D-37E0A7DFC22E}" srcOrd="0" destOrd="0" parTransId="{2A9AB555-54C6-4B4C-980F-4FEFFF265E50}" sibTransId="{866A5A09-BD53-4BD1-8A02-1EF0D3FBC857}"/>
    <dgm:cxn modelId="{ED7A0690-AEF3-46CA-9D6F-E55DF44F2A4E}" type="presOf" srcId="{FEACCEAE-54DD-4147-BC51-2067F8A847ED}" destId="{A11041FF-F8F1-483E-8AC5-84CCA2CDAC9A}" srcOrd="0" destOrd="0" presId="urn:microsoft.com/office/officeart/2005/8/layout/matrix1"/>
    <dgm:cxn modelId="{F65EAC90-C77D-423B-8A60-EC2F7C033B3D}" type="presOf" srcId="{1E8C0F72-7885-42B3-810D-37E0A7DFC22E}" destId="{4D71EBCF-38D8-4D9F-89AA-0D24DEA4E2CF}" srcOrd="0" destOrd="0" presId="urn:microsoft.com/office/officeart/2005/8/layout/matrix1"/>
    <dgm:cxn modelId="{CBEA03AE-288D-447C-9E8A-27E28FDC0E41}" type="presOf" srcId="{FEACCEAE-54DD-4147-BC51-2067F8A847ED}" destId="{C9499DB5-EAFA-48D0-940E-7384AE8979A0}" srcOrd="1" destOrd="0" presId="urn:microsoft.com/office/officeart/2005/8/layout/matrix1"/>
    <dgm:cxn modelId="{CE414CC0-0127-452A-B35E-CA0C17FF3AE3}" type="presOf" srcId="{D76FF288-FD49-4B36-A19D-EA3082F5E45B}" destId="{41AA137E-5DFA-422C-9505-E977D270095C}" srcOrd="1" destOrd="0" presId="urn:microsoft.com/office/officeart/2005/8/layout/matrix1"/>
    <dgm:cxn modelId="{1232B1C5-C6B4-475C-9D2F-8588CE069D57}" type="presOf" srcId="{D76FF288-FD49-4B36-A19D-EA3082F5E45B}" destId="{6669F936-94FD-4C71-BBEF-79CB344D2485}" srcOrd="0" destOrd="0" presId="urn:microsoft.com/office/officeart/2005/8/layout/matrix1"/>
    <dgm:cxn modelId="{FA552DC9-791F-4925-B37F-48583156E804}" type="presOf" srcId="{75630AAD-8F65-4B16-8E6A-43610C5A06DF}" destId="{842B839C-F9C0-435A-A04D-2FD6456F20B9}" srcOrd="1" destOrd="0" presId="urn:microsoft.com/office/officeart/2005/8/layout/matrix1"/>
    <dgm:cxn modelId="{086A09CA-415A-480E-AC61-5BB47AFB00E2}" type="presOf" srcId="{75630AAD-8F65-4B16-8E6A-43610C5A06DF}" destId="{17059159-328C-4DC6-A337-2BBB7CB6533B}" srcOrd="0" destOrd="0" presId="urn:microsoft.com/office/officeart/2005/8/layout/matrix1"/>
    <dgm:cxn modelId="{D998B2F2-C7F7-4B77-95D8-C1ADC4DC16F8}" srcId="{6A60B77E-E647-447B-8AA9-B559184CFC74}" destId="{D76FF288-FD49-4B36-A19D-EA3082F5E45B}" srcOrd="3" destOrd="0" parTransId="{96CD28FB-9A81-4F22-865D-1A1FDC0B47D3}" sibTransId="{ED762686-D842-41C9-877B-9D727383DA2E}"/>
    <dgm:cxn modelId="{BFEF2AFB-D99C-4698-B738-3488CC9B8E4A}" srcId="{6A60B77E-E647-447B-8AA9-B559184CFC74}" destId="{75630AAD-8F65-4B16-8E6A-43610C5A06DF}" srcOrd="2" destOrd="0" parTransId="{428791F9-785C-4B22-BA86-AE433A999167}" sibTransId="{8DFCE51E-5F8B-4709-9889-A7B6E7F1B2C3}"/>
    <dgm:cxn modelId="{4E00BE87-66CD-4CA7-B20B-E1FBE2E9B816}" type="presParOf" srcId="{535E6EFC-0B1C-4A4A-9F2D-C815E515BF3A}" destId="{0ED8AEEA-7105-4960-8D25-47A3FDBF1A3C}" srcOrd="0" destOrd="0" presId="urn:microsoft.com/office/officeart/2005/8/layout/matrix1"/>
    <dgm:cxn modelId="{F9F19AE2-A8EA-4A27-A28E-8A9305598D19}" type="presParOf" srcId="{0ED8AEEA-7105-4960-8D25-47A3FDBF1A3C}" destId="{4D71EBCF-38D8-4D9F-89AA-0D24DEA4E2CF}" srcOrd="0" destOrd="0" presId="urn:microsoft.com/office/officeart/2005/8/layout/matrix1"/>
    <dgm:cxn modelId="{54814511-AE9A-42E5-B3BE-B506FDD8D45B}" type="presParOf" srcId="{0ED8AEEA-7105-4960-8D25-47A3FDBF1A3C}" destId="{3B033851-D8C8-4647-82AF-9DE4213DCB32}" srcOrd="1" destOrd="0" presId="urn:microsoft.com/office/officeart/2005/8/layout/matrix1"/>
    <dgm:cxn modelId="{4F214305-5C90-4ED4-B23D-9FB53803E6F7}" type="presParOf" srcId="{0ED8AEEA-7105-4960-8D25-47A3FDBF1A3C}" destId="{A11041FF-F8F1-483E-8AC5-84CCA2CDAC9A}" srcOrd="2" destOrd="0" presId="urn:microsoft.com/office/officeart/2005/8/layout/matrix1"/>
    <dgm:cxn modelId="{6E183D19-EDC4-4D41-A189-1281A7EC7770}" type="presParOf" srcId="{0ED8AEEA-7105-4960-8D25-47A3FDBF1A3C}" destId="{C9499DB5-EAFA-48D0-940E-7384AE8979A0}" srcOrd="3" destOrd="0" presId="urn:microsoft.com/office/officeart/2005/8/layout/matrix1"/>
    <dgm:cxn modelId="{714F676A-3F38-4113-A97E-9194D625690F}" type="presParOf" srcId="{0ED8AEEA-7105-4960-8D25-47A3FDBF1A3C}" destId="{17059159-328C-4DC6-A337-2BBB7CB6533B}" srcOrd="4" destOrd="0" presId="urn:microsoft.com/office/officeart/2005/8/layout/matrix1"/>
    <dgm:cxn modelId="{7E0BEAA6-A35E-4803-9A87-F929B15075AE}" type="presParOf" srcId="{0ED8AEEA-7105-4960-8D25-47A3FDBF1A3C}" destId="{842B839C-F9C0-435A-A04D-2FD6456F20B9}" srcOrd="5" destOrd="0" presId="urn:microsoft.com/office/officeart/2005/8/layout/matrix1"/>
    <dgm:cxn modelId="{FDF42719-9A4C-48FE-9C0B-6FE873AD439E}" type="presParOf" srcId="{0ED8AEEA-7105-4960-8D25-47A3FDBF1A3C}" destId="{6669F936-94FD-4C71-BBEF-79CB344D2485}" srcOrd="6" destOrd="0" presId="urn:microsoft.com/office/officeart/2005/8/layout/matrix1"/>
    <dgm:cxn modelId="{1FBBC1ED-110E-42B5-BEF0-BC7AF8631E56}" type="presParOf" srcId="{0ED8AEEA-7105-4960-8D25-47A3FDBF1A3C}" destId="{41AA137E-5DFA-422C-9505-E977D270095C}" srcOrd="7" destOrd="0" presId="urn:microsoft.com/office/officeart/2005/8/layout/matrix1"/>
    <dgm:cxn modelId="{B3E7ECEF-E90D-4AB8-ABF0-1746FBE5C830}" type="presParOf" srcId="{535E6EFC-0B1C-4A4A-9F2D-C815E515BF3A}" destId="{7D350506-C078-4F18-8CFC-596039448ECB}"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F5207F-6632-4261-B8D8-65EFBFFF5C7B}"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6A60B77E-E647-447B-8AA9-B559184CFC74}">
      <dgm:prSet phldrT="[Text]"/>
      <dgm:spPr>
        <a:solidFill>
          <a:schemeClr val="bg2">
            <a:lumMod val="65000"/>
          </a:schemeClr>
        </a:solidFill>
      </dgm:spPr>
      <dgm:t>
        <a:bodyPr/>
        <a:lstStyle/>
        <a:p>
          <a:r>
            <a:rPr lang="en-US" b="1" dirty="0">
              <a:solidFill>
                <a:schemeClr val="tx2"/>
              </a:solidFill>
            </a:rPr>
            <a:t>Theme/Concepts/Skills</a:t>
          </a:r>
        </a:p>
      </dgm:t>
    </dgm:pt>
    <dgm:pt modelId="{B6594FBD-E461-480D-A81F-1EEDF7FD4066}" type="parTrans" cxnId="{3F46373B-DD90-4362-9C32-B1B3EC7C7CC2}">
      <dgm:prSet/>
      <dgm:spPr/>
      <dgm:t>
        <a:bodyPr/>
        <a:lstStyle/>
        <a:p>
          <a:endParaRPr lang="en-US">
            <a:solidFill>
              <a:schemeClr val="tx2"/>
            </a:solidFill>
          </a:endParaRPr>
        </a:p>
      </dgm:t>
    </dgm:pt>
    <dgm:pt modelId="{48D9C98C-F08B-4192-B151-F8A458FC1050}" type="sibTrans" cxnId="{3F46373B-DD90-4362-9C32-B1B3EC7C7CC2}">
      <dgm:prSet/>
      <dgm:spPr/>
      <dgm:t>
        <a:bodyPr/>
        <a:lstStyle/>
        <a:p>
          <a:endParaRPr lang="en-US">
            <a:solidFill>
              <a:schemeClr val="tx2"/>
            </a:solidFill>
          </a:endParaRPr>
        </a:p>
      </dgm:t>
    </dgm:pt>
    <dgm:pt modelId="{1E8C0F72-7885-42B3-810D-37E0A7DFC22E}">
      <dgm:prSet phldrT="[Text]" custT="1"/>
      <dgm:spPr/>
      <dgm:t>
        <a:bodyPr/>
        <a:lstStyle/>
        <a:p>
          <a:pPr algn="l"/>
          <a:endParaRPr lang="en-US" sz="3200">
            <a:solidFill>
              <a:schemeClr val="tx2"/>
            </a:solidFill>
          </a:endParaRPr>
        </a:p>
        <a:p>
          <a:pPr algn="l"/>
          <a:r>
            <a:rPr lang="en-US" sz="3600">
              <a:solidFill>
                <a:schemeClr val="tx2"/>
              </a:solidFill>
            </a:rPr>
            <a:t>Language Arts </a:t>
          </a:r>
        </a:p>
        <a:p>
          <a:pPr algn="l"/>
          <a:r>
            <a:rPr lang="en-US" sz="3200">
              <a:solidFill>
                <a:schemeClr val="tx2"/>
              </a:solidFill>
            </a:rPr>
            <a:t>	English Language</a:t>
          </a:r>
        </a:p>
        <a:p>
          <a:pPr algn="l"/>
          <a:r>
            <a:rPr lang="en-US" sz="3200">
              <a:solidFill>
                <a:schemeClr val="tx2"/>
              </a:solidFill>
            </a:rPr>
            <a:t>Soft Skills</a:t>
          </a:r>
          <a:endParaRPr lang="en-US" sz="3200" dirty="0">
            <a:solidFill>
              <a:schemeClr val="tx2"/>
            </a:solidFill>
          </a:endParaRPr>
        </a:p>
      </dgm:t>
    </dgm:pt>
    <dgm:pt modelId="{2A9AB555-54C6-4B4C-980F-4FEFFF265E50}" type="parTrans" cxnId="{9CB95282-2CB1-440F-8211-45F738A9E07C}">
      <dgm:prSet/>
      <dgm:spPr/>
      <dgm:t>
        <a:bodyPr/>
        <a:lstStyle/>
        <a:p>
          <a:endParaRPr lang="en-US">
            <a:solidFill>
              <a:schemeClr val="tx2"/>
            </a:solidFill>
          </a:endParaRPr>
        </a:p>
      </dgm:t>
    </dgm:pt>
    <dgm:pt modelId="{866A5A09-BD53-4BD1-8A02-1EF0D3FBC857}" type="sibTrans" cxnId="{9CB95282-2CB1-440F-8211-45F738A9E07C}">
      <dgm:prSet/>
      <dgm:spPr/>
      <dgm:t>
        <a:bodyPr/>
        <a:lstStyle/>
        <a:p>
          <a:endParaRPr lang="en-US">
            <a:solidFill>
              <a:schemeClr val="tx2"/>
            </a:solidFill>
          </a:endParaRPr>
        </a:p>
      </dgm:t>
    </dgm:pt>
    <dgm:pt modelId="{FEACCEAE-54DD-4147-BC51-2067F8A847ED}">
      <dgm:prSet phldrT="[Text]" custT="1"/>
      <dgm:spPr/>
      <dgm:t>
        <a:bodyPr/>
        <a:lstStyle/>
        <a:p>
          <a:pPr algn="r"/>
          <a:r>
            <a:rPr lang="en-US" sz="3600">
              <a:solidFill>
                <a:schemeClr val="tx2"/>
              </a:solidFill>
            </a:rPr>
            <a:t>Science</a:t>
          </a:r>
        </a:p>
        <a:p>
          <a:pPr algn="ctr"/>
          <a:r>
            <a:rPr lang="en-US" sz="3200">
              <a:solidFill>
                <a:schemeClr val="tx2"/>
              </a:solidFill>
            </a:rPr>
            <a:t>Workplace Readiness</a:t>
          </a:r>
          <a:endParaRPr lang="en-US" sz="3200" dirty="0">
            <a:solidFill>
              <a:schemeClr val="tx2"/>
            </a:solidFill>
          </a:endParaRPr>
        </a:p>
      </dgm:t>
    </dgm:pt>
    <dgm:pt modelId="{2AEE31D4-04DD-4380-AA9F-E8FD59722C98}" type="parTrans" cxnId="{AD954822-AF60-49FE-AF93-6A2BC1AE48AE}">
      <dgm:prSet/>
      <dgm:spPr/>
      <dgm:t>
        <a:bodyPr/>
        <a:lstStyle/>
        <a:p>
          <a:endParaRPr lang="en-US">
            <a:solidFill>
              <a:schemeClr val="tx2"/>
            </a:solidFill>
          </a:endParaRPr>
        </a:p>
      </dgm:t>
    </dgm:pt>
    <dgm:pt modelId="{07D8ACC6-10B3-471C-9DE0-573B60BA667A}" type="sibTrans" cxnId="{AD954822-AF60-49FE-AF93-6A2BC1AE48AE}">
      <dgm:prSet/>
      <dgm:spPr/>
      <dgm:t>
        <a:bodyPr/>
        <a:lstStyle/>
        <a:p>
          <a:endParaRPr lang="en-US">
            <a:solidFill>
              <a:schemeClr val="tx2"/>
            </a:solidFill>
          </a:endParaRPr>
        </a:p>
      </dgm:t>
    </dgm:pt>
    <dgm:pt modelId="{64EFF860-D100-4633-A043-6D7C4E9FD8F9}">
      <dgm:prSet phldrT="[Text]" custT="1"/>
      <dgm:spPr/>
      <dgm:t>
        <a:bodyPr/>
        <a:lstStyle/>
        <a:p>
          <a:pPr algn="l"/>
          <a:r>
            <a:rPr lang="en-US" sz="3600">
              <a:solidFill>
                <a:schemeClr val="tx2"/>
              </a:solidFill>
            </a:rPr>
            <a:t>Math</a:t>
          </a:r>
          <a:r>
            <a:rPr lang="en-US" sz="3200">
              <a:solidFill>
                <a:schemeClr val="tx2"/>
              </a:solidFill>
            </a:rPr>
            <a:t> </a:t>
          </a:r>
        </a:p>
        <a:p>
          <a:pPr algn="ctr"/>
          <a:r>
            <a:rPr lang="en-US" sz="3600">
              <a:solidFill>
                <a:schemeClr val="tx2"/>
              </a:solidFill>
            </a:rPr>
            <a:t>Technology</a:t>
          </a:r>
          <a:endParaRPr lang="en-US" sz="3200" dirty="0">
            <a:solidFill>
              <a:schemeClr val="tx2"/>
            </a:solidFill>
          </a:endParaRPr>
        </a:p>
      </dgm:t>
    </dgm:pt>
    <dgm:pt modelId="{9F7FB7D3-1FC6-40CA-9CA6-655DBFF9CFD2}" type="parTrans" cxnId="{335CAA55-D9C4-4D0B-A7D0-A6D581E2F972}">
      <dgm:prSet/>
      <dgm:spPr/>
      <dgm:t>
        <a:bodyPr/>
        <a:lstStyle/>
        <a:p>
          <a:endParaRPr lang="en-US">
            <a:solidFill>
              <a:schemeClr val="tx2"/>
            </a:solidFill>
          </a:endParaRPr>
        </a:p>
      </dgm:t>
    </dgm:pt>
    <dgm:pt modelId="{6CB2767D-B43D-43E2-B93B-990E01C1C307}" type="sibTrans" cxnId="{335CAA55-D9C4-4D0B-A7D0-A6D581E2F972}">
      <dgm:prSet/>
      <dgm:spPr/>
      <dgm:t>
        <a:bodyPr/>
        <a:lstStyle/>
        <a:p>
          <a:endParaRPr lang="en-US">
            <a:solidFill>
              <a:schemeClr val="tx2"/>
            </a:solidFill>
          </a:endParaRPr>
        </a:p>
      </dgm:t>
    </dgm:pt>
    <dgm:pt modelId="{D76FF288-FD49-4B36-A19D-EA3082F5E45B}">
      <dgm:prSet phldrT="[Text]" custT="1"/>
      <dgm:spPr/>
      <dgm:t>
        <a:bodyPr/>
        <a:lstStyle/>
        <a:p>
          <a:pPr algn="r"/>
          <a:r>
            <a:rPr lang="en-US" sz="3200">
              <a:solidFill>
                <a:schemeClr val="tx2"/>
              </a:solidFill>
            </a:rPr>
            <a:t>Social Studies</a:t>
          </a:r>
        </a:p>
        <a:p>
          <a:pPr algn="ctr"/>
          <a:r>
            <a:rPr lang="en-US" sz="3000">
              <a:solidFill>
                <a:schemeClr val="tx2"/>
              </a:solidFill>
            </a:rPr>
            <a:t>Career Awareness</a:t>
          </a:r>
          <a:endParaRPr lang="en-US" sz="3000" dirty="0">
            <a:solidFill>
              <a:schemeClr val="tx2"/>
            </a:solidFill>
          </a:endParaRPr>
        </a:p>
      </dgm:t>
    </dgm:pt>
    <dgm:pt modelId="{96CD28FB-9A81-4F22-865D-1A1FDC0B47D3}" type="parTrans" cxnId="{D998B2F2-C7F7-4B77-95D8-C1ADC4DC16F8}">
      <dgm:prSet/>
      <dgm:spPr/>
      <dgm:t>
        <a:bodyPr/>
        <a:lstStyle/>
        <a:p>
          <a:endParaRPr lang="en-US">
            <a:solidFill>
              <a:schemeClr val="tx2"/>
            </a:solidFill>
          </a:endParaRPr>
        </a:p>
      </dgm:t>
    </dgm:pt>
    <dgm:pt modelId="{ED762686-D842-41C9-877B-9D727383DA2E}" type="sibTrans" cxnId="{D998B2F2-C7F7-4B77-95D8-C1ADC4DC16F8}">
      <dgm:prSet/>
      <dgm:spPr/>
      <dgm:t>
        <a:bodyPr/>
        <a:lstStyle/>
        <a:p>
          <a:endParaRPr lang="en-US">
            <a:solidFill>
              <a:schemeClr val="tx2"/>
            </a:solidFill>
          </a:endParaRPr>
        </a:p>
      </dgm:t>
    </dgm:pt>
    <dgm:pt modelId="{535E6EFC-0B1C-4A4A-9F2D-C815E515BF3A}" type="pres">
      <dgm:prSet presAssocID="{20F5207F-6632-4261-B8D8-65EFBFFF5C7B}" presName="diagram" presStyleCnt="0">
        <dgm:presLayoutVars>
          <dgm:chMax val="1"/>
          <dgm:dir/>
          <dgm:animLvl val="ctr"/>
          <dgm:resizeHandles val="exact"/>
        </dgm:presLayoutVars>
      </dgm:prSet>
      <dgm:spPr/>
    </dgm:pt>
    <dgm:pt modelId="{0ED8AEEA-7105-4960-8D25-47A3FDBF1A3C}" type="pres">
      <dgm:prSet presAssocID="{20F5207F-6632-4261-B8D8-65EFBFFF5C7B}" presName="matrix" presStyleCnt="0"/>
      <dgm:spPr/>
    </dgm:pt>
    <dgm:pt modelId="{4D71EBCF-38D8-4D9F-89AA-0D24DEA4E2CF}" type="pres">
      <dgm:prSet presAssocID="{20F5207F-6632-4261-B8D8-65EFBFFF5C7B}" presName="tile1" presStyleLbl="node1" presStyleIdx="0" presStyleCnt="4" custLinFactNeighborX="-100000" custLinFactNeighborY="-10119"/>
      <dgm:spPr/>
    </dgm:pt>
    <dgm:pt modelId="{3B033851-D8C8-4647-82AF-9DE4213DCB32}" type="pres">
      <dgm:prSet presAssocID="{20F5207F-6632-4261-B8D8-65EFBFFF5C7B}" presName="tile1text" presStyleLbl="node1" presStyleIdx="0" presStyleCnt="4">
        <dgm:presLayoutVars>
          <dgm:chMax val="0"/>
          <dgm:chPref val="0"/>
          <dgm:bulletEnabled val="1"/>
        </dgm:presLayoutVars>
      </dgm:prSet>
      <dgm:spPr/>
    </dgm:pt>
    <dgm:pt modelId="{A11041FF-F8F1-483E-8AC5-84CCA2CDAC9A}" type="pres">
      <dgm:prSet presAssocID="{20F5207F-6632-4261-B8D8-65EFBFFF5C7B}" presName="tile2" presStyleLbl="node1" presStyleIdx="1" presStyleCnt="4"/>
      <dgm:spPr/>
    </dgm:pt>
    <dgm:pt modelId="{C9499DB5-EAFA-48D0-940E-7384AE8979A0}" type="pres">
      <dgm:prSet presAssocID="{20F5207F-6632-4261-B8D8-65EFBFFF5C7B}" presName="tile2text" presStyleLbl="node1" presStyleIdx="1" presStyleCnt="4">
        <dgm:presLayoutVars>
          <dgm:chMax val="0"/>
          <dgm:chPref val="0"/>
          <dgm:bulletEnabled val="1"/>
        </dgm:presLayoutVars>
      </dgm:prSet>
      <dgm:spPr/>
    </dgm:pt>
    <dgm:pt modelId="{17059159-328C-4DC6-A337-2BBB7CB6533B}" type="pres">
      <dgm:prSet presAssocID="{20F5207F-6632-4261-B8D8-65EFBFFF5C7B}" presName="tile3" presStyleLbl="node1" presStyleIdx="2" presStyleCnt="4"/>
      <dgm:spPr/>
    </dgm:pt>
    <dgm:pt modelId="{842B839C-F9C0-435A-A04D-2FD6456F20B9}" type="pres">
      <dgm:prSet presAssocID="{20F5207F-6632-4261-B8D8-65EFBFFF5C7B}" presName="tile3text" presStyleLbl="node1" presStyleIdx="2" presStyleCnt="4">
        <dgm:presLayoutVars>
          <dgm:chMax val="0"/>
          <dgm:chPref val="0"/>
          <dgm:bulletEnabled val="1"/>
        </dgm:presLayoutVars>
      </dgm:prSet>
      <dgm:spPr/>
    </dgm:pt>
    <dgm:pt modelId="{6669F936-94FD-4C71-BBEF-79CB344D2485}" type="pres">
      <dgm:prSet presAssocID="{20F5207F-6632-4261-B8D8-65EFBFFF5C7B}" presName="tile4" presStyleLbl="node1" presStyleIdx="3" presStyleCnt="4"/>
      <dgm:spPr/>
    </dgm:pt>
    <dgm:pt modelId="{41AA137E-5DFA-422C-9505-E977D270095C}" type="pres">
      <dgm:prSet presAssocID="{20F5207F-6632-4261-B8D8-65EFBFFF5C7B}" presName="tile4text" presStyleLbl="node1" presStyleIdx="3" presStyleCnt="4">
        <dgm:presLayoutVars>
          <dgm:chMax val="0"/>
          <dgm:chPref val="0"/>
          <dgm:bulletEnabled val="1"/>
        </dgm:presLayoutVars>
      </dgm:prSet>
      <dgm:spPr/>
    </dgm:pt>
    <dgm:pt modelId="{7D350506-C078-4F18-8CFC-596039448ECB}" type="pres">
      <dgm:prSet presAssocID="{20F5207F-6632-4261-B8D8-65EFBFFF5C7B}" presName="centerTile" presStyleLbl="fgShp" presStyleIdx="0" presStyleCnt="1" custScaleX="140781" custScaleY="161635" custLinFactNeighborX="55" custLinFactNeighborY="28273">
        <dgm:presLayoutVars>
          <dgm:chMax val="0"/>
          <dgm:chPref val="0"/>
        </dgm:presLayoutVars>
      </dgm:prSet>
      <dgm:spPr/>
    </dgm:pt>
  </dgm:ptLst>
  <dgm:cxnLst>
    <dgm:cxn modelId="{F5168520-1C70-450A-A614-9A94961E38CD}" type="presOf" srcId="{1E8C0F72-7885-42B3-810D-37E0A7DFC22E}" destId="{3B033851-D8C8-4647-82AF-9DE4213DCB32}" srcOrd="1" destOrd="0" presId="urn:microsoft.com/office/officeart/2005/8/layout/matrix1"/>
    <dgm:cxn modelId="{AD954822-AF60-49FE-AF93-6A2BC1AE48AE}" srcId="{6A60B77E-E647-447B-8AA9-B559184CFC74}" destId="{FEACCEAE-54DD-4147-BC51-2067F8A847ED}" srcOrd="1" destOrd="0" parTransId="{2AEE31D4-04DD-4380-AA9F-E8FD59722C98}" sibTransId="{07D8ACC6-10B3-471C-9DE0-573B60BA667A}"/>
    <dgm:cxn modelId="{3F46373B-DD90-4362-9C32-B1B3EC7C7CC2}" srcId="{20F5207F-6632-4261-B8D8-65EFBFFF5C7B}" destId="{6A60B77E-E647-447B-8AA9-B559184CFC74}" srcOrd="0" destOrd="0" parTransId="{B6594FBD-E461-480D-A81F-1EEDF7FD4066}" sibTransId="{48D9C98C-F08B-4192-B151-F8A458FC1050}"/>
    <dgm:cxn modelId="{7BD57063-AE75-4039-9C06-6658A9B864CA}" type="presOf" srcId="{20F5207F-6632-4261-B8D8-65EFBFFF5C7B}" destId="{535E6EFC-0B1C-4A4A-9F2D-C815E515BF3A}" srcOrd="0" destOrd="0" presId="urn:microsoft.com/office/officeart/2005/8/layout/matrix1"/>
    <dgm:cxn modelId="{D6575E47-1AD0-4E78-8332-3E0BBC8EAF45}" type="presOf" srcId="{64EFF860-D100-4633-A043-6D7C4E9FD8F9}" destId="{17059159-328C-4DC6-A337-2BBB7CB6533B}" srcOrd="0" destOrd="0" presId="urn:microsoft.com/office/officeart/2005/8/layout/matrix1"/>
    <dgm:cxn modelId="{335CAA55-D9C4-4D0B-A7D0-A6D581E2F972}" srcId="{6A60B77E-E647-447B-8AA9-B559184CFC74}" destId="{64EFF860-D100-4633-A043-6D7C4E9FD8F9}" srcOrd="2" destOrd="0" parTransId="{9F7FB7D3-1FC6-40CA-9CA6-655DBFF9CFD2}" sibTransId="{6CB2767D-B43D-43E2-B93B-990E01C1C307}"/>
    <dgm:cxn modelId="{B6F0337E-A498-4AFB-A90E-4E907CA03018}" type="presOf" srcId="{64EFF860-D100-4633-A043-6D7C4E9FD8F9}" destId="{842B839C-F9C0-435A-A04D-2FD6456F20B9}" srcOrd="1" destOrd="0" presId="urn:microsoft.com/office/officeart/2005/8/layout/matrix1"/>
    <dgm:cxn modelId="{5396737E-DB30-423B-BE99-E9D6311E464D}" type="presOf" srcId="{6A60B77E-E647-447B-8AA9-B559184CFC74}" destId="{7D350506-C078-4F18-8CFC-596039448ECB}" srcOrd="0" destOrd="0" presId="urn:microsoft.com/office/officeart/2005/8/layout/matrix1"/>
    <dgm:cxn modelId="{9CB95282-2CB1-440F-8211-45F738A9E07C}" srcId="{6A60B77E-E647-447B-8AA9-B559184CFC74}" destId="{1E8C0F72-7885-42B3-810D-37E0A7DFC22E}" srcOrd="0" destOrd="0" parTransId="{2A9AB555-54C6-4B4C-980F-4FEFFF265E50}" sibTransId="{866A5A09-BD53-4BD1-8A02-1EF0D3FBC857}"/>
    <dgm:cxn modelId="{ED7A0690-AEF3-46CA-9D6F-E55DF44F2A4E}" type="presOf" srcId="{FEACCEAE-54DD-4147-BC51-2067F8A847ED}" destId="{A11041FF-F8F1-483E-8AC5-84CCA2CDAC9A}" srcOrd="0" destOrd="0" presId="urn:microsoft.com/office/officeart/2005/8/layout/matrix1"/>
    <dgm:cxn modelId="{F65EAC90-C77D-423B-8A60-EC2F7C033B3D}" type="presOf" srcId="{1E8C0F72-7885-42B3-810D-37E0A7DFC22E}" destId="{4D71EBCF-38D8-4D9F-89AA-0D24DEA4E2CF}" srcOrd="0" destOrd="0" presId="urn:microsoft.com/office/officeart/2005/8/layout/matrix1"/>
    <dgm:cxn modelId="{CBEA03AE-288D-447C-9E8A-27E28FDC0E41}" type="presOf" srcId="{FEACCEAE-54DD-4147-BC51-2067F8A847ED}" destId="{C9499DB5-EAFA-48D0-940E-7384AE8979A0}" srcOrd="1" destOrd="0" presId="urn:microsoft.com/office/officeart/2005/8/layout/matrix1"/>
    <dgm:cxn modelId="{CE414CC0-0127-452A-B35E-CA0C17FF3AE3}" type="presOf" srcId="{D76FF288-FD49-4B36-A19D-EA3082F5E45B}" destId="{41AA137E-5DFA-422C-9505-E977D270095C}" srcOrd="1" destOrd="0" presId="urn:microsoft.com/office/officeart/2005/8/layout/matrix1"/>
    <dgm:cxn modelId="{1232B1C5-C6B4-475C-9D2F-8588CE069D57}" type="presOf" srcId="{D76FF288-FD49-4B36-A19D-EA3082F5E45B}" destId="{6669F936-94FD-4C71-BBEF-79CB344D2485}" srcOrd="0" destOrd="0" presId="urn:microsoft.com/office/officeart/2005/8/layout/matrix1"/>
    <dgm:cxn modelId="{D998B2F2-C7F7-4B77-95D8-C1ADC4DC16F8}" srcId="{6A60B77E-E647-447B-8AA9-B559184CFC74}" destId="{D76FF288-FD49-4B36-A19D-EA3082F5E45B}" srcOrd="3" destOrd="0" parTransId="{96CD28FB-9A81-4F22-865D-1A1FDC0B47D3}" sibTransId="{ED762686-D842-41C9-877B-9D727383DA2E}"/>
    <dgm:cxn modelId="{4E00BE87-66CD-4CA7-B20B-E1FBE2E9B816}" type="presParOf" srcId="{535E6EFC-0B1C-4A4A-9F2D-C815E515BF3A}" destId="{0ED8AEEA-7105-4960-8D25-47A3FDBF1A3C}" srcOrd="0" destOrd="0" presId="urn:microsoft.com/office/officeart/2005/8/layout/matrix1"/>
    <dgm:cxn modelId="{F9F19AE2-A8EA-4A27-A28E-8A9305598D19}" type="presParOf" srcId="{0ED8AEEA-7105-4960-8D25-47A3FDBF1A3C}" destId="{4D71EBCF-38D8-4D9F-89AA-0D24DEA4E2CF}" srcOrd="0" destOrd="0" presId="urn:microsoft.com/office/officeart/2005/8/layout/matrix1"/>
    <dgm:cxn modelId="{54814511-AE9A-42E5-B3BE-B506FDD8D45B}" type="presParOf" srcId="{0ED8AEEA-7105-4960-8D25-47A3FDBF1A3C}" destId="{3B033851-D8C8-4647-82AF-9DE4213DCB32}" srcOrd="1" destOrd="0" presId="urn:microsoft.com/office/officeart/2005/8/layout/matrix1"/>
    <dgm:cxn modelId="{4F214305-5C90-4ED4-B23D-9FB53803E6F7}" type="presParOf" srcId="{0ED8AEEA-7105-4960-8D25-47A3FDBF1A3C}" destId="{A11041FF-F8F1-483E-8AC5-84CCA2CDAC9A}" srcOrd="2" destOrd="0" presId="urn:microsoft.com/office/officeart/2005/8/layout/matrix1"/>
    <dgm:cxn modelId="{6E183D19-EDC4-4D41-A189-1281A7EC7770}" type="presParOf" srcId="{0ED8AEEA-7105-4960-8D25-47A3FDBF1A3C}" destId="{C9499DB5-EAFA-48D0-940E-7384AE8979A0}" srcOrd="3" destOrd="0" presId="urn:microsoft.com/office/officeart/2005/8/layout/matrix1"/>
    <dgm:cxn modelId="{714F676A-3F38-4113-A97E-9194D625690F}" type="presParOf" srcId="{0ED8AEEA-7105-4960-8D25-47A3FDBF1A3C}" destId="{17059159-328C-4DC6-A337-2BBB7CB6533B}" srcOrd="4" destOrd="0" presId="urn:microsoft.com/office/officeart/2005/8/layout/matrix1"/>
    <dgm:cxn modelId="{7E0BEAA6-A35E-4803-9A87-F929B15075AE}" type="presParOf" srcId="{0ED8AEEA-7105-4960-8D25-47A3FDBF1A3C}" destId="{842B839C-F9C0-435A-A04D-2FD6456F20B9}" srcOrd="5" destOrd="0" presId="urn:microsoft.com/office/officeart/2005/8/layout/matrix1"/>
    <dgm:cxn modelId="{FDF42719-9A4C-48FE-9C0B-6FE873AD439E}" type="presParOf" srcId="{0ED8AEEA-7105-4960-8D25-47A3FDBF1A3C}" destId="{6669F936-94FD-4C71-BBEF-79CB344D2485}" srcOrd="6" destOrd="0" presId="urn:microsoft.com/office/officeart/2005/8/layout/matrix1"/>
    <dgm:cxn modelId="{1FBBC1ED-110E-42B5-BEF0-BC7AF8631E56}" type="presParOf" srcId="{0ED8AEEA-7105-4960-8D25-47A3FDBF1A3C}" destId="{41AA137E-5DFA-422C-9505-E977D270095C}" srcOrd="7" destOrd="0" presId="urn:microsoft.com/office/officeart/2005/8/layout/matrix1"/>
    <dgm:cxn modelId="{B3E7ECEF-E90D-4AB8-ABF0-1746FBE5C830}" type="presParOf" srcId="{535E6EFC-0B1C-4A4A-9F2D-C815E515BF3A}" destId="{7D350506-C078-4F18-8CFC-596039448ECB}"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302F07-D6A9-46A5-9807-EBF6C9F5B2DD}">
      <dsp:nvSpPr>
        <dsp:cNvPr id="0" name=""/>
        <dsp:cNvSpPr/>
      </dsp:nvSpPr>
      <dsp:spPr>
        <a:xfrm rot="16200000">
          <a:off x="-1499293" y="1499293"/>
          <a:ext cx="4828032" cy="1829445"/>
        </a:xfrm>
        <a:prstGeom prst="flowChartManualOperati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0" tIns="0" rIns="127000" bIns="0" numCol="1" spcCol="1270" anchor="t" anchorCtr="0">
          <a:noAutofit/>
        </a:bodyPr>
        <a:lstStyle/>
        <a:p>
          <a:pPr marL="0" lvl="0" indent="0" algn="l" defTabSz="977900">
            <a:lnSpc>
              <a:spcPct val="90000"/>
            </a:lnSpc>
            <a:spcBef>
              <a:spcPct val="0"/>
            </a:spcBef>
            <a:spcAft>
              <a:spcPct val="35000"/>
            </a:spcAft>
            <a:buNone/>
          </a:pPr>
          <a:r>
            <a:rPr lang="en-US" sz="2200" u="sng" kern="1200" dirty="0">
              <a:solidFill>
                <a:schemeClr val="accent4">
                  <a:lumMod val="75000"/>
                </a:schemeClr>
              </a:solidFill>
            </a:rPr>
            <a:t>Language Arts</a:t>
          </a:r>
        </a:p>
        <a:p>
          <a:pPr marL="228600" lvl="1" indent="-228600" algn="l" defTabSz="889000">
            <a:lnSpc>
              <a:spcPct val="90000"/>
            </a:lnSpc>
            <a:spcBef>
              <a:spcPct val="0"/>
            </a:spcBef>
            <a:spcAft>
              <a:spcPct val="15000"/>
            </a:spcAft>
            <a:buChar char="•"/>
          </a:pPr>
          <a:r>
            <a:rPr lang="en-US" sz="2000" b="1" kern="1200" dirty="0">
              <a:latin typeface="Calibri" panose="020F0502020204030204"/>
            </a:rPr>
            <a:t>Reading</a:t>
          </a:r>
          <a:r>
            <a:rPr lang="en-US" sz="2000" b="1" kern="1200" dirty="0"/>
            <a:t> strategies</a:t>
          </a:r>
        </a:p>
        <a:p>
          <a:pPr marL="228600" lvl="1" indent="-228600" algn="l" defTabSz="889000">
            <a:lnSpc>
              <a:spcPct val="90000"/>
            </a:lnSpc>
            <a:spcBef>
              <a:spcPct val="0"/>
            </a:spcBef>
            <a:spcAft>
              <a:spcPct val="15000"/>
            </a:spcAft>
            <a:buChar char="•"/>
          </a:pPr>
          <a:r>
            <a:rPr lang="en-US" sz="2000" b="1" kern="1200" dirty="0">
              <a:latin typeface="Calibri" panose="020F0502020204030204"/>
            </a:rPr>
            <a:t>Writing</a:t>
          </a:r>
          <a:r>
            <a:rPr lang="en-US" sz="2000" b="1" kern="1200" dirty="0"/>
            <a:t> skills</a:t>
          </a:r>
        </a:p>
        <a:p>
          <a:pPr marL="228600" lvl="1" indent="-228600" algn="l" defTabSz="889000">
            <a:lnSpc>
              <a:spcPct val="90000"/>
            </a:lnSpc>
            <a:spcBef>
              <a:spcPct val="0"/>
            </a:spcBef>
            <a:spcAft>
              <a:spcPct val="15000"/>
            </a:spcAft>
            <a:buChar char="•"/>
          </a:pPr>
          <a:r>
            <a:rPr lang="en-US" sz="2000" b="1" kern="1200" dirty="0">
              <a:latin typeface="Calibri" panose="020F0502020204030204"/>
            </a:rPr>
            <a:t>Grammar</a:t>
          </a:r>
          <a:endParaRPr lang="en-US" sz="2000" b="1" kern="1200" dirty="0"/>
        </a:p>
        <a:p>
          <a:pPr marL="228600" lvl="1" indent="-228600" algn="l" defTabSz="889000">
            <a:lnSpc>
              <a:spcPct val="90000"/>
            </a:lnSpc>
            <a:spcBef>
              <a:spcPct val="0"/>
            </a:spcBef>
            <a:spcAft>
              <a:spcPct val="15000"/>
            </a:spcAft>
            <a:buChar char="•"/>
          </a:pPr>
          <a:r>
            <a:rPr lang="en-US" sz="2000" b="1" kern="1200" dirty="0"/>
            <a:t>Teach a little Shakespeare</a:t>
          </a:r>
        </a:p>
      </dsp:txBody>
      <dsp:txXfrm rot="5400000">
        <a:off x="0" y="965606"/>
        <a:ext cx="1829445" cy="2896820"/>
      </dsp:txXfrm>
    </dsp:sp>
    <dsp:sp modelId="{DAD9059A-916A-4916-A2A8-B42491568DD3}">
      <dsp:nvSpPr>
        <dsp:cNvPr id="0" name=""/>
        <dsp:cNvSpPr/>
      </dsp:nvSpPr>
      <dsp:spPr>
        <a:xfrm rot="16200000">
          <a:off x="2650720" y="1360786"/>
          <a:ext cx="4828032" cy="2106459"/>
        </a:xfrm>
        <a:prstGeom prst="flowChartManualOperati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0" tIns="0" rIns="127000" bIns="0" numCol="1" spcCol="1270" anchor="t" anchorCtr="0">
          <a:noAutofit/>
        </a:bodyPr>
        <a:lstStyle/>
        <a:p>
          <a:pPr marL="0" lvl="0" indent="0" algn="l" defTabSz="977900">
            <a:lnSpc>
              <a:spcPct val="90000"/>
            </a:lnSpc>
            <a:spcBef>
              <a:spcPct val="0"/>
            </a:spcBef>
            <a:spcAft>
              <a:spcPct val="35000"/>
            </a:spcAft>
            <a:buNone/>
          </a:pPr>
          <a:r>
            <a:rPr lang="en-US" sz="2200" u="sng" kern="1200" dirty="0">
              <a:solidFill>
                <a:schemeClr val="accent3"/>
              </a:solidFill>
            </a:rPr>
            <a:t>Social Studies</a:t>
          </a:r>
        </a:p>
        <a:p>
          <a:pPr marL="228600" lvl="1" indent="-228600" algn="l" defTabSz="889000" rtl="0">
            <a:lnSpc>
              <a:spcPct val="90000"/>
            </a:lnSpc>
            <a:spcBef>
              <a:spcPct val="0"/>
            </a:spcBef>
            <a:spcAft>
              <a:spcPct val="15000"/>
            </a:spcAft>
            <a:buChar char="•"/>
          </a:pPr>
          <a:r>
            <a:rPr lang="en-US" sz="2000" b="1" kern="1200" dirty="0">
              <a:latin typeface="Calibri" panose="020F0502020204030204"/>
            </a:rPr>
            <a:t>Civics &amp; government</a:t>
          </a:r>
          <a:endParaRPr lang="en-US" sz="2000" b="1" kern="1200" dirty="0"/>
        </a:p>
        <a:p>
          <a:pPr marL="228600" lvl="1" indent="-228600" algn="l" defTabSz="889000" rtl="0">
            <a:lnSpc>
              <a:spcPct val="90000"/>
            </a:lnSpc>
            <a:spcBef>
              <a:spcPct val="0"/>
            </a:spcBef>
            <a:spcAft>
              <a:spcPct val="15000"/>
            </a:spcAft>
            <a:buChar char="•"/>
          </a:pPr>
          <a:r>
            <a:rPr lang="en-US" sz="2000" b="1" kern="1200" dirty="0">
              <a:latin typeface="Calibri" panose="020F0502020204030204"/>
            </a:rPr>
            <a:t>GED's</a:t>
          </a:r>
          <a:r>
            <a:rPr lang="en-US" sz="2000" b="1" kern="1200" dirty="0"/>
            <a:t> essential questions</a:t>
          </a:r>
        </a:p>
        <a:p>
          <a:pPr marL="228600" lvl="1" indent="-228600" algn="l" defTabSz="889000">
            <a:lnSpc>
              <a:spcPct val="90000"/>
            </a:lnSpc>
            <a:spcBef>
              <a:spcPct val="0"/>
            </a:spcBef>
            <a:spcAft>
              <a:spcPct val="15000"/>
            </a:spcAft>
            <a:buChar char="•"/>
          </a:pPr>
          <a:r>
            <a:rPr lang="en-US" sz="2000" b="1" kern="1200" dirty="0">
              <a:latin typeface="Calibri" panose="020F0502020204030204"/>
            </a:rPr>
            <a:t>Thousands</a:t>
          </a:r>
          <a:r>
            <a:rPr lang="en-US" sz="2000" b="1" kern="1200" dirty="0"/>
            <a:t> of years of human history</a:t>
          </a:r>
        </a:p>
      </dsp:txBody>
      <dsp:txXfrm rot="5400000">
        <a:off x="4011506" y="965606"/>
        <a:ext cx="2106459" cy="2896820"/>
      </dsp:txXfrm>
    </dsp:sp>
    <dsp:sp modelId="{1B2750EB-5720-4D14-9B44-36FE012D82D1}">
      <dsp:nvSpPr>
        <dsp:cNvPr id="0" name=""/>
        <dsp:cNvSpPr/>
      </dsp:nvSpPr>
      <dsp:spPr>
        <a:xfrm rot="16200000">
          <a:off x="476503" y="1499293"/>
          <a:ext cx="4828032" cy="1829445"/>
        </a:xfrm>
        <a:prstGeom prst="flowChartManualOperati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0" tIns="0" rIns="120650" bIns="0" numCol="1" spcCol="1270" anchor="t" anchorCtr="0">
          <a:noAutofit/>
        </a:bodyPr>
        <a:lstStyle/>
        <a:p>
          <a:pPr marL="0" lvl="0" indent="0" algn="l" defTabSz="844550">
            <a:lnSpc>
              <a:spcPct val="90000"/>
            </a:lnSpc>
            <a:spcBef>
              <a:spcPct val="0"/>
            </a:spcBef>
            <a:spcAft>
              <a:spcPct val="35000"/>
            </a:spcAft>
            <a:buNone/>
          </a:pPr>
          <a:r>
            <a:rPr lang="en-US" sz="1900" u="sng" kern="1200" dirty="0">
              <a:solidFill>
                <a:srgbClr val="00B050"/>
              </a:solidFill>
            </a:rPr>
            <a:t>ELL Instruction</a:t>
          </a:r>
          <a:endParaRPr lang="en-US" sz="1500" u="none" kern="1200" dirty="0">
            <a:solidFill>
              <a:schemeClr val="tx1"/>
            </a:solidFill>
          </a:endParaRPr>
        </a:p>
        <a:p>
          <a:pPr marL="228600" lvl="1" indent="-228600" algn="l" defTabSz="1022350">
            <a:lnSpc>
              <a:spcPct val="90000"/>
            </a:lnSpc>
            <a:spcBef>
              <a:spcPct val="0"/>
            </a:spcBef>
            <a:spcAft>
              <a:spcPct val="15000"/>
            </a:spcAft>
            <a:buChar char="•"/>
          </a:pPr>
          <a:r>
            <a:rPr lang="en-US" sz="2300" b="1" u="none" kern="1200" dirty="0">
              <a:latin typeface="Calibri" panose="020F0502020204030204"/>
            </a:rPr>
            <a:t>Vocabulary</a:t>
          </a:r>
          <a:endParaRPr lang="en-US" sz="2300" b="1" kern="1200" dirty="0"/>
        </a:p>
        <a:p>
          <a:pPr marL="228600" lvl="1" indent="-228600" algn="l" defTabSz="1022350" rtl="0">
            <a:lnSpc>
              <a:spcPct val="90000"/>
            </a:lnSpc>
            <a:spcBef>
              <a:spcPct val="0"/>
            </a:spcBef>
            <a:spcAft>
              <a:spcPct val="15000"/>
            </a:spcAft>
            <a:buChar char="•"/>
          </a:pPr>
          <a:r>
            <a:rPr lang="en-US" sz="2300" b="1" kern="1200" dirty="0">
              <a:latin typeface="Calibri" panose="020F0502020204030204"/>
            </a:rPr>
            <a:t>Speaking &amp; Listening</a:t>
          </a:r>
          <a:endParaRPr lang="en-US" sz="2300" b="1" kern="1200" dirty="0"/>
        </a:p>
        <a:p>
          <a:pPr marL="228600" lvl="1" indent="-228600" algn="l" defTabSz="1022350">
            <a:lnSpc>
              <a:spcPct val="90000"/>
            </a:lnSpc>
            <a:spcBef>
              <a:spcPct val="0"/>
            </a:spcBef>
            <a:spcAft>
              <a:spcPct val="15000"/>
            </a:spcAft>
            <a:buChar char="•"/>
          </a:pPr>
          <a:r>
            <a:rPr lang="en-US" sz="2300" b="1" kern="1200" dirty="0">
              <a:latin typeface="Calibri" panose="020F0502020204030204"/>
            </a:rPr>
            <a:t>Civics</a:t>
          </a:r>
          <a:r>
            <a:rPr lang="en-US" sz="2300" b="1" kern="1200" dirty="0"/>
            <a:t> concepts</a:t>
          </a:r>
        </a:p>
      </dsp:txBody>
      <dsp:txXfrm rot="5400000">
        <a:off x="1975796" y="965606"/>
        <a:ext cx="1829445" cy="2896820"/>
      </dsp:txXfrm>
    </dsp:sp>
    <dsp:sp modelId="{25A33852-3C4B-4406-8856-3A4D6201948C}">
      <dsp:nvSpPr>
        <dsp:cNvPr id="0" name=""/>
        <dsp:cNvSpPr/>
      </dsp:nvSpPr>
      <dsp:spPr>
        <a:xfrm rot="16200000">
          <a:off x="4701710" y="1499293"/>
          <a:ext cx="4828032" cy="1829445"/>
        </a:xfrm>
        <a:prstGeom prst="flowChartManualOperati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0" tIns="0" rIns="127000" bIns="0" numCol="1" spcCol="1270" anchor="t" anchorCtr="0">
          <a:noAutofit/>
        </a:bodyPr>
        <a:lstStyle/>
        <a:p>
          <a:pPr marL="0" lvl="0" indent="0" algn="l" defTabSz="889000">
            <a:lnSpc>
              <a:spcPct val="90000"/>
            </a:lnSpc>
            <a:spcBef>
              <a:spcPct val="0"/>
            </a:spcBef>
            <a:spcAft>
              <a:spcPct val="35000"/>
            </a:spcAft>
            <a:buNone/>
          </a:pPr>
          <a:r>
            <a:rPr lang="en-US" sz="2000" u="sng" kern="1200" dirty="0">
              <a:solidFill>
                <a:schemeClr val="accent1">
                  <a:lumMod val="50000"/>
                </a:schemeClr>
              </a:solidFill>
            </a:rPr>
            <a:t>Science</a:t>
          </a:r>
        </a:p>
        <a:p>
          <a:pPr marL="171450" lvl="1" indent="-171450" algn="l" defTabSz="800100">
            <a:lnSpc>
              <a:spcPct val="90000"/>
            </a:lnSpc>
            <a:spcBef>
              <a:spcPct val="0"/>
            </a:spcBef>
            <a:spcAft>
              <a:spcPct val="15000"/>
            </a:spcAft>
            <a:buChar char="•"/>
          </a:pPr>
          <a:r>
            <a:rPr lang="en-US" sz="1800" b="1" kern="1200" dirty="0">
              <a:latin typeface="Calibri" panose="020F0502020204030204"/>
            </a:rPr>
            <a:t>Biology</a:t>
          </a:r>
          <a:r>
            <a:rPr lang="en-US" sz="1800" b="1" kern="1200" dirty="0"/>
            <a:t>, physics, chemistry, earth science, life science</a:t>
          </a:r>
        </a:p>
        <a:p>
          <a:pPr marL="228600" lvl="1" indent="-228600" algn="l" defTabSz="889000">
            <a:lnSpc>
              <a:spcPct val="90000"/>
            </a:lnSpc>
            <a:spcBef>
              <a:spcPct val="0"/>
            </a:spcBef>
            <a:spcAft>
              <a:spcPct val="15000"/>
            </a:spcAft>
            <a:buChar char="•"/>
          </a:pPr>
          <a:r>
            <a:rPr lang="en-US" sz="2000" b="1" kern="1200" dirty="0">
              <a:latin typeface="Calibri" panose="020F0502020204030204"/>
            </a:rPr>
            <a:t>Scientific</a:t>
          </a:r>
          <a:r>
            <a:rPr lang="en-US" sz="2000" b="1" kern="1200" dirty="0"/>
            <a:t> method</a:t>
          </a:r>
        </a:p>
        <a:p>
          <a:pPr marL="228600" lvl="1" indent="-228600" algn="l" defTabSz="889000" rtl="0">
            <a:lnSpc>
              <a:spcPct val="90000"/>
            </a:lnSpc>
            <a:spcBef>
              <a:spcPct val="0"/>
            </a:spcBef>
            <a:spcAft>
              <a:spcPct val="15000"/>
            </a:spcAft>
            <a:buChar char="•"/>
          </a:pPr>
          <a:r>
            <a:rPr lang="en-US" sz="2000" b="1" kern="1200" dirty="0">
              <a:latin typeface="Calibri" panose="020F0502020204030204"/>
            </a:rPr>
            <a:t>Hands-on</a:t>
          </a:r>
          <a:r>
            <a:rPr lang="en-US" sz="2000" b="1" kern="1200" dirty="0"/>
            <a:t> experiments</a:t>
          </a:r>
          <a:r>
            <a:rPr lang="en-US" sz="1700" b="1" kern="1200" dirty="0"/>
            <a:t> </a:t>
          </a:r>
          <a:endParaRPr lang="en-US" sz="1700" b="1" u="none" kern="1200" dirty="0">
            <a:latin typeface="Calibri" panose="020F0502020204030204"/>
          </a:endParaRPr>
        </a:p>
      </dsp:txBody>
      <dsp:txXfrm rot="5400000">
        <a:off x="6201003" y="965606"/>
        <a:ext cx="1829445" cy="2896820"/>
      </dsp:txXfrm>
    </dsp:sp>
    <dsp:sp modelId="{548968AB-DBB2-4A87-A782-8B89EEB8DE82}">
      <dsp:nvSpPr>
        <dsp:cNvPr id="0" name=""/>
        <dsp:cNvSpPr/>
      </dsp:nvSpPr>
      <dsp:spPr>
        <a:xfrm rot="16200000">
          <a:off x="6650075" y="1499293"/>
          <a:ext cx="4828032" cy="1829445"/>
        </a:xfrm>
        <a:prstGeom prst="flowChartManualOperati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0" tIns="0" rIns="127000" bIns="0" numCol="1" spcCol="1270" anchor="t" anchorCtr="0">
          <a:noAutofit/>
        </a:bodyPr>
        <a:lstStyle/>
        <a:p>
          <a:pPr marL="0" lvl="0" indent="0" algn="l" defTabSz="977900">
            <a:lnSpc>
              <a:spcPct val="90000"/>
            </a:lnSpc>
            <a:spcBef>
              <a:spcPct val="0"/>
            </a:spcBef>
            <a:spcAft>
              <a:spcPct val="35000"/>
            </a:spcAft>
            <a:buNone/>
          </a:pPr>
          <a:r>
            <a:rPr lang="en-US" sz="2200" u="sng" kern="1200" dirty="0">
              <a:solidFill>
                <a:schemeClr val="accent4">
                  <a:lumMod val="50000"/>
                </a:schemeClr>
              </a:solidFill>
            </a:rPr>
            <a:t>Math</a:t>
          </a:r>
          <a:endParaRPr lang="en-US" sz="2200" kern="1200" dirty="0"/>
        </a:p>
        <a:p>
          <a:pPr marL="228600" lvl="1" indent="-228600" algn="l" defTabSz="889000">
            <a:lnSpc>
              <a:spcPct val="90000"/>
            </a:lnSpc>
            <a:spcBef>
              <a:spcPct val="0"/>
            </a:spcBef>
            <a:spcAft>
              <a:spcPct val="15000"/>
            </a:spcAft>
            <a:buChar char="•"/>
          </a:pPr>
          <a:r>
            <a:rPr lang="en-US" sz="2000" b="1" kern="1200" dirty="0">
              <a:latin typeface="Calibri" panose="020F0502020204030204"/>
            </a:rPr>
            <a:t>Interpret</a:t>
          </a:r>
          <a:r>
            <a:rPr lang="en-US" sz="2000" b="1" kern="1200" dirty="0"/>
            <a:t> word problems</a:t>
          </a:r>
        </a:p>
        <a:p>
          <a:pPr marL="228600" lvl="1" indent="-228600" algn="l" defTabSz="889000">
            <a:lnSpc>
              <a:spcPct val="90000"/>
            </a:lnSpc>
            <a:spcBef>
              <a:spcPct val="0"/>
            </a:spcBef>
            <a:spcAft>
              <a:spcPct val="15000"/>
            </a:spcAft>
            <a:buChar char="•"/>
          </a:pPr>
          <a:r>
            <a:rPr lang="en-US" sz="2000" b="1" kern="1200" dirty="0">
              <a:latin typeface="Calibri" panose="020F0502020204030204"/>
            </a:rPr>
            <a:t>Numeracy</a:t>
          </a:r>
          <a:r>
            <a:rPr lang="en-US" sz="2000" b="1" kern="1200" dirty="0"/>
            <a:t>, algebra, geometry</a:t>
          </a:r>
        </a:p>
        <a:p>
          <a:pPr marL="228600" lvl="1" indent="-228600" algn="l" defTabSz="889000">
            <a:lnSpc>
              <a:spcPct val="90000"/>
            </a:lnSpc>
            <a:spcBef>
              <a:spcPct val="0"/>
            </a:spcBef>
            <a:spcAft>
              <a:spcPct val="15000"/>
            </a:spcAft>
            <a:buChar char="•"/>
          </a:pPr>
          <a:r>
            <a:rPr lang="en-US" sz="2000" b="1" kern="1200" dirty="0"/>
            <a:t>Show how to use that calculator</a:t>
          </a:r>
        </a:p>
      </dsp:txBody>
      <dsp:txXfrm rot="5400000">
        <a:off x="8149368" y="965606"/>
        <a:ext cx="1829445" cy="2896820"/>
      </dsp:txXfrm>
    </dsp:sp>
    <dsp:sp modelId="{DE7E38EE-A47C-4E97-8991-0B43937A441F}">
      <dsp:nvSpPr>
        <dsp:cNvPr id="0" name=""/>
        <dsp:cNvSpPr/>
      </dsp:nvSpPr>
      <dsp:spPr>
        <a:xfrm rot="16200000">
          <a:off x="8616730" y="1499293"/>
          <a:ext cx="4828032" cy="1829445"/>
        </a:xfrm>
        <a:prstGeom prst="flowChartManualOperati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0" tIns="0" rIns="141883" bIns="0" numCol="1" spcCol="1270" anchor="ctr" anchorCtr="0">
          <a:noAutofit/>
        </a:bodyPr>
        <a:lstStyle/>
        <a:p>
          <a:pPr marL="0" lvl="0" indent="0" algn="ctr" defTabSz="977900">
            <a:lnSpc>
              <a:spcPct val="90000"/>
            </a:lnSpc>
            <a:spcBef>
              <a:spcPct val="0"/>
            </a:spcBef>
            <a:spcAft>
              <a:spcPct val="35000"/>
            </a:spcAft>
            <a:buNone/>
          </a:pPr>
          <a:r>
            <a:rPr lang="en-US" sz="2200" u="sng" kern="1200" dirty="0">
              <a:solidFill>
                <a:srgbClr val="7030A0"/>
              </a:solidFill>
            </a:rPr>
            <a:t>Workplace and Career Readiness</a:t>
          </a:r>
        </a:p>
        <a:p>
          <a:pPr marL="0" lvl="0" indent="0" algn="ctr" defTabSz="977900">
            <a:lnSpc>
              <a:spcPct val="90000"/>
            </a:lnSpc>
            <a:spcBef>
              <a:spcPct val="0"/>
            </a:spcBef>
            <a:spcAft>
              <a:spcPct val="35000"/>
            </a:spcAft>
            <a:buNone/>
          </a:pPr>
          <a:r>
            <a:rPr lang="en-US" sz="2200" u="sng" kern="1200" dirty="0">
              <a:solidFill>
                <a:srgbClr val="FF0000"/>
              </a:solidFill>
            </a:rPr>
            <a:t>Technology</a:t>
          </a:r>
        </a:p>
        <a:p>
          <a:pPr marL="0" lvl="0" indent="0" algn="ctr" defTabSz="977900">
            <a:lnSpc>
              <a:spcPct val="90000"/>
            </a:lnSpc>
            <a:spcBef>
              <a:spcPct val="0"/>
            </a:spcBef>
            <a:spcAft>
              <a:spcPct val="35000"/>
            </a:spcAft>
            <a:buNone/>
          </a:pPr>
          <a:r>
            <a:rPr lang="en-US" sz="2200" u="sng" kern="1200" dirty="0">
              <a:solidFill>
                <a:srgbClr val="00B050"/>
              </a:solidFill>
            </a:rPr>
            <a:t>Soft Skills</a:t>
          </a:r>
        </a:p>
        <a:p>
          <a:pPr marL="0" lvl="0" indent="0" algn="ctr" defTabSz="977900">
            <a:lnSpc>
              <a:spcPct val="90000"/>
            </a:lnSpc>
            <a:spcBef>
              <a:spcPct val="0"/>
            </a:spcBef>
            <a:spcAft>
              <a:spcPct val="35000"/>
            </a:spcAft>
            <a:buNone/>
          </a:pPr>
          <a:r>
            <a:rPr lang="en-US" sz="2200" u="sng" kern="1200" dirty="0">
              <a:solidFill>
                <a:srgbClr val="0070C0"/>
              </a:solidFill>
            </a:rPr>
            <a:t>Content for Career Pathways</a:t>
          </a:r>
        </a:p>
      </dsp:txBody>
      <dsp:txXfrm rot="5400000">
        <a:off x="10116023" y="965606"/>
        <a:ext cx="1829445" cy="28968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71EBCF-38D8-4D9F-89AA-0D24DEA4E2CF}">
      <dsp:nvSpPr>
        <dsp:cNvPr id="0" name=""/>
        <dsp:cNvSpPr/>
      </dsp:nvSpPr>
      <dsp:spPr>
        <a:xfrm rot="16200000">
          <a:off x="1410890" y="-1410890"/>
          <a:ext cx="1993106" cy="4814887"/>
        </a:xfrm>
        <a:prstGeom prst="round1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l" defTabSz="1422400">
            <a:lnSpc>
              <a:spcPct val="90000"/>
            </a:lnSpc>
            <a:spcBef>
              <a:spcPct val="0"/>
            </a:spcBef>
            <a:spcAft>
              <a:spcPct val="35000"/>
            </a:spcAft>
            <a:buNone/>
          </a:pPr>
          <a:endParaRPr lang="en-US" sz="3200" kern="1200" dirty="0">
            <a:solidFill>
              <a:schemeClr val="tx2"/>
            </a:solidFill>
          </a:endParaRPr>
        </a:p>
        <a:p>
          <a:pPr marL="0" lvl="0" indent="0" algn="l" defTabSz="1422400">
            <a:lnSpc>
              <a:spcPct val="90000"/>
            </a:lnSpc>
            <a:spcBef>
              <a:spcPct val="0"/>
            </a:spcBef>
            <a:spcAft>
              <a:spcPct val="35000"/>
            </a:spcAft>
            <a:buNone/>
          </a:pPr>
          <a:r>
            <a:rPr lang="en-US" sz="3200" kern="1200" dirty="0">
              <a:solidFill>
                <a:schemeClr val="tx2"/>
              </a:solidFill>
            </a:rPr>
            <a:t>Language Arts </a:t>
          </a:r>
        </a:p>
        <a:p>
          <a:pPr marL="0" lvl="0" indent="0" algn="l" defTabSz="1422400">
            <a:lnSpc>
              <a:spcPct val="90000"/>
            </a:lnSpc>
            <a:spcBef>
              <a:spcPct val="0"/>
            </a:spcBef>
            <a:spcAft>
              <a:spcPct val="35000"/>
            </a:spcAft>
            <a:buNone/>
          </a:pPr>
          <a:r>
            <a:rPr lang="en-US" sz="3200" kern="1200" dirty="0">
              <a:solidFill>
                <a:schemeClr val="tx2"/>
              </a:solidFill>
            </a:rPr>
            <a:t>	English Language </a:t>
          </a:r>
        </a:p>
        <a:p>
          <a:pPr marL="0" lvl="0" indent="0" algn="l" defTabSz="1422400">
            <a:lnSpc>
              <a:spcPct val="90000"/>
            </a:lnSpc>
            <a:spcBef>
              <a:spcPct val="0"/>
            </a:spcBef>
            <a:spcAft>
              <a:spcPct val="35000"/>
            </a:spcAft>
            <a:buNone/>
          </a:pPr>
          <a:r>
            <a:rPr lang="en-US" sz="3200" kern="1200" dirty="0">
              <a:solidFill>
                <a:schemeClr val="tx2"/>
              </a:solidFill>
            </a:rPr>
            <a:t>Soft Skills</a:t>
          </a:r>
        </a:p>
      </dsp:txBody>
      <dsp:txXfrm rot="5400000">
        <a:off x="-1" y="1"/>
        <a:ext cx="4814887" cy="1494829"/>
      </dsp:txXfrm>
    </dsp:sp>
    <dsp:sp modelId="{A11041FF-F8F1-483E-8AC5-84CCA2CDAC9A}">
      <dsp:nvSpPr>
        <dsp:cNvPr id="0" name=""/>
        <dsp:cNvSpPr/>
      </dsp:nvSpPr>
      <dsp:spPr>
        <a:xfrm>
          <a:off x="4814887" y="0"/>
          <a:ext cx="4814887" cy="1993106"/>
        </a:xfrm>
        <a:prstGeom prst="round1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r" defTabSz="1333500">
            <a:lnSpc>
              <a:spcPct val="90000"/>
            </a:lnSpc>
            <a:spcBef>
              <a:spcPct val="0"/>
            </a:spcBef>
            <a:spcAft>
              <a:spcPct val="35000"/>
            </a:spcAft>
            <a:buNone/>
          </a:pPr>
          <a:r>
            <a:rPr lang="en-US" sz="3000" kern="1200" dirty="0">
              <a:solidFill>
                <a:schemeClr val="tx2"/>
              </a:solidFill>
            </a:rPr>
            <a:t>Science</a:t>
          </a:r>
        </a:p>
        <a:p>
          <a:pPr marL="0" lvl="0" indent="0" algn="ctr" defTabSz="1333500" rtl="0">
            <a:lnSpc>
              <a:spcPct val="90000"/>
            </a:lnSpc>
            <a:spcBef>
              <a:spcPct val="0"/>
            </a:spcBef>
            <a:spcAft>
              <a:spcPct val="35000"/>
            </a:spcAft>
            <a:buNone/>
          </a:pPr>
          <a:r>
            <a:rPr lang="en-US" sz="3000" kern="1200" dirty="0">
              <a:solidFill>
                <a:schemeClr val="tx2"/>
              </a:solidFill>
            </a:rPr>
            <a:t>Workplace Readiness</a:t>
          </a:r>
        </a:p>
      </dsp:txBody>
      <dsp:txXfrm>
        <a:off x="4814887" y="0"/>
        <a:ext cx="4814887" cy="1494829"/>
      </dsp:txXfrm>
    </dsp:sp>
    <dsp:sp modelId="{17059159-328C-4DC6-A337-2BBB7CB6533B}">
      <dsp:nvSpPr>
        <dsp:cNvPr id="0" name=""/>
        <dsp:cNvSpPr/>
      </dsp:nvSpPr>
      <dsp:spPr>
        <a:xfrm rot="10800000">
          <a:off x="0" y="1993106"/>
          <a:ext cx="4814887" cy="1993106"/>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l" defTabSz="1422400">
            <a:lnSpc>
              <a:spcPct val="50000"/>
            </a:lnSpc>
            <a:spcBef>
              <a:spcPct val="0"/>
            </a:spcBef>
            <a:spcAft>
              <a:spcPct val="35000"/>
            </a:spcAft>
            <a:buNone/>
          </a:pPr>
          <a:r>
            <a:rPr lang="en-US" sz="3200" kern="1200" dirty="0">
              <a:solidFill>
                <a:schemeClr val="tx2"/>
              </a:solidFill>
              <a:latin typeface="Calibri" panose="020F0502020204030204"/>
            </a:rPr>
            <a:t>       Math</a:t>
          </a:r>
          <a:r>
            <a:rPr lang="en-US" sz="3200" kern="1200" dirty="0">
              <a:solidFill>
                <a:schemeClr val="tx2"/>
              </a:solidFill>
            </a:rPr>
            <a:t> </a:t>
          </a:r>
          <a:endParaRPr lang="en-US" sz="3200" kern="1200" dirty="0"/>
        </a:p>
        <a:p>
          <a:pPr marL="0" lvl="0" indent="0" algn="ctr" defTabSz="1422400" rtl="0">
            <a:lnSpc>
              <a:spcPct val="50000"/>
            </a:lnSpc>
            <a:spcBef>
              <a:spcPct val="0"/>
            </a:spcBef>
            <a:spcAft>
              <a:spcPct val="35000"/>
            </a:spcAft>
            <a:buNone/>
          </a:pPr>
          <a:r>
            <a:rPr lang="en-US" sz="3200" kern="1200" dirty="0">
              <a:solidFill>
                <a:schemeClr val="tx2"/>
              </a:solidFill>
              <a:latin typeface="Calibri" panose="020F0502020204030204"/>
            </a:rPr>
            <a:t>     </a:t>
          </a:r>
        </a:p>
        <a:p>
          <a:pPr marL="0" lvl="0" indent="0" algn="l" defTabSz="1422400">
            <a:lnSpc>
              <a:spcPct val="50000"/>
            </a:lnSpc>
            <a:spcBef>
              <a:spcPct val="0"/>
            </a:spcBef>
            <a:spcAft>
              <a:spcPct val="35000"/>
            </a:spcAft>
            <a:buNone/>
          </a:pPr>
          <a:r>
            <a:rPr lang="en-US" sz="3200" kern="1200" dirty="0">
              <a:solidFill>
                <a:schemeClr val="tx2"/>
              </a:solidFill>
            </a:rPr>
            <a:t>Technology</a:t>
          </a:r>
          <a:endParaRPr lang="en-US" sz="3200" kern="1200" dirty="0"/>
        </a:p>
      </dsp:txBody>
      <dsp:txXfrm rot="10800000">
        <a:off x="0" y="2491383"/>
        <a:ext cx="4814887" cy="1494829"/>
      </dsp:txXfrm>
    </dsp:sp>
    <dsp:sp modelId="{6669F936-94FD-4C71-BBEF-79CB344D2485}">
      <dsp:nvSpPr>
        <dsp:cNvPr id="0" name=""/>
        <dsp:cNvSpPr/>
      </dsp:nvSpPr>
      <dsp:spPr>
        <a:xfrm rot="5400000">
          <a:off x="6225777" y="582216"/>
          <a:ext cx="1993106" cy="4814887"/>
        </a:xfrm>
        <a:prstGeom prst="round1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r" defTabSz="1333500">
            <a:lnSpc>
              <a:spcPct val="90000"/>
            </a:lnSpc>
            <a:spcBef>
              <a:spcPct val="0"/>
            </a:spcBef>
            <a:spcAft>
              <a:spcPct val="35000"/>
            </a:spcAft>
            <a:buNone/>
          </a:pPr>
          <a:r>
            <a:rPr lang="en-US" sz="3000" kern="1200" dirty="0">
              <a:solidFill>
                <a:schemeClr val="tx2"/>
              </a:solidFill>
            </a:rPr>
            <a:t>Social Studies</a:t>
          </a:r>
        </a:p>
        <a:p>
          <a:pPr marL="0" lvl="0" indent="0" algn="ctr" defTabSz="1333500">
            <a:lnSpc>
              <a:spcPct val="90000"/>
            </a:lnSpc>
            <a:spcBef>
              <a:spcPct val="0"/>
            </a:spcBef>
            <a:spcAft>
              <a:spcPct val="35000"/>
            </a:spcAft>
            <a:buNone/>
          </a:pPr>
          <a:r>
            <a:rPr lang="en-US" sz="3000" kern="1200" dirty="0">
              <a:solidFill>
                <a:schemeClr val="tx2"/>
              </a:solidFill>
            </a:rPr>
            <a:t>Career Awareness</a:t>
          </a:r>
        </a:p>
      </dsp:txBody>
      <dsp:txXfrm rot="-5400000">
        <a:off x="4814887" y="2491383"/>
        <a:ext cx="4814887" cy="1494829"/>
      </dsp:txXfrm>
    </dsp:sp>
    <dsp:sp modelId="{7D350506-C078-4F18-8CFC-596039448ECB}">
      <dsp:nvSpPr>
        <dsp:cNvPr id="0" name=""/>
        <dsp:cNvSpPr/>
      </dsp:nvSpPr>
      <dsp:spPr>
        <a:xfrm>
          <a:off x="2949258" y="1303217"/>
          <a:ext cx="3731374" cy="1610778"/>
        </a:xfrm>
        <a:prstGeom prst="roundRect">
          <a:avLst/>
        </a:prstGeom>
        <a:solidFill>
          <a:schemeClr val="tx2">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a:solidFill>
                <a:schemeClr val="bg2"/>
              </a:solidFill>
            </a:rPr>
            <a:t>Theme/Concepts/Skills</a:t>
          </a:r>
          <a:endParaRPr lang="en-US" sz="2600" b="1" kern="1200" dirty="0">
            <a:solidFill>
              <a:schemeClr val="bg2"/>
            </a:solidFill>
          </a:endParaRPr>
        </a:p>
      </dsp:txBody>
      <dsp:txXfrm>
        <a:off x="3027890" y="1381849"/>
        <a:ext cx="3574110" cy="14535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71EBCF-38D8-4D9F-89AA-0D24DEA4E2CF}">
      <dsp:nvSpPr>
        <dsp:cNvPr id="0" name=""/>
        <dsp:cNvSpPr/>
      </dsp:nvSpPr>
      <dsp:spPr>
        <a:xfrm rot="16200000">
          <a:off x="1410890" y="-1410890"/>
          <a:ext cx="1993106" cy="4814887"/>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l" defTabSz="1422400">
            <a:lnSpc>
              <a:spcPct val="90000"/>
            </a:lnSpc>
            <a:spcBef>
              <a:spcPct val="0"/>
            </a:spcBef>
            <a:spcAft>
              <a:spcPct val="35000"/>
            </a:spcAft>
            <a:buNone/>
          </a:pPr>
          <a:endParaRPr lang="en-US" sz="3200" kern="1200">
            <a:solidFill>
              <a:schemeClr val="tx2"/>
            </a:solidFill>
          </a:endParaRPr>
        </a:p>
        <a:p>
          <a:pPr marL="0" lvl="0" indent="0" algn="l" defTabSz="1422400">
            <a:lnSpc>
              <a:spcPct val="90000"/>
            </a:lnSpc>
            <a:spcBef>
              <a:spcPct val="0"/>
            </a:spcBef>
            <a:spcAft>
              <a:spcPct val="35000"/>
            </a:spcAft>
            <a:buNone/>
          </a:pPr>
          <a:r>
            <a:rPr lang="en-US" sz="3600" kern="1200">
              <a:solidFill>
                <a:schemeClr val="tx2"/>
              </a:solidFill>
            </a:rPr>
            <a:t>Language Arts </a:t>
          </a:r>
        </a:p>
        <a:p>
          <a:pPr marL="0" lvl="0" indent="0" algn="l" defTabSz="1422400">
            <a:lnSpc>
              <a:spcPct val="90000"/>
            </a:lnSpc>
            <a:spcBef>
              <a:spcPct val="0"/>
            </a:spcBef>
            <a:spcAft>
              <a:spcPct val="35000"/>
            </a:spcAft>
            <a:buNone/>
          </a:pPr>
          <a:r>
            <a:rPr lang="en-US" sz="3200" kern="1200">
              <a:solidFill>
                <a:schemeClr val="tx2"/>
              </a:solidFill>
            </a:rPr>
            <a:t>	English Language</a:t>
          </a:r>
        </a:p>
        <a:p>
          <a:pPr marL="0" lvl="0" indent="0" algn="l" defTabSz="1422400">
            <a:lnSpc>
              <a:spcPct val="90000"/>
            </a:lnSpc>
            <a:spcBef>
              <a:spcPct val="0"/>
            </a:spcBef>
            <a:spcAft>
              <a:spcPct val="35000"/>
            </a:spcAft>
            <a:buNone/>
          </a:pPr>
          <a:r>
            <a:rPr lang="en-US" sz="3200" kern="1200">
              <a:solidFill>
                <a:schemeClr val="tx2"/>
              </a:solidFill>
            </a:rPr>
            <a:t>Soft Skills</a:t>
          </a:r>
          <a:endParaRPr lang="en-US" sz="3200" kern="1200" dirty="0">
            <a:solidFill>
              <a:schemeClr val="tx2"/>
            </a:solidFill>
          </a:endParaRPr>
        </a:p>
      </dsp:txBody>
      <dsp:txXfrm rot="5400000">
        <a:off x="-1" y="1"/>
        <a:ext cx="4814887" cy="1494829"/>
      </dsp:txXfrm>
    </dsp:sp>
    <dsp:sp modelId="{A11041FF-F8F1-483E-8AC5-84CCA2CDAC9A}">
      <dsp:nvSpPr>
        <dsp:cNvPr id="0" name=""/>
        <dsp:cNvSpPr/>
      </dsp:nvSpPr>
      <dsp:spPr>
        <a:xfrm>
          <a:off x="4814887" y="0"/>
          <a:ext cx="4814887" cy="1993106"/>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r" defTabSz="1600200">
            <a:lnSpc>
              <a:spcPct val="90000"/>
            </a:lnSpc>
            <a:spcBef>
              <a:spcPct val="0"/>
            </a:spcBef>
            <a:spcAft>
              <a:spcPct val="35000"/>
            </a:spcAft>
            <a:buNone/>
          </a:pPr>
          <a:r>
            <a:rPr lang="en-US" sz="3600" kern="1200">
              <a:solidFill>
                <a:schemeClr val="tx2"/>
              </a:solidFill>
            </a:rPr>
            <a:t>Science</a:t>
          </a:r>
        </a:p>
        <a:p>
          <a:pPr marL="0" lvl="0" indent="0" algn="ctr" defTabSz="1600200">
            <a:lnSpc>
              <a:spcPct val="90000"/>
            </a:lnSpc>
            <a:spcBef>
              <a:spcPct val="0"/>
            </a:spcBef>
            <a:spcAft>
              <a:spcPct val="35000"/>
            </a:spcAft>
            <a:buNone/>
          </a:pPr>
          <a:r>
            <a:rPr lang="en-US" sz="3200" kern="1200">
              <a:solidFill>
                <a:schemeClr val="tx2"/>
              </a:solidFill>
            </a:rPr>
            <a:t>Workplace Readiness</a:t>
          </a:r>
          <a:endParaRPr lang="en-US" sz="3200" kern="1200" dirty="0">
            <a:solidFill>
              <a:schemeClr val="tx2"/>
            </a:solidFill>
          </a:endParaRPr>
        </a:p>
      </dsp:txBody>
      <dsp:txXfrm>
        <a:off x="4814887" y="0"/>
        <a:ext cx="4814887" cy="1494829"/>
      </dsp:txXfrm>
    </dsp:sp>
    <dsp:sp modelId="{17059159-328C-4DC6-A337-2BBB7CB6533B}">
      <dsp:nvSpPr>
        <dsp:cNvPr id="0" name=""/>
        <dsp:cNvSpPr/>
      </dsp:nvSpPr>
      <dsp:spPr>
        <a:xfrm rot="10800000">
          <a:off x="0" y="1993106"/>
          <a:ext cx="4814887" cy="1993106"/>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en-US" sz="3600" kern="1200">
              <a:solidFill>
                <a:schemeClr val="tx2"/>
              </a:solidFill>
            </a:rPr>
            <a:t>Math</a:t>
          </a:r>
          <a:r>
            <a:rPr lang="en-US" sz="3200" kern="1200">
              <a:solidFill>
                <a:schemeClr val="tx2"/>
              </a:solidFill>
            </a:rPr>
            <a:t> </a:t>
          </a:r>
        </a:p>
        <a:p>
          <a:pPr marL="0" lvl="0" indent="0" algn="ctr" defTabSz="1600200">
            <a:lnSpc>
              <a:spcPct val="90000"/>
            </a:lnSpc>
            <a:spcBef>
              <a:spcPct val="0"/>
            </a:spcBef>
            <a:spcAft>
              <a:spcPct val="35000"/>
            </a:spcAft>
            <a:buNone/>
          </a:pPr>
          <a:r>
            <a:rPr lang="en-US" sz="3600" kern="1200">
              <a:solidFill>
                <a:schemeClr val="tx2"/>
              </a:solidFill>
            </a:rPr>
            <a:t>Technology</a:t>
          </a:r>
          <a:endParaRPr lang="en-US" sz="3200" kern="1200" dirty="0">
            <a:solidFill>
              <a:schemeClr val="tx2"/>
            </a:solidFill>
          </a:endParaRPr>
        </a:p>
      </dsp:txBody>
      <dsp:txXfrm rot="10800000">
        <a:off x="0" y="2491383"/>
        <a:ext cx="4814887" cy="1494829"/>
      </dsp:txXfrm>
    </dsp:sp>
    <dsp:sp modelId="{6669F936-94FD-4C71-BBEF-79CB344D2485}">
      <dsp:nvSpPr>
        <dsp:cNvPr id="0" name=""/>
        <dsp:cNvSpPr/>
      </dsp:nvSpPr>
      <dsp:spPr>
        <a:xfrm rot="5400000">
          <a:off x="6225777" y="582216"/>
          <a:ext cx="1993106" cy="4814887"/>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r" defTabSz="1422400">
            <a:lnSpc>
              <a:spcPct val="90000"/>
            </a:lnSpc>
            <a:spcBef>
              <a:spcPct val="0"/>
            </a:spcBef>
            <a:spcAft>
              <a:spcPct val="35000"/>
            </a:spcAft>
            <a:buNone/>
          </a:pPr>
          <a:r>
            <a:rPr lang="en-US" sz="3200" kern="1200">
              <a:solidFill>
                <a:schemeClr val="tx2"/>
              </a:solidFill>
            </a:rPr>
            <a:t>Social Studies</a:t>
          </a:r>
        </a:p>
        <a:p>
          <a:pPr marL="0" lvl="0" indent="0" algn="ctr" defTabSz="1422400">
            <a:lnSpc>
              <a:spcPct val="90000"/>
            </a:lnSpc>
            <a:spcBef>
              <a:spcPct val="0"/>
            </a:spcBef>
            <a:spcAft>
              <a:spcPct val="35000"/>
            </a:spcAft>
            <a:buNone/>
          </a:pPr>
          <a:r>
            <a:rPr lang="en-US" sz="3000" kern="1200">
              <a:solidFill>
                <a:schemeClr val="tx2"/>
              </a:solidFill>
            </a:rPr>
            <a:t>Career Awareness</a:t>
          </a:r>
          <a:endParaRPr lang="en-US" sz="3000" kern="1200" dirty="0">
            <a:solidFill>
              <a:schemeClr val="tx2"/>
            </a:solidFill>
          </a:endParaRPr>
        </a:p>
      </dsp:txBody>
      <dsp:txXfrm rot="-5400000">
        <a:off x="4814887" y="2491383"/>
        <a:ext cx="4814887" cy="1494829"/>
      </dsp:txXfrm>
    </dsp:sp>
    <dsp:sp modelId="{7D350506-C078-4F18-8CFC-596039448ECB}">
      <dsp:nvSpPr>
        <dsp:cNvPr id="0" name=""/>
        <dsp:cNvSpPr/>
      </dsp:nvSpPr>
      <dsp:spPr>
        <a:xfrm>
          <a:off x="2782942" y="1469472"/>
          <a:ext cx="4067068" cy="1610778"/>
        </a:xfrm>
        <a:prstGeom prst="roundRect">
          <a:avLst/>
        </a:prstGeom>
        <a:solidFill>
          <a:schemeClr val="bg2">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tx2"/>
              </a:solidFill>
            </a:rPr>
            <a:t>Theme/Concepts/Skills</a:t>
          </a:r>
        </a:p>
      </dsp:txBody>
      <dsp:txXfrm>
        <a:off x="2861574" y="1548104"/>
        <a:ext cx="3909804" cy="1453514"/>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&#65279;<?xml version="1.0" encoding="utf-8"?><Relationships xmlns="http://schemas.openxmlformats.org/package/2006/relationships"><Relationship Type="http://schemas.openxmlformats.org/officeDocument/2006/relationships/theme" Target="/ppt/theme/theme3.xml" Id="rId1"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EBDA6D-DC69-4DCE-BAF7-6763517D3376}" type="datetimeFigureOut">
              <a:rPr lang="en-US"/>
              <a:t>8/18/2025</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977E94-A6AB-4E02-8E43-E89F9CF4757F}" type="slidenum">
              <a:rPr/>
              <a:t>‹#›</a:t>
            </a:fld>
            <a:endParaRPr/>
          </a:p>
        </p:txBody>
      </p:sp>
    </p:spTree>
    <p:extLst>
      <p:ext uri="{BB962C8B-B14F-4D97-AF65-F5344CB8AC3E}">
        <p14:creationId xmlns:p14="http://schemas.microsoft.com/office/powerpoint/2010/main" val="2154258384"/>
      </p:ext>
    </p:extLst>
  </p:cSld>
  <p:clrMap bg1="lt1" tx1="dk1" bg2="lt2" tx2="dk2" accent1="accent1" accent2="accent2" accent3="accent3" accent4="accent4" accent5="accent5" accent6="accent6" hlink="hlink" folHlink="folHlink"/>
</p:handoutMaster>
</file>

<file path=ppt/notesMasters/_rels/notesMaster1.xml.rels>&#65279;<?xml version="1.0" encoding="utf-8"?><Relationships xmlns="http://schemas.openxmlformats.org/package/2006/relationships"><Relationship Type="http://schemas.openxmlformats.org/officeDocument/2006/relationships/theme" Target="/ppt/theme/theme2.xml" Id="rId1"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7F6C43-988E-4257-9A1C-C162EF036D58}" type="datetimeFigureOut">
              <a:rPr lang="en-US"/>
              <a:t>8/18/2025</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D491D0-8E1B-49C7-849B-A28568D94497}" type="slidenum">
              <a:rPr/>
              <a:t>‹#›</a:t>
            </a:fld>
            <a:endParaRPr/>
          </a:p>
        </p:txBody>
      </p:sp>
    </p:spTree>
    <p:extLst>
      <p:ext uri="{BB962C8B-B14F-4D97-AF65-F5344CB8AC3E}">
        <p14:creationId xmlns:p14="http://schemas.microsoft.com/office/powerpoint/2010/main" val="1726325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Relationships xmlns="http://schemas.openxmlformats.org/package/2006/relationships"><Relationship Type="http://schemas.openxmlformats.org/officeDocument/2006/relationships/slide" Target="/ppt/slides/slide1.xml" Id="rId2" /><Relationship Type="http://schemas.openxmlformats.org/officeDocument/2006/relationships/notesMaster" Target="/ppt/notesMasters/notesMaster1.xml" Id="rId1" /></Relationships>
</file>

<file path=ppt/notesSlides/_rels/notesSlide10.xml.rels>&#65279;<?xml version="1.0" encoding="utf-8"?><Relationships xmlns="http://schemas.openxmlformats.org/package/2006/relationships"><Relationship Type="http://schemas.openxmlformats.org/officeDocument/2006/relationships/slide" Target="/ppt/slides/slide10.xml" Id="rId2" /><Relationship Type="http://schemas.openxmlformats.org/officeDocument/2006/relationships/notesMaster" Target="/ppt/notesMasters/notesMaster1.xml" Id="rId1" /></Relationships>
</file>

<file path=ppt/notesSlides/_rels/notesSlide11.xml.rels>&#65279;<?xml version="1.0" encoding="utf-8"?><Relationships xmlns="http://schemas.openxmlformats.org/package/2006/relationships"><Relationship Type="http://schemas.openxmlformats.org/officeDocument/2006/relationships/slide" Target="/ppt/slides/slide11.xml" Id="rId2" /><Relationship Type="http://schemas.openxmlformats.org/officeDocument/2006/relationships/notesMaster" Target="/ppt/notesMasters/notesMaster1.xml" Id="rId1" /></Relationships>
</file>

<file path=ppt/notesSlides/_rels/notesSlide12.xml.rels>&#65279;<?xml version="1.0" encoding="utf-8"?><Relationships xmlns="http://schemas.openxmlformats.org/package/2006/relationships"><Relationship Type="http://schemas.openxmlformats.org/officeDocument/2006/relationships/slide" Target="/ppt/slides/slide12.xml" Id="rId2" /><Relationship Type="http://schemas.openxmlformats.org/officeDocument/2006/relationships/notesMaster" Target="/ppt/notesMasters/notesMaster1.xml" Id="rId1" /></Relationships>
</file>

<file path=ppt/notesSlides/_rels/notesSlide13.xml.rels>&#65279;<?xml version="1.0" encoding="utf-8"?><Relationships xmlns="http://schemas.openxmlformats.org/package/2006/relationships"><Relationship Type="http://schemas.openxmlformats.org/officeDocument/2006/relationships/slide" Target="/ppt/slides/slide13.xml" Id="rId2" /><Relationship Type="http://schemas.openxmlformats.org/officeDocument/2006/relationships/notesMaster" Target="/ppt/notesMasters/notesMaster1.xml" Id="rId1" /></Relationships>
</file>

<file path=ppt/notesSlides/_rels/notesSlide14.xml.rels>&#65279;<?xml version="1.0" encoding="utf-8"?><Relationships xmlns="http://schemas.openxmlformats.org/package/2006/relationships"><Relationship Type="http://schemas.openxmlformats.org/officeDocument/2006/relationships/slide" Target="/ppt/slides/slide14.xml" Id="rId2" /><Relationship Type="http://schemas.openxmlformats.org/officeDocument/2006/relationships/notesMaster" Target="/ppt/notesMasters/notesMaster1.xml" Id="rId1" /></Relationships>
</file>

<file path=ppt/notesSlides/_rels/notesSlide15.xml.rels>&#65279;<?xml version="1.0" encoding="utf-8"?><Relationships xmlns="http://schemas.openxmlformats.org/package/2006/relationships"><Relationship Type="http://schemas.openxmlformats.org/officeDocument/2006/relationships/slide" Target="/ppt/slides/slide15.xml" Id="rId2" /><Relationship Type="http://schemas.openxmlformats.org/officeDocument/2006/relationships/notesMaster" Target="/ppt/notesMasters/notesMaster1.xml" Id="rId1" /><Relationship Type="http://schemas.openxmlformats.org/officeDocument/2006/relationships/hyperlink" Target="https://excellenceinadulted.org/resources/iccb-statewide-contextualized-curricula" TargetMode="External" Id="rId3" /></Relationships>
</file>

<file path=ppt/notesSlides/_rels/notesSlide16.xml.rels>&#65279;<?xml version="1.0" encoding="utf-8"?><Relationships xmlns="http://schemas.openxmlformats.org/package/2006/relationships"><Relationship Type="http://schemas.openxmlformats.org/officeDocument/2006/relationships/slide" Target="/ppt/slides/slide16.xml" Id="rId2" /><Relationship Type="http://schemas.openxmlformats.org/officeDocument/2006/relationships/notesMaster" Target="/ppt/notesMasters/notesMaster1.xml" Id="rId1" /></Relationships>
</file>

<file path=ppt/notesSlides/_rels/notesSlide17.xml.rels>&#65279;<?xml version="1.0" encoding="utf-8"?><Relationships xmlns="http://schemas.openxmlformats.org/package/2006/relationships"><Relationship Type="http://schemas.openxmlformats.org/officeDocument/2006/relationships/slide" Target="/ppt/slides/slide17.xml" Id="rId2" /><Relationship Type="http://schemas.openxmlformats.org/officeDocument/2006/relationships/notesMaster" Target="/ppt/notesMasters/notesMaster1.xml" Id="rId1" /></Relationships>
</file>

<file path=ppt/notesSlides/_rels/notesSlide18.xml.rels>&#65279;<?xml version="1.0" encoding="utf-8"?><Relationships xmlns="http://schemas.openxmlformats.org/package/2006/relationships"><Relationship Type="http://schemas.openxmlformats.org/officeDocument/2006/relationships/slide" Target="/ppt/slides/slide18.xml" Id="rId2" /><Relationship Type="http://schemas.openxmlformats.org/officeDocument/2006/relationships/notesMaster" Target="/ppt/notesMasters/notesMaster1.xml" Id="rId1" /></Relationships>
</file>

<file path=ppt/notesSlides/_rels/notesSlide19.xml.rels>&#65279;<?xml version="1.0" encoding="utf-8"?><Relationships xmlns="http://schemas.openxmlformats.org/package/2006/relationships"><Relationship Type="http://schemas.openxmlformats.org/officeDocument/2006/relationships/slide" Target="/ppt/slides/slide19.xml" Id="rId2" /><Relationship Type="http://schemas.openxmlformats.org/officeDocument/2006/relationships/notesMaster" Target="/ppt/notesMasters/notesMaster1.xml" Id="rId1" /></Relationships>
</file>

<file path=ppt/notesSlides/_rels/notesSlide2.xml.rels>&#65279;<?xml version="1.0" encoding="utf-8"?><Relationships xmlns="http://schemas.openxmlformats.org/package/2006/relationships"><Relationship Type="http://schemas.openxmlformats.org/officeDocument/2006/relationships/slide" Target="/ppt/slides/slide2.xml" Id="rId2" /><Relationship Type="http://schemas.openxmlformats.org/officeDocument/2006/relationships/notesMaster" Target="/ppt/notesMasters/notesMaster1.xml" Id="rId1" /></Relationships>
</file>

<file path=ppt/notesSlides/_rels/notesSlide20.xml.rels>&#65279;<?xml version="1.0" encoding="utf-8"?><Relationships xmlns="http://schemas.openxmlformats.org/package/2006/relationships"><Relationship Type="http://schemas.openxmlformats.org/officeDocument/2006/relationships/slide" Target="/ppt/slides/slide20.xml" Id="rId2" /><Relationship Type="http://schemas.openxmlformats.org/officeDocument/2006/relationships/notesMaster" Target="/ppt/notesMasters/notesMaster1.xml" Id="rId1" /></Relationships>
</file>

<file path=ppt/notesSlides/_rels/notesSlide21.xml.rels>&#65279;<?xml version="1.0" encoding="utf-8"?><Relationships xmlns="http://schemas.openxmlformats.org/package/2006/relationships"><Relationship Type="http://schemas.openxmlformats.org/officeDocument/2006/relationships/slide" Target="/ppt/slides/slide21.xml" Id="rId2" /><Relationship Type="http://schemas.openxmlformats.org/officeDocument/2006/relationships/notesMaster" Target="/ppt/notesMasters/notesMaster1.xml" Id="rId1" /></Relationships>
</file>

<file path=ppt/notesSlides/_rels/notesSlide22.xml.rels>&#65279;<?xml version="1.0" encoding="utf-8"?><Relationships xmlns="http://schemas.openxmlformats.org/package/2006/relationships"><Relationship Type="http://schemas.openxmlformats.org/officeDocument/2006/relationships/slide" Target="/ppt/slides/slide22.xml" Id="rId2" /><Relationship Type="http://schemas.openxmlformats.org/officeDocument/2006/relationships/notesMaster" Target="/ppt/notesMasters/notesMaster1.xml" Id="rId1" /></Relationships>
</file>

<file path=ppt/notesSlides/_rels/notesSlide23.xml.rels>&#65279;<?xml version="1.0" encoding="utf-8"?><Relationships xmlns="http://schemas.openxmlformats.org/package/2006/relationships"><Relationship Type="http://schemas.openxmlformats.org/officeDocument/2006/relationships/slide" Target="/ppt/slides/slide23.xml" Id="rId2" /><Relationship Type="http://schemas.openxmlformats.org/officeDocument/2006/relationships/notesMaster" Target="/ppt/notesMasters/notesMaster1.xml" Id="rId1" /></Relationships>
</file>

<file path=ppt/notesSlides/_rels/notesSlide24.xml.rels>&#65279;<?xml version="1.0" encoding="utf-8"?><Relationships xmlns="http://schemas.openxmlformats.org/package/2006/relationships"><Relationship Type="http://schemas.openxmlformats.org/officeDocument/2006/relationships/slide" Target="/ppt/slides/slide24.xml" Id="rId2" /><Relationship Type="http://schemas.openxmlformats.org/officeDocument/2006/relationships/notesMaster" Target="/ppt/notesMasters/notesMaster1.xml" Id="rId1" /></Relationships>
</file>

<file path=ppt/notesSlides/_rels/notesSlide25.xml.rels>&#65279;<?xml version="1.0" encoding="utf-8"?><Relationships xmlns="http://schemas.openxmlformats.org/package/2006/relationships"><Relationship Type="http://schemas.openxmlformats.org/officeDocument/2006/relationships/slide" Target="/ppt/slides/slide25.xml" Id="rId2" /><Relationship Type="http://schemas.openxmlformats.org/officeDocument/2006/relationships/notesMaster" Target="/ppt/notesMasters/notesMaster1.xml" Id="rId1" /></Relationships>
</file>

<file path=ppt/notesSlides/_rels/notesSlide26.xml.rels>&#65279;<?xml version="1.0" encoding="utf-8"?><Relationships xmlns="http://schemas.openxmlformats.org/package/2006/relationships"><Relationship Type="http://schemas.openxmlformats.org/officeDocument/2006/relationships/slide" Target="/ppt/slides/slide26.xml" Id="rId2" /><Relationship Type="http://schemas.openxmlformats.org/officeDocument/2006/relationships/notesMaster" Target="/ppt/notesMasters/notesMaster1.xml" Id="rId1" /></Relationships>
</file>

<file path=ppt/notesSlides/_rels/notesSlide27.xml.rels>&#65279;<?xml version="1.0" encoding="utf-8"?><Relationships xmlns="http://schemas.openxmlformats.org/package/2006/relationships"><Relationship Type="http://schemas.openxmlformats.org/officeDocument/2006/relationships/slide" Target="/ppt/slides/slide27.xml" Id="rId2" /><Relationship Type="http://schemas.openxmlformats.org/officeDocument/2006/relationships/notesMaster" Target="/ppt/notesMasters/notesMaster1.xml" Id="rId1" /></Relationships>
</file>

<file path=ppt/notesSlides/_rels/notesSlide28.xml.rels>&#65279;<?xml version="1.0" encoding="utf-8"?><Relationships xmlns="http://schemas.openxmlformats.org/package/2006/relationships"><Relationship Type="http://schemas.openxmlformats.org/officeDocument/2006/relationships/slide" Target="/ppt/slides/slide28.xml" Id="rId2" /><Relationship Type="http://schemas.openxmlformats.org/officeDocument/2006/relationships/notesMaster" Target="/ppt/notesMasters/notesMaster1.xml" Id="rId1" /></Relationships>
</file>

<file path=ppt/notesSlides/_rels/notesSlide29.xml.rels>&#65279;<?xml version="1.0" encoding="utf-8"?><Relationships xmlns="http://schemas.openxmlformats.org/package/2006/relationships"><Relationship Type="http://schemas.openxmlformats.org/officeDocument/2006/relationships/slide" Target="/ppt/slides/slide29.xml" Id="rId2" /><Relationship Type="http://schemas.openxmlformats.org/officeDocument/2006/relationships/notesMaster" Target="/ppt/notesMasters/notesMaster1.xml" Id="rId1" /></Relationships>
</file>

<file path=ppt/notesSlides/_rels/notesSlide3.xml.rels>&#65279;<?xml version="1.0" encoding="utf-8"?><Relationships xmlns="http://schemas.openxmlformats.org/package/2006/relationships"><Relationship Type="http://schemas.openxmlformats.org/officeDocument/2006/relationships/slide" Target="/ppt/slides/slide3.xml" Id="rId2" /><Relationship Type="http://schemas.openxmlformats.org/officeDocument/2006/relationships/notesMaster" Target="/ppt/notesMasters/notesMaster1.xml" Id="rId1" /></Relationships>
</file>

<file path=ppt/notesSlides/_rels/notesSlide30.xml.rels>&#65279;<?xml version="1.0" encoding="utf-8"?><Relationships xmlns="http://schemas.openxmlformats.org/package/2006/relationships"><Relationship Type="http://schemas.openxmlformats.org/officeDocument/2006/relationships/slide" Target="/ppt/slides/slide31.xml" Id="rId2" /><Relationship Type="http://schemas.openxmlformats.org/officeDocument/2006/relationships/notesMaster" Target="/ppt/notesMasters/notesMaster1.xml" Id="rId1" /></Relationships>
</file>

<file path=ppt/notesSlides/_rels/notesSlide31.xml.rels>&#65279;<?xml version="1.0" encoding="utf-8"?><Relationships xmlns="http://schemas.openxmlformats.org/package/2006/relationships"><Relationship Type="http://schemas.openxmlformats.org/officeDocument/2006/relationships/slide" Target="/ppt/slides/slide32.xml" Id="rId2" /><Relationship Type="http://schemas.openxmlformats.org/officeDocument/2006/relationships/notesMaster" Target="/ppt/notesMasters/notesMaster1.xml" Id="rId1" /></Relationships>
</file>

<file path=ppt/notesSlides/_rels/notesSlide32.xml.rels>&#65279;<?xml version="1.0" encoding="utf-8"?><Relationships xmlns="http://schemas.openxmlformats.org/package/2006/relationships"><Relationship Type="http://schemas.openxmlformats.org/officeDocument/2006/relationships/slide" Target="/ppt/slides/slide33.xml" Id="rId2" /><Relationship Type="http://schemas.openxmlformats.org/officeDocument/2006/relationships/notesMaster" Target="/ppt/notesMasters/notesMaster1.xml" Id="rId1" /></Relationships>
</file>

<file path=ppt/notesSlides/_rels/notesSlide33.xml.rels>&#65279;<?xml version="1.0" encoding="utf-8"?><Relationships xmlns="http://schemas.openxmlformats.org/package/2006/relationships"><Relationship Type="http://schemas.openxmlformats.org/officeDocument/2006/relationships/slide" Target="/ppt/slides/slide34.xml" Id="rId2" /><Relationship Type="http://schemas.openxmlformats.org/officeDocument/2006/relationships/notesMaster" Target="/ppt/notesMasters/notesMaster1.xml" Id="rId1" /></Relationships>
</file>

<file path=ppt/notesSlides/_rels/notesSlide34.xml.rels>&#65279;<?xml version="1.0" encoding="utf-8"?><Relationships xmlns="http://schemas.openxmlformats.org/package/2006/relationships"><Relationship Type="http://schemas.openxmlformats.org/officeDocument/2006/relationships/slide" Target="/ppt/slides/slide35.xml" Id="rId2" /><Relationship Type="http://schemas.openxmlformats.org/officeDocument/2006/relationships/notesMaster" Target="/ppt/notesMasters/notesMaster1.xml" Id="rId1" /></Relationships>
</file>

<file path=ppt/notesSlides/_rels/notesSlide35.xml.rels>&#65279;<?xml version="1.0" encoding="utf-8"?><Relationships xmlns="http://schemas.openxmlformats.org/package/2006/relationships"><Relationship Type="http://schemas.openxmlformats.org/officeDocument/2006/relationships/slide" Target="/ppt/slides/slide36.xml" Id="rId2" /><Relationship Type="http://schemas.openxmlformats.org/officeDocument/2006/relationships/notesMaster" Target="/ppt/notesMasters/notesMaster1.xml" Id="rId1" /></Relationships>
</file>

<file path=ppt/notesSlides/_rels/notesSlide36.xml.rels>&#65279;<?xml version="1.0" encoding="utf-8"?><Relationships xmlns="http://schemas.openxmlformats.org/package/2006/relationships"><Relationship Type="http://schemas.openxmlformats.org/officeDocument/2006/relationships/slide" Target="/ppt/slides/slide37.xml" Id="rId2" /><Relationship Type="http://schemas.openxmlformats.org/officeDocument/2006/relationships/notesMaster" Target="/ppt/notesMasters/notesMaster1.xml" Id="rId1" /></Relationships>
</file>

<file path=ppt/notesSlides/_rels/notesSlide37.xml.rels>&#65279;<?xml version="1.0" encoding="utf-8"?><Relationships xmlns="http://schemas.openxmlformats.org/package/2006/relationships"><Relationship Type="http://schemas.openxmlformats.org/officeDocument/2006/relationships/slide" Target="/ppt/slides/slide38.xml" Id="rId2" /><Relationship Type="http://schemas.openxmlformats.org/officeDocument/2006/relationships/notesMaster" Target="/ppt/notesMasters/notesMaster1.xml" Id="rId1" /></Relationships>
</file>

<file path=ppt/notesSlides/_rels/notesSlide38.xml.rels>&#65279;<?xml version="1.0" encoding="utf-8"?><Relationships xmlns="http://schemas.openxmlformats.org/package/2006/relationships"><Relationship Type="http://schemas.openxmlformats.org/officeDocument/2006/relationships/slide" Target="/ppt/slides/slide39.xml" Id="rId2" /><Relationship Type="http://schemas.openxmlformats.org/officeDocument/2006/relationships/notesMaster" Target="/ppt/notesMasters/notesMaster1.xml" Id="rId1" /></Relationships>
</file>

<file path=ppt/notesSlides/_rels/notesSlide39.xml.rels>&#65279;<?xml version="1.0" encoding="utf-8"?><Relationships xmlns="http://schemas.openxmlformats.org/package/2006/relationships"><Relationship Type="http://schemas.openxmlformats.org/officeDocument/2006/relationships/slide" Target="/ppt/slides/slide40.xml" Id="rId2" /><Relationship Type="http://schemas.openxmlformats.org/officeDocument/2006/relationships/notesMaster" Target="/ppt/notesMasters/notesMaster1.xml" Id="rId1" /><Relationship Type="http://schemas.openxmlformats.org/officeDocument/2006/relationships/hyperlink" Target="http://www.bit.ly/multitaskingteachers" TargetMode="External" Id="rId3" /></Relationships>
</file>

<file path=ppt/notesSlides/_rels/notesSlide4.xml.rels>&#65279;<?xml version="1.0" encoding="utf-8"?><Relationships xmlns="http://schemas.openxmlformats.org/package/2006/relationships"><Relationship Type="http://schemas.openxmlformats.org/officeDocument/2006/relationships/slide" Target="/ppt/slides/slide4.xml" Id="rId2" /><Relationship Type="http://schemas.openxmlformats.org/officeDocument/2006/relationships/notesMaster" Target="/ppt/notesMasters/notesMaster1.xml" Id="rId1" /></Relationships>
</file>

<file path=ppt/notesSlides/_rels/notesSlide40.xml.rels>&#65279;<?xml version="1.0" encoding="utf-8"?><Relationships xmlns="http://schemas.openxmlformats.org/package/2006/relationships"><Relationship Type="http://schemas.openxmlformats.org/officeDocument/2006/relationships/slide" Target="/ppt/slides/slide43.xml" Id="rId2" /><Relationship Type="http://schemas.openxmlformats.org/officeDocument/2006/relationships/notesMaster" Target="/ppt/notesMasters/notesMaster1.xml" Id="rId1" /></Relationships>
</file>

<file path=ppt/notesSlides/_rels/notesSlide5.xml.rels>&#65279;<?xml version="1.0" encoding="utf-8"?><Relationships xmlns="http://schemas.openxmlformats.org/package/2006/relationships"><Relationship Type="http://schemas.openxmlformats.org/officeDocument/2006/relationships/slide" Target="/ppt/slides/slide5.xml" Id="rId2" /><Relationship Type="http://schemas.openxmlformats.org/officeDocument/2006/relationships/notesMaster" Target="/ppt/notesMasters/notesMaster1.xml" Id="rId1" /></Relationships>
</file>

<file path=ppt/notesSlides/_rels/notesSlide6.xml.rels>&#65279;<?xml version="1.0" encoding="utf-8"?><Relationships xmlns="http://schemas.openxmlformats.org/package/2006/relationships"><Relationship Type="http://schemas.openxmlformats.org/officeDocument/2006/relationships/slide" Target="/ppt/slides/slide6.xml" Id="rId2" /><Relationship Type="http://schemas.openxmlformats.org/officeDocument/2006/relationships/notesMaster" Target="/ppt/notesMasters/notesMaster1.xml" Id="rId1" /></Relationships>
</file>

<file path=ppt/notesSlides/_rels/notesSlide7.xml.rels>&#65279;<?xml version="1.0" encoding="utf-8"?><Relationships xmlns="http://schemas.openxmlformats.org/package/2006/relationships"><Relationship Type="http://schemas.openxmlformats.org/officeDocument/2006/relationships/slide" Target="/ppt/slides/slide7.xml" Id="rId2" /><Relationship Type="http://schemas.openxmlformats.org/officeDocument/2006/relationships/notesMaster" Target="/ppt/notesMasters/notesMaster1.xml" Id="rId1" /><Relationship Type="http://schemas.openxmlformats.org/officeDocument/2006/relationships/hyperlink" Target="https://www.youtube.com/watch?v=5eQyfirx2HA&amp;t=3s" TargetMode="External" Id="rId3" /></Relationships>
</file>

<file path=ppt/notesSlides/_rels/notesSlide8.xml.rels>&#65279;<?xml version="1.0" encoding="utf-8"?><Relationships xmlns="http://schemas.openxmlformats.org/package/2006/relationships"><Relationship Type="http://schemas.openxmlformats.org/officeDocument/2006/relationships/slide" Target="/ppt/slides/slide8.xml" Id="rId2" /><Relationship Type="http://schemas.openxmlformats.org/officeDocument/2006/relationships/notesMaster" Target="/ppt/notesMasters/notesMaster1.xml" Id="rId1" /></Relationships>
</file>

<file path=ppt/notesSlides/_rels/notesSlide9.xml.rels>&#65279;<?xml version="1.0" encoding="utf-8"?><Relationships xmlns="http://schemas.openxmlformats.org/package/2006/relationships"><Relationship Type="http://schemas.openxmlformats.org/officeDocument/2006/relationships/slide" Target="/ppt/slides/slide9.xml" Id="rId2" /><Relationship Type="http://schemas.openxmlformats.org/officeDocument/2006/relationships/notesMaster" Target="/ppt/notesMasters/notesMaster1.xml" Id="rId1"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i="1" dirty="0"/>
              <a:t>All photos accessed via Microsoft 365 account – creative commons</a:t>
            </a:r>
          </a:p>
        </p:txBody>
      </p:sp>
      <p:sp>
        <p:nvSpPr>
          <p:cNvPr id="4" name="Slide Number Placeholder 3"/>
          <p:cNvSpPr>
            <a:spLocks noGrp="1"/>
          </p:cNvSpPr>
          <p:nvPr>
            <p:ph type="sldNum" sz="quarter" idx="5"/>
          </p:nvPr>
        </p:nvSpPr>
        <p:spPr/>
        <p:txBody>
          <a:bodyPr/>
          <a:lstStyle/>
          <a:p>
            <a:fld id="{DED491D0-8E1B-49C7-849B-A28568D94497}" type="slidenum">
              <a:rPr lang="en-US" smtClean="0"/>
              <a:t>1</a:t>
            </a:fld>
            <a:endParaRPr lang="en-US"/>
          </a:p>
        </p:txBody>
      </p:sp>
    </p:spTree>
    <p:extLst>
      <p:ext uri="{BB962C8B-B14F-4D97-AF65-F5344CB8AC3E}">
        <p14:creationId xmlns:p14="http://schemas.microsoft.com/office/powerpoint/2010/main" val="2987203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a:t>
            </a:r>
            <a:r>
              <a:rPr lang="en-US" b="1" baseline="0" dirty="0"/>
              <a:t> typical adult </a:t>
            </a:r>
            <a:r>
              <a:rPr lang="en-US" b="1" baseline="0" dirty="0" err="1"/>
              <a:t>ed</a:t>
            </a:r>
            <a:r>
              <a:rPr lang="en-US" b="1" baseline="0" dirty="0"/>
              <a:t> textbook contributes to our tendency to stick to the silo approach – look at any table of contents. Teach this skill, then teach this skill, then teach this skill – a different text or problem set for each skill – these books are generally not thematically based. By reading one text to learn one skill, think how much time is spent reading multiple texts – we can find ways to overlap!</a:t>
            </a:r>
          </a:p>
          <a:p>
            <a:endParaRPr lang="en-US" baseline="0" dirty="0"/>
          </a:p>
          <a:p>
            <a:r>
              <a:rPr lang="en-US" baseline="0" dirty="0"/>
              <a:t>New Readers Press – </a:t>
            </a:r>
            <a:r>
              <a:rPr lang="en-US" i="1" baseline="0" dirty="0"/>
              <a:t>Writing for the GED Test #2: Reading Comprehension</a:t>
            </a:r>
          </a:p>
          <a:p>
            <a:r>
              <a:rPr lang="en-US" baseline="0" dirty="0"/>
              <a:t>New Readers Press – </a:t>
            </a:r>
            <a:r>
              <a:rPr lang="en-US" i="1" baseline="0" dirty="0"/>
              <a:t>Math Sense #2: Focus on Problem Solving</a:t>
            </a:r>
            <a:endParaRPr lang="en-US" i="1" dirty="0"/>
          </a:p>
        </p:txBody>
      </p:sp>
      <p:sp>
        <p:nvSpPr>
          <p:cNvPr id="4" name="Slide Number Placeholder 3"/>
          <p:cNvSpPr>
            <a:spLocks noGrp="1"/>
          </p:cNvSpPr>
          <p:nvPr>
            <p:ph type="sldNum" sz="quarter" idx="10"/>
          </p:nvPr>
        </p:nvSpPr>
        <p:spPr/>
        <p:txBody>
          <a:bodyPr/>
          <a:lstStyle/>
          <a:p>
            <a:fld id="{DED491D0-8E1B-49C7-849B-A28568D94497}" type="slidenum">
              <a:rPr lang="en-US" smtClean="0"/>
              <a:t>10</a:t>
            </a:fld>
            <a:endParaRPr lang="en-US"/>
          </a:p>
        </p:txBody>
      </p:sp>
    </p:spTree>
    <p:extLst>
      <p:ext uri="{BB962C8B-B14F-4D97-AF65-F5344CB8AC3E}">
        <p14:creationId xmlns:p14="http://schemas.microsoft.com/office/powerpoint/2010/main" val="3954022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Approach</a:t>
            </a:r>
            <a:r>
              <a:rPr lang="en-US" sz="1400" baseline="0" dirty="0"/>
              <a:t> lesson plans with this visual in mind, as opposed to the silo approach on the previous slide.  Ask yourself: What theme, concept, or skill do you want to teach, and what multiple content areas can you embed in the lesson to accomplish that goal?  And remember, we aren’t going to switch back and forth between them like </a:t>
            </a:r>
            <a:r>
              <a:rPr lang="en-US" sz="1400" baseline="0" dirty="0" err="1"/>
              <a:t>switchtasking</a:t>
            </a:r>
            <a:r>
              <a:rPr lang="en-US" sz="1400" baseline="0" dirty="0"/>
              <a:t> – we will incorporate several skills into one activity so students see how these skills overlap and relate to one another!</a:t>
            </a:r>
          </a:p>
          <a:p>
            <a:r>
              <a:rPr lang="en-US" sz="1400" baseline="0" dirty="0"/>
              <a:t>What is the benefit of planning this way? </a:t>
            </a:r>
          </a:p>
        </p:txBody>
      </p:sp>
      <p:sp>
        <p:nvSpPr>
          <p:cNvPr id="4" name="Slide Number Placeholder 3"/>
          <p:cNvSpPr>
            <a:spLocks noGrp="1"/>
          </p:cNvSpPr>
          <p:nvPr>
            <p:ph type="sldNum" sz="quarter" idx="10"/>
          </p:nvPr>
        </p:nvSpPr>
        <p:spPr/>
        <p:txBody>
          <a:bodyPr/>
          <a:lstStyle/>
          <a:p>
            <a:fld id="{DED491D0-8E1B-49C7-849B-A28568D94497}" type="slidenum">
              <a:rPr lang="en-US" smtClean="0"/>
              <a:t>11</a:t>
            </a:fld>
            <a:endParaRPr lang="en-US"/>
          </a:p>
        </p:txBody>
      </p:sp>
    </p:spTree>
    <p:extLst>
      <p:ext uri="{BB962C8B-B14F-4D97-AF65-F5344CB8AC3E}">
        <p14:creationId xmlns:p14="http://schemas.microsoft.com/office/powerpoint/2010/main" val="2973480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any other benefits to this approach in the chat – </a:t>
            </a:r>
          </a:p>
          <a:p>
            <a:r>
              <a:rPr lang="en-US" dirty="0"/>
              <a:t>Which of these benefits is most meaningful in your role? </a:t>
            </a:r>
          </a:p>
        </p:txBody>
      </p:sp>
      <p:sp>
        <p:nvSpPr>
          <p:cNvPr id="4" name="Slide Number Placeholder 3"/>
          <p:cNvSpPr>
            <a:spLocks noGrp="1"/>
          </p:cNvSpPr>
          <p:nvPr>
            <p:ph type="sldNum" sz="quarter" idx="5"/>
          </p:nvPr>
        </p:nvSpPr>
        <p:spPr/>
        <p:txBody>
          <a:bodyPr/>
          <a:lstStyle/>
          <a:p>
            <a:fld id="{DED491D0-8E1B-49C7-849B-A28568D94497}" type="slidenum">
              <a:rPr lang="en-US" smtClean="0"/>
              <a:t>12</a:t>
            </a:fld>
            <a:endParaRPr lang="en-US"/>
          </a:p>
        </p:txBody>
      </p:sp>
    </p:spTree>
    <p:extLst>
      <p:ext uri="{BB962C8B-B14F-4D97-AF65-F5344CB8AC3E}">
        <p14:creationId xmlns:p14="http://schemas.microsoft.com/office/powerpoint/2010/main" val="1474299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Malcolm Knowles, the ‘father of adult learning theory’ – he helped us understand the key differences in the way adults approach learning, as opposed to how children approach learning… We can use this adult learning theory no matter how we are working with adults! But it especially helps us understand how to work with adult learners in the classroom.</a:t>
            </a:r>
          </a:p>
        </p:txBody>
      </p:sp>
      <p:sp>
        <p:nvSpPr>
          <p:cNvPr id="4" name="Slide Number Placeholder 3"/>
          <p:cNvSpPr>
            <a:spLocks noGrp="1"/>
          </p:cNvSpPr>
          <p:nvPr>
            <p:ph type="sldNum" sz="quarter" idx="5"/>
          </p:nvPr>
        </p:nvSpPr>
        <p:spPr/>
        <p:txBody>
          <a:bodyPr/>
          <a:lstStyle/>
          <a:p>
            <a:fld id="{DED491D0-8E1B-49C7-849B-A28568D94497}" type="slidenum">
              <a:rPr lang="en-US" smtClean="0"/>
              <a:t>13</a:t>
            </a:fld>
            <a:endParaRPr lang="en-US"/>
          </a:p>
        </p:txBody>
      </p:sp>
    </p:spTree>
    <p:extLst>
      <p:ext uri="{BB962C8B-B14F-4D97-AF65-F5344CB8AC3E}">
        <p14:creationId xmlns:p14="http://schemas.microsoft.com/office/powerpoint/2010/main" val="4266716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So what does adult learning theory tell us? Here’s a summary: </a:t>
            </a:r>
            <a:r>
              <a:rPr lang="en-US" b="1" dirty="0">
                <a:ea typeface="Calibri"/>
                <a:cs typeface="Calibri"/>
              </a:rPr>
              <a:t>Click</a:t>
            </a:r>
            <a:r>
              <a:rPr lang="en-US" dirty="0">
                <a:ea typeface="Calibri"/>
                <a:cs typeface="Calibri"/>
              </a:rPr>
              <a:t> for 4 bullets.</a:t>
            </a:r>
          </a:p>
          <a:p>
            <a:r>
              <a:rPr lang="en-US" dirty="0">
                <a:ea typeface="Calibri"/>
                <a:cs typeface="Calibri"/>
              </a:rPr>
              <a:t>Highlight 1 or 2 of these and </a:t>
            </a:r>
            <a:r>
              <a:rPr lang="en-US" b="1" dirty="0">
                <a:ea typeface="Calibri"/>
                <a:cs typeface="Calibri"/>
              </a:rPr>
              <a:t>ask for a few examples </a:t>
            </a:r>
            <a:r>
              <a:rPr lang="en-US" dirty="0">
                <a:ea typeface="Calibri"/>
                <a:cs typeface="Calibri"/>
              </a:rPr>
              <a:t>that demonstrate how they've seen adult learning theory in action.</a:t>
            </a:r>
          </a:p>
          <a:p>
            <a:r>
              <a:rPr lang="en-US" dirty="0">
                <a:ea typeface="Calibri"/>
                <a:cs typeface="Calibri"/>
              </a:rPr>
              <a:t>One example: using scenarios / real-life examples for discussion or as problems for them to solve, rather than just present facts for them to memorize. Putting the info in a context that makes sense to an adult helps them relate, learn, and apply. To teach an adult safety standards in the workplace, you could give them a handbook of rules to memorize. OR you could present a rule and then a scenario where they have to explain why that rule is in place and how it will protect them…this is contextualized learning for adults!</a:t>
            </a:r>
          </a:p>
        </p:txBody>
      </p:sp>
      <p:sp>
        <p:nvSpPr>
          <p:cNvPr id="4" name="Slide Number Placeholder 3"/>
          <p:cNvSpPr>
            <a:spLocks noGrp="1"/>
          </p:cNvSpPr>
          <p:nvPr>
            <p:ph type="sldNum" sz="quarter" idx="5"/>
          </p:nvPr>
        </p:nvSpPr>
        <p:spPr/>
        <p:txBody>
          <a:bodyPr/>
          <a:lstStyle/>
          <a:p>
            <a:fld id="{DED491D0-8E1B-49C7-849B-A28568D94497}" type="slidenum">
              <a:rPr lang="en-US"/>
              <a:t>14</a:t>
            </a:fld>
            <a:endParaRPr lang="en-US"/>
          </a:p>
        </p:txBody>
      </p:sp>
    </p:spTree>
    <p:extLst>
      <p:ext uri="{BB962C8B-B14F-4D97-AF65-F5344CB8AC3E}">
        <p14:creationId xmlns:p14="http://schemas.microsoft.com/office/powerpoint/2010/main" val="3509134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ea typeface="Calibri"/>
                <a:cs typeface="Calibri"/>
              </a:rPr>
              <a:t>Standards found here: </a:t>
            </a:r>
            <a:r>
              <a:rPr lang="en-US" dirty="0">
                <a:hlinkClick r:id="rId3"/>
              </a:rPr>
              <a:t>https://excellenceinadulted.org/resources/iccb-statewide-contextualized-curricula</a:t>
            </a:r>
            <a:r>
              <a:rPr lang="en-US" dirty="0"/>
              <a:t> </a:t>
            </a:r>
          </a:p>
          <a:p>
            <a:r>
              <a:rPr lang="en-US" dirty="0">
                <a:ea typeface="Calibri"/>
                <a:cs typeface="Calibri"/>
              </a:rPr>
              <a:t>Your state, like IL does, may also have its own adult education standards that are based on the CCRs. Be familiar and use them to help guide your planning.</a:t>
            </a:r>
          </a:p>
        </p:txBody>
      </p:sp>
      <p:sp>
        <p:nvSpPr>
          <p:cNvPr id="4" name="Slide Number Placeholder 3"/>
          <p:cNvSpPr>
            <a:spLocks noGrp="1"/>
          </p:cNvSpPr>
          <p:nvPr>
            <p:ph type="sldNum" sz="quarter" idx="10"/>
          </p:nvPr>
        </p:nvSpPr>
        <p:spPr/>
        <p:txBody>
          <a:bodyPr/>
          <a:lstStyle/>
          <a:p>
            <a:fld id="{DED491D0-8E1B-49C7-849B-A28568D94497}" type="slidenum">
              <a:rPr lang="en-US" smtClean="0"/>
              <a:t>15</a:t>
            </a:fld>
            <a:endParaRPr lang="en-US"/>
          </a:p>
        </p:txBody>
      </p:sp>
    </p:spTree>
    <p:extLst>
      <p:ext uri="{BB962C8B-B14F-4D97-AF65-F5344CB8AC3E}">
        <p14:creationId xmlns:p14="http://schemas.microsoft.com/office/powerpoint/2010/main" val="96570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baseline="0" dirty="0"/>
              <a:t>Example: </a:t>
            </a:r>
            <a:r>
              <a:rPr lang="en-US" sz="1200" b="0" baseline="0" dirty="0"/>
              <a:t>let’s say </a:t>
            </a:r>
            <a:r>
              <a:rPr lang="en-US" sz="1200" baseline="0" dirty="0"/>
              <a:t>you want to teach the Language Arts </a:t>
            </a:r>
            <a:r>
              <a:rPr lang="en-US" dirty="0"/>
              <a:t>college and career readiness</a:t>
            </a:r>
            <a:r>
              <a:rPr lang="en-US" sz="1200" baseline="0" dirty="0"/>
              <a:t> standard </a:t>
            </a:r>
            <a:r>
              <a:rPr lang="en-US" dirty="0"/>
              <a:t>Anchor 8 at Level B - </a:t>
            </a:r>
            <a:r>
              <a:rPr lang="en-US" sz="1200" baseline="0" dirty="0"/>
              <a:t>Here’s how the silo approach might look, where you are achieving that one specific LA standard, but not much else...</a:t>
            </a:r>
            <a:endParaRPr lang="en-US" sz="1200" dirty="0"/>
          </a:p>
          <a:p>
            <a:endParaRPr lang="en-US" dirty="0"/>
          </a:p>
        </p:txBody>
      </p:sp>
      <p:sp>
        <p:nvSpPr>
          <p:cNvPr id="4" name="Slide Number Placeholder 3"/>
          <p:cNvSpPr>
            <a:spLocks noGrp="1"/>
          </p:cNvSpPr>
          <p:nvPr>
            <p:ph type="sldNum" sz="quarter" idx="10"/>
          </p:nvPr>
        </p:nvSpPr>
        <p:spPr/>
        <p:txBody>
          <a:bodyPr/>
          <a:lstStyle/>
          <a:p>
            <a:fld id="{DED491D0-8E1B-49C7-849B-A28568D94497}" type="slidenum">
              <a:rPr lang="en-US" smtClean="0"/>
              <a:t>16</a:t>
            </a:fld>
            <a:endParaRPr lang="en-US"/>
          </a:p>
        </p:txBody>
      </p:sp>
    </p:spTree>
    <p:extLst>
      <p:ext uri="{BB962C8B-B14F-4D97-AF65-F5344CB8AC3E}">
        <p14:creationId xmlns:p14="http://schemas.microsoft.com/office/powerpoint/2010/main" val="1620507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dirty="0"/>
              <a:t>Please think of at least </a:t>
            </a:r>
            <a:r>
              <a:rPr lang="en-US" sz="1200" b="1" dirty="0"/>
              <a:t>2 other content areas </a:t>
            </a:r>
            <a:r>
              <a:rPr lang="en-US" sz="1200" dirty="0"/>
              <a:t>that could be brought into the lesson to complement the reading standard and record them on your notes page. </a:t>
            </a:r>
            <a:endParaRPr lang="en-US" dirty="0"/>
          </a:p>
          <a:p>
            <a:pPr>
              <a:defRPr/>
            </a:pPr>
            <a:r>
              <a:rPr lang="en-US" sz="1200" i="1" dirty="0"/>
              <a:t>(Go to content standard slide before asking for responses)</a:t>
            </a:r>
            <a:endParaRPr lang="en-US" dirty="0">
              <a:ea typeface="Calibri"/>
              <a:cs typeface="Calibri"/>
            </a:endParaRPr>
          </a:p>
        </p:txBody>
      </p:sp>
      <p:sp>
        <p:nvSpPr>
          <p:cNvPr id="4" name="Slide Number Placeholder 3"/>
          <p:cNvSpPr>
            <a:spLocks noGrp="1"/>
          </p:cNvSpPr>
          <p:nvPr>
            <p:ph type="sldNum" sz="quarter" idx="10"/>
          </p:nvPr>
        </p:nvSpPr>
        <p:spPr/>
        <p:txBody>
          <a:bodyPr/>
          <a:lstStyle/>
          <a:p>
            <a:fld id="{DED491D0-8E1B-49C7-849B-A28568D94497}" type="slidenum">
              <a:rPr lang="en-US" smtClean="0"/>
              <a:t>17</a:t>
            </a:fld>
            <a:endParaRPr lang="en-US"/>
          </a:p>
        </p:txBody>
      </p:sp>
    </p:spTree>
    <p:extLst>
      <p:ext uri="{BB962C8B-B14F-4D97-AF65-F5344CB8AC3E}">
        <p14:creationId xmlns:p14="http://schemas.microsoft.com/office/powerpoint/2010/main" val="161850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aseline="0" dirty="0"/>
              <a:t>Remember, we are teaching how to delineate and evaluate the claims in a text, and we want to figure out logical ways to incorporate other content areas and skills. …. </a:t>
            </a:r>
            <a:endParaRPr lang="en-US" sz="1400" b="1" baseline="0" dirty="0"/>
          </a:p>
        </p:txBody>
      </p:sp>
      <p:sp>
        <p:nvSpPr>
          <p:cNvPr id="4" name="Slide Number Placeholder 3"/>
          <p:cNvSpPr>
            <a:spLocks noGrp="1"/>
          </p:cNvSpPr>
          <p:nvPr>
            <p:ph type="sldNum" sz="quarter" idx="10"/>
          </p:nvPr>
        </p:nvSpPr>
        <p:spPr/>
        <p:txBody>
          <a:bodyPr/>
          <a:lstStyle/>
          <a:p>
            <a:fld id="{DED491D0-8E1B-49C7-849B-A28568D94497}" type="slidenum">
              <a:rPr lang="en-US" smtClean="0"/>
              <a:t>18</a:t>
            </a:fld>
            <a:endParaRPr lang="en-US"/>
          </a:p>
        </p:txBody>
      </p:sp>
    </p:spTree>
    <p:extLst>
      <p:ext uri="{BB962C8B-B14F-4D97-AF65-F5344CB8AC3E}">
        <p14:creationId xmlns:p14="http://schemas.microsoft.com/office/powerpoint/2010/main" val="3998269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73A75-AE75-7AB0-8C62-7D32811CA7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60043A-BCEB-7A68-FD8A-7988649958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0C89AA-48AC-512C-C94E-4F9277AA4912}"/>
              </a:ext>
            </a:extLst>
          </p:cNvPr>
          <p:cNvSpPr>
            <a:spLocks noGrp="1"/>
          </p:cNvSpPr>
          <p:nvPr>
            <p:ph type="body" idx="1"/>
          </p:nvPr>
        </p:nvSpPr>
        <p:spPr/>
        <p:txBody>
          <a:bodyPr/>
          <a:lstStyle/>
          <a:p>
            <a:pPr>
              <a:defRPr/>
            </a:pPr>
            <a:r>
              <a:rPr lang="en-US" b="1" dirty="0"/>
              <a:t>Let them have a few minutes </a:t>
            </a:r>
            <a:r>
              <a:rPr lang="en-US" sz="1200" b="1" baseline="0" dirty="0"/>
              <a:t>to </a:t>
            </a:r>
            <a:r>
              <a:rPr lang="en-US" b="1" dirty="0"/>
              <a:t>brainstorm – take a few suggestions.</a:t>
            </a:r>
            <a:endParaRPr lang="en-US" sz="1200" dirty="0">
              <a:ea typeface="Calibri"/>
              <a:cs typeface="Calibri"/>
            </a:endParaRPr>
          </a:p>
          <a:p>
            <a:endParaRPr lang="en-US" dirty="0"/>
          </a:p>
        </p:txBody>
      </p:sp>
      <p:sp>
        <p:nvSpPr>
          <p:cNvPr id="4" name="Slide Number Placeholder 3">
            <a:extLst>
              <a:ext uri="{FF2B5EF4-FFF2-40B4-BE49-F238E27FC236}">
                <a16:creationId xmlns:a16="http://schemas.microsoft.com/office/drawing/2014/main" id="{7808D1C6-78AD-D52B-5B1F-C5692D0F344E}"/>
              </a:ext>
            </a:extLst>
          </p:cNvPr>
          <p:cNvSpPr>
            <a:spLocks noGrp="1"/>
          </p:cNvSpPr>
          <p:nvPr>
            <p:ph type="sldNum" sz="quarter" idx="10"/>
          </p:nvPr>
        </p:nvSpPr>
        <p:spPr/>
        <p:txBody>
          <a:bodyPr/>
          <a:lstStyle/>
          <a:p>
            <a:fld id="{DED491D0-8E1B-49C7-849B-A28568D94497}" type="slidenum">
              <a:rPr lang="en-US" smtClean="0"/>
              <a:t>19</a:t>
            </a:fld>
            <a:endParaRPr lang="en-US"/>
          </a:p>
        </p:txBody>
      </p:sp>
    </p:spTree>
    <p:extLst>
      <p:ext uri="{BB962C8B-B14F-4D97-AF65-F5344CB8AC3E}">
        <p14:creationId xmlns:p14="http://schemas.microsoft.com/office/powerpoint/2010/main" val="3202157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panose="020F0502020204030204"/>
                <a:cs typeface="Calibri" panose="020F0502020204030204"/>
              </a:rPr>
              <a:t>Link to all resources is here for your reference after the session - </a:t>
            </a:r>
          </a:p>
          <a:p>
            <a:r>
              <a:rPr lang="en-US" b="1" dirty="0">
                <a:ea typeface="Calibri" panose="020F0502020204030204"/>
                <a:cs typeface="Calibri" panose="020F0502020204030204"/>
              </a:rPr>
              <a:t>You also have a handout with this link and a place to take notes</a:t>
            </a:r>
          </a:p>
          <a:p>
            <a:endParaRPr lang="en-US" b="1" dirty="0">
              <a:ea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fld id="{DED491D0-8E1B-49C7-849B-A28568D94497}" type="slidenum">
              <a:rPr lang="en-US" smtClean="0"/>
              <a:t>2</a:t>
            </a:fld>
            <a:endParaRPr lang="en-US"/>
          </a:p>
        </p:txBody>
      </p:sp>
    </p:spTree>
    <p:extLst>
      <p:ext uri="{BB962C8B-B14F-4D97-AF65-F5344CB8AC3E}">
        <p14:creationId xmlns:p14="http://schemas.microsoft.com/office/powerpoint/2010/main" val="601489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example – throughout the lesson</a:t>
            </a:r>
            <a:r>
              <a:rPr lang="en-US" baseline="0" dirty="0"/>
              <a:t> the original LA reading standard is being targeted, but 4 other content or skill areas are included as well.</a:t>
            </a:r>
          </a:p>
          <a:p>
            <a:r>
              <a:rPr lang="en-US" baseline="0" dirty="0"/>
              <a:t>What were some of the ideas you had?</a:t>
            </a:r>
          </a:p>
          <a:p>
            <a:r>
              <a:rPr lang="en-US" sz="1000" b="1" baseline="0" dirty="0"/>
              <a:t>Career Awareness</a:t>
            </a:r>
            <a:r>
              <a:rPr lang="en-US" sz="1000" baseline="0" dirty="0"/>
              <a:t>: Use a workplace-related text or article </a:t>
            </a:r>
          </a:p>
          <a:p>
            <a:r>
              <a:rPr lang="en-US" sz="1000" b="1" baseline="0" dirty="0"/>
              <a:t>Math:</a:t>
            </a:r>
            <a:r>
              <a:rPr lang="en-US" sz="1000" baseline="0" dirty="0"/>
              <a:t> select a text that includes claims with data and or financial information that can be calculated or analyzed </a:t>
            </a:r>
          </a:p>
          <a:p>
            <a:r>
              <a:rPr lang="en-US" sz="1000" b="1" baseline="0" dirty="0"/>
              <a:t>Technology:</a:t>
            </a:r>
            <a:r>
              <a:rPr lang="en-US" sz="1000" baseline="0" dirty="0"/>
              <a:t>  require students to type their extended response / ask students to research an opposing claim to the one made in their text</a:t>
            </a:r>
          </a:p>
          <a:p>
            <a:r>
              <a:rPr lang="en-US" sz="1000" b="1" baseline="0" dirty="0"/>
              <a:t>Soft Skills: </a:t>
            </a:r>
            <a:r>
              <a:rPr lang="en-US" sz="1000" b="0" baseline="0" dirty="0"/>
              <a:t>have students work in groups, ask them to present their findings, allow them to debate each other’s claims using appropriate communication skills</a:t>
            </a:r>
            <a:endParaRPr lang="en-US" sz="1000" dirty="0"/>
          </a:p>
        </p:txBody>
      </p:sp>
      <p:sp>
        <p:nvSpPr>
          <p:cNvPr id="4" name="Slide Number Placeholder 3"/>
          <p:cNvSpPr>
            <a:spLocks noGrp="1"/>
          </p:cNvSpPr>
          <p:nvPr>
            <p:ph type="sldNum" sz="quarter" idx="10"/>
          </p:nvPr>
        </p:nvSpPr>
        <p:spPr/>
        <p:txBody>
          <a:bodyPr/>
          <a:lstStyle/>
          <a:p>
            <a:fld id="{DED491D0-8E1B-49C7-849B-A28568D94497}" type="slidenum">
              <a:rPr lang="en-US" smtClean="0"/>
              <a:t>20</a:t>
            </a:fld>
            <a:endParaRPr lang="en-US"/>
          </a:p>
        </p:txBody>
      </p:sp>
    </p:spTree>
    <p:extLst>
      <p:ext uri="{BB962C8B-B14F-4D97-AF65-F5344CB8AC3E}">
        <p14:creationId xmlns:p14="http://schemas.microsoft.com/office/powerpoint/2010/main" val="2255823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math standard from the Georgia math curriculum framework on developing fluency with multiplying whole numbers and decimals. That could be taught by just giving some model problems and then a page of practice problems. But what else could be done to make this a multidisciplinary lesson? Please turn to a partner and brainstorm </a:t>
            </a:r>
            <a:r>
              <a:rPr lang="en-US" baseline="0" dirty="0"/>
              <a:t>2 other content areas or skills you could incorporate into a lesson targeting this math standard. </a:t>
            </a:r>
          </a:p>
          <a:p>
            <a:endParaRPr lang="en-US" baseline="0" dirty="0"/>
          </a:p>
          <a:p>
            <a:r>
              <a:rPr lang="en-US" baseline="0" dirty="0"/>
              <a:t>You could present a lesson on purchases – the number of people in a group buying a concert ticket that costs a certain dollar amount, for ex. Technology standard – they could present data/findings from their math lesson on slides that they prepare. Speaking &amp; Listening – they could present their finding to the class or to a partner. </a:t>
            </a:r>
          </a:p>
        </p:txBody>
      </p:sp>
      <p:sp>
        <p:nvSpPr>
          <p:cNvPr id="4" name="Slide Number Placeholder 3"/>
          <p:cNvSpPr>
            <a:spLocks noGrp="1"/>
          </p:cNvSpPr>
          <p:nvPr>
            <p:ph type="sldNum" sz="quarter" idx="10"/>
          </p:nvPr>
        </p:nvSpPr>
        <p:spPr/>
        <p:txBody>
          <a:bodyPr/>
          <a:lstStyle/>
          <a:p>
            <a:fld id="{DED491D0-8E1B-49C7-849B-A28568D94497}" type="slidenum">
              <a:rPr lang="en-US" smtClean="0"/>
              <a:t>21</a:t>
            </a:fld>
            <a:endParaRPr lang="en-US"/>
          </a:p>
        </p:txBody>
      </p:sp>
    </p:spTree>
    <p:extLst>
      <p:ext uri="{BB962C8B-B14F-4D97-AF65-F5344CB8AC3E}">
        <p14:creationId xmlns:p14="http://schemas.microsoft.com/office/powerpoint/2010/main" val="36583476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our students are in a hurry to finish their GED test – and we can understand that! One way we can help them feel they are making progress through more than just 1 test a time is to help learners see the connections between a skill they are learning in one subject area that directly relates to another subject too! Think of one of your students recently who has been in a hurry – if you clearly explain how what they are studying in your science lesson today will benefit them when they are taking their Reasoning Through Language Arts test too, that may help them focus and motivate them to try harder. Anytime we have the chance to draw the direct line between what we are doing in class today to what they are going to need that skill for later – that’s a win!</a:t>
            </a:r>
          </a:p>
        </p:txBody>
      </p:sp>
      <p:sp>
        <p:nvSpPr>
          <p:cNvPr id="4" name="Slide Number Placeholder 3"/>
          <p:cNvSpPr>
            <a:spLocks noGrp="1"/>
          </p:cNvSpPr>
          <p:nvPr>
            <p:ph type="sldNum" sz="quarter" idx="5"/>
          </p:nvPr>
        </p:nvSpPr>
        <p:spPr/>
        <p:txBody>
          <a:bodyPr/>
          <a:lstStyle/>
          <a:p>
            <a:fld id="{DED491D0-8E1B-49C7-849B-A28568D94497}" type="slidenum">
              <a:rPr lang="en-US" smtClean="0"/>
              <a:t>22</a:t>
            </a:fld>
            <a:endParaRPr lang="en-US"/>
          </a:p>
        </p:txBody>
      </p:sp>
    </p:spTree>
    <p:extLst>
      <p:ext uri="{BB962C8B-B14F-4D97-AF65-F5344CB8AC3E}">
        <p14:creationId xmlns:p14="http://schemas.microsoft.com/office/powerpoint/2010/main" val="7279275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Here is one tool from GED Testing Service that really helps us draw that direct line for students:</a:t>
            </a:r>
          </a:p>
          <a:p>
            <a:r>
              <a:rPr lang="en-US" dirty="0">
                <a:ea typeface="Calibri"/>
                <a:cs typeface="Calibri"/>
              </a:rPr>
              <a:t>On ged.com, under Educator/Administrator Resources, choose the Teaching Resources section to find the </a:t>
            </a:r>
            <a:r>
              <a:rPr lang="en-US" b="1" dirty="0"/>
              <a:t>Relationships Between the High Impact Indicators and Other Indicators</a:t>
            </a:r>
            <a:r>
              <a:rPr lang="en-US" dirty="0"/>
              <a:t> </a:t>
            </a:r>
            <a:r>
              <a:rPr lang="en-US" dirty="0">
                <a:ea typeface="Calibri"/>
                <a:cs typeface="Calibri"/>
              </a:rPr>
              <a:t>document – this is very helpful when you want help with your brainstorming and planning to create multidisciplinary lessons rather than teach isolated standards. </a:t>
            </a:r>
          </a:p>
          <a:p>
            <a:r>
              <a:rPr lang="en-US" i="1" dirty="0">
                <a:ea typeface="Calibri"/>
                <a:cs typeface="Calibri"/>
              </a:rPr>
              <a:t>“</a:t>
            </a:r>
            <a:r>
              <a:rPr lang="en-US" i="1" dirty="0"/>
              <a:t>Providing instruction in a single High Impact Indicator area can help students broaden and deepen their skills, enabling them to apply those skills in multiple ways and in a variety of contexts across all of the content areas covered by the GED® test.”</a:t>
            </a:r>
            <a:endParaRPr lang="en-US" i="1" dirty="0">
              <a:ea typeface="Calibri"/>
              <a:cs typeface="Calibri"/>
            </a:endParaRPr>
          </a:p>
        </p:txBody>
      </p:sp>
      <p:sp>
        <p:nvSpPr>
          <p:cNvPr id="4" name="Slide Number Placeholder 3"/>
          <p:cNvSpPr>
            <a:spLocks noGrp="1"/>
          </p:cNvSpPr>
          <p:nvPr>
            <p:ph type="sldNum" sz="quarter" idx="5"/>
          </p:nvPr>
        </p:nvSpPr>
        <p:spPr/>
        <p:txBody>
          <a:bodyPr/>
          <a:lstStyle/>
          <a:p>
            <a:fld id="{DED491D0-8E1B-49C7-849B-A28568D94497}" type="slidenum">
              <a:rPr lang="en-US"/>
              <a:t>23</a:t>
            </a:fld>
            <a:endParaRPr lang="en-US"/>
          </a:p>
        </p:txBody>
      </p:sp>
    </p:spTree>
    <p:extLst>
      <p:ext uri="{BB962C8B-B14F-4D97-AF65-F5344CB8AC3E}">
        <p14:creationId xmlns:p14="http://schemas.microsoft.com/office/powerpoint/2010/main" val="252211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maybe you have listened to this point and are thinking, all this sounds fine….BUT – I just don’t have enough time in my classroom to do all this!  I sympathize! How many of you have multilevel classrooms? How many of you teach more than 1 subject? Exactly – we are all trying to do so much!</a:t>
            </a:r>
          </a:p>
          <a:p>
            <a:endParaRPr lang="en-US" dirty="0"/>
          </a:p>
        </p:txBody>
      </p:sp>
      <p:sp>
        <p:nvSpPr>
          <p:cNvPr id="4" name="Slide Number Placeholder 3"/>
          <p:cNvSpPr>
            <a:spLocks noGrp="1"/>
          </p:cNvSpPr>
          <p:nvPr>
            <p:ph type="sldNum" sz="quarter" idx="5"/>
          </p:nvPr>
        </p:nvSpPr>
        <p:spPr/>
        <p:txBody>
          <a:bodyPr/>
          <a:lstStyle/>
          <a:p>
            <a:fld id="{DED491D0-8E1B-49C7-849B-A28568D94497}" type="slidenum">
              <a:rPr lang="en-US" smtClean="0"/>
              <a:t>24</a:t>
            </a:fld>
            <a:endParaRPr lang="en-US"/>
          </a:p>
        </p:txBody>
      </p:sp>
    </p:spTree>
    <p:extLst>
      <p:ext uri="{BB962C8B-B14F-4D97-AF65-F5344CB8AC3E}">
        <p14:creationId xmlns:p14="http://schemas.microsoft.com/office/powerpoint/2010/main" val="31790385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consider this option – the flipped classroom model. </a:t>
            </a:r>
          </a:p>
          <a:p>
            <a:r>
              <a:rPr lang="en-US" dirty="0"/>
              <a:t>Adopting the model</a:t>
            </a:r>
            <a:r>
              <a:rPr lang="en-US" baseline="0" dirty="0"/>
              <a:t> in its entirety may not be possible, but there are components that can be adapted and used in nearly all adult classrooms. </a:t>
            </a:r>
            <a:endParaRPr lang="en-US" dirty="0"/>
          </a:p>
        </p:txBody>
      </p:sp>
      <p:sp>
        <p:nvSpPr>
          <p:cNvPr id="4" name="Slide Number Placeholder 3"/>
          <p:cNvSpPr>
            <a:spLocks noGrp="1"/>
          </p:cNvSpPr>
          <p:nvPr>
            <p:ph type="sldNum" sz="quarter" idx="10"/>
          </p:nvPr>
        </p:nvSpPr>
        <p:spPr/>
        <p:txBody>
          <a:bodyPr/>
          <a:lstStyle/>
          <a:p>
            <a:fld id="{DED491D0-8E1B-49C7-849B-A28568D94497}" type="slidenum">
              <a:rPr lang="en-US" smtClean="0"/>
              <a:t>25</a:t>
            </a:fld>
            <a:endParaRPr lang="en-US"/>
          </a:p>
        </p:txBody>
      </p:sp>
    </p:spTree>
    <p:extLst>
      <p:ext uri="{BB962C8B-B14F-4D97-AF65-F5344CB8AC3E}">
        <p14:creationId xmlns:p14="http://schemas.microsoft.com/office/powerpoint/2010/main" val="35618967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Inverting traditional teaching methods, delivering direct instruction online outside of class and moving the ‘homework’ or application part into the classroom. </a:t>
            </a:r>
          </a:p>
        </p:txBody>
      </p:sp>
      <p:sp>
        <p:nvSpPr>
          <p:cNvPr id="4" name="Slide Number Placeholder 3"/>
          <p:cNvSpPr>
            <a:spLocks noGrp="1"/>
          </p:cNvSpPr>
          <p:nvPr>
            <p:ph type="sldNum" sz="quarter" idx="5"/>
          </p:nvPr>
        </p:nvSpPr>
        <p:spPr/>
        <p:txBody>
          <a:bodyPr/>
          <a:lstStyle/>
          <a:p>
            <a:fld id="{DED491D0-8E1B-49C7-849B-A28568D94497}" type="slidenum">
              <a:rPr lang="en-US" smtClean="0"/>
              <a:t>26</a:t>
            </a:fld>
            <a:endParaRPr lang="en-US"/>
          </a:p>
        </p:txBody>
      </p:sp>
    </p:spTree>
    <p:extLst>
      <p:ext uri="{BB962C8B-B14F-4D97-AF65-F5344CB8AC3E}">
        <p14:creationId xmlns:p14="http://schemas.microsoft.com/office/powerpoint/2010/main" val="39735742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Ideas cited from “The Benefits of Flipped Classrooms” by Paul Main, August 2024, </a:t>
            </a:r>
            <a:r>
              <a:rPr lang="en-US" i="1" dirty="0"/>
              <a:t>Structural Learning</a:t>
            </a:r>
            <a:r>
              <a:rPr lang="en-US" dirty="0"/>
              <a:t>.</a:t>
            </a:r>
          </a:p>
          <a:p>
            <a:r>
              <a:rPr lang="en-US" dirty="0"/>
              <a:t>https://www.structural-learning.com/post/the-benefits-of-flipped-classrooms  -</a:t>
            </a:r>
            <a:endParaRPr lang="en-US" b="1" dirty="0">
              <a:ea typeface="Calibri"/>
              <a:cs typeface="Calibri"/>
            </a:endParaRPr>
          </a:p>
          <a:p>
            <a:r>
              <a:rPr lang="en-US" b="1" dirty="0"/>
              <a:t>Now the flipped classroom model </a:t>
            </a:r>
            <a:r>
              <a:rPr lang="en-US" b="1" baseline="0" dirty="0"/>
              <a:t>assumes a couple of things</a:t>
            </a:r>
            <a:r>
              <a:rPr lang="en-US" baseline="0" dirty="0"/>
              <a:t>: </a:t>
            </a:r>
          </a:p>
          <a:p>
            <a:r>
              <a:rPr lang="en-US" baseline="0" dirty="0"/>
              <a:t>One, all students have access to digital tools outside of class. Two, that students will do homework, even if it’s just watching a video, outside of class.  </a:t>
            </a:r>
          </a:p>
          <a:p>
            <a:r>
              <a:rPr lang="en-US" baseline="0" dirty="0"/>
              <a:t>We know we can expect some pushback on these, so how should we approach these challenges?</a:t>
            </a:r>
          </a:p>
          <a:p>
            <a:endParaRPr lang="en-US" dirty="0"/>
          </a:p>
        </p:txBody>
      </p:sp>
      <p:sp>
        <p:nvSpPr>
          <p:cNvPr id="4" name="Slide Number Placeholder 3"/>
          <p:cNvSpPr>
            <a:spLocks noGrp="1"/>
          </p:cNvSpPr>
          <p:nvPr>
            <p:ph type="sldNum" sz="quarter" idx="5"/>
          </p:nvPr>
        </p:nvSpPr>
        <p:spPr/>
        <p:txBody>
          <a:bodyPr/>
          <a:lstStyle/>
          <a:p>
            <a:fld id="{DED491D0-8E1B-49C7-849B-A28568D94497}" type="slidenum">
              <a:rPr lang="en-US" smtClean="0"/>
              <a:t>27</a:t>
            </a:fld>
            <a:endParaRPr lang="en-US"/>
          </a:p>
        </p:txBody>
      </p:sp>
    </p:spTree>
    <p:extLst>
      <p:ext uri="{BB962C8B-B14F-4D97-AF65-F5344CB8AC3E}">
        <p14:creationId xmlns:p14="http://schemas.microsoft.com/office/powerpoint/2010/main" val="20253962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Many have phones, and video is easily accessible on </a:t>
            </a:r>
            <a:r>
              <a:rPr lang="en-US" baseline="0" dirty="0" err="1"/>
              <a:t>Youtube</a:t>
            </a:r>
            <a:r>
              <a:rPr lang="en-U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You can post short videos on your Facebook classroom account and let students access it there.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If no phone, remind them of computer access on campus and when.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If no opportunity exists, ask them to come to class a few minutes early and watch it in the classroom before class begins.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Consider modeling the online work together in class for first few weeks, then move it to independent work once they have the hang of it</a:t>
            </a:r>
          </a:p>
          <a:p>
            <a:endParaRPr lang="en-US" dirty="0"/>
          </a:p>
        </p:txBody>
      </p:sp>
      <p:sp>
        <p:nvSpPr>
          <p:cNvPr id="4" name="Slide Number Placeholder 3"/>
          <p:cNvSpPr>
            <a:spLocks noGrp="1"/>
          </p:cNvSpPr>
          <p:nvPr>
            <p:ph type="sldNum" sz="quarter" idx="10"/>
          </p:nvPr>
        </p:nvSpPr>
        <p:spPr/>
        <p:txBody>
          <a:bodyPr/>
          <a:lstStyle/>
          <a:p>
            <a:fld id="{DED491D0-8E1B-49C7-849B-A28568D94497}" type="slidenum">
              <a:rPr lang="en-US" smtClean="0"/>
              <a:t>28</a:t>
            </a:fld>
            <a:endParaRPr lang="en-US"/>
          </a:p>
        </p:txBody>
      </p:sp>
    </p:spTree>
    <p:extLst>
      <p:ext uri="{BB962C8B-B14F-4D97-AF65-F5344CB8AC3E}">
        <p14:creationId xmlns:p14="http://schemas.microsoft.com/office/powerpoint/2010/main" val="36874903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Homework is not a foreign concept to people; we have simply allowed it to become a foreign concept in adult 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Change the culture in your classroom – expect homework to be completed and explain why (maximizing class time, accelerating learning). </a:t>
            </a:r>
            <a:endParaRPr lang="en-US" dirty="0"/>
          </a:p>
          <a:p>
            <a:r>
              <a:rPr lang="en-US" dirty="0"/>
              <a:t>Remember: WIOA</a:t>
            </a:r>
            <a:r>
              <a:rPr lang="en-US" baseline="0" dirty="0"/>
              <a:t> charges us to make students </a:t>
            </a:r>
            <a:r>
              <a:rPr lang="en-US" dirty="0"/>
              <a:t>college and career ready – you can’t make them “college ready” without preparing them to do independent work.</a:t>
            </a:r>
          </a:p>
        </p:txBody>
      </p:sp>
      <p:sp>
        <p:nvSpPr>
          <p:cNvPr id="4" name="Slide Number Placeholder 3"/>
          <p:cNvSpPr>
            <a:spLocks noGrp="1"/>
          </p:cNvSpPr>
          <p:nvPr>
            <p:ph type="sldNum" sz="quarter" idx="10"/>
          </p:nvPr>
        </p:nvSpPr>
        <p:spPr/>
        <p:txBody>
          <a:bodyPr/>
          <a:lstStyle/>
          <a:p>
            <a:fld id="{DED491D0-8E1B-49C7-849B-A28568D94497}" type="slidenum">
              <a:rPr lang="en-US" smtClean="0"/>
              <a:t>29</a:t>
            </a:fld>
            <a:endParaRPr lang="en-US"/>
          </a:p>
        </p:txBody>
      </p:sp>
    </p:spTree>
    <p:extLst>
      <p:ext uri="{BB962C8B-B14F-4D97-AF65-F5344CB8AC3E}">
        <p14:creationId xmlns:p14="http://schemas.microsoft.com/office/powerpoint/2010/main" val="2855149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Please tell us your role in adult education – classroom teacher, support staff, administrator, PD trainer, other? (Show of hands)</a:t>
            </a:r>
          </a:p>
          <a:p>
            <a:r>
              <a:rPr lang="en-US" dirty="0">
                <a:ea typeface="Calibri"/>
                <a:cs typeface="Calibri"/>
              </a:rPr>
              <a:t>Though this session will speak most directly to teachers, hopefully all of you can take away information and resources that can be shared in your work teams.</a:t>
            </a:r>
          </a:p>
        </p:txBody>
      </p:sp>
      <p:sp>
        <p:nvSpPr>
          <p:cNvPr id="4" name="Slide Number Placeholder 3"/>
          <p:cNvSpPr>
            <a:spLocks noGrp="1"/>
          </p:cNvSpPr>
          <p:nvPr>
            <p:ph type="sldNum" sz="quarter" idx="5"/>
          </p:nvPr>
        </p:nvSpPr>
        <p:spPr/>
        <p:txBody>
          <a:bodyPr/>
          <a:lstStyle/>
          <a:p>
            <a:fld id="{DED491D0-8E1B-49C7-849B-A28568D94497}" type="slidenum">
              <a:rPr lang="en-US"/>
              <a:t>3</a:t>
            </a:fld>
            <a:endParaRPr lang="en-US"/>
          </a:p>
        </p:txBody>
      </p:sp>
    </p:spTree>
    <p:extLst>
      <p:ext uri="{BB962C8B-B14F-4D97-AF65-F5344CB8AC3E}">
        <p14:creationId xmlns:p14="http://schemas.microsoft.com/office/powerpoint/2010/main" val="39101352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Note the sections of these lesson plan templates that lend themselves to multidisciplinary planning. Click to bring in 3 arrows.</a:t>
            </a:r>
          </a:p>
          <a:p>
            <a:r>
              <a:rPr lang="en-US" b="0" baseline="0" dirty="0"/>
              <a:t>This lesson is a great example of a multidisciplinary approach – planning a vacation that has interruptions and rescheduling – it includes costs for transportation and housing, maps for locations and travel plans, etc. </a:t>
            </a:r>
          </a:p>
          <a:p>
            <a:r>
              <a:rPr lang="en-US" dirty="0"/>
              <a:t>Links</a:t>
            </a:r>
            <a:r>
              <a:rPr lang="en-US" baseline="0" dirty="0"/>
              <a:t> to sample templates are available on the Padlet provided to you at the end of this session. </a:t>
            </a:r>
            <a:endParaRPr lang="en-US" dirty="0"/>
          </a:p>
        </p:txBody>
      </p:sp>
      <p:sp>
        <p:nvSpPr>
          <p:cNvPr id="4" name="Slide Number Placeholder 3"/>
          <p:cNvSpPr>
            <a:spLocks noGrp="1"/>
          </p:cNvSpPr>
          <p:nvPr>
            <p:ph type="sldNum" sz="quarter" idx="10"/>
          </p:nvPr>
        </p:nvSpPr>
        <p:spPr/>
        <p:txBody>
          <a:bodyPr/>
          <a:lstStyle/>
          <a:p>
            <a:fld id="{DED491D0-8E1B-49C7-849B-A28568D94497}" type="slidenum">
              <a:rPr lang="en-US" smtClean="0"/>
              <a:t>31</a:t>
            </a:fld>
            <a:endParaRPr lang="en-US"/>
          </a:p>
        </p:txBody>
      </p:sp>
    </p:spTree>
    <p:extLst>
      <p:ext uri="{BB962C8B-B14F-4D97-AF65-F5344CB8AC3E}">
        <p14:creationId xmlns:p14="http://schemas.microsoft.com/office/powerpoint/2010/main" val="12625119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800" b="0" i="0" u="none" strike="noStrike" dirty="0">
                <a:solidFill>
                  <a:srgbClr val="000000"/>
                </a:solidFill>
                <a:effectLst/>
                <a:latin typeface="Arial" panose="020B0604020202020204" pitchFamily="34" charset="0"/>
              </a:rPr>
              <a:t>Slow reveal graphs are a great resource to create multidisciplinary activities. You are given a slide deck where on the first slide you are given the most basic info – maybe just a few bars on a bar graph. Then each consecutive slide reveals a bit more information – on each slide you ask questions of students to prompt critical thinking, such as: </a:t>
            </a:r>
          </a:p>
          <a:p>
            <a:pPr rtl="0"/>
            <a:r>
              <a:rPr lang="en-US" sz="1800" b="0" i="0" u="none" strike="noStrike" dirty="0">
                <a:solidFill>
                  <a:srgbClr val="000000"/>
                </a:solidFill>
                <a:effectLst/>
                <a:latin typeface="Arial" panose="020B0604020202020204" pitchFamily="34" charset="0"/>
              </a:rPr>
              <a:t>What new information did we just learn? How does it change your thinking about this graph?</a:t>
            </a:r>
            <a:endParaRPr lang="en-US" b="0" dirty="0">
              <a:effectLst/>
            </a:endParaRPr>
          </a:p>
          <a:p>
            <a:pPr rtl="0"/>
            <a:r>
              <a:rPr lang="en-US" sz="1800" b="0" i="0" u="none" strike="noStrike" dirty="0">
                <a:solidFill>
                  <a:srgbClr val="000000"/>
                </a:solidFill>
                <a:effectLst/>
                <a:latin typeface="Arial" panose="020B0604020202020204" pitchFamily="34" charset="0"/>
              </a:rPr>
              <a:t>What does “revenue per capita” mean?</a:t>
            </a:r>
            <a:endParaRPr lang="en-US" b="0" dirty="0">
              <a:effectLst/>
            </a:endParaRPr>
          </a:p>
          <a:p>
            <a:pPr rtl="0"/>
            <a:r>
              <a:rPr lang="en-US" sz="1800" b="0" i="0" u="none" strike="noStrike" dirty="0">
                <a:solidFill>
                  <a:srgbClr val="000000"/>
                </a:solidFill>
                <a:effectLst/>
                <a:latin typeface="Arial" panose="020B0604020202020204" pitchFamily="34" charset="0"/>
              </a:rPr>
              <a:t>What other information can we figure out from this data? Can we figure out how much money is spent on chocolate per year? …in just the US?</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DED491D0-8E1B-49C7-849B-A28568D94497}" type="slidenum">
              <a:rPr lang="en-US" smtClean="0"/>
              <a:t>32</a:t>
            </a:fld>
            <a:endParaRPr lang="en-US"/>
          </a:p>
        </p:txBody>
      </p:sp>
    </p:spTree>
    <p:extLst>
      <p:ext uri="{BB962C8B-B14F-4D97-AF65-F5344CB8AC3E}">
        <p14:creationId xmlns:p14="http://schemas.microsoft.com/office/powerpoint/2010/main" val="38007512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None/>
            </a:pPr>
            <a:r>
              <a:rPr lang="en-US" b="0" i="0" dirty="0">
                <a:solidFill>
                  <a:srgbClr val="333333"/>
                </a:solidFill>
                <a:effectLst/>
                <a:latin typeface="nyt-imperial"/>
              </a:rPr>
              <a:t>Here’s another resource for multidisciplinary activities – NYT What’s Going On. Website provides some basic questions to ask, then you can add others - </a:t>
            </a:r>
          </a:p>
          <a:p>
            <a:pPr algn="l" fontAlgn="base">
              <a:buFont typeface="Arial" panose="020B0604020202020204" pitchFamily="34" charset="0"/>
              <a:buChar char="•"/>
            </a:pPr>
            <a:r>
              <a:rPr lang="en-US" b="0" i="0" dirty="0">
                <a:solidFill>
                  <a:srgbClr val="333333"/>
                </a:solidFill>
                <a:effectLst/>
                <a:latin typeface="nyt-imperial"/>
              </a:rPr>
              <a:t>What do you notice?</a:t>
            </a:r>
          </a:p>
          <a:p>
            <a:pPr algn="l" fontAlgn="base">
              <a:buFont typeface="Arial" panose="020B0604020202020204" pitchFamily="34" charset="0"/>
              <a:buChar char="•"/>
            </a:pPr>
            <a:r>
              <a:rPr lang="en-US" b="0" i="0" dirty="0">
                <a:solidFill>
                  <a:srgbClr val="333333"/>
                </a:solidFill>
                <a:effectLst/>
                <a:latin typeface="nyt-imperial"/>
              </a:rPr>
              <a:t>What do you wonder?</a:t>
            </a:r>
          </a:p>
          <a:p>
            <a:pPr algn="l" fontAlgn="base">
              <a:buFont typeface="Arial" panose="020B0604020202020204" pitchFamily="34" charset="0"/>
              <a:buChar char="•"/>
            </a:pPr>
            <a:r>
              <a:rPr lang="en-US" b="0" i="0" dirty="0">
                <a:solidFill>
                  <a:srgbClr val="333333"/>
                </a:solidFill>
                <a:effectLst/>
                <a:latin typeface="nyt-imperial"/>
              </a:rPr>
              <a:t>How does this relate to you and your community?</a:t>
            </a:r>
          </a:p>
          <a:p>
            <a:pPr algn="l" fontAlgn="base">
              <a:buFont typeface="Arial" panose="020B0604020202020204" pitchFamily="34" charset="0"/>
              <a:buChar char="•"/>
            </a:pPr>
            <a:r>
              <a:rPr lang="en-US" b="0" i="0" dirty="0">
                <a:solidFill>
                  <a:srgbClr val="333333"/>
                </a:solidFill>
                <a:effectLst/>
                <a:latin typeface="nyt-imperial"/>
              </a:rPr>
              <a:t>Create a catchy headline that captures the graph’s main idea.</a:t>
            </a:r>
          </a:p>
          <a:p>
            <a:endParaRPr lang="en-US" dirty="0"/>
          </a:p>
          <a:p>
            <a:r>
              <a:rPr lang="en-US" dirty="0"/>
              <a:t>Additional graphs, extension activities including math also available</a:t>
            </a:r>
          </a:p>
        </p:txBody>
      </p:sp>
      <p:sp>
        <p:nvSpPr>
          <p:cNvPr id="4" name="Slide Number Placeholder 3"/>
          <p:cNvSpPr>
            <a:spLocks noGrp="1"/>
          </p:cNvSpPr>
          <p:nvPr>
            <p:ph type="sldNum" sz="quarter" idx="5"/>
          </p:nvPr>
        </p:nvSpPr>
        <p:spPr/>
        <p:txBody>
          <a:bodyPr/>
          <a:lstStyle/>
          <a:p>
            <a:fld id="{DED491D0-8E1B-49C7-849B-A28568D94497}" type="slidenum">
              <a:rPr lang="en-US" smtClean="0"/>
              <a:t>33</a:t>
            </a:fld>
            <a:endParaRPr lang="en-US"/>
          </a:p>
        </p:txBody>
      </p:sp>
    </p:spTree>
    <p:extLst>
      <p:ext uri="{BB962C8B-B14F-4D97-AF65-F5344CB8AC3E}">
        <p14:creationId xmlns:p14="http://schemas.microsoft.com/office/powerpoint/2010/main" val="32983501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Perhaps creating multidisciplinary lesson plans and activities feels overwhelming to you - </a:t>
            </a:r>
          </a:p>
          <a:p>
            <a:r>
              <a:rPr lang="en-US" dirty="0">
                <a:ea typeface="Calibri"/>
                <a:cs typeface="Calibri"/>
              </a:rPr>
              <a:t>Maybe you want to concentrate on one specific skill or content area and make it a goal to integrate it into as much of your class as possible – let's look at the example of digital literacy – maybe your learners are really lacking in that area, so you want to make that a constant area of focus. </a:t>
            </a:r>
          </a:p>
          <a:p>
            <a:r>
              <a:rPr lang="en-US" dirty="0">
                <a:ea typeface="Calibri"/>
                <a:cs typeface="Calibri"/>
              </a:rPr>
              <a:t>Look at all the ways you can integrate digital literacy! You can still accomplish all your core subject area content, but integrate, integrate, integrate! These ideas are courtesy of Joey Lehrman, Community Learning Partners. </a:t>
            </a:r>
          </a:p>
        </p:txBody>
      </p:sp>
      <p:sp>
        <p:nvSpPr>
          <p:cNvPr id="4" name="Slide Number Placeholder 3"/>
          <p:cNvSpPr>
            <a:spLocks noGrp="1"/>
          </p:cNvSpPr>
          <p:nvPr>
            <p:ph type="sldNum" sz="quarter" idx="10"/>
          </p:nvPr>
        </p:nvSpPr>
        <p:spPr/>
        <p:txBody>
          <a:bodyPr/>
          <a:lstStyle/>
          <a:p>
            <a:fld id="{DED491D0-8E1B-49C7-849B-A28568D94497}" type="slidenum">
              <a:rPr lang="en-US" smtClean="0"/>
              <a:t>34</a:t>
            </a:fld>
            <a:endParaRPr lang="en-US"/>
          </a:p>
        </p:txBody>
      </p:sp>
    </p:spTree>
    <p:extLst>
      <p:ext uri="{BB962C8B-B14F-4D97-AF65-F5344CB8AC3E}">
        <p14:creationId xmlns:p14="http://schemas.microsoft.com/office/powerpoint/2010/main" val="14296102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maybe you have been following along and really trying to see this approach work in your classroom situation, but you have some doubts or barriers…</a:t>
            </a:r>
            <a:r>
              <a:rPr lang="en-US" b="1" dirty="0"/>
              <a:t>click 5xs</a:t>
            </a:r>
          </a:p>
          <a:p>
            <a:r>
              <a:rPr lang="en-US" dirty="0"/>
              <a:t>Multidisciplinary teaching is not an approach that requires you to start from scratch –</a:t>
            </a:r>
            <a:r>
              <a:rPr lang="en-US" baseline="0" dirty="0"/>
              <a:t> simply reconsider how you are approaching the plans and materials already in use.</a:t>
            </a:r>
            <a:endParaRPr lang="en-US" dirty="0"/>
          </a:p>
        </p:txBody>
      </p:sp>
      <p:sp>
        <p:nvSpPr>
          <p:cNvPr id="4" name="Slide Number Placeholder 3"/>
          <p:cNvSpPr>
            <a:spLocks noGrp="1"/>
          </p:cNvSpPr>
          <p:nvPr>
            <p:ph type="sldNum" sz="quarter" idx="10"/>
          </p:nvPr>
        </p:nvSpPr>
        <p:spPr/>
        <p:txBody>
          <a:bodyPr/>
          <a:lstStyle/>
          <a:p>
            <a:fld id="{DED491D0-8E1B-49C7-849B-A28568D94497}" type="slidenum">
              <a:rPr lang="en-US" smtClean="0"/>
              <a:t>35</a:t>
            </a:fld>
            <a:endParaRPr lang="en-US"/>
          </a:p>
        </p:txBody>
      </p:sp>
    </p:spTree>
    <p:extLst>
      <p:ext uri="{BB962C8B-B14F-4D97-AF65-F5344CB8AC3E}">
        <p14:creationId xmlns:p14="http://schemas.microsoft.com/office/powerpoint/2010/main" val="28926194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Not all multidisciplinary activities must be highly designed, take a bunch of preparation, or involve websites or technology. Sometimes you just need to ask a really great question and prompt students to think critically about it!</a:t>
            </a:r>
          </a:p>
          <a:p>
            <a:r>
              <a:rPr lang="en-US" dirty="0">
                <a:ea typeface="Calibri"/>
                <a:cs typeface="Calibri"/>
              </a:rPr>
              <a:t>This paycheck increase question is a great one – I borrowed this from my friend Joey Lehrman - it seems to have an obvious yes answer, but you could get into issues of quality of life (what tasks are you doing at work, what can more money get you), tax rates, additional expenses that come with children, cost of living, inflation that aren't accounted for in your raise, etc. This is a deep issue, but one that could involve math, career awareness, social/emotional needs, and more.</a:t>
            </a:r>
          </a:p>
          <a:p>
            <a:r>
              <a:rPr lang="en-US" dirty="0">
                <a:ea typeface="Calibri"/>
                <a:cs typeface="Calibri"/>
              </a:rPr>
              <a:t>These types of questions could be used to get students talking, working in groups, to liven up a dull classroom, for a multitude of reasons. If you can't think up a good question, Google it! :) </a:t>
            </a:r>
          </a:p>
        </p:txBody>
      </p:sp>
      <p:sp>
        <p:nvSpPr>
          <p:cNvPr id="4" name="Slide Number Placeholder 3"/>
          <p:cNvSpPr>
            <a:spLocks noGrp="1"/>
          </p:cNvSpPr>
          <p:nvPr>
            <p:ph type="sldNum" sz="quarter" idx="5"/>
          </p:nvPr>
        </p:nvSpPr>
        <p:spPr/>
        <p:txBody>
          <a:bodyPr/>
          <a:lstStyle/>
          <a:p>
            <a:fld id="{DED491D0-8E1B-49C7-849B-A28568D94497}" type="slidenum">
              <a:rPr lang="en-US"/>
              <a:t>36</a:t>
            </a:fld>
            <a:endParaRPr lang="en-US"/>
          </a:p>
        </p:txBody>
      </p:sp>
    </p:spTree>
    <p:extLst>
      <p:ext uri="{BB962C8B-B14F-4D97-AF65-F5344CB8AC3E}">
        <p14:creationId xmlns:p14="http://schemas.microsoft.com/office/powerpoint/2010/main" val="5913214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changes you can make as you</a:t>
            </a:r>
            <a:r>
              <a:rPr lang="en-US" baseline="0" dirty="0"/>
              <a:t> prepare to teach </a:t>
            </a:r>
            <a:r>
              <a:rPr lang="en-US" dirty="0"/>
              <a:t>or train </a:t>
            </a:r>
            <a:r>
              <a:rPr lang="en-US" baseline="0" dirty="0"/>
              <a:t>with existing materials and plans.</a:t>
            </a:r>
            <a:r>
              <a:rPr lang="en-US" dirty="0"/>
              <a:t> Once students have done the basics, where else can you build and extend knowledge? </a:t>
            </a:r>
            <a:endParaRPr lang="en-US" dirty="0">
              <a:ea typeface="Calibri"/>
              <a:cs typeface="Calibri"/>
            </a:endParaRPr>
          </a:p>
          <a:p>
            <a:r>
              <a:rPr lang="en-US" dirty="0">
                <a:ea typeface="Calibri"/>
                <a:cs typeface="Calibri"/>
              </a:rPr>
              <a:t>Think of how our brain's neural pathways work – the more we make connections between ideas, the more pathways are created, and the better our brain works for us.</a:t>
            </a:r>
          </a:p>
          <a:p>
            <a:r>
              <a:rPr lang="en-US" dirty="0">
                <a:ea typeface="Calibri"/>
                <a:cs typeface="Calibri"/>
              </a:rPr>
              <a:t>If you have existing teaching or training material that isn't multi-disciplinary, you can MAKE it so by asking some key questions.</a:t>
            </a:r>
          </a:p>
          <a:p>
            <a:r>
              <a:rPr lang="en-US" dirty="0">
                <a:ea typeface="Calibri"/>
                <a:cs typeface="Calibri"/>
              </a:rPr>
              <a:t>Let's practice...</a:t>
            </a:r>
          </a:p>
        </p:txBody>
      </p:sp>
      <p:sp>
        <p:nvSpPr>
          <p:cNvPr id="4" name="Slide Number Placeholder 3"/>
          <p:cNvSpPr>
            <a:spLocks noGrp="1"/>
          </p:cNvSpPr>
          <p:nvPr>
            <p:ph type="sldNum" sz="quarter" idx="10"/>
          </p:nvPr>
        </p:nvSpPr>
        <p:spPr/>
        <p:txBody>
          <a:bodyPr/>
          <a:lstStyle/>
          <a:p>
            <a:fld id="{DED491D0-8E1B-49C7-849B-A28568D94497}" type="slidenum">
              <a:rPr lang="en-US" smtClean="0"/>
              <a:t>37</a:t>
            </a:fld>
            <a:endParaRPr lang="en-US"/>
          </a:p>
        </p:txBody>
      </p:sp>
    </p:spTree>
    <p:extLst>
      <p:ext uri="{BB962C8B-B14F-4D97-AF65-F5344CB8AC3E}">
        <p14:creationId xmlns:p14="http://schemas.microsoft.com/office/powerpoint/2010/main" val="42269825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 texts available to us for adult ed instruction are built like this – a short reading, then a few questions, usually based on one skill. In this case, </a:t>
            </a:r>
            <a:r>
              <a:rPr lang="en-US" b="1" dirty="0"/>
              <a:t>students are paraphrasing a proverb and analyzing a literary device </a:t>
            </a:r>
            <a:r>
              <a:rPr lang="en-US" b="0" dirty="0"/>
              <a:t>(hyperbole).</a:t>
            </a:r>
          </a:p>
          <a:p>
            <a:r>
              <a:rPr lang="en-US" dirty="0"/>
              <a:t>I used this activity during a Zoom class the other night. What else could be done to extend this activity?? </a:t>
            </a:r>
            <a:r>
              <a:rPr lang="en-US" b="1" dirty="0"/>
              <a:t>Take ideas in the chat…</a:t>
            </a:r>
            <a:endParaRPr lang="en-US" b="1" dirty="0">
              <a:ea typeface="Calibri"/>
              <a:cs typeface="Calibri"/>
            </a:endParaRPr>
          </a:p>
          <a:p>
            <a:r>
              <a:rPr lang="en-US" b="1" dirty="0"/>
              <a:t>Extend</a:t>
            </a:r>
            <a:r>
              <a:rPr lang="en-US" dirty="0"/>
              <a:t>: Ask students to write their own proverb about persistence...or ask students to share their answers to #2 in a slide deck and present it to others</a:t>
            </a:r>
          </a:p>
          <a:p>
            <a:r>
              <a:rPr lang="en-US" b="1" dirty="0"/>
              <a:t>Research</a:t>
            </a:r>
            <a:r>
              <a:rPr lang="en-US" dirty="0"/>
              <a:t>: Who is Lao Tzu and what was he famous for? </a:t>
            </a:r>
            <a:endParaRPr lang="en-US" baseline="0" dirty="0">
              <a:cs typeface="Calibri"/>
            </a:endParaRPr>
          </a:p>
          <a:p>
            <a:r>
              <a:rPr lang="en-US" b="1" dirty="0"/>
              <a:t>Connections</a:t>
            </a:r>
            <a:r>
              <a:rPr lang="en-US" dirty="0"/>
              <a:t>: Goal setting - How might this proverb be applied to personal, education, or career goals?</a:t>
            </a:r>
          </a:p>
          <a:p>
            <a:r>
              <a:rPr lang="en-US" b="1" dirty="0"/>
              <a:t>Questions</a:t>
            </a:r>
            <a:r>
              <a:rPr lang="en-US" dirty="0"/>
              <a:t>: Make it a math/science activity too. If a person’s stride equals 10 inches per step they take, how many steps would be in one mile for them? How many steps in 1,000 miles for them?</a:t>
            </a:r>
            <a:endParaRPr lang="en-US" dirty="0">
              <a:cs typeface="Calibri"/>
            </a:endParaRPr>
          </a:p>
        </p:txBody>
      </p:sp>
      <p:sp>
        <p:nvSpPr>
          <p:cNvPr id="4" name="Slide Number Placeholder 3"/>
          <p:cNvSpPr>
            <a:spLocks noGrp="1"/>
          </p:cNvSpPr>
          <p:nvPr>
            <p:ph type="sldNum" sz="quarter" idx="10"/>
          </p:nvPr>
        </p:nvSpPr>
        <p:spPr/>
        <p:txBody>
          <a:bodyPr/>
          <a:lstStyle/>
          <a:p>
            <a:fld id="{DED491D0-8E1B-49C7-849B-A28568D94497}" type="slidenum">
              <a:rPr lang="en-US" smtClean="0"/>
              <a:t>38</a:t>
            </a:fld>
            <a:endParaRPr lang="en-US"/>
          </a:p>
        </p:txBody>
      </p:sp>
    </p:spTree>
    <p:extLst>
      <p:ext uri="{BB962C8B-B14F-4D97-AF65-F5344CB8AC3E}">
        <p14:creationId xmlns:p14="http://schemas.microsoft.com/office/powerpoint/2010/main" val="11533757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D491D0-8E1B-49C7-849B-A28568D94497}" type="slidenum">
              <a:rPr lang="en-US" smtClean="0"/>
              <a:t>39</a:t>
            </a:fld>
            <a:endParaRPr lang="en-US"/>
          </a:p>
        </p:txBody>
      </p:sp>
    </p:spTree>
    <p:extLst>
      <p:ext uri="{BB962C8B-B14F-4D97-AF65-F5344CB8AC3E}">
        <p14:creationId xmlns:p14="http://schemas.microsoft.com/office/powerpoint/2010/main" val="30957191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time, visit</a:t>
            </a:r>
            <a:r>
              <a:rPr lang="en-US" dirty="0"/>
              <a:t> </a:t>
            </a:r>
            <a:r>
              <a:rPr lang="en-US" b="1" dirty="0">
                <a:hlinkClick r:id="rId3"/>
              </a:rPr>
              <a:t>http://www.bit.ly/multitaskingteachers</a:t>
            </a:r>
            <a:r>
              <a:rPr lang="en-US" dirty="0"/>
              <a:t>  </a:t>
            </a:r>
            <a:r>
              <a:rPr lang="en-US" b="1" dirty="0"/>
              <a:t>and show them the </a:t>
            </a:r>
            <a:r>
              <a:rPr lang="en-US" b="1" baseline="0" err="1"/>
              <a:t>padlet</a:t>
            </a:r>
            <a:r>
              <a:rPr lang="en-US" b="1" baseline="0" dirty="0"/>
              <a:t> </a:t>
            </a:r>
            <a:r>
              <a:rPr lang="en-US" baseline="0" dirty="0"/>
              <a:t>– encourage them to use and share with colleagues</a:t>
            </a:r>
          </a:p>
          <a:p>
            <a:endParaRPr lang="en-US" b="1" dirty="0">
              <a:ea typeface="Calibri"/>
              <a:cs typeface="Calibri"/>
            </a:endParaRPr>
          </a:p>
        </p:txBody>
      </p:sp>
      <p:sp>
        <p:nvSpPr>
          <p:cNvPr id="4" name="Slide Number Placeholder 3"/>
          <p:cNvSpPr>
            <a:spLocks noGrp="1"/>
          </p:cNvSpPr>
          <p:nvPr>
            <p:ph type="sldNum" sz="quarter" idx="10"/>
          </p:nvPr>
        </p:nvSpPr>
        <p:spPr/>
        <p:txBody>
          <a:bodyPr/>
          <a:lstStyle/>
          <a:p>
            <a:fld id="{DED491D0-8E1B-49C7-849B-A28568D94497}" type="slidenum">
              <a:rPr lang="en-US" smtClean="0"/>
              <a:t>40</a:t>
            </a:fld>
            <a:endParaRPr lang="en-US"/>
          </a:p>
        </p:txBody>
      </p:sp>
    </p:spTree>
    <p:extLst>
      <p:ext uri="{BB962C8B-B14F-4D97-AF65-F5344CB8AC3E}">
        <p14:creationId xmlns:p14="http://schemas.microsoft.com/office/powerpoint/2010/main" val="950416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friend and colleague</a:t>
            </a:r>
            <a:r>
              <a:rPr lang="en-US" baseline="0" dirty="0"/>
              <a:t> Pat from </a:t>
            </a:r>
            <a:r>
              <a:rPr lang="en-US" dirty="0"/>
              <a:t>LLCC here in Illinois</a:t>
            </a:r>
            <a:r>
              <a:rPr lang="en-US" baseline="0" dirty="0"/>
              <a:t> gave me some good insight into what many teachers are feeling – often at the start of every semester. When I asked her, “What would be most helpful to teachers at this time?” she gave me this suggestion: help them not to feel so overwhelmed by all the demands on their class time</a:t>
            </a:r>
            <a:r>
              <a:rPr lang="en-US" dirty="0"/>
              <a:t> – help them make the most of every classroom minute so their students can benefit the most.</a:t>
            </a:r>
          </a:p>
        </p:txBody>
      </p:sp>
      <p:sp>
        <p:nvSpPr>
          <p:cNvPr id="4" name="Slide Number Placeholder 3"/>
          <p:cNvSpPr>
            <a:spLocks noGrp="1"/>
          </p:cNvSpPr>
          <p:nvPr>
            <p:ph type="sldNum" sz="quarter" idx="10"/>
          </p:nvPr>
        </p:nvSpPr>
        <p:spPr/>
        <p:txBody>
          <a:bodyPr/>
          <a:lstStyle/>
          <a:p>
            <a:fld id="{DED491D0-8E1B-49C7-849B-A28568D94497}" type="slidenum">
              <a:rPr lang="en-US" smtClean="0"/>
              <a:t>4</a:t>
            </a:fld>
            <a:endParaRPr lang="en-US"/>
          </a:p>
        </p:txBody>
      </p:sp>
    </p:spTree>
    <p:extLst>
      <p:ext uri="{BB962C8B-B14F-4D97-AF65-F5344CB8AC3E}">
        <p14:creationId xmlns:p14="http://schemas.microsoft.com/office/powerpoint/2010/main" val="35147701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D491D0-8E1B-49C7-849B-A28568D94497}" type="slidenum">
              <a:rPr lang="en-US" smtClean="0"/>
              <a:t>43</a:t>
            </a:fld>
            <a:endParaRPr lang="en-US"/>
          </a:p>
        </p:txBody>
      </p:sp>
    </p:spTree>
    <p:extLst>
      <p:ext uri="{BB962C8B-B14F-4D97-AF65-F5344CB8AC3E}">
        <p14:creationId xmlns:p14="http://schemas.microsoft.com/office/powerpoint/2010/main" val="2697332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For those who are not teachers, your list may differ, but I bet it is still a complicated, multi-layered list!</a:t>
            </a:r>
          </a:p>
        </p:txBody>
      </p:sp>
      <p:sp>
        <p:nvSpPr>
          <p:cNvPr id="4" name="Slide Number Placeholder 3"/>
          <p:cNvSpPr>
            <a:spLocks noGrp="1"/>
          </p:cNvSpPr>
          <p:nvPr>
            <p:ph type="sldNum" sz="quarter" idx="5"/>
          </p:nvPr>
        </p:nvSpPr>
        <p:spPr/>
        <p:txBody>
          <a:bodyPr/>
          <a:lstStyle/>
          <a:p>
            <a:fld id="{DED491D0-8E1B-49C7-849B-A28568D94497}" type="slidenum">
              <a:rPr lang="en-US"/>
              <a:t>5</a:t>
            </a:fld>
            <a:endParaRPr lang="en-US"/>
          </a:p>
        </p:txBody>
      </p:sp>
    </p:spTree>
    <p:extLst>
      <p:ext uri="{BB962C8B-B14F-4D97-AF65-F5344CB8AC3E}">
        <p14:creationId xmlns:p14="http://schemas.microsoft.com/office/powerpoint/2010/main" val="3567073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10"/>
          </p:nvPr>
        </p:nvSpPr>
        <p:spPr/>
        <p:txBody>
          <a:bodyPr/>
          <a:lstStyle/>
          <a:p>
            <a:fld id="{DED491D0-8E1B-49C7-849B-A28568D94497}" type="slidenum">
              <a:rPr lang="en-US" smtClean="0"/>
              <a:t>6</a:t>
            </a:fld>
            <a:endParaRPr lang="en-US"/>
          </a:p>
        </p:txBody>
      </p:sp>
    </p:spTree>
    <p:extLst>
      <p:ext uri="{BB962C8B-B14F-4D97-AF65-F5344CB8AC3E}">
        <p14:creationId xmlns:p14="http://schemas.microsoft.com/office/powerpoint/2010/main" val="1131803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try a short experiment to simulate the problems of multitasking…</a:t>
            </a:r>
          </a:p>
          <a:p>
            <a:r>
              <a:rPr lang="en-US" dirty="0"/>
              <a:t>Show this YouTube video and have them do the activity – 5 minutes – '</a:t>
            </a:r>
            <a:r>
              <a:rPr lang="en-US" dirty="0" err="1"/>
              <a:t>Switchtasking</a:t>
            </a:r>
            <a:r>
              <a:rPr lang="en-US" dirty="0"/>
              <a:t> is a thief' - You'll need a pen or paper and a blank sheet of paper (please feel free to use the back of your handout)</a:t>
            </a:r>
          </a:p>
          <a:p>
            <a:r>
              <a:rPr lang="en-US" dirty="0"/>
              <a:t>Don’t write anything on your paper until he says GO</a:t>
            </a:r>
          </a:p>
          <a:p>
            <a:r>
              <a:rPr lang="en-US" dirty="0">
                <a:hlinkClick r:id="rId3"/>
              </a:rPr>
              <a:t>https://www.youtube.com/watch?v=5eQyfirx2HA&amp;t=3s</a:t>
            </a:r>
            <a:endParaRPr lang="en-US" dirty="0"/>
          </a:p>
          <a:p>
            <a:endParaRPr lang="en-US" dirty="0"/>
          </a:p>
          <a:p>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ED491D0-8E1B-49C7-849B-A28568D94497}" type="slidenum">
              <a:rPr lang="en-US"/>
              <a:t>7</a:t>
            </a:fld>
            <a:endParaRPr lang="en-US"/>
          </a:p>
        </p:txBody>
      </p:sp>
    </p:spTree>
    <p:extLst>
      <p:ext uri="{BB962C8B-B14F-4D97-AF65-F5344CB8AC3E}">
        <p14:creationId xmlns:p14="http://schemas.microsoft.com/office/powerpoint/2010/main" val="2352886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multitasking is not a good option, then let’s become </a:t>
            </a:r>
            <a:r>
              <a:rPr lang="en-US" b="1" dirty="0"/>
              <a:t>multidisciplinary planners </a:t>
            </a:r>
            <a:r>
              <a:rPr lang="en-US" dirty="0"/>
              <a:t>instead. If we plan well and wisely at the outset, we will make life easier for ourselves, school more effective for students, and training more efficient for participants.</a:t>
            </a:r>
          </a:p>
        </p:txBody>
      </p:sp>
      <p:sp>
        <p:nvSpPr>
          <p:cNvPr id="4" name="Slide Number Placeholder 3"/>
          <p:cNvSpPr>
            <a:spLocks noGrp="1"/>
          </p:cNvSpPr>
          <p:nvPr>
            <p:ph type="sldNum" sz="quarter" idx="5"/>
          </p:nvPr>
        </p:nvSpPr>
        <p:spPr/>
        <p:txBody>
          <a:bodyPr/>
          <a:lstStyle/>
          <a:p>
            <a:fld id="{DED491D0-8E1B-49C7-849B-A28568D94497}" type="slidenum">
              <a:rPr lang="en-US"/>
              <a:t>8</a:t>
            </a:fld>
            <a:endParaRPr lang="en-US"/>
          </a:p>
        </p:txBody>
      </p:sp>
    </p:spTree>
    <p:extLst>
      <p:ext uri="{BB962C8B-B14F-4D97-AF65-F5344CB8AC3E}">
        <p14:creationId xmlns:p14="http://schemas.microsoft.com/office/powerpoint/2010/main" val="1588453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a:t>
            </a:r>
            <a:r>
              <a:rPr lang="en-US" sz="1600" b="1" baseline="0" dirty="0"/>
              <a:t> </a:t>
            </a:r>
            <a:r>
              <a:rPr lang="en-US" sz="1600" dirty="0"/>
              <a:t>Silo</a:t>
            </a:r>
            <a:r>
              <a:rPr lang="en-US" sz="1600" baseline="0" dirty="0"/>
              <a:t> approach: </a:t>
            </a:r>
            <a:r>
              <a:rPr lang="en-US" sz="1600" dirty="0"/>
              <a:t>Teach</a:t>
            </a:r>
            <a:r>
              <a:rPr lang="en-US" sz="1600" baseline="0" dirty="0"/>
              <a:t> content and skills in isolation (“this is a reading class, so we have to study reading skills”). Even if programs are set up this way, teachers can be creative in how they build </a:t>
            </a:r>
            <a:r>
              <a:rPr lang="en-US" sz="1600" i="0" baseline="0" dirty="0"/>
              <a:t>lessons</a:t>
            </a:r>
            <a:r>
              <a:rPr lang="en-US" sz="1600" i="1" baseline="0" dirty="0"/>
              <a:t>…we will see an example of this in a couple of slides</a:t>
            </a:r>
          </a:p>
          <a:p>
            <a:r>
              <a:rPr lang="en-US" sz="1600" dirty="0">
                <a:ea typeface="Calibri"/>
                <a:cs typeface="Calibri"/>
              </a:rPr>
              <a:t>Again, if your role is not that of a teacher, you likely still have a tendency to silo your tasks in a similar way...</a:t>
            </a:r>
          </a:p>
        </p:txBody>
      </p:sp>
      <p:sp>
        <p:nvSpPr>
          <p:cNvPr id="4" name="Slide Number Placeholder 3"/>
          <p:cNvSpPr>
            <a:spLocks noGrp="1"/>
          </p:cNvSpPr>
          <p:nvPr>
            <p:ph type="sldNum" sz="quarter" idx="10"/>
          </p:nvPr>
        </p:nvSpPr>
        <p:spPr/>
        <p:txBody>
          <a:bodyPr/>
          <a:lstStyle/>
          <a:p>
            <a:fld id="{DED491D0-8E1B-49C7-849B-A28568D94497}" type="slidenum">
              <a:rPr lang="en-US" smtClean="0"/>
              <a:t>9</a:t>
            </a:fld>
            <a:endParaRPr lang="en-US"/>
          </a:p>
        </p:txBody>
      </p:sp>
    </p:spTree>
    <p:extLst>
      <p:ext uri="{BB962C8B-B14F-4D97-AF65-F5344CB8AC3E}">
        <p14:creationId xmlns:p14="http://schemas.microsoft.com/office/powerpoint/2010/main" val="3167782452"/>
      </p:ext>
    </p:extLst>
  </p:cSld>
  <p:clrMapOvr>
    <a:masterClrMapping/>
  </p:clrMapOvr>
</p:notes>
</file>

<file path=ppt/slideLayouts/_rels/slideLayout12.xml.rels>&#65279;<?xml version="1.0" encoding="utf-8"?><Relationships xmlns="http://schemas.openxmlformats.org/package/2006/relationships"><Relationship Type="http://schemas.openxmlformats.org/officeDocument/2006/relationships/image" Target="/ppt/media/image6.emf" Id="rId3" /><Relationship Type="http://schemas.openxmlformats.org/officeDocument/2006/relationships/image" Target="/ppt/media/image5.png" Id="rId2" /><Relationship Type="http://schemas.openxmlformats.org/officeDocument/2006/relationships/slideMaster" Target="/ppt/slideMasters/slideMaster1.xml" Id="rId1" /></Relationships>
</file>

<file path=ppt/slideLayouts/_rels/slideLayout2.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3.xml.rels>&#65279;<?xml version="1.0" encoding="utf-8"?><Relationships xmlns="http://schemas.openxmlformats.org/package/2006/relationships"><Relationship Type="http://schemas.openxmlformats.org/officeDocument/2006/relationships/image" Target="/ppt/media/image3.jpg" Id="rId2" /><Relationship Type="http://schemas.openxmlformats.org/officeDocument/2006/relationships/slideMaster" Target="/ppt/slideMasters/slideMaster1.xml" Id="rId1" /></Relationships>
</file>

<file path=ppt/slideLayouts/_rels/slideLayout4.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5.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6.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7.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9.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747056-D864-9943-B945-CBDEC0DBFA18}"/>
              </a:ext>
            </a:extLst>
          </p:cNvPr>
          <p:cNvSpPr/>
          <p:nvPr/>
        </p:nvSpPr>
        <p:spPr>
          <a:xfrm>
            <a:off x="0" y="-1"/>
            <a:ext cx="12192000" cy="5184001"/>
          </a:xfrm>
          <a:prstGeom prst="rect">
            <a:avLst/>
          </a:prstGeom>
          <a:solidFill>
            <a:srgbClr val="01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378E8A0C-6B04-7DC2-7A66-1942B9265CB9}"/>
              </a:ext>
            </a:extLst>
          </p:cNvPr>
          <p:cNvPicPr>
            <a:picLocks noChangeAspect="1"/>
          </p:cNvPicPr>
          <p:nvPr userDrawn="1"/>
        </p:nvPicPr>
        <p:blipFill>
          <a:blip r:embed="rId2"/>
          <a:srcRect/>
          <a:stretch/>
        </p:blipFill>
        <p:spPr>
          <a:xfrm>
            <a:off x="3620298" y="-187201"/>
            <a:ext cx="4951405" cy="3686401"/>
          </a:xfrm>
          <a:prstGeom prst="rect">
            <a:avLst/>
          </a:prstGeom>
        </p:spPr>
      </p:pic>
      <p:sp>
        <p:nvSpPr>
          <p:cNvPr id="3" name="Subtitle 2">
            <a:extLst>
              <a:ext uri="{FF2B5EF4-FFF2-40B4-BE49-F238E27FC236}">
                <a16:creationId xmlns:a16="http://schemas.microsoft.com/office/drawing/2014/main" id="{15E7EC74-D20B-574D-AB10-A4B7B90B2B2B}"/>
              </a:ext>
            </a:extLst>
          </p:cNvPr>
          <p:cNvSpPr>
            <a:spLocks noGrp="1"/>
          </p:cNvSpPr>
          <p:nvPr>
            <p:ph type="subTitle" idx="1" hasCustomPrompt="1"/>
          </p:nvPr>
        </p:nvSpPr>
        <p:spPr>
          <a:xfrm>
            <a:off x="656161" y="4461452"/>
            <a:ext cx="10879667" cy="407805"/>
          </a:xfrm>
          <a:noFill/>
        </p:spPr>
        <p:txBody>
          <a:bodyPr wrap="none" lIns="0" tIns="0" rIns="0" bIns="0" anchor="t" anchorCtr="0">
            <a:noAutofit/>
          </a:bodyPr>
          <a:lstStyle>
            <a:lvl1pPr marL="0" indent="0" algn="ctr">
              <a:buNone/>
              <a:defRPr sz="18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add presenter name and/or date</a:t>
            </a:r>
          </a:p>
        </p:txBody>
      </p:sp>
      <p:pic>
        <p:nvPicPr>
          <p:cNvPr id="7" name="Picture 6">
            <a:extLst>
              <a:ext uri="{FF2B5EF4-FFF2-40B4-BE49-F238E27FC236}">
                <a16:creationId xmlns:a16="http://schemas.microsoft.com/office/drawing/2014/main" id="{ECDBD8AF-4133-606C-2E2D-5499C0D38F9E}"/>
              </a:ext>
            </a:extLst>
          </p:cNvPr>
          <p:cNvPicPr>
            <a:picLocks noChangeAspect="1"/>
          </p:cNvPicPr>
          <p:nvPr userDrawn="1"/>
        </p:nvPicPr>
        <p:blipFill>
          <a:blip r:embed="rId3"/>
          <a:stretch>
            <a:fillRect/>
          </a:stretch>
        </p:blipFill>
        <p:spPr>
          <a:xfrm>
            <a:off x="5269044" y="5525321"/>
            <a:ext cx="1567513" cy="905994"/>
          </a:xfrm>
          <a:prstGeom prst="rect">
            <a:avLst/>
          </a:prstGeom>
        </p:spPr>
      </p:pic>
      <p:sp>
        <p:nvSpPr>
          <p:cNvPr id="4" name="Text Placeholder 3">
            <a:extLst>
              <a:ext uri="{FF2B5EF4-FFF2-40B4-BE49-F238E27FC236}">
                <a16:creationId xmlns:a16="http://schemas.microsoft.com/office/drawing/2014/main" id="{896E5C3F-8D26-E84F-B390-3C5ADC75341C}"/>
              </a:ext>
            </a:extLst>
          </p:cNvPr>
          <p:cNvSpPr>
            <a:spLocks noGrp="1"/>
          </p:cNvSpPr>
          <p:nvPr>
            <p:ph type="body" sz="quarter" idx="10" hasCustomPrompt="1"/>
          </p:nvPr>
        </p:nvSpPr>
        <p:spPr>
          <a:xfrm>
            <a:off x="656162" y="2961621"/>
            <a:ext cx="10879667" cy="1332221"/>
          </a:xfrm>
        </p:spPr>
        <p:txBody>
          <a:bodyPr lIns="0" tIns="0" rIns="0" bIns="0" anchor="ctr" anchorCtr="0">
            <a:normAutofit/>
          </a:bodyPr>
          <a:lstStyle>
            <a:lvl1pPr marL="0" indent="0" algn="ctr">
              <a:buNone/>
              <a:defRPr sz="5200" b="1">
                <a:solidFill>
                  <a:schemeClr val="bg1"/>
                </a:solidFill>
                <a:latin typeface="Arial" panose="020B0604020202020204" pitchFamily="34" charset="0"/>
                <a:cs typeface="Arial" panose="020B0604020202020204" pitchFamily="34" charset="0"/>
              </a:defRPr>
            </a:lvl1pPr>
          </a:lstStyle>
          <a:p>
            <a:pPr lvl="0"/>
            <a:r>
              <a:rPr lang="en-US" dirty="0"/>
              <a:t>Edit Title</a:t>
            </a:r>
          </a:p>
        </p:txBody>
      </p:sp>
    </p:spTree>
    <p:extLst>
      <p:ext uri="{BB962C8B-B14F-4D97-AF65-F5344CB8AC3E}">
        <p14:creationId xmlns:p14="http://schemas.microsoft.com/office/powerpoint/2010/main" val="409870122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CCFE9AC-F15C-4FA0-A6F1-298829FA691D}" type="datetimeFigureOut">
              <a:rPr lang="en-US"/>
              <a:t>8/18/2025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54133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inv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3502152" y="-20637"/>
            <a:ext cx="7315200" cy="434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3502152" y="4462272"/>
            <a:ext cx="7315200" cy="1719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bwMode="black">
          <a:xfrm>
            <a:off x="3838015" y="658346"/>
            <a:ext cx="6597464" cy="3664417"/>
          </a:xfrm>
        </p:spPr>
        <p:txBody>
          <a:bodyPr anchor="b">
            <a:normAutofit/>
          </a:bodyPr>
          <a:lstStyle>
            <a:lvl1pPr>
              <a:lnSpc>
                <a:spcPct val="90000"/>
              </a:lnSpc>
              <a:defRPr sz="5000" b="1">
                <a:solidFill>
                  <a:schemeClr val="tx1"/>
                </a:solidFill>
              </a:defRPr>
            </a:lvl1pPr>
          </a:lstStyle>
          <a:p>
            <a:r>
              <a:rPr lang="en-US"/>
              <a:t>Click to edit Master title style</a:t>
            </a:r>
            <a:endParaRPr/>
          </a:p>
        </p:txBody>
      </p:sp>
      <p:sp>
        <p:nvSpPr>
          <p:cNvPr id="3" name="Text Placeholder 2"/>
          <p:cNvSpPr>
            <a:spLocks noGrp="1"/>
          </p:cNvSpPr>
          <p:nvPr>
            <p:ph type="body" idx="1"/>
          </p:nvPr>
        </p:nvSpPr>
        <p:spPr>
          <a:xfrm>
            <a:off x="3838014" y="4589463"/>
            <a:ext cx="6597465" cy="1500187"/>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bg2"/>
                </a:solidFill>
              </a:defRPr>
            </a:lvl1pPr>
          </a:lstStyle>
          <a:p>
            <a:fld id="{2CCFE9AC-F15C-4FA0-A6F1-298829FA691D}" type="datetimeFigureOut">
              <a:rPr lang="en-US" smtClean="0"/>
              <a:pPr/>
              <a:t>8/18/2025</a:t>
            </a:fld>
            <a:endParaRPr lang="en-US"/>
          </a:p>
        </p:txBody>
      </p:sp>
      <p:sp>
        <p:nvSpPr>
          <p:cNvPr id="5" name="Footer Placeholder 4"/>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BD266BE7-899D-4075-917F-DBDE33B6B692}" type="slidenum">
              <a:rPr lang="en-US" smtClean="0"/>
              <a:pPr/>
              <a:t>‹#›</a:t>
            </a:fld>
            <a:endParaRPr lang="en-US"/>
          </a:p>
        </p:txBody>
      </p:sp>
    </p:spTree>
    <p:extLst>
      <p:ext uri="{BB962C8B-B14F-4D97-AF65-F5344CB8AC3E}">
        <p14:creationId xmlns:p14="http://schemas.microsoft.com/office/powerpoint/2010/main" val="428245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80160" y="2194560"/>
            <a:ext cx="4489704" cy="3986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415368" y="2194560"/>
            <a:ext cx="4493424" cy="3986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CCFE9AC-F15C-4FA0-A6F1-298829FA691D}" type="datetimeFigureOut">
              <a:rPr lang="en-US"/>
              <a:t>8/18/2025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320104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280160" y="1828456"/>
            <a:ext cx="4489704" cy="83069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80160" y="2743194"/>
            <a:ext cx="4489704" cy="34337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419088" y="1828456"/>
            <a:ext cx="4489704" cy="83069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9088" y="2743194"/>
            <a:ext cx="4489704" cy="34337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2CCFE9AC-F15C-4FA0-A6F1-298829FA691D}" type="datetimeFigureOut">
              <a:rPr lang="en-US"/>
              <a:t>8/18/2025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426128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CCFE9AC-F15C-4FA0-A6F1-298829FA691D}" type="datetimeFigureOut">
              <a:rPr lang="en-US"/>
              <a:t>8/18/2025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264161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CFE9AC-F15C-4FA0-A6F1-298829FA691D}" type="datetimeFigureOut">
              <a:rPr lang="en-US"/>
              <a:t>8/18/2025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183029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3000"/>
            </a:lvl1pPr>
          </a:lstStyle>
          <a:p>
            <a:r>
              <a:rPr lang="en-US"/>
              <a:t>Click to edit Master title style</a:t>
            </a:r>
            <a:endParaRPr/>
          </a:p>
        </p:txBody>
      </p:sp>
      <p:sp>
        <p:nvSpPr>
          <p:cNvPr id="4" name="Text Placeholder 3"/>
          <p:cNvSpPr>
            <a:spLocks noGrp="1"/>
          </p:cNvSpPr>
          <p:nvPr>
            <p:ph type="body" sz="half" idx="2"/>
          </p:nvPr>
        </p:nvSpPr>
        <p:spPr>
          <a:xfrm>
            <a:off x="1291819" y="2465293"/>
            <a:ext cx="3834874" cy="3711669"/>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5518896" y="1828456"/>
            <a:ext cx="5389895" cy="5029544"/>
          </a:xfrm>
        </p:spPr>
        <p:txBody>
          <a:bodyPr tIns="13716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2CCFE9AC-F15C-4FA0-A6F1-298829FA691D}" type="datetimeFigureOut">
              <a:rPr lang="en-US"/>
              <a:t>8/18/2025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416136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&#65279;<?xml version="1.0" encoding="utf-8"?><Relationships xmlns="http://schemas.openxmlformats.org/package/2006/relationships"><Relationship Type="http://schemas.openxmlformats.org/officeDocument/2006/relationships/theme" Target="/ppt/theme/theme1.xml" Id="rId13" /><Relationship Type="http://schemas.openxmlformats.org/officeDocument/2006/relationships/slideLayout" Target="/ppt/slideLayouts/slideLayout3.xml" Id="rId3" /><Relationship Type="http://schemas.openxmlformats.org/officeDocument/2006/relationships/slideLayout" Target="/ppt/slideLayouts/slideLayout7.xml" Id="rId7" /><Relationship Type="http://schemas.openxmlformats.org/officeDocument/2006/relationships/slideLayout" Target="/ppt/slideLayouts/slideLayout12.xml" Id="rId12" /><Relationship Type="http://schemas.openxmlformats.org/officeDocument/2006/relationships/slideLayout" Target="/ppt/slideLayouts/slideLayout2.xml" Id="rId2" /><Relationship Type="http://schemas.openxmlformats.org/officeDocument/2006/relationships/slideLayout" Target="/ppt/slideLayouts/slideLayout6.xml" Id="rId6" /><Relationship Type="http://schemas.openxmlformats.org/officeDocument/2006/relationships/slideLayout" Target="/ppt/slideLayouts/slideLayout5.xml" Id="rId5" /><Relationship Type="http://schemas.openxmlformats.org/officeDocument/2006/relationships/slideLayout" Target="/ppt/slideLayouts/slideLayout4.xml" Id="rId4" /><Relationship Type="http://schemas.openxmlformats.org/officeDocument/2006/relationships/slideLayout" Target="/ppt/slideLayouts/slideLayout9.xml" Id="rId9" /><Relationship Type="http://schemas.openxmlformats.org/officeDocument/2006/relationships/image" Target="/ppt/media/image1.png" Id="rId14" /></Relationships>
</file>

<file path=ppt/slideMasters/slideMaster1.xml><?xml version="1.0" encoding="utf-8"?>
<p:sldMaster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347472"/>
            <a:ext cx="12188952" cy="118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8" name="Picture 7"/>
          <p:cNvPicPr>
            <a:picLocks noChangeAspect="1"/>
          </p:cNvPicPr>
          <p:nvPr/>
        </p:nvPicPr>
        <p:blipFill>
          <a:blip r:embed="rId14">
            <a:extLst>
              <a:ext uri="{28A0092B-C50C-407E-A947-70E740481C1C}">
                <a14:useLocalDpi xmlns:a14="http://schemas.microsoft.com/office/drawing/2010/main" val="0"/>
              </a:ext>
            </a:extLst>
          </a:blip>
          <a:stretch>
            <a:fillRect/>
          </a:stretch>
        </p:blipFill>
        <p:spPr bwMode="invGray">
          <a:xfrm>
            <a:off x="0" y="457200"/>
            <a:ext cx="12188952" cy="1371257"/>
          </a:xfrm>
          <a:prstGeom prst="rect">
            <a:avLst/>
          </a:prstGeom>
        </p:spPr>
      </p:pic>
      <p:sp>
        <p:nvSpPr>
          <p:cNvPr id="2" name="Title Placeholder 1"/>
          <p:cNvSpPr>
            <a:spLocks noGrp="1"/>
          </p:cNvSpPr>
          <p:nvPr>
            <p:ph type="title"/>
          </p:nvPr>
        </p:nvSpPr>
        <p:spPr bwMode="black">
          <a:xfrm>
            <a:off x="1280160" y="466343"/>
            <a:ext cx="9628632" cy="1362113"/>
          </a:xfrm>
          <a:prstGeom prst="rect">
            <a:avLst/>
          </a:prstGeom>
        </p:spPr>
        <p:txBody>
          <a:bodyPr vert="horz" lIns="91440" tIns="45720" rIns="91440" bIns="45720" rtlCol="0" anchor="ctr">
            <a:normAutofit/>
          </a:bodyPr>
          <a:lstStyle/>
          <a:p>
            <a:r>
              <a:rPr lang="en-US"/>
              <a:t>Click to edit Master title style</a:t>
            </a:r>
            <a:endParaRPr dirty="0"/>
          </a:p>
        </p:txBody>
      </p:sp>
      <p:sp>
        <p:nvSpPr>
          <p:cNvPr id="3" name="Text Placeholder 2"/>
          <p:cNvSpPr>
            <a:spLocks noGrp="1"/>
          </p:cNvSpPr>
          <p:nvPr>
            <p:ph type="body" idx="1"/>
          </p:nvPr>
        </p:nvSpPr>
        <p:spPr>
          <a:xfrm>
            <a:off x="1280160" y="2190749"/>
            <a:ext cx="9628632" cy="398621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280160" y="6356350"/>
            <a:ext cx="1971947" cy="365125"/>
          </a:xfrm>
          <a:prstGeom prst="rect">
            <a:avLst/>
          </a:prstGeom>
        </p:spPr>
        <p:txBody>
          <a:bodyPr vert="horz" lIns="91440" tIns="45720" rIns="91440" bIns="45720" rtlCol="0" anchor="ctr"/>
          <a:lstStyle>
            <a:lvl1pPr algn="l">
              <a:defRPr sz="1200" baseline="0">
                <a:solidFill>
                  <a:schemeClr val="tx1"/>
                </a:solidFill>
              </a:defRPr>
            </a:lvl1pPr>
          </a:lstStyle>
          <a:p>
            <a:fld id="{2CCFE9AC-F15C-4FA0-A6F1-298829FA691D}" type="datetimeFigureOut">
              <a:rPr lang="en-US" smtClean="0"/>
              <a:pPr/>
              <a:t>8/18/2025</a:t>
            </a:fld>
            <a:endParaRPr lang="en-US" dirty="0"/>
          </a:p>
        </p:txBody>
      </p:sp>
      <p:sp>
        <p:nvSpPr>
          <p:cNvPr id="5" name="Footer Placeholder 4"/>
          <p:cNvSpPr>
            <a:spLocks noGrp="1"/>
          </p:cNvSpPr>
          <p:nvPr>
            <p:ph type="ftr" sz="quarter" idx="3"/>
          </p:nvPr>
        </p:nvSpPr>
        <p:spPr>
          <a:xfrm>
            <a:off x="3252107" y="6356350"/>
            <a:ext cx="5687786" cy="365125"/>
          </a:xfrm>
          <a:prstGeom prst="rect">
            <a:avLst/>
          </a:prstGeom>
        </p:spPr>
        <p:txBody>
          <a:bodyPr vert="horz" lIns="91440" tIns="45720" rIns="91440" bIns="45720" rtlCol="0" anchor="ctr"/>
          <a:lstStyle>
            <a:lvl1pPr algn="ctr">
              <a:defRPr sz="1200" baseline="0">
                <a:solidFill>
                  <a:schemeClr val="tx1"/>
                </a:solidFill>
              </a:defRPr>
            </a:lvl1pPr>
          </a:lstStyle>
          <a:p>
            <a:endParaRPr lang="en-US"/>
          </a:p>
        </p:txBody>
      </p:sp>
      <p:sp>
        <p:nvSpPr>
          <p:cNvPr id="6" name="Slide Number Placeholder 5"/>
          <p:cNvSpPr>
            <a:spLocks noGrp="1"/>
          </p:cNvSpPr>
          <p:nvPr>
            <p:ph type="sldNum" sz="quarter" idx="4"/>
          </p:nvPr>
        </p:nvSpPr>
        <p:spPr>
          <a:xfrm>
            <a:off x="8939894" y="6356350"/>
            <a:ext cx="1968898" cy="365125"/>
          </a:xfrm>
          <a:prstGeom prst="rect">
            <a:avLst/>
          </a:prstGeom>
        </p:spPr>
        <p:txBody>
          <a:bodyPr vert="horz" lIns="91440" tIns="45720" rIns="91440" bIns="45720" rtlCol="0" anchor="ctr"/>
          <a:lstStyle>
            <a:lvl1pPr algn="r">
              <a:defRPr sz="1200" baseline="0">
                <a:solidFill>
                  <a:schemeClr val="tx1"/>
                </a:solidFill>
              </a:defRPr>
            </a:lvl1pPr>
          </a:lstStyle>
          <a:p>
            <a:fld id="{BD266BE7-899D-4075-917F-DBDE33B6B692}" type="slidenum">
              <a:rPr lang="en-US" smtClean="0"/>
              <a:pPr/>
              <a:t>‹#›</a:t>
            </a:fld>
            <a:endParaRPr lang="en-US"/>
          </a:p>
        </p:txBody>
      </p:sp>
    </p:spTree>
    <p:extLst>
      <p:ext uri="{BB962C8B-B14F-4D97-AF65-F5344CB8AC3E}">
        <p14:creationId xmlns:p14="http://schemas.microsoft.com/office/powerpoint/2010/main" val="2871921020"/>
      </p:ext>
    </p:extLst>
  </p:cSld>
  <p:clrMap bg1="lt1" tx1="dk1" bg2="lt2" tx2="dk2" accent1="accent1" accent2="accent2" accent3="accent3" accent4="accent4" accent5="accent5" accent6="accent6" hlink="hlink" folHlink="folHlink"/>
  <p:sldLayoutIdLst>
    <p:sldLayoutId id="2147483650" r:id="rId2"/>
    <p:sldLayoutId id="2147483651" r:id="rId3"/>
    <p:sldLayoutId id="2147483652" r:id="rId4"/>
    <p:sldLayoutId id="2147483653" r:id="rId5"/>
    <p:sldLayoutId id="2147483654" r:id="rId6"/>
    <p:sldLayoutId id="2147483655" r:id="rId7"/>
    <p:sldLayoutId id="2147483657" r:id="rId9"/>
    <p:sldLayoutId id="2147483660" r:id="rId12"/>
  </p:sldLayoutIdLst>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txStyles>
    <p:titleStyle>
      <a:lvl1pPr algn="l" defTabSz="914400" rtl="0" eaLnBrk="1" latinLnBrk="0" hangingPunct="1">
        <a:lnSpc>
          <a:spcPct val="95000"/>
        </a:lnSpc>
        <a:spcBef>
          <a:spcPct val="0"/>
        </a:spcBef>
        <a:buNone/>
        <a:defRPr sz="3000"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Relationships xmlns="http://schemas.openxmlformats.org/package/2006/relationships"><Relationship Type="http://schemas.openxmlformats.org/officeDocument/2006/relationships/notesSlide" Target="/ppt/notesSlides/notesSlide1.xml" Id="rId2" /><Relationship Type="http://schemas.openxmlformats.org/officeDocument/2006/relationships/slideLayout" Target="/ppt/slideLayouts/slideLayout12.xml" Id="rId1" /></Relationships>
</file>

<file path=ppt/slides/_rels/slide10.xml.rels>&#65279;<?xml version="1.0" encoding="utf-8"?><Relationships xmlns="http://schemas.openxmlformats.org/package/2006/relationships"><Relationship Type="http://schemas.openxmlformats.org/officeDocument/2006/relationships/image" Target="/ppt/media/image11.JPG" Id="rId3" /><Relationship Type="http://schemas.openxmlformats.org/officeDocument/2006/relationships/notesSlide" Target="/ppt/notesSlides/notesSlide10.xml" Id="rId2" /><Relationship Type="http://schemas.openxmlformats.org/officeDocument/2006/relationships/slideLayout" Target="/ppt/slideLayouts/slideLayout2.xml" Id="rId1" /><Relationship Type="http://schemas.openxmlformats.org/officeDocument/2006/relationships/image" Target="/ppt/media/image13.png" Id="rId5" /><Relationship Type="http://schemas.openxmlformats.org/officeDocument/2006/relationships/image" Target="/ppt/media/image12.JPG" Id="rId4" /></Relationships>
</file>

<file path=ppt/slides/_rels/slide11.xml.rels>&#65279;<?xml version="1.0" encoding="utf-8"?><Relationships xmlns="http://schemas.openxmlformats.org/package/2006/relationships"><Relationship Type="http://schemas.openxmlformats.org/officeDocument/2006/relationships/diagramData" Target="/ppt/diagrams/data2.xml" Id="rId3" /><Relationship Type="http://schemas.microsoft.com/office/2007/relationships/diagramDrawing" Target="/ppt/diagrams/drawing2.xml" Id="rId7" /><Relationship Type="http://schemas.openxmlformats.org/officeDocument/2006/relationships/notesSlide" Target="/ppt/notesSlides/notesSlide11.xml" Id="rId2" /><Relationship Type="http://schemas.openxmlformats.org/officeDocument/2006/relationships/slideLayout" Target="/ppt/slideLayouts/slideLayout2.xml" Id="rId1" /><Relationship Type="http://schemas.openxmlformats.org/officeDocument/2006/relationships/diagramColors" Target="/ppt/diagrams/colors2.xml" Id="rId6" /><Relationship Type="http://schemas.openxmlformats.org/officeDocument/2006/relationships/diagramQuickStyle" Target="/ppt/diagrams/quickStyle2.xml" Id="rId5" /><Relationship Type="http://schemas.openxmlformats.org/officeDocument/2006/relationships/diagramLayout" Target="/ppt/diagrams/layout2.xml" Id="rId4" /></Relationships>
</file>

<file path=ppt/slides/_rels/slide12.xml.rels>&#65279;<?xml version="1.0" encoding="utf-8"?><Relationships xmlns="http://schemas.openxmlformats.org/package/2006/relationships"><Relationship Type="http://schemas.openxmlformats.org/officeDocument/2006/relationships/notesSlide" Target="/ppt/notesSlides/notesSlide12.xml" Id="rId2" /><Relationship Type="http://schemas.openxmlformats.org/officeDocument/2006/relationships/slideLayout" Target="/ppt/slideLayouts/slideLayout2.xml" Id="rId1" /></Relationships>
</file>

<file path=ppt/slides/_rels/slide13.xml.rels>&#65279;<?xml version="1.0" encoding="utf-8"?><Relationships xmlns="http://schemas.openxmlformats.org/package/2006/relationships"><Relationship Type="http://schemas.openxmlformats.org/officeDocument/2006/relationships/image" Target="/ppt/media/image14.jpg" Id="rId3" /><Relationship Type="http://schemas.openxmlformats.org/officeDocument/2006/relationships/notesSlide" Target="/ppt/notesSlides/notesSlide13.xml" Id="rId2" /><Relationship Type="http://schemas.openxmlformats.org/officeDocument/2006/relationships/slideLayout" Target="/ppt/slideLayouts/slideLayout2.xml" Id="rId1" /></Relationships>
</file>

<file path=ppt/slides/_rels/slide14.xml.rels>&#65279;<?xml version="1.0" encoding="utf-8"?><Relationships xmlns="http://schemas.openxmlformats.org/package/2006/relationships"><Relationship Type="http://schemas.openxmlformats.org/officeDocument/2006/relationships/notesSlide" Target="/ppt/notesSlides/notesSlide14.xml" Id="rId2" /><Relationship Type="http://schemas.openxmlformats.org/officeDocument/2006/relationships/slideLayout" Target="/ppt/slideLayouts/slideLayout2.xml" Id="rId1" /></Relationships>
</file>

<file path=ppt/slides/_rels/slide15.xml.rels>&#65279;<?xml version="1.0" encoding="utf-8"?><Relationships xmlns="http://schemas.openxmlformats.org/package/2006/relationships"><Relationship Type="http://schemas.openxmlformats.org/officeDocument/2006/relationships/notesSlide" Target="/ppt/notesSlides/notesSlide15.xml" Id="rId2" /><Relationship Type="http://schemas.openxmlformats.org/officeDocument/2006/relationships/slideLayout" Target="/ppt/slideLayouts/slideLayout9.xml" Id="rId1" /><Relationship Type="http://schemas.openxmlformats.org/officeDocument/2006/relationships/image" Target="/ppt/media/image15.jpeg" Id="rId4" /><Relationship Type="http://schemas.openxmlformats.org/officeDocument/2006/relationships/hyperlink" Target="https://excellenceinadulted.org/resources/iccb-statewide-contextualized-curricula" TargetMode="External" Id="rId3" /></Relationships>
</file>

<file path=ppt/slides/_rels/slide16.xml.rels>&#65279;<?xml version="1.0" encoding="utf-8"?><Relationships xmlns="http://schemas.openxmlformats.org/package/2006/relationships"><Relationship Type="http://schemas.openxmlformats.org/officeDocument/2006/relationships/notesSlide" Target="/ppt/notesSlides/notesSlide16.xml" Id="rId2" /><Relationship Type="http://schemas.openxmlformats.org/officeDocument/2006/relationships/slideLayout" Target="/ppt/slideLayouts/slideLayout5.xml" Id="rId1" /></Relationships>
</file>

<file path=ppt/slides/_rels/slide17.xml.rels>&#65279;<?xml version="1.0" encoding="utf-8"?><Relationships xmlns="http://schemas.openxmlformats.org/package/2006/relationships"><Relationship Type="http://schemas.openxmlformats.org/officeDocument/2006/relationships/image" Target="/ppt/media/image16.jpeg" Id="rId3" /><Relationship Type="http://schemas.openxmlformats.org/officeDocument/2006/relationships/notesSlide" Target="/ppt/notesSlides/notesSlide17.xml" Id="rId2" /><Relationship Type="http://schemas.openxmlformats.org/officeDocument/2006/relationships/slideLayout" Target="/ppt/slideLayouts/slideLayout3.xml" Id="rId1" /></Relationships>
</file>

<file path=ppt/slides/_rels/slide18.xml.rels>&#65279;<?xml version="1.0" encoding="utf-8"?><Relationships xmlns="http://schemas.openxmlformats.org/package/2006/relationships"><Relationship Type="http://schemas.openxmlformats.org/officeDocument/2006/relationships/diagramData" Target="/ppt/diagrams/data3.xml" Id="rId3" /><Relationship Type="http://schemas.microsoft.com/office/2007/relationships/diagramDrawing" Target="/ppt/diagrams/drawing3.xml" Id="rId7" /><Relationship Type="http://schemas.openxmlformats.org/officeDocument/2006/relationships/notesSlide" Target="/ppt/notesSlides/notesSlide18.xml" Id="rId2" /><Relationship Type="http://schemas.openxmlformats.org/officeDocument/2006/relationships/slideLayout" Target="/ppt/slideLayouts/slideLayout2.xml" Id="rId1" /><Relationship Type="http://schemas.openxmlformats.org/officeDocument/2006/relationships/diagramColors" Target="/ppt/diagrams/colors3.xml" Id="rId6" /><Relationship Type="http://schemas.openxmlformats.org/officeDocument/2006/relationships/diagramQuickStyle" Target="/ppt/diagrams/quickStyle3.xml" Id="rId5" /><Relationship Type="http://schemas.openxmlformats.org/officeDocument/2006/relationships/diagramLayout" Target="/ppt/diagrams/layout3.xml" Id="rId4" /></Relationships>
</file>

<file path=ppt/slides/_rels/slide19.xml.rels>&#65279;<?xml version="1.0" encoding="utf-8"?><Relationships xmlns="http://schemas.openxmlformats.org/package/2006/relationships"><Relationship Type="http://schemas.openxmlformats.org/officeDocument/2006/relationships/notesSlide" Target="/ppt/notesSlides/notesSlide19.xml" Id="rId2" /><Relationship Type="http://schemas.openxmlformats.org/officeDocument/2006/relationships/slideLayout" Target="/ppt/slideLayouts/slideLayout5.xml" Id="rId1" /></Relationships>
</file>

<file path=ppt/slides/_rels/slide2.xml.rels>&#65279;<?xml version="1.0" encoding="utf-8"?><Relationships xmlns="http://schemas.openxmlformats.org/package/2006/relationships"><Relationship Type="http://schemas.openxmlformats.org/officeDocument/2006/relationships/notesSlide" Target="/ppt/notesSlides/notesSlide2.xml" Id="rId2" /><Relationship Type="http://schemas.openxmlformats.org/officeDocument/2006/relationships/slideLayout" Target="/ppt/slideLayouts/slideLayout3.xml" Id="rId1" /><Relationship Type="http://schemas.openxmlformats.org/officeDocument/2006/relationships/hyperlink" Target="http://bit.ly/multitaskingteachers" TargetMode="External" Id="rId3" /></Relationships>
</file>

<file path=ppt/slides/_rels/slide20.xml.rels>&#65279;<?xml version="1.0" encoding="utf-8"?><Relationships xmlns="http://schemas.openxmlformats.org/package/2006/relationships"><Relationship Type="http://schemas.openxmlformats.org/officeDocument/2006/relationships/notesSlide" Target="/ppt/notesSlides/notesSlide20.xml" Id="rId2" /><Relationship Type="http://schemas.openxmlformats.org/officeDocument/2006/relationships/slideLayout" Target="/ppt/slideLayouts/slideLayout2.xml" Id="rId1" /></Relationships>
</file>

<file path=ppt/slides/_rels/slide21.xml.rels>&#65279;<?xml version="1.0" encoding="utf-8"?><Relationships xmlns="http://schemas.openxmlformats.org/package/2006/relationships"><Relationship Type="http://schemas.openxmlformats.org/officeDocument/2006/relationships/image" Target="/ppt/media/image17.png" Id="rId3" /><Relationship Type="http://schemas.openxmlformats.org/officeDocument/2006/relationships/notesSlide" Target="/ppt/notesSlides/notesSlide21.xml" Id="rId2" /><Relationship Type="http://schemas.openxmlformats.org/officeDocument/2006/relationships/slideLayout" Target="/ppt/slideLayouts/slideLayout7.xml" Id="rId1" /><Relationship Type="http://schemas.openxmlformats.org/officeDocument/2006/relationships/image" Target="/ppt/media/image19.png" Id="rId5" /><Relationship Type="http://schemas.openxmlformats.org/officeDocument/2006/relationships/image" Target="/ppt/media/image18.png" Id="rId4" /></Relationships>
</file>

<file path=ppt/slides/_rels/slide22.xml.rels>&#65279;<?xml version="1.0" encoding="utf-8"?><Relationships xmlns="http://schemas.openxmlformats.org/package/2006/relationships"><Relationship Type="http://schemas.openxmlformats.org/officeDocument/2006/relationships/image" Target="/ppt/media/image20.jpeg" Id="rId3" /><Relationship Type="http://schemas.openxmlformats.org/officeDocument/2006/relationships/notesSlide" Target="/ppt/notesSlides/notesSlide22.xml" Id="rId2" /><Relationship Type="http://schemas.openxmlformats.org/officeDocument/2006/relationships/slideLayout" Target="/ppt/slideLayouts/slideLayout4.xml" Id="rId1" /></Relationships>
</file>

<file path=ppt/slides/_rels/slide23.xml.rels>&#65279;<?xml version="1.0" encoding="utf-8"?><Relationships xmlns="http://schemas.openxmlformats.org/package/2006/relationships"><Relationship Type="http://schemas.openxmlformats.org/officeDocument/2006/relationships/image" Target="/ppt/media/image21.png" Id="rId3" /><Relationship Type="http://schemas.openxmlformats.org/officeDocument/2006/relationships/notesSlide" Target="/ppt/notesSlides/notesSlide23.xml" Id="rId2" /><Relationship Type="http://schemas.openxmlformats.org/officeDocument/2006/relationships/slideLayout" Target="/ppt/slideLayouts/slideLayout7.xml" Id="rId1" /><Relationship Type="http://schemas.openxmlformats.org/officeDocument/2006/relationships/hyperlink" Target="https://www.ged.com/wp-content/uploads/relationships_between_HII_and_other_indicators.pdf" TargetMode="External" Id="rId4" /></Relationships>
</file>

<file path=ppt/slides/_rels/slide24.xml.rels>&#65279;<?xml version="1.0" encoding="utf-8"?><Relationships xmlns="http://schemas.openxmlformats.org/package/2006/relationships"><Relationship Type="http://schemas.openxmlformats.org/officeDocument/2006/relationships/image" Target="/ppt/media/image22.jpeg" Id="rId3" /><Relationship Type="http://schemas.openxmlformats.org/officeDocument/2006/relationships/notesSlide" Target="/ppt/notesSlides/notesSlide24.xml" Id="rId2" /><Relationship Type="http://schemas.openxmlformats.org/officeDocument/2006/relationships/slideLayout" Target="/ppt/slideLayouts/slideLayout7.xml" Id="rId1" /></Relationships>
</file>

<file path=ppt/slides/_rels/slide25.xml.rels>&#65279;<?xml version="1.0" encoding="utf-8"?><Relationships xmlns="http://schemas.openxmlformats.org/package/2006/relationships"><Relationship Type="http://schemas.openxmlformats.org/officeDocument/2006/relationships/image" Target="/ppt/media/image23.jpeg" Id="rId3" /><Relationship Type="http://schemas.openxmlformats.org/officeDocument/2006/relationships/notesSlide" Target="/ppt/notesSlides/notesSlide25.xml" Id="rId2" /><Relationship Type="http://schemas.openxmlformats.org/officeDocument/2006/relationships/slideLayout" Target="/ppt/slideLayouts/slideLayout3.xml" Id="rId1" /></Relationships>
</file>

<file path=ppt/slides/_rels/slide26.xml.rels>&#65279;<?xml version="1.0" encoding="utf-8"?><Relationships xmlns="http://schemas.openxmlformats.org/package/2006/relationships"><Relationship Type="http://schemas.openxmlformats.org/officeDocument/2006/relationships/image" Target="/ppt/media/image24.JPG" Id="rId3" /><Relationship Type="http://schemas.openxmlformats.org/officeDocument/2006/relationships/notesSlide" Target="/ppt/notesSlides/notesSlide26.xml" Id="rId2" /><Relationship Type="http://schemas.openxmlformats.org/officeDocument/2006/relationships/slideLayout" Target="/ppt/slideLayouts/slideLayout7.xml" Id="rId1" /></Relationships>
</file>

<file path=ppt/slides/_rels/slide27.xml.rels>&#65279;<?xml version="1.0" encoding="utf-8"?><Relationships xmlns="http://schemas.openxmlformats.org/package/2006/relationships"><Relationship Type="http://schemas.openxmlformats.org/officeDocument/2006/relationships/notesSlide" Target="/ppt/notesSlides/notesSlide27.xml" Id="rId2" /><Relationship Type="http://schemas.openxmlformats.org/officeDocument/2006/relationships/slideLayout" Target="/ppt/slideLayouts/slideLayout6.xml" Id="rId1" /></Relationships>
</file>

<file path=ppt/slides/_rels/slide28.xml.rels>&#65279;<?xml version="1.0" encoding="utf-8"?><Relationships xmlns="http://schemas.openxmlformats.org/package/2006/relationships"><Relationship Type="http://schemas.openxmlformats.org/officeDocument/2006/relationships/image" Target="/ppt/media/image25.jpeg" Id="rId3" /><Relationship Type="http://schemas.openxmlformats.org/officeDocument/2006/relationships/notesSlide" Target="/ppt/notesSlides/notesSlide28.xml" Id="rId2" /><Relationship Type="http://schemas.openxmlformats.org/officeDocument/2006/relationships/slideLayout" Target="/ppt/slideLayouts/slideLayout2.xml" Id="rId1" /><Relationship Type="http://schemas.openxmlformats.org/officeDocument/2006/relationships/image" Target="/ppt/media/image26.jpeg" Id="rId4" /></Relationships>
</file>

<file path=ppt/slides/_rels/slide29.xml.rels>&#65279;<?xml version="1.0" encoding="utf-8"?><Relationships xmlns="http://schemas.openxmlformats.org/package/2006/relationships"><Relationship Type="http://schemas.openxmlformats.org/officeDocument/2006/relationships/image" Target="/ppt/media/image27.png" Id="rId3" /><Relationship Type="http://schemas.openxmlformats.org/officeDocument/2006/relationships/notesSlide" Target="/ppt/notesSlides/notesSlide29.xml" Id="rId2" /><Relationship Type="http://schemas.openxmlformats.org/officeDocument/2006/relationships/slideLayout" Target="/ppt/slideLayouts/slideLayout2.xml" Id="rId1" /></Relationships>
</file>

<file path=ppt/slides/_rels/slide3.xml.rels>&#65279;<?xml version="1.0" encoding="utf-8"?><Relationships xmlns="http://schemas.openxmlformats.org/package/2006/relationships"><Relationship Type="http://schemas.openxmlformats.org/officeDocument/2006/relationships/image" Target="/ppt/media/image7.jpeg" Id="rId3" /><Relationship Type="http://schemas.openxmlformats.org/officeDocument/2006/relationships/notesSlide" Target="/ppt/notesSlides/notesSlide3.xml" Id="rId2" /><Relationship Type="http://schemas.openxmlformats.org/officeDocument/2006/relationships/slideLayout" Target="/ppt/slideLayouts/slideLayout2.xml" Id="rId1" /></Relationships>
</file>

<file path=ppt/slides/_rels/slide30.xml.rels>&#65279;<?xml version="1.0" encoding="utf-8"?><Relationships xmlns="http://schemas.openxmlformats.org/package/2006/relationships"><Relationship Type="http://schemas.openxmlformats.org/officeDocument/2006/relationships/slideLayout" Target="/ppt/slideLayouts/slideLayout3.xml" Id="rId1" /></Relationships>
</file>

<file path=ppt/slides/_rels/slide31.xml.rels>&#65279;<?xml version="1.0" encoding="utf-8"?><Relationships xmlns="http://schemas.openxmlformats.org/package/2006/relationships"><Relationship Type="http://schemas.openxmlformats.org/officeDocument/2006/relationships/image" Target="/ppt/media/image28.png" Id="rId3" /><Relationship Type="http://schemas.openxmlformats.org/officeDocument/2006/relationships/notesSlide" Target="/ppt/notesSlides/notesSlide30.xml" Id="rId2" /><Relationship Type="http://schemas.openxmlformats.org/officeDocument/2006/relationships/slideLayout" Target="/ppt/slideLayouts/slideLayout2.xml" Id="rId1" /></Relationships>
</file>

<file path=ppt/slides/_rels/slide32.xml.rels>&#65279;<?xml version="1.0" encoding="utf-8"?><Relationships xmlns="http://schemas.openxmlformats.org/package/2006/relationships"><Relationship Type="http://schemas.openxmlformats.org/officeDocument/2006/relationships/image" Target="/ppt/media/image29.png" Id="rId3" /><Relationship Type="http://schemas.openxmlformats.org/officeDocument/2006/relationships/notesSlide" Target="/ppt/notesSlides/notesSlide31.xml" Id="rId2" /><Relationship Type="http://schemas.openxmlformats.org/officeDocument/2006/relationships/slideLayout" Target="/ppt/slideLayouts/slideLayout2.xml" Id="rId1" /><Relationship Type="http://schemas.openxmlformats.org/officeDocument/2006/relationships/image" Target="/ppt/media/image31.png" Id="rId6" /><Relationship Type="http://schemas.openxmlformats.org/officeDocument/2006/relationships/image" Target="/ppt/media/image30.png" Id="rId4" /><Relationship Type="http://schemas.openxmlformats.org/officeDocument/2006/relationships/hyperlink" Target="https://slowrevealgraphs.com/" TargetMode="External" Id="rId5" /></Relationships>
</file>

<file path=ppt/slides/_rels/slide33.xml.rels>&#65279;<?xml version="1.0" encoding="utf-8"?><Relationships xmlns="http://schemas.openxmlformats.org/package/2006/relationships"><Relationship Type="http://schemas.openxmlformats.org/officeDocument/2006/relationships/image" Target="/ppt/media/image32.png" Id="rId3" /><Relationship Type="http://schemas.openxmlformats.org/officeDocument/2006/relationships/notesSlide" Target="/ppt/notesSlides/notesSlide32.xml" Id="rId2" /><Relationship Type="http://schemas.openxmlformats.org/officeDocument/2006/relationships/slideLayout" Target="/ppt/slideLayouts/slideLayout4.xml" Id="rId1" /><Relationship Type="http://schemas.openxmlformats.org/officeDocument/2006/relationships/hyperlink" Target="https://www.nytimes.com/column/learning-whats-going-on-in-this-picture" TargetMode="External" Id="rId5" /><Relationship Type="http://schemas.openxmlformats.org/officeDocument/2006/relationships/hyperlink" Target="https://www.nytimes.com/column/whats-going-on-in-this-graph" TargetMode="External" Id="rId4" /></Relationships>
</file>

<file path=ppt/slides/_rels/slide34.xml.rels>&#65279;<?xml version="1.0" encoding="utf-8"?><Relationships xmlns="http://schemas.openxmlformats.org/package/2006/relationships"><Relationship Type="http://schemas.openxmlformats.org/officeDocument/2006/relationships/notesSlide" Target="/ppt/notesSlides/notesSlide33.xml" Id="rId2" /><Relationship Type="http://schemas.openxmlformats.org/officeDocument/2006/relationships/slideLayout" Target="/ppt/slideLayouts/slideLayout2.xml" Id="rId1" /></Relationships>
</file>

<file path=ppt/slides/_rels/slide35.xml.rels>&#65279;<?xml version="1.0" encoding="utf-8"?><Relationships xmlns="http://schemas.openxmlformats.org/package/2006/relationships"><Relationship Type="http://schemas.openxmlformats.org/officeDocument/2006/relationships/notesSlide" Target="/ppt/notesSlides/notesSlide34.xml" Id="rId2" /><Relationship Type="http://schemas.openxmlformats.org/officeDocument/2006/relationships/slideLayout" Target="/ppt/slideLayouts/slideLayout2.xml" Id="rId1" /></Relationships>
</file>

<file path=ppt/slides/_rels/slide36.xml.rels>&#65279;<?xml version="1.0" encoding="utf-8"?><Relationships xmlns="http://schemas.openxmlformats.org/package/2006/relationships"><Relationship Type="http://schemas.openxmlformats.org/officeDocument/2006/relationships/image" Target="/ppt/media/image33.jpeg" Id="rId3" /><Relationship Type="http://schemas.openxmlformats.org/officeDocument/2006/relationships/notesSlide" Target="/ppt/notesSlides/notesSlide35.xml" Id="rId2" /><Relationship Type="http://schemas.openxmlformats.org/officeDocument/2006/relationships/slideLayout" Target="/ppt/slideLayouts/slideLayout9.xml" Id="rId1" /></Relationships>
</file>

<file path=ppt/slides/_rels/slide37.xml.rels>&#65279;<?xml version="1.0" encoding="utf-8"?><Relationships xmlns="http://schemas.openxmlformats.org/package/2006/relationships"><Relationship Type="http://schemas.openxmlformats.org/officeDocument/2006/relationships/slideLayout" Target="/ppt/slideLayouts/slideLayout9.xml" Id="rId3" /><Relationship Type="http://schemas.openxmlformats.org/officeDocument/2006/relationships/image" Target="/ppt/media/image34.png" Id="rId5" /><Relationship Type="http://schemas.openxmlformats.org/officeDocument/2006/relationships/notesSlide" Target="/ppt/notesSlides/notesSlide36.xml" Id="rId4" /><Relationship Type="http://schemas.openxmlformats.org/officeDocument/2006/relationships/video" Target="/ppt/media/media1.mp4" Id="rId2" /><Relationship Type="http://schemas.microsoft.com/office/2007/relationships/media" Target="/ppt/media/media1.mp4" Id="rId1" /></Relationships>
</file>

<file path=ppt/slides/_rels/slide38.xml.rels>&#65279;<?xml version="1.0" encoding="utf-8"?><Relationships xmlns="http://schemas.openxmlformats.org/package/2006/relationships"><Relationship Type="http://schemas.openxmlformats.org/officeDocument/2006/relationships/image" Target="/ppt/media/image35.png" Id="rId3" /><Relationship Type="http://schemas.openxmlformats.org/officeDocument/2006/relationships/notesSlide" Target="/ppt/notesSlides/notesSlide37.xml" Id="rId2" /><Relationship Type="http://schemas.openxmlformats.org/officeDocument/2006/relationships/slideLayout" Target="/ppt/slideLayouts/slideLayout7.xml" Id="rId1" /></Relationships>
</file>

<file path=ppt/slides/_rels/slide39.xml.rels>&#65279;<?xml version="1.0" encoding="utf-8"?><Relationships xmlns="http://schemas.openxmlformats.org/package/2006/relationships"><Relationship Type="http://schemas.openxmlformats.org/officeDocument/2006/relationships/image" Target="/ppt/media/image36.JPG" Id="rId3" /><Relationship Type="http://schemas.openxmlformats.org/officeDocument/2006/relationships/notesSlide" Target="/ppt/notesSlides/notesSlide38.xml" Id="rId2" /><Relationship Type="http://schemas.openxmlformats.org/officeDocument/2006/relationships/slideLayout" Target="/ppt/slideLayouts/slideLayout2.xml" Id="rId1" /><Relationship Type="http://schemas.openxmlformats.org/officeDocument/2006/relationships/hyperlink" Target="https://www.carnegie.org/media/filer_public/9d/e2/9de20604-a055-42da-bc00-77da949b29d7/ccny_report_2010_writing.pdf" TargetMode="External" Id="rId4" /></Relationships>
</file>

<file path=ppt/slides/_rels/slide4.xml.rels>&#65279;<?xml version="1.0" encoding="utf-8"?><Relationships xmlns="http://schemas.openxmlformats.org/package/2006/relationships"><Relationship Type="http://schemas.openxmlformats.org/officeDocument/2006/relationships/image" Target="/ppt/media/image8.jpeg" Id="rId3" /><Relationship Type="http://schemas.openxmlformats.org/officeDocument/2006/relationships/notesSlide" Target="/ppt/notesSlides/notesSlide4.xml" Id="rId2" /><Relationship Type="http://schemas.openxmlformats.org/officeDocument/2006/relationships/slideLayout" Target="/ppt/slideLayouts/slideLayout2.xml" Id="rId1" /><Relationship Type="http://schemas.openxmlformats.org/officeDocument/2006/relationships/image" Target="/ppt/media/image9.jpeg" Id="rId5" /><Relationship Type="http://schemas.openxmlformats.org/officeDocument/2006/relationships/hyperlink" Target="https://positek.net/win10-autocorrect-frustration/" TargetMode="External" Id="rId6" /><Relationship Type="http://schemas.openxmlformats.org/officeDocument/2006/relationships/hyperlink" Target="https://ioanaradu.com/acte-aditionale-stres-agitatie-si-hr/" TargetMode="External" Id="rId4" /></Relationships>
</file>

<file path=ppt/slides/_rels/slide40.xml.rels>&#65279;<?xml version="1.0" encoding="utf-8"?><Relationships xmlns="http://schemas.openxmlformats.org/package/2006/relationships"><Relationship Type="http://schemas.openxmlformats.org/officeDocument/2006/relationships/notesSlide" Target="/ppt/notesSlides/notesSlide39.xml" Id="rId2" /><Relationship Type="http://schemas.openxmlformats.org/officeDocument/2006/relationships/slideLayout" Target="/ppt/slideLayouts/slideLayout3.xml" Id="rId1" /><Relationship Type="http://schemas.openxmlformats.org/officeDocument/2006/relationships/hyperlink" Target="http://bit.ly/multitaskingteachers" TargetMode="External" Id="rId3" /></Relationships>
</file>

<file path=ppt/slides/_rels/slide41.xml.rels>&#65279;<?xml version="1.0" encoding="utf-8"?><Relationships xmlns="http://schemas.openxmlformats.org/package/2006/relationships"><Relationship Type="http://schemas.openxmlformats.org/officeDocument/2006/relationships/image" Target="/ppt/media/image38.svg" Id="rId3" /><Relationship Type="http://schemas.openxmlformats.org/officeDocument/2006/relationships/image" Target="/ppt/media/image37.png" Id="rId2" /><Relationship Type="http://schemas.openxmlformats.org/officeDocument/2006/relationships/slideLayout" Target="/ppt/slideLayouts/slideLayout2.xml" Id="rId1" /><Relationship Type="http://schemas.openxmlformats.org/officeDocument/2006/relationships/image" Target="/ppt/media/image40.svg" Id="rId5" /><Relationship Type="http://schemas.openxmlformats.org/officeDocument/2006/relationships/image" Target="/ppt/media/image39.png" Id="rId4" /></Relationships>
</file>

<file path=ppt/slides/_rels/slide42.xml.rels>&#65279;<?xml version="1.0" encoding="utf-8"?><Relationships xmlns="http://schemas.openxmlformats.org/package/2006/relationships"><Relationship Type="http://schemas.openxmlformats.org/officeDocument/2006/relationships/image" Target="/ppt/media/image42.png" Id="rId3" /><Relationship Type="http://schemas.openxmlformats.org/officeDocument/2006/relationships/image" Target="/ppt/media/image40.svg" Id="rId7" /><Relationship Type="http://schemas.openxmlformats.org/officeDocument/2006/relationships/image" Target="/ppt/media/image41.png" Id="rId2" /><Relationship Type="http://schemas.openxmlformats.org/officeDocument/2006/relationships/slideLayout" Target="/ppt/slideLayouts/slideLayout9.xml" Id="rId1" /><Relationship Type="http://schemas.openxmlformats.org/officeDocument/2006/relationships/image" Target="/ppt/media/image39.png" Id="rId6" /><Relationship Type="http://schemas.openxmlformats.org/officeDocument/2006/relationships/image" Target="/ppt/media/image38.svg" Id="rId5" /><Relationship Type="http://schemas.openxmlformats.org/officeDocument/2006/relationships/image" Target="/ppt/media/image37.png" Id="rId4" /></Relationships>
</file>

<file path=ppt/slides/_rels/slide43.xml.rels>&#65279;<?xml version="1.0" encoding="utf-8"?><Relationships xmlns="http://schemas.openxmlformats.org/package/2006/relationships"><Relationship Type="http://schemas.openxmlformats.org/officeDocument/2006/relationships/notesSlide" Target="/ppt/notesSlides/notesSlide40.xml" Id="rId2" /><Relationship Type="http://schemas.openxmlformats.org/officeDocument/2006/relationships/slideLayout" Target="/ppt/slideLayouts/slideLayout3.xml" Id="rId1" /><Relationship Type="http://schemas.openxmlformats.org/officeDocument/2006/relationships/hyperlink" Target="mailto:anikerr@siue.edu" TargetMode="External" Id="rId3" /></Relationships>
</file>

<file path=ppt/slides/_rels/slide5.xml.rels>&#65279;<?xml version="1.0" encoding="utf-8"?><Relationships xmlns="http://schemas.openxmlformats.org/package/2006/relationships"><Relationship Type="http://schemas.openxmlformats.org/officeDocument/2006/relationships/notesSlide" Target="/ppt/notesSlides/notesSlide5.xml" Id="rId2" /><Relationship Type="http://schemas.openxmlformats.org/officeDocument/2006/relationships/slideLayout" Target="/ppt/slideLayouts/slideLayout2.xml" Id="rId1" /></Relationships>
</file>

<file path=ppt/slides/_rels/slide6.xml.rels>&#65279;<?xml version="1.0" encoding="utf-8"?><Relationships xmlns="http://schemas.openxmlformats.org/package/2006/relationships"><Relationship Type="http://schemas.openxmlformats.org/officeDocument/2006/relationships/notesSlide" Target="/ppt/notesSlides/notesSlide6.xml" Id="rId2" /><Relationship Type="http://schemas.openxmlformats.org/officeDocument/2006/relationships/slideLayout" Target="/ppt/slideLayouts/slideLayout4.xml" Id="rId1" /><Relationship Type="http://schemas.openxmlformats.org/officeDocument/2006/relationships/hyperlink" Target="http://www.apa.org/" TargetMode="External" Id="rId3" /><Relationship Type="http://schemas.openxmlformats.org/officeDocument/2006/relationships/hyperlink" Target="http://www.fortune.com/" TargetMode="External" Id="rId5" /><Relationship Type="http://schemas.openxmlformats.org/officeDocument/2006/relationships/hyperlink" Target="http://news.stanford.edu/news/2009/august24/multitask-research-study-082409.html" TargetMode="External" Id="rId4" /></Relationships>
</file>

<file path=ppt/slides/_rels/slide7.xml.rels>&#65279;<?xml version="1.0" encoding="utf-8"?><Relationships xmlns="http://schemas.openxmlformats.org/package/2006/relationships"><Relationship Type="http://schemas.openxmlformats.org/officeDocument/2006/relationships/notesSlide" Target="/ppt/notesSlides/notesSlide7.xml" Id="rId3" /><Relationship Type="http://schemas.openxmlformats.org/officeDocument/2006/relationships/slideLayout" Target="/ppt/slideLayouts/slideLayout2.xml" Id="rId2" /><Relationship Type="http://schemas.openxmlformats.org/officeDocument/2006/relationships/image" Target="/ppt/media/image10.jpeg" Id="rId4" /><Relationship Type="http://schemas.openxmlformats.org/officeDocument/2006/relationships/video" Target="https://www.youtube.com/embed/5eQyfirx2HA?feature=oembed" TargetMode="External" Id="rId1" /></Relationships>
</file>

<file path=ppt/slides/_rels/slide8.xml.rels>&#65279;<?xml version="1.0" encoding="utf-8"?><Relationships xmlns="http://schemas.openxmlformats.org/package/2006/relationships"><Relationship Type="http://schemas.openxmlformats.org/officeDocument/2006/relationships/notesSlide" Target="/ppt/notesSlides/notesSlide8.xml" Id="rId2" /><Relationship Type="http://schemas.openxmlformats.org/officeDocument/2006/relationships/slideLayout" Target="/ppt/slideLayouts/slideLayout2.xml" Id="rId1" /></Relationships>
</file>

<file path=ppt/slides/_rels/slide9.xml.rels>&#65279;<?xml version="1.0" encoding="utf-8"?><Relationships xmlns="http://schemas.openxmlformats.org/package/2006/relationships"><Relationship Type="http://schemas.openxmlformats.org/officeDocument/2006/relationships/diagramData" Target="/ppt/diagrams/data1.xml" Id="rId3" /><Relationship Type="http://schemas.microsoft.com/office/2007/relationships/diagramDrawing" Target="/ppt/diagrams/drawing1.xml" Id="rId7" /><Relationship Type="http://schemas.openxmlformats.org/officeDocument/2006/relationships/notesSlide" Target="/ppt/notesSlides/notesSlide9.xml" Id="rId2" /><Relationship Type="http://schemas.openxmlformats.org/officeDocument/2006/relationships/slideLayout" Target="/ppt/slideLayouts/slideLayout2.xml" Id="rId1" /><Relationship Type="http://schemas.openxmlformats.org/officeDocument/2006/relationships/diagramColors" Target="/ppt/diagrams/colors1.xml" Id="rId6" /><Relationship Type="http://schemas.openxmlformats.org/officeDocument/2006/relationships/diagramQuickStyle" Target="/ppt/diagrams/quickStyle1.xml" Id="rId5" /><Relationship Type="http://schemas.openxmlformats.org/officeDocument/2006/relationships/diagramLayout" Target="/ppt/diagrams/layout1.xml" Id="rId4"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E0C0E29-0064-B0EC-394D-76A8949824C8}"/>
              </a:ext>
            </a:extLst>
          </p:cNvPr>
          <p:cNvSpPr>
            <a:spLocks noGrp="1"/>
          </p:cNvSpPr>
          <p:nvPr>
            <p:ph type="subTitle" idx="1"/>
          </p:nvPr>
        </p:nvSpPr>
        <p:spPr>
          <a:xfrm>
            <a:off x="656161" y="4582404"/>
            <a:ext cx="10879667" cy="464249"/>
          </a:xfrm>
        </p:spPr>
        <p:txBody>
          <a:bodyPr/>
          <a:lstStyle/>
          <a:p>
            <a:pPr>
              <a:spcBef>
                <a:spcPts val="0"/>
              </a:spcBef>
            </a:pPr>
            <a:r>
              <a:rPr lang="en-US" sz="3600" dirty="0">
                <a:solidFill>
                  <a:schemeClr val="bg2">
                    <a:lumMod val="95000"/>
                  </a:schemeClr>
                </a:solidFill>
                <a:ea typeface="Calibri"/>
                <a:cs typeface="Calibri"/>
              </a:rPr>
              <a:t>Anita Kerr - </a:t>
            </a:r>
            <a:r>
              <a:rPr lang="en-US" sz="2800" dirty="0">
                <a:solidFill>
                  <a:schemeClr val="bg2">
                    <a:lumMod val="95000"/>
                  </a:schemeClr>
                </a:solidFill>
                <a:ea typeface="Calibri"/>
                <a:cs typeface="Calibri"/>
              </a:rPr>
              <a:t>Illinois Professional Development Network</a:t>
            </a:r>
          </a:p>
          <a:p>
            <a:endParaRPr lang="en-US" dirty="0">
              <a:ea typeface="Calibri"/>
              <a:cs typeface="Calibri"/>
            </a:endParaRPr>
          </a:p>
        </p:txBody>
      </p:sp>
      <p:sp>
        <p:nvSpPr>
          <p:cNvPr id="3" name="Text Placeholder 2">
            <a:extLst>
              <a:ext uri="{FF2B5EF4-FFF2-40B4-BE49-F238E27FC236}">
                <a16:creationId xmlns:a16="http://schemas.microsoft.com/office/drawing/2014/main" id="{1151269D-3132-7FFF-FE79-F67064984D03}"/>
              </a:ext>
            </a:extLst>
          </p:cNvPr>
          <p:cNvSpPr>
            <a:spLocks noGrp="1"/>
          </p:cNvSpPr>
          <p:nvPr>
            <p:ph type="body" sz="quarter" idx="10"/>
          </p:nvPr>
        </p:nvSpPr>
        <p:spPr>
          <a:xfrm>
            <a:off x="656162" y="2961621"/>
            <a:ext cx="10879667" cy="1489459"/>
          </a:xfrm>
        </p:spPr>
        <p:txBody>
          <a:bodyPr>
            <a:noAutofit/>
          </a:bodyPr>
          <a:lstStyle/>
          <a:p>
            <a:r>
              <a:rPr lang="en-US" sz="5800" dirty="0">
                <a:solidFill>
                  <a:schemeClr val="bg2">
                    <a:lumMod val="95000"/>
                  </a:schemeClr>
                </a:solidFill>
                <a:latin typeface="Calibri"/>
                <a:ea typeface="Calibri"/>
                <a:cs typeface="Calibri"/>
              </a:rPr>
              <a:t>Multidisciplinary Instruction: How To Maximize Your Teaching Time</a:t>
            </a:r>
            <a:endParaRPr lang="en-US" sz="5800">
              <a:solidFill>
                <a:schemeClr val="bg2">
                  <a:lumMod val="95000"/>
                </a:schemeClr>
              </a:solidFill>
            </a:endParaRPr>
          </a:p>
        </p:txBody>
      </p:sp>
      <p:sp>
        <p:nvSpPr>
          <p:cNvPr id="5" name="TextBox 3">
            <a:extLst>
              <a:ext uri="{FF2B5EF4-FFF2-40B4-BE49-F238E27FC236}">
                <a16:creationId xmlns:a16="http://schemas.microsoft.com/office/drawing/2014/main" id="{79871222-9E2E-4716-A8EF-3ABB90124BE6}"/>
              </a:ext>
            </a:extLst>
          </p:cNvPr>
          <p:cNvSpPr txBox="1"/>
          <p:nvPr/>
        </p:nvSpPr>
        <p:spPr>
          <a:xfrm>
            <a:off x="7548712" y="6189468"/>
            <a:ext cx="4565821"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800" dirty="0">
                <a:latin typeface="Arial"/>
                <a:ea typeface="Calibri Light"/>
                <a:cs typeface="Calibri Light"/>
              </a:rPr>
              <a:t>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are registered trademarks of the American Council on Education (“ACE”). They may not be used or reproduced without the express written permission of ACE or GED Testing Service LLC. The 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brands are administered by GED Testing Service LLC under license from ACE.</a:t>
            </a:r>
            <a:endParaRPr lang="en-US" sz="800" dirty="0">
              <a:latin typeface="Calibri"/>
              <a:ea typeface="Calibri"/>
              <a:cs typeface="Calibri Light"/>
            </a:endParaRPr>
          </a:p>
        </p:txBody>
      </p:sp>
    </p:spTree>
    <p:extLst>
      <p:ext uri="{BB962C8B-B14F-4D97-AF65-F5344CB8AC3E}">
        <p14:creationId xmlns:p14="http://schemas.microsoft.com/office/powerpoint/2010/main" val="4083366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628" y="466343"/>
            <a:ext cx="11806478" cy="768160"/>
          </a:xfrm>
        </p:spPr>
        <p:txBody>
          <a:bodyPr>
            <a:noAutofit/>
          </a:bodyPr>
          <a:lstStyle/>
          <a:p>
            <a:r>
              <a:rPr lang="en-US" sz="3400" dirty="0">
                <a:ea typeface="Calibri"/>
                <a:cs typeface="Calibri"/>
              </a:rPr>
              <a:t>Adult Education textbooks often lend themselves to silo approach</a:t>
            </a:r>
            <a:endParaRPr lang="en-US" sz="3400">
              <a:ea typeface="Calibri"/>
              <a:cs typeface="Calibri"/>
            </a:endParaRPr>
          </a:p>
        </p:txBody>
      </p:sp>
      <p:pic>
        <p:nvPicPr>
          <p:cNvPr id="4" name="Content Placeholder 3" descr="A close-up of a book table of contents&#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9934" y="1222408"/>
            <a:ext cx="5833696" cy="5635593"/>
          </a:xfrm>
        </p:spPr>
      </p:pic>
      <p:pic>
        <p:nvPicPr>
          <p:cNvPr id="5" name="Picture 4" descr="book table of contents with page numbe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2583" y="1222407"/>
            <a:ext cx="5326435" cy="5635593"/>
          </a:xfrm>
          <a:prstGeom prst="rect">
            <a:avLst/>
          </a:prstGeom>
        </p:spPr>
      </p:pic>
      <p:pic>
        <p:nvPicPr>
          <p:cNvPr id="6" name="Picture 5" descr="book table of contents">
            <a:extLst>
              <a:ext uri="{FF2B5EF4-FFF2-40B4-BE49-F238E27FC236}">
                <a16:creationId xmlns:a16="http://schemas.microsoft.com/office/drawing/2014/main" id="{B619C3B3-98D5-F87B-B21F-8610B678476A}"/>
              </a:ext>
            </a:extLst>
          </p:cNvPr>
          <p:cNvPicPr>
            <a:picLocks noChangeAspect="1"/>
          </p:cNvPicPr>
          <p:nvPr/>
        </p:nvPicPr>
        <p:blipFill>
          <a:blip r:embed="rId5">
            <a:duotone>
              <a:prstClr val="black"/>
              <a:schemeClr val="accent1">
                <a:tint val="45000"/>
                <a:satMod val="400000"/>
              </a:schemeClr>
            </a:duotone>
          </a:blip>
          <a:stretch>
            <a:fillRect/>
          </a:stretch>
        </p:blipFill>
        <p:spPr>
          <a:xfrm>
            <a:off x="0" y="1222405"/>
            <a:ext cx="12130599" cy="5635593"/>
          </a:xfrm>
          <a:prstGeom prst="rect">
            <a:avLst/>
          </a:prstGeom>
          <a:ln w="57150">
            <a:solidFill>
              <a:srgbClr val="FFC000"/>
            </a:solidFill>
          </a:ln>
        </p:spPr>
      </p:pic>
    </p:spTree>
    <p:extLst>
      <p:ext uri="{BB962C8B-B14F-4D97-AF65-F5344CB8AC3E}">
        <p14:creationId xmlns:p14="http://schemas.microsoft.com/office/powerpoint/2010/main" val="4113721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01" y="466343"/>
            <a:ext cx="10544537" cy="1362113"/>
          </a:xfrm>
        </p:spPr>
        <p:txBody>
          <a:bodyPr>
            <a:normAutofit fontScale="90000"/>
          </a:bodyPr>
          <a:lstStyle/>
          <a:p>
            <a:r>
              <a:rPr lang="en-US" sz="4800" dirty="0"/>
              <a:t>A better approach to maximize your time…</a:t>
            </a:r>
            <a:endParaRPr lang="en-US" sz="4400" dirty="0"/>
          </a:p>
        </p:txBody>
      </p:sp>
      <p:graphicFrame>
        <p:nvGraphicFramePr>
          <p:cNvPr id="4" name="Content Placeholder 3" descr="Graphic showing different categories of learning and skills, organized by theme or concept"/>
          <p:cNvGraphicFramePr>
            <a:graphicFrameLocks noGrp="1"/>
          </p:cNvGraphicFramePr>
          <p:nvPr>
            <p:ph idx="1"/>
            <p:extLst>
              <p:ext uri="{D42A27DB-BD31-4B8C-83A1-F6EECF244321}">
                <p14:modId xmlns:p14="http://schemas.microsoft.com/office/powerpoint/2010/main" val="3963324216"/>
              </p:ext>
            </p:extLst>
          </p:nvPr>
        </p:nvGraphicFramePr>
        <p:xfrm>
          <a:off x="1279525" y="2190750"/>
          <a:ext cx="9629775" cy="3986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6528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9214C-A165-9985-AAF4-773A93B6508B}"/>
              </a:ext>
            </a:extLst>
          </p:cNvPr>
          <p:cNvSpPr>
            <a:spLocks noGrp="1"/>
          </p:cNvSpPr>
          <p:nvPr>
            <p:ph type="title"/>
          </p:nvPr>
        </p:nvSpPr>
        <p:spPr/>
        <p:txBody>
          <a:bodyPr>
            <a:normAutofit/>
          </a:bodyPr>
          <a:lstStyle/>
          <a:p>
            <a:r>
              <a:rPr lang="en-US" sz="4000" dirty="0">
                <a:ea typeface="Calibri"/>
                <a:cs typeface="Calibri"/>
              </a:rPr>
              <a:t>Benefits of a Multidisciplinary Approach </a:t>
            </a:r>
          </a:p>
        </p:txBody>
      </p:sp>
      <p:sp>
        <p:nvSpPr>
          <p:cNvPr id="3" name="Content Placeholder 2">
            <a:extLst>
              <a:ext uri="{FF2B5EF4-FFF2-40B4-BE49-F238E27FC236}">
                <a16:creationId xmlns:a16="http://schemas.microsoft.com/office/drawing/2014/main" id="{6779FB7F-BEED-9383-EA2F-8D8095C81C7D}"/>
              </a:ext>
            </a:extLst>
          </p:cNvPr>
          <p:cNvSpPr>
            <a:spLocks noGrp="1"/>
          </p:cNvSpPr>
          <p:nvPr>
            <p:ph idx="1"/>
          </p:nvPr>
        </p:nvSpPr>
        <p:spPr>
          <a:xfrm>
            <a:off x="1043354" y="2190749"/>
            <a:ext cx="9865438" cy="4467959"/>
          </a:xfrm>
        </p:spPr>
        <p:txBody>
          <a:bodyPr vert="horz" lIns="91440" tIns="45720" rIns="91440" bIns="45720" rtlCol="0" anchor="t">
            <a:normAutofit fontScale="92500" lnSpcReduction="10000"/>
          </a:bodyPr>
          <a:lstStyle/>
          <a:p>
            <a:pPr>
              <a:lnSpc>
                <a:spcPct val="120000"/>
              </a:lnSpc>
              <a:spcBef>
                <a:spcPts val="0"/>
              </a:spcBef>
            </a:pPr>
            <a:r>
              <a:rPr lang="en-US" sz="3300" b="1" dirty="0">
                <a:ea typeface="Calibri"/>
                <a:cs typeface="Calibri"/>
              </a:rPr>
              <a:t>Connections</a:t>
            </a:r>
            <a:r>
              <a:rPr lang="en-US" sz="3300" dirty="0">
                <a:ea typeface="Calibri"/>
                <a:cs typeface="Calibri"/>
              </a:rPr>
              <a:t> – Show subjects as connected rather than separated to make meaningful connections. </a:t>
            </a:r>
            <a:endParaRPr lang="en-US" sz="3300" dirty="0">
              <a:solidFill>
                <a:srgbClr val="444444"/>
              </a:solidFill>
              <a:ea typeface="Calibri"/>
              <a:cs typeface="Calibri"/>
            </a:endParaRPr>
          </a:p>
          <a:p>
            <a:pPr>
              <a:lnSpc>
                <a:spcPct val="120000"/>
              </a:lnSpc>
              <a:spcBef>
                <a:spcPts val="0"/>
              </a:spcBef>
            </a:pPr>
            <a:r>
              <a:rPr lang="en-US" sz="3300" b="1" dirty="0">
                <a:ea typeface="Calibri"/>
                <a:cs typeface="Calibri"/>
              </a:rPr>
              <a:t>Quality Time on Task</a:t>
            </a:r>
            <a:r>
              <a:rPr lang="en-US" sz="3300" dirty="0">
                <a:ea typeface="Calibri"/>
                <a:cs typeface="Calibri"/>
              </a:rPr>
              <a:t> – Use time more efficiently.</a:t>
            </a:r>
            <a:endParaRPr lang="en-US" sz="3300" dirty="0">
              <a:solidFill>
                <a:srgbClr val="444444"/>
              </a:solidFill>
              <a:ea typeface="Calibri"/>
              <a:cs typeface="Calibri"/>
            </a:endParaRPr>
          </a:p>
          <a:p>
            <a:pPr>
              <a:lnSpc>
                <a:spcPct val="120000"/>
              </a:lnSpc>
              <a:spcBef>
                <a:spcPts val="0"/>
              </a:spcBef>
            </a:pPr>
            <a:r>
              <a:rPr lang="en-US" sz="3300" b="1" dirty="0">
                <a:ea typeface="Calibri"/>
                <a:cs typeface="Calibri"/>
              </a:rPr>
              <a:t>Communication</a:t>
            </a:r>
            <a:r>
              <a:rPr lang="en-US" sz="3300" dirty="0">
                <a:ea typeface="Calibri"/>
                <a:cs typeface="Calibri"/>
              </a:rPr>
              <a:t> – Active exploration of a theme promotes dialog, which develops speaking and listening skills.</a:t>
            </a:r>
            <a:endParaRPr lang="en-US" sz="3300" dirty="0">
              <a:solidFill>
                <a:srgbClr val="444444"/>
              </a:solidFill>
              <a:ea typeface="Calibri"/>
              <a:cs typeface="Calibri"/>
            </a:endParaRPr>
          </a:p>
          <a:p>
            <a:pPr>
              <a:lnSpc>
                <a:spcPct val="120000"/>
              </a:lnSpc>
              <a:spcBef>
                <a:spcPts val="0"/>
              </a:spcBef>
            </a:pPr>
            <a:r>
              <a:rPr lang="en-US" sz="3300" b="1" dirty="0">
                <a:ea typeface="Calibri"/>
                <a:cs typeface="Calibri"/>
              </a:rPr>
              <a:t>Authenticity</a:t>
            </a:r>
            <a:r>
              <a:rPr lang="en-US" sz="3300" dirty="0">
                <a:ea typeface="Calibri"/>
                <a:cs typeface="Calibri"/>
              </a:rPr>
              <a:t> – Cross-curricular = realistic</a:t>
            </a:r>
            <a:r>
              <a:rPr lang="en-US" sz="3300" b="1" dirty="0">
                <a:ea typeface="Calibri"/>
                <a:cs typeface="Calibri"/>
              </a:rPr>
              <a:t> </a:t>
            </a:r>
            <a:r>
              <a:rPr lang="en-US" sz="3300" dirty="0">
                <a:ea typeface="Calibri"/>
                <a:cs typeface="Calibri"/>
              </a:rPr>
              <a:t>learning (not isolated and segmented). This is more like real-world problem solving! </a:t>
            </a:r>
            <a:endParaRPr lang="en-US" sz="3300" dirty="0">
              <a:solidFill>
                <a:srgbClr val="444444"/>
              </a:solidFill>
              <a:ea typeface="Calibri"/>
              <a:cs typeface="Calibri"/>
            </a:endParaRPr>
          </a:p>
        </p:txBody>
      </p:sp>
    </p:spTree>
    <p:extLst>
      <p:ext uri="{BB962C8B-B14F-4D97-AF65-F5344CB8AC3E}">
        <p14:creationId xmlns:p14="http://schemas.microsoft.com/office/powerpoint/2010/main" val="1547266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5FE2D2-87C3-9F57-AD46-6D01F74EA610}"/>
              </a:ext>
            </a:extLst>
          </p:cNvPr>
          <p:cNvSpPr>
            <a:spLocks noGrp="1"/>
          </p:cNvSpPr>
          <p:nvPr>
            <p:ph type="title"/>
          </p:nvPr>
        </p:nvSpPr>
        <p:spPr>
          <a:xfrm>
            <a:off x="390293" y="589006"/>
            <a:ext cx="11206975" cy="1362113"/>
          </a:xfrm>
        </p:spPr>
        <p:txBody>
          <a:bodyPr anchor="ctr">
            <a:normAutofit/>
          </a:bodyPr>
          <a:lstStyle/>
          <a:p>
            <a:r>
              <a:rPr lang="en-US" sz="4800" dirty="0"/>
              <a:t>Does a lot of this sound familiar? </a:t>
            </a:r>
            <a:br>
              <a:rPr lang="en-US" sz="3600" dirty="0"/>
            </a:br>
            <a:endParaRPr lang="en-US" sz="3600" b="1">
              <a:ea typeface="Calibri"/>
              <a:cs typeface="Calibri"/>
            </a:endParaRPr>
          </a:p>
        </p:txBody>
      </p:sp>
      <p:pic>
        <p:nvPicPr>
          <p:cNvPr id="7" name="Picture Placeholder 6" descr="A person wearing glasses and a suit">
            <a:extLst>
              <a:ext uri="{FF2B5EF4-FFF2-40B4-BE49-F238E27FC236}">
                <a16:creationId xmlns:a16="http://schemas.microsoft.com/office/drawing/2014/main" id="{CEB4A846-1428-4C03-F98E-9D87AF134A9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8089" r="2" b="18313"/>
          <a:stretch/>
        </p:blipFill>
        <p:spPr>
          <a:xfrm>
            <a:off x="3957454" y="2616404"/>
            <a:ext cx="7906721" cy="3273349"/>
          </a:xfrm>
          <a:noFill/>
        </p:spPr>
      </p:pic>
      <p:sp>
        <p:nvSpPr>
          <p:cNvPr id="8" name="TextBox 7">
            <a:extLst>
              <a:ext uri="{FF2B5EF4-FFF2-40B4-BE49-F238E27FC236}">
                <a16:creationId xmlns:a16="http://schemas.microsoft.com/office/drawing/2014/main" id="{19DDBB31-E73C-8687-016C-84D517F99244}"/>
              </a:ext>
            </a:extLst>
          </p:cNvPr>
          <p:cNvSpPr txBox="1"/>
          <p:nvPr/>
        </p:nvSpPr>
        <p:spPr>
          <a:xfrm>
            <a:off x="213755" y="2960416"/>
            <a:ext cx="3598224" cy="1754326"/>
          </a:xfrm>
          <a:prstGeom prst="rect">
            <a:avLst/>
          </a:prstGeom>
          <a:noFill/>
        </p:spPr>
        <p:txBody>
          <a:bodyPr wrap="square" rtlCol="0">
            <a:spAutoFit/>
          </a:bodyPr>
          <a:lstStyle/>
          <a:p>
            <a:r>
              <a:rPr lang="en-US" sz="5400" b="1" dirty="0"/>
              <a:t>YES! It’s andragogy!</a:t>
            </a:r>
            <a:endParaRPr lang="en-US" sz="5400" dirty="0"/>
          </a:p>
        </p:txBody>
      </p:sp>
    </p:spTree>
    <p:extLst>
      <p:ext uri="{BB962C8B-B14F-4D97-AF65-F5344CB8AC3E}">
        <p14:creationId xmlns:p14="http://schemas.microsoft.com/office/powerpoint/2010/main" val="116396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06E36A-EF44-EAAF-2177-A5FCFD462A64}"/>
              </a:ext>
            </a:extLst>
          </p:cNvPr>
          <p:cNvSpPr>
            <a:spLocks noGrp="1"/>
          </p:cNvSpPr>
          <p:nvPr>
            <p:ph type="title"/>
          </p:nvPr>
        </p:nvSpPr>
        <p:spPr/>
        <p:txBody>
          <a:bodyPr>
            <a:normAutofit/>
          </a:bodyPr>
          <a:lstStyle/>
          <a:p>
            <a:r>
              <a:rPr lang="en-US" sz="4400" dirty="0"/>
              <a:t>What does Adult Learning Theory tell us?</a:t>
            </a:r>
            <a:endParaRPr lang="en-US" sz="4400" dirty="0">
              <a:ea typeface="Calibri"/>
              <a:cs typeface="Calibri"/>
            </a:endParaRPr>
          </a:p>
        </p:txBody>
      </p:sp>
      <p:sp>
        <p:nvSpPr>
          <p:cNvPr id="5" name="Content Placeholder 4">
            <a:extLst>
              <a:ext uri="{FF2B5EF4-FFF2-40B4-BE49-F238E27FC236}">
                <a16:creationId xmlns:a16="http://schemas.microsoft.com/office/drawing/2014/main" id="{208AE409-26FF-6A96-43B0-B05E85178B80}"/>
              </a:ext>
            </a:extLst>
          </p:cNvPr>
          <p:cNvSpPr>
            <a:spLocks noGrp="1"/>
          </p:cNvSpPr>
          <p:nvPr>
            <p:ph idx="1"/>
          </p:nvPr>
        </p:nvSpPr>
        <p:spPr>
          <a:xfrm>
            <a:off x="914400" y="1965960"/>
            <a:ext cx="10218419" cy="4892040"/>
          </a:xfrm>
        </p:spPr>
        <p:txBody>
          <a:bodyPr vert="horz" lIns="91440" tIns="45720" rIns="91440" bIns="45720" rtlCol="0" anchor="t">
            <a:noAutofit/>
          </a:bodyPr>
          <a:lstStyle/>
          <a:p>
            <a:r>
              <a:rPr lang="en-US" sz="3100" dirty="0"/>
              <a:t>Since adults are </a:t>
            </a:r>
            <a:r>
              <a:rPr lang="en-US" sz="3100" b="1" dirty="0"/>
              <a:t>self-directed</a:t>
            </a:r>
            <a:r>
              <a:rPr lang="en-US" sz="3100" dirty="0"/>
              <a:t>, they should have a say in the content and process of their learning.</a:t>
            </a:r>
          </a:p>
          <a:p>
            <a:r>
              <a:rPr lang="en-US" sz="3100" b="0" i="0" dirty="0">
                <a:solidFill>
                  <a:srgbClr val="3E3829"/>
                </a:solidFill>
                <a:effectLst/>
                <a:latin typeface="Calibri"/>
                <a:ea typeface="Calibri"/>
                <a:cs typeface="Calibri"/>
              </a:rPr>
              <a:t>Because adults have so much experience to draw from, their learning should </a:t>
            </a:r>
            <a:r>
              <a:rPr lang="en-US" sz="3100" b="1" i="0" dirty="0">
                <a:solidFill>
                  <a:srgbClr val="3E3829"/>
                </a:solidFill>
                <a:effectLst/>
                <a:latin typeface="Calibri"/>
                <a:ea typeface="Calibri"/>
                <a:cs typeface="Calibri"/>
              </a:rPr>
              <a:t>connect to what they have already learned</a:t>
            </a:r>
            <a:r>
              <a:rPr lang="en-US" sz="3100" b="0" i="0" dirty="0">
                <a:solidFill>
                  <a:srgbClr val="3E3829"/>
                </a:solidFill>
                <a:effectLst/>
                <a:latin typeface="Calibri"/>
                <a:ea typeface="Calibri"/>
                <a:cs typeface="Calibri"/>
              </a:rPr>
              <a:t>.</a:t>
            </a:r>
          </a:p>
          <a:p>
            <a:r>
              <a:rPr lang="en-US" sz="3100" b="0" i="0" dirty="0">
                <a:solidFill>
                  <a:srgbClr val="3E3829"/>
                </a:solidFill>
                <a:effectLst/>
                <a:latin typeface="Calibri"/>
                <a:ea typeface="Calibri"/>
                <a:cs typeface="Calibri"/>
              </a:rPr>
              <a:t>Since adults are looking for </a:t>
            </a:r>
            <a:r>
              <a:rPr lang="en-US" sz="3100" b="1" i="0" dirty="0">
                <a:solidFill>
                  <a:srgbClr val="3E3829"/>
                </a:solidFill>
                <a:effectLst/>
                <a:latin typeface="Calibri"/>
                <a:ea typeface="Calibri"/>
                <a:cs typeface="Calibri"/>
              </a:rPr>
              <a:t>practical learning</a:t>
            </a:r>
            <a:r>
              <a:rPr lang="en-US" sz="3100" b="0" i="0" dirty="0">
                <a:solidFill>
                  <a:srgbClr val="3E3829"/>
                </a:solidFill>
                <a:effectLst/>
                <a:latin typeface="Calibri"/>
                <a:ea typeface="Calibri"/>
                <a:cs typeface="Calibri"/>
              </a:rPr>
              <a:t>, content should </a:t>
            </a:r>
            <a:r>
              <a:rPr lang="en-US" sz="3100" b="1" i="0" dirty="0">
                <a:solidFill>
                  <a:srgbClr val="3E3829"/>
                </a:solidFill>
                <a:effectLst/>
                <a:latin typeface="Calibri"/>
                <a:ea typeface="Calibri"/>
                <a:cs typeface="Calibri"/>
              </a:rPr>
              <a:t>be relevant to their academic, work, &amp; personal goals</a:t>
            </a:r>
            <a:r>
              <a:rPr lang="en-US" sz="3100" b="0" i="0" dirty="0">
                <a:solidFill>
                  <a:srgbClr val="3E3829"/>
                </a:solidFill>
                <a:effectLst/>
                <a:latin typeface="Calibri"/>
                <a:ea typeface="Calibri"/>
                <a:cs typeface="Calibri"/>
              </a:rPr>
              <a:t>.</a:t>
            </a:r>
          </a:p>
          <a:p>
            <a:r>
              <a:rPr lang="en-US" sz="3100" b="0" i="0" dirty="0">
                <a:solidFill>
                  <a:srgbClr val="3E3829"/>
                </a:solidFill>
                <a:effectLst/>
                <a:latin typeface="Calibri"/>
                <a:ea typeface="Calibri"/>
                <a:cs typeface="Calibri"/>
              </a:rPr>
              <a:t>Learning should center on </a:t>
            </a:r>
            <a:r>
              <a:rPr lang="en-US" sz="3100" b="1" i="0" dirty="0">
                <a:solidFill>
                  <a:srgbClr val="3E3829"/>
                </a:solidFill>
                <a:effectLst/>
                <a:latin typeface="Calibri"/>
                <a:ea typeface="Calibri"/>
                <a:cs typeface="Calibri"/>
              </a:rPr>
              <a:t>solving problems </a:t>
            </a:r>
            <a:r>
              <a:rPr lang="en-US" sz="3100" b="0" i="0" dirty="0">
                <a:solidFill>
                  <a:srgbClr val="3E3829"/>
                </a:solidFill>
                <a:effectLst/>
                <a:latin typeface="Calibri"/>
                <a:ea typeface="Calibri"/>
                <a:cs typeface="Calibri"/>
              </a:rPr>
              <a:t>instead of memorizing content.</a:t>
            </a:r>
          </a:p>
        </p:txBody>
      </p:sp>
    </p:spTree>
    <p:extLst>
      <p:ext uri="{BB962C8B-B14F-4D97-AF65-F5344CB8AC3E}">
        <p14:creationId xmlns:p14="http://schemas.microsoft.com/office/powerpoint/2010/main" val="112952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015" y="466343"/>
            <a:ext cx="11251580" cy="1362113"/>
          </a:xfrm>
        </p:spPr>
        <p:txBody>
          <a:bodyPr>
            <a:noAutofit/>
          </a:bodyPr>
          <a:lstStyle/>
          <a:p>
            <a:r>
              <a:rPr lang="en-US" sz="4400" dirty="0"/>
              <a:t>The College and Career Readiness Standards</a:t>
            </a:r>
            <a:endParaRPr lang="en-US" sz="4400" dirty="0">
              <a:cs typeface="Calibri"/>
            </a:endParaRPr>
          </a:p>
        </p:txBody>
      </p:sp>
      <p:sp>
        <p:nvSpPr>
          <p:cNvPr id="3" name="Text Placeholder 2"/>
          <p:cNvSpPr>
            <a:spLocks noGrp="1"/>
          </p:cNvSpPr>
          <p:nvPr>
            <p:ph type="body" sz="half" idx="2"/>
          </p:nvPr>
        </p:nvSpPr>
        <p:spPr>
          <a:xfrm>
            <a:off x="368968" y="2213811"/>
            <a:ext cx="4757725" cy="4184999"/>
          </a:xfrm>
        </p:spPr>
        <p:txBody>
          <a:bodyPr vert="horz" lIns="91440" tIns="45720" rIns="91440" bIns="45720" rtlCol="0" anchor="t">
            <a:normAutofit/>
          </a:bodyPr>
          <a:lstStyle/>
          <a:p>
            <a:pPr algn="ctr"/>
            <a:r>
              <a:rPr lang="en-US" sz="3200" dirty="0"/>
              <a:t>The CCR Standards are a great foundation on which to build multidisciplinary lessons.</a:t>
            </a:r>
          </a:p>
          <a:p>
            <a:pPr algn="ctr"/>
            <a:r>
              <a:rPr lang="en-US" sz="3200" i="1" dirty="0">
                <a:cs typeface="Calibri" panose="020F0502020204030204"/>
              </a:rPr>
              <a:t>Do you have a copy? </a:t>
            </a:r>
          </a:p>
          <a:p>
            <a:pPr algn="ctr"/>
            <a:r>
              <a:rPr lang="en-US" sz="3200" i="1" dirty="0">
                <a:cs typeface="Calibri" panose="020F0502020204030204"/>
              </a:rPr>
              <a:t>Do you have it </a:t>
            </a:r>
            <a:r>
              <a:rPr lang="en-US" sz="3200" i="1" dirty="0">
                <a:cs typeface="Calibri" panose="020F0502020204030204"/>
                <a:hlinkClick r:id="rId3"/>
              </a:rPr>
              <a:t>bookmarked</a:t>
            </a:r>
            <a:r>
              <a:rPr lang="en-US" sz="3200" i="1" dirty="0">
                <a:cs typeface="Calibri" panose="020F0502020204030204"/>
              </a:rPr>
              <a:t> on your computer?</a:t>
            </a:r>
            <a:endParaRPr lang="en-US" sz="3200" i="1" dirty="0">
              <a:ea typeface="Calibri"/>
              <a:cs typeface="Calibri" panose="020F0502020204030204"/>
            </a:endParaRPr>
          </a:p>
          <a:p>
            <a:endParaRPr lang="en-US" dirty="0">
              <a:cs typeface="Calibri" panose="020F0502020204030204"/>
            </a:endParaRPr>
          </a:p>
        </p:txBody>
      </p:sp>
      <p:pic>
        <p:nvPicPr>
          <p:cNvPr id="1026" name="Picture 2" descr="College and Career Readiness Standards for Adult Education">
            <a:extLst>
              <a:ext uri="{FF2B5EF4-FFF2-40B4-BE49-F238E27FC236}">
                <a16:creationId xmlns:a16="http://schemas.microsoft.com/office/drawing/2014/main" id="{F9B24B69-370E-94DF-E29C-84925B1405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8498" y="1982177"/>
            <a:ext cx="3683459" cy="4762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066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134" y="466343"/>
            <a:ext cx="11627318" cy="1362113"/>
          </a:xfrm>
        </p:spPr>
        <p:txBody>
          <a:bodyPr>
            <a:noAutofit/>
          </a:bodyPr>
          <a:lstStyle/>
          <a:p>
            <a:pPr algn="ctr"/>
            <a:r>
              <a:rPr lang="en-US" sz="4400" dirty="0"/>
              <a:t>A specific Language Arts </a:t>
            </a:r>
            <a:br>
              <a:rPr lang="en-US" sz="4400" dirty="0"/>
            </a:br>
            <a:r>
              <a:rPr lang="en-US" sz="4400" dirty="0"/>
              <a:t>content standard to teach:</a:t>
            </a:r>
          </a:p>
        </p:txBody>
      </p:sp>
      <p:sp>
        <p:nvSpPr>
          <p:cNvPr id="3" name="Text Placeholder 2"/>
          <p:cNvSpPr>
            <a:spLocks noGrp="1"/>
          </p:cNvSpPr>
          <p:nvPr>
            <p:ph type="body" idx="1"/>
          </p:nvPr>
        </p:nvSpPr>
        <p:spPr>
          <a:xfrm>
            <a:off x="1280160" y="1828456"/>
            <a:ext cx="4489704" cy="690155"/>
          </a:xfrm>
        </p:spPr>
        <p:txBody>
          <a:bodyPr>
            <a:normAutofit/>
          </a:bodyPr>
          <a:lstStyle/>
          <a:p>
            <a:pPr algn="ctr"/>
            <a:r>
              <a:rPr lang="en-US" sz="3200" dirty="0"/>
              <a:t>CCR Anchor 8</a:t>
            </a:r>
            <a:endParaRPr lang="en-US" sz="2800" dirty="0"/>
          </a:p>
        </p:txBody>
      </p:sp>
      <p:sp>
        <p:nvSpPr>
          <p:cNvPr id="4" name="Content Placeholder 3"/>
          <p:cNvSpPr>
            <a:spLocks noGrp="1"/>
          </p:cNvSpPr>
          <p:nvPr>
            <p:ph sz="half" idx="2"/>
          </p:nvPr>
        </p:nvSpPr>
        <p:spPr>
          <a:xfrm>
            <a:off x="914400" y="2593498"/>
            <a:ext cx="4855464" cy="2973790"/>
          </a:xfrm>
        </p:spPr>
        <p:txBody>
          <a:bodyPr vert="horz" lIns="91440" tIns="45720" rIns="91440" bIns="45720" rtlCol="0" anchor="t">
            <a:noAutofit/>
          </a:bodyPr>
          <a:lstStyle/>
          <a:p>
            <a:r>
              <a:rPr lang="en-US" sz="3200" dirty="0">
                <a:ea typeface="+mn-lt"/>
                <a:cs typeface="+mn-lt"/>
              </a:rPr>
              <a:t>Delineate and evaluate the argument and specific claims in a text, including the validity of the reasoning as well as the relevance and sufficiency of the evidence.</a:t>
            </a:r>
            <a:endParaRPr lang="en-US" sz="2400" dirty="0">
              <a:ea typeface="+mn-lt"/>
              <a:cs typeface="+mn-lt"/>
            </a:endParaRPr>
          </a:p>
        </p:txBody>
      </p:sp>
      <p:sp>
        <p:nvSpPr>
          <p:cNvPr id="5" name="Text Placeholder 4"/>
          <p:cNvSpPr>
            <a:spLocks noGrp="1"/>
          </p:cNvSpPr>
          <p:nvPr>
            <p:ph type="body" sz="quarter" idx="3"/>
          </p:nvPr>
        </p:nvSpPr>
        <p:spPr>
          <a:xfrm>
            <a:off x="6814556" y="1838102"/>
            <a:ext cx="4489704" cy="680509"/>
          </a:xfrm>
        </p:spPr>
        <p:txBody>
          <a:bodyPr>
            <a:normAutofit/>
          </a:bodyPr>
          <a:lstStyle/>
          <a:p>
            <a:pPr algn="ctr"/>
            <a:r>
              <a:rPr lang="en-US" sz="3600" dirty="0"/>
              <a:t>Silo approach</a:t>
            </a:r>
          </a:p>
        </p:txBody>
      </p:sp>
      <p:sp>
        <p:nvSpPr>
          <p:cNvPr id="6" name="Content Placeholder 5"/>
          <p:cNvSpPr>
            <a:spLocks noGrp="1"/>
          </p:cNvSpPr>
          <p:nvPr>
            <p:ph sz="quarter" idx="4"/>
          </p:nvPr>
        </p:nvSpPr>
        <p:spPr>
          <a:xfrm>
            <a:off x="6814556" y="2518611"/>
            <a:ext cx="5091896" cy="3920690"/>
          </a:xfrm>
        </p:spPr>
        <p:txBody>
          <a:bodyPr vert="horz" lIns="91440" tIns="45720" rIns="91440" bIns="45720" rtlCol="0" anchor="t">
            <a:noAutofit/>
          </a:bodyPr>
          <a:lstStyle/>
          <a:p>
            <a:r>
              <a:rPr lang="en-US" sz="2800" dirty="0"/>
              <a:t>Select an article from a text or the internet.</a:t>
            </a:r>
            <a:endParaRPr lang="en-US" sz="2800" dirty="0">
              <a:cs typeface="Calibri"/>
            </a:endParaRPr>
          </a:p>
          <a:p>
            <a:r>
              <a:rPr lang="en-US" sz="2800" dirty="0"/>
              <a:t>Students read it, determine one claim the article makes, and provide some specific evidence that supports the claim.</a:t>
            </a:r>
            <a:endParaRPr lang="en-US" sz="2800" dirty="0">
              <a:cs typeface="Calibri"/>
            </a:endParaRPr>
          </a:p>
          <a:p>
            <a:r>
              <a:rPr lang="en-US" sz="2800" dirty="0"/>
              <a:t>Students write a brief written response and turn it in.</a:t>
            </a:r>
            <a:endParaRPr lang="en-US" sz="2800" dirty="0">
              <a:cs typeface="Calibri"/>
            </a:endParaRPr>
          </a:p>
          <a:p>
            <a:endParaRPr lang="en-US" dirty="0"/>
          </a:p>
        </p:txBody>
      </p:sp>
    </p:spTree>
    <p:extLst>
      <p:ext uri="{BB962C8B-B14F-4D97-AF65-F5344CB8AC3E}">
        <p14:creationId xmlns:p14="http://schemas.microsoft.com/office/powerpoint/2010/main" val="88830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normAutofit/>
          </a:bodyPr>
          <a:lstStyle/>
          <a:p>
            <a:r>
              <a:rPr lang="en-US" dirty="0"/>
              <a:t>But better yet: take a minute to brainstorm!</a:t>
            </a:r>
            <a:br>
              <a:rPr lang="en-US" dirty="0"/>
            </a:br>
            <a:br>
              <a:rPr lang="en-US" dirty="0"/>
            </a:br>
            <a:br>
              <a:rPr lang="en-US" dirty="0"/>
            </a:br>
            <a:endParaRPr lang="en-US" dirty="0"/>
          </a:p>
        </p:txBody>
      </p:sp>
      <p:pic>
        <p:nvPicPr>
          <p:cNvPr id="2" name="Picture 1" descr="1920x1080px | free download | HD wallpaper: background, black ...">
            <a:extLst>
              <a:ext uri="{FF2B5EF4-FFF2-40B4-BE49-F238E27FC236}">
                <a16:creationId xmlns:a16="http://schemas.microsoft.com/office/drawing/2014/main" id="{5C47F931-8150-DF64-4DCD-9FD548519EA9}"/>
              </a:ext>
            </a:extLst>
          </p:cNvPr>
          <p:cNvPicPr>
            <a:picLocks noChangeAspect="1"/>
          </p:cNvPicPr>
          <p:nvPr/>
        </p:nvPicPr>
        <p:blipFill>
          <a:blip r:embed="rId3"/>
          <a:stretch>
            <a:fillRect/>
          </a:stretch>
        </p:blipFill>
        <p:spPr>
          <a:xfrm>
            <a:off x="3961627" y="2203622"/>
            <a:ext cx="6348798" cy="3861486"/>
          </a:xfrm>
          <a:prstGeom prst="rect">
            <a:avLst/>
          </a:prstGeom>
        </p:spPr>
      </p:pic>
    </p:spTree>
    <p:extLst>
      <p:ext uri="{BB962C8B-B14F-4D97-AF65-F5344CB8AC3E}">
        <p14:creationId xmlns:p14="http://schemas.microsoft.com/office/powerpoint/2010/main" val="324079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66343"/>
            <a:ext cx="10424160" cy="1362113"/>
          </a:xfrm>
        </p:spPr>
        <p:txBody>
          <a:bodyPr>
            <a:noAutofit/>
          </a:bodyPr>
          <a:lstStyle/>
          <a:p>
            <a:r>
              <a:rPr lang="en-US" sz="4400" dirty="0"/>
              <a:t>What else can we logically add to the lesson?</a:t>
            </a:r>
            <a:endParaRPr lang="en-US" sz="4000" dirty="0"/>
          </a:p>
        </p:txBody>
      </p:sp>
      <p:graphicFrame>
        <p:nvGraphicFramePr>
          <p:cNvPr id="4" name="Content Placeholder 3" descr="Graphic showing 4 categories of skills and school subjects, organize by theme or concept."/>
          <p:cNvGraphicFramePr>
            <a:graphicFrameLocks noGrp="1"/>
          </p:cNvGraphicFramePr>
          <p:nvPr>
            <p:ph idx="1"/>
            <p:extLst>
              <p:ext uri="{D42A27DB-BD31-4B8C-83A1-F6EECF244321}">
                <p14:modId xmlns:p14="http://schemas.microsoft.com/office/powerpoint/2010/main" val="1890445411"/>
              </p:ext>
            </p:extLst>
          </p:nvPr>
        </p:nvGraphicFramePr>
        <p:xfrm>
          <a:off x="1279525" y="2190750"/>
          <a:ext cx="9629775" cy="3986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644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7B721-5BA8-D221-F839-E6BBFC5BA4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18910E-FB27-F6C3-4B2A-548602530228}"/>
              </a:ext>
            </a:extLst>
          </p:cNvPr>
          <p:cNvSpPr>
            <a:spLocks noGrp="1"/>
          </p:cNvSpPr>
          <p:nvPr>
            <p:ph type="title"/>
          </p:nvPr>
        </p:nvSpPr>
        <p:spPr>
          <a:xfrm>
            <a:off x="279134" y="466343"/>
            <a:ext cx="11627318" cy="1362113"/>
          </a:xfrm>
        </p:spPr>
        <p:txBody>
          <a:bodyPr>
            <a:noAutofit/>
          </a:bodyPr>
          <a:lstStyle/>
          <a:p>
            <a:pPr algn="ctr"/>
            <a:r>
              <a:rPr lang="en-US" sz="4400" dirty="0"/>
              <a:t>A specific Language Arts </a:t>
            </a:r>
            <a:br>
              <a:rPr lang="en-US" sz="4400" dirty="0"/>
            </a:br>
            <a:r>
              <a:rPr lang="en-US" sz="4400" dirty="0"/>
              <a:t>content standard to teach:</a:t>
            </a:r>
          </a:p>
        </p:txBody>
      </p:sp>
      <p:sp>
        <p:nvSpPr>
          <p:cNvPr id="3" name="Text Placeholder 2">
            <a:extLst>
              <a:ext uri="{FF2B5EF4-FFF2-40B4-BE49-F238E27FC236}">
                <a16:creationId xmlns:a16="http://schemas.microsoft.com/office/drawing/2014/main" id="{6B0502BB-8233-DA09-5FAB-47618A0095BE}"/>
              </a:ext>
            </a:extLst>
          </p:cNvPr>
          <p:cNvSpPr>
            <a:spLocks noGrp="1"/>
          </p:cNvSpPr>
          <p:nvPr>
            <p:ph type="body" idx="1"/>
          </p:nvPr>
        </p:nvSpPr>
        <p:spPr>
          <a:xfrm>
            <a:off x="1280160" y="1828456"/>
            <a:ext cx="4489704" cy="690155"/>
          </a:xfrm>
        </p:spPr>
        <p:txBody>
          <a:bodyPr>
            <a:normAutofit/>
          </a:bodyPr>
          <a:lstStyle/>
          <a:p>
            <a:pPr algn="ctr"/>
            <a:r>
              <a:rPr lang="en-US" sz="3200" dirty="0"/>
              <a:t>CCR Anchor 8</a:t>
            </a:r>
            <a:endParaRPr lang="en-US" sz="2800" dirty="0"/>
          </a:p>
        </p:txBody>
      </p:sp>
      <p:sp>
        <p:nvSpPr>
          <p:cNvPr id="4" name="Content Placeholder 3">
            <a:extLst>
              <a:ext uri="{FF2B5EF4-FFF2-40B4-BE49-F238E27FC236}">
                <a16:creationId xmlns:a16="http://schemas.microsoft.com/office/drawing/2014/main" id="{FE1818DF-9C0E-0B14-926B-1F1D52FB253D}"/>
              </a:ext>
            </a:extLst>
          </p:cNvPr>
          <p:cNvSpPr>
            <a:spLocks noGrp="1"/>
          </p:cNvSpPr>
          <p:nvPr>
            <p:ph sz="half" idx="2"/>
          </p:nvPr>
        </p:nvSpPr>
        <p:spPr>
          <a:xfrm>
            <a:off x="914400" y="2593498"/>
            <a:ext cx="4855464" cy="2973790"/>
          </a:xfrm>
        </p:spPr>
        <p:txBody>
          <a:bodyPr vert="horz" lIns="91440" tIns="45720" rIns="91440" bIns="45720" rtlCol="0" anchor="t">
            <a:noAutofit/>
          </a:bodyPr>
          <a:lstStyle/>
          <a:p>
            <a:r>
              <a:rPr lang="en-US" sz="3200" dirty="0">
                <a:ea typeface="+mn-lt"/>
                <a:cs typeface="+mn-lt"/>
              </a:rPr>
              <a:t>Delineate and evaluate the argument and specific claims in a text, including the validity of the reasoning as well as the relevance and sufficiency of the evidence.</a:t>
            </a:r>
            <a:endParaRPr lang="en-US" sz="2400" dirty="0">
              <a:ea typeface="+mn-lt"/>
              <a:cs typeface="+mn-lt"/>
            </a:endParaRPr>
          </a:p>
        </p:txBody>
      </p:sp>
      <p:sp>
        <p:nvSpPr>
          <p:cNvPr id="5" name="Text Placeholder 4">
            <a:extLst>
              <a:ext uri="{FF2B5EF4-FFF2-40B4-BE49-F238E27FC236}">
                <a16:creationId xmlns:a16="http://schemas.microsoft.com/office/drawing/2014/main" id="{C9E558D1-E08C-717A-06EA-9868C9708B9C}"/>
              </a:ext>
            </a:extLst>
          </p:cNvPr>
          <p:cNvSpPr>
            <a:spLocks noGrp="1"/>
          </p:cNvSpPr>
          <p:nvPr>
            <p:ph type="body" sz="quarter" idx="3"/>
          </p:nvPr>
        </p:nvSpPr>
        <p:spPr>
          <a:xfrm>
            <a:off x="6814556" y="1838102"/>
            <a:ext cx="4489704" cy="680509"/>
          </a:xfrm>
        </p:spPr>
        <p:txBody>
          <a:bodyPr>
            <a:normAutofit/>
          </a:bodyPr>
          <a:lstStyle/>
          <a:p>
            <a:pPr algn="ctr"/>
            <a:r>
              <a:rPr lang="en-US" sz="3600" dirty="0"/>
              <a:t>Silo approach</a:t>
            </a:r>
          </a:p>
        </p:txBody>
      </p:sp>
      <p:sp>
        <p:nvSpPr>
          <p:cNvPr id="6" name="Content Placeholder 5">
            <a:extLst>
              <a:ext uri="{FF2B5EF4-FFF2-40B4-BE49-F238E27FC236}">
                <a16:creationId xmlns:a16="http://schemas.microsoft.com/office/drawing/2014/main" id="{ADBF7849-0A02-1290-4F79-8141EF2DED1F}"/>
              </a:ext>
            </a:extLst>
          </p:cNvPr>
          <p:cNvSpPr>
            <a:spLocks noGrp="1"/>
          </p:cNvSpPr>
          <p:nvPr>
            <p:ph sz="quarter" idx="4"/>
          </p:nvPr>
        </p:nvSpPr>
        <p:spPr>
          <a:xfrm>
            <a:off x="6814556" y="2518611"/>
            <a:ext cx="5091896" cy="3920690"/>
          </a:xfrm>
        </p:spPr>
        <p:txBody>
          <a:bodyPr vert="horz" lIns="91440" tIns="45720" rIns="91440" bIns="45720" rtlCol="0" anchor="t">
            <a:noAutofit/>
          </a:bodyPr>
          <a:lstStyle/>
          <a:p>
            <a:r>
              <a:rPr lang="en-US" sz="2800" dirty="0"/>
              <a:t>Select an article from a text or the internet.</a:t>
            </a:r>
            <a:endParaRPr lang="en-US" sz="2800" dirty="0">
              <a:cs typeface="Calibri"/>
            </a:endParaRPr>
          </a:p>
          <a:p>
            <a:r>
              <a:rPr lang="en-US" sz="2800" dirty="0"/>
              <a:t>Students read it, determine one claim the article makes, and provide some specific evidence that supports the claim.</a:t>
            </a:r>
            <a:endParaRPr lang="en-US" sz="2800" dirty="0">
              <a:cs typeface="Calibri"/>
            </a:endParaRPr>
          </a:p>
          <a:p>
            <a:r>
              <a:rPr lang="en-US" sz="2800" dirty="0"/>
              <a:t>Students write a summary paragraph and turn it in.</a:t>
            </a:r>
            <a:endParaRPr lang="en-US" sz="2800" dirty="0">
              <a:cs typeface="Calibri"/>
            </a:endParaRPr>
          </a:p>
          <a:p>
            <a:endParaRPr lang="en-US" dirty="0"/>
          </a:p>
        </p:txBody>
      </p:sp>
    </p:spTree>
    <p:extLst>
      <p:ext uri="{BB962C8B-B14F-4D97-AF65-F5344CB8AC3E}">
        <p14:creationId xmlns:p14="http://schemas.microsoft.com/office/powerpoint/2010/main" val="3943895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9474" y="658346"/>
            <a:ext cx="7026442" cy="3664417"/>
          </a:xfrm>
        </p:spPr>
        <p:txBody>
          <a:bodyPr>
            <a:normAutofit/>
          </a:bodyPr>
          <a:lstStyle/>
          <a:p>
            <a:r>
              <a:rPr lang="en-US" sz="4600" dirty="0">
                <a:hlinkClick r:id="rId3"/>
              </a:rPr>
              <a:t>bit.ly/multitaskingteachers</a:t>
            </a:r>
            <a:br>
              <a:rPr lang="en-US" sz="4800" dirty="0"/>
            </a:br>
            <a:br>
              <a:rPr lang="en-US" sz="4800" dirty="0"/>
            </a:br>
            <a:endParaRPr lang="en-US" sz="4800" dirty="0"/>
          </a:p>
        </p:txBody>
      </p:sp>
      <p:sp>
        <p:nvSpPr>
          <p:cNvPr id="3" name="Text Placeholder 2"/>
          <p:cNvSpPr>
            <a:spLocks noGrp="1"/>
          </p:cNvSpPr>
          <p:nvPr>
            <p:ph type="body" idx="1"/>
          </p:nvPr>
        </p:nvSpPr>
        <p:spPr/>
        <p:txBody>
          <a:bodyPr>
            <a:normAutofit/>
          </a:bodyPr>
          <a:lstStyle/>
          <a:p>
            <a:r>
              <a:rPr lang="en-US" sz="3600" dirty="0"/>
              <a:t>All resources mentioned in the presentation are available here.</a:t>
            </a:r>
          </a:p>
        </p:txBody>
      </p:sp>
    </p:spTree>
    <p:extLst>
      <p:ext uri="{BB962C8B-B14F-4D97-AF65-F5344CB8AC3E}">
        <p14:creationId xmlns:p14="http://schemas.microsoft.com/office/powerpoint/2010/main" val="352153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766" y="466343"/>
            <a:ext cx="10924674" cy="1362113"/>
          </a:xfrm>
        </p:spPr>
        <p:txBody>
          <a:bodyPr>
            <a:normAutofit/>
          </a:bodyPr>
          <a:lstStyle/>
          <a:p>
            <a:r>
              <a:rPr lang="en-US" sz="4000" dirty="0"/>
              <a:t>CCR Reading Anchor 8 – </a:t>
            </a:r>
            <a:r>
              <a:rPr lang="en-US" sz="3200" dirty="0"/>
              <a:t>Delineate and evaluate the argument and specific claims in a text</a:t>
            </a:r>
            <a:endParaRPr lang="en-US" sz="3200">
              <a:cs typeface="Calibri"/>
            </a:endParaRPr>
          </a:p>
        </p:txBody>
      </p:sp>
      <p:sp>
        <p:nvSpPr>
          <p:cNvPr id="3" name="Content Placeholder 2"/>
          <p:cNvSpPr>
            <a:spLocks noGrp="1"/>
          </p:cNvSpPr>
          <p:nvPr>
            <p:ph idx="1"/>
          </p:nvPr>
        </p:nvSpPr>
        <p:spPr>
          <a:xfrm>
            <a:off x="702644" y="1828456"/>
            <a:ext cx="10972800" cy="4899603"/>
          </a:xfrm>
        </p:spPr>
        <p:txBody>
          <a:bodyPr>
            <a:noAutofit/>
          </a:bodyPr>
          <a:lstStyle/>
          <a:p>
            <a:r>
              <a:rPr lang="en-US" sz="2800" dirty="0"/>
              <a:t>Select a text on a scientific topic (article on the likely causes of climate change) </a:t>
            </a:r>
            <a:r>
              <a:rPr lang="en-US" sz="2800" b="1" dirty="0">
                <a:solidFill>
                  <a:srgbClr val="0070C0"/>
                </a:solidFill>
              </a:rPr>
              <a:t>Science</a:t>
            </a:r>
            <a:r>
              <a:rPr lang="en-US" sz="2800" dirty="0"/>
              <a:t>, </a:t>
            </a:r>
            <a:r>
              <a:rPr lang="en-US" sz="2800" b="1" dirty="0">
                <a:solidFill>
                  <a:srgbClr val="0070C0"/>
                </a:solidFill>
              </a:rPr>
              <a:t>Career Awareness</a:t>
            </a:r>
          </a:p>
          <a:p>
            <a:r>
              <a:rPr lang="en-US" sz="2800" dirty="0"/>
              <a:t>Ask students to identify 3 claims made in the text (including data such as temperatures, ocean levels, etc.) </a:t>
            </a:r>
            <a:r>
              <a:rPr lang="en-US" sz="2800" b="1" dirty="0">
                <a:solidFill>
                  <a:srgbClr val="0070C0"/>
                </a:solidFill>
              </a:rPr>
              <a:t>Math</a:t>
            </a:r>
          </a:p>
          <a:p>
            <a:r>
              <a:rPr lang="en-US" sz="2800" dirty="0"/>
              <a:t>Put students in groups and ask them to create a brief PowerPoint illustrating the 3 claims. Require them to create a graph, chart, or other visual to support the data from the text. </a:t>
            </a:r>
            <a:r>
              <a:rPr lang="en-US" sz="2800" b="1" dirty="0">
                <a:solidFill>
                  <a:srgbClr val="0070C0"/>
                </a:solidFill>
              </a:rPr>
              <a:t>Technology</a:t>
            </a:r>
            <a:r>
              <a:rPr lang="en-US" sz="2800" dirty="0"/>
              <a:t> </a:t>
            </a:r>
          </a:p>
          <a:p>
            <a:r>
              <a:rPr lang="en-US" sz="2800" dirty="0"/>
              <a:t>Ask students to present the PowerPoint to the class, requiring them to explain the claims, delineate supporting evidence, and field questions from the class. </a:t>
            </a:r>
            <a:r>
              <a:rPr lang="en-US" sz="2800" b="1" dirty="0">
                <a:solidFill>
                  <a:srgbClr val="0070C0"/>
                </a:solidFill>
              </a:rPr>
              <a:t>Soft Skills</a:t>
            </a:r>
          </a:p>
        </p:txBody>
      </p:sp>
    </p:spTree>
    <p:extLst>
      <p:ext uri="{BB962C8B-B14F-4D97-AF65-F5344CB8AC3E}">
        <p14:creationId xmlns:p14="http://schemas.microsoft.com/office/powerpoint/2010/main" val="336139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ry it Out&#10;&#10;">
            <a:extLst>
              <a:ext uri="{FF2B5EF4-FFF2-40B4-BE49-F238E27FC236}">
                <a16:creationId xmlns:a16="http://schemas.microsoft.com/office/drawing/2014/main" id="{2B1A01ED-433D-83CB-5334-508A9C88A523}"/>
              </a:ext>
            </a:extLst>
          </p:cNvPr>
          <p:cNvPicPr>
            <a:picLocks noChangeAspect="1"/>
          </p:cNvPicPr>
          <p:nvPr/>
        </p:nvPicPr>
        <p:blipFill>
          <a:blip r:embed="rId3"/>
          <a:stretch>
            <a:fillRect/>
          </a:stretch>
        </p:blipFill>
        <p:spPr>
          <a:xfrm>
            <a:off x="-99859" y="4057189"/>
            <a:ext cx="12293395" cy="2565912"/>
          </a:xfrm>
          <a:prstGeom prst="rect">
            <a:avLst/>
          </a:prstGeom>
        </p:spPr>
      </p:pic>
      <p:pic>
        <p:nvPicPr>
          <p:cNvPr id="4" name="Picture 3" descr="A close-up of a chart showing the math standard: Attaining fluency with operations, using multi-digit whole numbers and decimals.">
            <a:extLst>
              <a:ext uri="{FF2B5EF4-FFF2-40B4-BE49-F238E27FC236}">
                <a16:creationId xmlns:a16="http://schemas.microsoft.com/office/drawing/2014/main" id="{55691895-D972-95A0-9C4A-7875009D1BBB}"/>
              </a:ext>
            </a:extLst>
          </p:cNvPr>
          <p:cNvPicPr>
            <a:picLocks noChangeAspect="1"/>
          </p:cNvPicPr>
          <p:nvPr/>
        </p:nvPicPr>
        <p:blipFill>
          <a:blip r:embed="rId4"/>
          <a:stretch>
            <a:fillRect/>
          </a:stretch>
        </p:blipFill>
        <p:spPr>
          <a:xfrm>
            <a:off x="460" y="2591878"/>
            <a:ext cx="12191077" cy="1465311"/>
          </a:xfrm>
          <a:prstGeom prst="rect">
            <a:avLst/>
          </a:prstGeom>
        </p:spPr>
      </p:pic>
      <p:sp>
        <p:nvSpPr>
          <p:cNvPr id="5" name="TextBox 4">
            <a:extLst>
              <a:ext uri="{FF2B5EF4-FFF2-40B4-BE49-F238E27FC236}">
                <a16:creationId xmlns:a16="http://schemas.microsoft.com/office/drawing/2014/main" id="{F632AB6E-9C51-436F-1F6C-C38A8ECF004B}"/>
              </a:ext>
            </a:extLst>
          </p:cNvPr>
          <p:cNvSpPr txBox="1"/>
          <p:nvPr/>
        </p:nvSpPr>
        <p:spPr>
          <a:xfrm>
            <a:off x="5727290" y="184355"/>
            <a:ext cx="4930874" cy="2308324"/>
          </a:xfrm>
          <a:prstGeom prst="rect">
            <a:avLst/>
          </a:prstGeom>
          <a:solidFill>
            <a:srgbClr val="F29333"/>
          </a:solidFill>
          <a:ln w="5715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solidFill>
                  <a:schemeClr val="bg1">
                    <a:lumMod val="25000"/>
                  </a:schemeClr>
                </a:solidFill>
                <a:cs typeface="Calibri"/>
              </a:rPr>
              <a:t>Can you identify 2 other content areas or skills to incorporate into a lesson on this math skill?</a:t>
            </a:r>
            <a:endParaRPr lang="en-US" sz="3600" dirty="0">
              <a:solidFill>
                <a:schemeClr val="bg1">
                  <a:lumMod val="25000"/>
                </a:schemeClr>
              </a:solidFill>
              <a:cs typeface="Calibri" panose="020F0502020204030204"/>
            </a:endParaRPr>
          </a:p>
        </p:txBody>
      </p:sp>
      <p:pic>
        <p:nvPicPr>
          <p:cNvPr id="6" name="Picture 5" descr="New! Try U-Rock for 4 weeks | U-Rock Music School">
            <a:extLst>
              <a:ext uri="{FF2B5EF4-FFF2-40B4-BE49-F238E27FC236}">
                <a16:creationId xmlns:a16="http://schemas.microsoft.com/office/drawing/2014/main" id="{8C125ECF-E574-E5EE-118B-E171FFBEA7E2}"/>
              </a:ext>
            </a:extLst>
          </p:cNvPr>
          <p:cNvPicPr>
            <a:picLocks noChangeAspect="1"/>
          </p:cNvPicPr>
          <p:nvPr/>
        </p:nvPicPr>
        <p:blipFill>
          <a:blip r:embed="rId5"/>
          <a:stretch>
            <a:fillRect/>
          </a:stretch>
        </p:blipFill>
        <p:spPr>
          <a:xfrm>
            <a:off x="2131142" y="181254"/>
            <a:ext cx="2743200" cy="2218459"/>
          </a:xfrm>
          <a:prstGeom prst="rect">
            <a:avLst/>
          </a:prstGeom>
        </p:spPr>
      </p:pic>
      <p:sp>
        <p:nvSpPr>
          <p:cNvPr id="2" name="Arrow: Up 1">
            <a:extLst>
              <a:ext uri="{FF2B5EF4-FFF2-40B4-BE49-F238E27FC236}">
                <a16:creationId xmlns:a16="http://schemas.microsoft.com/office/drawing/2014/main" id="{80DA7D52-0174-98CA-EFC1-BE7B8259453B}"/>
              </a:ext>
              <a:ext uri="{C183D7F6-B498-43B3-948B-1728B52AA6E4}">
                <adec:decorative xmlns:adec="http://schemas.microsoft.com/office/drawing/2017/decorative" val="1"/>
              </a:ext>
            </a:extLst>
          </p:cNvPr>
          <p:cNvSpPr/>
          <p:nvPr/>
        </p:nvSpPr>
        <p:spPr>
          <a:xfrm>
            <a:off x="10223266" y="5174166"/>
            <a:ext cx="869795" cy="1003610"/>
          </a:xfrm>
          <a:prstGeom prst="upArrow">
            <a:avLst/>
          </a:prstGeom>
          <a:solidFill>
            <a:srgbClr val="70FF6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064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0A1ED-A4A2-DE1E-5188-F1628C73D539}"/>
              </a:ext>
            </a:extLst>
          </p:cNvPr>
          <p:cNvSpPr>
            <a:spLocks noGrp="1"/>
          </p:cNvSpPr>
          <p:nvPr>
            <p:ph type="title"/>
          </p:nvPr>
        </p:nvSpPr>
        <p:spPr>
          <a:xfrm>
            <a:off x="1280160" y="466343"/>
            <a:ext cx="9628632" cy="1362113"/>
          </a:xfrm>
        </p:spPr>
        <p:txBody>
          <a:bodyPr anchor="ctr">
            <a:normAutofit/>
          </a:bodyPr>
          <a:lstStyle/>
          <a:p>
            <a:r>
              <a:rPr lang="en-US" sz="4800" dirty="0"/>
              <a:t>Making Connections</a:t>
            </a:r>
            <a:endParaRPr lang="en-US" sz="4800" dirty="0">
              <a:ea typeface="Calibri"/>
              <a:cs typeface="Calibri"/>
            </a:endParaRPr>
          </a:p>
        </p:txBody>
      </p:sp>
      <p:sp>
        <p:nvSpPr>
          <p:cNvPr id="3" name="Text Placeholder 2">
            <a:extLst>
              <a:ext uri="{FF2B5EF4-FFF2-40B4-BE49-F238E27FC236}">
                <a16:creationId xmlns:a16="http://schemas.microsoft.com/office/drawing/2014/main" id="{C9473975-09C6-FDDF-094A-57E48B6B9F6E}"/>
              </a:ext>
            </a:extLst>
          </p:cNvPr>
          <p:cNvSpPr>
            <a:spLocks noGrp="1"/>
          </p:cNvSpPr>
          <p:nvPr>
            <p:ph sz="half" idx="1"/>
          </p:nvPr>
        </p:nvSpPr>
        <p:spPr>
          <a:xfrm>
            <a:off x="257296" y="2308302"/>
            <a:ext cx="4994928" cy="4083354"/>
          </a:xfrm>
        </p:spPr>
        <p:txBody>
          <a:bodyPr>
            <a:normAutofit/>
          </a:bodyPr>
          <a:lstStyle/>
          <a:p>
            <a:pPr marL="0" indent="0">
              <a:buNone/>
            </a:pPr>
            <a:r>
              <a:rPr lang="en-US" sz="3200" dirty="0"/>
              <a:t>Are your students in a hurry to complete their GED®??</a:t>
            </a:r>
          </a:p>
          <a:p>
            <a:endParaRPr lang="en-US" sz="3200" dirty="0"/>
          </a:p>
          <a:p>
            <a:pPr marL="0" indent="0">
              <a:buNone/>
            </a:pPr>
            <a:r>
              <a:rPr lang="en-US" sz="3200" dirty="0"/>
              <a:t>Help them make connections between their studies in all 4 subject areas.</a:t>
            </a:r>
          </a:p>
        </p:txBody>
      </p:sp>
      <p:pic>
        <p:nvPicPr>
          <p:cNvPr id="8" name="Picture Placeholder 7" descr="A black line with a curved end">
            <a:extLst>
              <a:ext uri="{FF2B5EF4-FFF2-40B4-BE49-F238E27FC236}">
                <a16:creationId xmlns:a16="http://schemas.microsoft.com/office/drawing/2014/main" id="{AA0A5257-9385-2CDF-F658-200503E72C9A}"/>
              </a:ext>
            </a:extLst>
          </p:cNvPr>
          <p:cNvPicPr>
            <a:picLocks noGrp="1" noChangeAspect="1"/>
          </p:cNvPicPr>
          <p:nvPr>
            <p:ph sz="half" idx="2"/>
          </p:nvPr>
        </p:nvPicPr>
        <p:blipFill>
          <a:blip r:embed="rId3"/>
          <a:stretch>
            <a:fillRect/>
          </a:stretch>
        </p:blipFill>
        <p:spPr>
          <a:xfrm>
            <a:off x="5684293" y="2747157"/>
            <a:ext cx="6250411" cy="2984570"/>
          </a:xfrm>
          <a:noFill/>
        </p:spPr>
      </p:pic>
    </p:spTree>
    <p:extLst>
      <p:ext uri="{BB962C8B-B14F-4D97-AF65-F5344CB8AC3E}">
        <p14:creationId xmlns:p14="http://schemas.microsoft.com/office/powerpoint/2010/main" val="1136117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
            <a:extLst>
              <a:ext uri="{FF2B5EF4-FFF2-40B4-BE49-F238E27FC236}">
                <a16:creationId xmlns:a16="http://schemas.microsoft.com/office/drawing/2014/main" id="{653CF8DB-ADBD-0934-B2B2-DCB9261EE189}"/>
              </a:ext>
            </a:extLst>
          </p:cNvPr>
          <p:cNvPicPr>
            <a:picLocks noChangeAspect="1"/>
          </p:cNvPicPr>
          <p:nvPr/>
        </p:nvPicPr>
        <p:blipFill>
          <a:blip r:embed="rId3"/>
          <a:stretch>
            <a:fillRect/>
          </a:stretch>
        </p:blipFill>
        <p:spPr>
          <a:xfrm>
            <a:off x="2140744" y="207169"/>
            <a:ext cx="9910762" cy="6431756"/>
          </a:xfrm>
          <a:prstGeom prst="rect">
            <a:avLst/>
          </a:prstGeom>
        </p:spPr>
      </p:pic>
      <p:sp>
        <p:nvSpPr>
          <p:cNvPr id="9" name="TextBox 8">
            <a:extLst>
              <a:ext uri="{FF2B5EF4-FFF2-40B4-BE49-F238E27FC236}">
                <a16:creationId xmlns:a16="http://schemas.microsoft.com/office/drawing/2014/main" id="{6A529E3D-6EE4-54AC-17C9-990EA573BF92}"/>
              </a:ext>
            </a:extLst>
          </p:cNvPr>
          <p:cNvSpPr txBox="1"/>
          <p:nvPr/>
        </p:nvSpPr>
        <p:spPr>
          <a:xfrm>
            <a:off x="107156" y="2274093"/>
            <a:ext cx="2035968"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ea typeface="Calibri"/>
                <a:cs typeface="Calibri"/>
              </a:rPr>
              <a:t>GED.com</a:t>
            </a:r>
          </a:p>
          <a:p>
            <a:r>
              <a:rPr lang="en-US" sz="2800" dirty="0">
                <a:solidFill>
                  <a:srgbClr val="0070C0"/>
                </a:solidFill>
                <a:ea typeface="Calibri"/>
                <a:cs typeface="Calibri"/>
                <a:hlinkClick r:id="rId4">
                  <a:extLst>
                    <a:ext uri="{A12FA001-AC4F-418D-AE19-62706E023703}">
                      <ahyp:hlinkClr xmlns:ahyp="http://schemas.microsoft.com/office/drawing/2018/hyperlinkcolor" val="tx"/>
                    </a:ext>
                  </a:extLst>
                </a:hlinkClick>
              </a:rPr>
              <a:t>Relationship</a:t>
            </a:r>
            <a:r>
              <a:rPr lang="en-US" sz="2800" dirty="0">
                <a:solidFill>
                  <a:srgbClr val="6488A3"/>
                </a:solidFill>
                <a:ea typeface="Calibri"/>
                <a:cs typeface="Calibri"/>
                <a:hlinkClick r:id="rId4">
                  <a:extLst>
                    <a:ext uri="{A12FA001-AC4F-418D-AE19-62706E023703}">
                      <ahyp:hlinkClr xmlns:ahyp="http://schemas.microsoft.com/office/drawing/2018/hyperlinkcolor" val="tx"/>
                    </a:ext>
                  </a:extLst>
                </a:hlinkClick>
              </a:rPr>
              <a:t> </a:t>
            </a:r>
            <a:r>
              <a:rPr lang="en-US" sz="2800" dirty="0">
                <a:solidFill>
                  <a:srgbClr val="0070C0"/>
                </a:solidFill>
                <a:ea typeface="Calibri"/>
                <a:cs typeface="Calibri"/>
                <a:hlinkClick r:id="rId4">
                  <a:extLst>
                    <a:ext uri="{A12FA001-AC4F-418D-AE19-62706E023703}">
                      <ahyp:hlinkClr xmlns:ahyp="http://schemas.microsoft.com/office/drawing/2018/hyperlinkcolor" val="tx"/>
                    </a:ext>
                  </a:extLst>
                </a:hlinkClick>
              </a:rPr>
              <a:t>Between High Impact Indictors &amp; Other Indicators</a:t>
            </a:r>
            <a:endParaRPr lang="en-US" sz="2800" dirty="0">
              <a:solidFill>
                <a:srgbClr val="0070C0"/>
              </a:solidFill>
              <a:ea typeface="Calibri"/>
              <a:cs typeface="Calibri"/>
            </a:endParaRPr>
          </a:p>
        </p:txBody>
      </p:sp>
    </p:spTree>
    <p:extLst>
      <p:ext uri="{BB962C8B-B14F-4D97-AF65-F5344CB8AC3E}">
        <p14:creationId xmlns:p14="http://schemas.microsoft.com/office/powerpoint/2010/main" val="32636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Yes, But... The Power of the Conditional Conjunction to Create Clear ...">
            <a:extLst>
              <a:ext uri="{FF2B5EF4-FFF2-40B4-BE49-F238E27FC236}">
                <a16:creationId xmlns:a16="http://schemas.microsoft.com/office/drawing/2014/main" id="{C1AF5BEA-2CD2-3522-47D0-D40B12CAFD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2700" y="1657350"/>
            <a:ext cx="7086600" cy="35433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252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90725" y="4368237"/>
            <a:ext cx="6756934" cy="1684542"/>
          </a:xfrm>
        </p:spPr>
        <p:txBody>
          <a:bodyPr vert="horz" lIns="91440" tIns="45720" rIns="91440" bIns="45720" rtlCol="0" anchor="t">
            <a:noAutofit/>
          </a:bodyPr>
          <a:lstStyle/>
          <a:p>
            <a:pPr algn="ctr"/>
            <a:r>
              <a:rPr lang="en-US" sz="4000" dirty="0"/>
              <a:t>Need more time??</a:t>
            </a:r>
            <a:endParaRPr lang="en-US" sz="4000">
              <a:ea typeface="Calibri"/>
              <a:cs typeface="Calibri"/>
            </a:endParaRPr>
          </a:p>
          <a:p>
            <a:pPr algn="ctr"/>
            <a:r>
              <a:rPr lang="en-US" sz="4000" dirty="0"/>
              <a:t>Consider the </a:t>
            </a:r>
            <a:endParaRPr lang="en-US" sz="4000" b="1" dirty="0"/>
          </a:p>
          <a:p>
            <a:pPr algn="ctr"/>
            <a:r>
              <a:rPr lang="en-US" sz="4000" b="1" dirty="0"/>
              <a:t>Flipped Classroom Model</a:t>
            </a:r>
            <a:endParaRPr lang="en-US" sz="4000" b="1">
              <a:ea typeface="Calibri"/>
              <a:cs typeface="Calibri"/>
            </a:endParaRPr>
          </a:p>
        </p:txBody>
      </p:sp>
      <p:pic>
        <p:nvPicPr>
          <p:cNvPr id="3074" name="Picture 2" descr="Different types of clocks"/>
          <p:cNvPicPr>
            <a:picLocks noChangeAspect="1" noChangeArrowheads="1"/>
          </p:cNvPicPr>
          <p:nvPr/>
        </p:nvPicPr>
        <p:blipFill>
          <a:blip r:embed="rId3"/>
          <a:srcRect/>
          <a:stretch>
            <a:fillRect/>
          </a:stretch>
        </p:blipFill>
        <p:spPr bwMode="auto">
          <a:xfrm>
            <a:off x="4340972" y="454012"/>
            <a:ext cx="5663513" cy="3171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778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Image showing a traditional classroom (teacher is sage on the stage) versus the flipped classroom (the teacher is the guide on the side). "/>
          <p:cNvPicPr>
            <a:picLocks noGrp="1" noChangeAspect="1"/>
          </p:cNvPicPr>
          <p:nvPr>
            <p:ph type="pic" idx="4294967295"/>
          </p:nvPr>
        </p:nvPicPr>
        <p:blipFill rotWithShape="1">
          <a:blip r:embed="rId3">
            <a:extLst>
              <a:ext uri="{28A0092B-C50C-407E-A947-70E740481C1C}">
                <a14:useLocalDpi xmlns:a14="http://schemas.microsoft.com/office/drawing/2010/main" val="0"/>
              </a:ext>
            </a:extLst>
          </a:blip>
          <a:srcRect l="150" r="611"/>
          <a:stretch/>
        </p:blipFill>
        <p:spPr>
          <a:xfrm>
            <a:off x="1140031" y="0"/>
            <a:ext cx="9787752" cy="68808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4198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6DDB8-416A-F943-346A-966602BB409B}"/>
              </a:ext>
            </a:extLst>
          </p:cNvPr>
          <p:cNvSpPr>
            <a:spLocks noGrp="1"/>
          </p:cNvSpPr>
          <p:nvPr>
            <p:ph type="title"/>
          </p:nvPr>
        </p:nvSpPr>
        <p:spPr/>
        <p:txBody>
          <a:bodyPr>
            <a:normAutofit/>
          </a:bodyPr>
          <a:lstStyle/>
          <a:p>
            <a:r>
              <a:rPr lang="en-US" sz="4400" dirty="0"/>
              <a:t>Benefits of Flipped Classroom Model</a:t>
            </a:r>
            <a:endParaRPr lang="en-US" sz="4400" dirty="0">
              <a:ea typeface="Calibri"/>
              <a:cs typeface="Calibri"/>
            </a:endParaRPr>
          </a:p>
        </p:txBody>
      </p:sp>
      <p:sp>
        <p:nvSpPr>
          <p:cNvPr id="4" name="TextBox 3">
            <a:extLst>
              <a:ext uri="{FF2B5EF4-FFF2-40B4-BE49-F238E27FC236}">
                <a16:creationId xmlns:a16="http://schemas.microsoft.com/office/drawing/2014/main" id="{3C384552-22A0-7BA0-263B-AB2AC84E5AD0}"/>
              </a:ext>
            </a:extLst>
          </p:cNvPr>
          <p:cNvSpPr txBox="1"/>
          <p:nvPr/>
        </p:nvSpPr>
        <p:spPr>
          <a:xfrm>
            <a:off x="694162" y="1943644"/>
            <a:ext cx="10624325" cy="4448013"/>
          </a:xfrm>
          <a:prstGeom prst="rect">
            <a:avLst/>
          </a:prstGeom>
          <a:noFill/>
        </p:spPr>
        <p:txBody>
          <a:bodyPr wrap="square" lIns="91440" tIns="45720" rIns="91440" bIns="45720" anchor="t">
            <a:spAutoFit/>
          </a:bodyPr>
          <a:lstStyle/>
          <a:p>
            <a:pPr marL="285750" indent="-285750">
              <a:lnSpc>
                <a:spcPct val="150000"/>
              </a:lnSpc>
              <a:buFont typeface="Arial" panose="020B0604020202020204" pitchFamily="34" charset="0"/>
              <a:buChar char="•"/>
            </a:pPr>
            <a:r>
              <a:rPr lang="en-US" sz="3200" b="0" i="0" dirty="0">
                <a:solidFill>
                  <a:srgbClr val="303643"/>
                </a:solidFill>
                <a:effectLst/>
                <a:latin typeface="Calibri"/>
                <a:ea typeface="Calibri"/>
                <a:cs typeface="Calibri"/>
              </a:rPr>
              <a:t>Allows students to navigate course material at their own pace</a:t>
            </a:r>
          </a:p>
          <a:p>
            <a:pPr marL="285750" indent="-285750">
              <a:lnSpc>
                <a:spcPct val="150000"/>
              </a:lnSpc>
              <a:buFont typeface="Arial" panose="020B0604020202020204" pitchFamily="34" charset="0"/>
              <a:buChar char="•"/>
            </a:pPr>
            <a:r>
              <a:rPr lang="en-US" sz="3200" dirty="0">
                <a:solidFill>
                  <a:srgbClr val="303643"/>
                </a:solidFill>
                <a:latin typeface="Calibri"/>
                <a:ea typeface="Calibri"/>
                <a:cs typeface="Calibri"/>
              </a:rPr>
              <a:t>Encourages a</a:t>
            </a:r>
            <a:r>
              <a:rPr lang="en-US" sz="3200" b="0" i="0" dirty="0">
                <a:solidFill>
                  <a:srgbClr val="303643"/>
                </a:solidFill>
                <a:effectLst/>
                <a:latin typeface="Calibri"/>
                <a:ea typeface="Calibri"/>
                <a:cs typeface="Calibri"/>
              </a:rPr>
              <a:t> self-directed approach to learning</a:t>
            </a:r>
          </a:p>
          <a:p>
            <a:pPr marL="285750" indent="-285750">
              <a:lnSpc>
                <a:spcPct val="150000"/>
              </a:lnSpc>
              <a:buFont typeface="Arial" panose="020B0604020202020204" pitchFamily="34" charset="0"/>
              <a:buChar char="•"/>
            </a:pPr>
            <a:r>
              <a:rPr lang="en-US" sz="3200" dirty="0">
                <a:solidFill>
                  <a:srgbClr val="303643"/>
                </a:solidFill>
                <a:latin typeface="Calibri"/>
                <a:ea typeface="Calibri"/>
                <a:cs typeface="Calibri"/>
              </a:rPr>
              <a:t>Honors diverse learning styles</a:t>
            </a:r>
          </a:p>
          <a:p>
            <a:pPr marL="285750" indent="-285750">
              <a:lnSpc>
                <a:spcPct val="150000"/>
              </a:lnSpc>
              <a:buFont typeface="Arial" panose="020B0604020202020204" pitchFamily="34" charset="0"/>
              <a:buChar char="•"/>
            </a:pPr>
            <a:r>
              <a:rPr lang="en-US" sz="3200" b="0" i="0" dirty="0">
                <a:solidFill>
                  <a:srgbClr val="303643"/>
                </a:solidFill>
                <a:effectLst/>
                <a:latin typeface="Calibri"/>
                <a:ea typeface="Calibri"/>
                <a:cs typeface="Calibri"/>
              </a:rPr>
              <a:t>Encourages group work, peer collaboration, and discussions rather than passive listening</a:t>
            </a:r>
          </a:p>
          <a:p>
            <a:pPr marL="285750" indent="-285750">
              <a:lnSpc>
                <a:spcPct val="150000"/>
              </a:lnSpc>
              <a:buFont typeface="Arial" panose="020B0604020202020204" pitchFamily="34" charset="0"/>
              <a:buChar char="•"/>
            </a:pPr>
            <a:r>
              <a:rPr lang="en-US" sz="3200" dirty="0">
                <a:solidFill>
                  <a:srgbClr val="303643"/>
                </a:solidFill>
                <a:latin typeface="Calibri"/>
                <a:ea typeface="Calibri"/>
                <a:cs typeface="Calibri"/>
              </a:rPr>
              <a:t>Enables exploration of the content in a contextualized setting</a:t>
            </a:r>
            <a:endParaRPr lang="en-US" sz="3200" dirty="0">
              <a:latin typeface="Calibri"/>
              <a:ea typeface="Calibri"/>
              <a:cs typeface="Calibri"/>
            </a:endParaRPr>
          </a:p>
        </p:txBody>
      </p:sp>
    </p:spTree>
    <p:extLst>
      <p:ext uri="{BB962C8B-B14F-4D97-AF65-F5344CB8AC3E}">
        <p14:creationId xmlns:p14="http://schemas.microsoft.com/office/powerpoint/2010/main" val="240989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a:t>Access</a:t>
            </a:r>
            <a:endParaRPr lang="en-US" sz="4000" dirty="0"/>
          </a:p>
        </p:txBody>
      </p:sp>
      <p:pic>
        <p:nvPicPr>
          <p:cNvPr id="4100" name="Picture 4" descr="Smartphone on desk"/>
          <p:cNvPicPr>
            <a:picLocks noChangeAspect="1" noChangeArrowheads="1"/>
          </p:cNvPicPr>
          <p:nvPr/>
        </p:nvPicPr>
        <p:blipFill>
          <a:blip r:embed="rId3"/>
          <a:srcRect l="11058" r="11058"/>
          <a:stretch>
            <a:fillRect/>
          </a:stretch>
        </p:blipFill>
        <p:spPr bwMode="auto">
          <a:xfrm rot="825300">
            <a:off x="7170840" y="2717163"/>
            <a:ext cx="3438019" cy="293478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102" name="Picture 6" descr="Person using laptop computer"/>
          <p:cNvPicPr>
            <a:picLocks noChangeAspect="1" noChangeArrowheads="1"/>
          </p:cNvPicPr>
          <p:nvPr/>
        </p:nvPicPr>
        <p:blipFill>
          <a:blip r:embed="rId4"/>
          <a:srcRect l="11410" r="11410"/>
          <a:stretch>
            <a:fillRect/>
          </a:stretch>
        </p:blipFill>
        <p:spPr bwMode="auto">
          <a:xfrm>
            <a:off x="1540304" y="2600316"/>
            <a:ext cx="4264055" cy="31751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98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400" dirty="0"/>
              <a:t>Homework</a:t>
            </a:r>
            <a:endParaRPr lang="en-US" dirty="0"/>
          </a:p>
        </p:txBody>
      </p:sp>
      <p:sp>
        <p:nvSpPr>
          <p:cNvPr id="3" name="Content Placeholder 2"/>
          <p:cNvSpPr>
            <a:spLocks noGrp="1"/>
          </p:cNvSpPr>
          <p:nvPr>
            <p:ph idx="1"/>
          </p:nvPr>
        </p:nvSpPr>
        <p:spPr>
          <a:xfrm>
            <a:off x="4523874" y="2513767"/>
            <a:ext cx="6785810" cy="3099335"/>
          </a:xfrm>
        </p:spPr>
        <p:txBody>
          <a:bodyPr>
            <a:normAutofit lnSpcReduction="10000"/>
          </a:bodyPr>
          <a:lstStyle/>
          <a:p>
            <a:pPr marL="0" indent="0" algn="ctr">
              <a:buNone/>
            </a:pPr>
            <a:r>
              <a:rPr lang="en-US" sz="4000" dirty="0"/>
              <a:t>Homework is sometimes necessary, so don’t be afraid to require it. </a:t>
            </a:r>
          </a:p>
          <a:p>
            <a:pPr marL="0" indent="0" algn="ctr">
              <a:buNone/>
            </a:pPr>
            <a:r>
              <a:rPr lang="en-US" sz="4000" dirty="0">
                <a:solidFill>
                  <a:srgbClr val="C00000"/>
                </a:solidFill>
                <a:latin typeface="Segoe UI Black" panose="020B0A02040204020203" pitchFamily="34" charset="0"/>
                <a:ea typeface="Segoe UI Black" panose="020B0A02040204020203" pitchFamily="34" charset="0"/>
                <a:cs typeface="Segoe UI Black" panose="020B0A02040204020203" pitchFamily="34" charset="0"/>
              </a:rPr>
              <a:t>Change the expectation –      your students will adjust.</a:t>
            </a:r>
          </a:p>
          <a:p>
            <a:pPr marL="0" indent="0" algn="ctr">
              <a:buNone/>
            </a:pPr>
            <a:endParaRPr lang="en-US" sz="28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endParaRPr>
          </a:p>
        </p:txBody>
      </p:sp>
      <p:pic>
        <p:nvPicPr>
          <p:cNvPr id="5124" name="Picture 4" descr="Image result for home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144" y="2513767"/>
            <a:ext cx="3137836" cy="3137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09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1422B-3470-5D45-E080-E345F21076DB}"/>
              </a:ext>
            </a:extLst>
          </p:cNvPr>
          <p:cNvSpPr>
            <a:spLocks noGrp="1"/>
          </p:cNvSpPr>
          <p:nvPr>
            <p:ph type="title"/>
          </p:nvPr>
        </p:nvSpPr>
        <p:spPr/>
        <p:txBody>
          <a:bodyPr>
            <a:normAutofit/>
          </a:bodyPr>
          <a:lstStyle/>
          <a:p>
            <a:r>
              <a:rPr lang="en-US" sz="4800" dirty="0">
                <a:ea typeface="Calibri"/>
                <a:cs typeface="Calibri"/>
              </a:rPr>
              <a:t>What's your role?</a:t>
            </a:r>
            <a:endParaRPr lang="en-US" sz="4800">
              <a:ea typeface="Calibri"/>
              <a:cs typeface="Calibri"/>
            </a:endParaRPr>
          </a:p>
        </p:txBody>
      </p:sp>
      <p:pic>
        <p:nvPicPr>
          <p:cNvPr id="6" name="Content Placeholder 5" descr="Close-up of question mark on a hardwood floor against a wall">
            <a:extLst>
              <a:ext uri="{FF2B5EF4-FFF2-40B4-BE49-F238E27FC236}">
                <a16:creationId xmlns:a16="http://schemas.microsoft.com/office/drawing/2014/main" id="{092B9C51-A1B6-5829-3CE4-3BCD5F97A727}"/>
              </a:ext>
            </a:extLst>
          </p:cNvPr>
          <p:cNvPicPr>
            <a:picLocks noGrp="1" noChangeAspect="1"/>
          </p:cNvPicPr>
          <p:nvPr>
            <p:ph idx="1"/>
          </p:nvPr>
        </p:nvPicPr>
        <p:blipFill>
          <a:blip r:embed="rId3"/>
          <a:stretch>
            <a:fillRect/>
          </a:stretch>
        </p:blipFill>
        <p:spPr>
          <a:xfrm>
            <a:off x="2772402" y="2551772"/>
            <a:ext cx="6644020" cy="3264167"/>
          </a:xfrm>
        </p:spPr>
      </p:pic>
    </p:spTree>
    <p:extLst>
      <p:ext uri="{BB962C8B-B14F-4D97-AF65-F5344CB8AC3E}">
        <p14:creationId xmlns:p14="http://schemas.microsoft.com/office/powerpoint/2010/main" val="251067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0D1397-F77B-02A0-8083-CDFC91B98676}"/>
              </a:ext>
            </a:extLst>
          </p:cNvPr>
          <p:cNvSpPr>
            <a:spLocks noGrp="1"/>
          </p:cNvSpPr>
          <p:nvPr>
            <p:ph type="title"/>
          </p:nvPr>
        </p:nvSpPr>
        <p:spPr/>
        <p:txBody>
          <a:bodyPr/>
          <a:lstStyle/>
          <a:p>
            <a:r>
              <a:rPr lang="en-US" dirty="0"/>
              <a:t>Other Multidisciplinary Ideas</a:t>
            </a:r>
          </a:p>
        </p:txBody>
      </p:sp>
      <p:sp>
        <p:nvSpPr>
          <p:cNvPr id="5" name="Text Placeholder 4">
            <a:extLst>
              <a:ext uri="{FF2B5EF4-FFF2-40B4-BE49-F238E27FC236}">
                <a16:creationId xmlns:a16="http://schemas.microsoft.com/office/drawing/2014/main" id="{2F7EC5FD-D1E8-C99B-D71A-41655583677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4282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ose up of a multidisciplinary lesson plan showing several ways subjects and topics can overlap.">
            <a:extLst>
              <a:ext uri="{FF2B5EF4-FFF2-40B4-BE49-F238E27FC236}">
                <a16:creationId xmlns:a16="http://schemas.microsoft.com/office/drawing/2014/main" id="{7924ADDB-DCBC-2911-6C70-06CFBB755815}"/>
              </a:ext>
            </a:extLst>
          </p:cNvPr>
          <p:cNvPicPr>
            <a:picLocks noChangeAspect="1"/>
          </p:cNvPicPr>
          <p:nvPr/>
        </p:nvPicPr>
        <p:blipFill>
          <a:blip r:embed="rId3"/>
          <a:stretch>
            <a:fillRect/>
          </a:stretch>
        </p:blipFill>
        <p:spPr>
          <a:xfrm>
            <a:off x="0" y="1156087"/>
            <a:ext cx="12202090" cy="5569115"/>
          </a:xfrm>
          <a:prstGeom prst="rect">
            <a:avLst/>
          </a:prstGeom>
        </p:spPr>
      </p:pic>
      <p:sp>
        <p:nvSpPr>
          <p:cNvPr id="2" name="Title 1"/>
          <p:cNvSpPr>
            <a:spLocks noGrp="1"/>
          </p:cNvSpPr>
          <p:nvPr>
            <p:ph type="title"/>
          </p:nvPr>
        </p:nvSpPr>
        <p:spPr>
          <a:xfrm>
            <a:off x="895149" y="466343"/>
            <a:ext cx="10366409" cy="832105"/>
          </a:xfrm>
        </p:spPr>
        <p:txBody>
          <a:bodyPr>
            <a:noAutofit/>
          </a:bodyPr>
          <a:lstStyle/>
          <a:p>
            <a:r>
              <a:rPr lang="en-US" sz="4400" dirty="0"/>
              <a:t>Use a multidisciplinary lesson plan template</a:t>
            </a:r>
          </a:p>
        </p:txBody>
      </p:sp>
      <p:sp>
        <p:nvSpPr>
          <p:cNvPr id="4" name="Right Arrow 3">
            <a:extLst>
              <a:ext uri="{C183D7F6-B498-43B3-948B-1728B52AA6E4}">
                <adec:decorative xmlns:adec="http://schemas.microsoft.com/office/drawing/2017/decorative" val="1"/>
              </a:ext>
            </a:extLst>
          </p:cNvPr>
          <p:cNvSpPr/>
          <p:nvPr/>
        </p:nvSpPr>
        <p:spPr>
          <a:xfrm rot="10800000">
            <a:off x="1692199" y="1298448"/>
            <a:ext cx="1078029" cy="5678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Arrow 4">
            <a:extLst>
              <a:ext uri="{C183D7F6-B498-43B3-948B-1728B52AA6E4}">
                <adec:decorative xmlns:adec="http://schemas.microsoft.com/office/drawing/2017/decorative" val="1"/>
              </a:ext>
            </a:extLst>
          </p:cNvPr>
          <p:cNvSpPr/>
          <p:nvPr/>
        </p:nvSpPr>
        <p:spPr>
          <a:xfrm rot="10800000">
            <a:off x="7896644" y="2405575"/>
            <a:ext cx="1116530" cy="59676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3">
            <a:extLst>
              <a:ext uri="{FF2B5EF4-FFF2-40B4-BE49-F238E27FC236}">
                <a16:creationId xmlns:a16="http://schemas.microsoft.com/office/drawing/2014/main" id="{004D54EA-5CBB-70BB-64F0-F91AADD650AF}"/>
              </a:ext>
              <a:ext uri="{C183D7F6-B498-43B3-948B-1728B52AA6E4}">
                <adec:decorative xmlns:adec="http://schemas.microsoft.com/office/drawing/2017/decorative" val="1"/>
              </a:ext>
            </a:extLst>
          </p:cNvPr>
          <p:cNvSpPr/>
          <p:nvPr/>
        </p:nvSpPr>
        <p:spPr>
          <a:xfrm rot="9619151">
            <a:off x="714272" y="4969079"/>
            <a:ext cx="1078029" cy="5678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5410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Ready-made multidisciplinary activities</a:t>
            </a:r>
          </a:p>
        </p:txBody>
      </p:sp>
      <p:pic>
        <p:nvPicPr>
          <p:cNvPr id="8" name="Picture 7" descr="Bar graph showing kilograms by country">
            <a:extLst>
              <a:ext uri="{FF2B5EF4-FFF2-40B4-BE49-F238E27FC236}">
                <a16:creationId xmlns:a16="http://schemas.microsoft.com/office/drawing/2014/main" id="{71CC70F1-9458-E857-2FBB-7899656E767F}"/>
              </a:ext>
            </a:extLst>
          </p:cNvPr>
          <p:cNvPicPr>
            <a:picLocks noChangeAspect="1"/>
          </p:cNvPicPr>
          <p:nvPr/>
        </p:nvPicPr>
        <p:blipFill>
          <a:blip r:embed="rId3"/>
          <a:stretch>
            <a:fillRect/>
          </a:stretch>
        </p:blipFill>
        <p:spPr>
          <a:xfrm>
            <a:off x="2024800" y="3752487"/>
            <a:ext cx="4927721" cy="2252216"/>
          </a:xfrm>
          <a:prstGeom prst="rect">
            <a:avLst/>
          </a:prstGeom>
          <a:ln>
            <a:solidFill>
              <a:schemeClr val="tx1"/>
            </a:solidFill>
          </a:ln>
        </p:spPr>
      </p:pic>
      <p:pic>
        <p:nvPicPr>
          <p:cNvPr id="10" name="Picture 9" descr="Bar graph titled (Not) Everybody Loves Chocolate, with data indicating which country consumes the most chocolate and how much revenue they make from it.">
            <a:extLst>
              <a:ext uri="{FF2B5EF4-FFF2-40B4-BE49-F238E27FC236}">
                <a16:creationId xmlns:a16="http://schemas.microsoft.com/office/drawing/2014/main" id="{25B86A22-5495-945D-D85F-1D2398E72950}"/>
              </a:ext>
            </a:extLst>
          </p:cNvPr>
          <p:cNvPicPr>
            <a:picLocks noChangeAspect="1"/>
          </p:cNvPicPr>
          <p:nvPr/>
        </p:nvPicPr>
        <p:blipFill>
          <a:blip r:embed="rId4"/>
          <a:stretch>
            <a:fillRect/>
          </a:stretch>
        </p:blipFill>
        <p:spPr>
          <a:xfrm>
            <a:off x="6949455" y="1828168"/>
            <a:ext cx="5239481" cy="5029832"/>
          </a:xfrm>
          <a:prstGeom prst="rect">
            <a:avLst/>
          </a:prstGeom>
          <a:ln>
            <a:solidFill>
              <a:schemeClr val="tx1"/>
            </a:solidFill>
          </a:ln>
        </p:spPr>
      </p:pic>
      <p:sp>
        <p:nvSpPr>
          <p:cNvPr id="3" name="Content Placeholder 2"/>
          <p:cNvSpPr>
            <a:spLocks noGrp="1"/>
          </p:cNvSpPr>
          <p:nvPr>
            <p:ph idx="1"/>
          </p:nvPr>
        </p:nvSpPr>
        <p:spPr>
          <a:xfrm>
            <a:off x="110394" y="5739040"/>
            <a:ext cx="4673849" cy="1000788"/>
          </a:xfrm>
          <a:solidFill>
            <a:schemeClr val="accent1">
              <a:lumMod val="60000"/>
              <a:lumOff val="40000"/>
            </a:schemeClr>
          </a:solidFill>
          <a:ln>
            <a:solidFill>
              <a:schemeClr val="tx1"/>
            </a:solidFill>
          </a:ln>
        </p:spPr>
        <p:txBody>
          <a:bodyPr vert="horz" lIns="91440" tIns="45720" rIns="91440" bIns="45720" rtlCol="0" anchor="t">
            <a:normAutofit/>
          </a:bodyPr>
          <a:lstStyle/>
          <a:p>
            <a:pPr marL="0" indent="0">
              <a:buNone/>
            </a:pPr>
            <a:r>
              <a:rPr lang="en-US" sz="4400" i="1" dirty="0">
                <a:solidFill>
                  <a:schemeClr val="accent2">
                    <a:lumMod val="50000"/>
                  </a:schemeClr>
                </a:solidFill>
                <a:ea typeface="Calibri" panose="020F0502020204030204"/>
                <a:cs typeface="Calibri" panose="020F0502020204030204"/>
                <a:hlinkClick r:id="rId5">
                  <a:extLst>
                    <a:ext uri="{A12FA001-AC4F-418D-AE19-62706E023703}">
                      <ahyp:hlinkClr xmlns:ahyp="http://schemas.microsoft.com/office/drawing/2018/hyperlinkcolor" val="tx"/>
                    </a:ext>
                  </a:extLst>
                </a:hlinkClick>
              </a:rPr>
              <a:t>Slow-Reveal Graphs</a:t>
            </a:r>
            <a:endParaRPr lang="en-US" sz="4400" i="1" dirty="0">
              <a:solidFill>
                <a:schemeClr val="accent2">
                  <a:lumMod val="50000"/>
                </a:schemeClr>
              </a:solidFill>
            </a:endParaRPr>
          </a:p>
        </p:txBody>
      </p:sp>
      <p:pic>
        <p:nvPicPr>
          <p:cNvPr id="14" name="Picture 13" descr="Basic bar graph showing no data, just bars.">
            <a:extLst>
              <a:ext uri="{FF2B5EF4-FFF2-40B4-BE49-F238E27FC236}">
                <a16:creationId xmlns:a16="http://schemas.microsoft.com/office/drawing/2014/main" id="{5EE25CB0-9DC1-278B-0308-9318A255AC1C}"/>
              </a:ext>
            </a:extLst>
          </p:cNvPr>
          <p:cNvPicPr>
            <a:picLocks noChangeAspect="1"/>
          </p:cNvPicPr>
          <p:nvPr/>
        </p:nvPicPr>
        <p:blipFill>
          <a:blip r:embed="rId6"/>
          <a:stretch>
            <a:fillRect/>
          </a:stretch>
        </p:blipFill>
        <p:spPr>
          <a:xfrm>
            <a:off x="0" y="1828168"/>
            <a:ext cx="5239481" cy="1924319"/>
          </a:xfrm>
          <a:prstGeom prst="rect">
            <a:avLst/>
          </a:prstGeom>
        </p:spPr>
      </p:pic>
    </p:spTree>
    <p:extLst>
      <p:ext uri="{BB962C8B-B14F-4D97-AF65-F5344CB8AC3E}">
        <p14:creationId xmlns:p14="http://schemas.microsoft.com/office/powerpoint/2010/main" val="314279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3FD30-0284-BD6F-E372-1A184587EA08}"/>
              </a:ext>
            </a:extLst>
          </p:cNvPr>
          <p:cNvSpPr>
            <a:spLocks noGrp="1"/>
          </p:cNvSpPr>
          <p:nvPr>
            <p:ph type="title"/>
          </p:nvPr>
        </p:nvSpPr>
        <p:spPr>
          <a:xfrm>
            <a:off x="1280160" y="466343"/>
            <a:ext cx="9628632" cy="1362113"/>
          </a:xfrm>
        </p:spPr>
        <p:txBody>
          <a:bodyPr anchor="ctr">
            <a:normAutofit/>
          </a:bodyPr>
          <a:lstStyle/>
          <a:p>
            <a:r>
              <a:rPr lang="en-US" sz="4400" dirty="0"/>
              <a:t>Ready-made multidisciplinary activities</a:t>
            </a:r>
          </a:p>
        </p:txBody>
      </p:sp>
      <p:pic>
        <p:nvPicPr>
          <p:cNvPr id="8" name="Picture Placeholder 7" descr="A graph of electricity generation, both clean and fossil, shoing that coal is the largest supplier and nuclear the smallest.">
            <a:extLst>
              <a:ext uri="{FF2B5EF4-FFF2-40B4-BE49-F238E27FC236}">
                <a16:creationId xmlns:a16="http://schemas.microsoft.com/office/drawing/2014/main" id="{AED6A8F9-7C28-B012-F4B0-DAF220447555}"/>
              </a:ext>
            </a:extLst>
          </p:cNvPr>
          <p:cNvPicPr>
            <a:picLocks noGrp="1" noChangeAspect="1"/>
          </p:cNvPicPr>
          <p:nvPr>
            <p:ph sz="half" idx="1"/>
          </p:nvPr>
        </p:nvPicPr>
        <p:blipFill>
          <a:blip r:embed="rId3"/>
          <a:stretch/>
        </p:blipFill>
        <p:spPr>
          <a:xfrm>
            <a:off x="141545" y="1828457"/>
            <a:ext cx="5816923" cy="5029544"/>
          </a:xfrm>
          <a:noFill/>
        </p:spPr>
      </p:pic>
      <p:sp>
        <p:nvSpPr>
          <p:cNvPr id="13" name="Content Placeholder 3">
            <a:extLst>
              <a:ext uri="{FF2B5EF4-FFF2-40B4-BE49-F238E27FC236}">
                <a16:creationId xmlns:a16="http://schemas.microsoft.com/office/drawing/2014/main" id="{431BF549-0821-43EF-8E2F-E840351A9E07}"/>
              </a:ext>
            </a:extLst>
          </p:cNvPr>
          <p:cNvSpPr>
            <a:spLocks noGrp="1"/>
          </p:cNvSpPr>
          <p:nvPr>
            <p:ph sz="half" idx="2"/>
          </p:nvPr>
        </p:nvSpPr>
        <p:spPr>
          <a:xfrm>
            <a:off x="6233533" y="3316964"/>
            <a:ext cx="5698272" cy="2051824"/>
          </a:xfrm>
          <a:solidFill>
            <a:schemeClr val="accent1">
              <a:lumMod val="60000"/>
              <a:lumOff val="40000"/>
            </a:schemeClr>
          </a:solidFill>
          <a:ln>
            <a:solidFill>
              <a:schemeClr val="tx1"/>
            </a:solidFill>
          </a:ln>
        </p:spPr>
        <p:txBody>
          <a:bodyPr>
            <a:normAutofit/>
          </a:bodyPr>
          <a:lstStyle/>
          <a:p>
            <a:pPr marL="0" indent="0">
              <a:buNone/>
            </a:pPr>
            <a:r>
              <a:rPr lang="en-US" sz="3200" dirty="0">
                <a:solidFill>
                  <a:srgbClr val="002060"/>
                </a:solidFill>
              </a:rPr>
              <a:t>New York Times</a:t>
            </a:r>
          </a:p>
          <a:p>
            <a:pPr marL="0" indent="0">
              <a:buNone/>
            </a:pPr>
            <a:r>
              <a:rPr lang="en-US" sz="3200" dirty="0">
                <a:solidFill>
                  <a:srgbClr val="002060"/>
                </a:solidFill>
                <a:hlinkClick r:id="rId4">
                  <a:extLst>
                    <a:ext uri="{A12FA001-AC4F-418D-AE19-62706E023703}">
                      <ahyp:hlinkClr xmlns:ahyp="http://schemas.microsoft.com/office/drawing/2018/hyperlinkcolor" val="tx"/>
                    </a:ext>
                  </a:extLst>
                </a:hlinkClick>
              </a:rPr>
              <a:t>What’s Going On In This Graph? </a:t>
            </a:r>
            <a:endParaRPr lang="en-US" sz="3200" dirty="0">
              <a:solidFill>
                <a:srgbClr val="002060"/>
              </a:solidFill>
            </a:endParaRPr>
          </a:p>
          <a:p>
            <a:pPr marL="0" indent="0">
              <a:buNone/>
            </a:pPr>
            <a:r>
              <a:rPr lang="en-US" sz="3200" dirty="0">
                <a:solidFill>
                  <a:srgbClr val="002060"/>
                </a:solidFill>
                <a:hlinkClick r:id="rId5">
                  <a:extLst>
                    <a:ext uri="{A12FA001-AC4F-418D-AE19-62706E023703}">
                      <ahyp:hlinkClr xmlns:ahyp="http://schemas.microsoft.com/office/drawing/2018/hyperlinkcolor" val="tx"/>
                    </a:ext>
                  </a:extLst>
                </a:hlinkClick>
              </a:rPr>
              <a:t>What’s Going On In This Picture?</a:t>
            </a:r>
            <a:endParaRPr lang="en-US" sz="3200" dirty="0">
              <a:solidFill>
                <a:srgbClr val="002060"/>
              </a:solidFill>
            </a:endParaRPr>
          </a:p>
        </p:txBody>
      </p:sp>
    </p:spTree>
    <p:extLst>
      <p:ext uri="{BB962C8B-B14F-4D97-AF65-F5344CB8AC3E}">
        <p14:creationId xmlns:p14="http://schemas.microsoft.com/office/powerpoint/2010/main" val="34843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230" y="1394"/>
            <a:ext cx="11158060" cy="1827062"/>
          </a:xfrm>
        </p:spPr>
        <p:txBody>
          <a:bodyPr>
            <a:noAutofit/>
          </a:bodyPr>
          <a:lstStyle/>
          <a:p>
            <a:r>
              <a:rPr lang="en-US" sz="4400" dirty="0">
                <a:ea typeface="Calibri"/>
                <a:cs typeface="Calibri"/>
              </a:rPr>
              <a:t>Choose 1 focus area and integrate it everywhere</a:t>
            </a:r>
          </a:p>
        </p:txBody>
      </p:sp>
      <p:graphicFrame>
        <p:nvGraphicFramePr>
          <p:cNvPr id="9" name="Table 8">
            <a:extLst>
              <a:ext uri="{FF2B5EF4-FFF2-40B4-BE49-F238E27FC236}">
                <a16:creationId xmlns:a16="http://schemas.microsoft.com/office/drawing/2014/main" id="{E6141B8E-940A-03A5-C788-B7EBEC4FEC7D}"/>
              </a:ext>
            </a:extLst>
          </p:cNvPr>
          <p:cNvGraphicFramePr>
            <a:graphicFrameLocks noGrp="1"/>
          </p:cNvGraphicFramePr>
          <p:nvPr>
            <p:extLst>
              <p:ext uri="{D42A27DB-BD31-4B8C-83A1-F6EECF244321}">
                <p14:modId xmlns:p14="http://schemas.microsoft.com/office/powerpoint/2010/main" val="4180705041"/>
              </p:ext>
            </p:extLst>
          </p:nvPr>
        </p:nvGraphicFramePr>
        <p:xfrm>
          <a:off x="857250" y="1833562"/>
          <a:ext cx="10842730" cy="4846320"/>
        </p:xfrm>
        <a:graphic>
          <a:graphicData uri="http://schemas.openxmlformats.org/drawingml/2006/table">
            <a:tbl>
              <a:tblPr firstRow="1" bandRow="1">
                <a:tableStyleId>{3B4B98B0-60AC-42C2-AFA5-B58CD77FA1E5}</a:tableStyleId>
              </a:tblPr>
              <a:tblGrid>
                <a:gridCol w="5000403">
                  <a:extLst>
                    <a:ext uri="{9D8B030D-6E8A-4147-A177-3AD203B41FA5}">
                      <a16:colId xmlns:a16="http://schemas.microsoft.com/office/drawing/2014/main" val="1088850159"/>
                    </a:ext>
                  </a:extLst>
                </a:gridCol>
                <a:gridCol w="618166">
                  <a:extLst>
                    <a:ext uri="{9D8B030D-6E8A-4147-A177-3AD203B41FA5}">
                      <a16:colId xmlns:a16="http://schemas.microsoft.com/office/drawing/2014/main" val="4220761333"/>
                    </a:ext>
                  </a:extLst>
                </a:gridCol>
                <a:gridCol w="5224161">
                  <a:extLst>
                    <a:ext uri="{9D8B030D-6E8A-4147-A177-3AD203B41FA5}">
                      <a16:colId xmlns:a16="http://schemas.microsoft.com/office/drawing/2014/main" val="3474784492"/>
                    </a:ext>
                  </a:extLst>
                </a:gridCol>
              </a:tblGrid>
              <a:tr h="370840">
                <a:tc>
                  <a:txBody>
                    <a:bodyPr/>
                    <a:lstStyle/>
                    <a:p>
                      <a:pPr lvl="0">
                        <a:buNone/>
                      </a:pPr>
                      <a:r>
                        <a:rPr lang="en-US" sz="2400" b="1" i="0" u="none" strike="noStrike" noProof="0" dirty="0">
                          <a:solidFill>
                            <a:srgbClr val="3C4743"/>
                          </a:solidFill>
                          <a:latin typeface="Calibri"/>
                        </a:rPr>
                        <a:t>Integrating Digital Literacy</a:t>
                      </a:r>
                      <a:endParaRPr lang="en-US" sz="2400" b="1" dirty="0"/>
                    </a:p>
                  </a:txBody>
                  <a:tcPr/>
                </a:tc>
                <a:tc>
                  <a:txBody>
                    <a:bodyPr/>
                    <a:lstStyle/>
                    <a:p>
                      <a:pPr lvl="0">
                        <a:buNone/>
                      </a:pPr>
                      <a:endParaRPr lang="en-US" sz="2400" b="1" i="0" u="none" strike="noStrike" noProof="0" dirty="0">
                        <a:solidFill>
                          <a:srgbClr val="3C4743"/>
                        </a:solidFill>
                        <a:latin typeface="Calibri"/>
                      </a:endParaRPr>
                    </a:p>
                  </a:txBody>
                  <a:tcPr/>
                </a:tc>
                <a:tc>
                  <a:txBody>
                    <a:bodyPr/>
                    <a:lstStyle/>
                    <a:p>
                      <a:r>
                        <a:rPr lang="en-US" sz="2400" dirty="0"/>
                        <a:t>Integrating Other Content Areas</a:t>
                      </a:r>
                    </a:p>
                  </a:txBody>
                  <a:tcPr/>
                </a:tc>
                <a:extLst>
                  <a:ext uri="{0D108BD9-81ED-4DB2-BD59-A6C34878D82A}">
                    <a16:rowId xmlns:a16="http://schemas.microsoft.com/office/drawing/2014/main" val="689200635"/>
                  </a:ext>
                </a:extLst>
              </a:tr>
              <a:tr h="370840">
                <a:tc>
                  <a:txBody>
                    <a:bodyPr/>
                    <a:lstStyle/>
                    <a:p>
                      <a:r>
                        <a:rPr lang="en-US" sz="2400" b="1" dirty="0"/>
                        <a:t>Reading</a:t>
                      </a:r>
                      <a:r>
                        <a:rPr lang="en-US" sz="2400" dirty="0"/>
                        <a:t>: Use annotation tools to highlight and comment on text      </a:t>
                      </a:r>
                    </a:p>
                  </a:txBody>
                  <a:tcPr/>
                </a:tc>
                <a:tc>
                  <a:txBody>
                    <a:bodyPr/>
                    <a:lstStyle/>
                    <a:p>
                      <a:pPr lvl="0">
                        <a:buNone/>
                      </a:pPr>
                      <a:endParaRPr lang="en-US" sz="2400" dirty="0"/>
                    </a:p>
                  </a:txBody>
                  <a:tcPr/>
                </a:tc>
                <a:tc>
                  <a:txBody>
                    <a:bodyPr/>
                    <a:lstStyle/>
                    <a:p>
                      <a:r>
                        <a:rPr lang="en-US" sz="2400" dirty="0"/>
                        <a:t>Create a blog: Have students write blog posts to practice persuasive writing </a:t>
                      </a:r>
                      <a:r>
                        <a:rPr lang="en-US" sz="2400" b="1" dirty="0"/>
                        <a:t>(LA)</a:t>
                      </a:r>
                    </a:p>
                  </a:txBody>
                  <a:tcPr/>
                </a:tc>
                <a:extLst>
                  <a:ext uri="{0D108BD9-81ED-4DB2-BD59-A6C34878D82A}">
                    <a16:rowId xmlns:a16="http://schemas.microsoft.com/office/drawing/2014/main" val="225243921"/>
                  </a:ext>
                </a:extLst>
              </a:tr>
              <a:tr h="370840">
                <a:tc>
                  <a:txBody>
                    <a:bodyPr/>
                    <a:lstStyle/>
                    <a:p>
                      <a:r>
                        <a:rPr lang="en-US" sz="2400" b="1" dirty="0"/>
                        <a:t>History</a:t>
                      </a:r>
                      <a:r>
                        <a:rPr lang="en-US" sz="2400" dirty="0"/>
                        <a:t>: Research primary sources online and create a digital timeline</a:t>
                      </a:r>
                    </a:p>
                  </a:txBody>
                  <a:tcPr/>
                </a:tc>
                <a:tc>
                  <a:txBody>
                    <a:bodyPr/>
                    <a:lstStyle/>
                    <a:p>
                      <a:pPr lvl="0">
                        <a:buNone/>
                      </a:pPr>
                      <a:endParaRPr lang="en-US" sz="2400" dirty="0"/>
                    </a:p>
                  </a:txBody>
                  <a:tcPr/>
                </a:tc>
                <a:tc>
                  <a:txBody>
                    <a:bodyPr/>
                    <a:lstStyle/>
                    <a:p>
                      <a:r>
                        <a:rPr lang="en-US" sz="2400" dirty="0"/>
                        <a:t>Learn spreadsheet formulas: Track household expenses and create a budget </a:t>
                      </a:r>
                      <a:r>
                        <a:rPr lang="en-US" sz="2400" b="1" dirty="0"/>
                        <a:t>(Math)</a:t>
                      </a:r>
                    </a:p>
                  </a:txBody>
                  <a:tcPr/>
                </a:tc>
                <a:extLst>
                  <a:ext uri="{0D108BD9-81ED-4DB2-BD59-A6C34878D82A}">
                    <a16:rowId xmlns:a16="http://schemas.microsoft.com/office/drawing/2014/main" val="3647690591"/>
                  </a:ext>
                </a:extLst>
              </a:tr>
              <a:tr h="370840">
                <a:tc>
                  <a:txBody>
                    <a:bodyPr/>
                    <a:lstStyle/>
                    <a:p>
                      <a:r>
                        <a:rPr lang="en-US" sz="2400" b="1" dirty="0"/>
                        <a:t>Writing</a:t>
                      </a:r>
                      <a:r>
                        <a:rPr lang="en-US" sz="2400" dirty="0"/>
                        <a:t>: Use collaborative docs for peer editing and feedback</a:t>
                      </a:r>
                    </a:p>
                  </a:txBody>
                  <a:tcPr/>
                </a:tc>
                <a:tc>
                  <a:txBody>
                    <a:bodyPr/>
                    <a:lstStyle/>
                    <a:p>
                      <a:pPr lvl="0">
                        <a:buNone/>
                      </a:pPr>
                      <a:endParaRPr lang="en-US" sz="2400" dirty="0"/>
                    </a:p>
                  </a:txBody>
                  <a:tcPr/>
                </a:tc>
                <a:tc>
                  <a:txBody>
                    <a:bodyPr/>
                    <a:lstStyle/>
                    <a:p>
                      <a:r>
                        <a:rPr lang="en-US" sz="2400" dirty="0"/>
                        <a:t>Make a presentation: Create a slideshow about local government functions </a:t>
                      </a:r>
                      <a:r>
                        <a:rPr lang="en-US" sz="2400" b="1" dirty="0"/>
                        <a:t>(Civics)</a:t>
                      </a:r>
                    </a:p>
                  </a:txBody>
                  <a:tcPr/>
                </a:tc>
                <a:extLst>
                  <a:ext uri="{0D108BD9-81ED-4DB2-BD59-A6C34878D82A}">
                    <a16:rowId xmlns:a16="http://schemas.microsoft.com/office/drawing/2014/main" val="101378399"/>
                  </a:ext>
                </a:extLst>
              </a:tr>
              <a:tr h="370840">
                <a:tc>
                  <a:txBody>
                    <a:bodyPr/>
                    <a:lstStyle/>
                    <a:p>
                      <a:r>
                        <a:rPr lang="en-US" sz="2400" b="1" dirty="0"/>
                        <a:t>Job Readiness</a:t>
                      </a:r>
                      <a:r>
                        <a:rPr lang="en-US" sz="2400" dirty="0"/>
                        <a:t>: Create and share resumes using word processing software. </a:t>
                      </a:r>
                    </a:p>
                  </a:txBody>
                  <a:tcPr/>
                </a:tc>
                <a:tc>
                  <a:txBody>
                    <a:bodyPr/>
                    <a:lstStyle/>
                    <a:p>
                      <a:pPr lvl="0">
                        <a:buNone/>
                      </a:pPr>
                      <a:endParaRPr lang="en-US" sz="2400" dirty="0"/>
                    </a:p>
                  </a:txBody>
                  <a:tcPr/>
                </a:tc>
                <a:tc>
                  <a:txBody>
                    <a:bodyPr/>
                    <a:lstStyle/>
                    <a:p>
                      <a:r>
                        <a:rPr lang="en-US" sz="2400" dirty="0"/>
                        <a:t>Create a podcast: Record conversations about community issues or current events </a:t>
                      </a:r>
                      <a:r>
                        <a:rPr lang="en-US" sz="2400" b="1" dirty="0"/>
                        <a:t>(Civics, Speaking &amp; Listening)</a:t>
                      </a:r>
                    </a:p>
                  </a:txBody>
                  <a:tcPr/>
                </a:tc>
                <a:extLst>
                  <a:ext uri="{0D108BD9-81ED-4DB2-BD59-A6C34878D82A}">
                    <a16:rowId xmlns:a16="http://schemas.microsoft.com/office/drawing/2014/main" val="351805278"/>
                  </a:ext>
                </a:extLst>
              </a:tr>
            </a:tbl>
          </a:graphicData>
        </a:graphic>
      </p:graphicFrame>
      <p:sp>
        <p:nvSpPr>
          <p:cNvPr id="5" name="Right Arrow 4">
            <a:extLst>
              <a:ext uri="{C183D7F6-B498-43B3-948B-1728B52AA6E4}">
                <adec:decorative xmlns:adec="http://schemas.microsoft.com/office/drawing/2017/decorative" val="1"/>
              </a:ext>
            </a:extLst>
          </p:cNvPr>
          <p:cNvSpPr/>
          <p:nvPr/>
        </p:nvSpPr>
        <p:spPr>
          <a:xfrm rot="8340000">
            <a:off x="10969792" y="3056773"/>
            <a:ext cx="1183907" cy="56789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497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BUT…</a:t>
            </a:r>
          </a:p>
        </p:txBody>
      </p:sp>
      <p:sp>
        <p:nvSpPr>
          <p:cNvPr id="3" name="Content Placeholder 2"/>
          <p:cNvSpPr>
            <a:spLocks noGrp="1"/>
          </p:cNvSpPr>
          <p:nvPr>
            <p:ph idx="1"/>
          </p:nvPr>
        </p:nvSpPr>
        <p:spPr>
          <a:xfrm>
            <a:off x="1133856" y="1975104"/>
            <a:ext cx="10442448" cy="4882895"/>
          </a:xfrm>
        </p:spPr>
        <p:txBody>
          <a:bodyPr vert="horz" lIns="91440" tIns="45720" rIns="91440" bIns="45720" rtlCol="0" anchor="t">
            <a:normAutofit/>
          </a:bodyPr>
          <a:lstStyle/>
          <a:p>
            <a:r>
              <a:rPr lang="en-US" sz="3200" dirty="0"/>
              <a:t>“I like that lesson I designed last year.”</a:t>
            </a:r>
            <a:endParaRPr lang="en-US" sz="3200" dirty="0">
              <a:ea typeface="Calibri"/>
              <a:cs typeface="Calibri"/>
            </a:endParaRPr>
          </a:p>
          <a:p>
            <a:r>
              <a:rPr lang="en-US" sz="3200" dirty="0"/>
              <a:t>“My students and/or I prefer using this specific textbook.”</a:t>
            </a:r>
            <a:endParaRPr lang="en-US" sz="3200" dirty="0">
              <a:ea typeface="Calibri"/>
              <a:cs typeface="Calibri"/>
            </a:endParaRPr>
          </a:p>
          <a:p>
            <a:r>
              <a:rPr lang="en-US" sz="3200" dirty="0"/>
              <a:t>“My program requires me to use the approved curriculum.”</a:t>
            </a:r>
            <a:endParaRPr lang="en-US" sz="3200" dirty="0">
              <a:ea typeface="Calibri"/>
              <a:cs typeface="Calibri"/>
            </a:endParaRPr>
          </a:p>
          <a:p>
            <a:r>
              <a:rPr lang="en-US" sz="3200" dirty="0"/>
              <a:t>“I already turned in my lesson plans for the semester.”</a:t>
            </a:r>
            <a:endParaRPr lang="en-US" sz="3200" dirty="0">
              <a:ea typeface="Calibri"/>
              <a:cs typeface="Calibri"/>
            </a:endParaRPr>
          </a:p>
          <a:p>
            <a:endParaRPr lang="en-US" sz="2800" dirty="0"/>
          </a:p>
          <a:p>
            <a:pPr marL="0" indent="0">
              <a:buNone/>
            </a:pPr>
            <a:r>
              <a:rPr lang="en-US" sz="4000" dirty="0"/>
              <a:t>Don’t worry! </a:t>
            </a:r>
          </a:p>
          <a:p>
            <a:pPr marL="0" indent="0">
              <a:buNone/>
            </a:pPr>
            <a:r>
              <a:rPr lang="en-US" sz="4000" b="1" dirty="0"/>
              <a:t>You can still use this multidisciplinary approach</a:t>
            </a:r>
            <a:r>
              <a:rPr lang="en-US" sz="4000" dirty="0"/>
              <a:t>.</a:t>
            </a:r>
          </a:p>
        </p:txBody>
      </p:sp>
    </p:spTree>
    <p:extLst>
      <p:ext uri="{BB962C8B-B14F-4D97-AF65-F5344CB8AC3E}">
        <p14:creationId xmlns:p14="http://schemas.microsoft.com/office/powerpoint/2010/main" val="296342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9EB0D-A5E3-7F1B-F895-7B8D4B9A9ACC}"/>
              </a:ext>
            </a:extLst>
          </p:cNvPr>
          <p:cNvSpPr>
            <a:spLocks noGrp="1"/>
          </p:cNvSpPr>
          <p:nvPr>
            <p:ph type="title"/>
          </p:nvPr>
        </p:nvSpPr>
        <p:spPr>
          <a:xfrm>
            <a:off x="893113" y="466343"/>
            <a:ext cx="10596250" cy="1374208"/>
          </a:xfrm>
        </p:spPr>
        <p:txBody>
          <a:bodyPr>
            <a:noAutofit/>
          </a:bodyPr>
          <a:lstStyle/>
          <a:p>
            <a:r>
              <a:rPr lang="en-US" sz="4400" dirty="0">
                <a:ea typeface="Calibri"/>
                <a:cs typeface="Calibri"/>
              </a:rPr>
              <a:t>Ask questions that prompt critical thinking</a:t>
            </a:r>
            <a:endParaRPr lang="en-US" sz="4400">
              <a:ea typeface="Calibri" panose="020F0502020204030204"/>
              <a:cs typeface="Calibri" panose="020F0502020204030204"/>
            </a:endParaRPr>
          </a:p>
        </p:txBody>
      </p:sp>
      <p:sp>
        <p:nvSpPr>
          <p:cNvPr id="3" name="Text Placeholder 2">
            <a:extLst>
              <a:ext uri="{FF2B5EF4-FFF2-40B4-BE49-F238E27FC236}">
                <a16:creationId xmlns:a16="http://schemas.microsoft.com/office/drawing/2014/main" id="{70556F2B-A397-E441-3274-DF52CD100608}"/>
              </a:ext>
            </a:extLst>
          </p:cNvPr>
          <p:cNvSpPr>
            <a:spLocks noGrp="1"/>
          </p:cNvSpPr>
          <p:nvPr>
            <p:ph type="body" sz="half" idx="2"/>
          </p:nvPr>
        </p:nvSpPr>
        <p:spPr>
          <a:xfrm>
            <a:off x="349591" y="2130013"/>
            <a:ext cx="5386066" cy="4437950"/>
          </a:xfrm>
        </p:spPr>
        <p:txBody>
          <a:bodyPr vert="horz" lIns="91440" tIns="45720" rIns="91440" bIns="45720" rtlCol="0" anchor="t">
            <a:noAutofit/>
          </a:bodyPr>
          <a:lstStyle/>
          <a:p>
            <a:pPr marL="457200" indent="-457200">
              <a:buFont typeface="Arial" panose="05000000000000000000" pitchFamily="2" charset="2"/>
              <a:buChar char="•"/>
            </a:pPr>
            <a:r>
              <a:rPr lang="en-US" sz="3000" dirty="0">
                <a:ea typeface="Calibri"/>
                <a:cs typeface="Calibri"/>
              </a:rPr>
              <a:t>If your monthly paycheck increases this year, are you better off than you were last year? Why or why not?</a:t>
            </a:r>
            <a:endParaRPr lang="en-US"/>
          </a:p>
          <a:p>
            <a:pPr marL="457200" indent="-457200">
              <a:buFont typeface="Arial" panose="05000000000000000000" pitchFamily="2" charset="2"/>
              <a:buChar char="•"/>
            </a:pPr>
            <a:r>
              <a:rPr lang="en-US" sz="3000" dirty="0">
                <a:ea typeface="Calibri"/>
                <a:cs typeface="Calibri"/>
              </a:rPr>
              <a:t>Can something be true and false at the same time? Why or why not?</a:t>
            </a:r>
          </a:p>
          <a:p>
            <a:pPr marL="457200" indent="-457200">
              <a:buFont typeface="Arial" panose="05000000000000000000" pitchFamily="2" charset="2"/>
              <a:buChar char="•"/>
            </a:pPr>
            <a:r>
              <a:rPr lang="en-US" sz="3000" dirty="0">
                <a:ea typeface="Calibri"/>
                <a:cs typeface="Calibri"/>
              </a:rPr>
              <a:t>How would life change if humans lived twice as long?</a:t>
            </a:r>
          </a:p>
          <a:p>
            <a:endParaRPr lang="en-US" sz="2800" dirty="0">
              <a:ea typeface="Calibri"/>
              <a:cs typeface="Calibri"/>
            </a:endParaRPr>
          </a:p>
          <a:p>
            <a:endParaRPr lang="en-US" sz="2800" dirty="0">
              <a:ea typeface="Calibri"/>
              <a:cs typeface="Calibri"/>
            </a:endParaRPr>
          </a:p>
        </p:txBody>
      </p:sp>
      <p:pic>
        <p:nvPicPr>
          <p:cNvPr id="5" name="Picture Placeholder 4" descr="A person in white shirt and glasses">
            <a:extLst>
              <a:ext uri="{FF2B5EF4-FFF2-40B4-BE49-F238E27FC236}">
                <a16:creationId xmlns:a16="http://schemas.microsoft.com/office/drawing/2014/main" id="{DB5ED249-E5B2-0307-AB35-54DE671DA059}"/>
              </a:ext>
            </a:extLst>
          </p:cNvPr>
          <p:cNvPicPr>
            <a:picLocks noGrp="1" noChangeAspect="1"/>
          </p:cNvPicPr>
          <p:nvPr>
            <p:ph type="pic" idx="1"/>
          </p:nvPr>
        </p:nvPicPr>
        <p:blipFill>
          <a:blip r:embed="rId3"/>
          <a:srcRect l="14264" r="14264"/>
          <a:stretch/>
        </p:blipFill>
        <p:spPr>
          <a:xfrm>
            <a:off x="6098016" y="1828456"/>
            <a:ext cx="5389895" cy="5029544"/>
          </a:xfrm>
        </p:spPr>
      </p:pic>
    </p:spTree>
    <p:extLst>
      <p:ext uri="{BB962C8B-B14F-4D97-AF65-F5344CB8AC3E}">
        <p14:creationId xmlns:p14="http://schemas.microsoft.com/office/powerpoint/2010/main" val="62859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708" y="466343"/>
            <a:ext cx="7175619" cy="1362113"/>
          </a:xfrm>
        </p:spPr>
        <p:txBody>
          <a:bodyPr>
            <a:normAutofit/>
          </a:bodyPr>
          <a:lstStyle/>
          <a:p>
            <a:r>
              <a:rPr lang="en-US" sz="4800" dirty="0"/>
              <a:t>Building Knowledge</a:t>
            </a:r>
          </a:p>
        </p:txBody>
      </p:sp>
      <p:sp>
        <p:nvSpPr>
          <p:cNvPr id="3" name="Text Placeholder 2"/>
          <p:cNvSpPr>
            <a:spLocks noGrp="1"/>
          </p:cNvSpPr>
          <p:nvPr>
            <p:ph type="body" sz="half" idx="2"/>
          </p:nvPr>
        </p:nvSpPr>
        <p:spPr>
          <a:xfrm>
            <a:off x="344805" y="2234840"/>
            <a:ext cx="5503069" cy="4377891"/>
          </a:xfrm>
        </p:spPr>
        <p:txBody>
          <a:bodyPr vert="horz" lIns="91440" tIns="45720" rIns="91440" bIns="45720" rtlCol="0" anchor="t">
            <a:normAutofit/>
          </a:bodyPr>
          <a:lstStyle/>
          <a:p>
            <a:r>
              <a:rPr lang="en-US" sz="3200" dirty="0"/>
              <a:t>Make a habit of looking at a question/prompt/activity and thinking:</a:t>
            </a:r>
            <a:endParaRPr lang="en-US" sz="3200" dirty="0">
              <a:ea typeface="Calibri"/>
              <a:cs typeface="Calibri"/>
            </a:endParaRPr>
          </a:p>
          <a:p>
            <a:pPr marL="342900" indent="-342900">
              <a:buFont typeface="Wingdings" panose="05000000000000000000" pitchFamily="2" charset="2"/>
              <a:buChar char="§"/>
            </a:pPr>
            <a:r>
              <a:rPr lang="en-US" sz="3200" dirty="0"/>
              <a:t>How can I extend this? </a:t>
            </a:r>
            <a:endParaRPr lang="en-US" sz="3200" dirty="0">
              <a:ea typeface="Calibri"/>
              <a:cs typeface="Calibri"/>
            </a:endParaRPr>
          </a:p>
          <a:p>
            <a:pPr marL="342900" indent="-342900">
              <a:buFont typeface="Wingdings" panose="05000000000000000000" pitchFamily="2" charset="2"/>
              <a:buChar char="§"/>
            </a:pPr>
            <a:r>
              <a:rPr lang="en-US" sz="3200" dirty="0"/>
              <a:t>What else can students research? </a:t>
            </a:r>
            <a:endParaRPr lang="en-US" sz="3200" dirty="0">
              <a:ea typeface="Calibri"/>
              <a:cs typeface="Calibri"/>
            </a:endParaRPr>
          </a:p>
          <a:p>
            <a:pPr marL="342900" indent="-342900">
              <a:buFont typeface="Wingdings" panose="05000000000000000000" pitchFamily="2" charset="2"/>
              <a:buChar char="§"/>
            </a:pPr>
            <a:r>
              <a:rPr lang="en-US" sz="3200" dirty="0"/>
              <a:t>To what can we connect this?</a:t>
            </a:r>
            <a:endParaRPr lang="en-US" sz="3200" dirty="0">
              <a:ea typeface="Calibri"/>
              <a:cs typeface="Calibri"/>
            </a:endParaRPr>
          </a:p>
          <a:p>
            <a:endParaRPr lang="en-US" dirty="0"/>
          </a:p>
        </p:txBody>
      </p:sp>
      <p:pic>
        <p:nvPicPr>
          <p:cNvPr id="6" name="3D net animation" descr="3D net animation">
            <a:hlinkClick r:id="" action="ppaction://media"/>
            <a:extLst>
              <a:ext uri="{FF2B5EF4-FFF2-40B4-BE49-F238E27FC236}">
                <a16:creationId xmlns:a16="http://schemas.microsoft.com/office/drawing/2014/main" id="{1131B45D-519B-4F3A-DFE2-6D3E402B507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38634" y="2354564"/>
            <a:ext cx="6122196" cy="3855245"/>
          </a:xfrm>
          <a:prstGeom prst="rect">
            <a:avLst/>
          </a:prstGeom>
        </p:spPr>
      </p:pic>
    </p:spTree>
    <p:extLst>
      <p:ext uri="{BB962C8B-B14F-4D97-AF65-F5344CB8AC3E}">
        <p14:creationId xmlns:p14="http://schemas.microsoft.com/office/powerpoint/2010/main" val="248946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207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24" repeatCount="indefinite" fill="hold" display="0">
                  <p:stCondLst>
                    <p:cond delay="indefinite"/>
                  </p:stCondLst>
                </p:cTn>
                <p:tgtEl>
                  <p:spTgt spid="6"/>
                </p:tgtEl>
              </p:cMediaNode>
            </p:video>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20288540">
            <a:off x="1578054" y="407900"/>
            <a:ext cx="2410086" cy="1077218"/>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spAutoFit/>
          </a:bodyPr>
          <a:lstStyle/>
          <a:p>
            <a:r>
              <a:rPr lang="en-US" sz="3200" dirty="0">
                <a:solidFill>
                  <a:schemeClr val="tx2">
                    <a:lumMod val="65000"/>
                    <a:lumOff val="35000"/>
                  </a:schemeClr>
                </a:solidFill>
              </a:rPr>
              <a:t>How can I extend this? </a:t>
            </a:r>
            <a:endParaRPr lang="en-US" sz="3200" dirty="0">
              <a:solidFill>
                <a:schemeClr val="tx2">
                  <a:lumMod val="65000"/>
                  <a:lumOff val="35000"/>
                </a:schemeClr>
              </a:solidFill>
              <a:cs typeface="Calibri"/>
            </a:endParaRPr>
          </a:p>
        </p:txBody>
      </p:sp>
      <p:sp>
        <p:nvSpPr>
          <p:cNvPr id="4" name="TextBox 3"/>
          <p:cNvSpPr txBox="1"/>
          <p:nvPr/>
        </p:nvSpPr>
        <p:spPr>
          <a:xfrm rot="1196839">
            <a:off x="303946" y="2019287"/>
            <a:ext cx="3301980" cy="954107"/>
          </a:xfrm>
          <a:prstGeom prst="rect">
            <a:avLst/>
          </a:prstGeom>
          <a:effectLst/>
        </p:spPr>
        <p:style>
          <a:lnRef idx="2">
            <a:schemeClr val="accent4">
              <a:shade val="50000"/>
            </a:schemeClr>
          </a:lnRef>
          <a:fillRef idx="1">
            <a:schemeClr val="accent4"/>
          </a:fillRef>
          <a:effectRef idx="0">
            <a:schemeClr val="accent4"/>
          </a:effectRef>
          <a:fontRef idx="minor">
            <a:schemeClr val="lt1"/>
          </a:fontRef>
        </p:style>
        <p:txBody>
          <a:bodyPr wrap="square" lIns="91440" tIns="45720" rIns="91440" bIns="45720" rtlCol="0" anchor="t">
            <a:spAutoFit/>
          </a:bodyPr>
          <a:lstStyle/>
          <a:p>
            <a:r>
              <a:rPr lang="en-US" sz="2800" dirty="0">
                <a:solidFill>
                  <a:schemeClr val="tx1">
                    <a:lumMod val="50000"/>
                  </a:schemeClr>
                </a:solidFill>
              </a:rPr>
              <a:t>What else can students research? </a:t>
            </a:r>
            <a:endParaRPr lang="en-US" sz="2800" dirty="0">
              <a:solidFill>
                <a:schemeClr val="tx1">
                  <a:lumMod val="50000"/>
                </a:schemeClr>
              </a:solidFill>
              <a:cs typeface="Calibri"/>
            </a:endParaRPr>
          </a:p>
        </p:txBody>
      </p:sp>
      <p:sp>
        <p:nvSpPr>
          <p:cNvPr id="5" name="TextBox 4"/>
          <p:cNvSpPr txBox="1"/>
          <p:nvPr/>
        </p:nvSpPr>
        <p:spPr>
          <a:xfrm rot="20588599">
            <a:off x="74521" y="3714911"/>
            <a:ext cx="2771275" cy="954107"/>
          </a:xfrm>
          <a:prstGeom prst="rect">
            <a:avLst/>
          </a:prstGeom>
          <a:effectLst/>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800" dirty="0">
                <a:solidFill>
                  <a:schemeClr val="tx1">
                    <a:lumMod val="50000"/>
                  </a:schemeClr>
                </a:solidFill>
              </a:rPr>
              <a:t>To what can we connect this?</a:t>
            </a:r>
          </a:p>
        </p:txBody>
      </p:sp>
      <p:sp>
        <p:nvSpPr>
          <p:cNvPr id="6" name="TextBox 5"/>
          <p:cNvSpPr txBox="1"/>
          <p:nvPr/>
        </p:nvSpPr>
        <p:spPr>
          <a:xfrm rot="900000">
            <a:off x="752976" y="5361042"/>
            <a:ext cx="3383839" cy="954107"/>
          </a:xfrm>
          <a:prstGeom prst="rect">
            <a:avLst/>
          </a:prstGeom>
          <a:effectLst/>
        </p:spPr>
        <p:style>
          <a:lnRef idx="3">
            <a:schemeClr val="lt1"/>
          </a:lnRef>
          <a:fillRef idx="1">
            <a:schemeClr val="accent3"/>
          </a:fillRef>
          <a:effectRef idx="1">
            <a:schemeClr val="accent3"/>
          </a:effectRef>
          <a:fontRef idx="minor">
            <a:schemeClr val="lt1"/>
          </a:fontRef>
        </p:style>
        <p:txBody>
          <a:bodyPr wrap="square" lIns="91440" tIns="45720" rIns="91440" bIns="45720" rtlCol="0" anchor="t">
            <a:spAutoFit/>
          </a:bodyPr>
          <a:lstStyle/>
          <a:p>
            <a:r>
              <a:rPr lang="en-US" sz="2800" dirty="0">
                <a:solidFill>
                  <a:schemeClr val="tx1">
                    <a:lumMod val="50000"/>
                  </a:schemeClr>
                </a:solidFill>
              </a:rPr>
              <a:t>What other questions should I ask?</a:t>
            </a:r>
            <a:endParaRPr lang="en-US" sz="2800" dirty="0">
              <a:solidFill>
                <a:schemeClr val="tx1">
                  <a:lumMod val="50000"/>
                </a:schemeClr>
              </a:solidFill>
              <a:cs typeface="Calibri"/>
            </a:endParaRPr>
          </a:p>
        </p:txBody>
      </p:sp>
      <p:pic>
        <p:nvPicPr>
          <p:cNvPr id="8" name="Picture 7" descr="A person riding a bull">
            <a:extLst>
              <a:ext uri="{FF2B5EF4-FFF2-40B4-BE49-F238E27FC236}">
                <a16:creationId xmlns:a16="http://schemas.microsoft.com/office/drawing/2014/main" id="{0BDD6F54-68FA-6809-B72F-2FB003767EE4}"/>
              </a:ext>
            </a:extLst>
          </p:cNvPr>
          <p:cNvPicPr>
            <a:picLocks noChangeAspect="1"/>
          </p:cNvPicPr>
          <p:nvPr/>
        </p:nvPicPr>
        <p:blipFill>
          <a:blip r:embed="rId3"/>
          <a:stretch>
            <a:fillRect/>
          </a:stretch>
        </p:blipFill>
        <p:spPr>
          <a:xfrm>
            <a:off x="4319588" y="897732"/>
            <a:ext cx="7767637" cy="5217317"/>
          </a:xfrm>
          <a:prstGeom prst="rect">
            <a:avLst/>
          </a:prstGeom>
        </p:spPr>
      </p:pic>
    </p:spTree>
    <p:extLst>
      <p:ext uri="{BB962C8B-B14F-4D97-AF65-F5344CB8AC3E}">
        <p14:creationId xmlns:p14="http://schemas.microsoft.com/office/powerpoint/2010/main" val="249854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dirty="0"/>
              <a:t>On the rough days…do one thing</a:t>
            </a:r>
          </a:p>
        </p:txBody>
      </p:sp>
      <p:sp>
        <p:nvSpPr>
          <p:cNvPr id="3" name="Content Placeholder 2"/>
          <p:cNvSpPr>
            <a:spLocks noGrp="1"/>
          </p:cNvSpPr>
          <p:nvPr>
            <p:ph idx="1"/>
          </p:nvPr>
        </p:nvSpPr>
        <p:spPr>
          <a:xfrm>
            <a:off x="144843" y="2023085"/>
            <a:ext cx="8037321" cy="4631927"/>
          </a:xfrm>
        </p:spPr>
        <p:txBody>
          <a:bodyPr vert="horz" lIns="91440" tIns="45720" rIns="91440" bIns="45720" rtlCol="0" anchor="t">
            <a:noAutofit/>
          </a:bodyPr>
          <a:lstStyle/>
          <a:p>
            <a:pPr marL="0" indent="0">
              <a:buNone/>
            </a:pPr>
            <a:r>
              <a:rPr lang="en-US" sz="2800" dirty="0"/>
              <a:t>“Many content-area teachers do not use writing to promote students’ learning </a:t>
            </a:r>
            <a:r>
              <a:rPr lang="en-US" sz="2400" dirty="0"/>
              <a:t>(</a:t>
            </a:r>
            <a:r>
              <a:rPr lang="en-US" sz="2400" err="1"/>
              <a:t>Kiuhara</a:t>
            </a:r>
            <a:r>
              <a:rPr lang="en-US" sz="2400" dirty="0"/>
              <a:t>, Graham, and Hawken, 2009)</a:t>
            </a:r>
            <a:r>
              <a:rPr lang="en-US" sz="2800" dirty="0"/>
              <a:t>, but the findings from this report suggest that such techniques should be used more often.”</a:t>
            </a:r>
            <a:endParaRPr lang="en-US" sz="2800">
              <a:ea typeface="Calibri"/>
              <a:cs typeface="Calibri"/>
            </a:endParaRPr>
          </a:p>
          <a:p>
            <a:pPr marL="0" indent="0">
              <a:buNone/>
            </a:pPr>
            <a:r>
              <a:rPr lang="en-US" sz="2800" dirty="0"/>
              <a:t>“When students read texts in science, social studies, and the language arts, their </a:t>
            </a:r>
            <a:r>
              <a:rPr lang="en-US" sz="2800" b="1" dirty="0"/>
              <a:t>comprehension of this material is improved by writing about it</a:t>
            </a:r>
            <a:r>
              <a:rPr lang="en-US" sz="2800" dirty="0"/>
              <a:t>. Likewise, writing about information presented in math, science, and other content classes enhances their learning of this material.”</a:t>
            </a:r>
            <a:endParaRPr lang="en-US" sz="2800">
              <a:ea typeface="Calibri"/>
              <a:cs typeface="Calibri"/>
            </a:endParaRPr>
          </a:p>
        </p:txBody>
      </p:sp>
      <p:pic>
        <p:nvPicPr>
          <p:cNvPr id="4" name="Picture 3" descr="Close up picture of Writing To Read study by Carnegi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5893" y="2231993"/>
            <a:ext cx="3536368" cy="3903712"/>
          </a:xfrm>
          <a:prstGeom prst="rect">
            <a:avLst/>
          </a:prstGeom>
        </p:spPr>
      </p:pic>
      <p:sp>
        <p:nvSpPr>
          <p:cNvPr id="5" name="TextBox 4"/>
          <p:cNvSpPr txBox="1"/>
          <p:nvPr/>
        </p:nvSpPr>
        <p:spPr>
          <a:xfrm>
            <a:off x="8505048" y="6285297"/>
            <a:ext cx="3439588" cy="369332"/>
          </a:xfrm>
          <a:prstGeom prst="rect">
            <a:avLst/>
          </a:prstGeom>
          <a:noFill/>
        </p:spPr>
        <p:txBody>
          <a:bodyPr wrap="square" rtlCol="0">
            <a:spAutoFit/>
          </a:bodyPr>
          <a:lstStyle/>
          <a:p>
            <a:r>
              <a:rPr lang="en-US" u="sng" dirty="0">
                <a:hlinkClick r:id="rId4"/>
              </a:rPr>
              <a:t>Carnegie report available on LINCS</a:t>
            </a:r>
            <a:endParaRPr lang="en-US" sz="2000" dirty="0"/>
          </a:p>
        </p:txBody>
      </p:sp>
    </p:spTree>
    <p:extLst>
      <p:ext uri="{BB962C8B-B14F-4D97-AF65-F5344CB8AC3E}">
        <p14:creationId xmlns:p14="http://schemas.microsoft.com/office/powerpoint/2010/main" val="533513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normAutofit/>
          </a:bodyPr>
          <a:lstStyle/>
          <a:p>
            <a:r>
              <a:rPr lang="en-US" sz="4800" dirty="0"/>
              <a:t>You’re asking me to do </a:t>
            </a:r>
            <a:r>
              <a:rPr lang="en-US" sz="4800" u="sng" dirty="0"/>
              <a:t>WHAT</a:t>
            </a:r>
            <a:r>
              <a:rPr lang="en-US" sz="4800" dirty="0"/>
              <a:t>???</a:t>
            </a:r>
          </a:p>
        </p:txBody>
      </p:sp>
      <p:pic>
        <p:nvPicPr>
          <p:cNvPr id="3" name="Picture 2"/>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734832" y="2048514"/>
            <a:ext cx="4180355" cy="3146450"/>
          </a:xfrm>
          <a:prstGeom prst="rect">
            <a:avLst/>
          </a:prstGeom>
        </p:spPr>
      </p:pic>
      <p:pic>
        <p:nvPicPr>
          <p:cNvPr id="4" name="Picture 3" descr="A person holding a sign with her hand"/>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21132" y="2358514"/>
            <a:ext cx="5597515" cy="4088326"/>
          </a:xfrm>
          <a:prstGeom prst="rect">
            <a:avLst/>
          </a:prstGeom>
        </p:spPr>
      </p:pic>
      <p:sp>
        <p:nvSpPr>
          <p:cNvPr id="7" name="TextBox 6">
            <a:extLst>
              <a:ext uri="{FF2B5EF4-FFF2-40B4-BE49-F238E27FC236}">
                <a16:creationId xmlns:a16="http://schemas.microsoft.com/office/drawing/2014/main" id="{31482CC2-511B-5A2C-0595-35821D094C64}"/>
              </a:ext>
            </a:extLst>
          </p:cNvPr>
          <p:cNvSpPr txBox="1"/>
          <p:nvPr/>
        </p:nvSpPr>
        <p:spPr>
          <a:xfrm>
            <a:off x="7610475" y="5194300"/>
            <a:ext cx="2646363" cy="317500"/>
          </a:xfrm>
          <a:prstGeom prst="rect">
            <a:avLst/>
          </a:prstGeom>
        </p:spPr>
        <p:txBody>
          <a:bodyPr>
            <a:normAutofit fontScale="47500" lnSpcReduction="20000"/>
          </a:bodyPr>
          <a:lstStyle/>
          <a:p>
            <a:r>
              <a:rPr lang="en-US"/>
              <a:t>ThePhoto by PhotoAuthor is licensed under CCYYSA.</a:t>
            </a:r>
          </a:p>
        </p:txBody>
      </p:sp>
      <p:sp>
        <p:nvSpPr>
          <p:cNvPr id="9" name="TextBox 8">
            <a:extLst>
              <a:ext uri="{FF2B5EF4-FFF2-40B4-BE49-F238E27FC236}">
                <a16:creationId xmlns:a16="http://schemas.microsoft.com/office/drawing/2014/main" id="{B9043147-8815-FF46-3BC4-3C28A5AB480D}"/>
              </a:ext>
            </a:extLst>
          </p:cNvPr>
          <p:cNvSpPr txBox="1"/>
          <p:nvPr/>
        </p:nvSpPr>
        <p:spPr>
          <a:xfrm>
            <a:off x="620713" y="6446838"/>
            <a:ext cx="5597525" cy="317500"/>
          </a:xfrm>
          <a:prstGeom prst="rect">
            <a:avLst/>
          </a:prstGeom>
        </p:spPr>
        <p:txBody>
          <a:bodyPr lIns="91440" tIns="45720" rIns="91440" bIns="45720" anchor="t">
            <a:noAutofit/>
          </a:bodyPr>
          <a:lstStyle/>
          <a:p>
            <a:r>
              <a:rPr lang="en-US" sz="1100" dirty="0"/>
              <a:t>The Photo by </a:t>
            </a:r>
            <a:r>
              <a:rPr lang="en-US" sz="1100" err="1"/>
              <a:t>PhotoAuthor</a:t>
            </a:r>
            <a:r>
              <a:rPr lang="en-US" sz="1100" dirty="0"/>
              <a:t> is licensed under CCYYSA.</a:t>
            </a:r>
            <a:endParaRPr lang="en-US" sz="1100">
              <a:ea typeface="Calibri"/>
              <a:cs typeface="Calibri"/>
            </a:endParaRPr>
          </a:p>
        </p:txBody>
      </p:sp>
    </p:spTree>
    <p:extLst>
      <p:ext uri="{BB962C8B-B14F-4D97-AF65-F5344CB8AC3E}">
        <p14:creationId xmlns:p14="http://schemas.microsoft.com/office/powerpoint/2010/main" val="144035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9474" y="658346"/>
            <a:ext cx="7026442" cy="3664417"/>
          </a:xfrm>
        </p:spPr>
        <p:txBody>
          <a:bodyPr>
            <a:normAutofit/>
          </a:bodyPr>
          <a:lstStyle/>
          <a:p>
            <a:r>
              <a:rPr lang="en-US" sz="4400" dirty="0">
                <a:solidFill>
                  <a:schemeClr val="tx2">
                    <a:lumMod val="65000"/>
                    <a:lumOff val="35000"/>
                  </a:schemeClr>
                </a:solidFill>
                <a:hlinkClick r:id="rId3">
                  <a:extLst>
                    <a:ext uri="{A12FA001-AC4F-418D-AE19-62706E023703}">
                      <ahyp:hlinkClr xmlns:ahyp="http://schemas.microsoft.com/office/drawing/2018/hyperlinkcolor" val="tx"/>
                    </a:ext>
                  </a:extLst>
                </a:hlinkClick>
              </a:rPr>
              <a:t>bit.ly/multitaskingteachers</a:t>
            </a:r>
            <a:br>
              <a:rPr lang="en-US" sz="4400" dirty="0"/>
            </a:br>
            <a:br>
              <a:rPr lang="en-US" sz="4800" dirty="0"/>
            </a:br>
            <a:endParaRPr lang="en-US" sz="4800" dirty="0"/>
          </a:p>
        </p:txBody>
      </p:sp>
      <p:sp>
        <p:nvSpPr>
          <p:cNvPr id="3" name="Text Placeholder 2"/>
          <p:cNvSpPr>
            <a:spLocks noGrp="1"/>
          </p:cNvSpPr>
          <p:nvPr>
            <p:ph type="body" idx="1"/>
          </p:nvPr>
        </p:nvSpPr>
        <p:spPr/>
        <p:txBody>
          <a:bodyPr vert="horz" lIns="91440" tIns="45720" rIns="91440" bIns="45720" rtlCol="0" anchor="t">
            <a:normAutofit/>
          </a:bodyPr>
          <a:lstStyle/>
          <a:p>
            <a:r>
              <a:rPr lang="en-US" sz="3600" dirty="0"/>
              <a:t>Visit this link for multi-disciplinary instructional resources</a:t>
            </a:r>
            <a:endParaRPr lang="en-US" sz="3600" dirty="0">
              <a:cs typeface="Calibri"/>
            </a:endParaRPr>
          </a:p>
        </p:txBody>
      </p:sp>
    </p:spTree>
    <p:extLst>
      <p:ext uri="{BB962C8B-B14F-4D97-AF65-F5344CB8AC3E}">
        <p14:creationId xmlns:p14="http://schemas.microsoft.com/office/powerpoint/2010/main" val="95589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C3C17-854C-F62A-F75B-02E556760808}"/>
              </a:ext>
            </a:extLst>
          </p:cNvPr>
          <p:cNvSpPr>
            <a:spLocks noGrp="1"/>
          </p:cNvSpPr>
          <p:nvPr>
            <p:ph type="title"/>
          </p:nvPr>
        </p:nvSpPr>
        <p:spPr/>
        <p:txBody>
          <a:bodyPr>
            <a:normAutofit/>
          </a:bodyPr>
          <a:lstStyle/>
          <a:p>
            <a:r>
              <a:rPr lang="en-US" sz="5400" dirty="0">
                <a:ea typeface="Calibri"/>
                <a:cs typeface="Calibri"/>
              </a:rPr>
              <a:t>Reflection Questions</a:t>
            </a:r>
            <a:endParaRPr lang="en-US" sz="4800" dirty="0">
              <a:ea typeface="Calibri" panose="020F0502020204030204"/>
              <a:cs typeface="Calibri" panose="020F0502020204030204"/>
            </a:endParaRPr>
          </a:p>
        </p:txBody>
      </p:sp>
      <p:sp>
        <p:nvSpPr>
          <p:cNvPr id="3" name="Text Placeholder 2">
            <a:extLst>
              <a:ext uri="{FF2B5EF4-FFF2-40B4-BE49-F238E27FC236}">
                <a16:creationId xmlns:a16="http://schemas.microsoft.com/office/drawing/2014/main" id="{36F76F3F-9A3C-ED9D-3498-2A571914D120}"/>
              </a:ext>
            </a:extLst>
          </p:cNvPr>
          <p:cNvSpPr>
            <a:spLocks noGrp="1"/>
          </p:cNvSpPr>
          <p:nvPr>
            <p:ph idx="1"/>
          </p:nvPr>
        </p:nvSpPr>
        <p:spPr>
          <a:xfrm>
            <a:off x="1280160" y="2190749"/>
            <a:ext cx="9628632" cy="3611267"/>
          </a:xfrm>
          <a:ln w="28575">
            <a:solidFill>
              <a:schemeClr val="accent6">
                <a:lumMod val="50000"/>
              </a:schemeClr>
            </a:solidFill>
          </a:ln>
        </p:spPr>
        <p:txBody>
          <a:bodyPr vert="horz" lIns="91440" tIns="45720" rIns="91440" bIns="45720" rtlCol="0" anchor="t">
            <a:noAutofit/>
          </a:bodyPr>
          <a:lstStyle/>
          <a:p>
            <a:r>
              <a:rPr lang="en-US" sz="4400" dirty="0">
                <a:ea typeface="Calibri"/>
                <a:cs typeface="Calibri"/>
              </a:rPr>
              <a:t>Why might a multidisciplinary approach to teaching work well for students?</a:t>
            </a:r>
          </a:p>
          <a:p>
            <a:r>
              <a:rPr lang="en-US" sz="4400" dirty="0">
                <a:ea typeface="Calibri"/>
                <a:cs typeface="Calibri"/>
              </a:rPr>
              <a:t>What concept or theme could I develop into a great multidisciplinary lesson plan for future use?</a:t>
            </a:r>
          </a:p>
        </p:txBody>
      </p:sp>
      <p:pic>
        <p:nvPicPr>
          <p:cNvPr id="5" name="Graphic 4" descr="A blue background with white text&#10;&#10;AI-generated content may be incorrect.">
            <a:extLst>
              <a:ext uri="{FF2B5EF4-FFF2-40B4-BE49-F238E27FC236}">
                <a16:creationId xmlns:a16="http://schemas.microsoft.com/office/drawing/2014/main" id="{A852368C-EA08-C663-78AA-2BD73DC441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23585" y="5943589"/>
            <a:ext cx="1435571" cy="831635"/>
          </a:xfrm>
          <a:prstGeom prst="rect">
            <a:avLst/>
          </a:prstGeom>
        </p:spPr>
      </p:pic>
      <p:pic>
        <p:nvPicPr>
          <p:cNvPr id="7" name="Graphic 6" descr="Educators and Admins">
            <a:extLst>
              <a:ext uri="{FF2B5EF4-FFF2-40B4-BE49-F238E27FC236}">
                <a16:creationId xmlns:a16="http://schemas.microsoft.com/office/drawing/2014/main" id="{6C20E77B-0453-5B07-E34E-939A641709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28735" y="6174433"/>
            <a:ext cx="969788" cy="520466"/>
          </a:xfrm>
          <a:prstGeom prst="rect">
            <a:avLst/>
          </a:prstGeom>
        </p:spPr>
      </p:pic>
    </p:spTree>
    <p:extLst>
      <p:ext uri="{BB962C8B-B14F-4D97-AF65-F5344CB8AC3E}">
        <p14:creationId xmlns:p14="http://schemas.microsoft.com/office/powerpoint/2010/main" val="42499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3D982-236C-A0AF-F847-389616A6DC4C}"/>
              </a:ext>
            </a:extLst>
          </p:cNvPr>
          <p:cNvSpPr>
            <a:spLocks noGrp="1"/>
          </p:cNvSpPr>
          <p:nvPr>
            <p:ph type="title"/>
          </p:nvPr>
        </p:nvSpPr>
        <p:spPr>
          <a:xfrm>
            <a:off x="743938" y="466343"/>
            <a:ext cx="10164854" cy="1362113"/>
          </a:xfrm>
        </p:spPr>
        <p:txBody>
          <a:bodyPr/>
          <a:lstStyle/>
          <a:p>
            <a:br>
              <a:rPr lang="en-US" sz="4000" dirty="0">
                <a:latin typeface="Arial"/>
                <a:cs typeface="Arial"/>
              </a:rPr>
            </a:br>
            <a:r>
              <a:rPr lang="en-US" sz="4000" dirty="0">
                <a:latin typeface="Arial"/>
                <a:cs typeface="Arial"/>
              </a:rPr>
              <a:t>Session Survey</a:t>
            </a:r>
            <a:endParaRPr lang="en-US" sz="4000">
              <a:ea typeface="Calibri"/>
              <a:cs typeface="Calibri"/>
            </a:endParaRPr>
          </a:p>
        </p:txBody>
      </p:sp>
      <p:pic>
        <p:nvPicPr>
          <p:cNvPr id="7" name="Picture Placeholder 6">
            <a:extLst>
              <a:ext uri="{FF2B5EF4-FFF2-40B4-BE49-F238E27FC236}">
                <a16:creationId xmlns:a16="http://schemas.microsoft.com/office/drawing/2014/main" id="{290A71BD-1337-06B0-AF85-B5C19B315003}"/>
              </a:ext>
            </a:extLst>
          </p:cNvPr>
          <p:cNvPicPr>
            <a:picLocks noGrp="1" noChangeAspect="1"/>
          </p:cNvPicPr>
          <p:nvPr>
            <p:ph type="pic" idx="1"/>
          </p:nvPr>
        </p:nvPicPr>
        <p:blipFill rotWithShape="1">
          <a:blip r:embed="rId2"/>
          <a:srcRect l="-3720" t="-1577" r="-5047" b="2771"/>
          <a:stretch/>
        </p:blipFill>
        <p:spPr>
          <a:xfrm>
            <a:off x="5145564" y="344312"/>
            <a:ext cx="6559047" cy="5403850"/>
          </a:xfrm>
        </p:spPr>
      </p:pic>
      <p:sp>
        <p:nvSpPr>
          <p:cNvPr id="4" name="Text Placeholder 3">
            <a:extLst>
              <a:ext uri="{FF2B5EF4-FFF2-40B4-BE49-F238E27FC236}">
                <a16:creationId xmlns:a16="http://schemas.microsoft.com/office/drawing/2014/main" id="{95A72576-C4B0-00A7-78F3-75A6078E0F24}"/>
              </a:ext>
            </a:extLst>
          </p:cNvPr>
          <p:cNvSpPr>
            <a:spLocks noGrp="1"/>
          </p:cNvSpPr>
          <p:nvPr>
            <p:ph type="body" sz="half" idx="2"/>
          </p:nvPr>
        </p:nvSpPr>
        <p:spPr>
          <a:xfrm>
            <a:off x="401450" y="2196790"/>
            <a:ext cx="4370583" cy="1089874"/>
          </a:xfrm>
        </p:spPr>
        <p:txBody>
          <a:bodyPr vert="horz" lIns="0" tIns="91440" rIns="0" bIns="0" rtlCol="0" anchor="t">
            <a:normAutofit/>
          </a:bodyPr>
          <a:lstStyle/>
          <a:p>
            <a:r>
              <a:rPr lang="en-US" dirty="0">
                <a:latin typeface="Arial"/>
                <a:cs typeface="Arial"/>
              </a:rPr>
              <a:t>Your feedback is important. Please scan the QR code below to rate this session. </a:t>
            </a:r>
            <a:endParaRPr lang="en-US" dirty="0"/>
          </a:p>
        </p:txBody>
      </p:sp>
      <p:sp>
        <p:nvSpPr>
          <p:cNvPr id="5" name="Slide Number Placeholder 4">
            <a:extLst>
              <a:ext uri="{FF2B5EF4-FFF2-40B4-BE49-F238E27FC236}">
                <a16:creationId xmlns:a16="http://schemas.microsoft.com/office/drawing/2014/main" id="{2EBCDA83-BDD3-D167-10C3-FB2A11634CBD}"/>
              </a:ext>
            </a:extLst>
          </p:cNvPr>
          <p:cNvSpPr>
            <a:spLocks noGrp="1"/>
          </p:cNvSpPr>
          <p:nvPr>
            <p:ph type="sldNum" sz="quarter" idx="10"/>
          </p:nvPr>
        </p:nvSpPr>
        <p:spPr/>
        <p:txBody>
          <a:bodyPr/>
          <a:lstStyle/>
          <a:p>
            <a:fld id="{BAE26A2A-DE5F-EA41-900F-AB5C4F1D9848}" type="slidenum">
              <a:rPr lang="en-US" smtClean="0"/>
              <a:pPr/>
              <a:t>42</a:t>
            </a:fld>
            <a:endParaRPr lang="en-US" dirty="0"/>
          </a:p>
        </p:txBody>
      </p:sp>
      <p:pic>
        <p:nvPicPr>
          <p:cNvPr id="3" name="Picture 2" descr="A qr code with black squares&#10;&#10;AI-generated content may be incorrect.">
            <a:extLst>
              <a:ext uri="{FF2B5EF4-FFF2-40B4-BE49-F238E27FC236}">
                <a16:creationId xmlns:a16="http://schemas.microsoft.com/office/drawing/2014/main" id="{BD0AAB57-B33A-0EB8-60A5-195632634243}"/>
              </a:ext>
            </a:extLst>
          </p:cNvPr>
          <p:cNvPicPr>
            <a:picLocks noChangeAspect="1"/>
          </p:cNvPicPr>
          <p:nvPr/>
        </p:nvPicPr>
        <p:blipFill>
          <a:blip r:embed="rId3"/>
          <a:stretch>
            <a:fillRect/>
          </a:stretch>
        </p:blipFill>
        <p:spPr>
          <a:xfrm>
            <a:off x="1038578" y="3432762"/>
            <a:ext cx="3294473" cy="3266251"/>
          </a:xfrm>
          <a:prstGeom prst="rect">
            <a:avLst/>
          </a:prstGeom>
        </p:spPr>
      </p:pic>
      <p:pic>
        <p:nvPicPr>
          <p:cNvPr id="8" name="Graphic 7" descr="A blue background with white text&#10;&#10;AI-generated content may be incorrect.">
            <a:extLst>
              <a:ext uri="{FF2B5EF4-FFF2-40B4-BE49-F238E27FC236}">
                <a16:creationId xmlns:a16="http://schemas.microsoft.com/office/drawing/2014/main" id="{29036737-9C61-9DB9-598B-05E7B3EE47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23585" y="5943589"/>
            <a:ext cx="1435571" cy="831635"/>
          </a:xfrm>
          <a:prstGeom prst="rect">
            <a:avLst/>
          </a:prstGeom>
        </p:spPr>
      </p:pic>
      <p:pic>
        <p:nvPicPr>
          <p:cNvPr id="9" name="Graphic 8" descr="Educators and Admins">
            <a:extLst>
              <a:ext uri="{FF2B5EF4-FFF2-40B4-BE49-F238E27FC236}">
                <a16:creationId xmlns:a16="http://schemas.microsoft.com/office/drawing/2014/main" id="{113E9291-3854-BF14-9D1B-0F253BA271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28735" y="6174433"/>
            <a:ext cx="969788" cy="520466"/>
          </a:xfrm>
          <a:prstGeom prst="rect">
            <a:avLst/>
          </a:prstGeom>
        </p:spPr>
      </p:pic>
    </p:spTree>
    <p:extLst>
      <p:ext uri="{BB962C8B-B14F-4D97-AF65-F5344CB8AC3E}">
        <p14:creationId xmlns:p14="http://schemas.microsoft.com/office/powerpoint/2010/main" val="36124064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9836" y="402314"/>
            <a:ext cx="7093819" cy="3664417"/>
          </a:xfrm>
        </p:spPr>
        <p:txBody>
          <a:bodyPr>
            <a:noAutofit/>
          </a:bodyPr>
          <a:lstStyle/>
          <a:p>
            <a:pPr algn="ctr"/>
            <a:r>
              <a:rPr lang="en-US" sz="8800" b="0" i="1" dirty="0">
                <a:solidFill>
                  <a:srgbClr val="0070C0"/>
                </a:solidFill>
                <a:latin typeface="Rage Italic"/>
              </a:rPr>
              <a:t>Thanks!</a:t>
            </a:r>
            <a:br>
              <a:rPr lang="en-US" sz="8000" b="0" i="1" dirty="0">
                <a:solidFill>
                  <a:srgbClr val="0070C0"/>
                </a:solidFill>
                <a:latin typeface="Rage Italic"/>
              </a:rPr>
            </a:br>
            <a:r>
              <a:rPr lang="en-US" sz="4400" dirty="0"/>
              <a:t>Good luck as you "do it all!"</a:t>
            </a:r>
            <a:br>
              <a:rPr lang="en-US" sz="4400" dirty="0"/>
            </a:br>
            <a:br>
              <a:rPr lang="en-US" sz="4400" dirty="0"/>
            </a:br>
            <a:endParaRPr lang="en-US" sz="4400" dirty="0">
              <a:ea typeface="Calibri"/>
              <a:cs typeface="Calibri"/>
            </a:endParaRPr>
          </a:p>
        </p:txBody>
      </p:sp>
      <p:sp>
        <p:nvSpPr>
          <p:cNvPr id="3" name="Text Placeholder 2"/>
          <p:cNvSpPr>
            <a:spLocks noGrp="1"/>
          </p:cNvSpPr>
          <p:nvPr>
            <p:ph type="body" idx="1"/>
          </p:nvPr>
        </p:nvSpPr>
        <p:spPr>
          <a:xfrm>
            <a:off x="3838014" y="4584879"/>
            <a:ext cx="6597465" cy="1517019"/>
          </a:xfrm>
        </p:spPr>
        <p:txBody>
          <a:bodyPr vert="horz" lIns="91440" tIns="45720" rIns="91440" bIns="45720" rtlCol="0" anchor="t">
            <a:noAutofit/>
          </a:bodyPr>
          <a:lstStyle/>
          <a:p>
            <a:r>
              <a:rPr lang="en-US" sz="3200" dirty="0"/>
              <a:t>Anita Kerr</a:t>
            </a:r>
          </a:p>
          <a:p>
            <a:r>
              <a:rPr lang="en-US" dirty="0"/>
              <a:t>Illinois Professional Development Network</a:t>
            </a:r>
            <a:endParaRPr lang="en-US" dirty="0">
              <a:ea typeface="Calibri"/>
              <a:cs typeface="Calibri"/>
            </a:endParaRPr>
          </a:p>
          <a:p>
            <a:r>
              <a:rPr lang="en-US" sz="2800" dirty="0">
                <a:solidFill>
                  <a:srgbClr val="0070C0"/>
                </a:solidFill>
                <a:hlinkClick r:id="rId3">
                  <a:extLst>
                    <a:ext uri="{A12FA001-AC4F-418D-AE19-62706E023703}">
                      <ahyp:hlinkClr xmlns:ahyp="http://schemas.microsoft.com/office/drawing/2018/hyperlinkcolor" val="tx"/>
                    </a:ext>
                  </a:extLst>
                </a:hlinkClick>
              </a:rPr>
              <a:t>anikerr@siue.edu</a:t>
            </a:r>
            <a:r>
              <a:rPr lang="en-US" sz="2800" dirty="0">
                <a:solidFill>
                  <a:srgbClr val="0070C0"/>
                </a:solidFill>
              </a:rPr>
              <a:t>   </a:t>
            </a:r>
            <a:endParaRPr lang="en-US" sz="3200" dirty="0">
              <a:solidFill>
                <a:srgbClr val="0070C0"/>
              </a:solidFill>
              <a:ea typeface="Calibri"/>
              <a:cs typeface="Calibri"/>
            </a:endParaRPr>
          </a:p>
        </p:txBody>
      </p:sp>
    </p:spTree>
    <p:extLst>
      <p:ext uri="{BB962C8B-B14F-4D97-AF65-F5344CB8AC3E}">
        <p14:creationId xmlns:p14="http://schemas.microsoft.com/office/powerpoint/2010/main" val="331255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We’re asking you to…</a:t>
            </a:r>
            <a:endParaRPr lang="en-US" sz="5400" dirty="0">
              <a:ea typeface="Calibri"/>
              <a:cs typeface="Calibri"/>
            </a:endParaRPr>
          </a:p>
        </p:txBody>
      </p:sp>
      <p:sp>
        <p:nvSpPr>
          <p:cNvPr id="3" name="Content Placeholder 2"/>
          <p:cNvSpPr>
            <a:spLocks noGrp="1"/>
          </p:cNvSpPr>
          <p:nvPr>
            <p:ph idx="1"/>
          </p:nvPr>
        </p:nvSpPr>
        <p:spPr>
          <a:xfrm>
            <a:off x="1280160" y="2040556"/>
            <a:ext cx="9628632" cy="4543123"/>
          </a:xfrm>
        </p:spPr>
        <p:txBody>
          <a:bodyPr vert="horz" lIns="91440" tIns="45720" rIns="91440" bIns="45720" rtlCol="0" anchor="t">
            <a:noAutofit/>
          </a:bodyPr>
          <a:lstStyle/>
          <a:p>
            <a:r>
              <a:rPr lang="en-US" sz="3200" dirty="0"/>
              <a:t>prepare students for HSE exams</a:t>
            </a:r>
          </a:p>
          <a:p>
            <a:r>
              <a:rPr lang="en-US" sz="3200" dirty="0"/>
              <a:t>incorporate college and career readiness concepts to meet WIOA regulations</a:t>
            </a:r>
          </a:p>
          <a:p>
            <a:r>
              <a:rPr lang="en-US" sz="3200" dirty="0"/>
              <a:t>teach to rigorous content standards</a:t>
            </a:r>
          </a:p>
          <a:p>
            <a:r>
              <a:rPr lang="en-US" sz="3200" dirty="0"/>
              <a:t>incorporate evidence-based practices </a:t>
            </a:r>
          </a:p>
          <a:p>
            <a:r>
              <a:rPr lang="en-US" sz="3200" dirty="0"/>
              <a:t>use (and teach students to use) technology</a:t>
            </a:r>
            <a:endParaRPr lang="en-US" sz="3200" dirty="0">
              <a:ea typeface="Calibri"/>
              <a:cs typeface="Calibri"/>
            </a:endParaRPr>
          </a:p>
          <a:p>
            <a:r>
              <a:rPr lang="en-US" sz="3200" dirty="0"/>
              <a:t>assess students to demonstrate level gains</a:t>
            </a:r>
            <a:endParaRPr lang="en-US" sz="3200" dirty="0">
              <a:ea typeface="Calibri"/>
              <a:cs typeface="Calibri"/>
            </a:endParaRPr>
          </a:p>
        </p:txBody>
      </p:sp>
    </p:spTree>
    <p:extLst>
      <p:ext uri="{BB962C8B-B14F-4D97-AF65-F5344CB8AC3E}">
        <p14:creationId xmlns:p14="http://schemas.microsoft.com/office/powerpoint/2010/main" val="184825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018" y="466343"/>
            <a:ext cx="10547869" cy="1362113"/>
          </a:xfrm>
        </p:spPr>
        <p:txBody>
          <a:bodyPr>
            <a:noAutofit/>
          </a:bodyPr>
          <a:lstStyle/>
          <a:p>
            <a:r>
              <a:rPr lang="en-US" sz="4800" dirty="0"/>
              <a:t>Research says we are poor multitaskers…</a:t>
            </a:r>
            <a:endParaRPr lang="en-US" sz="4800" dirty="0">
              <a:ea typeface="Calibri"/>
              <a:cs typeface="Calibri"/>
            </a:endParaRPr>
          </a:p>
        </p:txBody>
      </p:sp>
      <p:sp>
        <p:nvSpPr>
          <p:cNvPr id="3" name="Content Placeholder 2"/>
          <p:cNvSpPr>
            <a:spLocks noGrp="1"/>
          </p:cNvSpPr>
          <p:nvPr>
            <p:ph sz="half" idx="1"/>
          </p:nvPr>
        </p:nvSpPr>
        <p:spPr>
          <a:xfrm>
            <a:off x="387193" y="2194560"/>
            <a:ext cx="5394577" cy="4283242"/>
          </a:xfrm>
        </p:spPr>
        <p:txBody>
          <a:bodyPr vert="horz" lIns="91440" tIns="45720" rIns="91440" bIns="45720" rtlCol="0" anchor="t">
            <a:noAutofit/>
          </a:bodyPr>
          <a:lstStyle/>
          <a:p>
            <a:r>
              <a:rPr lang="en-US" sz="2800" dirty="0"/>
              <a:t>“Doing more than one task at a time, especially more than one complex task, takes a toll on productivity.” </a:t>
            </a:r>
            <a:r>
              <a:rPr lang="en-US" sz="2800" dirty="0">
                <a:hlinkClick r:id="rId3"/>
              </a:rPr>
              <a:t>www.apa.org</a:t>
            </a:r>
            <a:r>
              <a:rPr lang="en-US" sz="2800" dirty="0"/>
              <a:t> </a:t>
            </a:r>
            <a:endParaRPr lang="en-US" sz="2800" dirty="0">
              <a:ea typeface="Calibri"/>
              <a:cs typeface="Calibri"/>
            </a:endParaRPr>
          </a:p>
          <a:p>
            <a:pPr marL="0" indent="0">
              <a:buNone/>
            </a:pPr>
            <a:endParaRPr lang="en-US" sz="2800" dirty="0">
              <a:ea typeface="Calibri"/>
              <a:cs typeface="Calibri"/>
            </a:endParaRPr>
          </a:p>
          <a:p>
            <a:r>
              <a:rPr lang="en-US" sz="2800" dirty="0"/>
              <a:t>“Research conducted at </a:t>
            </a:r>
            <a:r>
              <a:rPr lang="en-US" sz="2800" dirty="0">
                <a:hlinkClick r:id="rId4"/>
              </a:rPr>
              <a:t>Stanford University</a:t>
            </a:r>
            <a:r>
              <a:rPr lang="en-US" sz="2800" dirty="0"/>
              <a:t> found that multitasking is less productive than doing a single thing at a time.”</a:t>
            </a:r>
            <a:endParaRPr lang="en-US" sz="2800" dirty="0">
              <a:ea typeface="Calibri"/>
              <a:cs typeface="Calibri"/>
            </a:endParaRPr>
          </a:p>
        </p:txBody>
      </p:sp>
      <p:sp>
        <p:nvSpPr>
          <p:cNvPr id="4" name="Content Placeholder 3"/>
          <p:cNvSpPr>
            <a:spLocks noGrp="1"/>
          </p:cNvSpPr>
          <p:nvPr>
            <p:ph sz="half" idx="2"/>
          </p:nvPr>
        </p:nvSpPr>
        <p:spPr>
          <a:xfrm>
            <a:off x="6415368" y="2194560"/>
            <a:ext cx="5398298" cy="4283242"/>
          </a:xfrm>
        </p:spPr>
        <p:txBody>
          <a:bodyPr vert="horz" lIns="91440" tIns="45720" rIns="91440" bIns="45720" rtlCol="0" anchor="t">
            <a:normAutofit fontScale="92500"/>
          </a:bodyPr>
          <a:lstStyle/>
          <a:p>
            <a:r>
              <a:rPr lang="en-US" sz="2600" dirty="0"/>
              <a:t>“</a:t>
            </a:r>
            <a:r>
              <a:rPr lang="en-US" sz="2800" dirty="0"/>
              <a:t>Here’s practical advice from a neuroscientist: Don’t try to multitask. It ruins productivity, causes mistakes, and impedes creative thought.” </a:t>
            </a:r>
            <a:r>
              <a:rPr lang="en-US" sz="2800" dirty="0">
                <a:hlinkClick r:id="rId5"/>
              </a:rPr>
              <a:t>www.fortune.com</a:t>
            </a:r>
            <a:r>
              <a:rPr lang="en-US" sz="2800" dirty="0"/>
              <a:t> </a:t>
            </a:r>
            <a:endParaRPr lang="en-US" sz="2800" dirty="0">
              <a:ea typeface="Calibri"/>
              <a:cs typeface="Calibri"/>
            </a:endParaRPr>
          </a:p>
          <a:p>
            <a:r>
              <a:rPr lang="en-US" sz="2800" dirty="0"/>
              <a:t>A recent Harvard Business Review post said </a:t>
            </a:r>
            <a:r>
              <a:rPr lang="en-US" sz="2800" b="1" dirty="0"/>
              <a:t>multitasking leads to as much as a 40% drop in productivity, increased stress, and a 10% drop in IQ</a:t>
            </a:r>
            <a:r>
              <a:rPr lang="en-US" sz="2800" dirty="0"/>
              <a:t> (Bergman, 2010).</a:t>
            </a:r>
            <a:endParaRPr lang="en-US" sz="2800" dirty="0">
              <a:ea typeface="Calibri"/>
              <a:cs typeface="Calibri"/>
            </a:endParaRPr>
          </a:p>
        </p:txBody>
      </p:sp>
    </p:spTree>
    <p:extLst>
      <p:ext uri="{BB962C8B-B14F-4D97-AF65-F5344CB8AC3E}">
        <p14:creationId xmlns:p14="http://schemas.microsoft.com/office/powerpoint/2010/main" val="88070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D2648-49B7-1EE9-D1D9-AC064711A2B3}"/>
              </a:ext>
            </a:extLst>
          </p:cNvPr>
          <p:cNvSpPr>
            <a:spLocks noGrp="1"/>
          </p:cNvSpPr>
          <p:nvPr>
            <p:ph type="title"/>
          </p:nvPr>
        </p:nvSpPr>
        <p:spPr/>
        <p:txBody>
          <a:bodyPr>
            <a:normAutofit/>
          </a:bodyPr>
          <a:lstStyle/>
          <a:p>
            <a:r>
              <a:rPr lang="en-US" sz="4800" dirty="0">
                <a:ea typeface="Calibri"/>
                <a:cs typeface="Calibri"/>
              </a:rPr>
              <a:t>Let's conduct an experiment...</a:t>
            </a:r>
          </a:p>
        </p:txBody>
      </p:sp>
      <p:pic>
        <p:nvPicPr>
          <p:cNvPr id="5" name="Online Media 4" title="Try the Myth of Multitasking Exercise! | Updated Version of Multitask Test">
            <a:hlinkClick r:id="" action="ppaction://media"/>
            <a:extLst>
              <a:ext uri="{FF2B5EF4-FFF2-40B4-BE49-F238E27FC236}">
                <a16:creationId xmlns:a16="http://schemas.microsoft.com/office/drawing/2014/main" id="{4245F4D2-E412-E4D0-E5B9-918E1081CCE5}"/>
              </a:ext>
            </a:extLst>
          </p:cNvPr>
          <p:cNvPicPr>
            <a:picLocks noGrp="1" noRot="1" noChangeAspect="1"/>
          </p:cNvPicPr>
          <p:nvPr>
            <p:ph idx="1"/>
            <a:videoFile r:link="rId1"/>
          </p:nvPr>
        </p:nvPicPr>
        <p:blipFill>
          <a:blip r:embed="rId4"/>
          <a:stretch>
            <a:fillRect/>
          </a:stretch>
        </p:blipFill>
        <p:spPr>
          <a:xfrm>
            <a:off x="2566988" y="2190750"/>
            <a:ext cx="7054850" cy="3986213"/>
          </a:xfrm>
        </p:spPr>
      </p:pic>
    </p:spTree>
    <p:extLst>
      <p:ext uri="{BB962C8B-B14F-4D97-AF65-F5344CB8AC3E}">
        <p14:creationId xmlns:p14="http://schemas.microsoft.com/office/powerpoint/2010/main" val="328107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ADB7D-17FD-CF8E-BB06-25EC6D271250}"/>
              </a:ext>
            </a:extLst>
          </p:cNvPr>
          <p:cNvSpPr>
            <a:spLocks noGrp="1"/>
          </p:cNvSpPr>
          <p:nvPr>
            <p:ph type="title"/>
          </p:nvPr>
        </p:nvSpPr>
        <p:spPr/>
        <p:txBody>
          <a:bodyPr>
            <a:normAutofit/>
          </a:bodyPr>
          <a:lstStyle/>
          <a:p>
            <a:r>
              <a:rPr lang="en-US" sz="4800" dirty="0"/>
              <a:t>Multidiscipline, not multitask!</a:t>
            </a:r>
            <a:endParaRPr lang="en-US" sz="4800" dirty="0">
              <a:ea typeface="Calibri"/>
              <a:cs typeface="Calibri"/>
            </a:endParaRPr>
          </a:p>
        </p:txBody>
      </p:sp>
      <p:sp>
        <p:nvSpPr>
          <p:cNvPr id="3" name="Content Placeholder 2">
            <a:extLst>
              <a:ext uri="{FF2B5EF4-FFF2-40B4-BE49-F238E27FC236}">
                <a16:creationId xmlns:a16="http://schemas.microsoft.com/office/drawing/2014/main" id="{337BA7CC-DDEE-1D10-32A7-1CBA63EA557A}"/>
              </a:ext>
            </a:extLst>
          </p:cNvPr>
          <p:cNvSpPr>
            <a:spLocks noGrp="1"/>
          </p:cNvSpPr>
          <p:nvPr>
            <p:ph idx="1"/>
          </p:nvPr>
        </p:nvSpPr>
        <p:spPr/>
        <p:txBody>
          <a:bodyPr vert="horz" lIns="91440" tIns="45720" rIns="91440" bIns="45720" rtlCol="0" anchor="t">
            <a:normAutofit/>
          </a:bodyPr>
          <a:lstStyle/>
          <a:p>
            <a:r>
              <a:rPr lang="en-US" sz="3600" dirty="0">
                <a:ea typeface="Calibri"/>
                <a:cs typeface="Calibri"/>
              </a:rPr>
              <a:t>If multitasking is not a good option, then let’s become </a:t>
            </a:r>
            <a:r>
              <a:rPr lang="en-US" sz="3600" b="1" dirty="0">
                <a:ea typeface="Calibri"/>
                <a:cs typeface="Calibri"/>
              </a:rPr>
              <a:t>multidisciplinary planners </a:t>
            </a:r>
            <a:r>
              <a:rPr lang="en-US" sz="3600" dirty="0">
                <a:ea typeface="Calibri"/>
                <a:cs typeface="Calibri"/>
              </a:rPr>
              <a:t>instead. If we plan well and wisely at the outset, we will make life easier for ourselves, school more effective for students, and training more efficient for our participants.</a:t>
            </a:r>
            <a:endParaRPr lang="en-US" sz="3600" dirty="0">
              <a:solidFill>
                <a:srgbClr val="000000"/>
              </a:solidFill>
              <a:ea typeface="Calibri"/>
              <a:cs typeface="Calibri"/>
            </a:endParaRPr>
          </a:p>
        </p:txBody>
      </p:sp>
    </p:spTree>
    <p:extLst>
      <p:ext uri="{BB962C8B-B14F-4D97-AF65-F5344CB8AC3E}">
        <p14:creationId xmlns:p14="http://schemas.microsoft.com/office/powerpoint/2010/main" val="123511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1722" y="466343"/>
            <a:ext cx="10035250" cy="1362113"/>
          </a:xfrm>
        </p:spPr>
        <p:txBody>
          <a:bodyPr>
            <a:normAutofit/>
          </a:bodyPr>
          <a:lstStyle/>
          <a:p>
            <a:r>
              <a:rPr lang="en-US" sz="4800" dirty="0"/>
              <a:t>One approach to organizing content…</a:t>
            </a:r>
          </a:p>
        </p:txBody>
      </p:sp>
      <p:graphicFrame>
        <p:nvGraphicFramePr>
          <p:cNvPr id="8" name="Content Placeholder 2" descr="Trapezoid list showing 4 groups arranged from left to right with task descriptions under each group"/>
          <p:cNvGraphicFramePr>
            <a:graphicFrameLocks noGrp="1"/>
          </p:cNvGraphicFramePr>
          <p:nvPr>
            <p:ph idx="1"/>
            <p:extLst>
              <p:ext uri="{D42A27DB-BD31-4B8C-83A1-F6EECF244321}">
                <p14:modId xmlns:p14="http://schemas.microsoft.com/office/powerpoint/2010/main" val="1779820898"/>
              </p:ext>
            </p:extLst>
          </p:nvPr>
        </p:nvGraphicFramePr>
        <p:xfrm>
          <a:off x="128017" y="1947672"/>
          <a:ext cx="11951208" cy="48280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969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ducational subjects 16x9">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27.potx" id="{6B18C398-4F76-4BDC-B8A4-D02A96E0AA82}" vid="{FBF1AC64-E511-41D2-AA23-0E693E79CD77}"/>
    </a:ext>
  </a:extLst>
</a:theme>
</file>

<file path=ppt/theme/theme2.xml><?xml version="1.0" encoding="utf-8"?>
<a:theme xmlns:a="http://schemas.openxmlformats.org/drawingml/2006/main" name="Office Them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&#65279;<?xml version="1.0" encoding="utf-8"?><Relationships xmlns="http://schemas.openxmlformats.org/package/2006/relationships"><Relationship Type="http://schemas.openxmlformats.org/officeDocument/2006/relationships/customXmlProps" Target="/customXml/itemProps1.xml" Id="rId1" /></Relationships>
</file>

<file path=customXml/_rels/item2.xml.rels>&#65279;<?xml version="1.0" encoding="utf-8"?><Relationships xmlns="http://schemas.openxmlformats.org/package/2006/relationships"><Relationship Type="http://schemas.openxmlformats.org/officeDocument/2006/relationships/customXmlProps" Target="/customXml/itemProps2.xml" Id="rId1" /></Relationships>
</file>

<file path=customXml/_rels/item3.xml.rels>&#65279;<?xml version="1.0" encoding="utf-8"?><Relationships xmlns="http://schemas.openxmlformats.org/package/2006/relationships"><Relationship Type="http://schemas.openxmlformats.org/officeDocument/2006/relationships/customXmlProps" Target="/customXml/itemProps3.xml" Id="rId1" /></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1F79DF90AAF94B931B3093EDFF1A94" ma:contentTypeVersion="18" ma:contentTypeDescription="Create a new document." ma:contentTypeScope="" ma:versionID="fb18e31fd3edc8af20a3b73f19d7d4b8">
  <xsd:schema xmlns:xsd="http://www.w3.org/2001/XMLSchema" xmlns:xs="http://www.w3.org/2001/XMLSchema" xmlns:p="http://schemas.microsoft.com/office/2006/metadata/properties" xmlns:ns2="f8892201-b6f9-448a-a857-af8c143e1fef" xmlns:ns3="56cd1905-ff13-4436-8ef1-8fa80665008f" targetNamespace="http://schemas.microsoft.com/office/2006/metadata/properties" ma:root="true" ma:fieldsID="24a0e9950c4f70b1093ca1ca32af4812" ns2:_="" ns3:_="">
    <xsd:import namespace="f8892201-b6f9-448a-a857-af8c143e1fef"/>
    <xsd:import namespace="56cd1905-ff13-4436-8ef1-8fa8066500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AutoKeyPoints" minOccurs="0"/>
                <xsd:element ref="ns2:MediaServiceKeyPoints"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892201-b6f9-448a-a857-af8c143e1f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cd1905-ff13-4436-8ef1-8fa80665008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3884dac-5cd5-4295-bdda-6b7fcbc72b29}" ma:internalName="TaxCatchAll" ma:showField="CatchAllData" ma:web="56cd1905-ff13-4436-8ef1-8fa8066500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8892201-b6f9-448a-a857-af8c143e1fef">
      <Terms xmlns="http://schemas.microsoft.com/office/infopath/2007/PartnerControls"/>
    </lcf76f155ced4ddcb4097134ff3c332f>
    <TaxCatchAll xmlns="56cd1905-ff13-4436-8ef1-8fa80665008f" xsi:nil="true"/>
  </documentManagement>
</p:properties>
</file>

<file path=customXml/itemProps1.xml><?xml version="1.0" encoding="utf-8"?>
<ds:datastoreItem xmlns:ds="http://schemas.openxmlformats.org/officeDocument/2006/customXml" ds:itemID="{E17D62F1-DB65-4816-AB3E-DD3BFD3055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892201-b6f9-448a-a857-af8c143e1fef"/>
    <ds:schemaRef ds:uri="56cd1905-ff13-4436-8ef1-8fa8066500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3D071C2-9924-4342-8F91-9408140F646D}">
  <ds:schemaRefs>
    <ds:schemaRef ds:uri="http://schemas.microsoft.com/sharepoint/v3/contenttype/forms"/>
  </ds:schemaRefs>
</ds:datastoreItem>
</file>

<file path=customXml/itemProps3.xml><?xml version="1.0" encoding="utf-8"?>
<ds:datastoreItem xmlns:ds="http://schemas.openxmlformats.org/officeDocument/2006/customXml" ds:itemID="{FE1E88AB-184A-41F0-8336-8368EEB374A3}">
  <ds:schemaRefs>
    <ds:schemaRef ds:uri="http://schemas.microsoft.com/office/2006/metadata/properties"/>
    <ds:schemaRef ds:uri="http://schemas.microsoft.com/office/infopath/2007/PartnerControls"/>
    <ds:schemaRef ds:uri="f8892201-b6f9-448a-a857-af8c143e1fef"/>
    <ds:schemaRef ds:uri="56cd1905-ff13-4436-8ef1-8fa80665008f"/>
  </ds:schemaRefs>
</ds:datastoreItem>
</file>

<file path=docProps/app.xml><?xml version="1.0" encoding="utf-8"?>
<Properties xmlns="http://schemas.openxmlformats.org/officeDocument/2006/extended-properties" xmlns:vt="http://schemas.openxmlformats.org/officeDocument/2006/docPropsVTypes">
  <Template>Educational subjects presentation, chalkboard illustrations design (widescreen)</Template>
  <TotalTime>5348</TotalTime>
  <Words>4524</Words>
  <Application>Microsoft Office PowerPoint</Application>
  <PresentationFormat>Widescreen</PresentationFormat>
  <Paragraphs>327</Paragraphs>
  <Slides>43</Slides>
  <Notes>40</Notes>
  <HiddenSlides>0</HiddenSlides>
  <MMClips>2</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Educational subjects 16x9</vt:lpstr>
      <vt:lpstr>PowerPoint Presentation</vt:lpstr>
      <vt:lpstr>bit.ly/multitaskingteachers  </vt:lpstr>
      <vt:lpstr>What's your role?</vt:lpstr>
      <vt:lpstr>You’re asking me to do WHAT???</vt:lpstr>
      <vt:lpstr>We’re asking you to…</vt:lpstr>
      <vt:lpstr>Research says we are poor multitaskers…</vt:lpstr>
      <vt:lpstr>Let's conduct an experiment...</vt:lpstr>
      <vt:lpstr>Multidiscipline, not multitask!</vt:lpstr>
      <vt:lpstr>One approach to organizing content…</vt:lpstr>
      <vt:lpstr>Adult Education textbooks often lend themselves to silo approach</vt:lpstr>
      <vt:lpstr>A better approach to maximize your time…</vt:lpstr>
      <vt:lpstr>Benefits of a Multidisciplinary Approach </vt:lpstr>
      <vt:lpstr>Does a lot of this sound familiar?  </vt:lpstr>
      <vt:lpstr>What does Adult Learning Theory tell us?</vt:lpstr>
      <vt:lpstr>The College and Career Readiness Standards</vt:lpstr>
      <vt:lpstr>A specific Language Arts  content standard to teach:</vt:lpstr>
      <vt:lpstr>But better yet: take a minute to brainstorm!   </vt:lpstr>
      <vt:lpstr>What else can we logically add to the lesson?</vt:lpstr>
      <vt:lpstr>A specific Language Arts  content standard to teach:</vt:lpstr>
      <vt:lpstr>CCR Reading Anchor 8 – Delineate and evaluate the argument and specific claims in a text</vt:lpstr>
      <vt:lpstr>PowerPoint Presentation</vt:lpstr>
      <vt:lpstr>Making Connections</vt:lpstr>
      <vt:lpstr>PowerPoint Presentation</vt:lpstr>
      <vt:lpstr>PowerPoint Presentation</vt:lpstr>
      <vt:lpstr>PowerPoint Presentation</vt:lpstr>
      <vt:lpstr>PowerPoint Presentation</vt:lpstr>
      <vt:lpstr>Benefits of Flipped Classroom Model</vt:lpstr>
      <vt:lpstr>Access</vt:lpstr>
      <vt:lpstr>Homework</vt:lpstr>
      <vt:lpstr>Other Multidisciplinary Ideas</vt:lpstr>
      <vt:lpstr>Use a multidisciplinary lesson plan template</vt:lpstr>
      <vt:lpstr>Ready-made multidisciplinary activities</vt:lpstr>
      <vt:lpstr>Ready-made multidisciplinary activities</vt:lpstr>
      <vt:lpstr>Choose 1 focus area and integrate it everywhere</vt:lpstr>
      <vt:lpstr>BUT…</vt:lpstr>
      <vt:lpstr>Ask questions that prompt critical thinking</vt:lpstr>
      <vt:lpstr>Building Knowledge</vt:lpstr>
      <vt:lpstr>PowerPoint Presentation</vt:lpstr>
      <vt:lpstr>On the rough days…do one thing</vt:lpstr>
      <vt:lpstr>bit.ly/multitaskingteachers  </vt:lpstr>
      <vt:lpstr>Reflection Questions</vt:lpstr>
      <vt:lpstr> Session Survey</vt:lpstr>
      <vt:lpstr>Thanks! Good luck as you "do it all!"  </vt:lpstr>
    </vt:vector>
  </TitlesOfParts>
  <Company>WIU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Multidisciplinary Teaching: The Adult Educator’s Secret to Doing It All</dc:title>
  <dc:creator>CIAESC</dc:creator>
  <cp:lastModifiedBy>Kerr, Anita</cp:lastModifiedBy>
  <cp:revision>1008</cp:revision>
  <dcterms:created xsi:type="dcterms:W3CDTF">2017-08-18T19:14:22Z</dcterms:created>
  <dcterms:modified xsi:type="dcterms:W3CDTF">2025-08-18T17:59:59Z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0x010100641F79DF90AAF94B931B3093EDFF1A94</vt:lpwstr>
  </property>
  <property fmtid="{D5CDD505-2E9C-101B-9397-08002B2CF9AE}" pid="3" name="MediaServiceImageTags">
    <vt:lpwstr/>
  </property>
</Properties>
</file>