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50"/>
  </p:notesMasterIdLst>
  <p:handoutMasterIdLst>
    <p:handoutMasterId r:id="rId51"/>
  </p:handoutMasterIdLst>
  <p:sldIdLst>
    <p:sldId id="292" r:id="rId5"/>
    <p:sldId id="296" r:id="rId6"/>
    <p:sldId id="424" r:id="rId7"/>
    <p:sldId id="2141412934" r:id="rId8"/>
    <p:sldId id="2141412935" r:id="rId9"/>
    <p:sldId id="2141412936" r:id="rId10"/>
    <p:sldId id="2141412937" r:id="rId11"/>
    <p:sldId id="2308" r:id="rId12"/>
    <p:sldId id="264" r:id="rId13"/>
    <p:sldId id="284" r:id="rId14"/>
    <p:sldId id="271" r:id="rId15"/>
    <p:sldId id="2141412932" r:id="rId16"/>
    <p:sldId id="2141412938" r:id="rId17"/>
    <p:sldId id="2311" r:id="rId18"/>
    <p:sldId id="2302" r:id="rId19"/>
    <p:sldId id="343" r:id="rId20"/>
    <p:sldId id="344" r:id="rId21"/>
    <p:sldId id="2313" r:id="rId22"/>
    <p:sldId id="311" r:id="rId23"/>
    <p:sldId id="312" r:id="rId24"/>
    <p:sldId id="2141412943" r:id="rId25"/>
    <p:sldId id="2141412941" r:id="rId26"/>
    <p:sldId id="332" r:id="rId27"/>
    <p:sldId id="2141412942" r:id="rId28"/>
    <p:sldId id="2312" r:id="rId29"/>
    <p:sldId id="2314" r:id="rId30"/>
    <p:sldId id="2321" r:id="rId31"/>
    <p:sldId id="2141412881" r:id="rId32"/>
    <p:sldId id="2141412882" r:id="rId33"/>
    <p:sldId id="2141412825" r:id="rId34"/>
    <p:sldId id="2141412933" r:id="rId35"/>
    <p:sldId id="2141412910" r:id="rId36"/>
    <p:sldId id="2141412924" r:id="rId37"/>
    <p:sldId id="2141412925" r:id="rId38"/>
    <p:sldId id="2141412912" r:id="rId39"/>
    <p:sldId id="2141412931" r:id="rId40"/>
    <p:sldId id="2141412944" r:id="rId41"/>
    <p:sldId id="2141412939" r:id="rId42"/>
    <p:sldId id="2319" r:id="rId43"/>
    <p:sldId id="2325" r:id="rId44"/>
    <p:sldId id="434" r:id="rId45"/>
    <p:sldId id="293" r:id="rId46"/>
    <p:sldId id="2327" r:id="rId47"/>
    <p:sldId id="2301" r:id="rId48"/>
    <p:sldId id="356" r:id="rId4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9E1BDE-E33E-C7A3-4200-EED79A7327A7}" name="Jane Bledsoe" initials="JB" userId="S::jane.bledsoe@pearson.com::082d0689-3d7d-431e-a7c5-006e2f3761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3F723-FB25-28F1-6761-80A070DD89BA}" v="2" dt="2025-08-18T17:58:22.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1"/>
    <p:restoredTop sz="95136"/>
  </p:normalViewPr>
  <p:slideViewPr>
    <p:cSldViewPr snapToGrid="0" snapToObjects="1">
      <p:cViewPr varScale="1">
        <p:scale>
          <a:sx n="101" d="100"/>
          <a:sy n="101" d="100"/>
        </p:scale>
        <p:origin x="224" y="4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1613F723-FB25-28F1-6761-80A070DD89BA}"/>
    <pc:docChg chg="modSld">
      <pc:chgData name="" userId="" providerId="" clId="Web-{1613F723-FB25-28F1-6761-80A070DD89BA}" dt="2025-08-18T17:58:22.262" v="0"/>
      <pc:docMkLst>
        <pc:docMk/>
      </pc:docMkLst>
      <pc:sldChg chg="delSp">
        <pc:chgData name="" userId="" providerId="" clId="Web-{1613F723-FB25-28F1-6761-80A070DD89BA}" dt="2025-08-18T17:58:22.262" v="0"/>
        <pc:sldMkLst>
          <pc:docMk/>
          <pc:sldMk cId="4083366582" sldId="292"/>
        </pc:sldMkLst>
        <pc:spChg chg="del">
          <ac:chgData name="" userId="" providerId="" clId="Web-{1613F723-FB25-28F1-6761-80A070DD89BA}" dt="2025-08-18T17:58:22.262" v="0"/>
          <ac:spMkLst>
            <pc:docMk/>
            <pc:sldMk cId="4083366582" sldId="292"/>
            <ac:spMk id="4" creationId="{79871222-9E2E-4716-A8EF-3ABB90124BE6}"/>
          </ac:spMkLst>
        </pc:spChg>
      </pc:sldChg>
    </pc:docChg>
  </pc:docChgLst>
  <pc:docChgLst>
    <pc:chgData name="Jane Bledsoe" userId="S::jane.bledsoe@pearson.com::082d0689-3d7d-431e-a7c5-006e2f376175" providerId="AD" clId="Web-{FAB6287D-7F67-DD68-C963-9271C33BB678}"/>
    <pc:docChg chg="modSld">
      <pc:chgData name="Jane Bledsoe" userId="S::jane.bledsoe@pearson.com::082d0689-3d7d-431e-a7c5-006e2f376175" providerId="AD" clId="Web-{FAB6287D-7F67-DD68-C963-9271C33BB678}" dt="2025-08-04T03:01:09.386" v="3" actId="1076"/>
      <pc:docMkLst>
        <pc:docMk/>
      </pc:docMkLst>
      <pc:sldChg chg="addSp modSp">
        <pc:chgData name="Jane Bledsoe" userId="S::jane.bledsoe@pearson.com::082d0689-3d7d-431e-a7c5-006e2f376175" providerId="AD" clId="Web-{FAB6287D-7F67-DD68-C963-9271C33BB678}" dt="2025-08-04T03:01:09.386" v="3" actId="1076"/>
        <pc:sldMkLst>
          <pc:docMk/>
          <pc:sldMk cId="3611730712" sldId="2325"/>
        </pc:sldMkLst>
        <pc:picChg chg="add mod">
          <ac:chgData name="Jane Bledsoe" userId="S::jane.bledsoe@pearson.com::082d0689-3d7d-431e-a7c5-006e2f376175" providerId="AD" clId="Web-{FAB6287D-7F67-DD68-C963-9271C33BB678}" dt="2025-08-04T03:01:09.386" v="3" actId="1076"/>
          <ac:picMkLst>
            <pc:docMk/>
            <pc:sldMk cId="3611730712" sldId="2325"/>
            <ac:picMk id="3" creationId="{3CCCFE79-550A-FE61-9BBC-EC41212C3606}"/>
          </ac:picMkLst>
        </pc:picChg>
      </pc:sldChg>
    </pc:docChg>
  </pc:docChgLst>
  <pc:docChgLst>
    <pc:chgData clId="Web-{71770A0A-240E-345E-B5EF-3C83D0DA4CF3}"/>
    <pc:docChg chg="modSld">
      <pc:chgData name="" userId="" providerId="" clId="Web-{71770A0A-240E-345E-B5EF-3C83D0DA4CF3}" dt="2025-08-14T19:48:14.734" v="0"/>
      <pc:docMkLst>
        <pc:docMk/>
      </pc:docMkLst>
      <pc:sldChg chg="addSp">
        <pc:chgData name="" userId="" providerId="" clId="Web-{71770A0A-240E-345E-B5EF-3C83D0DA4CF3}" dt="2025-08-14T19:48:14.734" v="0"/>
        <pc:sldMkLst>
          <pc:docMk/>
          <pc:sldMk cId="4083366582" sldId="292"/>
        </pc:sldMkLst>
      </pc:sldChg>
    </pc:docChg>
  </pc:docChgLst>
  <pc:docChgLst>
    <pc:chgData name="Monica Guthrie" userId="S::monica.guthrie@pearson.com::c0fc408c-839f-429d-bba8-a92d88ccccac" providerId="AD" clId="Web-{1613F723-FB25-28F1-6761-80A070DD89BA}"/>
    <pc:docChg chg="modSld">
      <pc:chgData name="Monica Guthrie" userId="S::monica.guthrie@pearson.com::c0fc408c-839f-429d-bba8-a92d88ccccac" providerId="AD" clId="Web-{1613F723-FB25-28F1-6761-80A070DD89BA}" dt="2025-08-18T17:58:22.965" v="0"/>
      <pc:docMkLst>
        <pc:docMk/>
      </pc:docMkLst>
      <pc:sldChg chg="addSp">
        <pc:chgData name="Monica Guthrie" userId="S::monica.guthrie@pearson.com::c0fc408c-839f-429d-bba8-a92d88ccccac" providerId="AD" clId="Web-{1613F723-FB25-28F1-6761-80A070DD89BA}" dt="2025-08-18T17:58:22.965" v="0"/>
        <pc:sldMkLst>
          <pc:docMk/>
          <pc:sldMk cId="4083366582" sldId="292"/>
        </pc:sldMkLst>
        <pc:spChg chg="add">
          <ac:chgData name="Monica Guthrie" userId="S::monica.guthrie@pearson.com::c0fc408c-839f-429d-bba8-a92d88ccccac" providerId="AD" clId="Web-{1613F723-FB25-28F1-6761-80A070DD89BA}" dt="2025-08-18T17:58:22.965" v="0"/>
          <ac:spMkLst>
            <pc:docMk/>
            <pc:sldMk cId="4083366582" sldId="292"/>
            <ac:spMk id="5" creationId="{79871222-9E2E-4716-A8EF-3ABB90124BE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8/18/2025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8/18/2025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Demographic Extracts:</a:t>
            </a:r>
          </a:p>
          <a:p>
            <a:r>
              <a:rPr lang="en-US" dirty="0"/>
              <a:t>15% ages 16-17, </a:t>
            </a:r>
            <a:r>
              <a:rPr lang="en-US" b="1" dirty="0"/>
              <a:t>25% ages 18-19</a:t>
            </a:r>
            <a:r>
              <a:rPr lang="en-US" dirty="0"/>
              <a:t>, 22% ages 20-24, 22% ages 25-34, 17% ages 35+</a:t>
            </a:r>
          </a:p>
          <a:p>
            <a:r>
              <a:rPr lang="en-US" dirty="0"/>
              <a:t>8% middle school or less, 13% 9</a:t>
            </a:r>
            <a:r>
              <a:rPr lang="en-US" baseline="30000" dirty="0"/>
              <a:t>th</a:t>
            </a:r>
            <a:r>
              <a:rPr lang="en-US" dirty="0"/>
              <a:t> grade, </a:t>
            </a:r>
            <a:r>
              <a:rPr lang="en-US" b="1" dirty="0"/>
              <a:t>22% 10</a:t>
            </a:r>
            <a:r>
              <a:rPr lang="en-US" b="1" baseline="30000" dirty="0"/>
              <a:t>th</a:t>
            </a:r>
            <a:r>
              <a:rPr lang="en-US" b="1" dirty="0"/>
              <a:t> Grade, 23% 11</a:t>
            </a:r>
            <a:r>
              <a:rPr lang="en-US" b="1" baseline="30000" dirty="0"/>
              <a:t>th</a:t>
            </a:r>
            <a:r>
              <a:rPr lang="en-US" b="1" dirty="0"/>
              <a:t> Grade, 25% 12</a:t>
            </a:r>
            <a:r>
              <a:rPr lang="en-US" b="1" baseline="30000" dirty="0"/>
              <a:t>th</a:t>
            </a:r>
            <a:r>
              <a:rPr lang="en-US" b="1" dirty="0"/>
              <a:t> Grade</a:t>
            </a:r>
          </a:p>
          <a:p>
            <a:r>
              <a:rPr lang="en-US" b="1" dirty="0"/>
              <a:t>40% use adult ed classes</a:t>
            </a:r>
            <a:r>
              <a:rPr lang="en-US" dirty="0"/>
              <a:t>, 17% use </a:t>
            </a:r>
            <a:r>
              <a:rPr lang="en-US" dirty="0" err="1"/>
              <a:t>GEDReady</a:t>
            </a:r>
            <a:r>
              <a:rPr lang="en-US" dirty="0"/>
              <a:t>, 14% use Books, 10% online courses.</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4</a:t>
            </a:fld>
            <a:endParaRPr lang="en-US"/>
          </a:p>
        </p:txBody>
      </p:sp>
    </p:spTree>
    <p:extLst>
      <p:ext uri="{BB962C8B-B14F-4D97-AF65-F5344CB8AC3E}">
        <p14:creationId xmlns:p14="http://schemas.microsoft.com/office/powerpoint/2010/main" val="353413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a:solidFill>
                  <a:schemeClr val="tx1"/>
                </a:solidFill>
                <a:effectLst/>
                <a:latin typeface="+mn-lt"/>
                <a:ea typeface="+mn-ea"/>
                <a:cs typeface="+mn-cs"/>
              </a:rPr>
              <a:t>Looking at the same data, simplified into a decision tree…</a:t>
            </a:r>
          </a:p>
          <a:p>
            <a:pPr rtl="0" fontAlgn="ctr"/>
            <a:r>
              <a:rPr lang="en-US" sz="1200" kern="1200">
                <a:solidFill>
                  <a:schemeClr val="tx1"/>
                </a:solidFill>
                <a:effectLst/>
                <a:latin typeface="+mn-lt"/>
                <a:ea typeface="+mn-ea"/>
                <a:cs typeface="+mn-cs"/>
              </a:rPr>
              <a:t>We can see that Ready score &gt;= 145 result in continued activity 80% of the time</a:t>
            </a:r>
          </a:p>
          <a:p>
            <a:pPr rtl="0" fontAlgn="ctr"/>
            <a:r>
              <a:rPr lang="en-US" sz="1200" kern="1200">
                <a:solidFill>
                  <a:schemeClr val="tx1"/>
                </a:solidFill>
                <a:effectLst/>
                <a:latin typeface="+mn-lt"/>
                <a:ea typeface="+mn-ea"/>
                <a:cs typeface="+mn-cs"/>
              </a:rPr>
              <a:t>With Ready scores &lt; 135 resulting in continued activity only 50% of the time</a:t>
            </a:r>
          </a:p>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23</a:t>
            </a:fld>
            <a:endParaRPr lang="en-US"/>
          </a:p>
        </p:txBody>
      </p:sp>
    </p:spTree>
    <p:extLst>
      <p:ext uri="{BB962C8B-B14F-4D97-AF65-F5344CB8AC3E}">
        <p14:creationId xmlns:p14="http://schemas.microsoft.com/office/powerpoint/2010/main" val="323692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3225-F018-6147-DC95-76BD2537C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65C4F-A1FE-4656-84BB-4597BBB4F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49087-49CF-A94C-CAD2-4231C0E9DE82}"/>
              </a:ext>
            </a:extLst>
          </p:cNvPr>
          <p:cNvSpPr>
            <a:spLocks noGrp="1"/>
          </p:cNvSpPr>
          <p:nvPr>
            <p:ph type="body" idx="1"/>
          </p:nvPr>
        </p:nvSpPr>
        <p:spPr/>
        <p:txBody>
          <a:bodyPr/>
          <a:lstStyle/>
          <a:p>
            <a:pPr rtl="0" fontAlgn="ctr"/>
            <a:r>
              <a:rPr lang="en-US" sz="1200" kern="1200">
                <a:solidFill>
                  <a:schemeClr val="tx1"/>
                </a:solidFill>
                <a:effectLst/>
                <a:latin typeface="+mn-lt"/>
                <a:ea typeface="+mn-ea"/>
                <a:cs typeface="+mn-cs"/>
              </a:rPr>
              <a:t>Looking at the same data, simplified into a decision tree…</a:t>
            </a:r>
          </a:p>
          <a:p>
            <a:pPr rtl="0" fontAlgn="ctr"/>
            <a:r>
              <a:rPr lang="en-US" sz="1200" kern="1200">
                <a:solidFill>
                  <a:schemeClr val="tx1"/>
                </a:solidFill>
                <a:effectLst/>
                <a:latin typeface="+mn-lt"/>
                <a:ea typeface="+mn-ea"/>
                <a:cs typeface="+mn-cs"/>
              </a:rPr>
              <a:t>We can see that Ready score &gt;= 145 result in continued activity 80% of the time</a:t>
            </a:r>
          </a:p>
          <a:p>
            <a:pPr rtl="0" fontAlgn="ctr"/>
            <a:r>
              <a:rPr lang="en-US" sz="1200" kern="1200">
                <a:solidFill>
                  <a:schemeClr val="tx1"/>
                </a:solidFill>
                <a:effectLst/>
                <a:latin typeface="+mn-lt"/>
                <a:ea typeface="+mn-ea"/>
                <a:cs typeface="+mn-cs"/>
              </a:rPr>
              <a:t>With Ready scores &lt; 135 resulting in continued activity only 50% of the time</a:t>
            </a:r>
          </a:p>
          <a:p>
            <a:endParaRPr lang="en-US"/>
          </a:p>
        </p:txBody>
      </p:sp>
      <p:sp>
        <p:nvSpPr>
          <p:cNvPr id="4" name="Slide Number Placeholder 3">
            <a:extLst>
              <a:ext uri="{FF2B5EF4-FFF2-40B4-BE49-F238E27FC236}">
                <a16:creationId xmlns:a16="http://schemas.microsoft.com/office/drawing/2014/main" id="{685B0CB1-7117-7D5B-6557-778E73FC597B}"/>
              </a:ext>
            </a:extLst>
          </p:cNvPr>
          <p:cNvSpPr>
            <a:spLocks noGrp="1"/>
          </p:cNvSpPr>
          <p:nvPr>
            <p:ph type="sldNum" sz="quarter" idx="5"/>
          </p:nvPr>
        </p:nvSpPr>
        <p:spPr/>
        <p:txBody>
          <a:bodyPr/>
          <a:lstStyle/>
          <a:p>
            <a:fld id="{6583769A-2A3C-664A-B1A3-FCFF0FA87D20}" type="slidenum">
              <a:rPr lang="en-US" smtClean="0"/>
              <a:t>24</a:t>
            </a:fld>
            <a:endParaRPr lang="en-US"/>
          </a:p>
        </p:txBody>
      </p:sp>
    </p:spTree>
    <p:extLst>
      <p:ext uri="{BB962C8B-B14F-4D97-AF65-F5344CB8AC3E}">
        <p14:creationId xmlns:p14="http://schemas.microsoft.com/office/powerpoint/2010/main" val="272791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Releasing June 26th of 2024, we've seen 187K downloads up through June</a:t>
            </a:r>
          </a:p>
          <a:p>
            <a:pPr rtl="0" fontAlgn="ctr"/>
            <a:r>
              <a:rPr lang="en-US" sz="1200" kern="1200" dirty="0">
                <a:solidFill>
                  <a:schemeClr val="tx1"/>
                </a:solidFill>
                <a:effectLst/>
                <a:latin typeface="+mn-lt"/>
                <a:ea typeface="+mn-ea"/>
                <a:cs typeface="+mn-cs"/>
              </a:rPr>
              <a:t>137K (73%) of those users opening and using the app at least once.</a:t>
            </a:r>
          </a:p>
          <a:p>
            <a:pPr rtl="0" fontAlgn="ctr"/>
            <a:r>
              <a:rPr lang="en-US" sz="1200" kern="1200" dirty="0">
                <a:solidFill>
                  <a:schemeClr val="tx1"/>
                </a:solidFill>
                <a:effectLst/>
                <a:latin typeface="+mn-lt"/>
                <a:ea typeface="+mn-ea"/>
                <a:cs typeface="+mn-cs"/>
              </a:rPr>
              <a:t>Of those who opened, over 45% of learners have engaged with practice questions in the app - our key feature for measuring engagement</a:t>
            </a:r>
          </a:p>
          <a:p>
            <a:pPr rtl="0" fontAlgn="ctr"/>
            <a:r>
              <a:rPr lang="en-US" sz="1200" kern="1200" dirty="0">
                <a:solidFill>
                  <a:schemeClr val="tx1"/>
                </a:solidFill>
                <a:effectLst/>
                <a:latin typeface="+mn-lt"/>
                <a:ea typeface="+mn-ea"/>
                <a:cs typeface="+mn-cs"/>
              </a:rPr>
              <a:t>Positive reactions from GED community - earning us a 4.8 star rating on the app store with 1000+ reviews</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31</a:t>
            </a:fld>
            <a:endParaRPr lang="en-US"/>
          </a:p>
        </p:txBody>
      </p:sp>
    </p:spTree>
    <p:extLst>
      <p:ext uri="{BB962C8B-B14F-4D97-AF65-F5344CB8AC3E}">
        <p14:creationId xmlns:p14="http://schemas.microsoft.com/office/powerpoint/2010/main" val="323062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interested in seeing if learners are following the guidance in the app or if they are doing their own thing. Early indicators are yes and no. Too soon to tell but we will continue to monitor. </a:t>
            </a:r>
          </a:p>
          <a:p>
            <a:r>
              <a:rPr lang="en-US">
                <a:cs typeface="Calibri"/>
              </a:rPr>
              <a:t>Beyond the app, we found that learners start with RLA then Math – hardest first. We are hoping to flip that with the app and encourage users to go with easiest first – SCI/ SS then hard. We have found that this builds confidence.</a:t>
            </a:r>
          </a:p>
        </p:txBody>
      </p:sp>
      <p:sp>
        <p:nvSpPr>
          <p:cNvPr id="4" name="Slide Number Placeholder 3"/>
          <p:cNvSpPr>
            <a:spLocks noGrp="1"/>
          </p:cNvSpPr>
          <p:nvPr>
            <p:ph type="sldNum" sz="quarter" idx="5"/>
          </p:nvPr>
        </p:nvSpPr>
        <p:spPr/>
        <p:txBody>
          <a:bodyPr/>
          <a:lstStyle/>
          <a:p>
            <a:fld id="{6583769A-2A3C-664A-B1A3-FCFF0FA87D20}" type="slidenum">
              <a:rPr lang="en-US" smtClean="0"/>
              <a:t>32</a:t>
            </a:fld>
            <a:endParaRPr lang="en-US"/>
          </a:p>
        </p:txBody>
      </p:sp>
    </p:spTree>
    <p:extLst>
      <p:ext uri="{BB962C8B-B14F-4D97-AF65-F5344CB8AC3E}">
        <p14:creationId xmlns:p14="http://schemas.microsoft.com/office/powerpoint/2010/main" val="4075978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Test taking and </a:t>
            </a:r>
            <a:r>
              <a:rPr lang="en-US" dirty="0" err="1">
                <a:cs typeface="Calibri"/>
              </a:rPr>
              <a:t>GEDReady</a:t>
            </a:r>
            <a:r>
              <a:rPr lang="en-US" dirty="0">
                <a:cs typeface="Calibri"/>
              </a:rPr>
              <a:t> test-taking: Mobile App Learners are taking more </a:t>
            </a:r>
            <a:r>
              <a:rPr lang="en-US" dirty="0" err="1">
                <a:cs typeface="Calibri"/>
              </a:rPr>
              <a:t>GEDReadys</a:t>
            </a:r>
            <a:r>
              <a:rPr lang="en-US" dirty="0">
                <a:cs typeface="Calibri"/>
              </a:rPr>
              <a:t> and scoring higher on the test. Volumes are higher for non-mobile but when you compare percentages, the app is higher</a:t>
            </a:r>
          </a:p>
          <a:p>
            <a:r>
              <a:rPr lang="en-US" dirty="0">
                <a:cs typeface="Calibri"/>
              </a:rPr>
              <a:t>Confidence: Watching for signs of confidence building – persistence and test / credential success is an indicator. Direct feedback is another indicator </a:t>
            </a:r>
          </a:p>
        </p:txBody>
      </p:sp>
      <p:sp>
        <p:nvSpPr>
          <p:cNvPr id="4" name="Slide Number Placeholder 3"/>
          <p:cNvSpPr>
            <a:spLocks noGrp="1"/>
          </p:cNvSpPr>
          <p:nvPr>
            <p:ph type="sldNum" sz="quarter" idx="5"/>
          </p:nvPr>
        </p:nvSpPr>
        <p:spPr/>
        <p:txBody>
          <a:bodyPr/>
          <a:lstStyle/>
          <a:p>
            <a:fld id="{6583769A-2A3C-664A-B1A3-FCFF0FA87D20}" type="slidenum">
              <a:rPr lang="en-US" smtClean="0"/>
              <a:t>33</a:t>
            </a:fld>
            <a:endParaRPr lang="en-US"/>
          </a:p>
        </p:txBody>
      </p:sp>
    </p:spTree>
    <p:extLst>
      <p:ext uri="{BB962C8B-B14F-4D97-AF65-F5344CB8AC3E}">
        <p14:creationId xmlns:p14="http://schemas.microsoft.com/office/powerpoint/2010/main" val="294585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interested in seeing if learners are following the guidance in the app or if they are doing their own thing. Early indicators are yes and no. Too soon to tell but we will continue to monitor. </a:t>
            </a:r>
          </a:p>
          <a:p>
            <a:r>
              <a:rPr lang="en-US" dirty="0">
                <a:cs typeface="Calibri"/>
              </a:rPr>
              <a:t>Beyond the app, we found that learners start with RLA then Math – hardest first. We are hoping to flip that with the app and encourage users to go with easiest first – SCI/ SS. We have found that this builds confidence.</a:t>
            </a:r>
          </a:p>
        </p:txBody>
      </p:sp>
      <p:sp>
        <p:nvSpPr>
          <p:cNvPr id="4" name="Slide Number Placeholder 3"/>
          <p:cNvSpPr>
            <a:spLocks noGrp="1"/>
          </p:cNvSpPr>
          <p:nvPr>
            <p:ph type="sldNum" sz="quarter" idx="5"/>
          </p:nvPr>
        </p:nvSpPr>
        <p:spPr/>
        <p:txBody>
          <a:bodyPr/>
          <a:lstStyle/>
          <a:p>
            <a:fld id="{6583769A-2A3C-664A-B1A3-FCFF0FA87D20}" type="slidenum">
              <a:rPr lang="en-US" smtClean="0"/>
              <a:t>34</a:t>
            </a:fld>
            <a:endParaRPr lang="en-US"/>
          </a:p>
        </p:txBody>
      </p:sp>
    </p:spTree>
    <p:extLst>
      <p:ext uri="{BB962C8B-B14F-4D97-AF65-F5344CB8AC3E}">
        <p14:creationId xmlns:p14="http://schemas.microsoft.com/office/powerpoint/2010/main" val="256465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BC12C-A753-463D-E142-977FA1423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0B4EA-C1E9-93A2-B015-5C5242DE5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F4256-8906-7E32-1CED-12B9EC499752}"/>
              </a:ext>
            </a:extLst>
          </p:cNvPr>
          <p:cNvSpPr>
            <a:spLocks noGrp="1"/>
          </p:cNvSpPr>
          <p:nvPr>
            <p:ph type="body" idx="1"/>
          </p:nvPr>
        </p:nvSpPr>
        <p:spPr/>
        <p:txBody>
          <a:bodyPr/>
          <a:lstStyle/>
          <a:p>
            <a:pPr rtl="0" fontAlgn="ctr"/>
            <a:r>
              <a:rPr lang="en-US" sz="1200" kern="1200">
                <a:solidFill>
                  <a:schemeClr val="tx1"/>
                </a:solidFill>
                <a:effectLst/>
                <a:latin typeface="+mn-lt"/>
                <a:ea typeface="+mn-ea"/>
                <a:cs typeface="+mn-cs"/>
              </a:rPr>
              <a:t>Looking at the same data, simplified into a decision tree…</a:t>
            </a:r>
          </a:p>
          <a:p>
            <a:pPr rtl="0" fontAlgn="ctr"/>
            <a:r>
              <a:rPr lang="en-US" sz="1200" kern="1200">
                <a:solidFill>
                  <a:schemeClr val="tx1"/>
                </a:solidFill>
                <a:effectLst/>
                <a:latin typeface="+mn-lt"/>
                <a:ea typeface="+mn-ea"/>
                <a:cs typeface="+mn-cs"/>
              </a:rPr>
              <a:t>We can see that Ready score &gt;= 145 result in continued activity 80% of the time</a:t>
            </a:r>
          </a:p>
          <a:p>
            <a:pPr rtl="0" fontAlgn="ctr"/>
            <a:r>
              <a:rPr lang="en-US" sz="1200" kern="1200">
                <a:solidFill>
                  <a:schemeClr val="tx1"/>
                </a:solidFill>
                <a:effectLst/>
                <a:latin typeface="+mn-lt"/>
                <a:ea typeface="+mn-ea"/>
                <a:cs typeface="+mn-cs"/>
              </a:rPr>
              <a:t>With Ready scores &lt; 135 resulting in continued activity only 50% of the time</a:t>
            </a:r>
          </a:p>
          <a:p>
            <a:endParaRPr lang="en-US"/>
          </a:p>
        </p:txBody>
      </p:sp>
      <p:sp>
        <p:nvSpPr>
          <p:cNvPr id="4" name="Slide Number Placeholder 3">
            <a:extLst>
              <a:ext uri="{FF2B5EF4-FFF2-40B4-BE49-F238E27FC236}">
                <a16:creationId xmlns:a16="http://schemas.microsoft.com/office/drawing/2014/main" id="{5FE61D9A-38A8-24CE-C19A-220235AEBB8D}"/>
              </a:ext>
            </a:extLst>
          </p:cNvPr>
          <p:cNvSpPr>
            <a:spLocks noGrp="1"/>
          </p:cNvSpPr>
          <p:nvPr>
            <p:ph type="sldNum" sz="quarter" idx="5"/>
          </p:nvPr>
        </p:nvSpPr>
        <p:spPr/>
        <p:txBody>
          <a:bodyPr/>
          <a:lstStyle/>
          <a:p>
            <a:fld id="{6583769A-2A3C-664A-B1A3-FCFF0FA87D20}" type="slidenum">
              <a:rPr lang="en-US" smtClean="0"/>
              <a:t>37</a:t>
            </a:fld>
            <a:endParaRPr lang="en-US"/>
          </a:p>
        </p:txBody>
      </p:sp>
    </p:spTree>
    <p:extLst>
      <p:ext uri="{BB962C8B-B14F-4D97-AF65-F5344CB8AC3E}">
        <p14:creationId xmlns:p14="http://schemas.microsoft.com/office/powerpoint/2010/main" val="2605930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90CAC-94CC-377E-25B3-D5D92B90F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11537-C3F0-43D4-B86E-3A89E9F45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77791-6FF2-4D5A-B4DA-881AB764BDE1}"/>
              </a:ext>
            </a:extLst>
          </p:cNvPr>
          <p:cNvSpPr>
            <a:spLocks noGrp="1"/>
          </p:cNvSpPr>
          <p:nvPr>
            <p:ph type="body" idx="1"/>
          </p:nvPr>
        </p:nvSpPr>
        <p:spPr/>
        <p:txBody>
          <a:bodyPr/>
          <a:lstStyle/>
          <a:p>
            <a:r>
              <a:rPr lang="en-US" dirty="0"/>
              <a:t>Demographic Extracts:</a:t>
            </a:r>
          </a:p>
          <a:p>
            <a:r>
              <a:rPr lang="en-US" dirty="0"/>
              <a:t>15% ages 16-17, </a:t>
            </a:r>
            <a:r>
              <a:rPr lang="en-US" b="1" dirty="0"/>
              <a:t>25% ages 18-19</a:t>
            </a:r>
            <a:r>
              <a:rPr lang="en-US" dirty="0"/>
              <a:t>, 22% ages 20-24, 22% ages 25-34, 17% ages 35+</a:t>
            </a:r>
          </a:p>
          <a:p>
            <a:r>
              <a:rPr lang="en-US" dirty="0"/>
              <a:t>8% middle school or less, 13% 9</a:t>
            </a:r>
            <a:r>
              <a:rPr lang="en-US" baseline="30000" dirty="0"/>
              <a:t>th</a:t>
            </a:r>
            <a:r>
              <a:rPr lang="en-US" dirty="0"/>
              <a:t> grade, </a:t>
            </a:r>
            <a:r>
              <a:rPr lang="en-US" b="1" dirty="0"/>
              <a:t>22% 10</a:t>
            </a:r>
            <a:r>
              <a:rPr lang="en-US" b="1" baseline="30000" dirty="0"/>
              <a:t>th</a:t>
            </a:r>
            <a:r>
              <a:rPr lang="en-US" b="1" dirty="0"/>
              <a:t> Grade, 23% 11</a:t>
            </a:r>
            <a:r>
              <a:rPr lang="en-US" b="1" baseline="30000" dirty="0"/>
              <a:t>th</a:t>
            </a:r>
            <a:r>
              <a:rPr lang="en-US" b="1" dirty="0"/>
              <a:t> Grade, 25% 12</a:t>
            </a:r>
            <a:r>
              <a:rPr lang="en-US" b="1" baseline="30000" dirty="0"/>
              <a:t>th</a:t>
            </a:r>
            <a:r>
              <a:rPr lang="en-US" b="1" dirty="0"/>
              <a:t> Grade</a:t>
            </a:r>
          </a:p>
          <a:p>
            <a:r>
              <a:rPr lang="en-US" b="1" dirty="0"/>
              <a:t>40% use adult ed classes</a:t>
            </a:r>
            <a:r>
              <a:rPr lang="en-US" dirty="0"/>
              <a:t>, 17% use </a:t>
            </a:r>
            <a:r>
              <a:rPr lang="en-US" dirty="0" err="1"/>
              <a:t>GEDReady</a:t>
            </a:r>
            <a:r>
              <a:rPr lang="en-US" dirty="0"/>
              <a:t>, 14% use Books, 10% online courses.</a:t>
            </a:r>
          </a:p>
          <a:p>
            <a:endParaRPr lang="en-US" dirty="0"/>
          </a:p>
        </p:txBody>
      </p:sp>
      <p:sp>
        <p:nvSpPr>
          <p:cNvPr id="4" name="Slide Number Placeholder 3">
            <a:extLst>
              <a:ext uri="{FF2B5EF4-FFF2-40B4-BE49-F238E27FC236}">
                <a16:creationId xmlns:a16="http://schemas.microsoft.com/office/drawing/2014/main" id="{876E6BE7-CEE0-DA42-9ED4-D3C458374396}"/>
              </a:ext>
            </a:extLst>
          </p:cNvPr>
          <p:cNvSpPr>
            <a:spLocks noGrp="1"/>
          </p:cNvSpPr>
          <p:nvPr>
            <p:ph type="sldNum" sz="quarter" idx="5"/>
          </p:nvPr>
        </p:nvSpPr>
        <p:spPr/>
        <p:txBody>
          <a:bodyPr/>
          <a:lstStyle/>
          <a:p>
            <a:fld id="{6583769A-2A3C-664A-B1A3-FCFF0FA87D20}" type="slidenum">
              <a:rPr lang="en-US" smtClean="0"/>
              <a:t>41</a:t>
            </a:fld>
            <a:endParaRPr lang="en-US"/>
          </a:p>
        </p:txBody>
      </p:sp>
    </p:spTree>
    <p:extLst>
      <p:ext uri="{BB962C8B-B14F-4D97-AF65-F5344CB8AC3E}">
        <p14:creationId xmlns:p14="http://schemas.microsoft.com/office/powerpoint/2010/main" val="3687204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45</a:t>
            </a:fld>
            <a:endParaRPr lang="en-US"/>
          </a:p>
        </p:txBody>
      </p:sp>
    </p:spTree>
    <p:extLst>
      <p:ext uri="{BB962C8B-B14F-4D97-AF65-F5344CB8AC3E}">
        <p14:creationId xmlns:p14="http://schemas.microsoft.com/office/powerpoint/2010/main" val="357420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6467-C239-E4CE-DAE2-BD6914003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A2DF0-F095-2CC0-437F-CF43257F8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9491C-37D4-1551-80A9-B0B547D23B17}"/>
              </a:ext>
            </a:extLst>
          </p:cNvPr>
          <p:cNvSpPr>
            <a:spLocks noGrp="1"/>
          </p:cNvSpPr>
          <p:nvPr>
            <p:ph type="body" idx="1"/>
          </p:nvPr>
        </p:nvSpPr>
        <p:spPr/>
        <p:txBody>
          <a:bodyPr/>
          <a:lstStyle/>
          <a:p>
            <a:r>
              <a:rPr lang="en-US"/>
              <a:t>Demographic Extracts:</a:t>
            </a:r>
          </a:p>
          <a:p>
            <a:r>
              <a:rPr lang="en-US"/>
              <a:t>44% Male, </a:t>
            </a:r>
            <a:r>
              <a:rPr lang="en-US" b="1"/>
              <a:t>50% Female</a:t>
            </a:r>
          </a:p>
          <a:p>
            <a:r>
              <a:rPr lang="en-US" b="1"/>
              <a:t>46% ages 16-17</a:t>
            </a:r>
            <a:r>
              <a:rPr lang="en-US"/>
              <a:t>, 38% ages 18-19, 13% ages 20-24, 2% ages 25-34</a:t>
            </a:r>
          </a:p>
          <a:p>
            <a:r>
              <a:rPr lang="en-US"/>
              <a:t>8% middle school or less, 14% 9</a:t>
            </a:r>
            <a:r>
              <a:rPr lang="en-US" baseline="30000"/>
              <a:t>th</a:t>
            </a:r>
            <a:r>
              <a:rPr lang="en-US"/>
              <a:t> grade, </a:t>
            </a:r>
            <a:r>
              <a:rPr lang="en-US" b="1"/>
              <a:t>29% 10</a:t>
            </a:r>
            <a:r>
              <a:rPr lang="en-US" b="1" baseline="30000"/>
              <a:t>th</a:t>
            </a:r>
            <a:r>
              <a:rPr lang="en-US" b="1"/>
              <a:t> Grade, </a:t>
            </a:r>
            <a:r>
              <a:rPr lang="en-US"/>
              <a:t>20% 11</a:t>
            </a:r>
            <a:r>
              <a:rPr lang="en-US" baseline="30000"/>
              <a:t>th</a:t>
            </a:r>
            <a:r>
              <a:rPr lang="en-US"/>
              <a:t> Grade, 18% 12</a:t>
            </a:r>
            <a:r>
              <a:rPr lang="en-US" baseline="30000"/>
              <a:t>th</a:t>
            </a:r>
            <a:r>
              <a:rPr lang="en-US"/>
              <a:t> Grade</a:t>
            </a:r>
          </a:p>
          <a:p>
            <a:r>
              <a:rPr lang="en-US" b="1"/>
              <a:t>40% use adult ed classes</a:t>
            </a:r>
            <a:r>
              <a:rPr lang="en-US"/>
              <a:t>, 23% use </a:t>
            </a:r>
            <a:r>
              <a:rPr lang="en-US" err="1"/>
              <a:t>GEDReady</a:t>
            </a:r>
            <a:r>
              <a:rPr lang="en-US"/>
              <a:t>, 22% use Books, 10% online courses.</a:t>
            </a:r>
          </a:p>
          <a:p>
            <a:endParaRPr lang="en-US"/>
          </a:p>
        </p:txBody>
      </p:sp>
      <p:sp>
        <p:nvSpPr>
          <p:cNvPr id="4" name="Slide Number Placeholder 3">
            <a:extLst>
              <a:ext uri="{FF2B5EF4-FFF2-40B4-BE49-F238E27FC236}">
                <a16:creationId xmlns:a16="http://schemas.microsoft.com/office/drawing/2014/main" id="{6AA68E80-E672-0602-982E-1023F61C04F4}"/>
              </a:ext>
            </a:extLst>
          </p:cNvPr>
          <p:cNvSpPr>
            <a:spLocks noGrp="1"/>
          </p:cNvSpPr>
          <p:nvPr>
            <p:ph type="sldNum" sz="quarter" idx="5"/>
          </p:nvPr>
        </p:nvSpPr>
        <p:spPr/>
        <p:txBody>
          <a:bodyPr/>
          <a:lstStyle/>
          <a:p>
            <a:fld id="{6583769A-2A3C-664A-B1A3-FCFF0FA87D20}" type="slidenum">
              <a:rPr lang="en-US" smtClean="0"/>
              <a:t>5</a:t>
            </a:fld>
            <a:endParaRPr lang="en-US"/>
          </a:p>
        </p:txBody>
      </p:sp>
    </p:spTree>
    <p:extLst>
      <p:ext uri="{BB962C8B-B14F-4D97-AF65-F5344CB8AC3E}">
        <p14:creationId xmlns:p14="http://schemas.microsoft.com/office/powerpoint/2010/main" val="110701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EDDA-0992-2849-DC3C-827A9BBBD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257A9-3983-B0EA-0EDE-53810FE5C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6EBB2-C3D0-AA59-5A00-D530DBBAD5B8}"/>
              </a:ext>
            </a:extLst>
          </p:cNvPr>
          <p:cNvSpPr>
            <a:spLocks noGrp="1"/>
          </p:cNvSpPr>
          <p:nvPr>
            <p:ph type="body" idx="1"/>
          </p:nvPr>
        </p:nvSpPr>
        <p:spPr/>
        <p:txBody>
          <a:bodyPr/>
          <a:lstStyle/>
          <a:p>
            <a:r>
              <a:rPr lang="en-US"/>
              <a:t>Demographic Extracts:</a:t>
            </a:r>
          </a:p>
          <a:p>
            <a:r>
              <a:rPr lang="en-US"/>
              <a:t>44% Male, </a:t>
            </a:r>
            <a:r>
              <a:rPr lang="en-US" b="1"/>
              <a:t>50% Female</a:t>
            </a:r>
          </a:p>
          <a:p>
            <a:r>
              <a:rPr lang="en-US" b="1"/>
              <a:t>46% ages 16-17</a:t>
            </a:r>
            <a:r>
              <a:rPr lang="en-US"/>
              <a:t>, 38% ages 18-19, 13% ages 20-24, 2% ages 25-34</a:t>
            </a:r>
          </a:p>
          <a:p>
            <a:r>
              <a:rPr lang="en-US"/>
              <a:t>8% middle school or less, 14% 9</a:t>
            </a:r>
            <a:r>
              <a:rPr lang="en-US" baseline="30000"/>
              <a:t>th</a:t>
            </a:r>
            <a:r>
              <a:rPr lang="en-US"/>
              <a:t> grade, </a:t>
            </a:r>
            <a:r>
              <a:rPr lang="en-US" b="1"/>
              <a:t>29% 10</a:t>
            </a:r>
            <a:r>
              <a:rPr lang="en-US" b="1" baseline="30000"/>
              <a:t>th</a:t>
            </a:r>
            <a:r>
              <a:rPr lang="en-US" b="1"/>
              <a:t> Grade, </a:t>
            </a:r>
            <a:r>
              <a:rPr lang="en-US"/>
              <a:t>20% 11</a:t>
            </a:r>
            <a:r>
              <a:rPr lang="en-US" baseline="30000"/>
              <a:t>th</a:t>
            </a:r>
            <a:r>
              <a:rPr lang="en-US"/>
              <a:t> Grade, 18% 12</a:t>
            </a:r>
            <a:r>
              <a:rPr lang="en-US" baseline="30000"/>
              <a:t>th</a:t>
            </a:r>
            <a:r>
              <a:rPr lang="en-US"/>
              <a:t> Grade</a:t>
            </a:r>
          </a:p>
          <a:p>
            <a:r>
              <a:rPr lang="en-US" b="1"/>
              <a:t>40% use adult ed classes</a:t>
            </a:r>
            <a:r>
              <a:rPr lang="en-US"/>
              <a:t>, 23% use </a:t>
            </a:r>
            <a:r>
              <a:rPr lang="en-US" err="1"/>
              <a:t>GEDReady</a:t>
            </a:r>
            <a:r>
              <a:rPr lang="en-US"/>
              <a:t>, 22% use Books, 10% online courses.</a:t>
            </a:r>
          </a:p>
          <a:p>
            <a:endParaRPr lang="en-US"/>
          </a:p>
        </p:txBody>
      </p:sp>
      <p:sp>
        <p:nvSpPr>
          <p:cNvPr id="4" name="Slide Number Placeholder 3">
            <a:extLst>
              <a:ext uri="{FF2B5EF4-FFF2-40B4-BE49-F238E27FC236}">
                <a16:creationId xmlns:a16="http://schemas.microsoft.com/office/drawing/2014/main" id="{EDA2D87D-97A7-6D69-2AE4-B921C7C1BD4A}"/>
              </a:ext>
            </a:extLst>
          </p:cNvPr>
          <p:cNvSpPr>
            <a:spLocks noGrp="1"/>
          </p:cNvSpPr>
          <p:nvPr>
            <p:ph type="sldNum" sz="quarter" idx="5"/>
          </p:nvPr>
        </p:nvSpPr>
        <p:spPr/>
        <p:txBody>
          <a:bodyPr/>
          <a:lstStyle/>
          <a:p>
            <a:fld id="{6583769A-2A3C-664A-B1A3-FCFF0FA87D20}" type="slidenum">
              <a:rPr lang="en-US" smtClean="0"/>
              <a:t>6</a:t>
            </a:fld>
            <a:endParaRPr lang="en-US"/>
          </a:p>
        </p:txBody>
      </p:sp>
    </p:spTree>
    <p:extLst>
      <p:ext uri="{BB962C8B-B14F-4D97-AF65-F5344CB8AC3E}">
        <p14:creationId xmlns:p14="http://schemas.microsoft.com/office/powerpoint/2010/main" val="175517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15</a:t>
            </a:fld>
            <a:endParaRPr lang="en-US"/>
          </a:p>
        </p:txBody>
      </p:sp>
    </p:spTree>
    <p:extLst>
      <p:ext uri="{BB962C8B-B14F-4D97-AF65-F5344CB8AC3E}">
        <p14:creationId xmlns:p14="http://schemas.microsoft.com/office/powerpoint/2010/main" val="131198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F50CE-66EF-BC89-4070-D4F9100DC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EAD61-3CB2-886A-7A71-729E252AB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244DB-52A2-4380-0993-7F9F48BBFA78}"/>
              </a:ext>
            </a:extLst>
          </p:cNvPr>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We can break this down further, grouping users based on what their average score was prior to purchasing GED+</a:t>
            </a:r>
          </a:p>
          <a:p>
            <a:pPr lvl="1" rtl="0" fontAlgn="ctr"/>
            <a:r>
              <a:rPr lang="en-US" sz="1200" kern="1200" dirty="0">
                <a:solidFill>
                  <a:schemeClr val="tx1"/>
                </a:solidFill>
                <a:effectLst/>
                <a:latin typeface="+mn-lt"/>
                <a:ea typeface="+mn-ea"/>
                <a:cs typeface="+mn-cs"/>
              </a:rPr>
              <a:t>For ex - people with avg scores under 135 would be in the 'low' grouping, 135-140 in the 'mid' group, and scores averaging over 140 in the 'high' grouping</a:t>
            </a:r>
          </a:p>
          <a:p>
            <a:pPr rtl="0" fontAlgn="ctr"/>
            <a:r>
              <a:rPr lang="en-US" sz="1200" kern="1200" dirty="0">
                <a:solidFill>
                  <a:schemeClr val="tx1"/>
                </a:solidFill>
                <a:effectLst/>
                <a:latin typeface="+mn-lt"/>
                <a:ea typeface="+mn-ea"/>
                <a:cs typeface="+mn-cs"/>
              </a:rPr>
              <a:t>we can see that GED+ has a positive impact across all score groups, showing its most significance impact for users who had low scores prior to purchasing (below 135)</a:t>
            </a:r>
          </a:p>
          <a:p>
            <a:pPr lvl="1" rtl="0" fontAlgn="ctr"/>
            <a:r>
              <a:rPr lang="en-US" sz="1200" kern="1200" dirty="0">
                <a:solidFill>
                  <a:schemeClr val="tx1"/>
                </a:solidFill>
                <a:effectLst/>
                <a:latin typeface="+mn-lt"/>
                <a:ea typeface="+mn-ea"/>
                <a:cs typeface="+mn-cs"/>
              </a:rPr>
              <a:t>For ex, users with low scores prior to purchasing showed an average of 17 and 16 point increases in Science and Social studies respectively </a:t>
            </a:r>
          </a:p>
          <a:p>
            <a:pPr rtl="0" fontAlgn="ctr"/>
            <a:r>
              <a:rPr lang="en-US" sz="1200" kern="1200" dirty="0">
                <a:solidFill>
                  <a:schemeClr val="tx1"/>
                </a:solidFill>
                <a:effectLst/>
                <a:latin typeface="+mn-lt"/>
                <a:ea typeface="+mn-ea"/>
                <a:cs typeface="+mn-cs"/>
              </a:rPr>
              <a:t>This demonstrates that GED+ is an effective product for all learners, regardless of their score group, and drives learner success at all levels.</a:t>
            </a:r>
          </a:p>
          <a:p>
            <a:endParaRPr lang="en-US" dirty="0"/>
          </a:p>
        </p:txBody>
      </p:sp>
      <p:sp>
        <p:nvSpPr>
          <p:cNvPr id="4" name="Slide Number Placeholder 3">
            <a:extLst>
              <a:ext uri="{FF2B5EF4-FFF2-40B4-BE49-F238E27FC236}">
                <a16:creationId xmlns:a16="http://schemas.microsoft.com/office/drawing/2014/main" id="{71BEC509-6055-C3E2-A943-D211049DB47D}"/>
              </a:ext>
            </a:extLst>
          </p:cNvPr>
          <p:cNvSpPr>
            <a:spLocks noGrp="1"/>
          </p:cNvSpPr>
          <p:nvPr>
            <p:ph type="sldNum" sz="quarter" idx="5"/>
          </p:nvPr>
        </p:nvSpPr>
        <p:spPr/>
        <p:txBody>
          <a:bodyPr/>
          <a:lstStyle/>
          <a:p>
            <a:fld id="{6583769A-2A3C-664A-B1A3-FCFF0FA87D20}" type="slidenum">
              <a:rPr lang="en-US" smtClean="0"/>
              <a:t>16</a:t>
            </a:fld>
            <a:endParaRPr lang="en-US"/>
          </a:p>
        </p:txBody>
      </p:sp>
    </p:spTree>
    <p:extLst>
      <p:ext uri="{BB962C8B-B14F-4D97-AF65-F5344CB8AC3E}">
        <p14:creationId xmlns:p14="http://schemas.microsoft.com/office/powerpoint/2010/main" val="2696922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8F68F-33FC-A218-0341-1133EC0A7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56085-2E52-2825-2424-EA63C8E64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680D8-1EEC-900C-7D2D-C9F7110CA08D}"/>
              </a:ext>
            </a:extLst>
          </p:cNvPr>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Left - looks at the portion of learners to take their 1st test, grouping users based on how many GED+ subjects they purchased</a:t>
            </a:r>
          </a:p>
          <a:p>
            <a:pPr lvl="1" rtl="0" fontAlgn="ctr"/>
            <a:r>
              <a:rPr lang="en-US" sz="1200" kern="1200" dirty="0">
                <a:solidFill>
                  <a:schemeClr val="tx1"/>
                </a:solidFill>
                <a:effectLst/>
                <a:latin typeface="+mn-lt"/>
                <a:ea typeface="+mn-ea"/>
                <a:cs typeface="+mn-cs"/>
              </a:rPr>
              <a:t>Success drastically ramps up for each additional product purchase</a:t>
            </a:r>
          </a:p>
          <a:p>
            <a:pPr rtl="0" fontAlgn="ctr"/>
            <a:r>
              <a:rPr lang="en-US" sz="1200" kern="1200" dirty="0">
                <a:solidFill>
                  <a:schemeClr val="tx1"/>
                </a:solidFill>
                <a:effectLst/>
                <a:latin typeface="+mn-lt"/>
                <a:ea typeface="+mn-ea"/>
                <a:cs typeface="+mn-cs"/>
              </a:rPr>
              <a:t>Right - looks at credential rate based on how many GED+ subjects they purchased</a:t>
            </a:r>
          </a:p>
          <a:p>
            <a:pPr rtl="0" fontAlgn="ctr"/>
            <a:r>
              <a:rPr lang="en-US" sz="1200" kern="1200" dirty="0">
                <a:solidFill>
                  <a:schemeClr val="tx1"/>
                </a:solidFill>
                <a:effectLst/>
                <a:latin typeface="+mn-lt"/>
                <a:ea typeface="+mn-ea"/>
                <a:cs typeface="+mn-cs"/>
              </a:rPr>
              <a:t>Findings - </a:t>
            </a:r>
          </a:p>
          <a:p>
            <a:pPr lvl="1" rtl="0" fontAlgn="ctr"/>
            <a:r>
              <a:rPr lang="en-US" sz="1200" kern="1200" dirty="0">
                <a:solidFill>
                  <a:schemeClr val="tx1"/>
                </a:solidFill>
                <a:effectLst/>
                <a:latin typeface="+mn-lt"/>
                <a:ea typeface="+mn-ea"/>
                <a:cs typeface="+mn-cs"/>
              </a:rPr>
              <a:t>ANY GED+ purchase (even 1 subject) doubles the likelihood to take 1st test AND to credential</a:t>
            </a:r>
          </a:p>
          <a:p>
            <a:pPr lvl="1" rtl="0" fontAlgn="ctr"/>
            <a:r>
              <a:rPr lang="en-US" sz="1200" kern="1200" dirty="0">
                <a:solidFill>
                  <a:schemeClr val="tx1"/>
                </a:solidFill>
                <a:effectLst/>
                <a:latin typeface="+mn-lt"/>
                <a:ea typeface="+mn-ea"/>
                <a:cs typeface="+mn-cs"/>
              </a:rPr>
              <a:t>Purchasing the bundle (or all 4 subjects) shows even more significant results, with 95% of these learners taking their 1st test and 65% of them credentialing</a:t>
            </a:r>
          </a:p>
          <a:p>
            <a:pPr rtl="0" fontAlgn="ctr"/>
            <a:r>
              <a:rPr lang="en-US" sz="1200" kern="1200" dirty="0">
                <a:solidFill>
                  <a:schemeClr val="tx1"/>
                </a:solidFill>
                <a:effectLst/>
                <a:latin typeface="+mn-lt"/>
                <a:ea typeface="+mn-ea"/>
                <a:cs typeface="+mn-cs"/>
              </a:rPr>
              <a:t>This further demonstrates the efficacy of GED+ and the positive impact it has on the success of learners.</a:t>
            </a:r>
          </a:p>
          <a:p>
            <a:endParaRPr lang="en-US" dirty="0"/>
          </a:p>
        </p:txBody>
      </p:sp>
      <p:sp>
        <p:nvSpPr>
          <p:cNvPr id="4" name="Slide Number Placeholder 3">
            <a:extLst>
              <a:ext uri="{FF2B5EF4-FFF2-40B4-BE49-F238E27FC236}">
                <a16:creationId xmlns:a16="http://schemas.microsoft.com/office/drawing/2014/main" id="{3CA8896C-9AB3-25BA-48C0-432FCEBD6595}"/>
              </a:ext>
            </a:extLst>
          </p:cNvPr>
          <p:cNvSpPr>
            <a:spLocks noGrp="1"/>
          </p:cNvSpPr>
          <p:nvPr>
            <p:ph type="sldNum" sz="quarter" idx="5"/>
          </p:nvPr>
        </p:nvSpPr>
        <p:spPr/>
        <p:txBody>
          <a:bodyPr/>
          <a:lstStyle/>
          <a:p>
            <a:fld id="{6583769A-2A3C-664A-B1A3-FCFF0FA87D20}" type="slidenum">
              <a:rPr lang="en-US" smtClean="0"/>
              <a:t>17</a:t>
            </a:fld>
            <a:endParaRPr lang="en-US"/>
          </a:p>
        </p:txBody>
      </p:sp>
    </p:spTree>
    <p:extLst>
      <p:ext uri="{BB962C8B-B14F-4D97-AF65-F5344CB8AC3E}">
        <p14:creationId xmlns:p14="http://schemas.microsoft.com/office/powerpoint/2010/main" val="52820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What are we looking at?</a:t>
            </a:r>
          </a:p>
          <a:p>
            <a:pPr lvl="1" rtl="0" fontAlgn="ctr"/>
            <a:r>
              <a:rPr lang="en-US" sz="1200" kern="1200" dirty="0">
                <a:solidFill>
                  <a:schemeClr val="tx1"/>
                </a:solidFill>
                <a:effectLst/>
                <a:latin typeface="+mn-lt"/>
                <a:ea typeface="+mn-ea"/>
                <a:cs typeface="+mn-cs"/>
              </a:rPr>
              <a:t>Portion of time a Ready of that score color led to a specific activity</a:t>
            </a:r>
          </a:p>
          <a:p>
            <a:pPr lvl="1" rtl="0" fontAlgn="ctr"/>
            <a:r>
              <a:rPr lang="en-US" sz="1200" kern="1200" dirty="0">
                <a:solidFill>
                  <a:schemeClr val="tx1"/>
                </a:solidFill>
                <a:effectLst/>
                <a:latin typeface="+mn-lt"/>
                <a:ea typeface="+mn-ea"/>
                <a:cs typeface="+mn-cs"/>
              </a:rPr>
              <a:t>Ex. 67.5% of GREEN Ready scores resulted in a GED Test being taken in that subject</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19</a:t>
            </a:fld>
            <a:endParaRPr lang="en-US"/>
          </a:p>
        </p:txBody>
      </p:sp>
    </p:spTree>
    <p:extLst>
      <p:ext uri="{BB962C8B-B14F-4D97-AF65-F5344CB8AC3E}">
        <p14:creationId xmlns:p14="http://schemas.microsoft.com/office/powerpoint/2010/main" val="4002246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Large portion of learners who score in RED/YELLOW are stopping all activity</a:t>
            </a:r>
          </a:p>
          <a:p>
            <a:pPr lvl="1" rtl="0" fontAlgn="ctr"/>
            <a:r>
              <a:rPr lang="en-US" sz="1200" kern="1200" dirty="0">
                <a:solidFill>
                  <a:schemeClr val="tx1"/>
                </a:solidFill>
                <a:effectLst/>
                <a:latin typeface="+mn-lt"/>
                <a:ea typeface="+mn-ea"/>
                <a:cs typeface="+mn-cs"/>
              </a:rPr>
              <a:t>With nearly 50% of RED scores and over 30% of YELLOW scores resulting in no further activity</a:t>
            </a:r>
          </a:p>
          <a:p>
            <a:pPr rtl="0" fontAlgn="ctr"/>
            <a:r>
              <a:rPr lang="en-US" sz="1200" kern="1200" dirty="0">
                <a:solidFill>
                  <a:schemeClr val="tx1"/>
                </a:solidFill>
                <a:effectLst/>
                <a:latin typeface="+mn-lt"/>
                <a:ea typeface="+mn-ea"/>
                <a:cs typeface="+mn-cs"/>
              </a:rPr>
              <a:t>While taking a Ready greatly improves likelihood of testing, we can see that a low Ready score can often result in that learner dropping off</a:t>
            </a:r>
          </a:p>
          <a:p>
            <a:pPr rtl="0" fontAlgn="ctr"/>
            <a:r>
              <a:rPr lang="en-US" sz="1200" kern="1200" dirty="0">
                <a:solidFill>
                  <a:schemeClr val="tx1"/>
                </a:solidFill>
                <a:effectLst/>
                <a:latin typeface="+mn-lt"/>
                <a:ea typeface="+mn-ea"/>
                <a:cs typeface="+mn-cs"/>
              </a:rPr>
              <a:t>If they never continue, these are all learners lost as potential credentialers</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20</a:t>
            </a:fld>
            <a:endParaRPr lang="en-US"/>
          </a:p>
        </p:txBody>
      </p:sp>
    </p:spTree>
    <p:extLst>
      <p:ext uri="{BB962C8B-B14F-4D97-AF65-F5344CB8AC3E}">
        <p14:creationId xmlns:p14="http://schemas.microsoft.com/office/powerpoint/2010/main" val="336445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9EBF-BC04-9D31-E393-410D6C047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86C07-DC64-BB85-661A-BF01E4E1A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3825E-B619-5C53-395D-5968C7B34D76}"/>
              </a:ext>
            </a:extLst>
          </p:cNvPr>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Looking at the same data, simplified into a decision tree…</a:t>
            </a:r>
          </a:p>
          <a:p>
            <a:pPr rtl="0" fontAlgn="ctr"/>
            <a:r>
              <a:rPr lang="en-US" sz="1200" kern="1200" dirty="0">
                <a:solidFill>
                  <a:schemeClr val="tx1"/>
                </a:solidFill>
                <a:effectLst/>
                <a:latin typeface="+mn-lt"/>
                <a:ea typeface="+mn-ea"/>
                <a:cs typeface="+mn-cs"/>
              </a:rPr>
              <a:t>We can see that Ready score &gt;= 145 result in continued activity 80% of the time</a:t>
            </a:r>
          </a:p>
          <a:p>
            <a:pPr rtl="0" fontAlgn="ctr"/>
            <a:r>
              <a:rPr lang="en-US" sz="1200" kern="1200" dirty="0">
                <a:solidFill>
                  <a:schemeClr val="tx1"/>
                </a:solidFill>
                <a:effectLst/>
                <a:latin typeface="+mn-lt"/>
                <a:ea typeface="+mn-ea"/>
                <a:cs typeface="+mn-cs"/>
              </a:rPr>
              <a:t>With Ready scores &lt; 135 resulting in continued activity only 50% of the time</a:t>
            </a:r>
          </a:p>
          <a:p>
            <a:endParaRPr lang="en-US" dirty="0"/>
          </a:p>
        </p:txBody>
      </p:sp>
      <p:sp>
        <p:nvSpPr>
          <p:cNvPr id="4" name="Slide Number Placeholder 3">
            <a:extLst>
              <a:ext uri="{FF2B5EF4-FFF2-40B4-BE49-F238E27FC236}">
                <a16:creationId xmlns:a16="http://schemas.microsoft.com/office/drawing/2014/main" id="{5462B66E-8FF0-E646-BBD8-6170DBECE94C}"/>
              </a:ext>
            </a:extLst>
          </p:cNvPr>
          <p:cNvSpPr>
            <a:spLocks noGrp="1"/>
          </p:cNvSpPr>
          <p:nvPr>
            <p:ph type="sldNum" sz="quarter" idx="5"/>
          </p:nvPr>
        </p:nvSpPr>
        <p:spPr/>
        <p:txBody>
          <a:bodyPr/>
          <a:lstStyle/>
          <a:p>
            <a:fld id="{6583769A-2A3C-664A-B1A3-FCFF0FA87D20}" type="slidenum">
              <a:rPr lang="en-US" smtClean="0"/>
              <a:t>22</a:t>
            </a:fld>
            <a:endParaRPr lang="en-US"/>
          </a:p>
        </p:txBody>
      </p:sp>
    </p:spTree>
    <p:extLst>
      <p:ext uri="{BB962C8B-B14F-4D97-AF65-F5344CB8AC3E}">
        <p14:creationId xmlns:p14="http://schemas.microsoft.com/office/powerpoint/2010/main" val="2819465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19"/>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5.xml"/><Relationship Id="rId5" Type="http://schemas.openxmlformats.org/officeDocument/2006/relationships/image" Target="../media/image2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5.emf"/><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sv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sv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svg"/></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hyperlink" Target="mailto:Victor.Fitzjarrald@ged.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a:xfrm>
            <a:off x="656161" y="4461452"/>
            <a:ext cx="10879667" cy="958446"/>
          </a:xfrm>
        </p:spPr>
        <p:txBody>
          <a:bodyPr/>
          <a:lstStyle/>
          <a:p>
            <a:r>
              <a:rPr lang="en-US" dirty="0"/>
              <a:t>Victor Fitzjarrald, GED Testing Service</a:t>
            </a:r>
          </a:p>
          <a:p>
            <a:r>
              <a:rPr lang="en-US" dirty="0"/>
              <a:t>August 2025</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a:bodyPr>
          <a:lstStyle/>
          <a:p>
            <a:r>
              <a:rPr lang="en-US" sz="4800" dirty="0"/>
              <a:t>Learner Centered Product Solutions</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B027-7779-8D98-8F2B-6CB462193079}"/>
              </a:ext>
            </a:extLst>
          </p:cNvPr>
          <p:cNvSpPr>
            <a:spLocks noGrp="1"/>
          </p:cNvSpPr>
          <p:nvPr>
            <p:ph type="title"/>
          </p:nvPr>
        </p:nvSpPr>
        <p:spPr/>
        <p:txBody>
          <a:bodyPr/>
          <a:lstStyle/>
          <a:p>
            <a:r>
              <a:rPr lang="en-GB" dirty="0"/>
              <a:t>3 Segments of learners identified from those who take &amp; pass all 4 tests</a:t>
            </a:r>
          </a:p>
        </p:txBody>
      </p:sp>
      <p:sp>
        <p:nvSpPr>
          <p:cNvPr id="3" name="Content Placeholder 2">
            <a:extLst>
              <a:ext uri="{FF2B5EF4-FFF2-40B4-BE49-F238E27FC236}">
                <a16:creationId xmlns:a16="http://schemas.microsoft.com/office/drawing/2014/main" id="{22D1A379-22F9-AC4E-4668-D1C5F1C72FC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38A69AD-1BDA-9921-1CD2-65C92A5335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4DBC8-4739-8E4E-8BD6-5C75040D97B1}"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D17A5648-9D00-78D2-51FF-95B5214F1D81}"/>
              </a:ext>
            </a:extLst>
          </p:cNvPr>
          <p:cNvPicPr>
            <a:picLocks noChangeAspect="1"/>
          </p:cNvPicPr>
          <p:nvPr/>
        </p:nvPicPr>
        <p:blipFill>
          <a:blip r:embed="rId2"/>
          <a:stretch>
            <a:fillRect/>
          </a:stretch>
        </p:blipFill>
        <p:spPr>
          <a:xfrm>
            <a:off x="339865" y="1849108"/>
            <a:ext cx="11512269" cy="2844730"/>
          </a:xfrm>
          <a:prstGeom prst="rect">
            <a:avLst/>
          </a:prstGeom>
        </p:spPr>
      </p:pic>
    </p:spTree>
    <p:extLst>
      <p:ext uri="{BB962C8B-B14F-4D97-AF65-F5344CB8AC3E}">
        <p14:creationId xmlns:p14="http://schemas.microsoft.com/office/powerpoint/2010/main" val="2776608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C7A40-3BC5-07D5-4405-0E18072D236E}"/>
              </a:ext>
            </a:extLst>
          </p:cNvPr>
          <p:cNvSpPr>
            <a:spLocks noGrp="1"/>
          </p:cNvSpPr>
          <p:nvPr>
            <p:ph type="title"/>
          </p:nvPr>
        </p:nvSpPr>
        <p:spPr/>
        <p:txBody>
          <a:bodyPr>
            <a:normAutofit fontScale="90000"/>
          </a:bodyPr>
          <a:lstStyle/>
          <a:p>
            <a:r>
              <a:rPr lang="en-GB" dirty="0"/>
              <a:t>Most successful segment is Determined – they take the most GED Ready tests, purchase the most prep products and take, on average, 60 days, before first test</a:t>
            </a:r>
          </a:p>
        </p:txBody>
      </p:sp>
      <p:sp>
        <p:nvSpPr>
          <p:cNvPr id="3" name="Content Placeholder 2">
            <a:extLst>
              <a:ext uri="{FF2B5EF4-FFF2-40B4-BE49-F238E27FC236}">
                <a16:creationId xmlns:a16="http://schemas.microsoft.com/office/drawing/2014/main" id="{835B5474-9E7A-AFB5-F2A0-2A22559A9AB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968016E-F429-568B-FE33-EB244E0FC9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4DBC8-4739-8E4E-8BD6-5C75040D97B1}"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EFB058C3-F263-84D5-499D-1724B9F9DD8E}"/>
              </a:ext>
            </a:extLst>
          </p:cNvPr>
          <p:cNvPicPr>
            <a:picLocks noChangeAspect="1"/>
          </p:cNvPicPr>
          <p:nvPr/>
        </p:nvPicPr>
        <p:blipFill>
          <a:blip r:embed="rId2"/>
          <a:stretch>
            <a:fillRect/>
          </a:stretch>
        </p:blipFill>
        <p:spPr>
          <a:xfrm>
            <a:off x="95369" y="1828519"/>
            <a:ext cx="12192000" cy="4965025"/>
          </a:xfrm>
          <a:prstGeom prst="rect">
            <a:avLst/>
          </a:prstGeom>
        </p:spPr>
      </p:pic>
    </p:spTree>
    <p:extLst>
      <p:ext uri="{BB962C8B-B14F-4D97-AF65-F5344CB8AC3E}">
        <p14:creationId xmlns:p14="http://schemas.microsoft.com/office/powerpoint/2010/main" val="95899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29F1D-0385-2E0F-4F79-38D666B4E04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4D0912-24EC-3601-D84D-F9297297BE2A}"/>
              </a:ext>
            </a:extLst>
          </p:cNvPr>
          <p:cNvSpPr>
            <a:spLocks noGrp="1"/>
          </p:cNvSpPr>
          <p:nvPr>
            <p:ph type="title"/>
          </p:nvPr>
        </p:nvSpPr>
        <p:spPr/>
        <p:txBody>
          <a:bodyPr/>
          <a:lstStyle/>
          <a:p>
            <a:r>
              <a:rPr lang="en-US" dirty="0"/>
              <a:t>What’s New?</a:t>
            </a:r>
          </a:p>
        </p:txBody>
      </p:sp>
      <p:sp>
        <p:nvSpPr>
          <p:cNvPr id="4" name="Slide Number Placeholder 3">
            <a:extLst>
              <a:ext uri="{FF2B5EF4-FFF2-40B4-BE49-F238E27FC236}">
                <a16:creationId xmlns:a16="http://schemas.microsoft.com/office/drawing/2014/main" id="{5B4D565F-0771-6EAC-B166-543FF456C7C2}"/>
              </a:ext>
            </a:extLst>
          </p:cNvPr>
          <p:cNvSpPr>
            <a:spLocks noGrp="1"/>
          </p:cNvSpPr>
          <p:nvPr>
            <p:ph type="sldNum" sz="quarter" idx="10"/>
          </p:nvPr>
        </p:nvSpPr>
        <p:spPr/>
        <p:txBody>
          <a:bodyPr/>
          <a:lstStyle/>
          <a:p>
            <a:fld id="{BAE26A2A-DE5F-EA41-900F-AB5C4F1D9848}" type="slidenum">
              <a:rPr lang="en-US" smtClean="0"/>
              <a:t>12</a:t>
            </a:fld>
            <a:endParaRPr lang="en-US"/>
          </a:p>
        </p:txBody>
      </p:sp>
      <p:sp>
        <p:nvSpPr>
          <p:cNvPr id="2" name="Text Placeholder 5">
            <a:extLst>
              <a:ext uri="{FF2B5EF4-FFF2-40B4-BE49-F238E27FC236}">
                <a16:creationId xmlns:a16="http://schemas.microsoft.com/office/drawing/2014/main" id="{DAC123AE-15B9-7764-82A0-527B29458E51}"/>
              </a:ext>
            </a:extLst>
          </p:cNvPr>
          <p:cNvSpPr>
            <a:spLocks noGrp="1"/>
          </p:cNvSpPr>
          <p:nvPr>
            <p:ph type="body" idx="1"/>
          </p:nvPr>
        </p:nvSpPr>
        <p:spPr>
          <a:xfrm>
            <a:off x="401450" y="3293607"/>
            <a:ext cx="11270090" cy="1092820"/>
          </a:xfrm>
        </p:spPr>
        <p:txBody>
          <a:bodyPr/>
          <a:lstStyle/>
          <a:p>
            <a:r>
              <a:rPr lang="en-US" dirty="0"/>
              <a:t>New Features and New Data!</a:t>
            </a:r>
          </a:p>
        </p:txBody>
      </p:sp>
    </p:spTree>
    <p:extLst>
      <p:ext uri="{BB962C8B-B14F-4D97-AF65-F5344CB8AC3E}">
        <p14:creationId xmlns:p14="http://schemas.microsoft.com/office/powerpoint/2010/main" val="1697971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F445-ACFE-014E-94E0-C42864F433F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0E9D35-0419-26E9-A8E7-08B7C1EAF588}"/>
              </a:ext>
            </a:extLst>
          </p:cNvPr>
          <p:cNvSpPr>
            <a:spLocks noGrp="1"/>
          </p:cNvSpPr>
          <p:nvPr>
            <p:ph type="sldNum" sz="quarter" idx="10"/>
          </p:nvPr>
        </p:nvSpPr>
        <p:spPr/>
        <p:txBody>
          <a:bodyPr/>
          <a:lstStyle/>
          <a:p>
            <a:fld id="{BAE26A2A-DE5F-EA41-900F-AB5C4F1D9848}" type="slidenum">
              <a:rPr lang="en-US" smtClean="0"/>
              <a:t>13</a:t>
            </a:fld>
            <a:endParaRPr lang="en-US"/>
          </a:p>
        </p:txBody>
      </p:sp>
      <p:pic>
        <p:nvPicPr>
          <p:cNvPr id="9" name="Picture 8">
            <a:extLst>
              <a:ext uri="{FF2B5EF4-FFF2-40B4-BE49-F238E27FC236}">
                <a16:creationId xmlns:a16="http://schemas.microsoft.com/office/drawing/2014/main" id="{30598537-3040-9652-2067-24B010CC2B8F}"/>
              </a:ext>
            </a:extLst>
          </p:cNvPr>
          <p:cNvPicPr>
            <a:picLocks noChangeAspect="1"/>
          </p:cNvPicPr>
          <p:nvPr/>
        </p:nvPicPr>
        <p:blipFill>
          <a:blip r:embed="rId2"/>
          <a:stretch>
            <a:fillRect/>
          </a:stretch>
        </p:blipFill>
        <p:spPr>
          <a:xfrm>
            <a:off x="401443" y="1857427"/>
            <a:ext cx="6096000" cy="3429000"/>
          </a:xfrm>
          <a:prstGeom prst="rect">
            <a:avLst/>
          </a:prstGeom>
        </p:spPr>
      </p:pic>
      <p:sp>
        <p:nvSpPr>
          <p:cNvPr id="10" name="Title 7">
            <a:extLst>
              <a:ext uri="{FF2B5EF4-FFF2-40B4-BE49-F238E27FC236}">
                <a16:creationId xmlns:a16="http://schemas.microsoft.com/office/drawing/2014/main" id="{2858288C-745F-2979-825A-F72608F113C3}"/>
              </a:ext>
            </a:extLst>
          </p:cNvPr>
          <p:cNvSpPr>
            <a:spLocks noGrp="1"/>
          </p:cNvSpPr>
          <p:nvPr>
            <p:ph type="title"/>
          </p:nvPr>
        </p:nvSpPr>
        <p:spPr>
          <a:xfrm>
            <a:off x="401444" y="697017"/>
            <a:ext cx="11351941" cy="993681"/>
          </a:xfrm>
        </p:spPr>
        <p:txBody>
          <a:bodyPr anchor="t">
            <a:normAutofit/>
          </a:bodyPr>
          <a:lstStyle/>
          <a:p>
            <a:r>
              <a:rPr lang="en-US" sz="4000" dirty="0"/>
              <a:t>Love Data? Put this on your Calendar!</a:t>
            </a:r>
          </a:p>
        </p:txBody>
      </p:sp>
      <p:sp>
        <p:nvSpPr>
          <p:cNvPr id="11" name="Content Placeholder 8">
            <a:extLst>
              <a:ext uri="{FF2B5EF4-FFF2-40B4-BE49-F238E27FC236}">
                <a16:creationId xmlns:a16="http://schemas.microsoft.com/office/drawing/2014/main" id="{F1830DC8-0149-E56A-B7FA-ECCDF3407467}"/>
              </a:ext>
            </a:extLst>
          </p:cNvPr>
          <p:cNvSpPr txBox="1">
            <a:spLocks/>
          </p:cNvSpPr>
          <p:nvPr/>
        </p:nvSpPr>
        <p:spPr>
          <a:xfrm>
            <a:off x="6733310" y="1857427"/>
            <a:ext cx="5020075" cy="4048312"/>
          </a:xfrm>
          <a:prstGeom prst="rect">
            <a:avLst/>
          </a:prstGeom>
        </p:spPr>
        <p:txBody>
          <a:bodyPr vert="horz" lIns="0" tIns="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400" i="1"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i="0">
                <a:latin typeface="Arial"/>
                <a:cs typeface="Arial"/>
              </a:rPr>
              <a:t>Dive into the data with our Data Analyst team</a:t>
            </a:r>
            <a:endParaRPr lang="en-US" i="0" dirty="0"/>
          </a:p>
          <a:p>
            <a:endParaRPr lang="en-US" i="0" dirty="0"/>
          </a:p>
          <a:p>
            <a:r>
              <a:rPr lang="en-US" i="0">
                <a:latin typeface="Arial"/>
                <a:cs typeface="Arial"/>
              </a:rPr>
              <a:t>Wednesday August 6</a:t>
            </a:r>
            <a:r>
              <a:rPr lang="en-US" i="0" baseline="30000">
                <a:latin typeface="Arial"/>
                <a:cs typeface="Arial"/>
              </a:rPr>
              <a:t>th</a:t>
            </a:r>
            <a:endParaRPr lang="en-US" i="0">
              <a:latin typeface="Arial"/>
              <a:cs typeface="Arial"/>
            </a:endParaRPr>
          </a:p>
          <a:p>
            <a:r>
              <a:rPr lang="en-US" i="0">
                <a:latin typeface="Arial"/>
                <a:cs typeface="Arial"/>
              </a:rPr>
              <a:t>10:15am-11:30am</a:t>
            </a:r>
          </a:p>
          <a:p>
            <a:r>
              <a:rPr lang="en-US" i="0">
                <a:latin typeface="Arial"/>
                <a:cs typeface="Arial"/>
              </a:rPr>
              <a:t>Salon C-2</a:t>
            </a:r>
          </a:p>
        </p:txBody>
      </p:sp>
    </p:spTree>
    <p:extLst>
      <p:ext uri="{BB962C8B-B14F-4D97-AF65-F5344CB8AC3E}">
        <p14:creationId xmlns:p14="http://schemas.microsoft.com/office/powerpoint/2010/main" val="344292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12C8-83E6-D1F9-1AF9-BF90CA068F0E}"/>
              </a:ext>
            </a:extLst>
          </p:cNvPr>
          <p:cNvSpPr>
            <a:spLocks noGrp="1"/>
          </p:cNvSpPr>
          <p:nvPr>
            <p:ph type="title"/>
          </p:nvPr>
        </p:nvSpPr>
        <p:spPr>
          <a:xfrm>
            <a:off x="401444" y="525111"/>
            <a:ext cx="11351941" cy="1165587"/>
          </a:xfrm>
        </p:spPr>
        <p:txBody>
          <a:bodyPr anchor="t">
            <a:normAutofit/>
          </a:bodyPr>
          <a:lstStyle/>
          <a:p>
            <a:r>
              <a:rPr lang="en-US" dirty="0"/>
              <a:t>GED+</a:t>
            </a:r>
            <a:r>
              <a:rPr lang="en-US" baseline="30000" dirty="0"/>
              <a:t>™</a:t>
            </a:r>
            <a:r>
              <a:rPr lang="en-US" dirty="0"/>
              <a:t>:  An Advisor-led GED journey</a:t>
            </a:r>
          </a:p>
        </p:txBody>
      </p:sp>
      <p:pic>
        <p:nvPicPr>
          <p:cNvPr id="5" name="Picture 4">
            <a:extLst>
              <a:ext uri="{FF2B5EF4-FFF2-40B4-BE49-F238E27FC236}">
                <a16:creationId xmlns:a16="http://schemas.microsoft.com/office/drawing/2014/main" id="{F8013D0E-B356-0E19-8088-8003559E66E1}"/>
              </a:ext>
            </a:extLst>
          </p:cNvPr>
          <p:cNvPicPr>
            <a:picLocks noChangeAspect="1"/>
          </p:cNvPicPr>
          <p:nvPr/>
        </p:nvPicPr>
        <p:blipFill>
          <a:blip r:embed="rId2"/>
          <a:stretch>
            <a:fillRect/>
          </a:stretch>
        </p:blipFill>
        <p:spPr>
          <a:xfrm>
            <a:off x="529984" y="1305861"/>
            <a:ext cx="6609489" cy="4048312"/>
          </a:xfrm>
          <a:prstGeom prst="rect">
            <a:avLst/>
          </a:prstGeom>
          <a:noFill/>
          <a:ln>
            <a:solidFill>
              <a:schemeClr val="accent1">
                <a:shade val="50000"/>
              </a:schemeClr>
            </a:solidFill>
          </a:ln>
        </p:spPr>
      </p:pic>
      <p:sp>
        <p:nvSpPr>
          <p:cNvPr id="3" name="Slide Number Placeholder 2">
            <a:extLst>
              <a:ext uri="{FF2B5EF4-FFF2-40B4-BE49-F238E27FC236}">
                <a16:creationId xmlns:a16="http://schemas.microsoft.com/office/drawing/2014/main" id="{56E521DD-1CCA-52F6-2AA9-840A4B3A9910}"/>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14</a:t>
            </a:fld>
            <a:endParaRPr lang="en-US"/>
          </a:p>
        </p:txBody>
      </p:sp>
      <p:sp>
        <p:nvSpPr>
          <p:cNvPr id="6" name="TextBox 5">
            <a:extLst>
              <a:ext uri="{FF2B5EF4-FFF2-40B4-BE49-F238E27FC236}">
                <a16:creationId xmlns:a16="http://schemas.microsoft.com/office/drawing/2014/main" id="{08D332C2-8454-78E6-7F0D-0DA0F0AE84AC}"/>
              </a:ext>
            </a:extLst>
          </p:cNvPr>
          <p:cNvSpPr txBox="1"/>
          <p:nvPr/>
        </p:nvSpPr>
        <p:spPr>
          <a:xfrm>
            <a:off x="7268013" y="1305861"/>
            <a:ext cx="4613912" cy="3970318"/>
          </a:xfrm>
          <a:prstGeom prst="rect">
            <a:avLst/>
          </a:prstGeom>
          <a:noFill/>
        </p:spPr>
        <p:txBody>
          <a:bodyPr wrap="square" rtlCol="0">
            <a:spAutoFit/>
          </a:bodyPr>
          <a:lstStyle/>
          <a:p>
            <a:pPr marL="285750" indent="-285750">
              <a:buFont typeface="Arial" panose="020B0604020202020204" pitchFamily="34" charset="0"/>
              <a:buChar char="•"/>
            </a:pPr>
            <a:r>
              <a:rPr lang="en-US" dirty="0"/>
              <a:t>GED Advisors are not teachers; they are navigators</a:t>
            </a:r>
          </a:p>
          <a:p>
            <a:pPr marL="285750" indent="-285750">
              <a:buFont typeface="Arial" panose="020B0604020202020204" pitchFamily="34" charset="0"/>
              <a:buChar char="•"/>
            </a:pPr>
            <a:r>
              <a:rPr lang="en-US" dirty="0"/>
              <a:t>Learner Journey includes taking a GED Ready to determine study needs; recommended test prep products and GED Flash for review before testing</a:t>
            </a:r>
          </a:p>
          <a:p>
            <a:pPr lvl="1"/>
            <a:endParaRPr lang="en-US" dirty="0"/>
          </a:p>
          <a:p>
            <a:pPr lvl="1"/>
            <a:r>
              <a:rPr lang="en-US" b="1" dirty="0">
                <a:highlight>
                  <a:srgbClr val="FFFF00"/>
                </a:highlight>
              </a:rPr>
              <a:t>Profile of the GED+ learner:</a:t>
            </a:r>
          </a:p>
          <a:p>
            <a:pPr lvl="1"/>
            <a:r>
              <a:rPr lang="en-US" dirty="0"/>
              <a:t>- Very self-motivated</a:t>
            </a:r>
          </a:p>
          <a:p>
            <a:pPr lvl="1"/>
            <a:r>
              <a:rPr lang="en-US" dirty="0"/>
              <a:t>- One subject-at-a-time</a:t>
            </a:r>
          </a:p>
          <a:p>
            <a:pPr lvl="1"/>
            <a:r>
              <a:rPr lang="en-US" dirty="0"/>
              <a:t>- Older than avg age (&gt;23 years)</a:t>
            </a:r>
          </a:p>
          <a:p>
            <a:pPr lvl="1"/>
            <a:r>
              <a:rPr lang="en-US" dirty="0"/>
              <a:t>- Pass the test quickly</a:t>
            </a:r>
          </a:p>
          <a:p>
            <a:pPr lvl="1"/>
            <a:r>
              <a:rPr lang="en-US" dirty="0"/>
              <a:t>- 2X more likely than the average independent learner to pass all 4 tests</a:t>
            </a:r>
          </a:p>
        </p:txBody>
      </p:sp>
      <p:sp>
        <p:nvSpPr>
          <p:cNvPr id="8" name="TextBox 7">
            <a:extLst>
              <a:ext uri="{FF2B5EF4-FFF2-40B4-BE49-F238E27FC236}">
                <a16:creationId xmlns:a16="http://schemas.microsoft.com/office/drawing/2014/main" id="{D2E25120-7279-4186-31FE-39719568714F}"/>
              </a:ext>
            </a:extLst>
          </p:cNvPr>
          <p:cNvSpPr txBox="1"/>
          <p:nvPr/>
        </p:nvSpPr>
        <p:spPr>
          <a:xfrm>
            <a:off x="529984" y="5645510"/>
            <a:ext cx="8481012" cy="369332"/>
          </a:xfrm>
          <a:prstGeom prst="rect">
            <a:avLst/>
          </a:prstGeom>
          <a:noFill/>
        </p:spPr>
        <p:txBody>
          <a:bodyPr wrap="square">
            <a:spAutoFit/>
          </a:bodyPr>
          <a:lstStyle/>
          <a:p>
            <a:r>
              <a:rPr lang="en-US" dirty="0"/>
              <a:t>NEW: GED Tutor allows for on demand tutoring for students who need that support.</a:t>
            </a:r>
          </a:p>
        </p:txBody>
      </p:sp>
    </p:spTree>
    <p:extLst>
      <p:ext uri="{BB962C8B-B14F-4D97-AF65-F5344CB8AC3E}">
        <p14:creationId xmlns:p14="http://schemas.microsoft.com/office/powerpoint/2010/main" val="2743673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95D21-5282-5611-4473-8B54D29C119E}"/>
              </a:ext>
            </a:extLst>
          </p:cNvPr>
          <p:cNvSpPr>
            <a:spLocks noGrp="1"/>
          </p:cNvSpPr>
          <p:nvPr>
            <p:ph type="title"/>
          </p:nvPr>
        </p:nvSpPr>
        <p:spPr/>
        <p:txBody>
          <a:bodyPr>
            <a:noAutofit/>
          </a:bodyPr>
          <a:lstStyle/>
          <a:p>
            <a:r>
              <a:rPr lang="en-GB" b="0" dirty="0">
                <a:ea typeface="Open Sans Light" panose="020B0306030504020204" pitchFamily="34" charset="0"/>
              </a:rPr>
              <a:t>Content recommendations are based on outcomes data, accessibility, and meeting the learner’s preferred learning style </a:t>
            </a:r>
          </a:p>
        </p:txBody>
      </p:sp>
      <p:sp>
        <p:nvSpPr>
          <p:cNvPr id="5" name="Slide Number Placeholder 4">
            <a:extLst>
              <a:ext uri="{FF2B5EF4-FFF2-40B4-BE49-F238E27FC236}">
                <a16:creationId xmlns:a16="http://schemas.microsoft.com/office/drawing/2014/main" id="{D8A58731-F4BE-D131-B182-3DB9AB330AA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462E21DD-3FBF-E8A6-05A2-525808405D33}"/>
              </a:ext>
            </a:extLst>
          </p:cNvPr>
          <p:cNvPicPr>
            <a:picLocks noChangeAspect="1"/>
          </p:cNvPicPr>
          <p:nvPr/>
        </p:nvPicPr>
        <p:blipFill>
          <a:blip r:embed="rId3"/>
          <a:stretch>
            <a:fillRect/>
          </a:stretch>
        </p:blipFill>
        <p:spPr>
          <a:xfrm>
            <a:off x="490345" y="2082527"/>
            <a:ext cx="2753109" cy="1324160"/>
          </a:xfrm>
          <a:prstGeom prst="rect">
            <a:avLst/>
          </a:prstGeom>
        </p:spPr>
      </p:pic>
      <p:pic>
        <p:nvPicPr>
          <p:cNvPr id="9" name="Picture 8">
            <a:extLst>
              <a:ext uri="{FF2B5EF4-FFF2-40B4-BE49-F238E27FC236}">
                <a16:creationId xmlns:a16="http://schemas.microsoft.com/office/drawing/2014/main" id="{1F884977-3197-FCD8-FB78-D5B6D1F6AAF4}"/>
              </a:ext>
            </a:extLst>
          </p:cNvPr>
          <p:cNvPicPr>
            <a:picLocks noChangeAspect="1"/>
          </p:cNvPicPr>
          <p:nvPr/>
        </p:nvPicPr>
        <p:blipFill>
          <a:blip r:embed="rId4"/>
          <a:stretch>
            <a:fillRect/>
          </a:stretch>
        </p:blipFill>
        <p:spPr>
          <a:xfrm>
            <a:off x="3604834" y="1871471"/>
            <a:ext cx="7417251" cy="2294264"/>
          </a:xfrm>
          <a:prstGeom prst="rect">
            <a:avLst/>
          </a:prstGeom>
        </p:spPr>
      </p:pic>
      <p:sp>
        <p:nvSpPr>
          <p:cNvPr id="10" name="TextBox 9">
            <a:extLst>
              <a:ext uri="{FF2B5EF4-FFF2-40B4-BE49-F238E27FC236}">
                <a16:creationId xmlns:a16="http://schemas.microsoft.com/office/drawing/2014/main" id="{70A3A3AB-816C-446F-BA1A-16F714991E5E}"/>
              </a:ext>
            </a:extLst>
          </p:cNvPr>
          <p:cNvSpPr txBox="1"/>
          <p:nvPr/>
        </p:nvSpPr>
        <p:spPr>
          <a:xfrm>
            <a:off x="3604834" y="4165735"/>
            <a:ext cx="2284343" cy="2585323"/>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333F48"/>
                </a:solidFill>
                <a:effectLst/>
                <a:uLnTx/>
                <a:uFillTx/>
                <a:latin typeface="Open Sans" panose="020B0606030504020204" pitchFamily="34" charset="0"/>
                <a:ea typeface="Open Sans" panose="020B0606030504020204" pitchFamily="34" charset="0"/>
                <a:cs typeface="Open Sans" panose="020B0606030504020204" pitchFamily="34" charset="0"/>
              </a:rPr>
              <a:t>GED+ learners who stick to their GED Advisor’s instructions are 2x as likely to earn their high school credential than those who study on their own.</a:t>
            </a:r>
            <a:endParaRPr kumimoji="0" lang="en-GB"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159DA3F-2624-A431-2FC3-19106C75AC64}"/>
              </a:ext>
            </a:extLst>
          </p:cNvPr>
          <p:cNvSpPr txBox="1"/>
          <p:nvPr/>
        </p:nvSpPr>
        <p:spPr>
          <a:xfrm>
            <a:off x="6033016" y="4192126"/>
            <a:ext cx="2422615" cy="25589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GED learners who attend GED Live online classes on average improve their pass rate from 49% to 77%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7B77610-E712-4E2D-17DF-0A30B1281063}"/>
              </a:ext>
            </a:extLst>
          </p:cNvPr>
          <p:cNvSpPr txBox="1"/>
          <p:nvPr/>
        </p:nvSpPr>
        <p:spPr>
          <a:xfrm>
            <a:off x="8599470" y="4196559"/>
            <a:ext cx="2422615" cy="2492990"/>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40C28"/>
                </a:solidFill>
                <a:effectLst/>
                <a:uLnTx/>
                <a:uFillTx/>
                <a:latin typeface="Open Sans" panose="020B0606030504020204" pitchFamily="34" charset="0"/>
                <a:ea typeface="Open Sans" panose="020B0606030504020204" pitchFamily="34" charset="0"/>
                <a:cs typeface="Open Sans" panose="020B0606030504020204" pitchFamily="34" charset="0"/>
              </a:rPr>
              <a:t>GED learners who practice frequently on GED</a:t>
            </a:r>
            <a:r>
              <a:rPr kumimoji="0" lang="en-GB" b="0" i="0" u="none" strike="noStrike" kern="1200" cap="none" spc="0" normalizeH="0" baseline="30000" noProof="0" dirty="0">
                <a:ln>
                  <a:noFill/>
                </a:ln>
                <a:solidFill>
                  <a:srgbClr val="040C2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b="0" i="0" u="none" strike="noStrike" kern="1200" cap="none" spc="0" normalizeH="0" baseline="0" noProof="0" dirty="0">
                <a:ln>
                  <a:noFill/>
                </a:ln>
                <a:solidFill>
                  <a:srgbClr val="040C28"/>
                </a:solidFill>
                <a:effectLst/>
                <a:uLnTx/>
                <a:uFillTx/>
                <a:latin typeface="Open Sans" panose="020B0606030504020204" pitchFamily="34" charset="0"/>
                <a:ea typeface="Open Sans" panose="020B0606030504020204" pitchFamily="34" charset="0"/>
                <a:cs typeface="Open Sans" panose="020B0606030504020204" pitchFamily="34" charset="0"/>
              </a:rPr>
              <a:t> Flash scored on average 4 points higher on their GED</a:t>
            </a:r>
            <a:r>
              <a:rPr kumimoji="0" lang="en-GB" b="0" i="0" u="none" strike="noStrike" kern="1200" cap="none" spc="0" normalizeH="0" baseline="30000" noProof="0" dirty="0">
                <a:ln>
                  <a:noFill/>
                </a:ln>
                <a:solidFill>
                  <a:srgbClr val="040C2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b="0" i="0" u="none" strike="noStrike" kern="1200" cap="none" spc="0" normalizeH="0" baseline="0" noProof="0" dirty="0">
                <a:ln>
                  <a:noFill/>
                </a:ln>
                <a:solidFill>
                  <a:srgbClr val="040C28"/>
                </a:solidFill>
                <a:effectLst/>
                <a:uLnTx/>
                <a:uFillTx/>
                <a:latin typeface="Open Sans" panose="020B0606030504020204" pitchFamily="34" charset="0"/>
                <a:ea typeface="Open Sans" panose="020B0606030504020204" pitchFamily="34" charset="0"/>
                <a:cs typeface="Open Sans" panose="020B0606030504020204" pitchFamily="34" charset="0"/>
              </a:rPr>
              <a:t>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1611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A089E-EC7A-76E1-3C21-E928244DBCCF}"/>
            </a:ext>
          </a:extLst>
        </p:cNvPr>
        <p:cNvGrpSpPr/>
        <p:nvPr/>
      </p:nvGrpSpPr>
      <p:grpSpPr>
        <a:xfrm>
          <a:off x="0" y="0"/>
          <a:ext cx="0" cy="0"/>
          <a:chOff x="0" y="0"/>
          <a:chExt cx="0" cy="0"/>
        </a:xfrm>
      </p:grpSpPr>
      <p:pic>
        <p:nvPicPr>
          <p:cNvPr id="17" name="Picture 16" descr="A blue squares with white text&#10;&#10;AI-generated content may be incorrect.">
            <a:extLst>
              <a:ext uri="{FF2B5EF4-FFF2-40B4-BE49-F238E27FC236}">
                <a16:creationId xmlns:a16="http://schemas.microsoft.com/office/drawing/2014/main" id="{A562D482-4C1B-50C2-0149-6934FBC17867}"/>
              </a:ext>
            </a:extLst>
          </p:cNvPr>
          <p:cNvPicPr>
            <a:picLocks noChangeAspect="1"/>
          </p:cNvPicPr>
          <p:nvPr/>
        </p:nvPicPr>
        <p:blipFill>
          <a:blip r:embed="rId3"/>
          <a:stretch>
            <a:fillRect/>
          </a:stretch>
        </p:blipFill>
        <p:spPr>
          <a:xfrm>
            <a:off x="6318463" y="1837853"/>
            <a:ext cx="5056340" cy="4049992"/>
          </a:xfrm>
          <a:prstGeom prst="rect">
            <a:avLst/>
          </a:prstGeom>
          <a:noFill/>
          <a:ln>
            <a:noFill/>
          </a:ln>
        </p:spPr>
      </p:pic>
      <p:sp>
        <p:nvSpPr>
          <p:cNvPr id="8" name="Title 7">
            <a:extLst>
              <a:ext uri="{FF2B5EF4-FFF2-40B4-BE49-F238E27FC236}">
                <a16:creationId xmlns:a16="http://schemas.microsoft.com/office/drawing/2014/main" id="{47C78EBE-CD42-99EB-7DE0-580269B4B27C}"/>
              </a:ext>
            </a:extLst>
          </p:cNvPr>
          <p:cNvSpPr>
            <a:spLocks noGrp="1"/>
          </p:cNvSpPr>
          <p:nvPr>
            <p:ph type="title"/>
          </p:nvPr>
        </p:nvSpPr>
        <p:spPr>
          <a:xfrm>
            <a:off x="401447" y="525111"/>
            <a:ext cx="11262732" cy="1165587"/>
          </a:xfrm>
        </p:spPr>
        <p:txBody>
          <a:bodyPr anchor="t">
            <a:normAutofit/>
          </a:bodyPr>
          <a:lstStyle/>
          <a:p>
            <a:r>
              <a:rPr lang="en-US" dirty="0"/>
              <a:t>Effectiveness of Products (GED+)</a:t>
            </a:r>
          </a:p>
        </p:txBody>
      </p:sp>
      <p:sp>
        <p:nvSpPr>
          <p:cNvPr id="12" name="Content Placeholder 8">
            <a:extLst>
              <a:ext uri="{FF2B5EF4-FFF2-40B4-BE49-F238E27FC236}">
                <a16:creationId xmlns:a16="http://schemas.microsoft.com/office/drawing/2014/main" id="{5C452A61-96CC-6A0C-53FE-F0A083294095}"/>
              </a:ext>
            </a:extLst>
          </p:cNvPr>
          <p:cNvSpPr>
            <a:spLocks noGrp="1"/>
          </p:cNvSpPr>
          <p:nvPr>
            <p:ph sz="half" idx="1"/>
          </p:nvPr>
        </p:nvSpPr>
        <p:spPr>
          <a:xfrm>
            <a:off x="646771" y="2046083"/>
            <a:ext cx="5181600" cy="3841762"/>
          </a:xfrm>
        </p:spPr>
        <p:txBody>
          <a:bodyPr>
            <a:normAutofit/>
          </a:bodyPr>
          <a:lstStyle/>
          <a:p>
            <a:pPr marL="0" indent="0">
              <a:buNone/>
            </a:pPr>
            <a:r>
              <a:rPr lang="en-US" b="1" dirty="0">
                <a:solidFill>
                  <a:schemeClr val="accent1"/>
                </a:solidFill>
              </a:rPr>
              <a:t>Segmenting users by average </a:t>
            </a:r>
          </a:p>
          <a:p>
            <a:pPr marL="0" indent="0">
              <a:buNone/>
            </a:pPr>
            <a:r>
              <a:rPr lang="en-US" b="1" dirty="0">
                <a:solidFill>
                  <a:schemeClr val="accent1"/>
                </a:solidFill>
              </a:rPr>
              <a:t>score prior to purchasing GED+</a:t>
            </a:r>
          </a:p>
          <a:p>
            <a:pPr marL="0" indent="0">
              <a:buNone/>
            </a:pPr>
            <a:r>
              <a:rPr lang="en-US" b="1" dirty="0"/>
              <a:t>Low </a:t>
            </a:r>
            <a:r>
              <a:rPr lang="en-US" dirty="0"/>
              <a:t>– under 135</a:t>
            </a:r>
          </a:p>
          <a:p>
            <a:pPr marL="0" indent="0">
              <a:buNone/>
            </a:pPr>
            <a:r>
              <a:rPr lang="en-US" b="1" dirty="0"/>
              <a:t>Mid</a:t>
            </a:r>
            <a:r>
              <a:rPr lang="en-US" dirty="0"/>
              <a:t> – 135-140</a:t>
            </a:r>
          </a:p>
          <a:p>
            <a:pPr marL="0" indent="0">
              <a:buNone/>
            </a:pPr>
            <a:r>
              <a:rPr lang="en-US" b="1" dirty="0"/>
              <a:t>High </a:t>
            </a:r>
            <a:r>
              <a:rPr lang="en-US" dirty="0"/>
              <a:t>– more than 140</a:t>
            </a:r>
          </a:p>
          <a:p>
            <a:pPr marL="0" indent="0">
              <a:buNone/>
            </a:pPr>
            <a:endParaRPr lang="en-US" dirty="0"/>
          </a:p>
          <a:p>
            <a:pPr marL="0" indent="0">
              <a:buNone/>
            </a:pPr>
            <a:endParaRPr lang="en-US" dirty="0"/>
          </a:p>
          <a:p>
            <a:pPr marL="0" indent="0">
              <a:buNone/>
            </a:pPr>
            <a:r>
              <a:rPr lang="en-US" dirty="0">
                <a:highlight>
                  <a:srgbClr val="FFFF00"/>
                </a:highlight>
              </a:rPr>
              <a:t>Product shows increased effectiveness among low scoring learners</a:t>
            </a:r>
          </a:p>
          <a:p>
            <a:endParaRPr lang="en-US" u="sng" dirty="0"/>
          </a:p>
          <a:p>
            <a:endParaRPr lang="en-US" dirty="0"/>
          </a:p>
        </p:txBody>
      </p:sp>
      <p:sp>
        <p:nvSpPr>
          <p:cNvPr id="5" name="Slide Number Placeholder 4">
            <a:extLst>
              <a:ext uri="{FF2B5EF4-FFF2-40B4-BE49-F238E27FC236}">
                <a16:creationId xmlns:a16="http://schemas.microsoft.com/office/drawing/2014/main" id="{0FCC39EF-2917-4548-4987-67C59DE8A47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16</a:t>
            </a:fld>
            <a:endParaRPr lang="en-US"/>
          </a:p>
        </p:txBody>
      </p:sp>
      <p:sp>
        <p:nvSpPr>
          <p:cNvPr id="18" name="Rectangle 17">
            <a:extLst>
              <a:ext uri="{FF2B5EF4-FFF2-40B4-BE49-F238E27FC236}">
                <a16:creationId xmlns:a16="http://schemas.microsoft.com/office/drawing/2014/main" id="{C8A6C988-0438-4FAE-74C8-784318D371D2}"/>
              </a:ext>
            </a:extLst>
          </p:cNvPr>
          <p:cNvSpPr/>
          <p:nvPr/>
        </p:nvSpPr>
        <p:spPr>
          <a:xfrm>
            <a:off x="646771" y="2046083"/>
            <a:ext cx="5181600" cy="27160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0C51A6-15CB-4577-CA68-09B3832CF9F1}"/>
              </a:ext>
            </a:extLst>
          </p:cNvPr>
          <p:cNvSpPr txBox="1"/>
          <p:nvPr/>
        </p:nvSpPr>
        <p:spPr>
          <a:xfrm>
            <a:off x="326068" y="970155"/>
            <a:ext cx="7411484" cy="369332"/>
          </a:xfrm>
          <a:prstGeom prst="rect">
            <a:avLst/>
          </a:prstGeom>
          <a:noFill/>
        </p:spPr>
        <p:txBody>
          <a:bodyPr wrap="square" rtlCol="0">
            <a:spAutoFit/>
          </a:bodyPr>
          <a:lstStyle/>
          <a:p>
            <a:r>
              <a:rPr lang="en-US" dirty="0"/>
              <a:t>Average score increase by subject and score group</a:t>
            </a:r>
          </a:p>
        </p:txBody>
      </p:sp>
      <p:sp>
        <p:nvSpPr>
          <p:cNvPr id="20" name="TextBox 19">
            <a:extLst>
              <a:ext uri="{FF2B5EF4-FFF2-40B4-BE49-F238E27FC236}">
                <a16:creationId xmlns:a16="http://schemas.microsoft.com/office/drawing/2014/main" id="{2AD43297-A602-F13A-710F-C2CFE868962F}"/>
              </a:ext>
            </a:extLst>
          </p:cNvPr>
          <p:cNvSpPr txBox="1"/>
          <p:nvPr/>
        </p:nvSpPr>
        <p:spPr>
          <a:xfrm>
            <a:off x="764466" y="6371206"/>
            <a:ext cx="2690838" cy="369332"/>
          </a:xfrm>
          <a:prstGeom prst="rect">
            <a:avLst/>
          </a:prstGeom>
          <a:noFill/>
        </p:spPr>
        <p:txBody>
          <a:bodyPr wrap="square" rtlCol="0">
            <a:spAutoFit/>
          </a:bodyPr>
          <a:lstStyle/>
          <a:p>
            <a:r>
              <a:rPr lang="en-US" dirty="0">
                <a:solidFill>
                  <a:schemeClr val="tx1">
                    <a:lumMod val="50000"/>
                    <a:lumOff val="50000"/>
                  </a:schemeClr>
                </a:solidFill>
              </a:rPr>
              <a:t>Timeframe: last 2 years</a:t>
            </a:r>
          </a:p>
        </p:txBody>
      </p:sp>
    </p:spTree>
    <p:extLst>
      <p:ext uri="{BB962C8B-B14F-4D97-AF65-F5344CB8AC3E}">
        <p14:creationId xmlns:p14="http://schemas.microsoft.com/office/powerpoint/2010/main" val="66429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768D9-8200-D105-8721-531D926FA6A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D1CFBCB-9358-3653-088C-DB12262BD6A2}"/>
              </a:ext>
            </a:extLst>
          </p:cNvPr>
          <p:cNvSpPr>
            <a:spLocks noGrp="1"/>
          </p:cNvSpPr>
          <p:nvPr>
            <p:ph type="title"/>
          </p:nvPr>
        </p:nvSpPr>
        <p:spPr>
          <a:xfrm>
            <a:off x="401444" y="461740"/>
            <a:ext cx="11351941" cy="1165587"/>
          </a:xfrm>
        </p:spPr>
        <p:txBody>
          <a:bodyPr/>
          <a:lstStyle/>
          <a:p>
            <a:r>
              <a:rPr lang="en-US" dirty="0"/>
              <a:t>Effectiveness of Products (GED+)</a:t>
            </a:r>
          </a:p>
        </p:txBody>
      </p:sp>
      <p:sp>
        <p:nvSpPr>
          <p:cNvPr id="5" name="Slide Number Placeholder 4">
            <a:extLst>
              <a:ext uri="{FF2B5EF4-FFF2-40B4-BE49-F238E27FC236}">
                <a16:creationId xmlns:a16="http://schemas.microsoft.com/office/drawing/2014/main" id="{E62A43FE-7909-1999-C0B4-99BAAE5AD5AE}"/>
              </a:ext>
            </a:extLst>
          </p:cNvPr>
          <p:cNvSpPr>
            <a:spLocks noGrp="1"/>
          </p:cNvSpPr>
          <p:nvPr>
            <p:ph type="sldNum" sz="quarter" idx="12"/>
          </p:nvPr>
        </p:nvSpPr>
        <p:spPr/>
        <p:txBody>
          <a:bodyPr/>
          <a:lstStyle/>
          <a:p>
            <a:fld id="{BAE26A2A-DE5F-EA41-900F-AB5C4F1D9848}" type="slidenum">
              <a:rPr lang="en-US" smtClean="0"/>
              <a:pPr/>
              <a:t>17</a:t>
            </a:fld>
            <a:endParaRPr lang="en-US" dirty="0"/>
          </a:p>
        </p:txBody>
      </p:sp>
      <p:sp>
        <p:nvSpPr>
          <p:cNvPr id="12" name="Content Placeholder 8">
            <a:extLst>
              <a:ext uri="{FF2B5EF4-FFF2-40B4-BE49-F238E27FC236}">
                <a16:creationId xmlns:a16="http://schemas.microsoft.com/office/drawing/2014/main" id="{B67F765B-C2ED-D134-6F62-D3F7A5FA9EFF}"/>
              </a:ext>
            </a:extLst>
          </p:cNvPr>
          <p:cNvSpPr>
            <a:spLocks noGrp="1"/>
          </p:cNvSpPr>
          <p:nvPr>
            <p:ph idx="1"/>
          </p:nvPr>
        </p:nvSpPr>
        <p:spPr>
          <a:xfrm>
            <a:off x="325781" y="906675"/>
            <a:ext cx="9859368" cy="610235"/>
          </a:xfrm>
        </p:spPr>
        <p:txBody>
          <a:bodyPr>
            <a:normAutofit fontScale="92500"/>
          </a:bodyPr>
          <a:lstStyle/>
          <a:p>
            <a:pPr marL="0" indent="0">
              <a:buNone/>
            </a:pPr>
            <a:r>
              <a:rPr lang="en-US" dirty="0"/>
              <a:t>Portion of users to test and credential based on GED+ subjects purchased</a:t>
            </a:r>
          </a:p>
          <a:p>
            <a:endParaRPr lang="en-US" u="sng" dirty="0"/>
          </a:p>
          <a:p>
            <a:endParaRPr lang="en-US" dirty="0"/>
          </a:p>
        </p:txBody>
      </p:sp>
      <p:sp>
        <p:nvSpPr>
          <p:cNvPr id="9" name="Content Placeholder 8">
            <a:extLst>
              <a:ext uri="{FF2B5EF4-FFF2-40B4-BE49-F238E27FC236}">
                <a16:creationId xmlns:a16="http://schemas.microsoft.com/office/drawing/2014/main" id="{1CA6CCE2-4E9B-163B-A343-DFC73BE585C4}"/>
              </a:ext>
            </a:extLst>
          </p:cNvPr>
          <p:cNvSpPr txBox="1">
            <a:spLocks/>
          </p:cNvSpPr>
          <p:nvPr/>
        </p:nvSpPr>
        <p:spPr>
          <a:xfrm>
            <a:off x="1885642" y="1712188"/>
            <a:ext cx="3093764" cy="442401"/>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Portion of users to take 1</a:t>
            </a:r>
            <a:r>
              <a:rPr lang="en-US" sz="1600" baseline="30000" dirty="0"/>
              <a:t>st</a:t>
            </a:r>
            <a:r>
              <a:rPr lang="en-US" sz="1600" dirty="0"/>
              <a:t> Test</a:t>
            </a:r>
          </a:p>
          <a:p>
            <a:endParaRPr lang="en-US" sz="1400" dirty="0">
              <a:solidFill>
                <a:schemeClr val="bg1">
                  <a:lumMod val="50000"/>
                </a:schemeClr>
              </a:solidFill>
            </a:endParaRPr>
          </a:p>
        </p:txBody>
      </p:sp>
      <p:sp>
        <p:nvSpPr>
          <p:cNvPr id="10" name="Content Placeholder 8">
            <a:extLst>
              <a:ext uri="{FF2B5EF4-FFF2-40B4-BE49-F238E27FC236}">
                <a16:creationId xmlns:a16="http://schemas.microsoft.com/office/drawing/2014/main" id="{F6CC5B09-8326-C705-119E-7728C69DFF73}"/>
              </a:ext>
            </a:extLst>
          </p:cNvPr>
          <p:cNvSpPr txBox="1">
            <a:spLocks/>
          </p:cNvSpPr>
          <p:nvPr/>
        </p:nvSpPr>
        <p:spPr>
          <a:xfrm>
            <a:off x="2594628" y="6084861"/>
            <a:ext cx="1806054" cy="342878"/>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tx1">
                    <a:lumMod val="50000"/>
                    <a:lumOff val="50000"/>
                  </a:schemeClr>
                </a:solidFill>
              </a:rPr>
              <a:t>Subject Count</a:t>
            </a:r>
          </a:p>
          <a:p>
            <a:endParaRPr lang="en-US" sz="1400" u="sng" dirty="0">
              <a:solidFill>
                <a:schemeClr val="bg1">
                  <a:lumMod val="50000"/>
                </a:schemeClr>
              </a:solidFill>
            </a:endParaRPr>
          </a:p>
          <a:p>
            <a:endParaRPr lang="en-US" sz="1400" dirty="0">
              <a:solidFill>
                <a:schemeClr val="bg1">
                  <a:lumMod val="50000"/>
                </a:schemeClr>
              </a:solidFill>
            </a:endParaRPr>
          </a:p>
        </p:txBody>
      </p:sp>
      <p:pic>
        <p:nvPicPr>
          <p:cNvPr id="15" name="Picture 14">
            <a:extLst>
              <a:ext uri="{FF2B5EF4-FFF2-40B4-BE49-F238E27FC236}">
                <a16:creationId xmlns:a16="http://schemas.microsoft.com/office/drawing/2014/main" id="{4ABC900E-7827-4D99-3E83-E36DDC5BBB84}"/>
              </a:ext>
            </a:extLst>
          </p:cNvPr>
          <p:cNvPicPr>
            <a:picLocks noChangeAspect="1"/>
          </p:cNvPicPr>
          <p:nvPr/>
        </p:nvPicPr>
        <p:blipFill>
          <a:blip r:embed="rId3"/>
          <a:stretch>
            <a:fillRect/>
          </a:stretch>
        </p:blipFill>
        <p:spPr>
          <a:xfrm>
            <a:off x="1419519" y="2043904"/>
            <a:ext cx="3996470" cy="3986454"/>
          </a:xfrm>
          <a:prstGeom prst="rect">
            <a:avLst/>
          </a:prstGeom>
          <a:ln>
            <a:solidFill>
              <a:schemeClr val="tx1"/>
            </a:solidFill>
          </a:ln>
        </p:spPr>
      </p:pic>
      <p:pic>
        <p:nvPicPr>
          <p:cNvPr id="19" name="Picture 18">
            <a:extLst>
              <a:ext uri="{FF2B5EF4-FFF2-40B4-BE49-F238E27FC236}">
                <a16:creationId xmlns:a16="http://schemas.microsoft.com/office/drawing/2014/main" id="{A81445D7-58B4-9175-43DC-A15A921532FD}"/>
              </a:ext>
            </a:extLst>
          </p:cNvPr>
          <p:cNvPicPr>
            <a:picLocks noChangeAspect="1"/>
          </p:cNvPicPr>
          <p:nvPr/>
        </p:nvPicPr>
        <p:blipFill>
          <a:blip r:embed="rId4"/>
          <a:stretch>
            <a:fillRect/>
          </a:stretch>
        </p:blipFill>
        <p:spPr>
          <a:xfrm>
            <a:off x="6704726" y="2064395"/>
            <a:ext cx="3996470" cy="3965963"/>
          </a:xfrm>
          <a:prstGeom prst="rect">
            <a:avLst/>
          </a:prstGeom>
          <a:ln>
            <a:solidFill>
              <a:schemeClr val="tx1"/>
            </a:solidFill>
          </a:ln>
        </p:spPr>
      </p:pic>
      <p:sp>
        <p:nvSpPr>
          <p:cNvPr id="20" name="Content Placeholder 8">
            <a:extLst>
              <a:ext uri="{FF2B5EF4-FFF2-40B4-BE49-F238E27FC236}">
                <a16:creationId xmlns:a16="http://schemas.microsoft.com/office/drawing/2014/main" id="{B0D4DCC1-8776-0122-FA49-78C8AB5A58B5}"/>
              </a:ext>
            </a:extLst>
          </p:cNvPr>
          <p:cNvSpPr txBox="1">
            <a:spLocks/>
          </p:cNvSpPr>
          <p:nvPr/>
        </p:nvSpPr>
        <p:spPr>
          <a:xfrm>
            <a:off x="7333805" y="1725148"/>
            <a:ext cx="2972553" cy="473394"/>
          </a:xfrm>
          <a:prstGeom prst="rect">
            <a:avLst/>
          </a:prstGeom>
        </p:spPr>
        <p:txBody>
          <a:bodyPr vert="horz" lIns="91440" tIns="45720" rIns="91440" bIns="45720" rtlCol="0">
            <a:normAutofit fontScale="92500"/>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700" dirty="0"/>
              <a:t>Portion of users to Credential</a:t>
            </a:r>
          </a:p>
          <a:p>
            <a:endParaRPr lang="en-US" sz="1400" dirty="0">
              <a:solidFill>
                <a:schemeClr val="bg1">
                  <a:lumMod val="50000"/>
                </a:schemeClr>
              </a:solidFill>
            </a:endParaRPr>
          </a:p>
        </p:txBody>
      </p:sp>
      <p:sp>
        <p:nvSpPr>
          <p:cNvPr id="21" name="Content Placeholder 8">
            <a:extLst>
              <a:ext uri="{FF2B5EF4-FFF2-40B4-BE49-F238E27FC236}">
                <a16:creationId xmlns:a16="http://schemas.microsoft.com/office/drawing/2014/main" id="{0B39CAA0-74C8-A9B8-2594-7B50D69FCA46}"/>
              </a:ext>
            </a:extLst>
          </p:cNvPr>
          <p:cNvSpPr txBox="1">
            <a:spLocks/>
          </p:cNvSpPr>
          <p:nvPr/>
        </p:nvSpPr>
        <p:spPr>
          <a:xfrm>
            <a:off x="7925611" y="6084457"/>
            <a:ext cx="1806054" cy="342878"/>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tx1">
                    <a:lumMod val="50000"/>
                    <a:lumOff val="50000"/>
                  </a:schemeClr>
                </a:solidFill>
              </a:rPr>
              <a:t>Subject Count</a:t>
            </a:r>
          </a:p>
          <a:p>
            <a:endParaRPr lang="en-US" sz="1400" u="sng" dirty="0">
              <a:solidFill>
                <a:schemeClr val="bg1">
                  <a:lumMod val="50000"/>
                </a:schemeClr>
              </a:solidFill>
            </a:endParaRPr>
          </a:p>
          <a:p>
            <a:endParaRPr lang="en-US" sz="1400" dirty="0">
              <a:solidFill>
                <a:schemeClr val="bg1">
                  <a:lumMod val="50000"/>
                </a:schemeClr>
              </a:solidFill>
            </a:endParaRPr>
          </a:p>
        </p:txBody>
      </p:sp>
      <p:sp>
        <p:nvSpPr>
          <p:cNvPr id="22" name="Content Placeholder 8">
            <a:extLst>
              <a:ext uri="{FF2B5EF4-FFF2-40B4-BE49-F238E27FC236}">
                <a16:creationId xmlns:a16="http://schemas.microsoft.com/office/drawing/2014/main" id="{F3252877-E462-CDFC-C999-94639F1058FE}"/>
              </a:ext>
            </a:extLst>
          </p:cNvPr>
          <p:cNvSpPr txBox="1">
            <a:spLocks/>
          </p:cNvSpPr>
          <p:nvPr/>
        </p:nvSpPr>
        <p:spPr>
          <a:xfrm rot="16200000">
            <a:off x="5701547" y="3793489"/>
            <a:ext cx="1806054" cy="342878"/>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tx1">
                    <a:lumMod val="50000"/>
                    <a:lumOff val="50000"/>
                  </a:schemeClr>
                </a:solidFill>
              </a:rPr>
              <a:t>Credential rate</a:t>
            </a:r>
          </a:p>
          <a:p>
            <a:endParaRPr lang="en-US" sz="1400" u="sng" dirty="0">
              <a:solidFill>
                <a:schemeClr val="bg1">
                  <a:lumMod val="50000"/>
                </a:schemeClr>
              </a:solidFill>
            </a:endParaRPr>
          </a:p>
          <a:p>
            <a:endParaRPr lang="en-US" sz="1400" dirty="0">
              <a:solidFill>
                <a:schemeClr val="bg1">
                  <a:lumMod val="50000"/>
                </a:schemeClr>
              </a:solidFill>
            </a:endParaRPr>
          </a:p>
        </p:txBody>
      </p:sp>
      <p:sp>
        <p:nvSpPr>
          <p:cNvPr id="23" name="Content Placeholder 8">
            <a:extLst>
              <a:ext uri="{FF2B5EF4-FFF2-40B4-BE49-F238E27FC236}">
                <a16:creationId xmlns:a16="http://schemas.microsoft.com/office/drawing/2014/main" id="{A148EAAC-A7E9-5866-B2E8-9C61B86E01B1}"/>
              </a:ext>
            </a:extLst>
          </p:cNvPr>
          <p:cNvSpPr txBox="1">
            <a:spLocks/>
          </p:cNvSpPr>
          <p:nvPr/>
        </p:nvSpPr>
        <p:spPr>
          <a:xfrm rot="16200000">
            <a:off x="416338" y="3810434"/>
            <a:ext cx="1806054" cy="342878"/>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tx1">
                    <a:lumMod val="50000"/>
                    <a:lumOff val="50000"/>
                  </a:schemeClr>
                </a:solidFill>
              </a:rPr>
              <a:t>% take 1</a:t>
            </a:r>
            <a:r>
              <a:rPr lang="en-US" sz="1400" baseline="30000" dirty="0">
                <a:solidFill>
                  <a:schemeClr val="tx1">
                    <a:lumMod val="50000"/>
                    <a:lumOff val="50000"/>
                  </a:schemeClr>
                </a:solidFill>
              </a:rPr>
              <a:t>st</a:t>
            </a:r>
            <a:r>
              <a:rPr lang="en-US" sz="1400" dirty="0">
                <a:solidFill>
                  <a:schemeClr val="tx1">
                    <a:lumMod val="50000"/>
                    <a:lumOff val="50000"/>
                  </a:schemeClr>
                </a:solidFill>
              </a:rPr>
              <a:t> Test</a:t>
            </a:r>
          </a:p>
          <a:p>
            <a:endParaRPr lang="en-US" sz="1400" u="sng" dirty="0">
              <a:solidFill>
                <a:schemeClr val="bg1">
                  <a:lumMod val="50000"/>
                </a:schemeClr>
              </a:solidFill>
            </a:endParaRPr>
          </a:p>
          <a:p>
            <a:endParaRPr lang="en-US" sz="1400" dirty="0">
              <a:solidFill>
                <a:schemeClr val="bg1">
                  <a:lumMod val="50000"/>
                </a:schemeClr>
              </a:solidFill>
            </a:endParaRPr>
          </a:p>
        </p:txBody>
      </p:sp>
    </p:spTree>
    <p:extLst>
      <p:ext uri="{BB962C8B-B14F-4D97-AF65-F5344CB8AC3E}">
        <p14:creationId xmlns:p14="http://schemas.microsoft.com/office/powerpoint/2010/main" val="48208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6D95-5A4A-D4F8-8511-CBC58C52458D}"/>
              </a:ext>
            </a:extLst>
          </p:cNvPr>
          <p:cNvSpPr>
            <a:spLocks noGrp="1"/>
          </p:cNvSpPr>
          <p:nvPr>
            <p:ph type="title"/>
          </p:nvPr>
        </p:nvSpPr>
        <p:spPr/>
        <p:txBody>
          <a:bodyPr/>
          <a:lstStyle/>
          <a:p>
            <a:r>
              <a:rPr lang="en-US">
                <a:latin typeface="Arial"/>
                <a:cs typeface="Arial"/>
              </a:rPr>
              <a:t>GED Ready</a:t>
            </a:r>
            <a:r>
              <a:rPr lang="en-US" baseline="30000">
                <a:latin typeface="Arial"/>
                <a:cs typeface="Arial"/>
              </a:rPr>
              <a:t>®</a:t>
            </a:r>
            <a:r>
              <a:rPr lang="en-US">
                <a:latin typeface="Arial"/>
                <a:cs typeface="Arial"/>
              </a:rPr>
              <a:t> – more than 1 million GED Ready official practice tests taken per year</a:t>
            </a:r>
          </a:p>
        </p:txBody>
      </p:sp>
      <p:sp>
        <p:nvSpPr>
          <p:cNvPr id="3" name="Slide Number Placeholder 2">
            <a:extLst>
              <a:ext uri="{FF2B5EF4-FFF2-40B4-BE49-F238E27FC236}">
                <a16:creationId xmlns:a16="http://schemas.microsoft.com/office/drawing/2014/main" id="{0D1DC541-6CD4-7614-DF53-CAFB586F8727}"/>
              </a:ext>
            </a:extLst>
          </p:cNvPr>
          <p:cNvSpPr>
            <a:spLocks noGrp="1"/>
          </p:cNvSpPr>
          <p:nvPr>
            <p:ph type="sldNum" sz="quarter" idx="12"/>
          </p:nvPr>
        </p:nvSpPr>
        <p:spPr/>
        <p:txBody>
          <a:bodyPr/>
          <a:lstStyle/>
          <a:p>
            <a:fld id="{BAE26A2A-DE5F-EA41-900F-AB5C4F1D9848}" type="slidenum">
              <a:rPr lang="en-US" smtClean="0"/>
              <a:t>18</a:t>
            </a:fld>
            <a:endParaRPr lang="en-US"/>
          </a:p>
        </p:txBody>
      </p:sp>
      <p:pic>
        <p:nvPicPr>
          <p:cNvPr id="5" name="Picture 4">
            <a:extLst>
              <a:ext uri="{FF2B5EF4-FFF2-40B4-BE49-F238E27FC236}">
                <a16:creationId xmlns:a16="http://schemas.microsoft.com/office/drawing/2014/main" id="{579C57CC-8A1E-F19A-886D-C6E0458F022C}"/>
              </a:ext>
            </a:extLst>
          </p:cNvPr>
          <p:cNvPicPr>
            <a:picLocks noChangeAspect="1"/>
          </p:cNvPicPr>
          <p:nvPr/>
        </p:nvPicPr>
        <p:blipFill>
          <a:blip r:embed="rId2"/>
          <a:stretch>
            <a:fillRect/>
          </a:stretch>
        </p:blipFill>
        <p:spPr>
          <a:xfrm>
            <a:off x="165680" y="1830811"/>
            <a:ext cx="7631943" cy="3219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3FA8301-1163-2557-9B73-757C84F8F8B7}"/>
              </a:ext>
            </a:extLst>
          </p:cNvPr>
          <p:cNvSpPr txBox="1"/>
          <p:nvPr/>
        </p:nvSpPr>
        <p:spPr>
          <a:xfrm>
            <a:off x="8210349" y="1578543"/>
            <a:ext cx="354303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Learners who take a GED Ready perform on average 10 points higher on the GED test</a:t>
            </a:r>
          </a:p>
          <a:p>
            <a:pPr marL="285750" indent="-285750">
              <a:buFont typeface="Arial" panose="020B0604020202020204" pitchFamily="34" charset="0"/>
              <a:buChar char="•"/>
            </a:pPr>
            <a:r>
              <a:rPr lang="en-US" dirty="0"/>
              <a:t>The most successful ‘Determined’ learners take 5 GED Ready tests, on average, before they credential</a:t>
            </a:r>
          </a:p>
          <a:p>
            <a:pPr marL="285750" indent="-285750">
              <a:buFont typeface="Arial" panose="020B0604020202020204" pitchFamily="34" charset="0"/>
              <a:buChar char="•"/>
            </a:pPr>
            <a:endParaRPr lang="en-US" dirty="0"/>
          </a:p>
          <a:p>
            <a:r>
              <a:rPr lang="en-US" dirty="0">
                <a:highlight>
                  <a:srgbClr val="FFFF00"/>
                </a:highlight>
              </a:rPr>
              <a:t>Profile of the GED Ready learner</a:t>
            </a:r>
          </a:p>
          <a:p>
            <a:pPr marL="285750" indent="-285750">
              <a:buFont typeface="Arial" panose="020B0604020202020204" pitchFamily="34" charset="0"/>
              <a:buChar char="•"/>
            </a:pPr>
            <a:r>
              <a:rPr lang="en-US" dirty="0"/>
              <a:t>Diverse pool of learners – international, domestic, independent, and adult ed students</a:t>
            </a:r>
          </a:p>
          <a:p>
            <a:endParaRPr lang="en-US" dirty="0"/>
          </a:p>
          <a:p>
            <a:endParaRPr lang="en-US" dirty="0"/>
          </a:p>
        </p:txBody>
      </p:sp>
      <p:sp>
        <p:nvSpPr>
          <p:cNvPr id="7" name="TextBox 6">
            <a:extLst>
              <a:ext uri="{FF2B5EF4-FFF2-40B4-BE49-F238E27FC236}">
                <a16:creationId xmlns:a16="http://schemas.microsoft.com/office/drawing/2014/main" id="{1EE8906F-3D58-CEE4-EA11-73362683D113}"/>
              </a:ext>
            </a:extLst>
          </p:cNvPr>
          <p:cNvSpPr txBox="1"/>
          <p:nvPr/>
        </p:nvSpPr>
        <p:spPr>
          <a:xfrm>
            <a:off x="232475" y="5339166"/>
            <a:ext cx="662552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Learners can purchase on their own on GED.com</a:t>
            </a:r>
          </a:p>
          <a:p>
            <a:pPr marL="285750" indent="-285750">
              <a:buFont typeface="Arial" panose="020B0604020202020204" pitchFamily="34" charset="0"/>
              <a:buChar char="•"/>
            </a:pPr>
            <a:r>
              <a:rPr lang="en-US" dirty="0"/>
              <a:t>Teachers can purchase in bulk from GED Marketplace or GED Direct (with GED Manager access)</a:t>
            </a:r>
          </a:p>
          <a:p>
            <a:pPr marL="285750" indent="-285750">
              <a:buFont typeface="Arial" panose="020B0604020202020204" pitchFamily="34" charset="0"/>
              <a:buChar char="•"/>
            </a:pPr>
            <a:r>
              <a:rPr lang="en-US" dirty="0"/>
              <a:t>https://app.ged.com/portal/study/practice</a:t>
            </a:r>
          </a:p>
        </p:txBody>
      </p:sp>
    </p:spTree>
    <p:extLst>
      <p:ext uri="{BB962C8B-B14F-4D97-AF65-F5344CB8AC3E}">
        <p14:creationId xmlns:p14="http://schemas.microsoft.com/office/powerpoint/2010/main" val="1206148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7FF44-9352-615F-8CD6-0F97C713999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3819156-B04D-603C-7A11-B7E325E79E0B}"/>
              </a:ext>
            </a:extLst>
          </p:cNvPr>
          <p:cNvSpPr>
            <a:spLocks noGrp="1"/>
          </p:cNvSpPr>
          <p:nvPr>
            <p:ph type="title"/>
          </p:nvPr>
        </p:nvSpPr>
        <p:spPr/>
        <p:txBody>
          <a:bodyPr/>
          <a:lstStyle/>
          <a:p>
            <a:r>
              <a:rPr lang="en-US" dirty="0"/>
              <a:t>GED Ready Activity Trends</a:t>
            </a:r>
          </a:p>
        </p:txBody>
      </p:sp>
      <p:sp>
        <p:nvSpPr>
          <p:cNvPr id="5" name="Slide Number Placeholder 4">
            <a:extLst>
              <a:ext uri="{FF2B5EF4-FFF2-40B4-BE49-F238E27FC236}">
                <a16:creationId xmlns:a16="http://schemas.microsoft.com/office/drawing/2014/main" id="{2449566E-DEB9-BBA4-9482-25A5A83BE2BB}"/>
              </a:ext>
            </a:extLst>
          </p:cNvPr>
          <p:cNvSpPr>
            <a:spLocks noGrp="1"/>
          </p:cNvSpPr>
          <p:nvPr>
            <p:ph type="sldNum" sz="quarter" idx="12"/>
          </p:nvPr>
        </p:nvSpPr>
        <p:spPr/>
        <p:txBody>
          <a:bodyPr/>
          <a:lstStyle/>
          <a:p>
            <a:fld id="{BAE26A2A-DE5F-EA41-900F-AB5C4F1D9848}" type="slidenum">
              <a:rPr lang="en-US" smtClean="0"/>
              <a:pPr/>
              <a:t>19</a:t>
            </a:fld>
            <a:endParaRPr lang="en-US" dirty="0"/>
          </a:p>
        </p:txBody>
      </p:sp>
      <p:sp>
        <p:nvSpPr>
          <p:cNvPr id="3" name="Content Placeholder 2">
            <a:extLst>
              <a:ext uri="{FF2B5EF4-FFF2-40B4-BE49-F238E27FC236}">
                <a16:creationId xmlns:a16="http://schemas.microsoft.com/office/drawing/2014/main" id="{752A1162-903E-6AB8-B6B8-57D44FF4C10C}"/>
              </a:ext>
            </a:extLst>
          </p:cNvPr>
          <p:cNvSpPr>
            <a:spLocks noGrp="1"/>
          </p:cNvSpPr>
          <p:nvPr>
            <p:ph idx="1"/>
          </p:nvPr>
        </p:nvSpPr>
        <p:spPr>
          <a:xfrm>
            <a:off x="3017509" y="1522579"/>
            <a:ext cx="5842567" cy="437973"/>
          </a:xfrm>
        </p:spPr>
        <p:txBody>
          <a:bodyPr/>
          <a:lstStyle/>
          <a:p>
            <a:pPr marL="0" indent="0">
              <a:buNone/>
            </a:pPr>
            <a:r>
              <a:rPr lang="en-US" dirty="0"/>
              <a:t>Next activity based on Ready score group</a:t>
            </a:r>
          </a:p>
        </p:txBody>
      </p:sp>
      <p:pic>
        <p:nvPicPr>
          <p:cNvPr id="6" name="Picture 5">
            <a:extLst>
              <a:ext uri="{FF2B5EF4-FFF2-40B4-BE49-F238E27FC236}">
                <a16:creationId xmlns:a16="http://schemas.microsoft.com/office/drawing/2014/main" id="{34ABFB31-1210-0EB8-097D-9A1042E35C75}"/>
              </a:ext>
            </a:extLst>
          </p:cNvPr>
          <p:cNvPicPr>
            <a:picLocks noChangeAspect="1"/>
          </p:cNvPicPr>
          <p:nvPr/>
        </p:nvPicPr>
        <p:blipFill>
          <a:blip r:embed="rId3"/>
          <a:stretch>
            <a:fillRect/>
          </a:stretch>
        </p:blipFill>
        <p:spPr>
          <a:xfrm>
            <a:off x="1340818" y="1960552"/>
            <a:ext cx="9195950" cy="4048312"/>
          </a:xfrm>
          <a:prstGeom prst="rect">
            <a:avLst/>
          </a:prstGeom>
        </p:spPr>
      </p:pic>
      <p:pic>
        <p:nvPicPr>
          <p:cNvPr id="2" name="Picture 1" descr="A screenshot of a white background with black text&#10;&#10;AI-generated content may be incorrect.">
            <a:extLst>
              <a:ext uri="{FF2B5EF4-FFF2-40B4-BE49-F238E27FC236}">
                <a16:creationId xmlns:a16="http://schemas.microsoft.com/office/drawing/2014/main" id="{E4E532FA-CDE3-6298-0E10-8A01FDCCB948}"/>
              </a:ext>
            </a:extLst>
          </p:cNvPr>
          <p:cNvPicPr>
            <a:picLocks noChangeAspect="1"/>
          </p:cNvPicPr>
          <p:nvPr/>
        </p:nvPicPr>
        <p:blipFill>
          <a:blip r:embed="rId4"/>
          <a:stretch>
            <a:fillRect/>
          </a:stretch>
        </p:blipFill>
        <p:spPr>
          <a:xfrm>
            <a:off x="10210800" y="511833"/>
            <a:ext cx="1708958" cy="1178865"/>
          </a:xfrm>
          <a:prstGeom prst="rect">
            <a:avLst/>
          </a:prstGeom>
        </p:spPr>
      </p:pic>
    </p:spTree>
    <p:extLst>
      <p:ext uri="{BB962C8B-B14F-4D97-AF65-F5344CB8AC3E}">
        <p14:creationId xmlns:p14="http://schemas.microsoft.com/office/powerpoint/2010/main" val="108832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dirty="0"/>
              <a:t>Agenda</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p:txBody>
          <a:bodyPr/>
          <a:lstStyle/>
          <a:p>
            <a:r>
              <a:rPr lang="en-US" dirty="0"/>
              <a:t>Data on the profile of the GED learner </a:t>
            </a:r>
          </a:p>
          <a:p>
            <a:r>
              <a:rPr lang="en-US" dirty="0"/>
              <a:t>Test prep products and efficacy</a:t>
            </a:r>
          </a:p>
          <a:p>
            <a:r>
              <a:rPr lang="en-US" dirty="0"/>
              <a:t>What’s important to learners?</a:t>
            </a:r>
          </a:p>
          <a:p>
            <a:r>
              <a:rPr lang="en-US" dirty="0"/>
              <a:t>What’s working for your learners?</a:t>
            </a:r>
          </a:p>
          <a:p>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2</a:t>
            </a:fld>
            <a:endParaRPr lang="en-US" dirty="0"/>
          </a:p>
        </p:txBody>
      </p:sp>
    </p:spTree>
    <p:extLst>
      <p:ext uri="{BB962C8B-B14F-4D97-AF65-F5344CB8AC3E}">
        <p14:creationId xmlns:p14="http://schemas.microsoft.com/office/powerpoint/2010/main" val="2403183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10045-7F07-3900-256D-38702CAB24E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09D130B-CD80-96BB-7F74-2AB869A1DBFA}"/>
              </a:ext>
            </a:extLst>
          </p:cNvPr>
          <p:cNvSpPr>
            <a:spLocks noGrp="1"/>
          </p:cNvSpPr>
          <p:nvPr>
            <p:ph type="title"/>
          </p:nvPr>
        </p:nvSpPr>
        <p:spPr/>
        <p:txBody>
          <a:bodyPr/>
          <a:lstStyle/>
          <a:p>
            <a:r>
              <a:rPr lang="en-US" dirty="0"/>
              <a:t>GED Ready Activity Trends</a:t>
            </a:r>
          </a:p>
        </p:txBody>
      </p:sp>
      <p:sp>
        <p:nvSpPr>
          <p:cNvPr id="5" name="Slide Number Placeholder 4">
            <a:extLst>
              <a:ext uri="{FF2B5EF4-FFF2-40B4-BE49-F238E27FC236}">
                <a16:creationId xmlns:a16="http://schemas.microsoft.com/office/drawing/2014/main" id="{866C259B-FD16-78EA-21D4-EB9CBE757134}"/>
              </a:ext>
            </a:extLst>
          </p:cNvPr>
          <p:cNvSpPr>
            <a:spLocks noGrp="1"/>
          </p:cNvSpPr>
          <p:nvPr>
            <p:ph type="sldNum" sz="quarter" idx="12"/>
          </p:nvPr>
        </p:nvSpPr>
        <p:spPr/>
        <p:txBody>
          <a:bodyPr/>
          <a:lstStyle/>
          <a:p>
            <a:fld id="{BAE26A2A-DE5F-EA41-900F-AB5C4F1D9848}" type="slidenum">
              <a:rPr lang="en-US" smtClean="0"/>
              <a:pPr/>
              <a:t>20</a:t>
            </a:fld>
            <a:endParaRPr lang="en-US" dirty="0"/>
          </a:p>
        </p:txBody>
      </p:sp>
      <p:sp>
        <p:nvSpPr>
          <p:cNvPr id="3" name="Content Placeholder 2">
            <a:extLst>
              <a:ext uri="{FF2B5EF4-FFF2-40B4-BE49-F238E27FC236}">
                <a16:creationId xmlns:a16="http://schemas.microsoft.com/office/drawing/2014/main" id="{3EE1C04A-76BB-DEC0-49B3-9B283F203F0A}"/>
              </a:ext>
            </a:extLst>
          </p:cNvPr>
          <p:cNvSpPr>
            <a:spLocks noGrp="1"/>
          </p:cNvSpPr>
          <p:nvPr>
            <p:ph idx="1"/>
          </p:nvPr>
        </p:nvSpPr>
        <p:spPr>
          <a:xfrm>
            <a:off x="3017509" y="1522579"/>
            <a:ext cx="5842567" cy="437973"/>
          </a:xfrm>
        </p:spPr>
        <p:txBody>
          <a:bodyPr/>
          <a:lstStyle/>
          <a:p>
            <a:pPr marL="0" indent="0">
              <a:buNone/>
            </a:pPr>
            <a:r>
              <a:rPr lang="en-US" dirty="0"/>
              <a:t>Next activity based on Ready score group</a:t>
            </a:r>
          </a:p>
        </p:txBody>
      </p:sp>
      <p:pic>
        <p:nvPicPr>
          <p:cNvPr id="4" name="Picture 3">
            <a:extLst>
              <a:ext uri="{FF2B5EF4-FFF2-40B4-BE49-F238E27FC236}">
                <a16:creationId xmlns:a16="http://schemas.microsoft.com/office/drawing/2014/main" id="{62C8B3EF-73DB-1431-0BA8-827938FB483C}"/>
              </a:ext>
            </a:extLst>
          </p:cNvPr>
          <p:cNvPicPr>
            <a:picLocks noChangeAspect="1"/>
          </p:cNvPicPr>
          <p:nvPr/>
        </p:nvPicPr>
        <p:blipFill>
          <a:blip r:embed="rId3"/>
          <a:stretch>
            <a:fillRect/>
          </a:stretch>
        </p:blipFill>
        <p:spPr>
          <a:xfrm>
            <a:off x="1300284" y="1991347"/>
            <a:ext cx="9277016" cy="4048312"/>
          </a:xfrm>
          <a:prstGeom prst="rect">
            <a:avLst/>
          </a:prstGeom>
        </p:spPr>
      </p:pic>
      <p:pic>
        <p:nvPicPr>
          <p:cNvPr id="2" name="Picture 1" descr="A close up of text&#10;&#10;AI-generated content may be incorrect.">
            <a:extLst>
              <a:ext uri="{FF2B5EF4-FFF2-40B4-BE49-F238E27FC236}">
                <a16:creationId xmlns:a16="http://schemas.microsoft.com/office/drawing/2014/main" id="{72E29C6D-3B27-0586-8D23-85B2A8A61EBA}"/>
              </a:ext>
            </a:extLst>
          </p:cNvPr>
          <p:cNvPicPr>
            <a:picLocks noChangeAspect="1"/>
          </p:cNvPicPr>
          <p:nvPr/>
        </p:nvPicPr>
        <p:blipFill>
          <a:blip r:embed="rId4"/>
          <a:stretch>
            <a:fillRect/>
          </a:stretch>
        </p:blipFill>
        <p:spPr>
          <a:xfrm>
            <a:off x="9618639" y="446098"/>
            <a:ext cx="2387600" cy="1244600"/>
          </a:xfrm>
          <a:prstGeom prst="rect">
            <a:avLst/>
          </a:prstGeom>
        </p:spPr>
      </p:pic>
    </p:spTree>
    <p:extLst>
      <p:ext uri="{BB962C8B-B14F-4D97-AF65-F5344CB8AC3E}">
        <p14:creationId xmlns:p14="http://schemas.microsoft.com/office/powerpoint/2010/main" val="408311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F16847-A1E9-D3A4-B672-CB4787E8ACF7}"/>
              </a:ext>
            </a:extLst>
          </p:cNvPr>
          <p:cNvSpPr/>
          <p:nvPr/>
        </p:nvSpPr>
        <p:spPr>
          <a:xfrm>
            <a:off x="3799983" y="3289090"/>
            <a:ext cx="1839311" cy="167017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A567868-318B-2FC6-0E61-883714EA51B8}"/>
              </a:ext>
            </a:extLst>
          </p:cNvPr>
          <p:cNvSpPr/>
          <p:nvPr/>
        </p:nvSpPr>
        <p:spPr>
          <a:xfrm>
            <a:off x="6547946" y="3289090"/>
            <a:ext cx="1839311" cy="167017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7FC6319-57AC-3D86-7E90-11894F71509F}"/>
              </a:ext>
            </a:extLst>
          </p:cNvPr>
          <p:cNvSpPr/>
          <p:nvPr/>
        </p:nvSpPr>
        <p:spPr>
          <a:xfrm>
            <a:off x="5172077" y="1615318"/>
            <a:ext cx="1839311" cy="75674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C91F855-91B5-754C-6A1B-7BD3A8029984}"/>
              </a:ext>
            </a:extLst>
          </p:cNvPr>
          <p:cNvSpPr>
            <a:spLocks noGrp="1"/>
          </p:cNvSpPr>
          <p:nvPr>
            <p:ph type="sldNum" sz="quarter" idx="10"/>
          </p:nvPr>
        </p:nvSpPr>
        <p:spPr/>
        <p:txBody>
          <a:bodyPr/>
          <a:lstStyle/>
          <a:p>
            <a:fld id="{BAE26A2A-DE5F-EA41-900F-AB5C4F1D9848}" type="slidenum">
              <a:rPr lang="en-US" smtClean="0"/>
              <a:pPr/>
              <a:t>21</a:t>
            </a:fld>
            <a:endParaRPr lang="en-US"/>
          </a:p>
        </p:txBody>
      </p:sp>
      <p:pic>
        <p:nvPicPr>
          <p:cNvPr id="7" name="Graphic 6" descr="Man with solid fill">
            <a:extLst>
              <a:ext uri="{FF2B5EF4-FFF2-40B4-BE49-F238E27FC236}">
                <a16:creationId xmlns:a16="http://schemas.microsoft.com/office/drawing/2014/main" id="{435CBBD2-BFCA-8103-7C40-DE623A4C46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10402" y="3384721"/>
            <a:ext cx="914400" cy="914400"/>
          </a:xfrm>
          <a:prstGeom prst="rect">
            <a:avLst/>
          </a:prstGeom>
        </p:spPr>
      </p:pic>
      <p:pic>
        <p:nvPicPr>
          <p:cNvPr id="8" name="Graphic 7" descr="Man with solid fill">
            <a:extLst>
              <a:ext uri="{FF2B5EF4-FFF2-40B4-BE49-F238E27FC236}">
                <a16:creationId xmlns:a16="http://schemas.microsoft.com/office/drawing/2014/main" id="{A5A7A24B-080D-CD3D-F379-8574462621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7202" y="3384721"/>
            <a:ext cx="914400" cy="914400"/>
          </a:xfrm>
          <a:prstGeom prst="rect">
            <a:avLst/>
          </a:prstGeom>
        </p:spPr>
      </p:pic>
      <p:sp>
        <p:nvSpPr>
          <p:cNvPr id="11" name="TextBox 10">
            <a:extLst>
              <a:ext uri="{FF2B5EF4-FFF2-40B4-BE49-F238E27FC236}">
                <a16:creationId xmlns:a16="http://schemas.microsoft.com/office/drawing/2014/main" id="{1B1B81BA-96FA-0C58-93D5-FC1989A4A9E9}"/>
              </a:ext>
            </a:extLst>
          </p:cNvPr>
          <p:cNvSpPr txBox="1"/>
          <p:nvPr/>
        </p:nvSpPr>
        <p:spPr>
          <a:xfrm>
            <a:off x="6400802" y="4227207"/>
            <a:ext cx="2143125" cy="738664"/>
          </a:xfrm>
          <a:prstGeom prst="rect">
            <a:avLst/>
          </a:prstGeom>
          <a:noFill/>
        </p:spPr>
        <p:txBody>
          <a:bodyPr wrap="square" rtlCol="0">
            <a:spAutoFit/>
          </a:bodyPr>
          <a:lstStyle/>
          <a:p>
            <a:pPr algn="ctr"/>
            <a:r>
              <a:rPr lang="en-US" sz="2400" b="1">
                <a:solidFill>
                  <a:schemeClr val="accent6">
                    <a:lumMod val="75000"/>
                  </a:schemeClr>
                </a:solidFill>
              </a:rPr>
              <a:t>60%</a:t>
            </a:r>
            <a:r>
              <a:rPr lang="en-US"/>
              <a:t> likelihood to take 1</a:t>
            </a:r>
            <a:r>
              <a:rPr lang="en-US" baseline="30000"/>
              <a:t>st</a:t>
            </a:r>
            <a:r>
              <a:rPr lang="en-US"/>
              <a:t> GED Test</a:t>
            </a:r>
          </a:p>
        </p:txBody>
      </p:sp>
      <p:sp>
        <p:nvSpPr>
          <p:cNvPr id="12" name="TextBox 11">
            <a:extLst>
              <a:ext uri="{FF2B5EF4-FFF2-40B4-BE49-F238E27FC236}">
                <a16:creationId xmlns:a16="http://schemas.microsoft.com/office/drawing/2014/main" id="{783DF772-5D9F-5159-84C1-C220EAF472D4}"/>
              </a:ext>
            </a:extLst>
          </p:cNvPr>
          <p:cNvSpPr txBox="1"/>
          <p:nvPr/>
        </p:nvSpPr>
        <p:spPr>
          <a:xfrm>
            <a:off x="3648077" y="4246257"/>
            <a:ext cx="2143125" cy="738664"/>
          </a:xfrm>
          <a:prstGeom prst="rect">
            <a:avLst/>
          </a:prstGeom>
          <a:noFill/>
        </p:spPr>
        <p:txBody>
          <a:bodyPr wrap="square" rtlCol="0">
            <a:spAutoFit/>
          </a:bodyPr>
          <a:lstStyle/>
          <a:p>
            <a:pPr algn="ctr"/>
            <a:r>
              <a:rPr lang="en-US" sz="2400" b="1">
                <a:solidFill>
                  <a:schemeClr val="accent2">
                    <a:lumMod val="75000"/>
                  </a:schemeClr>
                </a:solidFill>
              </a:rPr>
              <a:t>13%</a:t>
            </a:r>
            <a:r>
              <a:rPr lang="en-US"/>
              <a:t> likelihood to take 1</a:t>
            </a:r>
            <a:r>
              <a:rPr lang="en-US" baseline="30000"/>
              <a:t>st</a:t>
            </a:r>
            <a:r>
              <a:rPr lang="en-US"/>
              <a:t> GED Test</a:t>
            </a:r>
          </a:p>
        </p:txBody>
      </p:sp>
      <p:sp>
        <p:nvSpPr>
          <p:cNvPr id="15" name="Title 7">
            <a:extLst>
              <a:ext uri="{FF2B5EF4-FFF2-40B4-BE49-F238E27FC236}">
                <a16:creationId xmlns:a16="http://schemas.microsoft.com/office/drawing/2014/main" id="{7848C640-CB61-59DA-3F55-978AC8780276}"/>
              </a:ext>
            </a:extLst>
          </p:cNvPr>
          <p:cNvSpPr>
            <a:spLocks noGrp="1"/>
          </p:cNvSpPr>
          <p:nvPr>
            <p:ph type="title"/>
          </p:nvPr>
        </p:nvSpPr>
        <p:spPr>
          <a:xfrm>
            <a:off x="470028" y="338864"/>
            <a:ext cx="11721972" cy="666457"/>
          </a:xfrm>
        </p:spPr>
        <p:txBody>
          <a:bodyPr vert="horz" lIns="0" tIns="0" rIns="0" bIns="0" rtlCol="0" anchor="b" anchorCtr="0">
            <a:normAutofit fontScale="90000"/>
          </a:bodyPr>
          <a:lstStyle/>
          <a:p>
            <a:r>
              <a:rPr lang="en-US" b="1" kern="1200">
                <a:latin typeface="Arial" panose="020B0604020202020204" pitchFamily="34" charset="0"/>
                <a:ea typeface="+mj-ea"/>
                <a:cs typeface="Arial" panose="020B0604020202020204" pitchFamily="34" charset="0"/>
              </a:rPr>
              <a:t>Taking a Ready has the most influence on taking 1</a:t>
            </a:r>
            <a:r>
              <a:rPr lang="en-US" b="1" kern="1200" baseline="30000">
                <a:latin typeface="Arial" panose="020B0604020202020204" pitchFamily="34" charset="0"/>
                <a:ea typeface="+mj-ea"/>
                <a:cs typeface="Arial" panose="020B0604020202020204" pitchFamily="34" charset="0"/>
              </a:rPr>
              <a:t>st</a:t>
            </a:r>
            <a:r>
              <a:rPr lang="en-US" b="1" kern="1200">
                <a:latin typeface="Arial" panose="020B0604020202020204" pitchFamily="34" charset="0"/>
                <a:ea typeface="+mj-ea"/>
                <a:cs typeface="Arial" panose="020B0604020202020204" pitchFamily="34" charset="0"/>
              </a:rPr>
              <a:t> Test</a:t>
            </a:r>
          </a:p>
        </p:txBody>
      </p:sp>
      <p:sp>
        <p:nvSpPr>
          <p:cNvPr id="16" name="TextBox 15">
            <a:extLst>
              <a:ext uri="{FF2B5EF4-FFF2-40B4-BE49-F238E27FC236}">
                <a16:creationId xmlns:a16="http://schemas.microsoft.com/office/drawing/2014/main" id="{6B91000B-E1A5-87E9-823C-37A6BFF1C0EB}"/>
              </a:ext>
            </a:extLst>
          </p:cNvPr>
          <p:cNvSpPr txBox="1"/>
          <p:nvPr/>
        </p:nvSpPr>
        <p:spPr>
          <a:xfrm>
            <a:off x="470028" y="5816343"/>
            <a:ext cx="5754913" cy="646331"/>
          </a:xfrm>
          <a:prstGeom prst="rect">
            <a:avLst/>
          </a:prstGeom>
          <a:noFill/>
        </p:spPr>
        <p:txBody>
          <a:bodyPr wrap="square" rtlCol="0">
            <a:spAutoFit/>
          </a:bodyPr>
          <a:lstStyle/>
          <a:p>
            <a:pPr marL="342900" indent="-342900">
              <a:buAutoNum type="arabicPeriod"/>
            </a:pPr>
            <a:r>
              <a:rPr lang="en-US">
                <a:highlight>
                  <a:srgbClr val="FFFFFF"/>
                </a:highlight>
              </a:rPr>
              <a:t>What features drive learners to take a GED Ready? </a:t>
            </a:r>
          </a:p>
          <a:p>
            <a:pPr marL="342900" indent="-342900">
              <a:buAutoNum type="arabicPeriod"/>
            </a:pPr>
            <a:r>
              <a:rPr lang="en-US">
                <a:highlight>
                  <a:srgbClr val="FFFFFF"/>
                </a:highlight>
              </a:rPr>
              <a:t>Why are some Ready takers not taking a GED Test?</a:t>
            </a:r>
          </a:p>
        </p:txBody>
      </p:sp>
      <p:sp>
        <p:nvSpPr>
          <p:cNvPr id="17" name="TextBox 16">
            <a:extLst>
              <a:ext uri="{FF2B5EF4-FFF2-40B4-BE49-F238E27FC236}">
                <a16:creationId xmlns:a16="http://schemas.microsoft.com/office/drawing/2014/main" id="{DD396230-84E8-945C-41E7-298C765F64CF}"/>
              </a:ext>
            </a:extLst>
          </p:cNvPr>
          <p:cNvSpPr txBox="1"/>
          <p:nvPr/>
        </p:nvSpPr>
        <p:spPr>
          <a:xfrm>
            <a:off x="5024437" y="1798427"/>
            <a:ext cx="2143125" cy="369332"/>
          </a:xfrm>
          <a:prstGeom prst="rect">
            <a:avLst/>
          </a:prstGeom>
          <a:noFill/>
        </p:spPr>
        <p:txBody>
          <a:bodyPr wrap="square" rtlCol="0">
            <a:spAutoFit/>
          </a:bodyPr>
          <a:lstStyle/>
          <a:p>
            <a:pPr algn="ctr"/>
            <a:r>
              <a:rPr lang="en-US"/>
              <a:t>Has taken a Ready?</a:t>
            </a:r>
          </a:p>
        </p:txBody>
      </p:sp>
      <p:cxnSp>
        <p:nvCxnSpPr>
          <p:cNvPr id="22" name="Connector: Elbow 21">
            <a:extLst>
              <a:ext uri="{FF2B5EF4-FFF2-40B4-BE49-F238E27FC236}">
                <a16:creationId xmlns:a16="http://schemas.microsoft.com/office/drawing/2014/main" id="{370B5BC2-2680-2D6D-5720-3ECED6BE23C1}"/>
              </a:ext>
            </a:extLst>
          </p:cNvPr>
          <p:cNvCxnSpPr>
            <a:stCxn id="18" idx="2"/>
            <a:endCxn id="19" idx="0"/>
          </p:cNvCxnSpPr>
          <p:nvPr/>
        </p:nvCxnSpPr>
        <p:spPr>
          <a:xfrm rot="5400000">
            <a:off x="4947173" y="2144529"/>
            <a:ext cx="917027" cy="1372094"/>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24" name="Connector: Elbow 23">
            <a:extLst>
              <a:ext uri="{FF2B5EF4-FFF2-40B4-BE49-F238E27FC236}">
                <a16:creationId xmlns:a16="http://schemas.microsoft.com/office/drawing/2014/main" id="{75EB469B-37E2-9F58-A8F5-AB97F2B18123}"/>
              </a:ext>
            </a:extLst>
          </p:cNvPr>
          <p:cNvCxnSpPr>
            <a:stCxn id="18" idx="2"/>
            <a:endCxn id="20" idx="0"/>
          </p:cNvCxnSpPr>
          <p:nvPr/>
        </p:nvCxnSpPr>
        <p:spPr>
          <a:xfrm rot="16200000" flipH="1">
            <a:off x="6321154" y="2142641"/>
            <a:ext cx="917027" cy="1375869"/>
          </a:xfrm>
          <a:prstGeom prst="bentConnector3">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94F7F27C-F45A-8FBF-E76F-6F8BB6FC4CA2}"/>
              </a:ext>
            </a:extLst>
          </p:cNvPr>
          <p:cNvSpPr txBox="1"/>
          <p:nvPr/>
        </p:nvSpPr>
        <p:spPr>
          <a:xfrm>
            <a:off x="6351043" y="2534030"/>
            <a:ext cx="1103585" cy="338554"/>
          </a:xfrm>
          <a:prstGeom prst="rect">
            <a:avLst/>
          </a:prstGeom>
          <a:noFill/>
        </p:spPr>
        <p:txBody>
          <a:bodyPr wrap="square" rtlCol="0">
            <a:spAutoFit/>
          </a:bodyPr>
          <a:lstStyle/>
          <a:p>
            <a:pPr algn="ctr"/>
            <a:r>
              <a:rPr lang="en-US" sz="1600"/>
              <a:t>yes</a:t>
            </a:r>
          </a:p>
        </p:txBody>
      </p:sp>
      <p:sp>
        <p:nvSpPr>
          <p:cNvPr id="26" name="TextBox 25">
            <a:extLst>
              <a:ext uri="{FF2B5EF4-FFF2-40B4-BE49-F238E27FC236}">
                <a16:creationId xmlns:a16="http://schemas.microsoft.com/office/drawing/2014/main" id="{7880E9AE-2C6A-C12D-7D8B-D10081545B9D}"/>
              </a:ext>
            </a:extLst>
          </p:cNvPr>
          <p:cNvSpPr txBox="1"/>
          <p:nvPr/>
        </p:nvSpPr>
        <p:spPr>
          <a:xfrm>
            <a:off x="4747889" y="2534410"/>
            <a:ext cx="1103585" cy="338554"/>
          </a:xfrm>
          <a:prstGeom prst="rect">
            <a:avLst/>
          </a:prstGeom>
          <a:noFill/>
        </p:spPr>
        <p:txBody>
          <a:bodyPr wrap="square" rtlCol="0">
            <a:spAutoFit/>
          </a:bodyPr>
          <a:lstStyle/>
          <a:p>
            <a:pPr algn="ctr"/>
            <a:r>
              <a:rPr lang="en-US" sz="1600"/>
              <a:t>no</a:t>
            </a:r>
          </a:p>
        </p:txBody>
      </p:sp>
      <p:sp>
        <p:nvSpPr>
          <p:cNvPr id="27" name="TextBox 26">
            <a:extLst>
              <a:ext uri="{FF2B5EF4-FFF2-40B4-BE49-F238E27FC236}">
                <a16:creationId xmlns:a16="http://schemas.microsoft.com/office/drawing/2014/main" id="{AB099B62-10AB-9BCC-CAD8-264DFE316EF2}"/>
              </a:ext>
            </a:extLst>
          </p:cNvPr>
          <p:cNvSpPr txBox="1"/>
          <p:nvPr/>
        </p:nvSpPr>
        <p:spPr>
          <a:xfrm>
            <a:off x="449068" y="5290944"/>
            <a:ext cx="2647950" cy="646331"/>
          </a:xfrm>
          <a:prstGeom prst="rect">
            <a:avLst/>
          </a:prstGeom>
          <a:noFill/>
        </p:spPr>
        <p:txBody>
          <a:bodyPr wrap="square" rtlCol="0">
            <a:spAutoFit/>
          </a:bodyPr>
          <a:lstStyle/>
          <a:p>
            <a:r>
              <a:rPr lang="en-US" sz="3600" b="1">
                <a:solidFill>
                  <a:srgbClr val="38A3A5"/>
                </a:solidFill>
              </a:rPr>
              <a:t>Questions:</a:t>
            </a:r>
          </a:p>
        </p:txBody>
      </p:sp>
    </p:spTree>
    <p:extLst>
      <p:ext uri="{BB962C8B-B14F-4D97-AF65-F5344CB8AC3E}">
        <p14:creationId xmlns:p14="http://schemas.microsoft.com/office/powerpoint/2010/main" val="170605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9A0D9-9234-ACD4-6433-8D69BA82C3E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150AF5-9946-ACC0-4849-7DC1147EB5BF}"/>
              </a:ext>
            </a:extLst>
          </p:cNvPr>
          <p:cNvSpPr>
            <a:spLocks noGrp="1"/>
          </p:cNvSpPr>
          <p:nvPr>
            <p:ph type="sldNum" sz="quarter" idx="10"/>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22</a:t>
            </a:fld>
            <a:endParaRPr lang="en-US"/>
          </a:p>
        </p:txBody>
      </p:sp>
      <p:sp>
        <p:nvSpPr>
          <p:cNvPr id="8" name="Title 7">
            <a:extLst>
              <a:ext uri="{FF2B5EF4-FFF2-40B4-BE49-F238E27FC236}">
                <a16:creationId xmlns:a16="http://schemas.microsoft.com/office/drawing/2014/main" id="{F924B340-D8E7-BBC7-8306-1153A605324A}"/>
              </a:ext>
            </a:extLst>
          </p:cNvPr>
          <p:cNvSpPr>
            <a:spLocks noGrp="1"/>
          </p:cNvSpPr>
          <p:nvPr>
            <p:ph type="title"/>
          </p:nvPr>
        </p:nvSpPr>
        <p:spPr>
          <a:xfrm>
            <a:off x="301863" y="416922"/>
            <a:ext cx="11764014" cy="447409"/>
          </a:xfrm>
        </p:spPr>
        <p:txBody>
          <a:bodyPr vert="horz" lIns="0" tIns="0" rIns="0" bIns="0" rtlCol="0" anchor="b" anchorCtr="0">
            <a:normAutofit fontScale="90000"/>
          </a:bodyPr>
          <a:lstStyle/>
          <a:p>
            <a:r>
              <a:rPr lang="en-US" b="1" kern="1200" dirty="0">
                <a:latin typeface="Arial" panose="020B0604020202020204" pitchFamily="34" charset="0"/>
                <a:ea typeface="+mj-ea"/>
                <a:cs typeface="Arial" panose="020B0604020202020204" pitchFamily="34" charset="0"/>
              </a:rPr>
              <a:t>Simplified view of </a:t>
            </a:r>
            <a:r>
              <a:rPr lang="en-US" dirty="0"/>
              <a:t>activity levels based on Ready score</a:t>
            </a:r>
            <a:endParaRPr lang="en-US" b="1" kern="1200" dirty="0">
              <a:latin typeface="Arial" panose="020B0604020202020204" pitchFamily="34" charset="0"/>
              <a:ea typeface="+mj-ea"/>
              <a:cs typeface="Arial" panose="020B0604020202020204" pitchFamily="34" charset="0"/>
            </a:endParaRPr>
          </a:p>
        </p:txBody>
      </p:sp>
      <p:sp>
        <p:nvSpPr>
          <p:cNvPr id="17" name="Rectangle 16">
            <a:extLst>
              <a:ext uri="{FF2B5EF4-FFF2-40B4-BE49-F238E27FC236}">
                <a16:creationId xmlns:a16="http://schemas.microsoft.com/office/drawing/2014/main" id="{910D4B3A-3CEC-AACB-9AE9-7D3AD06A49B2}"/>
              </a:ext>
            </a:extLst>
          </p:cNvPr>
          <p:cNvSpPr/>
          <p:nvPr/>
        </p:nvSpPr>
        <p:spPr>
          <a:xfrm>
            <a:off x="4992415" y="1766230"/>
            <a:ext cx="1839311" cy="75674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7166C44-F801-BBDE-A884-40295CBC9E70}"/>
              </a:ext>
            </a:extLst>
          </p:cNvPr>
          <p:cNvSpPr/>
          <p:nvPr/>
        </p:nvSpPr>
        <p:spPr>
          <a:xfrm>
            <a:off x="6235265" y="3147658"/>
            <a:ext cx="1839311" cy="75674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AA3C3D-D54B-F740-5CD4-D12D28E55FFF}"/>
              </a:ext>
            </a:extLst>
          </p:cNvPr>
          <p:cNvSpPr/>
          <p:nvPr/>
        </p:nvSpPr>
        <p:spPr>
          <a:xfrm>
            <a:off x="3736427" y="3146881"/>
            <a:ext cx="1839311" cy="75674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506B40F-A785-70AB-57E2-81BA78001C0F}"/>
              </a:ext>
            </a:extLst>
          </p:cNvPr>
          <p:cNvSpPr/>
          <p:nvPr/>
        </p:nvSpPr>
        <p:spPr>
          <a:xfrm>
            <a:off x="2534962" y="4550962"/>
            <a:ext cx="1839311" cy="756745"/>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B129DA4-54C8-4026-E2FF-5A9C476D981B}"/>
              </a:ext>
            </a:extLst>
          </p:cNvPr>
          <p:cNvSpPr/>
          <p:nvPr/>
        </p:nvSpPr>
        <p:spPr>
          <a:xfrm>
            <a:off x="5034295" y="4551149"/>
            <a:ext cx="1839311" cy="75674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42CEC7D-2729-8EC8-E675-1C43827B453C}"/>
              </a:ext>
            </a:extLst>
          </p:cNvPr>
          <p:cNvSpPr txBox="1"/>
          <p:nvPr/>
        </p:nvSpPr>
        <p:spPr>
          <a:xfrm>
            <a:off x="4867850" y="1955781"/>
            <a:ext cx="2088439" cy="369332"/>
          </a:xfrm>
          <a:prstGeom prst="rect">
            <a:avLst/>
          </a:prstGeom>
          <a:noFill/>
        </p:spPr>
        <p:txBody>
          <a:bodyPr wrap="square" rtlCol="0">
            <a:spAutoFit/>
          </a:bodyPr>
          <a:lstStyle/>
          <a:p>
            <a:pPr algn="ctr"/>
            <a:r>
              <a:rPr lang="en-US" dirty="0"/>
              <a:t>Ready score &gt;= 145</a:t>
            </a:r>
          </a:p>
        </p:txBody>
      </p:sp>
      <p:sp>
        <p:nvSpPr>
          <p:cNvPr id="55" name="TextBox 54">
            <a:extLst>
              <a:ext uri="{FF2B5EF4-FFF2-40B4-BE49-F238E27FC236}">
                <a16:creationId xmlns:a16="http://schemas.microsoft.com/office/drawing/2014/main" id="{9F6D2A1B-AFF2-01AE-7FD4-10BDB3325631}"/>
              </a:ext>
            </a:extLst>
          </p:cNvPr>
          <p:cNvSpPr txBox="1"/>
          <p:nvPr/>
        </p:nvSpPr>
        <p:spPr>
          <a:xfrm>
            <a:off x="6182053" y="2531372"/>
            <a:ext cx="1103585" cy="338554"/>
          </a:xfrm>
          <a:prstGeom prst="rect">
            <a:avLst/>
          </a:prstGeom>
          <a:noFill/>
        </p:spPr>
        <p:txBody>
          <a:bodyPr wrap="square" rtlCol="0">
            <a:spAutoFit/>
          </a:bodyPr>
          <a:lstStyle/>
          <a:p>
            <a:pPr algn="ctr"/>
            <a:r>
              <a:rPr lang="en-US" sz="1600" dirty="0"/>
              <a:t>true</a:t>
            </a:r>
          </a:p>
        </p:txBody>
      </p:sp>
      <p:sp>
        <p:nvSpPr>
          <p:cNvPr id="56" name="TextBox 55">
            <a:extLst>
              <a:ext uri="{FF2B5EF4-FFF2-40B4-BE49-F238E27FC236}">
                <a16:creationId xmlns:a16="http://schemas.microsoft.com/office/drawing/2014/main" id="{BE67E734-C01D-7657-0638-DF9E7727CB64}"/>
              </a:ext>
            </a:extLst>
          </p:cNvPr>
          <p:cNvSpPr txBox="1"/>
          <p:nvPr/>
        </p:nvSpPr>
        <p:spPr>
          <a:xfrm>
            <a:off x="4569129" y="2523415"/>
            <a:ext cx="1103585" cy="338554"/>
          </a:xfrm>
          <a:prstGeom prst="rect">
            <a:avLst/>
          </a:prstGeom>
          <a:noFill/>
        </p:spPr>
        <p:txBody>
          <a:bodyPr wrap="square" rtlCol="0">
            <a:spAutoFit/>
          </a:bodyPr>
          <a:lstStyle/>
          <a:p>
            <a:pPr algn="ctr"/>
            <a:r>
              <a:rPr lang="en-US" sz="1600" dirty="0"/>
              <a:t>false</a:t>
            </a:r>
          </a:p>
        </p:txBody>
      </p:sp>
      <p:sp>
        <p:nvSpPr>
          <p:cNvPr id="58" name="TextBox 57">
            <a:extLst>
              <a:ext uri="{FF2B5EF4-FFF2-40B4-BE49-F238E27FC236}">
                <a16:creationId xmlns:a16="http://schemas.microsoft.com/office/drawing/2014/main" id="{FB40A2F5-443F-8E59-5C27-A4322D32EFF2}"/>
              </a:ext>
            </a:extLst>
          </p:cNvPr>
          <p:cNvSpPr txBox="1"/>
          <p:nvPr/>
        </p:nvSpPr>
        <p:spPr>
          <a:xfrm>
            <a:off x="3619009" y="3348825"/>
            <a:ext cx="2074149" cy="369332"/>
          </a:xfrm>
          <a:prstGeom prst="rect">
            <a:avLst/>
          </a:prstGeom>
          <a:noFill/>
        </p:spPr>
        <p:txBody>
          <a:bodyPr wrap="square" rtlCol="0">
            <a:spAutoFit/>
          </a:bodyPr>
          <a:lstStyle/>
          <a:p>
            <a:pPr algn="ctr"/>
            <a:r>
              <a:rPr lang="en-US" dirty="0"/>
              <a:t>Ready score &gt;= 135</a:t>
            </a:r>
          </a:p>
        </p:txBody>
      </p:sp>
      <p:sp>
        <p:nvSpPr>
          <p:cNvPr id="59" name="TextBox 58">
            <a:extLst>
              <a:ext uri="{FF2B5EF4-FFF2-40B4-BE49-F238E27FC236}">
                <a16:creationId xmlns:a16="http://schemas.microsoft.com/office/drawing/2014/main" id="{1339C500-3184-A435-FC3B-4B7F62F9534B}"/>
              </a:ext>
            </a:extLst>
          </p:cNvPr>
          <p:cNvSpPr txBox="1"/>
          <p:nvPr/>
        </p:nvSpPr>
        <p:spPr>
          <a:xfrm>
            <a:off x="6275344" y="3336569"/>
            <a:ext cx="1839307" cy="369332"/>
          </a:xfrm>
          <a:prstGeom prst="rect">
            <a:avLst/>
          </a:prstGeom>
          <a:noFill/>
        </p:spPr>
        <p:txBody>
          <a:bodyPr wrap="square" rtlCol="0">
            <a:spAutoFit/>
          </a:bodyPr>
          <a:lstStyle/>
          <a:p>
            <a:pPr algn="ctr"/>
            <a:r>
              <a:rPr lang="en-US" dirty="0"/>
              <a:t>80% stay active</a:t>
            </a:r>
          </a:p>
        </p:txBody>
      </p:sp>
      <p:cxnSp>
        <p:nvCxnSpPr>
          <p:cNvPr id="7" name="Connector: Elbow 6">
            <a:extLst>
              <a:ext uri="{FF2B5EF4-FFF2-40B4-BE49-F238E27FC236}">
                <a16:creationId xmlns:a16="http://schemas.microsoft.com/office/drawing/2014/main" id="{495F72EC-A498-0E15-CB05-5E5E643CE920}"/>
              </a:ext>
            </a:extLst>
          </p:cNvPr>
          <p:cNvCxnSpPr>
            <a:stCxn id="17" idx="2"/>
            <a:endCxn id="18" idx="0"/>
          </p:cNvCxnSpPr>
          <p:nvPr/>
        </p:nvCxnSpPr>
        <p:spPr>
          <a:xfrm rot="5400000">
            <a:off x="4972124" y="2206934"/>
            <a:ext cx="623906" cy="125598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DEEB92B9-F262-2862-1EFE-8037E2825962}"/>
              </a:ext>
            </a:extLst>
          </p:cNvPr>
          <p:cNvCxnSpPr>
            <a:stCxn id="17" idx="2"/>
            <a:endCxn id="19" idx="0"/>
          </p:cNvCxnSpPr>
          <p:nvPr/>
        </p:nvCxnSpPr>
        <p:spPr>
          <a:xfrm rot="16200000" flipH="1">
            <a:off x="6221155" y="2213891"/>
            <a:ext cx="624683" cy="124285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B9CA96C6-C15F-3F2C-FC84-8B608369BA2B}"/>
              </a:ext>
            </a:extLst>
          </p:cNvPr>
          <p:cNvCxnSpPr>
            <a:stCxn id="18" idx="2"/>
            <a:endCxn id="22" idx="0"/>
          </p:cNvCxnSpPr>
          <p:nvPr/>
        </p:nvCxnSpPr>
        <p:spPr>
          <a:xfrm rot="5400000">
            <a:off x="3731683" y="3626562"/>
            <a:ext cx="647336" cy="120146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2D1FBFF4-7B61-4716-8750-D7812177500B}"/>
              </a:ext>
            </a:extLst>
          </p:cNvPr>
          <p:cNvCxnSpPr>
            <a:stCxn id="18" idx="2"/>
            <a:endCxn id="23" idx="0"/>
          </p:cNvCxnSpPr>
          <p:nvPr/>
        </p:nvCxnSpPr>
        <p:spPr>
          <a:xfrm rot="16200000" flipH="1">
            <a:off x="4981256" y="3578453"/>
            <a:ext cx="647523" cy="129786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A8FC0A2-9EFF-7B72-9715-395049365B69}"/>
              </a:ext>
            </a:extLst>
          </p:cNvPr>
          <p:cNvSpPr txBox="1"/>
          <p:nvPr/>
        </p:nvSpPr>
        <p:spPr>
          <a:xfrm>
            <a:off x="3305007" y="3917243"/>
            <a:ext cx="1103585" cy="338554"/>
          </a:xfrm>
          <a:prstGeom prst="rect">
            <a:avLst/>
          </a:prstGeom>
          <a:noFill/>
        </p:spPr>
        <p:txBody>
          <a:bodyPr wrap="square" rtlCol="0">
            <a:spAutoFit/>
          </a:bodyPr>
          <a:lstStyle/>
          <a:p>
            <a:pPr algn="ctr"/>
            <a:r>
              <a:rPr lang="en-US" sz="1600" dirty="0"/>
              <a:t>false</a:t>
            </a:r>
          </a:p>
        </p:txBody>
      </p:sp>
      <p:sp>
        <p:nvSpPr>
          <p:cNvPr id="28" name="TextBox 27">
            <a:extLst>
              <a:ext uri="{FF2B5EF4-FFF2-40B4-BE49-F238E27FC236}">
                <a16:creationId xmlns:a16="http://schemas.microsoft.com/office/drawing/2014/main" id="{2E2491B2-A0FE-84AD-3412-93AA0A704E28}"/>
              </a:ext>
            </a:extLst>
          </p:cNvPr>
          <p:cNvSpPr txBox="1"/>
          <p:nvPr/>
        </p:nvSpPr>
        <p:spPr>
          <a:xfrm>
            <a:off x="4933634" y="3905344"/>
            <a:ext cx="1103585" cy="338554"/>
          </a:xfrm>
          <a:prstGeom prst="rect">
            <a:avLst/>
          </a:prstGeom>
          <a:noFill/>
        </p:spPr>
        <p:txBody>
          <a:bodyPr wrap="square" rtlCol="0">
            <a:spAutoFit/>
          </a:bodyPr>
          <a:lstStyle/>
          <a:p>
            <a:pPr algn="ctr"/>
            <a:r>
              <a:rPr lang="en-US" sz="1600" dirty="0"/>
              <a:t>true</a:t>
            </a:r>
          </a:p>
        </p:txBody>
      </p:sp>
      <p:sp>
        <p:nvSpPr>
          <p:cNvPr id="29" name="TextBox 28">
            <a:extLst>
              <a:ext uri="{FF2B5EF4-FFF2-40B4-BE49-F238E27FC236}">
                <a16:creationId xmlns:a16="http://schemas.microsoft.com/office/drawing/2014/main" id="{D33DC637-9116-BE9E-7091-449448610489}"/>
              </a:ext>
            </a:extLst>
          </p:cNvPr>
          <p:cNvSpPr txBox="1"/>
          <p:nvPr/>
        </p:nvSpPr>
        <p:spPr>
          <a:xfrm>
            <a:off x="5056384" y="4736617"/>
            <a:ext cx="1839307" cy="369332"/>
          </a:xfrm>
          <a:prstGeom prst="rect">
            <a:avLst/>
          </a:prstGeom>
          <a:noFill/>
        </p:spPr>
        <p:txBody>
          <a:bodyPr wrap="square" rtlCol="0">
            <a:spAutoFit/>
          </a:bodyPr>
          <a:lstStyle/>
          <a:p>
            <a:pPr algn="ctr"/>
            <a:r>
              <a:rPr lang="en-US" dirty="0"/>
              <a:t>70% stay active</a:t>
            </a:r>
          </a:p>
        </p:txBody>
      </p:sp>
      <p:sp>
        <p:nvSpPr>
          <p:cNvPr id="30" name="TextBox 29">
            <a:extLst>
              <a:ext uri="{FF2B5EF4-FFF2-40B4-BE49-F238E27FC236}">
                <a16:creationId xmlns:a16="http://schemas.microsoft.com/office/drawing/2014/main" id="{F9A65466-4B6D-8C47-87CF-37907B879336}"/>
              </a:ext>
            </a:extLst>
          </p:cNvPr>
          <p:cNvSpPr txBox="1"/>
          <p:nvPr/>
        </p:nvSpPr>
        <p:spPr>
          <a:xfrm>
            <a:off x="2557055" y="4753710"/>
            <a:ext cx="1839307" cy="369332"/>
          </a:xfrm>
          <a:prstGeom prst="rect">
            <a:avLst/>
          </a:prstGeom>
          <a:noFill/>
        </p:spPr>
        <p:txBody>
          <a:bodyPr wrap="square" rtlCol="0">
            <a:spAutoFit/>
          </a:bodyPr>
          <a:lstStyle/>
          <a:p>
            <a:pPr algn="ctr"/>
            <a:r>
              <a:rPr lang="en-US" dirty="0"/>
              <a:t>50% stay active</a:t>
            </a:r>
          </a:p>
        </p:txBody>
      </p:sp>
    </p:spTree>
    <p:extLst>
      <p:ext uri="{BB962C8B-B14F-4D97-AF65-F5344CB8AC3E}">
        <p14:creationId xmlns:p14="http://schemas.microsoft.com/office/powerpoint/2010/main" val="171688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BBCF2-9A38-0B0D-BD6C-03B0FF652BC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2AB964-7881-32E8-2DAE-D3B43E0A849D}"/>
              </a:ext>
            </a:extLst>
          </p:cNvPr>
          <p:cNvSpPr>
            <a:spLocks noGrp="1"/>
          </p:cNvSpPr>
          <p:nvPr>
            <p:ph type="sldNum" sz="quarter" idx="10"/>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23</a:t>
            </a:fld>
            <a:endParaRPr lang="en-US"/>
          </a:p>
        </p:txBody>
      </p:sp>
      <p:sp>
        <p:nvSpPr>
          <p:cNvPr id="8" name="Title 7">
            <a:extLst>
              <a:ext uri="{FF2B5EF4-FFF2-40B4-BE49-F238E27FC236}">
                <a16:creationId xmlns:a16="http://schemas.microsoft.com/office/drawing/2014/main" id="{4DA7F332-A292-59DC-D67F-3BDE3B28A0A5}"/>
              </a:ext>
            </a:extLst>
          </p:cNvPr>
          <p:cNvSpPr>
            <a:spLocks noGrp="1"/>
          </p:cNvSpPr>
          <p:nvPr>
            <p:ph type="title"/>
          </p:nvPr>
        </p:nvSpPr>
        <p:spPr>
          <a:xfrm>
            <a:off x="401443" y="404085"/>
            <a:ext cx="11764014" cy="447409"/>
          </a:xfrm>
        </p:spPr>
        <p:txBody>
          <a:bodyPr vert="horz" lIns="0" tIns="0" rIns="0" bIns="0" rtlCol="0" anchor="b" anchorCtr="0">
            <a:normAutofit fontScale="90000"/>
          </a:bodyPr>
          <a:lstStyle/>
          <a:p>
            <a:r>
              <a:rPr lang="en-US" b="1" kern="1200" dirty="0">
                <a:latin typeface="Arial"/>
                <a:cs typeface="Arial"/>
              </a:rPr>
              <a:t>Roadmap for </a:t>
            </a:r>
            <a:r>
              <a:rPr lang="en-US" dirty="0">
                <a:latin typeface="Arial"/>
                <a:cs typeface="Arial"/>
              </a:rPr>
              <a:t>GED Ready</a:t>
            </a:r>
            <a:endParaRPr lang="en-US" b="1" kern="1200" dirty="0">
              <a:latin typeface="Arial" panose="020B0604020202020204" pitchFamily="34" charset="0"/>
              <a:ea typeface="+mj-ea"/>
              <a:cs typeface="Arial" panose="020B0604020202020204" pitchFamily="34" charset="0"/>
            </a:endParaRPr>
          </a:p>
        </p:txBody>
      </p:sp>
      <p:pic>
        <p:nvPicPr>
          <p:cNvPr id="41" name="Picture 40" descr="A person holding a sign&#10;&#10;AI-generated content may be incorrect.">
            <a:extLst>
              <a:ext uri="{FF2B5EF4-FFF2-40B4-BE49-F238E27FC236}">
                <a16:creationId xmlns:a16="http://schemas.microsoft.com/office/drawing/2014/main" id="{1650D081-EE8B-0B63-1A71-9B2F7D1BCD1D}"/>
              </a:ext>
            </a:extLst>
          </p:cNvPr>
          <p:cNvPicPr>
            <a:picLocks noChangeAspect="1"/>
          </p:cNvPicPr>
          <p:nvPr/>
        </p:nvPicPr>
        <p:blipFill>
          <a:blip r:embed="rId3"/>
          <a:stretch>
            <a:fillRect/>
          </a:stretch>
        </p:blipFill>
        <p:spPr>
          <a:xfrm>
            <a:off x="10585907" y="404791"/>
            <a:ext cx="1386437" cy="1418951"/>
          </a:xfrm>
          <a:prstGeom prst="rect">
            <a:avLst/>
          </a:prstGeom>
        </p:spPr>
      </p:pic>
      <p:sp>
        <p:nvSpPr>
          <p:cNvPr id="34" name="Rectangle 33">
            <a:extLst>
              <a:ext uri="{FF2B5EF4-FFF2-40B4-BE49-F238E27FC236}">
                <a16:creationId xmlns:a16="http://schemas.microsoft.com/office/drawing/2014/main" id="{6A90F3A9-B1EE-3670-CF09-CCACCA7F0DC9}"/>
              </a:ext>
            </a:extLst>
          </p:cNvPr>
          <p:cNvSpPr/>
          <p:nvPr/>
        </p:nvSpPr>
        <p:spPr>
          <a:xfrm>
            <a:off x="7101342" y="3896331"/>
            <a:ext cx="2172965" cy="340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Scored Essay?</a:t>
            </a:r>
            <a:endParaRPr lang="en-US" dirty="0"/>
          </a:p>
        </p:txBody>
      </p:sp>
      <p:sp>
        <p:nvSpPr>
          <p:cNvPr id="4" name="TextBox 3">
            <a:extLst>
              <a:ext uri="{FF2B5EF4-FFF2-40B4-BE49-F238E27FC236}">
                <a16:creationId xmlns:a16="http://schemas.microsoft.com/office/drawing/2014/main" id="{52703B9F-D49B-C77C-1A16-E5AF2C861D92}"/>
              </a:ext>
            </a:extLst>
          </p:cNvPr>
          <p:cNvSpPr txBox="1"/>
          <p:nvPr/>
        </p:nvSpPr>
        <p:spPr>
          <a:xfrm>
            <a:off x="401443" y="1192520"/>
            <a:ext cx="1105583" cy="369332"/>
          </a:xfrm>
          <a:custGeom>
            <a:avLst/>
            <a:gdLst>
              <a:gd name="connsiteX0" fmla="*/ 0 w 1105583"/>
              <a:gd name="connsiteY0" fmla="*/ 0 h 369332"/>
              <a:gd name="connsiteX1" fmla="*/ 574903 w 1105583"/>
              <a:gd name="connsiteY1" fmla="*/ 0 h 369332"/>
              <a:gd name="connsiteX2" fmla="*/ 1105583 w 1105583"/>
              <a:gd name="connsiteY2" fmla="*/ 0 h 369332"/>
              <a:gd name="connsiteX3" fmla="*/ 1105583 w 1105583"/>
              <a:gd name="connsiteY3" fmla="*/ 369332 h 369332"/>
              <a:gd name="connsiteX4" fmla="*/ 563847 w 1105583"/>
              <a:gd name="connsiteY4" fmla="*/ 369332 h 369332"/>
              <a:gd name="connsiteX5" fmla="*/ 0 w 1105583"/>
              <a:gd name="connsiteY5" fmla="*/ 369332 h 369332"/>
              <a:gd name="connsiteX6" fmla="*/ 0 w 1105583"/>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583" h="369332" fill="none" extrusionOk="0">
                <a:moveTo>
                  <a:pt x="0" y="0"/>
                </a:moveTo>
                <a:cubicBezTo>
                  <a:pt x="217344" y="28372"/>
                  <a:pt x="444106" y="4985"/>
                  <a:pt x="574903" y="0"/>
                </a:cubicBezTo>
                <a:cubicBezTo>
                  <a:pt x="705700" y="-4985"/>
                  <a:pt x="947920" y="9273"/>
                  <a:pt x="1105583" y="0"/>
                </a:cubicBezTo>
                <a:cubicBezTo>
                  <a:pt x="1103420" y="150881"/>
                  <a:pt x="1113910" y="222968"/>
                  <a:pt x="1105583" y="369332"/>
                </a:cubicBezTo>
                <a:cubicBezTo>
                  <a:pt x="993758" y="374772"/>
                  <a:pt x="771861" y="357211"/>
                  <a:pt x="563847" y="369332"/>
                </a:cubicBezTo>
                <a:cubicBezTo>
                  <a:pt x="355833" y="381453"/>
                  <a:pt x="141732" y="389033"/>
                  <a:pt x="0" y="369332"/>
                </a:cubicBezTo>
                <a:cubicBezTo>
                  <a:pt x="-5373" y="235268"/>
                  <a:pt x="1817" y="129660"/>
                  <a:pt x="0" y="0"/>
                </a:cubicBezTo>
                <a:close/>
              </a:path>
              <a:path w="1105583" h="369332" stroke="0" extrusionOk="0">
                <a:moveTo>
                  <a:pt x="0" y="0"/>
                </a:moveTo>
                <a:cubicBezTo>
                  <a:pt x="177134" y="11167"/>
                  <a:pt x="387317" y="-11561"/>
                  <a:pt x="541736" y="0"/>
                </a:cubicBezTo>
                <a:cubicBezTo>
                  <a:pt x="696155" y="11561"/>
                  <a:pt x="934400" y="25803"/>
                  <a:pt x="1105583" y="0"/>
                </a:cubicBezTo>
                <a:cubicBezTo>
                  <a:pt x="1100306" y="78977"/>
                  <a:pt x="1108399" y="271296"/>
                  <a:pt x="1105583" y="369332"/>
                </a:cubicBezTo>
                <a:cubicBezTo>
                  <a:pt x="852335" y="356103"/>
                  <a:pt x="708228" y="348011"/>
                  <a:pt x="552792" y="369332"/>
                </a:cubicBezTo>
                <a:cubicBezTo>
                  <a:pt x="397356" y="390653"/>
                  <a:pt x="270011" y="381566"/>
                  <a:pt x="0" y="369332"/>
                </a:cubicBezTo>
                <a:cubicBezTo>
                  <a:pt x="-2324" y="217080"/>
                  <a:pt x="-5834" y="88445"/>
                  <a:pt x="0" y="0"/>
                </a:cubicBezTo>
                <a:close/>
              </a:path>
            </a:pathLst>
          </a:custGeom>
          <a:ln>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ln>
                  <a:solidFill>
                    <a:schemeClr val="accent6"/>
                  </a:solidFill>
                </a:ln>
                <a:solidFill>
                  <a:schemeClr val="accent6"/>
                </a:solidFill>
              </a:rPr>
              <a:t>Now</a:t>
            </a:r>
          </a:p>
        </p:txBody>
      </p:sp>
      <p:sp>
        <p:nvSpPr>
          <p:cNvPr id="6" name="TextBox 5">
            <a:extLst>
              <a:ext uri="{FF2B5EF4-FFF2-40B4-BE49-F238E27FC236}">
                <a16:creationId xmlns:a16="http://schemas.microsoft.com/office/drawing/2014/main" id="{8F8DF249-B2D0-5FDB-7A2B-07DFD3D88848}"/>
              </a:ext>
            </a:extLst>
          </p:cNvPr>
          <p:cNvSpPr txBox="1"/>
          <p:nvPr/>
        </p:nvSpPr>
        <p:spPr>
          <a:xfrm>
            <a:off x="3601843" y="1192520"/>
            <a:ext cx="1105583" cy="369332"/>
          </a:xfrm>
          <a:custGeom>
            <a:avLst/>
            <a:gdLst>
              <a:gd name="connsiteX0" fmla="*/ 0 w 1105583"/>
              <a:gd name="connsiteY0" fmla="*/ 0 h 369332"/>
              <a:gd name="connsiteX1" fmla="*/ 574903 w 1105583"/>
              <a:gd name="connsiteY1" fmla="*/ 0 h 369332"/>
              <a:gd name="connsiteX2" fmla="*/ 1105583 w 1105583"/>
              <a:gd name="connsiteY2" fmla="*/ 0 h 369332"/>
              <a:gd name="connsiteX3" fmla="*/ 1105583 w 1105583"/>
              <a:gd name="connsiteY3" fmla="*/ 369332 h 369332"/>
              <a:gd name="connsiteX4" fmla="*/ 563847 w 1105583"/>
              <a:gd name="connsiteY4" fmla="*/ 369332 h 369332"/>
              <a:gd name="connsiteX5" fmla="*/ 0 w 1105583"/>
              <a:gd name="connsiteY5" fmla="*/ 369332 h 369332"/>
              <a:gd name="connsiteX6" fmla="*/ 0 w 1105583"/>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583" h="369332" fill="none" extrusionOk="0">
                <a:moveTo>
                  <a:pt x="0" y="0"/>
                </a:moveTo>
                <a:cubicBezTo>
                  <a:pt x="217344" y="28372"/>
                  <a:pt x="444106" y="4985"/>
                  <a:pt x="574903" y="0"/>
                </a:cubicBezTo>
                <a:cubicBezTo>
                  <a:pt x="705700" y="-4985"/>
                  <a:pt x="947920" y="9273"/>
                  <a:pt x="1105583" y="0"/>
                </a:cubicBezTo>
                <a:cubicBezTo>
                  <a:pt x="1103420" y="150881"/>
                  <a:pt x="1113910" y="222968"/>
                  <a:pt x="1105583" y="369332"/>
                </a:cubicBezTo>
                <a:cubicBezTo>
                  <a:pt x="993758" y="374772"/>
                  <a:pt x="771861" y="357211"/>
                  <a:pt x="563847" y="369332"/>
                </a:cubicBezTo>
                <a:cubicBezTo>
                  <a:pt x="355833" y="381453"/>
                  <a:pt x="141732" y="389033"/>
                  <a:pt x="0" y="369332"/>
                </a:cubicBezTo>
                <a:cubicBezTo>
                  <a:pt x="-5373" y="235268"/>
                  <a:pt x="1817" y="129660"/>
                  <a:pt x="0" y="0"/>
                </a:cubicBezTo>
                <a:close/>
              </a:path>
              <a:path w="1105583" h="369332" stroke="0" extrusionOk="0">
                <a:moveTo>
                  <a:pt x="0" y="0"/>
                </a:moveTo>
                <a:cubicBezTo>
                  <a:pt x="177134" y="11167"/>
                  <a:pt x="387317" y="-11561"/>
                  <a:pt x="541736" y="0"/>
                </a:cubicBezTo>
                <a:cubicBezTo>
                  <a:pt x="696155" y="11561"/>
                  <a:pt x="934400" y="25803"/>
                  <a:pt x="1105583" y="0"/>
                </a:cubicBezTo>
                <a:cubicBezTo>
                  <a:pt x="1100306" y="78977"/>
                  <a:pt x="1108399" y="271296"/>
                  <a:pt x="1105583" y="369332"/>
                </a:cubicBezTo>
                <a:cubicBezTo>
                  <a:pt x="852335" y="356103"/>
                  <a:pt x="708228" y="348011"/>
                  <a:pt x="552792" y="369332"/>
                </a:cubicBezTo>
                <a:cubicBezTo>
                  <a:pt x="397356" y="390653"/>
                  <a:pt x="270011" y="381566"/>
                  <a:pt x="0" y="369332"/>
                </a:cubicBezTo>
                <a:cubicBezTo>
                  <a:pt x="-2324" y="217080"/>
                  <a:pt x="-5834" y="88445"/>
                  <a:pt x="0" y="0"/>
                </a:cubicBezTo>
                <a:close/>
              </a:path>
            </a:pathLst>
          </a:custGeom>
          <a:ln>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ln>
                  <a:solidFill>
                    <a:schemeClr val="accent6"/>
                  </a:solidFill>
                </a:ln>
                <a:solidFill>
                  <a:schemeClr val="accent6"/>
                </a:solidFill>
              </a:rPr>
              <a:t>Next</a:t>
            </a:r>
          </a:p>
        </p:txBody>
      </p:sp>
      <p:sp>
        <p:nvSpPr>
          <p:cNvPr id="7" name="TextBox 6">
            <a:extLst>
              <a:ext uri="{FF2B5EF4-FFF2-40B4-BE49-F238E27FC236}">
                <a16:creationId xmlns:a16="http://schemas.microsoft.com/office/drawing/2014/main" id="{861A36A5-F263-C2C8-4CF6-98691BC4DDAB}"/>
              </a:ext>
            </a:extLst>
          </p:cNvPr>
          <p:cNvSpPr txBox="1"/>
          <p:nvPr/>
        </p:nvSpPr>
        <p:spPr>
          <a:xfrm>
            <a:off x="6802243" y="1192520"/>
            <a:ext cx="1105583" cy="369332"/>
          </a:xfrm>
          <a:custGeom>
            <a:avLst/>
            <a:gdLst>
              <a:gd name="connsiteX0" fmla="*/ 0 w 1105583"/>
              <a:gd name="connsiteY0" fmla="*/ 0 h 369332"/>
              <a:gd name="connsiteX1" fmla="*/ 574903 w 1105583"/>
              <a:gd name="connsiteY1" fmla="*/ 0 h 369332"/>
              <a:gd name="connsiteX2" fmla="*/ 1105583 w 1105583"/>
              <a:gd name="connsiteY2" fmla="*/ 0 h 369332"/>
              <a:gd name="connsiteX3" fmla="*/ 1105583 w 1105583"/>
              <a:gd name="connsiteY3" fmla="*/ 369332 h 369332"/>
              <a:gd name="connsiteX4" fmla="*/ 563847 w 1105583"/>
              <a:gd name="connsiteY4" fmla="*/ 369332 h 369332"/>
              <a:gd name="connsiteX5" fmla="*/ 0 w 1105583"/>
              <a:gd name="connsiteY5" fmla="*/ 369332 h 369332"/>
              <a:gd name="connsiteX6" fmla="*/ 0 w 1105583"/>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583" h="369332" fill="none" extrusionOk="0">
                <a:moveTo>
                  <a:pt x="0" y="0"/>
                </a:moveTo>
                <a:cubicBezTo>
                  <a:pt x="217344" y="28372"/>
                  <a:pt x="444106" y="4985"/>
                  <a:pt x="574903" y="0"/>
                </a:cubicBezTo>
                <a:cubicBezTo>
                  <a:pt x="705700" y="-4985"/>
                  <a:pt x="947920" y="9273"/>
                  <a:pt x="1105583" y="0"/>
                </a:cubicBezTo>
                <a:cubicBezTo>
                  <a:pt x="1103420" y="150881"/>
                  <a:pt x="1113910" y="222968"/>
                  <a:pt x="1105583" y="369332"/>
                </a:cubicBezTo>
                <a:cubicBezTo>
                  <a:pt x="993758" y="374772"/>
                  <a:pt x="771861" y="357211"/>
                  <a:pt x="563847" y="369332"/>
                </a:cubicBezTo>
                <a:cubicBezTo>
                  <a:pt x="355833" y="381453"/>
                  <a:pt x="141732" y="389033"/>
                  <a:pt x="0" y="369332"/>
                </a:cubicBezTo>
                <a:cubicBezTo>
                  <a:pt x="-5373" y="235268"/>
                  <a:pt x="1817" y="129660"/>
                  <a:pt x="0" y="0"/>
                </a:cubicBezTo>
                <a:close/>
              </a:path>
              <a:path w="1105583" h="369332" stroke="0" extrusionOk="0">
                <a:moveTo>
                  <a:pt x="0" y="0"/>
                </a:moveTo>
                <a:cubicBezTo>
                  <a:pt x="177134" y="11167"/>
                  <a:pt x="387317" y="-11561"/>
                  <a:pt x="541736" y="0"/>
                </a:cubicBezTo>
                <a:cubicBezTo>
                  <a:pt x="696155" y="11561"/>
                  <a:pt x="934400" y="25803"/>
                  <a:pt x="1105583" y="0"/>
                </a:cubicBezTo>
                <a:cubicBezTo>
                  <a:pt x="1100306" y="78977"/>
                  <a:pt x="1108399" y="271296"/>
                  <a:pt x="1105583" y="369332"/>
                </a:cubicBezTo>
                <a:cubicBezTo>
                  <a:pt x="852335" y="356103"/>
                  <a:pt x="708228" y="348011"/>
                  <a:pt x="552792" y="369332"/>
                </a:cubicBezTo>
                <a:cubicBezTo>
                  <a:pt x="397356" y="390653"/>
                  <a:pt x="270011" y="381566"/>
                  <a:pt x="0" y="369332"/>
                </a:cubicBezTo>
                <a:cubicBezTo>
                  <a:pt x="-2324" y="217080"/>
                  <a:pt x="-5834" y="88445"/>
                  <a:pt x="0" y="0"/>
                </a:cubicBezTo>
                <a:close/>
              </a:path>
            </a:pathLst>
          </a:custGeom>
          <a:ln>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ln>
                  <a:solidFill>
                    <a:schemeClr val="accent6"/>
                  </a:solidFill>
                </a:ln>
                <a:solidFill>
                  <a:schemeClr val="accent6"/>
                </a:solidFill>
              </a:rPr>
              <a:t>Later</a:t>
            </a:r>
          </a:p>
        </p:txBody>
      </p:sp>
      <p:pic>
        <p:nvPicPr>
          <p:cNvPr id="33" name="Picture 32" descr="A screenshot of a test&#10;&#10;AI-generated content may be incorrect.">
            <a:extLst>
              <a:ext uri="{FF2B5EF4-FFF2-40B4-BE49-F238E27FC236}">
                <a16:creationId xmlns:a16="http://schemas.microsoft.com/office/drawing/2014/main" id="{7CECC636-75D7-2D94-876A-CF363C9B9335}"/>
              </a:ext>
            </a:extLst>
          </p:cNvPr>
          <p:cNvPicPr>
            <a:picLocks noChangeAspect="1"/>
          </p:cNvPicPr>
          <p:nvPr/>
        </p:nvPicPr>
        <p:blipFill>
          <a:blip r:embed="rId4"/>
          <a:stretch>
            <a:fillRect/>
          </a:stretch>
        </p:blipFill>
        <p:spPr>
          <a:xfrm>
            <a:off x="7128783" y="1799742"/>
            <a:ext cx="2118081" cy="2096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1D071003-D83A-33B0-5378-61619FAA224C}"/>
              </a:ext>
            </a:extLst>
          </p:cNvPr>
          <p:cNvSpPr txBox="1"/>
          <p:nvPr/>
        </p:nvSpPr>
        <p:spPr>
          <a:xfrm>
            <a:off x="735396" y="1561852"/>
            <a:ext cx="1736373" cy="923330"/>
          </a:xfrm>
          <a:prstGeom prst="rect">
            <a:avLst/>
          </a:prstGeom>
          <a:noFill/>
        </p:spPr>
        <p:txBody>
          <a:bodyPr wrap="none" rtlCol="0">
            <a:spAutoFit/>
          </a:bodyPr>
          <a:lstStyle/>
          <a:p>
            <a:pPr marL="285750" indent="-285750">
              <a:buFont typeface="Arial" panose="020B0604020202020204" pitchFamily="34" charset="0"/>
              <a:buChar char="•"/>
            </a:pPr>
            <a:r>
              <a:rPr lang="en-US" dirty="0"/>
              <a:t>Research</a:t>
            </a:r>
          </a:p>
          <a:p>
            <a:pPr marL="285750" indent="-285750">
              <a:buFont typeface="Arial" panose="020B0604020202020204" pitchFamily="34" charset="0"/>
              <a:buChar char="•"/>
            </a:pPr>
            <a:r>
              <a:rPr lang="en-US" dirty="0"/>
              <a:t>Best Practice</a:t>
            </a:r>
          </a:p>
          <a:p>
            <a:pPr marL="285750" indent="-285750">
              <a:buFont typeface="Arial" panose="020B0604020202020204" pitchFamily="34" charset="0"/>
              <a:buChar char="•"/>
            </a:pPr>
            <a:r>
              <a:rPr lang="en-US" dirty="0"/>
              <a:t>Focus Groups</a:t>
            </a:r>
          </a:p>
        </p:txBody>
      </p:sp>
      <p:pic>
        <p:nvPicPr>
          <p:cNvPr id="11" name="Picture 10" descr="A person wearing a graduation cap&#10;&#10;AI-generated content may be incorrect.">
            <a:extLst>
              <a:ext uri="{FF2B5EF4-FFF2-40B4-BE49-F238E27FC236}">
                <a16:creationId xmlns:a16="http://schemas.microsoft.com/office/drawing/2014/main" id="{98563B97-C42E-285B-13D6-E55C3C810536}"/>
              </a:ext>
            </a:extLst>
          </p:cNvPr>
          <p:cNvPicPr>
            <a:picLocks noChangeAspect="1"/>
          </p:cNvPicPr>
          <p:nvPr/>
        </p:nvPicPr>
        <p:blipFill>
          <a:blip r:embed="rId5"/>
          <a:stretch>
            <a:fillRect/>
          </a:stretch>
        </p:blipFill>
        <p:spPr>
          <a:xfrm>
            <a:off x="3929919" y="4234213"/>
            <a:ext cx="2255678" cy="1692817"/>
          </a:xfrm>
          <a:prstGeom prst="rect">
            <a:avLst/>
          </a:prstGeom>
        </p:spPr>
      </p:pic>
      <p:pic>
        <p:nvPicPr>
          <p:cNvPr id="13" name="Picture 12">
            <a:extLst>
              <a:ext uri="{FF2B5EF4-FFF2-40B4-BE49-F238E27FC236}">
                <a16:creationId xmlns:a16="http://schemas.microsoft.com/office/drawing/2014/main" id="{03818B3D-20A9-3C5D-4314-705401015ADF}"/>
              </a:ext>
            </a:extLst>
          </p:cNvPr>
          <p:cNvPicPr>
            <a:picLocks noChangeAspect="1"/>
          </p:cNvPicPr>
          <p:nvPr/>
        </p:nvPicPr>
        <p:blipFill>
          <a:blip r:embed="rId6"/>
          <a:stretch>
            <a:fillRect/>
          </a:stretch>
        </p:blipFill>
        <p:spPr>
          <a:xfrm>
            <a:off x="3929919" y="1660883"/>
            <a:ext cx="2255678" cy="2235448"/>
          </a:xfrm>
          <a:prstGeom prst="rect">
            <a:avLst/>
          </a:prstGeom>
        </p:spPr>
      </p:pic>
      <p:sp>
        <p:nvSpPr>
          <p:cNvPr id="14" name="Rectangle 13">
            <a:extLst>
              <a:ext uri="{FF2B5EF4-FFF2-40B4-BE49-F238E27FC236}">
                <a16:creationId xmlns:a16="http://schemas.microsoft.com/office/drawing/2014/main" id="{854AE2A7-7BFC-84EE-2548-E4FDB843C38F}"/>
              </a:ext>
            </a:extLst>
          </p:cNvPr>
          <p:cNvSpPr/>
          <p:nvPr/>
        </p:nvSpPr>
        <p:spPr>
          <a:xfrm>
            <a:off x="3971275" y="3893273"/>
            <a:ext cx="2172965" cy="340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Card Format?</a:t>
            </a:r>
            <a:endParaRPr lang="en-US" dirty="0"/>
          </a:p>
        </p:txBody>
      </p:sp>
      <p:sp>
        <p:nvSpPr>
          <p:cNvPr id="16" name="Rectangle 15">
            <a:extLst>
              <a:ext uri="{FF2B5EF4-FFF2-40B4-BE49-F238E27FC236}">
                <a16:creationId xmlns:a16="http://schemas.microsoft.com/office/drawing/2014/main" id="{8CBEC9EC-6D74-6DCB-7130-D8AE1B5BE13B}"/>
              </a:ext>
            </a:extLst>
          </p:cNvPr>
          <p:cNvSpPr/>
          <p:nvPr/>
        </p:nvSpPr>
        <p:spPr>
          <a:xfrm>
            <a:off x="3971275" y="5923972"/>
            <a:ext cx="2172965" cy="340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Color Testing?</a:t>
            </a:r>
            <a:endParaRPr lang="en-US" dirty="0"/>
          </a:p>
        </p:txBody>
      </p:sp>
      <p:sp>
        <p:nvSpPr>
          <p:cNvPr id="17" name="Rectangle 16">
            <a:extLst>
              <a:ext uri="{FF2B5EF4-FFF2-40B4-BE49-F238E27FC236}">
                <a16:creationId xmlns:a16="http://schemas.microsoft.com/office/drawing/2014/main" id="{DEE1927A-AC78-4EBA-863A-58CE7E284E36}"/>
              </a:ext>
            </a:extLst>
          </p:cNvPr>
          <p:cNvSpPr/>
          <p:nvPr/>
        </p:nvSpPr>
        <p:spPr>
          <a:xfrm>
            <a:off x="7130047" y="4674109"/>
            <a:ext cx="2172965" cy="340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Tablet support?</a:t>
            </a:r>
            <a:endParaRPr lang="en-US" dirty="0"/>
          </a:p>
        </p:txBody>
      </p:sp>
    </p:spTree>
    <p:extLst>
      <p:ext uri="{BB962C8B-B14F-4D97-AF65-F5344CB8AC3E}">
        <p14:creationId xmlns:p14="http://schemas.microsoft.com/office/powerpoint/2010/main" val="560888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FCC7D-9B0E-3FF9-9F8B-72DB49A00E4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4A81F6-B94D-FB2C-6FBF-47F3060CA402}"/>
              </a:ext>
            </a:extLst>
          </p:cNvPr>
          <p:cNvSpPr>
            <a:spLocks noGrp="1"/>
          </p:cNvSpPr>
          <p:nvPr>
            <p:ph type="sldNum" sz="quarter" idx="10"/>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24</a:t>
            </a:fld>
            <a:endParaRPr lang="en-US"/>
          </a:p>
        </p:txBody>
      </p:sp>
      <p:sp>
        <p:nvSpPr>
          <p:cNvPr id="8" name="Title 7">
            <a:extLst>
              <a:ext uri="{FF2B5EF4-FFF2-40B4-BE49-F238E27FC236}">
                <a16:creationId xmlns:a16="http://schemas.microsoft.com/office/drawing/2014/main" id="{7A8A61BC-62C6-B105-64C4-27DCDEFFB817}"/>
              </a:ext>
            </a:extLst>
          </p:cNvPr>
          <p:cNvSpPr>
            <a:spLocks noGrp="1"/>
          </p:cNvSpPr>
          <p:nvPr>
            <p:ph type="title"/>
          </p:nvPr>
        </p:nvSpPr>
        <p:spPr>
          <a:xfrm>
            <a:off x="301863" y="416922"/>
            <a:ext cx="11764014" cy="447409"/>
          </a:xfrm>
        </p:spPr>
        <p:txBody>
          <a:bodyPr vert="horz" lIns="0" tIns="0" rIns="0" bIns="0" rtlCol="0" anchor="b" anchorCtr="0">
            <a:normAutofit fontScale="90000"/>
          </a:bodyPr>
          <a:lstStyle/>
          <a:p>
            <a:r>
              <a:rPr lang="en-US" b="1" kern="1200">
                <a:latin typeface="Arial" panose="020B0604020202020204" pitchFamily="34" charset="0"/>
                <a:ea typeface="+mj-ea"/>
                <a:cs typeface="Arial" panose="020B0604020202020204" pitchFamily="34" charset="0"/>
              </a:rPr>
              <a:t>Roadmap for Study Page Redesign</a:t>
            </a:r>
          </a:p>
        </p:txBody>
      </p:sp>
      <p:pic>
        <p:nvPicPr>
          <p:cNvPr id="3" name="Picture 2">
            <a:extLst>
              <a:ext uri="{FF2B5EF4-FFF2-40B4-BE49-F238E27FC236}">
                <a16:creationId xmlns:a16="http://schemas.microsoft.com/office/drawing/2014/main" id="{7FF08230-5A29-3107-3730-8E7A3CAC6F2A}"/>
              </a:ext>
            </a:extLst>
          </p:cNvPr>
          <p:cNvPicPr>
            <a:picLocks noChangeAspect="1"/>
          </p:cNvPicPr>
          <p:nvPr/>
        </p:nvPicPr>
        <p:blipFill>
          <a:blip r:embed="rId3"/>
          <a:stretch>
            <a:fillRect/>
          </a:stretch>
        </p:blipFill>
        <p:spPr>
          <a:xfrm>
            <a:off x="301863" y="1082252"/>
            <a:ext cx="3515128" cy="13040148"/>
          </a:xfrm>
          <a:prstGeom prst="rect">
            <a:avLst/>
          </a:prstGeom>
        </p:spPr>
      </p:pic>
      <p:pic>
        <p:nvPicPr>
          <p:cNvPr id="9" name="Picture 8">
            <a:extLst>
              <a:ext uri="{FF2B5EF4-FFF2-40B4-BE49-F238E27FC236}">
                <a16:creationId xmlns:a16="http://schemas.microsoft.com/office/drawing/2014/main" id="{FEE745D2-820B-E6F2-3DE3-DAAE118E1523}"/>
              </a:ext>
            </a:extLst>
          </p:cNvPr>
          <p:cNvPicPr>
            <a:picLocks noChangeAspect="1"/>
          </p:cNvPicPr>
          <p:nvPr/>
        </p:nvPicPr>
        <p:blipFill>
          <a:blip r:embed="rId3"/>
          <a:srcRect t="66111" r="-837"/>
          <a:stretch>
            <a:fillRect/>
          </a:stretch>
        </p:blipFill>
        <p:spPr>
          <a:xfrm>
            <a:off x="3520672" y="2602517"/>
            <a:ext cx="3515128" cy="4382483"/>
          </a:xfrm>
          <a:prstGeom prst="rect">
            <a:avLst/>
          </a:prstGeom>
        </p:spPr>
      </p:pic>
      <p:sp>
        <p:nvSpPr>
          <p:cNvPr id="16" name="TextBox 15">
            <a:extLst>
              <a:ext uri="{FF2B5EF4-FFF2-40B4-BE49-F238E27FC236}">
                <a16:creationId xmlns:a16="http://schemas.microsoft.com/office/drawing/2014/main" id="{E8DC6923-4C7E-6BCB-7AC2-B67FA0836FE6}"/>
              </a:ext>
            </a:extLst>
          </p:cNvPr>
          <p:cNvSpPr txBox="1"/>
          <p:nvPr/>
        </p:nvSpPr>
        <p:spPr>
          <a:xfrm>
            <a:off x="4025900" y="1205424"/>
            <a:ext cx="3289300" cy="1200329"/>
          </a:xfrm>
          <a:prstGeom prst="rect">
            <a:avLst/>
          </a:prstGeom>
          <a:noFill/>
        </p:spPr>
        <p:txBody>
          <a:bodyPr wrap="square" rtlCol="0">
            <a:spAutoFit/>
          </a:bodyPr>
          <a:lstStyle/>
          <a:p>
            <a:r>
              <a:rPr lang="en-US"/>
              <a:t>Redesigned Study page with faster access to key information and better access to free resources</a:t>
            </a:r>
          </a:p>
        </p:txBody>
      </p:sp>
      <p:sp>
        <p:nvSpPr>
          <p:cNvPr id="17" name="TextBox 16">
            <a:extLst>
              <a:ext uri="{FF2B5EF4-FFF2-40B4-BE49-F238E27FC236}">
                <a16:creationId xmlns:a16="http://schemas.microsoft.com/office/drawing/2014/main" id="{218ED1EB-0929-546D-D401-7E2A14808DDE}"/>
              </a:ext>
            </a:extLst>
          </p:cNvPr>
          <p:cNvSpPr txBox="1"/>
          <p:nvPr/>
        </p:nvSpPr>
        <p:spPr>
          <a:xfrm>
            <a:off x="8924048" y="419294"/>
            <a:ext cx="2966089" cy="369332"/>
          </a:xfrm>
          <a:custGeom>
            <a:avLst/>
            <a:gdLst>
              <a:gd name="connsiteX0" fmla="*/ 0 w 2966089"/>
              <a:gd name="connsiteY0" fmla="*/ 0 h 369332"/>
              <a:gd name="connsiteX1" fmla="*/ 563557 w 2966089"/>
              <a:gd name="connsiteY1" fmla="*/ 0 h 369332"/>
              <a:gd name="connsiteX2" fmla="*/ 1156775 w 2966089"/>
              <a:gd name="connsiteY2" fmla="*/ 0 h 369332"/>
              <a:gd name="connsiteX3" fmla="*/ 1779653 w 2966089"/>
              <a:gd name="connsiteY3" fmla="*/ 0 h 369332"/>
              <a:gd name="connsiteX4" fmla="*/ 2402532 w 2966089"/>
              <a:gd name="connsiteY4" fmla="*/ 0 h 369332"/>
              <a:gd name="connsiteX5" fmla="*/ 2966089 w 2966089"/>
              <a:gd name="connsiteY5" fmla="*/ 0 h 369332"/>
              <a:gd name="connsiteX6" fmla="*/ 2966089 w 2966089"/>
              <a:gd name="connsiteY6" fmla="*/ 369332 h 369332"/>
              <a:gd name="connsiteX7" fmla="*/ 2313549 w 2966089"/>
              <a:gd name="connsiteY7" fmla="*/ 369332 h 369332"/>
              <a:gd name="connsiteX8" fmla="*/ 1661010 w 2966089"/>
              <a:gd name="connsiteY8" fmla="*/ 369332 h 369332"/>
              <a:gd name="connsiteX9" fmla="*/ 1067792 w 2966089"/>
              <a:gd name="connsiteY9" fmla="*/ 369332 h 369332"/>
              <a:gd name="connsiteX10" fmla="*/ 0 w 2966089"/>
              <a:gd name="connsiteY10" fmla="*/ 369332 h 369332"/>
              <a:gd name="connsiteX11" fmla="*/ 0 w 2966089"/>
              <a:gd name="connsiteY11"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6089" h="369332" fill="none" extrusionOk="0">
                <a:moveTo>
                  <a:pt x="0" y="0"/>
                </a:moveTo>
                <a:cubicBezTo>
                  <a:pt x="177170" y="-8902"/>
                  <a:pt x="331385" y="1312"/>
                  <a:pt x="563557" y="0"/>
                </a:cubicBezTo>
                <a:cubicBezTo>
                  <a:pt x="795729" y="-1312"/>
                  <a:pt x="971203" y="17641"/>
                  <a:pt x="1156775" y="0"/>
                </a:cubicBezTo>
                <a:cubicBezTo>
                  <a:pt x="1342347" y="-17641"/>
                  <a:pt x="1521463" y="30581"/>
                  <a:pt x="1779653" y="0"/>
                </a:cubicBezTo>
                <a:cubicBezTo>
                  <a:pt x="2037843" y="-30581"/>
                  <a:pt x="2240432" y="-5245"/>
                  <a:pt x="2402532" y="0"/>
                </a:cubicBezTo>
                <a:cubicBezTo>
                  <a:pt x="2564632" y="5245"/>
                  <a:pt x="2727159" y="-14676"/>
                  <a:pt x="2966089" y="0"/>
                </a:cubicBezTo>
                <a:cubicBezTo>
                  <a:pt x="2957070" y="102192"/>
                  <a:pt x="2947790" y="207137"/>
                  <a:pt x="2966089" y="369332"/>
                </a:cubicBezTo>
                <a:cubicBezTo>
                  <a:pt x="2810847" y="346279"/>
                  <a:pt x="2638881" y="390027"/>
                  <a:pt x="2313549" y="369332"/>
                </a:cubicBezTo>
                <a:cubicBezTo>
                  <a:pt x="1988217" y="348637"/>
                  <a:pt x="1828966" y="393021"/>
                  <a:pt x="1661010" y="369332"/>
                </a:cubicBezTo>
                <a:cubicBezTo>
                  <a:pt x="1493054" y="345643"/>
                  <a:pt x="1247768" y="380686"/>
                  <a:pt x="1067792" y="369332"/>
                </a:cubicBezTo>
                <a:cubicBezTo>
                  <a:pt x="887816" y="357978"/>
                  <a:pt x="450644" y="397186"/>
                  <a:pt x="0" y="369332"/>
                </a:cubicBezTo>
                <a:cubicBezTo>
                  <a:pt x="2419" y="191808"/>
                  <a:pt x="8414" y="163671"/>
                  <a:pt x="0" y="0"/>
                </a:cubicBezTo>
                <a:close/>
              </a:path>
              <a:path w="2966089" h="369332" stroke="0" extrusionOk="0">
                <a:moveTo>
                  <a:pt x="0" y="0"/>
                </a:moveTo>
                <a:cubicBezTo>
                  <a:pt x="138778" y="11085"/>
                  <a:pt x="307937" y="-19106"/>
                  <a:pt x="563557" y="0"/>
                </a:cubicBezTo>
                <a:cubicBezTo>
                  <a:pt x="819177" y="19106"/>
                  <a:pt x="925549" y="-17738"/>
                  <a:pt x="1067792" y="0"/>
                </a:cubicBezTo>
                <a:cubicBezTo>
                  <a:pt x="1210035" y="17738"/>
                  <a:pt x="1438565" y="23190"/>
                  <a:pt x="1720332" y="0"/>
                </a:cubicBezTo>
                <a:cubicBezTo>
                  <a:pt x="2002099" y="-23190"/>
                  <a:pt x="2127874" y="10408"/>
                  <a:pt x="2283889" y="0"/>
                </a:cubicBezTo>
                <a:cubicBezTo>
                  <a:pt x="2439904" y="-10408"/>
                  <a:pt x="2744119" y="-27677"/>
                  <a:pt x="2966089" y="0"/>
                </a:cubicBezTo>
                <a:cubicBezTo>
                  <a:pt x="2976396" y="81226"/>
                  <a:pt x="2977791" y="278722"/>
                  <a:pt x="2966089" y="369332"/>
                </a:cubicBezTo>
                <a:cubicBezTo>
                  <a:pt x="2733107" y="359706"/>
                  <a:pt x="2586227" y="344866"/>
                  <a:pt x="2372871" y="369332"/>
                </a:cubicBezTo>
                <a:cubicBezTo>
                  <a:pt x="2159515" y="393798"/>
                  <a:pt x="1910542" y="359747"/>
                  <a:pt x="1720332" y="369332"/>
                </a:cubicBezTo>
                <a:cubicBezTo>
                  <a:pt x="1530122" y="378917"/>
                  <a:pt x="1404239" y="376329"/>
                  <a:pt x="1216096" y="369332"/>
                </a:cubicBezTo>
                <a:cubicBezTo>
                  <a:pt x="1027953" y="362335"/>
                  <a:pt x="818313" y="366194"/>
                  <a:pt x="622879" y="369332"/>
                </a:cubicBezTo>
                <a:cubicBezTo>
                  <a:pt x="427445" y="372470"/>
                  <a:pt x="214421" y="393029"/>
                  <a:pt x="0" y="369332"/>
                </a:cubicBezTo>
                <a:cubicBezTo>
                  <a:pt x="-10803" y="211973"/>
                  <a:pt x="-3827" y="175527"/>
                  <a:pt x="0" y="0"/>
                </a:cubicBezTo>
                <a:close/>
              </a:path>
            </a:pathLst>
          </a:custGeom>
          <a:ln>
            <a:solidFill>
              <a:schemeClr val="accent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n>
                  <a:solidFill>
                    <a:schemeClr val="accent2"/>
                  </a:solidFill>
                </a:ln>
              </a:rPr>
              <a:t>Prototypes / In-Development</a:t>
            </a:r>
          </a:p>
        </p:txBody>
      </p:sp>
      <p:sp>
        <p:nvSpPr>
          <p:cNvPr id="19" name="TextBox 18">
            <a:extLst>
              <a:ext uri="{FF2B5EF4-FFF2-40B4-BE49-F238E27FC236}">
                <a16:creationId xmlns:a16="http://schemas.microsoft.com/office/drawing/2014/main" id="{A7E4ED97-9738-AA5E-6599-CA371E105A1F}"/>
              </a:ext>
            </a:extLst>
          </p:cNvPr>
          <p:cNvSpPr txBox="1"/>
          <p:nvPr/>
        </p:nvSpPr>
        <p:spPr>
          <a:xfrm>
            <a:off x="2815862" y="1364758"/>
            <a:ext cx="1105583" cy="369332"/>
          </a:xfrm>
          <a:custGeom>
            <a:avLst/>
            <a:gdLst>
              <a:gd name="connsiteX0" fmla="*/ 0 w 1105583"/>
              <a:gd name="connsiteY0" fmla="*/ 0 h 369332"/>
              <a:gd name="connsiteX1" fmla="*/ 574903 w 1105583"/>
              <a:gd name="connsiteY1" fmla="*/ 0 h 369332"/>
              <a:gd name="connsiteX2" fmla="*/ 1105583 w 1105583"/>
              <a:gd name="connsiteY2" fmla="*/ 0 h 369332"/>
              <a:gd name="connsiteX3" fmla="*/ 1105583 w 1105583"/>
              <a:gd name="connsiteY3" fmla="*/ 369332 h 369332"/>
              <a:gd name="connsiteX4" fmla="*/ 563847 w 1105583"/>
              <a:gd name="connsiteY4" fmla="*/ 369332 h 369332"/>
              <a:gd name="connsiteX5" fmla="*/ 0 w 1105583"/>
              <a:gd name="connsiteY5" fmla="*/ 369332 h 369332"/>
              <a:gd name="connsiteX6" fmla="*/ 0 w 1105583"/>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583" h="369332" fill="none" extrusionOk="0">
                <a:moveTo>
                  <a:pt x="0" y="0"/>
                </a:moveTo>
                <a:cubicBezTo>
                  <a:pt x="217344" y="28372"/>
                  <a:pt x="444106" y="4985"/>
                  <a:pt x="574903" y="0"/>
                </a:cubicBezTo>
                <a:cubicBezTo>
                  <a:pt x="705700" y="-4985"/>
                  <a:pt x="947920" y="9273"/>
                  <a:pt x="1105583" y="0"/>
                </a:cubicBezTo>
                <a:cubicBezTo>
                  <a:pt x="1103420" y="150881"/>
                  <a:pt x="1113910" y="222968"/>
                  <a:pt x="1105583" y="369332"/>
                </a:cubicBezTo>
                <a:cubicBezTo>
                  <a:pt x="993758" y="374772"/>
                  <a:pt x="771861" y="357211"/>
                  <a:pt x="563847" y="369332"/>
                </a:cubicBezTo>
                <a:cubicBezTo>
                  <a:pt x="355833" y="381453"/>
                  <a:pt x="141732" y="389033"/>
                  <a:pt x="0" y="369332"/>
                </a:cubicBezTo>
                <a:cubicBezTo>
                  <a:pt x="-5373" y="235268"/>
                  <a:pt x="1817" y="129660"/>
                  <a:pt x="0" y="0"/>
                </a:cubicBezTo>
                <a:close/>
              </a:path>
              <a:path w="1105583" h="369332" stroke="0" extrusionOk="0">
                <a:moveTo>
                  <a:pt x="0" y="0"/>
                </a:moveTo>
                <a:cubicBezTo>
                  <a:pt x="177134" y="11167"/>
                  <a:pt x="387317" y="-11561"/>
                  <a:pt x="541736" y="0"/>
                </a:cubicBezTo>
                <a:cubicBezTo>
                  <a:pt x="696155" y="11561"/>
                  <a:pt x="934400" y="25803"/>
                  <a:pt x="1105583" y="0"/>
                </a:cubicBezTo>
                <a:cubicBezTo>
                  <a:pt x="1100306" y="78977"/>
                  <a:pt x="1108399" y="271296"/>
                  <a:pt x="1105583" y="369332"/>
                </a:cubicBezTo>
                <a:cubicBezTo>
                  <a:pt x="852335" y="356103"/>
                  <a:pt x="708228" y="348011"/>
                  <a:pt x="552792" y="369332"/>
                </a:cubicBezTo>
                <a:cubicBezTo>
                  <a:pt x="397356" y="390653"/>
                  <a:pt x="270011" y="381566"/>
                  <a:pt x="0" y="369332"/>
                </a:cubicBezTo>
                <a:cubicBezTo>
                  <a:pt x="-2324" y="217080"/>
                  <a:pt x="-5834" y="88445"/>
                  <a:pt x="0" y="0"/>
                </a:cubicBezTo>
                <a:close/>
              </a:path>
            </a:pathLst>
          </a:custGeom>
          <a:ln>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n>
                  <a:solidFill>
                    <a:schemeClr val="accent6"/>
                  </a:solidFill>
                </a:ln>
                <a:solidFill>
                  <a:schemeClr val="accent6"/>
                </a:solidFill>
              </a:rPr>
              <a:t>Now</a:t>
            </a:r>
          </a:p>
        </p:txBody>
      </p:sp>
      <p:sp>
        <p:nvSpPr>
          <p:cNvPr id="22" name="Rounded Rectangle 21">
            <a:extLst>
              <a:ext uri="{FF2B5EF4-FFF2-40B4-BE49-F238E27FC236}">
                <a16:creationId xmlns:a16="http://schemas.microsoft.com/office/drawing/2014/main" id="{5EAAF755-C6D9-EB05-242B-49724785975B}"/>
              </a:ext>
            </a:extLst>
          </p:cNvPr>
          <p:cNvSpPr/>
          <p:nvPr/>
        </p:nvSpPr>
        <p:spPr>
          <a:xfrm>
            <a:off x="203200" y="1082252"/>
            <a:ext cx="6934200" cy="5775748"/>
          </a:xfrm>
          <a:prstGeom prst="roundRect">
            <a:avLst>
              <a:gd name="adj" fmla="val 4353"/>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4685EDB-0380-DF76-1FEC-1A087FFE1E69}"/>
              </a:ext>
            </a:extLst>
          </p:cNvPr>
          <p:cNvGrpSpPr/>
          <p:nvPr/>
        </p:nvGrpSpPr>
        <p:grpSpPr>
          <a:xfrm>
            <a:off x="7346309" y="1082252"/>
            <a:ext cx="4719568" cy="7140506"/>
            <a:chOff x="7346309" y="1082252"/>
            <a:chExt cx="4719568" cy="7140506"/>
          </a:xfrm>
        </p:grpSpPr>
        <p:pic>
          <p:nvPicPr>
            <p:cNvPr id="11" name="Picture 10">
              <a:extLst>
                <a:ext uri="{FF2B5EF4-FFF2-40B4-BE49-F238E27FC236}">
                  <a16:creationId xmlns:a16="http://schemas.microsoft.com/office/drawing/2014/main" id="{3C3765C0-C8B3-960E-4094-281AE64AEE5D}"/>
                </a:ext>
              </a:extLst>
            </p:cNvPr>
            <p:cNvPicPr>
              <a:picLocks noChangeAspect="1"/>
            </p:cNvPicPr>
            <p:nvPr/>
          </p:nvPicPr>
          <p:blipFill>
            <a:blip r:embed="rId4"/>
            <a:stretch>
              <a:fillRect/>
            </a:stretch>
          </p:blipFill>
          <p:spPr>
            <a:xfrm>
              <a:off x="7841533" y="1364758"/>
              <a:ext cx="1973920" cy="6858000"/>
            </a:xfrm>
            <a:prstGeom prst="rect">
              <a:avLst/>
            </a:prstGeom>
          </p:spPr>
        </p:pic>
        <p:pic>
          <p:nvPicPr>
            <p:cNvPr id="13" name="Picture 12">
              <a:extLst>
                <a:ext uri="{FF2B5EF4-FFF2-40B4-BE49-F238E27FC236}">
                  <a16:creationId xmlns:a16="http://schemas.microsoft.com/office/drawing/2014/main" id="{B7A76D67-170D-6D30-7B24-5152AC91E59A}"/>
                </a:ext>
              </a:extLst>
            </p:cNvPr>
            <p:cNvPicPr>
              <a:picLocks noChangeAspect="1"/>
            </p:cNvPicPr>
            <p:nvPr/>
          </p:nvPicPr>
          <p:blipFill>
            <a:blip r:embed="rId5"/>
            <a:stretch>
              <a:fillRect/>
            </a:stretch>
          </p:blipFill>
          <p:spPr>
            <a:xfrm>
              <a:off x="9815453" y="1773757"/>
              <a:ext cx="1975104" cy="5469941"/>
            </a:xfrm>
            <a:prstGeom prst="rect">
              <a:avLst/>
            </a:prstGeom>
          </p:spPr>
        </p:pic>
        <p:sp>
          <p:nvSpPr>
            <p:cNvPr id="20" name="TextBox 19">
              <a:extLst>
                <a:ext uri="{FF2B5EF4-FFF2-40B4-BE49-F238E27FC236}">
                  <a16:creationId xmlns:a16="http://schemas.microsoft.com/office/drawing/2014/main" id="{7ACF238F-73E8-E231-54F5-1EA04E1044DA}"/>
                </a:ext>
              </a:extLst>
            </p:cNvPr>
            <p:cNvSpPr txBox="1"/>
            <p:nvPr/>
          </p:nvSpPr>
          <p:spPr>
            <a:xfrm>
              <a:off x="10803005" y="1203483"/>
              <a:ext cx="1105583" cy="369332"/>
            </a:xfrm>
            <a:custGeom>
              <a:avLst/>
              <a:gdLst>
                <a:gd name="connsiteX0" fmla="*/ 0 w 1105583"/>
                <a:gd name="connsiteY0" fmla="*/ 0 h 369332"/>
                <a:gd name="connsiteX1" fmla="*/ 574903 w 1105583"/>
                <a:gd name="connsiteY1" fmla="*/ 0 h 369332"/>
                <a:gd name="connsiteX2" fmla="*/ 1105583 w 1105583"/>
                <a:gd name="connsiteY2" fmla="*/ 0 h 369332"/>
                <a:gd name="connsiteX3" fmla="*/ 1105583 w 1105583"/>
                <a:gd name="connsiteY3" fmla="*/ 369332 h 369332"/>
                <a:gd name="connsiteX4" fmla="*/ 563847 w 1105583"/>
                <a:gd name="connsiteY4" fmla="*/ 369332 h 369332"/>
                <a:gd name="connsiteX5" fmla="*/ 0 w 1105583"/>
                <a:gd name="connsiteY5" fmla="*/ 369332 h 369332"/>
                <a:gd name="connsiteX6" fmla="*/ 0 w 1105583"/>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583" h="369332" fill="none" extrusionOk="0">
                  <a:moveTo>
                    <a:pt x="0" y="0"/>
                  </a:moveTo>
                  <a:cubicBezTo>
                    <a:pt x="217344" y="28372"/>
                    <a:pt x="444106" y="4985"/>
                    <a:pt x="574903" y="0"/>
                  </a:cubicBezTo>
                  <a:cubicBezTo>
                    <a:pt x="705700" y="-4985"/>
                    <a:pt x="947920" y="9273"/>
                    <a:pt x="1105583" y="0"/>
                  </a:cubicBezTo>
                  <a:cubicBezTo>
                    <a:pt x="1103420" y="150881"/>
                    <a:pt x="1113910" y="222968"/>
                    <a:pt x="1105583" y="369332"/>
                  </a:cubicBezTo>
                  <a:cubicBezTo>
                    <a:pt x="993758" y="374772"/>
                    <a:pt x="771861" y="357211"/>
                    <a:pt x="563847" y="369332"/>
                  </a:cubicBezTo>
                  <a:cubicBezTo>
                    <a:pt x="355833" y="381453"/>
                    <a:pt x="141732" y="389033"/>
                    <a:pt x="0" y="369332"/>
                  </a:cubicBezTo>
                  <a:cubicBezTo>
                    <a:pt x="-5373" y="235268"/>
                    <a:pt x="1817" y="129660"/>
                    <a:pt x="0" y="0"/>
                  </a:cubicBezTo>
                  <a:close/>
                </a:path>
                <a:path w="1105583" h="369332" stroke="0" extrusionOk="0">
                  <a:moveTo>
                    <a:pt x="0" y="0"/>
                  </a:moveTo>
                  <a:cubicBezTo>
                    <a:pt x="177134" y="11167"/>
                    <a:pt x="387317" y="-11561"/>
                    <a:pt x="541736" y="0"/>
                  </a:cubicBezTo>
                  <a:cubicBezTo>
                    <a:pt x="696155" y="11561"/>
                    <a:pt x="934400" y="25803"/>
                    <a:pt x="1105583" y="0"/>
                  </a:cubicBezTo>
                  <a:cubicBezTo>
                    <a:pt x="1100306" y="78977"/>
                    <a:pt x="1108399" y="271296"/>
                    <a:pt x="1105583" y="369332"/>
                  </a:cubicBezTo>
                  <a:cubicBezTo>
                    <a:pt x="852335" y="356103"/>
                    <a:pt x="708228" y="348011"/>
                    <a:pt x="552792" y="369332"/>
                  </a:cubicBezTo>
                  <a:cubicBezTo>
                    <a:pt x="397356" y="390653"/>
                    <a:pt x="270011" y="381566"/>
                    <a:pt x="0" y="369332"/>
                  </a:cubicBezTo>
                  <a:cubicBezTo>
                    <a:pt x="-2324" y="217080"/>
                    <a:pt x="-5834" y="88445"/>
                    <a:pt x="0" y="0"/>
                  </a:cubicBezTo>
                  <a:close/>
                </a:path>
              </a:pathLst>
            </a:custGeom>
            <a:ln>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n>
                    <a:solidFill>
                      <a:schemeClr val="accent6"/>
                    </a:solidFill>
                  </a:ln>
                  <a:solidFill>
                    <a:schemeClr val="accent6"/>
                  </a:solidFill>
                </a:rPr>
                <a:t>Next</a:t>
              </a:r>
            </a:p>
          </p:txBody>
        </p:sp>
        <p:sp>
          <p:nvSpPr>
            <p:cNvPr id="23" name="Rounded Rectangle 22">
              <a:extLst>
                <a:ext uri="{FF2B5EF4-FFF2-40B4-BE49-F238E27FC236}">
                  <a16:creationId xmlns:a16="http://schemas.microsoft.com/office/drawing/2014/main" id="{22EE2143-EC92-B7F8-753D-D330EDE29DE5}"/>
                </a:ext>
              </a:extLst>
            </p:cNvPr>
            <p:cNvSpPr/>
            <p:nvPr/>
          </p:nvSpPr>
          <p:spPr>
            <a:xfrm>
              <a:off x="7346309" y="1082252"/>
              <a:ext cx="4719568" cy="5775748"/>
            </a:xfrm>
            <a:prstGeom prst="roundRect">
              <a:avLst>
                <a:gd name="adj" fmla="val 4353"/>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390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A2A5-0372-4BF1-1A01-8085F9FEF5AB}"/>
              </a:ext>
            </a:extLst>
          </p:cNvPr>
          <p:cNvSpPr>
            <a:spLocks noGrp="1"/>
          </p:cNvSpPr>
          <p:nvPr>
            <p:ph type="title"/>
          </p:nvPr>
        </p:nvSpPr>
        <p:spPr/>
        <p:txBody>
          <a:bodyPr/>
          <a:lstStyle/>
          <a:p>
            <a:r>
              <a:rPr lang="en-US" dirty="0"/>
              <a:t>GED Live™ – Live online classes with Kaplan instructors</a:t>
            </a:r>
          </a:p>
        </p:txBody>
      </p:sp>
      <p:sp>
        <p:nvSpPr>
          <p:cNvPr id="3" name="Slide Number Placeholder 2">
            <a:extLst>
              <a:ext uri="{FF2B5EF4-FFF2-40B4-BE49-F238E27FC236}">
                <a16:creationId xmlns:a16="http://schemas.microsoft.com/office/drawing/2014/main" id="{9DD47E56-BD13-3A6A-42EF-C4727812BA04}"/>
              </a:ext>
            </a:extLst>
          </p:cNvPr>
          <p:cNvSpPr>
            <a:spLocks noGrp="1"/>
          </p:cNvSpPr>
          <p:nvPr>
            <p:ph type="sldNum" sz="quarter" idx="12"/>
          </p:nvPr>
        </p:nvSpPr>
        <p:spPr/>
        <p:txBody>
          <a:bodyPr/>
          <a:lstStyle/>
          <a:p>
            <a:fld id="{BAE26A2A-DE5F-EA41-900F-AB5C4F1D9848}" type="slidenum">
              <a:rPr lang="en-US" smtClean="0"/>
              <a:t>25</a:t>
            </a:fld>
            <a:endParaRPr lang="en-US"/>
          </a:p>
        </p:txBody>
      </p:sp>
      <p:pic>
        <p:nvPicPr>
          <p:cNvPr id="5" name="Picture 4">
            <a:extLst>
              <a:ext uri="{FF2B5EF4-FFF2-40B4-BE49-F238E27FC236}">
                <a16:creationId xmlns:a16="http://schemas.microsoft.com/office/drawing/2014/main" id="{FC16A160-8FF2-C95B-148D-1F77587A51AE}"/>
              </a:ext>
            </a:extLst>
          </p:cNvPr>
          <p:cNvPicPr>
            <a:picLocks noChangeAspect="1"/>
          </p:cNvPicPr>
          <p:nvPr/>
        </p:nvPicPr>
        <p:blipFill>
          <a:blip r:embed="rId2"/>
          <a:stretch>
            <a:fillRect/>
          </a:stretch>
        </p:blipFill>
        <p:spPr>
          <a:xfrm>
            <a:off x="308454" y="1576881"/>
            <a:ext cx="8603071" cy="3407949"/>
          </a:xfrm>
          <a:prstGeom prst="rect">
            <a:avLst/>
          </a:prstGeom>
        </p:spPr>
      </p:pic>
      <p:sp>
        <p:nvSpPr>
          <p:cNvPr id="7" name="TextBox 6">
            <a:extLst>
              <a:ext uri="{FF2B5EF4-FFF2-40B4-BE49-F238E27FC236}">
                <a16:creationId xmlns:a16="http://schemas.microsoft.com/office/drawing/2014/main" id="{6369F72D-3F89-3983-5F77-75F5D7BD4CB6}"/>
              </a:ext>
            </a:extLst>
          </p:cNvPr>
          <p:cNvSpPr txBox="1"/>
          <p:nvPr/>
        </p:nvSpPr>
        <p:spPr>
          <a:xfrm>
            <a:off x="614120" y="5715979"/>
            <a:ext cx="6623587" cy="369332"/>
          </a:xfrm>
          <a:prstGeom prst="rect">
            <a:avLst/>
          </a:prstGeom>
          <a:noFill/>
        </p:spPr>
        <p:txBody>
          <a:bodyPr wrap="square">
            <a:spAutoFit/>
          </a:bodyPr>
          <a:lstStyle/>
          <a:p>
            <a:r>
              <a:rPr lang="en-US" dirty="0"/>
              <a:t>https://app.ged.com/portal/study/classes#gedLiveOnlineClasses</a:t>
            </a:r>
          </a:p>
        </p:txBody>
      </p:sp>
      <p:sp>
        <p:nvSpPr>
          <p:cNvPr id="8" name="TextBox 7">
            <a:extLst>
              <a:ext uri="{FF2B5EF4-FFF2-40B4-BE49-F238E27FC236}">
                <a16:creationId xmlns:a16="http://schemas.microsoft.com/office/drawing/2014/main" id="{F8A69CB2-3E91-AC2E-B773-9AC301BC3429}"/>
              </a:ext>
            </a:extLst>
          </p:cNvPr>
          <p:cNvSpPr txBox="1"/>
          <p:nvPr/>
        </p:nvSpPr>
        <p:spPr>
          <a:xfrm>
            <a:off x="9054664" y="1149501"/>
            <a:ext cx="2786041" cy="4862870"/>
          </a:xfrm>
          <a:prstGeom prst="rect">
            <a:avLst/>
          </a:prstGeom>
          <a:noFill/>
        </p:spPr>
        <p:txBody>
          <a:bodyPr wrap="square" rtlCol="0">
            <a:spAutoFit/>
          </a:bodyPr>
          <a:lstStyle/>
          <a:p>
            <a:pPr marL="285750" indent="-285750">
              <a:buFont typeface="Arial" panose="020B0604020202020204" pitchFamily="34" charset="0"/>
              <a:buChar char="•"/>
            </a:pPr>
            <a:r>
              <a:rPr lang="en-US" sz="1600" dirty="0"/>
              <a:t>GED Live classes are held weekday evenings; recorded sessions are available in an online library</a:t>
            </a:r>
          </a:p>
          <a:p>
            <a:pPr marL="285750" indent="-285750">
              <a:buFont typeface="Arial" panose="020B0604020202020204" pitchFamily="34" charset="0"/>
              <a:buChar char="•"/>
            </a:pPr>
            <a:r>
              <a:rPr lang="en-US" sz="1600" dirty="0"/>
              <a:t>Learners can buy Math or RLA as single subjects, or all subjects</a:t>
            </a:r>
          </a:p>
          <a:p>
            <a:pPr marL="285750" indent="-285750">
              <a:buFont typeface="Arial" panose="020B0604020202020204" pitchFamily="34" charset="0"/>
              <a:buChar char="•"/>
            </a:pPr>
            <a:r>
              <a:rPr lang="en-US" sz="1600" dirty="0"/>
              <a:t>Learners who take a test after using GED Live improve their pass rate likelihood to 77%</a:t>
            </a:r>
          </a:p>
          <a:p>
            <a:pPr marL="285750" indent="-285750">
              <a:buFont typeface="Arial" panose="020B0604020202020204" pitchFamily="34" charset="0"/>
              <a:buChar char="•"/>
            </a:pPr>
            <a:endParaRPr lang="en-US" dirty="0"/>
          </a:p>
          <a:p>
            <a:r>
              <a:rPr lang="en-US" dirty="0">
                <a:highlight>
                  <a:srgbClr val="FFFF00"/>
                </a:highlight>
              </a:rPr>
              <a:t>Profile of GED Live Learners</a:t>
            </a:r>
          </a:p>
          <a:p>
            <a:pPr marL="285750" indent="-285750">
              <a:buFont typeface="Arial" panose="020B0604020202020204" pitchFamily="34" charset="0"/>
              <a:buChar char="•"/>
            </a:pPr>
            <a:r>
              <a:rPr lang="en-US" sz="1400" dirty="0"/>
              <a:t>Prefer an Auditory style of learning</a:t>
            </a:r>
          </a:p>
          <a:p>
            <a:pPr marL="285750" indent="-285750">
              <a:buFont typeface="Arial" panose="020B0604020202020204" pitchFamily="34" charset="0"/>
              <a:buChar char="•"/>
            </a:pPr>
            <a:r>
              <a:rPr lang="en-US" sz="1400" dirty="0"/>
              <a:t>Like to participate with other learners</a:t>
            </a:r>
          </a:p>
          <a:p>
            <a:pPr marL="285750" indent="-285750">
              <a:buFont typeface="Arial" panose="020B0604020202020204" pitchFamily="34" charset="0"/>
              <a:buChar char="•"/>
            </a:pPr>
            <a:r>
              <a:rPr lang="en-US" sz="1400" dirty="0"/>
              <a:t>Want an instructor-led experience but cannot get to a classroom</a:t>
            </a:r>
          </a:p>
        </p:txBody>
      </p:sp>
    </p:spTree>
    <p:extLst>
      <p:ext uri="{BB962C8B-B14F-4D97-AF65-F5344CB8AC3E}">
        <p14:creationId xmlns:p14="http://schemas.microsoft.com/office/powerpoint/2010/main" val="1146865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A5491-FC8B-DA5A-A4FC-A39B83F3FC40}"/>
              </a:ext>
            </a:extLst>
          </p:cNvPr>
          <p:cNvSpPr>
            <a:spLocks noGrp="1"/>
          </p:cNvSpPr>
          <p:nvPr>
            <p:ph type="title"/>
          </p:nvPr>
        </p:nvSpPr>
        <p:spPr/>
        <p:txBody>
          <a:bodyPr/>
          <a:lstStyle/>
          <a:p>
            <a:r>
              <a:rPr lang="en-US" dirty="0"/>
              <a:t>GED Flash™ – thousands of practice questions to help learners skill drill</a:t>
            </a:r>
          </a:p>
        </p:txBody>
      </p:sp>
      <p:sp>
        <p:nvSpPr>
          <p:cNvPr id="3" name="Slide Number Placeholder 2">
            <a:extLst>
              <a:ext uri="{FF2B5EF4-FFF2-40B4-BE49-F238E27FC236}">
                <a16:creationId xmlns:a16="http://schemas.microsoft.com/office/drawing/2014/main" id="{30BA5B41-6F3B-6441-D451-46CC43F6CD46}"/>
              </a:ext>
            </a:extLst>
          </p:cNvPr>
          <p:cNvSpPr>
            <a:spLocks noGrp="1"/>
          </p:cNvSpPr>
          <p:nvPr>
            <p:ph type="sldNum" sz="quarter" idx="12"/>
          </p:nvPr>
        </p:nvSpPr>
        <p:spPr/>
        <p:txBody>
          <a:bodyPr/>
          <a:lstStyle/>
          <a:p>
            <a:fld id="{BAE26A2A-DE5F-EA41-900F-AB5C4F1D9848}" type="slidenum">
              <a:rPr lang="en-US" smtClean="0"/>
              <a:t>26</a:t>
            </a:fld>
            <a:endParaRPr lang="en-US"/>
          </a:p>
        </p:txBody>
      </p:sp>
      <p:pic>
        <p:nvPicPr>
          <p:cNvPr id="5" name="Picture 4">
            <a:extLst>
              <a:ext uri="{FF2B5EF4-FFF2-40B4-BE49-F238E27FC236}">
                <a16:creationId xmlns:a16="http://schemas.microsoft.com/office/drawing/2014/main" id="{17B8B87F-9443-086F-1ED2-61A4CA1838CA}"/>
              </a:ext>
            </a:extLst>
          </p:cNvPr>
          <p:cNvPicPr>
            <a:picLocks noChangeAspect="1"/>
          </p:cNvPicPr>
          <p:nvPr/>
        </p:nvPicPr>
        <p:blipFill>
          <a:blip r:embed="rId2"/>
          <a:stretch>
            <a:fillRect/>
          </a:stretch>
        </p:blipFill>
        <p:spPr>
          <a:xfrm>
            <a:off x="473608" y="1674275"/>
            <a:ext cx="4807454" cy="2351423"/>
          </a:xfrm>
          <a:prstGeom prst="rect">
            <a:avLst/>
          </a:prstGeom>
        </p:spPr>
      </p:pic>
      <p:pic>
        <p:nvPicPr>
          <p:cNvPr id="7" name="Picture 6">
            <a:extLst>
              <a:ext uri="{FF2B5EF4-FFF2-40B4-BE49-F238E27FC236}">
                <a16:creationId xmlns:a16="http://schemas.microsoft.com/office/drawing/2014/main" id="{A7A550A8-CE0B-E7DE-2125-A7CD15FBD610}"/>
              </a:ext>
            </a:extLst>
          </p:cNvPr>
          <p:cNvPicPr>
            <a:picLocks noChangeAspect="1"/>
          </p:cNvPicPr>
          <p:nvPr/>
        </p:nvPicPr>
        <p:blipFill>
          <a:blip r:embed="rId3"/>
          <a:stretch>
            <a:fillRect/>
          </a:stretch>
        </p:blipFill>
        <p:spPr>
          <a:xfrm>
            <a:off x="229621" y="3629683"/>
            <a:ext cx="5257431" cy="2817154"/>
          </a:xfrm>
          <a:prstGeom prst="rect">
            <a:avLst/>
          </a:prstGeom>
        </p:spPr>
      </p:pic>
      <p:sp>
        <p:nvSpPr>
          <p:cNvPr id="8" name="TextBox 7">
            <a:extLst>
              <a:ext uri="{FF2B5EF4-FFF2-40B4-BE49-F238E27FC236}">
                <a16:creationId xmlns:a16="http://schemas.microsoft.com/office/drawing/2014/main" id="{10017338-D0EE-E9A2-68CD-D96B226FA361}"/>
              </a:ext>
            </a:extLst>
          </p:cNvPr>
          <p:cNvSpPr txBox="1"/>
          <p:nvPr/>
        </p:nvSpPr>
        <p:spPr>
          <a:xfrm>
            <a:off x="6704950" y="1396666"/>
            <a:ext cx="4215865" cy="563231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GED learners use Flash when they want more practice, but don’t need a full course of study</a:t>
            </a:r>
          </a:p>
          <a:p>
            <a:pPr marL="285750" indent="-285750">
              <a:buFont typeface="Arial" panose="020B0604020202020204" pitchFamily="34" charset="0"/>
              <a:buChar char="•"/>
            </a:pPr>
            <a:r>
              <a:rPr lang="en-US" dirty="0"/>
              <a:t>Teachers and </a:t>
            </a:r>
            <a:r>
              <a:rPr lang="en-US" dirty="0" err="1"/>
              <a:t>GEDWorks</a:t>
            </a:r>
            <a:r>
              <a:rPr lang="en-US" dirty="0"/>
              <a:t> advisors use GED Flash as a skill drill just before test day</a:t>
            </a:r>
            <a:endParaRPr lang="en-US">
              <a:ea typeface="Calibri"/>
              <a:cs typeface="Calibri"/>
            </a:endParaRPr>
          </a:p>
          <a:p>
            <a:pPr marL="285750" indent="-285750">
              <a:buFont typeface="Arial" panose="020B0604020202020204" pitchFamily="34" charset="0"/>
              <a:buChar char="•"/>
            </a:pPr>
            <a:r>
              <a:rPr kumimoji="0" lang="en-GB" sz="1800" b="0" i="0" u="none" strike="noStrike" kern="1200" cap="none" spc="0" normalizeH="0" baseline="0" noProof="0">
                <a:ln>
                  <a:noFill/>
                </a:ln>
                <a:solidFill>
                  <a:srgbClr val="040C28"/>
                </a:solidFill>
                <a:effectLst/>
                <a:uLnTx/>
                <a:uFillTx/>
                <a:latin typeface="Calibri"/>
                <a:ea typeface="Calibri"/>
                <a:cs typeface="Calibri"/>
              </a:rPr>
              <a:t>GED learners who practice frequently on GED</a:t>
            </a:r>
            <a:r>
              <a:rPr kumimoji="0" lang="en-GB" sz="1800" b="0" i="0" u="none" strike="noStrike" kern="1200" cap="none" spc="0" normalizeH="0" baseline="30000" noProof="0">
                <a:ln>
                  <a:noFill/>
                </a:ln>
                <a:solidFill>
                  <a:srgbClr val="040C28"/>
                </a:solidFill>
                <a:effectLst/>
                <a:uLnTx/>
                <a:uFillTx/>
                <a:latin typeface="Calibri"/>
                <a:ea typeface="Calibri"/>
                <a:cs typeface="Calibri"/>
              </a:rPr>
              <a:t>®</a:t>
            </a:r>
            <a:r>
              <a:rPr kumimoji="0" lang="en-GB" sz="1800" b="0" i="0" u="none" strike="noStrike" kern="1200" cap="none" spc="0" normalizeH="0" baseline="0" noProof="0">
                <a:ln>
                  <a:noFill/>
                </a:ln>
                <a:solidFill>
                  <a:srgbClr val="040C28"/>
                </a:solidFill>
                <a:effectLst/>
                <a:uLnTx/>
                <a:uFillTx/>
                <a:latin typeface="Calibri"/>
                <a:ea typeface="Calibri"/>
                <a:cs typeface="Calibri"/>
              </a:rPr>
              <a:t> Flash scored on average 4 points higher on their GED</a:t>
            </a:r>
            <a:r>
              <a:rPr kumimoji="0" lang="en-GB" sz="1800" b="0" i="0" u="none" strike="noStrike" kern="1200" cap="none" spc="0" normalizeH="0" baseline="30000" noProof="0">
                <a:ln>
                  <a:noFill/>
                </a:ln>
                <a:solidFill>
                  <a:srgbClr val="040C28"/>
                </a:solidFill>
                <a:effectLst/>
                <a:uLnTx/>
                <a:uFillTx/>
                <a:latin typeface="Calibri"/>
                <a:ea typeface="Calibri"/>
                <a:cs typeface="Calibri"/>
              </a:rPr>
              <a:t>®</a:t>
            </a:r>
            <a:r>
              <a:rPr kumimoji="0" lang="en-GB" sz="1800" b="0" i="0" u="none" strike="noStrike" kern="1200" cap="none" spc="0" normalizeH="0" baseline="0" noProof="0">
                <a:ln>
                  <a:noFill/>
                </a:ln>
                <a:solidFill>
                  <a:srgbClr val="040C28"/>
                </a:solidFill>
                <a:effectLst/>
                <a:uLnTx/>
                <a:uFillTx/>
                <a:latin typeface="Calibri"/>
                <a:ea typeface="Calibri"/>
                <a:cs typeface="Calibri"/>
              </a:rPr>
              <a:t> test</a:t>
            </a:r>
            <a:endParaRPr lang="en-GB" sz="1800" b="0" i="0" u="none" strike="noStrike" kern="1200" cap="none" spc="0" normalizeH="0" baseline="0" noProof="0">
              <a:ln>
                <a:noFill/>
              </a:ln>
              <a:solidFill>
                <a:srgbClr val="040C28"/>
              </a:solidFill>
              <a:effectLst/>
              <a:uLnTx/>
              <a:uFillTx/>
              <a:latin typeface="Calibri"/>
              <a:ea typeface="Calibri"/>
              <a:cs typeface="Calibri"/>
            </a:endParaRPr>
          </a:p>
          <a:p>
            <a:endParaRPr lang="en-US" dirty="0"/>
          </a:p>
          <a:p>
            <a:r>
              <a:rPr lang="en-US" dirty="0">
                <a:highlight>
                  <a:srgbClr val="FFFF00"/>
                </a:highlight>
              </a:rPr>
              <a:t>Profile of the GED Flash learner</a:t>
            </a:r>
            <a:endParaRPr lang="en-US">
              <a:highlight>
                <a:srgbClr val="FFFF00"/>
              </a:highlight>
              <a:ea typeface="Calibri"/>
              <a:cs typeface="Calibri"/>
            </a:endParaRPr>
          </a:p>
          <a:p>
            <a:pPr marL="285750" indent="-285750">
              <a:buFont typeface="Arial" panose="020B0604020202020204" pitchFamily="34" charset="0"/>
              <a:buChar char="•"/>
            </a:pPr>
            <a:r>
              <a:rPr lang="en-US" dirty="0"/>
              <a:t>Great for the independent learner – intrapersonal and kinesthetic – who like to practice what they will see on the test</a:t>
            </a:r>
            <a:endParaRPr lang="en-US">
              <a:ea typeface="Calibri"/>
              <a:cs typeface="Calibri"/>
            </a:endParaRPr>
          </a:p>
          <a:p>
            <a:pPr marL="285750" indent="-285750">
              <a:buFont typeface="Arial" panose="020B0604020202020204" pitchFamily="34" charset="0"/>
              <a:buChar char="•"/>
            </a:pPr>
            <a:r>
              <a:rPr lang="en-US" dirty="0"/>
              <a:t>Used in many adult ed classrooms</a:t>
            </a:r>
            <a:endParaRPr lang="en-US">
              <a:ea typeface="Calibri"/>
              <a:cs typeface="Calibri"/>
            </a:endParaRPr>
          </a:p>
          <a:p>
            <a:endParaRPr lang="en-US" dirty="0"/>
          </a:p>
          <a:p>
            <a:r>
              <a:rPr lang="en-US" b="1" dirty="0"/>
              <a:t>Spanish Content</a:t>
            </a:r>
            <a:r>
              <a:rPr lang="en-US" b="1"/>
              <a:t> available </a:t>
            </a:r>
          </a:p>
          <a:p>
            <a:r>
              <a:rPr lang="en-US" b="1"/>
              <a:t>from Aztec Software</a:t>
            </a:r>
            <a:r>
              <a:rPr lang="en-US" b="1" dirty="0"/>
              <a:t>!</a:t>
            </a:r>
            <a:endParaRPr lang="en-US"/>
          </a:p>
          <a:p>
            <a:endParaRPr lang="en-US" dirty="0"/>
          </a:p>
        </p:txBody>
      </p:sp>
    </p:spTree>
    <p:extLst>
      <p:ext uri="{BB962C8B-B14F-4D97-AF65-F5344CB8AC3E}">
        <p14:creationId xmlns:p14="http://schemas.microsoft.com/office/powerpoint/2010/main" val="1996033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1C20-46E9-E6C9-88E1-BC0F9BDC137A}"/>
              </a:ext>
            </a:extLst>
          </p:cNvPr>
          <p:cNvSpPr>
            <a:spLocks noGrp="1"/>
          </p:cNvSpPr>
          <p:nvPr>
            <p:ph type="title" idx="4294967295"/>
          </p:nvPr>
        </p:nvSpPr>
        <p:spPr>
          <a:xfrm>
            <a:off x="580505" y="342430"/>
            <a:ext cx="10515600" cy="1325563"/>
          </a:xfrm>
        </p:spPr>
        <p:txBody>
          <a:bodyPr>
            <a:normAutofit fontScale="90000"/>
          </a:bodyPr>
          <a:lstStyle/>
          <a:p>
            <a:r>
              <a:rPr lang="en-US" dirty="0"/>
              <a:t>GED &amp; Me™ – the official GED mobile App, is the independent learner’s guided path to a successful testing experience, but teachers like it, too!</a:t>
            </a:r>
          </a:p>
        </p:txBody>
      </p:sp>
      <p:pic>
        <p:nvPicPr>
          <p:cNvPr id="5" name="Content Placeholder 4">
            <a:extLst>
              <a:ext uri="{FF2B5EF4-FFF2-40B4-BE49-F238E27FC236}">
                <a16:creationId xmlns:a16="http://schemas.microsoft.com/office/drawing/2014/main" id="{2496AC1D-8685-BE84-0C24-A954C741A615}"/>
              </a:ext>
            </a:extLst>
          </p:cNvPr>
          <p:cNvPicPr>
            <a:picLocks noGrp="1" noChangeAspect="1"/>
          </p:cNvPicPr>
          <p:nvPr>
            <p:ph idx="4294967295"/>
          </p:nvPr>
        </p:nvPicPr>
        <p:blipFill>
          <a:blip r:embed="rId2"/>
          <a:stretch>
            <a:fillRect/>
          </a:stretch>
        </p:blipFill>
        <p:spPr>
          <a:xfrm>
            <a:off x="0" y="1924050"/>
            <a:ext cx="7786688" cy="4351338"/>
          </a:xfrm>
        </p:spPr>
      </p:pic>
      <p:pic>
        <p:nvPicPr>
          <p:cNvPr id="2054" name="Picture 6" descr=":pray:">
            <a:extLst>
              <a:ext uri="{FF2B5EF4-FFF2-40B4-BE49-F238E27FC236}">
                <a16:creationId xmlns:a16="http://schemas.microsoft.com/office/drawing/2014/main" id="{5E48265C-B069-5E39-E72E-5FB6C1DB1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7363" y="-98426"/>
            <a:ext cx="209550" cy="17664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A1CABF-5663-2B56-8C1B-70C0D40B47B9}"/>
              </a:ext>
            </a:extLst>
          </p:cNvPr>
          <p:cNvSpPr txBox="1"/>
          <p:nvPr/>
        </p:nvSpPr>
        <p:spPr>
          <a:xfrm>
            <a:off x="8819329" y="2924848"/>
            <a:ext cx="28263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“Thank you for making a GED App that is the best thing ever!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feel like I can finally feel confident in passing my GED using the practice questions and it works perfectly please don’t change it I really love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really truly want an education this is much needed in my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App user feedback</a:t>
            </a:r>
            <a:endPar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Content Placeholder 4">
            <a:extLst>
              <a:ext uri="{FF2B5EF4-FFF2-40B4-BE49-F238E27FC236}">
                <a16:creationId xmlns:a16="http://schemas.microsoft.com/office/drawing/2014/main" id="{24C23401-365B-7B37-AFF5-6AB70664B513}"/>
              </a:ext>
            </a:extLst>
          </p:cNvPr>
          <p:cNvPicPr>
            <a:picLocks noChangeAspect="1"/>
          </p:cNvPicPr>
          <p:nvPr/>
        </p:nvPicPr>
        <p:blipFill>
          <a:blip r:embed="rId4"/>
          <a:stretch>
            <a:fillRect/>
          </a:stretch>
        </p:blipFill>
        <p:spPr>
          <a:xfrm>
            <a:off x="4437246" y="6067835"/>
            <a:ext cx="3151656" cy="766806"/>
          </a:xfrm>
          <a:prstGeom prst="rect">
            <a:avLst/>
          </a:prstGeom>
        </p:spPr>
      </p:pic>
      <p:sp>
        <p:nvSpPr>
          <p:cNvPr id="4" name="TextBox 3">
            <a:extLst>
              <a:ext uri="{FF2B5EF4-FFF2-40B4-BE49-F238E27FC236}">
                <a16:creationId xmlns:a16="http://schemas.microsoft.com/office/drawing/2014/main" id="{EA9E8E50-BE16-2705-B207-87749B99D0DB}"/>
              </a:ext>
            </a:extLst>
          </p:cNvPr>
          <p:cNvSpPr txBox="1"/>
          <p:nvPr/>
        </p:nvSpPr>
        <p:spPr>
          <a:xfrm rot="20481560">
            <a:off x="7670770" y="1423314"/>
            <a:ext cx="4192420" cy="1200329"/>
          </a:xfrm>
          <a:prstGeom prst="rect">
            <a:avLst/>
          </a:prstGeom>
          <a:solidFill>
            <a:schemeClr val="accent4"/>
          </a:solidFill>
        </p:spPr>
        <p:txBody>
          <a:bodyPr wrap="square" rtlCol="0">
            <a:spAutoFit/>
          </a:bodyPr>
          <a:lstStyle/>
          <a:p>
            <a:r>
              <a:rPr lang="en-US" dirty="0">
                <a:latin typeface="Rockwell"/>
                <a:cs typeface="Arial"/>
              </a:rPr>
              <a:t>App has eliminated the feelings of ‘not confident at all’ and improved the very/extremely confident from 22% to 50%</a:t>
            </a:r>
            <a:endParaRPr lang="en-US" dirty="0"/>
          </a:p>
        </p:txBody>
      </p:sp>
    </p:spTree>
    <p:extLst>
      <p:ext uri="{BB962C8B-B14F-4D97-AF65-F5344CB8AC3E}">
        <p14:creationId xmlns:p14="http://schemas.microsoft.com/office/powerpoint/2010/main" val="1158021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30F75D-7192-EF34-9D34-5E01C871CE4F}"/>
              </a:ext>
            </a:extLst>
          </p:cNvPr>
          <p:cNvSpPr>
            <a:spLocks noGrp="1"/>
          </p:cNvSpPr>
          <p:nvPr>
            <p:ph type="title"/>
          </p:nvPr>
        </p:nvSpPr>
        <p:spPr>
          <a:xfrm>
            <a:off x="401444" y="411163"/>
            <a:ext cx="11351941" cy="1165587"/>
          </a:xfrm>
        </p:spPr>
        <p:txBody>
          <a:bodyPr/>
          <a:lstStyle/>
          <a:p>
            <a:r>
              <a:rPr lang="en-US">
                <a:latin typeface="Rockwell"/>
                <a:cs typeface="Arial"/>
              </a:rPr>
              <a:t>What do teachers think learners need to know to be successful on GED tests?</a:t>
            </a:r>
          </a:p>
        </p:txBody>
      </p:sp>
      <p:sp>
        <p:nvSpPr>
          <p:cNvPr id="5" name="Slide Number Placeholder 4">
            <a:extLst>
              <a:ext uri="{FF2B5EF4-FFF2-40B4-BE49-F238E27FC236}">
                <a16:creationId xmlns:a16="http://schemas.microsoft.com/office/drawing/2014/main" id="{6DEBBF21-F4E7-337C-B7D0-47F66A909DEF}"/>
              </a:ext>
            </a:extLst>
          </p:cNvPr>
          <p:cNvSpPr>
            <a:spLocks noGrp="1"/>
          </p:cNvSpPr>
          <p:nvPr>
            <p:ph type="sldNum" sz="quarter" idx="12"/>
          </p:nvPr>
        </p:nvSpPr>
        <p:spPr/>
        <p:txBody>
          <a:bodyPr/>
          <a:lstStyle/>
          <a:p>
            <a:fld id="{BAE26A2A-DE5F-EA41-900F-AB5C4F1D9848}" type="slidenum">
              <a:rPr lang="en-US" smtClean="0"/>
              <a:pPr/>
              <a:t>28</a:t>
            </a:fld>
            <a:endParaRPr lang="en-US"/>
          </a:p>
        </p:txBody>
      </p:sp>
      <p:pic>
        <p:nvPicPr>
          <p:cNvPr id="4" name="Picture 3">
            <a:extLst>
              <a:ext uri="{FF2B5EF4-FFF2-40B4-BE49-F238E27FC236}">
                <a16:creationId xmlns:a16="http://schemas.microsoft.com/office/drawing/2014/main" id="{03967BD5-8A1B-193B-B66D-E5479284396D}"/>
              </a:ext>
            </a:extLst>
          </p:cNvPr>
          <p:cNvPicPr>
            <a:picLocks noChangeAspect="1"/>
          </p:cNvPicPr>
          <p:nvPr/>
        </p:nvPicPr>
        <p:blipFill>
          <a:blip r:embed="rId2"/>
          <a:stretch>
            <a:fillRect/>
          </a:stretch>
        </p:blipFill>
        <p:spPr>
          <a:xfrm>
            <a:off x="684115" y="1406903"/>
            <a:ext cx="8779609" cy="5088751"/>
          </a:xfrm>
          <a:prstGeom prst="rect">
            <a:avLst/>
          </a:prstGeom>
        </p:spPr>
      </p:pic>
      <p:pic>
        <p:nvPicPr>
          <p:cNvPr id="8" name="Graphic 7" descr="Star with solid fill">
            <a:extLst>
              <a:ext uri="{FF2B5EF4-FFF2-40B4-BE49-F238E27FC236}">
                <a16:creationId xmlns:a16="http://schemas.microsoft.com/office/drawing/2014/main" id="{6C9A6796-E3EF-5FBA-E69A-C3EB6B7A75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012" y="3432021"/>
            <a:ext cx="612476" cy="612476"/>
          </a:xfrm>
          <a:prstGeom prst="rect">
            <a:avLst/>
          </a:prstGeom>
        </p:spPr>
      </p:pic>
    </p:spTree>
    <p:extLst>
      <p:ext uri="{BB962C8B-B14F-4D97-AF65-F5344CB8AC3E}">
        <p14:creationId xmlns:p14="http://schemas.microsoft.com/office/powerpoint/2010/main" val="409829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081B-6A12-9AEE-637D-5DFFBE7183F2}"/>
              </a:ext>
            </a:extLst>
          </p:cNvPr>
          <p:cNvSpPr>
            <a:spLocks noGrp="1"/>
          </p:cNvSpPr>
          <p:nvPr>
            <p:ph type="title"/>
          </p:nvPr>
        </p:nvSpPr>
        <p:spPr>
          <a:xfrm>
            <a:off x="401443" y="398987"/>
            <a:ext cx="11351941" cy="1165587"/>
          </a:xfrm>
        </p:spPr>
        <p:txBody>
          <a:bodyPr/>
          <a:lstStyle/>
          <a:p>
            <a:r>
              <a:rPr lang="en-US">
                <a:latin typeface="Rockwell"/>
                <a:cs typeface="Arial"/>
              </a:rPr>
              <a:t>What do GED grads say learners need to know to be successful on GED tests?</a:t>
            </a:r>
          </a:p>
        </p:txBody>
      </p:sp>
      <p:pic>
        <p:nvPicPr>
          <p:cNvPr id="6" name="Content Placeholder 5">
            <a:extLst>
              <a:ext uri="{FF2B5EF4-FFF2-40B4-BE49-F238E27FC236}">
                <a16:creationId xmlns:a16="http://schemas.microsoft.com/office/drawing/2014/main" id="{3E03CF45-2F23-7BC2-2EA1-8E48090E596A}"/>
              </a:ext>
            </a:extLst>
          </p:cNvPr>
          <p:cNvPicPr>
            <a:picLocks noGrp="1" noChangeAspect="1"/>
          </p:cNvPicPr>
          <p:nvPr>
            <p:ph idx="1"/>
          </p:nvPr>
        </p:nvPicPr>
        <p:blipFill>
          <a:blip r:embed="rId2"/>
          <a:stretch>
            <a:fillRect/>
          </a:stretch>
        </p:blipFill>
        <p:spPr>
          <a:xfrm>
            <a:off x="2648607" y="1304152"/>
            <a:ext cx="7751866" cy="5403108"/>
          </a:xfrm>
        </p:spPr>
      </p:pic>
      <p:sp>
        <p:nvSpPr>
          <p:cNvPr id="4" name="Slide Number Placeholder 3">
            <a:extLst>
              <a:ext uri="{FF2B5EF4-FFF2-40B4-BE49-F238E27FC236}">
                <a16:creationId xmlns:a16="http://schemas.microsoft.com/office/drawing/2014/main" id="{4353FF87-72BA-5EAC-84A7-56C969D481CC}"/>
              </a:ext>
            </a:extLst>
          </p:cNvPr>
          <p:cNvSpPr>
            <a:spLocks noGrp="1"/>
          </p:cNvSpPr>
          <p:nvPr>
            <p:ph type="sldNum" sz="quarter" idx="12"/>
          </p:nvPr>
        </p:nvSpPr>
        <p:spPr/>
        <p:txBody>
          <a:bodyPr/>
          <a:lstStyle/>
          <a:p>
            <a:fld id="{BAE26A2A-DE5F-EA41-900F-AB5C4F1D9848}" type="slidenum">
              <a:rPr lang="en-US" smtClean="0"/>
              <a:t>29</a:t>
            </a:fld>
            <a:endParaRPr lang="en-US"/>
          </a:p>
        </p:txBody>
      </p:sp>
      <p:pic>
        <p:nvPicPr>
          <p:cNvPr id="7" name="Graphic 6" descr="Star with solid fill">
            <a:extLst>
              <a:ext uri="{FF2B5EF4-FFF2-40B4-BE49-F238E27FC236}">
                <a16:creationId xmlns:a16="http://schemas.microsoft.com/office/drawing/2014/main" id="{20DA2994-1B2B-DF84-0E1D-A2060C86A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3389" y="3302626"/>
            <a:ext cx="914400" cy="914400"/>
          </a:xfrm>
          <a:prstGeom prst="rect">
            <a:avLst/>
          </a:prstGeom>
        </p:spPr>
      </p:pic>
    </p:spTree>
    <p:extLst>
      <p:ext uri="{BB962C8B-B14F-4D97-AF65-F5344CB8AC3E}">
        <p14:creationId xmlns:p14="http://schemas.microsoft.com/office/powerpoint/2010/main" val="57977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7DAE-A794-F6D3-677B-03E804976D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5969BD-71F1-8ECF-56F5-21284707A948}"/>
              </a:ext>
            </a:extLst>
          </p:cNvPr>
          <p:cNvSpPr>
            <a:spLocks noGrp="1"/>
          </p:cNvSpPr>
          <p:nvPr>
            <p:ph type="title"/>
          </p:nvPr>
        </p:nvSpPr>
        <p:spPr/>
        <p:txBody>
          <a:bodyPr/>
          <a:lstStyle/>
          <a:p>
            <a:r>
              <a:rPr lang="en-US" sz="4800" b="1" spc="-75"/>
              <a:t>The GED Learners</a:t>
            </a:r>
            <a:endParaRPr lang="en-US"/>
          </a:p>
        </p:txBody>
      </p:sp>
      <p:sp>
        <p:nvSpPr>
          <p:cNvPr id="6" name="Text Placeholder 5">
            <a:extLst>
              <a:ext uri="{FF2B5EF4-FFF2-40B4-BE49-F238E27FC236}">
                <a16:creationId xmlns:a16="http://schemas.microsoft.com/office/drawing/2014/main" id="{2C558495-E5C6-CCCD-D63E-C039442DAF9E}"/>
              </a:ext>
            </a:extLst>
          </p:cNvPr>
          <p:cNvSpPr>
            <a:spLocks noGrp="1"/>
          </p:cNvSpPr>
          <p:nvPr>
            <p:ph type="body" idx="1"/>
          </p:nvPr>
        </p:nvSpPr>
        <p:spPr/>
        <p:txBody>
          <a:bodyPr/>
          <a:lstStyle/>
          <a:p>
            <a:r>
              <a:rPr lang="en-US" dirty="0"/>
              <a:t>Data about GED Candidates and Graduates</a:t>
            </a:r>
          </a:p>
        </p:txBody>
      </p:sp>
      <p:sp>
        <p:nvSpPr>
          <p:cNvPr id="4" name="Slide Number Placeholder 3">
            <a:extLst>
              <a:ext uri="{FF2B5EF4-FFF2-40B4-BE49-F238E27FC236}">
                <a16:creationId xmlns:a16="http://schemas.microsoft.com/office/drawing/2014/main" id="{6FF17227-69E5-EB1D-8C58-92000E8FF2F0}"/>
              </a:ext>
            </a:extLst>
          </p:cNvPr>
          <p:cNvSpPr>
            <a:spLocks noGrp="1"/>
          </p:cNvSpPr>
          <p:nvPr>
            <p:ph type="sldNum" sz="quarter" idx="10"/>
          </p:nvPr>
        </p:nvSpPr>
        <p:spPr/>
        <p:txBody>
          <a:bodyPr/>
          <a:lstStyle/>
          <a:p>
            <a:fld id="{BAE26A2A-DE5F-EA41-900F-AB5C4F1D9848}" type="slidenum">
              <a:rPr lang="en-US" smtClean="0"/>
              <a:t>3</a:t>
            </a:fld>
            <a:endParaRPr lang="en-US"/>
          </a:p>
        </p:txBody>
      </p:sp>
    </p:spTree>
    <p:extLst>
      <p:ext uri="{BB962C8B-B14F-4D97-AF65-F5344CB8AC3E}">
        <p14:creationId xmlns:p14="http://schemas.microsoft.com/office/powerpoint/2010/main" val="973327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2BAB-2515-2B6F-D2EB-E412251F07DD}"/>
              </a:ext>
            </a:extLst>
          </p:cNvPr>
          <p:cNvSpPr>
            <a:spLocks noGrp="1"/>
          </p:cNvSpPr>
          <p:nvPr>
            <p:ph type="title"/>
          </p:nvPr>
        </p:nvSpPr>
        <p:spPr/>
        <p:txBody>
          <a:bodyPr>
            <a:normAutofit fontScale="90000"/>
          </a:bodyPr>
          <a:lstStyle/>
          <a:p>
            <a:r>
              <a:rPr lang="en-US">
                <a:latin typeface="Rockwell"/>
                <a:cs typeface="Arial"/>
              </a:rPr>
              <a:t>Beta findings: Eliminated the feelings of ‘not confident at all’ and improved the very/extremely confident from 22% to 50%</a:t>
            </a:r>
          </a:p>
        </p:txBody>
      </p:sp>
      <p:pic>
        <p:nvPicPr>
          <p:cNvPr id="6" name="Content Placeholder 5">
            <a:extLst>
              <a:ext uri="{FF2B5EF4-FFF2-40B4-BE49-F238E27FC236}">
                <a16:creationId xmlns:a16="http://schemas.microsoft.com/office/drawing/2014/main" id="{83520F4D-ABC7-F79E-079E-3172AD67BF27}"/>
              </a:ext>
            </a:extLst>
          </p:cNvPr>
          <p:cNvPicPr>
            <a:picLocks noGrp="1" noChangeAspect="1"/>
          </p:cNvPicPr>
          <p:nvPr>
            <p:ph idx="1"/>
          </p:nvPr>
        </p:nvPicPr>
        <p:blipFill>
          <a:blip r:embed="rId2"/>
          <a:stretch>
            <a:fillRect/>
          </a:stretch>
        </p:blipFill>
        <p:spPr>
          <a:xfrm>
            <a:off x="196173" y="1898650"/>
            <a:ext cx="6865004" cy="3602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F70EF567-6B76-E370-16BA-73AB6B0AA8AF}"/>
              </a:ext>
            </a:extLst>
          </p:cNvPr>
          <p:cNvSpPr>
            <a:spLocks noGrp="1"/>
          </p:cNvSpPr>
          <p:nvPr>
            <p:ph type="sldNum" sz="quarter" idx="12"/>
          </p:nvPr>
        </p:nvSpPr>
        <p:spPr/>
        <p:txBody>
          <a:bodyPr/>
          <a:lstStyle/>
          <a:p>
            <a:fld id="{BAE26A2A-DE5F-EA41-900F-AB5C4F1D9848}" type="slidenum">
              <a:rPr lang="en-US" smtClean="0"/>
              <a:t>30</a:t>
            </a:fld>
            <a:endParaRPr lang="en-US"/>
          </a:p>
        </p:txBody>
      </p:sp>
      <p:pic>
        <p:nvPicPr>
          <p:cNvPr id="8" name="Picture 7">
            <a:extLst>
              <a:ext uri="{FF2B5EF4-FFF2-40B4-BE49-F238E27FC236}">
                <a16:creationId xmlns:a16="http://schemas.microsoft.com/office/drawing/2014/main" id="{AFCB7A57-ED3F-AED3-8F82-F35F4D363EEB}"/>
              </a:ext>
            </a:extLst>
          </p:cNvPr>
          <p:cNvPicPr>
            <a:picLocks noChangeAspect="1"/>
          </p:cNvPicPr>
          <p:nvPr/>
        </p:nvPicPr>
        <p:blipFill>
          <a:blip r:embed="rId3"/>
          <a:stretch>
            <a:fillRect/>
          </a:stretch>
        </p:blipFill>
        <p:spPr>
          <a:xfrm>
            <a:off x="3990583" y="2764006"/>
            <a:ext cx="6712295" cy="3568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a:extLst>
              <a:ext uri="{FF2B5EF4-FFF2-40B4-BE49-F238E27FC236}">
                <a16:creationId xmlns:a16="http://schemas.microsoft.com/office/drawing/2014/main" id="{BD1D1894-4206-D7F7-C9E4-9FD2AF48F3E9}"/>
              </a:ext>
            </a:extLst>
          </p:cNvPr>
          <p:cNvSpPr/>
          <p:nvPr/>
        </p:nvSpPr>
        <p:spPr>
          <a:xfrm>
            <a:off x="4635500" y="4959350"/>
            <a:ext cx="2743200" cy="134434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AB99C5E-26F6-F73D-FBD2-63B8BE924520}"/>
              </a:ext>
            </a:extLst>
          </p:cNvPr>
          <p:cNvSpPr/>
          <p:nvPr/>
        </p:nvSpPr>
        <p:spPr>
          <a:xfrm>
            <a:off x="4635500" y="3929593"/>
            <a:ext cx="342900" cy="19155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01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2216A-1905-6A68-0929-E2BAD233EF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32C97-10C6-94E1-9A5F-99BC55B7B413}"/>
              </a:ext>
            </a:extLst>
          </p:cNvPr>
          <p:cNvSpPr>
            <a:spLocks noGrp="1"/>
          </p:cNvSpPr>
          <p:nvPr>
            <p:ph type="title"/>
          </p:nvPr>
        </p:nvSpPr>
        <p:spPr/>
        <p:txBody>
          <a:bodyPr>
            <a:normAutofit/>
          </a:bodyPr>
          <a:lstStyle/>
          <a:p>
            <a:r>
              <a:rPr lang="en-US" dirty="0"/>
              <a:t>Mobile Learner Acquisition</a:t>
            </a:r>
          </a:p>
        </p:txBody>
      </p:sp>
      <p:sp>
        <p:nvSpPr>
          <p:cNvPr id="3" name="Content Placeholder 2">
            <a:extLst>
              <a:ext uri="{FF2B5EF4-FFF2-40B4-BE49-F238E27FC236}">
                <a16:creationId xmlns:a16="http://schemas.microsoft.com/office/drawing/2014/main" id="{14A55061-97E1-0010-CF78-04FAFF5DAB5A}"/>
              </a:ext>
            </a:extLst>
          </p:cNvPr>
          <p:cNvSpPr>
            <a:spLocks noGrp="1"/>
          </p:cNvSpPr>
          <p:nvPr>
            <p:ph idx="1"/>
          </p:nvPr>
        </p:nvSpPr>
        <p:spPr>
          <a:xfrm>
            <a:off x="7717745" y="1713236"/>
            <a:ext cx="3653957" cy="430146"/>
          </a:xfrm>
        </p:spPr>
        <p:txBody>
          <a:bodyPr>
            <a:normAutofit/>
          </a:bodyPr>
          <a:lstStyle/>
          <a:p>
            <a:r>
              <a:rPr lang="en-US" dirty="0"/>
              <a:t>App store downloads</a:t>
            </a:r>
          </a:p>
        </p:txBody>
      </p:sp>
      <p:sp>
        <p:nvSpPr>
          <p:cNvPr id="15" name="Slide Number Placeholder 14">
            <a:extLst>
              <a:ext uri="{FF2B5EF4-FFF2-40B4-BE49-F238E27FC236}">
                <a16:creationId xmlns:a16="http://schemas.microsoft.com/office/drawing/2014/main" id="{1DF3D250-9128-249E-FD8D-C6B231BF05CE}"/>
              </a:ext>
            </a:extLst>
          </p:cNvPr>
          <p:cNvSpPr>
            <a:spLocks noGrp="1"/>
          </p:cNvSpPr>
          <p:nvPr>
            <p:ph type="sldNum" sz="quarter" idx="12"/>
          </p:nvPr>
        </p:nvSpPr>
        <p:spPr/>
        <p:txBody>
          <a:bodyPr/>
          <a:lstStyle/>
          <a:p>
            <a:fld id="{BAE26A2A-DE5F-EA41-900F-AB5C4F1D9848}" type="slidenum">
              <a:rPr lang="en-US" smtClean="0"/>
              <a:t>31</a:t>
            </a:fld>
            <a:endParaRPr lang="en-US"/>
          </a:p>
        </p:txBody>
      </p:sp>
      <p:pic>
        <p:nvPicPr>
          <p:cNvPr id="8" name="Picture 7" descr="A black background with a black square&#10;&#10;AI-generated content may be incorrect.">
            <a:extLst>
              <a:ext uri="{FF2B5EF4-FFF2-40B4-BE49-F238E27FC236}">
                <a16:creationId xmlns:a16="http://schemas.microsoft.com/office/drawing/2014/main" id="{425577DE-B323-A7F4-E4D3-FAE7214B40CA}"/>
              </a:ext>
            </a:extLst>
          </p:cNvPr>
          <p:cNvPicPr>
            <a:picLocks noChangeAspect="1"/>
          </p:cNvPicPr>
          <p:nvPr/>
        </p:nvPicPr>
        <p:blipFill>
          <a:blip r:embed="rId3"/>
          <a:stretch>
            <a:fillRect/>
          </a:stretch>
        </p:blipFill>
        <p:spPr>
          <a:xfrm>
            <a:off x="7238137" y="2793855"/>
            <a:ext cx="1270289" cy="1270289"/>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86DBACEF-6597-DF72-8348-317B7F115C28}"/>
              </a:ext>
            </a:extLst>
          </p:cNvPr>
          <p:cNvPicPr>
            <a:picLocks noChangeAspect="1"/>
          </p:cNvPicPr>
          <p:nvPr/>
        </p:nvPicPr>
        <p:blipFill>
          <a:blip r:embed="rId4"/>
          <a:stretch>
            <a:fillRect/>
          </a:stretch>
        </p:blipFill>
        <p:spPr>
          <a:xfrm>
            <a:off x="7255930" y="1277230"/>
            <a:ext cx="1270289" cy="1270289"/>
          </a:xfrm>
          <a:prstGeom prst="rect">
            <a:avLst/>
          </a:prstGeom>
        </p:spPr>
      </p:pic>
      <p:sp>
        <p:nvSpPr>
          <p:cNvPr id="25" name="Content Placeholder 2">
            <a:extLst>
              <a:ext uri="{FF2B5EF4-FFF2-40B4-BE49-F238E27FC236}">
                <a16:creationId xmlns:a16="http://schemas.microsoft.com/office/drawing/2014/main" id="{23F731F0-50AA-9534-7C38-A2C61A6DC3C8}"/>
              </a:ext>
            </a:extLst>
          </p:cNvPr>
          <p:cNvSpPr txBox="1">
            <a:spLocks/>
          </p:cNvSpPr>
          <p:nvPr/>
        </p:nvSpPr>
        <p:spPr>
          <a:xfrm>
            <a:off x="8173448" y="3213927"/>
            <a:ext cx="3653957" cy="430146"/>
          </a:xfrm>
          <a:prstGeom prst="rect">
            <a:avLst/>
          </a:prstGeom>
        </p:spPr>
        <p:txBody>
          <a:bodyPr vert="horz" lIns="91440" tIns="45720" rIns="91440" bIns="4572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Finished account setup (73%)</a:t>
            </a:r>
          </a:p>
        </p:txBody>
      </p:sp>
      <p:pic>
        <p:nvPicPr>
          <p:cNvPr id="27" name="Picture 26" descr="A black background with a black square&#10;&#10;AI-generated content may be incorrect.">
            <a:extLst>
              <a:ext uri="{FF2B5EF4-FFF2-40B4-BE49-F238E27FC236}">
                <a16:creationId xmlns:a16="http://schemas.microsoft.com/office/drawing/2014/main" id="{89674539-EB6D-0684-92F4-8070CDAFF5BE}"/>
              </a:ext>
            </a:extLst>
          </p:cNvPr>
          <p:cNvPicPr>
            <a:picLocks noChangeAspect="1"/>
          </p:cNvPicPr>
          <p:nvPr/>
        </p:nvPicPr>
        <p:blipFill>
          <a:blip r:embed="rId5"/>
          <a:stretch>
            <a:fillRect/>
          </a:stretch>
        </p:blipFill>
        <p:spPr>
          <a:xfrm>
            <a:off x="7192869" y="4310481"/>
            <a:ext cx="1270289" cy="1270289"/>
          </a:xfrm>
          <a:prstGeom prst="rect">
            <a:avLst/>
          </a:prstGeom>
        </p:spPr>
      </p:pic>
      <p:sp>
        <p:nvSpPr>
          <p:cNvPr id="28" name="Content Placeholder 2">
            <a:extLst>
              <a:ext uri="{FF2B5EF4-FFF2-40B4-BE49-F238E27FC236}">
                <a16:creationId xmlns:a16="http://schemas.microsoft.com/office/drawing/2014/main" id="{C5AF0313-49B5-2DDE-5B84-02DA09DA995E}"/>
              </a:ext>
            </a:extLst>
          </p:cNvPr>
          <p:cNvSpPr txBox="1">
            <a:spLocks/>
          </p:cNvSpPr>
          <p:nvPr/>
        </p:nvSpPr>
        <p:spPr>
          <a:xfrm>
            <a:off x="8271443" y="4724692"/>
            <a:ext cx="3555962" cy="856077"/>
          </a:xfrm>
          <a:prstGeom prst="rect">
            <a:avLst/>
          </a:prstGeom>
        </p:spPr>
        <p:txBody>
          <a:bodyPr vert="horz" lIns="91440" tIns="45720" rIns="91440" bIns="4572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Engaged with in-app questions (45%)</a:t>
            </a:r>
          </a:p>
        </p:txBody>
      </p:sp>
      <p:sp>
        <p:nvSpPr>
          <p:cNvPr id="30" name="Content Placeholder 2">
            <a:extLst>
              <a:ext uri="{FF2B5EF4-FFF2-40B4-BE49-F238E27FC236}">
                <a16:creationId xmlns:a16="http://schemas.microsoft.com/office/drawing/2014/main" id="{8C3A1360-7C78-E2EC-A0CF-A83049ABB0E7}"/>
              </a:ext>
            </a:extLst>
          </p:cNvPr>
          <p:cNvSpPr txBox="1">
            <a:spLocks/>
          </p:cNvSpPr>
          <p:nvPr/>
        </p:nvSpPr>
        <p:spPr>
          <a:xfrm>
            <a:off x="1321138" y="1167326"/>
            <a:ext cx="3653957" cy="430146"/>
          </a:xfrm>
          <a:prstGeom prst="rect">
            <a:avLst/>
          </a:prstGeom>
        </p:spPr>
        <p:txBody>
          <a:bodyPr vert="horz" lIns="91440" tIns="45720" rIns="91440" bIns="45720" rtlCol="0">
            <a:normAutofit fontScale="85000" lnSpcReduction="10000"/>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Official App Release – June 26</a:t>
            </a:r>
            <a:r>
              <a:rPr lang="en-US" baseline="30000" dirty="0"/>
              <a:t>th</a:t>
            </a:r>
            <a:r>
              <a:rPr lang="en-US" dirty="0"/>
              <a:t>, 2024</a:t>
            </a:r>
          </a:p>
        </p:txBody>
      </p:sp>
      <p:sp>
        <p:nvSpPr>
          <p:cNvPr id="31" name="Content Placeholder 2">
            <a:extLst>
              <a:ext uri="{FF2B5EF4-FFF2-40B4-BE49-F238E27FC236}">
                <a16:creationId xmlns:a16="http://schemas.microsoft.com/office/drawing/2014/main" id="{0E260143-A093-1F41-0838-D3C50F0F47D6}"/>
              </a:ext>
            </a:extLst>
          </p:cNvPr>
          <p:cNvSpPr txBox="1">
            <a:spLocks/>
          </p:cNvSpPr>
          <p:nvPr/>
        </p:nvSpPr>
        <p:spPr>
          <a:xfrm>
            <a:off x="-171355" y="6449834"/>
            <a:ext cx="3653957" cy="430146"/>
          </a:xfrm>
          <a:prstGeom prst="rect">
            <a:avLst/>
          </a:prstGeom>
        </p:spPr>
        <p:txBody>
          <a:bodyPr vert="horz" lIns="91440" tIns="45720" rIns="91440" bIns="4572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solidFill>
                  <a:schemeClr val="bg1">
                    <a:lumMod val="50000"/>
                  </a:schemeClr>
                </a:solidFill>
              </a:rPr>
              <a:t>Up through June 2025</a:t>
            </a:r>
          </a:p>
        </p:txBody>
      </p:sp>
      <p:sp>
        <p:nvSpPr>
          <p:cNvPr id="4" name="TextBox 3">
            <a:extLst>
              <a:ext uri="{FF2B5EF4-FFF2-40B4-BE49-F238E27FC236}">
                <a16:creationId xmlns:a16="http://schemas.microsoft.com/office/drawing/2014/main" id="{A1CE62AF-DF3E-BFB0-2283-6DE66B6E4DCC}"/>
              </a:ext>
            </a:extLst>
          </p:cNvPr>
          <p:cNvSpPr txBox="1"/>
          <p:nvPr/>
        </p:nvSpPr>
        <p:spPr>
          <a:xfrm>
            <a:off x="6201213" y="1575863"/>
            <a:ext cx="2647950" cy="646331"/>
          </a:xfrm>
          <a:prstGeom prst="rect">
            <a:avLst/>
          </a:prstGeom>
          <a:noFill/>
        </p:spPr>
        <p:txBody>
          <a:bodyPr wrap="square" rtlCol="0">
            <a:spAutoFit/>
          </a:bodyPr>
          <a:lstStyle/>
          <a:p>
            <a:r>
              <a:rPr lang="en-US" sz="3600" b="1" dirty="0">
                <a:solidFill>
                  <a:srgbClr val="38A3A5"/>
                </a:solidFill>
              </a:rPr>
              <a:t>187K</a:t>
            </a:r>
          </a:p>
        </p:txBody>
      </p:sp>
      <p:sp>
        <p:nvSpPr>
          <p:cNvPr id="5" name="TextBox 4">
            <a:extLst>
              <a:ext uri="{FF2B5EF4-FFF2-40B4-BE49-F238E27FC236}">
                <a16:creationId xmlns:a16="http://schemas.microsoft.com/office/drawing/2014/main" id="{0064C08B-397E-09BF-DD9D-3DFFFCA93DA2}"/>
              </a:ext>
            </a:extLst>
          </p:cNvPr>
          <p:cNvSpPr txBox="1"/>
          <p:nvPr/>
        </p:nvSpPr>
        <p:spPr>
          <a:xfrm>
            <a:off x="6201213" y="3081162"/>
            <a:ext cx="2647950" cy="646331"/>
          </a:xfrm>
          <a:prstGeom prst="rect">
            <a:avLst/>
          </a:prstGeom>
          <a:noFill/>
        </p:spPr>
        <p:txBody>
          <a:bodyPr wrap="square" rtlCol="0">
            <a:spAutoFit/>
          </a:bodyPr>
          <a:lstStyle/>
          <a:p>
            <a:r>
              <a:rPr lang="en-US" sz="3600" b="1" dirty="0">
                <a:solidFill>
                  <a:schemeClr val="accent4">
                    <a:lumMod val="75000"/>
                  </a:schemeClr>
                </a:solidFill>
              </a:rPr>
              <a:t>137K</a:t>
            </a:r>
          </a:p>
        </p:txBody>
      </p:sp>
      <p:sp>
        <p:nvSpPr>
          <p:cNvPr id="6" name="TextBox 5">
            <a:extLst>
              <a:ext uri="{FF2B5EF4-FFF2-40B4-BE49-F238E27FC236}">
                <a16:creationId xmlns:a16="http://schemas.microsoft.com/office/drawing/2014/main" id="{226111FB-6A91-E9AA-E749-AF6128B0FEAB}"/>
              </a:ext>
            </a:extLst>
          </p:cNvPr>
          <p:cNvSpPr txBox="1"/>
          <p:nvPr/>
        </p:nvSpPr>
        <p:spPr>
          <a:xfrm>
            <a:off x="6344808" y="4640246"/>
            <a:ext cx="2647950" cy="646331"/>
          </a:xfrm>
          <a:prstGeom prst="rect">
            <a:avLst/>
          </a:prstGeom>
          <a:noFill/>
        </p:spPr>
        <p:txBody>
          <a:bodyPr wrap="square" rtlCol="0">
            <a:spAutoFit/>
          </a:bodyPr>
          <a:lstStyle/>
          <a:p>
            <a:r>
              <a:rPr lang="en-US" sz="3600" b="1" dirty="0">
                <a:solidFill>
                  <a:srgbClr val="1BA300"/>
                </a:solidFill>
              </a:rPr>
              <a:t>62K</a:t>
            </a:r>
          </a:p>
        </p:txBody>
      </p:sp>
      <p:pic>
        <p:nvPicPr>
          <p:cNvPr id="1026" name="Picture 2">
            <a:extLst>
              <a:ext uri="{FF2B5EF4-FFF2-40B4-BE49-F238E27FC236}">
                <a16:creationId xmlns:a16="http://schemas.microsoft.com/office/drawing/2014/main" id="{46A348AE-732E-0577-49FF-EDE74D49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774" y="1703161"/>
            <a:ext cx="2260337" cy="2937085"/>
          </a:xfrm>
          <a:prstGeom prst="rect">
            <a:avLst/>
          </a:prstGeom>
          <a:noFill/>
          <a:extLst>
            <a:ext uri="{909E8E84-426E-40DD-AFC4-6F175D3DCCD1}">
              <a14:hiddenFill xmlns:a14="http://schemas.microsoft.com/office/drawing/2010/main">
                <a:solidFill>
                  <a:srgbClr val="FFFFFF"/>
                </a:solidFill>
              </a14:hiddenFill>
            </a:ext>
          </a:extLst>
        </p:spPr>
      </p:pic>
      <p:sp>
        <p:nvSpPr>
          <p:cNvPr id="10" name="Star: 5 Points 9">
            <a:extLst>
              <a:ext uri="{FF2B5EF4-FFF2-40B4-BE49-F238E27FC236}">
                <a16:creationId xmlns:a16="http://schemas.microsoft.com/office/drawing/2014/main" id="{06AA34EC-8F89-B477-26FD-017B6B35F13D}"/>
              </a:ext>
            </a:extLst>
          </p:cNvPr>
          <p:cNvSpPr/>
          <p:nvPr/>
        </p:nvSpPr>
        <p:spPr>
          <a:xfrm>
            <a:off x="1820268" y="5286577"/>
            <a:ext cx="422147" cy="424797"/>
          </a:xfrm>
          <a:prstGeom prst="star5">
            <a:avLst/>
          </a:prstGeom>
          <a:solidFill>
            <a:srgbClr val="FFD2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CB055512-0A58-F15D-0C4E-AC796B93C5E7}"/>
              </a:ext>
            </a:extLst>
          </p:cNvPr>
          <p:cNvSpPr/>
          <p:nvPr/>
        </p:nvSpPr>
        <p:spPr>
          <a:xfrm>
            <a:off x="2318602" y="5286576"/>
            <a:ext cx="422147" cy="424797"/>
          </a:xfrm>
          <a:prstGeom prst="star5">
            <a:avLst/>
          </a:prstGeom>
          <a:solidFill>
            <a:srgbClr val="FFD2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9862E0CF-39F2-8A10-EAA6-C021A12D5CDC}"/>
              </a:ext>
            </a:extLst>
          </p:cNvPr>
          <p:cNvSpPr/>
          <p:nvPr/>
        </p:nvSpPr>
        <p:spPr>
          <a:xfrm>
            <a:off x="2816936" y="5286575"/>
            <a:ext cx="422147" cy="424797"/>
          </a:xfrm>
          <a:prstGeom prst="star5">
            <a:avLst/>
          </a:prstGeom>
          <a:solidFill>
            <a:srgbClr val="FFD2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4A736CAC-3128-62D3-4E9F-F0DF5009550E}"/>
              </a:ext>
            </a:extLst>
          </p:cNvPr>
          <p:cNvSpPr/>
          <p:nvPr/>
        </p:nvSpPr>
        <p:spPr>
          <a:xfrm>
            <a:off x="3315270" y="5286574"/>
            <a:ext cx="422147" cy="424797"/>
          </a:xfrm>
          <a:prstGeom prst="star5">
            <a:avLst/>
          </a:prstGeom>
          <a:solidFill>
            <a:srgbClr val="FFD2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BFF0DA77-949D-90A8-B116-3E279CC78C26}"/>
              </a:ext>
            </a:extLst>
          </p:cNvPr>
          <p:cNvSpPr/>
          <p:nvPr/>
        </p:nvSpPr>
        <p:spPr>
          <a:xfrm>
            <a:off x="3813604" y="5286573"/>
            <a:ext cx="422147" cy="424797"/>
          </a:xfrm>
          <a:prstGeom prst="star5">
            <a:avLst/>
          </a:prstGeom>
          <a:solidFill>
            <a:srgbClr val="FFD2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CEF13D02-CE5C-A3C0-A0BF-7C3444BCB6F8}"/>
              </a:ext>
            </a:extLst>
          </p:cNvPr>
          <p:cNvSpPr txBox="1">
            <a:spLocks/>
          </p:cNvSpPr>
          <p:nvPr/>
        </p:nvSpPr>
        <p:spPr>
          <a:xfrm>
            <a:off x="1237176" y="5799721"/>
            <a:ext cx="3653957" cy="430146"/>
          </a:xfrm>
          <a:prstGeom prst="rect">
            <a:avLst/>
          </a:prstGeom>
        </p:spPr>
        <p:txBody>
          <a:bodyPr vert="horz" lIns="91440" tIns="45720" rIns="91440" bIns="4572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4.8 out of 5 (1000+ ratings)</a:t>
            </a:r>
          </a:p>
        </p:txBody>
      </p:sp>
      <p:pic>
        <p:nvPicPr>
          <p:cNvPr id="7" name="Picture 6">
            <a:extLst>
              <a:ext uri="{FF2B5EF4-FFF2-40B4-BE49-F238E27FC236}">
                <a16:creationId xmlns:a16="http://schemas.microsoft.com/office/drawing/2014/main" id="{3E499755-C0C9-CE2C-FE8A-DF83C75EF13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983058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3963-F6E2-DA92-1CA4-1D375A14AFEA}"/>
              </a:ext>
            </a:extLst>
          </p:cNvPr>
          <p:cNvSpPr>
            <a:spLocks noGrp="1"/>
          </p:cNvSpPr>
          <p:nvPr>
            <p:ph type="title"/>
          </p:nvPr>
        </p:nvSpPr>
        <p:spPr/>
        <p:txBody>
          <a:bodyPr/>
          <a:lstStyle/>
          <a:p>
            <a:r>
              <a:rPr lang="en-US">
                <a:latin typeface="Rockwell"/>
                <a:cs typeface="Arial"/>
              </a:rPr>
              <a:t>Mastery of content</a:t>
            </a:r>
            <a:endParaRPr lang="en-US"/>
          </a:p>
        </p:txBody>
      </p:sp>
      <p:sp>
        <p:nvSpPr>
          <p:cNvPr id="4" name="Slide Number Placeholder 3">
            <a:extLst>
              <a:ext uri="{FF2B5EF4-FFF2-40B4-BE49-F238E27FC236}">
                <a16:creationId xmlns:a16="http://schemas.microsoft.com/office/drawing/2014/main" id="{70DA565E-7985-6D6B-F961-C97B25AE0EDB}"/>
              </a:ext>
            </a:extLst>
          </p:cNvPr>
          <p:cNvSpPr>
            <a:spLocks noGrp="1"/>
          </p:cNvSpPr>
          <p:nvPr>
            <p:ph type="sldNum" sz="quarter" idx="12"/>
          </p:nvPr>
        </p:nvSpPr>
        <p:spPr/>
        <p:txBody>
          <a:bodyPr/>
          <a:lstStyle/>
          <a:p>
            <a:fld id="{BAE26A2A-DE5F-EA41-900F-AB5C4F1D9848}" type="slidenum">
              <a:rPr lang="en-US" smtClean="0"/>
              <a:t>32</a:t>
            </a:fld>
            <a:endParaRPr lang="en-US"/>
          </a:p>
        </p:txBody>
      </p:sp>
      <p:pic>
        <p:nvPicPr>
          <p:cNvPr id="7" name="Picture 6" descr="A graph of a number of different colored bars&#10;&#10;Description automatically generated">
            <a:extLst>
              <a:ext uri="{FF2B5EF4-FFF2-40B4-BE49-F238E27FC236}">
                <a16:creationId xmlns:a16="http://schemas.microsoft.com/office/drawing/2014/main" id="{E0A4E7ED-74A4-0E5D-2308-D0941D278BB4}"/>
              </a:ext>
            </a:extLst>
          </p:cNvPr>
          <p:cNvPicPr>
            <a:picLocks noChangeAspect="1"/>
          </p:cNvPicPr>
          <p:nvPr/>
        </p:nvPicPr>
        <p:blipFill>
          <a:blip r:embed="rId3"/>
          <a:stretch>
            <a:fillRect/>
          </a:stretch>
        </p:blipFill>
        <p:spPr>
          <a:xfrm>
            <a:off x="5517896" y="777055"/>
            <a:ext cx="4720404" cy="5770920"/>
          </a:xfrm>
          <a:prstGeom prst="rect">
            <a:avLst/>
          </a:prstGeom>
        </p:spPr>
      </p:pic>
      <p:pic>
        <p:nvPicPr>
          <p:cNvPr id="8" name="Graphic 7">
            <a:extLst>
              <a:ext uri="{FF2B5EF4-FFF2-40B4-BE49-F238E27FC236}">
                <a16:creationId xmlns:a16="http://schemas.microsoft.com/office/drawing/2014/main" id="{A11C168C-8FAA-DE8F-4D20-7545F94E0B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0331" y="2077987"/>
            <a:ext cx="3071658" cy="3980220"/>
          </a:xfrm>
          <a:prstGeom prst="rect">
            <a:avLst/>
          </a:prstGeom>
        </p:spPr>
      </p:pic>
    </p:spTree>
    <p:extLst>
      <p:ext uri="{BB962C8B-B14F-4D97-AF65-F5344CB8AC3E}">
        <p14:creationId xmlns:p14="http://schemas.microsoft.com/office/powerpoint/2010/main" val="1738928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3963-F6E2-DA92-1CA4-1D375A14AFEA}"/>
              </a:ext>
            </a:extLst>
          </p:cNvPr>
          <p:cNvSpPr>
            <a:spLocks noGrp="1"/>
          </p:cNvSpPr>
          <p:nvPr>
            <p:ph type="title"/>
          </p:nvPr>
        </p:nvSpPr>
        <p:spPr>
          <a:xfrm>
            <a:off x="285210" y="313018"/>
            <a:ext cx="11262732" cy="1165587"/>
          </a:xfrm>
        </p:spPr>
        <p:txBody>
          <a:bodyPr anchor="t">
            <a:normAutofit/>
          </a:bodyPr>
          <a:lstStyle/>
          <a:p>
            <a:r>
              <a:rPr lang="en-US" sz="3200" dirty="0"/>
              <a:t>Early Learning: more App sessions correlate to more tests taken &amp; passed</a:t>
            </a:r>
          </a:p>
        </p:txBody>
      </p:sp>
      <p:sp>
        <p:nvSpPr>
          <p:cNvPr id="4" name="Slide Number Placeholder 3">
            <a:extLst>
              <a:ext uri="{FF2B5EF4-FFF2-40B4-BE49-F238E27FC236}">
                <a16:creationId xmlns:a16="http://schemas.microsoft.com/office/drawing/2014/main" id="{70DA565E-7985-6D6B-F961-C97B25AE0EDB}"/>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33</a:t>
            </a:fld>
            <a:endParaRPr lang="en-US"/>
          </a:p>
        </p:txBody>
      </p:sp>
      <p:pic>
        <p:nvPicPr>
          <p:cNvPr id="289" name="Graphic 288">
            <a:extLst>
              <a:ext uri="{FF2B5EF4-FFF2-40B4-BE49-F238E27FC236}">
                <a16:creationId xmlns:a16="http://schemas.microsoft.com/office/drawing/2014/main" id="{7800F2B8-6BC3-8F4A-D1A0-E712D5CD8F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643" y="2616455"/>
            <a:ext cx="2576358" cy="3345733"/>
          </a:xfrm>
          <a:prstGeom prst="rect">
            <a:avLst/>
          </a:prstGeom>
        </p:spPr>
      </p:pic>
      <p:pic>
        <p:nvPicPr>
          <p:cNvPr id="1026" name="Picture 2">
            <a:extLst>
              <a:ext uri="{FF2B5EF4-FFF2-40B4-BE49-F238E27FC236}">
                <a16:creationId xmlns:a16="http://schemas.microsoft.com/office/drawing/2014/main" id="{068DBAB5-2A83-28DF-F0EA-36EBA361750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841901" y="1107904"/>
            <a:ext cx="4676861" cy="26103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B151E48-B687-40AE-ABEA-187F768D03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0034" y="4016202"/>
            <a:ext cx="4676861" cy="2841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2D8CC2F-FA25-6EE3-BEA4-ACEAFD73EDB3}"/>
              </a:ext>
            </a:extLst>
          </p:cNvPr>
          <p:cNvSpPr txBox="1"/>
          <p:nvPr/>
        </p:nvSpPr>
        <p:spPr>
          <a:xfrm>
            <a:off x="5208201" y="1145929"/>
            <a:ext cx="2396358" cy="923330"/>
          </a:xfrm>
          <a:prstGeom prst="rect">
            <a:avLst/>
          </a:prstGeom>
          <a:noFill/>
        </p:spPr>
        <p:txBody>
          <a:bodyPr wrap="square" rtlCol="0">
            <a:spAutoFit/>
          </a:bodyPr>
          <a:lstStyle/>
          <a:p>
            <a:r>
              <a:rPr lang="en-US" dirty="0"/>
              <a:t>GED Testers – 33% of App users with 10 or more log-ins took tests</a:t>
            </a:r>
          </a:p>
        </p:txBody>
      </p:sp>
      <p:sp>
        <p:nvSpPr>
          <p:cNvPr id="7" name="TextBox 6">
            <a:extLst>
              <a:ext uri="{FF2B5EF4-FFF2-40B4-BE49-F238E27FC236}">
                <a16:creationId xmlns:a16="http://schemas.microsoft.com/office/drawing/2014/main" id="{64C1CCB3-F9E9-97AE-681E-2E015BD34311}"/>
              </a:ext>
            </a:extLst>
          </p:cNvPr>
          <p:cNvSpPr txBox="1"/>
          <p:nvPr/>
        </p:nvSpPr>
        <p:spPr>
          <a:xfrm>
            <a:off x="5296561" y="4050295"/>
            <a:ext cx="2576358" cy="984885"/>
          </a:xfrm>
          <a:prstGeom prst="rect">
            <a:avLst/>
          </a:prstGeom>
          <a:noFill/>
        </p:spPr>
        <p:txBody>
          <a:bodyPr wrap="square" rtlCol="0">
            <a:spAutoFit/>
          </a:bodyPr>
          <a:lstStyle/>
          <a:p>
            <a:r>
              <a:rPr lang="en-US" dirty="0"/>
              <a:t>GED test </a:t>
            </a:r>
            <a:r>
              <a:rPr lang="en-US" dirty="0" err="1"/>
              <a:t>credentialers</a:t>
            </a:r>
            <a:r>
              <a:rPr lang="en-US" dirty="0"/>
              <a:t> (passed all 4 tests) – </a:t>
            </a:r>
            <a:r>
              <a:rPr lang="en-US" sz="1100" dirty="0"/>
              <a:t>15% of App users with 10 or more sessions credentialled</a:t>
            </a:r>
          </a:p>
        </p:txBody>
      </p:sp>
    </p:spTree>
    <p:extLst>
      <p:ext uri="{BB962C8B-B14F-4D97-AF65-F5344CB8AC3E}">
        <p14:creationId xmlns:p14="http://schemas.microsoft.com/office/powerpoint/2010/main" val="2878767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3963-F6E2-DA92-1CA4-1D375A14AFEA}"/>
              </a:ext>
            </a:extLst>
          </p:cNvPr>
          <p:cNvSpPr>
            <a:spLocks noGrp="1"/>
          </p:cNvSpPr>
          <p:nvPr>
            <p:ph type="title"/>
          </p:nvPr>
        </p:nvSpPr>
        <p:spPr/>
        <p:txBody>
          <a:bodyPr>
            <a:noAutofit/>
          </a:bodyPr>
          <a:lstStyle/>
          <a:p>
            <a:r>
              <a:rPr lang="en-US" sz="2800" dirty="0">
                <a:latin typeface="Rockwell"/>
                <a:cs typeface="Arial"/>
              </a:rPr>
              <a:t>Mobile App users are performing better on most subject area tests and credentialing at a higher percentage than non-App users (July 2024- Feb 2025)</a:t>
            </a:r>
            <a:endParaRPr lang="en-US" sz="2800" dirty="0"/>
          </a:p>
        </p:txBody>
      </p:sp>
      <p:sp>
        <p:nvSpPr>
          <p:cNvPr id="4" name="Slide Number Placeholder 3">
            <a:extLst>
              <a:ext uri="{FF2B5EF4-FFF2-40B4-BE49-F238E27FC236}">
                <a16:creationId xmlns:a16="http://schemas.microsoft.com/office/drawing/2014/main" id="{70DA565E-7985-6D6B-F961-C97B25AE0EDB}"/>
              </a:ext>
            </a:extLst>
          </p:cNvPr>
          <p:cNvSpPr>
            <a:spLocks noGrp="1"/>
          </p:cNvSpPr>
          <p:nvPr>
            <p:ph type="sldNum" sz="quarter" idx="12"/>
          </p:nvPr>
        </p:nvSpPr>
        <p:spPr/>
        <p:txBody>
          <a:bodyPr/>
          <a:lstStyle/>
          <a:p>
            <a:fld id="{BAE26A2A-DE5F-EA41-900F-AB5C4F1D9848}" type="slidenum">
              <a:rPr lang="en-US" smtClean="0"/>
              <a:t>34</a:t>
            </a:fld>
            <a:endParaRPr lang="en-US"/>
          </a:p>
        </p:txBody>
      </p:sp>
      <p:pic>
        <p:nvPicPr>
          <p:cNvPr id="8" name="Graphic 7">
            <a:extLst>
              <a:ext uri="{FF2B5EF4-FFF2-40B4-BE49-F238E27FC236}">
                <a16:creationId xmlns:a16="http://schemas.microsoft.com/office/drawing/2014/main" id="{A11C168C-8FAA-DE8F-4D20-7545F94E0B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331" y="2077987"/>
            <a:ext cx="3071658" cy="3980220"/>
          </a:xfrm>
          <a:prstGeom prst="rect">
            <a:avLst/>
          </a:prstGeom>
        </p:spPr>
      </p:pic>
      <p:pic>
        <p:nvPicPr>
          <p:cNvPr id="5" name="Picture 4">
            <a:extLst>
              <a:ext uri="{FF2B5EF4-FFF2-40B4-BE49-F238E27FC236}">
                <a16:creationId xmlns:a16="http://schemas.microsoft.com/office/drawing/2014/main" id="{FA0C3254-6819-ADE4-F2CE-EAD0289B8F77}"/>
              </a:ext>
            </a:extLst>
          </p:cNvPr>
          <p:cNvPicPr>
            <a:picLocks noChangeAspect="1"/>
          </p:cNvPicPr>
          <p:nvPr/>
        </p:nvPicPr>
        <p:blipFill>
          <a:blip r:embed="rId5"/>
          <a:stretch>
            <a:fillRect/>
          </a:stretch>
        </p:blipFill>
        <p:spPr>
          <a:xfrm>
            <a:off x="5429445" y="1817307"/>
            <a:ext cx="6286823" cy="1600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E2ACB48-17DD-F377-40BC-7E816A2B61FD}"/>
              </a:ext>
            </a:extLst>
          </p:cNvPr>
          <p:cNvPicPr>
            <a:picLocks noChangeAspect="1"/>
          </p:cNvPicPr>
          <p:nvPr/>
        </p:nvPicPr>
        <p:blipFill>
          <a:blip r:embed="rId6"/>
          <a:stretch>
            <a:fillRect/>
          </a:stretch>
        </p:blipFill>
        <p:spPr>
          <a:xfrm>
            <a:off x="5429444" y="3584544"/>
            <a:ext cx="6323941" cy="251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321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3963-F6E2-DA92-1CA4-1D375A14AFEA}"/>
              </a:ext>
            </a:extLst>
          </p:cNvPr>
          <p:cNvSpPr>
            <a:spLocks noGrp="1"/>
          </p:cNvSpPr>
          <p:nvPr>
            <p:ph type="title"/>
          </p:nvPr>
        </p:nvSpPr>
        <p:spPr>
          <a:xfrm>
            <a:off x="143347" y="230143"/>
            <a:ext cx="11351941" cy="1165587"/>
          </a:xfrm>
        </p:spPr>
        <p:txBody>
          <a:bodyPr/>
          <a:lstStyle/>
          <a:p>
            <a:r>
              <a:rPr lang="en-US">
                <a:latin typeface="Rockwell"/>
                <a:cs typeface="Arial"/>
              </a:rPr>
              <a:t>What learners are saying when we ask:</a:t>
            </a:r>
            <a:br>
              <a:rPr lang="en-US">
                <a:latin typeface="Rockwell"/>
                <a:cs typeface="Arial"/>
              </a:rPr>
            </a:br>
            <a:r>
              <a:rPr lang="en-US">
                <a:latin typeface="Rockwell"/>
                <a:cs typeface="Arial"/>
              </a:rPr>
              <a:t>How do you feel about the GED &amp; Me app?  </a:t>
            </a:r>
            <a:endParaRPr lang="en-US"/>
          </a:p>
        </p:txBody>
      </p:sp>
      <p:sp>
        <p:nvSpPr>
          <p:cNvPr id="4" name="Slide Number Placeholder 3">
            <a:extLst>
              <a:ext uri="{FF2B5EF4-FFF2-40B4-BE49-F238E27FC236}">
                <a16:creationId xmlns:a16="http://schemas.microsoft.com/office/drawing/2014/main" id="{70DA565E-7985-6D6B-F961-C97B25AE0EDB}"/>
              </a:ext>
            </a:extLst>
          </p:cNvPr>
          <p:cNvSpPr>
            <a:spLocks noGrp="1"/>
          </p:cNvSpPr>
          <p:nvPr>
            <p:ph type="sldNum" sz="quarter" idx="12"/>
          </p:nvPr>
        </p:nvSpPr>
        <p:spPr/>
        <p:txBody>
          <a:bodyPr/>
          <a:lstStyle/>
          <a:p>
            <a:fld id="{BAE26A2A-DE5F-EA41-900F-AB5C4F1D9848}" type="slidenum">
              <a:rPr lang="en-US" smtClean="0"/>
              <a:t>35</a:t>
            </a:fld>
            <a:endParaRPr lang="en-US"/>
          </a:p>
        </p:txBody>
      </p:sp>
      <p:pic>
        <p:nvPicPr>
          <p:cNvPr id="9" name="Picture 8" descr="Words on a white background&#10;&#10;Description automatically generated">
            <a:extLst>
              <a:ext uri="{FF2B5EF4-FFF2-40B4-BE49-F238E27FC236}">
                <a16:creationId xmlns:a16="http://schemas.microsoft.com/office/drawing/2014/main" id="{A1EEB3B5-E627-B12B-722D-B6591F7CF74B}"/>
              </a:ext>
            </a:extLst>
          </p:cNvPr>
          <p:cNvPicPr>
            <a:picLocks noChangeAspect="1"/>
          </p:cNvPicPr>
          <p:nvPr/>
        </p:nvPicPr>
        <p:blipFill>
          <a:blip r:embed="rId2"/>
          <a:stretch>
            <a:fillRect/>
          </a:stretch>
        </p:blipFill>
        <p:spPr>
          <a:xfrm>
            <a:off x="6283675" y="1167597"/>
            <a:ext cx="5264023" cy="2669427"/>
          </a:xfrm>
          <a:prstGeom prst="rect">
            <a:avLst/>
          </a:prstGeom>
        </p:spPr>
      </p:pic>
      <p:pic>
        <p:nvPicPr>
          <p:cNvPr id="3" name="Graphic 2">
            <a:extLst>
              <a:ext uri="{FF2B5EF4-FFF2-40B4-BE49-F238E27FC236}">
                <a16:creationId xmlns:a16="http://schemas.microsoft.com/office/drawing/2014/main" id="{9AD65844-430E-DAF1-5395-9CCC15322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760" y="2502311"/>
            <a:ext cx="4114801" cy="4163962"/>
          </a:xfrm>
          <a:prstGeom prst="rect">
            <a:avLst/>
          </a:prstGeom>
        </p:spPr>
      </p:pic>
      <p:sp>
        <p:nvSpPr>
          <p:cNvPr id="5" name="Heart 4">
            <a:extLst>
              <a:ext uri="{FF2B5EF4-FFF2-40B4-BE49-F238E27FC236}">
                <a16:creationId xmlns:a16="http://schemas.microsoft.com/office/drawing/2014/main" id="{E8FD29E2-1A58-8D8A-9FC8-D584B0DC109B}"/>
              </a:ext>
            </a:extLst>
          </p:cNvPr>
          <p:cNvSpPr/>
          <p:nvPr/>
        </p:nvSpPr>
        <p:spPr>
          <a:xfrm rot="1320000">
            <a:off x="10756816" y="2400325"/>
            <a:ext cx="1111045" cy="956187"/>
          </a:xfrm>
          <a:prstGeom prst="hear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8BBE03-387B-6803-A108-EE4B382E0D35}"/>
              </a:ext>
            </a:extLst>
          </p:cNvPr>
          <p:cNvPicPr>
            <a:picLocks noChangeAspect="1"/>
          </p:cNvPicPr>
          <p:nvPr/>
        </p:nvPicPr>
        <p:blipFill>
          <a:blip r:embed="rId5"/>
          <a:stretch>
            <a:fillRect/>
          </a:stretch>
        </p:blipFill>
        <p:spPr>
          <a:xfrm>
            <a:off x="143347" y="1234440"/>
            <a:ext cx="6051930" cy="5212397"/>
          </a:xfrm>
          <a:prstGeom prst="rect">
            <a:avLst/>
          </a:prstGeom>
        </p:spPr>
      </p:pic>
    </p:spTree>
    <p:extLst>
      <p:ext uri="{BB962C8B-B14F-4D97-AF65-F5344CB8AC3E}">
        <p14:creationId xmlns:p14="http://schemas.microsoft.com/office/powerpoint/2010/main" val="446536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F75384-E603-181D-0CAD-D6F7FC098E3E}"/>
              </a:ext>
            </a:extLst>
          </p:cNvPr>
          <p:cNvSpPr>
            <a:spLocks noGrp="1"/>
          </p:cNvSpPr>
          <p:nvPr>
            <p:ph type="title"/>
          </p:nvPr>
        </p:nvSpPr>
        <p:spPr>
          <a:xfrm>
            <a:off x="131059" y="279304"/>
            <a:ext cx="11262732" cy="1165587"/>
          </a:xfrm>
        </p:spPr>
        <p:txBody>
          <a:bodyPr/>
          <a:lstStyle/>
          <a:p>
            <a:r>
              <a:rPr lang="en-US" dirty="0">
                <a:latin typeface="Rockwell"/>
                <a:cs typeface="Arial"/>
              </a:rPr>
              <a:t>AI Tutor is Live (Math Brain)</a:t>
            </a:r>
            <a:endParaRPr lang="en-US" dirty="0"/>
          </a:p>
        </p:txBody>
      </p:sp>
      <p:sp>
        <p:nvSpPr>
          <p:cNvPr id="7" name="Slide Number Placeholder 6">
            <a:extLst>
              <a:ext uri="{FF2B5EF4-FFF2-40B4-BE49-F238E27FC236}">
                <a16:creationId xmlns:a16="http://schemas.microsoft.com/office/drawing/2014/main" id="{9A0E6C6C-19DE-CE1C-5DA1-59C3E9D7322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cxnSp>
        <p:nvCxnSpPr>
          <p:cNvPr id="14" name="Straight Arrow Connector 13">
            <a:extLst>
              <a:ext uri="{FF2B5EF4-FFF2-40B4-BE49-F238E27FC236}">
                <a16:creationId xmlns:a16="http://schemas.microsoft.com/office/drawing/2014/main" id="{0EF44542-6666-3DF9-65DC-E5FC4C5F659E}"/>
              </a:ext>
            </a:extLst>
          </p:cNvPr>
          <p:cNvCxnSpPr/>
          <p:nvPr/>
        </p:nvCxnSpPr>
        <p:spPr>
          <a:xfrm>
            <a:off x="6081252" y="771832"/>
            <a:ext cx="41788" cy="5633884"/>
          </a:xfrm>
          <a:prstGeom prst="straightConnector1">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D9AF6EF-2868-0DD3-C255-04612A33B11B}"/>
              </a:ext>
            </a:extLst>
          </p:cNvPr>
          <p:cNvSpPr txBox="1"/>
          <p:nvPr/>
        </p:nvSpPr>
        <p:spPr>
          <a:xfrm>
            <a:off x="266453" y="987409"/>
            <a:ext cx="5239976"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AI Tutor introducing more practice content specific to learners’ reading level and native language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cs typeface="Calibri"/>
              </a:rPr>
              <a:t>Allows for additional study and practice material in Math.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cs typeface="Calibri"/>
              </a:rPr>
              <a:t>Multiple Language Support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pic>
        <p:nvPicPr>
          <p:cNvPr id="4" name="Picture 3">
            <a:extLst>
              <a:ext uri="{FF2B5EF4-FFF2-40B4-BE49-F238E27FC236}">
                <a16:creationId xmlns:a16="http://schemas.microsoft.com/office/drawing/2014/main" id="{B4566C17-BF5B-208B-6291-D2654AD675BD}"/>
              </a:ext>
            </a:extLst>
          </p:cNvPr>
          <p:cNvPicPr>
            <a:picLocks noChangeAspect="1"/>
          </p:cNvPicPr>
          <p:nvPr/>
        </p:nvPicPr>
        <p:blipFill>
          <a:blip r:embed="rId2"/>
          <a:stretch>
            <a:fillRect/>
          </a:stretch>
        </p:blipFill>
        <p:spPr>
          <a:xfrm>
            <a:off x="6079533" y="838052"/>
            <a:ext cx="5846013" cy="5816977"/>
          </a:xfrm>
          <a:prstGeom prst="rect">
            <a:avLst/>
          </a:prstGeom>
        </p:spPr>
      </p:pic>
    </p:spTree>
    <p:extLst>
      <p:ext uri="{BB962C8B-B14F-4D97-AF65-F5344CB8AC3E}">
        <p14:creationId xmlns:p14="http://schemas.microsoft.com/office/powerpoint/2010/main" val="3566718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F08A-4200-9DC7-F9C1-F5F8F734CF6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6276E2-2B64-23DE-4DD0-03A954A49C70}"/>
              </a:ext>
            </a:extLst>
          </p:cNvPr>
          <p:cNvSpPr>
            <a:spLocks noGrp="1"/>
          </p:cNvSpPr>
          <p:nvPr>
            <p:ph type="sldNum" sz="quarter" idx="10"/>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37</a:t>
            </a:fld>
            <a:endParaRPr lang="en-US"/>
          </a:p>
        </p:txBody>
      </p:sp>
      <p:sp>
        <p:nvSpPr>
          <p:cNvPr id="8" name="Title 7">
            <a:extLst>
              <a:ext uri="{FF2B5EF4-FFF2-40B4-BE49-F238E27FC236}">
                <a16:creationId xmlns:a16="http://schemas.microsoft.com/office/drawing/2014/main" id="{878A1D1B-8A26-3105-3B56-40337BF95975}"/>
              </a:ext>
            </a:extLst>
          </p:cNvPr>
          <p:cNvSpPr>
            <a:spLocks noGrp="1"/>
          </p:cNvSpPr>
          <p:nvPr>
            <p:ph type="title"/>
          </p:nvPr>
        </p:nvSpPr>
        <p:spPr>
          <a:xfrm>
            <a:off x="401443" y="404085"/>
            <a:ext cx="11764014" cy="447409"/>
          </a:xfrm>
        </p:spPr>
        <p:txBody>
          <a:bodyPr vert="horz" lIns="0" tIns="0" rIns="0" bIns="0" rtlCol="0" anchor="b" anchorCtr="0">
            <a:normAutofit fontScale="90000"/>
          </a:bodyPr>
          <a:lstStyle/>
          <a:p>
            <a:r>
              <a:rPr lang="en-US" b="1" kern="1200" dirty="0">
                <a:latin typeface="Arial"/>
                <a:cs typeface="Arial"/>
              </a:rPr>
              <a:t>Roadmap for </a:t>
            </a:r>
            <a:r>
              <a:rPr lang="en-US" dirty="0">
                <a:latin typeface="Arial"/>
                <a:cs typeface="Arial"/>
              </a:rPr>
              <a:t>GED &amp; Me</a:t>
            </a:r>
            <a:endParaRPr lang="en-US" b="1" kern="1200" dirty="0">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A0B6CC09-2E93-69BE-0AE1-46C14FB44C13}"/>
              </a:ext>
            </a:extLst>
          </p:cNvPr>
          <p:cNvSpPr txBox="1"/>
          <p:nvPr/>
        </p:nvSpPr>
        <p:spPr>
          <a:xfrm>
            <a:off x="947543" y="1160003"/>
            <a:ext cx="1105583" cy="461665"/>
          </a:xfrm>
          <a:custGeom>
            <a:avLst/>
            <a:gdLst>
              <a:gd name="connsiteX0" fmla="*/ 0 w 1105583"/>
              <a:gd name="connsiteY0" fmla="*/ 0 h 461665"/>
              <a:gd name="connsiteX1" fmla="*/ 574903 w 1105583"/>
              <a:gd name="connsiteY1" fmla="*/ 0 h 461665"/>
              <a:gd name="connsiteX2" fmla="*/ 1105583 w 1105583"/>
              <a:gd name="connsiteY2" fmla="*/ 0 h 461665"/>
              <a:gd name="connsiteX3" fmla="*/ 1105583 w 1105583"/>
              <a:gd name="connsiteY3" fmla="*/ 461665 h 461665"/>
              <a:gd name="connsiteX4" fmla="*/ 563847 w 1105583"/>
              <a:gd name="connsiteY4" fmla="*/ 461665 h 461665"/>
              <a:gd name="connsiteX5" fmla="*/ 0 w 1105583"/>
              <a:gd name="connsiteY5" fmla="*/ 461665 h 461665"/>
              <a:gd name="connsiteX6" fmla="*/ 0 w 1105583"/>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583" h="461665" fill="none" extrusionOk="0">
                <a:moveTo>
                  <a:pt x="0" y="0"/>
                </a:moveTo>
                <a:cubicBezTo>
                  <a:pt x="217344" y="28372"/>
                  <a:pt x="444106" y="4985"/>
                  <a:pt x="574903" y="0"/>
                </a:cubicBezTo>
                <a:cubicBezTo>
                  <a:pt x="705700" y="-4985"/>
                  <a:pt x="947920" y="9273"/>
                  <a:pt x="1105583" y="0"/>
                </a:cubicBezTo>
                <a:cubicBezTo>
                  <a:pt x="1117270" y="146989"/>
                  <a:pt x="1118526" y="353252"/>
                  <a:pt x="1105583" y="461665"/>
                </a:cubicBezTo>
                <a:cubicBezTo>
                  <a:pt x="993758" y="467105"/>
                  <a:pt x="771861" y="449544"/>
                  <a:pt x="563847" y="461665"/>
                </a:cubicBezTo>
                <a:cubicBezTo>
                  <a:pt x="355833" y="473786"/>
                  <a:pt x="141732" y="481366"/>
                  <a:pt x="0" y="461665"/>
                </a:cubicBezTo>
                <a:cubicBezTo>
                  <a:pt x="8477" y="249738"/>
                  <a:pt x="-12033" y="119705"/>
                  <a:pt x="0" y="0"/>
                </a:cubicBezTo>
                <a:close/>
              </a:path>
              <a:path w="1105583" h="461665" stroke="0" extrusionOk="0">
                <a:moveTo>
                  <a:pt x="0" y="0"/>
                </a:moveTo>
                <a:cubicBezTo>
                  <a:pt x="177134" y="11167"/>
                  <a:pt x="387317" y="-11561"/>
                  <a:pt x="541736" y="0"/>
                </a:cubicBezTo>
                <a:cubicBezTo>
                  <a:pt x="696155" y="11561"/>
                  <a:pt x="934400" y="25803"/>
                  <a:pt x="1105583" y="0"/>
                </a:cubicBezTo>
                <a:cubicBezTo>
                  <a:pt x="1114156" y="100207"/>
                  <a:pt x="1085316" y="346951"/>
                  <a:pt x="1105583" y="461665"/>
                </a:cubicBezTo>
                <a:cubicBezTo>
                  <a:pt x="852335" y="448436"/>
                  <a:pt x="708228" y="440344"/>
                  <a:pt x="552792" y="461665"/>
                </a:cubicBezTo>
                <a:cubicBezTo>
                  <a:pt x="397356" y="482986"/>
                  <a:pt x="270011" y="473899"/>
                  <a:pt x="0" y="461665"/>
                </a:cubicBezTo>
                <a:cubicBezTo>
                  <a:pt x="20759" y="288799"/>
                  <a:pt x="-1218" y="129496"/>
                  <a:pt x="0" y="0"/>
                </a:cubicBezTo>
                <a:close/>
              </a:path>
            </a:pathLst>
          </a:custGeom>
          <a:ln>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ln>
                  <a:solidFill>
                    <a:schemeClr val="accent6"/>
                  </a:solidFill>
                </a:ln>
                <a:solidFill>
                  <a:schemeClr val="accent6"/>
                </a:solidFill>
              </a:rPr>
              <a:t>Now</a:t>
            </a:r>
          </a:p>
        </p:txBody>
      </p:sp>
      <p:sp>
        <p:nvSpPr>
          <p:cNvPr id="6" name="TextBox 5">
            <a:extLst>
              <a:ext uri="{FF2B5EF4-FFF2-40B4-BE49-F238E27FC236}">
                <a16:creationId xmlns:a16="http://schemas.microsoft.com/office/drawing/2014/main" id="{33C8A33E-FE21-5598-BE2F-EA3E7F390143}"/>
              </a:ext>
            </a:extLst>
          </p:cNvPr>
          <p:cNvSpPr txBox="1"/>
          <p:nvPr/>
        </p:nvSpPr>
        <p:spPr>
          <a:xfrm>
            <a:off x="947544" y="2670739"/>
            <a:ext cx="1105583" cy="461665"/>
          </a:xfrm>
          <a:custGeom>
            <a:avLst/>
            <a:gdLst>
              <a:gd name="connsiteX0" fmla="*/ 0 w 1105583"/>
              <a:gd name="connsiteY0" fmla="*/ 0 h 461665"/>
              <a:gd name="connsiteX1" fmla="*/ 574903 w 1105583"/>
              <a:gd name="connsiteY1" fmla="*/ 0 h 461665"/>
              <a:gd name="connsiteX2" fmla="*/ 1105583 w 1105583"/>
              <a:gd name="connsiteY2" fmla="*/ 0 h 461665"/>
              <a:gd name="connsiteX3" fmla="*/ 1105583 w 1105583"/>
              <a:gd name="connsiteY3" fmla="*/ 461665 h 461665"/>
              <a:gd name="connsiteX4" fmla="*/ 563847 w 1105583"/>
              <a:gd name="connsiteY4" fmla="*/ 461665 h 461665"/>
              <a:gd name="connsiteX5" fmla="*/ 0 w 1105583"/>
              <a:gd name="connsiteY5" fmla="*/ 461665 h 461665"/>
              <a:gd name="connsiteX6" fmla="*/ 0 w 1105583"/>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583" h="461665" fill="none" extrusionOk="0">
                <a:moveTo>
                  <a:pt x="0" y="0"/>
                </a:moveTo>
                <a:cubicBezTo>
                  <a:pt x="217344" y="28372"/>
                  <a:pt x="444106" y="4985"/>
                  <a:pt x="574903" y="0"/>
                </a:cubicBezTo>
                <a:cubicBezTo>
                  <a:pt x="705700" y="-4985"/>
                  <a:pt x="947920" y="9273"/>
                  <a:pt x="1105583" y="0"/>
                </a:cubicBezTo>
                <a:cubicBezTo>
                  <a:pt x="1117270" y="146989"/>
                  <a:pt x="1118526" y="353252"/>
                  <a:pt x="1105583" y="461665"/>
                </a:cubicBezTo>
                <a:cubicBezTo>
                  <a:pt x="993758" y="467105"/>
                  <a:pt x="771861" y="449544"/>
                  <a:pt x="563847" y="461665"/>
                </a:cubicBezTo>
                <a:cubicBezTo>
                  <a:pt x="355833" y="473786"/>
                  <a:pt x="141732" y="481366"/>
                  <a:pt x="0" y="461665"/>
                </a:cubicBezTo>
                <a:cubicBezTo>
                  <a:pt x="8477" y="249738"/>
                  <a:pt x="-12033" y="119705"/>
                  <a:pt x="0" y="0"/>
                </a:cubicBezTo>
                <a:close/>
              </a:path>
              <a:path w="1105583" h="461665" stroke="0" extrusionOk="0">
                <a:moveTo>
                  <a:pt x="0" y="0"/>
                </a:moveTo>
                <a:cubicBezTo>
                  <a:pt x="177134" y="11167"/>
                  <a:pt x="387317" y="-11561"/>
                  <a:pt x="541736" y="0"/>
                </a:cubicBezTo>
                <a:cubicBezTo>
                  <a:pt x="696155" y="11561"/>
                  <a:pt x="934400" y="25803"/>
                  <a:pt x="1105583" y="0"/>
                </a:cubicBezTo>
                <a:cubicBezTo>
                  <a:pt x="1114156" y="100207"/>
                  <a:pt x="1085316" y="346951"/>
                  <a:pt x="1105583" y="461665"/>
                </a:cubicBezTo>
                <a:cubicBezTo>
                  <a:pt x="852335" y="448436"/>
                  <a:pt x="708228" y="440344"/>
                  <a:pt x="552792" y="461665"/>
                </a:cubicBezTo>
                <a:cubicBezTo>
                  <a:pt x="397356" y="482986"/>
                  <a:pt x="270011" y="473899"/>
                  <a:pt x="0" y="461665"/>
                </a:cubicBezTo>
                <a:cubicBezTo>
                  <a:pt x="20759" y="288799"/>
                  <a:pt x="-1218" y="129496"/>
                  <a:pt x="0" y="0"/>
                </a:cubicBezTo>
                <a:close/>
              </a:path>
            </a:pathLst>
          </a:custGeom>
          <a:ln>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ln>
                  <a:solidFill>
                    <a:schemeClr val="accent6"/>
                  </a:solidFill>
                </a:ln>
                <a:solidFill>
                  <a:schemeClr val="accent6"/>
                </a:solidFill>
              </a:rPr>
              <a:t>Next</a:t>
            </a:r>
          </a:p>
        </p:txBody>
      </p:sp>
      <p:sp>
        <p:nvSpPr>
          <p:cNvPr id="7" name="TextBox 6">
            <a:extLst>
              <a:ext uri="{FF2B5EF4-FFF2-40B4-BE49-F238E27FC236}">
                <a16:creationId xmlns:a16="http://schemas.microsoft.com/office/drawing/2014/main" id="{1D38982A-C279-AE81-8340-3E51A7BAE044}"/>
              </a:ext>
            </a:extLst>
          </p:cNvPr>
          <p:cNvSpPr txBox="1"/>
          <p:nvPr/>
        </p:nvSpPr>
        <p:spPr>
          <a:xfrm>
            <a:off x="947543" y="4199336"/>
            <a:ext cx="1105583" cy="461665"/>
          </a:xfrm>
          <a:custGeom>
            <a:avLst/>
            <a:gdLst>
              <a:gd name="connsiteX0" fmla="*/ 0 w 1105583"/>
              <a:gd name="connsiteY0" fmla="*/ 0 h 461665"/>
              <a:gd name="connsiteX1" fmla="*/ 574903 w 1105583"/>
              <a:gd name="connsiteY1" fmla="*/ 0 h 461665"/>
              <a:gd name="connsiteX2" fmla="*/ 1105583 w 1105583"/>
              <a:gd name="connsiteY2" fmla="*/ 0 h 461665"/>
              <a:gd name="connsiteX3" fmla="*/ 1105583 w 1105583"/>
              <a:gd name="connsiteY3" fmla="*/ 461665 h 461665"/>
              <a:gd name="connsiteX4" fmla="*/ 563847 w 1105583"/>
              <a:gd name="connsiteY4" fmla="*/ 461665 h 461665"/>
              <a:gd name="connsiteX5" fmla="*/ 0 w 1105583"/>
              <a:gd name="connsiteY5" fmla="*/ 461665 h 461665"/>
              <a:gd name="connsiteX6" fmla="*/ 0 w 1105583"/>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583" h="461665" fill="none" extrusionOk="0">
                <a:moveTo>
                  <a:pt x="0" y="0"/>
                </a:moveTo>
                <a:cubicBezTo>
                  <a:pt x="217344" y="28372"/>
                  <a:pt x="444106" y="4985"/>
                  <a:pt x="574903" y="0"/>
                </a:cubicBezTo>
                <a:cubicBezTo>
                  <a:pt x="705700" y="-4985"/>
                  <a:pt x="947920" y="9273"/>
                  <a:pt x="1105583" y="0"/>
                </a:cubicBezTo>
                <a:cubicBezTo>
                  <a:pt x="1117270" y="146989"/>
                  <a:pt x="1118526" y="353252"/>
                  <a:pt x="1105583" y="461665"/>
                </a:cubicBezTo>
                <a:cubicBezTo>
                  <a:pt x="993758" y="467105"/>
                  <a:pt x="771861" y="449544"/>
                  <a:pt x="563847" y="461665"/>
                </a:cubicBezTo>
                <a:cubicBezTo>
                  <a:pt x="355833" y="473786"/>
                  <a:pt x="141732" y="481366"/>
                  <a:pt x="0" y="461665"/>
                </a:cubicBezTo>
                <a:cubicBezTo>
                  <a:pt x="8477" y="249738"/>
                  <a:pt x="-12033" y="119705"/>
                  <a:pt x="0" y="0"/>
                </a:cubicBezTo>
                <a:close/>
              </a:path>
              <a:path w="1105583" h="461665" stroke="0" extrusionOk="0">
                <a:moveTo>
                  <a:pt x="0" y="0"/>
                </a:moveTo>
                <a:cubicBezTo>
                  <a:pt x="177134" y="11167"/>
                  <a:pt x="387317" y="-11561"/>
                  <a:pt x="541736" y="0"/>
                </a:cubicBezTo>
                <a:cubicBezTo>
                  <a:pt x="696155" y="11561"/>
                  <a:pt x="934400" y="25803"/>
                  <a:pt x="1105583" y="0"/>
                </a:cubicBezTo>
                <a:cubicBezTo>
                  <a:pt x="1114156" y="100207"/>
                  <a:pt x="1085316" y="346951"/>
                  <a:pt x="1105583" y="461665"/>
                </a:cubicBezTo>
                <a:cubicBezTo>
                  <a:pt x="852335" y="448436"/>
                  <a:pt x="708228" y="440344"/>
                  <a:pt x="552792" y="461665"/>
                </a:cubicBezTo>
                <a:cubicBezTo>
                  <a:pt x="397356" y="482986"/>
                  <a:pt x="270011" y="473899"/>
                  <a:pt x="0" y="461665"/>
                </a:cubicBezTo>
                <a:cubicBezTo>
                  <a:pt x="20759" y="288799"/>
                  <a:pt x="-1218" y="129496"/>
                  <a:pt x="0" y="0"/>
                </a:cubicBezTo>
                <a:close/>
              </a:path>
            </a:pathLst>
          </a:custGeom>
          <a:ln>
            <a:solidFill>
              <a:schemeClr val="accent6"/>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ln>
                  <a:solidFill>
                    <a:schemeClr val="accent6"/>
                  </a:solidFill>
                </a:ln>
                <a:solidFill>
                  <a:schemeClr val="accent6"/>
                </a:solidFill>
              </a:rPr>
              <a:t>Later</a:t>
            </a:r>
          </a:p>
        </p:txBody>
      </p:sp>
      <p:sp>
        <p:nvSpPr>
          <p:cNvPr id="9" name="TextBox 8">
            <a:extLst>
              <a:ext uri="{FF2B5EF4-FFF2-40B4-BE49-F238E27FC236}">
                <a16:creationId xmlns:a16="http://schemas.microsoft.com/office/drawing/2014/main" id="{77DA9674-661F-107C-124A-AB0AD14ADD5A}"/>
              </a:ext>
            </a:extLst>
          </p:cNvPr>
          <p:cNvSpPr txBox="1"/>
          <p:nvPr/>
        </p:nvSpPr>
        <p:spPr>
          <a:xfrm>
            <a:off x="1281496" y="1529335"/>
            <a:ext cx="2193870"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Study Loop</a:t>
            </a:r>
          </a:p>
          <a:p>
            <a:pPr marL="285750" indent="-285750">
              <a:buFont typeface="Arial" panose="020B0604020202020204" pitchFamily="34" charset="0"/>
              <a:buChar char="•"/>
            </a:pPr>
            <a:r>
              <a:rPr lang="en-US" sz="2400" dirty="0"/>
              <a:t>Stability</a:t>
            </a:r>
          </a:p>
          <a:p>
            <a:pPr marL="285750" indent="-285750">
              <a:buFont typeface="Arial" panose="020B0604020202020204" pitchFamily="34" charset="0"/>
              <a:buChar char="•"/>
            </a:pPr>
            <a:r>
              <a:rPr lang="en-US" sz="2400" dirty="0"/>
              <a:t>Syd AI Launch</a:t>
            </a:r>
          </a:p>
        </p:txBody>
      </p:sp>
      <p:sp>
        <p:nvSpPr>
          <p:cNvPr id="2" name="TextBox 1">
            <a:extLst>
              <a:ext uri="{FF2B5EF4-FFF2-40B4-BE49-F238E27FC236}">
                <a16:creationId xmlns:a16="http://schemas.microsoft.com/office/drawing/2014/main" id="{8301676D-6BA0-9FC2-D2C2-42C56389AA0F}"/>
              </a:ext>
            </a:extLst>
          </p:cNvPr>
          <p:cNvSpPr txBox="1"/>
          <p:nvPr/>
        </p:nvSpPr>
        <p:spPr>
          <a:xfrm>
            <a:off x="1280334" y="3132404"/>
            <a:ext cx="2608727"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Android</a:t>
            </a:r>
          </a:p>
          <a:p>
            <a:pPr marL="285750" indent="-285750">
              <a:buFont typeface="Arial" panose="020B0604020202020204" pitchFamily="34" charset="0"/>
              <a:buChar char="•"/>
            </a:pPr>
            <a:r>
              <a:rPr lang="en-US" sz="2400" dirty="0"/>
              <a:t>In App Purchases</a:t>
            </a:r>
          </a:p>
          <a:p>
            <a:pPr marL="285750" indent="-28575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39AA4211-A0B1-FDB3-29E3-698EA53CE60D}"/>
              </a:ext>
            </a:extLst>
          </p:cNvPr>
          <p:cNvSpPr txBox="1"/>
          <p:nvPr/>
        </p:nvSpPr>
        <p:spPr>
          <a:xfrm>
            <a:off x="1280334" y="4568668"/>
            <a:ext cx="3173305" cy="1569660"/>
          </a:xfrm>
          <a:prstGeom prst="rect">
            <a:avLst/>
          </a:prstGeom>
          <a:noFill/>
        </p:spPr>
        <p:txBody>
          <a:bodyPr wrap="none" rtlCol="0">
            <a:spAutoFit/>
          </a:bodyPr>
          <a:lstStyle/>
          <a:p>
            <a:pPr marL="285750" indent="-285750">
              <a:buFont typeface="Arial" panose="020B0604020202020204" pitchFamily="34" charset="0"/>
              <a:buChar char="•"/>
            </a:pPr>
            <a:r>
              <a:rPr lang="en-US" sz="2400" dirty="0"/>
              <a:t>Expand Syd (subjects)</a:t>
            </a:r>
          </a:p>
          <a:p>
            <a:pPr marL="285750" indent="-285750">
              <a:buFont typeface="Arial" panose="020B0604020202020204" pitchFamily="34" charset="0"/>
              <a:buChar char="•"/>
            </a:pPr>
            <a:r>
              <a:rPr lang="en-US" sz="2400" dirty="0"/>
              <a:t>More content</a:t>
            </a:r>
          </a:p>
          <a:p>
            <a:pPr marL="285750" indent="-285750">
              <a:buFont typeface="Arial" panose="020B0604020202020204" pitchFamily="34" charset="0"/>
              <a:buChar char="•"/>
            </a:pPr>
            <a:r>
              <a:rPr lang="en-US" sz="2400" dirty="0"/>
              <a:t>More practice</a:t>
            </a:r>
          </a:p>
          <a:p>
            <a:pPr marL="285750" indent="-285750">
              <a:buFont typeface="Arial" panose="020B0604020202020204" pitchFamily="34" charset="0"/>
              <a:buChar char="•"/>
            </a:pPr>
            <a:endParaRPr lang="en-US" sz="2400" dirty="0"/>
          </a:p>
        </p:txBody>
      </p:sp>
      <p:pic>
        <p:nvPicPr>
          <p:cNvPr id="10" name="Picture 19" descr="A cartoon character with glasses and a blue sign&#10;&#10;Description automatically generated">
            <a:extLst>
              <a:ext uri="{FF2B5EF4-FFF2-40B4-BE49-F238E27FC236}">
                <a16:creationId xmlns:a16="http://schemas.microsoft.com/office/drawing/2014/main" id="{A1A8405E-40C4-46CE-C884-9F8895F4A3E9}"/>
              </a:ext>
            </a:extLst>
          </p:cNvPr>
          <p:cNvPicPr>
            <a:picLocks noChangeAspect="1"/>
          </p:cNvPicPr>
          <p:nvPr/>
        </p:nvPicPr>
        <p:blipFill>
          <a:blip r:embed="rId3"/>
          <a:stretch>
            <a:fillRect/>
          </a:stretch>
        </p:blipFill>
        <p:spPr>
          <a:xfrm>
            <a:off x="7427866" y="1107755"/>
            <a:ext cx="3311187" cy="4642489"/>
          </a:xfrm>
          <a:prstGeom prst="rect">
            <a:avLst/>
          </a:prstGeom>
        </p:spPr>
      </p:pic>
      <p:cxnSp>
        <p:nvCxnSpPr>
          <p:cNvPr id="12" name="Straight Arrow Connector 11">
            <a:extLst>
              <a:ext uri="{FF2B5EF4-FFF2-40B4-BE49-F238E27FC236}">
                <a16:creationId xmlns:a16="http://schemas.microsoft.com/office/drawing/2014/main" id="{EA8C5D8E-B5F8-ED2C-2D20-5FDDD6ABA626}"/>
              </a:ext>
            </a:extLst>
          </p:cNvPr>
          <p:cNvCxnSpPr/>
          <p:nvPr/>
        </p:nvCxnSpPr>
        <p:spPr>
          <a:xfrm>
            <a:off x="6081252" y="771832"/>
            <a:ext cx="41788" cy="5633884"/>
          </a:xfrm>
          <a:prstGeom prst="straightConnector1">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701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92302-A98B-70AF-0F25-01E9B4BD24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E3D803-B3D3-0F5D-5F42-0B6F2E4369AA}"/>
              </a:ext>
            </a:extLst>
          </p:cNvPr>
          <p:cNvSpPr>
            <a:spLocks noGrp="1"/>
          </p:cNvSpPr>
          <p:nvPr>
            <p:ph type="title"/>
          </p:nvPr>
        </p:nvSpPr>
        <p:spPr/>
        <p:txBody>
          <a:bodyPr/>
          <a:lstStyle/>
          <a:p>
            <a:r>
              <a:rPr lang="en-US" dirty="0"/>
              <a:t>GED Grads</a:t>
            </a:r>
          </a:p>
        </p:txBody>
      </p:sp>
      <p:sp>
        <p:nvSpPr>
          <p:cNvPr id="4" name="Slide Number Placeholder 3">
            <a:extLst>
              <a:ext uri="{FF2B5EF4-FFF2-40B4-BE49-F238E27FC236}">
                <a16:creationId xmlns:a16="http://schemas.microsoft.com/office/drawing/2014/main" id="{5D06E566-DC61-0085-03B1-7D09879A9DD1}"/>
              </a:ext>
            </a:extLst>
          </p:cNvPr>
          <p:cNvSpPr>
            <a:spLocks noGrp="1"/>
          </p:cNvSpPr>
          <p:nvPr>
            <p:ph type="sldNum" sz="quarter" idx="10"/>
          </p:nvPr>
        </p:nvSpPr>
        <p:spPr/>
        <p:txBody>
          <a:bodyPr/>
          <a:lstStyle/>
          <a:p>
            <a:fld id="{BAE26A2A-DE5F-EA41-900F-AB5C4F1D9848}" type="slidenum">
              <a:rPr lang="en-US" smtClean="0"/>
              <a:t>38</a:t>
            </a:fld>
            <a:endParaRPr lang="en-US"/>
          </a:p>
        </p:txBody>
      </p:sp>
      <p:sp>
        <p:nvSpPr>
          <p:cNvPr id="2" name="Text Placeholder 5">
            <a:extLst>
              <a:ext uri="{FF2B5EF4-FFF2-40B4-BE49-F238E27FC236}">
                <a16:creationId xmlns:a16="http://schemas.microsoft.com/office/drawing/2014/main" id="{01E33914-5E50-7D39-18D4-41B0C46C6189}"/>
              </a:ext>
            </a:extLst>
          </p:cNvPr>
          <p:cNvSpPr>
            <a:spLocks noGrp="1"/>
          </p:cNvSpPr>
          <p:nvPr>
            <p:ph type="body" idx="1"/>
          </p:nvPr>
        </p:nvSpPr>
        <p:spPr>
          <a:xfrm>
            <a:off x="401450" y="3293607"/>
            <a:ext cx="11270090" cy="1092820"/>
          </a:xfrm>
        </p:spPr>
        <p:txBody>
          <a:bodyPr/>
          <a:lstStyle/>
          <a:p>
            <a:r>
              <a:rPr lang="en-US" dirty="0"/>
              <a:t>What got you to the finish line?</a:t>
            </a:r>
          </a:p>
        </p:txBody>
      </p:sp>
    </p:spTree>
    <p:extLst>
      <p:ext uri="{BB962C8B-B14F-4D97-AF65-F5344CB8AC3E}">
        <p14:creationId xmlns:p14="http://schemas.microsoft.com/office/powerpoint/2010/main" val="2026607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3B71E9-EF69-3F3E-39B2-CA2ED7A2BE53}"/>
              </a:ext>
            </a:extLst>
          </p:cNvPr>
          <p:cNvSpPr>
            <a:spLocks noGrp="1"/>
          </p:cNvSpPr>
          <p:nvPr>
            <p:ph type="title"/>
          </p:nvPr>
        </p:nvSpPr>
        <p:spPr/>
        <p:txBody>
          <a:bodyPr/>
          <a:lstStyle/>
          <a:p>
            <a:r>
              <a:rPr lang="en-US" dirty="0"/>
              <a:t>Poll results from GED grads</a:t>
            </a:r>
          </a:p>
        </p:txBody>
      </p:sp>
      <p:pic>
        <p:nvPicPr>
          <p:cNvPr id="3" name="Content Placeholder 2">
            <a:extLst>
              <a:ext uri="{FF2B5EF4-FFF2-40B4-BE49-F238E27FC236}">
                <a16:creationId xmlns:a16="http://schemas.microsoft.com/office/drawing/2014/main" id="{C4CA5522-0728-5F72-7534-F96DC573C0A8}"/>
              </a:ext>
            </a:extLst>
          </p:cNvPr>
          <p:cNvPicPr>
            <a:picLocks noGrp="1" noChangeAspect="1"/>
          </p:cNvPicPr>
          <p:nvPr>
            <p:ph idx="1"/>
          </p:nvPr>
        </p:nvPicPr>
        <p:blipFill>
          <a:blip r:embed="rId2"/>
          <a:stretch>
            <a:fillRect/>
          </a:stretch>
        </p:blipFill>
        <p:spPr>
          <a:xfrm>
            <a:off x="401444" y="1142355"/>
            <a:ext cx="5947328" cy="5190534"/>
          </a:xfrm>
        </p:spPr>
      </p:pic>
      <p:sp>
        <p:nvSpPr>
          <p:cNvPr id="6" name="TextBox 5">
            <a:extLst>
              <a:ext uri="{FF2B5EF4-FFF2-40B4-BE49-F238E27FC236}">
                <a16:creationId xmlns:a16="http://schemas.microsoft.com/office/drawing/2014/main" id="{51C6AD81-3955-3496-CD60-AAFA5C475E7F}"/>
              </a:ext>
            </a:extLst>
          </p:cNvPr>
          <p:cNvSpPr txBox="1"/>
          <p:nvPr/>
        </p:nvSpPr>
        <p:spPr>
          <a:xfrm>
            <a:off x="462366" y="6332889"/>
            <a:ext cx="5633634" cy="461665"/>
          </a:xfrm>
          <a:prstGeom prst="rect">
            <a:avLst/>
          </a:prstGeom>
          <a:noFill/>
        </p:spPr>
        <p:txBody>
          <a:bodyPr wrap="square" rtlCol="0">
            <a:spAutoFit/>
          </a:bodyPr>
          <a:lstStyle/>
          <a:p>
            <a:r>
              <a:rPr lang="en-US" sz="1200" dirty="0"/>
              <a:t>Something else: community education classes, YouTube, Spanish YouTube videos, Light &amp; Salt Learning, Essential Education</a:t>
            </a:r>
          </a:p>
        </p:txBody>
      </p:sp>
      <p:sp>
        <p:nvSpPr>
          <p:cNvPr id="7" name="TextBox 6">
            <a:extLst>
              <a:ext uri="{FF2B5EF4-FFF2-40B4-BE49-F238E27FC236}">
                <a16:creationId xmlns:a16="http://schemas.microsoft.com/office/drawing/2014/main" id="{6239DC78-1A04-AAFB-B754-36567E96B2C9}"/>
              </a:ext>
            </a:extLst>
          </p:cNvPr>
          <p:cNvSpPr txBox="1"/>
          <p:nvPr/>
        </p:nvSpPr>
        <p:spPr>
          <a:xfrm>
            <a:off x="7524427" y="1690698"/>
            <a:ext cx="3975315" cy="1015663"/>
          </a:xfrm>
          <a:prstGeom prst="rect">
            <a:avLst/>
          </a:prstGeom>
          <a:solidFill>
            <a:schemeClr val="accent4"/>
          </a:solidFill>
        </p:spPr>
        <p:txBody>
          <a:bodyPr wrap="square" rtlCol="0">
            <a:spAutoFit/>
          </a:bodyPr>
          <a:lstStyle/>
          <a:p>
            <a:r>
              <a:rPr lang="en-US" sz="2000" dirty="0"/>
              <a:t>For independent learners, Books still a favorite resource, followed by online programs.</a:t>
            </a:r>
          </a:p>
        </p:txBody>
      </p:sp>
    </p:spTree>
    <p:extLst>
      <p:ext uri="{BB962C8B-B14F-4D97-AF65-F5344CB8AC3E}">
        <p14:creationId xmlns:p14="http://schemas.microsoft.com/office/powerpoint/2010/main" val="188477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1F11-C832-981B-C3B2-082F674BE0F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4375306-FF6E-1696-B090-2E6ECB18D6D1}"/>
              </a:ext>
            </a:extLst>
          </p:cNvPr>
          <p:cNvSpPr>
            <a:spLocks noGrp="1"/>
          </p:cNvSpPr>
          <p:nvPr>
            <p:ph type="title"/>
          </p:nvPr>
        </p:nvSpPr>
        <p:spPr/>
        <p:txBody>
          <a:bodyPr/>
          <a:lstStyle/>
          <a:p>
            <a:r>
              <a:rPr lang="en-US" err="1"/>
              <a:t>GED.com</a:t>
            </a:r>
            <a:r>
              <a:rPr lang="en-US"/>
              <a:t> Average Candidate (last 12mo)</a:t>
            </a:r>
          </a:p>
        </p:txBody>
      </p:sp>
      <p:sp>
        <p:nvSpPr>
          <p:cNvPr id="9" name="Content Placeholder 8">
            <a:extLst>
              <a:ext uri="{FF2B5EF4-FFF2-40B4-BE49-F238E27FC236}">
                <a16:creationId xmlns:a16="http://schemas.microsoft.com/office/drawing/2014/main" id="{683418D2-3FFC-A5A3-5E3B-2D23CB4B8A41}"/>
              </a:ext>
            </a:extLst>
          </p:cNvPr>
          <p:cNvSpPr>
            <a:spLocks noGrp="1"/>
          </p:cNvSpPr>
          <p:nvPr>
            <p:ph idx="1"/>
          </p:nvPr>
        </p:nvSpPr>
        <p:spPr>
          <a:xfrm>
            <a:off x="4814887" y="1404844"/>
            <a:ext cx="6938497" cy="4048312"/>
          </a:xfrm>
        </p:spPr>
        <p:txBody>
          <a:bodyPr>
            <a:normAutofit/>
          </a:bodyPr>
          <a:lstStyle/>
          <a:p>
            <a:r>
              <a:rPr lang="en-US" dirty="0"/>
              <a:t>Predominantly non-White (61%) Male (51%)</a:t>
            </a:r>
          </a:p>
          <a:p>
            <a:r>
              <a:rPr lang="en-US" dirty="0"/>
              <a:t>Non-Hispanic (30%)– predominately English speaking. </a:t>
            </a:r>
          </a:p>
          <a:p>
            <a:r>
              <a:rPr lang="en-US" dirty="0"/>
              <a:t>15*-24yrs old (45.84% of learners)</a:t>
            </a:r>
          </a:p>
          <a:p>
            <a:r>
              <a:rPr lang="en-US" dirty="0"/>
              <a:t>Completed ~11th grade </a:t>
            </a:r>
          </a:p>
          <a:p>
            <a:r>
              <a:rPr lang="en-US" dirty="0"/>
              <a:t>Mostly uses Adult Education (40%) with GED Ready (17%).</a:t>
            </a:r>
          </a:p>
          <a:p>
            <a:r>
              <a:rPr lang="en-US" dirty="0"/>
              <a:t>Studies with a physical book (14%).</a:t>
            </a:r>
          </a:p>
          <a:p>
            <a:r>
              <a:rPr lang="en-US" dirty="0"/>
              <a:t>Goes to </a:t>
            </a:r>
            <a:r>
              <a:rPr lang="en-US" dirty="0" err="1"/>
              <a:t>GED.com</a:t>
            </a:r>
            <a:r>
              <a:rPr lang="en-US" dirty="0"/>
              <a:t> in hopes of going to college (37%).</a:t>
            </a:r>
          </a:p>
          <a:p>
            <a:pPr marL="0" indent="0">
              <a:buNone/>
            </a:pPr>
            <a:endParaRPr lang="en-US" dirty="0"/>
          </a:p>
        </p:txBody>
      </p:sp>
      <p:sp>
        <p:nvSpPr>
          <p:cNvPr id="5" name="Slide Number Placeholder 4">
            <a:extLst>
              <a:ext uri="{FF2B5EF4-FFF2-40B4-BE49-F238E27FC236}">
                <a16:creationId xmlns:a16="http://schemas.microsoft.com/office/drawing/2014/main" id="{09F55BCE-EC2D-4BA2-D67B-EBB302DA0A98}"/>
              </a:ext>
            </a:extLst>
          </p:cNvPr>
          <p:cNvSpPr>
            <a:spLocks noGrp="1"/>
          </p:cNvSpPr>
          <p:nvPr>
            <p:ph type="sldNum" sz="quarter" idx="12"/>
          </p:nvPr>
        </p:nvSpPr>
        <p:spPr/>
        <p:txBody>
          <a:bodyPr/>
          <a:lstStyle/>
          <a:p>
            <a:fld id="{BAE26A2A-DE5F-EA41-900F-AB5C4F1D9848}" type="slidenum">
              <a:rPr lang="en-US" smtClean="0"/>
              <a:pPr/>
              <a:t>4</a:t>
            </a:fld>
            <a:endParaRPr lang="en-US"/>
          </a:p>
        </p:txBody>
      </p:sp>
      <p:pic>
        <p:nvPicPr>
          <p:cNvPr id="4" name="Picture 3">
            <a:extLst>
              <a:ext uri="{FF2B5EF4-FFF2-40B4-BE49-F238E27FC236}">
                <a16:creationId xmlns:a16="http://schemas.microsoft.com/office/drawing/2014/main" id="{2927A88C-9529-085E-3B2D-E57F19A442FE}"/>
              </a:ext>
            </a:extLst>
          </p:cNvPr>
          <p:cNvPicPr>
            <a:picLocks/>
          </p:cNvPicPr>
          <p:nvPr/>
        </p:nvPicPr>
        <p:blipFill>
          <a:blip r:embed="rId3"/>
          <a:srcRect l="12500" r="12500"/>
          <a:stretch/>
        </p:blipFill>
        <p:spPr>
          <a:xfrm>
            <a:off x="733646" y="1404844"/>
            <a:ext cx="3749040" cy="3749039"/>
          </a:xfrm>
          <a:prstGeom prst="ellipse">
            <a:avLst/>
          </a:prstGeom>
        </p:spPr>
      </p:pic>
      <p:sp>
        <p:nvSpPr>
          <p:cNvPr id="2" name="TextBox 1">
            <a:extLst>
              <a:ext uri="{FF2B5EF4-FFF2-40B4-BE49-F238E27FC236}">
                <a16:creationId xmlns:a16="http://schemas.microsoft.com/office/drawing/2014/main" id="{8EECC38F-907F-E046-B0BF-E6B8C813E400}"/>
              </a:ext>
            </a:extLst>
          </p:cNvPr>
          <p:cNvSpPr txBox="1"/>
          <p:nvPr/>
        </p:nvSpPr>
        <p:spPr>
          <a:xfrm>
            <a:off x="401443" y="6332889"/>
            <a:ext cx="9185528" cy="369332"/>
          </a:xfrm>
          <a:prstGeom prst="rect">
            <a:avLst/>
          </a:prstGeom>
          <a:noFill/>
        </p:spPr>
        <p:txBody>
          <a:bodyPr wrap="none" rtlCol="0">
            <a:spAutoFit/>
          </a:bodyPr>
          <a:lstStyle/>
          <a:p>
            <a:r>
              <a:rPr lang="en-US" dirty="0"/>
              <a:t>*: While we have a lot of users registering in the 15-18 range, it is rare for them to be able to test</a:t>
            </a:r>
          </a:p>
        </p:txBody>
      </p:sp>
    </p:spTree>
    <p:extLst>
      <p:ext uri="{BB962C8B-B14F-4D97-AF65-F5344CB8AC3E}">
        <p14:creationId xmlns:p14="http://schemas.microsoft.com/office/powerpoint/2010/main" val="1665725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C4DC8-C96D-F779-3235-8261CEBFD71F}"/>
              </a:ext>
            </a:extLst>
          </p:cNvPr>
          <p:cNvSpPr>
            <a:spLocks noGrp="1"/>
          </p:cNvSpPr>
          <p:nvPr>
            <p:ph type="title"/>
          </p:nvPr>
        </p:nvSpPr>
        <p:spPr/>
        <p:txBody>
          <a:bodyPr>
            <a:normAutofit fontScale="90000"/>
          </a:bodyPr>
          <a:lstStyle/>
          <a:p>
            <a:r>
              <a:rPr lang="en-US" dirty="0"/>
              <a:t>Our Conference sponsors have great products, all aligned with the GED test, and showing good outcomes with learners</a:t>
            </a:r>
          </a:p>
        </p:txBody>
      </p:sp>
      <p:pic>
        <p:nvPicPr>
          <p:cNvPr id="6" name="Content Placeholder 5">
            <a:extLst>
              <a:ext uri="{FF2B5EF4-FFF2-40B4-BE49-F238E27FC236}">
                <a16:creationId xmlns:a16="http://schemas.microsoft.com/office/drawing/2014/main" id="{819E87AC-91E7-D6CA-C82A-12C33F3848DA}"/>
              </a:ext>
            </a:extLst>
          </p:cNvPr>
          <p:cNvPicPr>
            <a:picLocks noGrp="1" noChangeAspect="1"/>
          </p:cNvPicPr>
          <p:nvPr>
            <p:ph idx="1"/>
          </p:nvPr>
        </p:nvPicPr>
        <p:blipFill>
          <a:blip r:embed="rId2"/>
          <a:stretch>
            <a:fillRect/>
          </a:stretch>
        </p:blipFill>
        <p:spPr>
          <a:xfrm>
            <a:off x="625853" y="2034930"/>
            <a:ext cx="1976691" cy="1165587"/>
          </a:xfrm>
        </p:spPr>
      </p:pic>
      <p:sp>
        <p:nvSpPr>
          <p:cNvPr id="4" name="Slide Number Placeholder 3">
            <a:extLst>
              <a:ext uri="{FF2B5EF4-FFF2-40B4-BE49-F238E27FC236}">
                <a16:creationId xmlns:a16="http://schemas.microsoft.com/office/drawing/2014/main" id="{96C7D268-7C47-CFD5-8E00-0564CD2140B4}"/>
              </a:ext>
            </a:extLst>
          </p:cNvPr>
          <p:cNvSpPr>
            <a:spLocks noGrp="1"/>
          </p:cNvSpPr>
          <p:nvPr>
            <p:ph type="sldNum" sz="quarter" idx="12"/>
          </p:nvPr>
        </p:nvSpPr>
        <p:spPr/>
        <p:txBody>
          <a:bodyPr/>
          <a:lstStyle/>
          <a:p>
            <a:fld id="{BAE26A2A-DE5F-EA41-900F-AB5C4F1D9848}" type="slidenum">
              <a:rPr lang="en-US" smtClean="0"/>
              <a:t>40</a:t>
            </a:fld>
            <a:endParaRPr lang="en-US"/>
          </a:p>
        </p:txBody>
      </p:sp>
      <p:pic>
        <p:nvPicPr>
          <p:cNvPr id="8" name="Picture 7">
            <a:extLst>
              <a:ext uri="{FF2B5EF4-FFF2-40B4-BE49-F238E27FC236}">
                <a16:creationId xmlns:a16="http://schemas.microsoft.com/office/drawing/2014/main" id="{8CBE9BBB-4D8E-CDB2-96D5-045145239831}"/>
              </a:ext>
            </a:extLst>
          </p:cNvPr>
          <p:cNvPicPr>
            <a:picLocks noChangeAspect="1"/>
          </p:cNvPicPr>
          <p:nvPr/>
        </p:nvPicPr>
        <p:blipFill>
          <a:blip r:embed="rId3"/>
          <a:stretch>
            <a:fillRect/>
          </a:stretch>
        </p:blipFill>
        <p:spPr>
          <a:xfrm>
            <a:off x="3569110" y="1955324"/>
            <a:ext cx="6556924" cy="1098704"/>
          </a:xfrm>
          <a:prstGeom prst="rect">
            <a:avLst/>
          </a:prstGeom>
        </p:spPr>
      </p:pic>
      <p:pic>
        <p:nvPicPr>
          <p:cNvPr id="10" name="Picture 9">
            <a:extLst>
              <a:ext uri="{FF2B5EF4-FFF2-40B4-BE49-F238E27FC236}">
                <a16:creationId xmlns:a16="http://schemas.microsoft.com/office/drawing/2014/main" id="{6E0FF1CA-5A3F-7084-1003-FCCD61470DBB}"/>
              </a:ext>
            </a:extLst>
          </p:cNvPr>
          <p:cNvPicPr>
            <a:picLocks noChangeAspect="1"/>
          </p:cNvPicPr>
          <p:nvPr/>
        </p:nvPicPr>
        <p:blipFill>
          <a:blip r:embed="rId4"/>
          <a:stretch>
            <a:fillRect/>
          </a:stretch>
        </p:blipFill>
        <p:spPr>
          <a:xfrm>
            <a:off x="738837" y="3429000"/>
            <a:ext cx="4811612" cy="1145143"/>
          </a:xfrm>
          <a:prstGeom prst="rect">
            <a:avLst/>
          </a:prstGeom>
        </p:spPr>
      </p:pic>
      <p:pic>
        <p:nvPicPr>
          <p:cNvPr id="12" name="Picture 11">
            <a:extLst>
              <a:ext uri="{FF2B5EF4-FFF2-40B4-BE49-F238E27FC236}">
                <a16:creationId xmlns:a16="http://schemas.microsoft.com/office/drawing/2014/main" id="{AE08D81A-12DE-6724-17B3-AB8950D3500C}"/>
              </a:ext>
            </a:extLst>
          </p:cNvPr>
          <p:cNvPicPr>
            <a:picLocks noChangeAspect="1"/>
          </p:cNvPicPr>
          <p:nvPr/>
        </p:nvPicPr>
        <p:blipFill>
          <a:blip r:embed="rId5"/>
          <a:stretch>
            <a:fillRect/>
          </a:stretch>
        </p:blipFill>
        <p:spPr>
          <a:xfrm>
            <a:off x="6641553" y="3108472"/>
            <a:ext cx="2131009" cy="1465671"/>
          </a:xfrm>
          <a:prstGeom prst="rect">
            <a:avLst/>
          </a:prstGeom>
        </p:spPr>
      </p:pic>
      <p:pic>
        <p:nvPicPr>
          <p:cNvPr id="3" name="Picture 2" descr="A logo with blue text&#10;&#10;AI-generated content may be incorrect.">
            <a:extLst>
              <a:ext uri="{FF2B5EF4-FFF2-40B4-BE49-F238E27FC236}">
                <a16:creationId xmlns:a16="http://schemas.microsoft.com/office/drawing/2014/main" id="{3CCCFE79-550A-FE61-9BBC-EC41212C3606}"/>
              </a:ext>
            </a:extLst>
          </p:cNvPr>
          <p:cNvPicPr>
            <a:picLocks noChangeAspect="1"/>
          </p:cNvPicPr>
          <p:nvPr/>
        </p:nvPicPr>
        <p:blipFill>
          <a:blip r:embed="rId6"/>
          <a:stretch>
            <a:fillRect/>
          </a:stretch>
        </p:blipFill>
        <p:spPr>
          <a:xfrm>
            <a:off x="3336967" y="4834195"/>
            <a:ext cx="2737793" cy="1246745"/>
          </a:xfrm>
          <a:prstGeom prst="rect">
            <a:avLst/>
          </a:prstGeom>
        </p:spPr>
      </p:pic>
    </p:spTree>
    <p:extLst>
      <p:ext uri="{BB962C8B-B14F-4D97-AF65-F5344CB8AC3E}">
        <p14:creationId xmlns:p14="http://schemas.microsoft.com/office/powerpoint/2010/main" val="3611730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2867-6CB1-C9DB-ED47-2CC6BD4D737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40986DD-2F7D-B2E7-EBD0-B7EF9ED75790}"/>
              </a:ext>
            </a:extLst>
          </p:cNvPr>
          <p:cNvSpPr>
            <a:spLocks noGrp="1"/>
          </p:cNvSpPr>
          <p:nvPr>
            <p:ph type="title"/>
          </p:nvPr>
        </p:nvSpPr>
        <p:spPr/>
        <p:txBody>
          <a:bodyPr/>
          <a:lstStyle/>
          <a:p>
            <a:r>
              <a:rPr lang="en-US" dirty="0"/>
              <a:t>Questions?</a:t>
            </a:r>
          </a:p>
        </p:txBody>
      </p:sp>
      <p:sp>
        <p:nvSpPr>
          <p:cNvPr id="9" name="Content Placeholder 8">
            <a:extLst>
              <a:ext uri="{FF2B5EF4-FFF2-40B4-BE49-F238E27FC236}">
                <a16:creationId xmlns:a16="http://schemas.microsoft.com/office/drawing/2014/main" id="{D16A7E40-3F70-B185-9CDF-97A782E5F800}"/>
              </a:ext>
            </a:extLst>
          </p:cNvPr>
          <p:cNvSpPr>
            <a:spLocks noGrp="1"/>
          </p:cNvSpPr>
          <p:nvPr>
            <p:ph idx="1"/>
          </p:nvPr>
        </p:nvSpPr>
        <p:spPr>
          <a:xfrm>
            <a:off x="4814887" y="1404844"/>
            <a:ext cx="6938497" cy="4048312"/>
          </a:xfrm>
        </p:spPr>
        <p:txBody>
          <a:bodyPr>
            <a:normAutofit/>
          </a:bodyPr>
          <a:lstStyle/>
          <a:p>
            <a:pPr marL="0" indent="0">
              <a:buNone/>
            </a:pPr>
            <a:r>
              <a:rPr lang="en-US" dirty="0"/>
              <a:t>Victor Fitzjarrald</a:t>
            </a:r>
          </a:p>
          <a:p>
            <a:pPr marL="0" indent="0">
              <a:buNone/>
            </a:pPr>
            <a:r>
              <a:rPr lang="en-US" dirty="0"/>
              <a:t>Sr. Product Manager, GED Testing Service</a:t>
            </a:r>
          </a:p>
          <a:p>
            <a:pPr marL="0" indent="0">
              <a:buNone/>
            </a:pPr>
            <a:r>
              <a:rPr lang="en-US" dirty="0">
                <a:hlinkClick r:id="rId3"/>
              </a:rPr>
              <a:t>Victor.Fitzjarrald@ged.com</a:t>
            </a: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8DB99C38-EEA7-C406-C27F-930BA5AF32AE}"/>
              </a:ext>
            </a:extLst>
          </p:cNvPr>
          <p:cNvSpPr>
            <a:spLocks noGrp="1"/>
          </p:cNvSpPr>
          <p:nvPr>
            <p:ph type="sldNum" sz="quarter" idx="12"/>
          </p:nvPr>
        </p:nvSpPr>
        <p:spPr/>
        <p:txBody>
          <a:bodyPr/>
          <a:lstStyle/>
          <a:p>
            <a:fld id="{BAE26A2A-DE5F-EA41-900F-AB5C4F1D9848}" type="slidenum">
              <a:rPr lang="en-US" smtClean="0"/>
              <a:pPr/>
              <a:t>41</a:t>
            </a:fld>
            <a:endParaRPr lang="en-US"/>
          </a:p>
        </p:txBody>
      </p:sp>
      <p:pic>
        <p:nvPicPr>
          <p:cNvPr id="4" name="Picture 3">
            <a:extLst>
              <a:ext uri="{FF2B5EF4-FFF2-40B4-BE49-F238E27FC236}">
                <a16:creationId xmlns:a16="http://schemas.microsoft.com/office/drawing/2014/main" id="{4A9EE9E4-E47A-CE82-13A8-DF69D3ACB392}"/>
              </a:ext>
            </a:extLst>
          </p:cNvPr>
          <p:cNvPicPr>
            <a:picLocks/>
          </p:cNvPicPr>
          <p:nvPr/>
        </p:nvPicPr>
        <p:blipFill>
          <a:blip r:embed="rId4"/>
          <a:srcRect/>
          <a:stretch/>
        </p:blipFill>
        <p:spPr>
          <a:xfrm>
            <a:off x="733646" y="1404844"/>
            <a:ext cx="3749040" cy="3749039"/>
          </a:xfrm>
          <a:prstGeom prst="ellipse">
            <a:avLst/>
          </a:prstGeom>
        </p:spPr>
      </p:pic>
      <p:sp>
        <p:nvSpPr>
          <p:cNvPr id="7" name="TextBox 6">
            <a:extLst>
              <a:ext uri="{FF2B5EF4-FFF2-40B4-BE49-F238E27FC236}">
                <a16:creationId xmlns:a16="http://schemas.microsoft.com/office/drawing/2014/main" id="{0335E0F3-92E8-0DA8-611C-75B0E4167C4D}"/>
              </a:ext>
            </a:extLst>
          </p:cNvPr>
          <p:cNvSpPr txBox="1"/>
          <p:nvPr/>
        </p:nvSpPr>
        <p:spPr>
          <a:xfrm>
            <a:off x="8516471" y="4156417"/>
            <a:ext cx="1994457" cy="369332"/>
          </a:xfrm>
          <a:prstGeom prst="rect">
            <a:avLst/>
          </a:prstGeom>
          <a:noFill/>
        </p:spPr>
        <p:txBody>
          <a:bodyPr wrap="none" rtlCol="0">
            <a:spAutoFit/>
          </a:bodyPr>
          <a:lstStyle/>
          <a:p>
            <a:r>
              <a:rPr lang="en-US" dirty="0"/>
              <a:t>Session Survey Link</a:t>
            </a:r>
          </a:p>
        </p:txBody>
      </p:sp>
      <p:sp>
        <p:nvSpPr>
          <p:cNvPr id="10" name="Arc 9">
            <a:extLst>
              <a:ext uri="{FF2B5EF4-FFF2-40B4-BE49-F238E27FC236}">
                <a16:creationId xmlns:a16="http://schemas.microsoft.com/office/drawing/2014/main" id="{9FE750DE-D461-6BFD-D2D6-289E9779FD85}"/>
              </a:ext>
            </a:extLst>
          </p:cNvPr>
          <p:cNvSpPr/>
          <p:nvPr/>
        </p:nvSpPr>
        <p:spPr>
          <a:xfrm>
            <a:off x="7108172" y="3833361"/>
            <a:ext cx="1559859" cy="692388"/>
          </a:xfrm>
          <a:prstGeom prst="arc">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F9B25E9E-82FF-92FC-D74D-DA942E85F7AB}"/>
              </a:ext>
            </a:extLst>
          </p:cNvPr>
          <p:cNvPicPr>
            <a:picLocks noChangeAspect="1"/>
          </p:cNvPicPr>
          <p:nvPr/>
        </p:nvPicPr>
        <p:blipFill>
          <a:blip r:embed="rId5"/>
          <a:stretch>
            <a:fillRect/>
          </a:stretch>
        </p:blipFill>
        <p:spPr>
          <a:xfrm>
            <a:off x="5274638" y="3429000"/>
            <a:ext cx="2537683" cy="2537683"/>
          </a:xfrm>
          <a:prstGeom prst="rect">
            <a:avLst/>
          </a:prstGeom>
        </p:spPr>
      </p:pic>
    </p:spTree>
    <p:extLst>
      <p:ext uri="{BB962C8B-B14F-4D97-AF65-F5344CB8AC3E}">
        <p14:creationId xmlns:p14="http://schemas.microsoft.com/office/powerpoint/2010/main" val="3381514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a:latin typeface="Arial"/>
                <a:cs typeface="Arial"/>
              </a:rPr>
            </a:br>
            <a:r>
              <a:rPr lang="en-US">
                <a:latin typeface="Arial"/>
                <a:cs typeface="Arial"/>
              </a:rPr>
              <a:t>Session Survey</a:t>
            </a:r>
            <a:endParaRPr lang="en-US"/>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a:latin typeface="Arial"/>
                <a:cs typeface="Arial"/>
              </a:rPr>
              <a:t>Your feedback is important. Please scan the QR code below to rate this session. </a:t>
            </a:r>
            <a:endParaRPr lang="en-US"/>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42</a:t>
            </a:fld>
            <a:endParaRPr lang="en-US"/>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503331" y="3709002"/>
            <a:ext cx="4370583"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endParaRPr lang="en-US" dirty="0"/>
          </a:p>
        </p:txBody>
      </p:sp>
      <p:pic>
        <p:nvPicPr>
          <p:cNvPr id="8" name="Picture 7">
            <a:extLst>
              <a:ext uri="{FF2B5EF4-FFF2-40B4-BE49-F238E27FC236}">
                <a16:creationId xmlns:a16="http://schemas.microsoft.com/office/drawing/2014/main" id="{5B0FB27E-2E4A-B0A3-EC2F-468A30D30334}"/>
              </a:ext>
            </a:extLst>
          </p:cNvPr>
          <p:cNvPicPr>
            <a:picLocks noChangeAspect="1"/>
          </p:cNvPicPr>
          <p:nvPr/>
        </p:nvPicPr>
        <p:blipFill>
          <a:blip r:embed="rId3"/>
          <a:stretch>
            <a:fillRect/>
          </a:stretch>
        </p:blipFill>
        <p:spPr>
          <a:xfrm>
            <a:off x="1317899" y="3426054"/>
            <a:ext cx="2537683" cy="2537683"/>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98D-8725-4A4C-ADAF-66B0BBF517D2}"/>
              </a:ext>
            </a:extLst>
          </p:cNvPr>
          <p:cNvSpPr>
            <a:spLocks noGrp="1"/>
          </p:cNvSpPr>
          <p:nvPr>
            <p:ph type="title"/>
          </p:nvPr>
        </p:nvSpPr>
        <p:spPr/>
        <p:txBody>
          <a:bodyPr/>
          <a:lstStyle/>
          <a:p>
            <a:r>
              <a:rPr lang="en-US" dirty="0"/>
              <a:t>In summary - GED learners and resources that work</a:t>
            </a:r>
          </a:p>
        </p:txBody>
      </p:sp>
      <p:sp>
        <p:nvSpPr>
          <p:cNvPr id="3" name="Content Placeholder 2">
            <a:extLst>
              <a:ext uri="{FF2B5EF4-FFF2-40B4-BE49-F238E27FC236}">
                <a16:creationId xmlns:a16="http://schemas.microsoft.com/office/drawing/2014/main" id="{76E18734-41FE-6B4C-8214-748E5CE5D7BE}"/>
              </a:ext>
            </a:extLst>
          </p:cNvPr>
          <p:cNvSpPr>
            <a:spLocks noGrp="1"/>
          </p:cNvSpPr>
          <p:nvPr>
            <p:ph idx="1"/>
          </p:nvPr>
        </p:nvSpPr>
        <p:spPr/>
        <p:txBody>
          <a:bodyPr/>
          <a:lstStyle/>
          <a:p>
            <a:r>
              <a:rPr lang="en-US" dirty="0"/>
              <a:t>More than 1 million GED Ready tests are taken each year</a:t>
            </a:r>
          </a:p>
        </p:txBody>
      </p:sp>
      <p:sp>
        <p:nvSpPr>
          <p:cNvPr id="4" name="Slide Number Placeholder 3">
            <a:extLst>
              <a:ext uri="{FF2B5EF4-FFF2-40B4-BE49-F238E27FC236}">
                <a16:creationId xmlns:a16="http://schemas.microsoft.com/office/drawing/2014/main" id="{1BE42DD4-BE94-7B4F-831A-0DCE3863716C}"/>
              </a:ext>
            </a:extLst>
          </p:cNvPr>
          <p:cNvSpPr>
            <a:spLocks noGrp="1"/>
          </p:cNvSpPr>
          <p:nvPr>
            <p:ph type="sldNum" sz="quarter" idx="12"/>
          </p:nvPr>
        </p:nvSpPr>
        <p:spPr/>
        <p:txBody>
          <a:bodyPr/>
          <a:lstStyle/>
          <a:p>
            <a:fld id="{BAE26A2A-DE5F-EA41-900F-AB5C4F1D9848}" type="slidenum">
              <a:rPr lang="en-US" smtClean="0"/>
              <a:t>43</a:t>
            </a:fld>
            <a:endParaRPr lang="en-US"/>
          </a:p>
        </p:txBody>
      </p:sp>
      <p:pic>
        <p:nvPicPr>
          <p:cNvPr id="19" name="Picture Placeholder 18">
            <a:extLst>
              <a:ext uri="{FF2B5EF4-FFF2-40B4-BE49-F238E27FC236}">
                <a16:creationId xmlns:a16="http://schemas.microsoft.com/office/drawing/2014/main" id="{D9DD59F4-C282-704A-9BAE-202DCAA6BBCB}"/>
              </a:ext>
            </a:extLst>
          </p:cNvPr>
          <p:cNvPicPr>
            <a:picLocks noGrp="1" noChangeAspect="1"/>
          </p:cNvPicPr>
          <p:nvPr>
            <p:ph type="pic" sz="quarter" idx="13"/>
          </p:nvPr>
        </p:nvPicPr>
        <p:blipFill rotWithShape="1">
          <a:blip r:embed="rId2" cstate="screen">
            <a:duotone>
              <a:prstClr val="black"/>
              <a:schemeClr val="bg1">
                <a:tint val="45000"/>
                <a:satMod val="400000"/>
              </a:schemeClr>
            </a:duotone>
            <a:extLst>
              <a:ext uri="{28A0092B-C50C-407E-A947-70E740481C1C}">
                <a14:useLocalDpi xmlns:a14="http://schemas.microsoft.com/office/drawing/2010/main"/>
              </a:ext>
            </a:extLst>
          </a:blip>
          <a:stretch/>
        </p:blipFill>
        <p:spPr>
          <a:xfrm>
            <a:off x="2067530" y="1702947"/>
            <a:ext cx="342900" cy="863600"/>
          </a:xfrm>
        </p:spPr>
      </p:pic>
      <p:sp>
        <p:nvSpPr>
          <p:cNvPr id="6" name="Content Placeholder 5">
            <a:extLst>
              <a:ext uri="{FF2B5EF4-FFF2-40B4-BE49-F238E27FC236}">
                <a16:creationId xmlns:a16="http://schemas.microsoft.com/office/drawing/2014/main" id="{141D60EB-37FE-F54B-88DE-518AEC001C8A}"/>
              </a:ext>
            </a:extLst>
          </p:cNvPr>
          <p:cNvSpPr>
            <a:spLocks noGrp="1"/>
          </p:cNvSpPr>
          <p:nvPr>
            <p:ph idx="14"/>
          </p:nvPr>
        </p:nvSpPr>
        <p:spPr/>
        <p:txBody>
          <a:bodyPr>
            <a:normAutofit fontScale="92500" lnSpcReduction="20000"/>
          </a:bodyPr>
          <a:lstStyle/>
          <a:p>
            <a:r>
              <a:rPr lang="en-US" dirty="0"/>
              <a:t>Auditory is the preferred learning style for the highest percentage of learners</a:t>
            </a:r>
          </a:p>
        </p:txBody>
      </p:sp>
      <p:pic>
        <p:nvPicPr>
          <p:cNvPr id="21" name="Picture Placeholder 20">
            <a:extLst>
              <a:ext uri="{FF2B5EF4-FFF2-40B4-BE49-F238E27FC236}">
                <a16:creationId xmlns:a16="http://schemas.microsoft.com/office/drawing/2014/main" id="{569888B3-08B6-F643-903E-5E8807F534A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tretch>
            <a:fillRect/>
          </a:stretch>
        </p:blipFill>
        <p:spPr>
          <a:xfrm>
            <a:off x="5736569" y="1795930"/>
            <a:ext cx="690989" cy="712582"/>
          </a:xfrm>
          <a:prstGeom prst="rect">
            <a:avLst/>
          </a:prstGeom>
        </p:spPr>
      </p:pic>
      <p:sp>
        <p:nvSpPr>
          <p:cNvPr id="8" name="Content Placeholder 7">
            <a:extLst>
              <a:ext uri="{FF2B5EF4-FFF2-40B4-BE49-F238E27FC236}">
                <a16:creationId xmlns:a16="http://schemas.microsoft.com/office/drawing/2014/main" id="{E8A4CAE7-22D3-A647-8D19-3F1EE662D0F8}"/>
              </a:ext>
            </a:extLst>
          </p:cNvPr>
          <p:cNvSpPr>
            <a:spLocks noGrp="1"/>
          </p:cNvSpPr>
          <p:nvPr>
            <p:ph idx="16"/>
          </p:nvPr>
        </p:nvSpPr>
        <p:spPr/>
        <p:txBody>
          <a:bodyPr/>
          <a:lstStyle/>
          <a:p>
            <a:r>
              <a:rPr lang="en-US" dirty="0"/>
              <a:t>Determined learners are most successful at passing all tests</a:t>
            </a:r>
          </a:p>
        </p:txBody>
      </p:sp>
      <p:pic>
        <p:nvPicPr>
          <p:cNvPr id="23" name="Picture Placeholder 22">
            <a:extLst>
              <a:ext uri="{FF2B5EF4-FFF2-40B4-BE49-F238E27FC236}">
                <a16:creationId xmlns:a16="http://schemas.microsoft.com/office/drawing/2014/main" id="{3A6B089E-2A4E-D946-80E8-B960B173952A}"/>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l="-102718" r="-102718"/>
          <a:stretch/>
        </p:blipFill>
        <p:spPr>
          <a:xfrm>
            <a:off x="8529618" y="1890284"/>
            <a:ext cx="2785924" cy="648081"/>
          </a:xfrm>
        </p:spPr>
      </p:pic>
      <p:sp>
        <p:nvSpPr>
          <p:cNvPr id="10" name="Content Placeholder 9">
            <a:extLst>
              <a:ext uri="{FF2B5EF4-FFF2-40B4-BE49-F238E27FC236}">
                <a16:creationId xmlns:a16="http://schemas.microsoft.com/office/drawing/2014/main" id="{A574E9AB-ADAC-3641-A213-D478836E4C10}"/>
              </a:ext>
            </a:extLst>
          </p:cNvPr>
          <p:cNvSpPr>
            <a:spLocks noGrp="1"/>
          </p:cNvSpPr>
          <p:nvPr>
            <p:ph idx="18"/>
          </p:nvPr>
        </p:nvSpPr>
        <p:spPr/>
        <p:txBody>
          <a:bodyPr>
            <a:normAutofit fontScale="85000" lnSpcReduction="10000"/>
          </a:bodyPr>
          <a:lstStyle/>
          <a:p>
            <a:pPr marL="285750" indent="-285750">
              <a:lnSpc>
                <a:spcPct val="120000"/>
              </a:lnSpc>
              <a:spcBef>
                <a:spcPts val="0"/>
              </a:spcBef>
              <a:spcAft>
                <a:spcPts val="600"/>
              </a:spcAft>
              <a:buFont typeface="Arial" panose="020B0604020202020204" pitchFamily="34" charset="0"/>
              <a:buChar char="•"/>
            </a:pPr>
            <a:r>
              <a:rPr lang="en-GB" dirty="0"/>
              <a:t>61% of learners who start testing, finish taking all 4 tests</a:t>
            </a:r>
          </a:p>
        </p:txBody>
      </p:sp>
      <p:pic>
        <p:nvPicPr>
          <p:cNvPr id="25" name="Picture Placeholder 24">
            <a:extLst>
              <a:ext uri="{FF2B5EF4-FFF2-40B4-BE49-F238E27FC236}">
                <a16:creationId xmlns:a16="http://schemas.microsoft.com/office/drawing/2014/main" id="{8C107B9E-C3A1-6343-8270-F7EE8148826C}"/>
              </a:ext>
            </a:extLst>
          </p:cNvPr>
          <p:cNvPicPr>
            <a:picLocks noGrp="1" noChangeAspect="1"/>
          </p:cNvPicPr>
          <p:nvPr>
            <p:ph type="pic" sz="quarter" idx="19"/>
          </p:nvPr>
        </p:nvPicPr>
        <p:blipFill>
          <a:blip r:embed="rId5" cstate="screen">
            <a:extLst>
              <a:ext uri="{28A0092B-C50C-407E-A947-70E740481C1C}">
                <a14:useLocalDpi xmlns:a14="http://schemas.microsoft.com/office/drawing/2010/main"/>
              </a:ext>
            </a:extLst>
          </a:blip>
          <a:stretch>
            <a:fillRect/>
          </a:stretch>
        </p:blipFill>
        <p:spPr>
          <a:xfrm>
            <a:off x="1854284" y="3980676"/>
            <a:ext cx="742503" cy="649691"/>
          </a:xfrm>
        </p:spPr>
      </p:pic>
      <p:sp>
        <p:nvSpPr>
          <p:cNvPr id="12" name="Content Placeholder 11">
            <a:extLst>
              <a:ext uri="{FF2B5EF4-FFF2-40B4-BE49-F238E27FC236}">
                <a16:creationId xmlns:a16="http://schemas.microsoft.com/office/drawing/2014/main" id="{FA5E23E8-8DAB-4A4B-A203-2E1883A41A35}"/>
              </a:ext>
            </a:extLst>
          </p:cNvPr>
          <p:cNvSpPr>
            <a:spLocks noGrp="1"/>
          </p:cNvSpPr>
          <p:nvPr>
            <p:ph idx="20"/>
          </p:nvPr>
        </p:nvSpPr>
        <p:spPr/>
        <p:txBody>
          <a:bodyPr/>
          <a:lstStyle/>
          <a:p>
            <a:r>
              <a:rPr lang="en-US" dirty="0"/>
              <a:t>A variety of learning materials can help get learners to the finish line</a:t>
            </a:r>
          </a:p>
        </p:txBody>
      </p:sp>
      <p:pic>
        <p:nvPicPr>
          <p:cNvPr id="27" name="Picture Placeholder 26">
            <a:extLst>
              <a:ext uri="{FF2B5EF4-FFF2-40B4-BE49-F238E27FC236}">
                <a16:creationId xmlns:a16="http://schemas.microsoft.com/office/drawing/2014/main" id="{A4CDCBCC-AC1C-5740-B686-6597025E1F5F}"/>
              </a:ext>
            </a:extLst>
          </p:cNvPr>
          <p:cNvPicPr>
            <a:picLocks noGrp="1" noChangeAspect="1"/>
          </p:cNvPicPr>
          <p:nvPr>
            <p:ph type="pic" sz="quarter" idx="21"/>
          </p:nvPr>
        </p:nvPicPr>
        <p:blipFill>
          <a:blip r:embed="rId6" cstate="screen">
            <a:extLst>
              <a:ext uri="{28A0092B-C50C-407E-A947-70E740481C1C}">
                <a14:useLocalDpi xmlns:a14="http://schemas.microsoft.com/office/drawing/2010/main"/>
              </a:ext>
            </a:extLst>
          </a:blip>
          <a:stretch>
            <a:fillRect/>
          </a:stretch>
        </p:blipFill>
        <p:spPr>
          <a:xfrm>
            <a:off x="5963937" y="4056902"/>
            <a:ext cx="236251" cy="649691"/>
          </a:xfrm>
        </p:spPr>
      </p:pic>
      <p:sp>
        <p:nvSpPr>
          <p:cNvPr id="14" name="Content Placeholder 13">
            <a:extLst>
              <a:ext uri="{FF2B5EF4-FFF2-40B4-BE49-F238E27FC236}">
                <a16:creationId xmlns:a16="http://schemas.microsoft.com/office/drawing/2014/main" id="{FBC2BE22-0F3B-2D40-BA6E-695738B48847}"/>
              </a:ext>
            </a:extLst>
          </p:cNvPr>
          <p:cNvSpPr>
            <a:spLocks noGrp="1"/>
          </p:cNvSpPr>
          <p:nvPr>
            <p:ph idx="22"/>
          </p:nvPr>
        </p:nvSpPr>
        <p:spPr>
          <a:xfrm>
            <a:off x="8103695" y="3763628"/>
            <a:ext cx="3649695" cy="1983429"/>
          </a:xfrm>
        </p:spPr>
        <p:txBody>
          <a:bodyPr/>
          <a:lstStyle/>
          <a:p>
            <a:r>
              <a:rPr lang="en-US" dirty="0"/>
              <a:t>Use the GED &amp; Me App to build confidence in learners</a:t>
            </a:r>
          </a:p>
        </p:txBody>
      </p:sp>
      <p:pic>
        <p:nvPicPr>
          <p:cNvPr id="20" name="Picture Placeholder 19" descr="A yellow cartoon character with glasses and a smiling face&#10;&#10;Description automatically generated">
            <a:extLst>
              <a:ext uri="{FF2B5EF4-FFF2-40B4-BE49-F238E27FC236}">
                <a16:creationId xmlns:a16="http://schemas.microsoft.com/office/drawing/2014/main" id="{1284972A-7A4A-EB36-1204-9696FE8CE07D}"/>
              </a:ext>
            </a:extLst>
          </p:cNvPr>
          <p:cNvPicPr>
            <a:picLocks noGrp="1" noChangeAspect="1"/>
          </p:cNvPicPr>
          <p:nvPr>
            <p:ph type="pic" sz="quarter" idx="23"/>
          </p:nvPr>
        </p:nvPicPr>
        <p:blipFill>
          <a:blip r:embed="rId7"/>
          <a:srcRect t="38026" b="38026"/>
          <a:stretch>
            <a:fillRect/>
          </a:stretch>
        </p:blipFill>
        <p:spPr/>
      </p:pic>
    </p:spTree>
    <p:extLst>
      <p:ext uri="{BB962C8B-B14F-4D97-AF65-F5344CB8AC3E}">
        <p14:creationId xmlns:p14="http://schemas.microsoft.com/office/powerpoint/2010/main" val="359025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ECBA03-4008-E263-EAD0-0A8411060CD3}"/>
              </a:ext>
            </a:extLst>
          </p:cNvPr>
          <p:cNvSpPr>
            <a:spLocks noGrp="1"/>
          </p:cNvSpPr>
          <p:nvPr>
            <p:ph sz="half" idx="13"/>
          </p:nvPr>
        </p:nvSpPr>
        <p:spPr/>
        <p:txBody>
          <a:bodyPr>
            <a:normAutofit fontScale="62500" lnSpcReduction="20000"/>
          </a:bodyPr>
          <a:lstStyle/>
          <a:p>
            <a:pPr marL="457200" algn="l">
              <a:lnSpc>
                <a:spcPct val="120000"/>
              </a:lnSpc>
              <a:spcBef>
                <a:spcPts val="0"/>
              </a:spcBef>
              <a:spcAft>
                <a:spcPts val="600"/>
              </a:spcAft>
            </a:pPr>
            <a:r>
              <a:rPr lang="en-GB" sz="1800" b="1"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Phase 1</a:t>
            </a:r>
            <a:r>
              <a:rPr lang="en-GB" sz="1800" b="0"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 primarily involved a factor analysis with 349 participants.</a:t>
            </a:r>
          </a:p>
          <a:p>
            <a:pPr marL="457200" algn="l">
              <a:lnSpc>
                <a:spcPct val="120000"/>
              </a:lnSpc>
              <a:spcBef>
                <a:spcPts val="0"/>
              </a:spcBef>
              <a:spcAft>
                <a:spcPts val="600"/>
              </a:spcAft>
            </a:pPr>
            <a:r>
              <a:rPr lang="en-GB" sz="1800" b="1"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Phase 2</a:t>
            </a:r>
            <a:r>
              <a:rPr lang="en-GB" sz="1800" b="0"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 was a field testing of the questionnaire involving in-depth interviews with a small sample of adult volunteers with a less than a high school education.</a:t>
            </a:r>
          </a:p>
          <a:p>
            <a:pPr marL="457200" algn="l">
              <a:lnSpc>
                <a:spcPct val="120000"/>
              </a:lnSpc>
              <a:spcBef>
                <a:spcPts val="0"/>
              </a:spcBef>
              <a:spcAft>
                <a:spcPts val="600"/>
              </a:spcAft>
            </a:pPr>
            <a:r>
              <a:rPr lang="en-GB" sz="1800" b="1"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Phase 3</a:t>
            </a:r>
            <a:r>
              <a:rPr lang="en-GB" sz="1800" b="0"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 examined inter-rater reliability by comparing the agreement rates between 3 different </a:t>
            </a:r>
            <a:r>
              <a:rPr lang="en-GB" sz="1800" b="0" i="0" dirty="0" err="1">
                <a:solidFill>
                  <a:srgbClr val="242424"/>
                </a:solidFill>
                <a:effectLst/>
                <a:latin typeface="Open Sans" panose="020B0606030504020204" pitchFamily="34" charset="0"/>
                <a:ea typeface="Open Sans" panose="020B0606030504020204" pitchFamily="34" charset="0"/>
                <a:cs typeface="Open Sans" panose="020B0606030504020204" pitchFamily="34" charset="0"/>
              </a:rPr>
              <a:t>raters</a:t>
            </a:r>
            <a:r>
              <a:rPr lang="en-GB" sz="1800" b="0"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 and subscale development was also undertaken during this study</a:t>
            </a:r>
          </a:p>
          <a:p>
            <a:pPr marL="457200" algn="l">
              <a:lnSpc>
                <a:spcPct val="120000"/>
              </a:lnSpc>
              <a:spcBef>
                <a:spcPts val="0"/>
              </a:spcBef>
              <a:spcAft>
                <a:spcPts val="600"/>
              </a:spcAft>
            </a:pPr>
            <a:r>
              <a:rPr lang="en-GB" b="1" dirty="0">
                <a:latin typeface="Open Sans" panose="020B0606030504020204" pitchFamily="34" charset="0"/>
                <a:ea typeface="Open Sans" panose="020B0606030504020204" pitchFamily="34" charset="0"/>
                <a:cs typeface="Open Sans" panose="020B0606030504020204" pitchFamily="34" charset="0"/>
              </a:rPr>
              <a:t>Findings: </a:t>
            </a:r>
          </a:p>
          <a:p>
            <a:pPr marL="800083" lvl="1">
              <a:lnSpc>
                <a:spcPct val="120000"/>
              </a:lnSpc>
              <a:spcBef>
                <a:spcPts val="0"/>
              </a:spcBef>
              <a:spcAft>
                <a:spcPts val="600"/>
              </a:spcAft>
            </a:pPr>
            <a:r>
              <a:rPr lang="en-GB" sz="1650" b="0"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The validity of the MIDAS scales was examined during six studies. The results of these investigations showed consistent results in content validity, construct validity, concurrent validity, predictive validity and contrasted criterion groups.</a:t>
            </a:r>
          </a:p>
          <a:p>
            <a:pPr marL="800083" lvl="1">
              <a:lnSpc>
                <a:spcPct val="120000"/>
              </a:lnSpc>
              <a:spcBef>
                <a:spcPts val="0"/>
              </a:spcBef>
              <a:spcAft>
                <a:spcPts val="600"/>
              </a:spcAft>
            </a:pPr>
            <a:r>
              <a:rPr lang="en-GB" sz="1800" b="0"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MIDAS has adequate reliability and sufficient construct and criterion validity to conclude that when validity indicators are taken into consideration the MIDAS provides a "reasonable estimate" of the person's intellectual disposition in the seven designated areas (Visual, Auditory, </a:t>
            </a:r>
            <a:r>
              <a:rPr lang="en-GB" sz="1800" b="0" i="0" dirty="0" err="1">
                <a:solidFill>
                  <a:srgbClr val="242424"/>
                </a:solidFill>
                <a:effectLst/>
                <a:latin typeface="Open Sans" panose="020B0606030504020204" pitchFamily="34" charset="0"/>
                <a:ea typeface="Open Sans" panose="020B0606030504020204" pitchFamily="34" charset="0"/>
                <a:cs typeface="Open Sans" panose="020B0606030504020204" pitchFamily="34" charset="0"/>
              </a:rPr>
              <a:t>Kinesthetic</a:t>
            </a:r>
            <a:r>
              <a:rPr lang="en-GB" sz="1800" b="0" i="0" dirty="0">
                <a:solidFill>
                  <a:srgbClr val="242424"/>
                </a:solidFill>
                <a:effectLst/>
                <a:latin typeface="Open Sans" panose="020B0606030504020204" pitchFamily="34" charset="0"/>
                <a:ea typeface="Open Sans" panose="020B0606030504020204" pitchFamily="34" charset="0"/>
                <a:cs typeface="Open Sans" panose="020B0606030504020204" pitchFamily="34" charset="0"/>
              </a:rPr>
              <a:t>, Interpersonal, Intrapersonal, Verbal, Logical)</a:t>
            </a:r>
          </a:p>
          <a:p>
            <a:endParaRPr lang="en-GB" dirty="0"/>
          </a:p>
        </p:txBody>
      </p:sp>
      <p:sp>
        <p:nvSpPr>
          <p:cNvPr id="2" name="Title 1">
            <a:extLst>
              <a:ext uri="{FF2B5EF4-FFF2-40B4-BE49-F238E27FC236}">
                <a16:creationId xmlns:a16="http://schemas.microsoft.com/office/drawing/2014/main" id="{3B4712A1-240C-6697-0511-CEB8359EDBBA}"/>
              </a:ext>
            </a:extLst>
          </p:cNvPr>
          <p:cNvSpPr>
            <a:spLocks noGrp="1"/>
          </p:cNvSpPr>
          <p:nvPr>
            <p:ph type="title"/>
          </p:nvPr>
        </p:nvSpPr>
        <p:spPr/>
        <p:txBody>
          <a:bodyPr>
            <a:normAutofit fontScale="90000"/>
          </a:bodyPr>
          <a:lstStyle/>
          <a:p>
            <a:r>
              <a:rPr lang="en-GB" b="0" dirty="0">
                <a:latin typeface="Open Sans Light" panose="020B0306030504020204" pitchFamily="34" charset="0"/>
                <a:ea typeface="Open Sans Light" panose="020B0306030504020204" pitchFamily="34" charset="0"/>
                <a:cs typeface="Open Sans Light" panose="020B0306030504020204" pitchFamily="34" charset="0"/>
              </a:rPr>
              <a:t>Research conducted on the Learning Preference Assessment indicates a reasonable estimate of a learner’s preferred style</a:t>
            </a:r>
          </a:p>
        </p:txBody>
      </p:sp>
      <p:sp>
        <p:nvSpPr>
          <p:cNvPr id="5" name="Content Placeholder 4">
            <a:extLst>
              <a:ext uri="{FF2B5EF4-FFF2-40B4-BE49-F238E27FC236}">
                <a16:creationId xmlns:a16="http://schemas.microsoft.com/office/drawing/2014/main" id="{8590A493-D23E-5E4A-DB56-275F565E9C5A}"/>
              </a:ext>
            </a:extLst>
          </p:cNvPr>
          <p:cNvSpPr>
            <a:spLocks noGrp="1"/>
          </p:cNvSpPr>
          <p:nvPr>
            <p:ph sz="half" idx="1"/>
          </p:nvPr>
        </p:nvSpPr>
        <p:spPr/>
        <p:txBody>
          <a:bodyPr/>
          <a:lstStyle/>
          <a:p>
            <a:r>
              <a:rPr lang="en-GB" b="0" i="0" dirty="0" err="1">
                <a:solidFill>
                  <a:srgbClr val="242424"/>
                </a:solidFill>
                <a:effectLst/>
                <a:latin typeface="Calibri" panose="020F0502020204030204" pitchFamily="34" charset="0"/>
              </a:rPr>
              <a:t>WithYouWithMe’s</a:t>
            </a:r>
            <a:r>
              <a:rPr lang="en-GB" b="0" i="0" dirty="0">
                <a:solidFill>
                  <a:srgbClr val="242424"/>
                </a:solidFill>
                <a:effectLst/>
                <a:latin typeface="Calibri" panose="020F0502020204030204" pitchFamily="34" charset="0"/>
              </a:rPr>
              <a:t> learning preference test is based on the Multiple Intelligences Developmental Assessment Scale (MIDAS) developed by </a:t>
            </a:r>
            <a:r>
              <a:rPr lang="en-GB" b="0" i="0" dirty="0" err="1">
                <a:solidFill>
                  <a:srgbClr val="242424"/>
                </a:solidFill>
                <a:effectLst/>
                <a:latin typeface="Calibri" panose="020F0502020204030204" pitchFamily="34" charset="0"/>
              </a:rPr>
              <a:t>Branton</a:t>
            </a:r>
            <a:r>
              <a:rPr lang="en-GB" b="0" i="0" dirty="0">
                <a:solidFill>
                  <a:srgbClr val="242424"/>
                </a:solidFill>
                <a:effectLst/>
                <a:latin typeface="Calibri" panose="020F0502020204030204" pitchFamily="34" charset="0"/>
              </a:rPr>
              <a:t> Shearer PH.D. </a:t>
            </a:r>
          </a:p>
          <a:p>
            <a:r>
              <a:rPr lang="en-GB" dirty="0">
                <a:solidFill>
                  <a:srgbClr val="242424"/>
                </a:solidFill>
                <a:latin typeface="Calibri" panose="020F0502020204030204" pitchFamily="34" charset="0"/>
              </a:rPr>
              <a:t>I</a:t>
            </a:r>
            <a:r>
              <a:rPr lang="en-GB" b="0" i="0" dirty="0">
                <a:solidFill>
                  <a:srgbClr val="242424"/>
                </a:solidFill>
                <a:effectLst/>
                <a:latin typeface="Calibri" panose="020F0502020204030204" pitchFamily="34" charset="0"/>
              </a:rPr>
              <a:t>t’s a consumer survey (not proprietary) where learners self-select how they prefer to consume content. </a:t>
            </a:r>
          </a:p>
          <a:p>
            <a:r>
              <a:rPr lang="en-GB" b="0" i="0" dirty="0">
                <a:solidFill>
                  <a:srgbClr val="242424"/>
                </a:solidFill>
                <a:effectLst/>
                <a:latin typeface="Calibri" panose="020F0502020204030204" pitchFamily="34" charset="0"/>
              </a:rPr>
              <a:t>Results are presented based on aggregated weighting of most common content consumption preference. </a:t>
            </a:r>
            <a:endParaRPr lang="en-GB" dirty="0"/>
          </a:p>
        </p:txBody>
      </p:sp>
      <p:sp>
        <p:nvSpPr>
          <p:cNvPr id="4" name="Slide Number Placeholder 3">
            <a:extLst>
              <a:ext uri="{FF2B5EF4-FFF2-40B4-BE49-F238E27FC236}">
                <a16:creationId xmlns:a16="http://schemas.microsoft.com/office/drawing/2014/main" id="{09469844-02B0-27F8-5F37-AA10318CAC8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A7AA320-82FA-AE63-B9F4-86B8FF8E79A1}"/>
              </a:ext>
            </a:extLst>
          </p:cNvPr>
          <p:cNvSpPr txBox="1"/>
          <p:nvPr/>
        </p:nvSpPr>
        <p:spPr>
          <a:xfrm>
            <a:off x="906162" y="1756895"/>
            <a:ext cx="2158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Background</a:t>
            </a:r>
          </a:p>
        </p:txBody>
      </p:sp>
      <p:sp>
        <p:nvSpPr>
          <p:cNvPr id="8" name="TextBox 7">
            <a:extLst>
              <a:ext uri="{FF2B5EF4-FFF2-40B4-BE49-F238E27FC236}">
                <a16:creationId xmlns:a16="http://schemas.microsoft.com/office/drawing/2014/main" id="{843F9E70-44C5-D184-3E57-D546560832B9}"/>
              </a:ext>
            </a:extLst>
          </p:cNvPr>
          <p:cNvSpPr txBox="1"/>
          <p:nvPr/>
        </p:nvSpPr>
        <p:spPr>
          <a:xfrm>
            <a:off x="6363631" y="1756895"/>
            <a:ext cx="2158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Research</a:t>
            </a:r>
          </a:p>
        </p:txBody>
      </p:sp>
    </p:spTree>
    <p:extLst>
      <p:ext uri="{BB962C8B-B14F-4D97-AF65-F5344CB8AC3E}">
        <p14:creationId xmlns:p14="http://schemas.microsoft.com/office/powerpoint/2010/main" val="3994419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285D0-67A0-AD23-327C-2CD137D887F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915A34-7711-2464-3928-303890891F59}"/>
              </a:ext>
            </a:extLst>
          </p:cNvPr>
          <p:cNvSpPr>
            <a:spLocks noGrp="1"/>
          </p:cNvSpPr>
          <p:nvPr>
            <p:ph type="sldNum" sz="quarter" idx="12"/>
          </p:nvPr>
        </p:nvSpPr>
        <p:spPr/>
        <p:txBody>
          <a:bodyPr/>
          <a:lstStyle/>
          <a:p>
            <a:fld id="{BAE26A2A-DE5F-EA41-900F-AB5C4F1D9848}" type="slidenum">
              <a:rPr lang="en-US" smtClean="0"/>
              <a:pPr/>
              <a:t>45</a:t>
            </a:fld>
            <a:endParaRPr lang="en-US" dirty="0"/>
          </a:p>
        </p:txBody>
      </p:sp>
      <p:pic>
        <p:nvPicPr>
          <p:cNvPr id="3" name="Picture 2" descr="A map of the united states&#10;&#10;AI-generated content may be incorrect.">
            <a:extLst>
              <a:ext uri="{FF2B5EF4-FFF2-40B4-BE49-F238E27FC236}">
                <a16:creationId xmlns:a16="http://schemas.microsoft.com/office/drawing/2014/main" id="{97C7C32C-A5B2-3AA3-7874-6E36217380C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297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FE01E-BF36-CD49-BA36-862304DB9A5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09596DF-97D5-256A-F4E2-F494C3F2DB5E}"/>
              </a:ext>
            </a:extLst>
          </p:cNvPr>
          <p:cNvSpPr>
            <a:spLocks noGrp="1"/>
          </p:cNvSpPr>
          <p:nvPr>
            <p:ph type="title"/>
          </p:nvPr>
        </p:nvSpPr>
        <p:spPr/>
        <p:txBody>
          <a:bodyPr/>
          <a:lstStyle/>
          <a:p>
            <a:r>
              <a:rPr lang="en-US" err="1"/>
              <a:t>GED.com</a:t>
            </a:r>
            <a:r>
              <a:rPr lang="en-US"/>
              <a:t> Average International Candidate</a:t>
            </a:r>
          </a:p>
        </p:txBody>
      </p:sp>
      <p:sp>
        <p:nvSpPr>
          <p:cNvPr id="9" name="Content Placeholder 8">
            <a:extLst>
              <a:ext uri="{FF2B5EF4-FFF2-40B4-BE49-F238E27FC236}">
                <a16:creationId xmlns:a16="http://schemas.microsoft.com/office/drawing/2014/main" id="{BA3C9ADE-5EEE-4907-2853-1E39C68FBED7}"/>
              </a:ext>
            </a:extLst>
          </p:cNvPr>
          <p:cNvSpPr>
            <a:spLocks noGrp="1"/>
          </p:cNvSpPr>
          <p:nvPr>
            <p:ph idx="1"/>
          </p:nvPr>
        </p:nvSpPr>
        <p:spPr>
          <a:xfrm>
            <a:off x="4814887" y="1404844"/>
            <a:ext cx="6938497" cy="4048312"/>
          </a:xfrm>
        </p:spPr>
        <p:txBody>
          <a:bodyPr>
            <a:normAutofit/>
          </a:bodyPr>
          <a:lstStyle/>
          <a:p>
            <a:r>
              <a:rPr lang="en-US" dirty="0"/>
              <a:t>Female (50%) non-white (99%)</a:t>
            </a:r>
          </a:p>
          <a:p>
            <a:r>
              <a:rPr lang="en-US" dirty="0"/>
              <a:t>Non-Hispanic – predominately English speaking (international tests are only in English)</a:t>
            </a:r>
          </a:p>
          <a:p>
            <a:r>
              <a:rPr lang="en-US" dirty="0"/>
              <a:t>17 years old (16-19yo students = 84%)</a:t>
            </a:r>
          </a:p>
          <a:p>
            <a:r>
              <a:rPr lang="en-US" dirty="0"/>
              <a:t>Completed ~10th grade (higher probability as you progress)</a:t>
            </a:r>
            <a:endParaRPr lang="en-US" b="1" dirty="0"/>
          </a:p>
          <a:p>
            <a:r>
              <a:rPr lang="en-US" dirty="0"/>
              <a:t>Mostly uses Adult Education with higher percentage use of </a:t>
            </a:r>
            <a:r>
              <a:rPr lang="en-US" dirty="0" err="1"/>
              <a:t>GEDReady</a:t>
            </a:r>
            <a:r>
              <a:rPr lang="en-US" dirty="0"/>
              <a:t> and Study Books.</a:t>
            </a:r>
          </a:p>
          <a:p>
            <a:r>
              <a:rPr lang="en-US" dirty="0"/>
              <a:t>GED is an entrance point to US education, better employment, and potential migration.</a:t>
            </a:r>
          </a:p>
        </p:txBody>
      </p:sp>
      <p:sp>
        <p:nvSpPr>
          <p:cNvPr id="5" name="Slide Number Placeholder 4">
            <a:extLst>
              <a:ext uri="{FF2B5EF4-FFF2-40B4-BE49-F238E27FC236}">
                <a16:creationId xmlns:a16="http://schemas.microsoft.com/office/drawing/2014/main" id="{C198C886-7AED-4018-2689-6BD236547211}"/>
              </a:ext>
            </a:extLst>
          </p:cNvPr>
          <p:cNvSpPr>
            <a:spLocks noGrp="1"/>
          </p:cNvSpPr>
          <p:nvPr>
            <p:ph type="sldNum" sz="quarter" idx="12"/>
          </p:nvPr>
        </p:nvSpPr>
        <p:spPr/>
        <p:txBody>
          <a:bodyPr/>
          <a:lstStyle/>
          <a:p>
            <a:fld id="{BAE26A2A-DE5F-EA41-900F-AB5C4F1D9848}" type="slidenum">
              <a:rPr lang="en-US" smtClean="0"/>
              <a:pPr/>
              <a:t>5</a:t>
            </a:fld>
            <a:endParaRPr lang="en-US"/>
          </a:p>
        </p:txBody>
      </p:sp>
      <p:pic>
        <p:nvPicPr>
          <p:cNvPr id="4" name="Picture 3">
            <a:extLst>
              <a:ext uri="{FF2B5EF4-FFF2-40B4-BE49-F238E27FC236}">
                <a16:creationId xmlns:a16="http://schemas.microsoft.com/office/drawing/2014/main" id="{B60B6C2D-514D-1BBE-23D6-A7E0EABE9BE3}"/>
              </a:ext>
            </a:extLst>
          </p:cNvPr>
          <p:cNvPicPr>
            <a:picLocks/>
          </p:cNvPicPr>
          <p:nvPr/>
        </p:nvPicPr>
        <p:blipFill>
          <a:blip r:embed="rId3"/>
          <a:srcRect l="30644" r="851"/>
          <a:stretch>
            <a:fillRect/>
          </a:stretch>
        </p:blipFill>
        <p:spPr>
          <a:xfrm>
            <a:off x="687926" y="1404844"/>
            <a:ext cx="3840480" cy="3749040"/>
          </a:xfrm>
          <a:prstGeom prst="ellipse">
            <a:avLst/>
          </a:prstGeom>
        </p:spPr>
      </p:pic>
    </p:spTree>
    <p:extLst>
      <p:ext uri="{BB962C8B-B14F-4D97-AF65-F5344CB8AC3E}">
        <p14:creationId xmlns:p14="http://schemas.microsoft.com/office/powerpoint/2010/main" val="861189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BC331-E128-CACC-ACB9-CF893A45D48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6A2B503-DD68-3D58-B62D-D13BE6C0C149}"/>
              </a:ext>
            </a:extLst>
          </p:cNvPr>
          <p:cNvSpPr>
            <a:spLocks noGrp="1"/>
          </p:cNvSpPr>
          <p:nvPr>
            <p:ph type="title"/>
          </p:nvPr>
        </p:nvSpPr>
        <p:spPr/>
        <p:txBody>
          <a:bodyPr/>
          <a:lstStyle/>
          <a:p>
            <a:r>
              <a:rPr lang="en-US">
                <a:latin typeface="Arial"/>
                <a:cs typeface="Arial"/>
              </a:rPr>
              <a:t>GED &amp; Me Average Candidate</a:t>
            </a:r>
          </a:p>
        </p:txBody>
      </p:sp>
      <p:sp>
        <p:nvSpPr>
          <p:cNvPr id="9" name="Content Placeholder 8">
            <a:extLst>
              <a:ext uri="{FF2B5EF4-FFF2-40B4-BE49-F238E27FC236}">
                <a16:creationId xmlns:a16="http://schemas.microsoft.com/office/drawing/2014/main" id="{40BD4230-6107-939F-A383-06870B07F0FE}"/>
              </a:ext>
            </a:extLst>
          </p:cNvPr>
          <p:cNvSpPr>
            <a:spLocks noGrp="1"/>
          </p:cNvSpPr>
          <p:nvPr>
            <p:ph idx="1"/>
          </p:nvPr>
        </p:nvSpPr>
        <p:spPr>
          <a:xfrm>
            <a:off x="4814887" y="1404844"/>
            <a:ext cx="6938497" cy="4048312"/>
          </a:xfrm>
        </p:spPr>
        <p:txBody>
          <a:bodyPr vert="horz" lIns="91440" tIns="45720" rIns="91440" bIns="45720" rtlCol="0" anchor="t">
            <a:normAutofit/>
          </a:bodyPr>
          <a:lstStyle/>
          <a:p>
            <a:pPr marL="170815" indent="-170815"/>
            <a:r>
              <a:rPr lang="en-US">
                <a:latin typeface="Arial"/>
                <a:cs typeface="Arial"/>
              </a:rPr>
              <a:t>Female (56%) Hispanic (35%) White (39%)</a:t>
            </a:r>
          </a:p>
          <a:p>
            <a:pPr marL="170815" indent="-170815"/>
            <a:r>
              <a:rPr lang="en-US">
                <a:latin typeface="Arial"/>
                <a:cs typeface="Arial"/>
              </a:rPr>
              <a:t>Predominantly English speaking but would like Spanish content.</a:t>
            </a:r>
          </a:p>
          <a:p>
            <a:pPr marL="170815" indent="-170815"/>
            <a:r>
              <a:rPr lang="en-US">
                <a:latin typeface="Arial"/>
                <a:cs typeface="Arial"/>
              </a:rPr>
              <a:t>22yrs old (20-24yo students = 30% with 24-30yo being 28%)</a:t>
            </a:r>
            <a:endParaRPr lang="en-US" b="1">
              <a:latin typeface="Arial"/>
              <a:cs typeface="Arial"/>
            </a:endParaRPr>
          </a:p>
          <a:p>
            <a:pPr marL="170815" indent="-170815"/>
            <a:r>
              <a:rPr lang="en-US">
                <a:latin typeface="Arial"/>
                <a:cs typeface="Arial"/>
              </a:rPr>
              <a:t>Core focus: taking better care of my family. Accesses GED &amp; Me as a tool to do that.</a:t>
            </a:r>
          </a:p>
        </p:txBody>
      </p:sp>
      <p:sp>
        <p:nvSpPr>
          <p:cNvPr id="5" name="Slide Number Placeholder 4">
            <a:extLst>
              <a:ext uri="{FF2B5EF4-FFF2-40B4-BE49-F238E27FC236}">
                <a16:creationId xmlns:a16="http://schemas.microsoft.com/office/drawing/2014/main" id="{57B954E5-042E-26BC-04E7-40A0B4632B4D}"/>
              </a:ext>
            </a:extLst>
          </p:cNvPr>
          <p:cNvSpPr>
            <a:spLocks noGrp="1"/>
          </p:cNvSpPr>
          <p:nvPr>
            <p:ph type="sldNum" sz="quarter" idx="12"/>
          </p:nvPr>
        </p:nvSpPr>
        <p:spPr/>
        <p:txBody>
          <a:bodyPr/>
          <a:lstStyle/>
          <a:p>
            <a:fld id="{BAE26A2A-DE5F-EA41-900F-AB5C4F1D9848}" type="slidenum">
              <a:rPr lang="en-US" smtClean="0"/>
              <a:pPr/>
              <a:t>6</a:t>
            </a:fld>
            <a:endParaRPr lang="en-US"/>
          </a:p>
        </p:txBody>
      </p:sp>
      <p:pic>
        <p:nvPicPr>
          <p:cNvPr id="4" name="Picture 3">
            <a:extLst>
              <a:ext uri="{FF2B5EF4-FFF2-40B4-BE49-F238E27FC236}">
                <a16:creationId xmlns:a16="http://schemas.microsoft.com/office/drawing/2014/main" id="{96C78DED-BEA4-FBD1-2FF5-9FB0A5DEAEAD}"/>
              </a:ext>
            </a:extLst>
          </p:cNvPr>
          <p:cNvPicPr>
            <a:picLocks/>
          </p:cNvPicPr>
          <p:nvPr/>
        </p:nvPicPr>
        <p:blipFill>
          <a:blip r:embed="rId3"/>
          <a:srcRect t="1190" b="1190"/>
          <a:stretch/>
        </p:blipFill>
        <p:spPr>
          <a:xfrm>
            <a:off x="687926" y="1404844"/>
            <a:ext cx="3840480" cy="3749040"/>
          </a:xfrm>
          <a:prstGeom prst="ellipse">
            <a:avLst/>
          </a:prstGeom>
        </p:spPr>
      </p:pic>
    </p:spTree>
    <p:extLst>
      <p:ext uri="{BB962C8B-B14F-4D97-AF65-F5344CB8AC3E}">
        <p14:creationId xmlns:p14="http://schemas.microsoft.com/office/powerpoint/2010/main" val="183368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60955" y="523188"/>
            <a:ext cx="11270090" cy="2260742"/>
          </a:xfrm>
        </p:spPr>
        <p:txBody>
          <a:bodyPr anchor="t">
            <a:normAutofit/>
          </a:bodyPr>
          <a:lstStyle/>
          <a:p>
            <a:pPr algn="ctr"/>
            <a:r>
              <a:rPr lang="en-US" sz="4800" spc="-75" dirty="0">
                <a:latin typeface="Arial"/>
                <a:cs typeface="Arial"/>
              </a:rPr>
              <a:t>Average Graduate Age:</a:t>
            </a:r>
            <a:br>
              <a:rPr lang="en-US" sz="4800" spc="-75" dirty="0">
                <a:latin typeface="Arial"/>
                <a:cs typeface="Arial"/>
              </a:rPr>
            </a:br>
            <a:br>
              <a:rPr lang="en-US" sz="2000" spc="-75" dirty="0">
                <a:latin typeface="Arial"/>
                <a:cs typeface="Arial"/>
              </a:rPr>
            </a:br>
            <a:r>
              <a:rPr lang="en-US" sz="4800" spc="-75" dirty="0">
                <a:latin typeface="Arial"/>
                <a:cs typeface="Arial"/>
              </a:rPr>
              <a:t>25.9 </a:t>
            </a:r>
            <a:r>
              <a:rPr lang="en-US" sz="1800" spc="-75" dirty="0">
                <a:latin typeface="Arial"/>
                <a:cs typeface="Arial"/>
              </a:rPr>
              <a:t>(and trending up)</a:t>
            </a:r>
            <a:endParaRPr lang="en-US" sz="4800" spc="-75"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7</a:t>
            </a:fld>
            <a:endParaRPr lang="en-US"/>
          </a:p>
        </p:txBody>
      </p:sp>
      <p:pic>
        <p:nvPicPr>
          <p:cNvPr id="3" name="Picture 2" descr="A graph with a green line&#10;&#10;AI-generated content may be incorrect.">
            <a:extLst>
              <a:ext uri="{FF2B5EF4-FFF2-40B4-BE49-F238E27FC236}">
                <a16:creationId xmlns:a16="http://schemas.microsoft.com/office/drawing/2014/main" id="{6E136442-F1CA-1B1D-074A-0B649CE01F5A}"/>
              </a:ext>
            </a:extLst>
          </p:cNvPr>
          <p:cNvPicPr>
            <a:picLocks noChangeAspect="1"/>
          </p:cNvPicPr>
          <p:nvPr/>
        </p:nvPicPr>
        <p:blipFill>
          <a:blip r:embed="rId2"/>
          <a:stretch>
            <a:fillRect/>
          </a:stretch>
        </p:blipFill>
        <p:spPr>
          <a:xfrm>
            <a:off x="1266005" y="2286172"/>
            <a:ext cx="9659989" cy="3575797"/>
          </a:xfrm>
          <a:prstGeom prst="rect">
            <a:avLst/>
          </a:prstGeom>
        </p:spPr>
      </p:pic>
    </p:spTree>
    <p:extLst>
      <p:ext uri="{BB962C8B-B14F-4D97-AF65-F5344CB8AC3E}">
        <p14:creationId xmlns:p14="http://schemas.microsoft.com/office/powerpoint/2010/main" val="600601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8D948A61-D2C6-8043-CB2D-F386844D74CD}"/>
              </a:ext>
            </a:extLst>
          </p:cNvPr>
          <p:cNvSpPr>
            <a:spLocks noGrp="1"/>
          </p:cNvSpPr>
          <p:nvPr>
            <p:ph type="body" idx="1"/>
          </p:nvPr>
        </p:nvSpPr>
        <p:spPr>
          <a:xfrm>
            <a:off x="401443" y="1448413"/>
            <a:ext cx="5157787" cy="823912"/>
          </a:xfrm>
        </p:spPr>
        <p:txBody>
          <a:bodyPr/>
          <a:lstStyle/>
          <a:p>
            <a:r>
              <a:rPr lang="en-US" dirty="0"/>
              <a:t>From GED Analytics demographics, 2024</a:t>
            </a:r>
          </a:p>
        </p:txBody>
      </p:sp>
      <p:pic>
        <p:nvPicPr>
          <p:cNvPr id="6" name="Content Placeholder 5">
            <a:extLst>
              <a:ext uri="{FF2B5EF4-FFF2-40B4-BE49-F238E27FC236}">
                <a16:creationId xmlns:a16="http://schemas.microsoft.com/office/drawing/2014/main" id="{376A77A5-83EE-EEAF-0F63-31FD54068A35}"/>
              </a:ext>
            </a:extLst>
          </p:cNvPr>
          <p:cNvPicPr>
            <a:picLocks noGrp="1" noChangeAspect="1"/>
          </p:cNvPicPr>
          <p:nvPr>
            <p:ph sz="half" idx="2"/>
          </p:nvPr>
        </p:nvPicPr>
        <p:blipFill>
          <a:blip r:embed="rId2"/>
          <a:srcRect/>
          <a:stretch/>
        </p:blipFill>
        <p:spPr>
          <a:xfrm>
            <a:off x="446644" y="2272325"/>
            <a:ext cx="5067385" cy="358517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BF9D6E4-A619-697F-9F54-4C11C10C2BF8}"/>
              </a:ext>
            </a:extLst>
          </p:cNvPr>
          <p:cNvSpPr txBox="1"/>
          <p:nvPr/>
        </p:nvSpPr>
        <p:spPr>
          <a:xfrm>
            <a:off x="6557363" y="1448413"/>
            <a:ext cx="5183188" cy="823912"/>
          </a:xfrm>
          <a:prstGeom prst="rect">
            <a:avLst/>
          </a:prstGeom>
        </p:spPr>
        <p:txBody>
          <a:bodyPr vert="horz" lIns="91440" tIns="45720" rIns="91440" bIns="45720" rtlCol="0" anchor="b">
            <a:normAutofit/>
          </a:bodyPr>
          <a:lstStyle/>
          <a:p>
            <a:pPr defTabSz="685766">
              <a:lnSpc>
                <a:spcPct val="90000"/>
              </a:lnSpc>
              <a:spcBef>
                <a:spcPts val="750"/>
              </a:spcBef>
              <a:buClr>
                <a:schemeClr val="bg2">
                  <a:lumMod val="75000"/>
                </a:schemeClr>
              </a:buClr>
              <a:buSzPct val="110000"/>
            </a:pPr>
            <a:r>
              <a:rPr lang="en-US" sz="1500" kern="1200" dirty="0">
                <a:latin typeface="Arial" panose="020B0604020202020204" pitchFamily="34" charset="0"/>
                <a:ea typeface="+mn-ea"/>
                <a:cs typeface="Arial" panose="020B0604020202020204" pitchFamily="34" charset="0"/>
              </a:rPr>
              <a:t>*Note that all learners are asked how they are preparing during GED.com test scheduling; this is an optional question, and not all learners answer.</a:t>
            </a:r>
          </a:p>
        </p:txBody>
      </p:sp>
      <p:sp>
        <p:nvSpPr>
          <p:cNvPr id="11" name="Content Placeholder 1">
            <a:extLst>
              <a:ext uri="{FF2B5EF4-FFF2-40B4-BE49-F238E27FC236}">
                <a16:creationId xmlns:a16="http://schemas.microsoft.com/office/drawing/2014/main" id="{8DC085D7-9005-EB24-ADAA-89B934FF3F89}"/>
              </a:ext>
            </a:extLst>
          </p:cNvPr>
          <p:cNvSpPr>
            <a:spLocks noGrp="1"/>
          </p:cNvSpPr>
          <p:nvPr>
            <p:ph sz="quarter" idx="4"/>
          </p:nvPr>
        </p:nvSpPr>
        <p:spPr>
          <a:xfrm>
            <a:off x="6480991" y="2272325"/>
            <a:ext cx="5183188" cy="3585174"/>
          </a:xfrm>
          <a:solidFill>
            <a:srgbClr val="0070C0"/>
          </a:solidFill>
        </p:spPr>
        <p:txBody>
          <a:bodyPr vert="horz" lIns="91440" tIns="45720" rIns="91440" bIns="45720" rtlCol="0" anchor="ctr">
            <a:normAutofit/>
          </a:bodyPr>
          <a:lstStyle/>
          <a:p>
            <a:pPr lvl="1">
              <a:lnSpc>
                <a:spcPct val="100000"/>
              </a:lnSpc>
              <a:spcBef>
                <a:spcPts val="0"/>
              </a:spcBef>
              <a:spcAft>
                <a:spcPts val="600"/>
              </a:spcAft>
            </a:pPr>
            <a:r>
              <a:rPr lang="en-US" sz="2000" dirty="0">
                <a:solidFill>
                  <a:schemeClr val="bg1"/>
                </a:solidFill>
              </a:rPr>
              <a:t>40% of learners report that they prepared in an adult ed class during the past 18 </a:t>
            </a:r>
            <a:r>
              <a:rPr lang="en-US" sz="2000" dirty="0" err="1">
                <a:solidFill>
                  <a:schemeClr val="bg1"/>
                </a:solidFill>
              </a:rPr>
              <a:t>mos</a:t>
            </a:r>
            <a:endParaRPr lang="en-US" sz="2000" dirty="0">
              <a:solidFill>
                <a:schemeClr val="bg1"/>
              </a:solidFill>
            </a:endParaRPr>
          </a:p>
          <a:p>
            <a:pPr lvl="1">
              <a:lnSpc>
                <a:spcPct val="100000"/>
              </a:lnSpc>
              <a:spcBef>
                <a:spcPts val="0"/>
              </a:spcBef>
              <a:spcAft>
                <a:spcPts val="600"/>
              </a:spcAft>
            </a:pPr>
            <a:r>
              <a:rPr lang="en-US" sz="2000" dirty="0">
                <a:solidFill>
                  <a:schemeClr val="bg1"/>
                </a:solidFill>
              </a:rPr>
              <a:t>17% say they use GED Ready</a:t>
            </a:r>
          </a:p>
          <a:p>
            <a:pPr lvl="1">
              <a:lnSpc>
                <a:spcPct val="100000"/>
              </a:lnSpc>
              <a:spcBef>
                <a:spcPts val="0"/>
              </a:spcBef>
              <a:spcAft>
                <a:spcPts val="600"/>
              </a:spcAft>
            </a:pPr>
            <a:r>
              <a:rPr lang="en-US" sz="2000" dirty="0">
                <a:solidFill>
                  <a:schemeClr val="bg1"/>
                </a:solidFill>
              </a:rPr>
              <a:t>14% say they use printed study materials</a:t>
            </a:r>
          </a:p>
          <a:p>
            <a:pPr lvl="1">
              <a:lnSpc>
                <a:spcPct val="100000"/>
              </a:lnSpc>
              <a:spcBef>
                <a:spcPts val="0"/>
              </a:spcBef>
              <a:spcAft>
                <a:spcPts val="600"/>
              </a:spcAft>
            </a:pPr>
            <a:r>
              <a:rPr lang="en-US" sz="2000" dirty="0">
                <a:solidFill>
                  <a:schemeClr val="bg1"/>
                </a:solidFill>
              </a:rPr>
              <a:t>9% say they prepared with a teacher or tutor</a:t>
            </a:r>
          </a:p>
          <a:p>
            <a:pPr lvl="1">
              <a:lnSpc>
                <a:spcPct val="100000"/>
              </a:lnSpc>
              <a:spcBef>
                <a:spcPts val="0"/>
              </a:spcBef>
              <a:spcAft>
                <a:spcPts val="600"/>
              </a:spcAft>
            </a:pPr>
            <a:r>
              <a:rPr lang="en-US" sz="2000" dirty="0">
                <a:solidFill>
                  <a:schemeClr val="bg1"/>
                </a:solidFill>
              </a:rPr>
              <a:t>11% say they are using an online course or videos</a:t>
            </a:r>
          </a:p>
        </p:txBody>
      </p:sp>
      <p:sp>
        <p:nvSpPr>
          <p:cNvPr id="4" name="Slide Number Placeholder 3">
            <a:extLst>
              <a:ext uri="{FF2B5EF4-FFF2-40B4-BE49-F238E27FC236}">
                <a16:creationId xmlns:a16="http://schemas.microsoft.com/office/drawing/2014/main" id="{2E30A89E-2AC4-227A-1BC0-76DCAD1AB623}"/>
              </a:ext>
            </a:extLst>
          </p:cNvPr>
          <p:cNvSpPr>
            <a:spLocks noGrp="1"/>
          </p:cNvSpPr>
          <p:nvPr>
            <p:ph type="sldNum" sz="quarter" idx="12"/>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8</a:t>
            </a:fld>
            <a:endParaRPr lang="en-US"/>
          </a:p>
        </p:txBody>
      </p:sp>
      <p:sp>
        <p:nvSpPr>
          <p:cNvPr id="2" name="Title 1">
            <a:extLst>
              <a:ext uri="{FF2B5EF4-FFF2-40B4-BE49-F238E27FC236}">
                <a16:creationId xmlns:a16="http://schemas.microsoft.com/office/drawing/2014/main" id="{1C51545C-BBC7-7881-91C9-6B8A3E9E0D66}"/>
              </a:ext>
            </a:extLst>
          </p:cNvPr>
          <p:cNvSpPr>
            <a:spLocks noGrp="1"/>
          </p:cNvSpPr>
          <p:nvPr>
            <p:ph type="title"/>
          </p:nvPr>
        </p:nvSpPr>
        <p:spPr>
          <a:xfrm>
            <a:off x="401447" y="525111"/>
            <a:ext cx="11262732" cy="1165587"/>
          </a:xfrm>
        </p:spPr>
        <p:txBody>
          <a:bodyPr vert="horz" lIns="0" tIns="0" rIns="0" bIns="0" rtlCol="0" anchor="t" anchorCtr="0">
            <a:normAutofit/>
          </a:bodyPr>
          <a:lstStyle/>
          <a:p>
            <a:r>
              <a:rPr lang="en-US" b="1" kern="1200" dirty="0">
                <a:latin typeface="Arial" panose="020B0604020202020204" pitchFamily="34" charset="0"/>
                <a:ea typeface="+mj-ea"/>
                <a:cs typeface="Arial" panose="020B0604020202020204" pitchFamily="34" charset="0"/>
              </a:rPr>
              <a:t>What do we know about the GED learner?</a:t>
            </a:r>
          </a:p>
        </p:txBody>
      </p:sp>
    </p:spTree>
    <p:extLst>
      <p:ext uri="{BB962C8B-B14F-4D97-AF65-F5344CB8AC3E}">
        <p14:creationId xmlns:p14="http://schemas.microsoft.com/office/powerpoint/2010/main" val="4114797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B6BF8-729B-A2ED-93DA-928036C30DE6}"/>
              </a:ext>
            </a:extLst>
          </p:cNvPr>
          <p:cNvSpPr>
            <a:spLocks noGrp="1"/>
          </p:cNvSpPr>
          <p:nvPr>
            <p:ph type="title"/>
          </p:nvPr>
        </p:nvSpPr>
        <p:spPr>
          <a:xfrm>
            <a:off x="218570" y="-637604"/>
            <a:ext cx="11270090" cy="2260742"/>
          </a:xfrm>
        </p:spPr>
        <p:txBody>
          <a:bodyPr/>
          <a:lstStyle/>
          <a:p>
            <a:r>
              <a:rPr lang="en-GB" dirty="0"/>
              <a:t>If a learner takes their first test, they are likely to finish all 4</a:t>
            </a:r>
          </a:p>
        </p:txBody>
      </p:sp>
      <p:sp>
        <p:nvSpPr>
          <p:cNvPr id="3" name="Text Placeholder 2">
            <a:extLst>
              <a:ext uri="{FF2B5EF4-FFF2-40B4-BE49-F238E27FC236}">
                <a16:creationId xmlns:a16="http://schemas.microsoft.com/office/drawing/2014/main" id="{E3B7D75F-3E11-7B2D-6649-EE178F511E36}"/>
              </a:ext>
            </a:extLst>
          </p:cNvPr>
          <p:cNvSpPr>
            <a:spLocks noGrp="1"/>
          </p:cNvSpPr>
          <p:nvPr>
            <p:ph type="body" idx="1"/>
          </p:nvPr>
        </p:nvSpPr>
        <p:spPr>
          <a:xfrm>
            <a:off x="7074568" y="1736661"/>
            <a:ext cx="4596972" cy="3316602"/>
          </a:xfrm>
          <a:solidFill>
            <a:srgbClr val="0070C0"/>
          </a:solidFill>
        </p:spPr>
        <p:txBody>
          <a:bodyPr>
            <a:normAutofit fontScale="92500"/>
          </a:bodyPr>
          <a:lstStyle/>
          <a:p>
            <a:pPr marL="285750" indent="-285750">
              <a:lnSpc>
                <a:spcPct val="120000"/>
              </a:lnSpc>
              <a:spcBef>
                <a:spcPts val="0"/>
              </a:spcBef>
              <a:spcAft>
                <a:spcPts val="600"/>
              </a:spcAft>
              <a:buFont typeface="Arial" panose="020B0604020202020204" pitchFamily="34" charset="0"/>
              <a:buChar char="•"/>
            </a:pPr>
            <a:r>
              <a:rPr lang="en-GB" b="1" dirty="0">
                <a:solidFill>
                  <a:schemeClr val="bg1"/>
                </a:solidFill>
              </a:rPr>
              <a:t>Completers:  </a:t>
            </a:r>
            <a:r>
              <a:rPr lang="en-GB" dirty="0">
                <a:solidFill>
                  <a:schemeClr val="bg1"/>
                </a:solidFill>
              </a:rPr>
              <a:t>61% of learners who start testing, finish taking all 4 tests</a:t>
            </a:r>
          </a:p>
          <a:p>
            <a:pPr marL="285750" indent="-285750">
              <a:lnSpc>
                <a:spcPct val="120000"/>
              </a:lnSpc>
              <a:spcBef>
                <a:spcPts val="0"/>
              </a:spcBef>
              <a:spcAft>
                <a:spcPts val="600"/>
              </a:spcAft>
              <a:buFont typeface="Arial" panose="020B0604020202020204" pitchFamily="34" charset="0"/>
              <a:buChar char="•"/>
            </a:pPr>
            <a:r>
              <a:rPr lang="en-GB" b="1" dirty="0">
                <a:solidFill>
                  <a:schemeClr val="bg1"/>
                </a:solidFill>
              </a:rPr>
              <a:t>Passers:  </a:t>
            </a:r>
            <a:r>
              <a:rPr lang="en-GB" dirty="0">
                <a:solidFill>
                  <a:schemeClr val="bg1"/>
                </a:solidFill>
              </a:rPr>
              <a:t>75% of test-takers passed their test last year</a:t>
            </a:r>
          </a:p>
          <a:p>
            <a:pPr marL="285750" indent="-285750">
              <a:lnSpc>
                <a:spcPct val="120000"/>
              </a:lnSpc>
              <a:spcBef>
                <a:spcPts val="0"/>
              </a:spcBef>
              <a:spcAft>
                <a:spcPts val="600"/>
              </a:spcAft>
              <a:buFont typeface="Arial" panose="020B0604020202020204" pitchFamily="34" charset="0"/>
              <a:buChar char="•"/>
            </a:pPr>
            <a:r>
              <a:rPr lang="en-GB" b="1" dirty="0">
                <a:solidFill>
                  <a:schemeClr val="bg1"/>
                </a:solidFill>
              </a:rPr>
              <a:t>In limbo: </a:t>
            </a:r>
            <a:r>
              <a:rPr lang="en-GB" dirty="0">
                <a:solidFill>
                  <a:schemeClr val="bg1"/>
                </a:solidFill>
              </a:rPr>
              <a:t>39% are getting stuck along the way, and not completing</a:t>
            </a:r>
          </a:p>
          <a:p>
            <a:pPr marL="285750" indent="-285750">
              <a:buFont typeface="Arial" panose="020B0604020202020204" pitchFamily="34" charset="0"/>
              <a:buChar char="•"/>
            </a:pPr>
            <a:endParaRPr lang="en-GB" dirty="0">
              <a:solidFill>
                <a:schemeClr val="bg1"/>
              </a:solidFill>
            </a:endParaRPr>
          </a:p>
        </p:txBody>
      </p:sp>
      <p:sp>
        <p:nvSpPr>
          <p:cNvPr id="4" name="Slide Number Placeholder 3">
            <a:extLst>
              <a:ext uri="{FF2B5EF4-FFF2-40B4-BE49-F238E27FC236}">
                <a16:creationId xmlns:a16="http://schemas.microsoft.com/office/drawing/2014/main" id="{4174DD38-1923-98B6-C270-AB3B017FF40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4DBC8-4739-8E4E-8BD6-5C75040D97B1}"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E3D7A580-BB7D-C4EB-6164-130531496B64}"/>
              </a:ext>
            </a:extLst>
          </p:cNvPr>
          <p:cNvPicPr>
            <a:picLocks noChangeAspect="1"/>
          </p:cNvPicPr>
          <p:nvPr/>
        </p:nvPicPr>
        <p:blipFill>
          <a:blip r:embed="rId2"/>
          <a:stretch>
            <a:fillRect/>
          </a:stretch>
        </p:blipFill>
        <p:spPr>
          <a:xfrm>
            <a:off x="316272" y="1736661"/>
            <a:ext cx="6189011" cy="4206712"/>
          </a:xfrm>
          <a:prstGeom prst="rect">
            <a:avLst/>
          </a:prstGeom>
        </p:spPr>
      </p:pic>
    </p:spTree>
    <p:extLst>
      <p:ext uri="{BB962C8B-B14F-4D97-AF65-F5344CB8AC3E}">
        <p14:creationId xmlns:p14="http://schemas.microsoft.com/office/powerpoint/2010/main" val="767039574"/>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3.xml><?xml version="1.0" encoding="utf-8"?>
<ds:datastoreItem xmlns:ds="http://schemas.openxmlformats.org/officeDocument/2006/customXml" ds:itemID="{00E7BAEE-8EB7-4B74-BB91-B94AE5AC8430}">
  <ds:schemaRefs>
    <ds:schemaRef ds:uri="http://schemas.openxmlformats.org/package/2006/metadata/core-properties"/>
    <ds:schemaRef ds:uri="56cd1905-ff13-4436-8ef1-8fa80665008f"/>
    <ds:schemaRef ds:uri="http://schemas.microsoft.com/office/2006/metadata/properties"/>
    <ds:schemaRef ds:uri="http://purl.org/dc/dcmitype/"/>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f8892201-b6f9-448a-a857-af8c143e1fef"/>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7050</TotalTime>
  <Words>3296</Words>
  <Application>Microsoft Office PowerPoint</Application>
  <PresentationFormat>Widescreen</PresentationFormat>
  <Paragraphs>355</Paragraphs>
  <Slides>45</Slides>
  <Notes>18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GEDTS_theme_2018</vt:lpstr>
      <vt:lpstr>PowerPoint Presentation</vt:lpstr>
      <vt:lpstr>Agenda</vt:lpstr>
      <vt:lpstr>The GED Learners</vt:lpstr>
      <vt:lpstr>GED.com Average Candidate (last 12mo)</vt:lpstr>
      <vt:lpstr>GED.com Average International Candidate</vt:lpstr>
      <vt:lpstr>GED &amp; Me Average Candidate</vt:lpstr>
      <vt:lpstr>Average Graduate Age:  25.9 (and trending up)</vt:lpstr>
      <vt:lpstr>What do we know about the GED learner?</vt:lpstr>
      <vt:lpstr>If a learner takes their first test, they are likely to finish all 4</vt:lpstr>
      <vt:lpstr>3 Segments of learners identified from those who take &amp; pass all 4 tests</vt:lpstr>
      <vt:lpstr>Most successful segment is Determined – they take the most GED Ready tests, purchase the most prep products and take, on average, 60 days, before first test</vt:lpstr>
      <vt:lpstr>What’s New?</vt:lpstr>
      <vt:lpstr>Love Data? Put this on your Calendar!</vt:lpstr>
      <vt:lpstr>GED+™:  An Advisor-led GED journey</vt:lpstr>
      <vt:lpstr>Content recommendations are based on outcomes data, accessibility, and meeting the learner’s preferred learning style </vt:lpstr>
      <vt:lpstr>Effectiveness of Products (GED+)</vt:lpstr>
      <vt:lpstr>Effectiveness of Products (GED+)</vt:lpstr>
      <vt:lpstr>GED Ready® – more than 1 million GED Ready official practice tests taken per year</vt:lpstr>
      <vt:lpstr>GED Ready Activity Trends</vt:lpstr>
      <vt:lpstr>GED Ready Activity Trends</vt:lpstr>
      <vt:lpstr>Taking a Ready has the most influence on taking 1st Test</vt:lpstr>
      <vt:lpstr>Simplified view of activity levels based on Ready score</vt:lpstr>
      <vt:lpstr>Roadmap for GED Ready</vt:lpstr>
      <vt:lpstr>Roadmap for Study Page Redesign</vt:lpstr>
      <vt:lpstr>GED Live™ – Live online classes with Kaplan instructors</vt:lpstr>
      <vt:lpstr>GED Flash™ – thousands of practice questions to help learners skill drill</vt:lpstr>
      <vt:lpstr>GED &amp; Me™ – the official GED mobile App, is the independent learner’s guided path to a successful testing experience, but teachers like it, too!</vt:lpstr>
      <vt:lpstr>What do teachers think learners need to know to be successful on GED tests?</vt:lpstr>
      <vt:lpstr>What do GED grads say learners need to know to be successful on GED tests?</vt:lpstr>
      <vt:lpstr>Beta findings: Eliminated the feelings of ‘not confident at all’ and improved the very/extremely confident from 22% to 50%</vt:lpstr>
      <vt:lpstr>Mobile Learner Acquisition</vt:lpstr>
      <vt:lpstr>Mastery of content</vt:lpstr>
      <vt:lpstr>Early Learning: more App sessions correlate to more tests taken &amp; passed</vt:lpstr>
      <vt:lpstr>Mobile App users are performing better on most subject area tests and credentialing at a higher percentage than non-App users (July 2024- Feb 2025)</vt:lpstr>
      <vt:lpstr>What learners are saying when we ask: How do you feel about the GED &amp; Me app?  </vt:lpstr>
      <vt:lpstr>AI Tutor is Live (Math Brain)</vt:lpstr>
      <vt:lpstr>Roadmap for GED &amp; Me</vt:lpstr>
      <vt:lpstr>GED Grads</vt:lpstr>
      <vt:lpstr>Poll results from GED grads</vt:lpstr>
      <vt:lpstr>Our Conference sponsors have great products, all aligned with the GED test, and showing good outcomes with learners</vt:lpstr>
      <vt:lpstr>Questions?</vt:lpstr>
      <vt:lpstr> Session Survey</vt:lpstr>
      <vt:lpstr>In summary - GED learners and resources that work</vt:lpstr>
      <vt:lpstr>Research conducted on the Learning Preference Assessment indicates a reasonable estimate of a learner’s preferred style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Victor Fitzjarrald</cp:lastModifiedBy>
  <cp:revision>26</cp:revision>
  <cp:lastPrinted>2018-06-14T14:59:40Z</cp:lastPrinted>
  <dcterms:created xsi:type="dcterms:W3CDTF">2023-06-02T14:16:32Z</dcterms:created>
  <dcterms:modified xsi:type="dcterms:W3CDTF">2025-08-18T17:58:32Z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