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46"/>
  </p:notesMasterIdLst>
  <p:handoutMasterIdLst>
    <p:handoutMasterId r:id="rId47"/>
  </p:handoutMasterIdLst>
  <p:sldIdLst>
    <p:sldId id="292" r:id="rId5"/>
    <p:sldId id="261" r:id="rId6"/>
    <p:sldId id="288" r:id="rId7"/>
    <p:sldId id="262" r:id="rId8"/>
    <p:sldId id="2411" r:id="rId9"/>
    <p:sldId id="2620" r:id="rId10"/>
    <p:sldId id="2622" r:id="rId11"/>
    <p:sldId id="1294" r:id="rId12"/>
    <p:sldId id="1589" r:id="rId13"/>
    <p:sldId id="2626" r:id="rId14"/>
    <p:sldId id="2628" r:id="rId15"/>
    <p:sldId id="2407" r:id="rId16"/>
    <p:sldId id="338" r:id="rId17"/>
    <p:sldId id="2409" r:id="rId18"/>
    <p:sldId id="2627" r:id="rId19"/>
    <p:sldId id="2623" r:id="rId20"/>
    <p:sldId id="2621" r:id="rId21"/>
    <p:sldId id="2631" r:id="rId22"/>
    <p:sldId id="1926" r:id="rId23"/>
    <p:sldId id="1596" r:id="rId24"/>
    <p:sldId id="1599" r:id="rId25"/>
    <p:sldId id="2629" r:id="rId26"/>
    <p:sldId id="2630" r:id="rId27"/>
    <p:sldId id="2624" r:id="rId28"/>
    <p:sldId id="315" r:id="rId29"/>
    <p:sldId id="317" r:id="rId30"/>
    <p:sldId id="2077" r:id="rId31"/>
    <p:sldId id="2078" r:id="rId32"/>
    <p:sldId id="365" r:id="rId33"/>
    <p:sldId id="1530" r:id="rId34"/>
    <p:sldId id="2632" r:id="rId35"/>
    <p:sldId id="2633" r:id="rId36"/>
    <p:sldId id="272" r:id="rId37"/>
    <p:sldId id="2705" r:id="rId38"/>
    <p:sldId id="287" r:id="rId39"/>
    <p:sldId id="487" r:id="rId40"/>
    <p:sldId id="2642" r:id="rId41"/>
    <p:sldId id="2638" r:id="rId42"/>
    <p:sldId id="2703" r:id="rId43"/>
    <p:sldId id="2648" r:id="rId44"/>
    <p:sldId id="293" r:id="rId4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64"/>
    <a:srgbClr val="0084A9"/>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3E047-69EB-6FA7-5D83-EFD01DEC68B1}" v="2" dt="2025-08-18T17:58:13.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55"/>
    <p:restoredTop sz="96306"/>
  </p:normalViewPr>
  <p:slideViewPr>
    <p:cSldViewPr snapToGrid="0" snapToObjects="1">
      <p:cViewPr varScale="1">
        <p:scale>
          <a:sx n="96" d="100"/>
          <a:sy n="96" d="100"/>
        </p:scale>
        <p:origin x="1632" y="378"/>
      </p:cViewPr>
      <p:guideLst/>
    </p:cSldViewPr>
  </p:slideViewPr>
  <p:notesTextViewPr>
    <p:cViewPr>
      <p:scale>
        <a:sx n="1" d="1"/>
        <a:sy n="1" d="1"/>
      </p:scale>
      <p:origin x="0" y="0"/>
    </p:cViewPr>
  </p:notesTextViewPr>
  <p:sorterViewPr>
    <p:cViewPr>
      <p:scale>
        <a:sx n="80" d="100"/>
        <a:sy n="80" d="100"/>
      </p:scale>
      <p:origin x="0" y="-22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Guthrie" userId="S::monica.guthrie@pearson.com::c0fc408c-839f-429d-bba8-a92d88ccccac" providerId="AD" clId="Web-{7833E047-69EB-6FA7-5D83-EFD01DEC68B1}"/>
    <pc:docChg chg="modSld">
      <pc:chgData name="Monica Guthrie" userId="S::monica.guthrie@pearson.com::c0fc408c-839f-429d-bba8-a92d88ccccac" providerId="AD" clId="Web-{7833E047-69EB-6FA7-5D83-EFD01DEC68B1}" dt="2025-08-18T17:58:13.490" v="1"/>
      <pc:docMkLst>
        <pc:docMk/>
      </pc:docMkLst>
      <pc:sldChg chg="addSp delSp">
        <pc:chgData name="Monica Guthrie" userId="S::monica.guthrie@pearson.com::c0fc408c-839f-429d-bba8-a92d88ccccac" providerId="AD" clId="Web-{7833E047-69EB-6FA7-5D83-EFD01DEC68B1}" dt="2025-08-18T17:58:13.490" v="1"/>
        <pc:sldMkLst>
          <pc:docMk/>
          <pc:sldMk cId="4083366582" sldId="292"/>
        </pc:sldMkLst>
        <pc:spChg chg="del">
          <ac:chgData name="Monica Guthrie" userId="S::monica.guthrie@pearson.com::c0fc408c-839f-429d-bba8-a92d88ccccac" providerId="AD" clId="Web-{7833E047-69EB-6FA7-5D83-EFD01DEC68B1}" dt="2025-08-18T17:58:12.740" v="0"/>
          <ac:spMkLst>
            <pc:docMk/>
            <pc:sldMk cId="4083366582" sldId="292"/>
            <ac:spMk id="4" creationId="{79871222-9E2E-4716-A8EF-3ABB90124BE6}"/>
          </ac:spMkLst>
        </pc:spChg>
        <pc:spChg chg="add">
          <ac:chgData name="Monica Guthrie" userId="S::monica.guthrie@pearson.com::c0fc408c-839f-429d-bba8-a92d88ccccac" providerId="AD" clId="Web-{7833E047-69EB-6FA7-5D83-EFD01DEC68B1}" dt="2025-08-18T17:58:13.490" v="1"/>
          <ac:spMkLst>
            <pc:docMk/>
            <pc:sldMk cId="4083366582" sldId="292"/>
            <ac:spMk id="5" creationId="{79871222-9E2E-4716-A8EF-3ABB90124BE6}"/>
          </ac:spMkLst>
        </pc:spChg>
      </pc:sldChg>
    </pc:docChg>
  </pc:docChgLst>
  <pc:docChgLst>
    <pc:chgData name="Adora Beard" userId="d32f79b5-4470-44b7-b23d-cfeef1cd0812" providerId="ADAL" clId="{6498D7A4-79E5-491D-8B0E-D27C2B35B137}"/>
    <pc:docChg chg="undo custSel addSld delSld modSld sldOrd">
      <pc:chgData name="Adora Beard" userId="d32f79b5-4470-44b7-b23d-cfeef1cd0812" providerId="ADAL" clId="{6498D7A4-79E5-491D-8B0E-D27C2B35B137}" dt="2025-07-28T20:41:56.064" v="753"/>
      <pc:docMkLst>
        <pc:docMk/>
      </pc:docMkLst>
      <pc:sldChg chg="add modNotes">
        <pc:chgData name="Adora Beard" userId="d32f79b5-4470-44b7-b23d-cfeef1cd0812" providerId="ADAL" clId="{6498D7A4-79E5-491D-8B0E-D27C2B35B137}" dt="2025-07-28T20:23:00.857" v="707"/>
        <pc:sldMkLst>
          <pc:docMk/>
          <pc:sldMk cId="4148871469" sldId="272"/>
        </pc:sldMkLst>
      </pc:sldChg>
      <pc:sldChg chg="add ord modNotes">
        <pc:chgData name="Adora Beard" userId="d32f79b5-4470-44b7-b23d-cfeef1cd0812" providerId="ADAL" clId="{6498D7A4-79E5-491D-8B0E-D27C2B35B137}" dt="2025-07-28T20:40:29.818" v="750"/>
        <pc:sldMkLst>
          <pc:docMk/>
          <pc:sldMk cId="2611117958" sldId="287"/>
        </pc:sldMkLst>
      </pc:sldChg>
      <pc:sldChg chg="addSp modSp mod">
        <pc:chgData name="Adora Beard" userId="d32f79b5-4470-44b7-b23d-cfeef1cd0812" providerId="ADAL" clId="{6498D7A4-79E5-491D-8B0E-D27C2B35B137}" dt="2025-07-28T19:33:46.243" v="5" actId="962"/>
        <pc:sldMkLst>
          <pc:docMk/>
          <pc:sldMk cId="3612406414" sldId="293"/>
        </pc:sldMkLst>
        <pc:picChg chg="add mod">
          <ac:chgData name="Adora Beard" userId="d32f79b5-4470-44b7-b23d-cfeef1cd0812" providerId="ADAL" clId="{6498D7A4-79E5-491D-8B0E-D27C2B35B137}" dt="2025-07-28T19:33:46.243" v="5" actId="962"/>
          <ac:picMkLst>
            <pc:docMk/>
            <pc:sldMk cId="3612406414" sldId="293"/>
            <ac:picMk id="6" creationId="{0AF221E1-320D-BF90-3866-A1BE0644388B}"/>
          </ac:picMkLst>
        </pc:picChg>
      </pc:sldChg>
      <pc:sldChg chg="add">
        <pc:chgData name="Adora Beard" userId="d32f79b5-4470-44b7-b23d-cfeef1cd0812" providerId="ADAL" clId="{6498D7A4-79E5-491D-8B0E-D27C2B35B137}" dt="2025-07-28T20:41:56.064" v="753"/>
        <pc:sldMkLst>
          <pc:docMk/>
          <pc:sldMk cId="4133223138" sldId="338"/>
        </pc:sldMkLst>
      </pc:sldChg>
      <pc:sldChg chg="add ord">
        <pc:chgData name="Adora Beard" userId="d32f79b5-4470-44b7-b23d-cfeef1cd0812" providerId="ADAL" clId="{6498D7A4-79E5-491D-8B0E-D27C2B35B137}" dt="2025-07-28T20:36:22.423" v="723"/>
        <pc:sldMkLst>
          <pc:docMk/>
          <pc:sldMk cId="2803170173" sldId="365"/>
        </pc:sldMkLst>
      </pc:sldChg>
      <pc:sldChg chg="add ord">
        <pc:chgData name="Adora Beard" userId="d32f79b5-4470-44b7-b23d-cfeef1cd0812" providerId="ADAL" clId="{6498D7A4-79E5-491D-8B0E-D27C2B35B137}" dt="2025-07-28T20:40:00.270" v="744"/>
        <pc:sldMkLst>
          <pc:docMk/>
          <pc:sldMk cId="1234185756" sldId="487"/>
        </pc:sldMkLst>
      </pc:sldChg>
      <pc:sldChg chg="add">
        <pc:chgData name="Adora Beard" userId="d32f79b5-4470-44b7-b23d-cfeef1cd0812" providerId="ADAL" clId="{6498D7A4-79E5-491D-8B0E-D27C2B35B137}" dt="2025-07-28T20:36:41.803" v="724"/>
        <pc:sldMkLst>
          <pc:docMk/>
          <pc:sldMk cId="0" sldId="1530"/>
        </pc:sldMkLst>
      </pc:sldChg>
      <pc:sldChg chg="add">
        <pc:chgData name="Adora Beard" userId="d32f79b5-4470-44b7-b23d-cfeef1cd0812" providerId="ADAL" clId="{6498D7A4-79E5-491D-8B0E-D27C2B35B137}" dt="2025-07-28T20:33:46.207" v="718"/>
        <pc:sldMkLst>
          <pc:docMk/>
          <pc:sldMk cId="1971056296" sldId="2077"/>
        </pc:sldMkLst>
      </pc:sldChg>
      <pc:sldChg chg="add">
        <pc:chgData name="Adora Beard" userId="d32f79b5-4470-44b7-b23d-cfeef1cd0812" providerId="ADAL" clId="{6498D7A4-79E5-491D-8B0E-D27C2B35B137}" dt="2025-07-28T20:34:34.445" v="719"/>
        <pc:sldMkLst>
          <pc:docMk/>
          <pc:sldMk cId="3897519522" sldId="2078"/>
        </pc:sldMkLst>
      </pc:sldChg>
      <pc:sldChg chg="addSp modSp mod ord">
        <pc:chgData name="Adora Beard" userId="d32f79b5-4470-44b7-b23d-cfeef1cd0812" providerId="ADAL" clId="{6498D7A4-79E5-491D-8B0E-D27C2B35B137}" dt="2025-07-28T20:23:00.857" v="707"/>
        <pc:sldMkLst>
          <pc:docMk/>
          <pc:sldMk cId="2333545200" sldId="2632"/>
        </pc:sldMkLst>
        <pc:spChg chg="add mod">
          <ac:chgData name="Adora Beard" userId="d32f79b5-4470-44b7-b23d-cfeef1cd0812" providerId="ADAL" clId="{6498D7A4-79E5-491D-8B0E-D27C2B35B137}" dt="2025-07-28T19:49:21.300" v="232" actId="14100"/>
          <ac:spMkLst>
            <pc:docMk/>
            <pc:sldMk cId="2333545200" sldId="2632"/>
            <ac:spMk id="4" creationId="{13632D10-AE92-BAA7-680F-70091A8A6689}"/>
          </ac:spMkLst>
        </pc:spChg>
        <pc:picChg chg="mod">
          <ac:chgData name="Adora Beard" userId="d32f79b5-4470-44b7-b23d-cfeef1cd0812" providerId="ADAL" clId="{6498D7A4-79E5-491D-8B0E-D27C2B35B137}" dt="2025-07-28T19:51:40.240" v="296" actId="1037"/>
          <ac:picMkLst>
            <pc:docMk/>
            <pc:sldMk cId="2333545200" sldId="2632"/>
            <ac:picMk id="5" creationId="{39A2ADB1-FB75-EB2E-0A53-36D6B256C913}"/>
          </ac:picMkLst>
        </pc:picChg>
      </pc:sldChg>
      <pc:sldChg chg="addSp modSp mod ord">
        <pc:chgData name="Adora Beard" userId="d32f79b5-4470-44b7-b23d-cfeef1cd0812" providerId="ADAL" clId="{6498D7A4-79E5-491D-8B0E-D27C2B35B137}" dt="2025-07-28T20:23:04.027" v="709"/>
        <pc:sldMkLst>
          <pc:docMk/>
          <pc:sldMk cId="2238157191" sldId="2633"/>
        </pc:sldMkLst>
        <pc:spChg chg="add mod">
          <ac:chgData name="Adora Beard" userId="d32f79b5-4470-44b7-b23d-cfeef1cd0812" providerId="ADAL" clId="{6498D7A4-79E5-491D-8B0E-D27C2B35B137}" dt="2025-07-28T19:49:45.930" v="235" actId="255"/>
          <ac:spMkLst>
            <pc:docMk/>
            <pc:sldMk cId="2238157191" sldId="2633"/>
            <ac:spMk id="5" creationId="{CF2DEE91-ADA3-9E5C-8BD0-736FDC730F47}"/>
          </ac:spMkLst>
        </pc:spChg>
        <pc:picChg chg="mod">
          <ac:chgData name="Adora Beard" userId="d32f79b5-4470-44b7-b23d-cfeef1cd0812" providerId="ADAL" clId="{6498D7A4-79E5-491D-8B0E-D27C2B35B137}" dt="2025-07-28T19:51:48.738" v="298" actId="14100"/>
          <ac:picMkLst>
            <pc:docMk/>
            <pc:sldMk cId="2238157191" sldId="2633"/>
            <ac:picMk id="4" creationId="{DAC9E16A-45E3-70BF-921C-B0A171DE62F7}"/>
          </ac:picMkLst>
        </pc:picChg>
      </pc:sldChg>
      <pc:sldChg chg="del ord">
        <pc:chgData name="Adora Beard" userId="d32f79b5-4470-44b7-b23d-cfeef1cd0812" providerId="ADAL" clId="{6498D7A4-79E5-491D-8B0E-D27C2B35B137}" dt="2025-07-28T20:37:58.718" v="726" actId="2696"/>
        <pc:sldMkLst>
          <pc:docMk/>
          <pc:sldMk cId="1574207790" sldId="2634"/>
        </pc:sldMkLst>
      </pc:sldChg>
      <pc:sldChg chg="addSp delSp modSp new del mod modClrScheme chgLayout">
        <pc:chgData name="Adora Beard" userId="d32f79b5-4470-44b7-b23d-cfeef1cd0812" providerId="ADAL" clId="{6498D7A4-79E5-491D-8B0E-D27C2B35B137}" dt="2025-07-28T20:38:51.504" v="728" actId="2696"/>
        <pc:sldMkLst>
          <pc:docMk/>
          <pc:sldMk cId="2903408430" sldId="2635"/>
        </pc:sldMkLst>
      </pc:sldChg>
      <pc:sldChg chg="addSp delSp modSp new del mod modClrScheme chgLayout">
        <pc:chgData name="Adora Beard" userId="d32f79b5-4470-44b7-b23d-cfeef1cd0812" providerId="ADAL" clId="{6498D7A4-79E5-491D-8B0E-D27C2B35B137}" dt="2025-07-28T20:38:43.903" v="727" actId="2696"/>
        <pc:sldMkLst>
          <pc:docMk/>
          <pc:sldMk cId="1903650267" sldId="2636"/>
        </pc:sldMkLst>
      </pc:sldChg>
      <pc:sldChg chg="add ord">
        <pc:chgData name="Adora Beard" userId="d32f79b5-4470-44b7-b23d-cfeef1cd0812" providerId="ADAL" clId="{6498D7A4-79E5-491D-8B0E-D27C2B35B137}" dt="2025-07-28T20:39:25.199" v="738"/>
        <pc:sldMkLst>
          <pc:docMk/>
          <pc:sldMk cId="206570105" sldId="2638"/>
        </pc:sldMkLst>
      </pc:sldChg>
      <pc:sldChg chg="add ord modNotes">
        <pc:chgData name="Adora Beard" userId="d32f79b5-4470-44b7-b23d-cfeef1cd0812" providerId="ADAL" clId="{6498D7A4-79E5-491D-8B0E-D27C2B35B137}" dt="2025-07-28T20:40:23.417" v="748"/>
        <pc:sldMkLst>
          <pc:docMk/>
          <pc:sldMk cId="4014053683" sldId="2642"/>
        </pc:sldMkLst>
      </pc:sldChg>
      <pc:sldChg chg="add ord modNotes">
        <pc:chgData name="Adora Beard" userId="d32f79b5-4470-44b7-b23d-cfeef1cd0812" providerId="ADAL" clId="{6498D7A4-79E5-491D-8B0E-D27C2B35B137}" dt="2025-07-28T20:39:33.123" v="740"/>
        <pc:sldMkLst>
          <pc:docMk/>
          <pc:sldMk cId="3616516554" sldId="2648"/>
        </pc:sldMkLst>
      </pc:sldChg>
      <pc:sldChg chg="add ord modNotes">
        <pc:chgData name="Adora Beard" userId="d32f79b5-4470-44b7-b23d-cfeef1cd0812" providerId="ADAL" clId="{6498D7A4-79E5-491D-8B0E-D27C2B35B137}" dt="2025-07-28T20:39:39.080" v="742"/>
        <pc:sldMkLst>
          <pc:docMk/>
          <pc:sldMk cId="3513939601" sldId="2703"/>
        </pc:sldMkLst>
      </pc:sldChg>
      <pc:sldChg chg="add ord modNotes">
        <pc:chgData name="Adora Beard" userId="d32f79b5-4470-44b7-b23d-cfeef1cd0812" providerId="ADAL" clId="{6498D7A4-79E5-491D-8B0E-D27C2B35B137}" dt="2025-07-28T20:40:35.704" v="752"/>
        <pc:sldMkLst>
          <pc:docMk/>
          <pc:sldMk cId="3639133376" sldId="2705"/>
        </pc:sldMkLst>
      </pc:sldChg>
      <pc:sldChg chg="add del">
        <pc:chgData name="Adora Beard" userId="d32f79b5-4470-44b7-b23d-cfeef1cd0812" providerId="ADAL" clId="{6498D7A4-79E5-491D-8B0E-D27C2B35B137}" dt="2025-07-28T20:37:42.600" v="725" actId="2696"/>
        <pc:sldMkLst>
          <pc:docMk/>
          <pc:sldMk cId="3463769562" sldId="2141412819"/>
        </pc:sldMkLst>
      </pc:sldChg>
    </pc:docChg>
  </pc:docChgLst>
  <pc:docChgLst>
    <pc:chgData name="Monica Guthrie" userId="S::monica.guthrie@pearson.com::c0fc408c-839f-429d-bba8-a92d88ccccac" providerId="AD" clId="Web-{D48DA3E5-9AB4-272E-2D02-F889FD0B4689}"/>
    <pc:docChg chg="modSld">
      <pc:chgData name="Monica Guthrie" userId="S::monica.guthrie@pearson.com::c0fc408c-839f-429d-bba8-a92d88ccccac" providerId="AD" clId="Web-{D48DA3E5-9AB4-272E-2D02-F889FD0B4689}" dt="2025-08-14T19:48:07.543" v="0"/>
      <pc:docMkLst>
        <pc:docMk/>
      </pc:docMkLst>
      <pc:sldChg chg="addSp">
        <pc:chgData name="Monica Guthrie" userId="S::monica.guthrie@pearson.com::c0fc408c-839f-429d-bba8-a92d88ccccac" providerId="AD" clId="Web-{D48DA3E5-9AB4-272E-2D02-F889FD0B4689}" dt="2025-08-14T19:48:07.543" v="0"/>
        <pc:sldMkLst>
          <pc:docMk/>
          <pc:sldMk cId="4083366582" sldId="2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786AE-0459-47DB-BBD9-81AF42E9670E}" type="doc">
      <dgm:prSet loTypeId="urn:microsoft.com/office/officeart/2005/8/layout/gear1" loCatId="process" qsTypeId="urn:microsoft.com/office/officeart/2005/8/quickstyle/simple1" qsCatId="simple" csTypeId="urn:microsoft.com/office/officeart/2005/8/colors/accent1_2" csCatId="accent1" phldr="1"/>
      <dgm:spPr/>
    </dgm:pt>
    <dgm:pt modelId="{5D3A2FF0-F292-40A8-AFB5-A591E1D29EF4}">
      <dgm:prSet phldrT="[Text]" custT="1"/>
      <dgm:spPr/>
      <dgm:t>
        <a:bodyPr/>
        <a:lstStyle/>
        <a:p>
          <a:r>
            <a:rPr lang="en-US" sz="2000" dirty="0"/>
            <a:t>Writing</a:t>
          </a:r>
        </a:p>
      </dgm:t>
    </dgm:pt>
    <dgm:pt modelId="{8C7C0D4F-9FE0-4272-B569-AD2115A88F4F}" type="parTrans" cxnId="{BEA39D8D-E138-41EF-946E-6032EDD336C4}">
      <dgm:prSet/>
      <dgm:spPr/>
      <dgm:t>
        <a:bodyPr/>
        <a:lstStyle/>
        <a:p>
          <a:endParaRPr lang="en-US"/>
        </a:p>
      </dgm:t>
    </dgm:pt>
    <dgm:pt modelId="{4F8930E7-CBB6-4DDE-AB17-ADB9D6F5040F}" type="sibTrans" cxnId="{BEA39D8D-E138-41EF-946E-6032EDD336C4}">
      <dgm:prSet/>
      <dgm:spPr/>
      <dgm:t>
        <a:bodyPr/>
        <a:lstStyle/>
        <a:p>
          <a:endParaRPr lang="en-US"/>
        </a:p>
      </dgm:t>
    </dgm:pt>
    <dgm:pt modelId="{6FEF78AF-279E-4288-ABA5-B81BCC3B1522}">
      <dgm:prSet phldrT="[Text]" custT="1"/>
      <dgm:spPr/>
      <dgm:t>
        <a:bodyPr/>
        <a:lstStyle/>
        <a:p>
          <a:r>
            <a:rPr lang="en-US" sz="1800" dirty="0"/>
            <a:t>Grammar</a:t>
          </a:r>
        </a:p>
      </dgm:t>
    </dgm:pt>
    <dgm:pt modelId="{71B2BD34-6A59-4DED-92A4-FA2CF748C234}" type="parTrans" cxnId="{3A31013A-E1D0-41F2-9272-E2C8ABD5A61B}">
      <dgm:prSet/>
      <dgm:spPr/>
      <dgm:t>
        <a:bodyPr/>
        <a:lstStyle/>
        <a:p>
          <a:endParaRPr lang="en-US"/>
        </a:p>
      </dgm:t>
    </dgm:pt>
    <dgm:pt modelId="{9CAE2BB6-E0AF-4D89-AEE6-014104948086}" type="sibTrans" cxnId="{3A31013A-E1D0-41F2-9272-E2C8ABD5A61B}">
      <dgm:prSet/>
      <dgm:spPr/>
      <dgm:t>
        <a:bodyPr/>
        <a:lstStyle/>
        <a:p>
          <a:endParaRPr lang="en-US"/>
        </a:p>
      </dgm:t>
    </dgm:pt>
    <dgm:pt modelId="{6168AB09-5B11-47E6-A8F2-A9173F9A7763}">
      <dgm:prSet phldrT="[Text]" custT="1"/>
      <dgm:spPr/>
      <dgm:t>
        <a:bodyPr/>
        <a:lstStyle/>
        <a:p>
          <a:r>
            <a:rPr lang="en-US" sz="1800" dirty="0"/>
            <a:t>Reading</a:t>
          </a:r>
        </a:p>
      </dgm:t>
    </dgm:pt>
    <dgm:pt modelId="{5798DA92-628F-4EA6-9C85-A0AD76A1DB12}" type="parTrans" cxnId="{84354A93-986C-46CD-A276-0C1194D6CA3C}">
      <dgm:prSet/>
      <dgm:spPr/>
      <dgm:t>
        <a:bodyPr/>
        <a:lstStyle/>
        <a:p>
          <a:endParaRPr lang="en-US"/>
        </a:p>
      </dgm:t>
    </dgm:pt>
    <dgm:pt modelId="{54A5FF11-8438-4E01-BFD3-948F6F935A21}" type="sibTrans" cxnId="{84354A93-986C-46CD-A276-0C1194D6CA3C}">
      <dgm:prSet/>
      <dgm:spPr/>
      <dgm:t>
        <a:bodyPr/>
        <a:lstStyle/>
        <a:p>
          <a:endParaRPr lang="en-US"/>
        </a:p>
      </dgm:t>
    </dgm:pt>
    <dgm:pt modelId="{D5810ADA-5A72-496B-A350-1B8E99801469}" type="pres">
      <dgm:prSet presAssocID="{C55786AE-0459-47DB-BBD9-81AF42E9670E}" presName="composite" presStyleCnt="0">
        <dgm:presLayoutVars>
          <dgm:chMax val="3"/>
          <dgm:animLvl val="lvl"/>
          <dgm:resizeHandles val="exact"/>
        </dgm:presLayoutVars>
      </dgm:prSet>
      <dgm:spPr/>
    </dgm:pt>
    <dgm:pt modelId="{4DDF48C2-9E1B-4D2F-9947-2013E6B11F28}" type="pres">
      <dgm:prSet presAssocID="{5D3A2FF0-F292-40A8-AFB5-A591E1D29EF4}" presName="gear1" presStyleLbl="node1" presStyleIdx="0" presStyleCnt="3">
        <dgm:presLayoutVars>
          <dgm:chMax val="1"/>
          <dgm:bulletEnabled val="1"/>
        </dgm:presLayoutVars>
      </dgm:prSet>
      <dgm:spPr/>
    </dgm:pt>
    <dgm:pt modelId="{53848E65-84BE-4BED-8202-19A56B4666A4}" type="pres">
      <dgm:prSet presAssocID="{5D3A2FF0-F292-40A8-AFB5-A591E1D29EF4}" presName="gear1srcNode" presStyleLbl="node1" presStyleIdx="0" presStyleCnt="3"/>
      <dgm:spPr/>
    </dgm:pt>
    <dgm:pt modelId="{A5F925B1-0D1D-43D6-8FB9-E5FFCC0E6B89}" type="pres">
      <dgm:prSet presAssocID="{5D3A2FF0-F292-40A8-AFB5-A591E1D29EF4}" presName="gear1dstNode" presStyleLbl="node1" presStyleIdx="0" presStyleCnt="3"/>
      <dgm:spPr/>
    </dgm:pt>
    <dgm:pt modelId="{48F93E3A-2CB8-40CC-9E2D-0B546CA6C55E}" type="pres">
      <dgm:prSet presAssocID="{6FEF78AF-279E-4288-ABA5-B81BCC3B1522}" presName="gear2" presStyleLbl="node1" presStyleIdx="1" presStyleCnt="3" custScaleX="138941" custScaleY="115656">
        <dgm:presLayoutVars>
          <dgm:chMax val="1"/>
          <dgm:bulletEnabled val="1"/>
        </dgm:presLayoutVars>
      </dgm:prSet>
      <dgm:spPr/>
    </dgm:pt>
    <dgm:pt modelId="{6E192435-B090-456F-A936-460C1C57ECF9}" type="pres">
      <dgm:prSet presAssocID="{6FEF78AF-279E-4288-ABA5-B81BCC3B1522}" presName="gear2srcNode" presStyleLbl="node1" presStyleIdx="1" presStyleCnt="3"/>
      <dgm:spPr/>
    </dgm:pt>
    <dgm:pt modelId="{2C0D85E1-533D-423F-90D7-AC2A335146AC}" type="pres">
      <dgm:prSet presAssocID="{6FEF78AF-279E-4288-ABA5-B81BCC3B1522}" presName="gear2dstNode" presStyleLbl="node1" presStyleIdx="1" presStyleCnt="3"/>
      <dgm:spPr/>
    </dgm:pt>
    <dgm:pt modelId="{64E8AED6-A1E2-4421-B2D3-4E66D51C6F2D}" type="pres">
      <dgm:prSet presAssocID="{6168AB09-5B11-47E6-A8F2-A9173F9A7763}" presName="gear3" presStyleLbl="node1" presStyleIdx="2" presStyleCnt="3" custLinFactNeighborX="-1006"/>
      <dgm:spPr/>
    </dgm:pt>
    <dgm:pt modelId="{9C9BA5E2-79A2-4BA0-BF5E-376DB2D97E8F}" type="pres">
      <dgm:prSet presAssocID="{6168AB09-5B11-47E6-A8F2-A9173F9A7763}" presName="gear3tx" presStyleLbl="node1" presStyleIdx="2" presStyleCnt="3">
        <dgm:presLayoutVars>
          <dgm:chMax val="1"/>
          <dgm:bulletEnabled val="1"/>
        </dgm:presLayoutVars>
      </dgm:prSet>
      <dgm:spPr/>
    </dgm:pt>
    <dgm:pt modelId="{B5843A27-A410-4F48-8847-894266522C89}" type="pres">
      <dgm:prSet presAssocID="{6168AB09-5B11-47E6-A8F2-A9173F9A7763}" presName="gear3srcNode" presStyleLbl="node1" presStyleIdx="2" presStyleCnt="3"/>
      <dgm:spPr/>
    </dgm:pt>
    <dgm:pt modelId="{44EECD11-764F-4BFE-A588-D44B14554219}" type="pres">
      <dgm:prSet presAssocID="{6168AB09-5B11-47E6-A8F2-A9173F9A7763}" presName="gear3dstNode" presStyleLbl="node1" presStyleIdx="2" presStyleCnt="3"/>
      <dgm:spPr/>
    </dgm:pt>
    <dgm:pt modelId="{2EC37D02-A7C5-4A4E-BCB7-EA626942CB69}" type="pres">
      <dgm:prSet presAssocID="{4F8930E7-CBB6-4DDE-AB17-ADB9D6F5040F}" presName="connector1" presStyleLbl="sibTrans2D1" presStyleIdx="0" presStyleCnt="3"/>
      <dgm:spPr/>
    </dgm:pt>
    <dgm:pt modelId="{F809AE51-726A-4A44-8155-BF18AD63751F}" type="pres">
      <dgm:prSet presAssocID="{9CAE2BB6-E0AF-4D89-AEE6-014104948086}" presName="connector2" presStyleLbl="sibTrans2D1" presStyleIdx="1" presStyleCnt="3"/>
      <dgm:spPr/>
    </dgm:pt>
    <dgm:pt modelId="{DA49D539-4DDC-42C8-8691-A5341277C87B}" type="pres">
      <dgm:prSet presAssocID="{54A5FF11-8438-4E01-BFD3-948F6F935A21}" presName="connector3" presStyleLbl="sibTrans2D1" presStyleIdx="2" presStyleCnt="3"/>
      <dgm:spPr/>
    </dgm:pt>
  </dgm:ptLst>
  <dgm:cxnLst>
    <dgm:cxn modelId="{50AF0803-7A6F-4040-B3E7-48C6A9C14AAA}" type="presOf" srcId="{4F8930E7-CBB6-4DDE-AB17-ADB9D6F5040F}" destId="{2EC37D02-A7C5-4A4E-BCB7-EA626942CB69}" srcOrd="0" destOrd="0" presId="urn:microsoft.com/office/officeart/2005/8/layout/gear1"/>
    <dgm:cxn modelId="{E8818321-4565-469B-999F-08C923306B38}" type="presOf" srcId="{6FEF78AF-279E-4288-ABA5-B81BCC3B1522}" destId="{48F93E3A-2CB8-40CC-9E2D-0B546CA6C55E}" srcOrd="0" destOrd="0" presId="urn:microsoft.com/office/officeart/2005/8/layout/gear1"/>
    <dgm:cxn modelId="{3A31013A-E1D0-41F2-9272-E2C8ABD5A61B}" srcId="{C55786AE-0459-47DB-BBD9-81AF42E9670E}" destId="{6FEF78AF-279E-4288-ABA5-B81BCC3B1522}" srcOrd="1" destOrd="0" parTransId="{71B2BD34-6A59-4DED-92A4-FA2CF748C234}" sibTransId="{9CAE2BB6-E0AF-4D89-AEE6-014104948086}"/>
    <dgm:cxn modelId="{5AD33347-EFFB-4891-85E3-8B511D8717A6}" type="presOf" srcId="{6FEF78AF-279E-4288-ABA5-B81BCC3B1522}" destId="{6E192435-B090-456F-A936-460C1C57ECF9}" srcOrd="1" destOrd="0" presId="urn:microsoft.com/office/officeart/2005/8/layout/gear1"/>
    <dgm:cxn modelId="{C046B849-0339-483B-A252-7A2CEA593FF6}" type="presOf" srcId="{9CAE2BB6-E0AF-4D89-AEE6-014104948086}" destId="{F809AE51-726A-4A44-8155-BF18AD63751F}" srcOrd="0" destOrd="0" presId="urn:microsoft.com/office/officeart/2005/8/layout/gear1"/>
    <dgm:cxn modelId="{71909F4F-C267-4ECB-B00D-5E7790D7B7D3}" type="presOf" srcId="{54A5FF11-8438-4E01-BFD3-948F6F935A21}" destId="{DA49D539-4DDC-42C8-8691-A5341277C87B}" srcOrd="0" destOrd="0" presId="urn:microsoft.com/office/officeart/2005/8/layout/gear1"/>
    <dgm:cxn modelId="{C1368B71-7D16-483E-807C-044CD7E74153}" type="presOf" srcId="{5D3A2FF0-F292-40A8-AFB5-A591E1D29EF4}" destId="{53848E65-84BE-4BED-8202-19A56B4666A4}" srcOrd="1" destOrd="0" presId="urn:microsoft.com/office/officeart/2005/8/layout/gear1"/>
    <dgm:cxn modelId="{AE2E9559-241A-4F90-B0A2-1D3E625C066A}" type="presOf" srcId="{6FEF78AF-279E-4288-ABA5-B81BCC3B1522}" destId="{2C0D85E1-533D-423F-90D7-AC2A335146AC}" srcOrd="2" destOrd="0" presId="urn:microsoft.com/office/officeart/2005/8/layout/gear1"/>
    <dgm:cxn modelId="{BEA39D8D-E138-41EF-946E-6032EDD336C4}" srcId="{C55786AE-0459-47DB-BBD9-81AF42E9670E}" destId="{5D3A2FF0-F292-40A8-AFB5-A591E1D29EF4}" srcOrd="0" destOrd="0" parTransId="{8C7C0D4F-9FE0-4272-B569-AD2115A88F4F}" sibTransId="{4F8930E7-CBB6-4DDE-AB17-ADB9D6F5040F}"/>
    <dgm:cxn modelId="{6ED0E18E-0F8F-406C-A956-4C686FCF2017}" type="presOf" srcId="{5D3A2FF0-F292-40A8-AFB5-A591E1D29EF4}" destId="{A5F925B1-0D1D-43D6-8FB9-E5FFCC0E6B89}" srcOrd="2" destOrd="0" presId="urn:microsoft.com/office/officeart/2005/8/layout/gear1"/>
    <dgm:cxn modelId="{84354A93-986C-46CD-A276-0C1194D6CA3C}" srcId="{C55786AE-0459-47DB-BBD9-81AF42E9670E}" destId="{6168AB09-5B11-47E6-A8F2-A9173F9A7763}" srcOrd="2" destOrd="0" parTransId="{5798DA92-628F-4EA6-9C85-A0AD76A1DB12}" sibTransId="{54A5FF11-8438-4E01-BFD3-948F6F935A21}"/>
    <dgm:cxn modelId="{964652A9-94A4-4FE9-BE28-359B02DF07D4}" type="presOf" srcId="{C55786AE-0459-47DB-BBD9-81AF42E9670E}" destId="{D5810ADA-5A72-496B-A350-1B8E99801469}" srcOrd="0" destOrd="0" presId="urn:microsoft.com/office/officeart/2005/8/layout/gear1"/>
    <dgm:cxn modelId="{9C40D2AB-0365-4842-8A45-FB852C00866A}" type="presOf" srcId="{6168AB09-5B11-47E6-A8F2-A9173F9A7763}" destId="{9C9BA5E2-79A2-4BA0-BF5E-376DB2D97E8F}" srcOrd="1" destOrd="0" presId="urn:microsoft.com/office/officeart/2005/8/layout/gear1"/>
    <dgm:cxn modelId="{97E433DB-622B-4F39-B69B-F87CAA60C590}" type="presOf" srcId="{6168AB09-5B11-47E6-A8F2-A9173F9A7763}" destId="{44EECD11-764F-4BFE-A588-D44B14554219}" srcOrd="3" destOrd="0" presId="urn:microsoft.com/office/officeart/2005/8/layout/gear1"/>
    <dgm:cxn modelId="{EB53D5EB-C756-464B-8F61-DDCEA473EA54}" type="presOf" srcId="{5D3A2FF0-F292-40A8-AFB5-A591E1D29EF4}" destId="{4DDF48C2-9E1B-4D2F-9947-2013E6B11F28}" srcOrd="0" destOrd="0" presId="urn:microsoft.com/office/officeart/2005/8/layout/gear1"/>
    <dgm:cxn modelId="{D2C094F9-B886-4DF5-AB79-98EEECCEBCC0}" type="presOf" srcId="{6168AB09-5B11-47E6-A8F2-A9173F9A7763}" destId="{B5843A27-A410-4F48-8847-894266522C89}" srcOrd="2" destOrd="0" presId="urn:microsoft.com/office/officeart/2005/8/layout/gear1"/>
    <dgm:cxn modelId="{4CEF3DFF-2698-4DF8-8C0A-84A50820B330}" type="presOf" srcId="{6168AB09-5B11-47E6-A8F2-A9173F9A7763}" destId="{64E8AED6-A1E2-4421-B2D3-4E66D51C6F2D}" srcOrd="0" destOrd="0" presId="urn:microsoft.com/office/officeart/2005/8/layout/gear1"/>
    <dgm:cxn modelId="{9005CAAC-4340-4B9A-A722-0E3DE3DFCDF2}" type="presParOf" srcId="{D5810ADA-5A72-496B-A350-1B8E99801469}" destId="{4DDF48C2-9E1B-4D2F-9947-2013E6B11F28}" srcOrd="0" destOrd="0" presId="urn:microsoft.com/office/officeart/2005/8/layout/gear1"/>
    <dgm:cxn modelId="{496CDDB8-9EF7-4EA4-9D36-EFCC3A91E8C0}" type="presParOf" srcId="{D5810ADA-5A72-496B-A350-1B8E99801469}" destId="{53848E65-84BE-4BED-8202-19A56B4666A4}" srcOrd="1" destOrd="0" presId="urn:microsoft.com/office/officeart/2005/8/layout/gear1"/>
    <dgm:cxn modelId="{30F794B9-4A47-4D90-9E36-9CAF2A3F3986}" type="presParOf" srcId="{D5810ADA-5A72-496B-A350-1B8E99801469}" destId="{A5F925B1-0D1D-43D6-8FB9-E5FFCC0E6B89}" srcOrd="2" destOrd="0" presId="urn:microsoft.com/office/officeart/2005/8/layout/gear1"/>
    <dgm:cxn modelId="{443A45D7-E5E4-4E14-A83D-527ADE6A64EC}" type="presParOf" srcId="{D5810ADA-5A72-496B-A350-1B8E99801469}" destId="{48F93E3A-2CB8-40CC-9E2D-0B546CA6C55E}" srcOrd="3" destOrd="0" presId="urn:microsoft.com/office/officeart/2005/8/layout/gear1"/>
    <dgm:cxn modelId="{E79C5F4A-50FE-4971-A837-3AD5380D0A89}" type="presParOf" srcId="{D5810ADA-5A72-496B-A350-1B8E99801469}" destId="{6E192435-B090-456F-A936-460C1C57ECF9}" srcOrd="4" destOrd="0" presId="urn:microsoft.com/office/officeart/2005/8/layout/gear1"/>
    <dgm:cxn modelId="{55F0A279-1399-4A1F-B420-6D915B97F241}" type="presParOf" srcId="{D5810ADA-5A72-496B-A350-1B8E99801469}" destId="{2C0D85E1-533D-423F-90D7-AC2A335146AC}" srcOrd="5" destOrd="0" presId="urn:microsoft.com/office/officeart/2005/8/layout/gear1"/>
    <dgm:cxn modelId="{60A84AD5-1C55-4DCE-9F56-35CF78B60B09}" type="presParOf" srcId="{D5810ADA-5A72-496B-A350-1B8E99801469}" destId="{64E8AED6-A1E2-4421-B2D3-4E66D51C6F2D}" srcOrd="6" destOrd="0" presId="urn:microsoft.com/office/officeart/2005/8/layout/gear1"/>
    <dgm:cxn modelId="{AC2F6EC1-D9C6-4EA4-8B9B-C6573ED21439}" type="presParOf" srcId="{D5810ADA-5A72-496B-A350-1B8E99801469}" destId="{9C9BA5E2-79A2-4BA0-BF5E-376DB2D97E8F}" srcOrd="7" destOrd="0" presId="urn:microsoft.com/office/officeart/2005/8/layout/gear1"/>
    <dgm:cxn modelId="{9EDC51D5-6712-406E-A093-851DAD109590}" type="presParOf" srcId="{D5810ADA-5A72-496B-A350-1B8E99801469}" destId="{B5843A27-A410-4F48-8847-894266522C89}" srcOrd="8" destOrd="0" presId="urn:microsoft.com/office/officeart/2005/8/layout/gear1"/>
    <dgm:cxn modelId="{3B7F7D02-96C7-4688-8CF8-42679811250B}" type="presParOf" srcId="{D5810ADA-5A72-496B-A350-1B8E99801469}" destId="{44EECD11-764F-4BFE-A588-D44B14554219}" srcOrd="9" destOrd="0" presId="urn:microsoft.com/office/officeart/2005/8/layout/gear1"/>
    <dgm:cxn modelId="{B02B46F9-5162-4404-A2E6-2F8B91EAD9E7}" type="presParOf" srcId="{D5810ADA-5A72-496B-A350-1B8E99801469}" destId="{2EC37D02-A7C5-4A4E-BCB7-EA626942CB69}" srcOrd="10" destOrd="0" presId="urn:microsoft.com/office/officeart/2005/8/layout/gear1"/>
    <dgm:cxn modelId="{D15401A4-6B1C-4C70-BA7C-4F0B45050E53}" type="presParOf" srcId="{D5810ADA-5A72-496B-A350-1B8E99801469}" destId="{F809AE51-726A-4A44-8155-BF18AD63751F}" srcOrd="11" destOrd="0" presId="urn:microsoft.com/office/officeart/2005/8/layout/gear1"/>
    <dgm:cxn modelId="{AF36D405-ED72-4561-AA4D-CB07C8A98B40}" type="presParOf" srcId="{D5810ADA-5A72-496B-A350-1B8E99801469}" destId="{DA49D539-4DDC-42C8-8691-A5341277C87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15AE9-237D-4724-9D61-ACE6AD7A5C8D}" type="doc">
      <dgm:prSet loTypeId="urn:microsoft.com/office/officeart/2005/8/layout/cycle8" loCatId="cycle" qsTypeId="urn:microsoft.com/office/officeart/2005/8/quickstyle/simple1" qsCatId="simple" csTypeId="urn:microsoft.com/office/officeart/2005/8/colors/accent1_2" csCatId="accent1" phldr="1"/>
      <dgm:spPr/>
    </dgm:pt>
    <dgm:pt modelId="{2BC6F42B-C69C-475E-BBAA-8D1D326D4CD3}">
      <dgm:prSet phldrT="[Text]"/>
      <dgm:spPr/>
      <dgm:t>
        <a:bodyPr/>
        <a:lstStyle/>
        <a:p>
          <a:r>
            <a:rPr lang="en-US" dirty="0"/>
            <a:t>Grammar</a:t>
          </a:r>
        </a:p>
      </dgm:t>
    </dgm:pt>
    <dgm:pt modelId="{C623A05E-83B1-4398-A335-8E8228E6C0D6}" type="parTrans" cxnId="{6391D5FA-A7E9-4555-856B-CF0FCBD2A8E6}">
      <dgm:prSet/>
      <dgm:spPr/>
      <dgm:t>
        <a:bodyPr/>
        <a:lstStyle/>
        <a:p>
          <a:endParaRPr lang="en-US"/>
        </a:p>
      </dgm:t>
    </dgm:pt>
    <dgm:pt modelId="{30769AFF-C556-4662-BFC7-D54C55E941FC}" type="sibTrans" cxnId="{6391D5FA-A7E9-4555-856B-CF0FCBD2A8E6}">
      <dgm:prSet/>
      <dgm:spPr/>
      <dgm:t>
        <a:bodyPr/>
        <a:lstStyle/>
        <a:p>
          <a:endParaRPr lang="en-US"/>
        </a:p>
      </dgm:t>
    </dgm:pt>
    <dgm:pt modelId="{CBB705E2-5FD1-414B-A2DD-A05B4E80FE65}">
      <dgm:prSet phldrT="[Text]"/>
      <dgm:spPr/>
      <dgm:t>
        <a:bodyPr/>
        <a:lstStyle/>
        <a:p>
          <a:r>
            <a:rPr lang="en-US" dirty="0"/>
            <a:t>Writing</a:t>
          </a:r>
        </a:p>
      </dgm:t>
    </dgm:pt>
    <dgm:pt modelId="{B5F6AB8C-F638-45A9-93C4-8F9E3AE74645}" type="parTrans" cxnId="{47BD0948-DA29-4CA6-9879-D235216DB06A}">
      <dgm:prSet/>
      <dgm:spPr/>
      <dgm:t>
        <a:bodyPr/>
        <a:lstStyle/>
        <a:p>
          <a:endParaRPr lang="en-US"/>
        </a:p>
      </dgm:t>
    </dgm:pt>
    <dgm:pt modelId="{E4B4DF09-1852-4150-B670-4215E11401F7}" type="sibTrans" cxnId="{47BD0948-DA29-4CA6-9879-D235216DB06A}">
      <dgm:prSet/>
      <dgm:spPr/>
      <dgm:t>
        <a:bodyPr/>
        <a:lstStyle/>
        <a:p>
          <a:endParaRPr lang="en-US"/>
        </a:p>
      </dgm:t>
    </dgm:pt>
    <dgm:pt modelId="{B24049F7-3053-4876-B526-7155E0859173}">
      <dgm:prSet phldrT="[Text]"/>
      <dgm:spPr/>
      <dgm:t>
        <a:bodyPr/>
        <a:lstStyle/>
        <a:p>
          <a:r>
            <a:rPr lang="en-US" dirty="0"/>
            <a:t>Reading	</a:t>
          </a:r>
        </a:p>
      </dgm:t>
    </dgm:pt>
    <dgm:pt modelId="{F663B1B2-24E8-412B-A251-58D3B373A2AE}" type="parTrans" cxnId="{EC9FC182-B75E-4EA6-A50A-CAB52181F256}">
      <dgm:prSet/>
      <dgm:spPr/>
      <dgm:t>
        <a:bodyPr/>
        <a:lstStyle/>
        <a:p>
          <a:endParaRPr lang="en-US"/>
        </a:p>
      </dgm:t>
    </dgm:pt>
    <dgm:pt modelId="{EC420459-C0E2-45AE-8670-0658B579FE60}" type="sibTrans" cxnId="{EC9FC182-B75E-4EA6-A50A-CAB52181F256}">
      <dgm:prSet/>
      <dgm:spPr/>
      <dgm:t>
        <a:bodyPr/>
        <a:lstStyle/>
        <a:p>
          <a:endParaRPr lang="en-US"/>
        </a:p>
      </dgm:t>
    </dgm:pt>
    <dgm:pt modelId="{60797764-1779-4BAE-AF0F-723AFC21E49F}" type="pres">
      <dgm:prSet presAssocID="{4CE15AE9-237D-4724-9D61-ACE6AD7A5C8D}" presName="compositeShape" presStyleCnt="0">
        <dgm:presLayoutVars>
          <dgm:chMax val="7"/>
          <dgm:dir/>
          <dgm:resizeHandles val="exact"/>
        </dgm:presLayoutVars>
      </dgm:prSet>
      <dgm:spPr/>
    </dgm:pt>
    <dgm:pt modelId="{8FBCD5BC-C4C3-4591-97B5-B433C9397B2C}" type="pres">
      <dgm:prSet presAssocID="{4CE15AE9-237D-4724-9D61-ACE6AD7A5C8D}" presName="wedge1" presStyleLbl="node1" presStyleIdx="0" presStyleCnt="3"/>
      <dgm:spPr/>
    </dgm:pt>
    <dgm:pt modelId="{8F57452E-BD3E-4164-8626-D9BA64E6A4AE}" type="pres">
      <dgm:prSet presAssocID="{4CE15AE9-237D-4724-9D61-ACE6AD7A5C8D}" presName="dummy1a" presStyleCnt="0"/>
      <dgm:spPr/>
    </dgm:pt>
    <dgm:pt modelId="{041D1841-FFBC-40C8-9088-F338047F4B1C}" type="pres">
      <dgm:prSet presAssocID="{4CE15AE9-237D-4724-9D61-ACE6AD7A5C8D}" presName="dummy1b" presStyleCnt="0"/>
      <dgm:spPr/>
    </dgm:pt>
    <dgm:pt modelId="{C0076A00-97F3-476D-A896-AF0A7F40FDAF}" type="pres">
      <dgm:prSet presAssocID="{4CE15AE9-237D-4724-9D61-ACE6AD7A5C8D}" presName="wedge1Tx" presStyleLbl="node1" presStyleIdx="0" presStyleCnt="3">
        <dgm:presLayoutVars>
          <dgm:chMax val="0"/>
          <dgm:chPref val="0"/>
          <dgm:bulletEnabled val="1"/>
        </dgm:presLayoutVars>
      </dgm:prSet>
      <dgm:spPr/>
    </dgm:pt>
    <dgm:pt modelId="{C81D4A64-8334-4053-9AA3-723CA204B9A8}" type="pres">
      <dgm:prSet presAssocID="{4CE15AE9-237D-4724-9D61-ACE6AD7A5C8D}" presName="wedge2" presStyleLbl="node1" presStyleIdx="1" presStyleCnt="3"/>
      <dgm:spPr/>
    </dgm:pt>
    <dgm:pt modelId="{DB3FCE2E-6645-4F7C-93A0-D7C420178262}" type="pres">
      <dgm:prSet presAssocID="{4CE15AE9-237D-4724-9D61-ACE6AD7A5C8D}" presName="dummy2a" presStyleCnt="0"/>
      <dgm:spPr/>
    </dgm:pt>
    <dgm:pt modelId="{2E88B21E-8D6F-46EC-9306-B63164BBB0C3}" type="pres">
      <dgm:prSet presAssocID="{4CE15AE9-237D-4724-9D61-ACE6AD7A5C8D}" presName="dummy2b" presStyleCnt="0"/>
      <dgm:spPr/>
    </dgm:pt>
    <dgm:pt modelId="{453D3D4C-2F20-495B-AD20-BA88BB0A2485}" type="pres">
      <dgm:prSet presAssocID="{4CE15AE9-237D-4724-9D61-ACE6AD7A5C8D}" presName="wedge2Tx" presStyleLbl="node1" presStyleIdx="1" presStyleCnt="3">
        <dgm:presLayoutVars>
          <dgm:chMax val="0"/>
          <dgm:chPref val="0"/>
          <dgm:bulletEnabled val="1"/>
        </dgm:presLayoutVars>
      </dgm:prSet>
      <dgm:spPr/>
    </dgm:pt>
    <dgm:pt modelId="{E984BE13-F98E-45FD-BE01-22F618FC3259}" type="pres">
      <dgm:prSet presAssocID="{4CE15AE9-237D-4724-9D61-ACE6AD7A5C8D}" presName="wedge3" presStyleLbl="node1" presStyleIdx="2" presStyleCnt="3"/>
      <dgm:spPr/>
    </dgm:pt>
    <dgm:pt modelId="{FF33BD5E-0B08-497E-BCF8-95A58F4383E1}" type="pres">
      <dgm:prSet presAssocID="{4CE15AE9-237D-4724-9D61-ACE6AD7A5C8D}" presName="dummy3a" presStyleCnt="0"/>
      <dgm:spPr/>
    </dgm:pt>
    <dgm:pt modelId="{5E5DC1E1-C09F-458B-999D-41A0BEE3D6F9}" type="pres">
      <dgm:prSet presAssocID="{4CE15AE9-237D-4724-9D61-ACE6AD7A5C8D}" presName="dummy3b" presStyleCnt="0"/>
      <dgm:spPr/>
    </dgm:pt>
    <dgm:pt modelId="{D1B7AA83-6C5C-4F13-B54A-30E7AFB52C56}" type="pres">
      <dgm:prSet presAssocID="{4CE15AE9-237D-4724-9D61-ACE6AD7A5C8D}" presName="wedge3Tx" presStyleLbl="node1" presStyleIdx="2" presStyleCnt="3">
        <dgm:presLayoutVars>
          <dgm:chMax val="0"/>
          <dgm:chPref val="0"/>
          <dgm:bulletEnabled val="1"/>
        </dgm:presLayoutVars>
      </dgm:prSet>
      <dgm:spPr/>
    </dgm:pt>
    <dgm:pt modelId="{342CDA35-FD22-4F61-BB58-75D6D9FD8107}" type="pres">
      <dgm:prSet presAssocID="{30769AFF-C556-4662-BFC7-D54C55E941FC}" presName="arrowWedge1" presStyleLbl="fgSibTrans2D1" presStyleIdx="0" presStyleCnt="3"/>
      <dgm:spPr/>
    </dgm:pt>
    <dgm:pt modelId="{47AED184-12C2-46FB-BED9-D92EC2A4E329}" type="pres">
      <dgm:prSet presAssocID="{E4B4DF09-1852-4150-B670-4215E11401F7}" presName="arrowWedge2" presStyleLbl="fgSibTrans2D1" presStyleIdx="1" presStyleCnt="3"/>
      <dgm:spPr/>
    </dgm:pt>
    <dgm:pt modelId="{083B8EAC-ABF1-4372-B0AE-F8A4D55DB83F}" type="pres">
      <dgm:prSet presAssocID="{EC420459-C0E2-45AE-8670-0658B579FE60}" presName="arrowWedge3" presStyleLbl="fgSibTrans2D1" presStyleIdx="2" presStyleCnt="3"/>
      <dgm:spPr/>
    </dgm:pt>
  </dgm:ptLst>
  <dgm:cxnLst>
    <dgm:cxn modelId="{4D8ED90A-F700-4C3C-88A8-B721CC959767}" type="presOf" srcId="{4CE15AE9-237D-4724-9D61-ACE6AD7A5C8D}" destId="{60797764-1779-4BAE-AF0F-723AFC21E49F}" srcOrd="0" destOrd="0" presId="urn:microsoft.com/office/officeart/2005/8/layout/cycle8"/>
    <dgm:cxn modelId="{90E7D61C-68BE-42CF-975D-3B6F665F67AF}" type="presOf" srcId="{B24049F7-3053-4876-B526-7155E0859173}" destId="{E984BE13-F98E-45FD-BE01-22F618FC3259}" srcOrd="0" destOrd="0" presId="urn:microsoft.com/office/officeart/2005/8/layout/cycle8"/>
    <dgm:cxn modelId="{13750740-4F39-4FFB-AE5D-35D86C6EF43D}" type="presOf" srcId="{2BC6F42B-C69C-475E-BBAA-8D1D326D4CD3}" destId="{C0076A00-97F3-476D-A896-AF0A7F40FDAF}" srcOrd="1" destOrd="0" presId="urn:microsoft.com/office/officeart/2005/8/layout/cycle8"/>
    <dgm:cxn modelId="{47BD0948-DA29-4CA6-9879-D235216DB06A}" srcId="{4CE15AE9-237D-4724-9D61-ACE6AD7A5C8D}" destId="{CBB705E2-5FD1-414B-A2DD-A05B4E80FE65}" srcOrd="1" destOrd="0" parTransId="{B5F6AB8C-F638-45A9-93C4-8F9E3AE74645}" sibTransId="{E4B4DF09-1852-4150-B670-4215E11401F7}"/>
    <dgm:cxn modelId="{EC9FC182-B75E-4EA6-A50A-CAB52181F256}" srcId="{4CE15AE9-237D-4724-9D61-ACE6AD7A5C8D}" destId="{B24049F7-3053-4876-B526-7155E0859173}" srcOrd="2" destOrd="0" parTransId="{F663B1B2-24E8-412B-A251-58D3B373A2AE}" sibTransId="{EC420459-C0E2-45AE-8670-0658B579FE60}"/>
    <dgm:cxn modelId="{7CC3128C-EFCB-4D98-A13F-3CCAB7F8E5C1}" type="presOf" srcId="{CBB705E2-5FD1-414B-A2DD-A05B4E80FE65}" destId="{C81D4A64-8334-4053-9AA3-723CA204B9A8}" srcOrd="0" destOrd="0" presId="urn:microsoft.com/office/officeart/2005/8/layout/cycle8"/>
    <dgm:cxn modelId="{A949E78C-4162-40F9-B1B4-8E67357D7C7C}" type="presOf" srcId="{CBB705E2-5FD1-414B-A2DD-A05B4E80FE65}" destId="{453D3D4C-2F20-495B-AD20-BA88BB0A2485}" srcOrd="1" destOrd="0" presId="urn:microsoft.com/office/officeart/2005/8/layout/cycle8"/>
    <dgm:cxn modelId="{42F405AA-11D8-4880-823B-856E2F2DE39B}" type="presOf" srcId="{2BC6F42B-C69C-475E-BBAA-8D1D326D4CD3}" destId="{8FBCD5BC-C4C3-4591-97B5-B433C9397B2C}" srcOrd="0" destOrd="0" presId="urn:microsoft.com/office/officeart/2005/8/layout/cycle8"/>
    <dgm:cxn modelId="{787A0DE8-06A1-4365-AC25-298C24895713}" type="presOf" srcId="{B24049F7-3053-4876-B526-7155E0859173}" destId="{D1B7AA83-6C5C-4F13-B54A-30E7AFB52C56}" srcOrd="1" destOrd="0" presId="urn:microsoft.com/office/officeart/2005/8/layout/cycle8"/>
    <dgm:cxn modelId="{6391D5FA-A7E9-4555-856B-CF0FCBD2A8E6}" srcId="{4CE15AE9-237D-4724-9D61-ACE6AD7A5C8D}" destId="{2BC6F42B-C69C-475E-BBAA-8D1D326D4CD3}" srcOrd="0" destOrd="0" parTransId="{C623A05E-83B1-4398-A335-8E8228E6C0D6}" sibTransId="{30769AFF-C556-4662-BFC7-D54C55E941FC}"/>
    <dgm:cxn modelId="{42AE80EC-C6FD-4BB8-B8CD-D830C1447491}" type="presParOf" srcId="{60797764-1779-4BAE-AF0F-723AFC21E49F}" destId="{8FBCD5BC-C4C3-4591-97B5-B433C9397B2C}" srcOrd="0" destOrd="0" presId="urn:microsoft.com/office/officeart/2005/8/layout/cycle8"/>
    <dgm:cxn modelId="{A0B9542E-3F43-45BF-8585-030465D35AE8}" type="presParOf" srcId="{60797764-1779-4BAE-AF0F-723AFC21E49F}" destId="{8F57452E-BD3E-4164-8626-D9BA64E6A4AE}" srcOrd="1" destOrd="0" presId="urn:microsoft.com/office/officeart/2005/8/layout/cycle8"/>
    <dgm:cxn modelId="{D815508B-F74F-4996-9C03-EC73BCF65B1D}" type="presParOf" srcId="{60797764-1779-4BAE-AF0F-723AFC21E49F}" destId="{041D1841-FFBC-40C8-9088-F338047F4B1C}" srcOrd="2" destOrd="0" presId="urn:microsoft.com/office/officeart/2005/8/layout/cycle8"/>
    <dgm:cxn modelId="{FD441DD0-E000-45BB-A7F3-BD980803053C}" type="presParOf" srcId="{60797764-1779-4BAE-AF0F-723AFC21E49F}" destId="{C0076A00-97F3-476D-A896-AF0A7F40FDAF}" srcOrd="3" destOrd="0" presId="urn:microsoft.com/office/officeart/2005/8/layout/cycle8"/>
    <dgm:cxn modelId="{610878CC-097A-45AA-8AC4-05606FF51B4D}" type="presParOf" srcId="{60797764-1779-4BAE-AF0F-723AFC21E49F}" destId="{C81D4A64-8334-4053-9AA3-723CA204B9A8}" srcOrd="4" destOrd="0" presId="urn:microsoft.com/office/officeart/2005/8/layout/cycle8"/>
    <dgm:cxn modelId="{071526AE-B51C-4B56-9E3D-2610DBE65BFF}" type="presParOf" srcId="{60797764-1779-4BAE-AF0F-723AFC21E49F}" destId="{DB3FCE2E-6645-4F7C-93A0-D7C420178262}" srcOrd="5" destOrd="0" presId="urn:microsoft.com/office/officeart/2005/8/layout/cycle8"/>
    <dgm:cxn modelId="{221C6913-8FA3-4447-BCED-E6FECF38DB99}" type="presParOf" srcId="{60797764-1779-4BAE-AF0F-723AFC21E49F}" destId="{2E88B21E-8D6F-46EC-9306-B63164BBB0C3}" srcOrd="6" destOrd="0" presId="urn:microsoft.com/office/officeart/2005/8/layout/cycle8"/>
    <dgm:cxn modelId="{9C6FCA07-F3E8-4BE2-82EF-75A74A09DCB8}" type="presParOf" srcId="{60797764-1779-4BAE-AF0F-723AFC21E49F}" destId="{453D3D4C-2F20-495B-AD20-BA88BB0A2485}" srcOrd="7" destOrd="0" presId="urn:microsoft.com/office/officeart/2005/8/layout/cycle8"/>
    <dgm:cxn modelId="{C1782D74-EC1A-45D6-A87B-544CDB996569}" type="presParOf" srcId="{60797764-1779-4BAE-AF0F-723AFC21E49F}" destId="{E984BE13-F98E-45FD-BE01-22F618FC3259}" srcOrd="8" destOrd="0" presId="urn:microsoft.com/office/officeart/2005/8/layout/cycle8"/>
    <dgm:cxn modelId="{A12F2A12-CA17-46C3-83A7-4D783F527BA1}" type="presParOf" srcId="{60797764-1779-4BAE-AF0F-723AFC21E49F}" destId="{FF33BD5E-0B08-497E-BCF8-95A58F4383E1}" srcOrd="9" destOrd="0" presId="urn:microsoft.com/office/officeart/2005/8/layout/cycle8"/>
    <dgm:cxn modelId="{B31CC2B4-8564-4F36-AB4C-A4522DE1CB02}" type="presParOf" srcId="{60797764-1779-4BAE-AF0F-723AFC21E49F}" destId="{5E5DC1E1-C09F-458B-999D-41A0BEE3D6F9}" srcOrd="10" destOrd="0" presId="urn:microsoft.com/office/officeart/2005/8/layout/cycle8"/>
    <dgm:cxn modelId="{68455BAD-991A-4446-BDFE-37521B05E97F}" type="presParOf" srcId="{60797764-1779-4BAE-AF0F-723AFC21E49F}" destId="{D1B7AA83-6C5C-4F13-B54A-30E7AFB52C56}" srcOrd="11" destOrd="0" presId="urn:microsoft.com/office/officeart/2005/8/layout/cycle8"/>
    <dgm:cxn modelId="{492A2B57-77DB-46A1-B8BC-F130296F4ED8}" type="presParOf" srcId="{60797764-1779-4BAE-AF0F-723AFC21E49F}" destId="{342CDA35-FD22-4F61-BB58-75D6D9FD8107}" srcOrd="12" destOrd="0" presId="urn:microsoft.com/office/officeart/2005/8/layout/cycle8"/>
    <dgm:cxn modelId="{1155886C-BA7A-4610-98F9-6245662FC4BB}" type="presParOf" srcId="{60797764-1779-4BAE-AF0F-723AFC21E49F}" destId="{47AED184-12C2-46FB-BED9-D92EC2A4E329}" srcOrd="13" destOrd="0" presId="urn:microsoft.com/office/officeart/2005/8/layout/cycle8"/>
    <dgm:cxn modelId="{D055AE04-858F-4D63-B190-4FA134CD9BC8}" type="presParOf" srcId="{60797764-1779-4BAE-AF0F-723AFC21E49F}" destId="{083B8EAC-ABF1-4372-B0AE-F8A4D55DB83F}"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F48C2-9E1B-4D2F-9947-2013E6B11F28}">
      <dsp:nvSpPr>
        <dsp:cNvPr id="0" name=""/>
        <dsp:cNvSpPr/>
      </dsp:nvSpPr>
      <dsp:spPr>
        <a:xfrm>
          <a:off x="1890285" y="1687360"/>
          <a:ext cx="2062330" cy="206233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Writing</a:t>
          </a:r>
        </a:p>
      </dsp:txBody>
      <dsp:txXfrm>
        <a:off x="2304905" y="2170451"/>
        <a:ext cx="1233090" cy="1060080"/>
      </dsp:txXfrm>
    </dsp:sp>
    <dsp:sp modelId="{48F93E3A-2CB8-40CC-9E2D-0B546CA6C55E}">
      <dsp:nvSpPr>
        <dsp:cNvPr id="0" name=""/>
        <dsp:cNvSpPr/>
      </dsp:nvSpPr>
      <dsp:spPr>
        <a:xfrm>
          <a:off x="398350" y="1082490"/>
          <a:ext cx="2083943" cy="173469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Grammar</a:t>
          </a:r>
        </a:p>
      </dsp:txBody>
      <dsp:txXfrm>
        <a:off x="885832" y="1521845"/>
        <a:ext cx="1108979" cy="855987"/>
      </dsp:txXfrm>
    </dsp:sp>
    <dsp:sp modelId="{64E8AED6-A1E2-4421-B2D3-4E66D51C6F2D}">
      <dsp:nvSpPr>
        <dsp:cNvPr id="0" name=""/>
        <dsp:cNvSpPr/>
      </dsp:nvSpPr>
      <dsp:spPr>
        <a:xfrm rot="20700000">
          <a:off x="1512361" y="165139"/>
          <a:ext cx="1469572" cy="146957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Reading</a:t>
          </a:r>
        </a:p>
      </dsp:txBody>
      <dsp:txXfrm rot="-20700000">
        <a:off x="1834682" y="487459"/>
        <a:ext cx="824932" cy="824932"/>
      </dsp:txXfrm>
    </dsp:sp>
    <dsp:sp modelId="{2EC37D02-A7C5-4A4E-BCB7-EA626942CB69}">
      <dsp:nvSpPr>
        <dsp:cNvPr id="0" name=""/>
        <dsp:cNvSpPr/>
      </dsp:nvSpPr>
      <dsp:spPr>
        <a:xfrm>
          <a:off x="1726888" y="1378889"/>
          <a:ext cx="2639782" cy="2639782"/>
        </a:xfrm>
        <a:prstGeom prst="circularArrow">
          <a:avLst>
            <a:gd name="adj1" fmla="val 4688"/>
            <a:gd name="adj2" fmla="val 299029"/>
            <a:gd name="adj3" fmla="val 2504678"/>
            <a:gd name="adj4" fmla="val 1588624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09AE51-726A-4A44-8155-BF18AD63751F}">
      <dsp:nvSpPr>
        <dsp:cNvPr id="0" name=""/>
        <dsp:cNvSpPr/>
      </dsp:nvSpPr>
      <dsp:spPr>
        <a:xfrm>
          <a:off x="424759" y="869943"/>
          <a:ext cx="1917966" cy="191796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49D539-4DDC-42C8-8691-A5341277C87B}">
      <dsp:nvSpPr>
        <dsp:cNvPr id="0" name=""/>
        <dsp:cNvSpPr/>
      </dsp:nvSpPr>
      <dsp:spPr>
        <a:xfrm>
          <a:off x="1190540" y="-154844"/>
          <a:ext cx="2067954" cy="206795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D5BC-C4C3-4591-97B5-B433C9397B2C}">
      <dsp:nvSpPr>
        <dsp:cNvPr id="0" name=""/>
        <dsp:cNvSpPr/>
      </dsp:nvSpPr>
      <dsp:spPr>
        <a:xfrm>
          <a:off x="395427" y="319025"/>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Grammar</a:t>
          </a:r>
        </a:p>
      </dsp:txBody>
      <dsp:txXfrm>
        <a:off x="2194560" y="1042417"/>
        <a:ext cx="1219200" cy="1016000"/>
      </dsp:txXfrm>
    </dsp:sp>
    <dsp:sp modelId="{C81D4A64-8334-4053-9AA3-723CA204B9A8}">
      <dsp:nvSpPr>
        <dsp:cNvPr id="0" name=""/>
        <dsp:cNvSpPr/>
      </dsp:nvSpPr>
      <dsp:spPr>
        <a:xfrm>
          <a:off x="325120" y="440945"/>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Writing</a:t>
          </a:r>
        </a:p>
      </dsp:txBody>
      <dsp:txXfrm>
        <a:off x="1137920" y="2655825"/>
        <a:ext cx="1828800" cy="894080"/>
      </dsp:txXfrm>
    </dsp:sp>
    <dsp:sp modelId="{E984BE13-F98E-45FD-BE01-22F618FC3259}">
      <dsp:nvSpPr>
        <dsp:cNvPr id="0" name=""/>
        <dsp:cNvSpPr/>
      </dsp:nvSpPr>
      <dsp:spPr>
        <a:xfrm>
          <a:off x="254812" y="319025"/>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Reading	</a:t>
          </a:r>
        </a:p>
      </dsp:txBody>
      <dsp:txXfrm>
        <a:off x="650239" y="1042417"/>
        <a:ext cx="1219200" cy="1016000"/>
      </dsp:txXfrm>
    </dsp:sp>
    <dsp:sp modelId="{342CDA35-FD22-4F61-BB58-75D6D9FD8107}">
      <dsp:nvSpPr>
        <dsp:cNvPr id="0" name=""/>
        <dsp:cNvSpPr/>
      </dsp:nvSpPr>
      <dsp:spPr>
        <a:xfrm>
          <a:off x="184380" y="107697"/>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AED184-12C2-46FB-BED9-D92EC2A4E329}">
      <dsp:nvSpPr>
        <dsp:cNvPr id="0" name=""/>
        <dsp:cNvSpPr/>
      </dsp:nvSpPr>
      <dsp:spPr>
        <a:xfrm>
          <a:off x="113792" y="229401"/>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3B8EAC-ABF1-4372-B0AE-F8A4D55DB83F}">
      <dsp:nvSpPr>
        <dsp:cNvPr id="0" name=""/>
        <dsp:cNvSpPr/>
      </dsp:nvSpPr>
      <dsp:spPr>
        <a:xfrm>
          <a:off x="43203" y="107697"/>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8/18/2025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8/18/2025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the extended response---the technology enhanced items test all the same qualities of writing that are used in the ER—that’s why practice, practice, practice is important.  One of the reasons students some students pass the test without points on the ER:  they may continue to find writing difficult…but the skills and strategies they learned as they worked to improved their writing are the EXACT same skills that are tested in the T. E. Items.  Do not cheat them out of the learning opportunity that helps them answer the TE items correctly by NOT spending time practicing writing.</a:t>
            </a:r>
          </a:p>
        </p:txBody>
      </p:sp>
      <p:sp>
        <p:nvSpPr>
          <p:cNvPr id="4" name="Slide Number Placeholder 3"/>
          <p:cNvSpPr>
            <a:spLocks noGrp="1"/>
          </p:cNvSpPr>
          <p:nvPr>
            <p:ph type="sldNum" sz="quarter" idx="5"/>
          </p:nvPr>
        </p:nvSpPr>
        <p:spPr/>
        <p:txBody>
          <a:bodyPr/>
          <a:lstStyle/>
          <a:p>
            <a:fld id="{6583769A-2A3C-664A-B1A3-FCFF0FA87D20}" type="slidenum">
              <a:rPr lang="en-US" smtClean="0"/>
              <a:t>3</a:t>
            </a:fld>
            <a:endParaRPr lang="en-US"/>
          </a:p>
        </p:txBody>
      </p:sp>
    </p:spTree>
    <p:extLst>
      <p:ext uri="{BB962C8B-B14F-4D97-AF65-F5344CB8AC3E}">
        <p14:creationId xmlns:p14="http://schemas.microsoft.com/office/powerpoint/2010/main" val="196963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there is some overlap in these skills among the indicators</a:t>
            </a:r>
          </a:p>
        </p:txBody>
      </p:sp>
      <p:sp>
        <p:nvSpPr>
          <p:cNvPr id="4" name="Slide Number Placeholder 3"/>
          <p:cNvSpPr>
            <a:spLocks noGrp="1"/>
          </p:cNvSpPr>
          <p:nvPr>
            <p:ph type="sldNum" idx="12"/>
          </p:nvPr>
        </p:nvSpPr>
        <p:spPr/>
        <p:txBody>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17</a:t>
            </a:fld>
            <a:endParaRPr lang="en-US"/>
          </a:p>
        </p:txBody>
      </p:sp>
    </p:spTree>
    <p:extLst>
      <p:ext uri="{BB962C8B-B14F-4D97-AF65-F5344CB8AC3E}">
        <p14:creationId xmlns:p14="http://schemas.microsoft.com/office/powerpoint/2010/main" val="281389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a:prstGeom prst="rect">
            <a:avLst/>
          </a:prstGeom>
        </p:spPr>
      </p:sp>
      <p:sp>
        <p:nvSpPr>
          <p:cNvPr id="3" name="Notes Placeholder 2"/>
          <p:cNvSpPr>
            <a:spLocks noGrp="1"/>
          </p:cNvSpPr>
          <p:nvPr>
            <p:ph type="body" idx="1"/>
          </p:nvPr>
        </p:nvSpPr>
        <p:spPr/>
        <p:txBody>
          <a:bodyPr/>
          <a:lstStyle/>
          <a:p>
            <a:r>
              <a:rPr lang="en-US" b="1" dirty="0"/>
              <a:t>Key Points</a:t>
            </a:r>
          </a:p>
          <a:p>
            <a:endParaRPr lang="en-US" b="1" dirty="0"/>
          </a:p>
          <a:p>
            <a:r>
              <a:rPr lang="en-US" dirty="0"/>
              <a:t>Ask participants which one(s) they had difficulty remembering. Why?</a:t>
            </a:r>
          </a:p>
          <a:p>
            <a:endParaRPr lang="en-US" b="1" dirty="0"/>
          </a:p>
        </p:txBody>
      </p:sp>
      <p:sp>
        <p:nvSpPr>
          <p:cNvPr id="4" name="Date Placeholder 3">
            <a:extLst>
              <a:ext uri="{FF2B5EF4-FFF2-40B4-BE49-F238E27FC236}">
                <a16:creationId xmlns:a16="http://schemas.microsoft.com/office/drawing/2014/main" id="{149C4A04-9C10-4561-A077-C8273140A2E5}"/>
              </a:ext>
            </a:extLst>
          </p:cNvPr>
          <p:cNvSpPr>
            <a:spLocks noGrp="1"/>
          </p:cNvSpPr>
          <p:nvPr>
            <p:ph type="dt" idx="1"/>
          </p:nvPr>
        </p:nvSpPr>
        <p:spPr/>
        <p:txBody>
          <a:bodyPr/>
          <a:lstStyle/>
          <a:p>
            <a:r>
              <a:rPr lang="en-US"/>
              <a:t>8/21/2019</a:t>
            </a:r>
          </a:p>
        </p:txBody>
      </p:sp>
      <p:sp>
        <p:nvSpPr>
          <p:cNvPr id="5" name="Footer Placeholder 4">
            <a:extLst>
              <a:ext uri="{FF2B5EF4-FFF2-40B4-BE49-F238E27FC236}">
                <a16:creationId xmlns:a16="http://schemas.microsoft.com/office/drawing/2014/main" id="{9ADF7EF5-1BC0-4003-8C13-273499DAFA98}"/>
              </a:ext>
            </a:extLst>
          </p:cNvPr>
          <p:cNvSpPr>
            <a:spLocks noGrp="1"/>
          </p:cNvSpPr>
          <p:nvPr>
            <p:ph type="ftr" sz="quarter" idx="4"/>
          </p:nvPr>
        </p:nvSpPr>
        <p:spPr/>
        <p:txBody>
          <a:bodyPr/>
          <a:lstStyle/>
          <a:p>
            <a:r>
              <a:rPr lang="en-US"/>
              <a:t>© Copyright GED Testing Service LLC. All rights reserved</a:t>
            </a:r>
          </a:p>
        </p:txBody>
      </p:sp>
      <p:sp>
        <p:nvSpPr>
          <p:cNvPr id="6" name="Header Placeholder 5">
            <a:extLst>
              <a:ext uri="{FF2B5EF4-FFF2-40B4-BE49-F238E27FC236}">
                <a16:creationId xmlns:a16="http://schemas.microsoft.com/office/drawing/2014/main" id="{E577EB20-E3A4-4495-8D31-7238AE801693}"/>
              </a:ext>
            </a:extLst>
          </p:cNvPr>
          <p:cNvSpPr>
            <a:spLocks noGrp="1"/>
          </p:cNvSpPr>
          <p:nvPr>
            <p:ph type="hdr" sz="quarter"/>
          </p:nvPr>
        </p:nvSpPr>
        <p:spPr/>
        <p:txBody>
          <a:bodyPr/>
          <a:lstStyle/>
          <a:p>
            <a:r>
              <a:rPr lang="en-US"/>
              <a:t>Moving from the Red Zone - RLA</a:t>
            </a:r>
          </a:p>
        </p:txBody>
      </p:sp>
    </p:spTree>
    <p:extLst>
      <p:ext uri="{BB962C8B-B14F-4D97-AF65-F5344CB8AC3E}">
        <p14:creationId xmlns:p14="http://schemas.microsoft.com/office/powerpoint/2010/main" val="168638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a:prstGeom prst="rect">
            <a:avLst/>
          </a:prstGeom>
        </p:spPr>
      </p:sp>
      <p:sp>
        <p:nvSpPr>
          <p:cNvPr id="3" name="Notes Placeholder 2"/>
          <p:cNvSpPr>
            <a:spLocks noGrp="1"/>
          </p:cNvSpPr>
          <p:nvPr>
            <p:ph type="body" idx="1"/>
          </p:nvPr>
        </p:nvSpPr>
        <p:spPr/>
        <p:txBody>
          <a:bodyPr>
            <a:normAutofit/>
          </a:bodyPr>
          <a:lstStyle/>
          <a:p>
            <a:r>
              <a:rPr lang="en-US" b="1" dirty="0"/>
              <a:t>Key Points</a:t>
            </a:r>
          </a:p>
          <a:p>
            <a:endParaRPr lang="en-US" b="1" dirty="0"/>
          </a:p>
          <a:p>
            <a:r>
              <a:rPr lang="en-US" dirty="0"/>
              <a:t>Edgar Dale identified four stages of knowledge of a word’s meaning listed on the slide.</a:t>
            </a:r>
          </a:p>
          <a:p>
            <a:endParaRPr lang="en-US" b="1" dirty="0"/>
          </a:p>
          <a:p>
            <a:r>
              <a:rPr lang="en-US" dirty="0"/>
              <a:t>Review the information on the slide. Have participants think about the disparity that they see between words students know because they have heard them and the words they recognize when they read.</a:t>
            </a:r>
          </a:p>
          <a:p>
            <a:endParaRPr lang="en-US" dirty="0"/>
          </a:p>
        </p:txBody>
      </p:sp>
      <p:sp>
        <p:nvSpPr>
          <p:cNvPr id="4" name="Date Placeholder 3">
            <a:extLst>
              <a:ext uri="{FF2B5EF4-FFF2-40B4-BE49-F238E27FC236}">
                <a16:creationId xmlns:a16="http://schemas.microsoft.com/office/drawing/2014/main" id="{9AAC5520-8745-4BD8-9B10-8D28EF282310}"/>
              </a:ext>
            </a:extLst>
          </p:cNvPr>
          <p:cNvSpPr>
            <a:spLocks noGrp="1"/>
          </p:cNvSpPr>
          <p:nvPr>
            <p:ph type="dt" idx="1"/>
          </p:nvPr>
        </p:nvSpPr>
        <p:spPr/>
        <p:txBody>
          <a:bodyPr/>
          <a:lstStyle/>
          <a:p>
            <a:r>
              <a:rPr lang="en-US"/>
              <a:t>8/21/2019</a:t>
            </a:r>
          </a:p>
        </p:txBody>
      </p:sp>
      <p:sp>
        <p:nvSpPr>
          <p:cNvPr id="5" name="Footer Placeholder 4">
            <a:extLst>
              <a:ext uri="{FF2B5EF4-FFF2-40B4-BE49-F238E27FC236}">
                <a16:creationId xmlns:a16="http://schemas.microsoft.com/office/drawing/2014/main" id="{65AC853D-DCE7-4723-8E08-846D71488CCE}"/>
              </a:ext>
            </a:extLst>
          </p:cNvPr>
          <p:cNvSpPr>
            <a:spLocks noGrp="1"/>
          </p:cNvSpPr>
          <p:nvPr>
            <p:ph type="ftr" sz="quarter" idx="4"/>
          </p:nvPr>
        </p:nvSpPr>
        <p:spPr/>
        <p:txBody>
          <a:bodyPr/>
          <a:lstStyle/>
          <a:p>
            <a:r>
              <a:rPr lang="en-US"/>
              <a:t>© Copyright GED Testing Service LLC. All rights reserved</a:t>
            </a:r>
          </a:p>
        </p:txBody>
      </p:sp>
      <p:sp>
        <p:nvSpPr>
          <p:cNvPr id="6" name="Header Placeholder 5">
            <a:extLst>
              <a:ext uri="{FF2B5EF4-FFF2-40B4-BE49-F238E27FC236}">
                <a16:creationId xmlns:a16="http://schemas.microsoft.com/office/drawing/2014/main" id="{97C8250A-092D-4217-B4E1-07201C5922D9}"/>
              </a:ext>
            </a:extLst>
          </p:cNvPr>
          <p:cNvSpPr>
            <a:spLocks noGrp="1"/>
          </p:cNvSpPr>
          <p:nvPr>
            <p:ph type="hdr" sz="quarter"/>
          </p:nvPr>
        </p:nvSpPr>
        <p:spPr/>
        <p:txBody>
          <a:bodyPr/>
          <a:lstStyle/>
          <a:p>
            <a:r>
              <a:rPr lang="en-US"/>
              <a:t>Moving from the Red Zone - RLA</a:t>
            </a:r>
          </a:p>
        </p:txBody>
      </p:sp>
    </p:spTree>
    <p:extLst>
      <p:ext uri="{BB962C8B-B14F-4D97-AF65-F5344CB8AC3E}">
        <p14:creationId xmlns:p14="http://schemas.microsoft.com/office/powerpoint/2010/main" val="7113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2"/>
          <p:cNvSpPr>
            <a:spLocks noGrp="1" noRot="1" noChangeAspect="1" noChangeArrowheads="1" noTextEdit="1"/>
          </p:cNvSpPr>
          <p:nvPr>
            <p:ph type="sldImg"/>
          </p:nvPr>
        </p:nvSpPr>
        <p:spPr>
          <a:xfrm>
            <a:off x="730250" y="1169988"/>
            <a:ext cx="5616575" cy="3160712"/>
          </a:xfrm>
          <a:prstGeom prst="rect">
            <a:avLst/>
          </a:prstGeom>
          <a:ln/>
        </p:spPr>
      </p:sp>
      <p:sp>
        <p:nvSpPr>
          <p:cNvPr id="573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dirty="0">
                <a:latin typeface="Arial" panose="020B0604020202020204" pitchFamily="34" charset="0"/>
              </a:rPr>
              <a:t>Key Points</a:t>
            </a:r>
          </a:p>
          <a:p>
            <a:pPr eaLnBrk="1" hangingPunct="1"/>
            <a:endParaRPr lang="en-US" altLang="en-US" sz="1000" b="1" dirty="0">
              <a:latin typeface="Arial" panose="020B0604020202020204" pitchFamily="34" charset="0"/>
            </a:endParaRPr>
          </a:p>
          <a:p>
            <a:pPr eaLnBrk="1" hangingPunct="1"/>
            <a:r>
              <a:rPr lang="en-US" altLang="en-US" sz="1000" dirty="0">
                <a:latin typeface="Arial" panose="020B0604020202020204" pitchFamily="34" charset="0"/>
              </a:rPr>
              <a:t>The Academic Word List is an excellent resource for the classroom. This resource, </a:t>
            </a:r>
            <a:r>
              <a:rPr lang="en-US" altLang="en-US" sz="1000" i="1" dirty="0">
                <a:latin typeface="Arial" panose="020B0604020202020204" pitchFamily="34" charset="0"/>
              </a:rPr>
              <a:t>Academic Word List</a:t>
            </a:r>
            <a:r>
              <a:rPr lang="en-US" altLang="en-US" sz="1000" dirty="0">
                <a:latin typeface="Arial" panose="020B0604020202020204" pitchFamily="34" charset="0"/>
              </a:rPr>
              <a:t>, including the actual word list itself, is available at the back of the workbook.</a:t>
            </a:r>
          </a:p>
          <a:p>
            <a:pPr eaLnBrk="1" hangingPunct="1"/>
            <a:endParaRPr lang="en-US" altLang="en-US" sz="1000" dirty="0">
              <a:latin typeface="Arial" panose="020B0604020202020204" pitchFamily="34" charset="0"/>
            </a:endParaRPr>
          </a:p>
          <a:p>
            <a:pPr eaLnBrk="1" hangingPunct="1"/>
            <a:r>
              <a:rPr lang="en-US" altLang="en-US" sz="1000" dirty="0">
                <a:latin typeface="Arial" panose="020B0604020202020204" pitchFamily="34" charset="0"/>
              </a:rPr>
              <a:t>Take a few minutes to describe the list itself and the value of using it in the classroom. </a:t>
            </a:r>
          </a:p>
          <a:p>
            <a:pPr eaLnBrk="1" hangingPunct="1"/>
            <a:endParaRPr lang="en-US" altLang="en-US" sz="1000" dirty="0">
              <a:latin typeface="Arial" panose="020B0604020202020204" pitchFamily="34" charset="0"/>
            </a:endParaRPr>
          </a:p>
          <a:p>
            <a:pPr eaLnBrk="1" hangingPunct="1"/>
            <a:endParaRPr lang="en-US" altLang="en-US" sz="1000" dirty="0">
              <a:latin typeface="Arial" panose="020B0604020202020204" pitchFamily="34" charset="0"/>
            </a:endParaRPr>
          </a:p>
        </p:txBody>
      </p:sp>
      <p:sp>
        <p:nvSpPr>
          <p:cNvPr id="2" name="Date Placeholder 1">
            <a:extLst>
              <a:ext uri="{FF2B5EF4-FFF2-40B4-BE49-F238E27FC236}">
                <a16:creationId xmlns:a16="http://schemas.microsoft.com/office/drawing/2014/main" id="{23822A3E-19A1-43A8-9A69-3486C208A22D}"/>
              </a:ext>
            </a:extLst>
          </p:cNvPr>
          <p:cNvSpPr>
            <a:spLocks noGrp="1"/>
          </p:cNvSpPr>
          <p:nvPr>
            <p:ph type="dt" idx="1"/>
          </p:nvPr>
        </p:nvSpPr>
        <p:spPr/>
        <p:txBody>
          <a:bodyPr/>
          <a:lstStyle/>
          <a:p>
            <a:r>
              <a:rPr lang="en-US"/>
              <a:t>8/21/2019</a:t>
            </a:r>
          </a:p>
        </p:txBody>
      </p:sp>
      <p:sp>
        <p:nvSpPr>
          <p:cNvPr id="3" name="Footer Placeholder 2">
            <a:extLst>
              <a:ext uri="{FF2B5EF4-FFF2-40B4-BE49-F238E27FC236}">
                <a16:creationId xmlns:a16="http://schemas.microsoft.com/office/drawing/2014/main" id="{8A803D8D-FB4E-440B-BCE5-849C617000D3}"/>
              </a:ext>
            </a:extLst>
          </p:cNvPr>
          <p:cNvSpPr>
            <a:spLocks noGrp="1"/>
          </p:cNvSpPr>
          <p:nvPr>
            <p:ph type="ftr" sz="quarter" idx="4"/>
          </p:nvPr>
        </p:nvSpPr>
        <p:spPr/>
        <p:txBody>
          <a:bodyPr/>
          <a:lstStyle/>
          <a:p>
            <a:r>
              <a:rPr lang="en-US"/>
              <a:t>© Copyright GED Testing Service LLC. All rights reserved</a:t>
            </a:r>
          </a:p>
        </p:txBody>
      </p:sp>
      <p:sp>
        <p:nvSpPr>
          <p:cNvPr id="4" name="Header Placeholder 3">
            <a:extLst>
              <a:ext uri="{FF2B5EF4-FFF2-40B4-BE49-F238E27FC236}">
                <a16:creationId xmlns:a16="http://schemas.microsoft.com/office/drawing/2014/main" id="{5912CA07-F54A-43AD-AB99-56ECB93FEFF5}"/>
              </a:ext>
            </a:extLst>
          </p:cNvPr>
          <p:cNvSpPr>
            <a:spLocks noGrp="1"/>
          </p:cNvSpPr>
          <p:nvPr>
            <p:ph type="hdr" sz="quarter"/>
          </p:nvPr>
        </p:nvSpPr>
        <p:spPr/>
        <p:txBody>
          <a:bodyPr/>
          <a:lstStyle/>
          <a:p>
            <a:r>
              <a:rPr lang="en-US"/>
              <a:t>Moving from the Red Zone - RLA</a:t>
            </a:r>
          </a:p>
        </p:txBody>
      </p:sp>
    </p:spTree>
    <p:extLst>
      <p:ext uri="{BB962C8B-B14F-4D97-AF65-F5344CB8AC3E}">
        <p14:creationId xmlns:p14="http://schemas.microsoft.com/office/powerpoint/2010/main" val="4121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nexis</a:t>
            </a:r>
            <a:r>
              <a:rPr lang="en-US" dirty="0"/>
              <a:t> where all three skills come together—comprise approximately 20% of the overall score.</a:t>
            </a:r>
          </a:p>
          <a:p>
            <a:r>
              <a:rPr lang="en-US" dirty="0"/>
              <a:t>We will discuss this a bit differently because:</a:t>
            </a:r>
          </a:p>
          <a:p>
            <a:r>
              <a:rPr lang="en-US" dirty="0"/>
              <a:t>--this is a session about resources, not about the process of preparing the ER, which would be it’s own multi-hour workshop</a:t>
            </a:r>
          </a:p>
          <a:p>
            <a:r>
              <a:rPr lang="en-US" dirty="0"/>
              <a:t>--we’ll begin with broad strokes that get to the Scoring Tool which measures how well all three skills were used to complete the task.</a:t>
            </a:r>
          </a:p>
        </p:txBody>
      </p:sp>
      <p:sp>
        <p:nvSpPr>
          <p:cNvPr id="4" name="Slide Number Placeholder 3"/>
          <p:cNvSpPr>
            <a:spLocks noGrp="1"/>
          </p:cNvSpPr>
          <p:nvPr>
            <p:ph type="sldNum" sz="quarter" idx="5"/>
          </p:nvPr>
        </p:nvSpPr>
        <p:spPr/>
        <p:txBody>
          <a:bodyPr/>
          <a:lstStyle/>
          <a:p>
            <a:fld id="{6583769A-2A3C-664A-B1A3-FCFF0FA87D20}" type="slidenum">
              <a:rPr lang="en-US" smtClean="0"/>
              <a:t>24</a:t>
            </a:fld>
            <a:endParaRPr lang="en-US"/>
          </a:p>
        </p:txBody>
      </p:sp>
    </p:spTree>
    <p:extLst>
      <p:ext uri="{BB962C8B-B14F-4D97-AF65-F5344CB8AC3E}">
        <p14:creationId xmlns:p14="http://schemas.microsoft.com/office/powerpoint/2010/main" val="143454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 Points</a:t>
            </a:r>
          </a:p>
          <a:p>
            <a:endParaRPr lang="en-US" dirty="0"/>
          </a:p>
          <a:p>
            <a:r>
              <a:rPr lang="en-US" dirty="0"/>
              <a:t>Test-takers</a:t>
            </a:r>
            <a:r>
              <a:rPr lang="en-US" baseline="0" dirty="0"/>
              <a:t> should be familiar with the expectations of the constructed response prior to taking the test. This information should be an integral part of classroom instruction.</a:t>
            </a:r>
          </a:p>
          <a:p>
            <a:endParaRPr lang="en-US" baseline="0" dirty="0"/>
          </a:p>
          <a:p>
            <a:r>
              <a:rPr lang="en-US" altLang="en-US" dirty="0">
                <a:cs typeface="Arial" panose="020B0604020202020204" pitchFamily="34" charset="0"/>
              </a:rPr>
              <a:t>[Review the bulleted items on the slide.]</a:t>
            </a:r>
          </a:p>
        </p:txBody>
      </p:sp>
      <p:sp>
        <p:nvSpPr>
          <p:cNvPr id="4" name="Slide Number Placeholder 3"/>
          <p:cNvSpPr>
            <a:spLocks noGrp="1"/>
          </p:cNvSpPr>
          <p:nvPr>
            <p:ph type="sldNum" sz="quarter" idx="10"/>
          </p:nvPr>
        </p:nvSpPr>
        <p:spPr/>
        <p:txBody>
          <a:bodyPr/>
          <a:lstStyle/>
          <a:p>
            <a:fld id="{451AB931-6628-4A56-ADCD-C81DD4910026}" type="slidenum">
              <a:rPr lang="en-US" smtClean="0"/>
              <a:t>25</a:t>
            </a:fld>
            <a:endParaRPr lang="en-US" dirty="0"/>
          </a:p>
        </p:txBody>
      </p:sp>
      <p:sp>
        <p:nvSpPr>
          <p:cNvPr id="6" name="Date Placeholder 5"/>
          <p:cNvSpPr>
            <a:spLocks noGrp="1"/>
          </p:cNvSpPr>
          <p:nvPr>
            <p:ph type="dt" idx="12"/>
          </p:nvPr>
        </p:nvSpPr>
        <p:spPr/>
        <p:txBody>
          <a:bodyPr/>
          <a:lstStyle/>
          <a:p>
            <a:r>
              <a:rPr lang="en-US"/>
              <a:t>07/2018</a:t>
            </a:r>
            <a:endParaRPr lang="en-US" dirty="0"/>
          </a:p>
        </p:txBody>
      </p:sp>
      <p:sp>
        <p:nvSpPr>
          <p:cNvPr id="7" name="Footer Placeholder 6"/>
          <p:cNvSpPr>
            <a:spLocks noGrp="1"/>
          </p:cNvSpPr>
          <p:nvPr>
            <p:ph type="ftr" sz="quarter" idx="13"/>
          </p:nvPr>
        </p:nvSpPr>
        <p:spPr/>
        <p:txBody>
          <a:bodyPr/>
          <a:lstStyle/>
          <a:p>
            <a:r>
              <a:rPr lang="en-US" dirty="0"/>
              <a:t>© Copyright GED Testing Service LLC. All rights reserved</a:t>
            </a:r>
          </a:p>
        </p:txBody>
      </p:sp>
      <p:sp>
        <p:nvSpPr>
          <p:cNvPr id="8" name="Header Placeholder 7"/>
          <p:cNvSpPr>
            <a:spLocks noGrp="1"/>
          </p:cNvSpPr>
          <p:nvPr>
            <p:ph type="hdr" sz="quarter" idx="14"/>
          </p:nvPr>
        </p:nvSpPr>
        <p:spPr/>
        <p:txBody>
          <a:bodyPr/>
          <a:lstStyle/>
          <a:p>
            <a:r>
              <a:rPr lang="en-US"/>
              <a:t>What Students Need to Know: RLA’s Extended Response</a:t>
            </a:r>
            <a:endParaRPr lang="en-US" dirty="0"/>
          </a:p>
        </p:txBody>
      </p:sp>
    </p:spTree>
    <p:extLst>
      <p:ext uri="{BB962C8B-B14F-4D97-AF65-F5344CB8AC3E}">
        <p14:creationId xmlns:p14="http://schemas.microsoft.com/office/powerpoint/2010/main" val="233334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 Points</a:t>
            </a:r>
          </a:p>
          <a:p>
            <a:endParaRPr lang="en-US" dirty="0"/>
          </a:p>
          <a:p>
            <a:r>
              <a:rPr lang="en-US" dirty="0"/>
              <a:t>Review some of the “stuff to teach” that should be an integral part of teaching</a:t>
            </a:r>
            <a:r>
              <a:rPr lang="en-US" baseline="0" dirty="0"/>
              <a:t> the process of writing.</a:t>
            </a:r>
            <a:endParaRPr lang="en-US" dirty="0"/>
          </a:p>
        </p:txBody>
      </p:sp>
      <p:sp>
        <p:nvSpPr>
          <p:cNvPr id="5" name="Date Placeholder 4"/>
          <p:cNvSpPr>
            <a:spLocks noGrp="1"/>
          </p:cNvSpPr>
          <p:nvPr>
            <p:ph type="dt" idx="11"/>
          </p:nvPr>
        </p:nvSpPr>
        <p:spPr/>
        <p:txBody>
          <a:bodyPr/>
          <a:lstStyle/>
          <a:p>
            <a:r>
              <a:rPr lang="en-US"/>
              <a:t>07/2018</a:t>
            </a:r>
            <a:endParaRPr lang="en-US" dirty="0"/>
          </a:p>
        </p:txBody>
      </p:sp>
      <p:sp>
        <p:nvSpPr>
          <p:cNvPr id="6" name="Slide Number Placeholder 5"/>
          <p:cNvSpPr>
            <a:spLocks noGrp="1"/>
          </p:cNvSpPr>
          <p:nvPr>
            <p:ph type="sldNum" sz="quarter" idx="12"/>
          </p:nvPr>
        </p:nvSpPr>
        <p:spPr/>
        <p:txBody>
          <a:bodyPr/>
          <a:lstStyle/>
          <a:p>
            <a:fld id="{F4B847EB-B2BF-D24D-A326-78699DF339EC}" type="slidenum">
              <a:rPr lang="en-US" smtClean="0"/>
              <a:t>26</a:t>
            </a:fld>
            <a:endParaRPr lang="en-US" dirty="0"/>
          </a:p>
        </p:txBody>
      </p:sp>
      <p:sp>
        <p:nvSpPr>
          <p:cNvPr id="7" name="Footer Placeholder 6"/>
          <p:cNvSpPr>
            <a:spLocks noGrp="1"/>
          </p:cNvSpPr>
          <p:nvPr>
            <p:ph type="ftr" sz="quarter" idx="13"/>
          </p:nvPr>
        </p:nvSpPr>
        <p:spPr/>
        <p:txBody>
          <a:bodyPr/>
          <a:lstStyle/>
          <a:p>
            <a:r>
              <a:rPr lang="en-US" dirty="0"/>
              <a:t>© Copyright GED Testing Service LLC. All rights reserved</a:t>
            </a:r>
          </a:p>
        </p:txBody>
      </p:sp>
      <p:sp>
        <p:nvSpPr>
          <p:cNvPr id="8" name="Header Placeholder 7"/>
          <p:cNvSpPr>
            <a:spLocks noGrp="1"/>
          </p:cNvSpPr>
          <p:nvPr>
            <p:ph type="hdr" sz="quarter" idx="14"/>
          </p:nvPr>
        </p:nvSpPr>
        <p:spPr/>
        <p:txBody>
          <a:bodyPr/>
          <a:lstStyle/>
          <a:p>
            <a:r>
              <a:rPr lang="en-US"/>
              <a:t>What Students Need to Know: RLA’s Extended Response</a:t>
            </a:r>
            <a:endParaRPr lang="en-US" dirty="0"/>
          </a:p>
        </p:txBody>
      </p:sp>
    </p:spTree>
    <p:extLst>
      <p:ext uri="{BB962C8B-B14F-4D97-AF65-F5344CB8AC3E}">
        <p14:creationId xmlns:p14="http://schemas.microsoft.com/office/powerpoint/2010/main" val="394805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583769A-2A3C-664A-B1A3-FCFF0FA87D20}" type="slidenum">
              <a:rPr lang="en-US" smtClean="0"/>
              <a:t>28</a:t>
            </a:fld>
            <a:endParaRPr lang="en-US"/>
          </a:p>
        </p:txBody>
      </p:sp>
    </p:spTree>
    <p:extLst>
      <p:ext uri="{BB962C8B-B14F-4D97-AF65-F5344CB8AC3E}">
        <p14:creationId xmlns:p14="http://schemas.microsoft.com/office/powerpoint/2010/main" val="183677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A675389-15BC-4E7A-B052-94D37499BE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5FFECE7-E20C-4AF5-8A1F-9B826B796B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Key Points (This slide includes animations.)</a:t>
            </a:r>
          </a:p>
          <a:p>
            <a:pPr>
              <a:spcBef>
                <a:spcPct val="0"/>
              </a:spcBef>
            </a:pPr>
            <a:endParaRPr lang="en-US" altLang="en-US" b="1"/>
          </a:p>
          <a:p>
            <a:pPr>
              <a:spcBef>
                <a:spcPct val="0"/>
              </a:spcBef>
            </a:pPr>
            <a:r>
              <a:rPr lang="en-US" altLang="en-US"/>
              <a:t>Review the items in the text box. Make special note of items 4-5. Teachers need to read (not skim) the passage and prompt before moving to the student’s response. Teachers need to read (not skim, not look for key words) the student’s response.</a:t>
            </a:r>
          </a:p>
        </p:txBody>
      </p:sp>
      <p:sp>
        <p:nvSpPr>
          <p:cNvPr id="24580" name="Slide Number Placeholder 3">
            <a:extLst>
              <a:ext uri="{FF2B5EF4-FFF2-40B4-BE49-F238E27FC236}">
                <a16:creationId xmlns:a16="http://schemas.microsoft.com/office/drawing/2014/main" id="{82B4618F-B7C7-4B9F-930A-E89CD64F28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D54503-D8D3-4282-A07B-D72DE8A4832E}" type="slidenum">
              <a:rPr lang="en-US" altLang="en-US"/>
              <a:pPr fontAlgn="base">
                <a:spcBef>
                  <a:spcPct val="0"/>
                </a:spcBef>
                <a:spcAft>
                  <a:spcPct val="0"/>
                </a:spcAft>
              </a:pPr>
              <a:t>30</a:t>
            </a:fld>
            <a:endParaRPr lang="en-US" altLang="en-US"/>
          </a:p>
        </p:txBody>
      </p:sp>
      <p:sp>
        <p:nvSpPr>
          <p:cNvPr id="24581" name="Date Placeholder 4">
            <a:extLst>
              <a:ext uri="{FF2B5EF4-FFF2-40B4-BE49-F238E27FC236}">
                <a16:creationId xmlns:a16="http://schemas.microsoft.com/office/drawing/2014/main" id="{C8D5A02C-C87C-49B8-99D5-6B8070B2C60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7/25-26/2019</a:t>
            </a:r>
          </a:p>
        </p:txBody>
      </p:sp>
      <p:sp>
        <p:nvSpPr>
          <p:cNvPr id="24582" name="Footer Placeholder 5">
            <a:extLst>
              <a:ext uri="{FF2B5EF4-FFF2-40B4-BE49-F238E27FC236}">
                <a16:creationId xmlns:a16="http://schemas.microsoft.com/office/drawing/2014/main" id="{C535D7B7-6D9A-42BA-A64C-8F8EB4AE70E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 Copyright GED Testing Service LLC. All rights reserved.</a:t>
            </a:r>
          </a:p>
        </p:txBody>
      </p:sp>
      <p:sp>
        <p:nvSpPr>
          <p:cNvPr id="24583" name="Header Placeholder 6">
            <a:extLst>
              <a:ext uri="{FF2B5EF4-FFF2-40B4-BE49-F238E27FC236}">
                <a16:creationId xmlns:a16="http://schemas.microsoft.com/office/drawing/2014/main" id="{5A3DA69A-B020-437D-B017-577C5F6AC312}"/>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What a Difference an Electronic Scoring Tool Can Make!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32</a:t>
            </a:fld>
            <a:endParaRPr lang="en-US"/>
          </a:p>
        </p:txBody>
      </p:sp>
    </p:spTree>
    <p:extLst>
      <p:ext uri="{BB962C8B-B14F-4D97-AF65-F5344CB8AC3E}">
        <p14:creationId xmlns:p14="http://schemas.microsoft.com/office/powerpoint/2010/main" val="307598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three overarching skills are interrelated and can overlap each other. Breaking them apart is to try to help students focus on specific ways to improve performance.</a:t>
            </a:r>
          </a:p>
        </p:txBody>
      </p:sp>
      <p:sp>
        <p:nvSpPr>
          <p:cNvPr id="4" name="Slide Number Placeholder 3"/>
          <p:cNvSpPr>
            <a:spLocks noGrp="1"/>
          </p:cNvSpPr>
          <p:nvPr>
            <p:ph type="sldNum" idx="12"/>
          </p:nvPr>
        </p:nvSpPr>
        <p:spPr/>
        <p:txBody>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6</a:t>
            </a:fld>
            <a:endParaRPr lang="en-US"/>
          </a:p>
        </p:txBody>
      </p:sp>
    </p:spTree>
    <p:extLst>
      <p:ext uri="{BB962C8B-B14F-4D97-AF65-F5344CB8AC3E}">
        <p14:creationId xmlns:p14="http://schemas.microsoft.com/office/powerpoint/2010/main" val="980569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402dd8e1eb_1_887:notes"/>
          <p:cNvSpPr txBox="1">
            <a:spLocks noGrp="1"/>
          </p:cNvSpPr>
          <p:nvPr>
            <p:ph type="body" idx="1"/>
          </p:nvPr>
        </p:nvSpPr>
        <p:spPr>
          <a:xfrm>
            <a:off x="975360" y="3465433"/>
            <a:ext cx="7802880" cy="2835315"/>
          </a:xfrm>
          <a:prstGeom prst="rect">
            <a:avLst/>
          </a:prstGeom>
        </p:spPr>
        <p:txBody>
          <a:bodyPr spcFirstLastPara="1" wrap="square" lIns="96645" tIns="48309" rIns="96645" bIns="48309" anchor="t" anchorCtr="0">
            <a:noAutofit/>
          </a:bodyPr>
          <a:lstStyle/>
          <a:p>
            <a:endParaRPr/>
          </a:p>
        </p:txBody>
      </p:sp>
      <p:sp>
        <p:nvSpPr>
          <p:cNvPr id="423" name="Google Shape;423;g402dd8e1eb_1_887:notes"/>
          <p:cNvSpPr>
            <a:spLocks noGrp="1" noRot="1" noChangeAspect="1"/>
          </p:cNvSpPr>
          <p:nvPr>
            <p:ph type="sldImg" idx="2"/>
          </p:nvPr>
        </p:nvSpPr>
        <p:spPr>
          <a:xfrm>
            <a:off x="2717800" y="900113"/>
            <a:ext cx="4318000" cy="24304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52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02dd8e1eb_1_894:notes"/>
          <p:cNvSpPr txBox="1">
            <a:spLocks noGrp="1"/>
          </p:cNvSpPr>
          <p:nvPr>
            <p:ph type="body" idx="1"/>
          </p:nvPr>
        </p:nvSpPr>
        <p:spPr>
          <a:xfrm>
            <a:off x="975360" y="3465433"/>
            <a:ext cx="7802880" cy="2835315"/>
          </a:xfrm>
          <a:prstGeom prst="rect">
            <a:avLst/>
          </a:prstGeom>
        </p:spPr>
        <p:txBody>
          <a:bodyPr spcFirstLastPara="1" wrap="square" lIns="96645" tIns="48309" rIns="96645" bIns="48309" anchor="t" anchorCtr="0">
            <a:noAutofit/>
          </a:bodyPr>
          <a:lstStyle/>
          <a:p>
            <a:r>
              <a:rPr lang="en-US" dirty="0"/>
              <a:t>READ the tab labels.</a:t>
            </a:r>
            <a:endParaRPr dirty="0"/>
          </a:p>
        </p:txBody>
      </p:sp>
      <p:sp>
        <p:nvSpPr>
          <p:cNvPr id="431" name="Google Shape;431;g402dd8e1eb_1_894:notes"/>
          <p:cNvSpPr>
            <a:spLocks noGrp="1" noRot="1" noChangeAspect="1"/>
          </p:cNvSpPr>
          <p:nvPr>
            <p:ph type="sldImg" idx="2"/>
          </p:nvPr>
        </p:nvSpPr>
        <p:spPr>
          <a:xfrm>
            <a:off x="2717800" y="900113"/>
            <a:ext cx="4318000" cy="24304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402dd8e1eb_1_939:notes"/>
          <p:cNvSpPr txBox="1">
            <a:spLocks noGrp="1"/>
          </p:cNvSpPr>
          <p:nvPr>
            <p:ph type="body" idx="1"/>
          </p:nvPr>
        </p:nvSpPr>
        <p:spPr>
          <a:xfrm>
            <a:off x="975360" y="3465433"/>
            <a:ext cx="7802880" cy="2835315"/>
          </a:xfrm>
          <a:prstGeom prst="rect">
            <a:avLst/>
          </a:prstGeom>
        </p:spPr>
        <p:txBody>
          <a:bodyPr spcFirstLastPara="1" wrap="square" lIns="96645" tIns="48309" rIns="96645" bIns="48309" anchor="t" anchorCtr="0">
            <a:noAutofit/>
          </a:bodyPr>
          <a:lstStyle/>
          <a:p>
            <a:endParaRPr/>
          </a:p>
        </p:txBody>
      </p:sp>
      <p:sp>
        <p:nvSpPr>
          <p:cNvPr id="531" name="Google Shape;531;g402dd8e1eb_1_939:notes"/>
          <p:cNvSpPr>
            <a:spLocks noGrp="1" noRot="1" noChangeAspect="1"/>
          </p:cNvSpPr>
          <p:nvPr>
            <p:ph type="sldImg" idx="2"/>
          </p:nvPr>
        </p:nvSpPr>
        <p:spPr>
          <a:xfrm>
            <a:off x="2717800" y="900113"/>
            <a:ext cx="4318000" cy="24304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759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3662" eaLnBrk="0" fontAlgn="base" hangingPunct="0">
              <a:spcBef>
                <a:spcPct val="30000"/>
              </a:spcBef>
              <a:spcAft>
                <a:spcPct val="0"/>
              </a:spcAft>
              <a:defRPr/>
            </a:pPr>
            <a:r>
              <a:rPr lang="en-US" b="1" dirty="0"/>
              <a:t>Key Points</a:t>
            </a:r>
          </a:p>
          <a:p>
            <a:endParaRPr lang="en-US" dirty="0"/>
          </a:p>
          <a:p>
            <a:r>
              <a:rPr lang="en-US" dirty="0"/>
              <a:t>Review information on the slide regarding the resource (where it is located and what is included). Reinforce that the tutorials can be accessed online or can be downloaded. Students should be familiar with all of tutorials and should have practiced using them prior to testing.</a:t>
            </a:r>
          </a:p>
          <a:p>
            <a:endParaRPr lang="en-US" dirty="0"/>
          </a:p>
          <a:p>
            <a:r>
              <a:rPr lang="en-US" dirty="0"/>
              <a:t>Computer and calculator tutorials are located at: https://ged.com/educators_admins/teaching/classroom_materials/</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dirty="0"/>
              <a:t>From Assessment Targets to PLDs to HIIs</a:t>
            </a:r>
          </a:p>
        </p:txBody>
      </p:sp>
      <p:sp>
        <p:nvSpPr>
          <p:cNvPr id="5" name="Date Placeholder 4"/>
          <p:cNvSpPr>
            <a:spLocks noGrp="1"/>
          </p:cNvSpPr>
          <p:nvPr>
            <p:ph type="dt" idx="11"/>
          </p:nvPr>
        </p:nvSpPr>
        <p:spPr>
          <a:xfrm>
            <a:off x="2491356" y="2"/>
            <a:ext cx="1906257" cy="978449"/>
          </a:xfrm>
          <a:prstGeom prst="rect">
            <a:avLst/>
          </a:prstGeom>
        </p:spPr>
        <p:txBody>
          <a:bodyPr/>
          <a:lstStyle/>
          <a:p>
            <a:pPr>
              <a:defRPr/>
            </a:pPr>
            <a:r>
              <a:rPr lang="en-US" altLang="en-US" dirty="0"/>
              <a:t>7/2018</a:t>
            </a:r>
          </a:p>
        </p:txBody>
      </p:sp>
      <p:sp>
        <p:nvSpPr>
          <p:cNvPr id="6" name="Footer Placeholder 5"/>
          <p:cNvSpPr>
            <a:spLocks noGrp="1"/>
          </p:cNvSpPr>
          <p:nvPr>
            <p:ph type="ftr" sz="quarter" idx="12"/>
          </p:nvPr>
        </p:nvSpPr>
        <p:spPr/>
        <p:txBody>
          <a:bodyPr/>
          <a:lstStyle/>
          <a:p>
            <a:pPr>
              <a:defRPr/>
            </a:pPr>
            <a:r>
              <a:rPr lang="en-US" dirty="0"/>
              <a:t>© Copyright GED Testing Service LLC. All rights reserved</a:t>
            </a:r>
          </a:p>
        </p:txBody>
      </p:sp>
      <p:sp>
        <p:nvSpPr>
          <p:cNvPr id="7" name="Slide Number Placeholder 6"/>
          <p:cNvSpPr>
            <a:spLocks noGrp="1"/>
          </p:cNvSpPr>
          <p:nvPr>
            <p:ph type="sldNum" sz="quarter" idx="13"/>
          </p:nvPr>
        </p:nvSpPr>
        <p:spPr/>
        <p:txBody>
          <a:bodyPr/>
          <a:lstStyle/>
          <a:p>
            <a:pPr>
              <a:defRPr/>
            </a:pPr>
            <a:fld id="{C021BA69-382D-4416-BE3D-C6A30DBB3278}" type="slidenum">
              <a:rPr lang="en-US" altLang="en-US" smtClean="0"/>
              <a:pPr>
                <a:defRPr/>
              </a:pPr>
              <a:t>36</a:t>
            </a:fld>
            <a:endParaRPr lang="en-US" altLang="en-US" dirty="0"/>
          </a:p>
        </p:txBody>
      </p:sp>
    </p:spTree>
    <p:extLst>
      <p:ext uri="{BB962C8B-B14F-4D97-AF65-F5344CB8AC3E}">
        <p14:creationId xmlns:p14="http://schemas.microsoft.com/office/powerpoint/2010/main" val="2969042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403affd69e_1_14:notes"/>
          <p:cNvSpPr>
            <a:spLocks noGrp="1" noRot="1" noChangeAspect="1"/>
          </p:cNvSpPr>
          <p:nvPr>
            <p:ph type="sldImg" idx="2"/>
          </p:nvPr>
        </p:nvSpPr>
        <p:spPr>
          <a:xfrm>
            <a:off x="2717800" y="900113"/>
            <a:ext cx="4318000" cy="24304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403affd69e_1_14:notes"/>
          <p:cNvSpPr txBox="1">
            <a:spLocks noGrp="1"/>
          </p:cNvSpPr>
          <p:nvPr>
            <p:ph type="body" idx="1"/>
          </p:nvPr>
        </p:nvSpPr>
        <p:spPr>
          <a:xfrm>
            <a:off x="975360" y="3465433"/>
            <a:ext cx="7802880" cy="2835315"/>
          </a:xfrm>
          <a:prstGeom prst="rect">
            <a:avLst/>
          </a:prstGeom>
        </p:spPr>
        <p:txBody>
          <a:bodyPr spcFirstLastPara="1" wrap="square" lIns="96645" tIns="48309" rIns="96645" bIns="48309" anchor="t" anchorCtr="0">
            <a:noAutofit/>
          </a:bodyPr>
          <a:lstStyle/>
          <a:p>
            <a:r>
              <a:rPr lang="en-US" dirty="0"/>
              <a:t>Resource Guide – looking under the hood of your car to understand how it works.</a:t>
            </a:r>
            <a:endParaRPr dirty="0"/>
          </a:p>
        </p:txBody>
      </p:sp>
      <p:sp>
        <p:nvSpPr>
          <p:cNvPr id="555" name="Google Shape;555;g403affd69e_1_14:notes"/>
          <p:cNvSpPr txBox="1">
            <a:spLocks noGrp="1"/>
          </p:cNvSpPr>
          <p:nvPr>
            <p:ph type="sldNum" idx="12"/>
          </p:nvPr>
        </p:nvSpPr>
        <p:spPr>
          <a:xfrm>
            <a:off x="5524783" y="6839606"/>
            <a:ext cx="4226560" cy="361305"/>
          </a:xfrm>
          <a:prstGeom prst="rect">
            <a:avLst/>
          </a:prstGeom>
        </p:spPr>
        <p:txBody>
          <a:bodyPr spcFirstLastPara="1" wrap="square" lIns="96645" tIns="48309" rIns="96645" bIns="48309" anchor="b" anchorCtr="0">
            <a:noAutofit/>
          </a:bodyPr>
          <a:lstStyle/>
          <a:p>
            <a:pPr>
              <a:buClr>
                <a:srgbClr val="000000"/>
              </a:buClr>
            </a:pPr>
            <a:fld id="{00000000-1234-1234-1234-123412341234}" type="slidenum">
              <a:rPr lang="en-US"/>
              <a:pPr>
                <a:buClr>
                  <a:srgbClr val="000000"/>
                </a:buClr>
              </a:pPr>
              <a:t>37</a:t>
            </a:fld>
            <a:endParaRPr/>
          </a:p>
        </p:txBody>
      </p:sp>
    </p:spTree>
    <p:extLst>
      <p:ext uri="{BB962C8B-B14F-4D97-AF65-F5344CB8AC3E}">
        <p14:creationId xmlns:p14="http://schemas.microsoft.com/office/powerpoint/2010/main" val="1495290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Our ”New Educator Checklist” is located right inside the new Educator Handbook</a:t>
            </a:r>
          </a:p>
          <a:p>
            <a:pPr marL="171450" indent="-171450">
              <a:buFont typeface="Arial" panose="020B0604020202020204" pitchFamily="34" charset="0"/>
              <a:buChar char="•"/>
            </a:pPr>
            <a:r>
              <a:rPr lang="en-US" sz="1200" dirty="0"/>
              <a:t>This is designed to help new teachers focus on the most important resources to get them up to speed on being a GED instructor</a:t>
            </a:r>
          </a:p>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38</a:t>
            </a:fld>
            <a:endParaRPr lang="en-US"/>
          </a:p>
        </p:txBody>
      </p:sp>
    </p:spTree>
    <p:extLst>
      <p:ext uri="{BB962C8B-B14F-4D97-AF65-F5344CB8AC3E}">
        <p14:creationId xmlns:p14="http://schemas.microsoft.com/office/powerpoint/2010/main" val="3734056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02dd8e1eb_1_894:notes"/>
          <p:cNvSpPr txBox="1">
            <a:spLocks noGrp="1"/>
          </p:cNvSpPr>
          <p:nvPr>
            <p:ph type="body" idx="1"/>
          </p:nvPr>
        </p:nvSpPr>
        <p:spPr>
          <a:xfrm>
            <a:off x="975360" y="3465433"/>
            <a:ext cx="7802880" cy="2835315"/>
          </a:xfrm>
          <a:prstGeom prst="rect">
            <a:avLst/>
          </a:prstGeom>
        </p:spPr>
        <p:txBody>
          <a:bodyPr spcFirstLastPara="1" wrap="square" lIns="96645" tIns="48309" rIns="96645" bIns="48309" anchor="t" anchorCtr="0">
            <a:noAutofit/>
          </a:bodyPr>
          <a:lstStyle/>
          <a:p>
            <a:r>
              <a:rPr lang="en-US" dirty="0" err="1"/>
              <a:t>INSession</a:t>
            </a:r>
            <a:endParaRPr dirty="0"/>
          </a:p>
        </p:txBody>
      </p:sp>
      <p:sp>
        <p:nvSpPr>
          <p:cNvPr id="431" name="Google Shape;431;g402dd8e1eb_1_894:notes"/>
          <p:cNvSpPr>
            <a:spLocks noGrp="1" noRot="1" noChangeAspect="1"/>
          </p:cNvSpPr>
          <p:nvPr>
            <p:ph type="sldImg" idx="2"/>
          </p:nvPr>
        </p:nvSpPr>
        <p:spPr>
          <a:xfrm>
            <a:off x="2717800" y="900113"/>
            <a:ext cx="4318000" cy="24304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872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02dd8e1eb_1_894:notes"/>
          <p:cNvSpPr txBox="1">
            <a:spLocks noGrp="1"/>
          </p:cNvSpPr>
          <p:nvPr>
            <p:ph type="body" idx="1"/>
          </p:nvPr>
        </p:nvSpPr>
        <p:spPr>
          <a:xfrm>
            <a:off x="975360" y="3465433"/>
            <a:ext cx="7802880" cy="2835315"/>
          </a:xfrm>
          <a:prstGeom prst="rect">
            <a:avLst/>
          </a:prstGeom>
        </p:spPr>
        <p:txBody>
          <a:bodyPr spcFirstLastPara="1" wrap="square" lIns="96645" tIns="48309" rIns="96645" bIns="48309" anchor="t" anchorCtr="0">
            <a:noAutofit/>
          </a:bodyPr>
          <a:lstStyle/>
          <a:p>
            <a:endParaRPr/>
          </a:p>
        </p:txBody>
      </p:sp>
      <p:sp>
        <p:nvSpPr>
          <p:cNvPr id="431" name="Google Shape;431;g402dd8e1eb_1_894:notes"/>
          <p:cNvSpPr>
            <a:spLocks noGrp="1" noRot="1" noChangeAspect="1"/>
          </p:cNvSpPr>
          <p:nvPr>
            <p:ph type="sldImg" idx="2"/>
          </p:nvPr>
        </p:nvSpPr>
        <p:spPr>
          <a:xfrm>
            <a:off x="2717800" y="900113"/>
            <a:ext cx="4318000" cy="24304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54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idx="12"/>
          </p:nvPr>
        </p:nvSpPr>
        <p:spPr/>
        <p:txBody>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7</a:t>
            </a:fld>
            <a:endParaRPr lang="en-US"/>
          </a:p>
        </p:txBody>
      </p:sp>
    </p:spTree>
    <p:extLst>
      <p:ext uri="{BB962C8B-B14F-4D97-AF65-F5344CB8AC3E}">
        <p14:creationId xmlns:p14="http://schemas.microsoft.com/office/powerpoint/2010/main" val="309826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panose="020B0604020202020204" pitchFamily="34" charset="0"/>
              </a:rPr>
              <a:t>Key Points</a:t>
            </a:r>
          </a:p>
          <a:p>
            <a:endParaRPr lang="en-US" dirty="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cs typeface="Arial" panose="020B0604020202020204" pitchFamily="34" charset="0"/>
              </a:rPr>
              <a:t>Let’s face it, close reading isn’t often a skill that comes naturally. When our students get a new reading assignment, their first instinct is often to race to the finish line rather than engage deeply with a text. Getting students to slow down, engage with the text in different ways, and reflect as they read are challenges for every teacher, and are the goals of close reading. Keep</a:t>
            </a:r>
            <a:r>
              <a:rPr lang="en-US" sz="1200" b="0" i="0" kern="1200" baseline="0" dirty="0">
                <a:solidFill>
                  <a:schemeClr val="tx1"/>
                </a:solidFill>
                <a:effectLst/>
                <a:cs typeface="Arial" panose="020B0604020202020204" pitchFamily="34" charset="0"/>
              </a:rPr>
              <a:t> in mind that</a:t>
            </a:r>
            <a:r>
              <a:rPr lang="en-US" dirty="0">
                <a:cs typeface="Arial" panose="020B0604020202020204" pitchFamily="34" charset="0"/>
              </a:rPr>
              <a:t> close reading may be the most important skill</a:t>
            </a:r>
            <a:r>
              <a:rPr lang="en-US" baseline="0" dirty="0">
                <a:cs typeface="Arial" panose="020B0604020202020204" pitchFamily="34" charset="0"/>
              </a:rPr>
              <a:t> that you teach your adult education students. Here’s why.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cs typeface="Arial" panose="020B0604020202020204" pitchFamily="34" charset="0"/>
              </a:rPr>
              <a:t>Close reading:</a:t>
            </a:r>
          </a:p>
          <a:p>
            <a:pPr marL="171450" indent="-171450">
              <a:buFont typeface="Arial" panose="020B0604020202020204" pitchFamily="34" charset="0"/>
              <a:buChar char="•"/>
            </a:pPr>
            <a:r>
              <a:rPr lang="en-US" baseline="0" dirty="0">
                <a:cs typeface="Arial" panose="020B0604020202020204" pitchFamily="34" charset="0"/>
              </a:rPr>
              <a:t>Helps students understand WHY WE READ</a:t>
            </a:r>
          </a:p>
          <a:p>
            <a:pPr marL="171450" indent="-171450">
              <a:buFont typeface="Arial" panose="020B0604020202020204" pitchFamily="34" charset="0"/>
              <a:buChar char="•"/>
            </a:pPr>
            <a:r>
              <a:rPr lang="en-US" baseline="0" dirty="0">
                <a:cs typeface="Arial" panose="020B0604020202020204" pitchFamily="34" charset="0"/>
              </a:rPr>
              <a:t>Promotes CRITICAL THINKING, PROBLEM SOLVING, conversation, and understanding</a:t>
            </a:r>
          </a:p>
          <a:p>
            <a:pPr marL="171450" indent="-171450">
              <a:buFont typeface="Arial" panose="020B0604020202020204" pitchFamily="34" charset="0"/>
              <a:buChar char="•"/>
            </a:pPr>
            <a:r>
              <a:rPr lang="en-US" baseline="0" dirty="0">
                <a:cs typeface="Arial" panose="020B0604020202020204" pitchFamily="34" charset="0"/>
              </a:rPr>
              <a:t>Is one of the main analytical tools used in HIGHER EDUCATION and the WORKPLACE</a:t>
            </a:r>
          </a:p>
          <a:p>
            <a:pPr marL="171450" indent="-171450">
              <a:buFont typeface="Arial" panose="020B0604020202020204" pitchFamily="34" charset="0"/>
              <a:buChar char="•"/>
            </a:pPr>
            <a:r>
              <a:rPr lang="en-US" baseline="0" dirty="0">
                <a:cs typeface="Arial" panose="020B0604020202020204" pitchFamily="34" charset="0"/>
              </a:rPr>
              <a:t>Is a SURVIVAL SKILL in our media saturated world</a:t>
            </a: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F4B847EB-B2BF-D24D-A326-78699DF339EC}" type="slidenum">
              <a:rPr lang="en-US" smtClean="0"/>
              <a:t>8</a:t>
            </a:fld>
            <a:endParaRPr lang="en-US" dirty="0"/>
          </a:p>
        </p:txBody>
      </p:sp>
      <p:sp>
        <p:nvSpPr>
          <p:cNvPr id="5" name="Date Placeholder 4"/>
          <p:cNvSpPr>
            <a:spLocks noGrp="1"/>
          </p:cNvSpPr>
          <p:nvPr>
            <p:ph type="dt" idx="11"/>
          </p:nvPr>
        </p:nvSpPr>
        <p:spPr/>
        <p:txBody>
          <a:bodyPr/>
          <a:lstStyle/>
          <a:p>
            <a:r>
              <a:rPr lang="en-US"/>
              <a:t>7/2018</a:t>
            </a:r>
            <a:endParaRPr lang="en-US" dirty="0"/>
          </a:p>
        </p:txBody>
      </p:sp>
      <p:sp>
        <p:nvSpPr>
          <p:cNvPr id="6" name="Footer Placeholder 5"/>
          <p:cNvSpPr>
            <a:spLocks noGrp="1"/>
          </p:cNvSpPr>
          <p:nvPr>
            <p:ph type="ftr" sz="quarter" idx="12"/>
          </p:nvPr>
        </p:nvSpPr>
        <p:spPr/>
        <p:txBody>
          <a:bodyPr/>
          <a:lstStyle/>
          <a:p>
            <a:r>
              <a:rPr lang="en-US" dirty="0"/>
              <a:t>© Copyright GED Testing Service LLC. All rights reserved</a:t>
            </a:r>
          </a:p>
        </p:txBody>
      </p:sp>
      <p:sp>
        <p:nvSpPr>
          <p:cNvPr id="8" name="Header Placeholder 7"/>
          <p:cNvSpPr>
            <a:spLocks noGrp="1"/>
          </p:cNvSpPr>
          <p:nvPr>
            <p:ph type="hdr" sz="quarter" idx="13"/>
          </p:nvPr>
        </p:nvSpPr>
        <p:spPr>
          <a:xfrm>
            <a:off x="1" y="-18433"/>
            <a:ext cx="2300288" cy="624417"/>
          </a:xfrm>
          <a:prstGeom prst="rect">
            <a:avLst/>
          </a:prstGeom>
        </p:spPr>
        <p:txBody>
          <a:bodyPr/>
          <a:lstStyle/>
          <a:p>
            <a:pPr>
              <a:defRPr/>
            </a:pPr>
            <a:r>
              <a:rPr lang="en-US" dirty="0"/>
              <a:t>Reasoning through Language Arts</a:t>
            </a:r>
          </a:p>
        </p:txBody>
      </p:sp>
    </p:spTree>
    <p:extLst>
      <p:ext uri="{BB962C8B-B14F-4D97-AF65-F5344CB8AC3E}">
        <p14:creationId xmlns:p14="http://schemas.microsoft.com/office/powerpoint/2010/main" val="95193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2"/>
          <p:cNvSpPr>
            <a:spLocks noGrp="1" noRot="1" noChangeAspect="1" noChangeArrowheads="1" noTextEdit="1"/>
          </p:cNvSpPr>
          <p:nvPr>
            <p:ph type="sldImg"/>
          </p:nvPr>
        </p:nvSpPr>
        <p:spPr>
          <a:xfrm>
            <a:off x="1123950" y="1169988"/>
            <a:ext cx="4827588" cy="2716212"/>
          </a:xfrm>
          <a:prstGeom prst="rect">
            <a:avLst/>
          </a:prstGeom>
          <a:ln/>
        </p:spPr>
      </p:sp>
      <p:sp>
        <p:nvSpPr>
          <p:cNvPr id="73734" name="Rectangle 3"/>
          <p:cNvSpPr>
            <a:spLocks noGrp="1" noChangeArrowheads="1"/>
          </p:cNvSpPr>
          <p:nvPr>
            <p:ph type="body" idx="1"/>
          </p:nvPr>
        </p:nvSpPr>
        <p:spPr>
          <a:xfrm>
            <a:off x="707707" y="4117630"/>
            <a:ext cx="5857215" cy="45442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dirty="0"/>
              <a:t>Key Points</a:t>
            </a:r>
          </a:p>
          <a:p>
            <a:pPr marL="228600" indent="-228600" eaLnBrk="1" hangingPunct="1"/>
            <a:endParaRPr lang="en-US" altLang="en-US" b="1" dirty="0"/>
          </a:p>
          <a:p>
            <a:pPr eaLnBrk="1" hangingPunct="1"/>
            <a:r>
              <a:rPr lang="en-US" altLang="en-US" dirty="0"/>
              <a:t>Rate and fluency are strongly related to reading comprehension. In fact, as oral reading skill increases – so does reading comprehension. Why – when word recognition becomes automatic – the reader can spend more cognitive resources on understanding what he or she is reading.  - if the read rate is low – the reader is spending too much of his/her cognitive resources on word analysis and cannot focus on understanding what he/she is reading.</a:t>
            </a:r>
          </a:p>
          <a:p>
            <a:pPr marL="228600" indent="-228600" eaLnBrk="1" hangingPunct="1"/>
            <a:endParaRPr lang="en-US" altLang="en-US" dirty="0"/>
          </a:p>
          <a:p>
            <a:pPr eaLnBrk="1" hangingPunct="1"/>
            <a:r>
              <a:rPr lang="en-US" altLang="en-US" dirty="0"/>
              <a:t>So what do we do to increase the level of silent reading comprehension? First, determine the students reading rate.</a:t>
            </a:r>
          </a:p>
          <a:p>
            <a:pPr marL="228600" indent="-228600" eaLnBrk="1" hangingPunct="1">
              <a:buFontTx/>
              <a:buAutoNum type="arabicPeriod"/>
            </a:pPr>
            <a:r>
              <a:rPr lang="en-US" altLang="en-US" dirty="0"/>
              <a:t>Select a short, easy passage that is one or two GEs below the learner's present oral reading instructional GE level. If you have not given a graded oral reading test, chose a passage one or two GEs below their Word Recognition GE. The purpose here is to see how easily someone can read orally when she/he doesn't have to pause to decode unfamiliar words.</a:t>
            </a:r>
          </a:p>
          <a:p>
            <a:pPr marL="228600" indent="-228600" eaLnBrk="1" hangingPunct="1">
              <a:buFontTx/>
              <a:buAutoNum type="arabicPeriod"/>
            </a:pPr>
            <a:r>
              <a:rPr lang="en-US" altLang="en-US" dirty="0"/>
              <a:t>Count the words in the passage.</a:t>
            </a:r>
          </a:p>
          <a:p>
            <a:pPr marL="228600" indent="-228600" eaLnBrk="1" hangingPunct="1">
              <a:buFontTx/>
              <a:buAutoNum type="arabicPeriod"/>
            </a:pPr>
            <a:r>
              <a:rPr lang="en-US" altLang="en-US" dirty="0"/>
              <a:t>Have learner read the passage once through orally so that both of you can see that there are no troublesome words.</a:t>
            </a:r>
          </a:p>
          <a:p>
            <a:pPr marL="228600" indent="-228600" eaLnBrk="1" hangingPunct="1">
              <a:buFontTx/>
              <a:buAutoNum type="arabicPeriod"/>
            </a:pPr>
            <a:r>
              <a:rPr lang="en-US" altLang="en-US" dirty="0"/>
              <a:t>Tell the learner to read the passage once more, but that this time you are going to time the reading. The learner will read fast and may not pay any attention to punctuation. That's all right.</a:t>
            </a:r>
          </a:p>
          <a:p>
            <a:pPr marL="228600" indent="-228600" eaLnBrk="1" hangingPunct="1">
              <a:buFontTx/>
              <a:buAutoNum type="arabicPeriod"/>
            </a:pPr>
            <a:r>
              <a:rPr lang="en-US" altLang="en-US" dirty="0"/>
              <a:t>Record the time in seconds and compute the following: words per minute = </a:t>
            </a:r>
            <a:r>
              <a:rPr lang="en-US" altLang="en-US" b="1" dirty="0"/>
              <a:t>(</a:t>
            </a:r>
            <a:r>
              <a:rPr lang="en-US" altLang="en-US" dirty="0"/>
              <a:t>number of words in passage </a:t>
            </a:r>
            <a:r>
              <a:rPr lang="en-US" altLang="en-US" b="1" dirty="0"/>
              <a:t>÷</a:t>
            </a:r>
            <a:r>
              <a:rPr lang="en-US" altLang="en-US" dirty="0"/>
              <a:t> reading time (in seconds)</a:t>
            </a:r>
            <a:r>
              <a:rPr lang="en-US" altLang="en-US" b="1" dirty="0"/>
              <a:t>)</a:t>
            </a:r>
            <a:r>
              <a:rPr lang="en-US" altLang="en-US" dirty="0"/>
              <a:t> </a:t>
            </a:r>
            <a:r>
              <a:rPr lang="en-US" altLang="en-US" b="1" dirty="0"/>
              <a:t>x </a:t>
            </a:r>
            <a:r>
              <a:rPr lang="en-US" altLang="en-US" dirty="0"/>
              <a:t>60</a:t>
            </a:r>
          </a:p>
          <a:p>
            <a:pPr marL="228600" indent="-228600" eaLnBrk="1" hangingPunct="1"/>
            <a:endParaRPr lang="en-US" altLang="en-US" dirty="0">
              <a:latin typeface="Arial" panose="020B0604020202020204" pitchFamily="34" charset="0"/>
            </a:endParaRPr>
          </a:p>
          <a:p>
            <a:pPr marL="228600" indent="-228600" eaLnBrk="1" hangingPunct="1"/>
            <a:endParaRPr lang="en-US" altLang="en-US" dirty="0">
              <a:latin typeface="Arial" panose="020B0604020202020204" pitchFamily="34" charset="0"/>
            </a:endParaRPr>
          </a:p>
        </p:txBody>
      </p:sp>
      <p:sp>
        <p:nvSpPr>
          <p:cNvPr id="2" name="Date Placeholder 1">
            <a:extLst>
              <a:ext uri="{FF2B5EF4-FFF2-40B4-BE49-F238E27FC236}">
                <a16:creationId xmlns:a16="http://schemas.microsoft.com/office/drawing/2014/main" id="{AD90E95F-0020-4FCC-A67B-82BA3E39C56A}"/>
              </a:ext>
            </a:extLst>
          </p:cNvPr>
          <p:cNvSpPr>
            <a:spLocks noGrp="1"/>
          </p:cNvSpPr>
          <p:nvPr>
            <p:ph type="dt" idx="1"/>
          </p:nvPr>
        </p:nvSpPr>
        <p:spPr/>
        <p:txBody>
          <a:bodyPr/>
          <a:lstStyle/>
          <a:p>
            <a:r>
              <a:rPr lang="en-US"/>
              <a:t>8/21/2019</a:t>
            </a:r>
          </a:p>
        </p:txBody>
      </p:sp>
      <p:sp>
        <p:nvSpPr>
          <p:cNvPr id="3" name="Footer Placeholder 2">
            <a:extLst>
              <a:ext uri="{FF2B5EF4-FFF2-40B4-BE49-F238E27FC236}">
                <a16:creationId xmlns:a16="http://schemas.microsoft.com/office/drawing/2014/main" id="{CF9E8E49-86B9-4527-966E-BDE7587C7051}"/>
              </a:ext>
            </a:extLst>
          </p:cNvPr>
          <p:cNvSpPr>
            <a:spLocks noGrp="1"/>
          </p:cNvSpPr>
          <p:nvPr>
            <p:ph type="ftr" sz="quarter" idx="4"/>
          </p:nvPr>
        </p:nvSpPr>
        <p:spPr/>
        <p:txBody>
          <a:bodyPr/>
          <a:lstStyle/>
          <a:p>
            <a:r>
              <a:rPr lang="en-US"/>
              <a:t>© Copyright GED Testing Service LLC. All rights reserved</a:t>
            </a:r>
          </a:p>
        </p:txBody>
      </p:sp>
      <p:sp>
        <p:nvSpPr>
          <p:cNvPr id="4" name="Header Placeholder 3">
            <a:extLst>
              <a:ext uri="{FF2B5EF4-FFF2-40B4-BE49-F238E27FC236}">
                <a16:creationId xmlns:a16="http://schemas.microsoft.com/office/drawing/2014/main" id="{BF3C2F0C-8F00-48E2-A639-FE5E05BD55B2}"/>
              </a:ext>
            </a:extLst>
          </p:cNvPr>
          <p:cNvSpPr>
            <a:spLocks noGrp="1"/>
          </p:cNvSpPr>
          <p:nvPr>
            <p:ph type="hdr" sz="quarter"/>
          </p:nvPr>
        </p:nvSpPr>
        <p:spPr/>
        <p:txBody>
          <a:bodyPr/>
          <a:lstStyle/>
          <a:p>
            <a:r>
              <a:rPr lang="en-US"/>
              <a:t>Moving from the Red Zone - RLA</a:t>
            </a:r>
          </a:p>
        </p:txBody>
      </p:sp>
    </p:spTree>
    <p:extLst>
      <p:ext uri="{BB962C8B-B14F-4D97-AF65-F5344CB8AC3E}">
        <p14:creationId xmlns:p14="http://schemas.microsoft.com/office/powerpoint/2010/main" val="313314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a:extLst>
              <a:ext uri="{FF2B5EF4-FFF2-40B4-BE49-F238E27FC236}">
                <a16:creationId xmlns:a16="http://schemas.microsoft.com/office/drawing/2014/main" id="{44CC726B-64FD-4649-A10F-C62EB3EBFE1D}"/>
              </a:ext>
            </a:extLst>
          </p:cNvPr>
          <p:cNvSpPr>
            <a:spLocks noGrp="1" noRot="1" noChangeAspect="1" noChangeArrowheads="1" noTextEdit="1"/>
          </p:cNvSpPr>
          <p:nvPr>
            <p:ph type="sldImg"/>
          </p:nvPr>
        </p:nvSpPr>
        <p:spPr>
          <a:xfrm>
            <a:off x="730250" y="1169988"/>
            <a:ext cx="5616575" cy="3160712"/>
          </a:xfrm>
          <a:prstGeom prst="rect">
            <a:avLst/>
          </a:prstGeom>
          <a:solidFill>
            <a:srgbClr val="FFFFFF"/>
          </a:solidFill>
          <a:ln/>
        </p:spPr>
      </p:sp>
      <p:sp>
        <p:nvSpPr>
          <p:cNvPr id="144388" name="Rectangle 3">
            <a:extLst>
              <a:ext uri="{FF2B5EF4-FFF2-40B4-BE49-F238E27FC236}">
                <a16:creationId xmlns:a16="http://schemas.microsoft.com/office/drawing/2014/main" id="{43655CD0-0746-4B60-BD70-9CA1F29EC9E0}"/>
              </a:ext>
            </a:extLst>
          </p:cNvPr>
          <p:cNvSpPr>
            <a:spLocks noGrp="1" noChangeArrowheads="1"/>
          </p:cNvSpPr>
          <p:nvPr>
            <p:ph type="body" idx="1"/>
          </p:nvPr>
        </p:nvSpPr>
        <p:spPr>
          <a:solidFill>
            <a:srgbClr val="FFFFFF"/>
          </a:solidFill>
          <a:ln>
            <a:solidFill>
              <a:srgbClr val="000000"/>
            </a:solidFill>
          </a:ln>
        </p:spPr>
        <p:txBody>
          <a:bodyPr/>
          <a:lstStyle/>
          <a:p>
            <a:r>
              <a:rPr lang="en-US" b="1" dirty="0"/>
              <a:t>Key Points</a:t>
            </a:r>
          </a:p>
          <a:p>
            <a:endParaRPr lang="en-US" sz="1200" b="1" dirty="0"/>
          </a:p>
          <a:p>
            <a:r>
              <a:rPr lang="en-US" dirty="0"/>
              <a:t>Briefly review the before, during, and after reading strategies. These are the things that students need to know and be able to do, if they are to move from struggling to effective reader.</a:t>
            </a:r>
          </a:p>
          <a:p>
            <a:endParaRPr lang="en-US" sz="1200" dirty="0"/>
          </a:p>
        </p:txBody>
      </p:sp>
      <p:sp>
        <p:nvSpPr>
          <p:cNvPr id="2" name="Date Placeholder 1">
            <a:extLst>
              <a:ext uri="{FF2B5EF4-FFF2-40B4-BE49-F238E27FC236}">
                <a16:creationId xmlns:a16="http://schemas.microsoft.com/office/drawing/2014/main" id="{DC53CD7A-4B58-441D-B84B-21F9D9F8B288}"/>
              </a:ext>
            </a:extLst>
          </p:cNvPr>
          <p:cNvSpPr>
            <a:spLocks noGrp="1"/>
          </p:cNvSpPr>
          <p:nvPr>
            <p:ph type="dt" idx="1"/>
          </p:nvPr>
        </p:nvSpPr>
        <p:spPr/>
        <p:txBody>
          <a:bodyPr/>
          <a:lstStyle/>
          <a:p>
            <a:r>
              <a:rPr lang="en-US"/>
              <a:t>8/21/2019</a:t>
            </a:r>
          </a:p>
        </p:txBody>
      </p:sp>
      <p:sp>
        <p:nvSpPr>
          <p:cNvPr id="3" name="Footer Placeholder 2">
            <a:extLst>
              <a:ext uri="{FF2B5EF4-FFF2-40B4-BE49-F238E27FC236}">
                <a16:creationId xmlns:a16="http://schemas.microsoft.com/office/drawing/2014/main" id="{8A5E0E04-89BD-4D77-A616-D008A7151C8F}"/>
              </a:ext>
            </a:extLst>
          </p:cNvPr>
          <p:cNvSpPr>
            <a:spLocks noGrp="1"/>
          </p:cNvSpPr>
          <p:nvPr>
            <p:ph type="ftr" sz="quarter" idx="4"/>
          </p:nvPr>
        </p:nvSpPr>
        <p:spPr/>
        <p:txBody>
          <a:bodyPr/>
          <a:lstStyle/>
          <a:p>
            <a:r>
              <a:rPr lang="en-US"/>
              <a:t>© Copyright GED Testing Service LLC. All rights reserved</a:t>
            </a:r>
          </a:p>
        </p:txBody>
      </p:sp>
      <p:sp>
        <p:nvSpPr>
          <p:cNvPr id="4" name="Header Placeholder 3">
            <a:extLst>
              <a:ext uri="{FF2B5EF4-FFF2-40B4-BE49-F238E27FC236}">
                <a16:creationId xmlns:a16="http://schemas.microsoft.com/office/drawing/2014/main" id="{EBB9C96D-3DD4-458B-9BA1-588B0C2951EE}"/>
              </a:ext>
            </a:extLst>
          </p:cNvPr>
          <p:cNvSpPr>
            <a:spLocks noGrp="1"/>
          </p:cNvSpPr>
          <p:nvPr>
            <p:ph type="hdr" sz="quarter"/>
          </p:nvPr>
        </p:nvSpPr>
        <p:spPr/>
        <p:txBody>
          <a:bodyPr/>
          <a:lstStyle/>
          <a:p>
            <a:r>
              <a:rPr lang="en-US"/>
              <a:t>Moving from the Red Zone - RLA</a:t>
            </a:r>
          </a:p>
        </p:txBody>
      </p:sp>
    </p:spTree>
    <p:extLst>
      <p:ext uri="{BB962C8B-B14F-4D97-AF65-F5344CB8AC3E}">
        <p14:creationId xmlns:p14="http://schemas.microsoft.com/office/powerpoint/2010/main" val="282537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panose="020B0604020202020204" pitchFamily="34" charset="0"/>
              </a:rPr>
              <a:t>Key Points</a:t>
            </a:r>
          </a:p>
          <a:p>
            <a:endParaRPr lang="en-US" b="1" dirty="0">
              <a:cs typeface="Arial" panose="020B0604020202020204" pitchFamily="34" charset="0"/>
            </a:endParaRPr>
          </a:p>
          <a:p>
            <a:r>
              <a:rPr lang="en-US" b="0" dirty="0">
                <a:cs typeface="Arial" panose="020B0604020202020204" pitchFamily="34" charset="0"/>
              </a:rPr>
              <a:t>Use</a:t>
            </a:r>
            <a:r>
              <a:rPr lang="en-US" b="0" baseline="0" dirty="0">
                <a:cs typeface="Arial" panose="020B0604020202020204" pitchFamily="34" charset="0"/>
              </a:rPr>
              <a:t> the Internet as a resource for a wide range of nonfiction material for students to read and write about. Engage students through materials that are current, relevant, and most of all interesting.</a:t>
            </a:r>
            <a:endParaRPr lang="en-U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1AB931-6628-4A56-ADCD-C81DD4910026}" type="slidenum">
              <a:rPr lang="en-US" smtClean="0"/>
              <a:t>13</a:t>
            </a:fld>
            <a:endParaRPr lang="en-US" dirty="0"/>
          </a:p>
        </p:txBody>
      </p:sp>
      <p:sp>
        <p:nvSpPr>
          <p:cNvPr id="5" name="Footer Placeholder 4"/>
          <p:cNvSpPr>
            <a:spLocks noGrp="1"/>
          </p:cNvSpPr>
          <p:nvPr>
            <p:ph type="ftr" sz="quarter" idx="11"/>
          </p:nvPr>
        </p:nvSpPr>
        <p:spPr/>
        <p:txBody>
          <a:bodyPr/>
          <a:lstStyle/>
          <a:p>
            <a:r>
              <a:rPr lang="en-US" dirty="0"/>
              <a:t>© Copyright GED Testing Service LLC. All rights reserved</a:t>
            </a:r>
          </a:p>
        </p:txBody>
      </p:sp>
      <p:sp>
        <p:nvSpPr>
          <p:cNvPr id="6" name="Date Placeholder 5"/>
          <p:cNvSpPr>
            <a:spLocks noGrp="1"/>
          </p:cNvSpPr>
          <p:nvPr>
            <p:ph type="dt" idx="12"/>
          </p:nvPr>
        </p:nvSpPr>
        <p:spPr/>
        <p:txBody>
          <a:bodyPr/>
          <a:lstStyle/>
          <a:p>
            <a:r>
              <a:rPr lang="en-US"/>
              <a:t>07/2018</a:t>
            </a:r>
            <a:endParaRPr lang="en-US" dirty="0"/>
          </a:p>
        </p:txBody>
      </p:sp>
      <p:sp>
        <p:nvSpPr>
          <p:cNvPr id="8" name="Header Placeholder 7"/>
          <p:cNvSpPr>
            <a:spLocks noGrp="1"/>
          </p:cNvSpPr>
          <p:nvPr>
            <p:ph type="hdr" sz="quarter" idx="13"/>
          </p:nvPr>
        </p:nvSpPr>
        <p:spPr/>
        <p:txBody>
          <a:bodyPr/>
          <a:lstStyle/>
          <a:p>
            <a:r>
              <a:rPr lang="en-US"/>
              <a:t>What Students Need to Know: RLA’s Extended Response</a:t>
            </a:r>
            <a:endParaRPr lang="en-US" dirty="0"/>
          </a:p>
        </p:txBody>
      </p:sp>
    </p:spTree>
    <p:extLst>
      <p:ext uri="{BB962C8B-B14F-4D97-AF65-F5344CB8AC3E}">
        <p14:creationId xmlns:p14="http://schemas.microsoft.com/office/powerpoint/2010/main" val="328512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730250" y="1169988"/>
            <a:ext cx="5616575" cy="3160712"/>
          </a:xfrm>
          <a:prstGeom prst="rect">
            <a:avLst/>
          </a:prstGeo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Key Points</a:t>
            </a:r>
          </a:p>
          <a:p>
            <a:pPr>
              <a:spcBef>
                <a:spcPct val="0"/>
              </a:spcBef>
            </a:pPr>
            <a:endParaRPr lang="en-US" b="1" dirty="0"/>
          </a:p>
          <a:p>
            <a:pPr>
              <a:spcBef>
                <a:spcPct val="0"/>
              </a:spcBef>
            </a:pPr>
            <a:r>
              <a:rPr lang="en-US" dirty="0"/>
              <a:t>There are different types of inferences. Review the chart. Ask participants what clues in the text would lead them to make an inference about</a:t>
            </a:r>
          </a:p>
          <a:p>
            <a:pPr>
              <a:spcBef>
                <a:spcPct val="0"/>
              </a:spcBef>
            </a:pPr>
            <a:endParaRPr lang="en-US" dirty="0"/>
          </a:p>
          <a:p>
            <a:pPr marL="171450" indent="-171450">
              <a:spcBef>
                <a:spcPct val="0"/>
              </a:spcBef>
              <a:buFont typeface="Arial" panose="020B0604020202020204" pitchFamily="34" charset="0"/>
              <a:buChar char="•"/>
            </a:pPr>
            <a:r>
              <a:rPr lang="en-US" dirty="0"/>
              <a:t>Location</a:t>
            </a:r>
          </a:p>
          <a:p>
            <a:pPr marL="171450" indent="-171450">
              <a:spcBef>
                <a:spcPct val="0"/>
              </a:spcBef>
              <a:buFont typeface="Arial" panose="020B0604020202020204" pitchFamily="34" charset="0"/>
              <a:buChar char="•"/>
            </a:pPr>
            <a:r>
              <a:rPr lang="en-US" dirty="0"/>
              <a:t>Occupation</a:t>
            </a:r>
          </a:p>
          <a:p>
            <a:pPr marL="171450" indent="-171450">
              <a:spcBef>
                <a:spcPct val="0"/>
              </a:spcBef>
              <a:buFont typeface="Arial" panose="020B0604020202020204" pitchFamily="34" charset="0"/>
              <a:buChar char="•"/>
            </a:pPr>
            <a:r>
              <a:rPr lang="en-US" dirty="0"/>
              <a:t>Feeling or attitude</a:t>
            </a:r>
          </a:p>
        </p:txBody>
      </p:sp>
      <p:sp>
        <p:nvSpPr>
          <p:cNvPr id="2" name="Date Placeholder 1">
            <a:extLst>
              <a:ext uri="{FF2B5EF4-FFF2-40B4-BE49-F238E27FC236}">
                <a16:creationId xmlns:a16="http://schemas.microsoft.com/office/drawing/2014/main" id="{4B9C3948-8572-4062-8434-D0ED3C7EC940}"/>
              </a:ext>
            </a:extLst>
          </p:cNvPr>
          <p:cNvSpPr>
            <a:spLocks noGrp="1"/>
          </p:cNvSpPr>
          <p:nvPr>
            <p:ph type="dt" idx="1"/>
          </p:nvPr>
        </p:nvSpPr>
        <p:spPr/>
        <p:txBody>
          <a:bodyPr/>
          <a:lstStyle/>
          <a:p>
            <a:r>
              <a:rPr lang="en-US"/>
              <a:t>8/21/2019</a:t>
            </a:r>
          </a:p>
        </p:txBody>
      </p:sp>
      <p:sp>
        <p:nvSpPr>
          <p:cNvPr id="3" name="Footer Placeholder 2">
            <a:extLst>
              <a:ext uri="{FF2B5EF4-FFF2-40B4-BE49-F238E27FC236}">
                <a16:creationId xmlns:a16="http://schemas.microsoft.com/office/drawing/2014/main" id="{A239F0AD-E306-4F34-B37C-3E663E414E1C}"/>
              </a:ext>
            </a:extLst>
          </p:cNvPr>
          <p:cNvSpPr>
            <a:spLocks noGrp="1"/>
          </p:cNvSpPr>
          <p:nvPr>
            <p:ph type="ftr" sz="quarter" idx="4"/>
          </p:nvPr>
        </p:nvSpPr>
        <p:spPr/>
        <p:txBody>
          <a:bodyPr/>
          <a:lstStyle/>
          <a:p>
            <a:r>
              <a:rPr lang="en-US"/>
              <a:t>© Copyright GED Testing Service LLC. All rights reserved</a:t>
            </a:r>
          </a:p>
        </p:txBody>
      </p:sp>
      <p:sp>
        <p:nvSpPr>
          <p:cNvPr id="4" name="Header Placeholder 3">
            <a:extLst>
              <a:ext uri="{FF2B5EF4-FFF2-40B4-BE49-F238E27FC236}">
                <a16:creationId xmlns:a16="http://schemas.microsoft.com/office/drawing/2014/main" id="{9C2F799F-77C1-4C9A-AACF-EF5667098E73}"/>
              </a:ext>
            </a:extLst>
          </p:cNvPr>
          <p:cNvSpPr>
            <a:spLocks noGrp="1"/>
          </p:cNvSpPr>
          <p:nvPr>
            <p:ph type="hdr" sz="quarter"/>
          </p:nvPr>
        </p:nvSpPr>
        <p:spPr/>
        <p:txBody>
          <a:bodyPr/>
          <a:lstStyle/>
          <a:p>
            <a:r>
              <a:rPr lang="en-US"/>
              <a:t>Moving from the Red Zone - RLA</a:t>
            </a:r>
          </a:p>
        </p:txBody>
      </p:sp>
    </p:spTree>
    <p:extLst>
      <p:ext uri="{BB962C8B-B14F-4D97-AF65-F5344CB8AC3E}">
        <p14:creationId xmlns:p14="http://schemas.microsoft.com/office/powerpoint/2010/main" val="314785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a:prstGeom prst="rect">
            <a:avLst/>
          </a:prstGeom>
        </p:spPr>
      </p:sp>
      <p:sp>
        <p:nvSpPr>
          <p:cNvPr id="3" name="Notes Placeholder 2"/>
          <p:cNvSpPr>
            <a:spLocks noGrp="1"/>
          </p:cNvSpPr>
          <p:nvPr>
            <p:ph type="body" idx="1"/>
          </p:nvPr>
        </p:nvSpPr>
        <p:spPr/>
        <p:txBody>
          <a:bodyPr/>
          <a:lstStyle/>
          <a:p>
            <a:r>
              <a:rPr lang="en-US" b="1" dirty="0"/>
              <a:t>Key Points</a:t>
            </a:r>
          </a:p>
          <a:p>
            <a:endParaRPr lang="en-US" b="1" dirty="0"/>
          </a:p>
          <a:p>
            <a:r>
              <a:rPr lang="en-US" dirty="0"/>
              <a:t>Review the information on the slide.</a:t>
            </a:r>
          </a:p>
        </p:txBody>
      </p:sp>
      <p:sp>
        <p:nvSpPr>
          <p:cNvPr id="4" name="Date Placeholder 3">
            <a:extLst>
              <a:ext uri="{FF2B5EF4-FFF2-40B4-BE49-F238E27FC236}">
                <a16:creationId xmlns:a16="http://schemas.microsoft.com/office/drawing/2014/main" id="{9095EEF7-8E4B-4EED-B36A-DAD534BA412A}"/>
              </a:ext>
            </a:extLst>
          </p:cNvPr>
          <p:cNvSpPr>
            <a:spLocks noGrp="1"/>
          </p:cNvSpPr>
          <p:nvPr>
            <p:ph type="dt" idx="1"/>
          </p:nvPr>
        </p:nvSpPr>
        <p:spPr/>
        <p:txBody>
          <a:bodyPr/>
          <a:lstStyle/>
          <a:p>
            <a:r>
              <a:rPr lang="en-US"/>
              <a:t>8/21/2019</a:t>
            </a:r>
          </a:p>
        </p:txBody>
      </p:sp>
      <p:sp>
        <p:nvSpPr>
          <p:cNvPr id="5" name="Footer Placeholder 4">
            <a:extLst>
              <a:ext uri="{FF2B5EF4-FFF2-40B4-BE49-F238E27FC236}">
                <a16:creationId xmlns:a16="http://schemas.microsoft.com/office/drawing/2014/main" id="{7A987749-40E0-481E-9ABA-2C890B1FDD9F}"/>
              </a:ext>
            </a:extLst>
          </p:cNvPr>
          <p:cNvSpPr>
            <a:spLocks noGrp="1"/>
          </p:cNvSpPr>
          <p:nvPr>
            <p:ph type="ftr" sz="quarter" idx="4"/>
          </p:nvPr>
        </p:nvSpPr>
        <p:spPr/>
        <p:txBody>
          <a:bodyPr/>
          <a:lstStyle/>
          <a:p>
            <a:r>
              <a:rPr lang="en-US"/>
              <a:t>© Copyright GED Testing Service LLC. All rights reserved</a:t>
            </a:r>
          </a:p>
        </p:txBody>
      </p:sp>
      <p:sp>
        <p:nvSpPr>
          <p:cNvPr id="6" name="Header Placeholder 5">
            <a:extLst>
              <a:ext uri="{FF2B5EF4-FFF2-40B4-BE49-F238E27FC236}">
                <a16:creationId xmlns:a16="http://schemas.microsoft.com/office/drawing/2014/main" id="{D590B7A9-7B1D-49AB-8EE9-FE33705D615E}"/>
              </a:ext>
            </a:extLst>
          </p:cNvPr>
          <p:cNvSpPr>
            <a:spLocks noGrp="1"/>
          </p:cNvSpPr>
          <p:nvPr>
            <p:ph type="hdr" sz="quarter"/>
          </p:nvPr>
        </p:nvSpPr>
        <p:spPr/>
        <p:txBody>
          <a:bodyPr/>
          <a:lstStyle/>
          <a:p>
            <a:r>
              <a:rPr lang="en-US"/>
              <a:t>Moving from the Red Zone - RLA</a:t>
            </a:r>
          </a:p>
        </p:txBody>
      </p:sp>
    </p:spTree>
    <p:extLst>
      <p:ext uri="{BB962C8B-B14F-4D97-AF65-F5344CB8AC3E}">
        <p14:creationId xmlns:p14="http://schemas.microsoft.com/office/powerpoint/2010/main" val="277000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dirty="0"/>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dirty="0"/>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766805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lumn Content">
    <p:spTree>
      <p:nvGrpSpPr>
        <p:cNvPr id="1" name=""/>
        <p:cNvGrpSpPr/>
        <p:nvPr/>
      </p:nvGrpSpPr>
      <p:grpSpPr>
        <a:xfrm>
          <a:off x="0" y="0"/>
          <a:ext cx="0" cy="0"/>
          <a:chOff x="0" y="0"/>
          <a:chExt cx="0" cy="0"/>
        </a:xfrm>
      </p:grpSpPr>
      <p:sp>
        <p:nvSpPr>
          <p:cNvPr id="5" name="Rectangle 4"/>
          <p:cNvSpPr/>
          <p:nvPr userDrawn="1"/>
        </p:nvSpPr>
        <p:spPr>
          <a:xfrm>
            <a:off x="0" y="1"/>
            <a:ext cx="12192000" cy="372795"/>
          </a:xfrm>
          <a:prstGeom prst="rect">
            <a:avLst/>
          </a:prstGeom>
          <a:gradFill flip="none" rotWithShape="1">
            <a:gsLst>
              <a:gs pos="0">
                <a:schemeClr val="accent1"/>
              </a:gs>
              <a:gs pos="100000">
                <a:schemeClr val="tx2">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529501"/>
            <a:ext cx="5384800" cy="459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9501"/>
            <a:ext cx="5384800" cy="459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p:txBody>
          <a:bodyPr/>
          <a:lstStyle>
            <a:lvl1pPr>
              <a:defRPr/>
            </a:lvl1pPr>
          </a:lstStyle>
          <a:p>
            <a:pPr>
              <a:defRPr/>
            </a:pPr>
            <a:fld id="{55E78498-D0FE-499B-81A6-B94330B49442}" type="slidenum">
              <a:rPr lang="en-US" altLang="en-US"/>
              <a:pPr>
                <a:defRPr/>
              </a:pPr>
              <a:t>‹#›</a:t>
            </a:fld>
            <a:endParaRPr lang="en-US" altLang="en-US" dirty="0"/>
          </a:p>
        </p:txBody>
      </p:sp>
    </p:spTree>
    <p:extLst>
      <p:ext uri="{BB962C8B-B14F-4D97-AF65-F5344CB8AC3E}">
        <p14:creationId xmlns:p14="http://schemas.microsoft.com/office/powerpoint/2010/main" val="58046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dirty="0"/>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dirty="0"/>
              <a:t>Edit This </a:t>
            </a:r>
            <a:r>
              <a:rPr lang="en-US" dirty="0" err="1"/>
              <a:t>Subheader</a:t>
            </a:r>
            <a:r>
              <a:rPr lang="en-US" dirty="0"/>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endParaRPr lang="en-US" dirty="0"/>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endParaRPr lang="en-US" dirty="0"/>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endParaRPr lang="en-US" dirty="0"/>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endParaRPr lang="en-US" dirty="0"/>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dirty="0"/>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20"/>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 id="2147483707" r:id="rId17"/>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ducation.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ewsela.com/" TargetMode="External"/><Relationship Id="rId1" Type="http://schemas.openxmlformats.org/officeDocument/2006/relationships/slideLayout" Target="../slideLayouts/slideLayout2.xml"/><Relationship Id="rId4" Type="http://schemas.openxmlformats.org/officeDocument/2006/relationships/hyperlink" Target="https://newsela.com/products/el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cademia.edu/6556194/An_Introduction_to_the_Academic_Word_List_What_is_the_Academic_Word_List?auto=downlo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quizlet.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Fh45mhVsZr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owerthesaurus.org/because/synonym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ged.com/educators_admins/teaching/classroom_materials/er_scoring_tool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crobat.adobe.com/id/urn:aaid:sc:VA6C2:9ef10530-9487-4217-98ff-2ebd24d2b09c" TargetMode="External"/><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acrobat.adobe.com/id/urn:aaid:sc:VA6C2:7aad3cf7-9fba-4335-988c-3c1f3f26cee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ed.com/educators_admins/teaching/classroom_material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0.tmp"/></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readingskills4today.com/" TargetMode="External"/><Relationship Id="rId4" Type="http://schemas.openxmlformats.org/officeDocument/2006/relationships/image" Target="../media/image1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a:xfrm>
            <a:off x="656166" y="4556713"/>
            <a:ext cx="10879667" cy="407805"/>
          </a:xfrm>
        </p:spPr>
        <p:txBody>
          <a:bodyPr/>
          <a:lstStyle/>
          <a:p>
            <a:r>
              <a:rPr lang="en-US" sz="3600" dirty="0">
                <a:latin typeface="Rockwell" panose="02060603020205020403" pitchFamily="18" charset="0"/>
              </a:rPr>
              <a:t>Adora Beard</a:t>
            </a:r>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a:xfrm>
            <a:off x="656160" y="3010476"/>
            <a:ext cx="10879667" cy="1546237"/>
          </a:xfrm>
        </p:spPr>
        <p:txBody>
          <a:bodyPr>
            <a:normAutofit fontScale="70000" lnSpcReduction="20000"/>
          </a:bodyPr>
          <a:lstStyle/>
          <a:p>
            <a:endParaRPr lang="en-US" b="1" i="0" dirty="0">
              <a:effectLst/>
              <a:latin typeface="Roboto" panose="02000000000000000000" pitchFamily="2" charset="0"/>
            </a:endParaRPr>
          </a:p>
          <a:p>
            <a:r>
              <a:rPr lang="en-US" dirty="0"/>
              <a:t>Instructional Resources for the</a:t>
            </a:r>
          </a:p>
          <a:p>
            <a:r>
              <a:rPr lang="en-US" dirty="0"/>
              <a:t>Reasoning Through Language Arts (RLA) Test</a:t>
            </a:r>
          </a:p>
          <a:p>
            <a:endParaRPr lang="en-US" dirty="0"/>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9E92B8E-8126-B772-706B-24FA18583E8C}"/>
              </a:ext>
            </a:extLst>
          </p:cNvPr>
          <p:cNvSpPr>
            <a:spLocks noGrp="1"/>
          </p:cNvSpPr>
          <p:nvPr>
            <p:ph type="title"/>
          </p:nvPr>
        </p:nvSpPr>
        <p:spPr>
          <a:xfrm>
            <a:off x="401444" y="525111"/>
            <a:ext cx="11351941" cy="1165587"/>
          </a:xfrm>
        </p:spPr>
        <p:txBody>
          <a:bodyPr/>
          <a:lstStyle/>
          <a:p>
            <a:r>
              <a:rPr lang="en-US" dirty="0"/>
              <a:t>Versatile resources for Language Arts</a:t>
            </a:r>
            <a:br>
              <a:rPr lang="en-US" dirty="0"/>
            </a:br>
            <a:r>
              <a:rPr lang="en-US" dirty="0">
                <a:hlinkClick r:id="rId2"/>
              </a:rPr>
              <a:t>https://www.education.com/</a:t>
            </a:r>
            <a:r>
              <a:rPr lang="en-US" dirty="0"/>
              <a:t> </a:t>
            </a:r>
          </a:p>
        </p:txBody>
      </p:sp>
      <p:pic>
        <p:nvPicPr>
          <p:cNvPr id="4" name="Content Placeholder 3">
            <a:extLst>
              <a:ext uri="{FF2B5EF4-FFF2-40B4-BE49-F238E27FC236}">
                <a16:creationId xmlns:a16="http://schemas.microsoft.com/office/drawing/2014/main" id="{C35E8AD3-0532-907F-70E7-04780CDC3F07}"/>
              </a:ext>
            </a:extLst>
          </p:cNvPr>
          <p:cNvPicPr>
            <a:picLocks noGrp="1" noChangeAspect="1"/>
          </p:cNvPicPr>
          <p:nvPr>
            <p:ph idx="1"/>
          </p:nvPr>
        </p:nvPicPr>
        <p:blipFill>
          <a:blip r:embed="rId3"/>
          <a:srcRect t="15350" r="1" b="27132"/>
          <a:stretch>
            <a:fillRect/>
          </a:stretch>
        </p:blipFill>
        <p:spPr>
          <a:xfrm>
            <a:off x="401444" y="1825625"/>
            <a:ext cx="11351941" cy="4048312"/>
          </a:xfrm>
          <a:noFill/>
        </p:spPr>
      </p:pic>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10</a:t>
            </a:fld>
            <a:endParaRPr lang="en-US"/>
          </a:p>
        </p:txBody>
      </p:sp>
      <p:sp>
        <p:nvSpPr>
          <p:cNvPr id="6" name="Oval 5">
            <a:extLst>
              <a:ext uri="{FF2B5EF4-FFF2-40B4-BE49-F238E27FC236}">
                <a16:creationId xmlns:a16="http://schemas.microsoft.com/office/drawing/2014/main" id="{D4D57D1F-F129-7CB9-0DD2-ACAA536B42EC}"/>
              </a:ext>
            </a:extLst>
          </p:cNvPr>
          <p:cNvSpPr/>
          <p:nvPr/>
        </p:nvSpPr>
        <p:spPr>
          <a:xfrm>
            <a:off x="320920" y="1982709"/>
            <a:ext cx="7804087" cy="647323"/>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68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FB8B-97D1-1B46-42A0-48CF02058D3F}"/>
              </a:ext>
            </a:extLst>
          </p:cNvPr>
          <p:cNvSpPr>
            <a:spLocks noGrp="1"/>
          </p:cNvSpPr>
          <p:nvPr>
            <p:ph type="title"/>
          </p:nvPr>
        </p:nvSpPr>
        <p:spPr/>
        <p:txBody>
          <a:bodyPr/>
          <a:lstStyle/>
          <a:p>
            <a:r>
              <a:rPr lang="en-US" dirty="0"/>
              <a:t>And don’t forget </a:t>
            </a:r>
            <a:r>
              <a:rPr lang="en-US" dirty="0">
                <a:hlinkClick r:id="rId2"/>
              </a:rPr>
              <a:t>www.Newsela.com</a:t>
            </a:r>
            <a:r>
              <a:rPr lang="en-US" dirty="0"/>
              <a:t>  </a:t>
            </a:r>
          </a:p>
        </p:txBody>
      </p:sp>
      <p:pic>
        <p:nvPicPr>
          <p:cNvPr id="6" name="Content Placeholder 5">
            <a:extLst>
              <a:ext uri="{FF2B5EF4-FFF2-40B4-BE49-F238E27FC236}">
                <a16:creationId xmlns:a16="http://schemas.microsoft.com/office/drawing/2014/main" id="{A6006369-799F-8751-E286-CF6F88FF5480}"/>
              </a:ext>
            </a:extLst>
          </p:cNvPr>
          <p:cNvPicPr>
            <a:picLocks noGrp="1" noChangeAspect="1"/>
          </p:cNvPicPr>
          <p:nvPr>
            <p:ph idx="1"/>
          </p:nvPr>
        </p:nvPicPr>
        <p:blipFill>
          <a:blip r:embed="rId3"/>
          <a:stretch>
            <a:fillRect/>
          </a:stretch>
        </p:blipFill>
        <p:spPr>
          <a:xfrm>
            <a:off x="4222955" y="1490647"/>
            <a:ext cx="7005329" cy="4048125"/>
          </a:xfrm>
        </p:spPr>
      </p:pic>
      <p:sp>
        <p:nvSpPr>
          <p:cNvPr id="4" name="Slide Number Placeholder 3">
            <a:extLst>
              <a:ext uri="{FF2B5EF4-FFF2-40B4-BE49-F238E27FC236}">
                <a16:creationId xmlns:a16="http://schemas.microsoft.com/office/drawing/2014/main" id="{EC45A014-53A3-647F-9C80-84C0C755EF89}"/>
              </a:ext>
            </a:extLst>
          </p:cNvPr>
          <p:cNvSpPr>
            <a:spLocks noGrp="1"/>
          </p:cNvSpPr>
          <p:nvPr>
            <p:ph type="sldNum" sz="quarter" idx="12"/>
          </p:nvPr>
        </p:nvSpPr>
        <p:spPr/>
        <p:txBody>
          <a:bodyPr/>
          <a:lstStyle/>
          <a:p>
            <a:fld id="{BAE26A2A-DE5F-EA41-900F-AB5C4F1D9848}" type="slidenum">
              <a:rPr lang="en-US" smtClean="0"/>
              <a:t>11</a:t>
            </a:fld>
            <a:endParaRPr lang="en-US"/>
          </a:p>
        </p:txBody>
      </p:sp>
      <p:sp>
        <p:nvSpPr>
          <p:cNvPr id="8" name="TextBox 7">
            <a:extLst>
              <a:ext uri="{FF2B5EF4-FFF2-40B4-BE49-F238E27FC236}">
                <a16:creationId xmlns:a16="http://schemas.microsoft.com/office/drawing/2014/main" id="{F5159E18-DF3D-9EA9-3D97-20665DA65964}"/>
              </a:ext>
            </a:extLst>
          </p:cNvPr>
          <p:cNvSpPr txBox="1"/>
          <p:nvPr/>
        </p:nvSpPr>
        <p:spPr>
          <a:xfrm>
            <a:off x="4922823" y="5661923"/>
            <a:ext cx="6097508" cy="369332"/>
          </a:xfrm>
          <a:prstGeom prst="rect">
            <a:avLst/>
          </a:prstGeom>
          <a:noFill/>
        </p:spPr>
        <p:txBody>
          <a:bodyPr wrap="square">
            <a:spAutoFit/>
          </a:bodyPr>
          <a:lstStyle/>
          <a:p>
            <a:r>
              <a:rPr lang="en-US" dirty="0">
                <a:hlinkClick r:id="rId4"/>
              </a:rPr>
              <a:t>https://newsela.com/products/ela</a:t>
            </a:r>
            <a:r>
              <a:rPr lang="en-US" dirty="0"/>
              <a:t> </a:t>
            </a:r>
          </a:p>
        </p:txBody>
      </p:sp>
      <p:sp>
        <p:nvSpPr>
          <p:cNvPr id="9" name="TextBox 8">
            <a:extLst>
              <a:ext uri="{FF2B5EF4-FFF2-40B4-BE49-F238E27FC236}">
                <a16:creationId xmlns:a16="http://schemas.microsoft.com/office/drawing/2014/main" id="{F668F1CA-0246-BC3C-CAAA-8AEEDACF4B2A}"/>
              </a:ext>
            </a:extLst>
          </p:cNvPr>
          <p:cNvSpPr txBox="1"/>
          <p:nvPr/>
        </p:nvSpPr>
        <p:spPr>
          <a:xfrm>
            <a:off x="525101" y="2037442"/>
            <a:ext cx="317275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Relevant, engaging articles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Five Lexile levels for each article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articles in Spanish</a:t>
            </a:r>
          </a:p>
          <a:p>
            <a:endParaRPr lang="en-US" dirty="0"/>
          </a:p>
        </p:txBody>
      </p:sp>
    </p:spTree>
    <p:extLst>
      <p:ext uri="{BB962C8B-B14F-4D97-AF65-F5344CB8AC3E}">
        <p14:creationId xmlns:p14="http://schemas.microsoft.com/office/powerpoint/2010/main" val="163176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5A4E-6207-45EB-B5FE-3F166A6F8215}"/>
              </a:ext>
            </a:extLst>
          </p:cNvPr>
          <p:cNvSpPr>
            <a:spLocks noGrp="1"/>
          </p:cNvSpPr>
          <p:nvPr>
            <p:ph type="title"/>
          </p:nvPr>
        </p:nvSpPr>
        <p:spPr/>
        <p:txBody>
          <a:bodyPr/>
          <a:lstStyle/>
          <a:p>
            <a:r>
              <a:rPr lang="en-US" dirty="0"/>
              <a:t>Teach Skills</a:t>
            </a:r>
          </a:p>
        </p:txBody>
      </p:sp>
      <p:sp>
        <p:nvSpPr>
          <p:cNvPr id="9" name="Content Placeholder 8">
            <a:extLst>
              <a:ext uri="{FF2B5EF4-FFF2-40B4-BE49-F238E27FC236}">
                <a16:creationId xmlns:a16="http://schemas.microsoft.com/office/drawing/2014/main" id="{E36D9959-0B2A-4CAB-90B0-2C289CB0CB7D}"/>
              </a:ext>
            </a:extLst>
          </p:cNvPr>
          <p:cNvSpPr>
            <a:spLocks noGrp="1"/>
          </p:cNvSpPr>
          <p:nvPr>
            <p:ph idx="1"/>
          </p:nvPr>
        </p:nvSpPr>
        <p:spPr/>
        <p:txBody>
          <a:bodyPr/>
          <a:lstStyle/>
          <a:p>
            <a:r>
              <a:rPr lang="en-US" dirty="0"/>
              <a:t>Look at title</a:t>
            </a:r>
          </a:p>
          <a:p>
            <a:r>
              <a:rPr lang="en-US" dirty="0"/>
              <a:t>Review headings and subheadings</a:t>
            </a:r>
          </a:p>
          <a:p>
            <a:r>
              <a:rPr lang="en-US" dirty="0"/>
              <a:t>Identify structure</a:t>
            </a:r>
          </a:p>
          <a:p>
            <a:r>
              <a:rPr lang="en-US" dirty="0"/>
              <a:t>Activate prior knowledge</a:t>
            </a:r>
          </a:p>
          <a:p>
            <a:r>
              <a:rPr lang="en-US" dirty="0"/>
              <a:t>Determine Purpose</a:t>
            </a:r>
          </a:p>
          <a:p>
            <a:endParaRPr lang="en-US" dirty="0"/>
          </a:p>
          <a:p>
            <a:endParaRPr lang="en-US" dirty="0"/>
          </a:p>
        </p:txBody>
      </p:sp>
      <p:sp>
        <p:nvSpPr>
          <p:cNvPr id="11" name="Content Placeholder 10">
            <a:extLst>
              <a:ext uri="{FF2B5EF4-FFF2-40B4-BE49-F238E27FC236}">
                <a16:creationId xmlns:a16="http://schemas.microsoft.com/office/drawing/2014/main" id="{0D027EC0-65E3-43A3-9C06-F92C82B8195D}"/>
              </a:ext>
            </a:extLst>
          </p:cNvPr>
          <p:cNvSpPr>
            <a:spLocks noGrp="1"/>
          </p:cNvSpPr>
          <p:nvPr>
            <p:ph idx="14"/>
          </p:nvPr>
        </p:nvSpPr>
        <p:spPr/>
        <p:txBody>
          <a:bodyPr>
            <a:normAutofit/>
          </a:bodyPr>
          <a:lstStyle/>
          <a:p>
            <a:r>
              <a:rPr lang="en-US" dirty="0"/>
              <a:t>Ask Question</a:t>
            </a:r>
          </a:p>
          <a:p>
            <a:r>
              <a:rPr lang="en-US" dirty="0"/>
              <a:t>Make connections based on what they already know</a:t>
            </a:r>
          </a:p>
          <a:p>
            <a:r>
              <a:rPr lang="en-US" dirty="0"/>
              <a:t>*Use signal words</a:t>
            </a:r>
          </a:p>
          <a:p>
            <a:r>
              <a:rPr lang="en-US" dirty="0"/>
              <a:t>Use context to identify unfamiliar words</a:t>
            </a:r>
          </a:p>
          <a:p>
            <a:r>
              <a:rPr lang="en-US" dirty="0"/>
              <a:t>Reread and make notes</a:t>
            </a:r>
          </a:p>
          <a:p>
            <a:endParaRPr lang="en-US" dirty="0"/>
          </a:p>
        </p:txBody>
      </p:sp>
      <p:sp>
        <p:nvSpPr>
          <p:cNvPr id="13" name="Content Placeholder 12">
            <a:extLst>
              <a:ext uri="{FF2B5EF4-FFF2-40B4-BE49-F238E27FC236}">
                <a16:creationId xmlns:a16="http://schemas.microsoft.com/office/drawing/2014/main" id="{A5CA47AA-7277-4D80-ADE0-9D2B3ACCEBC7}"/>
              </a:ext>
            </a:extLst>
          </p:cNvPr>
          <p:cNvSpPr>
            <a:spLocks noGrp="1"/>
          </p:cNvSpPr>
          <p:nvPr>
            <p:ph idx="16"/>
          </p:nvPr>
        </p:nvSpPr>
        <p:spPr/>
        <p:txBody>
          <a:bodyPr/>
          <a:lstStyle/>
          <a:p>
            <a:r>
              <a:rPr lang="en-US" dirty="0"/>
              <a:t>Summarize </a:t>
            </a:r>
          </a:p>
          <a:p>
            <a:r>
              <a:rPr lang="en-US" dirty="0"/>
              <a:t>Ask clarifying questions</a:t>
            </a:r>
          </a:p>
          <a:p>
            <a:r>
              <a:rPr lang="en-US" dirty="0"/>
              <a:t>Evaluate what has been read</a:t>
            </a:r>
          </a:p>
          <a:p>
            <a:r>
              <a:rPr lang="en-US" dirty="0"/>
              <a:t>Discuss with the group</a:t>
            </a:r>
          </a:p>
          <a:p>
            <a:endParaRPr lang="en-US" dirty="0"/>
          </a:p>
        </p:txBody>
      </p:sp>
      <p:sp>
        <p:nvSpPr>
          <p:cNvPr id="15" name="TextBox 14">
            <a:extLst>
              <a:ext uri="{FF2B5EF4-FFF2-40B4-BE49-F238E27FC236}">
                <a16:creationId xmlns:a16="http://schemas.microsoft.com/office/drawing/2014/main" id="{2D6FD01B-E092-419C-B124-0D0D10E79C71}"/>
              </a:ext>
            </a:extLst>
          </p:cNvPr>
          <p:cNvSpPr txBox="1"/>
          <p:nvPr/>
        </p:nvSpPr>
        <p:spPr>
          <a:xfrm>
            <a:off x="1019326" y="1784356"/>
            <a:ext cx="2626115" cy="1077218"/>
          </a:xfrm>
          <a:prstGeom prst="rect">
            <a:avLst/>
          </a:prstGeom>
          <a:solidFill>
            <a:srgbClr val="92D050"/>
          </a:solidFill>
        </p:spPr>
        <p:txBody>
          <a:bodyPr wrap="square" rtlCol="0">
            <a:spAutoFit/>
          </a:bodyPr>
          <a:lstStyle/>
          <a:p>
            <a:pPr algn="ctr"/>
            <a:r>
              <a:rPr lang="en-US" sz="3200" dirty="0"/>
              <a:t>Before Reading</a:t>
            </a:r>
          </a:p>
        </p:txBody>
      </p:sp>
      <p:sp>
        <p:nvSpPr>
          <p:cNvPr id="26" name="TextBox 25">
            <a:extLst>
              <a:ext uri="{FF2B5EF4-FFF2-40B4-BE49-F238E27FC236}">
                <a16:creationId xmlns:a16="http://schemas.microsoft.com/office/drawing/2014/main" id="{6AECDDD5-0B6C-4A9C-9B94-C38AADB411CB}"/>
              </a:ext>
            </a:extLst>
          </p:cNvPr>
          <p:cNvSpPr txBox="1"/>
          <p:nvPr/>
        </p:nvSpPr>
        <p:spPr>
          <a:xfrm>
            <a:off x="4769007" y="1784356"/>
            <a:ext cx="2626115" cy="1077218"/>
          </a:xfrm>
          <a:prstGeom prst="rect">
            <a:avLst/>
          </a:prstGeom>
          <a:solidFill>
            <a:srgbClr val="92D050"/>
          </a:solidFill>
        </p:spPr>
        <p:txBody>
          <a:bodyPr wrap="square" rtlCol="0">
            <a:spAutoFit/>
          </a:bodyPr>
          <a:lstStyle/>
          <a:p>
            <a:pPr algn="ctr"/>
            <a:r>
              <a:rPr lang="en-US" sz="3200" dirty="0"/>
              <a:t>During Reading</a:t>
            </a:r>
          </a:p>
        </p:txBody>
      </p:sp>
      <p:sp>
        <p:nvSpPr>
          <p:cNvPr id="27" name="TextBox 26">
            <a:extLst>
              <a:ext uri="{FF2B5EF4-FFF2-40B4-BE49-F238E27FC236}">
                <a16:creationId xmlns:a16="http://schemas.microsoft.com/office/drawing/2014/main" id="{EE90BA97-58E5-450C-BE14-A8F396C3699D}"/>
              </a:ext>
            </a:extLst>
          </p:cNvPr>
          <p:cNvSpPr txBox="1"/>
          <p:nvPr/>
        </p:nvSpPr>
        <p:spPr>
          <a:xfrm>
            <a:off x="8689587" y="1776126"/>
            <a:ext cx="2626115" cy="1077218"/>
          </a:xfrm>
          <a:prstGeom prst="rect">
            <a:avLst/>
          </a:prstGeom>
          <a:solidFill>
            <a:srgbClr val="92D050"/>
          </a:solidFill>
        </p:spPr>
        <p:txBody>
          <a:bodyPr wrap="square" rtlCol="0">
            <a:spAutoFit/>
          </a:bodyPr>
          <a:lstStyle/>
          <a:p>
            <a:pPr algn="ctr"/>
            <a:r>
              <a:rPr lang="en-US" sz="3200" dirty="0"/>
              <a:t>After</a:t>
            </a:r>
          </a:p>
          <a:p>
            <a:pPr algn="ctr"/>
            <a:r>
              <a:rPr lang="en-US" sz="3200" dirty="0"/>
              <a:t> Reading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288" y="381001"/>
            <a:ext cx="8280400" cy="874713"/>
          </a:xfrm>
        </p:spPr>
        <p:txBody>
          <a:bodyPr>
            <a:noAutofit/>
          </a:bodyPr>
          <a:lstStyle/>
          <a:p>
            <a:r>
              <a:rPr lang="en-US" dirty="0"/>
              <a:t>Access Online Reading Materials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4" y="3424239"/>
            <a:ext cx="2857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0787430-367F-844C-868B-A0250E95AAAB}" type="slidenum">
              <a:rPr lang="en-US" smtClean="0"/>
              <a:t>13</a:t>
            </a:fld>
            <a:endParaRPr lang="en-US"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288" y="1552903"/>
            <a:ext cx="3548126" cy="3021451"/>
          </a:xfrm>
          <a:prstGeom prst="rect">
            <a:avLst/>
          </a:prstGeom>
          <a:ln w="12700">
            <a:solidFill>
              <a:schemeClr val="tx1"/>
            </a:solidFill>
          </a:ln>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8376" y="1255713"/>
            <a:ext cx="4207203" cy="3615830"/>
          </a:xfrm>
          <a:prstGeom prst="rect">
            <a:avLst/>
          </a:prstGeom>
          <a:ln w="12700">
            <a:solidFill>
              <a:schemeClr val="tx1"/>
            </a:solidFill>
          </a:ln>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5272" y="2681991"/>
            <a:ext cx="4066552" cy="3230078"/>
          </a:xfrm>
          <a:prstGeom prst="rect">
            <a:avLst/>
          </a:prstGeom>
          <a:ln w="12700">
            <a:solidFill>
              <a:schemeClr val="tx1"/>
            </a:solidFill>
          </a:ln>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4372" y="3940238"/>
            <a:ext cx="3725316" cy="2681099"/>
          </a:xfrm>
          <a:prstGeom prst="rect">
            <a:avLst/>
          </a:prstGeom>
          <a:ln w="12700">
            <a:solidFill>
              <a:schemeClr val="tx1"/>
            </a:solidFill>
          </a:ln>
        </p:spPr>
      </p:pic>
    </p:spTree>
    <p:extLst>
      <p:ext uri="{BB962C8B-B14F-4D97-AF65-F5344CB8AC3E}">
        <p14:creationId xmlns:p14="http://schemas.microsoft.com/office/powerpoint/2010/main" val="413322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243" dirty="0"/>
              <a:t>Inferences</a:t>
            </a:r>
          </a:p>
        </p:txBody>
      </p:sp>
      <p:sp>
        <p:nvSpPr>
          <p:cNvPr id="13315" name="Rectangle 3"/>
          <p:cNvSpPr>
            <a:spLocks noGrp="1" noChangeArrowheads="1"/>
          </p:cNvSpPr>
          <p:nvPr>
            <p:ph sz="half" idx="1"/>
          </p:nvPr>
        </p:nvSpPr>
        <p:spPr>
          <a:xfrm>
            <a:off x="1619685" y="1718301"/>
            <a:ext cx="4290272" cy="2322186"/>
          </a:xfrm>
        </p:spPr>
        <p:txBody>
          <a:bodyPr>
            <a:normAutofit fontScale="92500"/>
          </a:bodyPr>
          <a:lstStyle/>
          <a:p>
            <a:pPr marL="0" indent="0">
              <a:lnSpc>
                <a:spcPct val="110000"/>
              </a:lnSpc>
              <a:spcBef>
                <a:spcPts val="0"/>
              </a:spcBef>
              <a:buNone/>
            </a:pPr>
            <a:r>
              <a:rPr lang="en-US" dirty="0"/>
              <a:t>Proficient readers can “read between the lines” and draw deeper understanding and appreciation for what is being read.</a:t>
            </a:r>
          </a:p>
        </p:txBody>
      </p:sp>
      <p:graphicFrame>
        <p:nvGraphicFramePr>
          <p:cNvPr id="1181728" name="Group 32"/>
          <p:cNvGraphicFramePr>
            <a:graphicFrameLocks noGrp="1"/>
          </p:cNvGraphicFramePr>
          <p:nvPr>
            <p:ph sz="half" idx="2"/>
            <p:extLst>
              <p:ext uri="{D42A27DB-BD31-4B8C-83A1-F6EECF244321}">
                <p14:modId xmlns:p14="http://schemas.microsoft.com/office/powerpoint/2010/main" val="1477384399"/>
              </p:ext>
            </p:extLst>
          </p:nvPr>
        </p:nvGraphicFramePr>
        <p:xfrm>
          <a:off x="6796875" y="914445"/>
          <a:ext cx="3775440" cy="4713584"/>
        </p:xfrm>
        <a:graphic>
          <a:graphicData uri="http://schemas.openxmlformats.org/drawingml/2006/table">
            <a:tbl>
              <a:tblPr>
                <a:tableStyleId>{5DA37D80-6434-44D0-A028-1B22A696006F}</a:tableStyleId>
              </a:tblPr>
              <a:tblGrid>
                <a:gridCol w="1887720">
                  <a:extLst>
                    <a:ext uri="{9D8B030D-6E8A-4147-A177-3AD203B41FA5}">
                      <a16:colId xmlns:a16="http://schemas.microsoft.com/office/drawing/2014/main" val="20000"/>
                    </a:ext>
                  </a:extLst>
                </a:gridCol>
                <a:gridCol w="1887720">
                  <a:extLst>
                    <a:ext uri="{9D8B030D-6E8A-4147-A177-3AD203B41FA5}">
                      <a16:colId xmlns:a16="http://schemas.microsoft.com/office/drawing/2014/main" val="20001"/>
                    </a:ext>
                  </a:extLst>
                </a:gridCol>
              </a:tblGrid>
              <a:tr h="767959">
                <a:tc gridSpan="2">
                  <a:txBody>
                    <a:bodyPr/>
                    <a:lstStyle/>
                    <a:p>
                      <a:pPr marL="0" marR="0" lvl="0" indent="0" algn="ctr"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Types of Inferences</a:t>
                      </a:r>
                      <a:endParaRPr kumimoji="0" lang="en-US" sz="2400" b="1" i="0" u="none" strike="noStrike" cap="none" normalizeH="0" baseline="0" dirty="0">
                        <a:ln>
                          <a:noFill/>
                        </a:ln>
                        <a:solidFill>
                          <a:schemeClr val="tx1"/>
                        </a:solidFill>
                        <a:effectLst/>
                        <a:latin typeface="Arial" pitchFamily="34" charset="0"/>
                      </a:endParaRPr>
                    </a:p>
                  </a:txBody>
                  <a:tcPr marL="82373" marR="82373" marT="41188" marB="41188" horzOverflow="overflow"/>
                </a:tc>
                <a:tc hMerge="1">
                  <a:txBody>
                    <a:bodyPr/>
                    <a:lstStyle/>
                    <a:p>
                      <a:endParaRPr lang="en-US"/>
                    </a:p>
                  </a:txBody>
                  <a:tcPr/>
                </a:tc>
                <a:extLst>
                  <a:ext uri="{0D108BD9-81ED-4DB2-BD59-A6C34878D82A}">
                    <a16:rowId xmlns:a16="http://schemas.microsoft.com/office/drawing/2014/main" val="10000"/>
                  </a:ext>
                </a:extLst>
              </a:tr>
              <a:tr h="765099">
                <a:tc>
                  <a:txBody>
                    <a:bodyPr/>
                    <a:lstStyle/>
                    <a:p>
                      <a:pPr marL="0" marR="0" lvl="0" indent="0" algn="l"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Location</a:t>
                      </a:r>
                      <a:endParaRPr kumimoji="0" lang="en-US" sz="2400" b="0" i="0" u="none" strike="noStrike" cap="none" normalizeH="0" baseline="0" dirty="0">
                        <a:ln>
                          <a:noFill/>
                        </a:ln>
                        <a:solidFill>
                          <a:schemeClr val="tx1"/>
                        </a:solidFill>
                        <a:effectLst/>
                        <a:latin typeface="Arial" pitchFamily="34" charset="0"/>
                      </a:endParaRPr>
                    </a:p>
                  </a:txBody>
                  <a:tcPr marL="82373" marR="82373" marT="41188" marB="41188" horzOverflow="overflow"/>
                </a:tc>
                <a:tc>
                  <a:txBody>
                    <a:bodyPr/>
                    <a:lstStyle/>
                    <a:p>
                      <a:pPr marL="0" marR="0" lvl="0" indent="0" algn="l"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Time</a:t>
                      </a:r>
                      <a:endParaRPr kumimoji="0" lang="en-US" sz="2400" b="0" i="0" u="none" strike="noStrike" cap="none" normalizeH="0" baseline="0" dirty="0">
                        <a:ln>
                          <a:noFill/>
                        </a:ln>
                        <a:solidFill>
                          <a:schemeClr val="tx1"/>
                        </a:solidFill>
                        <a:effectLst/>
                        <a:latin typeface="Arial" pitchFamily="34" charset="0"/>
                      </a:endParaRPr>
                    </a:p>
                  </a:txBody>
                  <a:tcPr marL="82373" marR="82373" marT="41188" marB="41188" horzOverflow="overflow"/>
                </a:tc>
                <a:extLst>
                  <a:ext uri="{0D108BD9-81ED-4DB2-BD59-A6C34878D82A}">
                    <a16:rowId xmlns:a16="http://schemas.microsoft.com/office/drawing/2014/main" val="10001"/>
                  </a:ext>
                </a:extLst>
              </a:tr>
              <a:tr h="767959">
                <a:tc>
                  <a:txBody>
                    <a:bodyPr/>
                    <a:lstStyle/>
                    <a:p>
                      <a:pPr marL="0" marR="0" lvl="0" indent="0" algn="l"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Action</a:t>
                      </a:r>
                      <a:endParaRPr kumimoji="0" lang="en-US" sz="2400" b="0" i="0" u="none" strike="noStrike" cap="none" normalizeH="0" baseline="0" dirty="0">
                        <a:ln>
                          <a:noFill/>
                        </a:ln>
                        <a:solidFill>
                          <a:schemeClr val="tx1"/>
                        </a:solidFill>
                        <a:effectLst/>
                        <a:latin typeface="Arial" pitchFamily="34" charset="0"/>
                      </a:endParaRPr>
                    </a:p>
                  </a:txBody>
                  <a:tcPr marL="82373" marR="82373" marT="41188" marB="41188" horzOverflow="overflow"/>
                </a:tc>
                <a:tc>
                  <a:txBody>
                    <a:bodyPr/>
                    <a:lstStyle/>
                    <a:p>
                      <a:pPr marL="0" marR="0" lvl="0" indent="0" algn="l"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Instrument</a:t>
                      </a:r>
                      <a:endParaRPr kumimoji="0" lang="en-US" sz="2400" b="0" i="0" u="none" strike="noStrike" cap="none" normalizeH="0" baseline="0" dirty="0">
                        <a:ln>
                          <a:noFill/>
                        </a:ln>
                        <a:solidFill>
                          <a:schemeClr val="tx1"/>
                        </a:solidFill>
                        <a:effectLst/>
                        <a:latin typeface="Arial" pitchFamily="34" charset="0"/>
                      </a:endParaRPr>
                    </a:p>
                  </a:txBody>
                  <a:tcPr marL="82373" marR="82373" marT="41188" marB="41188" horzOverflow="overflow"/>
                </a:tc>
                <a:extLst>
                  <a:ext uri="{0D108BD9-81ED-4DB2-BD59-A6C34878D82A}">
                    <a16:rowId xmlns:a16="http://schemas.microsoft.com/office/drawing/2014/main" val="10002"/>
                  </a:ext>
                </a:extLst>
              </a:tr>
              <a:tr h="765099">
                <a:tc>
                  <a:txBody>
                    <a:bodyPr/>
                    <a:lstStyle/>
                    <a:p>
                      <a:pPr marL="0" marR="0" lvl="0" indent="0" algn="l"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Object</a:t>
                      </a:r>
                      <a:endParaRPr kumimoji="0" lang="en-US" sz="2400" b="0" i="0" u="none" strike="noStrike" cap="none" normalizeH="0" baseline="0" dirty="0">
                        <a:ln>
                          <a:noFill/>
                        </a:ln>
                        <a:solidFill>
                          <a:schemeClr val="tx1"/>
                        </a:solidFill>
                        <a:effectLst/>
                        <a:latin typeface="Arial" pitchFamily="34" charset="0"/>
                      </a:endParaRPr>
                    </a:p>
                  </a:txBody>
                  <a:tcPr marL="82373" marR="82373" marT="41188" marB="41188" horzOverflow="overflow"/>
                </a:tc>
                <a:tc>
                  <a:txBody>
                    <a:bodyPr/>
                    <a:lstStyle/>
                    <a:p>
                      <a:pPr marL="0" marR="0" lvl="0" indent="0" algn="l"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Category</a:t>
                      </a:r>
                      <a:endParaRPr kumimoji="0" lang="en-US" sz="2400" b="0" i="0" u="none" strike="noStrike" cap="none" normalizeH="0" baseline="0" dirty="0">
                        <a:ln>
                          <a:noFill/>
                        </a:ln>
                        <a:solidFill>
                          <a:schemeClr val="tx1"/>
                        </a:solidFill>
                        <a:effectLst/>
                        <a:latin typeface="Arial" pitchFamily="34" charset="0"/>
                      </a:endParaRPr>
                    </a:p>
                  </a:txBody>
                  <a:tcPr marL="82373" marR="82373" marT="41188" marB="41188" horzOverflow="overflow"/>
                </a:tc>
                <a:extLst>
                  <a:ext uri="{0D108BD9-81ED-4DB2-BD59-A6C34878D82A}">
                    <a16:rowId xmlns:a16="http://schemas.microsoft.com/office/drawing/2014/main" val="10003"/>
                  </a:ext>
                </a:extLst>
              </a:tr>
              <a:tr h="823734">
                <a:tc>
                  <a:txBody>
                    <a:bodyPr/>
                    <a:lstStyle/>
                    <a:p>
                      <a:pPr marL="0" marR="0" lvl="0" indent="0" algn="l"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Occupation or Pastime</a:t>
                      </a:r>
                      <a:endParaRPr kumimoji="0" lang="en-US" sz="2400" b="0" i="0" u="none" strike="noStrike" cap="none" normalizeH="0" baseline="0" dirty="0">
                        <a:ln>
                          <a:noFill/>
                        </a:ln>
                        <a:solidFill>
                          <a:schemeClr val="tx1"/>
                        </a:solidFill>
                        <a:effectLst/>
                        <a:latin typeface="Arial" pitchFamily="34" charset="0"/>
                      </a:endParaRPr>
                    </a:p>
                  </a:txBody>
                  <a:tcPr marL="82373" marR="82373" marT="41188" marB="41188" horzOverflow="overflow"/>
                </a:tc>
                <a:tc>
                  <a:txBody>
                    <a:bodyPr/>
                    <a:lstStyle/>
                    <a:p>
                      <a:pPr marL="0" marR="0" lvl="0" indent="0" algn="l"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Cause-Effect</a:t>
                      </a:r>
                      <a:endParaRPr kumimoji="0" lang="en-US" sz="2400" b="0" i="0" u="none" strike="noStrike" cap="none" normalizeH="0" baseline="0" dirty="0">
                        <a:ln>
                          <a:noFill/>
                        </a:ln>
                        <a:solidFill>
                          <a:schemeClr val="tx1"/>
                        </a:solidFill>
                        <a:effectLst/>
                        <a:latin typeface="Arial" pitchFamily="34" charset="0"/>
                      </a:endParaRPr>
                    </a:p>
                  </a:txBody>
                  <a:tcPr marL="82373" marR="82373" marT="41188" marB="41188" horzOverflow="overflow"/>
                </a:tc>
                <a:extLst>
                  <a:ext uri="{0D108BD9-81ED-4DB2-BD59-A6C34878D82A}">
                    <a16:rowId xmlns:a16="http://schemas.microsoft.com/office/drawing/2014/main" val="10004"/>
                  </a:ext>
                </a:extLst>
              </a:tr>
              <a:tr h="823734">
                <a:tc>
                  <a:txBody>
                    <a:bodyPr/>
                    <a:lstStyle/>
                    <a:p>
                      <a:pPr marL="0" marR="0" lvl="0" indent="0" algn="l"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Problem-Solution</a:t>
                      </a:r>
                      <a:endParaRPr kumimoji="0" lang="en-US" sz="2400" b="0" i="0" u="none" strike="noStrike" cap="none" normalizeH="0" baseline="0" dirty="0">
                        <a:ln>
                          <a:noFill/>
                        </a:ln>
                        <a:solidFill>
                          <a:schemeClr val="tx1"/>
                        </a:solidFill>
                        <a:effectLst/>
                        <a:latin typeface="Arial" pitchFamily="34" charset="0"/>
                      </a:endParaRPr>
                    </a:p>
                  </a:txBody>
                  <a:tcPr marL="82373" marR="82373" marT="41188" marB="41188" horzOverflow="overflow"/>
                </a:tc>
                <a:tc>
                  <a:txBody>
                    <a:bodyPr/>
                    <a:lstStyle/>
                    <a:p>
                      <a:pPr marL="0" marR="0" lvl="0" indent="0" algn="l" defTabSz="1014413"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rPr>
                        <a:t>Feeling-Attitude</a:t>
                      </a:r>
                      <a:endParaRPr kumimoji="0" lang="en-US" sz="2400" b="0" i="0" u="none" strike="noStrike" cap="none" normalizeH="0" baseline="0" dirty="0">
                        <a:ln>
                          <a:noFill/>
                        </a:ln>
                        <a:solidFill>
                          <a:schemeClr val="tx1"/>
                        </a:solidFill>
                        <a:effectLst/>
                        <a:latin typeface="Arial" pitchFamily="34" charset="0"/>
                      </a:endParaRPr>
                    </a:p>
                  </a:txBody>
                  <a:tcPr marL="82373" marR="82373" marT="41188" marB="41188" horzOverflow="overflow"/>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29FE03DD-F684-4667-B939-76D50D16EE5D}"/>
              </a:ext>
            </a:extLst>
          </p:cNvPr>
          <p:cNvPicPr>
            <a:picLocks noChangeAspect="1"/>
          </p:cNvPicPr>
          <p:nvPr/>
        </p:nvPicPr>
        <p:blipFill>
          <a:blip r:embed="rId3"/>
          <a:stretch>
            <a:fillRect/>
          </a:stretch>
        </p:blipFill>
        <p:spPr>
          <a:xfrm>
            <a:off x="2434420" y="4237241"/>
            <a:ext cx="2282435" cy="22524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083" y="525109"/>
            <a:ext cx="8513956" cy="1165587"/>
          </a:xfrm>
        </p:spPr>
        <p:txBody>
          <a:bodyPr wrap="square" anchor="t">
            <a:normAutofit/>
          </a:bodyPr>
          <a:lstStyle/>
          <a:p>
            <a:r>
              <a:rPr lang="en-US" dirty="0"/>
              <a:t>Remember - Inference is Process-Driven</a:t>
            </a:r>
          </a:p>
        </p:txBody>
      </p:sp>
      <p:sp>
        <p:nvSpPr>
          <p:cNvPr id="3" name="Content Placeholder 2"/>
          <p:cNvSpPr>
            <a:spLocks noGrp="1"/>
          </p:cNvSpPr>
          <p:nvPr>
            <p:ph sz="half" idx="2"/>
          </p:nvPr>
        </p:nvSpPr>
        <p:spPr>
          <a:xfrm>
            <a:off x="6141309" y="1342308"/>
            <a:ext cx="4290272" cy="4888530"/>
          </a:xfrm>
        </p:spPr>
        <p:txBody>
          <a:bodyPr wrap="square" anchor="t">
            <a:normAutofit/>
          </a:bodyPr>
          <a:lstStyle/>
          <a:p>
            <a:pPr marL="0" indent="0">
              <a:buNone/>
            </a:pPr>
            <a:r>
              <a:rPr lang="en-US" sz="2300" dirty="0"/>
              <a:t>The art of inference:</a:t>
            </a:r>
          </a:p>
          <a:p>
            <a:r>
              <a:rPr lang="en-US" sz="2300" dirty="0"/>
              <a:t>Using active reading skills (beyond the basics)</a:t>
            </a:r>
          </a:p>
          <a:p>
            <a:r>
              <a:rPr lang="en-US" sz="2300" dirty="0"/>
              <a:t>Engaging with the text and/or information presented</a:t>
            </a:r>
          </a:p>
          <a:p>
            <a:pPr lvl="1"/>
            <a:r>
              <a:rPr lang="en-US" sz="2300" dirty="0"/>
              <a:t>Questioning</a:t>
            </a:r>
          </a:p>
          <a:p>
            <a:pPr lvl="1"/>
            <a:r>
              <a:rPr lang="en-US" sz="2300" dirty="0"/>
              <a:t>Thinking critically</a:t>
            </a:r>
          </a:p>
          <a:p>
            <a:pPr lvl="1"/>
            <a:r>
              <a:rPr lang="en-US" sz="2300" dirty="0"/>
              <a:t>Making connections</a:t>
            </a:r>
          </a:p>
          <a:p>
            <a:pPr marL="0" indent="0">
              <a:buNone/>
            </a:pPr>
            <a:endParaRPr lang="en-US" sz="2300" dirty="0"/>
          </a:p>
          <a:p>
            <a:pPr marL="0" indent="0">
              <a:buNone/>
            </a:pPr>
            <a:r>
              <a:rPr lang="en-US" sz="2300" dirty="0"/>
              <a:t>Students need to be reminded that an inference is </a:t>
            </a:r>
            <a:r>
              <a:rPr lang="en-US" sz="2300" u="sng" dirty="0"/>
              <a:t>not</a:t>
            </a:r>
            <a:r>
              <a:rPr lang="en-US" sz="2300" dirty="0"/>
              <a:t> a wild guess!</a:t>
            </a:r>
          </a:p>
        </p:txBody>
      </p:sp>
      <p:sp>
        <p:nvSpPr>
          <p:cNvPr id="4" name="Slide Number Placeholder 3"/>
          <p:cNvSpPr>
            <a:spLocks noGrp="1"/>
          </p:cNvSpPr>
          <p:nvPr>
            <p:ph type="sldNum" sz="quarter" idx="12"/>
          </p:nvPr>
        </p:nvSpPr>
        <p:spPr>
          <a:xfrm>
            <a:off x="1825082" y="6446837"/>
            <a:ext cx="2057400" cy="21807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900" b="0" i="0" u="none" strike="noStrike" cap="none">
                <a:solidFill>
                  <a:srgbClr val="AEABAB"/>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900" b="0" i="0" u="none" strike="noStrike" cap="none">
                <a:solidFill>
                  <a:srgbClr val="AEABAB"/>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900" b="0" i="0" u="none" strike="noStrike" cap="none">
                <a:solidFill>
                  <a:srgbClr val="AEABAB"/>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900" b="0" i="0" u="none" strike="noStrike" cap="none">
                <a:solidFill>
                  <a:srgbClr val="AEABAB"/>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900" b="0" i="0" u="none" strike="noStrike" cap="none">
                <a:solidFill>
                  <a:srgbClr val="AEABAB"/>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900" b="0" i="0" u="none" strike="noStrike" cap="none">
                <a:solidFill>
                  <a:srgbClr val="AEABAB"/>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900" b="0" i="0" u="none" strike="noStrike" cap="none">
                <a:solidFill>
                  <a:srgbClr val="AEABAB"/>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900" b="0" i="0" u="none" strike="noStrike" cap="none">
                <a:solidFill>
                  <a:srgbClr val="AEABAB"/>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900" b="0" i="0" u="none" strike="noStrike" cap="none">
                <a:solidFill>
                  <a:srgbClr val="AEABAB"/>
                </a:solidFill>
                <a:latin typeface="Arial"/>
                <a:ea typeface="Arial"/>
                <a:cs typeface="Arial"/>
                <a:sym typeface="Arial"/>
              </a:defRPr>
            </a:lvl9pPr>
          </a:lstStyle>
          <a:p>
            <a:pPr>
              <a:spcAft>
                <a:spcPts val="600"/>
              </a:spcAft>
              <a:defRPr/>
            </a:pPr>
            <a:fld id="{1A4E365F-1F03-4327-B992-C3EEDBCC7338}" type="slidenum">
              <a:rPr lang="en-US" smtClean="0"/>
              <a:pPr>
                <a:spcAft>
                  <a:spcPts val="600"/>
                </a:spcAft>
                <a:defRPr/>
              </a:pPr>
              <a:t>15</a:t>
            </a:fld>
            <a:endParaRPr lang="en-US" altLang="en-US"/>
          </a:p>
        </p:txBody>
      </p:sp>
      <p:pic>
        <p:nvPicPr>
          <p:cNvPr id="6" name="Picture 5">
            <a:extLst>
              <a:ext uri="{FF2B5EF4-FFF2-40B4-BE49-F238E27FC236}">
                <a16:creationId xmlns:a16="http://schemas.microsoft.com/office/drawing/2014/main" id="{17188FF5-4B3C-4E6A-A7D6-65B4FCE098CE}"/>
              </a:ext>
            </a:extLst>
          </p:cNvPr>
          <p:cNvPicPr>
            <a:picLocks noChangeAspect="1"/>
          </p:cNvPicPr>
          <p:nvPr/>
        </p:nvPicPr>
        <p:blipFill>
          <a:blip r:embed="rId3"/>
          <a:stretch>
            <a:fillRect/>
          </a:stretch>
        </p:blipFill>
        <p:spPr>
          <a:xfrm>
            <a:off x="1901282" y="1690695"/>
            <a:ext cx="3962400" cy="3986205"/>
          </a:xfrm>
          <a:prstGeom prst="rect">
            <a:avLst/>
          </a:prstGeom>
        </p:spPr>
      </p:pic>
    </p:spTree>
    <p:extLst>
      <p:ext uri="{BB962C8B-B14F-4D97-AF65-F5344CB8AC3E}">
        <p14:creationId xmlns:p14="http://schemas.microsoft.com/office/powerpoint/2010/main" val="1868864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4C97C-DCD6-5064-0416-C18CD940DF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10B881-3E4B-C9CA-3B35-54208285FB64}"/>
              </a:ext>
            </a:extLst>
          </p:cNvPr>
          <p:cNvSpPr>
            <a:spLocks noGrp="1"/>
          </p:cNvSpPr>
          <p:nvPr>
            <p:ph type="title"/>
          </p:nvPr>
        </p:nvSpPr>
        <p:spPr>
          <a:xfrm>
            <a:off x="644171" y="598730"/>
            <a:ext cx="5739897" cy="2260742"/>
          </a:xfrm>
        </p:spPr>
        <p:txBody>
          <a:bodyPr>
            <a:normAutofit/>
          </a:bodyPr>
          <a:lstStyle/>
          <a:p>
            <a:pPr algn="ctr"/>
            <a:r>
              <a:rPr lang="en-US" sz="8000" dirty="0"/>
              <a:t>Grammar</a:t>
            </a:r>
          </a:p>
        </p:txBody>
      </p:sp>
      <p:pic>
        <p:nvPicPr>
          <p:cNvPr id="2" name="Picture 1">
            <a:extLst>
              <a:ext uri="{FF2B5EF4-FFF2-40B4-BE49-F238E27FC236}">
                <a16:creationId xmlns:a16="http://schemas.microsoft.com/office/drawing/2014/main" id="{4029EB09-F6E1-E004-CD3B-4D6D71815859}"/>
              </a:ext>
            </a:extLst>
          </p:cNvPr>
          <p:cNvPicPr>
            <a:picLocks noChangeAspect="1"/>
          </p:cNvPicPr>
          <p:nvPr/>
        </p:nvPicPr>
        <p:blipFill>
          <a:blip r:embed="rId2"/>
          <a:stretch>
            <a:fillRect/>
          </a:stretch>
        </p:blipFill>
        <p:spPr>
          <a:xfrm>
            <a:off x="6699565" y="2025976"/>
            <a:ext cx="4599160" cy="3448013"/>
          </a:xfrm>
          <a:prstGeom prst="rect">
            <a:avLst/>
          </a:prstGeom>
        </p:spPr>
      </p:pic>
      <p:sp>
        <p:nvSpPr>
          <p:cNvPr id="6" name="Text Placeholder 5">
            <a:extLst>
              <a:ext uri="{FF2B5EF4-FFF2-40B4-BE49-F238E27FC236}">
                <a16:creationId xmlns:a16="http://schemas.microsoft.com/office/drawing/2014/main" id="{B48133CA-897E-92D9-9719-7BEFFCFB02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8B9422-AAF6-0D68-D6F8-68D329689F89}"/>
              </a:ext>
            </a:extLst>
          </p:cNvPr>
          <p:cNvSpPr>
            <a:spLocks noGrp="1"/>
          </p:cNvSpPr>
          <p:nvPr>
            <p:ph type="sldNum" sz="quarter" idx="10"/>
          </p:nvPr>
        </p:nvSpPr>
        <p:spPr/>
        <p:txBody>
          <a:bodyPr/>
          <a:lstStyle/>
          <a:p>
            <a:fld id="{BAE26A2A-DE5F-EA41-900F-AB5C4F1D9848}" type="slidenum">
              <a:rPr lang="en-US" smtClean="0"/>
              <a:t>16</a:t>
            </a:fld>
            <a:endParaRPr lang="en-US"/>
          </a:p>
        </p:txBody>
      </p:sp>
    </p:spTree>
    <p:extLst>
      <p:ext uri="{BB962C8B-B14F-4D97-AF65-F5344CB8AC3E}">
        <p14:creationId xmlns:p14="http://schemas.microsoft.com/office/powerpoint/2010/main" val="123915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56" y="436014"/>
            <a:ext cx="10297506" cy="614375"/>
          </a:xfrm>
        </p:spPr>
        <p:txBody>
          <a:bodyPr>
            <a:normAutofit fontScale="90000"/>
          </a:bodyPr>
          <a:lstStyle/>
          <a:p>
            <a:r>
              <a:rPr lang="en-US" sz="3200" dirty="0">
                <a:solidFill>
                  <a:srgbClr val="000000"/>
                </a:solidFill>
                <a:latin typeface="Rockwell"/>
                <a:cs typeface="Arial"/>
              </a:rPr>
              <a:t>Language Skills Gaps:  Challenges with the Indicators</a:t>
            </a:r>
            <a:endParaRPr lang="en-US" sz="3200" dirty="0"/>
          </a:p>
        </p:txBody>
      </p:sp>
      <p:sp>
        <p:nvSpPr>
          <p:cNvPr id="4" name="Slide Number Placeholder 3"/>
          <p:cNvSpPr>
            <a:spLocks noGrp="1"/>
          </p:cNvSpPr>
          <p:nvPr>
            <p:ph type="sldNum" sz="quarter" idx="10"/>
          </p:nvPr>
        </p:nvSpPr>
        <p:spPr>
          <a:xfrm>
            <a:off x="1981200" y="6299201"/>
            <a:ext cx="458788" cy="322263"/>
          </a:xfrm>
          <a:prstGeom prst="rect">
            <a:avLst/>
          </a:prstGeom>
        </p:spPr>
        <p:txBody>
          <a:bodyPr vert="horz" wrap="square" lIns="0" tIns="0" rIns="0" bIns="0" numCol="1" anchor="b"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84A9"/>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fld id="{30A0887F-CE45-4753-A917-60AA72EE1FC4}" type="slidenum">
              <a:rPr lang="en-US" smtClean="0"/>
              <a:pPr>
                <a:defRPr/>
              </a:pPr>
              <a:t>17</a:t>
            </a:fld>
            <a:endParaRPr lang="en-US"/>
          </a:p>
        </p:txBody>
      </p:sp>
      <p:graphicFrame>
        <p:nvGraphicFramePr>
          <p:cNvPr id="3" name="Table 2">
            <a:extLst>
              <a:ext uri="{FF2B5EF4-FFF2-40B4-BE49-F238E27FC236}">
                <a16:creationId xmlns:a16="http://schemas.microsoft.com/office/drawing/2014/main" id="{2A975982-EE41-4188-BF30-C63174CC265B}"/>
              </a:ext>
            </a:extLst>
          </p:cNvPr>
          <p:cNvGraphicFramePr>
            <a:graphicFrameLocks noGrp="1"/>
          </p:cNvGraphicFramePr>
          <p:nvPr>
            <p:extLst>
              <p:ext uri="{D42A27DB-BD31-4B8C-83A1-F6EECF244321}">
                <p14:modId xmlns:p14="http://schemas.microsoft.com/office/powerpoint/2010/main" val="4142405370"/>
              </p:ext>
            </p:extLst>
          </p:nvPr>
        </p:nvGraphicFramePr>
        <p:xfrm>
          <a:off x="1981200" y="1041357"/>
          <a:ext cx="7677645" cy="5113334"/>
        </p:xfrm>
        <a:graphic>
          <a:graphicData uri="http://schemas.openxmlformats.org/drawingml/2006/table">
            <a:tbl>
              <a:tblPr/>
              <a:tblGrid>
                <a:gridCol w="994572">
                  <a:extLst>
                    <a:ext uri="{9D8B030D-6E8A-4147-A177-3AD203B41FA5}">
                      <a16:colId xmlns:a16="http://schemas.microsoft.com/office/drawing/2014/main" val="1522074758"/>
                    </a:ext>
                  </a:extLst>
                </a:gridCol>
                <a:gridCol w="6683073">
                  <a:extLst>
                    <a:ext uri="{9D8B030D-6E8A-4147-A177-3AD203B41FA5}">
                      <a16:colId xmlns:a16="http://schemas.microsoft.com/office/drawing/2014/main" val="2142774220"/>
                    </a:ext>
                  </a:extLst>
                </a:gridCol>
              </a:tblGrid>
              <a:tr h="446724">
                <a:tc>
                  <a:txBody>
                    <a:bodyPr/>
                    <a:lstStyle/>
                    <a:p>
                      <a:pPr algn="l" rtl="0" fontAlgn="base"/>
                      <a:r>
                        <a:rPr lang="en-US" sz="2000" b="1" i="0" u="none" strike="noStrike">
                          <a:solidFill>
                            <a:srgbClr val="FFFFFF"/>
                          </a:solidFill>
                          <a:effectLst/>
                          <a:latin typeface="Arial"/>
                        </a:rPr>
                        <a:t>Code</a:t>
                      </a:r>
                      <a:endParaRPr lang="en-US" sz="2000" b="1" i="0">
                        <a:solidFill>
                          <a:srgbClr val="FFFFFF"/>
                        </a:solidFill>
                        <a:effectLst/>
                        <a:latin typeface="Arial"/>
                      </a:endParaRPr>
                    </a:p>
                  </a:txBody>
                  <a:tcPr marL="79882" marR="79882" marT="39941" marB="39941">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37300" cap="flat" cmpd="sng" algn="ctr">
                      <a:solidFill>
                        <a:srgbClr val="FFFFFF"/>
                      </a:solidFill>
                      <a:prstDash val="solid"/>
                      <a:round/>
                      <a:headEnd type="none" w="med" len="med"/>
                      <a:tailEnd type="none" w="med" len="med"/>
                    </a:lnB>
                    <a:solidFill>
                      <a:srgbClr val="0083A9"/>
                    </a:solidFill>
                  </a:tcPr>
                </a:tc>
                <a:tc>
                  <a:txBody>
                    <a:bodyPr/>
                    <a:lstStyle/>
                    <a:p>
                      <a:pPr algn="l" rtl="0" fontAlgn="base"/>
                      <a:r>
                        <a:rPr lang="en-US" sz="2000" b="1" i="0" u="none" strike="noStrike">
                          <a:solidFill>
                            <a:srgbClr val="FFFFFF"/>
                          </a:solidFill>
                          <a:effectLst/>
                          <a:latin typeface="Arial"/>
                        </a:rPr>
                        <a:t>Indicator</a:t>
                      </a:r>
                      <a:r>
                        <a:rPr lang="en-US" sz="2000" b="1" i="0">
                          <a:solidFill>
                            <a:srgbClr val="FFFFFF"/>
                          </a:solidFill>
                          <a:effectLst/>
                          <a:latin typeface="Arial"/>
                        </a:rPr>
                        <a:t>​</a:t>
                      </a:r>
                    </a:p>
                  </a:txBody>
                  <a:tcPr marL="79882" marR="79882" marT="39941" marB="39941">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37300" cap="flat" cmpd="sng" algn="ctr">
                      <a:solidFill>
                        <a:srgbClr val="FFFFFF"/>
                      </a:solidFill>
                      <a:prstDash val="solid"/>
                      <a:round/>
                      <a:headEnd type="none" w="med" len="med"/>
                      <a:tailEnd type="none" w="med" len="med"/>
                    </a:lnB>
                    <a:solidFill>
                      <a:srgbClr val="0083A9"/>
                    </a:solidFill>
                  </a:tcPr>
                </a:tc>
                <a:extLst>
                  <a:ext uri="{0D108BD9-81ED-4DB2-BD59-A6C34878D82A}">
                    <a16:rowId xmlns:a16="http://schemas.microsoft.com/office/drawing/2014/main" val="1640333359"/>
                  </a:ext>
                </a:extLst>
              </a:tr>
              <a:tr h="468034">
                <a:tc>
                  <a:txBody>
                    <a:bodyPr/>
                    <a:lstStyle/>
                    <a:p>
                      <a:pPr algn="l" rtl="0" fontAlgn="base"/>
                      <a:r>
                        <a:rPr lang="en-US" sz="2000" b="1" i="0" u="none" strike="noStrike">
                          <a:solidFill>
                            <a:srgbClr val="FFFFFF"/>
                          </a:solidFill>
                          <a:effectLst/>
                          <a:latin typeface="Arial"/>
                        </a:rPr>
                        <a:t>L.2.3**</a:t>
                      </a:r>
                      <a:r>
                        <a:rPr lang="en-US" sz="2000" b="1" i="0">
                          <a:solidFill>
                            <a:srgbClr val="FFFFFF"/>
                          </a:solidFill>
                          <a:effectLst/>
                          <a:latin typeface="Arial"/>
                        </a:rPr>
                        <a:t>​</a:t>
                      </a:r>
                    </a:p>
                  </a:txBody>
                  <a:tcPr marL="79882" marR="79882" marT="39941" marB="39941">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3730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0083A9"/>
                    </a:solidFill>
                  </a:tcPr>
                </a:tc>
                <a:tc>
                  <a:txBody>
                    <a:bodyPr/>
                    <a:lstStyle/>
                    <a:p>
                      <a:pPr algn="l" rtl="0" fontAlgn="base"/>
                      <a:r>
                        <a:rPr lang="en-US" sz="2000" b="0" i="0" u="none" strike="noStrike">
                          <a:solidFill>
                            <a:srgbClr val="000000"/>
                          </a:solidFill>
                          <a:effectLst/>
                          <a:latin typeface="Arial"/>
                        </a:rPr>
                        <a:t>Students will </a:t>
                      </a:r>
                      <a:r>
                        <a:rPr lang="en-US" sz="2000" b="0" i="0" u="none" strike="noStrike" noProof="0">
                          <a:solidFill>
                            <a:srgbClr val="000000"/>
                          </a:solidFill>
                          <a:effectLst/>
                          <a:latin typeface="Arial"/>
                        </a:rPr>
                        <a:t>edit to ensure correct use of apostrophes with possessive nouns</a:t>
                      </a:r>
                      <a:r>
                        <a:rPr lang="en-US" sz="2000" b="0" i="0">
                          <a:solidFill>
                            <a:srgbClr val="000000"/>
                          </a:solidFill>
                          <a:effectLst/>
                          <a:latin typeface="Arial"/>
                        </a:rPr>
                        <a:t>​.</a:t>
                      </a:r>
                    </a:p>
                  </a:txBody>
                  <a:tcPr marL="79882" marR="79882" marT="39941" marB="39941">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3730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CBD9E2"/>
                    </a:solidFill>
                  </a:tcPr>
                </a:tc>
                <a:extLst>
                  <a:ext uri="{0D108BD9-81ED-4DB2-BD59-A6C34878D82A}">
                    <a16:rowId xmlns:a16="http://schemas.microsoft.com/office/drawing/2014/main" val="2547105470"/>
                  </a:ext>
                </a:extLst>
              </a:tr>
              <a:tr h="731303">
                <a:tc>
                  <a:txBody>
                    <a:bodyPr/>
                    <a:lstStyle/>
                    <a:p>
                      <a:pPr lvl="0" algn="l">
                        <a:buNone/>
                      </a:pPr>
                      <a:r>
                        <a:rPr lang="en-US" sz="2000" b="1" i="0" u="none" strike="noStrike">
                          <a:solidFill>
                            <a:srgbClr val="FFFFFF"/>
                          </a:solidFill>
                          <a:effectLst/>
                          <a:latin typeface="Arial"/>
                        </a:rPr>
                        <a:t>L.1.1</a:t>
                      </a:r>
                    </a:p>
                  </a:txBody>
                  <a:tcPr marL="79882" marR="79882" marT="39941" marB="39941">
                    <a:lnL w="12429">
                      <a:solidFill>
                        <a:srgbClr val="FFFFFF"/>
                      </a:solidFill>
                    </a:lnL>
                    <a:lnR w="12429">
                      <a:solidFill>
                        <a:srgbClr val="FFFFFF"/>
                      </a:solidFill>
                    </a:lnR>
                    <a:lnT w="12430" cap="flat" cmpd="sng" algn="ctr">
                      <a:solidFill>
                        <a:srgbClr val="FFFFFF"/>
                      </a:solidFill>
                      <a:prstDash val="solid"/>
                      <a:round/>
                      <a:headEnd type="none" w="med" len="med"/>
                      <a:tailEnd type="none" w="med" len="med"/>
                    </a:lnT>
                    <a:lnB w="12429">
                      <a:solidFill>
                        <a:srgbClr val="FFFFFF"/>
                      </a:solidFill>
                    </a:lnB>
                    <a:solidFill>
                      <a:srgbClr val="0083A9"/>
                    </a:solidFill>
                  </a:tcPr>
                </a:tc>
                <a:tc>
                  <a:txBody>
                    <a:bodyPr/>
                    <a:lstStyle/>
                    <a:p>
                      <a:pPr marL="0" lvl="0" indent="0" algn="l">
                        <a:buNone/>
                      </a:pPr>
                      <a:r>
                        <a:rPr lang="en-US" sz="2000" b="0" i="0" u="none" strike="noStrike" noProof="0">
                          <a:solidFill>
                            <a:srgbClr val="000000"/>
                          </a:solidFill>
                          <a:effectLst/>
                          <a:latin typeface="Arial"/>
                        </a:rPr>
                        <a:t>Students will edit to </a:t>
                      </a:r>
                      <a:r>
                        <a:rPr lang="en-US" sz="2000" b="0" i="0" u="none" strike="noStrike" noProof="0">
                          <a:effectLst/>
                          <a:latin typeface="Arial"/>
                        </a:rPr>
                        <a:t>correct errors involving frequently confused words and homonyms, including contractions (passed, past; two, too, to; there, their, they're; knew, new; it's, its)</a:t>
                      </a:r>
                      <a:r>
                        <a:rPr lang="en-US" sz="2000" b="0" i="0" u="none" strike="noStrike" noProof="0">
                          <a:solidFill>
                            <a:srgbClr val="000000"/>
                          </a:solidFill>
                          <a:effectLst/>
                          <a:latin typeface="Arial"/>
                        </a:rPr>
                        <a:t>.</a:t>
                      </a:r>
                      <a:endParaRPr lang="en-US" sz="2000" b="0" i="0" u="none" strike="noStrike" noProof="0">
                        <a:effectLst/>
                      </a:endParaRPr>
                    </a:p>
                  </a:txBody>
                  <a:tcPr marL="79882" marR="79882" marT="39941" marB="39941">
                    <a:lnL w="12429">
                      <a:solidFill>
                        <a:srgbClr val="FFFFFF"/>
                      </a:solidFill>
                    </a:lnL>
                    <a:lnR w="12429">
                      <a:solidFill>
                        <a:srgbClr val="FFFFFF"/>
                      </a:solidFill>
                    </a:lnR>
                    <a:lnT w="12430" cap="flat" cmpd="sng" algn="ctr">
                      <a:solidFill>
                        <a:srgbClr val="FFFFFF"/>
                      </a:solidFill>
                      <a:prstDash val="solid"/>
                      <a:round/>
                      <a:headEnd type="none" w="med" len="med"/>
                      <a:tailEnd type="none" w="med" len="med"/>
                    </a:lnT>
                    <a:lnB w="12429">
                      <a:solidFill>
                        <a:srgbClr val="FFFFFF"/>
                      </a:solidFill>
                    </a:lnB>
                    <a:solidFill>
                      <a:srgbClr val="E7EDF1"/>
                    </a:solidFill>
                  </a:tcPr>
                </a:tc>
                <a:extLst>
                  <a:ext uri="{0D108BD9-81ED-4DB2-BD59-A6C34878D82A}">
                    <a16:rowId xmlns:a16="http://schemas.microsoft.com/office/drawing/2014/main" val="2763468495"/>
                  </a:ext>
                </a:extLst>
              </a:tr>
              <a:tr h="745929">
                <a:tc>
                  <a:txBody>
                    <a:bodyPr/>
                    <a:lstStyle/>
                    <a:p>
                      <a:pPr algn="l" rtl="0" fontAlgn="base"/>
                      <a:r>
                        <a:rPr lang="en-US" sz="2000" b="1" i="0" u="none" strike="noStrike">
                          <a:solidFill>
                            <a:srgbClr val="FFFFFF"/>
                          </a:solidFill>
                          <a:effectLst/>
                          <a:latin typeface="Arial"/>
                        </a:rPr>
                        <a:t>L.1.7</a:t>
                      </a:r>
                      <a:endParaRPr lang="en-US" sz="2000" b="1" i="0">
                        <a:solidFill>
                          <a:srgbClr val="FFFFFF"/>
                        </a:solidFill>
                        <a:effectLst/>
                        <a:latin typeface="Arial"/>
                      </a:endParaRPr>
                    </a:p>
                  </a:txBody>
                  <a:tcPr marL="79882" marR="79882" marT="39941" marB="39941">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29"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0083A9"/>
                    </a:solidFill>
                  </a:tcPr>
                </a:tc>
                <a:tc>
                  <a:txBody>
                    <a:bodyPr/>
                    <a:lstStyle/>
                    <a:p>
                      <a:pPr lvl="0" algn="l">
                        <a:buNone/>
                      </a:pPr>
                      <a:r>
                        <a:rPr lang="en-US" sz="2000" b="0" i="0" u="none" strike="noStrike" noProof="0">
                          <a:solidFill>
                            <a:srgbClr val="000000"/>
                          </a:solidFill>
                          <a:effectLst/>
                          <a:latin typeface="Arial"/>
                        </a:rPr>
                        <a:t>Students will </a:t>
                      </a:r>
                      <a:r>
                        <a:rPr lang="en-US" sz="2000" b="0" i="0" u="none" strike="noStrike">
                          <a:solidFill>
                            <a:srgbClr val="000000"/>
                          </a:solidFill>
                          <a:effectLst/>
                          <a:latin typeface="Arial"/>
                        </a:rPr>
                        <a:t>edit to correct errors in </a:t>
                      </a:r>
                      <a:r>
                        <a:rPr lang="en-US" sz="2000" b="0" i="0" u="none" strike="noStrike" noProof="0">
                          <a:effectLst/>
                          <a:latin typeface="Arial"/>
                        </a:rPr>
                        <a:t>subject-verb or pronoun antecedent agreement in more complicated situations (e.g., with compound subjects, interceding phrases, or collective nouns).</a:t>
                      </a:r>
                      <a:endParaRPr lang="en-US" sz="2000" b="0" i="0" u="none" strike="noStrike">
                        <a:solidFill>
                          <a:srgbClr val="000000"/>
                        </a:solidFill>
                        <a:effectLst/>
                        <a:latin typeface="Arial"/>
                      </a:endParaRPr>
                    </a:p>
                  </a:txBody>
                  <a:tcPr marL="79882" marR="79882" marT="39941" marB="39941">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29"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E7EDF1"/>
                    </a:solidFill>
                  </a:tcPr>
                </a:tc>
                <a:extLst>
                  <a:ext uri="{0D108BD9-81ED-4DB2-BD59-A6C34878D82A}">
                    <a16:rowId xmlns:a16="http://schemas.microsoft.com/office/drawing/2014/main" val="2271424606"/>
                  </a:ext>
                </a:extLst>
              </a:tr>
              <a:tr h="307147">
                <a:tc>
                  <a:txBody>
                    <a:bodyPr/>
                    <a:lstStyle/>
                    <a:p>
                      <a:pPr algn="l" rtl="0" fontAlgn="base"/>
                      <a:r>
                        <a:rPr lang="en-US" sz="2000" b="1" i="0" u="none" strike="noStrike">
                          <a:solidFill>
                            <a:srgbClr val="FFFFFF"/>
                          </a:solidFill>
                          <a:effectLst/>
                          <a:latin typeface="Arial"/>
                        </a:rPr>
                        <a:t>L.1.8</a:t>
                      </a:r>
                      <a:r>
                        <a:rPr lang="en-US" sz="2000" b="1" i="0">
                          <a:solidFill>
                            <a:srgbClr val="FFFFFF"/>
                          </a:solidFill>
                          <a:effectLst/>
                          <a:latin typeface="Arial"/>
                        </a:rPr>
                        <a:t>​</a:t>
                      </a:r>
                    </a:p>
                  </a:txBody>
                  <a:tcPr marL="79882" marR="79882" marT="39941" marB="39941">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0083A9"/>
                    </a:solidFill>
                  </a:tcPr>
                </a:tc>
                <a:tc>
                  <a:txBody>
                    <a:bodyPr/>
                    <a:lstStyle/>
                    <a:p>
                      <a:pPr lvl="0" algn="l">
                        <a:buNone/>
                      </a:pPr>
                      <a:r>
                        <a:rPr lang="en-US" sz="2000" b="0" i="0" u="none" strike="noStrike" noProof="0">
                          <a:solidFill>
                            <a:srgbClr val="000000"/>
                          </a:solidFill>
                          <a:effectLst/>
                          <a:latin typeface="Arial"/>
                        </a:rPr>
                        <a:t>Students will </a:t>
                      </a:r>
                      <a:r>
                        <a:rPr lang="en-US" sz="2000" b="0" i="0" u="none" strike="noStrike">
                          <a:solidFill>
                            <a:srgbClr val="000000"/>
                          </a:solidFill>
                          <a:effectLst/>
                          <a:latin typeface="Arial"/>
                        </a:rPr>
                        <a:t>edit to </a:t>
                      </a:r>
                      <a:r>
                        <a:rPr lang="en-US" sz="2000" b="0" i="0" u="none" strike="noStrike" noProof="0">
                          <a:solidFill>
                            <a:srgbClr val="000000"/>
                          </a:solidFill>
                          <a:effectLst/>
                          <a:latin typeface="Arial"/>
                        </a:rPr>
                        <a:t>eliminate wordiness or awkward sentence construction</a:t>
                      </a:r>
                      <a:r>
                        <a:rPr lang="en-US" sz="2000" b="0" i="0">
                          <a:solidFill>
                            <a:srgbClr val="000000"/>
                          </a:solidFill>
                          <a:effectLst/>
                          <a:latin typeface="Arial"/>
                        </a:rPr>
                        <a:t>​.</a:t>
                      </a:r>
                    </a:p>
                  </a:txBody>
                  <a:tcPr marL="79882" marR="79882" marT="39941" marB="39941">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CBD9E2"/>
                    </a:solidFill>
                  </a:tcPr>
                </a:tc>
                <a:extLst>
                  <a:ext uri="{0D108BD9-81ED-4DB2-BD59-A6C34878D82A}">
                    <a16:rowId xmlns:a16="http://schemas.microsoft.com/office/drawing/2014/main" val="3394070760"/>
                  </a:ext>
                </a:extLst>
              </a:tr>
              <a:tr h="585042">
                <a:tc>
                  <a:txBody>
                    <a:bodyPr/>
                    <a:lstStyle/>
                    <a:p>
                      <a:pPr algn="l" rtl="0" fontAlgn="base"/>
                      <a:r>
                        <a:rPr lang="en-US" sz="2000" b="1" i="0" u="none" strike="noStrike">
                          <a:solidFill>
                            <a:srgbClr val="FFFFFF"/>
                          </a:solidFill>
                          <a:effectLst/>
                          <a:latin typeface="Arial"/>
                        </a:rPr>
                        <a:t>L.2.2</a:t>
                      </a:r>
                      <a:endParaRPr lang="en-US" sz="2000" b="1" i="0">
                        <a:solidFill>
                          <a:srgbClr val="FFFFFF"/>
                        </a:solidFill>
                        <a:effectLst/>
                        <a:latin typeface="Arial"/>
                      </a:endParaRPr>
                    </a:p>
                  </a:txBody>
                  <a:tcPr marL="79882" marR="79882" marT="39941" marB="39941">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0083A9"/>
                    </a:solidFill>
                  </a:tcPr>
                </a:tc>
                <a:tc>
                  <a:txBody>
                    <a:bodyPr/>
                    <a:lstStyle/>
                    <a:p>
                      <a:pPr lvl="0" algn="l">
                        <a:buNone/>
                      </a:pPr>
                      <a:r>
                        <a:rPr lang="en-US" sz="2000" b="0" i="0" u="none" strike="noStrike" noProof="0" dirty="0">
                          <a:solidFill>
                            <a:srgbClr val="000000"/>
                          </a:solidFill>
                          <a:effectLst/>
                          <a:latin typeface="Arial"/>
                        </a:rPr>
                        <a:t>Students will </a:t>
                      </a:r>
                      <a:r>
                        <a:rPr lang="en-US" sz="2000" b="0" i="0" u="none" strike="noStrike" noProof="0" dirty="0">
                          <a:effectLst/>
                          <a:latin typeface="Arial"/>
                        </a:rPr>
                        <a:t>edit to eliminate run-on sentences, fused sentences, or sentence fragments.</a:t>
                      </a:r>
                      <a:endParaRPr lang="en-US" sz="2000" b="0" i="0" dirty="0">
                        <a:solidFill>
                          <a:srgbClr val="000000"/>
                        </a:solidFill>
                        <a:effectLst/>
                        <a:latin typeface="Arial"/>
                      </a:endParaRPr>
                    </a:p>
                  </a:txBody>
                  <a:tcPr marL="79882" marR="79882" marT="39941" marB="39941">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E7EDF1"/>
                    </a:solidFill>
                  </a:tcPr>
                </a:tc>
                <a:extLst>
                  <a:ext uri="{0D108BD9-81ED-4DB2-BD59-A6C34878D82A}">
                    <a16:rowId xmlns:a16="http://schemas.microsoft.com/office/drawing/2014/main" val="2898365604"/>
                  </a:ext>
                </a:extLst>
              </a:tr>
            </a:tbl>
          </a:graphicData>
        </a:graphic>
      </p:graphicFrame>
    </p:spTree>
    <p:extLst>
      <p:ext uri="{BB962C8B-B14F-4D97-AF65-F5344CB8AC3E}">
        <p14:creationId xmlns:p14="http://schemas.microsoft.com/office/powerpoint/2010/main" val="299528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3CA12-9621-925E-B587-4FD604351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D2468-C790-325A-11DD-1FA0669EFE39}"/>
              </a:ext>
            </a:extLst>
          </p:cNvPr>
          <p:cNvSpPr>
            <a:spLocks noGrp="1"/>
          </p:cNvSpPr>
          <p:nvPr>
            <p:ph type="title"/>
          </p:nvPr>
        </p:nvSpPr>
        <p:spPr>
          <a:xfrm>
            <a:off x="1013988" y="525111"/>
            <a:ext cx="9813957" cy="1165587"/>
          </a:xfrm>
        </p:spPr>
        <p:txBody>
          <a:bodyPr>
            <a:normAutofit/>
          </a:bodyPr>
          <a:lstStyle/>
          <a:p>
            <a:r>
              <a:rPr lang="en-US" b="1" dirty="0"/>
              <a:t>How do we teach grammar?</a:t>
            </a:r>
          </a:p>
        </p:txBody>
      </p:sp>
      <p:sp>
        <p:nvSpPr>
          <p:cNvPr id="8" name="Content Placeholder 7">
            <a:extLst>
              <a:ext uri="{FF2B5EF4-FFF2-40B4-BE49-F238E27FC236}">
                <a16:creationId xmlns:a16="http://schemas.microsoft.com/office/drawing/2014/main" id="{99D25ECC-AC73-A6EC-25E9-8E9C43F11564}"/>
              </a:ext>
            </a:extLst>
          </p:cNvPr>
          <p:cNvSpPr>
            <a:spLocks noGrp="1"/>
          </p:cNvSpPr>
          <p:nvPr>
            <p:ph idx="1"/>
          </p:nvPr>
        </p:nvSpPr>
        <p:spPr>
          <a:xfrm>
            <a:off x="1013988" y="1404844"/>
            <a:ext cx="10076507" cy="4048312"/>
          </a:xfrm>
        </p:spPr>
        <p:txBody>
          <a:bodyPr/>
          <a:lstStyle/>
          <a:p>
            <a:r>
              <a:rPr lang="en-US" dirty="0"/>
              <a:t>Research indicates that teaching grammar in isolation does not transfer into real communication</a:t>
            </a:r>
          </a:p>
          <a:p>
            <a:endParaRPr lang="en-US" dirty="0"/>
          </a:p>
          <a:p>
            <a:r>
              <a:rPr lang="en-US" dirty="0"/>
              <a:t>Grammar is best taught/practices in communicative contexts</a:t>
            </a:r>
          </a:p>
          <a:p>
            <a:endParaRPr lang="en-US" dirty="0"/>
          </a:p>
          <a:p>
            <a:r>
              <a:rPr lang="en-US" dirty="0"/>
              <a:t>Supportive feedback is more helpful than overt correction</a:t>
            </a:r>
          </a:p>
          <a:p>
            <a:endParaRPr lang="en-US" dirty="0"/>
          </a:p>
          <a:p>
            <a:r>
              <a:rPr lang="en-US" dirty="0"/>
              <a:t>Students may need many opportunities to hear, read, practice a new structure before they internalize it or produce it—months, perhaps years</a:t>
            </a:r>
          </a:p>
          <a:p>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9D5BE15F-4CED-48D8-18AA-38F3B1BA2037}"/>
              </a:ext>
            </a:extLst>
          </p:cNvPr>
          <p:cNvSpPr>
            <a:spLocks noGrp="1"/>
          </p:cNvSpPr>
          <p:nvPr>
            <p:ph type="sldNum" sz="quarter" idx="12"/>
          </p:nvPr>
        </p:nvSpPr>
        <p:spPr/>
        <p:txBody>
          <a:bodyPr/>
          <a:lstStyle/>
          <a:p>
            <a:fld id="{BAE26A2A-DE5F-EA41-900F-AB5C4F1D9848}" type="slidenum">
              <a:rPr lang="en-US" smtClean="0"/>
              <a:t>18</a:t>
            </a:fld>
            <a:endParaRPr lang="en-US"/>
          </a:p>
        </p:txBody>
      </p:sp>
    </p:spTree>
    <p:extLst>
      <p:ext uri="{BB962C8B-B14F-4D97-AF65-F5344CB8AC3E}">
        <p14:creationId xmlns:p14="http://schemas.microsoft.com/office/powerpoint/2010/main" val="191317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8B0B-DBD6-44F2-8A38-BA752EF15A5D}"/>
              </a:ext>
            </a:extLst>
          </p:cNvPr>
          <p:cNvSpPr>
            <a:spLocks noGrp="1"/>
          </p:cNvSpPr>
          <p:nvPr>
            <p:ph type="title"/>
          </p:nvPr>
        </p:nvSpPr>
        <p:spPr>
          <a:xfrm>
            <a:off x="1195057" y="356761"/>
            <a:ext cx="9660048" cy="1165587"/>
          </a:xfrm>
        </p:spPr>
        <p:txBody>
          <a:bodyPr/>
          <a:lstStyle/>
          <a:p>
            <a:pPr algn="ctr"/>
            <a:r>
              <a:rPr lang="en-US" dirty="0"/>
              <a:t>Do you know all the punctuations marks?</a:t>
            </a:r>
          </a:p>
        </p:txBody>
      </p:sp>
      <p:sp>
        <p:nvSpPr>
          <p:cNvPr id="3" name="Slide Number Placeholder 2">
            <a:extLst>
              <a:ext uri="{FF2B5EF4-FFF2-40B4-BE49-F238E27FC236}">
                <a16:creationId xmlns:a16="http://schemas.microsoft.com/office/drawing/2014/main" id="{85032B3D-805A-401B-B541-935049F63D30}"/>
              </a:ext>
            </a:extLst>
          </p:cNvPr>
          <p:cNvSpPr>
            <a:spLocks noGrp="1"/>
          </p:cNvSpPr>
          <p:nvPr>
            <p:ph type="sldNum" sz="quarter" idx="12"/>
          </p:nvPr>
        </p:nvSpPr>
        <p:spPr/>
        <p:txBody>
          <a:bodyPr/>
          <a:lstStyle/>
          <a:p>
            <a:fld id="{BAE26A2A-DE5F-EA41-900F-AB5C4F1D9848}" type="slidenum">
              <a:rPr lang="en-US" smtClean="0"/>
              <a:t>19</a:t>
            </a:fld>
            <a:endParaRPr lang="en-US"/>
          </a:p>
        </p:txBody>
      </p:sp>
      <p:pic>
        <p:nvPicPr>
          <p:cNvPr id="6" name="Picture 5" descr="A screenshot of a cell phone&#10;&#10;Description automatically generated">
            <a:extLst>
              <a:ext uri="{FF2B5EF4-FFF2-40B4-BE49-F238E27FC236}">
                <a16:creationId xmlns:a16="http://schemas.microsoft.com/office/drawing/2014/main" id="{096EDB5F-1DA1-468F-94A2-0587503A1110}"/>
              </a:ext>
            </a:extLst>
          </p:cNvPr>
          <p:cNvPicPr>
            <a:picLocks noChangeAspect="1"/>
          </p:cNvPicPr>
          <p:nvPr/>
        </p:nvPicPr>
        <p:blipFill>
          <a:blip r:embed="rId3"/>
          <a:stretch>
            <a:fillRect/>
          </a:stretch>
        </p:blipFill>
        <p:spPr>
          <a:xfrm>
            <a:off x="3685055" y="1029470"/>
            <a:ext cx="5047603" cy="5471771"/>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174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a:xfrm>
            <a:off x="401444" y="475616"/>
            <a:ext cx="6699564" cy="1300514"/>
          </a:xfrm>
        </p:spPr>
        <p:txBody>
          <a:bodyPr>
            <a:normAutofit fontScale="90000"/>
          </a:bodyPr>
          <a:lstStyle/>
          <a:p>
            <a:r>
              <a:rPr lang="en-US" dirty="0"/>
              <a:t>In this session, we will focus on Instructional Resources for the RLA test as we…</a:t>
            </a:r>
          </a:p>
        </p:txBody>
      </p:sp>
      <p:sp>
        <p:nvSpPr>
          <p:cNvPr id="9" name="Content Placeholder 8">
            <a:extLst>
              <a:ext uri="{FF2B5EF4-FFF2-40B4-BE49-F238E27FC236}">
                <a16:creationId xmlns:a16="http://schemas.microsoft.com/office/drawing/2014/main" id="{7EDB3C08-581E-CB4A-9812-322D09A22E04}"/>
              </a:ext>
            </a:extLst>
          </p:cNvPr>
          <p:cNvSpPr>
            <a:spLocks noGrp="1"/>
          </p:cNvSpPr>
          <p:nvPr>
            <p:ph idx="1"/>
          </p:nvPr>
        </p:nvSpPr>
        <p:spPr>
          <a:xfrm>
            <a:off x="600620" y="1917612"/>
            <a:ext cx="5809233" cy="4048312"/>
          </a:xfrm>
        </p:spPr>
        <p:txBody>
          <a:bodyPr/>
          <a:lstStyle/>
          <a:p>
            <a:r>
              <a:rPr lang="en-US" dirty="0">
                <a:solidFill>
                  <a:srgbClr val="222222"/>
                </a:solidFill>
                <a:latin typeface="Arial Nova" panose="020B0504020202020204" pitchFamily="34" charset="0"/>
                <a:ea typeface="Times New Roman" panose="02020603050405020304" pitchFamily="18" charset="0"/>
                <a:cs typeface="Calibri" panose="020F0502020204030204" pitchFamily="34" charset="0"/>
              </a:rPr>
              <a:t>identify the three areas assessed in the RLA test</a:t>
            </a:r>
          </a:p>
          <a:p>
            <a:endParaRPr lang="en-US" dirty="0">
              <a:solidFill>
                <a:srgbClr val="222222"/>
              </a:solidFill>
              <a:latin typeface="Arial Nova" panose="020B0504020202020204" pitchFamily="34" charset="0"/>
              <a:ea typeface="Times New Roman" panose="02020603050405020304" pitchFamily="18" charset="0"/>
              <a:cs typeface="Calibri" panose="020F0502020204030204" pitchFamily="34" charset="0"/>
            </a:endParaRPr>
          </a:p>
          <a:p>
            <a:r>
              <a:rPr lang="en-US" dirty="0">
                <a:solidFill>
                  <a:srgbClr val="222222"/>
                </a:solidFill>
                <a:latin typeface="Arial Nova" panose="020B0504020202020204" pitchFamily="34" charset="0"/>
                <a:ea typeface="Times New Roman" panose="02020603050405020304" pitchFamily="18" charset="0"/>
                <a:cs typeface="Calibri" panose="020F0502020204030204" pitchFamily="34" charset="0"/>
              </a:rPr>
              <a:t>have a “high level” review of challenges students exhibit on the RLA test</a:t>
            </a:r>
          </a:p>
          <a:p>
            <a:endParaRPr lang="en-US" dirty="0">
              <a:solidFill>
                <a:srgbClr val="222222"/>
              </a:solidFill>
              <a:latin typeface="Arial Nova" panose="020B0504020202020204" pitchFamily="34" charset="0"/>
              <a:ea typeface="Times New Roman" panose="02020603050405020304" pitchFamily="18" charset="0"/>
              <a:cs typeface="Calibri" panose="020F0502020204030204" pitchFamily="34" charset="0"/>
            </a:endParaRPr>
          </a:p>
          <a:p>
            <a:r>
              <a:rPr lang="en-US" dirty="0">
                <a:solidFill>
                  <a:srgbClr val="222222"/>
                </a:solidFill>
                <a:latin typeface="Arial Nova" panose="020B0504020202020204" pitchFamily="34" charset="0"/>
                <a:ea typeface="Times New Roman" panose="02020603050405020304" pitchFamily="18" charset="0"/>
                <a:cs typeface="Calibri" panose="020F0502020204030204" pitchFamily="34" charset="0"/>
              </a:rPr>
              <a:t>share resources to address each of the three areas assessed</a:t>
            </a:r>
          </a:p>
          <a:p>
            <a:endParaRPr lang="en-US" dirty="0">
              <a:solidFill>
                <a:srgbClr val="222222"/>
              </a:solidFill>
              <a:latin typeface="Arial Nova" panose="020B0504020202020204" pitchFamily="34" charset="0"/>
              <a:ea typeface="Times New Roman" panose="02020603050405020304" pitchFamily="18" charset="0"/>
              <a:cs typeface="Calibri" panose="020F0502020204030204" pitchFamily="34" charset="0"/>
            </a:endParaRPr>
          </a:p>
          <a:p>
            <a:r>
              <a:rPr lang="en-US" dirty="0">
                <a:solidFill>
                  <a:srgbClr val="222222"/>
                </a:solidFill>
                <a:latin typeface="Arial Nova" panose="020B0504020202020204" pitchFamily="34" charset="0"/>
                <a:ea typeface="Times New Roman" panose="02020603050405020304" pitchFamily="18" charset="0"/>
                <a:cs typeface="Calibri" panose="020F0502020204030204" pitchFamily="34" charset="0"/>
              </a:rPr>
              <a:t>answer your questions</a:t>
            </a:r>
          </a:p>
          <a:p>
            <a:endParaRPr lang="en-US" dirty="0">
              <a:solidFill>
                <a:srgbClr val="222222"/>
              </a:solidFill>
              <a:latin typeface="Arial Nova" panose="020B0504020202020204" pitchFamily="34" charset="0"/>
              <a:ea typeface="Times New Roman" panose="02020603050405020304" pitchFamily="18" charset="0"/>
              <a:cs typeface="Calibri" panose="020F0502020204030204" pitchFamily="34" charset="0"/>
            </a:endParaRPr>
          </a:p>
          <a:p>
            <a:endParaRPr lang="en-US" dirty="0">
              <a:solidFill>
                <a:srgbClr val="222222"/>
              </a:solidFill>
              <a:latin typeface="Arial Nova" panose="020B0504020202020204" pitchFamily="34" charset="0"/>
              <a:ea typeface="Times New Roman" panose="02020603050405020304" pitchFamily="18"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2</a:t>
            </a:fld>
            <a:endParaRPr lang="en-US" dirty="0"/>
          </a:p>
        </p:txBody>
      </p:sp>
      <p:pic>
        <p:nvPicPr>
          <p:cNvPr id="2" name="Picture 1">
            <a:extLst>
              <a:ext uri="{FF2B5EF4-FFF2-40B4-BE49-F238E27FC236}">
                <a16:creationId xmlns:a16="http://schemas.microsoft.com/office/drawing/2014/main" id="{A2F3D5A0-BE9C-4B9E-1E88-DD43B00AFCAA}"/>
              </a:ext>
            </a:extLst>
          </p:cNvPr>
          <p:cNvPicPr>
            <a:picLocks noChangeAspect="1"/>
          </p:cNvPicPr>
          <p:nvPr/>
        </p:nvPicPr>
        <p:blipFill>
          <a:blip r:embed="rId2"/>
          <a:stretch>
            <a:fillRect/>
          </a:stretch>
        </p:blipFill>
        <p:spPr>
          <a:xfrm>
            <a:off x="7595858" y="426120"/>
            <a:ext cx="3887100" cy="5447817"/>
          </a:xfrm>
          <a:prstGeom prst="rect">
            <a:avLst/>
          </a:prstGeom>
        </p:spPr>
      </p:pic>
    </p:spTree>
    <p:extLst>
      <p:ext uri="{BB962C8B-B14F-4D97-AF65-F5344CB8AC3E}">
        <p14:creationId xmlns:p14="http://schemas.microsoft.com/office/powerpoint/2010/main" val="727240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525111"/>
            <a:ext cx="11351941" cy="1165587"/>
          </a:xfrm>
        </p:spPr>
        <p:txBody>
          <a:bodyPr anchor="t">
            <a:normAutofit/>
          </a:bodyPr>
          <a:lstStyle/>
          <a:p>
            <a:r>
              <a:rPr lang="en-US"/>
              <a:t>Building Vocabulary</a:t>
            </a:r>
          </a:p>
        </p:txBody>
      </p:sp>
      <p:sp>
        <p:nvSpPr>
          <p:cNvPr id="3" name="Content Placeholder 2"/>
          <p:cNvSpPr>
            <a:spLocks noGrp="1"/>
          </p:cNvSpPr>
          <p:nvPr>
            <p:ph sz="half" idx="1"/>
          </p:nvPr>
        </p:nvSpPr>
        <p:spPr>
          <a:xfrm>
            <a:off x="609600" y="1529501"/>
            <a:ext cx="5384800" cy="4596663"/>
          </a:xfrm>
        </p:spPr>
        <p:txBody>
          <a:bodyPr>
            <a:normAutofit/>
          </a:bodyPr>
          <a:lstStyle/>
          <a:p>
            <a:pPr marL="0" indent="0">
              <a:buNone/>
            </a:pPr>
            <a:r>
              <a:rPr lang="en-US" sz="2600"/>
              <a:t>Vocabulary falls into four categories:</a:t>
            </a:r>
          </a:p>
          <a:p>
            <a:pPr marL="463326" indent="-463326">
              <a:buFont typeface="+mj-lt"/>
              <a:buAutoNum type="arabicPeriod"/>
            </a:pPr>
            <a:r>
              <a:rPr lang="en-US" sz="2600"/>
              <a:t>Listening: the words we understand when we hear them.</a:t>
            </a:r>
          </a:p>
          <a:p>
            <a:pPr marL="463326" indent="-463326">
              <a:buFont typeface="+mj-lt"/>
              <a:buAutoNum type="arabicPeriod"/>
            </a:pPr>
            <a:r>
              <a:rPr lang="en-US" sz="2600"/>
              <a:t>Speaking: the words we use when talking.</a:t>
            </a:r>
          </a:p>
          <a:p>
            <a:pPr marL="463326" indent="-463326">
              <a:buFont typeface="+mj-lt"/>
              <a:buAutoNum type="arabicPeriod"/>
            </a:pPr>
            <a:r>
              <a:rPr lang="en-US" sz="2600"/>
              <a:t>Reading: the words we understand when we read</a:t>
            </a:r>
          </a:p>
          <a:p>
            <a:pPr marL="463326" indent="-463326">
              <a:buFont typeface="+mj-lt"/>
              <a:buAutoNum type="arabicPeriod"/>
            </a:pPr>
            <a:r>
              <a:rPr lang="en-US" sz="2600"/>
              <a:t>Writing: the words we use when writing</a:t>
            </a:r>
          </a:p>
          <a:p>
            <a:pPr marL="0" indent="0">
              <a:buNone/>
            </a:pPr>
            <a:endParaRPr lang="en-US" sz="2600"/>
          </a:p>
        </p:txBody>
      </p:sp>
      <p:pic>
        <p:nvPicPr>
          <p:cNvPr id="4" name="Picture 3">
            <a:extLst>
              <a:ext uri="{FF2B5EF4-FFF2-40B4-BE49-F238E27FC236}">
                <a16:creationId xmlns:a16="http://schemas.microsoft.com/office/drawing/2014/main" id="{1D4CD26F-1454-4EFD-8A14-581D823B3D6F}"/>
              </a:ext>
            </a:extLst>
          </p:cNvPr>
          <p:cNvPicPr>
            <a:picLocks noChangeAspect="1"/>
          </p:cNvPicPr>
          <p:nvPr/>
        </p:nvPicPr>
        <p:blipFill>
          <a:blip r:embed="rId3"/>
          <a:srcRect l="24787" r="4631" b="-2"/>
          <a:stretch>
            <a:fillRect/>
          </a:stretch>
        </p:blipFill>
        <p:spPr>
          <a:xfrm>
            <a:off x="6405756" y="687529"/>
            <a:ext cx="5384800" cy="4596663"/>
          </a:xfrm>
          <a:prstGeom prst="rect">
            <a:avLst/>
          </a:prstGeom>
          <a:noFill/>
        </p:spPr>
      </p:pic>
      <p:sp>
        <p:nvSpPr>
          <p:cNvPr id="9" name="Slide Number Placeholder 4">
            <a:extLst>
              <a:ext uri="{FF2B5EF4-FFF2-40B4-BE49-F238E27FC236}">
                <a16:creationId xmlns:a16="http://schemas.microsoft.com/office/drawing/2014/main" id="{85884A04-671E-8515-0FAD-A6E868CF473B}"/>
              </a:ext>
            </a:extLst>
          </p:cNvPr>
          <p:cNvSpPr>
            <a:spLocks noGrp="1"/>
          </p:cNvSpPr>
          <p:nvPr>
            <p:ph type="sldNum" sz="quarter" idx="10"/>
          </p:nvPr>
        </p:nvSpPr>
        <p:spPr>
          <a:xfrm>
            <a:off x="401443" y="6446837"/>
            <a:ext cx="2743200" cy="218070"/>
          </a:xfrm>
        </p:spPr>
        <p:txBody>
          <a:bodyPr/>
          <a:lstStyle/>
          <a:p>
            <a:pPr>
              <a:spcAft>
                <a:spcPts val="600"/>
              </a:spcAft>
              <a:defRPr/>
            </a:pPr>
            <a:fld id="{55E78498-D0FE-499B-81A6-B94330B49442}" type="slidenum">
              <a:rPr lang="en-US" altLang="en-US"/>
              <a:pPr>
                <a:spcAft>
                  <a:spcPts val="600"/>
                </a:spcAft>
                <a:defRPr/>
              </a:pPr>
              <a:t>20</a:t>
            </a:fld>
            <a:endParaRPr lang="en-US" altLang="en-US"/>
          </a:p>
        </p:txBody>
      </p:sp>
    </p:spTree>
    <p:extLst>
      <p:ext uri="{BB962C8B-B14F-4D97-AF65-F5344CB8AC3E}">
        <p14:creationId xmlns:p14="http://schemas.microsoft.com/office/powerpoint/2010/main" val="2368136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Resource for the Classroom</a:t>
            </a:r>
            <a:endParaRPr lang="en-US" dirty="0"/>
          </a:p>
        </p:txBody>
      </p:sp>
      <p:sp>
        <p:nvSpPr>
          <p:cNvPr id="5" name="TextBox 4"/>
          <p:cNvSpPr txBox="1"/>
          <p:nvPr/>
        </p:nvSpPr>
        <p:spPr>
          <a:xfrm>
            <a:off x="6400800" y="1107901"/>
            <a:ext cx="3810000" cy="4339650"/>
          </a:xfrm>
          <a:prstGeom prst="rect">
            <a:avLst/>
          </a:prstGeom>
          <a:noFill/>
        </p:spPr>
        <p:txBody>
          <a:bodyPr wrap="square" rtlCol="0">
            <a:spAutoFit/>
          </a:bodyPr>
          <a:lstStyle/>
          <a:p>
            <a:r>
              <a:rPr lang="en-GB" dirty="0"/>
              <a:t>Sample Word Family - interpret</a:t>
            </a:r>
            <a:endParaRPr lang="en-US" dirty="0"/>
          </a:p>
          <a:p>
            <a:endParaRPr lang="en-GB" sz="1200" i="1" dirty="0"/>
          </a:p>
          <a:p>
            <a:r>
              <a:rPr lang="en-GB" sz="1400" i="1" dirty="0"/>
              <a:t>interpretation</a:t>
            </a:r>
            <a:endParaRPr lang="en-US" sz="1400" dirty="0"/>
          </a:p>
          <a:p>
            <a:r>
              <a:rPr lang="en-GB" sz="1200" dirty="0"/>
              <a:t>interpretations  </a:t>
            </a:r>
            <a:endParaRPr lang="en-US" sz="1200" dirty="0"/>
          </a:p>
          <a:p>
            <a:r>
              <a:rPr lang="en-GB" sz="1200" dirty="0"/>
              <a:t>interpretative </a:t>
            </a:r>
            <a:endParaRPr lang="en-US" sz="1200" dirty="0"/>
          </a:p>
          <a:p>
            <a:r>
              <a:rPr lang="en-GB" sz="1200" dirty="0"/>
              <a:t>interpreted</a:t>
            </a:r>
            <a:endParaRPr lang="en-US" sz="1200" dirty="0"/>
          </a:p>
          <a:p>
            <a:r>
              <a:rPr lang="en-GB" sz="1200" dirty="0"/>
              <a:t>interpreting </a:t>
            </a:r>
            <a:endParaRPr lang="en-US" sz="1200" dirty="0"/>
          </a:p>
          <a:p>
            <a:r>
              <a:rPr lang="en-GB" sz="1200" dirty="0"/>
              <a:t>interpretive</a:t>
            </a:r>
            <a:endParaRPr lang="en-US" sz="1200" dirty="0"/>
          </a:p>
          <a:p>
            <a:r>
              <a:rPr lang="en-GB" sz="1200" dirty="0"/>
              <a:t>interprets</a:t>
            </a:r>
            <a:endParaRPr lang="en-US" sz="1200" dirty="0"/>
          </a:p>
          <a:p>
            <a:r>
              <a:rPr lang="en-GB" sz="1200" dirty="0"/>
              <a:t>misinterpret</a:t>
            </a:r>
            <a:endParaRPr lang="en-US" sz="1200" dirty="0"/>
          </a:p>
          <a:p>
            <a:r>
              <a:rPr lang="en-GB" sz="1200" dirty="0"/>
              <a:t>misinterpretation</a:t>
            </a:r>
            <a:endParaRPr lang="en-US" sz="1200" dirty="0"/>
          </a:p>
          <a:p>
            <a:r>
              <a:rPr lang="en-GB" sz="1200" dirty="0"/>
              <a:t>misinterpretations</a:t>
            </a:r>
            <a:endParaRPr lang="en-US" sz="1200" dirty="0"/>
          </a:p>
          <a:p>
            <a:r>
              <a:rPr lang="en-GB" sz="1200" dirty="0"/>
              <a:t>misinterpreted</a:t>
            </a:r>
            <a:endParaRPr lang="en-US" sz="1200" dirty="0"/>
          </a:p>
          <a:p>
            <a:r>
              <a:rPr lang="en-GB" sz="1200" dirty="0"/>
              <a:t>misinterpreting</a:t>
            </a:r>
            <a:endParaRPr lang="en-US" sz="1200" dirty="0"/>
          </a:p>
          <a:p>
            <a:r>
              <a:rPr lang="en-GB" sz="1200" dirty="0"/>
              <a:t>misinterprets</a:t>
            </a:r>
            <a:endParaRPr lang="en-US" sz="1200" dirty="0"/>
          </a:p>
          <a:p>
            <a:r>
              <a:rPr lang="en-GB" sz="1200" dirty="0"/>
              <a:t>reinterpret</a:t>
            </a:r>
            <a:endParaRPr lang="en-US" sz="1200" dirty="0"/>
          </a:p>
          <a:p>
            <a:r>
              <a:rPr lang="en-GB" sz="1200" dirty="0"/>
              <a:t>reinterpreted</a:t>
            </a:r>
            <a:endParaRPr lang="en-US" sz="1200" dirty="0"/>
          </a:p>
          <a:p>
            <a:r>
              <a:rPr lang="en-GB" sz="1200" dirty="0"/>
              <a:t>reinterprets</a:t>
            </a:r>
            <a:endParaRPr lang="en-US" sz="1200" dirty="0"/>
          </a:p>
          <a:p>
            <a:r>
              <a:rPr lang="en-GB" sz="1200" dirty="0"/>
              <a:t>reinterpreting</a:t>
            </a:r>
            <a:endParaRPr lang="en-US" sz="1200" dirty="0"/>
          </a:p>
          <a:p>
            <a:r>
              <a:rPr lang="en-GB" sz="1200" dirty="0"/>
              <a:t>reinterpretation</a:t>
            </a:r>
            <a:endParaRPr lang="en-US" sz="1200" dirty="0"/>
          </a:p>
          <a:p>
            <a:r>
              <a:rPr lang="en-GB" sz="1200" dirty="0"/>
              <a:t>reinterpretations</a:t>
            </a:r>
            <a:endParaRPr lang="en-US" sz="1200" dirty="0"/>
          </a:p>
          <a:p>
            <a:endParaRPr lang="en-US" dirty="0"/>
          </a:p>
        </p:txBody>
      </p:sp>
      <p:sp>
        <p:nvSpPr>
          <p:cNvPr id="6" name="Arrow: Right 5"/>
          <p:cNvSpPr/>
          <p:nvPr/>
        </p:nvSpPr>
        <p:spPr>
          <a:xfrm rot="10800000">
            <a:off x="7611140" y="1717000"/>
            <a:ext cx="457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50341" y="1687152"/>
            <a:ext cx="1447800" cy="461665"/>
          </a:xfrm>
          <a:prstGeom prst="rect">
            <a:avLst/>
          </a:prstGeom>
          <a:solidFill>
            <a:schemeClr val="accent1"/>
          </a:solidFill>
        </p:spPr>
        <p:txBody>
          <a:bodyPr wrap="square" rtlCol="0">
            <a:spAutoFit/>
          </a:bodyPr>
          <a:lstStyle/>
          <a:p>
            <a:r>
              <a:rPr lang="en-US" sz="1200" i="1" dirty="0">
                <a:solidFill>
                  <a:schemeClr val="bg1"/>
                </a:solidFill>
              </a:rPr>
              <a:t>Most common form of the word family</a:t>
            </a:r>
          </a:p>
        </p:txBody>
      </p:sp>
      <p:pic>
        <p:nvPicPr>
          <p:cNvPr id="8" name="Picture 7" descr="A screenshot of a cell phone&#10;&#10;Description automatically generated">
            <a:extLst>
              <a:ext uri="{FF2B5EF4-FFF2-40B4-BE49-F238E27FC236}">
                <a16:creationId xmlns:a16="http://schemas.microsoft.com/office/drawing/2014/main" id="{3C4B63C3-BAA0-43A5-8DCF-733F4745D446}"/>
              </a:ext>
            </a:extLst>
          </p:cNvPr>
          <p:cNvPicPr>
            <a:picLocks noChangeAspect="1"/>
          </p:cNvPicPr>
          <p:nvPr/>
        </p:nvPicPr>
        <p:blipFill>
          <a:blip r:embed="rId3"/>
          <a:stretch>
            <a:fillRect/>
          </a:stretch>
        </p:blipFill>
        <p:spPr>
          <a:xfrm>
            <a:off x="2176902" y="1107902"/>
            <a:ext cx="3576198" cy="5387519"/>
          </a:xfrm>
          <a:prstGeom prst="rect">
            <a:avLst/>
          </a:prstGeom>
          <a:ln w="38100">
            <a:solidFill>
              <a:schemeClr val="tx1"/>
            </a:solidFill>
          </a:ln>
          <a:effectLst>
            <a:outerShdw blurRad="50800" dist="38100" dir="5400000" algn="t" rotWithShape="0">
              <a:prstClr val="black">
                <a:alpha val="40000"/>
              </a:prstClr>
            </a:outerShdw>
          </a:effectLst>
        </p:spPr>
      </p:pic>
      <p:sp>
        <p:nvSpPr>
          <p:cNvPr id="3" name="Rectangle 2">
            <a:extLst>
              <a:ext uri="{FF2B5EF4-FFF2-40B4-BE49-F238E27FC236}">
                <a16:creationId xmlns:a16="http://schemas.microsoft.com/office/drawing/2014/main" id="{13C85925-A85F-4836-B55A-B29505AD05D0}"/>
              </a:ext>
            </a:extLst>
          </p:cNvPr>
          <p:cNvSpPr/>
          <p:nvPr/>
        </p:nvSpPr>
        <p:spPr>
          <a:xfrm>
            <a:off x="5904853" y="5288434"/>
            <a:ext cx="4572000" cy="738664"/>
          </a:xfrm>
          <a:prstGeom prst="rect">
            <a:avLst/>
          </a:prstGeom>
        </p:spPr>
        <p:txBody>
          <a:bodyPr>
            <a:spAutoFit/>
          </a:bodyPr>
          <a:lstStyle/>
          <a:p>
            <a:r>
              <a:rPr lang="en-US" sz="1400" dirty="0">
                <a:hlinkClick r:id="rId4"/>
              </a:rPr>
              <a:t>https://www.academia.edu/6556194/An_Introduction_to_the_Academic_Word_List_What_is_the_Academic_Word_List?auto=download</a:t>
            </a:r>
            <a:r>
              <a:rPr lang="en-US" sz="1400" dirty="0"/>
              <a:t> </a:t>
            </a:r>
          </a:p>
        </p:txBody>
      </p:sp>
    </p:spTree>
    <p:extLst>
      <p:ext uri="{BB962C8B-B14F-4D97-AF65-F5344CB8AC3E}">
        <p14:creationId xmlns:p14="http://schemas.microsoft.com/office/powerpoint/2010/main" val="247729032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9EA1-0984-33C6-A933-039B363CAFC0}"/>
              </a:ext>
            </a:extLst>
          </p:cNvPr>
          <p:cNvSpPr>
            <a:spLocks noGrp="1"/>
          </p:cNvSpPr>
          <p:nvPr>
            <p:ph type="title"/>
          </p:nvPr>
        </p:nvSpPr>
        <p:spPr/>
        <p:txBody>
          <a:bodyPr/>
          <a:lstStyle/>
          <a:p>
            <a:r>
              <a:rPr lang="en-US" dirty="0"/>
              <a:t>       Quizlet		</a:t>
            </a:r>
            <a:r>
              <a:rPr lang="en-US" dirty="0">
                <a:hlinkClick r:id="rId2"/>
              </a:rPr>
              <a:t>http://quizlet.com</a:t>
            </a:r>
            <a:r>
              <a:rPr lang="en-US" dirty="0"/>
              <a:t>  </a:t>
            </a:r>
          </a:p>
        </p:txBody>
      </p:sp>
      <p:pic>
        <p:nvPicPr>
          <p:cNvPr id="6" name="Content Placeholder 5">
            <a:extLst>
              <a:ext uri="{FF2B5EF4-FFF2-40B4-BE49-F238E27FC236}">
                <a16:creationId xmlns:a16="http://schemas.microsoft.com/office/drawing/2014/main" id="{1CA45E7A-F8EA-14E3-9D63-8BA71C690D23}"/>
              </a:ext>
            </a:extLst>
          </p:cNvPr>
          <p:cNvPicPr>
            <a:picLocks noGrp="1" noChangeAspect="1"/>
          </p:cNvPicPr>
          <p:nvPr>
            <p:ph idx="1"/>
          </p:nvPr>
        </p:nvPicPr>
        <p:blipFill>
          <a:blip r:embed="rId3"/>
          <a:stretch>
            <a:fillRect/>
          </a:stretch>
        </p:blipFill>
        <p:spPr>
          <a:xfrm>
            <a:off x="3144643" y="1337972"/>
            <a:ext cx="4515447" cy="4947072"/>
          </a:xfrm>
        </p:spPr>
      </p:pic>
      <p:sp>
        <p:nvSpPr>
          <p:cNvPr id="4" name="Slide Number Placeholder 3">
            <a:extLst>
              <a:ext uri="{FF2B5EF4-FFF2-40B4-BE49-F238E27FC236}">
                <a16:creationId xmlns:a16="http://schemas.microsoft.com/office/drawing/2014/main" id="{4A771FB9-D4AC-C25B-3D31-8FC4466FE666}"/>
              </a:ext>
            </a:extLst>
          </p:cNvPr>
          <p:cNvSpPr>
            <a:spLocks noGrp="1"/>
          </p:cNvSpPr>
          <p:nvPr>
            <p:ph type="sldNum" sz="quarter" idx="12"/>
          </p:nvPr>
        </p:nvSpPr>
        <p:spPr/>
        <p:txBody>
          <a:bodyPr/>
          <a:lstStyle/>
          <a:p>
            <a:fld id="{BAE26A2A-DE5F-EA41-900F-AB5C4F1D9848}" type="slidenum">
              <a:rPr lang="en-US" smtClean="0"/>
              <a:t>22</a:t>
            </a:fld>
            <a:endParaRPr lang="en-US"/>
          </a:p>
        </p:txBody>
      </p:sp>
      <p:sp>
        <p:nvSpPr>
          <p:cNvPr id="7" name="Rectangle: Rounded Corners 6">
            <a:extLst>
              <a:ext uri="{FF2B5EF4-FFF2-40B4-BE49-F238E27FC236}">
                <a16:creationId xmlns:a16="http://schemas.microsoft.com/office/drawing/2014/main" id="{6C4BDA60-B1D3-035C-F22D-7C24A7BFA7EC}"/>
              </a:ext>
            </a:extLst>
          </p:cNvPr>
          <p:cNvSpPr/>
          <p:nvPr/>
        </p:nvSpPr>
        <p:spPr>
          <a:xfrm>
            <a:off x="3144643" y="3548958"/>
            <a:ext cx="848794" cy="488887"/>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04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D865-E365-CFE5-3A06-5E66871CFB54}"/>
              </a:ext>
            </a:extLst>
          </p:cNvPr>
          <p:cNvSpPr>
            <a:spLocks noGrp="1"/>
          </p:cNvSpPr>
          <p:nvPr>
            <p:ph type="title"/>
          </p:nvPr>
        </p:nvSpPr>
        <p:spPr/>
        <p:txBody>
          <a:bodyPr/>
          <a:lstStyle/>
          <a:p>
            <a:r>
              <a:rPr lang="en-US" dirty="0"/>
              <a:t>Run-Ons and Comma Splices</a:t>
            </a:r>
            <a:br>
              <a:rPr lang="en-US" dirty="0"/>
            </a:br>
            <a:r>
              <a:rPr lang="en-US" dirty="0">
                <a:hlinkClick r:id="rId2"/>
              </a:rPr>
              <a:t>https://www.youtube.com/watch?v=Fh45mhVsZrU</a:t>
            </a:r>
            <a:r>
              <a:rPr lang="en-US" dirty="0"/>
              <a:t> </a:t>
            </a:r>
          </a:p>
        </p:txBody>
      </p:sp>
      <p:pic>
        <p:nvPicPr>
          <p:cNvPr id="6" name="Content Placeholder 5">
            <a:extLst>
              <a:ext uri="{FF2B5EF4-FFF2-40B4-BE49-F238E27FC236}">
                <a16:creationId xmlns:a16="http://schemas.microsoft.com/office/drawing/2014/main" id="{9BF88F3F-216F-1280-2C8F-BE11CE018A15}"/>
              </a:ext>
            </a:extLst>
          </p:cNvPr>
          <p:cNvPicPr>
            <a:picLocks noGrp="1" noChangeAspect="1"/>
          </p:cNvPicPr>
          <p:nvPr>
            <p:ph idx="1"/>
          </p:nvPr>
        </p:nvPicPr>
        <p:blipFill>
          <a:blip r:embed="rId3"/>
          <a:stretch>
            <a:fillRect/>
          </a:stretch>
        </p:blipFill>
        <p:spPr>
          <a:xfrm>
            <a:off x="2439045" y="1825625"/>
            <a:ext cx="7277398" cy="4048125"/>
          </a:xfrm>
        </p:spPr>
      </p:pic>
      <p:sp>
        <p:nvSpPr>
          <p:cNvPr id="4" name="Slide Number Placeholder 3">
            <a:extLst>
              <a:ext uri="{FF2B5EF4-FFF2-40B4-BE49-F238E27FC236}">
                <a16:creationId xmlns:a16="http://schemas.microsoft.com/office/drawing/2014/main" id="{DB1DAE68-91C6-E8AF-810C-EE2AF7A02975}"/>
              </a:ext>
            </a:extLst>
          </p:cNvPr>
          <p:cNvSpPr>
            <a:spLocks noGrp="1"/>
          </p:cNvSpPr>
          <p:nvPr>
            <p:ph type="sldNum" sz="quarter" idx="12"/>
          </p:nvPr>
        </p:nvSpPr>
        <p:spPr/>
        <p:txBody>
          <a:bodyPr/>
          <a:lstStyle/>
          <a:p>
            <a:fld id="{BAE26A2A-DE5F-EA41-900F-AB5C4F1D9848}" type="slidenum">
              <a:rPr lang="en-US" smtClean="0"/>
              <a:t>23</a:t>
            </a:fld>
            <a:endParaRPr lang="en-US"/>
          </a:p>
        </p:txBody>
      </p:sp>
      <p:sp>
        <p:nvSpPr>
          <p:cNvPr id="7" name="TextBox 6">
            <a:extLst>
              <a:ext uri="{FF2B5EF4-FFF2-40B4-BE49-F238E27FC236}">
                <a16:creationId xmlns:a16="http://schemas.microsoft.com/office/drawing/2014/main" id="{0E050B44-2F16-2E34-11BD-31C4583865D1}"/>
              </a:ext>
            </a:extLst>
          </p:cNvPr>
          <p:cNvSpPr txBox="1"/>
          <p:nvPr/>
        </p:nvSpPr>
        <p:spPr>
          <a:xfrm>
            <a:off x="4535785" y="5987745"/>
            <a:ext cx="3367890" cy="461665"/>
          </a:xfrm>
          <a:prstGeom prst="rect">
            <a:avLst/>
          </a:prstGeom>
          <a:noFill/>
        </p:spPr>
        <p:txBody>
          <a:bodyPr wrap="square" rtlCol="0">
            <a:spAutoFit/>
          </a:bodyPr>
          <a:lstStyle/>
          <a:p>
            <a:pPr algn="ctr"/>
            <a:r>
              <a:rPr lang="en-US" sz="2400" dirty="0"/>
              <a:t>Khan Academy</a:t>
            </a:r>
          </a:p>
        </p:txBody>
      </p:sp>
    </p:spTree>
    <p:extLst>
      <p:ext uri="{BB962C8B-B14F-4D97-AF65-F5344CB8AC3E}">
        <p14:creationId xmlns:p14="http://schemas.microsoft.com/office/powerpoint/2010/main" val="103974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69273-FA7F-9692-B982-FBAA5F92342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F783DE-76E3-8F06-A77D-7FE5995F8C31}"/>
              </a:ext>
            </a:extLst>
          </p:cNvPr>
          <p:cNvSpPr>
            <a:spLocks noGrp="1"/>
          </p:cNvSpPr>
          <p:nvPr>
            <p:ph type="title"/>
          </p:nvPr>
        </p:nvSpPr>
        <p:spPr>
          <a:xfrm>
            <a:off x="2372008" y="1948529"/>
            <a:ext cx="6998329" cy="3682726"/>
          </a:xfrm>
        </p:spPr>
        <p:txBody>
          <a:bodyPr>
            <a:normAutofit/>
          </a:bodyPr>
          <a:lstStyle/>
          <a:p>
            <a:pPr algn="ctr"/>
            <a:r>
              <a:rPr lang="en-US" sz="6000" dirty="0"/>
              <a:t>Writing</a:t>
            </a:r>
            <a:br>
              <a:rPr lang="en-US" sz="8000" dirty="0"/>
            </a:br>
            <a:br>
              <a:rPr lang="en-US" sz="8000" dirty="0"/>
            </a:br>
            <a:r>
              <a:rPr lang="en-US" sz="4400" dirty="0"/>
              <a:t>Extended Response</a:t>
            </a:r>
            <a:br>
              <a:rPr lang="en-US" sz="8000" dirty="0"/>
            </a:br>
            <a:endParaRPr lang="en-US" sz="8000" dirty="0"/>
          </a:p>
        </p:txBody>
      </p:sp>
      <p:sp>
        <p:nvSpPr>
          <p:cNvPr id="4" name="Slide Number Placeholder 3">
            <a:extLst>
              <a:ext uri="{FF2B5EF4-FFF2-40B4-BE49-F238E27FC236}">
                <a16:creationId xmlns:a16="http://schemas.microsoft.com/office/drawing/2014/main" id="{673569F8-AEF2-63B9-ABAB-2ED84633D43F}"/>
              </a:ext>
            </a:extLst>
          </p:cNvPr>
          <p:cNvSpPr>
            <a:spLocks noGrp="1"/>
          </p:cNvSpPr>
          <p:nvPr>
            <p:ph type="sldNum" sz="quarter" idx="10"/>
          </p:nvPr>
        </p:nvSpPr>
        <p:spPr/>
        <p:txBody>
          <a:bodyPr/>
          <a:lstStyle/>
          <a:p>
            <a:fld id="{BAE26A2A-DE5F-EA41-900F-AB5C4F1D9848}" type="slidenum">
              <a:rPr lang="en-US" smtClean="0"/>
              <a:t>24</a:t>
            </a:fld>
            <a:endParaRPr lang="en-US"/>
          </a:p>
        </p:txBody>
      </p:sp>
      <p:sp>
        <p:nvSpPr>
          <p:cNvPr id="2" name="Minus Sign 1">
            <a:extLst>
              <a:ext uri="{FF2B5EF4-FFF2-40B4-BE49-F238E27FC236}">
                <a16:creationId xmlns:a16="http://schemas.microsoft.com/office/drawing/2014/main" id="{4B45F7DE-C90F-3309-4EF6-6B6185A65992}"/>
              </a:ext>
            </a:extLst>
          </p:cNvPr>
          <p:cNvSpPr/>
          <p:nvPr/>
        </p:nvSpPr>
        <p:spPr>
          <a:xfrm>
            <a:off x="4019739" y="3078178"/>
            <a:ext cx="3929203" cy="914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415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876" y="492846"/>
            <a:ext cx="8928642" cy="797670"/>
          </a:xfrm>
        </p:spPr>
        <p:txBody>
          <a:bodyPr>
            <a:normAutofit/>
          </a:bodyPr>
          <a:lstStyle/>
          <a:p>
            <a:r>
              <a:rPr lang="en-US" dirty="0"/>
              <a:t>Expectations for Constructed Response</a:t>
            </a:r>
          </a:p>
        </p:txBody>
      </p:sp>
      <p:sp>
        <p:nvSpPr>
          <p:cNvPr id="3" name="Content Placeholder 2"/>
          <p:cNvSpPr>
            <a:spLocks noGrp="1"/>
          </p:cNvSpPr>
          <p:nvPr>
            <p:ph idx="1"/>
          </p:nvPr>
        </p:nvSpPr>
        <p:spPr>
          <a:xfrm>
            <a:off x="1981200" y="1573294"/>
            <a:ext cx="8229600" cy="4819213"/>
          </a:xfrm>
        </p:spPr>
        <p:txBody>
          <a:bodyPr>
            <a:normAutofit/>
          </a:bodyPr>
          <a:lstStyle/>
          <a:p>
            <a:pPr marL="0" indent="0">
              <a:buNone/>
            </a:pPr>
            <a:r>
              <a:rPr lang="en-US" b="1" dirty="0"/>
              <a:t>When you write . . . </a:t>
            </a:r>
          </a:p>
          <a:p>
            <a:pPr lvl="0"/>
            <a:r>
              <a:rPr lang="en-US" b="1" dirty="0"/>
              <a:t>determine which position presented </a:t>
            </a:r>
            <a:r>
              <a:rPr lang="en-US" dirty="0"/>
              <a:t>in the passage(s) is </a:t>
            </a:r>
            <a:r>
              <a:rPr lang="en-US" b="1" dirty="0"/>
              <a:t>better supported </a:t>
            </a:r>
            <a:r>
              <a:rPr lang="en-US" dirty="0"/>
              <a:t>by evidence from the passage(s)</a:t>
            </a:r>
          </a:p>
          <a:p>
            <a:pPr lvl="0"/>
            <a:r>
              <a:rPr lang="en-US" b="1" dirty="0"/>
              <a:t>explain why the position you chose is the better-supported one</a:t>
            </a:r>
            <a:endParaRPr lang="en-US" dirty="0"/>
          </a:p>
          <a:p>
            <a:pPr lvl="0"/>
            <a:r>
              <a:rPr lang="en-US" b="1" dirty="0"/>
              <a:t>remember, the better-supported position is not necessarily the position</a:t>
            </a:r>
            <a:r>
              <a:rPr lang="en-US" dirty="0"/>
              <a:t> </a:t>
            </a:r>
            <a:r>
              <a:rPr lang="en-US" b="1" dirty="0"/>
              <a:t>you agree with</a:t>
            </a:r>
            <a:endParaRPr lang="en-US" dirty="0"/>
          </a:p>
          <a:p>
            <a:pPr lvl="0"/>
            <a:r>
              <a:rPr lang="en-US" b="1" dirty="0"/>
              <a:t>defend your assertions with multiple pieces of evidence </a:t>
            </a:r>
            <a:r>
              <a:rPr lang="en-US" dirty="0"/>
              <a:t>from the passage(s)</a:t>
            </a:r>
          </a:p>
          <a:p>
            <a:pPr lvl="0"/>
            <a:r>
              <a:rPr lang="en-US" b="1" dirty="0"/>
              <a:t>build your main points thoroughly</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0787430-367F-844C-868B-A0250E95AAAB}" type="slidenum">
              <a:rPr lang="en-US" smtClean="0"/>
              <a:t>25</a:t>
            </a:fld>
            <a:endParaRPr lang="en-US" dirty="0"/>
          </a:p>
        </p:txBody>
      </p:sp>
    </p:spTree>
    <p:extLst>
      <p:ext uri="{BB962C8B-B14F-4D97-AF65-F5344CB8AC3E}">
        <p14:creationId xmlns:p14="http://schemas.microsoft.com/office/powerpoint/2010/main" val="109277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“Stuff to Teach”</a:t>
            </a:r>
          </a:p>
        </p:txBody>
      </p:sp>
      <p:sp>
        <p:nvSpPr>
          <p:cNvPr id="3" name="Content Placeholder 2"/>
          <p:cNvSpPr>
            <a:spLocks noGrp="1"/>
          </p:cNvSpPr>
          <p:nvPr>
            <p:ph idx="1"/>
          </p:nvPr>
        </p:nvSpPr>
        <p:spPr>
          <a:xfrm>
            <a:off x="329973" y="1467247"/>
            <a:ext cx="11351941" cy="2959897"/>
          </a:xfrm>
        </p:spPr>
        <p:txBody>
          <a:bodyPr>
            <a:normAutofit fontScale="92500" lnSpcReduction="10000"/>
          </a:bodyPr>
          <a:lstStyle/>
          <a:p>
            <a:r>
              <a:rPr lang="en-US" dirty="0"/>
              <a:t>Writing about what is read (Hint: Practice, practice, practice!)</a:t>
            </a:r>
          </a:p>
          <a:p>
            <a:endParaRPr lang="en-US" dirty="0"/>
          </a:p>
          <a:p>
            <a:r>
              <a:rPr lang="en-US" dirty="0"/>
              <a:t>Using a plan (e.g,. a graphic organizer or an outline) for organizing the information from the reading and then writing about it</a:t>
            </a:r>
          </a:p>
          <a:p>
            <a:endParaRPr lang="en-US" dirty="0"/>
          </a:p>
          <a:p>
            <a:r>
              <a:rPr lang="en-US" dirty="0"/>
              <a:t>Bringing good grammar to the writing task</a:t>
            </a:r>
          </a:p>
          <a:p>
            <a:endParaRPr lang="en-US" dirty="0"/>
          </a:p>
          <a:p>
            <a:r>
              <a:rPr lang="en-US" dirty="0"/>
              <a:t>Answering the question that is asked </a:t>
            </a:r>
          </a:p>
        </p:txBody>
      </p:sp>
      <p:sp>
        <p:nvSpPr>
          <p:cNvPr id="4" name="Slide Number Placeholder 3"/>
          <p:cNvSpPr>
            <a:spLocks noGrp="1"/>
          </p:cNvSpPr>
          <p:nvPr>
            <p:ph type="sldNum" sz="quarter" idx="12"/>
          </p:nvPr>
        </p:nvSpPr>
        <p:spPr/>
        <p:txBody>
          <a:bodyPr/>
          <a:lstStyle/>
          <a:p>
            <a:fld id="{A0787430-367F-844C-868B-A0250E95AAAB}" type="slidenum">
              <a:rPr lang="en-US" smtClean="0"/>
              <a:t>26</a:t>
            </a:fld>
            <a:endParaRPr lang="en-US" dirty="0"/>
          </a:p>
        </p:txBody>
      </p:sp>
    </p:spTree>
    <p:extLst>
      <p:ext uri="{BB962C8B-B14F-4D97-AF65-F5344CB8AC3E}">
        <p14:creationId xmlns:p14="http://schemas.microsoft.com/office/powerpoint/2010/main" val="13676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C5F1-3191-4B6F-82B7-1BAE28240046}"/>
              </a:ext>
            </a:extLst>
          </p:cNvPr>
          <p:cNvSpPr>
            <a:spLocks noGrp="1"/>
          </p:cNvSpPr>
          <p:nvPr>
            <p:ph type="title"/>
          </p:nvPr>
        </p:nvSpPr>
        <p:spPr/>
        <p:txBody>
          <a:bodyPr/>
          <a:lstStyle/>
          <a:p>
            <a:r>
              <a:rPr lang="en-US" dirty="0"/>
              <a:t>The Value of the Word </a:t>
            </a:r>
            <a:r>
              <a:rPr lang="en-US" i="1" u="sng" dirty="0"/>
              <a:t>Because</a:t>
            </a:r>
          </a:p>
        </p:txBody>
      </p:sp>
      <p:sp>
        <p:nvSpPr>
          <p:cNvPr id="3" name="Content Placeholder 2">
            <a:extLst>
              <a:ext uri="{FF2B5EF4-FFF2-40B4-BE49-F238E27FC236}">
                <a16:creationId xmlns:a16="http://schemas.microsoft.com/office/drawing/2014/main" id="{96DC193C-D2F0-4ED5-9667-376662634560}"/>
              </a:ext>
            </a:extLst>
          </p:cNvPr>
          <p:cNvSpPr>
            <a:spLocks noGrp="1"/>
          </p:cNvSpPr>
          <p:nvPr>
            <p:ph idx="1"/>
          </p:nvPr>
        </p:nvSpPr>
        <p:spPr>
          <a:xfrm>
            <a:off x="1825082" y="1524068"/>
            <a:ext cx="4270918" cy="4048312"/>
          </a:xfrm>
        </p:spPr>
        <p:txBody>
          <a:bodyPr/>
          <a:lstStyle/>
          <a:p>
            <a:r>
              <a:rPr lang="en-US" dirty="0"/>
              <a:t>People do things </a:t>
            </a:r>
            <a:r>
              <a:rPr lang="en-US" b="1" i="1" dirty="0"/>
              <a:t>because</a:t>
            </a:r>
            <a:r>
              <a:rPr lang="en-US" dirty="0"/>
              <a:t> they provide a benefit or have value.</a:t>
            </a:r>
          </a:p>
          <a:p>
            <a:r>
              <a:rPr lang="en-US" dirty="0"/>
              <a:t>People choose to live somewhere </a:t>
            </a:r>
            <a:r>
              <a:rPr lang="en-US" b="1" i="1" dirty="0"/>
              <a:t>because</a:t>
            </a:r>
            <a:r>
              <a:rPr lang="en-US" dirty="0"/>
              <a:t> of its proximity to schools or work.</a:t>
            </a:r>
          </a:p>
          <a:p>
            <a:r>
              <a:rPr lang="en-US" dirty="0"/>
              <a:t>People drive a certain car </a:t>
            </a:r>
            <a:r>
              <a:rPr lang="en-US" b="1" i="1" dirty="0"/>
              <a:t>because </a:t>
            </a:r>
            <a:r>
              <a:rPr lang="en-US" dirty="0"/>
              <a:t>of its fuel economy, reliability, etc.</a:t>
            </a:r>
          </a:p>
          <a:p>
            <a:pPr marL="0" indent="0">
              <a:buNone/>
            </a:pPr>
            <a:endParaRPr lang="en-US" dirty="0"/>
          </a:p>
        </p:txBody>
      </p:sp>
      <p:sp>
        <p:nvSpPr>
          <p:cNvPr id="4" name="Slide Number Placeholder 3">
            <a:extLst>
              <a:ext uri="{FF2B5EF4-FFF2-40B4-BE49-F238E27FC236}">
                <a16:creationId xmlns:a16="http://schemas.microsoft.com/office/drawing/2014/main" id="{A7BEBF88-D833-4AD8-B736-E2ECB95D544D}"/>
              </a:ext>
            </a:extLst>
          </p:cNvPr>
          <p:cNvSpPr>
            <a:spLocks noGrp="1"/>
          </p:cNvSpPr>
          <p:nvPr>
            <p:ph type="sldNum" sz="quarter" idx="12"/>
          </p:nvPr>
        </p:nvSpPr>
        <p:spPr/>
        <p:txBody>
          <a:bodyPr/>
          <a:lstStyle/>
          <a:p>
            <a:fld id="{BAE26A2A-DE5F-EA41-900F-AB5C4F1D9848}" type="slidenum">
              <a:rPr lang="en-US" smtClean="0"/>
              <a:t>27</a:t>
            </a:fld>
            <a:endParaRPr lang="en-US"/>
          </a:p>
        </p:txBody>
      </p:sp>
      <p:pic>
        <p:nvPicPr>
          <p:cNvPr id="5" name="Picture 4">
            <a:extLst>
              <a:ext uri="{FF2B5EF4-FFF2-40B4-BE49-F238E27FC236}">
                <a16:creationId xmlns:a16="http://schemas.microsoft.com/office/drawing/2014/main" id="{D0CF0A8F-2BBA-4B02-8158-8F269E3D3363}"/>
              </a:ext>
            </a:extLst>
          </p:cNvPr>
          <p:cNvPicPr>
            <a:picLocks noChangeAspect="1"/>
          </p:cNvPicPr>
          <p:nvPr/>
        </p:nvPicPr>
        <p:blipFill>
          <a:blip r:embed="rId2">
            <a:duotone>
              <a:schemeClr val="accent6">
                <a:shade val="45000"/>
                <a:satMod val="135000"/>
              </a:schemeClr>
              <a:prstClr val="white"/>
            </a:duotone>
          </a:blip>
          <a:stretch>
            <a:fillRect/>
          </a:stretch>
        </p:blipFill>
        <p:spPr>
          <a:xfrm rot="20599494">
            <a:off x="5800652" y="1926767"/>
            <a:ext cx="4762500" cy="1428750"/>
          </a:xfrm>
          <a:prstGeom prst="rect">
            <a:avLst/>
          </a:prstGeom>
        </p:spPr>
      </p:pic>
      <p:sp>
        <p:nvSpPr>
          <p:cNvPr id="7" name="TextBox 6">
            <a:extLst>
              <a:ext uri="{FF2B5EF4-FFF2-40B4-BE49-F238E27FC236}">
                <a16:creationId xmlns:a16="http://schemas.microsoft.com/office/drawing/2014/main" id="{E99DC993-DE7B-44E6-86FA-2F753218F86A}"/>
              </a:ext>
            </a:extLst>
          </p:cNvPr>
          <p:cNvSpPr txBox="1"/>
          <p:nvPr/>
        </p:nvSpPr>
        <p:spPr>
          <a:xfrm>
            <a:off x="2691319" y="4980563"/>
            <a:ext cx="6965004" cy="954107"/>
          </a:xfrm>
          <a:prstGeom prst="rect">
            <a:avLst/>
          </a:prstGeom>
          <a:noFill/>
        </p:spPr>
        <p:txBody>
          <a:bodyPr wrap="square" rtlCol="0">
            <a:spAutoFit/>
          </a:bodyPr>
          <a:lstStyle/>
          <a:p>
            <a:pPr algn="ctr"/>
            <a:r>
              <a:rPr lang="en-US" sz="2800" dirty="0"/>
              <a:t>If </a:t>
            </a:r>
            <a:r>
              <a:rPr lang="en-US" sz="2800" b="1" i="1" dirty="0"/>
              <a:t>because </a:t>
            </a:r>
            <a:r>
              <a:rPr lang="en-US" sz="2800" dirty="0"/>
              <a:t>is a power word, shouldn’t students be using it to make their claims stronger?</a:t>
            </a:r>
          </a:p>
        </p:txBody>
      </p:sp>
    </p:spTree>
    <p:extLst>
      <p:ext uri="{BB962C8B-B14F-4D97-AF65-F5344CB8AC3E}">
        <p14:creationId xmlns:p14="http://schemas.microsoft.com/office/powerpoint/2010/main" val="1971056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82F4-DD32-4F3D-8B27-DF38421D18BA}"/>
              </a:ext>
            </a:extLst>
          </p:cNvPr>
          <p:cNvSpPr>
            <a:spLocks noGrp="1"/>
          </p:cNvSpPr>
          <p:nvPr>
            <p:ph type="title"/>
          </p:nvPr>
        </p:nvSpPr>
        <p:spPr/>
        <p:txBody>
          <a:bodyPr>
            <a:normAutofit/>
          </a:bodyPr>
          <a:lstStyle/>
          <a:p>
            <a:r>
              <a:rPr lang="en-US" sz="3200" dirty="0"/>
              <a:t>What else can students use besides </a:t>
            </a:r>
            <a:r>
              <a:rPr lang="en-US" sz="3200" i="1" dirty="0"/>
              <a:t>because?</a:t>
            </a:r>
            <a:endParaRPr lang="en-US" sz="3200" dirty="0"/>
          </a:p>
        </p:txBody>
      </p:sp>
      <p:sp>
        <p:nvSpPr>
          <p:cNvPr id="4" name="Slide Number Placeholder 3">
            <a:extLst>
              <a:ext uri="{FF2B5EF4-FFF2-40B4-BE49-F238E27FC236}">
                <a16:creationId xmlns:a16="http://schemas.microsoft.com/office/drawing/2014/main" id="{5CC257FE-0D32-4910-93F2-9F6894D39D87}"/>
              </a:ext>
            </a:extLst>
          </p:cNvPr>
          <p:cNvSpPr>
            <a:spLocks noGrp="1"/>
          </p:cNvSpPr>
          <p:nvPr>
            <p:ph type="sldNum" sz="quarter" idx="12"/>
          </p:nvPr>
        </p:nvSpPr>
        <p:spPr/>
        <p:txBody>
          <a:bodyPr/>
          <a:lstStyle/>
          <a:p>
            <a:fld id="{BAE26A2A-DE5F-EA41-900F-AB5C4F1D9848}" type="slidenum">
              <a:rPr lang="en-US" smtClean="0"/>
              <a:t>28</a:t>
            </a:fld>
            <a:endParaRPr lang="en-US"/>
          </a:p>
        </p:txBody>
      </p:sp>
      <p:graphicFrame>
        <p:nvGraphicFramePr>
          <p:cNvPr id="7" name="Table 6">
            <a:extLst>
              <a:ext uri="{FF2B5EF4-FFF2-40B4-BE49-F238E27FC236}">
                <a16:creationId xmlns:a16="http://schemas.microsoft.com/office/drawing/2014/main" id="{7CF35CC7-9773-4190-AF16-D0B56C1EFA94}"/>
              </a:ext>
            </a:extLst>
          </p:cNvPr>
          <p:cNvGraphicFramePr>
            <a:graphicFrameLocks noGrp="1"/>
          </p:cNvGraphicFramePr>
          <p:nvPr/>
        </p:nvGraphicFramePr>
        <p:xfrm>
          <a:off x="2160608" y="1598098"/>
          <a:ext cx="7870785" cy="4630509"/>
        </p:xfrm>
        <a:graphic>
          <a:graphicData uri="http://schemas.openxmlformats.org/drawingml/2006/table">
            <a:tbl>
              <a:tblPr firstRow="1" firstCol="1" bandRow="1">
                <a:tableStyleId>{5C22544A-7EE6-4342-B048-85BDC9FD1C3A}</a:tableStyleId>
              </a:tblPr>
              <a:tblGrid>
                <a:gridCol w="2495923">
                  <a:extLst>
                    <a:ext uri="{9D8B030D-6E8A-4147-A177-3AD203B41FA5}">
                      <a16:colId xmlns:a16="http://schemas.microsoft.com/office/drawing/2014/main" val="3202846361"/>
                    </a:ext>
                  </a:extLst>
                </a:gridCol>
                <a:gridCol w="5374862">
                  <a:extLst>
                    <a:ext uri="{9D8B030D-6E8A-4147-A177-3AD203B41FA5}">
                      <a16:colId xmlns:a16="http://schemas.microsoft.com/office/drawing/2014/main" val="410925394"/>
                    </a:ext>
                  </a:extLst>
                </a:gridCol>
              </a:tblGrid>
              <a:tr h="484763">
                <a:tc>
                  <a:txBody>
                    <a:bodyPr/>
                    <a:lstStyle/>
                    <a:p>
                      <a:pPr marL="0" marR="0">
                        <a:lnSpc>
                          <a:spcPct val="107000"/>
                        </a:lnSpc>
                        <a:spcBef>
                          <a:spcPts val="0"/>
                        </a:spcBef>
                        <a:spcAft>
                          <a:spcPts val="0"/>
                        </a:spcAft>
                      </a:pPr>
                      <a:r>
                        <a:rPr lang="en-US" sz="1800" dirty="0">
                          <a:effectLst/>
                        </a:rPr>
                        <a:t>Synonym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Meaning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957002"/>
                  </a:ext>
                </a:extLst>
              </a:tr>
              <a:tr h="484763">
                <a:tc>
                  <a:txBody>
                    <a:bodyPr/>
                    <a:lstStyle/>
                    <a:p>
                      <a:pPr marL="0" marR="0">
                        <a:lnSpc>
                          <a:spcPct val="107000"/>
                        </a:lnSpc>
                        <a:spcBef>
                          <a:spcPts val="0"/>
                        </a:spcBef>
                        <a:spcAft>
                          <a:spcPts val="0"/>
                        </a:spcAft>
                      </a:pPr>
                      <a:r>
                        <a:rPr lang="en-US" sz="1800">
                          <a:effectLst/>
                        </a:rPr>
                        <a:t>Due to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Preposition – because of something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7373000"/>
                  </a:ext>
                </a:extLst>
              </a:tr>
              <a:tr h="484763">
                <a:tc>
                  <a:txBody>
                    <a:bodyPr/>
                    <a:lstStyle/>
                    <a:p>
                      <a:pPr marL="0" marR="0">
                        <a:lnSpc>
                          <a:spcPct val="107000"/>
                        </a:lnSpc>
                        <a:spcBef>
                          <a:spcPts val="0"/>
                        </a:spcBef>
                        <a:spcAft>
                          <a:spcPts val="0"/>
                        </a:spcAft>
                      </a:pPr>
                      <a:r>
                        <a:rPr lang="en-US" sz="1800">
                          <a:effectLst/>
                        </a:rPr>
                        <a:t>Whereas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Conjunction – because of a particular fact that has been considered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2733895"/>
                  </a:ext>
                </a:extLst>
              </a:tr>
              <a:tr h="484763">
                <a:tc>
                  <a:txBody>
                    <a:bodyPr/>
                    <a:lstStyle/>
                    <a:p>
                      <a:pPr marL="0" marR="0">
                        <a:lnSpc>
                          <a:spcPct val="107000"/>
                        </a:lnSpc>
                        <a:spcBef>
                          <a:spcPts val="0"/>
                        </a:spcBef>
                        <a:spcAft>
                          <a:spcPts val="0"/>
                        </a:spcAft>
                      </a:pPr>
                      <a:r>
                        <a:rPr lang="en-US" sz="1800">
                          <a:effectLst/>
                        </a:rPr>
                        <a:t>Given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Preposition – because of a particular fact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0574193"/>
                  </a:ext>
                </a:extLst>
              </a:tr>
              <a:tr h="484763">
                <a:tc>
                  <a:txBody>
                    <a:bodyPr/>
                    <a:lstStyle/>
                    <a:p>
                      <a:pPr marL="0" marR="0">
                        <a:lnSpc>
                          <a:spcPct val="107000"/>
                        </a:lnSpc>
                        <a:spcBef>
                          <a:spcPts val="0"/>
                        </a:spcBef>
                        <a:spcAft>
                          <a:spcPts val="0"/>
                        </a:spcAft>
                      </a:pPr>
                      <a:r>
                        <a:rPr lang="en-US" sz="1800">
                          <a:effectLst/>
                        </a:rPr>
                        <a:t>In view of something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Phrase – because of something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1848152"/>
                  </a:ext>
                </a:extLst>
              </a:tr>
              <a:tr h="484763">
                <a:tc>
                  <a:txBody>
                    <a:bodyPr/>
                    <a:lstStyle/>
                    <a:p>
                      <a:pPr marL="0" marR="0">
                        <a:lnSpc>
                          <a:spcPct val="107000"/>
                        </a:lnSpc>
                        <a:spcBef>
                          <a:spcPts val="0"/>
                        </a:spcBef>
                        <a:spcAft>
                          <a:spcPts val="0"/>
                        </a:spcAft>
                      </a:pPr>
                      <a:r>
                        <a:rPr lang="en-US" sz="1800">
                          <a:effectLst/>
                        </a:rPr>
                        <a:t>On account of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Phrase – because of someone or something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7102718"/>
                  </a:ext>
                </a:extLst>
              </a:tr>
              <a:tr h="484763">
                <a:tc>
                  <a:txBody>
                    <a:bodyPr/>
                    <a:lstStyle/>
                    <a:p>
                      <a:pPr marL="0" marR="0">
                        <a:lnSpc>
                          <a:spcPct val="107000"/>
                        </a:lnSpc>
                        <a:spcBef>
                          <a:spcPts val="0"/>
                        </a:spcBef>
                        <a:spcAft>
                          <a:spcPts val="0"/>
                        </a:spcAft>
                      </a:pPr>
                      <a:r>
                        <a:rPr lang="en-US" sz="1800">
                          <a:effectLst/>
                        </a:rPr>
                        <a:t>Thereby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Adverb – because of, or by means of, what has just been mentioned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0303787"/>
                  </a:ext>
                </a:extLst>
              </a:tr>
              <a:tr h="484763">
                <a:tc>
                  <a:txBody>
                    <a:bodyPr/>
                    <a:lstStyle/>
                    <a:p>
                      <a:pPr marL="0" marR="0">
                        <a:lnSpc>
                          <a:spcPct val="107000"/>
                        </a:lnSpc>
                        <a:spcBef>
                          <a:spcPts val="0"/>
                        </a:spcBef>
                        <a:spcAft>
                          <a:spcPts val="0"/>
                        </a:spcAft>
                      </a:pPr>
                      <a:r>
                        <a:rPr lang="en-US" sz="1800">
                          <a:effectLst/>
                        </a:rPr>
                        <a:t>Through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Adjective – happening because of someone or something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6064947"/>
                  </a:ext>
                </a:extLst>
              </a:tr>
              <a:tr h="484763">
                <a:tc>
                  <a:txBody>
                    <a:bodyPr/>
                    <a:lstStyle/>
                    <a:p>
                      <a:pPr marL="0" marR="0">
                        <a:lnSpc>
                          <a:spcPct val="107000"/>
                        </a:lnSpc>
                        <a:spcBef>
                          <a:spcPts val="0"/>
                        </a:spcBef>
                        <a:spcAft>
                          <a:spcPts val="0"/>
                        </a:spcAft>
                      </a:pPr>
                      <a:r>
                        <a:rPr lang="en-US" sz="1800">
                          <a:effectLst/>
                        </a:rPr>
                        <a:t>With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Preposition – because of the situation that exists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047237"/>
                  </a:ext>
                </a:extLst>
              </a:tr>
            </a:tbl>
          </a:graphicData>
        </a:graphic>
      </p:graphicFrame>
      <p:sp>
        <p:nvSpPr>
          <p:cNvPr id="8" name="TextBox 7">
            <a:extLst>
              <a:ext uri="{FF2B5EF4-FFF2-40B4-BE49-F238E27FC236}">
                <a16:creationId xmlns:a16="http://schemas.microsoft.com/office/drawing/2014/main" id="{40BB3725-5D55-45BA-8C5D-9331CF3899AD}"/>
              </a:ext>
            </a:extLst>
          </p:cNvPr>
          <p:cNvSpPr txBox="1"/>
          <p:nvPr/>
        </p:nvSpPr>
        <p:spPr>
          <a:xfrm rot="19683766">
            <a:off x="2345803" y="2789499"/>
            <a:ext cx="6852070" cy="830997"/>
          </a:xfrm>
          <a:prstGeom prst="rect">
            <a:avLst/>
          </a:prstGeom>
          <a:solidFill>
            <a:srgbClr val="7030A0"/>
          </a:solidFill>
        </p:spPr>
        <p:txBody>
          <a:bodyPr wrap="square" rtlCol="0">
            <a:spAutoFit/>
          </a:bodyPr>
          <a:lstStyle/>
          <a:p>
            <a:r>
              <a:rPr lang="en-US" sz="2400" dirty="0">
                <a:solidFill>
                  <a:schemeClr val="bg1"/>
                </a:solidFill>
              </a:rPr>
              <a:t>Great Resource – Power Thesaurus at: </a:t>
            </a:r>
            <a:r>
              <a:rPr lang="en-US" sz="2400" dirty="0">
                <a:solidFill>
                  <a:schemeClr val="bg1"/>
                </a:solidFill>
                <a:hlinkClick r:id="rId3">
                  <a:extLst>
                    <a:ext uri="{A12FA001-AC4F-418D-AE19-62706E023703}">
                      <ahyp:hlinkClr xmlns:ahyp="http://schemas.microsoft.com/office/drawing/2018/hyperlinkcolor" val="tx"/>
                    </a:ext>
                  </a:extLst>
                </a:hlinkClick>
              </a:rPr>
              <a:t>https://www.powerthesaurus.org/because/synonyms</a:t>
            </a:r>
            <a:endParaRPr lang="en-US" sz="2400" dirty="0">
              <a:solidFill>
                <a:schemeClr val="bg1"/>
              </a:solidFill>
            </a:endParaRPr>
          </a:p>
        </p:txBody>
      </p:sp>
    </p:spTree>
    <p:extLst>
      <p:ext uri="{BB962C8B-B14F-4D97-AF65-F5344CB8AC3E}">
        <p14:creationId xmlns:p14="http://schemas.microsoft.com/office/powerpoint/2010/main" val="38975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7FFCB6-BE38-4DAC-827B-EA80FF339D7D}"/>
              </a:ext>
            </a:extLst>
          </p:cNvPr>
          <p:cNvSpPr>
            <a:spLocks noGrp="1"/>
          </p:cNvSpPr>
          <p:nvPr>
            <p:ph type="sldNum" idx="12"/>
          </p:nvPr>
        </p:nvSpPr>
        <p:spPr/>
        <p:txBody>
          <a:bodyPr/>
          <a:lstStyle/>
          <a:p>
            <a:fld id="{00000000-1234-1234-1234-123412341234}" type="slidenum">
              <a:rPr lang="en-US" smtClean="0"/>
              <a:pPr/>
              <a:t>29</a:t>
            </a:fld>
            <a:endParaRPr lang="en-US"/>
          </a:p>
        </p:txBody>
      </p:sp>
      <p:pic>
        <p:nvPicPr>
          <p:cNvPr id="6" name="Picture 5">
            <a:extLst>
              <a:ext uri="{FF2B5EF4-FFF2-40B4-BE49-F238E27FC236}">
                <a16:creationId xmlns:a16="http://schemas.microsoft.com/office/drawing/2014/main" id="{8874588D-683D-E235-1489-FEBCCEFD7A19}"/>
              </a:ext>
            </a:extLst>
          </p:cNvPr>
          <p:cNvPicPr>
            <a:picLocks noChangeAspect="1"/>
          </p:cNvPicPr>
          <p:nvPr/>
        </p:nvPicPr>
        <p:blipFill>
          <a:blip r:embed="rId2"/>
          <a:stretch>
            <a:fillRect/>
          </a:stretch>
        </p:blipFill>
        <p:spPr>
          <a:xfrm>
            <a:off x="1672057" y="406238"/>
            <a:ext cx="5944430" cy="2086266"/>
          </a:xfrm>
          <a:prstGeom prst="rect">
            <a:avLst/>
          </a:prstGeom>
        </p:spPr>
      </p:pic>
      <p:pic>
        <p:nvPicPr>
          <p:cNvPr id="8" name="Picture 7">
            <a:extLst>
              <a:ext uri="{FF2B5EF4-FFF2-40B4-BE49-F238E27FC236}">
                <a16:creationId xmlns:a16="http://schemas.microsoft.com/office/drawing/2014/main" id="{7452F08B-BC6E-60FE-274E-0FDF3CD978A9}"/>
              </a:ext>
            </a:extLst>
          </p:cNvPr>
          <p:cNvPicPr>
            <a:picLocks noChangeAspect="1"/>
          </p:cNvPicPr>
          <p:nvPr/>
        </p:nvPicPr>
        <p:blipFill>
          <a:blip r:embed="rId3"/>
          <a:stretch>
            <a:fillRect/>
          </a:stretch>
        </p:blipFill>
        <p:spPr>
          <a:xfrm>
            <a:off x="1524000" y="2669265"/>
            <a:ext cx="9144000" cy="2927116"/>
          </a:xfrm>
          <a:prstGeom prst="rect">
            <a:avLst/>
          </a:prstGeom>
        </p:spPr>
      </p:pic>
      <p:sp>
        <p:nvSpPr>
          <p:cNvPr id="2" name="Rectangle 1">
            <a:extLst>
              <a:ext uri="{FF2B5EF4-FFF2-40B4-BE49-F238E27FC236}">
                <a16:creationId xmlns:a16="http://schemas.microsoft.com/office/drawing/2014/main" id="{4F7AD8D6-C6C3-F1A1-E961-B697B661B96F}"/>
              </a:ext>
            </a:extLst>
          </p:cNvPr>
          <p:cNvSpPr/>
          <p:nvPr/>
        </p:nvSpPr>
        <p:spPr>
          <a:xfrm>
            <a:off x="1672058" y="4893442"/>
            <a:ext cx="2737953" cy="218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17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BB122-70BB-1145-B991-C2D7478631AC}"/>
              </a:ext>
            </a:extLst>
          </p:cNvPr>
          <p:cNvSpPr>
            <a:spLocks noGrp="1"/>
          </p:cNvSpPr>
          <p:nvPr>
            <p:ph type="title"/>
          </p:nvPr>
        </p:nvSpPr>
        <p:spPr>
          <a:xfrm>
            <a:off x="401443" y="-106188"/>
            <a:ext cx="11270090" cy="1092820"/>
          </a:xfrm>
        </p:spPr>
        <p:txBody>
          <a:bodyPr>
            <a:noAutofit/>
          </a:bodyPr>
          <a:lstStyle/>
          <a:p>
            <a:r>
              <a:rPr lang="en-US" sz="3200" dirty="0"/>
              <a:t>What we know….</a:t>
            </a:r>
          </a:p>
        </p:txBody>
      </p:sp>
      <p:sp>
        <p:nvSpPr>
          <p:cNvPr id="6" name="Text Placeholder 5">
            <a:extLst>
              <a:ext uri="{FF2B5EF4-FFF2-40B4-BE49-F238E27FC236}">
                <a16:creationId xmlns:a16="http://schemas.microsoft.com/office/drawing/2014/main" id="{71C6C985-AAFA-AA40-8274-71A0669CA8E6}"/>
              </a:ext>
            </a:extLst>
          </p:cNvPr>
          <p:cNvSpPr>
            <a:spLocks noGrp="1"/>
          </p:cNvSpPr>
          <p:nvPr>
            <p:ph type="body" idx="1"/>
          </p:nvPr>
        </p:nvSpPr>
        <p:spPr>
          <a:xfrm>
            <a:off x="401450" y="1584356"/>
            <a:ext cx="11270090" cy="4553894"/>
          </a:xfrm>
        </p:spPr>
        <p:txBody>
          <a:bodyPr>
            <a:normAutofit/>
          </a:bodyPr>
          <a:lstStyle/>
          <a:p>
            <a:r>
              <a:rPr lang="en-US" sz="2000" dirty="0"/>
              <a:t>The Reasoning Through Language Arts (RLA)               The Extended Response requires all three </a:t>
            </a:r>
          </a:p>
          <a:p>
            <a:r>
              <a:rPr lang="en-US" sz="2000" dirty="0"/>
              <a:t>test assesses three basic skills:				skills in one test item.</a:t>
            </a:r>
          </a:p>
        </p:txBody>
      </p:sp>
      <p:sp>
        <p:nvSpPr>
          <p:cNvPr id="4" name="Slide Number Placeholder 3">
            <a:extLst>
              <a:ext uri="{FF2B5EF4-FFF2-40B4-BE49-F238E27FC236}">
                <a16:creationId xmlns:a16="http://schemas.microsoft.com/office/drawing/2014/main" id="{3545550D-1CD4-9F42-94C8-7377B6F08E63}"/>
              </a:ext>
            </a:extLst>
          </p:cNvPr>
          <p:cNvSpPr>
            <a:spLocks noGrp="1"/>
          </p:cNvSpPr>
          <p:nvPr>
            <p:ph type="sldNum" sz="quarter" idx="10"/>
          </p:nvPr>
        </p:nvSpPr>
        <p:spPr/>
        <p:txBody>
          <a:bodyPr/>
          <a:lstStyle/>
          <a:p>
            <a:fld id="{BAE26A2A-DE5F-EA41-900F-AB5C4F1D9848}" type="slidenum">
              <a:rPr lang="en-US" smtClean="0"/>
              <a:t>3</a:t>
            </a:fld>
            <a:endParaRPr lang="en-US"/>
          </a:p>
        </p:txBody>
      </p:sp>
      <p:graphicFrame>
        <p:nvGraphicFramePr>
          <p:cNvPr id="2" name="Diagram 1">
            <a:extLst>
              <a:ext uri="{FF2B5EF4-FFF2-40B4-BE49-F238E27FC236}">
                <a16:creationId xmlns:a16="http://schemas.microsoft.com/office/drawing/2014/main" id="{879616AB-BB53-A7B0-00FE-F4D23651FDCA}"/>
              </a:ext>
            </a:extLst>
          </p:cNvPr>
          <p:cNvGraphicFramePr/>
          <p:nvPr>
            <p:extLst>
              <p:ext uri="{D42A27DB-BD31-4B8C-83A1-F6EECF244321}">
                <p14:modId xmlns:p14="http://schemas.microsoft.com/office/powerpoint/2010/main" val="2723804401"/>
              </p:ext>
            </p:extLst>
          </p:nvPr>
        </p:nvGraphicFramePr>
        <p:xfrm>
          <a:off x="823867" y="2370452"/>
          <a:ext cx="4155540" cy="3749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CAF77C3C-DC54-5917-4DBD-E658669CC22E}"/>
              </a:ext>
            </a:extLst>
          </p:cNvPr>
          <p:cNvGraphicFramePr/>
          <p:nvPr>
            <p:extLst>
              <p:ext uri="{D42A27DB-BD31-4B8C-83A1-F6EECF244321}">
                <p14:modId xmlns:p14="http://schemas.microsoft.com/office/powerpoint/2010/main" val="1184743598"/>
              </p:ext>
            </p:extLst>
          </p:nvPr>
        </p:nvGraphicFramePr>
        <p:xfrm>
          <a:off x="6974186" y="2158431"/>
          <a:ext cx="4064000" cy="41737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C1A06C59-69AF-2DFD-20F6-1B5576552A42}"/>
              </a:ext>
            </a:extLst>
          </p:cNvPr>
          <p:cNvSpPr txBox="1"/>
          <p:nvPr/>
        </p:nvSpPr>
        <p:spPr>
          <a:xfrm>
            <a:off x="8109893" y="3973691"/>
            <a:ext cx="1792586" cy="954107"/>
          </a:xfrm>
          <a:prstGeom prst="rect">
            <a:avLst/>
          </a:prstGeom>
          <a:solidFill>
            <a:srgbClr val="FFC000"/>
          </a:solidFill>
          <a:ln w="57150">
            <a:solidFill>
              <a:schemeClr val="tx1"/>
            </a:solidFill>
          </a:ln>
        </p:spPr>
        <p:txBody>
          <a:bodyPr wrap="square" rtlCol="0">
            <a:spAutoFit/>
          </a:bodyPr>
          <a:lstStyle/>
          <a:p>
            <a:pPr algn="ctr"/>
            <a:r>
              <a:rPr lang="en-US" sz="2800" b="1" dirty="0"/>
              <a:t>Extended Response</a:t>
            </a:r>
          </a:p>
        </p:txBody>
      </p:sp>
    </p:spTree>
    <p:extLst>
      <p:ext uri="{BB962C8B-B14F-4D97-AF65-F5344CB8AC3E}">
        <p14:creationId xmlns:p14="http://schemas.microsoft.com/office/powerpoint/2010/main" val="617142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51D09C1-6764-40D8-B849-355B971B10C6}"/>
              </a:ext>
            </a:extLst>
          </p:cNvPr>
          <p:cNvSpPr>
            <a:spLocks noGrp="1" noChangeArrowheads="1"/>
          </p:cNvSpPr>
          <p:nvPr>
            <p:ph type="title"/>
          </p:nvPr>
        </p:nvSpPr>
        <p:spPr/>
        <p:txBody>
          <a:bodyPr/>
          <a:lstStyle/>
          <a:p>
            <a:r>
              <a:rPr lang="en-US" altLang="en-US" dirty="0">
                <a:latin typeface="Rockwell" panose="02060603020205020403" pitchFamily="18" charset="0"/>
              </a:rPr>
              <a:t>Electronic Scoring Tool!</a:t>
            </a:r>
          </a:p>
        </p:txBody>
      </p:sp>
      <p:sp>
        <p:nvSpPr>
          <p:cNvPr id="3" name="Slide Number Placeholder 2">
            <a:extLst>
              <a:ext uri="{FF2B5EF4-FFF2-40B4-BE49-F238E27FC236}">
                <a16:creationId xmlns:a16="http://schemas.microsoft.com/office/drawing/2014/main" id="{C8C31BF0-A742-450A-A033-F77D45D6A483}"/>
              </a:ext>
            </a:extLst>
          </p:cNvPr>
          <p:cNvSpPr>
            <a:spLocks noGrp="1"/>
          </p:cNvSpPr>
          <p:nvPr>
            <p:ph type="sldNum" sz="quarter" idx="10"/>
          </p:nvPr>
        </p:nvSpPr>
        <p:spPr>
          <a:xfrm>
            <a:off x="1825625" y="6446839"/>
            <a:ext cx="2057400" cy="217487"/>
          </a:xfrm>
          <a:prstGeom prst="rect">
            <a:avLst/>
          </a:prstGeom>
        </p:spPr>
        <p:txBody>
          <a:bodyPr vert="horz" lIns="0" tIns="0" rIns="0" bIns="0" rtlCol="0" anchor="b" anchorCtr="0"/>
          <a:lstStyle>
            <a:defPPr>
              <a:defRPr lang="en-US"/>
            </a:defPPr>
            <a:lvl1pPr algn="l" rtl="0" eaLnBrk="1" fontAlgn="auto" hangingPunct="1">
              <a:spcBef>
                <a:spcPts val="0"/>
              </a:spcBef>
              <a:spcAft>
                <a:spcPts val="0"/>
              </a:spcAft>
              <a:defRPr sz="900" kern="1200">
                <a:solidFill>
                  <a:schemeClr val="bg2">
                    <a:lumMod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8465BB1F-1A20-4797-A392-BBD8BB1B5D44}" type="slidenum">
              <a:rPr lang="en-US" smtClean="0"/>
              <a:pPr>
                <a:defRPr/>
              </a:pPr>
              <a:t>30</a:t>
            </a:fld>
            <a:endParaRPr lang="en-US"/>
          </a:p>
        </p:txBody>
      </p:sp>
      <p:pic>
        <p:nvPicPr>
          <p:cNvPr id="23556" name="Picture 4" descr="A screenshot of a cell phone&#10;&#10;Description automatically generated">
            <a:extLst>
              <a:ext uri="{FF2B5EF4-FFF2-40B4-BE49-F238E27FC236}">
                <a16:creationId xmlns:a16="http://schemas.microsoft.com/office/drawing/2014/main" id="{989D36FB-4645-4BC6-B8FD-F24769175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35088"/>
            <a:ext cx="91440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a:extLst>
              <a:ext uri="{FF2B5EF4-FFF2-40B4-BE49-F238E27FC236}">
                <a16:creationId xmlns:a16="http://schemas.microsoft.com/office/drawing/2014/main" id="{A7FA3CB3-D89E-4B89-8D48-0FDFFCE78EC1}"/>
              </a:ext>
            </a:extLst>
          </p:cNvPr>
          <p:cNvSpPr>
            <a:spLocks noChangeArrowheads="1"/>
          </p:cNvSpPr>
          <p:nvPr/>
        </p:nvSpPr>
        <p:spPr bwMode="auto">
          <a:xfrm>
            <a:off x="2854326" y="5781676"/>
            <a:ext cx="5680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hlinkClick r:id="rId4"/>
              </a:rPr>
              <a:t>https://ged.com/educators_admins/teaching/classroom_materials/er_scoring_tools/</a:t>
            </a:r>
            <a:r>
              <a:rPr lang="en-US" altLang="en-US"/>
              <a:t> </a:t>
            </a:r>
          </a:p>
        </p:txBody>
      </p:sp>
      <p:sp>
        <p:nvSpPr>
          <p:cNvPr id="4" name="TextBox 3">
            <a:extLst>
              <a:ext uri="{FF2B5EF4-FFF2-40B4-BE49-F238E27FC236}">
                <a16:creationId xmlns:a16="http://schemas.microsoft.com/office/drawing/2014/main" id="{16045404-30B5-4A8B-82E4-9EECC12A4C8A}"/>
              </a:ext>
            </a:extLst>
          </p:cNvPr>
          <p:cNvSpPr txBox="1">
            <a:spLocks noChangeArrowheads="1"/>
          </p:cNvSpPr>
          <p:nvPr/>
        </p:nvSpPr>
        <p:spPr bwMode="auto">
          <a:xfrm>
            <a:off x="6870701" y="366714"/>
            <a:ext cx="2847975" cy="2031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Calibri Light" panose="020F0302020204030204" pitchFamily="34" charset="0"/>
              <a:buAutoNum type="arabicPeriod"/>
            </a:pPr>
            <a:r>
              <a:rPr lang="en-US" altLang="en-US" sz="1400" dirty="0"/>
              <a:t>Skim through student response to see what prompt and passage was used.</a:t>
            </a:r>
          </a:p>
          <a:p>
            <a:pPr eaLnBrk="1" hangingPunct="1">
              <a:buFont typeface="Calibri Light" panose="020F0302020204030204" pitchFamily="34" charset="0"/>
              <a:buAutoNum type="arabicPeriod"/>
            </a:pPr>
            <a:r>
              <a:rPr lang="en-US" altLang="en-US" sz="1400" dirty="0"/>
              <a:t>Download GED Ready test prompts and passages.</a:t>
            </a:r>
          </a:p>
          <a:p>
            <a:pPr eaLnBrk="1" hangingPunct="1">
              <a:buFont typeface="Calibri Light" panose="020F0302020204030204" pitchFamily="34" charset="0"/>
              <a:buAutoNum type="arabicPeriod"/>
            </a:pPr>
            <a:r>
              <a:rPr lang="en-US" altLang="en-US" sz="1400" dirty="0"/>
              <a:t>Enter student name and date.</a:t>
            </a:r>
          </a:p>
          <a:p>
            <a:pPr eaLnBrk="1" hangingPunct="1">
              <a:buFont typeface="Calibri Light" panose="020F0302020204030204" pitchFamily="34" charset="0"/>
              <a:buAutoNum type="arabicPeriod"/>
            </a:pPr>
            <a:r>
              <a:rPr lang="en-US" altLang="en-US" sz="1400" dirty="0"/>
              <a:t>Read the prompt and passage.</a:t>
            </a:r>
          </a:p>
          <a:p>
            <a:pPr eaLnBrk="1" hangingPunct="1">
              <a:buFont typeface="Calibri Light" panose="020F0302020204030204" pitchFamily="34" charset="0"/>
              <a:buAutoNum type="arabicPeriod"/>
            </a:pPr>
            <a:r>
              <a:rPr lang="en-US" altLang="en-US" sz="1400" dirty="0"/>
              <a:t>Do the first read of the student’s response.</a:t>
            </a:r>
          </a:p>
        </p:txBody>
      </p:sp>
      <p:sp>
        <p:nvSpPr>
          <p:cNvPr id="7" name="Arrow: Right 6">
            <a:extLst>
              <a:ext uri="{FF2B5EF4-FFF2-40B4-BE49-F238E27FC236}">
                <a16:creationId xmlns:a16="http://schemas.microsoft.com/office/drawing/2014/main" id="{8DE0BE55-3D87-4690-A35B-11DF5B5EE137}"/>
              </a:ext>
            </a:extLst>
          </p:cNvPr>
          <p:cNvSpPr/>
          <p:nvPr/>
        </p:nvSpPr>
        <p:spPr>
          <a:xfrm flipV="1">
            <a:off x="5895976" y="1720850"/>
            <a:ext cx="974725" cy="12858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rrow: Right 7">
            <a:extLst>
              <a:ext uri="{FF2B5EF4-FFF2-40B4-BE49-F238E27FC236}">
                <a16:creationId xmlns:a16="http://schemas.microsoft.com/office/drawing/2014/main" id="{039ED6B2-F272-4801-8F41-4DA33F57BE23}"/>
              </a:ext>
            </a:extLst>
          </p:cNvPr>
          <p:cNvSpPr/>
          <p:nvPr/>
        </p:nvSpPr>
        <p:spPr>
          <a:xfrm flipV="1">
            <a:off x="5895976" y="1949451"/>
            <a:ext cx="974725" cy="13017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8C63FD-2B0A-00E2-9AB3-A553AC55FBE1}"/>
              </a:ext>
            </a:extLst>
          </p:cNvPr>
          <p:cNvSpPr>
            <a:spLocks noGrp="1"/>
          </p:cNvSpPr>
          <p:nvPr>
            <p:ph type="sldNum" sz="quarter" idx="10"/>
          </p:nvPr>
        </p:nvSpPr>
        <p:spPr/>
        <p:txBody>
          <a:bodyPr/>
          <a:lstStyle/>
          <a:p>
            <a:fld id="{BAE26A2A-DE5F-EA41-900F-AB5C4F1D9848}" type="slidenum">
              <a:rPr lang="en-US" smtClean="0"/>
              <a:t>31</a:t>
            </a:fld>
            <a:endParaRPr lang="en-US"/>
          </a:p>
        </p:txBody>
      </p:sp>
      <p:pic>
        <p:nvPicPr>
          <p:cNvPr id="5" name="Picture 4">
            <a:extLst>
              <a:ext uri="{FF2B5EF4-FFF2-40B4-BE49-F238E27FC236}">
                <a16:creationId xmlns:a16="http://schemas.microsoft.com/office/drawing/2014/main" id="{39A2ADB1-FB75-EB2E-0A53-36D6B256C913}"/>
              </a:ext>
            </a:extLst>
          </p:cNvPr>
          <p:cNvPicPr>
            <a:picLocks noChangeAspect="1"/>
          </p:cNvPicPr>
          <p:nvPr/>
        </p:nvPicPr>
        <p:blipFill>
          <a:blip r:embed="rId2"/>
          <a:stretch>
            <a:fillRect/>
          </a:stretch>
        </p:blipFill>
        <p:spPr>
          <a:xfrm>
            <a:off x="1909188" y="1346483"/>
            <a:ext cx="9194244" cy="4579014"/>
          </a:xfrm>
          <a:prstGeom prst="rect">
            <a:avLst/>
          </a:prstGeom>
        </p:spPr>
      </p:pic>
      <p:sp>
        <p:nvSpPr>
          <p:cNvPr id="4" name="TextBox 3">
            <a:extLst>
              <a:ext uri="{FF2B5EF4-FFF2-40B4-BE49-F238E27FC236}">
                <a16:creationId xmlns:a16="http://schemas.microsoft.com/office/drawing/2014/main" id="{13632D10-AE92-BAA7-680F-70091A8A6689}"/>
              </a:ext>
            </a:extLst>
          </p:cNvPr>
          <p:cNvSpPr txBox="1"/>
          <p:nvPr/>
        </p:nvSpPr>
        <p:spPr>
          <a:xfrm>
            <a:off x="12554" y="294806"/>
            <a:ext cx="7995982" cy="338554"/>
          </a:xfrm>
          <a:prstGeom prst="rect">
            <a:avLst/>
          </a:prstGeom>
          <a:noFill/>
        </p:spPr>
        <p:txBody>
          <a:bodyPr wrap="square">
            <a:spAutoFit/>
          </a:bodyPr>
          <a:lstStyle/>
          <a:p>
            <a:r>
              <a:rPr lang="en-US" sz="1600" dirty="0">
                <a:hlinkClick r:id="rId3"/>
              </a:rPr>
              <a:t>Addressing Instructional Challenges in Reasoning through Language Arts Workbook</a:t>
            </a:r>
            <a:endParaRPr lang="en-US" sz="1600" dirty="0"/>
          </a:p>
        </p:txBody>
      </p:sp>
    </p:spTree>
    <p:extLst>
      <p:ext uri="{BB962C8B-B14F-4D97-AF65-F5344CB8AC3E}">
        <p14:creationId xmlns:p14="http://schemas.microsoft.com/office/powerpoint/2010/main" val="2333545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53E995-9C06-7763-95BB-C6F1F3479366}"/>
              </a:ext>
            </a:extLst>
          </p:cNvPr>
          <p:cNvSpPr>
            <a:spLocks noGrp="1"/>
          </p:cNvSpPr>
          <p:nvPr>
            <p:ph type="sldNum" sz="quarter" idx="10"/>
          </p:nvPr>
        </p:nvSpPr>
        <p:spPr/>
        <p:txBody>
          <a:bodyPr/>
          <a:lstStyle/>
          <a:p>
            <a:fld id="{BAE26A2A-DE5F-EA41-900F-AB5C4F1D9848}" type="slidenum">
              <a:rPr lang="en-US" smtClean="0"/>
              <a:pPr/>
              <a:t>32</a:t>
            </a:fld>
            <a:endParaRPr lang="en-US" dirty="0"/>
          </a:p>
        </p:txBody>
      </p:sp>
      <p:pic>
        <p:nvPicPr>
          <p:cNvPr id="4" name="Picture 3">
            <a:extLst>
              <a:ext uri="{FF2B5EF4-FFF2-40B4-BE49-F238E27FC236}">
                <a16:creationId xmlns:a16="http://schemas.microsoft.com/office/drawing/2014/main" id="{DAC9E16A-45E3-70BF-921C-B0A171DE62F7}"/>
              </a:ext>
            </a:extLst>
          </p:cNvPr>
          <p:cNvPicPr>
            <a:picLocks noChangeAspect="1"/>
          </p:cNvPicPr>
          <p:nvPr/>
        </p:nvPicPr>
        <p:blipFill>
          <a:blip r:embed="rId3"/>
          <a:stretch>
            <a:fillRect/>
          </a:stretch>
        </p:blipFill>
        <p:spPr>
          <a:xfrm>
            <a:off x="1848898" y="1336431"/>
            <a:ext cx="8497391" cy="4411226"/>
          </a:xfrm>
          <a:prstGeom prst="rect">
            <a:avLst/>
          </a:prstGeom>
        </p:spPr>
      </p:pic>
      <p:sp>
        <p:nvSpPr>
          <p:cNvPr id="5" name="TextBox 4">
            <a:extLst>
              <a:ext uri="{FF2B5EF4-FFF2-40B4-BE49-F238E27FC236}">
                <a16:creationId xmlns:a16="http://schemas.microsoft.com/office/drawing/2014/main" id="{CF2DEE91-ADA3-9E5C-8BD0-736FDC730F47}"/>
              </a:ext>
            </a:extLst>
          </p:cNvPr>
          <p:cNvSpPr txBox="1"/>
          <p:nvPr/>
        </p:nvSpPr>
        <p:spPr>
          <a:xfrm>
            <a:off x="72846" y="254618"/>
            <a:ext cx="7361624" cy="338554"/>
          </a:xfrm>
          <a:prstGeom prst="rect">
            <a:avLst/>
          </a:prstGeom>
          <a:noFill/>
        </p:spPr>
        <p:txBody>
          <a:bodyPr wrap="square">
            <a:spAutoFit/>
          </a:bodyPr>
          <a:lstStyle/>
          <a:p>
            <a:r>
              <a:rPr lang="en-US" sz="1600" dirty="0">
                <a:hlinkClick r:id="rId4"/>
              </a:rPr>
              <a:t>What Students Need to Know-GED RLAs Extended Response Workbook</a:t>
            </a:r>
            <a:endParaRPr lang="en-US" sz="1600" dirty="0"/>
          </a:p>
        </p:txBody>
      </p:sp>
    </p:spTree>
    <p:extLst>
      <p:ext uri="{BB962C8B-B14F-4D97-AF65-F5344CB8AC3E}">
        <p14:creationId xmlns:p14="http://schemas.microsoft.com/office/powerpoint/2010/main" val="2238157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9"/>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3300"/>
            </a:pPr>
            <a:r>
              <a:rPr lang="en-US" sz="3200" dirty="0">
                <a:solidFill>
                  <a:srgbClr val="0080A8"/>
                </a:solidFill>
                <a:latin typeface="Rockwell" panose="02060603020205020403" pitchFamily="18" charset="0"/>
              </a:rPr>
              <a:t>GED.com</a:t>
            </a:r>
            <a:br>
              <a:rPr lang="en-US" sz="800" dirty="0">
                <a:solidFill>
                  <a:srgbClr val="0080A8"/>
                </a:solidFill>
                <a:latin typeface="Rockwell" panose="02060603020205020403" pitchFamily="18" charset="0"/>
              </a:rPr>
            </a:br>
            <a:br>
              <a:rPr lang="en-US" sz="800" dirty="0">
                <a:solidFill>
                  <a:srgbClr val="0080A8"/>
                </a:solidFill>
                <a:latin typeface="Rockwell" panose="02060603020205020403" pitchFamily="18" charset="0"/>
              </a:rPr>
            </a:br>
            <a:r>
              <a:rPr lang="en-US" sz="2000" dirty="0">
                <a:solidFill>
                  <a:srgbClr val="0080A8"/>
                </a:solidFill>
                <a:latin typeface="Rockwell" panose="02060603020205020403" pitchFamily="18" charset="0"/>
              </a:rPr>
              <a:t>click on “Educators &amp; Admins”</a:t>
            </a:r>
            <a:endParaRPr sz="3200" dirty="0">
              <a:solidFill>
                <a:srgbClr val="0080A8"/>
              </a:solidFill>
              <a:latin typeface="Rockwell" panose="02060603020205020403" pitchFamily="18" charset="0"/>
            </a:endParaRPr>
          </a:p>
        </p:txBody>
      </p:sp>
      <p:sp>
        <p:nvSpPr>
          <p:cNvPr id="427" name="Google Shape;427;p59"/>
          <p:cNvSpPr txBox="1">
            <a:spLocks noGrp="1"/>
          </p:cNvSpPr>
          <p:nvPr>
            <p:ph type="sldNum" idx="12"/>
          </p:nvPr>
        </p:nvSpPr>
        <p:spPr>
          <a:prstGeom prst="rect">
            <a:avLst/>
          </a:prstGeom>
          <a:noFill/>
          <a:ln>
            <a:noFill/>
          </a:ln>
        </p:spPr>
        <p:txBody>
          <a:bodyPr spcFirstLastPara="1" vert="horz" wrap="square" lIns="0" tIns="0" rIns="0" bIns="0" rtlCol="0" anchor="b" anchorCtr="0">
            <a:noAutofit/>
          </a:bodyPr>
          <a:lstStyle/>
          <a:p>
            <a:fld id="{00000000-1234-1234-1234-123412341234}" type="slidenum">
              <a:rPr lang="en-US">
                <a:solidFill>
                  <a:srgbClr val="AEABAB"/>
                </a:solidFill>
                <a:latin typeface="Arial"/>
                <a:ea typeface="Arial"/>
                <a:cs typeface="Arial"/>
                <a:sym typeface="Arial"/>
              </a:rPr>
              <a:pPr/>
              <a:t>33</a:t>
            </a:fld>
            <a:endParaRPr>
              <a:solidFill>
                <a:srgbClr val="AEABAB"/>
              </a:solidFill>
              <a:latin typeface="Arial"/>
              <a:ea typeface="Arial"/>
              <a:cs typeface="Arial"/>
              <a:sym typeface="Arial"/>
            </a:endParaRPr>
          </a:p>
        </p:txBody>
      </p:sp>
      <p:grpSp>
        <p:nvGrpSpPr>
          <p:cNvPr id="3" name="Group 2">
            <a:extLst>
              <a:ext uri="{FF2B5EF4-FFF2-40B4-BE49-F238E27FC236}">
                <a16:creationId xmlns:a16="http://schemas.microsoft.com/office/drawing/2014/main" id="{E2DB5F31-21B7-C91F-6CEC-0EAE1C5BF934}"/>
              </a:ext>
            </a:extLst>
          </p:cNvPr>
          <p:cNvGrpSpPr/>
          <p:nvPr/>
        </p:nvGrpSpPr>
        <p:grpSpPr>
          <a:xfrm>
            <a:off x="1967261" y="1278357"/>
            <a:ext cx="8229601" cy="4506553"/>
            <a:chOff x="457198" y="1068971"/>
            <a:chExt cx="8229601" cy="4506553"/>
          </a:xfrm>
          <a:effectLst/>
        </p:grpSpPr>
        <p:pic>
          <p:nvPicPr>
            <p:cNvPr id="4" name="Picture 3" descr="Graphical user interface, website&#10;&#10;Description automatically generated">
              <a:extLst>
                <a:ext uri="{FF2B5EF4-FFF2-40B4-BE49-F238E27FC236}">
                  <a16:creationId xmlns:a16="http://schemas.microsoft.com/office/drawing/2014/main" id="{53DD8BA1-4013-6D96-6ABD-E73BCB03A08D}"/>
                </a:ext>
              </a:extLst>
            </p:cNvPr>
            <p:cNvPicPr>
              <a:picLocks noChangeAspect="1"/>
            </p:cNvPicPr>
            <p:nvPr/>
          </p:nvPicPr>
          <p:blipFill rotWithShape="1">
            <a:blip r:embed="rId3"/>
            <a:srcRect l="5000" r="5000"/>
            <a:stretch/>
          </p:blipFill>
          <p:spPr>
            <a:xfrm>
              <a:off x="457198" y="1936193"/>
              <a:ext cx="8229601" cy="3639331"/>
            </a:xfrm>
            <a:prstGeom prst="rect">
              <a:avLst/>
            </a:prstGeom>
            <a:effectLst>
              <a:outerShdw blurRad="50800" dist="38100" dir="2700000" algn="tl" rotWithShape="0">
                <a:prstClr val="black">
                  <a:alpha val="40000"/>
                </a:prstClr>
              </a:outerShdw>
            </a:effectLst>
          </p:spPr>
        </p:pic>
        <p:cxnSp>
          <p:nvCxnSpPr>
            <p:cNvPr id="6" name="Straight Connector 5">
              <a:extLst>
                <a:ext uri="{FF2B5EF4-FFF2-40B4-BE49-F238E27FC236}">
                  <a16:creationId xmlns:a16="http://schemas.microsoft.com/office/drawing/2014/main" id="{0BF2E73A-B502-E6DD-0EBD-9FE21F8109E7}"/>
                </a:ext>
              </a:extLst>
            </p:cNvPr>
            <p:cNvCxnSpPr>
              <a:cxnSpLocks/>
            </p:cNvCxnSpPr>
            <p:nvPr/>
          </p:nvCxnSpPr>
          <p:spPr>
            <a:xfrm flipV="1">
              <a:off x="8010525" y="1560439"/>
              <a:ext cx="321928" cy="293336"/>
            </a:xfrm>
            <a:prstGeom prst="line">
              <a:avLst/>
            </a:prstGeom>
            <a:ln w="28575">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275C9C48-B8B5-DDA2-7161-DFD7863A41B7}"/>
                </a:ext>
              </a:extLst>
            </p:cNvPr>
            <p:cNvCxnSpPr>
              <a:cxnSpLocks/>
            </p:cNvCxnSpPr>
            <p:nvPr/>
          </p:nvCxnSpPr>
          <p:spPr>
            <a:xfrm flipH="1" flipV="1">
              <a:off x="5464827" y="1563215"/>
              <a:ext cx="1574148" cy="290560"/>
            </a:xfrm>
            <a:prstGeom prst="line">
              <a:avLst/>
            </a:prstGeom>
            <a:ln w="28575">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C06FCC46-6449-9668-FD34-F33A15236290}"/>
                </a:ext>
              </a:extLst>
            </p:cNvPr>
            <p:cNvSpPr/>
            <p:nvPr/>
          </p:nvSpPr>
          <p:spPr>
            <a:xfrm>
              <a:off x="7038975" y="1853775"/>
              <a:ext cx="971550" cy="293336"/>
            </a:xfrm>
            <a:prstGeom prst="rect">
              <a:avLst/>
            </a:prstGeom>
            <a:noFill/>
            <a:ln w="28575">
              <a:solidFill>
                <a:schemeClr val="accent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blue screen with white text&#10;&#10;Description automatically generated with low confidence">
              <a:extLst>
                <a:ext uri="{FF2B5EF4-FFF2-40B4-BE49-F238E27FC236}">
                  <a16:creationId xmlns:a16="http://schemas.microsoft.com/office/drawing/2014/main" id="{A9144FAB-81A0-C908-7FBE-731678ED8D44}"/>
                </a:ext>
              </a:extLst>
            </p:cNvPr>
            <p:cNvPicPr>
              <a:picLocks noChangeAspect="1"/>
            </p:cNvPicPr>
            <p:nvPr/>
          </p:nvPicPr>
          <p:blipFill rotWithShape="1">
            <a:blip r:embed="rId4"/>
            <a:srcRect t="14483"/>
            <a:stretch/>
          </p:blipFill>
          <p:spPr>
            <a:xfrm>
              <a:off x="5384928" y="1068971"/>
              <a:ext cx="2947525" cy="494244"/>
            </a:xfrm>
            <a:prstGeom prst="rect">
              <a:avLst/>
            </a:prstGeom>
            <a:effectLst>
              <a:outerShdw blurRad="50800" dist="38100" dir="2700000" sx="103000" sy="103000" algn="tl" rotWithShape="0">
                <a:prstClr val="black">
                  <a:alpha val="45000"/>
                </a:prstClr>
              </a:outerShdw>
            </a:effectLst>
          </p:spPr>
        </p:pic>
      </p:grpSp>
    </p:spTree>
    <p:extLst>
      <p:ext uri="{BB962C8B-B14F-4D97-AF65-F5344CB8AC3E}">
        <p14:creationId xmlns:p14="http://schemas.microsoft.com/office/powerpoint/2010/main" val="4148871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0"/>
          <p:cNvSpPr txBox="1">
            <a:spLocks noGrp="1"/>
          </p:cNvSpPr>
          <p:nvPr>
            <p:ph type="title"/>
          </p:nvPr>
        </p:nvSpPr>
        <p:spPr>
          <a:xfrm>
            <a:off x="1825082" y="366307"/>
            <a:ext cx="8514000" cy="1165500"/>
          </a:xfrm>
          <a:prstGeom prst="rect">
            <a:avLst/>
          </a:prstGeom>
          <a:noFill/>
          <a:ln>
            <a:noFill/>
          </a:ln>
        </p:spPr>
        <p:txBody>
          <a:bodyPr spcFirstLastPara="1" vert="horz" wrap="square" lIns="0" tIns="0" rIns="0" bIns="0" rtlCol="0" anchor="t" anchorCtr="0">
            <a:noAutofit/>
          </a:bodyPr>
          <a:lstStyle/>
          <a:p>
            <a:r>
              <a:rPr lang="en-US" sz="3200" dirty="0">
                <a:solidFill>
                  <a:srgbClr val="0080A8"/>
                </a:solidFill>
                <a:latin typeface="Rockwell" panose="02060603020205020403" pitchFamily="18" charset="0"/>
              </a:rPr>
              <a:t>Educator</a:t>
            </a:r>
            <a:endParaRPr sz="3200" dirty="0">
              <a:solidFill>
                <a:srgbClr val="0080A8"/>
              </a:solidFill>
              <a:latin typeface="Rockwell" panose="02060603020205020403" pitchFamily="18" charset="0"/>
            </a:endParaRPr>
          </a:p>
        </p:txBody>
      </p:sp>
      <p:sp>
        <p:nvSpPr>
          <p:cNvPr id="434" name="Google Shape;434;p60"/>
          <p:cNvSpPr txBox="1">
            <a:spLocks noGrp="1"/>
          </p:cNvSpPr>
          <p:nvPr>
            <p:ph type="sldNum" idx="12"/>
          </p:nvPr>
        </p:nvSpPr>
        <p:spPr>
          <a:prstGeom prst="rect">
            <a:avLst/>
          </a:prstGeom>
          <a:noFill/>
          <a:ln>
            <a:noFill/>
          </a:ln>
        </p:spPr>
        <p:txBody>
          <a:bodyPr spcFirstLastPara="1" vert="horz" wrap="square" lIns="0" tIns="0" rIns="0" bIns="0" rtlCol="0" anchor="b" anchorCtr="0">
            <a:noAutofit/>
          </a:bodyPr>
          <a:lstStyle/>
          <a:p>
            <a:fld id="{00000000-1234-1234-1234-123412341234}" type="slidenum">
              <a:rPr lang="en-US">
                <a:solidFill>
                  <a:srgbClr val="AEABAB"/>
                </a:solidFill>
                <a:latin typeface="Arial"/>
                <a:ea typeface="Arial"/>
                <a:cs typeface="Arial"/>
                <a:sym typeface="Arial"/>
              </a:rPr>
              <a:pPr/>
              <a:t>34</a:t>
            </a:fld>
            <a:endParaRPr>
              <a:solidFill>
                <a:srgbClr val="AEABAB"/>
              </a:solidFill>
              <a:latin typeface="Arial"/>
              <a:ea typeface="Arial"/>
              <a:cs typeface="Arial"/>
              <a:sym typeface="Arial"/>
            </a:endParaRPr>
          </a:p>
        </p:txBody>
      </p:sp>
      <p:pic>
        <p:nvPicPr>
          <p:cNvPr id="4" name="Picture 3">
            <a:extLst>
              <a:ext uri="{FF2B5EF4-FFF2-40B4-BE49-F238E27FC236}">
                <a16:creationId xmlns:a16="http://schemas.microsoft.com/office/drawing/2014/main" id="{61DB22EF-D9B4-E764-EF57-65DF7D008C53}"/>
              </a:ext>
            </a:extLst>
          </p:cNvPr>
          <p:cNvPicPr>
            <a:picLocks noChangeAspect="1"/>
          </p:cNvPicPr>
          <p:nvPr/>
        </p:nvPicPr>
        <p:blipFill>
          <a:blip r:embed="rId3"/>
          <a:stretch>
            <a:fillRect/>
          </a:stretch>
        </p:blipFill>
        <p:spPr>
          <a:xfrm>
            <a:off x="1653209" y="949058"/>
            <a:ext cx="9144000" cy="5798841"/>
          </a:xfrm>
          <a:prstGeom prst="rect">
            <a:avLst/>
          </a:prstGeom>
        </p:spPr>
      </p:pic>
    </p:spTree>
    <p:extLst>
      <p:ext uri="{BB962C8B-B14F-4D97-AF65-F5344CB8AC3E}">
        <p14:creationId xmlns:p14="http://schemas.microsoft.com/office/powerpoint/2010/main" val="3639133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4"/>
          <p:cNvSpPr txBox="1">
            <a:spLocks noGrp="1"/>
          </p:cNvSpPr>
          <p:nvPr>
            <p:ph type="title"/>
          </p:nvPr>
        </p:nvSpPr>
        <p:spPr>
          <a:xfrm>
            <a:off x="1825082" y="322772"/>
            <a:ext cx="2166910" cy="1165500"/>
          </a:xfrm>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3300"/>
            </a:pPr>
            <a:r>
              <a:rPr lang="en-US" sz="3200" dirty="0">
                <a:solidFill>
                  <a:srgbClr val="0080A8"/>
                </a:solidFill>
                <a:latin typeface="Rockwell" panose="02060603020205020403" pitchFamily="18" charset="0"/>
              </a:rPr>
              <a:t>Teaching Resources</a:t>
            </a:r>
            <a:endParaRPr sz="3200" dirty="0">
              <a:solidFill>
                <a:srgbClr val="0080A8"/>
              </a:solidFill>
              <a:latin typeface="Rockwell" panose="02060603020205020403" pitchFamily="18" charset="0"/>
            </a:endParaRPr>
          </a:p>
        </p:txBody>
      </p:sp>
      <p:sp>
        <p:nvSpPr>
          <p:cNvPr id="534" name="Google Shape;534;p74"/>
          <p:cNvSpPr txBox="1">
            <a:spLocks noGrp="1"/>
          </p:cNvSpPr>
          <p:nvPr>
            <p:ph type="sldNum" idx="12"/>
          </p:nvPr>
        </p:nvSpPr>
        <p:spPr>
          <a:prstGeom prst="rect">
            <a:avLst/>
          </a:prstGeom>
          <a:noFill/>
          <a:ln>
            <a:noFill/>
          </a:ln>
        </p:spPr>
        <p:txBody>
          <a:bodyPr spcFirstLastPara="1" vert="horz" wrap="square" lIns="0" tIns="0" rIns="0" bIns="0" rtlCol="0" anchor="b" anchorCtr="0">
            <a:noAutofit/>
          </a:bodyPr>
          <a:lstStyle/>
          <a:p>
            <a:fld id="{00000000-1234-1234-1234-123412341234}" type="slidenum">
              <a:rPr lang="en-US">
                <a:solidFill>
                  <a:srgbClr val="AEABAB"/>
                </a:solidFill>
                <a:latin typeface="Arial"/>
                <a:ea typeface="Arial"/>
                <a:cs typeface="Arial"/>
                <a:sym typeface="Arial"/>
              </a:rPr>
              <a:pPr/>
              <a:t>35</a:t>
            </a:fld>
            <a:endParaRPr>
              <a:solidFill>
                <a:srgbClr val="AEABAB"/>
              </a:solidFill>
              <a:latin typeface="Arial"/>
              <a:ea typeface="Arial"/>
              <a:cs typeface="Arial"/>
              <a:sym typeface="Arial"/>
            </a:endParaRPr>
          </a:p>
        </p:txBody>
      </p:sp>
      <p:pic>
        <p:nvPicPr>
          <p:cNvPr id="3" name="Picture 2">
            <a:extLst>
              <a:ext uri="{FF2B5EF4-FFF2-40B4-BE49-F238E27FC236}">
                <a16:creationId xmlns:a16="http://schemas.microsoft.com/office/drawing/2014/main" id="{409F1E42-8AAD-112C-AEE7-B44461876093}"/>
              </a:ext>
            </a:extLst>
          </p:cNvPr>
          <p:cNvPicPr>
            <a:picLocks noChangeAspect="1"/>
          </p:cNvPicPr>
          <p:nvPr/>
        </p:nvPicPr>
        <p:blipFill>
          <a:blip r:embed="rId3"/>
          <a:stretch>
            <a:fillRect/>
          </a:stretch>
        </p:blipFill>
        <p:spPr>
          <a:xfrm>
            <a:off x="3991993" y="226380"/>
            <a:ext cx="5255581" cy="65987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1117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Tutorials </a:t>
            </a:r>
          </a:p>
        </p:txBody>
      </p:sp>
      <p:sp>
        <p:nvSpPr>
          <p:cNvPr id="5" name="Slide Number Placeholder 4"/>
          <p:cNvSpPr>
            <a:spLocks noGrp="1"/>
          </p:cNvSpPr>
          <p:nvPr>
            <p:ph type="sldNum" sz="quarter" idx="12"/>
          </p:nvPr>
        </p:nvSpPr>
        <p:spPr/>
        <p:txBody>
          <a:bodyPr/>
          <a:lstStyle/>
          <a:p>
            <a:pPr>
              <a:defRPr/>
            </a:pPr>
            <a:fld id="{3F7F100E-734D-9541-8A1D-913EFCAA92B9}" type="slidenum">
              <a:rPr lang="en-US" smtClean="0"/>
              <a:pPr>
                <a:defRPr/>
              </a:pPr>
              <a:t>36</a:t>
            </a:fld>
            <a:endParaRPr lang="en-US" dirty="0"/>
          </a:p>
        </p:txBody>
      </p:sp>
      <p:sp>
        <p:nvSpPr>
          <p:cNvPr id="3" name="Content Placeholder 2"/>
          <p:cNvSpPr>
            <a:spLocks noGrp="1"/>
          </p:cNvSpPr>
          <p:nvPr>
            <p:ph sz="half" idx="4294967295"/>
          </p:nvPr>
        </p:nvSpPr>
        <p:spPr>
          <a:xfrm>
            <a:off x="1886299" y="1286050"/>
            <a:ext cx="8391525" cy="2595386"/>
          </a:xfrm>
        </p:spPr>
        <p:txBody>
          <a:bodyPr>
            <a:normAutofit fontScale="92500" lnSpcReduction="10000"/>
          </a:bodyPr>
          <a:lstStyle/>
          <a:p>
            <a:r>
              <a:rPr lang="en-US" dirty="0"/>
              <a:t>Ensures no surprises on test day</a:t>
            </a:r>
          </a:p>
          <a:p>
            <a:r>
              <a:rPr lang="en-US" dirty="0"/>
              <a:t>Opportunity to practice and build skills</a:t>
            </a:r>
          </a:p>
          <a:p>
            <a:r>
              <a:rPr lang="en-US" dirty="0"/>
              <a:t>Familiarity can lead to better performance</a:t>
            </a:r>
          </a:p>
          <a:p>
            <a:pPr lvl="1"/>
            <a:r>
              <a:rPr lang="en-US" sz="2100" b="1" i="1" dirty="0">
                <a:solidFill>
                  <a:schemeClr val="accent1"/>
                </a:solidFill>
              </a:rPr>
              <a:t>Students Will Receive: </a:t>
            </a:r>
          </a:p>
          <a:p>
            <a:pPr lvl="2"/>
            <a:r>
              <a:rPr lang="en-US" sz="2100" i="1" dirty="0">
                <a:solidFill>
                  <a:schemeClr val="accent1"/>
                </a:solidFill>
              </a:rPr>
              <a:t>Whiteboards and Graph Paper (3)</a:t>
            </a:r>
          </a:p>
          <a:p>
            <a:pPr lvl="2"/>
            <a:r>
              <a:rPr lang="en-US" sz="2100" i="1" dirty="0">
                <a:solidFill>
                  <a:schemeClr val="accent1"/>
                </a:solidFill>
              </a:rPr>
              <a:t>Formula Sheet</a:t>
            </a:r>
          </a:p>
          <a:p>
            <a:pPr lvl="1"/>
            <a:endParaRPr lang="en-US" dirty="0"/>
          </a:p>
          <a:p>
            <a:pPr marL="0" indent="0">
              <a:buNone/>
            </a:pPr>
            <a:r>
              <a:rPr lang="en-US" sz="2400" i="1" dirty="0">
                <a:hlinkClick r:id="rId3"/>
              </a:rPr>
              <a:t>https://ged.com/educators_admins/teaching/classroom_materials/</a:t>
            </a:r>
            <a:endParaRPr lang="en-US" sz="2400" i="1"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799B1BB3-2275-4236-AFC0-8194722DF14F}"/>
              </a:ext>
            </a:extLst>
          </p:cNvPr>
          <p:cNvPicPr>
            <a:picLocks noChangeAspect="1"/>
          </p:cNvPicPr>
          <p:nvPr/>
        </p:nvPicPr>
        <p:blipFill>
          <a:blip r:embed="rId4"/>
          <a:stretch>
            <a:fillRect/>
          </a:stretch>
        </p:blipFill>
        <p:spPr>
          <a:xfrm>
            <a:off x="2641601" y="3962400"/>
            <a:ext cx="6662219" cy="2403475"/>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34185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7"/>
          <p:cNvSpPr txBox="1">
            <a:spLocks noGrp="1"/>
          </p:cNvSpPr>
          <p:nvPr>
            <p:ph type="title"/>
          </p:nvPr>
        </p:nvSpPr>
        <p:spPr>
          <a:xfrm>
            <a:off x="1825083" y="525108"/>
            <a:ext cx="8514000" cy="1165500"/>
          </a:xfrm>
          <a:prstGeom prst="rect">
            <a:avLst/>
          </a:prstGeom>
        </p:spPr>
        <p:txBody>
          <a:bodyPr spcFirstLastPara="1" vert="horz" wrap="square" lIns="0" tIns="0" rIns="0" bIns="0" rtlCol="0" anchor="t" anchorCtr="0">
            <a:noAutofit/>
          </a:bodyPr>
          <a:lstStyle/>
          <a:p>
            <a:r>
              <a:rPr lang="en-US" sz="3200" dirty="0">
                <a:solidFill>
                  <a:srgbClr val="0080A8"/>
                </a:solidFill>
                <a:latin typeface="Rockwell" panose="02060603020205020403" pitchFamily="18" charset="0"/>
              </a:rPr>
              <a:t>Assessment Guide for Educators</a:t>
            </a:r>
            <a:endParaRPr sz="3200" dirty="0">
              <a:solidFill>
                <a:srgbClr val="0080A8"/>
              </a:solidFill>
              <a:latin typeface="Rockwell" panose="02060603020205020403" pitchFamily="18" charset="0"/>
            </a:endParaRPr>
          </a:p>
        </p:txBody>
      </p:sp>
      <p:sp>
        <p:nvSpPr>
          <p:cNvPr id="559" name="Google Shape;559;p77"/>
          <p:cNvSpPr txBox="1">
            <a:spLocks noGrp="1"/>
          </p:cNvSpPr>
          <p:nvPr>
            <p:ph type="sldNum" idx="12"/>
          </p:nvPr>
        </p:nvSpPr>
        <p:spPr>
          <a:xfrm>
            <a:off x="1825082" y="6446837"/>
            <a:ext cx="2057400" cy="218100"/>
          </a:xfrm>
          <a:prstGeom prst="rect">
            <a:avLst/>
          </a:prstGeom>
        </p:spPr>
        <p:txBody>
          <a:bodyPr spcFirstLastPara="1" vert="horz" wrap="square" lIns="0" tIns="0" rIns="0" bIns="0" rtlCol="0" anchor="b" anchorCtr="0">
            <a:noAutofit/>
          </a:bodyPr>
          <a:lstStyle/>
          <a:p>
            <a:pPr>
              <a:buClr>
                <a:srgbClr val="000000"/>
              </a:buClr>
            </a:pPr>
            <a:fld id="{00000000-1234-1234-1234-123412341234}" type="slidenum">
              <a:rPr lang="en-US"/>
              <a:pPr>
                <a:buClr>
                  <a:srgbClr val="000000"/>
                </a:buClr>
              </a:pPr>
              <a:t>37</a:t>
            </a:fld>
            <a:endParaRPr/>
          </a:p>
        </p:txBody>
      </p:sp>
      <p:pic>
        <p:nvPicPr>
          <p:cNvPr id="5" name="Picture 4">
            <a:extLst>
              <a:ext uri="{FF2B5EF4-FFF2-40B4-BE49-F238E27FC236}">
                <a16:creationId xmlns:a16="http://schemas.microsoft.com/office/drawing/2014/main" id="{417C508C-BD1F-E6D5-A7FE-E2C9E8B35F8A}"/>
              </a:ext>
            </a:extLst>
          </p:cNvPr>
          <p:cNvPicPr>
            <a:picLocks noChangeAspect="1"/>
          </p:cNvPicPr>
          <p:nvPr/>
        </p:nvPicPr>
        <p:blipFill>
          <a:blip r:embed="rId3"/>
          <a:stretch>
            <a:fillRect/>
          </a:stretch>
        </p:blipFill>
        <p:spPr>
          <a:xfrm>
            <a:off x="2287990" y="1063399"/>
            <a:ext cx="4539993" cy="5492489"/>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2433981-5BD4-138F-483A-4EEF4B7DE857}"/>
              </a:ext>
            </a:extLst>
          </p:cNvPr>
          <p:cNvSpPr txBox="1"/>
          <p:nvPr/>
        </p:nvSpPr>
        <p:spPr>
          <a:xfrm>
            <a:off x="7311039" y="1112025"/>
            <a:ext cx="3028044"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Complete Assessment Guide is 230 pages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It’s also broken down into each subject (40-60+ pages each)</a:t>
            </a:r>
          </a:p>
        </p:txBody>
      </p:sp>
      <p:cxnSp>
        <p:nvCxnSpPr>
          <p:cNvPr id="7" name="Straight Arrow Connector 6">
            <a:extLst>
              <a:ext uri="{FF2B5EF4-FFF2-40B4-BE49-F238E27FC236}">
                <a16:creationId xmlns:a16="http://schemas.microsoft.com/office/drawing/2014/main" id="{AE908693-4F80-4062-E351-267F986F2DDE}"/>
              </a:ext>
            </a:extLst>
          </p:cNvPr>
          <p:cNvCxnSpPr>
            <a:cxnSpLocks/>
          </p:cNvCxnSpPr>
          <p:nvPr/>
        </p:nvCxnSpPr>
        <p:spPr>
          <a:xfrm flipH="1">
            <a:off x="4162487" y="2081543"/>
            <a:ext cx="3669456" cy="8694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053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AD62-E9BC-9E45-A4D6-6029C4354650}"/>
              </a:ext>
            </a:extLst>
          </p:cNvPr>
          <p:cNvSpPr>
            <a:spLocks noGrp="1"/>
          </p:cNvSpPr>
          <p:nvPr>
            <p:ph type="title"/>
          </p:nvPr>
        </p:nvSpPr>
        <p:spPr>
          <a:xfrm>
            <a:off x="1789223" y="307039"/>
            <a:ext cx="8513956" cy="1165587"/>
          </a:xfrm>
        </p:spPr>
        <p:txBody>
          <a:bodyPr/>
          <a:lstStyle/>
          <a:p>
            <a:r>
              <a:rPr lang="en-US" sz="3200" dirty="0">
                <a:solidFill>
                  <a:srgbClr val="0080A8"/>
                </a:solidFill>
                <a:latin typeface="Rockwell" panose="02060603020205020403" pitchFamily="18" charset="0"/>
              </a:rPr>
              <a:t>Educator Handbook! </a:t>
            </a:r>
          </a:p>
        </p:txBody>
      </p:sp>
      <p:pic>
        <p:nvPicPr>
          <p:cNvPr id="6" name="Content Placeholder 5">
            <a:extLst>
              <a:ext uri="{FF2B5EF4-FFF2-40B4-BE49-F238E27FC236}">
                <a16:creationId xmlns:a16="http://schemas.microsoft.com/office/drawing/2014/main" id="{E0320D94-40A3-594C-B954-1315CF07A26D}"/>
              </a:ext>
            </a:extLst>
          </p:cNvPr>
          <p:cNvPicPr>
            <a:picLocks noGrp="1" noChangeAspect="1"/>
          </p:cNvPicPr>
          <p:nvPr>
            <p:ph idx="1"/>
          </p:nvPr>
        </p:nvPicPr>
        <p:blipFill>
          <a:blip r:embed="rId3"/>
          <a:stretch>
            <a:fillRect/>
          </a:stretch>
        </p:blipFill>
        <p:spPr>
          <a:xfrm>
            <a:off x="3822954" y="770698"/>
            <a:ext cx="4446494" cy="5130569"/>
          </a:xfrm>
          <a:effectLst/>
          <a:scene3d>
            <a:camera prst="orthographicFront"/>
            <a:lightRig rig="threePt" dir="t"/>
          </a:scene3d>
          <a:sp3d>
            <a:bevelT/>
          </a:sp3d>
        </p:spPr>
      </p:pic>
      <p:sp>
        <p:nvSpPr>
          <p:cNvPr id="4" name="Slide Number Placeholder 3">
            <a:extLst>
              <a:ext uri="{FF2B5EF4-FFF2-40B4-BE49-F238E27FC236}">
                <a16:creationId xmlns:a16="http://schemas.microsoft.com/office/drawing/2014/main" id="{75EE8801-8F54-C54D-8A88-840F16A8D358}"/>
              </a:ext>
            </a:extLst>
          </p:cNvPr>
          <p:cNvSpPr>
            <a:spLocks noGrp="1"/>
          </p:cNvSpPr>
          <p:nvPr>
            <p:ph type="sldNum" sz="quarter" idx="12"/>
          </p:nvPr>
        </p:nvSpPr>
        <p:spPr/>
        <p:txBody>
          <a:bodyPr/>
          <a:lstStyle/>
          <a:p>
            <a:fld id="{BAE26A2A-DE5F-EA41-900F-AB5C4F1D9848}" type="slidenum">
              <a:rPr lang="en-US" smtClean="0"/>
              <a:t>38</a:t>
            </a:fld>
            <a:endParaRPr lang="en-US"/>
          </a:p>
        </p:txBody>
      </p:sp>
      <p:sp>
        <p:nvSpPr>
          <p:cNvPr id="3" name="TextBox 2">
            <a:extLst>
              <a:ext uri="{FF2B5EF4-FFF2-40B4-BE49-F238E27FC236}">
                <a16:creationId xmlns:a16="http://schemas.microsoft.com/office/drawing/2014/main" id="{99D73170-D05F-A64C-A5D4-751987FBD295}"/>
              </a:ext>
            </a:extLst>
          </p:cNvPr>
          <p:cNvSpPr txBox="1"/>
          <p:nvPr/>
        </p:nvSpPr>
        <p:spPr>
          <a:xfrm>
            <a:off x="2825094" y="6094787"/>
            <a:ext cx="6474542" cy="400110"/>
          </a:xfrm>
          <a:prstGeom prst="rect">
            <a:avLst/>
          </a:prstGeom>
          <a:noFill/>
        </p:spPr>
        <p:txBody>
          <a:bodyPr wrap="square" rtlCol="0">
            <a:spAutoFit/>
          </a:bodyPr>
          <a:lstStyle/>
          <a:p>
            <a:pPr algn="ctr"/>
            <a:r>
              <a:rPr lang="en-US" sz="2000" b="1" dirty="0"/>
              <a:t>Download at </a:t>
            </a:r>
            <a:r>
              <a:rPr lang="en-US" sz="2000" b="1" dirty="0" err="1"/>
              <a:t>GED.com</a:t>
            </a:r>
            <a:r>
              <a:rPr lang="en-US" sz="2000" b="1" dirty="0"/>
              <a:t>/</a:t>
            </a:r>
            <a:r>
              <a:rPr lang="en-US" sz="2000" b="1" dirty="0" err="1"/>
              <a:t>educator_handbook</a:t>
            </a:r>
            <a:endParaRPr lang="en-US" sz="2000" b="1" dirty="0"/>
          </a:p>
        </p:txBody>
      </p:sp>
      <p:sp>
        <p:nvSpPr>
          <p:cNvPr id="5" name="TextBox 4">
            <a:extLst>
              <a:ext uri="{FF2B5EF4-FFF2-40B4-BE49-F238E27FC236}">
                <a16:creationId xmlns:a16="http://schemas.microsoft.com/office/drawing/2014/main" id="{30C5E117-1034-5A97-2FD4-0246A0E814A5}"/>
              </a:ext>
            </a:extLst>
          </p:cNvPr>
          <p:cNvSpPr txBox="1"/>
          <p:nvPr/>
        </p:nvSpPr>
        <p:spPr>
          <a:xfrm>
            <a:off x="1825083" y="1317813"/>
            <a:ext cx="1613647" cy="2667397"/>
          </a:xfrm>
          <a:prstGeom prst="rect">
            <a:avLst/>
          </a:prstGeom>
          <a:noFill/>
        </p:spPr>
        <p:txBody>
          <a:bodyPr wrap="square" rtlCol="0">
            <a:spAutoFit/>
          </a:bodyPr>
          <a:lstStyle/>
          <a:p>
            <a:pPr marL="38100">
              <a:spcBef>
                <a:spcPts val="750"/>
              </a:spcBef>
              <a:buClr>
                <a:srgbClr val="333F48"/>
              </a:buClr>
              <a:buSzPts val="3000"/>
            </a:pPr>
            <a:r>
              <a:rPr lang="en-US" sz="1600" dirty="0"/>
              <a:t>Get an overview of GED</a:t>
            </a:r>
            <a:r>
              <a:rPr lang="en-US" sz="1600" baseline="30000" dirty="0"/>
              <a:t>® </a:t>
            </a:r>
            <a:r>
              <a:rPr lang="en-US" sz="1600" dirty="0"/>
              <a:t>test content and recommended teaching strategies.</a:t>
            </a:r>
          </a:p>
          <a:p>
            <a:pPr marL="457200">
              <a:spcBef>
                <a:spcPts val="750"/>
              </a:spcBef>
            </a:pPr>
            <a:endParaRPr lang="en-US" sz="1600" dirty="0"/>
          </a:p>
          <a:p>
            <a:pPr marL="38100">
              <a:spcBef>
                <a:spcPts val="750"/>
              </a:spcBef>
              <a:buSzPts val="3000"/>
            </a:pPr>
            <a:r>
              <a:rPr lang="en-US" sz="1600" dirty="0"/>
              <a:t>In other words: Start here!</a:t>
            </a:r>
          </a:p>
          <a:p>
            <a:endParaRPr lang="en-US" sz="1000" dirty="0"/>
          </a:p>
        </p:txBody>
      </p:sp>
    </p:spTree>
    <p:extLst>
      <p:ext uri="{BB962C8B-B14F-4D97-AF65-F5344CB8AC3E}">
        <p14:creationId xmlns:p14="http://schemas.microsoft.com/office/powerpoint/2010/main" val="206570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0"/>
          <p:cNvSpPr txBox="1">
            <a:spLocks noGrp="1"/>
          </p:cNvSpPr>
          <p:nvPr>
            <p:ph type="title"/>
          </p:nvPr>
        </p:nvSpPr>
        <p:spPr>
          <a:xfrm>
            <a:off x="1666056" y="249912"/>
            <a:ext cx="8514000" cy="1165500"/>
          </a:xfrm>
          <a:prstGeom prst="rect">
            <a:avLst/>
          </a:prstGeom>
          <a:noFill/>
          <a:ln>
            <a:noFill/>
          </a:ln>
        </p:spPr>
        <p:txBody>
          <a:bodyPr spcFirstLastPara="1" vert="horz" wrap="square" lIns="0" tIns="0" rIns="0" bIns="0" rtlCol="0" anchor="t" anchorCtr="0">
            <a:noAutofit/>
          </a:bodyPr>
          <a:lstStyle/>
          <a:p>
            <a:r>
              <a:rPr lang="en-US" sz="3200" dirty="0">
                <a:solidFill>
                  <a:srgbClr val="0080A8"/>
                </a:solidFill>
                <a:latin typeface="Rockwell" panose="02060603020205020403" pitchFamily="18" charset="0"/>
              </a:rPr>
              <a:t>News</a:t>
            </a:r>
            <a:endParaRPr sz="3200" dirty="0">
              <a:solidFill>
                <a:srgbClr val="0080A8"/>
              </a:solidFill>
              <a:latin typeface="Rockwell" panose="02060603020205020403" pitchFamily="18" charset="0"/>
            </a:endParaRPr>
          </a:p>
        </p:txBody>
      </p:sp>
      <p:sp>
        <p:nvSpPr>
          <p:cNvPr id="434" name="Google Shape;434;p60"/>
          <p:cNvSpPr txBox="1">
            <a:spLocks noGrp="1"/>
          </p:cNvSpPr>
          <p:nvPr>
            <p:ph type="sldNum" idx="12"/>
          </p:nvPr>
        </p:nvSpPr>
        <p:spPr>
          <a:prstGeom prst="rect">
            <a:avLst/>
          </a:prstGeom>
          <a:noFill/>
          <a:ln>
            <a:noFill/>
          </a:ln>
        </p:spPr>
        <p:txBody>
          <a:bodyPr spcFirstLastPara="1" vert="horz" wrap="square" lIns="0" tIns="0" rIns="0" bIns="0" rtlCol="0" anchor="b" anchorCtr="0">
            <a:noAutofit/>
          </a:bodyPr>
          <a:lstStyle/>
          <a:p>
            <a:fld id="{00000000-1234-1234-1234-123412341234}" type="slidenum">
              <a:rPr lang="en-US">
                <a:solidFill>
                  <a:srgbClr val="AEABAB"/>
                </a:solidFill>
                <a:latin typeface="Arial"/>
                <a:ea typeface="Arial"/>
                <a:cs typeface="Arial"/>
                <a:sym typeface="Arial"/>
              </a:rPr>
              <a:pPr/>
              <a:t>39</a:t>
            </a:fld>
            <a:endParaRPr>
              <a:solidFill>
                <a:srgbClr val="AEABAB"/>
              </a:solidFill>
              <a:latin typeface="Arial"/>
              <a:ea typeface="Arial"/>
              <a:cs typeface="Arial"/>
              <a:sym typeface="Arial"/>
            </a:endParaRPr>
          </a:p>
        </p:txBody>
      </p:sp>
      <p:pic>
        <p:nvPicPr>
          <p:cNvPr id="4" name="Picture 3">
            <a:extLst>
              <a:ext uri="{FF2B5EF4-FFF2-40B4-BE49-F238E27FC236}">
                <a16:creationId xmlns:a16="http://schemas.microsoft.com/office/drawing/2014/main" id="{CA1D6327-008B-4633-F2EC-F4E9DD8AE327}"/>
              </a:ext>
            </a:extLst>
          </p:cNvPr>
          <p:cNvPicPr>
            <a:picLocks noChangeAspect="1"/>
          </p:cNvPicPr>
          <p:nvPr/>
        </p:nvPicPr>
        <p:blipFill>
          <a:blip r:embed="rId3"/>
          <a:stretch>
            <a:fillRect/>
          </a:stretch>
        </p:blipFill>
        <p:spPr>
          <a:xfrm>
            <a:off x="2011944" y="800100"/>
            <a:ext cx="8168112" cy="5330536"/>
          </a:xfrm>
          <a:prstGeom prst="rect">
            <a:avLst/>
          </a:prstGeom>
          <a:effectLst>
            <a:outerShdw blurRad="50800" dist="38100" dir="16200000" rotWithShape="0">
              <a:prstClr val="black">
                <a:alpha val="40000"/>
              </a:prstClr>
            </a:outerShdw>
          </a:effectLst>
          <a:scene3d>
            <a:camera prst="orthographicFront"/>
            <a:lightRig rig="balanced" dir="t"/>
          </a:scene3d>
        </p:spPr>
      </p:pic>
    </p:spTree>
    <p:extLst>
      <p:ext uri="{BB962C8B-B14F-4D97-AF65-F5344CB8AC3E}">
        <p14:creationId xmlns:p14="http://schemas.microsoft.com/office/powerpoint/2010/main" val="351393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E98D-8725-4A4C-ADAF-66B0BBF517D2}"/>
              </a:ext>
            </a:extLst>
          </p:cNvPr>
          <p:cNvSpPr>
            <a:spLocks noGrp="1"/>
          </p:cNvSpPr>
          <p:nvPr>
            <p:ph type="title"/>
          </p:nvPr>
        </p:nvSpPr>
        <p:spPr/>
        <p:txBody>
          <a:bodyPr/>
          <a:lstStyle/>
          <a:p>
            <a:r>
              <a:rPr lang="en-US" dirty="0"/>
              <a:t>We know five essential elements for RLA</a:t>
            </a:r>
          </a:p>
        </p:txBody>
      </p:sp>
      <p:sp>
        <p:nvSpPr>
          <p:cNvPr id="3" name="Content Placeholder 2">
            <a:extLst>
              <a:ext uri="{FF2B5EF4-FFF2-40B4-BE49-F238E27FC236}">
                <a16:creationId xmlns:a16="http://schemas.microsoft.com/office/drawing/2014/main" id="{76E18734-41FE-6B4C-8214-748E5CE5D7BE}"/>
              </a:ext>
            </a:extLst>
          </p:cNvPr>
          <p:cNvSpPr>
            <a:spLocks noGrp="1"/>
          </p:cNvSpPr>
          <p:nvPr>
            <p:ph idx="1"/>
          </p:nvPr>
        </p:nvSpPr>
        <p:spPr/>
        <p:txBody>
          <a:bodyPr/>
          <a:lstStyle/>
          <a:p>
            <a:r>
              <a:rPr lang="en-US" dirty="0"/>
              <a:t>Reading </a:t>
            </a:r>
            <a:r>
              <a:rPr lang="en-US" sz="2000" dirty="0"/>
              <a:t>Comprehension</a:t>
            </a:r>
          </a:p>
        </p:txBody>
      </p:sp>
      <p:sp>
        <p:nvSpPr>
          <p:cNvPr id="4" name="Slide Number Placeholder 3">
            <a:extLst>
              <a:ext uri="{FF2B5EF4-FFF2-40B4-BE49-F238E27FC236}">
                <a16:creationId xmlns:a16="http://schemas.microsoft.com/office/drawing/2014/main" id="{1BE42DD4-BE94-7B4F-831A-0DCE3863716C}"/>
              </a:ext>
            </a:extLst>
          </p:cNvPr>
          <p:cNvSpPr>
            <a:spLocks noGrp="1"/>
          </p:cNvSpPr>
          <p:nvPr>
            <p:ph type="sldNum" sz="quarter" idx="12"/>
          </p:nvPr>
        </p:nvSpPr>
        <p:spPr/>
        <p:txBody>
          <a:bodyPr/>
          <a:lstStyle/>
          <a:p>
            <a:fld id="{BAE26A2A-DE5F-EA41-900F-AB5C4F1D9848}" type="slidenum">
              <a:rPr lang="en-US" smtClean="0"/>
              <a:t>4</a:t>
            </a:fld>
            <a:endParaRPr lang="en-US"/>
          </a:p>
        </p:txBody>
      </p:sp>
      <p:pic>
        <p:nvPicPr>
          <p:cNvPr id="19" name="Picture Placeholder 18">
            <a:extLst>
              <a:ext uri="{FF2B5EF4-FFF2-40B4-BE49-F238E27FC236}">
                <a16:creationId xmlns:a16="http://schemas.microsoft.com/office/drawing/2014/main" id="{D9DD59F4-C282-704A-9BAE-202DCAA6BBCB}"/>
              </a:ext>
            </a:extLst>
          </p:cNvPr>
          <p:cNvPicPr>
            <a:picLocks noGrp="1" noChangeAspect="1"/>
          </p:cNvPicPr>
          <p:nvPr>
            <p:ph type="pic" sz="quarter" idx="13"/>
          </p:nvPr>
        </p:nvPicPr>
        <p:blipFill rotWithShape="1">
          <a:blip r:embed="rId2" cstate="screen">
            <a:duotone>
              <a:prstClr val="black"/>
              <a:schemeClr val="bg1">
                <a:tint val="45000"/>
                <a:satMod val="400000"/>
              </a:schemeClr>
            </a:duotone>
            <a:extLst>
              <a:ext uri="{28A0092B-C50C-407E-A947-70E740481C1C}">
                <a14:useLocalDpi xmlns:a14="http://schemas.microsoft.com/office/drawing/2010/main"/>
              </a:ext>
            </a:extLst>
          </a:blip>
          <a:stretch/>
        </p:blipFill>
        <p:spPr>
          <a:xfrm>
            <a:off x="2067530" y="1702947"/>
            <a:ext cx="342900" cy="863600"/>
          </a:xfrm>
        </p:spPr>
      </p:pic>
      <p:sp>
        <p:nvSpPr>
          <p:cNvPr id="6" name="Content Placeholder 5">
            <a:extLst>
              <a:ext uri="{FF2B5EF4-FFF2-40B4-BE49-F238E27FC236}">
                <a16:creationId xmlns:a16="http://schemas.microsoft.com/office/drawing/2014/main" id="{141D60EB-37FE-F54B-88DE-518AEC001C8A}"/>
              </a:ext>
            </a:extLst>
          </p:cNvPr>
          <p:cNvSpPr>
            <a:spLocks noGrp="1"/>
          </p:cNvSpPr>
          <p:nvPr>
            <p:ph idx="14"/>
          </p:nvPr>
        </p:nvSpPr>
        <p:spPr>
          <a:xfrm>
            <a:off x="4241038" y="1622310"/>
            <a:ext cx="3649695" cy="198342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ysClr val="windowText" lastClr="000000"/>
                </a:solidFill>
              </a:rPr>
              <a:t>Making Inferences</a:t>
            </a:r>
            <a:endParaRPr kumimoji="0" lang="en-US" sz="2000" b="0" i="0" u="none" strike="noStrike" kern="0" cap="none" spc="0" normalizeH="0" baseline="0" noProof="0" dirty="0">
              <a:ln>
                <a:noFill/>
              </a:ln>
              <a:solidFill>
                <a:sysClr val="windowText" lastClr="000000"/>
              </a:solidFill>
              <a:effectLst/>
              <a:uLnTx/>
              <a:uFillTx/>
            </a:endParaRPr>
          </a:p>
        </p:txBody>
      </p:sp>
      <p:pic>
        <p:nvPicPr>
          <p:cNvPr id="21" name="Picture Placeholder 20">
            <a:extLst>
              <a:ext uri="{FF2B5EF4-FFF2-40B4-BE49-F238E27FC236}">
                <a16:creationId xmlns:a16="http://schemas.microsoft.com/office/drawing/2014/main" id="{569888B3-08B6-F643-903E-5E8807F534A0}"/>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tretch>
            <a:fillRect/>
          </a:stretch>
        </p:blipFill>
        <p:spPr>
          <a:xfrm>
            <a:off x="5736569" y="1795930"/>
            <a:ext cx="690989" cy="712582"/>
          </a:xfrm>
          <a:prstGeom prst="rect">
            <a:avLst/>
          </a:prstGeom>
        </p:spPr>
      </p:pic>
      <p:sp>
        <p:nvSpPr>
          <p:cNvPr id="8" name="Content Placeholder 7">
            <a:extLst>
              <a:ext uri="{FF2B5EF4-FFF2-40B4-BE49-F238E27FC236}">
                <a16:creationId xmlns:a16="http://schemas.microsoft.com/office/drawing/2014/main" id="{E8A4CAE7-22D3-A647-8D19-3F1EE662D0F8}"/>
              </a:ext>
            </a:extLst>
          </p:cNvPr>
          <p:cNvSpPr>
            <a:spLocks noGrp="1"/>
          </p:cNvSpPr>
          <p:nvPr>
            <p:ph idx="16"/>
          </p:nvPr>
        </p:nvSpPr>
        <p:spPr/>
        <p:txBody>
          <a:bodyPr>
            <a:normAutofit/>
          </a:bodyPr>
          <a:lstStyle/>
          <a:p>
            <a:r>
              <a:rPr lang="en-US" sz="2000" dirty="0">
                <a:solidFill>
                  <a:schemeClr val="tx1"/>
                </a:solidFill>
              </a:rPr>
              <a:t>Interpreting Graphics</a:t>
            </a:r>
          </a:p>
        </p:txBody>
      </p:sp>
      <p:pic>
        <p:nvPicPr>
          <p:cNvPr id="23" name="Picture Placeholder 22">
            <a:extLst>
              <a:ext uri="{FF2B5EF4-FFF2-40B4-BE49-F238E27FC236}">
                <a16:creationId xmlns:a16="http://schemas.microsoft.com/office/drawing/2014/main" id="{3A6B089E-2A4E-D946-80E8-B960B173952A}"/>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l="-102718" r="-102718"/>
          <a:stretch/>
        </p:blipFill>
        <p:spPr>
          <a:xfrm>
            <a:off x="8529618" y="1890284"/>
            <a:ext cx="2785924" cy="648081"/>
          </a:xfrm>
        </p:spPr>
      </p:pic>
      <p:sp>
        <p:nvSpPr>
          <p:cNvPr id="10" name="Content Placeholder 9">
            <a:extLst>
              <a:ext uri="{FF2B5EF4-FFF2-40B4-BE49-F238E27FC236}">
                <a16:creationId xmlns:a16="http://schemas.microsoft.com/office/drawing/2014/main" id="{A574E9AB-ADAC-3641-A213-D478836E4C10}"/>
              </a:ext>
            </a:extLst>
          </p:cNvPr>
          <p:cNvSpPr>
            <a:spLocks noGrp="1"/>
          </p:cNvSpPr>
          <p:nvPr>
            <p:ph idx="18"/>
          </p:nvPr>
        </p:nvSpPr>
        <p:spPr>
          <a:xfrm>
            <a:off x="1854284" y="3895279"/>
            <a:ext cx="3649695" cy="1983429"/>
          </a:xfrm>
        </p:spPr>
        <p:txBody>
          <a:bodyPr>
            <a:normAutofit/>
          </a:bodyPr>
          <a:lstStyle/>
          <a:p>
            <a:r>
              <a:rPr lang="en-US" sz="2000" dirty="0">
                <a:solidFill>
                  <a:schemeClr val="tx1"/>
                </a:solidFill>
              </a:rPr>
              <a:t>Analyzing Arguments</a:t>
            </a:r>
          </a:p>
        </p:txBody>
      </p:sp>
      <p:pic>
        <p:nvPicPr>
          <p:cNvPr id="25" name="Picture Placeholder 24">
            <a:extLst>
              <a:ext uri="{FF2B5EF4-FFF2-40B4-BE49-F238E27FC236}">
                <a16:creationId xmlns:a16="http://schemas.microsoft.com/office/drawing/2014/main" id="{8C107B9E-C3A1-6343-8270-F7EE8148826C}"/>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tretch>
            <a:fillRect/>
          </a:stretch>
        </p:blipFill>
        <p:spPr>
          <a:xfrm>
            <a:off x="3144643" y="4099529"/>
            <a:ext cx="742503" cy="649691"/>
          </a:xfrm>
        </p:spPr>
      </p:pic>
      <p:sp>
        <p:nvSpPr>
          <p:cNvPr id="12" name="Content Placeholder 11">
            <a:extLst>
              <a:ext uri="{FF2B5EF4-FFF2-40B4-BE49-F238E27FC236}">
                <a16:creationId xmlns:a16="http://schemas.microsoft.com/office/drawing/2014/main" id="{FA5E23E8-8DAB-4A4B-A203-2E1883A41A35}"/>
              </a:ext>
            </a:extLst>
          </p:cNvPr>
          <p:cNvSpPr>
            <a:spLocks noGrp="1"/>
          </p:cNvSpPr>
          <p:nvPr>
            <p:ph idx="20"/>
          </p:nvPr>
        </p:nvSpPr>
        <p:spPr>
          <a:xfrm>
            <a:off x="7351011" y="3861811"/>
            <a:ext cx="3649695" cy="1983429"/>
          </a:xfrm>
        </p:spPr>
        <p:txBody>
          <a:bodyPr>
            <a:normAutofit/>
          </a:bodyPr>
          <a:lstStyle/>
          <a:p>
            <a:r>
              <a:rPr lang="en-US" sz="2000" dirty="0">
                <a:solidFill>
                  <a:schemeClr val="tx1"/>
                </a:solidFill>
              </a:rPr>
              <a:t>Writing Effectively</a:t>
            </a:r>
          </a:p>
        </p:txBody>
      </p:sp>
      <p:pic>
        <p:nvPicPr>
          <p:cNvPr id="27" name="Picture Placeholder 26">
            <a:extLst>
              <a:ext uri="{FF2B5EF4-FFF2-40B4-BE49-F238E27FC236}">
                <a16:creationId xmlns:a16="http://schemas.microsoft.com/office/drawing/2014/main" id="{A4CDCBCC-AC1C-5740-B686-6597025E1F5F}"/>
              </a:ext>
            </a:extLst>
          </p:cNvPr>
          <p:cNvPicPr>
            <a:picLocks noGrp="1" noChangeAspect="1"/>
          </p:cNvPicPr>
          <p:nvPr>
            <p:ph type="pic" sz="quarter" idx="21"/>
          </p:nvPr>
        </p:nvPicPr>
        <p:blipFill>
          <a:blip r:embed="rId6" cstate="screen">
            <a:extLst>
              <a:ext uri="{28A0092B-C50C-407E-A947-70E740481C1C}">
                <a14:useLocalDpi xmlns:a14="http://schemas.microsoft.com/office/drawing/2010/main"/>
              </a:ext>
            </a:extLst>
          </a:blip>
          <a:stretch>
            <a:fillRect/>
          </a:stretch>
        </p:blipFill>
        <p:spPr>
          <a:xfrm>
            <a:off x="5963937" y="4056902"/>
            <a:ext cx="236251" cy="649691"/>
          </a:xfrm>
        </p:spPr>
      </p:pic>
      <p:sp>
        <p:nvSpPr>
          <p:cNvPr id="11" name="Picture Placeholder 10">
            <a:extLst>
              <a:ext uri="{FF2B5EF4-FFF2-40B4-BE49-F238E27FC236}">
                <a16:creationId xmlns:a16="http://schemas.microsoft.com/office/drawing/2014/main" id="{E7E675D3-EF24-6A1D-388F-1580AF6EF75D}"/>
              </a:ext>
            </a:extLst>
          </p:cNvPr>
          <p:cNvSpPr>
            <a:spLocks noGrp="1"/>
          </p:cNvSpPr>
          <p:nvPr>
            <p:ph type="pic" sz="quarter" idx="23"/>
          </p:nvPr>
        </p:nvSpPr>
        <p:spPr>
          <a:xfrm>
            <a:off x="7351213" y="3873713"/>
            <a:ext cx="3649493" cy="866254"/>
          </a:xfrm>
        </p:spPr>
        <p:txBody>
          <a:bodyPr/>
          <a:lstStyle/>
          <a:p>
            <a:endParaRPr lang="en-US" dirty="0"/>
          </a:p>
        </p:txBody>
      </p:sp>
      <p:pic>
        <p:nvPicPr>
          <p:cNvPr id="15" name="Picture 14">
            <a:extLst>
              <a:ext uri="{FF2B5EF4-FFF2-40B4-BE49-F238E27FC236}">
                <a16:creationId xmlns:a16="http://schemas.microsoft.com/office/drawing/2014/main" id="{7C7CA7B7-F215-2144-CBDE-9FF9EACB9911}"/>
              </a:ext>
            </a:extLst>
          </p:cNvPr>
          <p:cNvPicPr>
            <a:picLocks noChangeAspect="1"/>
          </p:cNvPicPr>
          <p:nvPr/>
        </p:nvPicPr>
        <p:blipFill>
          <a:blip r:embed="rId7"/>
          <a:stretch>
            <a:fillRect/>
          </a:stretch>
        </p:blipFill>
        <p:spPr>
          <a:xfrm>
            <a:off x="9056975" y="3983724"/>
            <a:ext cx="237765" cy="646232"/>
          </a:xfrm>
          <a:prstGeom prst="rect">
            <a:avLst/>
          </a:prstGeom>
        </p:spPr>
      </p:pic>
    </p:spTree>
    <p:extLst>
      <p:ext uri="{BB962C8B-B14F-4D97-AF65-F5344CB8AC3E}">
        <p14:creationId xmlns:p14="http://schemas.microsoft.com/office/powerpoint/2010/main" val="3450665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0"/>
          <p:cNvSpPr txBox="1">
            <a:spLocks noGrp="1"/>
          </p:cNvSpPr>
          <p:nvPr>
            <p:ph type="title"/>
          </p:nvPr>
        </p:nvSpPr>
        <p:spPr>
          <a:xfrm>
            <a:off x="1825082" y="366307"/>
            <a:ext cx="8514000" cy="1165500"/>
          </a:xfrm>
          <a:prstGeom prst="rect">
            <a:avLst/>
          </a:prstGeom>
          <a:noFill/>
          <a:ln>
            <a:noFill/>
          </a:ln>
        </p:spPr>
        <p:txBody>
          <a:bodyPr spcFirstLastPara="1" vert="horz" wrap="square" lIns="0" tIns="0" rIns="0" bIns="0" rtlCol="0" anchor="t" anchorCtr="0">
            <a:noAutofit/>
          </a:bodyPr>
          <a:lstStyle/>
          <a:p>
            <a:r>
              <a:rPr lang="en-US" sz="3200" dirty="0">
                <a:solidFill>
                  <a:srgbClr val="0080A8"/>
                </a:solidFill>
                <a:latin typeface="Rockwell" panose="02060603020205020403" pitchFamily="18" charset="0"/>
              </a:rPr>
              <a:t>Professional Development</a:t>
            </a:r>
            <a:endParaRPr sz="3200" dirty="0">
              <a:solidFill>
                <a:srgbClr val="0080A8"/>
              </a:solidFill>
              <a:latin typeface="Rockwell" panose="02060603020205020403" pitchFamily="18" charset="0"/>
            </a:endParaRPr>
          </a:p>
        </p:txBody>
      </p:sp>
      <p:sp>
        <p:nvSpPr>
          <p:cNvPr id="434" name="Google Shape;434;p60"/>
          <p:cNvSpPr txBox="1">
            <a:spLocks noGrp="1"/>
          </p:cNvSpPr>
          <p:nvPr>
            <p:ph type="sldNum" idx="12"/>
          </p:nvPr>
        </p:nvSpPr>
        <p:spPr>
          <a:prstGeom prst="rect">
            <a:avLst/>
          </a:prstGeom>
          <a:noFill/>
          <a:ln>
            <a:noFill/>
          </a:ln>
        </p:spPr>
        <p:txBody>
          <a:bodyPr spcFirstLastPara="1" vert="horz" wrap="square" lIns="0" tIns="0" rIns="0" bIns="0" rtlCol="0" anchor="b" anchorCtr="0">
            <a:noAutofit/>
          </a:bodyPr>
          <a:lstStyle/>
          <a:p>
            <a:fld id="{00000000-1234-1234-1234-123412341234}" type="slidenum">
              <a:rPr lang="en-US">
                <a:solidFill>
                  <a:srgbClr val="AEABAB"/>
                </a:solidFill>
                <a:latin typeface="Arial"/>
                <a:ea typeface="Arial"/>
                <a:cs typeface="Arial"/>
                <a:sym typeface="Arial"/>
              </a:rPr>
              <a:pPr/>
              <a:t>40</a:t>
            </a:fld>
            <a:endParaRPr>
              <a:solidFill>
                <a:srgbClr val="AEABAB"/>
              </a:solidFill>
              <a:latin typeface="Arial"/>
              <a:ea typeface="Arial"/>
              <a:cs typeface="Arial"/>
              <a:sym typeface="Arial"/>
            </a:endParaRPr>
          </a:p>
        </p:txBody>
      </p:sp>
      <p:pic>
        <p:nvPicPr>
          <p:cNvPr id="3" name="Picture 2">
            <a:extLst>
              <a:ext uri="{FF2B5EF4-FFF2-40B4-BE49-F238E27FC236}">
                <a16:creationId xmlns:a16="http://schemas.microsoft.com/office/drawing/2014/main" id="{44559F1C-DA38-EC93-0D86-C92E05890CEE}"/>
              </a:ext>
            </a:extLst>
          </p:cNvPr>
          <p:cNvPicPr>
            <a:picLocks noChangeAspect="1"/>
          </p:cNvPicPr>
          <p:nvPr/>
        </p:nvPicPr>
        <p:blipFill>
          <a:blip r:embed="rId3"/>
          <a:stretch>
            <a:fillRect/>
          </a:stretch>
        </p:blipFill>
        <p:spPr>
          <a:xfrm>
            <a:off x="1524000" y="928276"/>
            <a:ext cx="9060872" cy="5264707"/>
          </a:xfrm>
          <a:prstGeom prst="rect">
            <a:avLst/>
          </a:prstGeom>
        </p:spPr>
      </p:pic>
      <p:sp>
        <p:nvSpPr>
          <p:cNvPr id="8" name="Rectangle 7">
            <a:extLst>
              <a:ext uri="{FF2B5EF4-FFF2-40B4-BE49-F238E27FC236}">
                <a16:creationId xmlns:a16="http://schemas.microsoft.com/office/drawing/2014/main" id="{0317FDDF-C212-CF40-594E-97C9E574F4FE}"/>
              </a:ext>
            </a:extLst>
          </p:cNvPr>
          <p:cNvSpPr/>
          <p:nvPr/>
        </p:nvSpPr>
        <p:spPr>
          <a:xfrm>
            <a:off x="7509164" y="5133113"/>
            <a:ext cx="1091045" cy="2078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49152C-EEC6-4868-935D-2A608E86225C}"/>
              </a:ext>
            </a:extLst>
          </p:cNvPr>
          <p:cNvSpPr/>
          <p:nvPr/>
        </p:nvSpPr>
        <p:spPr>
          <a:xfrm>
            <a:off x="2521527" y="5763475"/>
            <a:ext cx="675409" cy="21130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516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dirty="0">
                <a:latin typeface="Arial"/>
                <a:cs typeface="Arial"/>
              </a:rPr>
            </a:br>
            <a:r>
              <a:rPr lang="en-US" dirty="0">
                <a:latin typeface="Arial"/>
                <a:cs typeface="Arial"/>
              </a:rPr>
              <a:t>Session Survey</a:t>
            </a:r>
            <a:endParaRPr lang="en-US" dirty="0"/>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dirty="0">
                <a:latin typeface="Arial"/>
                <a:cs typeface="Arial"/>
              </a:rPr>
              <a:t>Your feedback is important. Please scan the QR code below to rate this session. </a:t>
            </a:r>
            <a:endParaRPr lang="en-US" dirty="0"/>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41</a:t>
            </a:fld>
            <a:endParaRPr lang="en-US" dirty="0"/>
          </a:p>
        </p:txBody>
      </p:sp>
      <p:pic>
        <p:nvPicPr>
          <p:cNvPr id="6" name="Picture 5" descr="A qr code on a white background">
            <a:extLst>
              <a:ext uri="{FF2B5EF4-FFF2-40B4-BE49-F238E27FC236}">
                <a16:creationId xmlns:a16="http://schemas.microsoft.com/office/drawing/2014/main" id="{0AF221E1-320D-BF90-3866-A1BE0644388B}"/>
              </a:ext>
            </a:extLst>
          </p:cNvPr>
          <p:cNvPicPr>
            <a:picLocks noChangeAspect="1"/>
          </p:cNvPicPr>
          <p:nvPr/>
        </p:nvPicPr>
        <p:blipFill>
          <a:blip r:embed="rId3"/>
          <a:stretch>
            <a:fillRect/>
          </a:stretch>
        </p:blipFill>
        <p:spPr>
          <a:xfrm>
            <a:off x="1367541" y="3297565"/>
            <a:ext cx="2438400" cy="24384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BB122-70BB-1145-B991-C2D7478631AC}"/>
              </a:ext>
            </a:extLst>
          </p:cNvPr>
          <p:cNvSpPr>
            <a:spLocks noGrp="1"/>
          </p:cNvSpPr>
          <p:nvPr>
            <p:ph type="title"/>
          </p:nvPr>
        </p:nvSpPr>
        <p:spPr>
          <a:xfrm>
            <a:off x="3226051" y="910890"/>
            <a:ext cx="5739897" cy="2260742"/>
          </a:xfrm>
        </p:spPr>
        <p:txBody>
          <a:bodyPr>
            <a:normAutofit/>
          </a:bodyPr>
          <a:lstStyle/>
          <a:p>
            <a:pPr algn="ctr"/>
            <a:r>
              <a:rPr lang="en-US" sz="8000" dirty="0"/>
              <a:t>Reading</a:t>
            </a:r>
          </a:p>
        </p:txBody>
      </p:sp>
      <p:sp>
        <p:nvSpPr>
          <p:cNvPr id="6" name="Text Placeholder 5">
            <a:extLst>
              <a:ext uri="{FF2B5EF4-FFF2-40B4-BE49-F238E27FC236}">
                <a16:creationId xmlns:a16="http://schemas.microsoft.com/office/drawing/2014/main" id="{71C6C985-AAFA-AA40-8274-71A0669CA8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45550D-1CD4-9F42-94C8-7377B6F08E63}"/>
              </a:ext>
            </a:extLst>
          </p:cNvPr>
          <p:cNvSpPr>
            <a:spLocks noGrp="1"/>
          </p:cNvSpPr>
          <p:nvPr>
            <p:ph type="sldNum" sz="quarter" idx="10"/>
          </p:nvPr>
        </p:nvSpPr>
        <p:spPr/>
        <p:txBody>
          <a:bodyPr/>
          <a:lstStyle/>
          <a:p>
            <a:fld id="{BAE26A2A-DE5F-EA41-900F-AB5C4F1D9848}" type="slidenum">
              <a:rPr lang="en-US" smtClean="0"/>
              <a:t>5</a:t>
            </a:fld>
            <a:endParaRPr lang="en-US"/>
          </a:p>
        </p:txBody>
      </p:sp>
    </p:spTree>
    <p:extLst>
      <p:ext uri="{BB962C8B-B14F-4D97-AF65-F5344CB8AC3E}">
        <p14:creationId xmlns:p14="http://schemas.microsoft.com/office/powerpoint/2010/main" val="66352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083" y="525109"/>
            <a:ext cx="8513956" cy="614375"/>
          </a:xfrm>
        </p:spPr>
        <p:txBody>
          <a:bodyPr>
            <a:normAutofit fontScale="90000"/>
          </a:bodyPr>
          <a:lstStyle/>
          <a:p>
            <a:r>
              <a:rPr lang="en-US" sz="3200" dirty="0">
                <a:latin typeface="Rockwell"/>
                <a:cs typeface="Arial"/>
              </a:rPr>
              <a:t>Reading Skills Gaps: </a:t>
            </a:r>
            <a:br>
              <a:rPr lang="en-US" sz="3200" dirty="0">
                <a:latin typeface="Rockwell"/>
                <a:cs typeface="Arial"/>
              </a:rPr>
            </a:br>
            <a:r>
              <a:rPr lang="en-US" sz="3200" dirty="0">
                <a:latin typeface="Rockwell"/>
                <a:cs typeface="Arial"/>
              </a:rPr>
              <a:t>Challenges in these Overarching Skills</a:t>
            </a:r>
            <a:endParaRPr lang="en-US" sz="3200" dirty="0"/>
          </a:p>
        </p:txBody>
      </p:sp>
      <p:sp>
        <p:nvSpPr>
          <p:cNvPr id="4" name="Slide Number Placeholder 3"/>
          <p:cNvSpPr>
            <a:spLocks noGrp="1"/>
          </p:cNvSpPr>
          <p:nvPr>
            <p:ph type="sldNum" sz="quarter" idx="10"/>
          </p:nvPr>
        </p:nvSpPr>
        <p:spPr>
          <a:xfrm>
            <a:off x="1981200" y="6299201"/>
            <a:ext cx="458788" cy="322263"/>
          </a:xfrm>
          <a:prstGeom prst="rect">
            <a:avLst/>
          </a:prstGeom>
        </p:spPr>
        <p:txBody>
          <a:bodyPr vert="horz" wrap="square" lIns="0" tIns="0" rIns="0" bIns="0" numCol="1" anchor="b"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84A9"/>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fld id="{30A0887F-CE45-4753-A917-60AA72EE1FC4}" type="slidenum">
              <a:rPr lang="en-US" smtClean="0"/>
              <a:pPr>
                <a:defRPr/>
              </a:pPr>
              <a:t>6</a:t>
            </a:fld>
            <a:endParaRPr lang="en-US"/>
          </a:p>
        </p:txBody>
      </p:sp>
      <p:cxnSp>
        <p:nvCxnSpPr>
          <p:cNvPr id="6" name="Connector: Elbow 5">
            <a:extLst>
              <a:ext uri="{FF2B5EF4-FFF2-40B4-BE49-F238E27FC236}">
                <a16:creationId xmlns:a16="http://schemas.microsoft.com/office/drawing/2014/main" id="{37EA16C8-9D66-4E00-A9FD-A5E423578105}"/>
              </a:ext>
            </a:extLst>
          </p:cNvPr>
          <p:cNvCxnSpPr>
            <a:cxnSpLocks/>
          </p:cNvCxnSpPr>
          <p:nvPr/>
        </p:nvCxnSpPr>
        <p:spPr>
          <a:xfrm>
            <a:off x="3505201" y="3600451"/>
            <a:ext cx="3900487" cy="1323975"/>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2757C3E1-F9FD-423D-BC8F-BB7C1D8B1BB4}"/>
              </a:ext>
            </a:extLst>
          </p:cNvPr>
          <p:cNvGraphicFramePr>
            <a:graphicFrameLocks noGrp="1"/>
          </p:cNvGraphicFramePr>
          <p:nvPr>
            <p:extLst>
              <p:ext uri="{D42A27DB-BD31-4B8C-83A1-F6EECF244321}">
                <p14:modId xmlns:p14="http://schemas.microsoft.com/office/powerpoint/2010/main" val="3211936405"/>
              </p:ext>
            </p:extLst>
          </p:nvPr>
        </p:nvGraphicFramePr>
        <p:xfrm>
          <a:off x="2367007" y="1978216"/>
          <a:ext cx="7157720" cy="3929426"/>
        </p:xfrm>
        <a:graphic>
          <a:graphicData uri="http://schemas.openxmlformats.org/drawingml/2006/table">
            <a:tbl>
              <a:tblPr/>
              <a:tblGrid>
                <a:gridCol w="1016380">
                  <a:extLst>
                    <a:ext uri="{9D8B030D-6E8A-4147-A177-3AD203B41FA5}">
                      <a16:colId xmlns:a16="http://schemas.microsoft.com/office/drawing/2014/main" val="3500462406"/>
                    </a:ext>
                  </a:extLst>
                </a:gridCol>
                <a:gridCol w="6141340">
                  <a:extLst>
                    <a:ext uri="{9D8B030D-6E8A-4147-A177-3AD203B41FA5}">
                      <a16:colId xmlns:a16="http://schemas.microsoft.com/office/drawing/2014/main" val="2274042243"/>
                    </a:ext>
                  </a:extLst>
                </a:gridCol>
              </a:tblGrid>
              <a:tr h="381972">
                <a:tc>
                  <a:txBody>
                    <a:bodyPr/>
                    <a:lstStyle/>
                    <a:p>
                      <a:pPr algn="l" rtl="0" fontAlgn="base"/>
                      <a:endParaRPr lang="en-US" sz="2000" b="1" i="0" u="none" strike="noStrike">
                        <a:solidFill>
                          <a:srgbClr val="FFFFFF"/>
                        </a:solidFill>
                        <a:effectLst/>
                        <a:latin typeface="Arial"/>
                      </a:endParaRPr>
                    </a:p>
                  </a:txBody>
                  <a:tcPr marL="81889" marR="81889" marT="40945" marB="40945"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37300" cap="flat" cmpd="sng" algn="ctr">
                      <a:solidFill>
                        <a:srgbClr val="FFFFFF"/>
                      </a:solidFill>
                      <a:prstDash val="solid"/>
                      <a:round/>
                      <a:headEnd type="none" w="med" len="med"/>
                      <a:tailEnd type="none" w="med" len="med"/>
                    </a:lnB>
                    <a:solidFill>
                      <a:srgbClr val="0083A9"/>
                    </a:solidFill>
                  </a:tcPr>
                </a:tc>
                <a:tc>
                  <a:txBody>
                    <a:bodyPr/>
                    <a:lstStyle/>
                    <a:p>
                      <a:pPr algn="l" rtl="0" fontAlgn="base"/>
                      <a:r>
                        <a:rPr lang="en-US" sz="2000" b="1" i="0" u="none" strike="noStrike" dirty="0">
                          <a:solidFill>
                            <a:srgbClr val="FFFFFF"/>
                          </a:solidFill>
                          <a:effectLst/>
                          <a:latin typeface="Arial"/>
                        </a:rPr>
                        <a:t>Overarching RLA Skills Gaps</a:t>
                      </a:r>
                      <a:endParaRPr lang="en-US" sz="2000" b="1" i="0" dirty="0">
                        <a:solidFill>
                          <a:srgbClr val="FFFFFF"/>
                        </a:solidFill>
                        <a:effectLst/>
                        <a:latin typeface="Arial"/>
                      </a:endParaRPr>
                    </a:p>
                  </a:txBody>
                  <a:tcPr marL="81889" marR="81889" marT="40945" marB="40945"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37300" cap="flat" cmpd="sng" algn="ctr">
                      <a:solidFill>
                        <a:srgbClr val="FFFFFF"/>
                      </a:solidFill>
                      <a:prstDash val="solid"/>
                      <a:round/>
                      <a:headEnd type="none" w="med" len="med"/>
                      <a:tailEnd type="none" w="med" len="med"/>
                    </a:lnB>
                    <a:solidFill>
                      <a:srgbClr val="0083A9"/>
                    </a:solidFill>
                  </a:tcPr>
                </a:tc>
                <a:extLst>
                  <a:ext uri="{0D108BD9-81ED-4DB2-BD59-A6C34878D82A}">
                    <a16:rowId xmlns:a16="http://schemas.microsoft.com/office/drawing/2014/main" val="1397248886"/>
                  </a:ext>
                </a:extLst>
              </a:tr>
              <a:tr h="1145918">
                <a:tc>
                  <a:txBody>
                    <a:bodyPr/>
                    <a:lstStyle/>
                    <a:p>
                      <a:pPr algn="l" rtl="0" fontAlgn="base"/>
                      <a:r>
                        <a:rPr lang="en-US" sz="2000" b="1" i="0">
                          <a:solidFill>
                            <a:srgbClr val="FFFFFF"/>
                          </a:solidFill>
                          <a:effectLst/>
                          <a:latin typeface="Arial"/>
                        </a:rPr>
                        <a:t>Gap 1</a:t>
                      </a:r>
                    </a:p>
                  </a:txBody>
                  <a:tcPr marL="81889" marR="81889" marT="40945" marB="40945"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3730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0083A9"/>
                    </a:solidFill>
                  </a:tcPr>
                </a:tc>
                <a:tc>
                  <a:txBody>
                    <a:bodyPr/>
                    <a:lstStyle/>
                    <a:p>
                      <a:pPr marL="0" marR="0" indent="0" algn="l" rtl="0" fontAlgn="base">
                        <a:buNone/>
                      </a:pPr>
                      <a:r>
                        <a:rPr lang="en-US" sz="2000" b="1" i="0" u="none" strike="noStrike">
                          <a:solidFill>
                            <a:srgbClr val="000000"/>
                          </a:solidFill>
                          <a:effectLst/>
                          <a:latin typeface="Arial"/>
                        </a:rPr>
                        <a:t>Close Reading of the Text</a:t>
                      </a:r>
                    </a:p>
                  </a:txBody>
                  <a:tcPr marL="81889" marR="81889" marT="40945" marB="40945"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3730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CBD9E2"/>
                    </a:solidFill>
                  </a:tcPr>
                </a:tc>
                <a:extLst>
                  <a:ext uri="{0D108BD9-81ED-4DB2-BD59-A6C34878D82A}">
                    <a16:rowId xmlns:a16="http://schemas.microsoft.com/office/drawing/2014/main" val="2427278085"/>
                  </a:ext>
                </a:extLst>
              </a:tr>
              <a:tr h="1174911">
                <a:tc>
                  <a:txBody>
                    <a:bodyPr/>
                    <a:lstStyle/>
                    <a:p>
                      <a:pPr lvl="0" algn="l">
                        <a:buNone/>
                      </a:pPr>
                      <a:r>
                        <a:rPr lang="en-US" sz="2000" b="1" i="0">
                          <a:solidFill>
                            <a:srgbClr val="FFFFFF"/>
                          </a:solidFill>
                          <a:effectLst/>
                          <a:latin typeface="Arial"/>
                        </a:rPr>
                        <a:t>Gap 2</a:t>
                      </a:r>
                    </a:p>
                  </a:txBody>
                  <a:tcPr marL="81888" marR="81888" marT="40945" marB="40945" anchor="ctr">
                    <a:lnL w="12429">
                      <a:solidFill>
                        <a:srgbClr val="FFFFFF"/>
                      </a:solidFill>
                    </a:lnL>
                    <a:lnR w="12429">
                      <a:solidFill>
                        <a:srgbClr val="FFFFFF"/>
                      </a:solidFill>
                    </a:lnR>
                    <a:lnT w="12430" cap="flat" cmpd="sng" algn="ctr">
                      <a:solidFill>
                        <a:srgbClr val="FFFFFF"/>
                      </a:solidFill>
                      <a:prstDash val="solid"/>
                      <a:round/>
                      <a:headEnd type="none" w="med" len="med"/>
                      <a:tailEnd type="none" w="med" len="med"/>
                    </a:lnT>
                    <a:lnB w="12429">
                      <a:solidFill>
                        <a:srgbClr val="FFFFFF"/>
                      </a:solidFill>
                    </a:lnB>
                    <a:solidFill>
                      <a:srgbClr val="0083A9"/>
                    </a:solidFill>
                  </a:tcPr>
                </a:tc>
                <a:tc>
                  <a:txBody>
                    <a:bodyPr/>
                    <a:lstStyle/>
                    <a:p>
                      <a:pPr marL="0" marR="0" lvl="0" indent="0" algn="l">
                        <a:buNone/>
                      </a:pPr>
                      <a:r>
                        <a:rPr lang="en-US" sz="2000" b="1" i="0" u="none" strike="noStrike" noProof="0">
                          <a:solidFill>
                            <a:srgbClr val="000000"/>
                          </a:solidFill>
                          <a:effectLst/>
                          <a:latin typeface="Arial"/>
                        </a:rPr>
                        <a:t>Consider the WHOLE Context of the Text</a:t>
                      </a:r>
                      <a:endParaRPr lang="en-US" sz="2000" b="0" i="0" u="none" strike="noStrike" noProof="0">
                        <a:effectLst/>
                      </a:endParaRPr>
                    </a:p>
                  </a:txBody>
                  <a:tcPr marL="81888" marR="81888" marT="40945" marB="40945" anchor="ctr">
                    <a:lnL w="12429">
                      <a:solidFill>
                        <a:srgbClr val="FFFFFF"/>
                      </a:solidFill>
                    </a:lnL>
                    <a:lnR w="12429">
                      <a:solidFill>
                        <a:srgbClr val="FFFFFF"/>
                      </a:solidFill>
                    </a:lnR>
                    <a:lnT w="12430" cap="flat" cmpd="sng" algn="ctr">
                      <a:solidFill>
                        <a:srgbClr val="FFFFFF"/>
                      </a:solidFill>
                      <a:prstDash val="solid"/>
                      <a:round/>
                      <a:headEnd type="none" w="med" len="med"/>
                      <a:tailEnd type="none" w="med" len="med"/>
                    </a:lnT>
                    <a:lnB w="12429">
                      <a:solidFill>
                        <a:srgbClr val="FFFFFF"/>
                      </a:solidFill>
                    </a:lnB>
                    <a:solidFill>
                      <a:srgbClr val="E7EDF1"/>
                    </a:solidFill>
                  </a:tcPr>
                </a:tc>
                <a:extLst>
                  <a:ext uri="{0D108BD9-81ED-4DB2-BD59-A6C34878D82A}">
                    <a16:rowId xmlns:a16="http://schemas.microsoft.com/office/drawing/2014/main" val="1742678279"/>
                  </a:ext>
                </a:extLst>
              </a:tr>
              <a:tr h="1221907">
                <a:tc>
                  <a:txBody>
                    <a:bodyPr/>
                    <a:lstStyle/>
                    <a:p>
                      <a:pPr lvl="0" algn="l">
                        <a:buNone/>
                      </a:pPr>
                      <a:r>
                        <a:rPr lang="en-US" sz="2000" b="1" i="0" u="none" strike="noStrike" noProof="0">
                          <a:solidFill>
                            <a:srgbClr val="FFFFFF"/>
                          </a:solidFill>
                          <a:effectLst/>
                          <a:latin typeface="Arial"/>
                        </a:rPr>
                        <a:t>Gap 3</a:t>
                      </a:r>
                    </a:p>
                  </a:txBody>
                  <a:tcPr marL="81888" marR="81888" marT="40945" marB="40945" anchor="ctr">
                    <a:lnL w="12429">
                      <a:solidFill>
                        <a:srgbClr val="FFFFFF"/>
                      </a:solidFill>
                    </a:lnL>
                    <a:lnR w="12429">
                      <a:solidFill>
                        <a:srgbClr val="FFFFFF"/>
                      </a:solidFill>
                    </a:lnR>
                    <a:lnT w="12429">
                      <a:solidFill>
                        <a:srgbClr val="FFFFFF"/>
                      </a:solidFill>
                    </a:lnT>
                    <a:lnB w="12429">
                      <a:solidFill>
                        <a:srgbClr val="FFFFFF"/>
                      </a:solidFill>
                    </a:lnB>
                    <a:solidFill>
                      <a:srgbClr val="0083A9"/>
                    </a:solidFill>
                  </a:tcPr>
                </a:tc>
                <a:tc>
                  <a:txBody>
                    <a:bodyPr/>
                    <a:lstStyle/>
                    <a:p>
                      <a:pPr lvl="0" algn="l">
                        <a:buNone/>
                      </a:pPr>
                      <a:r>
                        <a:rPr lang="en-US" sz="2000" b="1" i="0" u="none" strike="noStrike" noProof="0" dirty="0">
                          <a:solidFill>
                            <a:srgbClr val="000000"/>
                          </a:solidFill>
                          <a:effectLst/>
                          <a:latin typeface="Arial"/>
                        </a:rPr>
                        <a:t>Think about the Author (Integral to Passage Context)</a:t>
                      </a:r>
                      <a:endParaRPr lang="en-US" sz="2000" b="0" i="0" u="none" strike="noStrike" noProof="0" dirty="0">
                        <a:effectLst/>
                      </a:endParaRPr>
                    </a:p>
                  </a:txBody>
                  <a:tcPr marL="81888" marR="81888" marT="40945" marB="40945" anchor="ctr">
                    <a:lnL w="12429">
                      <a:solidFill>
                        <a:srgbClr val="FFFFFF"/>
                      </a:solidFill>
                    </a:lnL>
                    <a:lnR w="12429">
                      <a:solidFill>
                        <a:srgbClr val="FFFFFF"/>
                      </a:solidFill>
                    </a:lnR>
                    <a:lnT w="12429">
                      <a:solidFill>
                        <a:srgbClr val="FFFFFF"/>
                      </a:solidFill>
                    </a:lnT>
                    <a:lnB w="12429">
                      <a:solidFill>
                        <a:srgbClr val="FFFFFF"/>
                      </a:solidFill>
                    </a:lnB>
                    <a:solidFill>
                      <a:srgbClr val="CBD9E2"/>
                    </a:solidFill>
                  </a:tcPr>
                </a:tc>
                <a:extLst>
                  <a:ext uri="{0D108BD9-81ED-4DB2-BD59-A6C34878D82A}">
                    <a16:rowId xmlns:a16="http://schemas.microsoft.com/office/drawing/2014/main" val="3480319655"/>
                  </a:ext>
                </a:extLst>
              </a:tr>
            </a:tbl>
          </a:graphicData>
        </a:graphic>
      </p:graphicFrame>
    </p:spTree>
    <p:extLst>
      <p:ext uri="{BB962C8B-B14F-4D97-AF65-F5344CB8AC3E}">
        <p14:creationId xmlns:p14="http://schemas.microsoft.com/office/powerpoint/2010/main" val="419254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120" y="502922"/>
            <a:ext cx="9854124" cy="614375"/>
          </a:xfrm>
        </p:spPr>
        <p:txBody>
          <a:bodyPr>
            <a:normAutofit fontScale="90000"/>
          </a:bodyPr>
          <a:lstStyle/>
          <a:p>
            <a:r>
              <a:rPr lang="en-US" sz="3200" dirty="0">
                <a:latin typeface="Rockwell"/>
                <a:cs typeface="Arial"/>
              </a:rPr>
              <a:t>Reading Skills Gaps : Challenges in these Indicators  </a:t>
            </a:r>
            <a:endParaRPr lang="en-US" sz="3200" dirty="0"/>
          </a:p>
        </p:txBody>
      </p:sp>
      <p:sp>
        <p:nvSpPr>
          <p:cNvPr id="4" name="Slide Number Placeholder 3"/>
          <p:cNvSpPr>
            <a:spLocks noGrp="1"/>
          </p:cNvSpPr>
          <p:nvPr>
            <p:ph type="sldNum" sz="quarter" idx="10"/>
          </p:nvPr>
        </p:nvSpPr>
        <p:spPr>
          <a:xfrm>
            <a:off x="1981200" y="6299201"/>
            <a:ext cx="458788" cy="322263"/>
          </a:xfrm>
          <a:prstGeom prst="rect">
            <a:avLst/>
          </a:prstGeom>
        </p:spPr>
        <p:txBody>
          <a:bodyPr vert="horz" wrap="square" lIns="0" tIns="0" rIns="0" bIns="0" numCol="1" anchor="b"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84A9"/>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fld id="{30A0887F-CE45-4753-A917-60AA72EE1FC4}" type="slidenum">
              <a:rPr lang="en-US" smtClean="0"/>
              <a:pPr>
                <a:defRPr/>
              </a:pPr>
              <a:t>7</a:t>
            </a:fld>
            <a:endParaRPr lang="en-US"/>
          </a:p>
        </p:txBody>
      </p:sp>
      <p:graphicFrame>
        <p:nvGraphicFramePr>
          <p:cNvPr id="5" name="Table 4">
            <a:extLst>
              <a:ext uri="{FF2B5EF4-FFF2-40B4-BE49-F238E27FC236}">
                <a16:creationId xmlns:a16="http://schemas.microsoft.com/office/drawing/2014/main" id="{2757C3E1-F9FD-423D-BC8F-BB7C1D8B1BB4}"/>
              </a:ext>
            </a:extLst>
          </p:cNvPr>
          <p:cNvGraphicFramePr>
            <a:graphicFrameLocks noGrp="1"/>
          </p:cNvGraphicFramePr>
          <p:nvPr>
            <p:extLst>
              <p:ext uri="{D42A27DB-BD31-4B8C-83A1-F6EECF244321}">
                <p14:modId xmlns:p14="http://schemas.microsoft.com/office/powerpoint/2010/main" val="623019622"/>
              </p:ext>
            </p:extLst>
          </p:nvPr>
        </p:nvGraphicFramePr>
        <p:xfrm>
          <a:off x="1426494" y="1415013"/>
          <a:ext cx="8104411" cy="4730544"/>
        </p:xfrm>
        <a:graphic>
          <a:graphicData uri="http://schemas.openxmlformats.org/drawingml/2006/table">
            <a:tbl>
              <a:tblPr/>
              <a:tblGrid>
                <a:gridCol w="908597">
                  <a:extLst>
                    <a:ext uri="{9D8B030D-6E8A-4147-A177-3AD203B41FA5}">
                      <a16:colId xmlns:a16="http://schemas.microsoft.com/office/drawing/2014/main" val="3500462406"/>
                    </a:ext>
                  </a:extLst>
                </a:gridCol>
                <a:gridCol w="7195814">
                  <a:extLst>
                    <a:ext uri="{9D8B030D-6E8A-4147-A177-3AD203B41FA5}">
                      <a16:colId xmlns:a16="http://schemas.microsoft.com/office/drawing/2014/main" val="2274042243"/>
                    </a:ext>
                  </a:extLst>
                </a:gridCol>
              </a:tblGrid>
              <a:tr h="568117">
                <a:tc>
                  <a:txBody>
                    <a:bodyPr/>
                    <a:lstStyle/>
                    <a:p>
                      <a:pPr algn="l" rtl="0" fontAlgn="base"/>
                      <a:r>
                        <a:rPr lang="en-US" sz="2000" b="1" i="0" u="none" strike="noStrike">
                          <a:solidFill>
                            <a:srgbClr val="FFFFFF"/>
                          </a:solidFill>
                          <a:effectLst/>
                          <a:latin typeface="Arial"/>
                        </a:rPr>
                        <a:t>Code</a:t>
                      </a:r>
                      <a:endParaRPr lang="en-US" sz="2000" b="1" i="0">
                        <a:solidFill>
                          <a:srgbClr val="FFFFFF"/>
                        </a:solidFill>
                        <a:effectLst/>
                        <a:latin typeface="Arial"/>
                      </a:endParaRPr>
                    </a:p>
                  </a:txBody>
                  <a:tcPr marL="81889" marR="81889" marT="40945" marB="40945">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37300" cap="flat" cmpd="sng" algn="ctr">
                      <a:solidFill>
                        <a:srgbClr val="FFFFFF"/>
                      </a:solidFill>
                      <a:prstDash val="solid"/>
                      <a:round/>
                      <a:headEnd type="none" w="med" len="med"/>
                      <a:tailEnd type="none" w="med" len="med"/>
                    </a:lnB>
                    <a:solidFill>
                      <a:srgbClr val="0083A9"/>
                    </a:solidFill>
                  </a:tcPr>
                </a:tc>
                <a:tc>
                  <a:txBody>
                    <a:bodyPr/>
                    <a:lstStyle/>
                    <a:p>
                      <a:pPr algn="l" rtl="0" fontAlgn="base"/>
                      <a:r>
                        <a:rPr lang="en-US" sz="2000" b="1" i="0" u="none" strike="noStrike" dirty="0">
                          <a:solidFill>
                            <a:srgbClr val="FFFFFF"/>
                          </a:solidFill>
                          <a:effectLst/>
                          <a:latin typeface="Arial"/>
                        </a:rPr>
                        <a:t>Target or Indicator</a:t>
                      </a:r>
                      <a:r>
                        <a:rPr lang="en-US" sz="2000" b="1" i="0" dirty="0">
                          <a:solidFill>
                            <a:srgbClr val="FFFFFF"/>
                          </a:solidFill>
                          <a:effectLst/>
                          <a:latin typeface="Arial"/>
                        </a:rPr>
                        <a:t>​</a:t>
                      </a:r>
                    </a:p>
                  </a:txBody>
                  <a:tcPr marL="81889" marR="81889" marT="40945" marB="40945">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37300" cap="flat" cmpd="sng" algn="ctr">
                      <a:solidFill>
                        <a:srgbClr val="FFFFFF"/>
                      </a:solidFill>
                      <a:prstDash val="solid"/>
                      <a:round/>
                      <a:headEnd type="none" w="med" len="med"/>
                      <a:tailEnd type="none" w="med" len="med"/>
                    </a:lnB>
                    <a:solidFill>
                      <a:srgbClr val="0083A9"/>
                    </a:solidFill>
                  </a:tcPr>
                </a:tc>
                <a:extLst>
                  <a:ext uri="{0D108BD9-81ED-4DB2-BD59-A6C34878D82A}">
                    <a16:rowId xmlns:a16="http://schemas.microsoft.com/office/drawing/2014/main" val="1397248886"/>
                  </a:ext>
                </a:extLst>
              </a:tr>
              <a:tr h="563957">
                <a:tc>
                  <a:txBody>
                    <a:bodyPr/>
                    <a:lstStyle/>
                    <a:p>
                      <a:pPr algn="l" rtl="0" fontAlgn="base"/>
                      <a:r>
                        <a:rPr lang="en-US" sz="2000" b="1" i="0" u="none" strike="noStrike">
                          <a:solidFill>
                            <a:srgbClr val="FFFFFF"/>
                          </a:solidFill>
                          <a:effectLst/>
                          <a:latin typeface="Arial"/>
                        </a:rPr>
                        <a:t>R.3.1</a:t>
                      </a:r>
                      <a:r>
                        <a:rPr lang="en-US" sz="2000" b="1" i="0">
                          <a:solidFill>
                            <a:srgbClr val="FFFFFF"/>
                          </a:solidFill>
                          <a:effectLst/>
                          <a:latin typeface="Arial"/>
                        </a:rPr>
                        <a:t>​</a:t>
                      </a:r>
                    </a:p>
                  </a:txBody>
                  <a:tcPr marL="81889" marR="81889" marT="40945" marB="40945"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3730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0083A9"/>
                    </a:solidFill>
                  </a:tcPr>
                </a:tc>
                <a:tc>
                  <a:txBody>
                    <a:bodyPr/>
                    <a:lstStyle/>
                    <a:p>
                      <a:pPr marL="0" marR="0" indent="0" algn="l" rtl="0" fontAlgn="base">
                        <a:buNone/>
                      </a:pPr>
                      <a:r>
                        <a:rPr lang="en-US" sz="2000" b="0" i="0" u="none" strike="noStrike" dirty="0">
                          <a:solidFill>
                            <a:srgbClr val="000000"/>
                          </a:solidFill>
                          <a:effectLst/>
                          <a:latin typeface="Arial"/>
                        </a:rPr>
                        <a:t>Students will order sequences of events in texts.</a:t>
                      </a:r>
                    </a:p>
                  </a:txBody>
                  <a:tcPr marL="81889" marR="81889" marT="40945" marB="40945"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3730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CBD9E2"/>
                    </a:solidFill>
                  </a:tcPr>
                </a:tc>
                <a:extLst>
                  <a:ext uri="{0D108BD9-81ED-4DB2-BD59-A6C34878D82A}">
                    <a16:rowId xmlns:a16="http://schemas.microsoft.com/office/drawing/2014/main" val="2427278085"/>
                  </a:ext>
                </a:extLst>
              </a:tr>
              <a:tr h="623239">
                <a:tc>
                  <a:txBody>
                    <a:bodyPr/>
                    <a:lstStyle/>
                    <a:p>
                      <a:pPr algn="l" rtl="0" fontAlgn="base"/>
                      <a:r>
                        <a:rPr lang="en-US" sz="2000" b="1" i="0" u="none" strike="noStrike">
                          <a:solidFill>
                            <a:srgbClr val="FFFFFF"/>
                          </a:solidFill>
                          <a:effectLst/>
                          <a:latin typeface="Arial"/>
                        </a:rPr>
                        <a:t>R.5.1</a:t>
                      </a:r>
                      <a:r>
                        <a:rPr lang="en-US" sz="2000" b="1" i="0">
                          <a:solidFill>
                            <a:srgbClr val="FFFFFF"/>
                          </a:solidFill>
                          <a:effectLst/>
                          <a:latin typeface="Arial"/>
                        </a:rPr>
                        <a:t>​</a:t>
                      </a:r>
                    </a:p>
                  </a:txBody>
                  <a:tcPr marL="81889" marR="81889" marT="40945" marB="40945"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0083A9"/>
                    </a:solidFill>
                  </a:tcPr>
                </a:tc>
                <a:tc>
                  <a:txBody>
                    <a:bodyPr/>
                    <a:lstStyle/>
                    <a:p>
                      <a:pPr lvl="0" algn="l">
                        <a:buNone/>
                      </a:pPr>
                      <a:r>
                        <a:rPr lang="en-US" sz="2000" b="0" i="0" u="none" strike="noStrike" noProof="0" dirty="0">
                          <a:solidFill>
                            <a:srgbClr val="000000"/>
                          </a:solidFill>
                          <a:effectLst/>
                          <a:latin typeface="Arial"/>
                        </a:rPr>
                        <a:t>Students will a</a:t>
                      </a:r>
                      <a:r>
                        <a:rPr lang="en-US" sz="2000" b="0" i="0" u="none" strike="noStrike" noProof="0" dirty="0">
                          <a:effectLst/>
                          <a:latin typeface="Arial"/>
                        </a:rPr>
                        <a:t>nalyze how a particular sentence, paragraph, chapter, or section fits into the overall structure of a text and contributes to the development of the ideas.</a:t>
                      </a:r>
                      <a:endParaRPr lang="en-US" sz="2000" b="0" i="0" dirty="0">
                        <a:solidFill>
                          <a:srgbClr val="000000"/>
                        </a:solidFill>
                        <a:effectLst/>
                        <a:latin typeface="Arial"/>
                      </a:endParaRPr>
                    </a:p>
                  </a:txBody>
                  <a:tcPr marL="81889" marR="81889" marT="40945" marB="40945"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E7EDF1"/>
                    </a:solidFill>
                  </a:tcPr>
                </a:tc>
                <a:extLst>
                  <a:ext uri="{0D108BD9-81ED-4DB2-BD59-A6C34878D82A}">
                    <a16:rowId xmlns:a16="http://schemas.microsoft.com/office/drawing/2014/main" val="1631808589"/>
                  </a:ext>
                </a:extLst>
              </a:tr>
              <a:tr h="623239">
                <a:tc>
                  <a:txBody>
                    <a:bodyPr/>
                    <a:lstStyle/>
                    <a:p>
                      <a:pPr algn="l" rtl="0" fontAlgn="base"/>
                      <a:r>
                        <a:rPr lang="en-US" sz="2000" b="1" i="0" u="none" strike="noStrike">
                          <a:solidFill>
                            <a:srgbClr val="FFFFFF"/>
                          </a:solidFill>
                          <a:effectLst/>
                          <a:latin typeface="Arial"/>
                        </a:rPr>
                        <a:t>R.9.2</a:t>
                      </a:r>
                      <a:r>
                        <a:rPr lang="en-US" sz="2000" b="1" i="0">
                          <a:solidFill>
                            <a:srgbClr val="FFFFFF"/>
                          </a:solidFill>
                          <a:effectLst/>
                          <a:latin typeface="Arial"/>
                        </a:rPr>
                        <a:t>​</a:t>
                      </a:r>
                    </a:p>
                  </a:txBody>
                  <a:tcPr marL="81889" marR="81889" marT="40945" marB="40945"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0083A9"/>
                    </a:solidFill>
                  </a:tcPr>
                </a:tc>
                <a:tc>
                  <a:txBody>
                    <a:bodyPr/>
                    <a:lstStyle/>
                    <a:p>
                      <a:pPr lvl="0" algn="l">
                        <a:buNone/>
                      </a:pPr>
                      <a:r>
                        <a:rPr lang="en-US" sz="2000" b="0" i="0" u="none" strike="noStrike" noProof="0" dirty="0">
                          <a:solidFill>
                            <a:srgbClr val="000000"/>
                          </a:solidFill>
                          <a:effectLst/>
                          <a:latin typeface="Arial"/>
                        </a:rPr>
                        <a:t>Students will c</a:t>
                      </a:r>
                      <a:r>
                        <a:rPr lang="en-US" sz="2000" b="0" i="0" u="none" strike="noStrike" noProof="0" dirty="0">
                          <a:effectLst/>
                          <a:latin typeface="Arial"/>
                        </a:rPr>
                        <a:t>ompare two passages in similar or closely related genre that share ideas or themes, focusing on similarities and/or differences in perspective, tone, style, structure, purpose, or overall impact.</a:t>
                      </a:r>
                      <a:r>
                        <a:rPr lang="en-US" sz="2000" b="0" i="0" dirty="0">
                          <a:solidFill>
                            <a:srgbClr val="000000"/>
                          </a:solidFill>
                          <a:effectLst/>
                          <a:latin typeface="Arial"/>
                        </a:rPr>
                        <a:t>​</a:t>
                      </a:r>
                    </a:p>
                  </a:txBody>
                  <a:tcPr marL="81889" marR="81889" marT="40945" marB="40945"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rgbClr val="CBD9E2"/>
                    </a:solidFill>
                  </a:tcPr>
                </a:tc>
                <a:extLst>
                  <a:ext uri="{0D108BD9-81ED-4DB2-BD59-A6C34878D82A}">
                    <a16:rowId xmlns:a16="http://schemas.microsoft.com/office/drawing/2014/main" val="2902919066"/>
                  </a:ext>
                </a:extLst>
              </a:tr>
              <a:tr h="623239">
                <a:tc>
                  <a:txBody>
                    <a:bodyPr/>
                    <a:lstStyle/>
                    <a:p>
                      <a:pPr lvl="0" algn="l">
                        <a:buNone/>
                      </a:pPr>
                      <a:r>
                        <a:rPr lang="en-US" sz="2000" b="1" i="0">
                          <a:solidFill>
                            <a:srgbClr val="FFFFFF"/>
                          </a:solidFill>
                          <a:effectLst/>
                          <a:latin typeface="Arial"/>
                        </a:rPr>
                        <a:t>R.9.3</a:t>
                      </a:r>
                    </a:p>
                  </a:txBody>
                  <a:tcPr marL="81888" marR="81888" marT="40945" marB="40945" anchor="ctr">
                    <a:lnL w="12429">
                      <a:solidFill>
                        <a:srgbClr val="FFFFFF"/>
                      </a:solidFill>
                    </a:lnL>
                    <a:lnR w="12429">
                      <a:solidFill>
                        <a:srgbClr val="FFFFFF"/>
                      </a:solidFill>
                    </a:lnR>
                    <a:lnT w="12430" cap="flat" cmpd="sng" algn="ctr">
                      <a:solidFill>
                        <a:srgbClr val="FFFFFF"/>
                      </a:solidFill>
                      <a:prstDash val="solid"/>
                      <a:round/>
                      <a:headEnd type="none" w="med" len="med"/>
                      <a:tailEnd type="none" w="med" len="med"/>
                    </a:lnT>
                    <a:lnB w="12429">
                      <a:solidFill>
                        <a:srgbClr val="FFFFFF"/>
                      </a:solidFill>
                    </a:lnB>
                    <a:solidFill>
                      <a:srgbClr val="0083A9"/>
                    </a:solidFill>
                  </a:tcPr>
                </a:tc>
                <a:tc>
                  <a:txBody>
                    <a:bodyPr/>
                    <a:lstStyle/>
                    <a:p>
                      <a:pPr lvl="0" algn="l">
                        <a:buNone/>
                      </a:pPr>
                      <a:r>
                        <a:rPr lang="en-US" sz="2000" b="0" i="0" u="none" strike="noStrike" noProof="0" dirty="0">
                          <a:solidFill>
                            <a:srgbClr val="000000"/>
                          </a:solidFill>
                          <a:effectLst/>
                          <a:latin typeface="Arial"/>
                        </a:rPr>
                        <a:t>Students will c</a:t>
                      </a:r>
                      <a:r>
                        <a:rPr lang="en-US" sz="2000" b="0" i="0" u="none" strike="noStrike" noProof="0" dirty="0">
                          <a:effectLst/>
                          <a:latin typeface="Arial"/>
                        </a:rPr>
                        <a:t>ompare two argumentative passages on the same topic that present opposing claims […] and </a:t>
                      </a:r>
                      <a:r>
                        <a:rPr lang="en-US" sz="2000" b="0" i="0" u="sng" strike="noStrike" noProof="0" dirty="0">
                          <a:effectLst/>
                          <a:latin typeface="Arial"/>
                        </a:rPr>
                        <a:t>analyze how each text emphasizes different evidence or advances a different interpretations of facts</a:t>
                      </a:r>
                      <a:r>
                        <a:rPr lang="en-US" sz="2000" b="0" i="0" u="none" strike="noStrike" noProof="0" dirty="0">
                          <a:effectLst/>
                          <a:latin typeface="Arial"/>
                        </a:rPr>
                        <a:t>.</a:t>
                      </a:r>
                      <a:r>
                        <a:rPr lang="en-US" sz="2000" b="0" i="0" u="none" strike="noStrike" noProof="0" dirty="0">
                          <a:solidFill>
                            <a:srgbClr val="000000"/>
                          </a:solidFill>
                          <a:effectLst/>
                          <a:latin typeface="Arial"/>
                        </a:rPr>
                        <a:t> </a:t>
                      </a:r>
                      <a:endParaRPr lang="en-US" sz="2000" b="0" i="0" u="none" strike="noStrike" noProof="0" dirty="0">
                        <a:effectLst/>
                      </a:endParaRPr>
                    </a:p>
                  </a:txBody>
                  <a:tcPr marL="81888" marR="81888" marT="40945" marB="40945" anchor="ctr">
                    <a:lnL w="12429">
                      <a:solidFill>
                        <a:srgbClr val="FFFFFF"/>
                      </a:solidFill>
                    </a:lnL>
                    <a:lnR w="12429">
                      <a:solidFill>
                        <a:srgbClr val="FFFFFF"/>
                      </a:solidFill>
                    </a:lnR>
                    <a:lnT w="12430" cap="flat" cmpd="sng" algn="ctr">
                      <a:solidFill>
                        <a:srgbClr val="FFFFFF"/>
                      </a:solidFill>
                      <a:prstDash val="solid"/>
                      <a:round/>
                      <a:headEnd type="none" w="med" len="med"/>
                      <a:tailEnd type="none" w="med" len="med"/>
                    </a:lnT>
                    <a:lnB w="12429">
                      <a:solidFill>
                        <a:srgbClr val="FFFFFF"/>
                      </a:solidFill>
                    </a:lnB>
                    <a:solidFill>
                      <a:srgbClr val="CBD9E2"/>
                    </a:solidFill>
                  </a:tcPr>
                </a:tc>
                <a:extLst>
                  <a:ext uri="{0D108BD9-81ED-4DB2-BD59-A6C34878D82A}">
                    <a16:rowId xmlns:a16="http://schemas.microsoft.com/office/drawing/2014/main" val="1197298774"/>
                  </a:ext>
                </a:extLst>
              </a:tr>
            </a:tbl>
          </a:graphicData>
        </a:graphic>
      </p:graphicFrame>
    </p:spTree>
    <p:extLst>
      <p:ext uri="{BB962C8B-B14F-4D97-AF65-F5344CB8AC3E}">
        <p14:creationId xmlns:p14="http://schemas.microsoft.com/office/powerpoint/2010/main" val="226860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525111"/>
            <a:ext cx="11351941" cy="2281463"/>
          </a:xfrm>
        </p:spPr>
        <p:txBody>
          <a:bodyPr/>
          <a:lstStyle/>
          <a:p>
            <a:r>
              <a:rPr lang="en-US" dirty="0"/>
              <a:t>What is Close Reading?</a:t>
            </a:r>
            <a:br>
              <a:rPr lang="en-US" dirty="0"/>
            </a:br>
            <a:br>
              <a:rPr lang="en-US" dirty="0"/>
            </a:br>
            <a:endParaRPr lang="en-US" dirty="0"/>
          </a:p>
        </p:txBody>
      </p:sp>
      <p:sp>
        <p:nvSpPr>
          <p:cNvPr id="3" name="Content Placeholder 2"/>
          <p:cNvSpPr>
            <a:spLocks noGrp="1"/>
          </p:cNvSpPr>
          <p:nvPr>
            <p:ph idx="1"/>
          </p:nvPr>
        </p:nvSpPr>
        <p:spPr>
          <a:xfrm>
            <a:off x="401444" y="1394234"/>
            <a:ext cx="11351941" cy="4479703"/>
          </a:xfrm>
        </p:spPr>
        <p:txBody>
          <a:bodyPr>
            <a:normAutofit fontScale="92500" lnSpcReduction="20000"/>
          </a:bodyPr>
          <a:lstStyle/>
          <a:p>
            <a:pPr marL="0" indent="0">
              <a:buNone/>
            </a:pPr>
            <a:endParaRPr lang="en-US" sz="2800" dirty="0"/>
          </a:p>
          <a:p>
            <a:endParaRPr lang="en-US" sz="2800" dirty="0"/>
          </a:p>
          <a:p>
            <a:endParaRPr lang="en-US" sz="2800" dirty="0"/>
          </a:p>
          <a:p>
            <a:pPr marL="0" indent="0">
              <a:buNone/>
            </a:pPr>
            <a:endParaRPr lang="en-US" sz="2800" b="1" dirty="0"/>
          </a:p>
          <a:p>
            <a:pPr marL="0" indent="0">
              <a:buNone/>
            </a:pPr>
            <a:endParaRPr lang="en-US" sz="2800" b="1" dirty="0"/>
          </a:p>
          <a:p>
            <a:pPr marL="0" indent="0">
              <a:buNone/>
            </a:pPr>
            <a:r>
              <a:rPr lang="en-US" sz="2800" b="1" dirty="0"/>
              <a:t>Why Close Reading?</a:t>
            </a:r>
          </a:p>
          <a:p>
            <a:r>
              <a:rPr lang="en-US" sz="2800" dirty="0"/>
              <a:t>Helps students understand </a:t>
            </a:r>
            <a:r>
              <a:rPr lang="en-US" sz="2800" b="1" dirty="0">
                <a:solidFill>
                  <a:srgbClr val="0084A9"/>
                </a:solidFill>
              </a:rPr>
              <a:t>WHY WE READ</a:t>
            </a:r>
          </a:p>
          <a:p>
            <a:r>
              <a:rPr lang="en-US" sz="2800" dirty="0"/>
              <a:t>Promotes </a:t>
            </a:r>
            <a:r>
              <a:rPr lang="en-US" sz="2800" b="1" dirty="0">
                <a:solidFill>
                  <a:srgbClr val="0084A9"/>
                </a:solidFill>
              </a:rPr>
              <a:t>CRITICAL THINKING </a:t>
            </a:r>
            <a:r>
              <a:rPr lang="en-US" sz="2800" dirty="0"/>
              <a:t>and </a:t>
            </a:r>
            <a:r>
              <a:rPr lang="en-US" sz="2800" b="1" dirty="0">
                <a:solidFill>
                  <a:srgbClr val="0084A9"/>
                </a:solidFill>
              </a:rPr>
              <a:t>UNDERSTANDING</a:t>
            </a:r>
          </a:p>
          <a:p>
            <a:r>
              <a:rPr lang="en-US" sz="2800" dirty="0"/>
              <a:t>Is one of the main analytical tools used in </a:t>
            </a:r>
            <a:r>
              <a:rPr lang="en-US" sz="2800" b="1" dirty="0">
                <a:solidFill>
                  <a:srgbClr val="0084A9"/>
                </a:solidFill>
              </a:rPr>
              <a:t>HIGHER EDUCATION </a:t>
            </a:r>
            <a:r>
              <a:rPr lang="en-US" sz="2800" dirty="0"/>
              <a:t>and the </a:t>
            </a:r>
            <a:r>
              <a:rPr lang="en-US" sz="2800" b="1" dirty="0">
                <a:solidFill>
                  <a:srgbClr val="0084A9"/>
                </a:solidFill>
              </a:rPr>
              <a:t>WORKPLACE</a:t>
            </a:r>
          </a:p>
          <a:p>
            <a:r>
              <a:rPr lang="en-US" sz="2800" dirty="0"/>
              <a:t>Is a </a:t>
            </a:r>
            <a:r>
              <a:rPr lang="en-US" sz="2800" b="1" dirty="0">
                <a:solidFill>
                  <a:srgbClr val="0084A9"/>
                </a:solidFill>
              </a:rPr>
              <a:t>SURVIVAL SKILL </a:t>
            </a:r>
            <a:r>
              <a:rPr lang="en-US" sz="2800" dirty="0"/>
              <a:t>in our media saturated world</a:t>
            </a:r>
          </a:p>
        </p:txBody>
      </p:sp>
      <p:sp>
        <p:nvSpPr>
          <p:cNvPr id="5" name="Slide Number Placeholder 3"/>
          <p:cNvSpPr>
            <a:spLocks noGrp="1"/>
          </p:cNvSpPr>
          <p:nvPr>
            <p:ph type="sldNum" sz="quarter" idx="4294967295"/>
          </p:nvPr>
        </p:nvSpPr>
        <p:spPr>
          <a:xfrm>
            <a:off x="1981200" y="6299738"/>
            <a:ext cx="458938" cy="321599"/>
          </a:xfrm>
          <a:prstGeom prst="rect">
            <a:avLst/>
          </a:prstGeom>
        </p:spPr>
        <p:txBody>
          <a:bodyPr/>
          <a:lstStyle/>
          <a:p>
            <a:fld id="{A0787430-367F-844C-868B-A0250E95AAAB}" type="slidenum">
              <a:rPr lang="en-US" smtClean="0"/>
              <a:pPr/>
              <a:t>8</a:t>
            </a:fld>
            <a:endParaRPr lang="en-US" dirty="0"/>
          </a:p>
        </p:txBody>
      </p:sp>
      <p:pic>
        <p:nvPicPr>
          <p:cNvPr id="6" name="Picture 5">
            <a:extLst>
              <a:ext uri="{FF2B5EF4-FFF2-40B4-BE49-F238E27FC236}">
                <a16:creationId xmlns:a16="http://schemas.microsoft.com/office/drawing/2014/main" id="{D4F0FF5B-D2A8-96F8-7A66-CE6A3647935B}"/>
              </a:ext>
            </a:extLst>
          </p:cNvPr>
          <p:cNvPicPr>
            <a:picLocks noChangeAspect="1"/>
          </p:cNvPicPr>
          <p:nvPr/>
        </p:nvPicPr>
        <p:blipFill>
          <a:blip r:embed="rId3"/>
          <a:stretch>
            <a:fillRect/>
          </a:stretch>
        </p:blipFill>
        <p:spPr>
          <a:xfrm>
            <a:off x="2440138" y="1247577"/>
            <a:ext cx="6706536" cy="1771897"/>
          </a:xfrm>
          <a:prstGeom prst="rect">
            <a:avLst/>
          </a:prstGeom>
        </p:spPr>
      </p:pic>
    </p:spTree>
    <p:extLst>
      <p:ext uri="{BB962C8B-B14F-4D97-AF65-F5344CB8AC3E}">
        <p14:creationId xmlns:p14="http://schemas.microsoft.com/office/powerpoint/2010/main" val="137285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234" y="433491"/>
            <a:ext cx="8229600" cy="990600"/>
          </a:xfrm>
        </p:spPr>
        <p:txBody>
          <a:bodyPr/>
          <a:lstStyle/>
          <a:p>
            <a:r>
              <a:rPr lang="en-US" dirty="0"/>
              <a:t>Reading Rate and Fluency</a:t>
            </a:r>
          </a:p>
        </p:txBody>
      </p:sp>
      <p:sp>
        <p:nvSpPr>
          <p:cNvPr id="3" name="Content Placeholder 2"/>
          <p:cNvSpPr>
            <a:spLocks noGrp="1"/>
          </p:cNvSpPr>
          <p:nvPr>
            <p:ph idx="1"/>
          </p:nvPr>
        </p:nvSpPr>
        <p:spPr>
          <a:xfrm>
            <a:off x="1878234" y="1133682"/>
            <a:ext cx="3200792" cy="4876800"/>
          </a:xfrm>
        </p:spPr>
        <p:txBody>
          <a:bodyPr/>
          <a:lstStyle/>
          <a:p>
            <a:pPr marL="0" indent="0">
              <a:buNone/>
            </a:pPr>
            <a:endParaRPr lang="en-US" dirty="0"/>
          </a:p>
          <a:p>
            <a:pPr marL="0" indent="0">
              <a:spcBef>
                <a:spcPct val="50000"/>
              </a:spcBef>
              <a:buNone/>
            </a:pPr>
            <a:r>
              <a:rPr lang="en-US" altLang="en-US" i="1" dirty="0">
                <a:solidFill>
                  <a:srgbClr val="0084A9"/>
                </a:solidFill>
              </a:rPr>
              <a:t>Reading fluency </a:t>
            </a:r>
            <a:r>
              <a:rPr lang="en-US" altLang="en-US" dirty="0"/>
              <a:t>– the speed and ease with which one reads connected text aloud with accuracy, speed, and appropriate phrasing</a:t>
            </a:r>
          </a:p>
          <a:p>
            <a:pPr marL="0" indent="0">
              <a:spcBef>
                <a:spcPct val="50000"/>
              </a:spcBef>
              <a:buNone/>
            </a:pPr>
            <a:r>
              <a:rPr lang="en-US" altLang="en-US" i="1" dirty="0">
                <a:solidFill>
                  <a:srgbClr val="0084A9"/>
                </a:solidFill>
              </a:rPr>
              <a:t>Reading rate </a:t>
            </a:r>
            <a:r>
              <a:rPr lang="en-US" altLang="en-US" dirty="0"/>
              <a:t>– how quickly you read silently with understanding</a:t>
            </a:r>
          </a:p>
          <a:p>
            <a:pPr marL="0" indent="0">
              <a:buNone/>
            </a:pP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28077164-8340-4170-A607-E7BA83D98482}"/>
              </a:ext>
            </a:extLst>
          </p:cNvPr>
          <p:cNvPicPr>
            <a:picLocks noChangeAspect="1"/>
          </p:cNvPicPr>
          <p:nvPr/>
        </p:nvPicPr>
        <p:blipFill>
          <a:blip r:embed="rId3"/>
          <a:stretch>
            <a:fillRect/>
          </a:stretch>
        </p:blipFill>
        <p:spPr>
          <a:xfrm>
            <a:off x="5578308" y="1131992"/>
            <a:ext cx="4735459" cy="4186689"/>
          </a:xfrm>
          <a:prstGeom prst="rect">
            <a:avLst/>
          </a:prstGeom>
          <a:ln w="12700">
            <a:solidFill>
              <a:schemeClr val="tx1"/>
            </a:solidFill>
          </a:ln>
        </p:spPr>
      </p:pic>
      <p:pic>
        <p:nvPicPr>
          <p:cNvPr id="7" name="Picture 6" descr="Graphical user interface, text, application&#10;&#10;Description automatically generated">
            <a:extLst>
              <a:ext uri="{FF2B5EF4-FFF2-40B4-BE49-F238E27FC236}">
                <a16:creationId xmlns:a16="http://schemas.microsoft.com/office/drawing/2014/main" id="{73226658-25D5-4ACE-99AB-8A094D872F41}"/>
              </a:ext>
            </a:extLst>
          </p:cNvPr>
          <p:cNvPicPr>
            <a:picLocks noChangeAspect="1"/>
          </p:cNvPicPr>
          <p:nvPr/>
        </p:nvPicPr>
        <p:blipFill>
          <a:blip r:embed="rId4"/>
          <a:stretch>
            <a:fillRect/>
          </a:stretch>
        </p:blipFill>
        <p:spPr>
          <a:xfrm>
            <a:off x="5194300" y="1110786"/>
            <a:ext cx="5213958" cy="4521200"/>
          </a:xfrm>
          <a:prstGeom prst="rect">
            <a:avLst/>
          </a:prstGeom>
          <a:ln w="12700">
            <a:solidFill>
              <a:schemeClr val="tx1"/>
            </a:solidFill>
          </a:ln>
        </p:spPr>
      </p:pic>
      <p:sp>
        <p:nvSpPr>
          <p:cNvPr id="9" name="TextBox 8">
            <a:extLst>
              <a:ext uri="{FF2B5EF4-FFF2-40B4-BE49-F238E27FC236}">
                <a16:creationId xmlns:a16="http://schemas.microsoft.com/office/drawing/2014/main" id="{A459CF2D-EDA6-4136-819B-4EA29839C950}"/>
              </a:ext>
            </a:extLst>
          </p:cNvPr>
          <p:cNvSpPr txBox="1"/>
          <p:nvPr/>
        </p:nvSpPr>
        <p:spPr>
          <a:xfrm>
            <a:off x="2032000" y="6065467"/>
            <a:ext cx="6324600" cy="523220"/>
          </a:xfrm>
          <a:prstGeom prst="rect">
            <a:avLst/>
          </a:prstGeom>
          <a:noFill/>
        </p:spPr>
        <p:txBody>
          <a:bodyPr wrap="square">
            <a:spAutoFit/>
          </a:bodyPr>
          <a:lstStyle/>
          <a:p>
            <a:r>
              <a:rPr lang="en-US" sz="2800" dirty="0">
                <a:hlinkClick r:id="rId5"/>
              </a:rPr>
              <a:t>https://www.readingskills4today.com/</a:t>
            </a:r>
            <a:r>
              <a:rPr lang="en-US" sz="2800" dirty="0"/>
              <a:t> </a:t>
            </a:r>
            <a:endParaRPr lang="en-US" dirty="0"/>
          </a:p>
        </p:txBody>
      </p:sp>
    </p:spTree>
    <p:extLst>
      <p:ext uri="{BB962C8B-B14F-4D97-AF65-F5344CB8AC3E}">
        <p14:creationId xmlns:p14="http://schemas.microsoft.com/office/powerpoint/2010/main" val="5975332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D6AB9B-B5FC-473F-A385-F261DA834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7BAEE-8EB7-4B74-BB91-B94AE5AC8430}">
  <ds:schemaRefs>
    <ds:schemaRef ds:uri="http://schemas.microsoft.com/office/2006/metadata/properties"/>
    <ds:schemaRef ds:uri="http://schemas.microsoft.com/office/infopath/2007/PartnerControls"/>
    <ds:schemaRef ds:uri="f8892201-b6f9-448a-a857-af8c143e1fef"/>
    <ds:schemaRef ds:uri="56cd1905-ff13-4436-8ef1-8fa80665008f"/>
  </ds:schemaRefs>
</ds:datastoreItem>
</file>

<file path=customXml/itemProps3.xml><?xml version="1.0" encoding="utf-8"?>
<ds:datastoreItem xmlns:ds="http://schemas.openxmlformats.org/officeDocument/2006/customXml" ds:itemID="{D51C1EBE-42B9-41B1-B583-A9753CA6C625}">
  <ds:schemaRefs>
    <ds:schemaRef ds:uri="http://schemas.microsoft.com/sharepoint/v3/contenttype/forms"/>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TotalTime>1693</TotalTime>
  <Words>2935</Words>
  <Application>Microsoft Office PowerPoint</Application>
  <PresentationFormat>Widescreen</PresentationFormat>
  <Paragraphs>418</Paragraphs>
  <Slides>41</Slides>
  <Notes>27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GEDTS_theme_2018</vt:lpstr>
      <vt:lpstr>PowerPoint Presentation</vt:lpstr>
      <vt:lpstr>In this session, we will focus on Instructional Resources for the RLA test as we…</vt:lpstr>
      <vt:lpstr>What we know….</vt:lpstr>
      <vt:lpstr>We know five essential elements for RLA</vt:lpstr>
      <vt:lpstr>Reading</vt:lpstr>
      <vt:lpstr>Reading Skills Gaps:  Challenges in these Overarching Skills</vt:lpstr>
      <vt:lpstr>Reading Skills Gaps : Challenges in these Indicators  </vt:lpstr>
      <vt:lpstr>What is Close Reading?  </vt:lpstr>
      <vt:lpstr>Reading Rate and Fluency</vt:lpstr>
      <vt:lpstr>Versatile resources for Language Arts https://www.education.com/ </vt:lpstr>
      <vt:lpstr>And don’t forget www.Newsela.com  </vt:lpstr>
      <vt:lpstr>Teach Skills</vt:lpstr>
      <vt:lpstr>Access Online Reading Materials</vt:lpstr>
      <vt:lpstr>Inferences</vt:lpstr>
      <vt:lpstr>Remember - Inference is Process-Driven</vt:lpstr>
      <vt:lpstr>Grammar</vt:lpstr>
      <vt:lpstr>Language Skills Gaps:  Challenges with the Indicators</vt:lpstr>
      <vt:lpstr>How do we teach grammar?</vt:lpstr>
      <vt:lpstr>Do you know all the punctuations marks?</vt:lpstr>
      <vt:lpstr>Building Vocabulary</vt:lpstr>
      <vt:lpstr>Resource for the Classroom</vt:lpstr>
      <vt:lpstr>       Quizlet  http://quizlet.com  </vt:lpstr>
      <vt:lpstr>Run-Ons and Comma Splices https://www.youtube.com/watch?v=Fh45mhVsZrU </vt:lpstr>
      <vt:lpstr>Writing  Extended Response </vt:lpstr>
      <vt:lpstr>Expectations for Constructed Response</vt:lpstr>
      <vt:lpstr>“Stuff to Teach”</vt:lpstr>
      <vt:lpstr>The Value of the Word Because</vt:lpstr>
      <vt:lpstr>What else can students use besides because?</vt:lpstr>
      <vt:lpstr>PowerPoint Presentation</vt:lpstr>
      <vt:lpstr>Electronic Scoring Tool!</vt:lpstr>
      <vt:lpstr>PowerPoint Presentation</vt:lpstr>
      <vt:lpstr>PowerPoint Presentation</vt:lpstr>
      <vt:lpstr>GED.com  click on “Educators &amp; Admins”</vt:lpstr>
      <vt:lpstr>Educator</vt:lpstr>
      <vt:lpstr>Teaching Resources</vt:lpstr>
      <vt:lpstr>Tutorials </vt:lpstr>
      <vt:lpstr>Assessment Guide for Educators</vt:lpstr>
      <vt:lpstr>Educator Handbook! </vt:lpstr>
      <vt:lpstr>News</vt:lpstr>
      <vt:lpstr>Professional Development</vt:lpstr>
      <vt:lpstr>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lastModifiedBy>Adora Beard</cp:lastModifiedBy>
  <cp:revision>24</cp:revision>
  <cp:lastPrinted>2018-06-14T14:59:40Z</cp:lastPrinted>
  <dcterms:created xsi:type="dcterms:W3CDTF">2023-06-02T14:16:32Z</dcterms:created>
  <dcterms:modified xsi:type="dcterms:W3CDTF">2025-08-18T17:58:23Z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