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4"/>
  </p:notesMasterIdLst>
  <p:handoutMasterIdLst>
    <p:handoutMasterId r:id="rId25"/>
  </p:handoutMasterIdLst>
  <p:sldIdLst>
    <p:sldId id="292" r:id="rId5"/>
    <p:sldId id="261" r:id="rId6"/>
    <p:sldId id="259" r:id="rId7"/>
    <p:sldId id="297" r:id="rId8"/>
    <p:sldId id="262" r:id="rId9"/>
    <p:sldId id="298" r:id="rId10"/>
    <p:sldId id="294" r:id="rId11"/>
    <p:sldId id="299" r:id="rId12"/>
    <p:sldId id="300" r:id="rId13"/>
    <p:sldId id="301" r:id="rId14"/>
    <p:sldId id="288" r:id="rId15"/>
    <p:sldId id="302" r:id="rId16"/>
    <p:sldId id="303" r:id="rId17"/>
    <p:sldId id="304" r:id="rId18"/>
    <p:sldId id="305" r:id="rId19"/>
    <p:sldId id="306" r:id="rId20"/>
    <p:sldId id="307" r:id="rId21"/>
    <p:sldId id="283" r:id="rId22"/>
    <p:sldId id="293" r:id="rId2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ACCA2-4DDA-494B-B279-244C16B6AD8B}" v="2" dt="2025-08-18T17:57:41.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5"/>
    <p:restoredTop sz="96306"/>
  </p:normalViewPr>
  <p:slideViewPr>
    <p:cSldViewPr snapToGrid="0" snapToObjects="1">
      <p:cViewPr varScale="1">
        <p:scale>
          <a:sx n="66" d="100"/>
          <a:sy n="66" d="100"/>
        </p:scale>
        <p:origin x="66" y="9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94DD770D-41B4-D40F-7472-42E46AD39D97}"/>
    <pc:docChg chg="modSld">
      <pc:chgData name="Monica Guthrie" userId="S::monica.guthrie@pearson.com::c0fc408c-839f-429d-bba8-a92d88ccccac" providerId="AD" clId="Web-{94DD770D-41B4-D40F-7472-42E46AD39D97}" dt="2025-08-14T19:47:52.887" v="0"/>
      <pc:docMkLst>
        <pc:docMk/>
      </pc:docMkLst>
      <pc:sldChg chg="addSp">
        <pc:chgData name="Monica Guthrie" userId="S::monica.guthrie@pearson.com::c0fc408c-839f-429d-bba8-a92d88ccccac" providerId="AD" clId="Web-{94DD770D-41B4-D40F-7472-42E46AD39D97}" dt="2025-08-14T19:47:52.887" v="0"/>
        <pc:sldMkLst>
          <pc:docMk/>
          <pc:sldMk cId="4083366582" sldId="292"/>
        </pc:sldMkLst>
      </pc:sldChg>
    </pc:docChg>
  </pc:docChgLst>
  <pc:docChgLst>
    <pc:chgData name="Monica Guthrie" userId="S::monica.guthrie@pearson.com::c0fc408c-839f-429d-bba8-a92d88ccccac" providerId="AD" clId="Web-{3FAACCA2-4DDA-494B-B279-244C16B6AD8B}"/>
    <pc:docChg chg="modSld">
      <pc:chgData name="Monica Guthrie" userId="S::monica.guthrie@pearson.com::c0fc408c-839f-429d-bba8-a92d88ccccac" providerId="AD" clId="Web-{3FAACCA2-4DDA-494B-B279-244C16B6AD8B}" dt="2025-08-18T17:57:41.465" v="1"/>
      <pc:docMkLst>
        <pc:docMk/>
      </pc:docMkLst>
      <pc:sldChg chg="addSp delSp">
        <pc:chgData name="Monica Guthrie" userId="S::monica.guthrie@pearson.com::c0fc408c-839f-429d-bba8-a92d88ccccac" providerId="AD" clId="Web-{3FAACCA2-4DDA-494B-B279-244C16B6AD8B}" dt="2025-08-18T17:57:41.465" v="1"/>
        <pc:sldMkLst>
          <pc:docMk/>
          <pc:sldMk cId="4083366582" sldId="292"/>
        </pc:sldMkLst>
        <pc:spChg chg="del">
          <ac:chgData name="Monica Guthrie" userId="S::monica.guthrie@pearson.com::c0fc408c-839f-429d-bba8-a92d88ccccac" providerId="AD" clId="Web-{3FAACCA2-4DDA-494B-B279-244C16B6AD8B}" dt="2025-08-18T17:57:40.965" v="0"/>
          <ac:spMkLst>
            <pc:docMk/>
            <pc:sldMk cId="4083366582" sldId="292"/>
            <ac:spMk id="4" creationId="{79871222-9E2E-4716-A8EF-3ABB90124BE6}"/>
          </ac:spMkLst>
        </pc:spChg>
        <pc:spChg chg="add">
          <ac:chgData name="Monica Guthrie" userId="S::monica.guthrie@pearson.com::c0fc408c-839f-429d-bba8-a92d88ccccac" providerId="AD" clId="Web-{3FAACCA2-4DDA-494B-B279-244C16B6AD8B}" dt="2025-08-18T17:57:41.465" v="1"/>
          <ac:spMkLst>
            <pc:docMk/>
            <pc:sldMk cId="4083366582" sldId="292"/>
            <ac:spMk id="5" creationId="{79871222-9E2E-4716-A8EF-3ABB90124BE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ahrefs.com/blog/types-of-market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alco.osceola" TargetMode="External"/><Relationship Id="rId2" Type="http://schemas.openxmlformats.org/officeDocument/2006/relationships/hyperlink" Target="mailto:Jeff@Lot12Education.com" TargetMode="External"/><Relationship Id="rId1" Type="http://schemas.openxmlformats.org/officeDocument/2006/relationships/slideLayout" Target="../slideLayouts/slideLayout4.xml"/><Relationship Id="rId5" Type="http://schemas.openxmlformats.org/officeDocument/2006/relationships/hyperlink" Target="https://ged.com/educators" TargetMode="External"/><Relationship Id="rId4" Type="http://schemas.openxmlformats.org/officeDocument/2006/relationships/hyperlink" Target="https://coabe.org/social-media-messaging-center/"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Dr. Jeff Arnott @JefferyArnott </a:t>
            </a:r>
          </a:p>
          <a:p>
            <a:r>
              <a:rPr lang="en-US" dirty="0"/>
              <a:t>President of Lot 12 Education</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fontScale="77500" lnSpcReduction="20000"/>
          </a:bodyPr>
          <a:lstStyle/>
          <a:p>
            <a:endParaRPr lang="en-US" sz="4800" dirty="0"/>
          </a:p>
          <a:p>
            <a:r>
              <a:rPr lang="en-US" sz="4800" dirty="0"/>
              <a:t>How to Market your Program &amp; Develop Meaningful Partnerships!</a:t>
            </a:r>
          </a:p>
          <a:p>
            <a:endParaRPr lang="en-US" dirty="0"/>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FFBDF-F36F-81F8-3AAE-4A0D18B52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7FC80A-24EB-DF7E-6A5C-EB455BE10C8D}"/>
              </a:ext>
            </a:extLst>
          </p:cNvPr>
          <p:cNvSpPr>
            <a:spLocks noGrp="1"/>
          </p:cNvSpPr>
          <p:nvPr>
            <p:ph type="title"/>
          </p:nvPr>
        </p:nvSpPr>
        <p:spPr/>
        <p:txBody>
          <a:bodyPr>
            <a:normAutofit/>
          </a:bodyPr>
          <a:lstStyle/>
          <a:p>
            <a:pPr algn="ctr"/>
            <a:r>
              <a:rPr lang="en-US" dirty="0"/>
              <a:t>Reflect! Essential Questions!</a:t>
            </a:r>
          </a:p>
        </p:txBody>
      </p:sp>
      <p:sp>
        <p:nvSpPr>
          <p:cNvPr id="15" name="Slide Number Placeholder 14">
            <a:extLst>
              <a:ext uri="{FF2B5EF4-FFF2-40B4-BE49-F238E27FC236}">
                <a16:creationId xmlns:a16="http://schemas.microsoft.com/office/drawing/2014/main" id="{F7787278-42C8-FECB-F3C2-35E478615A17}"/>
              </a:ext>
            </a:extLst>
          </p:cNvPr>
          <p:cNvSpPr>
            <a:spLocks noGrp="1"/>
          </p:cNvSpPr>
          <p:nvPr>
            <p:ph type="sldNum" sz="quarter" idx="12"/>
          </p:nvPr>
        </p:nvSpPr>
        <p:spPr/>
        <p:txBody>
          <a:bodyPr/>
          <a:lstStyle/>
          <a:p>
            <a:fld id="{BAE26A2A-DE5F-EA41-900F-AB5C4F1D9848}" type="slidenum">
              <a:rPr lang="en-US" smtClean="0"/>
              <a:t>10</a:t>
            </a:fld>
            <a:endParaRPr lang="en-US"/>
          </a:p>
        </p:txBody>
      </p:sp>
      <p:sp>
        <p:nvSpPr>
          <p:cNvPr id="7" name="Content Placeholder 6">
            <a:extLst>
              <a:ext uri="{FF2B5EF4-FFF2-40B4-BE49-F238E27FC236}">
                <a16:creationId xmlns:a16="http://schemas.microsoft.com/office/drawing/2014/main" id="{3A036C3B-156A-94AC-5B41-C521F66BC9E2}"/>
              </a:ext>
            </a:extLst>
          </p:cNvPr>
          <p:cNvSpPr>
            <a:spLocks noGrp="1"/>
          </p:cNvSpPr>
          <p:nvPr>
            <p:ph idx="16"/>
          </p:nvPr>
        </p:nvSpPr>
        <p:spPr>
          <a:xfrm>
            <a:off x="6386286" y="1524000"/>
            <a:ext cx="5109027" cy="4659086"/>
          </a:xfrm>
        </p:spPr>
        <p:txBody>
          <a:bodyPr>
            <a:normAutofit lnSpcReduction="10000"/>
          </a:bodyPr>
          <a:lstStyle/>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Are the staff members in their current roles the best fit?</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In what ways are your partners supporting you?</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What strategies could enhance your engagement with partners?</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Have you made improvements to your marketing plans?</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Are your partners the right ones for your goals?</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How do you celebrate achievements? Do you include partners in these events?</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Are genuine opportunities available for students?</a:t>
            </a:r>
            <a:endParaRPr lang="en-US" sz="19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950" b="1">
                <a:solidFill>
                  <a:srgbClr val="000000"/>
                </a:solidFill>
                <a:effectLst/>
                <a:latin typeface="Arial" panose="020B0604020202020204" pitchFamily="34" charset="0"/>
              </a:rPr>
              <a:t>How effective is your messaging?</a:t>
            </a:r>
            <a:endParaRPr lang="en-US" b="1" dirty="0"/>
          </a:p>
        </p:txBody>
      </p:sp>
      <p:pic>
        <p:nvPicPr>
          <p:cNvPr id="4" name="Picture 3" descr="A person in purple gloves and a nurse in purple gloves holding an older person's arm">
            <a:extLst>
              <a:ext uri="{FF2B5EF4-FFF2-40B4-BE49-F238E27FC236}">
                <a16:creationId xmlns:a16="http://schemas.microsoft.com/office/drawing/2014/main" id="{F40AFC66-0B72-DE41-58AE-D6E75FAD85C4}"/>
              </a:ext>
            </a:extLst>
          </p:cNvPr>
          <p:cNvPicPr>
            <a:picLocks noChangeAspect="1"/>
          </p:cNvPicPr>
          <p:nvPr/>
        </p:nvPicPr>
        <p:blipFill>
          <a:blip r:embed="rId2"/>
          <a:stretch>
            <a:fillRect/>
          </a:stretch>
        </p:blipFill>
        <p:spPr>
          <a:xfrm>
            <a:off x="1228073" y="1472954"/>
            <a:ext cx="4252287" cy="4414891"/>
          </a:xfrm>
          <a:prstGeom prst="rect">
            <a:avLst/>
          </a:prstGeom>
        </p:spPr>
      </p:pic>
    </p:spTree>
    <p:extLst>
      <p:ext uri="{BB962C8B-B14F-4D97-AF65-F5344CB8AC3E}">
        <p14:creationId xmlns:p14="http://schemas.microsoft.com/office/powerpoint/2010/main" val="410017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pPr algn="ctr"/>
            <a:r>
              <a:rPr lang="en-US" sz="4800" spc="-75" dirty="0"/>
              <a:t>Let’s Now Talk About Outreach! </a:t>
            </a:r>
            <a:endParaRPr lang="en-US" dirty="0"/>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11</a:t>
            </a:fld>
            <a:endParaRPr lang="en-US"/>
          </a:p>
        </p:txBody>
      </p:sp>
    </p:spTree>
    <p:extLst>
      <p:ext uri="{BB962C8B-B14F-4D97-AF65-F5344CB8AC3E}">
        <p14:creationId xmlns:p14="http://schemas.microsoft.com/office/powerpoint/2010/main" val="617142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2B95-9DA0-E844-8D1F-04140DFBBCA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5B60BD8-4D6F-F81C-F251-56C8CEBCEA67}"/>
              </a:ext>
            </a:extLst>
          </p:cNvPr>
          <p:cNvSpPr>
            <a:spLocks noGrp="1"/>
          </p:cNvSpPr>
          <p:nvPr>
            <p:ph type="title"/>
          </p:nvPr>
        </p:nvSpPr>
        <p:spPr>
          <a:xfrm>
            <a:off x="401444" y="525112"/>
            <a:ext cx="11351941" cy="727614"/>
          </a:xfrm>
        </p:spPr>
        <p:txBody>
          <a:bodyPr>
            <a:normAutofit/>
          </a:bodyPr>
          <a:lstStyle/>
          <a:p>
            <a:pPr algn="ctr"/>
            <a:r>
              <a:rPr lang="en-US" sz="4400" spc="-75" dirty="0"/>
              <a:t>Common Marketing Mistakes!</a:t>
            </a:r>
            <a:endParaRPr lang="en-US" sz="4400" dirty="0"/>
          </a:p>
        </p:txBody>
      </p:sp>
      <p:sp>
        <p:nvSpPr>
          <p:cNvPr id="9" name="Content Placeholder 8">
            <a:extLst>
              <a:ext uri="{FF2B5EF4-FFF2-40B4-BE49-F238E27FC236}">
                <a16:creationId xmlns:a16="http://schemas.microsoft.com/office/drawing/2014/main" id="{4A7D334F-2446-52E8-E593-A4840F5EFD3A}"/>
              </a:ext>
            </a:extLst>
          </p:cNvPr>
          <p:cNvSpPr>
            <a:spLocks noGrp="1"/>
          </p:cNvSpPr>
          <p:nvPr>
            <p:ph idx="1"/>
          </p:nvPr>
        </p:nvSpPr>
        <p:spPr/>
        <p:txBody>
          <a:bodyPr>
            <a:normAutofit fontScale="92500" lnSpcReduction="10000"/>
          </a:bodyPr>
          <a:lstStyle/>
          <a:p>
            <a:pPr marL="457200" lvl="1" indent="0">
              <a:buNone/>
              <a:defRPr/>
            </a:pPr>
            <a:r>
              <a:rPr lang="en-US" sz="2400" b="1" dirty="0"/>
              <a:t>According to Forbes (Griffin, 2022), marketers make nine common mistakes.</a:t>
            </a:r>
          </a:p>
          <a:p>
            <a:pPr marL="457200" lvl="1" indent="0">
              <a:defRPr/>
            </a:pPr>
            <a:endParaRPr lang="en-US" sz="2400" dirty="0"/>
          </a:p>
          <a:p>
            <a:pPr marL="971550" lvl="1" indent="-514350">
              <a:buFontTx/>
              <a:buAutoNum type="arabicPeriod"/>
              <a:defRPr/>
            </a:pPr>
            <a:r>
              <a:rPr lang="en-US" sz="2400" dirty="0"/>
              <a:t>Providing education content without entertainment. </a:t>
            </a:r>
          </a:p>
          <a:p>
            <a:pPr marL="971550" lvl="1" indent="-514350">
              <a:buFontTx/>
              <a:buAutoNum type="arabicPeriod"/>
              <a:defRPr/>
            </a:pPr>
            <a:r>
              <a:rPr lang="en-US" sz="2400" dirty="0"/>
              <a:t>Lacking understanding about their target audience. </a:t>
            </a:r>
          </a:p>
          <a:p>
            <a:pPr marL="971550" lvl="1" indent="-514350">
              <a:buFontTx/>
              <a:buAutoNum type="arabicPeriod"/>
              <a:defRPr/>
            </a:pPr>
            <a:r>
              <a:rPr lang="en-US" sz="2400" dirty="0"/>
              <a:t>Marketing too broadly.</a:t>
            </a:r>
          </a:p>
          <a:p>
            <a:pPr marL="971550" lvl="1" indent="-514350">
              <a:buFontTx/>
              <a:buAutoNum type="arabicPeriod"/>
              <a:defRPr/>
            </a:pPr>
            <a:r>
              <a:rPr lang="en-US" sz="2400" dirty="0"/>
              <a:t>Running paid ad campaigns for quick results instead of gaining traction organically. </a:t>
            </a:r>
          </a:p>
          <a:p>
            <a:pPr marL="971550" lvl="1" indent="-514350">
              <a:buFontTx/>
              <a:buAutoNum type="arabicPeriod"/>
              <a:defRPr/>
            </a:pPr>
            <a:r>
              <a:rPr lang="en-US" sz="2400" dirty="0"/>
              <a:t>Using the wrong platform or medium.</a:t>
            </a:r>
          </a:p>
          <a:p>
            <a:pPr marL="971550" lvl="1" indent="-514350">
              <a:buFontTx/>
              <a:buAutoNum type="arabicPeriod"/>
              <a:defRPr/>
            </a:pPr>
            <a:r>
              <a:rPr lang="en-US" sz="2400" dirty="0"/>
              <a:t>Focusing too much on services, not students. </a:t>
            </a:r>
          </a:p>
          <a:p>
            <a:pPr marL="971550" lvl="1" indent="-514350">
              <a:buFontTx/>
              <a:buAutoNum type="arabicPeriod"/>
              <a:defRPr/>
            </a:pPr>
            <a:r>
              <a:rPr lang="en-US" sz="2400" dirty="0"/>
              <a:t>Assuming the customer knows more than they do. </a:t>
            </a:r>
          </a:p>
          <a:p>
            <a:pPr marL="971550" lvl="1" indent="-514350">
              <a:buFontTx/>
              <a:buAutoNum type="arabicPeriod"/>
              <a:defRPr/>
            </a:pPr>
            <a:r>
              <a:rPr lang="en-US" sz="2400" dirty="0"/>
              <a:t>Ignoring content marketing like storytelling with blogs.</a:t>
            </a:r>
          </a:p>
          <a:p>
            <a:pPr marL="971550" lvl="1" indent="-514350">
              <a:buFontTx/>
              <a:buAutoNum type="arabicPeriod"/>
              <a:defRPr/>
            </a:pPr>
            <a:r>
              <a:rPr lang="en-US" sz="2400" dirty="0"/>
              <a:t>Relying only on traditional marketing methods. </a:t>
            </a:r>
          </a:p>
          <a:p>
            <a:endParaRPr lang="en-US" dirty="0"/>
          </a:p>
        </p:txBody>
      </p:sp>
      <p:sp>
        <p:nvSpPr>
          <p:cNvPr id="5" name="Slide Number Placeholder 4">
            <a:extLst>
              <a:ext uri="{FF2B5EF4-FFF2-40B4-BE49-F238E27FC236}">
                <a16:creationId xmlns:a16="http://schemas.microsoft.com/office/drawing/2014/main" id="{19EB1371-F591-FDE6-161A-56F32CCBCEA2}"/>
              </a:ext>
            </a:extLst>
          </p:cNvPr>
          <p:cNvSpPr>
            <a:spLocks noGrp="1"/>
          </p:cNvSpPr>
          <p:nvPr>
            <p:ph type="sldNum" sz="quarter" idx="12"/>
          </p:nvPr>
        </p:nvSpPr>
        <p:spPr/>
        <p:txBody>
          <a:bodyPr/>
          <a:lstStyle/>
          <a:p>
            <a:fld id="{BAE26A2A-DE5F-EA41-900F-AB5C4F1D9848}" type="slidenum">
              <a:rPr lang="en-US" smtClean="0"/>
              <a:pPr/>
              <a:t>12</a:t>
            </a:fld>
            <a:endParaRPr lang="en-US" dirty="0"/>
          </a:p>
        </p:txBody>
      </p:sp>
    </p:spTree>
    <p:extLst>
      <p:ext uri="{BB962C8B-B14F-4D97-AF65-F5344CB8AC3E}">
        <p14:creationId xmlns:p14="http://schemas.microsoft.com/office/powerpoint/2010/main" val="2445584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07BE-976B-D1A7-F96F-FC574F748EE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BFF583E-E616-881C-8998-1403C3991755}"/>
              </a:ext>
            </a:extLst>
          </p:cNvPr>
          <p:cNvSpPr>
            <a:spLocks noGrp="1"/>
          </p:cNvSpPr>
          <p:nvPr>
            <p:ph type="title"/>
          </p:nvPr>
        </p:nvSpPr>
        <p:spPr>
          <a:xfrm>
            <a:off x="401444" y="620256"/>
            <a:ext cx="11351941" cy="727614"/>
          </a:xfrm>
        </p:spPr>
        <p:txBody>
          <a:bodyPr>
            <a:normAutofit/>
          </a:bodyPr>
          <a:lstStyle/>
          <a:p>
            <a:pPr algn="ctr"/>
            <a:r>
              <a:rPr lang="en-US" sz="4400" dirty="0"/>
              <a:t>Make Language Clear!</a:t>
            </a:r>
          </a:p>
        </p:txBody>
      </p:sp>
      <p:sp>
        <p:nvSpPr>
          <p:cNvPr id="9" name="Content Placeholder 8">
            <a:extLst>
              <a:ext uri="{FF2B5EF4-FFF2-40B4-BE49-F238E27FC236}">
                <a16:creationId xmlns:a16="http://schemas.microsoft.com/office/drawing/2014/main" id="{DEA8DD4E-951A-18F1-0284-E12056749574}"/>
              </a:ext>
            </a:extLst>
          </p:cNvPr>
          <p:cNvSpPr>
            <a:spLocks noGrp="1"/>
          </p:cNvSpPr>
          <p:nvPr>
            <p:ph idx="1"/>
          </p:nvPr>
        </p:nvSpPr>
        <p:spPr/>
        <p:txBody>
          <a:bodyPr>
            <a:normAutofit/>
          </a:bodyPr>
          <a:lstStyle/>
          <a:p>
            <a:endParaRPr lang="en-US" dirty="0"/>
          </a:p>
          <a:p>
            <a:pPr marL="971550" lvl="1" indent="-514350">
              <a:buFontTx/>
              <a:buAutoNum type="arabicPeriod"/>
              <a:defRPr/>
            </a:pPr>
            <a:r>
              <a:rPr lang="en-US" sz="2400" dirty="0"/>
              <a:t>Don’t use acronyms like ESL and IETs in ads.</a:t>
            </a:r>
          </a:p>
          <a:p>
            <a:pPr marL="971550" lvl="1" indent="-514350">
              <a:buFontTx/>
              <a:buAutoNum type="arabicPeriod"/>
              <a:defRPr/>
            </a:pPr>
            <a:r>
              <a:rPr lang="en-US" sz="2400" dirty="0"/>
              <a:t>Don’t talk about rules in ads. </a:t>
            </a:r>
          </a:p>
          <a:p>
            <a:pPr marL="971550" lvl="1" indent="-514350">
              <a:buFontTx/>
              <a:buAutoNum type="arabicPeriod"/>
              <a:defRPr/>
            </a:pPr>
            <a:r>
              <a:rPr lang="en-US" sz="2400" dirty="0"/>
              <a:t>Have a phone number and website in ads (</a:t>
            </a:r>
            <a:r>
              <a:rPr lang="en-US" sz="2200" dirty="0"/>
              <a:t>QR Codes work)!</a:t>
            </a:r>
          </a:p>
          <a:p>
            <a:pPr marL="971550" lvl="1" indent="-514350">
              <a:buFontTx/>
              <a:buAutoNum type="arabicPeriod"/>
              <a:defRPr/>
            </a:pPr>
            <a:r>
              <a:rPr lang="en-US" sz="2400" dirty="0"/>
              <a:t>Use social media DM links. </a:t>
            </a:r>
          </a:p>
          <a:p>
            <a:pPr marL="971550" lvl="1" indent="-514350">
              <a:buFontTx/>
              <a:buAutoNum type="arabicPeriod"/>
              <a:defRPr/>
            </a:pPr>
            <a:r>
              <a:rPr lang="en-US" sz="2400" dirty="0"/>
              <a:t>Keep legal language to a minimum. </a:t>
            </a:r>
          </a:p>
          <a:p>
            <a:pPr marL="971550" lvl="1" indent="-514350">
              <a:buFontTx/>
              <a:buAutoNum type="arabicPeriod"/>
              <a:defRPr/>
            </a:pPr>
            <a:r>
              <a:rPr lang="en-US" sz="2400" dirty="0"/>
              <a:t>Discuss career readiness in ads. </a:t>
            </a:r>
          </a:p>
          <a:p>
            <a:pPr marL="971550" lvl="1" indent="-514350">
              <a:buFontTx/>
              <a:buAutoNum type="arabicPeriod"/>
              <a:defRPr/>
            </a:pPr>
            <a:endParaRPr lang="en-US" sz="2400" dirty="0"/>
          </a:p>
          <a:p>
            <a:pPr marL="457200" lvl="1" indent="0">
              <a:buNone/>
              <a:defRPr/>
            </a:pPr>
            <a:r>
              <a:rPr lang="en-US" sz="2400" b="1" dirty="0"/>
              <a:t>Invest in top notch customer service training, expand orientations, and make sure staff return calls in hours, not days. </a:t>
            </a:r>
          </a:p>
          <a:p>
            <a:endParaRPr lang="en-US" dirty="0"/>
          </a:p>
        </p:txBody>
      </p:sp>
      <p:sp>
        <p:nvSpPr>
          <p:cNvPr id="5" name="Slide Number Placeholder 4">
            <a:extLst>
              <a:ext uri="{FF2B5EF4-FFF2-40B4-BE49-F238E27FC236}">
                <a16:creationId xmlns:a16="http://schemas.microsoft.com/office/drawing/2014/main" id="{3F28229C-8E11-30B5-B9D9-3C4E8CA85209}"/>
              </a:ext>
            </a:extLst>
          </p:cNvPr>
          <p:cNvSpPr>
            <a:spLocks noGrp="1"/>
          </p:cNvSpPr>
          <p:nvPr>
            <p:ph type="sldNum" sz="quarter" idx="12"/>
          </p:nvPr>
        </p:nvSpPr>
        <p:spPr/>
        <p:txBody>
          <a:bodyPr/>
          <a:lstStyle/>
          <a:p>
            <a:fld id="{BAE26A2A-DE5F-EA41-900F-AB5C4F1D9848}" type="slidenum">
              <a:rPr lang="en-US" smtClean="0"/>
              <a:pPr/>
              <a:t>13</a:t>
            </a:fld>
            <a:endParaRPr lang="en-US" dirty="0"/>
          </a:p>
        </p:txBody>
      </p:sp>
    </p:spTree>
    <p:extLst>
      <p:ext uri="{BB962C8B-B14F-4D97-AF65-F5344CB8AC3E}">
        <p14:creationId xmlns:p14="http://schemas.microsoft.com/office/powerpoint/2010/main" val="272838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FA18-6FFD-BC3B-1DC1-B560700717A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73BFDF-0561-DC15-60B4-546D0973487D}"/>
              </a:ext>
            </a:extLst>
          </p:cNvPr>
          <p:cNvSpPr>
            <a:spLocks noGrp="1"/>
          </p:cNvSpPr>
          <p:nvPr>
            <p:ph type="title"/>
          </p:nvPr>
        </p:nvSpPr>
        <p:spPr>
          <a:xfrm>
            <a:off x="401444" y="620256"/>
            <a:ext cx="11351941" cy="727614"/>
          </a:xfrm>
        </p:spPr>
        <p:txBody>
          <a:bodyPr>
            <a:normAutofit/>
          </a:bodyPr>
          <a:lstStyle/>
          <a:p>
            <a:pPr algn="ctr"/>
            <a:r>
              <a:rPr lang="en-US" sz="4400" dirty="0"/>
              <a:t>Develop a Marketing Plan!</a:t>
            </a:r>
          </a:p>
        </p:txBody>
      </p:sp>
      <p:sp>
        <p:nvSpPr>
          <p:cNvPr id="9" name="Content Placeholder 8">
            <a:extLst>
              <a:ext uri="{FF2B5EF4-FFF2-40B4-BE49-F238E27FC236}">
                <a16:creationId xmlns:a16="http://schemas.microsoft.com/office/drawing/2014/main" id="{D4E43CDD-007A-CF7B-287E-26320FDA216D}"/>
              </a:ext>
            </a:extLst>
          </p:cNvPr>
          <p:cNvSpPr>
            <a:spLocks noGrp="1"/>
          </p:cNvSpPr>
          <p:nvPr>
            <p:ph idx="1"/>
          </p:nvPr>
        </p:nvSpPr>
        <p:spPr/>
        <p:txBody>
          <a:bodyPr>
            <a:normAutofit lnSpcReduction="10000"/>
          </a:bodyPr>
          <a:lstStyle/>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Define your marketing objective and clarify what you aim to accomplish.</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Understand your target audience and analyze your competitors. Consider that different sectors can be marketed through various platforms.</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Prioritize outreaching in your budget.</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Establish clear deadlines.</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Choose appropriate marketing channels and strategies.</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Monitor results and evaluate analytics.</a:t>
            </a:r>
          </a:p>
          <a:p>
            <a:pPr marL="914400" indent="-457200" algn="l" rtl="0" eaLnBrk="1" latinLnBrk="0" hangingPunct="1">
              <a:lnSpc>
                <a:spcPct val="90000"/>
              </a:lnSpc>
              <a:spcBef>
                <a:spcPts val="375"/>
              </a:spcBef>
              <a:buFont typeface="+mj-lt"/>
              <a:buAutoNum type="arabicPeriod"/>
            </a:pPr>
            <a:r>
              <a:rPr lang="en-US" sz="2800" dirty="0">
                <a:solidFill>
                  <a:srgbClr val="000000"/>
                </a:solidFill>
                <a:effectLst/>
                <a:latin typeface="Arial" panose="020B0604020202020204" pitchFamily="34" charset="0"/>
              </a:rPr>
              <a:t>Assemble a team to implement the plan and conduct follow-ups.</a:t>
            </a:r>
            <a:endParaRPr lang="en-US" dirty="0"/>
          </a:p>
        </p:txBody>
      </p:sp>
      <p:sp>
        <p:nvSpPr>
          <p:cNvPr id="5" name="Slide Number Placeholder 4">
            <a:extLst>
              <a:ext uri="{FF2B5EF4-FFF2-40B4-BE49-F238E27FC236}">
                <a16:creationId xmlns:a16="http://schemas.microsoft.com/office/drawing/2014/main" id="{B7D9DC17-3DFF-79F1-CC8A-AFC22480074B}"/>
              </a:ext>
            </a:extLst>
          </p:cNvPr>
          <p:cNvSpPr>
            <a:spLocks noGrp="1"/>
          </p:cNvSpPr>
          <p:nvPr>
            <p:ph type="sldNum" sz="quarter" idx="12"/>
          </p:nvPr>
        </p:nvSpPr>
        <p:spPr/>
        <p:txBody>
          <a:bodyPr/>
          <a:lstStyle/>
          <a:p>
            <a:fld id="{BAE26A2A-DE5F-EA41-900F-AB5C4F1D9848}" type="slidenum">
              <a:rPr lang="en-US" smtClean="0"/>
              <a:pPr/>
              <a:t>14</a:t>
            </a:fld>
            <a:endParaRPr lang="en-US" dirty="0"/>
          </a:p>
        </p:txBody>
      </p:sp>
    </p:spTree>
    <p:extLst>
      <p:ext uri="{BB962C8B-B14F-4D97-AF65-F5344CB8AC3E}">
        <p14:creationId xmlns:p14="http://schemas.microsoft.com/office/powerpoint/2010/main" val="190192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26D75-FFC5-35D8-47DE-07664E78FA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B75CECB-19B5-9E64-996B-D111071B7A96}"/>
              </a:ext>
            </a:extLst>
          </p:cNvPr>
          <p:cNvSpPr>
            <a:spLocks noGrp="1"/>
          </p:cNvSpPr>
          <p:nvPr>
            <p:ph type="title"/>
          </p:nvPr>
        </p:nvSpPr>
        <p:spPr>
          <a:xfrm>
            <a:off x="401444" y="620256"/>
            <a:ext cx="11351941" cy="727614"/>
          </a:xfrm>
        </p:spPr>
        <p:txBody>
          <a:bodyPr>
            <a:normAutofit/>
          </a:bodyPr>
          <a:lstStyle/>
          <a:p>
            <a:pPr algn="ctr"/>
            <a:r>
              <a:rPr lang="en-US" sz="4400" spc="-75" dirty="0"/>
              <a:t>Marketing Strategies!</a:t>
            </a:r>
            <a:endParaRPr lang="en-US" sz="4400" dirty="0"/>
          </a:p>
        </p:txBody>
      </p:sp>
      <p:sp>
        <p:nvSpPr>
          <p:cNvPr id="9" name="Content Placeholder 8">
            <a:extLst>
              <a:ext uri="{FF2B5EF4-FFF2-40B4-BE49-F238E27FC236}">
                <a16:creationId xmlns:a16="http://schemas.microsoft.com/office/drawing/2014/main" id="{9922F85E-8F7E-9A80-7079-F375008297D3}"/>
              </a:ext>
            </a:extLst>
          </p:cNvPr>
          <p:cNvSpPr>
            <a:spLocks noGrp="1"/>
          </p:cNvSpPr>
          <p:nvPr>
            <p:ph idx="1"/>
          </p:nvPr>
        </p:nvSpPr>
        <p:spPr>
          <a:xfrm>
            <a:off x="401444" y="1625600"/>
            <a:ext cx="11351941" cy="4499429"/>
          </a:xfrm>
        </p:spPr>
        <p:txBody>
          <a:bodyPr>
            <a:normAutofit fontScale="92500" lnSpcReduction="20000"/>
          </a:bodyPr>
          <a:lstStyle/>
          <a:p>
            <a:pPr marL="800082" lvl="2">
              <a:defRPr/>
            </a:pPr>
            <a:endParaRPr lang="en-US" sz="3050"/>
          </a:p>
          <a:p>
            <a:pPr marL="457200" lvl="1" indent="0">
              <a:buNone/>
              <a:defRPr/>
            </a:pPr>
            <a:r>
              <a:rPr lang="en-US" sz="1800" b="1"/>
              <a:t>Use a balanced approach, promote students first! Showcase graduates and success. Promote new programs. Celebrate staff accomplishments. Promote economic partners and news!</a:t>
            </a:r>
          </a:p>
          <a:p>
            <a:pPr marL="457200" lvl="1" indent="0">
              <a:defRPr/>
            </a:pPr>
            <a:endParaRPr lang="en-US" sz="1800"/>
          </a:p>
          <a:p>
            <a:pPr marL="914400" lvl="1" indent="-457200">
              <a:buFontTx/>
              <a:buAutoNum type="arabicPeriod"/>
              <a:defRPr/>
            </a:pPr>
            <a:r>
              <a:rPr lang="en-US" sz="1800"/>
              <a:t>Use social media platforms to connect with your audience.</a:t>
            </a:r>
          </a:p>
          <a:p>
            <a:pPr marL="1314450" lvl="2" indent="-457200">
              <a:buFontTx/>
              <a:buAutoNum type="arabicPeriod"/>
              <a:defRPr/>
            </a:pPr>
            <a:r>
              <a:rPr lang="en-US"/>
              <a:t>Facebook, X, Instagram, LinkedIn and more.</a:t>
            </a:r>
          </a:p>
          <a:p>
            <a:pPr marL="1314450" lvl="2" indent="-457200">
              <a:buFontTx/>
              <a:buAutoNum type="arabicPeriod"/>
              <a:defRPr/>
            </a:pPr>
            <a:r>
              <a:rPr lang="en-US"/>
              <a:t>Get the blue checkmarks!</a:t>
            </a:r>
          </a:p>
          <a:p>
            <a:pPr marL="914400" lvl="1" indent="-457200">
              <a:buFontTx/>
              <a:buAutoNum type="arabicPeriod"/>
              <a:defRPr/>
            </a:pPr>
            <a:r>
              <a:rPr lang="en-US" sz="1800"/>
              <a:t>Post several times a week on social media. Pay for followers. </a:t>
            </a:r>
          </a:p>
          <a:p>
            <a:pPr marL="914400" lvl="1" indent="-457200">
              <a:buFontTx/>
              <a:buAutoNum type="arabicPeriod"/>
              <a:defRPr/>
            </a:pPr>
            <a:r>
              <a:rPr lang="en-US" sz="1800"/>
              <a:t>Try digital advertising in your marketing budget. </a:t>
            </a:r>
          </a:p>
          <a:p>
            <a:pPr marL="914400" lvl="1" indent="-457200">
              <a:buFontTx/>
              <a:buAutoNum type="arabicPeriod"/>
              <a:defRPr/>
            </a:pPr>
            <a:r>
              <a:rPr lang="en-US" sz="1800"/>
              <a:t>Modernize website that is mobile friendly. </a:t>
            </a:r>
          </a:p>
          <a:p>
            <a:pPr marL="914400" lvl="1" indent="-457200">
              <a:buFontTx/>
              <a:buAutoNum type="arabicPeriod"/>
              <a:defRPr/>
            </a:pPr>
            <a:r>
              <a:rPr lang="en-US" sz="1800"/>
              <a:t>Encourage students to leave online reviews. </a:t>
            </a:r>
          </a:p>
          <a:p>
            <a:pPr marL="914400" lvl="1" indent="-457200">
              <a:buFontTx/>
              <a:buAutoNum type="arabicPeriod"/>
              <a:defRPr/>
            </a:pPr>
            <a:r>
              <a:rPr lang="en-US" sz="1800"/>
              <a:t>Create and use engaging video content.</a:t>
            </a:r>
          </a:p>
          <a:p>
            <a:pPr marL="914400" lvl="1" indent="-457200">
              <a:buFontTx/>
              <a:buAutoNum type="arabicPeriod"/>
              <a:defRPr/>
            </a:pPr>
            <a:r>
              <a:rPr lang="en-US" sz="1800"/>
              <a:t>Promote trends in the economy and safety. </a:t>
            </a:r>
          </a:p>
          <a:p>
            <a:pPr marL="914400" lvl="1" indent="-457200">
              <a:buFontTx/>
              <a:buAutoNum type="arabicPeriod"/>
              <a:defRPr/>
            </a:pPr>
            <a:r>
              <a:rPr lang="en-US" sz="1800"/>
              <a:t>Create educational apps. </a:t>
            </a:r>
          </a:p>
          <a:p>
            <a:pPr marL="914400" lvl="1" indent="-457200">
              <a:buFontTx/>
              <a:buAutoNum type="arabicPeriod"/>
              <a:defRPr/>
            </a:pPr>
            <a:r>
              <a:rPr lang="en-US" sz="1800"/>
              <a:t>Promote other educational sites and partners.</a:t>
            </a:r>
          </a:p>
          <a:p>
            <a:pPr marL="914400" lvl="1" indent="-457200">
              <a:buFontTx/>
              <a:buAutoNum type="arabicPeriod"/>
              <a:defRPr/>
            </a:pPr>
            <a:r>
              <a:rPr lang="en-US" sz="1800"/>
              <a:t>Track your data and shift according to promotion. </a:t>
            </a:r>
          </a:p>
          <a:p>
            <a:pPr marL="457200" lvl="1" indent="0">
              <a:defRPr/>
            </a:pPr>
            <a:endParaRPr lang="en-US"/>
          </a:p>
          <a:p>
            <a:pPr marL="457200" lvl="1" indent="0" algn="ctr">
              <a:buNone/>
              <a:defRPr/>
            </a:pPr>
            <a:r>
              <a:rPr lang="en-US" b="1">
                <a:hlinkClick r:id="rId2">
                  <a:extLst>
                    <a:ext uri="{A12FA001-AC4F-418D-AE19-62706E023703}">
                      <ahyp:hlinkClr xmlns:ahyp="http://schemas.microsoft.com/office/drawing/2018/hyperlinkcolor" val="tx"/>
                    </a:ext>
                  </a:extLst>
                </a:hlinkClick>
              </a:rPr>
              <a:t>There are 18  marketing types</a:t>
            </a:r>
            <a:r>
              <a:rPr lang="en-US" b="1"/>
              <a:t>.</a:t>
            </a:r>
          </a:p>
          <a:p>
            <a:endParaRPr lang="en-US" dirty="0"/>
          </a:p>
        </p:txBody>
      </p:sp>
      <p:sp>
        <p:nvSpPr>
          <p:cNvPr id="5" name="Slide Number Placeholder 4">
            <a:extLst>
              <a:ext uri="{FF2B5EF4-FFF2-40B4-BE49-F238E27FC236}">
                <a16:creationId xmlns:a16="http://schemas.microsoft.com/office/drawing/2014/main" id="{02A4FA8A-CC40-6DD7-7EC3-7E3D1477F959}"/>
              </a:ext>
            </a:extLst>
          </p:cNvPr>
          <p:cNvSpPr>
            <a:spLocks noGrp="1"/>
          </p:cNvSpPr>
          <p:nvPr>
            <p:ph type="sldNum" sz="quarter" idx="12"/>
          </p:nvPr>
        </p:nvSpPr>
        <p:spPr/>
        <p:txBody>
          <a:bodyPr/>
          <a:lstStyle/>
          <a:p>
            <a:fld id="{BAE26A2A-DE5F-EA41-900F-AB5C4F1D9848}" type="slidenum">
              <a:rPr lang="en-US" smtClean="0"/>
              <a:pPr/>
              <a:t>15</a:t>
            </a:fld>
            <a:endParaRPr lang="en-US" dirty="0"/>
          </a:p>
        </p:txBody>
      </p:sp>
    </p:spTree>
    <p:extLst>
      <p:ext uri="{BB962C8B-B14F-4D97-AF65-F5344CB8AC3E}">
        <p14:creationId xmlns:p14="http://schemas.microsoft.com/office/powerpoint/2010/main" val="2989529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45A8-7C64-287A-A2B7-0C69F5C2EF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BB72A8C-615F-2112-A9DE-3002BC040587}"/>
              </a:ext>
            </a:extLst>
          </p:cNvPr>
          <p:cNvSpPr>
            <a:spLocks noGrp="1"/>
          </p:cNvSpPr>
          <p:nvPr>
            <p:ph type="title"/>
          </p:nvPr>
        </p:nvSpPr>
        <p:spPr>
          <a:xfrm>
            <a:off x="401444" y="620256"/>
            <a:ext cx="11351941" cy="727614"/>
          </a:xfrm>
        </p:spPr>
        <p:txBody>
          <a:bodyPr>
            <a:normAutofit/>
          </a:bodyPr>
          <a:lstStyle/>
          <a:p>
            <a:pPr algn="ctr"/>
            <a:r>
              <a:rPr lang="en-US" sz="4400" spc="-75" dirty="0"/>
              <a:t>Other Ideas that Work!</a:t>
            </a:r>
            <a:endParaRPr lang="en-US" sz="4400" dirty="0"/>
          </a:p>
        </p:txBody>
      </p:sp>
      <p:sp>
        <p:nvSpPr>
          <p:cNvPr id="9" name="Content Placeholder 8">
            <a:extLst>
              <a:ext uri="{FF2B5EF4-FFF2-40B4-BE49-F238E27FC236}">
                <a16:creationId xmlns:a16="http://schemas.microsoft.com/office/drawing/2014/main" id="{F03B0838-EEC0-42E1-FD29-631BC853565B}"/>
              </a:ext>
            </a:extLst>
          </p:cNvPr>
          <p:cNvSpPr>
            <a:spLocks noGrp="1"/>
          </p:cNvSpPr>
          <p:nvPr>
            <p:ph idx="1"/>
          </p:nvPr>
        </p:nvSpPr>
        <p:spPr>
          <a:xfrm>
            <a:off x="401444" y="1625600"/>
            <a:ext cx="11351941" cy="4499429"/>
          </a:xfrm>
        </p:spPr>
        <p:txBody>
          <a:bodyPr>
            <a:normAutofit fontScale="92500" lnSpcReduction="10000"/>
          </a:bodyPr>
          <a:lstStyle/>
          <a:p>
            <a:pPr marL="914400" indent="-457200" algn="l" rtl="0" eaLnBrk="1" latinLnBrk="0" hangingPunct="1">
              <a:lnSpc>
                <a:spcPct val="90000"/>
              </a:lnSpc>
              <a:spcBef>
                <a:spcPts val="375"/>
              </a:spcBef>
              <a:buNone/>
            </a:pPr>
            <a:r>
              <a:rPr lang="en-US" sz="2400" b="1" dirty="0">
                <a:solidFill>
                  <a:srgbClr val="000000"/>
                </a:solidFill>
                <a:effectLst/>
                <a:latin typeface="Arial" panose="020B0604020202020204" pitchFamily="34" charset="0"/>
              </a:rPr>
              <a:t>Expand beyond Facebook by adopting offline marketing techniques.</a:t>
            </a:r>
          </a:p>
          <a:p>
            <a:pPr marL="914400" indent="-457200" algn="l" rtl="0" eaLnBrk="1" latinLnBrk="0" hangingPunct="1">
              <a:lnSpc>
                <a:spcPct val="90000"/>
              </a:lnSpc>
              <a:spcBef>
                <a:spcPts val="375"/>
              </a:spcBef>
              <a:buNone/>
            </a:pPr>
            <a:endParaRPr lang="en-US" sz="2400" dirty="0">
              <a:solidFill>
                <a:srgbClr val="000000"/>
              </a:solidFill>
              <a:effectLst/>
              <a:latin typeface="Arial" panose="020B0604020202020204" pitchFamily="34" charset="0"/>
            </a:endParaRP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Make it a habit to participate in community events.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Allocate resources for tabletop displays.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Work with a professional agency to create your printed marketing materials.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Hire staff specifically to promote your programs.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Involve teachers and school administrators in promoting the program within the community.</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Introduce your services at elementary schools to connect with local parents.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Equip your staff with branded T-shirts.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Establish relationships with your local Department of Labor contacts for student referrals.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Collaborate with organizations that can provide venues for classes.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Offer your facilities for use by community groups.</a:t>
            </a:r>
            <a:endParaRPr lang="en-US" dirty="0"/>
          </a:p>
        </p:txBody>
      </p:sp>
      <p:sp>
        <p:nvSpPr>
          <p:cNvPr id="5" name="Slide Number Placeholder 4">
            <a:extLst>
              <a:ext uri="{FF2B5EF4-FFF2-40B4-BE49-F238E27FC236}">
                <a16:creationId xmlns:a16="http://schemas.microsoft.com/office/drawing/2014/main" id="{FC785008-D3EA-22BE-82A9-32B2C451EDE9}"/>
              </a:ext>
            </a:extLst>
          </p:cNvPr>
          <p:cNvSpPr>
            <a:spLocks noGrp="1"/>
          </p:cNvSpPr>
          <p:nvPr>
            <p:ph type="sldNum" sz="quarter" idx="12"/>
          </p:nvPr>
        </p:nvSpPr>
        <p:spPr/>
        <p:txBody>
          <a:bodyPr/>
          <a:lstStyle/>
          <a:p>
            <a:fld id="{BAE26A2A-DE5F-EA41-900F-AB5C4F1D9848}" type="slidenum">
              <a:rPr lang="en-US" smtClean="0"/>
              <a:pPr/>
              <a:t>16</a:t>
            </a:fld>
            <a:endParaRPr lang="en-US" dirty="0"/>
          </a:p>
        </p:txBody>
      </p:sp>
    </p:spTree>
    <p:extLst>
      <p:ext uri="{BB962C8B-B14F-4D97-AF65-F5344CB8AC3E}">
        <p14:creationId xmlns:p14="http://schemas.microsoft.com/office/powerpoint/2010/main" val="667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C6EC9-9F24-A8E1-B0A9-F96909C93F8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2F8910E-FFEE-E8D1-484C-752151DBB163}"/>
              </a:ext>
            </a:extLst>
          </p:cNvPr>
          <p:cNvSpPr>
            <a:spLocks noGrp="1"/>
          </p:cNvSpPr>
          <p:nvPr>
            <p:ph type="title"/>
          </p:nvPr>
        </p:nvSpPr>
        <p:spPr>
          <a:xfrm>
            <a:off x="401444" y="620256"/>
            <a:ext cx="11351941" cy="727614"/>
          </a:xfrm>
        </p:spPr>
        <p:txBody>
          <a:bodyPr>
            <a:normAutofit/>
          </a:bodyPr>
          <a:lstStyle/>
          <a:p>
            <a:pPr algn="ctr"/>
            <a:r>
              <a:rPr lang="en-US" sz="4400" spc="-75" dirty="0"/>
              <a:t>Outcomes!</a:t>
            </a:r>
            <a:endParaRPr lang="en-US" sz="4400" dirty="0"/>
          </a:p>
        </p:txBody>
      </p:sp>
      <p:sp>
        <p:nvSpPr>
          <p:cNvPr id="9" name="Content Placeholder 8">
            <a:extLst>
              <a:ext uri="{FF2B5EF4-FFF2-40B4-BE49-F238E27FC236}">
                <a16:creationId xmlns:a16="http://schemas.microsoft.com/office/drawing/2014/main" id="{4A6DEE04-91A7-96E7-1C7A-11B807FDF118}"/>
              </a:ext>
            </a:extLst>
          </p:cNvPr>
          <p:cNvSpPr>
            <a:spLocks noGrp="1"/>
          </p:cNvSpPr>
          <p:nvPr>
            <p:ph idx="1"/>
          </p:nvPr>
        </p:nvSpPr>
        <p:spPr>
          <a:xfrm>
            <a:off x="401444" y="1625600"/>
            <a:ext cx="11351941" cy="4499429"/>
          </a:xfrm>
        </p:spPr>
        <p:txBody>
          <a:bodyPr>
            <a:normAutofit/>
          </a:bodyPr>
          <a:lstStyle/>
          <a:p>
            <a:pPr marL="914400" indent="-457200" algn="l" rtl="0" eaLnBrk="1" latinLnBrk="0" hangingPunct="1">
              <a:lnSpc>
                <a:spcPct val="90000"/>
              </a:lnSpc>
              <a:spcBef>
                <a:spcPts val="375"/>
              </a:spcBef>
              <a:buFont typeface="+mj-lt"/>
              <a:buAutoNum type="arabicPeriod"/>
            </a:pPr>
            <a:endParaRPr lang="en-US" sz="2400" dirty="0">
              <a:solidFill>
                <a:srgbClr val="000000"/>
              </a:solidFill>
              <a:effectLst/>
              <a:latin typeface="Arial" panose="020B0604020202020204" pitchFamily="34" charset="0"/>
            </a:endParaRP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Enrollment increased from 5% to 20%, varying by year.</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Received the 2016 SUNSPRA Award for Brevard Adult Education.</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Staff were invited to present at events across the state.</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Student participation improved.</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Received positive feedback from senior leadership.</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Enhanced promotion of workforce programs.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Fostered a very positive organizational culture.</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Strengthened relationships with business partners.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Increased engagement with elected officials.</a:t>
            </a:r>
          </a:p>
          <a:p>
            <a:pPr marL="914400" indent="-457200" algn="l" rtl="0" eaLnBrk="1" latinLnBrk="0" hangingPunct="1">
              <a:lnSpc>
                <a:spcPct val="90000"/>
              </a:lnSpc>
              <a:spcBef>
                <a:spcPts val="375"/>
              </a:spcBef>
              <a:buFont typeface="+mj-lt"/>
              <a:buAutoNum type="arabicPeriod"/>
            </a:pPr>
            <a:r>
              <a:rPr lang="en-US" sz="2400" dirty="0">
                <a:solidFill>
                  <a:srgbClr val="000000"/>
                </a:solidFill>
                <a:effectLst/>
                <a:latin typeface="Arial" panose="020B0604020202020204" pitchFamily="34" charset="0"/>
              </a:rPr>
              <a:t>Raised community awareness of our activities.</a:t>
            </a:r>
            <a:endParaRPr lang="en-US" dirty="0"/>
          </a:p>
        </p:txBody>
      </p:sp>
      <p:sp>
        <p:nvSpPr>
          <p:cNvPr id="5" name="Slide Number Placeholder 4">
            <a:extLst>
              <a:ext uri="{FF2B5EF4-FFF2-40B4-BE49-F238E27FC236}">
                <a16:creationId xmlns:a16="http://schemas.microsoft.com/office/drawing/2014/main" id="{0CBA95C7-E872-41B6-A70B-ACAFA89A524F}"/>
              </a:ext>
            </a:extLst>
          </p:cNvPr>
          <p:cNvSpPr>
            <a:spLocks noGrp="1"/>
          </p:cNvSpPr>
          <p:nvPr>
            <p:ph type="sldNum" sz="quarter" idx="12"/>
          </p:nvPr>
        </p:nvSpPr>
        <p:spPr/>
        <p:txBody>
          <a:bodyPr/>
          <a:lstStyle/>
          <a:p>
            <a:fld id="{BAE26A2A-DE5F-EA41-900F-AB5C4F1D9848}" type="slidenum">
              <a:rPr lang="en-US" smtClean="0"/>
              <a:pPr/>
              <a:t>17</a:t>
            </a:fld>
            <a:endParaRPr lang="en-US" dirty="0"/>
          </a:p>
        </p:txBody>
      </p:sp>
    </p:spTree>
    <p:extLst>
      <p:ext uri="{BB962C8B-B14F-4D97-AF65-F5344CB8AC3E}">
        <p14:creationId xmlns:p14="http://schemas.microsoft.com/office/powerpoint/2010/main" val="4013232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A511E-FB3F-814C-9BB6-9DDDAB1A2F6A}"/>
              </a:ext>
            </a:extLst>
          </p:cNvPr>
          <p:cNvSpPr>
            <a:spLocks noGrp="1"/>
          </p:cNvSpPr>
          <p:nvPr>
            <p:ph type="title"/>
          </p:nvPr>
        </p:nvSpPr>
        <p:spPr>
          <a:xfrm>
            <a:off x="401444" y="525111"/>
            <a:ext cx="11351941" cy="579779"/>
          </a:xfrm>
        </p:spPr>
        <p:txBody>
          <a:bodyPr/>
          <a:lstStyle/>
          <a:p>
            <a:pPr algn="ctr"/>
            <a:r>
              <a:rPr lang="en-US" dirty="0"/>
              <a:t>Resources!</a:t>
            </a:r>
          </a:p>
        </p:txBody>
      </p:sp>
      <p:sp>
        <p:nvSpPr>
          <p:cNvPr id="3" name="Slide Number Placeholder 2">
            <a:extLst>
              <a:ext uri="{FF2B5EF4-FFF2-40B4-BE49-F238E27FC236}">
                <a16:creationId xmlns:a16="http://schemas.microsoft.com/office/drawing/2014/main" id="{6EDA56BF-7B3D-1249-B0E5-8C0D23267099}"/>
              </a:ext>
            </a:extLst>
          </p:cNvPr>
          <p:cNvSpPr>
            <a:spLocks noGrp="1"/>
          </p:cNvSpPr>
          <p:nvPr>
            <p:ph type="sldNum" sz="quarter" idx="12"/>
          </p:nvPr>
        </p:nvSpPr>
        <p:spPr/>
        <p:txBody>
          <a:bodyPr/>
          <a:lstStyle/>
          <a:p>
            <a:fld id="{BAE26A2A-DE5F-EA41-900F-AB5C4F1D9848}" type="slidenum">
              <a:rPr lang="en-US" smtClean="0"/>
              <a:pPr/>
              <a:t>18</a:t>
            </a:fld>
            <a:endParaRPr lang="en-US"/>
          </a:p>
        </p:txBody>
      </p:sp>
      <p:sp>
        <p:nvSpPr>
          <p:cNvPr id="5" name="Text Placeholder 4">
            <a:extLst>
              <a:ext uri="{FF2B5EF4-FFF2-40B4-BE49-F238E27FC236}">
                <a16:creationId xmlns:a16="http://schemas.microsoft.com/office/drawing/2014/main" id="{92D71543-971B-DC41-91FE-50C4A74B21AE}"/>
              </a:ext>
            </a:extLst>
          </p:cNvPr>
          <p:cNvSpPr>
            <a:spLocks noGrp="1"/>
          </p:cNvSpPr>
          <p:nvPr>
            <p:ph type="body" sz="quarter" idx="14"/>
          </p:nvPr>
        </p:nvSpPr>
        <p:spPr/>
        <p:txBody>
          <a:bodyPr/>
          <a:lstStyle/>
          <a:p>
            <a:pPr algn="ctr"/>
            <a:r>
              <a:rPr lang="en-US" dirty="0"/>
              <a:t>THANK YOU!</a:t>
            </a:r>
          </a:p>
        </p:txBody>
      </p:sp>
      <p:sp>
        <p:nvSpPr>
          <p:cNvPr id="6" name="Text Placeholder 5">
            <a:extLst>
              <a:ext uri="{FF2B5EF4-FFF2-40B4-BE49-F238E27FC236}">
                <a16:creationId xmlns:a16="http://schemas.microsoft.com/office/drawing/2014/main" id="{B323CD5D-1311-B74B-9A09-C71E4BB6BC94}"/>
              </a:ext>
            </a:extLst>
          </p:cNvPr>
          <p:cNvSpPr>
            <a:spLocks noGrp="1"/>
          </p:cNvSpPr>
          <p:nvPr>
            <p:ph type="body" sz="quarter" idx="15"/>
          </p:nvPr>
        </p:nvSpPr>
        <p:spPr/>
        <p:txBody>
          <a:bodyPr/>
          <a:lstStyle/>
          <a:p>
            <a:r>
              <a:rPr lang="en-US" dirty="0"/>
              <a:t>Dr. Jeff Arnott	@JefferyArnott (X and LinkedIn)</a:t>
            </a:r>
          </a:p>
          <a:p>
            <a:r>
              <a:rPr lang="en-US" dirty="0">
                <a:hlinkClick r:id="rId2"/>
              </a:rPr>
              <a:t>Jeff@Lot12Education.com</a:t>
            </a:r>
            <a:endParaRPr lang="en-US" dirty="0"/>
          </a:p>
          <a:p>
            <a:r>
              <a:rPr lang="en-US" dirty="0"/>
              <a:t>407-719-7123</a:t>
            </a:r>
          </a:p>
        </p:txBody>
      </p:sp>
      <p:sp>
        <p:nvSpPr>
          <p:cNvPr id="14" name="Content Placeholder 13">
            <a:extLst>
              <a:ext uri="{FF2B5EF4-FFF2-40B4-BE49-F238E27FC236}">
                <a16:creationId xmlns:a16="http://schemas.microsoft.com/office/drawing/2014/main" id="{C4E844EE-A0D7-C460-6EBE-F343D0C43FF1}"/>
              </a:ext>
            </a:extLst>
          </p:cNvPr>
          <p:cNvSpPr>
            <a:spLocks noGrp="1"/>
          </p:cNvSpPr>
          <p:nvPr>
            <p:ph sz="quarter" idx="13"/>
          </p:nvPr>
        </p:nvSpPr>
        <p:spPr>
          <a:xfrm>
            <a:off x="401639" y="1277257"/>
            <a:ext cx="11352212" cy="3121124"/>
          </a:xfrm>
        </p:spPr>
        <p:txBody>
          <a:bodyPr>
            <a:normAutofit fontScale="70000" lnSpcReduction="20000"/>
          </a:bodyPr>
          <a:lstStyle/>
          <a:p>
            <a:pPr lvl="1"/>
            <a:r>
              <a:rPr lang="en-US" altLang="en-US" sz="2400" b="1" dirty="0"/>
              <a:t>ALCO Facebook Page</a:t>
            </a:r>
          </a:p>
          <a:p>
            <a:pPr lvl="1"/>
            <a:r>
              <a:rPr lang="en-US" altLang="en-US" sz="1800" dirty="0">
                <a:hlinkClick r:id="rId3"/>
              </a:rPr>
              <a:t>(5) Facebook</a:t>
            </a:r>
            <a:endParaRPr lang="en-US" altLang="en-US" sz="2400" b="1" dirty="0"/>
          </a:p>
          <a:p>
            <a:pPr lvl="1"/>
            <a:endParaRPr lang="en-US" altLang="en-US" sz="2400" b="1" dirty="0"/>
          </a:p>
          <a:p>
            <a:pPr lvl="1"/>
            <a:r>
              <a:rPr lang="en-US" altLang="en-US" sz="2400" b="1" dirty="0"/>
              <a:t>COABE Educate and Elevate Campaign</a:t>
            </a:r>
          </a:p>
          <a:p>
            <a:pPr lvl="1"/>
            <a:r>
              <a:rPr lang="en-US" altLang="en-US" sz="2400" dirty="0"/>
              <a:t>Lots of great resources to promote literacy weeks, awareness campaigns etc. </a:t>
            </a:r>
          </a:p>
          <a:p>
            <a:pPr lvl="1"/>
            <a:r>
              <a:rPr lang="en-US" altLang="en-US" sz="2400" dirty="0">
                <a:hlinkClick r:id="rId4"/>
              </a:rPr>
              <a:t>https://coabe.org/social-media-messaging-center/</a:t>
            </a:r>
            <a:endParaRPr lang="en-US" altLang="en-US" sz="2400" dirty="0"/>
          </a:p>
          <a:p>
            <a:pPr marL="342883" lvl="1" indent="0">
              <a:buNone/>
            </a:pPr>
            <a:endParaRPr lang="en-US" altLang="en-US" sz="2400" dirty="0"/>
          </a:p>
          <a:p>
            <a:pPr lvl="1"/>
            <a:r>
              <a:rPr lang="en-US" altLang="en-US" sz="2400" b="1" dirty="0"/>
              <a:t>GED Testing Center</a:t>
            </a:r>
          </a:p>
          <a:p>
            <a:pPr lvl="1"/>
            <a:r>
              <a:rPr lang="en-US" altLang="en-US" sz="2400" dirty="0">
                <a:hlinkClick r:id="rId5"/>
              </a:rPr>
              <a:t>https://ged.com/educators</a:t>
            </a:r>
            <a:endParaRPr lang="en-US" altLang="en-US" sz="2400" dirty="0"/>
          </a:p>
          <a:p>
            <a:pPr lvl="1"/>
            <a:endParaRPr lang="en-US" altLang="en-US" sz="2400" dirty="0"/>
          </a:p>
          <a:p>
            <a:pPr lvl="1"/>
            <a:r>
              <a:rPr lang="en-US" altLang="en-US" sz="2400" dirty="0"/>
              <a:t>Many of these sites have locator tools for students to find your program! Make sure they are up to date. </a:t>
            </a:r>
          </a:p>
          <a:p>
            <a:pPr lvl="1"/>
            <a:endParaRPr lang="en-US" altLang="en-US" sz="2400" dirty="0"/>
          </a:p>
          <a:p>
            <a:pPr lvl="1"/>
            <a:r>
              <a:rPr lang="en-US" altLang="en-US" sz="2400" dirty="0"/>
              <a:t>The GED Testing Service has a referral portal and lists of students who are interested in classes in your area. </a:t>
            </a:r>
          </a:p>
          <a:p>
            <a:endParaRPr lang="en-US" dirty="0"/>
          </a:p>
        </p:txBody>
      </p:sp>
    </p:spTree>
    <p:extLst>
      <p:ext uri="{BB962C8B-B14F-4D97-AF65-F5344CB8AC3E}">
        <p14:creationId xmlns:p14="http://schemas.microsoft.com/office/powerpoint/2010/main" val="406649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19</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61240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pPr algn="ctr"/>
            <a:r>
              <a:rPr lang="en-US" dirty="0"/>
              <a:t>Let’s Define a Partner!</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a:normAutofit lnSpcReduction="10000"/>
          </a:bodyPr>
          <a:lstStyle/>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an employer?</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an organization?</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 work-based learning opportunity?</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 donor?</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 vendor?</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Is it an alumnus or alumna?</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Partnerships have the potential to grow!</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Apply the SMELL Test! (Sound, Moral, Ethical, Legitimate, and Legal)</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Aim to reach a YES!</a:t>
            </a:r>
          </a:p>
          <a:p>
            <a:pPr marL="173736" indent="-173736" algn="l" rtl="0" eaLnBrk="1" latinLnBrk="0" hangingPunct="1">
              <a:lnSpc>
                <a:spcPct val="90000"/>
              </a:lnSpc>
              <a:spcBef>
                <a:spcPts val="750"/>
              </a:spcBef>
              <a:buFont typeface="Arial" panose="020B0604020202020204" pitchFamily="34" charset="0"/>
              <a:buChar char="•"/>
            </a:pPr>
            <a:r>
              <a:rPr lang="en-US" sz="2400">
                <a:solidFill>
                  <a:srgbClr val="000000"/>
                </a:solidFill>
                <a:effectLst/>
                <a:latin typeface="Arial" panose="020B0604020202020204" pitchFamily="34" charset="0"/>
              </a:rPr>
              <a:t>No partner is too large or too small!</a:t>
            </a:r>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spTree>
    <p:extLst>
      <p:ext uri="{BB962C8B-B14F-4D97-AF65-F5344CB8AC3E}">
        <p14:creationId xmlns:p14="http://schemas.microsoft.com/office/powerpoint/2010/main" val="72724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a:xfrm>
            <a:off x="646771" y="1826341"/>
            <a:ext cx="5181600" cy="228600"/>
          </a:xfrm>
        </p:spPr>
        <p:txBody>
          <a:bodyPr>
            <a:normAutofit fontScale="55000" lnSpcReduction="20000"/>
          </a:bodyPr>
          <a:lstStyle/>
          <a:p>
            <a:pPr marL="0" indent="0">
              <a:buNone/>
            </a:pPr>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55000" lnSpcReduction="20000"/>
          </a:bodyPr>
          <a:lstStyle/>
          <a:p>
            <a:endParaRPr lang="en-US" dirty="0"/>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a:xfrm>
            <a:off x="6255833" y="1833118"/>
            <a:ext cx="5181600" cy="4054727"/>
          </a:xfrm>
        </p:spPr>
        <p:txBody>
          <a:bodyPr/>
          <a:lstStyle/>
          <a:p>
            <a:pPr marL="0" indent="0">
              <a:buNone/>
            </a:pPr>
            <a:r>
              <a:rPr lang="en-US" b="1" dirty="0"/>
              <a:t>Small Companies &amp; Number of Employees</a:t>
            </a:r>
          </a:p>
          <a:p>
            <a:pPr marL="0" indent="0">
              <a:buNone/>
            </a:pPr>
            <a:endParaRPr lang="en-US" b="1" dirty="0"/>
          </a:p>
          <a:p>
            <a:r>
              <a:rPr lang="en-US" b="1" dirty="0"/>
              <a:t>One Fat Frog				100</a:t>
            </a:r>
          </a:p>
          <a:p>
            <a:r>
              <a:rPr lang="en-US" sz="1800" b="1" dirty="0"/>
              <a:t>Touchless Boat Covers			50</a:t>
            </a:r>
          </a:p>
          <a:p>
            <a:r>
              <a:rPr lang="en-US" sz="1800" b="1" dirty="0"/>
              <a:t>Competitive Edge Contractors	50</a:t>
            </a:r>
          </a:p>
          <a:p>
            <a:pPr marL="0" indent="0">
              <a:buNone/>
            </a:pPr>
            <a:endParaRPr lang="en-US" dirty="0"/>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pPr algn="ctr"/>
            <a:r>
              <a:rPr lang="en-US" dirty="0"/>
              <a:t>Here are some partners I have used in the past!</a:t>
            </a:r>
            <a:endParaRPr lang="en-US" b="1" dirty="0"/>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pPr marL="0" indent="0">
              <a:buNone/>
            </a:pPr>
            <a:r>
              <a:rPr lang="en-US" sz="1800" b="1" dirty="0"/>
              <a:t>Large Companies &amp; Number of Employees</a:t>
            </a:r>
          </a:p>
          <a:p>
            <a:pPr marL="0" indent="0">
              <a:buNone/>
            </a:pPr>
            <a:endParaRPr lang="en-US" sz="1800" b="1" dirty="0"/>
          </a:p>
          <a:p>
            <a:r>
              <a:rPr lang="en-US" sz="1800" b="1" dirty="0"/>
              <a:t>Large Theme Park 		75,000</a:t>
            </a:r>
          </a:p>
          <a:p>
            <a:r>
              <a:rPr lang="en-US" sz="1800" b="1" dirty="0"/>
              <a:t>Advent Health System		36,000</a:t>
            </a:r>
          </a:p>
          <a:p>
            <a:r>
              <a:rPr lang="en-US" sz="1800" b="1" dirty="0"/>
              <a:t>Orlando Health			20,400</a:t>
            </a:r>
          </a:p>
          <a:p>
            <a:pPr marL="0" indent="0">
              <a:buNone/>
            </a:pPr>
            <a:endParaRPr lang="en-US" dirty="0"/>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3</a:t>
            </a:fld>
            <a:endParaRPr lang="en-US"/>
          </a:p>
        </p:txBody>
      </p:sp>
      <p:pic>
        <p:nvPicPr>
          <p:cNvPr id="21" name="Picture 20" descr="A close-up of logos&#10;&#10;Description automatically generated">
            <a:extLst>
              <a:ext uri="{FF2B5EF4-FFF2-40B4-BE49-F238E27FC236}">
                <a16:creationId xmlns:a16="http://schemas.microsoft.com/office/drawing/2014/main" id="{51F4517F-6F5E-3E63-1DFE-C2C8774DAABF}"/>
              </a:ext>
            </a:extLst>
          </p:cNvPr>
          <p:cNvPicPr>
            <a:picLocks noChangeAspect="1"/>
          </p:cNvPicPr>
          <p:nvPr/>
        </p:nvPicPr>
        <p:blipFill>
          <a:blip r:embed="rId2"/>
          <a:stretch>
            <a:fillRect/>
          </a:stretch>
        </p:blipFill>
        <p:spPr>
          <a:xfrm>
            <a:off x="6542422" y="4422705"/>
            <a:ext cx="2448267" cy="990738"/>
          </a:xfrm>
          <a:prstGeom prst="rect">
            <a:avLst/>
          </a:prstGeom>
        </p:spPr>
      </p:pic>
    </p:spTree>
    <p:extLst>
      <p:ext uri="{BB962C8B-B14F-4D97-AF65-F5344CB8AC3E}">
        <p14:creationId xmlns:p14="http://schemas.microsoft.com/office/powerpoint/2010/main" val="315735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EE78-7560-717F-1B41-68A2AC45368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741A0-8069-3513-04A6-1CCC4CD313CD}"/>
              </a:ext>
            </a:extLst>
          </p:cNvPr>
          <p:cNvSpPr>
            <a:spLocks noGrp="1"/>
          </p:cNvSpPr>
          <p:nvPr>
            <p:ph sz="quarter" idx="14"/>
          </p:nvPr>
        </p:nvSpPr>
        <p:spPr>
          <a:xfrm>
            <a:off x="646771" y="1826341"/>
            <a:ext cx="5181600" cy="228600"/>
          </a:xfrm>
        </p:spPr>
        <p:txBody>
          <a:bodyPr>
            <a:normAutofit fontScale="55000" lnSpcReduction="20000"/>
          </a:bodyPr>
          <a:lstStyle/>
          <a:p>
            <a:pPr marL="0" indent="0">
              <a:buNone/>
            </a:pPr>
            <a:endParaRPr lang="en-US" dirty="0"/>
          </a:p>
        </p:txBody>
      </p:sp>
      <p:sp>
        <p:nvSpPr>
          <p:cNvPr id="5" name="Content Placeholder 4">
            <a:extLst>
              <a:ext uri="{FF2B5EF4-FFF2-40B4-BE49-F238E27FC236}">
                <a16:creationId xmlns:a16="http://schemas.microsoft.com/office/drawing/2014/main" id="{291C4386-A9AC-8130-144D-D36F0B4D2AC5}"/>
              </a:ext>
            </a:extLst>
          </p:cNvPr>
          <p:cNvSpPr>
            <a:spLocks noGrp="1"/>
          </p:cNvSpPr>
          <p:nvPr>
            <p:ph sz="quarter" idx="15"/>
          </p:nvPr>
        </p:nvSpPr>
        <p:spPr/>
        <p:txBody>
          <a:bodyPr>
            <a:normAutofit fontScale="55000" lnSpcReduction="20000"/>
          </a:bodyPr>
          <a:lstStyle/>
          <a:p>
            <a:endParaRPr lang="en-US" dirty="0"/>
          </a:p>
        </p:txBody>
      </p:sp>
      <p:sp>
        <p:nvSpPr>
          <p:cNvPr id="7" name="Content Placeholder 6">
            <a:extLst>
              <a:ext uri="{FF2B5EF4-FFF2-40B4-BE49-F238E27FC236}">
                <a16:creationId xmlns:a16="http://schemas.microsoft.com/office/drawing/2014/main" id="{A462B538-E170-7ED7-0264-7B7331638E6C}"/>
              </a:ext>
            </a:extLst>
          </p:cNvPr>
          <p:cNvSpPr>
            <a:spLocks noGrp="1"/>
          </p:cNvSpPr>
          <p:nvPr>
            <p:ph sz="half" idx="13"/>
          </p:nvPr>
        </p:nvSpPr>
        <p:spPr>
          <a:xfrm>
            <a:off x="6255833" y="1833118"/>
            <a:ext cx="5181600" cy="4054727"/>
          </a:xfrm>
        </p:spPr>
        <p:txBody>
          <a:bodyPr>
            <a:normAutofit fontScale="92500"/>
          </a:bodyPr>
          <a:lstStyle/>
          <a:p>
            <a:pPr marL="0" indent="0">
              <a:buNone/>
            </a:pPr>
            <a:r>
              <a:rPr lang="en-US" b="1" dirty="0"/>
              <a:t>What you must do! </a:t>
            </a:r>
          </a:p>
          <a:p>
            <a:pPr marL="0" indent="0">
              <a:buNone/>
            </a:pPr>
            <a:endParaRPr lang="en-US" b="1" dirty="0"/>
          </a:p>
          <a:p>
            <a:r>
              <a:rPr lang="en-US" sz="2000" b="1" dirty="0"/>
              <a:t>You must advocate to your supervisors!</a:t>
            </a:r>
          </a:p>
          <a:p>
            <a:r>
              <a:rPr lang="en-US" sz="2000" b="1" dirty="0"/>
              <a:t>Get to know your business &amp; community!</a:t>
            </a:r>
          </a:p>
          <a:p>
            <a:r>
              <a:rPr lang="en-US" sz="2000" b="1" dirty="0"/>
              <a:t>Make partnerships your highest priority!</a:t>
            </a:r>
          </a:p>
          <a:p>
            <a:r>
              <a:rPr lang="en-US" sz="2000" b="1" dirty="0"/>
              <a:t>You might have to get political!</a:t>
            </a:r>
          </a:p>
          <a:p>
            <a:r>
              <a:rPr lang="en-US" sz="2000" b="1" dirty="0"/>
              <a:t>Have options for students!</a:t>
            </a:r>
          </a:p>
          <a:p>
            <a:r>
              <a:rPr lang="en-US" sz="2000" b="1" dirty="0"/>
              <a:t>Ask students what is important to them! </a:t>
            </a:r>
          </a:p>
          <a:p>
            <a:endParaRPr lang="en-US" sz="2000" b="1" dirty="0"/>
          </a:p>
          <a:p>
            <a:r>
              <a:rPr lang="en-US" sz="2000" b="1" dirty="0"/>
              <a:t>P.S. It is a short &amp; long game! </a:t>
            </a:r>
          </a:p>
          <a:p>
            <a:pPr marL="0" indent="0">
              <a:buNone/>
            </a:pPr>
            <a:endParaRPr lang="en-US" dirty="0"/>
          </a:p>
        </p:txBody>
      </p:sp>
      <p:sp>
        <p:nvSpPr>
          <p:cNvPr id="2" name="Title 1">
            <a:extLst>
              <a:ext uri="{FF2B5EF4-FFF2-40B4-BE49-F238E27FC236}">
                <a16:creationId xmlns:a16="http://schemas.microsoft.com/office/drawing/2014/main" id="{551FE580-D4C0-7180-E03E-093A1B17F0AB}"/>
              </a:ext>
            </a:extLst>
          </p:cNvPr>
          <p:cNvSpPr>
            <a:spLocks noGrp="1"/>
          </p:cNvSpPr>
          <p:nvPr>
            <p:ph type="title"/>
          </p:nvPr>
        </p:nvSpPr>
        <p:spPr/>
        <p:txBody>
          <a:bodyPr>
            <a:normAutofit/>
          </a:bodyPr>
          <a:lstStyle/>
          <a:p>
            <a:pPr algn="ctr"/>
            <a:r>
              <a:rPr lang="en-US" dirty="0"/>
              <a:t>Each GED Program is Unique! What You Need to do to Outreach to Partners! </a:t>
            </a:r>
            <a:endParaRPr lang="en-US" b="1" dirty="0"/>
          </a:p>
        </p:txBody>
      </p:sp>
      <p:sp>
        <p:nvSpPr>
          <p:cNvPr id="3" name="Content Placeholder 2">
            <a:extLst>
              <a:ext uri="{FF2B5EF4-FFF2-40B4-BE49-F238E27FC236}">
                <a16:creationId xmlns:a16="http://schemas.microsoft.com/office/drawing/2014/main" id="{A3F36708-F6C6-D720-DAC2-2EB336258DD3}"/>
              </a:ext>
            </a:extLst>
          </p:cNvPr>
          <p:cNvSpPr>
            <a:spLocks noGrp="1"/>
          </p:cNvSpPr>
          <p:nvPr>
            <p:ph sz="half" idx="1"/>
          </p:nvPr>
        </p:nvSpPr>
        <p:spPr/>
        <p:txBody>
          <a:bodyPr vert="horz" lIns="171450" tIns="457200" rIns="171450" bIns="45720" rtlCol="0">
            <a:normAutofit/>
          </a:bodyPr>
          <a:lstStyle/>
          <a:p>
            <a:pPr marL="0" indent="0">
              <a:buNone/>
            </a:pPr>
            <a:r>
              <a:rPr lang="en-US" sz="1800" b="1" dirty="0"/>
              <a:t>Each Program is…….</a:t>
            </a:r>
          </a:p>
          <a:p>
            <a:pPr marL="0" indent="0">
              <a:buNone/>
            </a:pPr>
            <a:endParaRPr lang="en-US" b="1" dirty="0"/>
          </a:p>
          <a:p>
            <a:r>
              <a:rPr lang="en-US" b="1" dirty="0"/>
              <a:t>…unique.</a:t>
            </a:r>
          </a:p>
          <a:p>
            <a:r>
              <a:rPr lang="en-US" b="1" dirty="0"/>
              <a:t>…serves different economies.</a:t>
            </a:r>
          </a:p>
          <a:p>
            <a:r>
              <a:rPr lang="en-US" b="1" dirty="0"/>
              <a:t>…has different leadership structures.</a:t>
            </a:r>
          </a:p>
          <a:p>
            <a:r>
              <a:rPr lang="en-US" b="1" dirty="0"/>
              <a:t>…has unique priorities.</a:t>
            </a:r>
          </a:p>
          <a:p>
            <a:r>
              <a:rPr lang="en-US" b="1" dirty="0"/>
              <a:t>…has politics.</a:t>
            </a:r>
          </a:p>
          <a:p>
            <a:pPr marL="0" indent="0">
              <a:buNone/>
            </a:pPr>
            <a:endParaRPr lang="en-US" dirty="0"/>
          </a:p>
        </p:txBody>
      </p:sp>
      <p:sp>
        <p:nvSpPr>
          <p:cNvPr id="6" name="Slide Number Placeholder 5">
            <a:extLst>
              <a:ext uri="{FF2B5EF4-FFF2-40B4-BE49-F238E27FC236}">
                <a16:creationId xmlns:a16="http://schemas.microsoft.com/office/drawing/2014/main" id="{16D1B008-1A79-08B5-54FE-390245A1FF99}"/>
              </a:ext>
            </a:extLst>
          </p:cNvPr>
          <p:cNvSpPr>
            <a:spLocks noGrp="1"/>
          </p:cNvSpPr>
          <p:nvPr>
            <p:ph type="sldNum" sz="quarter" idx="12"/>
          </p:nvPr>
        </p:nvSpPr>
        <p:spPr/>
        <p:txBody>
          <a:bodyPr/>
          <a:lstStyle/>
          <a:p>
            <a:fld id="{BAE26A2A-DE5F-EA41-900F-AB5C4F1D9848}" type="slidenum">
              <a:rPr lang="en-US" smtClean="0"/>
              <a:t>4</a:t>
            </a:fld>
            <a:endParaRPr lang="en-US"/>
          </a:p>
        </p:txBody>
      </p:sp>
    </p:spTree>
    <p:extLst>
      <p:ext uri="{BB962C8B-B14F-4D97-AF65-F5344CB8AC3E}">
        <p14:creationId xmlns:p14="http://schemas.microsoft.com/office/powerpoint/2010/main" val="73755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lstStyle/>
          <a:p>
            <a:pPr algn="ctr"/>
            <a:r>
              <a:rPr lang="en-US" dirty="0"/>
              <a:t>How Do You Get There?</a:t>
            </a:r>
          </a:p>
        </p:txBody>
      </p:sp>
      <p:sp>
        <p:nvSpPr>
          <p:cNvPr id="3" name="Content Placeholder 2">
            <a:extLst>
              <a:ext uri="{FF2B5EF4-FFF2-40B4-BE49-F238E27FC236}">
                <a16:creationId xmlns:a16="http://schemas.microsoft.com/office/drawing/2014/main" id="{76E18734-41FE-6B4C-8214-748E5CE5D7BE}"/>
              </a:ext>
            </a:extLst>
          </p:cNvPr>
          <p:cNvSpPr>
            <a:spLocks noGrp="1"/>
          </p:cNvSpPr>
          <p:nvPr>
            <p:ph idx="1"/>
          </p:nvPr>
        </p:nvSpPr>
        <p:spPr/>
        <p:txBody>
          <a:bodyPr/>
          <a:lstStyle/>
          <a:p>
            <a:r>
              <a:rPr lang="en-US" dirty="0"/>
              <a:t>Leverage Chambers</a:t>
            </a:r>
          </a:p>
          <a:p>
            <a:endParaRPr lang="en-US" dirty="0"/>
          </a:p>
        </p:txBody>
      </p:sp>
      <p:sp>
        <p:nvSpPr>
          <p:cNvPr id="4" name="Slide Number Placeholder 3">
            <a:extLst>
              <a:ext uri="{FF2B5EF4-FFF2-40B4-BE49-F238E27FC236}">
                <a16:creationId xmlns:a16="http://schemas.microsoft.com/office/drawing/2014/main" id="{1BE42DD4-BE94-7B4F-831A-0DCE3863716C}"/>
              </a:ext>
            </a:extLst>
          </p:cNvPr>
          <p:cNvSpPr>
            <a:spLocks noGrp="1"/>
          </p:cNvSpPr>
          <p:nvPr>
            <p:ph type="sldNum" sz="quarter" idx="12"/>
          </p:nvPr>
        </p:nvSpPr>
        <p:spPr/>
        <p:txBody>
          <a:bodyPr/>
          <a:lstStyle/>
          <a:p>
            <a:fld id="{BAE26A2A-DE5F-EA41-900F-AB5C4F1D9848}" type="slidenum">
              <a:rPr lang="en-US" smtClean="0"/>
              <a:t>5</a:t>
            </a:fld>
            <a:endParaRPr lang="en-US"/>
          </a:p>
        </p:txBody>
      </p:sp>
      <p:pic>
        <p:nvPicPr>
          <p:cNvPr id="19" name="Picture Placeholder 18" descr="Badge 1 outline">
            <a:extLst>
              <a:ext uri="{FF2B5EF4-FFF2-40B4-BE49-F238E27FC236}">
                <a16:creationId xmlns:a16="http://schemas.microsoft.com/office/drawing/2014/main" id="{D9DD59F4-C282-704A-9BAE-202DCAA6BBCB}"/>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1854285" y="1702947"/>
            <a:ext cx="742502" cy="863600"/>
          </a:xfrm>
        </p:spPr>
      </p:pic>
      <p:sp>
        <p:nvSpPr>
          <p:cNvPr id="6" name="Content Placeholder 5">
            <a:extLst>
              <a:ext uri="{FF2B5EF4-FFF2-40B4-BE49-F238E27FC236}">
                <a16:creationId xmlns:a16="http://schemas.microsoft.com/office/drawing/2014/main" id="{141D60EB-37FE-F54B-88DE-518AEC001C8A}"/>
              </a:ext>
            </a:extLst>
          </p:cNvPr>
          <p:cNvSpPr>
            <a:spLocks noGrp="1"/>
          </p:cNvSpPr>
          <p:nvPr>
            <p:ph idx="14"/>
          </p:nvPr>
        </p:nvSpPr>
        <p:spPr/>
        <p:txBody>
          <a:bodyPr>
            <a:normAutofit/>
          </a:bodyPr>
          <a:lstStyle/>
          <a:p>
            <a:r>
              <a:rPr lang="en-US" dirty="0"/>
              <a:t>Build Business Partnerships</a:t>
            </a:r>
          </a:p>
          <a:p>
            <a:endParaRPr lang="en-US" dirty="0"/>
          </a:p>
        </p:txBody>
      </p:sp>
      <p:pic>
        <p:nvPicPr>
          <p:cNvPr id="21" name="Picture Placeholder 20" descr="Badge outline">
            <a:extLst>
              <a:ext uri="{FF2B5EF4-FFF2-40B4-BE49-F238E27FC236}">
                <a16:creationId xmlns:a16="http://schemas.microsoft.com/office/drawing/2014/main" id="{569888B3-08B6-F643-903E-5E8807F534A0}"/>
              </a:ext>
            </a:extLst>
          </p:cNvPr>
          <p:cNvPicPr>
            <a:picLocks noGrp="1" noChangeAspect="1"/>
          </p:cNvPicPr>
          <p:nvPr>
            <p:ph type="pic" sz="quarter" idx="15"/>
          </p:nvPr>
        </p:nvPicPr>
        <p:blipFill>
          <a:blip r:embed="rId4">
            <a:extLst>
              <a:ext uri="{96DAC541-7B7A-43D3-8B79-37D633B846F1}">
                <asvg:svgBlip xmlns:asvg="http://schemas.microsoft.com/office/drawing/2016/SVG/main" r:embed="rId5"/>
              </a:ext>
            </a:extLst>
          </a:blip>
          <a:srcRect/>
          <a:stretch/>
        </p:blipFill>
        <p:spPr>
          <a:xfrm>
            <a:off x="5736569" y="1795930"/>
            <a:ext cx="690989" cy="712582"/>
          </a:xfrm>
          <a:prstGeom prst="rect">
            <a:avLst/>
          </a:prstGeom>
        </p:spPr>
      </p:pic>
      <p:sp>
        <p:nvSpPr>
          <p:cNvPr id="8" name="Content Placeholder 7">
            <a:extLst>
              <a:ext uri="{FF2B5EF4-FFF2-40B4-BE49-F238E27FC236}">
                <a16:creationId xmlns:a16="http://schemas.microsoft.com/office/drawing/2014/main" id="{E8A4CAE7-22D3-A647-8D19-3F1EE662D0F8}"/>
              </a:ext>
            </a:extLst>
          </p:cNvPr>
          <p:cNvSpPr>
            <a:spLocks noGrp="1"/>
          </p:cNvSpPr>
          <p:nvPr>
            <p:ph idx="16"/>
          </p:nvPr>
        </p:nvSpPr>
        <p:spPr/>
        <p:txBody>
          <a:bodyPr/>
          <a:lstStyle/>
          <a:p>
            <a:r>
              <a:rPr lang="en-US" dirty="0"/>
              <a:t>Partner with Community Organizations</a:t>
            </a:r>
          </a:p>
          <a:p>
            <a:endParaRPr lang="en-US" dirty="0"/>
          </a:p>
        </p:txBody>
      </p:sp>
      <p:sp>
        <p:nvSpPr>
          <p:cNvPr id="10" name="Content Placeholder 9">
            <a:extLst>
              <a:ext uri="{FF2B5EF4-FFF2-40B4-BE49-F238E27FC236}">
                <a16:creationId xmlns:a16="http://schemas.microsoft.com/office/drawing/2014/main" id="{A574E9AB-ADAC-3641-A213-D478836E4C10}"/>
              </a:ext>
            </a:extLst>
          </p:cNvPr>
          <p:cNvSpPr>
            <a:spLocks noGrp="1"/>
          </p:cNvSpPr>
          <p:nvPr>
            <p:ph idx="18"/>
          </p:nvPr>
        </p:nvSpPr>
        <p:spPr/>
        <p:txBody>
          <a:bodyPr/>
          <a:lstStyle/>
          <a:p>
            <a:r>
              <a:rPr lang="en-US" dirty="0"/>
              <a:t>Advocate to Local Government / Schools</a:t>
            </a:r>
          </a:p>
          <a:p>
            <a:endParaRPr lang="en-US" dirty="0"/>
          </a:p>
        </p:txBody>
      </p:sp>
      <p:pic>
        <p:nvPicPr>
          <p:cNvPr id="25" name="Picture Placeholder 24" descr="Badge 4 outline">
            <a:extLst>
              <a:ext uri="{FF2B5EF4-FFF2-40B4-BE49-F238E27FC236}">
                <a16:creationId xmlns:a16="http://schemas.microsoft.com/office/drawing/2014/main" id="{8C107B9E-C3A1-6343-8270-F7EE8148826C}"/>
              </a:ext>
            </a:extLst>
          </p:cNvPr>
          <p:cNvPicPr>
            <a:picLocks noGrp="1" noChangeAspect="1"/>
          </p:cNvPicPr>
          <p:nvPr>
            <p:ph type="pic" sz="quarter" idx="19"/>
          </p:nvPr>
        </p:nvPicPr>
        <p:blipFill>
          <a:blip r:embed="rId6">
            <a:extLst>
              <a:ext uri="{96DAC541-7B7A-43D3-8B79-37D633B846F1}">
                <asvg:svgBlip xmlns:asvg="http://schemas.microsoft.com/office/drawing/2016/SVG/main" r:embed="rId7"/>
              </a:ext>
            </a:extLst>
          </a:blip>
          <a:srcRect/>
          <a:stretch/>
        </p:blipFill>
        <p:spPr>
          <a:xfrm>
            <a:off x="1854284" y="3980676"/>
            <a:ext cx="742503" cy="649691"/>
          </a:xfrm>
        </p:spPr>
      </p:pic>
      <p:sp>
        <p:nvSpPr>
          <p:cNvPr id="12" name="Content Placeholder 11">
            <a:extLst>
              <a:ext uri="{FF2B5EF4-FFF2-40B4-BE49-F238E27FC236}">
                <a16:creationId xmlns:a16="http://schemas.microsoft.com/office/drawing/2014/main" id="{FA5E23E8-8DAB-4A4B-A203-2E1883A41A35}"/>
              </a:ext>
            </a:extLst>
          </p:cNvPr>
          <p:cNvSpPr>
            <a:spLocks noGrp="1"/>
          </p:cNvSpPr>
          <p:nvPr>
            <p:ph idx="20"/>
          </p:nvPr>
        </p:nvSpPr>
        <p:spPr>
          <a:xfrm>
            <a:off x="4182590" y="3763628"/>
            <a:ext cx="3649695" cy="1983429"/>
          </a:xfrm>
        </p:spPr>
        <p:txBody>
          <a:bodyPr/>
          <a:lstStyle/>
          <a:p>
            <a:r>
              <a:rPr lang="en-US" dirty="0"/>
              <a:t>Hire the Best People</a:t>
            </a:r>
          </a:p>
          <a:p>
            <a:endParaRPr lang="en-US" dirty="0"/>
          </a:p>
        </p:txBody>
      </p:sp>
      <p:pic>
        <p:nvPicPr>
          <p:cNvPr id="27" name="Picture Placeholder 26" descr="Badge 5 outline">
            <a:extLst>
              <a:ext uri="{FF2B5EF4-FFF2-40B4-BE49-F238E27FC236}">
                <a16:creationId xmlns:a16="http://schemas.microsoft.com/office/drawing/2014/main" id="{A4CDCBCC-AC1C-5740-B686-6597025E1F5F}"/>
              </a:ext>
            </a:extLst>
          </p:cNvPr>
          <p:cNvPicPr>
            <a:picLocks noGrp="1" noChangeAspect="1"/>
          </p:cNvPicPr>
          <p:nvPr>
            <p:ph type="pic" sz="quarter" idx="21"/>
          </p:nvPr>
        </p:nvPicPr>
        <p:blipFill>
          <a:blip r:embed="rId8">
            <a:extLst>
              <a:ext uri="{96DAC541-7B7A-43D3-8B79-37D633B846F1}">
                <asvg:svgBlip xmlns:asvg="http://schemas.microsoft.com/office/drawing/2016/SVG/main" r:embed="rId9"/>
              </a:ext>
            </a:extLst>
          </a:blip>
          <a:srcRect/>
          <a:stretch/>
        </p:blipFill>
        <p:spPr>
          <a:xfrm>
            <a:off x="5503979" y="4056902"/>
            <a:ext cx="923579" cy="649691"/>
          </a:xfrm>
        </p:spPr>
      </p:pic>
      <p:sp>
        <p:nvSpPr>
          <p:cNvPr id="14" name="Content Placeholder 13">
            <a:extLst>
              <a:ext uri="{FF2B5EF4-FFF2-40B4-BE49-F238E27FC236}">
                <a16:creationId xmlns:a16="http://schemas.microsoft.com/office/drawing/2014/main" id="{FBC2BE22-0F3B-2D40-BA6E-695738B48847}"/>
              </a:ext>
            </a:extLst>
          </p:cNvPr>
          <p:cNvSpPr>
            <a:spLocks noGrp="1"/>
          </p:cNvSpPr>
          <p:nvPr>
            <p:ph idx="22"/>
          </p:nvPr>
        </p:nvSpPr>
        <p:spPr>
          <a:xfrm>
            <a:off x="8103695" y="3763628"/>
            <a:ext cx="3649695" cy="1983429"/>
          </a:xfrm>
        </p:spPr>
        <p:txBody>
          <a:bodyPr/>
          <a:lstStyle/>
          <a:p>
            <a:r>
              <a:rPr lang="en-US" dirty="0">
                <a:solidFill>
                  <a:schemeClr val="bg1"/>
                </a:solidFill>
              </a:rPr>
              <a:t>Always Reflect</a:t>
            </a:r>
          </a:p>
          <a:p>
            <a:endParaRPr lang="en-US" dirty="0"/>
          </a:p>
        </p:txBody>
      </p:sp>
      <p:pic>
        <p:nvPicPr>
          <p:cNvPr id="29" name="Picture Placeholder 28">
            <a:extLst>
              <a:ext uri="{FF2B5EF4-FFF2-40B4-BE49-F238E27FC236}">
                <a16:creationId xmlns:a16="http://schemas.microsoft.com/office/drawing/2014/main" id="{16FA6223-2709-2542-A85A-FE57232FF4B9}"/>
              </a:ext>
            </a:extLst>
          </p:cNvPr>
          <p:cNvPicPr>
            <a:picLocks noGrp="1" noChangeAspect="1"/>
          </p:cNvPicPr>
          <p:nvPr>
            <p:ph type="pic" sz="quarter" idx="23"/>
          </p:nvPr>
        </p:nvPicPr>
        <p:blipFill rotWithShape="1">
          <a:blip r:embed="rId10" cstate="screen">
            <a:extLst>
              <a:ext uri="{28A0092B-C50C-407E-A947-70E740481C1C}">
                <a14:useLocalDpi xmlns:a14="http://schemas.microsoft.com/office/drawing/2010/main"/>
              </a:ext>
            </a:extLst>
          </a:blip>
          <a:srcRect l="-171180" r="-171180"/>
          <a:stretch/>
        </p:blipFill>
        <p:spPr>
          <a:xfrm>
            <a:off x="8372248" y="3989668"/>
            <a:ext cx="2924853" cy="640699"/>
          </a:xfrm>
        </p:spPr>
      </p:pic>
      <p:grpSp>
        <p:nvGrpSpPr>
          <p:cNvPr id="16" name="Picture Placeholder 22" descr="Badge 3 outline">
            <a:extLst>
              <a:ext uri="{FF2B5EF4-FFF2-40B4-BE49-F238E27FC236}">
                <a16:creationId xmlns:a16="http://schemas.microsoft.com/office/drawing/2014/main" id="{F07612C0-5008-F4C1-E79A-C04AB42DCF4B}"/>
              </a:ext>
            </a:extLst>
          </p:cNvPr>
          <p:cNvGrpSpPr/>
          <p:nvPr/>
        </p:nvGrpSpPr>
        <p:grpSpPr>
          <a:xfrm>
            <a:off x="9492344" y="1795929"/>
            <a:ext cx="740228" cy="2910663"/>
            <a:chOff x="8619226" y="2126482"/>
            <a:chExt cx="677803" cy="7366197"/>
          </a:xfrm>
          <a:solidFill>
            <a:srgbClr val="000000"/>
          </a:solidFill>
        </p:grpSpPr>
        <p:sp>
          <p:nvSpPr>
            <p:cNvPr id="17" name="Freeform: Shape 16">
              <a:extLst>
                <a:ext uri="{FF2B5EF4-FFF2-40B4-BE49-F238E27FC236}">
                  <a16:creationId xmlns:a16="http://schemas.microsoft.com/office/drawing/2014/main" id="{BD579853-8F64-8B49-D13B-8CBF956F8E87}"/>
                </a:ext>
              </a:extLst>
            </p:cNvPr>
            <p:cNvSpPr/>
            <p:nvPr/>
          </p:nvSpPr>
          <p:spPr>
            <a:xfrm>
              <a:off x="8619226" y="2126482"/>
              <a:ext cx="677803" cy="1794111"/>
            </a:xfrm>
            <a:custGeom>
              <a:avLst/>
              <a:gdLst>
                <a:gd name="connsiteX0" fmla="*/ 338902 w 677803"/>
                <a:gd name="connsiteY0" fmla="*/ 47240 h 1794111"/>
                <a:gd name="connsiteX1" fmla="*/ 659957 w 677803"/>
                <a:gd name="connsiteY1" fmla="*/ 897056 h 1794111"/>
                <a:gd name="connsiteX2" fmla="*/ 338902 w 677803"/>
                <a:gd name="connsiteY2" fmla="*/ 1746872 h 1794111"/>
                <a:gd name="connsiteX3" fmla="*/ 17847 w 677803"/>
                <a:gd name="connsiteY3" fmla="*/ 897056 h 1794111"/>
                <a:gd name="connsiteX4" fmla="*/ 338902 w 677803"/>
                <a:gd name="connsiteY4" fmla="*/ 47240 h 1794111"/>
                <a:gd name="connsiteX5" fmla="*/ 338902 w 677803"/>
                <a:gd name="connsiteY5" fmla="*/ 0 h 1794111"/>
                <a:gd name="connsiteX6" fmla="*/ 0 w 677803"/>
                <a:gd name="connsiteY6" fmla="*/ 897056 h 1794111"/>
                <a:gd name="connsiteX7" fmla="*/ 338902 w 677803"/>
                <a:gd name="connsiteY7" fmla="*/ 1794111 h 1794111"/>
                <a:gd name="connsiteX8" fmla="*/ 677803 w 677803"/>
                <a:gd name="connsiteY8" fmla="*/ 897056 h 1794111"/>
                <a:gd name="connsiteX9" fmla="*/ 339223 w 677803"/>
                <a:gd name="connsiteY9" fmla="*/ 0 h 1794111"/>
                <a:gd name="connsiteX10" fmla="*/ 338902 w 677803"/>
                <a:gd name="connsiteY10" fmla="*/ 0 h 179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803" h="1794111">
                  <a:moveTo>
                    <a:pt x="338902" y="47240"/>
                  </a:moveTo>
                  <a:cubicBezTo>
                    <a:pt x="516216" y="47240"/>
                    <a:pt x="659957" y="427714"/>
                    <a:pt x="659957" y="897056"/>
                  </a:cubicBezTo>
                  <a:cubicBezTo>
                    <a:pt x="659957" y="1366397"/>
                    <a:pt x="516216" y="1746872"/>
                    <a:pt x="338902" y="1746872"/>
                  </a:cubicBezTo>
                  <a:cubicBezTo>
                    <a:pt x="161588" y="1746872"/>
                    <a:pt x="17847" y="1366397"/>
                    <a:pt x="17847" y="897056"/>
                  </a:cubicBezTo>
                  <a:cubicBezTo>
                    <a:pt x="18048" y="427936"/>
                    <a:pt x="161671" y="47774"/>
                    <a:pt x="338902" y="47240"/>
                  </a:cubicBezTo>
                  <a:moveTo>
                    <a:pt x="338902" y="0"/>
                  </a:moveTo>
                  <a:cubicBezTo>
                    <a:pt x="151732" y="0"/>
                    <a:pt x="0" y="401626"/>
                    <a:pt x="0" y="897056"/>
                  </a:cubicBezTo>
                  <a:cubicBezTo>
                    <a:pt x="0" y="1392485"/>
                    <a:pt x="151732" y="1794111"/>
                    <a:pt x="338902" y="1794111"/>
                  </a:cubicBezTo>
                  <a:cubicBezTo>
                    <a:pt x="526072" y="1794111"/>
                    <a:pt x="677803" y="1392485"/>
                    <a:pt x="677803" y="897056"/>
                  </a:cubicBezTo>
                  <a:cubicBezTo>
                    <a:pt x="677892" y="401860"/>
                    <a:pt x="526305" y="234"/>
                    <a:pt x="339223" y="0"/>
                  </a:cubicBezTo>
                  <a:cubicBezTo>
                    <a:pt x="339116" y="0"/>
                    <a:pt x="339009" y="0"/>
                    <a:pt x="338902" y="0"/>
                  </a:cubicBezTo>
                  <a:close/>
                </a:path>
              </a:pathLst>
            </a:custGeom>
            <a:solidFill>
              <a:srgbClr val="000000"/>
            </a:solidFill>
            <a:ln w="883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1EB9E73-310A-45A3-5CE1-764B71372229}"/>
                </a:ext>
              </a:extLst>
            </p:cNvPr>
            <p:cNvSpPr/>
            <p:nvPr/>
          </p:nvSpPr>
          <p:spPr>
            <a:xfrm>
              <a:off x="8874328" y="2626701"/>
              <a:ext cx="161295" cy="804532"/>
            </a:xfrm>
            <a:custGeom>
              <a:avLst/>
              <a:gdLst>
                <a:gd name="connsiteX0" fmla="*/ 62972 w 161295"/>
                <a:gd name="connsiteY0" fmla="*/ 804443 h 804532"/>
                <a:gd name="connsiteX1" fmla="*/ 0 w 161295"/>
                <a:gd name="connsiteY1" fmla="*/ 765258 h 804532"/>
                <a:gd name="connsiteX2" fmla="*/ 0 w 161295"/>
                <a:gd name="connsiteY2" fmla="*/ 707437 h 804532"/>
                <a:gd name="connsiteX3" fmla="*/ 63802 w 161295"/>
                <a:gd name="connsiteY3" fmla="*/ 759519 h 804532"/>
                <a:gd name="connsiteX4" fmla="*/ 92009 w 161295"/>
                <a:gd name="connsiteY4" fmla="*/ 749835 h 804532"/>
                <a:gd name="connsiteX5" fmla="*/ 116397 w 161295"/>
                <a:gd name="connsiteY5" fmla="*/ 718845 h 804532"/>
                <a:gd name="connsiteX6" fmla="*/ 133503 w 161295"/>
                <a:gd name="connsiteY6" fmla="*/ 664520 h 804532"/>
                <a:gd name="connsiteX7" fmla="*/ 139919 w 161295"/>
                <a:gd name="connsiteY7" fmla="*/ 585724 h 804532"/>
                <a:gd name="connsiteX8" fmla="*/ 116557 w 161295"/>
                <a:gd name="connsiteY8" fmla="*/ 454020 h 804532"/>
                <a:gd name="connsiteX9" fmla="*/ 49793 w 161295"/>
                <a:gd name="connsiteY9" fmla="*/ 410395 h 804532"/>
                <a:gd name="connsiteX10" fmla="*/ 29072 w 161295"/>
                <a:gd name="connsiteY10" fmla="*/ 410395 h 804532"/>
                <a:gd name="connsiteX11" fmla="*/ 29072 w 161295"/>
                <a:gd name="connsiteY11" fmla="*/ 365517 h 804532"/>
                <a:gd name="connsiteX12" fmla="*/ 47919 w 161295"/>
                <a:gd name="connsiteY12" fmla="*/ 365517 h 804532"/>
                <a:gd name="connsiteX13" fmla="*/ 108401 w 161295"/>
                <a:gd name="connsiteY13" fmla="*/ 323001 h 804532"/>
                <a:gd name="connsiteX14" fmla="*/ 129264 w 161295"/>
                <a:gd name="connsiteY14" fmla="*/ 197817 h 804532"/>
                <a:gd name="connsiteX15" fmla="*/ 113764 w 161295"/>
                <a:gd name="connsiteY15" fmla="*/ 84725 h 804532"/>
                <a:gd name="connsiteX16" fmla="*/ 67987 w 161295"/>
                <a:gd name="connsiteY16" fmla="*/ 45398 h 804532"/>
                <a:gd name="connsiteX17" fmla="*/ 11716 w 161295"/>
                <a:gd name="connsiteY17" fmla="*/ 92638 h 804532"/>
                <a:gd name="connsiteX18" fmla="*/ 11716 w 161295"/>
                <a:gd name="connsiteY18" fmla="*/ 41548 h 804532"/>
                <a:gd name="connsiteX19" fmla="*/ 73636 w 161295"/>
                <a:gd name="connsiteY19" fmla="*/ 1 h 804532"/>
                <a:gd name="connsiteX20" fmla="*/ 103270 w 161295"/>
                <a:gd name="connsiteY20" fmla="*/ 11268 h 804532"/>
                <a:gd name="connsiteX21" fmla="*/ 127828 w 161295"/>
                <a:gd name="connsiteY21" fmla="*/ 44949 h 804532"/>
                <a:gd name="connsiteX22" fmla="*/ 144559 w 161295"/>
                <a:gd name="connsiteY22" fmla="*/ 100881 h 804532"/>
                <a:gd name="connsiteX23" fmla="*/ 150805 w 161295"/>
                <a:gd name="connsiteY23" fmla="*/ 179393 h 804532"/>
                <a:gd name="connsiteX24" fmla="*/ 93696 w 161295"/>
                <a:gd name="connsiteY24" fmla="*/ 374611 h 804532"/>
                <a:gd name="connsiteX25" fmla="*/ 91420 w 161295"/>
                <a:gd name="connsiteY25" fmla="*/ 376288 h 804532"/>
                <a:gd name="connsiteX26" fmla="*/ 91420 w 161295"/>
                <a:gd name="connsiteY26" fmla="*/ 392137 h 804532"/>
                <a:gd name="connsiteX27" fmla="*/ 94195 w 161295"/>
                <a:gd name="connsiteY27" fmla="*/ 392987 h 804532"/>
                <a:gd name="connsiteX28" fmla="*/ 120698 w 161295"/>
                <a:gd name="connsiteY28" fmla="*/ 411481 h 804532"/>
                <a:gd name="connsiteX29" fmla="*/ 141918 w 161295"/>
                <a:gd name="connsiteY29" fmla="*/ 449060 h 804532"/>
                <a:gd name="connsiteX30" fmla="*/ 156088 w 161295"/>
                <a:gd name="connsiteY30" fmla="*/ 505110 h 804532"/>
                <a:gd name="connsiteX31" fmla="*/ 161281 w 161295"/>
                <a:gd name="connsiteY31" fmla="*/ 577977 h 804532"/>
                <a:gd name="connsiteX32" fmla="*/ 153643 w 161295"/>
                <a:gd name="connsiteY32" fmla="*/ 674605 h 804532"/>
                <a:gd name="connsiteX33" fmla="*/ 132727 w 161295"/>
                <a:gd name="connsiteY33" fmla="*/ 745465 h 804532"/>
                <a:gd name="connsiteX34" fmla="*/ 101459 w 161295"/>
                <a:gd name="connsiteY34" fmla="*/ 789421 h 804532"/>
                <a:gd name="connsiteX35" fmla="*/ 62972 w 161295"/>
                <a:gd name="connsiteY35" fmla="*/ 804443 h 80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1295" h="804532">
                  <a:moveTo>
                    <a:pt x="62972" y="804443"/>
                  </a:moveTo>
                  <a:cubicBezTo>
                    <a:pt x="41065" y="805766"/>
                    <a:pt x="19391" y="792279"/>
                    <a:pt x="0" y="765258"/>
                  </a:cubicBezTo>
                  <a:lnTo>
                    <a:pt x="0" y="707437"/>
                  </a:lnTo>
                  <a:cubicBezTo>
                    <a:pt x="18929" y="740696"/>
                    <a:pt x="41084" y="758782"/>
                    <a:pt x="63802" y="759519"/>
                  </a:cubicBezTo>
                  <a:cubicBezTo>
                    <a:pt x="73324" y="759587"/>
                    <a:pt x="82809" y="756332"/>
                    <a:pt x="92009" y="749835"/>
                  </a:cubicBezTo>
                  <a:cubicBezTo>
                    <a:pt x="100812" y="743726"/>
                    <a:pt x="109091" y="733206"/>
                    <a:pt x="116397" y="718845"/>
                  </a:cubicBezTo>
                  <a:cubicBezTo>
                    <a:pt x="123588" y="704425"/>
                    <a:pt x="129440" y="685844"/>
                    <a:pt x="133503" y="664520"/>
                  </a:cubicBezTo>
                  <a:cubicBezTo>
                    <a:pt x="137980" y="639981"/>
                    <a:pt x="140179" y="612967"/>
                    <a:pt x="139919" y="585724"/>
                  </a:cubicBezTo>
                  <a:cubicBezTo>
                    <a:pt x="141049" y="534191"/>
                    <a:pt x="132259" y="484639"/>
                    <a:pt x="116557" y="454020"/>
                  </a:cubicBezTo>
                  <a:cubicBezTo>
                    <a:pt x="101388" y="425063"/>
                    <a:pt x="78910" y="410395"/>
                    <a:pt x="49793" y="410395"/>
                  </a:cubicBezTo>
                  <a:lnTo>
                    <a:pt x="29072" y="410395"/>
                  </a:lnTo>
                  <a:lnTo>
                    <a:pt x="29072" y="365517"/>
                  </a:lnTo>
                  <a:lnTo>
                    <a:pt x="47919" y="365517"/>
                  </a:lnTo>
                  <a:cubicBezTo>
                    <a:pt x="74439" y="365517"/>
                    <a:pt x="94784" y="351345"/>
                    <a:pt x="108401" y="323001"/>
                  </a:cubicBezTo>
                  <a:cubicBezTo>
                    <a:pt x="122550" y="292570"/>
                    <a:pt x="130313" y="245994"/>
                    <a:pt x="129264" y="197817"/>
                  </a:cubicBezTo>
                  <a:cubicBezTo>
                    <a:pt x="130290" y="156045"/>
                    <a:pt x="124671" y="115039"/>
                    <a:pt x="113764" y="84725"/>
                  </a:cubicBezTo>
                  <a:cubicBezTo>
                    <a:pt x="101015" y="56374"/>
                    <a:pt x="84597" y="42271"/>
                    <a:pt x="67987" y="45398"/>
                  </a:cubicBezTo>
                  <a:cubicBezTo>
                    <a:pt x="47897" y="46383"/>
                    <a:pt x="28349" y="62794"/>
                    <a:pt x="11716" y="92638"/>
                  </a:cubicBezTo>
                  <a:lnTo>
                    <a:pt x="11716" y="41548"/>
                  </a:lnTo>
                  <a:cubicBezTo>
                    <a:pt x="30764" y="14518"/>
                    <a:pt x="52023" y="254"/>
                    <a:pt x="73636" y="1"/>
                  </a:cubicBezTo>
                  <a:cubicBezTo>
                    <a:pt x="83668" y="-70"/>
                    <a:pt x="93651" y="3726"/>
                    <a:pt x="103270" y="11268"/>
                  </a:cubicBezTo>
                  <a:cubicBezTo>
                    <a:pt x="112206" y="18155"/>
                    <a:pt x="120548" y="29597"/>
                    <a:pt x="127828" y="44949"/>
                  </a:cubicBezTo>
                  <a:cubicBezTo>
                    <a:pt x="134868" y="60170"/>
                    <a:pt x="140577" y="79252"/>
                    <a:pt x="144559" y="100881"/>
                  </a:cubicBezTo>
                  <a:cubicBezTo>
                    <a:pt x="148901" y="125427"/>
                    <a:pt x="151039" y="152297"/>
                    <a:pt x="150805" y="179393"/>
                  </a:cubicBezTo>
                  <a:cubicBezTo>
                    <a:pt x="150805" y="282092"/>
                    <a:pt x="132120" y="345960"/>
                    <a:pt x="93696" y="374611"/>
                  </a:cubicBezTo>
                  <a:lnTo>
                    <a:pt x="91420" y="376288"/>
                  </a:lnTo>
                  <a:lnTo>
                    <a:pt x="91420" y="392137"/>
                  </a:lnTo>
                  <a:lnTo>
                    <a:pt x="94195" y="392987"/>
                  </a:lnTo>
                  <a:cubicBezTo>
                    <a:pt x="103326" y="395654"/>
                    <a:pt x="112257" y="401887"/>
                    <a:pt x="120698" y="411481"/>
                  </a:cubicBezTo>
                  <a:cubicBezTo>
                    <a:pt x="128592" y="420405"/>
                    <a:pt x="135789" y="433148"/>
                    <a:pt x="141918" y="449060"/>
                  </a:cubicBezTo>
                  <a:cubicBezTo>
                    <a:pt x="147986" y="465098"/>
                    <a:pt x="152802" y="484145"/>
                    <a:pt x="156088" y="505110"/>
                  </a:cubicBezTo>
                  <a:cubicBezTo>
                    <a:pt x="159648" y="528231"/>
                    <a:pt x="161414" y="553011"/>
                    <a:pt x="161281" y="577977"/>
                  </a:cubicBezTo>
                  <a:cubicBezTo>
                    <a:pt x="161516" y="611297"/>
                    <a:pt x="158905" y="644330"/>
                    <a:pt x="153643" y="674605"/>
                  </a:cubicBezTo>
                  <a:cubicBezTo>
                    <a:pt x="148729" y="702016"/>
                    <a:pt x="141587" y="726215"/>
                    <a:pt x="132727" y="745465"/>
                  </a:cubicBezTo>
                  <a:cubicBezTo>
                    <a:pt x="123454" y="765244"/>
                    <a:pt x="112843" y="780162"/>
                    <a:pt x="101459" y="789421"/>
                  </a:cubicBezTo>
                  <a:cubicBezTo>
                    <a:pt x="88997" y="799618"/>
                    <a:pt x="76017" y="804684"/>
                    <a:pt x="62972" y="804443"/>
                  </a:cubicBezTo>
                  <a:close/>
                </a:path>
              </a:pathLst>
            </a:custGeom>
            <a:solidFill>
              <a:srgbClr val="000000"/>
            </a:solidFill>
            <a:ln w="8830" cap="flat">
              <a:noFill/>
              <a:prstDash val="solid"/>
              <a:miter/>
            </a:ln>
          </p:spPr>
          <p:txBody>
            <a:bodyPr rtlCol="0" anchor="ctr"/>
            <a:lstStyle/>
            <a:p>
              <a:endParaRPr lang="en-US"/>
            </a:p>
          </p:txBody>
        </p:sp>
      </p:grpSp>
    </p:spTree>
    <p:extLst>
      <p:ext uri="{BB962C8B-B14F-4D97-AF65-F5344CB8AC3E}">
        <p14:creationId xmlns:p14="http://schemas.microsoft.com/office/powerpoint/2010/main" val="3450665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9474C-A668-FCA7-1084-2CA48C20C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FEF19-5093-B76B-1C06-76B911832766}"/>
              </a:ext>
            </a:extLst>
          </p:cNvPr>
          <p:cNvSpPr>
            <a:spLocks noGrp="1"/>
          </p:cNvSpPr>
          <p:nvPr>
            <p:ph type="title"/>
          </p:nvPr>
        </p:nvSpPr>
        <p:spPr/>
        <p:txBody>
          <a:bodyPr>
            <a:normAutofit/>
          </a:bodyPr>
          <a:lstStyle/>
          <a:p>
            <a:pPr algn="ctr"/>
            <a:r>
              <a:rPr lang="en-US" dirty="0"/>
              <a:t>Leverage Chambers!</a:t>
            </a:r>
          </a:p>
        </p:txBody>
      </p:sp>
      <p:sp>
        <p:nvSpPr>
          <p:cNvPr id="15" name="Slide Number Placeholder 14">
            <a:extLst>
              <a:ext uri="{FF2B5EF4-FFF2-40B4-BE49-F238E27FC236}">
                <a16:creationId xmlns:a16="http://schemas.microsoft.com/office/drawing/2014/main" id="{377384E3-7FA9-84F2-D440-AC22260F5AD2}"/>
              </a:ext>
            </a:extLst>
          </p:cNvPr>
          <p:cNvSpPr>
            <a:spLocks noGrp="1"/>
          </p:cNvSpPr>
          <p:nvPr>
            <p:ph type="sldNum" sz="quarter" idx="12"/>
          </p:nvPr>
        </p:nvSpPr>
        <p:spPr/>
        <p:txBody>
          <a:bodyPr/>
          <a:lstStyle/>
          <a:p>
            <a:fld id="{BAE26A2A-DE5F-EA41-900F-AB5C4F1D9848}" type="slidenum">
              <a:rPr lang="en-US" smtClean="0"/>
              <a:t>6</a:t>
            </a:fld>
            <a:endParaRPr lang="en-US"/>
          </a:p>
        </p:txBody>
      </p:sp>
      <p:sp>
        <p:nvSpPr>
          <p:cNvPr id="7" name="Content Placeholder 6">
            <a:extLst>
              <a:ext uri="{FF2B5EF4-FFF2-40B4-BE49-F238E27FC236}">
                <a16:creationId xmlns:a16="http://schemas.microsoft.com/office/drawing/2014/main" id="{E39EB046-A67B-803C-EB89-282B279F034B}"/>
              </a:ext>
            </a:extLst>
          </p:cNvPr>
          <p:cNvSpPr>
            <a:spLocks noGrp="1"/>
          </p:cNvSpPr>
          <p:nvPr>
            <p:ph idx="16"/>
          </p:nvPr>
        </p:nvSpPr>
        <p:spPr>
          <a:xfrm>
            <a:off x="6386286" y="1335314"/>
            <a:ext cx="5109027" cy="4847772"/>
          </a:xfrm>
        </p:spPr>
        <p:txBody>
          <a:bodyPr>
            <a:normAutofit/>
          </a:bodyPr>
          <a:lstStyle/>
          <a:p>
            <a:pPr marL="283464" indent="-283464" rtl="0" eaLnBrk="1" latinLnBrk="0" hangingPunct="1">
              <a:lnSpc>
                <a:spcPct val="90000"/>
              </a:lnSpc>
              <a:spcBef>
                <a:spcPts val="750"/>
              </a:spcBef>
              <a:buNone/>
            </a:pPr>
            <a:r>
              <a:rPr lang="en-US" sz="2000" b="1" dirty="0">
                <a:solidFill>
                  <a:srgbClr val="000000"/>
                </a:solidFill>
                <a:effectLst/>
                <a:latin typeface="Arial" panose="020B0604020202020204" pitchFamily="34" charset="0"/>
              </a:rPr>
              <a:t>Become a member of the chamber!</a:t>
            </a:r>
          </a:p>
          <a:p>
            <a:pPr marL="283464" indent="-283464" algn="l" rtl="0" eaLnBrk="1" latinLnBrk="0" hangingPunct="1">
              <a:lnSpc>
                <a:spcPct val="90000"/>
              </a:lnSpc>
              <a:spcBef>
                <a:spcPts val="750"/>
              </a:spcBef>
              <a:buNone/>
            </a:pPr>
            <a:r>
              <a:rPr lang="en-US" sz="1800" dirty="0">
                <a:solidFill>
                  <a:srgbClr val="000000"/>
                </a:solidFill>
                <a:effectLst/>
                <a:latin typeface="Arial" panose="020B0604020202020204" pitchFamily="34" charset="0"/>
              </a:rPr>
              <a:t>​</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Participate in as many events as you can.</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Chambers connect you with a variety of businesses, both large and small – real hidden opportunities.</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They can guide you toward the most beneficial events for your needs.</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Consider speaking at their gatherings.</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Support their events through sponsorship.</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Leverage the chamber to help form an advisory board if necessary.</a:t>
            </a:r>
          </a:p>
          <a:p>
            <a:pPr marL="283464" indent="-283464" algn="l" rtl="0" eaLnBrk="1" latinLnBrk="0" hangingPunct="1">
              <a:lnSpc>
                <a:spcPct val="90000"/>
              </a:lnSpc>
              <a:spcBef>
                <a:spcPts val="750"/>
              </a:spcBef>
              <a:buFont typeface="Arial" panose="020B0604020202020204" pitchFamily="34" charset="0"/>
              <a:buChar char="•"/>
            </a:pPr>
            <a:r>
              <a:rPr lang="en-US" sz="1800" b="1" dirty="0">
                <a:solidFill>
                  <a:srgbClr val="000000"/>
                </a:solidFill>
                <a:effectLst/>
                <a:latin typeface="Arial" panose="020B0604020202020204" pitchFamily="34" charset="0"/>
              </a:rPr>
              <a:t>Encourage your team to get involved with the chambers.</a:t>
            </a:r>
            <a:endParaRPr lang="en-US" b="1" dirty="0"/>
          </a:p>
        </p:txBody>
      </p:sp>
      <p:pic>
        <p:nvPicPr>
          <p:cNvPr id="25" name="Picture Placeholder 24" descr="A group of people holding a sign&#10;&#10;AI-generated content may be incorrect.">
            <a:extLst>
              <a:ext uri="{FF2B5EF4-FFF2-40B4-BE49-F238E27FC236}">
                <a16:creationId xmlns:a16="http://schemas.microsoft.com/office/drawing/2014/main" id="{3775D66C-BC64-4158-DE13-15954815DFEC}"/>
              </a:ext>
            </a:extLst>
          </p:cNvPr>
          <p:cNvPicPr>
            <a:picLocks noGrp="1" noChangeAspect="1"/>
          </p:cNvPicPr>
          <p:nvPr>
            <p:ph type="pic" sz="quarter" idx="15"/>
          </p:nvPr>
        </p:nvPicPr>
        <p:blipFill>
          <a:blip r:embed="rId2"/>
          <a:srcRect t="17732" b="17732"/>
          <a:stretch>
            <a:fillRect/>
          </a:stretch>
        </p:blipFill>
        <p:spPr>
          <a:xfrm>
            <a:off x="1877126" y="3853543"/>
            <a:ext cx="4322762" cy="2801937"/>
          </a:xfrm>
        </p:spPr>
      </p:pic>
      <p:pic>
        <p:nvPicPr>
          <p:cNvPr id="23" name="Picture Placeholder 22" descr="A group of people holding up signs&#10;&#10;AI-generated content may be incorrect.">
            <a:extLst>
              <a:ext uri="{FF2B5EF4-FFF2-40B4-BE49-F238E27FC236}">
                <a16:creationId xmlns:a16="http://schemas.microsoft.com/office/drawing/2014/main" id="{81ECEBC8-DD5A-0483-F8F7-FFEBAFB8615B}"/>
              </a:ext>
            </a:extLst>
          </p:cNvPr>
          <p:cNvPicPr>
            <a:picLocks noGrp="1" noChangeAspect="1"/>
          </p:cNvPicPr>
          <p:nvPr>
            <p:ph type="pic" sz="quarter" idx="13"/>
          </p:nvPr>
        </p:nvPicPr>
        <p:blipFill>
          <a:blip r:embed="rId3"/>
          <a:srcRect t="16304" b="16304"/>
          <a:stretch>
            <a:fillRect/>
          </a:stretch>
        </p:blipFill>
        <p:spPr>
          <a:xfrm>
            <a:off x="438615" y="1134954"/>
            <a:ext cx="4159944" cy="2987103"/>
          </a:xfrm>
        </p:spPr>
      </p:pic>
    </p:spTree>
    <p:extLst>
      <p:ext uri="{BB962C8B-B14F-4D97-AF65-F5344CB8AC3E}">
        <p14:creationId xmlns:p14="http://schemas.microsoft.com/office/powerpoint/2010/main" val="356399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D23EA-CA94-A372-FB7D-4F00176FF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30C4F-6958-7143-46F7-0E7C6369963F}"/>
              </a:ext>
            </a:extLst>
          </p:cNvPr>
          <p:cNvSpPr>
            <a:spLocks noGrp="1"/>
          </p:cNvSpPr>
          <p:nvPr>
            <p:ph type="title"/>
          </p:nvPr>
        </p:nvSpPr>
        <p:spPr/>
        <p:txBody>
          <a:bodyPr>
            <a:normAutofit/>
          </a:bodyPr>
          <a:lstStyle/>
          <a:p>
            <a:pPr algn="ctr"/>
            <a:r>
              <a:rPr lang="en-US" dirty="0"/>
              <a:t>Leverage Community Partners!</a:t>
            </a:r>
          </a:p>
        </p:txBody>
      </p:sp>
      <p:sp>
        <p:nvSpPr>
          <p:cNvPr id="15" name="Slide Number Placeholder 14">
            <a:extLst>
              <a:ext uri="{FF2B5EF4-FFF2-40B4-BE49-F238E27FC236}">
                <a16:creationId xmlns:a16="http://schemas.microsoft.com/office/drawing/2014/main" id="{52A74DED-B705-D378-2D44-17D1DFD6A3D8}"/>
              </a:ext>
            </a:extLst>
          </p:cNvPr>
          <p:cNvSpPr>
            <a:spLocks noGrp="1"/>
          </p:cNvSpPr>
          <p:nvPr>
            <p:ph type="sldNum" sz="quarter" idx="12"/>
          </p:nvPr>
        </p:nvSpPr>
        <p:spPr/>
        <p:txBody>
          <a:bodyPr/>
          <a:lstStyle/>
          <a:p>
            <a:fld id="{BAE26A2A-DE5F-EA41-900F-AB5C4F1D9848}" type="slidenum">
              <a:rPr lang="en-US" smtClean="0"/>
              <a:t>7</a:t>
            </a:fld>
            <a:endParaRPr lang="en-US"/>
          </a:p>
        </p:txBody>
      </p:sp>
      <p:sp>
        <p:nvSpPr>
          <p:cNvPr id="7" name="Content Placeholder 6">
            <a:extLst>
              <a:ext uri="{FF2B5EF4-FFF2-40B4-BE49-F238E27FC236}">
                <a16:creationId xmlns:a16="http://schemas.microsoft.com/office/drawing/2014/main" id="{C4A87859-72B2-A367-392F-3D7FF25854DF}"/>
              </a:ext>
            </a:extLst>
          </p:cNvPr>
          <p:cNvSpPr>
            <a:spLocks noGrp="1"/>
          </p:cNvSpPr>
          <p:nvPr>
            <p:ph idx="16"/>
          </p:nvPr>
        </p:nvSpPr>
        <p:spPr>
          <a:xfrm>
            <a:off x="6386286" y="1524000"/>
            <a:ext cx="5109027" cy="4659086"/>
          </a:xfrm>
        </p:spPr>
        <p:txBody>
          <a:bodyPr>
            <a:normAutofit/>
          </a:bodyPr>
          <a:lstStyle/>
          <a:p>
            <a:pPr algn="l"/>
            <a:r>
              <a:rPr lang="en-US" sz="2000" b="1" dirty="0"/>
              <a:t>Examples:</a:t>
            </a:r>
          </a:p>
          <a:p>
            <a:pPr algn="l"/>
            <a:endParaRPr lang="en-US" b="1" dirty="0"/>
          </a:p>
          <a:p>
            <a:pPr marL="285750" indent="-285750" algn="l">
              <a:buFont typeface="Arial" panose="020B0604020202020204" pitchFamily="34" charset="0"/>
              <a:buChar char="•"/>
            </a:pPr>
            <a:r>
              <a:rPr lang="en-US" b="1" dirty="0"/>
              <a:t>Department of Labor (One Stop)</a:t>
            </a:r>
          </a:p>
          <a:p>
            <a:pPr lvl="1"/>
            <a:r>
              <a:rPr lang="en-US" b="1" dirty="0"/>
              <a:t>We have received over $500K to start apprenticeships programs.</a:t>
            </a:r>
          </a:p>
          <a:p>
            <a:pPr marL="285750" indent="-285750" algn="l">
              <a:buFont typeface="Arial" panose="020B0604020202020204" pitchFamily="34" charset="0"/>
              <a:buChar char="•"/>
            </a:pPr>
            <a:r>
              <a:rPr lang="en-US" b="1" dirty="0"/>
              <a:t>Local Community College and other educational providers.</a:t>
            </a:r>
          </a:p>
          <a:p>
            <a:pPr marL="285750" indent="-285750" algn="l">
              <a:buFont typeface="Arial" panose="020B0604020202020204" pitchFamily="34" charset="0"/>
              <a:buChar char="•"/>
            </a:pPr>
            <a:r>
              <a:rPr lang="en-US" b="1" dirty="0"/>
              <a:t>Local agencies like the Urban League.</a:t>
            </a:r>
          </a:p>
          <a:p>
            <a:pPr lvl="1"/>
            <a:r>
              <a:rPr lang="en-US" b="1" dirty="0"/>
              <a:t>We received $75K to for short term trainings. </a:t>
            </a:r>
          </a:p>
          <a:p>
            <a:pPr marL="285750" indent="-285750" algn="l">
              <a:buFont typeface="Arial" panose="020B0604020202020204" pitchFamily="34" charset="0"/>
              <a:buChar char="•"/>
            </a:pPr>
            <a:r>
              <a:rPr lang="en-US" b="1" dirty="0"/>
              <a:t>Faith-Based groups.</a:t>
            </a:r>
          </a:p>
          <a:p>
            <a:pPr lvl="1"/>
            <a:r>
              <a:rPr lang="en-US" b="1" dirty="0"/>
              <a:t>Put on a PROM for our students!</a:t>
            </a:r>
          </a:p>
          <a:p>
            <a:pPr marL="285750" indent="-285750" algn="l">
              <a:buFont typeface="Arial" panose="020B0604020202020204" pitchFamily="34" charset="0"/>
              <a:buChar char="•"/>
            </a:pPr>
            <a:r>
              <a:rPr lang="en-US" b="1" dirty="0"/>
              <a:t>Military</a:t>
            </a:r>
          </a:p>
          <a:p>
            <a:pPr algn="l"/>
            <a:endParaRPr lang="en-US" b="1" dirty="0"/>
          </a:p>
          <a:p>
            <a:r>
              <a:rPr lang="en-US" b="1" dirty="0"/>
              <a:t>P.S. ALWAYS THANK THEM! </a:t>
            </a:r>
          </a:p>
          <a:p>
            <a:endParaRPr lang="en-US" b="1" dirty="0"/>
          </a:p>
        </p:txBody>
      </p:sp>
      <p:pic>
        <p:nvPicPr>
          <p:cNvPr id="36" name="Picture 35" descr="A person holding a sign&#10;&#10;Description automatically generated">
            <a:extLst>
              <a:ext uri="{FF2B5EF4-FFF2-40B4-BE49-F238E27FC236}">
                <a16:creationId xmlns:a16="http://schemas.microsoft.com/office/drawing/2014/main" id="{AD25C5D9-0701-1A94-8539-3CB36FDFCA39}"/>
              </a:ext>
            </a:extLst>
          </p:cNvPr>
          <p:cNvPicPr>
            <a:picLocks noChangeAspect="1"/>
          </p:cNvPicPr>
          <p:nvPr/>
        </p:nvPicPr>
        <p:blipFill>
          <a:blip r:embed="rId2"/>
          <a:stretch>
            <a:fillRect/>
          </a:stretch>
        </p:blipFill>
        <p:spPr>
          <a:xfrm>
            <a:off x="3548417" y="1302978"/>
            <a:ext cx="2626886" cy="2879471"/>
          </a:xfrm>
          <a:prstGeom prst="rect">
            <a:avLst/>
          </a:prstGeom>
        </p:spPr>
      </p:pic>
      <p:pic>
        <p:nvPicPr>
          <p:cNvPr id="43" name="Picture Placeholder 42" descr="A group of people holding letters">
            <a:extLst>
              <a:ext uri="{FF2B5EF4-FFF2-40B4-BE49-F238E27FC236}">
                <a16:creationId xmlns:a16="http://schemas.microsoft.com/office/drawing/2014/main" id="{4D3B4B3F-ABC6-5967-F4BB-1CE088BFB648}"/>
              </a:ext>
            </a:extLst>
          </p:cNvPr>
          <p:cNvPicPr>
            <a:picLocks noGrp="1" noChangeAspect="1"/>
          </p:cNvPicPr>
          <p:nvPr>
            <p:ph type="pic" sz="quarter" idx="13"/>
          </p:nvPr>
        </p:nvPicPr>
        <p:blipFill>
          <a:blip r:embed="rId3"/>
          <a:srcRect t="9202" b="9202"/>
          <a:stretch>
            <a:fillRect/>
          </a:stretch>
        </p:blipFill>
        <p:spPr>
          <a:xfrm>
            <a:off x="3506790" y="4457392"/>
            <a:ext cx="2626886" cy="1875497"/>
          </a:xfrm>
        </p:spPr>
      </p:pic>
      <p:pic>
        <p:nvPicPr>
          <p:cNvPr id="45" name="Picture 44" descr="A group of people in a room&#10;&#10;AI-generated content may be incorrect.">
            <a:extLst>
              <a:ext uri="{FF2B5EF4-FFF2-40B4-BE49-F238E27FC236}">
                <a16:creationId xmlns:a16="http://schemas.microsoft.com/office/drawing/2014/main" id="{FD1597DB-942E-3002-1B24-8C6EFF3A92DE}"/>
              </a:ext>
            </a:extLst>
          </p:cNvPr>
          <p:cNvPicPr>
            <a:picLocks noChangeAspect="1"/>
          </p:cNvPicPr>
          <p:nvPr/>
        </p:nvPicPr>
        <p:blipFill>
          <a:blip r:embed="rId4"/>
          <a:stretch>
            <a:fillRect/>
          </a:stretch>
        </p:blipFill>
        <p:spPr>
          <a:xfrm>
            <a:off x="328070" y="2277155"/>
            <a:ext cx="2962275" cy="3152775"/>
          </a:xfrm>
          <a:prstGeom prst="rect">
            <a:avLst/>
          </a:prstGeom>
        </p:spPr>
      </p:pic>
    </p:spTree>
    <p:extLst>
      <p:ext uri="{BB962C8B-B14F-4D97-AF65-F5344CB8AC3E}">
        <p14:creationId xmlns:p14="http://schemas.microsoft.com/office/powerpoint/2010/main" val="254701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855F7-9635-8805-60B6-64460EEC3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38506-9B3D-B14C-601B-492D206DC4F4}"/>
              </a:ext>
            </a:extLst>
          </p:cNvPr>
          <p:cNvSpPr>
            <a:spLocks noGrp="1"/>
          </p:cNvSpPr>
          <p:nvPr>
            <p:ph type="title"/>
          </p:nvPr>
        </p:nvSpPr>
        <p:spPr/>
        <p:txBody>
          <a:bodyPr>
            <a:normAutofit/>
          </a:bodyPr>
          <a:lstStyle/>
          <a:p>
            <a:pPr algn="ctr"/>
            <a:r>
              <a:rPr lang="en-US" dirty="0"/>
              <a:t>Advocate to Local Leaders!</a:t>
            </a:r>
          </a:p>
        </p:txBody>
      </p:sp>
      <p:sp>
        <p:nvSpPr>
          <p:cNvPr id="15" name="Slide Number Placeholder 14">
            <a:extLst>
              <a:ext uri="{FF2B5EF4-FFF2-40B4-BE49-F238E27FC236}">
                <a16:creationId xmlns:a16="http://schemas.microsoft.com/office/drawing/2014/main" id="{17781C53-C802-B6EC-9583-DBDC7D346EF6}"/>
              </a:ext>
            </a:extLst>
          </p:cNvPr>
          <p:cNvSpPr>
            <a:spLocks noGrp="1"/>
          </p:cNvSpPr>
          <p:nvPr>
            <p:ph type="sldNum" sz="quarter" idx="12"/>
          </p:nvPr>
        </p:nvSpPr>
        <p:spPr/>
        <p:txBody>
          <a:bodyPr/>
          <a:lstStyle/>
          <a:p>
            <a:fld id="{BAE26A2A-DE5F-EA41-900F-AB5C4F1D9848}" type="slidenum">
              <a:rPr lang="en-US" smtClean="0"/>
              <a:t>8</a:t>
            </a:fld>
            <a:endParaRPr lang="en-US"/>
          </a:p>
        </p:txBody>
      </p:sp>
      <p:sp>
        <p:nvSpPr>
          <p:cNvPr id="7" name="Content Placeholder 6">
            <a:extLst>
              <a:ext uri="{FF2B5EF4-FFF2-40B4-BE49-F238E27FC236}">
                <a16:creationId xmlns:a16="http://schemas.microsoft.com/office/drawing/2014/main" id="{CC688A86-1BDA-ED45-F204-F826DBAB7292}"/>
              </a:ext>
            </a:extLst>
          </p:cNvPr>
          <p:cNvSpPr>
            <a:spLocks noGrp="1"/>
          </p:cNvSpPr>
          <p:nvPr>
            <p:ph idx="16"/>
          </p:nvPr>
        </p:nvSpPr>
        <p:spPr>
          <a:xfrm>
            <a:off x="6386286" y="1524000"/>
            <a:ext cx="5109027" cy="4659086"/>
          </a:xfrm>
        </p:spPr>
        <p:txBody>
          <a:bodyPr>
            <a:normAutofit fontScale="92500" lnSpcReduction="10000"/>
          </a:bodyPr>
          <a:lstStyle/>
          <a:p>
            <a:pPr marL="347472" indent="-347472" algn="l" rtl="0" eaLnBrk="1" latinLnBrk="0" hangingPunct="1">
              <a:lnSpc>
                <a:spcPct val="90000"/>
              </a:lnSpc>
              <a:spcBef>
                <a:spcPts val="750"/>
              </a:spcBef>
              <a:buNone/>
            </a:pPr>
            <a:r>
              <a:rPr lang="en-US" sz="2600" b="1" dirty="0">
                <a:solidFill>
                  <a:srgbClr val="000000"/>
                </a:solidFill>
                <a:effectLst/>
                <a:latin typeface="Arial" panose="020B0604020202020204" pitchFamily="34" charset="0"/>
              </a:rPr>
              <a:t>Examples:</a:t>
            </a:r>
            <a:endParaRPr lang="en-US" sz="2600" dirty="0">
              <a:solidFill>
                <a:srgbClr val="000000"/>
              </a:solidFill>
              <a:effectLst/>
              <a:latin typeface="Arial" panose="020B0604020202020204" pitchFamily="34" charset="0"/>
            </a:endParaRPr>
          </a:p>
          <a:p>
            <a:pPr marL="347472" indent="-347472" algn="l" rtl="0" eaLnBrk="1" latinLnBrk="0" hangingPunct="1">
              <a:lnSpc>
                <a:spcPct val="90000"/>
              </a:lnSpc>
              <a:spcBef>
                <a:spcPts val="750"/>
              </a:spcBef>
              <a:buNone/>
            </a:pPr>
            <a:r>
              <a:rPr lang="en-US" sz="2000" dirty="0">
                <a:solidFill>
                  <a:srgbClr val="000000"/>
                </a:solidFill>
                <a:effectLst/>
                <a:latin typeface="Arial" panose="020B0604020202020204" pitchFamily="34" charset="0"/>
              </a:rPr>
              <a:t>​</a:t>
            </a:r>
          </a:p>
          <a:p>
            <a:pPr marL="347472" indent="-347472" algn="l" rtl="0" eaLnBrk="1" latinLnBrk="0" hangingPunct="1">
              <a:lnSpc>
                <a:spcPct val="90000"/>
              </a:lnSpc>
              <a:spcBef>
                <a:spcPts val="750"/>
              </a:spcBef>
              <a:buFont typeface="Arial" panose="020B0604020202020204" pitchFamily="34" charset="0"/>
              <a:buChar char="•"/>
            </a:pPr>
            <a:r>
              <a:rPr lang="en-US" sz="2000" b="1" dirty="0">
                <a:solidFill>
                  <a:srgbClr val="000000"/>
                </a:solidFill>
                <a:effectLst/>
                <a:latin typeface="Arial" panose="020B0604020202020204" pitchFamily="34" charset="0"/>
              </a:rPr>
              <a:t>Meet with County Commissioners, Mayors, and City Managers.</a:t>
            </a:r>
            <a:endParaRPr lang="en-US" sz="2000" dirty="0">
              <a:solidFill>
                <a:srgbClr val="000000"/>
              </a:solidFill>
              <a:effectLst/>
              <a:latin typeface="Arial" panose="020B0604020202020204" pitchFamily="34" charset="0"/>
            </a:endParaRPr>
          </a:p>
          <a:p>
            <a:pPr marL="347472" indent="-347472" algn="l" rtl="0" eaLnBrk="1" latinLnBrk="0" hangingPunct="1">
              <a:lnSpc>
                <a:spcPct val="90000"/>
              </a:lnSpc>
              <a:spcBef>
                <a:spcPts val="750"/>
              </a:spcBef>
              <a:buFont typeface="Arial" panose="020B0604020202020204" pitchFamily="34" charset="0"/>
              <a:buChar char="•"/>
            </a:pPr>
            <a:r>
              <a:rPr lang="en-US" sz="2000" b="1" dirty="0">
                <a:solidFill>
                  <a:srgbClr val="000000"/>
                </a:solidFill>
                <a:effectLst/>
                <a:latin typeface="Arial" panose="020B0604020202020204" pitchFamily="34" charset="0"/>
              </a:rPr>
              <a:t>Connect with State Legislators during their visits to town.</a:t>
            </a:r>
            <a:endParaRPr lang="en-US" sz="2000" dirty="0">
              <a:solidFill>
                <a:srgbClr val="000000"/>
              </a:solidFill>
              <a:effectLst/>
              <a:latin typeface="Arial" panose="020B0604020202020204" pitchFamily="34" charset="0"/>
            </a:endParaRPr>
          </a:p>
          <a:p>
            <a:pPr marL="347472" indent="-347472" algn="l" rtl="0" eaLnBrk="1" latinLnBrk="0" hangingPunct="1">
              <a:lnSpc>
                <a:spcPct val="90000"/>
              </a:lnSpc>
              <a:spcBef>
                <a:spcPts val="750"/>
              </a:spcBef>
              <a:buFont typeface="Arial" panose="020B0604020202020204" pitchFamily="34" charset="0"/>
              <a:buChar char="•"/>
            </a:pPr>
            <a:r>
              <a:rPr lang="en-US" sz="2000" b="1" dirty="0">
                <a:solidFill>
                  <a:srgbClr val="000000"/>
                </a:solidFill>
                <a:effectLst/>
                <a:latin typeface="Arial" panose="020B0604020202020204" pitchFamily="34" charset="0"/>
              </a:rPr>
              <a:t>Keep in mind that individuals involved in politics may move to different roles over time.</a:t>
            </a:r>
          </a:p>
          <a:p>
            <a:pPr marL="347472" indent="-347472" algn="l" rtl="0" eaLnBrk="1" latinLnBrk="0" hangingPunct="1">
              <a:lnSpc>
                <a:spcPct val="90000"/>
              </a:lnSpc>
              <a:spcBef>
                <a:spcPts val="750"/>
              </a:spcBef>
              <a:buFont typeface="Arial" panose="020B0604020202020204" pitchFamily="34" charset="0"/>
              <a:buChar char="•"/>
            </a:pPr>
            <a:r>
              <a:rPr lang="en-US" sz="2000" b="1" dirty="0">
                <a:solidFill>
                  <a:srgbClr val="000000"/>
                </a:solidFill>
                <a:effectLst/>
                <a:latin typeface="Arial" panose="020B0604020202020204" pitchFamily="34" charset="0"/>
              </a:rPr>
              <a:t>Invite them to your campus and events.</a:t>
            </a:r>
          </a:p>
          <a:p>
            <a:pPr marL="347472" indent="-347472" algn="l" rtl="0" eaLnBrk="1" latinLnBrk="0" hangingPunct="1">
              <a:lnSpc>
                <a:spcPct val="90000"/>
              </a:lnSpc>
              <a:spcBef>
                <a:spcPts val="750"/>
              </a:spcBef>
              <a:buFont typeface="Arial" panose="020B0604020202020204" pitchFamily="34" charset="0"/>
              <a:buChar char="•"/>
            </a:pPr>
            <a:r>
              <a:rPr lang="en-US" sz="2000" b="1" dirty="0">
                <a:solidFill>
                  <a:srgbClr val="000000"/>
                </a:solidFill>
                <a:effectLst/>
                <a:latin typeface="Arial" panose="020B0604020202020204" pitchFamily="34" charset="0"/>
              </a:rPr>
              <a:t>I have yet to encounter a legislator who doesn’t support adult and workforce education. Always link it to economic development. Avoid partisan approaches.</a:t>
            </a:r>
            <a:endParaRPr lang="en-US" sz="2000" dirty="0">
              <a:solidFill>
                <a:srgbClr val="000000"/>
              </a:solidFill>
              <a:effectLst/>
              <a:latin typeface="Arial" panose="020B0604020202020204" pitchFamily="34" charset="0"/>
            </a:endParaRPr>
          </a:p>
          <a:p>
            <a:pPr marL="347472" indent="-347472" algn="l" rtl="0" eaLnBrk="1" latinLnBrk="0" hangingPunct="1">
              <a:lnSpc>
                <a:spcPct val="90000"/>
              </a:lnSpc>
              <a:spcBef>
                <a:spcPts val="750"/>
              </a:spcBef>
            </a:pPr>
            <a:r>
              <a:rPr lang="en-US" sz="2000" dirty="0">
                <a:solidFill>
                  <a:srgbClr val="000000"/>
                </a:solidFill>
                <a:effectLst/>
                <a:latin typeface="Arial" panose="020B0604020202020204" pitchFamily="34" charset="0"/>
              </a:rPr>
              <a:t>​</a:t>
            </a:r>
            <a:endParaRPr lang="en-US" b="1" dirty="0"/>
          </a:p>
        </p:txBody>
      </p:sp>
      <p:pic>
        <p:nvPicPr>
          <p:cNvPr id="9" name="Picture 8" descr="A person holding a sign&#10;&#10;AI-generated content may be incorrect.">
            <a:extLst>
              <a:ext uri="{FF2B5EF4-FFF2-40B4-BE49-F238E27FC236}">
                <a16:creationId xmlns:a16="http://schemas.microsoft.com/office/drawing/2014/main" id="{D952CD77-699F-0BA7-63E6-B9ABC46B26DB}"/>
              </a:ext>
            </a:extLst>
          </p:cNvPr>
          <p:cNvPicPr>
            <a:picLocks noChangeAspect="1"/>
          </p:cNvPicPr>
          <p:nvPr/>
        </p:nvPicPr>
        <p:blipFill>
          <a:blip r:embed="rId2"/>
          <a:stretch>
            <a:fillRect/>
          </a:stretch>
        </p:blipFill>
        <p:spPr>
          <a:xfrm>
            <a:off x="737993" y="1358900"/>
            <a:ext cx="2070100" cy="2070100"/>
          </a:xfrm>
          <a:prstGeom prst="rect">
            <a:avLst/>
          </a:prstGeom>
        </p:spPr>
      </p:pic>
      <p:pic>
        <p:nvPicPr>
          <p:cNvPr id="11" name="Picture 10" descr="A person holding a check and taking a selfie&#10;&#10;AI-generated content may be incorrect.">
            <a:extLst>
              <a:ext uri="{FF2B5EF4-FFF2-40B4-BE49-F238E27FC236}">
                <a16:creationId xmlns:a16="http://schemas.microsoft.com/office/drawing/2014/main" id="{AE8BF220-38D9-F33A-8DEB-9D74FE215FD9}"/>
              </a:ext>
            </a:extLst>
          </p:cNvPr>
          <p:cNvPicPr>
            <a:picLocks noChangeAspect="1"/>
          </p:cNvPicPr>
          <p:nvPr/>
        </p:nvPicPr>
        <p:blipFill>
          <a:blip r:embed="rId3"/>
          <a:stretch>
            <a:fillRect/>
          </a:stretch>
        </p:blipFill>
        <p:spPr>
          <a:xfrm>
            <a:off x="3555789" y="1338118"/>
            <a:ext cx="2082800" cy="2146300"/>
          </a:xfrm>
          <a:prstGeom prst="rect">
            <a:avLst/>
          </a:prstGeom>
        </p:spPr>
      </p:pic>
      <p:pic>
        <p:nvPicPr>
          <p:cNvPr id="13" name="Picture 12" descr="A person holding a sign&#10;&#10;AI-generated content may be incorrect.">
            <a:extLst>
              <a:ext uri="{FF2B5EF4-FFF2-40B4-BE49-F238E27FC236}">
                <a16:creationId xmlns:a16="http://schemas.microsoft.com/office/drawing/2014/main" id="{4A6F52E3-F751-5B28-2F94-23CF7AC31DB3}"/>
              </a:ext>
            </a:extLst>
          </p:cNvPr>
          <p:cNvPicPr>
            <a:picLocks noChangeAspect="1"/>
          </p:cNvPicPr>
          <p:nvPr/>
        </p:nvPicPr>
        <p:blipFill>
          <a:blip r:embed="rId4"/>
          <a:stretch>
            <a:fillRect/>
          </a:stretch>
        </p:blipFill>
        <p:spPr>
          <a:xfrm>
            <a:off x="521291" y="3976564"/>
            <a:ext cx="2667000" cy="2000250"/>
          </a:xfrm>
          <a:prstGeom prst="rect">
            <a:avLst/>
          </a:prstGeom>
        </p:spPr>
      </p:pic>
      <p:pic>
        <p:nvPicPr>
          <p:cNvPr id="16" name="Picture 15" descr="A person and person holding a black shirt&#10;&#10;AI-generated content may be incorrect.">
            <a:extLst>
              <a:ext uri="{FF2B5EF4-FFF2-40B4-BE49-F238E27FC236}">
                <a16:creationId xmlns:a16="http://schemas.microsoft.com/office/drawing/2014/main" id="{5C656964-F77B-046C-8F27-4E3F1345AFB8}"/>
              </a:ext>
            </a:extLst>
          </p:cNvPr>
          <p:cNvPicPr>
            <a:picLocks noChangeAspect="1"/>
          </p:cNvPicPr>
          <p:nvPr/>
        </p:nvPicPr>
        <p:blipFill>
          <a:blip r:embed="rId5"/>
          <a:stretch>
            <a:fillRect/>
          </a:stretch>
        </p:blipFill>
        <p:spPr>
          <a:xfrm>
            <a:off x="3562139" y="3590802"/>
            <a:ext cx="2076450" cy="2771775"/>
          </a:xfrm>
          <a:prstGeom prst="rect">
            <a:avLst/>
          </a:prstGeom>
        </p:spPr>
      </p:pic>
    </p:spTree>
    <p:extLst>
      <p:ext uri="{BB962C8B-B14F-4D97-AF65-F5344CB8AC3E}">
        <p14:creationId xmlns:p14="http://schemas.microsoft.com/office/powerpoint/2010/main" val="3822444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BDA29-384D-C1D5-C87C-39BC83E63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537E1-C92B-B3C0-D274-3E8BC8B10FFA}"/>
              </a:ext>
            </a:extLst>
          </p:cNvPr>
          <p:cNvSpPr>
            <a:spLocks noGrp="1"/>
          </p:cNvSpPr>
          <p:nvPr>
            <p:ph type="title"/>
          </p:nvPr>
        </p:nvSpPr>
        <p:spPr/>
        <p:txBody>
          <a:bodyPr>
            <a:normAutofit/>
          </a:bodyPr>
          <a:lstStyle/>
          <a:p>
            <a:pPr algn="ctr"/>
            <a:r>
              <a:rPr lang="en-US" dirty="0"/>
              <a:t>Building a Legendary Team to Free Up Your Time!</a:t>
            </a:r>
          </a:p>
        </p:txBody>
      </p:sp>
      <p:sp>
        <p:nvSpPr>
          <p:cNvPr id="15" name="Slide Number Placeholder 14">
            <a:extLst>
              <a:ext uri="{FF2B5EF4-FFF2-40B4-BE49-F238E27FC236}">
                <a16:creationId xmlns:a16="http://schemas.microsoft.com/office/drawing/2014/main" id="{77FA13D2-C6E3-4FB1-0FF3-51A5F8BE071C}"/>
              </a:ext>
            </a:extLst>
          </p:cNvPr>
          <p:cNvSpPr>
            <a:spLocks noGrp="1"/>
          </p:cNvSpPr>
          <p:nvPr>
            <p:ph type="sldNum" sz="quarter" idx="12"/>
          </p:nvPr>
        </p:nvSpPr>
        <p:spPr/>
        <p:txBody>
          <a:bodyPr/>
          <a:lstStyle/>
          <a:p>
            <a:fld id="{BAE26A2A-DE5F-EA41-900F-AB5C4F1D9848}" type="slidenum">
              <a:rPr lang="en-US" smtClean="0"/>
              <a:t>9</a:t>
            </a:fld>
            <a:endParaRPr lang="en-US"/>
          </a:p>
        </p:txBody>
      </p:sp>
      <p:sp>
        <p:nvSpPr>
          <p:cNvPr id="7" name="Content Placeholder 6">
            <a:extLst>
              <a:ext uri="{FF2B5EF4-FFF2-40B4-BE49-F238E27FC236}">
                <a16:creationId xmlns:a16="http://schemas.microsoft.com/office/drawing/2014/main" id="{1179D867-B35F-F29B-C6BB-BF79A37D3D49}"/>
              </a:ext>
            </a:extLst>
          </p:cNvPr>
          <p:cNvSpPr>
            <a:spLocks noGrp="1"/>
          </p:cNvSpPr>
          <p:nvPr>
            <p:ph idx="16"/>
          </p:nvPr>
        </p:nvSpPr>
        <p:spPr>
          <a:xfrm>
            <a:off x="6386286" y="1524000"/>
            <a:ext cx="5109027" cy="4659086"/>
          </a:xfrm>
        </p:spPr>
        <p:txBody>
          <a:bodyPr>
            <a:normAutofit/>
          </a:bodyPr>
          <a:lstStyle/>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The process will require patience, but the results will justify the effort.</a:t>
            </a:r>
            <a:endParaRPr lang="en-US" sz="18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Assemble a team with varied backgrounds, combining individuals familiar with the system and those new to the organization.</a:t>
            </a:r>
            <a:endParaRPr lang="en-US" sz="18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Create a team that capitalizes on each member’s strengths.</a:t>
            </a:r>
            <a:endParaRPr lang="en-US" sz="18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Invest in marketing and community engagement efforts.</a:t>
            </a:r>
            <a:endParaRPr lang="en-US" sz="18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This approach will allow you, as the leader, to focus on your own strengths.</a:t>
            </a:r>
            <a:endParaRPr lang="en-US" sz="1850">
              <a:solidFill>
                <a:srgbClr val="000000"/>
              </a:solidFill>
              <a:effectLst/>
              <a:latin typeface="Arial" panose="020B0604020202020204" pitchFamily="34" charset="0"/>
            </a:endParaRPr>
          </a:p>
          <a:p>
            <a:pPr marL="283464" indent="-283464" algn="l" rtl="0" eaLnBrk="1" latinLnBrk="0" hangingPunct="1">
              <a:lnSpc>
                <a:spcPct val="90000"/>
              </a:lnSpc>
              <a:spcBef>
                <a:spcPts val="750"/>
              </a:spcBef>
              <a:buFont typeface="Arial" panose="020B0604020202020204" pitchFamily="34" charset="0"/>
              <a:buChar char="•"/>
            </a:pPr>
            <a:r>
              <a:rPr lang="en-US" sz="1850" b="1">
                <a:solidFill>
                  <a:srgbClr val="000000"/>
                </a:solidFill>
                <a:effectLst/>
                <a:latin typeface="Arial" panose="020B0604020202020204" pitchFamily="34" charset="0"/>
              </a:rPr>
              <a:t>Rather than seeking a “family,” aim to develop a high-performing organisation.</a:t>
            </a:r>
            <a:endParaRPr lang="en-US" b="1" dirty="0"/>
          </a:p>
        </p:txBody>
      </p:sp>
      <p:pic>
        <p:nvPicPr>
          <p:cNvPr id="3" name="Picture 2" descr="A group of women standing next to a table with food">
            <a:extLst>
              <a:ext uri="{FF2B5EF4-FFF2-40B4-BE49-F238E27FC236}">
                <a16:creationId xmlns:a16="http://schemas.microsoft.com/office/drawing/2014/main" id="{A7C98596-2F12-B519-53CB-C30CD6B72EA9}"/>
              </a:ext>
            </a:extLst>
          </p:cNvPr>
          <p:cNvPicPr>
            <a:picLocks noChangeAspect="1"/>
          </p:cNvPicPr>
          <p:nvPr/>
        </p:nvPicPr>
        <p:blipFill>
          <a:blip r:embed="rId2"/>
          <a:stretch>
            <a:fillRect/>
          </a:stretch>
        </p:blipFill>
        <p:spPr>
          <a:xfrm>
            <a:off x="1378870" y="1688678"/>
            <a:ext cx="4029991" cy="4329729"/>
          </a:xfrm>
          <a:prstGeom prst="rect">
            <a:avLst/>
          </a:prstGeom>
        </p:spPr>
      </p:pic>
    </p:spTree>
    <p:extLst>
      <p:ext uri="{BB962C8B-B14F-4D97-AF65-F5344CB8AC3E}">
        <p14:creationId xmlns:p14="http://schemas.microsoft.com/office/powerpoint/2010/main" val="3731270905"/>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2.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3.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1255</TotalTime>
  <Words>1407</Words>
  <Application>Microsoft Office PowerPoint</Application>
  <PresentationFormat>Widescreen</PresentationFormat>
  <Paragraphs>211</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GEDTS_theme_2018</vt:lpstr>
      <vt:lpstr>PowerPoint Presentation</vt:lpstr>
      <vt:lpstr>Let’s Define a Partner!</vt:lpstr>
      <vt:lpstr>Here are some partners I have used in the past!</vt:lpstr>
      <vt:lpstr>Each GED Program is Unique! What You Need to do to Outreach to Partners! </vt:lpstr>
      <vt:lpstr>How Do You Get There?</vt:lpstr>
      <vt:lpstr>Leverage Chambers!</vt:lpstr>
      <vt:lpstr>Leverage Community Partners!</vt:lpstr>
      <vt:lpstr>Advocate to Local Leaders!</vt:lpstr>
      <vt:lpstr>Building a Legendary Team to Free Up Your Time!</vt:lpstr>
      <vt:lpstr>Reflect! Essential Questions!</vt:lpstr>
      <vt:lpstr>Let’s Now Talk About Outreach! </vt:lpstr>
      <vt:lpstr>Common Marketing Mistakes!</vt:lpstr>
      <vt:lpstr>Make Language Clear!</vt:lpstr>
      <vt:lpstr>Develop a Marketing Plan!</vt:lpstr>
      <vt:lpstr>Marketing Strategies!</vt:lpstr>
      <vt:lpstr>Other Ideas that Work!</vt:lpstr>
      <vt:lpstr>Outcomes!</vt:lpstr>
      <vt:lpstr>Resources!</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Jeff Arnott</cp:lastModifiedBy>
  <cp:revision>21</cp:revision>
  <cp:lastPrinted>2018-06-14T14:59:40Z</cp:lastPrinted>
  <dcterms:created xsi:type="dcterms:W3CDTF">2023-06-02T14:16:32Z</dcterms:created>
  <dcterms:modified xsi:type="dcterms:W3CDTF">2025-08-18T17:57:41Z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