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59"/>
  </p:notesMasterIdLst>
  <p:handoutMasterIdLst>
    <p:handoutMasterId r:id="rId60"/>
  </p:handoutMasterIdLst>
  <p:sldIdLst>
    <p:sldId id="292" r:id="rId5"/>
    <p:sldId id="296" r:id="rId6"/>
    <p:sldId id="2562" r:id="rId7"/>
    <p:sldId id="2564" r:id="rId8"/>
    <p:sldId id="2566" r:id="rId9"/>
    <p:sldId id="2611" r:id="rId10"/>
    <p:sldId id="2567" r:id="rId11"/>
    <p:sldId id="2568" r:id="rId12"/>
    <p:sldId id="2569" r:id="rId13"/>
    <p:sldId id="2570" r:id="rId14"/>
    <p:sldId id="2571" r:id="rId15"/>
    <p:sldId id="2572" r:id="rId16"/>
    <p:sldId id="2573" r:id="rId17"/>
    <p:sldId id="2574" r:id="rId18"/>
    <p:sldId id="2575" r:id="rId19"/>
    <p:sldId id="2576" r:id="rId20"/>
    <p:sldId id="2579" r:id="rId21"/>
    <p:sldId id="2580" r:id="rId22"/>
    <p:sldId id="2581" r:id="rId23"/>
    <p:sldId id="2582" r:id="rId24"/>
    <p:sldId id="2583" r:id="rId25"/>
    <p:sldId id="2584" r:id="rId26"/>
    <p:sldId id="2585" r:id="rId27"/>
    <p:sldId id="2588" r:id="rId28"/>
    <p:sldId id="2587" r:id="rId29"/>
    <p:sldId id="2590" r:id="rId30"/>
    <p:sldId id="2589" r:id="rId31"/>
    <p:sldId id="2602" r:id="rId32"/>
    <p:sldId id="2603" r:id="rId33"/>
    <p:sldId id="2591" r:id="rId34"/>
    <p:sldId id="2592" r:id="rId35"/>
    <p:sldId id="2593" r:id="rId36"/>
    <p:sldId id="2594" r:id="rId37"/>
    <p:sldId id="2601" r:id="rId38"/>
    <p:sldId id="2595" r:id="rId39"/>
    <p:sldId id="2596" r:id="rId40"/>
    <p:sldId id="2604" r:id="rId41"/>
    <p:sldId id="2605" r:id="rId42"/>
    <p:sldId id="2606" r:id="rId43"/>
    <p:sldId id="2607" r:id="rId44"/>
    <p:sldId id="2597" r:id="rId45"/>
    <p:sldId id="2475" r:id="rId46"/>
    <p:sldId id="2478" r:id="rId47"/>
    <p:sldId id="2479" r:id="rId48"/>
    <p:sldId id="2480" r:id="rId49"/>
    <p:sldId id="1580" r:id="rId50"/>
    <p:sldId id="2484" r:id="rId51"/>
    <p:sldId id="434" r:id="rId52"/>
    <p:sldId id="1581" r:id="rId53"/>
    <p:sldId id="2608" r:id="rId54"/>
    <p:sldId id="2609" r:id="rId55"/>
    <p:sldId id="2610" r:id="rId56"/>
    <p:sldId id="1604" r:id="rId57"/>
    <p:sldId id="293" r:id="rId5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9" autoAdjust="0"/>
    <p:restoredTop sz="96306"/>
  </p:normalViewPr>
  <p:slideViewPr>
    <p:cSldViewPr snapToGrid="0" snapToObjects="1">
      <p:cViewPr varScale="1">
        <p:scale>
          <a:sx n="95" d="100"/>
          <a:sy n="95" d="100"/>
        </p:scale>
        <p:origin x="1338" y="306"/>
      </p:cViewPr>
      <p:guideLst/>
    </p:cSldViewPr>
  </p:slideViewPr>
  <p:notesTextViewPr>
    <p:cViewPr>
      <p:scale>
        <a:sx n="1" d="1"/>
        <a:sy n="1" d="1"/>
      </p:scale>
      <p:origin x="0" y="0"/>
    </p:cViewPr>
  </p:notesTextViewPr>
  <p:sorterViewPr>
    <p:cViewPr varScale="1">
      <p:scale>
        <a:sx n="100" d="100"/>
        <a:sy n="100" d="100"/>
      </p:scale>
      <p:origin x="0" y="-69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ittman" userId="1ea351b319057015" providerId="LiveId" clId="{BCA6E2DF-1442-4E3A-86FA-FDB80EB77194}"/>
    <pc:docChg chg="custSel addSld delSld modSld">
      <pc:chgData name="Susan Pittman" userId="1ea351b319057015" providerId="LiveId" clId="{BCA6E2DF-1442-4E3A-86FA-FDB80EB77194}" dt="2025-07-22T20:08:29.224" v="5"/>
      <pc:docMkLst>
        <pc:docMk/>
      </pc:docMkLst>
      <pc:sldChg chg="add">
        <pc:chgData name="Susan Pittman" userId="1ea351b319057015" providerId="LiveId" clId="{BCA6E2DF-1442-4E3A-86FA-FDB80EB77194}" dt="2025-07-22T20:08:29.224" v="5"/>
        <pc:sldMkLst>
          <pc:docMk/>
          <pc:sldMk cId="4018464333" sldId="296"/>
        </pc:sldMkLst>
      </pc:sldChg>
      <pc:sldChg chg="modSp mod">
        <pc:chgData name="Susan Pittman" userId="1ea351b319057015" providerId="LiveId" clId="{BCA6E2DF-1442-4E3A-86FA-FDB80EB77194}" dt="2025-07-22T13:43:01.789" v="4" actId="27636"/>
        <pc:sldMkLst>
          <pc:docMk/>
          <pc:sldMk cId="2777540272" sldId="2594"/>
        </pc:sldMkLst>
        <pc:spChg chg="mod">
          <ac:chgData name="Susan Pittman" userId="1ea351b319057015" providerId="LiveId" clId="{BCA6E2DF-1442-4E3A-86FA-FDB80EB77194}" dt="2025-07-22T13:43:01.789" v="4" actId="27636"/>
          <ac:spMkLst>
            <pc:docMk/>
            <pc:sldMk cId="2777540272" sldId="2594"/>
            <ac:spMk id="2" creationId="{91F08742-4CBB-13F8-87BB-64337F7217EA}"/>
          </ac:spMkLst>
        </pc:spChg>
      </pc:sldChg>
      <pc:sldChg chg="del">
        <pc:chgData name="Susan Pittman" userId="1ea351b319057015" providerId="LiveId" clId="{BCA6E2DF-1442-4E3A-86FA-FDB80EB77194}" dt="2025-07-22T13:42:32.854" v="0" actId="47"/>
        <pc:sldMkLst>
          <pc:docMk/>
          <pc:sldMk cId="2343629504" sldId="2612"/>
        </pc:sldMkLst>
      </pc:sldChg>
      <pc:sldChg chg="del">
        <pc:chgData name="Susan Pittman" userId="1ea351b319057015" providerId="LiveId" clId="{BCA6E2DF-1442-4E3A-86FA-FDB80EB77194}" dt="2025-07-22T13:42:32.854" v="0" actId="47"/>
        <pc:sldMkLst>
          <pc:docMk/>
          <pc:sldMk cId="483378935" sldId="2613"/>
        </pc:sldMkLst>
      </pc:sldChg>
      <pc:sldChg chg="del">
        <pc:chgData name="Susan Pittman" userId="1ea351b319057015" providerId="LiveId" clId="{BCA6E2DF-1442-4E3A-86FA-FDB80EB77194}" dt="2025-07-22T13:42:32.854" v="0" actId="47"/>
        <pc:sldMkLst>
          <pc:docMk/>
          <pc:sldMk cId="2648279487" sldId="2614"/>
        </pc:sldMkLst>
      </pc:sldChg>
      <pc:sldChg chg="del">
        <pc:chgData name="Susan Pittman" userId="1ea351b319057015" providerId="LiveId" clId="{BCA6E2DF-1442-4E3A-86FA-FDB80EB77194}" dt="2025-07-22T13:42:32.854" v="0" actId="47"/>
        <pc:sldMkLst>
          <pc:docMk/>
          <pc:sldMk cId="2217698507" sldId="2615"/>
        </pc:sldMkLst>
      </pc:sldChg>
      <pc:sldChg chg="del">
        <pc:chgData name="Susan Pittman" userId="1ea351b319057015" providerId="LiveId" clId="{BCA6E2DF-1442-4E3A-86FA-FDB80EB77194}" dt="2025-07-22T13:42:32.854" v="0" actId="47"/>
        <pc:sldMkLst>
          <pc:docMk/>
          <pc:sldMk cId="1437562377" sldId="2616"/>
        </pc:sldMkLst>
      </pc:sldChg>
      <pc:sldChg chg="del">
        <pc:chgData name="Susan Pittman" userId="1ea351b319057015" providerId="LiveId" clId="{BCA6E2DF-1442-4E3A-86FA-FDB80EB77194}" dt="2025-07-22T13:42:32.854" v="0" actId="47"/>
        <pc:sldMkLst>
          <pc:docMk/>
          <pc:sldMk cId="682867878" sldId="2617"/>
        </pc:sldMkLst>
      </pc:sldChg>
      <pc:sldMasterChg chg="delSldLayout">
        <pc:chgData name="Susan Pittman" userId="1ea351b319057015" providerId="LiveId" clId="{BCA6E2DF-1442-4E3A-86FA-FDB80EB77194}" dt="2025-07-22T13:42:32.854" v="0" actId="47"/>
        <pc:sldMasterMkLst>
          <pc:docMk/>
          <pc:sldMasterMk cId="2240888428" sldId="2147483682"/>
        </pc:sldMasterMkLst>
        <pc:sldLayoutChg chg="del">
          <pc:chgData name="Susan Pittman" userId="1ea351b319057015" providerId="LiveId" clId="{BCA6E2DF-1442-4E3A-86FA-FDB80EB77194}" dt="2025-07-22T13:42:32.854" v="0" actId="47"/>
          <pc:sldLayoutMkLst>
            <pc:docMk/>
            <pc:sldMasterMk cId="2240888428" sldId="2147483682"/>
            <pc:sldLayoutMk cId="3392007336" sldId="2147483718"/>
          </pc:sldLayoutMkLst>
        </pc:sldLayoutChg>
      </pc:sldMasterChg>
    </pc:docChg>
  </pc:docChgLst>
  <pc:docChgLst>
    <pc:chgData name="Monica Guthrie" userId="S::monica.guthrie@pearson.com::c0fc408c-839f-429d-bba8-a92d88ccccac" providerId="AD" clId="Web-{54711ED8-6EA3-3D9E-0253-EE88596AE095}"/>
    <pc:docChg chg="modSld">
      <pc:chgData name="Monica Guthrie" userId="S::monica.guthrie@pearson.com::c0fc408c-839f-429d-bba8-a92d88ccccac" providerId="AD" clId="Web-{54711ED8-6EA3-3D9E-0253-EE88596AE095}" dt="2025-08-14T19:47:34.323" v="0"/>
      <pc:docMkLst>
        <pc:docMk/>
      </pc:docMkLst>
      <pc:sldChg chg="addSp">
        <pc:chgData name="Monica Guthrie" userId="S::monica.guthrie@pearson.com::c0fc408c-839f-429d-bba8-a92d88ccccac" providerId="AD" clId="Web-{54711ED8-6EA3-3D9E-0253-EE88596AE095}" dt="2025-08-14T19:47:34.323" v="0"/>
        <pc:sldMkLst>
          <pc:docMk/>
          <pc:sldMk cId="4083366582" sldId="292"/>
        </pc:sldMkLst>
      </pc:sldChg>
    </pc:docChg>
  </pc:docChgLst>
  <pc:docChgLst>
    <pc:chgData name="Monica Guthrie" userId="S::monica.guthrie@pearson.com::c0fc408c-839f-429d-bba8-a92d88ccccac" providerId="AD" clId="Web-{3BDEA9B9-9752-8DB0-B1CA-2A88481A6876}"/>
    <pc:docChg chg="modSld">
      <pc:chgData name="Monica Guthrie" userId="S::monica.guthrie@pearson.com::c0fc408c-839f-429d-bba8-a92d88ccccac" providerId="AD" clId="Web-{3BDEA9B9-9752-8DB0-B1CA-2A88481A6876}" dt="2025-08-18T17:55:28.495" v="1"/>
      <pc:docMkLst>
        <pc:docMk/>
      </pc:docMkLst>
      <pc:sldChg chg="addSp delSp">
        <pc:chgData name="Monica Guthrie" userId="S::monica.guthrie@pearson.com::c0fc408c-839f-429d-bba8-a92d88ccccac" providerId="AD" clId="Web-{3BDEA9B9-9752-8DB0-B1CA-2A88481A6876}" dt="2025-08-18T17:55:28.495" v="1"/>
        <pc:sldMkLst>
          <pc:docMk/>
          <pc:sldMk cId="4083366582" sldId="292"/>
        </pc:sldMkLst>
        <pc:spChg chg="add">
          <ac:chgData name="Monica Guthrie" userId="S::monica.guthrie@pearson.com::c0fc408c-839f-429d-bba8-a92d88ccccac" providerId="AD" clId="Web-{3BDEA9B9-9752-8DB0-B1CA-2A88481A6876}" dt="2025-08-18T17:55:28.495" v="1"/>
          <ac:spMkLst>
            <pc:docMk/>
            <pc:sldMk cId="4083366582" sldId="292"/>
            <ac:spMk id="5" creationId="{79871222-9E2E-4716-A8EF-3ABB90124BE6}"/>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ata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3FF98-BB05-4049-B3CA-6C5EE347B3A2}"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53EAAE3D-1EB3-4270-8AD0-4C3AF9495C7E}">
      <dgm:prSet/>
      <dgm:spPr/>
      <dgm:t>
        <a:bodyPr/>
        <a:lstStyle/>
        <a:p>
          <a:pPr>
            <a:lnSpc>
              <a:spcPct val="100000"/>
            </a:lnSpc>
            <a:defRPr b="1"/>
          </a:pPr>
          <a:r>
            <a:rPr lang="en-US" dirty="0"/>
            <a:t>Immediate Housing Support</a:t>
          </a:r>
        </a:p>
      </dgm:t>
    </dgm:pt>
    <dgm:pt modelId="{F44F8873-C4D5-4DEB-8571-60A0539D57EC}" type="parTrans" cxnId="{1E002430-89AD-4C44-8CB4-E37A31FA906C}">
      <dgm:prSet/>
      <dgm:spPr/>
      <dgm:t>
        <a:bodyPr/>
        <a:lstStyle/>
        <a:p>
          <a:endParaRPr lang="en-US"/>
        </a:p>
      </dgm:t>
    </dgm:pt>
    <dgm:pt modelId="{7398E1F5-CCC8-4C40-88F2-779F1E9C6AF9}" type="sibTrans" cxnId="{1E002430-89AD-4C44-8CB4-E37A31FA906C}">
      <dgm:prSet/>
      <dgm:spPr/>
      <dgm:t>
        <a:bodyPr/>
        <a:lstStyle/>
        <a:p>
          <a:pPr>
            <a:lnSpc>
              <a:spcPct val="100000"/>
            </a:lnSpc>
            <a:defRPr b="1"/>
          </a:pPr>
          <a:endParaRPr lang="en-US"/>
        </a:p>
      </dgm:t>
    </dgm:pt>
    <dgm:pt modelId="{B460A88D-3A66-4BB4-9952-A135C3D1B03C}">
      <dgm:prSet/>
      <dgm:spPr/>
      <dgm:t>
        <a:bodyPr/>
        <a:lstStyle/>
        <a:p>
          <a:pPr>
            <a:lnSpc>
              <a:spcPct val="100000"/>
            </a:lnSpc>
          </a:pPr>
          <a:r>
            <a:rPr lang="en-US" dirty="0"/>
            <a:t>Temporary housing options like shelters offer immediate assistance for those lacking stable housing, particularly former inmates.</a:t>
          </a:r>
        </a:p>
      </dgm:t>
    </dgm:pt>
    <dgm:pt modelId="{57856BD0-AB90-412D-85B2-C7565D4A3F9D}" type="parTrans" cxnId="{9C3AB188-E225-49B2-9A75-D376EF5E236A}">
      <dgm:prSet/>
      <dgm:spPr/>
      <dgm:t>
        <a:bodyPr/>
        <a:lstStyle/>
        <a:p>
          <a:endParaRPr lang="en-US"/>
        </a:p>
      </dgm:t>
    </dgm:pt>
    <dgm:pt modelId="{3927956E-5FB3-4A5A-ACA1-EFEDE78EC949}" type="sibTrans" cxnId="{9C3AB188-E225-49B2-9A75-D376EF5E236A}">
      <dgm:prSet/>
      <dgm:spPr/>
      <dgm:t>
        <a:bodyPr/>
        <a:lstStyle/>
        <a:p>
          <a:endParaRPr lang="en-US"/>
        </a:p>
      </dgm:t>
    </dgm:pt>
    <dgm:pt modelId="{64DC690D-1C02-4C92-B21B-D9C93B3DA1EC}">
      <dgm:prSet/>
      <dgm:spPr/>
      <dgm:t>
        <a:bodyPr/>
        <a:lstStyle/>
        <a:p>
          <a:pPr>
            <a:lnSpc>
              <a:spcPct val="100000"/>
            </a:lnSpc>
            <a:defRPr b="1"/>
          </a:pPr>
          <a:r>
            <a:rPr lang="en-US"/>
            <a:t>Safe Environment</a:t>
          </a:r>
        </a:p>
      </dgm:t>
    </dgm:pt>
    <dgm:pt modelId="{775B0425-643B-4803-88C8-4E5B20E897E2}" type="parTrans" cxnId="{A62ECB8A-56D9-456A-9FE8-FB5B247A5C99}">
      <dgm:prSet/>
      <dgm:spPr/>
      <dgm:t>
        <a:bodyPr/>
        <a:lstStyle/>
        <a:p>
          <a:endParaRPr lang="en-US"/>
        </a:p>
      </dgm:t>
    </dgm:pt>
    <dgm:pt modelId="{2F15E52D-29E0-4B1D-A49A-832EA982F23C}" type="sibTrans" cxnId="{A62ECB8A-56D9-456A-9FE8-FB5B247A5C99}">
      <dgm:prSet/>
      <dgm:spPr/>
      <dgm:t>
        <a:bodyPr/>
        <a:lstStyle/>
        <a:p>
          <a:pPr>
            <a:lnSpc>
              <a:spcPct val="100000"/>
            </a:lnSpc>
            <a:defRPr b="1"/>
          </a:pPr>
          <a:endParaRPr lang="en-US"/>
        </a:p>
      </dgm:t>
    </dgm:pt>
    <dgm:pt modelId="{5D50C744-BD41-43B1-872D-73F64233F2E5}">
      <dgm:prSet/>
      <dgm:spPr/>
      <dgm:t>
        <a:bodyPr/>
        <a:lstStyle/>
        <a:p>
          <a:pPr>
            <a:lnSpc>
              <a:spcPct val="100000"/>
            </a:lnSpc>
          </a:pPr>
          <a:r>
            <a:rPr lang="en-US"/>
            <a:t>Shelters provide a safe and secure environment for individuals while they transition to more permanent housing solutions.</a:t>
          </a:r>
        </a:p>
      </dgm:t>
    </dgm:pt>
    <dgm:pt modelId="{DD4719F1-B370-427D-B84A-437943666A96}" type="parTrans" cxnId="{DD9BAB2A-6FCE-42EA-9F1B-3531D226741C}">
      <dgm:prSet/>
      <dgm:spPr/>
      <dgm:t>
        <a:bodyPr/>
        <a:lstStyle/>
        <a:p>
          <a:endParaRPr lang="en-US"/>
        </a:p>
      </dgm:t>
    </dgm:pt>
    <dgm:pt modelId="{94AF63D0-7023-4550-B1E7-086935FF2C98}" type="sibTrans" cxnId="{DD9BAB2A-6FCE-42EA-9F1B-3531D226741C}">
      <dgm:prSet/>
      <dgm:spPr/>
      <dgm:t>
        <a:bodyPr/>
        <a:lstStyle/>
        <a:p>
          <a:endParaRPr lang="en-US"/>
        </a:p>
      </dgm:t>
    </dgm:pt>
    <dgm:pt modelId="{0E759752-EF99-4606-ADD0-99DFCA510FDB}">
      <dgm:prSet/>
      <dgm:spPr/>
      <dgm:t>
        <a:bodyPr/>
        <a:lstStyle/>
        <a:p>
          <a:pPr>
            <a:lnSpc>
              <a:spcPct val="100000"/>
            </a:lnSpc>
            <a:defRPr b="1"/>
          </a:pPr>
          <a:r>
            <a:rPr lang="en-US"/>
            <a:t>Path to Stability</a:t>
          </a:r>
        </a:p>
      </dgm:t>
    </dgm:pt>
    <dgm:pt modelId="{C1C21E4A-7538-46A9-8659-CE215C285EFD}" type="parTrans" cxnId="{281CEF2B-67DF-42C3-9CCB-F999E0082974}">
      <dgm:prSet/>
      <dgm:spPr/>
      <dgm:t>
        <a:bodyPr/>
        <a:lstStyle/>
        <a:p>
          <a:endParaRPr lang="en-US"/>
        </a:p>
      </dgm:t>
    </dgm:pt>
    <dgm:pt modelId="{F5995764-06A4-43F5-83AA-8A97F6D662E4}" type="sibTrans" cxnId="{281CEF2B-67DF-42C3-9CCB-F999E0082974}">
      <dgm:prSet/>
      <dgm:spPr/>
      <dgm:t>
        <a:bodyPr/>
        <a:lstStyle/>
        <a:p>
          <a:endParaRPr lang="en-US"/>
        </a:p>
      </dgm:t>
    </dgm:pt>
    <dgm:pt modelId="{DFA6824F-9B6B-40FF-859D-A56D5841F968}">
      <dgm:prSet/>
      <dgm:spPr/>
      <dgm:t>
        <a:bodyPr/>
        <a:lstStyle/>
        <a:p>
          <a:pPr>
            <a:lnSpc>
              <a:spcPct val="100000"/>
            </a:lnSpc>
          </a:pPr>
          <a:r>
            <a:rPr lang="en-US"/>
            <a:t>These services help individuals seek long-term housing solutions, promoting stability in their lives after incarceration.</a:t>
          </a:r>
        </a:p>
      </dgm:t>
    </dgm:pt>
    <dgm:pt modelId="{1DC592B2-D50E-4DBF-AB93-30746363B7C5}" type="parTrans" cxnId="{1155AFBF-245E-48CD-8611-889F21AD9C51}">
      <dgm:prSet/>
      <dgm:spPr/>
      <dgm:t>
        <a:bodyPr/>
        <a:lstStyle/>
        <a:p>
          <a:endParaRPr lang="en-US"/>
        </a:p>
      </dgm:t>
    </dgm:pt>
    <dgm:pt modelId="{89BD0397-56EB-4CC3-BD28-FB5CFA7AEC79}" type="sibTrans" cxnId="{1155AFBF-245E-48CD-8611-889F21AD9C51}">
      <dgm:prSet/>
      <dgm:spPr/>
      <dgm:t>
        <a:bodyPr/>
        <a:lstStyle/>
        <a:p>
          <a:endParaRPr lang="en-US"/>
        </a:p>
      </dgm:t>
    </dgm:pt>
    <dgm:pt modelId="{59BE6270-F091-4007-BBC8-26C71A34515E}" type="pres">
      <dgm:prSet presAssocID="{2F03FF98-BB05-4049-B3CA-6C5EE347B3A2}" presName="Root" presStyleCnt="0">
        <dgm:presLayoutVars>
          <dgm:dir/>
          <dgm:resizeHandles val="exact"/>
        </dgm:presLayoutVars>
      </dgm:prSet>
      <dgm:spPr/>
    </dgm:pt>
    <dgm:pt modelId="{953D7F1C-0D6E-4F39-8C73-435637E0A054}" type="pres">
      <dgm:prSet presAssocID="{53EAAE3D-1EB3-4270-8AD0-4C3AF9495C7E}" presName="Composite" presStyleCnt="0"/>
      <dgm:spPr/>
    </dgm:pt>
    <dgm:pt modelId="{70535C30-B82A-464A-84C6-52148D20493C}" type="pres">
      <dgm:prSet presAssocID="{53EAAE3D-1EB3-4270-8AD0-4C3AF9495C7E}"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6291" r="18715" b="7"/>
          <a:stretch/>
        </a:blipFill>
      </dgm:spPr>
      <dgm:extLst>
        <a:ext uri="{E40237B7-FDA0-4F09-8148-C483321AD2D9}">
          <dgm14:cNvPr xmlns:dgm14="http://schemas.microsoft.com/office/drawing/2010/diagram" id="0" name="" descr="Horse farm"/>
        </a:ext>
      </dgm:extLst>
    </dgm:pt>
    <dgm:pt modelId="{7DC11EAB-A13E-4A4E-A976-7E85C5812270}" type="pres">
      <dgm:prSet presAssocID="{53EAAE3D-1EB3-4270-8AD0-4C3AF9495C7E}" presName="Subtitle" presStyleLbl="revTx" presStyleIdx="0" presStyleCnt="6">
        <dgm:presLayoutVars>
          <dgm:chMax val="0"/>
          <dgm:bulletEnabled/>
        </dgm:presLayoutVars>
      </dgm:prSet>
      <dgm:spPr/>
    </dgm:pt>
    <dgm:pt modelId="{38D20CE4-A70E-4371-B339-B663BDD28A59}" type="pres">
      <dgm:prSet presAssocID="{53EAAE3D-1EB3-4270-8AD0-4C3AF9495C7E}" presName="Description" presStyleLbl="revTx" presStyleIdx="1" presStyleCnt="6">
        <dgm:presLayoutVars>
          <dgm:bulletEnabled/>
        </dgm:presLayoutVars>
      </dgm:prSet>
      <dgm:spPr/>
    </dgm:pt>
    <dgm:pt modelId="{A4631B8E-B797-4E78-A90C-23F2516501A7}" type="pres">
      <dgm:prSet presAssocID="{7398E1F5-CCC8-4C40-88F2-779F1E9C6AF9}" presName="sibTrans" presStyleLbl="sibTrans2D1" presStyleIdx="0" presStyleCnt="0"/>
      <dgm:spPr/>
    </dgm:pt>
    <dgm:pt modelId="{CA29F9DD-0D7E-4909-ABEA-0D8EE533EAF8}" type="pres">
      <dgm:prSet presAssocID="{64DC690D-1C02-4C92-B21B-D9C93B3DA1EC}" presName="Composite" presStyleCnt="0"/>
      <dgm:spPr/>
    </dgm:pt>
    <dgm:pt modelId="{B948EDEF-2A9E-4000-95C9-556944DBD229}" type="pres">
      <dgm:prSet presAssocID="{64DC690D-1C02-4C92-B21B-D9C93B3DA1EC}"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3931" r="19313" b="-9"/>
          <a:stretch/>
        </a:blipFill>
      </dgm:spPr>
      <dgm:extLst>
        <a:ext uri="{E40237B7-FDA0-4F09-8148-C483321AD2D9}">
          <dgm14:cNvPr xmlns:dgm14="http://schemas.microsoft.com/office/drawing/2010/diagram" id="0" name="" descr="Purple And Orange Empty Room And Stands"/>
        </a:ext>
      </dgm:extLst>
    </dgm:pt>
    <dgm:pt modelId="{CFF6F4AE-2B8C-4851-BDFD-21ADB2812022}" type="pres">
      <dgm:prSet presAssocID="{64DC690D-1C02-4C92-B21B-D9C93B3DA1EC}" presName="Subtitle" presStyleLbl="revTx" presStyleIdx="2" presStyleCnt="6">
        <dgm:presLayoutVars>
          <dgm:chMax val="0"/>
          <dgm:bulletEnabled/>
        </dgm:presLayoutVars>
      </dgm:prSet>
      <dgm:spPr/>
    </dgm:pt>
    <dgm:pt modelId="{0D04A9C6-CA77-4DE2-8957-4781AE97E22C}" type="pres">
      <dgm:prSet presAssocID="{64DC690D-1C02-4C92-B21B-D9C93B3DA1EC}" presName="Description" presStyleLbl="revTx" presStyleIdx="3" presStyleCnt="6">
        <dgm:presLayoutVars>
          <dgm:bulletEnabled/>
        </dgm:presLayoutVars>
      </dgm:prSet>
      <dgm:spPr/>
    </dgm:pt>
    <dgm:pt modelId="{220AE779-4BD6-44DA-8B55-99A49C47E57C}" type="pres">
      <dgm:prSet presAssocID="{2F15E52D-29E0-4B1D-A49A-832EA982F23C}" presName="sibTrans" presStyleLbl="sibTrans2D1" presStyleIdx="0" presStyleCnt="0"/>
      <dgm:spPr/>
    </dgm:pt>
    <dgm:pt modelId="{B2E5AD5A-CCD3-45F4-9B4E-1C4C78328740}" type="pres">
      <dgm:prSet presAssocID="{0E759752-EF99-4606-ADD0-99DFCA510FDB}" presName="Composite" presStyleCnt="0"/>
      <dgm:spPr/>
    </dgm:pt>
    <dgm:pt modelId="{9B7A12CB-4A16-4E8E-B558-0B30D5CD68E1}" type="pres">
      <dgm:prSet presAssocID="{0E759752-EF99-4606-ADD0-99DFCA510FDB}"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33254" r="-10" b="-9"/>
          <a:stretch/>
        </a:blipFill>
      </dgm:spPr>
      <dgm:extLst>
        <a:ext uri="{E40237B7-FDA0-4F09-8148-C483321AD2D9}">
          <dgm14:cNvPr xmlns:dgm14="http://schemas.microsoft.com/office/drawing/2010/diagram" id="0" name="" descr="Employees working on construction site, wearing protective equipment and discussing next construction phase"/>
        </a:ext>
      </dgm:extLst>
    </dgm:pt>
    <dgm:pt modelId="{672DFC63-1ABC-49B8-AE29-434A886A39D9}" type="pres">
      <dgm:prSet presAssocID="{0E759752-EF99-4606-ADD0-99DFCA510FDB}" presName="Subtitle" presStyleLbl="revTx" presStyleIdx="4" presStyleCnt="6">
        <dgm:presLayoutVars>
          <dgm:chMax val="0"/>
          <dgm:bulletEnabled/>
        </dgm:presLayoutVars>
      </dgm:prSet>
      <dgm:spPr/>
    </dgm:pt>
    <dgm:pt modelId="{B9A14D05-19F4-459E-9E04-A56963878337}" type="pres">
      <dgm:prSet presAssocID="{0E759752-EF99-4606-ADD0-99DFCA510FDB}" presName="Description" presStyleLbl="revTx" presStyleIdx="5" presStyleCnt="6">
        <dgm:presLayoutVars>
          <dgm:bulletEnabled/>
        </dgm:presLayoutVars>
      </dgm:prSet>
      <dgm:spPr/>
    </dgm:pt>
  </dgm:ptLst>
  <dgm:cxnLst>
    <dgm:cxn modelId="{4D51A309-380F-4B31-8B2E-5925FB29A2B9}" type="presOf" srcId="{64DC690D-1C02-4C92-B21B-D9C93B3DA1EC}" destId="{CFF6F4AE-2B8C-4851-BDFD-21ADB2812022}" srcOrd="0" destOrd="0" presId="urn:microsoft.com/office/officeart/2024/3/layout/verticalVisualTextBlock1"/>
    <dgm:cxn modelId="{DD9BAB2A-6FCE-42EA-9F1B-3531D226741C}" srcId="{64DC690D-1C02-4C92-B21B-D9C93B3DA1EC}" destId="{5D50C744-BD41-43B1-872D-73F64233F2E5}" srcOrd="0" destOrd="0" parTransId="{DD4719F1-B370-427D-B84A-437943666A96}" sibTransId="{94AF63D0-7023-4550-B1E7-086935FF2C98}"/>
    <dgm:cxn modelId="{0E819F2B-922F-43DB-992F-9E40BCB22975}" type="presOf" srcId="{0E759752-EF99-4606-ADD0-99DFCA510FDB}" destId="{672DFC63-1ABC-49B8-AE29-434A886A39D9}" srcOrd="0" destOrd="0" presId="urn:microsoft.com/office/officeart/2024/3/layout/verticalVisualTextBlock1"/>
    <dgm:cxn modelId="{281CEF2B-67DF-42C3-9CCB-F999E0082974}" srcId="{2F03FF98-BB05-4049-B3CA-6C5EE347B3A2}" destId="{0E759752-EF99-4606-ADD0-99DFCA510FDB}" srcOrd="2" destOrd="0" parTransId="{C1C21E4A-7538-46A9-8659-CE215C285EFD}" sibTransId="{F5995764-06A4-43F5-83AA-8A97F6D662E4}"/>
    <dgm:cxn modelId="{1E002430-89AD-4C44-8CB4-E37A31FA906C}" srcId="{2F03FF98-BB05-4049-B3CA-6C5EE347B3A2}" destId="{53EAAE3D-1EB3-4270-8AD0-4C3AF9495C7E}" srcOrd="0" destOrd="0" parTransId="{F44F8873-C4D5-4DEB-8571-60A0539D57EC}" sibTransId="{7398E1F5-CCC8-4C40-88F2-779F1E9C6AF9}"/>
    <dgm:cxn modelId="{BE3EDE42-F13A-41D2-B583-11F637F7696B}" type="presOf" srcId="{7398E1F5-CCC8-4C40-88F2-779F1E9C6AF9}" destId="{A4631B8E-B797-4E78-A90C-23F2516501A7}" srcOrd="0" destOrd="0" presId="urn:microsoft.com/office/officeart/2024/3/layout/verticalVisualTextBlock1"/>
    <dgm:cxn modelId="{86D3FE68-7ED1-466C-A268-B3838A20F3CA}" type="presOf" srcId="{B460A88D-3A66-4BB4-9952-A135C3D1B03C}" destId="{38D20CE4-A70E-4371-B339-B663BDD28A59}" srcOrd="0" destOrd="0" presId="urn:microsoft.com/office/officeart/2024/3/layout/verticalVisualTextBlock1"/>
    <dgm:cxn modelId="{07223F5A-2F21-436F-A2A2-BF6123650A31}" type="presOf" srcId="{DFA6824F-9B6B-40FF-859D-A56D5841F968}" destId="{B9A14D05-19F4-459E-9E04-A56963878337}" srcOrd="0" destOrd="0" presId="urn:microsoft.com/office/officeart/2024/3/layout/verticalVisualTextBlock1"/>
    <dgm:cxn modelId="{9C3AB188-E225-49B2-9A75-D376EF5E236A}" srcId="{53EAAE3D-1EB3-4270-8AD0-4C3AF9495C7E}" destId="{B460A88D-3A66-4BB4-9952-A135C3D1B03C}" srcOrd="0" destOrd="0" parTransId="{57856BD0-AB90-412D-85B2-C7565D4A3F9D}" sibTransId="{3927956E-5FB3-4A5A-ACA1-EFEDE78EC949}"/>
    <dgm:cxn modelId="{A62ECB8A-56D9-456A-9FE8-FB5B247A5C99}" srcId="{2F03FF98-BB05-4049-B3CA-6C5EE347B3A2}" destId="{64DC690D-1C02-4C92-B21B-D9C93B3DA1EC}" srcOrd="1" destOrd="0" parTransId="{775B0425-643B-4803-88C8-4E5B20E897E2}" sibTransId="{2F15E52D-29E0-4B1D-A49A-832EA982F23C}"/>
    <dgm:cxn modelId="{F8CB7D8D-F139-4D63-8DFA-A3C45DFA71E7}" type="presOf" srcId="{2F15E52D-29E0-4B1D-A49A-832EA982F23C}" destId="{220AE779-4BD6-44DA-8B55-99A49C47E57C}" srcOrd="0" destOrd="0" presId="urn:microsoft.com/office/officeart/2024/3/layout/verticalVisualTextBlock1"/>
    <dgm:cxn modelId="{0C95F197-C3DF-4138-BBF7-163E1B060CAD}" type="presOf" srcId="{2F03FF98-BB05-4049-B3CA-6C5EE347B3A2}" destId="{59BE6270-F091-4007-BBC8-26C71A34515E}" srcOrd="0" destOrd="0" presId="urn:microsoft.com/office/officeart/2024/3/layout/verticalVisualTextBlock1"/>
    <dgm:cxn modelId="{D0F38FA7-B680-44D7-8E1C-DA5422FA1B97}" type="presOf" srcId="{5D50C744-BD41-43B1-872D-73F64233F2E5}" destId="{0D04A9C6-CA77-4DE2-8957-4781AE97E22C}" srcOrd="0" destOrd="0" presId="urn:microsoft.com/office/officeart/2024/3/layout/verticalVisualTextBlock1"/>
    <dgm:cxn modelId="{1155AFBF-245E-48CD-8611-889F21AD9C51}" srcId="{0E759752-EF99-4606-ADD0-99DFCA510FDB}" destId="{DFA6824F-9B6B-40FF-859D-A56D5841F968}" srcOrd="0" destOrd="0" parTransId="{1DC592B2-D50E-4DBF-AB93-30746363B7C5}" sibTransId="{89BD0397-56EB-4CC3-BD28-FB5CFA7AEC79}"/>
    <dgm:cxn modelId="{EBC118EB-2F9F-46C3-BEEA-6FBC444DAB04}" type="presOf" srcId="{53EAAE3D-1EB3-4270-8AD0-4C3AF9495C7E}" destId="{7DC11EAB-A13E-4A4E-A976-7E85C5812270}" srcOrd="0" destOrd="0" presId="urn:microsoft.com/office/officeart/2024/3/layout/verticalVisualTextBlock1"/>
    <dgm:cxn modelId="{3C9E3BCA-6A0F-4584-97B2-948FD1385601}" type="presParOf" srcId="{59BE6270-F091-4007-BBC8-26C71A34515E}" destId="{953D7F1C-0D6E-4F39-8C73-435637E0A054}" srcOrd="0" destOrd="0" presId="urn:microsoft.com/office/officeart/2024/3/layout/verticalVisualTextBlock1"/>
    <dgm:cxn modelId="{FA1D2364-0C0D-457D-ACF2-D36EAE71B166}" type="presParOf" srcId="{953D7F1C-0D6E-4F39-8C73-435637E0A054}" destId="{70535C30-B82A-464A-84C6-52148D20493C}" srcOrd="0" destOrd="0" presId="urn:microsoft.com/office/officeart/2024/3/layout/verticalVisualTextBlock1"/>
    <dgm:cxn modelId="{61361609-129B-43F6-B279-FD07974F7193}" type="presParOf" srcId="{953D7F1C-0D6E-4F39-8C73-435637E0A054}" destId="{7DC11EAB-A13E-4A4E-A976-7E85C5812270}" srcOrd="1" destOrd="0" presId="urn:microsoft.com/office/officeart/2024/3/layout/verticalVisualTextBlock1"/>
    <dgm:cxn modelId="{36FF7D60-543F-4784-BE39-454769FEB434}" type="presParOf" srcId="{953D7F1C-0D6E-4F39-8C73-435637E0A054}" destId="{38D20CE4-A70E-4371-B339-B663BDD28A59}" srcOrd="2" destOrd="0" presId="urn:microsoft.com/office/officeart/2024/3/layout/verticalVisualTextBlock1"/>
    <dgm:cxn modelId="{9352DFFD-0D43-4353-B76F-3E427A56597C}" type="presParOf" srcId="{59BE6270-F091-4007-BBC8-26C71A34515E}" destId="{A4631B8E-B797-4E78-A90C-23F2516501A7}" srcOrd="1" destOrd="0" presId="urn:microsoft.com/office/officeart/2024/3/layout/verticalVisualTextBlock1"/>
    <dgm:cxn modelId="{12AA05D2-6CF8-4957-8B18-1E91DF836455}" type="presParOf" srcId="{59BE6270-F091-4007-BBC8-26C71A34515E}" destId="{CA29F9DD-0D7E-4909-ABEA-0D8EE533EAF8}" srcOrd="2" destOrd="0" presId="urn:microsoft.com/office/officeart/2024/3/layout/verticalVisualTextBlock1"/>
    <dgm:cxn modelId="{8A7853DD-5AD5-4A9D-A991-E4E0356BB870}" type="presParOf" srcId="{CA29F9DD-0D7E-4909-ABEA-0D8EE533EAF8}" destId="{B948EDEF-2A9E-4000-95C9-556944DBD229}" srcOrd="0" destOrd="0" presId="urn:microsoft.com/office/officeart/2024/3/layout/verticalVisualTextBlock1"/>
    <dgm:cxn modelId="{F15951EA-B838-4A33-8F54-33FD5EB771AE}" type="presParOf" srcId="{CA29F9DD-0D7E-4909-ABEA-0D8EE533EAF8}" destId="{CFF6F4AE-2B8C-4851-BDFD-21ADB2812022}" srcOrd="1" destOrd="0" presId="urn:microsoft.com/office/officeart/2024/3/layout/verticalVisualTextBlock1"/>
    <dgm:cxn modelId="{1313429B-F99A-40EA-9DA3-30E94CFE4B94}" type="presParOf" srcId="{CA29F9DD-0D7E-4909-ABEA-0D8EE533EAF8}" destId="{0D04A9C6-CA77-4DE2-8957-4781AE97E22C}" srcOrd="2" destOrd="0" presId="urn:microsoft.com/office/officeart/2024/3/layout/verticalVisualTextBlock1"/>
    <dgm:cxn modelId="{DB923A02-1A05-480C-9649-35E1B35A354D}" type="presParOf" srcId="{59BE6270-F091-4007-BBC8-26C71A34515E}" destId="{220AE779-4BD6-44DA-8B55-99A49C47E57C}" srcOrd="3" destOrd="0" presId="urn:microsoft.com/office/officeart/2024/3/layout/verticalVisualTextBlock1"/>
    <dgm:cxn modelId="{BA638D1B-F16B-4351-8A19-89D8AA5B70F9}" type="presParOf" srcId="{59BE6270-F091-4007-BBC8-26C71A34515E}" destId="{B2E5AD5A-CCD3-45F4-9B4E-1C4C78328740}" srcOrd="4" destOrd="0" presId="urn:microsoft.com/office/officeart/2024/3/layout/verticalVisualTextBlock1"/>
    <dgm:cxn modelId="{B16F7BEE-3EF7-4874-92FD-61A7336B90EC}" type="presParOf" srcId="{B2E5AD5A-CCD3-45F4-9B4E-1C4C78328740}" destId="{9B7A12CB-4A16-4E8E-B558-0B30D5CD68E1}" srcOrd="0" destOrd="0" presId="urn:microsoft.com/office/officeart/2024/3/layout/verticalVisualTextBlock1"/>
    <dgm:cxn modelId="{EF0F9B19-682E-47EF-B87E-51DB98B627EE}" type="presParOf" srcId="{B2E5AD5A-CCD3-45F4-9B4E-1C4C78328740}" destId="{672DFC63-1ABC-49B8-AE29-434A886A39D9}" srcOrd="1" destOrd="0" presId="urn:microsoft.com/office/officeart/2024/3/layout/verticalVisualTextBlock1"/>
    <dgm:cxn modelId="{938DAA24-81C0-41AA-A12C-91FE751B9E1C}" type="presParOf" srcId="{B2E5AD5A-CCD3-45F4-9B4E-1C4C78328740}" destId="{B9A14D05-19F4-459E-9E04-A56963878337}"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50D0AE-CE43-47B1-BFD1-8D8C9502E8C7}"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4FA28379-F456-4EFB-AE67-ED64C7161379}">
      <dgm:prSet custT="1"/>
      <dgm:spPr/>
      <dgm:t>
        <a:bodyPr/>
        <a:lstStyle/>
        <a:p>
          <a:pPr>
            <a:lnSpc>
              <a:spcPct val="100000"/>
            </a:lnSpc>
            <a:defRPr b="1"/>
          </a:pPr>
          <a:r>
            <a:rPr lang="en-US" sz="2400" dirty="0"/>
            <a:t>Housing Assistance Programs</a:t>
          </a:r>
        </a:p>
      </dgm:t>
    </dgm:pt>
    <dgm:pt modelId="{03439CF2-6330-4808-B4FA-12F52E5421B1}" type="parTrans" cxnId="{AB94AEB1-1982-422E-8C27-5072E356CB2D}">
      <dgm:prSet/>
      <dgm:spPr/>
      <dgm:t>
        <a:bodyPr/>
        <a:lstStyle/>
        <a:p>
          <a:endParaRPr lang="en-US"/>
        </a:p>
      </dgm:t>
    </dgm:pt>
    <dgm:pt modelId="{4776DEDC-4872-4EDE-BF1E-6B7A01FD0AD9}" type="sibTrans" cxnId="{AB94AEB1-1982-422E-8C27-5072E356CB2D}">
      <dgm:prSet/>
      <dgm:spPr/>
      <dgm:t>
        <a:bodyPr/>
        <a:lstStyle/>
        <a:p>
          <a:pPr>
            <a:lnSpc>
              <a:spcPct val="100000"/>
            </a:lnSpc>
            <a:defRPr b="1"/>
          </a:pPr>
          <a:endParaRPr lang="en-US"/>
        </a:p>
      </dgm:t>
    </dgm:pt>
    <dgm:pt modelId="{2843BC65-E183-4A19-88A7-A9870A38BAF5}">
      <dgm:prSet custT="1"/>
      <dgm:spPr/>
      <dgm:t>
        <a:bodyPr/>
        <a:lstStyle/>
        <a:p>
          <a:pPr>
            <a:lnSpc>
              <a:spcPct val="100000"/>
            </a:lnSpc>
          </a:pPr>
          <a:r>
            <a:rPr lang="en-US" sz="2000" dirty="0"/>
            <a:t>Long-term housing assistance programs provide crucial support in securing permanent residences for former inmates.</a:t>
          </a:r>
        </a:p>
      </dgm:t>
    </dgm:pt>
    <dgm:pt modelId="{AB8F6DA4-1CD1-4A2D-9641-BD1A264715B4}" type="parTrans" cxnId="{9E861C90-19EA-4F3E-8178-433536086D46}">
      <dgm:prSet/>
      <dgm:spPr/>
      <dgm:t>
        <a:bodyPr/>
        <a:lstStyle/>
        <a:p>
          <a:endParaRPr lang="en-US"/>
        </a:p>
      </dgm:t>
    </dgm:pt>
    <dgm:pt modelId="{072BE25E-20C8-4824-9458-C106822FE8F3}" type="sibTrans" cxnId="{9E861C90-19EA-4F3E-8178-433536086D46}">
      <dgm:prSet/>
      <dgm:spPr/>
      <dgm:t>
        <a:bodyPr/>
        <a:lstStyle/>
        <a:p>
          <a:endParaRPr lang="en-US"/>
        </a:p>
      </dgm:t>
    </dgm:pt>
    <dgm:pt modelId="{61DAE76E-7148-4618-A7C4-6E0A40E1A8B2}">
      <dgm:prSet custT="1"/>
      <dgm:spPr/>
      <dgm:t>
        <a:bodyPr/>
        <a:lstStyle/>
        <a:p>
          <a:pPr>
            <a:lnSpc>
              <a:spcPct val="100000"/>
            </a:lnSpc>
            <a:defRPr b="1"/>
          </a:pPr>
          <a:r>
            <a:rPr lang="en-US" sz="2400" dirty="0"/>
            <a:t>Subsidies for Stability</a:t>
          </a:r>
        </a:p>
      </dgm:t>
    </dgm:pt>
    <dgm:pt modelId="{319DC9BA-39F1-420C-820A-4EF46CDAA621}" type="parTrans" cxnId="{518E6994-BA27-47CA-B590-17DFEC944F65}">
      <dgm:prSet/>
      <dgm:spPr/>
      <dgm:t>
        <a:bodyPr/>
        <a:lstStyle/>
        <a:p>
          <a:endParaRPr lang="en-US"/>
        </a:p>
      </dgm:t>
    </dgm:pt>
    <dgm:pt modelId="{BE10EC3C-FAFA-4B63-A833-978AF2B6311B}" type="sibTrans" cxnId="{518E6994-BA27-47CA-B590-17DFEC944F65}">
      <dgm:prSet/>
      <dgm:spPr/>
      <dgm:t>
        <a:bodyPr/>
        <a:lstStyle/>
        <a:p>
          <a:pPr>
            <a:lnSpc>
              <a:spcPct val="100000"/>
            </a:lnSpc>
            <a:defRPr b="1"/>
          </a:pPr>
          <a:endParaRPr lang="en-US"/>
        </a:p>
      </dgm:t>
    </dgm:pt>
    <dgm:pt modelId="{FAEB4855-96F7-4B5B-A7C6-A7302B1DB7D0}">
      <dgm:prSet custT="1"/>
      <dgm:spPr/>
      <dgm:t>
        <a:bodyPr/>
        <a:lstStyle/>
        <a:p>
          <a:pPr>
            <a:lnSpc>
              <a:spcPct val="100000"/>
            </a:lnSpc>
          </a:pPr>
          <a:r>
            <a:rPr lang="en-US" sz="2000" dirty="0"/>
            <a:t>Subsidies are provided to help former inmates afford housing, ensuring they have a stable living environment</a:t>
          </a:r>
          <a:r>
            <a:rPr lang="en-US" sz="1400" dirty="0"/>
            <a:t>.</a:t>
          </a:r>
        </a:p>
      </dgm:t>
    </dgm:pt>
    <dgm:pt modelId="{575D04F5-CEBE-4FCB-B70C-0FE20C352F02}" type="parTrans" cxnId="{6D4D34D8-3234-41D9-A6F8-6D3405A51A31}">
      <dgm:prSet/>
      <dgm:spPr/>
      <dgm:t>
        <a:bodyPr/>
        <a:lstStyle/>
        <a:p>
          <a:endParaRPr lang="en-US"/>
        </a:p>
      </dgm:t>
    </dgm:pt>
    <dgm:pt modelId="{04761685-01D9-4349-BEC1-098C6675636E}" type="sibTrans" cxnId="{6D4D34D8-3234-41D9-A6F8-6D3405A51A31}">
      <dgm:prSet/>
      <dgm:spPr/>
      <dgm:t>
        <a:bodyPr/>
        <a:lstStyle/>
        <a:p>
          <a:endParaRPr lang="en-US"/>
        </a:p>
      </dgm:t>
    </dgm:pt>
    <dgm:pt modelId="{AA871E31-EAAD-460E-8A38-5CC78AD427BD}">
      <dgm:prSet custT="1"/>
      <dgm:spPr/>
      <dgm:t>
        <a:bodyPr/>
        <a:lstStyle/>
        <a:p>
          <a:pPr>
            <a:lnSpc>
              <a:spcPct val="100000"/>
            </a:lnSpc>
            <a:defRPr b="1"/>
          </a:pPr>
          <a:r>
            <a:rPr lang="en-US" sz="2400" dirty="0"/>
            <a:t>Support Services</a:t>
          </a:r>
        </a:p>
      </dgm:t>
    </dgm:pt>
    <dgm:pt modelId="{077D0931-8364-4E0E-AD65-6B720B015250}" type="parTrans" cxnId="{81FB4B67-59B8-49BA-9078-11DA9FC8EB6B}">
      <dgm:prSet/>
      <dgm:spPr/>
      <dgm:t>
        <a:bodyPr/>
        <a:lstStyle/>
        <a:p>
          <a:endParaRPr lang="en-US"/>
        </a:p>
      </dgm:t>
    </dgm:pt>
    <dgm:pt modelId="{9C047227-B4CE-4163-9EC2-CCE2B462F6BE}" type="sibTrans" cxnId="{81FB4B67-59B8-49BA-9078-11DA9FC8EB6B}">
      <dgm:prSet/>
      <dgm:spPr/>
      <dgm:t>
        <a:bodyPr/>
        <a:lstStyle/>
        <a:p>
          <a:endParaRPr lang="en-US"/>
        </a:p>
      </dgm:t>
    </dgm:pt>
    <dgm:pt modelId="{2663CF01-20C6-417C-B84C-672B3C5CE5A2}">
      <dgm:prSet custT="1"/>
      <dgm:spPr/>
      <dgm:t>
        <a:bodyPr/>
        <a:lstStyle/>
        <a:p>
          <a:pPr>
            <a:lnSpc>
              <a:spcPct val="100000"/>
            </a:lnSpc>
          </a:pPr>
          <a:r>
            <a:rPr lang="en-US" sz="2000" dirty="0"/>
            <a:t>Support services are essential for encouraging stability, providing resources like job training and counseling.</a:t>
          </a:r>
        </a:p>
      </dgm:t>
    </dgm:pt>
    <dgm:pt modelId="{391CCA6C-FA74-4CDE-ACB3-C3279CE20272}" type="parTrans" cxnId="{4F59DB5F-08A3-4378-BC76-2B5070C91BED}">
      <dgm:prSet/>
      <dgm:spPr/>
      <dgm:t>
        <a:bodyPr/>
        <a:lstStyle/>
        <a:p>
          <a:endParaRPr lang="en-US"/>
        </a:p>
      </dgm:t>
    </dgm:pt>
    <dgm:pt modelId="{7CE8ADE4-7529-4941-AE0F-6A97570D423C}" type="sibTrans" cxnId="{4F59DB5F-08A3-4378-BC76-2B5070C91BED}">
      <dgm:prSet/>
      <dgm:spPr/>
      <dgm:t>
        <a:bodyPr/>
        <a:lstStyle/>
        <a:p>
          <a:endParaRPr lang="en-US"/>
        </a:p>
      </dgm:t>
    </dgm:pt>
    <dgm:pt modelId="{863F51FA-626A-45B2-8340-04B77A04F1A4}" type="pres">
      <dgm:prSet presAssocID="{7750D0AE-CE43-47B1-BFD1-8D8C9502E8C7}" presName="Root" presStyleCnt="0">
        <dgm:presLayoutVars>
          <dgm:dir/>
          <dgm:resizeHandles val="exact"/>
        </dgm:presLayoutVars>
      </dgm:prSet>
      <dgm:spPr/>
    </dgm:pt>
    <dgm:pt modelId="{3B6FDA9A-343D-433C-8927-1924ECC4ECFD}" type="pres">
      <dgm:prSet presAssocID="{4FA28379-F456-4EFB-AE67-ED64C7161379}" presName="Composite" presStyleCnt="0"/>
      <dgm:spPr/>
    </dgm:pt>
    <dgm:pt modelId="{B3943022-8344-4BEC-BEF9-58B103F7F6FB}" type="pres">
      <dgm:prSet presAssocID="{4FA28379-F456-4EFB-AE67-ED64C7161379}"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9437" r="23807" b="-9"/>
          <a:stretch/>
        </a:blipFill>
      </dgm:spPr>
      <dgm:extLst>
        <a:ext uri="{E40237B7-FDA0-4F09-8148-C483321AD2D9}">
          <dgm14:cNvPr xmlns:dgm14="http://schemas.microsoft.com/office/drawing/2010/diagram" id="0" name="" descr="Family home"/>
        </a:ext>
      </dgm:extLst>
    </dgm:pt>
    <dgm:pt modelId="{63A7AC6F-C257-4458-8352-6A73B2A62AE1}" type="pres">
      <dgm:prSet presAssocID="{4FA28379-F456-4EFB-AE67-ED64C7161379}" presName="Subtitle" presStyleLbl="revTx" presStyleIdx="0" presStyleCnt="6">
        <dgm:presLayoutVars>
          <dgm:chMax val="0"/>
          <dgm:bulletEnabled/>
        </dgm:presLayoutVars>
      </dgm:prSet>
      <dgm:spPr/>
    </dgm:pt>
    <dgm:pt modelId="{429AF2DE-74E3-4832-B2A7-89E76C3C4EFC}" type="pres">
      <dgm:prSet presAssocID="{4FA28379-F456-4EFB-AE67-ED64C7161379}" presName="Description" presStyleLbl="revTx" presStyleIdx="1" presStyleCnt="6">
        <dgm:presLayoutVars>
          <dgm:bulletEnabled/>
        </dgm:presLayoutVars>
      </dgm:prSet>
      <dgm:spPr/>
    </dgm:pt>
    <dgm:pt modelId="{F9928947-4BD2-4D41-8567-01BB0E3EF53D}" type="pres">
      <dgm:prSet presAssocID="{4776DEDC-4872-4EDE-BF1E-6B7A01FD0AD9}" presName="sibTrans" presStyleLbl="sibTrans2D1" presStyleIdx="0" presStyleCnt="0"/>
      <dgm:spPr/>
    </dgm:pt>
    <dgm:pt modelId="{FF9B1F09-23ED-4052-82BD-B663CCC80EEF}" type="pres">
      <dgm:prSet presAssocID="{61DAE76E-7148-4618-A7C4-6E0A40E1A8B2}" presName="Composite" presStyleCnt="0"/>
      <dgm:spPr/>
    </dgm:pt>
    <dgm:pt modelId="{E691DAF7-6DA6-4DD5-8C7C-8FCAD925407D}" type="pres">
      <dgm:prSet presAssocID="{61DAE76E-7148-4618-A7C4-6E0A40E1A8B2}"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4786" r="28458" b="-9"/>
          <a:stretch/>
        </a:blipFill>
      </dgm:spPr>
      <dgm:extLst>
        <a:ext uri="{E40237B7-FDA0-4F09-8148-C483321AD2D9}">
          <dgm14:cNvPr xmlns:dgm14="http://schemas.microsoft.com/office/drawing/2010/diagram" id="0" name="" descr="An acrylic tax wording with coin"/>
        </a:ext>
      </dgm:extLst>
    </dgm:pt>
    <dgm:pt modelId="{BAAF7340-3745-41C7-9A2D-60676D8A158F}" type="pres">
      <dgm:prSet presAssocID="{61DAE76E-7148-4618-A7C4-6E0A40E1A8B2}" presName="Subtitle" presStyleLbl="revTx" presStyleIdx="2" presStyleCnt="6">
        <dgm:presLayoutVars>
          <dgm:chMax val="0"/>
          <dgm:bulletEnabled/>
        </dgm:presLayoutVars>
      </dgm:prSet>
      <dgm:spPr/>
    </dgm:pt>
    <dgm:pt modelId="{6759FFB0-2D60-4DFA-ADF3-C4838C5DC3E7}" type="pres">
      <dgm:prSet presAssocID="{61DAE76E-7148-4618-A7C4-6E0A40E1A8B2}" presName="Description" presStyleLbl="revTx" presStyleIdx="3" presStyleCnt="6">
        <dgm:presLayoutVars>
          <dgm:bulletEnabled/>
        </dgm:presLayoutVars>
      </dgm:prSet>
      <dgm:spPr/>
    </dgm:pt>
    <dgm:pt modelId="{B90581BA-BED2-4F02-9C51-E4F80F786CCB}" type="pres">
      <dgm:prSet presAssocID="{BE10EC3C-FAFA-4B63-A833-978AF2B6311B}" presName="sibTrans" presStyleLbl="sibTrans2D1" presStyleIdx="0" presStyleCnt="0"/>
      <dgm:spPr/>
    </dgm:pt>
    <dgm:pt modelId="{4CB6B44E-1A7B-46D2-A98B-4910C9F6628B}" type="pres">
      <dgm:prSet presAssocID="{AA871E31-EAAD-460E-8A38-5CC78AD427BD}" presName="Composite" presStyleCnt="0"/>
      <dgm:spPr/>
    </dgm:pt>
    <dgm:pt modelId="{544EF535-0997-4AD9-B98A-1E77248CC905}" type="pres">
      <dgm:prSet presAssocID="{AA871E31-EAAD-460E-8A38-5CC78AD427BD}"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t="20119" r="-9" b="13125"/>
          <a:stretch/>
        </a:blipFill>
      </dgm:spPr>
      <dgm:extLst>
        <a:ext uri="{E40237B7-FDA0-4F09-8148-C483321AD2D9}">
          <dgm14:cNvPr xmlns:dgm14="http://schemas.microsoft.com/office/drawing/2010/diagram" id="0" name="" descr="Checkout my lightboxes:"/>
        </a:ext>
      </dgm:extLst>
    </dgm:pt>
    <dgm:pt modelId="{A6CBD9DF-0E0C-4FBA-9D52-0AA237418C27}" type="pres">
      <dgm:prSet presAssocID="{AA871E31-EAAD-460E-8A38-5CC78AD427BD}" presName="Subtitle" presStyleLbl="revTx" presStyleIdx="4" presStyleCnt="6">
        <dgm:presLayoutVars>
          <dgm:chMax val="0"/>
          <dgm:bulletEnabled/>
        </dgm:presLayoutVars>
      </dgm:prSet>
      <dgm:spPr/>
    </dgm:pt>
    <dgm:pt modelId="{37BDF5B6-8640-4BE2-B59D-AFFA5DBC4154}" type="pres">
      <dgm:prSet presAssocID="{AA871E31-EAAD-460E-8A38-5CC78AD427BD}" presName="Description" presStyleLbl="revTx" presStyleIdx="5" presStyleCnt="6">
        <dgm:presLayoutVars>
          <dgm:bulletEnabled/>
        </dgm:presLayoutVars>
      </dgm:prSet>
      <dgm:spPr/>
    </dgm:pt>
  </dgm:ptLst>
  <dgm:cxnLst>
    <dgm:cxn modelId="{5ECBF423-BB63-42F3-A6DD-84D58D630994}" type="presOf" srcId="{7750D0AE-CE43-47B1-BFD1-8D8C9502E8C7}" destId="{863F51FA-626A-45B2-8340-04B77A04F1A4}" srcOrd="0" destOrd="0" presId="urn:microsoft.com/office/officeart/2024/3/layout/verticalVisualTextBlock1"/>
    <dgm:cxn modelId="{5ABF0726-84DC-4EA8-8E52-2DA66C65D223}" type="presOf" srcId="{FAEB4855-96F7-4B5B-A7C6-A7302B1DB7D0}" destId="{6759FFB0-2D60-4DFA-ADF3-C4838C5DC3E7}" srcOrd="0" destOrd="0" presId="urn:microsoft.com/office/officeart/2024/3/layout/verticalVisualTextBlock1"/>
    <dgm:cxn modelId="{4F59DB5F-08A3-4378-BC76-2B5070C91BED}" srcId="{AA871E31-EAAD-460E-8A38-5CC78AD427BD}" destId="{2663CF01-20C6-417C-B84C-672B3C5CE5A2}" srcOrd="0" destOrd="0" parTransId="{391CCA6C-FA74-4CDE-ACB3-C3279CE20272}" sibTransId="{7CE8ADE4-7529-4941-AE0F-6A97570D423C}"/>
    <dgm:cxn modelId="{81FB4B67-59B8-49BA-9078-11DA9FC8EB6B}" srcId="{7750D0AE-CE43-47B1-BFD1-8D8C9502E8C7}" destId="{AA871E31-EAAD-460E-8A38-5CC78AD427BD}" srcOrd="2" destOrd="0" parTransId="{077D0931-8364-4E0E-AD65-6B720B015250}" sibTransId="{9C047227-B4CE-4163-9EC2-CCE2B462F6BE}"/>
    <dgm:cxn modelId="{6E7E476E-83E1-4FB0-800E-0E26E0F590EA}" type="presOf" srcId="{61DAE76E-7148-4618-A7C4-6E0A40E1A8B2}" destId="{BAAF7340-3745-41C7-9A2D-60676D8A158F}" srcOrd="0" destOrd="0" presId="urn:microsoft.com/office/officeart/2024/3/layout/verticalVisualTextBlock1"/>
    <dgm:cxn modelId="{CA3F1459-8D04-45B8-A3D4-B515A20E8EE2}" type="presOf" srcId="{4776DEDC-4872-4EDE-BF1E-6B7A01FD0AD9}" destId="{F9928947-4BD2-4D41-8567-01BB0E3EF53D}" srcOrd="0" destOrd="0" presId="urn:microsoft.com/office/officeart/2024/3/layout/verticalVisualTextBlock1"/>
    <dgm:cxn modelId="{311F9A59-1E8E-4F17-A469-FF7A3F853DBF}" type="presOf" srcId="{2663CF01-20C6-417C-B84C-672B3C5CE5A2}" destId="{37BDF5B6-8640-4BE2-B59D-AFFA5DBC4154}" srcOrd="0" destOrd="0" presId="urn:microsoft.com/office/officeart/2024/3/layout/verticalVisualTextBlock1"/>
    <dgm:cxn modelId="{91F87780-1C07-494E-9472-ECD8801BB573}" type="presOf" srcId="{2843BC65-E183-4A19-88A7-A9870A38BAF5}" destId="{429AF2DE-74E3-4832-B2A7-89E76C3C4EFC}" srcOrd="0" destOrd="0" presId="urn:microsoft.com/office/officeart/2024/3/layout/verticalVisualTextBlock1"/>
    <dgm:cxn modelId="{81121683-B6A4-4383-973B-DAB67D894F48}" type="presOf" srcId="{4FA28379-F456-4EFB-AE67-ED64C7161379}" destId="{63A7AC6F-C257-4458-8352-6A73B2A62AE1}" srcOrd="0" destOrd="0" presId="urn:microsoft.com/office/officeart/2024/3/layout/verticalVisualTextBlock1"/>
    <dgm:cxn modelId="{9E861C90-19EA-4F3E-8178-433536086D46}" srcId="{4FA28379-F456-4EFB-AE67-ED64C7161379}" destId="{2843BC65-E183-4A19-88A7-A9870A38BAF5}" srcOrd="0" destOrd="0" parTransId="{AB8F6DA4-1CD1-4A2D-9641-BD1A264715B4}" sibTransId="{072BE25E-20C8-4824-9458-C106822FE8F3}"/>
    <dgm:cxn modelId="{518E6994-BA27-47CA-B590-17DFEC944F65}" srcId="{7750D0AE-CE43-47B1-BFD1-8D8C9502E8C7}" destId="{61DAE76E-7148-4618-A7C4-6E0A40E1A8B2}" srcOrd="1" destOrd="0" parTransId="{319DC9BA-39F1-420C-820A-4EF46CDAA621}" sibTransId="{BE10EC3C-FAFA-4B63-A833-978AF2B6311B}"/>
    <dgm:cxn modelId="{68799A98-F4FC-4DD1-98F9-4BDF5EF7D5AE}" type="presOf" srcId="{AA871E31-EAAD-460E-8A38-5CC78AD427BD}" destId="{A6CBD9DF-0E0C-4FBA-9D52-0AA237418C27}" srcOrd="0" destOrd="0" presId="urn:microsoft.com/office/officeart/2024/3/layout/verticalVisualTextBlock1"/>
    <dgm:cxn modelId="{AB94AEB1-1982-422E-8C27-5072E356CB2D}" srcId="{7750D0AE-CE43-47B1-BFD1-8D8C9502E8C7}" destId="{4FA28379-F456-4EFB-AE67-ED64C7161379}" srcOrd="0" destOrd="0" parTransId="{03439CF2-6330-4808-B4FA-12F52E5421B1}" sibTransId="{4776DEDC-4872-4EDE-BF1E-6B7A01FD0AD9}"/>
    <dgm:cxn modelId="{AB9207CD-AB9C-4BCB-A111-A01DE0658F42}" type="presOf" srcId="{BE10EC3C-FAFA-4B63-A833-978AF2B6311B}" destId="{B90581BA-BED2-4F02-9C51-E4F80F786CCB}" srcOrd="0" destOrd="0" presId="urn:microsoft.com/office/officeart/2024/3/layout/verticalVisualTextBlock1"/>
    <dgm:cxn modelId="{6D4D34D8-3234-41D9-A6F8-6D3405A51A31}" srcId="{61DAE76E-7148-4618-A7C4-6E0A40E1A8B2}" destId="{FAEB4855-96F7-4B5B-A7C6-A7302B1DB7D0}" srcOrd="0" destOrd="0" parTransId="{575D04F5-CEBE-4FCB-B70C-0FE20C352F02}" sibTransId="{04761685-01D9-4349-BEC1-098C6675636E}"/>
    <dgm:cxn modelId="{3DB2987D-2A0E-43AE-A243-A76E629F0FAE}" type="presParOf" srcId="{863F51FA-626A-45B2-8340-04B77A04F1A4}" destId="{3B6FDA9A-343D-433C-8927-1924ECC4ECFD}" srcOrd="0" destOrd="0" presId="urn:microsoft.com/office/officeart/2024/3/layout/verticalVisualTextBlock1"/>
    <dgm:cxn modelId="{9AB16123-052C-41C4-ABE5-6494D7B1E23C}" type="presParOf" srcId="{3B6FDA9A-343D-433C-8927-1924ECC4ECFD}" destId="{B3943022-8344-4BEC-BEF9-58B103F7F6FB}" srcOrd="0" destOrd="0" presId="urn:microsoft.com/office/officeart/2024/3/layout/verticalVisualTextBlock1"/>
    <dgm:cxn modelId="{5DE2B721-151B-40E2-99AE-4F37AF232A9A}" type="presParOf" srcId="{3B6FDA9A-343D-433C-8927-1924ECC4ECFD}" destId="{63A7AC6F-C257-4458-8352-6A73B2A62AE1}" srcOrd="1" destOrd="0" presId="urn:microsoft.com/office/officeart/2024/3/layout/verticalVisualTextBlock1"/>
    <dgm:cxn modelId="{95690C1C-109A-49A6-9EE1-C1F1947CF9E3}" type="presParOf" srcId="{3B6FDA9A-343D-433C-8927-1924ECC4ECFD}" destId="{429AF2DE-74E3-4832-B2A7-89E76C3C4EFC}" srcOrd="2" destOrd="0" presId="urn:microsoft.com/office/officeart/2024/3/layout/verticalVisualTextBlock1"/>
    <dgm:cxn modelId="{4A29E53E-E088-4B11-A044-EEF605EB4B24}" type="presParOf" srcId="{863F51FA-626A-45B2-8340-04B77A04F1A4}" destId="{F9928947-4BD2-4D41-8567-01BB0E3EF53D}" srcOrd="1" destOrd="0" presId="urn:microsoft.com/office/officeart/2024/3/layout/verticalVisualTextBlock1"/>
    <dgm:cxn modelId="{A91535DD-6F02-406D-B251-6F535654A960}" type="presParOf" srcId="{863F51FA-626A-45B2-8340-04B77A04F1A4}" destId="{FF9B1F09-23ED-4052-82BD-B663CCC80EEF}" srcOrd="2" destOrd="0" presId="urn:microsoft.com/office/officeart/2024/3/layout/verticalVisualTextBlock1"/>
    <dgm:cxn modelId="{B9927431-35BC-4CBC-9C20-A41FA9137C29}" type="presParOf" srcId="{FF9B1F09-23ED-4052-82BD-B663CCC80EEF}" destId="{E691DAF7-6DA6-4DD5-8C7C-8FCAD925407D}" srcOrd="0" destOrd="0" presId="urn:microsoft.com/office/officeart/2024/3/layout/verticalVisualTextBlock1"/>
    <dgm:cxn modelId="{BC8D659A-ADD1-477F-9AAD-B974AA38A030}" type="presParOf" srcId="{FF9B1F09-23ED-4052-82BD-B663CCC80EEF}" destId="{BAAF7340-3745-41C7-9A2D-60676D8A158F}" srcOrd="1" destOrd="0" presId="urn:microsoft.com/office/officeart/2024/3/layout/verticalVisualTextBlock1"/>
    <dgm:cxn modelId="{100855E5-1918-4F9F-8596-9A073D36BBFE}" type="presParOf" srcId="{FF9B1F09-23ED-4052-82BD-B663CCC80EEF}" destId="{6759FFB0-2D60-4DFA-ADF3-C4838C5DC3E7}" srcOrd="2" destOrd="0" presId="urn:microsoft.com/office/officeart/2024/3/layout/verticalVisualTextBlock1"/>
    <dgm:cxn modelId="{7258EBFB-5B55-41A6-BAE4-0E76CE56600F}" type="presParOf" srcId="{863F51FA-626A-45B2-8340-04B77A04F1A4}" destId="{B90581BA-BED2-4F02-9C51-E4F80F786CCB}" srcOrd="3" destOrd="0" presId="urn:microsoft.com/office/officeart/2024/3/layout/verticalVisualTextBlock1"/>
    <dgm:cxn modelId="{C7928422-73DC-4817-841F-003251F6B6B9}" type="presParOf" srcId="{863F51FA-626A-45B2-8340-04B77A04F1A4}" destId="{4CB6B44E-1A7B-46D2-A98B-4910C9F6628B}" srcOrd="4" destOrd="0" presId="urn:microsoft.com/office/officeart/2024/3/layout/verticalVisualTextBlock1"/>
    <dgm:cxn modelId="{E28D1E3B-A9AD-4A8F-BA02-5BA6D80976BC}" type="presParOf" srcId="{4CB6B44E-1A7B-46D2-A98B-4910C9F6628B}" destId="{544EF535-0997-4AD9-B98A-1E77248CC905}" srcOrd="0" destOrd="0" presId="urn:microsoft.com/office/officeart/2024/3/layout/verticalVisualTextBlock1"/>
    <dgm:cxn modelId="{F59AB182-F2BF-4512-A436-1BE0D8BA6FC3}" type="presParOf" srcId="{4CB6B44E-1A7B-46D2-A98B-4910C9F6628B}" destId="{A6CBD9DF-0E0C-4FBA-9D52-0AA237418C27}" srcOrd="1" destOrd="0" presId="urn:microsoft.com/office/officeart/2024/3/layout/verticalVisualTextBlock1"/>
    <dgm:cxn modelId="{A77AFF37-90AE-489A-AC7B-261E911D575D}" type="presParOf" srcId="{4CB6B44E-1A7B-46D2-A98B-4910C9F6628B}" destId="{37BDF5B6-8640-4BE2-B59D-AFFA5DBC4154}"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142F6B-479D-0F49-A177-CF15F7C5F19C}" type="doc">
      <dgm:prSet loTypeId="urn:microsoft.com/office/officeart/2005/8/layout/hList1" loCatId="" qsTypeId="urn:microsoft.com/office/officeart/2005/8/quickstyle/simple1" qsCatId="simple" csTypeId="urn:microsoft.com/office/officeart/2005/8/colors/colorful5" csCatId="colorful" phldr="1"/>
      <dgm:spPr/>
      <dgm:t>
        <a:bodyPr/>
        <a:lstStyle/>
        <a:p>
          <a:endParaRPr lang="en-US"/>
        </a:p>
      </dgm:t>
    </dgm:pt>
    <dgm:pt modelId="{9A46AF0D-D101-6440-B9FE-19F809CAF4BA}">
      <dgm:prSet phldrT="[Text]" custT="1"/>
      <dgm:spPr/>
      <dgm:t>
        <a:bodyPr/>
        <a:lstStyle/>
        <a:p>
          <a:r>
            <a:rPr lang="en-US" sz="2000" b="1" dirty="0"/>
            <a:t>Academic</a:t>
          </a:r>
        </a:p>
      </dgm:t>
    </dgm:pt>
    <dgm:pt modelId="{EF60829E-C946-6C49-A59C-A158250E1631}" type="parTrans" cxnId="{7B3957E1-6105-0C42-AAE9-9E748F8B94B7}">
      <dgm:prSet/>
      <dgm:spPr/>
      <dgm:t>
        <a:bodyPr/>
        <a:lstStyle/>
        <a:p>
          <a:endParaRPr lang="en-US"/>
        </a:p>
      </dgm:t>
    </dgm:pt>
    <dgm:pt modelId="{11EFA6D5-AAD2-F946-AEE8-E91216C1CFB5}" type="sibTrans" cxnId="{7B3957E1-6105-0C42-AAE9-9E748F8B94B7}">
      <dgm:prSet/>
      <dgm:spPr/>
      <dgm:t>
        <a:bodyPr/>
        <a:lstStyle/>
        <a:p>
          <a:endParaRPr lang="en-US"/>
        </a:p>
      </dgm:t>
    </dgm:pt>
    <dgm:pt modelId="{BB0E9B6F-B80D-884A-A678-9739A8D22834}">
      <dgm:prSet phldrT="[Text]" custT="1"/>
      <dgm:spPr/>
      <dgm:t>
        <a:bodyPr/>
        <a:lstStyle/>
        <a:p>
          <a:r>
            <a:rPr lang="en-US" sz="2000" b="1" dirty="0"/>
            <a:t>Mental &amp; Behavioral Health </a:t>
          </a:r>
        </a:p>
      </dgm:t>
    </dgm:pt>
    <dgm:pt modelId="{D4CDBA65-FB40-B24B-9872-11F4DE88ACC7}" type="parTrans" cxnId="{8713321D-B152-0644-B1F2-711C1E520D1B}">
      <dgm:prSet/>
      <dgm:spPr/>
      <dgm:t>
        <a:bodyPr/>
        <a:lstStyle/>
        <a:p>
          <a:endParaRPr lang="en-US"/>
        </a:p>
      </dgm:t>
    </dgm:pt>
    <dgm:pt modelId="{590D1545-B462-C749-A501-37BEE1B240F9}" type="sibTrans" cxnId="{8713321D-B152-0644-B1F2-711C1E520D1B}">
      <dgm:prSet/>
      <dgm:spPr/>
      <dgm:t>
        <a:bodyPr/>
        <a:lstStyle/>
        <a:p>
          <a:endParaRPr lang="en-US"/>
        </a:p>
      </dgm:t>
    </dgm:pt>
    <dgm:pt modelId="{858D1B59-C1E1-9E41-A8F5-607CCDE6E563}">
      <dgm:prSet phldrT="[Text]" custT="1"/>
      <dgm:spPr/>
      <dgm:t>
        <a:bodyPr/>
        <a:lstStyle/>
        <a:p>
          <a:pPr>
            <a:lnSpc>
              <a:spcPct val="100000"/>
            </a:lnSpc>
          </a:pPr>
          <a:r>
            <a:rPr lang="en-US" sz="1600" b="0" dirty="0"/>
            <a:t>Decreases in stress levels</a:t>
          </a:r>
          <a:r>
            <a:rPr lang="en-US" sz="1600" b="0" baseline="30000" dirty="0"/>
            <a:t>8</a:t>
          </a:r>
          <a:r>
            <a:rPr lang="en-US" sz="1600" b="0" dirty="0"/>
            <a:t>, emotional over-excitement and depression symptoms</a:t>
          </a:r>
          <a:r>
            <a:rPr lang="en-US" sz="1600" b="0" baseline="30000" dirty="0"/>
            <a:t>10</a:t>
          </a:r>
        </a:p>
      </dgm:t>
    </dgm:pt>
    <dgm:pt modelId="{79C34C71-DF0C-1241-9375-0347A780CB92}" type="parTrans" cxnId="{CE84BCD3-071C-4D4C-8AD2-6754A460B899}">
      <dgm:prSet/>
      <dgm:spPr/>
      <dgm:t>
        <a:bodyPr/>
        <a:lstStyle/>
        <a:p>
          <a:endParaRPr lang="en-US"/>
        </a:p>
      </dgm:t>
    </dgm:pt>
    <dgm:pt modelId="{3E204AA3-EA8D-FF4C-8621-3B1942E06589}" type="sibTrans" cxnId="{CE84BCD3-071C-4D4C-8AD2-6754A460B899}">
      <dgm:prSet/>
      <dgm:spPr/>
      <dgm:t>
        <a:bodyPr/>
        <a:lstStyle/>
        <a:p>
          <a:endParaRPr lang="en-US"/>
        </a:p>
      </dgm:t>
    </dgm:pt>
    <dgm:pt modelId="{E7CBD99E-FEF2-4F45-B090-2F46E5434041}">
      <dgm:prSet phldrT="[Text]" custT="1"/>
      <dgm:spPr/>
      <dgm:t>
        <a:bodyPr/>
        <a:lstStyle/>
        <a:p>
          <a:r>
            <a:rPr lang="en-US" sz="2000" b="1" dirty="0"/>
            <a:t>Social Behavior</a:t>
          </a:r>
        </a:p>
      </dgm:t>
    </dgm:pt>
    <dgm:pt modelId="{B2859A4E-619B-A94C-855B-A3E28DB18957}" type="parTrans" cxnId="{8A99C940-5194-9D46-A745-C2BA719847FD}">
      <dgm:prSet/>
      <dgm:spPr/>
      <dgm:t>
        <a:bodyPr/>
        <a:lstStyle/>
        <a:p>
          <a:endParaRPr lang="en-US"/>
        </a:p>
      </dgm:t>
    </dgm:pt>
    <dgm:pt modelId="{85FA57AB-8EA8-C744-A1F1-67F419B9726A}" type="sibTrans" cxnId="{8A99C940-5194-9D46-A745-C2BA719847FD}">
      <dgm:prSet/>
      <dgm:spPr/>
      <dgm:t>
        <a:bodyPr/>
        <a:lstStyle/>
        <a:p>
          <a:endParaRPr lang="en-US"/>
        </a:p>
      </dgm:t>
    </dgm:pt>
    <dgm:pt modelId="{8056C88E-F097-DC4C-BC04-309EE0AFA89A}">
      <dgm:prSet phldrT="[Text]" custT="1"/>
      <dgm:spPr/>
      <dgm:t>
        <a:bodyPr/>
        <a:lstStyle/>
        <a:p>
          <a:pPr>
            <a:lnSpc>
              <a:spcPct val="100000"/>
            </a:lnSpc>
          </a:pPr>
          <a:r>
            <a:rPr lang="en-US" sz="1600" b="0" dirty="0">
              <a:solidFill>
                <a:schemeClr val="tx1"/>
              </a:solidFill>
            </a:rPr>
            <a:t>Reduction of implicit bias</a:t>
          </a:r>
          <a:r>
            <a:rPr lang="en-US" sz="1600" b="0" baseline="30000" dirty="0">
              <a:solidFill>
                <a:schemeClr val="tx1"/>
              </a:solidFill>
            </a:rPr>
            <a:t>14</a:t>
          </a:r>
        </a:p>
      </dgm:t>
    </dgm:pt>
    <dgm:pt modelId="{A54F5532-7136-194A-9C56-18E46C9A65AC}" type="parTrans" cxnId="{B57427D5-6DD0-5948-94FA-ECC7CE1AEAC2}">
      <dgm:prSet/>
      <dgm:spPr/>
      <dgm:t>
        <a:bodyPr/>
        <a:lstStyle/>
        <a:p>
          <a:endParaRPr lang="en-US"/>
        </a:p>
      </dgm:t>
    </dgm:pt>
    <dgm:pt modelId="{FD995060-4CE9-A84E-BFB8-042F5B81F290}" type="sibTrans" cxnId="{B57427D5-6DD0-5948-94FA-ECC7CE1AEAC2}">
      <dgm:prSet/>
      <dgm:spPr/>
      <dgm:t>
        <a:bodyPr/>
        <a:lstStyle/>
        <a:p>
          <a:endParaRPr lang="en-US"/>
        </a:p>
      </dgm:t>
    </dgm:pt>
    <dgm:pt modelId="{F22A159D-EB9F-E844-A1EB-CBA02561A540}">
      <dgm:prSet phldrT="[Text]" custT="1"/>
      <dgm:spPr/>
      <dgm:t>
        <a:bodyPr/>
        <a:lstStyle/>
        <a:p>
          <a:pPr>
            <a:lnSpc>
              <a:spcPct val="100000"/>
            </a:lnSpc>
            <a:spcBef>
              <a:spcPts val="1200"/>
            </a:spcBef>
          </a:pPr>
          <a:r>
            <a:rPr lang="en-US" sz="1600" b="0" dirty="0"/>
            <a:t>Improvements in cognitive performance, school self-concept, and engagement</a:t>
          </a:r>
          <a:r>
            <a:rPr lang="en-US" sz="1600" b="0" baseline="30000" dirty="0"/>
            <a:t>4</a:t>
          </a:r>
          <a:endParaRPr lang="en-US" sz="1600" b="0" dirty="0"/>
        </a:p>
      </dgm:t>
    </dgm:pt>
    <dgm:pt modelId="{AEB927AF-6EEC-F84A-9362-AEE06B72FB23}" type="parTrans" cxnId="{2FFA15D9-17EE-9748-8EC2-8E11DBDCD922}">
      <dgm:prSet/>
      <dgm:spPr/>
      <dgm:t>
        <a:bodyPr/>
        <a:lstStyle/>
        <a:p>
          <a:endParaRPr lang="en-US"/>
        </a:p>
      </dgm:t>
    </dgm:pt>
    <dgm:pt modelId="{C1D86C06-9251-514E-A3BF-AC44BAEA3627}" type="sibTrans" cxnId="{2FFA15D9-17EE-9748-8EC2-8E11DBDCD922}">
      <dgm:prSet/>
      <dgm:spPr/>
      <dgm:t>
        <a:bodyPr/>
        <a:lstStyle/>
        <a:p>
          <a:endParaRPr lang="en-US"/>
        </a:p>
      </dgm:t>
    </dgm:pt>
    <dgm:pt modelId="{6B1F8838-ABA4-E74D-B086-FA8A631D8C04}">
      <dgm:prSet phldrT="[Text]" custT="1"/>
      <dgm:spPr/>
      <dgm:t>
        <a:bodyPr/>
        <a:lstStyle/>
        <a:p>
          <a:pPr>
            <a:lnSpc>
              <a:spcPct val="150000"/>
            </a:lnSpc>
            <a:spcBef>
              <a:spcPct val="0"/>
            </a:spcBef>
          </a:pPr>
          <a:r>
            <a:rPr lang="en-US" sz="1600" b="0" dirty="0"/>
            <a:t>Greater attention</a:t>
          </a:r>
          <a:r>
            <a:rPr lang="en-US" sz="1600" b="0" baseline="30000" dirty="0"/>
            <a:t>8</a:t>
          </a:r>
          <a:endParaRPr lang="en-US" sz="1600" b="0" dirty="0"/>
        </a:p>
      </dgm:t>
    </dgm:pt>
    <dgm:pt modelId="{B5DB65F3-A09F-444C-8A5B-BBE81CD91673}" type="parTrans" cxnId="{810EB5F3-27F9-C048-98CD-8AC93499D30D}">
      <dgm:prSet/>
      <dgm:spPr/>
      <dgm:t>
        <a:bodyPr/>
        <a:lstStyle/>
        <a:p>
          <a:endParaRPr lang="en-US"/>
        </a:p>
      </dgm:t>
    </dgm:pt>
    <dgm:pt modelId="{556DB0DF-2FA1-724D-83A3-B6DB9CD01F4B}" type="sibTrans" cxnId="{810EB5F3-27F9-C048-98CD-8AC93499D30D}">
      <dgm:prSet/>
      <dgm:spPr/>
      <dgm:t>
        <a:bodyPr/>
        <a:lstStyle/>
        <a:p>
          <a:endParaRPr lang="en-US"/>
        </a:p>
      </dgm:t>
    </dgm:pt>
    <dgm:pt modelId="{F5D915F9-7D16-B142-B877-F975CBC630A3}">
      <dgm:prSet custT="1"/>
      <dgm:spPr/>
      <dgm:t>
        <a:bodyPr/>
        <a:lstStyle/>
        <a:p>
          <a:pPr>
            <a:lnSpc>
              <a:spcPct val="150000"/>
            </a:lnSpc>
          </a:pPr>
          <a:r>
            <a:rPr lang="en-US" sz="1600" b="0" dirty="0"/>
            <a:t>Lower self-harm</a:t>
          </a:r>
          <a:r>
            <a:rPr lang="en-US" sz="1600" b="0" baseline="30000" dirty="0"/>
            <a:t>12</a:t>
          </a:r>
          <a:r>
            <a:rPr lang="en-US" sz="1600" b="0" dirty="0"/>
            <a:t> </a:t>
          </a:r>
        </a:p>
      </dgm:t>
    </dgm:pt>
    <dgm:pt modelId="{6B6F33DF-6FF2-8047-B16C-CF2FC772F76F}" type="parTrans" cxnId="{9C007ED7-4609-C74C-84AE-9C87DDA21DA8}">
      <dgm:prSet/>
      <dgm:spPr/>
      <dgm:t>
        <a:bodyPr/>
        <a:lstStyle/>
        <a:p>
          <a:endParaRPr lang="en-US"/>
        </a:p>
      </dgm:t>
    </dgm:pt>
    <dgm:pt modelId="{28A0EBDB-C164-C343-B4D4-8F2FE3DB6D9D}" type="sibTrans" cxnId="{9C007ED7-4609-C74C-84AE-9C87DDA21DA8}">
      <dgm:prSet/>
      <dgm:spPr/>
      <dgm:t>
        <a:bodyPr/>
        <a:lstStyle/>
        <a:p>
          <a:endParaRPr lang="en-US"/>
        </a:p>
      </dgm:t>
    </dgm:pt>
    <dgm:pt modelId="{D1056AA5-6F27-BB40-AEC6-943F2D99C667}">
      <dgm:prSet phldrT="[Text]" custT="1"/>
      <dgm:spPr/>
      <dgm:t>
        <a:bodyPr/>
        <a:lstStyle/>
        <a:p>
          <a:pPr>
            <a:lnSpc>
              <a:spcPct val="100000"/>
            </a:lnSpc>
          </a:pPr>
          <a:r>
            <a:rPr lang="en-US" sz="1600" b="0" dirty="0"/>
            <a:t>Healthier responses to difficult social </a:t>
          </a:r>
          <a:r>
            <a:rPr lang="en-US" sz="1600" b="0" dirty="0">
              <a:solidFill>
                <a:schemeClr val="tx1"/>
              </a:solidFill>
            </a:rPr>
            <a:t>situations</a:t>
          </a:r>
          <a:r>
            <a:rPr lang="en-US" sz="1600" b="0" baseline="30000" dirty="0">
              <a:solidFill>
                <a:schemeClr val="tx1"/>
              </a:solidFill>
            </a:rPr>
            <a:t>13</a:t>
          </a:r>
        </a:p>
      </dgm:t>
    </dgm:pt>
    <dgm:pt modelId="{84F2594F-E056-5648-B664-E2ABC95DF84F}" type="parTrans" cxnId="{59CBADDC-D829-A04C-BD3B-B78D58726272}">
      <dgm:prSet/>
      <dgm:spPr/>
      <dgm:t>
        <a:bodyPr/>
        <a:lstStyle/>
        <a:p>
          <a:endParaRPr lang="en-US"/>
        </a:p>
      </dgm:t>
    </dgm:pt>
    <dgm:pt modelId="{D6FA737B-D3BA-DD46-B5A3-A69DC347DA40}" type="sibTrans" cxnId="{59CBADDC-D829-A04C-BD3B-B78D58726272}">
      <dgm:prSet/>
      <dgm:spPr/>
      <dgm:t>
        <a:bodyPr/>
        <a:lstStyle/>
        <a:p>
          <a:endParaRPr lang="en-US"/>
        </a:p>
      </dgm:t>
    </dgm:pt>
    <dgm:pt modelId="{DB28C9AE-C6C8-E044-A9A6-4C3FCFCBE7A2}">
      <dgm:prSet custT="1"/>
      <dgm:spPr/>
      <dgm:t>
        <a:bodyPr/>
        <a:lstStyle/>
        <a:p>
          <a:pPr>
            <a:lnSpc>
              <a:spcPct val="100000"/>
            </a:lnSpc>
          </a:pPr>
          <a:r>
            <a:rPr lang="en-US" sz="1600" b="0" dirty="0"/>
            <a:t>Increases in emotional well-being and self-compassion</a:t>
          </a:r>
          <a:r>
            <a:rPr lang="en-US" sz="1600" b="0" baseline="30000" dirty="0"/>
            <a:t>11</a:t>
          </a:r>
          <a:r>
            <a:rPr lang="en-US" sz="1600" b="0" dirty="0"/>
            <a:t> </a:t>
          </a:r>
        </a:p>
      </dgm:t>
    </dgm:pt>
    <dgm:pt modelId="{E8BEB9D7-1FC3-F341-9990-B2263A561F3A}" type="parTrans" cxnId="{8FED4D19-04A2-324C-9737-E1C9073E1E70}">
      <dgm:prSet/>
      <dgm:spPr/>
      <dgm:t>
        <a:bodyPr/>
        <a:lstStyle/>
        <a:p>
          <a:endParaRPr lang="en-US"/>
        </a:p>
      </dgm:t>
    </dgm:pt>
    <dgm:pt modelId="{9620676B-9E71-ED48-8189-F835CF95FA07}" type="sibTrans" cxnId="{8FED4D19-04A2-324C-9737-E1C9073E1E70}">
      <dgm:prSet/>
      <dgm:spPr/>
      <dgm:t>
        <a:bodyPr/>
        <a:lstStyle/>
        <a:p>
          <a:endParaRPr lang="en-US"/>
        </a:p>
      </dgm:t>
    </dgm:pt>
    <dgm:pt modelId="{E2DD7C20-2041-2F40-BB6D-C65199DA13F9}">
      <dgm:prSet phldrT="[Text]" custT="1"/>
      <dgm:spPr/>
      <dgm:t>
        <a:bodyPr/>
        <a:lstStyle/>
        <a:p>
          <a:pPr>
            <a:lnSpc>
              <a:spcPct val="100000"/>
            </a:lnSpc>
          </a:pPr>
          <a:r>
            <a:rPr lang="en-US" sz="1600" b="0" dirty="0">
              <a:solidFill>
                <a:schemeClr val="tx1"/>
              </a:solidFill>
            </a:rPr>
            <a:t>Increases in compassionate responses to others in need</a:t>
          </a:r>
          <a:r>
            <a:rPr lang="en-US" sz="1600" b="0" baseline="30000" dirty="0">
              <a:solidFill>
                <a:schemeClr val="tx1"/>
              </a:solidFill>
            </a:rPr>
            <a:t>11</a:t>
          </a:r>
        </a:p>
      </dgm:t>
    </dgm:pt>
    <dgm:pt modelId="{510FC219-E6AE-674E-A988-C7E7F931D34C}" type="sibTrans" cxnId="{28461F92-D31C-A94A-85AB-ADFAF3010362}">
      <dgm:prSet/>
      <dgm:spPr/>
      <dgm:t>
        <a:bodyPr/>
        <a:lstStyle/>
        <a:p>
          <a:endParaRPr lang="en-US"/>
        </a:p>
      </dgm:t>
    </dgm:pt>
    <dgm:pt modelId="{F4613224-0221-3A48-B457-B24B7976744E}" type="parTrans" cxnId="{28461F92-D31C-A94A-85AB-ADFAF3010362}">
      <dgm:prSet/>
      <dgm:spPr/>
      <dgm:t>
        <a:bodyPr/>
        <a:lstStyle/>
        <a:p>
          <a:endParaRPr lang="en-US"/>
        </a:p>
      </dgm:t>
    </dgm:pt>
    <dgm:pt modelId="{5AC60623-8886-894F-8DFC-751011BB668A}">
      <dgm:prSet phldrT="[Text]" custT="1"/>
      <dgm:spPr/>
      <dgm:t>
        <a:bodyPr/>
        <a:lstStyle/>
        <a:p>
          <a:pPr>
            <a:lnSpc>
              <a:spcPct val="100000"/>
            </a:lnSpc>
            <a:spcBef>
              <a:spcPct val="0"/>
            </a:spcBef>
          </a:pPr>
          <a:r>
            <a:rPr lang="en-US" sz="1600" b="0" dirty="0"/>
            <a:t>Reduction of anxiety in high-stakes testing</a:t>
          </a:r>
          <a:r>
            <a:rPr lang="en-US" sz="1600" b="0" baseline="30000" dirty="0"/>
            <a:t>9</a:t>
          </a:r>
        </a:p>
      </dgm:t>
    </dgm:pt>
    <dgm:pt modelId="{D4E8791D-FA04-4A4C-9CFC-3484FCECB696}" type="parTrans" cxnId="{3DBE8B44-6DD0-614A-9AF2-92366864F29B}">
      <dgm:prSet/>
      <dgm:spPr/>
      <dgm:t>
        <a:bodyPr/>
        <a:lstStyle/>
        <a:p>
          <a:endParaRPr lang="en-US"/>
        </a:p>
      </dgm:t>
    </dgm:pt>
    <dgm:pt modelId="{E961AC81-0448-F34A-A8AC-59F9720F4E9B}" type="sibTrans" cxnId="{3DBE8B44-6DD0-614A-9AF2-92366864F29B}">
      <dgm:prSet/>
      <dgm:spPr/>
      <dgm:t>
        <a:bodyPr/>
        <a:lstStyle/>
        <a:p>
          <a:endParaRPr lang="en-US"/>
        </a:p>
      </dgm:t>
    </dgm:pt>
    <dgm:pt modelId="{15B22DD8-DE1B-EE4F-A9BE-48824E9F4D6F}" type="pres">
      <dgm:prSet presAssocID="{D8142F6B-479D-0F49-A177-CF15F7C5F19C}" presName="Name0" presStyleCnt="0">
        <dgm:presLayoutVars>
          <dgm:dir/>
          <dgm:animLvl val="lvl"/>
          <dgm:resizeHandles val="exact"/>
        </dgm:presLayoutVars>
      </dgm:prSet>
      <dgm:spPr/>
    </dgm:pt>
    <dgm:pt modelId="{BED32273-C265-F840-9786-B5DE8EC5ABCC}" type="pres">
      <dgm:prSet presAssocID="{9A46AF0D-D101-6440-B9FE-19F809CAF4BA}" presName="composite" presStyleCnt="0"/>
      <dgm:spPr/>
    </dgm:pt>
    <dgm:pt modelId="{45676010-BC4C-EA4E-93AF-8623D1DCB186}" type="pres">
      <dgm:prSet presAssocID="{9A46AF0D-D101-6440-B9FE-19F809CAF4BA}" presName="parTx" presStyleLbl="alignNode1" presStyleIdx="0" presStyleCnt="3" custScaleX="151480" custScaleY="108209" custLinFactNeighborX="-3356" custLinFactNeighborY="5025">
        <dgm:presLayoutVars>
          <dgm:chMax val="0"/>
          <dgm:chPref val="0"/>
          <dgm:bulletEnabled val="1"/>
        </dgm:presLayoutVars>
      </dgm:prSet>
      <dgm:spPr/>
    </dgm:pt>
    <dgm:pt modelId="{D09CDDB4-B0D3-1C4A-8FB3-7B489759A7F2}" type="pres">
      <dgm:prSet presAssocID="{9A46AF0D-D101-6440-B9FE-19F809CAF4BA}" presName="desTx" presStyleLbl="alignAccFollowNode1" presStyleIdx="0" presStyleCnt="3" custScaleX="151480" custScaleY="98734">
        <dgm:presLayoutVars>
          <dgm:bulletEnabled val="1"/>
        </dgm:presLayoutVars>
      </dgm:prSet>
      <dgm:spPr/>
    </dgm:pt>
    <dgm:pt modelId="{632304B7-2613-C64A-839A-8A20A92BE881}" type="pres">
      <dgm:prSet presAssocID="{11EFA6D5-AAD2-F946-AEE8-E91216C1CFB5}" presName="space" presStyleCnt="0"/>
      <dgm:spPr/>
    </dgm:pt>
    <dgm:pt modelId="{C2E998D3-678D-1F47-AC40-5CD8E7289024}" type="pres">
      <dgm:prSet presAssocID="{BB0E9B6F-B80D-884A-A678-9739A8D22834}" presName="composite" presStyleCnt="0"/>
      <dgm:spPr/>
    </dgm:pt>
    <dgm:pt modelId="{235EE8F3-80A2-2041-9209-279B3ACF0D2C}" type="pres">
      <dgm:prSet presAssocID="{BB0E9B6F-B80D-884A-A678-9739A8D22834}" presName="parTx" presStyleLbl="alignNode1" presStyleIdx="1" presStyleCnt="3" custScaleX="151480" custScaleY="108209">
        <dgm:presLayoutVars>
          <dgm:chMax val="0"/>
          <dgm:chPref val="0"/>
          <dgm:bulletEnabled val="1"/>
        </dgm:presLayoutVars>
      </dgm:prSet>
      <dgm:spPr/>
    </dgm:pt>
    <dgm:pt modelId="{7E1F4313-067A-9F4B-B9D6-2BEA1E6A6987}" type="pres">
      <dgm:prSet presAssocID="{BB0E9B6F-B80D-884A-A678-9739A8D22834}" presName="desTx" presStyleLbl="alignAccFollowNode1" presStyleIdx="1" presStyleCnt="3" custScaleX="151480" custScaleY="98734">
        <dgm:presLayoutVars>
          <dgm:bulletEnabled val="1"/>
        </dgm:presLayoutVars>
      </dgm:prSet>
      <dgm:spPr/>
    </dgm:pt>
    <dgm:pt modelId="{CCA46568-CCDE-1248-BF70-8CDA9D2476C1}" type="pres">
      <dgm:prSet presAssocID="{590D1545-B462-C749-A501-37BEE1B240F9}" presName="space" presStyleCnt="0"/>
      <dgm:spPr/>
    </dgm:pt>
    <dgm:pt modelId="{26B85C0B-CE22-954F-BDB9-A51E75CF0C89}" type="pres">
      <dgm:prSet presAssocID="{E7CBD99E-FEF2-4F45-B090-2F46E5434041}" presName="composite" presStyleCnt="0"/>
      <dgm:spPr/>
    </dgm:pt>
    <dgm:pt modelId="{1637C125-2CA3-3242-A06C-889A9B236D2A}" type="pres">
      <dgm:prSet presAssocID="{E7CBD99E-FEF2-4F45-B090-2F46E5434041}" presName="parTx" presStyleLbl="alignNode1" presStyleIdx="2" presStyleCnt="3" custScaleX="151480" custScaleY="108209">
        <dgm:presLayoutVars>
          <dgm:chMax val="0"/>
          <dgm:chPref val="0"/>
          <dgm:bulletEnabled val="1"/>
        </dgm:presLayoutVars>
      </dgm:prSet>
      <dgm:spPr/>
    </dgm:pt>
    <dgm:pt modelId="{A782EFC8-B558-B944-AA05-1DB515CFE7D2}" type="pres">
      <dgm:prSet presAssocID="{E7CBD99E-FEF2-4F45-B090-2F46E5434041}" presName="desTx" presStyleLbl="alignAccFollowNode1" presStyleIdx="2" presStyleCnt="3" custScaleX="151480" custScaleY="98734">
        <dgm:presLayoutVars>
          <dgm:bulletEnabled val="1"/>
        </dgm:presLayoutVars>
      </dgm:prSet>
      <dgm:spPr/>
    </dgm:pt>
  </dgm:ptLst>
  <dgm:cxnLst>
    <dgm:cxn modelId="{EA5C9F17-60A4-6746-9159-7C1A314B415C}" type="presOf" srcId="{6B1F8838-ABA4-E74D-B086-FA8A631D8C04}" destId="{D09CDDB4-B0D3-1C4A-8FB3-7B489759A7F2}" srcOrd="0" destOrd="1" presId="urn:microsoft.com/office/officeart/2005/8/layout/hList1"/>
    <dgm:cxn modelId="{8FED4D19-04A2-324C-9737-E1C9073E1E70}" srcId="{BB0E9B6F-B80D-884A-A678-9739A8D22834}" destId="{DB28C9AE-C6C8-E044-A9A6-4C3FCFCBE7A2}" srcOrd="1" destOrd="0" parTransId="{E8BEB9D7-1FC3-F341-9990-B2263A561F3A}" sibTransId="{9620676B-9E71-ED48-8189-F835CF95FA07}"/>
    <dgm:cxn modelId="{8713321D-B152-0644-B1F2-711C1E520D1B}" srcId="{D8142F6B-479D-0F49-A177-CF15F7C5F19C}" destId="{BB0E9B6F-B80D-884A-A678-9739A8D22834}" srcOrd="1" destOrd="0" parTransId="{D4CDBA65-FB40-B24B-9872-11F4DE88ACC7}" sibTransId="{590D1545-B462-C749-A501-37BEE1B240F9}"/>
    <dgm:cxn modelId="{345F7731-0025-4C42-9004-AE190F59BEA3}" type="presOf" srcId="{8056C88E-F097-DC4C-BC04-309EE0AFA89A}" destId="{A782EFC8-B558-B944-AA05-1DB515CFE7D2}" srcOrd="0" destOrd="1" presId="urn:microsoft.com/office/officeart/2005/8/layout/hList1"/>
    <dgm:cxn modelId="{B0553532-F75A-0C49-84CF-45F3D4AB8C69}" type="presOf" srcId="{F5D915F9-7D16-B142-B877-F975CBC630A3}" destId="{7E1F4313-067A-9F4B-B9D6-2BEA1E6A6987}" srcOrd="0" destOrd="2" presId="urn:microsoft.com/office/officeart/2005/8/layout/hList1"/>
    <dgm:cxn modelId="{8A99C940-5194-9D46-A745-C2BA719847FD}" srcId="{D8142F6B-479D-0F49-A177-CF15F7C5F19C}" destId="{E7CBD99E-FEF2-4F45-B090-2F46E5434041}" srcOrd="2" destOrd="0" parTransId="{B2859A4E-619B-A94C-855B-A3E28DB18957}" sibTransId="{85FA57AB-8EA8-C744-A1F1-67F419B9726A}"/>
    <dgm:cxn modelId="{25818B64-3D9C-C74E-8799-2176E8189EBF}" type="presOf" srcId="{E2DD7C20-2041-2F40-BB6D-C65199DA13F9}" destId="{A782EFC8-B558-B944-AA05-1DB515CFE7D2}" srcOrd="0" destOrd="2" presId="urn:microsoft.com/office/officeart/2005/8/layout/hList1"/>
    <dgm:cxn modelId="{3DBE8B44-6DD0-614A-9AF2-92366864F29B}" srcId="{9A46AF0D-D101-6440-B9FE-19F809CAF4BA}" destId="{5AC60623-8886-894F-8DFC-751011BB668A}" srcOrd="2" destOrd="0" parTransId="{D4E8791D-FA04-4A4C-9CFC-3484FCECB696}" sibTransId="{E961AC81-0448-F34A-A8AC-59F9720F4E9B}"/>
    <dgm:cxn modelId="{968E4071-6AC8-0F40-A471-80995C1BAA6F}" type="presOf" srcId="{E7CBD99E-FEF2-4F45-B090-2F46E5434041}" destId="{1637C125-2CA3-3242-A06C-889A9B236D2A}" srcOrd="0" destOrd="0" presId="urn:microsoft.com/office/officeart/2005/8/layout/hList1"/>
    <dgm:cxn modelId="{86DCA38A-C132-9044-808A-130DD91338D7}" type="presOf" srcId="{BB0E9B6F-B80D-884A-A678-9739A8D22834}" destId="{235EE8F3-80A2-2041-9209-279B3ACF0D2C}" srcOrd="0" destOrd="0" presId="urn:microsoft.com/office/officeart/2005/8/layout/hList1"/>
    <dgm:cxn modelId="{28461F92-D31C-A94A-85AB-ADFAF3010362}" srcId="{E7CBD99E-FEF2-4F45-B090-2F46E5434041}" destId="{E2DD7C20-2041-2F40-BB6D-C65199DA13F9}" srcOrd="2" destOrd="0" parTransId="{F4613224-0221-3A48-B457-B24B7976744E}" sibTransId="{510FC219-E6AE-674E-A988-C7E7F931D34C}"/>
    <dgm:cxn modelId="{5E1A979E-C9A4-ED45-B606-40587528E4A4}" type="presOf" srcId="{D8142F6B-479D-0F49-A177-CF15F7C5F19C}" destId="{15B22DD8-DE1B-EE4F-A9BE-48824E9F4D6F}" srcOrd="0" destOrd="0" presId="urn:microsoft.com/office/officeart/2005/8/layout/hList1"/>
    <dgm:cxn modelId="{99213BAC-FBDF-BC47-B884-80E726898242}" type="presOf" srcId="{DB28C9AE-C6C8-E044-A9A6-4C3FCFCBE7A2}" destId="{7E1F4313-067A-9F4B-B9D6-2BEA1E6A6987}" srcOrd="0" destOrd="1" presId="urn:microsoft.com/office/officeart/2005/8/layout/hList1"/>
    <dgm:cxn modelId="{FF7906B6-E70D-6F45-ACDE-766162091975}" type="presOf" srcId="{F22A159D-EB9F-E844-A1EB-CBA02561A540}" destId="{D09CDDB4-B0D3-1C4A-8FB3-7B489759A7F2}" srcOrd="0" destOrd="0" presId="urn:microsoft.com/office/officeart/2005/8/layout/hList1"/>
    <dgm:cxn modelId="{5D1CBBBA-C55A-8D40-A67C-FDB298BEE35B}" type="presOf" srcId="{D1056AA5-6F27-BB40-AEC6-943F2D99C667}" destId="{A782EFC8-B558-B944-AA05-1DB515CFE7D2}" srcOrd="0" destOrd="0" presId="urn:microsoft.com/office/officeart/2005/8/layout/hList1"/>
    <dgm:cxn modelId="{0E1BFFC8-BFB1-BD47-B791-68A96CEC7C8E}" type="presOf" srcId="{858D1B59-C1E1-9E41-A8F5-607CCDE6E563}" destId="{7E1F4313-067A-9F4B-B9D6-2BEA1E6A6987}" srcOrd="0" destOrd="0" presId="urn:microsoft.com/office/officeart/2005/8/layout/hList1"/>
    <dgm:cxn modelId="{67F70BD2-428B-EA4A-9993-7E21BCF7E58B}" type="presOf" srcId="{9A46AF0D-D101-6440-B9FE-19F809CAF4BA}" destId="{45676010-BC4C-EA4E-93AF-8623D1DCB186}" srcOrd="0" destOrd="0" presId="urn:microsoft.com/office/officeart/2005/8/layout/hList1"/>
    <dgm:cxn modelId="{CE84BCD3-071C-4D4C-8AD2-6754A460B899}" srcId="{BB0E9B6F-B80D-884A-A678-9739A8D22834}" destId="{858D1B59-C1E1-9E41-A8F5-607CCDE6E563}" srcOrd="0" destOrd="0" parTransId="{79C34C71-DF0C-1241-9375-0347A780CB92}" sibTransId="{3E204AA3-EA8D-FF4C-8621-3B1942E06589}"/>
    <dgm:cxn modelId="{B57427D5-6DD0-5948-94FA-ECC7CE1AEAC2}" srcId="{E7CBD99E-FEF2-4F45-B090-2F46E5434041}" destId="{8056C88E-F097-DC4C-BC04-309EE0AFA89A}" srcOrd="1" destOrd="0" parTransId="{A54F5532-7136-194A-9C56-18E46C9A65AC}" sibTransId="{FD995060-4CE9-A84E-BFB8-042F5B81F290}"/>
    <dgm:cxn modelId="{9C007ED7-4609-C74C-84AE-9C87DDA21DA8}" srcId="{BB0E9B6F-B80D-884A-A678-9739A8D22834}" destId="{F5D915F9-7D16-B142-B877-F975CBC630A3}" srcOrd="2" destOrd="0" parTransId="{6B6F33DF-6FF2-8047-B16C-CF2FC772F76F}" sibTransId="{28A0EBDB-C164-C343-B4D4-8F2FE3DB6D9D}"/>
    <dgm:cxn modelId="{2FFA15D9-17EE-9748-8EC2-8E11DBDCD922}" srcId="{9A46AF0D-D101-6440-B9FE-19F809CAF4BA}" destId="{F22A159D-EB9F-E844-A1EB-CBA02561A540}" srcOrd="0" destOrd="0" parTransId="{AEB927AF-6EEC-F84A-9362-AEE06B72FB23}" sibTransId="{C1D86C06-9251-514E-A3BF-AC44BAEA3627}"/>
    <dgm:cxn modelId="{59CBADDC-D829-A04C-BD3B-B78D58726272}" srcId="{E7CBD99E-FEF2-4F45-B090-2F46E5434041}" destId="{D1056AA5-6F27-BB40-AEC6-943F2D99C667}" srcOrd="0" destOrd="0" parTransId="{84F2594F-E056-5648-B664-E2ABC95DF84F}" sibTransId="{D6FA737B-D3BA-DD46-B5A3-A69DC347DA40}"/>
    <dgm:cxn modelId="{7B3957E1-6105-0C42-AAE9-9E748F8B94B7}" srcId="{D8142F6B-479D-0F49-A177-CF15F7C5F19C}" destId="{9A46AF0D-D101-6440-B9FE-19F809CAF4BA}" srcOrd="0" destOrd="0" parTransId="{EF60829E-C946-6C49-A59C-A158250E1631}" sibTransId="{11EFA6D5-AAD2-F946-AEE8-E91216C1CFB5}"/>
    <dgm:cxn modelId="{295AEEE4-FB09-2C40-A4AB-9A05FFE37EF3}" type="presOf" srcId="{5AC60623-8886-894F-8DFC-751011BB668A}" destId="{D09CDDB4-B0D3-1C4A-8FB3-7B489759A7F2}" srcOrd="0" destOrd="2" presId="urn:microsoft.com/office/officeart/2005/8/layout/hList1"/>
    <dgm:cxn modelId="{810EB5F3-27F9-C048-98CD-8AC93499D30D}" srcId="{9A46AF0D-D101-6440-B9FE-19F809CAF4BA}" destId="{6B1F8838-ABA4-E74D-B086-FA8A631D8C04}" srcOrd="1" destOrd="0" parTransId="{B5DB65F3-A09F-444C-8A5B-BBE81CD91673}" sibTransId="{556DB0DF-2FA1-724D-83A3-B6DB9CD01F4B}"/>
    <dgm:cxn modelId="{D58C15DF-2733-A846-B739-03094D39F171}" type="presParOf" srcId="{15B22DD8-DE1B-EE4F-A9BE-48824E9F4D6F}" destId="{BED32273-C265-F840-9786-B5DE8EC5ABCC}" srcOrd="0" destOrd="0" presId="urn:microsoft.com/office/officeart/2005/8/layout/hList1"/>
    <dgm:cxn modelId="{27130162-D8AD-CC44-9400-237951629474}" type="presParOf" srcId="{BED32273-C265-F840-9786-B5DE8EC5ABCC}" destId="{45676010-BC4C-EA4E-93AF-8623D1DCB186}" srcOrd="0" destOrd="0" presId="urn:microsoft.com/office/officeart/2005/8/layout/hList1"/>
    <dgm:cxn modelId="{A98DCEB2-93DA-7049-A384-848CD6162CF6}" type="presParOf" srcId="{BED32273-C265-F840-9786-B5DE8EC5ABCC}" destId="{D09CDDB4-B0D3-1C4A-8FB3-7B489759A7F2}" srcOrd="1" destOrd="0" presId="urn:microsoft.com/office/officeart/2005/8/layout/hList1"/>
    <dgm:cxn modelId="{9781B30D-3921-504B-A96C-7158C5E04F64}" type="presParOf" srcId="{15B22DD8-DE1B-EE4F-A9BE-48824E9F4D6F}" destId="{632304B7-2613-C64A-839A-8A20A92BE881}" srcOrd="1" destOrd="0" presId="urn:microsoft.com/office/officeart/2005/8/layout/hList1"/>
    <dgm:cxn modelId="{8E8460A5-868C-604B-AD50-416CBA9C4D92}" type="presParOf" srcId="{15B22DD8-DE1B-EE4F-A9BE-48824E9F4D6F}" destId="{C2E998D3-678D-1F47-AC40-5CD8E7289024}" srcOrd="2" destOrd="0" presId="urn:microsoft.com/office/officeart/2005/8/layout/hList1"/>
    <dgm:cxn modelId="{C05FA120-F143-4143-A69D-D4F08DBFC672}" type="presParOf" srcId="{C2E998D3-678D-1F47-AC40-5CD8E7289024}" destId="{235EE8F3-80A2-2041-9209-279B3ACF0D2C}" srcOrd="0" destOrd="0" presId="urn:microsoft.com/office/officeart/2005/8/layout/hList1"/>
    <dgm:cxn modelId="{DEE9559B-56D6-E345-8339-DE94763C8744}" type="presParOf" srcId="{C2E998D3-678D-1F47-AC40-5CD8E7289024}" destId="{7E1F4313-067A-9F4B-B9D6-2BEA1E6A6987}" srcOrd="1" destOrd="0" presId="urn:microsoft.com/office/officeart/2005/8/layout/hList1"/>
    <dgm:cxn modelId="{3F73FF71-29BC-AF43-B99A-23B89A678AC6}" type="presParOf" srcId="{15B22DD8-DE1B-EE4F-A9BE-48824E9F4D6F}" destId="{CCA46568-CCDE-1248-BF70-8CDA9D2476C1}" srcOrd="3" destOrd="0" presId="urn:microsoft.com/office/officeart/2005/8/layout/hList1"/>
    <dgm:cxn modelId="{DF35C4A9-AB5B-A543-9370-FF8D8C20B99F}" type="presParOf" srcId="{15B22DD8-DE1B-EE4F-A9BE-48824E9F4D6F}" destId="{26B85C0B-CE22-954F-BDB9-A51E75CF0C89}" srcOrd="4" destOrd="0" presId="urn:microsoft.com/office/officeart/2005/8/layout/hList1"/>
    <dgm:cxn modelId="{9F00C8DD-4362-A741-A9F6-A62C98088980}" type="presParOf" srcId="{26B85C0B-CE22-954F-BDB9-A51E75CF0C89}" destId="{1637C125-2CA3-3242-A06C-889A9B236D2A}" srcOrd="0" destOrd="0" presId="urn:microsoft.com/office/officeart/2005/8/layout/hList1"/>
    <dgm:cxn modelId="{3A4A8766-482E-A540-A83E-3C9B9C1D233B}" type="presParOf" srcId="{26B85C0B-CE22-954F-BDB9-A51E75CF0C89}" destId="{A782EFC8-B558-B944-AA05-1DB515CFE7D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35C30-B82A-464A-84C6-52148D20493C}">
      <dsp:nvSpPr>
        <dsp:cNvPr id="0" name=""/>
        <dsp:cNvSpPr/>
      </dsp:nvSpPr>
      <dsp:spPr>
        <a:xfrm>
          <a:off x="0" y="0"/>
          <a:ext cx="1388192" cy="138819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6291" r="18715" b="7"/>
          <a:stretch/>
        </a:blipFill>
        <a:ln>
          <a:noFill/>
        </a:ln>
        <a:effectLst/>
      </dsp:spPr>
      <dsp:style>
        <a:lnRef idx="0">
          <a:scrgbClr r="0" g="0" b="0"/>
        </a:lnRef>
        <a:fillRef idx="3">
          <a:scrgbClr r="0" g="0" b="0"/>
        </a:fillRef>
        <a:effectRef idx="2">
          <a:scrgbClr r="0" g="0" b="0"/>
        </a:effectRef>
        <a:fontRef idx="minor">
          <a:schemeClr val="lt1"/>
        </a:fontRef>
      </dsp:style>
    </dsp:sp>
    <dsp:sp modelId="{7DC11EAB-A13E-4A4E-A976-7E85C5812270}">
      <dsp:nvSpPr>
        <dsp:cNvPr id="0" name=""/>
        <dsp:cNvSpPr/>
      </dsp:nvSpPr>
      <dsp:spPr>
        <a:xfrm>
          <a:off x="1568192" y="0"/>
          <a:ext cx="8009830" cy="330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Immediate Housing Support</a:t>
          </a:r>
        </a:p>
      </dsp:txBody>
      <dsp:txXfrm>
        <a:off x="1568192" y="0"/>
        <a:ext cx="8009830" cy="330388"/>
      </dsp:txXfrm>
    </dsp:sp>
    <dsp:sp modelId="{38D20CE4-A70E-4371-B339-B663BDD28A59}">
      <dsp:nvSpPr>
        <dsp:cNvPr id="0" name=""/>
        <dsp:cNvSpPr/>
      </dsp:nvSpPr>
      <dsp:spPr>
        <a:xfrm>
          <a:off x="1568192" y="330388"/>
          <a:ext cx="8009830" cy="1057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dirty="0"/>
            <a:t>Temporary housing options like shelters offer immediate assistance for those lacking stable housing, particularly former inmates.</a:t>
          </a:r>
        </a:p>
      </dsp:txBody>
      <dsp:txXfrm>
        <a:off x="1568192" y="330388"/>
        <a:ext cx="8009830" cy="1057804"/>
      </dsp:txXfrm>
    </dsp:sp>
    <dsp:sp modelId="{B948EDEF-2A9E-4000-95C9-556944DBD229}">
      <dsp:nvSpPr>
        <dsp:cNvPr id="0" name=""/>
        <dsp:cNvSpPr/>
      </dsp:nvSpPr>
      <dsp:spPr>
        <a:xfrm>
          <a:off x="0" y="1499248"/>
          <a:ext cx="1388192" cy="138819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3931" r="19313" b="-9"/>
          <a:stretch/>
        </a:blipFill>
        <a:ln>
          <a:noFill/>
        </a:ln>
        <a:effectLst/>
      </dsp:spPr>
      <dsp:style>
        <a:lnRef idx="0">
          <a:scrgbClr r="0" g="0" b="0"/>
        </a:lnRef>
        <a:fillRef idx="3">
          <a:scrgbClr r="0" g="0" b="0"/>
        </a:fillRef>
        <a:effectRef idx="2">
          <a:scrgbClr r="0" g="0" b="0"/>
        </a:effectRef>
        <a:fontRef idx="minor">
          <a:schemeClr val="lt1"/>
        </a:fontRef>
      </dsp:style>
    </dsp:sp>
    <dsp:sp modelId="{CFF6F4AE-2B8C-4851-BDFD-21ADB2812022}">
      <dsp:nvSpPr>
        <dsp:cNvPr id="0" name=""/>
        <dsp:cNvSpPr/>
      </dsp:nvSpPr>
      <dsp:spPr>
        <a:xfrm>
          <a:off x="1568192" y="1499248"/>
          <a:ext cx="8009830" cy="330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Safe Environment</a:t>
          </a:r>
        </a:p>
      </dsp:txBody>
      <dsp:txXfrm>
        <a:off x="1568192" y="1499248"/>
        <a:ext cx="8009830" cy="330388"/>
      </dsp:txXfrm>
    </dsp:sp>
    <dsp:sp modelId="{0D04A9C6-CA77-4DE2-8957-4781AE97E22C}">
      <dsp:nvSpPr>
        <dsp:cNvPr id="0" name=""/>
        <dsp:cNvSpPr/>
      </dsp:nvSpPr>
      <dsp:spPr>
        <a:xfrm>
          <a:off x="1568192" y="1829637"/>
          <a:ext cx="8009830" cy="1057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Shelters provide a safe and secure environment for individuals while they transition to more permanent housing solutions.</a:t>
          </a:r>
        </a:p>
      </dsp:txBody>
      <dsp:txXfrm>
        <a:off x="1568192" y="1829637"/>
        <a:ext cx="8009830" cy="1057804"/>
      </dsp:txXfrm>
    </dsp:sp>
    <dsp:sp modelId="{9B7A12CB-4A16-4E8E-B558-0B30D5CD68E1}">
      <dsp:nvSpPr>
        <dsp:cNvPr id="0" name=""/>
        <dsp:cNvSpPr/>
      </dsp:nvSpPr>
      <dsp:spPr>
        <a:xfrm>
          <a:off x="0" y="2998496"/>
          <a:ext cx="1388192" cy="138819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33254" r="-10" b="-9"/>
          <a:stretch/>
        </a:blipFill>
        <a:ln>
          <a:noFill/>
        </a:ln>
        <a:effectLst/>
      </dsp:spPr>
      <dsp:style>
        <a:lnRef idx="0">
          <a:scrgbClr r="0" g="0" b="0"/>
        </a:lnRef>
        <a:fillRef idx="3">
          <a:scrgbClr r="0" g="0" b="0"/>
        </a:fillRef>
        <a:effectRef idx="2">
          <a:scrgbClr r="0" g="0" b="0"/>
        </a:effectRef>
        <a:fontRef idx="minor">
          <a:schemeClr val="lt1"/>
        </a:fontRef>
      </dsp:style>
    </dsp:sp>
    <dsp:sp modelId="{672DFC63-1ABC-49B8-AE29-434A886A39D9}">
      <dsp:nvSpPr>
        <dsp:cNvPr id="0" name=""/>
        <dsp:cNvSpPr/>
      </dsp:nvSpPr>
      <dsp:spPr>
        <a:xfrm>
          <a:off x="1568192" y="2998496"/>
          <a:ext cx="8009830" cy="330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Path to Stability</a:t>
          </a:r>
        </a:p>
      </dsp:txBody>
      <dsp:txXfrm>
        <a:off x="1568192" y="2998496"/>
        <a:ext cx="8009830" cy="330388"/>
      </dsp:txXfrm>
    </dsp:sp>
    <dsp:sp modelId="{B9A14D05-19F4-459E-9E04-A56963878337}">
      <dsp:nvSpPr>
        <dsp:cNvPr id="0" name=""/>
        <dsp:cNvSpPr/>
      </dsp:nvSpPr>
      <dsp:spPr>
        <a:xfrm>
          <a:off x="1568192" y="3328885"/>
          <a:ext cx="8009830" cy="1057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These services help individuals seek long-term housing solutions, promoting stability in their lives after incarceration.</a:t>
          </a:r>
        </a:p>
      </dsp:txBody>
      <dsp:txXfrm>
        <a:off x="1568192" y="3328885"/>
        <a:ext cx="8009830" cy="1057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43022-8344-4BEC-BEF9-58B103F7F6FB}">
      <dsp:nvSpPr>
        <dsp:cNvPr id="0" name=""/>
        <dsp:cNvSpPr/>
      </dsp:nvSpPr>
      <dsp:spPr>
        <a:xfrm>
          <a:off x="0" y="0"/>
          <a:ext cx="1450273" cy="145027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9437" r="23807" b="-9"/>
          <a:stretch/>
        </a:blipFill>
        <a:ln>
          <a:noFill/>
        </a:ln>
        <a:effectLst/>
      </dsp:spPr>
      <dsp:style>
        <a:lnRef idx="0">
          <a:scrgbClr r="0" g="0" b="0"/>
        </a:lnRef>
        <a:fillRef idx="3">
          <a:scrgbClr r="0" g="0" b="0"/>
        </a:fillRef>
        <a:effectRef idx="2">
          <a:scrgbClr r="0" g="0" b="0"/>
        </a:effectRef>
        <a:fontRef idx="minor">
          <a:schemeClr val="lt1"/>
        </a:fontRef>
      </dsp:style>
    </dsp:sp>
    <dsp:sp modelId="{63A7AC6F-C257-4458-8352-6A73B2A62AE1}">
      <dsp:nvSpPr>
        <dsp:cNvPr id="0" name=""/>
        <dsp:cNvSpPr/>
      </dsp:nvSpPr>
      <dsp:spPr>
        <a:xfrm>
          <a:off x="1630273" y="0"/>
          <a:ext cx="8198760" cy="438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Housing Assistance Programs</a:t>
          </a:r>
        </a:p>
      </dsp:txBody>
      <dsp:txXfrm>
        <a:off x="1630273" y="0"/>
        <a:ext cx="8198760" cy="438884"/>
      </dsp:txXfrm>
    </dsp:sp>
    <dsp:sp modelId="{429AF2DE-74E3-4832-B2A7-89E76C3C4EFC}">
      <dsp:nvSpPr>
        <dsp:cNvPr id="0" name=""/>
        <dsp:cNvSpPr/>
      </dsp:nvSpPr>
      <dsp:spPr>
        <a:xfrm>
          <a:off x="1630273" y="438884"/>
          <a:ext cx="8198760" cy="1011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Long-term housing assistance programs provide crucial support in securing permanent residences for former inmates.</a:t>
          </a:r>
        </a:p>
      </dsp:txBody>
      <dsp:txXfrm>
        <a:off x="1630273" y="438884"/>
        <a:ext cx="8198760" cy="1011388"/>
      </dsp:txXfrm>
    </dsp:sp>
    <dsp:sp modelId="{E691DAF7-6DA6-4DD5-8C7C-8FCAD925407D}">
      <dsp:nvSpPr>
        <dsp:cNvPr id="0" name=""/>
        <dsp:cNvSpPr/>
      </dsp:nvSpPr>
      <dsp:spPr>
        <a:xfrm>
          <a:off x="0" y="1566295"/>
          <a:ext cx="1450273" cy="145027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4786" r="28458" b="-9"/>
          <a:stretch/>
        </a:blipFill>
        <a:ln>
          <a:noFill/>
        </a:ln>
        <a:effectLst/>
      </dsp:spPr>
      <dsp:style>
        <a:lnRef idx="0">
          <a:scrgbClr r="0" g="0" b="0"/>
        </a:lnRef>
        <a:fillRef idx="3">
          <a:scrgbClr r="0" g="0" b="0"/>
        </a:fillRef>
        <a:effectRef idx="2">
          <a:scrgbClr r="0" g="0" b="0"/>
        </a:effectRef>
        <a:fontRef idx="minor">
          <a:schemeClr val="lt1"/>
        </a:fontRef>
      </dsp:style>
    </dsp:sp>
    <dsp:sp modelId="{BAAF7340-3745-41C7-9A2D-60676D8A158F}">
      <dsp:nvSpPr>
        <dsp:cNvPr id="0" name=""/>
        <dsp:cNvSpPr/>
      </dsp:nvSpPr>
      <dsp:spPr>
        <a:xfrm>
          <a:off x="1630273" y="1566295"/>
          <a:ext cx="8198760" cy="438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Subsidies for Stability</a:t>
          </a:r>
        </a:p>
      </dsp:txBody>
      <dsp:txXfrm>
        <a:off x="1630273" y="1566295"/>
        <a:ext cx="8198760" cy="438884"/>
      </dsp:txXfrm>
    </dsp:sp>
    <dsp:sp modelId="{6759FFB0-2D60-4DFA-ADF3-C4838C5DC3E7}">
      <dsp:nvSpPr>
        <dsp:cNvPr id="0" name=""/>
        <dsp:cNvSpPr/>
      </dsp:nvSpPr>
      <dsp:spPr>
        <a:xfrm>
          <a:off x="1630273" y="2005179"/>
          <a:ext cx="8198760" cy="1011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Subsidies are provided to help former inmates afford housing, ensuring they have a stable living environment</a:t>
          </a:r>
          <a:r>
            <a:rPr lang="en-US" sz="1400" kern="1200" dirty="0"/>
            <a:t>.</a:t>
          </a:r>
        </a:p>
      </dsp:txBody>
      <dsp:txXfrm>
        <a:off x="1630273" y="2005179"/>
        <a:ext cx="8198760" cy="1011388"/>
      </dsp:txXfrm>
    </dsp:sp>
    <dsp:sp modelId="{544EF535-0997-4AD9-B98A-1E77248CC905}">
      <dsp:nvSpPr>
        <dsp:cNvPr id="0" name=""/>
        <dsp:cNvSpPr/>
      </dsp:nvSpPr>
      <dsp:spPr>
        <a:xfrm>
          <a:off x="0" y="3132590"/>
          <a:ext cx="1450273" cy="145027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t="20119" r="-9" b="13125"/>
          <a:stretch/>
        </a:blipFill>
        <a:ln>
          <a:noFill/>
        </a:ln>
        <a:effectLst/>
      </dsp:spPr>
      <dsp:style>
        <a:lnRef idx="0">
          <a:scrgbClr r="0" g="0" b="0"/>
        </a:lnRef>
        <a:fillRef idx="3">
          <a:scrgbClr r="0" g="0" b="0"/>
        </a:fillRef>
        <a:effectRef idx="2">
          <a:scrgbClr r="0" g="0" b="0"/>
        </a:effectRef>
        <a:fontRef idx="minor">
          <a:schemeClr val="lt1"/>
        </a:fontRef>
      </dsp:style>
    </dsp:sp>
    <dsp:sp modelId="{A6CBD9DF-0E0C-4FBA-9D52-0AA237418C27}">
      <dsp:nvSpPr>
        <dsp:cNvPr id="0" name=""/>
        <dsp:cNvSpPr/>
      </dsp:nvSpPr>
      <dsp:spPr>
        <a:xfrm>
          <a:off x="1630273" y="3132590"/>
          <a:ext cx="8198760" cy="438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30480" bIns="30480" numCol="1" spcCol="1270" anchor="t" anchorCtr="0">
          <a:noAutofit/>
        </a:bodyPr>
        <a:lstStyle/>
        <a:p>
          <a:pPr marL="0" lvl="0" indent="0" algn="l" defTabSz="1066800">
            <a:lnSpc>
              <a:spcPct val="100000"/>
            </a:lnSpc>
            <a:spcBef>
              <a:spcPct val="0"/>
            </a:spcBef>
            <a:spcAft>
              <a:spcPct val="35000"/>
            </a:spcAft>
            <a:buNone/>
            <a:defRPr b="1"/>
          </a:pPr>
          <a:r>
            <a:rPr lang="en-US" sz="2400" kern="1200" dirty="0"/>
            <a:t>Support Services</a:t>
          </a:r>
        </a:p>
      </dsp:txBody>
      <dsp:txXfrm>
        <a:off x="1630273" y="3132590"/>
        <a:ext cx="8198760" cy="438884"/>
      </dsp:txXfrm>
    </dsp:sp>
    <dsp:sp modelId="{37BDF5B6-8640-4BE2-B59D-AFFA5DBC4154}">
      <dsp:nvSpPr>
        <dsp:cNvPr id="0" name=""/>
        <dsp:cNvSpPr/>
      </dsp:nvSpPr>
      <dsp:spPr>
        <a:xfrm>
          <a:off x="1630273" y="3571475"/>
          <a:ext cx="8198760" cy="1011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25400" bIns="25400" numCol="1" spcCol="1270" anchor="t" anchorCtr="0">
          <a:noAutofit/>
        </a:bodyPr>
        <a:lstStyle/>
        <a:p>
          <a:pPr marL="0" lvl="0" indent="0" algn="l" defTabSz="889000">
            <a:lnSpc>
              <a:spcPct val="100000"/>
            </a:lnSpc>
            <a:spcBef>
              <a:spcPct val="0"/>
            </a:spcBef>
            <a:spcAft>
              <a:spcPct val="35000"/>
            </a:spcAft>
            <a:buNone/>
          </a:pPr>
          <a:r>
            <a:rPr lang="en-US" sz="2000" kern="1200" dirty="0"/>
            <a:t>Support services are essential for encouraging stability, providing resources like job training and counseling.</a:t>
          </a:r>
        </a:p>
      </dsp:txBody>
      <dsp:txXfrm>
        <a:off x="1630273" y="3571475"/>
        <a:ext cx="8198760" cy="1011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76010-BC4C-EA4E-93AF-8623D1DCB186}">
      <dsp:nvSpPr>
        <dsp:cNvPr id="0" name=""/>
        <dsp:cNvSpPr/>
      </dsp:nvSpPr>
      <dsp:spPr>
        <a:xfrm>
          <a:off x="0" y="70605"/>
          <a:ext cx="2302703" cy="65797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Academic</a:t>
          </a:r>
        </a:p>
      </dsp:txBody>
      <dsp:txXfrm>
        <a:off x="0" y="70605"/>
        <a:ext cx="2302703" cy="657970"/>
      </dsp:txXfrm>
    </dsp:sp>
    <dsp:sp modelId="{D09CDDB4-B0D3-1C4A-8FB3-7B489759A7F2}">
      <dsp:nvSpPr>
        <dsp:cNvPr id="0" name=""/>
        <dsp:cNvSpPr/>
      </dsp:nvSpPr>
      <dsp:spPr>
        <a:xfrm>
          <a:off x="3660" y="646436"/>
          <a:ext cx="2302703" cy="304183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ts val="1200"/>
            </a:spcBef>
            <a:spcAft>
              <a:spcPct val="15000"/>
            </a:spcAft>
            <a:buChar char="•"/>
          </a:pPr>
          <a:r>
            <a:rPr lang="en-US" sz="1600" b="0" kern="1200" dirty="0"/>
            <a:t>Improvements in cognitive performance, school self-concept, and engagement</a:t>
          </a:r>
          <a:r>
            <a:rPr lang="en-US" sz="1600" b="0" kern="1200" baseline="30000" dirty="0"/>
            <a:t>4</a:t>
          </a:r>
          <a:endParaRPr lang="en-US" sz="1600" b="0" kern="1200" dirty="0"/>
        </a:p>
        <a:p>
          <a:pPr marL="171450" lvl="1" indent="-171450" algn="l" defTabSz="711200">
            <a:lnSpc>
              <a:spcPct val="150000"/>
            </a:lnSpc>
            <a:spcBef>
              <a:spcPct val="0"/>
            </a:spcBef>
            <a:spcAft>
              <a:spcPct val="15000"/>
            </a:spcAft>
            <a:buChar char="•"/>
          </a:pPr>
          <a:r>
            <a:rPr lang="en-US" sz="1600" b="0" kern="1200" dirty="0"/>
            <a:t>Greater attention</a:t>
          </a:r>
          <a:r>
            <a:rPr lang="en-US" sz="1600" b="0" kern="1200" baseline="30000" dirty="0"/>
            <a:t>8</a:t>
          </a:r>
          <a:endParaRPr lang="en-US" sz="1600" b="0" kern="1200" dirty="0"/>
        </a:p>
        <a:p>
          <a:pPr marL="171450" lvl="1" indent="-171450" algn="l" defTabSz="711200">
            <a:lnSpc>
              <a:spcPct val="100000"/>
            </a:lnSpc>
            <a:spcBef>
              <a:spcPct val="0"/>
            </a:spcBef>
            <a:spcAft>
              <a:spcPct val="15000"/>
            </a:spcAft>
            <a:buChar char="•"/>
          </a:pPr>
          <a:r>
            <a:rPr lang="en-US" sz="1600" b="0" kern="1200" dirty="0"/>
            <a:t>Reduction of anxiety in high-stakes testing</a:t>
          </a:r>
          <a:r>
            <a:rPr lang="en-US" sz="1600" b="0" kern="1200" baseline="30000" dirty="0"/>
            <a:t>9</a:t>
          </a:r>
        </a:p>
      </dsp:txBody>
      <dsp:txXfrm>
        <a:off x="3660" y="646436"/>
        <a:ext cx="2302703" cy="3041837"/>
      </dsp:txXfrm>
    </dsp:sp>
    <dsp:sp modelId="{235EE8F3-80A2-2041-9209-279B3ACF0D2C}">
      <dsp:nvSpPr>
        <dsp:cNvPr id="0" name=""/>
        <dsp:cNvSpPr/>
      </dsp:nvSpPr>
      <dsp:spPr>
        <a:xfrm>
          <a:off x="2519182" y="40050"/>
          <a:ext cx="2302703" cy="657970"/>
        </a:xfrm>
        <a:prstGeom prst="rect">
          <a:avLst/>
        </a:prstGeom>
        <a:solidFill>
          <a:schemeClr val="accent5">
            <a:hueOff val="-2851932"/>
            <a:satOff val="-5861"/>
            <a:lumOff val="3138"/>
            <a:alphaOff val="0"/>
          </a:schemeClr>
        </a:solidFill>
        <a:ln w="12700" cap="flat" cmpd="sng" algn="ctr">
          <a:solidFill>
            <a:schemeClr val="accent5">
              <a:hueOff val="-2851932"/>
              <a:satOff val="-5861"/>
              <a:lumOff val="31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Mental &amp; Behavioral Health </a:t>
          </a:r>
        </a:p>
      </dsp:txBody>
      <dsp:txXfrm>
        <a:off x="2519182" y="40050"/>
        <a:ext cx="2302703" cy="657970"/>
      </dsp:txXfrm>
    </dsp:sp>
    <dsp:sp modelId="{7E1F4313-067A-9F4B-B9D6-2BEA1E6A6987}">
      <dsp:nvSpPr>
        <dsp:cNvPr id="0" name=""/>
        <dsp:cNvSpPr/>
      </dsp:nvSpPr>
      <dsp:spPr>
        <a:xfrm>
          <a:off x="2519182" y="646436"/>
          <a:ext cx="2302703" cy="3041837"/>
        </a:xfrm>
        <a:prstGeom prst="rect">
          <a:avLst/>
        </a:prstGeom>
        <a:solidFill>
          <a:schemeClr val="accent5">
            <a:tint val="40000"/>
            <a:alpha val="90000"/>
            <a:hueOff val="-2614621"/>
            <a:satOff val="1692"/>
            <a:lumOff val="418"/>
            <a:alphaOff val="0"/>
          </a:schemeClr>
        </a:solidFill>
        <a:ln w="12700" cap="flat" cmpd="sng" algn="ctr">
          <a:solidFill>
            <a:schemeClr val="accent5">
              <a:tint val="40000"/>
              <a:alpha val="90000"/>
              <a:hueOff val="-2614621"/>
              <a:satOff val="1692"/>
              <a:lumOff val="41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ct val="15000"/>
            </a:spcAft>
            <a:buChar char="•"/>
          </a:pPr>
          <a:r>
            <a:rPr lang="en-US" sz="1600" b="0" kern="1200" dirty="0"/>
            <a:t>Decreases in stress levels</a:t>
          </a:r>
          <a:r>
            <a:rPr lang="en-US" sz="1600" b="0" kern="1200" baseline="30000" dirty="0"/>
            <a:t>8</a:t>
          </a:r>
          <a:r>
            <a:rPr lang="en-US" sz="1600" b="0" kern="1200" dirty="0"/>
            <a:t>, emotional over-excitement and depression symptoms</a:t>
          </a:r>
          <a:r>
            <a:rPr lang="en-US" sz="1600" b="0" kern="1200" baseline="30000" dirty="0"/>
            <a:t>10</a:t>
          </a:r>
        </a:p>
        <a:p>
          <a:pPr marL="171450" lvl="1" indent="-171450" algn="l" defTabSz="711200">
            <a:lnSpc>
              <a:spcPct val="100000"/>
            </a:lnSpc>
            <a:spcBef>
              <a:spcPct val="0"/>
            </a:spcBef>
            <a:spcAft>
              <a:spcPct val="15000"/>
            </a:spcAft>
            <a:buChar char="•"/>
          </a:pPr>
          <a:r>
            <a:rPr lang="en-US" sz="1600" b="0" kern="1200" dirty="0"/>
            <a:t>Increases in emotional well-being and self-compassion</a:t>
          </a:r>
          <a:r>
            <a:rPr lang="en-US" sz="1600" b="0" kern="1200" baseline="30000" dirty="0"/>
            <a:t>11</a:t>
          </a:r>
          <a:r>
            <a:rPr lang="en-US" sz="1600" b="0" kern="1200" dirty="0"/>
            <a:t> </a:t>
          </a:r>
        </a:p>
        <a:p>
          <a:pPr marL="171450" lvl="1" indent="-171450" algn="l" defTabSz="711200">
            <a:lnSpc>
              <a:spcPct val="150000"/>
            </a:lnSpc>
            <a:spcBef>
              <a:spcPct val="0"/>
            </a:spcBef>
            <a:spcAft>
              <a:spcPct val="15000"/>
            </a:spcAft>
            <a:buChar char="•"/>
          </a:pPr>
          <a:r>
            <a:rPr lang="en-US" sz="1600" b="0" kern="1200" dirty="0"/>
            <a:t>Lower self-harm</a:t>
          </a:r>
          <a:r>
            <a:rPr lang="en-US" sz="1600" b="0" kern="1200" baseline="30000" dirty="0"/>
            <a:t>12</a:t>
          </a:r>
          <a:r>
            <a:rPr lang="en-US" sz="1600" b="0" kern="1200" dirty="0"/>
            <a:t> </a:t>
          </a:r>
        </a:p>
      </dsp:txBody>
      <dsp:txXfrm>
        <a:off x="2519182" y="646436"/>
        <a:ext cx="2302703" cy="3041837"/>
      </dsp:txXfrm>
    </dsp:sp>
    <dsp:sp modelId="{1637C125-2CA3-3242-A06C-889A9B236D2A}">
      <dsp:nvSpPr>
        <dsp:cNvPr id="0" name=""/>
        <dsp:cNvSpPr/>
      </dsp:nvSpPr>
      <dsp:spPr>
        <a:xfrm>
          <a:off x="5034705" y="20423"/>
          <a:ext cx="2302703" cy="657970"/>
        </a:xfrm>
        <a:prstGeom prst="rect">
          <a:avLst/>
        </a:prstGeom>
        <a:solidFill>
          <a:schemeClr val="accent5">
            <a:hueOff val="-5703863"/>
            <a:satOff val="-11722"/>
            <a:lumOff val="6275"/>
            <a:alphaOff val="0"/>
          </a:schemeClr>
        </a:solidFill>
        <a:ln w="12700" cap="flat" cmpd="sng" algn="ctr">
          <a:solidFill>
            <a:schemeClr val="accent5">
              <a:hueOff val="-5703863"/>
              <a:satOff val="-11722"/>
              <a:lumOff val="62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Social Behavior</a:t>
          </a:r>
        </a:p>
      </dsp:txBody>
      <dsp:txXfrm>
        <a:off x="5034705" y="20423"/>
        <a:ext cx="2302703" cy="657970"/>
      </dsp:txXfrm>
    </dsp:sp>
    <dsp:sp modelId="{A782EFC8-B558-B944-AA05-1DB515CFE7D2}">
      <dsp:nvSpPr>
        <dsp:cNvPr id="0" name=""/>
        <dsp:cNvSpPr/>
      </dsp:nvSpPr>
      <dsp:spPr>
        <a:xfrm>
          <a:off x="5034705" y="627059"/>
          <a:ext cx="2302703" cy="3080840"/>
        </a:xfrm>
        <a:prstGeom prst="rect">
          <a:avLst/>
        </a:prstGeom>
        <a:solidFill>
          <a:schemeClr val="accent5">
            <a:tint val="40000"/>
            <a:alpha val="90000"/>
            <a:hueOff val="-5229242"/>
            <a:satOff val="3383"/>
            <a:lumOff val="836"/>
            <a:alphaOff val="0"/>
          </a:schemeClr>
        </a:solidFill>
        <a:ln w="12700" cap="flat" cmpd="sng" algn="ctr">
          <a:solidFill>
            <a:schemeClr val="accent5">
              <a:tint val="40000"/>
              <a:alpha val="90000"/>
              <a:hueOff val="-5229242"/>
              <a:satOff val="3383"/>
              <a:lumOff val="83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00000"/>
            </a:lnSpc>
            <a:spcBef>
              <a:spcPct val="0"/>
            </a:spcBef>
            <a:spcAft>
              <a:spcPct val="15000"/>
            </a:spcAft>
            <a:buChar char="•"/>
          </a:pPr>
          <a:r>
            <a:rPr lang="en-US" sz="1600" b="0" kern="1200" dirty="0"/>
            <a:t>Healthier responses to difficult social </a:t>
          </a:r>
          <a:r>
            <a:rPr lang="en-US" sz="1600" b="0" kern="1200" dirty="0">
              <a:solidFill>
                <a:schemeClr val="tx1"/>
              </a:solidFill>
            </a:rPr>
            <a:t>situations</a:t>
          </a:r>
          <a:r>
            <a:rPr lang="en-US" sz="1600" b="0" kern="1200" baseline="30000" dirty="0">
              <a:solidFill>
                <a:schemeClr val="tx1"/>
              </a:solidFill>
            </a:rPr>
            <a:t>13</a:t>
          </a:r>
        </a:p>
        <a:p>
          <a:pPr marL="171450" lvl="1" indent="-171450" algn="l" defTabSz="711200">
            <a:lnSpc>
              <a:spcPct val="100000"/>
            </a:lnSpc>
            <a:spcBef>
              <a:spcPct val="0"/>
            </a:spcBef>
            <a:spcAft>
              <a:spcPct val="15000"/>
            </a:spcAft>
            <a:buChar char="•"/>
          </a:pPr>
          <a:r>
            <a:rPr lang="en-US" sz="1600" b="0" kern="1200" dirty="0">
              <a:solidFill>
                <a:schemeClr val="tx1"/>
              </a:solidFill>
            </a:rPr>
            <a:t>Reduction of implicit bias</a:t>
          </a:r>
          <a:r>
            <a:rPr lang="en-US" sz="1600" b="0" kern="1200" baseline="30000" dirty="0">
              <a:solidFill>
                <a:schemeClr val="tx1"/>
              </a:solidFill>
            </a:rPr>
            <a:t>14</a:t>
          </a:r>
        </a:p>
        <a:p>
          <a:pPr marL="171450" lvl="1" indent="-171450" algn="l" defTabSz="711200">
            <a:lnSpc>
              <a:spcPct val="100000"/>
            </a:lnSpc>
            <a:spcBef>
              <a:spcPct val="0"/>
            </a:spcBef>
            <a:spcAft>
              <a:spcPct val="15000"/>
            </a:spcAft>
            <a:buChar char="•"/>
          </a:pPr>
          <a:r>
            <a:rPr lang="en-US" sz="1600" b="0" kern="1200" dirty="0">
              <a:solidFill>
                <a:schemeClr val="tx1"/>
              </a:solidFill>
            </a:rPr>
            <a:t>Increases in compassionate responses to others in need</a:t>
          </a:r>
          <a:r>
            <a:rPr lang="en-US" sz="1600" b="0" kern="1200" baseline="30000" dirty="0">
              <a:solidFill>
                <a:schemeClr val="tx1"/>
              </a:solidFill>
            </a:rPr>
            <a:t>11</a:t>
          </a:r>
        </a:p>
      </dsp:txBody>
      <dsp:txXfrm>
        <a:off x="5034705" y="627059"/>
        <a:ext cx="2302703" cy="3080840"/>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8/21/2025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8/21/2025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mindful.org/present-moment-awareness-buffers-effects-daily-stress/"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mindful.org/being-with-stressful-moments/" TargetMode="External"/><Relationship Id="rId5" Type="http://schemas.openxmlformats.org/officeDocument/2006/relationships/hyperlink" Target="https://www.ted.com/talks/mihaly_csikszentmihalyi_on_flow?language=en" TargetMode="External"/><Relationship Id="rId4" Type="http://schemas.openxmlformats.org/officeDocument/2006/relationships/hyperlink" Target="https://www.mindful.org/the-best-science-backed-mindfulness-practices-for-stres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killsyouneed.com/ps/mindsets.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cbi.nlm.nih.gov/pmc/articles/PMC3660787/"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amazon.com/exec/obidos/ASIN/0345472322/braipick-20"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discuss the purpose and goals of re-entry programs, the employment services available, housing assistance, health and wellness services, educational and skill-building programs, as well as legal and financial support for former inmates.</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198459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Temporary housing options, such as shelters, provide immediate support for former inmates who may lack stable housing. These services offer a safe environment while individuals seek long-term solutions.</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2841917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Long-term housing assistance programs help former inmates secure permanent residences through subsidies, affordable housing options, and support services that encourage stability.</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2933320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services are available to help individuals navigate the housing market, including assistance with applications, landlord negotiations, and ongoing support to ensure successful tenancy.</a:t>
            </a:r>
          </a:p>
          <a:p>
            <a:endParaRPr lang="en-US" dirty="0"/>
          </a:p>
          <a:p>
            <a:pPr marL="0" indent="0">
              <a:spcBef>
                <a:spcPts val="2500"/>
              </a:spcBef>
              <a:buNone/>
            </a:pPr>
            <a:r>
              <a:rPr lang="en-US" sz="1100" b="1" dirty="0"/>
              <a:t>Navigating the Housing Market</a:t>
            </a:r>
          </a:p>
          <a:p>
            <a:pPr marL="0" lvl="1" indent="0">
              <a:buNone/>
            </a:pPr>
            <a:r>
              <a:rPr lang="en-US" sz="1100" dirty="0"/>
              <a:t>Support services are designed to help individuals understand and navigate the complexities of the housing market effectively.</a:t>
            </a:r>
          </a:p>
          <a:p>
            <a:pPr marL="0" indent="0">
              <a:spcBef>
                <a:spcPts val="2500"/>
              </a:spcBef>
              <a:buNone/>
            </a:pPr>
            <a:r>
              <a:rPr lang="en-US" sz="1100" b="1" dirty="0"/>
              <a:t>Assistance with Applications</a:t>
            </a:r>
          </a:p>
          <a:p>
            <a:pPr marL="0" lvl="1" indent="0">
              <a:buNone/>
            </a:pPr>
            <a:r>
              <a:rPr lang="en-US" sz="1100" dirty="0"/>
              <a:t>Individuals can receive guidance and support in completing rental applications to improve their chances of securing housing.</a:t>
            </a:r>
          </a:p>
          <a:p>
            <a:pPr marL="0" indent="0">
              <a:spcBef>
                <a:spcPts val="2500"/>
              </a:spcBef>
              <a:buNone/>
            </a:pPr>
            <a:r>
              <a:rPr lang="en-US" sz="1100" b="1" dirty="0"/>
              <a:t>Landlord Negotiations Support</a:t>
            </a:r>
          </a:p>
          <a:p>
            <a:pPr marL="0" lvl="1" indent="0">
              <a:buNone/>
            </a:pPr>
            <a:r>
              <a:rPr lang="en-US" sz="1100" dirty="0"/>
              <a:t>Support services also include assistance with negotiations between tenants and landlords to foster positive relationships.</a:t>
            </a:r>
          </a:p>
          <a:p>
            <a:pPr marL="0" indent="0">
              <a:spcBef>
                <a:spcPts val="2500"/>
              </a:spcBef>
              <a:buNone/>
            </a:pPr>
            <a:r>
              <a:rPr lang="en-US" sz="1100" b="1" dirty="0"/>
              <a:t>Ongoing Tenancy Support</a:t>
            </a:r>
          </a:p>
          <a:p>
            <a:pPr marL="0" lvl="1" indent="0">
              <a:buNone/>
            </a:pPr>
            <a:r>
              <a:rPr lang="en-US" sz="1100" dirty="0"/>
              <a:t>Continued support is provided to ensure successful tenancy and address any challenges that may arise.</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3263866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Access to health and wellness services is vital for the overall well-being of former inmates, addressing both mental and physical health needs.</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1480762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counseling services offer support for former inmates dealing with trauma, anxiety, or depression, helping them develop coping strategies and resilience.</a:t>
            </a:r>
          </a:p>
          <a:p>
            <a:endParaRPr lang="en-US" dirty="0"/>
          </a:p>
          <a:p>
            <a:pPr marL="0" indent="0">
              <a:spcBef>
                <a:spcPts val="2500"/>
              </a:spcBef>
              <a:buNone/>
            </a:pPr>
            <a:r>
              <a:rPr lang="en-US" sz="1000" b="1" dirty="0"/>
              <a:t>Support for Former Inmates</a:t>
            </a:r>
          </a:p>
          <a:p>
            <a:pPr marL="0" lvl="1" indent="0">
              <a:buNone/>
            </a:pPr>
            <a:r>
              <a:rPr lang="en-US" sz="1000" dirty="0"/>
              <a:t>Mental health counseling provides essential support for former inmates adjusting to life after incarceration, addressing their unique challenges.</a:t>
            </a:r>
          </a:p>
          <a:p>
            <a:pPr marL="0" indent="0">
              <a:spcBef>
                <a:spcPts val="2500"/>
              </a:spcBef>
              <a:buNone/>
            </a:pPr>
            <a:r>
              <a:rPr lang="en-US" sz="1000" b="1" dirty="0"/>
              <a:t>Coping Strategies Development</a:t>
            </a:r>
          </a:p>
          <a:p>
            <a:pPr marL="0" lvl="1" indent="0">
              <a:buNone/>
            </a:pPr>
            <a:r>
              <a:rPr lang="en-US" sz="1000" dirty="0"/>
              <a:t>Counseling services focus on helping individuals develop effective coping strategies to manage trauma, anxiety, and depression.</a:t>
            </a:r>
          </a:p>
          <a:p>
            <a:pPr marL="0" indent="0">
              <a:spcBef>
                <a:spcPts val="2500"/>
              </a:spcBef>
              <a:buNone/>
            </a:pPr>
            <a:r>
              <a:rPr lang="en-US" sz="1000" b="1" dirty="0"/>
              <a:t>Building Resilience</a:t>
            </a:r>
          </a:p>
          <a:p>
            <a:pPr marL="0" lvl="1" indent="0">
              <a:buNone/>
            </a:pPr>
            <a:r>
              <a:rPr lang="en-US" sz="1000" dirty="0"/>
              <a:t>Through mental health counseling, individuals can build resilience which is crucial for overcoming life's challenges and improving well-being.</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4214613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Educational programs are essential for equipping former inmates with the knowledge and skills needed to thrive in society. Options range from basic education to advanced studies.</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275178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GED and high school diploma programs provide former inmates with opportunities to earn their diplomas, which is often a requirement for many jobs and educational programs.</a:t>
            </a:r>
          </a:p>
          <a:p>
            <a:pPr marL="0" indent="0">
              <a:spcBef>
                <a:spcPts val="2500"/>
              </a:spcBef>
              <a:buNone/>
            </a:pPr>
            <a:r>
              <a:rPr lang="en-US" sz="1100" b="1" dirty="0"/>
              <a:t>Opportunities for Former Inmates</a:t>
            </a:r>
          </a:p>
          <a:p>
            <a:pPr marL="0" lvl="1" indent="0">
              <a:buNone/>
            </a:pPr>
            <a:r>
              <a:rPr lang="en-US" sz="1100" dirty="0"/>
              <a:t>GED and high school diploma programs create pathways for former inmates to achieve educational success and reintegrate into society.</a:t>
            </a:r>
          </a:p>
          <a:p>
            <a:pPr marL="0" indent="0">
              <a:spcBef>
                <a:spcPts val="2500"/>
              </a:spcBef>
              <a:buNone/>
            </a:pPr>
            <a:r>
              <a:rPr lang="en-US" sz="1100" b="1" dirty="0"/>
              <a:t>Job Requirements</a:t>
            </a:r>
          </a:p>
          <a:p>
            <a:pPr marL="0" lvl="1" indent="0">
              <a:buNone/>
            </a:pPr>
            <a:r>
              <a:rPr lang="en-US" sz="1100" dirty="0"/>
              <a:t>Earning a GED or high school diploma is often essential for accessing many job opportunities in various fields.</a:t>
            </a:r>
          </a:p>
          <a:p>
            <a:pPr marL="0" indent="0">
              <a:spcBef>
                <a:spcPts val="2500"/>
              </a:spcBef>
              <a:buNone/>
            </a:pPr>
            <a:r>
              <a:rPr lang="en-US" sz="1100" b="1" dirty="0"/>
              <a:t>Access to Educational Programs</a:t>
            </a:r>
          </a:p>
          <a:p>
            <a:pPr marL="0" lvl="1" indent="0">
              <a:buNone/>
            </a:pPr>
            <a:r>
              <a:rPr lang="en-US" sz="1100" dirty="0"/>
              <a:t>Having a diploma opens doors to further educational programs, enabling continued personal and academic growth.</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2651404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re-entry programs assist individuals in pursuing higher education, including college and vocational training, which can significantly enhance career prospects.</a:t>
            </a:r>
          </a:p>
          <a:p>
            <a:pPr marL="0" indent="0">
              <a:spcBef>
                <a:spcPts val="2500"/>
              </a:spcBef>
              <a:buNone/>
            </a:pPr>
            <a:r>
              <a:rPr lang="en-US" sz="1000" b="1" dirty="0"/>
              <a:t>Re-entry Programs</a:t>
            </a:r>
          </a:p>
          <a:p>
            <a:pPr marL="0" lvl="1" indent="0">
              <a:buNone/>
            </a:pPr>
            <a:r>
              <a:rPr lang="en-US" sz="1000" dirty="0"/>
              <a:t>Re-entry programs provide essential support to individuals returning to education, helping them navigate challenges and opportunities.</a:t>
            </a:r>
          </a:p>
          <a:p>
            <a:pPr marL="0" indent="0">
              <a:spcBef>
                <a:spcPts val="2500"/>
              </a:spcBef>
              <a:buNone/>
            </a:pPr>
            <a:r>
              <a:rPr lang="en-US" sz="1000" b="1" dirty="0"/>
              <a:t>College Education</a:t>
            </a:r>
          </a:p>
          <a:p>
            <a:pPr marL="0" lvl="1" indent="0">
              <a:buNone/>
            </a:pPr>
            <a:r>
              <a:rPr lang="en-US" sz="1000" dirty="0"/>
              <a:t>Pursuing a college education opens doors to various career paths, increasing employability and earning potential.</a:t>
            </a:r>
          </a:p>
          <a:p>
            <a:pPr marL="0" indent="0">
              <a:spcBef>
                <a:spcPts val="2500"/>
              </a:spcBef>
              <a:buNone/>
            </a:pPr>
            <a:r>
              <a:rPr lang="en-US" sz="1000" b="1" dirty="0"/>
              <a:t>Vocational Training</a:t>
            </a:r>
          </a:p>
          <a:p>
            <a:pPr marL="0" lvl="1" indent="0">
              <a:buNone/>
            </a:pPr>
            <a:r>
              <a:rPr lang="en-US" sz="1000" dirty="0"/>
              <a:t>Vocational training equips individuals with specific skills for immediate employment, catering to diverse industries and professions.</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3217448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skills programs focus on teaching essential skills such as communication, financial management, and problem-solving, which are crucial for personal development and successful living.</a:t>
            </a:r>
          </a:p>
          <a:p>
            <a:pPr marL="0" indent="0">
              <a:spcBef>
                <a:spcPts val="2500"/>
              </a:spcBef>
              <a:buNone/>
            </a:pPr>
            <a:r>
              <a:rPr lang="en-US" sz="1100" b="1" dirty="0"/>
              <a:t>Communication Skills</a:t>
            </a:r>
          </a:p>
          <a:p>
            <a:pPr marL="0" lvl="1" indent="0">
              <a:buNone/>
            </a:pPr>
            <a:r>
              <a:rPr lang="en-US" sz="1100" dirty="0"/>
              <a:t>Effective communication is vital for personal and professional relationships, fostering understanding and collaboration.</a:t>
            </a:r>
          </a:p>
          <a:p>
            <a:pPr marL="0" indent="0">
              <a:spcBef>
                <a:spcPts val="2500"/>
              </a:spcBef>
              <a:buNone/>
            </a:pPr>
            <a:r>
              <a:rPr lang="en-US" sz="1100" b="1" dirty="0"/>
              <a:t>Financial Management</a:t>
            </a:r>
          </a:p>
          <a:p>
            <a:pPr marL="0" lvl="1" indent="0">
              <a:buNone/>
            </a:pPr>
            <a:r>
              <a:rPr lang="en-US" sz="1100" dirty="0"/>
              <a:t>Understanding financial management helps individuals budget, save, and make informed financial decisions for stability.</a:t>
            </a:r>
          </a:p>
          <a:p>
            <a:pPr marL="0" indent="0">
              <a:spcBef>
                <a:spcPts val="2500"/>
              </a:spcBef>
              <a:buNone/>
            </a:pPr>
            <a:r>
              <a:rPr lang="en-US" sz="1100" b="1" dirty="0"/>
              <a:t>Problem-Solving Skills</a:t>
            </a:r>
          </a:p>
          <a:p>
            <a:pPr marL="0" lvl="1" indent="0">
              <a:buNone/>
            </a:pPr>
            <a:r>
              <a:rPr lang="en-US" sz="1100" dirty="0"/>
              <a:t>Problem-solving skills empower individuals to analyze situations, make decisions, and overcome challenges effectively.</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2127887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Re-entry programs often provide legal and financial support to help former inmates navigate challenges related to their past and build a stable future.</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2502461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purpose of re-entry programs is to reduce recidivism rates by providing support and resources. Goals include promoting stable employment, housing, and healthy relationships to facilitate successful reintegration.</a:t>
            </a:r>
          </a:p>
          <a:p>
            <a:endParaRPr lang="en-US" dirty="0"/>
          </a:p>
          <a:p>
            <a:pPr marL="0" indent="0">
              <a:spcBef>
                <a:spcPts val="2500"/>
              </a:spcBef>
              <a:buNone/>
            </a:pPr>
            <a:r>
              <a:rPr lang="en-US" sz="1000" b="1" dirty="0"/>
              <a:t>Reducing Recidivism</a:t>
            </a:r>
          </a:p>
          <a:p>
            <a:pPr marL="0" lvl="1" indent="0">
              <a:buNone/>
            </a:pPr>
            <a:r>
              <a:rPr lang="en-US" sz="1000" dirty="0"/>
              <a:t>Re-entry programs aim to reduce recidivism rates by offering necessary support and resources for individuals transitioning back to society.</a:t>
            </a:r>
          </a:p>
          <a:p>
            <a:pPr marL="0" indent="0">
              <a:spcBef>
                <a:spcPts val="2500"/>
              </a:spcBef>
              <a:buNone/>
            </a:pPr>
            <a:r>
              <a:rPr lang="en-US" sz="1000" b="1" dirty="0"/>
              <a:t>Promoting Employment</a:t>
            </a:r>
          </a:p>
          <a:p>
            <a:pPr marL="0" lvl="1" indent="0">
              <a:buNone/>
            </a:pPr>
            <a:r>
              <a:rPr lang="en-US" sz="1000" dirty="0"/>
              <a:t>One key goal is to promote stable employment opportunities, essential for successful reintegration into society and independence.</a:t>
            </a:r>
          </a:p>
          <a:p>
            <a:pPr marL="0" indent="0">
              <a:spcBef>
                <a:spcPts val="2500"/>
              </a:spcBef>
              <a:buNone/>
            </a:pPr>
            <a:r>
              <a:rPr lang="en-US" sz="1000" b="1" dirty="0"/>
              <a:t>Stable Housing</a:t>
            </a:r>
          </a:p>
          <a:p>
            <a:pPr marL="0" lvl="1" indent="0">
              <a:buNone/>
            </a:pPr>
            <a:r>
              <a:rPr lang="en-US" sz="1000" dirty="0"/>
              <a:t>Providing stable housing is crucial for individuals re-entering society, helping them establish a secure foundation for their new lives.</a:t>
            </a:r>
          </a:p>
          <a:p>
            <a:pPr marL="0" indent="0">
              <a:spcBef>
                <a:spcPts val="2500"/>
              </a:spcBef>
              <a:buNone/>
            </a:pPr>
            <a:r>
              <a:rPr lang="en-US" sz="1000" b="1" dirty="0"/>
              <a:t>Healthy Relationships</a:t>
            </a:r>
          </a:p>
          <a:p>
            <a:pPr marL="0" lvl="1" indent="0">
              <a:buNone/>
            </a:pPr>
            <a:r>
              <a:rPr lang="en-US" sz="1000" dirty="0"/>
              <a:t>Fostering healthy relationships is vital for successful reintegration, supporting emotional well-being and social reintegration.</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1399124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aid services assist individuals in addressing legal issues that may hinder their reintegration, such as expunging criminal records or navigating the legal system.</a:t>
            </a:r>
          </a:p>
          <a:p>
            <a:pPr marL="0" indent="0">
              <a:spcBef>
                <a:spcPts val="2500"/>
              </a:spcBef>
              <a:buNone/>
            </a:pPr>
            <a:r>
              <a:rPr lang="en-US" sz="1100" b="1" dirty="0"/>
              <a:t>Support for Reintegration</a:t>
            </a:r>
          </a:p>
          <a:p>
            <a:pPr marL="0" lvl="1" indent="0">
              <a:buNone/>
            </a:pPr>
            <a:r>
              <a:rPr lang="en-US" sz="1100" dirty="0"/>
              <a:t>Legal aid services provide essential support for individuals facing legal challenges that affect their reintegration into society.</a:t>
            </a:r>
          </a:p>
          <a:p>
            <a:pPr marL="0" indent="0">
              <a:spcBef>
                <a:spcPts val="2500"/>
              </a:spcBef>
              <a:buNone/>
            </a:pPr>
            <a:r>
              <a:rPr lang="en-US" sz="1100" b="1" dirty="0"/>
              <a:t>Expunging Criminal Records</a:t>
            </a:r>
          </a:p>
          <a:p>
            <a:pPr marL="0" lvl="1" indent="0">
              <a:buNone/>
            </a:pPr>
            <a:r>
              <a:rPr lang="en-US" sz="1100" dirty="0"/>
              <a:t>One critical aspect of legal aid is assisting clients in expunging criminal records, removing barriers to employment and housing.</a:t>
            </a:r>
          </a:p>
          <a:p>
            <a:pPr marL="0" indent="0">
              <a:spcBef>
                <a:spcPts val="2500"/>
              </a:spcBef>
              <a:buNone/>
            </a:pPr>
            <a:r>
              <a:rPr lang="en-US" sz="1100" b="1" dirty="0"/>
              <a:t>Navigating the Legal System</a:t>
            </a:r>
          </a:p>
          <a:p>
            <a:pPr marL="0" lvl="1" indent="0">
              <a:buNone/>
            </a:pPr>
            <a:r>
              <a:rPr lang="en-US" sz="1100" dirty="0"/>
              <a:t>Legal aid services help clients navigate the complex legal system, ensuring they understand their rights and options.</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3780928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literacy programs teach essential budgeting and money management skills, empowering individuals to make informed financial decisions and achieve stability.</a:t>
            </a:r>
          </a:p>
          <a:p>
            <a:pPr marL="0" indent="0">
              <a:spcBef>
                <a:spcPts val="2500"/>
              </a:spcBef>
              <a:buNone/>
            </a:pPr>
            <a:r>
              <a:rPr lang="en-US" sz="1100" b="1" dirty="0"/>
              <a:t>Importance of Financial Literacy</a:t>
            </a:r>
          </a:p>
          <a:p>
            <a:pPr marL="0" lvl="1" indent="0">
              <a:buNone/>
            </a:pPr>
            <a:r>
              <a:rPr lang="en-US" sz="1100" dirty="0"/>
              <a:t>Financial literacy is essential for making informed decisions about budgeting, savings, and investments, leading to financial stability.</a:t>
            </a:r>
          </a:p>
          <a:p>
            <a:pPr marL="0" indent="0">
              <a:spcBef>
                <a:spcPts val="2500"/>
              </a:spcBef>
              <a:buNone/>
            </a:pPr>
            <a:r>
              <a:rPr lang="en-US" sz="1100" b="1" dirty="0"/>
              <a:t>Budgeting Skills</a:t>
            </a:r>
          </a:p>
          <a:p>
            <a:pPr marL="0" lvl="1" indent="0">
              <a:buNone/>
            </a:pPr>
            <a:r>
              <a:rPr lang="en-US" sz="1100" dirty="0"/>
              <a:t>Effective budgeting skills help individuals allocate resources wisely, track spending, and achieve their financial goals.</a:t>
            </a:r>
          </a:p>
          <a:p>
            <a:pPr marL="0" indent="0">
              <a:spcBef>
                <a:spcPts val="2500"/>
              </a:spcBef>
              <a:buNone/>
            </a:pPr>
            <a:r>
              <a:rPr lang="en-US" sz="1100" b="1" dirty="0"/>
              <a:t>Empowerment Through Education</a:t>
            </a:r>
          </a:p>
          <a:p>
            <a:pPr marL="0" lvl="1" indent="0">
              <a:buNone/>
            </a:pPr>
            <a:r>
              <a:rPr lang="en-US" sz="1100" dirty="0"/>
              <a:t>Financial education empowers individuals to take control of their finances, leading to better financial outcomes and a secure future.</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158663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1597903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industry sectors, including construction, logistics, personal services, hospitality/culinary arts, and manufacturing, </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2126953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565350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D806E-E296-A7B4-B7E8-F2F7AF0A2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73AD5-30F9-2E13-440C-759AC1F358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FBF82-2E4F-660E-C90F-874F4D877C0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6C0A477C-1AEB-6F33-FD20-DC6A2AB97136}"/>
              </a:ext>
            </a:extLst>
          </p:cNvPr>
          <p:cNvSpPr>
            <a:spLocks noGrp="1"/>
          </p:cNvSpPr>
          <p:nvPr>
            <p:ph type="hdr" sz="quarter"/>
          </p:nvPr>
        </p:nvSpPr>
        <p:spPr/>
        <p:txBody>
          <a:bodyPr/>
          <a:lstStyle/>
          <a:p>
            <a:r>
              <a:rPr lang="en-US"/>
              <a:t>Moving from the Red Zone - RLA</a:t>
            </a:r>
          </a:p>
        </p:txBody>
      </p:sp>
      <p:sp>
        <p:nvSpPr>
          <p:cNvPr id="5" name="Date Placeholder 4">
            <a:extLst>
              <a:ext uri="{FF2B5EF4-FFF2-40B4-BE49-F238E27FC236}">
                <a16:creationId xmlns:a16="http://schemas.microsoft.com/office/drawing/2014/main" id="{D9126B4E-DF1D-2AE1-25DA-AE4143D8B4E0}"/>
              </a:ext>
            </a:extLst>
          </p:cNvPr>
          <p:cNvSpPr>
            <a:spLocks noGrp="1"/>
          </p:cNvSpPr>
          <p:nvPr>
            <p:ph type="dt" idx="1"/>
          </p:nvPr>
        </p:nvSpPr>
        <p:spPr/>
        <p:txBody>
          <a:bodyPr/>
          <a:lstStyle/>
          <a:p>
            <a:r>
              <a:rPr lang="en-US"/>
              <a:t>8/21/2019</a:t>
            </a:r>
          </a:p>
        </p:txBody>
      </p:sp>
      <p:sp>
        <p:nvSpPr>
          <p:cNvPr id="6" name="Footer Placeholder 5">
            <a:extLst>
              <a:ext uri="{FF2B5EF4-FFF2-40B4-BE49-F238E27FC236}">
                <a16:creationId xmlns:a16="http://schemas.microsoft.com/office/drawing/2014/main" id="{4DD01924-16EE-4AAD-CFEE-D345612535D1}"/>
              </a:ext>
            </a:extLst>
          </p:cNvPr>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2724214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Roboto Condensed" panose="020B0604020202020204" pitchFamily="2" charset="0"/>
              </a:rPr>
              <a:t>Nine Ways Mindfulness Helps with Stress</a:t>
            </a:r>
          </a:p>
          <a:p>
            <a:pPr algn="l">
              <a:buFont typeface="+mj-lt"/>
              <a:buAutoNum type="arabicPeriod"/>
            </a:pPr>
            <a:r>
              <a:rPr lang="en-US" b="1" i="0" dirty="0">
                <a:solidFill>
                  <a:srgbClr val="000000"/>
                </a:solidFill>
                <a:effectLst/>
                <a:latin typeface="Merriweather" panose="020B0604020202020204" pitchFamily="2" charset="0"/>
              </a:rPr>
              <a:t>You become more aware of your thoughts</a:t>
            </a:r>
            <a:r>
              <a:rPr lang="en-US" b="0" i="0" dirty="0">
                <a:solidFill>
                  <a:srgbClr val="000000"/>
                </a:solidFill>
                <a:effectLst/>
                <a:latin typeface="Merriweather" panose="020B0604020202020204" pitchFamily="2" charset="0"/>
              </a:rPr>
              <a:t>. You can then step back from them and not take them so literally. That way, your </a:t>
            </a:r>
            <a:r>
              <a:rPr lang="en-US" b="0" i="0" dirty="0">
                <a:solidFill>
                  <a:srgbClr val="000000"/>
                </a:solidFill>
                <a:effectLst/>
                <a:latin typeface="Merriweather" panose="020B0604020202020204" pitchFamily="2" charset="0"/>
                <a:hlinkClick r:id="rId3"/>
              </a:rPr>
              <a:t>stress response</a:t>
            </a:r>
            <a:r>
              <a:rPr lang="en-US" b="0" i="0" dirty="0">
                <a:solidFill>
                  <a:srgbClr val="000000"/>
                </a:solidFill>
                <a:effectLst/>
                <a:latin typeface="Merriweather" panose="020B0604020202020204" pitchFamily="2" charset="0"/>
              </a:rPr>
              <a:t> is not initiated in the first place.</a:t>
            </a:r>
          </a:p>
          <a:p>
            <a:pPr algn="l">
              <a:buFont typeface="+mj-lt"/>
              <a:buAutoNum type="arabicPeriod"/>
            </a:pPr>
            <a:r>
              <a:rPr lang="en-US" b="1" i="0" dirty="0">
                <a:solidFill>
                  <a:srgbClr val="000000"/>
                </a:solidFill>
                <a:effectLst/>
                <a:latin typeface="Merriweather" panose="020B0604020202020204" pitchFamily="2" charset="0"/>
              </a:rPr>
              <a:t>You don’t immediately react to a situation</a:t>
            </a:r>
            <a:r>
              <a:rPr lang="en-US" b="0" i="0" dirty="0">
                <a:solidFill>
                  <a:srgbClr val="000000"/>
                </a:solidFill>
                <a:effectLst/>
                <a:latin typeface="Merriweather" panose="020B0604020202020204" pitchFamily="2" charset="0"/>
              </a:rPr>
              <a:t>. Instead, you have a moment to pause and then use your “wise mind” to come up with the best solution. Mindfulness helps you do this through the </a:t>
            </a:r>
            <a:r>
              <a:rPr lang="en-US" b="0" i="0" dirty="0">
                <a:solidFill>
                  <a:srgbClr val="000000"/>
                </a:solidFill>
                <a:effectLst/>
                <a:latin typeface="Merriweather" panose="020B0604020202020204" pitchFamily="2" charset="0"/>
                <a:hlinkClick r:id="rId4"/>
              </a:rPr>
              <a:t>mindful exercises</a:t>
            </a:r>
            <a:r>
              <a:rPr lang="en-US" b="0" i="0" dirty="0">
                <a:solidFill>
                  <a:srgbClr val="000000"/>
                </a:solidFill>
                <a:effectLst/>
                <a:latin typeface="Merriweather" panose="020B0604020202020204" pitchFamily="2" charset="0"/>
              </a:rPr>
              <a:t>.</a:t>
            </a:r>
          </a:p>
          <a:p>
            <a:pPr algn="l">
              <a:buFont typeface="+mj-lt"/>
              <a:buAutoNum type="arabicPeriod"/>
            </a:pPr>
            <a:r>
              <a:rPr lang="en-US" b="1" i="0" dirty="0">
                <a:solidFill>
                  <a:srgbClr val="000000"/>
                </a:solidFill>
                <a:effectLst/>
                <a:latin typeface="Merriweather" panose="020B0604020202020204" pitchFamily="2" charset="0"/>
              </a:rPr>
              <a:t>Mindfulness switches on your “being” mode</a:t>
            </a:r>
            <a:r>
              <a:rPr lang="en-US" b="0" i="0" dirty="0">
                <a:solidFill>
                  <a:srgbClr val="000000"/>
                </a:solidFill>
                <a:effectLst/>
                <a:latin typeface="Merriweather" panose="020B0604020202020204" pitchFamily="2" charset="0"/>
              </a:rPr>
              <a:t> of mind, which is associated with relaxation. Your “doing” mode of mind is associated with action and the stress response.</a:t>
            </a:r>
          </a:p>
          <a:p>
            <a:pPr algn="l">
              <a:buFont typeface="+mj-lt"/>
              <a:buAutoNum type="arabicPeriod"/>
            </a:pPr>
            <a:r>
              <a:rPr lang="en-US" b="1" i="0" dirty="0">
                <a:solidFill>
                  <a:srgbClr val="000000"/>
                </a:solidFill>
                <a:effectLst/>
                <a:latin typeface="Merriweather" panose="020B0604020202020204" pitchFamily="2" charset="0"/>
              </a:rPr>
              <a:t>You are more aware and sensitive to the needs of your body</a:t>
            </a:r>
            <a:r>
              <a:rPr lang="en-US" b="0" i="0" dirty="0">
                <a:solidFill>
                  <a:srgbClr val="000000"/>
                </a:solidFill>
                <a:effectLst/>
                <a:latin typeface="Merriweather" panose="020B0604020202020204" pitchFamily="2" charset="0"/>
              </a:rPr>
              <a:t>. You may notice pains earlier and can then take appropriate action.</a:t>
            </a:r>
          </a:p>
          <a:p>
            <a:pPr algn="l">
              <a:buFont typeface="+mj-lt"/>
              <a:buAutoNum type="arabicPeriod"/>
            </a:pPr>
            <a:r>
              <a:rPr lang="en-US" b="1" i="0" dirty="0">
                <a:solidFill>
                  <a:srgbClr val="000000"/>
                </a:solidFill>
                <a:effectLst/>
                <a:latin typeface="Merriweather" panose="020B0604020202020204" pitchFamily="2" charset="0"/>
              </a:rPr>
              <a:t>You are more aware of the emotions of others</a:t>
            </a:r>
            <a:r>
              <a:rPr lang="en-US" b="0" i="0" dirty="0">
                <a:solidFill>
                  <a:srgbClr val="000000"/>
                </a:solidFill>
                <a:effectLst/>
                <a:latin typeface="Merriweather" panose="020B0604020202020204" pitchFamily="2" charset="0"/>
              </a:rPr>
              <a:t>. As your emotional intelligence rises, you are less likely to get into conflict.</a:t>
            </a:r>
          </a:p>
          <a:p>
            <a:pPr algn="l">
              <a:buFont typeface="+mj-lt"/>
              <a:buAutoNum type="arabicPeriod"/>
            </a:pPr>
            <a:r>
              <a:rPr lang="en-US" b="1" i="0" dirty="0">
                <a:solidFill>
                  <a:srgbClr val="000000"/>
                </a:solidFill>
                <a:effectLst/>
                <a:latin typeface="Merriweather" panose="020B0604020202020204" pitchFamily="2" charset="0"/>
              </a:rPr>
              <a:t>Your level of care and compassion for yourself and others rises</a:t>
            </a:r>
            <a:r>
              <a:rPr lang="en-US" b="0" i="0" dirty="0">
                <a:solidFill>
                  <a:srgbClr val="000000"/>
                </a:solidFill>
                <a:effectLst/>
                <a:latin typeface="Merriweather" panose="020B0604020202020204" pitchFamily="2" charset="0"/>
              </a:rPr>
              <a:t>. This compassionate mind soothes you and inhibits your stress response.</a:t>
            </a:r>
          </a:p>
          <a:p>
            <a:pPr algn="l">
              <a:buFont typeface="+mj-lt"/>
              <a:buAutoNum type="arabicPeriod"/>
            </a:pPr>
            <a:r>
              <a:rPr lang="en-US" b="1" i="0" dirty="0">
                <a:solidFill>
                  <a:srgbClr val="000000"/>
                </a:solidFill>
                <a:effectLst/>
                <a:latin typeface="Merriweather" panose="020B0604020202020204" pitchFamily="2" charset="0"/>
              </a:rPr>
              <a:t>Mindfulness practice reduces activity in the part of your brain called the amygdala</a:t>
            </a:r>
            <a:r>
              <a:rPr lang="en-US" b="0" i="0" dirty="0">
                <a:solidFill>
                  <a:srgbClr val="000000"/>
                </a:solidFill>
                <a:effectLst/>
                <a:latin typeface="Merriweather" panose="020B0604020202020204" pitchFamily="2" charset="0"/>
              </a:rPr>
              <a:t>. The amygdala is central to switching on your stress response, so effectively, your background level of stress is reduced.</a:t>
            </a:r>
          </a:p>
          <a:p>
            <a:pPr algn="l">
              <a:buFont typeface="+mj-lt"/>
              <a:buAutoNum type="arabicPeriod"/>
            </a:pPr>
            <a:r>
              <a:rPr lang="en-US" b="1" i="0" dirty="0">
                <a:solidFill>
                  <a:srgbClr val="000000"/>
                </a:solidFill>
                <a:effectLst/>
                <a:latin typeface="Merriweather" panose="020B0604020202020204" pitchFamily="2" charset="0"/>
              </a:rPr>
              <a:t>You are better able to focus</a:t>
            </a:r>
            <a:r>
              <a:rPr lang="en-US" b="0" i="0" dirty="0">
                <a:solidFill>
                  <a:srgbClr val="000000"/>
                </a:solidFill>
                <a:effectLst/>
                <a:latin typeface="Merriweather" panose="020B0604020202020204" pitchFamily="2" charset="0"/>
              </a:rPr>
              <a:t>. So you complete your work more efficiently, you have a greater sense of well-being, and this reduces the stress response. You are more likely to get into “the zone” or “flow,” as it’s termed in psychology by </a:t>
            </a:r>
            <a:r>
              <a:rPr lang="en-US" b="0" i="0" dirty="0">
                <a:solidFill>
                  <a:srgbClr val="000000"/>
                </a:solidFill>
                <a:effectLst/>
                <a:latin typeface="Merriweather" panose="020B0604020202020204" pitchFamily="2" charset="0"/>
                <a:hlinkClick r:id="rId5"/>
              </a:rPr>
              <a:t>Mihaly Csikszentmihalyi</a:t>
            </a:r>
            <a:r>
              <a:rPr lang="en-US" b="0" i="0" dirty="0">
                <a:solidFill>
                  <a:srgbClr val="000000"/>
                </a:solidFill>
                <a:effectLst/>
                <a:latin typeface="Merriweather" panose="020B0604020202020204" pitchFamily="2" charset="0"/>
              </a:rPr>
              <a:t>.</a:t>
            </a:r>
          </a:p>
          <a:p>
            <a:pPr algn="l">
              <a:buFont typeface="+mj-lt"/>
              <a:buAutoNum type="arabicPeriod"/>
            </a:pPr>
            <a:r>
              <a:rPr lang="en-US" b="1" i="0" dirty="0">
                <a:solidFill>
                  <a:srgbClr val="000000"/>
                </a:solidFill>
                <a:effectLst/>
                <a:latin typeface="Merriweather" panose="020B0604020202020204" pitchFamily="2" charset="0"/>
              </a:rPr>
              <a:t>You can switch your attitude to the stress</a:t>
            </a:r>
            <a:r>
              <a:rPr lang="en-US" b="0" i="0" dirty="0">
                <a:solidFill>
                  <a:srgbClr val="000000"/>
                </a:solidFill>
                <a:effectLst/>
                <a:latin typeface="Merriweather" panose="020B0604020202020204" pitchFamily="2" charset="0"/>
              </a:rPr>
              <a:t>. Rather than just seeing the negative consequences of feeling stressed, mindfulness offers you the space to </a:t>
            </a:r>
            <a:r>
              <a:rPr lang="en-US" b="0" i="0" dirty="0">
                <a:solidFill>
                  <a:srgbClr val="000000"/>
                </a:solidFill>
                <a:effectLst/>
                <a:latin typeface="Merriweather" panose="020B0604020202020204" pitchFamily="2" charset="0"/>
                <a:hlinkClick r:id="rId6"/>
              </a:rPr>
              <a:t>think differently</a:t>
            </a:r>
            <a:r>
              <a:rPr lang="en-US" b="0" i="0" dirty="0">
                <a:solidFill>
                  <a:srgbClr val="000000"/>
                </a:solidFill>
                <a:effectLst/>
                <a:latin typeface="Merriweather" panose="020B0604020202020204" pitchFamily="2" charset="0"/>
              </a:rPr>
              <a:t> about the stress itself. Observing how the increased pressure helps energize you has a positive effect on your body and mind.</a:t>
            </a:r>
          </a:p>
          <a:p>
            <a:endParaRPr lang="en-US" dirty="0"/>
          </a:p>
        </p:txBody>
      </p:sp>
      <p:sp>
        <p:nvSpPr>
          <p:cNvPr id="4" name="Header Placeholder 3"/>
          <p:cNvSpPr>
            <a:spLocks noGrp="1"/>
          </p:cNvSpPr>
          <p:nvPr>
            <p:ph type="hdr" idx="2"/>
          </p:nvPr>
        </p:nvSpPr>
        <p:spPr/>
        <p:txBody>
          <a:bodyPr/>
          <a:lstStyle/>
          <a:p>
            <a:r>
              <a:rPr lang="en-US"/>
              <a:t>GED Update - Testing and Instruction</a:t>
            </a:r>
            <a:endParaRPr lang="en-US" dirty="0"/>
          </a:p>
        </p:txBody>
      </p:sp>
      <p:sp>
        <p:nvSpPr>
          <p:cNvPr id="5" name="Date Placeholder 4"/>
          <p:cNvSpPr>
            <a:spLocks noGrp="1"/>
          </p:cNvSpPr>
          <p:nvPr>
            <p:ph type="dt" idx="10"/>
          </p:nvPr>
        </p:nvSpPr>
        <p:spPr/>
        <p:txBody>
          <a:bodyPr/>
          <a:lstStyle/>
          <a:p>
            <a:r>
              <a:rPr lang="en-US"/>
              <a:t>5/26/2020</a:t>
            </a:r>
            <a:endParaRPr lang="en-US" dirty="0"/>
          </a:p>
        </p:txBody>
      </p:sp>
      <p:sp>
        <p:nvSpPr>
          <p:cNvPr id="6" name="Footer Placeholder 5"/>
          <p:cNvSpPr>
            <a:spLocks noGrp="1"/>
          </p:cNvSpPr>
          <p:nvPr>
            <p:ph type="ftr" idx="11"/>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434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idx="2"/>
          </p:nvPr>
        </p:nvSpPr>
        <p:spPr/>
        <p:txBody>
          <a:bodyPr/>
          <a:lstStyle/>
          <a:p>
            <a:r>
              <a:rPr lang="en-US"/>
              <a:t>GED Update - Testing and Instruction</a:t>
            </a:r>
            <a:endParaRPr lang="en-US" dirty="0"/>
          </a:p>
        </p:txBody>
      </p:sp>
      <p:sp>
        <p:nvSpPr>
          <p:cNvPr id="5" name="Date Placeholder 4"/>
          <p:cNvSpPr>
            <a:spLocks noGrp="1"/>
          </p:cNvSpPr>
          <p:nvPr>
            <p:ph type="dt" idx="10"/>
          </p:nvPr>
        </p:nvSpPr>
        <p:spPr/>
        <p:txBody>
          <a:bodyPr/>
          <a:lstStyle/>
          <a:p>
            <a:r>
              <a:rPr lang="en-US"/>
              <a:t>5/26/2020</a:t>
            </a:r>
            <a:endParaRPr lang="en-US" dirty="0"/>
          </a:p>
        </p:txBody>
      </p:sp>
      <p:sp>
        <p:nvSpPr>
          <p:cNvPr id="6" name="Footer Placeholder 5"/>
          <p:cNvSpPr>
            <a:spLocks noGrp="1"/>
          </p:cNvSpPr>
          <p:nvPr>
            <p:ph type="ftr" idx="11"/>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2770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introduce a mindfulness practice ,1) invite students to keep their eyes open or closed – based on their comfort level; 2) encourage them to anchor their attention on  sound or body part rather than focusing on their breath (which can sometimes be triggering, and 3) incorporating some for of body movement like walking or simple yoga stretches.</a:t>
            </a:r>
          </a:p>
          <a:p>
            <a:endParaRPr lang="en-US" dirty="0"/>
          </a:p>
          <a:p>
            <a:r>
              <a:rPr lang="en-US" dirty="0"/>
              <a:t>Mindfulness is best understood experientially. In this three-minute opening activity, a facilitator will use a script* to guide participants through an exercise which aims to provide an introduction to some basic elements of mindfulness: posture, relaxation, body awareness, and breathing. </a:t>
            </a:r>
          </a:p>
          <a:p>
            <a:endParaRPr lang="en-US" dirty="0"/>
          </a:p>
          <a:p>
            <a:r>
              <a:rPr lang="en-US" b="1" dirty="0"/>
              <a:t>Turn &amp; Talk, Whole Group Discussion:</a:t>
            </a:r>
          </a:p>
          <a:p>
            <a:endParaRPr lang="en-US" dirty="0"/>
          </a:p>
          <a:p>
            <a:pPr marL="342900" indent="-342900">
              <a:buAutoNum type="arabicPeriod"/>
            </a:pPr>
            <a:r>
              <a:rPr lang="en-US" dirty="0"/>
              <a:t>What was that like for you? What did you notice?</a:t>
            </a:r>
            <a:br>
              <a:rPr lang="en-US" dirty="0"/>
            </a:br>
            <a:endParaRPr lang="en-US" dirty="0"/>
          </a:p>
          <a:p>
            <a:pPr marL="342900" indent="-342900">
              <a:buAutoNum type="arabicPeriod"/>
            </a:pPr>
            <a:r>
              <a:rPr lang="en-US" dirty="0"/>
              <a:t>Was it difficult? Easy?</a:t>
            </a:r>
          </a:p>
          <a:p>
            <a:pPr marL="342900" indent="-342900">
              <a:buAutoNum type="arabicPeriod"/>
            </a:pPr>
            <a:endParaRPr lang="en-US" dirty="0"/>
          </a:p>
          <a:p>
            <a:pPr marL="342900" indent="-342900">
              <a:buAutoNum type="arabicPeriod"/>
            </a:pPr>
            <a:r>
              <a:rPr lang="en-US" dirty="0"/>
              <a:t>With this experience in mind, why do you think mindfulness has recently risen so rapidly in popularity?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BDFC0E4-393A-194B-B0A6-0EAD2D05453F}" type="slidenum">
              <a:rPr lang="en-US" smtClean="0"/>
              <a:pPr>
                <a:defRPr/>
              </a:pPr>
              <a:t>44</a:t>
            </a:fld>
            <a:endParaRPr lang="en-US"/>
          </a:p>
        </p:txBody>
      </p:sp>
    </p:spTree>
    <p:extLst>
      <p:ext uri="{BB962C8B-B14F-4D97-AF65-F5344CB8AC3E}">
        <p14:creationId xmlns:p14="http://schemas.microsoft.com/office/powerpoint/2010/main" val="31767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Turn &amp; Talk, Whole Group Discussion:</a:t>
            </a:r>
          </a:p>
          <a:p>
            <a:endParaRPr lang="en-US" dirty="0"/>
          </a:p>
          <a:p>
            <a:pPr marL="342900" indent="-342900">
              <a:buAutoNum type="arabicPeriod"/>
            </a:pPr>
            <a:r>
              <a:rPr lang="en-US" dirty="0"/>
              <a:t>What was that like for you? What did you notice?</a:t>
            </a:r>
            <a:br>
              <a:rPr lang="en-US" dirty="0"/>
            </a:br>
            <a:endParaRPr lang="en-US" dirty="0"/>
          </a:p>
          <a:p>
            <a:pPr marL="342900" indent="-342900">
              <a:buAutoNum type="arabicPeriod"/>
            </a:pPr>
            <a:r>
              <a:rPr lang="en-US" dirty="0"/>
              <a:t>Was it difficult? Easy?</a:t>
            </a:r>
          </a:p>
          <a:p>
            <a:pPr marL="342900" indent="-342900">
              <a:buAutoNum type="arabicPeriod"/>
            </a:pPr>
            <a:endParaRPr lang="en-US" dirty="0"/>
          </a:p>
          <a:p>
            <a:pPr marL="342900" indent="-342900">
              <a:buAutoNum type="arabicPeriod"/>
            </a:pPr>
            <a:r>
              <a:rPr lang="en-US" dirty="0"/>
              <a:t>With this experience in mind, why do you think mindfulness has recently risen so rapidly in popularity?   </a:t>
            </a:r>
          </a:p>
          <a:p>
            <a:endParaRPr lang="en-US" dirty="0"/>
          </a:p>
        </p:txBody>
      </p:sp>
      <p:sp>
        <p:nvSpPr>
          <p:cNvPr id="4" name="Header Placeholder 3"/>
          <p:cNvSpPr>
            <a:spLocks noGrp="1"/>
          </p:cNvSpPr>
          <p:nvPr>
            <p:ph type="hdr" idx="2"/>
          </p:nvPr>
        </p:nvSpPr>
        <p:spPr/>
        <p:txBody>
          <a:bodyPr/>
          <a:lstStyle/>
          <a:p>
            <a:r>
              <a:rPr lang="en-US"/>
              <a:t>GED Update - Testing and Instruction</a:t>
            </a:r>
            <a:endParaRPr lang="en-US" dirty="0"/>
          </a:p>
        </p:txBody>
      </p:sp>
      <p:sp>
        <p:nvSpPr>
          <p:cNvPr id="5" name="Date Placeholder 4"/>
          <p:cNvSpPr>
            <a:spLocks noGrp="1"/>
          </p:cNvSpPr>
          <p:nvPr>
            <p:ph type="dt" idx="10"/>
          </p:nvPr>
        </p:nvSpPr>
        <p:spPr/>
        <p:txBody>
          <a:bodyPr/>
          <a:lstStyle/>
          <a:p>
            <a:r>
              <a:rPr lang="en-US"/>
              <a:t>5/26/2020</a:t>
            </a:r>
            <a:endParaRPr lang="en-US" dirty="0"/>
          </a:p>
        </p:txBody>
      </p:sp>
      <p:sp>
        <p:nvSpPr>
          <p:cNvPr id="6" name="Footer Placeholder 5"/>
          <p:cNvSpPr>
            <a:spLocks noGrp="1"/>
          </p:cNvSpPr>
          <p:nvPr>
            <p:ph type="ftr" idx="11"/>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2895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re-entry programs are critical for reducing recidivism and ensuring that former inmates can lead productive, fulfilling lives. These programs address key challenges faced during reintegration.</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615180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85800">
              <a:lnSpc>
                <a:spcPct val="100000"/>
              </a:lnSpc>
              <a:buClrTx/>
              <a:buSzTx/>
              <a:buFontTx/>
              <a:buChar char="•"/>
            </a:pPr>
            <a:r>
              <a:rPr lang="en-US" altLang="en-US" sz="1400" dirty="0">
                <a:solidFill>
                  <a:srgbClr val="2A2A2A"/>
                </a:solidFill>
                <a:latin typeface="Open Sans" panose="020B0606030504020204" pitchFamily="34" charset="0"/>
                <a:cs typeface="Open Sans" panose="020B0606030504020204" pitchFamily="34" charset="0"/>
              </a:rPr>
              <a:t>Ability it is fixed or ingrained – in other words, we are born with a certain level of ability, and we cannot change that. This is called a </a:t>
            </a:r>
            <a:r>
              <a:rPr lang="en-US" altLang="en-US" sz="1400" b="1" dirty="0">
                <a:solidFill>
                  <a:srgbClr val="2A2A2A"/>
                </a:solidFill>
                <a:latin typeface="Open Sans" panose="020B0606030504020204" pitchFamily="34" charset="0"/>
                <a:cs typeface="Open Sans" panose="020B0606030504020204" pitchFamily="34" charset="0"/>
              </a:rPr>
              <a:t>fixed mindset</a:t>
            </a:r>
            <a:r>
              <a:rPr lang="en-US" altLang="en-US" sz="1400" dirty="0">
                <a:solidFill>
                  <a:srgbClr val="2A2A2A"/>
                </a:solidFill>
                <a:latin typeface="Open Sans" panose="020B0606030504020204" pitchFamily="34" charset="0"/>
                <a:cs typeface="Open Sans" panose="020B0606030504020204" pitchFamily="34" charset="0"/>
              </a:rPr>
              <a:t>.</a:t>
            </a:r>
          </a:p>
          <a:p>
            <a:pPr marL="0" indent="0" defTabSz="685800">
              <a:lnSpc>
                <a:spcPct val="100000"/>
              </a:lnSpc>
              <a:buClrTx/>
              <a:buSzTx/>
              <a:buFontTx/>
              <a:buChar char="•"/>
            </a:pPr>
            <a:r>
              <a:rPr lang="en-US" altLang="en-US" sz="1400" dirty="0">
                <a:solidFill>
                  <a:srgbClr val="2A2A2A"/>
                </a:solidFill>
                <a:latin typeface="Open Sans" panose="020B0606030504020204" pitchFamily="34" charset="0"/>
                <a:cs typeface="Open Sans" panose="020B0606030504020204" pitchFamily="34" charset="0"/>
              </a:rPr>
              <a:t>We can develop our ability through hard work and effort. This is called a </a:t>
            </a:r>
            <a:r>
              <a:rPr lang="en-US" altLang="en-US" sz="1400" b="1" dirty="0">
                <a:solidFill>
                  <a:srgbClr val="2A2A2A"/>
                </a:solidFill>
                <a:latin typeface="Open Sans" panose="020B0606030504020204" pitchFamily="34" charset="0"/>
                <a:cs typeface="Open Sans" panose="020B0606030504020204" pitchFamily="34" charset="0"/>
              </a:rPr>
              <a:t>growth mindset</a:t>
            </a:r>
            <a:r>
              <a:rPr lang="en-US" altLang="en-US" sz="1400" dirty="0">
                <a:solidFill>
                  <a:srgbClr val="2A2A2A"/>
                </a:solidFill>
                <a:latin typeface="Open Sans" panose="020B0606030504020204" pitchFamily="34" charset="0"/>
                <a:cs typeface="Open Sans" panose="020B0606030504020204" pitchFamily="34" charset="0"/>
              </a:rPr>
              <a:t>.</a:t>
            </a:r>
          </a:p>
          <a:p>
            <a:pPr marL="0" indent="0" defTabSz="685800">
              <a:lnSpc>
                <a:spcPct val="100000"/>
              </a:lnSpc>
              <a:buClrTx/>
              <a:buSzTx/>
              <a:buNone/>
            </a:pPr>
            <a:r>
              <a:rPr lang="en-US" altLang="en-US" sz="1400" dirty="0"/>
              <a:t>Having a growth mindset (the belief that you are in control of your own ability and can learn and improve) is the key to success.</a:t>
            </a:r>
          </a:p>
          <a:p>
            <a:pPr marL="0" indent="0" defTabSz="685800">
              <a:lnSpc>
                <a:spcPct val="100000"/>
              </a:lnSpc>
              <a:buClrTx/>
              <a:buSzTx/>
              <a:buNone/>
            </a:pPr>
            <a:r>
              <a:rPr lang="en-US" altLang="en-US" sz="1400" b="1" dirty="0">
                <a:solidFill>
                  <a:srgbClr val="2A2A2A"/>
                </a:solidFill>
                <a:latin typeface="Open Sans" panose="020B0606030504020204" pitchFamily="34" charset="0"/>
                <a:cs typeface="Open Sans" panose="020B0606030504020204" pitchFamily="34" charset="0"/>
              </a:rPr>
              <a:t>Yes, hard work, effort, and persistence are all important, but not as important as having that underlying belief that you are in control of your own destiny.</a:t>
            </a:r>
            <a:endParaRPr lang="en-US" altLang="en-US" sz="1400" dirty="0"/>
          </a:p>
          <a:p>
            <a:pPr marL="0" indent="0" defTabSz="685800">
              <a:lnSpc>
                <a:spcPct val="100000"/>
              </a:lnSpc>
              <a:buClrTx/>
              <a:buSzTx/>
              <a:buNone/>
            </a:pPr>
            <a:br>
              <a:rPr lang="en-US" altLang="en-US" sz="1400" dirty="0"/>
            </a:br>
            <a:br>
              <a:rPr lang="en-US" altLang="en-US" sz="1400" dirty="0"/>
            </a:br>
            <a:r>
              <a:rPr lang="en-US" altLang="en-US" sz="1400" dirty="0">
                <a:solidFill>
                  <a:srgbClr val="2A2A2A"/>
                </a:solidFill>
                <a:latin typeface="Open Sans" panose="020B0606030504020204" pitchFamily="34" charset="0"/>
                <a:cs typeface="Open Sans" panose="020B0606030504020204" pitchFamily="34" charset="0"/>
              </a:rPr>
              <a:t>Read more at: </a:t>
            </a:r>
            <a:r>
              <a:rPr lang="en-US" altLang="en-US" sz="1400" dirty="0">
                <a:solidFill>
                  <a:srgbClr val="022E61"/>
                </a:solidFill>
                <a:latin typeface="Open Sans" panose="020B0606030504020204" pitchFamily="34" charset="0"/>
                <a:cs typeface="Open Sans" panose="020B0606030504020204" pitchFamily="34" charset="0"/>
                <a:hlinkClick r:id="rId3"/>
              </a:rPr>
              <a:t>https://www.skillsyouneed.com/ps/mindsets.html</a:t>
            </a:r>
            <a:r>
              <a:rPr lang="en-US" altLang="en-US" sz="1400" dirty="0"/>
              <a:t> </a:t>
            </a:r>
          </a:p>
          <a:p>
            <a:endParaRPr lang="en-US" dirty="0"/>
          </a:p>
        </p:txBody>
      </p:sp>
      <p:sp>
        <p:nvSpPr>
          <p:cNvPr id="4" name="Header Placeholder 3"/>
          <p:cNvSpPr>
            <a:spLocks noGrp="1"/>
          </p:cNvSpPr>
          <p:nvPr>
            <p:ph type="hdr" idx="2"/>
          </p:nvPr>
        </p:nvSpPr>
        <p:spPr/>
        <p:txBody>
          <a:bodyPr/>
          <a:lstStyle/>
          <a:p>
            <a:r>
              <a:rPr lang="en-US"/>
              <a:t>GED Update - Testing and Instruction</a:t>
            </a:r>
            <a:endParaRPr lang="en-US" dirty="0"/>
          </a:p>
        </p:txBody>
      </p:sp>
      <p:sp>
        <p:nvSpPr>
          <p:cNvPr id="5" name="Date Placeholder 4"/>
          <p:cNvSpPr>
            <a:spLocks noGrp="1"/>
          </p:cNvSpPr>
          <p:nvPr>
            <p:ph type="dt" idx="10"/>
          </p:nvPr>
        </p:nvSpPr>
        <p:spPr/>
        <p:txBody>
          <a:bodyPr/>
          <a:lstStyle/>
          <a:p>
            <a:r>
              <a:rPr lang="en-US"/>
              <a:t>5/26/2020</a:t>
            </a:r>
            <a:endParaRPr lang="en-US" dirty="0"/>
          </a:p>
        </p:txBody>
      </p:sp>
      <p:sp>
        <p:nvSpPr>
          <p:cNvPr id="6" name="Footer Placeholder 5"/>
          <p:cNvSpPr>
            <a:spLocks noGrp="1"/>
          </p:cNvSpPr>
          <p:nvPr>
            <p:ph type="ftr" idx="11"/>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0317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a:rPr>
              <a:t>Students that were taught the belief that people have the </a:t>
            </a:r>
            <a:r>
              <a:rPr lang="en-US" b="0" i="0" u="none" strike="noStrike" dirty="0">
                <a:solidFill>
                  <a:srgbClr val="EE1F60"/>
                </a:solidFill>
                <a:effectLst/>
                <a:latin typeface="Roboto"/>
                <a:hlinkClick r:id="rId3"/>
              </a:rPr>
              <a:t>ability to change</a:t>
            </a:r>
            <a:r>
              <a:rPr lang="en-US" b="0" i="0" dirty="0">
                <a:solidFill>
                  <a:srgbClr val="000000"/>
                </a:solidFill>
                <a:effectLst/>
                <a:latin typeface="Roboto"/>
              </a:rPr>
              <a:t> lessened their social stress, helping them to cope better, to keep their bodies calmer, and to do better in school.</a:t>
            </a:r>
          </a:p>
          <a:p>
            <a:endParaRPr lang="en-US" b="0" i="0" dirty="0">
              <a:solidFill>
                <a:srgbClr val="000000"/>
              </a:solidFill>
              <a:effectLst/>
              <a:latin typeface="Roboto"/>
            </a:endParaRPr>
          </a:p>
          <a:p>
            <a:r>
              <a:rPr lang="en-US" b="0" i="0" dirty="0">
                <a:solidFill>
                  <a:srgbClr val="262626"/>
                </a:solidFill>
                <a:effectLst/>
                <a:latin typeface="ff-tisa-web-pro"/>
              </a:rPr>
              <a:t>One of the most basic beliefs we carry about ourselves, Dweck found in her research, has to do with how we view and inhabit what we consider to be our personality. A “fixed mindset” assumes that our character, intelligence, and creative ability are static givens which we can’t change in any meaningful way, and success is the affirmation of that inherent intelligence, an assessment of how those givens measure up against an equally fixed standard; striving for success and avoiding failure at all costs become a way of maintaining the sense of being smart or skilled. A “growth mindset,” on the other hand, thrives on challenge and sees failure not as evidence of unintelligence but as a heartening springboard for growth and for stretching our existing abilities. </a:t>
            </a:r>
          </a:p>
          <a:p>
            <a:endParaRPr lang="en-US" b="0" i="0" dirty="0">
              <a:solidFill>
                <a:srgbClr val="262626"/>
              </a:solidFill>
              <a:effectLst/>
              <a:latin typeface="ff-tisa-web-pro"/>
            </a:endParaRPr>
          </a:p>
          <a:p>
            <a:r>
              <a:rPr lang="en-US" b="0" i="0" dirty="0">
                <a:solidFill>
                  <a:srgbClr val="262626"/>
                </a:solidFill>
                <a:effectLst/>
                <a:latin typeface="ff-tisa-web-pro"/>
              </a:rPr>
              <a:t>Stanford psychologist </a:t>
            </a:r>
            <a:r>
              <a:rPr lang="en-US" b="1" i="0" dirty="0">
                <a:solidFill>
                  <a:srgbClr val="262626"/>
                </a:solidFill>
                <a:effectLst/>
                <a:latin typeface="ff-tisa-web-pro"/>
              </a:rPr>
              <a:t>Carol Dweck</a:t>
            </a:r>
            <a:r>
              <a:rPr lang="en-US" b="0" i="0" dirty="0">
                <a:solidFill>
                  <a:srgbClr val="262626"/>
                </a:solidFill>
                <a:effectLst/>
                <a:latin typeface="ff-tisa-web-pro"/>
              </a:rPr>
              <a:t>, synthesized in her remarkably insightful </a:t>
            </a:r>
            <a:r>
              <a:rPr lang="en-US" b="1" i="1" u="none" strike="noStrike" dirty="0">
                <a:solidFill>
                  <a:srgbClr val="C33737"/>
                </a:solidFill>
                <a:effectLst/>
                <a:latin typeface="inherit"/>
                <a:hlinkClick r:id="rId4"/>
              </a:rPr>
              <a:t>Mindset: The New Psychology of Success</a:t>
            </a:r>
            <a:r>
              <a:rPr lang="en-US" b="0" i="0" dirty="0">
                <a:solidFill>
                  <a:srgbClr val="262626"/>
                </a:solidFill>
                <a:effectLst/>
                <a:latin typeface="ff-tisa-web-pro"/>
              </a:rPr>
              <a:t> thrives on challenge and sees failure not as evidence of unintelligence but as a heartening springboard for growth and for stretching our existing abilities. </a:t>
            </a:r>
            <a:endParaRPr lang="en-US" dirty="0"/>
          </a:p>
        </p:txBody>
      </p:sp>
      <p:sp>
        <p:nvSpPr>
          <p:cNvPr id="4" name="Slide Number Placeholder 3"/>
          <p:cNvSpPr>
            <a:spLocks noGrp="1"/>
          </p:cNvSpPr>
          <p:nvPr>
            <p:ph type="sldNum" sz="quarter" idx="5"/>
          </p:nvPr>
        </p:nvSpPr>
        <p:spPr/>
        <p:txBody>
          <a:bodyPr/>
          <a:lstStyle/>
          <a:p>
            <a:fld id="{8D528A08-66B7-40B8-9ACD-C65D6D6BE0BD}" type="slidenum">
              <a:rPr lang="en-US" smtClean="0"/>
              <a:t>47</a:t>
            </a:fld>
            <a:endParaRPr lang="en-US"/>
          </a:p>
        </p:txBody>
      </p:sp>
    </p:spTree>
    <p:extLst>
      <p:ext uri="{BB962C8B-B14F-4D97-AF65-F5344CB8AC3E}">
        <p14:creationId xmlns:p14="http://schemas.microsoft.com/office/powerpoint/2010/main" val="3274940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528A08-66B7-40B8-9ACD-C65D6D6BE0BD}" type="slidenum">
              <a:rPr lang="en-US" smtClean="0"/>
              <a:t>48</a:t>
            </a:fld>
            <a:endParaRPr lang="en-US"/>
          </a:p>
        </p:txBody>
      </p:sp>
    </p:spTree>
    <p:extLst>
      <p:ext uri="{BB962C8B-B14F-4D97-AF65-F5344CB8AC3E}">
        <p14:creationId xmlns:p14="http://schemas.microsoft.com/office/powerpoint/2010/main" val="361161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effectLst/>
                <a:latin typeface="Open Sans" panose="020B0606030504020204" pitchFamily="34" charset="0"/>
                <a:cs typeface="Open Sans" panose="020B0606030504020204" pitchFamily="34" charset="0"/>
              </a:rPr>
              <a:t>This is why you should never praise children by talking about their ability, but instead describe the effort that they put in, and how much they have learned and developed their ability through the activity.</a:t>
            </a:r>
            <a:endParaRPr kumimoji="0" lang="en-US" altLang="en-US" sz="1200" b="0" i="0" u="none" strike="noStrike" cap="none" normalizeH="0" baseline="0" dirty="0">
              <a:ln>
                <a:noFill/>
              </a:ln>
              <a:effectLst/>
            </a:endParaRPr>
          </a:p>
          <a:p>
            <a:endParaRPr lang="en-US" dirty="0"/>
          </a:p>
        </p:txBody>
      </p:sp>
      <p:sp>
        <p:nvSpPr>
          <p:cNvPr id="4" name="Slide Number Placeholder 3"/>
          <p:cNvSpPr>
            <a:spLocks noGrp="1"/>
          </p:cNvSpPr>
          <p:nvPr>
            <p:ph type="sldNum" sz="quarter" idx="5"/>
          </p:nvPr>
        </p:nvSpPr>
        <p:spPr/>
        <p:txBody>
          <a:bodyPr/>
          <a:lstStyle/>
          <a:p>
            <a:fld id="{DE70C36C-AB97-446A-A48D-FC4407B0D358}" type="slidenum">
              <a:rPr lang="en-US" smtClean="0"/>
              <a:t>49</a:t>
            </a:fld>
            <a:endParaRPr lang="en-US"/>
          </a:p>
        </p:txBody>
      </p:sp>
    </p:spTree>
    <p:extLst>
      <p:ext uri="{BB962C8B-B14F-4D97-AF65-F5344CB8AC3E}">
        <p14:creationId xmlns:p14="http://schemas.microsoft.com/office/powerpoint/2010/main" val="1055605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Relate to Real-World Examples: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Current Events: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Discuss current events or news stories related to the topic being taught.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Everyday Life: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Draw parallels between concepts and situations students encounter daily.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Local Context: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Use examples from the local community or region to make learning more relevant.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Simulations and Role-Playing: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Simulate real-world scenarios to allow students to practice skills in a safe environment.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Incorporate Student Interests: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Student-Chosen Topics: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Allow students to choose topics or projects that align with their interests.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Personal Connections: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Encourage students to share their experiences and perspectives related to the material.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Diverse Perspectives: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Introduce different viewpoints and cultural contexts to broaden understanding. </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533721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D8131-4E42-DF65-3746-0094736B4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E9B2E-44C5-A32E-5A49-7E588D446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E7D51-1451-53A4-388A-90F280618C0C}"/>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Relate to Real-World Examples: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Current Events: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Discuss current events or news stories related to the topic being taught.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Everyday Life: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Draw parallels between concepts and situations students encounter daily.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Local Context: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Use examples from the local community or region to make learning more relevant.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Simulations and Role-Playing: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Simulate real-world scenarios to allow students to practice skills in a safe environment.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 Incorporate Student Interests:</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Student-Chosen Topics: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Allow students to choose topics or projects that align with their interests.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Personal Connections: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Encourage students to share their experiences and perspectives related to the material. </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Diverse Perspectives: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Introduce different viewpoints and cultural contexts to broaden understanding. </a:t>
            </a:r>
          </a:p>
          <a:p>
            <a:endParaRPr lang="en-US" dirty="0"/>
          </a:p>
        </p:txBody>
      </p:sp>
      <p:sp>
        <p:nvSpPr>
          <p:cNvPr id="4" name="Header Placeholder 3">
            <a:extLst>
              <a:ext uri="{FF2B5EF4-FFF2-40B4-BE49-F238E27FC236}">
                <a16:creationId xmlns:a16="http://schemas.microsoft.com/office/drawing/2014/main" id="{C777847B-704F-E67A-35BD-E5BB3D4A65F1}"/>
              </a:ext>
            </a:extLst>
          </p:cNvPr>
          <p:cNvSpPr>
            <a:spLocks noGrp="1"/>
          </p:cNvSpPr>
          <p:nvPr>
            <p:ph type="hdr" sz="quarter"/>
          </p:nvPr>
        </p:nvSpPr>
        <p:spPr/>
        <p:txBody>
          <a:bodyPr/>
          <a:lstStyle/>
          <a:p>
            <a:r>
              <a:rPr lang="en-US"/>
              <a:t>Moving from the Red Zone - RLA</a:t>
            </a:r>
          </a:p>
        </p:txBody>
      </p:sp>
      <p:sp>
        <p:nvSpPr>
          <p:cNvPr id="5" name="Date Placeholder 4">
            <a:extLst>
              <a:ext uri="{FF2B5EF4-FFF2-40B4-BE49-F238E27FC236}">
                <a16:creationId xmlns:a16="http://schemas.microsoft.com/office/drawing/2014/main" id="{863CAEFA-CB35-305B-E573-3140A738EB1C}"/>
              </a:ext>
            </a:extLst>
          </p:cNvPr>
          <p:cNvSpPr>
            <a:spLocks noGrp="1"/>
          </p:cNvSpPr>
          <p:nvPr>
            <p:ph type="dt" idx="1"/>
          </p:nvPr>
        </p:nvSpPr>
        <p:spPr/>
        <p:txBody>
          <a:bodyPr/>
          <a:lstStyle/>
          <a:p>
            <a:r>
              <a:rPr lang="en-US"/>
              <a:t>8/21/2019</a:t>
            </a:r>
          </a:p>
        </p:txBody>
      </p:sp>
      <p:sp>
        <p:nvSpPr>
          <p:cNvPr id="6" name="Footer Placeholder 5">
            <a:extLst>
              <a:ext uri="{FF2B5EF4-FFF2-40B4-BE49-F238E27FC236}">
                <a16:creationId xmlns:a16="http://schemas.microsoft.com/office/drawing/2014/main" id="{E70A3D50-CDA9-27B5-BA9D-1E13EB8BD8D9}"/>
              </a:ext>
            </a:extLst>
          </p:cNvPr>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3016730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Mathematical Reasoning </a:t>
            </a:r>
            <a:endParaRPr lang="en-US" dirty="0"/>
          </a:p>
        </p:txBody>
      </p:sp>
      <p:sp>
        <p:nvSpPr>
          <p:cNvPr id="5" name="Date Placeholder 4"/>
          <p:cNvSpPr>
            <a:spLocks noGrp="1"/>
          </p:cNvSpPr>
          <p:nvPr>
            <p:ph type="dt" idx="11"/>
          </p:nvPr>
        </p:nvSpPr>
        <p:spPr/>
        <p:txBody>
          <a:bodyPr/>
          <a:lstStyle/>
          <a:p>
            <a:pPr>
              <a:defRPr/>
            </a:pPr>
            <a:r>
              <a:rPr lang="en-US" altLang="en-US" dirty="0"/>
              <a:t>07/2018</a:t>
            </a:r>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53</a:t>
            </a:fld>
            <a:endParaRPr lang="en-US" altLang="en-US" dirty="0"/>
          </a:p>
        </p:txBody>
      </p:sp>
    </p:spTree>
    <p:extLst>
      <p:ext uri="{BB962C8B-B14F-4D97-AF65-F5344CB8AC3E}">
        <p14:creationId xmlns:p14="http://schemas.microsoft.com/office/powerpoint/2010/main" val="208737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131796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Employment is a vital component of successful reintegration. Various services help former inmates secure stable jobs and develop necessary skills.</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45650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placement services connect former inmates with potential employers, while career counseling provides guidance on job search strategies and career development tailored to individual needs.</a:t>
            </a:r>
          </a:p>
          <a:p>
            <a:pPr marL="0" indent="0">
              <a:spcBef>
                <a:spcPts val="2500"/>
              </a:spcBef>
              <a:buNone/>
            </a:pPr>
            <a:r>
              <a:rPr lang="en-US" sz="1000" b="1" dirty="0"/>
              <a:t>Connecting with Employers</a:t>
            </a:r>
          </a:p>
          <a:p>
            <a:pPr marL="0" lvl="1" indent="0">
              <a:buNone/>
            </a:pPr>
            <a:r>
              <a:rPr lang="en-US" sz="1000" dirty="0"/>
              <a:t>Job placement services help individuals reconnect with the workforce by linking them to potential employers who value their skills.</a:t>
            </a:r>
          </a:p>
          <a:p>
            <a:pPr marL="0" indent="0">
              <a:spcBef>
                <a:spcPts val="2500"/>
              </a:spcBef>
              <a:buNone/>
            </a:pPr>
            <a:r>
              <a:rPr lang="en-US" sz="1000" b="1" dirty="0"/>
              <a:t>Career Development Guidance</a:t>
            </a:r>
          </a:p>
          <a:p>
            <a:pPr marL="0" lvl="1" indent="0">
              <a:buNone/>
            </a:pPr>
            <a:r>
              <a:rPr lang="en-US" sz="1000" dirty="0"/>
              <a:t>Career counseling offers personalized strategies for job searching and professional growth, addressing individual needs and aspirations.</a:t>
            </a:r>
          </a:p>
          <a:p>
            <a:pPr marL="0" indent="0">
              <a:spcBef>
                <a:spcPts val="2500"/>
              </a:spcBef>
              <a:buNone/>
            </a:pPr>
            <a:r>
              <a:rPr lang="en-US" sz="1000" b="1" dirty="0"/>
              <a:t>Job Search Strategies</a:t>
            </a:r>
          </a:p>
          <a:p>
            <a:pPr marL="0" lvl="1" indent="0">
              <a:buNone/>
            </a:pPr>
            <a:r>
              <a:rPr lang="en-US" sz="1000" dirty="0"/>
              <a:t>Guidance on effective job search techniques can empower individuals to find suitable employment opportunities that match their skills.</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3925505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t>
            </a:r>
          </a:p>
          <a:p>
            <a:pPr marL="0" indent="0">
              <a:spcBef>
                <a:spcPts val="2500"/>
              </a:spcBef>
              <a:buNone/>
            </a:pPr>
            <a:r>
              <a:rPr lang="en-US" sz="1100" b="1" dirty="0"/>
              <a:t>Marketable Skills Acquisition</a:t>
            </a:r>
          </a:p>
          <a:p>
            <a:pPr marL="0" lvl="1" indent="0">
              <a:buNone/>
            </a:pPr>
            <a:r>
              <a:rPr lang="en-US" sz="1100" dirty="0"/>
              <a:t>Vocational training programs enable former inmates to acquire hands-on skills in various trades, enhancing their job readiness.</a:t>
            </a:r>
          </a:p>
          <a:p>
            <a:pPr marL="0" indent="0">
              <a:spcBef>
                <a:spcPts val="2500"/>
              </a:spcBef>
              <a:buNone/>
            </a:pPr>
            <a:r>
              <a:rPr lang="en-US" sz="1100" b="1" dirty="0"/>
              <a:t>Improving Employability</a:t>
            </a:r>
          </a:p>
          <a:p>
            <a:pPr marL="0" lvl="1" indent="0">
              <a:buNone/>
            </a:pPr>
            <a:r>
              <a:rPr lang="en-US" sz="1100" dirty="0"/>
              <a:t>By gaining practical skills, former inmates increase their chances of securing stable employment and reintegrating into society.</a:t>
            </a:r>
          </a:p>
          <a:p>
            <a:pPr marL="0" indent="0">
              <a:spcBef>
                <a:spcPts val="2500"/>
              </a:spcBef>
              <a:buNone/>
            </a:pPr>
            <a:r>
              <a:rPr lang="en-US" sz="1100" b="1" dirty="0"/>
              <a:t>Boosting Confidence</a:t>
            </a:r>
          </a:p>
          <a:p>
            <a:pPr marL="0" lvl="1" indent="0">
              <a:buNone/>
            </a:pPr>
            <a:r>
              <a:rPr lang="en-US" sz="1100" dirty="0"/>
              <a:t>Vocational training builds self-esteem and confidence in former inmates, making them more prepared for workplace challenges.</a:t>
            </a:r>
          </a:p>
          <a:p>
            <a:r>
              <a:rPr lang="en-US" dirty="0" err="1"/>
              <a:t>ocational</a:t>
            </a:r>
            <a:r>
              <a:rPr lang="en-US" dirty="0"/>
              <a:t> training programs equip former inmates with marketable skills in various trades, improving their employability and confidence in the workplace.</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889966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Workforce readiness programs focus on preparing individuals for the workforce by teaching interview skills, workplace etiquette, and networking strategies to enhance their chances of securing employment.</a:t>
            </a:r>
          </a:p>
          <a:p>
            <a:pPr marL="0" indent="0">
              <a:spcBef>
                <a:spcPts val="2500"/>
              </a:spcBef>
              <a:buNone/>
            </a:pPr>
            <a:r>
              <a:rPr lang="en-US" sz="1000" b="1" dirty="0"/>
              <a:t>Interview Skills Training</a:t>
            </a:r>
          </a:p>
          <a:p>
            <a:pPr marL="0" lvl="1" indent="0">
              <a:buNone/>
            </a:pPr>
            <a:r>
              <a:rPr lang="en-US" sz="1000" dirty="0"/>
              <a:t>Programs teach effective interview skills, helping individuals present themselves confidently to potential employers.</a:t>
            </a:r>
          </a:p>
          <a:p>
            <a:pPr marL="0" indent="0">
              <a:spcBef>
                <a:spcPts val="2500"/>
              </a:spcBef>
              <a:buNone/>
            </a:pPr>
            <a:r>
              <a:rPr lang="en-US" sz="1000" b="1" dirty="0"/>
              <a:t>Workplace Etiquette</a:t>
            </a:r>
          </a:p>
          <a:p>
            <a:pPr marL="0" lvl="1" indent="0">
              <a:buNone/>
            </a:pPr>
            <a:r>
              <a:rPr lang="en-US" sz="1000" dirty="0"/>
              <a:t>Understanding workplace etiquette is crucial for creating a positive impression and fostering good relationships in a professional environment.</a:t>
            </a:r>
          </a:p>
          <a:p>
            <a:pPr marL="0" indent="0">
              <a:spcBef>
                <a:spcPts val="2500"/>
              </a:spcBef>
              <a:buNone/>
            </a:pPr>
            <a:r>
              <a:rPr lang="en-US" sz="1000" b="1" dirty="0"/>
              <a:t>Networking Strategies</a:t>
            </a:r>
          </a:p>
          <a:p>
            <a:pPr marL="0" lvl="1" indent="0">
              <a:buNone/>
            </a:pPr>
            <a:r>
              <a:rPr lang="en-US" sz="1000" dirty="0"/>
              <a:t>Workforce readiness programs equip individuals with networking strategies to build connections and expand their professional opportunities.</a:t>
            </a:r>
          </a:p>
          <a:p>
            <a:endParaRPr lang="en-US" dirty="0"/>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456519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Stable housing is essential for successful reintegration. Programs offer various forms of housing assistance to help former inmates secure and maintain housing.</a:t>
            </a:r>
          </a:p>
        </p:txBody>
      </p:sp>
      <p:sp>
        <p:nvSpPr>
          <p:cNvPr id="4" name="Header Placeholder 3"/>
          <p:cNvSpPr>
            <a:spLocks noGrp="1"/>
          </p:cNvSpPr>
          <p:nvPr>
            <p:ph type="hdr" sz="quarter"/>
          </p:nvPr>
        </p:nvSpPr>
        <p:spPr/>
        <p:txBody>
          <a:bodyPr/>
          <a:lstStyle/>
          <a:p>
            <a:r>
              <a:rPr lang="en-US"/>
              <a:t>Moving from the Red Zone - RLA</a:t>
            </a:r>
          </a:p>
        </p:txBody>
      </p:sp>
      <p:sp>
        <p:nvSpPr>
          <p:cNvPr id="5" name="Date Placeholder 4"/>
          <p:cNvSpPr>
            <a:spLocks noGrp="1"/>
          </p:cNvSpPr>
          <p:nvPr>
            <p:ph type="dt" idx="1"/>
          </p:nvPr>
        </p:nvSpPr>
        <p:spPr/>
        <p:txBody>
          <a:bodyPr/>
          <a:lstStyle/>
          <a:p>
            <a:r>
              <a:rPr lang="en-US"/>
              <a:t>8/21/2019</a:t>
            </a:r>
          </a:p>
        </p:txBody>
      </p:sp>
      <p:sp>
        <p:nvSpPr>
          <p:cNvPr id="6" name="Footer Placeholder 5"/>
          <p:cNvSpPr>
            <a:spLocks noGrp="1"/>
          </p:cNvSpPr>
          <p:nvPr>
            <p:ph type="ftr" sz="quarter" idx="4"/>
          </p:nvPr>
        </p:nvSpPr>
        <p:spPr/>
        <p:txBody>
          <a:bodyPr/>
          <a:lstStyle/>
          <a:p>
            <a:r>
              <a:rPr lang="en-US"/>
              <a:t>© Copyright GED Testing Service LLC. All rights reserved</a:t>
            </a:r>
          </a:p>
        </p:txBody>
      </p:sp>
    </p:spTree>
    <p:extLst>
      <p:ext uri="{BB962C8B-B14F-4D97-AF65-F5344CB8AC3E}">
        <p14:creationId xmlns:p14="http://schemas.microsoft.com/office/powerpoint/2010/main" val="22617760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3504604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49" y="880958"/>
            <a:ext cx="11270091" cy="2260742"/>
          </a:xfrm>
        </p:spPr>
        <p:txBody>
          <a:bodyPr anchor="b"/>
          <a:lstStyle>
            <a:lvl1pPr>
              <a:defRPr sz="3375"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49" y="3293607"/>
            <a:ext cx="11270091" cy="1092820"/>
          </a:xfrm>
        </p:spPr>
        <p:txBody>
          <a:bodyPr lIns="0" tIns="0" rIns="0" bIns="0">
            <a:normAutofit/>
          </a:bodyPr>
          <a:lstStyle>
            <a:lvl1pPr marL="0" indent="0">
              <a:buNone/>
              <a:defRPr sz="1800" i="1">
                <a:solidFill>
                  <a:schemeClr val="tx1"/>
                </a:solidFill>
              </a:defRPr>
            </a:lvl1pPr>
            <a:lvl2pPr marL="257163" indent="0">
              <a:buNone/>
              <a:defRPr sz="1125">
                <a:solidFill>
                  <a:schemeClr val="tx1">
                    <a:tint val="75000"/>
                  </a:schemeClr>
                </a:solidFill>
              </a:defRPr>
            </a:lvl2pPr>
            <a:lvl3pPr marL="514325" indent="0">
              <a:buNone/>
              <a:defRPr sz="1013">
                <a:solidFill>
                  <a:schemeClr val="tx1">
                    <a:tint val="75000"/>
                  </a:schemeClr>
                </a:solidFill>
              </a:defRPr>
            </a:lvl3pPr>
            <a:lvl4pPr marL="771487" indent="0">
              <a:buNone/>
              <a:defRPr sz="900">
                <a:solidFill>
                  <a:schemeClr val="tx1">
                    <a:tint val="75000"/>
                  </a:schemeClr>
                </a:solidFill>
              </a:defRPr>
            </a:lvl4pPr>
            <a:lvl5pPr marL="1028649" indent="0">
              <a:buNone/>
              <a:defRPr sz="900">
                <a:solidFill>
                  <a:schemeClr val="tx1">
                    <a:tint val="75000"/>
                  </a:schemeClr>
                </a:solidFill>
              </a:defRPr>
            </a:lvl5pPr>
            <a:lvl6pPr marL="1285811" indent="0">
              <a:buNone/>
              <a:defRPr sz="900">
                <a:solidFill>
                  <a:schemeClr val="tx1">
                    <a:tint val="75000"/>
                  </a:schemeClr>
                </a:solidFill>
              </a:defRPr>
            </a:lvl6pPr>
            <a:lvl7pPr marL="1542973" indent="0">
              <a:buNone/>
              <a:defRPr sz="900">
                <a:solidFill>
                  <a:schemeClr val="tx1">
                    <a:tint val="75000"/>
                  </a:schemeClr>
                </a:solidFill>
              </a:defRPr>
            </a:lvl7pPr>
            <a:lvl8pPr marL="1800135" indent="0">
              <a:buNone/>
              <a:defRPr sz="900">
                <a:solidFill>
                  <a:schemeClr val="tx1">
                    <a:tint val="75000"/>
                  </a:schemeClr>
                </a:solidFill>
              </a:defRPr>
            </a:lvl8pPr>
            <a:lvl9pPr marL="2057298" indent="0">
              <a:buNone/>
              <a:defRPr sz="9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281268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2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692362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3807338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4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336358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5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2325114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6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207460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7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3683019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8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3484426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9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265460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0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5" y="1664044"/>
            <a:ext cx="5903247"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5"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39047" y="6116267"/>
            <a:ext cx="1265644" cy="548640"/>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4" y="230188"/>
            <a:ext cx="5467351"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3847422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1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4" y="230188"/>
            <a:ext cx="5467351" cy="6627813"/>
          </a:xfrm>
          <a:solidFill>
            <a:schemeClr val="accent1"/>
          </a:solidFill>
        </p:spPr>
        <p:txBody>
          <a:bodyPr/>
          <a:lstStyle/>
          <a:p>
            <a:r>
              <a:rPr lang="en-US" dirty="0"/>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49" y="880954"/>
            <a:ext cx="59436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49"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4946028" y="6071286"/>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678246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3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4" y="230188"/>
            <a:ext cx="5467351" cy="6627813"/>
          </a:xfrm>
          <a:solidFill>
            <a:schemeClr val="accent1"/>
          </a:solidFill>
        </p:spPr>
        <p:txBody>
          <a:bodyPr/>
          <a:lstStyle/>
          <a:p>
            <a:r>
              <a:rPr lang="en-US" dirty="0"/>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49" y="880954"/>
            <a:ext cx="59436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49"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4946028" y="6071286"/>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278843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4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4" y="230188"/>
            <a:ext cx="5467351" cy="6627813"/>
          </a:xfrm>
          <a:solidFill>
            <a:schemeClr val="accent1"/>
          </a:solidFill>
        </p:spPr>
        <p:txBody>
          <a:bodyPr/>
          <a:lstStyle/>
          <a:p>
            <a:r>
              <a:rPr lang="en-US" dirty="0"/>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49" y="880954"/>
            <a:ext cx="59436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49"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4946028" y="6071286"/>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577307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5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4" y="230188"/>
            <a:ext cx="5467351" cy="6627813"/>
          </a:xfrm>
          <a:solidFill>
            <a:schemeClr val="accent1"/>
          </a:solidFill>
        </p:spPr>
        <p:txBody>
          <a:bodyPr/>
          <a:lstStyle/>
          <a:p>
            <a:r>
              <a:rPr lang="en-US" dirty="0"/>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49" y="880954"/>
            <a:ext cx="59436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49"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4946028" y="6071286"/>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438657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able of Contents and Section Header">
    <p:spTree>
      <p:nvGrpSpPr>
        <p:cNvPr id="1" name=""/>
        <p:cNvGrpSpPr/>
        <p:nvPr/>
      </p:nvGrpSpPr>
      <p:grpSpPr>
        <a:xfrm>
          <a:off x="0" y="0"/>
          <a:ext cx="0" cy="0"/>
          <a:chOff x="0" y="0"/>
          <a:chExt cx="0" cy="0"/>
        </a:xfrm>
      </p:grpSpPr>
      <p:grpSp>
        <p:nvGrpSpPr>
          <p:cNvPr id="4" name="Group 13"/>
          <p:cNvGrpSpPr>
            <a:grpSpLocks/>
          </p:cNvGrpSpPr>
          <p:nvPr userDrawn="1"/>
        </p:nvGrpSpPr>
        <p:grpSpPr bwMode="auto">
          <a:xfrm>
            <a:off x="467784" y="990600"/>
            <a:ext cx="11218333" cy="63500"/>
            <a:chOff x="350838" y="1270000"/>
            <a:chExt cx="8413750" cy="63500"/>
          </a:xfrm>
          <a:solidFill>
            <a:srgbClr val="005FAF"/>
          </a:solidFill>
        </p:grpSpPr>
        <p:grpSp>
          <p:nvGrpSpPr>
            <p:cNvPr id="5" name="Group 4"/>
            <p:cNvGrpSpPr>
              <a:grpSpLocks/>
            </p:cNvGrpSpPr>
            <p:nvPr/>
          </p:nvGrpSpPr>
          <p:grpSpPr bwMode="auto">
            <a:xfrm>
              <a:off x="350838" y="1270000"/>
              <a:ext cx="8413750" cy="63500"/>
              <a:chOff x="350838" y="1270000"/>
              <a:chExt cx="8413750" cy="63500"/>
            </a:xfrm>
            <a:grpFill/>
          </p:grpSpPr>
          <p:sp>
            <p:nvSpPr>
              <p:cNvPr id="7" name="Rectangle 6"/>
              <p:cNvSpPr/>
              <p:nvPr/>
            </p:nvSpPr>
            <p:spPr>
              <a:xfrm>
                <a:off x="350838" y="1279525"/>
                <a:ext cx="8412162" cy="46038"/>
              </a:xfrm>
              <a:prstGeom prst="rect">
                <a:avLst/>
              </a:prstGeom>
              <a:grp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solidFill>
                    <a:srgbClr val="006699"/>
                  </a:solidFill>
                </a:endParaRPr>
              </a:p>
            </p:txBody>
          </p:sp>
          <p:cxnSp>
            <p:nvCxnSpPr>
              <p:cNvPr id="8" name="Straight Connector 7"/>
              <p:cNvCxnSpPr/>
              <p:nvPr/>
            </p:nvCxnSpPr>
            <p:spPr>
              <a:xfrm rot="5400000">
                <a:off x="8732044" y="1300956"/>
                <a:ext cx="63500" cy="1588"/>
              </a:xfrm>
              <a:prstGeom prst="line">
                <a:avLst/>
              </a:prstGeom>
              <a:grpFill/>
              <a:ln>
                <a:solidFill>
                  <a:srgbClr val="0061AF"/>
                </a:solidFill>
              </a:ln>
              <a:effectLst/>
            </p:spPr>
            <p:style>
              <a:lnRef idx="2">
                <a:schemeClr val="accent1"/>
              </a:lnRef>
              <a:fillRef idx="0">
                <a:schemeClr val="accent1"/>
              </a:fillRef>
              <a:effectRef idx="1">
                <a:schemeClr val="accent1"/>
              </a:effectRef>
              <a:fontRef idx="minor">
                <a:schemeClr val="tx1"/>
              </a:fontRef>
            </p:style>
          </p:cxnSp>
        </p:grpSp>
        <p:cxnSp>
          <p:nvCxnSpPr>
            <p:cNvPr id="6" name="Straight Connector 5"/>
            <p:cNvCxnSpPr/>
            <p:nvPr/>
          </p:nvCxnSpPr>
          <p:spPr>
            <a:xfrm rot="5400000">
              <a:off x="327819" y="1300956"/>
              <a:ext cx="63500" cy="1588"/>
            </a:xfrm>
            <a:prstGeom prst="line">
              <a:avLst/>
            </a:prstGeom>
            <a:grpFill/>
            <a:ln>
              <a:solidFill>
                <a:srgbClr val="0061AF"/>
              </a:solidFill>
            </a:ln>
            <a:effectLst/>
          </p:spPr>
          <p:style>
            <a:lnRef idx="2">
              <a:schemeClr val="accent1"/>
            </a:lnRef>
            <a:fillRef idx="0">
              <a:schemeClr val="accent1"/>
            </a:fillRef>
            <a:effectRef idx="1">
              <a:schemeClr val="accent1"/>
            </a:effectRef>
            <a:fontRef idx="minor">
              <a:schemeClr val="tx1"/>
            </a:fontRef>
          </p:style>
        </p:cxnSp>
      </p:grpSp>
      <p:pic>
        <p:nvPicPr>
          <p:cNvPr id="10" name="Picture 10" descr="transforming education.eps"/>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4668" y="6402391"/>
            <a:ext cx="2048933"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22"/>
          <p:cNvSpPr txBox="1">
            <a:spLocks/>
          </p:cNvSpPr>
          <p:nvPr userDrawn="1"/>
        </p:nvSpPr>
        <p:spPr>
          <a:xfrm>
            <a:off x="11480800" y="6478591"/>
            <a:ext cx="711200" cy="244475"/>
          </a:xfrm>
          <a:prstGeom prst="rect">
            <a:avLst/>
          </a:prstGeom>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fld id="{1F20E1C0-81F3-9244-B201-AB22956D43DB}" type="slidenum">
              <a:rPr lang="en-US" sz="1050" b="1" smtClean="0">
                <a:solidFill>
                  <a:srgbClr val="4D4D4F"/>
                </a:solidFill>
                <a:cs typeface="Arial" charset="0"/>
              </a:rPr>
              <a:pPr algn="ctr" eaLnBrk="1" hangingPunct="1">
                <a:defRPr/>
              </a:pPr>
              <a:t>‹#›</a:t>
            </a:fld>
            <a:endParaRPr lang="en-US" sz="1050" b="1">
              <a:solidFill>
                <a:srgbClr val="4D4D4F"/>
              </a:solidFill>
              <a:cs typeface="Arial" charset="0"/>
            </a:endParaRPr>
          </a:p>
        </p:txBody>
      </p:sp>
      <p:sp>
        <p:nvSpPr>
          <p:cNvPr id="2" name="Title 1"/>
          <p:cNvSpPr>
            <a:spLocks noGrp="1"/>
          </p:cNvSpPr>
          <p:nvPr>
            <p:ph type="title"/>
          </p:nvPr>
        </p:nvSpPr>
        <p:spPr>
          <a:xfrm>
            <a:off x="508000" y="76200"/>
            <a:ext cx="11176000" cy="822960"/>
          </a:xfrm>
        </p:spPr>
        <p:txBody>
          <a:bodyPr lIns="0" anchor="b"/>
          <a:lstStyle/>
          <a:p>
            <a:r>
              <a:rPr lang="en-US" dirty="0"/>
              <a:t>Click to edit Master title style</a:t>
            </a:r>
          </a:p>
        </p:txBody>
      </p:sp>
      <p:sp>
        <p:nvSpPr>
          <p:cNvPr id="9" name="Text Placeholder 2"/>
          <p:cNvSpPr>
            <a:spLocks noGrp="1"/>
          </p:cNvSpPr>
          <p:nvPr>
            <p:ph type="body" idx="11"/>
          </p:nvPr>
        </p:nvSpPr>
        <p:spPr>
          <a:xfrm>
            <a:off x="3401568" y="1256118"/>
            <a:ext cx="5583936" cy="4687485"/>
          </a:xfrm>
        </p:spPr>
        <p:txBody>
          <a:bodyPr lIns="91440"/>
          <a:lstStyle>
            <a:lvl1pPr marL="211931" indent="-211931">
              <a:spcAft>
                <a:spcPts val="900"/>
              </a:spcAft>
              <a:buClr>
                <a:srgbClr val="353535"/>
              </a:buClr>
              <a:buFont typeface="Lucida Grande"/>
              <a:buChar char="–"/>
              <a:defRPr sz="1500" baseline="0">
                <a:solidFill>
                  <a:srgbClr val="4D4D4F"/>
                </a:solidFill>
                <a:latin typeface="Arial"/>
                <a:cs typeface="Arial"/>
              </a:defRPr>
            </a:lvl1pPr>
            <a:lvl2pPr marL="489347" indent="-214313">
              <a:buFont typeface="Courier New"/>
              <a:buChar char="o"/>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174086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2nd color combo">
  <p:cSld name="1_Two Content 2nd color combo">
    <p:spTree>
      <p:nvGrpSpPr>
        <p:cNvPr id="1" name="Shape 117"/>
        <p:cNvGrpSpPr/>
        <p:nvPr/>
      </p:nvGrpSpPr>
      <p:grpSpPr>
        <a:xfrm>
          <a:off x="0" y="0"/>
          <a:ext cx="0" cy="0"/>
          <a:chOff x="0" y="0"/>
          <a:chExt cx="0" cy="0"/>
        </a:xfrm>
      </p:grpSpPr>
      <p:sp>
        <p:nvSpPr>
          <p:cNvPr id="118" name="Google Shape;118;p67"/>
          <p:cNvSpPr txBox="1">
            <a:spLocks noGrp="1"/>
          </p:cNvSpPr>
          <p:nvPr>
            <p:ph type="body" idx="1"/>
          </p:nvPr>
        </p:nvSpPr>
        <p:spPr>
          <a:xfrm>
            <a:off x="6255833"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91425" tIns="457200" rIns="91425"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67"/>
          <p:cNvSpPr txBox="1">
            <a:spLocks noGrp="1"/>
          </p:cNvSpPr>
          <p:nvPr>
            <p:ph type="title"/>
          </p:nvPr>
        </p:nvSpPr>
        <p:spPr>
          <a:xfrm>
            <a:off x="401447" y="525109"/>
            <a:ext cx="11262732" cy="116558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67"/>
          <p:cNvSpPr txBox="1">
            <a:spLocks noGrp="1"/>
          </p:cNvSpPr>
          <p:nvPr>
            <p:ph type="body" idx="2"/>
          </p:nvPr>
        </p:nvSpPr>
        <p:spPr>
          <a:xfrm>
            <a:off x="646771" y="1833118"/>
            <a:ext cx="5181600" cy="4054727"/>
          </a:xfrm>
          <a:prstGeom prst="rect">
            <a:avLst/>
          </a:prstGeom>
          <a:noFill/>
          <a:ln w="9525" cap="flat" cmpd="sng">
            <a:solidFill>
              <a:srgbClr val="005F7B"/>
            </a:solidFill>
            <a:prstDash val="solid"/>
            <a:round/>
            <a:headEnd type="none" w="sm" len="sm"/>
            <a:tailEnd type="none" w="sm" len="sm"/>
          </a:ln>
        </p:spPr>
        <p:txBody>
          <a:bodyPr spcFirstLastPara="1" wrap="square" lIns="228600" tIns="457200" rIns="228600" bIns="45700" anchor="t" anchorCtr="0">
            <a:normAutofit/>
          </a:bodyPr>
          <a:lstStyle>
            <a:lvl1pPr marL="457200" lvl="0" indent="-364807" algn="l">
              <a:lnSpc>
                <a:spcPct val="90000"/>
              </a:lnSpc>
              <a:spcBef>
                <a:spcPts val="750"/>
              </a:spcBef>
              <a:spcAft>
                <a:spcPts val="0"/>
              </a:spcAft>
              <a:buSzPts val="2145"/>
              <a:buChar char="•"/>
              <a:defRPr sz="1950"/>
            </a:lvl1pPr>
            <a:lvl2pPr marL="914400" lvl="1" indent="-354330" algn="l">
              <a:lnSpc>
                <a:spcPct val="90000"/>
              </a:lnSpc>
              <a:spcBef>
                <a:spcPts val="375"/>
              </a:spcBef>
              <a:spcAft>
                <a:spcPts val="0"/>
              </a:spcAft>
              <a:buSzPts val="1980"/>
              <a:buChar char="•"/>
              <a:defRPr sz="1800"/>
            </a:lvl2pPr>
            <a:lvl3pPr marL="1371600" lvl="2" indent="-333375" algn="l">
              <a:lnSpc>
                <a:spcPct val="90000"/>
              </a:lnSpc>
              <a:spcBef>
                <a:spcPts val="375"/>
              </a:spcBef>
              <a:spcAft>
                <a:spcPts val="0"/>
              </a:spcAft>
              <a:buSzPts val="1650"/>
              <a:buChar char="•"/>
              <a:defRPr sz="1500"/>
            </a:lvl3pPr>
            <a:lvl4pPr marL="1828800" lvl="3" indent="-322897" algn="l">
              <a:lnSpc>
                <a:spcPct val="90000"/>
              </a:lnSpc>
              <a:spcBef>
                <a:spcPts val="375"/>
              </a:spcBef>
              <a:spcAft>
                <a:spcPts val="0"/>
              </a:spcAft>
              <a:buSzPts val="1485"/>
              <a:buChar char="•"/>
              <a:defRPr sz="1350"/>
            </a:lvl4pPr>
            <a:lvl5pPr marL="2286000" lvl="4" indent="-312420" algn="l">
              <a:lnSpc>
                <a:spcPct val="90000"/>
              </a:lnSpc>
              <a:spcBef>
                <a:spcPts val="375"/>
              </a:spcBef>
              <a:spcAft>
                <a:spcPts val="0"/>
              </a:spcAft>
              <a:buSzPts val="1320"/>
              <a:buChar char="•"/>
              <a:defRPr sz="1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1" name="Google Shape;121;p67"/>
          <p:cNvSpPr txBox="1">
            <a:spLocks noGrp="1"/>
          </p:cNvSpPr>
          <p:nvPr>
            <p:ph type="sldNum" idx="12"/>
          </p:nvPr>
        </p:nvSpPr>
        <p:spPr>
          <a:xfrm>
            <a:off x="401443" y="6446837"/>
            <a:ext cx="2743200" cy="218070"/>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308913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Content with Caption">
    <p:spTree>
      <p:nvGrpSpPr>
        <p:cNvPr id="1" name=""/>
        <p:cNvGrpSpPr/>
        <p:nvPr/>
      </p:nvGrpSpPr>
      <p:grpSpPr>
        <a:xfrm>
          <a:off x="0" y="0"/>
          <a:ext cx="0" cy="0"/>
          <a:chOff x="0" y="0"/>
          <a:chExt cx="0" cy="0"/>
        </a:xfrm>
      </p:grpSpPr>
      <p:grpSp>
        <p:nvGrpSpPr>
          <p:cNvPr id="20" name="Group 19"/>
          <p:cNvGrpSpPr/>
          <p:nvPr/>
        </p:nvGrpSpPr>
        <p:grpSpPr>
          <a:xfrm>
            <a:off x="0" y="-2372"/>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Content Placeholder 10">
            <a:extLst>
              <a:ext uri="{FF2B5EF4-FFF2-40B4-BE49-F238E27FC236}">
                <a16:creationId xmlns:a16="http://schemas.microsoft.com/office/drawing/2014/main" id="{B50BDD93-02DA-4B21-9556-FA8B9894F903}"/>
              </a:ext>
            </a:extLst>
          </p:cNvPr>
          <p:cNvSpPr>
            <a:spLocks noGrp="1"/>
          </p:cNvSpPr>
          <p:nvPr>
            <p:ph sz="quarter" idx="13"/>
          </p:nvPr>
        </p:nvSpPr>
        <p:spPr>
          <a:xfrm>
            <a:off x="6058861" y="478882"/>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1153907" y="1693332"/>
            <a:ext cx="3860260" cy="1735668"/>
          </a:xfrm>
        </p:spPr>
        <p:txBody>
          <a:bodyPr anchor="b">
            <a:normAutofit/>
          </a:bodyPr>
          <a:lstStyle>
            <a:lvl1pPr algn="l">
              <a:defRPr sz="1725" b="0"/>
            </a:lvl1pPr>
          </a:lstStyle>
          <a:p>
            <a:r>
              <a:rPr lang="en-US" noProof="0"/>
              <a:t>Click to edit Master title style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214313" indent="-214313">
              <a:buFont typeface="Arial" panose="020B0604020202020204" pitchFamily="34" charset="0"/>
              <a:buChar char="•"/>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Click to edit Master text styles</a:t>
            </a:r>
          </a:p>
        </p:txBody>
      </p:sp>
      <p:sp>
        <p:nvSpPr>
          <p:cNvPr id="5" name="Date Placeholder 4"/>
          <p:cNvSpPr>
            <a:spLocks noGrp="1"/>
          </p:cNvSpPr>
          <p:nvPr>
            <p:ph type="dt" sz="half" idx="10"/>
          </p:nvPr>
        </p:nvSpPr>
        <p:spPr/>
        <p:txBody>
          <a:bodyPr/>
          <a:lstStyle/>
          <a:p>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3817709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7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4" y="230188"/>
            <a:ext cx="5467351" cy="6627813"/>
          </a:xfrm>
          <a:solidFill>
            <a:schemeClr val="accent1"/>
          </a:solidFill>
        </p:spPr>
        <p:txBody>
          <a:bodyPr/>
          <a:lstStyle/>
          <a:p>
            <a:r>
              <a:rPr lang="en-US" dirty="0"/>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49" y="880954"/>
            <a:ext cx="59436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49"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4946028" y="6071286"/>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24352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8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blip>
          <a:srcRect l="3352" r="10161" b="2703"/>
          <a:stretch/>
        </p:blipFill>
        <p:spPr>
          <a:xfrm>
            <a:off x="0" y="0"/>
            <a:ext cx="12192000" cy="6858000"/>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4" y="230188"/>
            <a:ext cx="5467351" cy="6627813"/>
          </a:xfrm>
          <a:solidFill>
            <a:schemeClr val="accent1"/>
          </a:solidFill>
        </p:spPr>
        <p:txBody>
          <a:bodyPr/>
          <a:lstStyle/>
          <a:p>
            <a:r>
              <a:rPr lang="en-US" dirty="0"/>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49" y="880954"/>
            <a:ext cx="59436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49"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4946028" y="6071286"/>
            <a:ext cx="1399021" cy="593621"/>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32090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39"/>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9" r:id="rId32"/>
    <p:sldLayoutId id="2147483720" r:id="rId33"/>
    <p:sldLayoutId id="2147483721" r:id="rId34"/>
    <p:sldLayoutId id="2147483722" r:id="rId35"/>
    <p:sldLayoutId id="2147483723" r:id="rId36"/>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30.jp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ummymath.com/post/shrinkflation-updated/" TargetMode="External"/><Relationship Id="rId2" Type="http://schemas.openxmlformats.org/officeDocument/2006/relationships/image" Target="../media/image36.tmp"/><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hyperlink" Target="https://transformingeducation.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skillsyouneed.com/ps/mindsets.html" TargetMode="External"/><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hyperlink" Target="https://www.aare.edu.au/"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p:txBody>
          <a:bodyPr/>
          <a:lstStyle/>
          <a:p>
            <a:r>
              <a:rPr lang="en-US" sz="2400" dirty="0"/>
              <a:t>Susan Pittman</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normAutofit fontScale="92500" lnSpcReduction="10000"/>
          </a:bodyPr>
          <a:lstStyle/>
          <a:p>
            <a:r>
              <a:rPr lang="en-US" dirty="0"/>
              <a:t>Getting Students Ready </a:t>
            </a:r>
          </a:p>
          <a:p>
            <a:r>
              <a:rPr lang="en-US" dirty="0"/>
              <a:t>for Re-entry</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30959-A120-4A63-3E00-8CC922C5943E}"/>
              </a:ext>
            </a:extLst>
          </p:cNvPr>
          <p:cNvSpPr>
            <a:spLocks noGrp="1"/>
          </p:cNvSpPr>
          <p:nvPr>
            <p:ph type="title"/>
          </p:nvPr>
        </p:nvSpPr>
        <p:spPr>
          <a:xfrm>
            <a:off x="640064" y="734915"/>
            <a:ext cx="5760736" cy="966615"/>
          </a:xfrm>
        </p:spPr>
        <p:txBody>
          <a:bodyPr anchor="b">
            <a:noAutofit/>
          </a:bodyPr>
          <a:lstStyle/>
          <a:p>
            <a:r>
              <a:rPr lang="en-US" sz="4000" dirty="0"/>
              <a:t>Workforce Readiness Programs</a:t>
            </a:r>
          </a:p>
        </p:txBody>
      </p:sp>
      <p:sp>
        <p:nvSpPr>
          <p:cNvPr id="3" name="Content Placeholder 2">
            <a:extLst>
              <a:ext uri="{FF2B5EF4-FFF2-40B4-BE49-F238E27FC236}">
                <a16:creationId xmlns:a16="http://schemas.microsoft.com/office/drawing/2014/main" id="{B421E30C-A5AC-A359-966B-AC9E0DC8E681}"/>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0063" y="2248562"/>
            <a:ext cx="4427435" cy="3651242"/>
          </a:xfrm>
        </p:spPr>
        <p:txBody>
          <a:bodyPr>
            <a:normAutofit/>
          </a:bodyPr>
          <a:lstStyle/>
          <a:p>
            <a:pPr marL="0" indent="0">
              <a:spcBef>
                <a:spcPts val="2500"/>
              </a:spcBef>
              <a:buNone/>
            </a:pPr>
            <a:r>
              <a:rPr lang="en-US" sz="3600" dirty="0"/>
              <a:t>Interview Skills Training</a:t>
            </a:r>
          </a:p>
          <a:p>
            <a:pPr marL="0" indent="0">
              <a:spcBef>
                <a:spcPts val="2500"/>
              </a:spcBef>
              <a:buNone/>
            </a:pPr>
            <a:r>
              <a:rPr lang="en-US" sz="3600" dirty="0"/>
              <a:t>Workplace Etiquette</a:t>
            </a:r>
          </a:p>
          <a:p>
            <a:pPr marL="0" indent="0">
              <a:spcBef>
                <a:spcPts val="2500"/>
              </a:spcBef>
              <a:buNone/>
            </a:pPr>
            <a:r>
              <a:rPr lang="en-US" sz="3600" dirty="0"/>
              <a:t>Networking Strategies</a:t>
            </a:r>
          </a:p>
        </p:txBody>
      </p:sp>
      <p:sp>
        <p:nvSpPr>
          <p:cNvPr id="4" name="Slide Number Placeholder 3">
            <a:extLst>
              <a:ext uri="{FF2B5EF4-FFF2-40B4-BE49-F238E27FC236}">
                <a16:creationId xmlns:a16="http://schemas.microsoft.com/office/drawing/2014/main" id="{5A664A9A-1A0D-5F22-BC79-92DF7CCA2258}"/>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10</a:t>
            </a:fld>
            <a:endParaRPr lang="en-US"/>
          </a:p>
        </p:txBody>
      </p:sp>
      <p:pic>
        <p:nvPicPr>
          <p:cNvPr id="10" name="Picture Placeholder 9" descr="Business team brainstorming">
            <a:extLst>
              <a:ext uri="{FF2B5EF4-FFF2-40B4-BE49-F238E27FC236}">
                <a16:creationId xmlns:a16="http://schemas.microsoft.com/office/drawing/2014/main" id="{020C4774-B65B-495B-AEB4-50ED3E7934AE}"/>
              </a:ext>
            </a:extLst>
          </p:cNvPr>
          <p:cNvPicPr>
            <a:picLocks noGrp="1" noChangeAspect="1"/>
          </p:cNvPicPr>
          <p:nvPr>
            <p:ph type="pic" sz="quarter" idx="11"/>
          </p:nvPr>
        </p:nvPicPr>
        <p:blipFill>
          <a:blip r:embed="rId3"/>
          <a:srcRect l="36853" r="21850" b="-1"/>
          <a:stretch/>
        </p:blipFill>
        <p:spPr>
          <a:xfrm>
            <a:off x="6567491" y="230189"/>
            <a:ext cx="4100513" cy="6627813"/>
          </a:xfrm>
          <a:noFill/>
        </p:spPr>
      </p:pic>
    </p:spTree>
    <p:extLst>
      <p:ext uri="{BB962C8B-B14F-4D97-AF65-F5344CB8AC3E}">
        <p14:creationId xmlns:p14="http://schemas.microsoft.com/office/powerpoint/2010/main" val="2014551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A1355F-96D4-49C9-A0B6-E6F799B73226}"/>
              </a:ext>
            </a:extLst>
          </p:cNvPr>
          <p:cNvSpPr txBox="1"/>
          <p:nvPr/>
        </p:nvSpPr>
        <p:spPr>
          <a:xfrm>
            <a:off x="1825087" y="880958"/>
            <a:ext cx="8452568" cy="2260742"/>
          </a:xfrm>
          <a:prstGeom prst="rect">
            <a:avLst/>
          </a:prstGeom>
        </p:spPr>
        <p:txBody>
          <a:bodyPr vert="horz" lIns="0" tIns="0" rIns="0" bIns="0" rtlCol="0" anchor="b" anchorCtr="0">
            <a:normAutofit/>
          </a:bodyPr>
          <a:lstStyle/>
          <a:p>
            <a:pPr defTabSz="685766">
              <a:lnSpc>
                <a:spcPct val="90000"/>
              </a:lnSpc>
              <a:spcBef>
                <a:spcPct val="0"/>
              </a:spcBef>
              <a:spcAft>
                <a:spcPts val="600"/>
              </a:spcAft>
            </a:pPr>
            <a:r>
              <a:rPr lang="en-US" sz="4400" b="1" dirty="0">
                <a:latin typeface="Arial" panose="020B0604020202020204" pitchFamily="34" charset="0"/>
                <a:ea typeface="+mj-ea"/>
                <a:cs typeface="Arial" panose="020B0604020202020204" pitchFamily="34" charset="0"/>
              </a:rPr>
              <a:t>Housing Assistance</a:t>
            </a:r>
          </a:p>
        </p:txBody>
      </p:sp>
      <p:sp>
        <p:nvSpPr>
          <p:cNvPr id="11" name="Slide Number Placeholder 3">
            <a:extLst>
              <a:ext uri="{FF2B5EF4-FFF2-40B4-BE49-F238E27FC236}">
                <a16:creationId xmlns:a16="http://schemas.microsoft.com/office/drawing/2014/main" id="{1BBDCD91-01DB-174A-D618-8DF58208EC2B}"/>
              </a:ext>
            </a:extLst>
          </p:cNvPr>
          <p:cNvSpPr>
            <a:spLocks noGrp="1"/>
          </p:cNvSpPr>
          <p:nvPr>
            <p:ph type="sldNum" sz="quarter" idx="10"/>
          </p:nvPr>
        </p:nvSpPr>
        <p:spPr>
          <a:xfrm>
            <a:off x="1825082" y="6446837"/>
            <a:ext cx="2057400" cy="218070"/>
          </a:xfrm>
        </p:spPr>
        <p:txBody>
          <a:bodyPr/>
          <a:lstStyle/>
          <a:p>
            <a:pPr>
              <a:spcAft>
                <a:spcPts val="600"/>
              </a:spcAft>
            </a:pPr>
            <a:fld id="{BAE26A2A-DE5F-EA41-900F-AB5C4F1D9848}" type="slidenum">
              <a:rPr lang="en-US" smtClean="0"/>
              <a:pPr>
                <a:spcAft>
                  <a:spcPts val="600"/>
                </a:spcAft>
              </a:pPr>
              <a:t>11</a:t>
            </a:fld>
            <a:endParaRPr lang="en-US"/>
          </a:p>
        </p:txBody>
      </p:sp>
    </p:spTree>
    <p:extLst>
      <p:ext uri="{BB962C8B-B14F-4D97-AF65-F5344CB8AC3E}">
        <p14:creationId xmlns:p14="http://schemas.microsoft.com/office/powerpoint/2010/main" val="20705473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88E-1629-ED81-F73B-C9C5ADC2FB2A}"/>
              </a:ext>
            </a:extLst>
          </p:cNvPr>
          <p:cNvSpPr>
            <a:spLocks noGrp="1"/>
          </p:cNvSpPr>
          <p:nvPr>
            <p:ph type="title"/>
          </p:nvPr>
        </p:nvSpPr>
        <p:spPr>
          <a:xfrm>
            <a:off x="534166" y="525109"/>
            <a:ext cx="8513956" cy="1165587"/>
          </a:xfrm>
        </p:spPr>
        <p:txBody>
          <a:bodyPr anchor="t">
            <a:normAutofit/>
          </a:bodyPr>
          <a:lstStyle/>
          <a:p>
            <a:r>
              <a:rPr lang="en-US" sz="4000" dirty="0"/>
              <a:t>Temporary Housing and Shelters</a:t>
            </a:r>
          </a:p>
        </p:txBody>
      </p:sp>
      <p:sp>
        <p:nvSpPr>
          <p:cNvPr id="4" name="Slide Number Placeholder 3">
            <a:extLst>
              <a:ext uri="{FF2B5EF4-FFF2-40B4-BE49-F238E27FC236}">
                <a16:creationId xmlns:a16="http://schemas.microsoft.com/office/drawing/2014/main" id="{321EF40D-FD0B-8329-3108-79955674E965}"/>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12</a:t>
            </a:fld>
            <a:endParaRPr lang="en-US"/>
          </a:p>
        </p:txBody>
      </p:sp>
      <p:graphicFrame>
        <p:nvGraphicFramePr>
          <p:cNvPr id="5" name="Content Placeholder 5">
            <a:extLst>
              <a:ext uri="{FF2B5EF4-FFF2-40B4-BE49-F238E27FC236}">
                <a16:creationId xmlns:a16="http://schemas.microsoft.com/office/drawing/2014/main" id="{784266F9-6614-435F-9304-2F8C8A888D45}"/>
              </a:ext>
            </a:extLst>
          </p:cNvPr>
          <p:cNvGraphicFramePr>
            <a:graphicFrameLocks noGrp="1"/>
          </p:cNvGraphicFramePr>
          <p:nvPr>
            <p:ph idx="1"/>
            <p:extLst>
              <p:ext uri="{D42A27DB-BD31-4B8C-83A1-F6EECF244321}">
                <p14:modId xmlns:p14="http://schemas.microsoft.com/office/powerpoint/2010/main" val="4042708975"/>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785176" y="1690695"/>
          <a:ext cx="9578023" cy="4387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972009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339D-1B21-50B8-C177-D6A74A0DFC61}"/>
              </a:ext>
            </a:extLst>
          </p:cNvPr>
          <p:cNvSpPr>
            <a:spLocks noGrp="1"/>
          </p:cNvSpPr>
          <p:nvPr>
            <p:ph type="title"/>
          </p:nvPr>
        </p:nvSpPr>
        <p:spPr>
          <a:xfrm>
            <a:off x="767248" y="401269"/>
            <a:ext cx="8513956" cy="1165587"/>
          </a:xfrm>
        </p:spPr>
        <p:txBody>
          <a:bodyPr anchor="t">
            <a:normAutofit/>
          </a:bodyPr>
          <a:lstStyle/>
          <a:p>
            <a:r>
              <a:rPr lang="en-US" sz="4000" dirty="0"/>
              <a:t>Long-Term Housing Solutions</a:t>
            </a:r>
          </a:p>
        </p:txBody>
      </p:sp>
      <p:sp>
        <p:nvSpPr>
          <p:cNvPr id="4" name="Slide Number Placeholder 3">
            <a:extLst>
              <a:ext uri="{FF2B5EF4-FFF2-40B4-BE49-F238E27FC236}">
                <a16:creationId xmlns:a16="http://schemas.microsoft.com/office/drawing/2014/main" id="{8E0EC904-5DF2-A2AD-4A1D-E97D0DB1A1C9}"/>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13</a:t>
            </a:fld>
            <a:endParaRPr lang="en-US"/>
          </a:p>
        </p:txBody>
      </p:sp>
      <p:graphicFrame>
        <p:nvGraphicFramePr>
          <p:cNvPr id="5" name="Content Placeholder 5">
            <a:extLst>
              <a:ext uri="{FF2B5EF4-FFF2-40B4-BE49-F238E27FC236}">
                <a16:creationId xmlns:a16="http://schemas.microsoft.com/office/drawing/2014/main" id="{DCDBB44E-8CB2-4621-8272-F789F845FA07}"/>
              </a:ext>
            </a:extLst>
          </p:cNvPr>
          <p:cNvGraphicFramePr>
            <a:graphicFrameLocks noGrp="1"/>
          </p:cNvGraphicFramePr>
          <p:nvPr>
            <p:ph idx="1"/>
            <p:extLst>
              <p:ext uri="{D42A27DB-BD31-4B8C-83A1-F6EECF244321}">
                <p14:modId xmlns:p14="http://schemas.microsoft.com/office/powerpoint/2010/main" val="325906065"/>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767248" y="1404844"/>
          <a:ext cx="9829034" cy="4583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35908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Red house symbol and green man symbol with arrow on white background">
            <a:extLst>
              <a:ext uri="{FF2B5EF4-FFF2-40B4-BE49-F238E27FC236}">
                <a16:creationId xmlns:a16="http://schemas.microsoft.com/office/drawing/2014/main" id="{59BF7381-96F1-417B-9E77-29267CD96B5B}"/>
              </a:ext>
            </a:extLst>
          </p:cNvPr>
          <p:cNvPicPr>
            <a:picLocks noGrp="1" noChangeAspect="1"/>
          </p:cNvPicPr>
          <p:nvPr>
            <p:ph sz="half" idx="13"/>
          </p:nvPr>
        </p:nvPicPr>
        <p:blipFill>
          <a:blip r:embed="rId3"/>
          <a:srcRect l="12150" r="28908" b="2"/>
          <a:stretch/>
        </p:blipFill>
        <p:spPr>
          <a:xfrm>
            <a:off x="6296724" y="2028343"/>
            <a:ext cx="5088452" cy="3859503"/>
          </a:xfrm>
          <a:noFill/>
        </p:spPr>
      </p:pic>
      <p:sp>
        <p:nvSpPr>
          <p:cNvPr id="2" name="Title 1">
            <a:extLst>
              <a:ext uri="{FF2B5EF4-FFF2-40B4-BE49-F238E27FC236}">
                <a16:creationId xmlns:a16="http://schemas.microsoft.com/office/drawing/2014/main" id="{CD87BFE3-063A-F356-5914-49998F4C1294}"/>
              </a:ext>
            </a:extLst>
          </p:cNvPr>
          <p:cNvSpPr>
            <a:spLocks noGrp="1"/>
          </p:cNvSpPr>
          <p:nvPr>
            <p:ph type="title"/>
          </p:nvPr>
        </p:nvSpPr>
        <p:spPr>
          <a:xfrm>
            <a:off x="824754" y="525109"/>
            <a:ext cx="10560422" cy="1165587"/>
          </a:xfrm>
        </p:spPr>
        <p:txBody>
          <a:bodyPr anchor="t">
            <a:normAutofit/>
          </a:bodyPr>
          <a:lstStyle/>
          <a:p>
            <a:r>
              <a:rPr lang="en-US" sz="4000" dirty="0"/>
              <a:t>Support for Finding and Maintaining Housing</a:t>
            </a:r>
          </a:p>
        </p:txBody>
      </p:sp>
      <p:sp>
        <p:nvSpPr>
          <p:cNvPr id="3" name="Content Placeholder 2">
            <a:extLst>
              <a:ext uri="{FF2B5EF4-FFF2-40B4-BE49-F238E27FC236}">
                <a16:creationId xmlns:a16="http://schemas.microsoft.com/office/drawing/2014/main" id="{9DB53CD4-91DB-D890-15D9-EA27F0AFC007}"/>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5460" y="1833119"/>
            <a:ext cx="5249818" cy="4054727"/>
          </a:xfrm>
        </p:spPr>
        <p:txBody>
          <a:bodyPr>
            <a:noAutofit/>
          </a:bodyPr>
          <a:lstStyle/>
          <a:p>
            <a:pPr marL="0" indent="0">
              <a:spcBef>
                <a:spcPts val="2500"/>
              </a:spcBef>
              <a:buNone/>
            </a:pPr>
            <a:r>
              <a:rPr lang="en-US" sz="2400" dirty="0"/>
              <a:t>Navigating the Housing Market</a:t>
            </a:r>
          </a:p>
          <a:p>
            <a:pPr marL="0" indent="0">
              <a:spcBef>
                <a:spcPts val="2500"/>
              </a:spcBef>
              <a:buNone/>
            </a:pPr>
            <a:r>
              <a:rPr lang="en-US" sz="2400" dirty="0"/>
              <a:t>Assistance with Applications</a:t>
            </a:r>
          </a:p>
          <a:p>
            <a:pPr marL="0" indent="0">
              <a:spcBef>
                <a:spcPts val="2500"/>
              </a:spcBef>
              <a:buNone/>
            </a:pPr>
            <a:r>
              <a:rPr lang="en-US" sz="2400" dirty="0"/>
              <a:t>Landlord Negotiations Support</a:t>
            </a:r>
          </a:p>
          <a:p>
            <a:pPr marL="0" indent="0">
              <a:spcBef>
                <a:spcPts val="2500"/>
              </a:spcBef>
              <a:buNone/>
            </a:pPr>
            <a:r>
              <a:rPr lang="en-US" sz="2400" dirty="0"/>
              <a:t>Ongoing Tenancy Support</a:t>
            </a:r>
          </a:p>
        </p:txBody>
      </p:sp>
      <p:sp>
        <p:nvSpPr>
          <p:cNvPr id="4" name="Slide Number Placeholder 3">
            <a:extLst>
              <a:ext uri="{FF2B5EF4-FFF2-40B4-BE49-F238E27FC236}">
                <a16:creationId xmlns:a16="http://schemas.microsoft.com/office/drawing/2014/main" id="{603365F3-4DCF-3715-DD99-9DD762C0E1A4}"/>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14</a:t>
            </a:fld>
            <a:endParaRPr lang="en-US"/>
          </a:p>
        </p:txBody>
      </p:sp>
    </p:spTree>
    <p:extLst>
      <p:ext uri="{BB962C8B-B14F-4D97-AF65-F5344CB8AC3E}">
        <p14:creationId xmlns:p14="http://schemas.microsoft.com/office/powerpoint/2010/main" val="348909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C2D38A-361C-474B-943D-29B34158A285}"/>
              </a:ext>
            </a:extLst>
          </p:cNvPr>
          <p:cNvSpPr txBox="1"/>
          <p:nvPr/>
        </p:nvSpPr>
        <p:spPr>
          <a:xfrm>
            <a:off x="1825087" y="880958"/>
            <a:ext cx="8452568" cy="2260742"/>
          </a:xfrm>
          <a:prstGeom prst="rect">
            <a:avLst/>
          </a:prstGeom>
        </p:spPr>
        <p:txBody>
          <a:bodyPr vert="horz" lIns="0" tIns="0" rIns="0" bIns="0" rtlCol="0" anchor="b" anchorCtr="0">
            <a:normAutofit/>
          </a:bodyPr>
          <a:lstStyle/>
          <a:p>
            <a:pPr defTabSz="685766">
              <a:lnSpc>
                <a:spcPct val="90000"/>
              </a:lnSpc>
              <a:spcBef>
                <a:spcPct val="0"/>
              </a:spcBef>
              <a:spcAft>
                <a:spcPts val="600"/>
              </a:spcAft>
            </a:pPr>
            <a:r>
              <a:rPr lang="en-US" sz="3375" b="1">
                <a:latin typeface="Arial" panose="020B0604020202020204" pitchFamily="34" charset="0"/>
                <a:ea typeface="+mj-ea"/>
                <a:cs typeface="Arial" panose="020B0604020202020204" pitchFamily="34" charset="0"/>
              </a:rPr>
              <a:t>Health and Wellness Services</a:t>
            </a:r>
          </a:p>
        </p:txBody>
      </p:sp>
      <p:sp>
        <p:nvSpPr>
          <p:cNvPr id="9" name="Text Placeholder 2">
            <a:extLst>
              <a:ext uri="{FF2B5EF4-FFF2-40B4-BE49-F238E27FC236}">
                <a16:creationId xmlns:a16="http://schemas.microsoft.com/office/drawing/2014/main" id="{1AE1B6F8-1FE0-A5DE-8AFE-158334998CFA}"/>
              </a:ext>
            </a:extLst>
          </p:cNvPr>
          <p:cNvSpPr>
            <a:spLocks noGrp="1"/>
          </p:cNvSpPr>
          <p:nvPr>
            <p:ph type="body" idx="1"/>
          </p:nvPr>
        </p:nvSpPr>
        <p:spPr>
          <a:xfrm>
            <a:off x="1825087" y="3293608"/>
            <a:ext cx="8451850" cy="2192337"/>
          </a:xfrm>
        </p:spPr>
        <p:txBody>
          <a:bodyPr/>
          <a:lstStyle/>
          <a:p>
            <a:endParaRPr lang="en-US"/>
          </a:p>
        </p:txBody>
      </p:sp>
      <p:sp>
        <p:nvSpPr>
          <p:cNvPr id="11" name="Slide Number Placeholder 3">
            <a:extLst>
              <a:ext uri="{FF2B5EF4-FFF2-40B4-BE49-F238E27FC236}">
                <a16:creationId xmlns:a16="http://schemas.microsoft.com/office/drawing/2014/main" id="{A7BCEEEA-0353-CA6B-6B18-CCF79A2FCBBE}"/>
              </a:ext>
            </a:extLst>
          </p:cNvPr>
          <p:cNvSpPr>
            <a:spLocks noGrp="1"/>
          </p:cNvSpPr>
          <p:nvPr>
            <p:ph type="sldNum" sz="quarter" idx="10"/>
          </p:nvPr>
        </p:nvSpPr>
        <p:spPr>
          <a:xfrm>
            <a:off x="1825082" y="6446837"/>
            <a:ext cx="2057400" cy="218070"/>
          </a:xfrm>
        </p:spPr>
        <p:txBody>
          <a:bodyPr/>
          <a:lstStyle/>
          <a:p>
            <a:pPr>
              <a:spcAft>
                <a:spcPts val="600"/>
              </a:spcAft>
            </a:pPr>
            <a:fld id="{BAE26A2A-DE5F-EA41-900F-AB5C4F1D9848}" type="slidenum">
              <a:rPr lang="en-US" smtClean="0"/>
              <a:pPr>
                <a:spcAft>
                  <a:spcPts val="600"/>
                </a:spcAft>
              </a:pPr>
              <a:t>15</a:t>
            </a:fld>
            <a:endParaRPr lang="en-US"/>
          </a:p>
        </p:txBody>
      </p:sp>
    </p:spTree>
    <p:extLst>
      <p:ext uri="{BB962C8B-B14F-4D97-AF65-F5344CB8AC3E}">
        <p14:creationId xmlns:p14="http://schemas.microsoft.com/office/powerpoint/2010/main" val="108128960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A3E7-7C2F-62CB-F15C-462BDDAA3E79}"/>
              </a:ext>
            </a:extLst>
          </p:cNvPr>
          <p:cNvSpPr>
            <a:spLocks noGrp="1"/>
          </p:cNvSpPr>
          <p:nvPr>
            <p:ph type="title"/>
          </p:nvPr>
        </p:nvSpPr>
        <p:spPr>
          <a:xfrm>
            <a:off x="928685" y="812891"/>
            <a:ext cx="4427435" cy="994751"/>
          </a:xfrm>
        </p:spPr>
        <p:txBody>
          <a:bodyPr anchor="b">
            <a:noAutofit/>
          </a:bodyPr>
          <a:lstStyle/>
          <a:p>
            <a:r>
              <a:rPr lang="en-US" sz="4000" dirty="0"/>
              <a:t>Mental Health Counseling</a:t>
            </a:r>
          </a:p>
        </p:txBody>
      </p:sp>
      <p:sp>
        <p:nvSpPr>
          <p:cNvPr id="3" name="Content Placeholder 2">
            <a:extLst>
              <a:ext uri="{FF2B5EF4-FFF2-40B4-BE49-F238E27FC236}">
                <a16:creationId xmlns:a16="http://schemas.microsoft.com/office/drawing/2014/main" id="{BB77FB7A-58A0-4264-A3AC-F0E6A83DC53E}"/>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28685" y="2118203"/>
            <a:ext cx="4427435" cy="3707512"/>
          </a:xfrm>
        </p:spPr>
        <p:txBody>
          <a:bodyPr>
            <a:normAutofit/>
          </a:bodyPr>
          <a:lstStyle/>
          <a:p>
            <a:pPr marL="0" indent="0">
              <a:spcBef>
                <a:spcPts val="2500"/>
              </a:spcBef>
              <a:buNone/>
            </a:pPr>
            <a:r>
              <a:rPr lang="en-US" sz="3200" dirty="0"/>
              <a:t>Support for Former Inmates</a:t>
            </a:r>
          </a:p>
          <a:p>
            <a:pPr marL="0" indent="0">
              <a:spcBef>
                <a:spcPts val="2500"/>
              </a:spcBef>
              <a:buNone/>
            </a:pPr>
            <a:r>
              <a:rPr lang="en-US" sz="3200" dirty="0"/>
              <a:t>Coping Strategies Development</a:t>
            </a:r>
          </a:p>
          <a:p>
            <a:pPr marL="0" indent="0">
              <a:spcBef>
                <a:spcPts val="2500"/>
              </a:spcBef>
              <a:buNone/>
            </a:pPr>
            <a:r>
              <a:rPr lang="en-US" sz="3200" dirty="0"/>
              <a:t>Building Resilience</a:t>
            </a:r>
          </a:p>
        </p:txBody>
      </p:sp>
      <p:sp>
        <p:nvSpPr>
          <p:cNvPr id="4" name="Slide Number Placeholder 3">
            <a:extLst>
              <a:ext uri="{FF2B5EF4-FFF2-40B4-BE49-F238E27FC236}">
                <a16:creationId xmlns:a16="http://schemas.microsoft.com/office/drawing/2014/main" id="{B19DB714-E9DD-AAEA-289B-B150BD91C996}"/>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16</a:t>
            </a:fld>
            <a:endParaRPr lang="en-US"/>
          </a:p>
        </p:txBody>
      </p:sp>
      <p:pic>
        <p:nvPicPr>
          <p:cNvPr id="10" name="Picture Placeholder 9" descr="Young woman discussing problems with friends and mental health professional. Social worker is with young university students in lecture hall. They are in group therapy at university.">
            <a:extLst>
              <a:ext uri="{FF2B5EF4-FFF2-40B4-BE49-F238E27FC236}">
                <a16:creationId xmlns:a16="http://schemas.microsoft.com/office/drawing/2014/main" id="{AE25C56F-5CDC-4EE8-AFB1-230017C60D69}"/>
              </a:ext>
            </a:extLst>
          </p:cNvPr>
          <p:cNvPicPr>
            <a:picLocks noGrp="1" noChangeAspect="1"/>
          </p:cNvPicPr>
          <p:nvPr>
            <p:ph type="pic" sz="quarter" idx="11"/>
          </p:nvPr>
        </p:nvPicPr>
        <p:blipFill>
          <a:blip r:embed="rId3"/>
          <a:srcRect l="29600" r="29102" b="-1"/>
          <a:stretch/>
        </p:blipFill>
        <p:spPr>
          <a:xfrm>
            <a:off x="6567491" y="230189"/>
            <a:ext cx="4100513" cy="6627813"/>
          </a:xfrm>
          <a:noFill/>
        </p:spPr>
      </p:pic>
    </p:spTree>
    <p:extLst>
      <p:ext uri="{BB962C8B-B14F-4D97-AF65-F5344CB8AC3E}">
        <p14:creationId xmlns:p14="http://schemas.microsoft.com/office/powerpoint/2010/main" val="2607420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B35706-A083-4F81-A2CE-A0027C14AE10}"/>
              </a:ext>
            </a:extLst>
          </p:cNvPr>
          <p:cNvSpPr txBox="1"/>
          <p:nvPr/>
        </p:nvSpPr>
        <p:spPr>
          <a:xfrm>
            <a:off x="1825087" y="880958"/>
            <a:ext cx="8452568" cy="2260742"/>
          </a:xfrm>
          <a:prstGeom prst="rect">
            <a:avLst/>
          </a:prstGeom>
        </p:spPr>
        <p:txBody>
          <a:bodyPr vert="horz" lIns="0" tIns="0" rIns="0" bIns="0" rtlCol="0" anchor="b" anchorCtr="0">
            <a:normAutofit/>
          </a:bodyPr>
          <a:lstStyle/>
          <a:p>
            <a:pPr defTabSz="685766">
              <a:lnSpc>
                <a:spcPct val="90000"/>
              </a:lnSpc>
              <a:spcBef>
                <a:spcPct val="0"/>
              </a:spcBef>
              <a:spcAft>
                <a:spcPts val="600"/>
              </a:spcAft>
            </a:pPr>
            <a:r>
              <a:rPr lang="en-US" sz="3375" b="1">
                <a:latin typeface="Arial" panose="020B0604020202020204" pitchFamily="34" charset="0"/>
                <a:ea typeface="+mj-ea"/>
                <a:cs typeface="Arial" panose="020B0604020202020204" pitchFamily="34" charset="0"/>
              </a:rPr>
              <a:t>Educational and Skill-Building Programs</a:t>
            </a:r>
          </a:p>
        </p:txBody>
      </p:sp>
      <p:sp>
        <p:nvSpPr>
          <p:cNvPr id="9" name="Text Placeholder 2">
            <a:extLst>
              <a:ext uri="{FF2B5EF4-FFF2-40B4-BE49-F238E27FC236}">
                <a16:creationId xmlns:a16="http://schemas.microsoft.com/office/drawing/2014/main" id="{B24E03B7-256D-2FB4-4022-AC721060B8C0}"/>
              </a:ext>
            </a:extLst>
          </p:cNvPr>
          <p:cNvSpPr>
            <a:spLocks noGrp="1"/>
          </p:cNvSpPr>
          <p:nvPr>
            <p:ph type="body" idx="1"/>
          </p:nvPr>
        </p:nvSpPr>
        <p:spPr>
          <a:xfrm>
            <a:off x="1825087" y="3293608"/>
            <a:ext cx="8451850" cy="2192337"/>
          </a:xfrm>
        </p:spPr>
        <p:txBody>
          <a:bodyPr/>
          <a:lstStyle/>
          <a:p>
            <a:endParaRPr lang="en-US"/>
          </a:p>
        </p:txBody>
      </p:sp>
      <p:sp>
        <p:nvSpPr>
          <p:cNvPr id="11" name="Slide Number Placeholder 3">
            <a:extLst>
              <a:ext uri="{FF2B5EF4-FFF2-40B4-BE49-F238E27FC236}">
                <a16:creationId xmlns:a16="http://schemas.microsoft.com/office/drawing/2014/main" id="{B97344D4-4954-00D9-7412-06990F4C4378}"/>
              </a:ext>
            </a:extLst>
          </p:cNvPr>
          <p:cNvSpPr>
            <a:spLocks noGrp="1"/>
          </p:cNvSpPr>
          <p:nvPr>
            <p:ph type="sldNum" sz="quarter" idx="10"/>
          </p:nvPr>
        </p:nvSpPr>
        <p:spPr>
          <a:xfrm>
            <a:off x="1825082" y="6446837"/>
            <a:ext cx="2057400" cy="218070"/>
          </a:xfrm>
        </p:spPr>
        <p:txBody>
          <a:bodyPr/>
          <a:lstStyle/>
          <a:p>
            <a:pPr>
              <a:spcAft>
                <a:spcPts val="600"/>
              </a:spcAft>
            </a:pPr>
            <a:fld id="{BAE26A2A-DE5F-EA41-900F-AB5C4F1D9848}" type="slidenum">
              <a:rPr lang="en-US" smtClean="0"/>
              <a:pPr>
                <a:spcAft>
                  <a:spcPts val="600"/>
                </a:spcAft>
              </a:pPr>
              <a:t>17</a:t>
            </a:fld>
            <a:endParaRPr lang="en-US"/>
          </a:p>
        </p:txBody>
      </p:sp>
    </p:spTree>
    <p:extLst>
      <p:ext uri="{BB962C8B-B14F-4D97-AF65-F5344CB8AC3E}">
        <p14:creationId xmlns:p14="http://schemas.microsoft.com/office/powerpoint/2010/main" val="608502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B4E2F-43C6-19C0-DADC-8DD28E365E3F}"/>
              </a:ext>
            </a:extLst>
          </p:cNvPr>
          <p:cNvSpPr>
            <a:spLocks noGrp="1"/>
          </p:cNvSpPr>
          <p:nvPr>
            <p:ph type="title"/>
          </p:nvPr>
        </p:nvSpPr>
        <p:spPr>
          <a:xfrm>
            <a:off x="797551" y="705544"/>
            <a:ext cx="4427435" cy="980683"/>
          </a:xfrm>
        </p:spPr>
        <p:txBody>
          <a:bodyPr anchor="b">
            <a:normAutofit fontScale="90000"/>
          </a:bodyPr>
          <a:lstStyle/>
          <a:p>
            <a:r>
              <a:rPr lang="en-US" dirty="0"/>
              <a:t>GED and High School Diploma Programs</a:t>
            </a:r>
          </a:p>
        </p:txBody>
      </p:sp>
      <p:sp>
        <p:nvSpPr>
          <p:cNvPr id="3" name="Content Placeholder 2">
            <a:extLst>
              <a:ext uri="{FF2B5EF4-FFF2-40B4-BE49-F238E27FC236}">
                <a16:creationId xmlns:a16="http://schemas.microsoft.com/office/drawing/2014/main" id="{258BA7E9-A2DA-701B-8076-5BD086685190}"/>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7551" y="2335237"/>
            <a:ext cx="4427435" cy="3538700"/>
          </a:xfrm>
        </p:spPr>
        <p:txBody>
          <a:bodyPr>
            <a:normAutofit/>
          </a:bodyPr>
          <a:lstStyle/>
          <a:p>
            <a:pPr marL="0" indent="0">
              <a:spcBef>
                <a:spcPts val="2500"/>
              </a:spcBef>
              <a:buNone/>
            </a:pPr>
            <a:r>
              <a:rPr lang="en-US" sz="2800" dirty="0"/>
              <a:t>Opportunities for Former Inmates</a:t>
            </a:r>
          </a:p>
          <a:p>
            <a:pPr marL="0" indent="0">
              <a:spcBef>
                <a:spcPts val="2500"/>
              </a:spcBef>
              <a:buNone/>
            </a:pPr>
            <a:r>
              <a:rPr lang="en-US" sz="2800" dirty="0"/>
              <a:t>Job Requirements</a:t>
            </a:r>
          </a:p>
          <a:p>
            <a:pPr marL="0" indent="0">
              <a:spcBef>
                <a:spcPts val="2500"/>
              </a:spcBef>
              <a:buNone/>
            </a:pPr>
            <a:r>
              <a:rPr lang="en-US" sz="2800" dirty="0"/>
              <a:t>Access to Educational Programs</a:t>
            </a:r>
          </a:p>
        </p:txBody>
      </p:sp>
      <p:sp>
        <p:nvSpPr>
          <p:cNvPr id="4" name="Slide Number Placeholder 3">
            <a:extLst>
              <a:ext uri="{FF2B5EF4-FFF2-40B4-BE49-F238E27FC236}">
                <a16:creationId xmlns:a16="http://schemas.microsoft.com/office/drawing/2014/main" id="{5FB38E23-7374-0EB3-102F-BA58143DFC59}"/>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18</a:t>
            </a:fld>
            <a:endParaRPr lang="en-US"/>
          </a:p>
        </p:txBody>
      </p:sp>
      <p:pic>
        <p:nvPicPr>
          <p:cNvPr id="10" name="Picture Placeholder 9" descr="Group of students at work - Focus on books on table">
            <a:extLst>
              <a:ext uri="{FF2B5EF4-FFF2-40B4-BE49-F238E27FC236}">
                <a16:creationId xmlns:a16="http://schemas.microsoft.com/office/drawing/2014/main" id="{325733CB-48D3-4938-9488-76916BE2C038}"/>
              </a:ext>
            </a:extLst>
          </p:cNvPr>
          <p:cNvPicPr>
            <a:picLocks noGrp="1" noChangeAspect="1"/>
          </p:cNvPicPr>
          <p:nvPr>
            <p:ph type="pic" sz="quarter" idx="11"/>
          </p:nvPr>
        </p:nvPicPr>
        <p:blipFill>
          <a:blip r:embed="rId3"/>
          <a:srcRect l="40983" r="17720" b="-1"/>
          <a:stretch/>
        </p:blipFill>
        <p:spPr>
          <a:xfrm>
            <a:off x="6567491" y="230189"/>
            <a:ext cx="4100513" cy="6627813"/>
          </a:xfrm>
          <a:noFill/>
        </p:spPr>
      </p:pic>
    </p:spTree>
    <p:extLst>
      <p:ext uri="{BB962C8B-B14F-4D97-AF65-F5344CB8AC3E}">
        <p14:creationId xmlns:p14="http://schemas.microsoft.com/office/powerpoint/2010/main" val="4125772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AC501-59C0-80AE-DDBE-9C0908FB1AE5}"/>
              </a:ext>
            </a:extLst>
          </p:cNvPr>
          <p:cNvSpPr>
            <a:spLocks noGrp="1"/>
          </p:cNvSpPr>
          <p:nvPr>
            <p:ph type="title"/>
          </p:nvPr>
        </p:nvSpPr>
        <p:spPr>
          <a:xfrm>
            <a:off x="1081165" y="841205"/>
            <a:ext cx="4427435" cy="1008819"/>
          </a:xfrm>
        </p:spPr>
        <p:txBody>
          <a:bodyPr anchor="b">
            <a:normAutofit/>
          </a:bodyPr>
          <a:lstStyle/>
          <a:p>
            <a:r>
              <a:rPr lang="en-US" dirty="0"/>
              <a:t>Higher Education Opportunities</a:t>
            </a:r>
          </a:p>
        </p:txBody>
      </p:sp>
      <p:sp>
        <p:nvSpPr>
          <p:cNvPr id="3" name="Content Placeholder 2">
            <a:extLst>
              <a:ext uri="{FF2B5EF4-FFF2-40B4-BE49-F238E27FC236}">
                <a16:creationId xmlns:a16="http://schemas.microsoft.com/office/drawing/2014/main" id="{D40C19D3-74DC-F730-E8F5-8AE79DB6CA1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97075" y="2201763"/>
            <a:ext cx="4427435" cy="2257526"/>
          </a:xfrm>
        </p:spPr>
        <p:txBody>
          <a:bodyPr>
            <a:normAutofit/>
          </a:bodyPr>
          <a:lstStyle/>
          <a:p>
            <a:pPr marL="0" indent="0">
              <a:spcBef>
                <a:spcPts val="2500"/>
              </a:spcBef>
              <a:buNone/>
            </a:pPr>
            <a:r>
              <a:rPr lang="en-US" sz="3200" dirty="0"/>
              <a:t>Re-entry Programs</a:t>
            </a:r>
          </a:p>
          <a:p>
            <a:pPr marL="0" indent="0">
              <a:spcBef>
                <a:spcPts val="2500"/>
              </a:spcBef>
              <a:buNone/>
            </a:pPr>
            <a:r>
              <a:rPr lang="en-US" sz="3200" dirty="0"/>
              <a:t>College Education</a:t>
            </a:r>
          </a:p>
          <a:p>
            <a:pPr marL="0" indent="0">
              <a:spcBef>
                <a:spcPts val="2500"/>
              </a:spcBef>
              <a:buNone/>
            </a:pPr>
            <a:r>
              <a:rPr lang="en-US" sz="3200" dirty="0"/>
              <a:t>Vocational Training</a:t>
            </a:r>
          </a:p>
        </p:txBody>
      </p:sp>
      <p:sp>
        <p:nvSpPr>
          <p:cNvPr id="4" name="Slide Number Placeholder 3">
            <a:extLst>
              <a:ext uri="{FF2B5EF4-FFF2-40B4-BE49-F238E27FC236}">
                <a16:creationId xmlns:a16="http://schemas.microsoft.com/office/drawing/2014/main" id="{8829F516-57E3-B32E-858A-31BB2038AF3E}"/>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19</a:t>
            </a:fld>
            <a:endParaRPr lang="en-US"/>
          </a:p>
        </p:txBody>
      </p:sp>
      <p:pic>
        <p:nvPicPr>
          <p:cNvPr id="10" name="Picture Placeholder 9" descr="A woman sitting across the table from her therapist, receiving mental health counselling.">
            <a:extLst>
              <a:ext uri="{FF2B5EF4-FFF2-40B4-BE49-F238E27FC236}">
                <a16:creationId xmlns:a16="http://schemas.microsoft.com/office/drawing/2014/main" id="{634A3059-5F44-4C0F-A36F-CAED9EE8F269}"/>
              </a:ext>
            </a:extLst>
          </p:cNvPr>
          <p:cNvPicPr>
            <a:picLocks noGrp="1" noChangeAspect="1"/>
          </p:cNvPicPr>
          <p:nvPr>
            <p:ph type="pic" sz="quarter" idx="11"/>
          </p:nvPr>
        </p:nvPicPr>
        <p:blipFill>
          <a:blip r:embed="rId3"/>
          <a:srcRect l="16477" r="42226" b="-1"/>
          <a:stretch/>
        </p:blipFill>
        <p:spPr>
          <a:xfrm>
            <a:off x="6567491" y="230189"/>
            <a:ext cx="4100513" cy="6627813"/>
          </a:xfrm>
          <a:noFill/>
        </p:spPr>
      </p:pic>
    </p:spTree>
    <p:extLst>
      <p:ext uri="{BB962C8B-B14F-4D97-AF65-F5344CB8AC3E}">
        <p14:creationId xmlns:p14="http://schemas.microsoft.com/office/powerpoint/2010/main" val="1448949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0C06-6577-4C35-756E-DDD314728836}"/>
              </a:ext>
            </a:extLst>
          </p:cNvPr>
          <p:cNvSpPr>
            <a:spLocks noGrp="1"/>
          </p:cNvSpPr>
          <p:nvPr>
            <p:ph type="title"/>
          </p:nvPr>
        </p:nvSpPr>
        <p:spPr>
          <a:xfrm>
            <a:off x="389411" y="3548672"/>
            <a:ext cx="11351941" cy="2106171"/>
          </a:xfrm>
        </p:spPr>
        <p:txBody>
          <a:bodyPr>
            <a:noAutofit/>
          </a:bodyPr>
          <a:lstStyle/>
          <a:p>
            <a:pPr algn="ctr">
              <a:lnSpc>
                <a:spcPct val="100000"/>
              </a:lnSpc>
            </a:pPr>
            <a:r>
              <a:rPr lang="en-US" dirty="0">
                <a:latin typeface="Arial"/>
                <a:cs typeface="Arial"/>
              </a:rPr>
              <a:t>Sponsor of the </a:t>
            </a:r>
            <a:br>
              <a:rPr lang="en-US" dirty="0">
                <a:latin typeface="Arial"/>
                <a:cs typeface="Arial"/>
              </a:rPr>
            </a:br>
            <a:r>
              <a:rPr lang="en-US" dirty="0">
                <a:solidFill>
                  <a:schemeClr val="accent1"/>
                </a:solidFill>
                <a:latin typeface="Arial"/>
                <a:cs typeface="Arial"/>
              </a:rPr>
              <a:t>2025 GED Conference </a:t>
            </a:r>
            <a:br>
              <a:rPr lang="en-US" dirty="0">
                <a:latin typeface="Arial"/>
                <a:cs typeface="Arial"/>
              </a:rPr>
            </a:br>
            <a:r>
              <a:rPr lang="en-US" dirty="0">
                <a:latin typeface="Arial"/>
                <a:cs typeface="Arial"/>
              </a:rPr>
              <a:t>Corrections Strand</a:t>
            </a:r>
          </a:p>
        </p:txBody>
      </p:sp>
      <p:sp>
        <p:nvSpPr>
          <p:cNvPr id="3" name="Slide Number Placeholder 2">
            <a:extLst>
              <a:ext uri="{FF2B5EF4-FFF2-40B4-BE49-F238E27FC236}">
                <a16:creationId xmlns:a16="http://schemas.microsoft.com/office/drawing/2014/main" id="{364FD6D8-2260-D974-E025-4F89B6C5A856}"/>
              </a:ext>
            </a:extLst>
          </p:cNvPr>
          <p:cNvSpPr>
            <a:spLocks noGrp="1"/>
          </p:cNvSpPr>
          <p:nvPr>
            <p:ph type="sldNum" sz="quarter" idx="12"/>
          </p:nvPr>
        </p:nvSpPr>
        <p:spPr/>
        <p:txBody>
          <a:bodyPr/>
          <a:lstStyle/>
          <a:p>
            <a:fld id="{BAE26A2A-DE5F-EA41-900F-AB5C4F1D9848}" type="slidenum">
              <a:rPr lang="en-US" smtClean="0"/>
              <a:t>2</a:t>
            </a:fld>
            <a:endParaRPr lang="en-US"/>
          </a:p>
        </p:txBody>
      </p:sp>
      <p:pic>
        <p:nvPicPr>
          <p:cNvPr id="8" name="Picture 7" descr="A blue and black text&#10;&#10;AI-generated content may be incorrect.">
            <a:extLst>
              <a:ext uri="{FF2B5EF4-FFF2-40B4-BE49-F238E27FC236}">
                <a16:creationId xmlns:a16="http://schemas.microsoft.com/office/drawing/2014/main" id="{3E3D178D-2EBB-8E70-09FE-663676AA1BD2}"/>
              </a:ext>
            </a:extLst>
          </p:cNvPr>
          <p:cNvPicPr>
            <a:picLocks noChangeAspect="1"/>
          </p:cNvPicPr>
          <p:nvPr/>
        </p:nvPicPr>
        <p:blipFill>
          <a:blip r:embed="rId2"/>
          <a:stretch>
            <a:fillRect/>
          </a:stretch>
        </p:blipFill>
        <p:spPr>
          <a:xfrm>
            <a:off x="3581512" y="1424691"/>
            <a:ext cx="4980847" cy="1356852"/>
          </a:xfrm>
          <a:prstGeom prst="rect">
            <a:avLst/>
          </a:prstGeom>
        </p:spPr>
      </p:pic>
    </p:spTree>
    <p:extLst>
      <p:ext uri="{BB962C8B-B14F-4D97-AF65-F5344CB8AC3E}">
        <p14:creationId xmlns:p14="http://schemas.microsoft.com/office/powerpoint/2010/main" val="4018464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8F2B-5D96-8385-1F42-68DF404500F4}"/>
              </a:ext>
            </a:extLst>
          </p:cNvPr>
          <p:cNvSpPr>
            <a:spLocks noGrp="1"/>
          </p:cNvSpPr>
          <p:nvPr>
            <p:ph type="title"/>
          </p:nvPr>
        </p:nvSpPr>
        <p:spPr>
          <a:xfrm>
            <a:off x="797551" y="701483"/>
            <a:ext cx="4427435" cy="1008819"/>
          </a:xfrm>
        </p:spPr>
        <p:txBody>
          <a:bodyPr anchor="b">
            <a:normAutofit fontScale="90000"/>
          </a:bodyPr>
          <a:lstStyle/>
          <a:p>
            <a:r>
              <a:rPr lang="en-US" dirty="0"/>
              <a:t>Life Skills and Personal Development</a:t>
            </a:r>
          </a:p>
        </p:txBody>
      </p:sp>
      <p:sp>
        <p:nvSpPr>
          <p:cNvPr id="3" name="Content Placeholder 2">
            <a:extLst>
              <a:ext uri="{FF2B5EF4-FFF2-40B4-BE49-F238E27FC236}">
                <a16:creationId xmlns:a16="http://schemas.microsoft.com/office/drawing/2014/main" id="{E4977D6D-25ED-E64C-2FCB-04BF16B40C10}"/>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7551" y="2199805"/>
            <a:ext cx="4427435" cy="3735648"/>
          </a:xfrm>
        </p:spPr>
        <p:txBody>
          <a:bodyPr>
            <a:normAutofit/>
          </a:bodyPr>
          <a:lstStyle/>
          <a:p>
            <a:pPr marL="0" indent="0">
              <a:spcBef>
                <a:spcPts val="2500"/>
              </a:spcBef>
              <a:buNone/>
            </a:pPr>
            <a:r>
              <a:rPr lang="en-US" sz="3200" dirty="0"/>
              <a:t>Communication Skills</a:t>
            </a:r>
          </a:p>
          <a:p>
            <a:pPr marL="0" indent="0">
              <a:spcBef>
                <a:spcPts val="2500"/>
              </a:spcBef>
              <a:buNone/>
            </a:pPr>
            <a:r>
              <a:rPr lang="en-US" sz="3200" dirty="0"/>
              <a:t>Financial Management</a:t>
            </a:r>
          </a:p>
          <a:p>
            <a:pPr marL="0" indent="0">
              <a:spcBef>
                <a:spcPts val="2500"/>
              </a:spcBef>
              <a:buNone/>
            </a:pPr>
            <a:r>
              <a:rPr lang="en-US" sz="3200" dirty="0"/>
              <a:t>Problem-Solving Skills</a:t>
            </a:r>
          </a:p>
        </p:txBody>
      </p:sp>
      <p:sp>
        <p:nvSpPr>
          <p:cNvPr id="4" name="Slide Number Placeholder 3">
            <a:extLst>
              <a:ext uri="{FF2B5EF4-FFF2-40B4-BE49-F238E27FC236}">
                <a16:creationId xmlns:a16="http://schemas.microsoft.com/office/drawing/2014/main" id="{BBD7B303-F0BF-AF01-C95E-3A98CD42DA51}"/>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20</a:t>
            </a:fld>
            <a:endParaRPr lang="en-US"/>
          </a:p>
        </p:txBody>
      </p:sp>
      <p:pic>
        <p:nvPicPr>
          <p:cNvPr id="10" name="Picture Placeholder 9" descr="Children drawing together">
            <a:extLst>
              <a:ext uri="{FF2B5EF4-FFF2-40B4-BE49-F238E27FC236}">
                <a16:creationId xmlns:a16="http://schemas.microsoft.com/office/drawing/2014/main" id="{1C2E018B-2080-49CE-B1AF-CDBF5409456C}"/>
              </a:ext>
            </a:extLst>
          </p:cNvPr>
          <p:cNvPicPr>
            <a:picLocks noGrp="1" noChangeAspect="1"/>
          </p:cNvPicPr>
          <p:nvPr>
            <p:ph type="pic" sz="quarter" idx="11"/>
          </p:nvPr>
        </p:nvPicPr>
        <p:blipFill>
          <a:blip r:embed="rId3"/>
          <a:srcRect l="17463" r="41239" b="-1"/>
          <a:stretch/>
        </p:blipFill>
        <p:spPr>
          <a:xfrm>
            <a:off x="6567491" y="230189"/>
            <a:ext cx="4100513" cy="6627813"/>
          </a:xfrm>
          <a:noFill/>
        </p:spPr>
      </p:pic>
    </p:spTree>
    <p:extLst>
      <p:ext uri="{BB962C8B-B14F-4D97-AF65-F5344CB8AC3E}">
        <p14:creationId xmlns:p14="http://schemas.microsoft.com/office/powerpoint/2010/main" val="4248597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630659-A944-43FC-8A9B-8A9C3704523B}"/>
              </a:ext>
            </a:extLst>
          </p:cNvPr>
          <p:cNvSpPr txBox="1"/>
          <p:nvPr/>
        </p:nvSpPr>
        <p:spPr>
          <a:xfrm>
            <a:off x="1825087" y="880958"/>
            <a:ext cx="8452568" cy="2260742"/>
          </a:xfrm>
          <a:prstGeom prst="rect">
            <a:avLst/>
          </a:prstGeom>
        </p:spPr>
        <p:txBody>
          <a:bodyPr vert="horz" lIns="0" tIns="0" rIns="0" bIns="0" rtlCol="0" anchor="b" anchorCtr="0">
            <a:normAutofit/>
          </a:bodyPr>
          <a:lstStyle/>
          <a:p>
            <a:pPr defTabSz="685766">
              <a:lnSpc>
                <a:spcPct val="90000"/>
              </a:lnSpc>
              <a:spcBef>
                <a:spcPct val="0"/>
              </a:spcBef>
              <a:spcAft>
                <a:spcPts val="600"/>
              </a:spcAft>
            </a:pPr>
            <a:r>
              <a:rPr lang="en-US" sz="3375" b="1">
                <a:latin typeface="Arial" panose="020B0604020202020204" pitchFamily="34" charset="0"/>
                <a:ea typeface="+mj-ea"/>
                <a:cs typeface="Arial" panose="020B0604020202020204" pitchFamily="34" charset="0"/>
              </a:rPr>
              <a:t>Legal and Financial Support</a:t>
            </a:r>
          </a:p>
        </p:txBody>
      </p:sp>
      <p:sp>
        <p:nvSpPr>
          <p:cNvPr id="9" name="Text Placeholder 2">
            <a:extLst>
              <a:ext uri="{FF2B5EF4-FFF2-40B4-BE49-F238E27FC236}">
                <a16:creationId xmlns:a16="http://schemas.microsoft.com/office/drawing/2014/main" id="{9319B69B-98AA-D058-59B4-97AB0E944628}"/>
              </a:ext>
            </a:extLst>
          </p:cNvPr>
          <p:cNvSpPr>
            <a:spLocks noGrp="1"/>
          </p:cNvSpPr>
          <p:nvPr>
            <p:ph type="body" idx="1"/>
          </p:nvPr>
        </p:nvSpPr>
        <p:spPr>
          <a:xfrm>
            <a:off x="1825087" y="3293608"/>
            <a:ext cx="8451850" cy="2192337"/>
          </a:xfrm>
        </p:spPr>
        <p:txBody>
          <a:bodyPr/>
          <a:lstStyle/>
          <a:p>
            <a:endParaRPr lang="en-US"/>
          </a:p>
        </p:txBody>
      </p:sp>
      <p:sp>
        <p:nvSpPr>
          <p:cNvPr id="11" name="Slide Number Placeholder 3">
            <a:extLst>
              <a:ext uri="{FF2B5EF4-FFF2-40B4-BE49-F238E27FC236}">
                <a16:creationId xmlns:a16="http://schemas.microsoft.com/office/drawing/2014/main" id="{BC44FCE4-ECF1-C1A7-07EB-A699569F15B0}"/>
              </a:ext>
            </a:extLst>
          </p:cNvPr>
          <p:cNvSpPr>
            <a:spLocks noGrp="1"/>
          </p:cNvSpPr>
          <p:nvPr>
            <p:ph type="sldNum" sz="quarter" idx="10"/>
          </p:nvPr>
        </p:nvSpPr>
        <p:spPr>
          <a:xfrm>
            <a:off x="1825082" y="6446837"/>
            <a:ext cx="2057400" cy="218070"/>
          </a:xfrm>
        </p:spPr>
        <p:txBody>
          <a:bodyPr/>
          <a:lstStyle/>
          <a:p>
            <a:pPr>
              <a:spcAft>
                <a:spcPts val="600"/>
              </a:spcAft>
            </a:pPr>
            <a:fld id="{BAE26A2A-DE5F-EA41-900F-AB5C4F1D9848}" type="slidenum">
              <a:rPr lang="en-US" smtClean="0"/>
              <a:pPr>
                <a:spcAft>
                  <a:spcPts val="600"/>
                </a:spcAft>
              </a:pPr>
              <a:t>21</a:t>
            </a:fld>
            <a:endParaRPr lang="en-US"/>
          </a:p>
        </p:txBody>
      </p:sp>
    </p:spTree>
    <p:extLst>
      <p:ext uri="{BB962C8B-B14F-4D97-AF65-F5344CB8AC3E}">
        <p14:creationId xmlns:p14="http://schemas.microsoft.com/office/powerpoint/2010/main" val="267071344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50BC-DAB0-4EA6-AFF2-77E5C8233E46}"/>
              </a:ext>
            </a:extLst>
          </p:cNvPr>
          <p:cNvSpPr>
            <a:spLocks noGrp="1"/>
          </p:cNvSpPr>
          <p:nvPr>
            <p:ph type="title"/>
          </p:nvPr>
        </p:nvSpPr>
        <p:spPr>
          <a:xfrm>
            <a:off x="961960" y="744470"/>
            <a:ext cx="4427435" cy="868142"/>
          </a:xfrm>
        </p:spPr>
        <p:txBody>
          <a:bodyPr anchor="b">
            <a:normAutofit fontScale="90000"/>
          </a:bodyPr>
          <a:lstStyle/>
          <a:p>
            <a:r>
              <a:rPr lang="en-US" dirty="0"/>
              <a:t>Legal Aid and Advocacy</a:t>
            </a:r>
          </a:p>
        </p:txBody>
      </p:sp>
      <p:sp>
        <p:nvSpPr>
          <p:cNvPr id="3" name="Content Placeholder 2">
            <a:extLst>
              <a:ext uri="{FF2B5EF4-FFF2-40B4-BE49-F238E27FC236}">
                <a16:creationId xmlns:a16="http://schemas.microsoft.com/office/drawing/2014/main" id="{1C4C0EDD-5A81-F5A1-45D7-EB21992FD5F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61960" y="2030994"/>
            <a:ext cx="4427435" cy="3594971"/>
          </a:xfrm>
        </p:spPr>
        <p:txBody>
          <a:bodyPr>
            <a:normAutofit/>
          </a:bodyPr>
          <a:lstStyle/>
          <a:p>
            <a:pPr marL="0" indent="0">
              <a:spcBef>
                <a:spcPts val="2500"/>
              </a:spcBef>
              <a:buNone/>
            </a:pPr>
            <a:r>
              <a:rPr lang="en-US" sz="3200" dirty="0"/>
              <a:t>Support for Reintegration</a:t>
            </a:r>
          </a:p>
          <a:p>
            <a:pPr marL="0" indent="0">
              <a:spcBef>
                <a:spcPts val="2500"/>
              </a:spcBef>
              <a:buNone/>
            </a:pPr>
            <a:r>
              <a:rPr lang="en-US" sz="3200" dirty="0"/>
              <a:t>Expunging Criminal Records</a:t>
            </a:r>
          </a:p>
          <a:p>
            <a:pPr marL="0" indent="0">
              <a:spcBef>
                <a:spcPts val="2500"/>
              </a:spcBef>
              <a:buNone/>
            </a:pPr>
            <a:r>
              <a:rPr lang="en-US" sz="3200" dirty="0"/>
              <a:t>Navigating the Legal System</a:t>
            </a:r>
          </a:p>
        </p:txBody>
      </p:sp>
      <p:sp>
        <p:nvSpPr>
          <p:cNvPr id="4" name="Slide Number Placeholder 3">
            <a:extLst>
              <a:ext uri="{FF2B5EF4-FFF2-40B4-BE49-F238E27FC236}">
                <a16:creationId xmlns:a16="http://schemas.microsoft.com/office/drawing/2014/main" id="{0F4C1443-D1B7-643C-9432-915E1B228873}"/>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22</a:t>
            </a:fld>
            <a:endParaRPr lang="en-US"/>
          </a:p>
        </p:txBody>
      </p:sp>
      <p:pic>
        <p:nvPicPr>
          <p:cNvPr id="10" name="Picture Placeholder 9" descr="Lawyer signing documents at the office">
            <a:extLst>
              <a:ext uri="{FF2B5EF4-FFF2-40B4-BE49-F238E27FC236}">
                <a16:creationId xmlns:a16="http://schemas.microsoft.com/office/drawing/2014/main" id="{95E926E0-867C-4E7C-92C1-B012405B4282}"/>
              </a:ext>
            </a:extLst>
          </p:cNvPr>
          <p:cNvPicPr>
            <a:picLocks noGrp="1" noChangeAspect="1"/>
          </p:cNvPicPr>
          <p:nvPr>
            <p:ph type="pic" sz="quarter" idx="11"/>
          </p:nvPr>
        </p:nvPicPr>
        <p:blipFill>
          <a:blip r:embed="rId3"/>
          <a:srcRect l="33462" r="25241" b="-1"/>
          <a:stretch/>
        </p:blipFill>
        <p:spPr>
          <a:xfrm>
            <a:off x="6567491" y="230189"/>
            <a:ext cx="4100513" cy="6627813"/>
          </a:xfrm>
          <a:noFill/>
        </p:spPr>
      </p:pic>
    </p:spTree>
    <p:extLst>
      <p:ext uri="{BB962C8B-B14F-4D97-AF65-F5344CB8AC3E}">
        <p14:creationId xmlns:p14="http://schemas.microsoft.com/office/powerpoint/2010/main" val="381733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FEAD-F54B-F4FC-7D04-9FE2B0B263F3}"/>
              </a:ext>
            </a:extLst>
          </p:cNvPr>
          <p:cNvSpPr>
            <a:spLocks noGrp="1"/>
          </p:cNvSpPr>
          <p:nvPr>
            <p:ph type="title"/>
          </p:nvPr>
        </p:nvSpPr>
        <p:spPr>
          <a:xfrm>
            <a:off x="797551" y="791847"/>
            <a:ext cx="4427435" cy="1022886"/>
          </a:xfrm>
        </p:spPr>
        <p:txBody>
          <a:bodyPr anchor="b">
            <a:normAutofit fontScale="90000"/>
          </a:bodyPr>
          <a:lstStyle/>
          <a:p>
            <a:r>
              <a:rPr lang="en-US" dirty="0"/>
              <a:t>Financial Literacy and Budgeting Assistance</a:t>
            </a:r>
          </a:p>
        </p:txBody>
      </p:sp>
      <p:sp>
        <p:nvSpPr>
          <p:cNvPr id="3" name="Content Placeholder 2">
            <a:extLst>
              <a:ext uri="{FF2B5EF4-FFF2-40B4-BE49-F238E27FC236}">
                <a16:creationId xmlns:a16="http://schemas.microsoft.com/office/drawing/2014/main" id="{E25BA831-794F-03D5-E158-4714E311290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58608" y="2166425"/>
            <a:ext cx="4427435" cy="3707512"/>
          </a:xfrm>
        </p:spPr>
        <p:txBody>
          <a:bodyPr>
            <a:normAutofit/>
          </a:bodyPr>
          <a:lstStyle/>
          <a:p>
            <a:pPr marL="0" indent="0">
              <a:spcBef>
                <a:spcPts val="2500"/>
              </a:spcBef>
              <a:buNone/>
            </a:pPr>
            <a:r>
              <a:rPr lang="en-US" sz="3200" dirty="0"/>
              <a:t>Importance of Financial Literacy</a:t>
            </a:r>
          </a:p>
          <a:p>
            <a:pPr marL="0" indent="0">
              <a:spcBef>
                <a:spcPts val="2500"/>
              </a:spcBef>
              <a:buNone/>
            </a:pPr>
            <a:r>
              <a:rPr lang="en-US" sz="3200" dirty="0"/>
              <a:t>Budgeting Skills</a:t>
            </a:r>
          </a:p>
          <a:p>
            <a:pPr marL="0" indent="0">
              <a:spcBef>
                <a:spcPts val="2500"/>
              </a:spcBef>
              <a:buNone/>
            </a:pPr>
            <a:r>
              <a:rPr lang="en-US" sz="3200" dirty="0"/>
              <a:t>Empowerment Through Education</a:t>
            </a:r>
          </a:p>
          <a:p>
            <a:pPr marL="0" lvl="1" indent="0">
              <a:buNone/>
            </a:pPr>
            <a:endParaRPr lang="en-US" sz="1100" dirty="0"/>
          </a:p>
        </p:txBody>
      </p:sp>
      <p:sp>
        <p:nvSpPr>
          <p:cNvPr id="4" name="Slide Number Placeholder 3">
            <a:extLst>
              <a:ext uri="{FF2B5EF4-FFF2-40B4-BE49-F238E27FC236}">
                <a16:creationId xmlns:a16="http://schemas.microsoft.com/office/drawing/2014/main" id="{F93DE3E6-FA94-B16C-4D30-221D7372D0E7}"/>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23</a:t>
            </a:fld>
            <a:endParaRPr lang="en-US"/>
          </a:p>
        </p:txBody>
      </p:sp>
      <p:pic>
        <p:nvPicPr>
          <p:cNvPr id="10" name="Picture Placeholder 9" descr="Hand man doing finances and calculate on desk about cost at home office">
            <a:extLst>
              <a:ext uri="{FF2B5EF4-FFF2-40B4-BE49-F238E27FC236}">
                <a16:creationId xmlns:a16="http://schemas.microsoft.com/office/drawing/2014/main" id="{ADB56D4D-EC70-4031-B647-8659C461FF1B}"/>
              </a:ext>
            </a:extLst>
          </p:cNvPr>
          <p:cNvPicPr>
            <a:picLocks noGrp="1" noChangeAspect="1"/>
          </p:cNvPicPr>
          <p:nvPr>
            <p:ph type="pic" sz="quarter" idx="11"/>
          </p:nvPr>
        </p:nvPicPr>
        <p:blipFill>
          <a:blip r:embed="rId3"/>
          <a:srcRect l="18474" r="40228" b="-1"/>
          <a:stretch/>
        </p:blipFill>
        <p:spPr>
          <a:xfrm>
            <a:off x="6567491" y="230189"/>
            <a:ext cx="4100513" cy="6627813"/>
          </a:xfrm>
          <a:noFill/>
        </p:spPr>
      </p:pic>
    </p:spTree>
    <p:extLst>
      <p:ext uri="{BB962C8B-B14F-4D97-AF65-F5344CB8AC3E}">
        <p14:creationId xmlns:p14="http://schemas.microsoft.com/office/powerpoint/2010/main" val="3737536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111CF1-38FB-E252-6936-2979F3E380F7}"/>
              </a:ext>
            </a:extLst>
          </p:cNvPr>
          <p:cNvSpPr>
            <a:spLocks noGrp="1"/>
          </p:cNvSpPr>
          <p:nvPr>
            <p:ph type="title"/>
          </p:nvPr>
        </p:nvSpPr>
        <p:spPr/>
        <p:txBody>
          <a:bodyPr/>
          <a:lstStyle/>
          <a:p>
            <a:r>
              <a:rPr lang="en-US" dirty="0"/>
              <a:t>Factors that can “Break” a Returnee’s Success in Re-entry</a:t>
            </a:r>
          </a:p>
        </p:txBody>
      </p:sp>
      <p:sp>
        <p:nvSpPr>
          <p:cNvPr id="6" name="Text Placeholder 5">
            <a:extLst>
              <a:ext uri="{FF2B5EF4-FFF2-40B4-BE49-F238E27FC236}">
                <a16:creationId xmlns:a16="http://schemas.microsoft.com/office/drawing/2014/main" id="{17DDFFC4-C057-49D7-1EAA-A0D5489C4B8D}"/>
              </a:ext>
            </a:extLst>
          </p:cNvPr>
          <p:cNvSpPr>
            <a:spLocks noGrp="1"/>
          </p:cNvSpPr>
          <p:nvPr>
            <p:ph type="body" idx="1"/>
          </p:nvPr>
        </p:nvSpPr>
        <p:spPr>
          <a:xfrm>
            <a:off x="401443" y="1681163"/>
            <a:ext cx="5157787" cy="1150674"/>
          </a:xfrm>
        </p:spPr>
        <p:txBody>
          <a:bodyPr>
            <a:normAutofit fontScale="70000" lnSpcReduction="20000"/>
          </a:bodyPr>
          <a:lstStyle/>
          <a:p>
            <a:pPr algn="ctr"/>
            <a:r>
              <a:rPr lang="en-US" sz="4000" dirty="0"/>
              <a:t>External</a:t>
            </a:r>
          </a:p>
          <a:p>
            <a:pPr algn="ctr"/>
            <a:r>
              <a:rPr lang="en-US" sz="4000" dirty="0"/>
              <a:t>Environmental or Contextual</a:t>
            </a:r>
            <a:r>
              <a:rPr lang="en-US" sz="3200" dirty="0"/>
              <a:t>	</a:t>
            </a:r>
          </a:p>
        </p:txBody>
      </p:sp>
      <p:sp>
        <p:nvSpPr>
          <p:cNvPr id="7" name="Content Placeholder 6">
            <a:extLst>
              <a:ext uri="{FF2B5EF4-FFF2-40B4-BE49-F238E27FC236}">
                <a16:creationId xmlns:a16="http://schemas.microsoft.com/office/drawing/2014/main" id="{2C8D2DA4-29E8-0CBD-29F4-A7F8681B2C0F}"/>
              </a:ext>
            </a:extLst>
          </p:cNvPr>
          <p:cNvSpPr>
            <a:spLocks noGrp="1"/>
          </p:cNvSpPr>
          <p:nvPr>
            <p:ph sz="half" idx="2"/>
          </p:nvPr>
        </p:nvSpPr>
        <p:spPr>
          <a:xfrm>
            <a:off x="476851" y="2846750"/>
            <a:ext cx="5157787" cy="3585174"/>
          </a:xfrm>
        </p:spPr>
        <p:txBody>
          <a:bodyPr>
            <a:normAutofit/>
          </a:bodyPr>
          <a:lstStyle/>
          <a:p>
            <a:r>
              <a:rPr lang="en-US" sz="2800" dirty="0"/>
              <a:t>Health issues</a:t>
            </a:r>
          </a:p>
          <a:p>
            <a:r>
              <a:rPr lang="en-US" sz="2800" dirty="0"/>
              <a:t>Reluctant employers</a:t>
            </a:r>
          </a:p>
          <a:p>
            <a:r>
              <a:rPr lang="en-US" sz="2800" dirty="0"/>
              <a:t>Reluctant families</a:t>
            </a:r>
          </a:p>
          <a:p>
            <a:r>
              <a:rPr lang="en-US" sz="2800" dirty="0"/>
              <a:t>Reluctant landlords</a:t>
            </a:r>
          </a:p>
        </p:txBody>
      </p:sp>
      <p:sp>
        <p:nvSpPr>
          <p:cNvPr id="8" name="Text Placeholder 7">
            <a:extLst>
              <a:ext uri="{FF2B5EF4-FFF2-40B4-BE49-F238E27FC236}">
                <a16:creationId xmlns:a16="http://schemas.microsoft.com/office/drawing/2014/main" id="{D43BF981-AED1-9A21-E4CE-2E44C29CD18F}"/>
              </a:ext>
            </a:extLst>
          </p:cNvPr>
          <p:cNvSpPr>
            <a:spLocks noGrp="1"/>
          </p:cNvSpPr>
          <p:nvPr>
            <p:ph type="body" sz="quarter" idx="3"/>
          </p:nvPr>
        </p:nvSpPr>
        <p:spPr>
          <a:xfrm>
            <a:off x="6531961" y="2242384"/>
            <a:ext cx="5183188" cy="823912"/>
          </a:xfrm>
        </p:spPr>
        <p:txBody>
          <a:bodyPr>
            <a:noAutofit/>
          </a:bodyPr>
          <a:lstStyle/>
          <a:p>
            <a:pPr algn="ctr"/>
            <a:r>
              <a:rPr lang="en-US" sz="2800" dirty="0"/>
              <a:t>Internal</a:t>
            </a:r>
          </a:p>
          <a:p>
            <a:pPr algn="ctr"/>
            <a:r>
              <a:rPr lang="en-US" sz="2800" dirty="0"/>
              <a:t>Returnee’s Strengths or Limitations</a:t>
            </a:r>
          </a:p>
        </p:txBody>
      </p:sp>
      <p:sp>
        <p:nvSpPr>
          <p:cNvPr id="9" name="Content Placeholder 8">
            <a:extLst>
              <a:ext uri="{FF2B5EF4-FFF2-40B4-BE49-F238E27FC236}">
                <a16:creationId xmlns:a16="http://schemas.microsoft.com/office/drawing/2014/main" id="{7C37C7C9-DDB4-C86B-8858-B190171079E3}"/>
              </a:ext>
            </a:extLst>
          </p:cNvPr>
          <p:cNvSpPr>
            <a:spLocks noGrp="1"/>
          </p:cNvSpPr>
          <p:nvPr>
            <p:ph sz="quarter" idx="4"/>
          </p:nvPr>
        </p:nvSpPr>
        <p:spPr>
          <a:xfrm>
            <a:off x="6632772" y="3140591"/>
            <a:ext cx="5183188" cy="3585174"/>
          </a:xfrm>
        </p:spPr>
        <p:txBody>
          <a:bodyPr>
            <a:normAutofit/>
          </a:bodyPr>
          <a:lstStyle/>
          <a:p>
            <a:r>
              <a:rPr lang="en-US" sz="2800" dirty="0"/>
              <a:t>Lack of basic literacy and math skills</a:t>
            </a:r>
          </a:p>
          <a:p>
            <a:r>
              <a:rPr lang="en-US" sz="2800" dirty="0"/>
              <a:t>Lack of high school credential</a:t>
            </a:r>
          </a:p>
          <a:p>
            <a:r>
              <a:rPr lang="en-US" sz="2800" dirty="0"/>
              <a:t>Limited occupational skills</a:t>
            </a:r>
          </a:p>
          <a:p>
            <a:r>
              <a:rPr lang="en-US" sz="2800" dirty="0"/>
              <a:t>Limited “navigation” skills</a:t>
            </a:r>
          </a:p>
          <a:p>
            <a:r>
              <a:rPr lang="en-US" sz="2800" dirty="0"/>
              <a:t>Lack of self-confidence</a:t>
            </a:r>
          </a:p>
        </p:txBody>
      </p:sp>
      <p:sp>
        <p:nvSpPr>
          <p:cNvPr id="5" name="Slide Number Placeholder 4">
            <a:extLst>
              <a:ext uri="{FF2B5EF4-FFF2-40B4-BE49-F238E27FC236}">
                <a16:creationId xmlns:a16="http://schemas.microsoft.com/office/drawing/2014/main" id="{96080E4D-FE96-CCBD-3932-6DA6683EE5B5}"/>
              </a:ext>
            </a:extLst>
          </p:cNvPr>
          <p:cNvSpPr>
            <a:spLocks noGrp="1"/>
          </p:cNvSpPr>
          <p:nvPr>
            <p:ph type="sldNum" sz="quarter" idx="12"/>
          </p:nvPr>
        </p:nvSpPr>
        <p:spPr/>
        <p:txBody>
          <a:bodyPr/>
          <a:lstStyle/>
          <a:p>
            <a:fld id="{BAE26A2A-DE5F-EA41-900F-AB5C4F1D9848}" type="slidenum">
              <a:rPr lang="en-US" smtClean="0"/>
              <a:t>24</a:t>
            </a:fld>
            <a:endParaRPr lang="en-US" dirty="0"/>
          </a:p>
        </p:txBody>
      </p:sp>
    </p:spTree>
    <p:extLst>
      <p:ext uri="{BB962C8B-B14F-4D97-AF65-F5344CB8AC3E}">
        <p14:creationId xmlns:p14="http://schemas.microsoft.com/office/powerpoint/2010/main" val="1402941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1F2B-18D1-4630-C67C-85758765A913}"/>
              </a:ext>
            </a:extLst>
          </p:cNvPr>
          <p:cNvSpPr>
            <a:spLocks noGrp="1"/>
          </p:cNvSpPr>
          <p:nvPr>
            <p:ph type="title"/>
          </p:nvPr>
        </p:nvSpPr>
        <p:spPr/>
        <p:txBody>
          <a:bodyPr/>
          <a:lstStyle/>
          <a:p>
            <a:r>
              <a:rPr lang="en-US" dirty="0"/>
              <a:t>Connections to the Classroom</a:t>
            </a:r>
          </a:p>
        </p:txBody>
      </p:sp>
      <p:sp>
        <p:nvSpPr>
          <p:cNvPr id="3" name="Slide Number Placeholder 2">
            <a:extLst>
              <a:ext uri="{FF2B5EF4-FFF2-40B4-BE49-F238E27FC236}">
                <a16:creationId xmlns:a16="http://schemas.microsoft.com/office/drawing/2014/main" id="{FC60F49E-CCEA-8F1C-C385-3FEA18C4748E}"/>
              </a:ext>
            </a:extLst>
          </p:cNvPr>
          <p:cNvSpPr>
            <a:spLocks noGrp="1"/>
          </p:cNvSpPr>
          <p:nvPr>
            <p:ph type="sldNum" sz="quarter" idx="12"/>
          </p:nvPr>
        </p:nvSpPr>
        <p:spPr/>
        <p:txBody>
          <a:bodyPr/>
          <a:lstStyle/>
          <a:p>
            <a:fld id="{BAE26A2A-DE5F-EA41-900F-AB5C4F1D9848}" type="slidenum">
              <a:rPr lang="en-US" smtClean="0"/>
              <a:t>25</a:t>
            </a:fld>
            <a:endParaRPr lang="en-US" dirty="0"/>
          </a:p>
        </p:txBody>
      </p:sp>
      <p:pic>
        <p:nvPicPr>
          <p:cNvPr id="4" name="Picture 3" descr="A person sitting at a table&#10;&#10;AI-generated content may be incorrect.">
            <a:extLst>
              <a:ext uri="{FF2B5EF4-FFF2-40B4-BE49-F238E27FC236}">
                <a16:creationId xmlns:a16="http://schemas.microsoft.com/office/drawing/2014/main" id="{98772DA4-4B64-5B99-47BB-1A35AEC2A2F4}"/>
              </a:ext>
            </a:extLst>
          </p:cNvPr>
          <p:cNvPicPr>
            <a:picLocks noChangeAspect="1"/>
          </p:cNvPicPr>
          <p:nvPr/>
        </p:nvPicPr>
        <p:blipFill>
          <a:blip r:embed="rId3"/>
          <a:stretch>
            <a:fillRect/>
          </a:stretch>
        </p:blipFill>
        <p:spPr>
          <a:xfrm>
            <a:off x="2348957" y="1587922"/>
            <a:ext cx="1299265" cy="1291911"/>
          </a:xfrm>
          <a:prstGeom prst="rect">
            <a:avLst/>
          </a:prstGeom>
        </p:spPr>
      </p:pic>
      <p:pic>
        <p:nvPicPr>
          <p:cNvPr id="5" name="Picture Placeholder 15" descr="Tools silhouette">
            <a:extLst>
              <a:ext uri="{FF2B5EF4-FFF2-40B4-BE49-F238E27FC236}">
                <a16:creationId xmlns:a16="http://schemas.microsoft.com/office/drawing/2014/main" id="{B0F93EFE-3C38-680E-5BFD-22BD44F66649}"/>
              </a:ext>
            </a:extLst>
          </p:cNvPr>
          <p:cNvPicPr>
            <a:picLocks noChangeAspect="1"/>
          </p:cNvPicPr>
          <p:nvPr/>
        </p:nvPicPr>
        <p:blipFill>
          <a:blip r:embed="rId4"/>
          <a:srcRect t="26241" b="26241"/>
          <a:stretch/>
        </p:blipFill>
        <p:spPr>
          <a:xfrm>
            <a:off x="4699701" y="1622308"/>
            <a:ext cx="2736850" cy="866775"/>
          </a:xfrm>
          <a:prstGeom prst="rect">
            <a:avLst/>
          </a:prstGeom>
          <a:noFill/>
        </p:spPr>
      </p:pic>
      <p:pic>
        <p:nvPicPr>
          <p:cNvPr id="7" name="Picture 6" descr="Wooden houses with one house standing out with its orange and red color">
            <a:extLst>
              <a:ext uri="{FF2B5EF4-FFF2-40B4-BE49-F238E27FC236}">
                <a16:creationId xmlns:a16="http://schemas.microsoft.com/office/drawing/2014/main" id="{1E6C20E5-7051-6252-A95C-419BD3F7CFDA}"/>
              </a:ext>
            </a:extLst>
          </p:cNvPr>
          <p:cNvPicPr>
            <a:picLocks noChangeAspect="1"/>
          </p:cNvPicPr>
          <p:nvPr/>
        </p:nvPicPr>
        <p:blipFill>
          <a:blip r:embed="rId5"/>
          <a:stretch>
            <a:fillRect/>
          </a:stretch>
        </p:blipFill>
        <p:spPr>
          <a:xfrm>
            <a:off x="8234398" y="1506768"/>
            <a:ext cx="2057400" cy="1373065"/>
          </a:xfrm>
          <a:prstGeom prst="rect">
            <a:avLst/>
          </a:prstGeom>
        </p:spPr>
      </p:pic>
      <p:pic>
        <p:nvPicPr>
          <p:cNvPr id="8" name="Picture Placeholder 9" descr="Hand man doing finances and calculate on desk about cost at home office">
            <a:extLst>
              <a:ext uri="{FF2B5EF4-FFF2-40B4-BE49-F238E27FC236}">
                <a16:creationId xmlns:a16="http://schemas.microsoft.com/office/drawing/2014/main" id="{70821E0D-C240-4ECE-E474-1A9C479F44A8}"/>
              </a:ext>
            </a:extLst>
          </p:cNvPr>
          <p:cNvPicPr>
            <a:picLocks noChangeAspect="1"/>
          </p:cNvPicPr>
          <p:nvPr/>
        </p:nvPicPr>
        <p:blipFill>
          <a:blip r:embed="rId6"/>
          <a:srcRect l="18474" r="40228" b="-1"/>
          <a:stretch/>
        </p:blipFill>
        <p:spPr>
          <a:xfrm>
            <a:off x="3666665" y="3707334"/>
            <a:ext cx="1243231" cy="1699271"/>
          </a:xfrm>
          <a:prstGeom prst="rect">
            <a:avLst/>
          </a:prstGeom>
          <a:noFill/>
        </p:spPr>
      </p:pic>
      <p:pic>
        <p:nvPicPr>
          <p:cNvPr id="10" name="Picture 9" descr="Man talking with a doctor">
            <a:extLst>
              <a:ext uri="{FF2B5EF4-FFF2-40B4-BE49-F238E27FC236}">
                <a16:creationId xmlns:a16="http://schemas.microsoft.com/office/drawing/2014/main" id="{B7DEF80B-BA4D-486C-71EE-CB0C872C8D1F}"/>
              </a:ext>
            </a:extLst>
          </p:cNvPr>
          <p:cNvPicPr>
            <a:picLocks noChangeAspect="1"/>
          </p:cNvPicPr>
          <p:nvPr/>
        </p:nvPicPr>
        <p:blipFill>
          <a:blip r:embed="rId7"/>
          <a:stretch>
            <a:fillRect/>
          </a:stretch>
        </p:blipFill>
        <p:spPr>
          <a:xfrm>
            <a:off x="6871943" y="3774489"/>
            <a:ext cx="1936903" cy="1291911"/>
          </a:xfrm>
          <a:prstGeom prst="rect">
            <a:avLst/>
          </a:prstGeom>
        </p:spPr>
      </p:pic>
      <p:sp>
        <p:nvSpPr>
          <p:cNvPr id="12" name="TextBox 11">
            <a:extLst>
              <a:ext uri="{FF2B5EF4-FFF2-40B4-BE49-F238E27FC236}">
                <a16:creationId xmlns:a16="http://schemas.microsoft.com/office/drawing/2014/main" id="{3B0F876D-E9E4-2F68-C6CE-601A33292625}"/>
              </a:ext>
            </a:extLst>
          </p:cNvPr>
          <p:cNvSpPr txBox="1"/>
          <p:nvPr/>
        </p:nvSpPr>
        <p:spPr>
          <a:xfrm>
            <a:off x="1894274" y="2997039"/>
            <a:ext cx="2208628" cy="830997"/>
          </a:xfrm>
          <a:prstGeom prst="rect">
            <a:avLst/>
          </a:prstGeom>
          <a:noFill/>
        </p:spPr>
        <p:txBody>
          <a:bodyPr wrap="square" rtlCol="0">
            <a:spAutoFit/>
          </a:bodyPr>
          <a:lstStyle/>
          <a:p>
            <a:pPr algn="ctr"/>
            <a:r>
              <a:rPr lang="en-US" sz="2400" dirty="0"/>
              <a:t>Workforce Readiness</a:t>
            </a:r>
          </a:p>
        </p:txBody>
      </p:sp>
      <p:sp>
        <p:nvSpPr>
          <p:cNvPr id="13" name="TextBox 12">
            <a:extLst>
              <a:ext uri="{FF2B5EF4-FFF2-40B4-BE49-F238E27FC236}">
                <a16:creationId xmlns:a16="http://schemas.microsoft.com/office/drawing/2014/main" id="{4AF0A509-580D-7B17-D568-86FE7263E628}"/>
              </a:ext>
            </a:extLst>
          </p:cNvPr>
          <p:cNvSpPr txBox="1"/>
          <p:nvPr/>
        </p:nvSpPr>
        <p:spPr>
          <a:xfrm>
            <a:off x="4900749" y="2780107"/>
            <a:ext cx="2208628" cy="461665"/>
          </a:xfrm>
          <a:prstGeom prst="rect">
            <a:avLst/>
          </a:prstGeom>
          <a:noFill/>
        </p:spPr>
        <p:txBody>
          <a:bodyPr wrap="square" rtlCol="0">
            <a:spAutoFit/>
          </a:bodyPr>
          <a:lstStyle/>
          <a:p>
            <a:pPr algn="ctr"/>
            <a:r>
              <a:rPr lang="en-US" sz="2400" dirty="0"/>
              <a:t>Vocational Skills</a:t>
            </a:r>
          </a:p>
        </p:txBody>
      </p:sp>
      <p:sp>
        <p:nvSpPr>
          <p:cNvPr id="14" name="TextBox 13">
            <a:extLst>
              <a:ext uri="{FF2B5EF4-FFF2-40B4-BE49-F238E27FC236}">
                <a16:creationId xmlns:a16="http://schemas.microsoft.com/office/drawing/2014/main" id="{E15CC6C6-7165-9415-85A8-C05D4788B278}"/>
              </a:ext>
            </a:extLst>
          </p:cNvPr>
          <p:cNvSpPr txBox="1"/>
          <p:nvPr/>
        </p:nvSpPr>
        <p:spPr>
          <a:xfrm>
            <a:off x="8178213" y="3010939"/>
            <a:ext cx="2208628" cy="461665"/>
          </a:xfrm>
          <a:prstGeom prst="rect">
            <a:avLst/>
          </a:prstGeom>
          <a:noFill/>
        </p:spPr>
        <p:txBody>
          <a:bodyPr wrap="square" rtlCol="0">
            <a:spAutoFit/>
          </a:bodyPr>
          <a:lstStyle/>
          <a:p>
            <a:pPr algn="ctr"/>
            <a:r>
              <a:rPr lang="en-US" sz="2400" dirty="0"/>
              <a:t>Housing</a:t>
            </a:r>
          </a:p>
        </p:txBody>
      </p:sp>
      <p:sp>
        <p:nvSpPr>
          <p:cNvPr id="15" name="TextBox 14">
            <a:extLst>
              <a:ext uri="{FF2B5EF4-FFF2-40B4-BE49-F238E27FC236}">
                <a16:creationId xmlns:a16="http://schemas.microsoft.com/office/drawing/2014/main" id="{5BCD6847-CF36-3DDA-A168-8BE5C1BD3023}"/>
              </a:ext>
            </a:extLst>
          </p:cNvPr>
          <p:cNvSpPr txBox="1"/>
          <p:nvPr/>
        </p:nvSpPr>
        <p:spPr>
          <a:xfrm>
            <a:off x="3052457" y="5569548"/>
            <a:ext cx="2208628" cy="830997"/>
          </a:xfrm>
          <a:prstGeom prst="rect">
            <a:avLst/>
          </a:prstGeom>
          <a:noFill/>
        </p:spPr>
        <p:txBody>
          <a:bodyPr wrap="square" rtlCol="0">
            <a:spAutoFit/>
          </a:bodyPr>
          <a:lstStyle/>
          <a:p>
            <a:pPr algn="ctr"/>
            <a:r>
              <a:rPr lang="en-US" sz="2400" dirty="0"/>
              <a:t>Financial Literacy</a:t>
            </a:r>
          </a:p>
        </p:txBody>
      </p:sp>
      <p:sp>
        <p:nvSpPr>
          <p:cNvPr id="16" name="TextBox 15">
            <a:extLst>
              <a:ext uri="{FF2B5EF4-FFF2-40B4-BE49-F238E27FC236}">
                <a16:creationId xmlns:a16="http://schemas.microsoft.com/office/drawing/2014/main" id="{EE9B7415-B546-AC50-3FE0-B172CC57C11D}"/>
              </a:ext>
            </a:extLst>
          </p:cNvPr>
          <p:cNvSpPr txBox="1"/>
          <p:nvPr/>
        </p:nvSpPr>
        <p:spPr>
          <a:xfrm>
            <a:off x="6736079" y="5406599"/>
            <a:ext cx="2208628" cy="830997"/>
          </a:xfrm>
          <a:prstGeom prst="rect">
            <a:avLst/>
          </a:prstGeom>
          <a:noFill/>
        </p:spPr>
        <p:txBody>
          <a:bodyPr wrap="square" rtlCol="0">
            <a:spAutoFit/>
          </a:bodyPr>
          <a:lstStyle/>
          <a:p>
            <a:pPr algn="ctr"/>
            <a:r>
              <a:rPr lang="en-US" sz="2400" dirty="0"/>
              <a:t>Health and Wellness</a:t>
            </a:r>
          </a:p>
        </p:txBody>
      </p:sp>
    </p:spTree>
    <p:extLst>
      <p:ext uri="{BB962C8B-B14F-4D97-AF65-F5344CB8AC3E}">
        <p14:creationId xmlns:p14="http://schemas.microsoft.com/office/powerpoint/2010/main" val="1153770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1DC207-F4E4-D173-BB80-12621D50DF5E}"/>
              </a:ext>
            </a:extLst>
          </p:cNvPr>
          <p:cNvSpPr>
            <a:spLocks noGrp="1"/>
          </p:cNvSpPr>
          <p:nvPr>
            <p:ph type="title"/>
          </p:nvPr>
        </p:nvSpPr>
        <p:spPr>
          <a:xfrm>
            <a:off x="1166812" y="894003"/>
            <a:ext cx="4457701" cy="1383945"/>
          </a:xfrm>
        </p:spPr>
        <p:txBody>
          <a:bodyPr/>
          <a:lstStyle/>
          <a:p>
            <a:r>
              <a:rPr lang="en-US" dirty="0"/>
              <a:t>Workforce Readiness</a:t>
            </a:r>
          </a:p>
        </p:txBody>
      </p:sp>
      <p:sp>
        <p:nvSpPr>
          <p:cNvPr id="4" name="Text Placeholder 3">
            <a:extLst>
              <a:ext uri="{FF2B5EF4-FFF2-40B4-BE49-F238E27FC236}">
                <a16:creationId xmlns:a16="http://schemas.microsoft.com/office/drawing/2014/main" id="{CAC7E52D-6175-0381-0D39-55EF1171EB87}"/>
              </a:ext>
            </a:extLst>
          </p:cNvPr>
          <p:cNvSpPr>
            <a:spLocks noGrp="1"/>
          </p:cNvSpPr>
          <p:nvPr>
            <p:ph type="body" idx="1"/>
          </p:nvPr>
        </p:nvSpPr>
        <p:spPr>
          <a:xfrm>
            <a:off x="1166812" y="2801473"/>
            <a:ext cx="4457701" cy="3108789"/>
          </a:xfrm>
        </p:spPr>
        <p:txBody>
          <a:bodyPr>
            <a:normAutofit/>
          </a:bodyPr>
          <a:lstStyle/>
          <a:p>
            <a:r>
              <a:rPr lang="en-US" sz="2800" dirty="0"/>
              <a:t>Preparing for an interview</a:t>
            </a:r>
          </a:p>
          <a:p>
            <a:r>
              <a:rPr lang="en-US" sz="2800" dirty="0"/>
              <a:t>Getting to an interview or job on time</a:t>
            </a:r>
          </a:p>
          <a:p>
            <a:endParaRPr lang="en-US" sz="2400" dirty="0"/>
          </a:p>
        </p:txBody>
      </p:sp>
      <p:sp>
        <p:nvSpPr>
          <p:cNvPr id="5" name="Slide Number Placeholder 4">
            <a:extLst>
              <a:ext uri="{FF2B5EF4-FFF2-40B4-BE49-F238E27FC236}">
                <a16:creationId xmlns:a16="http://schemas.microsoft.com/office/drawing/2014/main" id="{9698C88D-4124-1A9A-BA6D-72293FB7060D}"/>
              </a:ext>
            </a:extLst>
          </p:cNvPr>
          <p:cNvSpPr>
            <a:spLocks noGrp="1"/>
          </p:cNvSpPr>
          <p:nvPr>
            <p:ph type="sldNum" sz="quarter" idx="10"/>
          </p:nvPr>
        </p:nvSpPr>
        <p:spPr/>
        <p:txBody>
          <a:bodyPr/>
          <a:lstStyle/>
          <a:p>
            <a:fld id="{BAE26A2A-DE5F-EA41-900F-AB5C4F1D9848}" type="slidenum">
              <a:rPr lang="en-US" smtClean="0"/>
              <a:pPr/>
              <a:t>26</a:t>
            </a:fld>
            <a:endParaRPr lang="en-US" dirty="0"/>
          </a:p>
        </p:txBody>
      </p:sp>
      <p:pic>
        <p:nvPicPr>
          <p:cNvPr id="6" name="Picture Placeholder 9" descr="A woman sitting across the table from her therapist, receiving mental health counselling.">
            <a:extLst>
              <a:ext uri="{FF2B5EF4-FFF2-40B4-BE49-F238E27FC236}">
                <a16:creationId xmlns:a16="http://schemas.microsoft.com/office/drawing/2014/main" id="{9255CDCC-3FA7-A959-3B1A-96FC4C24F05A}"/>
              </a:ext>
            </a:extLst>
          </p:cNvPr>
          <p:cNvPicPr>
            <a:picLocks noGrp="1" noChangeAspect="1"/>
          </p:cNvPicPr>
          <p:nvPr>
            <p:ph type="pic" sz="quarter" idx="11"/>
          </p:nvPr>
        </p:nvPicPr>
        <p:blipFill>
          <a:blip r:embed="rId2"/>
          <a:srcRect l="29382" r="29382"/>
          <a:stretch/>
        </p:blipFill>
        <p:spPr>
          <a:xfrm>
            <a:off x="7264912" y="230188"/>
            <a:ext cx="4100512" cy="6627812"/>
          </a:xfrm>
          <a:noFill/>
        </p:spPr>
      </p:pic>
    </p:spTree>
    <p:extLst>
      <p:ext uri="{BB962C8B-B14F-4D97-AF65-F5344CB8AC3E}">
        <p14:creationId xmlns:p14="http://schemas.microsoft.com/office/powerpoint/2010/main" val="1727011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6738-2313-0365-0E0F-C570A17BFAAD}"/>
              </a:ext>
            </a:extLst>
          </p:cNvPr>
          <p:cNvSpPr>
            <a:spLocks noGrp="1"/>
          </p:cNvSpPr>
          <p:nvPr>
            <p:ph type="title"/>
          </p:nvPr>
        </p:nvSpPr>
        <p:spPr/>
        <p:txBody>
          <a:bodyPr/>
          <a:lstStyle/>
          <a:p>
            <a:r>
              <a:rPr lang="en-US" dirty="0"/>
              <a:t>Preparing for an Interview</a:t>
            </a:r>
          </a:p>
        </p:txBody>
      </p:sp>
      <p:sp>
        <p:nvSpPr>
          <p:cNvPr id="3" name="Content Placeholder 2">
            <a:extLst>
              <a:ext uri="{FF2B5EF4-FFF2-40B4-BE49-F238E27FC236}">
                <a16:creationId xmlns:a16="http://schemas.microsoft.com/office/drawing/2014/main" id="{E1CC8D28-EC7E-5FAE-AD2B-A969EAC1D7F7}"/>
              </a:ext>
            </a:extLst>
          </p:cNvPr>
          <p:cNvSpPr>
            <a:spLocks noGrp="1"/>
          </p:cNvSpPr>
          <p:nvPr>
            <p:ph idx="1"/>
          </p:nvPr>
        </p:nvSpPr>
        <p:spPr>
          <a:xfrm>
            <a:off x="647211" y="1461335"/>
            <a:ext cx="8513956" cy="4616128"/>
          </a:xfrm>
        </p:spPr>
        <p:txBody>
          <a:bodyPr>
            <a:normAutofit/>
          </a:bodyPr>
          <a:lstStyle/>
          <a:p>
            <a:pPr marL="0" indent="0">
              <a:buNone/>
            </a:pPr>
            <a:r>
              <a:rPr lang="en-US" sz="2800" dirty="0"/>
              <a:t>Returnees often have difficult obtaining employment, in part because they</a:t>
            </a:r>
          </a:p>
          <a:p>
            <a:r>
              <a:rPr lang="en-US" sz="2800" dirty="0"/>
              <a:t>Were incarcerated</a:t>
            </a:r>
          </a:p>
          <a:p>
            <a:r>
              <a:rPr lang="en-US" sz="2800" dirty="0"/>
              <a:t>Have gaps in employment</a:t>
            </a:r>
          </a:p>
          <a:p>
            <a:r>
              <a:rPr lang="en-US" sz="2800" dirty="0"/>
              <a:t>Have difficulty navigating the process</a:t>
            </a:r>
          </a:p>
          <a:p>
            <a:r>
              <a:rPr lang="en-US" sz="2800" dirty="0"/>
              <a:t>Don’t plan for an interview</a:t>
            </a:r>
          </a:p>
          <a:p>
            <a:r>
              <a:rPr lang="en-US" sz="2800" dirty="0"/>
              <a:t>Lack personal interaction skills</a:t>
            </a:r>
          </a:p>
        </p:txBody>
      </p:sp>
      <p:sp>
        <p:nvSpPr>
          <p:cNvPr id="4" name="Slide Number Placeholder 3">
            <a:extLst>
              <a:ext uri="{FF2B5EF4-FFF2-40B4-BE49-F238E27FC236}">
                <a16:creationId xmlns:a16="http://schemas.microsoft.com/office/drawing/2014/main" id="{561EF09D-2615-37BE-DEE9-515B965DB449}"/>
              </a:ext>
            </a:extLst>
          </p:cNvPr>
          <p:cNvSpPr>
            <a:spLocks noGrp="1"/>
          </p:cNvSpPr>
          <p:nvPr>
            <p:ph type="sldNum" sz="quarter" idx="12"/>
          </p:nvPr>
        </p:nvSpPr>
        <p:spPr/>
        <p:txBody>
          <a:bodyPr/>
          <a:lstStyle/>
          <a:p>
            <a:fld id="{BAE26A2A-DE5F-EA41-900F-AB5C4F1D9848}" type="slidenum">
              <a:rPr lang="en-US" smtClean="0"/>
              <a:t>27</a:t>
            </a:fld>
            <a:endParaRPr lang="en-US" dirty="0"/>
          </a:p>
        </p:txBody>
      </p:sp>
    </p:spTree>
    <p:extLst>
      <p:ext uri="{BB962C8B-B14F-4D97-AF65-F5344CB8AC3E}">
        <p14:creationId xmlns:p14="http://schemas.microsoft.com/office/powerpoint/2010/main" val="547754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0B071-B1BA-4DBE-5D63-2107D9B88C71}"/>
              </a:ext>
            </a:extLst>
          </p:cNvPr>
          <p:cNvSpPr>
            <a:spLocks noGrp="1"/>
          </p:cNvSpPr>
          <p:nvPr>
            <p:ph type="title"/>
          </p:nvPr>
        </p:nvSpPr>
        <p:spPr>
          <a:xfrm>
            <a:off x="401443" y="392738"/>
            <a:ext cx="8513956" cy="1165587"/>
          </a:xfrm>
        </p:spPr>
        <p:txBody>
          <a:bodyPr/>
          <a:lstStyle/>
          <a:p>
            <a:r>
              <a:rPr lang="en-US" dirty="0"/>
              <a:t>Planning for an Interview</a:t>
            </a:r>
          </a:p>
        </p:txBody>
      </p:sp>
      <p:sp>
        <p:nvSpPr>
          <p:cNvPr id="3" name="Slide Number Placeholder 2">
            <a:extLst>
              <a:ext uri="{FF2B5EF4-FFF2-40B4-BE49-F238E27FC236}">
                <a16:creationId xmlns:a16="http://schemas.microsoft.com/office/drawing/2014/main" id="{37FD13DA-8FB9-A2F5-7D5F-7A2A71BE0481}"/>
              </a:ext>
            </a:extLst>
          </p:cNvPr>
          <p:cNvSpPr>
            <a:spLocks noGrp="1"/>
          </p:cNvSpPr>
          <p:nvPr>
            <p:ph type="sldNum" sz="quarter" idx="12"/>
          </p:nvPr>
        </p:nvSpPr>
        <p:spPr/>
        <p:txBody>
          <a:bodyPr/>
          <a:lstStyle/>
          <a:p>
            <a:fld id="{BAE26A2A-DE5F-EA41-900F-AB5C4F1D9848}" type="slidenum">
              <a:rPr lang="en-US" smtClean="0"/>
              <a:t>28</a:t>
            </a:fld>
            <a:endParaRPr lang="en-US" dirty="0"/>
          </a:p>
        </p:txBody>
      </p:sp>
      <p:graphicFrame>
        <p:nvGraphicFramePr>
          <p:cNvPr id="6" name="Table 5">
            <a:extLst>
              <a:ext uri="{FF2B5EF4-FFF2-40B4-BE49-F238E27FC236}">
                <a16:creationId xmlns:a16="http://schemas.microsoft.com/office/drawing/2014/main" id="{0AF1D872-6480-0A77-D136-3CCDE106F57F}"/>
              </a:ext>
            </a:extLst>
          </p:cNvPr>
          <p:cNvGraphicFramePr>
            <a:graphicFrameLocks noGrp="1"/>
          </p:cNvGraphicFramePr>
          <p:nvPr>
            <p:extLst>
              <p:ext uri="{D42A27DB-BD31-4B8C-83A1-F6EECF244321}">
                <p14:modId xmlns:p14="http://schemas.microsoft.com/office/powerpoint/2010/main" val="2075818781"/>
              </p:ext>
            </p:extLst>
          </p:nvPr>
        </p:nvGraphicFramePr>
        <p:xfrm>
          <a:off x="401443" y="1270451"/>
          <a:ext cx="8980356" cy="5411596"/>
        </p:xfrm>
        <a:graphic>
          <a:graphicData uri="http://schemas.openxmlformats.org/drawingml/2006/table">
            <a:tbl>
              <a:tblPr firstRow="1" bandRow="1">
                <a:tableStyleId>{9D7B26C5-4107-4FEC-AEDC-1716B250A1EF}</a:tableStyleId>
              </a:tblPr>
              <a:tblGrid>
                <a:gridCol w="2724510">
                  <a:extLst>
                    <a:ext uri="{9D8B030D-6E8A-4147-A177-3AD203B41FA5}">
                      <a16:colId xmlns:a16="http://schemas.microsoft.com/office/drawing/2014/main" val="1524833742"/>
                    </a:ext>
                  </a:extLst>
                </a:gridCol>
                <a:gridCol w="3262394">
                  <a:extLst>
                    <a:ext uri="{9D8B030D-6E8A-4147-A177-3AD203B41FA5}">
                      <a16:colId xmlns:a16="http://schemas.microsoft.com/office/drawing/2014/main" val="989624429"/>
                    </a:ext>
                  </a:extLst>
                </a:gridCol>
                <a:gridCol w="2993452">
                  <a:extLst>
                    <a:ext uri="{9D8B030D-6E8A-4147-A177-3AD203B41FA5}">
                      <a16:colId xmlns:a16="http://schemas.microsoft.com/office/drawing/2014/main" val="4200252184"/>
                    </a:ext>
                  </a:extLst>
                </a:gridCol>
              </a:tblGrid>
              <a:tr h="868631">
                <a:tc>
                  <a:txBody>
                    <a:bodyPr/>
                    <a:lstStyle/>
                    <a:p>
                      <a:r>
                        <a:rPr lang="en-US" sz="2000" dirty="0"/>
                        <a:t>What I Know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Why I am certain I can do the job.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How I have demonstrated these skills in the 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8532578"/>
                  </a:ext>
                </a:extLst>
              </a:tr>
              <a:tr h="1616885">
                <a:tc rowSpan="3">
                  <a:txBody>
                    <a:bodyPr/>
                    <a:lstStyle/>
                    <a:p>
                      <a:r>
                        <a:rPr lang="en-US" sz="2000" dirty="0"/>
                        <a:t>I know that I can be a productive and capable employee.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I take initiative to complete tasks, whether assigned or not.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Took and passed optional courses</a:t>
                      </a:r>
                    </a:p>
                    <a:p>
                      <a:r>
                        <a:rPr lang="en-US" sz="2000" dirty="0"/>
                        <a:t>Earned by GED</a:t>
                      </a:r>
                    </a:p>
                    <a:p>
                      <a:r>
                        <a:rPr lang="en-US" sz="2000" dirty="0"/>
                        <a:t>Completed initial re-entry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2978163"/>
                  </a:ext>
                </a:extLst>
              </a:tr>
              <a:tr h="1533379">
                <a:tc vMerge="1">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I am motivated.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Opportunity to prove myself</a:t>
                      </a:r>
                    </a:p>
                    <a:p>
                      <a:r>
                        <a:rPr lang="en-US" sz="2000" dirty="0"/>
                        <a:t>Support my family</a:t>
                      </a:r>
                    </a:p>
                    <a:p>
                      <a:r>
                        <a:rPr lang="en-US" sz="2000" dirty="0"/>
                        <a:t>Meet probation 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1945950"/>
                  </a:ext>
                </a:extLst>
              </a:tr>
              <a:tr h="632027">
                <a:tc vMerge="1">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I have learned the importance of good work habits.</a:t>
                      </a:r>
                    </a:p>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On time to work</a:t>
                      </a:r>
                    </a:p>
                    <a:p>
                      <a:r>
                        <a:rPr lang="en-US" sz="2000" dirty="0"/>
                        <a:t>Can work as part of a team</a:t>
                      </a:r>
                    </a:p>
                    <a:p>
                      <a:r>
                        <a:rPr lang="en-US" sz="2000" dirty="0"/>
                        <a:t>Follow directions</a:t>
                      </a:r>
                    </a:p>
                    <a:p>
                      <a:r>
                        <a:rPr lang="en-US" sz="2000" dirty="0"/>
                        <a:t>Listen to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0768602"/>
                  </a:ext>
                </a:extLst>
              </a:tr>
            </a:tbl>
          </a:graphicData>
        </a:graphic>
      </p:graphicFrame>
    </p:spTree>
    <p:extLst>
      <p:ext uri="{BB962C8B-B14F-4D97-AF65-F5344CB8AC3E}">
        <p14:creationId xmlns:p14="http://schemas.microsoft.com/office/powerpoint/2010/main" val="4067971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B624E-C549-CFBE-2F57-734E0718352C}"/>
              </a:ext>
            </a:extLst>
          </p:cNvPr>
          <p:cNvSpPr>
            <a:spLocks noGrp="1"/>
          </p:cNvSpPr>
          <p:nvPr>
            <p:ph type="title"/>
          </p:nvPr>
        </p:nvSpPr>
        <p:spPr/>
        <p:txBody>
          <a:bodyPr/>
          <a:lstStyle/>
          <a:p>
            <a:r>
              <a:rPr lang="en-US" dirty="0"/>
              <a:t>Getting to an Interview on Time</a:t>
            </a:r>
          </a:p>
        </p:txBody>
      </p:sp>
      <p:sp>
        <p:nvSpPr>
          <p:cNvPr id="3" name="Content Placeholder 2">
            <a:extLst>
              <a:ext uri="{FF2B5EF4-FFF2-40B4-BE49-F238E27FC236}">
                <a16:creationId xmlns:a16="http://schemas.microsoft.com/office/drawing/2014/main" id="{F8F4D263-443B-B121-BFA4-53A731B24455}"/>
              </a:ext>
            </a:extLst>
          </p:cNvPr>
          <p:cNvSpPr>
            <a:spLocks noGrp="1"/>
          </p:cNvSpPr>
          <p:nvPr>
            <p:ph idx="1"/>
          </p:nvPr>
        </p:nvSpPr>
        <p:spPr>
          <a:xfrm>
            <a:off x="438615" y="1323605"/>
            <a:ext cx="8513956" cy="5009283"/>
          </a:xfrm>
        </p:spPr>
        <p:txBody>
          <a:bodyPr>
            <a:normAutofit fontScale="92500" lnSpcReduction="10000"/>
          </a:bodyPr>
          <a:lstStyle/>
          <a:p>
            <a:pPr algn="l">
              <a:buNone/>
            </a:pPr>
            <a:r>
              <a:rPr lang="en-US" sz="2600" b="0" i="0" dirty="0">
                <a:solidFill>
                  <a:srgbClr val="333D42"/>
                </a:solidFill>
                <a:effectLst/>
                <a:latin typeface="-apple-system"/>
              </a:rPr>
              <a:t>My interview is at 1:10. I should arrive 5-10 minutes </a:t>
            </a:r>
            <a:r>
              <a:rPr lang="en-US" sz="2600" dirty="0">
                <a:solidFill>
                  <a:srgbClr val="333D42"/>
                </a:solidFill>
                <a:latin typeface="-apple-system"/>
              </a:rPr>
              <a:t>early</a:t>
            </a:r>
            <a:r>
              <a:rPr lang="en-US" sz="2600" b="0" i="0" dirty="0">
                <a:solidFill>
                  <a:srgbClr val="333D42"/>
                </a:solidFill>
                <a:effectLst/>
                <a:latin typeface="-apple-system"/>
              </a:rPr>
              <a:t>. It’s a 24-minute walk and takes a few minutes for me to get out the door. What time should I start putting my shoes on?</a:t>
            </a:r>
          </a:p>
          <a:p>
            <a:pPr algn="l">
              <a:buNone/>
            </a:pPr>
            <a:endParaRPr lang="en-US" sz="2600" b="0" i="0" dirty="0">
              <a:solidFill>
                <a:srgbClr val="333D42"/>
              </a:solidFill>
              <a:effectLst/>
              <a:latin typeface="-apple-system"/>
            </a:endParaRPr>
          </a:p>
          <a:p>
            <a:pPr algn="l">
              <a:buNone/>
            </a:pPr>
            <a:r>
              <a:rPr lang="en-US" sz="2600" b="1" i="1" dirty="0">
                <a:solidFill>
                  <a:srgbClr val="333D42"/>
                </a:solidFill>
                <a:effectLst/>
                <a:latin typeface="-apple-system"/>
              </a:rPr>
              <a:t>What are the most important facts of the problem? 1:10, 5-10 minutes early, few minutes to get out the door, 24-minute walk.</a:t>
            </a:r>
          </a:p>
          <a:p>
            <a:pPr algn="l">
              <a:buNone/>
            </a:pPr>
            <a:endParaRPr lang="en-US" sz="2600" dirty="0">
              <a:solidFill>
                <a:srgbClr val="333D42"/>
              </a:solidFill>
              <a:latin typeface="-apple-system"/>
            </a:endParaRPr>
          </a:p>
          <a:p>
            <a:pPr algn="l">
              <a:buNone/>
            </a:pPr>
            <a:r>
              <a:rPr lang="en-US" sz="2600" b="0" i="0" dirty="0">
                <a:solidFill>
                  <a:srgbClr val="333D42"/>
                </a:solidFill>
                <a:effectLst/>
                <a:latin typeface="-apple-system"/>
              </a:rPr>
              <a:t>Plan to arrive at 1:00 PM (10 minutes early). The walk takes 24 minutes, so you need to leave your house by 12:36 PM. Allow a few minutes to get out the door, let's assume 3 minutes. So, you should start putting on your shoes at 12:33 PM.</a:t>
            </a:r>
          </a:p>
          <a:p>
            <a:pPr algn="l">
              <a:buNone/>
            </a:pPr>
            <a:endParaRPr lang="en-US" sz="2600" dirty="0">
              <a:solidFill>
                <a:srgbClr val="333D42"/>
              </a:solidFill>
              <a:latin typeface="-apple-system"/>
            </a:endParaRPr>
          </a:p>
          <a:p>
            <a:pPr algn="l">
              <a:buNone/>
            </a:pPr>
            <a:endParaRPr lang="en-US" sz="2600" b="1" i="1" dirty="0">
              <a:solidFill>
                <a:srgbClr val="333D42"/>
              </a:solidFill>
              <a:effectLst/>
              <a:latin typeface="-apple-system"/>
            </a:endParaRPr>
          </a:p>
          <a:p>
            <a:pPr algn="l">
              <a:buNone/>
            </a:pPr>
            <a:r>
              <a:rPr lang="en-US" sz="2600" b="1" i="1" dirty="0">
                <a:solidFill>
                  <a:srgbClr val="333D42"/>
                </a:solidFill>
                <a:effectLst/>
                <a:latin typeface="-apple-system"/>
              </a:rPr>
              <a:t>Set up similar scenarios and have students solve.</a:t>
            </a:r>
          </a:p>
          <a:p>
            <a:pPr marL="0" indent="0">
              <a:buNone/>
            </a:pPr>
            <a:endParaRPr lang="en-US" dirty="0"/>
          </a:p>
        </p:txBody>
      </p:sp>
      <p:sp>
        <p:nvSpPr>
          <p:cNvPr id="4" name="Slide Number Placeholder 3">
            <a:extLst>
              <a:ext uri="{FF2B5EF4-FFF2-40B4-BE49-F238E27FC236}">
                <a16:creationId xmlns:a16="http://schemas.microsoft.com/office/drawing/2014/main" id="{19F7FEBF-F566-A339-FDB7-ED0487B0973D}"/>
              </a:ext>
            </a:extLst>
          </p:cNvPr>
          <p:cNvSpPr>
            <a:spLocks noGrp="1"/>
          </p:cNvSpPr>
          <p:nvPr>
            <p:ph type="sldNum" sz="quarter" idx="12"/>
          </p:nvPr>
        </p:nvSpPr>
        <p:spPr/>
        <p:txBody>
          <a:bodyPr/>
          <a:lstStyle/>
          <a:p>
            <a:fld id="{BAE26A2A-DE5F-EA41-900F-AB5C4F1D9848}" type="slidenum">
              <a:rPr lang="en-US" smtClean="0"/>
              <a:t>29</a:t>
            </a:fld>
            <a:endParaRPr lang="en-US" dirty="0"/>
          </a:p>
        </p:txBody>
      </p:sp>
      <p:cxnSp>
        <p:nvCxnSpPr>
          <p:cNvPr id="6" name="Straight Connector 5">
            <a:extLst>
              <a:ext uri="{FF2B5EF4-FFF2-40B4-BE49-F238E27FC236}">
                <a16:creationId xmlns:a16="http://schemas.microsoft.com/office/drawing/2014/main" id="{C9A7881A-36E8-C5A2-E084-30D4B7FB3475}"/>
              </a:ext>
            </a:extLst>
          </p:cNvPr>
          <p:cNvCxnSpPr/>
          <p:nvPr/>
        </p:nvCxnSpPr>
        <p:spPr>
          <a:xfrm>
            <a:off x="593598" y="5512390"/>
            <a:ext cx="687910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55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 calcmode="lin" valueType="num">
                                      <p:cBhvr additive="base">
                                        <p:cTn id="3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FE4F-02C4-3410-F264-126F9A07C177}"/>
              </a:ext>
            </a:extLst>
          </p:cNvPr>
          <p:cNvSpPr>
            <a:spLocks noGrp="1"/>
          </p:cNvSpPr>
          <p:nvPr>
            <p:ph type="title"/>
          </p:nvPr>
        </p:nvSpPr>
        <p:spPr>
          <a:xfrm>
            <a:off x="981021" y="401269"/>
            <a:ext cx="8513956" cy="1165587"/>
          </a:xfrm>
        </p:spPr>
        <p:txBody>
          <a:bodyPr anchor="t">
            <a:normAutofit/>
          </a:bodyPr>
          <a:lstStyle/>
          <a:p>
            <a:r>
              <a:rPr lang="en-US" dirty="0"/>
              <a:t>In this session, we will</a:t>
            </a:r>
          </a:p>
        </p:txBody>
      </p:sp>
      <p:sp>
        <p:nvSpPr>
          <p:cNvPr id="3" name="Content Placeholder 2">
            <a:extLst>
              <a:ext uri="{FF2B5EF4-FFF2-40B4-BE49-F238E27FC236}">
                <a16:creationId xmlns:a16="http://schemas.microsoft.com/office/drawing/2014/main" id="{E4AAC210-4871-7D12-406B-748CB8E0BD4F}"/>
              </a:ext>
            </a:extLst>
          </p:cNvPr>
          <p:cNvSpPr>
            <a:spLocks noGrp="1"/>
          </p:cNvSpPr>
          <p:nvPr>
            <p:ph idx="1"/>
            <p:extLst>
              <p:ext uri="{E7BDC344-281C-4309-B0C6-D0EE65EED2A8}">
                <p202:designPr xmlns:p202="http://schemas.microsoft.com/office/powerpoint/2020/02/main">
                  <p202:designTagLst>
                    <p202:designTag name="ARCH:1:CLS" val="BulletedText"/>
                  </p202:designTagLst>
                </p202:designPr>
              </p:ext>
            </p:extLst>
          </p:nvPr>
        </p:nvSpPr>
        <p:spPr>
          <a:xfrm>
            <a:off x="981021" y="1634019"/>
            <a:ext cx="8513956" cy="4048312"/>
          </a:xfrm>
        </p:spPr>
        <p:txBody>
          <a:bodyPr>
            <a:normAutofit/>
          </a:bodyPr>
          <a:lstStyle/>
          <a:p>
            <a:r>
              <a:rPr lang="en-US" dirty="0"/>
              <a:t>Discuss the services provided by re-entry programs</a:t>
            </a:r>
          </a:p>
          <a:p>
            <a:r>
              <a:rPr lang="en-US" dirty="0"/>
              <a:t>Identify areas in which teachers can show students how what they learn in their GED classrooms can help them when they start re-entry</a:t>
            </a:r>
          </a:p>
          <a:p>
            <a:r>
              <a:rPr lang="en-US" dirty="0"/>
              <a:t>Discuss simple ways to contextualize instruction to address re-entry</a:t>
            </a:r>
          </a:p>
          <a:p>
            <a:r>
              <a:rPr lang="en-US" dirty="0"/>
              <a:t>Share sample activities for the classroom</a:t>
            </a:r>
          </a:p>
          <a:p>
            <a:endParaRPr lang="en-US" dirty="0"/>
          </a:p>
        </p:txBody>
      </p:sp>
      <p:sp>
        <p:nvSpPr>
          <p:cNvPr id="4" name="Slide Number Placeholder 3">
            <a:extLst>
              <a:ext uri="{FF2B5EF4-FFF2-40B4-BE49-F238E27FC236}">
                <a16:creationId xmlns:a16="http://schemas.microsoft.com/office/drawing/2014/main" id="{17B80E8A-04D5-D65F-8797-35289E5B7547}"/>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3</a:t>
            </a:fld>
            <a:endParaRPr lang="en-US"/>
          </a:p>
        </p:txBody>
      </p:sp>
    </p:spTree>
    <p:extLst>
      <p:ext uri="{BB962C8B-B14F-4D97-AF65-F5344CB8AC3E}">
        <p14:creationId xmlns:p14="http://schemas.microsoft.com/office/powerpoint/2010/main" val="3350535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CF4F7-9D00-2F14-0E04-261A678F8EE5}"/>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970A0E-48BB-7BFA-33CF-FCC14C1DA613}"/>
              </a:ext>
            </a:extLst>
          </p:cNvPr>
          <p:cNvSpPr>
            <a:spLocks noGrp="1"/>
          </p:cNvSpPr>
          <p:nvPr>
            <p:ph type="pic" sz="quarter" idx="11"/>
          </p:nvPr>
        </p:nvSpPr>
        <p:spPr/>
        <p:txBody>
          <a:bodyPr/>
          <a:lstStyle/>
          <a:p>
            <a:endParaRPr lang="en-US"/>
          </a:p>
        </p:txBody>
      </p:sp>
      <p:sp>
        <p:nvSpPr>
          <p:cNvPr id="3" name="Title 2">
            <a:extLst>
              <a:ext uri="{FF2B5EF4-FFF2-40B4-BE49-F238E27FC236}">
                <a16:creationId xmlns:a16="http://schemas.microsoft.com/office/drawing/2014/main" id="{AD290D6A-93B8-AD96-F278-9E1CFBDBBB08}"/>
              </a:ext>
            </a:extLst>
          </p:cNvPr>
          <p:cNvSpPr>
            <a:spLocks noGrp="1"/>
          </p:cNvSpPr>
          <p:nvPr>
            <p:ph type="title"/>
          </p:nvPr>
        </p:nvSpPr>
        <p:spPr>
          <a:xfrm>
            <a:off x="755704" y="880954"/>
            <a:ext cx="4457701" cy="1260081"/>
          </a:xfrm>
        </p:spPr>
        <p:txBody>
          <a:bodyPr/>
          <a:lstStyle/>
          <a:p>
            <a:r>
              <a:rPr lang="en-US" dirty="0"/>
              <a:t>Vocational Training</a:t>
            </a:r>
          </a:p>
        </p:txBody>
      </p:sp>
      <p:sp>
        <p:nvSpPr>
          <p:cNvPr id="4" name="Text Placeholder 3">
            <a:extLst>
              <a:ext uri="{FF2B5EF4-FFF2-40B4-BE49-F238E27FC236}">
                <a16:creationId xmlns:a16="http://schemas.microsoft.com/office/drawing/2014/main" id="{EF1BDD03-ADD1-493A-571C-136146F94018}"/>
              </a:ext>
            </a:extLst>
          </p:cNvPr>
          <p:cNvSpPr>
            <a:spLocks noGrp="1"/>
          </p:cNvSpPr>
          <p:nvPr>
            <p:ph type="body" idx="1"/>
          </p:nvPr>
        </p:nvSpPr>
        <p:spPr>
          <a:xfrm>
            <a:off x="755704" y="2644726"/>
            <a:ext cx="4457701" cy="3165060"/>
          </a:xfrm>
        </p:spPr>
        <p:txBody>
          <a:bodyPr>
            <a:normAutofit/>
          </a:bodyPr>
          <a:lstStyle/>
          <a:p>
            <a:r>
              <a:rPr lang="en-US" sz="2800" dirty="0"/>
              <a:t>Taking advantage of Integrated Education and Training (IETs) in corrections</a:t>
            </a:r>
          </a:p>
          <a:p>
            <a:endParaRPr lang="en-US" sz="2400" dirty="0"/>
          </a:p>
        </p:txBody>
      </p:sp>
      <p:sp>
        <p:nvSpPr>
          <p:cNvPr id="5" name="Slide Number Placeholder 4">
            <a:extLst>
              <a:ext uri="{FF2B5EF4-FFF2-40B4-BE49-F238E27FC236}">
                <a16:creationId xmlns:a16="http://schemas.microsoft.com/office/drawing/2014/main" id="{F3C144CA-3134-8624-0CF0-651354560C00}"/>
              </a:ext>
            </a:extLst>
          </p:cNvPr>
          <p:cNvSpPr>
            <a:spLocks noGrp="1"/>
          </p:cNvSpPr>
          <p:nvPr>
            <p:ph type="sldNum" sz="quarter" idx="10"/>
          </p:nvPr>
        </p:nvSpPr>
        <p:spPr/>
        <p:txBody>
          <a:bodyPr/>
          <a:lstStyle/>
          <a:p>
            <a:fld id="{BAE26A2A-DE5F-EA41-900F-AB5C4F1D9848}" type="slidenum">
              <a:rPr lang="en-US" smtClean="0"/>
              <a:pPr/>
              <a:t>30</a:t>
            </a:fld>
            <a:endParaRPr lang="en-US" dirty="0"/>
          </a:p>
        </p:txBody>
      </p:sp>
      <p:pic>
        <p:nvPicPr>
          <p:cNvPr id="6" name="Picture Placeholder 9" descr="Tools silhouette">
            <a:extLst>
              <a:ext uri="{FF2B5EF4-FFF2-40B4-BE49-F238E27FC236}">
                <a16:creationId xmlns:a16="http://schemas.microsoft.com/office/drawing/2014/main" id="{1BDDCD77-19E3-5089-D3E8-3856E7C86F30}"/>
              </a:ext>
            </a:extLst>
          </p:cNvPr>
          <p:cNvPicPr>
            <a:picLocks noChangeAspect="1"/>
          </p:cNvPicPr>
          <p:nvPr/>
        </p:nvPicPr>
        <p:blipFill>
          <a:blip r:embed="rId2"/>
          <a:srcRect l="19456" r="39246" b="-1"/>
          <a:stretch/>
        </p:blipFill>
        <p:spPr>
          <a:xfrm>
            <a:off x="6567491" y="230188"/>
            <a:ext cx="4100513" cy="6627813"/>
          </a:xfrm>
          <a:prstGeom prst="rect">
            <a:avLst/>
          </a:prstGeom>
          <a:noFill/>
        </p:spPr>
      </p:pic>
    </p:spTree>
    <p:extLst>
      <p:ext uri="{BB962C8B-B14F-4D97-AF65-F5344CB8AC3E}">
        <p14:creationId xmlns:p14="http://schemas.microsoft.com/office/powerpoint/2010/main" val="840672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0919-583C-20D5-DEE4-0E7C520F3F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5839D-6170-676A-FCA3-429129F11E3A}"/>
              </a:ext>
            </a:extLst>
          </p:cNvPr>
          <p:cNvSpPr>
            <a:spLocks noGrp="1"/>
          </p:cNvSpPr>
          <p:nvPr>
            <p:ph type="title"/>
          </p:nvPr>
        </p:nvSpPr>
        <p:spPr>
          <a:xfrm>
            <a:off x="401443" y="361055"/>
            <a:ext cx="11351941" cy="575269"/>
          </a:xfrm>
        </p:spPr>
        <p:txBody>
          <a:bodyPr/>
          <a:lstStyle/>
          <a:p>
            <a:r>
              <a:rPr lang="en-US" dirty="0"/>
              <a:t>IETs and Re-entry</a:t>
            </a:r>
          </a:p>
        </p:txBody>
      </p:sp>
      <p:pic>
        <p:nvPicPr>
          <p:cNvPr id="6" name="Content Placeholder 5" descr="A diagram of a diagram&#10;&#10;AI-generated content may be incorrect.">
            <a:extLst>
              <a:ext uri="{FF2B5EF4-FFF2-40B4-BE49-F238E27FC236}">
                <a16:creationId xmlns:a16="http://schemas.microsoft.com/office/drawing/2014/main" id="{946483AF-5755-083F-0409-3F25B278BD9E}"/>
              </a:ext>
            </a:extLst>
          </p:cNvPr>
          <p:cNvPicPr>
            <a:picLocks noGrp="1" noChangeAspect="1"/>
          </p:cNvPicPr>
          <p:nvPr>
            <p:ph idx="1"/>
          </p:nvPr>
        </p:nvPicPr>
        <p:blipFill>
          <a:blip r:embed="rId3"/>
          <a:stretch>
            <a:fillRect/>
          </a:stretch>
        </p:blipFill>
        <p:spPr>
          <a:xfrm>
            <a:off x="401443" y="936324"/>
            <a:ext cx="7595681" cy="6024160"/>
          </a:xfrm>
        </p:spPr>
      </p:pic>
      <p:sp>
        <p:nvSpPr>
          <p:cNvPr id="4" name="Slide Number Placeholder 3">
            <a:extLst>
              <a:ext uri="{FF2B5EF4-FFF2-40B4-BE49-F238E27FC236}">
                <a16:creationId xmlns:a16="http://schemas.microsoft.com/office/drawing/2014/main" id="{0D38F545-7EB8-D156-F06F-D287234A60AB}"/>
              </a:ext>
            </a:extLst>
          </p:cNvPr>
          <p:cNvSpPr>
            <a:spLocks noGrp="1"/>
          </p:cNvSpPr>
          <p:nvPr>
            <p:ph type="sldNum" sz="quarter" idx="12"/>
          </p:nvPr>
        </p:nvSpPr>
        <p:spPr/>
        <p:txBody>
          <a:bodyPr/>
          <a:lstStyle/>
          <a:p>
            <a:fld id="{BAE26A2A-DE5F-EA41-900F-AB5C4F1D9848}" type="slidenum">
              <a:rPr lang="en-US" smtClean="0"/>
              <a:t>31</a:t>
            </a:fld>
            <a:endParaRPr lang="en-US" dirty="0"/>
          </a:p>
        </p:txBody>
      </p:sp>
      <p:sp>
        <p:nvSpPr>
          <p:cNvPr id="7" name="TextBox 6">
            <a:extLst>
              <a:ext uri="{FF2B5EF4-FFF2-40B4-BE49-F238E27FC236}">
                <a16:creationId xmlns:a16="http://schemas.microsoft.com/office/drawing/2014/main" id="{AE42E820-C264-E924-873C-736DB7F07597}"/>
              </a:ext>
            </a:extLst>
          </p:cNvPr>
          <p:cNvSpPr txBox="1"/>
          <p:nvPr/>
        </p:nvSpPr>
        <p:spPr>
          <a:xfrm>
            <a:off x="9043997" y="1262918"/>
            <a:ext cx="2186004" cy="4154984"/>
          </a:xfrm>
          <a:prstGeom prst="rect">
            <a:avLst/>
          </a:prstGeom>
          <a:noFill/>
        </p:spPr>
        <p:txBody>
          <a:bodyPr wrap="square" rtlCol="0">
            <a:spAutoFit/>
          </a:bodyPr>
          <a:lstStyle/>
          <a:p>
            <a:r>
              <a:rPr lang="en-US" sz="2400" b="1" dirty="0"/>
              <a:t>Sample Industry Sectors</a:t>
            </a:r>
          </a:p>
          <a:p>
            <a:endParaRPr lang="en-US" sz="2400" dirty="0"/>
          </a:p>
          <a:p>
            <a:r>
              <a:rPr lang="en-US" sz="2400" dirty="0"/>
              <a:t>Construction</a:t>
            </a:r>
          </a:p>
          <a:p>
            <a:r>
              <a:rPr lang="en-US" sz="2400" dirty="0"/>
              <a:t>Logistics</a:t>
            </a:r>
          </a:p>
          <a:p>
            <a:r>
              <a:rPr lang="en-US" sz="2400" dirty="0"/>
              <a:t>Personal Services</a:t>
            </a:r>
          </a:p>
          <a:p>
            <a:r>
              <a:rPr lang="en-US" sz="2400" dirty="0"/>
              <a:t>Hospitality</a:t>
            </a:r>
          </a:p>
          <a:p>
            <a:r>
              <a:rPr lang="en-US" sz="2400" dirty="0"/>
              <a:t>Culinary Arts</a:t>
            </a:r>
          </a:p>
          <a:p>
            <a:r>
              <a:rPr lang="en-US" sz="2400" dirty="0"/>
              <a:t>Manufacturing</a:t>
            </a:r>
          </a:p>
        </p:txBody>
      </p:sp>
    </p:spTree>
    <p:extLst>
      <p:ext uri="{BB962C8B-B14F-4D97-AF65-F5344CB8AC3E}">
        <p14:creationId xmlns:p14="http://schemas.microsoft.com/office/powerpoint/2010/main" val="1732021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C972D-A2A8-628E-900B-C46C4A9CC546}"/>
            </a:ext>
          </a:extLst>
        </p:cNvPr>
        <p:cNvGrpSpPr/>
        <p:nvPr/>
      </p:nvGrpSpPr>
      <p:grpSpPr>
        <a:xfrm>
          <a:off x="0" y="0"/>
          <a:ext cx="0" cy="0"/>
          <a:chOff x="0" y="0"/>
          <a:chExt cx="0" cy="0"/>
        </a:xfrm>
      </p:grpSpPr>
      <p:pic>
        <p:nvPicPr>
          <p:cNvPr id="7" name="Picture Placeholder 6" descr="Wooden houses with one house standing out with its orange and red color">
            <a:extLst>
              <a:ext uri="{FF2B5EF4-FFF2-40B4-BE49-F238E27FC236}">
                <a16:creationId xmlns:a16="http://schemas.microsoft.com/office/drawing/2014/main" id="{484606C5-0476-B0BA-F44B-A32D9807E365}"/>
              </a:ext>
            </a:extLst>
          </p:cNvPr>
          <p:cNvPicPr>
            <a:picLocks noGrp="1" noChangeAspect="1"/>
          </p:cNvPicPr>
          <p:nvPr>
            <p:ph type="pic" sz="quarter" idx="11"/>
          </p:nvPr>
        </p:nvPicPr>
        <p:blipFill>
          <a:blip r:embed="rId2"/>
          <a:srcRect l="29355" r="29355"/>
          <a:stretch>
            <a:fillRect/>
          </a:stretch>
        </p:blipFill>
        <p:spPr/>
      </p:pic>
      <p:sp>
        <p:nvSpPr>
          <p:cNvPr id="3" name="Title 2">
            <a:extLst>
              <a:ext uri="{FF2B5EF4-FFF2-40B4-BE49-F238E27FC236}">
                <a16:creationId xmlns:a16="http://schemas.microsoft.com/office/drawing/2014/main" id="{CC50B6A5-51D0-1A0D-6555-0A17F4C78B39}"/>
              </a:ext>
            </a:extLst>
          </p:cNvPr>
          <p:cNvSpPr>
            <a:spLocks noGrp="1"/>
          </p:cNvSpPr>
          <p:nvPr>
            <p:ph type="title"/>
          </p:nvPr>
        </p:nvSpPr>
        <p:spPr>
          <a:xfrm>
            <a:off x="915792" y="741012"/>
            <a:ext cx="4457701" cy="1092821"/>
          </a:xfrm>
        </p:spPr>
        <p:txBody>
          <a:bodyPr/>
          <a:lstStyle/>
          <a:p>
            <a:r>
              <a:rPr lang="en-US" dirty="0"/>
              <a:t>Housing</a:t>
            </a:r>
          </a:p>
        </p:txBody>
      </p:sp>
      <p:sp>
        <p:nvSpPr>
          <p:cNvPr id="4" name="Text Placeholder 3">
            <a:extLst>
              <a:ext uri="{FF2B5EF4-FFF2-40B4-BE49-F238E27FC236}">
                <a16:creationId xmlns:a16="http://schemas.microsoft.com/office/drawing/2014/main" id="{3794B6FF-92B6-E5C2-3C04-1891C24217D7}"/>
              </a:ext>
            </a:extLst>
          </p:cNvPr>
          <p:cNvSpPr>
            <a:spLocks noGrp="1"/>
          </p:cNvSpPr>
          <p:nvPr>
            <p:ph type="body" idx="1"/>
          </p:nvPr>
        </p:nvSpPr>
        <p:spPr>
          <a:xfrm>
            <a:off x="915791" y="2152358"/>
            <a:ext cx="4457701" cy="3657429"/>
          </a:xfrm>
        </p:spPr>
        <p:txBody>
          <a:bodyPr>
            <a:normAutofit/>
          </a:bodyPr>
          <a:lstStyle/>
          <a:p>
            <a:r>
              <a:rPr lang="en-US" sz="2800" dirty="0"/>
              <a:t>Understanding what is explicitly stated in a text</a:t>
            </a:r>
          </a:p>
          <a:p>
            <a:r>
              <a:rPr lang="en-US" sz="2800" dirty="0"/>
              <a:t>Comparing prices</a:t>
            </a:r>
          </a:p>
          <a:p>
            <a:endParaRPr lang="en-US" sz="2400" dirty="0"/>
          </a:p>
        </p:txBody>
      </p:sp>
      <p:sp>
        <p:nvSpPr>
          <p:cNvPr id="5" name="Slide Number Placeholder 4">
            <a:extLst>
              <a:ext uri="{FF2B5EF4-FFF2-40B4-BE49-F238E27FC236}">
                <a16:creationId xmlns:a16="http://schemas.microsoft.com/office/drawing/2014/main" id="{45C04558-A0C9-65E1-42FF-81236C5E184B}"/>
              </a:ext>
            </a:extLst>
          </p:cNvPr>
          <p:cNvSpPr>
            <a:spLocks noGrp="1"/>
          </p:cNvSpPr>
          <p:nvPr>
            <p:ph type="sldNum" sz="quarter" idx="10"/>
          </p:nvPr>
        </p:nvSpPr>
        <p:spPr/>
        <p:txBody>
          <a:bodyPr/>
          <a:lstStyle/>
          <a:p>
            <a:fld id="{BAE26A2A-DE5F-EA41-900F-AB5C4F1D9848}" type="slidenum">
              <a:rPr lang="en-US" smtClean="0"/>
              <a:pPr/>
              <a:t>32</a:t>
            </a:fld>
            <a:endParaRPr lang="en-US" dirty="0"/>
          </a:p>
        </p:txBody>
      </p:sp>
    </p:spTree>
    <p:extLst>
      <p:ext uri="{BB962C8B-B14F-4D97-AF65-F5344CB8AC3E}">
        <p14:creationId xmlns:p14="http://schemas.microsoft.com/office/powerpoint/2010/main" val="105146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5DAA0-3B99-C6E0-8D30-5D9043FB11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08742-4CBB-13F8-87BB-64337F7217EA}"/>
              </a:ext>
            </a:extLst>
          </p:cNvPr>
          <p:cNvSpPr>
            <a:spLocks noGrp="1"/>
          </p:cNvSpPr>
          <p:nvPr>
            <p:ph type="title"/>
          </p:nvPr>
        </p:nvSpPr>
        <p:spPr>
          <a:xfrm>
            <a:off x="401443" y="434946"/>
            <a:ext cx="8513956" cy="586135"/>
          </a:xfrm>
        </p:spPr>
        <p:txBody>
          <a:bodyPr>
            <a:normAutofit fontScale="90000"/>
          </a:bodyPr>
          <a:lstStyle/>
          <a:p>
            <a:r>
              <a:rPr lang="en-US" dirty="0"/>
              <a:t>Understanding What is Explicitly Stated</a:t>
            </a:r>
          </a:p>
        </p:txBody>
      </p:sp>
      <p:sp>
        <p:nvSpPr>
          <p:cNvPr id="3" name="Content Placeholder 2">
            <a:extLst>
              <a:ext uri="{FF2B5EF4-FFF2-40B4-BE49-F238E27FC236}">
                <a16:creationId xmlns:a16="http://schemas.microsoft.com/office/drawing/2014/main" id="{F56B83B8-4847-8F2F-BBBC-740D99251843}"/>
              </a:ext>
            </a:extLst>
          </p:cNvPr>
          <p:cNvSpPr>
            <a:spLocks noGrp="1"/>
          </p:cNvSpPr>
          <p:nvPr>
            <p:ph idx="1"/>
          </p:nvPr>
        </p:nvSpPr>
        <p:spPr>
          <a:xfrm>
            <a:off x="401442" y="1103927"/>
            <a:ext cx="10261391" cy="5560980"/>
          </a:xfrm>
        </p:spPr>
        <p:txBody>
          <a:bodyPr>
            <a:normAutofit/>
          </a:bodyPr>
          <a:lstStyle/>
          <a:p>
            <a:pPr marL="0">
              <a:lnSpc>
                <a:spcPct val="115000"/>
              </a:lnSpc>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When leasing an apartment, there are several important things to keep in mind. First, make sure to read and understand the lease agreement thoroughly. This document covers all the terms of your tenancy, such as the rent amount, lease duration, security deposit, and maintenance responsibilities. It also includes policies on pets and guests. Be sure to check for clauses about early termination, renewal options, and late payment penalties to avoid any surprises.</a:t>
            </a:r>
          </a:p>
          <a:p>
            <a:pPr marL="0">
              <a:lnSpc>
                <a:spcPct val="115000"/>
              </a:lnSpc>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Second, take a close look at the apartment and its neighborhood. Before signing the lease, inspect the apartment for any damages or issues that need fixing. Check for amenities like parking, laundry facilities, and security features. Also, research the neighborhood to make sure it is safe and convenient for your needs, such as being close to work, schools, and other essential services. The quality of the neighborhood can greatly affect your overall living experience.</a:t>
            </a:r>
          </a:p>
          <a:p>
            <a:pPr marL="0" indent="0">
              <a:lnSpc>
                <a:spcPct val="115000"/>
              </a:lnSpc>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Finally, consider your financial situation. Besides the monthly rent, you will have other expenses like utilities, renter's insurance, and maintenance fees. Make sure your budget can handle these costs comfortably. It’s also a good idea to have some savings for emergencies or unexpected expenses. By planning your finances carefully, you can manage your lease responsibly and avoid financial stress.</a:t>
            </a:r>
          </a:p>
          <a:p>
            <a:pPr marL="0" indent="0">
              <a:buNone/>
            </a:pPr>
            <a:endParaRPr lang="en-US" dirty="0"/>
          </a:p>
        </p:txBody>
      </p:sp>
      <p:sp>
        <p:nvSpPr>
          <p:cNvPr id="4" name="Slide Number Placeholder 3">
            <a:extLst>
              <a:ext uri="{FF2B5EF4-FFF2-40B4-BE49-F238E27FC236}">
                <a16:creationId xmlns:a16="http://schemas.microsoft.com/office/drawing/2014/main" id="{419381C0-F41B-D911-A7DC-4DC08AC46F41}"/>
              </a:ext>
            </a:extLst>
          </p:cNvPr>
          <p:cNvSpPr>
            <a:spLocks noGrp="1"/>
          </p:cNvSpPr>
          <p:nvPr>
            <p:ph type="sldNum" sz="quarter" idx="12"/>
          </p:nvPr>
        </p:nvSpPr>
        <p:spPr/>
        <p:txBody>
          <a:bodyPr/>
          <a:lstStyle/>
          <a:p>
            <a:fld id="{BAE26A2A-DE5F-EA41-900F-AB5C4F1D9848}" type="slidenum">
              <a:rPr lang="en-US" smtClean="0"/>
              <a:t>33</a:t>
            </a:fld>
            <a:endParaRPr lang="en-US" dirty="0"/>
          </a:p>
        </p:txBody>
      </p:sp>
    </p:spTree>
    <p:extLst>
      <p:ext uri="{BB962C8B-B14F-4D97-AF65-F5344CB8AC3E}">
        <p14:creationId xmlns:p14="http://schemas.microsoft.com/office/powerpoint/2010/main" val="2777540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74524-A484-9096-C7E2-65D75B3D47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F0616-F7F4-BDE0-E574-ABC4F36AE4C8}"/>
              </a:ext>
            </a:extLst>
          </p:cNvPr>
          <p:cNvSpPr>
            <a:spLocks noGrp="1"/>
          </p:cNvSpPr>
          <p:nvPr>
            <p:ph type="title"/>
          </p:nvPr>
        </p:nvSpPr>
        <p:spPr>
          <a:xfrm rot="16200000">
            <a:off x="-1402501" y="2421522"/>
            <a:ext cx="4270918" cy="586135"/>
          </a:xfrm>
        </p:spPr>
        <p:txBody>
          <a:bodyPr/>
          <a:lstStyle/>
          <a:p>
            <a:r>
              <a:rPr lang="en-US" dirty="0"/>
              <a:t>Comparing Prices</a:t>
            </a:r>
          </a:p>
        </p:txBody>
      </p:sp>
      <p:sp>
        <p:nvSpPr>
          <p:cNvPr id="4" name="Slide Number Placeholder 3">
            <a:extLst>
              <a:ext uri="{FF2B5EF4-FFF2-40B4-BE49-F238E27FC236}">
                <a16:creationId xmlns:a16="http://schemas.microsoft.com/office/drawing/2014/main" id="{619FBB80-5DBD-8C50-CE19-85E4C8B83286}"/>
              </a:ext>
            </a:extLst>
          </p:cNvPr>
          <p:cNvSpPr>
            <a:spLocks noGrp="1"/>
          </p:cNvSpPr>
          <p:nvPr>
            <p:ph type="sldNum" sz="quarter" idx="12"/>
          </p:nvPr>
        </p:nvSpPr>
        <p:spPr/>
        <p:txBody>
          <a:bodyPr/>
          <a:lstStyle/>
          <a:p>
            <a:fld id="{BAE26A2A-DE5F-EA41-900F-AB5C4F1D9848}" type="slidenum">
              <a:rPr lang="en-US" smtClean="0"/>
              <a:t>34</a:t>
            </a:fld>
            <a:endParaRPr lang="en-US" dirty="0"/>
          </a:p>
        </p:txBody>
      </p:sp>
      <p:pic>
        <p:nvPicPr>
          <p:cNvPr id="6" name="Picture 5" descr="A questionnaire with text&#10;&#10;AI-generated content may be incorrect.">
            <a:extLst>
              <a:ext uri="{FF2B5EF4-FFF2-40B4-BE49-F238E27FC236}">
                <a16:creationId xmlns:a16="http://schemas.microsoft.com/office/drawing/2014/main" id="{A325FFDA-6F59-FF11-C1F0-4A08A46C672E}"/>
              </a:ext>
            </a:extLst>
          </p:cNvPr>
          <p:cNvPicPr>
            <a:picLocks noChangeAspect="1"/>
          </p:cNvPicPr>
          <p:nvPr/>
        </p:nvPicPr>
        <p:blipFill>
          <a:blip r:embed="rId3"/>
          <a:stretch>
            <a:fillRect/>
          </a:stretch>
        </p:blipFill>
        <p:spPr>
          <a:xfrm>
            <a:off x="1650610" y="204433"/>
            <a:ext cx="10236590" cy="6653567"/>
          </a:xfrm>
          <a:prstGeom prst="rect">
            <a:avLst/>
          </a:prstGeom>
        </p:spPr>
      </p:pic>
    </p:spTree>
    <p:extLst>
      <p:ext uri="{BB962C8B-B14F-4D97-AF65-F5344CB8AC3E}">
        <p14:creationId xmlns:p14="http://schemas.microsoft.com/office/powerpoint/2010/main" val="2995023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6A621-0EED-C672-B200-3D0CBFAB25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AFE217-C210-A6B1-2E44-7B3C32DBA9FA}"/>
              </a:ext>
            </a:extLst>
          </p:cNvPr>
          <p:cNvSpPr>
            <a:spLocks noGrp="1"/>
          </p:cNvSpPr>
          <p:nvPr>
            <p:ph type="title"/>
          </p:nvPr>
        </p:nvSpPr>
        <p:spPr>
          <a:xfrm>
            <a:off x="569724" y="770700"/>
            <a:ext cx="4457701" cy="1260081"/>
          </a:xfrm>
        </p:spPr>
        <p:txBody>
          <a:bodyPr/>
          <a:lstStyle/>
          <a:p>
            <a:r>
              <a:rPr lang="en-US" dirty="0"/>
              <a:t>Financial Literacy</a:t>
            </a:r>
          </a:p>
        </p:txBody>
      </p:sp>
      <p:sp>
        <p:nvSpPr>
          <p:cNvPr id="4" name="Text Placeholder 3">
            <a:extLst>
              <a:ext uri="{FF2B5EF4-FFF2-40B4-BE49-F238E27FC236}">
                <a16:creationId xmlns:a16="http://schemas.microsoft.com/office/drawing/2014/main" id="{7E7140B9-4225-D412-45BD-9B020F6F32DA}"/>
              </a:ext>
            </a:extLst>
          </p:cNvPr>
          <p:cNvSpPr>
            <a:spLocks noGrp="1"/>
          </p:cNvSpPr>
          <p:nvPr>
            <p:ph type="body" idx="1"/>
          </p:nvPr>
        </p:nvSpPr>
        <p:spPr>
          <a:xfrm>
            <a:off x="656095" y="2508568"/>
            <a:ext cx="4457701" cy="3460481"/>
          </a:xfrm>
        </p:spPr>
        <p:txBody>
          <a:bodyPr>
            <a:normAutofit/>
          </a:bodyPr>
          <a:lstStyle/>
          <a:p>
            <a:r>
              <a:rPr lang="en-US" sz="2800" dirty="0"/>
              <a:t>Understanding banking basics</a:t>
            </a:r>
          </a:p>
          <a:p>
            <a:r>
              <a:rPr lang="en-US" sz="2800" dirty="0"/>
              <a:t>Taking advantage of sales</a:t>
            </a:r>
          </a:p>
          <a:p>
            <a:endParaRPr lang="en-US" sz="2400" dirty="0"/>
          </a:p>
        </p:txBody>
      </p:sp>
      <p:sp>
        <p:nvSpPr>
          <p:cNvPr id="5" name="Slide Number Placeholder 4">
            <a:extLst>
              <a:ext uri="{FF2B5EF4-FFF2-40B4-BE49-F238E27FC236}">
                <a16:creationId xmlns:a16="http://schemas.microsoft.com/office/drawing/2014/main" id="{4D1EC6AD-2782-80AC-3B9E-E84BE0B4F268}"/>
              </a:ext>
            </a:extLst>
          </p:cNvPr>
          <p:cNvSpPr>
            <a:spLocks noGrp="1"/>
          </p:cNvSpPr>
          <p:nvPr>
            <p:ph type="sldNum" sz="quarter" idx="10"/>
          </p:nvPr>
        </p:nvSpPr>
        <p:spPr/>
        <p:txBody>
          <a:bodyPr/>
          <a:lstStyle/>
          <a:p>
            <a:fld id="{BAE26A2A-DE5F-EA41-900F-AB5C4F1D9848}" type="slidenum">
              <a:rPr lang="en-US" smtClean="0"/>
              <a:pPr/>
              <a:t>35</a:t>
            </a:fld>
            <a:endParaRPr lang="en-US" dirty="0"/>
          </a:p>
        </p:txBody>
      </p:sp>
      <p:pic>
        <p:nvPicPr>
          <p:cNvPr id="6" name="Picture Placeholder 9" descr="Hand man doing finances and calculate on desk about cost at home office">
            <a:extLst>
              <a:ext uri="{FF2B5EF4-FFF2-40B4-BE49-F238E27FC236}">
                <a16:creationId xmlns:a16="http://schemas.microsoft.com/office/drawing/2014/main" id="{23037366-97D3-8701-0F22-8925A53A4369}"/>
              </a:ext>
            </a:extLst>
          </p:cNvPr>
          <p:cNvPicPr>
            <a:picLocks noGrp="1" noChangeAspect="1"/>
          </p:cNvPicPr>
          <p:nvPr>
            <p:ph type="pic" sz="quarter" idx="11"/>
          </p:nvPr>
        </p:nvPicPr>
        <p:blipFill>
          <a:blip r:embed="rId2"/>
          <a:srcRect l="29382" r="29382"/>
          <a:stretch/>
        </p:blipFill>
        <p:spPr>
          <a:xfrm>
            <a:off x="6567488" y="230188"/>
            <a:ext cx="4100512" cy="6627812"/>
          </a:xfrm>
          <a:noFill/>
        </p:spPr>
      </p:pic>
    </p:spTree>
    <p:extLst>
      <p:ext uri="{BB962C8B-B14F-4D97-AF65-F5344CB8AC3E}">
        <p14:creationId xmlns:p14="http://schemas.microsoft.com/office/powerpoint/2010/main" val="1077049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40971-30D7-4EEE-524E-DA7853AF7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499EC-41ED-7087-026B-9BD4326ED024}"/>
              </a:ext>
            </a:extLst>
          </p:cNvPr>
          <p:cNvSpPr>
            <a:spLocks noGrp="1"/>
          </p:cNvSpPr>
          <p:nvPr>
            <p:ph type="title"/>
          </p:nvPr>
        </p:nvSpPr>
        <p:spPr>
          <a:xfrm rot="16200000">
            <a:off x="-1353584" y="3114778"/>
            <a:ext cx="4141765" cy="628443"/>
          </a:xfrm>
        </p:spPr>
        <p:txBody>
          <a:bodyPr/>
          <a:lstStyle/>
          <a:p>
            <a:r>
              <a:rPr lang="en-US" dirty="0"/>
              <a:t>Banking Basics</a:t>
            </a:r>
          </a:p>
        </p:txBody>
      </p:sp>
      <p:sp>
        <p:nvSpPr>
          <p:cNvPr id="4" name="Slide Number Placeholder 3">
            <a:extLst>
              <a:ext uri="{FF2B5EF4-FFF2-40B4-BE49-F238E27FC236}">
                <a16:creationId xmlns:a16="http://schemas.microsoft.com/office/drawing/2014/main" id="{5E6EFAD6-DFDC-159A-1A34-7E177F983BB4}"/>
              </a:ext>
            </a:extLst>
          </p:cNvPr>
          <p:cNvSpPr>
            <a:spLocks noGrp="1"/>
          </p:cNvSpPr>
          <p:nvPr>
            <p:ph type="sldNum" sz="quarter" idx="12"/>
          </p:nvPr>
        </p:nvSpPr>
        <p:spPr/>
        <p:txBody>
          <a:bodyPr/>
          <a:lstStyle/>
          <a:p>
            <a:fld id="{BAE26A2A-DE5F-EA41-900F-AB5C4F1D9848}" type="slidenum">
              <a:rPr lang="en-US" smtClean="0"/>
              <a:t>36</a:t>
            </a:fld>
            <a:endParaRPr lang="en-US" dirty="0"/>
          </a:p>
        </p:txBody>
      </p:sp>
      <p:pic>
        <p:nvPicPr>
          <p:cNvPr id="6" name="Picture 5" descr="A person smiling for a picture&#10;&#10;AI-generated content may be incorrect.">
            <a:extLst>
              <a:ext uri="{FF2B5EF4-FFF2-40B4-BE49-F238E27FC236}">
                <a16:creationId xmlns:a16="http://schemas.microsoft.com/office/drawing/2014/main" id="{3B88D3D8-04E6-C8BC-E1CC-CBCDE18ACFDE}"/>
              </a:ext>
            </a:extLst>
          </p:cNvPr>
          <p:cNvPicPr>
            <a:picLocks noChangeAspect="1"/>
          </p:cNvPicPr>
          <p:nvPr/>
        </p:nvPicPr>
        <p:blipFill>
          <a:blip r:embed="rId2"/>
          <a:stretch>
            <a:fillRect/>
          </a:stretch>
        </p:blipFill>
        <p:spPr>
          <a:xfrm>
            <a:off x="1217714" y="560667"/>
            <a:ext cx="10571210" cy="4754549"/>
          </a:xfrm>
          <a:prstGeom prst="rect">
            <a:avLst/>
          </a:prstGeom>
        </p:spPr>
      </p:pic>
      <p:sp>
        <p:nvSpPr>
          <p:cNvPr id="8" name="TextBox 7">
            <a:extLst>
              <a:ext uri="{FF2B5EF4-FFF2-40B4-BE49-F238E27FC236}">
                <a16:creationId xmlns:a16="http://schemas.microsoft.com/office/drawing/2014/main" id="{E3376298-3A62-EBFA-2EAF-4A57178FDDD4}"/>
              </a:ext>
            </a:extLst>
          </p:cNvPr>
          <p:cNvSpPr txBox="1"/>
          <p:nvPr/>
        </p:nvSpPr>
        <p:spPr>
          <a:xfrm>
            <a:off x="1825083" y="5788694"/>
            <a:ext cx="7436148" cy="369332"/>
          </a:xfrm>
          <a:prstGeom prst="rect">
            <a:avLst/>
          </a:prstGeom>
          <a:noFill/>
        </p:spPr>
        <p:txBody>
          <a:bodyPr wrap="square">
            <a:spAutoFit/>
          </a:bodyPr>
          <a:lstStyle/>
          <a:p>
            <a:r>
              <a:rPr lang="en-US" dirty="0"/>
              <a:t>https://www.fdic.gov/consumer-resource-center/money-smart</a:t>
            </a:r>
          </a:p>
        </p:txBody>
      </p:sp>
    </p:spTree>
    <p:extLst>
      <p:ext uri="{BB962C8B-B14F-4D97-AF65-F5344CB8AC3E}">
        <p14:creationId xmlns:p14="http://schemas.microsoft.com/office/powerpoint/2010/main" val="2833070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289C-7BAC-9E54-0813-3075C8552E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9B1C6-BB84-EB65-9BB9-750620E186FC}"/>
              </a:ext>
            </a:extLst>
          </p:cNvPr>
          <p:cNvSpPr>
            <a:spLocks noGrp="1"/>
          </p:cNvSpPr>
          <p:nvPr>
            <p:ph type="title"/>
          </p:nvPr>
        </p:nvSpPr>
        <p:spPr>
          <a:xfrm rot="16200000">
            <a:off x="-1201142" y="2927738"/>
            <a:ext cx="4176816" cy="628443"/>
          </a:xfrm>
        </p:spPr>
        <p:txBody>
          <a:bodyPr/>
          <a:lstStyle/>
          <a:p>
            <a:r>
              <a:rPr lang="en-US" dirty="0"/>
              <a:t>Keeping Track</a:t>
            </a:r>
          </a:p>
        </p:txBody>
      </p:sp>
      <p:sp>
        <p:nvSpPr>
          <p:cNvPr id="4" name="Slide Number Placeholder 3">
            <a:extLst>
              <a:ext uri="{FF2B5EF4-FFF2-40B4-BE49-F238E27FC236}">
                <a16:creationId xmlns:a16="http://schemas.microsoft.com/office/drawing/2014/main" id="{F7D6B259-0A3F-170F-EB11-6F969A9B33C3}"/>
              </a:ext>
            </a:extLst>
          </p:cNvPr>
          <p:cNvSpPr>
            <a:spLocks noGrp="1"/>
          </p:cNvSpPr>
          <p:nvPr>
            <p:ph type="sldNum" sz="quarter" idx="12"/>
          </p:nvPr>
        </p:nvSpPr>
        <p:spPr/>
        <p:txBody>
          <a:bodyPr/>
          <a:lstStyle/>
          <a:p>
            <a:fld id="{BAE26A2A-DE5F-EA41-900F-AB5C4F1D9848}" type="slidenum">
              <a:rPr lang="en-US" smtClean="0"/>
              <a:t>37</a:t>
            </a:fld>
            <a:endParaRPr lang="en-US" dirty="0"/>
          </a:p>
        </p:txBody>
      </p:sp>
      <p:sp>
        <p:nvSpPr>
          <p:cNvPr id="3" name="TextBox 2">
            <a:extLst>
              <a:ext uri="{FF2B5EF4-FFF2-40B4-BE49-F238E27FC236}">
                <a16:creationId xmlns:a16="http://schemas.microsoft.com/office/drawing/2014/main" id="{7A3DF0FF-2DF3-28DF-CFD7-06870EC9204F}"/>
              </a:ext>
            </a:extLst>
          </p:cNvPr>
          <p:cNvSpPr txBox="1"/>
          <p:nvPr/>
        </p:nvSpPr>
        <p:spPr>
          <a:xfrm>
            <a:off x="1825084" y="471627"/>
            <a:ext cx="9535174" cy="5564152"/>
          </a:xfrm>
          <a:prstGeom prst="rect">
            <a:avLst/>
          </a:prstGeom>
          <a:noFill/>
        </p:spPr>
        <p:txBody>
          <a:bodyPr wrap="square" rtlCol="0">
            <a:spAutoFit/>
          </a:bodyPr>
          <a:lstStyle/>
          <a:p>
            <a:pPr>
              <a:lnSpc>
                <a:spcPct val="115000"/>
              </a:lnSpc>
              <a:spcAft>
                <a:spcPts val="800"/>
              </a:spcAft>
            </a:pPr>
            <a:r>
              <a:rPr lang="en-US" sz="2400" kern="100" dirty="0">
                <a:latin typeface="Aptos" panose="020B0004020202020204" pitchFamily="34" charset="0"/>
                <a:ea typeface="Aptos" panose="020B0004020202020204" pitchFamily="34" charset="0"/>
                <a:cs typeface="Times New Roman" panose="02020603050405020304" pitchFamily="18" charset="0"/>
              </a:rPr>
              <a:t>Here are Asif’s transactions: </a:t>
            </a:r>
          </a:p>
          <a:p>
            <a:pPr marL="285750" indent="-285750">
              <a:lnSpc>
                <a:spcPct val="115000"/>
              </a:lnSpc>
              <a:spcAft>
                <a:spcPts val="800"/>
              </a:spcAft>
              <a:buFont typeface="Arial" panose="020B0604020202020204" pitchFamily="34" charset="0"/>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Purchased groceries at Local Market for $50.00 using debit card on 4/3/25 </a:t>
            </a:r>
          </a:p>
          <a:p>
            <a:pPr marL="285750" indent="-285750">
              <a:lnSpc>
                <a:spcPct val="115000"/>
              </a:lnSpc>
              <a:spcAft>
                <a:spcPts val="800"/>
              </a:spcAft>
              <a:buFont typeface="Arial" panose="020B0604020202020204" pitchFamily="34" charset="0"/>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Purchased gasoline at USA Gas for $30.00 using debit card on 4/3/25 </a:t>
            </a:r>
          </a:p>
          <a:p>
            <a:pPr marL="285750" indent="-285750">
              <a:lnSpc>
                <a:spcPct val="115000"/>
              </a:lnSpc>
              <a:spcAft>
                <a:spcPts val="800"/>
              </a:spcAft>
              <a:buFont typeface="Arial" panose="020B0604020202020204" pitchFamily="34" charset="0"/>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Deposited $280.00 on 4/10/25 </a:t>
            </a:r>
          </a:p>
          <a:p>
            <a:pPr marL="285750" indent="-285750">
              <a:lnSpc>
                <a:spcPct val="115000"/>
              </a:lnSpc>
              <a:spcAft>
                <a:spcPts val="800"/>
              </a:spcAft>
              <a:buFont typeface="Arial" panose="020B0604020202020204" pitchFamily="34" charset="0"/>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Automatic debit payment to Auto Lender USA for $150.00 on 4/13/24 </a:t>
            </a:r>
          </a:p>
          <a:p>
            <a:pPr marL="285750" indent="-285750">
              <a:lnSpc>
                <a:spcPct val="115000"/>
              </a:lnSpc>
              <a:spcAft>
                <a:spcPts val="800"/>
              </a:spcAft>
              <a:buFont typeface="Arial" panose="020B0604020202020204" pitchFamily="34" charset="0"/>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Deposited $300.00 on 4/25/25 </a:t>
            </a:r>
          </a:p>
          <a:p>
            <a:pPr marL="285750" indent="-285750">
              <a:lnSpc>
                <a:spcPct val="115000"/>
              </a:lnSpc>
              <a:spcAft>
                <a:spcPts val="800"/>
              </a:spcAft>
              <a:buFont typeface="Arial" panose="020B0604020202020204" pitchFamily="34" charset="0"/>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Got $50.00 cash from out-of-network ATM on 4/28/25 </a:t>
            </a:r>
          </a:p>
          <a:p>
            <a:pPr marL="285750" indent="-285750">
              <a:lnSpc>
                <a:spcPct val="115000"/>
              </a:lnSpc>
              <a:spcAft>
                <a:spcPts val="800"/>
              </a:spcAft>
              <a:buFont typeface="Arial" panose="020B0604020202020204" pitchFamily="34" charset="0"/>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Paid $4.00 out-of-network ATM fee </a:t>
            </a:r>
          </a:p>
          <a:p>
            <a:pPr marL="285750" indent="-285750">
              <a:lnSpc>
                <a:spcPct val="115000"/>
              </a:lnSpc>
              <a:spcAft>
                <a:spcPts val="800"/>
              </a:spcAft>
              <a:buFont typeface="Arial" panose="020B0604020202020204" pitchFamily="34" charset="0"/>
              <a:buChar char="•"/>
            </a:pPr>
            <a:r>
              <a:rPr lang="en-US" sz="2400" kern="100" dirty="0">
                <a:latin typeface="Aptos" panose="020B0004020202020204" pitchFamily="34" charset="0"/>
                <a:ea typeface="Aptos" panose="020B0004020202020204" pitchFamily="34" charset="0"/>
                <a:cs typeface="Times New Roman" panose="02020603050405020304" pitchFamily="18" charset="0"/>
              </a:rPr>
              <a:t>Made rent payment to Happy Properties with Check 715 for $500.00 on 5/1/25</a:t>
            </a:r>
          </a:p>
        </p:txBody>
      </p:sp>
    </p:spTree>
    <p:extLst>
      <p:ext uri="{BB962C8B-B14F-4D97-AF65-F5344CB8AC3E}">
        <p14:creationId xmlns:p14="http://schemas.microsoft.com/office/powerpoint/2010/main" val="1330578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67800-2C23-B9A5-3723-2ADE4E9EC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1253C3-29F4-4ECB-8D15-2F4155EF056F}"/>
              </a:ext>
            </a:extLst>
          </p:cNvPr>
          <p:cNvSpPr>
            <a:spLocks noGrp="1"/>
          </p:cNvSpPr>
          <p:nvPr>
            <p:ph type="title"/>
          </p:nvPr>
        </p:nvSpPr>
        <p:spPr>
          <a:xfrm rot="16200000">
            <a:off x="-1118417" y="2878564"/>
            <a:ext cx="3975337" cy="628443"/>
          </a:xfrm>
        </p:spPr>
        <p:txBody>
          <a:bodyPr/>
          <a:lstStyle/>
          <a:p>
            <a:r>
              <a:rPr lang="en-US" dirty="0"/>
              <a:t>Keeping Track</a:t>
            </a:r>
          </a:p>
        </p:txBody>
      </p:sp>
      <p:sp>
        <p:nvSpPr>
          <p:cNvPr id="4" name="Slide Number Placeholder 3">
            <a:extLst>
              <a:ext uri="{FF2B5EF4-FFF2-40B4-BE49-F238E27FC236}">
                <a16:creationId xmlns:a16="http://schemas.microsoft.com/office/drawing/2014/main" id="{F7C0A6F3-0B77-00AF-6677-30C67682952B}"/>
              </a:ext>
            </a:extLst>
          </p:cNvPr>
          <p:cNvSpPr>
            <a:spLocks noGrp="1"/>
          </p:cNvSpPr>
          <p:nvPr>
            <p:ph type="sldNum" sz="quarter" idx="12"/>
          </p:nvPr>
        </p:nvSpPr>
        <p:spPr/>
        <p:txBody>
          <a:bodyPr/>
          <a:lstStyle/>
          <a:p>
            <a:fld id="{BAE26A2A-DE5F-EA41-900F-AB5C4F1D9848}" type="slidenum">
              <a:rPr lang="en-US" smtClean="0"/>
              <a:t>38</a:t>
            </a:fld>
            <a:endParaRPr lang="en-US" dirty="0"/>
          </a:p>
        </p:txBody>
      </p:sp>
      <p:pic>
        <p:nvPicPr>
          <p:cNvPr id="6" name="Picture 5" descr="A blank form with lines&#10;&#10;AI-generated content may be incorrect.">
            <a:extLst>
              <a:ext uri="{FF2B5EF4-FFF2-40B4-BE49-F238E27FC236}">
                <a16:creationId xmlns:a16="http://schemas.microsoft.com/office/drawing/2014/main" id="{78FC8274-4646-4B0A-774B-20E0086623D2}"/>
              </a:ext>
            </a:extLst>
          </p:cNvPr>
          <p:cNvPicPr>
            <a:picLocks noChangeAspect="1"/>
          </p:cNvPicPr>
          <p:nvPr/>
        </p:nvPicPr>
        <p:blipFill>
          <a:blip r:embed="rId2"/>
          <a:stretch>
            <a:fillRect/>
          </a:stretch>
        </p:blipFill>
        <p:spPr>
          <a:xfrm>
            <a:off x="1578047" y="330123"/>
            <a:ext cx="8103487" cy="6334784"/>
          </a:xfrm>
          <a:prstGeom prst="rect">
            <a:avLst/>
          </a:prstGeom>
        </p:spPr>
      </p:pic>
    </p:spTree>
    <p:extLst>
      <p:ext uri="{BB962C8B-B14F-4D97-AF65-F5344CB8AC3E}">
        <p14:creationId xmlns:p14="http://schemas.microsoft.com/office/powerpoint/2010/main" val="3239751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8CBF-122E-55D6-7980-562D081172F1}"/>
              </a:ext>
            </a:extLst>
          </p:cNvPr>
          <p:cNvSpPr>
            <a:spLocks noGrp="1"/>
          </p:cNvSpPr>
          <p:nvPr>
            <p:ph type="title"/>
          </p:nvPr>
        </p:nvSpPr>
        <p:spPr>
          <a:xfrm>
            <a:off x="401443" y="392490"/>
            <a:ext cx="11351941" cy="646331"/>
          </a:xfrm>
        </p:spPr>
        <p:txBody>
          <a:bodyPr/>
          <a:lstStyle/>
          <a:p>
            <a:r>
              <a:rPr lang="en-US" dirty="0"/>
              <a:t>Is Shrinkflation a Real Thing?</a:t>
            </a:r>
          </a:p>
        </p:txBody>
      </p:sp>
      <p:sp>
        <p:nvSpPr>
          <p:cNvPr id="3" name="Slide Number Placeholder 2">
            <a:extLst>
              <a:ext uri="{FF2B5EF4-FFF2-40B4-BE49-F238E27FC236}">
                <a16:creationId xmlns:a16="http://schemas.microsoft.com/office/drawing/2014/main" id="{C498693C-ABC0-21C0-8B24-5EFD7876B838}"/>
              </a:ext>
            </a:extLst>
          </p:cNvPr>
          <p:cNvSpPr>
            <a:spLocks noGrp="1"/>
          </p:cNvSpPr>
          <p:nvPr>
            <p:ph type="sldNum" sz="quarter" idx="12"/>
          </p:nvPr>
        </p:nvSpPr>
        <p:spPr/>
        <p:txBody>
          <a:bodyPr/>
          <a:lstStyle/>
          <a:p>
            <a:fld id="{BAE26A2A-DE5F-EA41-900F-AB5C4F1D9848}" type="slidenum">
              <a:rPr lang="en-US" smtClean="0"/>
              <a:t>39</a:t>
            </a:fld>
            <a:endParaRPr lang="en-US" dirty="0"/>
          </a:p>
        </p:txBody>
      </p:sp>
      <p:pic>
        <p:nvPicPr>
          <p:cNvPr id="7" name="Picture 6" descr="A box of oreo cookies&#10;&#10;AI-generated content may be incorrect.">
            <a:extLst>
              <a:ext uri="{FF2B5EF4-FFF2-40B4-BE49-F238E27FC236}">
                <a16:creationId xmlns:a16="http://schemas.microsoft.com/office/drawing/2014/main" id="{7334A837-829E-413A-47E9-66C9B061573C}"/>
              </a:ext>
            </a:extLst>
          </p:cNvPr>
          <p:cNvPicPr>
            <a:picLocks noChangeAspect="1"/>
          </p:cNvPicPr>
          <p:nvPr/>
        </p:nvPicPr>
        <p:blipFill>
          <a:blip r:embed="rId2"/>
          <a:stretch>
            <a:fillRect/>
          </a:stretch>
        </p:blipFill>
        <p:spPr>
          <a:xfrm>
            <a:off x="401442" y="912437"/>
            <a:ext cx="10477834" cy="4893839"/>
          </a:xfrm>
          <a:prstGeom prst="rect">
            <a:avLst/>
          </a:prstGeom>
          <a:ln w="19050">
            <a:solidFill>
              <a:schemeClr val="tx1"/>
            </a:solidFill>
          </a:ln>
        </p:spPr>
      </p:pic>
      <p:sp>
        <p:nvSpPr>
          <p:cNvPr id="8" name="TextBox 7">
            <a:extLst>
              <a:ext uri="{FF2B5EF4-FFF2-40B4-BE49-F238E27FC236}">
                <a16:creationId xmlns:a16="http://schemas.microsoft.com/office/drawing/2014/main" id="{46422381-06A6-F57D-A08A-C914C69D5F4B}"/>
              </a:ext>
            </a:extLst>
          </p:cNvPr>
          <p:cNvSpPr txBox="1"/>
          <p:nvPr/>
        </p:nvSpPr>
        <p:spPr>
          <a:xfrm>
            <a:off x="5686369" y="1878984"/>
            <a:ext cx="3784209" cy="3046988"/>
          </a:xfrm>
          <a:prstGeom prst="rect">
            <a:avLst/>
          </a:prstGeom>
          <a:noFill/>
        </p:spPr>
        <p:txBody>
          <a:bodyPr wrap="square" rtlCol="0">
            <a:spAutoFit/>
          </a:bodyPr>
          <a:lstStyle/>
          <a:p>
            <a:r>
              <a:rPr lang="en-US" sz="2400" dirty="0"/>
              <a:t>Do you think shrinkflation is happening for these items? If so, by how much? Compare each item in 2022 and 2024, and show your work in the calculation column, using any method you think it’s appropriate. </a:t>
            </a:r>
          </a:p>
        </p:txBody>
      </p:sp>
      <p:sp>
        <p:nvSpPr>
          <p:cNvPr id="9" name="TextBox 8">
            <a:extLst>
              <a:ext uri="{FF2B5EF4-FFF2-40B4-BE49-F238E27FC236}">
                <a16:creationId xmlns:a16="http://schemas.microsoft.com/office/drawing/2014/main" id="{AE62886D-7C2A-4D63-98F6-FC2229A39617}"/>
              </a:ext>
            </a:extLst>
          </p:cNvPr>
          <p:cNvSpPr txBox="1"/>
          <p:nvPr/>
        </p:nvSpPr>
        <p:spPr>
          <a:xfrm>
            <a:off x="401443" y="5912426"/>
            <a:ext cx="8097829" cy="646331"/>
          </a:xfrm>
          <a:prstGeom prst="rect">
            <a:avLst/>
          </a:prstGeom>
          <a:noFill/>
        </p:spPr>
        <p:txBody>
          <a:bodyPr wrap="square" rtlCol="0">
            <a:spAutoFit/>
          </a:bodyPr>
          <a:lstStyle/>
          <a:p>
            <a:r>
              <a:rPr lang="en-US" dirty="0"/>
              <a:t>Sample of activity from YummyMath at: </a:t>
            </a:r>
            <a:r>
              <a:rPr lang="en-US" dirty="0">
                <a:hlinkClick r:id="rId3"/>
              </a:rPr>
              <a:t>https://www.yummymath.com/post/shrinkflation-updated/#</a:t>
            </a:r>
            <a:r>
              <a:rPr lang="en-US" dirty="0"/>
              <a:t> </a:t>
            </a:r>
          </a:p>
        </p:txBody>
      </p:sp>
    </p:spTree>
    <p:extLst>
      <p:ext uri="{BB962C8B-B14F-4D97-AF65-F5344CB8AC3E}">
        <p14:creationId xmlns:p14="http://schemas.microsoft.com/office/powerpoint/2010/main" val="63201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Paper illustration of purple girl silhouettes standing side by side creating a circle over white background">
            <a:extLst>
              <a:ext uri="{FF2B5EF4-FFF2-40B4-BE49-F238E27FC236}">
                <a16:creationId xmlns:a16="http://schemas.microsoft.com/office/drawing/2014/main" id="{58694FF3-3A5C-450B-8057-6A75F33CE28F}"/>
              </a:ext>
            </a:extLst>
          </p:cNvPr>
          <p:cNvPicPr>
            <a:picLocks noGrp="1" noChangeAspect="1"/>
          </p:cNvPicPr>
          <p:nvPr>
            <p:ph sz="half" idx="13"/>
          </p:nvPr>
        </p:nvPicPr>
        <p:blipFill>
          <a:blip r:embed="rId3"/>
          <a:srcRect l="2737" r="1421" b="2"/>
          <a:stretch/>
        </p:blipFill>
        <p:spPr>
          <a:xfrm>
            <a:off x="6242538" y="2064954"/>
            <a:ext cx="5169877" cy="3862380"/>
          </a:xfrm>
          <a:noFill/>
        </p:spPr>
      </p:pic>
      <p:sp>
        <p:nvSpPr>
          <p:cNvPr id="2" name="Title 1">
            <a:extLst>
              <a:ext uri="{FF2B5EF4-FFF2-40B4-BE49-F238E27FC236}">
                <a16:creationId xmlns:a16="http://schemas.microsoft.com/office/drawing/2014/main" id="{68948FEF-076F-D2E0-EEF3-1FEB97F2E714}"/>
              </a:ext>
            </a:extLst>
          </p:cNvPr>
          <p:cNvSpPr>
            <a:spLocks noGrp="1"/>
          </p:cNvSpPr>
          <p:nvPr>
            <p:ph type="title"/>
          </p:nvPr>
        </p:nvSpPr>
        <p:spPr>
          <a:xfrm>
            <a:off x="650630" y="447268"/>
            <a:ext cx="9829801" cy="1165587"/>
          </a:xfrm>
        </p:spPr>
        <p:txBody>
          <a:bodyPr anchor="t">
            <a:normAutofit/>
          </a:bodyPr>
          <a:lstStyle/>
          <a:p>
            <a:r>
              <a:rPr lang="en-US" dirty="0"/>
              <a:t>Purpose and Goals of Re-Entry Programs</a:t>
            </a:r>
          </a:p>
        </p:txBody>
      </p:sp>
      <p:sp>
        <p:nvSpPr>
          <p:cNvPr id="3" name="Content Placeholder 2">
            <a:extLst>
              <a:ext uri="{FF2B5EF4-FFF2-40B4-BE49-F238E27FC236}">
                <a16:creationId xmlns:a16="http://schemas.microsoft.com/office/drawing/2014/main" id="{862BBB26-DCB1-CECE-7840-8BBBDBD9A092}"/>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0630" y="1872607"/>
            <a:ext cx="5169877" cy="4054727"/>
          </a:xfrm>
        </p:spPr>
        <p:txBody>
          <a:bodyPr>
            <a:normAutofit/>
          </a:bodyPr>
          <a:lstStyle/>
          <a:p>
            <a:pPr marL="0" indent="0">
              <a:spcBef>
                <a:spcPts val="2500"/>
              </a:spcBef>
              <a:buNone/>
            </a:pPr>
            <a:r>
              <a:rPr lang="en-US" sz="3200" dirty="0"/>
              <a:t>Reducing Recidivism</a:t>
            </a:r>
          </a:p>
          <a:p>
            <a:pPr marL="0" indent="0">
              <a:spcBef>
                <a:spcPts val="2500"/>
              </a:spcBef>
              <a:buNone/>
            </a:pPr>
            <a:r>
              <a:rPr lang="en-US" sz="3200" dirty="0"/>
              <a:t>Promoting Employment</a:t>
            </a:r>
          </a:p>
          <a:p>
            <a:pPr marL="0" indent="0">
              <a:spcBef>
                <a:spcPts val="2500"/>
              </a:spcBef>
              <a:buNone/>
            </a:pPr>
            <a:r>
              <a:rPr lang="en-US" sz="3200" dirty="0"/>
              <a:t>Stable Housing</a:t>
            </a:r>
          </a:p>
          <a:p>
            <a:pPr marL="0" indent="0">
              <a:spcBef>
                <a:spcPts val="2500"/>
              </a:spcBef>
              <a:buNone/>
            </a:pPr>
            <a:r>
              <a:rPr lang="en-US" sz="3200" dirty="0"/>
              <a:t>Healthy Relationships</a:t>
            </a:r>
          </a:p>
        </p:txBody>
      </p:sp>
      <p:sp>
        <p:nvSpPr>
          <p:cNvPr id="4" name="Slide Number Placeholder 3">
            <a:extLst>
              <a:ext uri="{FF2B5EF4-FFF2-40B4-BE49-F238E27FC236}">
                <a16:creationId xmlns:a16="http://schemas.microsoft.com/office/drawing/2014/main" id="{979B719E-0F29-7669-532A-2633DAFB90AA}"/>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4</a:t>
            </a:fld>
            <a:endParaRPr lang="en-US"/>
          </a:p>
        </p:txBody>
      </p:sp>
    </p:spTree>
    <p:extLst>
      <p:ext uri="{BB962C8B-B14F-4D97-AF65-F5344CB8AC3E}">
        <p14:creationId xmlns:p14="http://schemas.microsoft.com/office/powerpoint/2010/main" val="3730678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10FB9-D7C4-B069-0D62-D7862216F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7BC08-DA5E-9414-4E0D-69A460364E81}"/>
              </a:ext>
            </a:extLst>
          </p:cNvPr>
          <p:cNvSpPr>
            <a:spLocks noGrp="1"/>
          </p:cNvSpPr>
          <p:nvPr>
            <p:ph type="title"/>
          </p:nvPr>
        </p:nvSpPr>
        <p:spPr>
          <a:xfrm>
            <a:off x="261960" y="307042"/>
            <a:ext cx="11351941" cy="582790"/>
          </a:xfrm>
        </p:spPr>
        <p:txBody>
          <a:bodyPr/>
          <a:lstStyle/>
          <a:p>
            <a:r>
              <a:rPr lang="en-US" dirty="0"/>
              <a:t>Is Shrinkflation a Real Thing?</a:t>
            </a:r>
          </a:p>
        </p:txBody>
      </p:sp>
      <p:sp>
        <p:nvSpPr>
          <p:cNvPr id="3" name="Slide Number Placeholder 2">
            <a:extLst>
              <a:ext uri="{FF2B5EF4-FFF2-40B4-BE49-F238E27FC236}">
                <a16:creationId xmlns:a16="http://schemas.microsoft.com/office/drawing/2014/main" id="{01A366F7-29AC-2526-A81E-8B786296A5C6}"/>
              </a:ext>
            </a:extLst>
          </p:cNvPr>
          <p:cNvSpPr>
            <a:spLocks noGrp="1"/>
          </p:cNvSpPr>
          <p:nvPr>
            <p:ph type="sldNum" sz="quarter" idx="12"/>
          </p:nvPr>
        </p:nvSpPr>
        <p:spPr/>
        <p:txBody>
          <a:bodyPr/>
          <a:lstStyle/>
          <a:p>
            <a:fld id="{BAE26A2A-DE5F-EA41-900F-AB5C4F1D9848}" type="slidenum">
              <a:rPr lang="en-US" smtClean="0"/>
              <a:t>40</a:t>
            </a:fld>
            <a:endParaRPr lang="en-US" dirty="0"/>
          </a:p>
        </p:txBody>
      </p:sp>
      <p:pic>
        <p:nvPicPr>
          <p:cNvPr id="5" name="Picture 4" descr="A chart with text and images of a product&#10;&#10;AI-generated content may be incorrect.">
            <a:extLst>
              <a:ext uri="{FF2B5EF4-FFF2-40B4-BE49-F238E27FC236}">
                <a16:creationId xmlns:a16="http://schemas.microsoft.com/office/drawing/2014/main" id="{2C4C6F61-CFD2-8EAE-3CA5-7EA495C068D3}"/>
              </a:ext>
            </a:extLst>
          </p:cNvPr>
          <p:cNvPicPr>
            <a:picLocks noChangeAspect="1"/>
          </p:cNvPicPr>
          <p:nvPr/>
        </p:nvPicPr>
        <p:blipFill>
          <a:blip r:embed="rId2"/>
          <a:stretch>
            <a:fillRect/>
          </a:stretch>
        </p:blipFill>
        <p:spPr>
          <a:xfrm>
            <a:off x="261959" y="744843"/>
            <a:ext cx="10168399" cy="5368314"/>
          </a:xfrm>
          <a:prstGeom prst="rect">
            <a:avLst/>
          </a:prstGeom>
        </p:spPr>
      </p:pic>
      <p:sp>
        <p:nvSpPr>
          <p:cNvPr id="6" name="TextBox 5">
            <a:extLst>
              <a:ext uri="{FF2B5EF4-FFF2-40B4-BE49-F238E27FC236}">
                <a16:creationId xmlns:a16="http://schemas.microsoft.com/office/drawing/2014/main" id="{E6C22B3B-9ECE-4A0D-49BC-0E7798E5D47E}"/>
              </a:ext>
            </a:extLst>
          </p:cNvPr>
          <p:cNvSpPr txBox="1"/>
          <p:nvPr/>
        </p:nvSpPr>
        <p:spPr>
          <a:xfrm>
            <a:off x="261960" y="6295575"/>
            <a:ext cx="8097829" cy="369332"/>
          </a:xfrm>
          <a:prstGeom prst="rect">
            <a:avLst/>
          </a:prstGeom>
          <a:noFill/>
        </p:spPr>
        <p:txBody>
          <a:bodyPr wrap="square" rtlCol="0">
            <a:spAutoFit/>
          </a:bodyPr>
          <a:lstStyle/>
          <a:p>
            <a:r>
              <a:rPr lang="en-US" dirty="0"/>
              <a:t>Solutions provided to YummyMath members. $35 per year</a:t>
            </a:r>
          </a:p>
        </p:txBody>
      </p:sp>
    </p:spTree>
    <p:extLst>
      <p:ext uri="{BB962C8B-B14F-4D97-AF65-F5344CB8AC3E}">
        <p14:creationId xmlns:p14="http://schemas.microsoft.com/office/powerpoint/2010/main" val="2344681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E193E-CA03-8D29-F6FB-BC8F71176106}"/>
            </a:ext>
          </a:extLst>
        </p:cNvPr>
        <p:cNvGrpSpPr/>
        <p:nvPr/>
      </p:nvGrpSpPr>
      <p:grpSpPr>
        <a:xfrm>
          <a:off x="0" y="0"/>
          <a:ext cx="0" cy="0"/>
          <a:chOff x="0" y="0"/>
          <a:chExt cx="0" cy="0"/>
        </a:xfrm>
      </p:grpSpPr>
      <p:pic>
        <p:nvPicPr>
          <p:cNvPr id="7" name="Picture Placeholder 6" descr="Man talking with a doctor">
            <a:extLst>
              <a:ext uri="{FF2B5EF4-FFF2-40B4-BE49-F238E27FC236}">
                <a16:creationId xmlns:a16="http://schemas.microsoft.com/office/drawing/2014/main" id="{526677F6-50E4-061C-B0A7-06F40DC30684}"/>
              </a:ext>
            </a:extLst>
          </p:cNvPr>
          <p:cNvPicPr>
            <a:picLocks noGrp="1" noChangeAspect="1"/>
          </p:cNvPicPr>
          <p:nvPr>
            <p:ph type="pic" sz="quarter" idx="11"/>
          </p:nvPr>
        </p:nvPicPr>
        <p:blipFill>
          <a:blip r:embed="rId2"/>
          <a:srcRect l="29367" r="29367"/>
          <a:stretch>
            <a:fillRect/>
          </a:stretch>
        </p:blipFill>
        <p:spPr/>
      </p:pic>
      <p:sp>
        <p:nvSpPr>
          <p:cNvPr id="3" name="Title 2">
            <a:extLst>
              <a:ext uri="{FF2B5EF4-FFF2-40B4-BE49-F238E27FC236}">
                <a16:creationId xmlns:a16="http://schemas.microsoft.com/office/drawing/2014/main" id="{EF35B586-EF89-F883-ADD1-1E8ABC3C2459}"/>
              </a:ext>
            </a:extLst>
          </p:cNvPr>
          <p:cNvSpPr>
            <a:spLocks noGrp="1"/>
          </p:cNvSpPr>
          <p:nvPr>
            <p:ph type="title"/>
          </p:nvPr>
        </p:nvSpPr>
        <p:spPr>
          <a:xfrm>
            <a:off x="802199" y="760111"/>
            <a:ext cx="4457701" cy="1092820"/>
          </a:xfrm>
        </p:spPr>
        <p:txBody>
          <a:bodyPr>
            <a:normAutofit fontScale="90000"/>
          </a:bodyPr>
          <a:lstStyle/>
          <a:p>
            <a:r>
              <a:rPr lang="en-US" dirty="0"/>
              <a:t>Health and Wellness</a:t>
            </a:r>
          </a:p>
        </p:txBody>
      </p:sp>
      <p:sp>
        <p:nvSpPr>
          <p:cNvPr id="4" name="Text Placeholder 3">
            <a:extLst>
              <a:ext uri="{FF2B5EF4-FFF2-40B4-BE49-F238E27FC236}">
                <a16:creationId xmlns:a16="http://schemas.microsoft.com/office/drawing/2014/main" id="{2824602D-71D5-C829-BADA-C53D68E135EF}"/>
              </a:ext>
            </a:extLst>
          </p:cNvPr>
          <p:cNvSpPr>
            <a:spLocks noGrp="1"/>
          </p:cNvSpPr>
          <p:nvPr>
            <p:ph type="body" idx="1"/>
          </p:nvPr>
        </p:nvSpPr>
        <p:spPr>
          <a:xfrm>
            <a:off x="802198" y="2288504"/>
            <a:ext cx="4457701" cy="3319804"/>
          </a:xfrm>
        </p:spPr>
        <p:txBody>
          <a:bodyPr>
            <a:normAutofit/>
          </a:bodyPr>
          <a:lstStyle/>
          <a:p>
            <a:r>
              <a:rPr lang="en-US" sz="2800" dirty="0"/>
              <a:t>Maintaining Mindfulness</a:t>
            </a:r>
          </a:p>
          <a:p>
            <a:r>
              <a:rPr lang="en-US" sz="2800" dirty="0"/>
              <a:t>Expecting more from yourself</a:t>
            </a:r>
          </a:p>
        </p:txBody>
      </p:sp>
      <p:sp>
        <p:nvSpPr>
          <p:cNvPr id="5" name="Slide Number Placeholder 4">
            <a:extLst>
              <a:ext uri="{FF2B5EF4-FFF2-40B4-BE49-F238E27FC236}">
                <a16:creationId xmlns:a16="http://schemas.microsoft.com/office/drawing/2014/main" id="{192DD59F-BCFE-B9C2-F262-FD22D834261A}"/>
              </a:ext>
            </a:extLst>
          </p:cNvPr>
          <p:cNvSpPr>
            <a:spLocks noGrp="1"/>
          </p:cNvSpPr>
          <p:nvPr>
            <p:ph type="sldNum" sz="quarter" idx="10"/>
          </p:nvPr>
        </p:nvSpPr>
        <p:spPr/>
        <p:txBody>
          <a:bodyPr/>
          <a:lstStyle/>
          <a:p>
            <a:fld id="{BAE26A2A-DE5F-EA41-900F-AB5C4F1D9848}" type="slidenum">
              <a:rPr lang="en-US" smtClean="0"/>
              <a:pPr/>
              <a:t>41</a:t>
            </a:fld>
            <a:endParaRPr lang="en-US" dirty="0"/>
          </a:p>
        </p:txBody>
      </p:sp>
    </p:spTree>
    <p:extLst>
      <p:ext uri="{BB962C8B-B14F-4D97-AF65-F5344CB8AC3E}">
        <p14:creationId xmlns:p14="http://schemas.microsoft.com/office/powerpoint/2010/main" val="3012783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D317-9865-49F5-98A5-B9C700661E22}"/>
              </a:ext>
            </a:extLst>
          </p:cNvPr>
          <p:cNvSpPr>
            <a:spLocks noGrp="1"/>
          </p:cNvSpPr>
          <p:nvPr>
            <p:ph type="title"/>
          </p:nvPr>
        </p:nvSpPr>
        <p:spPr/>
        <p:txBody>
          <a:bodyPr/>
          <a:lstStyle/>
          <a:p>
            <a:r>
              <a:rPr lang="en-US" dirty="0"/>
              <a:t>Mindfulness and Re-entry</a:t>
            </a:r>
          </a:p>
        </p:txBody>
      </p:sp>
      <p:sp>
        <p:nvSpPr>
          <p:cNvPr id="3" name="Text Placeholder 2">
            <a:extLst>
              <a:ext uri="{FF2B5EF4-FFF2-40B4-BE49-F238E27FC236}">
                <a16:creationId xmlns:a16="http://schemas.microsoft.com/office/drawing/2014/main" id="{13E52AFE-B93F-40C0-B5C1-5179EBD432BD}"/>
              </a:ext>
            </a:extLst>
          </p:cNvPr>
          <p:cNvSpPr>
            <a:spLocks noGrp="1"/>
          </p:cNvSpPr>
          <p:nvPr>
            <p:ph idx="1"/>
          </p:nvPr>
        </p:nvSpPr>
        <p:spPr>
          <a:xfrm>
            <a:off x="5995968" y="1536174"/>
            <a:ext cx="4270917" cy="4048312"/>
          </a:xfrm>
        </p:spPr>
        <p:txBody>
          <a:bodyPr>
            <a:noAutofit/>
          </a:bodyPr>
          <a:lstStyle/>
          <a:p>
            <a:pPr marL="71438" indent="0">
              <a:buNone/>
            </a:pPr>
            <a:r>
              <a:rPr lang="en-US" b="1" dirty="0"/>
              <a:t>Mindfulness</a:t>
            </a:r>
            <a:r>
              <a:rPr lang="en-US" dirty="0"/>
              <a:t> helps students</a:t>
            </a:r>
          </a:p>
          <a:p>
            <a:r>
              <a:rPr lang="en-US" dirty="0"/>
              <a:t>Become more aware of their thoughts</a:t>
            </a:r>
          </a:p>
          <a:p>
            <a:r>
              <a:rPr lang="en-US" dirty="0"/>
              <a:t>Pause before taking action</a:t>
            </a:r>
          </a:p>
          <a:p>
            <a:r>
              <a:rPr lang="en-US" dirty="0"/>
              <a:t>Be rather than do</a:t>
            </a:r>
          </a:p>
          <a:p>
            <a:r>
              <a:rPr lang="en-US" dirty="0"/>
              <a:t>Focus</a:t>
            </a:r>
          </a:p>
          <a:p>
            <a:r>
              <a:rPr lang="en-US" dirty="0"/>
              <a:t>Adjust attitude about different situations</a:t>
            </a:r>
          </a:p>
        </p:txBody>
      </p:sp>
      <p:sp>
        <p:nvSpPr>
          <p:cNvPr id="4" name="Slide Number Placeholder 3">
            <a:extLst>
              <a:ext uri="{FF2B5EF4-FFF2-40B4-BE49-F238E27FC236}">
                <a16:creationId xmlns:a16="http://schemas.microsoft.com/office/drawing/2014/main" id="{3139978D-DD40-4305-BD1D-7F233CB51C34}"/>
              </a:ext>
            </a:extLst>
          </p:cNvPr>
          <p:cNvSpPr>
            <a:spLocks noGrp="1"/>
          </p:cNvSpPr>
          <p:nvPr>
            <p:ph type="sldNum" sz="quarter" idx="12"/>
          </p:nvPr>
        </p:nvSpPr>
        <p:spPr/>
        <p:txBody>
          <a:bodyPr/>
          <a:lstStyle/>
          <a:p>
            <a:fld id="{00000000-1234-1234-1234-123412341234}" type="slidenum">
              <a:rPr lang="en-US" smtClean="0"/>
              <a:pPr/>
              <a:t>42</a:t>
            </a:fld>
            <a:endParaRPr lang="en-US" dirty="0"/>
          </a:p>
        </p:txBody>
      </p:sp>
      <p:sp>
        <p:nvSpPr>
          <p:cNvPr id="5" name="TextBox 4">
            <a:extLst>
              <a:ext uri="{FF2B5EF4-FFF2-40B4-BE49-F238E27FC236}">
                <a16:creationId xmlns:a16="http://schemas.microsoft.com/office/drawing/2014/main" id="{3E919A2C-9AFB-0B16-1AB0-B7DA1F8B0127}"/>
              </a:ext>
            </a:extLst>
          </p:cNvPr>
          <p:cNvSpPr txBox="1"/>
          <p:nvPr/>
        </p:nvSpPr>
        <p:spPr>
          <a:xfrm>
            <a:off x="401444" y="1536174"/>
            <a:ext cx="4108024" cy="4647426"/>
          </a:xfrm>
          <a:prstGeom prst="rect">
            <a:avLst/>
          </a:prstGeom>
          <a:noFill/>
        </p:spPr>
        <p:txBody>
          <a:bodyPr wrap="square" rtlCol="0">
            <a:spAutoFit/>
          </a:bodyPr>
          <a:lstStyle/>
          <a:p>
            <a:r>
              <a:rPr lang="en-US" sz="2800" b="1" kern="100" dirty="0">
                <a:latin typeface="Aptos" panose="020B0004020202020204" pitchFamily="34" charset="0"/>
                <a:ea typeface="Aptos" panose="020B0004020202020204" pitchFamily="34" charset="0"/>
                <a:cs typeface="Times New Roman" panose="02020603050405020304" pitchFamily="18" charset="0"/>
              </a:rPr>
              <a:t>Mindfulness</a:t>
            </a:r>
            <a:r>
              <a:rPr lang="en-US" sz="2800" kern="100" dirty="0">
                <a:latin typeface="Aptos" panose="020B0004020202020204" pitchFamily="34" charset="0"/>
                <a:ea typeface="Aptos" panose="020B0004020202020204" pitchFamily="34" charset="0"/>
                <a:cs typeface="Times New Roman" panose="02020603050405020304" pitchFamily="18" charset="0"/>
              </a:rPr>
              <a:t> is the practice of being aware of the present moment with curiosity, openness, and acceptance. It is secular and supported by scientific evidence. </a:t>
            </a:r>
          </a:p>
          <a:p>
            <a:endParaRPr lang="en-US" sz="1600" dirty="0"/>
          </a:p>
          <a:p>
            <a:r>
              <a:rPr lang="en-US" dirty="0"/>
              <a:t>Transforming Education at: </a:t>
            </a:r>
            <a:r>
              <a:rPr lang="en-US" dirty="0">
                <a:hlinkClick r:id="rId3"/>
              </a:rPr>
              <a:t>https://transformingeducation.org</a:t>
            </a:r>
            <a:endParaRPr lang="en-US" kern="100" dirty="0">
              <a:latin typeface="Aptos" panose="020B0004020202020204" pitchFamily="34" charset="0"/>
              <a:ea typeface="Aptos" panose="020B0004020202020204" pitchFamily="34" charset="0"/>
              <a:cs typeface="Times New Roman" panose="02020603050405020304" pitchFamily="18" charset="0"/>
            </a:endParaRPr>
          </a:p>
          <a:p>
            <a:r>
              <a:rPr lang="en-US" sz="2400" kern="100" dirty="0">
                <a:latin typeface="Aptos" panose="020B0004020202020204" pitchFamily="34" charset="0"/>
                <a:ea typeface="Aptos" panose="020B0004020202020204" pitchFamily="34" charset="0"/>
                <a:cs typeface="Times New Roman" panose="02020603050405020304" pitchFamily="18" charset="0"/>
              </a:rPr>
              <a:t> </a:t>
            </a:r>
          </a:p>
          <a:p>
            <a:endParaRPr lang="en-US" sz="2400" dirty="0"/>
          </a:p>
        </p:txBody>
      </p:sp>
    </p:spTree>
    <p:extLst>
      <p:ext uri="{BB962C8B-B14F-4D97-AF65-F5344CB8AC3E}">
        <p14:creationId xmlns:p14="http://schemas.microsoft.com/office/powerpoint/2010/main" val="1396239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88FB0-C5A7-4FA3-B3DE-A772AB063428}"/>
              </a:ext>
            </a:extLst>
          </p:cNvPr>
          <p:cNvSpPr>
            <a:spLocks noGrp="1"/>
          </p:cNvSpPr>
          <p:nvPr>
            <p:ph type="title"/>
          </p:nvPr>
        </p:nvSpPr>
        <p:spPr/>
        <p:txBody>
          <a:bodyPr/>
          <a:lstStyle/>
          <a:p>
            <a:r>
              <a:rPr lang="en-US" dirty="0"/>
              <a:t>Why Mindfulness Matters: Research Findings</a:t>
            </a:r>
          </a:p>
        </p:txBody>
      </p:sp>
      <p:sp>
        <p:nvSpPr>
          <p:cNvPr id="3" name="Slide Number Placeholder 2">
            <a:extLst>
              <a:ext uri="{FF2B5EF4-FFF2-40B4-BE49-F238E27FC236}">
                <a16:creationId xmlns:a16="http://schemas.microsoft.com/office/drawing/2014/main" id="{8EFC0FAF-40D6-4C87-B224-5917951C63D3}"/>
              </a:ext>
            </a:extLst>
          </p:cNvPr>
          <p:cNvSpPr>
            <a:spLocks noGrp="1"/>
          </p:cNvSpPr>
          <p:nvPr>
            <p:ph type="sldNum" sz="quarter" idx="12"/>
          </p:nvPr>
        </p:nvSpPr>
        <p:spPr/>
        <p:txBody>
          <a:bodyPr/>
          <a:lstStyle/>
          <a:p>
            <a:fld id="{A6B6934C-9326-4C06-8C04-21F653E65E7B}" type="slidenum">
              <a:rPr lang="en-US" smtClean="0"/>
              <a:t>43</a:t>
            </a:fld>
            <a:endParaRPr lang="en-US"/>
          </a:p>
        </p:txBody>
      </p:sp>
      <p:sp>
        <p:nvSpPr>
          <p:cNvPr id="4" name="TextBox 3">
            <a:extLst>
              <a:ext uri="{FF2B5EF4-FFF2-40B4-BE49-F238E27FC236}">
                <a16:creationId xmlns:a16="http://schemas.microsoft.com/office/drawing/2014/main" id="{10775B8A-4B9A-40D4-BCCC-5309275330EB}"/>
              </a:ext>
            </a:extLst>
          </p:cNvPr>
          <p:cNvSpPr txBox="1"/>
          <p:nvPr/>
        </p:nvSpPr>
        <p:spPr>
          <a:xfrm>
            <a:off x="438615" y="1123484"/>
            <a:ext cx="8395939" cy="971613"/>
          </a:xfrm>
          <a:prstGeom prst="rect">
            <a:avLst/>
          </a:prstGeom>
          <a:noFill/>
        </p:spPr>
        <p:txBody>
          <a:bodyPr wrap="square" rtlCol="0">
            <a:spAutoFit/>
          </a:bodyPr>
          <a:lstStyle/>
          <a:p>
            <a:pPr defTabSz="685800"/>
            <a:r>
              <a:rPr lang="en-US" sz="1238" dirty="0">
                <a:solidFill>
                  <a:prstClr val="black"/>
                </a:solidFill>
                <a:latin typeface="Calibri" charset="0"/>
                <a:ea typeface="Calibri" charset="0"/>
                <a:cs typeface="Times New Roman" charset="0"/>
              </a:rPr>
              <a:t>Attention to mindfulness has risen exponentially in recent years, largely thanks to encouraging research across a wide range of fields and institutions.</a:t>
            </a:r>
            <a:r>
              <a:rPr lang="en-US" sz="1238" baseline="30000" dirty="0">
                <a:solidFill>
                  <a:prstClr val="black"/>
                </a:solidFill>
                <a:latin typeface="Calibri" panose="020F0502020204030204"/>
              </a:rPr>
              <a:t>3</a:t>
            </a:r>
            <a:r>
              <a:rPr lang="en-US" sz="1238" dirty="0">
                <a:solidFill>
                  <a:prstClr val="black"/>
                </a:solidFill>
                <a:latin typeface="Calibri" charset="0"/>
                <a:ea typeface="Calibri" charset="0"/>
                <a:cs typeface="Times New Roman" charset="0"/>
              </a:rPr>
              <a:t> Below are some of the findings which are of particular interest for those in educational contexts.</a:t>
            </a:r>
          </a:p>
          <a:p>
            <a:pPr defTabSz="685800"/>
            <a:endParaRPr lang="en-US" sz="1238" dirty="0">
              <a:solidFill>
                <a:prstClr val="black"/>
              </a:solidFill>
              <a:latin typeface="Calibri" charset="0"/>
              <a:ea typeface="Calibri" charset="0"/>
              <a:cs typeface="Times New Roman" charset="0"/>
            </a:endParaRPr>
          </a:p>
          <a:p>
            <a:pPr defTabSz="685800"/>
            <a:r>
              <a:rPr lang="en-US" sz="2000" dirty="0">
                <a:solidFill>
                  <a:prstClr val="black"/>
                </a:solidFill>
                <a:latin typeface="Calibri" charset="0"/>
                <a:ea typeface="Calibri" charset="0"/>
                <a:cs typeface="Times New Roman" charset="0"/>
              </a:rPr>
              <a:t>Mindfulness leads to:</a:t>
            </a:r>
            <a:endParaRPr lang="en-US" sz="2000" dirty="0">
              <a:solidFill>
                <a:prstClr val="black"/>
              </a:solidFill>
              <a:latin typeface="Calibri" panose="020F0502020204030204"/>
            </a:endParaRPr>
          </a:p>
        </p:txBody>
      </p:sp>
      <p:graphicFrame>
        <p:nvGraphicFramePr>
          <p:cNvPr id="5" name="Diagram 4">
            <a:extLst>
              <a:ext uri="{FF2B5EF4-FFF2-40B4-BE49-F238E27FC236}">
                <a16:creationId xmlns:a16="http://schemas.microsoft.com/office/drawing/2014/main" id="{357E5D94-E66E-417A-AEC1-999FC7FE9541}"/>
              </a:ext>
            </a:extLst>
          </p:cNvPr>
          <p:cNvGraphicFramePr/>
          <p:nvPr>
            <p:extLst>
              <p:ext uri="{D42A27DB-BD31-4B8C-83A1-F6EECF244321}">
                <p14:modId xmlns:p14="http://schemas.microsoft.com/office/powerpoint/2010/main" val="2036040721"/>
              </p:ext>
            </p:extLst>
          </p:nvPr>
        </p:nvGraphicFramePr>
        <p:xfrm>
          <a:off x="1773043" y="2230923"/>
          <a:ext cx="7341069" cy="372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7995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1" y="1772015"/>
            <a:ext cx="7817966" cy="3689798"/>
          </a:xfrm>
          <a:prstGeom prst="rect">
            <a:avLst/>
          </a:prstGeom>
        </p:spPr>
      </p:pic>
      <p:sp>
        <p:nvSpPr>
          <p:cNvPr id="5" name="Title 4"/>
          <p:cNvSpPr>
            <a:spLocks noGrp="1"/>
          </p:cNvSpPr>
          <p:nvPr>
            <p:ph type="title"/>
          </p:nvPr>
        </p:nvSpPr>
        <p:spPr/>
        <p:txBody>
          <a:bodyPr>
            <a:normAutofit/>
          </a:bodyPr>
          <a:lstStyle/>
          <a:p>
            <a:pPr algn="l"/>
            <a:r>
              <a:rPr lang="en-US" sz="3200" dirty="0"/>
              <a:t>Start with the Basics in Class</a:t>
            </a:r>
          </a:p>
        </p:txBody>
      </p:sp>
      <p:sp>
        <p:nvSpPr>
          <p:cNvPr id="2" name="Rectangle 1"/>
          <p:cNvSpPr/>
          <p:nvPr/>
        </p:nvSpPr>
        <p:spPr>
          <a:xfrm>
            <a:off x="1850890" y="1708447"/>
            <a:ext cx="6366659" cy="438582"/>
          </a:xfrm>
          <a:prstGeom prst="rect">
            <a:avLst/>
          </a:prstGeom>
        </p:spPr>
        <p:txBody>
          <a:bodyPr wrap="square">
            <a:spAutoFit/>
          </a:bodyPr>
          <a:lstStyle/>
          <a:p>
            <a:br>
              <a:rPr lang="en-US" sz="1050" dirty="0"/>
            </a:br>
            <a:endParaRPr lang="en-US" sz="1200" dirty="0"/>
          </a:p>
        </p:txBody>
      </p:sp>
    </p:spTree>
    <p:extLst>
      <p:ext uri="{BB962C8B-B14F-4D97-AF65-F5344CB8AC3E}">
        <p14:creationId xmlns:p14="http://schemas.microsoft.com/office/powerpoint/2010/main" val="292025544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A3B8-DF4E-42EB-877E-7F55481822F3}"/>
              </a:ext>
            </a:extLst>
          </p:cNvPr>
          <p:cNvSpPr>
            <a:spLocks noGrp="1"/>
          </p:cNvSpPr>
          <p:nvPr>
            <p:ph type="title"/>
          </p:nvPr>
        </p:nvSpPr>
        <p:spPr/>
        <p:txBody>
          <a:bodyPr/>
          <a:lstStyle/>
          <a:p>
            <a:r>
              <a:rPr lang="en-US" dirty="0"/>
              <a:t>Turn and Talk</a:t>
            </a:r>
          </a:p>
        </p:txBody>
      </p:sp>
      <p:sp>
        <p:nvSpPr>
          <p:cNvPr id="3" name="Text Placeholder 2">
            <a:extLst>
              <a:ext uri="{FF2B5EF4-FFF2-40B4-BE49-F238E27FC236}">
                <a16:creationId xmlns:a16="http://schemas.microsoft.com/office/drawing/2014/main" id="{AED50A3A-1081-4D0B-8D30-C83E60D18687}"/>
              </a:ext>
            </a:extLst>
          </p:cNvPr>
          <p:cNvSpPr>
            <a:spLocks noGrp="1"/>
          </p:cNvSpPr>
          <p:nvPr>
            <p:ph idx="1"/>
          </p:nvPr>
        </p:nvSpPr>
        <p:spPr>
          <a:xfrm>
            <a:off x="1825082" y="1597025"/>
            <a:ext cx="5502818" cy="4048312"/>
          </a:xfrm>
        </p:spPr>
        <p:txBody>
          <a:bodyPr/>
          <a:lstStyle/>
          <a:p>
            <a:pPr marL="342900" indent="-342900">
              <a:buAutoNum type="arabicPeriod"/>
            </a:pPr>
            <a:r>
              <a:rPr lang="en-US" dirty="0"/>
              <a:t>What was that like for you? What did you notice?</a:t>
            </a:r>
            <a:br>
              <a:rPr lang="en-US" dirty="0"/>
            </a:br>
            <a:endParaRPr lang="en-US" dirty="0"/>
          </a:p>
          <a:p>
            <a:pPr marL="342900" indent="-342900">
              <a:buAutoNum type="arabicPeriod"/>
            </a:pPr>
            <a:r>
              <a:rPr lang="en-US" dirty="0"/>
              <a:t>Was it difficult? Easy?</a:t>
            </a:r>
          </a:p>
          <a:p>
            <a:pPr marL="342900" indent="-342900">
              <a:buAutoNum type="arabicPeriod"/>
            </a:pPr>
            <a:endParaRPr lang="en-US" dirty="0"/>
          </a:p>
          <a:p>
            <a:pPr marL="342900" indent="-342900">
              <a:buAutoNum type="arabicPeriod"/>
            </a:pPr>
            <a:r>
              <a:rPr lang="en-US" dirty="0"/>
              <a:t>With this experience in mind, why do you think mindfulness has recently risen so rapidly in popularity?   </a:t>
            </a:r>
          </a:p>
          <a:p>
            <a:endParaRPr lang="en-US" dirty="0"/>
          </a:p>
        </p:txBody>
      </p:sp>
      <p:sp>
        <p:nvSpPr>
          <p:cNvPr id="4" name="Slide Number Placeholder 3">
            <a:extLst>
              <a:ext uri="{FF2B5EF4-FFF2-40B4-BE49-F238E27FC236}">
                <a16:creationId xmlns:a16="http://schemas.microsoft.com/office/drawing/2014/main" id="{D20FA803-5408-4851-9A6F-521CD9126196}"/>
              </a:ext>
            </a:extLst>
          </p:cNvPr>
          <p:cNvSpPr>
            <a:spLocks noGrp="1"/>
          </p:cNvSpPr>
          <p:nvPr>
            <p:ph type="sldNum" sz="quarter" idx="12"/>
          </p:nvPr>
        </p:nvSpPr>
        <p:spPr/>
        <p:txBody>
          <a:bodyPr/>
          <a:lstStyle/>
          <a:p>
            <a:fld id="{00000000-1234-1234-1234-123412341234}" type="slidenum">
              <a:rPr lang="en-US" smtClean="0"/>
              <a:pPr/>
              <a:t>45</a:t>
            </a:fld>
            <a:endParaRPr lang="en-US" dirty="0"/>
          </a:p>
        </p:txBody>
      </p:sp>
      <p:pic>
        <p:nvPicPr>
          <p:cNvPr id="6" name="Picture 5" descr="Woman in a park">
            <a:extLst>
              <a:ext uri="{FF2B5EF4-FFF2-40B4-BE49-F238E27FC236}">
                <a16:creationId xmlns:a16="http://schemas.microsoft.com/office/drawing/2014/main" id="{579E4362-2194-461D-B791-656479BD187F}"/>
              </a:ext>
            </a:extLst>
          </p:cNvPr>
          <p:cNvPicPr>
            <a:picLocks noChangeAspect="1"/>
          </p:cNvPicPr>
          <p:nvPr/>
        </p:nvPicPr>
        <p:blipFill>
          <a:blip r:embed="rId3">
            <a:alphaModFix amt="20000"/>
          </a:blip>
          <a:stretch>
            <a:fillRect/>
          </a:stretch>
        </p:blipFill>
        <p:spPr>
          <a:xfrm>
            <a:off x="0" y="0"/>
            <a:ext cx="12192000" cy="7112000"/>
          </a:xfrm>
          <a:prstGeom prst="rect">
            <a:avLst/>
          </a:prstGeom>
        </p:spPr>
      </p:pic>
    </p:spTree>
    <p:extLst>
      <p:ext uri="{BB962C8B-B14F-4D97-AF65-F5344CB8AC3E}">
        <p14:creationId xmlns:p14="http://schemas.microsoft.com/office/powerpoint/2010/main" val="3599277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1B280BC-8879-4008-B749-A04550B5D4FA}"/>
              </a:ext>
            </a:extLst>
          </p:cNvPr>
          <p:cNvSpPr>
            <a:spLocks noGrp="1"/>
          </p:cNvSpPr>
          <p:nvPr>
            <p:ph type="body" idx="1"/>
          </p:nvPr>
        </p:nvSpPr>
        <p:spPr/>
        <p:txBody>
          <a:bodyPr>
            <a:normAutofit/>
          </a:bodyPr>
          <a:lstStyle/>
          <a:p>
            <a:pPr marL="92393" indent="0">
              <a:buNone/>
            </a:pPr>
            <a:r>
              <a:rPr lang="en-US" sz="2400" b="1" dirty="0"/>
              <a:t>Growth Mindset</a:t>
            </a:r>
          </a:p>
          <a:p>
            <a:pPr marL="92393" indent="0">
              <a:buNone/>
            </a:pPr>
            <a:endParaRPr lang="en-US" sz="2400" dirty="0"/>
          </a:p>
          <a:p>
            <a:r>
              <a:rPr lang="en-US" sz="2400" dirty="0"/>
              <a:t>Everyone is in control of his/her own ability</a:t>
            </a:r>
          </a:p>
          <a:p>
            <a:r>
              <a:rPr lang="en-US" sz="2400" dirty="0"/>
              <a:t>Everyone can learn and improve</a:t>
            </a:r>
          </a:p>
          <a:p>
            <a:r>
              <a:rPr lang="en-US" sz="2400" dirty="0"/>
              <a:t>Believe that a person is in control of his/her own destiny</a:t>
            </a:r>
          </a:p>
        </p:txBody>
      </p:sp>
      <p:sp>
        <p:nvSpPr>
          <p:cNvPr id="2" name="Title 1">
            <a:extLst>
              <a:ext uri="{FF2B5EF4-FFF2-40B4-BE49-F238E27FC236}">
                <a16:creationId xmlns:a16="http://schemas.microsoft.com/office/drawing/2014/main" id="{099EFC4A-3B46-472A-8D82-21CA2863AA05}"/>
              </a:ext>
            </a:extLst>
          </p:cNvPr>
          <p:cNvSpPr>
            <a:spLocks noGrp="1"/>
          </p:cNvSpPr>
          <p:nvPr>
            <p:ph type="title"/>
          </p:nvPr>
        </p:nvSpPr>
        <p:spPr/>
        <p:txBody>
          <a:bodyPr/>
          <a:lstStyle/>
          <a:p>
            <a:r>
              <a:rPr lang="en-US" dirty="0"/>
              <a:t>Two Ways to View Ability</a:t>
            </a:r>
          </a:p>
        </p:txBody>
      </p:sp>
      <p:sp>
        <p:nvSpPr>
          <p:cNvPr id="6" name="Text Placeholder 5">
            <a:extLst>
              <a:ext uri="{FF2B5EF4-FFF2-40B4-BE49-F238E27FC236}">
                <a16:creationId xmlns:a16="http://schemas.microsoft.com/office/drawing/2014/main" id="{9537CF7C-B980-4747-BDB7-001241A44139}"/>
              </a:ext>
            </a:extLst>
          </p:cNvPr>
          <p:cNvSpPr>
            <a:spLocks noGrp="1"/>
          </p:cNvSpPr>
          <p:nvPr>
            <p:ph type="body" idx="2"/>
          </p:nvPr>
        </p:nvSpPr>
        <p:spPr/>
        <p:txBody>
          <a:bodyPr>
            <a:normAutofit/>
          </a:bodyPr>
          <a:lstStyle/>
          <a:p>
            <a:pPr marL="92393" indent="0">
              <a:buNone/>
            </a:pPr>
            <a:r>
              <a:rPr lang="en-US" sz="2400" b="1" dirty="0"/>
              <a:t>Fixed Mindset</a:t>
            </a:r>
          </a:p>
          <a:p>
            <a:pPr marL="92393" indent="0">
              <a:buNone/>
            </a:pPr>
            <a:endParaRPr lang="en-US" sz="2400" dirty="0"/>
          </a:p>
          <a:p>
            <a:r>
              <a:rPr lang="en-US" sz="2400" dirty="0"/>
              <a:t>Born with a certain level of ability</a:t>
            </a:r>
          </a:p>
          <a:p>
            <a:r>
              <a:rPr lang="en-US" sz="2400" dirty="0"/>
              <a:t>That level of ability cannot be changed	</a:t>
            </a:r>
          </a:p>
          <a:p>
            <a:r>
              <a:rPr lang="en-US" sz="2400" dirty="0"/>
              <a:t>Believe that a person is not in control of his/her own destiny</a:t>
            </a:r>
          </a:p>
        </p:txBody>
      </p:sp>
      <p:sp>
        <p:nvSpPr>
          <p:cNvPr id="10" name="TextBox 9">
            <a:extLst>
              <a:ext uri="{FF2B5EF4-FFF2-40B4-BE49-F238E27FC236}">
                <a16:creationId xmlns:a16="http://schemas.microsoft.com/office/drawing/2014/main" id="{86732304-C75A-4FFD-B047-8521CDF8C235}"/>
              </a:ext>
            </a:extLst>
          </p:cNvPr>
          <p:cNvSpPr txBox="1"/>
          <p:nvPr/>
        </p:nvSpPr>
        <p:spPr>
          <a:xfrm>
            <a:off x="646771" y="6179004"/>
            <a:ext cx="7954788" cy="369332"/>
          </a:xfrm>
          <a:prstGeom prst="rect">
            <a:avLst/>
          </a:prstGeom>
          <a:noFill/>
        </p:spPr>
        <p:txBody>
          <a:bodyPr wrap="square">
            <a:spAutoFit/>
          </a:bodyPr>
          <a:lstStyle/>
          <a:p>
            <a:pPr defTabSz="685800"/>
            <a:r>
              <a:rPr lang="en-US" altLang="en-US" dirty="0">
                <a:solidFill>
                  <a:srgbClr val="2A2A2A"/>
                </a:solidFill>
                <a:latin typeface="Open Sans" panose="020B0606030504020204" pitchFamily="34" charset="0"/>
                <a:cs typeface="Open Sans" panose="020B0606030504020204" pitchFamily="34" charset="0"/>
              </a:rPr>
              <a:t>Read more at: </a:t>
            </a:r>
            <a:r>
              <a:rPr lang="en-US" altLang="en-US" dirty="0">
                <a:solidFill>
                  <a:srgbClr val="022E61"/>
                </a:solidFill>
                <a:latin typeface="Open Sans" panose="020B0606030504020204" pitchFamily="34" charset="0"/>
                <a:cs typeface="Open Sans" panose="020B0606030504020204" pitchFamily="34" charset="0"/>
                <a:hlinkClick r:id="rId3"/>
              </a:rPr>
              <a:t>https://www.skillsyouneed.com/ps/mindsets.html</a:t>
            </a:r>
            <a:r>
              <a:rPr lang="en-US" altLang="en-US" dirty="0"/>
              <a:t> </a:t>
            </a:r>
          </a:p>
        </p:txBody>
      </p:sp>
    </p:spTree>
    <p:extLst>
      <p:ext uri="{BB962C8B-B14F-4D97-AF65-F5344CB8AC3E}">
        <p14:creationId xmlns:p14="http://schemas.microsoft.com/office/powerpoint/2010/main" val="374961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6B3E512-AABD-4919-B272-819D758EA330}"/>
              </a:ext>
            </a:extLst>
          </p:cNvPr>
          <p:cNvPicPr>
            <a:picLocks noGrp="1" noChangeAspect="1"/>
          </p:cNvPicPr>
          <p:nvPr>
            <p:ph sz="quarter" idx="13"/>
          </p:nvPr>
        </p:nvPicPr>
        <p:blipFill>
          <a:blip r:embed="rId3"/>
          <a:stretch>
            <a:fillRect/>
          </a:stretch>
        </p:blipFill>
        <p:spPr>
          <a:xfrm>
            <a:off x="6096000" y="1669865"/>
            <a:ext cx="5970686" cy="3134610"/>
          </a:xfrm>
          <a:prstGeom prst="rect">
            <a:avLst/>
          </a:prstGeom>
        </p:spPr>
      </p:pic>
      <p:sp>
        <p:nvSpPr>
          <p:cNvPr id="13" name="Text Placeholder 12">
            <a:extLst>
              <a:ext uri="{FF2B5EF4-FFF2-40B4-BE49-F238E27FC236}">
                <a16:creationId xmlns:a16="http://schemas.microsoft.com/office/drawing/2014/main" id="{20B26D7C-E0EF-405B-B55C-2A591018225D}"/>
              </a:ext>
            </a:extLst>
          </p:cNvPr>
          <p:cNvSpPr>
            <a:spLocks noGrp="1"/>
          </p:cNvSpPr>
          <p:nvPr>
            <p:ph type="body" sz="half" idx="2"/>
          </p:nvPr>
        </p:nvSpPr>
        <p:spPr>
          <a:xfrm>
            <a:off x="962148" y="794770"/>
            <a:ext cx="4183289" cy="2711661"/>
          </a:xfrm>
        </p:spPr>
        <p:txBody>
          <a:bodyPr>
            <a:noAutofit/>
          </a:bodyPr>
          <a:lstStyle/>
          <a:p>
            <a:pPr marL="0" indent="0">
              <a:buNone/>
            </a:pPr>
            <a:r>
              <a:rPr lang="en-US" sz="2400" b="1" dirty="0"/>
              <a:t>Fixed mindset </a:t>
            </a:r>
          </a:p>
          <a:p>
            <a:r>
              <a:rPr lang="en-US" sz="2400" dirty="0"/>
              <a:t>Character, intelligence, and creative ability are static and can’t changed.</a:t>
            </a:r>
          </a:p>
          <a:p>
            <a:r>
              <a:rPr lang="en-US" sz="2400" dirty="0"/>
              <a:t>Creates a need to prove yourself over and over.</a:t>
            </a:r>
          </a:p>
          <a:p>
            <a:pPr marL="0" indent="0">
              <a:buNone/>
            </a:pPr>
            <a:r>
              <a:rPr lang="en-US" sz="2400" b="1" dirty="0"/>
              <a:t>Growth mindset</a:t>
            </a:r>
          </a:p>
          <a:p>
            <a:r>
              <a:rPr lang="en-US" sz="2400" dirty="0"/>
              <a:t>Thrives on challenges and sees failure as a springboard to growth and expanding abilities</a:t>
            </a:r>
          </a:p>
          <a:p>
            <a:r>
              <a:rPr lang="en-US" sz="2400" dirty="0"/>
              <a:t>Instead of trying to prove yourself, you can improve your self.</a:t>
            </a:r>
          </a:p>
        </p:txBody>
      </p:sp>
    </p:spTree>
    <p:extLst>
      <p:ext uri="{BB962C8B-B14F-4D97-AF65-F5344CB8AC3E}">
        <p14:creationId xmlns:p14="http://schemas.microsoft.com/office/powerpoint/2010/main" val="38998437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3A9A29-B6A9-4BB0-BEAA-561854E2BAF8}"/>
              </a:ext>
            </a:extLst>
          </p:cNvPr>
          <p:cNvPicPr>
            <a:picLocks noChangeAspect="1"/>
          </p:cNvPicPr>
          <p:nvPr/>
        </p:nvPicPr>
        <p:blipFill>
          <a:blip r:embed="rId3"/>
          <a:stretch>
            <a:fillRect/>
          </a:stretch>
        </p:blipFill>
        <p:spPr>
          <a:xfrm>
            <a:off x="7191388" y="650474"/>
            <a:ext cx="3543300" cy="2364581"/>
          </a:xfrm>
          <a:prstGeom prst="rect">
            <a:avLst/>
          </a:prstGeom>
        </p:spPr>
      </p:pic>
      <p:sp>
        <p:nvSpPr>
          <p:cNvPr id="3" name="TextBox 2">
            <a:extLst>
              <a:ext uri="{FF2B5EF4-FFF2-40B4-BE49-F238E27FC236}">
                <a16:creationId xmlns:a16="http://schemas.microsoft.com/office/drawing/2014/main" id="{2CDD28EF-7C69-4FEF-BE07-01BB2A19DCAA}"/>
              </a:ext>
            </a:extLst>
          </p:cNvPr>
          <p:cNvSpPr txBox="1"/>
          <p:nvPr/>
        </p:nvSpPr>
        <p:spPr>
          <a:xfrm>
            <a:off x="570338" y="650474"/>
            <a:ext cx="5102042" cy="5424562"/>
          </a:xfrm>
          <a:prstGeom prst="rect">
            <a:avLst/>
          </a:prstGeom>
          <a:noFill/>
        </p:spPr>
        <p:txBody>
          <a:bodyPr wrap="square" rtlCol="0">
            <a:spAutoFit/>
          </a:bodyPr>
          <a:lstStyle/>
          <a:p>
            <a:r>
              <a:rPr lang="en-US" sz="2400" b="1" cap="all" dirty="0">
                <a:latin typeface="Arial" panose="020B0604020202020204" pitchFamily="34" charset="0"/>
                <a:cs typeface="Arial" panose="020B0604020202020204" pitchFamily="34" charset="0"/>
              </a:rPr>
              <a:t>Nurturing Mindfulness and Growth Mindset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gardener can’t force a seed or plant to grow, neither can a teacher make a student more motivated, develop a growth mindset, or perform better at school.”</a:t>
            </a:r>
          </a:p>
          <a:p>
            <a:pPr algn="r"/>
            <a:r>
              <a:rPr lang="en-US" sz="2400" dirty="0">
                <a:latin typeface="Arial" panose="020B0604020202020204" pitchFamily="34" charset="0"/>
                <a:cs typeface="Arial" panose="020B0604020202020204" pitchFamily="34" charset="0"/>
              </a:rPr>
              <a:t>Jasmine Green &amp;  </a:t>
            </a:r>
          </a:p>
          <a:p>
            <a:pPr algn="r"/>
            <a:r>
              <a:rPr lang="en-US" sz="2400" dirty="0">
                <a:latin typeface="Arial" panose="020B0604020202020204" pitchFamily="34" charset="0"/>
                <a:cs typeface="Arial" panose="020B0604020202020204" pitchFamily="34" charset="0"/>
              </a:rPr>
              <a:t>Andrew Martin</a:t>
            </a:r>
          </a:p>
          <a:p>
            <a:pPr algn="r"/>
            <a:r>
              <a:rPr lang="en-US" sz="2400" dirty="0">
                <a:latin typeface="Arial" panose="020B0604020202020204" pitchFamily="34" charset="0"/>
                <a:cs typeface="Arial" panose="020B0604020202020204" pitchFamily="34" charset="0"/>
                <a:hlinkClick r:id="rId4"/>
              </a:rPr>
              <a:t>https://www.aare.edu.au</a:t>
            </a:r>
            <a:r>
              <a:rPr lang="en-US" sz="2400" dirty="0">
                <a:latin typeface="Arial" panose="020B0604020202020204" pitchFamily="34" charset="0"/>
                <a:cs typeface="Arial" panose="020B0604020202020204" pitchFamily="34" charset="0"/>
              </a:rPr>
              <a:t> </a:t>
            </a:r>
          </a:p>
          <a:p>
            <a:pPr algn="r"/>
            <a:endParaRPr lang="en-US" sz="2400" dirty="0">
              <a:latin typeface="Arial" panose="020B0604020202020204" pitchFamily="34" charset="0"/>
              <a:cs typeface="Arial" panose="020B0604020202020204" pitchFamily="34" charset="0"/>
            </a:endParaRPr>
          </a:p>
          <a:p>
            <a:endParaRPr lang="en-US" sz="1050" dirty="0"/>
          </a:p>
        </p:txBody>
      </p:sp>
      <p:sp>
        <p:nvSpPr>
          <p:cNvPr id="4" name="TextBox 3">
            <a:extLst>
              <a:ext uri="{FF2B5EF4-FFF2-40B4-BE49-F238E27FC236}">
                <a16:creationId xmlns:a16="http://schemas.microsoft.com/office/drawing/2014/main" id="{35793933-6D04-4355-A688-4FEE425D7E68}"/>
              </a:ext>
            </a:extLst>
          </p:cNvPr>
          <p:cNvSpPr txBox="1"/>
          <p:nvPr/>
        </p:nvSpPr>
        <p:spPr>
          <a:xfrm>
            <a:off x="6519622" y="3144435"/>
            <a:ext cx="5102042" cy="2523768"/>
          </a:xfrm>
          <a:prstGeom prst="rect">
            <a:avLst/>
          </a:prstGeom>
          <a:solidFill>
            <a:schemeClr val="accent6"/>
          </a:solid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You can</a:t>
            </a:r>
          </a:p>
          <a:p>
            <a:pPr marL="214313" indent="-21431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Create the conditions</a:t>
            </a:r>
          </a:p>
          <a:p>
            <a:pPr marL="214313" indent="-21431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Monitor and maintain the environment</a:t>
            </a:r>
          </a:p>
          <a:p>
            <a:pPr marL="214313" indent="-21431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“Plant the seed” by providing information and presenting the curriculum</a:t>
            </a:r>
          </a:p>
          <a:p>
            <a:pPr marL="214313" indent="-21431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Use feedback wisely</a:t>
            </a:r>
          </a:p>
          <a:p>
            <a:pPr marL="214313" indent="-21431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Monitor your own mindset</a:t>
            </a:r>
          </a:p>
          <a:p>
            <a:endParaRPr lang="en-US" dirty="0"/>
          </a:p>
        </p:txBody>
      </p:sp>
    </p:spTree>
    <p:extLst>
      <p:ext uri="{BB962C8B-B14F-4D97-AF65-F5344CB8AC3E}">
        <p14:creationId xmlns:p14="http://schemas.microsoft.com/office/powerpoint/2010/main" val="1308379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00AA4-6C0F-4742-B5CD-715335A8F954}"/>
              </a:ext>
            </a:extLst>
          </p:cNvPr>
          <p:cNvSpPr>
            <a:spLocks noGrp="1"/>
          </p:cNvSpPr>
          <p:nvPr>
            <p:ph type="title"/>
          </p:nvPr>
        </p:nvSpPr>
        <p:spPr>
          <a:xfrm>
            <a:off x="534574" y="513914"/>
            <a:ext cx="7886700" cy="647599"/>
          </a:xfrm>
        </p:spPr>
        <p:txBody>
          <a:bodyPr/>
          <a:lstStyle/>
          <a:p>
            <a:r>
              <a:rPr lang="en-US" dirty="0"/>
              <a:t>Praise the Process</a:t>
            </a:r>
          </a:p>
        </p:txBody>
      </p:sp>
      <p:sp>
        <p:nvSpPr>
          <p:cNvPr id="3" name="Rectangle 1">
            <a:extLst>
              <a:ext uri="{FF2B5EF4-FFF2-40B4-BE49-F238E27FC236}">
                <a16:creationId xmlns:a16="http://schemas.microsoft.com/office/drawing/2014/main" id="{80F98708-B0E2-4FE0-9207-3357A6C2C8DD}"/>
              </a:ext>
            </a:extLst>
          </p:cNvPr>
          <p:cNvSpPr>
            <a:spLocks noChangeArrowheads="1"/>
          </p:cNvSpPr>
          <p:nvPr/>
        </p:nvSpPr>
        <p:spPr bwMode="auto">
          <a:xfrm>
            <a:off x="534574" y="1982350"/>
            <a:ext cx="8810904" cy="2931511"/>
          </a:xfrm>
          <a:prstGeom prst="rect">
            <a:avLst/>
          </a:prstGeom>
          <a:solidFill>
            <a:schemeClr val="accent2"/>
          </a:solidFill>
          <a:ln>
            <a:noFill/>
          </a:ln>
          <a:effectLst/>
        </p:spPr>
        <p:txBody>
          <a:bodyPr vert="horz" wrap="square" lIns="68580" tIns="95220" rIns="68580" bIns="95220" numCol="1" anchor="ctr" anchorCtr="0" compatLnSpc="1">
            <a:prstTxWarp prst="textNoShape">
              <a:avLst/>
            </a:prstTxWarp>
            <a:spAutoFit/>
          </a:bodyPr>
          <a:lstStyle/>
          <a:p>
            <a:pPr defTabSz="685800" eaLnBrk="0" fontAlgn="base" hangingPunct="0">
              <a:spcBef>
                <a:spcPct val="0"/>
              </a:spcBef>
              <a:spcAft>
                <a:spcPct val="0"/>
              </a:spcAft>
            </a:pPr>
            <a:r>
              <a:rPr lang="en-US" altLang="en-US" sz="3200" dirty="0">
                <a:latin typeface="Arial" panose="020B0604020202020204" pitchFamily="34" charset="0"/>
              </a:rPr>
              <a:t>Say: “ That’s great. You worked hard. Look how well you’ve done.”</a:t>
            </a:r>
          </a:p>
          <a:p>
            <a:pPr defTabSz="685800" eaLnBrk="0" fontAlgn="base" hangingPunct="0">
              <a:spcBef>
                <a:spcPct val="0"/>
              </a:spcBef>
              <a:spcAft>
                <a:spcPct val="0"/>
              </a:spcAft>
            </a:pPr>
            <a:endParaRPr lang="en-US" altLang="en-US" sz="3200" dirty="0">
              <a:latin typeface="Arial" panose="020B0604020202020204" pitchFamily="34" charset="0"/>
            </a:endParaRPr>
          </a:p>
          <a:p>
            <a:pPr defTabSz="685800" eaLnBrk="0" fontAlgn="base" hangingPunct="0">
              <a:spcBef>
                <a:spcPct val="0"/>
              </a:spcBef>
              <a:spcAft>
                <a:spcPct val="0"/>
              </a:spcAft>
            </a:pPr>
            <a:r>
              <a:rPr lang="en-US" altLang="en-US" sz="3200" dirty="0">
                <a:latin typeface="Arial" panose="020B0604020202020204" pitchFamily="34" charset="0"/>
              </a:rPr>
              <a:t>Don’t say: “Well done. You are really good at writing.”</a:t>
            </a:r>
          </a:p>
          <a:p>
            <a:pPr defTabSz="685800" eaLnBrk="0" fontAlgn="base" hangingPunct="0">
              <a:spcBef>
                <a:spcPct val="0"/>
              </a:spcBef>
              <a:spcAft>
                <a:spcPct val="0"/>
              </a:spcAft>
            </a:pPr>
            <a:endParaRPr lang="en-US" altLang="en-US" dirty="0">
              <a:latin typeface="Arial" panose="020B0604020202020204" pitchFamily="34" charset="0"/>
            </a:endParaRPr>
          </a:p>
        </p:txBody>
      </p:sp>
    </p:spTree>
    <p:extLst>
      <p:ext uri="{BB962C8B-B14F-4D97-AF65-F5344CB8AC3E}">
        <p14:creationId xmlns:p14="http://schemas.microsoft.com/office/powerpoint/2010/main" val="1162682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FF66-780F-1809-E4F2-E62811CB0DC0}"/>
              </a:ext>
            </a:extLst>
          </p:cNvPr>
          <p:cNvSpPr>
            <a:spLocks noGrp="1"/>
          </p:cNvSpPr>
          <p:nvPr>
            <p:ph type="title"/>
          </p:nvPr>
        </p:nvSpPr>
        <p:spPr>
          <a:xfrm>
            <a:off x="471069" y="416435"/>
            <a:ext cx="8039885" cy="392457"/>
          </a:xfrm>
        </p:spPr>
        <p:txBody>
          <a:bodyPr anchor="b">
            <a:normAutofit/>
          </a:bodyPr>
          <a:lstStyle/>
          <a:p>
            <a:r>
              <a:rPr lang="en-US" sz="2800" dirty="0"/>
              <a:t>Importance for Successful Reintegration</a:t>
            </a:r>
          </a:p>
        </p:txBody>
      </p:sp>
      <p:sp>
        <p:nvSpPr>
          <p:cNvPr id="3" name="Content Placeholder 2">
            <a:extLst>
              <a:ext uri="{FF2B5EF4-FFF2-40B4-BE49-F238E27FC236}">
                <a16:creationId xmlns:a16="http://schemas.microsoft.com/office/drawing/2014/main" id="{CBE9CCF2-4811-EABC-917E-FB35A43993BC}"/>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71069" y="1173350"/>
            <a:ext cx="5624931" cy="4143611"/>
          </a:xfrm>
        </p:spPr>
        <p:txBody>
          <a:bodyPr>
            <a:noAutofit/>
          </a:bodyPr>
          <a:lstStyle/>
          <a:p>
            <a:pPr marL="0" indent="0">
              <a:spcBef>
                <a:spcPts val="2500"/>
              </a:spcBef>
              <a:buNone/>
            </a:pPr>
            <a:r>
              <a:rPr lang="en-US" sz="2400" b="1" dirty="0"/>
              <a:t>Reducing Recidivism</a:t>
            </a:r>
          </a:p>
          <a:p>
            <a:pPr marL="0" lvl="1" indent="0">
              <a:buNone/>
            </a:pPr>
            <a:r>
              <a:rPr lang="en-US" sz="2400" dirty="0"/>
              <a:t>Effective re-entry programs help reduce recidivism rates by providing support and resources for former inmates.</a:t>
            </a:r>
          </a:p>
          <a:p>
            <a:pPr marL="0" indent="0">
              <a:spcBef>
                <a:spcPts val="2500"/>
              </a:spcBef>
              <a:buNone/>
            </a:pPr>
            <a:r>
              <a:rPr lang="en-US" sz="2400" b="1" dirty="0"/>
              <a:t>Addressing Key Challenges</a:t>
            </a:r>
          </a:p>
          <a:p>
            <a:pPr marL="0" lvl="1" indent="0">
              <a:buNone/>
            </a:pPr>
            <a:r>
              <a:rPr lang="en-US" sz="2400" dirty="0"/>
              <a:t>These programs address the challenges faced during reintegration, such as finding employment and housing.</a:t>
            </a:r>
          </a:p>
          <a:p>
            <a:pPr marL="0" indent="0">
              <a:spcBef>
                <a:spcPts val="2500"/>
              </a:spcBef>
              <a:buNone/>
            </a:pPr>
            <a:r>
              <a:rPr lang="en-US" sz="2400" b="1" dirty="0"/>
              <a:t>Leading Fulfilling Lives</a:t>
            </a:r>
          </a:p>
          <a:p>
            <a:pPr marL="0" lvl="1" indent="0">
              <a:buNone/>
            </a:pPr>
            <a:r>
              <a:rPr lang="en-US" sz="2400" dirty="0"/>
              <a:t>Successful reintegration programs empower former inmates to lead productive and fulfilling lives within their communities.</a:t>
            </a:r>
          </a:p>
        </p:txBody>
      </p:sp>
      <p:sp>
        <p:nvSpPr>
          <p:cNvPr id="4" name="Slide Number Placeholder 3">
            <a:extLst>
              <a:ext uri="{FF2B5EF4-FFF2-40B4-BE49-F238E27FC236}">
                <a16:creationId xmlns:a16="http://schemas.microsoft.com/office/drawing/2014/main" id="{1ECEDFFB-57EE-E4AF-9DAA-81F07065AAE7}"/>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5</a:t>
            </a:fld>
            <a:endParaRPr lang="en-US"/>
          </a:p>
        </p:txBody>
      </p:sp>
      <p:pic>
        <p:nvPicPr>
          <p:cNvPr id="10" name="Picture Placeholder 9" descr="Two business colleagues talking while sitting on chairs">
            <a:extLst>
              <a:ext uri="{FF2B5EF4-FFF2-40B4-BE49-F238E27FC236}">
                <a16:creationId xmlns:a16="http://schemas.microsoft.com/office/drawing/2014/main" id="{8356CAEF-521D-41E7-AF1C-5E99A01E8D4E}"/>
              </a:ext>
            </a:extLst>
          </p:cNvPr>
          <p:cNvPicPr>
            <a:picLocks noGrp="1" noChangeAspect="1"/>
          </p:cNvPicPr>
          <p:nvPr>
            <p:ph type="pic" sz="quarter" idx="11"/>
          </p:nvPr>
        </p:nvPicPr>
        <p:blipFill>
          <a:blip r:embed="rId3"/>
          <a:srcRect l="23088" r="23086" b="-2"/>
          <a:stretch/>
        </p:blipFill>
        <p:spPr>
          <a:xfrm>
            <a:off x="7320817" y="967154"/>
            <a:ext cx="3674109" cy="4888523"/>
          </a:xfrm>
          <a:noFill/>
        </p:spPr>
      </p:pic>
    </p:spTree>
    <p:extLst>
      <p:ext uri="{BB962C8B-B14F-4D97-AF65-F5344CB8AC3E}">
        <p14:creationId xmlns:p14="http://schemas.microsoft.com/office/powerpoint/2010/main" val="3000230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90B5B2-9F66-D429-0A1A-4CEE6A7677B8}"/>
              </a:ext>
            </a:extLst>
          </p:cNvPr>
          <p:cNvSpPr>
            <a:spLocks noGrp="1"/>
          </p:cNvSpPr>
          <p:nvPr>
            <p:ph type="title"/>
          </p:nvPr>
        </p:nvSpPr>
        <p:spPr/>
        <p:txBody>
          <a:bodyPr/>
          <a:lstStyle/>
          <a:p>
            <a:r>
              <a:rPr lang="en-US" dirty="0"/>
              <a:t>Simple Ways to Contextualize Instruction</a:t>
            </a:r>
          </a:p>
        </p:txBody>
      </p:sp>
      <p:sp>
        <p:nvSpPr>
          <p:cNvPr id="5" name="Slide Number Placeholder 4">
            <a:extLst>
              <a:ext uri="{FF2B5EF4-FFF2-40B4-BE49-F238E27FC236}">
                <a16:creationId xmlns:a16="http://schemas.microsoft.com/office/drawing/2014/main" id="{1BA1B3F3-3222-4C7C-C598-AB2723688119}"/>
              </a:ext>
            </a:extLst>
          </p:cNvPr>
          <p:cNvSpPr>
            <a:spLocks noGrp="1"/>
          </p:cNvSpPr>
          <p:nvPr>
            <p:ph type="sldNum" sz="quarter" idx="10"/>
          </p:nvPr>
        </p:nvSpPr>
        <p:spPr/>
        <p:txBody>
          <a:bodyPr/>
          <a:lstStyle/>
          <a:p>
            <a:fld id="{BAE26A2A-DE5F-EA41-900F-AB5C4F1D9848}" type="slidenum">
              <a:rPr lang="en-US" smtClean="0"/>
              <a:pPr/>
              <a:t>50</a:t>
            </a:fld>
            <a:endParaRPr lang="en-US" dirty="0"/>
          </a:p>
        </p:txBody>
      </p:sp>
      <p:pic>
        <p:nvPicPr>
          <p:cNvPr id="6" name="Picture Placeholder 9" descr="A woman sitting across the table from her therapist, receiving mental health counselling.">
            <a:extLst>
              <a:ext uri="{FF2B5EF4-FFF2-40B4-BE49-F238E27FC236}">
                <a16:creationId xmlns:a16="http://schemas.microsoft.com/office/drawing/2014/main" id="{7EBF6CCE-C384-561E-E279-7FFB87257A09}"/>
              </a:ext>
            </a:extLst>
          </p:cNvPr>
          <p:cNvPicPr>
            <a:picLocks noGrp="1" noChangeAspect="1"/>
          </p:cNvPicPr>
          <p:nvPr>
            <p:ph type="pic" sz="quarter" idx="11"/>
          </p:nvPr>
        </p:nvPicPr>
        <p:blipFill>
          <a:blip r:embed="rId2"/>
          <a:srcRect l="29382" r="29382"/>
          <a:stretch/>
        </p:blipFill>
        <p:spPr>
          <a:xfrm>
            <a:off x="6567488" y="230188"/>
            <a:ext cx="4100512" cy="6627812"/>
          </a:xfrm>
          <a:noFill/>
        </p:spPr>
      </p:pic>
    </p:spTree>
    <p:extLst>
      <p:ext uri="{BB962C8B-B14F-4D97-AF65-F5344CB8AC3E}">
        <p14:creationId xmlns:p14="http://schemas.microsoft.com/office/powerpoint/2010/main" val="1192869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2EAEC-45AA-4103-B420-BD63BF0D11AA}"/>
              </a:ext>
            </a:extLst>
          </p:cNvPr>
          <p:cNvSpPr>
            <a:spLocks noGrp="1"/>
          </p:cNvSpPr>
          <p:nvPr>
            <p:ph type="title"/>
          </p:nvPr>
        </p:nvSpPr>
        <p:spPr>
          <a:xfrm>
            <a:off x="0" y="452776"/>
            <a:ext cx="8513956" cy="727617"/>
          </a:xfrm>
        </p:spPr>
        <p:txBody>
          <a:bodyPr/>
          <a:lstStyle/>
          <a:p>
            <a:r>
              <a:rPr lang="en-US" dirty="0"/>
              <a:t>Show How Skills Relate to Real-Life</a:t>
            </a:r>
          </a:p>
        </p:txBody>
      </p:sp>
      <p:sp>
        <p:nvSpPr>
          <p:cNvPr id="3" name="Content Placeholder 2">
            <a:extLst>
              <a:ext uri="{FF2B5EF4-FFF2-40B4-BE49-F238E27FC236}">
                <a16:creationId xmlns:a16="http://schemas.microsoft.com/office/drawing/2014/main" id="{F67B0EC8-7DE3-48A8-E6ED-BF24B582CA56}"/>
              </a:ext>
            </a:extLst>
          </p:cNvPr>
          <p:cNvSpPr>
            <a:spLocks noGrp="1"/>
          </p:cNvSpPr>
          <p:nvPr>
            <p:ph idx="1"/>
          </p:nvPr>
        </p:nvSpPr>
        <p:spPr>
          <a:xfrm>
            <a:off x="401443" y="1180393"/>
            <a:ext cx="11222286" cy="5049926"/>
          </a:xfrm>
        </p:spPr>
        <p:txBody>
          <a:bodyPr>
            <a:normAutofit/>
          </a:bodyPr>
          <a:lstStyle/>
          <a:p>
            <a:r>
              <a:rPr lang="en-US" sz="2800" dirty="0"/>
              <a:t>Current Events</a:t>
            </a:r>
          </a:p>
          <a:p>
            <a:pPr lvl="1"/>
            <a:r>
              <a:rPr lang="en-US" sz="2800" dirty="0"/>
              <a:t>Discuss current events or news stories related to the topic being taught</a:t>
            </a:r>
          </a:p>
          <a:p>
            <a:r>
              <a:rPr lang="en-US" sz="2800" dirty="0"/>
              <a:t>Everyday Life</a:t>
            </a:r>
          </a:p>
          <a:p>
            <a:pPr lvl="1"/>
            <a:r>
              <a:rPr lang="en-US" sz="2800" dirty="0"/>
              <a:t>Draw parallels between concepts and situations students encounter daily</a:t>
            </a:r>
          </a:p>
          <a:p>
            <a:r>
              <a:rPr lang="en-US" sz="2800" dirty="0"/>
              <a:t>Local Context</a:t>
            </a:r>
          </a:p>
          <a:p>
            <a:pPr lvl="1"/>
            <a:r>
              <a:rPr lang="en-US" sz="2800" dirty="0"/>
              <a:t>Use examples from the local area to make learning more relevant</a:t>
            </a:r>
          </a:p>
          <a:p>
            <a:r>
              <a:rPr lang="en-US" sz="2800" dirty="0"/>
              <a:t>Personal Connections</a:t>
            </a:r>
          </a:p>
          <a:p>
            <a:pPr lvl="1"/>
            <a:r>
              <a:rPr lang="en-US" sz="2800" dirty="0"/>
              <a:t>Have students share their own experiences and perspective related to the material</a:t>
            </a:r>
          </a:p>
          <a:p>
            <a:pPr marL="0" indent="0">
              <a:buNone/>
            </a:pPr>
            <a:endParaRPr lang="en-US" dirty="0"/>
          </a:p>
        </p:txBody>
      </p:sp>
      <p:sp>
        <p:nvSpPr>
          <p:cNvPr id="4" name="Slide Number Placeholder 3">
            <a:extLst>
              <a:ext uri="{FF2B5EF4-FFF2-40B4-BE49-F238E27FC236}">
                <a16:creationId xmlns:a16="http://schemas.microsoft.com/office/drawing/2014/main" id="{5EAC1E93-581D-F037-8895-92088B7BDE6A}"/>
              </a:ext>
            </a:extLst>
          </p:cNvPr>
          <p:cNvSpPr>
            <a:spLocks noGrp="1"/>
          </p:cNvSpPr>
          <p:nvPr>
            <p:ph type="sldNum" sz="quarter" idx="12"/>
          </p:nvPr>
        </p:nvSpPr>
        <p:spPr/>
        <p:txBody>
          <a:bodyPr/>
          <a:lstStyle/>
          <a:p>
            <a:fld id="{BAE26A2A-DE5F-EA41-900F-AB5C4F1D9848}" type="slidenum">
              <a:rPr lang="en-US" smtClean="0"/>
              <a:t>51</a:t>
            </a:fld>
            <a:endParaRPr lang="en-US" dirty="0"/>
          </a:p>
        </p:txBody>
      </p:sp>
    </p:spTree>
    <p:extLst>
      <p:ext uri="{BB962C8B-B14F-4D97-AF65-F5344CB8AC3E}">
        <p14:creationId xmlns:p14="http://schemas.microsoft.com/office/powerpoint/2010/main" val="1232836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65210-BF09-19F5-607D-9A08073171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C610E6-C18E-EC53-5708-0507D18302F1}"/>
              </a:ext>
            </a:extLst>
          </p:cNvPr>
          <p:cNvSpPr>
            <a:spLocks noGrp="1"/>
          </p:cNvSpPr>
          <p:nvPr>
            <p:ph type="title"/>
          </p:nvPr>
        </p:nvSpPr>
        <p:spPr>
          <a:xfrm>
            <a:off x="401443" y="382805"/>
            <a:ext cx="8513956" cy="727617"/>
          </a:xfrm>
        </p:spPr>
        <p:txBody>
          <a:bodyPr/>
          <a:lstStyle/>
          <a:p>
            <a:r>
              <a:rPr lang="en-US" dirty="0"/>
              <a:t>Use Sample Test Questions</a:t>
            </a:r>
          </a:p>
        </p:txBody>
      </p:sp>
      <p:sp>
        <p:nvSpPr>
          <p:cNvPr id="4" name="Slide Number Placeholder 3">
            <a:extLst>
              <a:ext uri="{FF2B5EF4-FFF2-40B4-BE49-F238E27FC236}">
                <a16:creationId xmlns:a16="http://schemas.microsoft.com/office/drawing/2014/main" id="{505AA9A6-1D43-32BC-6390-491EDCC5525C}"/>
              </a:ext>
            </a:extLst>
          </p:cNvPr>
          <p:cNvSpPr>
            <a:spLocks noGrp="1"/>
          </p:cNvSpPr>
          <p:nvPr>
            <p:ph type="sldNum" sz="quarter" idx="12"/>
          </p:nvPr>
        </p:nvSpPr>
        <p:spPr/>
        <p:txBody>
          <a:bodyPr/>
          <a:lstStyle/>
          <a:p>
            <a:fld id="{BAE26A2A-DE5F-EA41-900F-AB5C4F1D9848}" type="slidenum">
              <a:rPr lang="en-US" smtClean="0"/>
              <a:t>52</a:t>
            </a:fld>
            <a:endParaRPr lang="en-US" dirty="0"/>
          </a:p>
        </p:txBody>
      </p:sp>
      <p:pic>
        <p:nvPicPr>
          <p:cNvPr id="6" name="Picture 5" descr="A screenshot of a computer&#10;&#10;AI-generated content may be incorrect.">
            <a:extLst>
              <a:ext uri="{FF2B5EF4-FFF2-40B4-BE49-F238E27FC236}">
                <a16:creationId xmlns:a16="http://schemas.microsoft.com/office/drawing/2014/main" id="{B28FD9B7-1EDE-A8DA-990B-9392F3A83F25}"/>
              </a:ext>
            </a:extLst>
          </p:cNvPr>
          <p:cNvPicPr>
            <a:picLocks noChangeAspect="1"/>
          </p:cNvPicPr>
          <p:nvPr/>
        </p:nvPicPr>
        <p:blipFill>
          <a:blip r:embed="rId3"/>
          <a:stretch>
            <a:fillRect/>
          </a:stretch>
        </p:blipFill>
        <p:spPr>
          <a:xfrm>
            <a:off x="241137" y="923233"/>
            <a:ext cx="8918361" cy="5739472"/>
          </a:xfrm>
          <a:prstGeom prst="rect">
            <a:avLst/>
          </a:prstGeom>
        </p:spPr>
      </p:pic>
    </p:spTree>
    <p:extLst>
      <p:ext uri="{BB962C8B-B14F-4D97-AF65-F5344CB8AC3E}">
        <p14:creationId xmlns:p14="http://schemas.microsoft.com/office/powerpoint/2010/main" val="3976004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s://www.invigorlaw.com/wp-content/uploads/2011/11/iVLG-Q-and-A-subscription-service.jpg"/>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1981200" y="6299738"/>
            <a:ext cx="458938" cy="321599"/>
          </a:xfrm>
          <a:prstGeom prst="rect">
            <a:avLst/>
          </a:prstGeom>
        </p:spPr>
        <p:txBody>
          <a:bodyPr/>
          <a:lstStyle/>
          <a:p>
            <a:fld id="{A0787430-367F-844C-868B-A0250E95AAAB}" type="slidenum">
              <a:rPr lang="en-US" smtClean="0"/>
              <a:t>53</a:t>
            </a:fld>
            <a:endParaRPr lang="en-US" dirty="0"/>
          </a:p>
        </p:txBody>
      </p:sp>
    </p:spTree>
    <p:extLst>
      <p:ext uri="{BB962C8B-B14F-4D97-AF65-F5344CB8AC3E}">
        <p14:creationId xmlns:p14="http://schemas.microsoft.com/office/powerpoint/2010/main" val="3743890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54</a:t>
            </a:fld>
            <a:endParaRPr lang="en-US" dirty="0"/>
          </a:p>
        </p:txBody>
      </p:sp>
      <p:sp>
        <p:nvSpPr>
          <p:cNvPr id="6" name="Text Placeholder 3">
            <a:extLst>
              <a:ext uri="{FF2B5EF4-FFF2-40B4-BE49-F238E27FC236}">
                <a16:creationId xmlns:a16="http://schemas.microsoft.com/office/drawing/2014/main" id="{DD0811B8-D6D5-6C1E-65E7-89ED37625372}"/>
              </a:ext>
            </a:extLst>
          </p:cNvPr>
          <p:cNvSpPr txBox="1">
            <a:spLocks/>
          </p:cNvSpPr>
          <p:nvPr/>
        </p:nvSpPr>
        <p:spPr>
          <a:xfrm>
            <a:off x="503331" y="3709002"/>
            <a:ext cx="4370583" cy="1089874"/>
          </a:xfrm>
          <a:prstGeom prst="rect">
            <a:avLst/>
          </a:prstGeom>
        </p:spPr>
        <p:txBody>
          <a:bodyPr vert="horz" lIns="0" tIns="9144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endParaRPr lang="en-US" dirty="0"/>
          </a:p>
        </p:txBody>
      </p:sp>
      <p:pic>
        <p:nvPicPr>
          <p:cNvPr id="8" name="Picture 7" descr="A qr code with black squares&#10;&#10;AI-generated content may be incorrect.">
            <a:extLst>
              <a:ext uri="{FF2B5EF4-FFF2-40B4-BE49-F238E27FC236}">
                <a16:creationId xmlns:a16="http://schemas.microsoft.com/office/drawing/2014/main" id="{0F2E338B-E9C6-1456-81D1-9F7DBB3B2F11}"/>
              </a:ext>
            </a:extLst>
          </p:cNvPr>
          <p:cNvPicPr>
            <a:picLocks noChangeAspect="1"/>
          </p:cNvPicPr>
          <p:nvPr/>
        </p:nvPicPr>
        <p:blipFill>
          <a:blip r:embed="rId3"/>
          <a:stretch>
            <a:fillRect/>
          </a:stretch>
        </p:blipFill>
        <p:spPr>
          <a:xfrm>
            <a:off x="1088571" y="3571337"/>
            <a:ext cx="2438400" cy="2438400"/>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2C502D-1F41-9A46-AC93-96E38E54D8A6}"/>
              </a:ext>
            </a:extLst>
          </p:cNvPr>
          <p:cNvSpPr>
            <a:spLocks noGrp="1"/>
          </p:cNvSpPr>
          <p:nvPr>
            <p:ph type="sldNum" sz="quarter" idx="12"/>
          </p:nvPr>
        </p:nvSpPr>
        <p:spPr/>
        <p:txBody>
          <a:bodyPr/>
          <a:lstStyle/>
          <a:p>
            <a:fld id="{BAE26A2A-DE5F-EA41-900F-AB5C4F1D9848}" type="slidenum">
              <a:rPr lang="en-US" smtClean="0"/>
              <a:t>6</a:t>
            </a:fld>
            <a:endParaRPr lang="en-US" dirty="0"/>
          </a:p>
        </p:txBody>
      </p:sp>
      <p:pic>
        <p:nvPicPr>
          <p:cNvPr id="5" name="Picture 4" descr="A diagram of a student flow chart&#10;&#10;AI-generated content may be incorrect.">
            <a:extLst>
              <a:ext uri="{FF2B5EF4-FFF2-40B4-BE49-F238E27FC236}">
                <a16:creationId xmlns:a16="http://schemas.microsoft.com/office/drawing/2014/main" id="{09B1B61D-0E8B-9305-E114-0F8E51809078}"/>
              </a:ext>
            </a:extLst>
          </p:cNvPr>
          <p:cNvPicPr>
            <a:picLocks noChangeAspect="1"/>
          </p:cNvPicPr>
          <p:nvPr/>
        </p:nvPicPr>
        <p:blipFill>
          <a:blip r:embed="rId3"/>
          <a:stretch>
            <a:fillRect/>
          </a:stretch>
        </p:blipFill>
        <p:spPr>
          <a:xfrm>
            <a:off x="401443" y="323429"/>
            <a:ext cx="10266557" cy="6534571"/>
          </a:xfrm>
          <a:prstGeom prst="rect">
            <a:avLst/>
          </a:prstGeom>
        </p:spPr>
      </p:pic>
    </p:spTree>
    <p:extLst>
      <p:ext uri="{BB962C8B-B14F-4D97-AF65-F5344CB8AC3E}">
        <p14:creationId xmlns:p14="http://schemas.microsoft.com/office/powerpoint/2010/main" val="339721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F3B1CE-E5A4-4583-B7F8-7921929FCC57}"/>
              </a:ext>
            </a:extLst>
          </p:cNvPr>
          <p:cNvSpPr txBox="1"/>
          <p:nvPr/>
        </p:nvSpPr>
        <p:spPr>
          <a:xfrm>
            <a:off x="1825087" y="880958"/>
            <a:ext cx="8452568" cy="2260742"/>
          </a:xfrm>
          <a:prstGeom prst="rect">
            <a:avLst/>
          </a:prstGeom>
        </p:spPr>
        <p:txBody>
          <a:bodyPr vert="horz" lIns="0" tIns="0" rIns="0" bIns="0" rtlCol="0" anchor="b" anchorCtr="0">
            <a:normAutofit/>
          </a:bodyPr>
          <a:lstStyle/>
          <a:p>
            <a:pPr defTabSz="685766">
              <a:lnSpc>
                <a:spcPct val="90000"/>
              </a:lnSpc>
              <a:spcBef>
                <a:spcPct val="0"/>
              </a:spcBef>
              <a:spcAft>
                <a:spcPts val="600"/>
              </a:spcAft>
            </a:pPr>
            <a:r>
              <a:rPr lang="en-US" sz="4400" b="1" dirty="0">
                <a:latin typeface="Arial" panose="020B0604020202020204" pitchFamily="34" charset="0"/>
                <a:ea typeface="+mj-ea"/>
                <a:cs typeface="Arial" panose="020B0604020202020204" pitchFamily="34" charset="0"/>
              </a:rPr>
              <a:t>Employment Services</a:t>
            </a:r>
          </a:p>
        </p:txBody>
      </p:sp>
      <p:sp>
        <p:nvSpPr>
          <p:cNvPr id="11" name="Slide Number Placeholder 3">
            <a:extLst>
              <a:ext uri="{FF2B5EF4-FFF2-40B4-BE49-F238E27FC236}">
                <a16:creationId xmlns:a16="http://schemas.microsoft.com/office/drawing/2014/main" id="{A5DD45E5-A39B-AA46-9C0A-41FC9D762A34}"/>
              </a:ext>
            </a:extLst>
          </p:cNvPr>
          <p:cNvSpPr>
            <a:spLocks noGrp="1"/>
          </p:cNvSpPr>
          <p:nvPr>
            <p:ph type="sldNum" sz="quarter" idx="10"/>
          </p:nvPr>
        </p:nvSpPr>
        <p:spPr>
          <a:xfrm>
            <a:off x="1825082" y="6446837"/>
            <a:ext cx="2057400" cy="218070"/>
          </a:xfrm>
        </p:spPr>
        <p:txBody>
          <a:bodyPr/>
          <a:lstStyle/>
          <a:p>
            <a:pPr>
              <a:spcAft>
                <a:spcPts val="600"/>
              </a:spcAft>
            </a:pPr>
            <a:fld id="{BAE26A2A-DE5F-EA41-900F-AB5C4F1D9848}" type="slidenum">
              <a:rPr lang="en-US" smtClean="0"/>
              <a:pPr>
                <a:spcAft>
                  <a:spcPts val="600"/>
                </a:spcAft>
              </a:pPr>
              <a:t>7</a:t>
            </a:fld>
            <a:endParaRPr lang="en-US"/>
          </a:p>
        </p:txBody>
      </p:sp>
    </p:spTree>
    <p:extLst>
      <p:ext uri="{BB962C8B-B14F-4D97-AF65-F5344CB8AC3E}">
        <p14:creationId xmlns:p14="http://schemas.microsoft.com/office/powerpoint/2010/main" val="279924525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F407A-ADF3-2BE0-9767-7D5990AF6DB7}"/>
              </a:ext>
            </a:extLst>
          </p:cNvPr>
          <p:cNvSpPr>
            <a:spLocks noGrp="1"/>
          </p:cNvSpPr>
          <p:nvPr>
            <p:ph type="title"/>
          </p:nvPr>
        </p:nvSpPr>
        <p:spPr>
          <a:xfrm>
            <a:off x="797551" y="621683"/>
            <a:ext cx="4427435" cy="854074"/>
          </a:xfrm>
        </p:spPr>
        <p:txBody>
          <a:bodyPr anchor="b">
            <a:normAutofit fontScale="90000"/>
          </a:bodyPr>
          <a:lstStyle/>
          <a:p>
            <a:r>
              <a:rPr lang="en-US" dirty="0"/>
              <a:t>Job Placement and Career Counseling</a:t>
            </a:r>
          </a:p>
        </p:txBody>
      </p:sp>
      <p:sp>
        <p:nvSpPr>
          <p:cNvPr id="3" name="Content Placeholder 2">
            <a:extLst>
              <a:ext uri="{FF2B5EF4-FFF2-40B4-BE49-F238E27FC236}">
                <a16:creationId xmlns:a16="http://schemas.microsoft.com/office/drawing/2014/main" id="{B0D02812-08C3-9E85-A0E2-AA453AC162C9}"/>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7551" y="2220082"/>
            <a:ext cx="4427435" cy="3482429"/>
          </a:xfrm>
        </p:spPr>
        <p:txBody>
          <a:bodyPr>
            <a:normAutofit/>
          </a:bodyPr>
          <a:lstStyle/>
          <a:p>
            <a:pPr marL="0" indent="0">
              <a:spcBef>
                <a:spcPts val="2500"/>
              </a:spcBef>
              <a:buNone/>
            </a:pPr>
            <a:r>
              <a:rPr lang="en-US" sz="2800" dirty="0"/>
              <a:t>Connecting with Employers</a:t>
            </a:r>
          </a:p>
          <a:p>
            <a:pPr marL="0" indent="0">
              <a:spcBef>
                <a:spcPts val="2500"/>
              </a:spcBef>
              <a:buNone/>
            </a:pPr>
            <a:r>
              <a:rPr lang="en-US" sz="2800" dirty="0"/>
              <a:t>Career Development Guidance</a:t>
            </a:r>
          </a:p>
          <a:p>
            <a:pPr marL="0" indent="0">
              <a:spcBef>
                <a:spcPts val="2500"/>
              </a:spcBef>
              <a:buNone/>
            </a:pPr>
            <a:r>
              <a:rPr lang="en-US" sz="2800" dirty="0"/>
              <a:t>Job Search Strategies</a:t>
            </a:r>
          </a:p>
        </p:txBody>
      </p:sp>
      <p:sp>
        <p:nvSpPr>
          <p:cNvPr id="4" name="Slide Number Placeholder 3">
            <a:extLst>
              <a:ext uri="{FF2B5EF4-FFF2-40B4-BE49-F238E27FC236}">
                <a16:creationId xmlns:a16="http://schemas.microsoft.com/office/drawing/2014/main" id="{DABFA453-051D-B741-3DED-8CE32F71FB41}"/>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8</a:t>
            </a:fld>
            <a:endParaRPr lang="en-US"/>
          </a:p>
        </p:txBody>
      </p:sp>
      <p:pic>
        <p:nvPicPr>
          <p:cNvPr id="10" name="Picture Placeholder 9" descr="Businessman icons on sticky notes paper">
            <a:extLst>
              <a:ext uri="{FF2B5EF4-FFF2-40B4-BE49-F238E27FC236}">
                <a16:creationId xmlns:a16="http://schemas.microsoft.com/office/drawing/2014/main" id="{13ECFCD4-0074-4BAB-8D88-9EE49DA387E0}"/>
              </a:ext>
            </a:extLst>
          </p:cNvPr>
          <p:cNvPicPr>
            <a:picLocks noGrp="1" noChangeAspect="1"/>
          </p:cNvPicPr>
          <p:nvPr>
            <p:ph type="pic" sz="quarter" idx="11"/>
          </p:nvPr>
        </p:nvPicPr>
        <p:blipFill>
          <a:blip r:embed="rId3"/>
          <a:srcRect l="33467" r="25236" b="-1"/>
          <a:stretch/>
        </p:blipFill>
        <p:spPr>
          <a:xfrm>
            <a:off x="7552229" y="230187"/>
            <a:ext cx="4100513" cy="6627813"/>
          </a:xfrm>
          <a:noFill/>
        </p:spPr>
      </p:pic>
    </p:spTree>
    <p:extLst>
      <p:ext uri="{BB962C8B-B14F-4D97-AF65-F5344CB8AC3E}">
        <p14:creationId xmlns:p14="http://schemas.microsoft.com/office/powerpoint/2010/main" val="133050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1B64-A08E-4783-2130-21B3CF379095}"/>
              </a:ext>
            </a:extLst>
          </p:cNvPr>
          <p:cNvSpPr>
            <a:spLocks noGrp="1"/>
          </p:cNvSpPr>
          <p:nvPr>
            <p:ph type="title"/>
          </p:nvPr>
        </p:nvSpPr>
        <p:spPr>
          <a:xfrm>
            <a:off x="797551" y="679306"/>
            <a:ext cx="6781418" cy="1191699"/>
          </a:xfrm>
        </p:spPr>
        <p:txBody>
          <a:bodyPr anchor="b">
            <a:noAutofit/>
          </a:bodyPr>
          <a:lstStyle/>
          <a:p>
            <a:r>
              <a:rPr lang="en-US" sz="4000" dirty="0"/>
              <a:t>Vocational Training and Skills Development</a:t>
            </a:r>
          </a:p>
        </p:txBody>
      </p:sp>
      <p:sp>
        <p:nvSpPr>
          <p:cNvPr id="3" name="Content Placeholder 2">
            <a:extLst>
              <a:ext uri="{FF2B5EF4-FFF2-40B4-BE49-F238E27FC236}">
                <a16:creationId xmlns:a16="http://schemas.microsoft.com/office/drawing/2014/main" id="{44D791B3-9660-5641-BC37-105CAE3CB045}"/>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7551" y="2368470"/>
            <a:ext cx="4427435" cy="3679377"/>
          </a:xfrm>
        </p:spPr>
        <p:txBody>
          <a:bodyPr>
            <a:normAutofit/>
          </a:bodyPr>
          <a:lstStyle/>
          <a:p>
            <a:pPr marL="0" indent="0">
              <a:spcBef>
                <a:spcPts val="2500"/>
              </a:spcBef>
              <a:buNone/>
            </a:pPr>
            <a:r>
              <a:rPr lang="en-US" sz="3600" dirty="0"/>
              <a:t>Marketable Skills Acquisition</a:t>
            </a:r>
          </a:p>
          <a:p>
            <a:pPr marL="0" indent="0">
              <a:spcBef>
                <a:spcPts val="2500"/>
              </a:spcBef>
              <a:buNone/>
            </a:pPr>
            <a:r>
              <a:rPr lang="en-US" sz="3600" dirty="0"/>
              <a:t>Improving Employability</a:t>
            </a:r>
          </a:p>
          <a:p>
            <a:pPr marL="0" indent="0">
              <a:spcBef>
                <a:spcPts val="2500"/>
              </a:spcBef>
              <a:buNone/>
            </a:pPr>
            <a:r>
              <a:rPr lang="en-US" sz="3600" dirty="0"/>
              <a:t>Boosting Confidence</a:t>
            </a:r>
          </a:p>
        </p:txBody>
      </p:sp>
      <p:sp>
        <p:nvSpPr>
          <p:cNvPr id="4" name="Slide Number Placeholder 3">
            <a:extLst>
              <a:ext uri="{FF2B5EF4-FFF2-40B4-BE49-F238E27FC236}">
                <a16:creationId xmlns:a16="http://schemas.microsoft.com/office/drawing/2014/main" id="{897B640E-EC71-D304-9961-8A38492D530E}"/>
              </a:ext>
            </a:extLst>
          </p:cNvPr>
          <p:cNvSpPr>
            <a:spLocks noGrp="1"/>
          </p:cNvSpPr>
          <p:nvPr>
            <p:ph type="sldNum" sz="quarter" idx="12"/>
          </p:nvPr>
        </p:nvSpPr>
        <p:spPr>
          <a:xfrm>
            <a:off x="1825082" y="6446837"/>
            <a:ext cx="2057400" cy="218070"/>
          </a:xfrm>
        </p:spPr>
        <p:txBody>
          <a:bodyPr anchor="b">
            <a:normAutofit/>
          </a:bodyPr>
          <a:lstStyle/>
          <a:p>
            <a:pPr>
              <a:spcAft>
                <a:spcPts val="600"/>
              </a:spcAft>
            </a:pPr>
            <a:fld id="{BAE26A2A-DE5F-EA41-900F-AB5C4F1D9848}" type="slidenum">
              <a:rPr lang="en-US" smtClean="0"/>
              <a:pPr>
                <a:spcAft>
                  <a:spcPts val="600"/>
                </a:spcAft>
              </a:pPr>
              <a:t>9</a:t>
            </a:fld>
            <a:endParaRPr lang="en-US"/>
          </a:p>
        </p:txBody>
      </p:sp>
      <p:pic>
        <p:nvPicPr>
          <p:cNvPr id="10" name="Picture Placeholder 9" descr="Tools silhouette">
            <a:extLst>
              <a:ext uri="{FF2B5EF4-FFF2-40B4-BE49-F238E27FC236}">
                <a16:creationId xmlns:a16="http://schemas.microsoft.com/office/drawing/2014/main" id="{0FD16FAF-6288-4157-8D9F-F40EAFE79973}"/>
              </a:ext>
            </a:extLst>
          </p:cNvPr>
          <p:cNvPicPr>
            <a:picLocks noGrp="1" noChangeAspect="1"/>
          </p:cNvPicPr>
          <p:nvPr>
            <p:ph type="pic" sz="quarter" idx="11"/>
          </p:nvPr>
        </p:nvPicPr>
        <p:blipFill>
          <a:blip r:embed="rId3"/>
          <a:srcRect l="19456" r="39246" b="-1"/>
          <a:stretch/>
        </p:blipFill>
        <p:spPr>
          <a:xfrm>
            <a:off x="7446722" y="115093"/>
            <a:ext cx="4100513" cy="6627813"/>
          </a:xfrm>
          <a:noFill/>
        </p:spPr>
      </p:pic>
    </p:spTree>
    <p:extLst>
      <p:ext uri="{BB962C8B-B14F-4D97-AF65-F5344CB8AC3E}">
        <p14:creationId xmlns:p14="http://schemas.microsoft.com/office/powerpoint/2010/main" val="3012834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Props1.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2.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E7BAEE-8EB7-4B74-BB91-B94AE5AC8430}">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1768</TotalTime>
  <Words>4911</Words>
  <Application>Microsoft Office PowerPoint</Application>
  <PresentationFormat>Widescreen</PresentationFormat>
  <Paragraphs>573</Paragraphs>
  <Slides>54</Slides>
  <Notes>36</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GEDTS_theme_2018</vt:lpstr>
      <vt:lpstr>PowerPoint Presentation</vt:lpstr>
      <vt:lpstr>Sponsor of the  2025 GED Conference  Corrections Strand</vt:lpstr>
      <vt:lpstr>In this session, we will</vt:lpstr>
      <vt:lpstr>Purpose and Goals of Re-Entry Programs</vt:lpstr>
      <vt:lpstr>Importance for Successful Reintegration</vt:lpstr>
      <vt:lpstr>PowerPoint Presentation</vt:lpstr>
      <vt:lpstr>PowerPoint Presentation</vt:lpstr>
      <vt:lpstr>Job Placement and Career Counseling</vt:lpstr>
      <vt:lpstr>Vocational Training and Skills Development</vt:lpstr>
      <vt:lpstr>Workforce Readiness Programs</vt:lpstr>
      <vt:lpstr>PowerPoint Presentation</vt:lpstr>
      <vt:lpstr>Temporary Housing and Shelters</vt:lpstr>
      <vt:lpstr>Long-Term Housing Solutions</vt:lpstr>
      <vt:lpstr>Support for Finding and Maintaining Housing</vt:lpstr>
      <vt:lpstr>PowerPoint Presentation</vt:lpstr>
      <vt:lpstr>Mental Health Counseling</vt:lpstr>
      <vt:lpstr>PowerPoint Presentation</vt:lpstr>
      <vt:lpstr>GED and High School Diploma Programs</vt:lpstr>
      <vt:lpstr>Higher Education Opportunities</vt:lpstr>
      <vt:lpstr>Life Skills and Personal Development</vt:lpstr>
      <vt:lpstr>PowerPoint Presentation</vt:lpstr>
      <vt:lpstr>Legal Aid and Advocacy</vt:lpstr>
      <vt:lpstr>Financial Literacy and Budgeting Assistance</vt:lpstr>
      <vt:lpstr>Factors that can “Break” a Returnee’s Success in Re-entry</vt:lpstr>
      <vt:lpstr>Connections to the Classroom</vt:lpstr>
      <vt:lpstr>Workforce Readiness</vt:lpstr>
      <vt:lpstr>Preparing for an Interview</vt:lpstr>
      <vt:lpstr>Planning for an Interview</vt:lpstr>
      <vt:lpstr>Getting to an Interview on Time</vt:lpstr>
      <vt:lpstr>Vocational Training</vt:lpstr>
      <vt:lpstr>IETs and Re-entry</vt:lpstr>
      <vt:lpstr>Housing</vt:lpstr>
      <vt:lpstr>Understanding What is Explicitly Stated</vt:lpstr>
      <vt:lpstr>Comparing Prices</vt:lpstr>
      <vt:lpstr>Financial Literacy</vt:lpstr>
      <vt:lpstr>Banking Basics</vt:lpstr>
      <vt:lpstr>Keeping Track</vt:lpstr>
      <vt:lpstr>Keeping Track</vt:lpstr>
      <vt:lpstr>Is Shrinkflation a Real Thing?</vt:lpstr>
      <vt:lpstr>Is Shrinkflation a Real Thing?</vt:lpstr>
      <vt:lpstr>Health and Wellness</vt:lpstr>
      <vt:lpstr>Mindfulness and Re-entry</vt:lpstr>
      <vt:lpstr>Why Mindfulness Matters: Research Findings</vt:lpstr>
      <vt:lpstr>Start with the Basics in Class</vt:lpstr>
      <vt:lpstr>Turn and Talk</vt:lpstr>
      <vt:lpstr>Two Ways to View Ability</vt:lpstr>
      <vt:lpstr>PowerPoint Presentation</vt:lpstr>
      <vt:lpstr>PowerPoint Presentation</vt:lpstr>
      <vt:lpstr>Praise the Process</vt:lpstr>
      <vt:lpstr>Simple Ways to Contextualize Instruction</vt:lpstr>
      <vt:lpstr>Show How Skills Relate to Real-Life</vt:lpstr>
      <vt:lpstr>Use Sample Test Questions</vt:lpstr>
      <vt:lpstr>PowerPoint Presentation</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Susan Pittman</cp:lastModifiedBy>
  <cp:revision>23</cp:revision>
  <cp:lastPrinted>2018-06-14T14:59:40Z</cp:lastPrinted>
  <dcterms:created xsi:type="dcterms:W3CDTF">2023-06-02T14:16:32Z</dcterms:created>
  <dcterms:modified xsi:type="dcterms:W3CDTF">2025-08-21T19:37:18Z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