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2" r:id="rId4"/>
    <p:sldMasterId id="2147483858" r:id="rId5"/>
  </p:sldMasterIdLst>
  <p:notesMasterIdLst>
    <p:notesMasterId r:id="rId85"/>
  </p:notesMasterIdLst>
  <p:handoutMasterIdLst>
    <p:handoutMasterId r:id="rId86"/>
  </p:handoutMasterIdLst>
  <p:sldIdLst>
    <p:sldId id="292" r:id="rId6"/>
    <p:sldId id="261" r:id="rId7"/>
    <p:sldId id="2141412849" r:id="rId8"/>
    <p:sldId id="2141412851" r:id="rId9"/>
    <p:sldId id="2141412852" r:id="rId10"/>
    <p:sldId id="262" r:id="rId11"/>
    <p:sldId id="288" r:id="rId12"/>
    <p:sldId id="259" r:id="rId13"/>
    <p:sldId id="2141412853" r:id="rId14"/>
    <p:sldId id="2141412854" r:id="rId15"/>
    <p:sldId id="2141412855" r:id="rId16"/>
    <p:sldId id="2141412856" r:id="rId17"/>
    <p:sldId id="283" r:id="rId18"/>
    <p:sldId id="2141412857" r:id="rId19"/>
    <p:sldId id="2141412858" r:id="rId20"/>
    <p:sldId id="2141412859" r:id="rId21"/>
    <p:sldId id="2141412860" r:id="rId22"/>
    <p:sldId id="2141412861" r:id="rId23"/>
    <p:sldId id="2141412862" r:id="rId24"/>
    <p:sldId id="2141412863" r:id="rId25"/>
    <p:sldId id="2141412864" r:id="rId26"/>
    <p:sldId id="2141412865" r:id="rId27"/>
    <p:sldId id="2141412866" r:id="rId28"/>
    <p:sldId id="2141412867" r:id="rId29"/>
    <p:sldId id="2141412868" r:id="rId30"/>
    <p:sldId id="2141412869" r:id="rId31"/>
    <p:sldId id="2141412870" r:id="rId32"/>
    <p:sldId id="2141412871" r:id="rId33"/>
    <p:sldId id="2141412872" r:id="rId34"/>
    <p:sldId id="2141412873" r:id="rId35"/>
    <p:sldId id="2141412874" r:id="rId36"/>
    <p:sldId id="2141412875" r:id="rId37"/>
    <p:sldId id="2141412876" r:id="rId38"/>
    <p:sldId id="2141412877" r:id="rId39"/>
    <p:sldId id="2141412878" r:id="rId40"/>
    <p:sldId id="2141412879" r:id="rId41"/>
    <p:sldId id="2141412880" r:id="rId42"/>
    <p:sldId id="2141412881" r:id="rId43"/>
    <p:sldId id="2141412882" r:id="rId44"/>
    <p:sldId id="2141412883" r:id="rId45"/>
    <p:sldId id="2141412884" r:id="rId46"/>
    <p:sldId id="2141412885" r:id="rId47"/>
    <p:sldId id="2141412886" r:id="rId48"/>
    <p:sldId id="2141412887" r:id="rId49"/>
    <p:sldId id="2141412888" r:id="rId50"/>
    <p:sldId id="2141412889" r:id="rId51"/>
    <p:sldId id="2141412890" r:id="rId52"/>
    <p:sldId id="2141412891" r:id="rId53"/>
    <p:sldId id="2141412892" r:id="rId54"/>
    <p:sldId id="2141412893" r:id="rId55"/>
    <p:sldId id="2141412894" r:id="rId56"/>
    <p:sldId id="2141412895" r:id="rId57"/>
    <p:sldId id="2141412896" r:id="rId58"/>
    <p:sldId id="2141412897" r:id="rId59"/>
    <p:sldId id="2141412898" r:id="rId60"/>
    <p:sldId id="2141412899" r:id="rId61"/>
    <p:sldId id="2141412900" r:id="rId62"/>
    <p:sldId id="2141412902" r:id="rId63"/>
    <p:sldId id="2141412901" r:id="rId64"/>
    <p:sldId id="2141412903" r:id="rId65"/>
    <p:sldId id="2141412904" r:id="rId66"/>
    <p:sldId id="2141412905" r:id="rId67"/>
    <p:sldId id="2141412906" r:id="rId68"/>
    <p:sldId id="2141412907" r:id="rId69"/>
    <p:sldId id="2141412908" r:id="rId70"/>
    <p:sldId id="2141412909" r:id="rId71"/>
    <p:sldId id="2141412910" r:id="rId72"/>
    <p:sldId id="2141412911" r:id="rId73"/>
    <p:sldId id="2141412912" r:id="rId74"/>
    <p:sldId id="2141412913" r:id="rId75"/>
    <p:sldId id="2141412914" r:id="rId76"/>
    <p:sldId id="2141412915" r:id="rId77"/>
    <p:sldId id="2141412916" r:id="rId78"/>
    <p:sldId id="2141412917" r:id="rId79"/>
    <p:sldId id="2141412918" r:id="rId80"/>
    <p:sldId id="2141412927" r:id="rId81"/>
    <p:sldId id="2141412925" r:id="rId82"/>
    <p:sldId id="2141412924" r:id="rId83"/>
    <p:sldId id="2141412926" r:id="rId84"/>
  </p:sldIdLst>
  <p:sldSz cx="12192000" cy="6858000"/>
  <p:notesSz cx="7102475" cy="9388475"/>
  <p:embeddedFontLst>
    <p:embeddedFont>
      <p:font typeface="Arial Bold" panose="020B0704020202020204" pitchFamily="34" charset="0"/>
      <p:bold r:id="rId87"/>
    </p:embeddedFont>
    <p:embeddedFont>
      <p:font typeface="Open Sans" panose="020B0606030504020204" pitchFamily="34" charset="0"/>
      <p:regular r:id="rId88"/>
      <p:bold r:id="rId89"/>
      <p:italic r:id="rId90"/>
      <p:boldItalic r:id="rId91"/>
    </p:embeddedFont>
    <p:embeddedFont>
      <p:font typeface="Rockwell" panose="02060603020205020403" pitchFamily="18" charset="0"/>
      <p:regular r:id="rId92"/>
      <p:bold r:id="rId93"/>
      <p:italic r:id="rId94"/>
      <p:boldItalic r:id="rId95"/>
    </p:embeddedFont>
    <p:embeddedFont>
      <p:font typeface="Segoe UI" panose="020B0502040204020203"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8" roundtripDataSignature="AMtx7mgxquq93zrcPsdEchjXMQSaj7HPu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0DB78-6246-AA6C-61A9-5838F5D0D8CF}" name="Nicole Weakley" initials="NW" userId="S::nweakley@briljent.com::fc35ec74-6cf5-43f9-87b2-b8ff2dc57a51" providerId="AD"/>
  <p188:author id="{B46721A2-F006-79C6-484F-6674500900BC}" name="Grace Chandler" initials="GC" userId="S::gchandler@briljent.com::3905b7d5-238f-4f4f-ad39-fbd18b546e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he, Martin" initials="KM" lastIdx="4" clrIdx="0">
    <p:extLst>
      <p:ext uri="{19B8F6BF-5375-455C-9EA6-DF929625EA0E}">
        <p15:presenceInfo xmlns:p15="http://schemas.microsoft.com/office/powerpoint/2012/main" userId="S::martin.kehe@ged.com::b7900ebf-be12-43e6-896e-0d3e7abf6c70" providerId="AD"/>
      </p:ext>
    </p:extLst>
  </p:cmAuthor>
  <p:cmAuthor id="2" name="Gerken, Brent" initials="GB" lastIdx="9" clrIdx="1">
    <p:extLst>
      <p:ext uri="{19B8F6BF-5375-455C-9EA6-DF929625EA0E}">
        <p15:presenceInfo xmlns:p15="http://schemas.microsoft.com/office/powerpoint/2012/main" userId="S::brent.gerken@ged.com::1c3893a4-d973-4169-bd17-f3def99eff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A8"/>
    <a:srgbClr val="33CCCC"/>
    <a:srgbClr val="93E3FF"/>
    <a:srgbClr val="F0F0F0"/>
    <a:srgbClr val="E3E3E3"/>
    <a:srgbClr val="FFFFFF"/>
    <a:srgbClr val="AEABAB"/>
    <a:srgbClr val="B9B9B9"/>
    <a:srgbClr val="1C066B"/>
    <a:srgbClr val="313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2A93D-5F28-CC94-24E8-35E85BF8C4C5}" v="2" dt="2025-08-18T18:05:43.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00" y="276"/>
      </p:cViewPr>
      <p:guideLst/>
    </p:cSldViewPr>
  </p:slideViewPr>
  <p:notesTextViewPr>
    <p:cViewPr>
      <p:scale>
        <a:sx n="1" d="1"/>
        <a:sy n="1" d="1"/>
      </p:scale>
      <p:origin x="0" y="0"/>
    </p:cViewPr>
  </p:notesTextViewPr>
  <p:notesViewPr>
    <p:cSldViewPr snapToGrid="0">
      <p:cViewPr>
        <p:scale>
          <a:sx n="1" d="2"/>
          <a:sy n="1" d="2"/>
        </p:scale>
        <p:origin x="2672" y="2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3.fntdata"/><Relationship Id="rId175" Type="http://schemas.microsoft.com/office/2015/10/relationships/revisionInfo" Target="revisionInfo.xml"/><Relationship Id="rId170"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notesMaster" Target="notesMasters/notesMaster1.xml"/><Relationship Id="rId171" Type="http://schemas.openxmlformats.org/officeDocument/2006/relationships/viewProps" Target="viewProps.xml"/><Relationship Id="rId176" Type="http://schemas.microsoft.com/office/2018/10/relationships/authors" Targe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7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6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72"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fntdata"/><Relationship Id="rId61" Type="http://schemas.openxmlformats.org/officeDocument/2006/relationships/slide" Target="slides/slide56.xml"/><Relationship Id="rId82" Type="http://schemas.openxmlformats.org/officeDocument/2006/relationships/slide" Target="slides/slide77.xml"/><Relationship Id="rId173"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68"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F155B5F6-973D-A70E-F753-377CBE1B3122}"/>
    <pc:docChg chg="modSld">
      <pc:chgData name="Monica Guthrie" userId="S::monica.guthrie@pearson.com::c0fc408c-839f-429d-bba8-a92d88ccccac" providerId="AD" clId="Web-{F155B5F6-973D-A70E-F753-377CBE1B3122}" dt="2025-08-14T19:50:40.762" v="0"/>
      <pc:docMkLst>
        <pc:docMk/>
      </pc:docMkLst>
      <pc:sldChg chg="addSp">
        <pc:chgData name="Monica Guthrie" userId="S::monica.guthrie@pearson.com::c0fc408c-839f-429d-bba8-a92d88ccccac" providerId="AD" clId="Web-{F155B5F6-973D-A70E-F753-377CBE1B3122}" dt="2025-08-14T19:50:40.762" v="0"/>
        <pc:sldMkLst>
          <pc:docMk/>
          <pc:sldMk cId="4083366582" sldId="292"/>
        </pc:sldMkLst>
      </pc:sldChg>
    </pc:docChg>
  </pc:docChgLst>
  <pc:docChgLst>
    <pc:chgData clId="Web-{0E12A93D-5F28-CC94-24E8-35E85BF8C4C5}"/>
    <pc:docChg chg="modSld">
      <pc:chgData name="" userId="" providerId="" clId="Web-{0E12A93D-5F28-CC94-24E8-35E85BF8C4C5}" dt="2025-08-18T18:05:41.203" v="0"/>
      <pc:docMkLst>
        <pc:docMk/>
      </pc:docMkLst>
      <pc:sldChg chg="delSp">
        <pc:chgData name="" userId="" providerId="" clId="Web-{0E12A93D-5F28-CC94-24E8-35E85BF8C4C5}" dt="2025-08-18T18:05:41.203" v="0"/>
        <pc:sldMkLst>
          <pc:docMk/>
          <pc:sldMk cId="4083366582" sldId="292"/>
        </pc:sldMkLst>
        <pc:spChg chg="del">
          <ac:chgData name="" userId="" providerId="" clId="Web-{0E12A93D-5F28-CC94-24E8-35E85BF8C4C5}" dt="2025-08-18T18:05:41.203" v="0"/>
          <ac:spMkLst>
            <pc:docMk/>
            <pc:sldMk cId="4083366582" sldId="292"/>
            <ac:spMk id="4" creationId="{79871222-9E2E-4716-A8EF-3ABB90124BE6}"/>
          </ac:spMkLst>
        </pc:spChg>
      </pc:sldChg>
    </pc:docChg>
  </pc:docChgLst>
  <pc:docChgLst>
    <pc:chgData name="Monica Guthrie" userId="S::monica.guthrie@pearson.com::c0fc408c-839f-429d-bba8-a92d88ccccac" providerId="AD" clId="Web-{0E12A93D-5F28-CC94-24E8-35E85BF8C4C5}"/>
    <pc:docChg chg="modSld">
      <pc:chgData name="Monica Guthrie" userId="S::monica.guthrie@pearson.com::c0fc408c-839f-429d-bba8-a92d88ccccac" providerId="AD" clId="Web-{0E12A93D-5F28-CC94-24E8-35E85BF8C4C5}" dt="2025-08-18T18:05:43.140" v="0"/>
      <pc:docMkLst>
        <pc:docMk/>
      </pc:docMkLst>
      <pc:sldChg chg="addSp">
        <pc:chgData name="Monica Guthrie" userId="S::monica.guthrie@pearson.com::c0fc408c-839f-429d-bba8-a92d88ccccac" providerId="AD" clId="Web-{0E12A93D-5F28-CC94-24E8-35E85BF8C4C5}" dt="2025-08-18T18:05:43.140" v="0"/>
        <pc:sldMkLst>
          <pc:docMk/>
          <pc:sldMk cId="4083366582" sldId="292"/>
        </pc:sldMkLst>
        <pc:spChg chg="add">
          <ac:chgData name="Monica Guthrie" userId="S::monica.guthrie@pearson.com::c0fc408c-839f-429d-bba8-a92d88ccccac" providerId="AD" clId="Web-{0E12A93D-5F28-CC94-24E8-35E85BF8C4C5}" dt="2025-08-18T18:05:43.140" v="0"/>
          <ac:spMkLst>
            <pc:docMk/>
            <pc:sldMk cId="4083366582" sldId="292"/>
            <ac:spMk id="5" creationId="{79871222-9E2E-4716-A8EF-3ABB90124B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0BE69-85EE-4C15-B07D-DAD1E888F9EF}"/>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r>
              <a:rPr lang="en-US"/>
              <a:t>Ending on a High Note</a:t>
            </a:r>
          </a:p>
        </p:txBody>
      </p:sp>
      <p:sp>
        <p:nvSpPr>
          <p:cNvPr id="3" name="Date Placeholder 2">
            <a:extLst>
              <a:ext uri="{FF2B5EF4-FFF2-40B4-BE49-F238E27FC236}">
                <a16:creationId xmlns:a16="http://schemas.microsoft.com/office/drawing/2014/main" id="{C43DB997-B979-4716-B5BC-4DABD5C9909A}"/>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r>
              <a:rPr lang="en-US"/>
              <a:t>5/25/2021</a:t>
            </a:r>
          </a:p>
        </p:txBody>
      </p:sp>
      <p:sp>
        <p:nvSpPr>
          <p:cNvPr id="4" name="Footer Placeholder 3">
            <a:extLst>
              <a:ext uri="{FF2B5EF4-FFF2-40B4-BE49-F238E27FC236}">
                <a16:creationId xmlns:a16="http://schemas.microsoft.com/office/drawing/2014/main" id="{39678533-3872-45F9-A825-3D6FB79BDED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r>
              <a:rPr lang="en-US"/>
              <a:t>© Copyright GED Testing Service LLC. All rights reserved</a:t>
            </a:r>
          </a:p>
        </p:txBody>
      </p:sp>
      <p:sp>
        <p:nvSpPr>
          <p:cNvPr id="5" name="Slide Number Placeholder 4">
            <a:extLst>
              <a:ext uri="{FF2B5EF4-FFF2-40B4-BE49-F238E27FC236}">
                <a16:creationId xmlns:a16="http://schemas.microsoft.com/office/drawing/2014/main" id="{EBE061AB-F74A-4B2E-AA2B-B0EEA8ADA18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A5D237E-7B73-40BE-8AE4-ECB6367A485E}" type="slidenum">
              <a:rPr lang="en-US" smtClean="0"/>
              <a:t>‹#›</a:t>
            </a:fld>
            <a:endParaRPr lang="en-US"/>
          </a:p>
        </p:txBody>
      </p:sp>
    </p:spTree>
    <p:extLst>
      <p:ext uri="{BB962C8B-B14F-4D97-AF65-F5344CB8AC3E}">
        <p14:creationId xmlns:p14="http://schemas.microsoft.com/office/powerpoint/2010/main" val="10560291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7740" cy="471054"/>
          </a:xfrm>
          <a:prstGeom prst="rect">
            <a:avLst/>
          </a:prstGeom>
          <a:noFill/>
          <a:ln>
            <a:noFill/>
          </a:ln>
        </p:spPr>
        <p:txBody>
          <a:bodyPr spcFirstLastPara="1" wrap="square" lIns="94200" tIns="47100" rIns="94200"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GED Update - Testing and Instruction</a:t>
            </a:r>
            <a:endParaRPr/>
          </a:p>
        </p:txBody>
      </p:sp>
      <p:sp>
        <p:nvSpPr>
          <p:cNvPr id="4" name="Google Shape;4;n"/>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5/26/2020</a:t>
            </a:r>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7;n"/>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 Copyright GED Testing Service LLC. All rights reserved</a:t>
            </a:r>
            <a:endParaRPr/>
          </a:p>
        </p:txBody>
      </p:sp>
      <p:sp>
        <p:nvSpPr>
          <p:cNvPr id="8" name="Google Shape;8;n"/>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2" name="Notes Placeholder 1">
            <a:extLst>
              <a:ext uri="{FF2B5EF4-FFF2-40B4-BE49-F238E27FC236}">
                <a16:creationId xmlns:a16="http://schemas.microsoft.com/office/drawing/2014/main" id="{3A27C8D0-558F-42AF-9E60-4914A1F1EE62}"/>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dk2" tx2="lt2" accent1="accent1" accent2="accent2" accent3="accent3" accent4="accent4" accent5="accent5" accent6="accent6" hlink="hlink" folHlink="folHlink"/>
  <p:hf/>
  <p:notesStyle>
    <a:defPPr marR="0" lvl="0" algn="l" rtl="0">
      <a:lnSpc>
        <a:spcPct val="100000"/>
      </a:lnSpc>
      <a:spcBef>
        <a:spcPts val="0"/>
      </a:spcBef>
      <a:spcAft>
        <a:spcPts val="0"/>
      </a:spcAft>
    </a:defPPr>
    <a:lvl1pPr marL="131763" marR="0" lvl="0" indent="-13176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En las siguientes diapositivas se ofrece una breve visión general del examen </a:t>
            </a:r>
            <a:r>
              <a:rPr lang="es-ES" baseline="30000" dirty="0"/>
              <a:t>GED®</a:t>
            </a:r>
            <a:r>
              <a:rPr lang="es-ES" dirty="0"/>
              <a:t>.</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977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Esta diapositiva ofrece un breve resumen del contenido y el contexto del examen de ciencias. Repase la información de la diapositiva. Si desea información adicional, acceda a la sección de Ciencias de la </a:t>
            </a:r>
            <a:r>
              <a:rPr lang="es-ES" i="1" dirty="0"/>
              <a:t>Guía de Evaluación para Educadores</a:t>
            </a:r>
            <a:r>
              <a:rPr lang="es-ES" dirty="0"/>
              <a:t>.</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721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solidFill>
                  <a:srgbClr val="0070C0"/>
                </a:solidFill>
                <a:latin typeface="Arial" pitchFamily="34" charset="0"/>
                <a:cs typeface="Arial" pitchFamily="34" charset="0"/>
              </a:rPr>
              <a:t>Un puntaje de 145 o superior en cada materia conducirá a la obtención de una credencial. Sin embargo, he resaltado los "puntos de referencia" de puntuación superior para reconocer la oportunidad que tienen los examinados de acceder a un trabajo de curso con créditos, obviando los exámenes de nivelación adicionales cuando se aprueben (165+), O de obtener créditos universitarios, similares a los exámenes AP para puntuaciones iguales o superiores a 175, cuando se aprueben. Los estudiantes deben ponerse en contacto con su universidad para saber si ésta acepta las recomendaciones ACE para GED </a:t>
            </a:r>
            <a:r>
              <a:rPr lang="es-ES" dirty="0" err="1">
                <a:solidFill>
                  <a:srgbClr val="0070C0"/>
                </a:solidFill>
                <a:latin typeface="Arial" pitchFamily="34" charset="0"/>
                <a:cs typeface="Arial" pitchFamily="34" charset="0"/>
              </a:rPr>
              <a:t>College</a:t>
            </a:r>
            <a:r>
              <a:rPr lang="es-ES" dirty="0">
                <a:solidFill>
                  <a:srgbClr val="0070C0"/>
                </a:solidFill>
                <a:latin typeface="Arial" pitchFamily="34" charset="0"/>
                <a:cs typeface="Arial" pitchFamily="34" charset="0"/>
              </a:rPr>
              <a:t> </a:t>
            </a:r>
            <a:r>
              <a:rPr lang="es-ES" dirty="0" err="1">
                <a:solidFill>
                  <a:srgbClr val="0070C0"/>
                </a:solidFill>
                <a:latin typeface="Arial" pitchFamily="34" charset="0"/>
                <a:cs typeface="Arial" pitchFamily="34" charset="0"/>
              </a:rPr>
              <a:t>Ready</a:t>
            </a:r>
            <a:r>
              <a:rPr lang="es-ES" dirty="0">
                <a:solidFill>
                  <a:srgbClr val="0070C0"/>
                </a:solidFill>
                <a:latin typeface="Arial" pitchFamily="34" charset="0"/>
                <a:cs typeface="Arial" pitchFamily="34" charset="0"/>
              </a:rPr>
              <a:t> o </a:t>
            </a:r>
            <a:r>
              <a:rPr lang="es-ES" dirty="0" err="1">
                <a:solidFill>
                  <a:srgbClr val="0070C0"/>
                </a:solidFill>
                <a:latin typeface="Arial" pitchFamily="34" charset="0"/>
                <a:cs typeface="Arial" pitchFamily="34" charset="0"/>
              </a:rPr>
              <a:t>College</a:t>
            </a:r>
            <a:r>
              <a:rPr lang="es-ES" dirty="0">
                <a:solidFill>
                  <a:srgbClr val="0070C0"/>
                </a:solidFill>
                <a:latin typeface="Arial" pitchFamily="34" charset="0"/>
                <a:cs typeface="Arial" pitchFamily="34" charset="0"/>
              </a:rPr>
              <a:t> </a:t>
            </a:r>
            <a:r>
              <a:rPr lang="es-ES" dirty="0" err="1">
                <a:solidFill>
                  <a:srgbClr val="0070C0"/>
                </a:solidFill>
                <a:latin typeface="Arial" pitchFamily="34" charset="0"/>
                <a:cs typeface="Arial" pitchFamily="34" charset="0"/>
              </a:rPr>
              <a:t>Ready</a:t>
            </a:r>
            <a:r>
              <a:rPr lang="es-ES" dirty="0">
                <a:solidFill>
                  <a:srgbClr val="0070C0"/>
                </a:solidFill>
                <a:latin typeface="Arial" pitchFamily="34" charset="0"/>
                <a:cs typeface="Arial" pitchFamily="34" charset="0"/>
              </a:rPr>
              <a:t> +</a:t>
            </a:r>
            <a:r>
              <a:rPr lang="es-ES" dirty="0" err="1">
                <a:solidFill>
                  <a:srgbClr val="0070C0"/>
                </a:solidFill>
                <a:latin typeface="Arial" pitchFamily="34" charset="0"/>
                <a:cs typeface="Arial" pitchFamily="34" charset="0"/>
              </a:rPr>
              <a:t>Credit</a:t>
            </a:r>
            <a:endParaRPr lang="en-US" dirty="0"/>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56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Las siguientes diapositivas ofrecen una visión general del examen</a:t>
            </a:r>
          </a:p>
          <a:p>
            <a:r>
              <a:rPr lang="en-US" altLang="en-US" dirty="0"/>
              <a:t>GED</a:t>
            </a:r>
            <a:r>
              <a:rPr lang="en-US" altLang="en-US" baseline="30000" dirty="0"/>
              <a:t>®</a:t>
            </a:r>
            <a:r>
              <a:rPr lang="en-US" altLang="en-US" dirty="0"/>
              <a:t>.</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967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9D88-A8DF-AE87-6B03-22BBBE314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AE953-438E-D253-ADDF-E9CDEB8F5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4DD1F-CA4D-8E04-7C22-7C422F3ADB8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17293B4-6914-F0BD-8D42-C88F920777BB}"/>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D37351E2-3CAF-F527-D9BA-C7B50E745E7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E812E649-082E-60BA-3D97-02A411B1FABE}"/>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6086BB06-1151-2890-AF82-1903C4CFBE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1739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84C09-C047-3C90-084D-F5079C11B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D5F5E-7E44-33E8-84E9-97AE664FC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7726C-3C7A-EC45-4F93-C4199D9F1759}"/>
              </a:ext>
            </a:extLst>
          </p:cNvPr>
          <p:cNvSpPr>
            <a:spLocks noGrp="1"/>
          </p:cNvSpPr>
          <p:nvPr>
            <p:ph type="body" idx="1"/>
          </p:nvPr>
        </p:nvSpPr>
        <p:spPr/>
        <p:txBody>
          <a:bodyPr/>
          <a:lstStyle/>
          <a:p>
            <a:pPr marL="285750" indent="-285750">
              <a:buFont typeface="Arial" panose="020B0604020202020204" pitchFamily="34" charset="0"/>
              <a:buChar char="•"/>
            </a:pPr>
            <a:r>
              <a:rPr lang="es-ES" dirty="0"/>
              <a:t>Si seleccionan "sí" aparecerá un mapa para mostrarles los centros de preparación locales-Cuando seleccionan un sitio, el personal de ese sitio puede ver su información demográfica y los informes de puntuación-Pueden cambiar su perfil a un nuevo sitio cuando lo deseen-La cuenta del estudiante está repleta de recursos, como guías de estudio, tutoriales, un examen práctico gratuito de un trimestre de duración y mucho más</a:t>
            </a:r>
            <a:endParaRPr lang="en-US" dirty="0"/>
          </a:p>
          <a:p>
            <a:endParaRPr lang="en-US" dirty="0"/>
          </a:p>
        </p:txBody>
      </p:sp>
      <p:sp>
        <p:nvSpPr>
          <p:cNvPr id="4" name="Header Placeholder 3">
            <a:extLst>
              <a:ext uri="{FF2B5EF4-FFF2-40B4-BE49-F238E27FC236}">
                <a16:creationId xmlns:a16="http://schemas.microsoft.com/office/drawing/2014/main" id="{A17E6E56-3D89-3D11-2ED1-C0C6746D040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851575AA-E0F8-0E43-3103-4289A1B204C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CF80EE75-6CD5-2D9C-50A4-001FEAFA8E7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2F3D5181-A92C-5DB3-E9FA-45510192E53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392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21A0-A9E1-F250-8555-CC51F7742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811D9-AB6B-7C4B-4272-9889579A7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9095C-0445-4199-2CFB-49955AD273F8}"/>
              </a:ext>
            </a:extLst>
          </p:cNvPr>
          <p:cNvSpPr>
            <a:spLocks noGrp="1"/>
          </p:cNvSpPr>
          <p:nvPr>
            <p:ph type="body" idx="1"/>
          </p:nvPr>
        </p:nvSpPr>
        <p:spPr/>
        <p:txBody>
          <a:bodyPr/>
          <a:lstStyle/>
          <a:p>
            <a:r>
              <a:rPr lang="en-US" dirty="0"/>
              <a:t>Select My Scores from the menu at the top</a:t>
            </a:r>
          </a:p>
          <a:p>
            <a:r>
              <a:rPr lang="en-US" dirty="0"/>
              <a:t>Select Score report</a:t>
            </a:r>
          </a:p>
          <a:p>
            <a:endParaRPr lang="en-US" dirty="0"/>
          </a:p>
        </p:txBody>
      </p:sp>
      <p:sp>
        <p:nvSpPr>
          <p:cNvPr id="4" name="Header Placeholder 3">
            <a:extLst>
              <a:ext uri="{FF2B5EF4-FFF2-40B4-BE49-F238E27FC236}">
                <a16:creationId xmlns:a16="http://schemas.microsoft.com/office/drawing/2014/main" id="{D3D050DE-1D6D-4D4C-9649-88C6AD87190D}"/>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0581C1A-15E8-2691-6256-ECE10D26352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DD89D02-BB19-0012-C6C3-2A0388C0372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C339E7D-12F7-C695-6F3E-27E953DE668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322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AF56D-9A53-5775-A8CF-597476638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A970F-BC7C-9E0B-711F-2263FA63B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72B2C-5CF4-AE08-18CB-2A298D66060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405F268-DF81-D9AB-E25E-6779770359CC}"/>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09AD4E1E-B9D5-96AB-C0AE-5FDCA2B6888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943267F2-6637-F7F7-F143-480213E0C6A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A10A987A-A1F9-4B67-9AA4-F46EDD947A5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0622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0EE97-5635-6612-A0DC-22CCC5C94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2DE40-C6CF-0EE9-9CD7-FA77C74D2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B5EFA-FDB9-AABA-A145-AD61F397375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859FBD3-2F86-26D9-6F00-972D9D8DDC88}"/>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63213D9-A404-106F-29E3-99679BA17B6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DED374F-EADB-6042-7878-8C5D4D015DE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55AFCFB5-9D6F-BF32-4F2C-355D701FCD8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0464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14358-863A-2C71-08BE-70D4F4D7F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7B3FC-CE27-42B1-020E-ADD79EACD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202DF-0301-76F7-705F-067A7448A07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8337A5F-3F5E-99C0-8A22-6CA46F1410EA}"/>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5683B417-1567-7192-C2A3-700E9FC721A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A5C6D44B-A8C2-9949-0D9A-C0A3FEE88B8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3FCE8EA6-24B1-CEFA-1CE5-BDA3578B16F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050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4BFC-E87C-8D43-78BF-9A149740F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30C39-13D9-4434-83DC-2A678D13D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4335A-C733-7658-FB3B-947C422664F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04BB626-9FD6-F70D-CDE4-AE667A6CB091}"/>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CA53569-06F5-43E8-5BC7-30A3E211DE8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838A9BDD-A8F6-CA0B-A857-FC24622F9FC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10A0624-2317-0F52-5414-42B3A90533E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706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latin typeface="Calibri" charset="0"/>
              </a:rPr>
              <a:t>Aquí es donde hablamos de en línea vs CBT y la seguridad, etc., para los libros no Chrome y la experiencia de la prueba</a:t>
            </a:r>
            <a:endParaRPr lang="en-US" dirty="0">
              <a:latin typeface="Calibri" charset="0"/>
            </a:endParaRP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315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FFCAC-78BA-DBC2-69F8-A6149189A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A4464-5762-FDBE-8102-1F103657C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01AB8-DF5C-E9DB-FB23-B7315E57B32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DAC26A1-F68E-956E-4608-F78D7FF20FE9}"/>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283D4F1-FB48-08E6-DEE2-F725236FCED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C698EAD-8A4E-2D63-359B-86716ECC460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B6F7030-3CC1-9C6C-AEAF-1D647147965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2732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2463-8753-DC04-F8B4-80DB58708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30961-9B20-6581-FF41-88B83958E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0F5ED-4A2F-FAC7-1B3F-757975922A1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16AFB2B-F045-E167-E0B6-A314E9DA21B9}"/>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1353A65-DBFA-6DC7-5FF1-7882F63EB87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1878E19-803B-94AF-123C-4A32C51E5EC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1F39E5F-3AD5-81BB-D894-640DC253C66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4859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10BCA-B777-B264-18F7-0E14E0401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21E28-EFEE-82FA-3864-1D80EC730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88C20-1488-5EBA-61D6-58B3CD285FB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955FCDC-C581-EF73-5451-AC4477556AF6}"/>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9A6EFA2-304A-2847-C59B-1D8F8BD641E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214053E1-7502-9E25-8B12-61B68A37689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22CC749-4896-9A31-B553-EBE8DFEB523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9581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A0034-C6B2-7418-C8C5-AE37396CF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3E4EE-547E-C62E-987A-B2B424B8B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6C561-702C-D389-903D-43E57A0F779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27279C6-4C6D-FC7E-8EAF-F7672409408D}"/>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5EC52060-73BD-9014-0659-13B2156A4D9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27653140-A04E-CA9C-0628-7D9AF3B0D695}"/>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451E1E4A-29FA-2A87-47BB-E452AC6421B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9483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0F396-01E2-3823-8D6E-464F5024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F8693-3942-7239-BB8B-80B2993A6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E450D-AD89-9304-199A-F36C78DC507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A9E42CA-7E41-3260-495A-6EE3975A1817}"/>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F4DE9D1-BB47-FA19-EBAA-F1B47D3ADAD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712C598-A886-F767-F319-1BED363F724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A9B5513D-0145-6841-52F2-5037EA1A90C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6602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A777-0F0D-CECA-1728-AA4981AD5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CE18A-4B0F-8F6E-819F-EA1904FCA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DC9D5-8963-91B9-F670-143F7F69CF0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59FC1F4-51F4-265E-B02F-A1BF6278798D}"/>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4F2A32E-7AF0-2AA2-C508-A25CC9F5BCB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AFD80895-E5EF-64E6-9723-08677D36E96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0614EFF-ADAB-3B8F-F47C-050289E2207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43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5B717-D4A8-C6CC-45D8-1060FBBC3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E65B3-BE08-78D4-0A98-622973102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20476-BED1-C614-CE14-D3261DE2BDE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59E1779-CE59-E079-8CDD-3D315E2D18AD}"/>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2C60062-5072-C999-E46C-6E3CAAD5F15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D48F805-346D-EEB3-98CF-AC1C403C269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073F03E9-7B41-DC46-1256-AB05FF61EAF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7560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81C90-3987-2F3D-BA06-4B24D44DD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5733A-D517-8B49-FD0F-C65460BAD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3E4FA-1710-1A0E-299F-0598853EB03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C132D0E-8150-3536-8ECF-32FD97FF0C7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0816A98D-2AA0-530C-8C31-4F01337ECD7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BE4743F3-CDB7-1D23-5281-B9B784303ACA}"/>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5C9CA403-BCDD-FC90-073C-C8989008FF3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483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4152-61C2-7DA7-4F83-E225B7AC8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4954E-55A3-D859-E409-7E852004F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50EC3-195F-2100-CF51-6BD15627FFE6}"/>
              </a:ext>
            </a:extLst>
          </p:cNvPr>
          <p:cNvSpPr>
            <a:spLocks noGrp="1"/>
          </p:cNvSpPr>
          <p:nvPr>
            <p:ph type="body" idx="1"/>
          </p:nvPr>
        </p:nvSpPr>
        <p:spPr/>
        <p:txBody>
          <a:bodyPr/>
          <a:lstStyle/>
          <a:p>
            <a:r>
              <a:rPr lang="es-ES" b="1" dirty="0"/>
              <a:t>Puntos clave:</a:t>
            </a:r>
            <a:br>
              <a:rPr lang="es-ES" dirty="0"/>
            </a:br>
            <a:endParaRPr lang="es-ES" dirty="0"/>
          </a:p>
          <a:p>
            <a:r>
              <a:rPr lang="es-ES" i="1" dirty="0"/>
              <a:t>El GED </a:t>
            </a:r>
            <a:r>
              <a:rPr lang="es-ES" i="1" dirty="0" err="1"/>
              <a:t>Playbook</a:t>
            </a:r>
            <a:r>
              <a:rPr lang="es-ES" i="1" dirty="0"/>
              <a:t> (lanzado en la Conferencia GED 2022):</a:t>
            </a:r>
            <a:br>
              <a:rPr lang="es-ES" dirty="0"/>
            </a:br>
            <a:endParaRPr lang="es-ES" dirty="0"/>
          </a:p>
          <a:p>
            <a:r>
              <a:rPr lang="es-ES" dirty="0"/>
              <a:t>El GED </a:t>
            </a:r>
            <a:r>
              <a:rPr lang="es-ES" dirty="0" err="1"/>
              <a:t>Playbook</a:t>
            </a:r>
            <a:r>
              <a:rPr lang="es-ES" dirty="0"/>
              <a:t> está dirigido a quienes supervisan y gestionan el programa de educación de adultos GED, así como a los instructores. Es un buen punto de partida para ayudar a navegar y comprender el programa GED.</a:t>
            </a:r>
            <a:br>
              <a:rPr lang="es-ES" dirty="0"/>
            </a:br>
            <a:endParaRPr lang="es-ES" dirty="0"/>
          </a:p>
          <a:p>
            <a:r>
              <a:rPr lang="es-ES" i="1" dirty="0"/>
              <a:t>Manual del estudiante del GED (se lanzará en la Conferencia del GED de 2023):</a:t>
            </a:r>
            <a:br>
              <a:rPr lang="es-ES" dirty="0"/>
            </a:br>
            <a:endParaRPr lang="es-ES" dirty="0"/>
          </a:p>
          <a:p>
            <a:r>
              <a:rPr lang="es-ES" dirty="0"/>
              <a:t>El Manual del Estudiante sirve a los estudiantes potenciales del programa de educación para adultos, a los que aprenden a su propio ritmo y a los defensores de los estudiantes que navegan en su viaje hacia el GED. En este documento encontrará muchos recursos y consejos útiles.</a:t>
            </a:r>
            <a:br>
              <a:rPr lang="es-ES" dirty="0"/>
            </a:br>
            <a:endParaRPr lang="es-ES" dirty="0"/>
          </a:p>
          <a:p>
            <a:r>
              <a:rPr lang="es-ES" i="1" dirty="0"/>
              <a:t>Contigo, Conmigo- Libro electrónico sobre estilos de aprendizaje:</a:t>
            </a:r>
            <a:br>
              <a:rPr lang="es-ES" dirty="0"/>
            </a:br>
            <a:endParaRPr lang="es-ES" dirty="0"/>
          </a:p>
          <a:p>
            <a:r>
              <a:rPr lang="es-ES" dirty="0"/>
              <a:t>Este libro electrónico sirve para que los estudiantes comprendan sus propias preferencias de aprendizaje y también les anima a conocerse mejor a sí mismos y a buscar los métodos y recursos de estudio que más les beneficien.</a:t>
            </a:r>
          </a:p>
          <a:p>
            <a:endParaRPr lang="en-US" dirty="0"/>
          </a:p>
        </p:txBody>
      </p:sp>
      <p:sp>
        <p:nvSpPr>
          <p:cNvPr id="4" name="Header Placeholder 3">
            <a:extLst>
              <a:ext uri="{FF2B5EF4-FFF2-40B4-BE49-F238E27FC236}">
                <a16:creationId xmlns:a16="http://schemas.microsoft.com/office/drawing/2014/main" id="{8B305018-DB63-13CE-DFE2-9D67B43931C8}"/>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C8DB508-3404-1080-F64B-1B1E09E995D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5919B503-326A-5A68-20D0-15FC5EEC176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6596981-AF3E-6862-1171-33F35EFD375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934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F608-039A-F5CB-2266-3370DECB9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E7566-7A94-03DC-1DB9-3E07E7A46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9EF37-EA04-EF99-D86A-2ABD3ADCB38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1B8B76C-2CD0-0547-A226-BB38184B5CC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E3CF6F6-6CB5-0629-A20F-14C3A6CF7AD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D62AFB2-D2FC-7AD2-2999-93228E010155}"/>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7217186C-FFD3-1876-F601-46BEF7697FD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625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Disponible en inglés y español</a:t>
            </a:r>
            <a:br>
              <a:rPr lang="es-ES" dirty="0"/>
            </a:br>
            <a:endParaRPr lang="es-ES" dirty="0"/>
          </a:p>
          <a:p>
            <a:r>
              <a:rPr lang="es-ES" dirty="0"/>
              <a:t>Una amplia gama de adaptaciones disponibles</a:t>
            </a:r>
            <a:br>
              <a:rPr lang="es-ES" dirty="0"/>
            </a:br>
            <a:endParaRPr lang="es-ES" dirty="0"/>
          </a:p>
          <a:p>
            <a:r>
              <a:rPr lang="es-ES" dirty="0"/>
              <a:t>Incluyendo zoom-texto, paletas de colores alternativos, Braille, lector de pantalla, tiempo extendido, pruebas en papel para circunstancias especiales</a:t>
            </a:r>
            <a:br>
              <a:rPr lang="es-ES" dirty="0"/>
            </a:br>
            <a:endParaRPr lang="es-ES" dirty="0"/>
          </a:p>
          <a:p>
            <a:r>
              <a:rPr lang="es-ES" dirty="0"/>
              <a:t>El gráfico ofrece una visión general del tiempo para cada una de las pruebas, así como las notas pertinentes.</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2175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68D66-3AEC-45A4-E706-E07527E19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731F6-CACC-4506-9820-3A8451077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089DB-664A-9A2F-87DD-C1C44CB3934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91FADF1-5945-2A9E-1737-D8C3F64D6A27}"/>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72CB793A-45F5-297F-8E58-B5A9AC8A330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7A633F8-F6BE-2DA7-DAC1-F5801DD642C6}"/>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A4280AB0-7A46-FB45-FEDB-4D7E3FA2F9C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403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656F0-591B-5488-35D2-AA00EC5CA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BAEA6-8946-B18F-F8CE-619FD1A6D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8BC54-B075-3918-3681-3ECF891EC86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9267B04-BE6C-CE33-00A8-AF7816DD096B}"/>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9CF7C2EA-E596-B36B-A7F2-D8061BC18BA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E7EB1DB-84C1-2A45-3C8C-E7305E4C3F3A}"/>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146A017-00D3-8496-74BF-64434803789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0719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3082-AFEA-6CDF-5109-FDF87D8E5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A106F-846A-A1C4-9191-2BE61FB8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CCDD0-E8CD-1ED3-293F-FA77F5E53D1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BEC518D-DC4C-639A-0ADF-5FA88C074C35}"/>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006F8135-4AC6-18B7-E791-B43567D108B0}"/>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F633F966-BBB1-FC64-6D46-E0FB877F29A3}"/>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460C2485-123B-D7CF-A857-051A241D59C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91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CD986-7848-F02D-4BE7-EBA27094E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A276E-FF1F-8C05-D40A-E5FACC8C5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1E925-0E8A-312E-9311-EB9C851FC64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CA4F76A-46C1-3BF7-6BE1-12FCE8429D5C}"/>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D0D2C48-113E-A2E1-49A6-FD16AAAB2BB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BE14A6E-5908-341A-3055-6107035936C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C3972F62-DEFD-7ACA-CCEC-A1B2BEAF7BB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7166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65C29-1F82-E2FF-F649-8E0BD1DFE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433A5-CE17-B36C-06CE-DDCFF1DC0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BBCC7-93EB-3A0D-A9CC-96F13AEAFC8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CED3DD6-2FBE-86B4-5FE6-93F890D9882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E0BCACE-B193-28FE-4B76-361DDB9DD37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275099C0-94C5-E8E6-0FCE-EB4F6E0A64FC}"/>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C76A04AD-C5DD-D69F-0530-5C1B6B40EE9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1770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E49C-9FBD-7581-C002-6FC544EF9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CD97E-3E93-4031-B0B6-5B30E8C46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CE28F-453E-38EC-42DC-0E7C0CFEBFF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FF7CC33-ADB9-AA47-213B-88BE0A21FE5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377493DD-D19F-CC9E-E25A-90D5D85C004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FC4A199-E82F-B1A0-FBDD-80753790B299}"/>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CD3EC7D4-232D-E7F2-BE49-05A6BD3303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7701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90EA6-FC45-4D77-5F05-6EA88BB01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6DF4-8FFD-32D4-751D-9CC8E24CD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FD88D-422C-E34B-F957-068914633BD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DD33A9B-84DA-0C37-B8A6-46362787D098}"/>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89FF619-2AEB-F910-BB5E-6AD468ECA6A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F75B1D36-E99F-27AA-8CC1-E1EA1752A3A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36948CDA-B08F-438B-FD04-96CE21B06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837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B7485-27E9-AF52-B8B0-007F4E900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6B402-B2C0-9F73-6929-00FC5CC2D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306F2-100D-C1CA-CB7D-DC1A334DB27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108D2E0-D181-A6B9-381C-7A2667905E0C}"/>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3E51F351-3422-EA8F-F04A-475B12082C4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48ED91D-D5EB-40CB-9E8E-388FCEBA6DC3}"/>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0EB8F712-55AF-B08E-202C-882AB6B87BB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1501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3B874-8252-7331-50C6-0E2411D3D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923A5-5598-B9C3-05F7-D5DF09F62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D42F4-3A01-CB6B-5293-BFC04E09E0E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568CAFF-0D9E-1238-C5EB-9AF051C443BA}"/>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91F4E96A-CC27-4202-341F-6974FA09DBB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B911422F-C9AB-019B-46A9-B4A1A950311C}"/>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180831D-2A66-7A9D-829E-8484AF05BB9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705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CBF1-85CE-6160-3B79-BB83B658B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28558-10E7-CCC1-4F03-F1D819CDA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D0B14-F7FD-5969-9570-5FBCDB1F8DD9}"/>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Sólo requiere su dirección de correo electrónico</a:t>
            </a:r>
          </a:p>
          <a:p>
            <a:endParaRPr lang="en-US" dirty="0"/>
          </a:p>
        </p:txBody>
      </p:sp>
      <p:sp>
        <p:nvSpPr>
          <p:cNvPr id="4" name="Header Placeholder 3">
            <a:extLst>
              <a:ext uri="{FF2B5EF4-FFF2-40B4-BE49-F238E27FC236}">
                <a16:creationId xmlns:a16="http://schemas.microsoft.com/office/drawing/2014/main" id="{BA3B6871-D858-F07C-0649-2048017471BE}"/>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CF3ED667-1A1B-ACBB-518B-88003C9CAC1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B6042941-09D4-B68F-8882-B06AB4F01DB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D9F323A4-98E5-7DA3-017C-90E94F82C2A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016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baseline="0" dirty="0"/>
              <a:t>El nuevo examen GED incluye una mayor variedad de tipos de ítems que los que había en el examen de la serie 2002.   Los ítems de opción múltiple siguen apareciendo en el examen como uno de los tipos de ítems clave. Los ítems de opción múltiple son un método fiable para medir habilidades y conocimientos en una serie de niveles cognitivos de forma estandarizada. Pero recuerde que los tipos de ítems adicionales nos permiten medir una gama más amplia de destrezas y niveles cognitivos. Los ítems de respuesta elaborada vienen en dos versiones - una, que llamamos de respuesta corta, y ese tipo puede responderse normalmente en unas pocas frases (por ejemplo, Ciencias), y la de respuesta extensa, que requiere una respuesta más larga - varios párrafos (por ejemplo, Razonamiento a través de las Artes del Lenguaje)</a:t>
            </a:r>
            <a:endParaRPr lang="en-US"/>
          </a:p>
          <a:p>
            <a:endParaRPr lang="en-US"/>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8428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F5C5-A4FC-6CE0-3C4E-AFA7F84B6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BB491-67BB-CDE0-879E-5E4A8E851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04BAA-F5BF-DB8C-EB5E-F88B84BB1EE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623441C-159B-16B3-A796-01258F78399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7F7117C-BBCF-22FF-A87A-0B9D3D59176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FF7FCC6B-9EED-B595-0695-1EA3347B7C5E}"/>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EBCFB5A-83EA-4E83-0E55-FA15B6E9DAE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101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BB109-C86D-FE9F-7BC2-6B353BE83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18D63-6EBD-9143-BFB5-668ABE87E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6E0DB-4E06-B71E-F7A6-6FABFB31AA9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765F249-6C27-A380-EE96-2D2BB5E22BF8}"/>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DEBC91DA-C2A0-379A-C971-DA4F9DA4C5A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84A92B4-790C-F312-4882-801A5852B2A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04889222-D23A-7C49-A671-20313E558EB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0383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8A82-038D-3ECD-6EAA-2EA6DD475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F6470-37A8-0B70-8F10-1D76EFFAF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C70D6-9420-69DC-1F81-DCC3CD16D9B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207E8B-7EC0-0227-EA64-F1CB4A25132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365B960-1CA8-E6E1-723C-E30DBB67B7F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22E12021-7769-38E4-F223-58E5F4A15B1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F8F1E6C1-5000-A63D-5B2F-502650BEB1B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3631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BD8E-A319-6814-C3EE-28F35F870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9C8E9-2655-3338-408A-9655F01B5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380AA-9738-78C7-2941-EE2D3543362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BA9E0DB-4B13-31F0-EDC6-BD8B5750CCCE}"/>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691F47B3-D10E-8DBD-E173-7B9359B32BC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B6A30F54-89D4-B28E-5FCA-A98D9A54150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BF9CD64-30A5-EFAC-95CE-FBFAACD6349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060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A65E-74F7-332F-1DA6-2CDBAA51D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616B0-8A96-E15B-F052-6FB479D9B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FB011-830A-4223-E491-93B534B6AF0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BF88828-0955-BC56-2381-01405E288E05}"/>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68328DFA-EE26-C5CF-52BB-5B0EB16C2A2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0BAEDDA-98EA-87AD-8C1C-076C3C96BF9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B29223A7-A8AA-D2CC-9FE9-327D1EAFD59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4653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445C-AA47-4F21-EB5E-DF8473B49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7B895-E0FB-7164-23A6-9F70E9552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55958-5A4B-967C-E8BF-E19558663D6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5843928-F795-55E8-1C1B-DE90837DF110}"/>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E0D24EC-2001-08D9-1E84-C18D5A863C1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11686409-4947-A2C6-9C03-C3EEF13BD575}"/>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6E63D632-BE4C-5F35-985D-F1C891FE86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7208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9B0B1-55DC-5DDA-A06A-D42AEF58F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32DA6-3C6B-032F-B8FA-591A6834E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C069E-5F0E-B59D-A4EA-666514219CF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F79755D-8703-074A-67B8-A65FFE1A1E4A}"/>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CE9E650-C83C-8A30-4EFE-FC32630BDEA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E6763AD-217C-CF52-4B19-E35852F2798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60F64847-602B-BE02-0E8D-302C21AFF36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1514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A6CBE-31B3-1786-2F5A-BD844A2AB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E01DB-10FC-5593-0179-3D334BB39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36DE4-F457-A38D-F025-A27BCE934B1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92367BE-C4E4-44E5-A436-30C27A538650}"/>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6DF3AB33-BA1C-B841-945F-3CE947FC47A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1CD7ED13-0269-3EF6-3F49-FAE4A0A058D6}"/>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FA04976-05C3-97A6-DD64-1C668E4BFB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5866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F6B1-8BCC-FD1A-1FB5-15B560B88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F8AD2-5ABE-3F4E-4CF9-9C0FCC09F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F6FD6-6C52-2F7E-4416-5DC877D6280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B3417CF-754F-CF16-54FD-1F7B6541D1D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0D6654B9-1CDB-9DE4-88ED-AB8BDDFE256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540159CA-01AA-AA0D-45DD-705201D0E25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F6DF874-1BC9-1BA8-592A-461C92351F6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39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29788-71E0-4844-05C1-39F4FAF8D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A9365-5D79-32BB-5EE7-6DBE5806A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7B4A3-AECF-CB84-8984-CCDFB552041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C2D6671-316D-BB09-13BF-D04291049043}"/>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7CFA617-330D-1978-778F-39CEAA320DD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10EC6AE8-25E2-8515-39C0-19549BCAFA9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DDC23610-2EEB-7153-966D-A9ED73FB057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789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Esta diapositiva ofrece un breve resumen del contenido y el contexto de la prueba RLA. Repase la información de la diapositiva. Para obtener información adicional, acceda a la sección </a:t>
            </a:r>
            <a:r>
              <a:rPr lang="es-ES" i="1" dirty="0"/>
              <a:t>Guía de evaluación para educadores Razonamiento a través de las artes del </a:t>
            </a:r>
            <a:r>
              <a:rPr lang="es-ES" dirty="0"/>
              <a:t>lenguaje.</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132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4AF-5192-B577-A07C-0EA2E8951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74B8B-69CA-45C5-ACE4-F24283BA0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ED9A3-C3D6-EEAD-7C54-3C08A72BC39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761939D-3FB0-43FB-7656-A5578406E414}"/>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57D077CA-9694-248E-38AB-9C0163A4BF9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680B7EE7-E878-3A22-D6EA-EF0D82EAF529}"/>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3B1F9ADB-1284-4831-A522-5A3358E0516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0189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7AA1-9EB5-42F3-8168-0DFF82CC3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8C5E5-1E5C-1843-192E-21DCA9A2C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93280-A6BE-2B58-4B67-55FF4E99F6F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6B3DA5A-220F-6D4F-6740-C86194F3BD9B}"/>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6F255399-B335-08B3-0078-1CBCF45F0CE8}"/>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5D7E92F4-4089-72EC-58DE-4315DAE81829}"/>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3FA44D9B-D239-A87B-D7AF-3174557FC87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2485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F874D-E339-5976-FB48-02851D900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05A99-FBA1-DB59-2737-A1FB1399A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336D9-C70A-2F0E-CF43-F4F0106786FC}"/>
              </a:ext>
            </a:extLst>
          </p:cNvPr>
          <p:cNvSpPr>
            <a:spLocks noGrp="1"/>
          </p:cNvSpPr>
          <p:nvPr>
            <p:ph type="body" idx="1"/>
          </p:nvPr>
        </p:nvSpPr>
        <p:spPr/>
        <p:txBody>
          <a:bodyPr/>
          <a:lstStyle/>
          <a:p>
            <a:r>
              <a:rPr lang="es-ES" b="1" dirty="0"/>
              <a:t>-Búsqueda de </a:t>
            </a:r>
            <a:r>
              <a:rPr lang="es-ES" dirty="0"/>
              <a:t>estudiantes permite a los usuarios encontrar a un estudiante específico utilizando cualquiera o todos los filtros disponibles: es decir, nombre/apellido, fecha de nacimiento o GEDID (asignado cuando el estudiante crea su cuenta en www.ged.com).</a:t>
            </a:r>
            <a:br>
              <a:rPr lang="es-ES" dirty="0"/>
            </a:br>
            <a:endParaRPr lang="es-ES" dirty="0"/>
          </a:p>
          <a:p>
            <a:r>
              <a:rPr lang="es-ES" dirty="0"/>
              <a:t>-Informe de actividad </a:t>
            </a:r>
            <a:r>
              <a:rPr lang="es-ES" b="1" dirty="0"/>
              <a:t>de </a:t>
            </a:r>
            <a:r>
              <a:rPr lang="es-ES" dirty="0"/>
              <a:t>examen del estudiante permite a los usuarios aplicar una serie de filtros para identificar una lista de estudiantes que se ajustan a esos parámetros, incluido el estado de actividad de examen para los exámenes de práctica GED </a:t>
            </a:r>
            <a:r>
              <a:rPr lang="es-ES" dirty="0" err="1"/>
              <a:t>Ready</a:t>
            </a:r>
            <a:r>
              <a:rPr lang="es-ES" dirty="0"/>
              <a:t> o el examen en vivo, rangos de datos, asignaturas de examen, idioma cursado, estado de la credencial, o incluso detalles específicos del estudiante como nombre/apellido, DOB o GEDID</a:t>
            </a:r>
            <a:br>
              <a:rPr lang="es-ES" dirty="0"/>
            </a:br>
            <a:endParaRPr lang="es-ES" dirty="0"/>
          </a:p>
          <a:p>
            <a:r>
              <a:rPr lang="es-ES" b="1" dirty="0"/>
              <a:t>-El </a:t>
            </a:r>
            <a:r>
              <a:rPr lang="es-ES" dirty="0"/>
              <a:t>Informe de aprobados permite a los usuarios identificar a los aprobados en un centro de examen determinado dentro de un intervalo de fechas solicitado</a:t>
            </a:r>
            <a:br>
              <a:rPr lang="es-ES" dirty="0"/>
            </a:br>
            <a:endParaRPr lang="es-ES" dirty="0"/>
          </a:p>
          <a:p>
            <a:r>
              <a:rPr lang="es-ES" dirty="0"/>
              <a:t>-Cada Informe permite a los usuarios ver las puntuaciones, y ver los informes de puntuación- dándole una vía para remediar las habilidades que los estudiantes pueden mejorar con el fin de mejorar su rendimiento en el examen</a:t>
            </a:r>
          </a:p>
          <a:p>
            <a:endParaRPr lang="en-US" dirty="0"/>
          </a:p>
        </p:txBody>
      </p:sp>
      <p:sp>
        <p:nvSpPr>
          <p:cNvPr id="4" name="Header Placeholder 3">
            <a:extLst>
              <a:ext uri="{FF2B5EF4-FFF2-40B4-BE49-F238E27FC236}">
                <a16:creationId xmlns:a16="http://schemas.microsoft.com/office/drawing/2014/main" id="{E00C0386-378C-4083-E918-A08764E92F8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DEA2BDEF-A923-EA63-D02E-FA3F2181426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42A2DD1-BAEF-7015-647A-5A187DC5A4A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A912C7DD-83D1-84E1-1C78-F3C27703164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1940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06FBB-B374-E174-29B9-EEDF32543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1E2B7-314B-3D25-29A3-138E35B02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AEC71-E456-1C4A-B3C8-A575F89CF8A2}"/>
              </a:ext>
            </a:extLst>
          </p:cNvPr>
          <p:cNvSpPr>
            <a:spLocks noGrp="1"/>
          </p:cNvSpPr>
          <p:nvPr>
            <p:ph type="body" idx="1"/>
          </p:nvPr>
        </p:nvSpPr>
        <p:spPr/>
        <p:txBody>
          <a:bodyPr/>
          <a:lstStyle/>
          <a:p>
            <a:r>
              <a:rPr lang="es-ES" dirty="0"/>
              <a:t>-Aumentar el conocimiento de los programas de educación de adultos entre los candidatos al </a:t>
            </a:r>
            <a:r>
              <a:rPr lang="es-ES" baseline="30000" dirty="0"/>
              <a:t>GED</a:t>
            </a:r>
            <a:br>
              <a:rPr lang="es-ES" dirty="0"/>
            </a:br>
            <a:endParaRPr lang="es-ES" dirty="0"/>
          </a:p>
          <a:p>
            <a:r>
              <a:rPr lang="es-ES" dirty="0"/>
              <a:t>-Conectar a más estudiantes con los programas para impulsar las tasas de finalización y éxito</a:t>
            </a:r>
            <a:br>
              <a:rPr lang="es-ES" dirty="0"/>
            </a:br>
            <a:endParaRPr lang="es-ES" dirty="0"/>
          </a:p>
          <a:p>
            <a:r>
              <a:rPr lang="es-ES" dirty="0"/>
              <a:t>-Promover los programas locales a través de GED.com</a:t>
            </a:r>
            <a:br>
              <a:rPr lang="es-ES" dirty="0"/>
            </a:br>
            <a:endParaRPr lang="es-ES" dirty="0"/>
          </a:p>
          <a:p>
            <a:r>
              <a:rPr lang="es-ES" dirty="0"/>
              <a:t>-Mejorar el acceso y la gestión de la información de los estudiantes por parte de los programas de educación de adultos</a:t>
            </a:r>
          </a:p>
          <a:p>
            <a:endParaRPr lang="en-US" dirty="0"/>
          </a:p>
        </p:txBody>
      </p:sp>
      <p:sp>
        <p:nvSpPr>
          <p:cNvPr id="4" name="Header Placeholder 3">
            <a:extLst>
              <a:ext uri="{FF2B5EF4-FFF2-40B4-BE49-F238E27FC236}">
                <a16:creationId xmlns:a16="http://schemas.microsoft.com/office/drawing/2014/main" id="{5ED06E3D-370F-5916-F578-FC39D74D54BD}"/>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4F9B840-B57D-0F90-9473-E9DFA4ABDDA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F27371B8-A444-2AA3-8AF0-A7A5D52335A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E789770F-6D4C-9468-31DC-EA0071D19A7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86485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A6EB-BDD0-4651-D33D-6B5E685DD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1F3EE-D404-688D-9A66-72FB330F6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7DAF4-06A7-3BC8-8D73-7C19953137F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7E22070-59AB-AD94-4EDD-105FDFE9807A}"/>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65EFA890-454D-5259-0CC1-082E32D5833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95CF4E07-8643-65E0-AA54-5E73F3189B62}"/>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2773B7E8-73E8-54C6-DAF0-08C47CD0AFA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3492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4081-A012-74EB-B844-1DD3A21E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0AF94-2BFC-7948-698A-00B69F1D1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71E42-2F94-1F51-58E7-09B5AE0F505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11A39B3-8700-ED85-2506-B023F1502E50}"/>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7A945D4-1F98-05BF-6AF3-60309FC4A43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779E7522-B7CD-0911-0355-B268B91B6AAC}"/>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6CF4370-D6DD-4586-15E9-0EA69C520F2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4377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A368-C267-8570-DA6B-2222269EE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C7AB3-804A-EDE4-8E4D-D39EC057B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3EC4E-EB84-29A9-9D0C-CAA94F4CA54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4081620-5BCB-6667-5C03-1D70BF0AC9E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125516B4-9E79-23E3-AA95-1488717C0DD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227D5CA8-2521-0215-E748-ABE6DF1F4ED3}"/>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D746671D-60D0-B122-4AE7-2E11BC8D99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2166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C865-7CE7-7A23-8018-2D84312E9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5A596-13CA-4967-6F57-D4F8F66FB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7D56C-DD3F-C4DC-727F-10A270C7CCF5}"/>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-Algunos de ustedes habrán utilizado en el pasado la tienda de vales (ya no disponible) o el Mercado GED para solicitar vales para los exámenes GED </a:t>
            </a:r>
            <a:r>
              <a:rPr lang="es-ES" dirty="0" err="1"/>
              <a:t>Ready</a:t>
            </a:r>
            <a:r>
              <a:rPr lang="es-ES" dirty="0"/>
              <a:t> y GED.-GED Direct elimina: el uso de hojas de cálculo de códigos de vales para gestionar el uso, las fechas de caducidad para ampliar-Con GED Direct, los estudiantes acceden a los exámenes directamente desde su cuenta GED una vez asignados-El precio regular de los vales GED </a:t>
            </a:r>
            <a:r>
              <a:rPr lang="es-ES" dirty="0" err="1"/>
              <a:t>Ready</a:t>
            </a:r>
            <a:r>
              <a:rPr lang="es-ES" dirty="0"/>
              <a:t> a través de Marketplace es de $6.99 -sin precios de descuento por volumen-El precio de descuento por volumen para GED </a:t>
            </a:r>
            <a:r>
              <a:rPr lang="es-ES" dirty="0" err="1"/>
              <a:t>Ready</a:t>
            </a:r>
            <a:r>
              <a:rPr lang="es-ES" dirty="0"/>
              <a:t> a través de Marketplace empieza en $5 y va bajando cuanto más compre. El precio más bajo es de $3.-Hay muchos beneficios por usar GED Direct, siempre y cuando tenga acceso a GED Manager.</a:t>
            </a:r>
            <a:endParaRPr lang="en-US" dirty="0"/>
          </a:p>
          <a:p>
            <a:endParaRPr lang="en-US" dirty="0"/>
          </a:p>
        </p:txBody>
      </p:sp>
      <p:sp>
        <p:nvSpPr>
          <p:cNvPr id="4" name="Header Placeholder 3">
            <a:extLst>
              <a:ext uri="{FF2B5EF4-FFF2-40B4-BE49-F238E27FC236}">
                <a16:creationId xmlns:a16="http://schemas.microsoft.com/office/drawing/2014/main" id="{F42E6B43-6726-D645-D25B-ED27D5C4672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3A7EF5C-4A02-01EB-D67C-7C048BDA555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B142CDBF-4222-92A7-87B8-8BB26EADBAC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50888B20-7C76-545D-25B0-8574FFC359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612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F6BA-0221-A0FE-8D46-2C5ED7D44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4CF9C-8AAF-DA28-3DF2-59DC77F34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55027-FA5B-4EBD-A620-326D9F6AE55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E9D1666-9559-1DC3-EA3E-FEDB343BC3B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4D50FC7-8CC3-4B67-7630-7DC5A569390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025B0B63-01AA-DA46-47C4-881A679CB2BA}"/>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18CFF597-DD89-D3A1-5916-00B790B2EC2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3849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9AF8-95B4-E093-32D3-9E8317F33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CF65A-2638-C1BF-5798-F4CC444AC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247E1-232C-D596-4AFB-C211CFC76E5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C6761C2-3721-A6EB-663C-16D2998F0F95}"/>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9EE62871-ADC2-FBF6-F815-846473C021B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770E6835-2BA4-6683-D448-F92BF1C354C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4A6A34C-145A-030D-E709-981C3BFF70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82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La respuesta extensa constituye aproximadamente el 20% de la puntuación total del examen RLA.</a:t>
            </a:r>
            <a:endParaRPr lang="en-US" dirty="0"/>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909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2ACC-1138-208B-91A4-34ED95040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AF6F9-96DE-A018-6AB1-B6A4A3889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42FE6-6924-9D60-AC8D-DBD5C3852E9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C703A21-C25F-1117-FB66-8922CF35D951}"/>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9B8F505-E9F4-A71C-7F0A-6A15928F055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FF65BF5-A4B0-3A9F-9000-45AFA6D8673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A1B01408-1517-B083-8EF8-61762A25559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8919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D3251-A59F-ECC2-E150-39F3AB2D5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C0F71-2506-A341-3EB5-1FD24AC8E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DEA87-42B1-B746-281E-74C2CCCDA19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FCEF8CC-C5AE-01BE-DE8C-C0CFF0214179}"/>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0C02CA05-FDD4-6B16-E2D0-9948EBD16DF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7CC4A88-7930-DE34-4DC2-D51C397021A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464929D1-5BDE-CC35-0340-03923E7A64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45438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8614D-88DC-7DF0-97DC-59D45BBB8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F3EAF-3828-2A6E-FBDF-376D04403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F0524-9A5B-567D-584B-D2D0F76A837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A8EADE7-8C12-906C-AC67-6085A2400DA9}"/>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F19498E-49AF-550C-E317-53995C80FBB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DD101ED-15E5-525A-9CA1-11CD97422F8B}"/>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04BFED93-44A8-E236-6923-DAC1007211B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0458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56DE7-3AE4-35EA-F3F2-153208031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3A1E8-3553-BE75-B034-58BF122AA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02B0B-824E-8F88-C798-59CB689C87C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559E97A-FDFF-21C4-D17C-2303AE392C64}"/>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041CD3F-F4A2-2674-03BC-5DD6B652CAC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14902DCE-0CC3-5B2A-3F29-91AAA24D305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E07CA56-5DB2-6CAE-C33F-CA728E6C77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103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7142-4979-A5C2-A52B-BB0501556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F6589-495C-BC29-900A-07A163E1C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AFB49-AB2D-7F2E-2210-D598A6DA9D3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7B6FBAE-4534-34C2-28E2-A632691FC530}"/>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EB72E91A-3006-F8C1-50B2-F7454A6B556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4B97A3FB-6C2D-3782-DF2D-BFA05F53F02B}"/>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E03D7837-6AA0-C59E-3776-C94FEBF7D6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6353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EF6FD-B43D-1D81-D771-5F3DFE69C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16D24-D7E1-4FA0-B53C-EE55A3730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E1CC6-4621-B66D-9033-AADFC207EF2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9ED71CC-D890-CB03-52BB-7A33D2D0C193}"/>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AC233081-F465-103F-5EA7-9DAF83FE2360}"/>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CC1D34C1-35E7-0BD8-BFB0-8DC4E9724BF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C2AA1D6-5416-5DE7-0461-0EBCAEA2D92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75144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45819-5029-91E3-FED0-C29C14FDD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65ECE-2FFF-F504-FB1C-FC54944FE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CC8A6-9628-2DB4-3F2A-5A584AC55AE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F746782-A046-8A80-4FD4-2B1FFE4EF588}"/>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2240A230-3697-47FD-E7D5-5CE3045C686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C9BC968D-0658-0778-353E-151B9D9B2FBB}"/>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127EFA81-80D2-CD33-CAC3-6B9A15E0F7B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800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0B2C-3E7D-14E2-FA1E-58CD3E886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BB155-4259-05B5-87D0-D2CC3748D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F1BE6-44D2-77EA-4657-67325D5EBE3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C695263-F86D-AD18-4D17-F8C0BDABED67}"/>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4C247899-FA33-1369-3A95-3DD069A8C72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168AD06B-8BD7-59A4-AF26-5078E72DB99E}"/>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7F9FE5CC-287A-72D5-49D0-7806E080EF2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4137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7332A-6E17-902B-C12B-9B47AD419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3284B-59C0-8087-2135-04E782029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077E7-88F1-E0ED-6883-BD9B8CD1B82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6BFC6F2-2B4F-8D8D-5D19-26CCA89FC67E}"/>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9E62E93D-19E8-1905-E544-BF6061408B9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71B497D-C482-5BDF-7790-35E8876A36B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3BBB3704-ADC8-2AC6-33E5-649CEBC6E7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6063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1E6E-3EDC-19AC-27E6-915F510A5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E4860-C62B-4897-538B-A226929BB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0906F-7D70-F232-B9B0-48906FBDC99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8467B87-1F8B-9F0B-B18A-DC2BDCBC2353}"/>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559362EC-41BF-A306-7195-45364C6EDDB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A327E33B-2474-0B0E-4115-020E28BE3E8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EBEFCA3A-7BE3-CDBA-9221-A4AF3CEDCA2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260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[Repase las viñetas de las diapositivas].</a:t>
            </a:r>
            <a:br>
              <a:rPr lang="es-ES" dirty="0"/>
            </a:br>
            <a:endParaRPr lang="es-ES" dirty="0"/>
          </a:p>
          <a:p>
            <a:r>
              <a:rPr lang="es-ES" dirty="0"/>
              <a:t>Comente que se trata de ideas sobre cómo mejorar las puntuaciones. Asimismo, tenga en cuenta que la longitud no consiste en contar palabras, sino que indica que la muestra de redacción debe ser lo suficientemente larga como para abordar adecuadamente la indicación. Un párrafo corto no es suficiente.</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94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BAA2-B1C2-D7B3-E720-F9F53D5E1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092B4-E8FF-97EF-6C41-0080E8999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6B22F-93FA-6E1F-DC0A-2E252C155BE1}"/>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Por ahora sólo para iPhone. Próximamente aplicación para Android y disponible en </a:t>
            </a:r>
            <a:r>
              <a:rPr lang="es-ES" dirty="0" err="1"/>
              <a:t>espanol</a:t>
            </a:r>
            <a:r>
              <a:rPr lang="es-ES" dirty="0"/>
              <a:t>.</a:t>
            </a:r>
            <a:endParaRPr lang="en-US" dirty="0"/>
          </a:p>
          <a:p>
            <a:endParaRPr lang="en-US" dirty="0"/>
          </a:p>
        </p:txBody>
      </p:sp>
      <p:sp>
        <p:nvSpPr>
          <p:cNvPr id="4" name="Header Placeholder 3">
            <a:extLst>
              <a:ext uri="{FF2B5EF4-FFF2-40B4-BE49-F238E27FC236}">
                <a16:creationId xmlns:a16="http://schemas.microsoft.com/office/drawing/2014/main" id="{C07027FA-609E-3E51-4A7C-B99DB04C4447}"/>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7D4ADE1F-BDD9-63AB-0083-2DC34B14167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CBC886D4-2340-5E37-43FC-2BAFA928587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D376319B-E12A-3106-32C9-82FA62F0C5D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82856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5B07-849F-4A3C-B5AC-3BB98E911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64C5C-A820-3483-A6A4-1BC39E520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8741E-1D27-8D05-42B6-FDEED252B23E}"/>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La aplicación proporciona a los estudiantes: Un plan personalizado para alcanzar el éxito en el examen GED al alcance de la mano. La posibilidad de configurar notificaciones para recibir recordatorios, indicaciones y apoyo a lo largo del camino. Practicar con una nueva pregunta diaria: ¡es rápido y fácil para no dejar de practicar! Información de orientación para explicar qué esperar a lo largo del recorrido del GED: por dónde empezar, qué estudiar, cuándo están preparados para realizar un examen de práctica y cuándo pueden seguir adelante y programar su examen del GED para cada materia. Seguimiento del estudio - Establezca un objetivo de estudio y conecte la aplicación a su libro de Preparación para el GED de Kaplan - pronto ampliaremos a más libros. La app les ayudará a centrarse en las cosas más importantes que deben estudiar en el libro y les proporcionará más preguntas de práctica después de conectar el libro.</a:t>
            </a:r>
            <a:endParaRPr lang="en-US" dirty="0"/>
          </a:p>
          <a:p>
            <a:endParaRPr lang="en-US" dirty="0"/>
          </a:p>
        </p:txBody>
      </p:sp>
      <p:sp>
        <p:nvSpPr>
          <p:cNvPr id="4" name="Header Placeholder 3">
            <a:extLst>
              <a:ext uri="{FF2B5EF4-FFF2-40B4-BE49-F238E27FC236}">
                <a16:creationId xmlns:a16="http://schemas.microsoft.com/office/drawing/2014/main" id="{2A6AF0CF-9298-AF80-2945-63541B0C5922}"/>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F1A375D9-AB62-F61E-C590-24E8C5D3AEE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E1ACF341-300A-89A7-9DC3-A5EE61F6FC0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99915215-8225-CD0B-4530-9EEEEB1130E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53894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8646C-805F-E90E-E6F4-F529C1151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82735-951A-2EF7-9656-2029FD60D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0B106-3198-A908-A45E-173905EC9C29}"/>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La aplicación proporciona a los estudiantes: Un plan personalizado para alcanzar el éxito en el examen GED al alcance de la </a:t>
            </a:r>
            <a:r>
              <a:rPr lang="es-ES" dirty="0" err="1"/>
              <a:t>mano.La</a:t>
            </a:r>
            <a:r>
              <a:rPr lang="es-ES" dirty="0"/>
              <a:t> posibilidad de configurar notificaciones para recibir recordatorios, indicaciones y apoyo a lo largo del camino. Practicar con una nueva pregunta diaria: ¡es rápido y fácil para no dejar de practicar! Información de orientación para explicar qué esperar a lo largo del recorrido del GED: por dónde empezar, qué estudiar, cuándo están preparados para realizar un examen de práctica y cuándo pueden seguir adelante y programar su examen del GED para cada materia. Seguimiento del estudio - Establezca un objetivo de estudio y conecte la aplicación a su libro de Preparación para el GED de Kaplan - pronto ampliaremos a más libros. La app les ayudará a centrarse en las cosas más importantes que deben estudiar en el libro y les proporcionará más preguntas de práctica después de conectar el libro.</a:t>
            </a:r>
            <a:endParaRPr lang="en-US" dirty="0"/>
          </a:p>
          <a:p>
            <a:endParaRPr lang="en-US" dirty="0"/>
          </a:p>
        </p:txBody>
      </p:sp>
      <p:sp>
        <p:nvSpPr>
          <p:cNvPr id="4" name="Header Placeholder 3">
            <a:extLst>
              <a:ext uri="{FF2B5EF4-FFF2-40B4-BE49-F238E27FC236}">
                <a16:creationId xmlns:a16="http://schemas.microsoft.com/office/drawing/2014/main" id="{7B918BF5-CE07-3A10-29A1-3E8D7F26696F}"/>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38FB3FDF-2A19-2AFD-5067-CFE69C8833B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DFB690F0-6D41-E3F3-CF65-9E8A8AE9392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144B8A9A-4B5F-8045-EAA4-C8519A75761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65886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DF60F-4EEB-322F-F83B-C85C4B258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493F2-79A1-0D7D-B7C9-6D1CAEA14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1C5C7-FC16-FD79-2648-425335E1687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49BEBF4-300F-D8EC-F2CA-0AEDD4F2FAB4}"/>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7FED0287-F6A4-B008-B158-04E21B49A38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3D946E2D-ED75-6890-D78C-75DA98529848}"/>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27C17E62-5D60-6345-8828-3D179CDAFA8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86100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Cuando no conozca su SRM/o no funcione todo lo demás... envíenos un correo electrónico a https://www.ged.com/contact_us y su consulta se enviará al compañero adecuado cuando nuestro equipo de Operaciones no pueda responder personalmente.</a:t>
            </a:r>
            <a:endParaRPr lang="en-US" dirty="0"/>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095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B7846-37DA-E2F5-3349-7BFDDFF1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AC440-345B-C18F-6876-E8BD99C78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521D8-44C2-3B82-E0F3-EC28199F9CE2}"/>
              </a:ext>
            </a:extLst>
          </p:cNvPr>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Cuando no conozca su SRM/o no funcione todo lo demás... envíenos un correo electrónico a https://www.ged.com/contact_us y su consulta se enviará al compañero adecuado cuando nuestro equipo de Operaciones no pueda responder personalmente.</a:t>
            </a:r>
            <a:endParaRPr lang="en-US" dirty="0"/>
          </a:p>
          <a:p>
            <a:endParaRPr lang="en-US" dirty="0"/>
          </a:p>
        </p:txBody>
      </p:sp>
      <p:sp>
        <p:nvSpPr>
          <p:cNvPr id="4" name="Header Placeholder 3">
            <a:extLst>
              <a:ext uri="{FF2B5EF4-FFF2-40B4-BE49-F238E27FC236}">
                <a16:creationId xmlns:a16="http://schemas.microsoft.com/office/drawing/2014/main" id="{4FB98E3B-3295-8147-DC00-4D0EDBD64904}"/>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GED Update - Testing and Instruction</a:t>
            </a:r>
          </a:p>
        </p:txBody>
      </p:sp>
      <p:sp>
        <p:nvSpPr>
          <p:cNvPr id="5" name="Date Placeholder 4">
            <a:extLst>
              <a:ext uri="{FF2B5EF4-FFF2-40B4-BE49-F238E27FC236}">
                <a16:creationId xmlns:a16="http://schemas.microsoft.com/office/drawing/2014/main" id="{9F86BC53-DEB0-46AE-B2F6-B620C207742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5/26/2020</a:t>
            </a:r>
          </a:p>
        </p:txBody>
      </p:sp>
      <p:sp>
        <p:nvSpPr>
          <p:cNvPr id="6" name="Footer Placeholder 5">
            <a:extLst>
              <a:ext uri="{FF2B5EF4-FFF2-40B4-BE49-F238E27FC236}">
                <a16:creationId xmlns:a16="http://schemas.microsoft.com/office/drawing/2014/main" id="{ED037A7E-A996-4FA6-1AEA-5EA89CD93B7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Copyright GED Testing Service LLC. All rights reserved</a:t>
            </a:r>
          </a:p>
        </p:txBody>
      </p:sp>
      <p:sp>
        <p:nvSpPr>
          <p:cNvPr id="7" name="Slide Number Placeholder 6">
            <a:extLst>
              <a:ext uri="{FF2B5EF4-FFF2-40B4-BE49-F238E27FC236}">
                <a16:creationId xmlns:a16="http://schemas.microsoft.com/office/drawing/2014/main" id="{81A3B47B-60C2-C113-3D57-212CF7F311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374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Esta diapositiva ofrece un breve resumen del contenido y el contexto del examen de razonamiento matemático. Repase la información de la diapositiva. Si desea información adicional, acceda a la sección </a:t>
            </a:r>
            <a:r>
              <a:rPr lang="es-ES" i="1" dirty="0"/>
              <a:t>Razonamiento </a:t>
            </a:r>
            <a:r>
              <a:rPr lang="es-ES" dirty="0"/>
              <a:t>matemático de la </a:t>
            </a:r>
            <a:r>
              <a:rPr lang="es-ES" i="1" dirty="0"/>
              <a:t>Guía de evaluación para educadores </a:t>
            </a:r>
            <a:r>
              <a:rPr lang="es-ES" dirty="0"/>
              <a:t>.</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2886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clave</a:t>
            </a:r>
            <a:br>
              <a:rPr lang="es-ES" dirty="0"/>
            </a:br>
            <a:endParaRPr lang="es-ES" dirty="0"/>
          </a:p>
          <a:p>
            <a:r>
              <a:rPr lang="es-ES" dirty="0"/>
              <a:t>Esta diapositiva ofrece un breve resumen del contenido y el contexto del examen de estudios sociales. Repase la información de la diapositiva. Si desea información adicional, acceda a la sección Estudios sociales de la </a:t>
            </a:r>
            <a:r>
              <a:rPr lang="es-ES" i="1" dirty="0"/>
              <a:t>Guía de evaluación para educadores</a:t>
            </a:r>
            <a:r>
              <a:rPr lang="es-ES" dirty="0"/>
              <a:t>.</a:t>
            </a:r>
          </a:p>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25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26176608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6156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3811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262674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339349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38041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171600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320723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27"/>
        <p:cNvGrpSpPr/>
        <p:nvPr/>
      </p:nvGrpSpPr>
      <p:grpSpPr>
        <a:xfrm>
          <a:off x="0" y="0"/>
          <a:ext cx="0" cy="0"/>
          <a:chOff x="0" y="0"/>
          <a:chExt cx="0" cy="0"/>
        </a:xfrm>
      </p:grpSpPr>
      <p:sp>
        <p:nvSpPr>
          <p:cNvPr id="28" name="Google Shape;28;p96"/>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6"/>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9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7482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
        <p:cNvGrpSpPr/>
        <p:nvPr/>
      </p:nvGrpSpPr>
      <p:grpSpPr>
        <a:xfrm>
          <a:off x="0" y="0"/>
          <a:ext cx="0" cy="0"/>
          <a:chOff x="0" y="0"/>
          <a:chExt cx="0" cy="0"/>
        </a:xfrm>
      </p:grpSpPr>
      <p:sp>
        <p:nvSpPr>
          <p:cNvPr id="17" name="Google Shape;17;p53"/>
          <p:cNvSpPr txBox="1">
            <a:spLocks noGrp="1"/>
          </p:cNvSpPr>
          <p:nvPr>
            <p:ph type="title"/>
          </p:nvPr>
        </p:nvSpPr>
        <p:spPr>
          <a:xfrm>
            <a:off x="401444" y="525109"/>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13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9"/>
        <p:cNvGrpSpPr/>
        <p:nvPr/>
      </p:nvGrpSpPr>
      <p:grpSpPr>
        <a:xfrm>
          <a:off x="0" y="0"/>
          <a:ext cx="0" cy="0"/>
          <a:chOff x="0" y="0"/>
          <a:chExt cx="0" cy="0"/>
        </a:xfrm>
      </p:grpSpPr>
      <p:pic>
        <p:nvPicPr>
          <p:cNvPr id="20" name="Google Shape;20;p54"/>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21" name="Google Shape;21;p54"/>
          <p:cNvSpPr txBox="1">
            <a:spLocks noGrp="1"/>
          </p:cNvSpPr>
          <p:nvPr>
            <p:ph type="subTitle" idx="1"/>
          </p:nvPr>
        </p:nvSpPr>
        <p:spPr>
          <a:xfrm>
            <a:off x="3105438" y="3377719"/>
            <a:ext cx="5981125" cy="536527"/>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2" name="Google Shape;22;p5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3" name="Google Shape;23;p5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4" name="Google Shape;24;p54"/>
          <p:cNvPicPr preferRelativeResize="0"/>
          <p:nvPr/>
        </p:nvPicPr>
        <p:blipFill rotWithShape="1">
          <a:blip r:embed="rId3">
            <a:alphaModFix/>
          </a:blip>
          <a:srcRect/>
          <a:stretch/>
        </p:blipFill>
        <p:spPr>
          <a:xfrm>
            <a:off x="4942335" y="5312818"/>
            <a:ext cx="2317864" cy="983497"/>
          </a:xfrm>
          <a:prstGeom prst="rect">
            <a:avLst/>
          </a:prstGeom>
          <a:noFill/>
          <a:ln>
            <a:noFill/>
          </a:ln>
        </p:spPr>
      </p:pic>
      <p:sp>
        <p:nvSpPr>
          <p:cNvPr id="25" name="Google Shape;25;p54"/>
          <p:cNvSpPr txBox="1">
            <a:spLocks noGrp="1"/>
          </p:cNvSpPr>
          <p:nvPr>
            <p:ph type="body" idx="2"/>
          </p:nvPr>
        </p:nvSpPr>
        <p:spPr>
          <a:xfrm>
            <a:off x="656167" y="1349461"/>
            <a:ext cx="10879667"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7282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401808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86"/>
        <p:cNvGrpSpPr/>
        <p:nvPr/>
      </p:nvGrpSpPr>
      <p:grpSpPr>
        <a:xfrm>
          <a:off x="0" y="0"/>
          <a:ext cx="0" cy="0"/>
          <a:chOff x="0" y="0"/>
          <a:chExt cx="0" cy="0"/>
        </a:xfrm>
      </p:grpSpPr>
      <p:sp>
        <p:nvSpPr>
          <p:cNvPr id="87" name="Google Shape;87;p64"/>
          <p:cNvSpPr txBox="1">
            <a:spLocks noGrp="1"/>
          </p:cNvSpPr>
          <p:nvPr>
            <p:ph type="title"/>
          </p:nvPr>
        </p:nvSpPr>
        <p:spPr>
          <a:xfrm>
            <a:off x="401444" y="525109"/>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00"/>
              <a:buFont typeface="Rockwell"/>
              <a:buNone/>
              <a:defRPr>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4"/>
          <p:cNvSpPr txBox="1">
            <a:spLocks noGrp="1"/>
          </p:cNvSpPr>
          <p:nvPr>
            <p:ph type="body" idx="1"/>
          </p:nvPr>
        </p:nvSpPr>
        <p:spPr>
          <a:xfrm>
            <a:off x="401447" y="3178106"/>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64"/>
          <p:cNvSpPr>
            <a:spLocks noGrp="1"/>
          </p:cNvSpPr>
          <p:nvPr>
            <p:ph type="pic" idx="2"/>
          </p:nvPr>
        </p:nvSpPr>
        <p:spPr>
          <a:xfrm>
            <a:off x="401637" y="1784357"/>
            <a:ext cx="3501291"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1" name="Google Shape;91;p64"/>
          <p:cNvSpPr txBox="1">
            <a:spLocks noGrp="1"/>
          </p:cNvSpPr>
          <p:nvPr>
            <p:ph type="body" idx="3"/>
          </p:nvPr>
        </p:nvSpPr>
        <p:spPr>
          <a:xfrm>
            <a:off x="4326675" y="3178106"/>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64"/>
          <p:cNvSpPr>
            <a:spLocks noGrp="1"/>
          </p:cNvSpPr>
          <p:nvPr>
            <p:ph type="pic" idx="4"/>
          </p:nvPr>
        </p:nvSpPr>
        <p:spPr>
          <a:xfrm>
            <a:off x="4326675" y="1784357"/>
            <a:ext cx="3501484"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3" name="Google Shape;93;p64"/>
          <p:cNvSpPr txBox="1">
            <a:spLocks noGrp="1"/>
          </p:cNvSpPr>
          <p:nvPr>
            <p:ph type="body" idx="5"/>
          </p:nvPr>
        </p:nvSpPr>
        <p:spPr>
          <a:xfrm>
            <a:off x="8251903" y="3178106"/>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64"/>
          <p:cNvSpPr>
            <a:spLocks noGrp="1"/>
          </p:cNvSpPr>
          <p:nvPr>
            <p:ph type="pic" idx="6"/>
          </p:nvPr>
        </p:nvSpPr>
        <p:spPr>
          <a:xfrm>
            <a:off x="8251903" y="1784357"/>
            <a:ext cx="3501484"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 name="Google Shape;12;p52">
            <a:extLst>
              <a:ext uri="{FF2B5EF4-FFF2-40B4-BE49-F238E27FC236}">
                <a16:creationId xmlns:a16="http://schemas.microsoft.com/office/drawing/2014/main" id="{19F7542F-185C-4161-A9E2-DB58FA5A848E}"/>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683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3"/>
        <p:cNvGrpSpPr/>
        <p:nvPr/>
      </p:nvGrpSpPr>
      <p:grpSpPr>
        <a:xfrm>
          <a:off x="0" y="0"/>
          <a:ext cx="0" cy="0"/>
          <a:chOff x="0" y="0"/>
          <a:chExt cx="0" cy="0"/>
        </a:xfrm>
      </p:grpSpPr>
      <p:sp>
        <p:nvSpPr>
          <p:cNvPr id="154" name="Google Shape;154;p72"/>
          <p:cNvSpPr txBox="1">
            <a:spLocks noGrp="1"/>
          </p:cNvSpPr>
          <p:nvPr>
            <p:ph type="title"/>
          </p:nvPr>
        </p:nvSpPr>
        <p:spPr>
          <a:xfrm>
            <a:off x="401444" y="525109"/>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72"/>
          <p:cNvSpPr txBox="1">
            <a:spLocks noGrp="1"/>
          </p:cNvSpPr>
          <p:nvPr>
            <p:ph type="body" idx="1"/>
          </p:nvPr>
        </p:nvSpPr>
        <p:spPr>
          <a:xfrm rot="5400000">
            <a:off x="4053259" y="-1826190"/>
            <a:ext cx="4048312" cy="11351941"/>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 name="Google Shape;12;p52">
            <a:extLst>
              <a:ext uri="{FF2B5EF4-FFF2-40B4-BE49-F238E27FC236}">
                <a16:creationId xmlns:a16="http://schemas.microsoft.com/office/drawing/2014/main" id="{CD637B82-1750-486F-B6C0-625215595231}"/>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661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7"/>
        <p:cNvGrpSpPr/>
        <p:nvPr/>
      </p:nvGrpSpPr>
      <p:grpSpPr>
        <a:xfrm>
          <a:off x="0" y="0"/>
          <a:ext cx="0" cy="0"/>
          <a:chOff x="0" y="0"/>
          <a:chExt cx="0" cy="0"/>
        </a:xfrm>
      </p:grpSpPr>
      <p:sp>
        <p:nvSpPr>
          <p:cNvPr id="158" name="Google Shape;158;p73"/>
          <p:cNvSpPr txBox="1">
            <a:spLocks noGrp="1"/>
          </p:cNvSpPr>
          <p:nvPr>
            <p:ph type="title"/>
          </p:nvPr>
        </p:nvSpPr>
        <p:spPr>
          <a:xfrm rot="5400000">
            <a:off x="7133432" y="1956594"/>
            <a:ext cx="5811838" cy="2628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73"/>
          <p:cNvSpPr txBox="1">
            <a:spLocks noGrp="1"/>
          </p:cNvSpPr>
          <p:nvPr>
            <p:ph type="body" idx="1"/>
          </p:nvPr>
        </p:nvSpPr>
        <p:spPr>
          <a:xfrm rot="5400000">
            <a:off x="1799433" y="-596106"/>
            <a:ext cx="5811838" cy="7734300"/>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 name="Google Shape;12;p52">
            <a:extLst>
              <a:ext uri="{FF2B5EF4-FFF2-40B4-BE49-F238E27FC236}">
                <a16:creationId xmlns:a16="http://schemas.microsoft.com/office/drawing/2014/main" id="{FE927106-2657-4F1B-80BD-6B5830D5C4CC}"/>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5224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E83AE9D7-8E4E-48E7-A086-EF29C4E397A4}"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16" name="Google Shape;12;p52">
            <a:extLst>
              <a:ext uri="{FF2B5EF4-FFF2-40B4-BE49-F238E27FC236}">
                <a16:creationId xmlns:a16="http://schemas.microsoft.com/office/drawing/2014/main" id="{7B11E832-AB64-4EAB-811B-347DF101ABDB}"/>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5256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09600" y="492125"/>
            <a:ext cx="10972800" cy="798512"/>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609600" y="1509712"/>
            <a:ext cx="10972800" cy="461645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360"/>
              </a:spcBef>
              <a:spcAft>
                <a:spcPts val="0"/>
              </a:spcAft>
              <a:buClr>
                <a:schemeClr val="dk1"/>
              </a:buClr>
              <a:buSzPts val="1800"/>
              <a:buChar char="•"/>
              <a:defRPr/>
            </a:lvl1pPr>
            <a:lvl2pPr marL="914400" lvl="1" indent="-342900" algn="l">
              <a:lnSpc>
                <a:spcPct val="130000"/>
              </a:lnSpc>
              <a:spcBef>
                <a:spcPts val="360"/>
              </a:spcBef>
              <a:spcAft>
                <a:spcPts val="0"/>
              </a:spcAft>
              <a:buClr>
                <a:schemeClr val="dk1"/>
              </a:buClr>
              <a:buSzPts val="1800"/>
              <a:buChar char="–"/>
              <a:defRPr/>
            </a:lvl2pPr>
            <a:lvl3pPr marL="1371600" lvl="2" indent="-342900" algn="l">
              <a:lnSpc>
                <a:spcPct val="130000"/>
              </a:lnSpc>
              <a:spcBef>
                <a:spcPts val="360"/>
              </a:spcBef>
              <a:spcAft>
                <a:spcPts val="0"/>
              </a:spcAft>
              <a:buClr>
                <a:schemeClr val="dk1"/>
              </a:buClr>
              <a:buSzPts val="1800"/>
              <a:buChar char="•"/>
              <a:defRPr/>
            </a:lvl3pPr>
            <a:lvl4pPr marL="1828800" lvl="3" indent="-342900" algn="l">
              <a:lnSpc>
                <a:spcPct val="130000"/>
              </a:lnSpc>
              <a:spcBef>
                <a:spcPts val="360"/>
              </a:spcBef>
              <a:spcAft>
                <a:spcPts val="0"/>
              </a:spcAft>
              <a:buClr>
                <a:schemeClr val="dk1"/>
              </a:buClr>
              <a:buSzPts val="1800"/>
              <a:buChar char="–"/>
              <a:defRPr/>
            </a:lvl4pPr>
            <a:lvl5pPr marL="2286000" lvl="4" indent="-342900" algn="l">
              <a:lnSpc>
                <a:spcPct val="13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12;p52">
            <a:extLst>
              <a:ext uri="{FF2B5EF4-FFF2-40B4-BE49-F238E27FC236}">
                <a16:creationId xmlns:a16="http://schemas.microsoft.com/office/drawing/2014/main" id="{F68EF69A-17F5-4302-97E6-136BDAD9E86D}"/>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82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DDAEE1-CDFA-9A4E-AE90-013CF714D5AE}"/>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3853079" y="3377704"/>
            <a:ext cx="4485843" cy="536557"/>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sp>
        <p:nvSpPr>
          <p:cNvPr id="10" name="Rectangle 9">
            <a:extLst>
              <a:ext uri="{FF2B5EF4-FFF2-40B4-BE49-F238E27FC236}">
                <a16:creationId xmlns:a16="http://schemas.microsoft.com/office/drawing/2014/main" id="{6B747056-D864-9943-B945-CBDEC0DBFA18}"/>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288F970F-174A-0945-9DD1-1083D5D2E6D8}"/>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A376F39E-EEE3-3F43-8CBF-063708FDDF9B}"/>
              </a:ext>
            </a:extLst>
          </p:cNvPr>
          <p:cNvPicPr>
            <a:picLocks noChangeAspect="1"/>
          </p:cNvPicPr>
          <p:nvPr userDrawn="1"/>
        </p:nvPicPr>
        <p:blipFill>
          <a:blip r:embed="rId3"/>
          <a:stretch>
            <a:fillRect/>
          </a:stretch>
        </p:blipFill>
        <p:spPr>
          <a:xfrm>
            <a:off x="4942335" y="5312818"/>
            <a:ext cx="2317864" cy="983497"/>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7" y="1349461"/>
            <a:ext cx="10879667"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a:t>Edit Title</a:t>
            </a:r>
          </a:p>
        </p:txBody>
      </p:sp>
    </p:spTree>
    <p:extLst>
      <p:ext uri="{BB962C8B-B14F-4D97-AF65-F5344CB8AC3E}">
        <p14:creationId xmlns:p14="http://schemas.microsoft.com/office/powerpoint/2010/main" val="73951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7"/>
          <p:cNvSpPr txBox="1">
            <a:spLocks noGrp="1"/>
          </p:cNvSpPr>
          <p:nvPr>
            <p:ph type="body" idx="1"/>
          </p:nvPr>
        </p:nvSpPr>
        <p:spPr>
          <a:xfrm>
            <a:off x="401449" y="1622308"/>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54" name="Google Shape;54;p17"/>
          <p:cNvSpPr>
            <a:spLocks noGrp="1"/>
          </p:cNvSpPr>
          <p:nvPr>
            <p:ph type="pic" idx="2"/>
          </p:nvPr>
        </p:nvSpPr>
        <p:spPr>
          <a:xfrm>
            <a:off x="401640" y="1714900"/>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Google Shape;55;p17"/>
          <p:cNvSpPr txBox="1">
            <a:spLocks noGrp="1"/>
          </p:cNvSpPr>
          <p:nvPr>
            <p:ph type="body" idx="3"/>
          </p:nvPr>
        </p:nvSpPr>
        <p:spPr>
          <a:xfrm>
            <a:off x="4252571" y="1622308"/>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17"/>
          <p:cNvSpPr>
            <a:spLocks noGrp="1"/>
          </p:cNvSpPr>
          <p:nvPr>
            <p:ph type="pic" idx="4"/>
          </p:nvPr>
        </p:nvSpPr>
        <p:spPr>
          <a:xfrm>
            <a:off x="4252760" y="1714900"/>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 name="Google Shape;57;p17"/>
          <p:cNvSpPr txBox="1">
            <a:spLocks noGrp="1"/>
          </p:cNvSpPr>
          <p:nvPr>
            <p:ph type="body" idx="5"/>
          </p:nvPr>
        </p:nvSpPr>
        <p:spPr>
          <a:xfrm>
            <a:off x="8103694" y="1622308"/>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7"/>
          <p:cNvSpPr>
            <a:spLocks noGrp="1"/>
          </p:cNvSpPr>
          <p:nvPr>
            <p:ph type="pic" idx="6"/>
          </p:nvPr>
        </p:nvSpPr>
        <p:spPr>
          <a:xfrm>
            <a:off x="8103884" y="1714900"/>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9" name="Google Shape;59;p17"/>
          <p:cNvSpPr txBox="1">
            <a:spLocks noGrp="1"/>
          </p:cNvSpPr>
          <p:nvPr>
            <p:ph type="body" idx="7"/>
          </p:nvPr>
        </p:nvSpPr>
        <p:spPr>
          <a:xfrm>
            <a:off x="401449" y="3763626"/>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7"/>
          <p:cNvSpPr>
            <a:spLocks noGrp="1"/>
          </p:cNvSpPr>
          <p:nvPr>
            <p:ph type="pic" idx="8"/>
          </p:nvPr>
        </p:nvSpPr>
        <p:spPr>
          <a:xfrm>
            <a:off x="401640" y="3856218"/>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1" name="Google Shape;61;p17"/>
          <p:cNvSpPr txBox="1">
            <a:spLocks noGrp="1"/>
          </p:cNvSpPr>
          <p:nvPr>
            <p:ph type="body" idx="9"/>
          </p:nvPr>
        </p:nvSpPr>
        <p:spPr>
          <a:xfrm>
            <a:off x="4252571" y="3763626"/>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7"/>
          <p:cNvSpPr>
            <a:spLocks noGrp="1"/>
          </p:cNvSpPr>
          <p:nvPr>
            <p:ph type="pic" idx="13"/>
          </p:nvPr>
        </p:nvSpPr>
        <p:spPr>
          <a:xfrm>
            <a:off x="4252760" y="3856218"/>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3" name="Google Shape;63;p17"/>
          <p:cNvSpPr txBox="1">
            <a:spLocks noGrp="1"/>
          </p:cNvSpPr>
          <p:nvPr>
            <p:ph type="body" idx="14"/>
          </p:nvPr>
        </p:nvSpPr>
        <p:spPr>
          <a:xfrm>
            <a:off x="8103694" y="3763626"/>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7"/>
          <p:cNvSpPr>
            <a:spLocks noGrp="1"/>
          </p:cNvSpPr>
          <p:nvPr>
            <p:ph type="pic" idx="15"/>
          </p:nvPr>
        </p:nvSpPr>
        <p:spPr>
          <a:xfrm>
            <a:off x="8103884" y="3856218"/>
            <a:ext cx="3649493"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19505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a:xfrm>
            <a:off x="401443" y="6446837"/>
            <a:ext cx="2743200" cy="218070"/>
          </a:xfrm>
          <a:prstGeom prst="rect">
            <a:avLst/>
          </a:prstGeom>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416400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1" y="1622312"/>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4" y="1622312"/>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7" y="1622312"/>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1" y="3763630"/>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4" y="3763630"/>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7" y="3763630"/>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05553600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1" y="1622312"/>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4" y="1622312"/>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7" y="1622312"/>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1" y="3763630"/>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4" y="3763630"/>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7" y="3763630"/>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156503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403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3"/>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46D0408B-B86A-744D-8F37-716CE888CED4}"/>
              </a:ext>
            </a:extLst>
          </p:cNvPr>
          <p:cNvSpPr/>
          <p:nvPr/>
        </p:nvSpPr>
        <p:spPr>
          <a:xfrm>
            <a:off x="6255841"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6CDCF30-BCEE-E64B-B5FE-A8EE9B8D00C9}"/>
              </a:ext>
            </a:extLst>
          </p:cNvPr>
          <p:cNvSpPr/>
          <p:nvPr/>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A730220D-155F-B144-B72A-ECE29424D3B0}"/>
              </a:ext>
            </a:extLst>
          </p:cNvPr>
          <p:cNvSpPr/>
          <p:nvPr/>
        </p:nvSpPr>
        <p:spPr>
          <a:xfrm>
            <a:off x="6255841"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53286214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3"/>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50"/>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5"/>
            <a:ext cx="3418203" cy="1100137"/>
          </a:xfrm>
        </p:spPr>
        <p:txBody>
          <a:bodyPr>
            <a:normAutofit/>
          </a:bodyPr>
          <a:lstStyle>
            <a:lvl1pPr marL="0" indent="0" algn="r">
              <a:buNone/>
              <a:defRPr sz="1800" b="1"/>
            </a:lvl1pPr>
            <a:lvl2pPr marL="257163" indent="0">
              <a:buNone/>
              <a:defRPr/>
            </a:lvl2pPr>
            <a:lvl3pPr marL="514325" indent="0">
              <a:buNone/>
              <a:defRPr/>
            </a:lvl3pPr>
            <a:lvl4pPr marL="771487" indent="0">
              <a:buNone/>
              <a:defRPr/>
            </a:lvl4pPr>
            <a:lvl5pPr marL="1028649"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5"/>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5"/>
            <a:ext cx="7517516" cy="1100137"/>
          </a:xfrm>
        </p:spPr>
        <p:txBody>
          <a:bodyPr>
            <a:normAutofit/>
          </a:bodyPr>
          <a:lstStyle>
            <a:lvl1pPr marL="0" indent="0">
              <a:buNone/>
              <a:defRPr sz="1350"/>
            </a:lvl1pPr>
            <a:lvl2pPr marL="257163" indent="0">
              <a:buNone/>
              <a:defRPr/>
            </a:lvl2pPr>
            <a:lvl3pPr marL="514325" indent="0">
              <a:buNone/>
              <a:defRPr/>
            </a:lvl3pPr>
            <a:lvl4pPr marL="771487" indent="0">
              <a:buNone/>
              <a:defRPr/>
            </a:lvl4pPr>
            <a:lvl5pPr marL="1028649"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p:nvCxnSpPr>
        <p:spPr>
          <a:xfrm>
            <a:off x="4027991" y="4652975"/>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4384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2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72692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6748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251147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5768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55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0"/>
          <a:srcRect/>
          <a:stretch/>
        </p:blipFill>
        <p:spPr>
          <a:xfrm>
            <a:off x="9654357" y="6016352"/>
            <a:ext cx="1011462" cy="753051"/>
          </a:xfrm>
          <a:prstGeom prst="rect">
            <a:avLst/>
          </a:prstGeom>
        </p:spPr>
      </p:pic>
    </p:spTree>
    <p:extLst>
      <p:ext uri="{BB962C8B-B14F-4D97-AF65-F5344CB8AC3E}">
        <p14:creationId xmlns:p14="http://schemas.microsoft.com/office/powerpoint/2010/main" val="114337405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401444" y="525109"/>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
        <p:nvSpPr>
          <p:cNvPr id="13" name="Google Shape;13;p5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5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52"/>
          <p:cNvPicPr preferRelativeResize="0"/>
          <p:nvPr/>
        </p:nvPicPr>
        <p:blipFill rotWithShape="1">
          <a:blip r:embed="rId16">
            <a:alphaModFix/>
          </a:blip>
          <a:srcRect/>
          <a:stretch/>
        </p:blipFill>
        <p:spPr>
          <a:xfrm>
            <a:off x="10487742" y="6116267"/>
            <a:ext cx="1265644" cy="548640"/>
          </a:xfrm>
          <a:prstGeom prst="rect">
            <a:avLst/>
          </a:prstGeom>
          <a:noFill/>
          <a:ln>
            <a:noFill/>
          </a:ln>
        </p:spPr>
      </p:pic>
    </p:spTree>
    <p:extLst>
      <p:ext uri="{BB962C8B-B14F-4D97-AF65-F5344CB8AC3E}">
        <p14:creationId xmlns:p14="http://schemas.microsoft.com/office/powerpoint/2010/main" val="3964017629"/>
      </p:ext>
    </p:extLst>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ged.com/collegeread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ged.co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s://www.ged.com/educators-admins/teaching/teaching_resourc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ged.com/wp-content/uploads/Student_Handbook_ED1_FINAL-1.pdf" TargetMode="External"/><Relationship Id="rId3" Type="http://schemas.openxmlformats.org/officeDocument/2006/relationships/image" Target="../media/image57.png"/><Relationship Id="rId7" Type="http://schemas.openxmlformats.org/officeDocument/2006/relationships/hyperlink" Target="https://ged.com/wp-content/uploads/GED_Playbook_2022-08_1937a_FINAL.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hyperlink" Target="https://www.ged.com/wp-content/uploads/Educator_Handbook_Ed6_ebook_US_FINAL.pdf" TargetMode="External"/><Relationship Id="rId4" Type="http://schemas.openxmlformats.org/officeDocument/2006/relationships/image" Target="../media/image58.png"/><Relationship Id="rId9" Type="http://schemas.openxmlformats.org/officeDocument/2006/relationships/hyperlink" Target="https://ged.com/wp-content/uploads/GED-Learning-style-E-Book.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ged.com/educators-admins/teaching/teaching_resources/"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ow%20to%20Guid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ged.com/educators-admins/teaching/teaching_resourc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www.ged.com/educators-admins/teaching/teaching_resources/"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hyperlink" Target="https://pearsoneducationinc-my.sharepoint.com/:w:/r/personal/lisa_pool-osorio_ged_com/Documents/Free%20Resources/Free%20GEDTS%20Resources%20doc.docx?d=w68db6700e86c47999dad28e9325c988c&amp;csf=1&amp;web=1&amp;e=u2O3W7"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ged.com/educators-admins/teaching/professional_development/webina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ged.com/educators-admins/teaching/promote_your_progra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hyperlink" Target="https://ged.com/about_test/accommodations" TargetMode="External"/><Relationship Id="rId4" Type="http://schemas.openxmlformats.org/officeDocument/2006/relationships/image" Target="../media/image91.png"/><Relationship Id="rId9"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ged.com/about_test/accommodation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hyperlink" Target="https://ged.com/about_test/accommodation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ged.com/practice-test/en/computer-demonstrato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5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sv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8" Type="http://schemas.openxmlformats.org/officeDocument/2006/relationships/hyperlink" Target="https://www.ged.com/prep_center_request_form/" TargetMode="External"/><Relationship Id="rId13" Type="http://schemas.openxmlformats.org/officeDocument/2006/relationships/hyperlink" Target="https://www.youtube.com/watch?v=9PcZ7_qx96I" TargetMode="External"/><Relationship Id="rId18" Type="http://schemas.openxmlformats.org/officeDocument/2006/relationships/hyperlink" Target="https://www.ged.com/wp-content/uploads/passers_report_guide.pdf" TargetMode="External"/><Relationship Id="rId3" Type="http://schemas.openxmlformats.org/officeDocument/2006/relationships/image" Target="../media/image152.png"/><Relationship Id="rId21" Type="http://schemas.openxmlformats.org/officeDocument/2006/relationships/hyperlink" Target="https://www.ged.com/wp-content/uploads/request_accommodations_guide.pdf" TargetMode="External"/><Relationship Id="rId7" Type="http://schemas.openxmlformats.org/officeDocument/2006/relationships/hyperlink" Target="https://www.ged.com/educators-admins/teaching/teaching_resources/how_to_guides/" TargetMode="External"/><Relationship Id="rId12" Type="http://schemas.openxmlformats.org/officeDocument/2006/relationships/hyperlink" Target="https://www.ged.com/educators-admins/teaching/ged-direct/" TargetMode="External"/><Relationship Id="rId17" Type="http://schemas.openxmlformats.org/officeDocument/2006/relationships/hyperlink" Target="https://www.ged.com/wp-content/uploads/test_activity_report_guide.pdf" TargetMode="External"/><Relationship Id="rId2" Type="http://schemas.openxmlformats.org/officeDocument/2006/relationships/notesSlide" Target="../notesSlides/notesSlide59.xml"/><Relationship Id="rId16" Type="http://schemas.openxmlformats.org/officeDocument/2006/relationships/hyperlink" Target="https://www.ged.com/wp-content/uploads/gedmanager_manage_student_guide.pdf" TargetMode="External"/><Relationship Id="rId20" Type="http://schemas.openxmlformats.org/officeDocument/2006/relationships/hyperlink" Target="https://www.ged.com/wp-content/uploads/gedready_voucher_guide.pdf" TargetMode="External"/><Relationship Id="rId1" Type="http://schemas.openxmlformats.org/officeDocument/2006/relationships/slideLayout" Target="../slideLayouts/slideLayout7.xml"/><Relationship Id="rId6" Type="http://schemas.openxmlformats.org/officeDocument/2006/relationships/hyperlink" Target="https://www.ged.com/policies/" TargetMode="External"/><Relationship Id="rId11" Type="http://schemas.openxmlformats.org/officeDocument/2006/relationships/hyperlink" Target="https://www.ged.com/tips-successful-password-resets/?_gl=1*ntl2bd*_gcl_au*MTI3ODk5MjQ2My4xNzUxNTYzNDQ4*_ga*MTk0NzA0NDEyMi4xNzUxNTYzNDQ4*_ga_S16B6HP3VY*czE3NTE1ODA2MTQkbzMkZzEkdDE3NTE1ODMyNDYkajU2JGwwJGgw&amp;_ga=2.201131691.468264750.1751563448-1947044122.1751563448" TargetMode="External"/><Relationship Id="rId5" Type="http://schemas.openxmlformats.org/officeDocument/2006/relationships/hyperlink" Target="https://www.ged.com/educators-admins/test_admin/ged_manager/?_gl=1*1isxcc6*_gcl_au*MTI3ODk5MjQ2My4xNzUxNTYzNDQ4*_ga*MTk0NzA0NDEyMi4xNzUxNTYzNDQ4*_ga_S16B6HP3VY*czE3NTE1ODA2MTQkbzMkZzEkdDE3NTE1ODE1NjUkajUwJGwwJGgw&amp;_ga=2.260090120.468264750.1751563448-1947044122.1751563448" TargetMode="External"/><Relationship Id="rId15" Type="http://schemas.openxmlformats.org/officeDocument/2006/relationships/hyperlink" Target="https://www.ged.com/wp-content/uploads/prep_connect_guide.pdf" TargetMode="External"/><Relationship Id="rId23" Type="http://schemas.openxmlformats.org/officeDocument/2006/relationships/image" Target="../media/image154.png"/><Relationship Id="rId10" Type="http://schemas.openxmlformats.org/officeDocument/2006/relationships/hyperlink" Target="https://app.ged.com/essayScoringTool" TargetMode="External"/><Relationship Id="rId19" Type="http://schemas.openxmlformats.org/officeDocument/2006/relationships/hyperlink" Target="https://www.ged.com/wp-content/uploads/printing_bulk_score_reports.pdf" TargetMode="External"/><Relationship Id="rId4" Type="http://schemas.openxmlformats.org/officeDocument/2006/relationships/hyperlink" Target="https://www.youtube.com/watch?v=OwlUeskS590" TargetMode="External"/><Relationship Id="rId9" Type="http://schemas.openxmlformats.org/officeDocument/2006/relationships/hyperlink" Target="https://www.ged.com/educators-admins/teaching/classroom_materials/study_guides/" TargetMode="External"/><Relationship Id="rId14" Type="http://schemas.openxmlformats.org/officeDocument/2006/relationships/image" Target="../media/image153.png"/><Relationship Id="rId22" Type="http://schemas.openxmlformats.org/officeDocument/2006/relationships/hyperlink" Target="https://www.ged.com/wp-content/uploads/GED-Purchasing-Bulk-Orders.pdf?_gl=1*14a3v0z*_gcl_au*MTI3ODk5MjQ2My4xNzUxNTYzNDQ4*_ga*MTk0NzA0NDEyMi4xNzUxNTYzNDQ4*_ga_S16B6HP3VY*czE3NTE1ODA2MTQkbzMkZzEkdDE3NTE1ODMzNTIkajM1JGwwJGgw&amp;_ga=2.163430841.468264750.1751563448-1947044122.1751563448"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ged.com/educators_admins/test_admin/ged_manager/ged_manager_request_form/"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s://youtu.be/i-r9RqQarPQ"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www.ged.com/educators-admins/program/gedwork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s://youtu.be/RnLexDrcviA" TargetMode="External"/><Relationship Id="rId5" Type="http://schemas.openxmlformats.org/officeDocument/2006/relationships/image" Target="../media/image160.png"/><Relationship Id="rId4" Type="http://schemas.openxmlformats.org/officeDocument/2006/relationships/image" Target="../media/image159.png"/></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ged.com/educators_admins/teaching/prep_products/" TargetMode="External"/><Relationship Id="rId5" Type="http://schemas.openxmlformats.org/officeDocument/2006/relationships/image" Target="../media/image167.png"/><Relationship Id="rId4" Type="http://schemas.openxmlformats.org/officeDocument/2006/relationships/image" Target="../media/image16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Shawn.Watts@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t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74.xml"/><Relationship Id="rId1" Type="http://schemas.openxmlformats.org/officeDocument/2006/relationships/slideLayout" Target="../slideLayouts/slideLayout2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hyperlink" Target="mailto:Lisa.Pool-Osorio@ged.com" TargetMode="External"/><Relationship Id="rId5" Type="http://schemas.openxmlformats.org/officeDocument/2006/relationships/hyperlink" Target="mailto:Thedomasgroup@gmail.com" TargetMode="External"/><Relationship Id="rId4" Type="http://schemas.openxmlformats.org/officeDocument/2006/relationships/hyperlink" Target="https://www.ged.com/contact_u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latin typeface="Arial"/>
                <a:cs typeface="Arial"/>
              </a:rPr>
              <a:t>Lisa Pool-Osorio, Sandra Milagro Gonzalez </a:t>
            </a:r>
            <a:r>
              <a:rPr lang="en-US" b="0" i="0" dirty="0">
                <a:effectLst/>
              </a:rPr>
              <a:t>Ledoux</a:t>
            </a:r>
            <a:endParaRPr lang="en-US" dirty="0"/>
          </a:p>
          <a:p>
            <a:endParaRPr lang="en-US" dirty="0"/>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fontScale="92500" lnSpcReduction="10000"/>
          </a:bodyPr>
          <a:lstStyle/>
          <a:p>
            <a:r>
              <a:rPr lang="en-US" dirty="0"/>
              <a:t>GED</a:t>
            </a:r>
            <a:r>
              <a:rPr lang="en-US" sz="5400" b="0" spc="-75" baseline="30000" dirty="0">
                <a:latin typeface="Arial"/>
                <a:cs typeface="Arial"/>
              </a:rPr>
              <a:t>®</a:t>
            </a:r>
            <a:r>
              <a:rPr lang="en-US" dirty="0"/>
              <a:t> Testing Service:</a:t>
            </a:r>
          </a:p>
          <a:p>
            <a:r>
              <a:rPr lang="en-US" dirty="0"/>
              <a:t>Su </a:t>
            </a:r>
            <a:r>
              <a:rPr lang="en-US" dirty="0" err="1"/>
              <a:t>Aliado</a:t>
            </a:r>
            <a:r>
              <a:rPr lang="en-US" dirty="0"/>
              <a:t> </a:t>
            </a:r>
            <a:r>
              <a:rPr lang="en-US" dirty="0" err="1"/>
              <a:t>en</a:t>
            </a:r>
            <a:r>
              <a:rPr lang="en-US" dirty="0"/>
              <a:t> </a:t>
            </a:r>
            <a:r>
              <a:rPr lang="en-US" dirty="0" err="1"/>
              <a:t>Cambiarle</a:t>
            </a:r>
            <a:r>
              <a:rPr lang="en-US" dirty="0"/>
              <a:t> la Vida</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50" y="389467"/>
            <a:ext cx="11270090" cy="1236133"/>
          </a:xfrm>
        </p:spPr>
        <p:txBody>
          <a:bodyPr/>
          <a:lstStyle/>
          <a:p>
            <a:r>
              <a:rPr lang="es-ES" sz="4000" b="1" dirty="0"/>
              <a:t>Visión general del examen de razonamiento matemático</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401450" y="2403321"/>
            <a:ext cx="11270090" cy="3557212"/>
          </a:xfrm>
        </p:spPr>
        <p:txBody>
          <a:bodyPr>
            <a:normAutofit/>
          </a:bodyPr>
          <a:lstStyle/>
          <a:p>
            <a:pPr marL="342900" indent="-342900">
              <a:buFont typeface="Arial" panose="020B0604020202020204" pitchFamily="34" charset="0"/>
              <a:buChar char="•"/>
            </a:pPr>
            <a:r>
              <a:rPr lang="es-ES" dirty="0">
                <a:cs typeface="Arial Bold" charset="0"/>
              </a:rPr>
              <a:t>Contenido</a:t>
            </a:r>
          </a:p>
          <a:p>
            <a:pPr lvl="1"/>
            <a:r>
              <a:rPr lang="es-ES" dirty="0">
                <a:solidFill>
                  <a:schemeClr val="tx1"/>
                </a:solidFill>
                <a:cs typeface="Arial Bold" charset="0"/>
              </a:rPr>
              <a:t>45% -Resolución de problemas cuantitativos</a:t>
            </a:r>
          </a:p>
          <a:p>
            <a:pPr lvl="2"/>
            <a:r>
              <a:rPr lang="es-ES" dirty="0">
                <a:solidFill>
                  <a:schemeClr val="tx1"/>
                </a:solidFill>
                <a:cs typeface="Arial Bold" charset="0"/>
              </a:rPr>
              <a:t>Operaciones numéricas</a:t>
            </a:r>
          </a:p>
          <a:p>
            <a:pPr lvl="2"/>
            <a:r>
              <a:rPr lang="es-ES" dirty="0">
                <a:solidFill>
                  <a:schemeClr val="tx1"/>
                </a:solidFill>
                <a:cs typeface="Arial Bold" charset="0"/>
              </a:rPr>
              <a:t>Pensamiento geométrico</a:t>
            </a:r>
          </a:p>
          <a:p>
            <a:pPr lvl="1"/>
            <a:r>
              <a:rPr lang="es-ES" dirty="0">
                <a:solidFill>
                  <a:schemeClr val="tx1"/>
                </a:solidFill>
                <a:cs typeface="Arial Bold" charset="0"/>
              </a:rPr>
              <a:t>	55% - Resolución de problemas algebraicos</a:t>
            </a:r>
            <a:endParaRPr lang="es-ES" dirty="0">
              <a:cs typeface="Arial Bold" charset="0"/>
            </a:endParaRPr>
          </a:p>
          <a:p>
            <a:pPr marL="342900" indent="-342900">
              <a:buFont typeface="Arial" panose="020B0604020202020204" pitchFamily="34" charset="0"/>
              <a:buChar char="•"/>
            </a:pPr>
            <a:r>
              <a:rPr lang="es-ES" sz="2400" dirty="0">
                <a:cs typeface="Arial Bold" charset="0"/>
              </a:rPr>
              <a:t>Integración de prácticas matemáticas</a:t>
            </a:r>
          </a:p>
          <a:p>
            <a:pPr marL="342900" indent="-342900">
              <a:buFont typeface="Arial" panose="020B0604020202020204" pitchFamily="34" charset="0"/>
              <a:buChar char="•"/>
            </a:pPr>
            <a:r>
              <a:rPr lang="es-ES" sz="2400" dirty="0">
                <a:cs typeface="Arial Bold" charset="0"/>
              </a:rPr>
              <a:t>Texas Instruments - TI 30XS </a:t>
            </a:r>
            <a:r>
              <a:rPr lang="es-ES" sz="2400" dirty="0" err="1">
                <a:cs typeface="Arial Bold" charset="0"/>
              </a:rPr>
              <a:t>Multiview</a:t>
            </a:r>
            <a:r>
              <a:rPr lang="es-ES" sz="2400" dirty="0">
                <a:cs typeface="Arial Bold" charset="0"/>
              </a:rPr>
              <a:t>™ (calculadora permitida en la mayoría 	de los puntos)</a:t>
            </a:r>
          </a:p>
          <a:p>
            <a:pPr marL="342900" indent="-342900">
              <a:buFont typeface="Arial" panose="020B0604020202020204" pitchFamily="34" charset="0"/>
              <a:buChar char="•"/>
            </a:pPr>
            <a:r>
              <a:rPr lang="es-ES" sz="2400" dirty="0">
                <a:cs typeface="Arial Bold" charset="0"/>
              </a:rPr>
              <a:t>Se proporciona página de fórmulas, símbolos y calculadora</a:t>
            </a:r>
          </a:p>
          <a:p>
            <a:pPr marL="342900" indent="-342900">
              <a:buFont typeface="Arial" panose="020B0604020202020204" pitchFamily="34" charset="0"/>
              <a:buChar char="•"/>
            </a:pPr>
            <a:endParaRPr lang="es-ES" dirty="0">
              <a:cs typeface="Arial Bold" charset="0"/>
            </a:endParaRPr>
          </a:p>
          <a:p>
            <a:pPr marL="342900" indent="-342900">
              <a:buFont typeface="Arial" panose="020B0604020202020204" pitchFamily="34" charset="0"/>
              <a:buChar char="•"/>
            </a:pPr>
            <a:endParaRPr lang="en-US" sz="2400" dirty="0">
              <a:cs typeface="Arial Bold" charset="0"/>
            </a:endParaRP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7DD4C2F-325D-5C3D-CED5-32BC0F740F9A}"/>
              </a:ext>
            </a:extLst>
          </p:cNvPr>
          <p:cNvPicPr>
            <a:picLocks noChangeAspect="1"/>
          </p:cNvPicPr>
          <p:nvPr/>
        </p:nvPicPr>
        <p:blipFill>
          <a:blip r:embed="rId3"/>
          <a:stretch>
            <a:fillRect/>
          </a:stretch>
        </p:blipFill>
        <p:spPr>
          <a:xfrm>
            <a:off x="9062961" y="1497388"/>
            <a:ext cx="2261812" cy="2261812"/>
          </a:xfrm>
          <a:prstGeom prst="rect">
            <a:avLst/>
          </a:prstGeom>
        </p:spPr>
      </p:pic>
    </p:spTree>
    <p:extLst>
      <p:ext uri="{BB962C8B-B14F-4D97-AF65-F5344CB8AC3E}">
        <p14:creationId xmlns:p14="http://schemas.microsoft.com/office/powerpoint/2010/main" val="401508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50" y="355600"/>
            <a:ext cx="11270090" cy="1210733"/>
          </a:xfrm>
        </p:spPr>
        <p:txBody>
          <a:bodyPr/>
          <a:lstStyle/>
          <a:p>
            <a:r>
              <a:rPr lang="es-ES" sz="4000" b="1" dirty="0"/>
              <a:t>Descripción general del examen de </a:t>
            </a:r>
            <a:br>
              <a:rPr lang="es-ES" sz="4000" b="1" dirty="0"/>
            </a:br>
            <a:r>
              <a:rPr lang="es-ES" sz="4000" b="1" dirty="0"/>
              <a:t>estudios sociales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05B2F0BD-5D2E-CB97-2873-F02BADE96763}"/>
              </a:ext>
            </a:extLst>
          </p:cNvPr>
          <p:cNvPicPr>
            <a:picLocks noChangeAspect="1"/>
          </p:cNvPicPr>
          <p:nvPr/>
        </p:nvPicPr>
        <p:blipFill>
          <a:blip r:embed="rId3"/>
          <a:stretch>
            <a:fillRect/>
          </a:stretch>
        </p:blipFill>
        <p:spPr>
          <a:xfrm>
            <a:off x="9058899" y="1342716"/>
            <a:ext cx="2219136" cy="2225233"/>
          </a:xfrm>
          <a:prstGeom prst="rect">
            <a:avLst/>
          </a:prstGeom>
        </p:spPr>
      </p:pic>
      <p:pic>
        <p:nvPicPr>
          <p:cNvPr id="3" name="Picture 2">
            <a:extLst>
              <a:ext uri="{FF2B5EF4-FFF2-40B4-BE49-F238E27FC236}">
                <a16:creationId xmlns:a16="http://schemas.microsoft.com/office/drawing/2014/main" id="{E52B6270-ADD4-CD85-6FE0-858FBAB09B42}"/>
              </a:ext>
            </a:extLst>
          </p:cNvPr>
          <p:cNvPicPr>
            <a:picLocks noChangeAspect="1"/>
          </p:cNvPicPr>
          <p:nvPr/>
        </p:nvPicPr>
        <p:blipFill>
          <a:blip r:embed="rId4"/>
          <a:stretch>
            <a:fillRect/>
          </a:stretch>
        </p:blipFill>
        <p:spPr>
          <a:xfrm>
            <a:off x="495311" y="1715250"/>
            <a:ext cx="11455377" cy="4145639"/>
          </a:xfrm>
          <a:prstGeom prst="rect">
            <a:avLst/>
          </a:prstGeom>
        </p:spPr>
      </p:pic>
    </p:spTree>
    <p:extLst>
      <p:ext uri="{BB962C8B-B14F-4D97-AF65-F5344CB8AC3E}">
        <p14:creationId xmlns:p14="http://schemas.microsoft.com/office/powerpoint/2010/main" val="10382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50" y="338668"/>
            <a:ext cx="11270090" cy="567266"/>
          </a:xfrm>
        </p:spPr>
        <p:txBody>
          <a:bodyPr/>
          <a:lstStyle/>
          <a:p>
            <a:r>
              <a:rPr lang="es-ES" sz="4000" b="1" dirty="0"/>
              <a:t>Descripción general del examen de ciencias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F67C3580-6027-C781-EAFC-B663480C8951}"/>
              </a:ext>
            </a:extLst>
          </p:cNvPr>
          <p:cNvPicPr>
            <a:picLocks noChangeAspect="1"/>
          </p:cNvPicPr>
          <p:nvPr/>
        </p:nvPicPr>
        <p:blipFill>
          <a:blip r:embed="rId3"/>
          <a:stretch>
            <a:fillRect/>
          </a:stretch>
        </p:blipFill>
        <p:spPr>
          <a:xfrm>
            <a:off x="409670" y="2075847"/>
            <a:ext cx="11455377" cy="4145639"/>
          </a:xfrm>
          <a:prstGeom prst="rect">
            <a:avLst/>
          </a:prstGeom>
        </p:spPr>
      </p:pic>
      <p:pic>
        <p:nvPicPr>
          <p:cNvPr id="8" name="Picture 7">
            <a:extLst>
              <a:ext uri="{FF2B5EF4-FFF2-40B4-BE49-F238E27FC236}">
                <a16:creationId xmlns:a16="http://schemas.microsoft.com/office/drawing/2014/main" id="{96E00B5E-30FE-0459-3750-6DCD11CDA660}"/>
              </a:ext>
            </a:extLst>
          </p:cNvPr>
          <p:cNvPicPr>
            <a:picLocks noChangeAspect="1"/>
          </p:cNvPicPr>
          <p:nvPr/>
        </p:nvPicPr>
        <p:blipFill>
          <a:blip r:embed="rId4"/>
          <a:stretch>
            <a:fillRect/>
          </a:stretch>
        </p:blipFill>
        <p:spPr>
          <a:xfrm>
            <a:off x="8349384" y="1496802"/>
            <a:ext cx="2402032" cy="2408129"/>
          </a:xfrm>
          <a:prstGeom prst="rect">
            <a:avLst/>
          </a:prstGeom>
        </p:spPr>
      </p:pic>
    </p:spTree>
    <p:extLst>
      <p:ext uri="{BB962C8B-B14F-4D97-AF65-F5344CB8AC3E}">
        <p14:creationId xmlns:p14="http://schemas.microsoft.com/office/powerpoint/2010/main" val="282337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11E-FB3F-814C-9BB6-9DDDAB1A2F6A}"/>
              </a:ext>
            </a:extLst>
          </p:cNvPr>
          <p:cNvSpPr>
            <a:spLocks noGrp="1"/>
          </p:cNvSpPr>
          <p:nvPr>
            <p:ph type="title"/>
          </p:nvPr>
        </p:nvSpPr>
        <p:spPr/>
        <p:txBody>
          <a:bodyPr/>
          <a:lstStyle/>
          <a:p>
            <a:r>
              <a:rPr lang="es-ES" b="1" dirty="0"/>
              <a:t>Explicación de los niveles de puntuación del GED</a:t>
            </a:r>
            <a:endParaRPr lang="en-US" dirty="0"/>
          </a:p>
        </p:txBody>
      </p:sp>
      <p:sp>
        <p:nvSpPr>
          <p:cNvPr id="3" name="Slide Number Placeholder 2">
            <a:extLst>
              <a:ext uri="{FF2B5EF4-FFF2-40B4-BE49-F238E27FC236}">
                <a16:creationId xmlns:a16="http://schemas.microsoft.com/office/drawing/2014/main" id="{6EDA56BF-7B3D-1249-B0E5-8C0D232670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92D71543-971B-DC41-91FE-50C4A74B21AE}"/>
              </a:ext>
            </a:extLst>
          </p:cNvPr>
          <p:cNvSpPr>
            <a:spLocks noGrp="1"/>
          </p:cNvSpPr>
          <p:nvPr>
            <p:ph type="body" sz="quarter" idx="14"/>
          </p:nvPr>
        </p:nvSpPr>
        <p:spPr>
          <a:xfrm>
            <a:off x="1" y="4729173"/>
            <a:ext cx="3856352" cy="1100137"/>
          </a:xfrm>
        </p:spPr>
        <p:txBody>
          <a:bodyPr>
            <a:normAutofit fontScale="92500" lnSpcReduction="20000"/>
          </a:bodyPr>
          <a:lstStyle/>
          <a:p>
            <a:r>
              <a:rPr lang="es-ES" sz="2400" b="1" dirty="0"/>
              <a:t>Los resultados del </a:t>
            </a:r>
            <a:r>
              <a:rPr lang="en-US" sz="2400" dirty="0"/>
              <a:t>GED</a:t>
            </a:r>
            <a:r>
              <a:rPr lang="en-US" sz="2400" b="0" spc="-75" baseline="30000" dirty="0">
                <a:latin typeface="Arial"/>
                <a:cs typeface="Arial"/>
              </a:rPr>
              <a:t>®</a:t>
            </a:r>
            <a:r>
              <a:rPr lang="en-US" sz="2400" dirty="0"/>
              <a:t> </a:t>
            </a:r>
            <a:r>
              <a:rPr lang="es-ES" sz="2400" b="1" dirty="0" err="1"/>
              <a:t>College</a:t>
            </a:r>
            <a:r>
              <a:rPr lang="es-ES" sz="2400" b="1" dirty="0"/>
              <a:t> </a:t>
            </a:r>
            <a:r>
              <a:rPr lang="es-ES" sz="2400" b="1" dirty="0" err="1"/>
              <a:t>Ready</a:t>
            </a:r>
            <a:r>
              <a:rPr lang="es-ES" sz="2400" b="1" dirty="0"/>
              <a:t> mejoran las posibilidades de éxito universitario.</a:t>
            </a:r>
            <a:endParaRPr lang="es-ES" sz="2400" dirty="0"/>
          </a:p>
        </p:txBody>
      </p:sp>
      <p:sp>
        <p:nvSpPr>
          <p:cNvPr id="6" name="Text Placeholder 5">
            <a:extLst>
              <a:ext uri="{FF2B5EF4-FFF2-40B4-BE49-F238E27FC236}">
                <a16:creationId xmlns:a16="http://schemas.microsoft.com/office/drawing/2014/main" id="{B323CD5D-1311-B74B-9A09-C71E4BB6BC94}"/>
              </a:ext>
            </a:extLst>
          </p:cNvPr>
          <p:cNvSpPr>
            <a:spLocks noGrp="1"/>
          </p:cNvSpPr>
          <p:nvPr>
            <p:ph type="body" sz="quarter" idx="15"/>
          </p:nvPr>
        </p:nvSpPr>
        <p:spPr/>
        <p:txBody>
          <a:bodyPr/>
          <a:lstStyle/>
          <a:p>
            <a:pPr defTabSz="685766">
              <a:lnSpc>
                <a:spcPct val="90000"/>
              </a:lnSpc>
              <a:spcBef>
                <a:spcPts val="750"/>
              </a:spcBef>
              <a:buClr>
                <a:schemeClr val="bg2">
                  <a:lumMod val="75000"/>
                </a:schemeClr>
              </a:buClr>
              <a:buSzPct val="110000"/>
            </a:pPr>
            <a:r>
              <a:rPr lang="en-US" sz="1800" kern="1200" dirty="0">
                <a:solidFill>
                  <a:schemeClr val="tx1"/>
                </a:solidFill>
                <a:latin typeface="Arial" panose="020B0604020202020204" pitchFamily="34" charset="0"/>
                <a:ea typeface="+mn-ea"/>
                <a:cs typeface="Arial" panose="020B0604020202020204" pitchFamily="34" charset="0"/>
              </a:rPr>
              <a:t>M</a:t>
            </a:r>
            <a:r>
              <a:rPr lang="es-419" sz="1800" kern="1200" dirty="0">
                <a:solidFill>
                  <a:schemeClr val="tx1"/>
                </a:solidFill>
                <a:latin typeface="Arial" panose="020B0604020202020204" pitchFamily="34" charset="0"/>
                <a:ea typeface="+mn-ea"/>
                <a:cs typeface="Arial" panose="020B0604020202020204" pitchFamily="34" charset="0"/>
              </a:rPr>
              <a:t>á</a:t>
            </a:r>
            <a:r>
              <a:rPr lang="en-US" sz="1800" kern="1200" dirty="0">
                <a:solidFill>
                  <a:schemeClr val="tx1"/>
                </a:solidFill>
                <a:latin typeface="Arial" panose="020B0604020202020204" pitchFamily="34" charset="0"/>
                <a:ea typeface="+mn-ea"/>
                <a:cs typeface="Arial" panose="020B0604020202020204" pitchFamily="34" charset="0"/>
              </a:rPr>
              <a:t>s </a:t>
            </a:r>
            <a:r>
              <a:rPr lang="en-US" sz="1800" kern="1200" dirty="0" err="1">
                <a:solidFill>
                  <a:schemeClr val="tx1"/>
                </a:solidFill>
                <a:latin typeface="Arial" panose="020B0604020202020204" pitchFamily="34" charset="0"/>
                <a:ea typeface="+mn-ea"/>
                <a:cs typeface="Arial" panose="020B0604020202020204" pitchFamily="34" charset="0"/>
              </a:rPr>
              <a:t>información</a:t>
            </a:r>
            <a:r>
              <a:rPr lang="en-US" sz="1800" kern="1200" dirty="0">
                <a:solidFill>
                  <a:schemeClr val="tx1"/>
                </a:solidFill>
                <a:latin typeface="Arial" panose="020B0604020202020204" pitchFamily="34" charset="0"/>
                <a:ea typeface="+mn-ea"/>
                <a:cs typeface="Arial" panose="020B0604020202020204" pitchFamily="34" charset="0"/>
              </a:rPr>
              <a:t> </a:t>
            </a:r>
            <a:r>
              <a:rPr lang="en-US" sz="1800" kern="1200" dirty="0" err="1">
                <a:solidFill>
                  <a:schemeClr val="tx1"/>
                </a:solidFill>
                <a:latin typeface="Arial" panose="020B0604020202020204" pitchFamily="34" charset="0"/>
                <a:ea typeface="+mn-ea"/>
                <a:cs typeface="Arial" panose="020B0604020202020204" pitchFamily="34" charset="0"/>
              </a:rPr>
              <a:t>en</a:t>
            </a:r>
            <a:r>
              <a:rPr lang="en-US" sz="1800" kern="1200" dirty="0">
                <a:solidFill>
                  <a:schemeClr val="tx1"/>
                </a:solidFill>
                <a:latin typeface="Arial" panose="020B0604020202020204" pitchFamily="34" charset="0"/>
                <a:ea typeface="+mn-ea"/>
                <a:cs typeface="Arial" panose="020B0604020202020204" pitchFamily="34" charset="0"/>
              </a:rPr>
              <a:t>: </a:t>
            </a:r>
            <a:r>
              <a:rPr lang="en-US" sz="1800" kern="1200" dirty="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GED.com/</a:t>
            </a:r>
            <a:r>
              <a:rPr lang="en-US" sz="1800" kern="1200" dirty="0" err="1">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collegeready</a:t>
            </a:r>
            <a:endParaRPr lang="en-US" sz="1800" kern="1200" dirty="0">
              <a:solidFill>
                <a:schemeClr val="tx1"/>
              </a:solidFill>
              <a:latin typeface="Arial" panose="020B0604020202020204" pitchFamily="34" charset="0"/>
              <a:ea typeface="+mn-ea"/>
              <a:cs typeface="Arial" panose="020B0604020202020204" pitchFamily="34" charset="0"/>
            </a:endParaRPr>
          </a:p>
        </p:txBody>
      </p:sp>
      <p:pic>
        <p:nvPicPr>
          <p:cNvPr id="4" name="Content Placeholder 3">
            <a:extLst>
              <a:ext uri="{FF2B5EF4-FFF2-40B4-BE49-F238E27FC236}">
                <a16:creationId xmlns:a16="http://schemas.microsoft.com/office/drawing/2014/main" id="{B0A21219-7F95-3FB3-BB53-769999B6C468}"/>
              </a:ext>
            </a:extLst>
          </p:cNvPr>
          <p:cNvPicPr>
            <a:picLocks noGrp="1" noChangeAspect="1"/>
          </p:cNvPicPr>
          <p:nvPr>
            <p:ph sz="quarter" idx="13"/>
          </p:nvPr>
        </p:nvPicPr>
        <p:blipFill>
          <a:blip r:embed="rId4"/>
          <a:stretch>
            <a:fillRect/>
          </a:stretch>
        </p:blipFill>
        <p:spPr>
          <a:xfrm>
            <a:off x="411667" y="1690688"/>
            <a:ext cx="11332153" cy="2708275"/>
          </a:xfrm>
          <a:prstGeom prst="rect">
            <a:avLst/>
          </a:prstGeom>
        </p:spPr>
      </p:pic>
    </p:spTree>
    <p:extLst>
      <p:ext uri="{BB962C8B-B14F-4D97-AF65-F5344CB8AC3E}">
        <p14:creationId xmlns:p14="http://schemas.microsoft.com/office/powerpoint/2010/main" val="406649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901752" y="1548221"/>
            <a:ext cx="4839417" cy="1870709"/>
          </a:xfrm>
        </p:spPr>
        <p:txBody>
          <a:bodyPr/>
          <a:lstStyle/>
          <a:p>
            <a:r>
              <a:rPr lang="en-US" sz="4800" spc="-75" dirty="0"/>
              <a:t>Cuentas de</a:t>
            </a:r>
            <a:br>
              <a:rPr lang="en-US" sz="4800" spc="-75" dirty="0"/>
            </a:br>
            <a:r>
              <a:rPr lang="en-US" sz="4800" spc="-75" dirty="0" err="1"/>
              <a:t>estudiantes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37A3BC1-FFE5-A881-80A4-85EE9617D8C2}"/>
              </a:ext>
            </a:extLst>
          </p:cNvPr>
          <p:cNvPicPr>
            <a:picLocks noChangeAspect="1"/>
          </p:cNvPicPr>
          <p:nvPr/>
        </p:nvPicPr>
        <p:blipFill>
          <a:blip r:embed="rId3"/>
          <a:stretch>
            <a:fillRect/>
          </a:stretch>
        </p:blipFill>
        <p:spPr>
          <a:xfrm>
            <a:off x="5808910" y="1548221"/>
            <a:ext cx="5535648" cy="3761558"/>
          </a:xfrm>
          <a:prstGeom prst="rect">
            <a:avLst/>
          </a:prstGeom>
        </p:spPr>
      </p:pic>
    </p:spTree>
    <p:extLst>
      <p:ext uri="{BB962C8B-B14F-4D97-AF65-F5344CB8AC3E}">
        <p14:creationId xmlns:p14="http://schemas.microsoft.com/office/powerpoint/2010/main" val="375278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1B31-15FC-A2E3-B6E6-A4108D29F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D7821-1F3E-E1E4-1FD2-AA597E921055}"/>
              </a:ext>
            </a:extLst>
          </p:cNvPr>
          <p:cNvSpPr>
            <a:spLocks noGrp="1"/>
          </p:cNvSpPr>
          <p:nvPr>
            <p:ph type="title"/>
          </p:nvPr>
        </p:nvSpPr>
        <p:spPr/>
        <p:txBody>
          <a:bodyPr/>
          <a:lstStyle/>
          <a:p>
            <a:r>
              <a:rPr lang="es-ES" dirty="0"/>
              <a:t>Crear una cuenta para quien toma examen</a:t>
            </a:r>
            <a:endParaRPr lang="en-US" dirty="0"/>
          </a:p>
        </p:txBody>
      </p:sp>
      <p:sp>
        <p:nvSpPr>
          <p:cNvPr id="3" name="Slide Number Placeholder 2">
            <a:extLst>
              <a:ext uri="{FF2B5EF4-FFF2-40B4-BE49-F238E27FC236}">
                <a16:creationId xmlns:a16="http://schemas.microsoft.com/office/drawing/2014/main" id="{40B92B37-AEC9-3DBF-AB23-9E73549DF0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5" name="Text Placeholder 4">
            <a:extLst>
              <a:ext uri="{FF2B5EF4-FFF2-40B4-BE49-F238E27FC236}">
                <a16:creationId xmlns:a16="http://schemas.microsoft.com/office/drawing/2014/main" id="{9F33674A-277D-0E32-2C9C-085C0C84AC8D}"/>
              </a:ext>
            </a:extLst>
          </p:cNvPr>
          <p:cNvSpPr>
            <a:spLocks noGrp="1"/>
          </p:cNvSpPr>
          <p:nvPr>
            <p:ph type="body" sz="quarter" idx="14"/>
          </p:nvPr>
        </p:nvSpPr>
        <p:spPr>
          <a:xfrm>
            <a:off x="1" y="4969933"/>
            <a:ext cx="3856352" cy="859377"/>
          </a:xfrm>
        </p:spPr>
        <p:txBody>
          <a:bodyPr>
            <a:normAutofit/>
          </a:bodyPr>
          <a:lstStyle/>
          <a:p>
            <a:pPr marL="0" indent="0" algn="r" rtl="0" eaLnBrk="1" latinLnBrk="0" hangingPunct="1">
              <a:lnSpc>
                <a:spcPct val="90000"/>
              </a:lnSpc>
              <a:spcBef>
                <a:spcPts val="750"/>
              </a:spcBef>
              <a:spcAft>
                <a:spcPts val="0"/>
              </a:spcAft>
            </a:pPr>
            <a:r>
              <a:rPr lang="en-US" sz="2000" b="1" kern="1200" dirty="0">
                <a:solidFill>
                  <a:srgbClr val="000000"/>
                </a:solidFill>
                <a:effectLst/>
                <a:latin typeface="Arial" panose="020B0604020202020204" pitchFamily="34" charset="0"/>
                <a:ea typeface="+mn-ea"/>
                <a:cs typeface="Arial" panose="020B0604020202020204" pitchFamily="34" charset="0"/>
              </a:rPr>
              <a:t>Vaya a </a:t>
            </a:r>
            <a:r>
              <a:rPr lang="en-US" sz="2000" b="1" kern="1200" dirty="0">
                <a:solidFill>
                  <a:srgbClr val="000000"/>
                </a:solidFill>
                <a:effectLst/>
                <a:latin typeface="Arial" panose="020B0604020202020204" pitchFamily="34" charset="0"/>
                <a:ea typeface="+mn-ea"/>
                <a:cs typeface="Arial" panose="020B0604020202020204" pitchFamily="34" charset="0"/>
                <a:hlinkClick r:id="rId3"/>
              </a:rPr>
              <a:t>https://www.ged.com/</a:t>
            </a:r>
            <a:endParaRPr lang="en-US" sz="1800" b="1" dirty="0">
              <a:effectLst/>
            </a:endParaRPr>
          </a:p>
        </p:txBody>
      </p:sp>
      <p:sp>
        <p:nvSpPr>
          <p:cNvPr id="6" name="Text Placeholder 5">
            <a:extLst>
              <a:ext uri="{FF2B5EF4-FFF2-40B4-BE49-F238E27FC236}">
                <a16:creationId xmlns:a16="http://schemas.microsoft.com/office/drawing/2014/main" id="{C81814D5-3C6B-D582-A0D3-8FAF1236089D}"/>
              </a:ext>
            </a:extLst>
          </p:cNvPr>
          <p:cNvSpPr>
            <a:spLocks noGrp="1"/>
          </p:cNvSpPr>
          <p:nvPr>
            <p:ph type="body" sz="quarter" idx="15"/>
          </p:nvPr>
        </p:nvSpPr>
        <p:spPr/>
        <p:txBody>
          <a:bodyPr>
            <a:normAutofit lnSpcReduction="10000"/>
          </a:bodyPr>
          <a:lstStyle/>
          <a:p>
            <a:r>
              <a:rPr lang="en-US" dirty="0"/>
              <a:t>Haga </a:t>
            </a:r>
            <a:r>
              <a:rPr lang="en-US" dirty="0" err="1"/>
              <a:t>clic</a:t>
            </a:r>
            <a:r>
              <a:rPr lang="en-US" dirty="0"/>
              <a:t> </a:t>
            </a:r>
            <a:r>
              <a:rPr lang="en-US" dirty="0" err="1"/>
              <a:t>en</a:t>
            </a:r>
            <a:r>
              <a:rPr lang="en-US" dirty="0"/>
              <a:t> </a:t>
            </a:r>
            <a:r>
              <a:rPr lang="en-US" kern="1200" dirty="0">
                <a:latin typeface="Arial" panose="020B0604020202020204" pitchFamily="34" charset="0"/>
                <a:ea typeface="+mn-ea"/>
                <a:cs typeface="Arial" panose="020B0604020202020204" pitchFamily="34" charset="0"/>
              </a:rPr>
              <a:t>“Sign Up</a:t>
            </a:r>
            <a:r>
              <a:rPr lang="en-US" dirty="0"/>
              <a:t>” para </a:t>
            </a:r>
            <a:r>
              <a:rPr lang="en-US" dirty="0" err="1"/>
              <a:t>crear</a:t>
            </a:r>
            <a:r>
              <a:rPr lang="en-US" dirty="0"/>
              <a:t> </a:t>
            </a:r>
            <a:r>
              <a:rPr lang="en-US" dirty="0" err="1"/>
              <a:t>una</a:t>
            </a:r>
            <a:r>
              <a:rPr lang="en-US" dirty="0"/>
              <a:t> </a:t>
            </a:r>
            <a:r>
              <a:rPr lang="en-US" dirty="0" err="1"/>
              <a:t>cuenta</a:t>
            </a:r>
            <a:r>
              <a:rPr lang="en-US" dirty="0"/>
              <a:t> para </a:t>
            </a:r>
            <a:r>
              <a:rPr lang="en-US" dirty="0" err="1"/>
              <a:t>quien</a:t>
            </a:r>
            <a:r>
              <a:rPr lang="en-US" dirty="0"/>
              <a:t> </a:t>
            </a:r>
            <a:r>
              <a:rPr lang="en-US" dirty="0" err="1"/>
              <a:t>toma</a:t>
            </a:r>
            <a:r>
              <a:rPr lang="en-US" dirty="0"/>
              <a:t> </a:t>
            </a:r>
            <a:r>
              <a:rPr lang="en-US" dirty="0" err="1"/>
              <a:t>el</a:t>
            </a:r>
            <a:r>
              <a:rPr lang="en-US" dirty="0"/>
              <a:t> examen.</a:t>
            </a:r>
            <a:endParaRPr lang="en-US" kern="1200" dirty="0">
              <a:latin typeface="Arial" panose="020B0604020202020204" pitchFamily="34" charset="0"/>
              <a:ea typeface="+mn-ea"/>
              <a:cs typeface="Arial" panose="020B0604020202020204" pitchFamily="34" charset="0"/>
            </a:endParaRPr>
          </a:p>
          <a:p>
            <a:r>
              <a:rPr lang="en-US" dirty="0"/>
              <a:t>Haga </a:t>
            </a:r>
            <a:r>
              <a:rPr lang="en-US" dirty="0" err="1"/>
              <a:t>clic</a:t>
            </a:r>
            <a:r>
              <a:rPr lang="en-US" dirty="0"/>
              <a:t> </a:t>
            </a:r>
            <a:r>
              <a:rPr lang="en-US" dirty="0" err="1"/>
              <a:t>e</a:t>
            </a:r>
            <a:r>
              <a:rPr lang="en-US" kern="1200" dirty="0" err="1">
                <a:latin typeface="Arial" panose="020B0604020202020204" pitchFamily="34" charset="0"/>
                <a:ea typeface="+mn-ea"/>
                <a:cs typeface="Arial" panose="020B0604020202020204" pitchFamily="34" charset="0"/>
              </a:rPr>
              <a:t>n</a:t>
            </a:r>
            <a:r>
              <a:rPr lang="en-US" kern="1200" dirty="0">
                <a:latin typeface="Arial" panose="020B0604020202020204" pitchFamily="34" charset="0"/>
                <a:ea typeface="+mn-ea"/>
                <a:cs typeface="Arial" panose="020B0604020202020204" pitchFamily="34" charset="0"/>
              </a:rPr>
              <a:t> “Log In” para </a:t>
            </a:r>
            <a:r>
              <a:rPr lang="en-US" kern="1200" dirty="0" err="1">
                <a:latin typeface="Arial" panose="020B0604020202020204" pitchFamily="34" charset="0"/>
                <a:ea typeface="+mn-ea"/>
                <a:cs typeface="Arial" panose="020B0604020202020204" pitchFamily="34" charset="0"/>
              </a:rPr>
              <a:t>entrar</a:t>
            </a:r>
            <a:r>
              <a:rPr lang="en-US" kern="1200" dirty="0">
                <a:latin typeface="Arial" panose="020B0604020202020204" pitchFamily="34" charset="0"/>
                <a:ea typeface="+mn-ea"/>
                <a:cs typeface="Arial" panose="020B0604020202020204" pitchFamily="34" charset="0"/>
              </a:rPr>
              <a:t> </a:t>
            </a:r>
            <a:r>
              <a:rPr lang="en-US" kern="1200" dirty="0" err="1">
                <a:latin typeface="Arial" panose="020B0604020202020204" pitchFamily="34" charset="0"/>
                <a:ea typeface="+mn-ea"/>
                <a:cs typeface="Arial" panose="020B0604020202020204" pitchFamily="34" charset="0"/>
              </a:rPr>
              <a:t>en</a:t>
            </a:r>
            <a:r>
              <a:rPr lang="en-US" kern="1200" dirty="0">
                <a:latin typeface="Arial" panose="020B0604020202020204" pitchFamily="34" charset="0"/>
                <a:ea typeface="+mn-ea"/>
                <a:cs typeface="Arial" panose="020B0604020202020204" pitchFamily="34" charset="0"/>
              </a:rPr>
              <a:t> la </a:t>
            </a:r>
            <a:r>
              <a:rPr lang="en-US" dirty="0" err="1"/>
              <a:t>cuenta</a:t>
            </a:r>
            <a:r>
              <a:rPr lang="en-US" dirty="0"/>
              <a:t> para </a:t>
            </a:r>
            <a:r>
              <a:rPr lang="en-US" dirty="0" err="1"/>
              <a:t>quien</a:t>
            </a:r>
            <a:r>
              <a:rPr lang="en-US" dirty="0"/>
              <a:t> </a:t>
            </a:r>
            <a:r>
              <a:rPr lang="en-US" dirty="0" err="1"/>
              <a:t>toma</a:t>
            </a:r>
            <a:r>
              <a:rPr lang="en-US" dirty="0"/>
              <a:t> </a:t>
            </a:r>
            <a:r>
              <a:rPr lang="en-US" dirty="0" err="1"/>
              <a:t>el</a:t>
            </a:r>
            <a:r>
              <a:rPr lang="en-US" dirty="0"/>
              <a:t> examen.</a:t>
            </a:r>
            <a:endParaRPr lang="en-US" kern="1200" dirty="0">
              <a:latin typeface="Arial" panose="020B0604020202020204" pitchFamily="34" charset="0"/>
              <a:ea typeface="+mn-ea"/>
              <a:cs typeface="Arial" panose="020B0604020202020204" pitchFamily="34" charset="0"/>
            </a:endParaRPr>
          </a:p>
        </p:txBody>
      </p:sp>
      <p:pic>
        <p:nvPicPr>
          <p:cNvPr id="9" name="Content Placeholder 8">
            <a:extLst>
              <a:ext uri="{FF2B5EF4-FFF2-40B4-BE49-F238E27FC236}">
                <a16:creationId xmlns:a16="http://schemas.microsoft.com/office/drawing/2014/main" id="{54D4B8E8-0E3E-36B7-5CE9-3DAC844D3F71}"/>
              </a:ext>
            </a:extLst>
          </p:cNvPr>
          <p:cNvPicPr>
            <a:picLocks noGrp="1" noChangeAspect="1"/>
          </p:cNvPicPr>
          <p:nvPr>
            <p:ph sz="quarter" idx="13"/>
          </p:nvPr>
        </p:nvPicPr>
        <p:blipFill>
          <a:blip r:embed="rId4"/>
          <a:stretch>
            <a:fillRect/>
          </a:stretch>
        </p:blipFill>
        <p:spPr>
          <a:xfrm>
            <a:off x="175811" y="1727828"/>
            <a:ext cx="7553599" cy="2706859"/>
          </a:xfrm>
          <a:prstGeom prst="rect">
            <a:avLst/>
          </a:prstGeom>
        </p:spPr>
      </p:pic>
      <p:pic>
        <p:nvPicPr>
          <p:cNvPr id="10" name="Picture 9">
            <a:extLst>
              <a:ext uri="{FF2B5EF4-FFF2-40B4-BE49-F238E27FC236}">
                <a16:creationId xmlns:a16="http://schemas.microsoft.com/office/drawing/2014/main" id="{6F4DB8C6-DB7A-D852-4140-66DE8B773DE3}"/>
              </a:ext>
            </a:extLst>
          </p:cNvPr>
          <p:cNvPicPr>
            <a:picLocks noChangeAspect="1"/>
          </p:cNvPicPr>
          <p:nvPr/>
        </p:nvPicPr>
        <p:blipFill>
          <a:blip r:embed="rId5"/>
          <a:stretch>
            <a:fillRect/>
          </a:stretch>
        </p:blipFill>
        <p:spPr>
          <a:xfrm>
            <a:off x="8063163" y="2398447"/>
            <a:ext cx="3499407" cy="2036240"/>
          </a:xfrm>
          <a:prstGeom prst="rect">
            <a:avLst/>
          </a:prstGeom>
        </p:spPr>
      </p:pic>
    </p:spTree>
    <p:extLst>
      <p:ext uri="{BB962C8B-B14F-4D97-AF65-F5344CB8AC3E}">
        <p14:creationId xmlns:p14="http://schemas.microsoft.com/office/powerpoint/2010/main" val="222831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6C07-B819-4D90-A4C7-58DDA0CE7A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BF27AF-CEFB-6EAF-EB88-8197F41F5E40}"/>
              </a:ext>
            </a:extLst>
          </p:cNvPr>
          <p:cNvSpPr>
            <a:spLocks noGrp="1"/>
          </p:cNvSpPr>
          <p:nvPr>
            <p:ph type="title"/>
          </p:nvPr>
        </p:nvSpPr>
        <p:spPr>
          <a:xfrm>
            <a:off x="901752" y="296334"/>
            <a:ext cx="10494381" cy="1159934"/>
          </a:xfrm>
        </p:spPr>
        <p:txBody>
          <a:bodyPr/>
          <a:lstStyle/>
          <a:p>
            <a:r>
              <a:rPr lang="es-ES" sz="4000" b="1" dirty="0"/>
              <a:t>El proceso de creación de la cuenta les lleva a Educación de Adultos</a:t>
            </a:r>
            <a:endParaRPr lang="en-US" dirty="0"/>
          </a:p>
        </p:txBody>
      </p:sp>
      <p:sp>
        <p:nvSpPr>
          <p:cNvPr id="4" name="Slide Number Placeholder 3">
            <a:extLst>
              <a:ext uri="{FF2B5EF4-FFF2-40B4-BE49-F238E27FC236}">
                <a16:creationId xmlns:a16="http://schemas.microsoft.com/office/drawing/2014/main" id="{367C61FA-35BD-2154-89FD-4EC7B60E744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1A1B10E-A993-5F8B-F3E6-05CA5470DAC5}"/>
              </a:ext>
            </a:extLst>
          </p:cNvPr>
          <p:cNvPicPr>
            <a:picLocks noChangeAspect="1"/>
          </p:cNvPicPr>
          <p:nvPr/>
        </p:nvPicPr>
        <p:blipFill>
          <a:blip r:embed="rId3"/>
          <a:stretch>
            <a:fillRect/>
          </a:stretch>
        </p:blipFill>
        <p:spPr>
          <a:xfrm>
            <a:off x="901752" y="1520842"/>
            <a:ext cx="8577815" cy="4925995"/>
          </a:xfrm>
          <a:prstGeom prst="rect">
            <a:avLst/>
          </a:prstGeom>
        </p:spPr>
      </p:pic>
      <p:pic>
        <p:nvPicPr>
          <p:cNvPr id="3" name="Picture 2">
            <a:extLst>
              <a:ext uri="{FF2B5EF4-FFF2-40B4-BE49-F238E27FC236}">
                <a16:creationId xmlns:a16="http://schemas.microsoft.com/office/drawing/2014/main" id="{B0288F6E-19D7-B0F4-C8A8-519EAE660B4F}"/>
              </a:ext>
            </a:extLst>
          </p:cNvPr>
          <p:cNvPicPr>
            <a:picLocks noChangeAspect="1"/>
          </p:cNvPicPr>
          <p:nvPr/>
        </p:nvPicPr>
        <p:blipFill>
          <a:blip r:embed="rId4"/>
          <a:stretch>
            <a:fillRect/>
          </a:stretch>
        </p:blipFill>
        <p:spPr>
          <a:xfrm>
            <a:off x="901752" y="5143425"/>
            <a:ext cx="4230991" cy="847417"/>
          </a:xfrm>
          <a:prstGeom prst="rect">
            <a:avLst/>
          </a:prstGeom>
        </p:spPr>
      </p:pic>
    </p:spTree>
    <p:extLst>
      <p:ext uri="{BB962C8B-B14F-4D97-AF65-F5344CB8AC3E}">
        <p14:creationId xmlns:p14="http://schemas.microsoft.com/office/powerpoint/2010/main" val="134658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829D-C50A-CB62-FD97-C41AA5FE9A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7DEFF5-773F-6B53-203C-86D6C5DDB895}"/>
              </a:ext>
            </a:extLst>
          </p:cNvPr>
          <p:cNvSpPr>
            <a:spLocks noGrp="1"/>
          </p:cNvSpPr>
          <p:nvPr>
            <p:ph type="title"/>
          </p:nvPr>
        </p:nvSpPr>
        <p:spPr>
          <a:xfrm>
            <a:off x="901752" y="321734"/>
            <a:ext cx="9783181" cy="609599"/>
          </a:xfrm>
        </p:spPr>
        <p:txBody>
          <a:bodyPr/>
          <a:lstStyle/>
          <a:p>
            <a:r>
              <a:rPr lang="en-US" sz="4000" b="1" dirty="0" err="1"/>
              <a:t>Informes</a:t>
            </a:r>
            <a:r>
              <a:rPr lang="en-US" sz="4000" b="1" dirty="0"/>
              <a:t> de </a:t>
            </a:r>
            <a:r>
              <a:rPr lang="en-US" sz="4000" b="1" dirty="0" err="1"/>
              <a:t>puntuación</a:t>
            </a:r>
            <a:endParaRPr lang="en-US" dirty="0"/>
          </a:p>
        </p:txBody>
      </p:sp>
      <p:sp>
        <p:nvSpPr>
          <p:cNvPr id="4" name="Slide Number Placeholder 3">
            <a:extLst>
              <a:ext uri="{FF2B5EF4-FFF2-40B4-BE49-F238E27FC236}">
                <a16:creationId xmlns:a16="http://schemas.microsoft.com/office/drawing/2014/main" id="{3EC97196-D139-30B6-7BBC-A8C08996162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DFEF12C8-ADE2-62D2-1287-DCCB45D0AF4A}"/>
              </a:ext>
            </a:extLst>
          </p:cNvPr>
          <p:cNvPicPr>
            <a:picLocks noChangeAspect="1"/>
          </p:cNvPicPr>
          <p:nvPr/>
        </p:nvPicPr>
        <p:blipFill>
          <a:blip r:embed="rId3"/>
          <a:stretch>
            <a:fillRect/>
          </a:stretch>
        </p:blipFill>
        <p:spPr>
          <a:xfrm>
            <a:off x="4398341" y="1104873"/>
            <a:ext cx="5224725" cy="5560034"/>
          </a:xfrm>
          <a:prstGeom prst="rect">
            <a:avLst/>
          </a:prstGeom>
        </p:spPr>
      </p:pic>
      <p:pic>
        <p:nvPicPr>
          <p:cNvPr id="3" name="Picture 2">
            <a:extLst>
              <a:ext uri="{FF2B5EF4-FFF2-40B4-BE49-F238E27FC236}">
                <a16:creationId xmlns:a16="http://schemas.microsoft.com/office/drawing/2014/main" id="{3658E980-1AD7-644D-C04E-2D64F6C22B98}"/>
              </a:ext>
            </a:extLst>
          </p:cNvPr>
          <p:cNvPicPr>
            <a:picLocks noChangeAspect="1"/>
          </p:cNvPicPr>
          <p:nvPr/>
        </p:nvPicPr>
        <p:blipFill>
          <a:blip r:embed="rId4"/>
          <a:stretch>
            <a:fillRect/>
          </a:stretch>
        </p:blipFill>
        <p:spPr>
          <a:xfrm>
            <a:off x="2371245" y="2106062"/>
            <a:ext cx="1054699" cy="676715"/>
          </a:xfrm>
          <a:prstGeom prst="rect">
            <a:avLst/>
          </a:prstGeom>
        </p:spPr>
      </p:pic>
      <p:pic>
        <p:nvPicPr>
          <p:cNvPr id="6" name="Picture 5">
            <a:extLst>
              <a:ext uri="{FF2B5EF4-FFF2-40B4-BE49-F238E27FC236}">
                <a16:creationId xmlns:a16="http://schemas.microsoft.com/office/drawing/2014/main" id="{29E543D6-BB60-FB8C-1CDE-FD398E471351}"/>
              </a:ext>
            </a:extLst>
          </p:cNvPr>
          <p:cNvPicPr>
            <a:picLocks noChangeAspect="1"/>
          </p:cNvPicPr>
          <p:nvPr/>
        </p:nvPicPr>
        <p:blipFill>
          <a:blip r:embed="rId5"/>
          <a:stretch>
            <a:fillRect/>
          </a:stretch>
        </p:blipFill>
        <p:spPr>
          <a:xfrm>
            <a:off x="2109093" y="5319404"/>
            <a:ext cx="1579001" cy="774259"/>
          </a:xfrm>
          <a:prstGeom prst="rect">
            <a:avLst/>
          </a:prstGeom>
        </p:spPr>
      </p:pic>
      <p:pic>
        <p:nvPicPr>
          <p:cNvPr id="8" name="Picture 7">
            <a:extLst>
              <a:ext uri="{FF2B5EF4-FFF2-40B4-BE49-F238E27FC236}">
                <a16:creationId xmlns:a16="http://schemas.microsoft.com/office/drawing/2014/main" id="{E7F7C127-DA0D-8214-8F3F-43DD5BE91D45}"/>
              </a:ext>
            </a:extLst>
          </p:cNvPr>
          <p:cNvPicPr>
            <a:picLocks noChangeAspect="1"/>
          </p:cNvPicPr>
          <p:nvPr/>
        </p:nvPicPr>
        <p:blipFill>
          <a:blip r:embed="rId6"/>
          <a:stretch>
            <a:fillRect/>
          </a:stretch>
        </p:blipFill>
        <p:spPr>
          <a:xfrm>
            <a:off x="2291988" y="5622867"/>
            <a:ext cx="1213209" cy="353599"/>
          </a:xfrm>
          <a:prstGeom prst="rect">
            <a:avLst/>
          </a:prstGeom>
        </p:spPr>
      </p:pic>
    </p:spTree>
    <p:extLst>
      <p:ext uri="{BB962C8B-B14F-4D97-AF65-F5344CB8AC3E}">
        <p14:creationId xmlns:p14="http://schemas.microsoft.com/office/powerpoint/2010/main" val="274110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8788-C65F-5D69-FF86-A8C4D3F2B1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81EC4B-3F2A-5EC6-C4D3-35D56A866B6B}"/>
              </a:ext>
            </a:extLst>
          </p:cNvPr>
          <p:cNvSpPr>
            <a:spLocks noGrp="1"/>
          </p:cNvSpPr>
          <p:nvPr>
            <p:ph type="title"/>
          </p:nvPr>
        </p:nvSpPr>
        <p:spPr>
          <a:xfrm>
            <a:off x="901752" y="338668"/>
            <a:ext cx="9757781" cy="651932"/>
          </a:xfrm>
        </p:spPr>
        <p:txBody>
          <a:bodyPr/>
          <a:lstStyle/>
          <a:p>
            <a:r>
              <a:rPr lang="en-US" sz="4000" b="1" dirty="0" err="1"/>
              <a:t>Guías</a:t>
            </a:r>
            <a:r>
              <a:rPr lang="en-US" sz="4000" b="1" dirty="0"/>
              <a:t> de </a:t>
            </a:r>
            <a:r>
              <a:rPr lang="en-US" sz="4000" b="1" dirty="0" err="1"/>
              <a:t>estudio</a:t>
            </a:r>
            <a:r>
              <a:rPr lang="en-US" sz="4000" b="1" dirty="0"/>
              <a:t> </a:t>
            </a:r>
            <a:r>
              <a:rPr lang="en-US" sz="4000" b="1" dirty="0" err="1"/>
              <a:t>individualizadas</a:t>
            </a:r>
            <a:endParaRPr lang="en-US" dirty="0"/>
          </a:p>
        </p:txBody>
      </p:sp>
      <p:sp>
        <p:nvSpPr>
          <p:cNvPr id="4" name="Slide Number Placeholder 3">
            <a:extLst>
              <a:ext uri="{FF2B5EF4-FFF2-40B4-BE49-F238E27FC236}">
                <a16:creationId xmlns:a16="http://schemas.microsoft.com/office/drawing/2014/main" id="{C6E4CE32-162F-60BA-22FE-9DA7BF8AD93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C8656994-1C9D-0166-EF21-F8E1C3CBEC2F}"/>
              </a:ext>
            </a:extLst>
          </p:cNvPr>
          <p:cNvPicPr>
            <a:picLocks noChangeAspect="1"/>
          </p:cNvPicPr>
          <p:nvPr/>
        </p:nvPicPr>
        <p:blipFill>
          <a:blip r:embed="rId3"/>
          <a:stretch>
            <a:fillRect/>
          </a:stretch>
        </p:blipFill>
        <p:spPr>
          <a:xfrm>
            <a:off x="3237076" y="1117158"/>
            <a:ext cx="5480779" cy="5740842"/>
          </a:xfrm>
          <a:prstGeom prst="rect">
            <a:avLst/>
          </a:prstGeom>
        </p:spPr>
      </p:pic>
      <p:pic>
        <p:nvPicPr>
          <p:cNvPr id="3" name="Picture 2">
            <a:extLst>
              <a:ext uri="{FF2B5EF4-FFF2-40B4-BE49-F238E27FC236}">
                <a16:creationId xmlns:a16="http://schemas.microsoft.com/office/drawing/2014/main" id="{4F9A7AE1-3308-1107-6B76-2A0D36A9993F}"/>
              </a:ext>
            </a:extLst>
          </p:cNvPr>
          <p:cNvPicPr>
            <a:picLocks noChangeAspect="1"/>
          </p:cNvPicPr>
          <p:nvPr/>
        </p:nvPicPr>
        <p:blipFill>
          <a:blip r:embed="rId4"/>
          <a:stretch>
            <a:fillRect/>
          </a:stretch>
        </p:blipFill>
        <p:spPr>
          <a:xfrm>
            <a:off x="1286187" y="1117158"/>
            <a:ext cx="1950889" cy="2371550"/>
          </a:xfrm>
          <a:prstGeom prst="rect">
            <a:avLst/>
          </a:prstGeom>
        </p:spPr>
      </p:pic>
      <p:pic>
        <p:nvPicPr>
          <p:cNvPr id="6" name="Picture 5">
            <a:extLst>
              <a:ext uri="{FF2B5EF4-FFF2-40B4-BE49-F238E27FC236}">
                <a16:creationId xmlns:a16="http://schemas.microsoft.com/office/drawing/2014/main" id="{97325A54-5CC4-165D-D58B-58B4206FFA39}"/>
              </a:ext>
            </a:extLst>
          </p:cNvPr>
          <p:cNvPicPr>
            <a:picLocks noChangeAspect="1"/>
          </p:cNvPicPr>
          <p:nvPr/>
        </p:nvPicPr>
        <p:blipFill>
          <a:blip r:embed="rId5"/>
          <a:stretch>
            <a:fillRect/>
          </a:stretch>
        </p:blipFill>
        <p:spPr>
          <a:xfrm>
            <a:off x="9003516" y="2302933"/>
            <a:ext cx="3188484" cy="2139881"/>
          </a:xfrm>
          <a:prstGeom prst="rect">
            <a:avLst/>
          </a:prstGeom>
        </p:spPr>
      </p:pic>
    </p:spTree>
    <p:extLst>
      <p:ext uri="{BB962C8B-B14F-4D97-AF65-F5344CB8AC3E}">
        <p14:creationId xmlns:p14="http://schemas.microsoft.com/office/powerpoint/2010/main" val="313441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05ED-CCBD-01EB-8E54-BFF27C163F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63DFF1-8A00-BB23-7E35-B776B492699C}"/>
              </a:ext>
            </a:extLst>
          </p:cNvPr>
          <p:cNvSpPr>
            <a:spLocks noGrp="1"/>
          </p:cNvSpPr>
          <p:nvPr>
            <p:ph type="title"/>
          </p:nvPr>
        </p:nvSpPr>
        <p:spPr>
          <a:xfrm>
            <a:off x="681618" y="1200842"/>
            <a:ext cx="8420048" cy="1938866"/>
          </a:xfrm>
        </p:spPr>
        <p:txBody>
          <a:bodyPr>
            <a:normAutofit fontScale="90000"/>
          </a:bodyPr>
          <a:lstStyle/>
          <a:p>
            <a:r>
              <a:rPr lang="es-ES" sz="4800" b="1" dirty="0"/>
              <a:t>Recursos y herramientas importantes para los educadores</a:t>
            </a:r>
            <a:endParaRPr lang="en-US" dirty="0"/>
          </a:p>
        </p:txBody>
      </p:sp>
      <p:sp>
        <p:nvSpPr>
          <p:cNvPr id="4" name="Slide Number Placeholder 3">
            <a:extLst>
              <a:ext uri="{FF2B5EF4-FFF2-40B4-BE49-F238E27FC236}">
                <a16:creationId xmlns:a16="http://schemas.microsoft.com/office/drawing/2014/main" id="{6ACCD997-2874-46F3-DB59-67A1C670DC6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A81CBAB9-B944-3384-5E26-093CD0B67588}"/>
              </a:ext>
            </a:extLst>
          </p:cNvPr>
          <p:cNvSpPr txBox="1"/>
          <p:nvPr/>
        </p:nvSpPr>
        <p:spPr>
          <a:xfrm>
            <a:off x="681618" y="3557815"/>
            <a:ext cx="7175448" cy="1905073"/>
          </a:xfrm>
          <a:prstGeom prst="rect">
            <a:avLst/>
          </a:prstGeom>
          <a:noFill/>
        </p:spPr>
        <p:txBody>
          <a:bodyPr wrap="square">
            <a:spAutoFit/>
          </a:bodyPr>
          <a:lstStyle/>
          <a:p>
            <a:pPr marL="0" marR="0" lvl="0" indent="0" algn="l" defTabSz="685766" rtl="0" eaLnBrk="1" fontAlgn="auto" latinLnBrk="0" hangingPunct="1">
              <a:lnSpc>
                <a:spcPct val="120000"/>
              </a:lnSpc>
              <a:spcBef>
                <a:spcPts val="0"/>
              </a:spcBef>
              <a:spcAft>
                <a:spcPts val="0"/>
              </a:spcAft>
              <a:buClr>
                <a:srgbClr val="E7E6E6">
                  <a:lumMod val="75000"/>
                </a:srgbClr>
              </a:buClr>
              <a:buSzPct val="110000"/>
              <a:buFont typeface="Arial" panose="020B0604020202020204" pitchFamily="34" charset="0"/>
              <a:buNone/>
              <a:tabLst/>
              <a:defRPr/>
            </a:pPr>
            <a:r>
              <a:rPr kumimoji="0" lang="es-E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Material didáctico gratuito</a:t>
            </a:r>
          </a:p>
          <a:p>
            <a:pPr marL="0" marR="0" lvl="0" indent="0" algn="l" defTabSz="685766" rtl="0" eaLnBrk="1" fontAlgn="auto" latinLnBrk="0" hangingPunct="1">
              <a:lnSpc>
                <a:spcPct val="120000"/>
              </a:lnSpc>
              <a:spcBef>
                <a:spcPts val="0"/>
              </a:spcBef>
              <a:spcAft>
                <a:spcPts val="0"/>
              </a:spcAft>
              <a:buClr>
                <a:srgbClr val="E7E6E6">
                  <a:lumMod val="75000"/>
                </a:srgbClr>
              </a:buClr>
              <a:buSzPct val="110000"/>
              <a:buFont typeface="Arial" panose="020B0604020202020204" pitchFamily="34" charset="0"/>
              <a:buNone/>
              <a:tabLst/>
              <a:defRPr/>
            </a:pPr>
            <a:r>
              <a:rPr kumimoji="0" lang="es-E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Recursos didácticos</a:t>
            </a:r>
          </a:p>
          <a:p>
            <a:pPr marL="0" marR="0" lvl="0" indent="0" algn="l" defTabSz="685766" rtl="0" eaLnBrk="1" fontAlgn="auto" latinLnBrk="0" hangingPunct="1">
              <a:lnSpc>
                <a:spcPct val="120000"/>
              </a:lnSpc>
              <a:spcBef>
                <a:spcPts val="0"/>
              </a:spcBef>
              <a:spcAft>
                <a:spcPts val="0"/>
              </a:spcAft>
              <a:buClr>
                <a:srgbClr val="E7E6E6">
                  <a:lumMod val="75000"/>
                </a:srgbClr>
              </a:buClr>
              <a:buSzPct val="110000"/>
              <a:buFont typeface="Arial" panose="020B0604020202020204" pitchFamily="34" charset="0"/>
              <a:buNone/>
              <a:tabLst/>
              <a:defRPr/>
            </a:pPr>
            <a:r>
              <a:rPr kumimoji="0" lang="es-E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Desarrollo profesional</a:t>
            </a:r>
          </a:p>
          <a:p>
            <a:pPr marL="0" marR="0" lvl="0" indent="0" algn="l" defTabSz="685766" rtl="0" eaLnBrk="1" fontAlgn="auto" latinLnBrk="0" hangingPunct="1">
              <a:lnSpc>
                <a:spcPct val="120000"/>
              </a:lnSpc>
              <a:spcBef>
                <a:spcPts val="0"/>
              </a:spcBef>
              <a:spcAft>
                <a:spcPts val="0"/>
              </a:spcAft>
              <a:buClr>
                <a:srgbClr val="E7E6E6">
                  <a:lumMod val="75000"/>
                </a:srgbClr>
              </a:buClr>
              <a:buSzPct val="110000"/>
              <a:buFont typeface="Arial" panose="020B0604020202020204" pitchFamily="34" charset="0"/>
              <a:buNone/>
              <a:tabLst/>
              <a:defRPr/>
            </a:pPr>
            <a:r>
              <a:rPr kumimoji="0" lang="es-E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Boletín para educadores en sesión</a:t>
            </a:r>
          </a:p>
          <a:p>
            <a:pPr marL="0" marR="0" lvl="0" indent="0" algn="l" defTabSz="685766" rtl="0" eaLnBrk="1" fontAlgn="auto" latinLnBrk="0" hangingPunct="1">
              <a:lnSpc>
                <a:spcPct val="120000"/>
              </a:lnSpc>
              <a:spcBef>
                <a:spcPts val="0"/>
              </a:spcBef>
              <a:spcAft>
                <a:spcPts val="0"/>
              </a:spcAft>
              <a:buClr>
                <a:srgbClr val="E7E6E6">
                  <a:lumMod val="75000"/>
                </a:srgbClr>
              </a:buClr>
              <a:buSzPct val="110000"/>
              <a:buFont typeface="Arial" panose="020B0604020202020204" pitchFamily="34" charset="0"/>
              <a:buNone/>
              <a:tabLst/>
              <a:defRPr/>
            </a:pPr>
            <a:r>
              <a:rPr kumimoji="0" lang="es-E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Kit de herramientas para programas de educación de adultos</a:t>
            </a:r>
          </a:p>
        </p:txBody>
      </p:sp>
      <p:pic>
        <p:nvPicPr>
          <p:cNvPr id="6" name="Picture 5">
            <a:extLst>
              <a:ext uri="{FF2B5EF4-FFF2-40B4-BE49-F238E27FC236}">
                <a16:creationId xmlns:a16="http://schemas.microsoft.com/office/drawing/2014/main" id="{01211A46-7128-FF72-E370-5E5E6195B143}"/>
              </a:ext>
            </a:extLst>
          </p:cNvPr>
          <p:cNvPicPr>
            <a:picLocks noChangeAspect="1"/>
          </p:cNvPicPr>
          <p:nvPr/>
        </p:nvPicPr>
        <p:blipFill>
          <a:blip r:embed="rId3"/>
          <a:stretch>
            <a:fillRect/>
          </a:stretch>
        </p:blipFill>
        <p:spPr>
          <a:xfrm>
            <a:off x="8077200" y="956735"/>
            <a:ext cx="4041998" cy="4700423"/>
          </a:xfrm>
          <a:prstGeom prst="rect">
            <a:avLst/>
          </a:prstGeom>
        </p:spPr>
      </p:pic>
    </p:spTree>
    <p:extLst>
      <p:ext uri="{BB962C8B-B14F-4D97-AF65-F5344CB8AC3E}">
        <p14:creationId xmlns:p14="http://schemas.microsoft.com/office/powerpoint/2010/main" val="79887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5E443A1-8A7D-3F7E-A828-A7F0FC8EC900}"/>
              </a:ext>
            </a:extLst>
          </p:cNvPr>
          <p:cNvPicPr>
            <a:picLocks noChangeAspect="1"/>
          </p:cNvPicPr>
          <p:nvPr/>
        </p:nvPicPr>
        <p:blipFill>
          <a:blip r:embed="rId2"/>
          <a:stretch>
            <a:fillRect/>
          </a:stretch>
        </p:blipFill>
        <p:spPr>
          <a:xfrm>
            <a:off x="438615" y="1447801"/>
            <a:ext cx="10062127" cy="4868332"/>
          </a:xfrm>
          <a:prstGeom prst="rect">
            <a:avLst/>
          </a:prstGeom>
        </p:spPr>
      </p:pic>
      <p:pic>
        <p:nvPicPr>
          <p:cNvPr id="6" name="Content Placeholder 5">
            <a:extLst>
              <a:ext uri="{FF2B5EF4-FFF2-40B4-BE49-F238E27FC236}">
                <a16:creationId xmlns:a16="http://schemas.microsoft.com/office/drawing/2014/main" id="{385DFBCC-E548-27AF-6912-23B7F1F35BA2}"/>
              </a:ext>
            </a:extLst>
          </p:cNvPr>
          <p:cNvPicPr>
            <a:picLocks noGrp="1" noChangeAspect="1"/>
          </p:cNvPicPr>
          <p:nvPr>
            <p:ph idx="1"/>
          </p:nvPr>
        </p:nvPicPr>
        <p:blipFill>
          <a:blip r:embed="rId3"/>
          <a:stretch>
            <a:fillRect/>
          </a:stretch>
        </p:blipFill>
        <p:spPr>
          <a:xfrm>
            <a:off x="438615" y="395449"/>
            <a:ext cx="11352212" cy="946017"/>
          </a:xfrm>
          <a:prstGeom prst="rect">
            <a:avLst/>
          </a:prstGeom>
        </p:spPr>
      </p:pic>
      <p:pic>
        <p:nvPicPr>
          <p:cNvPr id="11" name="Picture 10">
            <a:extLst>
              <a:ext uri="{FF2B5EF4-FFF2-40B4-BE49-F238E27FC236}">
                <a16:creationId xmlns:a16="http://schemas.microsoft.com/office/drawing/2014/main" id="{C579CAA0-7118-4BED-6B7E-092BFADD517E}"/>
              </a:ext>
            </a:extLst>
          </p:cNvPr>
          <p:cNvPicPr>
            <a:picLocks noChangeAspect="1"/>
          </p:cNvPicPr>
          <p:nvPr/>
        </p:nvPicPr>
        <p:blipFill>
          <a:blip r:embed="rId4"/>
          <a:stretch>
            <a:fillRect/>
          </a:stretch>
        </p:blipFill>
        <p:spPr>
          <a:xfrm>
            <a:off x="9235184" y="222554"/>
            <a:ext cx="2956816" cy="5433179"/>
          </a:xfrm>
          <a:prstGeom prst="rect">
            <a:avLst/>
          </a:prstGeom>
        </p:spPr>
      </p:pic>
    </p:spTree>
    <p:extLst>
      <p:ext uri="{BB962C8B-B14F-4D97-AF65-F5344CB8AC3E}">
        <p14:creationId xmlns:p14="http://schemas.microsoft.com/office/powerpoint/2010/main" val="72724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912D-38B6-A28D-14C8-5C1013C0B2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9827CD-4385-42EF-E8F9-B144A342BDD6}"/>
              </a:ext>
            </a:extLst>
          </p:cNvPr>
          <p:cNvSpPr>
            <a:spLocks noGrp="1"/>
          </p:cNvSpPr>
          <p:nvPr>
            <p:ph type="title"/>
          </p:nvPr>
        </p:nvSpPr>
        <p:spPr>
          <a:xfrm>
            <a:off x="681618" y="347134"/>
            <a:ext cx="7327849" cy="1202266"/>
          </a:xfrm>
        </p:spPr>
        <p:txBody>
          <a:bodyPr>
            <a:normAutofit/>
          </a:bodyPr>
          <a:lstStyle/>
          <a:p>
            <a:r>
              <a:rPr lang="en-US" sz="4000" b="1" dirty="0"/>
              <a:t>GED.com</a:t>
            </a:r>
            <a:br>
              <a:rPr lang="en-US" sz="4000" b="1" dirty="0"/>
            </a:br>
            <a:r>
              <a:rPr lang="en-US" sz="2400" dirty="0" err="1">
                <a:solidFill>
                  <a:srgbClr val="0080A8"/>
                </a:solidFill>
              </a:rPr>
              <a:t>seleccione</a:t>
            </a:r>
            <a:r>
              <a:rPr lang="en-US" sz="2400" dirty="0">
                <a:solidFill>
                  <a:srgbClr val="0080A8"/>
                </a:solidFill>
              </a:rPr>
              <a:t> </a:t>
            </a:r>
            <a:r>
              <a:rPr lang="en-US" sz="2400" dirty="0" err="1">
                <a:solidFill>
                  <a:srgbClr val="0080A8"/>
                </a:solidFill>
              </a:rPr>
              <a:t>educadores</a:t>
            </a:r>
            <a:r>
              <a:rPr lang="en-US" sz="2400" dirty="0">
                <a:solidFill>
                  <a:srgbClr val="0080A8"/>
                </a:solidFill>
              </a:rPr>
              <a:t> y </a:t>
            </a:r>
            <a:r>
              <a:rPr lang="en-US" sz="2400" dirty="0" err="1">
                <a:solidFill>
                  <a:srgbClr val="0080A8"/>
                </a:solidFill>
              </a:rPr>
              <a:t>administradores</a:t>
            </a:r>
            <a:endParaRPr lang="en-US" dirty="0"/>
          </a:p>
        </p:txBody>
      </p:sp>
      <p:sp>
        <p:nvSpPr>
          <p:cNvPr id="4" name="Slide Number Placeholder 3">
            <a:extLst>
              <a:ext uri="{FF2B5EF4-FFF2-40B4-BE49-F238E27FC236}">
                <a16:creationId xmlns:a16="http://schemas.microsoft.com/office/drawing/2014/main" id="{DE10E487-6FAB-574F-F6BE-B35B9EBDFA0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AC835EF7-4B03-431F-CCA7-8CC769B57338}"/>
              </a:ext>
            </a:extLst>
          </p:cNvPr>
          <p:cNvPicPr>
            <a:picLocks noChangeAspect="1"/>
          </p:cNvPicPr>
          <p:nvPr/>
        </p:nvPicPr>
        <p:blipFill>
          <a:blip r:embed="rId3"/>
          <a:stretch>
            <a:fillRect/>
          </a:stretch>
        </p:blipFill>
        <p:spPr>
          <a:xfrm>
            <a:off x="2210114" y="1256253"/>
            <a:ext cx="8364437" cy="4633362"/>
          </a:xfrm>
          <a:prstGeom prst="rect">
            <a:avLst/>
          </a:prstGeom>
        </p:spPr>
      </p:pic>
    </p:spTree>
    <p:extLst>
      <p:ext uri="{BB962C8B-B14F-4D97-AF65-F5344CB8AC3E}">
        <p14:creationId xmlns:p14="http://schemas.microsoft.com/office/powerpoint/2010/main" val="4130096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4932-B520-2EA9-74D3-C08E32DC3F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5E4177-CD46-AA8B-FE94-A0FFB098C4F4}"/>
              </a:ext>
            </a:extLst>
          </p:cNvPr>
          <p:cNvSpPr>
            <a:spLocks noGrp="1"/>
          </p:cNvSpPr>
          <p:nvPr>
            <p:ph type="title"/>
          </p:nvPr>
        </p:nvSpPr>
        <p:spPr>
          <a:xfrm>
            <a:off x="681618" y="347134"/>
            <a:ext cx="7928982" cy="471997"/>
          </a:xfrm>
        </p:spPr>
        <p:txBody>
          <a:bodyPr>
            <a:normAutofit/>
          </a:bodyPr>
          <a:lstStyle/>
          <a:p>
            <a:r>
              <a:rPr lang="es-ES" sz="2800" b="1" dirty="0"/>
              <a:t>Materiales gratuitos para el salón de clases</a:t>
            </a:r>
            <a:endParaRPr lang="en-US" dirty="0"/>
          </a:p>
        </p:txBody>
      </p:sp>
      <p:sp>
        <p:nvSpPr>
          <p:cNvPr id="4" name="Slide Number Placeholder 3">
            <a:extLst>
              <a:ext uri="{FF2B5EF4-FFF2-40B4-BE49-F238E27FC236}">
                <a16:creationId xmlns:a16="http://schemas.microsoft.com/office/drawing/2014/main" id="{6F0069D4-5E79-3C31-3221-0302DA38EC1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7A758D52-ADCA-69C6-AE35-B4EC31CD0931}"/>
              </a:ext>
            </a:extLst>
          </p:cNvPr>
          <p:cNvPicPr>
            <a:picLocks noChangeAspect="1"/>
          </p:cNvPicPr>
          <p:nvPr/>
        </p:nvPicPr>
        <p:blipFill>
          <a:blip r:embed="rId3"/>
          <a:stretch>
            <a:fillRect/>
          </a:stretch>
        </p:blipFill>
        <p:spPr>
          <a:xfrm>
            <a:off x="401443" y="905933"/>
            <a:ext cx="11113971" cy="5132936"/>
          </a:xfrm>
          <a:prstGeom prst="rect">
            <a:avLst/>
          </a:prstGeom>
        </p:spPr>
      </p:pic>
    </p:spTree>
    <p:extLst>
      <p:ext uri="{BB962C8B-B14F-4D97-AF65-F5344CB8AC3E}">
        <p14:creationId xmlns:p14="http://schemas.microsoft.com/office/powerpoint/2010/main" val="262331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4C915-3810-0625-26A6-63248151BF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F8CD3D-5A71-7D7C-E77B-51C063392966}"/>
              </a:ext>
            </a:extLst>
          </p:cNvPr>
          <p:cNvSpPr>
            <a:spLocks noGrp="1"/>
          </p:cNvSpPr>
          <p:nvPr>
            <p:ph type="title"/>
          </p:nvPr>
        </p:nvSpPr>
        <p:spPr>
          <a:xfrm>
            <a:off x="681617" y="347134"/>
            <a:ext cx="8877250" cy="761999"/>
          </a:xfrm>
        </p:spPr>
        <p:txBody>
          <a:bodyPr>
            <a:noAutofit/>
          </a:bodyPr>
          <a:lstStyle/>
          <a:p>
            <a:r>
              <a:rPr lang="es-ES" sz="3200" b="1" dirty="0"/>
              <a:t>Materiales gratuitos para el salón de clases</a:t>
            </a:r>
            <a:endParaRPr lang="en-US" sz="3200" dirty="0"/>
          </a:p>
        </p:txBody>
      </p:sp>
      <p:sp>
        <p:nvSpPr>
          <p:cNvPr id="4" name="Slide Number Placeholder 3">
            <a:extLst>
              <a:ext uri="{FF2B5EF4-FFF2-40B4-BE49-F238E27FC236}">
                <a16:creationId xmlns:a16="http://schemas.microsoft.com/office/drawing/2014/main" id="{C7E518FF-5A99-D31D-E3F5-248A1CA2253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B7BA52DF-889B-99AE-554C-0C9B9A5842B3}"/>
              </a:ext>
            </a:extLst>
          </p:cNvPr>
          <p:cNvPicPr>
            <a:picLocks noChangeAspect="1"/>
          </p:cNvPicPr>
          <p:nvPr/>
        </p:nvPicPr>
        <p:blipFill>
          <a:blip r:embed="rId3"/>
          <a:stretch>
            <a:fillRect/>
          </a:stretch>
        </p:blipFill>
        <p:spPr>
          <a:xfrm>
            <a:off x="401443" y="1693484"/>
            <a:ext cx="11443184" cy="4334632"/>
          </a:xfrm>
          <a:prstGeom prst="rect">
            <a:avLst/>
          </a:prstGeom>
        </p:spPr>
      </p:pic>
      <p:pic>
        <p:nvPicPr>
          <p:cNvPr id="6" name="Picture 5">
            <a:extLst>
              <a:ext uri="{FF2B5EF4-FFF2-40B4-BE49-F238E27FC236}">
                <a16:creationId xmlns:a16="http://schemas.microsoft.com/office/drawing/2014/main" id="{C4B55608-2F25-A1D3-A658-A850F098AE67}"/>
              </a:ext>
            </a:extLst>
          </p:cNvPr>
          <p:cNvPicPr>
            <a:picLocks noChangeAspect="1"/>
          </p:cNvPicPr>
          <p:nvPr/>
        </p:nvPicPr>
        <p:blipFill>
          <a:blip r:embed="rId4"/>
          <a:stretch>
            <a:fillRect/>
          </a:stretch>
        </p:blipFill>
        <p:spPr>
          <a:xfrm>
            <a:off x="5168928" y="2692985"/>
            <a:ext cx="1908213" cy="2115495"/>
          </a:xfrm>
          <a:prstGeom prst="rect">
            <a:avLst/>
          </a:prstGeom>
        </p:spPr>
      </p:pic>
    </p:spTree>
    <p:extLst>
      <p:ext uri="{BB962C8B-B14F-4D97-AF65-F5344CB8AC3E}">
        <p14:creationId xmlns:p14="http://schemas.microsoft.com/office/powerpoint/2010/main" val="1300938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DEEE-7397-816E-EF7E-D598C65854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8F35E6-A8C3-CF5E-D092-49F29ECAD0DE}"/>
              </a:ext>
            </a:extLst>
          </p:cNvPr>
          <p:cNvSpPr>
            <a:spLocks noGrp="1"/>
          </p:cNvSpPr>
          <p:nvPr>
            <p:ph type="title"/>
          </p:nvPr>
        </p:nvSpPr>
        <p:spPr>
          <a:xfrm>
            <a:off x="681617" y="347134"/>
            <a:ext cx="8877250" cy="761999"/>
          </a:xfrm>
        </p:spPr>
        <p:txBody>
          <a:bodyPr>
            <a:noAutofit/>
          </a:bodyPr>
          <a:lstStyle/>
          <a:p>
            <a:r>
              <a:rPr lang="es-ES" sz="3200" b="1" dirty="0"/>
              <a:t>Materiales gratuitos para el salón de clases</a:t>
            </a:r>
            <a:endParaRPr lang="en-US" sz="3200" dirty="0"/>
          </a:p>
        </p:txBody>
      </p:sp>
      <p:sp>
        <p:nvSpPr>
          <p:cNvPr id="4" name="Slide Number Placeholder 3">
            <a:extLst>
              <a:ext uri="{FF2B5EF4-FFF2-40B4-BE49-F238E27FC236}">
                <a16:creationId xmlns:a16="http://schemas.microsoft.com/office/drawing/2014/main" id="{0E65B86A-5FAE-B3CF-B02D-BA3186D3646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3B9C6A43-27D8-740C-996A-733609FB98AC}"/>
              </a:ext>
            </a:extLst>
          </p:cNvPr>
          <p:cNvPicPr>
            <a:picLocks noChangeAspect="1"/>
          </p:cNvPicPr>
          <p:nvPr/>
        </p:nvPicPr>
        <p:blipFill>
          <a:blip r:embed="rId3"/>
          <a:stretch>
            <a:fillRect/>
          </a:stretch>
        </p:blipFill>
        <p:spPr>
          <a:xfrm>
            <a:off x="401443" y="1109133"/>
            <a:ext cx="7096359" cy="2798307"/>
          </a:xfrm>
          <a:prstGeom prst="rect">
            <a:avLst/>
          </a:prstGeom>
        </p:spPr>
      </p:pic>
      <p:pic>
        <p:nvPicPr>
          <p:cNvPr id="7" name="Picture 6">
            <a:extLst>
              <a:ext uri="{FF2B5EF4-FFF2-40B4-BE49-F238E27FC236}">
                <a16:creationId xmlns:a16="http://schemas.microsoft.com/office/drawing/2014/main" id="{1639EB72-5A5D-8DF8-7E31-66549EDAFD01}"/>
              </a:ext>
            </a:extLst>
          </p:cNvPr>
          <p:cNvPicPr>
            <a:picLocks noChangeAspect="1"/>
          </p:cNvPicPr>
          <p:nvPr/>
        </p:nvPicPr>
        <p:blipFill>
          <a:blip r:embed="rId4"/>
          <a:stretch>
            <a:fillRect/>
          </a:stretch>
        </p:blipFill>
        <p:spPr>
          <a:xfrm>
            <a:off x="1058984" y="3838659"/>
            <a:ext cx="8431499" cy="2956816"/>
          </a:xfrm>
          <a:prstGeom prst="rect">
            <a:avLst/>
          </a:prstGeom>
        </p:spPr>
      </p:pic>
    </p:spTree>
    <p:extLst>
      <p:ext uri="{BB962C8B-B14F-4D97-AF65-F5344CB8AC3E}">
        <p14:creationId xmlns:p14="http://schemas.microsoft.com/office/powerpoint/2010/main" val="1084825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DBF6-CB3D-61CE-CE62-5E26BD0948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1FCDDF-71EE-3E6C-1909-8514A4964564}"/>
              </a:ext>
            </a:extLst>
          </p:cNvPr>
          <p:cNvSpPr>
            <a:spLocks noGrp="1"/>
          </p:cNvSpPr>
          <p:nvPr>
            <p:ph type="title"/>
          </p:nvPr>
        </p:nvSpPr>
        <p:spPr>
          <a:xfrm>
            <a:off x="681617" y="347134"/>
            <a:ext cx="8877250" cy="761999"/>
          </a:xfrm>
        </p:spPr>
        <p:txBody>
          <a:bodyPr>
            <a:noAutofit/>
          </a:bodyPr>
          <a:lstStyle/>
          <a:p>
            <a:r>
              <a:rPr lang="es-ES" sz="3200" b="1" dirty="0"/>
              <a:t>Materiales gratuitos para el salón de clases</a:t>
            </a:r>
            <a:endParaRPr lang="en-US" sz="3200" dirty="0"/>
          </a:p>
        </p:txBody>
      </p:sp>
      <p:sp>
        <p:nvSpPr>
          <p:cNvPr id="4" name="Slide Number Placeholder 3">
            <a:extLst>
              <a:ext uri="{FF2B5EF4-FFF2-40B4-BE49-F238E27FC236}">
                <a16:creationId xmlns:a16="http://schemas.microsoft.com/office/drawing/2014/main" id="{5424575F-A330-DC5E-C0A7-FE0797113E7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6B0D429B-C752-D199-6E0D-4E0F2A6C6373}"/>
              </a:ext>
            </a:extLst>
          </p:cNvPr>
          <p:cNvPicPr>
            <a:picLocks noChangeAspect="1"/>
          </p:cNvPicPr>
          <p:nvPr/>
        </p:nvPicPr>
        <p:blipFill>
          <a:blip r:embed="rId3"/>
          <a:stretch>
            <a:fillRect/>
          </a:stretch>
        </p:blipFill>
        <p:spPr>
          <a:xfrm>
            <a:off x="288813" y="1109133"/>
            <a:ext cx="9413040" cy="5724640"/>
          </a:xfrm>
          <a:prstGeom prst="rect">
            <a:avLst/>
          </a:prstGeom>
        </p:spPr>
      </p:pic>
    </p:spTree>
    <p:extLst>
      <p:ext uri="{BB962C8B-B14F-4D97-AF65-F5344CB8AC3E}">
        <p14:creationId xmlns:p14="http://schemas.microsoft.com/office/powerpoint/2010/main" val="3799712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BE975-FCCE-0EE3-182C-B9AE2172A4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E4D7B8-1B41-BD27-770F-39459F5DC897}"/>
              </a:ext>
            </a:extLst>
          </p:cNvPr>
          <p:cNvSpPr>
            <a:spLocks noGrp="1"/>
          </p:cNvSpPr>
          <p:nvPr>
            <p:ph type="title"/>
          </p:nvPr>
        </p:nvSpPr>
        <p:spPr>
          <a:xfrm>
            <a:off x="681617" y="347134"/>
            <a:ext cx="8877250" cy="761999"/>
          </a:xfrm>
        </p:spPr>
        <p:txBody>
          <a:bodyPr>
            <a:noAutofit/>
          </a:bodyPr>
          <a:lstStyle/>
          <a:p>
            <a:r>
              <a:rPr lang="es-ES" sz="3200" b="1" dirty="0"/>
              <a:t>Materiales gratuitos para el salón de clases</a:t>
            </a:r>
            <a:endParaRPr lang="en-US" sz="3200" dirty="0"/>
          </a:p>
        </p:txBody>
      </p:sp>
      <p:sp>
        <p:nvSpPr>
          <p:cNvPr id="4" name="Slide Number Placeholder 3">
            <a:extLst>
              <a:ext uri="{FF2B5EF4-FFF2-40B4-BE49-F238E27FC236}">
                <a16:creationId xmlns:a16="http://schemas.microsoft.com/office/drawing/2014/main" id="{D4FCD333-4AB5-E379-FD60-8BBA9716A7C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4C83AF69-F508-8AFA-5CC8-4F2BA6F52058}"/>
              </a:ext>
            </a:extLst>
          </p:cNvPr>
          <p:cNvPicPr>
            <a:picLocks noChangeAspect="1"/>
          </p:cNvPicPr>
          <p:nvPr/>
        </p:nvPicPr>
        <p:blipFill>
          <a:blip r:embed="rId3"/>
          <a:stretch>
            <a:fillRect/>
          </a:stretch>
        </p:blipFill>
        <p:spPr>
          <a:xfrm>
            <a:off x="67734" y="1200415"/>
            <a:ext cx="9491133" cy="2328333"/>
          </a:xfrm>
          <a:prstGeom prst="rect">
            <a:avLst/>
          </a:prstGeom>
        </p:spPr>
      </p:pic>
      <p:pic>
        <p:nvPicPr>
          <p:cNvPr id="7" name="Picture 6">
            <a:extLst>
              <a:ext uri="{FF2B5EF4-FFF2-40B4-BE49-F238E27FC236}">
                <a16:creationId xmlns:a16="http://schemas.microsoft.com/office/drawing/2014/main" id="{E42DB6E9-93FB-6A2C-D8AE-5149800263B5}"/>
              </a:ext>
            </a:extLst>
          </p:cNvPr>
          <p:cNvPicPr>
            <a:picLocks noChangeAspect="1"/>
          </p:cNvPicPr>
          <p:nvPr/>
        </p:nvPicPr>
        <p:blipFill>
          <a:blip r:embed="rId4"/>
          <a:stretch>
            <a:fillRect/>
          </a:stretch>
        </p:blipFill>
        <p:spPr>
          <a:xfrm>
            <a:off x="2192867" y="3725333"/>
            <a:ext cx="7451346" cy="2939574"/>
          </a:xfrm>
          <a:prstGeom prst="rect">
            <a:avLst/>
          </a:prstGeom>
        </p:spPr>
      </p:pic>
      <p:sp>
        <p:nvSpPr>
          <p:cNvPr id="10" name="TextBox 9">
            <a:extLst>
              <a:ext uri="{FF2B5EF4-FFF2-40B4-BE49-F238E27FC236}">
                <a16:creationId xmlns:a16="http://schemas.microsoft.com/office/drawing/2014/main" id="{963990E6-F8D9-01F5-704E-0F4CB4366822}"/>
              </a:ext>
            </a:extLst>
          </p:cNvPr>
          <p:cNvSpPr txBox="1"/>
          <p:nvPr/>
        </p:nvSpPr>
        <p:spPr>
          <a:xfrm>
            <a:off x="9558867" y="1561124"/>
            <a:ext cx="2565399" cy="400110"/>
          </a:xfrm>
          <a:prstGeom prst="rect">
            <a:avLst/>
          </a:prstGeom>
          <a:noFill/>
        </p:spPr>
        <p:txBody>
          <a:bodyPr wrap="square">
            <a:spAutoFit/>
          </a:bodyPr>
          <a:lstStyle/>
          <a:p>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Free </a:t>
            </a:r>
            <a:r>
              <a:rPr kumimoji="0" lang="es-ES" sz="20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Practice</a:t>
            </a: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s-ES" sz="20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Tests</a:t>
            </a:r>
            <a:endParaRPr lang="en-US" sz="1050" dirty="0"/>
          </a:p>
        </p:txBody>
      </p:sp>
      <p:sp>
        <p:nvSpPr>
          <p:cNvPr id="12" name="TextBox 11">
            <a:extLst>
              <a:ext uri="{FF2B5EF4-FFF2-40B4-BE49-F238E27FC236}">
                <a16:creationId xmlns:a16="http://schemas.microsoft.com/office/drawing/2014/main" id="{3BDAFC77-16BB-AB25-43EA-F44157895FE5}"/>
              </a:ext>
            </a:extLst>
          </p:cNvPr>
          <p:cNvSpPr txBox="1"/>
          <p:nvPr/>
        </p:nvSpPr>
        <p:spPr>
          <a:xfrm>
            <a:off x="9707032" y="4651345"/>
            <a:ext cx="2556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Arial"/>
              </a:rPr>
              <a:t>Free </a:t>
            </a:r>
            <a:r>
              <a:rPr lang="es-ES" sz="2000" b="1" kern="1200" dirty="0" err="1">
                <a:latin typeface="Arial" panose="020B0604020202020204" pitchFamily="34" charset="0"/>
                <a:ea typeface="+mj-ea"/>
                <a:cs typeface="Arial" panose="020B0604020202020204" pitchFamily="34" charset="0"/>
              </a:rPr>
              <a:t>Study</a:t>
            </a:r>
            <a:r>
              <a:rPr lang="es-ES" sz="2000" b="1" kern="1200" dirty="0">
                <a:latin typeface="Arial" panose="020B0604020202020204" pitchFamily="34" charset="0"/>
                <a:ea typeface="+mj-ea"/>
                <a:cs typeface="Arial" panose="020B0604020202020204" pitchFamily="34" charset="0"/>
              </a:rPr>
              <a:t> Guides</a:t>
            </a: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481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14A9-7497-D9AD-BFA3-7A5B529937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9C35DE-04A7-1BB7-5D24-34A3CC0CC465}"/>
              </a:ext>
            </a:extLst>
          </p:cNvPr>
          <p:cNvSpPr>
            <a:spLocks noGrp="1"/>
          </p:cNvSpPr>
          <p:nvPr>
            <p:ph type="title"/>
          </p:nvPr>
        </p:nvSpPr>
        <p:spPr>
          <a:xfrm>
            <a:off x="681617" y="347134"/>
            <a:ext cx="8877250" cy="761999"/>
          </a:xfrm>
        </p:spPr>
        <p:txBody>
          <a:bodyPr>
            <a:noAutofit/>
          </a:bodyPr>
          <a:lstStyle/>
          <a:p>
            <a:r>
              <a:rPr lang="es-ES" sz="3200" b="1" dirty="0"/>
              <a:t>Materiales gratuitos para el salón de clases</a:t>
            </a:r>
            <a:endParaRPr lang="en-US" sz="3200" dirty="0"/>
          </a:p>
        </p:txBody>
      </p:sp>
      <p:sp>
        <p:nvSpPr>
          <p:cNvPr id="4" name="Slide Number Placeholder 3">
            <a:extLst>
              <a:ext uri="{FF2B5EF4-FFF2-40B4-BE49-F238E27FC236}">
                <a16:creationId xmlns:a16="http://schemas.microsoft.com/office/drawing/2014/main" id="{64C2D5B0-C016-90C4-6097-920483987AD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37240103-CEB3-63F4-6A4D-506DCF26B074}"/>
              </a:ext>
            </a:extLst>
          </p:cNvPr>
          <p:cNvPicPr>
            <a:picLocks noChangeAspect="1"/>
          </p:cNvPicPr>
          <p:nvPr/>
        </p:nvPicPr>
        <p:blipFill>
          <a:blip r:embed="rId3"/>
          <a:stretch>
            <a:fillRect/>
          </a:stretch>
        </p:blipFill>
        <p:spPr>
          <a:xfrm>
            <a:off x="4487332" y="1634067"/>
            <a:ext cx="7704667" cy="4457170"/>
          </a:xfrm>
          <a:prstGeom prst="rect">
            <a:avLst/>
          </a:prstGeom>
        </p:spPr>
      </p:pic>
      <p:pic>
        <p:nvPicPr>
          <p:cNvPr id="8" name="Picture 7">
            <a:extLst>
              <a:ext uri="{FF2B5EF4-FFF2-40B4-BE49-F238E27FC236}">
                <a16:creationId xmlns:a16="http://schemas.microsoft.com/office/drawing/2014/main" id="{D1B64562-159B-F76F-28B1-3D536C95042F}"/>
              </a:ext>
            </a:extLst>
          </p:cNvPr>
          <p:cNvPicPr>
            <a:picLocks noChangeAspect="1"/>
          </p:cNvPicPr>
          <p:nvPr/>
        </p:nvPicPr>
        <p:blipFill>
          <a:blip r:embed="rId4"/>
          <a:stretch>
            <a:fillRect/>
          </a:stretch>
        </p:blipFill>
        <p:spPr>
          <a:xfrm>
            <a:off x="1" y="2355066"/>
            <a:ext cx="4487332" cy="2609314"/>
          </a:xfrm>
          <a:prstGeom prst="rect">
            <a:avLst/>
          </a:prstGeom>
        </p:spPr>
      </p:pic>
    </p:spTree>
    <p:extLst>
      <p:ext uri="{BB962C8B-B14F-4D97-AF65-F5344CB8AC3E}">
        <p14:creationId xmlns:p14="http://schemas.microsoft.com/office/powerpoint/2010/main" val="5141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0B39-DB54-80E5-80BE-126D04849F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B9B0C8C-5103-6284-68FE-2367299CEA63}"/>
              </a:ext>
            </a:extLst>
          </p:cNvPr>
          <p:cNvSpPr>
            <a:spLocks noGrp="1"/>
          </p:cNvSpPr>
          <p:nvPr>
            <p:ph type="title"/>
          </p:nvPr>
        </p:nvSpPr>
        <p:spPr>
          <a:xfrm>
            <a:off x="647750" y="450798"/>
            <a:ext cx="11061650" cy="643466"/>
          </a:xfrm>
        </p:spPr>
        <p:txBody>
          <a:bodyPr>
            <a:noAutofit/>
          </a:bodyPr>
          <a:lstStyle/>
          <a:p>
            <a:r>
              <a:rPr lang="es-ES" sz="3200" b="1" dirty="0"/>
              <a:t>Nota adicional:</a:t>
            </a:r>
            <a:r>
              <a:rPr lang="es-ES" sz="3200" dirty="0"/>
              <a:t> </a:t>
            </a:r>
            <a:r>
              <a:rPr lang="es-ES" sz="3200" b="1" dirty="0"/>
              <a:t>Dónde encontrar los videos en una cuenta de estudiante</a:t>
            </a:r>
            <a:endParaRPr lang="en-US" sz="4400" dirty="0"/>
          </a:p>
        </p:txBody>
      </p:sp>
      <p:sp>
        <p:nvSpPr>
          <p:cNvPr id="4" name="Slide Number Placeholder 3">
            <a:extLst>
              <a:ext uri="{FF2B5EF4-FFF2-40B4-BE49-F238E27FC236}">
                <a16:creationId xmlns:a16="http://schemas.microsoft.com/office/drawing/2014/main" id="{B87B9E0A-365C-1B1A-D9F3-B631BC2D457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403E2ABF-0825-EAB1-8C3F-B2F4DD11EA0B}"/>
              </a:ext>
            </a:extLst>
          </p:cNvPr>
          <p:cNvPicPr>
            <a:picLocks noChangeAspect="1"/>
          </p:cNvPicPr>
          <p:nvPr/>
        </p:nvPicPr>
        <p:blipFill>
          <a:blip r:embed="rId3"/>
          <a:stretch>
            <a:fillRect/>
          </a:stretch>
        </p:blipFill>
        <p:spPr>
          <a:xfrm>
            <a:off x="230113" y="1550275"/>
            <a:ext cx="4145639" cy="3249450"/>
          </a:xfrm>
          <a:prstGeom prst="rect">
            <a:avLst/>
          </a:prstGeom>
        </p:spPr>
      </p:pic>
      <p:pic>
        <p:nvPicPr>
          <p:cNvPr id="6" name="Picture 5">
            <a:extLst>
              <a:ext uri="{FF2B5EF4-FFF2-40B4-BE49-F238E27FC236}">
                <a16:creationId xmlns:a16="http://schemas.microsoft.com/office/drawing/2014/main" id="{96213083-E77B-113A-40C6-AABFEFAAC8C7}"/>
              </a:ext>
            </a:extLst>
          </p:cNvPr>
          <p:cNvPicPr>
            <a:picLocks noChangeAspect="1"/>
          </p:cNvPicPr>
          <p:nvPr/>
        </p:nvPicPr>
        <p:blipFill>
          <a:blip r:embed="rId4"/>
          <a:stretch>
            <a:fillRect/>
          </a:stretch>
        </p:blipFill>
        <p:spPr>
          <a:xfrm>
            <a:off x="3504975" y="4327507"/>
            <a:ext cx="5182049" cy="1767993"/>
          </a:xfrm>
          <a:prstGeom prst="rect">
            <a:avLst/>
          </a:prstGeom>
        </p:spPr>
      </p:pic>
      <p:pic>
        <p:nvPicPr>
          <p:cNvPr id="7" name="Picture 6">
            <a:extLst>
              <a:ext uri="{FF2B5EF4-FFF2-40B4-BE49-F238E27FC236}">
                <a16:creationId xmlns:a16="http://schemas.microsoft.com/office/drawing/2014/main" id="{6B5C5F9B-CACF-D692-B478-726D79C3CDEA}"/>
              </a:ext>
            </a:extLst>
          </p:cNvPr>
          <p:cNvPicPr>
            <a:picLocks noChangeAspect="1"/>
          </p:cNvPicPr>
          <p:nvPr/>
        </p:nvPicPr>
        <p:blipFill>
          <a:blip r:embed="rId5"/>
          <a:stretch>
            <a:fillRect/>
          </a:stretch>
        </p:blipFill>
        <p:spPr>
          <a:xfrm>
            <a:off x="4896945" y="4867312"/>
            <a:ext cx="4023709" cy="1859441"/>
          </a:xfrm>
          <a:prstGeom prst="rect">
            <a:avLst/>
          </a:prstGeom>
        </p:spPr>
      </p:pic>
      <p:pic>
        <p:nvPicPr>
          <p:cNvPr id="8" name="Picture 7">
            <a:extLst>
              <a:ext uri="{FF2B5EF4-FFF2-40B4-BE49-F238E27FC236}">
                <a16:creationId xmlns:a16="http://schemas.microsoft.com/office/drawing/2014/main" id="{3EC92B53-A3F2-098D-4DFF-79DAE2ABB6BE}"/>
              </a:ext>
            </a:extLst>
          </p:cNvPr>
          <p:cNvPicPr>
            <a:picLocks noChangeAspect="1"/>
          </p:cNvPicPr>
          <p:nvPr/>
        </p:nvPicPr>
        <p:blipFill>
          <a:blip r:embed="rId6"/>
          <a:stretch>
            <a:fillRect/>
          </a:stretch>
        </p:blipFill>
        <p:spPr>
          <a:xfrm>
            <a:off x="2349689" y="3855288"/>
            <a:ext cx="1079086" cy="1012024"/>
          </a:xfrm>
          <a:prstGeom prst="rect">
            <a:avLst/>
          </a:prstGeom>
        </p:spPr>
      </p:pic>
      <p:pic>
        <p:nvPicPr>
          <p:cNvPr id="9" name="Picture 8">
            <a:extLst>
              <a:ext uri="{FF2B5EF4-FFF2-40B4-BE49-F238E27FC236}">
                <a16:creationId xmlns:a16="http://schemas.microsoft.com/office/drawing/2014/main" id="{22F76471-53CC-B845-3930-AD098F88D263}"/>
              </a:ext>
            </a:extLst>
          </p:cNvPr>
          <p:cNvPicPr>
            <a:picLocks noChangeAspect="1"/>
          </p:cNvPicPr>
          <p:nvPr/>
        </p:nvPicPr>
        <p:blipFill>
          <a:blip r:embed="rId6"/>
          <a:stretch>
            <a:fillRect/>
          </a:stretch>
        </p:blipFill>
        <p:spPr>
          <a:xfrm>
            <a:off x="3584229" y="5083476"/>
            <a:ext cx="1079086" cy="1012024"/>
          </a:xfrm>
          <a:prstGeom prst="rect">
            <a:avLst/>
          </a:prstGeom>
        </p:spPr>
      </p:pic>
      <p:sp>
        <p:nvSpPr>
          <p:cNvPr id="11" name="TextBox 10">
            <a:extLst>
              <a:ext uri="{FF2B5EF4-FFF2-40B4-BE49-F238E27FC236}">
                <a16:creationId xmlns:a16="http://schemas.microsoft.com/office/drawing/2014/main" id="{5F0F47B2-7DBA-08D3-1941-5DA0465707D3}"/>
              </a:ext>
            </a:extLst>
          </p:cNvPr>
          <p:cNvSpPr txBox="1"/>
          <p:nvPr/>
        </p:nvSpPr>
        <p:spPr>
          <a:xfrm>
            <a:off x="5120441" y="973683"/>
            <a:ext cx="7133166" cy="3083921"/>
          </a:xfrm>
          <a:prstGeom prst="rect">
            <a:avLst/>
          </a:prstGeom>
          <a:noFill/>
        </p:spPr>
        <p:txBody>
          <a:bodyPr wrap="square">
            <a:spAutoFit/>
          </a:bodyPr>
          <a:lstStyle/>
          <a:p>
            <a:pPr marL="4763" marR="0" lvl="0" indent="0" algn="l" defTabSz="685766" rtl="0" eaLnBrk="1" fontAlgn="auto" latinLnBrk="0" hangingPunct="1">
              <a:lnSpc>
                <a:spcPct val="90000"/>
              </a:lnSpc>
              <a:spcBef>
                <a:spcPts val="0"/>
              </a:spcBef>
              <a:spcAft>
                <a:spcPts val="0"/>
              </a:spcAft>
              <a:buClr>
                <a:srgbClr val="AEABAB"/>
              </a:buClr>
              <a:buSzPts val="2400"/>
              <a:buFont typeface="Arial" panose="020B0604020202020204" pitchFamily="34" charset="0"/>
              <a:buNone/>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Disponible en GED.com en la cuenta de cada estudiante en la pestaña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Study</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(Estudio), seleccione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Study</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Materials</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(Obtenga materiales de estudio)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Language</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Arts</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(Artes del lenguaje), desplácese hacia abajo hasta "Extended Response” (Respuesta extensa), seleccione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Learn</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More” (Obtener más información) en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How</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Write</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Good Extended Response” (Cómo escribir una buena respuesta extensa..).</a:t>
            </a:r>
          </a:p>
        </p:txBody>
      </p:sp>
      <p:pic>
        <p:nvPicPr>
          <p:cNvPr id="12" name="Picture 11">
            <a:extLst>
              <a:ext uri="{FF2B5EF4-FFF2-40B4-BE49-F238E27FC236}">
                <a16:creationId xmlns:a16="http://schemas.microsoft.com/office/drawing/2014/main" id="{4FF85836-872A-8887-3AED-87A6C21D98CE}"/>
              </a:ext>
            </a:extLst>
          </p:cNvPr>
          <p:cNvPicPr>
            <a:picLocks noChangeAspect="1"/>
          </p:cNvPicPr>
          <p:nvPr/>
        </p:nvPicPr>
        <p:blipFill>
          <a:blip r:embed="rId7"/>
          <a:stretch>
            <a:fillRect/>
          </a:stretch>
        </p:blipFill>
        <p:spPr>
          <a:xfrm>
            <a:off x="5246200" y="6179459"/>
            <a:ext cx="1987468" cy="371888"/>
          </a:xfrm>
          <a:prstGeom prst="rect">
            <a:avLst/>
          </a:prstGeom>
        </p:spPr>
      </p:pic>
    </p:spTree>
    <p:extLst>
      <p:ext uri="{BB962C8B-B14F-4D97-AF65-F5344CB8AC3E}">
        <p14:creationId xmlns:p14="http://schemas.microsoft.com/office/powerpoint/2010/main" val="12931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7F75-5467-278A-3CF8-4D77662C2E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763F59-6CC0-01EF-4817-D09EA8660CA3}"/>
              </a:ext>
            </a:extLst>
          </p:cNvPr>
          <p:cNvSpPr>
            <a:spLocks noGrp="1"/>
          </p:cNvSpPr>
          <p:nvPr>
            <p:ph type="title"/>
          </p:nvPr>
        </p:nvSpPr>
        <p:spPr>
          <a:xfrm>
            <a:off x="681617" y="347135"/>
            <a:ext cx="8877250" cy="516466"/>
          </a:xfrm>
        </p:spPr>
        <p:txBody>
          <a:bodyPr>
            <a:noAutofit/>
          </a:bodyPr>
          <a:lstStyle/>
          <a:p>
            <a:r>
              <a:rPr lang="en-US" sz="3200" b="1" dirty="0" err="1"/>
              <a:t>Recursos</a:t>
            </a:r>
            <a:r>
              <a:rPr lang="en-US" sz="3200" b="1" dirty="0"/>
              <a:t> </a:t>
            </a:r>
            <a:r>
              <a:rPr lang="en-US" sz="3200" b="1" dirty="0" err="1"/>
              <a:t>didácticos</a:t>
            </a:r>
            <a:endParaRPr lang="en-US" sz="4400" dirty="0"/>
          </a:p>
        </p:txBody>
      </p:sp>
      <p:sp>
        <p:nvSpPr>
          <p:cNvPr id="4" name="Slide Number Placeholder 3">
            <a:extLst>
              <a:ext uri="{FF2B5EF4-FFF2-40B4-BE49-F238E27FC236}">
                <a16:creationId xmlns:a16="http://schemas.microsoft.com/office/drawing/2014/main" id="{BF3C8350-FD45-1163-0B39-D06AF55940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D869A724-E349-6CE9-68A4-FC348A0C8934}"/>
              </a:ext>
            </a:extLst>
          </p:cNvPr>
          <p:cNvPicPr>
            <a:picLocks noChangeAspect="1"/>
          </p:cNvPicPr>
          <p:nvPr/>
        </p:nvPicPr>
        <p:blipFill>
          <a:blip r:embed="rId3"/>
          <a:stretch>
            <a:fillRect/>
          </a:stretch>
        </p:blipFill>
        <p:spPr>
          <a:xfrm>
            <a:off x="773072" y="1073356"/>
            <a:ext cx="10205589" cy="4999153"/>
          </a:xfrm>
          <a:prstGeom prst="rect">
            <a:avLst/>
          </a:prstGeom>
        </p:spPr>
      </p:pic>
      <p:sp>
        <p:nvSpPr>
          <p:cNvPr id="7" name="TextBox 6">
            <a:extLst>
              <a:ext uri="{FF2B5EF4-FFF2-40B4-BE49-F238E27FC236}">
                <a16:creationId xmlns:a16="http://schemas.microsoft.com/office/drawing/2014/main" id="{3DB3E7F1-0E3C-0CE1-A6A1-F7F7EEBF0701}"/>
              </a:ext>
            </a:extLst>
          </p:cNvPr>
          <p:cNvSpPr txBox="1"/>
          <p:nvPr/>
        </p:nvSpPr>
        <p:spPr>
          <a:xfrm>
            <a:off x="4682067" y="620308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Teaching Resources</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8" name="Picture 7">
            <a:extLst>
              <a:ext uri="{FF2B5EF4-FFF2-40B4-BE49-F238E27FC236}">
                <a16:creationId xmlns:a16="http://schemas.microsoft.com/office/drawing/2014/main" id="{418FB336-52A8-4D90-B267-DB15D3985580}"/>
              </a:ext>
            </a:extLst>
          </p:cNvPr>
          <p:cNvPicPr>
            <a:picLocks noChangeAspect="1"/>
          </p:cNvPicPr>
          <p:nvPr/>
        </p:nvPicPr>
        <p:blipFill>
          <a:blip r:embed="rId5"/>
          <a:stretch>
            <a:fillRect/>
          </a:stretch>
        </p:blipFill>
        <p:spPr>
          <a:xfrm>
            <a:off x="2663160" y="2392320"/>
            <a:ext cx="2615411" cy="481626"/>
          </a:xfrm>
          <a:prstGeom prst="rect">
            <a:avLst/>
          </a:prstGeom>
        </p:spPr>
      </p:pic>
    </p:spTree>
    <p:extLst>
      <p:ext uri="{BB962C8B-B14F-4D97-AF65-F5344CB8AC3E}">
        <p14:creationId xmlns:p14="http://schemas.microsoft.com/office/powerpoint/2010/main" val="3073880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7538-70CB-1425-FB9C-02B51DDD83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F907EF-F4FA-25EE-633B-0A365E1EA4D5}"/>
              </a:ext>
            </a:extLst>
          </p:cNvPr>
          <p:cNvSpPr>
            <a:spLocks noGrp="1"/>
          </p:cNvSpPr>
          <p:nvPr>
            <p:ph type="title"/>
          </p:nvPr>
        </p:nvSpPr>
        <p:spPr>
          <a:xfrm>
            <a:off x="401443" y="381001"/>
            <a:ext cx="2463026" cy="1430866"/>
          </a:xfrm>
        </p:spPr>
        <p:txBody>
          <a:bodyPr>
            <a:noAutofit/>
          </a:bodyPr>
          <a:lstStyle/>
          <a:p>
            <a:r>
              <a:rPr lang="en-US" sz="3200" b="1" dirty="0" err="1"/>
              <a:t>Guías</a:t>
            </a:r>
            <a:r>
              <a:rPr lang="en-US" sz="3200" b="1" dirty="0"/>
              <a:t> del </a:t>
            </a:r>
            <a:r>
              <a:rPr lang="en-US" sz="3200" b="1" dirty="0" err="1"/>
              <a:t>educador</a:t>
            </a:r>
            <a:endParaRPr lang="en-US" sz="4400" dirty="0"/>
          </a:p>
        </p:txBody>
      </p:sp>
      <p:sp>
        <p:nvSpPr>
          <p:cNvPr id="4" name="Slide Number Placeholder 3">
            <a:extLst>
              <a:ext uri="{FF2B5EF4-FFF2-40B4-BE49-F238E27FC236}">
                <a16:creationId xmlns:a16="http://schemas.microsoft.com/office/drawing/2014/main" id="{18B1AF55-01F6-288A-98BF-12C9907683A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55F6481F-4C64-54C5-9CE8-A282F166861B}"/>
              </a:ext>
            </a:extLst>
          </p:cNvPr>
          <p:cNvPicPr>
            <a:picLocks noChangeAspect="1"/>
          </p:cNvPicPr>
          <p:nvPr/>
        </p:nvPicPr>
        <p:blipFill>
          <a:blip r:embed="rId3"/>
          <a:stretch>
            <a:fillRect/>
          </a:stretch>
        </p:blipFill>
        <p:spPr>
          <a:xfrm>
            <a:off x="2553917" y="193093"/>
            <a:ext cx="7084166" cy="6555466"/>
          </a:xfrm>
          <a:prstGeom prst="rect">
            <a:avLst/>
          </a:prstGeom>
        </p:spPr>
      </p:pic>
      <p:pic>
        <p:nvPicPr>
          <p:cNvPr id="6" name="Picture 5">
            <a:extLst>
              <a:ext uri="{FF2B5EF4-FFF2-40B4-BE49-F238E27FC236}">
                <a16:creationId xmlns:a16="http://schemas.microsoft.com/office/drawing/2014/main" id="{F4469E27-F819-956F-001C-BECC7B9F19E9}"/>
              </a:ext>
            </a:extLst>
          </p:cNvPr>
          <p:cNvPicPr>
            <a:picLocks noChangeAspect="1"/>
          </p:cNvPicPr>
          <p:nvPr/>
        </p:nvPicPr>
        <p:blipFill>
          <a:blip r:embed="rId4"/>
          <a:stretch>
            <a:fillRect/>
          </a:stretch>
        </p:blipFill>
        <p:spPr>
          <a:xfrm>
            <a:off x="2730716" y="270250"/>
            <a:ext cx="3365284" cy="2572735"/>
          </a:xfrm>
          <a:prstGeom prst="rect">
            <a:avLst/>
          </a:prstGeom>
        </p:spPr>
      </p:pic>
    </p:spTree>
    <p:extLst>
      <p:ext uri="{BB962C8B-B14F-4D97-AF65-F5344CB8AC3E}">
        <p14:creationId xmlns:p14="http://schemas.microsoft.com/office/powerpoint/2010/main" val="268407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401444" y="2463799"/>
            <a:ext cx="6524289" cy="3410137"/>
          </a:xfrm>
        </p:spPr>
        <p:txBody>
          <a:bodyPr/>
          <a:lstStyle/>
          <a:p>
            <a:pPr marL="0" indent="0">
              <a:buNone/>
            </a:pPr>
            <a:r>
              <a:rPr kumimoji="0" lang="en-US" sz="4800" b="1" i="0" u="none" strike="noStrike" kern="1200" cap="none" spc="-75"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Aspectos</a:t>
            </a:r>
            <a:r>
              <a:rPr kumimoji="0" lang="en-US" sz="4800" b="1" i="0" u="none" strike="noStrike" kern="1200" cap="none" spc="-75"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4800" b="1" i="0" u="none" strike="noStrike" kern="1200" cap="none" spc="-75"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generales</a:t>
            </a:r>
            <a:r>
              <a:rPr kumimoji="0" lang="en-US" sz="4800" b="1" i="0" u="none" strike="noStrike" kern="1200" cap="none" spc="-75"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del examen GED</a:t>
            </a:r>
            <a:r>
              <a:rPr kumimoji="0" lang="en-US" sz="4800" b="1" i="0" u="none" strike="noStrike" kern="1200" cap="none" spc="-75" normalizeH="0" baseline="30000" noProof="0" dirty="0">
                <a:ln>
                  <a:noFill/>
                </a:ln>
                <a:solidFill>
                  <a:srgbClr val="000000"/>
                </a:solidFill>
                <a:effectLst/>
                <a:uLnTx/>
                <a:uFillTx/>
                <a:latin typeface="Arial" panose="020B0604020202020204" pitchFamily="34" charset="0"/>
                <a:ea typeface="+mj-ea"/>
                <a:cs typeface="Arial" panose="020B0604020202020204" pitchFamily="34" charset="0"/>
              </a:rPr>
              <a:t>®</a:t>
            </a: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7BEEFCF-9AC6-AAD8-61CB-47AB8BDE3AC7}"/>
              </a:ext>
            </a:extLst>
          </p:cNvPr>
          <p:cNvPicPr>
            <a:picLocks noChangeAspect="1"/>
          </p:cNvPicPr>
          <p:nvPr/>
        </p:nvPicPr>
        <p:blipFill>
          <a:blip r:embed="rId3"/>
          <a:stretch>
            <a:fillRect/>
          </a:stretch>
        </p:blipFill>
        <p:spPr>
          <a:xfrm>
            <a:off x="7438281" y="820047"/>
            <a:ext cx="4444369" cy="4676037"/>
          </a:xfrm>
          <a:prstGeom prst="rect">
            <a:avLst/>
          </a:prstGeom>
        </p:spPr>
      </p:pic>
    </p:spTree>
    <p:extLst>
      <p:ext uri="{BB962C8B-B14F-4D97-AF65-F5344CB8AC3E}">
        <p14:creationId xmlns:p14="http://schemas.microsoft.com/office/powerpoint/2010/main" val="2841883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078FA-FA24-B54B-53CA-B64FA1F16A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890C61-E6B8-53DD-2E5D-70DAE5B7C0ED}"/>
              </a:ext>
            </a:extLst>
          </p:cNvPr>
          <p:cNvSpPr>
            <a:spLocks noGrp="1"/>
          </p:cNvSpPr>
          <p:nvPr>
            <p:ph type="title"/>
          </p:nvPr>
        </p:nvSpPr>
        <p:spPr>
          <a:xfrm>
            <a:off x="681616" y="347134"/>
            <a:ext cx="11078583" cy="999066"/>
          </a:xfrm>
        </p:spPr>
        <p:txBody>
          <a:bodyPr>
            <a:noAutofit/>
          </a:bodyPr>
          <a:lstStyle/>
          <a:p>
            <a:r>
              <a:rPr lang="en-US" sz="3200" b="1" dirty="0"/>
              <a:t>¡</a:t>
            </a:r>
            <a:r>
              <a:rPr lang="en-US" sz="3200" b="1" dirty="0" err="1"/>
              <a:t>Recursos</a:t>
            </a:r>
            <a:r>
              <a:rPr lang="en-US" sz="3200" b="1" dirty="0"/>
              <a:t>!</a:t>
            </a:r>
            <a:br>
              <a:rPr lang="en-US" sz="3200" dirty="0">
                <a:latin typeface="Rockwell" panose="02060603020205020403" pitchFamily="18" charset="0"/>
              </a:rPr>
            </a:br>
            <a:r>
              <a:rPr lang="en-US" sz="3200" dirty="0">
                <a:latin typeface="Rockwell" panose="02060603020205020403" pitchFamily="18" charset="0"/>
              </a:rPr>
              <a:t>					Nuevo			 Nuevo 		  Nuevo</a:t>
            </a:r>
            <a:endParaRPr lang="en-US" sz="3200" dirty="0"/>
          </a:p>
        </p:txBody>
      </p:sp>
      <p:sp>
        <p:nvSpPr>
          <p:cNvPr id="4" name="Slide Number Placeholder 3">
            <a:extLst>
              <a:ext uri="{FF2B5EF4-FFF2-40B4-BE49-F238E27FC236}">
                <a16:creationId xmlns:a16="http://schemas.microsoft.com/office/drawing/2014/main" id="{699E68CB-B6DE-B36F-9514-563B4CD0B0E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43A714F4-EFBE-0D27-A0A9-E0FF8E1BF696}"/>
              </a:ext>
            </a:extLst>
          </p:cNvPr>
          <p:cNvPicPr>
            <a:picLocks noChangeAspect="1"/>
          </p:cNvPicPr>
          <p:nvPr/>
        </p:nvPicPr>
        <p:blipFill>
          <a:blip r:embed="rId3"/>
          <a:stretch>
            <a:fillRect/>
          </a:stretch>
        </p:blipFill>
        <p:spPr>
          <a:xfrm>
            <a:off x="620325" y="2341904"/>
            <a:ext cx="2603218" cy="3109229"/>
          </a:xfrm>
          <a:prstGeom prst="rect">
            <a:avLst/>
          </a:prstGeom>
        </p:spPr>
      </p:pic>
      <p:pic>
        <p:nvPicPr>
          <p:cNvPr id="6" name="Picture 5">
            <a:extLst>
              <a:ext uri="{FF2B5EF4-FFF2-40B4-BE49-F238E27FC236}">
                <a16:creationId xmlns:a16="http://schemas.microsoft.com/office/drawing/2014/main" id="{A1CC8023-DF09-3E92-3023-236CEEF377AB}"/>
              </a:ext>
            </a:extLst>
          </p:cNvPr>
          <p:cNvPicPr>
            <a:picLocks noChangeAspect="1"/>
          </p:cNvPicPr>
          <p:nvPr/>
        </p:nvPicPr>
        <p:blipFill>
          <a:blip r:embed="rId4"/>
          <a:stretch>
            <a:fillRect/>
          </a:stretch>
        </p:blipFill>
        <p:spPr>
          <a:xfrm>
            <a:off x="3742740" y="2341904"/>
            <a:ext cx="2353260" cy="3066554"/>
          </a:xfrm>
          <a:prstGeom prst="rect">
            <a:avLst/>
          </a:prstGeom>
        </p:spPr>
      </p:pic>
      <p:pic>
        <p:nvPicPr>
          <p:cNvPr id="7" name="Picture 6">
            <a:extLst>
              <a:ext uri="{FF2B5EF4-FFF2-40B4-BE49-F238E27FC236}">
                <a16:creationId xmlns:a16="http://schemas.microsoft.com/office/drawing/2014/main" id="{45B2B135-F72F-90CF-3835-03C7B56E9B00}"/>
              </a:ext>
            </a:extLst>
          </p:cNvPr>
          <p:cNvPicPr>
            <a:picLocks noChangeAspect="1"/>
          </p:cNvPicPr>
          <p:nvPr/>
        </p:nvPicPr>
        <p:blipFill>
          <a:blip r:embed="rId5"/>
          <a:stretch>
            <a:fillRect/>
          </a:stretch>
        </p:blipFill>
        <p:spPr>
          <a:xfrm>
            <a:off x="6475880" y="2341904"/>
            <a:ext cx="2389839" cy="3066554"/>
          </a:xfrm>
          <a:prstGeom prst="rect">
            <a:avLst/>
          </a:prstGeom>
        </p:spPr>
      </p:pic>
      <p:pic>
        <p:nvPicPr>
          <p:cNvPr id="8" name="Picture 7">
            <a:extLst>
              <a:ext uri="{FF2B5EF4-FFF2-40B4-BE49-F238E27FC236}">
                <a16:creationId xmlns:a16="http://schemas.microsoft.com/office/drawing/2014/main" id="{641B79B9-61C2-ADE8-48BD-1E34188CEC16}"/>
              </a:ext>
            </a:extLst>
          </p:cNvPr>
          <p:cNvPicPr>
            <a:picLocks noChangeAspect="1"/>
          </p:cNvPicPr>
          <p:nvPr/>
        </p:nvPicPr>
        <p:blipFill>
          <a:blip r:embed="rId6"/>
          <a:stretch>
            <a:fillRect/>
          </a:stretch>
        </p:blipFill>
        <p:spPr>
          <a:xfrm>
            <a:off x="9347693" y="2375434"/>
            <a:ext cx="2231329" cy="3042168"/>
          </a:xfrm>
          <a:prstGeom prst="rect">
            <a:avLst/>
          </a:prstGeom>
        </p:spPr>
      </p:pic>
      <p:sp>
        <p:nvSpPr>
          <p:cNvPr id="10" name="TextBox 9">
            <a:extLst>
              <a:ext uri="{FF2B5EF4-FFF2-40B4-BE49-F238E27FC236}">
                <a16:creationId xmlns:a16="http://schemas.microsoft.com/office/drawing/2014/main" id="{6005D933-620C-F5DF-6BAE-65D22E8AA25E}"/>
              </a:ext>
            </a:extLst>
          </p:cNvPr>
          <p:cNvSpPr txBox="1"/>
          <p:nvPr/>
        </p:nvSpPr>
        <p:spPr>
          <a:xfrm>
            <a:off x="3994950" y="5557687"/>
            <a:ext cx="2028467"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GED Playbook</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E42DA77E-6B80-2104-82AF-2F5BD85DBDF5}"/>
              </a:ext>
            </a:extLst>
          </p:cNvPr>
          <p:cNvSpPr txBox="1"/>
          <p:nvPr/>
        </p:nvSpPr>
        <p:spPr>
          <a:xfrm>
            <a:off x="6023417" y="5557035"/>
            <a:ext cx="30716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8"/>
              </a:rPr>
              <a:t>Student Handbook</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3D1CBD2-7E09-642E-FC29-6B964FA39977}"/>
              </a:ext>
            </a:extLst>
          </p:cNvPr>
          <p:cNvSpPr txBox="1"/>
          <p:nvPr/>
        </p:nvSpPr>
        <p:spPr>
          <a:xfrm>
            <a:off x="8865719" y="5537040"/>
            <a:ext cx="323454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9"/>
              </a:rPr>
              <a:t>Learning Preferences eBook</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BA33C1D1-C500-6380-3D98-0D7FD3B3BADC}"/>
              </a:ext>
            </a:extLst>
          </p:cNvPr>
          <p:cNvSpPr txBox="1"/>
          <p:nvPr/>
        </p:nvSpPr>
        <p:spPr>
          <a:xfrm>
            <a:off x="0" y="5546957"/>
            <a:ext cx="4101483" cy="307777"/>
          </a:xfrm>
          <a:prstGeom prst="rect">
            <a:avLst/>
          </a:prstGeom>
          <a:noFill/>
        </p:spPr>
        <p:txBody>
          <a:bodyPr wrap="square">
            <a:spAutoFit/>
          </a:bodyPr>
          <a:lstStyle/>
          <a:p>
            <a:r>
              <a:rPr lang="en-US" dirty="0">
                <a:hlinkClick r:id="rId10"/>
              </a:rPr>
              <a:t>Educator_Handbook_Ed6_ebook_US_FINAL.pdf</a:t>
            </a:r>
            <a:endParaRPr lang="en-US" dirty="0"/>
          </a:p>
        </p:txBody>
      </p:sp>
    </p:spTree>
    <p:extLst>
      <p:ext uri="{BB962C8B-B14F-4D97-AF65-F5344CB8AC3E}">
        <p14:creationId xmlns:p14="http://schemas.microsoft.com/office/powerpoint/2010/main" val="774105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2D54-158F-E3B8-0646-B3EBFD9507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88728C-69D1-A265-95E7-9D74A3D06E73}"/>
              </a:ext>
            </a:extLst>
          </p:cNvPr>
          <p:cNvSpPr>
            <a:spLocks noGrp="1"/>
          </p:cNvSpPr>
          <p:nvPr>
            <p:ph type="title"/>
          </p:nvPr>
        </p:nvSpPr>
        <p:spPr>
          <a:xfrm>
            <a:off x="681617" y="347134"/>
            <a:ext cx="8877250" cy="761999"/>
          </a:xfrm>
        </p:spPr>
        <p:txBody>
          <a:bodyPr>
            <a:noAutofit/>
          </a:bodyPr>
          <a:lstStyle/>
          <a:p>
            <a:r>
              <a:rPr lang="es-ES" sz="3600" b="1" dirty="0"/>
              <a:t>Evaluación de estilos de aprendizaje</a:t>
            </a:r>
            <a:br>
              <a:rPr lang="es-ES" sz="3600" b="1" dirty="0"/>
            </a:br>
            <a:r>
              <a:rPr lang="es-ES" sz="2000" b="1" dirty="0"/>
              <a:t>Desde la cuenta GED.com del estudiante, en la pestaña </a:t>
            </a:r>
            <a:r>
              <a:rPr lang="es-ES" sz="2000" b="1" dirty="0" err="1"/>
              <a:t>Study</a:t>
            </a:r>
            <a:r>
              <a:rPr lang="es-ES" sz="2000" b="1" dirty="0"/>
              <a:t> (Estudio)</a:t>
            </a:r>
            <a:endParaRPr lang="en-US" sz="4800" dirty="0"/>
          </a:p>
        </p:txBody>
      </p:sp>
      <p:sp>
        <p:nvSpPr>
          <p:cNvPr id="4" name="Slide Number Placeholder 3">
            <a:extLst>
              <a:ext uri="{FF2B5EF4-FFF2-40B4-BE49-F238E27FC236}">
                <a16:creationId xmlns:a16="http://schemas.microsoft.com/office/drawing/2014/main" id="{F78A085F-B6CE-75C8-25FA-3ACB204A8F6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B02324D3-79A2-5A1F-6B8F-69A359C64DFD}"/>
              </a:ext>
            </a:extLst>
          </p:cNvPr>
          <p:cNvPicPr>
            <a:picLocks noChangeAspect="1"/>
          </p:cNvPicPr>
          <p:nvPr/>
        </p:nvPicPr>
        <p:blipFill>
          <a:blip r:embed="rId3"/>
          <a:stretch>
            <a:fillRect/>
          </a:stretch>
        </p:blipFill>
        <p:spPr>
          <a:xfrm>
            <a:off x="2358828" y="1377209"/>
            <a:ext cx="3737172" cy="3426249"/>
          </a:xfrm>
          <a:prstGeom prst="rect">
            <a:avLst/>
          </a:prstGeom>
        </p:spPr>
      </p:pic>
      <p:sp>
        <p:nvSpPr>
          <p:cNvPr id="7" name="TextBox 6">
            <a:extLst>
              <a:ext uri="{FF2B5EF4-FFF2-40B4-BE49-F238E27FC236}">
                <a16:creationId xmlns:a16="http://schemas.microsoft.com/office/drawing/2014/main" id="{AF0FC865-408F-2244-B80B-B060FA2D0DA2}"/>
              </a:ext>
            </a:extLst>
          </p:cNvPr>
          <p:cNvSpPr txBox="1"/>
          <p:nvPr/>
        </p:nvSpPr>
        <p:spPr>
          <a:xfrm>
            <a:off x="211804" y="1576879"/>
            <a:ext cx="214702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0000"/>
                </a:solidFill>
                <a:effectLst/>
                <a:uLnTx/>
                <a:uFillTx/>
                <a:latin typeface="Arial"/>
                <a:cs typeface="Arial"/>
                <a:sym typeface="Arial"/>
              </a:rPr>
              <a:t>Antes de hacer la prueba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EACD7667-82AC-E065-74B3-5ED8F590F9CE}"/>
              </a:ext>
            </a:extLst>
          </p:cNvPr>
          <p:cNvPicPr>
            <a:picLocks noChangeAspect="1"/>
          </p:cNvPicPr>
          <p:nvPr/>
        </p:nvPicPr>
        <p:blipFill>
          <a:blip r:embed="rId4"/>
          <a:stretch>
            <a:fillRect/>
          </a:stretch>
        </p:blipFill>
        <p:spPr>
          <a:xfrm>
            <a:off x="6238781" y="4453272"/>
            <a:ext cx="3151905" cy="1993565"/>
          </a:xfrm>
          <a:prstGeom prst="rect">
            <a:avLst/>
          </a:prstGeom>
        </p:spPr>
      </p:pic>
      <p:sp>
        <p:nvSpPr>
          <p:cNvPr id="10" name="TextBox 9">
            <a:extLst>
              <a:ext uri="{FF2B5EF4-FFF2-40B4-BE49-F238E27FC236}">
                <a16:creationId xmlns:a16="http://schemas.microsoft.com/office/drawing/2014/main" id="{42B10CC0-5781-AB04-7FF7-D150F87A3B97}"/>
              </a:ext>
            </a:extLst>
          </p:cNvPr>
          <p:cNvSpPr txBox="1"/>
          <p:nvPr/>
        </p:nvSpPr>
        <p:spPr>
          <a:xfrm>
            <a:off x="3784600" y="5425092"/>
            <a:ext cx="21686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0000"/>
                </a:solidFill>
                <a:effectLst/>
                <a:uLnTx/>
                <a:uFillTx/>
                <a:latin typeface="Arial"/>
                <a:cs typeface="Arial"/>
                <a:sym typeface="Arial"/>
              </a:rPr>
              <a:t>Después de hacer la prueba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8171395A-9E4F-6C8C-E40D-D3402AF254CA}"/>
              </a:ext>
            </a:extLst>
          </p:cNvPr>
          <p:cNvPicPr>
            <a:picLocks noChangeAspect="1"/>
          </p:cNvPicPr>
          <p:nvPr/>
        </p:nvPicPr>
        <p:blipFill>
          <a:blip r:embed="rId5"/>
          <a:stretch>
            <a:fillRect/>
          </a:stretch>
        </p:blipFill>
        <p:spPr>
          <a:xfrm>
            <a:off x="6337727" y="6132978"/>
            <a:ext cx="1853345" cy="225572"/>
          </a:xfrm>
          <a:prstGeom prst="rect">
            <a:avLst/>
          </a:prstGeom>
        </p:spPr>
      </p:pic>
    </p:spTree>
    <p:extLst>
      <p:ext uri="{BB962C8B-B14F-4D97-AF65-F5344CB8AC3E}">
        <p14:creationId xmlns:p14="http://schemas.microsoft.com/office/powerpoint/2010/main" val="307558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1793-CF0E-C31C-CB4D-5EE587AFFF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5AEF75-5A88-F1DA-3485-1E0BA99E7D82}"/>
              </a:ext>
            </a:extLst>
          </p:cNvPr>
          <p:cNvSpPr>
            <a:spLocks noGrp="1"/>
          </p:cNvSpPr>
          <p:nvPr>
            <p:ph type="title"/>
          </p:nvPr>
        </p:nvSpPr>
        <p:spPr>
          <a:xfrm>
            <a:off x="681617" y="347134"/>
            <a:ext cx="8877250" cy="761999"/>
          </a:xfrm>
        </p:spPr>
        <p:txBody>
          <a:bodyPr>
            <a:noAutofit/>
          </a:bodyPr>
          <a:lstStyle/>
          <a:p>
            <a:r>
              <a:rPr lang="es-ES" sz="3200" b="1" dirty="0"/>
              <a:t>Habilidades que necesitan los estudiantes para aprobar</a:t>
            </a:r>
            <a:endParaRPr lang="en-US" sz="4400" dirty="0"/>
          </a:p>
        </p:txBody>
      </p:sp>
      <p:sp>
        <p:nvSpPr>
          <p:cNvPr id="4" name="Slide Number Placeholder 3">
            <a:extLst>
              <a:ext uri="{FF2B5EF4-FFF2-40B4-BE49-F238E27FC236}">
                <a16:creationId xmlns:a16="http://schemas.microsoft.com/office/drawing/2014/main" id="{29323141-0212-9EFE-404A-71AF9F2E784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78CAD48A-6C29-A878-C4C2-25245CF7F417}"/>
              </a:ext>
            </a:extLst>
          </p:cNvPr>
          <p:cNvPicPr>
            <a:picLocks noChangeAspect="1"/>
          </p:cNvPicPr>
          <p:nvPr/>
        </p:nvPicPr>
        <p:blipFill>
          <a:blip r:embed="rId3"/>
          <a:stretch>
            <a:fillRect/>
          </a:stretch>
        </p:blipFill>
        <p:spPr>
          <a:xfrm>
            <a:off x="401443" y="1935406"/>
            <a:ext cx="5194242" cy="4511431"/>
          </a:xfrm>
          <a:prstGeom prst="rect">
            <a:avLst/>
          </a:prstGeom>
        </p:spPr>
      </p:pic>
      <p:pic>
        <p:nvPicPr>
          <p:cNvPr id="6" name="Picture 5">
            <a:extLst>
              <a:ext uri="{FF2B5EF4-FFF2-40B4-BE49-F238E27FC236}">
                <a16:creationId xmlns:a16="http://schemas.microsoft.com/office/drawing/2014/main" id="{7CB19F49-F088-5A4B-6D7D-1CC119F3E73E}"/>
              </a:ext>
            </a:extLst>
          </p:cNvPr>
          <p:cNvPicPr>
            <a:picLocks noChangeAspect="1"/>
          </p:cNvPicPr>
          <p:nvPr/>
        </p:nvPicPr>
        <p:blipFill>
          <a:blip r:embed="rId4"/>
          <a:stretch>
            <a:fillRect/>
          </a:stretch>
        </p:blipFill>
        <p:spPr>
          <a:xfrm>
            <a:off x="6345029" y="1935406"/>
            <a:ext cx="5310076" cy="3554276"/>
          </a:xfrm>
          <a:prstGeom prst="rect">
            <a:avLst/>
          </a:prstGeom>
        </p:spPr>
      </p:pic>
      <p:pic>
        <p:nvPicPr>
          <p:cNvPr id="7" name="Picture 6">
            <a:extLst>
              <a:ext uri="{FF2B5EF4-FFF2-40B4-BE49-F238E27FC236}">
                <a16:creationId xmlns:a16="http://schemas.microsoft.com/office/drawing/2014/main" id="{F20661EC-F0CA-B8A6-7564-75A5F1DD52EE}"/>
              </a:ext>
            </a:extLst>
          </p:cNvPr>
          <p:cNvPicPr>
            <a:picLocks noChangeAspect="1"/>
          </p:cNvPicPr>
          <p:nvPr/>
        </p:nvPicPr>
        <p:blipFill>
          <a:blip r:embed="rId5"/>
          <a:stretch>
            <a:fillRect/>
          </a:stretch>
        </p:blipFill>
        <p:spPr>
          <a:xfrm>
            <a:off x="7179733" y="5619140"/>
            <a:ext cx="4908449" cy="377985"/>
          </a:xfrm>
          <a:prstGeom prst="rect">
            <a:avLst/>
          </a:prstGeom>
        </p:spPr>
      </p:pic>
    </p:spTree>
    <p:extLst>
      <p:ext uri="{BB962C8B-B14F-4D97-AF65-F5344CB8AC3E}">
        <p14:creationId xmlns:p14="http://schemas.microsoft.com/office/powerpoint/2010/main" val="2516726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9F4A2-BAD0-77BC-7AEA-F7E1E2EB3C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A2C0F9-10CB-CFF3-747F-067B8CA66E8E}"/>
              </a:ext>
            </a:extLst>
          </p:cNvPr>
          <p:cNvSpPr>
            <a:spLocks noGrp="1"/>
          </p:cNvSpPr>
          <p:nvPr>
            <p:ph type="title"/>
          </p:nvPr>
        </p:nvSpPr>
        <p:spPr>
          <a:xfrm>
            <a:off x="681617" y="347134"/>
            <a:ext cx="8877250" cy="761999"/>
          </a:xfrm>
        </p:spPr>
        <p:txBody>
          <a:bodyPr>
            <a:noAutofit/>
          </a:bodyPr>
          <a:lstStyle/>
          <a:p>
            <a:r>
              <a:rPr lang="en-US" sz="3600" b="1" dirty="0"/>
              <a:t>Indicadores de alto </a:t>
            </a:r>
            <a:r>
              <a:rPr lang="en-US" sz="3600" b="1" dirty="0" err="1"/>
              <a:t>impacto</a:t>
            </a:r>
            <a:endParaRPr lang="en-US" sz="6600" dirty="0"/>
          </a:p>
        </p:txBody>
      </p:sp>
      <p:sp>
        <p:nvSpPr>
          <p:cNvPr id="4" name="Slide Number Placeholder 3">
            <a:extLst>
              <a:ext uri="{FF2B5EF4-FFF2-40B4-BE49-F238E27FC236}">
                <a16:creationId xmlns:a16="http://schemas.microsoft.com/office/drawing/2014/main" id="{B6AC6D2B-BDE1-0384-4D35-023CC733DA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6C945FCB-8BD5-6544-3513-69B8F36B655D}"/>
              </a:ext>
            </a:extLst>
          </p:cNvPr>
          <p:cNvPicPr>
            <a:picLocks noChangeAspect="1"/>
          </p:cNvPicPr>
          <p:nvPr/>
        </p:nvPicPr>
        <p:blipFill>
          <a:blip r:embed="rId3"/>
          <a:stretch>
            <a:fillRect/>
          </a:stretch>
        </p:blipFill>
        <p:spPr>
          <a:xfrm>
            <a:off x="401443" y="2807450"/>
            <a:ext cx="3645724" cy="2225233"/>
          </a:xfrm>
          <a:prstGeom prst="rect">
            <a:avLst/>
          </a:prstGeom>
        </p:spPr>
      </p:pic>
      <p:pic>
        <p:nvPicPr>
          <p:cNvPr id="8" name="Picture 7">
            <a:extLst>
              <a:ext uri="{FF2B5EF4-FFF2-40B4-BE49-F238E27FC236}">
                <a16:creationId xmlns:a16="http://schemas.microsoft.com/office/drawing/2014/main" id="{AA1E9513-A9FE-5FD5-77E7-8F0CEA69788F}"/>
              </a:ext>
            </a:extLst>
          </p:cNvPr>
          <p:cNvPicPr>
            <a:picLocks noChangeAspect="1"/>
          </p:cNvPicPr>
          <p:nvPr/>
        </p:nvPicPr>
        <p:blipFill>
          <a:blip r:embed="rId4"/>
          <a:stretch>
            <a:fillRect/>
          </a:stretch>
        </p:blipFill>
        <p:spPr>
          <a:xfrm>
            <a:off x="4365225" y="2209694"/>
            <a:ext cx="3682303" cy="3182388"/>
          </a:xfrm>
          <a:prstGeom prst="rect">
            <a:avLst/>
          </a:prstGeom>
        </p:spPr>
      </p:pic>
      <p:pic>
        <p:nvPicPr>
          <p:cNvPr id="9" name="Picture 8">
            <a:extLst>
              <a:ext uri="{FF2B5EF4-FFF2-40B4-BE49-F238E27FC236}">
                <a16:creationId xmlns:a16="http://schemas.microsoft.com/office/drawing/2014/main" id="{13A87802-37D1-BF2B-F5A8-F0389B67311E}"/>
              </a:ext>
            </a:extLst>
          </p:cNvPr>
          <p:cNvPicPr>
            <a:picLocks noChangeAspect="1"/>
          </p:cNvPicPr>
          <p:nvPr/>
        </p:nvPicPr>
        <p:blipFill>
          <a:blip r:embed="rId5"/>
          <a:stretch>
            <a:fillRect/>
          </a:stretch>
        </p:blipFill>
        <p:spPr>
          <a:xfrm>
            <a:off x="8365586" y="2581583"/>
            <a:ext cx="3639627" cy="2438611"/>
          </a:xfrm>
          <a:prstGeom prst="rect">
            <a:avLst/>
          </a:prstGeom>
        </p:spPr>
      </p:pic>
      <p:sp>
        <p:nvSpPr>
          <p:cNvPr id="11" name="TextBox 10">
            <a:extLst>
              <a:ext uri="{FF2B5EF4-FFF2-40B4-BE49-F238E27FC236}">
                <a16:creationId xmlns:a16="http://schemas.microsoft.com/office/drawing/2014/main" id="{F8574163-377F-47F7-C31E-DFA6C1771D7F}"/>
              </a:ext>
            </a:extLst>
          </p:cNvPr>
          <p:cNvSpPr txBox="1"/>
          <p:nvPr/>
        </p:nvSpPr>
        <p:spPr>
          <a:xfrm>
            <a:off x="4910666" y="5730446"/>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6"/>
              </a:rPr>
              <a:t>Indicadores de alto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6"/>
              </a:rPr>
              <a:t>impacto</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688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0DBEA-A1FD-DC52-FAC6-A2C4D8BE60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C2EDAA-5E9F-067F-E87D-4B6FCCFD48F1}"/>
              </a:ext>
            </a:extLst>
          </p:cNvPr>
          <p:cNvSpPr>
            <a:spLocks noGrp="1"/>
          </p:cNvSpPr>
          <p:nvPr>
            <p:ph type="title"/>
          </p:nvPr>
        </p:nvSpPr>
        <p:spPr>
          <a:xfrm>
            <a:off x="681617" y="347134"/>
            <a:ext cx="8877250" cy="761999"/>
          </a:xfrm>
        </p:spPr>
        <p:txBody>
          <a:bodyPr>
            <a:noAutofit/>
          </a:bodyPr>
          <a:lstStyle/>
          <a:p>
            <a:r>
              <a:rPr lang="es-ES" sz="3600" b="1" dirty="0"/>
              <a:t>Guías de apoyo a los estudiantes</a:t>
            </a:r>
            <a:endParaRPr lang="en-US" sz="8800" dirty="0"/>
          </a:p>
        </p:txBody>
      </p:sp>
      <p:sp>
        <p:nvSpPr>
          <p:cNvPr id="4" name="Slide Number Placeholder 3">
            <a:extLst>
              <a:ext uri="{FF2B5EF4-FFF2-40B4-BE49-F238E27FC236}">
                <a16:creationId xmlns:a16="http://schemas.microsoft.com/office/drawing/2014/main" id="{4292BB20-700E-D155-0D0F-C7B4C3329E0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48C10D69-DDC0-18DE-3128-35BFC1A78E87}"/>
              </a:ext>
            </a:extLst>
          </p:cNvPr>
          <p:cNvPicPr>
            <a:picLocks noChangeAspect="1"/>
          </p:cNvPicPr>
          <p:nvPr/>
        </p:nvPicPr>
        <p:blipFill>
          <a:blip r:embed="rId3"/>
          <a:stretch>
            <a:fillRect/>
          </a:stretch>
        </p:blipFill>
        <p:spPr>
          <a:xfrm>
            <a:off x="593883" y="1337541"/>
            <a:ext cx="11004234" cy="4419983"/>
          </a:xfrm>
          <a:prstGeom prst="rect">
            <a:avLst/>
          </a:prstGeom>
        </p:spPr>
      </p:pic>
      <p:sp>
        <p:nvSpPr>
          <p:cNvPr id="7" name="TextBox 6">
            <a:extLst>
              <a:ext uri="{FF2B5EF4-FFF2-40B4-BE49-F238E27FC236}">
                <a16:creationId xmlns:a16="http://schemas.microsoft.com/office/drawing/2014/main" id="{58083608-01C4-4760-1937-B40CD1EEF889}"/>
              </a:ext>
            </a:extLst>
          </p:cNvPr>
          <p:cNvSpPr txBox="1"/>
          <p:nvPr/>
        </p:nvSpPr>
        <p:spPr>
          <a:xfrm>
            <a:off x="5232400" y="5985932"/>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ction="ppaction://hlinkfile"/>
              </a:rPr>
              <a:t>Guías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ction="ppaction://hlinkfile"/>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ction="ppaction://hlinkfile"/>
              </a:rPr>
              <a:t>prácticas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4892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5E5F-522A-E232-C48A-E66A380B8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EBAD4-71A3-3D2E-4BCD-ACBC535C3AA4}"/>
              </a:ext>
            </a:extLst>
          </p:cNvPr>
          <p:cNvSpPr>
            <a:spLocks noGrp="1"/>
          </p:cNvSpPr>
          <p:nvPr>
            <p:ph type="title"/>
          </p:nvPr>
        </p:nvSpPr>
        <p:spPr/>
        <p:txBody>
          <a:bodyPr/>
          <a:lstStyle/>
          <a:p>
            <a:r>
              <a:rPr lang="es-ES" b="1" dirty="0"/>
              <a:t>Recursos esenciales para la enseñanza de las matemáticas</a:t>
            </a:r>
            <a:endParaRPr lang="en-US" dirty="0"/>
          </a:p>
        </p:txBody>
      </p:sp>
      <p:sp>
        <p:nvSpPr>
          <p:cNvPr id="3" name="Slide Number Placeholder 2">
            <a:extLst>
              <a:ext uri="{FF2B5EF4-FFF2-40B4-BE49-F238E27FC236}">
                <a16:creationId xmlns:a16="http://schemas.microsoft.com/office/drawing/2014/main" id="{49A68EE0-A3F0-4908-EA45-E105615D845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5" name="Text Placeholder 4">
            <a:extLst>
              <a:ext uri="{FF2B5EF4-FFF2-40B4-BE49-F238E27FC236}">
                <a16:creationId xmlns:a16="http://schemas.microsoft.com/office/drawing/2014/main" id="{99F48478-2700-853E-F86C-CD18D74BD04B}"/>
              </a:ext>
            </a:extLst>
          </p:cNvPr>
          <p:cNvSpPr>
            <a:spLocks noGrp="1"/>
          </p:cNvSpPr>
          <p:nvPr>
            <p:ph type="body" sz="quarter" idx="14"/>
          </p:nvPr>
        </p:nvSpPr>
        <p:spPr>
          <a:xfrm>
            <a:off x="118534" y="4773352"/>
            <a:ext cx="3856352" cy="859377"/>
          </a:xfrm>
        </p:spPr>
        <p:txBody>
          <a:bodyPr>
            <a:normAutofit lnSpcReduction="10000"/>
          </a:bodyPr>
          <a:lstStyle/>
          <a:p>
            <a:r>
              <a:rPr lang="en-US" sz="2800" b="1" dirty="0"/>
              <a:t>La </a:t>
            </a:r>
            <a:r>
              <a:rPr lang="en-US" sz="2800" b="1" dirty="0" err="1"/>
              <a:t>investigación</a:t>
            </a:r>
            <a:r>
              <a:rPr lang="en-US" sz="2800" b="1" dirty="0"/>
              <a:t> </a:t>
            </a:r>
            <a:r>
              <a:rPr lang="en-US" sz="2800" b="1" dirty="0" err="1"/>
              <a:t>muestra</a:t>
            </a:r>
            <a:r>
              <a:rPr lang="en-US" sz="2800" b="1" dirty="0"/>
              <a:t> que:</a:t>
            </a:r>
            <a:endParaRPr lang="en-US" sz="2800" dirty="0"/>
          </a:p>
        </p:txBody>
      </p:sp>
      <p:sp>
        <p:nvSpPr>
          <p:cNvPr id="6" name="Text Placeholder 5">
            <a:extLst>
              <a:ext uri="{FF2B5EF4-FFF2-40B4-BE49-F238E27FC236}">
                <a16:creationId xmlns:a16="http://schemas.microsoft.com/office/drawing/2014/main" id="{0CFB0AA2-1DB4-FC50-5F46-DD2EE0E776DF}"/>
              </a:ext>
            </a:extLst>
          </p:cNvPr>
          <p:cNvSpPr>
            <a:spLocks noGrp="1"/>
          </p:cNvSpPr>
          <p:nvPr>
            <p:ph type="body" sz="quarter" idx="15"/>
          </p:nvPr>
        </p:nvSpPr>
        <p:spPr/>
        <p:txBody>
          <a:bodyPr>
            <a:normAutofit/>
          </a:bodyPr>
          <a:lstStyle/>
          <a:p>
            <a:r>
              <a:rPr lang="es-ES" dirty="0"/>
              <a:t>Los estudiantes tienen dificultades con los ejercicios que no requieren el uso de la calculadora en el examen de Matemáticas del GED</a:t>
            </a:r>
            <a:r>
              <a:rPr lang="es-ES" baseline="30000" dirty="0"/>
              <a:t> ®</a:t>
            </a:r>
            <a:r>
              <a:rPr lang="es-ES" dirty="0"/>
              <a:t>. Use estos recursos para centrar la enseñanza y mejorar el rendimiento de los estudiantes.</a:t>
            </a:r>
          </a:p>
        </p:txBody>
      </p:sp>
      <p:pic>
        <p:nvPicPr>
          <p:cNvPr id="8" name="Content Placeholder 7">
            <a:extLst>
              <a:ext uri="{FF2B5EF4-FFF2-40B4-BE49-F238E27FC236}">
                <a16:creationId xmlns:a16="http://schemas.microsoft.com/office/drawing/2014/main" id="{BFC49825-91FC-C564-F850-177B2830FBB2}"/>
              </a:ext>
            </a:extLst>
          </p:cNvPr>
          <p:cNvPicPr>
            <a:picLocks noGrp="1" noChangeAspect="1"/>
          </p:cNvPicPr>
          <p:nvPr>
            <p:ph sz="quarter" idx="13"/>
          </p:nvPr>
        </p:nvPicPr>
        <p:blipFill>
          <a:blip r:embed="rId3"/>
          <a:stretch>
            <a:fillRect/>
          </a:stretch>
        </p:blipFill>
        <p:spPr>
          <a:xfrm>
            <a:off x="401638" y="1825067"/>
            <a:ext cx="11352212" cy="2439517"/>
          </a:xfrm>
          <a:prstGeom prst="rect">
            <a:avLst/>
          </a:prstGeom>
        </p:spPr>
      </p:pic>
      <p:sp>
        <p:nvSpPr>
          <p:cNvPr id="12" name="TextBox 11">
            <a:extLst>
              <a:ext uri="{FF2B5EF4-FFF2-40B4-BE49-F238E27FC236}">
                <a16:creationId xmlns:a16="http://schemas.microsoft.com/office/drawing/2014/main" id="{B8A851C6-4236-0B44-0866-E91D85838D80}"/>
              </a:ext>
            </a:extLst>
          </p:cNvPr>
          <p:cNvSpPr txBox="1"/>
          <p:nvPr/>
        </p:nvSpPr>
        <p:spPr>
          <a:xfrm>
            <a:off x="3144643" y="6179000"/>
            <a:ext cx="63161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hlinkClick r:id="rId4"/>
              </a:rPr>
              <a:t>Recursos esenciales para la enseñanza de las matemáticas</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237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20402-E194-D5AE-76B2-1580F97712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82EE14-B97E-08FF-D7DC-9F1CC42570D3}"/>
              </a:ext>
            </a:extLst>
          </p:cNvPr>
          <p:cNvSpPr>
            <a:spLocks noGrp="1"/>
          </p:cNvSpPr>
          <p:nvPr>
            <p:ph type="title"/>
          </p:nvPr>
        </p:nvSpPr>
        <p:spPr>
          <a:xfrm>
            <a:off x="681617" y="347134"/>
            <a:ext cx="8877250" cy="761999"/>
          </a:xfrm>
        </p:spPr>
        <p:txBody>
          <a:bodyPr>
            <a:noAutofit/>
          </a:bodyPr>
          <a:lstStyle/>
          <a:p>
            <a:r>
              <a:rPr lang="es-ES" sz="3600" b="1" dirty="0"/>
              <a:t>Guía de evaluación para educadores</a:t>
            </a:r>
            <a:endParaRPr lang="en-US" sz="8800" dirty="0"/>
          </a:p>
        </p:txBody>
      </p:sp>
      <p:sp>
        <p:nvSpPr>
          <p:cNvPr id="4" name="Slide Number Placeholder 3">
            <a:extLst>
              <a:ext uri="{FF2B5EF4-FFF2-40B4-BE49-F238E27FC236}">
                <a16:creationId xmlns:a16="http://schemas.microsoft.com/office/drawing/2014/main" id="{DCF8D915-D7C0-33A8-3769-B1CA617231C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1B5F84D2-926B-2E6E-D46E-D107350B9CD5}"/>
              </a:ext>
            </a:extLst>
          </p:cNvPr>
          <p:cNvPicPr>
            <a:picLocks noChangeAspect="1"/>
          </p:cNvPicPr>
          <p:nvPr/>
        </p:nvPicPr>
        <p:blipFill>
          <a:blip r:embed="rId3"/>
          <a:stretch>
            <a:fillRect/>
          </a:stretch>
        </p:blipFill>
        <p:spPr>
          <a:xfrm>
            <a:off x="5120242" y="1109133"/>
            <a:ext cx="6504996" cy="4901609"/>
          </a:xfrm>
          <a:prstGeom prst="rect">
            <a:avLst/>
          </a:prstGeom>
        </p:spPr>
      </p:pic>
      <p:pic>
        <p:nvPicPr>
          <p:cNvPr id="6" name="Picture 5">
            <a:extLst>
              <a:ext uri="{FF2B5EF4-FFF2-40B4-BE49-F238E27FC236}">
                <a16:creationId xmlns:a16="http://schemas.microsoft.com/office/drawing/2014/main" id="{926376FC-F31D-0F0C-2B4C-F451661794BC}"/>
              </a:ext>
            </a:extLst>
          </p:cNvPr>
          <p:cNvPicPr>
            <a:picLocks noChangeAspect="1"/>
          </p:cNvPicPr>
          <p:nvPr/>
        </p:nvPicPr>
        <p:blipFill>
          <a:blip r:embed="rId4"/>
          <a:stretch>
            <a:fillRect/>
          </a:stretch>
        </p:blipFill>
        <p:spPr>
          <a:xfrm>
            <a:off x="681617" y="2407693"/>
            <a:ext cx="3042168" cy="1152244"/>
          </a:xfrm>
          <a:prstGeom prst="rect">
            <a:avLst/>
          </a:prstGeom>
        </p:spPr>
      </p:pic>
      <p:pic>
        <p:nvPicPr>
          <p:cNvPr id="7" name="Picture 6">
            <a:extLst>
              <a:ext uri="{FF2B5EF4-FFF2-40B4-BE49-F238E27FC236}">
                <a16:creationId xmlns:a16="http://schemas.microsoft.com/office/drawing/2014/main" id="{DF6356D1-4AB6-1EAB-75FC-F56E110B8117}"/>
              </a:ext>
            </a:extLst>
          </p:cNvPr>
          <p:cNvPicPr>
            <a:picLocks noChangeAspect="1"/>
          </p:cNvPicPr>
          <p:nvPr/>
        </p:nvPicPr>
        <p:blipFill>
          <a:blip r:embed="rId5"/>
          <a:stretch>
            <a:fillRect/>
          </a:stretch>
        </p:blipFill>
        <p:spPr>
          <a:xfrm>
            <a:off x="681617" y="4285423"/>
            <a:ext cx="3206774" cy="1146147"/>
          </a:xfrm>
          <a:prstGeom prst="rect">
            <a:avLst/>
          </a:prstGeom>
        </p:spPr>
      </p:pic>
      <p:pic>
        <p:nvPicPr>
          <p:cNvPr id="10" name="Picture 9">
            <a:extLst>
              <a:ext uri="{FF2B5EF4-FFF2-40B4-BE49-F238E27FC236}">
                <a16:creationId xmlns:a16="http://schemas.microsoft.com/office/drawing/2014/main" id="{E65DE13A-9445-0882-4CE4-3076D710FDB4}"/>
              </a:ext>
            </a:extLst>
          </p:cNvPr>
          <p:cNvPicPr>
            <a:picLocks noChangeAspect="1"/>
          </p:cNvPicPr>
          <p:nvPr/>
        </p:nvPicPr>
        <p:blipFill>
          <a:blip r:embed="rId6"/>
          <a:stretch>
            <a:fillRect/>
          </a:stretch>
        </p:blipFill>
        <p:spPr>
          <a:xfrm>
            <a:off x="3815585" y="4742662"/>
            <a:ext cx="1304657" cy="231668"/>
          </a:xfrm>
          <a:prstGeom prst="rect">
            <a:avLst/>
          </a:prstGeom>
        </p:spPr>
      </p:pic>
      <p:pic>
        <p:nvPicPr>
          <p:cNvPr id="12" name="Picture 11">
            <a:extLst>
              <a:ext uri="{FF2B5EF4-FFF2-40B4-BE49-F238E27FC236}">
                <a16:creationId xmlns:a16="http://schemas.microsoft.com/office/drawing/2014/main" id="{7ABA74C2-D54B-E338-FF3A-E621F597CAA8}"/>
              </a:ext>
            </a:extLst>
          </p:cNvPr>
          <p:cNvPicPr>
            <a:picLocks noChangeAspect="1"/>
          </p:cNvPicPr>
          <p:nvPr/>
        </p:nvPicPr>
        <p:blipFill>
          <a:blip r:embed="rId6"/>
          <a:stretch>
            <a:fillRect/>
          </a:stretch>
        </p:blipFill>
        <p:spPr>
          <a:xfrm>
            <a:off x="3815585" y="2867981"/>
            <a:ext cx="1304657" cy="231668"/>
          </a:xfrm>
          <a:prstGeom prst="rect">
            <a:avLst/>
          </a:prstGeom>
        </p:spPr>
      </p:pic>
      <p:sp>
        <p:nvSpPr>
          <p:cNvPr id="14" name="TextBox 13">
            <a:extLst>
              <a:ext uri="{FF2B5EF4-FFF2-40B4-BE49-F238E27FC236}">
                <a16:creationId xmlns:a16="http://schemas.microsoft.com/office/drawing/2014/main" id="{C2934064-CA4C-7491-C79C-8FF79AD0DF59}"/>
              </a:ext>
            </a:extLst>
          </p:cNvPr>
          <p:cNvSpPr txBox="1"/>
          <p:nvPr/>
        </p:nvSpPr>
        <p:spPr>
          <a:xfrm>
            <a:off x="5529238" y="620308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hlinkClick r:id="rId7"/>
              </a:rPr>
              <a:t>Guía de evaluación para educadores</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6660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4295-ECB3-FDDE-AF63-CA1B130E6E9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A0B429-EEF7-723C-03E9-4E455E92B470}"/>
              </a:ext>
            </a:extLst>
          </p:cNvPr>
          <p:cNvSpPr>
            <a:spLocks noGrp="1"/>
          </p:cNvSpPr>
          <p:nvPr>
            <p:ph sz="quarter" idx="14"/>
          </p:nvPr>
        </p:nvSpPr>
        <p:spPr/>
        <p:txBody>
          <a:bodyPr>
            <a:normAutofit fontScale="55000" lnSpcReduction="20000"/>
          </a:bodyPr>
          <a:lstStyle/>
          <a:p>
            <a:endParaRPr lang="en-US" dirty="0"/>
          </a:p>
        </p:txBody>
      </p:sp>
      <p:sp>
        <p:nvSpPr>
          <p:cNvPr id="5" name="Content Placeholder 4">
            <a:extLst>
              <a:ext uri="{FF2B5EF4-FFF2-40B4-BE49-F238E27FC236}">
                <a16:creationId xmlns:a16="http://schemas.microsoft.com/office/drawing/2014/main" id="{6325BA2E-1FB4-018C-E3A5-1F768E4D0920}"/>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9C2E9120-9F9D-526A-EB4F-4B98ABDC2C55}"/>
              </a:ext>
            </a:extLst>
          </p:cNvPr>
          <p:cNvSpPr>
            <a:spLocks noGrp="1"/>
          </p:cNvSpPr>
          <p:nvPr>
            <p:ph sz="half" idx="13"/>
          </p:nvPr>
        </p:nvSpPr>
        <p:spPr/>
        <p:txBody>
          <a:bodyPr>
            <a:normAutofit fontScale="77500" lnSpcReduction="20000"/>
          </a:bodyPr>
          <a:lstStyle/>
          <a:p>
            <a:pPr marL="0" indent="0">
              <a:buNone/>
            </a:pPr>
            <a:r>
              <a:rPr kumimoji="0" lang="en-US" sz="2800" b="1" i="0" u="none" strike="noStrike" kern="0" cap="none" spc="0" normalizeH="0" baseline="0" noProof="0" dirty="0" err="1">
                <a:ln>
                  <a:noFill/>
                </a:ln>
                <a:solidFill>
                  <a:sysClr val="windowText" lastClr="000000"/>
                </a:solidFill>
                <a:effectLst/>
                <a:uLnTx/>
                <a:uFillTx/>
                <a:latin typeface="Arial"/>
                <a:cs typeface="Arial"/>
              </a:rPr>
              <a:t>Recursos</a:t>
            </a:r>
            <a:r>
              <a:rPr kumimoji="0" lang="en-US" sz="2800" b="1" i="0" u="none" strike="noStrike" kern="0" cap="none" spc="-35" normalizeH="0" baseline="0" noProof="0" dirty="0">
                <a:ln>
                  <a:noFill/>
                </a:ln>
                <a:solidFill>
                  <a:sysClr val="windowText" lastClr="000000"/>
                </a:solidFill>
                <a:effectLst/>
                <a:uLnTx/>
                <a:uFillTx/>
                <a:latin typeface="Arial"/>
                <a:cs typeface="Arial"/>
              </a:rPr>
              <a:t> </a:t>
            </a:r>
            <a:r>
              <a:rPr kumimoji="0" lang="en-US" sz="2800" b="1" i="0" u="none" strike="noStrike" kern="0" cap="none" spc="0" normalizeH="0" baseline="0" noProof="0" dirty="0">
                <a:ln>
                  <a:noFill/>
                </a:ln>
                <a:solidFill>
                  <a:sysClr val="windowText" lastClr="000000"/>
                </a:solidFill>
                <a:effectLst/>
                <a:uLnTx/>
                <a:uFillTx/>
                <a:latin typeface="Arial"/>
                <a:cs typeface="Arial"/>
              </a:rPr>
              <a:t>para</a:t>
            </a:r>
            <a:r>
              <a:rPr kumimoji="0" lang="en-US" sz="2800" b="1" i="0" u="none" strike="noStrike" kern="0" cap="none" spc="-40" normalizeH="0" baseline="0" noProof="0" dirty="0">
                <a:ln>
                  <a:noFill/>
                </a:ln>
                <a:solidFill>
                  <a:sysClr val="windowText" lastClr="000000"/>
                </a:solidFill>
                <a:effectLst/>
                <a:uLnTx/>
                <a:uFillTx/>
                <a:latin typeface="Arial"/>
                <a:cs typeface="Arial"/>
              </a:rPr>
              <a:t> </a:t>
            </a:r>
            <a:r>
              <a:rPr kumimoji="0" lang="en-US" sz="2800" b="1" i="0" u="none" strike="noStrike" kern="0" cap="none" spc="-25" normalizeH="0" baseline="0" noProof="0" dirty="0" err="1">
                <a:ln>
                  <a:noFill/>
                </a:ln>
                <a:solidFill>
                  <a:sysClr val="windowText" lastClr="000000"/>
                </a:solidFill>
                <a:effectLst/>
                <a:uLnTx/>
                <a:uFillTx/>
                <a:latin typeface="Arial"/>
                <a:cs typeface="Arial"/>
              </a:rPr>
              <a:t>los</a:t>
            </a:r>
            <a:r>
              <a:rPr kumimoji="0" lang="en-US" sz="2800" b="1" i="0" u="none" strike="noStrike" kern="0" cap="none" spc="-25" normalizeH="0" baseline="0" noProof="0" dirty="0">
                <a:ln>
                  <a:noFill/>
                </a:ln>
                <a:solidFill>
                  <a:sysClr val="windowText" lastClr="000000"/>
                </a:solidFill>
                <a:effectLst/>
                <a:uLnTx/>
                <a:uFillTx/>
                <a:latin typeface="Arial"/>
                <a:cs typeface="Arial"/>
              </a:rPr>
              <a:t> </a:t>
            </a:r>
            <a:r>
              <a:rPr kumimoji="0" lang="en-US" sz="2800" b="1" i="0" u="none" strike="noStrike" kern="0" cap="none" spc="-25" normalizeH="0" baseline="0" noProof="0" dirty="0" err="1">
                <a:ln>
                  <a:noFill/>
                </a:ln>
                <a:solidFill>
                  <a:sysClr val="windowText" lastClr="000000"/>
                </a:solidFill>
                <a:effectLst/>
                <a:uLnTx/>
                <a:uFillTx/>
                <a:latin typeface="Arial"/>
                <a:cs typeface="Arial"/>
              </a:rPr>
              <a:t>educadores</a:t>
            </a:r>
            <a:r>
              <a:rPr lang="en-US" sz="2800" b="1" dirty="0"/>
              <a:t>:</a:t>
            </a:r>
          </a:p>
          <a:p>
            <a:pPr marL="0" indent="0">
              <a:buNone/>
            </a:pPr>
            <a:endParaRPr lang="en-US" sz="2800" b="1" dirty="0">
              <a:latin typeface="Arial"/>
              <a:cs typeface="Arial"/>
            </a:endParaRPr>
          </a:p>
          <a:p>
            <a:pPr marL="153035" marR="0" lvl="0" indent="-140335" defTabSz="914400" eaLnBrk="1" fontAlgn="auto" latinLnBrk="0" hangingPunct="1">
              <a:lnSpc>
                <a:spcPct val="100000"/>
              </a:lnSpc>
              <a:spcBef>
                <a:spcPts val="465"/>
              </a:spcBef>
              <a:spcAft>
                <a:spcPts val="0"/>
              </a:spcAft>
              <a:buClr>
                <a:srgbClr val="ACABAB"/>
              </a:buClr>
              <a:buSzPct val="130769"/>
              <a:buFontTx/>
              <a:buChar char="•"/>
              <a:tabLst>
                <a:tab pos="153035" algn="l"/>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Guía</a:t>
            </a:r>
            <a:r>
              <a:rPr kumimoji="0" lang="en-US" sz="2000" b="0" i="0" u="none" strike="noStrike" kern="0" cap="none" spc="-10" normalizeH="0" baseline="0" noProof="0" dirty="0">
                <a:ln>
                  <a:noFill/>
                </a:ln>
                <a:solidFill>
                  <a:sysClr val="windowText" lastClr="000000"/>
                </a:solidFill>
                <a:effectLst/>
                <a:uLnTx/>
                <a:uFillTx/>
                <a:latin typeface="Arial"/>
                <a:cs typeface="Arial"/>
              </a:rPr>
              <a:t> </a:t>
            </a:r>
            <a:r>
              <a:rPr kumimoji="0" lang="en-US" sz="2000" b="0" i="0" u="none" strike="noStrike" kern="0" cap="none" spc="0" normalizeH="0" baseline="0" noProof="0" dirty="0">
                <a:ln>
                  <a:noFill/>
                </a:ln>
                <a:solidFill>
                  <a:sysClr val="windowText" lastClr="000000"/>
                </a:solidFill>
                <a:effectLst/>
                <a:uLnTx/>
                <a:uFillTx/>
                <a:latin typeface="Arial"/>
                <a:cs typeface="Arial"/>
              </a:rPr>
              <a:t>del</a:t>
            </a:r>
            <a:r>
              <a:rPr kumimoji="0" lang="en-US" sz="2000" b="0" i="0" u="none" strike="noStrike" kern="0" cap="none" spc="-5" normalizeH="0" baseline="0" noProof="0" dirty="0">
                <a:ln>
                  <a:noFill/>
                </a:ln>
                <a:solidFill>
                  <a:sysClr val="windowText" lastClr="000000"/>
                </a:solidFill>
                <a:effectLst/>
                <a:uLnTx/>
                <a:uFillTx/>
                <a:latin typeface="Arial"/>
                <a:cs typeface="Arial"/>
              </a:rPr>
              <a:t> </a:t>
            </a:r>
            <a:r>
              <a:rPr kumimoji="0" lang="en-US" sz="2000" b="0" i="0" u="none" strike="noStrike" kern="0" cap="none" spc="-10" normalizeH="0" baseline="0" noProof="0" dirty="0" err="1">
                <a:ln>
                  <a:noFill/>
                </a:ln>
                <a:solidFill>
                  <a:sysClr val="windowText" lastClr="000000"/>
                </a:solidFill>
                <a:effectLst/>
                <a:uLnTx/>
                <a:uFillTx/>
                <a:latin typeface="Arial"/>
                <a:cs typeface="Arial"/>
              </a:rPr>
              <a:t>educador</a:t>
            </a:r>
            <a:endParaRPr kumimoji="0" lang="en-US" sz="2000" b="0" i="0" u="none" strike="noStrike" kern="0" cap="none" spc="0" normalizeH="0" baseline="0" noProof="0" dirty="0">
              <a:ln>
                <a:noFill/>
              </a:ln>
              <a:solidFill>
                <a:sysClr val="windowText" lastClr="000000"/>
              </a:solidFill>
              <a:effectLst/>
              <a:uLnTx/>
              <a:uFillTx/>
              <a:latin typeface="Arial"/>
              <a:cs typeface="Arial"/>
            </a:endParaRPr>
          </a:p>
          <a:p>
            <a:pPr marL="153035" marR="0" lvl="0" indent="-140335" defTabSz="914400" eaLnBrk="1" fontAlgn="auto" latinLnBrk="0" hangingPunct="1">
              <a:lnSpc>
                <a:spcPct val="100000"/>
              </a:lnSpc>
              <a:spcBef>
                <a:spcPts val="894"/>
              </a:spcBef>
              <a:spcAft>
                <a:spcPts val="0"/>
              </a:spcAft>
              <a:buClr>
                <a:srgbClr val="ACABAB"/>
              </a:buClr>
              <a:buSzPct val="130769"/>
              <a:buFontTx/>
              <a:buChar char="•"/>
              <a:tabLst>
                <a:tab pos="153035" algn="l"/>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Indicadores</a:t>
            </a:r>
            <a:r>
              <a:rPr kumimoji="0" lang="en-US" sz="2000" b="0" i="0" u="none" strike="noStrike" kern="0" cap="none" spc="-5" normalizeH="0" baseline="0" noProof="0" dirty="0">
                <a:ln>
                  <a:noFill/>
                </a:ln>
                <a:solidFill>
                  <a:sysClr val="windowText" lastClr="000000"/>
                </a:solidFill>
                <a:effectLst/>
                <a:uLnTx/>
                <a:uFillTx/>
                <a:latin typeface="Arial"/>
                <a:cs typeface="Arial"/>
              </a:rPr>
              <a:t> </a:t>
            </a:r>
            <a:r>
              <a:rPr kumimoji="0" lang="en-US" sz="2000" b="0" i="0" u="none" strike="noStrike" kern="0" cap="none" spc="0" normalizeH="0" baseline="0" noProof="0" dirty="0">
                <a:ln>
                  <a:noFill/>
                </a:ln>
                <a:solidFill>
                  <a:sysClr val="windowText" lastClr="000000"/>
                </a:solidFill>
                <a:effectLst/>
                <a:uLnTx/>
                <a:uFillTx/>
                <a:latin typeface="Arial"/>
                <a:cs typeface="Arial"/>
              </a:rPr>
              <a:t>de</a:t>
            </a:r>
            <a:r>
              <a:rPr kumimoji="0" lang="en-US" sz="2000" b="0" i="0" u="none" strike="noStrike" kern="0" cap="none" spc="-5" normalizeH="0" baseline="0" noProof="0" dirty="0">
                <a:ln>
                  <a:noFill/>
                </a:ln>
                <a:solidFill>
                  <a:sysClr val="windowText" lastClr="000000"/>
                </a:solidFill>
                <a:effectLst/>
                <a:uLnTx/>
                <a:uFillTx/>
                <a:latin typeface="Arial"/>
                <a:cs typeface="Arial"/>
              </a:rPr>
              <a:t> </a:t>
            </a:r>
            <a:r>
              <a:rPr kumimoji="0" lang="en-US" sz="2000" b="0" i="0" u="none" strike="noStrike" kern="0" cap="none" spc="0" normalizeH="0" baseline="0" noProof="0" dirty="0">
                <a:ln>
                  <a:noFill/>
                </a:ln>
                <a:solidFill>
                  <a:sysClr val="windowText" lastClr="000000"/>
                </a:solidFill>
                <a:effectLst/>
                <a:uLnTx/>
                <a:uFillTx/>
                <a:latin typeface="Arial"/>
                <a:cs typeface="Arial"/>
              </a:rPr>
              <a:t>alto </a:t>
            </a:r>
            <a:r>
              <a:rPr kumimoji="0" lang="en-US" sz="2000" b="0" i="0" u="none" strike="noStrike" kern="0" cap="none" spc="-10" normalizeH="0" baseline="0" noProof="0" dirty="0" err="1">
                <a:ln>
                  <a:noFill/>
                </a:ln>
                <a:solidFill>
                  <a:sysClr val="windowText" lastClr="000000"/>
                </a:solidFill>
                <a:effectLst/>
                <a:uLnTx/>
                <a:uFillTx/>
                <a:latin typeface="Arial"/>
                <a:cs typeface="Arial"/>
              </a:rPr>
              <a:t>impacto</a:t>
            </a:r>
            <a:endParaRPr kumimoji="0" lang="en-US" sz="2000" b="0" i="0" u="none" strike="noStrike" kern="0" cap="none" spc="0" normalizeH="0" baseline="0" noProof="0" dirty="0">
              <a:ln>
                <a:noFill/>
              </a:ln>
              <a:solidFill>
                <a:sysClr val="windowText" lastClr="000000"/>
              </a:solidFill>
              <a:effectLst/>
              <a:uLnTx/>
              <a:uFillTx/>
              <a:latin typeface="Arial"/>
              <a:cs typeface="Arial"/>
            </a:endParaRPr>
          </a:p>
          <a:p>
            <a:pPr marL="153035" marR="0" lvl="0" indent="-140335" defTabSz="914400" eaLnBrk="1" fontAlgn="auto" latinLnBrk="0" hangingPunct="1">
              <a:lnSpc>
                <a:spcPct val="100000"/>
              </a:lnSpc>
              <a:spcBef>
                <a:spcPts val="775"/>
              </a:spcBef>
              <a:spcAft>
                <a:spcPts val="0"/>
              </a:spcAft>
              <a:buClr>
                <a:srgbClr val="ACABAB"/>
              </a:buClr>
              <a:buSzPct val="130769"/>
              <a:buFontTx/>
              <a:buChar char="•"/>
              <a:tabLst>
                <a:tab pos="153035" algn="l"/>
              </a:tabLst>
              <a:defRPr/>
            </a:pPr>
            <a:r>
              <a:rPr kumimoji="0" lang="es-ES" sz="2000" b="0" i="0" u="none" strike="noStrike" kern="0" cap="none" spc="0" normalizeH="0" baseline="0" noProof="0" dirty="0">
                <a:ln>
                  <a:noFill/>
                </a:ln>
                <a:solidFill>
                  <a:sysClr val="windowText" lastClr="000000"/>
                </a:solidFill>
                <a:effectLst/>
                <a:uLnTx/>
                <a:uFillTx/>
                <a:latin typeface="Arial"/>
                <a:cs typeface="Arial"/>
              </a:rPr>
              <a:t>Descriptores</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del</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nivel</a:t>
            </a:r>
            <a:r>
              <a:rPr kumimoji="0" lang="es-ES" sz="2000" b="0" i="0" u="none" strike="noStrike" kern="0" cap="none" spc="-10"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desempeño</a:t>
            </a:r>
            <a:r>
              <a:rPr kumimoji="0" lang="es-ES" sz="2000" b="0" i="0" u="none" strike="noStrike" kern="0" cap="none" spc="-10"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(y</a:t>
            </a:r>
            <a:r>
              <a:rPr kumimoji="0" lang="es-ES" sz="2000" b="0" i="0" u="none" strike="noStrike" kern="0" cap="none" spc="20" normalizeH="0" baseline="0" noProof="0" dirty="0">
                <a:ln>
                  <a:noFill/>
                </a:ln>
                <a:solidFill>
                  <a:sysClr val="windowText" lastClr="000000"/>
                </a:solidFill>
                <a:effectLst/>
                <a:uLnTx/>
                <a:uFillTx/>
                <a:latin typeface="Arial"/>
                <a:cs typeface="Arial"/>
              </a:rPr>
              <a:t> </a:t>
            </a:r>
            <a:r>
              <a:rPr kumimoji="0" lang="es-ES" sz="2000" b="0" i="0" u="none" strike="noStrike" kern="0" cap="none" spc="-10" normalizeH="0" baseline="0" noProof="0" dirty="0">
                <a:ln>
                  <a:noFill/>
                </a:ln>
                <a:solidFill>
                  <a:sysClr val="windowText" lastClr="000000"/>
                </a:solidFill>
                <a:effectLst/>
                <a:uLnTx/>
                <a:uFillTx/>
                <a:latin typeface="Arial"/>
                <a:cs typeface="Arial"/>
              </a:rPr>
              <a:t>gráfica)</a:t>
            </a:r>
            <a:endParaRPr kumimoji="0" lang="es-ES" sz="2000" b="0" i="0" u="none" strike="noStrike" kern="0" cap="none" spc="0" normalizeH="0" baseline="0" noProof="0" dirty="0">
              <a:ln>
                <a:noFill/>
              </a:ln>
              <a:solidFill>
                <a:sysClr val="windowText" lastClr="000000"/>
              </a:solidFill>
              <a:effectLst/>
              <a:uLnTx/>
              <a:uFillTx/>
              <a:latin typeface="Arial"/>
              <a:cs typeface="Arial"/>
            </a:endParaRPr>
          </a:p>
          <a:p>
            <a:pPr marL="153035" marR="0" lvl="0" indent="-140335" defTabSz="914400" eaLnBrk="1" fontAlgn="auto" latinLnBrk="0" hangingPunct="1">
              <a:lnSpc>
                <a:spcPct val="100000"/>
              </a:lnSpc>
              <a:spcBef>
                <a:spcPts val="790"/>
              </a:spcBef>
              <a:spcAft>
                <a:spcPts val="0"/>
              </a:spcAft>
              <a:buClr>
                <a:srgbClr val="ACABAB"/>
              </a:buClr>
              <a:buSzPct val="130769"/>
              <a:buFontTx/>
              <a:buChar char="•"/>
              <a:tabLst>
                <a:tab pos="153035" algn="l"/>
              </a:tabLst>
              <a:defRPr/>
            </a:pPr>
            <a:r>
              <a:rPr kumimoji="0" lang="es-ES" sz="2000" b="0" i="0" u="none" strike="noStrike" kern="0" cap="none" spc="0" normalizeH="0" baseline="0" noProof="0" dirty="0">
                <a:ln>
                  <a:noFill/>
                </a:ln>
                <a:solidFill>
                  <a:sysClr val="windowText" lastClr="000000"/>
                </a:solidFill>
                <a:effectLst/>
                <a:uLnTx/>
                <a:uFillTx/>
                <a:latin typeface="Arial"/>
                <a:cs typeface="Arial"/>
              </a:rPr>
              <a:t>Gráfica</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comparación</a:t>
            </a:r>
            <a:r>
              <a:rPr kumimoji="0" lang="es-ES" sz="2000" b="0" i="0" u="none" strike="noStrike" kern="0" cap="none" spc="-10"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objetivos</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10" normalizeH="0" baseline="0" noProof="0" dirty="0">
                <a:ln>
                  <a:noFill/>
                </a:ln>
                <a:solidFill>
                  <a:sysClr val="windowText" lastClr="000000"/>
                </a:solidFill>
                <a:effectLst/>
                <a:uLnTx/>
                <a:uFillTx/>
                <a:latin typeface="Arial"/>
                <a:cs typeface="Arial"/>
              </a:rPr>
              <a:t> evaluación</a:t>
            </a:r>
            <a:endParaRPr kumimoji="0" lang="es-ES" sz="2000" b="0" i="0" u="none" strike="noStrike" kern="0" cap="none" spc="0" normalizeH="0" baseline="0" noProof="0" dirty="0">
              <a:ln>
                <a:noFill/>
              </a:ln>
              <a:solidFill>
                <a:sysClr val="windowText" lastClr="000000"/>
              </a:solidFill>
              <a:effectLst/>
              <a:uLnTx/>
              <a:uFillTx/>
              <a:latin typeface="Arial"/>
              <a:cs typeface="Arial"/>
            </a:endParaRPr>
          </a:p>
          <a:p>
            <a:pPr marL="153035" marR="0" lvl="0" indent="-140335" defTabSz="914400" eaLnBrk="1" fontAlgn="auto" latinLnBrk="0" hangingPunct="1">
              <a:lnSpc>
                <a:spcPct val="100000"/>
              </a:lnSpc>
              <a:spcBef>
                <a:spcPts val="800"/>
              </a:spcBef>
              <a:spcAft>
                <a:spcPts val="0"/>
              </a:spcAft>
              <a:buClr>
                <a:srgbClr val="ACABAB"/>
              </a:buClr>
              <a:buSzPct val="130769"/>
              <a:buFontTx/>
              <a:buChar char="•"/>
              <a:tabLst>
                <a:tab pos="153035" algn="l"/>
              </a:tabLst>
              <a:defRPr/>
            </a:pPr>
            <a:r>
              <a:rPr kumimoji="0" lang="es-ES" sz="2000" b="0" i="0" u="none" strike="noStrike" kern="0" cap="none" spc="0" normalizeH="0" baseline="0" noProof="0" dirty="0">
                <a:ln>
                  <a:noFill/>
                </a:ln>
                <a:solidFill>
                  <a:sysClr val="windowText" lastClr="000000"/>
                </a:solidFill>
                <a:effectLst/>
                <a:uLnTx/>
                <a:uFillTx/>
                <a:latin typeface="Arial"/>
                <a:cs typeface="Arial"/>
              </a:rPr>
              <a:t>Herramientas</a:t>
            </a:r>
            <a:r>
              <a:rPr kumimoji="0" lang="es-ES" sz="2000" b="0" i="0" u="none" strike="noStrike" kern="0" cap="none" spc="-20"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puntuación</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la</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lang="en-US" sz="2000" b="0" i="0" dirty="0" err="1">
                <a:solidFill>
                  <a:srgbClr val="242424"/>
                </a:solidFill>
                <a:effectLst/>
                <a:latin typeface="Arial" panose="020B0604020202020204" pitchFamily="34" charset="0"/>
                <a:cs typeface="Arial" panose="020B0604020202020204" pitchFamily="34" charset="0"/>
              </a:rPr>
              <a:t>respuesta</a:t>
            </a:r>
            <a:r>
              <a:rPr lang="en-US" sz="2000" b="0" i="0" dirty="0">
                <a:solidFill>
                  <a:srgbClr val="242424"/>
                </a:solidFill>
                <a:effectLst/>
                <a:latin typeface="Arial" panose="020B0604020202020204" pitchFamily="34" charset="0"/>
                <a:cs typeface="Arial" panose="020B0604020202020204" pitchFamily="34" charset="0"/>
              </a:rPr>
              <a:t> </a:t>
            </a:r>
            <a:r>
              <a:rPr lang="en-US" sz="2000" b="0" i="0" dirty="0" err="1">
                <a:solidFill>
                  <a:srgbClr val="242424"/>
                </a:solidFill>
                <a:effectLst/>
                <a:latin typeface="Arial" panose="020B0604020202020204" pitchFamily="34" charset="0"/>
                <a:cs typeface="Arial" panose="020B0604020202020204" pitchFamily="34" charset="0"/>
              </a:rPr>
              <a:t>extendida</a:t>
            </a:r>
            <a:endParaRPr lang="en-US" sz="2000" dirty="0">
              <a:solidFill>
                <a:srgbClr val="242424"/>
              </a:solidFill>
              <a:latin typeface="Arial" panose="020B0604020202020204" pitchFamily="34" charset="0"/>
              <a:cs typeface="Arial" panose="020B0604020202020204" pitchFamily="34" charset="0"/>
            </a:endParaRPr>
          </a:p>
          <a:p>
            <a:pPr marL="153035" marR="0" lvl="0" indent="-140335" defTabSz="914400" eaLnBrk="1" fontAlgn="auto" latinLnBrk="0" hangingPunct="1">
              <a:lnSpc>
                <a:spcPct val="100000"/>
              </a:lnSpc>
              <a:spcBef>
                <a:spcPts val="800"/>
              </a:spcBef>
              <a:spcAft>
                <a:spcPts val="0"/>
              </a:spcAft>
              <a:buClr>
                <a:srgbClr val="ACABAB"/>
              </a:buClr>
              <a:buSzPct val="130769"/>
              <a:buFontTx/>
              <a:buChar char="•"/>
              <a:tabLst>
                <a:tab pos="153035" algn="l"/>
              </a:tabLst>
              <a:defRPr/>
            </a:pPr>
            <a:r>
              <a:rPr kumimoji="0" lang="es-ES" sz="2000" b="0" i="0" u="none" strike="noStrike" kern="0" cap="none" spc="0" normalizeH="0" baseline="0" noProof="0" dirty="0">
                <a:ln>
                  <a:noFill/>
                </a:ln>
                <a:solidFill>
                  <a:sysClr val="windowText" lastClr="000000"/>
                </a:solidFill>
                <a:effectLst/>
                <a:uLnTx/>
                <a:uFillTx/>
                <a:latin typeface="Arial"/>
                <a:cs typeface="Arial"/>
              </a:rPr>
              <a:t>Práctica</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lang="en-US" sz="2000" b="0" i="0" dirty="0" err="1">
                <a:solidFill>
                  <a:srgbClr val="242424"/>
                </a:solidFill>
                <a:effectLst/>
                <a:latin typeface="Arial" panose="020B0604020202020204" pitchFamily="34" charset="0"/>
                <a:cs typeface="Arial" panose="020B0604020202020204" pitchFamily="34" charset="0"/>
              </a:rPr>
              <a:t>respuesta</a:t>
            </a:r>
            <a:r>
              <a:rPr lang="en-US" sz="2000" b="0" i="0" dirty="0">
                <a:solidFill>
                  <a:srgbClr val="242424"/>
                </a:solidFill>
                <a:effectLst/>
                <a:latin typeface="Arial" panose="020B0604020202020204" pitchFamily="34" charset="0"/>
                <a:cs typeface="Arial" panose="020B0604020202020204" pitchFamily="34" charset="0"/>
              </a:rPr>
              <a:t> </a:t>
            </a:r>
            <a:r>
              <a:rPr lang="en-US" sz="2000" b="0" i="0" dirty="0" err="1">
                <a:solidFill>
                  <a:srgbClr val="242424"/>
                </a:solidFill>
                <a:effectLst/>
                <a:latin typeface="Arial" panose="020B0604020202020204" pitchFamily="34" charset="0"/>
                <a:cs typeface="Arial" panose="020B0604020202020204" pitchFamily="34" charset="0"/>
              </a:rPr>
              <a:t>extendida</a:t>
            </a:r>
            <a:r>
              <a:rPr lang="en-US" sz="2000" b="0" i="0" dirty="0">
                <a:solidFill>
                  <a:srgbClr val="242424"/>
                </a:solidFill>
                <a:effectLst/>
                <a:latin typeface="Arial" panose="020B0604020202020204" pitchFamily="34" charset="0"/>
                <a:cs typeface="Arial" panose="020B0604020202020204" pitchFamily="34" charset="0"/>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en</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el</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salón</a:t>
            </a:r>
            <a:r>
              <a:rPr kumimoji="0" lang="es-ES" sz="2000" b="0" i="0" u="none" strike="noStrike" kern="0" cap="none" spc="-1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10" normalizeH="0" baseline="0" noProof="0" dirty="0">
                <a:ln>
                  <a:noFill/>
                </a:ln>
                <a:solidFill>
                  <a:sysClr val="windowText" lastClr="000000"/>
                </a:solidFill>
                <a:effectLst/>
                <a:uLnTx/>
                <a:uFillTx/>
                <a:latin typeface="Arial"/>
                <a:cs typeface="Arial"/>
              </a:rPr>
              <a:t> clases</a:t>
            </a:r>
            <a:endParaRPr kumimoji="0" lang="es-ES" sz="2000" b="0" i="0" u="none" strike="noStrike" kern="0" cap="none" spc="0" normalizeH="0" baseline="0" noProof="0" dirty="0">
              <a:ln>
                <a:noFill/>
              </a:ln>
              <a:solidFill>
                <a:sysClr val="windowText" lastClr="000000"/>
              </a:solidFill>
              <a:effectLst/>
              <a:uLnTx/>
              <a:uFillTx/>
              <a:latin typeface="Arial"/>
              <a:cs typeface="Arial"/>
            </a:endParaRPr>
          </a:p>
          <a:p>
            <a:pPr marL="153035" marR="0" lvl="0" indent="-140335" defTabSz="914400" eaLnBrk="1" fontAlgn="auto" latinLnBrk="0" hangingPunct="1">
              <a:lnSpc>
                <a:spcPct val="100000"/>
              </a:lnSpc>
              <a:spcBef>
                <a:spcPts val="800"/>
              </a:spcBef>
              <a:spcAft>
                <a:spcPts val="0"/>
              </a:spcAft>
              <a:buClr>
                <a:srgbClr val="ACABAB"/>
              </a:buClr>
              <a:buSzPct val="130769"/>
              <a:buFontTx/>
              <a:buChar char="•"/>
              <a:tabLst>
                <a:tab pos="153035" algn="l"/>
              </a:tabLst>
              <a:defRPr/>
            </a:pPr>
            <a:r>
              <a:rPr kumimoji="0" lang="es-ES" sz="2000" b="0" i="0" u="none" strike="noStrike" kern="0" cap="none" spc="0" normalizeH="0" baseline="0" noProof="0" dirty="0">
                <a:ln>
                  <a:noFill/>
                </a:ln>
                <a:solidFill>
                  <a:sysClr val="windowText" lastClr="000000"/>
                </a:solidFill>
                <a:effectLst/>
                <a:uLnTx/>
                <a:uFillTx/>
                <a:latin typeface="Arial"/>
                <a:cs typeface="Arial"/>
              </a:rPr>
              <a:t>Póster</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lang="en-US" sz="2000" b="0" i="0" dirty="0" err="1">
                <a:solidFill>
                  <a:srgbClr val="242424"/>
                </a:solidFill>
                <a:effectLst/>
                <a:latin typeface="Arial" panose="020B0604020202020204" pitchFamily="34" charset="0"/>
                <a:cs typeface="Arial" panose="020B0604020202020204" pitchFamily="34" charset="0"/>
              </a:rPr>
              <a:t>respuesta</a:t>
            </a:r>
            <a:r>
              <a:rPr lang="en-US" sz="2000" b="0" i="0" dirty="0">
                <a:solidFill>
                  <a:srgbClr val="242424"/>
                </a:solidFill>
                <a:effectLst/>
                <a:latin typeface="Arial" panose="020B0604020202020204" pitchFamily="34" charset="0"/>
                <a:cs typeface="Arial" panose="020B0604020202020204" pitchFamily="34" charset="0"/>
              </a:rPr>
              <a:t> </a:t>
            </a:r>
            <a:r>
              <a:rPr lang="en-US" sz="2000" b="0" i="0" dirty="0" err="1">
                <a:solidFill>
                  <a:srgbClr val="242424"/>
                </a:solidFill>
                <a:effectLst/>
                <a:latin typeface="Arial" panose="020B0604020202020204" pitchFamily="34" charset="0"/>
                <a:cs typeface="Arial" panose="020B0604020202020204" pitchFamily="34" charset="0"/>
              </a:rPr>
              <a:t>extendida</a:t>
            </a:r>
            <a:r>
              <a:rPr lang="en-US" sz="2000" b="0" i="0" dirty="0">
                <a:solidFill>
                  <a:srgbClr val="242424"/>
                </a:solidFill>
                <a:effectLst/>
                <a:latin typeface="Arial" panose="020B0604020202020204" pitchFamily="34" charset="0"/>
                <a:cs typeface="Arial" panose="020B0604020202020204" pitchFamily="34" charset="0"/>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para</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el salón</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0" normalizeH="0" baseline="0" noProof="0" dirty="0">
                <a:ln>
                  <a:noFill/>
                </a:ln>
                <a:solidFill>
                  <a:sysClr val="windowText" lastClr="000000"/>
                </a:solidFill>
                <a:effectLst/>
                <a:uLnTx/>
                <a:uFillTx/>
                <a:latin typeface="Arial"/>
                <a:cs typeface="Arial"/>
              </a:rPr>
              <a:t>de</a:t>
            </a:r>
            <a:r>
              <a:rPr kumimoji="0" lang="es-ES" sz="2000" b="0" i="0" u="none" strike="noStrike" kern="0" cap="none" spc="5" normalizeH="0" baseline="0" noProof="0" dirty="0">
                <a:ln>
                  <a:noFill/>
                </a:ln>
                <a:solidFill>
                  <a:sysClr val="windowText" lastClr="000000"/>
                </a:solidFill>
                <a:effectLst/>
                <a:uLnTx/>
                <a:uFillTx/>
                <a:latin typeface="Arial"/>
                <a:cs typeface="Arial"/>
              </a:rPr>
              <a:t> </a:t>
            </a:r>
            <a:r>
              <a:rPr kumimoji="0" lang="es-ES" sz="2000" b="0" i="0" u="none" strike="noStrike" kern="0" cap="none" spc="-10" normalizeH="0" baseline="0" noProof="0" dirty="0">
                <a:ln>
                  <a:noFill/>
                </a:ln>
                <a:solidFill>
                  <a:sysClr val="windowText" lastClr="000000"/>
                </a:solidFill>
                <a:effectLst/>
                <a:uLnTx/>
                <a:uFillTx/>
                <a:latin typeface="Arial"/>
                <a:cs typeface="Arial"/>
              </a:rPr>
              <a:t>clases</a:t>
            </a:r>
          </a:p>
          <a:p>
            <a:pPr marL="153035" marR="0" lvl="0" indent="-140335" defTabSz="914400" eaLnBrk="1" fontAlgn="auto" latinLnBrk="0" hangingPunct="1">
              <a:lnSpc>
                <a:spcPct val="100000"/>
              </a:lnSpc>
              <a:spcBef>
                <a:spcPts val="800"/>
              </a:spcBef>
              <a:spcAft>
                <a:spcPts val="0"/>
              </a:spcAft>
              <a:buClr>
                <a:srgbClr val="ACABAB"/>
              </a:buClr>
              <a:buSzPct val="130769"/>
              <a:buFontTx/>
              <a:buChar char="•"/>
              <a:tabLst>
                <a:tab pos="153035" algn="l"/>
              </a:tabLst>
              <a:defRPr/>
            </a:pPr>
            <a:r>
              <a:rPr lang="es-ES" sz="2000" kern="0" spc="-10" dirty="0">
                <a:solidFill>
                  <a:sysClr val="windowText" lastClr="000000"/>
                </a:solidFill>
              </a:rPr>
              <a:t>GED </a:t>
            </a:r>
            <a:r>
              <a:rPr lang="es-ES" sz="2000" kern="0" spc="-10" dirty="0" err="1">
                <a:solidFill>
                  <a:sysClr val="windowText" lastClr="000000"/>
                </a:solidFill>
              </a:rPr>
              <a:t>Playbook</a:t>
            </a:r>
            <a:endParaRPr kumimoji="0" lang="es-ES" sz="2000" b="0" i="0" u="none" strike="noStrike" kern="0" cap="none" spc="0" normalizeH="0" baseline="0" noProof="0" dirty="0">
              <a:ln>
                <a:noFill/>
              </a:ln>
              <a:solidFill>
                <a:sysClr val="windowText" lastClr="000000"/>
              </a:solidFill>
              <a:effectLst/>
              <a:uLnTx/>
              <a:uFillTx/>
              <a:latin typeface="Arial"/>
              <a:cs typeface="Arial"/>
            </a:endParaRPr>
          </a:p>
        </p:txBody>
      </p:sp>
      <p:sp>
        <p:nvSpPr>
          <p:cNvPr id="2" name="Title 1">
            <a:extLst>
              <a:ext uri="{FF2B5EF4-FFF2-40B4-BE49-F238E27FC236}">
                <a16:creationId xmlns:a16="http://schemas.microsoft.com/office/drawing/2014/main" id="{B402A1E8-CECD-6D6D-014B-46E7F6C0AD65}"/>
              </a:ext>
            </a:extLst>
          </p:cNvPr>
          <p:cNvSpPr>
            <a:spLocks noGrp="1"/>
          </p:cNvSpPr>
          <p:nvPr>
            <p:ph type="title"/>
          </p:nvPr>
        </p:nvSpPr>
        <p:spPr/>
        <p:txBody>
          <a:bodyPr>
            <a:normAutofit/>
          </a:bodyPr>
          <a:lstStyle/>
          <a:p>
            <a:r>
              <a:rPr lang="en-US" sz="3600" dirty="0" err="1">
                <a:latin typeface="Arial"/>
                <a:cs typeface="Arial"/>
              </a:rPr>
              <a:t>Algunos</a:t>
            </a:r>
            <a:r>
              <a:rPr lang="en-US" sz="3600" dirty="0">
                <a:latin typeface="Arial"/>
                <a:cs typeface="Arial"/>
              </a:rPr>
              <a:t> de </a:t>
            </a:r>
            <a:r>
              <a:rPr lang="en-US" sz="3600" dirty="0" err="1">
                <a:latin typeface="Arial"/>
                <a:cs typeface="Arial"/>
              </a:rPr>
              <a:t>los</a:t>
            </a:r>
            <a:r>
              <a:rPr lang="en-US" sz="3600" dirty="0">
                <a:latin typeface="Arial"/>
                <a:cs typeface="Arial"/>
              </a:rPr>
              <a:t> </a:t>
            </a:r>
            <a:r>
              <a:rPr lang="en-US" sz="3600" dirty="0" err="1">
                <a:latin typeface="Arial"/>
                <a:cs typeface="Arial"/>
              </a:rPr>
              <a:t>recursos</a:t>
            </a:r>
            <a:r>
              <a:rPr lang="en-US" sz="3600" dirty="0">
                <a:latin typeface="Arial"/>
                <a:cs typeface="Arial"/>
              </a:rPr>
              <a:t> disponible </a:t>
            </a:r>
            <a:r>
              <a:rPr lang="en-US" sz="3600" dirty="0" err="1">
                <a:latin typeface="Arial"/>
                <a:cs typeface="Arial"/>
              </a:rPr>
              <a:t>en</a:t>
            </a:r>
            <a:r>
              <a:rPr lang="en-US" sz="3600" dirty="0">
                <a:latin typeface="Arial"/>
                <a:cs typeface="Arial"/>
              </a:rPr>
              <a:t> </a:t>
            </a:r>
            <a:r>
              <a:rPr lang="en-US" sz="3600" dirty="0" err="1">
                <a:latin typeface="Arial" panose="020B0604020202020204" pitchFamily="34" charset="0"/>
                <a:cs typeface="Arial" panose="020B0604020202020204" pitchFamily="34" charset="0"/>
              </a:rPr>
              <a:t>espa</a:t>
            </a:r>
            <a:r>
              <a:rPr lang="es-ES" sz="3600" dirty="0">
                <a:latin typeface="Arial" panose="020B0604020202020204" pitchFamily="34" charset="0"/>
                <a:cs typeface="Arial" panose="020B0604020202020204" pitchFamily="34" charset="0"/>
              </a:rPr>
              <a:t>ñ</a:t>
            </a:r>
            <a:r>
              <a:rPr lang="en-US" sz="3600" dirty="0" err="1">
                <a:latin typeface="Arial" panose="020B0604020202020204" pitchFamily="34" charset="0"/>
                <a:cs typeface="Arial" panose="020B0604020202020204" pitchFamily="34" charset="0"/>
              </a:rPr>
              <a:t>ol</a:t>
            </a:r>
            <a:endParaRPr lang="en-US" b="1" dirty="0"/>
          </a:p>
        </p:txBody>
      </p:sp>
      <p:sp>
        <p:nvSpPr>
          <p:cNvPr id="3" name="Content Placeholder 2">
            <a:extLst>
              <a:ext uri="{FF2B5EF4-FFF2-40B4-BE49-F238E27FC236}">
                <a16:creationId xmlns:a16="http://schemas.microsoft.com/office/drawing/2014/main" id="{F5C43E82-895E-70FB-E8B6-00F2BA971393}"/>
              </a:ext>
            </a:extLst>
          </p:cNvPr>
          <p:cNvSpPr>
            <a:spLocks noGrp="1"/>
          </p:cNvSpPr>
          <p:nvPr>
            <p:ph sz="half" idx="1"/>
          </p:nvPr>
        </p:nvSpPr>
        <p:spPr/>
        <p:txBody>
          <a:bodyPr vert="horz" lIns="171450" tIns="457200" rIns="171450" bIns="45720" rtlCol="0">
            <a:normAutofit fontScale="77500" lnSpcReduction="20000"/>
          </a:bodyPr>
          <a:lstStyle/>
          <a:p>
            <a:pPr marL="0" indent="0">
              <a:buNone/>
            </a:pPr>
            <a:r>
              <a:rPr kumimoji="0" lang="en-US" sz="1800" b="1" i="0" u="none" strike="noStrike" kern="0" cap="none" spc="0" normalizeH="0" baseline="0" noProof="0" dirty="0" err="1">
                <a:ln>
                  <a:noFill/>
                </a:ln>
                <a:solidFill>
                  <a:sysClr val="windowText" lastClr="000000"/>
                </a:solidFill>
                <a:effectLst/>
                <a:uLnTx/>
                <a:uFillTx/>
                <a:latin typeface="Arial"/>
                <a:cs typeface="Arial"/>
              </a:rPr>
              <a:t>Recursos</a:t>
            </a:r>
            <a:r>
              <a:rPr kumimoji="0" lang="en-US" sz="1800" b="1" i="0" u="none" strike="noStrike" kern="0" cap="none" spc="-35" normalizeH="0" baseline="0" noProof="0" dirty="0">
                <a:ln>
                  <a:noFill/>
                </a:ln>
                <a:solidFill>
                  <a:sysClr val="windowText" lastClr="000000"/>
                </a:solidFill>
                <a:effectLst/>
                <a:uLnTx/>
                <a:uFillTx/>
                <a:latin typeface="Arial"/>
                <a:cs typeface="Arial"/>
              </a:rPr>
              <a:t> </a:t>
            </a:r>
            <a:r>
              <a:rPr kumimoji="0" lang="en-US" sz="1800" b="1" i="0" u="none" strike="noStrike" kern="0" cap="none" spc="0" normalizeH="0" baseline="0" noProof="0" dirty="0">
                <a:ln>
                  <a:noFill/>
                </a:ln>
                <a:solidFill>
                  <a:sysClr val="windowText" lastClr="000000"/>
                </a:solidFill>
                <a:effectLst/>
                <a:uLnTx/>
                <a:uFillTx/>
                <a:latin typeface="Arial"/>
                <a:cs typeface="Arial"/>
              </a:rPr>
              <a:t>para</a:t>
            </a:r>
            <a:r>
              <a:rPr kumimoji="0" lang="en-US" sz="1800" b="1" i="0" u="none" strike="noStrike" kern="0" cap="none" spc="-40" normalizeH="0" baseline="0" noProof="0" dirty="0">
                <a:ln>
                  <a:noFill/>
                </a:ln>
                <a:solidFill>
                  <a:sysClr val="windowText" lastClr="000000"/>
                </a:solidFill>
                <a:effectLst/>
                <a:uLnTx/>
                <a:uFillTx/>
                <a:latin typeface="Arial"/>
                <a:cs typeface="Arial"/>
              </a:rPr>
              <a:t> </a:t>
            </a:r>
            <a:r>
              <a:rPr kumimoji="0" lang="en-US" sz="1800" b="1" i="0" u="none" strike="noStrike" kern="0" cap="none" spc="-25" normalizeH="0" baseline="0" noProof="0" dirty="0" err="1">
                <a:ln>
                  <a:noFill/>
                </a:ln>
                <a:solidFill>
                  <a:sysClr val="windowText" lastClr="000000"/>
                </a:solidFill>
                <a:effectLst/>
                <a:uLnTx/>
                <a:uFillTx/>
                <a:latin typeface="Arial"/>
                <a:cs typeface="Arial"/>
              </a:rPr>
              <a:t>los</a:t>
            </a:r>
            <a:r>
              <a:rPr kumimoji="0" lang="en-US" sz="1800" b="1" i="0" u="none" strike="noStrike" kern="0" cap="none" spc="-25" normalizeH="0" baseline="0" noProof="0" dirty="0">
                <a:ln>
                  <a:noFill/>
                </a:ln>
                <a:solidFill>
                  <a:sysClr val="windowText" lastClr="000000"/>
                </a:solidFill>
                <a:effectLst/>
                <a:uLnTx/>
                <a:uFillTx/>
                <a:latin typeface="Arial"/>
                <a:cs typeface="Arial"/>
              </a:rPr>
              <a:t> </a:t>
            </a:r>
            <a:r>
              <a:rPr kumimoji="0" lang="en-US" sz="1800" b="1" i="0" u="none" strike="noStrike" kern="0" cap="none" spc="-25" normalizeH="0" baseline="0" noProof="0" dirty="0" err="1">
                <a:ln>
                  <a:noFill/>
                </a:ln>
                <a:solidFill>
                  <a:sysClr val="windowText" lastClr="000000"/>
                </a:solidFill>
                <a:effectLst/>
                <a:uLnTx/>
                <a:uFillTx/>
                <a:latin typeface="Arial"/>
                <a:cs typeface="Arial"/>
              </a:rPr>
              <a:t>estudiantes</a:t>
            </a:r>
            <a:r>
              <a:rPr lang="en-US" sz="1800" b="1" dirty="0"/>
              <a:t>:</a:t>
            </a:r>
          </a:p>
          <a:p>
            <a:pPr marL="0" indent="0">
              <a:buNone/>
            </a:pPr>
            <a:endParaRPr lang="en-US" sz="1800" b="1" dirty="0"/>
          </a:p>
          <a:p>
            <a:r>
              <a:rPr kumimoji="0" lang="es-ES" sz="1800" b="0" i="0" u="none" strike="noStrike" kern="0" cap="none" spc="0" normalizeH="0" baseline="0" noProof="0" dirty="0">
                <a:ln>
                  <a:noFill/>
                </a:ln>
                <a:solidFill>
                  <a:sysClr val="windowText" lastClr="000000"/>
                </a:solidFill>
                <a:effectLst/>
                <a:uLnTx/>
                <a:uFillTx/>
                <a:latin typeface="Arial"/>
                <a:cs typeface="Arial"/>
              </a:rPr>
              <a:t>Examen</a:t>
            </a:r>
            <a:r>
              <a:rPr kumimoji="0" lang="es-ES" sz="1800" b="0" i="0" u="none" strike="noStrike" kern="0" cap="none" spc="8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de</a:t>
            </a:r>
            <a:r>
              <a:rPr kumimoji="0" lang="es-ES" sz="1800" b="0" i="0" u="none" strike="noStrike" kern="0" cap="none" spc="7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práctica</a:t>
            </a:r>
            <a:r>
              <a:rPr kumimoji="0" lang="es-ES" sz="1800" b="0" i="0" u="none" strike="noStrike" kern="0" cap="none" spc="8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del</a:t>
            </a:r>
            <a:r>
              <a:rPr kumimoji="0" lang="es-ES" sz="1800" b="0" i="0" u="none" strike="noStrike" kern="0" cap="none" spc="85" normalizeH="0" baseline="0" noProof="0" dirty="0">
                <a:ln>
                  <a:noFill/>
                </a:ln>
                <a:solidFill>
                  <a:sysClr val="windowText" lastClr="000000"/>
                </a:solidFill>
                <a:effectLst/>
                <a:uLnTx/>
                <a:uFillTx/>
                <a:latin typeface="Arial"/>
                <a:cs typeface="Arial"/>
              </a:rPr>
              <a:t> </a:t>
            </a:r>
            <a:r>
              <a:rPr kumimoji="0" lang="es-ES" sz="1800" b="0" i="0" u="none" strike="noStrike" kern="0" cap="none" spc="-25" normalizeH="0" baseline="0" noProof="0" dirty="0">
                <a:ln>
                  <a:noFill/>
                </a:ln>
                <a:solidFill>
                  <a:sysClr val="windowText" lastClr="000000"/>
                </a:solidFill>
                <a:effectLst/>
                <a:uLnTx/>
                <a:uFillTx/>
                <a:latin typeface="Arial"/>
                <a:cs typeface="Arial"/>
              </a:rPr>
              <a:t>GED</a:t>
            </a:r>
          </a:p>
          <a:p>
            <a:r>
              <a:rPr kumimoji="0" lang="en-US" sz="1800" b="0" i="0" u="none" strike="noStrike" kern="0" cap="none" spc="0" normalizeH="0" baseline="0" noProof="0" dirty="0" err="1">
                <a:ln>
                  <a:noFill/>
                </a:ln>
                <a:solidFill>
                  <a:sysClr val="windowText" lastClr="000000"/>
                </a:solidFill>
                <a:effectLst/>
                <a:uLnTx/>
                <a:uFillTx/>
                <a:latin typeface="Arial"/>
                <a:cs typeface="Arial"/>
              </a:rPr>
              <a:t>Guías</a:t>
            </a:r>
            <a:r>
              <a:rPr kumimoji="0" lang="en-US" sz="1800" b="0" i="0" u="none" strike="noStrike" kern="0" cap="none" spc="6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de</a:t>
            </a:r>
            <a:r>
              <a:rPr kumimoji="0" lang="en-US" sz="1800" b="0" i="0" u="none" strike="noStrike" kern="0" cap="none" spc="70" normalizeH="0" baseline="0" noProof="0" dirty="0">
                <a:ln>
                  <a:noFill/>
                </a:ln>
                <a:solidFill>
                  <a:sysClr val="windowText" lastClr="000000"/>
                </a:solidFill>
                <a:effectLst/>
                <a:uLnTx/>
                <a:uFillTx/>
                <a:latin typeface="Arial"/>
                <a:cs typeface="Arial"/>
              </a:rPr>
              <a:t> </a:t>
            </a:r>
            <a:r>
              <a:rPr kumimoji="0" lang="en-US" sz="1800" b="0" i="0" u="none" strike="noStrike" kern="0" cap="none" spc="-10" normalizeH="0" baseline="0" noProof="0" dirty="0">
                <a:ln>
                  <a:noFill/>
                </a:ln>
                <a:solidFill>
                  <a:sysClr val="windowText" lastClr="000000"/>
                </a:solidFill>
                <a:effectLst/>
                <a:uLnTx/>
                <a:uFillTx/>
                <a:latin typeface="Arial"/>
                <a:cs typeface="Arial"/>
              </a:rPr>
              <a:t>studio</a:t>
            </a:r>
            <a:endParaRPr lang="en-US" sz="1800" kern="0" dirty="0">
              <a:solidFill>
                <a:sysClr val="windowText" lastClr="000000"/>
              </a:solidFill>
            </a:endParaRPr>
          </a:p>
          <a:p>
            <a:r>
              <a:rPr kumimoji="0" lang="es-ES" sz="1800" b="0" i="0" u="none" strike="noStrike" kern="0" cap="none" spc="0" normalizeH="0" baseline="0" noProof="0" dirty="0">
                <a:ln>
                  <a:noFill/>
                </a:ln>
                <a:solidFill>
                  <a:sysClr val="windowText" lastClr="000000"/>
                </a:solidFill>
                <a:effectLst/>
                <a:uLnTx/>
                <a:uFillTx/>
                <a:latin typeface="Arial"/>
                <a:cs typeface="Arial"/>
              </a:rPr>
              <a:t>GED.com</a:t>
            </a:r>
            <a:r>
              <a:rPr kumimoji="0" lang="es-ES" sz="1800" b="0" i="0" u="none" strike="noStrike" kern="0" cap="none" spc="7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(el</a:t>
            </a:r>
            <a:r>
              <a:rPr kumimoji="0" lang="es-ES" sz="1800" b="0" i="0" u="none" strike="noStrike" kern="0" cap="none" spc="6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sitio</a:t>
            </a:r>
            <a:r>
              <a:rPr kumimoji="0" lang="es-ES" sz="1800" b="0" i="0" u="none" strike="noStrike" kern="0" cap="none" spc="6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web</a:t>
            </a:r>
            <a:r>
              <a:rPr kumimoji="0" lang="es-ES" sz="1800" b="0" i="0" u="none" strike="noStrike" kern="0" cap="none" spc="60" normalizeH="0" baseline="0" noProof="0" dirty="0">
                <a:ln>
                  <a:noFill/>
                </a:ln>
                <a:solidFill>
                  <a:sysClr val="windowText" lastClr="000000"/>
                </a:solidFill>
                <a:effectLst/>
                <a:uLnTx/>
                <a:uFillTx/>
                <a:latin typeface="Arial"/>
                <a:cs typeface="Arial"/>
              </a:rPr>
              <a:t> </a:t>
            </a:r>
            <a:r>
              <a:rPr kumimoji="0" lang="es-ES" sz="1800" b="0" i="0" u="none" strike="noStrike" kern="0" cap="none" spc="-10" normalizeH="0" baseline="0" noProof="0" dirty="0">
                <a:ln>
                  <a:noFill/>
                </a:ln>
                <a:solidFill>
                  <a:sysClr val="windowText" lastClr="000000"/>
                </a:solidFill>
                <a:effectLst/>
                <a:uLnTx/>
                <a:uFillTx/>
                <a:latin typeface="Arial"/>
                <a:cs typeface="Arial"/>
              </a:rPr>
              <a:t>completo)</a:t>
            </a:r>
            <a:endParaRPr kumimoji="0" lang="es-ES" sz="1800" b="0" i="0" u="none" strike="noStrike" kern="0" cap="none" spc="0" normalizeH="0" baseline="0" noProof="0" dirty="0">
              <a:ln>
                <a:noFill/>
              </a:ln>
              <a:solidFill>
                <a:sysClr val="windowText" lastClr="000000"/>
              </a:solidFill>
              <a:effectLst/>
              <a:uLnTx/>
              <a:uFillTx/>
              <a:latin typeface="Arial"/>
              <a:cs typeface="Arial"/>
            </a:endParaRPr>
          </a:p>
          <a:p>
            <a:r>
              <a:rPr lang="en-US" sz="1800" dirty="0"/>
              <a:t>GED+</a:t>
            </a:r>
          </a:p>
          <a:p>
            <a:r>
              <a:rPr kumimoji="0" lang="en-US" sz="1800" b="0" i="0" u="none" strike="noStrike" kern="0" cap="none" spc="0" normalizeH="0" baseline="0" noProof="0" dirty="0" err="1">
                <a:ln>
                  <a:noFill/>
                </a:ln>
                <a:solidFill>
                  <a:sysClr val="windowText" lastClr="000000"/>
                </a:solidFill>
                <a:effectLst/>
                <a:uLnTx/>
                <a:uFillTx/>
                <a:latin typeface="Arial"/>
                <a:cs typeface="Arial"/>
              </a:rPr>
              <a:t>Folleto</a:t>
            </a:r>
            <a:r>
              <a:rPr kumimoji="0" lang="en-US" sz="1800" b="0" i="0" u="none" strike="noStrike" kern="0" cap="none" spc="7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para</a:t>
            </a:r>
            <a:r>
              <a:rPr kumimoji="0" lang="en-US" sz="1800" b="0" i="0" u="none" strike="noStrike" kern="0" cap="none" spc="7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err="1">
                <a:ln>
                  <a:noFill/>
                </a:ln>
                <a:solidFill>
                  <a:sysClr val="windowText" lastClr="000000"/>
                </a:solidFill>
                <a:effectLst/>
                <a:uLnTx/>
                <a:uFillTx/>
                <a:latin typeface="Arial"/>
                <a:cs typeface="Arial"/>
              </a:rPr>
              <a:t>el</a:t>
            </a:r>
            <a:r>
              <a:rPr kumimoji="0" lang="en-US" sz="1800" b="0" i="0" u="none" strike="noStrike" kern="0" cap="none" spc="55" normalizeH="0" baseline="0" noProof="0" dirty="0">
                <a:ln>
                  <a:noFill/>
                </a:ln>
                <a:solidFill>
                  <a:sysClr val="windowText" lastClr="000000"/>
                </a:solidFill>
                <a:effectLst/>
                <a:uLnTx/>
                <a:uFillTx/>
                <a:latin typeface="Arial"/>
                <a:cs typeface="Arial"/>
              </a:rPr>
              <a:t> </a:t>
            </a:r>
            <a:r>
              <a:rPr kumimoji="0" lang="en-US" sz="1800" b="0" i="0" u="none" strike="noStrike" kern="0" cap="none" spc="-10" normalizeH="0" baseline="0" noProof="0" dirty="0" err="1">
                <a:ln>
                  <a:noFill/>
                </a:ln>
                <a:solidFill>
                  <a:sysClr val="windowText" lastClr="000000"/>
                </a:solidFill>
                <a:effectLst/>
                <a:uLnTx/>
                <a:uFillTx/>
                <a:latin typeface="Arial"/>
                <a:cs typeface="Arial"/>
              </a:rPr>
              <a:t>examinador</a:t>
            </a:r>
            <a:endParaRPr kumimoji="0" lang="en-US" sz="1800" b="0" i="0" u="none" strike="noStrike" kern="0" cap="none" spc="0" normalizeH="0" baseline="0" noProof="0" dirty="0">
              <a:ln>
                <a:noFill/>
              </a:ln>
              <a:solidFill>
                <a:sysClr val="windowText" lastClr="000000"/>
              </a:solidFill>
              <a:effectLst/>
              <a:uLnTx/>
              <a:uFillTx/>
              <a:latin typeface="Arial"/>
              <a:cs typeface="Arial"/>
            </a:endParaRPr>
          </a:p>
          <a:p>
            <a:r>
              <a:rPr kumimoji="0" lang="es-ES" sz="1800" b="0" i="0" u="none" strike="noStrike" kern="0" cap="none" spc="0" normalizeH="0" baseline="0" noProof="0" dirty="0">
                <a:ln>
                  <a:noFill/>
                </a:ln>
                <a:solidFill>
                  <a:sysClr val="windowText" lastClr="000000"/>
                </a:solidFill>
                <a:effectLst/>
                <a:uLnTx/>
                <a:uFillTx/>
                <a:latin typeface="Arial"/>
                <a:cs typeface="Arial"/>
              </a:rPr>
              <a:t>Tutorial</a:t>
            </a:r>
            <a:r>
              <a:rPr kumimoji="0" lang="es-ES" sz="1800" b="0" i="0" u="none" strike="noStrike" kern="0" cap="none" spc="7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para</a:t>
            </a:r>
            <a:r>
              <a:rPr kumimoji="0" lang="es-ES" sz="1800" b="0" i="0" u="none" strike="noStrike" kern="0" cap="none" spc="8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el</a:t>
            </a:r>
            <a:r>
              <a:rPr kumimoji="0" lang="es-ES" sz="1800" b="0" i="0" u="none" strike="noStrike" kern="0" cap="none" spc="6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examen</a:t>
            </a:r>
            <a:r>
              <a:rPr kumimoji="0" lang="es-ES" sz="1800" b="0" i="0" u="none" strike="noStrike" kern="0" cap="none" spc="8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por</a:t>
            </a:r>
            <a:r>
              <a:rPr kumimoji="0" lang="es-ES" sz="1800" b="0" i="0" u="none" strike="noStrike" kern="0" cap="none" spc="80" normalizeH="0" baseline="0" noProof="0" dirty="0">
                <a:ln>
                  <a:noFill/>
                </a:ln>
                <a:solidFill>
                  <a:sysClr val="windowText" lastClr="000000"/>
                </a:solidFill>
                <a:effectLst/>
                <a:uLnTx/>
                <a:uFillTx/>
                <a:latin typeface="Arial"/>
                <a:cs typeface="Arial"/>
              </a:rPr>
              <a:t> </a:t>
            </a:r>
            <a:r>
              <a:rPr kumimoji="0" lang="es-ES" sz="1800" b="0" i="0" u="none" strike="noStrike" kern="0" cap="none" spc="-10" normalizeH="0" baseline="0" noProof="0" dirty="0">
                <a:ln>
                  <a:noFill/>
                </a:ln>
                <a:solidFill>
                  <a:sysClr val="windowText" lastClr="000000"/>
                </a:solidFill>
                <a:effectLst/>
                <a:uLnTx/>
                <a:uFillTx/>
                <a:latin typeface="Arial"/>
                <a:cs typeface="Arial"/>
              </a:rPr>
              <a:t>computadora</a:t>
            </a:r>
          </a:p>
          <a:p>
            <a:r>
              <a:rPr kumimoji="0" lang="en-US" sz="1800" b="0" i="0" u="none" strike="noStrike" kern="0" cap="none" spc="0" normalizeH="0" baseline="0" noProof="0" dirty="0">
                <a:ln>
                  <a:noFill/>
                </a:ln>
                <a:solidFill>
                  <a:sysClr val="windowText" lastClr="000000"/>
                </a:solidFill>
                <a:effectLst/>
                <a:uLnTx/>
                <a:uFillTx/>
                <a:latin typeface="Arial"/>
                <a:cs typeface="Arial"/>
              </a:rPr>
              <a:t>Tutorial</a:t>
            </a:r>
            <a:r>
              <a:rPr kumimoji="0" lang="en-US" sz="1800" b="0" i="0" u="none" strike="noStrike" kern="0" cap="none" spc="8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con</a:t>
            </a:r>
            <a:r>
              <a:rPr kumimoji="0" lang="en-US" sz="1800" b="0" i="0" u="none" strike="noStrike" kern="0" cap="none" spc="75" normalizeH="0" baseline="0" noProof="0" dirty="0">
                <a:ln>
                  <a:noFill/>
                </a:ln>
                <a:solidFill>
                  <a:sysClr val="windowText" lastClr="000000"/>
                </a:solidFill>
                <a:effectLst/>
                <a:uLnTx/>
                <a:uFillTx/>
                <a:latin typeface="Arial"/>
                <a:cs typeface="Arial"/>
              </a:rPr>
              <a:t> </a:t>
            </a:r>
            <a:r>
              <a:rPr kumimoji="0" lang="en-US" sz="1800" b="0" i="0" u="none" strike="noStrike" kern="0" cap="none" spc="-10" normalizeH="0" baseline="0" noProof="0" dirty="0" err="1">
                <a:ln>
                  <a:noFill/>
                </a:ln>
                <a:solidFill>
                  <a:sysClr val="windowText" lastClr="000000"/>
                </a:solidFill>
                <a:effectLst/>
                <a:uLnTx/>
                <a:uFillTx/>
                <a:latin typeface="Arial"/>
                <a:cs typeface="Arial"/>
              </a:rPr>
              <a:t>calculadora</a:t>
            </a:r>
            <a:endParaRPr lang="en-US" sz="1800" kern="0" dirty="0">
              <a:solidFill>
                <a:sysClr val="windowText" lastClr="000000"/>
              </a:solidFill>
            </a:endParaRPr>
          </a:p>
          <a:p>
            <a:r>
              <a:rPr kumimoji="0" lang="en-US" sz="1800" b="0" i="0" u="none" strike="noStrike" kern="0" cap="none" spc="0" normalizeH="0" baseline="0" noProof="0" dirty="0">
                <a:ln>
                  <a:noFill/>
                </a:ln>
                <a:solidFill>
                  <a:sysClr val="windowText" lastClr="000000"/>
                </a:solidFill>
                <a:effectLst/>
                <a:uLnTx/>
                <a:uFillTx/>
                <a:latin typeface="Arial"/>
                <a:cs typeface="Arial"/>
              </a:rPr>
              <a:t>Hoja</a:t>
            </a:r>
            <a:r>
              <a:rPr kumimoji="0" lang="en-US" sz="1800" b="0" i="0" u="none" strike="noStrike" kern="0" cap="none" spc="6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de</a:t>
            </a:r>
            <a:r>
              <a:rPr kumimoji="0" lang="en-US" sz="1800" b="0" i="0" u="none" strike="noStrike" kern="0" cap="none" spc="6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err="1">
                <a:ln>
                  <a:noFill/>
                </a:ln>
                <a:solidFill>
                  <a:sysClr val="windowText" lastClr="000000"/>
                </a:solidFill>
                <a:effectLst/>
                <a:uLnTx/>
                <a:uFillTx/>
                <a:latin typeface="Arial"/>
                <a:cs typeface="Arial"/>
              </a:rPr>
              <a:t>referencia</a:t>
            </a:r>
            <a:r>
              <a:rPr kumimoji="0" lang="en-US" sz="1800" b="0" i="0" u="none" strike="noStrike" kern="0" cap="none" spc="7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para</a:t>
            </a:r>
            <a:r>
              <a:rPr kumimoji="0" lang="en-US" sz="1800" b="0" i="0" u="none" strike="noStrike" kern="0" cap="none" spc="6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err="1">
                <a:ln>
                  <a:noFill/>
                </a:ln>
                <a:solidFill>
                  <a:sysClr val="windowText" lastClr="000000"/>
                </a:solidFill>
                <a:effectLst/>
                <a:uLnTx/>
                <a:uFillTx/>
                <a:latin typeface="Arial"/>
                <a:cs typeface="Arial"/>
              </a:rPr>
              <a:t>el</a:t>
            </a:r>
            <a:r>
              <a:rPr kumimoji="0" lang="en-US" sz="1800" b="0" i="0" u="none" strike="noStrike" kern="0" cap="none" spc="8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err="1">
                <a:ln>
                  <a:noFill/>
                </a:ln>
                <a:solidFill>
                  <a:sysClr val="windowText" lastClr="000000"/>
                </a:solidFill>
                <a:effectLst/>
                <a:uLnTx/>
                <a:uFillTx/>
                <a:latin typeface="Arial"/>
                <a:cs typeface="Arial"/>
              </a:rPr>
              <a:t>uso</a:t>
            </a:r>
            <a:r>
              <a:rPr kumimoji="0" lang="en-US" sz="1800" b="0" i="0" u="none" strike="noStrike" kern="0" cap="none" spc="70" normalizeH="0" baseline="0" noProof="0" dirty="0">
                <a:ln>
                  <a:noFill/>
                </a:ln>
                <a:solidFill>
                  <a:sysClr val="windowText" lastClr="000000"/>
                </a:solidFill>
                <a:effectLst/>
                <a:uLnTx/>
                <a:uFillTx/>
                <a:latin typeface="Arial"/>
                <a:cs typeface="Arial"/>
              </a:rPr>
              <a:t> </a:t>
            </a:r>
            <a:r>
              <a:rPr kumimoji="0" lang="en-US" sz="1800" b="0" i="0" u="none" strike="noStrike" kern="0" cap="none" spc="-25" normalizeH="0" baseline="0" noProof="0" dirty="0">
                <a:ln>
                  <a:noFill/>
                </a:ln>
                <a:solidFill>
                  <a:sysClr val="windowText" lastClr="000000"/>
                </a:solidFill>
                <a:effectLst/>
                <a:uLnTx/>
                <a:uFillTx/>
                <a:latin typeface="Arial"/>
                <a:cs typeface="Arial"/>
              </a:rPr>
              <a:t>de </a:t>
            </a:r>
            <a:r>
              <a:rPr kumimoji="0" lang="en-US" sz="1800" b="0" i="0" u="none" strike="noStrike" kern="0" cap="none" spc="-25" normalizeH="0" baseline="0" noProof="0" dirty="0" err="1">
                <a:ln>
                  <a:noFill/>
                </a:ln>
                <a:solidFill>
                  <a:sysClr val="windowText" lastClr="000000"/>
                </a:solidFill>
                <a:effectLst/>
                <a:uLnTx/>
                <a:uFillTx/>
                <a:latin typeface="Arial"/>
                <a:cs typeface="Arial"/>
              </a:rPr>
              <a:t>calculadora</a:t>
            </a:r>
            <a:endParaRPr kumimoji="0" lang="en-US" sz="1800" b="0" i="0" u="none" strike="noStrike" kern="0" cap="none" spc="-25" normalizeH="0" baseline="0" noProof="0" dirty="0">
              <a:ln>
                <a:noFill/>
              </a:ln>
              <a:solidFill>
                <a:sysClr val="windowText" lastClr="000000"/>
              </a:solidFill>
              <a:effectLst/>
              <a:uLnTx/>
              <a:uFillTx/>
              <a:latin typeface="Arial"/>
              <a:cs typeface="Arial"/>
            </a:endParaRPr>
          </a:p>
          <a:p>
            <a:r>
              <a:rPr kumimoji="0" lang="en-US" sz="1800" b="0" i="0" u="none" strike="noStrike" kern="0" cap="none" spc="0" normalizeH="0" baseline="0" noProof="0" dirty="0">
                <a:ln>
                  <a:noFill/>
                </a:ln>
                <a:solidFill>
                  <a:sysClr val="windowText" lastClr="000000"/>
                </a:solidFill>
                <a:effectLst/>
                <a:uLnTx/>
                <a:uFillTx/>
                <a:latin typeface="Arial"/>
                <a:cs typeface="Arial"/>
              </a:rPr>
              <a:t>Hoja</a:t>
            </a:r>
            <a:r>
              <a:rPr kumimoji="0" lang="en-US" sz="1800" b="0" i="0" u="none" strike="noStrike" kern="0" cap="none" spc="8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de</a:t>
            </a:r>
            <a:r>
              <a:rPr kumimoji="0" lang="en-US" sz="1800" b="0" i="0" u="none" strike="noStrike" kern="0" cap="none" spc="6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err="1">
                <a:ln>
                  <a:noFill/>
                </a:ln>
                <a:solidFill>
                  <a:sysClr val="windowText" lastClr="000000"/>
                </a:solidFill>
                <a:effectLst/>
                <a:uLnTx/>
                <a:uFillTx/>
                <a:latin typeface="Arial"/>
                <a:cs typeface="Arial"/>
              </a:rPr>
              <a:t>fórmulas</a:t>
            </a:r>
            <a:r>
              <a:rPr kumimoji="0" lang="en-US" sz="1800" b="0" i="0" u="none" strike="noStrike" kern="0" cap="none" spc="7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de</a:t>
            </a:r>
            <a:r>
              <a:rPr kumimoji="0" lang="en-US" sz="1800" b="0" i="0" u="none" strike="noStrike" kern="0" cap="none" spc="75" normalizeH="0" baseline="0" noProof="0" dirty="0">
                <a:ln>
                  <a:noFill/>
                </a:ln>
                <a:solidFill>
                  <a:sysClr val="windowText" lastClr="000000"/>
                </a:solidFill>
                <a:effectLst/>
                <a:uLnTx/>
                <a:uFillTx/>
                <a:latin typeface="Arial"/>
                <a:cs typeface="Arial"/>
              </a:rPr>
              <a:t> </a:t>
            </a:r>
            <a:r>
              <a:rPr kumimoji="0" lang="en-US" sz="1800" b="0" i="0" u="none" strike="noStrike" kern="0" cap="none" spc="-10" normalizeH="0" baseline="0" noProof="0" dirty="0" err="1">
                <a:ln>
                  <a:noFill/>
                </a:ln>
                <a:solidFill>
                  <a:sysClr val="windowText" lastClr="000000"/>
                </a:solidFill>
                <a:effectLst/>
                <a:uLnTx/>
                <a:uFillTx/>
                <a:latin typeface="Arial"/>
                <a:cs typeface="Arial"/>
              </a:rPr>
              <a:t>matemáticas</a:t>
            </a:r>
            <a:endParaRPr kumimoji="0" lang="en-US" sz="1800" b="0" i="0" u="none" strike="noStrike" kern="0" cap="none" spc="0" normalizeH="0" baseline="0" noProof="0" dirty="0">
              <a:ln>
                <a:noFill/>
              </a:ln>
              <a:solidFill>
                <a:sysClr val="windowText" lastClr="000000"/>
              </a:solidFill>
              <a:effectLst/>
              <a:uLnTx/>
              <a:uFillTx/>
              <a:latin typeface="Arial"/>
              <a:cs typeface="Arial"/>
            </a:endParaRPr>
          </a:p>
          <a:p>
            <a:r>
              <a:rPr kumimoji="0" lang="es-ES" sz="1800" b="0" i="0" u="none" strike="noStrike" kern="0" cap="none" spc="0" normalizeH="0" baseline="0" noProof="0" dirty="0">
                <a:ln>
                  <a:noFill/>
                </a:ln>
                <a:solidFill>
                  <a:sysClr val="windowText" lastClr="000000"/>
                </a:solidFill>
                <a:effectLst/>
                <a:uLnTx/>
                <a:uFillTx/>
                <a:latin typeface="Arial"/>
                <a:cs typeface="Arial"/>
              </a:rPr>
              <a:t>Pautas</a:t>
            </a:r>
            <a:r>
              <a:rPr kumimoji="0" lang="es-ES" sz="1800" b="0" i="0" u="none" strike="noStrike" kern="0" cap="none" spc="-2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para</a:t>
            </a:r>
            <a:r>
              <a:rPr kumimoji="0" lang="es-ES" sz="1800" b="0" i="0" u="none" strike="noStrike" kern="0" cap="none" spc="-2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las</a:t>
            </a:r>
            <a:r>
              <a:rPr kumimoji="0" lang="es-ES" sz="1800" b="0" i="0" u="none" strike="noStrike" kern="0" cap="none" spc="-2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respuestas</a:t>
            </a:r>
            <a:r>
              <a:rPr kumimoji="0" lang="es-ES" sz="1800" b="0" i="0" u="none" strike="noStrike" kern="0" cap="none" spc="-20" normalizeH="0" baseline="0" noProof="0" dirty="0">
                <a:ln>
                  <a:noFill/>
                </a:ln>
                <a:solidFill>
                  <a:sysClr val="windowText" lastClr="000000"/>
                </a:solidFill>
                <a:effectLst/>
                <a:uLnTx/>
                <a:uFillTx/>
                <a:latin typeface="Arial"/>
                <a:cs typeface="Arial"/>
              </a:rPr>
              <a:t> </a:t>
            </a:r>
            <a:r>
              <a:rPr kumimoji="0" lang="es-ES" sz="1800" b="0" i="0" u="none" strike="noStrike" kern="0" cap="none" spc="-10" normalizeH="0" baseline="0" noProof="0" dirty="0">
                <a:ln>
                  <a:noFill/>
                </a:ln>
                <a:solidFill>
                  <a:sysClr val="windowText" lastClr="000000"/>
                </a:solidFill>
                <a:effectLst/>
                <a:uLnTx/>
                <a:uFillTx/>
                <a:latin typeface="Arial"/>
                <a:cs typeface="Arial"/>
              </a:rPr>
              <a:t>extensas </a:t>
            </a:r>
          </a:p>
          <a:p>
            <a:r>
              <a:rPr kumimoji="0" lang="es-ES" sz="1800" b="0" i="0" u="none" strike="noStrike" kern="0" cap="none" spc="0" normalizeH="0" baseline="0" noProof="0" dirty="0">
                <a:ln>
                  <a:noFill/>
                </a:ln>
                <a:solidFill>
                  <a:sysClr val="windowText" lastClr="000000"/>
                </a:solidFill>
                <a:effectLst/>
                <a:uLnTx/>
                <a:uFillTx/>
                <a:latin typeface="Arial"/>
                <a:cs typeface="Arial"/>
              </a:rPr>
              <a:t>Preparación</a:t>
            </a:r>
            <a:r>
              <a:rPr kumimoji="0" lang="es-ES" sz="1800" b="0" i="0" u="none" strike="noStrike" kern="0" cap="none" spc="-2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para</a:t>
            </a:r>
            <a:r>
              <a:rPr kumimoji="0" lang="es-ES" sz="1800" b="0" i="0" u="none" strike="noStrike" kern="0" cap="none" spc="-20"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el</a:t>
            </a:r>
            <a:r>
              <a:rPr kumimoji="0" lang="es-ES" sz="1800" b="0" i="0" u="none" strike="noStrike" kern="0" cap="none" spc="-1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GED</a:t>
            </a:r>
            <a:r>
              <a:rPr kumimoji="0" lang="es-ES" sz="1800" b="0" i="0" u="none" strike="noStrike" kern="0" cap="none" spc="-5" normalizeH="0" baseline="0" noProof="0" dirty="0">
                <a:ln>
                  <a:noFill/>
                </a:ln>
                <a:solidFill>
                  <a:sysClr val="windowText" lastClr="000000"/>
                </a:solidFill>
                <a:effectLst/>
                <a:uLnTx/>
                <a:uFillTx/>
                <a:latin typeface="Arial"/>
                <a:cs typeface="Arial"/>
              </a:rPr>
              <a:t> </a:t>
            </a:r>
            <a:r>
              <a:rPr kumimoji="0" lang="es-ES" sz="1800" b="0" i="0" u="none" strike="noStrike" kern="0" cap="none" spc="0" normalizeH="0" baseline="0" noProof="0" dirty="0">
                <a:ln>
                  <a:noFill/>
                </a:ln>
                <a:solidFill>
                  <a:sysClr val="windowText" lastClr="000000"/>
                </a:solidFill>
                <a:effectLst/>
                <a:uLnTx/>
                <a:uFillTx/>
                <a:latin typeface="Arial"/>
                <a:cs typeface="Arial"/>
              </a:rPr>
              <a:t>en</a:t>
            </a:r>
            <a:r>
              <a:rPr kumimoji="0" lang="es-ES" sz="1800" b="0" i="0" u="none" strike="noStrike" kern="0" cap="none" spc="-10" normalizeH="0" baseline="0" noProof="0" dirty="0">
                <a:ln>
                  <a:noFill/>
                </a:ln>
                <a:solidFill>
                  <a:sysClr val="windowText" lastClr="000000"/>
                </a:solidFill>
                <a:effectLst/>
                <a:uLnTx/>
                <a:uFillTx/>
                <a:latin typeface="Arial"/>
                <a:cs typeface="Arial"/>
              </a:rPr>
              <a:t> español </a:t>
            </a:r>
          </a:p>
          <a:p>
            <a:r>
              <a:rPr lang="en-US" sz="2000" dirty="0" err="1"/>
              <a:t>Consejos</a:t>
            </a:r>
            <a:r>
              <a:rPr lang="en-US" sz="2000" dirty="0"/>
              <a:t> </a:t>
            </a:r>
            <a:r>
              <a:rPr lang="en-US" sz="2000" dirty="0" err="1"/>
              <a:t>sobre</a:t>
            </a:r>
            <a:r>
              <a:rPr lang="en-US" sz="2000" dirty="0"/>
              <a:t> </a:t>
            </a:r>
            <a:r>
              <a:rPr lang="en-US" sz="2000" dirty="0" err="1"/>
              <a:t>contenido</a:t>
            </a:r>
            <a:endParaRPr lang="en-US" sz="2000" dirty="0"/>
          </a:p>
        </p:txBody>
      </p:sp>
      <p:sp>
        <p:nvSpPr>
          <p:cNvPr id="6" name="Slide Number Placeholder 5">
            <a:extLst>
              <a:ext uri="{FF2B5EF4-FFF2-40B4-BE49-F238E27FC236}">
                <a16:creationId xmlns:a16="http://schemas.microsoft.com/office/drawing/2014/main" id="{EE9A5460-D7BE-26D4-3441-11734083234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8" name="Rectangle 1">
            <a:extLst>
              <a:ext uri="{FF2B5EF4-FFF2-40B4-BE49-F238E27FC236}">
                <a16:creationId xmlns:a16="http://schemas.microsoft.com/office/drawing/2014/main" id="{4ECE2343-6921-6A1D-78A3-3FCFA9DD8830}"/>
              </a:ext>
            </a:extLst>
          </p:cNvPr>
          <p:cNvSpPr>
            <a:spLocks noChangeArrowheads="1"/>
          </p:cNvSpPr>
          <p:nvPr/>
        </p:nvSpPr>
        <p:spPr bwMode="auto">
          <a:xfrm>
            <a:off x="4343400" y="6324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3"/>
              </a:rPr>
              <a:t>Free GEDTS Resources doc.docx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3566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6C4F2-85D7-14AA-6F34-4A210281D1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5D4B81-CA43-57B3-6ABB-245961A92239}"/>
              </a:ext>
            </a:extLst>
          </p:cNvPr>
          <p:cNvSpPr>
            <a:spLocks noGrp="1"/>
          </p:cNvSpPr>
          <p:nvPr>
            <p:ph type="title"/>
          </p:nvPr>
        </p:nvSpPr>
        <p:spPr>
          <a:xfrm>
            <a:off x="681617" y="347134"/>
            <a:ext cx="8877250" cy="761999"/>
          </a:xfrm>
        </p:spPr>
        <p:txBody>
          <a:bodyPr>
            <a:noAutofit/>
          </a:bodyPr>
          <a:lstStyle/>
          <a:p>
            <a:r>
              <a:rPr lang="en-US" sz="4000" b="1" dirty="0"/>
              <a:t>Desarrollo </a:t>
            </a:r>
            <a:r>
              <a:rPr lang="en-US" sz="4000" b="1" dirty="0" err="1"/>
              <a:t>profesional</a:t>
            </a:r>
            <a:endParaRPr lang="en-US" sz="9600" dirty="0"/>
          </a:p>
        </p:txBody>
      </p:sp>
      <p:sp>
        <p:nvSpPr>
          <p:cNvPr id="4" name="Slide Number Placeholder 3">
            <a:extLst>
              <a:ext uri="{FF2B5EF4-FFF2-40B4-BE49-F238E27FC236}">
                <a16:creationId xmlns:a16="http://schemas.microsoft.com/office/drawing/2014/main" id="{E6F2DDD1-C245-E96E-1164-3BC045E6AED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1A07A5CC-C6F5-561A-F039-2DCAE3487EE4}"/>
              </a:ext>
            </a:extLst>
          </p:cNvPr>
          <p:cNvPicPr>
            <a:picLocks noChangeAspect="1"/>
          </p:cNvPicPr>
          <p:nvPr/>
        </p:nvPicPr>
        <p:blipFill>
          <a:blip r:embed="rId3"/>
          <a:stretch>
            <a:fillRect/>
          </a:stretch>
        </p:blipFill>
        <p:spPr>
          <a:xfrm>
            <a:off x="365263" y="1298921"/>
            <a:ext cx="11461473" cy="4700423"/>
          </a:xfrm>
          <a:prstGeom prst="rect">
            <a:avLst/>
          </a:prstGeom>
        </p:spPr>
      </p:pic>
    </p:spTree>
    <p:extLst>
      <p:ext uri="{BB962C8B-B14F-4D97-AF65-F5344CB8AC3E}">
        <p14:creationId xmlns:p14="http://schemas.microsoft.com/office/powerpoint/2010/main" val="2859792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1AE3-2091-76D5-A9B6-4C57FEF4B4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9D9062-2DAF-ED34-DB04-804FE4FF9EE4}"/>
              </a:ext>
            </a:extLst>
          </p:cNvPr>
          <p:cNvSpPr>
            <a:spLocks noGrp="1"/>
          </p:cNvSpPr>
          <p:nvPr>
            <p:ph type="title"/>
          </p:nvPr>
        </p:nvSpPr>
        <p:spPr>
          <a:xfrm>
            <a:off x="681617" y="347134"/>
            <a:ext cx="8877250" cy="761999"/>
          </a:xfrm>
        </p:spPr>
        <p:txBody>
          <a:bodyPr>
            <a:noAutofit/>
          </a:bodyPr>
          <a:lstStyle/>
          <a:p>
            <a:r>
              <a:rPr lang="en-US" sz="3600" dirty="0" err="1"/>
              <a:t>Webinarios</a:t>
            </a:r>
            <a:r>
              <a:rPr lang="en-US" sz="3600" dirty="0"/>
              <a:t> (</a:t>
            </a:r>
            <a:r>
              <a:rPr lang="en-US" sz="3600" dirty="0" err="1"/>
              <a:t>seminarios</a:t>
            </a:r>
            <a:r>
              <a:rPr lang="en-US" sz="3600" dirty="0"/>
              <a:t> </a:t>
            </a:r>
            <a:r>
              <a:rPr lang="en-US" sz="3600" dirty="0" err="1"/>
              <a:t>en</a:t>
            </a:r>
            <a:r>
              <a:rPr lang="en-US" sz="3600" dirty="0"/>
              <a:t> </a:t>
            </a:r>
            <a:r>
              <a:rPr lang="en-US" sz="3600" dirty="0" err="1"/>
              <a:t>línea</a:t>
            </a:r>
            <a:r>
              <a:rPr lang="en-US" sz="3600" dirty="0"/>
              <a:t>)</a:t>
            </a:r>
            <a:endParaRPr lang="en-US" sz="13800" dirty="0"/>
          </a:p>
        </p:txBody>
      </p:sp>
      <p:sp>
        <p:nvSpPr>
          <p:cNvPr id="4" name="Slide Number Placeholder 3">
            <a:extLst>
              <a:ext uri="{FF2B5EF4-FFF2-40B4-BE49-F238E27FC236}">
                <a16:creationId xmlns:a16="http://schemas.microsoft.com/office/drawing/2014/main" id="{7693BEA2-30E8-11D2-56DA-70A396282D3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69447092-F964-283D-5A30-7D120071CA07}"/>
              </a:ext>
            </a:extLst>
          </p:cNvPr>
          <p:cNvPicPr>
            <a:picLocks noChangeAspect="1"/>
          </p:cNvPicPr>
          <p:nvPr/>
        </p:nvPicPr>
        <p:blipFill>
          <a:blip r:embed="rId3"/>
          <a:stretch>
            <a:fillRect/>
          </a:stretch>
        </p:blipFill>
        <p:spPr>
          <a:xfrm>
            <a:off x="999341" y="1217443"/>
            <a:ext cx="8559526" cy="5121084"/>
          </a:xfrm>
          <a:prstGeom prst="rect">
            <a:avLst/>
          </a:prstGeom>
        </p:spPr>
      </p:pic>
      <p:sp>
        <p:nvSpPr>
          <p:cNvPr id="7" name="TextBox 6">
            <a:extLst>
              <a:ext uri="{FF2B5EF4-FFF2-40B4-BE49-F238E27FC236}">
                <a16:creationId xmlns:a16="http://schemas.microsoft.com/office/drawing/2014/main" id="{6DDEFE8B-F65B-2B0A-0DBF-9733D458FCAE}"/>
              </a:ext>
            </a:extLst>
          </p:cNvPr>
          <p:cNvSpPr txBox="1"/>
          <p:nvPr/>
        </p:nvSpPr>
        <p:spPr>
          <a:xfrm>
            <a:off x="4538133" y="6446837"/>
            <a:ext cx="6096000" cy="307777"/>
          </a:xfrm>
          <a:prstGeom prst="rect">
            <a:avLst/>
          </a:prstGeom>
          <a:noFill/>
        </p:spPr>
        <p:txBody>
          <a:bodyPr wrap="square">
            <a:spAutoFit/>
          </a:bodyPr>
          <a:lstStyle/>
          <a:p>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rPr>
              <a:t>Webinarios</a:t>
            </a:r>
            <a:endParaRPr lang="en-US" dirty="0"/>
          </a:p>
        </p:txBody>
      </p:sp>
    </p:spTree>
    <p:extLst>
      <p:ext uri="{BB962C8B-B14F-4D97-AF65-F5344CB8AC3E}">
        <p14:creationId xmlns:p14="http://schemas.microsoft.com/office/powerpoint/2010/main" val="385223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El examen GED</a:t>
            </a:r>
            <a:r>
              <a:rPr lang="en-US" baseline="30000" dirty="0"/>
              <a:t>®</a:t>
            </a: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3E582CF1-2A30-C8D5-EEE4-262B27468B32}"/>
              </a:ext>
            </a:extLst>
          </p:cNvPr>
          <p:cNvPicPr>
            <a:picLocks noChangeAspect="1"/>
          </p:cNvPicPr>
          <p:nvPr/>
        </p:nvPicPr>
        <p:blipFill>
          <a:blip r:embed="rId3"/>
          <a:stretch>
            <a:fillRect/>
          </a:stretch>
        </p:blipFill>
        <p:spPr>
          <a:xfrm>
            <a:off x="438615" y="1625085"/>
            <a:ext cx="11351736" cy="4048095"/>
          </a:xfrm>
          <a:prstGeom prst="rect">
            <a:avLst/>
          </a:prstGeom>
        </p:spPr>
      </p:pic>
    </p:spTree>
    <p:extLst>
      <p:ext uri="{BB962C8B-B14F-4D97-AF65-F5344CB8AC3E}">
        <p14:creationId xmlns:p14="http://schemas.microsoft.com/office/powerpoint/2010/main" val="3261166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6301-D038-9F66-52C6-2860106FAB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39D29A-4C87-5E01-1E2C-72154B9A56F9}"/>
              </a:ext>
            </a:extLst>
          </p:cNvPr>
          <p:cNvSpPr>
            <a:spLocks noGrp="1"/>
          </p:cNvSpPr>
          <p:nvPr>
            <p:ph type="title"/>
          </p:nvPr>
        </p:nvSpPr>
        <p:spPr>
          <a:xfrm>
            <a:off x="681617" y="193094"/>
            <a:ext cx="11171716" cy="551974"/>
          </a:xfrm>
        </p:spPr>
        <p:txBody>
          <a:bodyPr>
            <a:noAutofit/>
          </a:bodyPr>
          <a:lstStyle/>
          <a:p>
            <a:r>
              <a:rPr lang="es-ES" sz="2800" dirty="0"/>
              <a:t>Desplácese hacia abajo y seleccione </a:t>
            </a:r>
            <a:r>
              <a:rPr lang="en-US" sz="2800" dirty="0"/>
              <a:t>“Watch More” (</a:t>
            </a:r>
            <a:r>
              <a:rPr lang="es-ES" sz="2800" dirty="0"/>
              <a:t>Ver más)</a:t>
            </a:r>
            <a:endParaRPr lang="en-US" sz="7200" dirty="0"/>
          </a:p>
        </p:txBody>
      </p:sp>
      <p:sp>
        <p:nvSpPr>
          <p:cNvPr id="4" name="Slide Number Placeholder 3">
            <a:extLst>
              <a:ext uri="{FF2B5EF4-FFF2-40B4-BE49-F238E27FC236}">
                <a16:creationId xmlns:a16="http://schemas.microsoft.com/office/drawing/2014/main" id="{F4F79961-5E64-CB7D-2BC4-4C660DA4F3E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CCCA5701-62F0-529E-C3C0-F2540C87CE80}"/>
              </a:ext>
            </a:extLst>
          </p:cNvPr>
          <p:cNvPicPr>
            <a:picLocks noChangeAspect="1"/>
          </p:cNvPicPr>
          <p:nvPr/>
        </p:nvPicPr>
        <p:blipFill>
          <a:blip r:embed="rId3"/>
          <a:stretch>
            <a:fillRect/>
          </a:stretch>
        </p:blipFill>
        <p:spPr>
          <a:xfrm>
            <a:off x="1108403" y="857752"/>
            <a:ext cx="2036240" cy="2060627"/>
          </a:xfrm>
          <a:prstGeom prst="rect">
            <a:avLst/>
          </a:prstGeom>
        </p:spPr>
      </p:pic>
      <p:pic>
        <p:nvPicPr>
          <p:cNvPr id="6" name="Picture 5">
            <a:extLst>
              <a:ext uri="{FF2B5EF4-FFF2-40B4-BE49-F238E27FC236}">
                <a16:creationId xmlns:a16="http://schemas.microsoft.com/office/drawing/2014/main" id="{95E78C8E-4DB9-6B26-E8DF-B8CA2ACF0621}"/>
              </a:ext>
            </a:extLst>
          </p:cNvPr>
          <p:cNvPicPr>
            <a:picLocks noChangeAspect="1"/>
          </p:cNvPicPr>
          <p:nvPr/>
        </p:nvPicPr>
        <p:blipFill>
          <a:blip r:embed="rId4"/>
          <a:stretch>
            <a:fillRect/>
          </a:stretch>
        </p:blipFill>
        <p:spPr>
          <a:xfrm>
            <a:off x="2749744" y="1403465"/>
            <a:ext cx="5303980" cy="3243353"/>
          </a:xfrm>
          <a:prstGeom prst="rect">
            <a:avLst/>
          </a:prstGeom>
        </p:spPr>
      </p:pic>
      <p:pic>
        <p:nvPicPr>
          <p:cNvPr id="7" name="Picture 6">
            <a:extLst>
              <a:ext uri="{FF2B5EF4-FFF2-40B4-BE49-F238E27FC236}">
                <a16:creationId xmlns:a16="http://schemas.microsoft.com/office/drawing/2014/main" id="{814600F6-F62A-D3C9-E6CD-F2B677F50AA8}"/>
              </a:ext>
            </a:extLst>
          </p:cNvPr>
          <p:cNvPicPr>
            <a:picLocks noChangeAspect="1"/>
          </p:cNvPicPr>
          <p:nvPr/>
        </p:nvPicPr>
        <p:blipFill>
          <a:blip r:embed="rId5"/>
          <a:stretch>
            <a:fillRect/>
          </a:stretch>
        </p:blipFill>
        <p:spPr>
          <a:xfrm>
            <a:off x="4445763" y="2562779"/>
            <a:ext cx="5840474" cy="2536156"/>
          </a:xfrm>
          <a:prstGeom prst="rect">
            <a:avLst/>
          </a:prstGeom>
        </p:spPr>
      </p:pic>
      <p:pic>
        <p:nvPicPr>
          <p:cNvPr id="10" name="Picture 9">
            <a:extLst>
              <a:ext uri="{FF2B5EF4-FFF2-40B4-BE49-F238E27FC236}">
                <a16:creationId xmlns:a16="http://schemas.microsoft.com/office/drawing/2014/main" id="{40D1E82D-2E85-D5D8-B0D7-8DA738EDD471}"/>
              </a:ext>
            </a:extLst>
          </p:cNvPr>
          <p:cNvPicPr>
            <a:picLocks noChangeAspect="1"/>
          </p:cNvPicPr>
          <p:nvPr/>
        </p:nvPicPr>
        <p:blipFill>
          <a:blip r:embed="rId6"/>
          <a:stretch>
            <a:fillRect/>
          </a:stretch>
        </p:blipFill>
        <p:spPr>
          <a:xfrm>
            <a:off x="1711030" y="4814485"/>
            <a:ext cx="2688569" cy="2066723"/>
          </a:xfrm>
          <a:prstGeom prst="rect">
            <a:avLst/>
          </a:prstGeom>
        </p:spPr>
      </p:pic>
      <p:pic>
        <p:nvPicPr>
          <p:cNvPr id="11" name="Picture 10">
            <a:extLst>
              <a:ext uri="{FF2B5EF4-FFF2-40B4-BE49-F238E27FC236}">
                <a16:creationId xmlns:a16="http://schemas.microsoft.com/office/drawing/2014/main" id="{A6C18089-286A-5526-076A-776988A2183F}"/>
              </a:ext>
            </a:extLst>
          </p:cNvPr>
          <p:cNvPicPr>
            <a:picLocks noChangeAspect="1"/>
          </p:cNvPicPr>
          <p:nvPr/>
        </p:nvPicPr>
        <p:blipFill>
          <a:blip r:embed="rId7"/>
          <a:stretch>
            <a:fillRect/>
          </a:stretch>
        </p:blipFill>
        <p:spPr>
          <a:xfrm>
            <a:off x="5850313" y="4412439"/>
            <a:ext cx="3987130" cy="2511770"/>
          </a:xfrm>
          <a:prstGeom prst="rect">
            <a:avLst/>
          </a:prstGeom>
        </p:spPr>
      </p:pic>
      <p:pic>
        <p:nvPicPr>
          <p:cNvPr id="12" name="Picture 11">
            <a:extLst>
              <a:ext uri="{FF2B5EF4-FFF2-40B4-BE49-F238E27FC236}">
                <a16:creationId xmlns:a16="http://schemas.microsoft.com/office/drawing/2014/main" id="{C0A8B46B-7B8D-A6A0-52BA-77E42B8BC37D}"/>
              </a:ext>
            </a:extLst>
          </p:cNvPr>
          <p:cNvPicPr>
            <a:picLocks noChangeAspect="1"/>
          </p:cNvPicPr>
          <p:nvPr/>
        </p:nvPicPr>
        <p:blipFill>
          <a:blip r:embed="rId8"/>
          <a:stretch>
            <a:fillRect/>
          </a:stretch>
        </p:blipFill>
        <p:spPr>
          <a:xfrm>
            <a:off x="4066594" y="4646818"/>
            <a:ext cx="780356" cy="512108"/>
          </a:xfrm>
          <a:prstGeom prst="rect">
            <a:avLst/>
          </a:prstGeom>
        </p:spPr>
      </p:pic>
      <p:pic>
        <p:nvPicPr>
          <p:cNvPr id="13" name="Picture 12">
            <a:extLst>
              <a:ext uri="{FF2B5EF4-FFF2-40B4-BE49-F238E27FC236}">
                <a16:creationId xmlns:a16="http://schemas.microsoft.com/office/drawing/2014/main" id="{614F64BE-820B-6AD9-82D7-B73377F66239}"/>
              </a:ext>
            </a:extLst>
          </p:cNvPr>
          <p:cNvPicPr>
            <a:picLocks noChangeAspect="1"/>
          </p:cNvPicPr>
          <p:nvPr/>
        </p:nvPicPr>
        <p:blipFill>
          <a:blip r:embed="rId9"/>
          <a:stretch>
            <a:fillRect/>
          </a:stretch>
        </p:blipFill>
        <p:spPr>
          <a:xfrm>
            <a:off x="8336724" y="1912849"/>
            <a:ext cx="2036240" cy="847417"/>
          </a:xfrm>
          <a:prstGeom prst="rect">
            <a:avLst/>
          </a:prstGeom>
        </p:spPr>
      </p:pic>
      <p:pic>
        <p:nvPicPr>
          <p:cNvPr id="14" name="Picture 13">
            <a:extLst>
              <a:ext uri="{FF2B5EF4-FFF2-40B4-BE49-F238E27FC236}">
                <a16:creationId xmlns:a16="http://schemas.microsoft.com/office/drawing/2014/main" id="{C0E8504F-2086-15F8-27A4-4FE65C33FCA0}"/>
              </a:ext>
            </a:extLst>
          </p:cNvPr>
          <p:cNvPicPr>
            <a:picLocks noChangeAspect="1"/>
          </p:cNvPicPr>
          <p:nvPr/>
        </p:nvPicPr>
        <p:blipFill>
          <a:blip r:embed="rId10"/>
          <a:stretch>
            <a:fillRect/>
          </a:stretch>
        </p:blipFill>
        <p:spPr>
          <a:xfrm>
            <a:off x="4024261" y="1904382"/>
            <a:ext cx="4316342" cy="420660"/>
          </a:xfrm>
          <a:prstGeom prst="rect">
            <a:avLst/>
          </a:prstGeom>
        </p:spPr>
      </p:pic>
    </p:spTree>
    <p:extLst>
      <p:ext uri="{BB962C8B-B14F-4D97-AF65-F5344CB8AC3E}">
        <p14:creationId xmlns:p14="http://schemas.microsoft.com/office/powerpoint/2010/main" val="3220387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785D5-4947-80C4-BFE5-0F92DCD303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E16CAA2-0ECB-3434-F8A2-B4EC147D1DCF}"/>
              </a:ext>
            </a:extLst>
          </p:cNvPr>
          <p:cNvSpPr>
            <a:spLocks noGrp="1"/>
          </p:cNvSpPr>
          <p:nvPr>
            <p:ph type="title"/>
          </p:nvPr>
        </p:nvSpPr>
        <p:spPr>
          <a:xfrm>
            <a:off x="690084" y="193093"/>
            <a:ext cx="8877250" cy="1229307"/>
          </a:xfrm>
        </p:spPr>
        <p:txBody>
          <a:bodyPr>
            <a:noAutofit/>
          </a:bodyPr>
          <a:lstStyle/>
          <a:p>
            <a:r>
              <a:rPr lang="es-ES" sz="3200" dirty="0"/>
              <a:t>Boletín para educadores en sesión</a:t>
            </a:r>
            <a:br>
              <a:rPr lang="es-ES" sz="2000" dirty="0"/>
            </a:br>
            <a:r>
              <a:rPr lang="en-US" sz="4000" dirty="0"/>
              <a:t> </a:t>
            </a:r>
            <a:r>
              <a:rPr lang="en-US" sz="2400" dirty="0" err="1"/>
              <a:t>Manténgase</a:t>
            </a:r>
            <a:r>
              <a:rPr lang="en-US" sz="2400" dirty="0"/>
              <a:t> </a:t>
            </a:r>
            <a:r>
              <a:rPr lang="en-US" sz="2400" dirty="0" err="1"/>
              <a:t>informado</a:t>
            </a:r>
            <a:r>
              <a:rPr lang="en-US" sz="2400" dirty="0"/>
              <a:t> al </a:t>
            </a:r>
            <a:r>
              <a:rPr lang="en-US" sz="2400" dirty="0" err="1"/>
              <a:t>suscribirse</a:t>
            </a:r>
            <a:endParaRPr lang="en-US" sz="8000" dirty="0"/>
          </a:p>
        </p:txBody>
      </p:sp>
      <p:sp>
        <p:nvSpPr>
          <p:cNvPr id="4" name="Slide Number Placeholder 3">
            <a:extLst>
              <a:ext uri="{FF2B5EF4-FFF2-40B4-BE49-F238E27FC236}">
                <a16:creationId xmlns:a16="http://schemas.microsoft.com/office/drawing/2014/main" id="{2E474A7A-FB55-6382-1D89-2B9DD04F19C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5824E034-B186-C143-244C-B6E323E6B3A1}"/>
              </a:ext>
            </a:extLst>
          </p:cNvPr>
          <p:cNvPicPr>
            <a:picLocks noChangeAspect="1"/>
          </p:cNvPicPr>
          <p:nvPr/>
        </p:nvPicPr>
        <p:blipFill>
          <a:blip r:embed="rId3"/>
          <a:stretch>
            <a:fillRect/>
          </a:stretch>
        </p:blipFill>
        <p:spPr>
          <a:xfrm>
            <a:off x="1468735" y="3005541"/>
            <a:ext cx="9254530" cy="2895851"/>
          </a:xfrm>
          <a:prstGeom prst="rect">
            <a:avLst/>
          </a:prstGeom>
        </p:spPr>
      </p:pic>
      <p:sp>
        <p:nvSpPr>
          <p:cNvPr id="7" name="TextBox 6">
            <a:extLst>
              <a:ext uri="{FF2B5EF4-FFF2-40B4-BE49-F238E27FC236}">
                <a16:creationId xmlns:a16="http://schemas.microsoft.com/office/drawing/2014/main" id="{B3773DC2-D30B-E885-7A6C-DE3F31BB4BA6}"/>
              </a:ext>
            </a:extLst>
          </p:cNvPr>
          <p:cNvSpPr txBox="1"/>
          <p:nvPr/>
        </p:nvSpPr>
        <p:spPr>
          <a:xfrm>
            <a:off x="1312333" y="1706139"/>
            <a:ext cx="978746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0000"/>
                </a:solidFill>
                <a:effectLst/>
                <a:uLnTx/>
                <a:uFillTx/>
                <a:latin typeface="Arial"/>
                <a:cs typeface="Arial"/>
                <a:sym typeface="Arial"/>
              </a:rPr>
              <a:t>En la parte inferior de cada una de las páginas hay una oportunidad para suscribirse al Boletín para educadores en sesión - aproveche la oportunidad para inscribirse y mantenerse informado sobre las últimas noticias, recursos, precios especiales, etc.</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0902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FE9C2-DD1D-18AB-C0E0-67ED52CECC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588810-CABE-94CA-8D96-FA0FF7BBE914}"/>
              </a:ext>
            </a:extLst>
          </p:cNvPr>
          <p:cNvSpPr>
            <a:spLocks noGrp="1"/>
          </p:cNvSpPr>
          <p:nvPr>
            <p:ph type="title"/>
          </p:nvPr>
        </p:nvSpPr>
        <p:spPr>
          <a:xfrm>
            <a:off x="681617" y="347134"/>
            <a:ext cx="8877250" cy="761999"/>
          </a:xfrm>
        </p:spPr>
        <p:txBody>
          <a:bodyPr>
            <a:noAutofit/>
          </a:bodyPr>
          <a:lstStyle/>
          <a:p>
            <a:r>
              <a:rPr lang="es-ES" sz="3200" b="1" dirty="0"/>
              <a:t>Herramientas para programas de educación de adultos</a:t>
            </a:r>
            <a:endParaRPr lang="en-US" sz="11500" dirty="0"/>
          </a:p>
        </p:txBody>
      </p:sp>
      <p:sp>
        <p:nvSpPr>
          <p:cNvPr id="4" name="Slide Number Placeholder 3">
            <a:extLst>
              <a:ext uri="{FF2B5EF4-FFF2-40B4-BE49-F238E27FC236}">
                <a16:creationId xmlns:a16="http://schemas.microsoft.com/office/drawing/2014/main" id="{DA6680C2-A64C-D534-7B19-A78560910F0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4EC7CA42-4EFD-5EDF-BA2F-970E07328648}"/>
              </a:ext>
            </a:extLst>
          </p:cNvPr>
          <p:cNvPicPr>
            <a:picLocks noChangeAspect="1"/>
          </p:cNvPicPr>
          <p:nvPr/>
        </p:nvPicPr>
        <p:blipFill>
          <a:blip r:embed="rId3"/>
          <a:stretch>
            <a:fillRect/>
          </a:stretch>
        </p:blipFill>
        <p:spPr>
          <a:xfrm>
            <a:off x="401443" y="1181731"/>
            <a:ext cx="11113971" cy="4968671"/>
          </a:xfrm>
          <a:prstGeom prst="rect">
            <a:avLst/>
          </a:prstGeom>
        </p:spPr>
      </p:pic>
    </p:spTree>
    <p:extLst>
      <p:ext uri="{BB962C8B-B14F-4D97-AF65-F5344CB8AC3E}">
        <p14:creationId xmlns:p14="http://schemas.microsoft.com/office/powerpoint/2010/main" val="4014696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84EE-FD51-B1F8-15E7-1C8D3088A6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AC810D-0145-BFD4-AD41-C0A31D2016D7}"/>
              </a:ext>
            </a:extLst>
          </p:cNvPr>
          <p:cNvSpPr>
            <a:spLocks noGrp="1"/>
          </p:cNvSpPr>
          <p:nvPr>
            <p:ph type="title"/>
          </p:nvPr>
        </p:nvSpPr>
        <p:spPr>
          <a:xfrm>
            <a:off x="681617" y="347134"/>
            <a:ext cx="8877250" cy="761999"/>
          </a:xfrm>
        </p:spPr>
        <p:txBody>
          <a:bodyPr>
            <a:noAutofit/>
          </a:bodyPr>
          <a:lstStyle/>
          <a:p>
            <a:r>
              <a:rPr lang="es-ES" sz="3200" b="1" dirty="0"/>
              <a:t>Herramientas para programas de educación de adultos</a:t>
            </a:r>
            <a:endParaRPr lang="en-US" sz="11500" dirty="0"/>
          </a:p>
        </p:txBody>
      </p:sp>
      <p:sp>
        <p:nvSpPr>
          <p:cNvPr id="4" name="Slide Number Placeholder 3">
            <a:extLst>
              <a:ext uri="{FF2B5EF4-FFF2-40B4-BE49-F238E27FC236}">
                <a16:creationId xmlns:a16="http://schemas.microsoft.com/office/drawing/2014/main" id="{2244714E-DF01-50F8-543C-4A9E368E3F4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E536A79C-E430-3074-B25A-B3E06EA9254D}"/>
              </a:ext>
            </a:extLst>
          </p:cNvPr>
          <p:cNvPicPr>
            <a:picLocks noChangeAspect="1"/>
          </p:cNvPicPr>
          <p:nvPr/>
        </p:nvPicPr>
        <p:blipFill>
          <a:blip r:embed="rId3"/>
          <a:stretch>
            <a:fillRect/>
          </a:stretch>
        </p:blipFill>
        <p:spPr>
          <a:xfrm>
            <a:off x="1773043" y="1277247"/>
            <a:ext cx="8596105" cy="4676037"/>
          </a:xfrm>
          <a:prstGeom prst="rect">
            <a:avLst/>
          </a:prstGeom>
        </p:spPr>
      </p:pic>
      <p:sp>
        <p:nvSpPr>
          <p:cNvPr id="7" name="TextBox 6">
            <a:extLst>
              <a:ext uri="{FF2B5EF4-FFF2-40B4-BE49-F238E27FC236}">
                <a16:creationId xmlns:a16="http://schemas.microsoft.com/office/drawing/2014/main" id="{DB77A4C8-3642-3EFE-D648-CB08A6578140}"/>
              </a:ext>
            </a:extLst>
          </p:cNvPr>
          <p:cNvSpPr txBox="1"/>
          <p:nvPr/>
        </p:nvSpPr>
        <p:spPr>
          <a:xfrm>
            <a:off x="3361266" y="612139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hlinkClick r:id="rId4"/>
              </a:rPr>
              <a:t>Herramientas para programas de educación de adultos</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9308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24DC-55C3-F0C2-08F5-204FA4C6CE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3D003F-C0C1-6C36-6933-3AA1396434C5}"/>
              </a:ext>
            </a:extLst>
          </p:cNvPr>
          <p:cNvSpPr>
            <a:spLocks noGrp="1"/>
          </p:cNvSpPr>
          <p:nvPr>
            <p:ph type="title"/>
          </p:nvPr>
        </p:nvSpPr>
        <p:spPr>
          <a:xfrm>
            <a:off x="186267" y="347133"/>
            <a:ext cx="5909733" cy="6317773"/>
          </a:xfrm>
        </p:spPr>
        <p:txBody>
          <a:bodyPr>
            <a:noAutofit/>
          </a:bodyPr>
          <a:lstStyle/>
          <a:p>
            <a:r>
              <a:rPr lang="en-US" sz="3200" b="1" dirty="0" err="1"/>
              <a:t>Herramientas</a:t>
            </a:r>
            <a:r>
              <a:rPr lang="en-US" sz="3200" b="1" dirty="0"/>
              <a:t> para </a:t>
            </a:r>
            <a:r>
              <a:rPr lang="en-US" sz="3200" b="1" dirty="0" err="1"/>
              <a:t>tomar</a:t>
            </a:r>
            <a:r>
              <a:rPr lang="en-US" sz="3200" b="1" dirty="0"/>
              <a:t> </a:t>
            </a:r>
            <a:r>
              <a:rPr lang="en-US" sz="3200" b="1" dirty="0" err="1"/>
              <a:t>exámenes</a:t>
            </a:r>
            <a:br>
              <a:rPr lang="en-US" sz="3200" dirty="0"/>
            </a:br>
            <a:br>
              <a:rPr lang="en-US" sz="3200" dirty="0"/>
            </a:br>
            <a:r>
              <a:rPr lang="es-ES" sz="3200" b="1" dirty="0"/>
              <a:t>Material auxiliar para realizar con éxito los exámenes</a:t>
            </a:r>
            <a:br>
              <a:rPr lang="es-ES" sz="3200" b="1" dirty="0"/>
            </a:br>
            <a:br>
              <a:rPr lang="es-ES" sz="3200" b="1" dirty="0"/>
            </a:br>
            <a:r>
              <a:rPr lang="en-US" sz="2000" b="0" i="1" dirty="0" err="1"/>
              <a:t>Adaptaciones</a:t>
            </a:r>
            <a:br>
              <a:rPr lang="en-US" sz="2000" b="0" dirty="0"/>
            </a:br>
            <a:r>
              <a:rPr lang="en-US" sz="2000" b="0" i="1" dirty="0" err="1"/>
              <a:t>Características</a:t>
            </a:r>
            <a:r>
              <a:rPr lang="en-US" sz="2000" b="0" i="1" dirty="0"/>
              <a:t> de </a:t>
            </a:r>
            <a:r>
              <a:rPr lang="en-US" sz="2000" b="0" i="1" dirty="0" err="1"/>
              <a:t>acceso</a:t>
            </a:r>
            <a:r>
              <a:rPr lang="en-US" sz="2000" b="0" i="1" dirty="0"/>
              <a:t> universal</a:t>
            </a:r>
            <a:br>
              <a:rPr lang="en-US" sz="2000" b="0" dirty="0"/>
            </a:br>
            <a:r>
              <a:rPr lang="en-US" sz="2000" b="0" i="1" dirty="0"/>
              <a:t>Tutorial del examen </a:t>
            </a:r>
            <a:r>
              <a:rPr lang="en-US" sz="2000" b="0" i="1" dirty="0" err="1"/>
              <a:t>por</a:t>
            </a:r>
            <a:r>
              <a:rPr lang="en-US" sz="2000" b="0" i="1" dirty="0"/>
              <a:t> </a:t>
            </a:r>
            <a:r>
              <a:rPr lang="en-US" sz="2000" b="0" i="1" dirty="0" err="1"/>
              <a:t>computadora</a:t>
            </a:r>
            <a:br>
              <a:rPr lang="en-US" sz="5400" dirty="0"/>
            </a:br>
            <a:endParaRPr lang="en-US" sz="11500" dirty="0"/>
          </a:p>
        </p:txBody>
      </p:sp>
      <p:sp>
        <p:nvSpPr>
          <p:cNvPr id="4" name="Slide Number Placeholder 3">
            <a:extLst>
              <a:ext uri="{FF2B5EF4-FFF2-40B4-BE49-F238E27FC236}">
                <a16:creationId xmlns:a16="http://schemas.microsoft.com/office/drawing/2014/main" id="{80577959-6866-666B-C253-583F61065C1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61779B1E-143F-2455-CB1F-960499995CBC}"/>
              </a:ext>
            </a:extLst>
          </p:cNvPr>
          <p:cNvPicPr>
            <a:picLocks noChangeAspect="1"/>
          </p:cNvPicPr>
          <p:nvPr/>
        </p:nvPicPr>
        <p:blipFill>
          <a:blip r:embed="rId3"/>
          <a:stretch>
            <a:fillRect/>
          </a:stretch>
        </p:blipFill>
        <p:spPr>
          <a:xfrm>
            <a:off x="7306541" y="1645792"/>
            <a:ext cx="4419983" cy="2956816"/>
          </a:xfrm>
          <a:prstGeom prst="rect">
            <a:avLst/>
          </a:prstGeom>
        </p:spPr>
      </p:pic>
    </p:spTree>
    <p:extLst>
      <p:ext uri="{BB962C8B-B14F-4D97-AF65-F5344CB8AC3E}">
        <p14:creationId xmlns:p14="http://schemas.microsoft.com/office/powerpoint/2010/main" val="1842711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CA7A-3F7A-7EC1-642C-199EEA65B5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6903E8-EA8F-4446-7716-870A5655D62B}"/>
              </a:ext>
            </a:extLst>
          </p:cNvPr>
          <p:cNvSpPr>
            <a:spLocks noGrp="1"/>
          </p:cNvSpPr>
          <p:nvPr>
            <p:ph type="title"/>
          </p:nvPr>
        </p:nvSpPr>
        <p:spPr>
          <a:xfrm>
            <a:off x="681617" y="347134"/>
            <a:ext cx="8877250" cy="533399"/>
          </a:xfrm>
        </p:spPr>
        <p:txBody>
          <a:bodyPr>
            <a:noAutofit/>
          </a:bodyPr>
          <a:lstStyle/>
          <a:p>
            <a:r>
              <a:rPr lang="en-US" sz="3600" b="1" dirty="0" err="1"/>
              <a:t>Adaptaciones</a:t>
            </a:r>
            <a:endParaRPr lang="en-US" sz="23900" dirty="0"/>
          </a:p>
        </p:txBody>
      </p:sp>
      <p:sp>
        <p:nvSpPr>
          <p:cNvPr id="4" name="Slide Number Placeholder 3">
            <a:extLst>
              <a:ext uri="{FF2B5EF4-FFF2-40B4-BE49-F238E27FC236}">
                <a16:creationId xmlns:a16="http://schemas.microsoft.com/office/drawing/2014/main" id="{7D5B0724-E32A-E046-1A47-14939433265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CBE33DA5-07E0-E971-070F-C1024AA32564}"/>
              </a:ext>
            </a:extLst>
          </p:cNvPr>
          <p:cNvPicPr>
            <a:picLocks noChangeAspect="1"/>
          </p:cNvPicPr>
          <p:nvPr/>
        </p:nvPicPr>
        <p:blipFill>
          <a:blip r:embed="rId3"/>
          <a:stretch>
            <a:fillRect/>
          </a:stretch>
        </p:blipFill>
        <p:spPr>
          <a:xfrm>
            <a:off x="488728" y="996558"/>
            <a:ext cx="7065876" cy="3188484"/>
          </a:xfrm>
          <a:prstGeom prst="rect">
            <a:avLst/>
          </a:prstGeom>
        </p:spPr>
      </p:pic>
      <p:pic>
        <p:nvPicPr>
          <p:cNvPr id="6" name="Picture 5">
            <a:extLst>
              <a:ext uri="{FF2B5EF4-FFF2-40B4-BE49-F238E27FC236}">
                <a16:creationId xmlns:a16="http://schemas.microsoft.com/office/drawing/2014/main" id="{A1651A83-C653-B914-2492-6C00BC3684D7}"/>
              </a:ext>
            </a:extLst>
          </p:cNvPr>
          <p:cNvPicPr>
            <a:picLocks noChangeAspect="1"/>
          </p:cNvPicPr>
          <p:nvPr/>
        </p:nvPicPr>
        <p:blipFill>
          <a:blip r:embed="rId4"/>
          <a:stretch>
            <a:fillRect/>
          </a:stretch>
        </p:blipFill>
        <p:spPr>
          <a:xfrm>
            <a:off x="5547752" y="1938462"/>
            <a:ext cx="6565961" cy="3377477"/>
          </a:xfrm>
          <a:prstGeom prst="rect">
            <a:avLst/>
          </a:prstGeom>
        </p:spPr>
      </p:pic>
      <p:pic>
        <p:nvPicPr>
          <p:cNvPr id="7" name="Picture 6">
            <a:extLst>
              <a:ext uri="{FF2B5EF4-FFF2-40B4-BE49-F238E27FC236}">
                <a16:creationId xmlns:a16="http://schemas.microsoft.com/office/drawing/2014/main" id="{CE71A9FC-6065-CB4E-97D9-CEFD3777A677}"/>
              </a:ext>
            </a:extLst>
          </p:cNvPr>
          <p:cNvPicPr>
            <a:picLocks noChangeAspect="1"/>
          </p:cNvPicPr>
          <p:nvPr/>
        </p:nvPicPr>
        <p:blipFill>
          <a:blip r:embed="rId5"/>
          <a:stretch>
            <a:fillRect/>
          </a:stretch>
        </p:blipFill>
        <p:spPr>
          <a:xfrm>
            <a:off x="7742502" y="807565"/>
            <a:ext cx="4371211" cy="377985"/>
          </a:xfrm>
          <a:prstGeom prst="rect">
            <a:avLst/>
          </a:prstGeom>
        </p:spPr>
      </p:pic>
      <p:pic>
        <p:nvPicPr>
          <p:cNvPr id="8" name="Picture 7">
            <a:extLst>
              <a:ext uri="{FF2B5EF4-FFF2-40B4-BE49-F238E27FC236}">
                <a16:creationId xmlns:a16="http://schemas.microsoft.com/office/drawing/2014/main" id="{25522D0F-873A-29FC-F05F-0013D838F4B2}"/>
              </a:ext>
            </a:extLst>
          </p:cNvPr>
          <p:cNvPicPr>
            <a:picLocks noChangeAspect="1"/>
          </p:cNvPicPr>
          <p:nvPr/>
        </p:nvPicPr>
        <p:blipFill>
          <a:blip r:embed="rId6"/>
          <a:stretch>
            <a:fillRect/>
          </a:stretch>
        </p:blipFill>
        <p:spPr>
          <a:xfrm>
            <a:off x="8830732" y="1340964"/>
            <a:ext cx="506012" cy="512108"/>
          </a:xfrm>
          <a:prstGeom prst="rect">
            <a:avLst/>
          </a:prstGeom>
        </p:spPr>
      </p:pic>
      <p:pic>
        <p:nvPicPr>
          <p:cNvPr id="9" name="Picture 8">
            <a:extLst>
              <a:ext uri="{FF2B5EF4-FFF2-40B4-BE49-F238E27FC236}">
                <a16:creationId xmlns:a16="http://schemas.microsoft.com/office/drawing/2014/main" id="{8D26D4C2-4997-4600-C8D4-11D3F74EF061}"/>
              </a:ext>
            </a:extLst>
          </p:cNvPr>
          <p:cNvPicPr>
            <a:picLocks noChangeAspect="1"/>
          </p:cNvPicPr>
          <p:nvPr/>
        </p:nvPicPr>
        <p:blipFill>
          <a:blip r:embed="rId7"/>
          <a:stretch>
            <a:fillRect/>
          </a:stretch>
        </p:blipFill>
        <p:spPr>
          <a:xfrm>
            <a:off x="0" y="5349806"/>
            <a:ext cx="10650635" cy="1018120"/>
          </a:xfrm>
          <a:prstGeom prst="rect">
            <a:avLst/>
          </a:prstGeom>
        </p:spPr>
      </p:pic>
      <p:pic>
        <p:nvPicPr>
          <p:cNvPr id="10" name="Picture 9">
            <a:extLst>
              <a:ext uri="{FF2B5EF4-FFF2-40B4-BE49-F238E27FC236}">
                <a16:creationId xmlns:a16="http://schemas.microsoft.com/office/drawing/2014/main" id="{12B1DFF5-2A64-99EF-7C24-652BCCF6F41F}"/>
              </a:ext>
            </a:extLst>
          </p:cNvPr>
          <p:cNvPicPr>
            <a:picLocks noChangeAspect="1"/>
          </p:cNvPicPr>
          <p:nvPr/>
        </p:nvPicPr>
        <p:blipFill>
          <a:blip r:embed="rId8"/>
          <a:stretch>
            <a:fillRect/>
          </a:stretch>
        </p:blipFill>
        <p:spPr>
          <a:xfrm>
            <a:off x="1692792" y="4743373"/>
            <a:ext cx="2328874" cy="377985"/>
          </a:xfrm>
          <a:prstGeom prst="rect">
            <a:avLst/>
          </a:prstGeom>
        </p:spPr>
      </p:pic>
      <p:pic>
        <p:nvPicPr>
          <p:cNvPr id="11" name="Picture 10">
            <a:extLst>
              <a:ext uri="{FF2B5EF4-FFF2-40B4-BE49-F238E27FC236}">
                <a16:creationId xmlns:a16="http://schemas.microsoft.com/office/drawing/2014/main" id="{D3AEA7F1-8E54-1D0D-53E3-D7FE38B9A56B}"/>
              </a:ext>
            </a:extLst>
          </p:cNvPr>
          <p:cNvPicPr>
            <a:picLocks noChangeAspect="1"/>
          </p:cNvPicPr>
          <p:nvPr/>
        </p:nvPicPr>
        <p:blipFill>
          <a:blip r:embed="rId9"/>
          <a:stretch>
            <a:fillRect/>
          </a:stretch>
        </p:blipFill>
        <p:spPr>
          <a:xfrm>
            <a:off x="2512228" y="4142709"/>
            <a:ext cx="506012" cy="512108"/>
          </a:xfrm>
          <a:prstGeom prst="rect">
            <a:avLst/>
          </a:prstGeom>
        </p:spPr>
      </p:pic>
      <p:sp>
        <p:nvSpPr>
          <p:cNvPr id="13" name="TextBox 12">
            <a:extLst>
              <a:ext uri="{FF2B5EF4-FFF2-40B4-BE49-F238E27FC236}">
                <a16:creationId xmlns:a16="http://schemas.microsoft.com/office/drawing/2014/main" id="{A27A8586-9714-7173-D05A-C84101F4385E}"/>
              </a:ext>
            </a:extLst>
          </p:cNvPr>
          <p:cNvSpPr txBox="1"/>
          <p:nvPr/>
        </p:nvSpPr>
        <p:spPr>
          <a:xfrm>
            <a:off x="5020733" y="6288597"/>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10"/>
              </a:rPr>
              <a:t>Adaptaciones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0"/>
              </a:rPr>
              <a:t> para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10"/>
              </a:rPr>
              <a:t>el</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0"/>
              </a:rPr>
              <a:t> GED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3419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0AF87-E838-4C1B-15E1-3D5F8E4173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13D72C-D778-1093-92BC-AEDADB5287A3}"/>
              </a:ext>
            </a:extLst>
          </p:cNvPr>
          <p:cNvSpPr>
            <a:spLocks noGrp="1"/>
          </p:cNvSpPr>
          <p:nvPr>
            <p:ph type="title"/>
          </p:nvPr>
        </p:nvSpPr>
        <p:spPr>
          <a:xfrm>
            <a:off x="401443" y="1185334"/>
            <a:ext cx="2925183" cy="1371599"/>
          </a:xfrm>
        </p:spPr>
        <p:txBody>
          <a:bodyPr>
            <a:noAutofit/>
          </a:bodyPr>
          <a:lstStyle/>
          <a:p>
            <a:r>
              <a:rPr lang="en-US" sz="3200" dirty="0" err="1"/>
              <a:t>Cómo</a:t>
            </a:r>
            <a:r>
              <a:rPr lang="en-US" sz="3200" dirty="0"/>
              <a:t> </a:t>
            </a:r>
            <a:r>
              <a:rPr lang="en-US" sz="3200" dirty="0" err="1"/>
              <a:t>solicitar</a:t>
            </a:r>
            <a:r>
              <a:rPr lang="en-US" sz="3200" dirty="0"/>
              <a:t> </a:t>
            </a:r>
            <a:r>
              <a:rPr lang="en-US" sz="3200" dirty="0" err="1"/>
              <a:t>adaptaciones</a:t>
            </a:r>
            <a:endParaRPr lang="en-US" sz="11500" dirty="0"/>
          </a:p>
        </p:txBody>
      </p:sp>
      <p:sp>
        <p:nvSpPr>
          <p:cNvPr id="4" name="Slide Number Placeholder 3">
            <a:extLst>
              <a:ext uri="{FF2B5EF4-FFF2-40B4-BE49-F238E27FC236}">
                <a16:creationId xmlns:a16="http://schemas.microsoft.com/office/drawing/2014/main" id="{632E633A-D0B0-DB5D-4D94-BFA8A31EED0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6BA376A1-C74F-EB58-193E-D2B3C1CFF5A2}"/>
              </a:ext>
            </a:extLst>
          </p:cNvPr>
          <p:cNvPicPr>
            <a:picLocks noChangeAspect="1"/>
          </p:cNvPicPr>
          <p:nvPr/>
        </p:nvPicPr>
        <p:blipFill>
          <a:blip r:embed="rId3"/>
          <a:stretch>
            <a:fillRect/>
          </a:stretch>
        </p:blipFill>
        <p:spPr>
          <a:xfrm>
            <a:off x="3915312" y="467114"/>
            <a:ext cx="8120576" cy="5669771"/>
          </a:xfrm>
          <a:prstGeom prst="rect">
            <a:avLst/>
          </a:prstGeom>
        </p:spPr>
      </p:pic>
      <p:pic>
        <p:nvPicPr>
          <p:cNvPr id="6" name="Picture 5">
            <a:extLst>
              <a:ext uri="{FF2B5EF4-FFF2-40B4-BE49-F238E27FC236}">
                <a16:creationId xmlns:a16="http://schemas.microsoft.com/office/drawing/2014/main" id="{4BE778A2-1885-9784-CA1E-819A430117DD}"/>
              </a:ext>
            </a:extLst>
          </p:cNvPr>
          <p:cNvPicPr>
            <a:picLocks noChangeAspect="1"/>
          </p:cNvPicPr>
          <p:nvPr/>
        </p:nvPicPr>
        <p:blipFill>
          <a:blip r:embed="rId4"/>
          <a:stretch>
            <a:fillRect/>
          </a:stretch>
        </p:blipFill>
        <p:spPr>
          <a:xfrm>
            <a:off x="76536" y="4353082"/>
            <a:ext cx="2901948" cy="1652159"/>
          </a:xfrm>
          <a:prstGeom prst="rect">
            <a:avLst/>
          </a:prstGeom>
        </p:spPr>
      </p:pic>
      <p:pic>
        <p:nvPicPr>
          <p:cNvPr id="7" name="Picture 6">
            <a:extLst>
              <a:ext uri="{FF2B5EF4-FFF2-40B4-BE49-F238E27FC236}">
                <a16:creationId xmlns:a16="http://schemas.microsoft.com/office/drawing/2014/main" id="{E9EA9F1B-636C-42D4-1D94-2669F718EF0A}"/>
              </a:ext>
            </a:extLst>
          </p:cNvPr>
          <p:cNvPicPr>
            <a:picLocks noChangeAspect="1"/>
          </p:cNvPicPr>
          <p:nvPr/>
        </p:nvPicPr>
        <p:blipFill>
          <a:blip r:embed="rId5"/>
          <a:stretch>
            <a:fillRect/>
          </a:stretch>
        </p:blipFill>
        <p:spPr>
          <a:xfrm>
            <a:off x="4081110" y="4263408"/>
            <a:ext cx="3724979" cy="1548518"/>
          </a:xfrm>
          <a:prstGeom prst="rect">
            <a:avLst/>
          </a:prstGeom>
        </p:spPr>
      </p:pic>
      <p:pic>
        <p:nvPicPr>
          <p:cNvPr id="8" name="Picture 7">
            <a:extLst>
              <a:ext uri="{FF2B5EF4-FFF2-40B4-BE49-F238E27FC236}">
                <a16:creationId xmlns:a16="http://schemas.microsoft.com/office/drawing/2014/main" id="{D8788914-5C90-A7BA-9354-DE8DB248AFA4}"/>
              </a:ext>
            </a:extLst>
          </p:cNvPr>
          <p:cNvPicPr>
            <a:picLocks noChangeAspect="1"/>
          </p:cNvPicPr>
          <p:nvPr/>
        </p:nvPicPr>
        <p:blipFill>
          <a:blip r:embed="rId6"/>
          <a:stretch>
            <a:fillRect/>
          </a:stretch>
        </p:blipFill>
        <p:spPr>
          <a:xfrm>
            <a:off x="2794743" y="4850352"/>
            <a:ext cx="1286367" cy="713294"/>
          </a:xfrm>
          <a:prstGeom prst="rect">
            <a:avLst/>
          </a:prstGeom>
        </p:spPr>
      </p:pic>
      <p:sp>
        <p:nvSpPr>
          <p:cNvPr id="10" name="TextBox 9">
            <a:extLst>
              <a:ext uri="{FF2B5EF4-FFF2-40B4-BE49-F238E27FC236}">
                <a16:creationId xmlns:a16="http://schemas.microsoft.com/office/drawing/2014/main" id="{0186EC89-27CD-1CB1-157D-EEFB5150936A}"/>
              </a:ext>
            </a:extLst>
          </p:cNvPr>
          <p:cNvSpPr txBox="1"/>
          <p:nvPr/>
        </p:nvSpPr>
        <p:spPr>
          <a:xfrm>
            <a:off x="4690533" y="6236997"/>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7"/>
              </a:rPr>
              <a:t>Adaptaciones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 para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7"/>
              </a:rPr>
              <a:t>el</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 GED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4241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E1A7-4DFE-ACC0-C983-2440DB6F0C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B9ECB4-3C34-DCBF-6305-04A72A9146A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D18217A9-2F4A-3F3A-1F22-24E7C37E1E9E}"/>
              </a:ext>
            </a:extLst>
          </p:cNvPr>
          <p:cNvPicPr>
            <a:picLocks noChangeAspect="1"/>
          </p:cNvPicPr>
          <p:nvPr/>
        </p:nvPicPr>
        <p:blipFill>
          <a:blip r:embed="rId3"/>
          <a:stretch>
            <a:fillRect/>
          </a:stretch>
        </p:blipFill>
        <p:spPr>
          <a:xfrm>
            <a:off x="709717" y="688610"/>
            <a:ext cx="10772566" cy="5480779"/>
          </a:xfrm>
          <a:prstGeom prst="rect">
            <a:avLst/>
          </a:prstGeom>
        </p:spPr>
      </p:pic>
      <p:sp>
        <p:nvSpPr>
          <p:cNvPr id="14" name="TextBox 13">
            <a:extLst>
              <a:ext uri="{FF2B5EF4-FFF2-40B4-BE49-F238E27FC236}">
                <a16:creationId xmlns:a16="http://schemas.microsoft.com/office/drawing/2014/main" id="{F04D0F0E-ADD0-38C9-48CF-015C6F741637}"/>
              </a:ext>
            </a:extLst>
          </p:cNvPr>
          <p:cNvSpPr txBox="1"/>
          <p:nvPr/>
        </p:nvSpPr>
        <p:spPr>
          <a:xfrm>
            <a:off x="4402666" y="629294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rPr>
              <a:t>Adaptaciones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 para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rPr>
              <a:t>el</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 GED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 name="Picture 14">
            <a:extLst>
              <a:ext uri="{FF2B5EF4-FFF2-40B4-BE49-F238E27FC236}">
                <a16:creationId xmlns:a16="http://schemas.microsoft.com/office/drawing/2014/main" id="{39F527A7-F723-62C1-DFF0-E2EC1B186EDD}"/>
              </a:ext>
            </a:extLst>
          </p:cNvPr>
          <p:cNvPicPr>
            <a:picLocks noChangeAspect="1"/>
          </p:cNvPicPr>
          <p:nvPr/>
        </p:nvPicPr>
        <p:blipFill>
          <a:blip r:embed="rId5"/>
          <a:stretch>
            <a:fillRect/>
          </a:stretch>
        </p:blipFill>
        <p:spPr>
          <a:xfrm>
            <a:off x="819784" y="1473988"/>
            <a:ext cx="10370195" cy="4572396"/>
          </a:xfrm>
          <a:prstGeom prst="rect">
            <a:avLst/>
          </a:prstGeom>
        </p:spPr>
      </p:pic>
    </p:spTree>
    <p:extLst>
      <p:ext uri="{BB962C8B-B14F-4D97-AF65-F5344CB8AC3E}">
        <p14:creationId xmlns:p14="http://schemas.microsoft.com/office/powerpoint/2010/main" val="4191804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CCA9-61AD-387A-176B-1EAC11928B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B88528-AC32-80E3-6BB4-2B64EF63F783}"/>
              </a:ext>
            </a:extLst>
          </p:cNvPr>
          <p:cNvSpPr>
            <a:spLocks noGrp="1"/>
          </p:cNvSpPr>
          <p:nvPr>
            <p:ph type="title"/>
          </p:nvPr>
        </p:nvSpPr>
        <p:spPr>
          <a:xfrm>
            <a:off x="664683" y="270934"/>
            <a:ext cx="8877250" cy="4470400"/>
          </a:xfrm>
        </p:spPr>
        <p:txBody>
          <a:bodyPr>
            <a:noAutofit/>
          </a:bodyPr>
          <a:lstStyle/>
          <a:p>
            <a:r>
              <a:rPr lang="es-ES" sz="3200" dirty="0"/>
              <a:t>Tutorial del examen por computadora</a:t>
            </a:r>
            <a:br>
              <a:rPr lang="es-ES" sz="3200" dirty="0"/>
            </a:br>
            <a:br>
              <a:rPr lang="es-ES" sz="3200" dirty="0"/>
            </a:br>
            <a:r>
              <a:rPr lang="es-ES" sz="2000" b="0" dirty="0"/>
              <a:t>Utilice el tutorial del examen por computadora para explorar las herramientas antes del examen.</a:t>
            </a:r>
            <a:br>
              <a:rPr lang="en-US" sz="9600" dirty="0"/>
            </a:br>
            <a:endParaRPr lang="en-US" sz="19900" dirty="0"/>
          </a:p>
        </p:txBody>
      </p:sp>
      <p:sp>
        <p:nvSpPr>
          <p:cNvPr id="4" name="Slide Number Placeholder 3">
            <a:extLst>
              <a:ext uri="{FF2B5EF4-FFF2-40B4-BE49-F238E27FC236}">
                <a16:creationId xmlns:a16="http://schemas.microsoft.com/office/drawing/2014/main" id="{5F30551F-62AD-D94E-D06F-05F0F6B4DA8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E241728-1138-D067-CF63-4E0FDA0B943B}"/>
              </a:ext>
            </a:extLst>
          </p:cNvPr>
          <p:cNvPicPr>
            <a:picLocks noChangeAspect="1"/>
          </p:cNvPicPr>
          <p:nvPr/>
        </p:nvPicPr>
        <p:blipFill>
          <a:blip r:embed="rId3"/>
          <a:stretch>
            <a:fillRect/>
          </a:stretch>
        </p:blipFill>
        <p:spPr>
          <a:xfrm>
            <a:off x="3144643" y="2116152"/>
            <a:ext cx="5151566" cy="4048095"/>
          </a:xfrm>
          <a:prstGeom prst="rect">
            <a:avLst/>
          </a:prstGeom>
        </p:spPr>
      </p:pic>
      <p:sp>
        <p:nvSpPr>
          <p:cNvPr id="7" name="TextBox 6">
            <a:extLst>
              <a:ext uri="{FF2B5EF4-FFF2-40B4-BE49-F238E27FC236}">
                <a16:creationId xmlns:a16="http://schemas.microsoft.com/office/drawing/2014/main" id="{5E61BA02-12A0-06BD-2F35-6B0DD1D04BFB}"/>
              </a:ext>
            </a:extLst>
          </p:cNvPr>
          <p:cNvSpPr txBox="1"/>
          <p:nvPr/>
        </p:nvSpPr>
        <p:spPr>
          <a:xfrm>
            <a:off x="3953934" y="6248095"/>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hlinkClick r:id="rId4"/>
              </a:rPr>
              <a:t>Tutorial del examen </a:t>
            </a:r>
            <a:r>
              <a:rPr kumimoji="0" lang="en-US" sz="1400" b="1" i="0" u="none" strike="noStrike" kern="0" cap="none" spc="0" normalizeH="0" baseline="0" noProof="0" dirty="0" err="1">
                <a:ln>
                  <a:noFill/>
                </a:ln>
                <a:solidFill>
                  <a:srgbClr val="000000"/>
                </a:solidFill>
                <a:effectLst/>
                <a:uLnTx/>
                <a:uFillTx/>
                <a:latin typeface="Arial"/>
                <a:cs typeface="Arial"/>
                <a:sym typeface="Arial"/>
                <a:hlinkClick r:id="rId4"/>
              </a:rPr>
              <a:t>por</a:t>
            </a:r>
            <a:r>
              <a:rPr kumimoji="0" lang="en-US" sz="1400" b="1" i="0" u="none" strike="noStrike" kern="0" cap="none" spc="0" normalizeH="0" baseline="0" noProof="0" dirty="0">
                <a:ln>
                  <a:noFill/>
                </a:ln>
                <a:solidFill>
                  <a:srgbClr val="000000"/>
                </a:solidFill>
                <a:effectLst/>
                <a:uLnTx/>
                <a:uFillTx/>
                <a:latin typeface="Arial"/>
                <a:cs typeface="Arial"/>
                <a:sym typeface="Arial"/>
                <a:hlinkClick r:id="rId4"/>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hlinkClick r:id="rId4"/>
              </a:rPr>
              <a:t>computadora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4127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9125-A5BE-7B1B-26D4-C0FEB2732D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91BA9B-2740-3AEA-42BE-1392552A8936}"/>
              </a:ext>
            </a:extLst>
          </p:cNvPr>
          <p:cNvSpPr>
            <a:spLocks noGrp="1"/>
          </p:cNvSpPr>
          <p:nvPr>
            <p:ph type="title"/>
          </p:nvPr>
        </p:nvSpPr>
        <p:spPr>
          <a:xfrm>
            <a:off x="681617" y="347134"/>
            <a:ext cx="10054116" cy="745065"/>
          </a:xfrm>
        </p:spPr>
        <p:txBody>
          <a:bodyPr>
            <a:noAutofit/>
          </a:bodyPr>
          <a:lstStyle/>
          <a:p>
            <a:r>
              <a:rPr lang="es-ES" sz="3200" b="1" dirty="0"/>
              <a:t>Cambiar el color de la pantalla y el tipo de letra</a:t>
            </a:r>
            <a:endParaRPr lang="en-US" sz="19900" dirty="0"/>
          </a:p>
        </p:txBody>
      </p:sp>
      <p:sp>
        <p:nvSpPr>
          <p:cNvPr id="4" name="Slide Number Placeholder 3">
            <a:extLst>
              <a:ext uri="{FF2B5EF4-FFF2-40B4-BE49-F238E27FC236}">
                <a16:creationId xmlns:a16="http://schemas.microsoft.com/office/drawing/2014/main" id="{7E1D58A0-0CE8-3CFB-02DD-85F2CA59757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D945D724-33AE-6F1C-0FCE-BF8AA21E5E6D}"/>
              </a:ext>
            </a:extLst>
          </p:cNvPr>
          <p:cNvPicPr>
            <a:picLocks noChangeAspect="1"/>
          </p:cNvPicPr>
          <p:nvPr/>
        </p:nvPicPr>
        <p:blipFill>
          <a:blip r:embed="rId3"/>
          <a:stretch>
            <a:fillRect/>
          </a:stretch>
        </p:blipFill>
        <p:spPr>
          <a:xfrm>
            <a:off x="1960565" y="1322720"/>
            <a:ext cx="7254869" cy="5188146"/>
          </a:xfrm>
          <a:prstGeom prst="rect">
            <a:avLst/>
          </a:prstGeom>
        </p:spPr>
      </p:pic>
    </p:spTree>
    <p:extLst>
      <p:ext uri="{BB962C8B-B14F-4D97-AF65-F5344CB8AC3E}">
        <p14:creationId xmlns:p14="http://schemas.microsoft.com/office/powerpoint/2010/main" val="1322468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El examen GED</a:t>
            </a:r>
            <a:r>
              <a:rPr lang="en-US" baseline="30000" dirty="0"/>
              <a:t>®</a:t>
            </a: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DBFCB371-7151-161C-8E7A-837B5CCF952F}"/>
              </a:ext>
            </a:extLst>
          </p:cNvPr>
          <p:cNvGraphicFramePr>
            <a:graphicFrameLocks noGrp="1"/>
          </p:cNvGraphicFramePr>
          <p:nvPr>
            <p:extLst>
              <p:ext uri="{D42A27DB-BD31-4B8C-83A1-F6EECF244321}">
                <p14:modId xmlns:p14="http://schemas.microsoft.com/office/powerpoint/2010/main" val="1934499262"/>
              </p:ext>
            </p:extLst>
          </p:nvPr>
        </p:nvGraphicFramePr>
        <p:xfrm>
          <a:off x="438615" y="1690698"/>
          <a:ext cx="11351942" cy="4055460"/>
        </p:xfrm>
        <a:graphic>
          <a:graphicData uri="http://schemas.openxmlformats.org/drawingml/2006/table">
            <a:tbl>
              <a:tblPr firstRow="1" bandRow="1">
                <a:tableStyleId>{5C22544A-7EE6-4342-B048-85BDC9FD1C3A}</a:tableStyleId>
              </a:tblPr>
              <a:tblGrid>
                <a:gridCol w="3332356">
                  <a:extLst>
                    <a:ext uri="{9D8B030D-6E8A-4147-A177-3AD203B41FA5}">
                      <a16:colId xmlns:a16="http://schemas.microsoft.com/office/drawing/2014/main" val="20000"/>
                    </a:ext>
                  </a:extLst>
                </a:gridCol>
                <a:gridCol w="2958740">
                  <a:extLst>
                    <a:ext uri="{9D8B030D-6E8A-4147-A177-3AD203B41FA5}">
                      <a16:colId xmlns:a16="http://schemas.microsoft.com/office/drawing/2014/main" val="20001"/>
                    </a:ext>
                  </a:extLst>
                </a:gridCol>
                <a:gridCol w="5060846">
                  <a:extLst>
                    <a:ext uri="{9D8B030D-6E8A-4147-A177-3AD203B41FA5}">
                      <a16:colId xmlns:a16="http://schemas.microsoft.com/office/drawing/2014/main" val="20002"/>
                    </a:ext>
                  </a:extLst>
                </a:gridCol>
              </a:tblGrid>
              <a:tr h="751633">
                <a:tc>
                  <a:txBody>
                    <a:bodyPr/>
                    <a:lstStyle/>
                    <a:p>
                      <a:pPr marL="1109345" marR="480695" algn="ctr">
                        <a:spcBef>
                          <a:spcPts val="630"/>
                        </a:spcBef>
                        <a:spcAft>
                          <a:spcPts val="0"/>
                        </a:spcAft>
                      </a:pPr>
                      <a:r>
                        <a:rPr lang="en-US" sz="2400" b="1">
                          <a:solidFill>
                            <a:srgbClr val="FFFFFF"/>
                          </a:solidFill>
                          <a:effectLst/>
                          <a:highlight>
                            <a:srgbClr val="0083A9"/>
                          </a:highlight>
                          <a:latin typeface="Calibri" panose="020F0502020204030204" pitchFamily="34" charset="0"/>
                          <a:ea typeface="Calibri" panose="020F0502020204030204" pitchFamily="34" charset="0"/>
                          <a:cs typeface="Times New Roman" panose="02020603050405020304" pitchFamily="18" charset="0"/>
                        </a:rPr>
                        <a:t>Examen</a:t>
                      </a:r>
                      <a:endParaRPr lang="en-US" sz="1100">
                        <a:effectLst/>
                        <a:highlight>
                          <a:srgbClr val="0083A9"/>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67055" marR="554355" algn="ctr">
                        <a:spcBef>
                          <a:spcPts val="630"/>
                        </a:spcBef>
                        <a:spcAft>
                          <a:spcPts val="0"/>
                        </a:spcAft>
                      </a:pPr>
                      <a:r>
                        <a:rPr lang="en-US" sz="2400" b="1">
                          <a:solidFill>
                            <a:srgbClr val="FFFFFF"/>
                          </a:solidFill>
                          <a:effectLst/>
                          <a:highlight>
                            <a:srgbClr val="0083A9"/>
                          </a:highlight>
                          <a:latin typeface="Calibri" panose="020F0502020204030204" pitchFamily="34" charset="0"/>
                          <a:ea typeface="Calibri" panose="020F0502020204030204" pitchFamily="34" charset="0"/>
                          <a:cs typeface="Times New Roman" panose="02020603050405020304" pitchFamily="18" charset="0"/>
                        </a:rPr>
                        <a:t>Tiempo</a:t>
                      </a:r>
                      <a:endParaRPr lang="en-US" sz="1100">
                        <a:effectLst/>
                        <a:highlight>
                          <a:srgbClr val="0083A9"/>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38705" marR="2327275" algn="ctr">
                        <a:spcBef>
                          <a:spcPts val="630"/>
                        </a:spcBef>
                        <a:spcAft>
                          <a:spcPts val="0"/>
                        </a:spcAft>
                      </a:pPr>
                      <a:r>
                        <a:rPr lang="en-US" sz="2400" b="1" dirty="0" err="1">
                          <a:solidFill>
                            <a:srgbClr val="FFFFFF"/>
                          </a:solidFill>
                          <a:effectLst/>
                          <a:highlight>
                            <a:srgbClr val="0083A9"/>
                          </a:highlight>
                          <a:latin typeface="Calibri" panose="020F0502020204030204" pitchFamily="34" charset="0"/>
                          <a:ea typeface="Calibri" panose="020F0502020204030204" pitchFamily="34" charset="0"/>
                          <a:cs typeface="Times New Roman" panose="02020603050405020304" pitchFamily="18" charset="0"/>
                        </a:rPr>
                        <a:t>Notas</a:t>
                      </a:r>
                      <a:r>
                        <a:rPr lang="en-US" sz="2400" b="1" dirty="0">
                          <a:solidFill>
                            <a:srgbClr val="FFFFFF"/>
                          </a:solidFill>
                          <a:effectLst/>
                          <a:highlight>
                            <a:srgbClr val="0083A9"/>
                          </a:highligh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highlight>
                          <a:srgbClr val="0083A9"/>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83083">
                <a:tc>
                  <a:txBody>
                    <a:bodyPr/>
                    <a:lstStyle/>
                    <a:p>
                      <a:pPr marL="91440" marR="0" algn="l">
                        <a:lnSpc>
                          <a:spcPts val="2420"/>
                        </a:lnSpc>
                        <a:spcBef>
                          <a:spcPts val="1260"/>
                        </a:spcBef>
                        <a:spcAft>
                          <a:spcPts val="0"/>
                        </a:spcAft>
                      </a:pPr>
                      <a:r>
                        <a:rPr lang="es-419" sz="200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Razonamiento a través de Artes del lenguaje</a:t>
                      </a:r>
                      <a:r>
                        <a:rPr lang="en-US" sz="80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 </a:t>
                      </a:r>
                      <a:endParaRPr lang="en-US" sz="110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55"/>
                        </a:spcBef>
                        <a:spcAft>
                          <a:spcPts val="0"/>
                        </a:spcAft>
                      </a:pPr>
                      <a:r>
                        <a:rPr lang="es-419" sz="2050">
                          <a:effectLst/>
                          <a:highlight>
                            <a:srgbClr val="CAD9E1"/>
                          </a:highlight>
                          <a:latin typeface="Rockwell" panose="02060603020205020403" pitchFamily="18" charset="0"/>
                          <a:ea typeface="Calibri" panose="020F0502020204030204" pitchFamily="34" charset="0"/>
                          <a:cs typeface="Times New Roman" panose="02020603050405020304" pitchFamily="18" charset="0"/>
                        </a:rPr>
                        <a:t> </a:t>
                      </a:r>
                      <a:endParaRPr lang="en-US" sz="110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p>
                      <a:pPr marL="567690" marR="554355" algn="ctr">
                        <a:spcBef>
                          <a:spcPts val="0"/>
                        </a:spcBef>
                        <a:spcAft>
                          <a:spcPts val="0"/>
                        </a:spcAft>
                      </a:pPr>
                      <a:r>
                        <a:rPr lang="en-US" sz="200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150 minutos</a:t>
                      </a:r>
                      <a:endParaRPr lang="en-US" sz="110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marR="0" algn="l">
                        <a:lnSpc>
                          <a:spcPts val="2420"/>
                        </a:lnSpc>
                        <a:spcBef>
                          <a:spcPts val="1260"/>
                        </a:spcBef>
                        <a:spcAft>
                          <a:spcPts val="0"/>
                        </a:spcAft>
                      </a:pPr>
                      <a:r>
                        <a:rPr lang="es-419" sz="2000" dirty="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Incluye 45 minutos para la </a:t>
                      </a:r>
                      <a:r>
                        <a:rPr lang="en-US" sz="2000" b="0" i="0" kern="1200" dirty="0" err="1">
                          <a:solidFill>
                            <a:schemeClr val="dk1"/>
                          </a:solidFill>
                          <a:effectLst/>
                          <a:highlight>
                            <a:srgbClr val="CAD9E1"/>
                          </a:highlight>
                          <a:latin typeface="+mn-lt"/>
                          <a:ea typeface="+mn-ea"/>
                          <a:cs typeface="+mn-cs"/>
                        </a:rPr>
                        <a:t>respuesta</a:t>
                      </a:r>
                      <a:r>
                        <a:rPr lang="en-US" sz="2000" b="0" i="0" kern="1200" dirty="0">
                          <a:solidFill>
                            <a:schemeClr val="dk1"/>
                          </a:solidFill>
                          <a:effectLst/>
                          <a:highlight>
                            <a:srgbClr val="CAD9E1"/>
                          </a:highlight>
                          <a:latin typeface="+mn-lt"/>
                          <a:ea typeface="+mn-ea"/>
                          <a:cs typeface="+mn-cs"/>
                        </a:rPr>
                        <a:t> </a:t>
                      </a:r>
                      <a:r>
                        <a:rPr lang="en-US" sz="2000" b="0" i="0" kern="1200" dirty="0" err="1">
                          <a:solidFill>
                            <a:schemeClr val="dk1"/>
                          </a:solidFill>
                          <a:effectLst/>
                          <a:highlight>
                            <a:srgbClr val="CAD9E1"/>
                          </a:highlight>
                          <a:latin typeface="+mn-lt"/>
                          <a:ea typeface="+mn-ea"/>
                          <a:cs typeface="+mn-cs"/>
                        </a:rPr>
                        <a:t>extendida</a:t>
                      </a:r>
                      <a:r>
                        <a:rPr lang="en-US" sz="800" dirty="0">
                          <a:solidFill>
                            <a:srgbClr val="000000"/>
                          </a:solidFill>
                          <a:effectLst/>
                          <a:highlight>
                            <a:srgbClr val="CAD9E1"/>
                          </a:highlight>
                          <a:latin typeface="+mn-lt"/>
                          <a:ea typeface="Calibri" panose="020F0502020204030204" pitchFamily="34" charset="0"/>
                          <a:cs typeface="Times New Roman" panose="02020603050405020304" pitchFamily="18" charset="0"/>
                        </a:rPr>
                        <a:t> </a:t>
                      </a:r>
                      <a:r>
                        <a:rPr lang="es-419" sz="2000" dirty="0">
                          <a:solidFill>
                            <a:srgbClr val="000000"/>
                          </a:solidFill>
                          <a:effectLst/>
                          <a:highlight>
                            <a:srgbClr val="CAD9E1"/>
                          </a:highlight>
                          <a:latin typeface="+mn-lt"/>
                          <a:ea typeface="Calibri" panose="020F0502020204030204" pitchFamily="34" charset="0"/>
                          <a:cs typeface="Times New Roman" panose="02020603050405020304" pitchFamily="18" charset="0"/>
                        </a:rPr>
                        <a:t> </a:t>
                      </a:r>
                      <a:r>
                        <a:rPr lang="es-419" sz="2000" dirty="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(cronometrada por separado) y una pausa de 10 minutos</a:t>
                      </a:r>
                      <a:endParaRPr lang="en-US" sz="1100" dirty="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66811">
                <a:tc>
                  <a:txBody>
                    <a:bodyPr/>
                    <a:lstStyle/>
                    <a:p>
                      <a:pPr marL="0" marR="0" algn="l">
                        <a:spcBef>
                          <a:spcPts val="20"/>
                        </a:spcBef>
                        <a:spcAft>
                          <a:spcPts val="0"/>
                        </a:spcAft>
                      </a:pPr>
                      <a:r>
                        <a:rPr lang="es-419" sz="1550">
                          <a:effectLst/>
                          <a:highlight>
                            <a:srgbClr val="E7ECF0"/>
                          </a:highlight>
                          <a:latin typeface="Rockwell" panose="02060603020205020403" pitchFamily="18" charset="0"/>
                          <a:ea typeface="Calibri" panose="020F0502020204030204" pitchFamily="34" charset="0"/>
                          <a:cs typeface="Times New Roman" panose="02020603050405020304" pitchFamily="18" charset="0"/>
                        </a:rPr>
                        <a:t> </a:t>
                      </a:r>
                      <a:endParaRPr lang="en-US" sz="110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p>
                      <a:pPr marL="91440" marR="0" algn="l">
                        <a:spcBef>
                          <a:spcPts val="0"/>
                        </a:spcBef>
                        <a:spcAft>
                          <a:spcPts val="0"/>
                        </a:spcAft>
                      </a:pPr>
                      <a:r>
                        <a:rPr lang="en-US" sz="200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Razonamiento matemático</a:t>
                      </a:r>
                      <a:endParaRPr lang="en-US" sz="110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20"/>
                        </a:spcBef>
                        <a:spcAft>
                          <a:spcPts val="0"/>
                        </a:spcAft>
                      </a:pPr>
                      <a:r>
                        <a:rPr lang="en-US" sz="1550">
                          <a:effectLst/>
                          <a:highlight>
                            <a:srgbClr val="E7ECF0"/>
                          </a:highlight>
                          <a:latin typeface="Rockwell" panose="02060603020205020403" pitchFamily="18" charset="0"/>
                          <a:ea typeface="Calibri" panose="020F0502020204030204" pitchFamily="34" charset="0"/>
                          <a:cs typeface="Times New Roman" panose="02020603050405020304" pitchFamily="18" charset="0"/>
                        </a:rPr>
                        <a:t> </a:t>
                      </a:r>
                      <a:endParaRPr lang="en-US" sz="110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p>
                      <a:pPr marL="567690" marR="554355" algn="ctr">
                        <a:spcBef>
                          <a:spcPts val="0"/>
                        </a:spcBef>
                        <a:spcAft>
                          <a:spcPts val="0"/>
                        </a:spcAft>
                      </a:pPr>
                      <a:r>
                        <a:rPr lang="en-US" sz="200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115 minutos</a:t>
                      </a:r>
                      <a:endParaRPr lang="en-US" sz="110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marR="0" algn="l">
                        <a:lnSpc>
                          <a:spcPct val="97000"/>
                        </a:lnSpc>
                        <a:spcBef>
                          <a:spcPts val="680"/>
                        </a:spcBef>
                        <a:spcAft>
                          <a:spcPts val="0"/>
                        </a:spcAft>
                      </a:pPr>
                      <a:endParaRPr lang="es-419" sz="1050" dirty="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p>
                      <a:pPr marL="91440" marR="0" algn="l">
                        <a:lnSpc>
                          <a:spcPct val="97000"/>
                        </a:lnSpc>
                        <a:spcBef>
                          <a:spcPts val="680"/>
                        </a:spcBef>
                        <a:spcAft>
                          <a:spcPts val="0"/>
                        </a:spcAft>
                      </a:pPr>
                      <a:r>
                        <a:rPr lang="es-419" sz="2000" dirty="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Parte 1, no se permite calculadora; </a:t>
                      </a:r>
                    </a:p>
                    <a:p>
                      <a:pPr marL="91440" marR="0" algn="l">
                        <a:lnSpc>
                          <a:spcPct val="97000"/>
                        </a:lnSpc>
                        <a:spcBef>
                          <a:spcPts val="680"/>
                        </a:spcBef>
                        <a:spcAft>
                          <a:spcPts val="0"/>
                        </a:spcAft>
                      </a:pPr>
                      <a:r>
                        <a:rPr lang="es-419" sz="2000" dirty="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Parte 2, se permite calculadora</a:t>
                      </a:r>
                      <a:endParaRPr lang="en-US" sz="1100" dirty="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130">
                <a:tc>
                  <a:txBody>
                    <a:bodyPr/>
                    <a:lstStyle/>
                    <a:p>
                      <a:pPr marL="91440" marR="0" algn="l">
                        <a:spcBef>
                          <a:spcPts val="640"/>
                        </a:spcBef>
                        <a:spcAft>
                          <a:spcPts val="0"/>
                        </a:spcAft>
                      </a:pPr>
                      <a:r>
                        <a:rPr lang="en-US" sz="200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Estudios sociales</a:t>
                      </a:r>
                      <a:endParaRPr lang="en-US" sz="110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65785" marR="554355" algn="ctr">
                        <a:spcBef>
                          <a:spcPts val="640"/>
                        </a:spcBef>
                        <a:spcAft>
                          <a:spcPts val="0"/>
                        </a:spcAft>
                      </a:pPr>
                      <a:r>
                        <a:rPr lang="en-US" sz="2000">
                          <a:solidFill>
                            <a:srgbClr val="000000"/>
                          </a:solidFill>
                          <a:effectLst/>
                          <a:highlight>
                            <a:srgbClr val="CAD9E1"/>
                          </a:highlight>
                          <a:latin typeface="Calibri" panose="020F0502020204030204" pitchFamily="34" charset="0"/>
                          <a:ea typeface="Calibri" panose="020F0502020204030204" pitchFamily="34" charset="0"/>
                          <a:cs typeface="Times New Roman" panose="02020603050405020304" pitchFamily="18" charset="0"/>
                        </a:rPr>
                        <a:t>70 minutos</a:t>
                      </a:r>
                      <a:endParaRPr lang="en-US" sz="110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900" dirty="0">
                          <a:effectLst/>
                          <a:highlight>
                            <a:srgbClr val="CAD9E1"/>
                          </a:highlight>
                          <a:latin typeface="Times New Roman" panose="02020603050405020304" pitchFamily="18" charset="0"/>
                          <a:ea typeface="Calibri" panose="020F0502020204030204" pitchFamily="34" charset="0"/>
                          <a:cs typeface="Calibri" panose="020F0502020204030204" pitchFamily="34" charset="0"/>
                        </a:rPr>
                        <a:t> </a:t>
                      </a:r>
                      <a:endParaRPr lang="en-US" sz="1100" dirty="0">
                        <a:effectLst/>
                        <a:highlight>
                          <a:srgbClr val="CAD9E1"/>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8308">
                <a:tc>
                  <a:txBody>
                    <a:bodyPr/>
                    <a:lstStyle/>
                    <a:p>
                      <a:pPr marL="91440" marR="0" algn="l">
                        <a:spcBef>
                          <a:spcPts val="645"/>
                        </a:spcBef>
                        <a:spcAft>
                          <a:spcPts val="0"/>
                        </a:spcAft>
                      </a:pPr>
                      <a:r>
                        <a:rPr lang="en-US" sz="2000" dirty="0" err="1">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Ciencias</a:t>
                      </a:r>
                      <a:endParaRPr lang="en-US" sz="1100" dirty="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65785" marR="554355" algn="ctr">
                        <a:spcBef>
                          <a:spcPts val="645"/>
                        </a:spcBef>
                        <a:spcAft>
                          <a:spcPts val="0"/>
                        </a:spcAft>
                      </a:pPr>
                      <a:r>
                        <a:rPr lang="en-US" sz="2000">
                          <a:solidFill>
                            <a:srgbClr val="000000"/>
                          </a:solidFill>
                          <a:effectLst/>
                          <a:highlight>
                            <a:srgbClr val="E7ECF0"/>
                          </a:highlight>
                          <a:latin typeface="Calibri" panose="020F0502020204030204" pitchFamily="34" charset="0"/>
                          <a:ea typeface="Calibri" panose="020F0502020204030204" pitchFamily="34" charset="0"/>
                          <a:cs typeface="Times New Roman" panose="02020603050405020304" pitchFamily="18" charset="0"/>
                        </a:rPr>
                        <a:t>90 minutos</a:t>
                      </a:r>
                      <a:endParaRPr lang="en-US" sz="110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900" dirty="0">
                          <a:effectLst/>
                          <a:highlight>
                            <a:srgbClr val="E7ECF0"/>
                          </a:highlight>
                          <a:latin typeface="Times New Roman" panose="02020603050405020304" pitchFamily="18" charset="0"/>
                          <a:ea typeface="Calibri" panose="020F0502020204030204" pitchFamily="34" charset="0"/>
                          <a:cs typeface="Calibri" panose="020F0502020204030204" pitchFamily="34" charset="0"/>
                        </a:rPr>
                        <a:t> </a:t>
                      </a:r>
                      <a:endParaRPr lang="en-US" sz="1100" dirty="0">
                        <a:effectLst/>
                        <a:highlight>
                          <a:srgbClr val="E7ECF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24984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4FE35-CBF9-D506-D721-FBB7C0B704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830D1C-471C-F9CF-F38B-29F03B17E10D}"/>
              </a:ext>
            </a:extLst>
          </p:cNvPr>
          <p:cNvSpPr>
            <a:spLocks noGrp="1"/>
          </p:cNvSpPr>
          <p:nvPr>
            <p:ph type="title"/>
          </p:nvPr>
        </p:nvSpPr>
        <p:spPr>
          <a:xfrm>
            <a:off x="681617" y="347134"/>
            <a:ext cx="10054116" cy="745065"/>
          </a:xfrm>
        </p:spPr>
        <p:txBody>
          <a:bodyPr>
            <a:noAutofit/>
          </a:bodyPr>
          <a:lstStyle/>
          <a:p>
            <a:r>
              <a:rPr lang="es-ES" sz="3600" b="1" dirty="0"/>
              <a:t>Utilizar la herramienta de resaltado</a:t>
            </a:r>
            <a:endParaRPr lang="en-US" sz="41300" dirty="0"/>
          </a:p>
        </p:txBody>
      </p:sp>
      <p:sp>
        <p:nvSpPr>
          <p:cNvPr id="4" name="Slide Number Placeholder 3">
            <a:extLst>
              <a:ext uri="{FF2B5EF4-FFF2-40B4-BE49-F238E27FC236}">
                <a16:creationId xmlns:a16="http://schemas.microsoft.com/office/drawing/2014/main" id="{4A8ABFB5-A6EB-46BA-5BD1-D56F90422A4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9FEB176F-8B1C-D4D0-3B40-60DF03794EC7}"/>
              </a:ext>
            </a:extLst>
          </p:cNvPr>
          <p:cNvPicPr>
            <a:picLocks noChangeAspect="1"/>
          </p:cNvPicPr>
          <p:nvPr/>
        </p:nvPicPr>
        <p:blipFill>
          <a:blip r:embed="rId3"/>
          <a:stretch>
            <a:fillRect/>
          </a:stretch>
        </p:blipFill>
        <p:spPr>
          <a:xfrm>
            <a:off x="1623926" y="1417201"/>
            <a:ext cx="7352413" cy="5029636"/>
          </a:xfrm>
          <a:prstGeom prst="rect">
            <a:avLst/>
          </a:prstGeom>
        </p:spPr>
      </p:pic>
    </p:spTree>
    <p:extLst>
      <p:ext uri="{BB962C8B-B14F-4D97-AF65-F5344CB8AC3E}">
        <p14:creationId xmlns:p14="http://schemas.microsoft.com/office/powerpoint/2010/main" val="284893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571D-704B-9C45-E61E-AD9E4C74B4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6D9FBC-93F3-54AC-3087-C8C5C001A9AE}"/>
              </a:ext>
            </a:extLst>
          </p:cNvPr>
          <p:cNvSpPr>
            <a:spLocks noGrp="1"/>
          </p:cNvSpPr>
          <p:nvPr>
            <p:ph type="title"/>
          </p:nvPr>
        </p:nvSpPr>
        <p:spPr>
          <a:xfrm>
            <a:off x="681617" y="347134"/>
            <a:ext cx="10054116" cy="457199"/>
          </a:xfrm>
        </p:spPr>
        <p:txBody>
          <a:bodyPr>
            <a:noAutofit/>
          </a:bodyPr>
          <a:lstStyle/>
          <a:p>
            <a:r>
              <a:rPr lang="es-ES" sz="3600" b="1" dirty="0"/>
              <a:t>Utilizar la señal de revisión</a:t>
            </a:r>
            <a:endParaRPr lang="en-US" sz="71400" dirty="0"/>
          </a:p>
        </p:txBody>
      </p:sp>
      <p:sp>
        <p:nvSpPr>
          <p:cNvPr id="4" name="Slide Number Placeholder 3">
            <a:extLst>
              <a:ext uri="{FF2B5EF4-FFF2-40B4-BE49-F238E27FC236}">
                <a16:creationId xmlns:a16="http://schemas.microsoft.com/office/drawing/2014/main" id="{195E0DFE-71CC-F49D-A59B-20447A91F65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EEFFF812-2608-B0C5-2EBC-C35CF08DEE25}"/>
              </a:ext>
            </a:extLst>
          </p:cNvPr>
          <p:cNvPicPr>
            <a:picLocks noChangeAspect="1"/>
          </p:cNvPicPr>
          <p:nvPr/>
        </p:nvPicPr>
        <p:blipFill>
          <a:blip r:embed="rId3"/>
          <a:stretch>
            <a:fillRect/>
          </a:stretch>
        </p:blipFill>
        <p:spPr>
          <a:xfrm>
            <a:off x="223220" y="1020871"/>
            <a:ext cx="6919560" cy="2408129"/>
          </a:xfrm>
          <a:prstGeom prst="rect">
            <a:avLst/>
          </a:prstGeom>
        </p:spPr>
      </p:pic>
      <p:pic>
        <p:nvPicPr>
          <p:cNvPr id="6" name="Picture 5">
            <a:extLst>
              <a:ext uri="{FF2B5EF4-FFF2-40B4-BE49-F238E27FC236}">
                <a16:creationId xmlns:a16="http://schemas.microsoft.com/office/drawing/2014/main" id="{E80C00A8-65D4-3388-CE2F-DB9E41B9A88A}"/>
              </a:ext>
            </a:extLst>
          </p:cNvPr>
          <p:cNvPicPr>
            <a:picLocks noChangeAspect="1"/>
          </p:cNvPicPr>
          <p:nvPr/>
        </p:nvPicPr>
        <p:blipFill>
          <a:blip r:embed="rId4"/>
          <a:stretch>
            <a:fillRect/>
          </a:stretch>
        </p:blipFill>
        <p:spPr>
          <a:xfrm>
            <a:off x="3623733" y="3429000"/>
            <a:ext cx="6120914" cy="3450635"/>
          </a:xfrm>
          <a:prstGeom prst="rect">
            <a:avLst/>
          </a:prstGeom>
        </p:spPr>
      </p:pic>
    </p:spTree>
    <p:extLst>
      <p:ext uri="{BB962C8B-B14F-4D97-AF65-F5344CB8AC3E}">
        <p14:creationId xmlns:p14="http://schemas.microsoft.com/office/powerpoint/2010/main" val="194319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9AD7A-69A3-435E-A2E7-8CE0DF9FD1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6E842F-C805-5C27-137F-47A437079ABA}"/>
              </a:ext>
            </a:extLst>
          </p:cNvPr>
          <p:cNvSpPr>
            <a:spLocks noGrp="1"/>
          </p:cNvSpPr>
          <p:nvPr>
            <p:ph type="title"/>
          </p:nvPr>
        </p:nvSpPr>
        <p:spPr>
          <a:xfrm>
            <a:off x="740883" y="2675467"/>
            <a:ext cx="4102050" cy="457199"/>
          </a:xfrm>
        </p:spPr>
        <p:txBody>
          <a:bodyPr>
            <a:noAutofit/>
          </a:bodyPr>
          <a:lstStyle/>
          <a:p>
            <a:r>
              <a:rPr lang="en-US" sz="3600" dirty="0">
                <a:latin typeface="Arial" panose="020B0604020202020204" pitchFamily="34" charset="0"/>
              </a:rPr>
              <a:t>GED Manager</a:t>
            </a:r>
            <a:r>
              <a:rPr lang="en-US" sz="3600" dirty="0"/>
              <a:t>™ </a:t>
            </a:r>
            <a:r>
              <a:rPr lang="en-US" sz="3600" dirty="0">
                <a:latin typeface="Arial" panose="020B0604020202020204" pitchFamily="34" charset="0"/>
              </a:rPr>
              <a:t> </a:t>
            </a:r>
            <a:endParaRPr lang="en-US" sz="71400" dirty="0"/>
          </a:p>
        </p:txBody>
      </p:sp>
      <p:sp>
        <p:nvSpPr>
          <p:cNvPr id="4" name="Slide Number Placeholder 3">
            <a:extLst>
              <a:ext uri="{FF2B5EF4-FFF2-40B4-BE49-F238E27FC236}">
                <a16:creationId xmlns:a16="http://schemas.microsoft.com/office/drawing/2014/main" id="{304D4EE9-C596-5658-4BC7-F657302ECFB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3A346614-FCF4-1F0F-DE87-90DF5DB9178F}"/>
              </a:ext>
            </a:extLst>
          </p:cNvPr>
          <p:cNvPicPr>
            <a:picLocks noChangeAspect="1"/>
          </p:cNvPicPr>
          <p:nvPr/>
        </p:nvPicPr>
        <p:blipFill>
          <a:blip r:embed="rId3"/>
          <a:stretch>
            <a:fillRect/>
          </a:stretch>
        </p:blipFill>
        <p:spPr>
          <a:xfrm>
            <a:off x="5949518" y="1086926"/>
            <a:ext cx="4102964" cy="4480948"/>
          </a:xfrm>
          <a:prstGeom prst="rect">
            <a:avLst/>
          </a:prstGeom>
        </p:spPr>
      </p:pic>
    </p:spTree>
    <p:extLst>
      <p:ext uri="{BB962C8B-B14F-4D97-AF65-F5344CB8AC3E}">
        <p14:creationId xmlns:p14="http://schemas.microsoft.com/office/powerpoint/2010/main" val="2664256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108F-8037-3CF5-9037-AADE2730C3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B8B21-1BFD-67F6-02E4-C53A2BCEE20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0EC24A30-57E6-8005-5174-191A6A19942A}"/>
              </a:ext>
            </a:extLst>
          </p:cNvPr>
          <p:cNvPicPr>
            <a:picLocks noChangeAspect="1"/>
          </p:cNvPicPr>
          <p:nvPr/>
        </p:nvPicPr>
        <p:blipFill>
          <a:blip r:embed="rId3"/>
          <a:stretch>
            <a:fillRect/>
          </a:stretch>
        </p:blipFill>
        <p:spPr>
          <a:xfrm>
            <a:off x="1980843" y="538093"/>
            <a:ext cx="8230313" cy="1091279"/>
          </a:xfrm>
          <a:prstGeom prst="rect">
            <a:avLst/>
          </a:prstGeom>
        </p:spPr>
      </p:pic>
      <p:pic>
        <p:nvPicPr>
          <p:cNvPr id="8" name="Picture 7">
            <a:extLst>
              <a:ext uri="{FF2B5EF4-FFF2-40B4-BE49-F238E27FC236}">
                <a16:creationId xmlns:a16="http://schemas.microsoft.com/office/drawing/2014/main" id="{65F88CD9-2569-05C5-D783-64631D4C0CEE}"/>
              </a:ext>
            </a:extLst>
          </p:cNvPr>
          <p:cNvPicPr>
            <a:picLocks noChangeAspect="1"/>
          </p:cNvPicPr>
          <p:nvPr/>
        </p:nvPicPr>
        <p:blipFill>
          <a:blip r:embed="rId4"/>
          <a:stretch>
            <a:fillRect/>
          </a:stretch>
        </p:blipFill>
        <p:spPr>
          <a:xfrm>
            <a:off x="1935123" y="1928280"/>
            <a:ext cx="3310415" cy="2036240"/>
          </a:xfrm>
          <a:prstGeom prst="rect">
            <a:avLst/>
          </a:prstGeom>
        </p:spPr>
      </p:pic>
      <p:pic>
        <p:nvPicPr>
          <p:cNvPr id="10" name="Picture 9">
            <a:extLst>
              <a:ext uri="{FF2B5EF4-FFF2-40B4-BE49-F238E27FC236}">
                <a16:creationId xmlns:a16="http://schemas.microsoft.com/office/drawing/2014/main" id="{5EE9D18E-7F83-E15C-A7C4-618395E6E56E}"/>
              </a:ext>
            </a:extLst>
          </p:cNvPr>
          <p:cNvPicPr>
            <a:picLocks noChangeAspect="1"/>
          </p:cNvPicPr>
          <p:nvPr/>
        </p:nvPicPr>
        <p:blipFill>
          <a:blip r:embed="rId5"/>
          <a:stretch>
            <a:fillRect/>
          </a:stretch>
        </p:blipFill>
        <p:spPr>
          <a:xfrm>
            <a:off x="6912934" y="1806349"/>
            <a:ext cx="3298222" cy="2280102"/>
          </a:xfrm>
          <a:prstGeom prst="rect">
            <a:avLst/>
          </a:prstGeom>
        </p:spPr>
      </p:pic>
      <p:pic>
        <p:nvPicPr>
          <p:cNvPr id="11" name="Picture 10">
            <a:extLst>
              <a:ext uri="{FF2B5EF4-FFF2-40B4-BE49-F238E27FC236}">
                <a16:creationId xmlns:a16="http://schemas.microsoft.com/office/drawing/2014/main" id="{D4A516D8-594E-885D-B6B6-5F7C78E9EC68}"/>
              </a:ext>
            </a:extLst>
          </p:cNvPr>
          <p:cNvPicPr>
            <a:picLocks noChangeAspect="1"/>
          </p:cNvPicPr>
          <p:nvPr/>
        </p:nvPicPr>
        <p:blipFill>
          <a:blip r:embed="rId6"/>
          <a:stretch>
            <a:fillRect/>
          </a:stretch>
        </p:blipFill>
        <p:spPr>
          <a:xfrm>
            <a:off x="4211488" y="4784681"/>
            <a:ext cx="3938357" cy="1932599"/>
          </a:xfrm>
          <a:prstGeom prst="rect">
            <a:avLst/>
          </a:prstGeom>
        </p:spPr>
      </p:pic>
      <p:pic>
        <p:nvPicPr>
          <p:cNvPr id="12" name="Picture 11">
            <a:extLst>
              <a:ext uri="{FF2B5EF4-FFF2-40B4-BE49-F238E27FC236}">
                <a16:creationId xmlns:a16="http://schemas.microsoft.com/office/drawing/2014/main" id="{8E3C0943-9D4C-8BB7-D6BE-BD34FFC1A43D}"/>
              </a:ext>
            </a:extLst>
          </p:cNvPr>
          <p:cNvPicPr>
            <a:picLocks noChangeAspect="1"/>
          </p:cNvPicPr>
          <p:nvPr/>
        </p:nvPicPr>
        <p:blipFill>
          <a:blip r:embed="rId7"/>
          <a:stretch>
            <a:fillRect/>
          </a:stretch>
        </p:blipFill>
        <p:spPr>
          <a:xfrm>
            <a:off x="5175423" y="1449702"/>
            <a:ext cx="920576" cy="737680"/>
          </a:xfrm>
          <a:prstGeom prst="rect">
            <a:avLst/>
          </a:prstGeom>
        </p:spPr>
      </p:pic>
      <p:pic>
        <p:nvPicPr>
          <p:cNvPr id="13" name="Picture 12">
            <a:extLst>
              <a:ext uri="{FF2B5EF4-FFF2-40B4-BE49-F238E27FC236}">
                <a16:creationId xmlns:a16="http://schemas.microsoft.com/office/drawing/2014/main" id="{4111DD40-EFF9-F2FC-2B5B-9350D8EE6107}"/>
              </a:ext>
            </a:extLst>
          </p:cNvPr>
          <p:cNvPicPr>
            <a:picLocks noChangeAspect="1"/>
          </p:cNvPicPr>
          <p:nvPr/>
        </p:nvPicPr>
        <p:blipFill>
          <a:blip r:embed="rId8"/>
          <a:stretch>
            <a:fillRect/>
          </a:stretch>
        </p:blipFill>
        <p:spPr>
          <a:xfrm>
            <a:off x="6095999" y="1437509"/>
            <a:ext cx="920576" cy="762066"/>
          </a:xfrm>
          <a:prstGeom prst="rect">
            <a:avLst/>
          </a:prstGeom>
        </p:spPr>
      </p:pic>
      <p:pic>
        <p:nvPicPr>
          <p:cNvPr id="14" name="Picture 13">
            <a:extLst>
              <a:ext uri="{FF2B5EF4-FFF2-40B4-BE49-F238E27FC236}">
                <a16:creationId xmlns:a16="http://schemas.microsoft.com/office/drawing/2014/main" id="{79996A61-458D-089F-C3A4-331E7256A963}"/>
              </a:ext>
            </a:extLst>
          </p:cNvPr>
          <p:cNvPicPr>
            <a:picLocks noChangeAspect="1"/>
          </p:cNvPicPr>
          <p:nvPr/>
        </p:nvPicPr>
        <p:blipFill>
          <a:blip r:embed="rId9"/>
          <a:stretch>
            <a:fillRect/>
          </a:stretch>
        </p:blipFill>
        <p:spPr>
          <a:xfrm>
            <a:off x="6095999" y="1437509"/>
            <a:ext cx="6097" cy="3414056"/>
          </a:xfrm>
          <a:prstGeom prst="rect">
            <a:avLst/>
          </a:prstGeom>
        </p:spPr>
      </p:pic>
    </p:spTree>
    <p:extLst>
      <p:ext uri="{BB962C8B-B14F-4D97-AF65-F5344CB8AC3E}">
        <p14:creationId xmlns:p14="http://schemas.microsoft.com/office/powerpoint/2010/main" val="2360393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FA429-D4E7-7847-52AD-974FDE5D83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CCCAEC-3987-AA6F-66FD-DC0F22EB64FD}"/>
              </a:ext>
            </a:extLst>
          </p:cNvPr>
          <p:cNvSpPr>
            <a:spLocks noGrp="1"/>
          </p:cNvSpPr>
          <p:nvPr>
            <p:ph type="title"/>
          </p:nvPr>
        </p:nvSpPr>
        <p:spPr>
          <a:xfrm>
            <a:off x="817083" y="440267"/>
            <a:ext cx="10799184" cy="668866"/>
          </a:xfrm>
        </p:spPr>
        <p:txBody>
          <a:bodyPr>
            <a:noAutofit/>
          </a:bodyPr>
          <a:lstStyle/>
          <a:p>
            <a:r>
              <a:rPr lang="es-ES" sz="3600" b="1" dirty="0"/>
              <a:t>Capacidades comunes de los cuatro funciones</a:t>
            </a:r>
            <a:r>
              <a:rPr lang="en-US" sz="3600" dirty="0"/>
              <a:t>: </a:t>
            </a:r>
            <a:endParaRPr lang="en-US" sz="123400" dirty="0"/>
          </a:p>
        </p:txBody>
      </p:sp>
      <p:sp>
        <p:nvSpPr>
          <p:cNvPr id="4" name="Slide Number Placeholder 3">
            <a:extLst>
              <a:ext uri="{FF2B5EF4-FFF2-40B4-BE49-F238E27FC236}">
                <a16:creationId xmlns:a16="http://schemas.microsoft.com/office/drawing/2014/main" id="{594ABEB9-2832-892A-04CA-46D0EEFCFDB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B22581AE-9A3D-2167-AADC-A7A5E637F004}"/>
              </a:ext>
            </a:extLst>
          </p:cNvPr>
          <p:cNvPicPr>
            <a:picLocks noChangeAspect="1"/>
          </p:cNvPicPr>
          <p:nvPr/>
        </p:nvPicPr>
        <p:blipFill>
          <a:blip r:embed="rId3"/>
          <a:stretch>
            <a:fillRect/>
          </a:stretch>
        </p:blipFill>
        <p:spPr>
          <a:xfrm>
            <a:off x="1676043" y="1509060"/>
            <a:ext cx="8230313" cy="859611"/>
          </a:xfrm>
          <a:prstGeom prst="rect">
            <a:avLst/>
          </a:prstGeom>
        </p:spPr>
      </p:pic>
      <p:pic>
        <p:nvPicPr>
          <p:cNvPr id="6" name="Picture 5">
            <a:extLst>
              <a:ext uri="{FF2B5EF4-FFF2-40B4-BE49-F238E27FC236}">
                <a16:creationId xmlns:a16="http://schemas.microsoft.com/office/drawing/2014/main" id="{F141B3A6-6637-CA5A-CF46-F8F0CE38FF6C}"/>
              </a:ext>
            </a:extLst>
          </p:cNvPr>
          <p:cNvPicPr>
            <a:picLocks noChangeAspect="1"/>
          </p:cNvPicPr>
          <p:nvPr/>
        </p:nvPicPr>
        <p:blipFill>
          <a:blip r:embed="rId4"/>
          <a:stretch>
            <a:fillRect/>
          </a:stretch>
        </p:blipFill>
        <p:spPr>
          <a:xfrm>
            <a:off x="2878047" y="1509059"/>
            <a:ext cx="7358510" cy="859611"/>
          </a:xfrm>
          <a:prstGeom prst="rect">
            <a:avLst/>
          </a:prstGeom>
        </p:spPr>
      </p:pic>
      <p:pic>
        <p:nvPicPr>
          <p:cNvPr id="7" name="Picture 6">
            <a:extLst>
              <a:ext uri="{FF2B5EF4-FFF2-40B4-BE49-F238E27FC236}">
                <a16:creationId xmlns:a16="http://schemas.microsoft.com/office/drawing/2014/main" id="{C1AB5CEB-88CE-FDC7-BA16-65F38825D049}"/>
              </a:ext>
            </a:extLst>
          </p:cNvPr>
          <p:cNvPicPr>
            <a:picLocks noChangeAspect="1"/>
          </p:cNvPicPr>
          <p:nvPr/>
        </p:nvPicPr>
        <p:blipFill>
          <a:blip r:embed="rId5"/>
          <a:stretch>
            <a:fillRect/>
          </a:stretch>
        </p:blipFill>
        <p:spPr>
          <a:xfrm>
            <a:off x="1907711" y="1618796"/>
            <a:ext cx="640135" cy="640135"/>
          </a:xfrm>
          <a:prstGeom prst="rect">
            <a:avLst/>
          </a:prstGeom>
        </p:spPr>
      </p:pic>
      <p:pic>
        <p:nvPicPr>
          <p:cNvPr id="8" name="Picture 7">
            <a:extLst>
              <a:ext uri="{FF2B5EF4-FFF2-40B4-BE49-F238E27FC236}">
                <a16:creationId xmlns:a16="http://schemas.microsoft.com/office/drawing/2014/main" id="{BA6D5165-A74A-1EEE-6BBD-38EE18D81ADD}"/>
              </a:ext>
            </a:extLst>
          </p:cNvPr>
          <p:cNvPicPr>
            <a:picLocks noChangeAspect="1"/>
          </p:cNvPicPr>
          <p:nvPr/>
        </p:nvPicPr>
        <p:blipFill>
          <a:blip r:embed="rId6"/>
          <a:stretch>
            <a:fillRect/>
          </a:stretch>
        </p:blipFill>
        <p:spPr>
          <a:xfrm>
            <a:off x="1676043" y="2569389"/>
            <a:ext cx="8230313" cy="859611"/>
          </a:xfrm>
          <a:prstGeom prst="rect">
            <a:avLst/>
          </a:prstGeom>
        </p:spPr>
      </p:pic>
      <p:pic>
        <p:nvPicPr>
          <p:cNvPr id="9" name="Picture 8">
            <a:extLst>
              <a:ext uri="{FF2B5EF4-FFF2-40B4-BE49-F238E27FC236}">
                <a16:creationId xmlns:a16="http://schemas.microsoft.com/office/drawing/2014/main" id="{D101F481-B4D7-51A3-540B-B90361D37CDE}"/>
              </a:ext>
            </a:extLst>
          </p:cNvPr>
          <p:cNvPicPr>
            <a:picLocks noChangeAspect="1"/>
          </p:cNvPicPr>
          <p:nvPr/>
        </p:nvPicPr>
        <p:blipFill>
          <a:blip r:embed="rId6"/>
          <a:stretch>
            <a:fillRect/>
          </a:stretch>
        </p:blipFill>
        <p:spPr>
          <a:xfrm>
            <a:off x="1676043" y="3629719"/>
            <a:ext cx="8230313" cy="859611"/>
          </a:xfrm>
          <a:prstGeom prst="rect">
            <a:avLst/>
          </a:prstGeom>
        </p:spPr>
      </p:pic>
      <p:pic>
        <p:nvPicPr>
          <p:cNvPr id="10" name="Picture 9">
            <a:extLst>
              <a:ext uri="{FF2B5EF4-FFF2-40B4-BE49-F238E27FC236}">
                <a16:creationId xmlns:a16="http://schemas.microsoft.com/office/drawing/2014/main" id="{2976510A-DD84-510B-2770-365006F2EA2E}"/>
              </a:ext>
            </a:extLst>
          </p:cNvPr>
          <p:cNvPicPr>
            <a:picLocks noChangeAspect="1"/>
          </p:cNvPicPr>
          <p:nvPr/>
        </p:nvPicPr>
        <p:blipFill>
          <a:blip r:embed="rId6"/>
          <a:stretch>
            <a:fillRect/>
          </a:stretch>
        </p:blipFill>
        <p:spPr>
          <a:xfrm>
            <a:off x="1676043" y="4690049"/>
            <a:ext cx="8230313" cy="859611"/>
          </a:xfrm>
          <a:prstGeom prst="rect">
            <a:avLst/>
          </a:prstGeom>
        </p:spPr>
      </p:pic>
      <p:pic>
        <p:nvPicPr>
          <p:cNvPr id="11" name="Picture 10">
            <a:extLst>
              <a:ext uri="{FF2B5EF4-FFF2-40B4-BE49-F238E27FC236}">
                <a16:creationId xmlns:a16="http://schemas.microsoft.com/office/drawing/2014/main" id="{99B0FE04-6726-13CC-701B-608875AB135E}"/>
              </a:ext>
            </a:extLst>
          </p:cNvPr>
          <p:cNvPicPr>
            <a:picLocks noChangeAspect="1"/>
          </p:cNvPicPr>
          <p:nvPr/>
        </p:nvPicPr>
        <p:blipFill>
          <a:blip r:embed="rId7"/>
          <a:stretch>
            <a:fillRect/>
          </a:stretch>
        </p:blipFill>
        <p:spPr>
          <a:xfrm>
            <a:off x="2878047" y="2510012"/>
            <a:ext cx="7358510" cy="865707"/>
          </a:xfrm>
          <a:prstGeom prst="rect">
            <a:avLst/>
          </a:prstGeom>
        </p:spPr>
      </p:pic>
      <p:pic>
        <p:nvPicPr>
          <p:cNvPr id="12" name="Picture 11">
            <a:extLst>
              <a:ext uri="{FF2B5EF4-FFF2-40B4-BE49-F238E27FC236}">
                <a16:creationId xmlns:a16="http://schemas.microsoft.com/office/drawing/2014/main" id="{C01AE895-A37D-FFC2-9331-BC2C34E80789}"/>
              </a:ext>
            </a:extLst>
          </p:cNvPr>
          <p:cNvPicPr>
            <a:picLocks noChangeAspect="1"/>
          </p:cNvPicPr>
          <p:nvPr/>
        </p:nvPicPr>
        <p:blipFill>
          <a:blip r:embed="rId8"/>
          <a:stretch>
            <a:fillRect/>
          </a:stretch>
        </p:blipFill>
        <p:spPr>
          <a:xfrm>
            <a:off x="2878047" y="3603078"/>
            <a:ext cx="7358510" cy="859611"/>
          </a:xfrm>
          <a:prstGeom prst="rect">
            <a:avLst/>
          </a:prstGeom>
        </p:spPr>
      </p:pic>
      <p:pic>
        <p:nvPicPr>
          <p:cNvPr id="13" name="Picture 12">
            <a:extLst>
              <a:ext uri="{FF2B5EF4-FFF2-40B4-BE49-F238E27FC236}">
                <a16:creationId xmlns:a16="http://schemas.microsoft.com/office/drawing/2014/main" id="{E4F90CB6-CC9C-457C-8807-3B6E8BEC3E3C}"/>
              </a:ext>
            </a:extLst>
          </p:cNvPr>
          <p:cNvPicPr>
            <a:picLocks noChangeAspect="1"/>
          </p:cNvPicPr>
          <p:nvPr/>
        </p:nvPicPr>
        <p:blipFill>
          <a:blip r:embed="rId9"/>
          <a:stretch>
            <a:fillRect/>
          </a:stretch>
        </p:blipFill>
        <p:spPr>
          <a:xfrm>
            <a:off x="2878047" y="4617273"/>
            <a:ext cx="7358510" cy="1140051"/>
          </a:xfrm>
          <a:prstGeom prst="rect">
            <a:avLst/>
          </a:prstGeom>
        </p:spPr>
      </p:pic>
      <p:pic>
        <p:nvPicPr>
          <p:cNvPr id="14" name="Picture 13">
            <a:extLst>
              <a:ext uri="{FF2B5EF4-FFF2-40B4-BE49-F238E27FC236}">
                <a16:creationId xmlns:a16="http://schemas.microsoft.com/office/drawing/2014/main" id="{9B2A6653-9E90-3773-7381-DC1C83E7E569}"/>
              </a:ext>
            </a:extLst>
          </p:cNvPr>
          <p:cNvPicPr>
            <a:picLocks noChangeAspect="1"/>
          </p:cNvPicPr>
          <p:nvPr/>
        </p:nvPicPr>
        <p:blipFill>
          <a:blip r:embed="rId10"/>
          <a:stretch>
            <a:fillRect/>
          </a:stretch>
        </p:blipFill>
        <p:spPr>
          <a:xfrm>
            <a:off x="1955443" y="2732542"/>
            <a:ext cx="640135" cy="640135"/>
          </a:xfrm>
          <a:prstGeom prst="rect">
            <a:avLst/>
          </a:prstGeom>
        </p:spPr>
      </p:pic>
      <p:pic>
        <p:nvPicPr>
          <p:cNvPr id="15" name="Picture 14">
            <a:extLst>
              <a:ext uri="{FF2B5EF4-FFF2-40B4-BE49-F238E27FC236}">
                <a16:creationId xmlns:a16="http://schemas.microsoft.com/office/drawing/2014/main" id="{32F7E59B-427A-86B4-A89D-CB2B41FEEC45}"/>
              </a:ext>
            </a:extLst>
          </p:cNvPr>
          <p:cNvPicPr>
            <a:picLocks noChangeAspect="1"/>
          </p:cNvPicPr>
          <p:nvPr/>
        </p:nvPicPr>
        <p:blipFill>
          <a:blip r:embed="rId11"/>
          <a:stretch>
            <a:fillRect/>
          </a:stretch>
        </p:blipFill>
        <p:spPr>
          <a:xfrm>
            <a:off x="1955442" y="3767619"/>
            <a:ext cx="640135" cy="640135"/>
          </a:xfrm>
          <a:prstGeom prst="rect">
            <a:avLst/>
          </a:prstGeom>
        </p:spPr>
      </p:pic>
      <p:pic>
        <p:nvPicPr>
          <p:cNvPr id="16" name="Picture 15">
            <a:extLst>
              <a:ext uri="{FF2B5EF4-FFF2-40B4-BE49-F238E27FC236}">
                <a16:creationId xmlns:a16="http://schemas.microsoft.com/office/drawing/2014/main" id="{F0C3205D-81AE-2C0B-C914-828FB192360B}"/>
              </a:ext>
            </a:extLst>
          </p:cNvPr>
          <p:cNvPicPr>
            <a:picLocks noChangeAspect="1"/>
          </p:cNvPicPr>
          <p:nvPr/>
        </p:nvPicPr>
        <p:blipFill>
          <a:blip r:embed="rId12"/>
          <a:stretch>
            <a:fillRect/>
          </a:stretch>
        </p:blipFill>
        <p:spPr>
          <a:xfrm>
            <a:off x="1965576" y="4799786"/>
            <a:ext cx="640135" cy="640135"/>
          </a:xfrm>
          <a:prstGeom prst="rect">
            <a:avLst/>
          </a:prstGeom>
        </p:spPr>
      </p:pic>
    </p:spTree>
    <p:extLst>
      <p:ext uri="{BB962C8B-B14F-4D97-AF65-F5344CB8AC3E}">
        <p14:creationId xmlns:p14="http://schemas.microsoft.com/office/powerpoint/2010/main" val="4121729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80E10-0EFE-665F-369B-88C11B54E70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C602145-7E3C-AA51-EC82-16CF62015B62}"/>
              </a:ext>
            </a:extLst>
          </p:cNvPr>
          <p:cNvSpPr>
            <a:spLocks noGrp="1"/>
          </p:cNvSpPr>
          <p:nvPr>
            <p:ph idx="16"/>
          </p:nvPr>
        </p:nvSpPr>
        <p:spPr/>
        <p:txBody>
          <a:bodyPr/>
          <a:lstStyle/>
          <a:p>
            <a:pPr marL="0" marR="0" lvl="0" indent="-228600" algn="ctr" defTabSz="685766" rtl="0" eaLnBrk="1" fontAlgn="auto" latinLnBrk="0" hangingPunct="1">
              <a:lnSpc>
                <a:spcPct val="90000"/>
              </a:lnSpc>
              <a:spcBef>
                <a:spcPts val="750"/>
              </a:spcBef>
              <a:spcAft>
                <a:spcPts val="0"/>
              </a:spcAft>
              <a:buClr>
                <a:srgbClr val="E7E6E6">
                  <a:lumMod val="75000"/>
                </a:srgbClr>
              </a:buClr>
              <a:buSzPts val="2475"/>
              <a:buFont typeface="Arial" panose="020B0604020202020204" pitchFamily="34" charset="0"/>
              <a:buNone/>
              <a:tabLst/>
              <a:defRPr/>
            </a:pPr>
            <a:r>
              <a:rPr kumimoji="0" lang="es-ES" sz="1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Supervisar el éxito de los estudiantes con los informes de resultados del examen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GED</a:t>
            </a:r>
            <a:r>
              <a:rPr kumimoji="0" lang="en-US" sz="2000" b="0" i="0" u="none" strike="noStrike" kern="1200" cap="none" spc="-75" normalizeH="0" baseline="30000" noProof="0" dirty="0">
                <a:ln>
                  <a:noFill/>
                </a:ln>
                <a:solidFill>
                  <a:srgbClr val="FFFFFF"/>
                </a:solidFill>
                <a:effectLst/>
                <a:uLnTx/>
                <a:uFillTx/>
                <a:latin typeface="Arial"/>
                <a:ea typeface="+mn-ea"/>
                <a:cs typeface="Arial"/>
              </a:rPr>
              <a:t>®</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endParaRPr lang="en-US" i="1" dirty="0">
              <a:solidFill>
                <a:schemeClr val="tx1"/>
              </a:solidFill>
            </a:endParaRPr>
          </a:p>
        </p:txBody>
      </p:sp>
      <p:sp>
        <p:nvSpPr>
          <p:cNvPr id="2" name="Title 1">
            <a:extLst>
              <a:ext uri="{FF2B5EF4-FFF2-40B4-BE49-F238E27FC236}">
                <a16:creationId xmlns:a16="http://schemas.microsoft.com/office/drawing/2014/main" id="{4D5331C3-65E1-2F94-EA2B-3C7F5778D07A}"/>
              </a:ext>
            </a:extLst>
          </p:cNvPr>
          <p:cNvSpPr>
            <a:spLocks noGrp="1"/>
          </p:cNvSpPr>
          <p:nvPr>
            <p:ph type="title"/>
          </p:nvPr>
        </p:nvSpPr>
        <p:spPr/>
        <p:txBody>
          <a:bodyPr>
            <a:normAutofit fontScale="90000"/>
          </a:bodyPr>
          <a:lstStyle/>
          <a:p>
            <a:r>
              <a:rPr lang="es-ES" b="1" dirty="0"/>
              <a:t>¿Qué puede hacer por usted GED </a:t>
            </a:r>
            <a:r>
              <a:rPr lang="es-ES" b="1" dirty="0" err="1"/>
              <a:t>Prep</a:t>
            </a:r>
            <a:r>
              <a:rPr lang="es-ES" b="1" dirty="0"/>
              <a:t> </a:t>
            </a:r>
            <a:r>
              <a:rPr lang="es-ES" b="1" dirty="0" err="1"/>
              <a:t>Connect</a:t>
            </a:r>
            <a:r>
              <a:rPr lang="es-ES" b="1" dirty="0"/>
              <a:t>™</a:t>
            </a:r>
            <a:br>
              <a:rPr lang="es-ES" b="1" dirty="0"/>
            </a:br>
            <a:r>
              <a:rPr lang="es-ES" b="1" dirty="0"/>
              <a:t> en GED Manager™?</a:t>
            </a:r>
            <a:endParaRPr lang="en-US" dirty="0"/>
          </a:p>
        </p:txBody>
      </p:sp>
      <p:sp>
        <p:nvSpPr>
          <p:cNvPr id="3" name="Content Placeholder 2">
            <a:extLst>
              <a:ext uri="{FF2B5EF4-FFF2-40B4-BE49-F238E27FC236}">
                <a16:creationId xmlns:a16="http://schemas.microsoft.com/office/drawing/2014/main" id="{2DE3C70F-017C-D07B-E60A-D083035BFE5D}"/>
              </a:ext>
            </a:extLst>
          </p:cNvPr>
          <p:cNvSpPr>
            <a:spLocks noGrp="1"/>
          </p:cNvSpPr>
          <p:nvPr>
            <p:ph idx="1"/>
          </p:nvPr>
        </p:nvSpPr>
        <p:spPr/>
        <p:txBody>
          <a:bodyPr/>
          <a:lstStyle/>
          <a:p>
            <a:pPr marL="0" marR="0" lvl="0" indent="-228600" algn="ctr" defTabSz="685766" rtl="0" eaLnBrk="1" fontAlgn="auto" latinLnBrk="0" hangingPunct="1">
              <a:lnSpc>
                <a:spcPct val="90000"/>
              </a:lnSpc>
              <a:spcBef>
                <a:spcPts val="750"/>
              </a:spcBef>
              <a:spcAft>
                <a:spcPts val="0"/>
              </a:spcAft>
              <a:buClr>
                <a:srgbClr val="E7E6E6">
                  <a:lumMod val="75000"/>
                </a:srgbClr>
              </a:buClr>
              <a:buSzPts val="2475"/>
              <a:buFont typeface="Arial" panose="020B0604020202020204" pitchFamily="34" charset="0"/>
              <a:buNone/>
              <a:tabLst/>
              <a:defRPr/>
            </a:pPr>
            <a:r>
              <a:rPr kumimoji="0" lang="en-US" sz="225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Reclutar</a:t>
            </a:r>
            <a:r>
              <a:rPr kumimoji="0" lang="en-US" sz="22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25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nuevos</a:t>
            </a:r>
            <a:r>
              <a:rPr kumimoji="0" lang="en-US" sz="22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25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estudiantes</a:t>
            </a:r>
            <a:endParaRPr kumimoji="0" lang="en-US" sz="22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endParaRPr lang="en-US" b="1" dirty="0"/>
          </a:p>
        </p:txBody>
      </p:sp>
      <p:sp>
        <p:nvSpPr>
          <p:cNvPr id="4" name="Slide Number Placeholder 3">
            <a:extLst>
              <a:ext uri="{FF2B5EF4-FFF2-40B4-BE49-F238E27FC236}">
                <a16:creationId xmlns:a16="http://schemas.microsoft.com/office/drawing/2014/main" id="{C3AAEB5C-1D67-7B44-CAD8-F9F254F7E95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6" name="Content Placeholder 5">
            <a:extLst>
              <a:ext uri="{FF2B5EF4-FFF2-40B4-BE49-F238E27FC236}">
                <a16:creationId xmlns:a16="http://schemas.microsoft.com/office/drawing/2014/main" id="{DEADDF32-8828-0070-FF1B-9F970571287E}"/>
              </a:ext>
            </a:extLst>
          </p:cNvPr>
          <p:cNvSpPr>
            <a:spLocks noGrp="1"/>
          </p:cNvSpPr>
          <p:nvPr>
            <p:ph idx="14"/>
          </p:nvPr>
        </p:nvSpPr>
        <p:spPr/>
        <p:txBody>
          <a:bodyPr>
            <a:normAutofit/>
          </a:bodyPr>
          <a:lstStyle/>
          <a:p>
            <a:pPr marL="0" marR="0" lvl="0" indent="-228600" algn="ctr" defTabSz="685766" rtl="0" eaLnBrk="1" fontAlgn="auto" latinLnBrk="0" hangingPunct="1">
              <a:lnSpc>
                <a:spcPct val="90000"/>
              </a:lnSpc>
              <a:spcBef>
                <a:spcPts val="750"/>
              </a:spcBef>
              <a:spcAft>
                <a:spcPts val="0"/>
              </a:spcAft>
              <a:buClr>
                <a:srgbClr val="E7E6E6">
                  <a:lumMod val="75000"/>
                </a:srgbClr>
              </a:buClr>
              <a:buSzPts val="2475"/>
              <a:buFont typeface="Arial" panose="020B0604020202020204" pitchFamily="34" charset="0"/>
              <a:buNone/>
              <a:tabLst/>
              <a:defRPr/>
            </a:pPr>
            <a:r>
              <a:rPr kumimoji="0" lang="es-E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Revisar el progreso en GED </a:t>
            </a:r>
            <a:r>
              <a:rPr kumimoji="0" lang="es-ES"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Ready</a:t>
            </a:r>
            <a:r>
              <a:rPr kumimoji="0" lang="es-E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Informes de puntuación</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endParaRPr lang="es-ES" dirty="0">
              <a:solidFill>
                <a:schemeClr val="tx1"/>
              </a:solidFill>
            </a:endParaRPr>
          </a:p>
        </p:txBody>
      </p:sp>
      <p:sp>
        <p:nvSpPr>
          <p:cNvPr id="14" name="Content Placeholder 13">
            <a:extLst>
              <a:ext uri="{FF2B5EF4-FFF2-40B4-BE49-F238E27FC236}">
                <a16:creationId xmlns:a16="http://schemas.microsoft.com/office/drawing/2014/main" id="{4D0B08C3-9089-AA63-ABB4-138C3796B3C2}"/>
              </a:ext>
            </a:extLst>
          </p:cNvPr>
          <p:cNvSpPr>
            <a:spLocks noGrp="1"/>
          </p:cNvSpPr>
          <p:nvPr>
            <p:ph idx="22"/>
          </p:nvPr>
        </p:nvSpPr>
        <p:spPr>
          <a:xfrm>
            <a:off x="6077414" y="3856218"/>
            <a:ext cx="3649695" cy="1983429"/>
          </a:xfrm>
        </p:spPr>
        <p:txBody>
          <a:bodyPr/>
          <a:lstStyle/>
          <a:p>
            <a:r>
              <a:rPr lang="en-US" dirty="0" err="1">
                <a:solidFill>
                  <a:schemeClr val="bg1"/>
                </a:solidFill>
              </a:rPr>
              <a:t>Administrar</a:t>
            </a:r>
            <a:r>
              <a:rPr lang="en-US" dirty="0">
                <a:solidFill>
                  <a:schemeClr val="bg1"/>
                </a:solidFill>
              </a:rPr>
              <a:t> vales GED Direct</a:t>
            </a:r>
            <a:r>
              <a:rPr lang="en-US" sz="2400" dirty="0">
                <a:solidFill>
                  <a:schemeClr val="bg1"/>
                </a:solidFill>
              </a:rPr>
              <a:t>™</a:t>
            </a:r>
            <a:endParaRPr lang="en-US" dirty="0">
              <a:solidFill>
                <a:schemeClr val="bg1"/>
              </a:solidFill>
            </a:endParaRPr>
          </a:p>
          <a:p>
            <a:endParaRPr lang="en-US" b="1" dirty="0"/>
          </a:p>
        </p:txBody>
      </p:sp>
      <p:sp>
        <p:nvSpPr>
          <p:cNvPr id="20" name="Content Placeholder 19">
            <a:extLst>
              <a:ext uri="{FF2B5EF4-FFF2-40B4-BE49-F238E27FC236}">
                <a16:creationId xmlns:a16="http://schemas.microsoft.com/office/drawing/2014/main" id="{A81AC4B1-6EB6-B89B-A449-32007EDFBF3D}"/>
              </a:ext>
            </a:extLst>
          </p:cNvPr>
          <p:cNvSpPr>
            <a:spLocks noGrp="1"/>
          </p:cNvSpPr>
          <p:nvPr>
            <p:ph idx="18"/>
          </p:nvPr>
        </p:nvSpPr>
        <p:spPr>
          <a:xfrm>
            <a:off x="2263458" y="3856218"/>
            <a:ext cx="3649695" cy="1983429"/>
          </a:xfrm>
        </p:spPr>
        <p:txBody>
          <a:bodyPr/>
          <a:lstStyle/>
          <a:p>
            <a:r>
              <a:rPr lang="en-US" dirty="0" err="1"/>
              <a:t>Identificar</a:t>
            </a:r>
            <a:r>
              <a:rPr lang="en-US" dirty="0"/>
              <a:t> a </a:t>
            </a:r>
            <a:r>
              <a:rPr lang="en-US" dirty="0" err="1"/>
              <a:t>los</a:t>
            </a:r>
            <a:r>
              <a:rPr lang="en-US" dirty="0"/>
              <a:t> </a:t>
            </a:r>
            <a:r>
              <a:rPr lang="en-US" dirty="0" err="1"/>
              <a:t>graduados</a:t>
            </a:r>
            <a:endParaRPr lang="en-US" dirty="0"/>
          </a:p>
          <a:p>
            <a:endParaRPr lang="en-US" dirty="0"/>
          </a:p>
        </p:txBody>
      </p:sp>
      <p:pic>
        <p:nvPicPr>
          <p:cNvPr id="9" name="Picture 8">
            <a:extLst>
              <a:ext uri="{FF2B5EF4-FFF2-40B4-BE49-F238E27FC236}">
                <a16:creationId xmlns:a16="http://schemas.microsoft.com/office/drawing/2014/main" id="{526F4409-3B17-91A7-C7B0-15386701A9D6}"/>
              </a:ext>
            </a:extLst>
          </p:cNvPr>
          <p:cNvPicPr>
            <a:picLocks noChangeAspect="1"/>
          </p:cNvPicPr>
          <p:nvPr/>
        </p:nvPicPr>
        <p:blipFill>
          <a:blip r:embed="rId3"/>
          <a:stretch>
            <a:fillRect/>
          </a:stretch>
        </p:blipFill>
        <p:spPr>
          <a:xfrm>
            <a:off x="1659426" y="1683234"/>
            <a:ext cx="914479" cy="914479"/>
          </a:xfrm>
          <a:prstGeom prst="rect">
            <a:avLst/>
          </a:prstGeom>
        </p:spPr>
      </p:pic>
      <p:pic>
        <p:nvPicPr>
          <p:cNvPr id="13" name="Picture 12">
            <a:extLst>
              <a:ext uri="{FF2B5EF4-FFF2-40B4-BE49-F238E27FC236}">
                <a16:creationId xmlns:a16="http://schemas.microsoft.com/office/drawing/2014/main" id="{38221E6B-D235-0749-694E-5CAC409DAC75}"/>
              </a:ext>
            </a:extLst>
          </p:cNvPr>
          <p:cNvPicPr>
            <a:picLocks noChangeAspect="1"/>
          </p:cNvPicPr>
          <p:nvPr/>
        </p:nvPicPr>
        <p:blipFill>
          <a:blip r:embed="rId4"/>
          <a:stretch>
            <a:fillRect/>
          </a:stretch>
        </p:blipFill>
        <p:spPr>
          <a:xfrm>
            <a:off x="5554094" y="1622310"/>
            <a:ext cx="914479" cy="914479"/>
          </a:xfrm>
          <a:prstGeom prst="rect">
            <a:avLst/>
          </a:prstGeom>
        </p:spPr>
      </p:pic>
      <p:pic>
        <p:nvPicPr>
          <p:cNvPr id="15" name="Picture 14">
            <a:extLst>
              <a:ext uri="{FF2B5EF4-FFF2-40B4-BE49-F238E27FC236}">
                <a16:creationId xmlns:a16="http://schemas.microsoft.com/office/drawing/2014/main" id="{64ED38F9-96DA-5B17-E196-37ACA76E29D2}"/>
              </a:ext>
            </a:extLst>
          </p:cNvPr>
          <p:cNvPicPr>
            <a:picLocks noChangeAspect="1"/>
          </p:cNvPicPr>
          <p:nvPr/>
        </p:nvPicPr>
        <p:blipFill>
          <a:blip r:embed="rId5"/>
          <a:stretch>
            <a:fillRect/>
          </a:stretch>
        </p:blipFill>
        <p:spPr>
          <a:xfrm>
            <a:off x="9471302" y="1683233"/>
            <a:ext cx="914479" cy="914479"/>
          </a:xfrm>
          <a:prstGeom prst="rect">
            <a:avLst/>
          </a:prstGeom>
        </p:spPr>
      </p:pic>
      <p:pic>
        <p:nvPicPr>
          <p:cNvPr id="16" name="Graphic 15" descr="Graduation cap with solid fill">
            <a:extLst>
              <a:ext uri="{FF2B5EF4-FFF2-40B4-BE49-F238E27FC236}">
                <a16:creationId xmlns:a16="http://schemas.microsoft.com/office/drawing/2014/main" id="{6EA9D849-6032-EB2A-00D2-653B41A088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1105" y="3856218"/>
            <a:ext cx="914400" cy="914400"/>
          </a:xfrm>
          <a:prstGeom prst="rect">
            <a:avLst/>
          </a:prstGeom>
        </p:spPr>
      </p:pic>
      <p:pic>
        <p:nvPicPr>
          <p:cNvPr id="18" name="Picture 17">
            <a:extLst>
              <a:ext uri="{FF2B5EF4-FFF2-40B4-BE49-F238E27FC236}">
                <a16:creationId xmlns:a16="http://schemas.microsoft.com/office/drawing/2014/main" id="{A829E140-7E6A-58CA-0DE8-A1F95ECE0EB5}"/>
              </a:ext>
            </a:extLst>
          </p:cNvPr>
          <p:cNvPicPr>
            <a:picLocks noChangeAspect="1"/>
          </p:cNvPicPr>
          <p:nvPr/>
        </p:nvPicPr>
        <p:blipFill>
          <a:blip r:embed="rId8"/>
          <a:stretch>
            <a:fillRect/>
          </a:stretch>
        </p:blipFill>
        <p:spPr>
          <a:xfrm>
            <a:off x="7618772" y="3933453"/>
            <a:ext cx="566977" cy="914479"/>
          </a:xfrm>
          <a:prstGeom prst="rect">
            <a:avLst/>
          </a:prstGeom>
        </p:spPr>
      </p:pic>
    </p:spTree>
    <p:extLst>
      <p:ext uri="{BB962C8B-B14F-4D97-AF65-F5344CB8AC3E}">
        <p14:creationId xmlns:p14="http://schemas.microsoft.com/office/powerpoint/2010/main" val="1695138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DCC4-5024-B6F3-9641-64A4DA8BC1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2479B2-0553-FBA7-4CBC-95214B887F70}"/>
              </a:ext>
            </a:extLst>
          </p:cNvPr>
          <p:cNvSpPr>
            <a:spLocks noGrp="1"/>
          </p:cNvSpPr>
          <p:nvPr>
            <p:ph type="title"/>
          </p:nvPr>
        </p:nvSpPr>
        <p:spPr>
          <a:xfrm>
            <a:off x="632908" y="338666"/>
            <a:ext cx="10926184" cy="982133"/>
          </a:xfrm>
        </p:spPr>
        <p:txBody>
          <a:bodyPr>
            <a:noAutofit/>
          </a:bodyPr>
          <a:lstStyle/>
          <a:p>
            <a:r>
              <a:rPr lang="es-ES" sz="3600" b="1" dirty="0"/>
              <a:t>Gestionar un estudiante en GED Manager™➔Búsqueda de estudiantes</a:t>
            </a:r>
            <a:endParaRPr lang="en-US" sz="123400" dirty="0"/>
          </a:p>
        </p:txBody>
      </p:sp>
      <p:sp>
        <p:nvSpPr>
          <p:cNvPr id="4" name="Slide Number Placeholder 3">
            <a:extLst>
              <a:ext uri="{FF2B5EF4-FFF2-40B4-BE49-F238E27FC236}">
                <a16:creationId xmlns:a16="http://schemas.microsoft.com/office/drawing/2014/main" id="{703EEC55-F194-09BB-FA62-33BB7157016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AE622F23-00E8-D6E2-AB6B-C1E169EF6199}"/>
              </a:ext>
            </a:extLst>
          </p:cNvPr>
          <p:cNvPicPr>
            <a:picLocks noChangeAspect="1"/>
          </p:cNvPicPr>
          <p:nvPr/>
        </p:nvPicPr>
        <p:blipFill>
          <a:blip r:embed="rId3"/>
          <a:stretch>
            <a:fillRect/>
          </a:stretch>
        </p:blipFill>
        <p:spPr>
          <a:xfrm>
            <a:off x="292111" y="2242494"/>
            <a:ext cx="11455377" cy="3609145"/>
          </a:xfrm>
          <a:prstGeom prst="rect">
            <a:avLst/>
          </a:prstGeom>
        </p:spPr>
      </p:pic>
      <p:pic>
        <p:nvPicPr>
          <p:cNvPr id="6" name="Picture 5">
            <a:extLst>
              <a:ext uri="{FF2B5EF4-FFF2-40B4-BE49-F238E27FC236}">
                <a16:creationId xmlns:a16="http://schemas.microsoft.com/office/drawing/2014/main" id="{7A6AEE8B-7F7D-294D-C63A-8D012966F970}"/>
              </a:ext>
            </a:extLst>
          </p:cNvPr>
          <p:cNvPicPr>
            <a:picLocks noChangeAspect="1"/>
          </p:cNvPicPr>
          <p:nvPr/>
        </p:nvPicPr>
        <p:blipFill>
          <a:blip r:embed="rId4"/>
          <a:stretch>
            <a:fillRect/>
          </a:stretch>
        </p:blipFill>
        <p:spPr>
          <a:xfrm>
            <a:off x="1612314" y="1320799"/>
            <a:ext cx="1804572" cy="1085182"/>
          </a:xfrm>
          <a:prstGeom prst="rect">
            <a:avLst/>
          </a:prstGeom>
        </p:spPr>
      </p:pic>
      <p:sp>
        <p:nvSpPr>
          <p:cNvPr id="8" name="TextBox 7">
            <a:extLst>
              <a:ext uri="{FF2B5EF4-FFF2-40B4-BE49-F238E27FC236}">
                <a16:creationId xmlns:a16="http://schemas.microsoft.com/office/drawing/2014/main" id="{A7BEF1FE-296A-E5AA-E909-B8E08424E69E}"/>
              </a:ext>
            </a:extLst>
          </p:cNvPr>
          <p:cNvSpPr txBox="1"/>
          <p:nvPr/>
        </p:nvSpPr>
        <p:spPr>
          <a:xfrm>
            <a:off x="3793067" y="1319164"/>
            <a:ext cx="8106822"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s-ES" sz="1800" b="0" i="0" u="none" strike="noStrike" kern="0" cap="none" spc="0" normalizeH="0" baseline="0" noProof="0" dirty="0">
                <a:ln>
                  <a:noFill/>
                </a:ln>
                <a:solidFill>
                  <a:srgbClr val="000000"/>
                </a:solidFill>
                <a:effectLst/>
                <a:uLnTx/>
                <a:uFillTx/>
                <a:latin typeface="Calibri"/>
                <a:ea typeface="Calibri"/>
                <a:cs typeface="Calibri"/>
                <a:sym typeface="Calibri"/>
              </a:rPr>
              <a:t>Puede buscar un estudiante a la vez si necesita encontrar información específica.-Cuando pulsa sobre el nombre del estudiante, obtiene detalles adicionales sobre su actividad, incluidos los resultados de los exámenes e información demográfica.</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768CA9AE-F68B-0489-5604-FFFE577FA3A6}"/>
              </a:ext>
            </a:extLst>
          </p:cNvPr>
          <p:cNvPicPr>
            <a:picLocks noChangeAspect="1"/>
          </p:cNvPicPr>
          <p:nvPr/>
        </p:nvPicPr>
        <p:blipFill>
          <a:blip r:embed="rId5"/>
          <a:stretch>
            <a:fillRect/>
          </a:stretch>
        </p:blipFill>
        <p:spPr>
          <a:xfrm>
            <a:off x="4773040" y="4986846"/>
            <a:ext cx="2950720" cy="457240"/>
          </a:xfrm>
          <a:prstGeom prst="rect">
            <a:avLst/>
          </a:prstGeom>
        </p:spPr>
      </p:pic>
      <p:pic>
        <p:nvPicPr>
          <p:cNvPr id="10" name="Picture 9">
            <a:extLst>
              <a:ext uri="{FF2B5EF4-FFF2-40B4-BE49-F238E27FC236}">
                <a16:creationId xmlns:a16="http://schemas.microsoft.com/office/drawing/2014/main" id="{1544858F-4F4F-2910-2D2A-DF395042F771}"/>
              </a:ext>
            </a:extLst>
          </p:cNvPr>
          <p:cNvPicPr>
            <a:picLocks noChangeAspect="1"/>
          </p:cNvPicPr>
          <p:nvPr/>
        </p:nvPicPr>
        <p:blipFill>
          <a:blip r:embed="rId6"/>
          <a:stretch>
            <a:fillRect/>
          </a:stretch>
        </p:blipFill>
        <p:spPr>
          <a:xfrm>
            <a:off x="401443" y="4986846"/>
            <a:ext cx="603556" cy="396274"/>
          </a:xfrm>
          <a:prstGeom prst="rect">
            <a:avLst/>
          </a:prstGeom>
        </p:spPr>
      </p:pic>
      <p:pic>
        <p:nvPicPr>
          <p:cNvPr id="11" name="Picture 10">
            <a:extLst>
              <a:ext uri="{FF2B5EF4-FFF2-40B4-BE49-F238E27FC236}">
                <a16:creationId xmlns:a16="http://schemas.microsoft.com/office/drawing/2014/main" id="{62F3A6DE-966C-1D57-CA4C-EC7F22606ED1}"/>
              </a:ext>
            </a:extLst>
          </p:cNvPr>
          <p:cNvPicPr>
            <a:picLocks noChangeAspect="1"/>
          </p:cNvPicPr>
          <p:nvPr/>
        </p:nvPicPr>
        <p:blipFill>
          <a:blip r:embed="rId6"/>
          <a:stretch>
            <a:fillRect/>
          </a:stretch>
        </p:blipFill>
        <p:spPr>
          <a:xfrm>
            <a:off x="5794222" y="3230863"/>
            <a:ext cx="603556" cy="396274"/>
          </a:xfrm>
          <a:prstGeom prst="rect">
            <a:avLst/>
          </a:prstGeom>
        </p:spPr>
      </p:pic>
      <p:pic>
        <p:nvPicPr>
          <p:cNvPr id="13" name="Picture 12">
            <a:extLst>
              <a:ext uri="{FF2B5EF4-FFF2-40B4-BE49-F238E27FC236}">
                <a16:creationId xmlns:a16="http://schemas.microsoft.com/office/drawing/2014/main" id="{0679DB03-F59A-C115-833F-ACDC14040BA8}"/>
              </a:ext>
            </a:extLst>
          </p:cNvPr>
          <p:cNvPicPr>
            <a:picLocks noChangeAspect="1"/>
          </p:cNvPicPr>
          <p:nvPr/>
        </p:nvPicPr>
        <p:blipFill>
          <a:blip r:embed="rId7"/>
          <a:stretch>
            <a:fillRect/>
          </a:stretch>
        </p:blipFill>
        <p:spPr>
          <a:xfrm>
            <a:off x="435310" y="3369926"/>
            <a:ext cx="495369" cy="257211"/>
          </a:xfrm>
          <a:prstGeom prst="rect">
            <a:avLst/>
          </a:prstGeom>
        </p:spPr>
      </p:pic>
      <p:pic>
        <p:nvPicPr>
          <p:cNvPr id="14" name="Picture 13">
            <a:extLst>
              <a:ext uri="{FF2B5EF4-FFF2-40B4-BE49-F238E27FC236}">
                <a16:creationId xmlns:a16="http://schemas.microsoft.com/office/drawing/2014/main" id="{0145BEF6-F34A-37D8-9A00-4A47F903179B}"/>
              </a:ext>
            </a:extLst>
          </p:cNvPr>
          <p:cNvPicPr>
            <a:picLocks noChangeAspect="1"/>
          </p:cNvPicPr>
          <p:nvPr/>
        </p:nvPicPr>
        <p:blipFill>
          <a:blip r:embed="rId8"/>
          <a:stretch>
            <a:fillRect/>
          </a:stretch>
        </p:blipFill>
        <p:spPr>
          <a:xfrm>
            <a:off x="1671975" y="3353076"/>
            <a:ext cx="499915" cy="256054"/>
          </a:xfrm>
          <a:prstGeom prst="rect">
            <a:avLst/>
          </a:prstGeom>
        </p:spPr>
      </p:pic>
    </p:spTree>
    <p:extLst>
      <p:ext uri="{BB962C8B-B14F-4D97-AF65-F5344CB8AC3E}">
        <p14:creationId xmlns:p14="http://schemas.microsoft.com/office/powerpoint/2010/main" val="250382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7E6C-B407-6103-6F33-7B5BD1F1D6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662846-6162-91C8-7B86-331C5B6CE507}"/>
              </a:ext>
            </a:extLst>
          </p:cNvPr>
          <p:cNvSpPr>
            <a:spLocks noGrp="1"/>
          </p:cNvSpPr>
          <p:nvPr>
            <p:ph type="title"/>
          </p:nvPr>
        </p:nvSpPr>
        <p:spPr>
          <a:xfrm>
            <a:off x="698550" y="414867"/>
            <a:ext cx="9478384" cy="1202266"/>
          </a:xfrm>
        </p:spPr>
        <p:txBody>
          <a:bodyPr>
            <a:noAutofit/>
          </a:bodyPr>
          <a:lstStyle/>
          <a:p>
            <a:r>
              <a:rPr lang="es-ES" sz="3600" dirty="0">
                <a:solidFill>
                  <a:srgbClr val="0080A8"/>
                </a:solidFill>
                <a:latin typeface="Rockwell" panose="02060603020205020403" pitchFamily="18" charset="0"/>
              </a:rPr>
              <a:t>Puntuaciones de los estudiantes e informes de las puntuaciones</a:t>
            </a:r>
            <a:endParaRPr lang="en-US" sz="71400" dirty="0"/>
          </a:p>
        </p:txBody>
      </p:sp>
      <p:sp>
        <p:nvSpPr>
          <p:cNvPr id="4" name="Slide Number Placeholder 3">
            <a:extLst>
              <a:ext uri="{FF2B5EF4-FFF2-40B4-BE49-F238E27FC236}">
                <a16:creationId xmlns:a16="http://schemas.microsoft.com/office/drawing/2014/main" id="{F53AA582-C361-CE82-1A3B-1BBD5D0F085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D86CBD23-D274-F126-CBF3-24C6913519A3}"/>
              </a:ext>
            </a:extLst>
          </p:cNvPr>
          <p:cNvPicPr>
            <a:picLocks noChangeAspect="1"/>
          </p:cNvPicPr>
          <p:nvPr/>
        </p:nvPicPr>
        <p:blipFill>
          <a:blip r:embed="rId3"/>
          <a:stretch>
            <a:fillRect/>
          </a:stretch>
        </p:blipFill>
        <p:spPr>
          <a:xfrm>
            <a:off x="1406433" y="2221316"/>
            <a:ext cx="8955800" cy="3621338"/>
          </a:xfrm>
          <a:prstGeom prst="rect">
            <a:avLst/>
          </a:prstGeom>
        </p:spPr>
      </p:pic>
      <p:pic>
        <p:nvPicPr>
          <p:cNvPr id="6" name="Picture 5">
            <a:extLst>
              <a:ext uri="{FF2B5EF4-FFF2-40B4-BE49-F238E27FC236}">
                <a16:creationId xmlns:a16="http://schemas.microsoft.com/office/drawing/2014/main" id="{B2745EFD-F0D4-DA61-CA61-E3A38AF5D02F}"/>
              </a:ext>
            </a:extLst>
          </p:cNvPr>
          <p:cNvPicPr>
            <a:picLocks noChangeAspect="1"/>
          </p:cNvPicPr>
          <p:nvPr/>
        </p:nvPicPr>
        <p:blipFill>
          <a:blip r:embed="rId4"/>
          <a:stretch>
            <a:fillRect/>
          </a:stretch>
        </p:blipFill>
        <p:spPr>
          <a:xfrm>
            <a:off x="5078590" y="3429000"/>
            <a:ext cx="1255885" cy="2249619"/>
          </a:xfrm>
          <a:prstGeom prst="rect">
            <a:avLst/>
          </a:prstGeom>
        </p:spPr>
      </p:pic>
      <p:pic>
        <p:nvPicPr>
          <p:cNvPr id="7" name="Picture 6">
            <a:extLst>
              <a:ext uri="{FF2B5EF4-FFF2-40B4-BE49-F238E27FC236}">
                <a16:creationId xmlns:a16="http://schemas.microsoft.com/office/drawing/2014/main" id="{AEEE68E5-2CD1-9176-01E8-5E09103BE76B}"/>
              </a:ext>
            </a:extLst>
          </p:cNvPr>
          <p:cNvPicPr>
            <a:picLocks noChangeAspect="1"/>
          </p:cNvPicPr>
          <p:nvPr/>
        </p:nvPicPr>
        <p:blipFill>
          <a:blip r:embed="rId5"/>
          <a:stretch>
            <a:fillRect/>
          </a:stretch>
        </p:blipFill>
        <p:spPr>
          <a:xfrm>
            <a:off x="7098760" y="3428999"/>
            <a:ext cx="737680" cy="2249619"/>
          </a:xfrm>
          <a:prstGeom prst="rect">
            <a:avLst/>
          </a:prstGeom>
        </p:spPr>
      </p:pic>
      <p:sp>
        <p:nvSpPr>
          <p:cNvPr id="9" name="TextBox 8">
            <a:extLst>
              <a:ext uri="{FF2B5EF4-FFF2-40B4-BE49-F238E27FC236}">
                <a16:creationId xmlns:a16="http://schemas.microsoft.com/office/drawing/2014/main" id="{29E87A74-0CCC-C37D-CF16-257132B6CC0B}"/>
              </a:ext>
            </a:extLst>
          </p:cNvPr>
          <p:cNvSpPr txBox="1"/>
          <p:nvPr/>
        </p:nvSpPr>
        <p:spPr>
          <a:xfrm>
            <a:off x="4648200" y="618654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ES" sz="1800" b="0" i="0" u="none" strike="noStrike" kern="0" cap="none" spc="0" normalizeH="0" baseline="0" noProof="0" dirty="0">
                <a:ln>
                  <a:noFill/>
                </a:ln>
                <a:solidFill>
                  <a:srgbClr val="000000"/>
                </a:solidFill>
                <a:effectLst/>
                <a:uLnTx/>
                <a:uFillTx/>
                <a:latin typeface="Calibri"/>
                <a:ea typeface="Calibri"/>
                <a:cs typeface="Calibri"/>
                <a:sym typeface="Calibri"/>
              </a:rPr>
              <a:t>Enlaces al informe detallado de resultados</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32AB0FEF-F044-FC3F-417A-AC97A13434C7}"/>
              </a:ext>
            </a:extLst>
          </p:cNvPr>
          <p:cNvPicPr>
            <a:picLocks noChangeAspect="1"/>
          </p:cNvPicPr>
          <p:nvPr/>
        </p:nvPicPr>
        <p:blipFill>
          <a:blip r:embed="rId6"/>
          <a:stretch>
            <a:fillRect/>
          </a:stretch>
        </p:blipFill>
        <p:spPr>
          <a:xfrm>
            <a:off x="5526684" y="5761254"/>
            <a:ext cx="359695" cy="438950"/>
          </a:xfrm>
          <a:prstGeom prst="rect">
            <a:avLst/>
          </a:prstGeom>
        </p:spPr>
      </p:pic>
      <p:pic>
        <p:nvPicPr>
          <p:cNvPr id="11" name="Picture 10">
            <a:extLst>
              <a:ext uri="{FF2B5EF4-FFF2-40B4-BE49-F238E27FC236}">
                <a16:creationId xmlns:a16="http://schemas.microsoft.com/office/drawing/2014/main" id="{F4DB5F72-29D2-4123-8CFB-9A665D1E4462}"/>
              </a:ext>
            </a:extLst>
          </p:cNvPr>
          <p:cNvPicPr>
            <a:picLocks noChangeAspect="1"/>
          </p:cNvPicPr>
          <p:nvPr/>
        </p:nvPicPr>
        <p:blipFill>
          <a:blip r:embed="rId6"/>
          <a:stretch>
            <a:fillRect/>
          </a:stretch>
        </p:blipFill>
        <p:spPr>
          <a:xfrm>
            <a:off x="7287752" y="5761254"/>
            <a:ext cx="359695" cy="438950"/>
          </a:xfrm>
          <a:prstGeom prst="rect">
            <a:avLst/>
          </a:prstGeom>
        </p:spPr>
      </p:pic>
      <p:pic>
        <p:nvPicPr>
          <p:cNvPr id="12" name="Picture 11">
            <a:extLst>
              <a:ext uri="{FF2B5EF4-FFF2-40B4-BE49-F238E27FC236}">
                <a16:creationId xmlns:a16="http://schemas.microsoft.com/office/drawing/2014/main" id="{AB8006C1-AD47-3CD1-C009-ADBD55ACD582}"/>
              </a:ext>
            </a:extLst>
          </p:cNvPr>
          <p:cNvPicPr>
            <a:picLocks noChangeAspect="1"/>
          </p:cNvPicPr>
          <p:nvPr/>
        </p:nvPicPr>
        <p:blipFill>
          <a:blip r:embed="rId7"/>
          <a:stretch>
            <a:fillRect/>
          </a:stretch>
        </p:blipFill>
        <p:spPr>
          <a:xfrm>
            <a:off x="7748408" y="1697014"/>
            <a:ext cx="2414225" cy="1048603"/>
          </a:xfrm>
          <a:prstGeom prst="rect">
            <a:avLst/>
          </a:prstGeom>
        </p:spPr>
      </p:pic>
    </p:spTree>
    <p:extLst>
      <p:ext uri="{BB962C8B-B14F-4D97-AF65-F5344CB8AC3E}">
        <p14:creationId xmlns:p14="http://schemas.microsoft.com/office/powerpoint/2010/main" val="3464408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CBDC2-81E5-49DE-6E5B-EAEAF2B4C2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19BA1E-29CD-CB9D-C616-E4E7557F3776}"/>
              </a:ext>
            </a:extLst>
          </p:cNvPr>
          <p:cNvSpPr>
            <a:spLocks noGrp="1"/>
          </p:cNvSpPr>
          <p:nvPr>
            <p:ph type="title"/>
          </p:nvPr>
        </p:nvSpPr>
        <p:spPr>
          <a:xfrm>
            <a:off x="3354941" y="397934"/>
            <a:ext cx="5482117" cy="457199"/>
          </a:xfrm>
        </p:spPr>
        <p:txBody>
          <a:bodyPr>
            <a:noAutofit/>
          </a:bodyPr>
          <a:lstStyle/>
          <a:p>
            <a:r>
              <a:rPr kumimoji="0" lang="es-ES" sz="3200" b="1" i="0" u="none" strike="noStrike" kern="1200" cap="none" spc="0" normalizeH="0" baseline="0" noProof="0" dirty="0">
                <a:ln>
                  <a:noFill/>
                </a:ln>
                <a:solidFill>
                  <a:srgbClr val="0080A8"/>
                </a:solidFill>
                <a:effectLst/>
                <a:uLnTx/>
                <a:uFillTx/>
                <a:latin typeface="Rockwell" panose="02060603020205020403" pitchFamily="18" charset="0"/>
                <a:ea typeface="+mj-ea"/>
                <a:cs typeface="Arial" panose="020B0604020202020204" pitchFamily="34" charset="0"/>
              </a:rPr>
              <a:t>Informes de puntuaciones</a:t>
            </a:r>
            <a:endParaRPr lang="en-US" sz="71400" dirty="0"/>
          </a:p>
        </p:txBody>
      </p:sp>
      <p:sp>
        <p:nvSpPr>
          <p:cNvPr id="4" name="Slide Number Placeholder 3">
            <a:extLst>
              <a:ext uri="{FF2B5EF4-FFF2-40B4-BE49-F238E27FC236}">
                <a16:creationId xmlns:a16="http://schemas.microsoft.com/office/drawing/2014/main" id="{0016A72F-FC75-6548-78F9-51DE924B048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1A92B5B2-2552-86A3-95FE-DA62EB6FF213}"/>
              </a:ext>
            </a:extLst>
          </p:cNvPr>
          <p:cNvPicPr>
            <a:picLocks noChangeAspect="1"/>
          </p:cNvPicPr>
          <p:nvPr/>
        </p:nvPicPr>
        <p:blipFill>
          <a:blip r:embed="rId3"/>
          <a:stretch>
            <a:fillRect/>
          </a:stretch>
        </p:blipFill>
        <p:spPr>
          <a:xfrm>
            <a:off x="1834632" y="855133"/>
            <a:ext cx="6084335" cy="5931922"/>
          </a:xfrm>
          <a:prstGeom prst="rect">
            <a:avLst/>
          </a:prstGeom>
        </p:spPr>
      </p:pic>
      <p:pic>
        <p:nvPicPr>
          <p:cNvPr id="6" name="Picture 5">
            <a:extLst>
              <a:ext uri="{FF2B5EF4-FFF2-40B4-BE49-F238E27FC236}">
                <a16:creationId xmlns:a16="http://schemas.microsoft.com/office/drawing/2014/main" id="{D946EB0D-FE14-4C63-7C6E-734C9DED1259}"/>
              </a:ext>
            </a:extLst>
          </p:cNvPr>
          <p:cNvPicPr>
            <a:picLocks noChangeAspect="1"/>
          </p:cNvPicPr>
          <p:nvPr/>
        </p:nvPicPr>
        <p:blipFill>
          <a:blip r:embed="rId4"/>
          <a:stretch>
            <a:fillRect/>
          </a:stretch>
        </p:blipFill>
        <p:spPr>
          <a:xfrm>
            <a:off x="4942076" y="855133"/>
            <a:ext cx="1969179" cy="371888"/>
          </a:xfrm>
          <a:prstGeom prst="rect">
            <a:avLst/>
          </a:prstGeom>
        </p:spPr>
      </p:pic>
      <p:pic>
        <p:nvPicPr>
          <p:cNvPr id="7" name="Picture 6">
            <a:extLst>
              <a:ext uri="{FF2B5EF4-FFF2-40B4-BE49-F238E27FC236}">
                <a16:creationId xmlns:a16="http://schemas.microsoft.com/office/drawing/2014/main" id="{76194845-AD93-7A0D-77C9-5A796405BB3D}"/>
              </a:ext>
            </a:extLst>
          </p:cNvPr>
          <p:cNvPicPr>
            <a:picLocks noChangeAspect="1"/>
          </p:cNvPicPr>
          <p:nvPr/>
        </p:nvPicPr>
        <p:blipFill>
          <a:blip r:embed="rId5"/>
          <a:stretch>
            <a:fillRect/>
          </a:stretch>
        </p:blipFill>
        <p:spPr>
          <a:xfrm>
            <a:off x="1954693" y="3679246"/>
            <a:ext cx="2085013" cy="634039"/>
          </a:xfrm>
          <a:prstGeom prst="rect">
            <a:avLst/>
          </a:prstGeom>
        </p:spPr>
      </p:pic>
      <p:pic>
        <p:nvPicPr>
          <p:cNvPr id="8" name="Picture 7">
            <a:extLst>
              <a:ext uri="{FF2B5EF4-FFF2-40B4-BE49-F238E27FC236}">
                <a16:creationId xmlns:a16="http://schemas.microsoft.com/office/drawing/2014/main" id="{2CF883A8-089E-0A49-D7CA-7FD9F3C139F2}"/>
              </a:ext>
            </a:extLst>
          </p:cNvPr>
          <p:cNvPicPr>
            <a:picLocks noChangeAspect="1"/>
          </p:cNvPicPr>
          <p:nvPr/>
        </p:nvPicPr>
        <p:blipFill>
          <a:blip r:embed="rId6"/>
          <a:stretch>
            <a:fillRect/>
          </a:stretch>
        </p:blipFill>
        <p:spPr>
          <a:xfrm>
            <a:off x="1954693" y="5482180"/>
            <a:ext cx="3889585" cy="1182727"/>
          </a:xfrm>
          <a:prstGeom prst="rect">
            <a:avLst/>
          </a:prstGeom>
        </p:spPr>
      </p:pic>
      <p:pic>
        <p:nvPicPr>
          <p:cNvPr id="9" name="Picture 8">
            <a:extLst>
              <a:ext uri="{FF2B5EF4-FFF2-40B4-BE49-F238E27FC236}">
                <a16:creationId xmlns:a16="http://schemas.microsoft.com/office/drawing/2014/main" id="{A214355F-D8C7-0DF6-4ABC-3C747069791B}"/>
              </a:ext>
            </a:extLst>
          </p:cNvPr>
          <p:cNvPicPr>
            <a:picLocks noChangeAspect="1"/>
          </p:cNvPicPr>
          <p:nvPr/>
        </p:nvPicPr>
        <p:blipFill>
          <a:blip r:embed="rId7"/>
          <a:stretch>
            <a:fillRect/>
          </a:stretch>
        </p:blipFill>
        <p:spPr>
          <a:xfrm>
            <a:off x="8221250" y="2975097"/>
            <a:ext cx="2261812" cy="1408298"/>
          </a:xfrm>
          <a:prstGeom prst="rect">
            <a:avLst/>
          </a:prstGeom>
        </p:spPr>
      </p:pic>
    </p:spTree>
    <p:extLst>
      <p:ext uri="{BB962C8B-B14F-4D97-AF65-F5344CB8AC3E}">
        <p14:creationId xmlns:p14="http://schemas.microsoft.com/office/powerpoint/2010/main" val="3528396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E8D7D-DFD4-F01B-0379-96B8AD69246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027F95-28C7-2326-BDB8-219D38F76225}"/>
              </a:ext>
            </a:extLst>
          </p:cNvPr>
          <p:cNvSpPr>
            <a:spLocks noGrp="1"/>
          </p:cNvSpPr>
          <p:nvPr>
            <p:ph sz="quarter" idx="14"/>
          </p:nvPr>
        </p:nvSpPr>
        <p:spPr>
          <a:xfrm>
            <a:off x="646771" y="1143000"/>
            <a:ext cx="5181600" cy="911941"/>
          </a:xfrm>
        </p:spPr>
        <p:txBody>
          <a:bodyPr>
            <a:normAutofit/>
          </a:bodyPr>
          <a:lstStyle/>
          <a:p>
            <a:endParaRPr lang="en-US" dirty="0"/>
          </a:p>
        </p:txBody>
      </p:sp>
      <p:sp>
        <p:nvSpPr>
          <p:cNvPr id="5" name="Content Placeholder 4">
            <a:extLst>
              <a:ext uri="{FF2B5EF4-FFF2-40B4-BE49-F238E27FC236}">
                <a16:creationId xmlns:a16="http://schemas.microsoft.com/office/drawing/2014/main" id="{1B983C9B-2F28-7BB7-4764-80C9B2EEB6FA}"/>
              </a:ext>
            </a:extLst>
          </p:cNvPr>
          <p:cNvSpPr>
            <a:spLocks noGrp="1"/>
          </p:cNvSpPr>
          <p:nvPr>
            <p:ph sz="quarter" idx="15"/>
          </p:nvPr>
        </p:nvSpPr>
        <p:spPr>
          <a:xfrm>
            <a:off x="6255833" y="1143000"/>
            <a:ext cx="5181600" cy="911941"/>
          </a:xfrm>
        </p:spPr>
        <p:txBody>
          <a:bodyPr>
            <a:normAutofit/>
          </a:bodyPr>
          <a:lstStyle/>
          <a:p>
            <a:endParaRPr lang="en-US" dirty="0"/>
          </a:p>
        </p:txBody>
      </p:sp>
      <p:sp>
        <p:nvSpPr>
          <p:cNvPr id="7" name="Content Placeholder 6">
            <a:extLst>
              <a:ext uri="{FF2B5EF4-FFF2-40B4-BE49-F238E27FC236}">
                <a16:creationId xmlns:a16="http://schemas.microsoft.com/office/drawing/2014/main" id="{1F362FD6-96E4-9CDC-B0E0-3A9CE353E2C3}"/>
              </a:ext>
            </a:extLst>
          </p:cNvPr>
          <p:cNvSpPr>
            <a:spLocks noGrp="1"/>
          </p:cNvSpPr>
          <p:nvPr>
            <p:ph sz="half" idx="13"/>
          </p:nvPr>
        </p:nvSpPr>
        <p:spPr>
          <a:xfrm>
            <a:off x="6255833" y="1826342"/>
            <a:ext cx="5181600" cy="4061504"/>
          </a:xfrm>
        </p:spPr>
        <p:txBody>
          <a:bodyPr>
            <a:normAutofit lnSpcReduction="10000"/>
          </a:bodyPr>
          <a:lstStyle/>
          <a:p>
            <a:pPr>
              <a:defRPr/>
            </a:pPr>
            <a:r>
              <a:rPr lang="en-US" sz="2200" dirty="0"/>
              <a:t>Se </a:t>
            </a:r>
            <a:r>
              <a:rPr lang="en-US" sz="2200" dirty="0" err="1"/>
              <a:t>sugiere</a:t>
            </a:r>
            <a:r>
              <a:rPr lang="en-US" sz="2200" dirty="0"/>
              <a:t> usar GED Marketplace™ </a:t>
            </a:r>
            <a:r>
              <a:rPr lang="en-US" sz="2200" dirty="0" err="1"/>
              <a:t>si</a:t>
            </a:r>
            <a:r>
              <a:rPr lang="en-US" sz="2200" dirty="0"/>
              <a:t>…</a:t>
            </a:r>
          </a:p>
          <a:p>
            <a:pPr defTabSz="514325">
              <a:spcBef>
                <a:spcPts val="563"/>
              </a:spcBef>
              <a:buClr>
                <a:srgbClr val="E7E6E6">
                  <a:lumMod val="75000"/>
                </a:srgbClr>
              </a:buClr>
              <a:buFont typeface="Wingdings" panose="05000000000000000000" pitchFamily="2" charset="2"/>
              <a:buChar char="Ø"/>
              <a:defRPr/>
            </a:pPr>
            <a:r>
              <a:rPr lang="es-E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Compra 1 examen o un volumen pequeño</a:t>
            </a:r>
          </a:p>
          <a:p>
            <a:pPr defTabSz="514325">
              <a:spcBef>
                <a:spcPts val="563"/>
              </a:spcBef>
              <a:buClr>
                <a:srgbClr val="E7E6E6">
                  <a:lumMod val="75000"/>
                </a:srgbClr>
              </a:buClr>
              <a:buFont typeface="Wingdings" panose="05000000000000000000" pitchFamily="2" charset="2"/>
              <a:buChar char="Ø"/>
              <a:defRPr/>
            </a:pPr>
            <a:r>
              <a:rPr lang="es-E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No tiene acceso a GED Manager™</a:t>
            </a:r>
          </a:p>
          <a:p>
            <a:pPr defTabSz="514325">
              <a:spcBef>
                <a:spcPts val="563"/>
              </a:spcBef>
              <a:buClr>
                <a:srgbClr val="E7E6E6">
                  <a:lumMod val="75000"/>
                </a:srgbClr>
              </a:buClr>
              <a:buFont typeface="Wingdings" panose="05000000000000000000" pitchFamily="2" charset="2"/>
              <a:buChar char="Ø"/>
              <a:defRPr/>
            </a:pPr>
            <a:r>
              <a:rPr lang="es-E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No necesita gestionar y realizar un seguimiento del uso de las pruebas de aprendizaje</a:t>
            </a:r>
          </a:p>
          <a:p>
            <a:pPr defTabSz="514325">
              <a:spcBef>
                <a:spcPts val="563"/>
              </a:spcBef>
              <a:buClr>
                <a:srgbClr val="E7E6E6">
                  <a:lumMod val="75000"/>
                </a:srgbClr>
              </a:buClr>
              <a:buFont typeface="Wingdings" panose="05000000000000000000" pitchFamily="2" charset="2"/>
              <a:buChar char="Ø"/>
              <a:defRPr/>
            </a:pPr>
            <a:r>
              <a:rPr lang="es-E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Tiene una tarjeta de crédito o condiciones de crédito con Pearson</a:t>
            </a:r>
          </a:p>
          <a:p>
            <a:pPr defTabSz="514325">
              <a:spcBef>
                <a:spcPts val="563"/>
              </a:spcBef>
              <a:buClr>
                <a:srgbClr val="E7E6E6">
                  <a:lumMod val="75000"/>
                </a:srgbClr>
              </a:buClr>
              <a:buFont typeface="Wingdings" panose="05000000000000000000" pitchFamily="2" charset="2"/>
              <a:buChar char="Ø"/>
              <a:defRPr/>
            </a:pPr>
            <a:r>
              <a:rPr lang="es-E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También puede utilizar una orden de pago y un cheque</a:t>
            </a:r>
            <a:endParaRPr lang="en-GB" sz="2000" dirty="0">
              <a:solidFill>
                <a:srgbClr val="000000"/>
              </a:solidFill>
            </a:endParaRPr>
          </a:p>
        </p:txBody>
      </p:sp>
      <p:sp>
        <p:nvSpPr>
          <p:cNvPr id="2" name="Title 1">
            <a:extLst>
              <a:ext uri="{FF2B5EF4-FFF2-40B4-BE49-F238E27FC236}">
                <a16:creationId xmlns:a16="http://schemas.microsoft.com/office/drawing/2014/main" id="{20538C14-4C50-BDBB-D73C-8AFF2C700824}"/>
              </a:ext>
            </a:extLst>
          </p:cNvPr>
          <p:cNvSpPr>
            <a:spLocks noGrp="1"/>
          </p:cNvSpPr>
          <p:nvPr>
            <p:ph type="title"/>
          </p:nvPr>
        </p:nvSpPr>
        <p:spPr/>
        <p:txBody>
          <a:bodyPr>
            <a:normAutofit/>
          </a:bodyPr>
          <a:lstStyle/>
          <a:p>
            <a:pPr>
              <a:spcAft>
                <a:spcPts val="600"/>
              </a:spcAft>
            </a:pPr>
            <a:r>
              <a:rPr lang="en-US" sz="3200" b="0" dirty="0">
                <a:solidFill>
                  <a:schemeClr val="tx1"/>
                </a:solidFill>
                <a:latin typeface="Arial" panose="020B0604020202020204" pitchFamily="34" charset="0"/>
                <a:ea typeface="Rockwell" panose="02060603020205020403" pitchFamily="18" charset="0"/>
                <a:cs typeface="Arial" panose="020B0604020202020204" pitchFamily="34" charset="0"/>
              </a:rPr>
              <a:t>GED Direct</a:t>
            </a:r>
            <a:r>
              <a:rPr lang="en-US" sz="2400" b="0" dirty="0"/>
              <a:t>™</a:t>
            </a:r>
            <a:r>
              <a:rPr lang="en-US" sz="3200" b="0" dirty="0">
                <a:solidFill>
                  <a:schemeClr val="tx1"/>
                </a:solidFill>
                <a:latin typeface="Arial" panose="020B0604020202020204" pitchFamily="34" charset="0"/>
                <a:ea typeface="Rockwell" panose="02060603020205020403" pitchFamily="18" charset="0"/>
                <a:cs typeface="Arial" panose="020B0604020202020204" pitchFamily="34" charset="0"/>
              </a:rPr>
              <a:t> </a:t>
            </a:r>
            <a:r>
              <a:rPr lang="en-US" sz="3200" b="0" dirty="0" err="1">
                <a:solidFill>
                  <a:schemeClr val="tx1"/>
                </a:solidFill>
                <a:latin typeface="Arial" panose="020B0604020202020204" pitchFamily="34" charset="0"/>
                <a:ea typeface="Rockwell" panose="02060603020205020403" pitchFamily="18" charset="0"/>
                <a:cs typeface="Arial" panose="020B0604020202020204" pitchFamily="34" charset="0"/>
              </a:rPr>
              <a:t>en</a:t>
            </a:r>
            <a:r>
              <a:rPr lang="en-US" sz="3200" b="0" dirty="0">
                <a:solidFill>
                  <a:schemeClr val="tx1"/>
                </a:solidFill>
                <a:latin typeface="Arial" panose="020B0604020202020204" pitchFamily="34" charset="0"/>
                <a:ea typeface="Rockwell" panose="02060603020205020403" pitchFamily="18" charset="0"/>
                <a:cs typeface="Arial" panose="020B0604020202020204" pitchFamily="34" charset="0"/>
              </a:rPr>
              <a:t> GED Manager</a:t>
            </a:r>
            <a:r>
              <a:rPr lang="en-US" sz="2400" b="0" dirty="0"/>
              <a:t>™</a:t>
            </a:r>
            <a:r>
              <a:rPr lang="en-US" sz="3200" b="0" dirty="0">
                <a:solidFill>
                  <a:schemeClr val="tx1"/>
                </a:solidFill>
                <a:latin typeface="Arial" panose="020B0604020202020204" pitchFamily="34" charset="0"/>
                <a:ea typeface="Rockwell" panose="02060603020205020403" pitchFamily="18" charset="0"/>
                <a:cs typeface="Arial" panose="020B0604020202020204" pitchFamily="34" charset="0"/>
              </a:rPr>
              <a:t> vs. GED Marketplace</a:t>
            </a:r>
            <a:r>
              <a:rPr lang="en-US" sz="2400" b="0" dirty="0"/>
              <a:t>™</a:t>
            </a:r>
            <a:endParaRPr lang="en-US" sz="3200" b="0" dirty="0">
              <a:solidFill>
                <a:schemeClr val="tx1"/>
              </a:solidFill>
              <a:latin typeface="Arial" panose="020B0604020202020204" pitchFamily="34" charset="0"/>
              <a:ea typeface="Rockwell" panose="02060603020205020403"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9475C09C-B6C1-62DB-ABD6-96ADD9C63DDE}"/>
              </a:ext>
            </a:extLst>
          </p:cNvPr>
          <p:cNvSpPr>
            <a:spLocks noGrp="1"/>
          </p:cNvSpPr>
          <p:nvPr>
            <p:ph sz="half" idx="1"/>
          </p:nvPr>
        </p:nvSpPr>
        <p:spPr/>
        <p:txBody>
          <a:bodyPr vert="horz" lIns="171450" tIns="457200" rIns="171450" bIns="45720" rtlCol="0">
            <a:normAutofit lnSpcReduction="10000"/>
          </a:bodyPr>
          <a:lstStyle/>
          <a:p>
            <a:pPr>
              <a:defRPr/>
            </a:pPr>
            <a:r>
              <a:rPr lang="en-US" sz="1800" dirty="0"/>
              <a:t>Se </a:t>
            </a:r>
            <a:r>
              <a:rPr lang="en-US" sz="1800" dirty="0" err="1"/>
              <a:t>sugiere</a:t>
            </a:r>
            <a:r>
              <a:rPr lang="en-US" sz="1800" dirty="0"/>
              <a:t> usar GED Direct™ </a:t>
            </a:r>
            <a:r>
              <a:rPr lang="en-US" sz="1800" dirty="0" err="1"/>
              <a:t>si</a:t>
            </a:r>
            <a:r>
              <a:rPr lang="en-US" sz="1800" dirty="0"/>
              <a:t>…</a:t>
            </a:r>
          </a:p>
          <a:p>
            <a:pPr marL="0" indent="0">
              <a:buNone/>
            </a:pPr>
            <a:endParaRPr lang="en-US" sz="1800" b="1" dirty="0"/>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n-U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Tiene </a:t>
            </a:r>
            <a:r>
              <a:rPr kumimoji="0" lang="en-US" sz="14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acceso</a:t>
            </a:r>
            <a:r>
              <a:rPr kumimoji="0" lang="en-U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 GED Manager</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Desea comprar al por mayor y aprovechar los precios al por mayor</a:t>
            </a: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Desea gestionar y hacer un seguimiento del uso de las pruebas de los alumnos</a:t>
            </a: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Desea poder compartir las compras con otros educadores de su programa</a:t>
            </a: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Desea poder desasignar pruebas</a:t>
            </a: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Tiene una tarjeta de crédito o condiciones de crédito con Pearson</a:t>
            </a:r>
          </a:p>
          <a:p>
            <a:pPr marL="0" marR="0" lvl="0" indent="0" algn="l" defTabSz="514325" rtl="0" eaLnBrk="1" fontAlgn="auto" latinLnBrk="0" hangingPunct="1">
              <a:lnSpc>
                <a:spcPct val="100000"/>
              </a:lnSpc>
              <a:spcBef>
                <a:spcPts val="563"/>
              </a:spcBef>
              <a:spcAft>
                <a:spcPts val="0"/>
              </a:spcAft>
              <a:buClr>
                <a:srgbClr val="E7E6E6">
                  <a:lumMod val="75000"/>
                </a:srgbClr>
              </a:buClr>
              <a:buSzTx/>
              <a:buFont typeface="Wingdings" panose="05000000000000000000" pitchFamily="2" charset="2"/>
              <a:buChar char="Ø"/>
              <a:tabLst/>
              <a:defRPr/>
            </a:pPr>
            <a:r>
              <a:rPr kumimoji="0" lang="es-E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También puede utilizar una orden de compra y un cheque</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BA73B6D9-A857-EAD0-1E24-12BB8CFADF3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8DD03F27-BE0F-7914-C2D5-915365779B9B}"/>
              </a:ext>
            </a:extLst>
          </p:cNvPr>
          <p:cNvSpPr txBox="1"/>
          <p:nvPr/>
        </p:nvSpPr>
        <p:spPr>
          <a:xfrm>
            <a:off x="159833" y="1345893"/>
            <a:ext cx="6096000" cy="461665"/>
          </a:xfrm>
          <a:prstGeom prst="rect">
            <a:avLst/>
          </a:prstGeom>
          <a:noFill/>
        </p:spPr>
        <p:txBody>
          <a:bodyPr wrap="square">
            <a:spAutoFit/>
          </a:bodyPr>
          <a:lstStyle/>
          <a:p>
            <a:pPr marL="71438"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Arial"/>
                <a:cs typeface="Arial"/>
                <a:sym typeface="Arial"/>
              </a:rPr>
              <a:t>GED Direct</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2E77BEF6-7F28-C672-8800-6595B21BBD90}"/>
              </a:ext>
            </a:extLst>
          </p:cNvPr>
          <p:cNvSpPr txBox="1"/>
          <p:nvPr/>
        </p:nvSpPr>
        <p:spPr>
          <a:xfrm>
            <a:off x="5781910" y="1386604"/>
            <a:ext cx="6096000" cy="424732"/>
          </a:xfrm>
          <a:prstGeom prst="rect">
            <a:avLst/>
          </a:prstGeom>
          <a:noFill/>
        </p:spPr>
        <p:txBody>
          <a:bodyPr wrap="square">
            <a:spAutoFit/>
          </a:bodyPr>
          <a:lstStyle/>
          <a:p>
            <a:pPr marL="71438"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GED Marketplace</a:t>
            </a:r>
          </a:p>
        </p:txBody>
      </p:sp>
      <p:pic>
        <p:nvPicPr>
          <p:cNvPr id="14" name="Picture 13">
            <a:extLst>
              <a:ext uri="{FF2B5EF4-FFF2-40B4-BE49-F238E27FC236}">
                <a16:creationId xmlns:a16="http://schemas.microsoft.com/office/drawing/2014/main" id="{7F224124-B4BD-FFB4-1640-9E59F75E540A}"/>
              </a:ext>
            </a:extLst>
          </p:cNvPr>
          <p:cNvPicPr>
            <a:picLocks noChangeAspect="1"/>
          </p:cNvPicPr>
          <p:nvPr/>
        </p:nvPicPr>
        <p:blipFill>
          <a:blip r:embed="rId3"/>
          <a:stretch>
            <a:fillRect/>
          </a:stretch>
        </p:blipFill>
        <p:spPr>
          <a:xfrm>
            <a:off x="646771" y="5682187"/>
            <a:ext cx="5181600" cy="647790"/>
          </a:xfrm>
          <a:prstGeom prst="rect">
            <a:avLst/>
          </a:prstGeom>
        </p:spPr>
      </p:pic>
      <p:pic>
        <p:nvPicPr>
          <p:cNvPr id="16" name="Picture 15">
            <a:extLst>
              <a:ext uri="{FF2B5EF4-FFF2-40B4-BE49-F238E27FC236}">
                <a16:creationId xmlns:a16="http://schemas.microsoft.com/office/drawing/2014/main" id="{2F155EC2-0D17-49FA-A365-6915432C59BF}"/>
              </a:ext>
            </a:extLst>
          </p:cNvPr>
          <p:cNvPicPr>
            <a:picLocks noChangeAspect="1"/>
          </p:cNvPicPr>
          <p:nvPr/>
        </p:nvPicPr>
        <p:blipFill>
          <a:blip r:embed="rId4"/>
          <a:stretch>
            <a:fillRect/>
          </a:stretch>
        </p:blipFill>
        <p:spPr>
          <a:xfrm>
            <a:off x="6255833" y="5654450"/>
            <a:ext cx="5181601" cy="466790"/>
          </a:xfrm>
          <a:prstGeom prst="rect">
            <a:avLst/>
          </a:prstGeom>
        </p:spPr>
      </p:pic>
    </p:spTree>
    <p:extLst>
      <p:ext uri="{BB962C8B-B14F-4D97-AF65-F5344CB8AC3E}">
        <p14:creationId xmlns:p14="http://schemas.microsoft.com/office/powerpoint/2010/main" val="189079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lstStyle/>
          <a:p>
            <a:r>
              <a:rPr lang="es-ES" b="1" dirty="0"/>
              <a:t>Variedad de tipos de ítems</a:t>
            </a:r>
            <a:endParaRPr lang="en-US" dirty="0"/>
          </a:p>
        </p:txBody>
      </p:sp>
      <p:sp>
        <p:nvSpPr>
          <p:cNvPr id="3" name="Content Placeholder 2">
            <a:extLst>
              <a:ext uri="{FF2B5EF4-FFF2-40B4-BE49-F238E27FC236}">
                <a16:creationId xmlns:a16="http://schemas.microsoft.com/office/drawing/2014/main" id="{76E18734-41FE-6B4C-8214-748E5CE5D7BE}"/>
              </a:ext>
            </a:extLst>
          </p:cNvPr>
          <p:cNvSpPr>
            <a:spLocks noGrp="1"/>
          </p:cNvSpPr>
          <p:nvPr>
            <p:ph idx="1"/>
          </p:nvPr>
        </p:nvSpPr>
        <p:spPr/>
        <p:txBody>
          <a:bodyPr/>
          <a:lstStyle/>
          <a:p>
            <a:r>
              <a:rPr lang="en-US" b="1" dirty="0" err="1"/>
              <a:t>Opción</a:t>
            </a:r>
            <a:r>
              <a:rPr lang="en-US" b="1" dirty="0"/>
              <a:t> </a:t>
            </a:r>
            <a:r>
              <a:rPr lang="en-US" b="1" dirty="0" err="1"/>
              <a:t>múltiple</a:t>
            </a:r>
            <a:endParaRPr lang="en-US" b="1" dirty="0"/>
          </a:p>
        </p:txBody>
      </p:sp>
      <p:sp>
        <p:nvSpPr>
          <p:cNvPr id="4" name="Slide Number Placeholder 3">
            <a:extLst>
              <a:ext uri="{FF2B5EF4-FFF2-40B4-BE49-F238E27FC236}">
                <a16:creationId xmlns:a16="http://schemas.microsoft.com/office/drawing/2014/main" id="{1BE42DD4-BE94-7B4F-831A-0DCE3863716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141D60EB-37FE-F54B-88DE-518AEC001C8A}"/>
              </a:ext>
            </a:extLst>
          </p:cNvPr>
          <p:cNvSpPr>
            <a:spLocks noGrp="1"/>
          </p:cNvSpPr>
          <p:nvPr>
            <p:ph idx="14"/>
          </p:nvPr>
        </p:nvSpPr>
        <p:spPr/>
        <p:txBody>
          <a:bodyPr>
            <a:normAutofit/>
          </a:bodyPr>
          <a:lstStyle/>
          <a:p>
            <a:r>
              <a:rPr lang="es-ES" b="1" dirty="0">
                <a:solidFill>
                  <a:schemeClr val="tx1"/>
                </a:solidFill>
              </a:rPr>
              <a:t>Completar el espacio en blanco</a:t>
            </a:r>
            <a:endParaRPr lang="es-ES" dirty="0">
              <a:solidFill>
                <a:schemeClr val="tx1"/>
              </a:solidFill>
            </a:endParaRPr>
          </a:p>
        </p:txBody>
      </p:sp>
      <p:sp>
        <p:nvSpPr>
          <p:cNvPr id="8" name="Content Placeholder 7">
            <a:extLst>
              <a:ext uri="{FF2B5EF4-FFF2-40B4-BE49-F238E27FC236}">
                <a16:creationId xmlns:a16="http://schemas.microsoft.com/office/drawing/2014/main" id="{E8A4CAE7-22D3-A647-8D19-3F1EE662D0F8}"/>
              </a:ext>
            </a:extLst>
          </p:cNvPr>
          <p:cNvSpPr>
            <a:spLocks noGrp="1"/>
          </p:cNvSpPr>
          <p:nvPr>
            <p:ph idx="16"/>
          </p:nvPr>
        </p:nvSpPr>
        <p:spPr/>
        <p:txBody>
          <a:bodyPr/>
          <a:lstStyle/>
          <a:p>
            <a:r>
              <a:rPr lang="en-US" b="1" dirty="0" err="1">
                <a:solidFill>
                  <a:schemeClr val="tx1"/>
                </a:solidFill>
              </a:rPr>
              <a:t>Arrastrar</a:t>
            </a:r>
            <a:r>
              <a:rPr lang="en-US" b="1" dirty="0">
                <a:solidFill>
                  <a:schemeClr val="tx1"/>
                </a:solidFill>
              </a:rPr>
              <a:t> y </a:t>
            </a:r>
            <a:r>
              <a:rPr lang="en-US" b="1" dirty="0" err="1">
                <a:solidFill>
                  <a:schemeClr val="tx1"/>
                </a:solidFill>
              </a:rPr>
              <a:t>soltar</a:t>
            </a:r>
            <a:endParaRPr lang="en-US" b="1" dirty="0">
              <a:solidFill>
                <a:schemeClr val="tx1"/>
              </a:solidFill>
            </a:endParaRPr>
          </a:p>
          <a:p>
            <a:r>
              <a:rPr lang="en-US" b="1" i="1" dirty="0">
                <a:solidFill>
                  <a:schemeClr val="tx1"/>
                </a:solidFill>
              </a:rPr>
              <a:t>(Drag and drop)</a:t>
            </a:r>
            <a:endParaRPr lang="en-US" i="1" dirty="0">
              <a:solidFill>
                <a:schemeClr val="tx1"/>
              </a:solidFill>
            </a:endParaRPr>
          </a:p>
        </p:txBody>
      </p:sp>
      <p:sp>
        <p:nvSpPr>
          <p:cNvPr id="12" name="Content Placeholder 11">
            <a:extLst>
              <a:ext uri="{FF2B5EF4-FFF2-40B4-BE49-F238E27FC236}">
                <a16:creationId xmlns:a16="http://schemas.microsoft.com/office/drawing/2014/main" id="{FA5E23E8-8DAB-4A4B-A203-2E1883A41A35}"/>
              </a:ext>
            </a:extLst>
          </p:cNvPr>
          <p:cNvSpPr>
            <a:spLocks noGrp="1"/>
          </p:cNvSpPr>
          <p:nvPr>
            <p:ph idx="20"/>
          </p:nvPr>
        </p:nvSpPr>
        <p:spPr/>
        <p:txBody>
          <a:bodyPr/>
          <a:lstStyle/>
          <a:p>
            <a:r>
              <a:rPr lang="en-US" b="1" dirty="0">
                <a:solidFill>
                  <a:schemeClr val="tx1"/>
                </a:solidFill>
              </a:rPr>
              <a:t>Lista </a:t>
            </a:r>
            <a:r>
              <a:rPr lang="en-US" b="1" dirty="0" err="1">
                <a:solidFill>
                  <a:schemeClr val="tx1"/>
                </a:solidFill>
              </a:rPr>
              <a:t>desplegable</a:t>
            </a:r>
            <a:r>
              <a:rPr lang="en-US" b="1" dirty="0">
                <a:solidFill>
                  <a:schemeClr val="tx1"/>
                </a:solidFill>
              </a:rPr>
              <a:t> </a:t>
            </a:r>
          </a:p>
          <a:p>
            <a:r>
              <a:rPr lang="en-US" b="1" i="1" dirty="0">
                <a:solidFill>
                  <a:schemeClr val="tx1"/>
                </a:solidFill>
              </a:rPr>
              <a:t>(Drop-Down)</a:t>
            </a:r>
          </a:p>
        </p:txBody>
      </p:sp>
      <p:sp>
        <p:nvSpPr>
          <p:cNvPr id="14" name="Content Placeholder 13">
            <a:extLst>
              <a:ext uri="{FF2B5EF4-FFF2-40B4-BE49-F238E27FC236}">
                <a16:creationId xmlns:a16="http://schemas.microsoft.com/office/drawing/2014/main" id="{FBC2BE22-0F3B-2D40-BA6E-695738B48847}"/>
              </a:ext>
            </a:extLst>
          </p:cNvPr>
          <p:cNvSpPr>
            <a:spLocks noGrp="1"/>
          </p:cNvSpPr>
          <p:nvPr>
            <p:ph idx="22"/>
          </p:nvPr>
        </p:nvSpPr>
        <p:spPr>
          <a:xfrm>
            <a:off x="8103695" y="3763628"/>
            <a:ext cx="3649695" cy="1983429"/>
          </a:xfrm>
        </p:spPr>
        <p:txBody>
          <a:bodyPr/>
          <a:lstStyle/>
          <a:p>
            <a:r>
              <a:rPr lang="en-US" b="1" dirty="0">
                <a:solidFill>
                  <a:srgbClr val="242424"/>
                </a:solidFill>
              </a:rPr>
              <a:t>R</a:t>
            </a:r>
            <a:r>
              <a:rPr lang="en-US" b="1" i="0" dirty="0">
                <a:solidFill>
                  <a:srgbClr val="242424"/>
                </a:solidFill>
                <a:effectLst/>
              </a:rPr>
              <a:t>espuesta </a:t>
            </a:r>
            <a:r>
              <a:rPr lang="en-US" b="1" i="0" dirty="0" err="1">
                <a:solidFill>
                  <a:srgbClr val="242424"/>
                </a:solidFill>
                <a:effectLst/>
              </a:rPr>
              <a:t>extendida</a:t>
            </a:r>
            <a:endParaRPr lang="en-US" b="1" dirty="0"/>
          </a:p>
        </p:txBody>
      </p:sp>
      <p:sp>
        <p:nvSpPr>
          <p:cNvPr id="17" name="Picture Placeholder 16">
            <a:extLst>
              <a:ext uri="{FF2B5EF4-FFF2-40B4-BE49-F238E27FC236}">
                <a16:creationId xmlns:a16="http://schemas.microsoft.com/office/drawing/2014/main" id="{0F0F504F-3F8B-656B-88E7-E019114742CB}"/>
              </a:ext>
            </a:extLst>
          </p:cNvPr>
          <p:cNvSpPr>
            <a:spLocks noGrp="1"/>
          </p:cNvSpPr>
          <p:nvPr>
            <p:ph type="pic" sz="quarter" idx="19"/>
          </p:nvPr>
        </p:nvSpPr>
        <p:spPr/>
        <p:txBody>
          <a:bodyPr/>
          <a:lstStyle/>
          <a:p>
            <a:endParaRPr lang="en-US"/>
          </a:p>
        </p:txBody>
      </p:sp>
      <p:sp>
        <p:nvSpPr>
          <p:cNvPr id="20" name="Content Placeholder 19">
            <a:extLst>
              <a:ext uri="{FF2B5EF4-FFF2-40B4-BE49-F238E27FC236}">
                <a16:creationId xmlns:a16="http://schemas.microsoft.com/office/drawing/2014/main" id="{3ACE1D6F-052F-3EF2-AAD9-0AC29D195A5E}"/>
              </a:ext>
            </a:extLst>
          </p:cNvPr>
          <p:cNvSpPr>
            <a:spLocks noGrp="1"/>
          </p:cNvSpPr>
          <p:nvPr>
            <p:ph idx="18"/>
          </p:nvPr>
        </p:nvSpPr>
        <p:spPr/>
        <p:txBody>
          <a:bodyPr/>
          <a:lstStyle/>
          <a:p>
            <a:r>
              <a:rPr lang="en-US" b="1" dirty="0" err="1">
                <a:solidFill>
                  <a:schemeClr val="tx1"/>
                </a:solidFill>
              </a:rPr>
              <a:t>Pregunta</a:t>
            </a:r>
            <a:r>
              <a:rPr lang="en-US" b="1" dirty="0">
                <a:solidFill>
                  <a:schemeClr val="tx1"/>
                </a:solidFill>
              </a:rPr>
              <a:t> </a:t>
            </a:r>
            <a:r>
              <a:rPr lang="en-US" b="1" dirty="0" err="1">
                <a:solidFill>
                  <a:schemeClr val="tx1"/>
                </a:solidFill>
              </a:rPr>
              <a:t>interactiva</a:t>
            </a:r>
            <a:r>
              <a:rPr lang="en-US" b="1" dirty="0">
                <a:solidFill>
                  <a:schemeClr val="tx1"/>
                </a:solidFill>
              </a:rPr>
              <a:t> </a:t>
            </a:r>
            <a:r>
              <a:rPr lang="en-US" b="1" i="1" dirty="0">
                <a:solidFill>
                  <a:schemeClr val="tx1"/>
                </a:solidFill>
              </a:rPr>
              <a:t>(Hot-Spot)</a:t>
            </a:r>
          </a:p>
          <a:p>
            <a:endParaRPr lang="en-US" dirty="0"/>
          </a:p>
        </p:txBody>
      </p:sp>
    </p:spTree>
    <p:extLst>
      <p:ext uri="{BB962C8B-B14F-4D97-AF65-F5344CB8AC3E}">
        <p14:creationId xmlns:p14="http://schemas.microsoft.com/office/powerpoint/2010/main" val="3450665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1957F-DF3B-74B4-DD68-6AD6A88A56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B06BAE-5452-4E6E-FDC7-BA0497474763}"/>
              </a:ext>
            </a:extLst>
          </p:cNvPr>
          <p:cNvSpPr>
            <a:spLocks noGrp="1"/>
          </p:cNvSpPr>
          <p:nvPr>
            <p:ph type="title"/>
          </p:nvPr>
        </p:nvSpPr>
        <p:spPr>
          <a:xfrm>
            <a:off x="636774" y="1769533"/>
            <a:ext cx="3084024" cy="2580416"/>
          </a:xfrm>
        </p:spPr>
        <p:txBody>
          <a:bodyPr>
            <a:noAutofit/>
          </a:bodyPr>
          <a:lstStyle/>
          <a:p>
            <a:r>
              <a:rPr lang="en-US" sz="3600" dirty="0"/>
              <a:t>GED Direct</a:t>
            </a:r>
            <a:r>
              <a:rPr lang="en-US" sz="2800" b="0" dirty="0"/>
              <a:t>™:</a:t>
            </a:r>
            <a:r>
              <a:rPr lang="en-US" sz="3600" dirty="0"/>
              <a:t> </a:t>
            </a:r>
            <a:r>
              <a:rPr lang="en-US" sz="3600" dirty="0" err="1"/>
              <a:t>Descuentos</a:t>
            </a:r>
            <a:r>
              <a:rPr lang="en-US" sz="3600" dirty="0"/>
              <a:t> </a:t>
            </a:r>
            <a:r>
              <a:rPr lang="en-US" sz="3600" dirty="0" err="1"/>
              <a:t>por</a:t>
            </a:r>
            <a:r>
              <a:rPr lang="en-US" sz="3600" dirty="0"/>
              <a:t> </a:t>
            </a:r>
            <a:r>
              <a:rPr lang="en-US" sz="3600" dirty="0" err="1"/>
              <a:t>volumen</a:t>
            </a:r>
            <a:r>
              <a:rPr lang="en-US" sz="3600" dirty="0"/>
              <a:t> para </a:t>
            </a:r>
            <a:r>
              <a:rPr lang="en-US" sz="3600" dirty="0" err="1"/>
              <a:t>los</a:t>
            </a:r>
            <a:r>
              <a:rPr lang="en-US" sz="3600" dirty="0"/>
              <a:t> GED Ready</a:t>
            </a:r>
            <a:r>
              <a:rPr lang="en-US" sz="3600" b="0" dirty="0"/>
              <a:t>™</a:t>
            </a:r>
            <a:endParaRPr lang="en-US" sz="71400" dirty="0"/>
          </a:p>
        </p:txBody>
      </p:sp>
      <p:sp>
        <p:nvSpPr>
          <p:cNvPr id="4" name="Slide Number Placeholder 3">
            <a:extLst>
              <a:ext uri="{FF2B5EF4-FFF2-40B4-BE49-F238E27FC236}">
                <a16:creationId xmlns:a16="http://schemas.microsoft.com/office/drawing/2014/main" id="{ED96D4E6-932E-7B2E-C817-DA1436634AB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a:extLst>
              <a:ext uri="{FF2B5EF4-FFF2-40B4-BE49-F238E27FC236}">
                <a16:creationId xmlns:a16="http://schemas.microsoft.com/office/drawing/2014/main" id="{3BA2E453-F6ED-5F96-0435-77922EDC806E}"/>
              </a:ext>
            </a:extLst>
          </p:cNvPr>
          <p:cNvPicPr>
            <a:picLocks noChangeAspect="1"/>
          </p:cNvPicPr>
          <p:nvPr/>
        </p:nvPicPr>
        <p:blipFill>
          <a:blip r:embed="rId3"/>
          <a:stretch>
            <a:fillRect/>
          </a:stretch>
        </p:blipFill>
        <p:spPr>
          <a:xfrm>
            <a:off x="4086847" y="643466"/>
            <a:ext cx="3643789" cy="5698067"/>
          </a:xfrm>
          <a:prstGeom prst="rect">
            <a:avLst/>
          </a:prstGeom>
        </p:spPr>
      </p:pic>
      <p:pic>
        <p:nvPicPr>
          <p:cNvPr id="9" name="Picture 8">
            <a:extLst>
              <a:ext uri="{FF2B5EF4-FFF2-40B4-BE49-F238E27FC236}">
                <a16:creationId xmlns:a16="http://schemas.microsoft.com/office/drawing/2014/main" id="{F81338BA-C940-D1CE-DFDA-9C900EA18E41}"/>
              </a:ext>
            </a:extLst>
          </p:cNvPr>
          <p:cNvPicPr>
            <a:picLocks noChangeAspect="1"/>
          </p:cNvPicPr>
          <p:nvPr/>
        </p:nvPicPr>
        <p:blipFill>
          <a:blip r:embed="rId4"/>
          <a:stretch>
            <a:fillRect/>
          </a:stretch>
        </p:blipFill>
        <p:spPr>
          <a:xfrm>
            <a:off x="8232153" y="2049333"/>
            <a:ext cx="3584759" cy="2462997"/>
          </a:xfrm>
          <a:prstGeom prst="rect">
            <a:avLst/>
          </a:prstGeom>
        </p:spPr>
      </p:pic>
    </p:spTree>
    <p:extLst>
      <p:ext uri="{BB962C8B-B14F-4D97-AF65-F5344CB8AC3E}">
        <p14:creationId xmlns:p14="http://schemas.microsoft.com/office/powerpoint/2010/main" val="3692896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B33F-65B2-66C3-D7A6-72830416BB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112573-9229-E8A4-E3FE-9A52533878FC}"/>
              </a:ext>
            </a:extLst>
          </p:cNvPr>
          <p:cNvSpPr>
            <a:spLocks noGrp="1"/>
          </p:cNvSpPr>
          <p:nvPr>
            <p:ph type="title"/>
          </p:nvPr>
        </p:nvSpPr>
        <p:spPr>
          <a:xfrm>
            <a:off x="330200" y="372534"/>
            <a:ext cx="11675533" cy="1090984"/>
          </a:xfrm>
        </p:spPr>
        <p:txBody>
          <a:bodyPr>
            <a:noAutofit/>
          </a:bodyPr>
          <a:lstStyle/>
          <a:p>
            <a:r>
              <a:rPr lang="en-US" sz="2800" dirty="0"/>
              <a:t>Para </a:t>
            </a:r>
            <a:r>
              <a:rPr lang="en-US" sz="2800" dirty="0" err="1"/>
              <a:t>más</a:t>
            </a:r>
            <a:r>
              <a:rPr lang="en-US" sz="2800" dirty="0"/>
              <a:t> </a:t>
            </a:r>
            <a:r>
              <a:rPr lang="en-US" sz="2800" dirty="0" err="1"/>
              <a:t>información</a:t>
            </a:r>
            <a:r>
              <a:rPr lang="en-US" sz="2800" dirty="0"/>
              <a:t> </a:t>
            </a:r>
            <a:r>
              <a:rPr lang="en-US" sz="2800" dirty="0" err="1"/>
              <a:t>sobre</a:t>
            </a:r>
            <a:r>
              <a:rPr lang="en-US" sz="2800" dirty="0"/>
              <a:t> </a:t>
            </a:r>
            <a:r>
              <a:rPr lang="en-US" sz="2800" dirty="0" err="1"/>
              <a:t>cómo</a:t>
            </a:r>
            <a:r>
              <a:rPr lang="en-US" sz="2800" dirty="0"/>
              <a:t> usar GED Direct</a:t>
            </a:r>
            <a:r>
              <a:rPr lang="en-US" sz="2000" b="0" dirty="0"/>
              <a:t>™</a:t>
            </a:r>
            <a:r>
              <a:rPr lang="en-US" sz="2800" dirty="0"/>
              <a:t> y GED Manager</a:t>
            </a:r>
            <a:r>
              <a:rPr lang="en-US" sz="2000" b="0" dirty="0"/>
              <a:t>™</a:t>
            </a:r>
            <a:r>
              <a:rPr lang="en-US" sz="2800" dirty="0"/>
              <a:t> </a:t>
            </a:r>
            <a:r>
              <a:rPr lang="en-US" sz="2800" dirty="0" err="1"/>
              <a:t>acceda</a:t>
            </a:r>
            <a:r>
              <a:rPr lang="en-US" sz="2800" dirty="0"/>
              <a:t> a las </a:t>
            </a:r>
            <a:r>
              <a:rPr lang="en-US" sz="2800" dirty="0" err="1"/>
              <a:t>herramientas</a:t>
            </a:r>
            <a:r>
              <a:rPr lang="en-US" sz="2800" dirty="0"/>
              <a:t> </a:t>
            </a:r>
            <a:r>
              <a:rPr lang="en-US" sz="2800" dirty="0" err="1"/>
              <a:t>en</a:t>
            </a:r>
            <a:r>
              <a:rPr lang="en-US" sz="2800" dirty="0"/>
              <a:t> </a:t>
            </a:r>
            <a:r>
              <a:rPr lang="en-US" sz="2800" dirty="0" err="1"/>
              <a:t>el</a:t>
            </a:r>
            <a:r>
              <a:rPr lang="en-US" sz="2800" dirty="0"/>
              <a:t> </a:t>
            </a:r>
            <a:r>
              <a:rPr lang="en-US" sz="2800" dirty="0" err="1"/>
              <a:t>tablero</a:t>
            </a:r>
            <a:r>
              <a:rPr lang="en-US" sz="2800" dirty="0"/>
              <a:t> de GED Manager</a:t>
            </a:r>
            <a:r>
              <a:rPr lang="en-US" sz="2000" b="0" dirty="0"/>
              <a:t>™</a:t>
            </a:r>
            <a:endParaRPr lang="en-US" sz="49600" dirty="0"/>
          </a:p>
        </p:txBody>
      </p:sp>
      <p:sp>
        <p:nvSpPr>
          <p:cNvPr id="4" name="Slide Number Placeholder 3">
            <a:extLst>
              <a:ext uri="{FF2B5EF4-FFF2-40B4-BE49-F238E27FC236}">
                <a16:creationId xmlns:a16="http://schemas.microsoft.com/office/drawing/2014/main" id="{23E225A6-782C-F82F-D9D8-DC81914ED1A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AC6E2AC8-83BE-847D-DD77-89EAE77C36B5}"/>
              </a:ext>
            </a:extLst>
          </p:cNvPr>
          <p:cNvPicPr>
            <a:picLocks noChangeAspect="1"/>
          </p:cNvPicPr>
          <p:nvPr/>
        </p:nvPicPr>
        <p:blipFill>
          <a:blip r:embed="rId3"/>
          <a:stretch>
            <a:fillRect/>
          </a:stretch>
        </p:blipFill>
        <p:spPr>
          <a:xfrm>
            <a:off x="1533660" y="1899387"/>
            <a:ext cx="4457102" cy="452520"/>
          </a:xfrm>
          <a:prstGeom prst="rect">
            <a:avLst/>
          </a:prstGeom>
        </p:spPr>
      </p:pic>
      <p:sp>
        <p:nvSpPr>
          <p:cNvPr id="8" name="TextBox 7">
            <a:extLst>
              <a:ext uri="{FF2B5EF4-FFF2-40B4-BE49-F238E27FC236}">
                <a16:creationId xmlns:a16="http://schemas.microsoft.com/office/drawing/2014/main" id="{CB7B9DE0-A8AC-47D3-5D86-77EF8DE19699}"/>
              </a:ext>
            </a:extLst>
          </p:cNvPr>
          <p:cNvSpPr txBox="1"/>
          <p:nvPr/>
        </p:nvSpPr>
        <p:spPr>
          <a:xfrm>
            <a:off x="959745" y="2404056"/>
            <a:ext cx="3432636" cy="313267"/>
          </a:xfrm>
          <a:prstGeom prst="rect">
            <a:avLst/>
          </a:prstGeom>
          <a:noFill/>
        </p:spPr>
        <p:txBody>
          <a:bodyPr wrap="square">
            <a:spAutoFit/>
          </a:bodyPr>
          <a:lstStyle/>
          <a:p>
            <a:r>
              <a:rPr lang="en-US" dirty="0">
                <a:hlinkClick r:id="rId4"/>
              </a:rPr>
              <a:t>GED General Prep Connect - YouTube</a:t>
            </a:r>
            <a:endParaRPr lang="en-US" dirty="0"/>
          </a:p>
        </p:txBody>
      </p:sp>
      <p:sp>
        <p:nvSpPr>
          <p:cNvPr id="10" name="TextBox 9">
            <a:extLst>
              <a:ext uri="{FF2B5EF4-FFF2-40B4-BE49-F238E27FC236}">
                <a16:creationId xmlns:a16="http://schemas.microsoft.com/office/drawing/2014/main" id="{525386FA-1E4A-3014-4E73-746C15A8A81D}"/>
              </a:ext>
            </a:extLst>
          </p:cNvPr>
          <p:cNvSpPr txBox="1"/>
          <p:nvPr/>
        </p:nvSpPr>
        <p:spPr>
          <a:xfrm>
            <a:off x="942813" y="2840936"/>
            <a:ext cx="3276600" cy="313267"/>
          </a:xfrm>
          <a:prstGeom prst="rect">
            <a:avLst/>
          </a:prstGeom>
          <a:noFill/>
        </p:spPr>
        <p:txBody>
          <a:bodyPr wrap="square">
            <a:spAutoFit/>
          </a:bodyPr>
          <a:lstStyle/>
          <a:p>
            <a:r>
              <a:rPr lang="en-US" dirty="0">
                <a:hlinkClick r:id="rId5"/>
              </a:rPr>
              <a:t>GED Manager - Educators and Admins</a:t>
            </a:r>
            <a:endParaRPr lang="en-US" dirty="0"/>
          </a:p>
        </p:txBody>
      </p:sp>
      <p:sp>
        <p:nvSpPr>
          <p:cNvPr id="12" name="TextBox 11">
            <a:extLst>
              <a:ext uri="{FF2B5EF4-FFF2-40B4-BE49-F238E27FC236}">
                <a16:creationId xmlns:a16="http://schemas.microsoft.com/office/drawing/2014/main" id="{3449E95D-6D12-9FCE-595C-8107C4E7B7B3}"/>
              </a:ext>
            </a:extLst>
          </p:cNvPr>
          <p:cNvSpPr txBox="1"/>
          <p:nvPr/>
        </p:nvSpPr>
        <p:spPr>
          <a:xfrm>
            <a:off x="1701800" y="3183498"/>
            <a:ext cx="2260600" cy="313267"/>
          </a:xfrm>
          <a:prstGeom prst="rect">
            <a:avLst/>
          </a:prstGeom>
          <a:noFill/>
        </p:spPr>
        <p:txBody>
          <a:bodyPr wrap="square">
            <a:spAutoFit/>
          </a:bodyPr>
          <a:lstStyle/>
          <a:p>
            <a:r>
              <a:rPr lang="en-US" dirty="0">
                <a:hlinkClick r:id="rId6"/>
              </a:rPr>
              <a:t>Policies - GED</a:t>
            </a:r>
            <a:endParaRPr lang="en-US" dirty="0"/>
          </a:p>
        </p:txBody>
      </p:sp>
      <p:sp>
        <p:nvSpPr>
          <p:cNvPr id="14" name="TextBox 13">
            <a:extLst>
              <a:ext uri="{FF2B5EF4-FFF2-40B4-BE49-F238E27FC236}">
                <a16:creationId xmlns:a16="http://schemas.microsoft.com/office/drawing/2014/main" id="{1764EF13-8739-BA79-64BB-6AFC99FC45F9}"/>
              </a:ext>
            </a:extLst>
          </p:cNvPr>
          <p:cNvSpPr txBox="1"/>
          <p:nvPr/>
        </p:nvSpPr>
        <p:spPr>
          <a:xfrm>
            <a:off x="893831" y="3613771"/>
            <a:ext cx="3564467" cy="307438"/>
          </a:xfrm>
          <a:prstGeom prst="rect">
            <a:avLst/>
          </a:prstGeom>
          <a:noFill/>
        </p:spPr>
        <p:txBody>
          <a:bodyPr wrap="square">
            <a:spAutoFit/>
          </a:bodyPr>
          <a:lstStyle/>
          <a:p>
            <a:r>
              <a:rPr lang="en-US" dirty="0">
                <a:hlinkClick r:id="rId7"/>
              </a:rPr>
              <a:t>How To Guides - Educators and Admins</a:t>
            </a:r>
            <a:endParaRPr lang="en-US" dirty="0"/>
          </a:p>
        </p:txBody>
      </p:sp>
      <p:sp>
        <p:nvSpPr>
          <p:cNvPr id="16" name="TextBox 15">
            <a:extLst>
              <a:ext uri="{FF2B5EF4-FFF2-40B4-BE49-F238E27FC236}">
                <a16:creationId xmlns:a16="http://schemas.microsoft.com/office/drawing/2014/main" id="{AFC07567-C0CC-6575-F69C-F4F1E209035E}"/>
              </a:ext>
            </a:extLst>
          </p:cNvPr>
          <p:cNvSpPr txBox="1"/>
          <p:nvPr/>
        </p:nvSpPr>
        <p:spPr>
          <a:xfrm>
            <a:off x="1103679" y="4038215"/>
            <a:ext cx="2954867" cy="307777"/>
          </a:xfrm>
          <a:prstGeom prst="rect">
            <a:avLst/>
          </a:prstGeom>
          <a:noFill/>
        </p:spPr>
        <p:txBody>
          <a:bodyPr wrap="square">
            <a:spAutoFit/>
          </a:bodyPr>
          <a:lstStyle/>
          <a:p>
            <a:r>
              <a:rPr lang="en-US" dirty="0">
                <a:hlinkClick r:id="rId8"/>
              </a:rPr>
              <a:t>Prep Center Request Form - GED</a:t>
            </a:r>
            <a:endParaRPr lang="en-US" dirty="0"/>
          </a:p>
        </p:txBody>
      </p:sp>
      <p:sp>
        <p:nvSpPr>
          <p:cNvPr id="18" name="TextBox 17">
            <a:extLst>
              <a:ext uri="{FF2B5EF4-FFF2-40B4-BE49-F238E27FC236}">
                <a16:creationId xmlns:a16="http://schemas.microsoft.com/office/drawing/2014/main" id="{8E0E0272-017F-6780-B839-952C310AF7BE}"/>
              </a:ext>
            </a:extLst>
          </p:cNvPr>
          <p:cNvSpPr txBox="1"/>
          <p:nvPr/>
        </p:nvSpPr>
        <p:spPr>
          <a:xfrm>
            <a:off x="999663" y="4450765"/>
            <a:ext cx="3352800" cy="307777"/>
          </a:xfrm>
          <a:prstGeom prst="rect">
            <a:avLst/>
          </a:prstGeom>
          <a:noFill/>
        </p:spPr>
        <p:txBody>
          <a:bodyPr wrap="square">
            <a:spAutoFit/>
          </a:bodyPr>
          <a:lstStyle/>
          <a:p>
            <a:r>
              <a:rPr lang="en-US" dirty="0">
                <a:hlinkClick r:id="rId9"/>
              </a:rPr>
              <a:t>Study Guides - Educators and Admins</a:t>
            </a:r>
            <a:endParaRPr lang="en-US" dirty="0"/>
          </a:p>
        </p:txBody>
      </p:sp>
      <p:sp>
        <p:nvSpPr>
          <p:cNvPr id="20" name="TextBox 19">
            <a:extLst>
              <a:ext uri="{FF2B5EF4-FFF2-40B4-BE49-F238E27FC236}">
                <a16:creationId xmlns:a16="http://schemas.microsoft.com/office/drawing/2014/main" id="{4679997F-7E3B-A926-46AB-D0187C967D8E}"/>
              </a:ext>
            </a:extLst>
          </p:cNvPr>
          <p:cNvSpPr txBox="1"/>
          <p:nvPr/>
        </p:nvSpPr>
        <p:spPr>
          <a:xfrm>
            <a:off x="1943697" y="4852162"/>
            <a:ext cx="1464731" cy="307777"/>
          </a:xfrm>
          <a:prstGeom prst="rect">
            <a:avLst/>
          </a:prstGeom>
          <a:noFill/>
        </p:spPr>
        <p:txBody>
          <a:bodyPr wrap="square">
            <a:spAutoFit/>
          </a:bodyPr>
          <a:lstStyle/>
          <a:p>
            <a:r>
              <a:rPr lang="en-US" dirty="0" err="1">
                <a:hlinkClick r:id="rId10"/>
              </a:rPr>
              <a:t>MyGED</a:t>
            </a:r>
            <a:r>
              <a:rPr lang="en-US" dirty="0">
                <a:hlinkClick r:id="rId10"/>
              </a:rPr>
              <a:t>® :</a:t>
            </a:r>
            <a:endParaRPr lang="en-US" dirty="0"/>
          </a:p>
        </p:txBody>
      </p:sp>
      <p:sp>
        <p:nvSpPr>
          <p:cNvPr id="22" name="TextBox 21">
            <a:extLst>
              <a:ext uri="{FF2B5EF4-FFF2-40B4-BE49-F238E27FC236}">
                <a16:creationId xmlns:a16="http://schemas.microsoft.com/office/drawing/2014/main" id="{531F60E5-1D9F-C544-E170-1BABEDDD6B99}"/>
              </a:ext>
            </a:extLst>
          </p:cNvPr>
          <p:cNvSpPr txBox="1"/>
          <p:nvPr/>
        </p:nvSpPr>
        <p:spPr>
          <a:xfrm>
            <a:off x="1943697" y="5242951"/>
            <a:ext cx="1507066" cy="313267"/>
          </a:xfrm>
          <a:prstGeom prst="rect">
            <a:avLst/>
          </a:prstGeom>
          <a:noFill/>
        </p:spPr>
        <p:txBody>
          <a:bodyPr wrap="square">
            <a:spAutoFit/>
          </a:bodyPr>
          <a:lstStyle/>
          <a:p>
            <a:r>
              <a:rPr lang="en-US" dirty="0" err="1">
                <a:hlinkClick r:id="rId10"/>
              </a:rPr>
              <a:t>MyGED</a:t>
            </a:r>
            <a:r>
              <a:rPr lang="en-US" dirty="0">
                <a:hlinkClick r:id="rId10"/>
              </a:rPr>
              <a:t>® :</a:t>
            </a:r>
            <a:endParaRPr lang="en-US" dirty="0"/>
          </a:p>
        </p:txBody>
      </p:sp>
      <p:sp>
        <p:nvSpPr>
          <p:cNvPr id="24" name="TextBox 23">
            <a:extLst>
              <a:ext uri="{FF2B5EF4-FFF2-40B4-BE49-F238E27FC236}">
                <a16:creationId xmlns:a16="http://schemas.microsoft.com/office/drawing/2014/main" id="{B9E40147-D5A1-00CE-67F0-4024404F8489}"/>
              </a:ext>
            </a:extLst>
          </p:cNvPr>
          <p:cNvSpPr txBox="1"/>
          <p:nvPr/>
        </p:nvSpPr>
        <p:spPr>
          <a:xfrm>
            <a:off x="893831" y="5641189"/>
            <a:ext cx="3728969" cy="307777"/>
          </a:xfrm>
          <a:prstGeom prst="rect">
            <a:avLst/>
          </a:prstGeom>
          <a:noFill/>
        </p:spPr>
        <p:txBody>
          <a:bodyPr wrap="square">
            <a:spAutoFit/>
          </a:bodyPr>
          <a:lstStyle/>
          <a:p>
            <a:r>
              <a:rPr lang="en-US" dirty="0">
                <a:hlinkClick r:id="rId11"/>
              </a:rPr>
              <a:t>Tips for Successful Password Resets - GED</a:t>
            </a:r>
            <a:endParaRPr lang="en-US" dirty="0"/>
          </a:p>
        </p:txBody>
      </p:sp>
      <p:sp>
        <p:nvSpPr>
          <p:cNvPr id="26" name="TextBox 25">
            <a:extLst>
              <a:ext uri="{FF2B5EF4-FFF2-40B4-BE49-F238E27FC236}">
                <a16:creationId xmlns:a16="http://schemas.microsoft.com/office/drawing/2014/main" id="{E6841E0C-077A-1ED1-8F21-4B4BD30B7D30}"/>
              </a:ext>
            </a:extLst>
          </p:cNvPr>
          <p:cNvSpPr txBox="1"/>
          <p:nvPr/>
        </p:nvSpPr>
        <p:spPr>
          <a:xfrm>
            <a:off x="1193800" y="6033937"/>
            <a:ext cx="3276600" cy="307777"/>
          </a:xfrm>
          <a:prstGeom prst="rect">
            <a:avLst/>
          </a:prstGeom>
          <a:noFill/>
        </p:spPr>
        <p:txBody>
          <a:bodyPr wrap="square">
            <a:spAutoFit/>
          </a:bodyPr>
          <a:lstStyle/>
          <a:p>
            <a:r>
              <a:rPr lang="en-US" dirty="0">
                <a:hlinkClick r:id="rId12"/>
              </a:rPr>
              <a:t>GED Direct™ - Educators and Admins</a:t>
            </a:r>
            <a:endParaRPr lang="en-US" dirty="0"/>
          </a:p>
        </p:txBody>
      </p:sp>
      <p:sp>
        <p:nvSpPr>
          <p:cNvPr id="28" name="TextBox 27">
            <a:extLst>
              <a:ext uri="{FF2B5EF4-FFF2-40B4-BE49-F238E27FC236}">
                <a16:creationId xmlns:a16="http://schemas.microsoft.com/office/drawing/2014/main" id="{DF7C5845-4804-827B-761B-D596B98A5FBE}"/>
              </a:ext>
            </a:extLst>
          </p:cNvPr>
          <p:cNvSpPr txBox="1"/>
          <p:nvPr/>
        </p:nvSpPr>
        <p:spPr>
          <a:xfrm>
            <a:off x="1303867" y="6462253"/>
            <a:ext cx="3166533" cy="307777"/>
          </a:xfrm>
          <a:prstGeom prst="rect">
            <a:avLst/>
          </a:prstGeom>
          <a:noFill/>
        </p:spPr>
        <p:txBody>
          <a:bodyPr wrap="square">
            <a:spAutoFit/>
          </a:bodyPr>
          <a:lstStyle/>
          <a:p>
            <a:r>
              <a:rPr lang="en-US" dirty="0">
                <a:hlinkClick r:id="rId13"/>
              </a:rPr>
              <a:t>GED Direct May 2024 - YouTube</a:t>
            </a:r>
            <a:endParaRPr lang="en-US" dirty="0"/>
          </a:p>
        </p:txBody>
      </p:sp>
      <p:pic>
        <p:nvPicPr>
          <p:cNvPr id="30" name="Picture 29">
            <a:extLst>
              <a:ext uri="{FF2B5EF4-FFF2-40B4-BE49-F238E27FC236}">
                <a16:creationId xmlns:a16="http://schemas.microsoft.com/office/drawing/2014/main" id="{C7452FB2-2154-0A08-6000-F23461ED4E61}"/>
              </a:ext>
            </a:extLst>
          </p:cNvPr>
          <p:cNvPicPr>
            <a:picLocks noChangeAspect="1"/>
          </p:cNvPicPr>
          <p:nvPr/>
        </p:nvPicPr>
        <p:blipFill>
          <a:blip r:embed="rId14"/>
          <a:stretch>
            <a:fillRect/>
          </a:stretch>
        </p:blipFill>
        <p:spPr>
          <a:xfrm>
            <a:off x="5513086" y="1826266"/>
            <a:ext cx="4315427" cy="514422"/>
          </a:xfrm>
          <a:prstGeom prst="rect">
            <a:avLst/>
          </a:prstGeom>
        </p:spPr>
      </p:pic>
      <p:sp>
        <p:nvSpPr>
          <p:cNvPr id="33" name="TextBox 32">
            <a:extLst>
              <a:ext uri="{FF2B5EF4-FFF2-40B4-BE49-F238E27FC236}">
                <a16:creationId xmlns:a16="http://schemas.microsoft.com/office/drawing/2014/main" id="{2A4F367D-43EB-8D30-6634-8ACF703CC5CC}"/>
              </a:ext>
            </a:extLst>
          </p:cNvPr>
          <p:cNvSpPr txBox="1"/>
          <p:nvPr/>
        </p:nvSpPr>
        <p:spPr>
          <a:xfrm>
            <a:off x="5977467" y="2563533"/>
            <a:ext cx="2082800" cy="307777"/>
          </a:xfrm>
          <a:prstGeom prst="rect">
            <a:avLst/>
          </a:prstGeom>
          <a:noFill/>
        </p:spPr>
        <p:txBody>
          <a:bodyPr wrap="square">
            <a:spAutoFit/>
          </a:bodyPr>
          <a:lstStyle/>
          <a:p>
            <a:r>
              <a:rPr lang="en-US" dirty="0">
                <a:hlinkClick r:id="rId15"/>
              </a:rPr>
              <a:t>Prep Connect Guide</a:t>
            </a:r>
            <a:endParaRPr lang="en-US" dirty="0"/>
          </a:p>
        </p:txBody>
      </p:sp>
      <p:sp>
        <p:nvSpPr>
          <p:cNvPr id="35" name="TextBox 34">
            <a:extLst>
              <a:ext uri="{FF2B5EF4-FFF2-40B4-BE49-F238E27FC236}">
                <a16:creationId xmlns:a16="http://schemas.microsoft.com/office/drawing/2014/main" id="{82ECBCD0-A1CA-28FC-21FF-A83C617F1A16}"/>
              </a:ext>
            </a:extLst>
          </p:cNvPr>
          <p:cNvSpPr txBox="1"/>
          <p:nvPr/>
        </p:nvSpPr>
        <p:spPr>
          <a:xfrm>
            <a:off x="5386086" y="3000314"/>
            <a:ext cx="3564467" cy="307777"/>
          </a:xfrm>
          <a:prstGeom prst="rect">
            <a:avLst/>
          </a:prstGeom>
          <a:noFill/>
        </p:spPr>
        <p:txBody>
          <a:bodyPr wrap="square">
            <a:spAutoFit/>
          </a:bodyPr>
          <a:lstStyle/>
          <a:p>
            <a:r>
              <a:rPr lang="en-US" dirty="0">
                <a:hlinkClick r:id="rId16"/>
              </a:rPr>
              <a:t>gedmanager_manage_student_guide.pdf</a:t>
            </a:r>
            <a:endParaRPr lang="en-US" dirty="0"/>
          </a:p>
        </p:txBody>
      </p:sp>
      <p:sp>
        <p:nvSpPr>
          <p:cNvPr id="37" name="TextBox 36">
            <a:extLst>
              <a:ext uri="{FF2B5EF4-FFF2-40B4-BE49-F238E27FC236}">
                <a16:creationId xmlns:a16="http://schemas.microsoft.com/office/drawing/2014/main" id="{A0756A92-07F8-0EFF-374C-46CA90DB6E57}"/>
              </a:ext>
            </a:extLst>
          </p:cNvPr>
          <p:cNvSpPr txBox="1"/>
          <p:nvPr/>
        </p:nvSpPr>
        <p:spPr>
          <a:xfrm>
            <a:off x="5716929" y="3451278"/>
            <a:ext cx="2902780" cy="307777"/>
          </a:xfrm>
          <a:prstGeom prst="rect">
            <a:avLst/>
          </a:prstGeom>
          <a:noFill/>
        </p:spPr>
        <p:txBody>
          <a:bodyPr wrap="square">
            <a:spAutoFit/>
          </a:bodyPr>
          <a:lstStyle/>
          <a:p>
            <a:r>
              <a:rPr lang="en-US" dirty="0">
                <a:hlinkClick r:id="rId17"/>
              </a:rPr>
              <a:t>test_activity_report_guide.pdf</a:t>
            </a:r>
            <a:endParaRPr lang="en-US" dirty="0"/>
          </a:p>
        </p:txBody>
      </p:sp>
      <p:sp>
        <p:nvSpPr>
          <p:cNvPr id="39" name="TextBox 38">
            <a:extLst>
              <a:ext uri="{FF2B5EF4-FFF2-40B4-BE49-F238E27FC236}">
                <a16:creationId xmlns:a16="http://schemas.microsoft.com/office/drawing/2014/main" id="{49544CF4-A9D9-C0E7-E59E-8F1CD626A305}"/>
              </a:ext>
            </a:extLst>
          </p:cNvPr>
          <p:cNvSpPr txBox="1"/>
          <p:nvPr/>
        </p:nvSpPr>
        <p:spPr>
          <a:xfrm>
            <a:off x="5842001" y="3921209"/>
            <a:ext cx="2523066" cy="307777"/>
          </a:xfrm>
          <a:prstGeom prst="rect">
            <a:avLst/>
          </a:prstGeom>
          <a:noFill/>
        </p:spPr>
        <p:txBody>
          <a:bodyPr wrap="square">
            <a:spAutoFit/>
          </a:bodyPr>
          <a:lstStyle/>
          <a:p>
            <a:r>
              <a:rPr lang="en-US" dirty="0">
                <a:hlinkClick r:id="rId18"/>
              </a:rPr>
              <a:t>passers_report_guide.pdf</a:t>
            </a:r>
            <a:endParaRPr lang="en-US" dirty="0"/>
          </a:p>
        </p:txBody>
      </p:sp>
      <p:sp>
        <p:nvSpPr>
          <p:cNvPr id="41" name="TextBox 40">
            <a:extLst>
              <a:ext uri="{FF2B5EF4-FFF2-40B4-BE49-F238E27FC236}">
                <a16:creationId xmlns:a16="http://schemas.microsoft.com/office/drawing/2014/main" id="{123EBCAA-7200-E407-4A55-ADDC7DEDEC0D}"/>
              </a:ext>
            </a:extLst>
          </p:cNvPr>
          <p:cNvSpPr txBox="1"/>
          <p:nvPr/>
        </p:nvSpPr>
        <p:spPr>
          <a:xfrm>
            <a:off x="5638800" y="4436946"/>
            <a:ext cx="3115733" cy="307777"/>
          </a:xfrm>
          <a:prstGeom prst="rect">
            <a:avLst/>
          </a:prstGeom>
          <a:noFill/>
        </p:spPr>
        <p:txBody>
          <a:bodyPr wrap="square">
            <a:spAutoFit/>
          </a:bodyPr>
          <a:lstStyle/>
          <a:p>
            <a:r>
              <a:rPr lang="en-US" dirty="0">
                <a:hlinkClick r:id="rId19"/>
              </a:rPr>
              <a:t>printing_bulk_score_reports.pdf</a:t>
            </a:r>
            <a:endParaRPr lang="en-US" dirty="0"/>
          </a:p>
        </p:txBody>
      </p:sp>
      <p:sp>
        <p:nvSpPr>
          <p:cNvPr id="43" name="TextBox 42">
            <a:extLst>
              <a:ext uri="{FF2B5EF4-FFF2-40B4-BE49-F238E27FC236}">
                <a16:creationId xmlns:a16="http://schemas.microsoft.com/office/drawing/2014/main" id="{FA128D8A-1941-EC53-6A65-E113963385E7}"/>
              </a:ext>
            </a:extLst>
          </p:cNvPr>
          <p:cNvSpPr txBox="1"/>
          <p:nvPr/>
        </p:nvSpPr>
        <p:spPr>
          <a:xfrm>
            <a:off x="5716929" y="4895955"/>
            <a:ext cx="2781894" cy="307777"/>
          </a:xfrm>
          <a:prstGeom prst="rect">
            <a:avLst/>
          </a:prstGeom>
          <a:noFill/>
        </p:spPr>
        <p:txBody>
          <a:bodyPr wrap="square">
            <a:spAutoFit/>
          </a:bodyPr>
          <a:lstStyle/>
          <a:p>
            <a:r>
              <a:rPr lang="en-US" dirty="0">
                <a:hlinkClick r:id="rId20"/>
              </a:rPr>
              <a:t>gedready_voucher_guide.pdf</a:t>
            </a:r>
            <a:endParaRPr lang="en-US" dirty="0"/>
          </a:p>
        </p:txBody>
      </p:sp>
      <p:sp>
        <p:nvSpPr>
          <p:cNvPr id="45" name="TextBox 44">
            <a:extLst>
              <a:ext uri="{FF2B5EF4-FFF2-40B4-BE49-F238E27FC236}">
                <a16:creationId xmlns:a16="http://schemas.microsoft.com/office/drawing/2014/main" id="{AE828EA2-E581-01C9-2772-F36DF66DBB4C}"/>
              </a:ext>
            </a:extLst>
          </p:cNvPr>
          <p:cNvSpPr txBox="1"/>
          <p:nvPr/>
        </p:nvSpPr>
        <p:spPr>
          <a:xfrm>
            <a:off x="4507905" y="5315729"/>
            <a:ext cx="5334001" cy="307777"/>
          </a:xfrm>
          <a:prstGeom prst="rect">
            <a:avLst/>
          </a:prstGeom>
          <a:noFill/>
        </p:spPr>
        <p:txBody>
          <a:bodyPr wrap="square">
            <a:spAutoFit/>
          </a:bodyPr>
          <a:lstStyle/>
          <a:p>
            <a:r>
              <a:rPr lang="en-US" dirty="0">
                <a:hlinkClick r:id="rId21"/>
              </a:rPr>
              <a:t>Microsoft Word - How to Apply for Accommodations FINAL.docx</a:t>
            </a:r>
            <a:endParaRPr lang="en-US" dirty="0"/>
          </a:p>
        </p:txBody>
      </p:sp>
      <p:sp>
        <p:nvSpPr>
          <p:cNvPr id="47" name="TextBox 46">
            <a:extLst>
              <a:ext uri="{FF2B5EF4-FFF2-40B4-BE49-F238E27FC236}">
                <a16:creationId xmlns:a16="http://schemas.microsoft.com/office/drawing/2014/main" id="{ED68649F-7E7B-C036-5901-BD3323E32A72}"/>
              </a:ext>
            </a:extLst>
          </p:cNvPr>
          <p:cNvSpPr txBox="1"/>
          <p:nvPr/>
        </p:nvSpPr>
        <p:spPr>
          <a:xfrm>
            <a:off x="5531306" y="5795077"/>
            <a:ext cx="2967517" cy="307777"/>
          </a:xfrm>
          <a:prstGeom prst="rect">
            <a:avLst/>
          </a:prstGeom>
          <a:noFill/>
        </p:spPr>
        <p:txBody>
          <a:bodyPr wrap="square">
            <a:spAutoFit/>
          </a:bodyPr>
          <a:lstStyle/>
          <a:p>
            <a:r>
              <a:rPr lang="en-US" dirty="0">
                <a:hlinkClick r:id="rId22"/>
              </a:rPr>
              <a:t>GED-Purchasing-Bulk-Orders.pdf</a:t>
            </a:r>
            <a:endParaRPr lang="en-US" dirty="0"/>
          </a:p>
        </p:txBody>
      </p:sp>
      <p:pic>
        <p:nvPicPr>
          <p:cNvPr id="49" name="Picture 48">
            <a:extLst>
              <a:ext uri="{FF2B5EF4-FFF2-40B4-BE49-F238E27FC236}">
                <a16:creationId xmlns:a16="http://schemas.microsoft.com/office/drawing/2014/main" id="{081BABA6-7A58-376C-B26B-C3809116A038}"/>
              </a:ext>
            </a:extLst>
          </p:cNvPr>
          <p:cNvPicPr>
            <a:picLocks noChangeAspect="1"/>
          </p:cNvPicPr>
          <p:nvPr/>
        </p:nvPicPr>
        <p:blipFill>
          <a:blip r:embed="rId23"/>
          <a:stretch>
            <a:fillRect/>
          </a:stretch>
        </p:blipFill>
        <p:spPr>
          <a:xfrm flipH="1" flipV="1">
            <a:off x="3578800" y="1739451"/>
            <a:ext cx="479746" cy="196260"/>
          </a:xfrm>
          <a:prstGeom prst="rect">
            <a:avLst/>
          </a:prstGeom>
        </p:spPr>
      </p:pic>
    </p:spTree>
    <p:extLst>
      <p:ext uri="{BB962C8B-B14F-4D97-AF65-F5344CB8AC3E}">
        <p14:creationId xmlns:p14="http://schemas.microsoft.com/office/powerpoint/2010/main" val="3826736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8B2A5-369C-CDE5-BBE6-9CED63F240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446086-A4E7-8E00-B7A1-DE6957F5D8F3}"/>
              </a:ext>
            </a:extLst>
          </p:cNvPr>
          <p:cNvSpPr>
            <a:spLocks noGrp="1"/>
          </p:cNvSpPr>
          <p:nvPr>
            <p:ph type="title"/>
          </p:nvPr>
        </p:nvSpPr>
        <p:spPr>
          <a:xfrm>
            <a:off x="821267" y="685800"/>
            <a:ext cx="10320866" cy="1016000"/>
          </a:xfrm>
        </p:spPr>
        <p:txBody>
          <a:bodyPr>
            <a:noAutofit/>
          </a:bodyPr>
          <a:lstStyle/>
          <a:p>
            <a:r>
              <a:rPr lang="en-US" sz="4000" dirty="0"/>
              <a:t>Solicitudes de </a:t>
            </a:r>
            <a:r>
              <a:rPr lang="en-US" sz="4000" dirty="0" err="1"/>
              <a:t>acceso</a:t>
            </a:r>
            <a:r>
              <a:rPr lang="en-US" sz="4000" dirty="0"/>
              <a:t> a GED Manager</a:t>
            </a:r>
            <a:r>
              <a:rPr lang="en-US" sz="4400" b="0" dirty="0"/>
              <a:t>™</a:t>
            </a:r>
            <a:r>
              <a:rPr lang="en-US" sz="4000" dirty="0"/>
              <a:t> </a:t>
            </a:r>
            <a:endParaRPr lang="en-US" sz="148100" dirty="0"/>
          </a:p>
        </p:txBody>
      </p:sp>
      <p:sp>
        <p:nvSpPr>
          <p:cNvPr id="4" name="Slide Number Placeholder 3">
            <a:extLst>
              <a:ext uri="{FF2B5EF4-FFF2-40B4-BE49-F238E27FC236}">
                <a16:creationId xmlns:a16="http://schemas.microsoft.com/office/drawing/2014/main" id="{664075CF-CD47-A0FC-5837-E85989B1766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61FBB4C0-0BF7-53B4-CA1D-F530759A352B}"/>
              </a:ext>
            </a:extLst>
          </p:cNvPr>
          <p:cNvSpPr txBox="1"/>
          <p:nvPr/>
        </p:nvSpPr>
        <p:spPr>
          <a:xfrm>
            <a:off x="2429933" y="2327173"/>
            <a:ext cx="6096000" cy="3494290"/>
          </a:xfrm>
          <a:prstGeom prst="rect">
            <a:avLst/>
          </a:prstGeom>
          <a:noFill/>
        </p:spPr>
        <p:txBody>
          <a:bodyPr wrap="square">
            <a:spAutoFit/>
          </a:bodyPr>
          <a:lstStyle/>
          <a:p>
            <a:pPr marL="11430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El </a:t>
            </a:r>
            <a:r>
              <a:rPr kumimoji="0" lang="en-US" sz="2400" b="0" i="0" u="none" strike="noStrike" kern="1200" cap="none" spc="0" normalizeH="0" baseline="0" noProof="0" dirty="0" err="1">
                <a:ln>
                  <a:noFill/>
                </a:ln>
                <a:solidFill>
                  <a:srgbClr val="000000"/>
                </a:solidFill>
                <a:effectLst/>
                <a:uLnTx/>
                <a:uFillTx/>
                <a:latin typeface="Arial"/>
                <a:ea typeface="+mn-ea"/>
                <a:cs typeface="Arial"/>
              </a:rPr>
              <a:t>acceso</a:t>
            </a:r>
            <a:r>
              <a:rPr kumimoji="0" lang="en-US" sz="2400" b="0" i="0" u="none" strike="noStrike" kern="1200" cap="none" spc="0" normalizeH="0" baseline="0" noProof="0" dirty="0">
                <a:ln>
                  <a:noFill/>
                </a:ln>
                <a:solidFill>
                  <a:srgbClr val="000000"/>
                </a:solidFill>
                <a:effectLst/>
                <a:uLnTx/>
                <a:uFillTx/>
                <a:latin typeface="Arial"/>
                <a:ea typeface="+mn-ea"/>
                <a:cs typeface="Arial"/>
              </a:rPr>
              <a:t> a GED Manager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a:ea typeface="+mn-ea"/>
                <a:cs typeface="Arial"/>
              </a:rPr>
              <a:t> </a:t>
            </a:r>
            <a:r>
              <a:rPr kumimoji="0" lang="es-ES" sz="2400" b="0" i="0" u="none" strike="noStrike" kern="1200" cap="none" spc="0" normalizeH="0" baseline="0" noProof="0" dirty="0">
                <a:ln>
                  <a:noFill/>
                </a:ln>
                <a:solidFill>
                  <a:srgbClr val="000000"/>
                </a:solidFill>
                <a:effectLst/>
                <a:uLnTx/>
                <a:uFillTx/>
                <a:latin typeface="Arial"/>
                <a:ea typeface="+mn-ea"/>
                <a:cs typeface="Arial"/>
              </a:rPr>
              <a:t>está sujeto a normas y políticas estatales.</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11430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42" marR="0" lvl="0" indent="-171442"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Char char="•"/>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 solicitarlo, complete este </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formulario de solicitud</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1430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11430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Para </a:t>
            </a:r>
            <a:r>
              <a:rPr kumimoji="0" lang="en-US" sz="2400" b="0" i="0" u="none" strike="noStrike" kern="1200" cap="none" spc="0" normalizeH="0" baseline="0" noProof="0" dirty="0" err="1">
                <a:ln>
                  <a:noFill/>
                </a:ln>
                <a:solidFill>
                  <a:srgbClr val="000000"/>
                </a:solidFill>
                <a:effectLst/>
                <a:uLnTx/>
                <a:uFillTx/>
                <a:latin typeface="Arial"/>
                <a:ea typeface="+mn-ea"/>
                <a:cs typeface="Arial"/>
              </a:rPr>
              <a:t>aprender</a:t>
            </a:r>
            <a:r>
              <a:rPr kumimoji="0" lang="en-US" sz="2400" b="0" i="0" u="none" strike="noStrike" kern="1200" cap="none" spc="0" normalizeH="0" baseline="0" noProof="0" dirty="0">
                <a:ln>
                  <a:noFill/>
                </a:ln>
                <a:solidFill>
                  <a:srgbClr val="000000"/>
                </a:solidFill>
                <a:effectLst/>
                <a:uLnTx/>
                <a:uFillTx/>
                <a:latin typeface="Arial"/>
                <a:ea typeface="+mn-ea"/>
                <a:cs typeface="Arial"/>
              </a:rPr>
              <a:t> a </a:t>
            </a:r>
            <a:r>
              <a:rPr kumimoji="0" lang="en-US" sz="2400" b="0" i="0" u="none" strike="noStrike" kern="1200" cap="none" spc="0" normalizeH="0" baseline="0" noProof="0" dirty="0" err="1">
                <a:ln>
                  <a:noFill/>
                </a:ln>
                <a:solidFill>
                  <a:srgbClr val="000000"/>
                </a:solidFill>
                <a:effectLst/>
                <a:uLnTx/>
                <a:uFillTx/>
                <a:latin typeface="Arial"/>
                <a:ea typeface="+mn-ea"/>
                <a:cs typeface="Arial"/>
              </a:rPr>
              <a:t>utilizar</a:t>
            </a:r>
            <a:r>
              <a:rPr kumimoji="0" lang="en-US" sz="2400" b="0" i="0" u="none" strike="noStrike" kern="1200" cap="none" spc="0" normalizeH="0" baseline="0" noProof="0" dirty="0">
                <a:ln>
                  <a:noFill/>
                </a:ln>
                <a:solidFill>
                  <a:srgbClr val="000000"/>
                </a:solidFill>
                <a:effectLst/>
                <a:uLnTx/>
                <a:uFillTx/>
                <a:latin typeface="Arial"/>
                <a:ea typeface="+mn-ea"/>
                <a:cs typeface="Arial"/>
              </a:rPr>
              <a:t> GED Manager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a:ea typeface="+mn-ea"/>
                <a:cs typeface="Arial"/>
              </a:rPr>
              <a:t>, </a:t>
            </a:r>
            <a:r>
              <a:rPr kumimoji="0" lang="en-US" sz="2400" b="0" i="0" u="none" strike="noStrike" kern="1200" cap="none" spc="0" normalizeH="0" baseline="0" noProof="0" dirty="0" err="1">
                <a:ln>
                  <a:noFill/>
                </a:ln>
                <a:solidFill>
                  <a:srgbClr val="000000"/>
                </a:solidFill>
                <a:effectLst/>
                <a:uLnTx/>
                <a:uFillTx/>
                <a:latin typeface="Arial"/>
                <a:ea typeface="+mn-ea"/>
                <a:cs typeface="Arial"/>
              </a:rPr>
              <a:t>vea</a:t>
            </a:r>
            <a:r>
              <a:rPr kumimoji="0" lang="en-US" sz="2400" b="0" i="0" u="none" strike="noStrike" kern="1200" cap="none" spc="0" normalizeH="0" baseline="0" noProof="0" dirty="0">
                <a:ln>
                  <a:noFill/>
                </a:ln>
                <a:solidFill>
                  <a:srgbClr val="000000"/>
                </a:solidFill>
                <a:effectLst/>
                <a:uLnTx/>
                <a:uFillTx/>
                <a:latin typeface="Arial"/>
                <a:ea typeface="+mn-ea"/>
                <a:cs typeface="Arial"/>
              </a:rPr>
              <a:t> </a:t>
            </a:r>
            <a:r>
              <a:rPr kumimoji="0" lang="en-US" sz="2400" b="0" i="0" u="none" strike="noStrike" kern="1200" cap="none" spc="0" normalizeH="0" baseline="0" noProof="0" dirty="0" err="1">
                <a:ln>
                  <a:noFill/>
                </a:ln>
                <a:solidFill>
                  <a:srgbClr val="000000"/>
                </a:solidFill>
                <a:effectLst/>
                <a:uLnTx/>
                <a:uFillTx/>
                <a:latin typeface="Arial"/>
                <a:ea typeface="+mn-ea"/>
                <a:cs typeface="Arial"/>
              </a:rPr>
              <a:t>el</a:t>
            </a:r>
            <a:r>
              <a:rPr kumimoji="0" lang="en-US" sz="2400" b="0" i="0" u="none" strike="noStrike" kern="1200" cap="none" spc="0" normalizeH="0" baseline="0" noProof="0" dirty="0">
                <a:ln>
                  <a:noFill/>
                </a:ln>
                <a:solidFill>
                  <a:srgbClr val="000000"/>
                </a:solidFill>
                <a:effectLst/>
                <a:uLnTx/>
                <a:uFillTx/>
                <a:latin typeface="Arial"/>
                <a:ea typeface="+mn-ea"/>
                <a:cs typeface="Arial"/>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video de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hlinkClick r:id="rId4"/>
              </a:rPr>
              <a:t>formación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 para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administradores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de GED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25655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DA77-20F1-7BBE-5909-8F88C3DD4A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267CC-032F-55E7-B7DC-F0DE045CE573}"/>
              </a:ext>
            </a:extLst>
          </p:cNvPr>
          <p:cNvSpPr>
            <a:spLocks noGrp="1"/>
          </p:cNvSpPr>
          <p:nvPr>
            <p:ph type="title"/>
          </p:nvPr>
        </p:nvSpPr>
        <p:spPr>
          <a:xfrm>
            <a:off x="1596016" y="2751667"/>
            <a:ext cx="8453917" cy="1227666"/>
          </a:xfrm>
        </p:spPr>
        <p:txBody>
          <a:bodyPr>
            <a:noAutofit/>
          </a:bodyPr>
          <a:lstStyle/>
          <a:p>
            <a:pPr algn="ctr"/>
            <a:r>
              <a:rPr lang="en-US" sz="3600" dirty="0" err="1">
                <a:solidFill>
                  <a:schemeClr val="tx1"/>
                </a:solidFill>
                <a:latin typeface="Arial" panose="020B0604020202020204" pitchFamily="34" charset="0"/>
                <a:cs typeface="Arial" panose="020B0604020202020204" pitchFamily="34" charset="0"/>
                <a:sym typeface="Rockwell"/>
              </a:rPr>
              <a:t>Productos</a:t>
            </a:r>
            <a:r>
              <a:rPr lang="en-US" sz="3600" dirty="0">
                <a:solidFill>
                  <a:schemeClr val="tx1"/>
                </a:solidFill>
                <a:latin typeface="Arial" panose="020B0604020202020204" pitchFamily="34" charset="0"/>
                <a:cs typeface="Arial" panose="020B0604020202020204" pitchFamily="34" charset="0"/>
                <a:sym typeface="Rockwell"/>
              </a:rPr>
              <a:t> para </a:t>
            </a:r>
            <a:r>
              <a:rPr lang="en-US" sz="3600" dirty="0" err="1">
                <a:solidFill>
                  <a:schemeClr val="tx1"/>
                </a:solidFill>
                <a:latin typeface="Arial" panose="020B0604020202020204" pitchFamily="34" charset="0"/>
                <a:cs typeface="Arial" panose="020B0604020202020204" pitchFamily="34" charset="0"/>
                <a:sym typeface="Rockwell"/>
              </a:rPr>
              <a:t>preparación</a:t>
            </a:r>
            <a:br>
              <a:rPr lang="en-US" sz="3600" dirty="0">
                <a:solidFill>
                  <a:schemeClr val="tx1"/>
                </a:solidFill>
                <a:latin typeface="Arial" panose="020B0604020202020204" pitchFamily="34" charset="0"/>
                <a:cs typeface="Arial" panose="020B0604020202020204" pitchFamily="34" charset="0"/>
                <a:sym typeface="Rockwell"/>
              </a:rPr>
            </a:br>
            <a:r>
              <a:rPr lang="en-US" sz="3600" dirty="0" err="1">
                <a:solidFill>
                  <a:schemeClr val="tx1"/>
                </a:solidFill>
                <a:latin typeface="Arial" panose="020B0604020202020204" pitchFamily="34" charset="0"/>
                <a:cs typeface="Arial" panose="020B0604020202020204" pitchFamily="34" charset="0"/>
                <a:sym typeface="Rockwell"/>
              </a:rPr>
              <a:t>Editoriales</a:t>
            </a:r>
            <a:r>
              <a:rPr lang="en-US" sz="3600" dirty="0">
                <a:solidFill>
                  <a:schemeClr val="tx1"/>
                </a:solidFill>
                <a:latin typeface="Arial" panose="020B0604020202020204" pitchFamily="34" charset="0"/>
                <a:cs typeface="Arial" panose="020B0604020202020204" pitchFamily="34" charset="0"/>
                <a:sym typeface="Rockwell"/>
              </a:rPr>
              <a:t> </a:t>
            </a:r>
            <a:r>
              <a:rPr lang="en-US" sz="3600" dirty="0" err="1">
                <a:solidFill>
                  <a:schemeClr val="tx1"/>
                </a:solidFill>
                <a:latin typeface="Arial" panose="020B0604020202020204" pitchFamily="34" charset="0"/>
                <a:cs typeface="Arial" panose="020B0604020202020204" pitchFamily="34" charset="0"/>
                <a:sym typeface="Rockwell"/>
              </a:rPr>
              <a:t>colaboradoras</a:t>
            </a:r>
            <a:endParaRPr lang="en-US" sz="105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9F59F8-9B19-016B-0398-C96990860D4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DB9CEE00-0969-57B0-5DCE-88CCD5E765FD}"/>
              </a:ext>
            </a:extLst>
          </p:cNvPr>
          <p:cNvPicPr>
            <a:picLocks noChangeAspect="1"/>
          </p:cNvPicPr>
          <p:nvPr/>
        </p:nvPicPr>
        <p:blipFill>
          <a:blip r:embed="rId3"/>
          <a:stretch>
            <a:fillRect/>
          </a:stretch>
        </p:blipFill>
        <p:spPr>
          <a:xfrm>
            <a:off x="4500092" y="569557"/>
            <a:ext cx="2548349" cy="1841152"/>
          </a:xfrm>
          <a:prstGeom prst="rect">
            <a:avLst/>
          </a:prstGeom>
        </p:spPr>
      </p:pic>
      <p:sp>
        <p:nvSpPr>
          <p:cNvPr id="7" name="TextBox 6">
            <a:extLst>
              <a:ext uri="{FF2B5EF4-FFF2-40B4-BE49-F238E27FC236}">
                <a16:creationId xmlns:a16="http://schemas.microsoft.com/office/drawing/2014/main" id="{AB3B23D5-1B10-5180-08D6-AA69395E6283}"/>
              </a:ext>
            </a:extLst>
          </p:cNvPr>
          <p:cNvSpPr txBox="1"/>
          <p:nvPr/>
        </p:nvSpPr>
        <p:spPr>
          <a:xfrm>
            <a:off x="2774974" y="4555047"/>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GED &amp; Me App</a:t>
            </a:r>
            <a:r>
              <a:rPr kumimoji="0" lang="en-US" sz="3600" b="0" i="0" u="none" strike="noStrike" kern="0" cap="none" spc="0" normalizeH="0" baseline="0" noProof="0" dirty="0">
                <a:ln>
                  <a:noFill/>
                </a:ln>
                <a:solidFill>
                  <a:srgbClr val="000000"/>
                </a:solidFill>
                <a:effectLst/>
                <a:uLnTx/>
                <a:uFillTx/>
                <a:latin typeface="Arial"/>
                <a:cs typeface="Arial"/>
                <a:sym typeface="Arial"/>
              </a:rPr>
              <a:t>™</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73959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B069F-71BA-E185-3A2E-F622D15C09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FD7E83-4D94-1947-9443-CB1BEDBCF13D}"/>
              </a:ext>
            </a:extLst>
          </p:cNvPr>
          <p:cNvSpPr>
            <a:spLocks noGrp="1"/>
          </p:cNvSpPr>
          <p:nvPr>
            <p:ph type="title"/>
          </p:nvPr>
        </p:nvSpPr>
        <p:spPr>
          <a:xfrm>
            <a:off x="1011816" y="270933"/>
            <a:ext cx="7979784" cy="1032933"/>
          </a:xfrm>
        </p:spPr>
        <p:txBody>
          <a:bodyPr>
            <a:noAutofit/>
          </a:bodyPr>
          <a:lstStyle/>
          <a:p>
            <a:r>
              <a:rPr lang="en-US" sz="3600" b="1" dirty="0"/>
              <a:t>¿</a:t>
            </a:r>
            <a:r>
              <a:rPr lang="en-US" sz="3600" b="1" dirty="0" err="1"/>
              <a:t>Qu</a:t>
            </a:r>
            <a:r>
              <a:rPr lang="en-US" sz="3600" dirty="0" err="1"/>
              <a:t>é</a:t>
            </a:r>
            <a:r>
              <a:rPr lang="en-US" sz="3600" dirty="0"/>
              <a:t> es </a:t>
            </a:r>
            <a:r>
              <a:rPr lang="en-US" sz="3600" b="1" dirty="0" err="1"/>
              <a:t>GEDWorks</a:t>
            </a:r>
            <a:r>
              <a:rPr lang="en-US" sz="3600" b="0" cap="small" baseline="30000" dirty="0" err="1"/>
              <a:t>TM</a:t>
            </a:r>
            <a:r>
              <a:rPr lang="en-US" sz="3600" dirty="0"/>
              <a:t>?</a:t>
            </a:r>
            <a:endParaRPr lang="en-US" sz="123400" dirty="0"/>
          </a:p>
        </p:txBody>
      </p:sp>
      <p:sp>
        <p:nvSpPr>
          <p:cNvPr id="4" name="Slide Number Placeholder 3">
            <a:extLst>
              <a:ext uri="{FF2B5EF4-FFF2-40B4-BE49-F238E27FC236}">
                <a16:creationId xmlns:a16="http://schemas.microsoft.com/office/drawing/2014/main" id="{0AB95209-AD08-BF09-A351-9690413B3A9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8AB4CA5A-363F-FBD7-72D4-3C1319520ADF}"/>
              </a:ext>
            </a:extLst>
          </p:cNvPr>
          <p:cNvPicPr>
            <a:picLocks noChangeAspect="1"/>
          </p:cNvPicPr>
          <p:nvPr/>
        </p:nvPicPr>
        <p:blipFill>
          <a:blip r:embed="rId3"/>
          <a:stretch>
            <a:fillRect/>
          </a:stretch>
        </p:blipFill>
        <p:spPr>
          <a:xfrm>
            <a:off x="8513292" y="2369910"/>
            <a:ext cx="2548349" cy="1847248"/>
          </a:xfrm>
          <a:prstGeom prst="rect">
            <a:avLst/>
          </a:prstGeom>
        </p:spPr>
      </p:pic>
      <p:sp>
        <p:nvSpPr>
          <p:cNvPr id="7" name="TextBox 6">
            <a:extLst>
              <a:ext uri="{FF2B5EF4-FFF2-40B4-BE49-F238E27FC236}">
                <a16:creationId xmlns:a16="http://schemas.microsoft.com/office/drawing/2014/main" id="{7E0A718D-C7B2-872E-919E-1A2A0F0DEF26}"/>
              </a:ext>
            </a:extLst>
          </p:cNvPr>
          <p:cNvSpPr txBox="1"/>
          <p:nvPr/>
        </p:nvSpPr>
        <p:spPr>
          <a:xfrm>
            <a:off x="1011816" y="2114151"/>
            <a:ext cx="6096000" cy="3391698"/>
          </a:xfrm>
          <a:prstGeom prst="rect">
            <a:avLst/>
          </a:prstGeom>
          <a:noFill/>
        </p:spPr>
        <p:txBody>
          <a:bodyPr wrap="square">
            <a:spAutoFit/>
          </a:bodyPr>
          <a:lstStyle/>
          <a:p>
            <a:pPr marL="171442" marR="0" lvl="0" indent="-171442" algn="l" defTabSz="685766" rtl="0" eaLnBrk="1" fontAlgn="auto" latinLnBrk="0" hangingPunct="1">
              <a:lnSpc>
                <a:spcPct val="90000"/>
              </a:lnSpc>
              <a:spcBef>
                <a:spcPts val="0"/>
              </a:spcBef>
              <a:spcAft>
                <a:spcPts val="0"/>
              </a:spcAft>
              <a:buClr>
                <a:srgbClr val="AEABAB"/>
              </a:buClr>
              <a:buSzPts val="2475"/>
              <a:buFont typeface="Arial" panose="020B0604020202020204" pitchFamily="34" charset="0"/>
              <a:buChar char="•"/>
              <a:tabLst/>
              <a:defRPr/>
            </a:pP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GEDWorks</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Es un programa diseñado para que los empleadores patrocinen el examen GED</a:t>
            </a:r>
            <a:r>
              <a:rPr kumimoji="0" lang="es-ES"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 sus empleados.</a:t>
            </a:r>
          </a:p>
          <a:p>
            <a:pPr marL="171442" marR="0" lvl="0" indent="-171442" algn="l" defTabSz="685766" rtl="0" eaLnBrk="1" fontAlgn="auto" latinLnBrk="0" hangingPunct="1">
              <a:lnSpc>
                <a:spcPct val="90000"/>
              </a:lnSpc>
              <a:spcBef>
                <a:spcPts val="750"/>
              </a:spcBef>
              <a:spcAft>
                <a:spcPts val="0"/>
              </a:spcAft>
              <a:buClr>
                <a:srgbClr val="AEABAB"/>
              </a:buClr>
              <a:buSzPts val="2475"/>
              <a:buFont typeface="Arial" panose="020B0604020202020204" pitchFamily="34" charset="0"/>
              <a:buChar char="•"/>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 programa todo incluido que proporciona al estudiante todas las herramientas que necesita para aprobar el examen.</a:t>
            </a:r>
          </a:p>
          <a:p>
            <a:pPr marL="171442" marR="0" lvl="0" indent="-171442" algn="l"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Char char="•"/>
              <a:tabLst/>
              <a:defRPr/>
            </a:pP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Disponible a nivel nacional.</a:t>
            </a:r>
          </a:p>
          <a:p>
            <a:pPr marL="171442" marR="0" lvl="0" indent="-171442" algn="l" defTabSz="685766" rtl="0" eaLnBrk="1" fontAlgn="auto" latinLnBrk="0" hangingPunct="1">
              <a:lnSpc>
                <a:spcPct val="90000"/>
              </a:lnSpc>
              <a:spcBef>
                <a:spcPts val="750"/>
              </a:spcBef>
              <a:spcAft>
                <a:spcPts val="0"/>
              </a:spcAft>
              <a:buClr>
                <a:srgbClr val="AEABAB"/>
              </a:buClr>
              <a:buSzPts val="2475"/>
              <a:buFont typeface="Arial" panose="020B0604020202020204" pitchFamily="34" charset="0"/>
              <a:buChar char="•"/>
              <a:tabLst/>
              <a:defRPr/>
            </a:pPr>
            <a:r>
              <a:rPr kumimoji="0" lang="es-E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hlinkClick r:id="rId4"/>
              </a:rPr>
              <a:t>GEDWorks</a:t>
            </a:r>
            <a:r>
              <a:rPr kumimoji="0" lang="es-ES" sz="2400" b="0" i="0" u="sng" strike="noStrike" kern="1200" cap="none" spc="0" normalizeH="0" baseline="0" noProof="0" dirty="0">
                <a:ln>
                  <a:noFill/>
                </a:ln>
                <a:solidFill>
                  <a:srgbClr val="0083A9"/>
                </a:solidFill>
                <a:effectLst/>
                <a:uLnTx/>
                <a:uFillTx/>
                <a:latin typeface="Arial" panose="020B0604020202020204" pitchFamily="34" charset="0"/>
                <a:ea typeface="+mn-ea"/>
                <a:cs typeface="Arial" panose="020B0604020202020204" pitchFamily="34" charset="0"/>
              </a:rPr>
              <a:t> </a:t>
            </a:r>
            <a:r>
              <a:rPr kumimoji="0" 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191572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199B-A4E8-4C3A-71C9-A75CA37051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7EF2A-265B-FF00-25FE-8A5FED1458BC}"/>
              </a:ext>
            </a:extLst>
          </p:cNvPr>
          <p:cNvSpPr>
            <a:spLocks noGrp="1"/>
          </p:cNvSpPr>
          <p:nvPr>
            <p:ph type="title"/>
          </p:nvPr>
        </p:nvSpPr>
        <p:spPr>
          <a:xfrm>
            <a:off x="584201" y="279400"/>
            <a:ext cx="5636250" cy="457199"/>
          </a:xfrm>
        </p:spPr>
        <p:txBody>
          <a:bodyPr>
            <a:noAutofit/>
          </a:bodyPr>
          <a:lstStyle/>
          <a:p>
            <a:r>
              <a:rPr lang="en-US" sz="3600" dirty="0" err="1"/>
              <a:t>Socios</a:t>
            </a:r>
            <a:r>
              <a:rPr lang="en-US" sz="3600" dirty="0"/>
              <a:t> de GED </a:t>
            </a:r>
            <a:r>
              <a:rPr lang="en-US" sz="3600" dirty="0" err="1"/>
              <a:t>Works</a:t>
            </a:r>
            <a:r>
              <a:rPr lang="en-US" sz="2400" b="0" cap="small" baseline="30000" dirty="0" err="1"/>
              <a:t>TM</a:t>
            </a:r>
            <a:r>
              <a:rPr lang="en-US" sz="3600" b="1" dirty="0"/>
              <a:t>:</a:t>
            </a:r>
            <a:endParaRPr lang="en-US" sz="71400" dirty="0"/>
          </a:p>
        </p:txBody>
      </p:sp>
      <p:sp>
        <p:nvSpPr>
          <p:cNvPr id="4" name="Slide Number Placeholder 3">
            <a:extLst>
              <a:ext uri="{FF2B5EF4-FFF2-40B4-BE49-F238E27FC236}">
                <a16:creationId xmlns:a16="http://schemas.microsoft.com/office/drawing/2014/main" id="{2A9C1516-20F8-A347-759F-68FCEA1CF0C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18FDB252-EA60-372E-3551-859A6B74EF60}"/>
              </a:ext>
            </a:extLst>
          </p:cNvPr>
          <p:cNvPicPr>
            <a:picLocks noChangeAspect="1"/>
          </p:cNvPicPr>
          <p:nvPr/>
        </p:nvPicPr>
        <p:blipFill>
          <a:blip r:embed="rId3"/>
          <a:stretch>
            <a:fillRect/>
          </a:stretch>
        </p:blipFill>
        <p:spPr>
          <a:xfrm>
            <a:off x="584201" y="846823"/>
            <a:ext cx="9144793" cy="6011177"/>
          </a:xfrm>
          <a:prstGeom prst="rect">
            <a:avLst/>
          </a:prstGeom>
        </p:spPr>
      </p:pic>
    </p:spTree>
    <p:extLst>
      <p:ext uri="{BB962C8B-B14F-4D97-AF65-F5344CB8AC3E}">
        <p14:creationId xmlns:p14="http://schemas.microsoft.com/office/powerpoint/2010/main" val="2946715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8D3F8-EC36-C6ED-2E82-C804834160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87462F1-C84D-7518-1784-75C292DFBF12}"/>
              </a:ext>
            </a:extLst>
          </p:cNvPr>
          <p:cNvSpPr>
            <a:spLocks noGrp="1"/>
          </p:cNvSpPr>
          <p:nvPr>
            <p:ph type="title"/>
          </p:nvPr>
        </p:nvSpPr>
        <p:spPr>
          <a:xfrm>
            <a:off x="401444" y="193093"/>
            <a:ext cx="11570424" cy="635000"/>
          </a:xfrm>
        </p:spPr>
        <p:txBody>
          <a:bodyPr>
            <a:noAutofit/>
          </a:bodyPr>
          <a:lstStyle/>
          <a:p>
            <a:r>
              <a:rPr lang="es-ES" sz="3200" b="0" dirty="0">
                <a:solidFill>
                  <a:schemeClr val="tx1"/>
                </a:solidFill>
                <a:latin typeface="Arial" panose="020B0604020202020204" pitchFamily="34" charset="0"/>
                <a:cs typeface="Arial" panose="020B0604020202020204" pitchFamily="34" charset="0"/>
              </a:rPr>
              <a:t>Cuando una persona que toma el examen crea su cuenta</a:t>
            </a:r>
            <a:endParaRPr lang="en-US" sz="59500" b="0" dirty="0"/>
          </a:p>
        </p:txBody>
      </p:sp>
      <p:sp>
        <p:nvSpPr>
          <p:cNvPr id="4" name="Slide Number Placeholder 3">
            <a:extLst>
              <a:ext uri="{FF2B5EF4-FFF2-40B4-BE49-F238E27FC236}">
                <a16:creationId xmlns:a16="http://schemas.microsoft.com/office/drawing/2014/main" id="{8EFB18A3-0DC3-DC73-1750-72CBA2180AF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BF45F3C9-B826-E7EF-CAAD-4CA6E2EF413D}"/>
              </a:ext>
            </a:extLst>
          </p:cNvPr>
          <p:cNvPicPr>
            <a:picLocks noChangeAspect="1"/>
          </p:cNvPicPr>
          <p:nvPr/>
        </p:nvPicPr>
        <p:blipFill>
          <a:blip r:embed="rId3"/>
          <a:stretch>
            <a:fillRect/>
          </a:stretch>
        </p:blipFill>
        <p:spPr>
          <a:xfrm>
            <a:off x="281466" y="912317"/>
            <a:ext cx="7023201" cy="1816765"/>
          </a:xfrm>
          <a:prstGeom prst="rect">
            <a:avLst/>
          </a:prstGeom>
        </p:spPr>
      </p:pic>
      <p:pic>
        <p:nvPicPr>
          <p:cNvPr id="6" name="Picture 5">
            <a:extLst>
              <a:ext uri="{FF2B5EF4-FFF2-40B4-BE49-F238E27FC236}">
                <a16:creationId xmlns:a16="http://schemas.microsoft.com/office/drawing/2014/main" id="{C5E682B9-05AF-FBA6-026A-4B7D7D21561B}"/>
              </a:ext>
            </a:extLst>
          </p:cNvPr>
          <p:cNvPicPr>
            <a:picLocks noChangeAspect="1"/>
          </p:cNvPicPr>
          <p:nvPr/>
        </p:nvPicPr>
        <p:blipFill>
          <a:blip r:embed="rId4"/>
          <a:stretch>
            <a:fillRect/>
          </a:stretch>
        </p:blipFill>
        <p:spPr>
          <a:xfrm>
            <a:off x="2116395" y="1985305"/>
            <a:ext cx="6248942" cy="1487553"/>
          </a:xfrm>
          <a:prstGeom prst="rect">
            <a:avLst/>
          </a:prstGeom>
        </p:spPr>
      </p:pic>
      <p:pic>
        <p:nvPicPr>
          <p:cNvPr id="7" name="Picture 6">
            <a:extLst>
              <a:ext uri="{FF2B5EF4-FFF2-40B4-BE49-F238E27FC236}">
                <a16:creationId xmlns:a16="http://schemas.microsoft.com/office/drawing/2014/main" id="{4E8F9E77-6D65-5EC6-B03E-7A14E0F4EB76}"/>
              </a:ext>
            </a:extLst>
          </p:cNvPr>
          <p:cNvPicPr>
            <a:picLocks noChangeAspect="1"/>
          </p:cNvPicPr>
          <p:nvPr/>
        </p:nvPicPr>
        <p:blipFill>
          <a:blip r:embed="rId5"/>
          <a:stretch>
            <a:fillRect/>
          </a:stretch>
        </p:blipFill>
        <p:spPr>
          <a:xfrm>
            <a:off x="4841978" y="3680932"/>
            <a:ext cx="6419644" cy="2066723"/>
          </a:xfrm>
          <a:prstGeom prst="rect">
            <a:avLst/>
          </a:prstGeom>
        </p:spPr>
      </p:pic>
      <p:sp>
        <p:nvSpPr>
          <p:cNvPr id="9" name="TextBox 8">
            <a:extLst>
              <a:ext uri="{FF2B5EF4-FFF2-40B4-BE49-F238E27FC236}">
                <a16:creationId xmlns:a16="http://schemas.microsoft.com/office/drawing/2014/main" id="{C9C52554-F33C-BB36-8F22-E45E120F875C}"/>
              </a:ext>
            </a:extLst>
          </p:cNvPr>
          <p:cNvSpPr txBox="1"/>
          <p:nvPr/>
        </p:nvSpPr>
        <p:spPr>
          <a:xfrm>
            <a:off x="745066" y="4512314"/>
            <a:ext cx="6096000" cy="403957"/>
          </a:xfrm>
          <a:prstGeom prst="rect">
            <a:avLst/>
          </a:prstGeom>
          <a:noFill/>
        </p:spPr>
        <p:txBody>
          <a:bodyPr wrap="square">
            <a:spAutoFit/>
          </a:bodyPr>
          <a:lstStyle/>
          <a:p>
            <a:pPr marL="71438" marR="0" lvl="0" indent="0" algn="l" defTabSz="685766" rtl="0" eaLnBrk="1" fontAlgn="auto" latinLnBrk="0" hangingPunct="1">
              <a:lnSpc>
                <a:spcPct val="90000"/>
              </a:lnSpc>
              <a:spcBef>
                <a:spcPts val="750"/>
              </a:spcBef>
              <a:spcAft>
                <a:spcPts val="0"/>
              </a:spcAft>
              <a:buClr>
                <a:srgbClr val="AEABAB"/>
              </a:buClr>
              <a:buSzPts val="2475"/>
              <a:buFont typeface="Arial"/>
              <a:buNone/>
              <a:tabLst/>
              <a:defRPr/>
            </a:pPr>
            <a:r>
              <a:rPr kumimoji="0" lang="en-US" sz="2250" b="0" i="0" u="none" strike="noStrike" kern="1200" cap="none" spc="0" normalizeH="0" baseline="0" noProof="0" dirty="0">
                <a:ln>
                  <a:noFill/>
                </a:ln>
                <a:solidFill>
                  <a:srgbClr val="000000"/>
                </a:solidFill>
                <a:effectLst/>
                <a:uLnTx/>
                <a:uFillTx/>
                <a:latin typeface="YouTube Noto"/>
                <a:cs typeface="Arial"/>
                <a:sym typeface="Arial"/>
                <a:hlinkClick r:id="rId6" tooltip="Share link"/>
              </a:rPr>
              <a:t>https://youtu.be/RnLexDrcviA</a:t>
            </a:r>
            <a:endParaRPr kumimoji="0" lang="en-US" sz="2250" b="0" i="0" u="none" strike="noStrike" kern="120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9470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523E-DDAF-E234-96BB-B39D3F7282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1B8C18-977D-4321-2859-B1375B5B81EA}"/>
              </a:ext>
            </a:extLst>
          </p:cNvPr>
          <p:cNvSpPr>
            <a:spLocks noGrp="1"/>
          </p:cNvSpPr>
          <p:nvPr>
            <p:ph type="title"/>
          </p:nvPr>
        </p:nvSpPr>
        <p:spPr>
          <a:xfrm>
            <a:off x="740882" y="347133"/>
            <a:ext cx="10866917" cy="942993"/>
          </a:xfrm>
        </p:spPr>
        <p:txBody>
          <a:bodyPr>
            <a:noAutofit/>
          </a:bodyPr>
          <a:lstStyle/>
          <a:p>
            <a:r>
              <a:rPr kumimoji="0" lang="en-US" sz="3600" b="0" i="0" u="none" strike="noStrike" kern="0" cap="none" spc="0" normalizeH="0" baseline="0" noProof="0" dirty="0" err="1">
                <a:ln>
                  <a:noFill/>
                </a:ln>
                <a:solidFill>
                  <a:srgbClr val="000000"/>
                </a:solidFill>
                <a:effectLst/>
                <a:uLnTx/>
                <a:uFillTx/>
                <a:latin typeface="Arial"/>
                <a:sym typeface="Rockwell"/>
              </a:rPr>
              <a:t>Encuentre</a:t>
            </a:r>
            <a:r>
              <a:rPr kumimoji="0" lang="en-US" sz="3600" b="0" i="0" u="none" strike="noStrike" kern="0" cap="none" spc="0" normalizeH="0" baseline="0" noProof="0" dirty="0">
                <a:ln>
                  <a:noFill/>
                </a:ln>
                <a:solidFill>
                  <a:srgbClr val="000000"/>
                </a:solidFill>
                <a:effectLst/>
                <a:uLnTx/>
                <a:uFillTx/>
                <a:latin typeface="Arial"/>
                <a:sym typeface="Rockwell"/>
              </a:rPr>
              <a:t> </a:t>
            </a:r>
            <a:r>
              <a:rPr kumimoji="0" lang="en-US" sz="3600" b="0" i="0" u="none" strike="noStrike" kern="0" cap="none" spc="0" normalizeH="0" baseline="0" noProof="0" dirty="0" err="1">
                <a:ln>
                  <a:noFill/>
                </a:ln>
                <a:solidFill>
                  <a:srgbClr val="000000"/>
                </a:solidFill>
                <a:effectLst/>
                <a:uLnTx/>
                <a:uFillTx/>
                <a:latin typeface="Arial"/>
                <a:sym typeface="Rockwell"/>
              </a:rPr>
              <a:t>empresas</a:t>
            </a:r>
            <a:r>
              <a:rPr kumimoji="0" lang="en-US" sz="3600" b="0" i="0" u="none" strike="noStrike" kern="0" cap="none" spc="0" normalizeH="0" baseline="0" noProof="0" dirty="0">
                <a:ln>
                  <a:noFill/>
                </a:ln>
                <a:solidFill>
                  <a:srgbClr val="000000"/>
                </a:solidFill>
                <a:effectLst/>
                <a:uLnTx/>
                <a:uFillTx/>
                <a:latin typeface="Arial"/>
                <a:sym typeface="Rockwell"/>
              </a:rPr>
              <a:t> que </a:t>
            </a:r>
            <a:r>
              <a:rPr kumimoji="0" lang="en-US" sz="3600" b="0" i="0" u="none" strike="noStrike" kern="0" cap="none" spc="0" normalizeH="0" baseline="0" noProof="0" dirty="0" err="1">
                <a:ln>
                  <a:noFill/>
                </a:ln>
                <a:solidFill>
                  <a:srgbClr val="000000"/>
                </a:solidFill>
                <a:effectLst/>
                <a:uLnTx/>
                <a:uFillTx/>
                <a:latin typeface="Arial"/>
                <a:sym typeface="Rockwell"/>
              </a:rPr>
              <a:t>ofrezcan</a:t>
            </a:r>
            <a:r>
              <a:rPr kumimoji="0" lang="en-US" sz="3600" b="0" i="0" u="none" strike="noStrike" kern="0" cap="none" spc="0" normalizeH="0" baseline="0" noProof="0" dirty="0">
                <a:ln>
                  <a:noFill/>
                </a:ln>
                <a:solidFill>
                  <a:srgbClr val="000000"/>
                </a:solidFill>
                <a:effectLst/>
                <a:uLnTx/>
                <a:uFillTx/>
                <a:latin typeface="Arial"/>
                <a:sym typeface="Rockwell"/>
              </a:rPr>
              <a:t> GED Works</a:t>
            </a:r>
            <a:r>
              <a:rPr kumimoji="0" lang="en-US" sz="3600" b="0" i="0" u="none" strike="noStrike" kern="0" cap="none" spc="0" normalizeH="0" baseline="0" noProof="0" dirty="0">
                <a:ln>
                  <a:noFill/>
                </a:ln>
                <a:solidFill>
                  <a:srgbClr val="000000"/>
                </a:solidFill>
                <a:effectLst/>
                <a:uLnTx/>
                <a:uFillTx/>
                <a:latin typeface="Rockwell"/>
                <a:sym typeface="Rockwell"/>
              </a:rPr>
              <a:t>™</a:t>
            </a:r>
            <a:r>
              <a:rPr kumimoji="0" lang="en-US" sz="3600" b="0" i="0" u="none" strike="noStrike" kern="0" cap="none" spc="0" normalizeH="0" baseline="0" noProof="0" dirty="0">
                <a:ln>
                  <a:noFill/>
                </a:ln>
                <a:solidFill>
                  <a:srgbClr val="000000"/>
                </a:solidFill>
                <a:effectLst/>
                <a:uLnTx/>
                <a:uFillTx/>
                <a:latin typeface="Arial"/>
                <a:sym typeface="Rockwell"/>
              </a:rPr>
              <a:t> </a:t>
            </a:r>
            <a:r>
              <a:rPr kumimoji="0" lang="en-US" sz="3600" b="0" i="0" u="none" strike="noStrike" kern="0" cap="none" spc="0" normalizeH="0" baseline="0" noProof="0" dirty="0" err="1">
                <a:ln>
                  <a:noFill/>
                </a:ln>
                <a:solidFill>
                  <a:srgbClr val="000000"/>
                </a:solidFill>
                <a:effectLst/>
                <a:uLnTx/>
                <a:uFillTx/>
                <a:latin typeface="Arial"/>
                <a:sym typeface="Rockwell"/>
              </a:rPr>
              <a:t>en</a:t>
            </a:r>
            <a:r>
              <a:rPr kumimoji="0" lang="en-US" sz="3600" b="0" i="0" u="none" strike="noStrike" kern="0" cap="none" spc="0" normalizeH="0" baseline="0" noProof="0" dirty="0">
                <a:ln>
                  <a:noFill/>
                </a:ln>
                <a:solidFill>
                  <a:srgbClr val="000000"/>
                </a:solidFill>
                <a:effectLst/>
                <a:uLnTx/>
                <a:uFillTx/>
                <a:latin typeface="Arial"/>
                <a:sym typeface="Rockwell"/>
              </a:rPr>
              <a:t> </a:t>
            </a:r>
            <a:r>
              <a:rPr kumimoji="0" lang="en-US" sz="3600" b="0" i="0" u="none" strike="noStrike" kern="0" cap="none" spc="0" normalizeH="0" baseline="0" noProof="0" dirty="0" err="1">
                <a:ln>
                  <a:noFill/>
                </a:ln>
                <a:solidFill>
                  <a:srgbClr val="000000"/>
                </a:solidFill>
                <a:effectLst/>
                <a:uLnTx/>
                <a:uFillTx/>
                <a:latin typeface="Arial"/>
                <a:sym typeface="Rockwell"/>
              </a:rPr>
              <a:t>su</a:t>
            </a:r>
            <a:r>
              <a:rPr kumimoji="0" lang="en-US" sz="3600" b="0" i="0" u="none" strike="noStrike" kern="0" cap="none" spc="0" normalizeH="0" baseline="0" noProof="0" dirty="0">
                <a:ln>
                  <a:noFill/>
                </a:ln>
                <a:solidFill>
                  <a:srgbClr val="000000"/>
                </a:solidFill>
                <a:effectLst/>
                <a:uLnTx/>
                <a:uFillTx/>
                <a:latin typeface="Arial"/>
                <a:sym typeface="Rockwell"/>
              </a:rPr>
              <a:t> zona</a:t>
            </a:r>
            <a:endParaRPr lang="en-US" sz="71400" dirty="0"/>
          </a:p>
        </p:txBody>
      </p:sp>
      <p:sp>
        <p:nvSpPr>
          <p:cNvPr id="4" name="Slide Number Placeholder 3">
            <a:extLst>
              <a:ext uri="{FF2B5EF4-FFF2-40B4-BE49-F238E27FC236}">
                <a16:creationId xmlns:a16="http://schemas.microsoft.com/office/drawing/2014/main" id="{7CFA2A82-3B90-7F90-1C2E-001EF4651EC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F7B2D8E6-37E4-EEDC-872D-DD8AA5592C95}"/>
              </a:ext>
            </a:extLst>
          </p:cNvPr>
          <p:cNvPicPr>
            <a:picLocks noChangeAspect="1"/>
          </p:cNvPicPr>
          <p:nvPr/>
        </p:nvPicPr>
        <p:blipFill>
          <a:blip r:embed="rId3"/>
          <a:stretch>
            <a:fillRect/>
          </a:stretch>
        </p:blipFill>
        <p:spPr>
          <a:xfrm>
            <a:off x="935552" y="1349407"/>
            <a:ext cx="9923671" cy="4653460"/>
          </a:xfrm>
          <a:prstGeom prst="rect">
            <a:avLst/>
          </a:prstGeom>
        </p:spPr>
      </p:pic>
      <p:pic>
        <p:nvPicPr>
          <p:cNvPr id="8" name="Picture 7">
            <a:extLst>
              <a:ext uri="{FF2B5EF4-FFF2-40B4-BE49-F238E27FC236}">
                <a16:creationId xmlns:a16="http://schemas.microsoft.com/office/drawing/2014/main" id="{A51B31C4-ED57-5F82-387F-FD5213D01A26}"/>
              </a:ext>
            </a:extLst>
          </p:cNvPr>
          <p:cNvPicPr>
            <a:picLocks noChangeAspect="1"/>
          </p:cNvPicPr>
          <p:nvPr/>
        </p:nvPicPr>
        <p:blipFill>
          <a:blip r:embed="rId4"/>
          <a:stretch>
            <a:fillRect/>
          </a:stretch>
        </p:blipFill>
        <p:spPr>
          <a:xfrm>
            <a:off x="4781646" y="4716518"/>
            <a:ext cx="5545550" cy="406481"/>
          </a:xfrm>
          <a:prstGeom prst="rect">
            <a:avLst/>
          </a:prstGeom>
        </p:spPr>
      </p:pic>
    </p:spTree>
    <p:extLst>
      <p:ext uri="{BB962C8B-B14F-4D97-AF65-F5344CB8AC3E}">
        <p14:creationId xmlns:p14="http://schemas.microsoft.com/office/powerpoint/2010/main" val="3906342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C444E-50E5-B101-F25A-5AB79F3109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108A97-A3B9-EC04-1811-F964A10F18FE}"/>
              </a:ext>
            </a:extLst>
          </p:cNvPr>
          <p:cNvSpPr>
            <a:spLocks noGrp="1"/>
          </p:cNvSpPr>
          <p:nvPr>
            <p:ph type="title"/>
          </p:nvPr>
        </p:nvSpPr>
        <p:spPr>
          <a:xfrm>
            <a:off x="364068" y="289138"/>
            <a:ext cx="11827932" cy="457199"/>
          </a:xfrm>
        </p:spPr>
        <p:txBody>
          <a:bodyPr>
            <a:noAutofit/>
          </a:bodyPr>
          <a:lstStyle/>
          <a:p>
            <a:r>
              <a:rPr lang="en-US" sz="2800" dirty="0" err="1">
                <a:solidFill>
                  <a:schemeClr val="tx1"/>
                </a:solidFill>
              </a:rPr>
              <a:t>Encuentre</a:t>
            </a:r>
            <a:r>
              <a:rPr lang="en-US" sz="2800" dirty="0">
                <a:solidFill>
                  <a:schemeClr val="tx1"/>
                </a:solidFill>
              </a:rPr>
              <a:t> </a:t>
            </a:r>
            <a:r>
              <a:rPr lang="en-US" sz="2800" dirty="0" err="1">
                <a:solidFill>
                  <a:schemeClr val="tx1"/>
                </a:solidFill>
              </a:rPr>
              <a:t>empresas</a:t>
            </a:r>
            <a:r>
              <a:rPr lang="en-US" sz="2800" dirty="0">
                <a:solidFill>
                  <a:schemeClr val="tx1"/>
                </a:solidFill>
              </a:rPr>
              <a:t> que </a:t>
            </a:r>
            <a:r>
              <a:rPr lang="en-US" sz="2800" dirty="0" err="1">
                <a:solidFill>
                  <a:schemeClr val="tx1"/>
                </a:solidFill>
              </a:rPr>
              <a:t>ofrezcan</a:t>
            </a:r>
            <a:r>
              <a:rPr lang="en-US" sz="2800" dirty="0">
                <a:solidFill>
                  <a:schemeClr val="tx1"/>
                </a:solidFill>
              </a:rPr>
              <a:t> GED Works</a:t>
            </a:r>
            <a:r>
              <a:rPr lang="en-US" sz="2000" dirty="0"/>
              <a:t>™</a:t>
            </a:r>
            <a:r>
              <a:rPr lang="en-US" sz="2800" dirty="0">
                <a:solidFill>
                  <a:schemeClr val="tx1"/>
                </a:solidFill>
              </a:rPr>
              <a:t> </a:t>
            </a:r>
            <a:r>
              <a:rPr lang="en-US" sz="2800" dirty="0" err="1">
                <a:solidFill>
                  <a:schemeClr val="tx1"/>
                </a:solidFill>
              </a:rPr>
              <a:t>en</a:t>
            </a:r>
            <a:r>
              <a:rPr lang="en-US" sz="2800" dirty="0">
                <a:solidFill>
                  <a:schemeClr val="tx1"/>
                </a:solidFill>
              </a:rPr>
              <a:t> </a:t>
            </a:r>
            <a:r>
              <a:rPr lang="en-US" sz="2800" dirty="0" err="1">
                <a:solidFill>
                  <a:schemeClr val="tx1"/>
                </a:solidFill>
              </a:rPr>
              <a:t>su</a:t>
            </a:r>
            <a:r>
              <a:rPr lang="en-US" sz="2800" dirty="0">
                <a:solidFill>
                  <a:schemeClr val="tx1"/>
                </a:solidFill>
              </a:rPr>
              <a:t> zona</a:t>
            </a:r>
            <a:endParaRPr lang="en-US" sz="49600" dirty="0"/>
          </a:p>
        </p:txBody>
      </p:sp>
      <p:sp>
        <p:nvSpPr>
          <p:cNvPr id="4" name="Slide Number Placeholder 3">
            <a:extLst>
              <a:ext uri="{FF2B5EF4-FFF2-40B4-BE49-F238E27FC236}">
                <a16:creationId xmlns:a16="http://schemas.microsoft.com/office/drawing/2014/main" id="{F86E7646-2319-1FE6-B4BB-73BECC8A519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F6EA5F3F-0DAB-1E75-F342-38B16EECB300}"/>
              </a:ext>
            </a:extLst>
          </p:cNvPr>
          <p:cNvPicPr>
            <a:picLocks noChangeAspect="1"/>
          </p:cNvPicPr>
          <p:nvPr/>
        </p:nvPicPr>
        <p:blipFill>
          <a:blip r:embed="rId3"/>
          <a:stretch>
            <a:fillRect/>
          </a:stretch>
        </p:blipFill>
        <p:spPr>
          <a:xfrm>
            <a:off x="872638" y="948266"/>
            <a:ext cx="10260457" cy="5152711"/>
          </a:xfrm>
          <a:prstGeom prst="rect">
            <a:avLst/>
          </a:prstGeom>
        </p:spPr>
      </p:pic>
      <p:pic>
        <p:nvPicPr>
          <p:cNvPr id="6" name="Picture 5">
            <a:extLst>
              <a:ext uri="{FF2B5EF4-FFF2-40B4-BE49-F238E27FC236}">
                <a16:creationId xmlns:a16="http://schemas.microsoft.com/office/drawing/2014/main" id="{411C002B-7424-A0D5-2ED5-8C0F98960FE7}"/>
              </a:ext>
            </a:extLst>
          </p:cNvPr>
          <p:cNvPicPr>
            <a:picLocks noChangeAspect="1"/>
          </p:cNvPicPr>
          <p:nvPr/>
        </p:nvPicPr>
        <p:blipFill>
          <a:blip r:embed="rId4"/>
          <a:stretch>
            <a:fillRect/>
          </a:stretch>
        </p:blipFill>
        <p:spPr>
          <a:xfrm>
            <a:off x="1058905" y="4685773"/>
            <a:ext cx="1810669" cy="432854"/>
          </a:xfrm>
          <a:prstGeom prst="rect">
            <a:avLst/>
          </a:prstGeom>
        </p:spPr>
      </p:pic>
    </p:spTree>
    <p:extLst>
      <p:ext uri="{BB962C8B-B14F-4D97-AF65-F5344CB8AC3E}">
        <p14:creationId xmlns:p14="http://schemas.microsoft.com/office/powerpoint/2010/main" val="2043717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83363-0600-4C70-21EA-ABD279DDD3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0C49A3-D920-5B74-3E00-AC02D653318A}"/>
              </a:ext>
            </a:extLst>
          </p:cNvPr>
          <p:cNvSpPr>
            <a:spLocks noGrp="1"/>
          </p:cNvSpPr>
          <p:nvPr>
            <p:ph type="title"/>
          </p:nvPr>
        </p:nvSpPr>
        <p:spPr>
          <a:xfrm>
            <a:off x="203200" y="431800"/>
            <a:ext cx="5892800" cy="1024467"/>
          </a:xfrm>
        </p:spPr>
        <p:txBody>
          <a:bodyPr>
            <a:noAutofit/>
          </a:bodyPr>
          <a:lstStyle/>
          <a:p>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Productos</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de </a:t>
            </a: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preparación</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Editoriales</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colaboradoras</a:t>
            </a:r>
            <a:endParaRPr lang="en-US" sz="71400" dirty="0"/>
          </a:p>
        </p:txBody>
      </p:sp>
      <p:sp>
        <p:nvSpPr>
          <p:cNvPr id="4" name="Slide Number Placeholder 3">
            <a:extLst>
              <a:ext uri="{FF2B5EF4-FFF2-40B4-BE49-F238E27FC236}">
                <a16:creationId xmlns:a16="http://schemas.microsoft.com/office/drawing/2014/main" id="{F96FF8FC-CCDD-5220-E55D-A31C2177B2B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AAA86211-E78D-97E7-9DAF-AEA414E05892}"/>
              </a:ext>
            </a:extLst>
          </p:cNvPr>
          <p:cNvPicPr>
            <a:picLocks noChangeAspect="1"/>
          </p:cNvPicPr>
          <p:nvPr/>
        </p:nvPicPr>
        <p:blipFill>
          <a:blip r:embed="rId3"/>
          <a:stretch>
            <a:fillRect/>
          </a:stretch>
        </p:blipFill>
        <p:spPr>
          <a:xfrm>
            <a:off x="225043" y="1570539"/>
            <a:ext cx="11741914" cy="4529721"/>
          </a:xfrm>
          <a:prstGeom prst="rect">
            <a:avLst/>
          </a:prstGeom>
        </p:spPr>
      </p:pic>
      <p:pic>
        <p:nvPicPr>
          <p:cNvPr id="6" name="Picture 5">
            <a:extLst>
              <a:ext uri="{FF2B5EF4-FFF2-40B4-BE49-F238E27FC236}">
                <a16:creationId xmlns:a16="http://schemas.microsoft.com/office/drawing/2014/main" id="{461CC990-E8AF-D757-18DB-DD2615A38FAE}"/>
              </a:ext>
            </a:extLst>
          </p:cNvPr>
          <p:cNvPicPr>
            <a:picLocks noChangeAspect="1"/>
          </p:cNvPicPr>
          <p:nvPr/>
        </p:nvPicPr>
        <p:blipFill>
          <a:blip r:embed="rId4"/>
          <a:stretch>
            <a:fillRect/>
          </a:stretch>
        </p:blipFill>
        <p:spPr>
          <a:xfrm>
            <a:off x="2879956" y="1659575"/>
            <a:ext cx="1487553" cy="286537"/>
          </a:xfrm>
          <a:prstGeom prst="rect">
            <a:avLst/>
          </a:prstGeom>
        </p:spPr>
      </p:pic>
      <p:pic>
        <p:nvPicPr>
          <p:cNvPr id="7" name="Picture 6">
            <a:extLst>
              <a:ext uri="{FF2B5EF4-FFF2-40B4-BE49-F238E27FC236}">
                <a16:creationId xmlns:a16="http://schemas.microsoft.com/office/drawing/2014/main" id="{E618F963-787C-4781-44C8-D470FED7C805}"/>
              </a:ext>
            </a:extLst>
          </p:cNvPr>
          <p:cNvPicPr>
            <a:picLocks noChangeAspect="1"/>
          </p:cNvPicPr>
          <p:nvPr/>
        </p:nvPicPr>
        <p:blipFill>
          <a:blip r:embed="rId5"/>
          <a:stretch>
            <a:fillRect/>
          </a:stretch>
        </p:blipFill>
        <p:spPr>
          <a:xfrm>
            <a:off x="2248965" y="3677897"/>
            <a:ext cx="2749534" cy="518205"/>
          </a:xfrm>
          <a:prstGeom prst="rect">
            <a:avLst/>
          </a:prstGeom>
        </p:spPr>
      </p:pic>
      <p:sp>
        <p:nvSpPr>
          <p:cNvPr id="9" name="TextBox 8">
            <a:extLst>
              <a:ext uri="{FF2B5EF4-FFF2-40B4-BE49-F238E27FC236}">
                <a16:creationId xmlns:a16="http://schemas.microsoft.com/office/drawing/2014/main" id="{B10F63BE-25F3-2ABD-6EA0-C740365FAF7B}"/>
              </a:ext>
            </a:extLst>
          </p:cNvPr>
          <p:cNvSpPr txBox="1"/>
          <p:nvPr/>
        </p:nvSpPr>
        <p:spPr>
          <a:xfrm>
            <a:off x="5640917" y="6139060"/>
            <a:ext cx="25717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6"/>
              </a:rPr>
              <a:t>Productos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6"/>
              </a:rPr>
              <a:t> de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6"/>
              </a:rPr>
              <a:t>preparación</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046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50" y="347134"/>
            <a:ext cx="11270090" cy="702733"/>
          </a:xfrm>
        </p:spPr>
        <p:txBody>
          <a:bodyPr/>
          <a:lstStyle/>
          <a:p>
            <a:r>
              <a:rPr lang="es-ES" sz="4000" b="1" dirty="0"/>
              <a:t>Resumen de la prueba RLA</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9E6479B-68B4-E0BE-C5C0-873AB344BD7E}"/>
              </a:ext>
            </a:extLst>
          </p:cNvPr>
          <p:cNvPicPr>
            <a:picLocks noChangeAspect="1"/>
          </p:cNvPicPr>
          <p:nvPr/>
        </p:nvPicPr>
        <p:blipFill>
          <a:blip r:embed="rId3"/>
          <a:stretch>
            <a:fillRect/>
          </a:stretch>
        </p:blipFill>
        <p:spPr>
          <a:xfrm>
            <a:off x="401443" y="2118180"/>
            <a:ext cx="11546825" cy="4145639"/>
          </a:xfrm>
          <a:prstGeom prst="rect">
            <a:avLst/>
          </a:prstGeom>
        </p:spPr>
      </p:pic>
      <p:pic>
        <p:nvPicPr>
          <p:cNvPr id="8" name="Picture 7">
            <a:extLst>
              <a:ext uri="{FF2B5EF4-FFF2-40B4-BE49-F238E27FC236}">
                <a16:creationId xmlns:a16="http://schemas.microsoft.com/office/drawing/2014/main" id="{D228B445-A6FF-01E0-44C8-FB84C366E3DA}"/>
              </a:ext>
            </a:extLst>
          </p:cNvPr>
          <p:cNvPicPr>
            <a:picLocks noChangeAspect="1"/>
          </p:cNvPicPr>
          <p:nvPr/>
        </p:nvPicPr>
        <p:blipFill>
          <a:blip r:embed="rId4"/>
          <a:stretch>
            <a:fillRect/>
          </a:stretch>
        </p:blipFill>
        <p:spPr>
          <a:xfrm>
            <a:off x="9111061" y="698500"/>
            <a:ext cx="2030144" cy="2024047"/>
          </a:xfrm>
          <a:prstGeom prst="rect">
            <a:avLst/>
          </a:prstGeom>
        </p:spPr>
      </p:pic>
    </p:spTree>
    <p:extLst>
      <p:ext uri="{BB962C8B-B14F-4D97-AF65-F5344CB8AC3E}">
        <p14:creationId xmlns:p14="http://schemas.microsoft.com/office/powerpoint/2010/main" val="617142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0DB26-B3F0-A129-59EE-4927015F535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3CC4D1-6454-6F8A-966F-8A9E1394D04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994FCC5E-667B-DDBF-4695-D4FCFC6D75E9}"/>
              </a:ext>
            </a:extLst>
          </p:cNvPr>
          <p:cNvPicPr>
            <a:picLocks noChangeAspect="1"/>
          </p:cNvPicPr>
          <p:nvPr/>
        </p:nvPicPr>
        <p:blipFill>
          <a:blip r:embed="rId3"/>
          <a:stretch>
            <a:fillRect/>
          </a:stretch>
        </p:blipFill>
        <p:spPr>
          <a:xfrm>
            <a:off x="3144643" y="267653"/>
            <a:ext cx="5596613" cy="6590347"/>
          </a:xfrm>
          <a:prstGeom prst="rect">
            <a:avLst/>
          </a:prstGeom>
        </p:spPr>
      </p:pic>
      <p:sp>
        <p:nvSpPr>
          <p:cNvPr id="9" name="TextBox 8">
            <a:extLst>
              <a:ext uri="{FF2B5EF4-FFF2-40B4-BE49-F238E27FC236}">
                <a16:creationId xmlns:a16="http://schemas.microsoft.com/office/drawing/2014/main" id="{0F528896-E306-3366-84F7-30DD378AA9B5}"/>
              </a:ext>
            </a:extLst>
          </p:cNvPr>
          <p:cNvSpPr txBox="1"/>
          <p:nvPr/>
        </p:nvSpPr>
        <p:spPr>
          <a:xfrm>
            <a:off x="105110" y="1605281"/>
            <a:ext cx="3039533" cy="707886"/>
          </a:xfrm>
          <a:prstGeom prst="rect">
            <a:avLst/>
          </a:prstGeom>
          <a:noFill/>
        </p:spPr>
        <p:txBody>
          <a:bodyPr wrap="square">
            <a:spAutoFit/>
          </a:bodyPr>
          <a:lstStyle/>
          <a:p>
            <a:r>
              <a:rPr lang="en-US" sz="2000" b="1" kern="1200" dirty="0">
                <a:latin typeface="Arial" panose="020B0604020202020204" pitchFamily="34" charset="0"/>
                <a:ea typeface="+mj-ea"/>
                <a:cs typeface="Arial" panose="020B0604020202020204" pitchFamily="34" charset="0"/>
              </a:rPr>
              <a:t>Coming soon in Spanish!</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endParaRPr lang="en-US" sz="1000" dirty="0"/>
          </a:p>
        </p:txBody>
      </p:sp>
      <p:pic>
        <p:nvPicPr>
          <p:cNvPr id="10" name="Picture 9">
            <a:extLst>
              <a:ext uri="{FF2B5EF4-FFF2-40B4-BE49-F238E27FC236}">
                <a16:creationId xmlns:a16="http://schemas.microsoft.com/office/drawing/2014/main" id="{64E25220-5ECB-7FC4-78D4-1810C9F26B9B}"/>
              </a:ext>
            </a:extLst>
          </p:cNvPr>
          <p:cNvPicPr>
            <a:picLocks noChangeAspect="1"/>
          </p:cNvPicPr>
          <p:nvPr/>
        </p:nvPicPr>
        <p:blipFill>
          <a:blip r:embed="rId4"/>
          <a:stretch>
            <a:fillRect/>
          </a:stretch>
        </p:blipFill>
        <p:spPr>
          <a:xfrm>
            <a:off x="2364287" y="1605281"/>
            <a:ext cx="780356" cy="512108"/>
          </a:xfrm>
          <a:prstGeom prst="rect">
            <a:avLst/>
          </a:prstGeom>
        </p:spPr>
      </p:pic>
    </p:spTree>
    <p:extLst>
      <p:ext uri="{BB962C8B-B14F-4D97-AF65-F5344CB8AC3E}">
        <p14:creationId xmlns:p14="http://schemas.microsoft.com/office/powerpoint/2010/main" val="1763073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B520-1890-9BAE-64CD-44416931E1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C13DF34-2953-03B2-B42C-CF85970B433F}"/>
              </a:ext>
            </a:extLst>
          </p:cNvPr>
          <p:cNvSpPr>
            <a:spLocks noGrp="1"/>
          </p:cNvSpPr>
          <p:nvPr>
            <p:ph type="title"/>
          </p:nvPr>
        </p:nvSpPr>
        <p:spPr>
          <a:xfrm>
            <a:off x="401442" y="474134"/>
            <a:ext cx="11485757" cy="457199"/>
          </a:xfrm>
        </p:spPr>
        <p:txBody>
          <a:bodyPr>
            <a:noAutofit/>
          </a:bodyPr>
          <a:lstStyle/>
          <a:p>
            <a:r>
              <a:rPr lang="es-ES" sz="3600" b="1" dirty="0"/>
              <a:t>Productos con contenidos adaptados al </a:t>
            </a:r>
            <a:r>
              <a:rPr lang="en-US" sz="3600" dirty="0"/>
              <a:t>GED</a:t>
            </a:r>
            <a:r>
              <a:rPr lang="en-US" sz="4800" spc="-75" baseline="30000" dirty="0">
                <a:latin typeface="Arial"/>
                <a:cs typeface="Arial"/>
              </a:rPr>
              <a:t>®</a:t>
            </a:r>
            <a:endParaRPr lang="en-US" sz="123400" dirty="0"/>
          </a:p>
        </p:txBody>
      </p:sp>
      <p:sp>
        <p:nvSpPr>
          <p:cNvPr id="4" name="Slide Number Placeholder 3">
            <a:extLst>
              <a:ext uri="{FF2B5EF4-FFF2-40B4-BE49-F238E27FC236}">
                <a16:creationId xmlns:a16="http://schemas.microsoft.com/office/drawing/2014/main" id="{56E4AABE-E33F-D01C-54AC-A7B64044D3E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0026CFAB-450B-D7B7-F4AE-E53CB724236C}"/>
              </a:ext>
            </a:extLst>
          </p:cNvPr>
          <p:cNvPicPr>
            <a:picLocks noChangeAspect="1"/>
          </p:cNvPicPr>
          <p:nvPr/>
        </p:nvPicPr>
        <p:blipFill>
          <a:blip r:embed="rId3"/>
          <a:stretch>
            <a:fillRect/>
          </a:stretch>
        </p:blipFill>
        <p:spPr>
          <a:xfrm>
            <a:off x="1773043" y="1201443"/>
            <a:ext cx="8382727" cy="3371380"/>
          </a:xfrm>
          <a:prstGeom prst="rect">
            <a:avLst/>
          </a:prstGeom>
        </p:spPr>
      </p:pic>
      <p:pic>
        <p:nvPicPr>
          <p:cNvPr id="6" name="Picture 5">
            <a:extLst>
              <a:ext uri="{FF2B5EF4-FFF2-40B4-BE49-F238E27FC236}">
                <a16:creationId xmlns:a16="http://schemas.microsoft.com/office/drawing/2014/main" id="{712FC896-FF4E-B65B-0DDC-FE0DACC540B2}"/>
              </a:ext>
            </a:extLst>
          </p:cNvPr>
          <p:cNvPicPr>
            <a:picLocks noChangeAspect="1"/>
          </p:cNvPicPr>
          <p:nvPr/>
        </p:nvPicPr>
        <p:blipFill>
          <a:blip r:embed="rId4"/>
          <a:stretch>
            <a:fillRect/>
          </a:stretch>
        </p:blipFill>
        <p:spPr>
          <a:xfrm>
            <a:off x="2564095" y="4572823"/>
            <a:ext cx="6657409" cy="1469263"/>
          </a:xfrm>
          <a:prstGeom prst="rect">
            <a:avLst/>
          </a:prstGeom>
        </p:spPr>
      </p:pic>
    </p:spTree>
    <p:extLst>
      <p:ext uri="{BB962C8B-B14F-4D97-AF65-F5344CB8AC3E}">
        <p14:creationId xmlns:p14="http://schemas.microsoft.com/office/powerpoint/2010/main" val="3722760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A833B-A145-2B1F-C95C-DAFAE40D83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A55401-95A5-9FF2-8F80-888075C26400}"/>
              </a:ext>
            </a:extLst>
          </p:cNvPr>
          <p:cNvSpPr>
            <a:spLocks noGrp="1"/>
          </p:cNvSpPr>
          <p:nvPr>
            <p:ph type="title"/>
          </p:nvPr>
        </p:nvSpPr>
        <p:spPr>
          <a:xfrm>
            <a:off x="401443" y="313267"/>
            <a:ext cx="11494224" cy="1024465"/>
          </a:xfrm>
        </p:spPr>
        <p:txBody>
          <a:bodyPr>
            <a:noAutofit/>
          </a:bodyPr>
          <a:lstStyle/>
          <a:p>
            <a:r>
              <a:rPr lang="en-US" sz="3600" dirty="0" err="1"/>
              <a:t>Contamos</a:t>
            </a:r>
            <a:r>
              <a:rPr lang="en-US" sz="3600" dirty="0"/>
              <a:t> con la </a:t>
            </a:r>
            <a:r>
              <a:rPr lang="en-US" sz="3600" dirty="0" err="1"/>
              <a:t>aplicación</a:t>
            </a:r>
            <a:r>
              <a:rPr lang="en-US" sz="3600" dirty="0"/>
              <a:t> </a:t>
            </a:r>
            <a:r>
              <a:rPr lang="en-US" sz="3600" dirty="0" err="1"/>
              <a:t>móvil</a:t>
            </a:r>
            <a:r>
              <a:rPr lang="en-US" sz="3600" dirty="0"/>
              <a:t> GED &amp; Me</a:t>
            </a:r>
            <a:r>
              <a:rPr lang="en-US" sz="2800" b="0" dirty="0"/>
              <a:t>™</a:t>
            </a:r>
            <a:r>
              <a:rPr lang="en-US" sz="3200" dirty="0">
                <a:latin typeface="Rockwell" panose="02060603020205020403" pitchFamily="18" charset="0"/>
              </a:rPr>
              <a:t> </a:t>
            </a:r>
            <a:r>
              <a:rPr lang="en-US" sz="3600" dirty="0">
                <a:latin typeface="Rockwell" panose="02060603020205020403" pitchFamily="18" charset="0"/>
              </a:rPr>
              <a:t>🎉</a:t>
            </a:r>
            <a:br>
              <a:rPr lang="en-US" sz="3200" dirty="0">
                <a:latin typeface="Rockwell" panose="02060603020205020403" pitchFamily="18" charset="0"/>
              </a:rPr>
            </a:br>
            <a:br>
              <a:rPr lang="en-US" sz="1600" dirty="0">
                <a:latin typeface="Rockwell" panose="02060603020205020403" pitchFamily="18" charset="0"/>
              </a:rPr>
            </a:br>
            <a:r>
              <a:rPr lang="en-US" sz="2400" dirty="0">
                <a:solidFill>
                  <a:srgbClr val="000000"/>
                </a:solidFill>
                <a:ea typeface="Times New Roman" panose="02020603050405020304" pitchFamily="18" charset="0"/>
              </a:rPr>
              <a:t>¡</a:t>
            </a:r>
            <a:r>
              <a:rPr lang="en-US" sz="2400" dirty="0" err="1">
                <a:solidFill>
                  <a:srgbClr val="000000"/>
                </a:solidFill>
                <a:ea typeface="Times New Roman" panose="02020603050405020304" pitchFamily="18" charset="0"/>
              </a:rPr>
              <a:t>Novedades</a:t>
            </a:r>
            <a:r>
              <a:rPr lang="en-US" sz="2400" dirty="0">
                <a:solidFill>
                  <a:srgbClr val="000000"/>
                </a:solidFill>
                <a:ea typeface="Times New Roman" panose="02020603050405020304" pitchFamily="18" charset="0"/>
              </a:rPr>
              <a:t>! La </a:t>
            </a:r>
            <a:r>
              <a:rPr lang="en-US" sz="2400" dirty="0" err="1">
                <a:solidFill>
                  <a:srgbClr val="000000"/>
                </a:solidFill>
                <a:ea typeface="Times New Roman" panose="02020603050405020304" pitchFamily="18" charset="0"/>
              </a:rPr>
              <a:t>aplicación</a:t>
            </a:r>
            <a:r>
              <a:rPr lang="en-US" sz="2400" dirty="0">
                <a:solidFill>
                  <a:srgbClr val="000000"/>
                </a:solidFill>
                <a:ea typeface="Times New Roman" panose="02020603050405020304" pitchFamily="18" charset="0"/>
              </a:rPr>
              <a:t> </a:t>
            </a:r>
            <a:r>
              <a:rPr lang="en-US" sz="2400" dirty="0" err="1">
                <a:solidFill>
                  <a:srgbClr val="000000"/>
                </a:solidFill>
                <a:ea typeface="Times New Roman" panose="02020603050405020304" pitchFamily="18" charset="0"/>
              </a:rPr>
              <a:t>móvil</a:t>
            </a:r>
            <a:r>
              <a:rPr lang="en-US" sz="2400" dirty="0">
                <a:solidFill>
                  <a:srgbClr val="000000"/>
                </a:solidFill>
                <a:ea typeface="Times New Roman" panose="02020603050405020304" pitchFamily="18" charset="0"/>
              </a:rPr>
              <a:t> GED &amp; Me</a:t>
            </a:r>
            <a:r>
              <a:rPr lang="en-US" sz="2400" b="0" dirty="0"/>
              <a:t>™</a:t>
            </a:r>
            <a:r>
              <a:rPr lang="en-US" sz="2400" dirty="0">
                <a:solidFill>
                  <a:srgbClr val="000000"/>
                </a:solidFill>
                <a:ea typeface="Times New Roman" panose="02020603050405020304" pitchFamily="18" charset="0"/>
              </a:rPr>
              <a:t> </a:t>
            </a:r>
            <a:r>
              <a:rPr lang="en-US" sz="2400" dirty="0" err="1">
                <a:solidFill>
                  <a:srgbClr val="000000"/>
                </a:solidFill>
                <a:ea typeface="Times New Roman" panose="02020603050405020304" pitchFamily="18" charset="0"/>
              </a:rPr>
              <a:t>ya</a:t>
            </a:r>
            <a:r>
              <a:rPr lang="en-US" sz="2400" dirty="0">
                <a:solidFill>
                  <a:srgbClr val="000000"/>
                </a:solidFill>
                <a:ea typeface="Times New Roman" panose="02020603050405020304" pitchFamily="18" charset="0"/>
              </a:rPr>
              <a:t> </a:t>
            </a:r>
            <a:r>
              <a:rPr lang="en-US" sz="2400" dirty="0" err="1">
                <a:solidFill>
                  <a:srgbClr val="000000"/>
                </a:solidFill>
                <a:ea typeface="Times New Roman" panose="02020603050405020304" pitchFamily="18" charset="0"/>
              </a:rPr>
              <a:t>está</a:t>
            </a:r>
            <a:r>
              <a:rPr lang="en-US" sz="2400" dirty="0">
                <a:solidFill>
                  <a:srgbClr val="000000"/>
                </a:solidFill>
                <a:ea typeface="Times New Roman" panose="02020603050405020304" pitchFamily="18" charset="0"/>
              </a:rPr>
              <a:t> </a:t>
            </a:r>
            <a:r>
              <a:rPr lang="en-US" sz="2400" dirty="0" err="1">
                <a:solidFill>
                  <a:srgbClr val="000000"/>
                </a:solidFill>
                <a:ea typeface="Times New Roman" panose="02020603050405020304" pitchFamily="18" charset="0"/>
              </a:rPr>
              <a:t>en</a:t>
            </a:r>
            <a:r>
              <a:rPr lang="en-US" sz="2400" dirty="0">
                <a:solidFill>
                  <a:srgbClr val="000000"/>
                </a:solidFill>
                <a:ea typeface="Times New Roman" panose="02020603050405020304" pitchFamily="18" charset="0"/>
              </a:rPr>
              <a:t> la App Store. </a:t>
            </a:r>
            <a:endParaRPr lang="en-US" sz="41300" dirty="0"/>
          </a:p>
        </p:txBody>
      </p:sp>
      <p:sp>
        <p:nvSpPr>
          <p:cNvPr id="4" name="Slide Number Placeholder 3">
            <a:extLst>
              <a:ext uri="{FF2B5EF4-FFF2-40B4-BE49-F238E27FC236}">
                <a16:creationId xmlns:a16="http://schemas.microsoft.com/office/drawing/2014/main" id="{6A04DF58-80FF-9969-7C19-3A4E5144743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8BA6ED77-7F1D-F407-B057-87E467FBBE60}"/>
              </a:ext>
            </a:extLst>
          </p:cNvPr>
          <p:cNvPicPr>
            <a:picLocks noChangeAspect="1"/>
          </p:cNvPicPr>
          <p:nvPr/>
        </p:nvPicPr>
        <p:blipFill>
          <a:blip r:embed="rId3"/>
          <a:stretch>
            <a:fillRect/>
          </a:stretch>
        </p:blipFill>
        <p:spPr>
          <a:xfrm>
            <a:off x="823794" y="1773741"/>
            <a:ext cx="4194412" cy="4237087"/>
          </a:xfrm>
          <a:prstGeom prst="rect">
            <a:avLst/>
          </a:prstGeom>
        </p:spPr>
      </p:pic>
      <p:pic>
        <p:nvPicPr>
          <p:cNvPr id="6" name="Picture 5">
            <a:extLst>
              <a:ext uri="{FF2B5EF4-FFF2-40B4-BE49-F238E27FC236}">
                <a16:creationId xmlns:a16="http://schemas.microsoft.com/office/drawing/2014/main" id="{4B133D0F-AEF6-3C51-5B32-8DF26236140A}"/>
              </a:ext>
            </a:extLst>
          </p:cNvPr>
          <p:cNvPicPr>
            <a:picLocks noChangeAspect="1"/>
          </p:cNvPicPr>
          <p:nvPr/>
        </p:nvPicPr>
        <p:blipFill>
          <a:blip r:embed="rId4"/>
          <a:stretch>
            <a:fillRect/>
          </a:stretch>
        </p:blipFill>
        <p:spPr>
          <a:xfrm>
            <a:off x="5643566" y="1029965"/>
            <a:ext cx="5724640" cy="5724640"/>
          </a:xfrm>
          <a:prstGeom prst="rect">
            <a:avLst/>
          </a:prstGeom>
        </p:spPr>
      </p:pic>
    </p:spTree>
    <p:extLst>
      <p:ext uri="{BB962C8B-B14F-4D97-AF65-F5344CB8AC3E}">
        <p14:creationId xmlns:p14="http://schemas.microsoft.com/office/powerpoint/2010/main" val="3578901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C7414-D830-A6FB-BB08-BEFBAE77FF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09A8B1-3942-7E82-57B0-6133847F2499}"/>
              </a:ext>
            </a:extLst>
          </p:cNvPr>
          <p:cNvSpPr>
            <a:spLocks noGrp="1"/>
          </p:cNvSpPr>
          <p:nvPr>
            <p:ph type="title"/>
          </p:nvPr>
        </p:nvSpPr>
        <p:spPr>
          <a:xfrm>
            <a:off x="270933" y="313267"/>
            <a:ext cx="11777134" cy="736599"/>
          </a:xfrm>
        </p:spPr>
        <p:txBody>
          <a:bodyPr>
            <a:noAutofit/>
          </a:bodyPr>
          <a:lstStyle/>
          <a:p>
            <a:r>
              <a:rPr lang="es-ES" sz="3600" dirty="0">
                <a:solidFill>
                  <a:srgbClr val="000000"/>
                </a:solidFill>
              </a:rPr>
              <a:t>Plan personalizado para el éxito del  </a:t>
            </a:r>
            <a:r>
              <a:rPr lang="en-US" sz="3600" dirty="0">
                <a:solidFill>
                  <a:srgbClr val="000000"/>
                </a:solidFill>
                <a:ea typeface="Times New Roman" panose="02020603050405020304" pitchFamily="18" charset="0"/>
              </a:rPr>
              <a:t>GED</a:t>
            </a:r>
            <a:r>
              <a:rPr lang="en-US" sz="3600" spc="-75" baseline="30000" dirty="0">
                <a:latin typeface="Arial"/>
                <a:cs typeface="Arial"/>
              </a:rPr>
              <a:t>®</a:t>
            </a:r>
            <a:endParaRPr lang="en-US" sz="71400" dirty="0"/>
          </a:p>
        </p:txBody>
      </p:sp>
      <p:sp>
        <p:nvSpPr>
          <p:cNvPr id="4" name="Slide Number Placeholder 3">
            <a:extLst>
              <a:ext uri="{FF2B5EF4-FFF2-40B4-BE49-F238E27FC236}">
                <a16:creationId xmlns:a16="http://schemas.microsoft.com/office/drawing/2014/main" id="{BA8A0D76-D94A-C465-7F89-C4E560941A3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810C050E-6873-849A-78CF-3FE3A85A8E21}"/>
              </a:ext>
            </a:extLst>
          </p:cNvPr>
          <p:cNvPicPr>
            <a:picLocks noChangeAspect="1"/>
          </p:cNvPicPr>
          <p:nvPr/>
        </p:nvPicPr>
        <p:blipFill>
          <a:blip r:embed="rId3"/>
          <a:stretch>
            <a:fillRect/>
          </a:stretch>
        </p:blipFill>
        <p:spPr>
          <a:xfrm>
            <a:off x="822754" y="1494554"/>
            <a:ext cx="2530059" cy="5060119"/>
          </a:xfrm>
          <a:prstGeom prst="rect">
            <a:avLst/>
          </a:prstGeom>
        </p:spPr>
      </p:pic>
      <p:pic>
        <p:nvPicPr>
          <p:cNvPr id="6" name="Picture 5">
            <a:extLst>
              <a:ext uri="{FF2B5EF4-FFF2-40B4-BE49-F238E27FC236}">
                <a16:creationId xmlns:a16="http://schemas.microsoft.com/office/drawing/2014/main" id="{F7F7A37A-4C3D-4A72-1F57-53C804CCCA8A}"/>
              </a:ext>
            </a:extLst>
          </p:cNvPr>
          <p:cNvPicPr>
            <a:picLocks noChangeAspect="1"/>
          </p:cNvPicPr>
          <p:nvPr/>
        </p:nvPicPr>
        <p:blipFill>
          <a:blip r:embed="rId4"/>
          <a:stretch>
            <a:fillRect/>
          </a:stretch>
        </p:blipFill>
        <p:spPr>
          <a:xfrm>
            <a:off x="3602520" y="1109133"/>
            <a:ext cx="2493480" cy="5060119"/>
          </a:xfrm>
          <a:prstGeom prst="rect">
            <a:avLst/>
          </a:prstGeom>
        </p:spPr>
      </p:pic>
      <p:pic>
        <p:nvPicPr>
          <p:cNvPr id="7" name="Picture 6">
            <a:extLst>
              <a:ext uri="{FF2B5EF4-FFF2-40B4-BE49-F238E27FC236}">
                <a16:creationId xmlns:a16="http://schemas.microsoft.com/office/drawing/2014/main" id="{D8857FB8-ACF9-087C-E4F8-AE3EC311F7EE}"/>
              </a:ext>
            </a:extLst>
          </p:cNvPr>
          <p:cNvPicPr>
            <a:picLocks noChangeAspect="1"/>
          </p:cNvPicPr>
          <p:nvPr/>
        </p:nvPicPr>
        <p:blipFill>
          <a:blip r:embed="rId5"/>
          <a:stretch>
            <a:fillRect/>
          </a:stretch>
        </p:blipFill>
        <p:spPr>
          <a:xfrm>
            <a:off x="6325508" y="1484614"/>
            <a:ext cx="2487384" cy="5060119"/>
          </a:xfrm>
          <a:prstGeom prst="rect">
            <a:avLst/>
          </a:prstGeom>
        </p:spPr>
      </p:pic>
      <p:pic>
        <p:nvPicPr>
          <p:cNvPr id="8" name="Picture 7">
            <a:extLst>
              <a:ext uri="{FF2B5EF4-FFF2-40B4-BE49-F238E27FC236}">
                <a16:creationId xmlns:a16="http://schemas.microsoft.com/office/drawing/2014/main" id="{E26E22CA-2E45-9FB6-2F94-455BC10AE163}"/>
              </a:ext>
            </a:extLst>
          </p:cNvPr>
          <p:cNvPicPr>
            <a:picLocks noChangeAspect="1"/>
          </p:cNvPicPr>
          <p:nvPr/>
        </p:nvPicPr>
        <p:blipFill>
          <a:blip r:embed="rId6"/>
          <a:stretch>
            <a:fillRect/>
          </a:stretch>
        </p:blipFill>
        <p:spPr>
          <a:xfrm>
            <a:off x="9042400" y="1015999"/>
            <a:ext cx="2493480" cy="5060119"/>
          </a:xfrm>
          <a:prstGeom prst="rect">
            <a:avLst/>
          </a:prstGeom>
        </p:spPr>
      </p:pic>
    </p:spTree>
    <p:extLst>
      <p:ext uri="{BB962C8B-B14F-4D97-AF65-F5344CB8AC3E}">
        <p14:creationId xmlns:p14="http://schemas.microsoft.com/office/powerpoint/2010/main" val="89564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77EA-BDDB-2953-3B28-560D0C1F35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1F8483-80FC-A41A-D14D-4E9F97BED814}"/>
              </a:ext>
            </a:extLst>
          </p:cNvPr>
          <p:cNvSpPr>
            <a:spLocks noGrp="1"/>
          </p:cNvSpPr>
          <p:nvPr>
            <p:ph type="title"/>
          </p:nvPr>
        </p:nvSpPr>
        <p:spPr>
          <a:xfrm>
            <a:off x="401443" y="457200"/>
            <a:ext cx="10385090" cy="457199"/>
          </a:xfrm>
        </p:spPr>
        <p:txBody>
          <a:bodyPr>
            <a:noAutofit/>
          </a:bodyPr>
          <a:lstStyle/>
          <a:p>
            <a:r>
              <a:rPr lang="en-US" sz="3600" dirty="0">
                <a:latin typeface="Arial" panose="020B0604020202020204" pitchFamily="34" charset="0"/>
              </a:rPr>
              <a:t>GED Manager</a:t>
            </a:r>
            <a:r>
              <a:rPr lang="en-US" sz="3600" dirty="0"/>
              <a:t>™ </a:t>
            </a:r>
            <a:r>
              <a:rPr lang="en-US" sz="3600" dirty="0">
                <a:latin typeface="Arial" panose="020B0604020202020204" pitchFamily="34" charset="0"/>
              </a:rPr>
              <a:t> </a:t>
            </a:r>
            <a:endParaRPr lang="en-US" sz="71400" dirty="0"/>
          </a:p>
        </p:txBody>
      </p:sp>
      <p:sp>
        <p:nvSpPr>
          <p:cNvPr id="4" name="Slide Number Placeholder 3">
            <a:extLst>
              <a:ext uri="{FF2B5EF4-FFF2-40B4-BE49-F238E27FC236}">
                <a16:creationId xmlns:a16="http://schemas.microsoft.com/office/drawing/2014/main" id="{2A4D8B13-4FBA-9D00-9CBD-F223BA4C009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6E4EB83D-0D3B-EA95-35C7-4E5E8A06F3B6}"/>
              </a:ext>
            </a:extLst>
          </p:cNvPr>
          <p:cNvPicPr>
            <a:picLocks noChangeAspect="1"/>
          </p:cNvPicPr>
          <p:nvPr/>
        </p:nvPicPr>
        <p:blipFill>
          <a:blip r:embed="rId3"/>
          <a:stretch>
            <a:fillRect/>
          </a:stretch>
        </p:blipFill>
        <p:spPr>
          <a:xfrm>
            <a:off x="9032721" y="1078787"/>
            <a:ext cx="2261812" cy="4700423"/>
          </a:xfrm>
          <a:prstGeom prst="rect">
            <a:avLst/>
          </a:prstGeom>
        </p:spPr>
      </p:pic>
      <p:pic>
        <p:nvPicPr>
          <p:cNvPr id="6" name="Picture 5">
            <a:extLst>
              <a:ext uri="{FF2B5EF4-FFF2-40B4-BE49-F238E27FC236}">
                <a16:creationId xmlns:a16="http://schemas.microsoft.com/office/drawing/2014/main" id="{1A7C581E-8D46-AA4C-64AC-EAF6F1157AA5}"/>
              </a:ext>
            </a:extLst>
          </p:cNvPr>
          <p:cNvPicPr>
            <a:picLocks noChangeAspect="1"/>
          </p:cNvPicPr>
          <p:nvPr/>
        </p:nvPicPr>
        <p:blipFill>
          <a:blip r:embed="rId4"/>
          <a:stretch>
            <a:fillRect/>
          </a:stretch>
        </p:blipFill>
        <p:spPr>
          <a:xfrm>
            <a:off x="6096000" y="1700375"/>
            <a:ext cx="2243522" cy="4700423"/>
          </a:xfrm>
          <a:prstGeom prst="rect">
            <a:avLst/>
          </a:prstGeom>
        </p:spPr>
      </p:pic>
      <p:pic>
        <p:nvPicPr>
          <p:cNvPr id="7" name="Picture 6">
            <a:extLst>
              <a:ext uri="{FF2B5EF4-FFF2-40B4-BE49-F238E27FC236}">
                <a16:creationId xmlns:a16="http://schemas.microsoft.com/office/drawing/2014/main" id="{9D9D8669-4F96-BB91-58AF-10E24FA26692}"/>
              </a:ext>
            </a:extLst>
          </p:cNvPr>
          <p:cNvPicPr>
            <a:picLocks noChangeAspect="1"/>
          </p:cNvPicPr>
          <p:nvPr/>
        </p:nvPicPr>
        <p:blipFill>
          <a:blip r:embed="rId5"/>
          <a:stretch>
            <a:fillRect/>
          </a:stretch>
        </p:blipFill>
        <p:spPr>
          <a:xfrm>
            <a:off x="3257866" y="1078786"/>
            <a:ext cx="2261812" cy="4700423"/>
          </a:xfrm>
          <a:prstGeom prst="rect">
            <a:avLst/>
          </a:prstGeom>
        </p:spPr>
      </p:pic>
      <p:pic>
        <p:nvPicPr>
          <p:cNvPr id="8" name="Picture 7">
            <a:extLst>
              <a:ext uri="{FF2B5EF4-FFF2-40B4-BE49-F238E27FC236}">
                <a16:creationId xmlns:a16="http://schemas.microsoft.com/office/drawing/2014/main" id="{82D400A4-68C1-D906-838D-0304F23DA0A5}"/>
              </a:ext>
            </a:extLst>
          </p:cNvPr>
          <p:cNvPicPr>
            <a:picLocks noChangeAspect="1"/>
          </p:cNvPicPr>
          <p:nvPr/>
        </p:nvPicPr>
        <p:blipFill>
          <a:blip r:embed="rId6"/>
          <a:stretch>
            <a:fillRect/>
          </a:stretch>
        </p:blipFill>
        <p:spPr>
          <a:xfrm>
            <a:off x="401443" y="1700376"/>
            <a:ext cx="2280102" cy="4700423"/>
          </a:xfrm>
          <a:prstGeom prst="rect">
            <a:avLst/>
          </a:prstGeom>
        </p:spPr>
      </p:pic>
    </p:spTree>
    <p:extLst>
      <p:ext uri="{BB962C8B-B14F-4D97-AF65-F5344CB8AC3E}">
        <p14:creationId xmlns:p14="http://schemas.microsoft.com/office/powerpoint/2010/main" val="31235950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9125-1968-653F-3613-209DD6899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2ED1C-13D0-0B9A-EABA-7161B4502934}"/>
              </a:ext>
            </a:extLst>
          </p:cNvPr>
          <p:cNvSpPr>
            <a:spLocks noGrp="1"/>
          </p:cNvSpPr>
          <p:nvPr>
            <p:ph type="title"/>
          </p:nvPr>
        </p:nvSpPr>
        <p:spPr>
          <a:xfrm>
            <a:off x="401444" y="193093"/>
            <a:ext cx="11351941" cy="1146117"/>
          </a:xfrm>
        </p:spPr>
        <p:txBody>
          <a:bodyPr>
            <a:noAutofit/>
          </a:bodyPr>
          <a:lstStyle/>
          <a:p>
            <a:r>
              <a:rPr lang="es-ES" sz="2800" dirty="0">
                <a:solidFill>
                  <a:srgbClr val="000000"/>
                </a:solidFill>
              </a:rPr>
              <a:t>Sesiones (en inglés) recomendadas para la conferencia</a:t>
            </a:r>
            <a:br>
              <a:rPr lang="es-ES" sz="1600" dirty="0"/>
            </a:b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lang="es-ES" sz="2000" b="1" dirty="0"/>
              <a:t>Para una visión más detallada de algunos de los contenidos tratados en esta presentación</a:t>
            </a:r>
            <a:endParaRPr lang="en-US" sz="2000" dirty="0"/>
          </a:p>
        </p:txBody>
      </p:sp>
      <p:sp>
        <p:nvSpPr>
          <p:cNvPr id="3" name="Content Placeholder 2">
            <a:extLst>
              <a:ext uri="{FF2B5EF4-FFF2-40B4-BE49-F238E27FC236}">
                <a16:creationId xmlns:a16="http://schemas.microsoft.com/office/drawing/2014/main" id="{4F8CD789-0E10-E852-6201-CADC833CD41E}"/>
              </a:ext>
            </a:extLst>
          </p:cNvPr>
          <p:cNvSpPr>
            <a:spLocks noGrp="1"/>
          </p:cNvSpPr>
          <p:nvPr>
            <p:ph idx="1"/>
          </p:nvPr>
        </p:nvSpPr>
        <p:spPr/>
        <p:txBody>
          <a:bodyPr>
            <a:normAutofit fontScale="25000" lnSpcReduction="20000"/>
          </a:bodyPr>
          <a:lstStyle/>
          <a:p>
            <a:r>
              <a:rPr lang="en-US" sz="4800" dirty="0"/>
              <a:t>TUESDAY | AUGUST 5 | 2:15 – 3:30 PM </a:t>
            </a:r>
            <a:r>
              <a:rPr lang="en-US" sz="4800" b="1" dirty="0">
                <a:solidFill>
                  <a:schemeClr val="bg1"/>
                </a:solidFill>
              </a:rPr>
              <a:t> </a:t>
            </a:r>
          </a:p>
          <a:p>
            <a:r>
              <a:rPr lang="en-US" sz="7200" dirty="0"/>
              <a:t>Addressing Emotional Poverty for Adult Learners</a:t>
            </a:r>
          </a:p>
          <a:p>
            <a:r>
              <a:rPr lang="en-US" sz="5400" dirty="0"/>
              <a:t>Liz Lanphear</a:t>
            </a:r>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n-US" dirty="0">
              <a:solidFill>
                <a:schemeClr val="bg1"/>
              </a:solidFill>
            </a:endParaRPr>
          </a:p>
        </p:txBody>
      </p:sp>
      <p:sp>
        <p:nvSpPr>
          <p:cNvPr id="4" name="Slide Number Placeholder 3">
            <a:extLst>
              <a:ext uri="{FF2B5EF4-FFF2-40B4-BE49-F238E27FC236}">
                <a16:creationId xmlns:a16="http://schemas.microsoft.com/office/drawing/2014/main" id="{4DCAFAC4-069B-BC30-694A-83666A4413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6" name="Content Placeholder 5">
            <a:extLst>
              <a:ext uri="{FF2B5EF4-FFF2-40B4-BE49-F238E27FC236}">
                <a16:creationId xmlns:a16="http://schemas.microsoft.com/office/drawing/2014/main" id="{5855C00A-1303-95F4-7A0F-E3BEA8A9DEE9}"/>
              </a:ext>
            </a:extLst>
          </p:cNvPr>
          <p:cNvSpPr>
            <a:spLocks noGrp="1"/>
          </p:cNvSpPr>
          <p:nvPr>
            <p:ph idx="14"/>
          </p:nvPr>
        </p:nvSpPr>
        <p:spPr/>
        <p:txBody>
          <a:bodyPr>
            <a:normAutofit fontScale="85000" lnSpcReduction="10000"/>
          </a:bodyPr>
          <a:lstStyle/>
          <a:p>
            <a:r>
              <a:rPr lang="en-US" sz="1700" dirty="0">
                <a:solidFill>
                  <a:schemeClr val="tx1"/>
                </a:solidFill>
              </a:rPr>
              <a:t>TUESDAY | AUGUST 5 | 2:15 – 3:30 PM </a:t>
            </a:r>
          </a:p>
          <a:p>
            <a:r>
              <a:rPr lang="en-US" sz="2000" dirty="0">
                <a:solidFill>
                  <a:schemeClr val="tx1"/>
                </a:solidFill>
              </a:rPr>
              <a:t>Bridging GED Grads to College</a:t>
            </a:r>
          </a:p>
          <a:p>
            <a:r>
              <a:rPr lang="en-US" sz="2000" dirty="0">
                <a:solidFill>
                  <a:schemeClr val="tx1"/>
                </a:solidFill>
              </a:rPr>
              <a:t>Victor Fitzjarrald &amp; Jane Bledsoe</a:t>
            </a:r>
            <a:endParaRPr lang="es-ES" sz="2400" dirty="0">
              <a:solidFill>
                <a:schemeClr val="tx1"/>
              </a:solidFill>
            </a:endParaRPr>
          </a:p>
        </p:txBody>
      </p:sp>
      <p:sp>
        <p:nvSpPr>
          <p:cNvPr id="8" name="Content Placeholder 7">
            <a:extLst>
              <a:ext uri="{FF2B5EF4-FFF2-40B4-BE49-F238E27FC236}">
                <a16:creationId xmlns:a16="http://schemas.microsoft.com/office/drawing/2014/main" id="{E6ABE95A-99F4-C0A8-A21F-69803E22976F}"/>
              </a:ext>
            </a:extLst>
          </p:cNvPr>
          <p:cNvSpPr>
            <a:spLocks noGrp="1"/>
          </p:cNvSpPr>
          <p:nvPr>
            <p:ph idx="16"/>
          </p:nvPr>
        </p:nvSpPr>
        <p:spPr/>
        <p:txBody>
          <a:bodyPr>
            <a:normAutofit fontScale="62500" lnSpcReduction="20000"/>
          </a:bodyPr>
          <a:lstStyle/>
          <a:p>
            <a:r>
              <a:rPr lang="en-US" sz="2000" dirty="0">
                <a:solidFill>
                  <a:schemeClr val="tx1"/>
                </a:solidFill>
              </a:rPr>
              <a:t>TUESDAY | AUGUST 5 | 4:00 – 5:15 PM </a:t>
            </a:r>
          </a:p>
          <a:p>
            <a:r>
              <a:rPr lang="en-US" sz="2600" dirty="0">
                <a:solidFill>
                  <a:schemeClr val="tx1"/>
                </a:solidFill>
              </a:rPr>
              <a:t>Moving Community Partnerships from Intention to Impact </a:t>
            </a:r>
          </a:p>
          <a:p>
            <a:r>
              <a:rPr lang="es-ES" sz="2400" dirty="0">
                <a:solidFill>
                  <a:schemeClr val="tx1"/>
                </a:solidFill>
              </a:rPr>
              <a:t>Adora Beard</a:t>
            </a:r>
          </a:p>
        </p:txBody>
      </p:sp>
      <p:sp>
        <p:nvSpPr>
          <p:cNvPr id="12" name="Content Placeholder 11">
            <a:extLst>
              <a:ext uri="{FF2B5EF4-FFF2-40B4-BE49-F238E27FC236}">
                <a16:creationId xmlns:a16="http://schemas.microsoft.com/office/drawing/2014/main" id="{DA9BDE5D-8FA1-D238-0939-30A051017573}"/>
              </a:ext>
            </a:extLst>
          </p:cNvPr>
          <p:cNvSpPr>
            <a:spLocks noGrp="1"/>
          </p:cNvSpPr>
          <p:nvPr>
            <p:ph idx="20"/>
          </p:nvPr>
        </p:nvSpPr>
        <p:spPr/>
        <p:txBody>
          <a:bodyPr vert="horz" lIns="228600" tIns="1005840" rIns="228600" bIns="45720" rtlCol="0" anchor="t">
            <a:normAutofit fontScale="92500"/>
          </a:bodyPr>
          <a:lstStyle/>
          <a:p>
            <a:r>
              <a:rPr lang="en-US" sz="1200" dirty="0">
                <a:solidFill>
                  <a:schemeClr val="tx1"/>
                </a:solidFill>
              </a:rPr>
              <a:t>WEDNESDAY | AUGUST 6 | 8:45 AM – 10:00 AM</a:t>
            </a:r>
          </a:p>
          <a:p>
            <a:r>
              <a:rPr lang="es-ES" sz="1400" err="1">
                <a:solidFill>
                  <a:schemeClr val="tx1"/>
                </a:solidFill>
                <a:latin typeface="Arial"/>
                <a:cs typeface="Arial"/>
              </a:rPr>
              <a:t>Exploring</a:t>
            </a:r>
            <a:r>
              <a:rPr lang="es-ES" sz="1400" dirty="0">
                <a:solidFill>
                  <a:schemeClr val="tx1"/>
                </a:solidFill>
                <a:latin typeface="Arial"/>
                <a:cs typeface="Arial"/>
              </a:rPr>
              <a:t> </a:t>
            </a:r>
            <a:r>
              <a:rPr lang="es-ES" sz="1400" err="1">
                <a:solidFill>
                  <a:schemeClr val="tx1"/>
                </a:solidFill>
                <a:latin typeface="Arial"/>
                <a:cs typeface="Arial"/>
              </a:rPr>
              <a:t>the</a:t>
            </a:r>
            <a:r>
              <a:rPr lang="es-ES" sz="1400">
                <a:solidFill>
                  <a:schemeClr val="tx1"/>
                </a:solidFill>
                <a:latin typeface="Arial"/>
                <a:cs typeface="Arial"/>
              </a:rPr>
              <a:t> GED.com Website as a Student and Teacher</a:t>
            </a:r>
          </a:p>
          <a:p>
            <a:r>
              <a:rPr lang="es-ES" sz="1400">
                <a:solidFill>
                  <a:schemeClr val="tx1"/>
                </a:solidFill>
                <a:latin typeface="Arial"/>
                <a:cs typeface="Arial"/>
              </a:rPr>
              <a:t>Scott </a:t>
            </a:r>
            <a:r>
              <a:rPr lang="es-ES" sz="1400" err="1">
                <a:solidFill>
                  <a:schemeClr val="tx1"/>
                </a:solidFill>
                <a:latin typeface="Arial"/>
                <a:cs typeface="Arial"/>
              </a:rPr>
              <a:t>Salesses</a:t>
            </a:r>
            <a:r>
              <a:rPr lang="es-ES" sz="1400">
                <a:solidFill>
                  <a:schemeClr val="tx1"/>
                </a:solidFill>
                <a:latin typeface="Arial"/>
                <a:cs typeface="Arial"/>
              </a:rPr>
              <a:t> y Diane </a:t>
            </a:r>
            <a:r>
              <a:rPr lang="es-ES" sz="1400" err="1">
                <a:solidFill>
                  <a:schemeClr val="tx1"/>
                </a:solidFill>
                <a:latin typeface="Arial"/>
                <a:cs typeface="Arial"/>
              </a:rPr>
              <a:t>Vaccari</a:t>
            </a:r>
            <a:endParaRPr lang="es-ES" sz="1400" dirty="0">
              <a:solidFill>
                <a:schemeClr val="tx1"/>
              </a:solidFill>
              <a:latin typeface="Arial"/>
              <a:cs typeface="Arial"/>
            </a:endParaRPr>
          </a:p>
        </p:txBody>
      </p:sp>
      <p:sp>
        <p:nvSpPr>
          <p:cNvPr id="14" name="Content Placeholder 13">
            <a:extLst>
              <a:ext uri="{FF2B5EF4-FFF2-40B4-BE49-F238E27FC236}">
                <a16:creationId xmlns:a16="http://schemas.microsoft.com/office/drawing/2014/main" id="{0C42D878-CC42-6669-AADF-B093DE602541}"/>
              </a:ext>
            </a:extLst>
          </p:cNvPr>
          <p:cNvSpPr>
            <a:spLocks noGrp="1"/>
          </p:cNvSpPr>
          <p:nvPr>
            <p:ph idx="22"/>
          </p:nvPr>
        </p:nvSpPr>
        <p:spPr>
          <a:xfrm>
            <a:off x="8103695" y="3763628"/>
            <a:ext cx="3649695" cy="1983429"/>
          </a:xfrm>
        </p:spPr>
        <p:txBody>
          <a:bodyPr>
            <a:normAutofit fontScale="62500" lnSpcReduction="20000"/>
          </a:bodyPr>
          <a:lstStyle/>
          <a:p>
            <a:r>
              <a:rPr lang="en-US" sz="1900" dirty="0"/>
              <a:t>WEDNESDAY | AUGUST 6 | 10:15 AM – 11:30 </a:t>
            </a:r>
          </a:p>
          <a:p>
            <a:r>
              <a:rPr lang="en-US" sz="2600" dirty="0"/>
              <a:t>Instructional Resources for Reasoning Through Language Arts</a:t>
            </a:r>
            <a:endParaRPr lang="es-ES" sz="2900" dirty="0">
              <a:solidFill>
                <a:schemeClr val="bg1"/>
              </a:solidFill>
            </a:endParaRPr>
          </a:p>
          <a:p>
            <a:r>
              <a:rPr lang="es-ES" sz="2400" dirty="0"/>
              <a:t>Adora Beard</a:t>
            </a:r>
          </a:p>
        </p:txBody>
      </p:sp>
      <p:sp>
        <p:nvSpPr>
          <p:cNvPr id="17" name="Picture Placeholder 16">
            <a:extLst>
              <a:ext uri="{FF2B5EF4-FFF2-40B4-BE49-F238E27FC236}">
                <a16:creationId xmlns:a16="http://schemas.microsoft.com/office/drawing/2014/main" id="{55547EFF-F8C7-5ADD-907A-B2D56D3A71EB}"/>
              </a:ext>
            </a:extLst>
          </p:cNvPr>
          <p:cNvSpPr>
            <a:spLocks noGrp="1"/>
          </p:cNvSpPr>
          <p:nvPr>
            <p:ph type="pic" sz="quarter" idx="19"/>
          </p:nvPr>
        </p:nvSpPr>
        <p:spPr/>
        <p:txBody>
          <a:bodyPr/>
          <a:lstStyle/>
          <a:p>
            <a:endParaRPr lang="en-US"/>
          </a:p>
        </p:txBody>
      </p:sp>
      <p:sp>
        <p:nvSpPr>
          <p:cNvPr id="20" name="Content Placeholder 19">
            <a:extLst>
              <a:ext uri="{FF2B5EF4-FFF2-40B4-BE49-F238E27FC236}">
                <a16:creationId xmlns:a16="http://schemas.microsoft.com/office/drawing/2014/main" id="{E28692D3-47E9-E53D-B486-30150792DC19}"/>
              </a:ext>
            </a:extLst>
          </p:cNvPr>
          <p:cNvSpPr>
            <a:spLocks noGrp="1"/>
          </p:cNvSpPr>
          <p:nvPr>
            <p:ph idx="18"/>
          </p:nvPr>
        </p:nvSpPr>
        <p:spPr>
          <a:xfrm>
            <a:off x="401449" y="3763628"/>
            <a:ext cx="3649695" cy="1983429"/>
          </a:xfrm>
        </p:spPr>
        <p:txBody>
          <a:bodyPr>
            <a:noAutofit/>
          </a:bodyPr>
          <a:lstStyle/>
          <a:p>
            <a:r>
              <a:rPr lang="en-US" sz="1200" dirty="0">
                <a:solidFill>
                  <a:schemeClr val="tx1"/>
                </a:solidFill>
              </a:rPr>
              <a:t>TUESDAY | AUGUST 5 | 4:00 – 5:15 PM </a:t>
            </a:r>
          </a:p>
          <a:p>
            <a:r>
              <a:rPr lang="en-US" sz="1200" dirty="0">
                <a:solidFill>
                  <a:schemeClr val="tx1"/>
                </a:solidFill>
              </a:rPr>
              <a:t>Helping our Students Persist and Succeed using the Power of GED Manager</a:t>
            </a:r>
          </a:p>
          <a:p>
            <a:r>
              <a:rPr lang="en-US" sz="1200" dirty="0">
                <a:solidFill>
                  <a:schemeClr val="tx1"/>
                </a:solidFill>
              </a:rPr>
              <a:t>Diane Vaccari &amp; Jonna Forsyth</a:t>
            </a:r>
          </a:p>
        </p:txBody>
      </p:sp>
    </p:spTree>
    <p:extLst>
      <p:ext uri="{BB962C8B-B14F-4D97-AF65-F5344CB8AC3E}">
        <p14:creationId xmlns:p14="http://schemas.microsoft.com/office/powerpoint/2010/main" val="2516740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chemeClr val="accent4">
                <a:lumMod val="75000"/>
                <a:alpha val="34000"/>
              </a:schemeClr>
            </a:solidFill>
            <a:ln w="7937">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738664"/>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 NY, </a:t>
            </a:r>
            <a:r>
              <a:rPr lang="en-US" sz="1400" kern="0" dirty="0">
                <a:solidFill>
                  <a:srgbClr val="000000"/>
                </a:solidFill>
                <a:latin typeface="Arial"/>
                <a:cs typeface="Arial"/>
                <a:sym typeface="Arial"/>
              </a:rPr>
              <a:t>FBOP</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lIns="91440" tIns="45720" rIns="91440" bIns="45720" anchor="t">
            <a:spAutoFit/>
          </a:bodyPr>
          <a:lstStyle/>
          <a:p>
            <a:pPr>
              <a:buClr>
                <a:srgbClr val="000000"/>
              </a:buClr>
              <a:defRPr/>
            </a:pPr>
            <a:r>
              <a:rPr lang="en-US" sz="1400" kern="0" dirty="0">
                <a:solidFill>
                  <a:srgbClr val="000000"/>
                </a:solidFill>
                <a:latin typeface="Arial"/>
                <a:cs typeface="Arial"/>
                <a:sym typeface="Arial"/>
              </a:rPr>
              <a:t>Liz Lanphear</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a:p>
            <a:pPr>
              <a:buClr>
                <a:srgbClr val="000000"/>
              </a:buClr>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CO, HI, IN, KS, MO, NE, NM, ND, 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Lisa Pool-Osorio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AK, AZ, CA, ID, NV, OR, 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AL, DC, DE, MD, VA, 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690312" y="1109263"/>
            <a:ext cx="2103198"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77414" y="5710800"/>
            <a:ext cx="2277355" cy="954107"/>
          </a:xfrm>
          <a:prstGeom prst="rect">
            <a:avLst/>
          </a:prstGeom>
          <a:solidFill>
            <a:schemeClr val="accent4">
              <a:lumMod val="40000"/>
              <a:lumOff val="60000"/>
            </a:schemeClr>
          </a:solidFill>
        </p:spPr>
        <p:txBody>
          <a:bodyPr wrap="square" lIns="91440" tIns="45720" rIns="91440" bIns="45720" anchor="t">
            <a:spAutoFit/>
          </a:bodyPr>
          <a:lstStyle/>
          <a:p>
            <a:pPr>
              <a:buClr>
                <a:srgbClr val="000000"/>
              </a:buClr>
              <a:defRPr/>
            </a:pPr>
            <a:r>
              <a:rPr lang="en-US" sz="1400" kern="0">
                <a:solidFill>
                  <a:srgbClr val="000000"/>
                </a:solidFill>
                <a:latin typeface="Arial"/>
                <a:cs typeface="Arial"/>
                <a:sym typeface="Arial"/>
              </a:rPr>
              <a:t>Shawn Watts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(Starting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8/17)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rPr>
              <a:t>AR, GA, LA</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a:buClr>
                <a:srgbClr val="000000"/>
              </a:buClr>
              <a:buFont typeface="Arial"/>
              <a:defRPr/>
            </a:pPr>
            <a:r>
              <a:rPr lang="en-US" sz="1400" kern="0" dirty="0">
                <a:solidFill>
                  <a:srgbClr val="000000"/>
                </a:solidFill>
                <a:latin typeface="Arial"/>
                <a:cs typeface="Arial"/>
                <a:sym typeface="Arial"/>
                <a:hlinkClick r:id="rId7"/>
              </a:rPr>
              <a:t>Shawn.Watts@ged.com</a:t>
            </a:r>
            <a:r>
              <a:rPr lang="en-US" sz="1400" kern="0" dirty="0">
                <a:solidFill>
                  <a:srgbClr val="000000"/>
                </a:solidFill>
                <a:latin typeface="Arial"/>
                <a:cs typeface="Arial"/>
                <a:sym typeface="Arial"/>
              </a:rPr>
              <a:t> </a:t>
            </a:r>
            <a:endParaRPr lang="en-US" sz="1400" b="0" i="0" u="none" strike="noStrike" kern="0" cap="none" spc="0" normalizeH="0" baseline="0" noProof="0">
              <a:ln>
                <a:noFill/>
              </a:ln>
              <a:solidFill>
                <a:srgbClr val="000000"/>
              </a:solidFill>
              <a:effectLst/>
              <a:uLnTx/>
              <a:uFillTx/>
              <a:latin typeface="Arial"/>
              <a:cs typeface="Arial"/>
            </a:endParaRP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CT, FL, KY, NJ, OH, RI, SC, 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722605"/>
            <a:ext cx="2677805" cy="954107"/>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Jonna </a:t>
            </a:r>
            <a:r>
              <a:rPr lang="en-US" sz="1400" kern="0" dirty="0">
                <a:solidFill>
                  <a:srgbClr val="000000"/>
                </a:solidFill>
                <a:latin typeface="Arial"/>
                <a:cs typeface="Arial"/>
                <a:sym typeface="Arial"/>
              </a:rPr>
              <a:t>Forsyth</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CA, MS, MT, NC, NH, OK, TX, 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Hultstrand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 MI, MN, TN</a:t>
            </a:r>
            <a:r>
              <a:rPr lang="en-US" sz="1400" kern="0" dirty="0">
                <a:solidFill>
                  <a:srgbClr val="000000"/>
                </a:solidFill>
                <a:latin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VT, 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 VI, MI Prisons</a:t>
            </a:r>
          </a:p>
          <a:p>
            <a:pPr>
              <a:buClr>
                <a:srgbClr val="000000"/>
              </a:buClr>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a:t>
            </a:r>
            <a:r>
              <a:rPr lang="en-US" sz="1400" kern="0" dirty="0">
                <a:solidFill>
                  <a:srgbClr val="000000"/>
                </a:solidFill>
                <a:latin typeface="Arial"/>
                <a:cs typeface="Arial"/>
                <a:sym typeface="Arial"/>
                <a:hlinkClick r:id="rId10"/>
              </a:rPr>
              <a:t>Hultstrand@ged.com</a:t>
            </a:r>
            <a:r>
              <a:rPr lang="en-US" sz="1400" kern="0" dirty="0">
                <a:solidFill>
                  <a:srgbClr val="000000"/>
                </a:solidFill>
                <a:latin typeface="Arial"/>
                <a:cs typeface="Arial"/>
                <a:sym typeface="Arial"/>
              </a:rPr>
              <a:t> </a:t>
            </a:r>
            <a:endParaRPr lang="en-US" sz="1400" b="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040790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1F2E-C46C-79CB-A869-8F586A4D08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F5195-03B7-3CEC-F632-BAE6BB78603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Tx/>
                <a:buNone/>
                <a:tabLst/>
                <a:defRPr/>
              </a:pPr>
              <a:t>77</a:t>
            </a:fld>
            <a:endParaRPr kumimoji="0" lang="en-US" sz="900" b="0" i="0" u="none" strike="noStrike" kern="0" cap="none" spc="0" normalizeH="0" baseline="0" noProof="0">
              <a:ln>
                <a:noFill/>
              </a:ln>
              <a:solidFill>
                <a:srgbClr val="AEABAB"/>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41E87117-E22C-25D8-FB28-BB120A16D9C0}"/>
              </a:ext>
            </a:extLst>
          </p:cNvPr>
          <p:cNvPicPr>
            <a:picLocks noChangeAspect="1"/>
          </p:cNvPicPr>
          <p:nvPr/>
        </p:nvPicPr>
        <p:blipFill>
          <a:blip r:embed="rId3"/>
          <a:stretch>
            <a:fillRect/>
          </a:stretch>
        </p:blipFill>
        <p:spPr>
          <a:xfrm>
            <a:off x="1643243" y="1030369"/>
            <a:ext cx="8133159" cy="4890487"/>
          </a:xfrm>
          <a:prstGeom prst="rect">
            <a:avLst/>
          </a:prstGeom>
        </p:spPr>
      </p:pic>
      <p:pic>
        <p:nvPicPr>
          <p:cNvPr id="7" name="Picture 6">
            <a:extLst>
              <a:ext uri="{FF2B5EF4-FFF2-40B4-BE49-F238E27FC236}">
                <a16:creationId xmlns:a16="http://schemas.microsoft.com/office/drawing/2014/main" id="{B5AC8A16-0915-2FC2-B3CC-9559B23272B0}"/>
              </a:ext>
            </a:extLst>
          </p:cNvPr>
          <p:cNvPicPr>
            <a:picLocks noChangeAspect="1"/>
          </p:cNvPicPr>
          <p:nvPr/>
        </p:nvPicPr>
        <p:blipFill>
          <a:blip r:embed="rId4"/>
          <a:stretch>
            <a:fillRect/>
          </a:stretch>
        </p:blipFill>
        <p:spPr>
          <a:xfrm>
            <a:off x="6538775" y="3656112"/>
            <a:ext cx="1971950" cy="276264"/>
          </a:xfrm>
          <a:prstGeom prst="rect">
            <a:avLst/>
          </a:prstGeom>
        </p:spPr>
      </p:pic>
      <p:pic>
        <p:nvPicPr>
          <p:cNvPr id="8" name="Picture 7">
            <a:extLst>
              <a:ext uri="{FF2B5EF4-FFF2-40B4-BE49-F238E27FC236}">
                <a16:creationId xmlns:a16="http://schemas.microsoft.com/office/drawing/2014/main" id="{7C55FF96-E3E9-E02E-CF97-A9354596A34E}"/>
              </a:ext>
            </a:extLst>
          </p:cNvPr>
          <p:cNvPicPr>
            <a:picLocks noChangeAspect="1"/>
          </p:cNvPicPr>
          <p:nvPr/>
        </p:nvPicPr>
        <p:blipFill>
          <a:blip r:embed="rId5"/>
          <a:stretch>
            <a:fillRect/>
          </a:stretch>
        </p:blipFill>
        <p:spPr>
          <a:xfrm>
            <a:off x="6538775" y="3562351"/>
            <a:ext cx="4662625" cy="476250"/>
          </a:xfrm>
          <a:prstGeom prst="rect">
            <a:avLst/>
          </a:prstGeom>
        </p:spPr>
      </p:pic>
      <p:sp>
        <p:nvSpPr>
          <p:cNvPr id="10" name="TextBox 9">
            <a:extLst>
              <a:ext uri="{FF2B5EF4-FFF2-40B4-BE49-F238E27FC236}">
                <a16:creationId xmlns:a16="http://schemas.microsoft.com/office/drawing/2014/main" id="{111BC635-68EA-A8B6-D532-EA1B8C7CABD6}"/>
              </a:ext>
            </a:extLst>
          </p:cNvPr>
          <p:cNvSpPr txBox="1"/>
          <p:nvPr/>
        </p:nvSpPr>
        <p:spPr>
          <a:xfrm>
            <a:off x="8248650" y="3596023"/>
            <a:ext cx="4838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(contactus@ged.com)</a:t>
            </a:r>
          </a:p>
        </p:txBody>
      </p:sp>
      <p:pic>
        <p:nvPicPr>
          <p:cNvPr id="4" name="Picture 3">
            <a:extLst>
              <a:ext uri="{FF2B5EF4-FFF2-40B4-BE49-F238E27FC236}">
                <a16:creationId xmlns:a16="http://schemas.microsoft.com/office/drawing/2014/main" id="{5C12BA76-6731-4231-C308-E5CF05CD4EF0}"/>
              </a:ext>
            </a:extLst>
          </p:cNvPr>
          <p:cNvPicPr>
            <a:picLocks noChangeAspect="1"/>
          </p:cNvPicPr>
          <p:nvPr/>
        </p:nvPicPr>
        <p:blipFill>
          <a:blip r:embed="rId6"/>
          <a:stretch>
            <a:fillRect/>
          </a:stretch>
        </p:blipFill>
        <p:spPr>
          <a:xfrm>
            <a:off x="0" y="6308"/>
            <a:ext cx="12192000" cy="186785"/>
          </a:xfrm>
          <a:prstGeom prst="rect">
            <a:avLst/>
          </a:prstGeom>
        </p:spPr>
      </p:pic>
      <p:pic>
        <p:nvPicPr>
          <p:cNvPr id="9" name="Picture 8">
            <a:extLst>
              <a:ext uri="{FF2B5EF4-FFF2-40B4-BE49-F238E27FC236}">
                <a16:creationId xmlns:a16="http://schemas.microsoft.com/office/drawing/2014/main" id="{AB2BA658-6002-C50F-413F-8EC8C832599B}"/>
              </a:ext>
            </a:extLst>
          </p:cNvPr>
          <p:cNvPicPr>
            <a:picLocks noChangeAspect="1"/>
          </p:cNvPicPr>
          <p:nvPr/>
        </p:nvPicPr>
        <p:blipFill>
          <a:blip r:embed="rId7"/>
          <a:stretch>
            <a:fillRect/>
          </a:stretch>
        </p:blipFill>
        <p:spPr>
          <a:xfrm>
            <a:off x="9215071" y="5827631"/>
            <a:ext cx="2667372" cy="914528"/>
          </a:xfrm>
          <a:prstGeom prst="rect">
            <a:avLst/>
          </a:prstGeom>
        </p:spPr>
      </p:pic>
    </p:spTree>
    <p:extLst>
      <p:ext uri="{BB962C8B-B14F-4D97-AF65-F5344CB8AC3E}">
        <p14:creationId xmlns:p14="http://schemas.microsoft.com/office/powerpoint/2010/main" val="2135931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E0044-FA1C-1182-E16F-6981CD3365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DD536B-3F2F-C5F5-1FC5-FB7938474950}"/>
              </a:ext>
            </a:extLst>
          </p:cNvPr>
          <p:cNvSpPr>
            <a:spLocks noGrp="1"/>
          </p:cNvSpPr>
          <p:nvPr>
            <p:ph type="title"/>
          </p:nvPr>
        </p:nvSpPr>
        <p:spPr>
          <a:xfrm>
            <a:off x="2683933" y="601134"/>
            <a:ext cx="4673600" cy="1701800"/>
          </a:xfrm>
        </p:spPr>
        <p:txBody>
          <a:bodyPr>
            <a:noAutofit/>
          </a:bodyPr>
          <a:lstStyle/>
          <a:p>
            <a:pPr marL="0" indent="0" algn="ctr">
              <a:spcBef>
                <a:spcPts val="1200"/>
              </a:spcBef>
              <a:spcAft>
                <a:spcPts val="1200"/>
              </a:spcAft>
              <a:buNone/>
            </a:pPr>
            <a:r>
              <a:rPr lang="en-US" sz="6600" dirty="0"/>
              <a:t>¡Gracias!</a:t>
            </a:r>
            <a:br>
              <a:rPr lang="en-US" sz="6600" dirty="0"/>
            </a:br>
            <a:r>
              <a:rPr lang="en-US" sz="6600" dirty="0" err="1"/>
              <a:t>Preguntas</a:t>
            </a:r>
            <a:r>
              <a:rPr lang="en-US" sz="6600" dirty="0"/>
              <a:t>?</a:t>
            </a:r>
          </a:p>
        </p:txBody>
      </p:sp>
      <p:sp>
        <p:nvSpPr>
          <p:cNvPr id="4" name="Slide Number Placeholder 3">
            <a:extLst>
              <a:ext uri="{FF2B5EF4-FFF2-40B4-BE49-F238E27FC236}">
                <a16:creationId xmlns:a16="http://schemas.microsoft.com/office/drawing/2014/main" id="{28B8A1A0-7CBA-226A-DEEA-B9199E96A39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A8E84055-42DC-138B-01A7-D17A978D52A0}"/>
              </a:ext>
            </a:extLst>
          </p:cNvPr>
          <p:cNvPicPr>
            <a:picLocks noChangeAspect="1"/>
          </p:cNvPicPr>
          <p:nvPr/>
        </p:nvPicPr>
        <p:blipFill>
          <a:blip r:embed="rId3"/>
          <a:stretch>
            <a:fillRect/>
          </a:stretch>
        </p:blipFill>
        <p:spPr>
          <a:xfrm>
            <a:off x="9303404" y="283192"/>
            <a:ext cx="2888596" cy="5804342"/>
          </a:xfrm>
          <a:prstGeom prst="rect">
            <a:avLst/>
          </a:prstGeom>
        </p:spPr>
      </p:pic>
      <p:sp>
        <p:nvSpPr>
          <p:cNvPr id="7" name="TextBox 6">
            <a:extLst>
              <a:ext uri="{FF2B5EF4-FFF2-40B4-BE49-F238E27FC236}">
                <a16:creationId xmlns:a16="http://schemas.microsoft.com/office/drawing/2014/main" id="{5BE12F62-5EE4-601E-9CBE-48015518BD62}"/>
              </a:ext>
            </a:extLst>
          </p:cNvPr>
          <p:cNvSpPr txBox="1"/>
          <p:nvPr/>
        </p:nvSpPr>
        <p:spPr>
          <a:xfrm>
            <a:off x="1382208" y="2991562"/>
            <a:ext cx="7848600" cy="1563505"/>
          </a:xfrm>
          <a:prstGeom prst="rect">
            <a:avLst/>
          </a:prstGeom>
          <a:noFill/>
        </p:spPr>
        <p:txBody>
          <a:bodyPr wrap="square">
            <a:spAutoFit/>
          </a:bodyPr>
          <a:lstStyle/>
          <a:p>
            <a:pPr marL="0" marR="0" lvl="0" indent="0" algn="ctr" defTabSz="914400" rtl="0" eaLnBrk="1" fontAlgn="auto" latinLnBrk="0" hangingPunct="1">
              <a:lnSpc>
                <a:spcPct val="90000"/>
              </a:lnSpc>
              <a:spcBef>
                <a:spcPts val="1200"/>
              </a:spcBef>
              <a:spcAft>
                <a:spcPts val="120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Contacte</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al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equipo</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de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servicio</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de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exámenes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del GED</a:t>
            </a:r>
            <a:r>
              <a:rPr kumimoji="0" lang="en-US" sz="2800" b="0" i="0" u="none" strike="noStrike" kern="0" cap="none" spc="-75" normalizeH="0" baseline="30000" noProof="0" dirty="0">
                <a:ln>
                  <a:noFill/>
                </a:ln>
                <a:solidFill>
                  <a:srgbClr val="000000"/>
                </a:solidFill>
                <a:effectLst/>
                <a:uLnTx/>
                <a:uFillTx/>
                <a:latin typeface="Arial"/>
                <a:cs typeface="Arial"/>
                <a:sym typeface="Arial"/>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90000"/>
              </a:lnSpc>
              <a:spcBef>
                <a:spcPts val="1200"/>
              </a:spcBef>
              <a:spcAft>
                <a:spcPts val="12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hlinkClick r:id="rId4"/>
              </a:rPr>
              <a:t>Contact Us - GED</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C881659F-D6E0-5C14-A8C3-D3F4794F9F11}"/>
              </a:ext>
            </a:extLst>
          </p:cNvPr>
          <p:cNvSpPr txBox="1"/>
          <p:nvPr/>
        </p:nvSpPr>
        <p:spPr>
          <a:xfrm>
            <a:off x="550333" y="5379648"/>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Sandra Milagro Gonzalez </a:t>
            </a:r>
            <a:r>
              <a:rPr kumimoji="0" lang="en-US" sz="2000" b="0" i="0" u="none" strike="noStrike" kern="0" cap="none" spc="0" normalizeH="0" baseline="0" noProof="0" dirty="0">
                <a:ln>
                  <a:noFill/>
                </a:ln>
                <a:solidFill>
                  <a:srgbClr val="242424"/>
                </a:solidFill>
                <a:effectLst/>
                <a:uLnTx/>
                <a:uFillTx/>
                <a:latin typeface="Segoe UI" panose="020B0502040204020203" pitchFamily="34" charset="0"/>
                <a:cs typeface="Arial"/>
                <a:sym typeface="Arial"/>
              </a:rPr>
              <a:t>Ledoux</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hlinkClick r:id="rId5"/>
              </a:rPr>
              <a:t>Thedomasgroup@gmail.com</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1" name="TextBox 10">
            <a:extLst>
              <a:ext uri="{FF2B5EF4-FFF2-40B4-BE49-F238E27FC236}">
                <a16:creationId xmlns:a16="http://schemas.microsoft.com/office/drawing/2014/main" id="{0F891ECA-8E45-36F5-1B8E-8D6F8714B3A3}"/>
              </a:ext>
            </a:extLst>
          </p:cNvPr>
          <p:cNvSpPr txBox="1"/>
          <p:nvPr/>
        </p:nvSpPr>
        <p:spPr>
          <a:xfrm>
            <a:off x="4097867" y="5383768"/>
            <a:ext cx="6096000" cy="748923"/>
          </a:xfrm>
          <a:prstGeom prst="rect">
            <a:avLst/>
          </a:prstGeom>
          <a:noFill/>
        </p:spPr>
        <p:txBody>
          <a:bodyPr wrap="square">
            <a:spAutoFit/>
          </a:bodyPr>
          <a:lstStyle/>
          <a:p>
            <a:pPr marL="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Lisa Pool-Osorio</a:t>
            </a:r>
          </a:p>
          <a:p>
            <a:pPr marL="0" marR="0" lvl="0" indent="0" algn="ctr" defTabSz="685766" rtl="0" eaLnBrk="1" fontAlgn="auto" latinLnBrk="0" hangingPunct="1">
              <a:lnSpc>
                <a:spcPct val="90000"/>
              </a:lnSpc>
              <a:spcBef>
                <a:spcPts val="750"/>
              </a:spcBef>
              <a:spcAft>
                <a:spcPts val="0"/>
              </a:spcAft>
              <a:buClr>
                <a:srgbClr val="E7E6E6">
                  <a:lumMod val="75000"/>
                </a:srgbClr>
              </a:buClr>
              <a:buSzPct val="110000"/>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Lisa.Pool-Osorio@ged.com</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8238302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12DE18C-8879-AB94-1B8D-C814E6D63456}"/>
              </a:ext>
            </a:extLst>
          </p:cNvPr>
          <p:cNvPicPr>
            <a:picLocks noChangeAspect="1"/>
          </p:cNvPicPr>
          <p:nvPr/>
        </p:nvPicPr>
        <p:blipFill>
          <a:blip r:embed="rId3"/>
          <a:stretch>
            <a:fillRect/>
          </a:stretch>
        </p:blipFill>
        <p:spPr>
          <a:xfrm>
            <a:off x="1464963" y="3392187"/>
            <a:ext cx="2505673" cy="2505673"/>
          </a:xfrm>
          <a:prstGeom prst="rect">
            <a:avLst/>
          </a:prstGeom>
        </p:spPr>
      </p:pic>
    </p:spTree>
    <p:extLst>
      <p:ext uri="{BB962C8B-B14F-4D97-AF65-F5344CB8AC3E}">
        <p14:creationId xmlns:p14="http://schemas.microsoft.com/office/powerpoint/2010/main" val="90622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p:txBody>
          <a:bodyPr>
            <a:normAutofit fontScale="55000" lnSpcReduction="20000"/>
          </a:bodyPr>
          <a:lstStyle/>
          <a:p>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normAutofit fontScale="92500" lnSpcReduction="20000"/>
          </a:bodyPr>
          <a:lstStyle/>
          <a:p>
            <a:pPr marL="0" indent="0">
              <a:buNone/>
            </a:pPr>
            <a:r>
              <a:rPr lang="es-ES" sz="2000" b="1" dirty="0"/>
              <a:t>Propósito de la </a:t>
            </a:r>
            <a:r>
              <a:rPr lang="en-US" sz="2000" b="1" i="0" dirty="0" err="1">
                <a:solidFill>
                  <a:srgbClr val="242424"/>
                </a:solidFill>
                <a:effectLst/>
              </a:rPr>
              <a:t>respuesta</a:t>
            </a:r>
            <a:r>
              <a:rPr lang="en-US" sz="2000" b="1" i="0" dirty="0">
                <a:solidFill>
                  <a:srgbClr val="242424"/>
                </a:solidFill>
                <a:effectLst/>
              </a:rPr>
              <a:t> </a:t>
            </a:r>
            <a:r>
              <a:rPr lang="en-US" sz="2000" b="1" i="0" dirty="0" err="1">
                <a:solidFill>
                  <a:srgbClr val="242424"/>
                </a:solidFill>
                <a:effectLst/>
              </a:rPr>
              <a:t>extendida</a:t>
            </a:r>
            <a:br>
              <a:rPr lang="es-ES" sz="1800" dirty="0"/>
            </a:br>
            <a:endParaRPr lang="es-ES" sz="1800" dirty="0"/>
          </a:p>
          <a:p>
            <a:r>
              <a:rPr lang="es-ES" sz="1800" dirty="0"/>
              <a:t>Proporcionar a los que realizan el examen la oportunidad de demostrar:</a:t>
            </a:r>
            <a:br>
              <a:rPr lang="es-ES" sz="1800" dirty="0"/>
            </a:br>
            <a:endParaRPr lang="es-ES" sz="1800" dirty="0"/>
          </a:p>
          <a:p>
            <a:r>
              <a:rPr lang="es-ES" sz="1800" dirty="0"/>
              <a:t>Conocimiento de las convenciones de la escritura en inglés (o español)</a:t>
            </a:r>
            <a:br>
              <a:rPr lang="es-ES" sz="1800" dirty="0"/>
            </a:br>
            <a:endParaRPr lang="es-ES" sz="1800" dirty="0"/>
          </a:p>
          <a:p>
            <a:r>
              <a:rPr lang="es-ES" sz="1800" dirty="0"/>
              <a:t>Comprensión de lo que han leído</a:t>
            </a:r>
            <a:br>
              <a:rPr lang="es-ES" sz="1800" dirty="0"/>
            </a:br>
            <a:endParaRPr lang="es-ES" sz="1800" dirty="0"/>
          </a:p>
          <a:p>
            <a:r>
              <a:rPr lang="es-ES" sz="1800" dirty="0"/>
              <a:t>Qué tan bien utilizan las pruebas para elaborar argumentos</a:t>
            </a:r>
            <a:br>
              <a:rPr lang="es-ES" sz="1800" dirty="0"/>
            </a:br>
            <a:endParaRPr lang="es-ES" sz="1800" dirty="0"/>
          </a:p>
          <a:p>
            <a:r>
              <a:rPr lang="es-ES" sz="1800" dirty="0"/>
              <a:t>Capacidad para comunicar claramente su pensamiento con sus propias palabras</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r>
              <a:rPr lang="en-US" dirty="0">
                <a:solidFill>
                  <a:srgbClr val="242424"/>
                </a:solidFill>
              </a:rPr>
              <a:t>R</a:t>
            </a:r>
            <a:r>
              <a:rPr lang="en-US" i="0" dirty="0">
                <a:solidFill>
                  <a:srgbClr val="242424"/>
                </a:solidFill>
                <a:effectLst/>
              </a:rPr>
              <a:t>espuesta </a:t>
            </a:r>
            <a:r>
              <a:rPr lang="en-US" i="0" dirty="0" err="1">
                <a:solidFill>
                  <a:srgbClr val="242424"/>
                </a:solidFill>
                <a:effectLst/>
              </a:rPr>
              <a:t>extendida</a:t>
            </a:r>
            <a:r>
              <a:rPr lang="en-US" i="0" dirty="0">
                <a:solidFill>
                  <a:srgbClr val="242424"/>
                </a:solidFill>
                <a:effectLst/>
              </a:rPr>
              <a:t> </a:t>
            </a:r>
            <a:r>
              <a:rPr lang="en-US" b="1" dirty="0" err="1"/>
              <a:t>sobre</a:t>
            </a:r>
            <a:r>
              <a:rPr lang="en-US" b="1" dirty="0"/>
              <a:t> RLA</a:t>
            </a:r>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pPr marL="0" indent="0">
              <a:buNone/>
            </a:pPr>
            <a:r>
              <a:rPr lang="es-ES" sz="1800" b="1" dirty="0"/>
              <a:t>Un ítem de </a:t>
            </a:r>
            <a:r>
              <a:rPr lang="en-US" sz="1800" b="1" i="0" dirty="0" err="1">
                <a:solidFill>
                  <a:srgbClr val="242424"/>
                </a:solidFill>
                <a:effectLst/>
              </a:rPr>
              <a:t>respuesta</a:t>
            </a:r>
            <a:r>
              <a:rPr lang="en-US" sz="1800" b="1" i="0" dirty="0">
                <a:solidFill>
                  <a:srgbClr val="242424"/>
                </a:solidFill>
                <a:effectLst/>
              </a:rPr>
              <a:t> </a:t>
            </a:r>
            <a:r>
              <a:rPr lang="en-US" sz="1800" b="1" i="0" dirty="0" err="1">
                <a:solidFill>
                  <a:srgbClr val="242424"/>
                </a:solidFill>
                <a:effectLst/>
              </a:rPr>
              <a:t>extendida</a:t>
            </a:r>
            <a:r>
              <a:rPr lang="en-US" sz="1800" b="1" dirty="0">
                <a:solidFill>
                  <a:srgbClr val="242424"/>
                </a:solidFill>
              </a:rPr>
              <a:t> </a:t>
            </a:r>
            <a:r>
              <a:rPr lang="es-ES" sz="1800" b="1" dirty="0"/>
              <a:t>incluye</a:t>
            </a:r>
            <a:br>
              <a:rPr lang="es-ES" sz="1800" dirty="0"/>
            </a:br>
            <a:endParaRPr lang="es-ES" sz="1800" dirty="0"/>
          </a:p>
          <a:p>
            <a:r>
              <a:rPr lang="es-ES" sz="1800" dirty="0"/>
              <a:t>Uno o más textos fuente</a:t>
            </a:r>
            <a:br>
              <a:rPr lang="es-ES" sz="1800" dirty="0"/>
            </a:br>
            <a:endParaRPr lang="es-ES" sz="1800" dirty="0"/>
          </a:p>
          <a:p>
            <a:r>
              <a:rPr lang="es-ES" sz="1800" dirty="0"/>
              <a:t>Los textos ofrecen dos posturas sobre un tema determinado</a:t>
            </a:r>
            <a:br>
              <a:rPr lang="es-ES" sz="1800" dirty="0"/>
            </a:br>
            <a:endParaRPr lang="es-ES" sz="1800" dirty="0"/>
          </a:p>
          <a:p>
            <a:r>
              <a:rPr lang="es-ES" sz="1800" dirty="0"/>
              <a:t>Una indicación que proporciona instrucciones sobre lo que se espera que haga el estudiante</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7357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50" y="304800"/>
            <a:ext cx="11270090" cy="677333"/>
          </a:xfrm>
        </p:spPr>
        <p:txBody>
          <a:bodyPr/>
          <a:lstStyle/>
          <a:p>
            <a:r>
              <a:rPr lang="en-US" sz="4000" b="1" dirty="0"/>
              <a:t>No </a:t>
            </a:r>
            <a:r>
              <a:rPr lang="en-US" sz="4000" b="1" dirty="0" err="1"/>
              <a:t>olvidar</a:t>
            </a:r>
            <a:r>
              <a:rPr lang="en-US" sz="4000" b="1" dirty="0"/>
              <a:t> </a:t>
            </a:r>
            <a:r>
              <a:rPr lang="en-US" sz="4000" b="1" dirty="0" err="1"/>
              <a:t>los</a:t>
            </a:r>
            <a:r>
              <a:rPr lang="en-US" sz="4000" b="1" dirty="0"/>
              <a:t> </a:t>
            </a:r>
            <a:r>
              <a:rPr lang="en-US" sz="4000" b="1" dirty="0" err="1"/>
              <a:t>detalles</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401450" y="1811867"/>
            <a:ext cx="11270090" cy="4013200"/>
          </a:xfrm>
        </p:spPr>
        <p:txBody>
          <a:bodyPr>
            <a:normAutofit/>
          </a:bodyPr>
          <a:lstStyle/>
          <a:p>
            <a:pPr marL="0" indent="0">
              <a:buNone/>
            </a:pPr>
            <a:r>
              <a:rPr lang="es-ES" dirty="0"/>
              <a:t>Exponga a los estudiantes a un enfoque estructurado ante la tarea de escritura y ayúdeles a comprender que necesitan:</a:t>
            </a:r>
            <a:br>
              <a:rPr lang="es-ES" dirty="0"/>
            </a:br>
            <a:endParaRPr lang="es-ES" dirty="0"/>
          </a:p>
          <a:p>
            <a:pPr>
              <a:spcBef>
                <a:spcPts val="0"/>
              </a:spcBef>
            </a:pPr>
            <a:r>
              <a:rPr lang="es-ES" dirty="0"/>
              <a:t>Escribir una respuesta </a:t>
            </a:r>
            <a:r>
              <a:rPr lang="es-ES" u="sng" dirty="0"/>
              <a:t>completa</a:t>
            </a:r>
            <a:r>
              <a:rPr lang="es-ES" dirty="0"/>
              <a:t> (300-500 palabras), no sólo un párrafo corto</a:t>
            </a:r>
            <a:br>
              <a:rPr lang="es-ES" dirty="0"/>
            </a:br>
            <a:endParaRPr lang="es-ES" dirty="0"/>
          </a:p>
          <a:p>
            <a:pPr>
              <a:spcBef>
                <a:spcPts val="0"/>
              </a:spcBef>
            </a:pPr>
            <a:r>
              <a:rPr lang="es-ES" dirty="0"/>
              <a:t>Proporcionar comentarios sobre las pruebas citadas (explicar el "por qué")</a:t>
            </a:r>
            <a:br>
              <a:rPr lang="es-ES" dirty="0"/>
            </a:br>
            <a:endParaRPr lang="es-ES" dirty="0"/>
          </a:p>
          <a:p>
            <a:pPr>
              <a:spcBef>
                <a:spcPts val="0"/>
              </a:spcBef>
            </a:pPr>
            <a:r>
              <a:rPr lang="es-ES" dirty="0"/>
              <a:t>Elaborar completamente dos o tres ideas, en lugar de mencionar muchas cosas sin detalle</a:t>
            </a:r>
            <a:br>
              <a:rPr lang="es-ES" dirty="0"/>
            </a:br>
            <a:endParaRPr lang="es-ES" dirty="0"/>
          </a:p>
          <a:p>
            <a:pPr>
              <a:spcBef>
                <a:spcPts val="0"/>
              </a:spcBef>
            </a:pPr>
            <a:r>
              <a:rPr lang="es-ES" dirty="0"/>
              <a:t>Dejar cinco minutos al final para corrección: es una de las cosas que se evalúan</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363754"/>
      </p:ext>
    </p:extLst>
  </p:cSld>
  <p:clrMapOvr>
    <a:masterClrMapping/>
  </p:clrMapOvr>
</p:sld>
</file>

<file path=ppt/theme/theme1.xml><?xml version="1.0" encoding="utf-8"?>
<a:theme xmlns:a="http://schemas.openxmlformats.org/drawingml/2006/main" name="3_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6_GEDTS_theme_2018">
  <a:themeElements>
    <a:clrScheme name="Custom 18">
      <a:dk1>
        <a:srgbClr val="000000"/>
      </a:dk1>
      <a:lt1>
        <a:srgbClr val="FFFFFF"/>
      </a:lt1>
      <a:dk2>
        <a:srgbClr val="44546A"/>
      </a:dk2>
      <a:lt2>
        <a:srgbClr val="E7E6E6"/>
      </a:lt2>
      <a:accent1>
        <a:srgbClr val="00627E"/>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cd1905-ff13-4436-8ef1-8fa80665008f">
      <UserInfo>
        <DisplayName>Bernard LeVeque</DisplayName>
        <AccountId>154</AccountId>
        <AccountType/>
      </UserInfo>
    </SharedWithUsers>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AAB6F-C7D6-42C9-AB99-31ACB88F3717}">
  <ds:schemaRefs>
    <ds:schemaRef ds:uri="10128b06-9747-4a67-b3fb-1f68297d3f53"/>
    <ds:schemaRef ds:uri="3a44b530-4896-421e-a1f2-361e9068fd1a"/>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terms/"/>
    <ds:schemaRef ds:uri="56cd1905-ff13-4436-8ef1-8fa80665008f"/>
    <ds:schemaRef ds:uri="f8892201-b6f9-448a-a857-af8c143e1fef"/>
  </ds:schemaRefs>
</ds:datastoreItem>
</file>

<file path=customXml/itemProps2.xml><?xml version="1.0" encoding="utf-8"?>
<ds:datastoreItem xmlns:ds="http://schemas.openxmlformats.org/officeDocument/2006/customXml" ds:itemID="{5236542C-E7A1-440F-9D7E-56DD10503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0CC290-2E53-4F6A-A921-DA92EA70163B}">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otalTime>4940</TotalTime>
  <Words>5399</Words>
  <Application>Microsoft Office PowerPoint</Application>
  <PresentationFormat>Widescreen</PresentationFormat>
  <Paragraphs>730</Paragraphs>
  <Slides>79</Slides>
  <Notes>75</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3_GEDTS_theme_2018</vt:lpstr>
      <vt:lpstr>6_GEDTS_theme_2018</vt:lpstr>
      <vt:lpstr>PowerPoint Presentation</vt:lpstr>
      <vt:lpstr>PowerPoint Presentation</vt:lpstr>
      <vt:lpstr>PowerPoint Presentation</vt:lpstr>
      <vt:lpstr>El examen GED®</vt:lpstr>
      <vt:lpstr>El examen GED®</vt:lpstr>
      <vt:lpstr>Variedad de tipos de ítems</vt:lpstr>
      <vt:lpstr>Resumen de la prueba RLA</vt:lpstr>
      <vt:lpstr>Respuesta extendida sobre RLA</vt:lpstr>
      <vt:lpstr>No olvidar los detalles</vt:lpstr>
      <vt:lpstr>Visión general del examen de razonamiento matemático</vt:lpstr>
      <vt:lpstr>Descripción general del examen de  estudios sociales</vt:lpstr>
      <vt:lpstr>Descripción general del examen de ciencias</vt:lpstr>
      <vt:lpstr>Explicación de los niveles de puntuación del GED</vt:lpstr>
      <vt:lpstr>Cuentas de estudiantes</vt:lpstr>
      <vt:lpstr>Crear una cuenta para quien toma examen</vt:lpstr>
      <vt:lpstr>El proceso de creación de la cuenta les lleva a Educación de Adultos</vt:lpstr>
      <vt:lpstr>Informes de puntuación</vt:lpstr>
      <vt:lpstr>Guías de estudio individualizadas</vt:lpstr>
      <vt:lpstr>Recursos y herramientas importantes para los educadores</vt:lpstr>
      <vt:lpstr>GED.com seleccione educadores y administradores</vt:lpstr>
      <vt:lpstr>Materiales gratuitos para el salón de clases</vt:lpstr>
      <vt:lpstr>Materiales gratuitos para el salón de clases</vt:lpstr>
      <vt:lpstr>Materiales gratuitos para el salón de clases</vt:lpstr>
      <vt:lpstr>Materiales gratuitos para el salón de clases</vt:lpstr>
      <vt:lpstr>Materiales gratuitos para el salón de clases</vt:lpstr>
      <vt:lpstr>Materiales gratuitos para el salón de clases</vt:lpstr>
      <vt:lpstr>Nota adicional: Dónde encontrar los videos en una cuenta de estudiante</vt:lpstr>
      <vt:lpstr>Recursos didácticos</vt:lpstr>
      <vt:lpstr>Guías del educador</vt:lpstr>
      <vt:lpstr>¡Recursos!      Nuevo    Nuevo     Nuevo</vt:lpstr>
      <vt:lpstr>Evaluación de estilos de aprendizaje Desde la cuenta GED.com del estudiante, en la pestaña Study (Estudio)</vt:lpstr>
      <vt:lpstr>Habilidades que necesitan los estudiantes para aprobar</vt:lpstr>
      <vt:lpstr>Indicadores de alto impacto</vt:lpstr>
      <vt:lpstr>Guías de apoyo a los estudiantes</vt:lpstr>
      <vt:lpstr>Recursos esenciales para la enseñanza de las matemáticas</vt:lpstr>
      <vt:lpstr>Guía de evaluación para educadores</vt:lpstr>
      <vt:lpstr>Algunos de los recursos disponible en español</vt:lpstr>
      <vt:lpstr>Desarrollo profesional</vt:lpstr>
      <vt:lpstr>Webinarios (seminarios en línea)</vt:lpstr>
      <vt:lpstr>Desplácese hacia abajo y seleccione “Watch More” (Ver más)</vt:lpstr>
      <vt:lpstr>Boletín para educadores en sesión  Manténgase informado al suscribirse</vt:lpstr>
      <vt:lpstr>Herramientas para programas de educación de adultos</vt:lpstr>
      <vt:lpstr>Herramientas para programas de educación de adultos</vt:lpstr>
      <vt:lpstr>Herramientas para tomar exámenes  Material auxiliar para realizar con éxito los exámenes  Adaptaciones Características de acceso universal Tutorial del examen por computadora </vt:lpstr>
      <vt:lpstr>Adaptaciones</vt:lpstr>
      <vt:lpstr>Cómo solicitar adaptaciones</vt:lpstr>
      <vt:lpstr>PowerPoint Presentation</vt:lpstr>
      <vt:lpstr>Tutorial del examen por computadora  Utilice el tutorial del examen por computadora para explorar las herramientas antes del examen. </vt:lpstr>
      <vt:lpstr>Cambiar el color de la pantalla y el tipo de letra</vt:lpstr>
      <vt:lpstr>Utilizar la herramienta de resaltado</vt:lpstr>
      <vt:lpstr>Utilizar la señal de revisión</vt:lpstr>
      <vt:lpstr>GED Manager™  </vt:lpstr>
      <vt:lpstr>PowerPoint Presentation</vt:lpstr>
      <vt:lpstr>Capacidades comunes de los cuatro funciones: </vt:lpstr>
      <vt:lpstr>¿Qué puede hacer por usted GED Prep Connect™  en GED Manager™?</vt:lpstr>
      <vt:lpstr>Gestionar un estudiante en GED Manager™➔Búsqueda de estudiantes</vt:lpstr>
      <vt:lpstr>Puntuaciones de los estudiantes e informes de las puntuaciones</vt:lpstr>
      <vt:lpstr>Informes de puntuaciones</vt:lpstr>
      <vt:lpstr>GED Direct™ en GED Manager™ vs. GED Marketplace™</vt:lpstr>
      <vt:lpstr>GED Direct™: Descuentos por volumen para los GED Ready™</vt:lpstr>
      <vt:lpstr>Para más información sobre cómo usar GED Direct™ y GED Manager™ acceda a las herramientas en el tablero de GED Manager™</vt:lpstr>
      <vt:lpstr>Solicitudes de acceso a GED Manager™ </vt:lpstr>
      <vt:lpstr>Productos para preparación Editoriales colaboradoras</vt:lpstr>
      <vt:lpstr>¿Qué es GEDWorksTM?</vt:lpstr>
      <vt:lpstr>Socios de GED WorksTM:</vt:lpstr>
      <vt:lpstr>Cuando una persona que toma el examen crea su cuenta</vt:lpstr>
      <vt:lpstr>Encuentre empresas que ofrezcan GED Works™ en su zona</vt:lpstr>
      <vt:lpstr>Encuentre empresas que ofrezcan GED Works™ en su zona</vt:lpstr>
      <vt:lpstr>Productos de preparación Editoriales colaboradoras</vt:lpstr>
      <vt:lpstr>PowerPoint Presentation</vt:lpstr>
      <vt:lpstr>Productos con contenidos adaptados al GED®</vt:lpstr>
      <vt:lpstr>Contamos con la aplicación móvil GED &amp; Me™ 🎉  ¡Novedades! La aplicación móvil GED &amp; Me™ ya está en la App Store. </vt:lpstr>
      <vt:lpstr>Plan personalizado para el éxito del  GED®</vt:lpstr>
      <vt:lpstr>GED Manager™  </vt:lpstr>
      <vt:lpstr>Sesiones (en inglés) recomendadas para la conferencia  Para una visión más detallada de algunos de los contenidos tratados en esta presentación</vt:lpstr>
      <vt:lpstr>Your State Relationship Team</vt:lpstr>
      <vt:lpstr>PowerPoint Presentation</vt:lpstr>
      <vt:lpstr>¡Gracias! Preguntas?</vt:lpstr>
      <vt:lpstr> Session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GED 101: Getting Down to Basics</dc:title>
  <dc:creator>diane.vaccari@ged.com</dc:creator>
  <cp:lastModifiedBy>Lisa Pool-Osorio</cp:lastModifiedBy>
  <cp:revision>71</cp:revision>
  <cp:lastPrinted>2021-05-24T02:56:45Z</cp:lastPrinted>
  <dcterms:created xsi:type="dcterms:W3CDTF">2021-01-26T03:01:26Z</dcterms:created>
  <dcterms:modified xsi:type="dcterms:W3CDTF">2025-08-18T18:05:51Z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