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0"/>
  </p:notesMasterIdLst>
  <p:handoutMasterIdLst>
    <p:handoutMasterId r:id="rId21"/>
  </p:handoutMasterIdLst>
  <p:sldIdLst>
    <p:sldId id="292" r:id="rId5"/>
    <p:sldId id="291" r:id="rId6"/>
    <p:sldId id="259" r:id="rId7"/>
    <p:sldId id="294" r:id="rId8"/>
    <p:sldId id="258" r:id="rId9"/>
    <p:sldId id="262" r:id="rId10"/>
    <p:sldId id="297" r:id="rId11"/>
    <p:sldId id="298" r:id="rId12"/>
    <p:sldId id="300" r:id="rId13"/>
    <p:sldId id="301" r:id="rId14"/>
    <p:sldId id="302" r:id="rId15"/>
    <p:sldId id="303" r:id="rId16"/>
    <p:sldId id="304" r:id="rId17"/>
    <p:sldId id="305" r:id="rId18"/>
    <p:sldId id="293" r:id="rId1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9C42E0-5C8A-6CDA-7871-9B7124AF27C9}" v="12" dt="2025-08-21T18:12:20.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Rutscher" userId="S::robert.rutscher@ged.com::5beef577-f013-4797-8f68-537ff808c5f0" providerId="AD" clId="Web-{DD9C42E0-5C8A-6CDA-7871-9B7124AF27C9}"/>
    <pc:docChg chg="modSld">
      <pc:chgData name="Robert Rutscher" userId="S::robert.rutscher@ged.com::5beef577-f013-4797-8f68-537ff808c5f0" providerId="AD" clId="Web-{DD9C42E0-5C8A-6CDA-7871-9B7124AF27C9}" dt="2025-08-21T18:12:19.906" v="9" actId="20577"/>
      <pc:docMkLst>
        <pc:docMk/>
      </pc:docMkLst>
      <pc:sldChg chg="modSp">
        <pc:chgData name="Robert Rutscher" userId="S::robert.rutscher@ged.com::5beef577-f013-4797-8f68-537ff808c5f0" providerId="AD" clId="Web-{DD9C42E0-5C8A-6CDA-7871-9B7124AF27C9}" dt="2025-08-21T18:10:52.498" v="2" actId="20577"/>
        <pc:sldMkLst>
          <pc:docMk/>
          <pc:sldMk cId="4234222044" sldId="300"/>
        </pc:sldMkLst>
        <pc:spChg chg="mod">
          <ac:chgData name="Robert Rutscher" userId="S::robert.rutscher@ged.com::5beef577-f013-4797-8f68-537ff808c5f0" providerId="AD" clId="Web-{DD9C42E0-5C8A-6CDA-7871-9B7124AF27C9}" dt="2025-08-21T18:10:52.498" v="2" actId="20577"/>
          <ac:spMkLst>
            <pc:docMk/>
            <pc:sldMk cId="4234222044" sldId="300"/>
            <ac:spMk id="16" creationId="{1DA88678-6CDE-7E4D-EF0C-AA4CBB6B3AAB}"/>
          </ac:spMkLst>
        </pc:spChg>
      </pc:sldChg>
      <pc:sldChg chg="modSp">
        <pc:chgData name="Robert Rutscher" userId="S::robert.rutscher@ged.com::5beef577-f013-4797-8f68-537ff808c5f0" providerId="AD" clId="Web-{DD9C42E0-5C8A-6CDA-7871-9B7124AF27C9}" dt="2025-08-21T18:11:49.624" v="6" actId="20577"/>
        <pc:sldMkLst>
          <pc:docMk/>
          <pc:sldMk cId="2309254307" sldId="302"/>
        </pc:sldMkLst>
        <pc:spChg chg="mod">
          <ac:chgData name="Robert Rutscher" userId="S::robert.rutscher@ged.com::5beef577-f013-4797-8f68-537ff808c5f0" providerId="AD" clId="Web-{DD9C42E0-5C8A-6CDA-7871-9B7124AF27C9}" dt="2025-08-21T18:11:49.624" v="6" actId="20577"/>
          <ac:spMkLst>
            <pc:docMk/>
            <pc:sldMk cId="2309254307" sldId="302"/>
            <ac:spMk id="16" creationId="{D2C1973C-1B1D-9D83-73DC-EE31F36FC721}"/>
          </ac:spMkLst>
        </pc:spChg>
      </pc:sldChg>
      <pc:sldChg chg="modSp">
        <pc:chgData name="Robert Rutscher" userId="S::robert.rutscher@ged.com::5beef577-f013-4797-8f68-537ff808c5f0" providerId="AD" clId="Web-{DD9C42E0-5C8A-6CDA-7871-9B7124AF27C9}" dt="2025-08-21T18:12:19.906" v="9" actId="20577"/>
        <pc:sldMkLst>
          <pc:docMk/>
          <pc:sldMk cId="1029628532" sldId="304"/>
        </pc:sldMkLst>
        <pc:spChg chg="mod">
          <ac:chgData name="Robert Rutscher" userId="S::robert.rutscher@ged.com::5beef577-f013-4797-8f68-537ff808c5f0" providerId="AD" clId="Web-{DD9C42E0-5C8A-6CDA-7871-9B7124AF27C9}" dt="2025-08-21T18:12:19.906" v="9" actId="20577"/>
          <ac:spMkLst>
            <pc:docMk/>
            <pc:sldMk cId="1029628532" sldId="304"/>
            <ac:spMk id="16" creationId="{E505FD25-82B7-91E7-0BD2-007FFD04072D}"/>
          </ac:spMkLst>
        </pc:spChg>
      </pc:sldChg>
    </pc:docChg>
  </pc:docChgLst>
  <pc:docChgLst>
    <pc:chgData clId="Web-{29E06914-2164-F394-F7D7-90252901D115}"/>
    <pc:docChg chg="modSld">
      <pc:chgData name="" userId="" providerId="" clId="Web-{29E06914-2164-F394-F7D7-90252901D115}" dt="2025-08-18T17:51:02.478" v="1"/>
      <pc:docMkLst>
        <pc:docMk/>
      </pc:docMkLst>
      <pc:sldChg chg="addSp delSp">
        <pc:chgData name="" userId="" providerId="" clId="Web-{29E06914-2164-F394-F7D7-90252901D115}" dt="2025-08-18T17:51:02.478" v="1"/>
        <pc:sldMkLst>
          <pc:docMk/>
          <pc:sldMk cId="4083366582" sldId="292"/>
        </pc:sldMkLst>
        <pc:spChg chg="add">
          <ac:chgData name="" userId="" providerId="" clId="Web-{29E06914-2164-F394-F7D7-90252901D115}" dt="2025-08-18T17:51:02.478" v="1"/>
          <ac:spMkLst>
            <pc:docMk/>
            <pc:sldMk cId="4083366582" sldId="292"/>
            <ac:spMk id="5" creationId="{79871222-9E2E-4716-A8EF-3ABB90124BE6}"/>
          </ac:spMkLst>
        </pc:spChg>
      </pc:sldChg>
    </pc:docChg>
  </pc:docChgLst>
  <pc:docChgLst>
    <pc:chgData name="Victoria Velez" userId="S::victoria.velez@ged.com::00a7646e-66ed-4284-9038-4eedd05ed6d8" providerId="AD" clId="Web-{856B5243-F971-32C4-3111-247DE57376CB}"/>
    <pc:docChg chg="modSld">
      <pc:chgData name="Victoria Velez" userId="S::victoria.velez@ged.com::00a7646e-66ed-4284-9038-4eedd05ed6d8" providerId="AD" clId="Web-{856B5243-F971-32C4-3111-247DE57376CB}" dt="2025-08-05T16:36:23.837" v="17" actId="20577"/>
      <pc:docMkLst>
        <pc:docMk/>
      </pc:docMkLst>
      <pc:sldChg chg="modSp">
        <pc:chgData name="Victoria Velez" userId="S::victoria.velez@ged.com::00a7646e-66ed-4284-9038-4eedd05ed6d8" providerId="AD" clId="Web-{856B5243-F971-32C4-3111-247DE57376CB}" dt="2025-08-05T16:36:23.837" v="17" actId="20577"/>
        <pc:sldMkLst>
          <pc:docMk/>
          <pc:sldMk cId="786607387" sldId="305"/>
        </pc:sldMkLst>
        <pc:spChg chg="mod">
          <ac:chgData name="Victoria Velez" userId="S::victoria.velez@ged.com::00a7646e-66ed-4284-9038-4eedd05ed6d8" providerId="AD" clId="Web-{856B5243-F971-32C4-3111-247DE57376CB}" dt="2025-08-05T16:36:23.837" v="17" actId="20577"/>
          <ac:spMkLst>
            <pc:docMk/>
            <pc:sldMk cId="786607387" sldId="305"/>
            <ac:spMk id="16" creationId="{92316E45-60CE-99A5-B3FB-57E10AF04AC6}"/>
          </ac:spMkLst>
        </pc:spChg>
      </pc:sldChg>
    </pc:docChg>
  </pc:docChgLst>
  <pc:docChgLst>
    <pc:chgData name="Victoria Velez" userId="S::victoria.velez@ged.com::00a7646e-66ed-4284-9038-4eedd05ed6d8" providerId="AD" clId="Web-{A3C52C05-E063-02FB-B098-896AC8805855}"/>
    <pc:docChg chg="modSld">
      <pc:chgData name="Victoria Velez" userId="S::victoria.velez@ged.com::00a7646e-66ed-4284-9038-4eedd05ed6d8" providerId="AD" clId="Web-{A3C52C05-E063-02FB-B098-896AC8805855}" dt="2025-08-05T16:36:49.687" v="1" actId="20577"/>
      <pc:docMkLst>
        <pc:docMk/>
      </pc:docMkLst>
      <pc:sldChg chg="modSp">
        <pc:chgData name="Victoria Velez" userId="S::victoria.velez@ged.com::00a7646e-66ed-4284-9038-4eedd05ed6d8" providerId="AD" clId="Web-{A3C52C05-E063-02FB-B098-896AC8805855}" dt="2025-08-05T16:36:49.687" v="1" actId="20577"/>
        <pc:sldMkLst>
          <pc:docMk/>
          <pc:sldMk cId="786607387" sldId="305"/>
        </pc:sldMkLst>
        <pc:spChg chg="mod">
          <ac:chgData name="Victoria Velez" userId="S::victoria.velez@ged.com::00a7646e-66ed-4284-9038-4eedd05ed6d8" providerId="AD" clId="Web-{A3C52C05-E063-02FB-B098-896AC8805855}" dt="2025-08-05T16:36:49.687" v="1" actId="20577"/>
          <ac:spMkLst>
            <pc:docMk/>
            <pc:sldMk cId="786607387" sldId="305"/>
            <ac:spMk id="16" creationId="{92316E45-60CE-99A5-B3FB-57E10AF04AC6}"/>
          </ac:spMkLst>
        </pc:spChg>
      </pc:sldChg>
    </pc:docChg>
  </pc:docChgLst>
  <pc:docChgLst>
    <pc:chgData name="Monica Guthrie" userId="S::monica.guthrie@pearson.com::c0fc408c-839f-429d-bba8-a92d88ccccac" providerId="AD" clId="Web-{6B3EBCD1-0068-E312-1BD0-3EC8EB46CE81}"/>
    <pc:docChg chg="modSld">
      <pc:chgData name="Monica Guthrie" userId="S::monica.guthrie@pearson.com::c0fc408c-839f-429d-bba8-a92d88ccccac" providerId="AD" clId="Web-{6B3EBCD1-0068-E312-1BD0-3EC8EB46CE81}" dt="2025-08-14T19:40:17.334" v="0"/>
      <pc:docMkLst>
        <pc:docMk/>
      </pc:docMkLst>
      <pc:sldChg chg="addSp">
        <pc:chgData name="Monica Guthrie" userId="S::monica.guthrie@pearson.com::c0fc408c-839f-429d-bba8-a92d88ccccac" providerId="AD" clId="Web-{6B3EBCD1-0068-E312-1BD0-3EC8EB46CE81}" dt="2025-08-14T19:40:17.334" v="0"/>
        <pc:sldMkLst>
          <pc:docMk/>
          <pc:sldMk cId="4083366582" sldId="29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225CA-ED31-4679-A840-E183700126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AD8FD95-F97B-423B-A383-C4E8941FE824}">
      <dgm:prSet/>
      <dgm:spPr/>
      <dgm:t>
        <a:bodyPr/>
        <a:lstStyle/>
        <a:p>
          <a:r>
            <a:rPr lang="en-US"/>
            <a:t>Shape industry trends and discussion</a:t>
          </a:r>
        </a:p>
      </dgm:t>
    </dgm:pt>
    <dgm:pt modelId="{57AE6A4C-BC22-415E-B944-C8F57245E570}" type="parTrans" cxnId="{5A346AC4-3A30-4D08-A36C-5AD1ECF1C6FD}">
      <dgm:prSet/>
      <dgm:spPr/>
      <dgm:t>
        <a:bodyPr/>
        <a:lstStyle/>
        <a:p>
          <a:endParaRPr lang="en-US"/>
        </a:p>
      </dgm:t>
    </dgm:pt>
    <dgm:pt modelId="{820309B3-DBC8-4704-91A2-024F555B9962}" type="sibTrans" cxnId="{5A346AC4-3A30-4D08-A36C-5AD1ECF1C6FD}">
      <dgm:prSet/>
      <dgm:spPr/>
      <dgm:t>
        <a:bodyPr/>
        <a:lstStyle/>
        <a:p>
          <a:endParaRPr lang="en-US"/>
        </a:p>
      </dgm:t>
    </dgm:pt>
    <dgm:pt modelId="{5B0DEC95-828E-4B8E-BBB4-E80434961EF5}">
      <dgm:prSet/>
      <dgm:spPr/>
      <dgm:t>
        <a:bodyPr/>
        <a:lstStyle/>
        <a:p>
          <a:r>
            <a:rPr lang="en-US"/>
            <a:t>Blend visibility with storytelling</a:t>
          </a:r>
        </a:p>
      </dgm:t>
    </dgm:pt>
    <dgm:pt modelId="{E651FC74-7BE3-4003-A386-7689CBB1CFF1}" type="parTrans" cxnId="{B1631E4F-7A7B-4242-8803-DCEB67E07856}">
      <dgm:prSet/>
      <dgm:spPr/>
      <dgm:t>
        <a:bodyPr/>
        <a:lstStyle/>
        <a:p>
          <a:endParaRPr lang="en-US"/>
        </a:p>
      </dgm:t>
    </dgm:pt>
    <dgm:pt modelId="{C704BA54-0269-4F88-9D9B-BF900B8D5E53}" type="sibTrans" cxnId="{B1631E4F-7A7B-4242-8803-DCEB67E07856}">
      <dgm:prSet/>
      <dgm:spPr/>
      <dgm:t>
        <a:bodyPr/>
        <a:lstStyle/>
        <a:p>
          <a:endParaRPr lang="en-US"/>
        </a:p>
      </dgm:t>
    </dgm:pt>
    <dgm:pt modelId="{BBA74426-9B43-4FDA-B38D-B21D73D5C874}">
      <dgm:prSet/>
      <dgm:spPr/>
      <dgm:t>
        <a:bodyPr/>
        <a:lstStyle/>
        <a:p>
          <a:r>
            <a:rPr lang="en-US"/>
            <a:t>Leverage Partnerships</a:t>
          </a:r>
        </a:p>
      </dgm:t>
    </dgm:pt>
    <dgm:pt modelId="{653B7A62-6EFA-40DC-A65C-9A71722C657A}" type="parTrans" cxnId="{8AF12A39-259F-4A12-B7A2-1833643EC612}">
      <dgm:prSet/>
      <dgm:spPr/>
      <dgm:t>
        <a:bodyPr/>
        <a:lstStyle/>
        <a:p>
          <a:endParaRPr lang="en-US"/>
        </a:p>
      </dgm:t>
    </dgm:pt>
    <dgm:pt modelId="{F8EC4C84-EDFA-42AF-95DA-3AEDF80AEFDD}" type="sibTrans" cxnId="{8AF12A39-259F-4A12-B7A2-1833643EC612}">
      <dgm:prSet/>
      <dgm:spPr/>
      <dgm:t>
        <a:bodyPr/>
        <a:lstStyle/>
        <a:p>
          <a:endParaRPr lang="en-US"/>
        </a:p>
      </dgm:t>
    </dgm:pt>
    <dgm:pt modelId="{4B95CBD5-688F-4E2D-90BD-6306B1403721}">
      <dgm:prSet/>
      <dgm:spPr/>
      <dgm:t>
        <a:bodyPr/>
        <a:lstStyle/>
        <a:p>
          <a:pPr rtl="0"/>
          <a:r>
            <a:rPr lang="en-US" b="1">
              <a:latin typeface="Calibri Light" panose="020F0302020204030204"/>
            </a:rPr>
            <a:t>Social Networks</a:t>
          </a:r>
          <a:endParaRPr lang="en-US" b="1"/>
        </a:p>
      </dgm:t>
    </dgm:pt>
    <dgm:pt modelId="{32DFC037-ACE6-4394-9E69-92AA49FD87B8}" type="parTrans" cxnId="{21A6ACC0-94DE-453C-880E-C1C702988397}">
      <dgm:prSet/>
      <dgm:spPr/>
      <dgm:t>
        <a:bodyPr/>
        <a:lstStyle/>
        <a:p>
          <a:endParaRPr lang="en-US"/>
        </a:p>
      </dgm:t>
    </dgm:pt>
    <dgm:pt modelId="{BEB93502-261E-4243-A8F5-B90D0CA46298}" type="sibTrans" cxnId="{21A6ACC0-94DE-453C-880E-C1C702988397}">
      <dgm:prSet/>
      <dgm:spPr/>
      <dgm:t>
        <a:bodyPr/>
        <a:lstStyle/>
        <a:p>
          <a:endParaRPr lang="en-US"/>
        </a:p>
      </dgm:t>
    </dgm:pt>
    <dgm:pt modelId="{07745720-EF1C-41B0-AA5A-259B22FCCCC4}" type="pres">
      <dgm:prSet presAssocID="{931225CA-ED31-4679-A840-E183700126D6}" presName="linear" presStyleCnt="0">
        <dgm:presLayoutVars>
          <dgm:animLvl val="lvl"/>
          <dgm:resizeHandles val="exact"/>
        </dgm:presLayoutVars>
      </dgm:prSet>
      <dgm:spPr/>
    </dgm:pt>
    <dgm:pt modelId="{48ECD064-2196-4282-994D-2C48208E0A02}" type="pres">
      <dgm:prSet presAssocID="{5AD8FD95-F97B-423B-A383-C4E8941FE824}" presName="parentText" presStyleLbl="node1" presStyleIdx="0" presStyleCnt="4">
        <dgm:presLayoutVars>
          <dgm:chMax val="0"/>
          <dgm:bulletEnabled val="1"/>
        </dgm:presLayoutVars>
      </dgm:prSet>
      <dgm:spPr/>
    </dgm:pt>
    <dgm:pt modelId="{1E628C7E-55C4-4BDA-904D-11B0C4198E9D}" type="pres">
      <dgm:prSet presAssocID="{820309B3-DBC8-4704-91A2-024F555B9962}" presName="spacer" presStyleCnt="0"/>
      <dgm:spPr/>
    </dgm:pt>
    <dgm:pt modelId="{60A5B485-1145-490D-9AB5-DCC2C2CF8062}" type="pres">
      <dgm:prSet presAssocID="{5B0DEC95-828E-4B8E-BBB4-E80434961EF5}" presName="parentText" presStyleLbl="node1" presStyleIdx="1" presStyleCnt="4">
        <dgm:presLayoutVars>
          <dgm:chMax val="0"/>
          <dgm:bulletEnabled val="1"/>
        </dgm:presLayoutVars>
      </dgm:prSet>
      <dgm:spPr/>
    </dgm:pt>
    <dgm:pt modelId="{1534940E-3DB1-4A46-A2FC-CA1356B1DD36}" type="pres">
      <dgm:prSet presAssocID="{C704BA54-0269-4F88-9D9B-BF900B8D5E53}" presName="spacer" presStyleCnt="0"/>
      <dgm:spPr/>
    </dgm:pt>
    <dgm:pt modelId="{1C0A5481-B211-44E5-8B77-84612333FC7B}" type="pres">
      <dgm:prSet presAssocID="{BBA74426-9B43-4FDA-B38D-B21D73D5C874}" presName="parentText" presStyleLbl="node1" presStyleIdx="2" presStyleCnt="4">
        <dgm:presLayoutVars>
          <dgm:chMax val="0"/>
          <dgm:bulletEnabled val="1"/>
        </dgm:presLayoutVars>
      </dgm:prSet>
      <dgm:spPr/>
    </dgm:pt>
    <dgm:pt modelId="{BB0730F3-D936-4EE1-BC1F-53A1F70EF4AF}" type="pres">
      <dgm:prSet presAssocID="{F8EC4C84-EDFA-42AF-95DA-3AEDF80AEFDD}" presName="spacer" presStyleCnt="0"/>
      <dgm:spPr/>
    </dgm:pt>
    <dgm:pt modelId="{8AD17FAF-FC34-4E78-8CE5-D21144F5C1CC}" type="pres">
      <dgm:prSet presAssocID="{4B95CBD5-688F-4E2D-90BD-6306B1403721}" presName="parentText" presStyleLbl="node1" presStyleIdx="3" presStyleCnt="4">
        <dgm:presLayoutVars>
          <dgm:chMax val="0"/>
          <dgm:bulletEnabled val="1"/>
        </dgm:presLayoutVars>
      </dgm:prSet>
      <dgm:spPr/>
    </dgm:pt>
  </dgm:ptLst>
  <dgm:cxnLst>
    <dgm:cxn modelId="{DFB5F632-2B52-4247-BC76-CB953D80E650}" type="presOf" srcId="{4B95CBD5-688F-4E2D-90BD-6306B1403721}" destId="{8AD17FAF-FC34-4E78-8CE5-D21144F5C1CC}" srcOrd="0" destOrd="0" presId="urn:microsoft.com/office/officeart/2005/8/layout/vList2"/>
    <dgm:cxn modelId="{8AF12A39-259F-4A12-B7A2-1833643EC612}" srcId="{931225CA-ED31-4679-A840-E183700126D6}" destId="{BBA74426-9B43-4FDA-B38D-B21D73D5C874}" srcOrd="2" destOrd="0" parTransId="{653B7A62-6EFA-40DC-A65C-9A71722C657A}" sibTransId="{F8EC4C84-EDFA-42AF-95DA-3AEDF80AEFDD}"/>
    <dgm:cxn modelId="{1DD9B363-195B-4A3D-B708-C1D975535536}" type="presOf" srcId="{931225CA-ED31-4679-A840-E183700126D6}" destId="{07745720-EF1C-41B0-AA5A-259B22FCCCC4}" srcOrd="0" destOrd="0" presId="urn:microsoft.com/office/officeart/2005/8/layout/vList2"/>
    <dgm:cxn modelId="{B1631E4F-7A7B-4242-8803-DCEB67E07856}" srcId="{931225CA-ED31-4679-A840-E183700126D6}" destId="{5B0DEC95-828E-4B8E-BBB4-E80434961EF5}" srcOrd="1" destOrd="0" parTransId="{E651FC74-7BE3-4003-A386-7689CBB1CFF1}" sibTransId="{C704BA54-0269-4F88-9D9B-BF900B8D5E53}"/>
    <dgm:cxn modelId="{24E5408F-31F3-42FB-9AA7-777AAF2007AC}" type="presOf" srcId="{5B0DEC95-828E-4B8E-BBB4-E80434961EF5}" destId="{60A5B485-1145-490D-9AB5-DCC2C2CF8062}" srcOrd="0" destOrd="0" presId="urn:microsoft.com/office/officeart/2005/8/layout/vList2"/>
    <dgm:cxn modelId="{1FFD5ABF-CC1D-4C0D-A7C6-F81A260E636B}" type="presOf" srcId="{5AD8FD95-F97B-423B-A383-C4E8941FE824}" destId="{48ECD064-2196-4282-994D-2C48208E0A02}" srcOrd="0" destOrd="0" presId="urn:microsoft.com/office/officeart/2005/8/layout/vList2"/>
    <dgm:cxn modelId="{21A6ACC0-94DE-453C-880E-C1C702988397}" srcId="{931225CA-ED31-4679-A840-E183700126D6}" destId="{4B95CBD5-688F-4E2D-90BD-6306B1403721}" srcOrd="3" destOrd="0" parTransId="{32DFC037-ACE6-4394-9E69-92AA49FD87B8}" sibTransId="{BEB93502-261E-4243-A8F5-B90D0CA46298}"/>
    <dgm:cxn modelId="{5A346AC4-3A30-4D08-A36C-5AD1ECF1C6FD}" srcId="{931225CA-ED31-4679-A840-E183700126D6}" destId="{5AD8FD95-F97B-423B-A383-C4E8941FE824}" srcOrd="0" destOrd="0" parTransId="{57AE6A4C-BC22-415E-B944-C8F57245E570}" sibTransId="{820309B3-DBC8-4704-91A2-024F555B9962}"/>
    <dgm:cxn modelId="{85865FD8-A117-4CE5-BBA1-1E38DD606BCE}" type="presOf" srcId="{BBA74426-9B43-4FDA-B38D-B21D73D5C874}" destId="{1C0A5481-B211-44E5-8B77-84612333FC7B}" srcOrd="0" destOrd="0" presId="urn:microsoft.com/office/officeart/2005/8/layout/vList2"/>
    <dgm:cxn modelId="{B910501E-ACB2-4DA3-B6C7-A8B4FC707727}" type="presParOf" srcId="{07745720-EF1C-41B0-AA5A-259B22FCCCC4}" destId="{48ECD064-2196-4282-994D-2C48208E0A02}" srcOrd="0" destOrd="0" presId="urn:microsoft.com/office/officeart/2005/8/layout/vList2"/>
    <dgm:cxn modelId="{EEF338CA-BCE0-4A69-A223-A55DB2C2AE86}" type="presParOf" srcId="{07745720-EF1C-41B0-AA5A-259B22FCCCC4}" destId="{1E628C7E-55C4-4BDA-904D-11B0C4198E9D}" srcOrd="1" destOrd="0" presId="urn:microsoft.com/office/officeart/2005/8/layout/vList2"/>
    <dgm:cxn modelId="{0348ED0A-03BB-48C3-8C83-BB9742046D9D}" type="presParOf" srcId="{07745720-EF1C-41B0-AA5A-259B22FCCCC4}" destId="{60A5B485-1145-490D-9AB5-DCC2C2CF8062}" srcOrd="2" destOrd="0" presId="urn:microsoft.com/office/officeart/2005/8/layout/vList2"/>
    <dgm:cxn modelId="{A8F39211-E66A-4043-BFDA-7C9A357D6D8C}" type="presParOf" srcId="{07745720-EF1C-41B0-AA5A-259B22FCCCC4}" destId="{1534940E-3DB1-4A46-A2FC-CA1356B1DD36}" srcOrd="3" destOrd="0" presId="urn:microsoft.com/office/officeart/2005/8/layout/vList2"/>
    <dgm:cxn modelId="{A191581C-2997-4CB4-A89A-02F81A3A2F2D}" type="presParOf" srcId="{07745720-EF1C-41B0-AA5A-259B22FCCCC4}" destId="{1C0A5481-B211-44E5-8B77-84612333FC7B}" srcOrd="4" destOrd="0" presId="urn:microsoft.com/office/officeart/2005/8/layout/vList2"/>
    <dgm:cxn modelId="{558DAF33-E533-4020-BF8D-5AD243193E23}" type="presParOf" srcId="{07745720-EF1C-41B0-AA5A-259B22FCCCC4}" destId="{BB0730F3-D936-4EE1-BC1F-53A1F70EF4AF}" srcOrd="5" destOrd="0" presId="urn:microsoft.com/office/officeart/2005/8/layout/vList2"/>
    <dgm:cxn modelId="{DAACC264-BC7B-432B-88D7-BC663AF411BE}" type="presParOf" srcId="{07745720-EF1C-41B0-AA5A-259B22FCCCC4}" destId="{8AD17FAF-FC34-4E78-8CE5-D21144F5C1C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CD064-2196-4282-994D-2C48208E0A02}">
      <dsp:nvSpPr>
        <dsp:cNvPr id="0" name=""/>
        <dsp:cNvSpPr/>
      </dsp:nvSpPr>
      <dsp:spPr>
        <a:xfrm>
          <a:off x="0" y="1028649"/>
          <a:ext cx="655904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Shape industry trends and discussion</a:t>
          </a:r>
        </a:p>
      </dsp:txBody>
      <dsp:txXfrm>
        <a:off x="37467" y="1066116"/>
        <a:ext cx="6484113" cy="692586"/>
      </dsp:txXfrm>
    </dsp:sp>
    <dsp:sp modelId="{60A5B485-1145-490D-9AB5-DCC2C2CF8062}">
      <dsp:nvSpPr>
        <dsp:cNvPr id="0" name=""/>
        <dsp:cNvSpPr/>
      </dsp:nvSpPr>
      <dsp:spPr>
        <a:xfrm>
          <a:off x="0" y="1888329"/>
          <a:ext cx="655904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Blend visibility with storytelling</a:t>
          </a:r>
        </a:p>
      </dsp:txBody>
      <dsp:txXfrm>
        <a:off x="37467" y="1925796"/>
        <a:ext cx="6484113" cy="692586"/>
      </dsp:txXfrm>
    </dsp:sp>
    <dsp:sp modelId="{1C0A5481-B211-44E5-8B77-84612333FC7B}">
      <dsp:nvSpPr>
        <dsp:cNvPr id="0" name=""/>
        <dsp:cNvSpPr/>
      </dsp:nvSpPr>
      <dsp:spPr>
        <a:xfrm>
          <a:off x="0" y="2748010"/>
          <a:ext cx="655904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Leverage Partnerships</a:t>
          </a:r>
        </a:p>
      </dsp:txBody>
      <dsp:txXfrm>
        <a:off x="37467" y="2785477"/>
        <a:ext cx="6484113" cy="692586"/>
      </dsp:txXfrm>
    </dsp:sp>
    <dsp:sp modelId="{8AD17FAF-FC34-4E78-8CE5-D21144F5C1CC}">
      <dsp:nvSpPr>
        <dsp:cNvPr id="0" name=""/>
        <dsp:cNvSpPr/>
      </dsp:nvSpPr>
      <dsp:spPr>
        <a:xfrm>
          <a:off x="0" y="3607690"/>
          <a:ext cx="655904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a:latin typeface="Calibri Light" panose="020F0302020204030204"/>
            </a:rPr>
            <a:t>Social Networks</a:t>
          </a:r>
          <a:endParaRPr lang="en-US" sz="3200" b="1" kern="1200"/>
        </a:p>
      </dsp:txBody>
      <dsp:txXfrm>
        <a:off x="37467" y="3645157"/>
        <a:ext cx="6484113"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8/21/2025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8/21/2025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ea typeface="Calibri"/>
                <a:cs typeface="Calibri"/>
              </a:rPr>
              <a:t>PR is all about storytelling and leading the voice, tone and messaging across channels </a:t>
            </a:r>
          </a:p>
          <a:p>
            <a:pPr marL="685800" lvl="1" indent="-228600">
              <a:buFont typeface="Courier New"/>
              <a:buChar char="o"/>
            </a:pPr>
            <a:r>
              <a:rPr lang="en-US">
                <a:ea typeface="Calibri"/>
                <a:cs typeface="Calibri"/>
              </a:rPr>
              <a:t>We want to control the narrative of how GED is perceived in the public eye</a:t>
            </a:r>
          </a:p>
          <a:p>
            <a:pPr marL="228600" indent="-228600">
              <a:buAutoNum type="arabicParenR"/>
            </a:pPr>
            <a:endParaRPr lang="en-US">
              <a:ea typeface="Calibri"/>
              <a:cs typeface="Calibri"/>
            </a:endParaRPr>
          </a:p>
          <a:p>
            <a:pPr marL="228600" indent="-228600">
              <a:buAutoNum type="arabicParenR"/>
            </a:pPr>
            <a:r>
              <a:rPr lang="en-US">
                <a:ea typeface="Calibri"/>
                <a:cs typeface="Calibri"/>
              </a:rPr>
              <a:t>Goal: make more noise around GED and our learners. Partner with media for more external exposure – build trust and credibility in the market</a:t>
            </a:r>
          </a:p>
          <a:p>
            <a:pPr marL="228600" indent="-228600">
              <a:buAutoNum type="arabicParenR"/>
            </a:pPr>
            <a:endParaRPr lang="en-US">
              <a:ea typeface="Calibri"/>
              <a:cs typeface="Calibri"/>
            </a:endParaRPr>
          </a:p>
          <a:p>
            <a:pPr marL="228600" indent="-228600">
              <a:buAutoNum type="arabicParenR"/>
            </a:pPr>
            <a:r>
              <a:rPr lang="en-US">
                <a:ea typeface="Calibri"/>
                <a:cs typeface="Calibri"/>
              </a:rPr>
              <a:t>PR is so powerful because it helps us highlight our learners – how far they've come, how they've moved past tragedy and done something big for themselves or their family.</a:t>
            </a:r>
          </a:p>
          <a:p>
            <a:pPr marL="685800" lvl="1" indent="-228600">
              <a:buFont typeface="Courier New"/>
              <a:buChar char="o"/>
            </a:pPr>
            <a:r>
              <a:rPr lang="en-US">
                <a:ea typeface="Calibri"/>
                <a:cs typeface="Calibri"/>
              </a:rPr>
              <a:t>These stories can help drive partnership and funding opportunities</a:t>
            </a:r>
          </a:p>
          <a:p>
            <a:pPr marL="685800" lvl="1" indent="-228600">
              <a:buFont typeface="Courier New"/>
              <a:buChar char="o"/>
            </a:pPr>
            <a:r>
              <a:rPr lang="en-US">
                <a:ea typeface="Calibri"/>
                <a:cs typeface="Calibri"/>
              </a:rPr>
              <a:t>And we're always reframing our narratives to reduce the stigma of the GED and showcase how much grit, determination and resilience our learners have. They are the hardest working most employable people</a:t>
            </a:r>
          </a:p>
          <a:p>
            <a:pPr lvl="1"/>
            <a:endParaRPr lang="en-US">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2</a:t>
            </a:fld>
            <a:endParaRPr lang="en-US"/>
          </a:p>
        </p:txBody>
      </p:sp>
    </p:spTree>
    <p:extLst>
      <p:ext uri="{BB962C8B-B14F-4D97-AF65-F5344CB8AC3E}">
        <p14:creationId xmlns:p14="http://schemas.microsoft.com/office/powerpoint/2010/main" val="182873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Example of Jennifer Jackson's story </a:t>
            </a:r>
          </a:p>
        </p:txBody>
      </p:sp>
      <p:sp>
        <p:nvSpPr>
          <p:cNvPr id="4" name="Slide Number Placeholder 3"/>
          <p:cNvSpPr>
            <a:spLocks noGrp="1"/>
          </p:cNvSpPr>
          <p:nvPr>
            <p:ph type="sldNum" sz="quarter" idx="5"/>
          </p:nvPr>
        </p:nvSpPr>
        <p:spPr/>
        <p:txBody>
          <a:bodyPr/>
          <a:lstStyle/>
          <a:p>
            <a:fld id="{6583769A-2A3C-664A-B1A3-FCFF0FA87D20}" type="slidenum">
              <a:rPr lang="en-US" smtClean="0"/>
              <a:t>3</a:t>
            </a:fld>
            <a:endParaRPr lang="en-US"/>
          </a:p>
        </p:txBody>
      </p:sp>
    </p:spTree>
    <p:extLst>
      <p:ext uri="{BB962C8B-B14F-4D97-AF65-F5344CB8AC3E}">
        <p14:creationId xmlns:p14="http://schemas.microsoft.com/office/powerpoint/2010/main" val="964299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Goal: Position GED Leadership as credible leader in adult education, workforce readiness and alternative pathways</a:t>
            </a:r>
          </a:p>
          <a:p>
            <a:pPr lvl="1"/>
            <a:r>
              <a:rPr lang="en-US">
                <a:ea typeface="Calibri"/>
                <a:cs typeface="Calibri"/>
              </a:rPr>
              <a:t>In process of implementing our 2025 TL plan:</a:t>
            </a:r>
          </a:p>
          <a:p>
            <a:pPr marL="685800" lvl="1" indent="-228600">
              <a:buAutoNum type="arabicParenR"/>
            </a:pPr>
            <a:r>
              <a:rPr lang="en-US">
                <a:ea typeface="Calibri"/>
                <a:cs typeface="Calibri"/>
              </a:rPr>
              <a:t>Shape industry trends and discussion – experts in our field, engage in all adult ed discussions related to workforce readiness, our learners and pathways – plus GED to Jobs</a:t>
            </a:r>
          </a:p>
          <a:p>
            <a:pPr marL="685800" lvl="1" indent="-228600">
              <a:buAutoNum type="arabicParenR"/>
            </a:pPr>
            <a:r>
              <a:rPr lang="en-US">
                <a:ea typeface="Calibri"/>
                <a:cs typeface="Calibri"/>
              </a:rPr>
              <a:t>Build visibility with storytelling – learner success stories</a:t>
            </a:r>
          </a:p>
          <a:p>
            <a:pPr marL="685800" lvl="1" indent="-228600">
              <a:buAutoNum type="arabicParenR"/>
            </a:pPr>
            <a:r>
              <a:rPr lang="en-US">
                <a:ea typeface="Calibri"/>
                <a:cs typeface="Calibri"/>
              </a:rPr>
              <a:t>Leverage Partnerships – work with chambers across the United States; speaking at events</a:t>
            </a:r>
          </a:p>
          <a:p>
            <a:pPr marL="685800" lvl="1" indent="-228600">
              <a:buAutoNum type="arabicParenR"/>
            </a:pPr>
            <a:r>
              <a:rPr lang="en-US">
                <a:ea typeface="Calibri"/>
                <a:cs typeface="Calibri"/>
              </a:rPr>
              <a:t>Digital Platforms – utilize social media, website to share our story</a:t>
            </a:r>
          </a:p>
          <a:p>
            <a:pPr lvl="1"/>
            <a:endParaRPr lang="en-US">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4</a:t>
            </a:fld>
            <a:endParaRPr lang="en-US"/>
          </a:p>
        </p:txBody>
      </p:sp>
    </p:spTree>
    <p:extLst>
      <p:ext uri="{BB962C8B-B14F-4D97-AF65-F5344CB8AC3E}">
        <p14:creationId xmlns:p14="http://schemas.microsoft.com/office/powerpoint/2010/main" val="3748963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444444"/>
              </a:solidFill>
            </a:endParaRPr>
          </a:p>
          <a:p>
            <a:r>
              <a:rPr lang="en-US" b="1"/>
              <a:t>You’re connecting people to opportunity: </a:t>
            </a:r>
            <a:r>
              <a:rPr lang="en-US"/>
              <a:t>A lot of educators feel uncomfortable with the idea of “marketing... like it’s too salesy or not aligned with your mission. But let’s reframe it: You’re not selling a product. You’re opening doors. You're helping someone picture a better future — one they might not even think is possible yet. Marketing is a form of service when it’s done with heart and purpose. Reframe it as "</a:t>
            </a:r>
            <a:r>
              <a:rPr lang="en-US" i="1"/>
              <a:t>educational outreach"</a:t>
            </a:r>
            <a:r>
              <a:rPr lang="en-US"/>
              <a:t>, not advertising.</a:t>
            </a:r>
          </a:p>
          <a:p>
            <a:endParaRPr lang="en-US" b="1"/>
          </a:p>
          <a:p>
            <a:r>
              <a:rPr lang="en-US" b="1"/>
              <a:t>Funding is often tied to enrollment and outcomes: </a:t>
            </a:r>
            <a:r>
              <a:rPr lang="en-US"/>
              <a:t>Many of programs rely on enrollment numbers and performance outcomes to maintain funding. If people aren’t finding and enrolling in our programs, it affects more than just attendance — it can affect whether they continue running. Marketing helps keep your program visible and relevant, so you’re not scrambling to recruit every semester or cycle.</a:t>
            </a:r>
          </a:p>
          <a:p>
            <a:endParaRPr lang="en-US">
              <a:ea typeface="Calibri"/>
              <a:cs typeface="Calibri"/>
            </a:endParaRPr>
          </a:p>
          <a:p>
            <a:r>
              <a:rPr lang="en-US" b="1"/>
              <a:t>Students don’t enroll if they don’t know you exist: </a:t>
            </a:r>
            <a:r>
              <a:rPr lang="en-US"/>
              <a:t>This seems obvious, but we can’t underestimate how </a:t>
            </a:r>
            <a:r>
              <a:rPr lang="en-US" i="1"/>
              <a:t>unaware</a:t>
            </a:r>
            <a:r>
              <a:rPr lang="en-US"/>
              <a:t> many potential students are. Just because a program is free or life-changing doesn’t mean people will know about it. Adult learners may </a:t>
            </a:r>
            <a:r>
              <a:rPr lang="en-US" err="1"/>
              <a:t>may</a:t>
            </a:r>
            <a:r>
              <a:rPr lang="en-US"/>
              <a:t> be juggling jobs, kids, and other challenges, and may not know what options are out there. That’s where simple, consistent marketing comes into play.</a:t>
            </a:r>
            <a:endParaRPr lang="en-US">
              <a:ea typeface="Calibri"/>
              <a:cs typeface="Calibri"/>
            </a:endParaRPr>
          </a:p>
          <a:p>
            <a:endParaRPr lang="en-US">
              <a:ea typeface="Calibri"/>
              <a:cs typeface="Calibri"/>
            </a:endParaRPr>
          </a:p>
          <a:p>
            <a:r>
              <a:rPr lang="en-US" b="1"/>
              <a:t>If you don’t tell your story, someone else will (or no one will): </a:t>
            </a:r>
            <a:r>
              <a:rPr lang="en-US"/>
              <a:t>Your program has powerful stories. You’ve seen these transformations first-hand... learners who overcame challenges, who found confidence, who reentered the workforce or supported their families. If those stories aren’t being told, the public fills in the blanks. They might think adult education is outdated, low quality, or only for people in crisis. The GED "stigma". Telling your story changes the narrative and helps the community understand your value and builds trust.</a:t>
            </a:r>
            <a:endParaRPr lang="en-US">
              <a:ea typeface="Calibri"/>
              <a:cs typeface="Calibri"/>
            </a:endParaRPr>
          </a:p>
          <a:p>
            <a:endParaRPr lang="en-US" b="1">
              <a:ea typeface="Calibri"/>
              <a:cs typeface="Calibri"/>
            </a:endParaRPr>
          </a:p>
          <a:p>
            <a:r>
              <a:rPr lang="en-US">
                <a:solidFill>
                  <a:srgbClr val="040C28"/>
                </a:solidFill>
              </a:rPr>
              <a:t>Marketing is about creating demand and building relationships, while sales converts that demand into tangible results through transactions and sales.</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7</a:t>
            </a:fld>
            <a:endParaRPr lang="en-US"/>
          </a:p>
        </p:txBody>
      </p:sp>
    </p:spTree>
    <p:extLst>
      <p:ext uri="{BB962C8B-B14F-4D97-AF65-F5344CB8AC3E}">
        <p14:creationId xmlns:p14="http://schemas.microsoft.com/office/powerpoint/2010/main" val="139808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They’re often juggling work, kids, caregiving, maybe even multiple jobs. They want clear, direct answers: </a:t>
            </a:r>
            <a:r>
              <a:rPr lang="en-US" i="1"/>
              <a:t>How will this help me? Is it worth my time? Can I trust this program?</a:t>
            </a:r>
            <a:r>
              <a:rPr lang="en-US"/>
              <a:t> Also, some carry past educational trauma or feel shame about not finishing school, so they may be hesitant or defensive at first. Your marketing has to speak to those realities with empathy, not just promotion.</a:t>
            </a:r>
          </a:p>
          <a:p>
            <a:endParaRPr lang="en-US">
              <a:ea typeface="Calibri"/>
              <a:cs typeface="Calibri"/>
            </a:endParaRPr>
          </a:p>
          <a:p>
            <a:r>
              <a:rPr lang="en-US" b="1"/>
              <a:t>"What holds them back from enrolling?" -- </a:t>
            </a:r>
            <a:r>
              <a:rPr lang="en-US"/>
              <a:t>This is big. Many potential students aren’t saying “no,” they’re saying “not yet”. We know that the #1 thing holding learners back from earning their GED is fear of failure. Many also have self-doubt, lack of information, or real barriers like transportation or childcare. Your marketing should directly address and ease those concerns. For example, “Don’t worry if you’ve been out of school for a while — we’ll help you every step of the way,” or “We offer evening classes for working adults.” Remove the guesswork. Speak to their anxieties as much as their aspirations.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8</a:t>
            </a:fld>
            <a:endParaRPr lang="en-US"/>
          </a:p>
        </p:txBody>
      </p:sp>
    </p:spTree>
    <p:extLst>
      <p:ext uri="{BB962C8B-B14F-4D97-AF65-F5344CB8AC3E}">
        <p14:creationId xmlns:p14="http://schemas.microsoft.com/office/powerpoint/2010/main" val="74591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Telling the Story = Marketing and Promotion of your program</a:t>
            </a:r>
          </a:p>
        </p:txBody>
      </p:sp>
      <p:sp>
        <p:nvSpPr>
          <p:cNvPr id="4" name="Slide Number Placeholder 3"/>
          <p:cNvSpPr>
            <a:spLocks noGrp="1"/>
          </p:cNvSpPr>
          <p:nvPr>
            <p:ph type="sldNum" sz="quarter" idx="5"/>
          </p:nvPr>
        </p:nvSpPr>
        <p:spPr/>
        <p:txBody>
          <a:bodyPr/>
          <a:lstStyle/>
          <a:p>
            <a:fld id="{6583769A-2A3C-664A-B1A3-FCFF0FA87D20}" type="slidenum">
              <a:rPr lang="en-US" smtClean="0"/>
              <a:t>9</a:t>
            </a:fld>
            <a:endParaRPr lang="en-US"/>
          </a:p>
        </p:txBody>
      </p:sp>
    </p:spTree>
    <p:extLst>
      <p:ext uri="{BB962C8B-B14F-4D97-AF65-F5344CB8AC3E}">
        <p14:creationId xmlns:p14="http://schemas.microsoft.com/office/powerpoint/2010/main" val="1718521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Reference the opening video from CT's opening speech</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10</a:t>
            </a:fld>
            <a:endParaRPr lang="en-US"/>
          </a:p>
        </p:txBody>
      </p:sp>
    </p:spTree>
    <p:extLst>
      <p:ext uri="{BB962C8B-B14F-4D97-AF65-F5344CB8AC3E}">
        <p14:creationId xmlns:p14="http://schemas.microsoft.com/office/powerpoint/2010/main" val="203051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know stories are powerful. They connect emotionally, but numbers help back that up. They add </a:t>
            </a:r>
            <a:r>
              <a:rPr lang="en-US" i="1"/>
              <a:t>credibility</a:t>
            </a:r>
            <a:r>
              <a:rPr lang="en-US"/>
              <a:t>. When people outside your program (potential students, funders, partners, even the general public) see real, measurable outcomes, it builds trust.</a:t>
            </a:r>
          </a:p>
        </p:txBody>
      </p:sp>
      <p:sp>
        <p:nvSpPr>
          <p:cNvPr id="4" name="Slide Number Placeholder 3"/>
          <p:cNvSpPr>
            <a:spLocks noGrp="1"/>
          </p:cNvSpPr>
          <p:nvPr>
            <p:ph type="sldNum" sz="quarter" idx="5"/>
          </p:nvPr>
        </p:nvSpPr>
        <p:spPr/>
        <p:txBody>
          <a:bodyPr/>
          <a:lstStyle/>
          <a:p>
            <a:fld id="{6583769A-2A3C-664A-B1A3-FCFF0FA87D20}" type="slidenum">
              <a:rPr lang="en-US" smtClean="0"/>
              <a:t>11</a:t>
            </a:fld>
            <a:endParaRPr lang="en-US"/>
          </a:p>
        </p:txBody>
      </p:sp>
    </p:spTree>
    <p:extLst>
      <p:ext uri="{BB962C8B-B14F-4D97-AF65-F5344CB8AC3E}">
        <p14:creationId xmlns:p14="http://schemas.microsoft.com/office/powerpoint/2010/main" val="2127343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Short attention spans are real, but it’s not a bad thing. It’s just how we process information now. When they’re scrolling through Facebook or reading a text message, they’re looking for something that speaks to them quickly and clearly.</a:t>
            </a:r>
            <a:endParaRPr lang="en-US">
              <a:ea typeface="Calibri"/>
              <a:cs typeface="Calibri"/>
            </a:endParaRPr>
          </a:p>
          <a:p>
            <a:r>
              <a:rPr lang="en-US"/>
              <a:t>This means:</a:t>
            </a:r>
            <a:endParaRPr lang="en-US">
              <a:ea typeface="Calibri" panose="020F0502020204030204"/>
              <a:cs typeface="Calibri" panose="020F0502020204030204"/>
            </a:endParaRPr>
          </a:p>
          <a:p>
            <a:pPr marL="228600" indent="-228600">
              <a:buAutoNum type="arabicPeriod"/>
            </a:pPr>
            <a:r>
              <a:rPr lang="en-US"/>
              <a:t>Short headlines</a:t>
            </a:r>
          </a:p>
          <a:p>
            <a:pPr marL="228600" indent="-228600">
              <a:buAutoNum type="arabicPeriod"/>
            </a:pPr>
            <a:r>
              <a:rPr lang="en-US"/>
              <a:t>Simple language</a:t>
            </a:r>
          </a:p>
          <a:p>
            <a:pPr marL="228600" indent="-228600">
              <a:buAutoNum type="arabicPeriod"/>
            </a:pPr>
            <a:r>
              <a:rPr lang="en-US"/>
              <a:t>Direct benefits</a:t>
            </a:r>
          </a:p>
          <a:p>
            <a:pPr marL="228600" indent="-228600">
              <a:buAutoNum type="arabicPeriod"/>
            </a:pPr>
            <a:r>
              <a:rPr lang="en-US"/>
              <a:t>One clear call to action</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583769A-2A3C-664A-B1A3-FCFF0FA87D20}" type="slidenum">
              <a:rPr lang="en-US" smtClean="0"/>
              <a:t>12</a:t>
            </a:fld>
            <a:endParaRPr lang="en-US"/>
          </a:p>
        </p:txBody>
      </p:sp>
    </p:spTree>
    <p:extLst>
      <p:ext uri="{BB962C8B-B14F-4D97-AF65-F5344CB8AC3E}">
        <p14:creationId xmlns:p14="http://schemas.microsoft.com/office/powerpoint/2010/main" val="3742903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76680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a:t>Edit This </a:t>
            </a:r>
            <a:r>
              <a:rPr lang="en-US" err="1"/>
              <a:t>Subheader</a:t>
            </a:r>
            <a:r>
              <a:rPr lang="en-US"/>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19"/>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a:xfrm>
            <a:off x="901967" y="4817872"/>
            <a:ext cx="10879667" cy="407805"/>
          </a:xfrm>
        </p:spPr>
        <p:txBody>
          <a:bodyPr/>
          <a:lstStyle/>
          <a:p>
            <a:r>
              <a:rPr lang="en-US">
                <a:latin typeface="Arial"/>
                <a:cs typeface="Arial"/>
              </a:rPr>
              <a:t>Kate Slivinski, Director of Communications      Victoria Velez, Director of Marketing</a:t>
            </a:r>
            <a:endParaRPr lang="en-US"/>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a:xfrm>
            <a:off x="1333099" y="3191579"/>
            <a:ext cx="10017404" cy="1011379"/>
          </a:xfrm>
        </p:spPr>
        <p:txBody>
          <a:bodyPr>
            <a:normAutofit fontScale="85000" lnSpcReduction="20000"/>
          </a:bodyPr>
          <a:lstStyle/>
          <a:p>
            <a:r>
              <a:rPr lang="en-US" b="0">
                <a:latin typeface="Arial"/>
                <a:cs typeface="Arial"/>
              </a:rPr>
              <a:t>Amplify Your Impact: PR and Marketing Strategies for Adult Education Programs</a:t>
            </a:r>
            <a:endParaRPr lang="en-US">
              <a:latin typeface="Arial"/>
              <a:cs typeface="Arial"/>
            </a:endParaRP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6CEE7-83FE-AE77-04D9-D422C23563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FA3A6-5821-1DCE-0C14-BE1C933120DA}"/>
              </a:ext>
            </a:extLst>
          </p:cNvPr>
          <p:cNvSpPr>
            <a:spLocks noGrp="1"/>
          </p:cNvSpPr>
          <p:nvPr>
            <p:ph type="title"/>
          </p:nvPr>
        </p:nvSpPr>
        <p:spPr/>
        <p:txBody>
          <a:bodyPr>
            <a:normAutofit/>
          </a:bodyPr>
          <a:lstStyle/>
          <a:p>
            <a:r>
              <a:rPr lang="en-US" b="0">
                <a:solidFill>
                  <a:srgbClr val="0084A9"/>
                </a:solidFill>
                <a:latin typeface="Arial"/>
                <a:cs typeface="Arial"/>
              </a:rPr>
              <a:t>🎥 </a:t>
            </a:r>
            <a:r>
              <a:rPr lang="en-US">
                <a:solidFill>
                  <a:srgbClr val="0084A9"/>
                </a:solidFill>
                <a:latin typeface="Arial"/>
                <a:cs typeface="Arial"/>
              </a:rPr>
              <a:t>Videos, videos, videos</a:t>
            </a:r>
            <a:endParaRPr lang="en-US"/>
          </a:p>
        </p:txBody>
      </p:sp>
      <p:sp>
        <p:nvSpPr>
          <p:cNvPr id="15" name="Slide Number Placeholder 14">
            <a:extLst>
              <a:ext uri="{FF2B5EF4-FFF2-40B4-BE49-F238E27FC236}">
                <a16:creationId xmlns:a16="http://schemas.microsoft.com/office/drawing/2014/main" id="{7338D327-F4C3-8F7A-49FD-BE27115BDB09}"/>
              </a:ext>
            </a:extLst>
          </p:cNvPr>
          <p:cNvSpPr>
            <a:spLocks noGrp="1"/>
          </p:cNvSpPr>
          <p:nvPr>
            <p:ph type="sldNum" sz="quarter" idx="12"/>
          </p:nvPr>
        </p:nvSpPr>
        <p:spPr/>
        <p:txBody>
          <a:bodyPr/>
          <a:lstStyle/>
          <a:p>
            <a:fld id="{BAE26A2A-DE5F-EA41-900F-AB5C4F1D9848}" type="slidenum">
              <a:rPr lang="en-US" smtClean="0"/>
              <a:t>10</a:t>
            </a:fld>
            <a:endParaRPr lang="en-US"/>
          </a:p>
        </p:txBody>
      </p:sp>
      <p:sp>
        <p:nvSpPr>
          <p:cNvPr id="16" name="Content Placeholder 15">
            <a:extLst>
              <a:ext uri="{FF2B5EF4-FFF2-40B4-BE49-F238E27FC236}">
                <a16:creationId xmlns:a16="http://schemas.microsoft.com/office/drawing/2014/main" id="{731EF1F9-6613-02B7-4EE5-F2BC4E6FCFDA}"/>
              </a:ext>
            </a:extLst>
          </p:cNvPr>
          <p:cNvSpPr>
            <a:spLocks noGrp="1"/>
          </p:cNvSpPr>
          <p:nvPr>
            <p:ph idx="1"/>
          </p:nvPr>
        </p:nvSpPr>
        <p:spPr>
          <a:xfrm>
            <a:off x="401447" y="1362842"/>
            <a:ext cx="10873603" cy="4577887"/>
          </a:xfrm>
        </p:spPr>
        <p:txBody>
          <a:bodyPr vert="horz" lIns="91440" tIns="45720" rIns="91440" bIns="45720" rtlCol="0" anchor="t">
            <a:normAutofit/>
          </a:bodyPr>
          <a:lstStyle/>
          <a:p>
            <a:pPr marL="457200" indent="-457200" algn="l">
              <a:buChar char="•"/>
            </a:pPr>
            <a:r>
              <a:rPr lang="en-US" sz="2800">
                <a:latin typeface="Arial"/>
                <a:cs typeface="Arial"/>
              </a:rPr>
              <a:t>Video grabs attention better than text or images</a:t>
            </a:r>
            <a:endParaRPr lang="en-US" sz="2800"/>
          </a:p>
          <a:p>
            <a:pPr marL="457200" indent="-457200" algn="l">
              <a:buClr>
                <a:srgbClr val="AFABAB"/>
              </a:buClr>
              <a:buChar char="•"/>
            </a:pPr>
            <a:endParaRPr lang="en-US" sz="2800">
              <a:latin typeface="Arial"/>
              <a:cs typeface="Arial"/>
            </a:endParaRPr>
          </a:p>
          <a:p>
            <a:pPr marL="457200" indent="-457200" algn="l">
              <a:buChar char="•"/>
            </a:pPr>
            <a:r>
              <a:rPr lang="en-US" sz="2800">
                <a:latin typeface="Arial"/>
                <a:cs typeface="Arial"/>
              </a:rPr>
              <a:t>Keep it authentic. Using a smartphone is fine.</a:t>
            </a:r>
            <a:endParaRPr lang="en-US"/>
          </a:p>
          <a:p>
            <a:pPr marL="457200" indent="-457200" algn="l">
              <a:buClr>
                <a:srgbClr val="AFABAB"/>
              </a:buClr>
              <a:buChar char="•"/>
            </a:pPr>
            <a:endParaRPr lang="en-US" sz="2800">
              <a:latin typeface="Arial"/>
              <a:cs typeface="Arial"/>
            </a:endParaRPr>
          </a:p>
          <a:p>
            <a:pPr marL="457200" indent="-457200" algn="l">
              <a:buChar char="•"/>
            </a:pPr>
            <a:r>
              <a:rPr lang="en-US" sz="2800">
                <a:latin typeface="Arial"/>
                <a:cs typeface="Arial"/>
              </a:rPr>
              <a:t>Ideas:</a:t>
            </a:r>
            <a:endParaRPr lang="en-US"/>
          </a:p>
          <a:p>
            <a:pPr marL="856615" lvl="2" indent="-170815">
              <a:buClr>
                <a:srgbClr val="AFABAB"/>
              </a:buClr>
              <a:buFont typeface="Wingdings" panose="020B0604020202020204" pitchFamily="34" charset="0"/>
              <a:buChar char="ü"/>
            </a:pPr>
            <a:r>
              <a:rPr lang="en-US" sz="2650">
                <a:latin typeface="Arial"/>
                <a:cs typeface="Arial"/>
              </a:rPr>
              <a:t> Student testimonials</a:t>
            </a:r>
            <a:endParaRPr lang="en-US"/>
          </a:p>
          <a:p>
            <a:pPr marL="856615" lvl="2" indent="-170815">
              <a:buClr>
                <a:srgbClr val="AFABAB"/>
              </a:buClr>
              <a:buFont typeface="Wingdings" panose="020B0604020202020204" pitchFamily="34" charset="0"/>
              <a:buChar char="ü"/>
            </a:pPr>
            <a:r>
              <a:rPr lang="en-US" sz="2650">
                <a:latin typeface="Arial"/>
                <a:cs typeface="Arial"/>
              </a:rPr>
              <a:t> Quick program tour</a:t>
            </a:r>
            <a:endParaRPr lang="en-US"/>
          </a:p>
          <a:p>
            <a:pPr marL="856615" lvl="2" indent="-170815">
              <a:buClr>
                <a:srgbClr val="AFABAB"/>
              </a:buClr>
              <a:buFont typeface="Wingdings" panose="020B0604020202020204" pitchFamily="34" charset="0"/>
              <a:buChar char="ü"/>
            </a:pPr>
            <a:r>
              <a:rPr lang="en-US" sz="2650">
                <a:latin typeface="Arial"/>
                <a:cs typeface="Arial"/>
              </a:rPr>
              <a:t> Instructor intro videos</a:t>
            </a:r>
            <a:endParaRPr lang="en-US"/>
          </a:p>
          <a:p>
            <a:pPr marL="856615" lvl="2" indent="-170815">
              <a:buClr>
                <a:srgbClr val="AFABAB"/>
              </a:buClr>
              <a:buFont typeface="Wingdings" panose="020B0604020202020204" pitchFamily="34" charset="0"/>
              <a:buChar char="ü"/>
            </a:pPr>
            <a:r>
              <a:rPr lang="en-US" sz="2650">
                <a:latin typeface="Arial"/>
                <a:cs typeface="Arial"/>
              </a:rPr>
              <a:t> “A Day in the Life” clips</a:t>
            </a:r>
            <a:endParaRPr lang="en-US"/>
          </a:p>
          <a:p>
            <a:pPr marL="342900" lvl="1" indent="0">
              <a:buClr>
                <a:srgbClr val="AFABAB"/>
              </a:buClr>
              <a:buNone/>
            </a:pPr>
            <a:endParaRPr lang="en-US" sz="2800">
              <a:latin typeface="Arial"/>
              <a:cs typeface="Arial"/>
            </a:endParaRPr>
          </a:p>
          <a:p>
            <a:pPr marL="457200" indent="-457200" algn="l">
              <a:buClr>
                <a:srgbClr val="AFABAB"/>
              </a:buClr>
              <a:buChar char="•"/>
            </a:pPr>
            <a:endParaRPr lang="en-US" sz="2800" b="1"/>
          </a:p>
          <a:p>
            <a:pPr marL="285750" indent="-285750" algn="l">
              <a:buClr>
                <a:srgbClr val="AFABAB"/>
              </a:buClr>
              <a:buFont typeface="Arial"/>
              <a:buChar char="•"/>
            </a:pPr>
            <a:endParaRPr lang="en-US" sz="2000" i="1">
              <a:solidFill>
                <a:srgbClr val="0084A9"/>
              </a:solidFill>
            </a:endParaRPr>
          </a:p>
        </p:txBody>
      </p:sp>
      <p:sp>
        <p:nvSpPr>
          <p:cNvPr id="4" name="Rectangle 3">
            <a:extLst>
              <a:ext uri="{FF2B5EF4-FFF2-40B4-BE49-F238E27FC236}">
                <a16:creationId xmlns:a16="http://schemas.microsoft.com/office/drawing/2014/main" id="{59CEDDB7-916A-6A22-9030-A547FDB004AC}"/>
              </a:ext>
            </a:extLst>
          </p:cNvPr>
          <p:cNvSpPr/>
          <p:nvPr/>
        </p:nvSpPr>
        <p:spPr>
          <a:xfrm>
            <a:off x="577646" y="5678128"/>
            <a:ext cx="7914968" cy="7742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6FDC85-8C95-9E18-84CE-83C351131843}"/>
              </a:ext>
            </a:extLst>
          </p:cNvPr>
          <p:cNvSpPr txBox="1"/>
          <p:nvPr/>
        </p:nvSpPr>
        <p:spPr>
          <a:xfrm>
            <a:off x="663677" y="5788740"/>
            <a:ext cx="791496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solidFill>
                  <a:schemeClr val="bg1"/>
                </a:solidFill>
                <a:latin typeface="Arial"/>
                <a:cs typeface="Arial"/>
              </a:rPr>
              <a:t>Pro Tip:</a:t>
            </a:r>
            <a:r>
              <a:rPr lang="en-US" sz="2800" i="1">
                <a:solidFill>
                  <a:schemeClr val="bg1"/>
                </a:solidFill>
                <a:latin typeface="Arial"/>
                <a:cs typeface="Arial"/>
              </a:rPr>
              <a:t> Add captions — most watch on mute!</a:t>
            </a:r>
            <a:endParaRPr lang="en-US" sz="2800">
              <a:solidFill>
                <a:schemeClr val="bg1"/>
              </a:solidFill>
              <a:latin typeface="Arial"/>
              <a:cs typeface="Arial"/>
            </a:endParaRPr>
          </a:p>
          <a:p>
            <a:pPr algn="l"/>
            <a:endParaRPr lang="en-US">
              <a:ea typeface="Calibri"/>
              <a:cs typeface="Calibri"/>
            </a:endParaRPr>
          </a:p>
        </p:txBody>
      </p:sp>
      <p:pic>
        <p:nvPicPr>
          <p:cNvPr id="3" name="Picture 2" descr="A person taking a selfie&#10;&#10;AI-generated content may be incorrect.">
            <a:extLst>
              <a:ext uri="{FF2B5EF4-FFF2-40B4-BE49-F238E27FC236}">
                <a16:creationId xmlns:a16="http://schemas.microsoft.com/office/drawing/2014/main" id="{F251465A-376C-5CA5-068D-2D70DA898CCF}"/>
              </a:ext>
            </a:extLst>
          </p:cNvPr>
          <p:cNvPicPr>
            <a:picLocks noChangeAspect="1"/>
          </p:cNvPicPr>
          <p:nvPr/>
        </p:nvPicPr>
        <p:blipFill>
          <a:blip r:embed="rId3"/>
          <a:srcRect l="35646" t="5769" r="24400"/>
          <a:stretch>
            <a:fillRect/>
          </a:stretch>
        </p:blipFill>
        <p:spPr>
          <a:xfrm>
            <a:off x="9056848" y="1299608"/>
            <a:ext cx="2710212" cy="4268190"/>
          </a:xfrm>
          <a:prstGeom prst="rect">
            <a:avLst/>
          </a:prstGeom>
        </p:spPr>
      </p:pic>
    </p:spTree>
    <p:extLst>
      <p:ext uri="{BB962C8B-B14F-4D97-AF65-F5344CB8AC3E}">
        <p14:creationId xmlns:p14="http://schemas.microsoft.com/office/powerpoint/2010/main" val="3369582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7D72E-BD59-FBEB-C60B-000B6C0A2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A62B8-79D8-56E6-57FD-9D2A224EF53F}"/>
              </a:ext>
            </a:extLst>
          </p:cNvPr>
          <p:cNvSpPr>
            <a:spLocks noGrp="1"/>
          </p:cNvSpPr>
          <p:nvPr>
            <p:ph type="title"/>
          </p:nvPr>
        </p:nvSpPr>
        <p:spPr/>
        <p:txBody>
          <a:bodyPr>
            <a:normAutofit/>
          </a:bodyPr>
          <a:lstStyle/>
          <a:p>
            <a:r>
              <a:rPr lang="en-US">
                <a:solidFill>
                  <a:srgbClr val="0084A9"/>
                </a:solidFill>
                <a:latin typeface="Arial"/>
                <a:cs typeface="Arial"/>
              </a:rPr>
              <a:t>Use Data &amp; Stats</a:t>
            </a:r>
            <a:endParaRPr lang="en-US"/>
          </a:p>
        </p:txBody>
      </p:sp>
      <p:sp>
        <p:nvSpPr>
          <p:cNvPr id="15" name="Slide Number Placeholder 14">
            <a:extLst>
              <a:ext uri="{FF2B5EF4-FFF2-40B4-BE49-F238E27FC236}">
                <a16:creationId xmlns:a16="http://schemas.microsoft.com/office/drawing/2014/main" id="{E3198449-D4CD-9C76-FB10-5B5498AAD9A7}"/>
              </a:ext>
            </a:extLst>
          </p:cNvPr>
          <p:cNvSpPr>
            <a:spLocks noGrp="1"/>
          </p:cNvSpPr>
          <p:nvPr>
            <p:ph type="sldNum" sz="quarter" idx="12"/>
          </p:nvPr>
        </p:nvSpPr>
        <p:spPr/>
        <p:txBody>
          <a:bodyPr/>
          <a:lstStyle/>
          <a:p>
            <a:fld id="{BAE26A2A-DE5F-EA41-900F-AB5C4F1D9848}" type="slidenum">
              <a:rPr lang="en-US" smtClean="0"/>
              <a:t>11</a:t>
            </a:fld>
            <a:endParaRPr lang="en-US"/>
          </a:p>
        </p:txBody>
      </p:sp>
      <p:sp>
        <p:nvSpPr>
          <p:cNvPr id="16" name="Content Placeholder 15">
            <a:extLst>
              <a:ext uri="{FF2B5EF4-FFF2-40B4-BE49-F238E27FC236}">
                <a16:creationId xmlns:a16="http://schemas.microsoft.com/office/drawing/2014/main" id="{D2C1973C-1B1D-9D83-73DC-EE31F36FC721}"/>
              </a:ext>
            </a:extLst>
          </p:cNvPr>
          <p:cNvSpPr>
            <a:spLocks noGrp="1"/>
          </p:cNvSpPr>
          <p:nvPr>
            <p:ph idx="1"/>
          </p:nvPr>
        </p:nvSpPr>
        <p:spPr>
          <a:xfrm>
            <a:off x="401447" y="1568476"/>
            <a:ext cx="10873603" cy="4577887"/>
          </a:xfrm>
        </p:spPr>
        <p:txBody>
          <a:bodyPr vert="horz" lIns="91440" tIns="45720" rIns="91440" bIns="45720" rtlCol="0" anchor="t">
            <a:normAutofit lnSpcReduction="10000"/>
          </a:bodyPr>
          <a:lstStyle/>
          <a:p>
            <a:pPr marL="457200" indent="-457200" algn="l">
              <a:buChar char="•"/>
            </a:pPr>
            <a:r>
              <a:rPr lang="en-US" sz="2800" dirty="0">
                <a:latin typeface="Arial"/>
                <a:cs typeface="Arial"/>
              </a:rPr>
              <a:t>Stats + stories = persuasive</a:t>
            </a:r>
            <a:endParaRPr lang="en-US" sz="2800" b="1">
              <a:latin typeface="Arial"/>
              <a:cs typeface="Arial"/>
            </a:endParaRPr>
          </a:p>
          <a:p>
            <a:pPr marL="457200" indent="-457200" algn="l">
              <a:buClr>
                <a:srgbClr val="AFABAB"/>
              </a:buClr>
              <a:buChar char="•"/>
            </a:pPr>
            <a:endParaRPr lang="en-US" sz="2800">
              <a:latin typeface="Arial"/>
              <a:cs typeface="Arial"/>
            </a:endParaRPr>
          </a:p>
          <a:p>
            <a:pPr marL="457200" indent="-457200" algn="l">
              <a:buChar char="•"/>
            </a:pPr>
            <a:r>
              <a:rPr lang="en-US" sz="2800" dirty="0">
                <a:latin typeface="Arial"/>
                <a:cs typeface="Arial"/>
              </a:rPr>
              <a:t>What to share:</a:t>
            </a:r>
            <a:endParaRPr lang="en-US">
              <a:latin typeface="Arial"/>
              <a:cs typeface="Arial"/>
            </a:endParaRPr>
          </a:p>
          <a:p>
            <a:pPr marL="1143000" lvl="1" indent="-342900">
              <a:buFont typeface="Wingdings" panose="020B0604020202020204" pitchFamily="34" charset="0"/>
              <a:buChar char="ü"/>
            </a:pPr>
            <a:r>
              <a:rPr lang="en-US" sz="2500" dirty="0">
                <a:latin typeface="Arial"/>
                <a:cs typeface="Arial"/>
              </a:rPr>
              <a:t> Program completion rate</a:t>
            </a:r>
            <a:endParaRPr lang="en-US">
              <a:latin typeface="Arial"/>
              <a:cs typeface="Arial"/>
            </a:endParaRPr>
          </a:p>
          <a:p>
            <a:pPr marL="1143000" lvl="1" indent="-342900">
              <a:buFont typeface="Wingdings" panose="020B0604020202020204" pitchFamily="34" charset="0"/>
              <a:buChar char="ü"/>
            </a:pPr>
            <a:r>
              <a:rPr lang="en-US" sz="2500" dirty="0">
                <a:latin typeface="Arial"/>
                <a:cs typeface="Arial"/>
              </a:rPr>
              <a:t> Job placement % or outcomes</a:t>
            </a:r>
            <a:endParaRPr lang="en-US">
              <a:latin typeface="Arial"/>
              <a:cs typeface="Arial"/>
            </a:endParaRPr>
          </a:p>
          <a:p>
            <a:pPr marL="1143000" lvl="1" indent="-342900">
              <a:buFont typeface="Wingdings" panose="020B0604020202020204" pitchFamily="34" charset="0"/>
              <a:buChar char="ü"/>
            </a:pPr>
            <a:r>
              <a:rPr lang="en-US" sz="2500" dirty="0">
                <a:latin typeface="Arial"/>
                <a:cs typeface="Arial"/>
              </a:rPr>
              <a:t> Number of students served</a:t>
            </a:r>
            <a:endParaRPr lang="en-US">
              <a:latin typeface="Arial"/>
              <a:cs typeface="Arial"/>
            </a:endParaRPr>
          </a:p>
          <a:p>
            <a:pPr marL="1143000" lvl="1" indent="-342900">
              <a:buFont typeface="Wingdings" panose="020B0604020202020204" pitchFamily="34" charset="0"/>
              <a:buChar char="ü"/>
            </a:pPr>
            <a:r>
              <a:rPr lang="en-US" sz="2500" dirty="0">
                <a:latin typeface="Arial"/>
                <a:cs typeface="Arial"/>
              </a:rPr>
              <a:t> GED pass rate</a:t>
            </a:r>
            <a:endParaRPr lang="en-US">
              <a:latin typeface="Arial"/>
              <a:cs typeface="Arial"/>
            </a:endParaRPr>
          </a:p>
          <a:p>
            <a:pPr marL="1143000" lvl="1" indent="-342900" algn="l">
              <a:buClr>
                <a:srgbClr val="AFABAB"/>
              </a:buClr>
              <a:buFont typeface="Wingdings" panose="020B0604020202020204" pitchFamily="34" charset="0"/>
              <a:buChar char="ü"/>
            </a:pPr>
            <a:endParaRPr lang="en-US" sz="2500">
              <a:latin typeface="Arial"/>
              <a:cs typeface="Arial"/>
            </a:endParaRPr>
          </a:p>
          <a:p>
            <a:pPr marL="457200" indent="-457200" algn="l">
              <a:buClr>
                <a:srgbClr val="AFABAB"/>
              </a:buClr>
              <a:buChar char="•"/>
            </a:pPr>
            <a:r>
              <a:rPr lang="en-US" sz="2800" dirty="0">
                <a:latin typeface="Arial"/>
                <a:cs typeface="Arial"/>
              </a:rPr>
              <a:t>Stats alone aren't enough. Put them into context.</a:t>
            </a:r>
            <a:endParaRPr lang="en-US"/>
          </a:p>
          <a:p>
            <a:pPr marL="970915" lvl="1" indent="-342900">
              <a:buClr>
                <a:srgbClr val="AFABAB"/>
              </a:buClr>
              <a:buFont typeface="Wingdings" panose="020B0604020202020204" pitchFamily="34" charset="0"/>
              <a:buChar char="ü"/>
            </a:pPr>
            <a:r>
              <a:rPr lang="en-US" sz="2500" dirty="0">
                <a:latin typeface="Arial"/>
                <a:cs typeface="Arial"/>
              </a:rPr>
              <a:t>Good: "85% of our students pass the </a:t>
            </a:r>
            <a:r>
              <a:rPr lang="en-US" sz="2400" dirty="0">
                <a:latin typeface="Arial"/>
                <a:cs typeface="Arial"/>
              </a:rPr>
              <a:t>GED</a:t>
            </a:r>
            <a:r>
              <a:rPr lang="en-US" sz="2400" baseline="30000" dirty="0">
                <a:latin typeface="Arial"/>
                <a:cs typeface="Arial"/>
              </a:rPr>
              <a:t>®</a:t>
            </a:r>
            <a:r>
              <a:rPr lang="en-US" sz="2400" dirty="0">
                <a:latin typeface="Arial"/>
                <a:cs typeface="Arial"/>
              </a:rPr>
              <a:t> test</a:t>
            </a:r>
            <a:r>
              <a:rPr lang="en-US" sz="2500" dirty="0">
                <a:latin typeface="Arial"/>
                <a:cs typeface="Arial"/>
              </a:rPr>
              <a:t>"</a:t>
            </a:r>
            <a:endParaRPr lang="en-US" sz="2500"/>
          </a:p>
          <a:p>
            <a:pPr marL="970915" lvl="1" indent="-342900">
              <a:buClr>
                <a:srgbClr val="AFABAB"/>
              </a:buClr>
              <a:buFont typeface="Wingdings" panose="020B0604020202020204" pitchFamily="34" charset="0"/>
              <a:buChar char="ü"/>
            </a:pPr>
            <a:r>
              <a:rPr lang="en-US" sz="2500" dirty="0">
                <a:latin typeface="Arial"/>
                <a:cs typeface="Arial"/>
              </a:rPr>
              <a:t>Better: "85% of our students pass the </a:t>
            </a:r>
            <a:r>
              <a:rPr lang="en-US" sz="2400" dirty="0">
                <a:latin typeface="Arial"/>
                <a:cs typeface="Arial"/>
              </a:rPr>
              <a:t>GED</a:t>
            </a:r>
            <a:r>
              <a:rPr lang="en-US" sz="2400" baseline="30000" dirty="0">
                <a:latin typeface="Arial"/>
                <a:cs typeface="Arial"/>
              </a:rPr>
              <a:t>®</a:t>
            </a:r>
            <a:r>
              <a:rPr lang="en-US" sz="2400" dirty="0">
                <a:latin typeface="Arial"/>
                <a:cs typeface="Arial"/>
              </a:rPr>
              <a:t> test </a:t>
            </a:r>
            <a:r>
              <a:rPr lang="en-US" sz="2500" dirty="0">
                <a:latin typeface="Arial"/>
                <a:cs typeface="Arial"/>
              </a:rPr>
              <a:t>— even if they’ve been out of school for 10+ years"</a:t>
            </a:r>
            <a:endParaRPr lang="en-US" sz="2500" dirty="0"/>
          </a:p>
          <a:p>
            <a:pPr marL="457200" indent="-457200" algn="l">
              <a:buClr>
                <a:srgbClr val="AFABAB"/>
              </a:buClr>
              <a:buFont typeface="Arial" panose="020B0604020202020204" pitchFamily="34" charset="0"/>
              <a:buChar char="•"/>
            </a:pPr>
            <a:endParaRPr lang="en-US" sz="2800" b="1">
              <a:solidFill>
                <a:srgbClr val="000000"/>
              </a:solidFill>
            </a:endParaRPr>
          </a:p>
          <a:p>
            <a:pPr marL="457200" indent="-457200" algn="l">
              <a:buClr>
                <a:srgbClr val="AFABAB"/>
              </a:buClr>
              <a:buFont typeface="Arial" panose="020B0604020202020204" pitchFamily="34" charset="0"/>
              <a:buChar char="•"/>
            </a:pPr>
            <a:endParaRPr lang="en-US" sz="2800" b="1">
              <a:solidFill>
                <a:srgbClr val="000000"/>
              </a:solidFill>
            </a:endParaRPr>
          </a:p>
          <a:p>
            <a:pPr marL="285750" indent="-285750" algn="l">
              <a:buClr>
                <a:srgbClr val="AFABAB"/>
              </a:buClr>
              <a:buFont typeface="Arial"/>
              <a:buChar char="•"/>
            </a:pPr>
            <a:endParaRPr lang="en-US" sz="2000" i="1">
              <a:solidFill>
                <a:srgbClr val="0084A9"/>
              </a:solidFill>
            </a:endParaRPr>
          </a:p>
        </p:txBody>
      </p:sp>
      <p:pic>
        <p:nvPicPr>
          <p:cNvPr id="3" name="Picture 2" descr="A purple background with white text&#10;&#10;AI-generated content may be incorrect.">
            <a:extLst>
              <a:ext uri="{FF2B5EF4-FFF2-40B4-BE49-F238E27FC236}">
                <a16:creationId xmlns:a16="http://schemas.microsoft.com/office/drawing/2014/main" id="{4D86C578-EA12-BE0C-9426-4CC826CB7ACC}"/>
              </a:ext>
            </a:extLst>
          </p:cNvPr>
          <p:cNvPicPr>
            <a:picLocks noChangeAspect="1"/>
          </p:cNvPicPr>
          <p:nvPr/>
        </p:nvPicPr>
        <p:blipFill>
          <a:blip r:embed="rId3"/>
          <a:stretch>
            <a:fillRect/>
          </a:stretch>
        </p:blipFill>
        <p:spPr>
          <a:xfrm>
            <a:off x="8779439" y="526891"/>
            <a:ext cx="3239558" cy="1352068"/>
          </a:xfrm>
          <a:prstGeom prst="rect">
            <a:avLst/>
          </a:prstGeom>
        </p:spPr>
      </p:pic>
      <p:pic>
        <p:nvPicPr>
          <p:cNvPr id="4" name="Picture 3" descr="A red background with white text&#10;&#10;AI-generated content may be incorrect.">
            <a:extLst>
              <a:ext uri="{FF2B5EF4-FFF2-40B4-BE49-F238E27FC236}">
                <a16:creationId xmlns:a16="http://schemas.microsoft.com/office/drawing/2014/main" id="{39DDFF6F-3F61-6B2F-EFA3-90E630B4CDDA}"/>
              </a:ext>
            </a:extLst>
          </p:cNvPr>
          <p:cNvPicPr>
            <a:picLocks noChangeAspect="1"/>
          </p:cNvPicPr>
          <p:nvPr/>
        </p:nvPicPr>
        <p:blipFill>
          <a:blip r:embed="rId4"/>
          <a:stretch>
            <a:fillRect/>
          </a:stretch>
        </p:blipFill>
        <p:spPr>
          <a:xfrm>
            <a:off x="8779434" y="2097044"/>
            <a:ext cx="3251674" cy="1332893"/>
          </a:xfrm>
          <a:prstGeom prst="rect">
            <a:avLst/>
          </a:prstGeom>
        </p:spPr>
      </p:pic>
      <p:pic>
        <p:nvPicPr>
          <p:cNvPr id="5" name="Picture 4" descr="A green background with white text&#10;&#10;AI-generated content may be incorrect.">
            <a:extLst>
              <a:ext uri="{FF2B5EF4-FFF2-40B4-BE49-F238E27FC236}">
                <a16:creationId xmlns:a16="http://schemas.microsoft.com/office/drawing/2014/main" id="{D8E74D7D-9EF3-62EE-4A8B-BB06C4744094}"/>
              </a:ext>
            </a:extLst>
          </p:cNvPr>
          <p:cNvPicPr>
            <a:picLocks noChangeAspect="1"/>
          </p:cNvPicPr>
          <p:nvPr/>
        </p:nvPicPr>
        <p:blipFill>
          <a:blip r:embed="rId5"/>
          <a:stretch>
            <a:fillRect/>
          </a:stretch>
        </p:blipFill>
        <p:spPr>
          <a:xfrm>
            <a:off x="8787571" y="3607264"/>
            <a:ext cx="3246405" cy="1368561"/>
          </a:xfrm>
          <a:prstGeom prst="rect">
            <a:avLst/>
          </a:prstGeom>
        </p:spPr>
      </p:pic>
    </p:spTree>
    <p:extLst>
      <p:ext uri="{BB962C8B-B14F-4D97-AF65-F5344CB8AC3E}">
        <p14:creationId xmlns:p14="http://schemas.microsoft.com/office/powerpoint/2010/main" val="2309254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0119-BC40-0B52-4E7A-BCD4D770A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1FF394-4D3E-C7FA-9E37-8ABB7294DFBB}"/>
              </a:ext>
            </a:extLst>
          </p:cNvPr>
          <p:cNvSpPr>
            <a:spLocks noGrp="1"/>
          </p:cNvSpPr>
          <p:nvPr>
            <p:ph type="title"/>
          </p:nvPr>
        </p:nvSpPr>
        <p:spPr/>
        <p:txBody>
          <a:bodyPr>
            <a:normAutofit/>
          </a:bodyPr>
          <a:lstStyle/>
          <a:p>
            <a:r>
              <a:rPr lang="en-US">
                <a:solidFill>
                  <a:srgbClr val="0084A9"/>
                </a:solidFill>
                <a:latin typeface="Arial"/>
                <a:cs typeface="Arial"/>
              </a:rPr>
              <a:t>Where's Your Audience?</a:t>
            </a:r>
            <a:endParaRPr lang="en-US"/>
          </a:p>
        </p:txBody>
      </p:sp>
      <p:sp>
        <p:nvSpPr>
          <p:cNvPr id="15" name="Slide Number Placeholder 14">
            <a:extLst>
              <a:ext uri="{FF2B5EF4-FFF2-40B4-BE49-F238E27FC236}">
                <a16:creationId xmlns:a16="http://schemas.microsoft.com/office/drawing/2014/main" id="{12DF571E-3F27-0021-DAF7-854CB8E35F8F}"/>
              </a:ext>
            </a:extLst>
          </p:cNvPr>
          <p:cNvSpPr>
            <a:spLocks noGrp="1"/>
          </p:cNvSpPr>
          <p:nvPr>
            <p:ph type="sldNum" sz="quarter" idx="12"/>
          </p:nvPr>
        </p:nvSpPr>
        <p:spPr/>
        <p:txBody>
          <a:bodyPr/>
          <a:lstStyle/>
          <a:p>
            <a:fld id="{BAE26A2A-DE5F-EA41-900F-AB5C4F1D9848}" type="slidenum">
              <a:rPr lang="en-US" smtClean="0"/>
              <a:t>12</a:t>
            </a:fld>
            <a:endParaRPr lang="en-US"/>
          </a:p>
        </p:txBody>
      </p:sp>
      <p:sp>
        <p:nvSpPr>
          <p:cNvPr id="16" name="Content Placeholder 15">
            <a:extLst>
              <a:ext uri="{FF2B5EF4-FFF2-40B4-BE49-F238E27FC236}">
                <a16:creationId xmlns:a16="http://schemas.microsoft.com/office/drawing/2014/main" id="{C4405BC4-15B2-0E4B-98D8-309A7D4A7326}"/>
              </a:ext>
            </a:extLst>
          </p:cNvPr>
          <p:cNvSpPr>
            <a:spLocks noGrp="1"/>
          </p:cNvSpPr>
          <p:nvPr>
            <p:ph idx="1"/>
          </p:nvPr>
        </p:nvSpPr>
        <p:spPr>
          <a:xfrm>
            <a:off x="401447" y="1375133"/>
            <a:ext cx="6630787" cy="4577887"/>
          </a:xfrm>
        </p:spPr>
        <p:txBody>
          <a:bodyPr vert="horz" lIns="91440" tIns="45720" rIns="91440" bIns="45720" rtlCol="0" anchor="t">
            <a:normAutofit/>
          </a:bodyPr>
          <a:lstStyle/>
          <a:p>
            <a:pPr marL="457200" indent="-457200" algn="l">
              <a:lnSpc>
                <a:spcPct val="100000"/>
              </a:lnSpc>
              <a:spcBef>
                <a:spcPts val="700"/>
              </a:spcBef>
              <a:buChar char="•"/>
            </a:pPr>
            <a:r>
              <a:rPr lang="en-US" sz="2400" b="1">
                <a:latin typeface="Arial"/>
                <a:cs typeface="Arial"/>
              </a:rPr>
              <a:t>Social media</a:t>
            </a:r>
            <a:r>
              <a:rPr lang="en-US" sz="2400">
                <a:latin typeface="Arial"/>
                <a:cs typeface="Arial"/>
              </a:rPr>
              <a:t>: Facebook, Instagram, YouTube, TikTok</a:t>
            </a:r>
            <a:endParaRPr lang="en-US" sz="2400"/>
          </a:p>
          <a:p>
            <a:pPr marL="457200" indent="-457200" algn="l">
              <a:lnSpc>
                <a:spcPct val="100000"/>
              </a:lnSpc>
              <a:spcBef>
                <a:spcPts val="700"/>
              </a:spcBef>
              <a:buClr>
                <a:srgbClr val="AFABAB"/>
              </a:buClr>
              <a:buChar char="•"/>
            </a:pPr>
            <a:endParaRPr lang="en-US" sz="1400">
              <a:latin typeface="Arial"/>
              <a:cs typeface="Arial"/>
            </a:endParaRPr>
          </a:p>
          <a:p>
            <a:pPr marL="457200" indent="-457200" algn="l">
              <a:lnSpc>
                <a:spcPct val="100000"/>
              </a:lnSpc>
              <a:spcBef>
                <a:spcPts val="700"/>
              </a:spcBef>
              <a:buChar char="•"/>
            </a:pPr>
            <a:r>
              <a:rPr lang="en-US" sz="2400" b="1">
                <a:latin typeface="Arial"/>
                <a:cs typeface="Arial"/>
              </a:rPr>
              <a:t>Website</a:t>
            </a:r>
            <a:r>
              <a:rPr lang="en-US" sz="2400">
                <a:latin typeface="Arial"/>
                <a:cs typeface="Arial"/>
              </a:rPr>
              <a:t>: Clear, mobile-friendly, easy to navigate</a:t>
            </a:r>
          </a:p>
          <a:p>
            <a:pPr marL="457200" indent="-457200" algn="l">
              <a:lnSpc>
                <a:spcPct val="100000"/>
              </a:lnSpc>
              <a:spcBef>
                <a:spcPts val="700"/>
              </a:spcBef>
              <a:buClr>
                <a:srgbClr val="AFABAB"/>
              </a:buClr>
              <a:buChar char="•"/>
            </a:pPr>
            <a:endParaRPr lang="en-US" sz="1400">
              <a:latin typeface="Arial"/>
              <a:cs typeface="Arial"/>
            </a:endParaRPr>
          </a:p>
          <a:p>
            <a:pPr marL="457200" indent="-457200" algn="l">
              <a:lnSpc>
                <a:spcPct val="100000"/>
              </a:lnSpc>
              <a:spcBef>
                <a:spcPts val="700"/>
              </a:spcBef>
              <a:buChar char="•"/>
            </a:pPr>
            <a:r>
              <a:rPr lang="en-US" sz="2400" b="1">
                <a:latin typeface="Arial"/>
                <a:cs typeface="Arial"/>
              </a:rPr>
              <a:t>Email/Texting</a:t>
            </a:r>
            <a:r>
              <a:rPr lang="en-US" sz="2400">
                <a:latin typeface="Arial"/>
                <a:cs typeface="Arial"/>
              </a:rPr>
              <a:t>: Use for reminders, inspiration, and nudges</a:t>
            </a:r>
          </a:p>
          <a:p>
            <a:pPr algn="l"/>
            <a:endParaRPr lang="en-US" sz="2400">
              <a:latin typeface="Arial"/>
              <a:cs typeface="Arial"/>
            </a:endParaRPr>
          </a:p>
          <a:p>
            <a:pPr marL="457200" indent="-457200" algn="l">
              <a:buClr>
                <a:srgbClr val="AFABAB"/>
              </a:buClr>
              <a:buChar char="•"/>
            </a:pPr>
            <a:endParaRPr lang="en-US" sz="2400"/>
          </a:p>
          <a:p>
            <a:pPr marL="457200" indent="-457200" algn="l">
              <a:buClr>
                <a:srgbClr val="AFABAB"/>
              </a:buClr>
              <a:buChar char="•"/>
            </a:pPr>
            <a:endParaRPr lang="en-US" sz="2400" b="1"/>
          </a:p>
          <a:p>
            <a:pPr marL="457200" indent="-457200" algn="l">
              <a:buClr>
                <a:srgbClr val="AFABAB"/>
              </a:buClr>
              <a:buChar char="•"/>
            </a:pPr>
            <a:endParaRPr lang="en-US" sz="2400" b="1"/>
          </a:p>
          <a:p>
            <a:pPr marL="285750" indent="-285750" algn="l">
              <a:buClr>
                <a:srgbClr val="AFABAB"/>
              </a:buClr>
              <a:buFont typeface="Arial"/>
              <a:buChar char="•"/>
            </a:pPr>
            <a:endParaRPr lang="en-US" i="1">
              <a:solidFill>
                <a:srgbClr val="0084A9"/>
              </a:solidFill>
            </a:endParaRPr>
          </a:p>
        </p:txBody>
      </p:sp>
      <p:sp>
        <p:nvSpPr>
          <p:cNvPr id="4" name="Rectangle 3">
            <a:extLst>
              <a:ext uri="{FF2B5EF4-FFF2-40B4-BE49-F238E27FC236}">
                <a16:creationId xmlns:a16="http://schemas.microsoft.com/office/drawing/2014/main" id="{1CA75147-D22A-C72E-5457-32387EB5837E}"/>
              </a:ext>
            </a:extLst>
          </p:cNvPr>
          <p:cNvSpPr/>
          <p:nvPr/>
        </p:nvSpPr>
        <p:spPr>
          <a:xfrm>
            <a:off x="7030065" y="1378187"/>
            <a:ext cx="4933828" cy="42893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468F86-19F8-A7C7-AA84-3D0043286346}"/>
              </a:ext>
            </a:extLst>
          </p:cNvPr>
          <p:cNvSpPr txBox="1"/>
          <p:nvPr/>
        </p:nvSpPr>
        <p:spPr>
          <a:xfrm>
            <a:off x="7361904" y="1503746"/>
            <a:ext cx="439364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solidFill>
                  <a:schemeClr val="bg1"/>
                </a:solidFill>
                <a:latin typeface="Arial"/>
                <a:cs typeface="Arial"/>
              </a:rPr>
              <a:t>Pro Tip:</a:t>
            </a:r>
            <a:r>
              <a:rPr lang="en-US" sz="2800" i="1">
                <a:solidFill>
                  <a:schemeClr val="bg1"/>
                </a:solidFill>
                <a:latin typeface="Arial"/>
                <a:cs typeface="Arial"/>
              </a:rPr>
              <a:t> Keep messages short, friendly, and human</a:t>
            </a:r>
            <a:endParaRPr lang="en-US" sz="2800">
              <a:solidFill>
                <a:schemeClr val="bg1"/>
              </a:solidFill>
              <a:latin typeface="Arial"/>
              <a:cs typeface="Arial"/>
            </a:endParaRPr>
          </a:p>
          <a:p>
            <a:pPr algn="l"/>
            <a:endParaRPr lang="en-US">
              <a:ea typeface="Calibri"/>
              <a:cs typeface="Calibri"/>
            </a:endParaRPr>
          </a:p>
        </p:txBody>
      </p:sp>
      <p:sp>
        <p:nvSpPr>
          <p:cNvPr id="7" name="TextBox 6">
            <a:extLst>
              <a:ext uri="{FF2B5EF4-FFF2-40B4-BE49-F238E27FC236}">
                <a16:creationId xmlns:a16="http://schemas.microsoft.com/office/drawing/2014/main" id="{5E8E40F1-B066-CA48-E4A5-A157C90BAC1B}"/>
              </a:ext>
            </a:extLst>
          </p:cNvPr>
          <p:cNvSpPr txBox="1"/>
          <p:nvPr/>
        </p:nvSpPr>
        <p:spPr>
          <a:xfrm>
            <a:off x="7263580" y="2851354"/>
            <a:ext cx="469490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ea typeface="+mn-lt"/>
                <a:cs typeface="+mn-lt"/>
              </a:rPr>
              <a:t>Instead of: </a:t>
            </a:r>
          </a:p>
          <a:p>
            <a:r>
              <a:rPr lang="en-US" sz="2000">
                <a:solidFill>
                  <a:schemeClr val="bg1"/>
                </a:solidFill>
                <a:ea typeface="+mn-lt"/>
                <a:cs typeface="+mn-lt"/>
              </a:rPr>
              <a:t>“We offer high-quality adult education services to support your long-term academic success.”</a:t>
            </a:r>
            <a:endParaRPr lang="en-US" sz="2000">
              <a:solidFill>
                <a:schemeClr val="bg1"/>
              </a:solidFill>
              <a:ea typeface="Calibri"/>
              <a:cs typeface="Calibri"/>
            </a:endParaRPr>
          </a:p>
          <a:p>
            <a:br>
              <a:rPr lang="en-US" sz="2000">
                <a:ea typeface="+mn-lt"/>
                <a:cs typeface="+mn-lt"/>
              </a:rPr>
            </a:br>
            <a:r>
              <a:rPr lang="en-US" sz="2000">
                <a:solidFill>
                  <a:schemeClr val="bg1"/>
                </a:solidFill>
                <a:ea typeface="+mn-lt"/>
                <a:cs typeface="+mn-lt"/>
              </a:rPr>
              <a:t> Try:</a:t>
            </a:r>
            <a:br>
              <a:rPr lang="en-US" sz="2000">
                <a:ea typeface="+mn-lt"/>
                <a:cs typeface="+mn-lt"/>
              </a:rPr>
            </a:br>
            <a:r>
              <a:rPr lang="en-US" sz="2000">
                <a:solidFill>
                  <a:schemeClr val="bg1"/>
                </a:solidFill>
                <a:ea typeface="+mn-lt"/>
                <a:cs typeface="+mn-lt"/>
              </a:rPr>
              <a:t> 👉 “Need your GED? We’ll help — for free.”</a:t>
            </a:r>
            <a:endParaRPr lang="en-US">
              <a:solidFill>
                <a:schemeClr val="bg1"/>
              </a:solidFill>
              <a:ea typeface="Calibri" panose="020F0502020204030204"/>
              <a:cs typeface="Calibri" panose="020F0502020204030204"/>
            </a:endParaRPr>
          </a:p>
        </p:txBody>
      </p:sp>
      <p:pic>
        <p:nvPicPr>
          <p:cNvPr id="3" name="Picture 2" descr="A hand touching a tablet&#10;&#10;AI-generated content may be incorrect.">
            <a:extLst>
              <a:ext uri="{FF2B5EF4-FFF2-40B4-BE49-F238E27FC236}">
                <a16:creationId xmlns:a16="http://schemas.microsoft.com/office/drawing/2014/main" id="{19BA0860-AD46-F8F0-3E44-71848CD6C933}"/>
              </a:ext>
            </a:extLst>
          </p:cNvPr>
          <p:cNvPicPr>
            <a:picLocks noChangeAspect="1"/>
          </p:cNvPicPr>
          <p:nvPr/>
        </p:nvPicPr>
        <p:blipFill>
          <a:blip r:embed="rId3"/>
          <a:stretch>
            <a:fillRect/>
          </a:stretch>
        </p:blipFill>
        <p:spPr>
          <a:xfrm>
            <a:off x="2204945" y="4739014"/>
            <a:ext cx="2876083" cy="1816274"/>
          </a:xfrm>
          <a:prstGeom prst="rect">
            <a:avLst/>
          </a:prstGeom>
        </p:spPr>
      </p:pic>
    </p:spTree>
    <p:extLst>
      <p:ext uri="{BB962C8B-B14F-4D97-AF65-F5344CB8AC3E}">
        <p14:creationId xmlns:p14="http://schemas.microsoft.com/office/powerpoint/2010/main" val="922337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83BA4-E11A-6FCB-72B7-614462F25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26486-A3D6-4117-B4B4-09195ACF0933}"/>
              </a:ext>
            </a:extLst>
          </p:cNvPr>
          <p:cNvSpPr>
            <a:spLocks noGrp="1"/>
          </p:cNvSpPr>
          <p:nvPr>
            <p:ph type="title"/>
          </p:nvPr>
        </p:nvSpPr>
        <p:spPr/>
        <p:txBody>
          <a:bodyPr>
            <a:normAutofit/>
          </a:bodyPr>
          <a:lstStyle/>
          <a:p>
            <a:r>
              <a:rPr lang="en-US" b="0">
                <a:solidFill>
                  <a:srgbClr val="0084A9"/>
                </a:solidFill>
                <a:latin typeface="Arial"/>
                <a:cs typeface="Arial"/>
              </a:rPr>
              <a:t>💡 </a:t>
            </a:r>
            <a:r>
              <a:rPr lang="en-US">
                <a:solidFill>
                  <a:srgbClr val="0084A9"/>
                </a:solidFill>
                <a:latin typeface="Arial"/>
                <a:cs typeface="Arial"/>
              </a:rPr>
              <a:t>Content Ideas for Educators</a:t>
            </a:r>
            <a:endParaRPr lang="en-US"/>
          </a:p>
        </p:txBody>
      </p:sp>
      <p:sp>
        <p:nvSpPr>
          <p:cNvPr id="15" name="Slide Number Placeholder 14">
            <a:extLst>
              <a:ext uri="{FF2B5EF4-FFF2-40B4-BE49-F238E27FC236}">
                <a16:creationId xmlns:a16="http://schemas.microsoft.com/office/drawing/2014/main" id="{70A0540B-BC9E-4329-F0F0-272C8046AAA7}"/>
              </a:ext>
            </a:extLst>
          </p:cNvPr>
          <p:cNvSpPr>
            <a:spLocks noGrp="1"/>
          </p:cNvSpPr>
          <p:nvPr>
            <p:ph type="sldNum" sz="quarter" idx="12"/>
          </p:nvPr>
        </p:nvSpPr>
        <p:spPr/>
        <p:txBody>
          <a:bodyPr/>
          <a:lstStyle/>
          <a:p>
            <a:fld id="{BAE26A2A-DE5F-EA41-900F-AB5C4F1D9848}" type="slidenum">
              <a:rPr lang="en-US" smtClean="0"/>
              <a:t>13</a:t>
            </a:fld>
            <a:endParaRPr lang="en-US"/>
          </a:p>
        </p:txBody>
      </p:sp>
      <p:sp>
        <p:nvSpPr>
          <p:cNvPr id="16" name="Content Placeholder 15">
            <a:extLst>
              <a:ext uri="{FF2B5EF4-FFF2-40B4-BE49-F238E27FC236}">
                <a16:creationId xmlns:a16="http://schemas.microsoft.com/office/drawing/2014/main" id="{E505FD25-82B7-91E7-0BD2-007FFD04072D}"/>
              </a:ext>
            </a:extLst>
          </p:cNvPr>
          <p:cNvSpPr>
            <a:spLocks noGrp="1"/>
          </p:cNvSpPr>
          <p:nvPr>
            <p:ph idx="1"/>
          </p:nvPr>
        </p:nvSpPr>
        <p:spPr>
          <a:xfrm>
            <a:off x="401447" y="1498036"/>
            <a:ext cx="10873603" cy="4577887"/>
          </a:xfrm>
        </p:spPr>
        <p:txBody>
          <a:bodyPr vert="horz" lIns="91440" tIns="45720" rIns="91440" bIns="45720" rtlCol="0" anchor="t">
            <a:normAutofit fontScale="92500" lnSpcReduction="10000"/>
          </a:bodyPr>
          <a:lstStyle/>
          <a:p>
            <a:pPr marL="457200" indent="-457200" algn="l">
              <a:buChar char="•"/>
            </a:pPr>
            <a:r>
              <a:rPr lang="en-US" sz="2800" dirty="0">
                <a:latin typeface="Arial"/>
                <a:cs typeface="Arial"/>
              </a:rPr>
              <a:t>“Student of the Month” spotlight</a:t>
            </a:r>
            <a:endParaRPr lang="en-US" sz="2800" dirty="0">
              <a:solidFill>
                <a:srgbClr val="000000"/>
              </a:solidFill>
              <a:latin typeface="Arial"/>
              <a:cs typeface="Arial"/>
            </a:endParaRPr>
          </a:p>
          <a:p>
            <a:pPr marL="457200" indent="-457200" algn="l">
              <a:buClr>
                <a:srgbClr val="AFABAB"/>
              </a:buClr>
              <a:buChar char="•"/>
            </a:pPr>
            <a:endParaRPr lang="en-US" sz="2800">
              <a:latin typeface="Arial"/>
              <a:cs typeface="Arial"/>
            </a:endParaRPr>
          </a:p>
          <a:p>
            <a:pPr marL="457200" indent="-457200" algn="l">
              <a:buChar char="•"/>
            </a:pPr>
            <a:r>
              <a:rPr lang="en-US" sz="2800" dirty="0">
                <a:latin typeface="Arial"/>
                <a:cs typeface="Arial"/>
              </a:rPr>
              <a:t>Behind-the-scenes photos of your class or staff</a:t>
            </a:r>
            <a:endParaRPr lang="en-US" dirty="0"/>
          </a:p>
          <a:p>
            <a:pPr marL="457200" indent="-457200" algn="l">
              <a:buClr>
                <a:srgbClr val="AFABAB"/>
              </a:buClr>
              <a:buChar char="•"/>
            </a:pPr>
            <a:endParaRPr lang="en-US" sz="2800">
              <a:latin typeface="Arial"/>
              <a:cs typeface="Arial"/>
            </a:endParaRPr>
          </a:p>
          <a:p>
            <a:pPr marL="457200" indent="-457200" algn="l">
              <a:buChar char="•"/>
            </a:pPr>
            <a:r>
              <a:rPr lang="en-US" sz="2800" dirty="0">
                <a:latin typeface="Arial"/>
                <a:cs typeface="Arial"/>
              </a:rPr>
              <a:t>“Why I Teach” stories from instructors</a:t>
            </a:r>
            <a:endParaRPr lang="en-US" dirty="0"/>
          </a:p>
          <a:p>
            <a:pPr marL="457200" indent="-457200" algn="l">
              <a:buClr>
                <a:srgbClr val="AFABAB"/>
              </a:buClr>
              <a:buChar char="•"/>
            </a:pPr>
            <a:endParaRPr lang="en-US" sz="2800">
              <a:latin typeface="Arial"/>
              <a:cs typeface="Arial"/>
            </a:endParaRPr>
          </a:p>
          <a:p>
            <a:pPr marL="457200" indent="-457200" algn="l">
              <a:buChar char="•"/>
            </a:pPr>
            <a:r>
              <a:rPr lang="en-US" sz="2800" dirty="0">
                <a:latin typeface="Arial"/>
                <a:cs typeface="Arial"/>
              </a:rPr>
              <a:t>Share local job opportunities or GED</a:t>
            </a:r>
            <a:r>
              <a:rPr lang="en-US" sz="2800" baseline="30000" dirty="0">
                <a:latin typeface="Arial"/>
                <a:cs typeface="Arial"/>
              </a:rPr>
              <a:t>® </a:t>
            </a:r>
            <a:r>
              <a:rPr lang="en-US" sz="2800" dirty="0">
                <a:latin typeface="Arial"/>
                <a:cs typeface="Arial"/>
              </a:rPr>
              <a:t>success paths</a:t>
            </a:r>
            <a:endParaRPr lang="en-US" dirty="0"/>
          </a:p>
          <a:p>
            <a:pPr marL="457200" indent="-457200" algn="l">
              <a:buClr>
                <a:srgbClr val="AFABAB"/>
              </a:buClr>
              <a:buChar char="•"/>
            </a:pPr>
            <a:endParaRPr lang="en-US" sz="2800">
              <a:latin typeface="Arial"/>
              <a:cs typeface="Arial"/>
            </a:endParaRPr>
          </a:p>
          <a:p>
            <a:pPr marL="457200" indent="-457200" algn="l">
              <a:buClr>
                <a:srgbClr val="AFABAB"/>
              </a:buClr>
              <a:buChar char="•"/>
            </a:pPr>
            <a:r>
              <a:rPr lang="en-US" sz="2800" dirty="0">
                <a:latin typeface="Arial"/>
                <a:cs typeface="Arial"/>
              </a:rPr>
              <a:t>Awareness months: GED Grad Day (May), National GED Day (September), Adult Education &amp; Family Literacy Week (September), etc.</a:t>
            </a:r>
            <a:endParaRPr lang="en-US" dirty="0"/>
          </a:p>
          <a:p>
            <a:pPr marL="457200" indent="-457200" algn="l">
              <a:buClr>
                <a:srgbClr val="AFABAB"/>
              </a:buClr>
              <a:buChar char="•"/>
            </a:pPr>
            <a:endParaRPr lang="en-US" sz="2800">
              <a:solidFill>
                <a:srgbClr val="000000"/>
              </a:solidFill>
              <a:latin typeface="Arial"/>
              <a:cs typeface="Arial"/>
            </a:endParaRPr>
          </a:p>
          <a:p>
            <a:pPr marL="457200" indent="-457200" algn="l">
              <a:buClr>
                <a:srgbClr val="AFABAB"/>
              </a:buClr>
              <a:buChar char="•"/>
            </a:pPr>
            <a:endParaRPr lang="en-US" sz="2800"/>
          </a:p>
          <a:p>
            <a:pPr marL="457200" indent="-457200" algn="l">
              <a:buClr>
                <a:srgbClr val="AFABAB"/>
              </a:buClr>
              <a:buChar char="•"/>
            </a:pPr>
            <a:endParaRPr lang="en-US" sz="2800" b="1"/>
          </a:p>
          <a:p>
            <a:pPr marL="457200" indent="-457200" algn="l">
              <a:buClr>
                <a:srgbClr val="AFABAB"/>
              </a:buClr>
              <a:buChar char="•"/>
            </a:pPr>
            <a:endParaRPr lang="en-US" sz="2800" b="1"/>
          </a:p>
          <a:p>
            <a:pPr marL="285750" indent="-285750" algn="l">
              <a:buClr>
                <a:srgbClr val="AFABAB"/>
              </a:buClr>
              <a:buFont typeface="Arial"/>
              <a:buChar char="•"/>
            </a:pPr>
            <a:endParaRPr lang="en-US" sz="2000" i="1">
              <a:solidFill>
                <a:srgbClr val="0084A9"/>
              </a:solidFill>
            </a:endParaRPr>
          </a:p>
        </p:txBody>
      </p:sp>
    </p:spTree>
    <p:extLst>
      <p:ext uri="{BB962C8B-B14F-4D97-AF65-F5344CB8AC3E}">
        <p14:creationId xmlns:p14="http://schemas.microsoft.com/office/powerpoint/2010/main" val="1029628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4B714-1F85-E507-9677-EB235ED37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0CC74-8FEB-D416-958B-36794007B2B8}"/>
              </a:ext>
            </a:extLst>
          </p:cNvPr>
          <p:cNvSpPr>
            <a:spLocks noGrp="1"/>
          </p:cNvSpPr>
          <p:nvPr>
            <p:ph type="title"/>
          </p:nvPr>
        </p:nvSpPr>
        <p:spPr/>
        <p:txBody>
          <a:bodyPr>
            <a:normAutofit/>
          </a:bodyPr>
          <a:lstStyle/>
          <a:p>
            <a:r>
              <a:rPr lang="en-US" b="0">
                <a:solidFill>
                  <a:srgbClr val="0084A9"/>
                </a:solidFill>
                <a:latin typeface="Arial"/>
                <a:cs typeface="Arial"/>
              </a:rPr>
              <a:t>🗣️</a:t>
            </a:r>
            <a:r>
              <a:rPr lang="en-US">
                <a:solidFill>
                  <a:srgbClr val="0084A9"/>
                </a:solidFill>
                <a:latin typeface="Arial"/>
                <a:cs typeface="Arial"/>
              </a:rPr>
              <a:t> Discussion / Q&amp;A</a:t>
            </a:r>
            <a:endParaRPr lang="en-US"/>
          </a:p>
        </p:txBody>
      </p:sp>
      <p:sp>
        <p:nvSpPr>
          <p:cNvPr id="15" name="Slide Number Placeholder 14">
            <a:extLst>
              <a:ext uri="{FF2B5EF4-FFF2-40B4-BE49-F238E27FC236}">
                <a16:creationId xmlns:a16="http://schemas.microsoft.com/office/drawing/2014/main" id="{BEB8217A-8368-C25E-77B4-D1DF6675C118}"/>
              </a:ext>
            </a:extLst>
          </p:cNvPr>
          <p:cNvSpPr>
            <a:spLocks noGrp="1"/>
          </p:cNvSpPr>
          <p:nvPr>
            <p:ph type="sldNum" sz="quarter" idx="12"/>
          </p:nvPr>
        </p:nvSpPr>
        <p:spPr/>
        <p:txBody>
          <a:bodyPr/>
          <a:lstStyle/>
          <a:p>
            <a:fld id="{BAE26A2A-DE5F-EA41-900F-AB5C4F1D9848}" type="slidenum">
              <a:rPr lang="en-US" smtClean="0"/>
              <a:t>14</a:t>
            </a:fld>
            <a:endParaRPr lang="en-US"/>
          </a:p>
        </p:txBody>
      </p:sp>
      <p:sp>
        <p:nvSpPr>
          <p:cNvPr id="16" name="Content Placeholder 15">
            <a:extLst>
              <a:ext uri="{FF2B5EF4-FFF2-40B4-BE49-F238E27FC236}">
                <a16:creationId xmlns:a16="http://schemas.microsoft.com/office/drawing/2014/main" id="{92316E45-60CE-99A5-B3FB-57E10AF04AC6}"/>
              </a:ext>
            </a:extLst>
          </p:cNvPr>
          <p:cNvSpPr>
            <a:spLocks noGrp="1"/>
          </p:cNvSpPr>
          <p:nvPr>
            <p:ph idx="1"/>
          </p:nvPr>
        </p:nvSpPr>
        <p:spPr>
          <a:xfrm>
            <a:off x="401447" y="1498036"/>
            <a:ext cx="10873603" cy="4577887"/>
          </a:xfrm>
        </p:spPr>
        <p:txBody>
          <a:bodyPr vert="horz" lIns="91440" tIns="45720" rIns="91440" bIns="45720" rtlCol="0" anchor="t">
            <a:noAutofit/>
          </a:bodyPr>
          <a:lstStyle/>
          <a:p>
            <a:pPr marL="457200" indent="-457200" algn="l">
              <a:buChar char="•"/>
            </a:pPr>
            <a:r>
              <a:rPr lang="en-US" sz="2200">
                <a:latin typeface="Arial"/>
                <a:cs typeface="Arial"/>
              </a:rPr>
              <a:t>What marketing or PR challenges are you facing?</a:t>
            </a:r>
            <a:endParaRPr lang="en-US" sz="2200"/>
          </a:p>
          <a:p>
            <a:pPr marL="457200" indent="-457200" algn="l">
              <a:buClr>
                <a:srgbClr val="AFABAB"/>
              </a:buClr>
              <a:buChar char="•"/>
            </a:pPr>
            <a:endParaRPr lang="en-US" sz="2200">
              <a:latin typeface="Arial"/>
              <a:cs typeface="Arial"/>
            </a:endParaRPr>
          </a:p>
          <a:p>
            <a:pPr marL="457200" indent="-457200" algn="l">
              <a:buClr>
                <a:srgbClr val="AFABAB"/>
              </a:buClr>
              <a:buChar char="•"/>
            </a:pPr>
            <a:r>
              <a:rPr lang="en-US" sz="2200">
                <a:latin typeface="Arial"/>
                <a:cs typeface="Arial"/>
              </a:rPr>
              <a:t>What’s one small tactic that’s worked surprisingly well for you?</a:t>
            </a:r>
          </a:p>
          <a:p>
            <a:pPr marL="457200" indent="-457200" algn="l">
              <a:buClr>
                <a:srgbClr val="AFABAB"/>
              </a:buClr>
              <a:buChar char="•"/>
            </a:pPr>
            <a:endParaRPr lang="en-US" sz="2200">
              <a:latin typeface="Arial"/>
              <a:cs typeface="Arial"/>
            </a:endParaRPr>
          </a:p>
          <a:p>
            <a:pPr marL="457200" indent="-457200" algn="l">
              <a:buClr>
                <a:srgbClr val="AFABAB"/>
              </a:buClr>
              <a:buChar char="•"/>
            </a:pPr>
            <a:r>
              <a:rPr lang="en-US" sz="2200">
                <a:latin typeface="Arial"/>
                <a:cs typeface="Arial"/>
              </a:rPr>
              <a:t>Have you ever posted something on social media that got a great response?</a:t>
            </a:r>
          </a:p>
          <a:p>
            <a:pPr marL="457200" indent="-457200" algn="l">
              <a:buClr>
                <a:srgbClr val="AFABAB"/>
              </a:buClr>
              <a:buChar char="•"/>
            </a:pPr>
            <a:endParaRPr lang="en-US" sz="2200">
              <a:latin typeface="Arial"/>
              <a:cs typeface="Arial"/>
            </a:endParaRPr>
          </a:p>
          <a:p>
            <a:pPr marL="457200" indent="-457200" algn="l">
              <a:buClr>
                <a:srgbClr val="AFABAB"/>
              </a:buClr>
              <a:buChar char="•"/>
            </a:pPr>
            <a:r>
              <a:rPr lang="en-US" sz="2200">
                <a:latin typeface="Arial"/>
                <a:cs typeface="Arial"/>
              </a:rPr>
              <a:t>What local partnerships have helped you spread the word?</a:t>
            </a:r>
          </a:p>
          <a:p>
            <a:pPr marL="457200" indent="-457200" algn="l">
              <a:buClr>
                <a:srgbClr val="AFABAB"/>
              </a:buClr>
              <a:buChar char="•"/>
            </a:pPr>
            <a:endParaRPr lang="en-US" sz="2200">
              <a:latin typeface="Arial"/>
              <a:cs typeface="Arial"/>
            </a:endParaRPr>
          </a:p>
          <a:p>
            <a:pPr marL="457200" indent="-457200" algn="l">
              <a:buChar char="•"/>
            </a:pPr>
            <a:r>
              <a:rPr lang="en-US" sz="2200">
                <a:latin typeface="Arial"/>
                <a:cs typeface="Arial"/>
              </a:rPr>
              <a:t>Ideas you’re excited to try?</a:t>
            </a:r>
            <a:endParaRPr lang="en-US" sz="2200"/>
          </a:p>
          <a:p>
            <a:pPr marL="457200" indent="-457200" algn="l">
              <a:buClr>
                <a:srgbClr val="AFABAB"/>
              </a:buClr>
              <a:buChar char="•"/>
            </a:pPr>
            <a:endParaRPr lang="en-US" sz="2200"/>
          </a:p>
          <a:p>
            <a:pPr marL="457200" indent="-457200">
              <a:buClr>
                <a:srgbClr val="AFABAB"/>
              </a:buClr>
              <a:buChar char="•"/>
            </a:pPr>
            <a:r>
              <a:rPr lang="en-US" sz="2200" b="1">
                <a:solidFill>
                  <a:srgbClr val="000000"/>
                </a:solidFill>
                <a:latin typeface="Arial"/>
                <a:cs typeface="Arial"/>
              </a:rPr>
              <a:t>Facebook group: Facebook.com/groups/658529525237168</a:t>
            </a:r>
            <a:endParaRPr lang="en-US" sz="2200" b="1">
              <a:solidFill>
                <a:srgbClr val="000000"/>
              </a:solidFill>
            </a:endParaRPr>
          </a:p>
          <a:p>
            <a:pPr marL="457200" indent="-457200" algn="l">
              <a:buClr>
                <a:srgbClr val="AFABAB"/>
              </a:buClr>
              <a:buChar char="•"/>
            </a:pPr>
            <a:endParaRPr lang="en-US" sz="2800"/>
          </a:p>
          <a:p>
            <a:pPr algn="l">
              <a:buClr>
                <a:srgbClr val="AFABAB"/>
              </a:buClr>
            </a:pPr>
            <a:endParaRPr lang="en-US" sz="2800"/>
          </a:p>
          <a:p>
            <a:pPr marL="457200" indent="-457200" algn="l">
              <a:buClr>
                <a:srgbClr val="AFABAB"/>
              </a:buClr>
              <a:buChar char="•"/>
            </a:pPr>
            <a:endParaRPr lang="en-US" sz="2800"/>
          </a:p>
          <a:p>
            <a:pPr marL="457200" indent="-457200" algn="l">
              <a:buClr>
                <a:srgbClr val="AFABAB"/>
              </a:buClr>
              <a:buFont typeface="Arial" panose="020B0604020202020204" pitchFamily="34" charset="0"/>
              <a:buChar char="•"/>
            </a:pPr>
            <a:endParaRPr lang="en-US" sz="2800" b="1">
              <a:solidFill>
                <a:srgbClr val="000000"/>
              </a:solidFill>
            </a:endParaRPr>
          </a:p>
          <a:p>
            <a:pPr marL="457200" indent="-457200" algn="l">
              <a:buClr>
                <a:srgbClr val="AFABAB"/>
              </a:buClr>
              <a:buFont typeface="Arial" panose="020B0604020202020204" pitchFamily="34" charset="0"/>
              <a:buChar char="•"/>
            </a:pPr>
            <a:endParaRPr lang="en-US" sz="2800" b="1">
              <a:solidFill>
                <a:srgbClr val="000000"/>
              </a:solidFill>
            </a:endParaRPr>
          </a:p>
          <a:p>
            <a:pPr marL="285750" indent="-285750" algn="l">
              <a:buClr>
                <a:srgbClr val="AFABAB"/>
              </a:buClr>
              <a:buFont typeface="Arial"/>
              <a:buChar char="•"/>
            </a:pPr>
            <a:endParaRPr lang="en-US" sz="2000" i="1">
              <a:solidFill>
                <a:srgbClr val="0084A9"/>
              </a:solidFill>
            </a:endParaRPr>
          </a:p>
        </p:txBody>
      </p:sp>
    </p:spTree>
    <p:extLst>
      <p:ext uri="{BB962C8B-B14F-4D97-AF65-F5344CB8AC3E}">
        <p14:creationId xmlns:p14="http://schemas.microsoft.com/office/powerpoint/2010/main" val="786607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a:latin typeface="Arial"/>
                <a:cs typeface="Arial"/>
              </a:rPr>
            </a:br>
            <a:r>
              <a:rPr lang="en-US">
                <a:latin typeface="Arial"/>
                <a:cs typeface="Arial"/>
              </a:rPr>
              <a:t>Session Survey</a:t>
            </a:r>
            <a:endParaRPr lang="en-US"/>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a:latin typeface="Arial"/>
                <a:cs typeface="Arial"/>
              </a:rPr>
              <a:t>Your feedback is important. Please scan the QR code below to rate this session. </a:t>
            </a:r>
            <a:endParaRPr lang="en-US"/>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15</a:t>
            </a:fld>
            <a:endParaRPr lang="en-US"/>
          </a:p>
        </p:txBody>
      </p:sp>
      <p:pic>
        <p:nvPicPr>
          <p:cNvPr id="3" name="Picture 2" descr="A qr code with black squares&#10;&#10;AI-generated content may be incorrect.">
            <a:extLst>
              <a:ext uri="{FF2B5EF4-FFF2-40B4-BE49-F238E27FC236}">
                <a16:creationId xmlns:a16="http://schemas.microsoft.com/office/drawing/2014/main" id="{C43FECB1-DC71-6A2A-BB84-C08C5C489A1B}"/>
              </a:ext>
            </a:extLst>
          </p:cNvPr>
          <p:cNvPicPr>
            <a:picLocks noChangeAspect="1"/>
          </p:cNvPicPr>
          <p:nvPr/>
        </p:nvPicPr>
        <p:blipFill>
          <a:blip r:embed="rId3"/>
          <a:stretch>
            <a:fillRect/>
          </a:stretch>
        </p:blipFill>
        <p:spPr>
          <a:xfrm>
            <a:off x="1361768" y="3561735"/>
            <a:ext cx="2438400" cy="2438400"/>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2097D5-BF27-AD46-B3F3-BA70EEEB8068}"/>
              </a:ext>
            </a:extLst>
          </p:cNvPr>
          <p:cNvSpPr>
            <a:spLocks noGrp="1"/>
          </p:cNvSpPr>
          <p:nvPr>
            <p:ph sz="quarter" idx="14"/>
          </p:nvPr>
        </p:nvSpPr>
        <p:spPr/>
        <p:txBody>
          <a:bodyPr>
            <a:normAutofit fontScale="55000" lnSpcReduction="20000"/>
          </a:bodyPr>
          <a:lstStyle/>
          <a:p>
            <a:endParaRPr lang="en-US"/>
          </a:p>
        </p:txBody>
      </p:sp>
      <p:sp>
        <p:nvSpPr>
          <p:cNvPr id="3" name="Content Placeholder 2">
            <a:extLst>
              <a:ext uri="{FF2B5EF4-FFF2-40B4-BE49-F238E27FC236}">
                <a16:creationId xmlns:a16="http://schemas.microsoft.com/office/drawing/2014/main" id="{724D8098-E48E-4C41-89F4-B96F745D7F58}"/>
              </a:ext>
            </a:extLst>
          </p:cNvPr>
          <p:cNvSpPr>
            <a:spLocks noGrp="1"/>
          </p:cNvSpPr>
          <p:nvPr>
            <p:ph sz="quarter" idx="15"/>
          </p:nvPr>
        </p:nvSpPr>
        <p:spPr/>
        <p:txBody>
          <a:bodyPr>
            <a:normAutofit fontScale="55000" lnSpcReduction="20000"/>
          </a:bodyPr>
          <a:lstStyle/>
          <a:p>
            <a:endParaRPr lang="en-US"/>
          </a:p>
        </p:txBody>
      </p:sp>
      <p:sp>
        <p:nvSpPr>
          <p:cNvPr id="4" name="Content Placeholder 3">
            <a:extLst>
              <a:ext uri="{FF2B5EF4-FFF2-40B4-BE49-F238E27FC236}">
                <a16:creationId xmlns:a16="http://schemas.microsoft.com/office/drawing/2014/main" id="{FA78131F-8BA9-AE43-96EF-704CD89DD624}"/>
              </a:ext>
            </a:extLst>
          </p:cNvPr>
          <p:cNvSpPr>
            <a:spLocks noGrp="1"/>
          </p:cNvSpPr>
          <p:nvPr>
            <p:ph sz="half" idx="13"/>
          </p:nvPr>
        </p:nvSpPr>
        <p:spPr/>
        <p:txBody>
          <a:bodyPr vert="horz" lIns="91440" tIns="457200" rIns="91440" bIns="45720" rtlCol="0" anchor="t">
            <a:normAutofit/>
          </a:bodyPr>
          <a:lstStyle/>
          <a:p>
            <a:pPr marL="0" indent="0">
              <a:buNone/>
            </a:pPr>
            <a:r>
              <a:rPr lang="en-US" b="1">
                <a:latin typeface="Arial"/>
                <a:cs typeface="Arial"/>
              </a:rPr>
              <a:t>Goal: </a:t>
            </a:r>
            <a:endParaRPr lang="en-US" b="1"/>
          </a:p>
          <a:p>
            <a:pPr marL="0" indent="0">
              <a:buNone/>
            </a:pPr>
            <a:endParaRPr lang="en-US" b="1">
              <a:latin typeface="Arial"/>
              <a:cs typeface="Arial"/>
            </a:endParaRPr>
          </a:p>
          <a:p>
            <a:pPr marL="170815" indent="-170815"/>
            <a:r>
              <a:rPr lang="en-US">
                <a:latin typeface="Arial"/>
                <a:cs typeface="Arial"/>
              </a:rPr>
              <a:t>Amplify GED's exposure by sharing learner stories and leveraging opportunity </a:t>
            </a:r>
            <a:endParaRPr lang="en-US"/>
          </a:p>
          <a:p>
            <a:pPr marL="170815" indent="-170815">
              <a:buClr>
                <a:srgbClr val="AFABAB"/>
              </a:buClr>
            </a:pPr>
            <a:r>
              <a:rPr lang="en-US">
                <a:latin typeface="Arial"/>
                <a:cs typeface="Arial"/>
              </a:rPr>
              <a:t>Earn trust, visibility and credibility</a:t>
            </a:r>
          </a:p>
          <a:p>
            <a:pPr marL="170815" indent="-170815"/>
            <a:endParaRPr lang="en-US"/>
          </a:p>
        </p:txBody>
      </p:sp>
      <p:sp>
        <p:nvSpPr>
          <p:cNvPr id="5" name="Title 4">
            <a:extLst>
              <a:ext uri="{FF2B5EF4-FFF2-40B4-BE49-F238E27FC236}">
                <a16:creationId xmlns:a16="http://schemas.microsoft.com/office/drawing/2014/main" id="{1136D93C-6AB3-2845-8E1F-F86857586FD2}"/>
              </a:ext>
            </a:extLst>
          </p:cNvPr>
          <p:cNvSpPr>
            <a:spLocks noGrp="1"/>
          </p:cNvSpPr>
          <p:nvPr>
            <p:ph type="title"/>
          </p:nvPr>
        </p:nvSpPr>
        <p:spPr/>
        <p:txBody>
          <a:bodyPr/>
          <a:lstStyle/>
          <a:p>
            <a:r>
              <a:rPr lang="en-US">
                <a:latin typeface="Arial"/>
                <a:cs typeface="Arial"/>
              </a:rPr>
              <a:t>What is PR, really?</a:t>
            </a:r>
            <a:endParaRPr lang="en-US"/>
          </a:p>
        </p:txBody>
      </p:sp>
      <p:sp>
        <p:nvSpPr>
          <p:cNvPr id="6" name="Content Placeholder 5">
            <a:extLst>
              <a:ext uri="{FF2B5EF4-FFF2-40B4-BE49-F238E27FC236}">
                <a16:creationId xmlns:a16="http://schemas.microsoft.com/office/drawing/2014/main" id="{6C867348-9B11-6948-AD98-4F68754416E7}"/>
              </a:ext>
            </a:extLst>
          </p:cNvPr>
          <p:cNvSpPr>
            <a:spLocks noGrp="1"/>
          </p:cNvSpPr>
          <p:nvPr>
            <p:ph sz="half" idx="1"/>
          </p:nvPr>
        </p:nvSpPr>
        <p:spPr/>
        <p:txBody>
          <a:bodyPr vert="horz" lIns="228600" tIns="457200" rIns="228600" bIns="45720" rtlCol="0" anchor="t">
            <a:normAutofit/>
          </a:bodyPr>
          <a:lstStyle/>
          <a:p>
            <a:pPr marL="0" indent="0">
              <a:buNone/>
            </a:pPr>
            <a:r>
              <a:rPr lang="en-US" b="1">
                <a:latin typeface="Arial"/>
                <a:cs typeface="Arial"/>
              </a:rPr>
              <a:t>Public Relations is Strategic Storytelling</a:t>
            </a:r>
            <a:endParaRPr lang="en-US" b="1"/>
          </a:p>
          <a:p>
            <a:pPr marL="0" indent="0">
              <a:buNone/>
            </a:pPr>
            <a:endParaRPr lang="en-US" b="1">
              <a:latin typeface="Arial"/>
              <a:cs typeface="Arial"/>
            </a:endParaRPr>
          </a:p>
          <a:p>
            <a:pPr marL="170815" indent="-170815"/>
            <a:r>
              <a:rPr lang="en-US">
                <a:latin typeface="Arial"/>
                <a:cs typeface="Arial"/>
              </a:rPr>
              <a:t>PR helps manage how the public sees your program, not just advertising it </a:t>
            </a:r>
          </a:p>
        </p:txBody>
      </p:sp>
      <p:sp>
        <p:nvSpPr>
          <p:cNvPr id="7" name="Slide Number Placeholder 6">
            <a:extLst>
              <a:ext uri="{FF2B5EF4-FFF2-40B4-BE49-F238E27FC236}">
                <a16:creationId xmlns:a16="http://schemas.microsoft.com/office/drawing/2014/main" id="{D910CE4A-919B-4E45-A8AE-EC57EC9F3DBA}"/>
              </a:ext>
            </a:extLst>
          </p:cNvPr>
          <p:cNvSpPr>
            <a:spLocks noGrp="1"/>
          </p:cNvSpPr>
          <p:nvPr>
            <p:ph type="sldNum" sz="quarter" idx="12"/>
          </p:nvPr>
        </p:nvSpPr>
        <p:spPr/>
        <p:txBody>
          <a:bodyPr/>
          <a:lstStyle/>
          <a:p>
            <a:fld id="{BAE26A2A-DE5F-EA41-900F-AB5C4F1D9848}" type="slidenum">
              <a:rPr lang="en-US" smtClean="0"/>
              <a:t>2</a:t>
            </a:fld>
            <a:endParaRPr lang="en-US"/>
          </a:p>
        </p:txBody>
      </p:sp>
      <p:sp>
        <p:nvSpPr>
          <p:cNvPr id="8" name="Content Placeholder 7">
            <a:extLst>
              <a:ext uri="{FF2B5EF4-FFF2-40B4-BE49-F238E27FC236}">
                <a16:creationId xmlns:a16="http://schemas.microsoft.com/office/drawing/2014/main" id="{53A3DB0E-5BD9-F84A-9587-BE942FBD3677}"/>
              </a:ext>
            </a:extLst>
          </p:cNvPr>
          <p:cNvSpPr>
            <a:spLocks noGrp="1"/>
          </p:cNvSpPr>
          <p:nvPr>
            <p:ph sz="quarter" idx="16"/>
          </p:nvPr>
        </p:nvSpPr>
        <p:spPr/>
        <p:txBody>
          <a:bodyPr>
            <a:normAutofit fontScale="55000" lnSpcReduction="20000"/>
          </a:bodyPr>
          <a:lstStyle/>
          <a:p>
            <a:endParaRPr lang="en-US"/>
          </a:p>
        </p:txBody>
      </p:sp>
      <p:sp>
        <p:nvSpPr>
          <p:cNvPr id="9" name="Content Placeholder 8">
            <a:extLst>
              <a:ext uri="{FF2B5EF4-FFF2-40B4-BE49-F238E27FC236}">
                <a16:creationId xmlns:a16="http://schemas.microsoft.com/office/drawing/2014/main" id="{0BEE60B2-AA4F-D64C-AD39-460D32043CC4}"/>
              </a:ext>
            </a:extLst>
          </p:cNvPr>
          <p:cNvSpPr>
            <a:spLocks noGrp="1"/>
          </p:cNvSpPr>
          <p:nvPr>
            <p:ph sz="half" idx="17"/>
          </p:nvPr>
        </p:nvSpPr>
        <p:spPr/>
        <p:txBody>
          <a:bodyPr vert="horz" lIns="91440" tIns="457200" rIns="91440" bIns="45720" rtlCol="0" anchor="t">
            <a:normAutofit/>
          </a:bodyPr>
          <a:lstStyle/>
          <a:p>
            <a:pPr marL="0" indent="0">
              <a:buNone/>
            </a:pPr>
            <a:r>
              <a:rPr lang="en-US" b="1">
                <a:latin typeface="Arial"/>
                <a:cs typeface="Arial"/>
              </a:rPr>
              <a:t>Why PR is powerful</a:t>
            </a:r>
            <a:endParaRPr lang="en-US" b="1"/>
          </a:p>
          <a:p>
            <a:pPr marL="0" indent="0">
              <a:buNone/>
            </a:pPr>
            <a:endParaRPr lang="en-US" b="1">
              <a:latin typeface="Arial"/>
              <a:cs typeface="Arial"/>
            </a:endParaRPr>
          </a:p>
          <a:p>
            <a:pPr marL="170815" indent="-170815"/>
            <a:r>
              <a:rPr lang="en-US">
                <a:latin typeface="Arial"/>
                <a:cs typeface="Arial"/>
              </a:rPr>
              <a:t>Highlights transformational stories</a:t>
            </a:r>
            <a:endParaRPr lang="en-US"/>
          </a:p>
          <a:p>
            <a:pPr marL="170815" indent="-170815">
              <a:buClr>
                <a:srgbClr val="AFABAB"/>
              </a:buClr>
            </a:pPr>
            <a:r>
              <a:rPr lang="en-US">
                <a:latin typeface="Arial"/>
                <a:cs typeface="Arial"/>
              </a:rPr>
              <a:t>Drives partnerships and funding opportunities </a:t>
            </a:r>
          </a:p>
          <a:p>
            <a:pPr marL="170815" indent="-170815">
              <a:buClr>
                <a:srgbClr val="AFABAB"/>
              </a:buClr>
            </a:pPr>
            <a:r>
              <a:rPr lang="en-US">
                <a:latin typeface="Arial"/>
                <a:cs typeface="Arial"/>
              </a:rPr>
              <a:t>Helps reduce stigma by reframing narratives</a:t>
            </a:r>
          </a:p>
          <a:p>
            <a:pPr marL="170815" indent="-170815"/>
            <a:endParaRPr lang="en-US"/>
          </a:p>
        </p:txBody>
      </p:sp>
    </p:spTree>
    <p:extLst>
      <p:ext uri="{BB962C8B-B14F-4D97-AF65-F5344CB8AC3E}">
        <p14:creationId xmlns:p14="http://schemas.microsoft.com/office/powerpoint/2010/main" val="370910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medical test&#10;&#10;AI-generated content may be incorrect.">
            <a:extLst>
              <a:ext uri="{FF2B5EF4-FFF2-40B4-BE49-F238E27FC236}">
                <a16:creationId xmlns:a16="http://schemas.microsoft.com/office/drawing/2014/main" id="{52C98080-4BEA-5D7D-0D3F-7ED1EA2EB227}"/>
              </a:ext>
            </a:extLst>
          </p:cNvPr>
          <p:cNvPicPr>
            <a:picLocks noGrp="1" noChangeAspect="1"/>
          </p:cNvPicPr>
          <p:nvPr>
            <p:ph sz="quarter" idx="14"/>
          </p:nvPr>
        </p:nvPicPr>
        <p:blipFill>
          <a:blip r:embed="rId3"/>
          <a:stretch>
            <a:fillRect/>
          </a:stretch>
        </p:blipFill>
        <p:spPr>
          <a:xfrm>
            <a:off x="6210538" y="1697616"/>
            <a:ext cx="5567838" cy="3703850"/>
          </a:xfrm>
          <a:prstGeom prst="rect">
            <a:avLst/>
          </a:prstGeom>
          <a:solidFill>
            <a:srgbClr val="E86650"/>
          </a:solidFill>
        </p:spPr>
      </p:pic>
      <p:sp>
        <p:nvSpPr>
          <p:cNvPr id="7" name="Content Placeholder 6">
            <a:extLst>
              <a:ext uri="{FF2B5EF4-FFF2-40B4-BE49-F238E27FC236}">
                <a16:creationId xmlns:a16="http://schemas.microsoft.com/office/drawing/2014/main" id="{B8AC304D-65D4-FB43-BCBD-2E61D1F231F8}"/>
              </a:ext>
            </a:extLst>
          </p:cNvPr>
          <p:cNvSpPr>
            <a:spLocks noGrp="1"/>
          </p:cNvSpPr>
          <p:nvPr>
            <p:ph sz="half" idx="13"/>
          </p:nvPr>
        </p:nvSpPr>
        <p:spPr>
          <a:xfrm>
            <a:off x="530806" y="3254121"/>
            <a:ext cx="5238415" cy="3430362"/>
          </a:xfrm>
        </p:spPr>
        <p:txBody>
          <a:bodyPr vert="horz" lIns="91440" tIns="457200" rIns="91440" bIns="45720" rtlCol="0" anchor="t">
            <a:normAutofit lnSpcReduction="10000"/>
          </a:bodyPr>
          <a:lstStyle/>
          <a:p>
            <a:pPr marL="342900" indent="-342900">
              <a:buFont typeface="Arial"/>
            </a:pPr>
            <a:r>
              <a:rPr lang="en-US">
                <a:latin typeface="Arial"/>
                <a:ea typeface="Calibri"/>
                <a:cs typeface="Calibri"/>
              </a:rPr>
              <a:t>LinkedIn, Instagram, Facebook</a:t>
            </a:r>
            <a:endParaRPr lang="en-US">
              <a:ea typeface="Calibri"/>
            </a:endParaRPr>
          </a:p>
          <a:p>
            <a:pPr marL="342900" indent="-342900">
              <a:buClr>
                <a:srgbClr val="AFABAB"/>
              </a:buClr>
              <a:buFont typeface="Arial"/>
            </a:pPr>
            <a:r>
              <a:rPr lang="en-US">
                <a:latin typeface="Arial"/>
                <a:ea typeface="Calibri"/>
                <a:cs typeface="Calibri"/>
              </a:rPr>
              <a:t>GED website and GED Newsroom </a:t>
            </a:r>
            <a:endParaRPr lang="en-US">
              <a:ea typeface="Calibri"/>
            </a:endParaRPr>
          </a:p>
          <a:p>
            <a:pPr marL="342900" indent="-342900">
              <a:buClr>
                <a:srgbClr val="AFABAB"/>
              </a:buClr>
              <a:buFont typeface="Arial"/>
            </a:pPr>
            <a:r>
              <a:rPr lang="en-US">
                <a:latin typeface="Arial"/>
                <a:ea typeface="Calibri"/>
                <a:cs typeface="Calibri"/>
              </a:rPr>
              <a:t>Pearson Blog and The Hub</a:t>
            </a:r>
            <a:endParaRPr lang="en-US">
              <a:ea typeface="Calibri"/>
            </a:endParaRPr>
          </a:p>
          <a:p>
            <a:pPr marL="342900" indent="-342900">
              <a:buClr>
                <a:srgbClr val="AFABAB"/>
              </a:buClr>
              <a:buFont typeface="Arial"/>
              <a:buChar char="•"/>
            </a:pPr>
            <a:r>
              <a:rPr lang="en-US">
                <a:latin typeface="Arial"/>
                <a:ea typeface="Calibri"/>
                <a:cs typeface="Calibri"/>
              </a:rPr>
              <a:t>In Session Newsletter</a:t>
            </a:r>
          </a:p>
          <a:p>
            <a:pPr marL="342900" indent="-342900">
              <a:buClr>
                <a:srgbClr val="AFABAB"/>
              </a:buClr>
              <a:buFont typeface="Arial"/>
              <a:buChar char="•"/>
            </a:pPr>
            <a:r>
              <a:rPr lang="en-US">
                <a:latin typeface="Arial"/>
                <a:ea typeface="Calibri"/>
                <a:cs typeface="Calibri"/>
              </a:rPr>
              <a:t>Media + PR</a:t>
            </a:r>
          </a:p>
          <a:p>
            <a:pPr marL="0" indent="0">
              <a:buClr>
                <a:srgbClr val="AFABAB"/>
              </a:buClr>
              <a:buNone/>
            </a:pPr>
            <a:endParaRPr lang="en-US">
              <a:latin typeface="Arial"/>
              <a:ea typeface="Calibri"/>
              <a:cs typeface="Calibri"/>
            </a:endParaRPr>
          </a:p>
          <a:p>
            <a:pPr marL="0" indent="0">
              <a:buNone/>
            </a:pPr>
            <a:r>
              <a:rPr lang="en-US">
                <a:latin typeface="Arial"/>
                <a:ea typeface="Calibri"/>
                <a:cs typeface="Calibri"/>
              </a:rPr>
              <a:t>Social media results averaging up to 15% engagement and media outlet audience of 108M+ with 3500 views</a:t>
            </a:r>
            <a:endParaRPr lang="en-US"/>
          </a:p>
          <a:p>
            <a:pPr marL="170815" indent="-170815">
              <a:buClr>
                <a:srgbClr val="AFABAB"/>
              </a:buClr>
            </a:pPr>
            <a:endParaRPr lang="en-US" sz="2000"/>
          </a:p>
        </p:txBody>
      </p:sp>
      <p:sp>
        <p:nvSpPr>
          <p:cNvPr id="2" name="Title 1">
            <a:extLst>
              <a:ext uri="{FF2B5EF4-FFF2-40B4-BE49-F238E27FC236}">
                <a16:creationId xmlns:a16="http://schemas.microsoft.com/office/drawing/2014/main" id="{D0FBE2CC-1AD5-974D-897A-58BAD45A3434}"/>
              </a:ext>
            </a:extLst>
          </p:cNvPr>
          <p:cNvSpPr>
            <a:spLocks noGrp="1"/>
          </p:cNvSpPr>
          <p:nvPr>
            <p:ph type="title"/>
          </p:nvPr>
        </p:nvSpPr>
        <p:spPr/>
        <p:txBody>
          <a:bodyPr>
            <a:normAutofit/>
          </a:bodyPr>
          <a:lstStyle/>
          <a:p>
            <a:r>
              <a:rPr lang="en-US">
                <a:latin typeface="Arial"/>
                <a:cs typeface="Arial"/>
              </a:rPr>
              <a:t>The Impact of PR – Real Stories, Real Results</a:t>
            </a:r>
            <a:endParaRPr lang="en-US"/>
          </a:p>
        </p:txBody>
      </p:sp>
      <p:sp>
        <p:nvSpPr>
          <p:cNvPr id="3" name="Content Placeholder 2">
            <a:extLst>
              <a:ext uri="{FF2B5EF4-FFF2-40B4-BE49-F238E27FC236}">
                <a16:creationId xmlns:a16="http://schemas.microsoft.com/office/drawing/2014/main" id="{C8EF00BD-2575-F742-AC55-0C7A1AFE83AC}"/>
              </a:ext>
            </a:extLst>
          </p:cNvPr>
          <p:cNvSpPr>
            <a:spLocks noGrp="1"/>
          </p:cNvSpPr>
          <p:nvPr>
            <p:ph sz="half" idx="1"/>
          </p:nvPr>
        </p:nvSpPr>
        <p:spPr>
          <a:xfrm>
            <a:off x="526455" y="1331802"/>
            <a:ext cx="5251784" cy="1929149"/>
          </a:xfrm>
        </p:spPr>
        <p:txBody>
          <a:bodyPr vert="horz" lIns="171450" tIns="457200" rIns="171450" bIns="45720" rtlCol="0" anchor="t">
            <a:normAutofit/>
          </a:bodyPr>
          <a:lstStyle/>
          <a:p>
            <a:pPr marL="0" indent="0">
              <a:buNone/>
            </a:pPr>
            <a:r>
              <a:rPr lang="en-US" b="1">
                <a:latin typeface="Arial"/>
                <a:cs typeface="Arial"/>
              </a:rPr>
              <a:t>Jennifer Jackson's GED Journey</a:t>
            </a:r>
            <a:endParaRPr lang="en-US" b="1"/>
          </a:p>
          <a:p>
            <a:pPr marL="170815" indent="-170815"/>
            <a:r>
              <a:rPr lang="en-US">
                <a:latin typeface="Arial"/>
                <a:cs typeface="Arial"/>
              </a:rPr>
              <a:t>From a challenging background to success</a:t>
            </a:r>
          </a:p>
          <a:p>
            <a:pPr marL="170815" indent="-170815">
              <a:buClr>
                <a:srgbClr val="AFABAB"/>
              </a:buClr>
            </a:pPr>
            <a:r>
              <a:rPr lang="en-US">
                <a:latin typeface="Arial"/>
                <a:cs typeface="Arial"/>
              </a:rPr>
              <a:t>Change perception of who GED® learners and graduates are</a:t>
            </a:r>
          </a:p>
        </p:txBody>
      </p:sp>
      <p:sp>
        <p:nvSpPr>
          <p:cNvPr id="6" name="Slide Number Placeholder 5">
            <a:extLst>
              <a:ext uri="{FF2B5EF4-FFF2-40B4-BE49-F238E27FC236}">
                <a16:creationId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3</a:t>
            </a:fld>
            <a:endParaRPr lang="en-US"/>
          </a:p>
        </p:txBody>
      </p:sp>
    </p:spTree>
    <p:extLst>
      <p:ext uri="{BB962C8B-B14F-4D97-AF65-F5344CB8AC3E}">
        <p14:creationId xmlns:p14="http://schemas.microsoft.com/office/powerpoint/2010/main" val="315735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FBC41E0-6802-FD8A-CB98-5F9E8F06EE91}"/>
              </a:ext>
            </a:extLst>
          </p:cNvPr>
          <p:cNvSpPr>
            <a:spLocks noGrp="1"/>
          </p:cNvSpPr>
          <p:nvPr>
            <p:ph type="sldNum" sz="quarter" idx="10"/>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4</a:t>
            </a:fld>
            <a:endParaRPr lang="en-US"/>
          </a:p>
        </p:txBody>
      </p:sp>
      <p:sp>
        <p:nvSpPr>
          <p:cNvPr id="5" name="Title 4">
            <a:extLst>
              <a:ext uri="{FF2B5EF4-FFF2-40B4-BE49-F238E27FC236}">
                <a16:creationId xmlns:a16="http://schemas.microsoft.com/office/drawing/2014/main" id="{A88690A7-9208-2D95-3C6C-43D6D009A95C}"/>
              </a:ext>
            </a:extLst>
          </p:cNvPr>
          <p:cNvSpPr>
            <a:spLocks noGrp="1"/>
          </p:cNvSpPr>
          <p:nvPr>
            <p:ph type="title"/>
          </p:nvPr>
        </p:nvSpPr>
        <p:spPr>
          <a:xfrm>
            <a:off x="401450" y="457200"/>
            <a:ext cx="6225262" cy="780691"/>
          </a:xfrm>
        </p:spPr>
        <p:txBody>
          <a:bodyPr anchor="b">
            <a:normAutofit/>
          </a:bodyPr>
          <a:lstStyle/>
          <a:p>
            <a:r>
              <a:rPr lang="en-US">
                <a:latin typeface="Arial"/>
                <a:cs typeface="Arial"/>
              </a:rPr>
              <a:t>Thought Leadership </a:t>
            </a:r>
          </a:p>
        </p:txBody>
      </p:sp>
      <p:graphicFrame>
        <p:nvGraphicFramePr>
          <p:cNvPr id="10" name="Content Placeholder 3">
            <a:extLst>
              <a:ext uri="{FF2B5EF4-FFF2-40B4-BE49-F238E27FC236}">
                <a16:creationId xmlns:a16="http://schemas.microsoft.com/office/drawing/2014/main" id="{70493189-3FD7-451B-8FF8-FC895230909D}"/>
              </a:ext>
            </a:extLst>
          </p:cNvPr>
          <p:cNvGraphicFramePr>
            <a:graphicFrameLocks noGrp="1"/>
          </p:cNvGraphicFramePr>
          <p:nvPr>
            <p:ph idx="1"/>
            <p:extLst>
              <p:ext uri="{D42A27DB-BD31-4B8C-83A1-F6EECF244321}">
                <p14:modId xmlns:p14="http://schemas.microsoft.com/office/powerpoint/2010/main" val="726179705"/>
              </p:ext>
            </p:extLst>
          </p:nvPr>
        </p:nvGraphicFramePr>
        <p:xfrm>
          <a:off x="2609647" y="1046673"/>
          <a:ext cx="6559047" cy="5403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8673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3F66-6B42-1846-9382-29D0449849E4}"/>
              </a:ext>
            </a:extLst>
          </p:cNvPr>
          <p:cNvSpPr>
            <a:spLocks noGrp="1"/>
          </p:cNvSpPr>
          <p:nvPr>
            <p:ph type="title"/>
          </p:nvPr>
        </p:nvSpPr>
        <p:spPr/>
        <p:txBody>
          <a:bodyPr>
            <a:normAutofit/>
          </a:bodyPr>
          <a:lstStyle/>
          <a:p>
            <a:r>
              <a:rPr lang="en-US">
                <a:latin typeface="Arial"/>
                <a:cs typeface="Arial"/>
              </a:rPr>
              <a:t>How We Can Work Together</a:t>
            </a:r>
            <a:endParaRPr lang="en-US"/>
          </a:p>
        </p:txBody>
      </p:sp>
      <p:sp>
        <p:nvSpPr>
          <p:cNvPr id="3" name="Content Placeholder 2">
            <a:extLst>
              <a:ext uri="{FF2B5EF4-FFF2-40B4-BE49-F238E27FC236}">
                <a16:creationId xmlns:a16="http://schemas.microsoft.com/office/drawing/2014/main" id="{4265D514-C53E-BE43-B9B6-AA5B339C1981}"/>
              </a:ext>
            </a:extLst>
          </p:cNvPr>
          <p:cNvSpPr>
            <a:spLocks noGrp="1"/>
          </p:cNvSpPr>
          <p:nvPr>
            <p:ph idx="1"/>
          </p:nvPr>
        </p:nvSpPr>
        <p:spPr>
          <a:xfrm>
            <a:off x="406517" y="2404687"/>
            <a:ext cx="4079286" cy="1996246"/>
          </a:xfrm>
        </p:spPr>
        <p:txBody>
          <a:bodyPr vert="horz" lIns="91440" tIns="45720" rIns="91440" bIns="45720" rtlCol="0" anchor="t">
            <a:normAutofit fontScale="92500" lnSpcReduction="10000"/>
          </a:bodyPr>
          <a:lstStyle/>
          <a:p>
            <a:pPr marL="342900" indent="-342900" algn="l">
              <a:buChar char="•"/>
            </a:pPr>
            <a:r>
              <a:rPr lang="en-US" sz="2000">
                <a:latin typeface="Arial"/>
                <a:cs typeface="Arial"/>
              </a:rPr>
              <a:t>Listen for impactful moments with learners</a:t>
            </a:r>
            <a:endParaRPr lang="en-US" sz="2000"/>
          </a:p>
          <a:p>
            <a:pPr algn="l">
              <a:buClr>
                <a:srgbClr val="AFABAB"/>
              </a:buClr>
            </a:pPr>
            <a:endParaRPr lang="en-US" sz="2000">
              <a:latin typeface="Arial"/>
              <a:cs typeface="Arial"/>
            </a:endParaRPr>
          </a:p>
          <a:p>
            <a:pPr marL="342900" indent="-342900" algn="l">
              <a:buClr>
                <a:srgbClr val="AFABAB"/>
              </a:buClr>
              <a:buChar char="•"/>
            </a:pPr>
            <a:r>
              <a:rPr lang="en-US" sz="2000">
                <a:latin typeface="Arial"/>
                <a:cs typeface="Arial"/>
              </a:rPr>
              <a:t>Ask Questions</a:t>
            </a:r>
          </a:p>
          <a:p>
            <a:pPr algn="l">
              <a:buClr>
                <a:srgbClr val="AFABAB"/>
              </a:buClr>
            </a:pPr>
            <a:endParaRPr lang="en-US" sz="2000">
              <a:latin typeface="Arial"/>
              <a:cs typeface="Arial"/>
            </a:endParaRPr>
          </a:p>
          <a:p>
            <a:pPr marL="342900" indent="-342900" algn="l">
              <a:buClr>
                <a:srgbClr val="AFABAB"/>
              </a:buClr>
              <a:buChar char="•"/>
            </a:pPr>
            <a:r>
              <a:rPr lang="en-US" sz="2000">
                <a:latin typeface="Arial"/>
                <a:cs typeface="Arial"/>
              </a:rPr>
              <a:t>Engage with us on social</a:t>
            </a:r>
            <a:endParaRPr lang="en-US" sz="2000"/>
          </a:p>
        </p:txBody>
      </p:sp>
      <p:sp>
        <p:nvSpPr>
          <p:cNvPr id="15" name="Slide Number Placeholder 14">
            <a:extLst>
              <a:ext uri="{FF2B5EF4-FFF2-40B4-BE49-F238E27FC236}">
                <a16:creationId xmlns:a16="http://schemas.microsoft.com/office/drawing/2014/main" id="{6B73716A-EFCE-5B43-95E9-02A7F8747201}"/>
              </a:ext>
            </a:extLst>
          </p:cNvPr>
          <p:cNvSpPr>
            <a:spLocks noGrp="1"/>
          </p:cNvSpPr>
          <p:nvPr>
            <p:ph type="sldNum" sz="quarter" idx="12"/>
          </p:nvPr>
        </p:nvSpPr>
        <p:spPr/>
        <p:txBody>
          <a:bodyPr/>
          <a:lstStyle/>
          <a:p>
            <a:fld id="{BAE26A2A-DE5F-EA41-900F-AB5C4F1D9848}" type="slidenum">
              <a:rPr lang="en-US" smtClean="0"/>
              <a:t>5</a:t>
            </a:fld>
            <a:endParaRPr lang="en-US"/>
          </a:p>
        </p:txBody>
      </p:sp>
      <p:pic>
        <p:nvPicPr>
          <p:cNvPr id="4" name="Picture 3" descr="A screenshot of a social media post&#10;&#10;AI-generated content may be incorrect.">
            <a:extLst>
              <a:ext uri="{FF2B5EF4-FFF2-40B4-BE49-F238E27FC236}">
                <a16:creationId xmlns:a16="http://schemas.microsoft.com/office/drawing/2014/main" id="{5F6648C7-70ED-CF0C-6D7C-870A8D1C53DA}"/>
              </a:ext>
            </a:extLst>
          </p:cNvPr>
          <p:cNvPicPr>
            <a:picLocks noChangeAspect="1"/>
          </p:cNvPicPr>
          <p:nvPr/>
        </p:nvPicPr>
        <p:blipFill>
          <a:blip r:embed="rId2"/>
          <a:srcRect l="-4405" t="-79" r="4846" b="79"/>
          <a:stretch>
            <a:fillRect/>
          </a:stretch>
        </p:blipFill>
        <p:spPr>
          <a:xfrm>
            <a:off x="4662747" y="1821447"/>
            <a:ext cx="2345790" cy="3165282"/>
          </a:xfrm>
          <a:prstGeom prst="rect">
            <a:avLst/>
          </a:prstGeom>
        </p:spPr>
      </p:pic>
      <p:pic>
        <p:nvPicPr>
          <p:cNvPr id="6" name="Picture 5" descr="A person taking a selfie&#10;&#10;AI-generated content may be incorrect.">
            <a:extLst>
              <a:ext uri="{FF2B5EF4-FFF2-40B4-BE49-F238E27FC236}">
                <a16:creationId xmlns:a16="http://schemas.microsoft.com/office/drawing/2014/main" id="{D5C6D208-D1F5-CD94-162E-37D8D331E675}"/>
              </a:ext>
            </a:extLst>
          </p:cNvPr>
          <p:cNvPicPr>
            <a:picLocks noChangeAspect="1"/>
          </p:cNvPicPr>
          <p:nvPr/>
        </p:nvPicPr>
        <p:blipFill>
          <a:blip r:embed="rId3"/>
          <a:stretch>
            <a:fillRect/>
          </a:stretch>
        </p:blipFill>
        <p:spPr>
          <a:xfrm>
            <a:off x="7217442" y="1821447"/>
            <a:ext cx="2335191" cy="3161937"/>
          </a:xfrm>
          <a:prstGeom prst="rect">
            <a:avLst/>
          </a:prstGeom>
        </p:spPr>
      </p:pic>
      <p:pic>
        <p:nvPicPr>
          <p:cNvPr id="8" name="Picture 7" descr="A blue and white sign&#10;&#10;AI-generated content may be incorrect.">
            <a:extLst>
              <a:ext uri="{FF2B5EF4-FFF2-40B4-BE49-F238E27FC236}">
                <a16:creationId xmlns:a16="http://schemas.microsoft.com/office/drawing/2014/main" id="{85AC2B3A-34AA-D9BB-38C1-CDFE8BABBAAB}"/>
              </a:ext>
            </a:extLst>
          </p:cNvPr>
          <p:cNvPicPr>
            <a:picLocks noChangeAspect="1"/>
          </p:cNvPicPr>
          <p:nvPr/>
        </p:nvPicPr>
        <p:blipFill>
          <a:blip r:embed="rId4"/>
          <a:stretch>
            <a:fillRect/>
          </a:stretch>
        </p:blipFill>
        <p:spPr>
          <a:xfrm>
            <a:off x="9761908" y="1818408"/>
            <a:ext cx="2311070" cy="3157683"/>
          </a:xfrm>
          <a:prstGeom prst="rect">
            <a:avLst/>
          </a:prstGeom>
        </p:spPr>
      </p:pic>
    </p:spTree>
    <p:extLst>
      <p:ext uri="{BB962C8B-B14F-4D97-AF65-F5344CB8AC3E}">
        <p14:creationId xmlns:p14="http://schemas.microsoft.com/office/powerpoint/2010/main" val="514744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98D-8725-4A4C-ADAF-66B0BBF517D2}"/>
              </a:ext>
            </a:extLst>
          </p:cNvPr>
          <p:cNvSpPr>
            <a:spLocks noGrp="1"/>
          </p:cNvSpPr>
          <p:nvPr>
            <p:ph type="title"/>
          </p:nvPr>
        </p:nvSpPr>
        <p:spPr/>
        <p:txBody>
          <a:bodyPr/>
          <a:lstStyle/>
          <a:p>
            <a:r>
              <a:rPr lang="en-US">
                <a:latin typeface="Arial"/>
                <a:cs typeface="Arial"/>
              </a:rPr>
              <a:t>How We Can Support You</a:t>
            </a:r>
            <a:endParaRPr lang="en-US"/>
          </a:p>
        </p:txBody>
      </p:sp>
      <p:sp>
        <p:nvSpPr>
          <p:cNvPr id="3" name="Content Placeholder 2">
            <a:extLst>
              <a:ext uri="{FF2B5EF4-FFF2-40B4-BE49-F238E27FC236}">
                <a16:creationId xmlns:a16="http://schemas.microsoft.com/office/drawing/2014/main" id="{76E18734-41FE-6B4C-8214-748E5CE5D7BE}"/>
              </a:ext>
            </a:extLst>
          </p:cNvPr>
          <p:cNvSpPr>
            <a:spLocks noGrp="1"/>
          </p:cNvSpPr>
          <p:nvPr>
            <p:ph idx="1"/>
          </p:nvPr>
        </p:nvSpPr>
        <p:spPr>
          <a:xfrm>
            <a:off x="401450" y="2733937"/>
            <a:ext cx="3649695" cy="1983429"/>
          </a:xfrm>
        </p:spPr>
        <p:txBody>
          <a:bodyPr vert="horz" lIns="228600" tIns="1005840" rIns="228600" bIns="45720" rtlCol="0" anchor="t">
            <a:normAutofit/>
          </a:bodyPr>
          <a:lstStyle/>
          <a:p>
            <a:r>
              <a:rPr lang="en-US">
                <a:latin typeface="Arial"/>
                <a:cs typeface="Arial"/>
              </a:rPr>
              <a:t>Storytelling and shaping</a:t>
            </a:r>
            <a:endParaRPr lang="en-US"/>
          </a:p>
        </p:txBody>
      </p:sp>
      <p:sp>
        <p:nvSpPr>
          <p:cNvPr id="4" name="Slide Number Placeholder 3">
            <a:extLst>
              <a:ext uri="{FF2B5EF4-FFF2-40B4-BE49-F238E27FC236}">
                <a16:creationId xmlns:a16="http://schemas.microsoft.com/office/drawing/2014/main" id="{1BE42DD4-BE94-7B4F-831A-0DCE3863716C}"/>
              </a:ext>
            </a:extLst>
          </p:cNvPr>
          <p:cNvSpPr>
            <a:spLocks noGrp="1"/>
          </p:cNvSpPr>
          <p:nvPr>
            <p:ph type="sldNum" sz="quarter" idx="12"/>
          </p:nvPr>
        </p:nvSpPr>
        <p:spPr/>
        <p:txBody>
          <a:bodyPr/>
          <a:lstStyle/>
          <a:p>
            <a:fld id="{BAE26A2A-DE5F-EA41-900F-AB5C4F1D9848}" type="slidenum">
              <a:rPr lang="en-US" smtClean="0"/>
              <a:t>6</a:t>
            </a:fld>
            <a:endParaRPr lang="en-US"/>
          </a:p>
        </p:txBody>
      </p:sp>
      <p:pic>
        <p:nvPicPr>
          <p:cNvPr id="19" name="Picture Placeholder 18">
            <a:extLst>
              <a:ext uri="{FF2B5EF4-FFF2-40B4-BE49-F238E27FC236}">
                <a16:creationId xmlns:a16="http://schemas.microsoft.com/office/drawing/2014/main" id="{D9DD59F4-C282-704A-9BAE-202DCAA6BBCB}"/>
              </a:ext>
            </a:extLst>
          </p:cNvPr>
          <p:cNvPicPr>
            <a:picLocks noGrp="1" noChangeAspect="1"/>
          </p:cNvPicPr>
          <p:nvPr>
            <p:ph type="pic" sz="quarter" idx="13"/>
          </p:nvPr>
        </p:nvPicPr>
        <p:blipFill rotWithShape="1">
          <a:blip r:embed="rId2" cstate="screen">
            <a:duotone>
              <a:prstClr val="black"/>
              <a:schemeClr val="bg1">
                <a:tint val="45000"/>
                <a:satMod val="400000"/>
              </a:schemeClr>
            </a:duotone>
            <a:extLst>
              <a:ext uri="{28A0092B-C50C-407E-A947-70E740481C1C}">
                <a14:useLocalDpi xmlns:a14="http://schemas.microsoft.com/office/drawing/2010/main"/>
              </a:ext>
            </a:extLst>
          </a:blip>
          <a:stretch/>
        </p:blipFill>
        <p:spPr>
          <a:xfrm>
            <a:off x="2057504" y="2926158"/>
            <a:ext cx="330610" cy="814439"/>
          </a:xfrm>
        </p:spPr>
      </p:pic>
      <p:sp>
        <p:nvSpPr>
          <p:cNvPr id="6" name="Content Placeholder 5">
            <a:extLst>
              <a:ext uri="{FF2B5EF4-FFF2-40B4-BE49-F238E27FC236}">
                <a16:creationId xmlns:a16="http://schemas.microsoft.com/office/drawing/2014/main" id="{141D60EB-37FE-F54B-88DE-518AEC001C8A}"/>
              </a:ext>
            </a:extLst>
          </p:cNvPr>
          <p:cNvSpPr>
            <a:spLocks noGrp="1"/>
          </p:cNvSpPr>
          <p:nvPr>
            <p:ph idx="14"/>
          </p:nvPr>
        </p:nvSpPr>
        <p:spPr>
          <a:xfrm>
            <a:off x="4252573" y="2733937"/>
            <a:ext cx="3649695" cy="1983429"/>
          </a:xfrm>
        </p:spPr>
        <p:txBody>
          <a:bodyPr vert="horz" lIns="228600" tIns="1005840" rIns="228600" bIns="45720" rtlCol="0" anchor="t">
            <a:normAutofit/>
          </a:bodyPr>
          <a:lstStyle/>
          <a:p>
            <a:r>
              <a:rPr lang="en-US">
                <a:latin typeface="Arial"/>
                <a:cs typeface="Arial"/>
              </a:rPr>
              <a:t>Media </a:t>
            </a:r>
            <a:endParaRPr lang="en-US"/>
          </a:p>
        </p:txBody>
      </p:sp>
      <p:pic>
        <p:nvPicPr>
          <p:cNvPr id="21" name="Picture Placeholder 20">
            <a:extLst>
              <a:ext uri="{FF2B5EF4-FFF2-40B4-BE49-F238E27FC236}">
                <a16:creationId xmlns:a16="http://schemas.microsoft.com/office/drawing/2014/main" id="{569888B3-08B6-F643-903E-5E8807F534A0}"/>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tretch>
            <a:fillRect/>
          </a:stretch>
        </p:blipFill>
        <p:spPr>
          <a:xfrm>
            <a:off x="5726543" y="2928904"/>
            <a:ext cx="690989" cy="712582"/>
          </a:xfrm>
          <a:prstGeom prst="rect">
            <a:avLst/>
          </a:prstGeom>
        </p:spPr>
      </p:pic>
      <p:sp>
        <p:nvSpPr>
          <p:cNvPr id="8" name="Content Placeholder 7">
            <a:extLst>
              <a:ext uri="{FF2B5EF4-FFF2-40B4-BE49-F238E27FC236}">
                <a16:creationId xmlns:a16="http://schemas.microsoft.com/office/drawing/2014/main" id="{E8A4CAE7-22D3-A647-8D19-3F1EE662D0F8}"/>
              </a:ext>
            </a:extLst>
          </p:cNvPr>
          <p:cNvSpPr>
            <a:spLocks noGrp="1"/>
          </p:cNvSpPr>
          <p:nvPr>
            <p:ph idx="16"/>
          </p:nvPr>
        </p:nvSpPr>
        <p:spPr>
          <a:xfrm>
            <a:off x="8244063" y="2733937"/>
            <a:ext cx="3649695" cy="1983429"/>
          </a:xfrm>
        </p:spPr>
        <p:txBody>
          <a:bodyPr vert="horz" lIns="228600" tIns="1005840" rIns="228600" bIns="45720" rtlCol="0" anchor="t">
            <a:normAutofit/>
          </a:bodyPr>
          <a:lstStyle/>
          <a:p>
            <a:r>
              <a:rPr lang="en-US">
                <a:latin typeface="Arial"/>
                <a:cs typeface="Arial"/>
              </a:rPr>
              <a:t>Visibility/Support</a:t>
            </a:r>
            <a:endParaRPr lang="en-US"/>
          </a:p>
        </p:txBody>
      </p:sp>
      <p:pic>
        <p:nvPicPr>
          <p:cNvPr id="23" name="Picture Placeholder 22">
            <a:extLst>
              <a:ext uri="{FF2B5EF4-FFF2-40B4-BE49-F238E27FC236}">
                <a16:creationId xmlns:a16="http://schemas.microsoft.com/office/drawing/2014/main" id="{3A6B089E-2A4E-D946-80E8-B960B173952A}"/>
              </a:ext>
            </a:extLst>
          </p:cNvPr>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l="-102718" r="-102718"/>
          <a:stretch/>
        </p:blipFill>
        <p:spPr>
          <a:xfrm>
            <a:off x="8680013" y="3033284"/>
            <a:ext cx="2785924" cy="648081"/>
          </a:xfrm>
        </p:spPr>
      </p:pic>
      <p:sp>
        <p:nvSpPr>
          <p:cNvPr id="5" name="TextBox 4">
            <a:extLst>
              <a:ext uri="{FF2B5EF4-FFF2-40B4-BE49-F238E27FC236}">
                <a16:creationId xmlns:a16="http://schemas.microsoft.com/office/drawing/2014/main" id="{4BA5C747-7E70-939B-608E-03EA4C632FB0}"/>
              </a:ext>
            </a:extLst>
          </p:cNvPr>
          <p:cNvSpPr txBox="1"/>
          <p:nvPr/>
        </p:nvSpPr>
        <p:spPr>
          <a:xfrm>
            <a:off x="2797457" y="5256761"/>
            <a:ext cx="65632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Calibri"/>
                <a:cs typeface="Calibri"/>
              </a:rPr>
              <a:t>Kate.Slivinski@ged.com</a:t>
            </a:r>
          </a:p>
        </p:txBody>
      </p:sp>
    </p:spTree>
    <p:extLst>
      <p:ext uri="{BB962C8B-B14F-4D97-AF65-F5344CB8AC3E}">
        <p14:creationId xmlns:p14="http://schemas.microsoft.com/office/powerpoint/2010/main" val="3450665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40E7A-1907-107B-B193-8D6CDB3274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105E2-E2C1-75BC-CB81-4DF054F9B907}"/>
              </a:ext>
            </a:extLst>
          </p:cNvPr>
          <p:cNvSpPr>
            <a:spLocks noGrp="1"/>
          </p:cNvSpPr>
          <p:nvPr>
            <p:ph type="title"/>
          </p:nvPr>
        </p:nvSpPr>
        <p:spPr/>
        <p:txBody>
          <a:bodyPr>
            <a:normAutofit/>
          </a:bodyPr>
          <a:lstStyle/>
          <a:p>
            <a:r>
              <a:rPr lang="en-US">
                <a:solidFill>
                  <a:srgbClr val="0084A9"/>
                </a:solidFill>
                <a:latin typeface="Arial"/>
                <a:cs typeface="Arial"/>
              </a:rPr>
              <a:t>Why Marketing Matters in Adult Education</a:t>
            </a:r>
            <a:endParaRPr lang="en-US">
              <a:solidFill>
                <a:srgbClr val="0084A9"/>
              </a:solidFill>
            </a:endParaRPr>
          </a:p>
        </p:txBody>
      </p:sp>
      <p:sp>
        <p:nvSpPr>
          <p:cNvPr id="3" name="Content Placeholder 2">
            <a:extLst>
              <a:ext uri="{FF2B5EF4-FFF2-40B4-BE49-F238E27FC236}">
                <a16:creationId xmlns:a16="http://schemas.microsoft.com/office/drawing/2014/main" id="{5BD691F1-CD63-BB43-8010-6C50C9BB77B2}"/>
              </a:ext>
            </a:extLst>
          </p:cNvPr>
          <p:cNvSpPr>
            <a:spLocks noGrp="1"/>
          </p:cNvSpPr>
          <p:nvPr>
            <p:ph idx="1"/>
          </p:nvPr>
        </p:nvSpPr>
        <p:spPr>
          <a:xfrm>
            <a:off x="3684925" y="3146930"/>
            <a:ext cx="2592659" cy="1530506"/>
          </a:xfrm>
        </p:spPr>
        <p:txBody>
          <a:bodyPr vert="horz" lIns="91440" tIns="45720" rIns="91440" bIns="45720" rtlCol="0" anchor="t">
            <a:normAutofit/>
          </a:bodyPr>
          <a:lstStyle/>
          <a:p>
            <a:r>
              <a:rPr lang="en-US">
                <a:solidFill>
                  <a:srgbClr val="014B64"/>
                </a:solidFill>
                <a:latin typeface="Arial"/>
                <a:cs typeface="Arial"/>
              </a:rPr>
              <a:t>Funding often tied to enrollment &amp; outcomes</a:t>
            </a:r>
            <a:endParaRPr lang="en-US">
              <a:solidFill>
                <a:srgbClr val="014B64"/>
              </a:solidFill>
            </a:endParaRPr>
          </a:p>
        </p:txBody>
      </p:sp>
      <p:sp>
        <p:nvSpPr>
          <p:cNvPr id="15" name="Slide Number Placeholder 14">
            <a:extLst>
              <a:ext uri="{FF2B5EF4-FFF2-40B4-BE49-F238E27FC236}">
                <a16:creationId xmlns:a16="http://schemas.microsoft.com/office/drawing/2014/main" id="{CF38254E-62E8-7F39-4AB3-EE411ED9AA39}"/>
              </a:ext>
            </a:extLst>
          </p:cNvPr>
          <p:cNvSpPr>
            <a:spLocks noGrp="1"/>
          </p:cNvSpPr>
          <p:nvPr>
            <p:ph type="sldNum" sz="quarter" idx="12"/>
          </p:nvPr>
        </p:nvSpPr>
        <p:spPr/>
        <p:txBody>
          <a:bodyPr/>
          <a:lstStyle/>
          <a:p>
            <a:fld id="{BAE26A2A-DE5F-EA41-900F-AB5C4F1D9848}" type="slidenum">
              <a:rPr lang="en-US" smtClean="0"/>
              <a:t>7</a:t>
            </a:fld>
            <a:endParaRPr lang="en-US"/>
          </a:p>
        </p:txBody>
      </p:sp>
      <p:sp>
        <p:nvSpPr>
          <p:cNvPr id="5" name="Content Placeholder 4">
            <a:extLst>
              <a:ext uri="{FF2B5EF4-FFF2-40B4-BE49-F238E27FC236}">
                <a16:creationId xmlns:a16="http://schemas.microsoft.com/office/drawing/2014/main" id="{4A1397E6-43F9-D1B7-2D42-D4A5D7BA447A}"/>
              </a:ext>
            </a:extLst>
          </p:cNvPr>
          <p:cNvSpPr>
            <a:spLocks noGrp="1"/>
          </p:cNvSpPr>
          <p:nvPr>
            <p:ph idx="14"/>
          </p:nvPr>
        </p:nvSpPr>
        <p:spPr>
          <a:xfrm>
            <a:off x="3594420" y="5555834"/>
            <a:ext cx="2759927" cy="1530506"/>
          </a:xfrm>
        </p:spPr>
        <p:txBody>
          <a:bodyPr vert="horz" lIns="91440" tIns="45720" rIns="91440" bIns="45720" rtlCol="0" anchor="t">
            <a:normAutofit/>
          </a:bodyPr>
          <a:lstStyle/>
          <a:p>
            <a:r>
              <a:rPr lang="en-US">
                <a:solidFill>
                  <a:srgbClr val="014B64"/>
                </a:solidFill>
                <a:latin typeface="Arial"/>
                <a:cs typeface="Arial"/>
              </a:rPr>
              <a:t>Students don’t enroll if they don’t know you exist</a:t>
            </a:r>
            <a:endParaRPr lang="en-US">
              <a:solidFill>
                <a:srgbClr val="014B64"/>
              </a:solidFill>
            </a:endParaRPr>
          </a:p>
        </p:txBody>
      </p:sp>
      <p:sp>
        <p:nvSpPr>
          <p:cNvPr id="7" name="Content Placeholder 6">
            <a:extLst>
              <a:ext uri="{FF2B5EF4-FFF2-40B4-BE49-F238E27FC236}">
                <a16:creationId xmlns:a16="http://schemas.microsoft.com/office/drawing/2014/main" id="{ACA5F9F4-9848-DFB0-89AE-51F92564FDB1}"/>
              </a:ext>
            </a:extLst>
          </p:cNvPr>
          <p:cNvSpPr>
            <a:spLocks noGrp="1"/>
          </p:cNvSpPr>
          <p:nvPr>
            <p:ph idx="16"/>
          </p:nvPr>
        </p:nvSpPr>
        <p:spPr>
          <a:xfrm>
            <a:off x="558677" y="3149595"/>
            <a:ext cx="2759927" cy="1530506"/>
          </a:xfrm>
        </p:spPr>
        <p:txBody>
          <a:bodyPr vert="horz" lIns="91440" tIns="45720" rIns="91440" bIns="45720" rtlCol="0" anchor="t">
            <a:normAutofit/>
          </a:bodyPr>
          <a:lstStyle/>
          <a:p>
            <a:r>
              <a:rPr lang="en-US">
                <a:solidFill>
                  <a:srgbClr val="014B64"/>
                </a:solidFill>
                <a:latin typeface="Arial"/>
                <a:cs typeface="Arial"/>
              </a:rPr>
              <a:t>You’re connecting people to opportunity</a:t>
            </a:r>
            <a:endParaRPr lang="en-US">
              <a:solidFill>
                <a:srgbClr val="014B64"/>
              </a:solidFill>
            </a:endParaRPr>
          </a:p>
          <a:p>
            <a:pPr marL="285750" indent="-285750">
              <a:buFont typeface="Arial"/>
              <a:buChar char="•"/>
            </a:pPr>
            <a:endParaRPr lang="en-US"/>
          </a:p>
          <a:p>
            <a:endParaRPr lang="en-US"/>
          </a:p>
        </p:txBody>
      </p:sp>
      <p:sp>
        <p:nvSpPr>
          <p:cNvPr id="10" name="Content Placeholder 6">
            <a:extLst>
              <a:ext uri="{FF2B5EF4-FFF2-40B4-BE49-F238E27FC236}">
                <a16:creationId xmlns:a16="http://schemas.microsoft.com/office/drawing/2014/main" id="{8F8C747B-709D-F915-CD66-4B7430A3C123}"/>
              </a:ext>
            </a:extLst>
          </p:cNvPr>
          <p:cNvSpPr txBox="1">
            <a:spLocks/>
          </p:cNvSpPr>
          <p:nvPr/>
        </p:nvSpPr>
        <p:spPr>
          <a:xfrm>
            <a:off x="555670" y="5556083"/>
            <a:ext cx="2759927" cy="1530506"/>
          </a:xfrm>
          <a:prstGeom prst="rect">
            <a:avLst/>
          </a:prstGeom>
        </p:spPr>
        <p:txBody>
          <a:bodyPr vert="horz" lIns="91440" tIns="45720" rIns="91440" bIns="45720" rtlCol="0" anchor="t">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solidFill>
                  <a:srgbClr val="014B64"/>
                </a:solidFill>
                <a:latin typeface="Arial"/>
                <a:cs typeface="Arial"/>
              </a:rPr>
              <a:t>If you don’t tell your story, someone else will </a:t>
            </a:r>
            <a:endParaRPr lang="en-US">
              <a:solidFill>
                <a:srgbClr val="014B64"/>
              </a:solidFill>
            </a:endParaRPr>
          </a:p>
          <a:p>
            <a:pPr marL="285750" indent="-285750">
              <a:buClr>
                <a:srgbClr val="AFABAB"/>
              </a:buClr>
              <a:buFont typeface="Arial"/>
              <a:buChar char="•"/>
            </a:pPr>
            <a:endParaRPr lang="en-US" i="1"/>
          </a:p>
          <a:p>
            <a:pPr marL="285750" indent="-285750">
              <a:buFont typeface="Arial"/>
              <a:buChar char="•"/>
            </a:pPr>
            <a:endParaRPr lang="en-US"/>
          </a:p>
          <a:p>
            <a:endParaRPr lang="en-US"/>
          </a:p>
        </p:txBody>
      </p:sp>
      <p:pic>
        <p:nvPicPr>
          <p:cNvPr id="14" name="Picture 13">
            <a:extLst>
              <a:ext uri="{FF2B5EF4-FFF2-40B4-BE49-F238E27FC236}">
                <a16:creationId xmlns:a16="http://schemas.microsoft.com/office/drawing/2014/main" id="{7BC17496-5AC6-C1DA-0D2A-1C632E868996}"/>
              </a:ext>
            </a:extLst>
          </p:cNvPr>
          <p:cNvPicPr>
            <a:picLocks noChangeAspect="1"/>
          </p:cNvPicPr>
          <p:nvPr/>
        </p:nvPicPr>
        <p:blipFill>
          <a:blip r:embed="rId3"/>
          <a:stretch>
            <a:fillRect/>
          </a:stretch>
        </p:blipFill>
        <p:spPr>
          <a:xfrm>
            <a:off x="4363479" y="1719726"/>
            <a:ext cx="1229536" cy="1171195"/>
          </a:xfrm>
          <a:prstGeom prst="rect">
            <a:avLst/>
          </a:prstGeom>
        </p:spPr>
      </p:pic>
      <p:pic>
        <p:nvPicPr>
          <p:cNvPr id="27" name="Graphic 26">
            <a:extLst>
              <a:ext uri="{FF2B5EF4-FFF2-40B4-BE49-F238E27FC236}">
                <a16:creationId xmlns:a16="http://schemas.microsoft.com/office/drawing/2014/main" id="{7385213F-6A36-6125-695A-F70AC51A5D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9159" y="4170594"/>
            <a:ext cx="1233814" cy="1233814"/>
          </a:xfrm>
          <a:prstGeom prst="rect">
            <a:avLst/>
          </a:prstGeom>
        </p:spPr>
      </p:pic>
      <p:pic>
        <p:nvPicPr>
          <p:cNvPr id="29" name="Picture 28" descr="A black background with a black center&#10;&#10;AI-generated content may be incorrect.">
            <a:extLst>
              <a:ext uri="{FF2B5EF4-FFF2-40B4-BE49-F238E27FC236}">
                <a16:creationId xmlns:a16="http://schemas.microsoft.com/office/drawing/2014/main" id="{6119FC10-C939-E593-9F73-54116CDCC854}"/>
              </a:ext>
            </a:extLst>
          </p:cNvPr>
          <p:cNvPicPr>
            <a:picLocks noChangeAspect="1"/>
          </p:cNvPicPr>
          <p:nvPr/>
        </p:nvPicPr>
        <p:blipFill>
          <a:blip r:embed="rId6"/>
          <a:srcRect l="12226" t="3685" r="10031" b="10993"/>
          <a:stretch>
            <a:fillRect/>
          </a:stretch>
        </p:blipFill>
        <p:spPr>
          <a:xfrm>
            <a:off x="1254014" y="1689086"/>
            <a:ext cx="1378384" cy="1287395"/>
          </a:xfrm>
          <a:prstGeom prst="rect">
            <a:avLst/>
          </a:prstGeom>
        </p:spPr>
      </p:pic>
      <p:pic>
        <p:nvPicPr>
          <p:cNvPr id="33" name="Picture 32">
            <a:extLst>
              <a:ext uri="{FF2B5EF4-FFF2-40B4-BE49-F238E27FC236}">
                <a16:creationId xmlns:a16="http://schemas.microsoft.com/office/drawing/2014/main" id="{F68C2825-8DC5-A15C-B1C7-FA0341E0300B}"/>
              </a:ext>
            </a:extLst>
          </p:cNvPr>
          <p:cNvPicPr>
            <a:picLocks noChangeAspect="1"/>
          </p:cNvPicPr>
          <p:nvPr/>
        </p:nvPicPr>
        <p:blipFill>
          <a:blip r:embed="rId7"/>
          <a:stretch>
            <a:fillRect/>
          </a:stretch>
        </p:blipFill>
        <p:spPr>
          <a:xfrm>
            <a:off x="1397603" y="4317480"/>
            <a:ext cx="1088198" cy="1088198"/>
          </a:xfrm>
          <a:prstGeom prst="rect">
            <a:avLst/>
          </a:prstGeom>
        </p:spPr>
      </p:pic>
      <p:sp>
        <p:nvSpPr>
          <p:cNvPr id="6" name="Rectangle 5">
            <a:extLst>
              <a:ext uri="{FF2B5EF4-FFF2-40B4-BE49-F238E27FC236}">
                <a16:creationId xmlns:a16="http://schemas.microsoft.com/office/drawing/2014/main" id="{4AFC2FFF-DC7A-6A2E-0D86-CC19F8DCC7FE}"/>
              </a:ext>
            </a:extLst>
          </p:cNvPr>
          <p:cNvSpPr/>
          <p:nvPr/>
        </p:nvSpPr>
        <p:spPr>
          <a:xfrm>
            <a:off x="7229029" y="1688935"/>
            <a:ext cx="4645742" cy="42032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6EAA47-C473-D59F-35DE-88C527EDC737}"/>
              </a:ext>
            </a:extLst>
          </p:cNvPr>
          <p:cNvSpPr txBox="1"/>
          <p:nvPr/>
        </p:nvSpPr>
        <p:spPr>
          <a:xfrm>
            <a:off x="7540037" y="1711018"/>
            <a:ext cx="435077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solidFill>
                  <a:schemeClr val="bg1"/>
                </a:solidFill>
                <a:latin typeface="Arial"/>
                <a:cs typeface="Arial"/>
              </a:rPr>
              <a:t>Pro Tip</a:t>
            </a:r>
            <a:r>
              <a:rPr lang="en-US" sz="2800" i="1">
                <a:solidFill>
                  <a:schemeClr val="bg1"/>
                </a:solidFill>
                <a:latin typeface="Arial"/>
                <a:cs typeface="Arial"/>
              </a:rPr>
              <a:t>: Reframe your mindset from "selling" to promoting.</a:t>
            </a:r>
            <a:endParaRPr lang="en-US" sz="2800">
              <a:solidFill>
                <a:schemeClr val="bg1"/>
              </a:solidFill>
              <a:latin typeface="Arial"/>
              <a:ea typeface="Calibri"/>
              <a:cs typeface="Arial"/>
            </a:endParaRPr>
          </a:p>
        </p:txBody>
      </p:sp>
      <p:sp>
        <p:nvSpPr>
          <p:cNvPr id="12" name="TextBox 11">
            <a:extLst>
              <a:ext uri="{FF2B5EF4-FFF2-40B4-BE49-F238E27FC236}">
                <a16:creationId xmlns:a16="http://schemas.microsoft.com/office/drawing/2014/main" id="{FB8A8B4E-16A1-DF03-D49F-2F8D8CC1E101}"/>
              </a:ext>
            </a:extLst>
          </p:cNvPr>
          <p:cNvSpPr txBox="1"/>
          <p:nvPr/>
        </p:nvSpPr>
        <p:spPr>
          <a:xfrm>
            <a:off x="7533968" y="2728449"/>
            <a:ext cx="4031224"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bg1"/>
              </a:solidFill>
              <a:ea typeface="Calibri" panose="020F0502020204030204"/>
              <a:cs typeface="Calibri" panose="020F0502020204030204"/>
            </a:endParaRPr>
          </a:p>
          <a:p>
            <a:endParaRPr lang="en-US">
              <a:solidFill>
                <a:schemeClr val="bg1"/>
              </a:solidFill>
              <a:ea typeface="Calibri" panose="020F0502020204030204"/>
              <a:cs typeface="Calibri" panose="020F0502020204030204"/>
            </a:endParaRPr>
          </a:p>
          <a:p>
            <a:pPr algn="ctr"/>
            <a:r>
              <a:rPr lang="en-US">
                <a:solidFill>
                  <a:schemeClr val="bg1"/>
                </a:solidFill>
                <a:ea typeface="Calibri" panose="020F0502020204030204"/>
                <a:cs typeface="Calibri" panose="020F0502020204030204"/>
              </a:rPr>
              <a:t>Remember: Marketing ≠ Sales</a:t>
            </a:r>
            <a:endParaRPr lang="en-US">
              <a:solidFill>
                <a:schemeClr val="bg1"/>
              </a:solidFill>
              <a:ea typeface="+mn-lt"/>
              <a:cs typeface="+mn-lt"/>
            </a:endParaRPr>
          </a:p>
          <a:p>
            <a:pPr algn="ctr"/>
            <a:endParaRPr lang="en-US">
              <a:solidFill>
                <a:schemeClr val="bg1"/>
              </a:solidFill>
              <a:ea typeface="+mn-lt"/>
              <a:cs typeface="+mn-lt"/>
            </a:endParaRPr>
          </a:p>
          <a:p>
            <a:pPr algn="ctr"/>
            <a:r>
              <a:rPr lang="en-US" b="1">
                <a:solidFill>
                  <a:schemeClr val="bg1"/>
                </a:solidFill>
                <a:ea typeface="+mn-lt"/>
                <a:cs typeface="+mn-lt"/>
              </a:rPr>
              <a:t>Marketing creates relationships, desire, and demand.</a:t>
            </a:r>
            <a:endParaRPr lang="en-US">
              <a:solidFill>
                <a:schemeClr val="bg1"/>
              </a:solidFill>
            </a:endParaRPr>
          </a:p>
          <a:p>
            <a:pPr algn="ctr"/>
            <a:endParaRPr lang="en-US">
              <a:solidFill>
                <a:schemeClr val="bg1"/>
              </a:solidFill>
              <a:ea typeface="+mn-lt"/>
              <a:cs typeface="+mn-lt"/>
            </a:endParaRPr>
          </a:p>
          <a:p>
            <a:pPr algn="ctr"/>
            <a:r>
              <a:rPr lang="en-US">
                <a:solidFill>
                  <a:schemeClr val="bg1"/>
                </a:solidFill>
                <a:ea typeface="+mn-lt"/>
                <a:cs typeface="+mn-lt"/>
              </a:rPr>
              <a:t>Sales is the act of converting that demand into tangible results through transactions. </a:t>
            </a:r>
            <a:endParaRPr lang="en-US">
              <a:solidFill>
                <a:schemeClr val="bg1"/>
              </a:solidFill>
            </a:endParaRPr>
          </a:p>
          <a:p>
            <a:pPr algn="ctr"/>
            <a:endParaRPr lang="en-US">
              <a:solidFill>
                <a:schemeClr val="bg1"/>
              </a:solidFill>
              <a:ea typeface="+mn-lt"/>
              <a:cs typeface="+mn-lt"/>
            </a:endParaRPr>
          </a:p>
          <a:p>
            <a:pPr algn="ctr"/>
            <a:endParaRPr lang="en-US" b="1">
              <a:solidFill>
                <a:schemeClr val="bg1"/>
              </a:solidFill>
              <a:ea typeface="Calibri" panose="020F0502020204030204"/>
              <a:cs typeface="Calibri" panose="020F0502020204030204"/>
            </a:endParaRPr>
          </a:p>
          <a:p>
            <a:endParaRPr lang="en-US" sz="2000">
              <a:solidFill>
                <a:schemeClr val="bg1"/>
              </a:solidFill>
              <a:ea typeface="Calibri" panose="020F0502020204030204"/>
              <a:cs typeface="Calibri" panose="020F0502020204030204"/>
            </a:endParaRPr>
          </a:p>
        </p:txBody>
      </p:sp>
      <p:sp>
        <p:nvSpPr>
          <p:cNvPr id="4" name="Rectangle: Rounded Corners 3">
            <a:extLst>
              <a:ext uri="{FF2B5EF4-FFF2-40B4-BE49-F238E27FC236}">
                <a16:creationId xmlns:a16="http://schemas.microsoft.com/office/drawing/2014/main" id="{DAFE731C-6760-8FC8-4023-5A4468E62048}"/>
              </a:ext>
            </a:extLst>
          </p:cNvPr>
          <p:cNvSpPr/>
          <p:nvPr/>
        </p:nvSpPr>
        <p:spPr>
          <a:xfrm>
            <a:off x="7509190" y="3177294"/>
            <a:ext cx="4080780" cy="2475467"/>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8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6AD92-520B-3A25-00A0-2196AF1B7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3D5B1-73D3-853E-5E09-ED8C98BB438D}"/>
              </a:ext>
            </a:extLst>
          </p:cNvPr>
          <p:cNvSpPr>
            <a:spLocks noGrp="1"/>
          </p:cNvSpPr>
          <p:nvPr>
            <p:ph type="title"/>
          </p:nvPr>
        </p:nvSpPr>
        <p:spPr/>
        <p:txBody>
          <a:bodyPr>
            <a:normAutofit/>
          </a:bodyPr>
          <a:lstStyle/>
          <a:p>
            <a:r>
              <a:rPr lang="en-US">
                <a:solidFill>
                  <a:srgbClr val="0084A9"/>
                </a:solidFill>
                <a:latin typeface="Arial"/>
                <a:cs typeface="Arial"/>
              </a:rPr>
              <a:t>Know Your Audience</a:t>
            </a:r>
            <a:endParaRPr lang="en-US">
              <a:solidFill>
                <a:srgbClr val="0084A9"/>
              </a:solidFill>
            </a:endParaRPr>
          </a:p>
        </p:txBody>
      </p:sp>
      <p:sp>
        <p:nvSpPr>
          <p:cNvPr id="15" name="Slide Number Placeholder 14">
            <a:extLst>
              <a:ext uri="{FF2B5EF4-FFF2-40B4-BE49-F238E27FC236}">
                <a16:creationId xmlns:a16="http://schemas.microsoft.com/office/drawing/2014/main" id="{1B37E2D0-F865-3C79-6A9E-B1B5A375887D}"/>
              </a:ext>
            </a:extLst>
          </p:cNvPr>
          <p:cNvSpPr>
            <a:spLocks noGrp="1"/>
          </p:cNvSpPr>
          <p:nvPr>
            <p:ph type="sldNum" sz="quarter" idx="12"/>
          </p:nvPr>
        </p:nvSpPr>
        <p:spPr/>
        <p:txBody>
          <a:bodyPr/>
          <a:lstStyle/>
          <a:p>
            <a:fld id="{BAE26A2A-DE5F-EA41-900F-AB5C4F1D9848}" type="slidenum">
              <a:rPr lang="en-US" smtClean="0"/>
              <a:t>8</a:t>
            </a:fld>
            <a:endParaRPr lang="en-US"/>
          </a:p>
        </p:txBody>
      </p:sp>
      <p:sp>
        <p:nvSpPr>
          <p:cNvPr id="16" name="Content Placeholder 15">
            <a:extLst>
              <a:ext uri="{FF2B5EF4-FFF2-40B4-BE49-F238E27FC236}">
                <a16:creationId xmlns:a16="http://schemas.microsoft.com/office/drawing/2014/main" id="{56EF13B3-D9B3-242C-AAAC-1C119298C3C0}"/>
              </a:ext>
            </a:extLst>
          </p:cNvPr>
          <p:cNvSpPr>
            <a:spLocks noGrp="1"/>
          </p:cNvSpPr>
          <p:nvPr>
            <p:ph idx="1"/>
          </p:nvPr>
        </p:nvSpPr>
        <p:spPr>
          <a:xfrm>
            <a:off x="401447" y="1498036"/>
            <a:ext cx="10579820" cy="4577887"/>
          </a:xfrm>
        </p:spPr>
        <p:txBody>
          <a:bodyPr vert="horz" lIns="91440" tIns="45720" rIns="91440" bIns="45720" rtlCol="0" anchor="t">
            <a:normAutofit/>
          </a:bodyPr>
          <a:lstStyle/>
          <a:p>
            <a:pPr marL="285750" indent="-285750" algn="l">
              <a:buFont typeface="Arial"/>
              <a:buChar char="•"/>
            </a:pPr>
            <a:r>
              <a:rPr lang="en-US" sz="2800">
                <a:latin typeface="Arial"/>
                <a:cs typeface="Arial"/>
              </a:rPr>
              <a:t>Adult learners are busy, practical, and often skeptical</a:t>
            </a:r>
            <a:endParaRPr lang="en-US" sz="2800"/>
          </a:p>
          <a:p>
            <a:pPr marL="285750" indent="-285750" algn="l">
              <a:buClr>
                <a:srgbClr val="AFABAB"/>
              </a:buClr>
              <a:buFont typeface="Arial"/>
              <a:buChar char="•"/>
            </a:pPr>
            <a:endParaRPr lang="en-US" sz="2800">
              <a:latin typeface="Arial"/>
              <a:cs typeface="Arial"/>
            </a:endParaRPr>
          </a:p>
          <a:p>
            <a:pPr marL="285750" indent="-285750" algn="l">
              <a:buFont typeface="Arial"/>
              <a:buChar char="•"/>
            </a:pPr>
            <a:r>
              <a:rPr lang="en-US" sz="2800">
                <a:latin typeface="Arial"/>
                <a:cs typeface="Arial"/>
              </a:rPr>
              <a:t>Ask yourself:</a:t>
            </a:r>
          </a:p>
          <a:p>
            <a:pPr marL="971550" lvl="1" indent="-342900">
              <a:buFont typeface="Wingdings"/>
              <a:buChar char="ü"/>
            </a:pPr>
            <a:r>
              <a:rPr lang="en-US" sz="2800">
                <a:latin typeface="Arial"/>
                <a:cs typeface="Arial"/>
              </a:rPr>
              <a:t> What problems are they trying to solve?</a:t>
            </a:r>
          </a:p>
          <a:p>
            <a:pPr marL="971550" lvl="1" indent="-342900">
              <a:buFont typeface="Wingdings"/>
              <a:buChar char="ü"/>
            </a:pPr>
            <a:r>
              <a:rPr lang="en-US" sz="2800">
                <a:latin typeface="Arial"/>
                <a:cs typeface="Arial"/>
              </a:rPr>
              <a:t> Where do they spend time (online/offline)?</a:t>
            </a:r>
          </a:p>
          <a:p>
            <a:pPr marL="971550" lvl="1" indent="-342900">
              <a:buFont typeface="Wingdings"/>
              <a:buChar char="ü"/>
            </a:pPr>
            <a:r>
              <a:rPr lang="en-US" sz="2800">
                <a:latin typeface="Arial"/>
                <a:cs typeface="Arial"/>
              </a:rPr>
              <a:t> What holds them back from enrolling?</a:t>
            </a:r>
          </a:p>
          <a:p>
            <a:pPr marL="628650" lvl="1" indent="0" algn="l">
              <a:buClr>
                <a:srgbClr val="AFABAB"/>
              </a:buClr>
              <a:buNone/>
            </a:pPr>
            <a:endParaRPr lang="en-US" sz="2800">
              <a:latin typeface="Arial"/>
              <a:cs typeface="Arial"/>
            </a:endParaRPr>
          </a:p>
          <a:p>
            <a:pPr algn="l"/>
            <a:endParaRPr lang="en-US"/>
          </a:p>
        </p:txBody>
      </p:sp>
      <p:sp>
        <p:nvSpPr>
          <p:cNvPr id="25" name="Rectangle 24">
            <a:extLst>
              <a:ext uri="{FF2B5EF4-FFF2-40B4-BE49-F238E27FC236}">
                <a16:creationId xmlns:a16="http://schemas.microsoft.com/office/drawing/2014/main" id="{8FCF8E2B-F9A9-E77A-FCB0-719E5277D9C5}"/>
              </a:ext>
            </a:extLst>
          </p:cNvPr>
          <p:cNvSpPr/>
          <p:nvPr/>
        </p:nvSpPr>
        <p:spPr>
          <a:xfrm>
            <a:off x="405581" y="5174225"/>
            <a:ext cx="8369709" cy="7742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E325887-EA11-E5AF-49CC-59C8C21DEAD6}"/>
              </a:ext>
            </a:extLst>
          </p:cNvPr>
          <p:cNvSpPr txBox="1"/>
          <p:nvPr/>
        </p:nvSpPr>
        <p:spPr>
          <a:xfrm>
            <a:off x="602225" y="5297127"/>
            <a:ext cx="913170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solidFill>
                  <a:schemeClr val="bg1"/>
                </a:solidFill>
                <a:latin typeface="Arial"/>
                <a:cs typeface="Arial"/>
              </a:rPr>
              <a:t>Pro Tip</a:t>
            </a:r>
            <a:r>
              <a:rPr lang="en-US" sz="2800" i="1">
                <a:solidFill>
                  <a:schemeClr val="bg1"/>
                </a:solidFill>
                <a:latin typeface="Arial"/>
                <a:cs typeface="Arial"/>
              </a:rPr>
              <a:t>: Survey current students for real insights</a:t>
            </a:r>
            <a:endParaRPr lang="en-US" sz="2800">
              <a:solidFill>
                <a:schemeClr val="bg1"/>
              </a:solidFill>
              <a:latin typeface="Arial"/>
              <a:cs typeface="Arial"/>
            </a:endParaRPr>
          </a:p>
          <a:p>
            <a:pPr algn="l"/>
            <a:endParaRPr lang="en-US">
              <a:ea typeface="Calibri"/>
              <a:cs typeface="Calibri"/>
            </a:endParaRPr>
          </a:p>
        </p:txBody>
      </p:sp>
      <p:pic>
        <p:nvPicPr>
          <p:cNvPr id="3" name="Picture 2" descr="A person with her hand on her chin&#10;&#10;AI-generated content may be incorrect.">
            <a:extLst>
              <a:ext uri="{FF2B5EF4-FFF2-40B4-BE49-F238E27FC236}">
                <a16:creationId xmlns:a16="http://schemas.microsoft.com/office/drawing/2014/main" id="{C40A4221-51D7-57FC-262B-FB382EA5511E}"/>
              </a:ext>
            </a:extLst>
          </p:cNvPr>
          <p:cNvPicPr>
            <a:picLocks noChangeAspect="1"/>
          </p:cNvPicPr>
          <p:nvPr/>
        </p:nvPicPr>
        <p:blipFill>
          <a:blip r:embed="rId3"/>
          <a:srcRect l="15075" r="20352"/>
          <a:stretch>
            <a:fillRect/>
          </a:stretch>
        </p:blipFill>
        <p:spPr>
          <a:xfrm>
            <a:off x="9067894" y="2258458"/>
            <a:ext cx="2687466" cy="2818482"/>
          </a:xfrm>
          <a:prstGeom prst="rect">
            <a:avLst/>
          </a:prstGeom>
        </p:spPr>
      </p:pic>
    </p:spTree>
    <p:extLst>
      <p:ext uri="{BB962C8B-B14F-4D97-AF65-F5344CB8AC3E}">
        <p14:creationId xmlns:p14="http://schemas.microsoft.com/office/powerpoint/2010/main" val="295392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5D4A6-5924-EA74-5309-D721FBB88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A09132-D9D6-FEF3-AC14-981E3FF15E1C}"/>
              </a:ext>
            </a:extLst>
          </p:cNvPr>
          <p:cNvSpPr>
            <a:spLocks noGrp="1"/>
          </p:cNvSpPr>
          <p:nvPr>
            <p:ph type="title"/>
          </p:nvPr>
        </p:nvSpPr>
        <p:spPr/>
        <p:txBody>
          <a:bodyPr>
            <a:normAutofit/>
          </a:bodyPr>
          <a:lstStyle/>
          <a:p>
            <a:r>
              <a:rPr lang="en-US" b="0">
                <a:solidFill>
                  <a:srgbClr val="0084A9"/>
                </a:solidFill>
                <a:latin typeface="Arial"/>
                <a:cs typeface="Arial"/>
              </a:rPr>
              <a:t>💬 </a:t>
            </a:r>
            <a:r>
              <a:rPr lang="en-US">
                <a:solidFill>
                  <a:srgbClr val="0084A9"/>
                </a:solidFill>
                <a:latin typeface="Arial"/>
                <a:cs typeface="Arial"/>
              </a:rPr>
              <a:t>Tell The Story </a:t>
            </a:r>
            <a:endParaRPr lang="en-US"/>
          </a:p>
        </p:txBody>
      </p:sp>
      <p:sp>
        <p:nvSpPr>
          <p:cNvPr id="15" name="Slide Number Placeholder 14">
            <a:extLst>
              <a:ext uri="{FF2B5EF4-FFF2-40B4-BE49-F238E27FC236}">
                <a16:creationId xmlns:a16="http://schemas.microsoft.com/office/drawing/2014/main" id="{FABB9FA5-2336-2686-5604-0906D5C5AAD3}"/>
              </a:ext>
            </a:extLst>
          </p:cNvPr>
          <p:cNvSpPr>
            <a:spLocks noGrp="1"/>
          </p:cNvSpPr>
          <p:nvPr>
            <p:ph type="sldNum" sz="quarter" idx="12"/>
          </p:nvPr>
        </p:nvSpPr>
        <p:spPr/>
        <p:txBody>
          <a:bodyPr/>
          <a:lstStyle/>
          <a:p>
            <a:fld id="{BAE26A2A-DE5F-EA41-900F-AB5C4F1D9848}" type="slidenum">
              <a:rPr lang="en-US" smtClean="0"/>
              <a:t>9</a:t>
            </a:fld>
            <a:endParaRPr lang="en-US"/>
          </a:p>
        </p:txBody>
      </p:sp>
      <p:sp>
        <p:nvSpPr>
          <p:cNvPr id="16" name="Content Placeholder 15">
            <a:extLst>
              <a:ext uri="{FF2B5EF4-FFF2-40B4-BE49-F238E27FC236}">
                <a16:creationId xmlns:a16="http://schemas.microsoft.com/office/drawing/2014/main" id="{1DA88678-6CDE-7E4D-EF0C-AA4CBB6B3AAB}"/>
              </a:ext>
            </a:extLst>
          </p:cNvPr>
          <p:cNvSpPr>
            <a:spLocks noGrp="1"/>
          </p:cNvSpPr>
          <p:nvPr>
            <p:ph idx="1"/>
          </p:nvPr>
        </p:nvSpPr>
        <p:spPr>
          <a:xfrm>
            <a:off x="401447" y="1433771"/>
            <a:ext cx="8318210" cy="4577887"/>
          </a:xfrm>
        </p:spPr>
        <p:txBody>
          <a:bodyPr vert="horz" lIns="91440" tIns="45720" rIns="91440" bIns="45720" rtlCol="0" anchor="t">
            <a:normAutofit fontScale="85000" lnSpcReduction="10000"/>
          </a:bodyPr>
          <a:lstStyle/>
          <a:p>
            <a:pPr marL="457200" indent="-457200" algn="l">
              <a:buFont typeface="Arial,Sans-Serif" panose="020B0604020202020204" pitchFamily="34" charset="0"/>
              <a:buChar char="•"/>
            </a:pPr>
            <a:r>
              <a:rPr lang="en-US" sz="3000" dirty="0">
                <a:latin typeface="Arial"/>
                <a:cs typeface="Arial"/>
              </a:rPr>
              <a:t>"Facts tell. </a:t>
            </a:r>
            <a:r>
              <a:rPr lang="en-US" sz="3000" b="1" dirty="0">
                <a:latin typeface="Arial"/>
                <a:cs typeface="Arial"/>
              </a:rPr>
              <a:t>Stories sell."</a:t>
            </a:r>
            <a:endParaRPr lang="en-US" sz="3000" dirty="0">
              <a:latin typeface="Arial"/>
              <a:cs typeface="Arial"/>
            </a:endParaRPr>
          </a:p>
          <a:p>
            <a:pPr marL="457200" indent="-457200" algn="l">
              <a:buClr>
                <a:srgbClr val="AFABAB"/>
              </a:buClr>
              <a:buChar char="•"/>
            </a:pPr>
            <a:endParaRPr lang="en-US" sz="2800">
              <a:latin typeface="Arial"/>
              <a:cs typeface="Arial"/>
            </a:endParaRPr>
          </a:p>
          <a:p>
            <a:pPr marL="457200" indent="-457200" algn="l">
              <a:buClr>
                <a:srgbClr val="AFABAB"/>
              </a:buClr>
              <a:buChar char="•"/>
            </a:pPr>
            <a:r>
              <a:rPr lang="en-US" sz="2800" dirty="0">
                <a:latin typeface="Arial"/>
                <a:cs typeface="Arial"/>
              </a:rPr>
              <a:t>Let </a:t>
            </a:r>
            <a:r>
              <a:rPr lang="en-US" sz="2800" b="1" dirty="0">
                <a:latin typeface="Arial"/>
                <a:cs typeface="Arial"/>
              </a:rPr>
              <a:t>students speak for you</a:t>
            </a:r>
            <a:endParaRPr lang="en-US" sz="2800" dirty="0"/>
          </a:p>
          <a:p>
            <a:pPr marL="457200" indent="-457200" algn="l">
              <a:buClr>
                <a:srgbClr val="AFABAB"/>
              </a:buClr>
              <a:buChar char="•"/>
            </a:pPr>
            <a:endParaRPr lang="en-US" sz="2800" b="1">
              <a:latin typeface="Arial"/>
              <a:cs typeface="Arial"/>
            </a:endParaRPr>
          </a:p>
          <a:p>
            <a:pPr marL="457200" indent="-457200" algn="l">
              <a:buChar char="•"/>
            </a:pPr>
            <a:r>
              <a:rPr lang="en-US" sz="2800" dirty="0">
                <a:latin typeface="Arial"/>
                <a:cs typeface="Arial"/>
              </a:rPr>
              <a:t>Written quotes with photos = powerful</a:t>
            </a:r>
            <a:endParaRPr lang="en-US" dirty="0"/>
          </a:p>
          <a:p>
            <a:pPr marL="457200" indent="-457200" algn="l">
              <a:buClr>
                <a:srgbClr val="AFABAB"/>
              </a:buClr>
              <a:buChar char="•"/>
            </a:pPr>
            <a:endParaRPr lang="en-US" sz="2800">
              <a:latin typeface="Arial"/>
              <a:cs typeface="Arial"/>
            </a:endParaRPr>
          </a:p>
          <a:p>
            <a:pPr marL="457200" indent="-457200" algn="l">
              <a:buChar char="•"/>
            </a:pPr>
            <a:r>
              <a:rPr lang="en-US" sz="2800" dirty="0">
                <a:latin typeface="Arial"/>
                <a:cs typeface="Arial"/>
              </a:rPr>
              <a:t>Even more powerful: short "selfie-style" videos </a:t>
            </a:r>
            <a:endParaRPr lang="en-US" sz="2800" dirty="0"/>
          </a:p>
          <a:p>
            <a:pPr marL="457200" indent="-457200" algn="l">
              <a:buClr>
                <a:srgbClr val="AFABAB"/>
              </a:buClr>
              <a:buChar char="•"/>
            </a:pPr>
            <a:endParaRPr lang="en-US" sz="2800">
              <a:latin typeface="Arial"/>
              <a:cs typeface="Arial"/>
            </a:endParaRPr>
          </a:p>
          <a:p>
            <a:pPr marL="457200" indent="-457200" algn="l">
              <a:buClr>
                <a:srgbClr val="AFABAB"/>
              </a:buClr>
              <a:buChar char="•"/>
            </a:pPr>
            <a:r>
              <a:rPr lang="en-US" sz="2800" dirty="0">
                <a:latin typeface="Arial"/>
                <a:cs typeface="Arial"/>
              </a:rPr>
              <a:t>Prompts:</a:t>
            </a:r>
            <a:endParaRPr lang="en-US" dirty="0"/>
          </a:p>
          <a:p>
            <a:pPr marL="856615" lvl="2" indent="-170815">
              <a:buClr>
                <a:srgbClr val="AFABAB"/>
              </a:buClr>
              <a:buFont typeface="Wingdings" panose="020B0604020202020204" pitchFamily="34" charset="0"/>
              <a:buChar char="ü"/>
            </a:pPr>
            <a:r>
              <a:rPr lang="en-US" sz="2650" dirty="0">
                <a:latin typeface="Arial"/>
                <a:cs typeface="Arial"/>
              </a:rPr>
              <a:t> Why did you get your </a:t>
            </a:r>
            <a:r>
              <a:rPr lang="en-US" sz="2300" dirty="0">
                <a:latin typeface="Arial"/>
                <a:cs typeface="Arial"/>
              </a:rPr>
              <a:t>GED</a:t>
            </a:r>
            <a:r>
              <a:rPr lang="en-US" sz="2300" baseline="30000" dirty="0">
                <a:latin typeface="Arial"/>
                <a:cs typeface="Arial"/>
              </a:rPr>
              <a:t>®</a:t>
            </a:r>
            <a:r>
              <a:rPr lang="en-US" sz="2300" dirty="0">
                <a:latin typeface="Arial"/>
                <a:cs typeface="Arial"/>
              </a:rPr>
              <a:t> Credential</a:t>
            </a:r>
            <a:r>
              <a:rPr lang="en-US" sz="2650" dirty="0">
                <a:latin typeface="Arial"/>
                <a:cs typeface="Arial"/>
              </a:rPr>
              <a:t>?</a:t>
            </a:r>
            <a:endParaRPr lang="en-US" dirty="0"/>
          </a:p>
          <a:p>
            <a:pPr marL="856615" lvl="2" indent="-170815">
              <a:buClr>
                <a:srgbClr val="AFABAB"/>
              </a:buClr>
              <a:buFont typeface="Wingdings" panose="020B0604020202020204" pitchFamily="34" charset="0"/>
              <a:buChar char="ü"/>
            </a:pPr>
            <a:r>
              <a:rPr lang="en-US" sz="2650" dirty="0">
                <a:latin typeface="Arial"/>
                <a:cs typeface="Arial"/>
              </a:rPr>
              <a:t> How did an adult educator change your life?</a:t>
            </a:r>
            <a:endParaRPr lang="en-US" dirty="0"/>
          </a:p>
          <a:p>
            <a:pPr marL="856615" lvl="2" indent="-170815">
              <a:buClr>
                <a:srgbClr val="AFABAB"/>
              </a:buClr>
              <a:buFont typeface="Wingdings" panose="020B0604020202020204" pitchFamily="34" charset="0"/>
              <a:buChar char="ü"/>
            </a:pPr>
            <a:r>
              <a:rPr lang="en-US" sz="2650" dirty="0">
                <a:latin typeface="Arial"/>
                <a:cs typeface="Arial"/>
              </a:rPr>
              <a:t> What would you tell someone thinking about joining?</a:t>
            </a:r>
            <a:endParaRPr lang="en-US" dirty="0"/>
          </a:p>
          <a:p>
            <a:pPr marL="457200" indent="-457200" algn="l">
              <a:buClr>
                <a:srgbClr val="AFABAB"/>
              </a:buClr>
              <a:buChar char="•"/>
            </a:pPr>
            <a:endParaRPr lang="en-US" sz="2800" b="1"/>
          </a:p>
          <a:p>
            <a:pPr marL="285750" indent="-285750" algn="l">
              <a:buClr>
                <a:srgbClr val="AFABAB"/>
              </a:buClr>
              <a:buFont typeface="Arial"/>
              <a:buChar char="•"/>
            </a:pPr>
            <a:endParaRPr lang="en-US" sz="2000" i="1">
              <a:solidFill>
                <a:srgbClr val="0084A9"/>
              </a:solidFill>
            </a:endParaRPr>
          </a:p>
        </p:txBody>
      </p:sp>
      <p:pic>
        <p:nvPicPr>
          <p:cNvPr id="4" name="Picture 3" descr="A screenshot of a cellphone&#10;&#10;AI-generated content may be incorrect.">
            <a:extLst>
              <a:ext uri="{FF2B5EF4-FFF2-40B4-BE49-F238E27FC236}">
                <a16:creationId xmlns:a16="http://schemas.microsoft.com/office/drawing/2014/main" id="{BC544308-D673-59AB-2E33-E9D3B45A7E37}"/>
              </a:ext>
            </a:extLst>
          </p:cNvPr>
          <p:cNvPicPr>
            <a:picLocks noChangeAspect="1"/>
          </p:cNvPicPr>
          <p:nvPr/>
        </p:nvPicPr>
        <p:blipFill>
          <a:blip r:embed="rId3"/>
          <a:srcRect l="239" t="69" r="239" b="6250"/>
          <a:stretch>
            <a:fillRect/>
          </a:stretch>
        </p:blipFill>
        <p:spPr>
          <a:xfrm>
            <a:off x="8134107" y="1107668"/>
            <a:ext cx="3820257" cy="4131389"/>
          </a:xfrm>
          <a:prstGeom prst="rect">
            <a:avLst/>
          </a:prstGeom>
          <a:ln>
            <a:solidFill>
              <a:schemeClr val="tx1"/>
            </a:solidFill>
          </a:ln>
        </p:spPr>
      </p:pic>
    </p:spTree>
    <p:extLst>
      <p:ext uri="{BB962C8B-B14F-4D97-AF65-F5344CB8AC3E}">
        <p14:creationId xmlns:p14="http://schemas.microsoft.com/office/powerpoint/2010/main" val="4234222044"/>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E7BAEE-8EB7-4B74-BB91-B94AE5AC8430}">
  <ds:schemaRefs>
    <ds:schemaRef ds:uri="56cd1905-ff13-4436-8ef1-8fa80665008f"/>
    <ds:schemaRef ds:uri="f8892201-b6f9-448a-a857-af8c143e1fef"/>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4D6AB9B-B5FC-473F-A385-F261DA8341F7}">
  <ds:schemaRefs>
    <ds:schemaRef ds:uri="56cd1905-ff13-4436-8ef1-8fa80665008f"/>
    <ds:schemaRef ds:uri="f8892201-b6f9-448a-a857-af8c143e1f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1C1EBE-42B9-41B1-B583-A9753CA6C625}">
  <ds:schemaRefs>
    <ds:schemaRef ds:uri="http://schemas.microsoft.com/sharepoint/v3/contenttype/form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Application>Microsoft Office PowerPoint</Application>
  <PresentationFormat>Widescreen</PresentationFormat>
  <Slides>15</Slides>
  <Notes>9</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GEDTS_theme_2018</vt:lpstr>
      <vt:lpstr>PowerPoint Presentation</vt:lpstr>
      <vt:lpstr>What is PR, really?</vt:lpstr>
      <vt:lpstr>The Impact of PR – Real Stories, Real Results</vt:lpstr>
      <vt:lpstr>Thought Leadership </vt:lpstr>
      <vt:lpstr>How We Can Work Together</vt:lpstr>
      <vt:lpstr>How We Can Support You</vt:lpstr>
      <vt:lpstr>Why Marketing Matters in Adult Education</vt:lpstr>
      <vt:lpstr>Know Your Audience</vt:lpstr>
      <vt:lpstr>💬 Tell The Story </vt:lpstr>
      <vt:lpstr>🎥 Videos, videos, videos</vt:lpstr>
      <vt:lpstr>Use Data &amp; Stats</vt:lpstr>
      <vt:lpstr>Where's Your Audience?</vt:lpstr>
      <vt:lpstr>💡 Content Ideas for Educators</vt:lpstr>
      <vt:lpstr>🗣️ Discussion / Q&amp;A</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revision>9</cp:revision>
  <cp:lastPrinted>2018-06-14T14:59:40Z</cp:lastPrinted>
  <dcterms:created xsi:type="dcterms:W3CDTF">2023-06-02T14:16:32Z</dcterms:created>
  <dcterms:modified xsi:type="dcterms:W3CDTF">2025-08-21T18:12:20Z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