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46"/>
  </p:notesMasterIdLst>
  <p:handoutMasterIdLst>
    <p:handoutMasterId r:id="rId47"/>
  </p:handoutMasterIdLst>
  <p:sldIdLst>
    <p:sldId id="292" r:id="rId5"/>
    <p:sldId id="314" r:id="rId6"/>
    <p:sldId id="313" r:id="rId7"/>
    <p:sldId id="322" r:id="rId8"/>
    <p:sldId id="321" r:id="rId9"/>
    <p:sldId id="323" r:id="rId10"/>
    <p:sldId id="324" r:id="rId11"/>
    <p:sldId id="288" r:id="rId12"/>
    <p:sldId id="261" r:id="rId13"/>
    <p:sldId id="315" r:id="rId14"/>
    <p:sldId id="326" r:id="rId15"/>
    <p:sldId id="341" r:id="rId16"/>
    <p:sldId id="338" r:id="rId17"/>
    <p:sldId id="339" r:id="rId18"/>
    <p:sldId id="340" r:id="rId19"/>
    <p:sldId id="327" r:id="rId20"/>
    <p:sldId id="298" r:id="rId21"/>
    <p:sldId id="333" r:id="rId22"/>
    <p:sldId id="335" r:id="rId23"/>
    <p:sldId id="332" r:id="rId24"/>
    <p:sldId id="329" r:id="rId25"/>
    <p:sldId id="331" r:id="rId26"/>
    <p:sldId id="330" r:id="rId27"/>
    <p:sldId id="334" r:id="rId28"/>
    <p:sldId id="306" r:id="rId29"/>
    <p:sldId id="328" r:id="rId30"/>
    <p:sldId id="301" r:id="rId31"/>
    <p:sldId id="302" r:id="rId32"/>
    <p:sldId id="303" r:id="rId33"/>
    <p:sldId id="304" r:id="rId34"/>
    <p:sldId id="336" r:id="rId35"/>
    <p:sldId id="311" r:id="rId36"/>
    <p:sldId id="320" r:id="rId37"/>
    <p:sldId id="307" r:id="rId38"/>
    <p:sldId id="308" r:id="rId39"/>
    <p:sldId id="309" r:id="rId40"/>
    <p:sldId id="310" r:id="rId41"/>
    <p:sldId id="312" r:id="rId42"/>
    <p:sldId id="342" r:id="rId43"/>
    <p:sldId id="343" r:id="rId44"/>
    <p:sldId id="293" r:id="rId4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2828"/>
    <a:srgbClr val="2E7D32"/>
    <a:srgbClr val="DDF0FF"/>
    <a:srgbClr val="5C3394"/>
    <a:srgbClr val="B9B9B9"/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4ED9E6-17FF-4F93-BDC7-EE10EF783F5C}" v="33" dt="2026-07-10T15:06:29.9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96303"/>
  </p:normalViewPr>
  <p:slideViewPr>
    <p:cSldViewPr snapToGrid="0" snapToObjects="1">
      <p:cViewPr varScale="1">
        <p:scale>
          <a:sx n="122" d="100"/>
          <a:sy n="122" d="100"/>
        </p:scale>
        <p:origin x="4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Kris Meehan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Learners Persist—or Don’t </a:t>
            </a:r>
          </a:p>
          <a:p>
            <a:r>
              <a:rPr lang="en-US" sz="2600" dirty="0"/>
              <a:t>What GED Data Reveals About Motivation, Momentum, and Success 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EDF2-E497-1F36-20D5-14B003F04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35AD8-6D84-5051-9F4D-10D15BD0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Activation Drop-Off - Cohorts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65CFF09-5B72-4AB4-6097-90B9F86336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262813"/>
              </p:ext>
            </p:extLst>
          </p:nvPr>
        </p:nvGraphicFramePr>
        <p:xfrm>
          <a:off x="3096322" y="1450249"/>
          <a:ext cx="5999356" cy="4240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8752">
                  <a:extLst>
                    <a:ext uri="{9D8B030D-6E8A-4147-A177-3AD203B41FA5}">
                      <a16:colId xmlns:a16="http://schemas.microsoft.com/office/drawing/2014/main" val="999020640"/>
                    </a:ext>
                  </a:extLst>
                </a:gridCol>
                <a:gridCol w="1440206">
                  <a:extLst>
                    <a:ext uri="{9D8B030D-6E8A-4147-A177-3AD203B41FA5}">
                      <a16:colId xmlns:a16="http://schemas.microsoft.com/office/drawing/2014/main" val="2198856072"/>
                    </a:ext>
                  </a:extLst>
                </a:gridCol>
                <a:gridCol w="1278182">
                  <a:extLst>
                    <a:ext uri="{9D8B030D-6E8A-4147-A177-3AD203B41FA5}">
                      <a16:colId xmlns:a16="http://schemas.microsoft.com/office/drawing/2014/main" val="1421329164"/>
                    </a:ext>
                  </a:extLst>
                </a:gridCol>
                <a:gridCol w="1512216">
                  <a:extLst>
                    <a:ext uri="{9D8B030D-6E8A-4147-A177-3AD203B41FA5}">
                      <a16:colId xmlns:a16="http://schemas.microsoft.com/office/drawing/2014/main" val="3765280843"/>
                    </a:ext>
                  </a:extLst>
                </a:gridCol>
              </a:tblGrid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effectLst/>
                        </a:rPr>
                        <a:t>Metric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effectLst/>
                        </a:rPr>
                        <a:t>Quick Activator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effectLst/>
                        </a:rPr>
                        <a:t>Late Activator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effectLst/>
                        </a:rPr>
                        <a:t>Non-Activator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531270"/>
                  </a:ext>
                </a:extLst>
              </a:tr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Share of total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19%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71%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365500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Age at signup (median)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9195933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% who studied for the GED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80%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highlight>
                            <a:srgbClr val="FFFF00"/>
                          </a:highlight>
                        </a:rPr>
                        <a:t>53%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7247364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% testing for Work-Related reasons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33%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573021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% who took a Ready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68%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81%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16%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872317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First Ready score (median)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480437"/>
                  </a:ext>
                </a:extLst>
              </a:tr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First Ready Pass Rate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ptos Narrow" panose="020B00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452679"/>
                  </a:ext>
                </a:extLst>
              </a:tr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% on mobile app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12%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21%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5625012"/>
                  </a:ext>
                </a:extLst>
              </a:tr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Credential Rate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52%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45%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-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086178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CFB0E-738E-5292-B9EE-E54682684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C6072E-0856-1432-DDDE-F846589888E3}"/>
              </a:ext>
            </a:extLst>
          </p:cNvPr>
          <p:cNvSpPr txBox="1"/>
          <p:nvPr/>
        </p:nvSpPr>
        <p:spPr>
          <a:xfrm>
            <a:off x="2721469" y="5839927"/>
            <a:ext cx="6749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Non-Activators are typically older (median age of 27), motivated for work-related reasons, and are not engaging with learner tools like the GED &amp; Me Mobile app</a:t>
            </a:r>
          </a:p>
        </p:txBody>
      </p:sp>
    </p:spTree>
    <p:extLst>
      <p:ext uri="{BB962C8B-B14F-4D97-AF65-F5344CB8AC3E}">
        <p14:creationId xmlns:p14="http://schemas.microsoft.com/office/powerpoint/2010/main" val="528934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61F2C-1AB3-D847-71DF-F2B7BFC8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0C4AE-A8EA-E4F2-C128-E9C242D9A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Activation Drop-Off - Cohorts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4C16CED-CC66-6AD7-4DC1-55B6029273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394924"/>
              </p:ext>
            </p:extLst>
          </p:nvPr>
        </p:nvGraphicFramePr>
        <p:xfrm>
          <a:off x="3096322" y="1450249"/>
          <a:ext cx="5999356" cy="4240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8752">
                  <a:extLst>
                    <a:ext uri="{9D8B030D-6E8A-4147-A177-3AD203B41FA5}">
                      <a16:colId xmlns:a16="http://schemas.microsoft.com/office/drawing/2014/main" val="999020640"/>
                    </a:ext>
                  </a:extLst>
                </a:gridCol>
                <a:gridCol w="1440206">
                  <a:extLst>
                    <a:ext uri="{9D8B030D-6E8A-4147-A177-3AD203B41FA5}">
                      <a16:colId xmlns:a16="http://schemas.microsoft.com/office/drawing/2014/main" val="2198856072"/>
                    </a:ext>
                  </a:extLst>
                </a:gridCol>
                <a:gridCol w="1278182">
                  <a:extLst>
                    <a:ext uri="{9D8B030D-6E8A-4147-A177-3AD203B41FA5}">
                      <a16:colId xmlns:a16="http://schemas.microsoft.com/office/drawing/2014/main" val="1421329164"/>
                    </a:ext>
                  </a:extLst>
                </a:gridCol>
                <a:gridCol w="1512216">
                  <a:extLst>
                    <a:ext uri="{9D8B030D-6E8A-4147-A177-3AD203B41FA5}">
                      <a16:colId xmlns:a16="http://schemas.microsoft.com/office/drawing/2014/main" val="3765280843"/>
                    </a:ext>
                  </a:extLst>
                </a:gridCol>
              </a:tblGrid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effectLst/>
                        </a:rPr>
                        <a:t>Metric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effectLst/>
                        </a:rPr>
                        <a:t>Quick Activator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effectLst/>
                        </a:rPr>
                        <a:t>Late Activator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effectLst/>
                        </a:rPr>
                        <a:t>Non-Activator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531270"/>
                  </a:ext>
                </a:extLst>
              </a:tr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Share of total</a:t>
                      </a:r>
                      <a:endParaRPr lang="en-US" sz="11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19%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10%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365500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Age at signup (median)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27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9195933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% who studied for the GED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82%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80%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53%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7247364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% testing for Work-Related reasons</a:t>
                      </a:r>
                      <a:endParaRPr lang="en-US" sz="1100" b="1" i="0" u="none" strike="noStrike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20%</a:t>
                      </a:r>
                      <a:endParaRPr lang="en-US" sz="1100" b="0" i="0" u="none" strike="noStrike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23%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33%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573021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% who took a Ready</a:t>
                      </a:r>
                      <a:endParaRPr lang="en-US" sz="1100" b="1" i="0" u="none" strike="noStrike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68%</a:t>
                      </a:r>
                      <a:endParaRPr lang="en-US" sz="1100" b="0" i="0" u="none" strike="noStrike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16%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872317"/>
                  </a:ext>
                </a:extLst>
              </a:tr>
              <a:tr h="565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First Ready score (median)</a:t>
                      </a:r>
                      <a:endParaRPr lang="en-US" sz="11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153</a:t>
                      </a:r>
                      <a:endParaRPr lang="en-US" sz="1100" b="0" i="0" u="none" strike="noStrike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150</a:t>
                      </a:r>
                      <a:endParaRPr lang="en-US" sz="1100" b="0" i="0" u="none" strike="noStrike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144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480437"/>
                  </a:ext>
                </a:extLst>
              </a:tr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First Ready Pass Rate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ptos Narrow" panose="020B00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452679"/>
                  </a:ext>
                </a:extLst>
              </a:tr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% on mobile app</a:t>
                      </a:r>
                      <a:endParaRPr lang="en-US" sz="11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12%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21%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10%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5625012"/>
                  </a:ext>
                </a:extLst>
              </a:tr>
              <a:tr h="2826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Credential Rate</a:t>
                      </a:r>
                      <a:endParaRPr lang="en-US" sz="11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52%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45%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-</a:t>
                      </a:r>
                      <a:endParaRPr lang="en-US" sz="110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086178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829DF-E52B-20F6-FEF6-B4BE9F003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AECC8E-923A-EE8E-23CA-A57158C60CCE}"/>
              </a:ext>
            </a:extLst>
          </p:cNvPr>
          <p:cNvSpPr txBox="1"/>
          <p:nvPr/>
        </p:nvSpPr>
        <p:spPr>
          <a:xfrm>
            <a:off x="2721469" y="5839927"/>
            <a:ext cx="6749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Non-Activators are typically older (median age of 27), motivated for work-related reasons, and are not engaging with learner tools like the GED &amp; Me Mobile app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FFE923-C2F2-90E1-6A22-3E8B22ECC48A}"/>
              </a:ext>
            </a:extLst>
          </p:cNvPr>
          <p:cNvSpPr/>
          <p:nvPr/>
        </p:nvSpPr>
        <p:spPr>
          <a:xfrm>
            <a:off x="3096322" y="4822092"/>
            <a:ext cx="5999356" cy="312615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274578-40E3-D719-1DEC-A0AF346BAB0F}"/>
              </a:ext>
            </a:extLst>
          </p:cNvPr>
          <p:cNvSpPr/>
          <p:nvPr/>
        </p:nvSpPr>
        <p:spPr>
          <a:xfrm>
            <a:off x="3096322" y="2035908"/>
            <a:ext cx="5999356" cy="1105877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13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9398-946C-A5CF-F6C2-DD54C6E19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F46FA-BA5A-4F8B-7F4A-5FF1757CD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14849"/>
            <a:ext cx="11135318" cy="1165587"/>
          </a:xfrm>
        </p:spPr>
        <p:txBody>
          <a:bodyPr>
            <a:normAutofit/>
          </a:bodyPr>
          <a:lstStyle/>
          <a:p>
            <a:r>
              <a:rPr lang="en-US" dirty="0"/>
              <a:t>Sidelined users – what do we know about them?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518AFC-B9F7-D734-245B-7D08B91C111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716036" y="3882928"/>
            <a:ext cx="2759927" cy="1530506"/>
          </a:xfrm>
        </p:spPr>
        <p:txBody>
          <a:bodyPr/>
          <a:lstStyle/>
          <a:p>
            <a:r>
              <a:rPr lang="en-US" dirty="0"/>
              <a:t>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4EEC8-201F-3976-F833-E5CAA81D7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024" y="3882928"/>
            <a:ext cx="2592659" cy="1530506"/>
          </a:xfrm>
        </p:spPr>
        <p:txBody>
          <a:bodyPr/>
          <a:lstStyle/>
          <a:p>
            <a:r>
              <a:rPr lang="en-US" dirty="0"/>
              <a:t>Location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240D472-CEEC-A518-406B-2FE17A08D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F11D6C-9620-C0C4-84A8-333C3B0DBC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782316" y="3882928"/>
            <a:ext cx="2759927" cy="1530506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pic>
        <p:nvPicPr>
          <p:cNvPr id="16" name="Graphic 15" descr="Earth globe: Americas with solid fill">
            <a:extLst>
              <a:ext uri="{FF2B5EF4-FFF2-40B4-BE49-F238E27FC236}">
                <a16:creationId xmlns:a16="http://schemas.microsoft.com/office/drawing/2014/main" id="{11DC33BB-6CCB-581B-7643-7802BC039D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54896" y="2717150"/>
            <a:ext cx="914400" cy="914400"/>
          </a:xfrm>
          <a:prstGeom prst="rect">
            <a:avLst/>
          </a:prstGeom>
        </p:spPr>
      </p:pic>
      <p:pic>
        <p:nvPicPr>
          <p:cNvPr id="20" name="Graphic 19" descr="Group of people outline">
            <a:extLst>
              <a:ext uri="{FF2B5EF4-FFF2-40B4-BE49-F238E27FC236}">
                <a16:creationId xmlns:a16="http://schemas.microsoft.com/office/drawing/2014/main" id="{C5DBA082-8C31-AB2A-DD4E-797C25A43E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8800" y="2717150"/>
            <a:ext cx="914400" cy="914400"/>
          </a:xfrm>
          <a:prstGeom prst="rect">
            <a:avLst/>
          </a:prstGeom>
        </p:spPr>
      </p:pic>
      <p:pic>
        <p:nvPicPr>
          <p:cNvPr id="23" name="Graphic 22" descr="Body builder outline">
            <a:extLst>
              <a:ext uri="{FF2B5EF4-FFF2-40B4-BE49-F238E27FC236}">
                <a16:creationId xmlns:a16="http://schemas.microsoft.com/office/drawing/2014/main" id="{2E6B9D4B-CBDF-B40E-78AF-E2EDFF4F2E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05080" y="27171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0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5EDC3-7891-3EB4-EDE6-9CA8E9E17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012C4-53F5-A894-BD62-3D70FDE42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63" y="389332"/>
            <a:ext cx="11129271" cy="1165587"/>
          </a:xfrm>
        </p:spPr>
        <p:txBody>
          <a:bodyPr/>
          <a:lstStyle/>
          <a:p>
            <a:pPr algn="ctr"/>
            <a:r>
              <a:rPr lang="en-US" dirty="0"/>
              <a:t>Activation Rates Vary by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D4B4A-3167-7559-EACA-192D759C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EB9AD7-C58E-178B-E303-80FBCB681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26" y="2122128"/>
            <a:ext cx="7780867" cy="41920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194615-0826-4293-3424-6FA17E2F2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220" y="2122128"/>
            <a:ext cx="2609844" cy="21632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2B042F-B2F1-0579-CDD9-6DAD3F5AA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3220" y="4534178"/>
            <a:ext cx="2609844" cy="17800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216C8D-6C89-0A39-225A-DB75560DE6C3}"/>
              </a:ext>
            </a:extLst>
          </p:cNvPr>
          <p:cNvSpPr txBox="1"/>
          <p:nvPr/>
        </p:nvSpPr>
        <p:spPr>
          <a:xfrm>
            <a:off x="10330004" y="2926764"/>
            <a:ext cx="3983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AK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25995A-C8DD-DDCA-7EEB-9E34353CE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614" y="1495575"/>
            <a:ext cx="2553056" cy="3429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2A545-C51F-9912-06EE-C11C1476CD9E}"/>
              </a:ext>
            </a:extLst>
          </p:cNvPr>
          <p:cNvSpPr txBox="1"/>
          <p:nvPr/>
        </p:nvSpPr>
        <p:spPr>
          <a:xfrm>
            <a:off x="8836182" y="1258432"/>
            <a:ext cx="2245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Activation Rate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ED5AAA-BF98-D07D-29EA-C8F621D3D62E}"/>
              </a:ext>
            </a:extLst>
          </p:cNvPr>
          <p:cNvSpPr txBox="1"/>
          <p:nvPr/>
        </p:nvSpPr>
        <p:spPr>
          <a:xfrm>
            <a:off x="3386529" y="1324086"/>
            <a:ext cx="2245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Activation Rate National Average: 27.5%</a:t>
            </a:r>
          </a:p>
        </p:txBody>
      </p:sp>
    </p:spTree>
    <p:extLst>
      <p:ext uri="{BB962C8B-B14F-4D97-AF65-F5344CB8AC3E}">
        <p14:creationId xmlns:p14="http://schemas.microsoft.com/office/powerpoint/2010/main" val="3425715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DFBB1-6AFA-33DD-1EED-AFD6E3B1E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FBC01-474A-4835-4E5C-7B0A1D702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63" y="389332"/>
            <a:ext cx="11129271" cy="1165587"/>
          </a:xfrm>
        </p:spPr>
        <p:txBody>
          <a:bodyPr/>
          <a:lstStyle/>
          <a:p>
            <a:pPr algn="ctr"/>
            <a:r>
              <a:rPr lang="en-US" dirty="0"/>
              <a:t>Activation Rate Varies within States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514B6-7EFA-6E53-6C80-8E379C045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E1EDD0-AEC1-48B1-7A0C-2B8EB5840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363" y="1554919"/>
            <a:ext cx="4007934" cy="448520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6492E4C-A6D9-7690-364D-6AB6692E5841}"/>
              </a:ext>
            </a:extLst>
          </p:cNvPr>
          <p:cNvCxnSpPr/>
          <p:nvPr/>
        </p:nvCxnSpPr>
        <p:spPr>
          <a:xfrm flipH="1" flipV="1">
            <a:off x="3195873" y="2534970"/>
            <a:ext cx="1536826" cy="2240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C362931D-FCAB-63C3-4E3F-101A836D3B1A}"/>
              </a:ext>
            </a:extLst>
          </p:cNvPr>
          <p:cNvSpPr/>
          <p:nvPr/>
        </p:nvSpPr>
        <p:spPr>
          <a:xfrm>
            <a:off x="4603687" y="2639026"/>
            <a:ext cx="258024" cy="239917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82763D-5FB0-2B0D-9B55-905144ADCD45}"/>
              </a:ext>
            </a:extLst>
          </p:cNvPr>
          <p:cNvSpPr txBox="1"/>
          <p:nvPr/>
        </p:nvSpPr>
        <p:spPr>
          <a:xfrm>
            <a:off x="2390116" y="2305038"/>
            <a:ext cx="869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Atlanta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AF4ECF-567A-FBE3-1A10-29F99EE00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1614" y="1495575"/>
            <a:ext cx="2553056" cy="3429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2D9AD5-CF71-4CA0-1FA0-6497228C0BA5}"/>
              </a:ext>
            </a:extLst>
          </p:cNvPr>
          <p:cNvSpPr txBox="1"/>
          <p:nvPr/>
        </p:nvSpPr>
        <p:spPr>
          <a:xfrm>
            <a:off x="8836182" y="1258432"/>
            <a:ext cx="2245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Activation Rate</a:t>
            </a:r>
          </a:p>
        </p:txBody>
      </p:sp>
    </p:spTree>
    <p:extLst>
      <p:ext uri="{BB962C8B-B14F-4D97-AF65-F5344CB8AC3E}">
        <p14:creationId xmlns:p14="http://schemas.microsoft.com/office/powerpoint/2010/main" val="936562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B5E7A-A760-1BAB-165D-7FCACD0B9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75B82B-2E51-000A-3DC1-01320077D0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3" t="1809" r="1211" b="10708"/>
          <a:stretch>
            <a:fillRect/>
          </a:stretch>
        </p:blipFill>
        <p:spPr>
          <a:xfrm>
            <a:off x="387657" y="779149"/>
            <a:ext cx="11416686" cy="561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69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886F7-1CFF-0791-062A-1F16520E0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85557A-23B2-CD34-AD62-9D48AC8B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pc="-75" dirty="0"/>
              <a:t>Successful Learner Analysis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ECBEA8-87D4-AC3E-572D-F47146134F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does a Credentialed learner’s journey look like?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638DA-A521-8E96-02C6-B8E5AF88A3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09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3216D-1FCA-7F30-B633-7D77330B6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EBA77FB-A427-7A0C-12D3-03D579A9C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616" y="589648"/>
            <a:ext cx="10622964" cy="849854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does the Credentialed learner journey look like?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563652-E53F-0C01-0DDB-3992AD593B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23" r="18243" b="55268"/>
          <a:stretch>
            <a:fillRect/>
          </a:stretch>
        </p:blipFill>
        <p:spPr>
          <a:xfrm>
            <a:off x="1112066" y="2168576"/>
            <a:ext cx="9967865" cy="2009869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CBA6486A-8AAF-CB93-E4FB-BD7CCD28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3988" y="4583490"/>
            <a:ext cx="6004023" cy="3778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*68% never failed a Test subject</a:t>
            </a:r>
          </a:p>
        </p:txBody>
      </p:sp>
    </p:spTree>
    <p:extLst>
      <p:ext uri="{BB962C8B-B14F-4D97-AF65-F5344CB8AC3E}">
        <p14:creationId xmlns:p14="http://schemas.microsoft.com/office/powerpoint/2010/main" val="3310311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EA2D-802D-F994-ACC5-6BE928E3E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350152C-AEF9-0A2C-D607-A57F4E116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616" y="589648"/>
            <a:ext cx="10622964" cy="849854"/>
          </a:xfrm>
        </p:spPr>
        <p:txBody>
          <a:bodyPr>
            <a:normAutofit fontScale="90000"/>
          </a:bodyPr>
          <a:lstStyle/>
          <a:p>
            <a:r>
              <a:rPr lang="en-US" dirty="0"/>
              <a:t>How this compares to a non-credentialed test taker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AF9B68-442D-D77A-AFAE-F2E753094B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92"/>
          <a:stretch>
            <a:fillRect/>
          </a:stretch>
        </p:blipFill>
        <p:spPr>
          <a:xfrm>
            <a:off x="289711" y="1146813"/>
            <a:ext cx="11443580" cy="456437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7E47C54-E738-429B-EF78-3334C6AE5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89" y="6189316"/>
            <a:ext cx="6004023" cy="6686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7D32"/>
                </a:solidFill>
              </a:rPr>
              <a:t>Credentialers: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32% failed 1+ Tests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b="1" dirty="0">
                <a:solidFill>
                  <a:srgbClr val="C62828"/>
                </a:solidFill>
              </a:rPr>
              <a:t>Non-Credentialers: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67% failed 1+ Tests</a:t>
            </a:r>
          </a:p>
        </p:txBody>
      </p:sp>
    </p:spTree>
    <p:extLst>
      <p:ext uri="{BB962C8B-B14F-4D97-AF65-F5344CB8AC3E}">
        <p14:creationId xmlns:p14="http://schemas.microsoft.com/office/powerpoint/2010/main" val="2566429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40C2F-103F-076B-1B3E-6BCD69FC9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FFF431-2C15-900C-E3C2-7FB6FAE01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0396"/>
            <a:ext cx="12192000" cy="519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6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2C7B4-20F0-EF96-A0C5-C99AA4DF7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8E00011-B9E8-A0F9-F55B-953F76359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696" y="589648"/>
            <a:ext cx="9796425" cy="849854"/>
          </a:xfrm>
        </p:spPr>
        <p:txBody>
          <a:bodyPr/>
          <a:lstStyle/>
          <a:p>
            <a:r>
              <a:rPr lang="en-US" dirty="0"/>
              <a:t>Objective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F2CB50-83A3-4141-7CF4-FB2D42F22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740E2-DA40-46A9-3CC6-AD8827A8121D}"/>
              </a:ext>
            </a:extLst>
          </p:cNvPr>
          <p:cNvSpPr txBox="1"/>
          <p:nvPr/>
        </p:nvSpPr>
        <p:spPr>
          <a:xfrm>
            <a:off x="1424046" y="1915330"/>
            <a:ext cx="94097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Understand the activation gap:</a:t>
            </a:r>
            <a:r>
              <a:rPr lang="en-US" dirty="0"/>
              <a:t> Where GED learners struggle across the journey from account setup to credential completion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Identify what drives momentum: </a:t>
            </a:r>
            <a:r>
              <a:rPr lang="en-US" dirty="0"/>
              <a:t>Behaviors and signals that separate successful learners from those who stall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Move from reporting to action: </a:t>
            </a:r>
            <a:r>
              <a:rPr lang="en-US" dirty="0"/>
              <a:t>How to use data strategically to support learners and increase credential attainment</a:t>
            </a:r>
          </a:p>
        </p:txBody>
      </p:sp>
      <p:pic>
        <p:nvPicPr>
          <p:cNvPr id="12" name="Picture 11" descr="A yellow ball with a star on it&#10;&#10;AI-generated content may be incorrect.">
            <a:extLst>
              <a:ext uri="{FF2B5EF4-FFF2-40B4-BE49-F238E27FC236}">
                <a16:creationId xmlns:a16="http://schemas.microsoft.com/office/drawing/2014/main" id="{E0D88549-F234-7140-1CF8-8666B1118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766" y="4847134"/>
            <a:ext cx="1486553" cy="148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14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44979-D878-1809-016C-D8ED71E61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D8E9F5-F537-87C3-AF1B-69B8D416A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616" y="589648"/>
            <a:ext cx="10206506" cy="849854"/>
          </a:xfrm>
        </p:spPr>
        <p:txBody>
          <a:bodyPr>
            <a:normAutofit/>
          </a:bodyPr>
          <a:lstStyle/>
          <a:p>
            <a:r>
              <a:rPr lang="en-US" dirty="0"/>
              <a:t>How much does failing a test hurt a test taker?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C139D-73D1-FD0E-7ED2-BAC7AEF71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8391E2-29C4-F157-E7EB-3FD86BB19961}"/>
              </a:ext>
            </a:extLst>
          </p:cNvPr>
          <p:cNvSpPr/>
          <p:nvPr/>
        </p:nvSpPr>
        <p:spPr>
          <a:xfrm>
            <a:off x="752437" y="3228097"/>
            <a:ext cx="1839311" cy="1670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132FD8-45ED-4437-2B90-958EA619E1EA}"/>
              </a:ext>
            </a:extLst>
          </p:cNvPr>
          <p:cNvSpPr/>
          <p:nvPr/>
        </p:nvSpPr>
        <p:spPr>
          <a:xfrm>
            <a:off x="3500400" y="3228097"/>
            <a:ext cx="1839311" cy="16701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27CC4D-106F-05B0-685C-21C87412C99B}"/>
              </a:ext>
            </a:extLst>
          </p:cNvPr>
          <p:cNvSpPr/>
          <p:nvPr/>
        </p:nvSpPr>
        <p:spPr>
          <a:xfrm>
            <a:off x="2124531" y="1554325"/>
            <a:ext cx="1839311" cy="7567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BC16F5D8-D892-3452-1078-26CD0E2CCB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62856" y="3323728"/>
            <a:ext cx="914400" cy="914400"/>
          </a:xfrm>
          <a:prstGeom prst="rect">
            <a:avLst/>
          </a:prstGeom>
        </p:spPr>
      </p:pic>
      <p:pic>
        <p:nvPicPr>
          <p:cNvPr id="9" name="Graphic 8" descr="Man with solid fill">
            <a:extLst>
              <a:ext uri="{FF2B5EF4-FFF2-40B4-BE49-F238E27FC236}">
                <a16:creationId xmlns:a16="http://schemas.microsoft.com/office/drawing/2014/main" id="{C9EDC680-A8CE-C767-4C3A-F3E63189F7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656" y="3323728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D36347-5DE7-C486-0474-531B15FFD6A5}"/>
              </a:ext>
            </a:extLst>
          </p:cNvPr>
          <p:cNvSpPr txBox="1"/>
          <p:nvPr/>
        </p:nvSpPr>
        <p:spPr>
          <a:xfrm>
            <a:off x="3353256" y="4166214"/>
            <a:ext cx="2143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70%</a:t>
            </a:r>
            <a:r>
              <a:rPr lang="en-US" dirty="0"/>
              <a:t> likelihood to Credential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AE7C77-F950-C2E7-376F-050D7081C941}"/>
              </a:ext>
            </a:extLst>
          </p:cNvPr>
          <p:cNvSpPr txBox="1"/>
          <p:nvPr/>
        </p:nvSpPr>
        <p:spPr>
          <a:xfrm>
            <a:off x="600531" y="4185264"/>
            <a:ext cx="2143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40%</a:t>
            </a:r>
            <a:r>
              <a:rPr lang="en-US" dirty="0"/>
              <a:t> likelihood to Credential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0B02D3-22BB-E52E-0310-3DF7667A92F4}"/>
              </a:ext>
            </a:extLst>
          </p:cNvPr>
          <p:cNvSpPr txBox="1"/>
          <p:nvPr/>
        </p:nvSpPr>
        <p:spPr>
          <a:xfrm>
            <a:off x="1976891" y="1609531"/>
            <a:ext cx="214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Failed </a:t>
            </a:r>
          </a:p>
          <a:p>
            <a:pPr algn="ctr"/>
            <a:r>
              <a:rPr lang="en-US" dirty="0"/>
              <a:t>any Test?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8CB58D1C-020F-75AF-9350-8EEF4ABC4AF4}"/>
              </a:ext>
            </a:extLst>
          </p:cNvPr>
          <p:cNvCxnSpPr>
            <a:stCxn id="6" idx="2"/>
            <a:endCxn id="2" idx="0"/>
          </p:cNvCxnSpPr>
          <p:nvPr/>
        </p:nvCxnSpPr>
        <p:spPr>
          <a:xfrm rot="5400000">
            <a:off x="1899627" y="2083536"/>
            <a:ext cx="917027" cy="137209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AD51145E-6C0A-EE1C-8A66-9C589B8D1419}"/>
              </a:ext>
            </a:extLst>
          </p:cNvPr>
          <p:cNvCxnSpPr>
            <a:stCxn id="6" idx="2"/>
            <a:endCxn id="3" idx="0"/>
          </p:cNvCxnSpPr>
          <p:nvPr/>
        </p:nvCxnSpPr>
        <p:spPr>
          <a:xfrm rot="16200000" flipH="1">
            <a:off x="3273608" y="2081648"/>
            <a:ext cx="917027" cy="137586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457C557-E722-9E1C-C38A-08A7883BE7C9}"/>
              </a:ext>
            </a:extLst>
          </p:cNvPr>
          <p:cNvSpPr txBox="1"/>
          <p:nvPr/>
        </p:nvSpPr>
        <p:spPr>
          <a:xfrm>
            <a:off x="3303497" y="2473037"/>
            <a:ext cx="1103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22625F-AD7C-6B26-ABEA-62B7BBBD4AF0}"/>
              </a:ext>
            </a:extLst>
          </p:cNvPr>
          <p:cNvSpPr txBox="1"/>
          <p:nvPr/>
        </p:nvSpPr>
        <p:spPr>
          <a:xfrm>
            <a:off x="1700343" y="2473417"/>
            <a:ext cx="1103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yes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C913C4-CEB4-0DD0-97D5-225D9BCC1F28}"/>
              </a:ext>
            </a:extLst>
          </p:cNvPr>
          <p:cNvSpPr txBox="1"/>
          <p:nvPr/>
        </p:nvSpPr>
        <p:spPr>
          <a:xfrm>
            <a:off x="596129" y="5795498"/>
            <a:ext cx="7133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highlight>
                  <a:srgbClr val="FFFFFF"/>
                </a:highlight>
              </a:rPr>
              <a:t>What drives success for learners who have failed a GED Test?</a:t>
            </a:r>
          </a:p>
          <a:p>
            <a:pPr marL="342900" indent="-342900">
              <a:buAutoNum type="arabicPeriod"/>
            </a:pPr>
            <a:r>
              <a:rPr lang="en-US" dirty="0">
                <a:highlight>
                  <a:srgbClr val="FFFFFF"/>
                </a:highlight>
              </a:rPr>
              <a:t>Why are some GED Test takers not Credentialing despite never failing?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C79C6A-9E4E-6236-04C3-F7B3952B6E20}"/>
              </a:ext>
            </a:extLst>
          </p:cNvPr>
          <p:cNvSpPr txBox="1"/>
          <p:nvPr/>
        </p:nvSpPr>
        <p:spPr>
          <a:xfrm>
            <a:off x="575170" y="5270099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8A3A5"/>
                </a:solidFill>
              </a:rPr>
              <a:t>Questions: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0F6C524-7CEC-BB0D-5D47-FBABE8419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373" y="2106766"/>
            <a:ext cx="4543673" cy="267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74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0F67A-CE9C-B0FA-7B66-D922BE02C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B9874FF-E21E-AD94-F087-DFBD22722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616" y="589648"/>
            <a:ext cx="10206506" cy="849854"/>
          </a:xfrm>
        </p:spPr>
        <p:txBody>
          <a:bodyPr>
            <a:normAutofit fontScale="90000"/>
          </a:bodyPr>
          <a:lstStyle/>
          <a:p>
            <a:r>
              <a:rPr lang="en-US" dirty="0"/>
              <a:t>Of learners to fail a test, what factors eventually lead them to success?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CF6494-CCF4-4DFE-4FEB-06059B38E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2E1B3148-1AEF-748B-ECE9-8B7C3D899DE8}"/>
              </a:ext>
            </a:extLst>
          </p:cNvPr>
          <p:cNvSpPr/>
          <p:nvPr/>
        </p:nvSpPr>
        <p:spPr>
          <a:xfrm>
            <a:off x="4602313" y="2226299"/>
            <a:ext cx="1545013" cy="998483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apezoid 11">
            <a:extLst>
              <a:ext uri="{FF2B5EF4-FFF2-40B4-BE49-F238E27FC236}">
                <a16:creationId xmlns:a16="http://schemas.microsoft.com/office/drawing/2014/main" id="{D57AF4B4-972E-F486-16DA-5AB04A82D363}"/>
              </a:ext>
            </a:extLst>
          </p:cNvPr>
          <p:cNvSpPr/>
          <p:nvPr/>
        </p:nvSpPr>
        <p:spPr>
          <a:xfrm>
            <a:off x="4147809" y="3266825"/>
            <a:ext cx="2438396" cy="694596"/>
          </a:xfrm>
          <a:prstGeom prst="trapezoid">
            <a:avLst>
              <a:gd name="adj" fmla="val 58778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65327D51-91AF-55B9-B573-A57E4D4D863D}"/>
              </a:ext>
            </a:extLst>
          </p:cNvPr>
          <p:cNvSpPr/>
          <p:nvPr/>
        </p:nvSpPr>
        <p:spPr>
          <a:xfrm>
            <a:off x="3711902" y="4003465"/>
            <a:ext cx="3305362" cy="694596"/>
          </a:xfrm>
          <a:prstGeom prst="trapezoid">
            <a:avLst>
              <a:gd name="adj" fmla="val 58778"/>
            </a:avLst>
          </a:prstGeom>
          <a:solidFill>
            <a:srgbClr val="9CCFD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rapezoid 20">
            <a:extLst>
              <a:ext uri="{FF2B5EF4-FFF2-40B4-BE49-F238E27FC236}">
                <a16:creationId xmlns:a16="http://schemas.microsoft.com/office/drawing/2014/main" id="{D9E88647-ECFD-D419-8A79-9C9B342CD109}"/>
              </a:ext>
            </a:extLst>
          </p:cNvPr>
          <p:cNvSpPr/>
          <p:nvPr/>
        </p:nvSpPr>
        <p:spPr>
          <a:xfrm>
            <a:off x="3303745" y="4739822"/>
            <a:ext cx="4134334" cy="694596"/>
          </a:xfrm>
          <a:prstGeom prst="trapezoid">
            <a:avLst>
              <a:gd name="adj" fmla="val 58778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E5BE48-FDF1-C925-7B6F-D99F7A8B581C}"/>
              </a:ext>
            </a:extLst>
          </p:cNvPr>
          <p:cNvSpPr txBox="1"/>
          <p:nvPr/>
        </p:nvSpPr>
        <p:spPr>
          <a:xfrm>
            <a:off x="4602313" y="2561780"/>
            <a:ext cx="1545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Time to </a:t>
            </a:r>
          </a:p>
          <a:p>
            <a:pPr algn="ctr"/>
            <a:r>
              <a:rPr lang="en-US" dirty="0"/>
              <a:t>re-test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FFF699-E578-5B37-84E5-A15C824FE236}"/>
              </a:ext>
            </a:extLst>
          </p:cNvPr>
          <p:cNvSpPr txBox="1"/>
          <p:nvPr/>
        </p:nvSpPr>
        <p:spPr>
          <a:xfrm>
            <a:off x="3695864" y="4166097"/>
            <a:ext cx="3342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Obtaining a Green Ready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763724-ED70-36E7-C42C-B5C3FDBECE7D}"/>
              </a:ext>
            </a:extLst>
          </p:cNvPr>
          <p:cNvSpPr txBox="1"/>
          <p:nvPr/>
        </p:nvSpPr>
        <p:spPr>
          <a:xfrm>
            <a:off x="3671474" y="3414631"/>
            <a:ext cx="3398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Initial test score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98D8FC-3A94-4DA1-0BF2-6F0F90F1EC04}"/>
              </a:ext>
            </a:extLst>
          </p:cNvPr>
          <p:cNvSpPr txBox="1"/>
          <p:nvPr/>
        </p:nvSpPr>
        <p:spPr>
          <a:xfrm>
            <a:off x="3727532" y="4895875"/>
            <a:ext cx="3342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Other Test data (subject etc.)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48A5AF-DA64-98C3-46B7-A00082E8950B}"/>
              </a:ext>
            </a:extLst>
          </p:cNvPr>
          <p:cNvCxnSpPr>
            <a:cxnSpLocks/>
          </p:cNvCxnSpPr>
          <p:nvPr/>
        </p:nvCxnSpPr>
        <p:spPr>
          <a:xfrm flipH="1">
            <a:off x="2415174" y="2218484"/>
            <a:ext cx="26979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E10ED5A-0629-D306-E0D4-176CFE546580}"/>
              </a:ext>
            </a:extLst>
          </p:cNvPr>
          <p:cNvCxnSpPr>
            <a:cxnSpLocks/>
          </p:cNvCxnSpPr>
          <p:nvPr/>
        </p:nvCxnSpPr>
        <p:spPr>
          <a:xfrm flipH="1">
            <a:off x="2423463" y="5442273"/>
            <a:ext cx="56131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93B6403-6905-A56E-A620-4B4FAE5E385E}"/>
              </a:ext>
            </a:extLst>
          </p:cNvPr>
          <p:cNvCxnSpPr>
            <a:cxnSpLocks/>
          </p:cNvCxnSpPr>
          <p:nvPr/>
        </p:nvCxnSpPr>
        <p:spPr>
          <a:xfrm>
            <a:off x="2532869" y="2218484"/>
            <a:ext cx="0" cy="322374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DB8F8AE7-EE69-F71F-4690-F9D1BF3DBD67}"/>
              </a:ext>
            </a:extLst>
          </p:cNvPr>
          <p:cNvSpPr txBox="1"/>
          <p:nvPr/>
        </p:nvSpPr>
        <p:spPr>
          <a:xfrm>
            <a:off x="688980" y="2050915"/>
            <a:ext cx="234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High impact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25ACA6-272C-D978-8E81-661333DA9E23}"/>
              </a:ext>
            </a:extLst>
          </p:cNvPr>
          <p:cNvSpPr txBox="1"/>
          <p:nvPr/>
        </p:nvSpPr>
        <p:spPr>
          <a:xfrm>
            <a:off x="728683" y="5265207"/>
            <a:ext cx="234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Low impact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D2C07E-EB4E-CDAB-8A2C-A10664556EAF}"/>
              </a:ext>
            </a:extLst>
          </p:cNvPr>
          <p:cNvSpPr txBox="1"/>
          <p:nvPr/>
        </p:nvSpPr>
        <p:spPr>
          <a:xfrm>
            <a:off x="8065469" y="3091465"/>
            <a:ext cx="334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*of learners who fail a Test, </a:t>
            </a:r>
            <a:r>
              <a:rPr lang="en-US" b="1" dirty="0">
                <a:solidFill>
                  <a:srgbClr val="FF0000"/>
                </a:solidFill>
              </a:rPr>
              <a:t>52% never pass that subject</a:t>
            </a:r>
          </a:p>
        </p:txBody>
      </p:sp>
    </p:spTree>
    <p:extLst>
      <p:ext uri="{BB962C8B-B14F-4D97-AF65-F5344CB8AC3E}">
        <p14:creationId xmlns:p14="http://schemas.microsoft.com/office/powerpoint/2010/main" val="1634355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0C56A-27B5-9D78-3523-56A25F4C0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C4939-1655-8EA7-FEEA-2F07769CE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9EC82-6CFB-6901-8FDE-3FE9E7B31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0984"/>
            <a:ext cx="12192000" cy="656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79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EE38B-2600-349B-2AEA-B51668EBD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98BF5A1-61B4-BF35-573D-53931239E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616" y="589648"/>
            <a:ext cx="10206506" cy="849854"/>
          </a:xfrm>
        </p:spPr>
        <p:txBody>
          <a:bodyPr>
            <a:normAutofit fontScale="90000"/>
          </a:bodyPr>
          <a:lstStyle/>
          <a:p>
            <a:r>
              <a:rPr lang="en-US" dirty="0"/>
              <a:t>It’s not just about re-testing – it’s about </a:t>
            </a:r>
            <a:r>
              <a:rPr lang="en-US" i="1" dirty="0"/>
              <a:t>when </a:t>
            </a:r>
            <a:r>
              <a:rPr lang="en-US" dirty="0"/>
              <a:t>learners retest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81736-C16C-E312-C643-E4FD80310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59D6E8-6FF9-5B09-A8BF-50B1E6CB0C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182441" y="1953041"/>
            <a:ext cx="5427622" cy="3980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6BB518-3E30-97DE-FB51-14C379D990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>
          <a:xfrm>
            <a:off x="6096000" y="1931742"/>
            <a:ext cx="5913559" cy="433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67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7DF54-7126-7B58-6DA3-414E3389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2741E1-266C-C7B5-CC18-1D165C5C6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D5C80E-E6A6-7F56-5D0A-50ADD2696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03" y="892598"/>
            <a:ext cx="9979419" cy="555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96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B09A8-AC67-1287-A476-671F078D9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54FC4A-469A-09B3-F8C6-2BA0E5799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spc="-75" dirty="0"/>
              <a:t>3-of-4 Stallers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996051-5F76-8EAE-781C-6F8E8B7F70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are they getting stuck?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44953-EF20-C9FF-D2CC-2B5BD763BD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92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46FF1-D196-9007-DDB8-BF44E6D7D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F697995-0C8D-033C-3343-C56DBFA5B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696" y="589648"/>
            <a:ext cx="9796425" cy="849854"/>
          </a:xfrm>
        </p:spPr>
        <p:txBody>
          <a:bodyPr/>
          <a:lstStyle/>
          <a:p>
            <a:r>
              <a:rPr lang="en-US" dirty="0"/>
              <a:t>Stalling – a growing problem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D8176E-DEBE-3298-7DF3-B3B7FF2FD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EE9850-FC68-5B6D-F2FD-0E32B35991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21469" y="1601129"/>
            <a:ext cx="6749062" cy="365574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F23377-4C20-0F8B-904D-AB7719DB5B9B}"/>
              </a:ext>
            </a:extLst>
          </p:cNvPr>
          <p:cNvSpPr txBox="1"/>
          <p:nvPr/>
        </p:nvSpPr>
        <p:spPr>
          <a:xfrm>
            <a:off x="2721469" y="5776603"/>
            <a:ext cx="6749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Staller rate has nearly doubled since 2018: nearly 1-in-5 never finish</a:t>
            </a:r>
          </a:p>
        </p:txBody>
      </p:sp>
    </p:spTree>
    <p:extLst>
      <p:ext uri="{BB962C8B-B14F-4D97-AF65-F5344CB8AC3E}">
        <p14:creationId xmlns:p14="http://schemas.microsoft.com/office/powerpoint/2010/main" val="3371037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D453B-4301-1098-273E-E93ABA47A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A5E4C70-5BF9-CB12-C07A-AC02108C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696" y="589648"/>
            <a:ext cx="9796425" cy="849854"/>
          </a:xfrm>
        </p:spPr>
        <p:txBody>
          <a:bodyPr/>
          <a:lstStyle/>
          <a:p>
            <a:r>
              <a:rPr lang="en-US" dirty="0"/>
              <a:t>Who are the stallers?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1AFBBF-5F0D-2332-1A4E-FE5C659D7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4DDB53-5763-47DA-3823-149C58341883}"/>
              </a:ext>
            </a:extLst>
          </p:cNvPr>
          <p:cNvSpPr txBox="1"/>
          <p:nvPr/>
        </p:nvSpPr>
        <p:spPr>
          <a:xfrm>
            <a:off x="7520117" y="2246784"/>
            <a:ext cx="3046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Stallers don’t lack motivation – they outwork finishers</a:t>
            </a:r>
          </a:p>
        </p:txBody>
      </p:sp>
      <p:graphicFrame>
        <p:nvGraphicFramePr>
          <p:cNvPr id="2" name="Content Placeholder 7" descr="A generic table with three data columns and five data rows">
            <a:extLst>
              <a:ext uri="{FF2B5EF4-FFF2-40B4-BE49-F238E27FC236}">
                <a16:creationId xmlns:a16="http://schemas.microsoft.com/office/drawing/2014/main" id="{B7191D94-7C4A-55FE-2326-58DE70848C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9979641"/>
              </p:ext>
            </p:extLst>
          </p:nvPr>
        </p:nvGraphicFramePr>
        <p:xfrm>
          <a:off x="946090" y="1439502"/>
          <a:ext cx="5494799" cy="4926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675">
                  <a:extLst>
                    <a:ext uri="{9D8B030D-6E8A-4147-A177-3AD203B41FA5}">
                      <a16:colId xmlns:a16="http://schemas.microsoft.com/office/drawing/2014/main" val="554589900"/>
                    </a:ext>
                  </a:extLst>
                </a:gridCol>
                <a:gridCol w="2107374">
                  <a:extLst>
                    <a:ext uri="{9D8B030D-6E8A-4147-A177-3AD203B41FA5}">
                      <a16:colId xmlns:a16="http://schemas.microsoft.com/office/drawing/2014/main" val="258325412"/>
                    </a:ext>
                  </a:extLst>
                </a:gridCol>
                <a:gridCol w="1835978">
                  <a:extLst>
                    <a:ext uri="{9D8B030D-6E8A-4147-A177-3AD203B41FA5}">
                      <a16:colId xmlns:a16="http://schemas.microsoft.com/office/drawing/2014/main" val="4175167621"/>
                    </a:ext>
                  </a:extLst>
                </a:gridCol>
                <a:gridCol w="178772">
                  <a:extLst>
                    <a:ext uri="{9D8B030D-6E8A-4147-A177-3AD203B41FA5}">
                      <a16:colId xmlns:a16="http://schemas.microsoft.com/office/drawing/2014/main" val="2901551532"/>
                    </a:ext>
                  </a:extLst>
                </a:gridCol>
              </a:tblGrid>
              <a:tr h="273159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rgbClr val="FFFFFF"/>
                          </a:solidFill>
                          <a:latin typeface="+mj-lt"/>
                        </a:rPr>
                        <a:t>METRIC</a:t>
                      </a:r>
                    </a:p>
                  </a:txBody>
                  <a:tcPr marL="75478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12E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>
                          <a:solidFill>
                            <a:srgbClr val="FFFFFF"/>
                          </a:solidFill>
                          <a:latin typeface="+mj-lt"/>
                        </a:rPr>
                        <a:t>STALLERS</a:t>
                      </a:r>
                      <a:endParaRPr lang="en-US" sz="800" b="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12E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dirty="0">
                          <a:solidFill>
                            <a:srgbClr val="FFFFFF"/>
                          </a:solidFill>
                          <a:latin typeface="+mj-lt"/>
                        </a:rPr>
                        <a:t>FINISHERS</a:t>
                      </a:r>
                      <a:endParaRPr lang="en-US" sz="800" b="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12E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12E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183732"/>
                  </a:ext>
                </a:extLst>
              </a:tr>
              <a:tr h="62685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en-GB" sz="800" b="1" noProof="1">
                          <a:solidFill>
                            <a:schemeClr val="tx2"/>
                          </a:solidFill>
                          <a:latin typeface="+mn-lt"/>
                          <a:ea typeface="Plus Jakarta Sans"/>
                          <a:cs typeface="Plus Jakarta Sans" pitchFamily="2" charset="0"/>
                          <a:sym typeface="Plus Jakarta Sans"/>
                        </a:rPr>
                        <a:t>Median Age</a:t>
                      </a:r>
                      <a:endParaRPr lang="en-GB" sz="800" noProof="1">
                        <a:solidFill>
                          <a:schemeClr val="tx2"/>
                        </a:solidFill>
                        <a:latin typeface="+mn-lt"/>
                        <a:ea typeface="Plus Jakarta Sans Medium"/>
                        <a:cs typeface="Plus Jakarta Sans Medium" pitchFamily="2" charset="0"/>
                        <a:sym typeface="Plus Jakarta Sans"/>
                      </a:endParaRPr>
                    </a:p>
                  </a:txBody>
                  <a:tcPr marL="75478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24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20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981508"/>
                  </a:ext>
                </a:extLst>
              </a:tr>
              <a:tr h="66225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en-GB" sz="800" b="1" noProof="1">
                          <a:solidFill>
                            <a:schemeClr val="tx2"/>
                          </a:solidFill>
                          <a:latin typeface="+mn-lt"/>
                          <a:ea typeface="Plus Jakarta Sans"/>
                          <a:cs typeface="Plus Jakarta Sans" pitchFamily="2" charset="0"/>
                          <a:sym typeface="Plus Jakarta Sans"/>
                        </a:rPr>
                        <a:t>Median Logins</a:t>
                      </a:r>
                      <a:endParaRPr lang="en-GB" sz="800" noProof="1">
                        <a:solidFill>
                          <a:schemeClr val="tx2"/>
                        </a:solidFill>
                        <a:latin typeface="+mn-lt"/>
                        <a:ea typeface="Plus Jakarta Sans Medium"/>
                        <a:cs typeface="Plus Jakarta Sans Medium" pitchFamily="2" charset="0"/>
                        <a:sym typeface="Plus Jakarta Sans"/>
                      </a:endParaRPr>
                    </a:p>
                  </a:txBody>
                  <a:tcPr marL="75478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60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50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822407"/>
                  </a:ext>
                </a:extLst>
              </a:tr>
              <a:tr h="6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kumimoji="0" lang="en-GB" sz="800" b="1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ExtraBold" panose="020B0604030504040204"/>
                          <a:ea typeface="Plus Jakarta Sans"/>
                          <a:cs typeface="Plus Jakarta Sans" pitchFamily="2" charset="0"/>
                          <a:sym typeface="Plus Jakarta Sans"/>
                        </a:rPr>
                        <a:t>Avg. Ready Attempts</a:t>
                      </a:r>
                      <a:endParaRPr kumimoji="0" lang="en-GB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Plus Jakarta Sans Medium"/>
                        <a:cs typeface="Plus Jakarta Sans Medium" pitchFamily="2" charset="0"/>
                        <a:sym typeface="Plus Jakarta Sans"/>
                      </a:endParaRPr>
                    </a:p>
                  </a:txBody>
                  <a:tcPr marL="75478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5.1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4.0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167505"/>
                  </a:ext>
                </a:extLst>
              </a:tr>
              <a:tr h="6657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kumimoji="0" lang="en-GB" sz="800" b="1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ExtraBold" panose="020B0604030504040204"/>
                          <a:ea typeface="Plus Jakarta Sans"/>
                          <a:cs typeface="Plus Jakarta Sans" pitchFamily="2" charset="0"/>
                          <a:sym typeface="Plus Jakarta Sans"/>
                        </a:rPr>
                        <a:t>GED Plus</a:t>
                      </a:r>
                      <a:endParaRPr kumimoji="0" lang="en-GB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Plus Jakarta Sans Medium"/>
                        <a:cs typeface="Plus Jakarta Sans Medium" pitchFamily="2" charset="0"/>
                        <a:sym typeface="Plus Jakarta Sans"/>
                      </a:endParaRPr>
                    </a:p>
                  </a:txBody>
                  <a:tcPr marL="75478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2.2%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0.9%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177177"/>
                  </a:ext>
                </a:extLst>
              </a:tr>
              <a:tr h="6776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kumimoji="0" lang="en-GB" sz="800" b="1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ExtraBold" panose="020B0604030504040204"/>
                          <a:ea typeface="Plus Jakarta Sans"/>
                          <a:cs typeface="Plus Jakarta Sans" pitchFamily="2" charset="0"/>
                          <a:sym typeface="Plus Jakarta Sans"/>
                        </a:rPr>
                        <a:t>GED Works</a:t>
                      </a:r>
                      <a:endParaRPr kumimoji="0" lang="en-GB" sz="800" b="0" i="0" u="none" strike="noStrike" kern="1200" cap="none" spc="0" normalizeH="0" baseline="0" noProof="1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Plus Jakarta Sans Medium"/>
                        <a:cs typeface="Plus Jakarta Sans Medium" pitchFamily="2" charset="0"/>
                        <a:sym typeface="Plus Jakarta Sans"/>
                      </a:endParaRPr>
                    </a:p>
                  </a:txBody>
                  <a:tcPr marL="75478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1.6%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0.8%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8559483"/>
                  </a:ext>
                </a:extLst>
              </a:tr>
              <a:tr h="6479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kumimoji="0" lang="en-GB" sz="800" b="1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Plus Jakarta Sans Medium"/>
                          <a:cs typeface="Plus Jakarta Sans Medium" pitchFamily="2" charset="0"/>
                          <a:sym typeface="Plus Jakarta Sans"/>
                        </a:rPr>
                        <a:t>Mobile Users</a:t>
                      </a:r>
                    </a:p>
                  </a:txBody>
                  <a:tcPr marL="75478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11.2%</a:t>
                      </a: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3.7%</a:t>
                      </a: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415136"/>
                  </a:ext>
                </a:extLst>
              </a:tr>
              <a:tr h="689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kumimoji="0" lang="en-GB" sz="800" b="1" i="0" u="none" strike="noStrike" kern="1200" cap="none" spc="0" normalizeH="0" baseline="0" noProof="1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Plus Jakarta Sans Medium"/>
                          <a:cs typeface="Plus Jakarta Sans Medium" pitchFamily="2" charset="0"/>
                          <a:sym typeface="Plus Jakarta Sans"/>
                        </a:rPr>
                        <a:t>Studied for GED</a:t>
                      </a:r>
                    </a:p>
                  </a:txBody>
                  <a:tcPr marL="75478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82.3%</a:t>
                      </a: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D004D"/>
                          </a:solidFill>
                          <a:effectLst/>
                          <a:uLnTx/>
                          <a:uFillTx/>
                          <a:latin typeface="Plus Jakarta Sans Medium" panose="020B0604030504040204"/>
                          <a:ea typeface="+mn-ea"/>
                          <a:cs typeface="+mn-cs"/>
                        </a:rPr>
                        <a:t>81.6%</a:t>
                      </a: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D004D"/>
                        </a:solidFill>
                        <a:effectLst/>
                        <a:uLnTx/>
                        <a:uFillTx/>
                        <a:latin typeface="Plus Jakarta Sans Medium" panose="020B0604030504040204"/>
                        <a:ea typeface="+mn-ea"/>
                        <a:cs typeface="+mn-cs"/>
                      </a:endParaRPr>
                    </a:p>
                  </a:txBody>
                  <a:tcPr marL="76686" marR="76686" marT="38343" marB="38343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12E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44495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4F92CF4-DB6F-C594-2CCC-2F0C266D4875}"/>
              </a:ext>
            </a:extLst>
          </p:cNvPr>
          <p:cNvSpPr txBox="1"/>
          <p:nvPr/>
        </p:nvSpPr>
        <p:spPr>
          <a:xfrm>
            <a:off x="7520116" y="4381557"/>
            <a:ext cx="3046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So, what’s the problem?</a:t>
            </a:r>
          </a:p>
        </p:txBody>
      </p:sp>
    </p:spTree>
    <p:extLst>
      <p:ext uri="{BB962C8B-B14F-4D97-AF65-F5344CB8AC3E}">
        <p14:creationId xmlns:p14="http://schemas.microsoft.com/office/powerpoint/2010/main" val="41476438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7A370-50B1-23EF-F30C-214894926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5162BDC-7A9B-E7EF-1CDE-AC6FB62DE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696" y="589648"/>
            <a:ext cx="9796425" cy="849854"/>
          </a:xfrm>
        </p:spPr>
        <p:txBody>
          <a:bodyPr/>
          <a:lstStyle/>
          <a:p>
            <a:r>
              <a:rPr lang="en-US" dirty="0"/>
              <a:t>The Math Skill Gap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2082EC-3C9B-1F2E-5E4B-A8EF42498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B9AD34-0BF3-6D47-081E-8BAE5B946523}"/>
              </a:ext>
            </a:extLst>
          </p:cNvPr>
          <p:cNvSpPr txBox="1"/>
          <p:nvPr/>
        </p:nvSpPr>
        <p:spPr>
          <a:xfrm>
            <a:off x="3103899" y="1684905"/>
            <a:ext cx="598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79% of stallers are missing Math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1140FA-7105-0E54-FE50-8DBFEF8F8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420" y="2413748"/>
            <a:ext cx="6777159" cy="380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71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58717-1E04-1EE0-55BD-E5EB16986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F07CC05-3E27-6C28-DA07-DF07820DB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696" y="589648"/>
            <a:ext cx="9796425" cy="849854"/>
          </a:xfrm>
        </p:spPr>
        <p:txBody>
          <a:bodyPr/>
          <a:lstStyle/>
          <a:p>
            <a:r>
              <a:rPr lang="en-US" dirty="0"/>
              <a:t>The Ready: Thermometer, Not Medicine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8C7CBC-1C1F-6CBC-167D-F4B5A397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" name="Graphic 2" descr="Bar chart outline">
            <a:extLst>
              <a:ext uri="{FF2B5EF4-FFF2-40B4-BE49-F238E27FC236}">
                <a16:creationId xmlns:a16="http://schemas.microsoft.com/office/drawing/2014/main" id="{8F8EAE26-7680-5AF9-88EE-236D8574B2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3496" y="4818995"/>
            <a:ext cx="914400" cy="914400"/>
          </a:xfrm>
          <a:prstGeom prst="rect">
            <a:avLst/>
          </a:prstGeom>
        </p:spPr>
      </p:pic>
      <p:pic>
        <p:nvPicPr>
          <p:cNvPr id="7" name="Graphic 6" descr="Bar graph with upward trend outline">
            <a:extLst>
              <a:ext uri="{FF2B5EF4-FFF2-40B4-BE49-F238E27FC236}">
                <a16:creationId xmlns:a16="http://schemas.microsoft.com/office/drawing/2014/main" id="{F9061F7D-208F-E717-B00D-523AC7546A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3496" y="3429906"/>
            <a:ext cx="914400" cy="914400"/>
          </a:xfrm>
          <a:prstGeom prst="rect">
            <a:avLst/>
          </a:prstGeom>
        </p:spPr>
      </p:pic>
      <p:pic>
        <p:nvPicPr>
          <p:cNvPr id="10" name="Graphic 9" descr="Thermometer with solid fill">
            <a:extLst>
              <a:ext uri="{FF2B5EF4-FFF2-40B4-BE49-F238E27FC236}">
                <a16:creationId xmlns:a16="http://schemas.microsoft.com/office/drawing/2014/main" id="{12FB5D36-B9A6-5F76-2B36-9F0B1FA69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59236" y="2139980"/>
            <a:ext cx="914400" cy="9144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AD06DC-0210-5EA1-0A26-04FCF0EB79BE}"/>
              </a:ext>
            </a:extLst>
          </p:cNvPr>
          <p:cNvCxnSpPr>
            <a:cxnSpLocks/>
          </p:cNvCxnSpPr>
          <p:nvPr/>
        </p:nvCxnSpPr>
        <p:spPr>
          <a:xfrm>
            <a:off x="3676094" y="1521753"/>
            <a:ext cx="0" cy="190724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E2854DE8-B849-CF14-90B1-95A37F39E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970" y="1470373"/>
            <a:ext cx="1640146" cy="431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IT WORKS…</a:t>
            </a:r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50AB1D2D-E359-9021-D02B-1ED5F9470130}"/>
              </a:ext>
            </a:extLst>
          </p:cNvPr>
          <p:cNvSpPr txBox="1">
            <a:spLocks/>
          </p:cNvSpPr>
          <p:nvPr/>
        </p:nvSpPr>
        <p:spPr>
          <a:xfrm>
            <a:off x="5200281" y="1470373"/>
            <a:ext cx="1983655" cy="431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rgbClr val="5C3394"/>
                </a:solidFill>
              </a:rPr>
              <a:t>…AS A SIGNAL</a:t>
            </a:r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9C3F039C-07AB-5137-2ED2-1A51F3C69647}"/>
              </a:ext>
            </a:extLst>
          </p:cNvPr>
          <p:cNvSpPr txBox="1">
            <a:spLocks/>
          </p:cNvSpPr>
          <p:nvPr/>
        </p:nvSpPr>
        <p:spPr>
          <a:xfrm>
            <a:off x="9342325" y="1470373"/>
            <a:ext cx="2350837" cy="431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rgbClr val="0070C0"/>
                </a:solidFill>
              </a:rPr>
              <a:t>NOT AS A CURE…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2B5DE80-6A8C-53CC-AD63-5B9AE4066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1363" y="2659641"/>
            <a:ext cx="3318044" cy="2773854"/>
          </a:xfrm>
          <a:prstGeom prst="rect">
            <a:avLst/>
          </a:prstGeom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63FD8E8C-89E6-3580-37F3-2BD8E734C239}"/>
              </a:ext>
            </a:extLst>
          </p:cNvPr>
          <p:cNvSpPr/>
          <p:nvPr/>
        </p:nvSpPr>
        <p:spPr>
          <a:xfrm rot="5400000">
            <a:off x="3437368" y="3656124"/>
            <a:ext cx="573500" cy="329105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80F0542-DDD8-7509-7FA9-46600DF7629E}"/>
              </a:ext>
            </a:extLst>
          </p:cNvPr>
          <p:cNvSpPr/>
          <p:nvPr/>
        </p:nvSpPr>
        <p:spPr>
          <a:xfrm rot="5400000">
            <a:off x="8349903" y="3662388"/>
            <a:ext cx="573500" cy="329105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94EC679-052A-5203-FE33-877AA3351CD2}"/>
              </a:ext>
            </a:extLst>
          </p:cNvPr>
          <p:cNvCxnSpPr>
            <a:cxnSpLocks/>
          </p:cNvCxnSpPr>
          <p:nvPr/>
        </p:nvCxnSpPr>
        <p:spPr>
          <a:xfrm>
            <a:off x="3676094" y="4156408"/>
            <a:ext cx="0" cy="253854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04D0894-E48B-FE3C-77C8-ADD1ED44B2D3}"/>
              </a:ext>
            </a:extLst>
          </p:cNvPr>
          <p:cNvCxnSpPr>
            <a:cxnSpLocks/>
          </p:cNvCxnSpPr>
          <p:nvPr/>
        </p:nvCxnSpPr>
        <p:spPr>
          <a:xfrm>
            <a:off x="8609166" y="1529567"/>
            <a:ext cx="0" cy="190724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AD476E9-7D77-0B5A-7644-1F8D35FA6E8D}"/>
              </a:ext>
            </a:extLst>
          </p:cNvPr>
          <p:cNvCxnSpPr>
            <a:cxnSpLocks/>
          </p:cNvCxnSpPr>
          <p:nvPr/>
        </p:nvCxnSpPr>
        <p:spPr>
          <a:xfrm>
            <a:off x="8609166" y="4164222"/>
            <a:ext cx="0" cy="253854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8">
            <a:extLst>
              <a:ext uri="{FF2B5EF4-FFF2-40B4-BE49-F238E27FC236}">
                <a16:creationId xmlns:a16="http://schemas.microsoft.com/office/drawing/2014/main" id="{3BDE18A4-3F0D-7EDF-A53B-799A423E9DEC}"/>
              </a:ext>
            </a:extLst>
          </p:cNvPr>
          <p:cNvSpPr txBox="1">
            <a:spLocks/>
          </p:cNvSpPr>
          <p:nvPr/>
        </p:nvSpPr>
        <p:spPr>
          <a:xfrm>
            <a:off x="1759990" y="3395857"/>
            <a:ext cx="1546885" cy="1012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99.9% </a:t>
            </a:r>
            <a:b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with a Math Ready attempted the official exam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Content Placeholder 8">
            <a:extLst>
              <a:ext uri="{FF2B5EF4-FFF2-40B4-BE49-F238E27FC236}">
                <a16:creationId xmlns:a16="http://schemas.microsoft.com/office/drawing/2014/main" id="{F76D2515-190A-CE86-4775-A1B5C48F7587}"/>
              </a:ext>
            </a:extLst>
          </p:cNvPr>
          <p:cNvSpPr txBox="1">
            <a:spLocks/>
          </p:cNvSpPr>
          <p:nvPr/>
        </p:nvSpPr>
        <p:spPr>
          <a:xfrm>
            <a:off x="1759989" y="4818995"/>
            <a:ext cx="1546885" cy="1012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52.6% </a:t>
            </a:r>
            <a:b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without a Math Ready attempted the official exam</a:t>
            </a:r>
            <a:endParaRPr 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Content Placeholder 8">
            <a:extLst>
              <a:ext uri="{FF2B5EF4-FFF2-40B4-BE49-F238E27FC236}">
                <a16:creationId xmlns:a16="http://schemas.microsoft.com/office/drawing/2014/main" id="{63C5CAB5-FBA8-9E9A-6A63-EDEBCB03D2C9}"/>
              </a:ext>
            </a:extLst>
          </p:cNvPr>
          <p:cNvSpPr txBox="1">
            <a:spLocks/>
          </p:cNvSpPr>
          <p:nvPr/>
        </p:nvSpPr>
        <p:spPr>
          <a:xfrm>
            <a:off x="654524" y="2117662"/>
            <a:ext cx="2490118" cy="849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Readys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give learner the confidence to test</a:t>
            </a:r>
          </a:p>
        </p:txBody>
      </p:sp>
      <p:sp>
        <p:nvSpPr>
          <p:cNvPr id="31" name="Content Placeholder 8">
            <a:extLst>
              <a:ext uri="{FF2B5EF4-FFF2-40B4-BE49-F238E27FC236}">
                <a16:creationId xmlns:a16="http://schemas.microsoft.com/office/drawing/2014/main" id="{B30C0DB4-005A-21B3-3392-C0874C838082}"/>
              </a:ext>
            </a:extLst>
          </p:cNvPr>
          <p:cNvSpPr txBox="1">
            <a:spLocks/>
          </p:cNvSpPr>
          <p:nvPr/>
        </p:nvSpPr>
        <p:spPr>
          <a:xfrm>
            <a:off x="4533086" y="2131316"/>
            <a:ext cx="3715320" cy="849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But more </a:t>
            </a: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Readys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!= higher scores</a:t>
            </a:r>
          </a:p>
        </p:txBody>
      </p:sp>
      <p:sp>
        <p:nvSpPr>
          <p:cNvPr id="32" name="Content Placeholder 8">
            <a:extLst>
              <a:ext uri="{FF2B5EF4-FFF2-40B4-BE49-F238E27FC236}">
                <a16:creationId xmlns:a16="http://schemas.microsoft.com/office/drawing/2014/main" id="{AD05ADDE-FD0A-C1B6-AD78-40867DD0E295}"/>
              </a:ext>
            </a:extLst>
          </p:cNvPr>
          <p:cNvSpPr txBox="1">
            <a:spLocks/>
          </p:cNvSpPr>
          <p:nvPr/>
        </p:nvSpPr>
        <p:spPr>
          <a:xfrm>
            <a:off x="9556406" y="2204220"/>
            <a:ext cx="2388744" cy="849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Ready is a diagnostic tool – not a study resource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E1639AC-3E8A-06A6-70A5-1A77C541D73A}"/>
              </a:ext>
            </a:extLst>
          </p:cNvPr>
          <p:cNvSpPr/>
          <p:nvPr/>
        </p:nvSpPr>
        <p:spPr>
          <a:xfrm>
            <a:off x="8987693" y="4818996"/>
            <a:ext cx="2813538" cy="13629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CCEA965-C615-8976-3E14-2361FB206076}"/>
              </a:ext>
            </a:extLst>
          </p:cNvPr>
          <p:cNvSpPr/>
          <p:nvPr/>
        </p:nvSpPr>
        <p:spPr>
          <a:xfrm>
            <a:off x="8987693" y="3308767"/>
            <a:ext cx="2813538" cy="1310125"/>
          </a:xfrm>
          <a:prstGeom prst="roundRect">
            <a:avLst/>
          </a:prstGeom>
          <a:solidFill>
            <a:srgbClr val="DD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Content Placeholder 8">
            <a:extLst>
              <a:ext uri="{FF2B5EF4-FFF2-40B4-BE49-F238E27FC236}">
                <a16:creationId xmlns:a16="http://schemas.microsoft.com/office/drawing/2014/main" id="{9D1E0A4C-9585-BEFB-AA8E-948F2F2A7BEB}"/>
              </a:ext>
            </a:extLst>
          </p:cNvPr>
          <p:cNvSpPr txBox="1">
            <a:spLocks/>
          </p:cNvSpPr>
          <p:nvPr/>
        </p:nvSpPr>
        <p:spPr>
          <a:xfrm>
            <a:off x="8987694" y="3395856"/>
            <a:ext cx="2813538" cy="12230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rgbClr val="0070C0"/>
                </a:solidFill>
              </a:rPr>
              <a:t>WHAT THE READY DOES</a:t>
            </a:r>
          </a:p>
          <a:p>
            <a:pPr algn="ctr"/>
            <a:r>
              <a:rPr lang="en-US" sz="1400" dirty="0"/>
              <a:t>Measure current readiness</a:t>
            </a:r>
          </a:p>
          <a:p>
            <a:pPr algn="ctr"/>
            <a:r>
              <a:rPr lang="en-US" sz="1400" dirty="0"/>
              <a:t>Predicts likelihood of passing the official exam</a:t>
            </a:r>
          </a:p>
          <a:p>
            <a:pPr algn="ctr"/>
            <a:r>
              <a:rPr lang="en-US" sz="1400" dirty="0"/>
              <a:t>Gives learners the confidence to test</a:t>
            </a:r>
          </a:p>
        </p:txBody>
      </p:sp>
      <p:sp>
        <p:nvSpPr>
          <p:cNvPr id="36" name="Content Placeholder 8">
            <a:extLst>
              <a:ext uri="{FF2B5EF4-FFF2-40B4-BE49-F238E27FC236}">
                <a16:creationId xmlns:a16="http://schemas.microsoft.com/office/drawing/2014/main" id="{BA49AF10-E1B4-7BB9-2274-27511E07870E}"/>
              </a:ext>
            </a:extLst>
          </p:cNvPr>
          <p:cNvSpPr txBox="1">
            <a:spLocks/>
          </p:cNvSpPr>
          <p:nvPr/>
        </p:nvSpPr>
        <p:spPr>
          <a:xfrm>
            <a:off x="8987693" y="4888965"/>
            <a:ext cx="2813538" cy="1223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2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0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090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2974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accent2"/>
                </a:solidFill>
              </a:rPr>
              <a:t>WHAT THE READY DOESN’T DO</a:t>
            </a:r>
          </a:p>
          <a:p>
            <a:pPr algn="ctr"/>
            <a:r>
              <a:rPr lang="en-US" sz="1200" dirty="0"/>
              <a:t>Replace studying / instruction</a:t>
            </a:r>
          </a:p>
          <a:p>
            <a:pPr algn="ctr"/>
            <a:r>
              <a:rPr lang="en-US" sz="1200" dirty="0"/>
              <a:t>Close the skill gap</a:t>
            </a:r>
          </a:p>
          <a:p>
            <a:pPr algn="ctr"/>
            <a:r>
              <a:rPr lang="en-US" sz="1200" dirty="0"/>
              <a:t>Build new Math skills</a:t>
            </a:r>
          </a:p>
        </p:txBody>
      </p:sp>
    </p:spTree>
    <p:extLst>
      <p:ext uri="{BB962C8B-B14F-4D97-AF65-F5344CB8AC3E}">
        <p14:creationId xmlns:p14="http://schemas.microsoft.com/office/powerpoint/2010/main" val="233621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FB7BF-802C-A74F-B297-D57BE8D8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9B1B5C-E125-398A-55B1-DBDE48A2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4E263-6311-569A-3AC0-F886B486B1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538" y="1956970"/>
            <a:ext cx="6308363" cy="221644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National GED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Activation Gap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“successful” learner journey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3-of-4 Stallers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What’s Actually Working</a:t>
            </a:r>
          </a:p>
        </p:txBody>
      </p:sp>
    </p:spTree>
    <p:extLst>
      <p:ext uri="{BB962C8B-B14F-4D97-AF65-F5344CB8AC3E}">
        <p14:creationId xmlns:p14="http://schemas.microsoft.com/office/powerpoint/2010/main" val="3480008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19EBF-DE43-CE03-9D2F-589714818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C08FD-C0BC-4274-FB5F-93135D5C0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14849"/>
            <a:ext cx="11135318" cy="1165587"/>
          </a:xfrm>
        </p:spPr>
        <p:txBody>
          <a:bodyPr>
            <a:normAutofit/>
          </a:bodyPr>
          <a:lstStyle/>
          <a:p>
            <a:r>
              <a:rPr lang="en-US" dirty="0"/>
              <a:t>So, how do we get stallers to pass?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B35379-57C9-22B7-D397-0AF3F4B01D7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716036" y="3640651"/>
            <a:ext cx="2759927" cy="1530506"/>
          </a:xfrm>
        </p:spPr>
        <p:txBody>
          <a:bodyPr/>
          <a:lstStyle/>
          <a:p>
            <a:r>
              <a:rPr lang="en-US" dirty="0"/>
              <a:t>Targeted instruction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3BA57-CC84-49DD-1BE0-592494AAB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313" y="3642903"/>
            <a:ext cx="2592659" cy="1530506"/>
          </a:xfrm>
        </p:spPr>
        <p:txBody>
          <a:bodyPr/>
          <a:lstStyle/>
          <a:p>
            <a:r>
              <a:rPr lang="en-US" dirty="0"/>
              <a:t>Studying specific skills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EA61496-D677-6726-9DEF-81A721BFB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7133F0-9F89-3A9A-7F77-9B822CFC335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329393" y="3642903"/>
            <a:ext cx="2759927" cy="1530506"/>
          </a:xfrm>
        </p:spPr>
        <p:txBody>
          <a:bodyPr/>
          <a:lstStyle/>
          <a:p>
            <a:r>
              <a:rPr lang="en-US" dirty="0"/>
              <a:t>Learning products </a:t>
            </a:r>
          </a:p>
        </p:txBody>
      </p:sp>
      <p:pic>
        <p:nvPicPr>
          <p:cNvPr id="8" name="Graphic 7" descr="Teacher outline">
            <a:extLst>
              <a:ext uri="{FF2B5EF4-FFF2-40B4-BE49-F238E27FC236}">
                <a16:creationId xmlns:a16="http://schemas.microsoft.com/office/drawing/2014/main" id="{C45EC45C-60F7-DD85-DB8E-6ECFFDD995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800" y="2537197"/>
            <a:ext cx="914400" cy="914400"/>
          </a:xfrm>
          <a:prstGeom prst="rect">
            <a:avLst/>
          </a:prstGeom>
        </p:spPr>
      </p:pic>
      <p:pic>
        <p:nvPicPr>
          <p:cNvPr id="10" name="Graphic 9" descr="Open book outline">
            <a:extLst>
              <a:ext uri="{FF2B5EF4-FFF2-40B4-BE49-F238E27FC236}">
                <a16:creationId xmlns:a16="http://schemas.microsoft.com/office/drawing/2014/main" id="{D0EFABE6-6FA3-ABCA-EFB2-74136AB569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2157" y="2537561"/>
            <a:ext cx="914400" cy="914400"/>
          </a:xfrm>
          <a:prstGeom prst="rect">
            <a:avLst/>
          </a:prstGeom>
        </p:spPr>
      </p:pic>
      <p:pic>
        <p:nvPicPr>
          <p:cNvPr id="21" name="Graphic 20" descr="Desk outline">
            <a:extLst>
              <a:ext uri="{FF2B5EF4-FFF2-40B4-BE49-F238E27FC236}">
                <a16:creationId xmlns:a16="http://schemas.microsoft.com/office/drawing/2014/main" id="{DA72AF62-5B77-659C-D662-DD114F8D49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443" y="25375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752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ED08-D70A-2879-1493-CE37A6DE2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CD55A9-CC76-71A1-A4FC-2E5FCFF10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spc="-75" dirty="0"/>
              <a:t>What’s </a:t>
            </a:r>
            <a:r>
              <a:rPr lang="en-US" sz="4800" b="1" spc="-75"/>
              <a:t>Actually Helping?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56CCD7-38B8-49D6-88A3-B48CCE52BE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GED &amp; Me Mobile App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794CA-E45C-D4C0-273A-6AE5FB31D0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95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F2D2C-6A81-EF60-FEF5-F600E58D5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913228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Mobile Activity Correlates with Higher Activation and Credential Rates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B8C6D7-4977-FAA8-8746-16229F893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36" y="2606220"/>
            <a:ext cx="5221472" cy="2728219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ABC3E-D2FC-591C-EF86-EA69D6CE1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142512-778F-CCF8-677E-CA391A1388AA}"/>
              </a:ext>
            </a:extLst>
          </p:cNvPr>
          <p:cNvSpPr txBox="1"/>
          <p:nvPr/>
        </p:nvSpPr>
        <p:spPr>
          <a:xfrm>
            <a:off x="2721469" y="5890718"/>
            <a:ext cx="6749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GED Learners with 5+ mobile session-days activate at significantly higher rates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005AD0-F34D-DE9F-270F-5F54A4962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982" y="2579924"/>
            <a:ext cx="5221472" cy="27545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2CDEE5-776E-28E1-CEC9-4D74EAD3D639}"/>
              </a:ext>
            </a:extLst>
          </p:cNvPr>
          <p:cNvSpPr txBox="1"/>
          <p:nvPr/>
        </p:nvSpPr>
        <p:spPr>
          <a:xfrm>
            <a:off x="801631" y="2277082"/>
            <a:ext cx="3839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Activation Rate by Mobile Activity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B327AC-9845-4090-B97A-344FA035F840}"/>
              </a:ext>
            </a:extLst>
          </p:cNvPr>
          <p:cNvSpPr txBox="1"/>
          <p:nvPr/>
        </p:nvSpPr>
        <p:spPr>
          <a:xfrm>
            <a:off x="7133880" y="2277082"/>
            <a:ext cx="3839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Credential Rate by Mobile Activity</a:t>
            </a:r>
          </a:p>
        </p:txBody>
      </p:sp>
    </p:spTree>
    <p:extLst>
      <p:ext uri="{BB962C8B-B14F-4D97-AF65-F5344CB8AC3E}">
        <p14:creationId xmlns:p14="http://schemas.microsoft.com/office/powerpoint/2010/main" val="11724215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15360-DC7E-7EE5-06F1-44D9D519D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58689-FD27-ADAF-278B-04CC2318A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18" y="475552"/>
            <a:ext cx="10324217" cy="429796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Mobile accelerates progress after low Ready score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DB9F5-1592-A68E-105E-3BF532BA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33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0BDB005-FE2B-E16E-34D9-754BB8FBA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645" y="4791827"/>
            <a:ext cx="8030696" cy="18290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90997C0-01A4-7256-F126-D382819F4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797" y="1851282"/>
            <a:ext cx="8040222" cy="203863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2CB7F80-96B1-4AFA-4C1B-30DB4CB5E124}"/>
              </a:ext>
            </a:extLst>
          </p:cNvPr>
          <p:cNvSpPr txBox="1"/>
          <p:nvPr/>
        </p:nvSpPr>
        <p:spPr>
          <a:xfrm>
            <a:off x="1918845" y="1234111"/>
            <a:ext cx="87114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Progress to “Green Ready” </a:t>
            </a:r>
          </a:p>
          <a:p>
            <a:pPr algn="ctr"/>
            <a:r>
              <a:rPr lang="en-US" sz="1200" i="1" dirty="0"/>
              <a:t>Percentage of learners who eventually reach Green Ready, by first Ready band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2BC72D-DEAC-04A5-43DF-3665734D81FE}"/>
              </a:ext>
            </a:extLst>
          </p:cNvPr>
          <p:cNvSpPr txBox="1"/>
          <p:nvPr/>
        </p:nvSpPr>
        <p:spPr>
          <a:xfrm>
            <a:off x="1918845" y="4233172"/>
            <a:ext cx="87114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Progress to “Passed Test</a:t>
            </a:r>
          </a:p>
          <a:p>
            <a:pPr algn="ctr"/>
            <a:r>
              <a:rPr lang="en-US" sz="1200" i="1" dirty="0"/>
              <a:t>Percentage of learners who eventually pass the GED Test, by first Ready band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3CBD53C-0710-6C16-5E8A-F0B0374686D8}"/>
              </a:ext>
            </a:extLst>
          </p:cNvPr>
          <p:cNvCxnSpPr>
            <a:cxnSpLocks/>
          </p:cNvCxnSpPr>
          <p:nvPr/>
        </p:nvCxnSpPr>
        <p:spPr>
          <a:xfrm>
            <a:off x="497941" y="3391820"/>
            <a:ext cx="1051517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550FEF5-D9DF-A534-5B9A-6C1222107112}"/>
              </a:ext>
            </a:extLst>
          </p:cNvPr>
          <p:cNvCxnSpPr>
            <a:cxnSpLocks/>
          </p:cNvCxnSpPr>
          <p:nvPr/>
        </p:nvCxnSpPr>
        <p:spPr>
          <a:xfrm>
            <a:off x="497941" y="2620765"/>
            <a:ext cx="1051517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DDD738-E145-5433-9EE5-D64F9977D9FE}"/>
              </a:ext>
            </a:extLst>
          </p:cNvPr>
          <p:cNvCxnSpPr>
            <a:cxnSpLocks/>
          </p:cNvCxnSpPr>
          <p:nvPr/>
        </p:nvCxnSpPr>
        <p:spPr>
          <a:xfrm>
            <a:off x="497941" y="1831612"/>
            <a:ext cx="1052271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283FDB5-EBCB-7C78-5292-7C0E371D7764}"/>
              </a:ext>
            </a:extLst>
          </p:cNvPr>
          <p:cNvCxnSpPr>
            <a:cxnSpLocks/>
          </p:cNvCxnSpPr>
          <p:nvPr/>
        </p:nvCxnSpPr>
        <p:spPr>
          <a:xfrm>
            <a:off x="597529" y="6151624"/>
            <a:ext cx="1042312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290B616-A3BD-AF4D-32BE-3A2C507F2335}"/>
              </a:ext>
            </a:extLst>
          </p:cNvPr>
          <p:cNvCxnSpPr>
            <a:cxnSpLocks/>
          </p:cNvCxnSpPr>
          <p:nvPr/>
        </p:nvCxnSpPr>
        <p:spPr>
          <a:xfrm>
            <a:off x="597529" y="5462046"/>
            <a:ext cx="1045028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57DE0E9-439D-ADC7-4557-CA1AAE7FB756}"/>
              </a:ext>
            </a:extLst>
          </p:cNvPr>
          <p:cNvCxnSpPr>
            <a:cxnSpLocks/>
          </p:cNvCxnSpPr>
          <p:nvPr/>
        </p:nvCxnSpPr>
        <p:spPr>
          <a:xfrm>
            <a:off x="597529" y="4799638"/>
            <a:ext cx="1044878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A4DEA73-BC38-7E62-04FC-0CDD5113FE13}"/>
              </a:ext>
            </a:extLst>
          </p:cNvPr>
          <p:cNvSpPr txBox="1"/>
          <p:nvPr/>
        </p:nvSpPr>
        <p:spPr>
          <a:xfrm>
            <a:off x="1844528" y="1891236"/>
            <a:ext cx="12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Mobile Engaged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ABEF49-5F0B-7FE6-76A0-F496E355DE46}"/>
              </a:ext>
            </a:extLst>
          </p:cNvPr>
          <p:cNvSpPr txBox="1"/>
          <p:nvPr/>
        </p:nvSpPr>
        <p:spPr>
          <a:xfrm>
            <a:off x="1844528" y="2261713"/>
            <a:ext cx="101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Non-Mobile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BB6DD8-5F13-DD02-4E5A-F5BC6DBEFCFA}"/>
              </a:ext>
            </a:extLst>
          </p:cNvPr>
          <p:cNvSpPr txBox="1"/>
          <p:nvPr/>
        </p:nvSpPr>
        <p:spPr>
          <a:xfrm>
            <a:off x="1844528" y="2668887"/>
            <a:ext cx="12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Mobile Engaged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357876-058B-059C-BCA3-0BAC4C126C11}"/>
              </a:ext>
            </a:extLst>
          </p:cNvPr>
          <p:cNvSpPr txBox="1"/>
          <p:nvPr/>
        </p:nvSpPr>
        <p:spPr>
          <a:xfrm>
            <a:off x="1844528" y="3039364"/>
            <a:ext cx="101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Non-Mobile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84E7846-3155-CB00-3696-F6F2F253D11D}"/>
              </a:ext>
            </a:extLst>
          </p:cNvPr>
          <p:cNvSpPr txBox="1"/>
          <p:nvPr/>
        </p:nvSpPr>
        <p:spPr>
          <a:xfrm>
            <a:off x="1846480" y="4830869"/>
            <a:ext cx="12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Mobile Engaged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AD3105-3953-26F0-1077-BDE29F746315}"/>
              </a:ext>
            </a:extLst>
          </p:cNvPr>
          <p:cNvSpPr txBox="1"/>
          <p:nvPr/>
        </p:nvSpPr>
        <p:spPr>
          <a:xfrm>
            <a:off x="1846480" y="5201346"/>
            <a:ext cx="101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Non-Mobile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B38AC3-D338-3676-2533-C175DF1F9D2C}"/>
              </a:ext>
            </a:extLst>
          </p:cNvPr>
          <p:cNvSpPr txBox="1"/>
          <p:nvPr/>
        </p:nvSpPr>
        <p:spPr>
          <a:xfrm>
            <a:off x="1846480" y="5543899"/>
            <a:ext cx="12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Mobile Engaged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78BFFF-42E9-4BC3-8E2C-F8428579EE82}"/>
              </a:ext>
            </a:extLst>
          </p:cNvPr>
          <p:cNvSpPr txBox="1"/>
          <p:nvPr/>
        </p:nvSpPr>
        <p:spPr>
          <a:xfrm>
            <a:off x="1846480" y="5914376"/>
            <a:ext cx="101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Non-Mobile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E85F3EC-F708-1369-4F1A-7C2F8C914993}"/>
              </a:ext>
            </a:extLst>
          </p:cNvPr>
          <p:cNvSpPr/>
          <p:nvPr/>
        </p:nvSpPr>
        <p:spPr>
          <a:xfrm>
            <a:off x="1719736" y="2333517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7559DF4-2442-315C-7624-4412A6A8AD10}"/>
              </a:ext>
            </a:extLst>
          </p:cNvPr>
          <p:cNvSpPr/>
          <p:nvPr/>
        </p:nvSpPr>
        <p:spPr>
          <a:xfrm>
            <a:off x="1719736" y="1982607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DC9E080-7D0F-0C26-19B4-773E1E3CF1AB}"/>
              </a:ext>
            </a:extLst>
          </p:cNvPr>
          <p:cNvSpPr/>
          <p:nvPr/>
        </p:nvSpPr>
        <p:spPr>
          <a:xfrm>
            <a:off x="1719736" y="3101439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5094402-330F-5BD4-36C5-3ED592D432A9}"/>
              </a:ext>
            </a:extLst>
          </p:cNvPr>
          <p:cNvSpPr/>
          <p:nvPr/>
        </p:nvSpPr>
        <p:spPr>
          <a:xfrm>
            <a:off x="1719736" y="2750529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C296D8C-6609-8FB8-37C9-1B9EDD4F0321}"/>
              </a:ext>
            </a:extLst>
          </p:cNvPr>
          <p:cNvSpPr/>
          <p:nvPr/>
        </p:nvSpPr>
        <p:spPr>
          <a:xfrm>
            <a:off x="1715370" y="5264442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EDADA9A-01AF-8E6C-2393-F0C19EC22F58}"/>
              </a:ext>
            </a:extLst>
          </p:cNvPr>
          <p:cNvSpPr/>
          <p:nvPr/>
        </p:nvSpPr>
        <p:spPr>
          <a:xfrm>
            <a:off x="1715370" y="4921889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428A438-EFCB-6651-174F-EB613BDC1C7B}"/>
              </a:ext>
            </a:extLst>
          </p:cNvPr>
          <p:cNvSpPr/>
          <p:nvPr/>
        </p:nvSpPr>
        <p:spPr>
          <a:xfrm>
            <a:off x="1709309" y="5970100"/>
            <a:ext cx="142727" cy="142727"/>
          </a:xfrm>
          <a:prstGeom prst="ellipse">
            <a:avLst/>
          </a:prstGeom>
          <a:solidFill>
            <a:srgbClr val="367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F494F96-C916-FB66-0EFC-96F498CDA2C8}"/>
              </a:ext>
            </a:extLst>
          </p:cNvPr>
          <p:cNvSpPr/>
          <p:nvPr/>
        </p:nvSpPr>
        <p:spPr>
          <a:xfrm>
            <a:off x="1709309" y="5627547"/>
            <a:ext cx="142727" cy="142727"/>
          </a:xfrm>
          <a:prstGeom prst="ellipse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BA6F00F-137B-31CC-1AEB-410CD627EF71}"/>
              </a:ext>
            </a:extLst>
          </p:cNvPr>
          <p:cNvSpPr txBox="1"/>
          <p:nvPr/>
        </p:nvSpPr>
        <p:spPr>
          <a:xfrm>
            <a:off x="587402" y="1982130"/>
            <a:ext cx="101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RED</a:t>
            </a:r>
          </a:p>
          <a:p>
            <a:pPr algn="ctr"/>
            <a:r>
              <a:rPr lang="en-US" sz="1200" dirty="0"/>
              <a:t>(&lt;135)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B01FD73-6852-60B6-AE33-F8041F787DB5}"/>
              </a:ext>
            </a:extLst>
          </p:cNvPr>
          <p:cNvSpPr txBox="1"/>
          <p:nvPr/>
        </p:nvSpPr>
        <p:spPr>
          <a:xfrm>
            <a:off x="681780" y="2708392"/>
            <a:ext cx="891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YELLOW </a:t>
            </a:r>
          </a:p>
          <a:p>
            <a:pPr algn="ctr"/>
            <a:r>
              <a:rPr lang="en-US" sz="1200" dirty="0"/>
              <a:t>(135-144)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753ABD6-9725-2C96-263A-AF31C7D58E86}"/>
              </a:ext>
            </a:extLst>
          </p:cNvPr>
          <p:cNvSpPr txBox="1"/>
          <p:nvPr/>
        </p:nvSpPr>
        <p:spPr>
          <a:xfrm>
            <a:off x="585486" y="4898814"/>
            <a:ext cx="1010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RED</a:t>
            </a:r>
          </a:p>
          <a:p>
            <a:pPr algn="ctr"/>
            <a:r>
              <a:rPr lang="en-US" sz="1200" dirty="0"/>
              <a:t>(&lt;135)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5CFC08E-B8C1-C165-CC6E-9D29D8D27E50}"/>
              </a:ext>
            </a:extLst>
          </p:cNvPr>
          <p:cNvSpPr txBox="1"/>
          <p:nvPr/>
        </p:nvSpPr>
        <p:spPr>
          <a:xfrm>
            <a:off x="679864" y="5625076"/>
            <a:ext cx="891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YELLOW </a:t>
            </a:r>
          </a:p>
          <a:p>
            <a:pPr algn="ctr"/>
            <a:r>
              <a:rPr lang="en-US" sz="1200" dirty="0"/>
              <a:t>(135-144)</a:t>
            </a:r>
          </a:p>
        </p:txBody>
      </p:sp>
    </p:spTree>
    <p:extLst>
      <p:ext uri="{BB962C8B-B14F-4D97-AF65-F5344CB8AC3E}">
        <p14:creationId xmlns:p14="http://schemas.microsoft.com/office/powerpoint/2010/main" val="3578943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BBC759-818E-4268-4A98-50B88B103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2" y="2624015"/>
            <a:ext cx="3501484" cy="2695839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Contains a wide variety of Math questions targeting all the fundamental concepts needed to pass the official GED Test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E635E8-1719-F17D-473B-39F993BA5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34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DAE5C8-37EE-A46D-5584-28DB852B40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Practice Questions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A03411-9045-FAE3-09FF-5E4862F7038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2624015"/>
            <a:ext cx="3501484" cy="2695839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Allows learners to ask questions about questions and concepts they are struggling with, offering free, instant feedback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D9A5984-0957-745D-A2A5-E59B8420A7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Syd – AI Tutor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D77B4B-BAF0-D34A-0064-A82FAAA338B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1" y="2628639"/>
            <a:ext cx="3501484" cy="2695839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Short &amp; long-form videos used to build understanding of fundamental concepts that appear on the GED Test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A2EE4A-7FDA-4E9B-CB62-3F15904D7E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Instructional Videos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4B2E2F6-0EEE-99FE-0C46-A311C82E2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Mobile App – Math Practice</a:t>
            </a:r>
          </a:p>
        </p:txBody>
      </p:sp>
    </p:spTree>
    <p:extLst>
      <p:ext uri="{BB962C8B-B14F-4D97-AF65-F5344CB8AC3E}">
        <p14:creationId xmlns:p14="http://schemas.microsoft.com/office/powerpoint/2010/main" val="3068315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FF747-71F6-651F-075C-BB5663D89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3179B-DE4D-3CF8-8AA2-BEF65C8CA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1" y="2624015"/>
            <a:ext cx="9342295" cy="2695839"/>
          </a:xfrm>
        </p:spPr>
        <p:txBody>
          <a:bodyPr/>
          <a:lstStyle/>
          <a:p>
            <a:pPr marL="342900" indent="-342900" algn="l">
              <a:buAutoNum type="arabicPeriod"/>
            </a:pPr>
            <a:r>
              <a:rPr lang="en-US" dirty="0"/>
              <a:t>Look at mobile users who have taken and failed Math at least once</a:t>
            </a:r>
          </a:p>
          <a:p>
            <a:pPr marL="342900" indent="-342900" algn="l">
              <a:buAutoNum type="arabicPeriod"/>
            </a:pPr>
            <a:r>
              <a:rPr lang="en-US" dirty="0"/>
              <a:t>Compare success on subsequent Math exams based on engagement level with mobile learning features (questions, Syd, videos)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B9519B-05A2-FCC6-C76A-D1296C47C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35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3CF7B3B-CDE1-E64F-B5CE-F6FC3CB700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4"/>
            <a:ext cx="10884642" cy="48840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i="1" dirty="0"/>
              <a:t>“How to measure the effectiveness of the mobile app at helping stuck learners?” 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CD28C8-8470-1480-7F66-E154051A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Mobile App – Math Practice</a:t>
            </a:r>
          </a:p>
        </p:txBody>
      </p:sp>
    </p:spTree>
    <p:extLst>
      <p:ext uri="{BB962C8B-B14F-4D97-AF65-F5344CB8AC3E}">
        <p14:creationId xmlns:p14="http://schemas.microsoft.com/office/powerpoint/2010/main" val="1146551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6561A1-C823-8380-194C-8C3F38E4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36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7111979-518B-7479-F9A9-63C86C3FF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Mobile Math Practice Helps Close the Gap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C1E59D-5B92-1998-4967-0A9A03E36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858" y="2190400"/>
            <a:ext cx="8664709" cy="4056660"/>
          </a:xfrm>
          <a:prstGeom prst="rect">
            <a:avLst/>
          </a:prstGeom>
        </p:spPr>
      </p:pic>
      <p:sp>
        <p:nvSpPr>
          <p:cNvPr id="2" name="Title 8">
            <a:extLst>
              <a:ext uri="{FF2B5EF4-FFF2-40B4-BE49-F238E27FC236}">
                <a16:creationId xmlns:a16="http://schemas.microsoft.com/office/drawing/2014/main" id="{2BC73941-6C61-6F18-5CB2-34DFBEAD0748}"/>
              </a:ext>
            </a:extLst>
          </p:cNvPr>
          <p:cNvSpPr txBox="1">
            <a:spLocks/>
          </p:cNvSpPr>
          <p:nvPr/>
        </p:nvSpPr>
        <p:spPr>
          <a:xfrm>
            <a:off x="3377514" y="1893905"/>
            <a:ext cx="5189838" cy="29649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400" dirty="0"/>
              <a:t>Average Score Increase from a Failed Test -&gt; Next Attempt</a:t>
            </a:r>
          </a:p>
        </p:txBody>
      </p:sp>
    </p:spTree>
    <p:extLst>
      <p:ext uri="{BB962C8B-B14F-4D97-AF65-F5344CB8AC3E}">
        <p14:creationId xmlns:p14="http://schemas.microsoft.com/office/powerpoint/2010/main" val="330917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1AFBF-57D3-93BA-9554-89A49204D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F38D92-165B-80A1-C086-F32BD7DDE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37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04B075-DA5E-E360-CDF0-A8047AB1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Mobile Math Practice Helps Close the Gap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88E2AF-D4FC-6556-BAE6-3F6E725AC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73" y="1815320"/>
            <a:ext cx="9149527" cy="448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425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1373B-5522-5DDF-460B-09504D5C7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5CAC88-4A8C-FCBA-04FA-16315EAC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38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DD8148C-2C73-56DB-0B2F-1E233CDA1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 Rate on Follow-Up Attempt</a:t>
            </a:r>
            <a:br>
              <a:rPr lang="en-US" dirty="0"/>
            </a:br>
            <a:r>
              <a:rPr lang="en-US" sz="1800" b="0" dirty="0"/>
              <a:t>Separated by engagement level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F5ACB5-7FB1-05B8-3FB9-310C9D627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674" y="1667905"/>
            <a:ext cx="5870685" cy="504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37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208FB-69E9-67F1-B120-1495A6F66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90D15C-113E-1044-4A81-71B83352A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spc="-75" dirty="0"/>
              <a:t>Conclusion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511F98-3698-DEA9-B847-19201E4E77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best help learners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EA3A9-B0EF-6DB7-C4B1-7F10D904A6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7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2A013-A116-F5AB-6B2B-B2A9416B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29F2CA-9E2C-DFB3-2D84-A163BADB8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pc="-75" dirty="0"/>
              <a:t>National GED Trends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1997EF-676E-F313-D82B-B207349DD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changing landscape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E71D4-ABB3-2F50-92C6-95F74E0D39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499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E9369-9C88-E0C8-37D4-983C91E29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245DCA-18EE-B993-CFF6-F963E80A8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12" y="1584569"/>
            <a:ext cx="10741250" cy="4659923"/>
          </a:xfrm>
        </p:spPr>
        <p:txBody>
          <a:bodyPr/>
          <a:lstStyle/>
          <a:p>
            <a:pPr algn="l"/>
            <a:r>
              <a:rPr lang="en-US" b="1" dirty="0"/>
              <a:t>Get learner to a Ready early: </a:t>
            </a:r>
            <a:r>
              <a:rPr lang="en-US" dirty="0"/>
              <a:t>taking a Ready continues to be the #1 predictor of testing &amp; overall success</a:t>
            </a:r>
          </a:p>
          <a:p>
            <a:pPr algn="l"/>
            <a:endParaRPr lang="en-US" dirty="0"/>
          </a:p>
          <a:p>
            <a:pPr algn="l"/>
            <a:r>
              <a:rPr lang="en-US" b="1" dirty="0"/>
              <a:t>Encourage the GED &amp; Me app: </a:t>
            </a:r>
            <a:r>
              <a:rPr lang="en-US" dirty="0"/>
              <a:t>especially for learners struggling with Math, mobile-engaged learners show higher pass rates and persistence across the learner journey</a:t>
            </a:r>
          </a:p>
          <a:p>
            <a:pPr algn="l"/>
            <a:endParaRPr lang="en-US" dirty="0"/>
          </a:p>
          <a:p>
            <a:pPr algn="l"/>
            <a:r>
              <a:rPr lang="en-US" b="1" dirty="0"/>
              <a:t>Protect momentum: </a:t>
            </a:r>
            <a:r>
              <a:rPr lang="en-US" dirty="0"/>
              <a:t>Credentialers often move at a steady rhythm. Look out for silence after a failed Test or low Ready score – learners are unlikely to return after 30+ days of inactivity</a:t>
            </a:r>
          </a:p>
          <a:p>
            <a:pPr algn="l"/>
            <a:endParaRPr lang="en-US" dirty="0"/>
          </a:p>
          <a:p>
            <a:pPr algn="l"/>
            <a:r>
              <a:rPr lang="en-US" b="1" dirty="0"/>
              <a:t>GED Ready is diagnostic: </a:t>
            </a:r>
            <a:r>
              <a:rPr lang="en-US" dirty="0"/>
              <a:t>the GED Ready is great at identifying areas a learner needs to improve, but should not be used alone as a study resource</a:t>
            </a: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676DF8-022B-1F14-E218-6CDF180B9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40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BE13AA5-AB44-16AC-21CB-44B3F69C9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644255"/>
          </a:xfrm>
        </p:spPr>
        <p:txBody>
          <a:bodyPr/>
          <a:lstStyle/>
          <a:p>
            <a:r>
              <a:rPr lang="en-US" dirty="0"/>
              <a:t>Take aways</a:t>
            </a:r>
          </a:p>
        </p:txBody>
      </p:sp>
    </p:spTree>
    <p:extLst>
      <p:ext uri="{BB962C8B-B14F-4D97-AF65-F5344CB8AC3E}">
        <p14:creationId xmlns:p14="http://schemas.microsoft.com/office/powerpoint/2010/main" val="2953297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764227"/>
          </a:xfrm>
        </p:spPr>
        <p:txBody>
          <a:bodyPr>
            <a:normAutofit fontScale="90000"/>
          </a:bodyPr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251" y="1726138"/>
            <a:ext cx="4370583" cy="3579896"/>
          </a:xfrm>
        </p:spPr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D2D535-598B-344F-0E37-F3AA38ACD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51" y="2924285"/>
            <a:ext cx="3522552" cy="352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70C07-3935-1A86-DE33-DAE4B2DA1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B119804-0417-9C40-A151-7D3B997C0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696" y="589648"/>
            <a:ext cx="9796425" cy="849854"/>
          </a:xfrm>
        </p:spPr>
        <p:txBody>
          <a:bodyPr>
            <a:normAutofit fontScale="90000"/>
          </a:bodyPr>
          <a:lstStyle/>
          <a:p>
            <a:r>
              <a:rPr lang="en-US" dirty="0"/>
              <a:t>Accts Setup Growing – First Time Testers and Credentialers flat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9F4557-7BA9-F1EB-DB4B-4FC76F0D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E4D6C0-C5BC-73E3-A9A3-AE9564664FEF}"/>
              </a:ext>
            </a:extLst>
          </p:cNvPr>
          <p:cNvSpPr txBox="1"/>
          <p:nvPr/>
        </p:nvSpPr>
        <p:spPr>
          <a:xfrm>
            <a:off x="1008184" y="1969650"/>
            <a:ext cx="3277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Accounts Setup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94F611-CD20-5BD0-99C3-FC0A5AAF49AB}"/>
              </a:ext>
            </a:extLst>
          </p:cNvPr>
          <p:cNvSpPr txBox="1"/>
          <p:nvPr/>
        </p:nvSpPr>
        <p:spPr>
          <a:xfrm>
            <a:off x="4755661" y="1972514"/>
            <a:ext cx="3277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First-Time Testers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63DA38-8165-17DB-9D14-6D6ECAE9C06F}"/>
              </a:ext>
            </a:extLst>
          </p:cNvPr>
          <p:cNvSpPr txBox="1"/>
          <p:nvPr/>
        </p:nvSpPr>
        <p:spPr>
          <a:xfrm>
            <a:off x="8396430" y="1972514"/>
            <a:ext cx="3277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Credentialers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2F9E326-9B4A-61AB-6891-52A0500A68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649"/>
          <a:stretch>
            <a:fillRect/>
          </a:stretch>
        </p:blipFill>
        <p:spPr>
          <a:xfrm>
            <a:off x="644769" y="2341846"/>
            <a:ext cx="10902462" cy="311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75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CF779-4408-4E7C-221A-F1FE75DB1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725449"/>
            <a:ext cx="11129271" cy="1165587"/>
          </a:xfrm>
        </p:spPr>
        <p:txBody>
          <a:bodyPr>
            <a:normAutofit fontScale="90000"/>
          </a:bodyPr>
          <a:lstStyle/>
          <a:p>
            <a:r>
              <a:rPr lang="en-US" dirty="0"/>
              <a:t>Young growth engine has stalled – learner demographics are changing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E18C5-6212-1057-DCB1-90F03ABA1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6</a:t>
            </a:fld>
            <a:endParaRPr lang="en-US"/>
          </a:p>
        </p:txBody>
      </p:sp>
      <p:pic>
        <p:nvPicPr>
          <p:cNvPr id="9" name="Image 1" descr="/sessions/beautiful-sweet-hypatia/mnt/outputs/c_age_change.png">
            <a:extLst>
              <a:ext uri="{FF2B5EF4-FFF2-40B4-BE49-F238E27FC236}">
                <a16:creationId xmlns:a16="http://schemas.microsoft.com/office/drawing/2014/main" id="{26470148-D901-E01D-CCAB-647D759D0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456" y="2682538"/>
            <a:ext cx="5577840" cy="3072384"/>
          </a:xfrm>
          <a:prstGeom prst="rect">
            <a:avLst/>
          </a:prstGeom>
        </p:spPr>
      </p:pic>
      <p:pic>
        <p:nvPicPr>
          <p:cNvPr id="10" name="Image 0" descr="/sessions/beautiful-sweet-hypatia/mnt/outputs/c_age_trend.png">
            <a:extLst>
              <a:ext uri="{FF2B5EF4-FFF2-40B4-BE49-F238E27FC236}">
                <a16:creationId xmlns:a16="http://schemas.microsoft.com/office/drawing/2014/main" id="{7E37F82D-BF27-E6AE-5D8A-5A16B4305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06" y="2682538"/>
            <a:ext cx="5577840" cy="30723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6510B9-14E6-D244-9A02-321654FC94C0}"/>
              </a:ext>
            </a:extLst>
          </p:cNvPr>
          <p:cNvSpPr txBox="1"/>
          <p:nvPr/>
        </p:nvSpPr>
        <p:spPr>
          <a:xfrm>
            <a:off x="6765050" y="2416458"/>
            <a:ext cx="5121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Test-taker volume change by age bucket (2025 -&gt; 2026)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E563-E725-039B-DF44-3C58CB3298A3}"/>
              </a:ext>
            </a:extLst>
          </p:cNvPr>
          <p:cNvSpPr txBox="1"/>
          <p:nvPr/>
        </p:nvSpPr>
        <p:spPr>
          <a:xfrm>
            <a:off x="584021" y="2403848"/>
            <a:ext cx="5121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Under-25 vs 25+ first-time test-takers</a:t>
            </a:r>
          </a:p>
        </p:txBody>
      </p:sp>
    </p:spTree>
    <p:extLst>
      <p:ext uri="{BB962C8B-B14F-4D97-AF65-F5344CB8AC3E}">
        <p14:creationId xmlns:p14="http://schemas.microsoft.com/office/powerpoint/2010/main" val="1698157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8393E-D601-05C3-F487-DB8DEFB4A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2B164-CFBA-FCB8-EC24-29CDB9C24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Older cohorts tend to struggle more</a:t>
            </a:r>
            <a:br>
              <a:rPr lang="en-US" dirty="0"/>
            </a:br>
            <a:r>
              <a:rPr lang="en-US" sz="1800" b="0" dirty="0"/>
              <a:t>Lower activation rates and pass rates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2852F-E513-0085-9228-5F44B6974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4F5C1E-EA07-1DC2-824D-091587506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18" y="2139913"/>
            <a:ext cx="7263040" cy="4306924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B386332-677E-95AE-456E-B3A6755528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132996"/>
              </p:ext>
            </p:extLst>
          </p:nvPr>
        </p:nvGraphicFramePr>
        <p:xfrm>
          <a:off x="8682021" y="2497607"/>
          <a:ext cx="2299831" cy="3535360"/>
        </p:xfrm>
        <a:graphic>
          <a:graphicData uri="http://schemas.openxmlformats.org/drawingml/2006/table">
            <a:tbl>
              <a:tblPr/>
              <a:tblGrid>
                <a:gridCol w="1054810">
                  <a:extLst>
                    <a:ext uri="{9D8B030D-6E8A-4147-A177-3AD203B41FA5}">
                      <a16:colId xmlns:a16="http://schemas.microsoft.com/office/drawing/2014/main" val="3016177701"/>
                    </a:ext>
                  </a:extLst>
                </a:gridCol>
                <a:gridCol w="1245021">
                  <a:extLst>
                    <a:ext uri="{9D8B030D-6E8A-4147-A177-3AD203B41FA5}">
                      <a16:colId xmlns:a16="http://schemas.microsoft.com/office/drawing/2014/main" val="876698732"/>
                    </a:ext>
                  </a:extLst>
                </a:gridCol>
              </a:tblGrid>
              <a:tr h="4419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Age Range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Pass 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826824"/>
                  </a:ext>
                </a:extLst>
              </a:tr>
              <a:tr h="4419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16-17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095216"/>
                  </a:ext>
                </a:extLst>
              </a:tr>
              <a:tr h="4419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18-19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B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259376"/>
                  </a:ext>
                </a:extLst>
              </a:tr>
              <a:tr h="4419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20-24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6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865951"/>
                  </a:ext>
                </a:extLst>
              </a:tr>
              <a:tr h="4419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25-34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131726"/>
                  </a:ext>
                </a:extLst>
              </a:tr>
              <a:tr h="4419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35-44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847538"/>
                  </a:ext>
                </a:extLst>
              </a:tr>
              <a:tr h="4419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45-54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6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900454"/>
                  </a:ext>
                </a:extLst>
              </a:tr>
              <a:tr h="44192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20833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25BD688-C720-4BD1-5877-C806A8FCFFA7}"/>
              </a:ext>
            </a:extLst>
          </p:cNvPr>
          <p:cNvSpPr txBox="1"/>
          <p:nvPr/>
        </p:nvSpPr>
        <p:spPr>
          <a:xfrm>
            <a:off x="8115154" y="2167380"/>
            <a:ext cx="3277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Pass Rate by Age</a:t>
            </a:r>
          </a:p>
        </p:txBody>
      </p:sp>
    </p:spTree>
    <p:extLst>
      <p:ext uri="{BB962C8B-B14F-4D97-AF65-F5344CB8AC3E}">
        <p14:creationId xmlns:p14="http://schemas.microsoft.com/office/powerpoint/2010/main" val="3030562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2BB122-70BB-1145-B991-C2D74786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spc="-75" dirty="0"/>
              <a:t>Activation Drop-Off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C6C985-AAFA-AA40-8274-71A0669CA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are our sidelined learners?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550D-1CD4-9F42-94C8-7377B6F08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2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B3B757-D824-AC4C-955D-FF4C262DE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696" y="589648"/>
            <a:ext cx="9796425" cy="849854"/>
          </a:xfrm>
        </p:spPr>
        <p:txBody>
          <a:bodyPr/>
          <a:lstStyle/>
          <a:p>
            <a:r>
              <a:rPr lang="en-US" dirty="0"/>
              <a:t>Learner Funnel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E1A19A-254E-AA45-797B-E187B2D27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583" y="1228045"/>
            <a:ext cx="7714834" cy="3427841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1C41D4A-04D5-91C5-8F5C-38E550D97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120177"/>
              </p:ext>
            </p:extLst>
          </p:nvPr>
        </p:nvGraphicFramePr>
        <p:xfrm>
          <a:off x="2032000" y="5527323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80568334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23988564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8351232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14997435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3762926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Setup 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→ 1</a:t>
                      </a:r>
                      <a:r>
                        <a:rPr lang="en-US" sz="1350" b="1" i="0" kern="1200" baseline="30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Test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en-US" baseline="30000" dirty="0"/>
                        <a:t>st</a:t>
                      </a:r>
                      <a:r>
                        <a:rPr lang="en-US" dirty="0"/>
                        <a:t> 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→ 2</a:t>
                      </a:r>
                      <a:r>
                        <a:rPr lang="en-US" sz="1350" b="1" i="0" kern="1200" baseline="30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Test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→ 3</a:t>
                      </a:r>
                      <a:r>
                        <a:rPr lang="en-US" sz="1350" b="1" i="0" kern="1200" baseline="30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Test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r>
                        <a:rPr lang="en-US" baseline="30000" dirty="0"/>
                        <a:t>rd</a:t>
                      </a:r>
                      <a:r>
                        <a:rPr lang="en-US" dirty="0"/>
                        <a:t> 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→ 4</a:t>
                      </a:r>
                      <a:r>
                        <a:rPr lang="en-US" sz="1350" b="1" i="0" kern="1200" baseline="30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Test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</a:t>
                      </a:r>
                      <a:r>
                        <a:rPr lang="en-US" sz="135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→ Credential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129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28%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81%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86%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87%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84%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293909"/>
                  </a:ext>
                </a:extLst>
              </a:tr>
            </a:tbl>
          </a:graphicData>
        </a:graphic>
      </p:graphicFrame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558AF1DC-6ABF-A45E-D4A6-AC6F7B3CB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5918" y="5133729"/>
            <a:ext cx="2165979" cy="431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Stage Persistence</a:t>
            </a:r>
          </a:p>
        </p:txBody>
      </p:sp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231C62A-2422-481C-976B-72A9A7F1061F}"/>
</file>

<file path=customXml/itemProps2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4541</TotalTime>
  <Words>1343</Words>
  <Application>Microsoft Office PowerPoint</Application>
  <PresentationFormat>Widescreen</PresentationFormat>
  <Paragraphs>321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GEDTS_theme_2018</vt:lpstr>
      <vt:lpstr>PowerPoint Presentation</vt:lpstr>
      <vt:lpstr>Objective</vt:lpstr>
      <vt:lpstr>PowerPoint Presentation</vt:lpstr>
      <vt:lpstr>National GED Trends</vt:lpstr>
      <vt:lpstr>Accts Setup Growing – First Time Testers and Credentialers flat</vt:lpstr>
      <vt:lpstr>Young growth engine has stalled – learner demographics are changing </vt:lpstr>
      <vt:lpstr>Older cohorts tend to struggle more Lower activation rates and pass rates</vt:lpstr>
      <vt:lpstr>Activation Drop-Off</vt:lpstr>
      <vt:lpstr>Learner Funnel</vt:lpstr>
      <vt:lpstr>Activation Drop-Off - Cohorts</vt:lpstr>
      <vt:lpstr>Activation Drop-Off - Cohorts</vt:lpstr>
      <vt:lpstr>Sidelined users – what do we know about them?</vt:lpstr>
      <vt:lpstr>Activation Rates Vary by State</vt:lpstr>
      <vt:lpstr>Activation Rate Varies within States</vt:lpstr>
      <vt:lpstr>PowerPoint Presentation</vt:lpstr>
      <vt:lpstr>Successful Learner Analysis</vt:lpstr>
      <vt:lpstr>What does the Credentialed learner journey look like?</vt:lpstr>
      <vt:lpstr>How this compares to a non-credentialed test taker</vt:lpstr>
      <vt:lpstr>PowerPoint Presentation</vt:lpstr>
      <vt:lpstr>How much does failing a test hurt a test taker?</vt:lpstr>
      <vt:lpstr>Of learners to fail a test, what factors eventually lead them to success?</vt:lpstr>
      <vt:lpstr>PowerPoint Presentation</vt:lpstr>
      <vt:lpstr>It’s not just about re-testing – it’s about when learners retest</vt:lpstr>
      <vt:lpstr>PowerPoint Presentation</vt:lpstr>
      <vt:lpstr>3-of-4 Stallers</vt:lpstr>
      <vt:lpstr>Stalling – a growing problem</vt:lpstr>
      <vt:lpstr>Who are the stallers?</vt:lpstr>
      <vt:lpstr>The Math Skill Gap</vt:lpstr>
      <vt:lpstr>The Ready: Thermometer, Not Medicine</vt:lpstr>
      <vt:lpstr>So, how do we get stallers to pass?</vt:lpstr>
      <vt:lpstr>What’s Actually Helping?</vt:lpstr>
      <vt:lpstr>Mobile Activity Correlates with Higher Activation and Credential Rates</vt:lpstr>
      <vt:lpstr>Mobile accelerates progress after low Ready score</vt:lpstr>
      <vt:lpstr>Mobile App – Math Practice</vt:lpstr>
      <vt:lpstr>Mobile App – Math Practice</vt:lpstr>
      <vt:lpstr>Mobile Math Practice Helps Close the Gap</vt:lpstr>
      <vt:lpstr>Mobile Math Practice Helps Close the Gap</vt:lpstr>
      <vt:lpstr>Pass Rate on Follow-Up Attempt Separated by engagement level</vt:lpstr>
      <vt:lpstr>Conclusion</vt:lpstr>
      <vt:lpstr>Take aways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Kris Meehan</cp:lastModifiedBy>
  <cp:revision>27</cp:revision>
  <cp:lastPrinted>2018-06-14T14:59:40Z</cp:lastPrinted>
  <dcterms:created xsi:type="dcterms:W3CDTF">2023-06-02T14:16:32Z</dcterms:created>
  <dcterms:modified xsi:type="dcterms:W3CDTF">2026-07-10T16:13:11Z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