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30"/>
  </p:notesMasterIdLst>
  <p:handoutMasterIdLst>
    <p:handoutMasterId r:id="rId31"/>
  </p:handoutMasterIdLst>
  <p:sldIdLst>
    <p:sldId id="292" r:id="rId5"/>
    <p:sldId id="296" r:id="rId6"/>
    <p:sldId id="295" r:id="rId7"/>
    <p:sldId id="297" r:id="rId8"/>
    <p:sldId id="288" r:id="rId9"/>
    <p:sldId id="480" r:id="rId10"/>
    <p:sldId id="465" r:id="rId11"/>
    <p:sldId id="456" r:id="rId12"/>
    <p:sldId id="469" r:id="rId13"/>
    <p:sldId id="470" r:id="rId14"/>
    <p:sldId id="471" r:id="rId15"/>
    <p:sldId id="472" r:id="rId16"/>
    <p:sldId id="429" r:id="rId17"/>
    <p:sldId id="464" r:id="rId18"/>
    <p:sldId id="473" r:id="rId19"/>
    <p:sldId id="474" r:id="rId20"/>
    <p:sldId id="427" r:id="rId21"/>
    <p:sldId id="477" r:id="rId22"/>
    <p:sldId id="428" r:id="rId23"/>
    <p:sldId id="459" r:id="rId24"/>
    <p:sldId id="476" r:id="rId25"/>
    <p:sldId id="433" r:id="rId26"/>
    <p:sldId id="475" r:id="rId27"/>
    <p:sldId id="479" r:id="rId28"/>
    <p:sldId id="293" r:id="rId29"/>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2D7C03-EF26-40A7-9793-9AC3C1F73AC4}" v="3" dt="2026-07-17T17:01:13.7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68"/>
    <p:restoredTop sz="79075" autoAdjust="0"/>
  </p:normalViewPr>
  <p:slideViewPr>
    <p:cSldViewPr snapToGrid="0" snapToObjects="1">
      <p:cViewPr varScale="1">
        <p:scale>
          <a:sx n="58" d="100"/>
          <a:sy n="58" d="100"/>
        </p:scale>
        <p:origin x="1168" y="5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is, Rebecca" userId="e0a398d3-cf25-4d21-98d6-401b3daebf3c" providerId="ADAL" clId="{DC55EA65-0272-46DF-9FED-7C2AF76F39DA}"/>
    <pc:docChg chg="custSel addSld delSld modSld">
      <pc:chgData name="Ellis, Rebecca" userId="e0a398d3-cf25-4d21-98d6-401b3daebf3c" providerId="ADAL" clId="{DC55EA65-0272-46DF-9FED-7C2AF76F39DA}" dt="2026-07-17T17:01:31.490" v="51" actId="2696"/>
      <pc:docMkLst>
        <pc:docMk/>
      </pc:docMkLst>
      <pc:sldChg chg="modSp mod">
        <pc:chgData name="Ellis, Rebecca" userId="e0a398d3-cf25-4d21-98d6-401b3daebf3c" providerId="ADAL" clId="{DC55EA65-0272-46DF-9FED-7C2AF76F39DA}" dt="2026-07-17T16:54:50.066" v="16" actId="20577"/>
        <pc:sldMkLst>
          <pc:docMk/>
          <pc:sldMk cId="3150349570" sldId="470"/>
        </pc:sldMkLst>
        <pc:spChg chg="mod">
          <ac:chgData name="Ellis, Rebecca" userId="e0a398d3-cf25-4d21-98d6-401b3daebf3c" providerId="ADAL" clId="{DC55EA65-0272-46DF-9FED-7C2AF76F39DA}" dt="2026-07-17T16:54:50.066" v="16" actId="20577"/>
          <ac:spMkLst>
            <pc:docMk/>
            <pc:sldMk cId="3150349570" sldId="470"/>
            <ac:spMk id="25" creationId="{4E0E7E33-DEA6-9F5C-A73E-B3938C9963A1}"/>
          </ac:spMkLst>
        </pc:spChg>
      </pc:sldChg>
      <pc:sldChg chg="del">
        <pc:chgData name="Ellis, Rebecca" userId="e0a398d3-cf25-4d21-98d6-401b3daebf3c" providerId="ADAL" clId="{DC55EA65-0272-46DF-9FED-7C2AF76F39DA}" dt="2026-07-17T17:01:31.490" v="51" actId="2696"/>
        <pc:sldMkLst>
          <pc:docMk/>
          <pc:sldMk cId="2320646865" sldId="478"/>
        </pc:sldMkLst>
      </pc:sldChg>
      <pc:sldChg chg="modSp add mod">
        <pc:chgData name="Ellis, Rebecca" userId="e0a398d3-cf25-4d21-98d6-401b3daebf3c" providerId="ADAL" clId="{DC55EA65-0272-46DF-9FED-7C2AF76F39DA}" dt="2026-07-17T16:55:57.926" v="47" actId="1076"/>
        <pc:sldMkLst>
          <pc:docMk/>
          <pc:sldMk cId="2055070477" sldId="479"/>
        </pc:sldMkLst>
        <pc:spChg chg="mod">
          <ac:chgData name="Ellis, Rebecca" userId="e0a398d3-cf25-4d21-98d6-401b3daebf3c" providerId="ADAL" clId="{DC55EA65-0272-46DF-9FED-7C2AF76F39DA}" dt="2026-07-17T16:55:57.926" v="47" actId="1076"/>
          <ac:spMkLst>
            <pc:docMk/>
            <pc:sldMk cId="2055070477" sldId="479"/>
            <ac:spMk id="5" creationId="{76A5C1A4-7462-BD01-8AA2-C5F3CCBE1387}"/>
          </ac:spMkLst>
        </pc:spChg>
      </pc:sldChg>
      <pc:sldChg chg="modSp add mod">
        <pc:chgData name="Ellis, Rebecca" userId="e0a398d3-cf25-4d21-98d6-401b3daebf3c" providerId="ADAL" clId="{DC55EA65-0272-46DF-9FED-7C2AF76F39DA}" dt="2026-07-17T17:01:13.786" v="50"/>
        <pc:sldMkLst>
          <pc:docMk/>
          <pc:sldMk cId="2397309245" sldId="480"/>
        </pc:sldMkLst>
        <pc:spChg chg="mod">
          <ac:chgData name="Ellis, Rebecca" userId="e0a398d3-cf25-4d21-98d6-401b3daebf3c" providerId="ADAL" clId="{DC55EA65-0272-46DF-9FED-7C2AF76F39DA}" dt="2026-07-17T17:01:11.260" v="49" actId="1076"/>
          <ac:spMkLst>
            <pc:docMk/>
            <pc:sldMk cId="2397309245" sldId="480"/>
            <ac:spMk id="3" creationId="{2ACC5B36-84A9-D95B-6390-08DFED615352}"/>
          </ac:spMkLst>
        </pc:spChg>
        <pc:graphicFrameChg chg="mod">
          <ac:chgData name="Ellis, Rebecca" userId="e0a398d3-cf25-4d21-98d6-401b3daebf3c" providerId="ADAL" clId="{DC55EA65-0272-46DF-9FED-7C2AF76F39DA}" dt="2026-07-17T17:01:13.786" v="50"/>
          <ac:graphicFrameMkLst>
            <pc:docMk/>
            <pc:sldMk cId="2397309245" sldId="480"/>
            <ac:graphicFrameMk id="7" creationId="{918CA8BF-E3E4-CC78-10B9-3840504ADE65}"/>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Number of Referrals</a:t>
            </a:r>
            <a:r>
              <a:rPr lang="en-US" baseline="0"/>
              <a:t> from DCS to TCSG Adult Education</a:t>
            </a:r>
            <a:endParaRPr lang="en-US"/>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dLbl>
              <c:idx val="0"/>
              <c:layout>
                <c:manualLayout>
                  <c:x val="-0.14102083333333337"/>
                  <c:y val="-2.07620565718595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762-412C-9050-A3B0E0C0ABD2}"/>
                </c:ext>
              </c:extLst>
            </c:dLbl>
            <c:dLbl>
              <c:idx val="1"/>
              <c:layout>
                <c:manualLayout>
                  <c:x val="2.3364501312335959E-2"/>
                  <c:y val="-1.73528518802569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762-412C-9050-A3B0E0C0ABD2}"/>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rgbClr val="49A94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Fiscal Year 2024 </c:v>
                </c:pt>
                <c:pt idx="1">
                  <c:v>Fiscal Year 2025</c:v>
                </c:pt>
              </c:strCache>
            </c:strRef>
          </c:cat>
          <c:val>
            <c:numRef>
              <c:f>Sheet1!$B$2:$B$3</c:f>
              <c:numCache>
                <c:formatCode>General</c:formatCode>
                <c:ptCount val="2"/>
                <c:pt idx="0">
                  <c:v>91</c:v>
                </c:pt>
                <c:pt idx="1">
                  <c:v>663</c:v>
                </c:pt>
              </c:numCache>
            </c:numRef>
          </c:val>
          <c:smooth val="0"/>
          <c:extLst>
            <c:ext xmlns:c16="http://schemas.microsoft.com/office/drawing/2014/chart" uri="{C3380CC4-5D6E-409C-BE32-E72D297353CC}">
              <c16:uniqueId val="{00000000-0762-412C-9050-A3B0E0C0ABD2}"/>
            </c:ext>
          </c:extLst>
        </c:ser>
        <c:dLbls>
          <c:dLblPos val="ctr"/>
          <c:showLegendKey val="0"/>
          <c:showVal val="1"/>
          <c:showCatName val="0"/>
          <c:showSerName val="0"/>
          <c:showPercent val="0"/>
          <c:showBubbleSize val="0"/>
        </c:dLbls>
        <c:smooth val="0"/>
        <c:axId val="1630261472"/>
        <c:axId val="1630262432"/>
      </c:lineChart>
      <c:catAx>
        <c:axId val="16302614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630262432"/>
        <c:crosses val="autoZero"/>
        <c:auto val="1"/>
        <c:lblAlgn val="ctr"/>
        <c:lblOffset val="100"/>
        <c:noMultiLvlLbl val="0"/>
      </c:catAx>
      <c:valAx>
        <c:axId val="1630262432"/>
        <c:scaling>
          <c:orientation val="minMax"/>
        </c:scaling>
        <c:delete val="1"/>
        <c:axPos val="l"/>
        <c:numFmt formatCode="General" sourceLinked="1"/>
        <c:majorTickMark val="none"/>
        <c:minorTickMark val="none"/>
        <c:tickLblPos val="nextTo"/>
        <c:crossAx val="16302614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_rels/data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ata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_rels/data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_rels/drawing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B1BD68-7668-4FC2-974E-8E911864AB5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30BB99DA-D054-4CBF-9C13-CC298A8E2AD8}">
      <dgm:prSet phldrT="[Text]"/>
      <dgm:spPr/>
      <dgm:t>
        <a:bodyPr/>
        <a:lstStyle/>
        <a:p>
          <a:r>
            <a:rPr lang="en-US" dirty="0"/>
            <a:t>State Systems </a:t>
          </a:r>
        </a:p>
      </dgm:t>
    </dgm:pt>
    <dgm:pt modelId="{AEF979C4-EC68-48DF-A97B-F64AD771CDF4}" type="parTrans" cxnId="{6C4176DE-CAAE-44FB-A6C9-F402E3D15896}">
      <dgm:prSet/>
      <dgm:spPr/>
      <dgm:t>
        <a:bodyPr/>
        <a:lstStyle/>
        <a:p>
          <a:endParaRPr lang="en-US"/>
        </a:p>
      </dgm:t>
    </dgm:pt>
    <dgm:pt modelId="{8C0C8FA0-6EA7-4C42-A0DD-589DB394D976}" type="sibTrans" cxnId="{6C4176DE-CAAE-44FB-A6C9-F402E3D15896}">
      <dgm:prSet/>
      <dgm:spPr/>
      <dgm:t>
        <a:bodyPr/>
        <a:lstStyle/>
        <a:p>
          <a:endParaRPr lang="en-US"/>
        </a:p>
      </dgm:t>
    </dgm:pt>
    <dgm:pt modelId="{06707597-7D0F-4FAA-B97C-47F0EB9FA8FE}">
      <dgm:prSet phldrT="[Text]"/>
      <dgm:spPr/>
      <dgm:t>
        <a:bodyPr/>
        <a:lstStyle/>
        <a:p>
          <a:r>
            <a:rPr lang="en-US" dirty="0"/>
            <a:t>Department of Juvenile Justice</a:t>
          </a:r>
        </a:p>
      </dgm:t>
    </dgm:pt>
    <dgm:pt modelId="{59F73061-B711-4227-AFFB-26839208EDCE}" type="parTrans" cxnId="{78CE0CF7-CF01-455F-87E2-6DC85F2525E1}">
      <dgm:prSet/>
      <dgm:spPr/>
      <dgm:t>
        <a:bodyPr/>
        <a:lstStyle/>
        <a:p>
          <a:endParaRPr lang="en-US"/>
        </a:p>
      </dgm:t>
    </dgm:pt>
    <dgm:pt modelId="{359052BD-1788-4A37-9F5A-0DE1933CA4DA}" type="sibTrans" cxnId="{78CE0CF7-CF01-455F-87E2-6DC85F2525E1}">
      <dgm:prSet/>
      <dgm:spPr/>
      <dgm:t>
        <a:bodyPr/>
        <a:lstStyle/>
        <a:p>
          <a:endParaRPr lang="en-US"/>
        </a:p>
      </dgm:t>
    </dgm:pt>
    <dgm:pt modelId="{88FA14AA-D766-48E3-80A1-83120705B126}">
      <dgm:prSet phldrT="[Text]"/>
      <dgm:spPr/>
      <dgm:t>
        <a:bodyPr/>
        <a:lstStyle/>
        <a:p>
          <a:r>
            <a:rPr lang="en-US" dirty="0"/>
            <a:t>County Systems</a:t>
          </a:r>
        </a:p>
      </dgm:t>
    </dgm:pt>
    <dgm:pt modelId="{A3C5E200-EF89-42F1-816B-87D1BADB7A9C}" type="parTrans" cxnId="{4945B431-702C-46D7-8DF3-DD152F4421EB}">
      <dgm:prSet/>
      <dgm:spPr/>
      <dgm:t>
        <a:bodyPr/>
        <a:lstStyle/>
        <a:p>
          <a:endParaRPr lang="en-US"/>
        </a:p>
      </dgm:t>
    </dgm:pt>
    <dgm:pt modelId="{F2167B6E-9762-4652-BEB6-0C5D9F716CD5}" type="sibTrans" cxnId="{4945B431-702C-46D7-8DF3-DD152F4421EB}">
      <dgm:prSet/>
      <dgm:spPr/>
      <dgm:t>
        <a:bodyPr/>
        <a:lstStyle/>
        <a:p>
          <a:endParaRPr lang="en-US"/>
        </a:p>
      </dgm:t>
    </dgm:pt>
    <dgm:pt modelId="{75B31F63-70A9-464C-9698-8398CE2F47A2}">
      <dgm:prSet phldrT="[Text]"/>
      <dgm:spPr/>
      <dgm:t>
        <a:bodyPr/>
        <a:lstStyle/>
        <a:p>
          <a:r>
            <a:rPr lang="en-US" dirty="0"/>
            <a:t>County Jails</a:t>
          </a:r>
        </a:p>
      </dgm:t>
    </dgm:pt>
    <dgm:pt modelId="{130398C9-2A1B-4D2E-87F8-328E97B7B4D9}" type="parTrans" cxnId="{4723CFD1-F654-4363-9EAA-9BAF05A7C10A}">
      <dgm:prSet/>
      <dgm:spPr/>
      <dgm:t>
        <a:bodyPr/>
        <a:lstStyle/>
        <a:p>
          <a:endParaRPr lang="en-US"/>
        </a:p>
      </dgm:t>
    </dgm:pt>
    <dgm:pt modelId="{166E0C5A-FDD5-418C-9D2B-1C189221FC3B}" type="sibTrans" cxnId="{4723CFD1-F654-4363-9EAA-9BAF05A7C10A}">
      <dgm:prSet/>
      <dgm:spPr/>
      <dgm:t>
        <a:bodyPr/>
        <a:lstStyle/>
        <a:p>
          <a:endParaRPr lang="en-US"/>
        </a:p>
      </dgm:t>
    </dgm:pt>
    <dgm:pt modelId="{9E0BD463-A3B8-459F-9164-C199EB3ADC68}">
      <dgm:prSet phldrT="[Text]"/>
      <dgm:spPr/>
      <dgm:t>
        <a:bodyPr/>
        <a:lstStyle/>
        <a:p>
          <a:r>
            <a:rPr lang="en-US" dirty="0"/>
            <a:t>Department of Corrections</a:t>
          </a:r>
        </a:p>
      </dgm:t>
    </dgm:pt>
    <dgm:pt modelId="{A75F967F-0B6F-484A-97F6-81461B240380}" type="parTrans" cxnId="{DB748754-E63C-4005-9C62-34BB8D973914}">
      <dgm:prSet/>
      <dgm:spPr/>
      <dgm:t>
        <a:bodyPr/>
        <a:lstStyle/>
        <a:p>
          <a:endParaRPr lang="en-US"/>
        </a:p>
      </dgm:t>
    </dgm:pt>
    <dgm:pt modelId="{AEA2C44D-B6B0-44B8-9F4B-962CA328B299}" type="sibTrans" cxnId="{DB748754-E63C-4005-9C62-34BB8D973914}">
      <dgm:prSet/>
      <dgm:spPr/>
      <dgm:t>
        <a:bodyPr/>
        <a:lstStyle/>
        <a:p>
          <a:endParaRPr lang="en-US"/>
        </a:p>
      </dgm:t>
    </dgm:pt>
    <dgm:pt modelId="{954F0D80-06AB-4374-B574-BF46C25B7FBC}">
      <dgm:prSet phldrT="[Text]"/>
      <dgm:spPr/>
      <dgm:t>
        <a:bodyPr/>
        <a:lstStyle/>
        <a:p>
          <a:r>
            <a:rPr lang="en-US" dirty="0"/>
            <a:t>Department of Community Supervision</a:t>
          </a:r>
        </a:p>
      </dgm:t>
    </dgm:pt>
    <dgm:pt modelId="{22FD289B-13DF-4C7E-82D9-B85495BACC2E}" type="parTrans" cxnId="{F30BE40D-B2A9-45C4-9264-354AEFA0AC72}">
      <dgm:prSet/>
      <dgm:spPr/>
      <dgm:t>
        <a:bodyPr/>
        <a:lstStyle/>
        <a:p>
          <a:endParaRPr lang="en-US"/>
        </a:p>
      </dgm:t>
    </dgm:pt>
    <dgm:pt modelId="{A695C4D6-989F-4305-8827-862E0B692BE0}" type="sibTrans" cxnId="{F30BE40D-B2A9-45C4-9264-354AEFA0AC72}">
      <dgm:prSet/>
      <dgm:spPr/>
      <dgm:t>
        <a:bodyPr/>
        <a:lstStyle/>
        <a:p>
          <a:endParaRPr lang="en-US"/>
        </a:p>
      </dgm:t>
    </dgm:pt>
    <dgm:pt modelId="{3B3011B2-562B-4B81-940A-13C72E7F0087}">
      <dgm:prSet phldrT="[Text]"/>
      <dgm:spPr/>
      <dgm:t>
        <a:bodyPr/>
        <a:lstStyle/>
        <a:p>
          <a:r>
            <a:rPr lang="en-US" dirty="0"/>
            <a:t>County Prisons/Correctional Institutions</a:t>
          </a:r>
        </a:p>
      </dgm:t>
    </dgm:pt>
    <dgm:pt modelId="{A987A755-4E68-431E-90CE-4E0763AF8B84}" type="parTrans" cxnId="{E5FF90BF-0F32-4CCB-B2EA-C7B761BAD280}">
      <dgm:prSet/>
      <dgm:spPr/>
      <dgm:t>
        <a:bodyPr/>
        <a:lstStyle/>
        <a:p>
          <a:endParaRPr lang="en-US"/>
        </a:p>
      </dgm:t>
    </dgm:pt>
    <dgm:pt modelId="{7C9F0D15-F5B8-4487-921F-C7769B7F7760}" type="sibTrans" cxnId="{E5FF90BF-0F32-4CCB-B2EA-C7B761BAD280}">
      <dgm:prSet/>
      <dgm:spPr/>
      <dgm:t>
        <a:bodyPr/>
        <a:lstStyle/>
        <a:p>
          <a:endParaRPr lang="en-US"/>
        </a:p>
      </dgm:t>
    </dgm:pt>
    <dgm:pt modelId="{D85602AB-C8FD-46FB-941F-BEDB8FA125D2}">
      <dgm:prSet phldrT="[Text]"/>
      <dgm:spPr/>
      <dgm:t>
        <a:bodyPr/>
        <a:lstStyle/>
        <a:p>
          <a:r>
            <a:rPr lang="en-US" dirty="0"/>
            <a:t>Accountability Court Systems </a:t>
          </a:r>
        </a:p>
      </dgm:t>
    </dgm:pt>
    <dgm:pt modelId="{35D61058-95B0-4902-909C-E63E07B33EBE}" type="parTrans" cxnId="{9CBD73BF-E130-4AC4-98D0-E0BFC48E0459}">
      <dgm:prSet/>
      <dgm:spPr/>
      <dgm:t>
        <a:bodyPr/>
        <a:lstStyle/>
        <a:p>
          <a:endParaRPr lang="en-US"/>
        </a:p>
      </dgm:t>
    </dgm:pt>
    <dgm:pt modelId="{0B31534C-2A06-4C0A-AFA3-889864551047}" type="sibTrans" cxnId="{9CBD73BF-E130-4AC4-98D0-E0BFC48E0459}">
      <dgm:prSet/>
      <dgm:spPr/>
      <dgm:t>
        <a:bodyPr/>
        <a:lstStyle/>
        <a:p>
          <a:endParaRPr lang="en-US"/>
        </a:p>
      </dgm:t>
    </dgm:pt>
    <dgm:pt modelId="{E1BD03FF-558C-4206-8C81-AE251B2E466B}" type="pres">
      <dgm:prSet presAssocID="{FFB1BD68-7668-4FC2-974E-8E911864AB5A}" presName="theList" presStyleCnt="0">
        <dgm:presLayoutVars>
          <dgm:dir/>
          <dgm:animLvl val="lvl"/>
          <dgm:resizeHandles val="exact"/>
        </dgm:presLayoutVars>
      </dgm:prSet>
      <dgm:spPr/>
    </dgm:pt>
    <dgm:pt modelId="{F485CF1E-9385-4BE6-8FB9-7DD3C642588F}" type="pres">
      <dgm:prSet presAssocID="{30BB99DA-D054-4CBF-9C13-CC298A8E2AD8}" presName="compNode" presStyleCnt="0"/>
      <dgm:spPr/>
    </dgm:pt>
    <dgm:pt modelId="{44174B50-C122-49EC-A676-C2A79403B764}" type="pres">
      <dgm:prSet presAssocID="{30BB99DA-D054-4CBF-9C13-CC298A8E2AD8}" presName="aNode" presStyleLbl="bgShp" presStyleIdx="0" presStyleCnt="2" custLinFactNeighborX="1436" custLinFactNeighborY="-8440"/>
      <dgm:spPr/>
    </dgm:pt>
    <dgm:pt modelId="{D23B749F-6D8A-41A7-B518-D0B809AE4AEE}" type="pres">
      <dgm:prSet presAssocID="{30BB99DA-D054-4CBF-9C13-CC298A8E2AD8}" presName="textNode" presStyleLbl="bgShp" presStyleIdx="0" presStyleCnt="2"/>
      <dgm:spPr/>
    </dgm:pt>
    <dgm:pt modelId="{B4313F42-E29B-4CE5-B8FC-EE45104915C2}" type="pres">
      <dgm:prSet presAssocID="{30BB99DA-D054-4CBF-9C13-CC298A8E2AD8}" presName="compChildNode" presStyleCnt="0"/>
      <dgm:spPr/>
    </dgm:pt>
    <dgm:pt modelId="{1156D04A-2078-4363-81BF-E6F6AF2E6355}" type="pres">
      <dgm:prSet presAssocID="{30BB99DA-D054-4CBF-9C13-CC298A8E2AD8}" presName="theInnerList" presStyleCnt="0"/>
      <dgm:spPr/>
    </dgm:pt>
    <dgm:pt modelId="{9A631CE0-1FC8-4349-A43B-78AECEB8351A}" type="pres">
      <dgm:prSet presAssocID="{06707597-7D0F-4FAA-B97C-47F0EB9FA8FE}" presName="childNode" presStyleLbl="node1" presStyleIdx="0" presStyleCnt="6">
        <dgm:presLayoutVars>
          <dgm:bulletEnabled val="1"/>
        </dgm:presLayoutVars>
      </dgm:prSet>
      <dgm:spPr/>
    </dgm:pt>
    <dgm:pt modelId="{2C7B5BDC-223E-486A-A7AA-84CE976D7881}" type="pres">
      <dgm:prSet presAssocID="{06707597-7D0F-4FAA-B97C-47F0EB9FA8FE}" presName="aSpace2" presStyleCnt="0"/>
      <dgm:spPr/>
    </dgm:pt>
    <dgm:pt modelId="{081DD4D5-7A06-4065-B8C1-0673871FAA60}" type="pres">
      <dgm:prSet presAssocID="{9E0BD463-A3B8-459F-9164-C199EB3ADC68}" presName="childNode" presStyleLbl="node1" presStyleIdx="1" presStyleCnt="6">
        <dgm:presLayoutVars>
          <dgm:bulletEnabled val="1"/>
        </dgm:presLayoutVars>
      </dgm:prSet>
      <dgm:spPr/>
    </dgm:pt>
    <dgm:pt modelId="{54A168E3-33ED-412A-A76F-E855E57AE7B0}" type="pres">
      <dgm:prSet presAssocID="{9E0BD463-A3B8-459F-9164-C199EB3ADC68}" presName="aSpace2" presStyleCnt="0"/>
      <dgm:spPr/>
    </dgm:pt>
    <dgm:pt modelId="{26AB55AB-C2BC-4DDE-9E00-B68739D785B8}" type="pres">
      <dgm:prSet presAssocID="{954F0D80-06AB-4374-B574-BF46C25B7FBC}" presName="childNode" presStyleLbl="node1" presStyleIdx="2" presStyleCnt="6">
        <dgm:presLayoutVars>
          <dgm:bulletEnabled val="1"/>
        </dgm:presLayoutVars>
      </dgm:prSet>
      <dgm:spPr/>
    </dgm:pt>
    <dgm:pt modelId="{B5C99D8D-8E90-4640-B026-D293B988EA3A}" type="pres">
      <dgm:prSet presAssocID="{30BB99DA-D054-4CBF-9C13-CC298A8E2AD8}" presName="aSpace" presStyleCnt="0"/>
      <dgm:spPr/>
    </dgm:pt>
    <dgm:pt modelId="{96EEC7A7-206E-48F4-B122-ADEFD51185EC}" type="pres">
      <dgm:prSet presAssocID="{88FA14AA-D766-48E3-80A1-83120705B126}" presName="compNode" presStyleCnt="0"/>
      <dgm:spPr/>
    </dgm:pt>
    <dgm:pt modelId="{FCBACA82-F73F-4B41-9FAB-16277218857D}" type="pres">
      <dgm:prSet presAssocID="{88FA14AA-D766-48E3-80A1-83120705B126}" presName="aNode" presStyleLbl="bgShp" presStyleIdx="1" presStyleCnt="2"/>
      <dgm:spPr/>
    </dgm:pt>
    <dgm:pt modelId="{6BF0B773-9360-4663-97B1-1ABEBEA3770C}" type="pres">
      <dgm:prSet presAssocID="{88FA14AA-D766-48E3-80A1-83120705B126}" presName="textNode" presStyleLbl="bgShp" presStyleIdx="1" presStyleCnt="2"/>
      <dgm:spPr/>
    </dgm:pt>
    <dgm:pt modelId="{F628F4DB-05A7-4D68-BA42-6226D0222C65}" type="pres">
      <dgm:prSet presAssocID="{88FA14AA-D766-48E3-80A1-83120705B126}" presName="compChildNode" presStyleCnt="0"/>
      <dgm:spPr/>
    </dgm:pt>
    <dgm:pt modelId="{0766EA3F-EA52-494F-A626-5AC79FD00FBD}" type="pres">
      <dgm:prSet presAssocID="{88FA14AA-D766-48E3-80A1-83120705B126}" presName="theInnerList" presStyleCnt="0"/>
      <dgm:spPr/>
    </dgm:pt>
    <dgm:pt modelId="{1B72687A-2A8C-48A7-B2FB-5967F859061E}" type="pres">
      <dgm:prSet presAssocID="{75B31F63-70A9-464C-9698-8398CE2F47A2}" presName="childNode" presStyleLbl="node1" presStyleIdx="3" presStyleCnt="6">
        <dgm:presLayoutVars>
          <dgm:bulletEnabled val="1"/>
        </dgm:presLayoutVars>
      </dgm:prSet>
      <dgm:spPr/>
    </dgm:pt>
    <dgm:pt modelId="{EE8E2DF8-5192-4439-857D-76B250BEB7D1}" type="pres">
      <dgm:prSet presAssocID="{75B31F63-70A9-464C-9698-8398CE2F47A2}" presName="aSpace2" presStyleCnt="0"/>
      <dgm:spPr/>
    </dgm:pt>
    <dgm:pt modelId="{755418D7-1C5F-42D5-B91A-ACB7806E31C1}" type="pres">
      <dgm:prSet presAssocID="{3B3011B2-562B-4B81-940A-13C72E7F0087}" presName="childNode" presStyleLbl="node1" presStyleIdx="4" presStyleCnt="6">
        <dgm:presLayoutVars>
          <dgm:bulletEnabled val="1"/>
        </dgm:presLayoutVars>
      </dgm:prSet>
      <dgm:spPr/>
    </dgm:pt>
    <dgm:pt modelId="{B6EB084D-A9B7-4901-BFAC-EFA424253221}" type="pres">
      <dgm:prSet presAssocID="{3B3011B2-562B-4B81-940A-13C72E7F0087}" presName="aSpace2" presStyleCnt="0"/>
      <dgm:spPr/>
    </dgm:pt>
    <dgm:pt modelId="{63E54066-2995-4F25-8B42-C20E902A7343}" type="pres">
      <dgm:prSet presAssocID="{D85602AB-C8FD-46FB-941F-BEDB8FA125D2}" presName="childNode" presStyleLbl="node1" presStyleIdx="5" presStyleCnt="6">
        <dgm:presLayoutVars>
          <dgm:bulletEnabled val="1"/>
        </dgm:presLayoutVars>
      </dgm:prSet>
      <dgm:spPr/>
    </dgm:pt>
  </dgm:ptLst>
  <dgm:cxnLst>
    <dgm:cxn modelId="{F30BE40D-B2A9-45C4-9264-354AEFA0AC72}" srcId="{30BB99DA-D054-4CBF-9C13-CC298A8E2AD8}" destId="{954F0D80-06AB-4374-B574-BF46C25B7FBC}" srcOrd="2" destOrd="0" parTransId="{22FD289B-13DF-4C7E-82D9-B85495BACC2E}" sibTransId="{A695C4D6-989F-4305-8827-862E0B692BE0}"/>
    <dgm:cxn modelId="{4945B431-702C-46D7-8DF3-DD152F4421EB}" srcId="{FFB1BD68-7668-4FC2-974E-8E911864AB5A}" destId="{88FA14AA-D766-48E3-80A1-83120705B126}" srcOrd="1" destOrd="0" parTransId="{A3C5E200-EF89-42F1-816B-87D1BADB7A9C}" sibTransId="{F2167B6E-9762-4652-BEB6-0C5D9F716CD5}"/>
    <dgm:cxn modelId="{A482EE61-8F88-46DD-83F5-38DA40A60528}" type="presOf" srcId="{06707597-7D0F-4FAA-B97C-47F0EB9FA8FE}" destId="{9A631CE0-1FC8-4349-A43B-78AECEB8351A}" srcOrd="0" destOrd="0" presId="urn:microsoft.com/office/officeart/2005/8/layout/lProcess2"/>
    <dgm:cxn modelId="{5E9A3262-D37B-4CD1-B76B-BB3FA931C1F3}" type="presOf" srcId="{88FA14AA-D766-48E3-80A1-83120705B126}" destId="{6BF0B773-9360-4663-97B1-1ABEBEA3770C}" srcOrd="1" destOrd="0" presId="urn:microsoft.com/office/officeart/2005/8/layout/lProcess2"/>
    <dgm:cxn modelId="{53906F62-9597-4D86-BACF-F150227D437E}" type="presOf" srcId="{88FA14AA-D766-48E3-80A1-83120705B126}" destId="{FCBACA82-F73F-4B41-9FAB-16277218857D}" srcOrd="0" destOrd="0" presId="urn:microsoft.com/office/officeart/2005/8/layout/lProcess2"/>
    <dgm:cxn modelId="{650F626A-6583-49B3-876E-7671AAED0B61}" type="presOf" srcId="{9E0BD463-A3B8-459F-9164-C199EB3ADC68}" destId="{081DD4D5-7A06-4065-B8C1-0673871FAA60}" srcOrd="0" destOrd="0" presId="urn:microsoft.com/office/officeart/2005/8/layout/lProcess2"/>
    <dgm:cxn modelId="{77BAD14E-23E5-4CA8-A02B-9E5E6DC1ACA1}" type="presOf" srcId="{3B3011B2-562B-4B81-940A-13C72E7F0087}" destId="{755418D7-1C5F-42D5-B91A-ACB7806E31C1}" srcOrd="0" destOrd="0" presId="urn:microsoft.com/office/officeart/2005/8/layout/lProcess2"/>
    <dgm:cxn modelId="{24190D50-4E3D-4608-BD50-F5AD4DF05EA6}" type="presOf" srcId="{30BB99DA-D054-4CBF-9C13-CC298A8E2AD8}" destId="{D23B749F-6D8A-41A7-B518-D0B809AE4AEE}" srcOrd="1" destOrd="0" presId="urn:microsoft.com/office/officeart/2005/8/layout/lProcess2"/>
    <dgm:cxn modelId="{DB748754-E63C-4005-9C62-34BB8D973914}" srcId="{30BB99DA-D054-4CBF-9C13-CC298A8E2AD8}" destId="{9E0BD463-A3B8-459F-9164-C199EB3ADC68}" srcOrd="1" destOrd="0" parTransId="{A75F967F-0B6F-484A-97F6-81461B240380}" sibTransId="{AEA2C44D-B6B0-44B8-9F4B-962CA328B299}"/>
    <dgm:cxn modelId="{2EA66092-DB1B-450D-8234-DAF17C09A890}" type="presOf" srcId="{30BB99DA-D054-4CBF-9C13-CC298A8E2AD8}" destId="{44174B50-C122-49EC-A676-C2A79403B764}" srcOrd="0" destOrd="0" presId="urn:microsoft.com/office/officeart/2005/8/layout/lProcess2"/>
    <dgm:cxn modelId="{33FC27B8-476E-47AD-9663-92EF36B95C5C}" type="presOf" srcId="{FFB1BD68-7668-4FC2-974E-8E911864AB5A}" destId="{E1BD03FF-558C-4206-8C81-AE251B2E466B}" srcOrd="0" destOrd="0" presId="urn:microsoft.com/office/officeart/2005/8/layout/lProcess2"/>
    <dgm:cxn modelId="{9CBD73BF-E130-4AC4-98D0-E0BFC48E0459}" srcId="{88FA14AA-D766-48E3-80A1-83120705B126}" destId="{D85602AB-C8FD-46FB-941F-BEDB8FA125D2}" srcOrd="2" destOrd="0" parTransId="{35D61058-95B0-4902-909C-E63E07B33EBE}" sibTransId="{0B31534C-2A06-4C0A-AFA3-889864551047}"/>
    <dgm:cxn modelId="{E5FF90BF-0F32-4CCB-B2EA-C7B761BAD280}" srcId="{88FA14AA-D766-48E3-80A1-83120705B126}" destId="{3B3011B2-562B-4B81-940A-13C72E7F0087}" srcOrd="1" destOrd="0" parTransId="{A987A755-4E68-431E-90CE-4E0763AF8B84}" sibTransId="{7C9F0D15-F5B8-4487-921F-C7769B7F7760}"/>
    <dgm:cxn modelId="{4723CFD1-F654-4363-9EAA-9BAF05A7C10A}" srcId="{88FA14AA-D766-48E3-80A1-83120705B126}" destId="{75B31F63-70A9-464C-9698-8398CE2F47A2}" srcOrd="0" destOrd="0" parTransId="{130398C9-2A1B-4D2E-87F8-328E97B7B4D9}" sibTransId="{166E0C5A-FDD5-418C-9D2B-1C189221FC3B}"/>
    <dgm:cxn modelId="{4D125FD7-AD15-4356-A168-E9B31C78BEF1}" type="presOf" srcId="{D85602AB-C8FD-46FB-941F-BEDB8FA125D2}" destId="{63E54066-2995-4F25-8B42-C20E902A7343}" srcOrd="0" destOrd="0" presId="urn:microsoft.com/office/officeart/2005/8/layout/lProcess2"/>
    <dgm:cxn modelId="{6C4176DE-CAAE-44FB-A6C9-F402E3D15896}" srcId="{FFB1BD68-7668-4FC2-974E-8E911864AB5A}" destId="{30BB99DA-D054-4CBF-9C13-CC298A8E2AD8}" srcOrd="0" destOrd="0" parTransId="{AEF979C4-EC68-48DF-A97B-F64AD771CDF4}" sibTransId="{8C0C8FA0-6EA7-4C42-A0DD-589DB394D976}"/>
    <dgm:cxn modelId="{9D37A5E1-3AFD-46C6-838C-7AB82D2CA96E}" type="presOf" srcId="{75B31F63-70A9-464C-9698-8398CE2F47A2}" destId="{1B72687A-2A8C-48A7-B2FB-5967F859061E}" srcOrd="0" destOrd="0" presId="urn:microsoft.com/office/officeart/2005/8/layout/lProcess2"/>
    <dgm:cxn modelId="{78CE0CF7-CF01-455F-87E2-6DC85F2525E1}" srcId="{30BB99DA-D054-4CBF-9C13-CC298A8E2AD8}" destId="{06707597-7D0F-4FAA-B97C-47F0EB9FA8FE}" srcOrd="0" destOrd="0" parTransId="{59F73061-B711-4227-AFFB-26839208EDCE}" sibTransId="{359052BD-1788-4A37-9F5A-0DE1933CA4DA}"/>
    <dgm:cxn modelId="{400B87F9-7D42-4967-B6EF-D552D3EAAFD2}" type="presOf" srcId="{954F0D80-06AB-4374-B574-BF46C25B7FBC}" destId="{26AB55AB-C2BC-4DDE-9E00-B68739D785B8}" srcOrd="0" destOrd="0" presId="urn:microsoft.com/office/officeart/2005/8/layout/lProcess2"/>
    <dgm:cxn modelId="{F2B285AC-B05B-4591-9DF2-186D2AA5D0D5}" type="presParOf" srcId="{E1BD03FF-558C-4206-8C81-AE251B2E466B}" destId="{F485CF1E-9385-4BE6-8FB9-7DD3C642588F}" srcOrd="0" destOrd="0" presId="urn:microsoft.com/office/officeart/2005/8/layout/lProcess2"/>
    <dgm:cxn modelId="{4196F65F-FA3E-47DD-B850-F2C842614B1C}" type="presParOf" srcId="{F485CF1E-9385-4BE6-8FB9-7DD3C642588F}" destId="{44174B50-C122-49EC-A676-C2A79403B764}" srcOrd="0" destOrd="0" presId="urn:microsoft.com/office/officeart/2005/8/layout/lProcess2"/>
    <dgm:cxn modelId="{7D4F387A-F020-45E3-AC78-9D179AA80D73}" type="presParOf" srcId="{F485CF1E-9385-4BE6-8FB9-7DD3C642588F}" destId="{D23B749F-6D8A-41A7-B518-D0B809AE4AEE}" srcOrd="1" destOrd="0" presId="urn:microsoft.com/office/officeart/2005/8/layout/lProcess2"/>
    <dgm:cxn modelId="{2ADFD231-8110-454D-88DC-4ADCCC72E311}" type="presParOf" srcId="{F485CF1E-9385-4BE6-8FB9-7DD3C642588F}" destId="{B4313F42-E29B-4CE5-B8FC-EE45104915C2}" srcOrd="2" destOrd="0" presId="urn:microsoft.com/office/officeart/2005/8/layout/lProcess2"/>
    <dgm:cxn modelId="{2B592484-245F-4736-939D-B23C152C134C}" type="presParOf" srcId="{B4313F42-E29B-4CE5-B8FC-EE45104915C2}" destId="{1156D04A-2078-4363-81BF-E6F6AF2E6355}" srcOrd="0" destOrd="0" presId="urn:microsoft.com/office/officeart/2005/8/layout/lProcess2"/>
    <dgm:cxn modelId="{7B8221EA-0ABF-4E27-BEE7-3C7DA78E139A}" type="presParOf" srcId="{1156D04A-2078-4363-81BF-E6F6AF2E6355}" destId="{9A631CE0-1FC8-4349-A43B-78AECEB8351A}" srcOrd="0" destOrd="0" presId="urn:microsoft.com/office/officeart/2005/8/layout/lProcess2"/>
    <dgm:cxn modelId="{1C78980D-60D3-4A3B-9B43-61B74381E22D}" type="presParOf" srcId="{1156D04A-2078-4363-81BF-E6F6AF2E6355}" destId="{2C7B5BDC-223E-486A-A7AA-84CE976D7881}" srcOrd="1" destOrd="0" presId="urn:microsoft.com/office/officeart/2005/8/layout/lProcess2"/>
    <dgm:cxn modelId="{B8D62903-166B-4796-9DFF-08BA1234D2B3}" type="presParOf" srcId="{1156D04A-2078-4363-81BF-E6F6AF2E6355}" destId="{081DD4D5-7A06-4065-B8C1-0673871FAA60}" srcOrd="2" destOrd="0" presId="urn:microsoft.com/office/officeart/2005/8/layout/lProcess2"/>
    <dgm:cxn modelId="{1FBA6C93-73D4-4B08-A187-2C6DAFA77154}" type="presParOf" srcId="{1156D04A-2078-4363-81BF-E6F6AF2E6355}" destId="{54A168E3-33ED-412A-A76F-E855E57AE7B0}" srcOrd="3" destOrd="0" presId="urn:microsoft.com/office/officeart/2005/8/layout/lProcess2"/>
    <dgm:cxn modelId="{2FE4AB4D-5177-42F5-A8EE-AD05C8EF709E}" type="presParOf" srcId="{1156D04A-2078-4363-81BF-E6F6AF2E6355}" destId="{26AB55AB-C2BC-4DDE-9E00-B68739D785B8}" srcOrd="4" destOrd="0" presId="urn:microsoft.com/office/officeart/2005/8/layout/lProcess2"/>
    <dgm:cxn modelId="{1FC810D4-4469-4F6B-B265-B89C6C620EEA}" type="presParOf" srcId="{E1BD03FF-558C-4206-8C81-AE251B2E466B}" destId="{B5C99D8D-8E90-4640-B026-D293B988EA3A}" srcOrd="1" destOrd="0" presId="urn:microsoft.com/office/officeart/2005/8/layout/lProcess2"/>
    <dgm:cxn modelId="{F202320B-4496-47B8-BDCB-EC0685F6B00D}" type="presParOf" srcId="{E1BD03FF-558C-4206-8C81-AE251B2E466B}" destId="{96EEC7A7-206E-48F4-B122-ADEFD51185EC}" srcOrd="2" destOrd="0" presId="urn:microsoft.com/office/officeart/2005/8/layout/lProcess2"/>
    <dgm:cxn modelId="{65DA23E9-A0C2-45D9-9EA9-3C7CE84A8A79}" type="presParOf" srcId="{96EEC7A7-206E-48F4-B122-ADEFD51185EC}" destId="{FCBACA82-F73F-4B41-9FAB-16277218857D}" srcOrd="0" destOrd="0" presId="urn:microsoft.com/office/officeart/2005/8/layout/lProcess2"/>
    <dgm:cxn modelId="{06316B34-CD88-451B-8918-D6CC34B60190}" type="presParOf" srcId="{96EEC7A7-206E-48F4-B122-ADEFD51185EC}" destId="{6BF0B773-9360-4663-97B1-1ABEBEA3770C}" srcOrd="1" destOrd="0" presId="urn:microsoft.com/office/officeart/2005/8/layout/lProcess2"/>
    <dgm:cxn modelId="{19B626C6-91E3-4045-8660-46ADA7FE64B1}" type="presParOf" srcId="{96EEC7A7-206E-48F4-B122-ADEFD51185EC}" destId="{F628F4DB-05A7-4D68-BA42-6226D0222C65}" srcOrd="2" destOrd="0" presId="urn:microsoft.com/office/officeart/2005/8/layout/lProcess2"/>
    <dgm:cxn modelId="{6F7D71D2-4645-4DFE-8D09-03CBD1E5B629}" type="presParOf" srcId="{F628F4DB-05A7-4D68-BA42-6226D0222C65}" destId="{0766EA3F-EA52-494F-A626-5AC79FD00FBD}" srcOrd="0" destOrd="0" presId="urn:microsoft.com/office/officeart/2005/8/layout/lProcess2"/>
    <dgm:cxn modelId="{96BBBC05-F669-4404-AE0F-0BF6801B51A7}" type="presParOf" srcId="{0766EA3F-EA52-494F-A626-5AC79FD00FBD}" destId="{1B72687A-2A8C-48A7-B2FB-5967F859061E}" srcOrd="0" destOrd="0" presId="urn:microsoft.com/office/officeart/2005/8/layout/lProcess2"/>
    <dgm:cxn modelId="{226FE73F-821B-4219-9608-A1F90A383BF7}" type="presParOf" srcId="{0766EA3F-EA52-494F-A626-5AC79FD00FBD}" destId="{EE8E2DF8-5192-4439-857D-76B250BEB7D1}" srcOrd="1" destOrd="0" presId="urn:microsoft.com/office/officeart/2005/8/layout/lProcess2"/>
    <dgm:cxn modelId="{9FD6E555-0B39-4462-BD94-94C11E8F9FB5}" type="presParOf" srcId="{0766EA3F-EA52-494F-A626-5AC79FD00FBD}" destId="{755418D7-1C5F-42D5-B91A-ACB7806E31C1}" srcOrd="2" destOrd="0" presId="urn:microsoft.com/office/officeart/2005/8/layout/lProcess2"/>
    <dgm:cxn modelId="{87296020-BFFF-4C39-BB0C-F6E4C1D307CF}" type="presParOf" srcId="{0766EA3F-EA52-494F-A626-5AC79FD00FBD}" destId="{B6EB084D-A9B7-4901-BFAC-EFA424253221}" srcOrd="3" destOrd="0" presId="urn:microsoft.com/office/officeart/2005/8/layout/lProcess2"/>
    <dgm:cxn modelId="{0927F6C2-31A3-4F64-BF8B-E9DE13D05FF1}" type="presParOf" srcId="{0766EA3F-EA52-494F-A626-5AC79FD00FBD}" destId="{63E54066-2995-4F25-8B42-C20E902A7343}"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4A127E-AC56-43E6-ACBF-D43512EC5DC0}"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6F62E75C-0D27-48E7-9C50-1F5BF5EBE22E}">
      <dgm:prSet/>
      <dgm:spPr/>
      <dgm:t>
        <a:bodyPr/>
        <a:lstStyle/>
        <a:p>
          <a:pPr>
            <a:lnSpc>
              <a:spcPct val="100000"/>
            </a:lnSpc>
          </a:pPr>
          <a:r>
            <a:rPr lang="en-US" dirty="0"/>
            <a:t>To provide education, training and other supportive services that help justice-involved individuals advance in their education and career. </a:t>
          </a:r>
        </a:p>
      </dgm:t>
    </dgm:pt>
    <dgm:pt modelId="{F2765287-BB1D-407A-B030-D4B4ED6DE604}" type="parTrans" cxnId="{4E6DA588-7F0A-415B-9136-C77CD773CCE7}">
      <dgm:prSet/>
      <dgm:spPr/>
      <dgm:t>
        <a:bodyPr/>
        <a:lstStyle/>
        <a:p>
          <a:endParaRPr lang="en-US"/>
        </a:p>
      </dgm:t>
    </dgm:pt>
    <dgm:pt modelId="{EE910549-36B7-4EFE-B958-DB93D2180FB4}" type="sibTrans" cxnId="{4E6DA588-7F0A-415B-9136-C77CD773CCE7}">
      <dgm:prSet/>
      <dgm:spPr/>
      <dgm:t>
        <a:bodyPr/>
        <a:lstStyle/>
        <a:p>
          <a:endParaRPr lang="en-US"/>
        </a:p>
      </dgm:t>
    </dgm:pt>
    <dgm:pt modelId="{B7499F38-4B0F-4C65-A1F1-2823E7DE7346}">
      <dgm:prSet/>
      <dgm:spPr/>
      <dgm:t>
        <a:bodyPr/>
        <a:lstStyle/>
        <a:p>
          <a:pPr>
            <a:lnSpc>
              <a:spcPct val="100000"/>
            </a:lnSpc>
          </a:pPr>
          <a:r>
            <a:rPr lang="en-US"/>
            <a:t>To align and coordinate criminal justice, education, and training systems to better serve Georgians.</a:t>
          </a:r>
        </a:p>
      </dgm:t>
    </dgm:pt>
    <dgm:pt modelId="{FA76C28D-3EB6-4429-84F5-F2DF35F82FF8}" type="parTrans" cxnId="{A912503F-6916-42B0-9206-2ADC97FA3DF1}">
      <dgm:prSet/>
      <dgm:spPr/>
      <dgm:t>
        <a:bodyPr/>
        <a:lstStyle/>
        <a:p>
          <a:endParaRPr lang="en-US"/>
        </a:p>
      </dgm:t>
    </dgm:pt>
    <dgm:pt modelId="{D60E8BAE-B804-4903-9FB1-C19426AACAFA}" type="sibTrans" cxnId="{A912503F-6916-42B0-9206-2ADC97FA3DF1}">
      <dgm:prSet/>
      <dgm:spPr/>
      <dgm:t>
        <a:bodyPr/>
        <a:lstStyle/>
        <a:p>
          <a:endParaRPr lang="en-US"/>
        </a:p>
      </dgm:t>
    </dgm:pt>
    <dgm:pt modelId="{8A2A7257-FAE4-4564-B893-73489E28FCBC}" type="pres">
      <dgm:prSet presAssocID="{DB4A127E-AC56-43E6-ACBF-D43512EC5DC0}" presName="root" presStyleCnt="0">
        <dgm:presLayoutVars>
          <dgm:dir/>
          <dgm:resizeHandles val="exact"/>
        </dgm:presLayoutVars>
      </dgm:prSet>
      <dgm:spPr/>
    </dgm:pt>
    <dgm:pt modelId="{875E5D8C-BD88-42CA-846D-1F398D37F7FB}" type="pres">
      <dgm:prSet presAssocID="{6F62E75C-0D27-48E7-9C50-1F5BF5EBE22E}" presName="compNode" presStyleCnt="0"/>
      <dgm:spPr/>
    </dgm:pt>
    <dgm:pt modelId="{897A6AF5-810D-4FB8-BFB1-62F040DAF1A2}" type="pres">
      <dgm:prSet presAssocID="{6F62E75C-0D27-48E7-9C50-1F5BF5EBE22E}" presName="bgRect" presStyleLbl="bgShp" presStyleIdx="0" presStyleCnt="2"/>
      <dgm:spPr/>
    </dgm:pt>
    <dgm:pt modelId="{0D588FB9-FEED-44A1-B83E-0BC9FC895A31}" type="pres">
      <dgm:prSet presAssocID="{6F62E75C-0D27-48E7-9C50-1F5BF5EBE22E}"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Judge"/>
        </a:ext>
      </dgm:extLst>
    </dgm:pt>
    <dgm:pt modelId="{703E0517-9B16-4A85-9CFF-01955E0FB908}" type="pres">
      <dgm:prSet presAssocID="{6F62E75C-0D27-48E7-9C50-1F5BF5EBE22E}" presName="spaceRect" presStyleCnt="0"/>
      <dgm:spPr/>
    </dgm:pt>
    <dgm:pt modelId="{EF96E836-89D5-46C4-BBA5-43BC7AFAF983}" type="pres">
      <dgm:prSet presAssocID="{6F62E75C-0D27-48E7-9C50-1F5BF5EBE22E}" presName="parTx" presStyleLbl="revTx" presStyleIdx="0" presStyleCnt="2">
        <dgm:presLayoutVars>
          <dgm:chMax val="0"/>
          <dgm:chPref val="0"/>
        </dgm:presLayoutVars>
      </dgm:prSet>
      <dgm:spPr/>
    </dgm:pt>
    <dgm:pt modelId="{5CE2DB16-66C6-48A5-B8DC-B6FE97AA8109}" type="pres">
      <dgm:prSet presAssocID="{EE910549-36B7-4EFE-B958-DB93D2180FB4}" presName="sibTrans" presStyleCnt="0"/>
      <dgm:spPr/>
    </dgm:pt>
    <dgm:pt modelId="{DB94B350-3D42-4207-A504-AF785FC311F9}" type="pres">
      <dgm:prSet presAssocID="{B7499F38-4B0F-4C65-A1F1-2823E7DE7346}" presName="compNode" presStyleCnt="0"/>
      <dgm:spPr/>
    </dgm:pt>
    <dgm:pt modelId="{A6C80206-62A5-42AE-B4F8-02B7C69590C6}" type="pres">
      <dgm:prSet presAssocID="{B7499F38-4B0F-4C65-A1F1-2823E7DE7346}" presName="bgRect" presStyleLbl="bgShp" presStyleIdx="1" presStyleCnt="2"/>
      <dgm:spPr/>
    </dgm:pt>
    <dgm:pt modelId="{D4BF62C6-2CBE-478A-B17A-977B8FF2E891}" type="pres">
      <dgm:prSet presAssocID="{B7499F38-4B0F-4C65-A1F1-2823E7DE7346}"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ploma Roll"/>
        </a:ext>
      </dgm:extLst>
    </dgm:pt>
    <dgm:pt modelId="{3724AD78-CC79-4FA3-BC65-A44ACE501E36}" type="pres">
      <dgm:prSet presAssocID="{B7499F38-4B0F-4C65-A1F1-2823E7DE7346}" presName="spaceRect" presStyleCnt="0"/>
      <dgm:spPr/>
    </dgm:pt>
    <dgm:pt modelId="{F74F2D69-5844-4ED1-9A0F-A1AE0B2C375A}" type="pres">
      <dgm:prSet presAssocID="{B7499F38-4B0F-4C65-A1F1-2823E7DE7346}" presName="parTx" presStyleLbl="revTx" presStyleIdx="1" presStyleCnt="2">
        <dgm:presLayoutVars>
          <dgm:chMax val="0"/>
          <dgm:chPref val="0"/>
        </dgm:presLayoutVars>
      </dgm:prSet>
      <dgm:spPr/>
    </dgm:pt>
  </dgm:ptLst>
  <dgm:cxnLst>
    <dgm:cxn modelId="{0635BA39-130D-4F9C-8EB8-B8B12870282A}" type="presOf" srcId="{B7499F38-4B0F-4C65-A1F1-2823E7DE7346}" destId="{F74F2D69-5844-4ED1-9A0F-A1AE0B2C375A}" srcOrd="0" destOrd="0" presId="urn:microsoft.com/office/officeart/2018/2/layout/IconVerticalSolidList"/>
    <dgm:cxn modelId="{A912503F-6916-42B0-9206-2ADC97FA3DF1}" srcId="{DB4A127E-AC56-43E6-ACBF-D43512EC5DC0}" destId="{B7499F38-4B0F-4C65-A1F1-2823E7DE7346}" srcOrd="1" destOrd="0" parTransId="{FA76C28D-3EB6-4429-84F5-F2DF35F82FF8}" sibTransId="{D60E8BAE-B804-4903-9FB1-C19426AACAFA}"/>
    <dgm:cxn modelId="{4E6DA588-7F0A-415B-9136-C77CD773CCE7}" srcId="{DB4A127E-AC56-43E6-ACBF-D43512EC5DC0}" destId="{6F62E75C-0D27-48E7-9C50-1F5BF5EBE22E}" srcOrd="0" destOrd="0" parTransId="{F2765287-BB1D-407A-B030-D4B4ED6DE604}" sibTransId="{EE910549-36B7-4EFE-B958-DB93D2180FB4}"/>
    <dgm:cxn modelId="{7CD15496-4D18-4454-8282-28B32EBCBC95}" type="presOf" srcId="{DB4A127E-AC56-43E6-ACBF-D43512EC5DC0}" destId="{8A2A7257-FAE4-4564-B893-73489E28FCBC}" srcOrd="0" destOrd="0" presId="urn:microsoft.com/office/officeart/2018/2/layout/IconVerticalSolidList"/>
    <dgm:cxn modelId="{9F0686F2-66D5-4492-B5E4-A7E2D53FF84D}" type="presOf" srcId="{6F62E75C-0D27-48E7-9C50-1F5BF5EBE22E}" destId="{EF96E836-89D5-46C4-BBA5-43BC7AFAF983}" srcOrd="0" destOrd="0" presId="urn:microsoft.com/office/officeart/2018/2/layout/IconVerticalSolidList"/>
    <dgm:cxn modelId="{BBB01B88-8C68-4CA9-A24A-62E8770C0BC9}" type="presParOf" srcId="{8A2A7257-FAE4-4564-B893-73489E28FCBC}" destId="{875E5D8C-BD88-42CA-846D-1F398D37F7FB}" srcOrd="0" destOrd="0" presId="urn:microsoft.com/office/officeart/2018/2/layout/IconVerticalSolidList"/>
    <dgm:cxn modelId="{DC995275-09BB-457F-AFD0-423C1F0076D6}" type="presParOf" srcId="{875E5D8C-BD88-42CA-846D-1F398D37F7FB}" destId="{897A6AF5-810D-4FB8-BFB1-62F040DAF1A2}" srcOrd="0" destOrd="0" presId="urn:microsoft.com/office/officeart/2018/2/layout/IconVerticalSolidList"/>
    <dgm:cxn modelId="{84FAC3DE-0042-4F0A-A27A-78C32E5BDCBF}" type="presParOf" srcId="{875E5D8C-BD88-42CA-846D-1F398D37F7FB}" destId="{0D588FB9-FEED-44A1-B83E-0BC9FC895A31}" srcOrd="1" destOrd="0" presId="urn:microsoft.com/office/officeart/2018/2/layout/IconVerticalSolidList"/>
    <dgm:cxn modelId="{E8EA3F29-9250-4566-B613-8630C70F6CA5}" type="presParOf" srcId="{875E5D8C-BD88-42CA-846D-1F398D37F7FB}" destId="{703E0517-9B16-4A85-9CFF-01955E0FB908}" srcOrd="2" destOrd="0" presId="urn:microsoft.com/office/officeart/2018/2/layout/IconVerticalSolidList"/>
    <dgm:cxn modelId="{83FB8566-8AC7-4B8E-8596-AF80F292728F}" type="presParOf" srcId="{875E5D8C-BD88-42CA-846D-1F398D37F7FB}" destId="{EF96E836-89D5-46C4-BBA5-43BC7AFAF983}" srcOrd="3" destOrd="0" presId="urn:microsoft.com/office/officeart/2018/2/layout/IconVerticalSolidList"/>
    <dgm:cxn modelId="{E15C68C5-68D7-4C1D-9E2F-6F9F29A72ED7}" type="presParOf" srcId="{8A2A7257-FAE4-4564-B893-73489E28FCBC}" destId="{5CE2DB16-66C6-48A5-B8DC-B6FE97AA8109}" srcOrd="1" destOrd="0" presId="urn:microsoft.com/office/officeart/2018/2/layout/IconVerticalSolidList"/>
    <dgm:cxn modelId="{D2A61FAA-FE4D-4C8A-8777-7C2EAE61B3BA}" type="presParOf" srcId="{8A2A7257-FAE4-4564-B893-73489E28FCBC}" destId="{DB94B350-3D42-4207-A504-AF785FC311F9}" srcOrd="2" destOrd="0" presId="urn:microsoft.com/office/officeart/2018/2/layout/IconVerticalSolidList"/>
    <dgm:cxn modelId="{1EB597CF-A83C-411E-B968-4B74A0093CB0}" type="presParOf" srcId="{DB94B350-3D42-4207-A504-AF785FC311F9}" destId="{A6C80206-62A5-42AE-B4F8-02B7C69590C6}" srcOrd="0" destOrd="0" presId="urn:microsoft.com/office/officeart/2018/2/layout/IconVerticalSolidList"/>
    <dgm:cxn modelId="{330981DF-945E-45DC-A614-74A3B9AA145D}" type="presParOf" srcId="{DB94B350-3D42-4207-A504-AF785FC311F9}" destId="{D4BF62C6-2CBE-478A-B17A-977B8FF2E891}" srcOrd="1" destOrd="0" presId="urn:microsoft.com/office/officeart/2018/2/layout/IconVerticalSolidList"/>
    <dgm:cxn modelId="{92CD0A47-0550-40CC-BE50-0D15C4D0D78C}" type="presParOf" srcId="{DB94B350-3D42-4207-A504-AF785FC311F9}" destId="{3724AD78-CC79-4FA3-BC65-A44ACE501E36}" srcOrd="2" destOrd="0" presId="urn:microsoft.com/office/officeart/2018/2/layout/IconVerticalSolidList"/>
    <dgm:cxn modelId="{C11167E3-41B4-454F-80F5-8A421354EDB4}" type="presParOf" srcId="{DB94B350-3D42-4207-A504-AF785FC311F9}" destId="{F74F2D69-5844-4ED1-9A0F-A1AE0B2C375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386535-DC5D-4022-91F1-592E058EA25E}" type="doc">
      <dgm:prSet loTypeId="urn:microsoft.com/office/officeart/2018/5/layout/IconLeafLabelList" loCatId="icon" qsTypeId="urn:microsoft.com/office/officeart/2005/8/quickstyle/simple1" qsCatId="simple" csTypeId="urn:microsoft.com/office/officeart/2005/8/colors/colorful5" csCatId="colorful" phldr="1"/>
      <dgm:spPr/>
      <dgm:t>
        <a:bodyPr/>
        <a:lstStyle/>
        <a:p>
          <a:endParaRPr lang="en-US"/>
        </a:p>
      </dgm:t>
    </dgm:pt>
    <dgm:pt modelId="{10B7FB46-5B22-44E9-92B0-CAA9DEEDFCFD}">
      <dgm:prSet/>
      <dgm:spPr/>
      <dgm:t>
        <a:bodyPr/>
        <a:lstStyle/>
        <a:p>
          <a:pPr>
            <a:lnSpc>
              <a:spcPct val="100000"/>
            </a:lnSpc>
            <a:defRPr cap="all"/>
          </a:pPr>
          <a:r>
            <a:rPr lang="en-US"/>
            <a:t>Curiosity</a:t>
          </a:r>
        </a:p>
      </dgm:t>
    </dgm:pt>
    <dgm:pt modelId="{B2C01F63-8A61-4668-9BE8-7DE7BB83C8AC}" type="parTrans" cxnId="{1B684EEC-1927-4801-9258-A2E96C4BB43B}">
      <dgm:prSet/>
      <dgm:spPr/>
      <dgm:t>
        <a:bodyPr/>
        <a:lstStyle/>
        <a:p>
          <a:endParaRPr lang="en-US"/>
        </a:p>
      </dgm:t>
    </dgm:pt>
    <dgm:pt modelId="{26A62163-2037-4273-AC51-EBC3F7FC046B}" type="sibTrans" cxnId="{1B684EEC-1927-4801-9258-A2E96C4BB43B}">
      <dgm:prSet/>
      <dgm:spPr/>
      <dgm:t>
        <a:bodyPr/>
        <a:lstStyle/>
        <a:p>
          <a:endParaRPr lang="en-US"/>
        </a:p>
      </dgm:t>
    </dgm:pt>
    <dgm:pt modelId="{48A5EAE0-1D37-46D9-B720-592F53B485ED}">
      <dgm:prSet/>
      <dgm:spPr/>
      <dgm:t>
        <a:bodyPr/>
        <a:lstStyle/>
        <a:p>
          <a:pPr>
            <a:lnSpc>
              <a:spcPct val="100000"/>
            </a:lnSpc>
            <a:defRPr cap="all"/>
          </a:pPr>
          <a:r>
            <a:rPr lang="en-US"/>
            <a:t>CARING</a:t>
          </a:r>
        </a:p>
      </dgm:t>
    </dgm:pt>
    <dgm:pt modelId="{5751BE38-9164-49B1-88C5-F0C0B285E7CC}" type="parTrans" cxnId="{8F80E11B-F23F-4FD0-BC34-7A87455F64E6}">
      <dgm:prSet/>
      <dgm:spPr/>
      <dgm:t>
        <a:bodyPr/>
        <a:lstStyle/>
        <a:p>
          <a:endParaRPr lang="en-US"/>
        </a:p>
      </dgm:t>
    </dgm:pt>
    <dgm:pt modelId="{2EA74FDA-2BCD-4A0E-898B-710205E85B9A}" type="sibTrans" cxnId="{8F80E11B-F23F-4FD0-BC34-7A87455F64E6}">
      <dgm:prSet/>
      <dgm:spPr/>
      <dgm:t>
        <a:bodyPr/>
        <a:lstStyle/>
        <a:p>
          <a:endParaRPr lang="en-US"/>
        </a:p>
      </dgm:t>
    </dgm:pt>
    <dgm:pt modelId="{940B4CD7-A4F7-4768-A7EA-8ED72AE36E6B}">
      <dgm:prSet/>
      <dgm:spPr/>
      <dgm:t>
        <a:bodyPr/>
        <a:lstStyle/>
        <a:p>
          <a:pPr>
            <a:lnSpc>
              <a:spcPct val="100000"/>
            </a:lnSpc>
            <a:defRPr cap="all"/>
          </a:pPr>
          <a:r>
            <a:rPr lang="en-US" dirty="0"/>
            <a:t>Communication</a:t>
          </a:r>
        </a:p>
      </dgm:t>
    </dgm:pt>
    <dgm:pt modelId="{32C5DAAE-29C2-435B-A664-CB50D924B44A}" type="parTrans" cxnId="{336D7B07-4138-4B13-8537-BF476D993345}">
      <dgm:prSet/>
      <dgm:spPr/>
      <dgm:t>
        <a:bodyPr/>
        <a:lstStyle/>
        <a:p>
          <a:endParaRPr lang="en-US"/>
        </a:p>
      </dgm:t>
    </dgm:pt>
    <dgm:pt modelId="{34209800-6168-4409-B24A-340914BE5B4E}" type="sibTrans" cxnId="{336D7B07-4138-4B13-8537-BF476D993345}">
      <dgm:prSet/>
      <dgm:spPr/>
      <dgm:t>
        <a:bodyPr/>
        <a:lstStyle/>
        <a:p>
          <a:endParaRPr lang="en-US"/>
        </a:p>
      </dgm:t>
    </dgm:pt>
    <dgm:pt modelId="{3A4ECA85-7C3F-46C3-A742-5F4BBB70F45B}" type="pres">
      <dgm:prSet presAssocID="{BC386535-DC5D-4022-91F1-592E058EA25E}" presName="root" presStyleCnt="0">
        <dgm:presLayoutVars>
          <dgm:dir/>
          <dgm:resizeHandles val="exact"/>
        </dgm:presLayoutVars>
      </dgm:prSet>
      <dgm:spPr/>
    </dgm:pt>
    <dgm:pt modelId="{A748B0AC-4C2A-478A-9663-F1FAAE2F0ED6}" type="pres">
      <dgm:prSet presAssocID="{10B7FB46-5B22-44E9-92B0-CAA9DEEDFCFD}" presName="compNode" presStyleCnt="0"/>
      <dgm:spPr/>
    </dgm:pt>
    <dgm:pt modelId="{E6BE09E3-7132-4C65-A71D-1DEEDBA351AF}" type="pres">
      <dgm:prSet presAssocID="{10B7FB46-5B22-44E9-92B0-CAA9DEEDFCFD}" presName="iconBgRect" presStyleLbl="bgShp" presStyleIdx="0" presStyleCnt="3"/>
      <dgm:spPr>
        <a:prstGeom prst="round2DiagRect">
          <a:avLst>
            <a:gd name="adj1" fmla="val 29727"/>
            <a:gd name="adj2" fmla="val 0"/>
          </a:avLst>
        </a:prstGeom>
      </dgm:spPr>
    </dgm:pt>
    <dgm:pt modelId="{DAFD759F-A335-4378-B39B-29A24899DEDA}" type="pres">
      <dgm:prSet presAssocID="{10B7FB46-5B22-44E9-92B0-CAA9DEEDFCF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Question mark"/>
        </a:ext>
      </dgm:extLst>
    </dgm:pt>
    <dgm:pt modelId="{CCA8B675-7D63-4E3E-95A2-F08D4633B294}" type="pres">
      <dgm:prSet presAssocID="{10B7FB46-5B22-44E9-92B0-CAA9DEEDFCFD}" presName="spaceRect" presStyleCnt="0"/>
      <dgm:spPr/>
    </dgm:pt>
    <dgm:pt modelId="{C08179CE-3452-464E-AC39-D5F3A980DFDD}" type="pres">
      <dgm:prSet presAssocID="{10B7FB46-5B22-44E9-92B0-CAA9DEEDFCFD}" presName="textRect" presStyleLbl="revTx" presStyleIdx="0" presStyleCnt="3">
        <dgm:presLayoutVars>
          <dgm:chMax val="1"/>
          <dgm:chPref val="1"/>
        </dgm:presLayoutVars>
      </dgm:prSet>
      <dgm:spPr/>
    </dgm:pt>
    <dgm:pt modelId="{1D911FD4-6F0F-4648-8FE1-3048EF360431}" type="pres">
      <dgm:prSet presAssocID="{26A62163-2037-4273-AC51-EBC3F7FC046B}" presName="sibTrans" presStyleCnt="0"/>
      <dgm:spPr/>
    </dgm:pt>
    <dgm:pt modelId="{9A0CA985-2076-4D27-93DE-86EB6C6B2DA5}" type="pres">
      <dgm:prSet presAssocID="{48A5EAE0-1D37-46D9-B720-592F53B485ED}" presName="compNode" presStyleCnt="0"/>
      <dgm:spPr/>
    </dgm:pt>
    <dgm:pt modelId="{A6483F45-5E2B-49B6-B926-857F704E0829}" type="pres">
      <dgm:prSet presAssocID="{48A5EAE0-1D37-46D9-B720-592F53B485ED}" presName="iconBgRect" presStyleLbl="bgShp" presStyleIdx="1" presStyleCnt="3"/>
      <dgm:spPr>
        <a:prstGeom prst="round2DiagRect">
          <a:avLst>
            <a:gd name="adj1" fmla="val 29727"/>
            <a:gd name="adj2" fmla="val 0"/>
          </a:avLst>
        </a:prstGeom>
      </dgm:spPr>
    </dgm:pt>
    <dgm:pt modelId="{EFBDBF8E-4E6E-46FE-9C91-A1AA32F82DEE}" type="pres">
      <dgm:prSet presAssocID="{48A5EAE0-1D37-46D9-B720-592F53B485E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rt"/>
        </a:ext>
      </dgm:extLst>
    </dgm:pt>
    <dgm:pt modelId="{34B579D6-18DF-43F2-A83E-4F6333F9194E}" type="pres">
      <dgm:prSet presAssocID="{48A5EAE0-1D37-46D9-B720-592F53B485ED}" presName="spaceRect" presStyleCnt="0"/>
      <dgm:spPr/>
    </dgm:pt>
    <dgm:pt modelId="{D90743A7-54FB-49DE-8768-FA4F0A03F563}" type="pres">
      <dgm:prSet presAssocID="{48A5EAE0-1D37-46D9-B720-592F53B485ED}" presName="textRect" presStyleLbl="revTx" presStyleIdx="1" presStyleCnt="3">
        <dgm:presLayoutVars>
          <dgm:chMax val="1"/>
          <dgm:chPref val="1"/>
        </dgm:presLayoutVars>
      </dgm:prSet>
      <dgm:spPr/>
    </dgm:pt>
    <dgm:pt modelId="{5F53DF81-9989-4C6A-880D-C1436352284C}" type="pres">
      <dgm:prSet presAssocID="{2EA74FDA-2BCD-4A0E-898B-710205E85B9A}" presName="sibTrans" presStyleCnt="0"/>
      <dgm:spPr/>
    </dgm:pt>
    <dgm:pt modelId="{FC4D2138-0CFD-418C-9C75-C10D7CC99BE4}" type="pres">
      <dgm:prSet presAssocID="{940B4CD7-A4F7-4768-A7EA-8ED72AE36E6B}" presName="compNode" presStyleCnt="0"/>
      <dgm:spPr/>
    </dgm:pt>
    <dgm:pt modelId="{849579CB-EF01-4AA9-96D5-977E6B97640A}" type="pres">
      <dgm:prSet presAssocID="{940B4CD7-A4F7-4768-A7EA-8ED72AE36E6B}" presName="iconBgRect" presStyleLbl="bgShp" presStyleIdx="2" presStyleCnt="3"/>
      <dgm:spPr>
        <a:prstGeom prst="round2DiagRect">
          <a:avLst>
            <a:gd name="adj1" fmla="val 29727"/>
            <a:gd name="adj2" fmla="val 0"/>
          </a:avLst>
        </a:prstGeom>
      </dgm:spPr>
    </dgm:pt>
    <dgm:pt modelId="{9499F7D9-396D-4124-AE72-59C421886412}" type="pres">
      <dgm:prSet presAssocID="{940B4CD7-A4F7-4768-A7EA-8ED72AE36E6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Telephone"/>
        </a:ext>
      </dgm:extLst>
    </dgm:pt>
    <dgm:pt modelId="{302D6984-5C3A-4B8F-939E-A70547954E08}" type="pres">
      <dgm:prSet presAssocID="{940B4CD7-A4F7-4768-A7EA-8ED72AE36E6B}" presName="spaceRect" presStyleCnt="0"/>
      <dgm:spPr/>
    </dgm:pt>
    <dgm:pt modelId="{2590C59D-9565-4C2A-92EB-DE2BD930B841}" type="pres">
      <dgm:prSet presAssocID="{940B4CD7-A4F7-4768-A7EA-8ED72AE36E6B}" presName="textRect" presStyleLbl="revTx" presStyleIdx="2" presStyleCnt="3">
        <dgm:presLayoutVars>
          <dgm:chMax val="1"/>
          <dgm:chPref val="1"/>
        </dgm:presLayoutVars>
      </dgm:prSet>
      <dgm:spPr/>
    </dgm:pt>
  </dgm:ptLst>
  <dgm:cxnLst>
    <dgm:cxn modelId="{336D7B07-4138-4B13-8537-BF476D993345}" srcId="{BC386535-DC5D-4022-91F1-592E058EA25E}" destId="{940B4CD7-A4F7-4768-A7EA-8ED72AE36E6B}" srcOrd="2" destOrd="0" parTransId="{32C5DAAE-29C2-435B-A664-CB50D924B44A}" sibTransId="{34209800-6168-4409-B24A-340914BE5B4E}"/>
    <dgm:cxn modelId="{8F80E11B-F23F-4FD0-BC34-7A87455F64E6}" srcId="{BC386535-DC5D-4022-91F1-592E058EA25E}" destId="{48A5EAE0-1D37-46D9-B720-592F53B485ED}" srcOrd="1" destOrd="0" parTransId="{5751BE38-9164-49B1-88C5-F0C0B285E7CC}" sibTransId="{2EA74FDA-2BCD-4A0E-898B-710205E85B9A}"/>
    <dgm:cxn modelId="{9870A65C-9A58-43B1-B1DA-6360909766BC}" type="presOf" srcId="{48A5EAE0-1D37-46D9-B720-592F53B485ED}" destId="{D90743A7-54FB-49DE-8768-FA4F0A03F563}" srcOrd="0" destOrd="0" presId="urn:microsoft.com/office/officeart/2018/5/layout/IconLeafLabelList"/>
    <dgm:cxn modelId="{19D9AB93-8758-4843-826D-07412F46FC75}" type="presOf" srcId="{940B4CD7-A4F7-4768-A7EA-8ED72AE36E6B}" destId="{2590C59D-9565-4C2A-92EB-DE2BD930B841}" srcOrd="0" destOrd="0" presId="urn:microsoft.com/office/officeart/2018/5/layout/IconLeafLabelList"/>
    <dgm:cxn modelId="{C0FFCEBC-12F8-4C18-AC8C-AB4CA2F295A8}" type="presOf" srcId="{10B7FB46-5B22-44E9-92B0-CAA9DEEDFCFD}" destId="{C08179CE-3452-464E-AC39-D5F3A980DFDD}" srcOrd="0" destOrd="0" presId="urn:microsoft.com/office/officeart/2018/5/layout/IconLeafLabelList"/>
    <dgm:cxn modelId="{5B73F0D1-29F8-4EE0-B4F4-5DD52C4F860A}" type="presOf" srcId="{BC386535-DC5D-4022-91F1-592E058EA25E}" destId="{3A4ECA85-7C3F-46C3-A742-5F4BBB70F45B}" srcOrd="0" destOrd="0" presId="urn:microsoft.com/office/officeart/2018/5/layout/IconLeafLabelList"/>
    <dgm:cxn modelId="{1B684EEC-1927-4801-9258-A2E96C4BB43B}" srcId="{BC386535-DC5D-4022-91F1-592E058EA25E}" destId="{10B7FB46-5B22-44E9-92B0-CAA9DEEDFCFD}" srcOrd="0" destOrd="0" parTransId="{B2C01F63-8A61-4668-9BE8-7DE7BB83C8AC}" sibTransId="{26A62163-2037-4273-AC51-EBC3F7FC046B}"/>
    <dgm:cxn modelId="{42EB2C97-3F5B-4E13-BDE5-8F6F2378B074}" type="presParOf" srcId="{3A4ECA85-7C3F-46C3-A742-5F4BBB70F45B}" destId="{A748B0AC-4C2A-478A-9663-F1FAAE2F0ED6}" srcOrd="0" destOrd="0" presId="urn:microsoft.com/office/officeart/2018/5/layout/IconLeafLabelList"/>
    <dgm:cxn modelId="{0B924238-B6B9-4429-8439-72945DB00073}" type="presParOf" srcId="{A748B0AC-4C2A-478A-9663-F1FAAE2F0ED6}" destId="{E6BE09E3-7132-4C65-A71D-1DEEDBA351AF}" srcOrd="0" destOrd="0" presId="urn:microsoft.com/office/officeart/2018/5/layout/IconLeafLabelList"/>
    <dgm:cxn modelId="{79D5B6B1-8DBC-4F80-B0A5-7C8EF46E2D4F}" type="presParOf" srcId="{A748B0AC-4C2A-478A-9663-F1FAAE2F0ED6}" destId="{DAFD759F-A335-4378-B39B-29A24899DEDA}" srcOrd="1" destOrd="0" presId="urn:microsoft.com/office/officeart/2018/5/layout/IconLeafLabelList"/>
    <dgm:cxn modelId="{6C826071-1703-41B1-A88F-6BEB7BA97F47}" type="presParOf" srcId="{A748B0AC-4C2A-478A-9663-F1FAAE2F0ED6}" destId="{CCA8B675-7D63-4E3E-95A2-F08D4633B294}" srcOrd="2" destOrd="0" presId="urn:microsoft.com/office/officeart/2018/5/layout/IconLeafLabelList"/>
    <dgm:cxn modelId="{DF257EF7-4B74-48CA-9184-0FAEE056E2F4}" type="presParOf" srcId="{A748B0AC-4C2A-478A-9663-F1FAAE2F0ED6}" destId="{C08179CE-3452-464E-AC39-D5F3A980DFDD}" srcOrd="3" destOrd="0" presId="urn:microsoft.com/office/officeart/2018/5/layout/IconLeafLabelList"/>
    <dgm:cxn modelId="{E0F63474-C745-4F7C-98E6-0325430F2FC4}" type="presParOf" srcId="{3A4ECA85-7C3F-46C3-A742-5F4BBB70F45B}" destId="{1D911FD4-6F0F-4648-8FE1-3048EF360431}" srcOrd="1" destOrd="0" presId="urn:microsoft.com/office/officeart/2018/5/layout/IconLeafLabelList"/>
    <dgm:cxn modelId="{986C6E34-05D8-400A-A5FA-EE1877AF96BF}" type="presParOf" srcId="{3A4ECA85-7C3F-46C3-A742-5F4BBB70F45B}" destId="{9A0CA985-2076-4D27-93DE-86EB6C6B2DA5}" srcOrd="2" destOrd="0" presId="urn:microsoft.com/office/officeart/2018/5/layout/IconLeafLabelList"/>
    <dgm:cxn modelId="{9D08F246-B8B3-469F-A8C7-9D340CAFE0A6}" type="presParOf" srcId="{9A0CA985-2076-4D27-93DE-86EB6C6B2DA5}" destId="{A6483F45-5E2B-49B6-B926-857F704E0829}" srcOrd="0" destOrd="0" presId="urn:microsoft.com/office/officeart/2018/5/layout/IconLeafLabelList"/>
    <dgm:cxn modelId="{EE7B3F54-C991-4A44-AC07-4AA77570F4B8}" type="presParOf" srcId="{9A0CA985-2076-4D27-93DE-86EB6C6B2DA5}" destId="{EFBDBF8E-4E6E-46FE-9C91-A1AA32F82DEE}" srcOrd="1" destOrd="0" presId="urn:microsoft.com/office/officeart/2018/5/layout/IconLeafLabelList"/>
    <dgm:cxn modelId="{F7ADF994-45B9-4735-B216-5B824A570104}" type="presParOf" srcId="{9A0CA985-2076-4D27-93DE-86EB6C6B2DA5}" destId="{34B579D6-18DF-43F2-A83E-4F6333F9194E}" srcOrd="2" destOrd="0" presId="urn:microsoft.com/office/officeart/2018/5/layout/IconLeafLabelList"/>
    <dgm:cxn modelId="{0B809AF9-72DB-466C-A8EF-DF5FE301850D}" type="presParOf" srcId="{9A0CA985-2076-4D27-93DE-86EB6C6B2DA5}" destId="{D90743A7-54FB-49DE-8768-FA4F0A03F563}" srcOrd="3" destOrd="0" presId="urn:microsoft.com/office/officeart/2018/5/layout/IconLeafLabelList"/>
    <dgm:cxn modelId="{FEC650AE-6B3A-4AE9-A1F6-6176D9E03D90}" type="presParOf" srcId="{3A4ECA85-7C3F-46C3-A742-5F4BBB70F45B}" destId="{5F53DF81-9989-4C6A-880D-C1436352284C}" srcOrd="3" destOrd="0" presId="urn:microsoft.com/office/officeart/2018/5/layout/IconLeafLabelList"/>
    <dgm:cxn modelId="{FFB04861-4C09-4302-9B16-7ADDBC281F02}" type="presParOf" srcId="{3A4ECA85-7C3F-46C3-A742-5F4BBB70F45B}" destId="{FC4D2138-0CFD-418C-9C75-C10D7CC99BE4}" srcOrd="4" destOrd="0" presId="urn:microsoft.com/office/officeart/2018/5/layout/IconLeafLabelList"/>
    <dgm:cxn modelId="{49AB4106-8F9F-4062-AFDC-B82DCCDFBD9F}" type="presParOf" srcId="{FC4D2138-0CFD-418C-9C75-C10D7CC99BE4}" destId="{849579CB-EF01-4AA9-96D5-977E6B97640A}" srcOrd="0" destOrd="0" presId="urn:microsoft.com/office/officeart/2018/5/layout/IconLeafLabelList"/>
    <dgm:cxn modelId="{272480AA-3C58-4342-92B1-FB6D517FB211}" type="presParOf" srcId="{FC4D2138-0CFD-418C-9C75-C10D7CC99BE4}" destId="{9499F7D9-396D-4124-AE72-59C421886412}" srcOrd="1" destOrd="0" presId="urn:microsoft.com/office/officeart/2018/5/layout/IconLeafLabelList"/>
    <dgm:cxn modelId="{F364A5E4-15EF-4E24-A36A-6432E7A3730E}" type="presParOf" srcId="{FC4D2138-0CFD-418C-9C75-C10D7CC99BE4}" destId="{302D6984-5C3A-4B8F-939E-A70547954E08}" srcOrd="2" destOrd="0" presId="urn:microsoft.com/office/officeart/2018/5/layout/IconLeafLabelList"/>
    <dgm:cxn modelId="{517CBF05-2EA3-4CA6-9569-09A475251410}" type="presParOf" srcId="{FC4D2138-0CFD-418C-9C75-C10D7CC99BE4}" destId="{2590C59D-9565-4C2A-92EB-DE2BD930B841}"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FA0DEC-9B15-45C3-8BC8-3A0E704CCB37}"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B185DEF3-75CA-4E85-A69B-1D9582B9FC65}">
      <dgm:prSet phldrT="[Text]" phldr="0"/>
      <dgm:spPr/>
      <dgm:t>
        <a:bodyPr/>
        <a:lstStyle/>
        <a:p>
          <a:pPr>
            <a:lnSpc>
              <a:spcPct val="100000"/>
            </a:lnSpc>
          </a:pPr>
          <a:r>
            <a:rPr lang="en-US" dirty="0"/>
            <a:t>Understand your local/state criminal justice system	</a:t>
          </a:r>
        </a:p>
      </dgm:t>
    </dgm:pt>
    <dgm:pt modelId="{EC6815A1-C7D7-4FB4-9D3F-D8E2728C465A}" type="parTrans" cxnId="{CEFCC9B6-3461-4911-A8BB-25377A67EAFE}">
      <dgm:prSet/>
      <dgm:spPr/>
      <dgm:t>
        <a:bodyPr/>
        <a:lstStyle/>
        <a:p>
          <a:endParaRPr lang="en-US"/>
        </a:p>
      </dgm:t>
    </dgm:pt>
    <dgm:pt modelId="{49BE5D01-6996-4074-84C4-0B734EBFF9FF}" type="sibTrans" cxnId="{CEFCC9B6-3461-4911-A8BB-25377A67EAFE}">
      <dgm:prSet/>
      <dgm:spPr/>
      <dgm:t>
        <a:bodyPr/>
        <a:lstStyle/>
        <a:p>
          <a:endParaRPr lang="en-US"/>
        </a:p>
      </dgm:t>
    </dgm:pt>
    <dgm:pt modelId="{81D212C4-E2F7-4633-B63E-DBC3667D6F89}">
      <dgm:prSet phldrT="[Text]" phldr="0"/>
      <dgm:spPr/>
      <dgm:t>
        <a:bodyPr/>
        <a:lstStyle/>
        <a:p>
          <a:pPr>
            <a:lnSpc>
              <a:spcPct val="100000"/>
            </a:lnSpc>
          </a:pPr>
          <a:r>
            <a:rPr lang="en-US" dirty="0"/>
            <a:t>Which organizations serve which populations of individuals (currently incarcerated, probation, parole, etc.) </a:t>
          </a:r>
        </a:p>
      </dgm:t>
    </dgm:pt>
    <dgm:pt modelId="{4D6BBE97-A694-4E20-B256-DB8EA5440C05}" type="parTrans" cxnId="{2ADB0B6E-BD0A-4322-ABC2-5D84F7FE5C79}">
      <dgm:prSet/>
      <dgm:spPr/>
      <dgm:t>
        <a:bodyPr/>
        <a:lstStyle/>
        <a:p>
          <a:endParaRPr lang="en-US"/>
        </a:p>
      </dgm:t>
    </dgm:pt>
    <dgm:pt modelId="{F5626536-FD07-49FE-8EF6-F70B65881136}" type="sibTrans" cxnId="{2ADB0B6E-BD0A-4322-ABC2-5D84F7FE5C79}">
      <dgm:prSet/>
      <dgm:spPr/>
      <dgm:t>
        <a:bodyPr/>
        <a:lstStyle/>
        <a:p>
          <a:endParaRPr lang="en-US"/>
        </a:p>
      </dgm:t>
    </dgm:pt>
    <dgm:pt modelId="{8EF06457-B2A4-4EA1-A257-1BE88CFF081E}">
      <dgm:prSet phldrT="[Text]" phldr="0"/>
      <dgm:spPr/>
      <dgm:t>
        <a:bodyPr/>
        <a:lstStyle/>
        <a:p>
          <a:pPr>
            <a:lnSpc>
              <a:spcPct val="100000"/>
            </a:lnSpc>
          </a:pPr>
          <a:r>
            <a:rPr lang="en-US" dirty="0"/>
            <a:t>Peel the onion! Unpack student reentry myths and barriers</a:t>
          </a:r>
        </a:p>
      </dgm:t>
    </dgm:pt>
    <dgm:pt modelId="{FA7E36C3-EF9D-455B-9867-53595D41F989}" type="parTrans" cxnId="{942034D8-6F8F-49BC-A8B9-2338F54CDBAE}">
      <dgm:prSet/>
      <dgm:spPr/>
      <dgm:t>
        <a:bodyPr/>
        <a:lstStyle/>
        <a:p>
          <a:endParaRPr lang="en-US"/>
        </a:p>
      </dgm:t>
    </dgm:pt>
    <dgm:pt modelId="{3DED9D13-BB8A-4B2B-9A00-9F812A97DACF}" type="sibTrans" cxnId="{942034D8-6F8F-49BC-A8B9-2338F54CDBAE}">
      <dgm:prSet/>
      <dgm:spPr/>
      <dgm:t>
        <a:bodyPr/>
        <a:lstStyle/>
        <a:p>
          <a:endParaRPr lang="en-US"/>
        </a:p>
      </dgm:t>
    </dgm:pt>
    <dgm:pt modelId="{2377D941-F81F-4FD9-AAC8-29CC72551C1A}">
      <dgm:prSet phldrT="[Text]" phldr="0"/>
      <dgm:spPr/>
      <dgm:t>
        <a:bodyPr/>
        <a:lstStyle/>
        <a:p>
          <a:pPr>
            <a:lnSpc>
              <a:spcPct val="100000"/>
            </a:lnSpc>
          </a:pPr>
          <a:r>
            <a:rPr lang="en-US" dirty="0">
              <a:latin typeface="Calibri"/>
            </a:rPr>
            <a:t>“I have to start over once I get out of jail.”</a:t>
          </a:r>
          <a:endParaRPr lang="en-US" dirty="0"/>
        </a:p>
      </dgm:t>
    </dgm:pt>
    <dgm:pt modelId="{C9AE5095-D57F-4C82-BDEC-C3D49074E279}" type="parTrans" cxnId="{3F9AC5F8-F136-44EB-B508-FEED325CE829}">
      <dgm:prSet/>
      <dgm:spPr/>
      <dgm:t>
        <a:bodyPr/>
        <a:lstStyle/>
        <a:p>
          <a:endParaRPr lang="en-US"/>
        </a:p>
      </dgm:t>
    </dgm:pt>
    <dgm:pt modelId="{BB8E280A-B85A-480A-BD1B-7CC17CE6333E}" type="sibTrans" cxnId="{3F9AC5F8-F136-44EB-B508-FEED325CE829}">
      <dgm:prSet/>
      <dgm:spPr/>
      <dgm:t>
        <a:bodyPr/>
        <a:lstStyle/>
        <a:p>
          <a:endParaRPr lang="en-US"/>
        </a:p>
      </dgm:t>
    </dgm:pt>
    <dgm:pt modelId="{C4E77588-A617-4CC3-990F-7124E2A8FF93}">
      <dgm:prSet phldrT="[Text]" phldr="0"/>
      <dgm:spPr/>
      <dgm:t>
        <a:bodyPr/>
        <a:lstStyle/>
        <a:p>
          <a:pPr>
            <a:lnSpc>
              <a:spcPct val="100000"/>
            </a:lnSpc>
          </a:pPr>
          <a:r>
            <a:rPr lang="en-US" dirty="0">
              <a:latin typeface="Calibri"/>
            </a:rPr>
            <a:t>“My scores won’t transfer.”</a:t>
          </a:r>
          <a:endParaRPr lang="en-US" dirty="0"/>
        </a:p>
      </dgm:t>
    </dgm:pt>
    <dgm:pt modelId="{7F34F5D2-F9A6-434B-A05C-A6F6B6D9C209}" type="parTrans" cxnId="{C4F03EFB-1EE3-4871-AD59-CD05267DC04B}">
      <dgm:prSet/>
      <dgm:spPr/>
      <dgm:t>
        <a:bodyPr/>
        <a:lstStyle/>
        <a:p>
          <a:endParaRPr lang="en-US"/>
        </a:p>
      </dgm:t>
    </dgm:pt>
    <dgm:pt modelId="{30C57D88-2C5A-4CFD-8085-E4EAFA8C6331}" type="sibTrans" cxnId="{C4F03EFB-1EE3-4871-AD59-CD05267DC04B}">
      <dgm:prSet/>
      <dgm:spPr/>
      <dgm:t>
        <a:bodyPr/>
        <a:lstStyle/>
        <a:p>
          <a:endParaRPr lang="en-US"/>
        </a:p>
      </dgm:t>
    </dgm:pt>
    <dgm:pt modelId="{F89D437E-32C6-46FD-B772-C591EBE50405}">
      <dgm:prSet phldrT="[Text]" phldr="0"/>
      <dgm:spPr/>
      <dgm:t>
        <a:bodyPr/>
        <a:lstStyle/>
        <a:p>
          <a:pPr>
            <a:lnSpc>
              <a:spcPct val="100000"/>
            </a:lnSpc>
          </a:pPr>
          <a:r>
            <a:rPr lang="en-US" dirty="0">
              <a:latin typeface="Calibri"/>
            </a:rPr>
            <a:t>Check your state policies</a:t>
          </a:r>
          <a:endParaRPr lang="en-US" dirty="0"/>
        </a:p>
      </dgm:t>
    </dgm:pt>
    <dgm:pt modelId="{B3ABA87C-E7C9-46C4-9104-CA121B6AD915}" type="parTrans" cxnId="{8CF84932-C7AC-4E7A-BD96-652E26A8D5CD}">
      <dgm:prSet/>
      <dgm:spPr/>
      <dgm:t>
        <a:bodyPr/>
        <a:lstStyle/>
        <a:p>
          <a:endParaRPr lang="en-US"/>
        </a:p>
      </dgm:t>
    </dgm:pt>
    <dgm:pt modelId="{499AA7E4-C49B-4A43-9E12-C1820F11FA8C}" type="sibTrans" cxnId="{8CF84932-C7AC-4E7A-BD96-652E26A8D5CD}">
      <dgm:prSet/>
      <dgm:spPr/>
      <dgm:t>
        <a:bodyPr/>
        <a:lstStyle/>
        <a:p>
          <a:endParaRPr lang="en-US"/>
        </a:p>
      </dgm:t>
    </dgm:pt>
    <dgm:pt modelId="{2C658D6A-7F11-409A-920D-F2C380A0DD2C}">
      <dgm:prSet phldrT="[Text]" phldr="0"/>
      <dgm:spPr/>
      <dgm:t>
        <a:bodyPr/>
        <a:lstStyle/>
        <a:p>
          <a:pPr>
            <a:lnSpc>
              <a:spcPct val="100000"/>
            </a:lnSpc>
          </a:pPr>
          <a:r>
            <a:rPr lang="en-US" dirty="0">
              <a:latin typeface="Calibri"/>
            </a:rPr>
            <a:t>Which open doors for students during reentry and which close them? </a:t>
          </a:r>
          <a:endParaRPr lang="en-US" dirty="0"/>
        </a:p>
      </dgm:t>
    </dgm:pt>
    <dgm:pt modelId="{EE4DCB32-90A3-473D-BAFD-4C05800AA39A}" type="parTrans" cxnId="{98CFD0D4-B163-4D99-94BB-6CABBC17108A}">
      <dgm:prSet/>
      <dgm:spPr/>
      <dgm:t>
        <a:bodyPr/>
        <a:lstStyle/>
        <a:p>
          <a:endParaRPr lang="en-US"/>
        </a:p>
      </dgm:t>
    </dgm:pt>
    <dgm:pt modelId="{345BE7CE-E14F-48F1-8DF9-82996BB646BD}" type="sibTrans" cxnId="{98CFD0D4-B163-4D99-94BB-6CABBC17108A}">
      <dgm:prSet/>
      <dgm:spPr/>
      <dgm:t>
        <a:bodyPr/>
        <a:lstStyle/>
        <a:p>
          <a:endParaRPr lang="en-US"/>
        </a:p>
      </dgm:t>
    </dgm:pt>
    <dgm:pt modelId="{0932BDB9-0CC3-4685-9E8D-A5C237DBC5F4}" type="pres">
      <dgm:prSet presAssocID="{46FA0DEC-9B15-45C3-8BC8-3A0E704CCB37}" presName="root" presStyleCnt="0">
        <dgm:presLayoutVars>
          <dgm:dir/>
          <dgm:resizeHandles val="exact"/>
        </dgm:presLayoutVars>
      </dgm:prSet>
      <dgm:spPr/>
    </dgm:pt>
    <dgm:pt modelId="{ABC578D9-0BFA-4656-90B9-FC5F79A57131}" type="pres">
      <dgm:prSet presAssocID="{B185DEF3-75CA-4E85-A69B-1D9582B9FC65}" presName="compNode" presStyleCnt="0"/>
      <dgm:spPr/>
    </dgm:pt>
    <dgm:pt modelId="{8F08B3DF-E145-468A-9A8E-D1701044EB41}" type="pres">
      <dgm:prSet presAssocID="{B185DEF3-75CA-4E85-A69B-1D9582B9FC65}" presName="bgRect" presStyleLbl="bgShp" presStyleIdx="0" presStyleCnt="3"/>
      <dgm:spPr/>
    </dgm:pt>
    <dgm:pt modelId="{07FB9376-4DDF-458C-A153-4B2926DC9829}" type="pres">
      <dgm:prSet presAssocID="{B185DEF3-75CA-4E85-A69B-1D9582B9FC6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atellite dish"/>
        </a:ext>
      </dgm:extLst>
    </dgm:pt>
    <dgm:pt modelId="{F8B0283E-3A19-4C94-8BA5-B11F0B758AF5}" type="pres">
      <dgm:prSet presAssocID="{B185DEF3-75CA-4E85-A69B-1D9582B9FC65}" presName="spaceRect" presStyleCnt="0"/>
      <dgm:spPr/>
    </dgm:pt>
    <dgm:pt modelId="{936392FB-B0A0-48AE-AA9B-477145AFAEA3}" type="pres">
      <dgm:prSet presAssocID="{B185DEF3-75CA-4E85-A69B-1D9582B9FC65}" presName="parTx" presStyleLbl="revTx" presStyleIdx="0" presStyleCnt="6">
        <dgm:presLayoutVars>
          <dgm:chMax val="0"/>
          <dgm:chPref val="0"/>
        </dgm:presLayoutVars>
      </dgm:prSet>
      <dgm:spPr/>
    </dgm:pt>
    <dgm:pt modelId="{97C6990C-282B-4002-8586-FD3767086F7C}" type="pres">
      <dgm:prSet presAssocID="{B185DEF3-75CA-4E85-A69B-1D9582B9FC65}" presName="desTx" presStyleLbl="revTx" presStyleIdx="1" presStyleCnt="6">
        <dgm:presLayoutVars/>
      </dgm:prSet>
      <dgm:spPr/>
    </dgm:pt>
    <dgm:pt modelId="{E9F0A05F-12CD-4723-B5CF-82BFAD034260}" type="pres">
      <dgm:prSet presAssocID="{49BE5D01-6996-4074-84C4-0B734EBFF9FF}" presName="sibTrans" presStyleCnt="0"/>
      <dgm:spPr/>
    </dgm:pt>
    <dgm:pt modelId="{0404D5ED-3992-492F-8EED-2C2F87C0AEBC}" type="pres">
      <dgm:prSet presAssocID="{8EF06457-B2A4-4EA1-A257-1BE88CFF081E}" presName="compNode" presStyleCnt="0"/>
      <dgm:spPr/>
    </dgm:pt>
    <dgm:pt modelId="{10AF07E6-5985-4CF0-B0DF-1A7D6F62E2A5}" type="pres">
      <dgm:prSet presAssocID="{8EF06457-B2A4-4EA1-A257-1BE88CFF081E}" presName="bgRect" presStyleLbl="bgShp" presStyleIdx="1" presStyleCnt="3"/>
      <dgm:spPr/>
    </dgm:pt>
    <dgm:pt modelId="{0891F76E-7DF3-459F-B295-C9BCA4B0BE9A}" type="pres">
      <dgm:prSet presAssocID="{8EF06457-B2A4-4EA1-A257-1BE88CFF081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05FD494C-6175-4E48-BD79-03A1D901E172}" type="pres">
      <dgm:prSet presAssocID="{8EF06457-B2A4-4EA1-A257-1BE88CFF081E}" presName="spaceRect" presStyleCnt="0"/>
      <dgm:spPr/>
    </dgm:pt>
    <dgm:pt modelId="{9ED75A0B-8B4B-4526-947D-6C485B3B529A}" type="pres">
      <dgm:prSet presAssocID="{8EF06457-B2A4-4EA1-A257-1BE88CFF081E}" presName="parTx" presStyleLbl="revTx" presStyleIdx="2" presStyleCnt="6">
        <dgm:presLayoutVars>
          <dgm:chMax val="0"/>
          <dgm:chPref val="0"/>
        </dgm:presLayoutVars>
      </dgm:prSet>
      <dgm:spPr/>
    </dgm:pt>
    <dgm:pt modelId="{AB48EE22-D07C-40F2-BE06-B02DF647879D}" type="pres">
      <dgm:prSet presAssocID="{8EF06457-B2A4-4EA1-A257-1BE88CFF081E}" presName="desTx" presStyleLbl="revTx" presStyleIdx="3" presStyleCnt="6">
        <dgm:presLayoutVars/>
      </dgm:prSet>
      <dgm:spPr/>
    </dgm:pt>
    <dgm:pt modelId="{B0431673-96C4-4689-89EE-D469FF397F08}" type="pres">
      <dgm:prSet presAssocID="{3DED9D13-BB8A-4B2B-9A00-9F812A97DACF}" presName="sibTrans" presStyleCnt="0"/>
      <dgm:spPr/>
    </dgm:pt>
    <dgm:pt modelId="{2B744EC9-1C14-4FA0-8238-7A1DF986ABE4}" type="pres">
      <dgm:prSet presAssocID="{F89D437E-32C6-46FD-B772-C591EBE50405}" presName="compNode" presStyleCnt="0"/>
      <dgm:spPr/>
    </dgm:pt>
    <dgm:pt modelId="{80B7C484-CD5F-4791-B2AB-B5DDB5B9BB0D}" type="pres">
      <dgm:prSet presAssocID="{F89D437E-32C6-46FD-B772-C591EBE50405}" presName="bgRect" presStyleLbl="bgShp" presStyleIdx="2" presStyleCnt="3" custLinFactNeighborX="139" custLinFactNeighborY="43"/>
      <dgm:spPr/>
    </dgm:pt>
    <dgm:pt modelId="{6BF5E845-72B1-4779-8473-3EEDB9F13A29}" type="pres">
      <dgm:prSet presAssocID="{F89D437E-32C6-46FD-B772-C591EBE5040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us"/>
        </a:ext>
      </dgm:extLst>
    </dgm:pt>
    <dgm:pt modelId="{CAEA8ABC-5F2C-4275-BC03-A570F337F576}" type="pres">
      <dgm:prSet presAssocID="{F89D437E-32C6-46FD-B772-C591EBE50405}" presName="spaceRect" presStyleCnt="0"/>
      <dgm:spPr/>
    </dgm:pt>
    <dgm:pt modelId="{E8F19ABE-1B1B-4591-912D-8926FB7EAF49}" type="pres">
      <dgm:prSet presAssocID="{F89D437E-32C6-46FD-B772-C591EBE50405}" presName="parTx" presStyleLbl="revTx" presStyleIdx="4" presStyleCnt="6">
        <dgm:presLayoutVars>
          <dgm:chMax val="0"/>
          <dgm:chPref val="0"/>
        </dgm:presLayoutVars>
      </dgm:prSet>
      <dgm:spPr/>
    </dgm:pt>
    <dgm:pt modelId="{F3AA9826-05D6-4BB7-9A47-3A61A9386F57}" type="pres">
      <dgm:prSet presAssocID="{F89D437E-32C6-46FD-B772-C591EBE50405}" presName="desTx" presStyleLbl="revTx" presStyleIdx="5" presStyleCnt="6">
        <dgm:presLayoutVars/>
      </dgm:prSet>
      <dgm:spPr/>
    </dgm:pt>
  </dgm:ptLst>
  <dgm:cxnLst>
    <dgm:cxn modelId="{8CF84932-C7AC-4E7A-BD96-652E26A8D5CD}" srcId="{46FA0DEC-9B15-45C3-8BC8-3A0E704CCB37}" destId="{F89D437E-32C6-46FD-B772-C591EBE50405}" srcOrd="2" destOrd="0" parTransId="{B3ABA87C-E7C9-46C4-9104-CA121B6AD915}" sibTransId="{499AA7E4-C49B-4A43-9E12-C1820F11FA8C}"/>
    <dgm:cxn modelId="{AB7F2C3E-798B-4270-A564-4B334A4D93C4}" type="presOf" srcId="{2377D941-F81F-4FD9-AAC8-29CC72551C1A}" destId="{AB48EE22-D07C-40F2-BE06-B02DF647879D}" srcOrd="0" destOrd="0" presId="urn:microsoft.com/office/officeart/2018/2/layout/IconVerticalSolidList"/>
    <dgm:cxn modelId="{2ADB0B6E-BD0A-4322-ABC2-5D84F7FE5C79}" srcId="{B185DEF3-75CA-4E85-A69B-1D9582B9FC65}" destId="{81D212C4-E2F7-4633-B63E-DBC3667D6F89}" srcOrd="0" destOrd="0" parTransId="{4D6BBE97-A694-4E20-B256-DB8EA5440C05}" sibTransId="{F5626536-FD07-49FE-8EF6-F70B65881136}"/>
    <dgm:cxn modelId="{B3A4444F-CF31-4029-A3AC-4E724597CA64}" type="presOf" srcId="{F89D437E-32C6-46FD-B772-C591EBE50405}" destId="{E8F19ABE-1B1B-4591-912D-8926FB7EAF49}" srcOrd="0" destOrd="0" presId="urn:microsoft.com/office/officeart/2018/2/layout/IconVerticalSolidList"/>
    <dgm:cxn modelId="{CA434351-DD03-41FC-B13F-0CD08B8E2CC5}" type="presOf" srcId="{2C658D6A-7F11-409A-920D-F2C380A0DD2C}" destId="{F3AA9826-05D6-4BB7-9A47-3A61A9386F57}" srcOrd="0" destOrd="0" presId="urn:microsoft.com/office/officeart/2018/2/layout/IconVerticalSolidList"/>
    <dgm:cxn modelId="{8370BDA4-DE44-425E-84D7-EF2927298BF6}" type="presOf" srcId="{81D212C4-E2F7-4633-B63E-DBC3667D6F89}" destId="{97C6990C-282B-4002-8586-FD3767086F7C}" srcOrd="0" destOrd="0" presId="urn:microsoft.com/office/officeart/2018/2/layout/IconVerticalSolidList"/>
    <dgm:cxn modelId="{7134BCB0-6007-456A-A4B9-4DC6C98F739A}" type="presOf" srcId="{46FA0DEC-9B15-45C3-8BC8-3A0E704CCB37}" destId="{0932BDB9-0CC3-4685-9E8D-A5C237DBC5F4}" srcOrd="0" destOrd="0" presId="urn:microsoft.com/office/officeart/2018/2/layout/IconVerticalSolidList"/>
    <dgm:cxn modelId="{ED3BE8B3-B1FB-4327-BC79-8CA35D4BFB99}" type="presOf" srcId="{B185DEF3-75CA-4E85-A69B-1D9582B9FC65}" destId="{936392FB-B0A0-48AE-AA9B-477145AFAEA3}" srcOrd="0" destOrd="0" presId="urn:microsoft.com/office/officeart/2018/2/layout/IconVerticalSolidList"/>
    <dgm:cxn modelId="{CEFCC9B6-3461-4911-A8BB-25377A67EAFE}" srcId="{46FA0DEC-9B15-45C3-8BC8-3A0E704CCB37}" destId="{B185DEF3-75CA-4E85-A69B-1D9582B9FC65}" srcOrd="0" destOrd="0" parTransId="{EC6815A1-C7D7-4FB4-9D3F-D8E2728C465A}" sibTransId="{49BE5D01-6996-4074-84C4-0B734EBFF9FF}"/>
    <dgm:cxn modelId="{98CFD0D4-B163-4D99-94BB-6CABBC17108A}" srcId="{F89D437E-32C6-46FD-B772-C591EBE50405}" destId="{2C658D6A-7F11-409A-920D-F2C380A0DD2C}" srcOrd="0" destOrd="0" parTransId="{EE4DCB32-90A3-473D-BAFD-4C05800AA39A}" sibTransId="{345BE7CE-E14F-48F1-8DF9-82996BB646BD}"/>
    <dgm:cxn modelId="{942034D8-6F8F-49BC-A8B9-2338F54CDBAE}" srcId="{46FA0DEC-9B15-45C3-8BC8-3A0E704CCB37}" destId="{8EF06457-B2A4-4EA1-A257-1BE88CFF081E}" srcOrd="1" destOrd="0" parTransId="{FA7E36C3-EF9D-455B-9867-53595D41F989}" sibTransId="{3DED9D13-BB8A-4B2B-9A00-9F812A97DACF}"/>
    <dgm:cxn modelId="{583C0BF6-9287-477B-A484-452B407C6251}" type="presOf" srcId="{C4E77588-A617-4CC3-990F-7124E2A8FF93}" destId="{AB48EE22-D07C-40F2-BE06-B02DF647879D}" srcOrd="0" destOrd="1" presId="urn:microsoft.com/office/officeart/2018/2/layout/IconVerticalSolidList"/>
    <dgm:cxn modelId="{2D24ACF7-522E-4A5F-B3FA-22D8F9EA06CD}" type="presOf" srcId="{8EF06457-B2A4-4EA1-A257-1BE88CFF081E}" destId="{9ED75A0B-8B4B-4526-947D-6C485B3B529A}" srcOrd="0" destOrd="0" presId="urn:microsoft.com/office/officeart/2018/2/layout/IconVerticalSolidList"/>
    <dgm:cxn modelId="{3F9AC5F8-F136-44EB-B508-FEED325CE829}" srcId="{8EF06457-B2A4-4EA1-A257-1BE88CFF081E}" destId="{2377D941-F81F-4FD9-AAC8-29CC72551C1A}" srcOrd="0" destOrd="0" parTransId="{C9AE5095-D57F-4C82-BDEC-C3D49074E279}" sibTransId="{BB8E280A-B85A-480A-BD1B-7CC17CE6333E}"/>
    <dgm:cxn modelId="{C4F03EFB-1EE3-4871-AD59-CD05267DC04B}" srcId="{8EF06457-B2A4-4EA1-A257-1BE88CFF081E}" destId="{C4E77588-A617-4CC3-990F-7124E2A8FF93}" srcOrd="1" destOrd="0" parTransId="{7F34F5D2-F9A6-434B-A05C-A6F6B6D9C209}" sibTransId="{30C57D88-2C5A-4CFD-8085-E4EAFA8C6331}"/>
    <dgm:cxn modelId="{0CC2F636-2805-4E3C-B104-DE515ABD04C0}" type="presParOf" srcId="{0932BDB9-0CC3-4685-9E8D-A5C237DBC5F4}" destId="{ABC578D9-0BFA-4656-90B9-FC5F79A57131}" srcOrd="0" destOrd="0" presId="urn:microsoft.com/office/officeart/2018/2/layout/IconVerticalSolidList"/>
    <dgm:cxn modelId="{879B0351-B1E7-4253-A06B-D2C11EB24BB4}" type="presParOf" srcId="{ABC578D9-0BFA-4656-90B9-FC5F79A57131}" destId="{8F08B3DF-E145-468A-9A8E-D1701044EB41}" srcOrd="0" destOrd="0" presId="urn:microsoft.com/office/officeart/2018/2/layout/IconVerticalSolidList"/>
    <dgm:cxn modelId="{38F74CFB-F432-478D-9FF2-A69FDC3E9BF7}" type="presParOf" srcId="{ABC578D9-0BFA-4656-90B9-FC5F79A57131}" destId="{07FB9376-4DDF-458C-A153-4B2926DC9829}" srcOrd="1" destOrd="0" presId="urn:microsoft.com/office/officeart/2018/2/layout/IconVerticalSolidList"/>
    <dgm:cxn modelId="{608177B9-CD99-4CF9-833C-A1D89AA827AD}" type="presParOf" srcId="{ABC578D9-0BFA-4656-90B9-FC5F79A57131}" destId="{F8B0283E-3A19-4C94-8BA5-B11F0B758AF5}" srcOrd="2" destOrd="0" presId="urn:microsoft.com/office/officeart/2018/2/layout/IconVerticalSolidList"/>
    <dgm:cxn modelId="{79430F02-75BF-497B-B298-F2368B799472}" type="presParOf" srcId="{ABC578D9-0BFA-4656-90B9-FC5F79A57131}" destId="{936392FB-B0A0-48AE-AA9B-477145AFAEA3}" srcOrd="3" destOrd="0" presId="urn:microsoft.com/office/officeart/2018/2/layout/IconVerticalSolidList"/>
    <dgm:cxn modelId="{8B6B64EE-B23D-4995-8CE9-FDDBFB6AE673}" type="presParOf" srcId="{ABC578D9-0BFA-4656-90B9-FC5F79A57131}" destId="{97C6990C-282B-4002-8586-FD3767086F7C}" srcOrd="4" destOrd="0" presId="urn:microsoft.com/office/officeart/2018/2/layout/IconVerticalSolidList"/>
    <dgm:cxn modelId="{B5C0DDA5-196A-44A3-807F-F1A964D56950}" type="presParOf" srcId="{0932BDB9-0CC3-4685-9E8D-A5C237DBC5F4}" destId="{E9F0A05F-12CD-4723-B5CF-82BFAD034260}" srcOrd="1" destOrd="0" presId="urn:microsoft.com/office/officeart/2018/2/layout/IconVerticalSolidList"/>
    <dgm:cxn modelId="{4D269C07-1384-401A-AC26-544AA1226140}" type="presParOf" srcId="{0932BDB9-0CC3-4685-9E8D-A5C237DBC5F4}" destId="{0404D5ED-3992-492F-8EED-2C2F87C0AEBC}" srcOrd="2" destOrd="0" presId="urn:microsoft.com/office/officeart/2018/2/layout/IconVerticalSolidList"/>
    <dgm:cxn modelId="{EDE21D4D-DCDC-4BEB-8FF7-810AF50F2CE2}" type="presParOf" srcId="{0404D5ED-3992-492F-8EED-2C2F87C0AEBC}" destId="{10AF07E6-5985-4CF0-B0DF-1A7D6F62E2A5}" srcOrd="0" destOrd="0" presId="urn:microsoft.com/office/officeart/2018/2/layout/IconVerticalSolidList"/>
    <dgm:cxn modelId="{A2972115-D359-41B3-924A-3F9BCE9F3F3D}" type="presParOf" srcId="{0404D5ED-3992-492F-8EED-2C2F87C0AEBC}" destId="{0891F76E-7DF3-459F-B295-C9BCA4B0BE9A}" srcOrd="1" destOrd="0" presId="urn:microsoft.com/office/officeart/2018/2/layout/IconVerticalSolidList"/>
    <dgm:cxn modelId="{D38CA539-83BF-4E46-A088-11B7B845E852}" type="presParOf" srcId="{0404D5ED-3992-492F-8EED-2C2F87C0AEBC}" destId="{05FD494C-6175-4E48-BD79-03A1D901E172}" srcOrd="2" destOrd="0" presId="urn:microsoft.com/office/officeart/2018/2/layout/IconVerticalSolidList"/>
    <dgm:cxn modelId="{624028A2-F98F-465A-B9DE-98322F0C3CA3}" type="presParOf" srcId="{0404D5ED-3992-492F-8EED-2C2F87C0AEBC}" destId="{9ED75A0B-8B4B-4526-947D-6C485B3B529A}" srcOrd="3" destOrd="0" presId="urn:microsoft.com/office/officeart/2018/2/layout/IconVerticalSolidList"/>
    <dgm:cxn modelId="{58D43AF4-7CB0-4A9B-999D-470A97640FAA}" type="presParOf" srcId="{0404D5ED-3992-492F-8EED-2C2F87C0AEBC}" destId="{AB48EE22-D07C-40F2-BE06-B02DF647879D}" srcOrd="4" destOrd="0" presId="urn:microsoft.com/office/officeart/2018/2/layout/IconVerticalSolidList"/>
    <dgm:cxn modelId="{84209D1E-D3B9-4BC0-AACA-F034936E3C13}" type="presParOf" srcId="{0932BDB9-0CC3-4685-9E8D-A5C237DBC5F4}" destId="{B0431673-96C4-4689-89EE-D469FF397F08}" srcOrd="3" destOrd="0" presId="urn:microsoft.com/office/officeart/2018/2/layout/IconVerticalSolidList"/>
    <dgm:cxn modelId="{F4FC9266-421B-4F94-BCD5-BC165D990B9E}" type="presParOf" srcId="{0932BDB9-0CC3-4685-9E8D-A5C237DBC5F4}" destId="{2B744EC9-1C14-4FA0-8238-7A1DF986ABE4}" srcOrd="4" destOrd="0" presId="urn:microsoft.com/office/officeart/2018/2/layout/IconVerticalSolidList"/>
    <dgm:cxn modelId="{9BFC5A6C-6EB5-4BEB-B801-BA4835A1ECA9}" type="presParOf" srcId="{2B744EC9-1C14-4FA0-8238-7A1DF986ABE4}" destId="{80B7C484-CD5F-4791-B2AB-B5DDB5B9BB0D}" srcOrd="0" destOrd="0" presId="urn:microsoft.com/office/officeart/2018/2/layout/IconVerticalSolidList"/>
    <dgm:cxn modelId="{F096AC9C-467E-429B-A762-B7F2943731F3}" type="presParOf" srcId="{2B744EC9-1C14-4FA0-8238-7A1DF986ABE4}" destId="{6BF5E845-72B1-4779-8473-3EEDB9F13A29}" srcOrd="1" destOrd="0" presId="urn:microsoft.com/office/officeart/2018/2/layout/IconVerticalSolidList"/>
    <dgm:cxn modelId="{5A00C1ED-FDBE-42D3-A78D-639AE585753E}" type="presParOf" srcId="{2B744EC9-1C14-4FA0-8238-7A1DF986ABE4}" destId="{CAEA8ABC-5F2C-4275-BC03-A570F337F576}" srcOrd="2" destOrd="0" presId="urn:microsoft.com/office/officeart/2018/2/layout/IconVerticalSolidList"/>
    <dgm:cxn modelId="{394429E2-12BF-4FE5-90A8-6B64254D93D0}" type="presParOf" srcId="{2B744EC9-1C14-4FA0-8238-7A1DF986ABE4}" destId="{E8F19ABE-1B1B-4591-912D-8926FB7EAF49}" srcOrd="3" destOrd="0" presId="urn:microsoft.com/office/officeart/2018/2/layout/IconVerticalSolidList"/>
    <dgm:cxn modelId="{68139688-06FE-4B7B-B2C3-72B1DDCC451C}" type="presParOf" srcId="{2B744EC9-1C14-4FA0-8238-7A1DF986ABE4}" destId="{F3AA9826-05D6-4BB7-9A47-3A61A9386F57}"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FA0DEC-9B15-45C3-8BC8-3A0E704CCB37}"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B185DEF3-75CA-4E85-A69B-1D9582B9FC65}">
      <dgm:prSet phldrT="[Text]" phldr="0"/>
      <dgm:spPr/>
      <dgm:t>
        <a:bodyPr/>
        <a:lstStyle/>
        <a:p>
          <a:pPr>
            <a:lnSpc>
              <a:spcPct val="100000"/>
            </a:lnSpc>
          </a:pPr>
          <a:r>
            <a:rPr lang="en-US"/>
            <a:t>Transiency </a:t>
          </a:r>
        </a:p>
      </dgm:t>
    </dgm:pt>
    <dgm:pt modelId="{EC6815A1-C7D7-4FB4-9D3F-D8E2728C465A}" type="parTrans" cxnId="{CEFCC9B6-3461-4911-A8BB-25377A67EAFE}">
      <dgm:prSet/>
      <dgm:spPr/>
      <dgm:t>
        <a:bodyPr/>
        <a:lstStyle/>
        <a:p>
          <a:endParaRPr lang="en-US"/>
        </a:p>
      </dgm:t>
    </dgm:pt>
    <dgm:pt modelId="{49BE5D01-6996-4074-84C4-0B734EBFF9FF}" type="sibTrans" cxnId="{CEFCC9B6-3461-4911-A8BB-25377A67EAFE}">
      <dgm:prSet/>
      <dgm:spPr/>
      <dgm:t>
        <a:bodyPr/>
        <a:lstStyle/>
        <a:p>
          <a:endParaRPr lang="en-US"/>
        </a:p>
      </dgm:t>
    </dgm:pt>
    <dgm:pt modelId="{81D212C4-E2F7-4633-B63E-DBC3667D6F89}">
      <dgm:prSet phldrT="[Text]" phldr="0"/>
      <dgm:spPr/>
      <dgm:t>
        <a:bodyPr/>
        <a:lstStyle/>
        <a:p>
          <a:pPr>
            <a:lnSpc>
              <a:spcPct val="100000"/>
            </a:lnSpc>
          </a:pPr>
          <a:r>
            <a:rPr lang="en-US">
              <a:latin typeface="Calibri"/>
            </a:rPr>
            <a:t>Constant communication</a:t>
          </a:r>
          <a:endParaRPr lang="en-US"/>
        </a:p>
      </dgm:t>
    </dgm:pt>
    <dgm:pt modelId="{4D6BBE97-A694-4E20-B256-DB8EA5440C05}" type="parTrans" cxnId="{2ADB0B6E-BD0A-4322-ABC2-5D84F7FE5C79}">
      <dgm:prSet/>
      <dgm:spPr/>
      <dgm:t>
        <a:bodyPr/>
        <a:lstStyle/>
        <a:p>
          <a:endParaRPr lang="en-US"/>
        </a:p>
      </dgm:t>
    </dgm:pt>
    <dgm:pt modelId="{F5626536-FD07-49FE-8EF6-F70B65881136}" type="sibTrans" cxnId="{2ADB0B6E-BD0A-4322-ABC2-5D84F7FE5C79}">
      <dgm:prSet/>
      <dgm:spPr/>
      <dgm:t>
        <a:bodyPr/>
        <a:lstStyle/>
        <a:p>
          <a:endParaRPr lang="en-US"/>
        </a:p>
      </dgm:t>
    </dgm:pt>
    <dgm:pt modelId="{8EF06457-B2A4-4EA1-A257-1BE88CFF081E}">
      <dgm:prSet phldrT="[Text]" phldr="0"/>
      <dgm:spPr/>
      <dgm:t>
        <a:bodyPr/>
        <a:lstStyle/>
        <a:p>
          <a:pPr>
            <a:lnSpc>
              <a:spcPct val="100000"/>
            </a:lnSpc>
          </a:pPr>
          <a:r>
            <a:rPr lang="en-US"/>
            <a:t>Balancing Responsibilities </a:t>
          </a:r>
        </a:p>
      </dgm:t>
    </dgm:pt>
    <dgm:pt modelId="{FA7E36C3-EF9D-455B-9867-53595D41F989}" type="parTrans" cxnId="{942034D8-6F8F-49BC-A8B9-2338F54CDBAE}">
      <dgm:prSet/>
      <dgm:spPr/>
      <dgm:t>
        <a:bodyPr/>
        <a:lstStyle/>
        <a:p>
          <a:endParaRPr lang="en-US"/>
        </a:p>
      </dgm:t>
    </dgm:pt>
    <dgm:pt modelId="{3DED9D13-BB8A-4B2B-9A00-9F812A97DACF}" type="sibTrans" cxnId="{942034D8-6F8F-49BC-A8B9-2338F54CDBAE}">
      <dgm:prSet/>
      <dgm:spPr/>
      <dgm:t>
        <a:bodyPr/>
        <a:lstStyle/>
        <a:p>
          <a:endParaRPr lang="en-US"/>
        </a:p>
      </dgm:t>
    </dgm:pt>
    <dgm:pt modelId="{2377D941-F81F-4FD9-AAC8-29CC72551C1A}">
      <dgm:prSet phldrT="[Text]" phldr="0"/>
      <dgm:spPr/>
      <dgm:t>
        <a:bodyPr/>
        <a:lstStyle/>
        <a:p>
          <a:pPr>
            <a:lnSpc>
              <a:spcPct val="100000"/>
            </a:lnSpc>
          </a:pPr>
          <a:r>
            <a:rPr lang="en-US">
              <a:latin typeface="Calibri"/>
            </a:rPr>
            <a:t>Flexible schedules</a:t>
          </a:r>
          <a:endParaRPr lang="en-US"/>
        </a:p>
      </dgm:t>
    </dgm:pt>
    <dgm:pt modelId="{C9AE5095-D57F-4C82-BDEC-C3D49074E279}" type="parTrans" cxnId="{3F9AC5F8-F136-44EB-B508-FEED325CE829}">
      <dgm:prSet/>
      <dgm:spPr/>
      <dgm:t>
        <a:bodyPr/>
        <a:lstStyle/>
        <a:p>
          <a:endParaRPr lang="en-US"/>
        </a:p>
      </dgm:t>
    </dgm:pt>
    <dgm:pt modelId="{BB8E280A-B85A-480A-BD1B-7CC17CE6333E}" type="sibTrans" cxnId="{3F9AC5F8-F136-44EB-B508-FEED325CE829}">
      <dgm:prSet/>
      <dgm:spPr/>
      <dgm:t>
        <a:bodyPr/>
        <a:lstStyle/>
        <a:p>
          <a:endParaRPr lang="en-US"/>
        </a:p>
      </dgm:t>
    </dgm:pt>
    <dgm:pt modelId="{C4E77588-A617-4CC3-990F-7124E2A8FF93}">
      <dgm:prSet phldrT="[Text]" phldr="0"/>
      <dgm:spPr/>
      <dgm:t>
        <a:bodyPr/>
        <a:lstStyle/>
        <a:p>
          <a:pPr>
            <a:lnSpc>
              <a:spcPct val="100000"/>
            </a:lnSpc>
          </a:pPr>
          <a:r>
            <a:rPr lang="en-US">
              <a:latin typeface="Calibri"/>
            </a:rPr>
            <a:t>Online learning</a:t>
          </a:r>
          <a:endParaRPr lang="en-US"/>
        </a:p>
      </dgm:t>
    </dgm:pt>
    <dgm:pt modelId="{7F34F5D2-F9A6-434B-A05C-A6F6B6D9C209}" type="parTrans" cxnId="{C4F03EFB-1EE3-4871-AD59-CD05267DC04B}">
      <dgm:prSet/>
      <dgm:spPr/>
      <dgm:t>
        <a:bodyPr/>
        <a:lstStyle/>
        <a:p>
          <a:endParaRPr lang="en-US"/>
        </a:p>
      </dgm:t>
    </dgm:pt>
    <dgm:pt modelId="{30C57D88-2C5A-4CFD-8085-E4EAFA8C6331}" type="sibTrans" cxnId="{C4F03EFB-1EE3-4871-AD59-CD05267DC04B}">
      <dgm:prSet/>
      <dgm:spPr/>
      <dgm:t>
        <a:bodyPr/>
        <a:lstStyle/>
        <a:p>
          <a:endParaRPr lang="en-US"/>
        </a:p>
      </dgm:t>
    </dgm:pt>
    <dgm:pt modelId="{F89D437E-32C6-46FD-B772-C591EBE50405}">
      <dgm:prSet phldrT="[Text]" phldr="0"/>
      <dgm:spPr/>
      <dgm:t>
        <a:bodyPr/>
        <a:lstStyle/>
        <a:p>
          <a:pPr>
            <a:lnSpc>
              <a:spcPct val="100000"/>
            </a:lnSpc>
          </a:pPr>
          <a:r>
            <a:rPr lang="en-US">
              <a:latin typeface="Calibri"/>
            </a:rPr>
            <a:t>Getting to Class</a:t>
          </a:r>
          <a:endParaRPr lang="en-US"/>
        </a:p>
      </dgm:t>
    </dgm:pt>
    <dgm:pt modelId="{B3ABA87C-E7C9-46C4-9104-CA121B6AD915}" type="parTrans" cxnId="{8CF84932-C7AC-4E7A-BD96-652E26A8D5CD}">
      <dgm:prSet/>
      <dgm:spPr/>
      <dgm:t>
        <a:bodyPr/>
        <a:lstStyle/>
        <a:p>
          <a:endParaRPr lang="en-US"/>
        </a:p>
      </dgm:t>
    </dgm:pt>
    <dgm:pt modelId="{499AA7E4-C49B-4A43-9E12-C1820F11FA8C}" type="sibTrans" cxnId="{8CF84932-C7AC-4E7A-BD96-652E26A8D5CD}">
      <dgm:prSet/>
      <dgm:spPr/>
      <dgm:t>
        <a:bodyPr/>
        <a:lstStyle/>
        <a:p>
          <a:endParaRPr lang="en-US"/>
        </a:p>
      </dgm:t>
    </dgm:pt>
    <dgm:pt modelId="{2C658D6A-7F11-409A-920D-F2C380A0DD2C}">
      <dgm:prSet phldrT="[Text]" phldr="0"/>
      <dgm:spPr/>
      <dgm:t>
        <a:bodyPr/>
        <a:lstStyle/>
        <a:p>
          <a:pPr>
            <a:lnSpc>
              <a:spcPct val="100000"/>
            </a:lnSpc>
          </a:pPr>
          <a:r>
            <a:rPr lang="en-US">
              <a:latin typeface="Calibri"/>
            </a:rPr>
            <a:t>Transit bus</a:t>
          </a:r>
          <a:endParaRPr lang="en-US"/>
        </a:p>
      </dgm:t>
    </dgm:pt>
    <dgm:pt modelId="{EE4DCB32-90A3-473D-BAFD-4C05800AA39A}" type="parTrans" cxnId="{98CFD0D4-B163-4D99-94BB-6CABBC17108A}">
      <dgm:prSet/>
      <dgm:spPr/>
      <dgm:t>
        <a:bodyPr/>
        <a:lstStyle/>
        <a:p>
          <a:endParaRPr lang="en-US"/>
        </a:p>
      </dgm:t>
    </dgm:pt>
    <dgm:pt modelId="{345BE7CE-E14F-48F1-8DF9-82996BB646BD}" type="sibTrans" cxnId="{98CFD0D4-B163-4D99-94BB-6CABBC17108A}">
      <dgm:prSet/>
      <dgm:spPr/>
      <dgm:t>
        <a:bodyPr/>
        <a:lstStyle/>
        <a:p>
          <a:endParaRPr lang="en-US"/>
        </a:p>
      </dgm:t>
    </dgm:pt>
    <dgm:pt modelId="{D567E924-84CA-49DD-A5AE-F3483B3DDCBD}">
      <dgm:prSet phldrT="[Text]" phldr="0"/>
      <dgm:spPr/>
      <dgm:t>
        <a:bodyPr/>
        <a:lstStyle/>
        <a:p>
          <a:pPr>
            <a:lnSpc>
              <a:spcPct val="100000"/>
            </a:lnSpc>
          </a:pPr>
          <a:r>
            <a:rPr lang="en-US">
              <a:latin typeface="Calibri"/>
            </a:rPr>
            <a:t>Transportation vouchers</a:t>
          </a:r>
          <a:endParaRPr lang="en-US"/>
        </a:p>
      </dgm:t>
    </dgm:pt>
    <dgm:pt modelId="{C1A186B7-EC88-4C81-9152-0673883B8353}" type="parTrans" cxnId="{94D0F73B-775C-4356-876F-36D5929962A3}">
      <dgm:prSet/>
      <dgm:spPr/>
      <dgm:t>
        <a:bodyPr/>
        <a:lstStyle/>
        <a:p>
          <a:endParaRPr lang="en-US"/>
        </a:p>
      </dgm:t>
    </dgm:pt>
    <dgm:pt modelId="{FFCB67CD-3529-4B23-B6FA-67000C01F6A5}" type="sibTrans" cxnId="{94D0F73B-775C-4356-876F-36D5929962A3}">
      <dgm:prSet/>
      <dgm:spPr/>
      <dgm:t>
        <a:bodyPr/>
        <a:lstStyle/>
        <a:p>
          <a:endParaRPr lang="en-US"/>
        </a:p>
      </dgm:t>
    </dgm:pt>
    <dgm:pt modelId="{08016DE8-D45D-47EE-B1C5-6A5168CC4D63}">
      <dgm:prSet phldrT="[Text]" phldr="0"/>
      <dgm:spPr/>
      <dgm:t>
        <a:bodyPr/>
        <a:lstStyle/>
        <a:p>
          <a:pPr>
            <a:lnSpc>
              <a:spcPct val="100000"/>
            </a:lnSpc>
          </a:pPr>
          <a:r>
            <a:rPr lang="en-US">
              <a:latin typeface="Calibri"/>
            </a:rPr>
            <a:t>Where was someone transferred?</a:t>
          </a:r>
          <a:endParaRPr lang="en-US"/>
        </a:p>
      </dgm:t>
    </dgm:pt>
    <dgm:pt modelId="{8C6820DB-4EC7-4D54-846D-E6A1F9540863}" type="parTrans" cxnId="{373EAD9D-A2C8-4706-A8C2-729BAADF8F84}">
      <dgm:prSet/>
      <dgm:spPr/>
      <dgm:t>
        <a:bodyPr/>
        <a:lstStyle/>
        <a:p>
          <a:endParaRPr lang="en-US"/>
        </a:p>
      </dgm:t>
    </dgm:pt>
    <dgm:pt modelId="{157EA3C4-1DCF-44D7-9BAA-BA1F71B766BF}" type="sibTrans" cxnId="{373EAD9D-A2C8-4706-A8C2-729BAADF8F84}">
      <dgm:prSet/>
      <dgm:spPr/>
      <dgm:t>
        <a:bodyPr/>
        <a:lstStyle/>
        <a:p>
          <a:endParaRPr lang="en-US"/>
        </a:p>
      </dgm:t>
    </dgm:pt>
    <dgm:pt modelId="{0932BDB9-0CC3-4685-9E8D-A5C237DBC5F4}" type="pres">
      <dgm:prSet presAssocID="{46FA0DEC-9B15-45C3-8BC8-3A0E704CCB37}" presName="root" presStyleCnt="0">
        <dgm:presLayoutVars>
          <dgm:dir/>
          <dgm:resizeHandles val="exact"/>
        </dgm:presLayoutVars>
      </dgm:prSet>
      <dgm:spPr/>
    </dgm:pt>
    <dgm:pt modelId="{ABC578D9-0BFA-4656-90B9-FC5F79A57131}" type="pres">
      <dgm:prSet presAssocID="{B185DEF3-75CA-4E85-A69B-1D9582B9FC65}" presName="compNode" presStyleCnt="0"/>
      <dgm:spPr/>
    </dgm:pt>
    <dgm:pt modelId="{8F08B3DF-E145-468A-9A8E-D1701044EB41}" type="pres">
      <dgm:prSet presAssocID="{B185DEF3-75CA-4E85-A69B-1D9582B9FC65}" presName="bgRect" presStyleLbl="bgShp" presStyleIdx="0" presStyleCnt="3"/>
      <dgm:spPr/>
    </dgm:pt>
    <dgm:pt modelId="{07FB9376-4DDF-458C-A153-4B2926DC9829}" type="pres">
      <dgm:prSet presAssocID="{B185DEF3-75CA-4E85-A69B-1D9582B9FC6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atellite dish"/>
        </a:ext>
      </dgm:extLst>
    </dgm:pt>
    <dgm:pt modelId="{F8B0283E-3A19-4C94-8BA5-B11F0B758AF5}" type="pres">
      <dgm:prSet presAssocID="{B185DEF3-75CA-4E85-A69B-1D9582B9FC65}" presName="spaceRect" presStyleCnt="0"/>
      <dgm:spPr/>
    </dgm:pt>
    <dgm:pt modelId="{936392FB-B0A0-48AE-AA9B-477145AFAEA3}" type="pres">
      <dgm:prSet presAssocID="{B185DEF3-75CA-4E85-A69B-1D9582B9FC65}" presName="parTx" presStyleLbl="revTx" presStyleIdx="0" presStyleCnt="6">
        <dgm:presLayoutVars>
          <dgm:chMax val="0"/>
          <dgm:chPref val="0"/>
        </dgm:presLayoutVars>
      </dgm:prSet>
      <dgm:spPr/>
    </dgm:pt>
    <dgm:pt modelId="{97C6990C-282B-4002-8586-FD3767086F7C}" type="pres">
      <dgm:prSet presAssocID="{B185DEF3-75CA-4E85-A69B-1D9582B9FC65}" presName="desTx" presStyleLbl="revTx" presStyleIdx="1" presStyleCnt="6">
        <dgm:presLayoutVars/>
      </dgm:prSet>
      <dgm:spPr/>
    </dgm:pt>
    <dgm:pt modelId="{E9F0A05F-12CD-4723-B5CF-82BFAD034260}" type="pres">
      <dgm:prSet presAssocID="{49BE5D01-6996-4074-84C4-0B734EBFF9FF}" presName="sibTrans" presStyleCnt="0"/>
      <dgm:spPr/>
    </dgm:pt>
    <dgm:pt modelId="{0404D5ED-3992-492F-8EED-2C2F87C0AEBC}" type="pres">
      <dgm:prSet presAssocID="{8EF06457-B2A4-4EA1-A257-1BE88CFF081E}" presName="compNode" presStyleCnt="0"/>
      <dgm:spPr/>
    </dgm:pt>
    <dgm:pt modelId="{10AF07E6-5985-4CF0-B0DF-1A7D6F62E2A5}" type="pres">
      <dgm:prSet presAssocID="{8EF06457-B2A4-4EA1-A257-1BE88CFF081E}" presName="bgRect" presStyleLbl="bgShp" presStyleIdx="1" presStyleCnt="3"/>
      <dgm:spPr/>
    </dgm:pt>
    <dgm:pt modelId="{0891F76E-7DF3-459F-B295-C9BCA4B0BE9A}" type="pres">
      <dgm:prSet presAssocID="{8EF06457-B2A4-4EA1-A257-1BE88CFF081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05FD494C-6175-4E48-BD79-03A1D901E172}" type="pres">
      <dgm:prSet presAssocID="{8EF06457-B2A4-4EA1-A257-1BE88CFF081E}" presName="spaceRect" presStyleCnt="0"/>
      <dgm:spPr/>
    </dgm:pt>
    <dgm:pt modelId="{9ED75A0B-8B4B-4526-947D-6C485B3B529A}" type="pres">
      <dgm:prSet presAssocID="{8EF06457-B2A4-4EA1-A257-1BE88CFF081E}" presName="parTx" presStyleLbl="revTx" presStyleIdx="2" presStyleCnt="6">
        <dgm:presLayoutVars>
          <dgm:chMax val="0"/>
          <dgm:chPref val="0"/>
        </dgm:presLayoutVars>
      </dgm:prSet>
      <dgm:spPr/>
    </dgm:pt>
    <dgm:pt modelId="{AB48EE22-D07C-40F2-BE06-B02DF647879D}" type="pres">
      <dgm:prSet presAssocID="{8EF06457-B2A4-4EA1-A257-1BE88CFF081E}" presName="desTx" presStyleLbl="revTx" presStyleIdx="3" presStyleCnt="6">
        <dgm:presLayoutVars/>
      </dgm:prSet>
      <dgm:spPr/>
    </dgm:pt>
    <dgm:pt modelId="{B0431673-96C4-4689-89EE-D469FF397F08}" type="pres">
      <dgm:prSet presAssocID="{3DED9D13-BB8A-4B2B-9A00-9F812A97DACF}" presName="sibTrans" presStyleCnt="0"/>
      <dgm:spPr/>
    </dgm:pt>
    <dgm:pt modelId="{2B744EC9-1C14-4FA0-8238-7A1DF986ABE4}" type="pres">
      <dgm:prSet presAssocID="{F89D437E-32C6-46FD-B772-C591EBE50405}" presName="compNode" presStyleCnt="0"/>
      <dgm:spPr/>
    </dgm:pt>
    <dgm:pt modelId="{80B7C484-CD5F-4791-B2AB-B5DDB5B9BB0D}" type="pres">
      <dgm:prSet presAssocID="{F89D437E-32C6-46FD-B772-C591EBE50405}" presName="bgRect" presStyleLbl="bgShp" presStyleIdx="2" presStyleCnt="3"/>
      <dgm:spPr/>
    </dgm:pt>
    <dgm:pt modelId="{6BF5E845-72B1-4779-8473-3EEDB9F13A29}" type="pres">
      <dgm:prSet presAssocID="{F89D437E-32C6-46FD-B772-C591EBE5040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us"/>
        </a:ext>
      </dgm:extLst>
    </dgm:pt>
    <dgm:pt modelId="{CAEA8ABC-5F2C-4275-BC03-A570F337F576}" type="pres">
      <dgm:prSet presAssocID="{F89D437E-32C6-46FD-B772-C591EBE50405}" presName="spaceRect" presStyleCnt="0"/>
      <dgm:spPr/>
    </dgm:pt>
    <dgm:pt modelId="{E8F19ABE-1B1B-4591-912D-8926FB7EAF49}" type="pres">
      <dgm:prSet presAssocID="{F89D437E-32C6-46FD-B772-C591EBE50405}" presName="parTx" presStyleLbl="revTx" presStyleIdx="4" presStyleCnt="6">
        <dgm:presLayoutVars>
          <dgm:chMax val="0"/>
          <dgm:chPref val="0"/>
        </dgm:presLayoutVars>
      </dgm:prSet>
      <dgm:spPr/>
    </dgm:pt>
    <dgm:pt modelId="{F3AA9826-05D6-4BB7-9A47-3A61A9386F57}" type="pres">
      <dgm:prSet presAssocID="{F89D437E-32C6-46FD-B772-C591EBE50405}" presName="desTx" presStyleLbl="revTx" presStyleIdx="5" presStyleCnt="6">
        <dgm:presLayoutVars/>
      </dgm:prSet>
      <dgm:spPr/>
    </dgm:pt>
  </dgm:ptLst>
  <dgm:cxnLst>
    <dgm:cxn modelId="{8CF84932-C7AC-4E7A-BD96-652E26A8D5CD}" srcId="{46FA0DEC-9B15-45C3-8BC8-3A0E704CCB37}" destId="{F89D437E-32C6-46FD-B772-C591EBE50405}" srcOrd="2" destOrd="0" parTransId="{B3ABA87C-E7C9-46C4-9104-CA121B6AD915}" sibTransId="{499AA7E4-C49B-4A43-9E12-C1820F11FA8C}"/>
    <dgm:cxn modelId="{94D0F73B-775C-4356-876F-36D5929962A3}" srcId="{F89D437E-32C6-46FD-B772-C591EBE50405}" destId="{D567E924-84CA-49DD-A5AE-F3483B3DDCBD}" srcOrd="1" destOrd="0" parTransId="{C1A186B7-EC88-4C81-9152-0673883B8353}" sibTransId="{FFCB67CD-3529-4B23-B6FA-67000C01F6A5}"/>
    <dgm:cxn modelId="{AB7F2C3E-798B-4270-A564-4B334A4D93C4}" type="presOf" srcId="{2377D941-F81F-4FD9-AAC8-29CC72551C1A}" destId="{AB48EE22-D07C-40F2-BE06-B02DF647879D}" srcOrd="0" destOrd="0" presId="urn:microsoft.com/office/officeart/2018/2/layout/IconVerticalSolidList"/>
    <dgm:cxn modelId="{C3C5A54B-52FF-4311-A616-E8F5E5DB8751}" type="presOf" srcId="{08016DE8-D45D-47EE-B1C5-6A5168CC4D63}" destId="{97C6990C-282B-4002-8586-FD3767086F7C}" srcOrd="0" destOrd="1" presId="urn:microsoft.com/office/officeart/2018/2/layout/IconVerticalSolidList"/>
    <dgm:cxn modelId="{2ADB0B6E-BD0A-4322-ABC2-5D84F7FE5C79}" srcId="{B185DEF3-75CA-4E85-A69B-1D9582B9FC65}" destId="{81D212C4-E2F7-4633-B63E-DBC3667D6F89}" srcOrd="0" destOrd="0" parTransId="{4D6BBE97-A694-4E20-B256-DB8EA5440C05}" sibTransId="{F5626536-FD07-49FE-8EF6-F70B65881136}"/>
    <dgm:cxn modelId="{B3A4444F-CF31-4029-A3AC-4E724597CA64}" type="presOf" srcId="{F89D437E-32C6-46FD-B772-C591EBE50405}" destId="{E8F19ABE-1B1B-4591-912D-8926FB7EAF49}" srcOrd="0" destOrd="0" presId="urn:microsoft.com/office/officeart/2018/2/layout/IconVerticalSolidList"/>
    <dgm:cxn modelId="{CA434351-DD03-41FC-B13F-0CD08B8E2CC5}" type="presOf" srcId="{2C658D6A-7F11-409A-920D-F2C380A0DD2C}" destId="{F3AA9826-05D6-4BB7-9A47-3A61A9386F57}" srcOrd="0" destOrd="0" presId="urn:microsoft.com/office/officeart/2018/2/layout/IconVerticalSolidList"/>
    <dgm:cxn modelId="{373EAD9D-A2C8-4706-A8C2-729BAADF8F84}" srcId="{B185DEF3-75CA-4E85-A69B-1D9582B9FC65}" destId="{08016DE8-D45D-47EE-B1C5-6A5168CC4D63}" srcOrd="1" destOrd="0" parTransId="{8C6820DB-4EC7-4D54-846D-E6A1F9540863}" sibTransId="{157EA3C4-1DCF-44D7-9BAA-BA1F71B766BF}"/>
    <dgm:cxn modelId="{8370BDA4-DE44-425E-84D7-EF2927298BF6}" type="presOf" srcId="{81D212C4-E2F7-4633-B63E-DBC3667D6F89}" destId="{97C6990C-282B-4002-8586-FD3767086F7C}" srcOrd="0" destOrd="0" presId="urn:microsoft.com/office/officeart/2018/2/layout/IconVerticalSolidList"/>
    <dgm:cxn modelId="{7134BCB0-6007-456A-A4B9-4DC6C98F739A}" type="presOf" srcId="{46FA0DEC-9B15-45C3-8BC8-3A0E704CCB37}" destId="{0932BDB9-0CC3-4685-9E8D-A5C237DBC5F4}" srcOrd="0" destOrd="0" presId="urn:microsoft.com/office/officeart/2018/2/layout/IconVerticalSolidList"/>
    <dgm:cxn modelId="{ED3BE8B3-B1FB-4327-BC79-8CA35D4BFB99}" type="presOf" srcId="{B185DEF3-75CA-4E85-A69B-1D9582B9FC65}" destId="{936392FB-B0A0-48AE-AA9B-477145AFAEA3}" srcOrd="0" destOrd="0" presId="urn:microsoft.com/office/officeart/2018/2/layout/IconVerticalSolidList"/>
    <dgm:cxn modelId="{CEFCC9B6-3461-4911-A8BB-25377A67EAFE}" srcId="{46FA0DEC-9B15-45C3-8BC8-3A0E704CCB37}" destId="{B185DEF3-75CA-4E85-A69B-1D9582B9FC65}" srcOrd="0" destOrd="0" parTransId="{EC6815A1-C7D7-4FB4-9D3F-D8E2728C465A}" sibTransId="{49BE5D01-6996-4074-84C4-0B734EBFF9FF}"/>
    <dgm:cxn modelId="{98CFD0D4-B163-4D99-94BB-6CABBC17108A}" srcId="{F89D437E-32C6-46FD-B772-C591EBE50405}" destId="{2C658D6A-7F11-409A-920D-F2C380A0DD2C}" srcOrd="0" destOrd="0" parTransId="{EE4DCB32-90A3-473D-BAFD-4C05800AA39A}" sibTransId="{345BE7CE-E14F-48F1-8DF9-82996BB646BD}"/>
    <dgm:cxn modelId="{942034D8-6F8F-49BC-A8B9-2338F54CDBAE}" srcId="{46FA0DEC-9B15-45C3-8BC8-3A0E704CCB37}" destId="{8EF06457-B2A4-4EA1-A257-1BE88CFF081E}" srcOrd="1" destOrd="0" parTransId="{FA7E36C3-EF9D-455B-9867-53595D41F989}" sibTransId="{3DED9D13-BB8A-4B2B-9A00-9F812A97DACF}"/>
    <dgm:cxn modelId="{88B3ECE7-7645-473D-B15D-16C2DBA486D1}" type="presOf" srcId="{D567E924-84CA-49DD-A5AE-F3483B3DDCBD}" destId="{F3AA9826-05D6-4BB7-9A47-3A61A9386F57}" srcOrd="0" destOrd="1" presId="urn:microsoft.com/office/officeart/2018/2/layout/IconVerticalSolidList"/>
    <dgm:cxn modelId="{583C0BF6-9287-477B-A484-452B407C6251}" type="presOf" srcId="{C4E77588-A617-4CC3-990F-7124E2A8FF93}" destId="{AB48EE22-D07C-40F2-BE06-B02DF647879D}" srcOrd="0" destOrd="1" presId="urn:microsoft.com/office/officeart/2018/2/layout/IconVerticalSolidList"/>
    <dgm:cxn modelId="{2D24ACF7-522E-4A5F-B3FA-22D8F9EA06CD}" type="presOf" srcId="{8EF06457-B2A4-4EA1-A257-1BE88CFF081E}" destId="{9ED75A0B-8B4B-4526-947D-6C485B3B529A}" srcOrd="0" destOrd="0" presId="urn:microsoft.com/office/officeart/2018/2/layout/IconVerticalSolidList"/>
    <dgm:cxn modelId="{3F9AC5F8-F136-44EB-B508-FEED325CE829}" srcId="{8EF06457-B2A4-4EA1-A257-1BE88CFF081E}" destId="{2377D941-F81F-4FD9-AAC8-29CC72551C1A}" srcOrd="0" destOrd="0" parTransId="{C9AE5095-D57F-4C82-BDEC-C3D49074E279}" sibTransId="{BB8E280A-B85A-480A-BD1B-7CC17CE6333E}"/>
    <dgm:cxn modelId="{C4F03EFB-1EE3-4871-AD59-CD05267DC04B}" srcId="{8EF06457-B2A4-4EA1-A257-1BE88CFF081E}" destId="{C4E77588-A617-4CC3-990F-7124E2A8FF93}" srcOrd="1" destOrd="0" parTransId="{7F34F5D2-F9A6-434B-A05C-A6F6B6D9C209}" sibTransId="{30C57D88-2C5A-4CFD-8085-E4EAFA8C6331}"/>
    <dgm:cxn modelId="{0CC2F636-2805-4E3C-B104-DE515ABD04C0}" type="presParOf" srcId="{0932BDB9-0CC3-4685-9E8D-A5C237DBC5F4}" destId="{ABC578D9-0BFA-4656-90B9-FC5F79A57131}" srcOrd="0" destOrd="0" presId="urn:microsoft.com/office/officeart/2018/2/layout/IconVerticalSolidList"/>
    <dgm:cxn modelId="{879B0351-B1E7-4253-A06B-D2C11EB24BB4}" type="presParOf" srcId="{ABC578D9-0BFA-4656-90B9-FC5F79A57131}" destId="{8F08B3DF-E145-468A-9A8E-D1701044EB41}" srcOrd="0" destOrd="0" presId="urn:microsoft.com/office/officeart/2018/2/layout/IconVerticalSolidList"/>
    <dgm:cxn modelId="{38F74CFB-F432-478D-9FF2-A69FDC3E9BF7}" type="presParOf" srcId="{ABC578D9-0BFA-4656-90B9-FC5F79A57131}" destId="{07FB9376-4DDF-458C-A153-4B2926DC9829}" srcOrd="1" destOrd="0" presId="urn:microsoft.com/office/officeart/2018/2/layout/IconVerticalSolidList"/>
    <dgm:cxn modelId="{608177B9-CD99-4CF9-833C-A1D89AA827AD}" type="presParOf" srcId="{ABC578D9-0BFA-4656-90B9-FC5F79A57131}" destId="{F8B0283E-3A19-4C94-8BA5-B11F0B758AF5}" srcOrd="2" destOrd="0" presId="urn:microsoft.com/office/officeart/2018/2/layout/IconVerticalSolidList"/>
    <dgm:cxn modelId="{79430F02-75BF-497B-B298-F2368B799472}" type="presParOf" srcId="{ABC578D9-0BFA-4656-90B9-FC5F79A57131}" destId="{936392FB-B0A0-48AE-AA9B-477145AFAEA3}" srcOrd="3" destOrd="0" presId="urn:microsoft.com/office/officeart/2018/2/layout/IconVerticalSolidList"/>
    <dgm:cxn modelId="{8B6B64EE-B23D-4995-8CE9-FDDBFB6AE673}" type="presParOf" srcId="{ABC578D9-0BFA-4656-90B9-FC5F79A57131}" destId="{97C6990C-282B-4002-8586-FD3767086F7C}" srcOrd="4" destOrd="0" presId="urn:microsoft.com/office/officeart/2018/2/layout/IconVerticalSolidList"/>
    <dgm:cxn modelId="{B5C0DDA5-196A-44A3-807F-F1A964D56950}" type="presParOf" srcId="{0932BDB9-0CC3-4685-9E8D-A5C237DBC5F4}" destId="{E9F0A05F-12CD-4723-B5CF-82BFAD034260}" srcOrd="1" destOrd="0" presId="urn:microsoft.com/office/officeart/2018/2/layout/IconVerticalSolidList"/>
    <dgm:cxn modelId="{4D269C07-1384-401A-AC26-544AA1226140}" type="presParOf" srcId="{0932BDB9-0CC3-4685-9E8D-A5C237DBC5F4}" destId="{0404D5ED-3992-492F-8EED-2C2F87C0AEBC}" srcOrd="2" destOrd="0" presId="urn:microsoft.com/office/officeart/2018/2/layout/IconVerticalSolidList"/>
    <dgm:cxn modelId="{EDE21D4D-DCDC-4BEB-8FF7-810AF50F2CE2}" type="presParOf" srcId="{0404D5ED-3992-492F-8EED-2C2F87C0AEBC}" destId="{10AF07E6-5985-4CF0-B0DF-1A7D6F62E2A5}" srcOrd="0" destOrd="0" presId="urn:microsoft.com/office/officeart/2018/2/layout/IconVerticalSolidList"/>
    <dgm:cxn modelId="{A2972115-D359-41B3-924A-3F9BCE9F3F3D}" type="presParOf" srcId="{0404D5ED-3992-492F-8EED-2C2F87C0AEBC}" destId="{0891F76E-7DF3-459F-B295-C9BCA4B0BE9A}" srcOrd="1" destOrd="0" presId="urn:microsoft.com/office/officeart/2018/2/layout/IconVerticalSolidList"/>
    <dgm:cxn modelId="{D38CA539-83BF-4E46-A088-11B7B845E852}" type="presParOf" srcId="{0404D5ED-3992-492F-8EED-2C2F87C0AEBC}" destId="{05FD494C-6175-4E48-BD79-03A1D901E172}" srcOrd="2" destOrd="0" presId="urn:microsoft.com/office/officeart/2018/2/layout/IconVerticalSolidList"/>
    <dgm:cxn modelId="{624028A2-F98F-465A-B9DE-98322F0C3CA3}" type="presParOf" srcId="{0404D5ED-3992-492F-8EED-2C2F87C0AEBC}" destId="{9ED75A0B-8B4B-4526-947D-6C485B3B529A}" srcOrd="3" destOrd="0" presId="urn:microsoft.com/office/officeart/2018/2/layout/IconVerticalSolidList"/>
    <dgm:cxn modelId="{58D43AF4-7CB0-4A9B-999D-470A97640FAA}" type="presParOf" srcId="{0404D5ED-3992-492F-8EED-2C2F87C0AEBC}" destId="{AB48EE22-D07C-40F2-BE06-B02DF647879D}" srcOrd="4" destOrd="0" presId="urn:microsoft.com/office/officeart/2018/2/layout/IconVerticalSolidList"/>
    <dgm:cxn modelId="{84209D1E-D3B9-4BC0-AACA-F034936E3C13}" type="presParOf" srcId="{0932BDB9-0CC3-4685-9E8D-A5C237DBC5F4}" destId="{B0431673-96C4-4689-89EE-D469FF397F08}" srcOrd="3" destOrd="0" presId="urn:microsoft.com/office/officeart/2018/2/layout/IconVerticalSolidList"/>
    <dgm:cxn modelId="{F4FC9266-421B-4F94-BCD5-BC165D990B9E}" type="presParOf" srcId="{0932BDB9-0CC3-4685-9E8D-A5C237DBC5F4}" destId="{2B744EC9-1C14-4FA0-8238-7A1DF986ABE4}" srcOrd="4" destOrd="0" presId="urn:microsoft.com/office/officeart/2018/2/layout/IconVerticalSolidList"/>
    <dgm:cxn modelId="{9BFC5A6C-6EB5-4BEB-B801-BA4835A1ECA9}" type="presParOf" srcId="{2B744EC9-1C14-4FA0-8238-7A1DF986ABE4}" destId="{80B7C484-CD5F-4791-B2AB-B5DDB5B9BB0D}" srcOrd="0" destOrd="0" presId="urn:microsoft.com/office/officeart/2018/2/layout/IconVerticalSolidList"/>
    <dgm:cxn modelId="{F096AC9C-467E-429B-A762-B7F2943731F3}" type="presParOf" srcId="{2B744EC9-1C14-4FA0-8238-7A1DF986ABE4}" destId="{6BF5E845-72B1-4779-8473-3EEDB9F13A29}" srcOrd="1" destOrd="0" presId="urn:microsoft.com/office/officeart/2018/2/layout/IconVerticalSolidList"/>
    <dgm:cxn modelId="{5A00C1ED-FDBE-42D3-A78D-639AE585753E}" type="presParOf" srcId="{2B744EC9-1C14-4FA0-8238-7A1DF986ABE4}" destId="{CAEA8ABC-5F2C-4275-BC03-A570F337F576}" srcOrd="2" destOrd="0" presId="urn:microsoft.com/office/officeart/2018/2/layout/IconVerticalSolidList"/>
    <dgm:cxn modelId="{394429E2-12BF-4FE5-90A8-6B64254D93D0}" type="presParOf" srcId="{2B744EC9-1C14-4FA0-8238-7A1DF986ABE4}" destId="{E8F19ABE-1B1B-4591-912D-8926FB7EAF49}" srcOrd="3" destOrd="0" presId="urn:microsoft.com/office/officeart/2018/2/layout/IconVerticalSolidList"/>
    <dgm:cxn modelId="{68139688-06FE-4B7B-B2C3-72B1DDCC451C}" type="presParOf" srcId="{2B744EC9-1C14-4FA0-8238-7A1DF986ABE4}" destId="{F3AA9826-05D6-4BB7-9A47-3A61A9386F57}"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74B50-C122-49EC-A676-C2A79403B764}">
      <dsp:nvSpPr>
        <dsp:cNvPr id="0" name=""/>
        <dsp:cNvSpPr/>
      </dsp:nvSpPr>
      <dsp:spPr>
        <a:xfrm>
          <a:off x="63274" y="0"/>
          <a:ext cx="4108846" cy="47877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State Systems </a:t>
          </a:r>
        </a:p>
      </dsp:txBody>
      <dsp:txXfrm>
        <a:off x="63274" y="0"/>
        <a:ext cx="4108846" cy="1436321"/>
      </dsp:txXfrm>
    </dsp:sp>
    <dsp:sp modelId="{9A631CE0-1FC8-4349-A43B-78AECEB8351A}">
      <dsp:nvSpPr>
        <dsp:cNvPr id="0" name=""/>
        <dsp:cNvSpPr/>
      </dsp:nvSpPr>
      <dsp:spPr>
        <a:xfrm>
          <a:off x="415156" y="1436730"/>
          <a:ext cx="3287077" cy="9405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Department of Juvenile Justice</a:t>
          </a:r>
        </a:p>
      </dsp:txBody>
      <dsp:txXfrm>
        <a:off x="442705" y="1464279"/>
        <a:ext cx="3231979" cy="885500"/>
      </dsp:txXfrm>
    </dsp:sp>
    <dsp:sp modelId="{081DD4D5-7A06-4065-B8C1-0673871FAA60}">
      <dsp:nvSpPr>
        <dsp:cNvPr id="0" name=""/>
        <dsp:cNvSpPr/>
      </dsp:nvSpPr>
      <dsp:spPr>
        <a:xfrm>
          <a:off x="415156" y="2522036"/>
          <a:ext cx="3287077" cy="9405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Department of Corrections</a:t>
          </a:r>
        </a:p>
      </dsp:txBody>
      <dsp:txXfrm>
        <a:off x="442705" y="2549585"/>
        <a:ext cx="3231979" cy="885500"/>
      </dsp:txXfrm>
    </dsp:sp>
    <dsp:sp modelId="{26AB55AB-C2BC-4DDE-9E00-B68739D785B8}">
      <dsp:nvSpPr>
        <dsp:cNvPr id="0" name=""/>
        <dsp:cNvSpPr/>
      </dsp:nvSpPr>
      <dsp:spPr>
        <a:xfrm>
          <a:off x="415156" y="3607342"/>
          <a:ext cx="3287077" cy="9405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Department of Community Supervision</a:t>
          </a:r>
        </a:p>
      </dsp:txBody>
      <dsp:txXfrm>
        <a:off x="442705" y="3634891"/>
        <a:ext cx="3231979" cy="885500"/>
      </dsp:txXfrm>
    </dsp:sp>
    <dsp:sp modelId="{FCBACA82-F73F-4B41-9FAB-16277218857D}">
      <dsp:nvSpPr>
        <dsp:cNvPr id="0" name=""/>
        <dsp:cNvSpPr/>
      </dsp:nvSpPr>
      <dsp:spPr>
        <a:xfrm>
          <a:off x="4421281" y="0"/>
          <a:ext cx="4108846" cy="47877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County Systems</a:t>
          </a:r>
        </a:p>
      </dsp:txBody>
      <dsp:txXfrm>
        <a:off x="4421281" y="0"/>
        <a:ext cx="4108846" cy="1436321"/>
      </dsp:txXfrm>
    </dsp:sp>
    <dsp:sp modelId="{1B72687A-2A8C-48A7-B2FB-5967F859061E}">
      <dsp:nvSpPr>
        <dsp:cNvPr id="0" name=""/>
        <dsp:cNvSpPr/>
      </dsp:nvSpPr>
      <dsp:spPr>
        <a:xfrm>
          <a:off x="4832166" y="1436730"/>
          <a:ext cx="3287077" cy="9405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County Jails</a:t>
          </a:r>
        </a:p>
      </dsp:txBody>
      <dsp:txXfrm>
        <a:off x="4859715" y="1464279"/>
        <a:ext cx="3231979" cy="885500"/>
      </dsp:txXfrm>
    </dsp:sp>
    <dsp:sp modelId="{755418D7-1C5F-42D5-B91A-ACB7806E31C1}">
      <dsp:nvSpPr>
        <dsp:cNvPr id="0" name=""/>
        <dsp:cNvSpPr/>
      </dsp:nvSpPr>
      <dsp:spPr>
        <a:xfrm>
          <a:off x="4832166" y="2522036"/>
          <a:ext cx="3287077" cy="9405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County Prisons/Correctional Institutions</a:t>
          </a:r>
        </a:p>
      </dsp:txBody>
      <dsp:txXfrm>
        <a:off x="4859715" y="2549585"/>
        <a:ext cx="3231979" cy="885500"/>
      </dsp:txXfrm>
    </dsp:sp>
    <dsp:sp modelId="{63E54066-2995-4F25-8B42-C20E902A7343}">
      <dsp:nvSpPr>
        <dsp:cNvPr id="0" name=""/>
        <dsp:cNvSpPr/>
      </dsp:nvSpPr>
      <dsp:spPr>
        <a:xfrm>
          <a:off x="4832166" y="3607342"/>
          <a:ext cx="3287077" cy="9405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Accountability Court Systems </a:t>
          </a:r>
        </a:p>
      </dsp:txBody>
      <dsp:txXfrm>
        <a:off x="4859715" y="3634891"/>
        <a:ext cx="3231979" cy="885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A6AF5-810D-4FB8-BFB1-62F040DAF1A2}">
      <dsp:nvSpPr>
        <dsp:cNvPr id="0" name=""/>
        <dsp:cNvSpPr/>
      </dsp:nvSpPr>
      <dsp:spPr>
        <a:xfrm>
          <a:off x="0" y="735382"/>
          <a:ext cx="10972800" cy="135762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588FB9-FEED-44A1-B83E-0BC9FC895A31}">
      <dsp:nvSpPr>
        <dsp:cNvPr id="0" name=""/>
        <dsp:cNvSpPr/>
      </dsp:nvSpPr>
      <dsp:spPr>
        <a:xfrm>
          <a:off x="410683" y="1040849"/>
          <a:ext cx="746696" cy="7466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96E836-89D5-46C4-BBA5-43BC7AFAF983}">
      <dsp:nvSpPr>
        <dsp:cNvPr id="0" name=""/>
        <dsp:cNvSpPr/>
      </dsp:nvSpPr>
      <dsp:spPr>
        <a:xfrm>
          <a:off x="1568062" y="735382"/>
          <a:ext cx="9404737" cy="135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82" tIns="143682" rIns="143682" bIns="143682" numCol="1" spcCol="1270" anchor="ctr" anchorCtr="0">
          <a:noAutofit/>
        </a:bodyPr>
        <a:lstStyle/>
        <a:p>
          <a:pPr marL="0" lvl="0" indent="0" algn="l" defTabSz="1111250">
            <a:lnSpc>
              <a:spcPct val="100000"/>
            </a:lnSpc>
            <a:spcBef>
              <a:spcPct val="0"/>
            </a:spcBef>
            <a:spcAft>
              <a:spcPct val="35000"/>
            </a:spcAft>
            <a:buNone/>
          </a:pPr>
          <a:r>
            <a:rPr lang="en-US" sz="2500" kern="1200" dirty="0"/>
            <a:t>To provide education, training and other supportive services that help justice-involved individuals advance in their education and career. </a:t>
          </a:r>
        </a:p>
      </dsp:txBody>
      <dsp:txXfrm>
        <a:off x="1568062" y="735382"/>
        <a:ext cx="9404737" cy="1357629"/>
      </dsp:txXfrm>
    </dsp:sp>
    <dsp:sp modelId="{A6C80206-62A5-42AE-B4F8-02B7C69590C6}">
      <dsp:nvSpPr>
        <dsp:cNvPr id="0" name=""/>
        <dsp:cNvSpPr/>
      </dsp:nvSpPr>
      <dsp:spPr>
        <a:xfrm>
          <a:off x="0" y="2432420"/>
          <a:ext cx="10972800" cy="135762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BF62C6-2CBE-478A-B17A-977B8FF2E891}">
      <dsp:nvSpPr>
        <dsp:cNvPr id="0" name=""/>
        <dsp:cNvSpPr/>
      </dsp:nvSpPr>
      <dsp:spPr>
        <a:xfrm>
          <a:off x="410683" y="2737886"/>
          <a:ext cx="746696" cy="7466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4F2D69-5844-4ED1-9A0F-A1AE0B2C375A}">
      <dsp:nvSpPr>
        <dsp:cNvPr id="0" name=""/>
        <dsp:cNvSpPr/>
      </dsp:nvSpPr>
      <dsp:spPr>
        <a:xfrm>
          <a:off x="1568062" y="2432420"/>
          <a:ext cx="9404737" cy="135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82" tIns="143682" rIns="143682" bIns="143682" numCol="1" spcCol="1270" anchor="ctr" anchorCtr="0">
          <a:noAutofit/>
        </a:bodyPr>
        <a:lstStyle/>
        <a:p>
          <a:pPr marL="0" lvl="0" indent="0" algn="l" defTabSz="1111250">
            <a:lnSpc>
              <a:spcPct val="100000"/>
            </a:lnSpc>
            <a:spcBef>
              <a:spcPct val="0"/>
            </a:spcBef>
            <a:spcAft>
              <a:spcPct val="35000"/>
            </a:spcAft>
            <a:buNone/>
          </a:pPr>
          <a:r>
            <a:rPr lang="en-US" sz="2500" kern="1200"/>
            <a:t>To align and coordinate criminal justice, education, and training systems to better serve Georgians.</a:t>
          </a:r>
        </a:p>
      </dsp:txBody>
      <dsp:txXfrm>
        <a:off x="1568062" y="2432420"/>
        <a:ext cx="9404737" cy="13576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E09E3-7132-4C65-A71D-1DEEDBA351AF}">
      <dsp:nvSpPr>
        <dsp:cNvPr id="0" name=""/>
        <dsp:cNvSpPr/>
      </dsp:nvSpPr>
      <dsp:spPr>
        <a:xfrm>
          <a:off x="679050" y="577374"/>
          <a:ext cx="1887187" cy="1887187"/>
        </a:xfrm>
        <a:prstGeom prst="round2DiagRect">
          <a:avLst>
            <a:gd name="adj1" fmla="val 29727"/>
            <a:gd name="adj2" fmla="val 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FD759F-A335-4378-B39B-29A24899DEDA}">
      <dsp:nvSpPr>
        <dsp:cNvPr id="0" name=""/>
        <dsp:cNvSpPr/>
      </dsp:nvSpPr>
      <dsp:spPr>
        <a:xfrm>
          <a:off x="1081237" y="979561"/>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8179CE-3452-464E-AC39-D5F3A980DFDD}">
      <dsp:nvSpPr>
        <dsp:cNvPr id="0" name=""/>
        <dsp:cNvSpPr/>
      </dsp:nvSpPr>
      <dsp:spPr>
        <a:xfrm>
          <a:off x="75768" y="3052374"/>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a:t>Curiosity</a:t>
          </a:r>
        </a:p>
      </dsp:txBody>
      <dsp:txXfrm>
        <a:off x="75768" y="3052374"/>
        <a:ext cx="3093750" cy="720000"/>
      </dsp:txXfrm>
    </dsp:sp>
    <dsp:sp modelId="{A6483F45-5E2B-49B6-B926-857F704E0829}">
      <dsp:nvSpPr>
        <dsp:cNvPr id="0" name=""/>
        <dsp:cNvSpPr/>
      </dsp:nvSpPr>
      <dsp:spPr>
        <a:xfrm>
          <a:off x="4314206" y="577374"/>
          <a:ext cx="1887187" cy="1887187"/>
        </a:xfrm>
        <a:prstGeom prst="round2DiagRect">
          <a:avLst>
            <a:gd name="adj1" fmla="val 29727"/>
            <a:gd name="adj2" fmla="val 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BDBF8E-4E6E-46FE-9C91-A1AA32F82DEE}">
      <dsp:nvSpPr>
        <dsp:cNvPr id="0" name=""/>
        <dsp:cNvSpPr/>
      </dsp:nvSpPr>
      <dsp:spPr>
        <a:xfrm>
          <a:off x="4716393" y="979561"/>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743A7-54FB-49DE-8768-FA4F0A03F563}">
      <dsp:nvSpPr>
        <dsp:cNvPr id="0" name=""/>
        <dsp:cNvSpPr/>
      </dsp:nvSpPr>
      <dsp:spPr>
        <a:xfrm>
          <a:off x="3710925" y="3052374"/>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a:t>CARING</a:t>
          </a:r>
        </a:p>
      </dsp:txBody>
      <dsp:txXfrm>
        <a:off x="3710925" y="3052374"/>
        <a:ext cx="3093750" cy="720000"/>
      </dsp:txXfrm>
    </dsp:sp>
    <dsp:sp modelId="{849579CB-EF01-4AA9-96D5-977E6B97640A}">
      <dsp:nvSpPr>
        <dsp:cNvPr id="0" name=""/>
        <dsp:cNvSpPr/>
      </dsp:nvSpPr>
      <dsp:spPr>
        <a:xfrm>
          <a:off x="7949362" y="577374"/>
          <a:ext cx="1887187" cy="1887187"/>
        </a:xfrm>
        <a:prstGeom prst="round2DiagRect">
          <a:avLst>
            <a:gd name="adj1" fmla="val 29727"/>
            <a:gd name="adj2" fmla="val 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99F7D9-396D-4124-AE72-59C421886412}">
      <dsp:nvSpPr>
        <dsp:cNvPr id="0" name=""/>
        <dsp:cNvSpPr/>
      </dsp:nvSpPr>
      <dsp:spPr>
        <a:xfrm>
          <a:off x="8351550" y="979561"/>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90C59D-9565-4C2A-92EB-DE2BD930B841}">
      <dsp:nvSpPr>
        <dsp:cNvPr id="0" name=""/>
        <dsp:cNvSpPr/>
      </dsp:nvSpPr>
      <dsp:spPr>
        <a:xfrm>
          <a:off x="7346081" y="3052374"/>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dirty="0"/>
            <a:t>Communication</a:t>
          </a:r>
        </a:p>
      </dsp:txBody>
      <dsp:txXfrm>
        <a:off x="7346081" y="3052374"/>
        <a:ext cx="309375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8B3DF-E145-468A-9A8E-D1701044EB41}">
      <dsp:nvSpPr>
        <dsp:cNvPr id="0" name=""/>
        <dsp:cNvSpPr/>
      </dsp:nvSpPr>
      <dsp:spPr>
        <a:xfrm>
          <a:off x="0" y="552"/>
          <a:ext cx="10972800" cy="129281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FB9376-4DDF-458C-A153-4B2926DC9829}">
      <dsp:nvSpPr>
        <dsp:cNvPr id="0" name=""/>
        <dsp:cNvSpPr/>
      </dsp:nvSpPr>
      <dsp:spPr>
        <a:xfrm>
          <a:off x="391077" y="291436"/>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6392FB-B0A0-48AE-AA9B-477145AFAEA3}">
      <dsp:nvSpPr>
        <dsp:cNvPr id="0" name=""/>
        <dsp:cNvSpPr/>
      </dsp:nvSpPr>
      <dsp:spPr>
        <a:xfrm>
          <a:off x="1493203" y="552"/>
          <a:ext cx="4937760"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kern="1200" dirty="0"/>
            <a:t>Understand your local/state criminal justice system	</a:t>
          </a:r>
        </a:p>
      </dsp:txBody>
      <dsp:txXfrm>
        <a:off x="1493203" y="552"/>
        <a:ext cx="4937760" cy="1292816"/>
      </dsp:txXfrm>
    </dsp:sp>
    <dsp:sp modelId="{97C6990C-282B-4002-8586-FD3767086F7C}">
      <dsp:nvSpPr>
        <dsp:cNvPr id="0" name=""/>
        <dsp:cNvSpPr/>
      </dsp:nvSpPr>
      <dsp:spPr>
        <a:xfrm>
          <a:off x="6430963" y="552"/>
          <a:ext cx="454183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800100">
            <a:lnSpc>
              <a:spcPct val="100000"/>
            </a:lnSpc>
            <a:spcBef>
              <a:spcPct val="0"/>
            </a:spcBef>
            <a:spcAft>
              <a:spcPct val="35000"/>
            </a:spcAft>
            <a:buNone/>
          </a:pPr>
          <a:r>
            <a:rPr lang="en-US" sz="1800" kern="1200" dirty="0"/>
            <a:t>Which organizations serve which populations of individuals (currently incarcerated, probation, parole, etc.) </a:t>
          </a:r>
        </a:p>
      </dsp:txBody>
      <dsp:txXfrm>
        <a:off x="6430963" y="552"/>
        <a:ext cx="4541836" cy="1292816"/>
      </dsp:txXfrm>
    </dsp:sp>
    <dsp:sp modelId="{10AF07E6-5985-4CF0-B0DF-1A7D6F62E2A5}">
      <dsp:nvSpPr>
        <dsp:cNvPr id="0" name=""/>
        <dsp:cNvSpPr/>
      </dsp:nvSpPr>
      <dsp:spPr>
        <a:xfrm>
          <a:off x="0" y="1616573"/>
          <a:ext cx="10972800" cy="129281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91F76E-7DF3-459F-B295-C9BCA4B0BE9A}">
      <dsp:nvSpPr>
        <dsp:cNvPr id="0" name=""/>
        <dsp:cNvSpPr/>
      </dsp:nvSpPr>
      <dsp:spPr>
        <a:xfrm>
          <a:off x="391077" y="1907456"/>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D75A0B-8B4B-4526-947D-6C485B3B529A}">
      <dsp:nvSpPr>
        <dsp:cNvPr id="0" name=""/>
        <dsp:cNvSpPr/>
      </dsp:nvSpPr>
      <dsp:spPr>
        <a:xfrm>
          <a:off x="1493203" y="1616573"/>
          <a:ext cx="4937760"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kern="1200" dirty="0"/>
            <a:t>Peel the onion! Unpack student reentry myths and barriers</a:t>
          </a:r>
        </a:p>
      </dsp:txBody>
      <dsp:txXfrm>
        <a:off x="1493203" y="1616573"/>
        <a:ext cx="4937760" cy="1292816"/>
      </dsp:txXfrm>
    </dsp:sp>
    <dsp:sp modelId="{AB48EE22-D07C-40F2-BE06-B02DF647879D}">
      <dsp:nvSpPr>
        <dsp:cNvPr id="0" name=""/>
        <dsp:cNvSpPr/>
      </dsp:nvSpPr>
      <dsp:spPr>
        <a:xfrm>
          <a:off x="6430963" y="1616573"/>
          <a:ext cx="454183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Calibri"/>
            </a:rPr>
            <a:t>“I have to start over once I get out of jail.”</a:t>
          </a:r>
          <a:endParaRPr lang="en-US" sz="1800" kern="1200" dirty="0"/>
        </a:p>
        <a:p>
          <a:pPr marL="0" lvl="0" indent="0" algn="l" defTabSz="800100">
            <a:lnSpc>
              <a:spcPct val="100000"/>
            </a:lnSpc>
            <a:spcBef>
              <a:spcPct val="0"/>
            </a:spcBef>
            <a:spcAft>
              <a:spcPct val="35000"/>
            </a:spcAft>
            <a:buNone/>
          </a:pPr>
          <a:r>
            <a:rPr lang="en-US" sz="1800" kern="1200" dirty="0">
              <a:latin typeface="Calibri"/>
            </a:rPr>
            <a:t>“My scores won’t transfer.”</a:t>
          </a:r>
          <a:endParaRPr lang="en-US" sz="1800" kern="1200" dirty="0"/>
        </a:p>
      </dsp:txBody>
      <dsp:txXfrm>
        <a:off x="6430963" y="1616573"/>
        <a:ext cx="4541836" cy="1292816"/>
      </dsp:txXfrm>
    </dsp:sp>
    <dsp:sp modelId="{80B7C484-CD5F-4791-B2AB-B5DDB5B9BB0D}">
      <dsp:nvSpPr>
        <dsp:cNvPr id="0" name=""/>
        <dsp:cNvSpPr/>
      </dsp:nvSpPr>
      <dsp:spPr>
        <a:xfrm>
          <a:off x="0" y="3233146"/>
          <a:ext cx="10972800" cy="129281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F5E845-72B1-4779-8473-3EEDB9F13A29}">
      <dsp:nvSpPr>
        <dsp:cNvPr id="0" name=""/>
        <dsp:cNvSpPr/>
      </dsp:nvSpPr>
      <dsp:spPr>
        <a:xfrm>
          <a:off x="391077" y="3523477"/>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F19ABE-1B1B-4591-912D-8926FB7EAF49}">
      <dsp:nvSpPr>
        <dsp:cNvPr id="0" name=""/>
        <dsp:cNvSpPr/>
      </dsp:nvSpPr>
      <dsp:spPr>
        <a:xfrm>
          <a:off x="1493203" y="3232593"/>
          <a:ext cx="4937760"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Calibri"/>
            </a:rPr>
            <a:t>Check your state policies</a:t>
          </a:r>
          <a:endParaRPr lang="en-US" sz="2500" kern="1200" dirty="0"/>
        </a:p>
      </dsp:txBody>
      <dsp:txXfrm>
        <a:off x="1493203" y="3232593"/>
        <a:ext cx="4937760" cy="1292816"/>
      </dsp:txXfrm>
    </dsp:sp>
    <dsp:sp modelId="{F3AA9826-05D6-4BB7-9A47-3A61A9386F57}">
      <dsp:nvSpPr>
        <dsp:cNvPr id="0" name=""/>
        <dsp:cNvSpPr/>
      </dsp:nvSpPr>
      <dsp:spPr>
        <a:xfrm>
          <a:off x="6430963" y="3232593"/>
          <a:ext cx="454183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Calibri"/>
            </a:rPr>
            <a:t>Which open doors for students during reentry and which close them? </a:t>
          </a:r>
          <a:endParaRPr lang="en-US" sz="1800" kern="1200" dirty="0"/>
        </a:p>
      </dsp:txBody>
      <dsp:txXfrm>
        <a:off x="6430963" y="3232593"/>
        <a:ext cx="4541836" cy="12928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8B3DF-E145-468A-9A8E-D1701044EB41}">
      <dsp:nvSpPr>
        <dsp:cNvPr id="0" name=""/>
        <dsp:cNvSpPr/>
      </dsp:nvSpPr>
      <dsp:spPr>
        <a:xfrm>
          <a:off x="0" y="552"/>
          <a:ext cx="10972800" cy="129281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FB9376-4DDF-458C-A153-4B2926DC9829}">
      <dsp:nvSpPr>
        <dsp:cNvPr id="0" name=""/>
        <dsp:cNvSpPr/>
      </dsp:nvSpPr>
      <dsp:spPr>
        <a:xfrm>
          <a:off x="391077" y="291436"/>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6392FB-B0A0-48AE-AA9B-477145AFAEA3}">
      <dsp:nvSpPr>
        <dsp:cNvPr id="0" name=""/>
        <dsp:cNvSpPr/>
      </dsp:nvSpPr>
      <dsp:spPr>
        <a:xfrm>
          <a:off x="1493203" y="552"/>
          <a:ext cx="4937760"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kern="1200"/>
            <a:t>Transiency </a:t>
          </a:r>
        </a:p>
      </dsp:txBody>
      <dsp:txXfrm>
        <a:off x="1493203" y="552"/>
        <a:ext cx="4937760" cy="1292816"/>
      </dsp:txXfrm>
    </dsp:sp>
    <dsp:sp modelId="{97C6990C-282B-4002-8586-FD3767086F7C}">
      <dsp:nvSpPr>
        <dsp:cNvPr id="0" name=""/>
        <dsp:cNvSpPr/>
      </dsp:nvSpPr>
      <dsp:spPr>
        <a:xfrm>
          <a:off x="6430963" y="552"/>
          <a:ext cx="454183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800100">
            <a:lnSpc>
              <a:spcPct val="100000"/>
            </a:lnSpc>
            <a:spcBef>
              <a:spcPct val="0"/>
            </a:spcBef>
            <a:spcAft>
              <a:spcPct val="35000"/>
            </a:spcAft>
            <a:buNone/>
          </a:pPr>
          <a:r>
            <a:rPr lang="en-US" sz="1800" kern="1200">
              <a:latin typeface="Calibri"/>
            </a:rPr>
            <a:t>Constant communication</a:t>
          </a:r>
          <a:endParaRPr lang="en-US" sz="1800" kern="1200"/>
        </a:p>
        <a:p>
          <a:pPr marL="0" lvl="0" indent="0" algn="l" defTabSz="800100">
            <a:lnSpc>
              <a:spcPct val="100000"/>
            </a:lnSpc>
            <a:spcBef>
              <a:spcPct val="0"/>
            </a:spcBef>
            <a:spcAft>
              <a:spcPct val="35000"/>
            </a:spcAft>
            <a:buNone/>
          </a:pPr>
          <a:r>
            <a:rPr lang="en-US" sz="1800" kern="1200">
              <a:latin typeface="Calibri"/>
            </a:rPr>
            <a:t>Where was someone transferred?</a:t>
          </a:r>
          <a:endParaRPr lang="en-US" sz="1800" kern="1200"/>
        </a:p>
      </dsp:txBody>
      <dsp:txXfrm>
        <a:off x="6430963" y="552"/>
        <a:ext cx="4541836" cy="1292816"/>
      </dsp:txXfrm>
    </dsp:sp>
    <dsp:sp modelId="{10AF07E6-5985-4CF0-B0DF-1A7D6F62E2A5}">
      <dsp:nvSpPr>
        <dsp:cNvPr id="0" name=""/>
        <dsp:cNvSpPr/>
      </dsp:nvSpPr>
      <dsp:spPr>
        <a:xfrm>
          <a:off x="0" y="1616573"/>
          <a:ext cx="10972800" cy="129281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91F76E-7DF3-459F-B295-C9BCA4B0BE9A}">
      <dsp:nvSpPr>
        <dsp:cNvPr id="0" name=""/>
        <dsp:cNvSpPr/>
      </dsp:nvSpPr>
      <dsp:spPr>
        <a:xfrm>
          <a:off x="391077" y="1907456"/>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D75A0B-8B4B-4526-947D-6C485B3B529A}">
      <dsp:nvSpPr>
        <dsp:cNvPr id="0" name=""/>
        <dsp:cNvSpPr/>
      </dsp:nvSpPr>
      <dsp:spPr>
        <a:xfrm>
          <a:off x="1493203" y="1616573"/>
          <a:ext cx="4937760"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kern="1200"/>
            <a:t>Balancing Responsibilities </a:t>
          </a:r>
        </a:p>
      </dsp:txBody>
      <dsp:txXfrm>
        <a:off x="1493203" y="1616573"/>
        <a:ext cx="4937760" cy="1292816"/>
      </dsp:txXfrm>
    </dsp:sp>
    <dsp:sp modelId="{AB48EE22-D07C-40F2-BE06-B02DF647879D}">
      <dsp:nvSpPr>
        <dsp:cNvPr id="0" name=""/>
        <dsp:cNvSpPr/>
      </dsp:nvSpPr>
      <dsp:spPr>
        <a:xfrm>
          <a:off x="6430963" y="1616573"/>
          <a:ext cx="454183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800100">
            <a:lnSpc>
              <a:spcPct val="100000"/>
            </a:lnSpc>
            <a:spcBef>
              <a:spcPct val="0"/>
            </a:spcBef>
            <a:spcAft>
              <a:spcPct val="35000"/>
            </a:spcAft>
            <a:buNone/>
          </a:pPr>
          <a:r>
            <a:rPr lang="en-US" sz="1800" kern="1200">
              <a:latin typeface="Calibri"/>
            </a:rPr>
            <a:t>Flexible schedules</a:t>
          </a:r>
          <a:endParaRPr lang="en-US" sz="1800" kern="1200"/>
        </a:p>
        <a:p>
          <a:pPr marL="0" lvl="0" indent="0" algn="l" defTabSz="800100">
            <a:lnSpc>
              <a:spcPct val="100000"/>
            </a:lnSpc>
            <a:spcBef>
              <a:spcPct val="0"/>
            </a:spcBef>
            <a:spcAft>
              <a:spcPct val="35000"/>
            </a:spcAft>
            <a:buNone/>
          </a:pPr>
          <a:r>
            <a:rPr lang="en-US" sz="1800" kern="1200">
              <a:latin typeface="Calibri"/>
            </a:rPr>
            <a:t>Online learning</a:t>
          </a:r>
          <a:endParaRPr lang="en-US" sz="1800" kern="1200"/>
        </a:p>
      </dsp:txBody>
      <dsp:txXfrm>
        <a:off x="6430963" y="1616573"/>
        <a:ext cx="4541836" cy="1292816"/>
      </dsp:txXfrm>
    </dsp:sp>
    <dsp:sp modelId="{80B7C484-CD5F-4791-B2AB-B5DDB5B9BB0D}">
      <dsp:nvSpPr>
        <dsp:cNvPr id="0" name=""/>
        <dsp:cNvSpPr/>
      </dsp:nvSpPr>
      <dsp:spPr>
        <a:xfrm>
          <a:off x="0" y="3232593"/>
          <a:ext cx="10972800" cy="129281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F5E845-72B1-4779-8473-3EEDB9F13A29}">
      <dsp:nvSpPr>
        <dsp:cNvPr id="0" name=""/>
        <dsp:cNvSpPr/>
      </dsp:nvSpPr>
      <dsp:spPr>
        <a:xfrm>
          <a:off x="391077" y="3523477"/>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F19ABE-1B1B-4591-912D-8926FB7EAF49}">
      <dsp:nvSpPr>
        <dsp:cNvPr id="0" name=""/>
        <dsp:cNvSpPr/>
      </dsp:nvSpPr>
      <dsp:spPr>
        <a:xfrm>
          <a:off x="1493203" y="3232593"/>
          <a:ext cx="4937760"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kern="1200">
              <a:latin typeface="Calibri"/>
            </a:rPr>
            <a:t>Getting to Class</a:t>
          </a:r>
          <a:endParaRPr lang="en-US" sz="2500" kern="1200"/>
        </a:p>
      </dsp:txBody>
      <dsp:txXfrm>
        <a:off x="1493203" y="3232593"/>
        <a:ext cx="4937760" cy="1292816"/>
      </dsp:txXfrm>
    </dsp:sp>
    <dsp:sp modelId="{F3AA9826-05D6-4BB7-9A47-3A61A9386F57}">
      <dsp:nvSpPr>
        <dsp:cNvPr id="0" name=""/>
        <dsp:cNvSpPr/>
      </dsp:nvSpPr>
      <dsp:spPr>
        <a:xfrm>
          <a:off x="6430963" y="3232593"/>
          <a:ext cx="454183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800100">
            <a:lnSpc>
              <a:spcPct val="100000"/>
            </a:lnSpc>
            <a:spcBef>
              <a:spcPct val="0"/>
            </a:spcBef>
            <a:spcAft>
              <a:spcPct val="35000"/>
            </a:spcAft>
            <a:buNone/>
          </a:pPr>
          <a:r>
            <a:rPr lang="en-US" sz="1800" kern="1200">
              <a:latin typeface="Calibri"/>
            </a:rPr>
            <a:t>Transit bus</a:t>
          </a:r>
          <a:endParaRPr lang="en-US" sz="1800" kern="1200"/>
        </a:p>
        <a:p>
          <a:pPr marL="0" lvl="0" indent="0" algn="l" defTabSz="800100">
            <a:lnSpc>
              <a:spcPct val="100000"/>
            </a:lnSpc>
            <a:spcBef>
              <a:spcPct val="0"/>
            </a:spcBef>
            <a:spcAft>
              <a:spcPct val="35000"/>
            </a:spcAft>
            <a:buNone/>
          </a:pPr>
          <a:r>
            <a:rPr lang="en-US" sz="1800" kern="1200">
              <a:latin typeface="Calibri"/>
            </a:rPr>
            <a:t>Transportation vouchers</a:t>
          </a:r>
          <a:endParaRPr lang="en-US" sz="1800" kern="1200"/>
        </a:p>
      </dsp:txBody>
      <dsp:txXfrm>
        <a:off x="6430963" y="3232593"/>
        <a:ext cx="4541836" cy="129281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7/17/2026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7/17/2026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Andy and I introduce ourselves survey who is in the room (teachers, test administrators, program administrators, states, etc</a:t>
            </a:r>
            <a:r>
              <a:rPr lang="en-US"/>
              <a:t>.) </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a:t>
            </a:fld>
            <a:endParaRPr lang="en-US"/>
          </a:p>
        </p:txBody>
      </p:sp>
    </p:spTree>
    <p:extLst>
      <p:ext uri="{BB962C8B-B14F-4D97-AF65-F5344CB8AC3E}">
        <p14:creationId xmlns:p14="http://schemas.microsoft.com/office/powerpoint/2010/main" val="2735650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8F783-FE91-1D89-77E7-B560046130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7B6CC-8B7E-DF7B-9B25-C4AFB60E8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8AD71F-2BD6-EC9D-7FCF-74A323FA4BEC}"/>
              </a:ext>
            </a:extLst>
          </p:cNvPr>
          <p:cNvSpPr>
            <a:spLocks noGrp="1"/>
          </p:cNvSpPr>
          <p:nvPr>
            <p:ph type="body" idx="1"/>
          </p:nvPr>
        </p:nvSpPr>
        <p:spPr/>
        <p:txBody>
          <a:bodyPr/>
          <a:lstStyle/>
          <a:p>
            <a:r>
              <a:rPr lang="en-US"/>
              <a:t>Rebecca to read the goals.  Carolyn to add on as needed.</a:t>
            </a:r>
          </a:p>
        </p:txBody>
      </p:sp>
      <p:sp>
        <p:nvSpPr>
          <p:cNvPr id="4" name="Slide Number Placeholder 3">
            <a:extLst>
              <a:ext uri="{FF2B5EF4-FFF2-40B4-BE49-F238E27FC236}">
                <a16:creationId xmlns:a16="http://schemas.microsoft.com/office/drawing/2014/main" id="{4FCB0F89-7D98-2C63-37DF-BFCFD33EAE06}"/>
              </a:ext>
            </a:extLst>
          </p:cNvPr>
          <p:cNvSpPr>
            <a:spLocks noGrp="1"/>
          </p:cNvSpPr>
          <p:nvPr>
            <p:ph type="sldNum" sz="quarter" idx="5"/>
          </p:nvPr>
        </p:nvSpPr>
        <p:spPr/>
        <p:txBody>
          <a:bodyPr/>
          <a:lstStyle/>
          <a:p>
            <a:fld id="{794DB56A-9CD2-4395-BA70-A3162FBE7586}" type="slidenum">
              <a:rPr lang="en-US" smtClean="0"/>
              <a:t>13</a:t>
            </a:fld>
            <a:endParaRPr lang="en-US"/>
          </a:p>
        </p:txBody>
      </p:sp>
    </p:spTree>
    <p:extLst>
      <p:ext uri="{BB962C8B-B14F-4D97-AF65-F5344CB8AC3E}">
        <p14:creationId xmlns:p14="http://schemas.microsoft.com/office/powerpoint/2010/main" val="534070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Rebecca: </a:t>
            </a:r>
            <a:r>
              <a:rPr lang="en-US"/>
              <a:t>Since the start of our state level meetings and intergovernmental MOU, the number of referrals from DCS to adult education has increased from 91 in FY2024 to 663 in 2025.  We are working on ways to better share data to be able to look at specific outcomes like GED attainment, employment and credentials. </a:t>
            </a:r>
          </a:p>
          <a:p>
            <a:endParaRPr lang="en-US"/>
          </a:p>
          <a:p>
            <a:r>
              <a:rPr lang="en-US" b="1"/>
              <a:t>Carolyn: </a:t>
            </a:r>
            <a:r>
              <a:rPr lang="en-US"/>
              <a:t>Discuss the referral process from DCS to adult education</a:t>
            </a:r>
            <a:endParaRPr lang="en-US">
              <a:ea typeface="Calibri"/>
              <a:cs typeface="Calibri"/>
            </a:endParaRPr>
          </a:p>
          <a:p>
            <a:endParaRPr lang="en-US">
              <a:ea typeface="Calibri"/>
              <a:cs typeface="Calibri"/>
            </a:endParaRPr>
          </a:p>
          <a:p>
            <a:r>
              <a:rPr lang="en-US">
                <a:ea typeface="Calibri"/>
                <a:cs typeface="Calibri"/>
              </a:rPr>
              <a:t>One thing that we recognized in establishing our partnership with TCSG is that we needed a true process in which we are intentional about our student referrals and support</a:t>
            </a:r>
          </a:p>
          <a:p>
            <a:endParaRPr lang="en-US"/>
          </a:p>
          <a:p>
            <a:pPr marL="457200" lvl="0" indent="-342900" algn="l" rtl="0">
              <a:spcBef>
                <a:spcPts val="0"/>
              </a:spcBef>
              <a:spcAft>
                <a:spcPts val="0"/>
              </a:spcAft>
              <a:buSzPts val="1800"/>
              <a:buChar char="●"/>
            </a:pPr>
            <a:r>
              <a:rPr lang="en-US" b="1"/>
              <a:t>Potential students are identified through multiple methods, including:</a:t>
            </a:r>
            <a:endParaRPr lang="en-US" b="1">
              <a:ea typeface="Calibri"/>
              <a:cs typeface="Calibri"/>
            </a:endParaRPr>
          </a:p>
          <a:p>
            <a:pPr marL="914400" lvl="1" indent="-317500" algn="l" rtl="0">
              <a:spcBef>
                <a:spcPts val="800"/>
              </a:spcBef>
              <a:spcAft>
                <a:spcPts val="0"/>
              </a:spcAft>
              <a:buSzPts val="1400"/>
              <a:buChar char="○"/>
            </a:pPr>
            <a:r>
              <a:rPr lang="en-US" b="1"/>
              <a:t>Agency assessments</a:t>
            </a:r>
            <a:r>
              <a:rPr lang="en-US"/>
              <a:t> that indicate an education need.</a:t>
            </a:r>
            <a:endParaRPr lang="en-US">
              <a:ea typeface="Calibri"/>
              <a:cs typeface="Calibri"/>
            </a:endParaRPr>
          </a:p>
          <a:p>
            <a:pPr marL="914400" lvl="1" indent="-317500" algn="l" rtl="0">
              <a:spcBef>
                <a:spcPts val="800"/>
              </a:spcBef>
              <a:spcAft>
                <a:spcPts val="0"/>
              </a:spcAft>
              <a:buSzPts val="1400"/>
              <a:buChar char="○"/>
            </a:pPr>
            <a:r>
              <a:rPr lang="en-US" b="1"/>
              <a:t>Referrals from officers or counselors</a:t>
            </a:r>
            <a:r>
              <a:rPr lang="en-US"/>
              <a:t> who recognize a candidate's potential.</a:t>
            </a:r>
            <a:endParaRPr lang="en-US">
              <a:ea typeface="Calibri"/>
              <a:cs typeface="Calibri"/>
            </a:endParaRPr>
          </a:p>
          <a:p>
            <a:pPr marL="914400" lvl="1" indent="-317500" algn="l" rtl="0">
              <a:spcBef>
                <a:spcPts val="800"/>
              </a:spcBef>
              <a:spcAft>
                <a:spcPts val="0"/>
              </a:spcAft>
              <a:buSzPts val="1400"/>
              <a:buChar char="○"/>
            </a:pPr>
            <a:r>
              <a:rPr lang="en-US" b="1"/>
              <a:t>Adult Education Referrals</a:t>
            </a:r>
            <a:r>
              <a:rPr lang="en-US"/>
              <a:t> offered by local </a:t>
            </a:r>
            <a:r>
              <a:rPr lang="en-US" b="1"/>
              <a:t>Community Coordinators.</a:t>
            </a:r>
            <a:endParaRPr lang="en-US" b="1">
              <a:ea typeface="Calibri"/>
              <a:cs typeface="Calibri"/>
            </a:endParaRPr>
          </a:p>
          <a:p>
            <a:pPr marL="914400" lvl="1" indent="-317500">
              <a:spcBef>
                <a:spcPts val="800"/>
              </a:spcBef>
              <a:buSzPts val="1400"/>
              <a:buChar char="○"/>
            </a:pPr>
            <a:r>
              <a:rPr lang="en-US"/>
              <a:t>Introduce TCSG to programs at </a:t>
            </a:r>
            <a:r>
              <a:rPr lang="en-US" b="1"/>
              <a:t>DCS resource events.</a:t>
            </a:r>
            <a:endParaRPr lang="en-US" b="1">
              <a:ea typeface="Calibri"/>
              <a:cs typeface="Calibri"/>
            </a:endParaRPr>
          </a:p>
          <a:p>
            <a:pPr marL="914400" lvl="1" indent="-317500" algn="l" rtl="0">
              <a:spcBef>
                <a:spcPts val="800"/>
              </a:spcBef>
              <a:spcAft>
                <a:spcPts val="0"/>
              </a:spcAft>
              <a:buSzPts val="1400"/>
              <a:buChar char="○"/>
            </a:pPr>
            <a:r>
              <a:rPr lang="en-US" b="1"/>
              <a:t>Technical colleges</a:t>
            </a:r>
            <a:r>
              <a:rPr lang="en-US"/>
              <a:t> providing </a:t>
            </a:r>
            <a:r>
              <a:rPr lang="en-US" b="1"/>
              <a:t>overviews during intake.</a:t>
            </a:r>
            <a:endParaRPr lang="en-US" b="1">
              <a:ea typeface="Calibri"/>
              <a:cs typeface="Calibri"/>
            </a:endParaRPr>
          </a:p>
          <a:p>
            <a:pPr marL="914400" lvl="1" indent="-317500" algn="l" rtl="0">
              <a:spcBef>
                <a:spcPts val="800"/>
              </a:spcBef>
              <a:spcAft>
                <a:spcPts val="0"/>
              </a:spcAft>
              <a:buSzPts val="1400"/>
              <a:buChar char="○"/>
            </a:pPr>
            <a:r>
              <a:rPr lang="en-US" b="1"/>
              <a:t>Student-initiated requests </a:t>
            </a:r>
            <a:r>
              <a:rPr lang="en-US"/>
              <a:t>for assistance in connecting to educational opportunities</a:t>
            </a:r>
            <a:endParaRPr lang="en-US">
              <a:ea typeface="Calibri"/>
              <a:cs typeface="Calibri"/>
            </a:endParaRPr>
          </a:p>
          <a:p>
            <a:pPr marL="914400" lvl="1" indent="-317500" algn="l" rtl="0">
              <a:spcBef>
                <a:spcPts val="800"/>
              </a:spcBef>
              <a:spcAft>
                <a:spcPts val="0"/>
              </a:spcAft>
              <a:buSzPts val="1400"/>
              <a:buChar char="○"/>
            </a:pPr>
            <a:endParaRPr lang="en-US"/>
          </a:p>
          <a:p>
            <a:pPr marL="457200" lvl="0" indent="-334010" algn="l" rtl="0">
              <a:spcBef>
                <a:spcPts val="0"/>
              </a:spcBef>
              <a:spcAft>
                <a:spcPts val="0"/>
              </a:spcAft>
              <a:buSzPct val="100000"/>
              <a:buAutoNum type="arabicPeriod"/>
            </a:pPr>
            <a:r>
              <a:rPr lang="en-US" b="1"/>
              <a:t>Student is identified</a:t>
            </a:r>
            <a:r>
              <a:rPr lang="en-US"/>
              <a:t> as a candidate for adult education.</a:t>
            </a:r>
            <a:endParaRPr lang="en-US">
              <a:ea typeface="Calibri"/>
              <a:cs typeface="Calibri"/>
            </a:endParaRPr>
          </a:p>
          <a:p>
            <a:pPr marL="457200" lvl="0" indent="-334010" algn="l" rtl="0">
              <a:spcBef>
                <a:spcPts val="800"/>
              </a:spcBef>
              <a:spcAft>
                <a:spcPts val="0"/>
              </a:spcAft>
              <a:buSzPct val="100000"/>
              <a:buAutoNum type="arabicPeriod"/>
            </a:pPr>
            <a:r>
              <a:rPr lang="en-US"/>
              <a:t>An in-house Adult Education </a:t>
            </a:r>
            <a:r>
              <a:rPr lang="en-US" b="1"/>
              <a:t>referral sheet is completed.</a:t>
            </a:r>
            <a:endParaRPr lang="en-US" b="1">
              <a:ea typeface="Calibri"/>
              <a:cs typeface="Calibri"/>
            </a:endParaRPr>
          </a:p>
          <a:p>
            <a:pPr marL="457200" lvl="0" indent="-334010" algn="l" rtl="0">
              <a:spcBef>
                <a:spcPts val="800"/>
              </a:spcBef>
              <a:spcAft>
                <a:spcPts val="0"/>
              </a:spcAft>
              <a:buSzPct val="100000"/>
              <a:buAutoNum type="arabicPeriod"/>
            </a:pPr>
            <a:r>
              <a:rPr lang="en-US"/>
              <a:t>A </a:t>
            </a:r>
            <a:r>
              <a:rPr lang="en-US" b="1"/>
              <a:t>DCS Regional Reentry Manager contacts the student</a:t>
            </a:r>
            <a:r>
              <a:rPr lang="en-US"/>
              <a:t> to assist with connecting them to their local technical college.</a:t>
            </a:r>
            <a:endParaRPr lang="en-US">
              <a:ea typeface="Calibri"/>
              <a:cs typeface="Calibri"/>
            </a:endParaRPr>
          </a:p>
          <a:p>
            <a:pPr marL="457200" lvl="0" indent="-334010" algn="l" rtl="0">
              <a:spcBef>
                <a:spcPts val="800"/>
              </a:spcBef>
              <a:spcAft>
                <a:spcPts val="0"/>
              </a:spcAft>
              <a:buSzPct val="100000"/>
              <a:buAutoNum type="arabicPeriod"/>
            </a:pPr>
            <a:r>
              <a:rPr lang="en-US"/>
              <a:t>The Regional Reentry Manager or local designee </a:t>
            </a:r>
            <a:r>
              <a:rPr lang="en-US" b="1"/>
              <a:t>notifies the technical college</a:t>
            </a:r>
            <a:r>
              <a:rPr lang="en-US"/>
              <a:t> of the referral.</a:t>
            </a:r>
            <a:endParaRPr lang="en-US">
              <a:ea typeface="Calibri"/>
              <a:cs typeface="Calibri"/>
            </a:endParaRPr>
          </a:p>
          <a:p>
            <a:pPr marL="457200" lvl="0" indent="-334010" algn="l" rtl="0">
              <a:spcBef>
                <a:spcPts val="800"/>
              </a:spcBef>
              <a:spcAft>
                <a:spcPts val="0"/>
              </a:spcAft>
              <a:buSzPct val="100000"/>
              <a:buAutoNum type="arabicPeriod"/>
            </a:pPr>
            <a:r>
              <a:rPr lang="en-US" b="1"/>
              <a:t>Student receives orientation information</a:t>
            </a:r>
            <a:r>
              <a:rPr lang="en-US"/>
              <a:t> to begin the enrollment process.</a:t>
            </a:r>
            <a:endParaRPr lang="en-US">
              <a:ea typeface="Calibri"/>
              <a:cs typeface="Calibri"/>
            </a:endParaRPr>
          </a:p>
          <a:p>
            <a:pPr marL="596900" lvl="1" indent="0" algn="l" rtl="0">
              <a:spcBef>
                <a:spcPts val="800"/>
              </a:spcBef>
              <a:spcAft>
                <a:spcPts val="0"/>
              </a:spcAft>
              <a:buSzPts val="1400"/>
              <a:buNone/>
            </a:pPr>
            <a:endParaRPr lang="en-US"/>
          </a:p>
        </p:txBody>
      </p:sp>
    </p:spTree>
    <p:extLst>
      <p:ext uri="{BB962C8B-B14F-4D97-AF65-F5344CB8AC3E}">
        <p14:creationId xmlns:p14="http://schemas.microsoft.com/office/powerpoint/2010/main" val="2936687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AD098-6A3E-DFFF-7C3E-CF6A2C07D4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8C7DD-1080-1AA3-8D1E-EA98FC6692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E8D305-1D7B-236A-B4B0-12E2EB0342B5}"/>
              </a:ext>
            </a:extLst>
          </p:cNvPr>
          <p:cNvSpPr>
            <a:spLocks noGrp="1"/>
          </p:cNvSpPr>
          <p:nvPr>
            <p:ph type="body" idx="1"/>
          </p:nvPr>
        </p:nvSpPr>
        <p:spPr/>
        <p:txBody>
          <a:bodyPr/>
          <a:lstStyle/>
          <a:p>
            <a:pPr marL="457200" indent="-457200"/>
            <a:r>
              <a:rPr lang="en-US" b="1">
                <a:latin typeface="Century Gothic"/>
              </a:rPr>
              <a:t>Andy: discuss local impact</a:t>
            </a:r>
          </a:p>
          <a:p>
            <a:pPr marL="457200" indent="-457200"/>
            <a:r>
              <a:rPr lang="en-US">
                <a:latin typeface="Century Gothic"/>
              </a:rPr>
              <a:t>2 classes and 1 agreement</a:t>
            </a:r>
            <a:endParaRPr lang="en-US"/>
          </a:p>
          <a:p>
            <a:pPr lvl="1">
              <a:buFont typeface="Courier New" panose="020B0604020202020204" pitchFamily="34" charset="0"/>
              <a:buChar char="o"/>
            </a:pPr>
            <a:r>
              <a:rPr lang="en-US" sz="2000">
                <a:latin typeface="Century Gothic"/>
              </a:rPr>
              <a:t>Thomasville Class</a:t>
            </a:r>
          </a:p>
          <a:p>
            <a:pPr lvl="1">
              <a:buFont typeface="Courier New" panose="020B0604020202020204" pitchFamily="34" charset="0"/>
              <a:buChar char="o"/>
            </a:pPr>
            <a:r>
              <a:rPr lang="en-US" sz="2000">
                <a:latin typeface="Century Gothic"/>
              </a:rPr>
              <a:t>Tifton Class</a:t>
            </a:r>
          </a:p>
          <a:p>
            <a:pPr lvl="1">
              <a:buFont typeface="Courier New" panose="020B0604020202020204" pitchFamily="34" charset="0"/>
              <a:buChar char="o"/>
            </a:pPr>
            <a:r>
              <a:rPr lang="en-US" sz="2000">
                <a:latin typeface="Century Gothic"/>
              </a:rPr>
              <a:t>Patula District in Southwest GA Agreement</a:t>
            </a:r>
          </a:p>
          <a:p>
            <a:r>
              <a:rPr lang="en-US">
                <a:latin typeface="Century Gothic"/>
              </a:rPr>
              <a:t>88 Students Served</a:t>
            </a:r>
          </a:p>
          <a:p>
            <a:r>
              <a:rPr lang="en-US">
                <a:latin typeface="Century Gothic"/>
              </a:rPr>
              <a:t>3 High School Equivalencies</a:t>
            </a:r>
          </a:p>
          <a:p>
            <a:r>
              <a:rPr lang="en-US">
                <a:latin typeface="Century Gothic"/>
              </a:rPr>
              <a:t>14 started GED Testing</a:t>
            </a:r>
          </a:p>
          <a:p>
            <a:endParaRPr lang="en-US"/>
          </a:p>
        </p:txBody>
      </p:sp>
    </p:spTree>
    <p:extLst>
      <p:ext uri="{BB962C8B-B14F-4D97-AF65-F5344CB8AC3E}">
        <p14:creationId xmlns:p14="http://schemas.microsoft.com/office/powerpoint/2010/main" val="4107655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77130-933F-B80A-1AEF-8D37D7B77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44CE17-D145-E594-7D7A-E12569EFA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5D89D-22D2-5E60-1544-833ECE37CC28}"/>
              </a:ext>
            </a:extLst>
          </p:cNvPr>
          <p:cNvSpPr>
            <a:spLocks noGrp="1"/>
          </p:cNvSpPr>
          <p:nvPr>
            <p:ph type="body" idx="1"/>
          </p:nvPr>
        </p:nvSpPr>
        <p:spPr/>
        <p:txBody>
          <a:bodyPr/>
          <a:lstStyle/>
          <a:p>
            <a:r>
              <a:rPr lang="en-US" dirty="0"/>
              <a:t>Discussion and reflection on challenges. Weave in later how partnerships have helped solve some of these challenges.</a:t>
            </a:r>
          </a:p>
        </p:txBody>
      </p:sp>
      <p:sp>
        <p:nvSpPr>
          <p:cNvPr id="4" name="Slide Number Placeholder 3">
            <a:extLst>
              <a:ext uri="{FF2B5EF4-FFF2-40B4-BE49-F238E27FC236}">
                <a16:creationId xmlns:a16="http://schemas.microsoft.com/office/drawing/2014/main" id="{E1DDB217-A76D-FD41-BE9B-9E2DDC32FDB6}"/>
              </a:ext>
            </a:extLst>
          </p:cNvPr>
          <p:cNvSpPr>
            <a:spLocks noGrp="1"/>
          </p:cNvSpPr>
          <p:nvPr>
            <p:ph type="sldNum" sz="quarter" idx="5"/>
          </p:nvPr>
        </p:nvSpPr>
        <p:spPr/>
        <p:txBody>
          <a:bodyPr/>
          <a:lstStyle/>
          <a:p>
            <a:fld id="{6583769A-2A3C-664A-B1A3-FCFF0FA87D20}" type="slidenum">
              <a:rPr lang="en-US" smtClean="0"/>
              <a:t>16</a:t>
            </a:fld>
            <a:endParaRPr lang="en-US"/>
          </a:p>
        </p:txBody>
      </p:sp>
    </p:spTree>
    <p:extLst>
      <p:ext uri="{BB962C8B-B14F-4D97-AF65-F5344CB8AC3E}">
        <p14:creationId xmlns:p14="http://schemas.microsoft.com/office/powerpoint/2010/main" val="2551227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781E3-C842-18C9-12DD-297C42481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403F9-064E-E14C-0F84-79B7C6A750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BBB7CF-B6FE-5200-045F-C91D7DBDF1F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7B19426-2F75-4179-2486-3082D93A3E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DB56A-9CD2-4395-BA70-A3162FBE758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3895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131B-2184-6F4D-A37F-A1BE6DCF3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016AD-ED7C-E255-7217-DD7B1F12B6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C55572-D31A-D071-DED6-89472F5EE1C9}"/>
              </a:ext>
            </a:extLst>
          </p:cNvPr>
          <p:cNvSpPr>
            <a:spLocks noGrp="1"/>
          </p:cNvSpPr>
          <p:nvPr>
            <p:ph type="body" idx="1"/>
          </p:nvPr>
        </p:nvSpPr>
        <p:spPr/>
        <p:txBody>
          <a:bodyPr/>
          <a:lstStyle/>
          <a:p>
            <a:endParaRPr lang="en-US" dirty="0"/>
          </a:p>
          <a:p>
            <a:r>
              <a:rPr lang="en-US" b="1" dirty="0"/>
              <a:t>Curiosity – </a:t>
            </a:r>
            <a:r>
              <a:rPr lang="en-US" b="0" dirty="0"/>
              <a:t>not judging but always seeking to understand about the partner’s goals, policies and systems. (example DCS visited all our programs and TCSG staff went on a ride along with a parole officer to see the day to day)</a:t>
            </a:r>
          </a:p>
          <a:p>
            <a:r>
              <a:rPr lang="en-US" b="1" dirty="0"/>
              <a:t>Caring – </a:t>
            </a:r>
            <a:r>
              <a:rPr lang="en-US" b="0" dirty="0"/>
              <a:t>Willing to go the extra mile to help a partner and deeply and genuinely caring about their organization and the individuals they serve. (example: We had an employer partner that wanted to hire individuals with criminal backgrounds. It ended up not being anything related to adult ed, btu we still passed the information along to DCS which led to two individuals getting a job as an electrician journeyman and an electrician apprentice). </a:t>
            </a:r>
          </a:p>
          <a:p>
            <a:r>
              <a:rPr lang="en-US" b="1" dirty="0"/>
              <a:t>Communication – </a:t>
            </a:r>
            <a:r>
              <a:rPr lang="en-US" b="0" dirty="0"/>
              <a:t>Having formal and informal pathways to communicate and being willing to share challenges as they arise (ex: DCS lets us know if they are not getting a response of referrals).</a:t>
            </a:r>
          </a:p>
          <a:p>
            <a:endParaRPr lang="en-US" b="0" dirty="0"/>
          </a:p>
          <a:p>
            <a:r>
              <a:rPr lang="en-US" b="0" dirty="0"/>
              <a:t>Andy to talk about how Thomasville site grew.</a:t>
            </a:r>
          </a:p>
        </p:txBody>
      </p:sp>
      <p:sp>
        <p:nvSpPr>
          <p:cNvPr id="4" name="Slide Number Placeholder 3">
            <a:extLst>
              <a:ext uri="{FF2B5EF4-FFF2-40B4-BE49-F238E27FC236}">
                <a16:creationId xmlns:a16="http://schemas.microsoft.com/office/drawing/2014/main" id="{D5ACFC71-0DB2-0A8D-4C4E-2D80F79F24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DB56A-9CD2-4395-BA70-A3162FBE758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5059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FAAF9-2B65-210A-BE23-CE1DC893D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01DE1-DF68-3000-4DF7-90D36F09E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649042-E97E-E4F8-1D8A-900D49343B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Rebecca: </a:t>
            </a:r>
            <a:r>
              <a:rPr lang="en-US"/>
              <a:t>This slide shows the web of partnerships that contribute to student success.  As you will see there are so many different agencies, organizations and people who contribute to students.  And because our stance is caring, we always put students in the center and ask what they might need to be successful?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Carolyn: </a:t>
            </a:r>
            <a:r>
              <a:rPr lang="en-US"/>
              <a:t>Talk through the Community Coordinators and what they do, as well as other supports available (housing, etc.). How DCS supports the local offices.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Rebecca: </a:t>
            </a:r>
            <a:r>
              <a:rPr lang="en-US"/>
              <a:t>Talk through the child care and transportation and support pilot, as well as the work that went into developing the pilot. Talk about the feedback we gained from SRTC and other colleges in developing this (communication, curiosity)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Andy: </a:t>
            </a:r>
            <a:r>
              <a:rPr lang="en-US"/>
              <a:t>Talk about relationship with Day Reporting Center and local accountability courts. Mention the way the transportation is set up and other support provide from the college (such as dual enrollment opportunities and job fairs)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457200" indent="-457200"/>
            <a:r>
              <a:rPr lang="en-US">
                <a:latin typeface="Century Gothic"/>
              </a:rPr>
              <a:t>Dean requests GED and GED Ready vouchers</a:t>
            </a:r>
            <a:endParaRPr lang="en-US"/>
          </a:p>
          <a:p>
            <a:r>
              <a:rPr lang="en-US">
                <a:latin typeface="Century Gothic"/>
              </a:rPr>
              <a:t>Dean meets with Accountability Courts</a:t>
            </a:r>
            <a:endParaRPr lang="en-US"/>
          </a:p>
          <a:p>
            <a:r>
              <a:rPr lang="en-US">
                <a:latin typeface="Century Gothic"/>
              </a:rPr>
              <a:t>Job Fairs</a:t>
            </a:r>
            <a:endParaRPr lang="en-US"/>
          </a:p>
          <a:p>
            <a:r>
              <a:rPr lang="en-US">
                <a:latin typeface="Century Gothic"/>
              </a:rPr>
              <a:t>College Fairs</a:t>
            </a:r>
          </a:p>
          <a:p>
            <a:endParaRPr lang="en-US"/>
          </a:p>
        </p:txBody>
      </p:sp>
      <p:sp>
        <p:nvSpPr>
          <p:cNvPr id="4" name="Slide Number Placeholder 3">
            <a:extLst>
              <a:ext uri="{FF2B5EF4-FFF2-40B4-BE49-F238E27FC236}">
                <a16:creationId xmlns:a16="http://schemas.microsoft.com/office/drawing/2014/main" id="{944D7E5C-1DDF-CCCD-3D50-B72BB57AA2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DB56A-9CD2-4395-BA70-A3162FBE758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9299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Andy to lead talking about barriers.  Rebecca/Carolyn to add in if needed.</a:t>
            </a:r>
          </a:p>
        </p:txBody>
      </p:sp>
      <p:sp>
        <p:nvSpPr>
          <p:cNvPr id="4" name="Slide Number Placeholder 3"/>
          <p:cNvSpPr>
            <a:spLocks noGrp="1"/>
          </p:cNvSpPr>
          <p:nvPr>
            <p:ph type="sldNum" sz="quarter" idx="5"/>
          </p:nvPr>
        </p:nvSpPr>
        <p:spPr/>
        <p:txBody>
          <a:bodyPr/>
          <a:lstStyle/>
          <a:p>
            <a:fld id="{794DB56A-9CD2-4395-BA70-A3162FBE7586}" type="slidenum">
              <a:rPr lang="en-US" smtClean="0"/>
              <a:t>20</a:t>
            </a:fld>
            <a:endParaRPr lang="en-US"/>
          </a:p>
        </p:txBody>
      </p:sp>
    </p:spTree>
    <p:extLst>
      <p:ext uri="{BB962C8B-B14F-4D97-AF65-F5344CB8AC3E}">
        <p14:creationId xmlns:p14="http://schemas.microsoft.com/office/powerpoint/2010/main" val="1298372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017FF-8083-6BB8-0AE7-A3BF1602C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65F0BD-3148-7913-F77B-BBD96A2DE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A6D5DC-C9A4-1607-9002-D56AA8D1EA54}"/>
              </a:ext>
            </a:extLst>
          </p:cNvPr>
          <p:cNvSpPr>
            <a:spLocks noGrp="1"/>
          </p:cNvSpPr>
          <p:nvPr>
            <p:ph type="body" idx="1"/>
          </p:nvPr>
        </p:nvSpPr>
        <p:spPr/>
        <p:txBody>
          <a:bodyPr/>
          <a:lstStyle/>
          <a:p>
            <a:r>
              <a:rPr lang="en-US" dirty="0"/>
              <a:t>Andy to lead talking about barriers.  Rebecca/Carolyn to add in if needed.</a:t>
            </a:r>
          </a:p>
        </p:txBody>
      </p:sp>
      <p:sp>
        <p:nvSpPr>
          <p:cNvPr id="4" name="Slide Number Placeholder 3">
            <a:extLst>
              <a:ext uri="{FF2B5EF4-FFF2-40B4-BE49-F238E27FC236}">
                <a16:creationId xmlns:a16="http://schemas.microsoft.com/office/drawing/2014/main" id="{19912827-6108-41A6-4DDE-B84C1ECFFCB4}"/>
              </a:ext>
            </a:extLst>
          </p:cNvPr>
          <p:cNvSpPr>
            <a:spLocks noGrp="1"/>
          </p:cNvSpPr>
          <p:nvPr>
            <p:ph type="sldNum" sz="quarter" idx="5"/>
          </p:nvPr>
        </p:nvSpPr>
        <p:spPr/>
        <p:txBody>
          <a:bodyPr/>
          <a:lstStyle/>
          <a:p>
            <a:fld id="{794DB56A-9CD2-4395-BA70-A3162FBE7586}" type="slidenum">
              <a:rPr lang="en-US" smtClean="0"/>
              <a:t>21</a:t>
            </a:fld>
            <a:endParaRPr lang="en-US"/>
          </a:p>
        </p:txBody>
      </p:sp>
    </p:spTree>
    <p:extLst>
      <p:ext uri="{BB962C8B-B14F-4D97-AF65-F5344CB8AC3E}">
        <p14:creationId xmlns:p14="http://schemas.microsoft.com/office/powerpoint/2010/main" val="120219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59778-838B-A179-BD92-D2B2F9908A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2959C-DCD2-CC25-2673-087FF3DAB4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B546B7-1195-8353-C1EA-94EF7064CDE9}"/>
              </a:ext>
            </a:extLst>
          </p:cNvPr>
          <p:cNvSpPr>
            <a:spLocks noGrp="1"/>
          </p:cNvSpPr>
          <p:nvPr>
            <p:ph type="body" idx="1"/>
          </p:nvPr>
        </p:nvSpPr>
        <p:spPr/>
        <p:txBody>
          <a:bodyPr/>
          <a:lstStyle/>
          <a:p>
            <a:r>
              <a:rPr lang="en-US" dirty="0"/>
              <a:t>Andy to share success stories at the local college.</a:t>
            </a:r>
          </a:p>
        </p:txBody>
      </p:sp>
      <p:sp>
        <p:nvSpPr>
          <p:cNvPr id="4" name="Slide Number Placeholder 3">
            <a:extLst>
              <a:ext uri="{FF2B5EF4-FFF2-40B4-BE49-F238E27FC236}">
                <a16:creationId xmlns:a16="http://schemas.microsoft.com/office/drawing/2014/main" id="{A883A6C1-DEB4-CFAD-436E-451035CDAF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DB56A-9CD2-4395-BA70-A3162FBE758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743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FCAA1-5359-E706-D1F5-EC907F9AC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3317E-28CF-9490-5D27-8FD4445F2E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0D725C-4F4F-0A1B-1484-43BA9CB1D0D2}"/>
              </a:ext>
            </a:extLst>
          </p:cNvPr>
          <p:cNvSpPr>
            <a:spLocks noGrp="1"/>
          </p:cNvSpPr>
          <p:nvPr>
            <p:ph type="body" idx="1"/>
          </p:nvPr>
        </p:nvSpPr>
        <p:spPr/>
        <p:txBody>
          <a:bodyPr/>
          <a:lstStyle/>
          <a:p>
            <a:r>
              <a:rPr lang="en-US" dirty="0"/>
              <a:t>Discussion and reflection on challenges. Weave in later how partnerships have helped solve some of these challenges.</a:t>
            </a:r>
          </a:p>
        </p:txBody>
      </p:sp>
      <p:sp>
        <p:nvSpPr>
          <p:cNvPr id="4" name="Slide Number Placeholder 3">
            <a:extLst>
              <a:ext uri="{FF2B5EF4-FFF2-40B4-BE49-F238E27FC236}">
                <a16:creationId xmlns:a16="http://schemas.microsoft.com/office/drawing/2014/main" id="{99BAD63C-8583-364E-65C7-04BF440ADD40}"/>
              </a:ext>
            </a:extLst>
          </p:cNvPr>
          <p:cNvSpPr>
            <a:spLocks noGrp="1"/>
          </p:cNvSpPr>
          <p:nvPr>
            <p:ph type="sldNum" sz="quarter" idx="5"/>
          </p:nvPr>
        </p:nvSpPr>
        <p:spPr/>
        <p:txBody>
          <a:bodyPr/>
          <a:lstStyle/>
          <a:p>
            <a:fld id="{6583769A-2A3C-664A-B1A3-FCFF0FA87D20}" type="slidenum">
              <a:rPr lang="en-US" smtClean="0"/>
              <a:t>4</a:t>
            </a:fld>
            <a:endParaRPr lang="en-US"/>
          </a:p>
        </p:txBody>
      </p:sp>
    </p:spTree>
    <p:extLst>
      <p:ext uri="{BB962C8B-B14F-4D97-AF65-F5344CB8AC3E}">
        <p14:creationId xmlns:p14="http://schemas.microsoft.com/office/powerpoint/2010/main" val="2916161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0F944-7015-2831-C897-E2E240363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1F6EB0-4907-6CCA-87A7-BA461F577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E2AAA4-2802-A3DE-C173-0582284C4B41}"/>
              </a:ext>
            </a:extLst>
          </p:cNvPr>
          <p:cNvSpPr>
            <a:spLocks noGrp="1"/>
          </p:cNvSpPr>
          <p:nvPr>
            <p:ph type="body" idx="1"/>
          </p:nvPr>
        </p:nvSpPr>
        <p:spPr/>
        <p:txBody>
          <a:bodyPr/>
          <a:lstStyle/>
          <a:p>
            <a:r>
              <a:rPr lang="en-US" dirty="0"/>
              <a:t>Discussion and reflection on challenges. Weave in later how partnerships have helped solve some of these challenges.</a:t>
            </a:r>
          </a:p>
          <a:p>
            <a:endParaRPr lang="en-US" dirty="0"/>
          </a:p>
          <a:p>
            <a:r>
              <a:rPr lang="en-US" dirty="0"/>
              <a:t>Turn and Talk and Share Out</a:t>
            </a:r>
          </a:p>
        </p:txBody>
      </p:sp>
      <p:sp>
        <p:nvSpPr>
          <p:cNvPr id="4" name="Slide Number Placeholder 3">
            <a:extLst>
              <a:ext uri="{FF2B5EF4-FFF2-40B4-BE49-F238E27FC236}">
                <a16:creationId xmlns:a16="http://schemas.microsoft.com/office/drawing/2014/main" id="{88409E30-C6E8-6429-BE26-AD1167579E1A}"/>
              </a:ext>
            </a:extLst>
          </p:cNvPr>
          <p:cNvSpPr>
            <a:spLocks noGrp="1"/>
          </p:cNvSpPr>
          <p:nvPr>
            <p:ph type="sldNum" sz="quarter" idx="5"/>
          </p:nvPr>
        </p:nvSpPr>
        <p:spPr/>
        <p:txBody>
          <a:bodyPr/>
          <a:lstStyle/>
          <a:p>
            <a:fld id="{6583769A-2A3C-664A-B1A3-FCFF0FA87D20}" type="slidenum">
              <a:rPr lang="en-US" smtClean="0"/>
              <a:t>23</a:t>
            </a:fld>
            <a:endParaRPr lang="en-US"/>
          </a:p>
        </p:txBody>
      </p:sp>
    </p:spTree>
    <p:extLst>
      <p:ext uri="{BB962C8B-B14F-4D97-AF65-F5344CB8AC3E}">
        <p14:creationId xmlns:p14="http://schemas.microsoft.com/office/powerpoint/2010/main" val="3887731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C796C-5B63-34F2-2403-DF66B7AF0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A1E222-8E71-3EF1-11E1-DD7B957156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1D9E7-95BC-48F9-C863-F594586090FF}"/>
              </a:ext>
            </a:extLst>
          </p:cNvPr>
          <p:cNvSpPr>
            <a:spLocks noGrp="1"/>
          </p:cNvSpPr>
          <p:nvPr>
            <p:ph type="body" idx="1"/>
          </p:nvPr>
        </p:nvSpPr>
        <p:spPr/>
        <p:txBody>
          <a:bodyPr/>
          <a:lstStyle/>
          <a:p>
            <a:r>
              <a:rPr lang="en-US" dirty="0"/>
              <a:t>Discussion and reflection on challenges. Weave in later how partnerships have helped solve some of these challenges.</a:t>
            </a:r>
          </a:p>
          <a:p>
            <a:endParaRPr lang="en-US" dirty="0"/>
          </a:p>
          <a:p>
            <a:r>
              <a:rPr lang="en-US" dirty="0"/>
              <a:t>Turn and Talk and Share Out</a:t>
            </a:r>
          </a:p>
        </p:txBody>
      </p:sp>
      <p:sp>
        <p:nvSpPr>
          <p:cNvPr id="4" name="Slide Number Placeholder 3">
            <a:extLst>
              <a:ext uri="{FF2B5EF4-FFF2-40B4-BE49-F238E27FC236}">
                <a16:creationId xmlns:a16="http://schemas.microsoft.com/office/drawing/2014/main" id="{F71222B8-14C7-569B-04ED-507EF9E8E3AF}"/>
              </a:ext>
            </a:extLst>
          </p:cNvPr>
          <p:cNvSpPr>
            <a:spLocks noGrp="1"/>
          </p:cNvSpPr>
          <p:nvPr>
            <p:ph type="sldNum" sz="quarter" idx="5"/>
          </p:nvPr>
        </p:nvSpPr>
        <p:spPr/>
        <p:txBody>
          <a:bodyPr/>
          <a:lstStyle/>
          <a:p>
            <a:fld id="{6583769A-2A3C-664A-B1A3-FCFF0FA87D20}" type="slidenum">
              <a:rPr lang="en-US" smtClean="0"/>
              <a:t>24</a:t>
            </a:fld>
            <a:endParaRPr lang="en-US"/>
          </a:p>
        </p:txBody>
      </p:sp>
    </p:spTree>
    <p:extLst>
      <p:ext uri="{BB962C8B-B14F-4D97-AF65-F5344CB8AC3E}">
        <p14:creationId xmlns:p14="http://schemas.microsoft.com/office/powerpoint/2010/main" val="1947026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25</a:t>
            </a:fld>
            <a:endParaRPr lang="en-US"/>
          </a:p>
        </p:txBody>
      </p:sp>
    </p:spTree>
    <p:extLst>
      <p:ext uri="{BB962C8B-B14F-4D97-AF65-F5344CB8AC3E}">
        <p14:creationId xmlns:p14="http://schemas.microsoft.com/office/powerpoint/2010/main" val="1216721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C0F54-975D-1808-A7D6-DE664113B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D4F2D-6CFA-591F-763E-4F30AC92AF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C56F08-C105-7716-2C70-1EC78959618F}"/>
              </a:ext>
            </a:extLst>
          </p:cNvPr>
          <p:cNvSpPr>
            <a:spLocks noGrp="1"/>
          </p:cNvSpPr>
          <p:nvPr>
            <p:ph type="body" idx="1"/>
          </p:nvPr>
        </p:nvSpPr>
        <p:spPr/>
        <p:txBody>
          <a:bodyPr/>
          <a:lstStyle/>
          <a:p>
            <a:pPr marL="457200"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Department of Juvenile Justice supports youth offenders (at age 17 they transition to a DOC facility) </a:t>
            </a:r>
          </a:p>
          <a:p>
            <a:pPr marL="914400" lvl="1"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Regional Youth Detention Centers, Youth Development Centers, School Districts</a:t>
            </a:r>
          </a:p>
          <a:p>
            <a:pPr marL="914400" lvl="1"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Mostly offer their own HSE programs</a:t>
            </a:r>
          </a:p>
          <a:p>
            <a:pPr marL="457200" lvl="0"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Department of Corrections</a:t>
            </a:r>
          </a:p>
          <a:p>
            <a:pPr marL="914400" lvl="1"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Individuals who have been convicted</a:t>
            </a:r>
          </a:p>
          <a:p>
            <a:pPr marL="914400" lvl="1"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Several different types of facilities</a:t>
            </a:r>
          </a:p>
          <a:p>
            <a:pPr marL="457200" lvl="0"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Department of Community Supervision</a:t>
            </a:r>
          </a:p>
          <a:p>
            <a:pPr marL="914400" lvl="1"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Individuals with felony charges on probation and parole</a:t>
            </a:r>
          </a:p>
          <a:p>
            <a:pPr marL="457200" lvl="0"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County Jails </a:t>
            </a:r>
          </a:p>
          <a:p>
            <a:pPr marL="914400" lvl="1"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Individuals who have not been convicted</a:t>
            </a:r>
          </a:p>
          <a:p>
            <a:pPr marL="914400" lvl="1"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County prisons – individuals who have been convicted, house Dept. of Corrections inmates, but DOC does not operate the facility</a:t>
            </a:r>
          </a:p>
          <a:p>
            <a:pPr marL="914400" lvl="1" indent="-457200">
              <a:buFont typeface="Arial" panose="020B0604020202020204" pitchFamily="34" charset="0"/>
              <a:buChar char="•"/>
            </a:pPr>
            <a:r>
              <a:rPr lang="en-US" sz="2800" dirty="0">
                <a:latin typeface="Aptos" panose="02110004020202020204"/>
                <a:ea typeface="Aptos" panose="02110004020202020204"/>
                <a:cs typeface="Times New Roman" panose="02020603050405020304" pitchFamily="18" charset="0"/>
              </a:rPr>
              <a:t>Accountability Court systems (drug court, infant toddler court, etc.) – diversion programs run by local court systems</a:t>
            </a:r>
          </a:p>
          <a:p>
            <a:pPr marL="457200" lvl="1" indent="0">
              <a:buFont typeface="Arial" panose="020B0604020202020204" pitchFamily="34" charset="0"/>
              <a:buNone/>
            </a:pPr>
            <a:r>
              <a:rPr lang="en-US" sz="2800" dirty="0">
                <a:latin typeface="Aptos" panose="02110004020202020204"/>
                <a:ea typeface="Aptos" panose="02110004020202020204"/>
                <a:cs typeface="Times New Roman" panose="02020603050405020304" pitchFamily="18" charset="0"/>
              </a:rPr>
              <a:t>Ensure we mention that programs can partner with type of correctional facility (it is not just state prisons)</a:t>
            </a:r>
          </a:p>
        </p:txBody>
      </p:sp>
      <p:sp>
        <p:nvSpPr>
          <p:cNvPr id="4" name="Slide Number Placeholder 3">
            <a:extLst>
              <a:ext uri="{FF2B5EF4-FFF2-40B4-BE49-F238E27FC236}">
                <a16:creationId xmlns:a16="http://schemas.microsoft.com/office/drawing/2014/main" id="{E8B3E56B-3FF9-79D5-1FAC-4D1182717354}"/>
              </a:ext>
            </a:extLst>
          </p:cNvPr>
          <p:cNvSpPr>
            <a:spLocks noGrp="1"/>
          </p:cNvSpPr>
          <p:nvPr>
            <p:ph type="sldNum" sz="quarter" idx="5"/>
          </p:nvPr>
        </p:nvSpPr>
        <p:spPr/>
        <p:txBody>
          <a:bodyPr/>
          <a:lstStyle/>
          <a:p>
            <a:fld id="{794DB56A-9CD2-4395-BA70-A3162FBE7586}" type="slidenum">
              <a:rPr lang="en-US" smtClean="0"/>
              <a:t>6</a:t>
            </a:fld>
            <a:endParaRPr lang="en-US"/>
          </a:p>
        </p:txBody>
      </p:sp>
    </p:spTree>
    <p:extLst>
      <p:ext uri="{BB962C8B-B14F-4D97-AF65-F5344CB8AC3E}">
        <p14:creationId xmlns:p14="http://schemas.microsoft.com/office/powerpoint/2010/main" val="2754851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58492-99FB-2797-1AB8-68E1EDFA88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D514EA-E158-FC6B-6270-576B70C58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F1555E-4256-74F2-ECBC-1A031C2D23A5}"/>
              </a:ext>
            </a:extLst>
          </p:cNvPr>
          <p:cNvSpPr>
            <a:spLocks noGrp="1"/>
          </p:cNvSpPr>
          <p:nvPr>
            <p:ph type="body" idx="1"/>
          </p:nvPr>
        </p:nvSpPr>
        <p:spPr/>
        <p:txBody>
          <a:bodyPr/>
          <a:lstStyle/>
          <a:p>
            <a:r>
              <a:rPr lang="en-US" b="1"/>
              <a:t>Rebecca</a:t>
            </a:r>
          </a:p>
          <a:p>
            <a:r>
              <a:rPr lang="en-US"/>
              <a:t>The Technical College System of Georgia receives federal AEFLA funds and grants them out to 30 adult education providers throughout the state, including 22 technical colleges, 3 community based organizations, four school districts and one university. </a:t>
            </a:r>
          </a:p>
          <a:p>
            <a:endParaRPr lang="en-US"/>
          </a:p>
          <a:p>
            <a:r>
              <a:rPr lang="en-US"/>
              <a:t>We serve around 30,000 students per year which is our NRS number (12 hours or more)</a:t>
            </a:r>
          </a:p>
          <a:p>
            <a:endParaRPr lang="en-US"/>
          </a:p>
          <a:p>
            <a:r>
              <a:rPr lang="en-US"/>
              <a:t>TCSG is unique in that three of the WIOA core programs (Title I, Title II and Title III are housed at the same agency) and we are also quite large with 17 local workforce development areas. </a:t>
            </a:r>
          </a:p>
        </p:txBody>
      </p:sp>
    </p:spTree>
    <p:extLst>
      <p:ext uri="{BB962C8B-B14F-4D97-AF65-F5344CB8AC3E}">
        <p14:creationId xmlns:p14="http://schemas.microsoft.com/office/powerpoint/2010/main" val="415831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5A5E7-19C7-C24B-4F7E-1208EA13B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1890B-99EC-6A60-2DF0-8642E9804E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488AF6-6F0B-2918-9B7D-1557EC344AA8}"/>
              </a:ext>
            </a:extLst>
          </p:cNvPr>
          <p:cNvSpPr>
            <a:spLocks noGrp="1"/>
          </p:cNvSpPr>
          <p:nvPr>
            <p:ph type="body" idx="1"/>
          </p:nvPr>
        </p:nvSpPr>
        <p:spPr/>
        <p:txBody>
          <a:bodyPr/>
          <a:lstStyle/>
          <a:p>
            <a:r>
              <a:rPr lang="en-US" b="1"/>
              <a:t>Andy</a:t>
            </a:r>
          </a:p>
        </p:txBody>
      </p:sp>
    </p:spTree>
    <p:extLst>
      <p:ext uri="{BB962C8B-B14F-4D97-AF65-F5344CB8AC3E}">
        <p14:creationId xmlns:p14="http://schemas.microsoft.com/office/powerpoint/2010/main" val="3980141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organization that supervises all of Georgia's individuals under probation and parole supervision</a:t>
            </a:r>
          </a:p>
          <a:p>
            <a:r>
              <a:rPr lang="en-US">
                <a:ea typeface="Calibri"/>
                <a:cs typeface="Calibri"/>
              </a:rPr>
              <a:t>We were created by HB 310 that decided that if an individual is being supervised in the community there is no need to have probation and parole doing the same job</a:t>
            </a:r>
          </a:p>
          <a:p>
            <a:r>
              <a:rPr lang="en-US">
                <a:ea typeface="Calibri"/>
                <a:cs typeface="Calibri"/>
              </a:rPr>
              <a:t>There are over 200,000 individuals across the state of ga on community supervision</a:t>
            </a:r>
          </a:p>
          <a:p>
            <a:r>
              <a:rPr lang="en-US">
                <a:ea typeface="Calibri"/>
                <a:cs typeface="Calibri"/>
              </a:rPr>
              <a:t>The most important thing to remember about us is that all of our individuals are free an being supervised in the community</a:t>
            </a:r>
          </a:p>
        </p:txBody>
      </p:sp>
      <p:sp>
        <p:nvSpPr>
          <p:cNvPr id="4" name="Slide Number Placeholder 3"/>
          <p:cNvSpPr>
            <a:spLocks noGrp="1"/>
          </p:cNvSpPr>
          <p:nvPr>
            <p:ph type="sldNum" sz="quarter" idx="5"/>
          </p:nvPr>
        </p:nvSpPr>
        <p:spPr/>
        <p:txBody>
          <a:bodyPr/>
          <a:lstStyle/>
          <a:p>
            <a:fld id="{794DB56A-9CD2-4395-BA70-A3162FBE7586}" type="slidenum">
              <a:rPr lang="en-US" smtClean="0"/>
              <a:t>9</a:t>
            </a:fld>
            <a:endParaRPr lang="en-US"/>
          </a:p>
        </p:txBody>
      </p:sp>
    </p:spTree>
    <p:extLst>
      <p:ext uri="{BB962C8B-B14F-4D97-AF65-F5344CB8AC3E}">
        <p14:creationId xmlns:p14="http://schemas.microsoft.com/office/powerpoint/2010/main" val="660795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Carolyn</a:t>
            </a:r>
          </a:p>
          <a:p>
            <a:endParaRPr lang="en-US" b="1"/>
          </a:p>
          <a:p>
            <a:pPr marL="457200" lvl="0" indent="-304006" algn="l" rtl="0">
              <a:spcBef>
                <a:spcPts val="0"/>
              </a:spcBef>
              <a:spcAft>
                <a:spcPts val="0"/>
              </a:spcAft>
              <a:buSzPct val="100000"/>
              <a:buChar char="●"/>
            </a:pPr>
            <a:r>
              <a:rPr lang="en-US" sz="2500" b="1">
                <a:solidFill>
                  <a:schemeClr val="tx1"/>
                </a:solidFill>
                <a:latin typeface="Calibri" panose="020F0502020204030204" pitchFamily="34" charset="0"/>
                <a:ea typeface="Calibri" panose="020F0502020204030204" pitchFamily="34" charset="0"/>
                <a:cs typeface="Calibri" panose="020F0502020204030204" pitchFamily="34" charset="0"/>
              </a:rPr>
              <a:t>DCS is committed to providing justice-involved individuals with access to certification-yielding programs that lead to meaningful, career-tracked employment.</a:t>
            </a:r>
          </a:p>
          <a:p>
            <a:pPr marL="457200" indent="-303530">
              <a:buSzPct val="100000"/>
              <a:buChar char="●"/>
            </a:pPr>
            <a:r>
              <a:rPr lang="en-US" sz="2500" b="1">
                <a:latin typeface="Calibri"/>
                <a:ea typeface="Calibri"/>
                <a:cs typeface="Calibri"/>
              </a:rPr>
              <a:t>DCS is not a education organization, we have implemented education support services by partnering with the Technical College System of Georgia by referring students to their educational programming  </a:t>
            </a:r>
          </a:p>
          <a:p>
            <a:pPr marL="457200" lvl="0" indent="-304006" algn="l" rtl="0">
              <a:spcBef>
                <a:spcPts val="800"/>
              </a:spcBef>
              <a:spcAft>
                <a:spcPts val="0"/>
              </a:spcAft>
              <a:buSzPct val="100000"/>
              <a:buChar char="●"/>
            </a:pPr>
            <a:r>
              <a:rPr lang="en-US" sz="2500">
                <a:solidFill>
                  <a:schemeClr val="tx1"/>
                </a:solidFill>
                <a:latin typeface="Calibri" panose="020F0502020204030204" pitchFamily="34" charset="0"/>
                <a:ea typeface="Calibri" panose="020F0502020204030204" pitchFamily="34" charset="0"/>
                <a:cs typeface="Calibri" panose="020F0502020204030204" pitchFamily="34" charset="0"/>
              </a:rPr>
              <a:t>Through </a:t>
            </a:r>
            <a:r>
              <a:rPr lang="en-US" sz="2500" b="1">
                <a:solidFill>
                  <a:schemeClr val="tx1"/>
                </a:solidFill>
                <a:latin typeface="Calibri" panose="020F0502020204030204" pitchFamily="34" charset="0"/>
                <a:ea typeface="Calibri" panose="020F0502020204030204" pitchFamily="34" charset="0"/>
                <a:cs typeface="Calibri" panose="020F0502020204030204" pitchFamily="34" charset="0"/>
              </a:rPr>
              <a:t>partnerships with technical colleges,</a:t>
            </a:r>
            <a:r>
              <a:rPr lang="en-US" sz="2500">
                <a:solidFill>
                  <a:schemeClr val="tx1"/>
                </a:solidFill>
                <a:latin typeface="Calibri" panose="020F0502020204030204" pitchFamily="34" charset="0"/>
                <a:ea typeface="Calibri" panose="020F0502020204030204" pitchFamily="34" charset="0"/>
                <a:cs typeface="Calibri" panose="020F0502020204030204" pitchFamily="34" charset="0"/>
              </a:rPr>
              <a:t> we connect individuals to high-demand, second-chance-friendly industries and are open to expanding these opportunities through cohort-based training programs.</a:t>
            </a:r>
          </a:p>
          <a:p>
            <a:pPr marL="457200" lvl="0" indent="-304006" algn="l" rtl="0">
              <a:spcBef>
                <a:spcPts val="800"/>
              </a:spcBef>
              <a:spcAft>
                <a:spcPts val="0"/>
              </a:spcAft>
              <a:buSzPct val="100000"/>
              <a:buChar char="●"/>
            </a:pPr>
            <a:r>
              <a:rPr lang="en-US" sz="2500">
                <a:solidFill>
                  <a:schemeClr val="tx1"/>
                </a:solidFill>
                <a:latin typeface="Calibri" panose="020F0502020204030204" pitchFamily="34" charset="0"/>
                <a:ea typeface="Calibri" panose="020F0502020204030204" pitchFamily="34" charset="0"/>
                <a:cs typeface="Calibri" panose="020F0502020204030204" pitchFamily="34" charset="0"/>
              </a:rPr>
              <a:t>Our reentry staff actively work to build statewide and local collaborations to support employment opportunities through:</a:t>
            </a:r>
          </a:p>
          <a:p>
            <a:pPr marL="914400" lvl="1" indent="-304006" algn="l" rtl="0">
              <a:spcBef>
                <a:spcPts val="800"/>
              </a:spcBef>
              <a:spcAft>
                <a:spcPts val="0"/>
              </a:spcAft>
              <a:buSzPct val="100000"/>
              <a:buChar char="○"/>
            </a:pPr>
            <a:r>
              <a:rPr lang="en-US" sz="2500" b="1">
                <a:solidFill>
                  <a:schemeClr val="tx1"/>
                </a:solidFill>
                <a:latin typeface="Calibri" panose="020F0502020204030204" pitchFamily="34" charset="0"/>
                <a:ea typeface="Calibri" panose="020F0502020204030204" pitchFamily="34" charset="0"/>
                <a:cs typeface="Calibri" panose="020F0502020204030204" pitchFamily="34" charset="0"/>
              </a:rPr>
              <a:t>WorkSource Georgia</a:t>
            </a:r>
          </a:p>
          <a:p>
            <a:pPr marL="914400" lvl="1" indent="-304006" algn="l" rtl="0">
              <a:spcBef>
                <a:spcPts val="500"/>
              </a:spcBef>
              <a:spcAft>
                <a:spcPts val="0"/>
              </a:spcAft>
              <a:buSzPct val="100000"/>
              <a:buChar char="○"/>
            </a:pPr>
            <a:r>
              <a:rPr lang="en-US" sz="2500" b="1">
                <a:solidFill>
                  <a:schemeClr val="tx1"/>
                </a:solidFill>
                <a:latin typeface="Calibri" panose="020F0502020204030204" pitchFamily="34" charset="0"/>
                <a:ea typeface="Calibri" panose="020F0502020204030204" pitchFamily="34" charset="0"/>
                <a:cs typeface="Calibri" panose="020F0502020204030204" pitchFamily="34" charset="0"/>
              </a:rPr>
              <a:t>Recruiting second-chance-friendly employers</a:t>
            </a:r>
          </a:p>
          <a:p>
            <a:pPr marL="914400" lvl="1" indent="-304006" algn="l" rtl="0">
              <a:spcBef>
                <a:spcPts val="500"/>
              </a:spcBef>
              <a:spcAft>
                <a:spcPts val="0"/>
              </a:spcAft>
              <a:buSzPct val="100000"/>
              <a:buChar char="○"/>
            </a:pPr>
            <a:r>
              <a:rPr lang="en-US" sz="2500" b="1">
                <a:solidFill>
                  <a:schemeClr val="tx1"/>
                </a:solidFill>
                <a:latin typeface="Calibri" panose="020F0502020204030204" pitchFamily="34" charset="0"/>
                <a:ea typeface="Calibri" panose="020F0502020204030204" pitchFamily="34" charset="0"/>
                <a:cs typeface="Calibri" panose="020F0502020204030204" pitchFamily="34" charset="0"/>
              </a:rPr>
              <a:t>Expanding networks with industry partners</a:t>
            </a:r>
          </a:p>
          <a:p>
            <a:pPr marL="457200" indent="-303530">
              <a:spcBef>
                <a:spcPts val="800"/>
              </a:spcBef>
              <a:buSzPct val="100000"/>
              <a:buChar char="●"/>
            </a:pPr>
            <a:r>
              <a:rPr lang="en-US" sz="2500">
                <a:solidFill>
                  <a:schemeClr val="tx1"/>
                </a:solidFill>
                <a:latin typeface="Calibri"/>
                <a:ea typeface="Calibri"/>
                <a:cs typeface="Calibri"/>
              </a:rPr>
              <a:t>The programs featured on this slide showcase </a:t>
            </a:r>
            <a:r>
              <a:rPr lang="en-US" sz="2500">
                <a:latin typeface="Calibri"/>
                <a:ea typeface="Calibri"/>
                <a:cs typeface="Calibri"/>
              </a:rPr>
              <a:t>the programs we partner with TCSG to offer our clients</a:t>
            </a:r>
            <a:r>
              <a:rPr lang="en-US" sz="2500">
                <a:solidFill>
                  <a:schemeClr val="tx1"/>
                </a:solidFill>
                <a:latin typeface="Calibri"/>
                <a:ea typeface="Calibri"/>
                <a:cs typeface="Calibri"/>
              </a:rPr>
              <a:t>.</a:t>
            </a:r>
          </a:p>
          <a:p>
            <a:pPr marL="457200" lvl="0" indent="-304006" algn="l" rtl="0">
              <a:spcBef>
                <a:spcPts val="800"/>
              </a:spcBef>
              <a:spcAft>
                <a:spcPts val="0"/>
              </a:spcAft>
              <a:buSzPct val="100000"/>
              <a:buChar char="●"/>
            </a:pPr>
            <a:r>
              <a:rPr lang="en-US" sz="2500">
                <a:solidFill>
                  <a:schemeClr val="tx1"/>
                </a:solidFill>
                <a:latin typeface="Calibri" panose="020F0502020204030204" pitchFamily="34" charset="0"/>
                <a:ea typeface="Calibri" panose="020F0502020204030204" pitchFamily="34" charset="0"/>
                <a:cs typeface="Calibri" panose="020F0502020204030204" pitchFamily="34" charset="0"/>
              </a:rPr>
              <a:t>We welcome the opportunity to collaborate and introduce </a:t>
            </a:r>
            <a:r>
              <a:rPr lang="en-US" sz="2500" b="1">
                <a:solidFill>
                  <a:schemeClr val="tx1"/>
                </a:solidFill>
                <a:latin typeface="Calibri" panose="020F0502020204030204" pitchFamily="34" charset="0"/>
                <a:ea typeface="Calibri" panose="020F0502020204030204" pitchFamily="34" charset="0"/>
                <a:cs typeface="Calibri" panose="020F0502020204030204" pitchFamily="34" charset="0"/>
              </a:rPr>
              <a:t>Integrated Education and Training (IET) programs</a:t>
            </a:r>
            <a:r>
              <a:rPr lang="en-US" sz="2500">
                <a:solidFill>
                  <a:schemeClr val="tx1"/>
                </a:solidFill>
                <a:latin typeface="Calibri" panose="020F0502020204030204" pitchFamily="34" charset="0"/>
                <a:ea typeface="Calibri" panose="020F0502020204030204" pitchFamily="34" charset="0"/>
                <a:cs typeface="Calibri" panose="020F0502020204030204" pitchFamily="34" charset="0"/>
              </a:rPr>
              <a:t> that align with emerging workforce needs.</a:t>
            </a:r>
          </a:p>
          <a:p>
            <a:endParaRPr lang="en-US" b="1"/>
          </a:p>
        </p:txBody>
      </p:sp>
      <p:sp>
        <p:nvSpPr>
          <p:cNvPr id="4" name="Slide Number Placeholder 3"/>
          <p:cNvSpPr>
            <a:spLocks noGrp="1"/>
          </p:cNvSpPr>
          <p:nvPr>
            <p:ph type="sldNum" sz="quarter" idx="5"/>
          </p:nvPr>
        </p:nvSpPr>
        <p:spPr/>
        <p:txBody>
          <a:bodyPr/>
          <a:lstStyle/>
          <a:p>
            <a:fld id="{794DB56A-9CD2-4395-BA70-A3162FBE7586}" type="slidenum">
              <a:rPr lang="en-US" smtClean="0"/>
              <a:t>10</a:t>
            </a:fld>
            <a:endParaRPr lang="en-US"/>
          </a:p>
        </p:txBody>
      </p:sp>
    </p:spTree>
    <p:extLst>
      <p:ext uri="{BB962C8B-B14F-4D97-AF65-F5344CB8AC3E}">
        <p14:creationId xmlns:p14="http://schemas.microsoft.com/office/powerpoint/2010/main" val="977998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D7337-501D-F769-75AD-F65F6281D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3F89F-9FF6-3F7B-2A49-9F0E545360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0E09FC-95CC-F2EF-6A9F-E6D503555BFF}"/>
              </a:ext>
            </a:extLst>
          </p:cNvPr>
          <p:cNvSpPr>
            <a:spLocks noGrp="1"/>
          </p:cNvSpPr>
          <p:nvPr>
            <p:ph type="body" idx="1"/>
          </p:nvPr>
        </p:nvSpPr>
        <p:spPr/>
        <p:txBody>
          <a:bodyPr/>
          <a:lstStyle/>
          <a:p>
            <a:r>
              <a:rPr lang="en-US" dirty="0"/>
              <a:t>Discussion and reflection on challenges. Weave in later how partnerships have helped solve some of these challenges.</a:t>
            </a:r>
          </a:p>
        </p:txBody>
      </p:sp>
      <p:sp>
        <p:nvSpPr>
          <p:cNvPr id="4" name="Slide Number Placeholder 3">
            <a:extLst>
              <a:ext uri="{FF2B5EF4-FFF2-40B4-BE49-F238E27FC236}">
                <a16:creationId xmlns:a16="http://schemas.microsoft.com/office/drawing/2014/main" id="{4D5C02BC-CDB9-D764-6A63-885B271FFFBD}"/>
              </a:ext>
            </a:extLst>
          </p:cNvPr>
          <p:cNvSpPr>
            <a:spLocks noGrp="1"/>
          </p:cNvSpPr>
          <p:nvPr>
            <p:ph type="sldNum" sz="quarter" idx="5"/>
          </p:nvPr>
        </p:nvSpPr>
        <p:spPr/>
        <p:txBody>
          <a:bodyPr/>
          <a:lstStyle/>
          <a:p>
            <a:fld id="{6583769A-2A3C-664A-B1A3-FCFF0FA87D20}" type="slidenum">
              <a:rPr lang="en-US" smtClean="0"/>
              <a:t>11</a:t>
            </a:fld>
            <a:endParaRPr lang="en-US"/>
          </a:p>
        </p:txBody>
      </p:sp>
    </p:spTree>
    <p:extLst>
      <p:ext uri="{BB962C8B-B14F-4D97-AF65-F5344CB8AC3E}">
        <p14:creationId xmlns:p14="http://schemas.microsoft.com/office/powerpoint/2010/main" val="2456618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4CEF5-EA90-C252-B811-681799AFEB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D1FE36-62E7-F7D4-3259-A366D2C488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C355F-AE2C-B13C-E930-690E6A42CF4A}"/>
              </a:ext>
            </a:extLst>
          </p:cNvPr>
          <p:cNvSpPr>
            <a:spLocks noGrp="1"/>
          </p:cNvSpPr>
          <p:nvPr>
            <p:ph type="body" idx="1"/>
          </p:nvPr>
        </p:nvSpPr>
        <p:spPr/>
        <p:txBody>
          <a:bodyPr/>
          <a:lstStyle/>
          <a:p>
            <a:r>
              <a:rPr lang="en-US" b="1"/>
              <a:t>- Rebecca </a:t>
            </a:r>
            <a:r>
              <a:rPr lang="en-US" b="0">
                <a:highlight>
                  <a:srgbClr val="FFFF00"/>
                </a:highlight>
              </a:rPr>
              <a:t>This slide shows a timeline of key dates in our partnership.  Prior to 2023, there were scattered partnerships throughout the state with Day Reporting Centers. One of those was Southern Regional Technical College.</a:t>
            </a:r>
          </a:p>
          <a:p>
            <a:pPr marL="171450" indent="-171450">
              <a:buFontTx/>
              <a:buChar char="-"/>
            </a:pPr>
            <a:r>
              <a:rPr lang="en-US" b="1">
                <a:highlight>
                  <a:srgbClr val="FFFF00"/>
                </a:highlight>
              </a:rPr>
              <a:t>Andy – </a:t>
            </a:r>
            <a:r>
              <a:rPr lang="en-US" b="0">
                <a:highlight>
                  <a:srgbClr val="FFFF00"/>
                </a:highlight>
              </a:rPr>
              <a:t>discuss local partnership efforts at SRT</a:t>
            </a:r>
          </a:p>
          <a:p>
            <a:pPr marL="171450" indent="-171450">
              <a:buFontTx/>
              <a:buChar char="-"/>
            </a:pPr>
            <a:r>
              <a:rPr lang="en-US" b="1">
                <a:highlight>
                  <a:srgbClr val="FFFF00"/>
                </a:highlight>
              </a:rPr>
              <a:t>Carolyn – </a:t>
            </a:r>
            <a:r>
              <a:rPr lang="en-US" b="0">
                <a:highlight>
                  <a:srgbClr val="FFFF00"/>
                </a:highlight>
              </a:rPr>
              <a:t>discuss merge from DCS and DOC in 2015 and then how the partnership work started with you beginning to understand TCSG’s work</a:t>
            </a:r>
          </a:p>
          <a:p>
            <a:pPr marL="171450" indent="-171450">
              <a:buFontTx/>
              <a:buChar char="-"/>
            </a:pPr>
            <a:r>
              <a:rPr lang="en-US" b="1">
                <a:highlight>
                  <a:srgbClr val="FFFF00"/>
                </a:highlight>
              </a:rPr>
              <a:t>Rebecca – </a:t>
            </a:r>
            <a:r>
              <a:rPr lang="en-US" b="0">
                <a:highlight>
                  <a:srgbClr val="FFFF00"/>
                </a:highlight>
              </a:rPr>
              <a:t>discuss 2024 intergovernmental MOU ad months meetings (Carolyn to add in when needed!)</a:t>
            </a:r>
          </a:p>
        </p:txBody>
      </p:sp>
      <p:sp>
        <p:nvSpPr>
          <p:cNvPr id="4" name="Slide Number Placeholder 3">
            <a:extLst>
              <a:ext uri="{FF2B5EF4-FFF2-40B4-BE49-F238E27FC236}">
                <a16:creationId xmlns:a16="http://schemas.microsoft.com/office/drawing/2014/main" id="{CD10EC2D-9B62-4AF5-7AB0-046284797D67}"/>
              </a:ext>
            </a:extLst>
          </p:cNvPr>
          <p:cNvSpPr>
            <a:spLocks noGrp="1"/>
          </p:cNvSpPr>
          <p:nvPr>
            <p:ph type="sldNum" sz="quarter" idx="5"/>
          </p:nvPr>
        </p:nvSpPr>
        <p:spPr/>
        <p:txBody>
          <a:bodyPr/>
          <a:lstStyle/>
          <a:p>
            <a:fld id="{794DB56A-9CD2-4395-BA70-A3162FBE7586}" type="slidenum">
              <a:rPr lang="en-US" smtClean="0"/>
              <a:t>12</a:t>
            </a:fld>
            <a:endParaRPr lang="en-US"/>
          </a:p>
        </p:txBody>
      </p:sp>
    </p:spTree>
    <p:extLst>
      <p:ext uri="{BB962C8B-B14F-4D97-AF65-F5344CB8AC3E}">
        <p14:creationId xmlns:p14="http://schemas.microsoft.com/office/powerpoint/2010/main" val="229546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hyperlink" Target="https://chaimsteinmetz.blogspot.com/2017/"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ged.com/educators-admins/test-admin/corrections.html"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a:xfrm>
            <a:off x="656162" y="5090832"/>
            <a:ext cx="10879667" cy="407805"/>
          </a:xfrm>
        </p:spPr>
        <p:txBody>
          <a:bodyPr/>
          <a:lstStyle/>
          <a:p>
            <a:r>
              <a:rPr lang="en-US" dirty="0"/>
              <a:t>Rebecca Ellis, Technical College System of Georgia</a:t>
            </a:r>
          </a:p>
          <a:p>
            <a:r>
              <a:rPr lang="en-US" dirty="0"/>
              <a:t>Andy Semones, Southern Regional Technical College</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a:xfrm>
            <a:off x="656162" y="3429000"/>
            <a:ext cx="10879667" cy="1527630"/>
          </a:xfrm>
        </p:spPr>
        <p:txBody>
          <a:bodyPr>
            <a:normAutofit fontScale="92500" lnSpcReduction="10000"/>
          </a:bodyPr>
          <a:lstStyle/>
          <a:p>
            <a:r>
              <a:rPr lang="en-US" dirty="0"/>
              <a:t>When Systems Align: How State and Local Partnerships Increase GED Completion for Adults on Probation and Parole</a:t>
            </a:r>
          </a:p>
          <a:p>
            <a:endParaRPr lang="en-US" dirty="0"/>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3E6FD-AD65-B83B-83EA-1D3EE82CCC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7912DB-65D2-7C8B-D95F-6730BE633221}"/>
              </a:ext>
            </a:extLst>
          </p:cNvPr>
          <p:cNvSpPr>
            <a:spLocks noGrp="1"/>
          </p:cNvSpPr>
          <p:nvPr>
            <p:ph type="title"/>
          </p:nvPr>
        </p:nvSpPr>
        <p:spPr>
          <a:xfrm>
            <a:off x="1027953" y="517899"/>
            <a:ext cx="10219167" cy="1143000"/>
          </a:xfrm>
        </p:spPr>
        <p:txBody>
          <a:bodyPr>
            <a:normAutofit/>
          </a:bodyPr>
          <a:lstStyle/>
          <a:p>
            <a:r>
              <a:rPr lang="en-US" sz="3200" dirty="0"/>
              <a:t>DCS </a:t>
            </a:r>
            <a:r>
              <a:rPr lang="en" sz="3200" dirty="0"/>
              <a:t>Statewide Education and Employment Program</a:t>
            </a:r>
            <a:endParaRPr lang="en-US" sz="3200" dirty="0"/>
          </a:p>
        </p:txBody>
      </p:sp>
      <p:sp>
        <p:nvSpPr>
          <p:cNvPr id="25" name="Content Placeholder 3">
            <a:extLst>
              <a:ext uri="{FF2B5EF4-FFF2-40B4-BE49-F238E27FC236}">
                <a16:creationId xmlns:a16="http://schemas.microsoft.com/office/drawing/2014/main" id="{4E0E7E33-DEA6-9F5C-A73E-B3938C9963A1}"/>
              </a:ext>
            </a:extLst>
          </p:cNvPr>
          <p:cNvSpPr>
            <a:spLocks noGrp="1"/>
          </p:cNvSpPr>
          <p:nvPr>
            <p:ph sz="half" idx="2"/>
          </p:nvPr>
        </p:nvSpPr>
        <p:spPr>
          <a:xfrm>
            <a:off x="609600" y="1660899"/>
            <a:ext cx="5386917" cy="3951288"/>
          </a:xfrm>
        </p:spPr>
        <p:txBody>
          <a:bodyPr>
            <a:normAutofit/>
          </a:bodyPr>
          <a:lstStyle/>
          <a:p>
            <a:r>
              <a:rPr lang="en-US" dirty="0">
                <a:ea typeface="Calibri" panose="020F0502020204030204" pitchFamily="34" charset="0"/>
              </a:rPr>
              <a:t>Provides statewide oversight for: </a:t>
            </a:r>
          </a:p>
          <a:p>
            <a:pPr lvl="1"/>
            <a:r>
              <a:rPr lang="en-US" dirty="0">
                <a:ea typeface="Calibri" panose="020F0502020204030204" pitchFamily="34" charset="0"/>
              </a:rPr>
              <a:t>Integrated Education and Training</a:t>
            </a:r>
          </a:p>
          <a:p>
            <a:pPr lvl="1"/>
            <a:r>
              <a:rPr lang="en-US" dirty="0">
                <a:ea typeface="Calibri" panose="020F0502020204030204" pitchFamily="34" charset="0"/>
              </a:rPr>
              <a:t>GED Programming/GED Vouchers/HSE Preparation</a:t>
            </a:r>
          </a:p>
          <a:p>
            <a:pPr lvl="1"/>
            <a:r>
              <a:rPr lang="en-US" dirty="0">
                <a:ea typeface="Calibri" panose="020F0502020204030204" pitchFamily="34" charset="0"/>
              </a:rPr>
              <a:t>Vocational Training</a:t>
            </a:r>
          </a:p>
          <a:p>
            <a:pPr lvl="1"/>
            <a:r>
              <a:rPr lang="en-US" dirty="0">
                <a:ea typeface="Calibri" panose="020F0502020204030204" pitchFamily="34" charset="0"/>
              </a:rPr>
              <a:t>Continuing Education </a:t>
            </a:r>
          </a:p>
          <a:p>
            <a:pPr lvl="1"/>
            <a:r>
              <a:rPr lang="en-US" dirty="0">
                <a:ea typeface="Calibri" panose="020F0502020204030204" pitchFamily="34" charset="0"/>
              </a:rPr>
              <a:t>Technical College Certificates</a:t>
            </a:r>
          </a:p>
          <a:p>
            <a:pPr lvl="1"/>
            <a:r>
              <a:rPr lang="en-US" dirty="0">
                <a:ea typeface="Calibri" panose="020F0502020204030204" pitchFamily="34" charset="0"/>
              </a:rPr>
              <a:t>Career Plus High School Diploma Program</a:t>
            </a:r>
          </a:p>
          <a:p>
            <a:pPr lvl="1"/>
            <a:r>
              <a:rPr lang="en-US" dirty="0">
                <a:ea typeface="Calibri" panose="020F0502020204030204" pitchFamily="34" charset="0"/>
              </a:rPr>
              <a:t>Statewide Employment Initiatives</a:t>
            </a:r>
          </a:p>
          <a:p>
            <a:pPr lvl="1"/>
            <a:r>
              <a:rPr lang="en-US" dirty="0">
                <a:ea typeface="Calibri" panose="020F0502020204030204" pitchFamily="34" charset="0"/>
              </a:rPr>
              <a:t>Continuing Education </a:t>
            </a:r>
          </a:p>
        </p:txBody>
      </p:sp>
      <p:pic>
        <p:nvPicPr>
          <p:cNvPr id="7" name="Picture 6">
            <a:extLst>
              <a:ext uri="{FF2B5EF4-FFF2-40B4-BE49-F238E27FC236}">
                <a16:creationId xmlns:a16="http://schemas.microsoft.com/office/drawing/2014/main" id="{543F910C-56F5-8B10-7D89-394249E36D41}"/>
              </a:ext>
            </a:extLst>
          </p:cNvPr>
          <p:cNvPicPr>
            <a:picLocks noChangeAspect="1"/>
          </p:cNvPicPr>
          <p:nvPr/>
        </p:nvPicPr>
        <p:blipFill>
          <a:blip r:embed="rId3"/>
          <a:stretch>
            <a:fillRect/>
          </a:stretch>
        </p:blipFill>
        <p:spPr>
          <a:xfrm>
            <a:off x="185420" y="5256442"/>
            <a:ext cx="1344705" cy="1326919"/>
          </a:xfrm>
          <a:prstGeom prst="rect">
            <a:avLst/>
          </a:prstGeom>
        </p:spPr>
      </p:pic>
      <p:sp>
        <p:nvSpPr>
          <p:cNvPr id="19" name="TextBox 18">
            <a:extLst>
              <a:ext uri="{FF2B5EF4-FFF2-40B4-BE49-F238E27FC236}">
                <a16:creationId xmlns:a16="http://schemas.microsoft.com/office/drawing/2014/main" id="{3B75BF37-D9A7-349A-AC38-FAA76C1DD14D}"/>
              </a:ext>
            </a:extLst>
          </p:cNvPr>
          <p:cNvSpPr txBox="1"/>
          <p:nvPr/>
        </p:nvSpPr>
        <p:spPr>
          <a:xfrm>
            <a:off x="1027954" y="-49271326"/>
            <a:ext cx="8116047" cy="5519653"/>
          </a:xfrm>
          <a:prstGeom prst="rect">
            <a:avLst/>
          </a:prstGeom>
          <a:noFill/>
        </p:spPr>
        <p:txBody>
          <a:bodyPr wrap="square">
            <a:spAutoFit/>
          </a:bodyPr>
          <a:lstStyle/>
          <a:p>
            <a:pPr>
              <a:lnSpc>
                <a:spcPct val="110000"/>
              </a:lnSpc>
              <a:buSzPct val="100000"/>
            </a:pPr>
            <a:r>
              <a:rPr lang="en-US" sz="2400" b="1"/>
              <a:t>Provides statewide oversight for:</a:t>
            </a:r>
          </a:p>
          <a:p>
            <a:pPr lvl="1" indent="-609570">
              <a:lnSpc>
                <a:spcPct val="110000"/>
              </a:lnSpc>
              <a:spcBef>
                <a:spcPts val="1244"/>
              </a:spcBef>
              <a:buSzPct val="100000"/>
            </a:pPr>
            <a:r>
              <a:rPr lang="en-US" sz="2400"/>
              <a:t>Integrated Education Training (IET)</a:t>
            </a:r>
          </a:p>
          <a:p>
            <a:pPr lvl="1" indent="-609570">
              <a:lnSpc>
                <a:spcPct val="110000"/>
              </a:lnSpc>
              <a:spcBef>
                <a:spcPts val="1244"/>
              </a:spcBef>
              <a:buSzPct val="100000"/>
            </a:pPr>
            <a:r>
              <a:rPr lang="en-US" sz="2400"/>
              <a:t>GED Programming/GED Vouchers</a:t>
            </a:r>
          </a:p>
          <a:p>
            <a:pPr lvl="1" indent="-609570">
              <a:lnSpc>
                <a:spcPct val="110000"/>
              </a:lnSpc>
              <a:spcBef>
                <a:spcPts val="1244"/>
              </a:spcBef>
              <a:buSzPct val="100000"/>
            </a:pPr>
            <a:r>
              <a:rPr lang="en-US" sz="2400" err="1"/>
              <a:t>HiSet</a:t>
            </a:r>
            <a:endParaRPr lang="en-US" sz="2400"/>
          </a:p>
          <a:p>
            <a:pPr lvl="1" indent="-609570">
              <a:lnSpc>
                <a:spcPct val="110000"/>
              </a:lnSpc>
              <a:spcBef>
                <a:spcPts val="1244"/>
              </a:spcBef>
              <a:buSzPct val="100000"/>
            </a:pPr>
            <a:r>
              <a:rPr lang="en-US" sz="2400"/>
              <a:t>Vocational Training</a:t>
            </a:r>
          </a:p>
          <a:p>
            <a:pPr lvl="1" indent="-609570">
              <a:lnSpc>
                <a:spcPct val="110000"/>
              </a:lnSpc>
              <a:spcBef>
                <a:spcPts val="1244"/>
              </a:spcBef>
              <a:buSzPct val="100000"/>
            </a:pPr>
            <a:r>
              <a:rPr lang="en-US" sz="2400"/>
              <a:t>Continuing Education</a:t>
            </a:r>
          </a:p>
          <a:p>
            <a:pPr lvl="1" indent="-609570">
              <a:lnSpc>
                <a:spcPct val="110000"/>
              </a:lnSpc>
              <a:spcBef>
                <a:spcPts val="1244"/>
              </a:spcBef>
              <a:buSzPct val="100000"/>
            </a:pPr>
            <a:r>
              <a:rPr lang="en-US" sz="2400"/>
              <a:t>Technical College Certifications </a:t>
            </a:r>
          </a:p>
          <a:p>
            <a:pPr lvl="1" indent="-609570">
              <a:lnSpc>
                <a:spcPct val="110000"/>
              </a:lnSpc>
              <a:spcBef>
                <a:spcPts val="1244"/>
              </a:spcBef>
              <a:buSzPct val="100000"/>
            </a:pPr>
            <a:r>
              <a:rPr lang="en-US" sz="2400"/>
              <a:t>Career Plus High school Diploma Program</a:t>
            </a:r>
          </a:p>
          <a:p>
            <a:pPr lvl="1" indent="-609570">
              <a:lnSpc>
                <a:spcPct val="110000"/>
              </a:lnSpc>
              <a:spcBef>
                <a:spcPts val="1244"/>
              </a:spcBef>
              <a:buSzPct val="100000"/>
            </a:pPr>
            <a:r>
              <a:rPr lang="en-US" sz="2400"/>
              <a:t>Technical College Liaison</a:t>
            </a:r>
          </a:p>
          <a:p>
            <a:pPr lvl="1" indent="-609570">
              <a:lnSpc>
                <a:spcPct val="110000"/>
              </a:lnSpc>
              <a:spcBef>
                <a:spcPts val="1244"/>
              </a:spcBef>
              <a:buSzPct val="100000"/>
            </a:pPr>
            <a:r>
              <a:rPr lang="en-US" sz="2400"/>
              <a:t>Statewide Employment Initiatives</a:t>
            </a:r>
          </a:p>
        </p:txBody>
      </p:sp>
      <p:sp>
        <p:nvSpPr>
          <p:cNvPr id="21" name="TextBox 20">
            <a:extLst>
              <a:ext uri="{FF2B5EF4-FFF2-40B4-BE49-F238E27FC236}">
                <a16:creationId xmlns:a16="http://schemas.microsoft.com/office/drawing/2014/main" id="{702C2DDE-C1D8-2491-DCEA-ECE39228932F}"/>
              </a:ext>
            </a:extLst>
          </p:cNvPr>
          <p:cNvSpPr txBox="1"/>
          <p:nvPr/>
        </p:nvSpPr>
        <p:spPr>
          <a:xfrm>
            <a:off x="2844800" y="-22438171"/>
            <a:ext cx="6096000" cy="5296130"/>
          </a:xfrm>
          <a:prstGeom prst="rect">
            <a:avLst/>
          </a:prstGeom>
          <a:noFill/>
        </p:spPr>
        <p:txBody>
          <a:bodyPr wrap="square">
            <a:spAutoFit/>
          </a:bodyPr>
          <a:lstStyle/>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Provides statewide oversight for:</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Integrated Education Training (IET)</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GED Programming/GED Vouchers</a:t>
            </a:r>
          </a:p>
          <a:p>
            <a:pPr>
              <a:lnSpc>
                <a:spcPct val="107000"/>
              </a:lnSpc>
              <a:spcAft>
                <a:spcPts val="1067"/>
              </a:spcAft>
            </a:pPr>
            <a:r>
              <a:rPr lang="en-US" sz="2400" kern="100" err="1">
                <a:latin typeface="Aptos" panose="02110004020202020204"/>
                <a:ea typeface="Aptos" panose="02110004020202020204"/>
                <a:cs typeface="Times New Roman" panose="02020603050405020304" pitchFamily="18" charset="0"/>
              </a:rPr>
              <a:t>HiSet</a:t>
            </a:r>
            <a:endParaRPr lang="en-US" sz="2400" kern="100">
              <a:latin typeface="Aptos" panose="02110004020202020204"/>
              <a:ea typeface="Aptos" panose="02110004020202020204"/>
              <a:cs typeface="Times New Roman" panose="02020603050405020304" pitchFamily="18" charset="0"/>
            </a:endParaRP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Vocational Training</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Continuing Education</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Technical College Certifications </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Career Plus High school Diploma Program</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Technical College Liaison</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Statewide Employment Initiatives</a:t>
            </a:r>
          </a:p>
        </p:txBody>
      </p:sp>
      <p:pic>
        <p:nvPicPr>
          <p:cNvPr id="27" name="Picture 26" descr="Senior couple embracing">
            <a:extLst>
              <a:ext uri="{FF2B5EF4-FFF2-40B4-BE49-F238E27FC236}">
                <a16:creationId xmlns:a16="http://schemas.microsoft.com/office/drawing/2014/main" id="{5CF0F4E6-F5B0-4B7A-3C3D-2A56F1D755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6786" y="1719637"/>
            <a:ext cx="5151649" cy="3434432"/>
          </a:xfrm>
          <a:prstGeom prst="ellipse">
            <a:avLst/>
          </a:prstGeom>
          <a:ln>
            <a:noFill/>
          </a:ln>
          <a:effectLst>
            <a:softEdge rad="112500"/>
          </a:effectLst>
        </p:spPr>
      </p:pic>
    </p:spTree>
    <p:extLst>
      <p:ext uri="{BB962C8B-B14F-4D97-AF65-F5344CB8AC3E}">
        <p14:creationId xmlns:p14="http://schemas.microsoft.com/office/powerpoint/2010/main" val="3150349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7C46E-6AC1-9EE8-04B9-F298E3A48E7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4D562FD-6288-A53A-976C-5291051B8DA7}"/>
              </a:ext>
            </a:extLst>
          </p:cNvPr>
          <p:cNvSpPr>
            <a:spLocks noGrp="1"/>
          </p:cNvSpPr>
          <p:nvPr>
            <p:ph type="title"/>
          </p:nvPr>
        </p:nvSpPr>
        <p:spPr/>
        <p:txBody>
          <a:bodyPr/>
          <a:lstStyle/>
          <a:p>
            <a:r>
              <a:rPr lang="en-US" sz="4800" b="1" spc="-75" dirty="0"/>
              <a:t>Partnership Timeline and Impact</a:t>
            </a:r>
            <a:endParaRPr lang="en-US" dirty="0"/>
          </a:p>
        </p:txBody>
      </p:sp>
      <p:sp>
        <p:nvSpPr>
          <p:cNvPr id="4" name="Slide Number Placeholder 3">
            <a:extLst>
              <a:ext uri="{FF2B5EF4-FFF2-40B4-BE49-F238E27FC236}">
                <a16:creationId xmlns:a16="http://schemas.microsoft.com/office/drawing/2014/main" id="{A4E96F21-2BFD-9476-7615-883C0AB9AC73}"/>
              </a:ext>
            </a:extLst>
          </p:cNvPr>
          <p:cNvSpPr>
            <a:spLocks noGrp="1"/>
          </p:cNvSpPr>
          <p:nvPr>
            <p:ph type="sldNum" sz="quarter" idx="10"/>
          </p:nvPr>
        </p:nvSpPr>
        <p:spPr/>
        <p:txBody>
          <a:bodyPr/>
          <a:lstStyle/>
          <a:p>
            <a:fld id="{BAE26A2A-DE5F-EA41-900F-AB5C4F1D9848}" type="slidenum">
              <a:rPr lang="en-US" smtClean="0"/>
              <a:t>11</a:t>
            </a:fld>
            <a:endParaRPr lang="en-US"/>
          </a:p>
        </p:txBody>
      </p:sp>
    </p:spTree>
    <p:extLst>
      <p:ext uri="{BB962C8B-B14F-4D97-AF65-F5344CB8AC3E}">
        <p14:creationId xmlns:p14="http://schemas.microsoft.com/office/powerpoint/2010/main" val="2989544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4CC5A-4E3F-B5D6-7578-FE1BF9CA48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F9A70-E3BA-1E3F-3EB1-9BEB79017614}"/>
              </a:ext>
            </a:extLst>
          </p:cNvPr>
          <p:cNvSpPr>
            <a:spLocks noGrp="1"/>
          </p:cNvSpPr>
          <p:nvPr>
            <p:ph type="title"/>
          </p:nvPr>
        </p:nvSpPr>
        <p:spPr>
          <a:xfrm>
            <a:off x="1027954" y="330618"/>
            <a:ext cx="8438776" cy="1143000"/>
          </a:xfrm>
        </p:spPr>
        <p:txBody>
          <a:bodyPr>
            <a:normAutofit/>
          </a:bodyPr>
          <a:lstStyle/>
          <a:p>
            <a:r>
              <a:rPr lang="en-US" sz="3200" dirty="0"/>
              <a:t>History of the Partnership</a:t>
            </a:r>
          </a:p>
        </p:txBody>
      </p:sp>
      <p:sp>
        <p:nvSpPr>
          <p:cNvPr id="19" name="TextBox 18">
            <a:extLst>
              <a:ext uri="{FF2B5EF4-FFF2-40B4-BE49-F238E27FC236}">
                <a16:creationId xmlns:a16="http://schemas.microsoft.com/office/drawing/2014/main" id="{6D15A897-E140-1B58-984B-5D84F94D889E}"/>
              </a:ext>
            </a:extLst>
          </p:cNvPr>
          <p:cNvSpPr txBox="1"/>
          <p:nvPr/>
        </p:nvSpPr>
        <p:spPr>
          <a:xfrm>
            <a:off x="1027954" y="-49271326"/>
            <a:ext cx="8116047" cy="5519653"/>
          </a:xfrm>
          <a:prstGeom prst="rect">
            <a:avLst/>
          </a:prstGeom>
          <a:noFill/>
        </p:spPr>
        <p:txBody>
          <a:bodyPr wrap="square">
            <a:spAutoFit/>
          </a:bodyPr>
          <a:lstStyle/>
          <a:p>
            <a:pPr>
              <a:lnSpc>
                <a:spcPct val="110000"/>
              </a:lnSpc>
              <a:buSzPct val="100000"/>
            </a:pPr>
            <a:r>
              <a:rPr lang="en-US" sz="2400" b="1"/>
              <a:t>Provides statewide oversight for:</a:t>
            </a:r>
          </a:p>
          <a:p>
            <a:pPr lvl="1" indent="-609570">
              <a:lnSpc>
                <a:spcPct val="110000"/>
              </a:lnSpc>
              <a:spcBef>
                <a:spcPts val="1244"/>
              </a:spcBef>
              <a:buSzPct val="100000"/>
            </a:pPr>
            <a:r>
              <a:rPr lang="en-US" sz="2400"/>
              <a:t>Integrated Education Training (IET)</a:t>
            </a:r>
          </a:p>
          <a:p>
            <a:pPr lvl="1" indent="-609570">
              <a:lnSpc>
                <a:spcPct val="110000"/>
              </a:lnSpc>
              <a:spcBef>
                <a:spcPts val="1244"/>
              </a:spcBef>
              <a:buSzPct val="100000"/>
            </a:pPr>
            <a:r>
              <a:rPr lang="en-US" sz="2400"/>
              <a:t>GED Programming/GED Vouchers</a:t>
            </a:r>
          </a:p>
          <a:p>
            <a:pPr lvl="1" indent="-609570">
              <a:lnSpc>
                <a:spcPct val="110000"/>
              </a:lnSpc>
              <a:spcBef>
                <a:spcPts val="1244"/>
              </a:spcBef>
              <a:buSzPct val="100000"/>
            </a:pPr>
            <a:r>
              <a:rPr lang="en-US" sz="2400" err="1"/>
              <a:t>HiSet</a:t>
            </a:r>
            <a:endParaRPr lang="en-US" sz="2400"/>
          </a:p>
          <a:p>
            <a:pPr lvl="1" indent="-609570">
              <a:lnSpc>
                <a:spcPct val="110000"/>
              </a:lnSpc>
              <a:spcBef>
                <a:spcPts val="1244"/>
              </a:spcBef>
              <a:buSzPct val="100000"/>
            </a:pPr>
            <a:r>
              <a:rPr lang="en-US" sz="2400"/>
              <a:t>Vocational Training</a:t>
            </a:r>
          </a:p>
          <a:p>
            <a:pPr lvl="1" indent="-609570">
              <a:lnSpc>
                <a:spcPct val="110000"/>
              </a:lnSpc>
              <a:spcBef>
                <a:spcPts val="1244"/>
              </a:spcBef>
              <a:buSzPct val="100000"/>
            </a:pPr>
            <a:r>
              <a:rPr lang="en-US" sz="2400"/>
              <a:t>Continuing Education</a:t>
            </a:r>
          </a:p>
          <a:p>
            <a:pPr lvl="1" indent="-609570">
              <a:lnSpc>
                <a:spcPct val="110000"/>
              </a:lnSpc>
              <a:spcBef>
                <a:spcPts val="1244"/>
              </a:spcBef>
              <a:buSzPct val="100000"/>
            </a:pPr>
            <a:r>
              <a:rPr lang="en-US" sz="2400"/>
              <a:t>Technical College Certifications </a:t>
            </a:r>
          </a:p>
          <a:p>
            <a:pPr lvl="1" indent="-609570">
              <a:lnSpc>
                <a:spcPct val="110000"/>
              </a:lnSpc>
              <a:spcBef>
                <a:spcPts val="1244"/>
              </a:spcBef>
              <a:buSzPct val="100000"/>
            </a:pPr>
            <a:r>
              <a:rPr lang="en-US" sz="2400"/>
              <a:t>Career Plus High school Diploma Program</a:t>
            </a:r>
          </a:p>
          <a:p>
            <a:pPr lvl="1" indent="-609570">
              <a:lnSpc>
                <a:spcPct val="110000"/>
              </a:lnSpc>
              <a:spcBef>
                <a:spcPts val="1244"/>
              </a:spcBef>
              <a:buSzPct val="100000"/>
            </a:pPr>
            <a:r>
              <a:rPr lang="en-US" sz="2400"/>
              <a:t>Technical College Liaison</a:t>
            </a:r>
          </a:p>
          <a:p>
            <a:pPr lvl="1" indent="-609570">
              <a:lnSpc>
                <a:spcPct val="110000"/>
              </a:lnSpc>
              <a:spcBef>
                <a:spcPts val="1244"/>
              </a:spcBef>
              <a:buSzPct val="100000"/>
            </a:pPr>
            <a:r>
              <a:rPr lang="en-US" sz="2400"/>
              <a:t>Statewide Employment Initiatives</a:t>
            </a:r>
          </a:p>
        </p:txBody>
      </p:sp>
      <p:sp>
        <p:nvSpPr>
          <p:cNvPr id="21" name="TextBox 20">
            <a:extLst>
              <a:ext uri="{FF2B5EF4-FFF2-40B4-BE49-F238E27FC236}">
                <a16:creationId xmlns:a16="http://schemas.microsoft.com/office/drawing/2014/main" id="{0A81D878-46D7-B25E-E8C7-6C68E920C6D5}"/>
              </a:ext>
            </a:extLst>
          </p:cNvPr>
          <p:cNvSpPr txBox="1"/>
          <p:nvPr/>
        </p:nvSpPr>
        <p:spPr>
          <a:xfrm>
            <a:off x="2844800" y="-22438171"/>
            <a:ext cx="6096000" cy="5296130"/>
          </a:xfrm>
          <a:prstGeom prst="rect">
            <a:avLst/>
          </a:prstGeom>
          <a:noFill/>
        </p:spPr>
        <p:txBody>
          <a:bodyPr wrap="square">
            <a:spAutoFit/>
          </a:bodyPr>
          <a:lstStyle/>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Provides statewide oversight for:</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Integrated Education Training (IET)</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GED Programming/GED Vouchers</a:t>
            </a:r>
          </a:p>
          <a:p>
            <a:pPr>
              <a:lnSpc>
                <a:spcPct val="107000"/>
              </a:lnSpc>
              <a:spcAft>
                <a:spcPts val="1067"/>
              </a:spcAft>
            </a:pPr>
            <a:r>
              <a:rPr lang="en-US" sz="2400" kern="100" err="1">
                <a:latin typeface="Aptos" panose="02110004020202020204"/>
                <a:ea typeface="Aptos" panose="02110004020202020204"/>
                <a:cs typeface="Times New Roman" panose="02020603050405020304" pitchFamily="18" charset="0"/>
              </a:rPr>
              <a:t>HiSet</a:t>
            </a:r>
            <a:endParaRPr lang="en-US" sz="2400" kern="100">
              <a:latin typeface="Aptos" panose="02110004020202020204"/>
              <a:ea typeface="Aptos" panose="02110004020202020204"/>
              <a:cs typeface="Times New Roman" panose="02020603050405020304" pitchFamily="18" charset="0"/>
            </a:endParaRP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Vocational Training</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Continuing Education</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Technical College Certifications </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Career Plus High school Diploma Program</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Technical College Liaison</a:t>
            </a:r>
          </a:p>
          <a:p>
            <a:pPr>
              <a:lnSpc>
                <a:spcPct val="107000"/>
              </a:lnSpc>
              <a:spcAft>
                <a:spcPts val="1067"/>
              </a:spcAft>
            </a:pPr>
            <a:r>
              <a:rPr lang="en-US" sz="2400" kern="100">
                <a:latin typeface="Aptos" panose="02110004020202020204"/>
                <a:ea typeface="Aptos" panose="02110004020202020204"/>
                <a:cs typeface="Times New Roman" panose="02020603050405020304" pitchFamily="18" charset="0"/>
              </a:rPr>
              <a:t>Statewide Employment Initiatives</a:t>
            </a:r>
          </a:p>
        </p:txBody>
      </p:sp>
      <p:cxnSp>
        <p:nvCxnSpPr>
          <p:cNvPr id="8" name="Straight Arrow Connector 7">
            <a:extLst>
              <a:ext uri="{FF2B5EF4-FFF2-40B4-BE49-F238E27FC236}">
                <a16:creationId xmlns:a16="http://schemas.microsoft.com/office/drawing/2014/main" id="{8F1591B3-B365-FCC1-8AD2-F008E5FD1944}"/>
              </a:ext>
            </a:extLst>
          </p:cNvPr>
          <p:cNvCxnSpPr>
            <a:cxnSpLocks/>
          </p:cNvCxnSpPr>
          <p:nvPr/>
        </p:nvCxnSpPr>
        <p:spPr>
          <a:xfrm>
            <a:off x="358588" y="3037468"/>
            <a:ext cx="11403107" cy="48128"/>
          </a:xfrm>
          <a:prstGeom prst="straightConnector1">
            <a:avLst/>
          </a:prstGeom>
          <a:ln w="762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E6DBBF91-88D3-4526-4C57-FC6D9865F7C6}"/>
              </a:ext>
            </a:extLst>
          </p:cNvPr>
          <p:cNvSpPr/>
          <p:nvPr/>
        </p:nvSpPr>
        <p:spPr>
          <a:xfrm>
            <a:off x="1075698" y="1981434"/>
            <a:ext cx="376036" cy="343404"/>
          </a:xfrm>
          <a:prstGeom prst="ellipse">
            <a:avLst/>
          </a:prstGeom>
          <a:solidFill>
            <a:srgbClr val="49A942"/>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endParaRPr lang="en-US" sz="2800" b="1"/>
          </a:p>
        </p:txBody>
      </p:sp>
      <p:sp>
        <p:nvSpPr>
          <p:cNvPr id="13" name="Oval 12">
            <a:extLst>
              <a:ext uri="{FF2B5EF4-FFF2-40B4-BE49-F238E27FC236}">
                <a16:creationId xmlns:a16="http://schemas.microsoft.com/office/drawing/2014/main" id="{E2F867C4-C5EC-1B9C-55B9-8D296B9C9E49}"/>
              </a:ext>
            </a:extLst>
          </p:cNvPr>
          <p:cNvSpPr/>
          <p:nvPr/>
        </p:nvSpPr>
        <p:spPr>
          <a:xfrm>
            <a:off x="651918" y="3177105"/>
            <a:ext cx="376036" cy="343404"/>
          </a:xfrm>
          <a:prstGeom prst="ellipse">
            <a:avLst/>
          </a:prstGeom>
          <a:solidFill>
            <a:srgbClr val="49A942"/>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endParaRPr lang="en-US" sz="2800" b="1"/>
          </a:p>
        </p:txBody>
      </p:sp>
      <p:sp>
        <p:nvSpPr>
          <p:cNvPr id="14" name="Oval 13">
            <a:extLst>
              <a:ext uri="{FF2B5EF4-FFF2-40B4-BE49-F238E27FC236}">
                <a16:creationId xmlns:a16="http://schemas.microsoft.com/office/drawing/2014/main" id="{09DAC074-629A-FCD3-FC0F-F50EAB3EEB7A}"/>
              </a:ext>
            </a:extLst>
          </p:cNvPr>
          <p:cNvSpPr/>
          <p:nvPr/>
        </p:nvSpPr>
        <p:spPr>
          <a:xfrm>
            <a:off x="4045794" y="1962162"/>
            <a:ext cx="376036" cy="343404"/>
          </a:xfrm>
          <a:prstGeom prst="ellipse">
            <a:avLst/>
          </a:prstGeom>
          <a:solidFill>
            <a:srgbClr val="49A942"/>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endParaRPr lang="en-US" sz="2800" b="1"/>
          </a:p>
        </p:txBody>
      </p:sp>
      <p:sp>
        <p:nvSpPr>
          <p:cNvPr id="15" name="Oval 14">
            <a:extLst>
              <a:ext uri="{FF2B5EF4-FFF2-40B4-BE49-F238E27FC236}">
                <a16:creationId xmlns:a16="http://schemas.microsoft.com/office/drawing/2014/main" id="{902B1742-A876-E4C8-C965-2296EA7C2222}"/>
              </a:ext>
            </a:extLst>
          </p:cNvPr>
          <p:cNvSpPr/>
          <p:nvPr/>
        </p:nvSpPr>
        <p:spPr>
          <a:xfrm>
            <a:off x="1388015" y="2299438"/>
            <a:ext cx="1562847" cy="1517575"/>
          </a:xfrm>
          <a:prstGeom prst="ellipse">
            <a:avLst/>
          </a:prstGeom>
          <a:solidFill>
            <a:srgbClr val="023950"/>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400" b="1"/>
              <a:t>2015</a:t>
            </a:r>
          </a:p>
        </p:txBody>
      </p:sp>
      <p:sp>
        <p:nvSpPr>
          <p:cNvPr id="16" name="Oval 15">
            <a:extLst>
              <a:ext uri="{FF2B5EF4-FFF2-40B4-BE49-F238E27FC236}">
                <a16:creationId xmlns:a16="http://schemas.microsoft.com/office/drawing/2014/main" id="{7CBFB473-68BE-0F2D-F691-FD556D98B273}"/>
              </a:ext>
            </a:extLst>
          </p:cNvPr>
          <p:cNvSpPr/>
          <p:nvPr/>
        </p:nvSpPr>
        <p:spPr>
          <a:xfrm>
            <a:off x="609601" y="3798227"/>
            <a:ext cx="376036" cy="343404"/>
          </a:xfrm>
          <a:prstGeom prst="ellipse">
            <a:avLst/>
          </a:prstGeom>
          <a:solidFill>
            <a:srgbClr val="49A942"/>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endParaRPr lang="en-US" sz="2800" b="1"/>
          </a:p>
        </p:txBody>
      </p:sp>
      <p:sp>
        <p:nvSpPr>
          <p:cNvPr id="17" name="Oval 16">
            <a:extLst>
              <a:ext uri="{FF2B5EF4-FFF2-40B4-BE49-F238E27FC236}">
                <a16:creationId xmlns:a16="http://schemas.microsoft.com/office/drawing/2014/main" id="{493739EA-B064-F2EC-5B7D-F097835F6975}"/>
              </a:ext>
            </a:extLst>
          </p:cNvPr>
          <p:cNvSpPr/>
          <p:nvPr/>
        </p:nvSpPr>
        <p:spPr>
          <a:xfrm>
            <a:off x="5175603" y="2349690"/>
            <a:ext cx="1562847" cy="1517575"/>
          </a:xfrm>
          <a:prstGeom prst="ellipse">
            <a:avLst/>
          </a:prstGeom>
          <a:solidFill>
            <a:srgbClr val="023950"/>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400" b="1"/>
              <a:t>2023</a:t>
            </a:r>
          </a:p>
        </p:txBody>
      </p:sp>
      <p:sp>
        <p:nvSpPr>
          <p:cNvPr id="18" name="Oval 17">
            <a:extLst>
              <a:ext uri="{FF2B5EF4-FFF2-40B4-BE49-F238E27FC236}">
                <a16:creationId xmlns:a16="http://schemas.microsoft.com/office/drawing/2014/main" id="{1AA70066-0936-4ED0-8EA0-EC24D7E76295}"/>
              </a:ext>
            </a:extLst>
          </p:cNvPr>
          <p:cNvSpPr/>
          <p:nvPr/>
        </p:nvSpPr>
        <p:spPr>
          <a:xfrm>
            <a:off x="8611797" y="2318646"/>
            <a:ext cx="1562847" cy="1517575"/>
          </a:xfrm>
          <a:prstGeom prst="ellipse">
            <a:avLst/>
          </a:prstGeom>
          <a:solidFill>
            <a:srgbClr val="49A942"/>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400" b="1"/>
              <a:t>2024</a:t>
            </a:r>
          </a:p>
        </p:txBody>
      </p:sp>
      <p:sp>
        <p:nvSpPr>
          <p:cNvPr id="22" name="TextBox 21">
            <a:extLst>
              <a:ext uri="{FF2B5EF4-FFF2-40B4-BE49-F238E27FC236}">
                <a16:creationId xmlns:a16="http://schemas.microsoft.com/office/drawing/2014/main" id="{13111BB7-0BBC-2B3A-549F-05530E4339AB}"/>
              </a:ext>
            </a:extLst>
          </p:cNvPr>
          <p:cNvSpPr txBox="1"/>
          <p:nvPr/>
        </p:nvSpPr>
        <p:spPr>
          <a:xfrm>
            <a:off x="1027954" y="3944667"/>
            <a:ext cx="2689413" cy="1569660"/>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Department of Community Supervision Established</a:t>
            </a:r>
          </a:p>
        </p:txBody>
      </p:sp>
      <p:sp>
        <p:nvSpPr>
          <p:cNvPr id="23" name="TextBox 22">
            <a:extLst>
              <a:ext uri="{FF2B5EF4-FFF2-40B4-BE49-F238E27FC236}">
                <a16:creationId xmlns:a16="http://schemas.microsoft.com/office/drawing/2014/main" id="{95162D5D-F6A5-20CB-EA74-FFE12C1E7AC5}"/>
              </a:ext>
            </a:extLst>
          </p:cNvPr>
          <p:cNvSpPr txBox="1"/>
          <p:nvPr/>
        </p:nvSpPr>
        <p:spPr>
          <a:xfrm>
            <a:off x="4682192" y="4102706"/>
            <a:ext cx="2421216" cy="1200329"/>
          </a:xfrm>
          <a:prstGeom prst="rect">
            <a:avLst/>
          </a:prstGeom>
          <a:noFill/>
        </p:spPr>
        <p:txBody>
          <a:bodyPr wrap="square" rtlCol="0">
            <a:spAutoFit/>
          </a:bodyPr>
          <a:lstStyle/>
          <a:p>
            <a:pPr algn="ctr"/>
            <a:r>
              <a:rPr lang="en-US" sz="2400" dirty="0"/>
              <a:t>Statewide Partnership Work Begins</a:t>
            </a:r>
          </a:p>
        </p:txBody>
      </p:sp>
      <p:sp>
        <p:nvSpPr>
          <p:cNvPr id="24" name="TextBox 23">
            <a:extLst>
              <a:ext uri="{FF2B5EF4-FFF2-40B4-BE49-F238E27FC236}">
                <a16:creationId xmlns:a16="http://schemas.microsoft.com/office/drawing/2014/main" id="{AE1AD494-15B7-3A58-F523-B50C2569FA32}"/>
              </a:ext>
            </a:extLst>
          </p:cNvPr>
          <p:cNvSpPr txBox="1"/>
          <p:nvPr/>
        </p:nvSpPr>
        <p:spPr>
          <a:xfrm>
            <a:off x="8194007" y="4010568"/>
            <a:ext cx="2689413" cy="2308324"/>
          </a:xfrm>
          <a:prstGeom prst="rect">
            <a:avLst/>
          </a:prstGeom>
          <a:noFill/>
        </p:spPr>
        <p:txBody>
          <a:bodyPr wrap="square" rtlCol="0">
            <a:spAutoFit/>
          </a:bodyPr>
          <a:lstStyle/>
          <a:p>
            <a:pPr algn="ctr"/>
            <a:r>
              <a:rPr lang="en-US" sz="2400" dirty="0"/>
              <a:t>Intergovernmental MOU, better referral processes, and monthly meetings established</a:t>
            </a:r>
          </a:p>
        </p:txBody>
      </p:sp>
      <p:sp>
        <p:nvSpPr>
          <p:cNvPr id="29" name="Oval 28">
            <a:extLst>
              <a:ext uri="{FF2B5EF4-FFF2-40B4-BE49-F238E27FC236}">
                <a16:creationId xmlns:a16="http://schemas.microsoft.com/office/drawing/2014/main" id="{1B70A4AE-60FB-53AB-FF0F-F60F78D92463}"/>
              </a:ext>
            </a:extLst>
          </p:cNvPr>
          <p:cNvSpPr/>
          <p:nvPr/>
        </p:nvSpPr>
        <p:spPr>
          <a:xfrm>
            <a:off x="3123510" y="1918847"/>
            <a:ext cx="376036" cy="312773"/>
          </a:xfrm>
          <a:prstGeom prst="ellipse">
            <a:avLst/>
          </a:prstGeom>
          <a:solidFill>
            <a:srgbClr val="49A942"/>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endParaRPr lang="en-US" sz="2800" b="1"/>
          </a:p>
        </p:txBody>
      </p:sp>
      <p:sp>
        <p:nvSpPr>
          <p:cNvPr id="30" name="Oval 29">
            <a:extLst>
              <a:ext uri="{FF2B5EF4-FFF2-40B4-BE49-F238E27FC236}">
                <a16:creationId xmlns:a16="http://schemas.microsoft.com/office/drawing/2014/main" id="{CF72E264-41FE-211F-2E6F-869DE2BBF352}"/>
              </a:ext>
            </a:extLst>
          </p:cNvPr>
          <p:cNvSpPr/>
          <p:nvPr/>
        </p:nvSpPr>
        <p:spPr>
          <a:xfrm>
            <a:off x="3394953" y="3463387"/>
            <a:ext cx="376036" cy="343404"/>
          </a:xfrm>
          <a:prstGeom prst="ellipse">
            <a:avLst/>
          </a:prstGeom>
          <a:solidFill>
            <a:srgbClr val="49A942"/>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endParaRPr lang="en-US" sz="2800" b="1"/>
          </a:p>
        </p:txBody>
      </p:sp>
      <p:sp>
        <p:nvSpPr>
          <p:cNvPr id="31" name="Oval 30">
            <a:extLst>
              <a:ext uri="{FF2B5EF4-FFF2-40B4-BE49-F238E27FC236}">
                <a16:creationId xmlns:a16="http://schemas.microsoft.com/office/drawing/2014/main" id="{295FD292-3132-D3DE-1D31-D2334146AE62}"/>
              </a:ext>
            </a:extLst>
          </p:cNvPr>
          <p:cNvSpPr/>
          <p:nvPr/>
        </p:nvSpPr>
        <p:spPr>
          <a:xfrm>
            <a:off x="651918" y="4639085"/>
            <a:ext cx="376036" cy="343404"/>
          </a:xfrm>
          <a:prstGeom prst="ellipse">
            <a:avLst/>
          </a:prstGeom>
          <a:solidFill>
            <a:srgbClr val="49A942"/>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endParaRPr lang="en-US" sz="2800" b="1"/>
          </a:p>
        </p:txBody>
      </p:sp>
      <p:sp>
        <p:nvSpPr>
          <p:cNvPr id="32" name="TextBox 31">
            <a:extLst>
              <a:ext uri="{FF2B5EF4-FFF2-40B4-BE49-F238E27FC236}">
                <a16:creationId xmlns:a16="http://schemas.microsoft.com/office/drawing/2014/main" id="{98DB7B64-724B-AB72-2B42-E5FDE616D75D}"/>
              </a:ext>
            </a:extLst>
          </p:cNvPr>
          <p:cNvSpPr txBox="1"/>
          <p:nvPr/>
        </p:nvSpPr>
        <p:spPr>
          <a:xfrm>
            <a:off x="1027954" y="974434"/>
            <a:ext cx="3885077" cy="748795"/>
          </a:xfrm>
          <a:prstGeom prst="rect">
            <a:avLst/>
          </a:prstGeom>
          <a:noFill/>
        </p:spPr>
        <p:txBody>
          <a:bodyPr wrap="square" rtlCol="0">
            <a:spAutoFit/>
          </a:bodyPr>
          <a:lstStyle/>
          <a:p>
            <a:r>
              <a:rPr lang="en-US" sz="2133" i="1"/>
              <a:t>Prior to 2023, there were scattered local partnerships.</a:t>
            </a:r>
          </a:p>
        </p:txBody>
      </p:sp>
    </p:spTree>
    <p:extLst>
      <p:ext uri="{BB962C8B-B14F-4D97-AF65-F5344CB8AC3E}">
        <p14:creationId xmlns:p14="http://schemas.microsoft.com/office/powerpoint/2010/main" val="2930698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63C02-F808-F9BF-C19C-5EF6B4521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BF700-7A48-9ABA-21DB-E71718A56807}"/>
              </a:ext>
            </a:extLst>
          </p:cNvPr>
          <p:cNvSpPr>
            <a:spLocks noGrp="1"/>
          </p:cNvSpPr>
          <p:nvPr>
            <p:ph type="title"/>
          </p:nvPr>
        </p:nvSpPr>
        <p:spPr>
          <a:xfrm>
            <a:off x="1039234" y="502717"/>
            <a:ext cx="10972800" cy="1143000"/>
          </a:xfrm>
        </p:spPr>
        <p:txBody>
          <a:bodyPr anchor="ctr">
            <a:normAutofit/>
          </a:bodyPr>
          <a:lstStyle/>
          <a:p>
            <a:r>
              <a:rPr lang="en-US" b="1" dirty="0"/>
              <a:t>Goals of the Current Partnership</a:t>
            </a:r>
          </a:p>
        </p:txBody>
      </p:sp>
      <p:graphicFrame>
        <p:nvGraphicFramePr>
          <p:cNvPr id="8" name="Content Placeholder 5">
            <a:extLst>
              <a:ext uri="{FF2B5EF4-FFF2-40B4-BE49-F238E27FC236}">
                <a16:creationId xmlns:a16="http://schemas.microsoft.com/office/drawing/2014/main" id="{86CFA63D-EB75-160A-A2B3-4130501D190A}"/>
              </a:ext>
            </a:extLst>
          </p:cNvPr>
          <p:cNvGraphicFramePr>
            <a:graphicFrameLocks noGrp="1"/>
          </p:cNvGraphicFramePr>
          <p:nvPr>
            <p:ph idx="1"/>
            <p:extLst>
              <p:ext uri="{D42A27DB-BD31-4B8C-83A1-F6EECF244321}">
                <p14:modId xmlns:p14="http://schemas.microsoft.com/office/powerpoint/2010/main" val="1435407946"/>
              </p:ext>
            </p:extLst>
          </p:nvPr>
        </p:nvGraphicFramePr>
        <p:xfrm>
          <a:off x="609600" y="1166284"/>
          <a:ext cx="10972800" cy="45254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5461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198BB-E9AE-FC79-3402-A26A7358C5D1}"/>
              </a:ext>
            </a:extLst>
          </p:cNvPr>
          <p:cNvSpPr>
            <a:spLocks noGrp="1"/>
          </p:cNvSpPr>
          <p:nvPr>
            <p:ph type="title"/>
          </p:nvPr>
        </p:nvSpPr>
        <p:spPr>
          <a:xfrm>
            <a:off x="609600" y="274639"/>
            <a:ext cx="10972800" cy="1143000"/>
          </a:xfrm>
        </p:spPr>
        <p:txBody>
          <a:bodyPr anchor="ctr">
            <a:normAutofit/>
          </a:bodyPr>
          <a:lstStyle/>
          <a:p>
            <a:r>
              <a:rPr lang="en-US" b="1"/>
              <a:t>Statewide Partnership Impact</a:t>
            </a:r>
          </a:p>
        </p:txBody>
      </p:sp>
      <p:sp>
        <p:nvSpPr>
          <p:cNvPr id="8" name="Content Placeholder 4">
            <a:extLst>
              <a:ext uri="{FF2B5EF4-FFF2-40B4-BE49-F238E27FC236}">
                <a16:creationId xmlns:a16="http://schemas.microsoft.com/office/drawing/2014/main" id="{7FD6CF7D-22D7-00EE-E746-81E459E2D419}"/>
              </a:ext>
            </a:extLst>
          </p:cNvPr>
          <p:cNvSpPr txBox="1">
            <a:spLocks/>
          </p:cNvSpPr>
          <p:nvPr/>
        </p:nvSpPr>
        <p:spPr>
          <a:xfrm>
            <a:off x="2088615" y="2979572"/>
            <a:ext cx="8740967" cy="939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SzPct val="1000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4" name="Slide Number Placeholder 3" hidden="1">
            <a:extLst>
              <a:ext uri="{FF2B5EF4-FFF2-40B4-BE49-F238E27FC236}">
                <a16:creationId xmlns:a16="http://schemas.microsoft.com/office/drawing/2014/main" id="{075C413F-2CBC-B63A-84E8-F08F06CF6B16}"/>
              </a:ext>
            </a:extLst>
          </p:cNvPr>
          <p:cNvSpPr>
            <a:spLocks noGrp="1"/>
          </p:cNvSpPr>
          <p:nvPr>
            <p:ph type="sldNum" sz="quarter" idx="12"/>
          </p:nvPr>
        </p:nvSpPr>
        <p:spPr>
          <a:prstGeom prst="rect">
            <a:avLst/>
          </a:prstGeom>
        </p:spPr>
        <p:txBody>
          <a:bodyPr anchor="ctr" anchorCtr="0"/>
          <a:lstStyle>
            <a:defPPr>
              <a:defRPr lang="en-US"/>
            </a:defPPr>
            <a:lvl1pPr marL="0" algn="r" defTabSz="1219140" rtl="0" eaLnBrk="1" latinLnBrk="0" hangingPunct="1">
              <a:defRPr sz="1867" b="0" kern="1200">
                <a:solidFill>
                  <a:schemeClr val="tx1"/>
                </a:solidFill>
                <a:latin typeface="Century Gothic" panose="020B0502020202020204" pitchFamily="34" charset="0"/>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a:lstStyle>
          <a:p>
            <a:pPr>
              <a:spcAft>
                <a:spcPts val="800"/>
              </a:spcAft>
            </a:pPr>
            <a:r>
              <a:rPr lang="en-US"/>
              <a:t>Slide </a:t>
            </a:r>
            <a:fld id="{D03A22CF-91A2-4648-A738-03CF6E1725C2}" type="slidenum">
              <a:rPr lang="en-US" smtClean="0"/>
              <a:pPr>
                <a:spcAft>
                  <a:spcPts val="800"/>
                </a:spcAft>
              </a:pPr>
              <a:t>14</a:t>
            </a:fld>
            <a:endParaRPr lang="en-US"/>
          </a:p>
        </p:txBody>
      </p:sp>
      <p:graphicFrame>
        <p:nvGraphicFramePr>
          <p:cNvPr id="15" name="Chart 14">
            <a:extLst>
              <a:ext uri="{FF2B5EF4-FFF2-40B4-BE49-F238E27FC236}">
                <a16:creationId xmlns:a16="http://schemas.microsoft.com/office/drawing/2014/main" id="{60F51819-B6D4-8540-7501-9B623F5369CE}"/>
              </a:ext>
            </a:extLst>
          </p:cNvPr>
          <p:cNvGraphicFramePr/>
          <p:nvPr/>
        </p:nvGraphicFramePr>
        <p:xfrm>
          <a:off x="609600" y="1600201"/>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1334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D9349-51A4-813F-70C3-7391206C08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E631BB-3EA4-E303-D8B9-E3DAE5206F48}"/>
              </a:ext>
            </a:extLst>
          </p:cNvPr>
          <p:cNvSpPr>
            <a:spLocks noGrp="1"/>
          </p:cNvSpPr>
          <p:nvPr>
            <p:ph type="title"/>
          </p:nvPr>
        </p:nvSpPr>
        <p:spPr>
          <a:xfrm>
            <a:off x="125730" y="620281"/>
            <a:ext cx="11430000" cy="1325563"/>
          </a:xfrm>
        </p:spPr>
        <p:txBody>
          <a:bodyPr>
            <a:normAutofit/>
          </a:bodyPr>
          <a:lstStyle/>
          <a:p>
            <a:pPr algn="ctr"/>
            <a:r>
              <a:rPr lang="en-US" sz="2800" dirty="0"/>
              <a:t>Local Partnership Impact: Fiscal Year 2025</a:t>
            </a:r>
          </a:p>
        </p:txBody>
      </p:sp>
      <p:sp>
        <p:nvSpPr>
          <p:cNvPr id="5" name="Content Placeholder 4">
            <a:extLst>
              <a:ext uri="{FF2B5EF4-FFF2-40B4-BE49-F238E27FC236}">
                <a16:creationId xmlns:a16="http://schemas.microsoft.com/office/drawing/2014/main" id="{A40079CB-0F33-5879-4C68-A4EB352728C7}"/>
              </a:ext>
            </a:extLst>
          </p:cNvPr>
          <p:cNvSpPr>
            <a:spLocks noGrp="1"/>
          </p:cNvSpPr>
          <p:nvPr>
            <p:ph idx="1"/>
          </p:nvPr>
        </p:nvSpPr>
        <p:spPr>
          <a:xfrm>
            <a:off x="2484459" y="1312562"/>
            <a:ext cx="5962311" cy="939589"/>
          </a:xfrm>
        </p:spPr>
        <p:txBody>
          <a:bodyPr>
            <a:noAutofit/>
          </a:bodyPr>
          <a:lstStyle/>
          <a:p>
            <a:pPr marL="0" indent="0">
              <a:buNone/>
            </a:pPr>
            <a:r>
              <a:rPr lang="en-US" dirty="0"/>
              <a:t>Day Reporting Centers where Southern Regional Technical College Offers Classes</a:t>
            </a:r>
          </a:p>
        </p:txBody>
      </p:sp>
      <p:sp>
        <p:nvSpPr>
          <p:cNvPr id="4" name="Slide Number Placeholder 3">
            <a:extLst>
              <a:ext uri="{FF2B5EF4-FFF2-40B4-BE49-F238E27FC236}">
                <a16:creationId xmlns:a16="http://schemas.microsoft.com/office/drawing/2014/main" id="{A7E1DD97-122D-3F81-0065-12484BF7F008}"/>
              </a:ext>
            </a:extLst>
          </p:cNvPr>
          <p:cNvSpPr>
            <a:spLocks noGrp="1"/>
          </p:cNvSpPr>
          <p:nvPr>
            <p:ph type="sldNum" sz="quarter" idx="12"/>
          </p:nvPr>
        </p:nvSpPr>
        <p:spPr>
          <a:prstGeom prst="rect">
            <a:avLst/>
          </a:prstGeom>
        </p:spPr>
        <p:txBody>
          <a:bodyPr anchor="ctr" anchorCtr="0"/>
          <a:lstStyle>
            <a:defPPr>
              <a:defRPr lang="en-US"/>
            </a:defPPr>
            <a:lvl1pPr marL="0" algn="r" defTabSz="1219140" rtl="0" eaLnBrk="1" latinLnBrk="0" hangingPunct="1">
              <a:defRPr sz="1867" b="0" kern="1200">
                <a:solidFill>
                  <a:schemeClr val="tx1"/>
                </a:solidFill>
                <a:latin typeface="Century Gothic" panose="020B0502020202020204" pitchFamily="34" charset="0"/>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a:lstStyle>
          <a:p>
            <a:r>
              <a:rPr lang="en-US"/>
              <a:t>Slide </a:t>
            </a:r>
            <a:fld id="{D03A22CF-91A2-4648-A738-03CF6E1725C2}" type="slidenum">
              <a:rPr lang="en-US" smtClean="0"/>
              <a:pPr/>
              <a:t>15</a:t>
            </a:fld>
            <a:endParaRPr lang="en-US"/>
          </a:p>
        </p:txBody>
      </p:sp>
      <p:sp>
        <p:nvSpPr>
          <p:cNvPr id="6" name="Oval 5">
            <a:extLst>
              <a:ext uri="{FF2B5EF4-FFF2-40B4-BE49-F238E27FC236}">
                <a16:creationId xmlns:a16="http://schemas.microsoft.com/office/drawing/2014/main" id="{0A1B5D57-4BC4-2307-24DA-4E71514C8D4A}"/>
              </a:ext>
            </a:extLst>
          </p:cNvPr>
          <p:cNvSpPr/>
          <p:nvPr/>
        </p:nvSpPr>
        <p:spPr>
          <a:xfrm>
            <a:off x="471738" y="903958"/>
            <a:ext cx="1613165" cy="1588057"/>
          </a:xfrm>
          <a:prstGeom prst="ellipse">
            <a:avLst/>
          </a:prstGeom>
          <a:solidFill>
            <a:schemeClr val="accent5"/>
          </a:solidFill>
          <a:ln>
            <a:solidFill>
              <a:srgbClr val="023950"/>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800" b="1" dirty="0"/>
              <a:t>2 </a:t>
            </a:r>
          </a:p>
        </p:txBody>
      </p:sp>
      <p:sp>
        <p:nvSpPr>
          <p:cNvPr id="7" name="Oval 6">
            <a:extLst>
              <a:ext uri="{FF2B5EF4-FFF2-40B4-BE49-F238E27FC236}">
                <a16:creationId xmlns:a16="http://schemas.microsoft.com/office/drawing/2014/main" id="{9C7CC311-A7BA-6C2D-C681-699AE78D151E}"/>
              </a:ext>
            </a:extLst>
          </p:cNvPr>
          <p:cNvSpPr/>
          <p:nvPr/>
        </p:nvSpPr>
        <p:spPr>
          <a:xfrm>
            <a:off x="483872" y="2657971"/>
            <a:ext cx="1647048" cy="1708016"/>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88</a:t>
            </a:r>
          </a:p>
        </p:txBody>
      </p:sp>
      <p:sp>
        <p:nvSpPr>
          <p:cNvPr id="8" name="Content Placeholder 4">
            <a:extLst>
              <a:ext uri="{FF2B5EF4-FFF2-40B4-BE49-F238E27FC236}">
                <a16:creationId xmlns:a16="http://schemas.microsoft.com/office/drawing/2014/main" id="{3C9790F7-07DE-D518-9E12-39896DA0F931}"/>
              </a:ext>
            </a:extLst>
          </p:cNvPr>
          <p:cNvSpPr txBox="1">
            <a:spLocks/>
          </p:cNvSpPr>
          <p:nvPr/>
        </p:nvSpPr>
        <p:spPr>
          <a:xfrm>
            <a:off x="1443155" y="2677954"/>
            <a:ext cx="5015943" cy="939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SzPct val="1000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0" name="Content Placeholder 4">
            <a:extLst>
              <a:ext uri="{FF2B5EF4-FFF2-40B4-BE49-F238E27FC236}">
                <a16:creationId xmlns:a16="http://schemas.microsoft.com/office/drawing/2014/main" id="{10D81C5F-E5DD-D0DF-96C5-285D9F74C167}"/>
              </a:ext>
            </a:extLst>
          </p:cNvPr>
          <p:cNvSpPr txBox="1">
            <a:spLocks/>
          </p:cNvSpPr>
          <p:nvPr/>
        </p:nvSpPr>
        <p:spPr>
          <a:xfrm>
            <a:off x="2535711" y="3403871"/>
            <a:ext cx="4806835" cy="10979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SzPct val="1000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panose="020B0604020202020204" pitchFamily="34" charset="0"/>
                <a:cs typeface="Arial" panose="020B0604020202020204" pitchFamily="34" charset="0"/>
              </a:rPr>
              <a:t>Students from DCS served</a:t>
            </a:r>
          </a:p>
        </p:txBody>
      </p:sp>
      <p:sp>
        <p:nvSpPr>
          <p:cNvPr id="11" name="Oval 10">
            <a:extLst>
              <a:ext uri="{FF2B5EF4-FFF2-40B4-BE49-F238E27FC236}">
                <a16:creationId xmlns:a16="http://schemas.microsoft.com/office/drawing/2014/main" id="{287FE26E-7C13-4AD8-F4A9-36D4FA6ACD1F}"/>
              </a:ext>
            </a:extLst>
          </p:cNvPr>
          <p:cNvSpPr/>
          <p:nvPr/>
        </p:nvSpPr>
        <p:spPr>
          <a:xfrm>
            <a:off x="437855" y="4546245"/>
            <a:ext cx="1647048" cy="1617535"/>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t>17</a:t>
            </a:r>
          </a:p>
        </p:txBody>
      </p:sp>
      <p:sp>
        <p:nvSpPr>
          <p:cNvPr id="3" name="Content Placeholder 4">
            <a:extLst>
              <a:ext uri="{FF2B5EF4-FFF2-40B4-BE49-F238E27FC236}">
                <a16:creationId xmlns:a16="http://schemas.microsoft.com/office/drawing/2014/main" id="{AB8D2B7B-03B1-2B37-D6FD-C5DE55B0E81E}"/>
              </a:ext>
            </a:extLst>
          </p:cNvPr>
          <p:cNvSpPr txBox="1">
            <a:spLocks/>
          </p:cNvSpPr>
          <p:nvPr/>
        </p:nvSpPr>
        <p:spPr>
          <a:xfrm>
            <a:off x="2275353" y="4978802"/>
            <a:ext cx="5015943" cy="939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SzPct val="1000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9" name="Content Placeholder 4">
            <a:extLst>
              <a:ext uri="{FF2B5EF4-FFF2-40B4-BE49-F238E27FC236}">
                <a16:creationId xmlns:a16="http://schemas.microsoft.com/office/drawing/2014/main" id="{00193D69-DA53-3A12-1F8E-87736FC8FB53}"/>
              </a:ext>
            </a:extLst>
          </p:cNvPr>
          <p:cNvSpPr txBox="1">
            <a:spLocks/>
          </p:cNvSpPr>
          <p:nvPr/>
        </p:nvSpPr>
        <p:spPr>
          <a:xfrm>
            <a:off x="2535711" y="5030268"/>
            <a:ext cx="6377980" cy="10979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SzPct val="1000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panose="020B0604020202020204" pitchFamily="34" charset="0"/>
                <a:cs typeface="Arial" panose="020B0604020202020204" pitchFamily="34" charset="0"/>
              </a:rPr>
              <a:t>Students that either completed their High School Equivalency or have started testing</a:t>
            </a:r>
          </a:p>
        </p:txBody>
      </p:sp>
    </p:spTree>
    <p:extLst>
      <p:ext uri="{BB962C8B-B14F-4D97-AF65-F5344CB8AC3E}">
        <p14:creationId xmlns:p14="http://schemas.microsoft.com/office/powerpoint/2010/main" val="1640067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2F126-5529-BCA3-1F53-A8FE774ED28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C1BEE8A-90B2-544D-6919-616609DA261D}"/>
              </a:ext>
            </a:extLst>
          </p:cNvPr>
          <p:cNvSpPr>
            <a:spLocks noGrp="1"/>
          </p:cNvSpPr>
          <p:nvPr>
            <p:ph type="title"/>
          </p:nvPr>
        </p:nvSpPr>
        <p:spPr/>
        <p:txBody>
          <a:bodyPr/>
          <a:lstStyle/>
          <a:p>
            <a:r>
              <a:rPr lang="en-US" sz="4800" b="1" spc="-75" dirty="0"/>
              <a:t>Bringing it All Together</a:t>
            </a:r>
            <a:endParaRPr lang="en-US" dirty="0"/>
          </a:p>
        </p:txBody>
      </p:sp>
      <p:sp>
        <p:nvSpPr>
          <p:cNvPr id="4" name="Slide Number Placeholder 3">
            <a:extLst>
              <a:ext uri="{FF2B5EF4-FFF2-40B4-BE49-F238E27FC236}">
                <a16:creationId xmlns:a16="http://schemas.microsoft.com/office/drawing/2014/main" id="{274EF60D-0D0F-4FDD-8786-9D0042A0DE47}"/>
              </a:ext>
            </a:extLst>
          </p:cNvPr>
          <p:cNvSpPr>
            <a:spLocks noGrp="1"/>
          </p:cNvSpPr>
          <p:nvPr>
            <p:ph type="sldNum" sz="quarter" idx="10"/>
          </p:nvPr>
        </p:nvSpPr>
        <p:spPr/>
        <p:txBody>
          <a:bodyPr/>
          <a:lstStyle/>
          <a:p>
            <a:fld id="{BAE26A2A-DE5F-EA41-900F-AB5C4F1D9848}" type="slidenum">
              <a:rPr lang="en-US" smtClean="0"/>
              <a:t>16</a:t>
            </a:fld>
            <a:endParaRPr lang="en-US"/>
          </a:p>
        </p:txBody>
      </p:sp>
    </p:spTree>
    <p:extLst>
      <p:ext uri="{BB962C8B-B14F-4D97-AF65-F5344CB8AC3E}">
        <p14:creationId xmlns:p14="http://schemas.microsoft.com/office/powerpoint/2010/main" val="4098599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9801-3B47-2FFE-327E-9A3B1E5ED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74C9F7-9BFE-AD23-4CC7-5E63F73CCE8D}"/>
              </a:ext>
            </a:extLst>
          </p:cNvPr>
          <p:cNvSpPr>
            <a:spLocks noGrp="1"/>
          </p:cNvSpPr>
          <p:nvPr>
            <p:ph type="title"/>
          </p:nvPr>
        </p:nvSpPr>
        <p:spPr>
          <a:xfrm>
            <a:off x="624114" y="91589"/>
            <a:ext cx="11129271" cy="1165587"/>
          </a:xfrm>
        </p:spPr>
        <p:txBody>
          <a:bodyPr anchor="ctr">
            <a:normAutofit/>
          </a:bodyPr>
          <a:lstStyle/>
          <a:p>
            <a:pPr algn="ctr"/>
            <a:r>
              <a:rPr lang="en-US" b="1" dirty="0"/>
              <a:t>The 3 C’s of Effective Partnerships</a:t>
            </a:r>
          </a:p>
        </p:txBody>
      </p:sp>
      <p:pic>
        <p:nvPicPr>
          <p:cNvPr id="6" name="Content Placeholder 5" descr="A group of people standing in front of a sign&#10;&#10;AI-generated content may be incorrect.">
            <a:extLst>
              <a:ext uri="{FF2B5EF4-FFF2-40B4-BE49-F238E27FC236}">
                <a16:creationId xmlns:a16="http://schemas.microsoft.com/office/drawing/2014/main" id="{9BF15868-4AE8-8B22-FB7D-1127342EAA2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9135" y="1560133"/>
            <a:ext cx="4983645" cy="3737734"/>
          </a:xfrm>
        </p:spPr>
      </p:pic>
      <p:pic>
        <p:nvPicPr>
          <p:cNvPr id="4" name="Picture 3">
            <a:extLst>
              <a:ext uri="{FF2B5EF4-FFF2-40B4-BE49-F238E27FC236}">
                <a16:creationId xmlns:a16="http://schemas.microsoft.com/office/drawing/2014/main" id="{9DE757F8-2EF0-5386-27A1-C8760D29307D}"/>
              </a:ext>
            </a:extLst>
          </p:cNvPr>
          <p:cNvPicPr>
            <a:picLocks noChangeAspect="1"/>
          </p:cNvPicPr>
          <p:nvPr/>
        </p:nvPicPr>
        <p:blipFill>
          <a:blip r:embed="rId4"/>
          <a:stretch>
            <a:fillRect/>
          </a:stretch>
        </p:blipFill>
        <p:spPr>
          <a:xfrm rot="5400000">
            <a:off x="6754283" y="1812714"/>
            <a:ext cx="4080934" cy="3060701"/>
          </a:xfrm>
          <a:prstGeom prst="rect">
            <a:avLst/>
          </a:prstGeom>
        </p:spPr>
      </p:pic>
    </p:spTree>
    <p:extLst>
      <p:ext uri="{BB962C8B-B14F-4D97-AF65-F5344CB8AC3E}">
        <p14:creationId xmlns:p14="http://schemas.microsoft.com/office/powerpoint/2010/main" val="328546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F026F-D98B-D228-DDF4-68F99ED20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64E56E-6044-6673-0E19-F7EF995E5C04}"/>
              </a:ext>
            </a:extLst>
          </p:cNvPr>
          <p:cNvSpPr>
            <a:spLocks noGrp="1"/>
          </p:cNvSpPr>
          <p:nvPr>
            <p:ph type="title"/>
          </p:nvPr>
        </p:nvSpPr>
        <p:spPr/>
        <p:txBody>
          <a:bodyPr anchor="ctr">
            <a:normAutofit/>
          </a:bodyPr>
          <a:lstStyle/>
          <a:p>
            <a:r>
              <a:rPr lang="en-US" b="1"/>
              <a:t>The 3 C’s of Effective Partnerships</a:t>
            </a:r>
          </a:p>
        </p:txBody>
      </p:sp>
      <p:graphicFrame>
        <p:nvGraphicFramePr>
          <p:cNvPr id="8" name="Content Placeholder 5">
            <a:extLst>
              <a:ext uri="{FF2B5EF4-FFF2-40B4-BE49-F238E27FC236}">
                <a16:creationId xmlns:a16="http://schemas.microsoft.com/office/drawing/2014/main" id="{288329E4-6485-DECC-A0AF-5D1F9B015CDB}"/>
              </a:ext>
            </a:extLst>
          </p:cNvPr>
          <p:cNvGraphicFramePr>
            <a:graphicFrameLocks noGrp="1"/>
          </p:cNvGraphicFramePr>
          <p:nvPr>
            <p:ph idx="1"/>
            <p:extLst>
              <p:ext uri="{D42A27DB-BD31-4B8C-83A1-F6EECF244321}">
                <p14:modId xmlns:p14="http://schemas.microsoft.com/office/powerpoint/2010/main" val="1451991508"/>
              </p:ext>
            </p:extLst>
          </p:nvPr>
        </p:nvGraphicFramePr>
        <p:xfrm>
          <a:off x="838200" y="1826684"/>
          <a:ext cx="10515600" cy="4349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2097665"/>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8F957-45C9-8F03-4B09-7BC02165E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0F86A-FE06-BA60-A6D0-2B424CF8D7CD}"/>
              </a:ext>
            </a:extLst>
          </p:cNvPr>
          <p:cNvSpPr>
            <a:spLocks noGrp="1"/>
          </p:cNvSpPr>
          <p:nvPr>
            <p:ph type="title"/>
          </p:nvPr>
        </p:nvSpPr>
        <p:spPr>
          <a:xfrm>
            <a:off x="234243" y="0"/>
            <a:ext cx="10972800" cy="1143000"/>
          </a:xfrm>
        </p:spPr>
        <p:txBody>
          <a:bodyPr anchor="ctr">
            <a:normAutofit/>
          </a:bodyPr>
          <a:lstStyle/>
          <a:p>
            <a:pPr algn="ctr"/>
            <a:r>
              <a:rPr lang="en-US" b="1"/>
              <a:t>The Web of Partnerships </a:t>
            </a:r>
          </a:p>
        </p:txBody>
      </p:sp>
      <p:pic>
        <p:nvPicPr>
          <p:cNvPr id="10" name="Graphic 9" descr="Spider web outline">
            <a:extLst>
              <a:ext uri="{FF2B5EF4-FFF2-40B4-BE49-F238E27FC236}">
                <a16:creationId xmlns:a16="http://schemas.microsoft.com/office/drawing/2014/main" id="{3B144D9C-BDDE-551E-09BB-A99B727370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00399" y="939801"/>
            <a:ext cx="5356576" cy="5356576"/>
          </a:xfrm>
          <a:prstGeom prst="rect">
            <a:avLst/>
          </a:prstGeom>
        </p:spPr>
      </p:pic>
      <p:sp>
        <p:nvSpPr>
          <p:cNvPr id="11" name="Oval 10">
            <a:extLst>
              <a:ext uri="{FF2B5EF4-FFF2-40B4-BE49-F238E27FC236}">
                <a16:creationId xmlns:a16="http://schemas.microsoft.com/office/drawing/2014/main" id="{D93434F4-0BE4-F79E-C745-BA03C14010C9}"/>
              </a:ext>
            </a:extLst>
          </p:cNvPr>
          <p:cNvSpPr/>
          <p:nvPr/>
        </p:nvSpPr>
        <p:spPr>
          <a:xfrm>
            <a:off x="5169247" y="2812747"/>
            <a:ext cx="1599501" cy="161068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Content Placeholder 6" descr="Group of men with solid fill">
            <a:extLst>
              <a:ext uri="{FF2B5EF4-FFF2-40B4-BE49-F238E27FC236}">
                <a16:creationId xmlns:a16="http://schemas.microsoft.com/office/drawing/2014/main" id="{E0DDD8B0-8011-240C-C3F7-5F046D4D5C90}"/>
              </a:ext>
            </a:extLst>
          </p:cNvPr>
          <p:cNvPicPr>
            <a:picLocks noGrp="1" noChangeAspect="1"/>
          </p:cNvPicPr>
          <p:nvPr>
            <p:ph idx="1"/>
          </p:nvPr>
        </p:nvPicPr>
        <p:blipFill>
          <a:blip>
            <a:extLst>
              <a:ext uri="{96DAC541-7B7A-43D3-8B79-37D633B846F1}">
                <asvg:svgBlip xmlns:asvg="http://schemas.microsoft.com/office/drawing/2016/SVG/main" r:embed="rId4"/>
              </a:ext>
            </a:extLst>
          </a:blip>
          <a:stretch>
            <a:fillRect/>
          </a:stretch>
        </p:blipFill>
        <p:spPr>
          <a:xfrm>
            <a:off x="5269087" y="3008489"/>
            <a:ext cx="1219200" cy="1219200"/>
          </a:xfrm>
        </p:spPr>
      </p:pic>
      <p:sp>
        <p:nvSpPr>
          <p:cNvPr id="12" name="Oval 11">
            <a:extLst>
              <a:ext uri="{FF2B5EF4-FFF2-40B4-BE49-F238E27FC236}">
                <a16:creationId xmlns:a16="http://schemas.microsoft.com/office/drawing/2014/main" id="{651E7634-1EEB-491F-E1BD-C75EA07C8F42}"/>
              </a:ext>
            </a:extLst>
          </p:cNvPr>
          <p:cNvSpPr/>
          <p:nvPr/>
        </p:nvSpPr>
        <p:spPr>
          <a:xfrm>
            <a:off x="3743691" y="1388282"/>
            <a:ext cx="1562847" cy="1517575"/>
          </a:xfrm>
          <a:prstGeom prst="ellipse">
            <a:avLst/>
          </a:prstGeom>
          <a:solidFill>
            <a:srgbClr val="4F81BD"/>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1600" b="1"/>
              <a:t>Technical College System of Georgia</a:t>
            </a:r>
          </a:p>
        </p:txBody>
      </p:sp>
      <p:sp>
        <p:nvSpPr>
          <p:cNvPr id="13" name="Oval 12">
            <a:extLst>
              <a:ext uri="{FF2B5EF4-FFF2-40B4-BE49-F238E27FC236}">
                <a16:creationId xmlns:a16="http://schemas.microsoft.com/office/drawing/2014/main" id="{9230612C-3231-B2FD-84FB-F0A018BF7D1D}"/>
              </a:ext>
            </a:extLst>
          </p:cNvPr>
          <p:cNvSpPr/>
          <p:nvPr/>
        </p:nvSpPr>
        <p:spPr>
          <a:xfrm>
            <a:off x="2874898" y="2905858"/>
            <a:ext cx="1562847" cy="1517575"/>
          </a:xfrm>
          <a:prstGeom prst="ellipse">
            <a:avLst/>
          </a:prstGeom>
          <a:solidFill>
            <a:srgbClr val="4F81BD"/>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1600" b="1"/>
              <a:t>Southern Regional Technical College</a:t>
            </a:r>
          </a:p>
        </p:txBody>
      </p:sp>
      <p:sp>
        <p:nvSpPr>
          <p:cNvPr id="14" name="Oval 13">
            <a:extLst>
              <a:ext uri="{FF2B5EF4-FFF2-40B4-BE49-F238E27FC236}">
                <a16:creationId xmlns:a16="http://schemas.microsoft.com/office/drawing/2014/main" id="{5C9A3168-9B06-FDEE-DB92-DE092B9315C8}"/>
              </a:ext>
            </a:extLst>
          </p:cNvPr>
          <p:cNvSpPr/>
          <p:nvPr/>
        </p:nvSpPr>
        <p:spPr>
          <a:xfrm>
            <a:off x="6750197" y="4630727"/>
            <a:ext cx="1562847" cy="1517575"/>
          </a:xfrm>
          <a:prstGeom prst="ellipse">
            <a:avLst/>
          </a:prstGeom>
          <a:solidFill>
            <a:srgbClr val="4F81BD"/>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1600" b="1"/>
              <a:t>Local Court Systems</a:t>
            </a:r>
          </a:p>
        </p:txBody>
      </p:sp>
      <p:sp>
        <p:nvSpPr>
          <p:cNvPr id="15" name="Oval 14">
            <a:extLst>
              <a:ext uri="{FF2B5EF4-FFF2-40B4-BE49-F238E27FC236}">
                <a16:creationId xmlns:a16="http://schemas.microsoft.com/office/drawing/2014/main" id="{56DAE89D-76A2-5345-DCFF-69E4F1EC7CEC}"/>
              </a:ext>
            </a:extLst>
          </p:cNvPr>
          <p:cNvSpPr/>
          <p:nvPr/>
        </p:nvSpPr>
        <p:spPr>
          <a:xfrm>
            <a:off x="3060882" y="4639138"/>
            <a:ext cx="1599501" cy="1610685"/>
          </a:xfrm>
          <a:prstGeom prst="ellipse">
            <a:avLst/>
          </a:prstGeom>
          <a:solidFill>
            <a:srgbClr val="4F81BD"/>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1600" b="1"/>
              <a:t>RML Transportation</a:t>
            </a:r>
          </a:p>
        </p:txBody>
      </p:sp>
      <p:sp>
        <p:nvSpPr>
          <p:cNvPr id="16" name="Oval 15">
            <a:extLst>
              <a:ext uri="{FF2B5EF4-FFF2-40B4-BE49-F238E27FC236}">
                <a16:creationId xmlns:a16="http://schemas.microsoft.com/office/drawing/2014/main" id="{D9BFE3B4-4158-47A8-ECC0-B295F14F27C6}"/>
              </a:ext>
            </a:extLst>
          </p:cNvPr>
          <p:cNvSpPr/>
          <p:nvPr/>
        </p:nvSpPr>
        <p:spPr>
          <a:xfrm>
            <a:off x="6768748" y="1316668"/>
            <a:ext cx="1724725" cy="1610685"/>
          </a:xfrm>
          <a:prstGeom prst="ellipse">
            <a:avLst/>
          </a:prstGeom>
          <a:solidFill>
            <a:srgbClr val="4F81BD"/>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1467" b="1"/>
              <a:t>Department of Community Supervision</a:t>
            </a:r>
          </a:p>
        </p:txBody>
      </p:sp>
      <p:sp>
        <p:nvSpPr>
          <p:cNvPr id="17" name="Oval 16">
            <a:extLst>
              <a:ext uri="{FF2B5EF4-FFF2-40B4-BE49-F238E27FC236}">
                <a16:creationId xmlns:a16="http://schemas.microsoft.com/office/drawing/2014/main" id="{4AF71808-76B8-EF91-E7BC-DC5FAAF46E6C}"/>
              </a:ext>
            </a:extLst>
          </p:cNvPr>
          <p:cNvSpPr/>
          <p:nvPr/>
        </p:nvSpPr>
        <p:spPr>
          <a:xfrm>
            <a:off x="7631111" y="2914346"/>
            <a:ext cx="1599501" cy="1610685"/>
          </a:xfrm>
          <a:prstGeom prst="ellipse">
            <a:avLst/>
          </a:prstGeom>
          <a:solidFill>
            <a:srgbClr val="4F81BD"/>
          </a:solidFill>
          <a:ln>
            <a:no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1600" b="1"/>
              <a:t>Day Reporting Centers and Field Offices</a:t>
            </a:r>
          </a:p>
        </p:txBody>
      </p:sp>
      <p:sp>
        <p:nvSpPr>
          <p:cNvPr id="19" name="TextBox 18">
            <a:extLst>
              <a:ext uri="{FF2B5EF4-FFF2-40B4-BE49-F238E27FC236}">
                <a16:creationId xmlns:a16="http://schemas.microsoft.com/office/drawing/2014/main" id="{F90F3746-D573-9EEF-FC5F-BDE6B316CABE}"/>
              </a:ext>
            </a:extLst>
          </p:cNvPr>
          <p:cNvSpPr txBox="1"/>
          <p:nvPr/>
        </p:nvSpPr>
        <p:spPr>
          <a:xfrm>
            <a:off x="8696493" y="2043051"/>
            <a:ext cx="1901300" cy="666977"/>
          </a:xfrm>
          <a:prstGeom prst="rect">
            <a:avLst/>
          </a:prstGeom>
          <a:noFill/>
        </p:spPr>
        <p:txBody>
          <a:bodyPr wrap="square" rtlCol="0">
            <a:spAutoFit/>
          </a:bodyPr>
          <a:lstStyle/>
          <a:p>
            <a:pPr algn="ctr"/>
            <a:r>
              <a:rPr lang="en-US" sz="1867"/>
              <a:t>DCS Community Coordinators</a:t>
            </a:r>
          </a:p>
        </p:txBody>
      </p:sp>
      <p:sp>
        <p:nvSpPr>
          <p:cNvPr id="20" name="TextBox 19">
            <a:extLst>
              <a:ext uri="{FF2B5EF4-FFF2-40B4-BE49-F238E27FC236}">
                <a16:creationId xmlns:a16="http://schemas.microsoft.com/office/drawing/2014/main" id="{3AFDE67F-ADA4-91AC-2431-80A999C28BEE}"/>
              </a:ext>
            </a:extLst>
          </p:cNvPr>
          <p:cNvSpPr txBox="1"/>
          <p:nvPr/>
        </p:nvSpPr>
        <p:spPr>
          <a:xfrm>
            <a:off x="1570745" y="1163814"/>
            <a:ext cx="1901300" cy="1241622"/>
          </a:xfrm>
          <a:prstGeom prst="rect">
            <a:avLst/>
          </a:prstGeom>
          <a:noFill/>
        </p:spPr>
        <p:txBody>
          <a:bodyPr wrap="square" rtlCol="0">
            <a:spAutoFit/>
          </a:bodyPr>
          <a:lstStyle/>
          <a:p>
            <a:pPr algn="ctr"/>
            <a:r>
              <a:rPr lang="en-US" sz="1867"/>
              <a:t>Policy Development</a:t>
            </a:r>
          </a:p>
          <a:p>
            <a:pPr algn="ctr"/>
            <a:r>
              <a:rPr lang="en-US" sz="1867"/>
              <a:t>Student Support Coordinators</a:t>
            </a:r>
          </a:p>
        </p:txBody>
      </p:sp>
      <p:sp>
        <p:nvSpPr>
          <p:cNvPr id="21" name="TextBox 20">
            <a:extLst>
              <a:ext uri="{FF2B5EF4-FFF2-40B4-BE49-F238E27FC236}">
                <a16:creationId xmlns:a16="http://schemas.microsoft.com/office/drawing/2014/main" id="{151DF9A4-146A-35B1-7508-04CEF2901E9E}"/>
              </a:ext>
            </a:extLst>
          </p:cNvPr>
          <p:cNvSpPr txBox="1"/>
          <p:nvPr/>
        </p:nvSpPr>
        <p:spPr>
          <a:xfrm>
            <a:off x="867918" y="2922789"/>
            <a:ext cx="1901300" cy="1241622"/>
          </a:xfrm>
          <a:prstGeom prst="rect">
            <a:avLst/>
          </a:prstGeom>
          <a:noFill/>
        </p:spPr>
        <p:txBody>
          <a:bodyPr wrap="square" rtlCol="0">
            <a:spAutoFit/>
          </a:bodyPr>
          <a:lstStyle/>
          <a:p>
            <a:pPr algn="ctr"/>
            <a:r>
              <a:rPr lang="en-US" sz="1867"/>
              <a:t>Adult Education </a:t>
            </a:r>
          </a:p>
          <a:p>
            <a:pPr algn="ctr"/>
            <a:r>
              <a:rPr lang="en-US" sz="1867"/>
              <a:t>Academic Affairs</a:t>
            </a:r>
          </a:p>
          <a:p>
            <a:pPr algn="ctr"/>
            <a:r>
              <a:rPr lang="en-US" sz="1867"/>
              <a:t>College and Job Fairs</a:t>
            </a:r>
          </a:p>
        </p:txBody>
      </p:sp>
      <p:sp>
        <p:nvSpPr>
          <p:cNvPr id="22" name="TextBox 21">
            <a:extLst>
              <a:ext uri="{FF2B5EF4-FFF2-40B4-BE49-F238E27FC236}">
                <a16:creationId xmlns:a16="http://schemas.microsoft.com/office/drawing/2014/main" id="{44CC6126-C505-9717-62F7-F5B21D001F3E}"/>
              </a:ext>
            </a:extLst>
          </p:cNvPr>
          <p:cNvSpPr txBox="1"/>
          <p:nvPr/>
        </p:nvSpPr>
        <p:spPr>
          <a:xfrm>
            <a:off x="867918" y="5095667"/>
            <a:ext cx="1901300" cy="666977"/>
          </a:xfrm>
          <a:prstGeom prst="rect">
            <a:avLst/>
          </a:prstGeom>
          <a:noFill/>
        </p:spPr>
        <p:txBody>
          <a:bodyPr wrap="square" rtlCol="0">
            <a:spAutoFit/>
          </a:bodyPr>
          <a:lstStyle/>
          <a:p>
            <a:pPr algn="ctr"/>
            <a:r>
              <a:rPr lang="en-US" sz="1867"/>
              <a:t>Transportation for Students</a:t>
            </a:r>
          </a:p>
        </p:txBody>
      </p:sp>
      <p:sp>
        <p:nvSpPr>
          <p:cNvPr id="23" name="TextBox 22">
            <a:extLst>
              <a:ext uri="{FF2B5EF4-FFF2-40B4-BE49-F238E27FC236}">
                <a16:creationId xmlns:a16="http://schemas.microsoft.com/office/drawing/2014/main" id="{DE7EAFCC-4363-EB84-245E-9B58C5E21197}"/>
              </a:ext>
            </a:extLst>
          </p:cNvPr>
          <p:cNvSpPr txBox="1"/>
          <p:nvPr/>
        </p:nvSpPr>
        <p:spPr>
          <a:xfrm>
            <a:off x="8271217" y="5130963"/>
            <a:ext cx="1901300" cy="379656"/>
          </a:xfrm>
          <a:prstGeom prst="rect">
            <a:avLst/>
          </a:prstGeom>
          <a:noFill/>
        </p:spPr>
        <p:txBody>
          <a:bodyPr wrap="square" rtlCol="0">
            <a:spAutoFit/>
          </a:bodyPr>
          <a:lstStyle/>
          <a:p>
            <a:pPr algn="ctr"/>
            <a:r>
              <a:rPr lang="en-US" sz="1867"/>
              <a:t>Local Judges</a:t>
            </a:r>
          </a:p>
        </p:txBody>
      </p:sp>
      <p:sp>
        <p:nvSpPr>
          <p:cNvPr id="24" name="TextBox 23">
            <a:extLst>
              <a:ext uri="{FF2B5EF4-FFF2-40B4-BE49-F238E27FC236}">
                <a16:creationId xmlns:a16="http://schemas.microsoft.com/office/drawing/2014/main" id="{492EE668-DC3F-B675-FD71-669B77EBF3D1}"/>
              </a:ext>
            </a:extLst>
          </p:cNvPr>
          <p:cNvSpPr txBox="1"/>
          <p:nvPr/>
        </p:nvSpPr>
        <p:spPr>
          <a:xfrm>
            <a:off x="9298161" y="3238193"/>
            <a:ext cx="1901300" cy="666977"/>
          </a:xfrm>
          <a:prstGeom prst="rect">
            <a:avLst/>
          </a:prstGeom>
          <a:noFill/>
        </p:spPr>
        <p:txBody>
          <a:bodyPr wrap="square" rtlCol="0">
            <a:spAutoFit/>
          </a:bodyPr>
          <a:lstStyle/>
          <a:p>
            <a:pPr algn="ctr"/>
            <a:r>
              <a:rPr lang="en-US" sz="1867"/>
              <a:t>Housing and Other Support</a:t>
            </a:r>
          </a:p>
        </p:txBody>
      </p:sp>
    </p:spTree>
    <p:extLst>
      <p:ext uri="{BB962C8B-B14F-4D97-AF65-F5344CB8AC3E}">
        <p14:creationId xmlns:p14="http://schemas.microsoft.com/office/powerpoint/2010/main" val="2482961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D1172-FCD8-6DE5-3FD7-86609102368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1C03B74-9625-CFC3-EF07-52E67F4DF937}"/>
              </a:ext>
            </a:extLst>
          </p:cNvPr>
          <p:cNvSpPr>
            <a:spLocks noGrp="1"/>
          </p:cNvSpPr>
          <p:nvPr>
            <p:ph type="title"/>
          </p:nvPr>
        </p:nvSpPr>
        <p:spPr/>
        <p:txBody>
          <a:bodyPr/>
          <a:lstStyle/>
          <a:p>
            <a:r>
              <a:rPr lang="en-US" sz="4800" b="1" spc="-75" dirty="0"/>
              <a:t>Introductions</a:t>
            </a:r>
            <a:endParaRPr lang="en-US" dirty="0"/>
          </a:p>
        </p:txBody>
      </p:sp>
      <p:sp>
        <p:nvSpPr>
          <p:cNvPr id="4" name="Slide Number Placeholder 3">
            <a:extLst>
              <a:ext uri="{FF2B5EF4-FFF2-40B4-BE49-F238E27FC236}">
                <a16:creationId xmlns:a16="http://schemas.microsoft.com/office/drawing/2014/main" id="{71F603C3-6703-7B7E-633F-F1559EC3E358}"/>
              </a:ext>
            </a:extLst>
          </p:cNvPr>
          <p:cNvSpPr>
            <a:spLocks noGrp="1"/>
          </p:cNvSpPr>
          <p:nvPr>
            <p:ph type="sldNum" sz="quarter" idx="10"/>
          </p:nvPr>
        </p:nvSpPr>
        <p:spPr/>
        <p:txBody>
          <a:bodyPr/>
          <a:lstStyle/>
          <a:p>
            <a:fld id="{BAE26A2A-DE5F-EA41-900F-AB5C4F1D9848}" type="slidenum">
              <a:rPr lang="en-US" smtClean="0"/>
              <a:t>2</a:t>
            </a:fld>
            <a:endParaRPr lang="en-US"/>
          </a:p>
        </p:txBody>
      </p:sp>
    </p:spTree>
    <p:extLst>
      <p:ext uri="{BB962C8B-B14F-4D97-AF65-F5344CB8AC3E}">
        <p14:creationId xmlns:p14="http://schemas.microsoft.com/office/powerpoint/2010/main" val="1057982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BF15-3119-9091-DACF-FE18BB276911}"/>
              </a:ext>
            </a:extLst>
          </p:cNvPr>
          <p:cNvSpPr>
            <a:spLocks noGrp="1"/>
          </p:cNvSpPr>
          <p:nvPr>
            <p:ph type="title"/>
          </p:nvPr>
        </p:nvSpPr>
        <p:spPr>
          <a:xfrm>
            <a:off x="609600" y="274639"/>
            <a:ext cx="10972800" cy="1143000"/>
          </a:xfrm>
        </p:spPr>
        <p:txBody>
          <a:bodyPr anchor="ctr">
            <a:normAutofit fontScale="90000"/>
          </a:bodyPr>
          <a:lstStyle/>
          <a:p>
            <a:pPr>
              <a:lnSpc>
                <a:spcPct val="90000"/>
              </a:lnSpc>
            </a:pPr>
            <a:r>
              <a:rPr lang="en-US" dirty="0"/>
              <a:t>Considerations for Other States (State Administrators) </a:t>
            </a:r>
            <a:br>
              <a:rPr lang="en-US" dirty="0"/>
            </a:br>
            <a:r>
              <a:rPr lang="en-US" dirty="0"/>
              <a:t>Helping Students Overcome Reentry Barriers</a:t>
            </a:r>
          </a:p>
        </p:txBody>
      </p:sp>
      <p:graphicFrame>
        <p:nvGraphicFramePr>
          <p:cNvPr id="10" name="Diagram 9">
            <a:extLst>
              <a:ext uri="{FF2B5EF4-FFF2-40B4-BE49-F238E27FC236}">
                <a16:creationId xmlns:a16="http://schemas.microsoft.com/office/drawing/2014/main" id="{17B29565-BE07-240D-A1B3-142893864FDE}"/>
              </a:ext>
            </a:extLst>
          </p:cNvPr>
          <p:cNvGraphicFramePr/>
          <p:nvPr>
            <p:extLst>
              <p:ext uri="{D42A27DB-BD31-4B8C-83A1-F6EECF244321}">
                <p14:modId xmlns:p14="http://schemas.microsoft.com/office/powerpoint/2010/main" val="3849510290"/>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3912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2FA40-E65E-C675-FEDB-BA6745F33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4F95BA-C249-0533-BBAA-13721A6948A1}"/>
              </a:ext>
            </a:extLst>
          </p:cNvPr>
          <p:cNvSpPr>
            <a:spLocks noGrp="1"/>
          </p:cNvSpPr>
          <p:nvPr>
            <p:ph type="title"/>
          </p:nvPr>
        </p:nvSpPr>
        <p:spPr>
          <a:xfrm>
            <a:off x="609600" y="274639"/>
            <a:ext cx="10972800" cy="1143000"/>
          </a:xfrm>
        </p:spPr>
        <p:txBody>
          <a:bodyPr anchor="ctr">
            <a:normAutofit/>
          </a:bodyPr>
          <a:lstStyle/>
          <a:p>
            <a:pPr>
              <a:lnSpc>
                <a:spcPct val="90000"/>
              </a:lnSpc>
            </a:pPr>
            <a:r>
              <a:rPr lang="en-US" dirty="0"/>
              <a:t>Considerations for Other States (Local Programs)</a:t>
            </a:r>
            <a:br>
              <a:rPr lang="en-US" dirty="0"/>
            </a:br>
            <a:r>
              <a:rPr lang="en-US" dirty="0"/>
              <a:t>Helping Students Overcome Reentry Barriers</a:t>
            </a:r>
          </a:p>
        </p:txBody>
      </p:sp>
      <p:graphicFrame>
        <p:nvGraphicFramePr>
          <p:cNvPr id="10" name="Diagram 9">
            <a:extLst>
              <a:ext uri="{FF2B5EF4-FFF2-40B4-BE49-F238E27FC236}">
                <a16:creationId xmlns:a16="http://schemas.microsoft.com/office/drawing/2014/main" id="{583BB56F-A793-74B6-7BB4-1C183E13D411}"/>
              </a:ext>
            </a:extLst>
          </p:cNvPr>
          <p:cNvGraphicFramePr/>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7121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9C6E6-BB13-06DF-7D60-E06CB7F4C6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B8D239-0B23-CF6E-AA89-E41577EDF312}"/>
              </a:ext>
            </a:extLst>
          </p:cNvPr>
          <p:cNvSpPr>
            <a:spLocks noGrp="1"/>
          </p:cNvSpPr>
          <p:nvPr>
            <p:ph type="title"/>
          </p:nvPr>
        </p:nvSpPr>
        <p:spPr>
          <a:xfrm>
            <a:off x="282842" y="368609"/>
            <a:ext cx="11129271" cy="1165587"/>
          </a:xfrm>
        </p:spPr>
        <p:txBody>
          <a:bodyPr anchor="ctr">
            <a:normAutofit/>
          </a:bodyPr>
          <a:lstStyle/>
          <a:p>
            <a:pPr algn="ctr"/>
            <a:r>
              <a:rPr lang="en-US" b="1" dirty="0"/>
              <a:t>Outcomes and Success Stories</a:t>
            </a:r>
          </a:p>
        </p:txBody>
      </p:sp>
      <p:sp>
        <p:nvSpPr>
          <p:cNvPr id="5" name="Content Placeholder 4">
            <a:extLst>
              <a:ext uri="{FF2B5EF4-FFF2-40B4-BE49-F238E27FC236}">
                <a16:creationId xmlns:a16="http://schemas.microsoft.com/office/drawing/2014/main" id="{346BD96E-3078-3622-B4BA-48C3134DB9B1}"/>
              </a:ext>
            </a:extLst>
          </p:cNvPr>
          <p:cNvSpPr>
            <a:spLocks noGrp="1"/>
          </p:cNvSpPr>
          <p:nvPr>
            <p:ph idx="1"/>
          </p:nvPr>
        </p:nvSpPr>
        <p:spPr>
          <a:xfrm>
            <a:off x="2883438" y="1684392"/>
            <a:ext cx="2751788" cy="962809"/>
          </a:xfrm>
        </p:spPr>
        <p:txBody>
          <a:bodyPr vert="horz" lIns="121920" tIns="60960" rIns="121920" bIns="60960" rtlCol="0" anchor="t">
            <a:noAutofit/>
          </a:bodyPr>
          <a:lstStyle/>
          <a:p>
            <a:pPr marL="0" indent="0">
              <a:buNone/>
            </a:pPr>
            <a:r>
              <a:rPr lang="en-US" sz="2133" dirty="0">
                <a:ea typeface="Calibri" panose="020F0502020204030204" pitchFamily="34" charset="0"/>
              </a:rPr>
              <a:t>Jessica was our Student of the Year in FY23</a:t>
            </a:r>
          </a:p>
        </p:txBody>
      </p:sp>
      <p:pic>
        <p:nvPicPr>
          <p:cNvPr id="3" name="Picture 2" descr="A bald eagle flying in the sky&#10;&#10;AI-generated content may be incorrect.">
            <a:extLst>
              <a:ext uri="{FF2B5EF4-FFF2-40B4-BE49-F238E27FC236}">
                <a16:creationId xmlns:a16="http://schemas.microsoft.com/office/drawing/2014/main" id="{96DCC7A6-922B-89A3-94B6-6A352F800AD4}"/>
              </a:ext>
            </a:extLst>
          </p:cNvPr>
          <p:cNvPicPr>
            <a:picLocks noChangeAspect="1"/>
          </p:cNvPicPr>
          <p:nvPr/>
        </p:nvPicPr>
        <p:blipFill>
          <a:blip r:embed="rId3"/>
          <a:stretch>
            <a:fillRect/>
          </a:stretch>
        </p:blipFill>
        <p:spPr>
          <a:xfrm>
            <a:off x="493690" y="1568018"/>
            <a:ext cx="2221607" cy="1253511"/>
          </a:xfrm>
          <a:prstGeom prst="rect">
            <a:avLst/>
          </a:prstGeom>
        </p:spPr>
      </p:pic>
      <p:pic>
        <p:nvPicPr>
          <p:cNvPr id="4" name="Picture 3" descr="A firemen spraying water on a fire&#10;&#10;AI-generated content may be incorrect.">
            <a:extLst>
              <a:ext uri="{FF2B5EF4-FFF2-40B4-BE49-F238E27FC236}">
                <a16:creationId xmlns:a16="http://schemas.microsoft.com/office/drawing/2014/main" id="{3C6F9DCB-EC8B-3A12-09C0-9FC903316EE6}"/>
              </a:ext>
            </a:extLst>
          </p:cNvPr>
          <p:cNvPicPr>
            <a:picLocks noChangeAspect="1"/>
          </p:cNvPicPr>
          <p:nvPr/>
        </p:nvPicPr>
        <p:blipFill>
          <a:blip r:embed="rId4"/>
          <a:stretch>
            <a:fillRect/>
          </a:stretch>
        </p:blipFill>
        <p:spPr>
          <a:xfrm>
            <a:off x="9354709" y="1391634"/>
            <a:ext cx="2229484" cy="1470339"/>
          </a:xfrm>
          <a:prstGeom prst="rect">
            <a:avLst/>
          </a:prstGeom>
        </p:spPr>
      </p:pic>
      <p:pic>
        <p:nvPicPr>
          <p:cNvPr id="6" name="Picture 5" descr="A close-up of a nurse holding a patient&amp;#39;s hand&#10;&#10;AI-generated content may be incorrect.">
            <a:extLst>
              <a:ext uri="{FF2B5EF4-FFF2-40B4-BE49-F238E27FC236}">
                <a16:creationId xmlns:a16="http://schemas.microsoft.com/office/drawing/2014/main" id="{B43835D2-FB91-92AF-6792-3E0DDB8DE553}"/>
              </a:ext>
            </a:extLst>
          </p:cNvPr>
          <p:cNvPicPr>
            <a:picLocks noChangeAspect="1"/>
          </p:cNvPicPr>
          <p:nvPr/>
        </p:nvPicPr>
        <p:blipFill>
          <a:blip r:embed="rId5"/>
          <a:stretch>
            <a:fillRect/>
          </a:stretch>
        </p:blipFill>
        <p:spPr>
          <a:xfrm>
            <a:off x="496120" y="3810001"/>
            <a:ext cx="2216747" cy="1502535"/>
          </a:xfrm>
          <a:prstGeom prst="rect">
            <a:avLst/>
          </a:prstGeom>
        </p:spPr>
      </p:pic>
      <p:pic>
        <p:nvPicPr>
          <p:cNvPr id="7" name="Picture 6" descr="A group of hands reaching for graduation caps in the air&#10;&#10;AI-generated content may be incorrect.">
            <a:extLst>
              <a:ext uri="{FF2B5EF4-FFF2-40B4-BE49-F238E27FC236}">
                <a16:creationId xmlns:a16="http://schemas.microsoft.com/office/drawing/2014/main" id="{46528D36-B32C-0320-62B9-39910FCE86A0}"/>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9814419" y="3598932"/>
            <a:ext cx="1724337" cy="1713604"/>
          </a:xfrm>
          <a:prstGeom prst="rect">
            <a:avLst/>
          </a:prstGeom>
        </p:spPr>
      </p:pic>
      <p:sp>
        <p:nvSpPr>
          <p:cNvPr id="8" name="TextBox 7">
            <a:extLst>
              <a:ext uri="{FF2B5EF4-FFF2-40B4-BE49-F238E27FC236}">
                <a16:creationId xmlns:a16="http://schemas.microsoft.com/office/drawing/2014/main" id="{1481CB95-659F-2504-DC6E-CFC5952139D1}"/>
              </a:ext>
            </a:extLst>
          </p:cNvPr>
          <p:cNvSpPr txBox="1"/>
          <p:nvPr/>
        </p:nvSpPr>
        <p:spPr>
          <a:xfrm>
            <a:off x="10041944" y="5310749"/>
            <a:ext cx="1370169" cy="240881"/>
          </a:xfrm>
          <a:prstGeom prst="rect">
            <a:avLst/>
          </a:prstGeom>
        </p:spPr>
        <p:txBody>
          <a:bodyPr lIns="121920" tIns="60960" rIns="121920" bIns="60960" anchor="t">
            <a:normAutofit fontScale="25000" lnSpcReduction="20000"/>
          </a:bodyPr>
          <a:lstStyle/>
          <a:p>
            <a:pPr algn="ctr"/>
            <a:r>
              <a:rPr lang="en-US" sz="2400" err="1"/>
              <a:t>ThePhoto</a:t>
            </a:r>
            <a:r>
              <a:rPr lang="en-US" sz="2400"/>
              <a:t> by </a:t>
            </a:r>
            <a:r>
              <a:rPr lang="en-US" sz="2400" err="1"/>
              <a:t>PhotoAuthor</a:t>
            </a:r>
            <a:r>
              <a:rPr lang="en-US" sz="2400"/>
              <a:t> is licensed under CCYYSA.</a:t>
            </a:r>
          </a:p>
        </p:txBody>
      </p:sp>
      <p:sp>
        <p:nvSpPr>
          <p:cNvPr id="11" name="Content Placeholder 4">
            <a:extLst>
              <a:ext uri="{FF2B5EF4-FFF2-40B4-BE49-F238E27FC236}">
                <a16:creationId xmlns:a16="http://schemas.microsoft.com/office/drawing/2014/main" id="{A5FC0879-C881-19F9-0DCF-1059A5FE0B30}"/>
              </a:ext>
            </a:extLst>
          </p:cNvPr>
          <p:cNvSpPr txBox="1">
            <a:spLocks/>
          </p:cNvSpPr>
          <p:nvPr/>
        </p:nvSpPr>
        <p:spPr>
          <a:xfrm>
            <a:off x="6780013" y="1684391"/>
            <a:ext cx="2751788" cy="962809"/>
          </a:xfrm>
          <a:prstGeom prst="rect">
            <a:avLst/>
          </a:prstGeom>
        </p:spPr>
        <p:txBody>
          <a:bodyPr vert="horz" lIns="121920" tIns="60960" rIns="121920" bIns="60960" rtlCol="0" anchor="t">
            <a:no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023950"/>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023950"/>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023950"/>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023950"/>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023950"/>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133" dirty="0">
                <a:latin typeface="Arial" panose="020B0604020202020204" pitchFamily="34" charset="0"/>
                <a:ea typeface="Calibri" panose="020F0502020204030204" pitchFamily="34" charset="0"/>
                <a:cs typeface="Arial" panose="020B0604020202020204" pitchFamily="34" charset="0"/>
              </a:rPr>
              <a:t>Davis earned his GED and became a firefighter</a:t>
            </a:r>
          </a:p>
        </p:txBody>
      </p:sp>
      <p:sp>
        <p:nvSpPr>
          <p:cNvPr id="13" name="Content Placeholder 4">
            <a:extLst>
              <a:ext uri="{FF2B5EF4-FFF2-40B4-BE49-F238E27FC236}">
                <a16:creationId xmlns:a16="http://schemas.microsoft.com/office/drawing/2014/main" id="{9D7A4637-E656-334D-900B-31F559417481}"/>
              </a:ext>
            </a:extLst>
          </p:cNvPr>
          <p:cNvSpPr txBox="1">
            <a:spLocks/>
          </p:cNvSpPr>
          <p:nvPr/>
        </p:nvSpPr>
        <p:spPr>
          <a:xfrm>
            <a:off x="2883438" y="4077954"/>
            <a:ext cx="2751788" cy="962809"/>
          </a:xfrm>
          <a:prstGeom prst="rect">
            <a:avLst/>
          </a:prstGeom>
        </p:spPr>
        <p:txBody>
          <a:bodyPr vert="horz" lIns="121920" tIns="60960" rIns="121920" bIns="60960" rtlCol="0" anchor="t">
            <a:no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023950"/>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023950"/>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023950"/>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023950"/>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023950"/>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133" dirty="0">
                <a:solidFill>
                  <a:schemeClr val="tx1"/>
                </a:solidFill>
                <a:latin typeface="Arial" panose="020B0604020202020204" pitchFamily="34" charset="0"/>
                <a:ea typeface="Calibri" panose="020F0502020204030204" pitchFamily="34" charset="0"/>
                <a:cs typeface="Arial" panose="020B0604020202020204" pitchFamily="34" charset="0"/>
              </a:rPr>
              <a:t>Lillian is dual enrolled in CNA and Adult Ed</a:t>
            </a:r>
          </a:p>
        </p:txBody>
      </p:sp>
      <p:sp>
        <p:nvSpPr>
          <p:cNvPr id="15" name="Content Placeholder 4">
            <a:extLst>
              <a:ext uri="{FF2B5EF4-FFF2-40B4-BE49-F238E27FC236}">
                <a16:creationId xmlns:a16="http://schemas.microsoft.com/office/drawing/2014/main" id="{E11CD530-976A-DA04-22C9-A7181333FB83}"/>
              </a:ext>
            </a:extLst>
          </p:cNvPr>
          <p:cNvSpPr txBox="1">
            <a:spLocks/>
          </p:cNvSpPr>
          <p:nvPr/>
        </p:nvSpPr>
        <p:spPr>
          <a:xfrm>
            <a:off x="6780013" y="3874752"/>
            <a:ext cx="2751788" cy="1359907"/>
          </a:xfrm>
          <a:prstGeom prst="rect">
            <a:avLst/>
          </a:prstGeom>
        </p:spPr>
        <p:txBody>
          <a:bodyPr vert="horz" lIns="121920" tIns="60960" rIns="121920" bIns="60960" rtlCol="0" anchor="t">
            <a:no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023950"/>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023950"/>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023950"/>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023950"/>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023950"/>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133" dirty="0">
                <a:solidFill>
                  <a:schemeClr val="tx1"/>
                </a:solidFill>
                <a:latin typeface="Arial" panose="020B0604020202020204" pitchFamily="34" charset="0"/>
                <a:ea typeface="Calibri" panose="020F0502020204030204" pitchFamily="34" charset="0"/>
                <a:cs typeface="Arial" panose="020B0604020202020204" pitchFamily="34" charset="0"/>
              </a:rPr>
              <a:t>DCS graduates helped propel a program record of 206 GEDs.</a:t>
            </a:r>
          </a:p>
        </p:txBody>
      </p:sp>
    </p:spTree>
    <p:extLst>
      <p:ext uri="{BB962C8B-B14F-4D97-AF65-F5344CB8AC3E}">
        <p14:creationId xmlns:p14="http://schemas.microsoft.com/office/powerpoint/2010/main" val="2745062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10CD9-CB65-CE10-B87F-3F7F7314C66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72ED449-162D-C7E0-A2C8-B121B3919ECF}"/>
              </a:ext>
            </a:extLst>
          </p:cNvPr>
          <p:cNvSpPr>
            <a:spLocks noGrp="1"/>
          </p:cNvSpPr>
          <p:nvPr>
            <p:ph type="title"/>
          </p:nvPr>
        </p:nvSpPr>
        <p:spPr>
          <a:xfrm>
            <a:off x="568658" y="2665691"/>
            <a:ext cx="11054683" cy="2260742"/>
          </a:xfrm>
        </p:spPr>
        <p:txBody>
          <a:bodyPr>
            <a:normAutofit fontScale="90000"/>
          </a:bodyPr>
          <a:lstStyle/>
          <a:p>
            <a:r>
              <a:rPr lang="en-US" sz="4800" b="1" spc="-75" dirty="0"/>
              <a:t>What partnerships does your organization already have to support individuals during the reentry process? </a:t>
            </a:r>
            <a:br>
              <a:rPr lang="en-US" sz="4800" b="1" spc="-75" dirty="0"/>
            </a:br>
            <a:br>
              <a:rPr lang="en-US" sz="4800" b="1" spc="-75" dirty="0"/>
            </a:br>
            <a:r>
              <a:rPr lang="en-US" sz="4800" b="1" spc="-75" dirty="0"/>
              <a:t>What partnerships could you develop or strengthen in your state to support students during reentry?</a:t>
            </a:r>
            <a:endParaRPr lang="en-US" dirty="0"/>
          </a:p>
        </p:txBody>
      </p:sp>
      <p:sp>
        <p:nvSpPr>
          <p:cNvPr id="4" name="Slide Number Placeholder 3">
            <a:extLst>
              <a:ext uri="{FF2B5EF4-FFF2-40B4-BE49-F238E27FC236}">
                <a16:creationId xmlns:a16="http://schemas.microsoft.com/office/drawing/2014/main" id="{339F1101-079D-948A-9D13-2A65F322BCBC}"/>
              </a:ext>
            </a:extLst>
          </p:cNvPr>
          <p:cNvSpPr>
            <a:spLocks noGrp="1"/>
          </p:cNvSpPr>
          <p:nvPr>
            <p:ph type="sldNum" sz="quarter" idx="10"/>
          </p:nvPr>
        </p:nvSpPr>
        <p:spPr/>
        <p:txBody>
          <a:bodyPr/>
          <a:lstStyle/>
          <a:p>
            <a:fld id="{BAE26A2A-DE5F-EA41-900F-AB5C4F1D9848}" type="slidenum">
              <a:rPr lang="en-US" smtClean="0"/>
              <a:t>23</a:t>
            </a:fld>
            <a:endParaRPr lang="en-US"/>
          </a:p>
        </p:txBody>
      </p:sp>
    </p:spTree>
    <p:extLst>
      <p:ext uri="{BB962C8B-B14F-4D97-AF65-F5344CB8AC3E}">
        <p14:creationId xmlns:p14="http://schemas.microsoft.com/office/powerpoint/2010/main" val="1798647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28556-27D6-D6D1-E628-BBD826DA514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6A5C1A4-7462-BD01-8AA2-C5F3CCBE1387}"/>
              </a:ext>
            </a:extLst>
          </p:cNvPr>
          <p:cNvSpPr>
            <a:spLocks noGrp="1"/>
          </p:cNvSpPr>
          <p:nvPr>
            <p:ph type="title"/>
          </p:nvPr>
        </p:nvSpPr>
        <p:spPr>
          <a:xfrm>
            <a:off x="401443" y="1784342"/>
            <a:ext cx="11054683" cy="2260742"/>
          </a:xfrm>
        </p:spPr>
        <p:txBody>
          <a:bodyPr>
            <a:normAutofit fontScale="90000"/>
          </a:bodyPr>
          <a:lstStyle/>
          <a:p>
            <a:r>
              <a:rPr lang="en-US" sz="4800" b="1" spc="-75" dirty="0"/>
              <a:t>Additional Resources</a:t>
            </a:r>
            <a:br>
              <a:rPr lang="en-US" sz="4800" b="1" spc="-75" dirty="0"/>
            </a:br>
            <a:br>
              <a:rPr lang="en-US" sz="4800" b="1" spc="-75" dirty="0"/>
            </a:br>
            <a:r>
              <a:rPr lang="en-US" sz="4800" dirty="0">
                <a:hlinkClick r:id="rId3"/>
              </a:rPr>
              <a:t>Testing in Corrections - Educators and Admins</a:t>
            </a:r>
            <a:br>
              <a:rPr lang="en-US" sz="4800" b="1" spc="-75" dirty="0"/>
            </a:br>
            <a:endParaRPr lang="en-US" dirty="0"/>
          </a:p>
        </p:txBody>
      </p:sp>
      <p:sp>
        <p:nvSpPr>
          <p:cNvPr id="4" name="Slide Number Placeholder 3">
            <a:extLst>
              <a:ext uri="{FF2B5EF4-FFF2-40B4-BE49-F238E27FC236}">
                <a16:creationId xmlns:a16="http://schemas.microsoft.com/office/drawing/2014/main" id="{AA4DF4CE-5FBF-AE24-1A6B-7AC4CEBC4091}"/>
              </a:ext>
            </a:extLst>
          </p:cNvPr>
          <p:cNvSpPr>
            <a:spLocks noGrp="1"/>
          </p:cNvSpPr>
          <p:nvPr>
            <p:ph type="sldNum" sz="quarter" idx="10"/>
          </p:nvPr>
        </p:nvSpPr>
        <p:spPr/>
        <p:txBody>
          <a:bodyPr/>
          <a:lstStyle/>
          <a:p>
            <a:fld id="{BAE26A2A-DE5F-EA41-900F-AB5C4F1D9848}" type="slidenum">
              <a:rPr lang="en-US" smtClean="0"/>
              <a:t>24</a:t>
            </a:fld>
            <a:endParaRPr lang="en-US"/>
          </a:p>
        </p:txBody>
      </p:sp>
    </p:spTree>
    <p:extLst>
      <p:ext uri="{BB962C8B-B14F-4D97-AF65-F5344CB8AC3E}">
        <p14:creationId xmlns:p14="http://schemas.microsoft.com/office/powerpoint/2010/main" val="2055070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3"/>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p:txBody>
          <a:bodyPr vert="horz" lIns="0" tIns="91440" rIns="0" bIns="0" rtlCol="0" anchor="t">
            <a:normAutofit/>
          </a:bodyPr>
          <a:lstStyle/>
          <a:p>
            <a:r>
              <a:rPr lang="en-US" dirty="0">
                <a:latin typeface="Arial"/>
                <a:cs typeface="Arial"/>
              </a:rPr>
              <a:t>Your feedback is important. Please scan the QR code below to rate this session.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25</a:t>
            </a:fld>
            <a:endParaRPr lang="en-US" dirty="0"/>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633677" y="3709002"/>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endParaRPr lang="en-US" dirty="0"/>
          </a:p>
        </p:txBody>
      </p:sp>
      <p:pic>
        <p:nvPicPr>
          <p:cNvPr id="3" name="Picture 2">
            <a:extLst>
              <a:ext uri="{FF2B5EF4-FFF2-40B4-BE49-F238E27FC236}">
                <a16:creationId xmlns:a16="http://schemas.microsoft.com/office/drawing/2014/main" id="{B9EC98FA-5F05-B588-DAF4-3DB63A164576}"/>
              </a:ext>
            </a:extLst>
          </p:cNvPr>
          <p:cNvPicPr>
            <a:picLocks noChangeAspect="1"/>
          </p:cNvPicPr>
          <p:nvPr/>
        </p:nvPicPr>
        <p:blipFill>
          <a:blip r:embed="rId4"/>
          <a:stretch>
            <a:fillRect/>
          </a:stretch>
        </p:blipFill>
        <p:spPr>
          <a:xfrm>
            <a:off x="1314311" y="3567870"/>
            <a:ext cx="2878967" cy="2878967"/>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3</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p:txBody>
          <a:bodyPr/>
          <a:lstStyle/>
          <a:p>
            <a:r>
              <a:rPr lang="en-US" dirty="0"/>
              <a:t>About Georgia's Reentry Partnerships</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dirty="0"/>
              <a:t>1</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p:txBody>
          <a:bodyPr/>
          <a:lstStyle/>
          <a:p>
            <a:r>
              <a:rPr lang="en-US" dirty="0"/>
              <a:t>Partnership Timeline and Impact</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dirty="0"/>
              <a:t>2</a:t>
            </a:r>
          </a:p>
        </p:txBody>
      </p:sp>
      <p:sp>
        <p:nvSpPr>
          <p:cNvPr id="7" name="Text Placeholder 6">
            <a:extLst>
              <a:ext uri="{FF2B5EF4-FFF2-40B4-BE49-F238E27FC236}">
                <a16:creationId xmlns:a16="http://schemas.microsoft.com/office/drawing/2014/main" id="{D85771DF-FDE6-7FFA-B5A4-2959CBC61326}"/>
              </a:ext>
            </a:extLst>
          </p:cNvPr>
          <p:cNvSpPr>
            <a:spLocks noGrp="1"/>
          </p:cNvSpPr>
          <p:nvPr>
            <p:ph type="body" sz="quarter" idx="17"/>
          </p:nvPr>
        </p:nvSpPr>
        <p:spPr/>
        <p:txBody>
          <a:bodyPr/>
          <a:lstStyle/>
          <a:p>
            <a:r>
              <a:rPr lang="en-US" dirty="0"/>
              <a:t>Bringing it All Together</a:t>
            </a:r>
          </a:p>
        </p:txBody>
      </p:sp>
      <p:sp>
        <p:nvSpPr>
          <p:cNvPr id="8" name="Text Placeholder 7">
            <a:extLst>
              <a:ext uri="{FF2B5EF4-FFF2-40B4-BE49-F238E27FC236}">
                <a16:creationId xmlns:a16="http://schemas.microsoft.com/office/drawing/2014/main" id="{40ECE1D1-F3B0-E585-ADE5-14031C45E632}"/>
              </a:ext>
            </a:extLst>
          </p:cNvPr>
          <p:cNvSpPr>
            <a:spLocks noGrp="1"/>
          </p:cNvSpPr>
          <p:nvPr>
            <p:ph type="body" sz="quarter" idx="18"/>
          </p:nvPr>
        </p:nvSpPr>
        <p:spPr/>
        <p:txBody>
          <a:bodyPr/>
          <a:lstStyle/>
          <a:p>
            <a:r>
              <a:rPr lang="en-US" dirty="0"/>
              <a:t>3</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p:txBody>
          <a:bodyPr/>
          <a:lstStyle/>
          <a:p>
            <a:r>
              <a:rPr lang="en-US" dirty="0"/>
              <a:t>Partnership</a:t>
            </a:r>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dirty="0"/>
              <a:t>2</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p:txBody>
          <a:bodyPr/>
          <a:lstStyle/>
          <a:p>
            <a:r>
              <a:rPr lang="en-US" dirty="0"/>
              <a:t>Considerations for Other States and Programs</a:t>
            </a:r>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p:txBody>
          <a:bodyPr/>
          <a:lstStyle/>
          <a:p>
            <a:r>
              <a:rPr lang="en-US" dirty="0"/>
              <a:t>4</a:t>
            </a:r>
          </a:p>
        </p:txBody>
      </p:sp>
      <p:sp>
        <p:nvSpPr>
          <p:cNvPr id="13" name="Text Placeholder 12">
            <a:extLst>
              <a:ext uri="{FF2B5EF4-FFF2-40B4-BE49-F238E27FC236}">
                <a16:creationId xmlns:a16="http://schemas.microsoft.com/office/drawing/2014/main" id="{31585AE1-0EC3-804A-4F4D-D6E038EBD16E}"/>
              </a:ext>
            </a:extLst>
          </p:cNvPr>
          <p:cNvSpPr>
            <a:spLocks noGrp="1"/>
          </p:cNvSpPr>
          <p:nvPr>
            <p:ph type="body" sz="quarter" idx="23"/>
          </p:nvPr>
        </p:nvSpPr>
        <p:spPr/>
        <p:txBody>
          <a:bodyPr/>
          <a:lstStyle/>
          <a:p>
            <a:r>
              <a:rPr lang="en-US" dirty="0"/>
              <a:t>Success Stories</a:t>
            </a:r>
          </a:p>
        </p:txBody>
      </p:sp>
      <p:sp>
        <p:nvSpPr>
          <p:cNvPr id="14" name="Text Placeholder 13">
            <a:extLst>
              <a:ext uri="{FF2B5EF4-FFF2-40B4-BE49-F238E27FC236}">
                <a16:creationId xmlns:a16="http://schemas.microsoft.com/office/drawing/2014/main" id="{D1A28FDC-D472-7C81-A4C6-4E852647CBE4}"/>
              </a:ext>
            </a:extLst>
          </p:cNvPr>
          <p:cNvSpPr>
            <a:spLocks noGrp="1"/>
          </p:cNvSpPr>
          <p:nvPr>
            <p:ph type="body" sz="quarter" idx="24"/>
          </p:nvPr>
        </p:nvSpPr>
        <p:spPr/>
        <p:txBody>
          <a:bodyPr/>
          <a:lstStyle/>
          <a:p>
            <a:r>
              <a:rPr lang="en-US" dirty="0"/>
              <a:t>5</a:t>
            </a:r>
          </a:p>
        </p:txBody>
      </p:sp>
    </p:spTree>
    <p:extLst>
      <p:ext uri="{BB962C8B-B14F-4D97-AF65-F5344CB8AC3E}">
        <p14:creationId xmlns:p14="http://schemas.microsoft.com/office/powerpoint/2010/main" val="968449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F8004-EF11-46AC-A541-485D376F767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47F07E9-8B06-31C4-43B1-5EB1566BD818}"/>
              </a:ext>
            </a:extLst>
          </p:cNvPr>
          <p:cNvSpPr>
            <a:spLocks noGrp="1"/>
          </p:cNvSpPr>
          <p:nvPr>
            <p:ph type="title"/>
          </p:nvPr>
        </p:nvSpPr>
        <p:spPr/>
        <p:txBody>
          <a:bodyPr/>
          <a:lstStyle/>
          <a:p>
            <a:r>
              <a:rPr lang="en-US" sz="4800" b="1" spc="-75" dirty="0"/>
              <a:t>What challenges do you face when helping individuals in the reentry process earn a GED?</a:t>
            </a:r>
            <a:endParaRPr lang="en-US" dirty="0"/>
          </a:p>
        </p:txBody>
      </p:sp>
      <p:sp>
        <p:nvSpPr>
          <p:cNvPr id="4" name="Slide Number Placeholder 3">
            <a:extLst>
              <a:ext uri="{FF2B5EF4-FFF2-40B4-BE49-F238E27FC236}">
                <a16:creationId xmlns:a16="http://schemas.microsoft.com/office/drawing/2014/main" id="{B7A6C076-928E-B748-C3AD-02683C1FDDE0}"/>
              </a:ext>
            </a:extLst>
          </p:cNvPr>
          <p:cNvSpPr>
            <a:spLocks noGrp="1"/>
          </p:cNvSpPr>
          <p:nvPr>
            <p:ph type="sldNum" sz="quarter" idx="10"/>
          </p:nvPr>
        </p:nvSpPr>
        <p:spPr/>
        <p:txBody>
          <a:bodyPr/>
          <a:lstStyle/>
          <a:p>
            <a:fld id="{BAE26A2A-DE5F-EA41-900F-AB5C4F1D9848}" type="slidenum">
              <a:rPr lang="en-US" smtClean="0"/>
              <a:t>4</a:t>
            </a:fld>
            <a:endParaRPr lang="en-US"/>
          </a:p>
        </p:txBody>
      </p:sp>
    </p:spTree>
    <p:extLst>
      <p:ext uri="{BB962C8B-B14F-4D97-AF65-F5344CB8AC3E}">
        <p14:creationId xmlns:p14="http://schemas.microsoft.com/office/powerpoint/2010/main" val="676326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dirty="0"/>
              <a:t>About the Partners</a:t>
            </a:r>
            <a:endParaRPr lang="en-US" dirty="0"/>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a:lstStyle/>
          <a:p>
            <a:r>
              <a:rPr lang="en-US" dirty="0"/>
              <a:t>Georgia’s Reentry Partnerships</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5</a:t>
            </a:fld>
            <a:endParaRPr lang="en-US"/>
          </a:p>
        </p:txBody>
      </p:sp>
    </p:spTree>
    <p:extLst>
      <p:ext uri="{BB962C8B-B14F-4D97-AF65-F5344CB8AC3E}">
        <p14:creationId xmlns:p14="http://schemas.microsoft.com/office/powerpoint/2010/main" val="617142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819F2-CA1C-E3D9-8C87-EE22C0010C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CC5B36-84A9-D95B-6390-08DFED615352}"/>
              </a:ext>
            </a:extLst>
          </p:cNvPr>
          <p:cNvSpPr>
            <a:spLocks noGrp="1"/>
          </p:cNvSpPr>
          <p:nvPr>
            <p:ph type="title"/>
          </p:nvPr>
        </p:nvSpPr>
        <p:spPr>
          <a:xfrm>
            <a:off x="760361" y="296598"/>
            <a:ext cx="11310419" cy="1267619"/>
          </a:xfrm>
        </p:spPr>
        <p:txBody>
          <a:bodyPr>
            <a:normAutofit/>
          </a:bodyPr>
          <a:lstStyle/>
          <a:p>
            <a:r>
              <a:rPr lang="en-US" dirty="0"/>
              <a:t>Corrections in Georgia</a:t>
            </a:r>
          </a:p>
        </p:txBody>
      </p:sp>
      <p:sp>
        <p:nvSpPr>
          <p:cNvPr id="9" name="Content Placeholder 5">
            <a:extLst>
              <a:ext uri="{FF2B5EF4-FFF2-40B4-BE49-F238E27FC236}">
                <a16:creationId xmlns:a16="http://schemas.microsoft.com/office/drawing/2014/main" id="{CB5056B8-715E-EC11-D976-768B2BFDDE62}"/>
              </a:ext>
            </a:extLst>
          </p:cNvPr>
          <p:cNvSpPr txBox="1">
            <a:spLocks/>
          </p:cNvSpPr>
          <p:nvPr/>
        </p:nvSpPr>
        <p:spPr>
          <a:xfrm>
            <a:off x="5384800" y="2209800"/>
            <a:ext cx="4673600" cy="4525963"/>
          </a:xfrm>
          <a:prstGeom prst="rect">
            <a:avLst/>
          </a:prstGeom>
        </p:spPr>
        <p:txBody>
          <a:bodyPr vert="horz" lIns="121920" tIns="60960" rIns="121920" bIns="6096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023950"/>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023950"/>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rgbClr val="023950"/>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rgbClr val="023950"/>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rgbClr val="023950"/>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dirty="0">
              <a:solidFill>
                <a:schemeClr val="tx1"/>
              </a:solidFill>
            </a:endParaRPr>
          </a:p>
        </p:txBody>
      </p:sp>
      <p:graphicFrame>
        <p:nvGraphicFramePr>
          <p:cNvPr id="7" name="Diagram 6">
            <a:extLst>
              <a:ext uri="{FF2B5EF4-FFF2-40B4-BE49-F238E27FC236}">
                <a16:creationId xmlns:a16="http://schemas.microsoft.com/office/drawing/2014/main" id="{918CA8BF-E3E4-CC78-10B9-3840504ADE65}"/>
              </a:ext>
            </a:extLst>
          </p:cNvPr>
          <p:cNvGraphicFramePr/>
          <p:nvPr>
            <p:extLst>
              <p:ext uri="{D42A27DB-BD31-4B8C-83A1-F6EECF244321}">
                <p14:modId xmlns:p14="http://schemas.microsoft.com/office/powerpoint/2010/main" val="2488511076"/>
              </p:ext>
            </p:extLst>
          </p:nvPr>
        </p:nvGraphicFramePr>
        <p:xfrm>
          <a:off x="1625600" y="1439217"/>
          <a:ext cx="8534400" cy="4787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7309245"/>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76C43-33C4-29F7-CCDE-95CE7C1F8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611ED-F4F5-0276-0752-3DE52786FA4F}"/>
              </a:ext>
            </a:extLst>
          </p:cNvPr>
          <p:cNvSpPr>
            <a:spLocks noGrp="1"/>
          </p:cNvSpPr>
          <p:nvPr>
            <p:ph type="title"/>
          </p:nvPr>
        </p:nvSpPr>
        <p:spPr>
          <a:xfrm>
            <a:off x="-87630" y="534767"/>
            <a:ext cx="11430000" cy="1325563"/>
          </a:xfrm>
        </p:spPr>
        <p:txBody>
          <a:bodyPr>
            <a:normAutofit/>
          </a:bodyPr>
          <a:lstStyle/>
          <a:p>
            <a:pPr algn="ctr"/>
            <a:r>
              <a:rPr lang="en-US" sz="2800" dirty="0"/>
              <a:t>Technical College System of Georgia (TCSG)</a:t>
            </a:r>
          </a:p>
        </p:txBody>
      </p:sp>
      <p:sp>
        <p:nvSpPr>
          <p:cNvPr id="5" name="Content Placeholder 4">
            <a:extLst>
              <a:ext uri="{FF2B5EF4-FFF2-40B4-BE49-F238E27FC236}">
                <a16:creationId xmlns:a16="http://schemas.microsoft.com/office/drawing/2014/main" id="{8EA3E80C-D7EC-5760-CE54-7E8D7ABD7EFB}"/>
              </a:ext>
            </a:extLst>
          </p:cNvPr>
          <p:cNvSpPr>
            <a:spLocks noGrp="1"/>
          </p:cNvSpPr>
          <p:nvPr>
            <p:ph idx="1"/>
          </p:nvPr>
        </p:nvSpPr>
        <p:spPr>
          <a:xfrm>
            <a:off x="2484460" y="1312562"/>
            <a:ext cx="4162773" cy="939589"/>
          </a:xfrm>
        </p:spPr>
        <p:txBody>
          <a:bodyPr>
            <a:normAutofit/>
          </a:bodyPr>
          <a:lstStyle/>
          <a:p>
            <a:pPr marL="0" indent="0">
              <a:buNone/>
            </a:pPr>
            <a:r>
              <a:rPr lang="en-US" dirty="0"/>
              <a:t>Adult education providers throughout the state</a:t>
            </a:r>
          </a:p>
        </p:txBody>
      </p:sp>
      <p:sp>
        <p:nvSpPr>
          <p:cNvPr id="4" name="Slide Number Placeholder 3">
            <a:extLst>
              <a:ext uri="{FF2B5EF4-FFF2-40B4-BE49-F238E27FC236}">
                <a16:creationId xmlns:a16="http://schemas.microsoft.com/office/drawing/2014/main" id="{7CEF5BF1-7741-1176-F3A5-591B65D027B8}"/>
              </a:ext>
            </a:extLst>
          </p:cNvPr>
          <p:cNvSpPr>
            <a:spLocks noGrp="1"/>
          </p:cNvSpPr>
          <p:nvPr>
            <p:ph type="sldNum" sz="quarter" idx="12"/>
          </p:nvPr>
        </p:nvSpPr>
        <p:spPr>
          <a:prstGeom prst="rect">
            <a:avLst/>
          </a:prstGeom>
        </p:spPr>
        <p:txBody>
          <a:bodyPr anchor="ctr" anchorCtr="0"/>
          <a:lstStyle>
            <a:defPPr>
              <a:defRPr lang="en-US"/>
            </a:defPPr>
            <a:lvl1pPr marL="0" algn="r" defTabSz="1219140" rtl="0" eaLnBrk="1" latinLnBrk="0" hangingPunct="1">
              <a:defRPr sz="1867" b="0" kern="1200">
                <a:solidFill>
                  <a:schemeClr val="tx1"/>
                </a:solidFill>
                <a:latin typeface="Century Gothic" panose="020B0502020202020204" pitchFamily="34" charset="0"/>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a:lstStyle>
          <a:p>
            <a:r>
              <a:rPr lang="en-US"/>
              <a:t>Slide </a:t>
            </a:r>
            <a:fld id="{D03A22CF-91A2-4648-A738-03CF6E1725C2}" type="slidenum">
              <a:rPr lang="en-US" smtClean="0"/>
              <a:pPr/>
              <a:t>7</a:t>
            </a:fld>
            <a:endParaRPr lang="en-US"/>
          </a:p>
        </p:txBody>
      </p:sp>
      <p:sp>
        <p:nvSpPr>
          <p:cNvPr id="6" name="Oval 5">
            <a:extLst>
              <a:ext uri="{FF2B5EF4-FFF2-40B4-BE49-F238E27FC236}">
                <a16:creationId xmlns:a16="http://schemas.microsoft.com/office/drawing/2014/main" id="{25BF4FAB-8072-5931-341C-CB1F1C3E923D}"/>
              </a:ext>
            </a:extLst>
          </p:cNvPr>
          <p:cNvSpPr/>
          <p:nvPr/>
        </p:nvSpPr>
        <p:spPr>
          <a:xfrm>
            <a:off x="471738" y="903958"/>
            <a:ext cx="1613165" cy="1588057"/>
          </a:xfrm>
          <a:prstGeom prst="ellipse">
            <a:avLst/>
          </a:prstGeom>
          <a:ln>
            <a:solidFill>
              <a:srgbClr val="023950"/>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800" b="1"/>
              <a:t>30 </a:t>
            </a:r>
          </a:p>
        </p:txBody>
      </p:sp>
      <p:sp>
        <p:nvSpPr>
          <p:cNvPr id="7" name="Oval 6">
            <a:extLst>
              <a:ext uri="{FF2B5EF4-FFF2-40B4-BE49-F238E27FC236}">
                <a16:creationId xmlns:a16="http://schemas.microsoft.com/office/drawing/2014/main" id="{56A2C339-33C2-D7E0-CA27-66CB3480C1F3}"/>
              </a:ext>
            </a:extLst>
          </p:cNvPr>
          <p:cNvSpPr/>
          <p:nvPr/>
        </p:nvSpPr>
        <p:spPr>
          <a:xfrm>
            <a:off x="483872" y="2657971"/>
            <a:ext cx="1647048" cy="170801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30,000</a:t>
            </a:r>
          </a:p>
        </p:txBody>
      </p:sp>
      <p:sp>
        <p:nvSpPr>
          <p:cNvPr id="8" name="Content Placeholder 4">
            <a:extLst>
              <a:ext uri="{FF2B5EF4-FFF2-40B4-BE49-F238E27FC236}">
                <a16:creationId xmlns:a16="http://schemas.microsoft.com/office/drawing/2014/main" id="{52BFBEFC-704F-2C48-56E4-3E5EB0B7382A}"/>
              </a:ext>
            </a:extLst>
          </p:cNvPr>
          <p:cNvSpPr txBox="1">
            <a:spLocks/>
          </p:cNvSpPr>
          <p:nvPr/>
        </p:nvSpPr>
        <p:spPr>
          <a:xfrm>
            <a:off x="1443155" y="2677954"/>
            <a:ext cx="5015943" cy="939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SzPct val="1000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0" name="Content Placeholder 4">
            <a:extLst>
              <a:ext uri="{FF2B5EF4-FFF2-40B4-BE49-F238E27FC236}">
                <a16:creationId xmlns:a16="http://schemas.microsoft.com/office/drawing/2014/main" id="{7F341A7E-85EA-6CBC-F1AE-FD2121221ED3}"/>
              </a:ext>
            </a:extLst>
          </p:cNvPr>
          <p:cNvSpPr txBox="1">
            <a:spLocks/>
          </p:cNvSpPr>
          <p:nvPr/>
        </p:nvSpPr>
        <p:spPr>
          <a:xfrm>
            <a:off x="2405113" y="3160127"/>
            <a:ext cx="4321473" cy="10979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SzPct val="1000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panose="020B0604020202020204" pitchFamily="34" charset="0"/>
                <a:cs typeface="Arial" panose="020B0604020202020204" pitchFamily="34" charset="0"/>
              </a:rPr>
              <a:t>Adult education students served annually </a:t>
            </a:r>
          </a:p>
        </p:txBody>
      </p:sp>
      <p:sp>
        <p:nvSpPr>
          <p:cNvPr id="11" name="Oval 10">
            <a:extLst>
              <a:ext uri="{FF2B5EF4-FFF2-40B4-BE49-F238E27FC236}">
                <a16:creationId xmlns:a16="http://schemas.microsoft.com/office/drawing/2014/main" id="{E1EAFB06-E67E-EF49-8E74-10659BB16E2D}"/>
              </a:ext>
            </a:extLst>
          </p:cNvPr>
          <p:cNvSpPr/>
          <p:nvPr/>
        </p:nvSpPr>
        <p:spPr>
          <a:xfrm>
            <a:off x="483872" y="4639830"/>
            <a:ext cx="1647048" cy="161753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t>3</a:t>
            </a:r>
          </a:p>
        </p:txBody>
      </p:sp>
      <p:sp>
        <p:nvSpPr>
          <p:cNvPr id="16" name="Content Placeholder 4">
            <a:extLst>
              <a:ext uri="{FF2B5EF4-FFF2-40B4-BE49-F238E27FC236}">
                <a16:creationId xmlns:a16="http://schemas.microsoft.com/office/drawing/2014/main" id="{86D841AA-FAE2-C550-F03B-2E1AC4387899}"/>
              </a:ext>
            </a:extLst>
          </p:cNvPr>
          <p:cNvSpPr txBox="1">
            <a:spLocks/>
          </p:cNvSpPr>
          <p:nvPr/>
        </p:nvSpPr>
        <p:spPr>
          <a:xfrm>
            <a:off x="2393574" y="4858166"/>
            <a:ext cx="4604023" cy="10979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SzPct val="100000"/>
              <a:buFont typeface="Century Gothic" panose="020B0502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Workforce Innovation and Opportunity Act core programs housed at TCSG</a:t>
            </a:r>
          </a:p>
        </p:txBody>
      </p:sp>
      <p:pic>
        <p:nvPicPr>
          <p:cNvPr id="17" name="Picture 16">
            <a:extLst>
              <a:ext uri="{FF2B5EF4-FFF2-40B4-BE49-F238E27FC236}">
                <a16:creationId xmlns:a16="http://schemas.microsoft.com/office/drawing/2014/main" id="{C1F738CF-E987-D814-920D-7092F6E1027F}"/>
              </a:ext>
            </a:extLst>
          </p:cNvPr>
          <p:cNvPicPr>
            <a:picLocks noChangeAspect="1"/>
          </p:cNvPicPr>
          <p:nvPr/>
        </p:nvPicPr>
        <p:blipFill>
          <a:blip r:embed="rId3"/>
          <a:srcRect r="5444"/>
          <a:stretch>
            <a:fillRect/>
          </a:stretch>
        </p:blipFill>
        <p:spPr>
          <a:xfrm>
            <a:off x="7536096" y="1262053"/>
            <a:ext cx="3616971" cy="4450488"/>
          </a:xfrm>
          <a:prstGeom prst="rect">
            <a:avLst/>
          </a:prstGeom>
        </p:spPr>
      </p:pic>
    </p:spTree>
    <p:extLst>
      <p:ext uri="{BB962C8B-B14F-4D97-AF65-F5344CB8AC3E}">
        <p14:creationId xmlns:p14="http://schemas.microsoft.com/office/powerpoint/2010/main" val="2684349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6BF4D-CFFF-018B-57C6-CB0B132A563F}"/>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CFB6480B-3E56-E5EC-CCA3-8B2BDAE2E4E8}"/>
              </a:ext>
            </a:extLst>
          </p:cNvPr>
          <p:cNvSpPr txBox="1">
            <a:spLocks/>
          </p:cNvSpPr>
          <p:nvPr/>
        </p:nvSpPr>
        <p:spPr>
          <a:xfrm>
            <a:off x="508000" y="1357374"/>
            <a:ext cx="6895771" cy="414325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r" defTabSz="914377"/>
            <a:endParaRPr lang="en-US">
              <a:solidFill>
                <a:prstClr val="black">
                  <a:tint val="75000"/>
                </a:prstClr>
              </a:solidFill>
              <a:latin typeface="Calibri" panose="020F0502020204030204"/>
            </a:endParaRPr>
          </a:p>
        </p:txBody>
      </p:sp>
      <p:pic>
        <p:nvPicPr>
          <p:cNvPr id="9" name="Picture 8" descr="A group of people holding signs&#10;&#10;AI-generated content may be incorrect.">
            <a:extLst>
              <a:ext uri="{FF2B5EF4-FFF2-40B4-BE49-F238E27FC236}">
                <a16:creationId xmlns:a16="http://schemas.microsoft.com/office/drawing/2014/main" id="{D12919D3-44E0-FA64-54A4-D795BC072E44}"/>
              </a:ext>
            </a:extLst>
          </p:cNvPr>
          <p:cNvPicPr>
            <a:picLocks noChangeAspect="1"/>
          </p:cNvPicPr>
          <p:nvPr/>
        </p:nvPicPr>
        <p:blipFill>
          <a:blip r:embed="rId3"/>
          <a:stretch>
            <a:fillRect/>
          </a:stretch>
        </p:blipFill>
        <p:spPr>
          <a:xfrm>
            <a:off x="1088106" y="314189"/>
            <a:ext cx="10015788" cy="5829907"/>
          </a:xfrm>
          <a:prstGeom prst="rect">
            <a:avLst/>
          </a:prstGeom>
        </p:spPr>
      </p:pic>
    </p:spTree>
    <p:extLst>
      <p:ext uri="{BB962C8B-B14F-4D97-AF65-F5344CB8AC3E}">
        <p14:creationId xmlns:p14="http://schemas.microsoft.com/office/powerpoint/2010/main" val="3919571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3C78F-8443-982B-783D-2E9F0F52B399}"/>
              </a:ext>
            </a:extLst>
          </p:cNvPr>
          <p:cNvSpPr>
            <a:spLocks noGrp="1"/>
          </p:cNvSpPr>
          <p:nvPr>
            <p:ph type="title"/>
          </p:nvPr>
        </p:nvSpPr>
        <p:spPr>
          <a:xfrm>
            <a:off x="898608" y="778991"/>
            <a:ext cx="9799871" cy="1143000"/>
          </a:xfrm>
        </p:spPr>
        <p:txBody>
          <a:bodyPr>
            <a:normAutofit/>
          </a:bodyPr>
          <a:lstStyle/>
          <a:p>
            <a:r>
              <a:rPr lang="en-US" sz="3200" dirty="0"/>
              <a:t>Georgia Department of Community Supervision (DCS)</a:t>
            </a:r>
          </a:p>
        </p:txBody>
      </p:sp>
      <p:sp>
        <p:nvSpPr>
          <p:cNvPr id="3" name="Text Placeholder 2">
            <a:extLst>
              <a:ext uri="{FF2B5EF4-FFF2-40B4-BE49-F238E27FC236}">
                <a16:creationId xmlns:a16="http://schemas.microsoft.com/office/drawing/2014/main" id="{94895114-4531-6344-2A2A-CA568566A535}"/>
              </a:ext>
            </a:extLst>
          </p:cNvPr>
          <p:cNvSpPr>
            <a:spLocks noGrp="1"/>
          </p:cNvSpPr>
          <p:nvPr>
            <p:ph type="body" idx="1"/>
          </p:nvPr>
        </p:nvSpPr>
        <p:spPr/>
        <p:txBody>
          <a:bodyPr>
            <a:normAutofit/>
          </a:bodyPr>
          <a:lstStyle/>
          <a:p>
            <a:r>
              <a:rPr lang="en-US" dirty="0"/>
              <a:t>DCS and Community Supervision</a:t>
            </a:r>
          </a:p>
        </p:txBody>
      </p:sp>
      <p:sp>
        <p:nvSpPr>
          <p:cNvPr id="4" name="Content Placeholder 3">
            <a:extLst>
              <a:ext uri="{FF2B5EF4-FFF2-40B4-BE49-F238E27FC236}">
                <a16:creationId xmlns:a16="http://schemas.microsoft.com/office/drawing/2014/main" id="{2811B63B-51F2-5159-18EC-24C0ACA2635A}"/>
              </a:ext>
            </a:extLst>
          </p:cNvPr>
          <p:cNvSpPr>
            <a:spLocks noGrp="1"/>
          </p:cNvSpPr>
          <p:nvPr>
            <p:ph sz="half" idx="2"/>
          </p:nvPr>
        </p:nvSpPr>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Created by HB310 in the 2015 Georgia Legislative Session</a:t>
            </a:r>
          </a:p>
          <a:p>
            <a:r>
              <a:rPr lang="en-US" dirty="0">
                <a:latin typeface="Calibri" panose="020F0502020204030204" pitchFamily="34" charset="0"/>
                <a:ea typeface="Calibri" panose="020F0502020204030204" pitchFamily="34" charset="0"/>
                <a:cs typeface="Calibri" panose="020F0502020204030204" pitchFamily="34" charset="0"/>
              </a:rPr>
              <a:t>Part of Georgia’s executive branch of government</a:t>
            </a:r>
          </a:p>
          <a:p>
            <a:r>
              <a:rPr lang="en-US" dirty="0">
                <a:latin typeface="Calibri" panose="020F0502020204030204" pitchFamily="34" charset="0"/>
                <a:ea typeface="Calibri" panose="020F0502020204030204" pitchFamily="34" charset="0"/>
                <a:cs typeface="Calibri" panose="020F0502020204030204" pitchFamily="34" charset="0"/>
              </a:rPr>
              <a:t>Responsible for the community supervision of approximately 200,000 adult felony individuals</a:t>
            </a:r>
          </a:p>
        </p:txBody>
      </p:sp>
      <p:sp>
        <p:nvSpPr>
          <p:cNvPr id="5" name="Text Placeholder 4">
            <a:extLst>
              <a:ext uri="{FF2B5EF4-FFF2-40B4-BE49-F238E27FC236}">
                <a16:creationId xmlns:a16="http://schemas.microsoft.com/office/drawing/2014/main" id="{2216A52C-EC72-C389-5BD9-61282BF4948C}"/>
              </a:ext>
            </a:extLst>
          </p:cNvPr>
          <p:cNvSpPr>
            <a:spLocks noGrp="1"/>
          </p:cNvSpPr>
          <p:nvPr>
            <p:ph type="body" sz="quarter" idx="3"/>
          </p:nvPr>
        </p:nvSpPr>
        <p:spPr>
          <a:xfrm>
            <a:off x="6504706" y="1897179"/>
            <a:ext cx="5183188" cy="823912"/>
          </a:xfrm>
        </p:spPr>
        <p:txBody>
          <a:bodyPr>
            <a:normAutofit/>
          </a:bodyPr>
          <a:lstStyle/>
          <a:p>
            <a:r>
              <a:rPr lang="en-US" dirty="0"/>
              <a:t>What is Community Supervision?</a:t>
            </a:r>
          </a:p>
        </p:txBody>
      </p:sp>
      <p:sp>
        <p:nvSpPr>
          <p:cNvPr id="6" name="Content Placeholder 5">
            <a:extLst>
              <a:ext uri="{FF2B5EF4-FFF2-40B4-BE49-F238E27FC236}">
                <a16:creationId xmlns:a16="http://schemas.microsoft.com/office/drawing/2014/main" id="{EF0CC52C-8080-769F-A4E1-0647D00739B5}"/>
              </a:ext>
            </a:extLst>
          </p:cNvPr>
          <p:cNvSpPr>
            <a:spLocks noGrp="1"/>
          </p:cNvSpPr>
          <p:nvPr>
            <p:ph sz="quarter" idx="4"/>
          </p:nvPr>
        </p:nvSpPr>
        <p:spPr>
          <a:xfrm>
            <a:off x="6504706" y="2769567"/>
            <a:ext cx="5183188" cy="3390321"/>
          </a:xfrm>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Pivotal component of the criminal justice system</a:t>
            </a:r>
          </a:p>
          <a:p>
            <a:r>
              <a:rPr lang="en-US" dirty="0">
                <a:latin typeface="Calibri" panose="020F0502020204030204" pitchFamily="34" charset="0"/>
                <a:ea typeface="Calibri" panose="020F0502020204030204" pitchFamily="34" charset="0"/>
                <a:cs typeface="Calibri" panose="020F0502020204030204" pitchFamily="34" charset="0"/>
              </a:rPr>
              <a:t>Includes probation and parole</a:t>
            </a:r>
          </a:p>
          <a:p>
            <a:r>
              <a:rPr lang="en-US" dirty="0">
                <a:latin typeface="Calibri" panose="020F0502020204030204" pitchFamily="34" charset="0"/>
                <a:ea typeface="Calibri" panose="020F0502020204030204" pitchFamily="34" charset="0"/>
                <a:cs typeface="Calibri" panose="020F0502020204030204" pitchFamily="34" charset="0"/>
              </a:rPr>
              <a:t>Offers an alternative to traditional incarceration</a:t>
            </a:r>
          </a:p>
          <a:p>
            <a:r>
              <a:rPr lang="en-US" dirty="0">
                <a:latin typeface="Calibri" panose="020F0502020204030204" pitchFamily="34" charset="0"/>
                <a:ea typeface="Calibri" panose="020F0502020204030204" pitchFamily="34" charset="0"/>
                <a:cs typeface="Calibri" panose="020F0502020204030204" pitchFamily="34" charset="0"/>
              </a:rPr>
              <a:t>Allows individuals to serve their sentences in the community</a:t>
            </a:r>
          </a:p>
        </p:txBody>
      </p:sp>
      <p:pic>
        <p:nvPicPr>
          <p:cNvPr id="7" name="Picture 6">
            <a:extLst>
              <a:ext uri="{FF2B5EF4-FFF2-40B4-BE49-F238E27FC236}">
                <a16:creationId xmlns:a16="http://schemas.microsoft.com/office/drawing/2014/main" id="{80219E9C-8E4A-5D02-A958-28F080884913}"/>
              </a:ext>
            </a:extLst>
          </p:cNvPr>
          <p:cNvPicPr>
            <a:picLocks noChangeAspect="1"/>
          </p:cNvPicPr>
          <p:nvPr/>
        </p:nvPicPr>
        <p:blipFill>
          <a:blip r:embed="rId3"/>
          <a:stretch>
            <a:fillRect/>
          </a:stretch>
        </p:blipFill>
        <p:spPr>
          <a:xfrm>
            <a:off x="10343189" y="521784"/>
            <a:ext cx="1344705" cy="1326919"/>
          </a:xfrm>
          <a:prstGeom prst="rect">
            <a:avLst/>
          </a:prstGeom>
        </p:spPr>
      </p:pic>
    </p:spTree>
    <p:extLst>
      <p:ext uri="{BB962C8B-B14F-4D97-AF65-F5344CB8AC3E}">
        <p14:creationId xmlns:p14="http://schemas.microsoft.com/office/powerpoint/2010/main" val="1437915191"/>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BC0DA2-7F3F-4AD3-8C4A-379C0E2EF847}"/>
</file>

<file path=customXml/itemProps2.xml><?xml version="1.0" encoding="utf-8"?>
<ds:datastoreItem xmlns:ds="http://schemas.openxmlformats.org/officeDocument/2006/customXml" ds:itemID="{00E7BAEE-8EB7-4B74-BB91-B94AE5AC8430}">
  <ds:schemaRefs>
    <ds:schemaRef ds:uri="http://schemas.microsoft.com/office/2006/metadata/properties"/>
    <ds:schemaRef ds:uri="http://schemas.microsoft.com/office/infopath/2007/PartnerControls"/>
    <ds:schemaRef ds:uri="f8892201-b6f9-448a-a857-af8c143e1fef"/>
    <ds:schemaRef ds:uri="56cd1905-ff13-4436-8ef1-8fa80665008f"/>
  </ds:schemaRefs>
</ds:datastoreItem>
</file>

<file path=customXml/itemProps3.xml><?xml version="1.0" encoding="utf-8"?>
<ds:datastoreItem xmlns:ds="http://schemas.openxmlformats.org/officeDocument/2006/customXml" ds:itemID="{D51C1EBE-42B9-41B1-B583-A9753CA6C625}">
  <ds:schemaRefs>
    <ds:schemaRef ds:uri="http://schemas.microsoft.com/sharepoint/v3/contenttype/form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1368</TotalTime>
  <Words>2207</Words>
  <Application>Microsoft Office PowerPoint</Application>
  <PresentationFormat>Widescreen</PresentationFormat>
  <Paragraphs>296</Paragraphs>
  <Slides>25</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Aptos</vt:lpstr>
      <vt:lpstr>Arial</vt:lpstr>
      <vt:lpstr>Arial Narrow</vt:lpstr>
      <vt:lpstr>Calibri</vt:lpstr>
      <vt:lpstr>Century Gothic</vt:lpstr>
      <vt:lpstr>Courier New</vt:lpstr>
      <vt:lpstr>GEDTS_theme_2018</vt:lpstr>
      <vt:lpstr>PowerPoint Presentation</vt:lpstr>
      <vt:lpstr>Introductions</vt:lpstr>
      <vt:lpstr>PowerPoint Presentation</vt:lpstr>
      <vt:lpstr>What challenges do you face when helping individuals in the reentry process earn a GED?</vt:lpstr>
      <vt:lpstr>About the Partners</vt:lpstr>
      <vt:lpstr>Corrections in Georgia</vt:lpstr>
      <vt:lpstr>Technical College System of Georgia (TCSG)</vt:lpstr>
      <vt:lpstr>PowerPoint Presentation</vt:lpstr>
      <vt:lpstr>Georgia Department of Community Supervision (DCS)</vt:lpstr>
      <vt:lpstr>DCS Statewide Education and Employment Program</vt:lpstr>
      <vt:lpstr>Partnership Timeline and Impact</vt:lpstr>
      <vt:lpstr>History of the Partnership</vt:lpstr>
      <vt:lpstr>Goals of the Current Partnership</vt:lpstr>
      <vt:lpstr>Statewide Partnership Impact</vt:lpstr>
      <vt:lpstr>Local Partnership Impact: Fiscal Year 2025</vt:lpstr>
      <vt:lpstr>Bringing it All Together</vt:lpstr>
      <vt:lpstr>The 3 C’s of Effective Partnerships</vt:lpstr>
      <vt:lpstr>The 3 C’s of Effective Partnerships</vt:lpstr>
      <vt:lpstr>The Web of Partnerships </vt:lpstr>
      <vt:lpstr>Considerations for Other States (State Administrators)  Helping Students Overcome Reentry Barriers</vt:lpstr>
      <vt:lpstr>Considerations for Other States (Local Programs) Helping Students Overcome Reentry Barriers</vt:lpstr>
      <vt:lpstr>Outcomes and Success Stories</vt:lpstr>
      <vt:lpstr>What partnerships does your organization already have to support individuals during the reentry process?   What partnerships could you develop or strengthen in your state to support students during reentry?</vt:lpstr>
      <vt:lpstr>Additional Resources  Testing in Corrections - Educators and Admins </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Ellis, Rebecca</cp:lastModifiedBy>
  <cp:revision>27</cp:revision>
  <cp:lastPrinted>2018-06-14T14:59:40Z</cp:lastPrinted>
  <dcterms:created xsi:type="dcterms:W3CDTF">2023-06-02T14:16:32Z</dcterms:created>
  <dcterms:modified xsi:type="dcterms:W3CDTF">2026-07-17T17:01:40Z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