
<file path=[Content_Types].xml><?xml version="1.0" encoding="utf-8"?>
<Types xmlns="http://schemas.openxmlformats.org/package/2006/content-types">
  <Default Extension="1"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17"/>
  </p:notesMasterIdLst>
  <p:handoutMasterIdLst>
    <p:handoutMasterId r:id="rId18"/>
  </p:handoutMasterIdLst>
  <p:sldIdLst>
    <p:sldId id="292" r:id="rId5"/>
    <p:sldId id="295" r:id="rId6"/>
    <p:sldId id="296" r:id="rId7"/>
    <p:sldId id="259" r:id="rId8"/>
    <p:sldId id="291" r:id="rId9"/>
    <p:sldId id="288" r:id="rId10"/>
    <p:sldId id="258" r:id="rId11"/>
    <p:sldId id="262" r:id="rId12"/>
    <p:sldId id="297" r:id="rId13"/>
    <p:sldId id="298" r:id="rId14"/>
    <p:sldId id="261" r:id="rId15"/>
    <p:sldId id="293" r:id="rId1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96303"/>
  </p:normalViewPr>
  <p:slideViewPr>
    <p:cSldViewPr snapToGrid="0" snapToObjects="1">
      <p:cViewPr varScale="1">
        <p:scale>
          <a:sx n="62" d="100"/>
          <a:sy n="62" d="100"/>
        </p:scale>
        <p:origin x="1008" y="3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7/10/2026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7/10/2026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Multiple Means of Engagement</a:t>
            </a:r>
          </a:p>
          <a:p>
            <a:r>
              <a:rPr lang="en-US" dirty="0"/>
              <a:t>     Example: Use real-life scenarios to motivate learners. For instance, discuss budgeting in basic math.</a:t>
            </a:r>
          </a:p>
          <a:p>
            <a:r>
              <a:rPr lang="en-US" dirty="0"/>
              <a:t>   Multiple Means of Representation</a:t>
            </a:r>
          </a:p>
          <a:p>
            <a:r>
              <a:rPr lang="en-US" dirty="0"/>
              <a:t>     Example: Use visual aids like charts or infographics to explain reading comprehension strategies. Show a graphic organizer to help with understanding story structure.</a:t>
            </a:r>
          </a:p>
          <a:p>
            <a:r>
              <a:rPr lang="en-US" dirty="0"/>
              <a:t>   Multiple Means of Action and Expression</a:t>
            </a:r>
          </a:p>
          <a:p>
            <a:r>
              <a:rPr lang="en-US" dirty="0"/>
              <a:t>     Example: Allow students to demonstrate understanding through different methods, such as oral presentations, written assignments, or hands-on activities.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5</a:t>
            </a:fld>
            <a:endParaRPr lang="en-US"/>
          </a:p>
        </p:txBody>
      </p:sp>
    </p:spTree>
    <p:extLst>
      <p:ext uri="{BB962C8B-B14F-4D97-AF65-F5344CB8AC3E}">
        <p14:creationId xmlns:p14="http://schemas.microsoft.com/office/powerpoint/2010/main" val="32433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handouts</a:t>
            </a:r>
          </a:p>
        </p:txBody>
      </p:sp>
      <p:sp>
        <p:nvSpPr>
          <p:cNvPr id="4" name="Slide Number Placeholder 3"/>
          <p:cNvSpPr>
            <a:spLocks noGrp="1"/>
          </p:cNvSpPr>
          <p:nvPr>
            <p:ph type="sldNum" sz="quarter" idx="5"/>
          </p:nvPr>
        </p:nvSpPr>
        <p:spPr/>
        <p:txBody>
          <a:bodyPr/>
          <a:lstStyle/>
          <a:p>
            <a:fld id="{6583769A-2A3C-664A-B1A3-FCFF0FA87D20}" type="slidenum">
              <a:rPr lang="en-US" smtClean="0"/>
              <a:t>7</a:t>
            </a:fld>
            <a:endParaRPr lang="en-US"/>
          </a:p>
        </p:txBody>
      </p:sp>
    </p:spTree>
    <p:extLst>
      <p:ext uri="{BB962C8B-B14F-4D97-AF65-F5344CB8AC3E}">
        <p14:creationId xmlns:p14="http://schemas.microsoft.com/office/powerpoint/2010/main" val="44832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demonstrate</a:t>
            </a:r>
          </a:p>
        </p:txBody>
      </p:sp>
      <p:sp>
        <p:nvSpPr>
          <p:cNvPr id="4" name="Slide Number Placeholder 3"/>
          <p:cNvSpPr>
            <a:spLocks noGrp="1"/>
          </p:cNvSpPr>
          <p:nvPr>
            <p:ph type="sldNum" sz="quarter" idx="5"/>
          </p:nvPr>
        </p:nvSpPr>
        <p:spPr/>
        <p:txBody>
          <a:bodyPr/>
          <a:lstStyle/>
          <a:p>
            <a:fld id="{6583769A-2A3C-664A-B1A3-FCFF0FA87D20}" type="slidenum">
              <a:rPr lang="en-US" smtClean="0"/>
              <a:t>10</a:t>
            </a:fld>
            <a:endParaRPr lang="en-US"/>
          </a:p>
        </p:txBody>
      </p:sp>
    </p:spTree>
    <p:extLst>
      <p:ext uri="{BB962C8B-B14F-4D97-AF65-F5344CB8AC3E}">
        <p14:creationId xmlns:p14="http://schemas.microsoft.com/office/powerpoint/2010/main" val="148285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30968036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9.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hyperlink" Target="https://www.rawpixel.com/image/479088/free-illustration-image-scholarship-apple-avatar" TargetMode="External"/><Relationship Id="rId5" Type="http://schemas.openxmlformats.org/officeDocument/2006/relationships/image" Target="../media/image15.1"/><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By Sandra Gonzalez, Ed.S.</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normAutofit fontScale="85000" lnSpcReduction="10000"/>
          </a:bodyPr>
          <a:lstStyle/>
          <a:p>
            <a:r>
              <a:rPr lang="en-US" dirty="0"/>
              <a:t> Universal Design for Learning (UDL) and High Impact Indicators for GED Lesson Development </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C907B-E20B-BBEC-D618-E421D20A2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C00B1-2CF9-DA6C-9B2D-87180E5D2B14}"/>
              </a:ext>
            </a:extLst>
          </p:cNvPr>
          <p:cNvSpPr>
            <a:spLocks noGrp="1"/>
          </p:cNvSpPr>
          <p:nvPr>
            <p:ph type="title"/>
          </p:nvPr>
        </p:nvSpPr>
        <p:spPr>
          <a:xfrm>
            <a:off x="626416" y="839641"/>
            <a:ext cx="11126961" cy="814109"/>
          </a:xfrm>
        </p:spPr>
        <p:txBody>
          <a:bodyPr>
            <a:normAutofit/>
          </a:bodyPr>
          <a:lstStyle/>
          <a:p>
            <a:r>
              <a:rPr lang="en-US" dirty="0"/>
              <a:t>Interactive Activity: Use AI to Support Planning </a:t>
            </a:r>
          </a:p>
        </p:txBody>
      </p:sp>
      <p:sp>
        <p:nvSpPr>
          <p:cNvPr id="4" name="Slide Number Placeholder 3">
            <a:extLst>
              <a:ext uri="{FF2B5EF4-FFF2-40B4-BE49-F238E27FC236}">
                <a16:creationId xmlns:a16="http://schemas.microsoft.com/office/drawing/2014/main" id="{93373D9A-99BF-6BD0-2563-76D93C7FB356}"/>
              </a:ext>
            </a:extLst>
          </p:cNvPr>
          <p:cNvSpPr>
            <a:spLocks noGrp="1"/>
          </p:cNvSpPr>
          <p:nvPr>
            <p:ph type="sldNum" sz="quarter" idx="12"/>
          </p:nvPr>
        </p:nvSpPr>
        <p:spPr/>
        <p:txBody>
          <a:bodyPr/>
          <a:lstStyle/>
          <a:p>
            <a:fld id="{BAE26A2A-DE5F-EA41-900F-AB5C4F1D9848}" type="slidenum">
              <a:rPr lang="en-US" smtClean="0"/>
              <a:t>10</a:t>
            </a:fld>
            <a:endParaRPr lang="en-US"/>
          </a:p>
        </p:txBody>
      </p:sp>
      <p:pic>
        <p:nvPicPr>
          <p:cNvPr id="21" name="Picture Placeholder 20">
            <a:extLst>
              <a:ext uri="{FF2B5EF4-FFF2-40B4-BE49-F238E27FC236}">
                <a16:creationId xmlns:a16="http://schemas.microsoft.com/office/drawing/2014/main" id="{7C2F5DEE-5CD7-76F9-E2C0-6C5711653644}"/>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tretch>
            <a:fillRect/>
          </a:stretch>
        </p:blipFill>
        <p:spPr>
          <a:xfrm>
            <a:off x="5844401" y="2160775"/>
            <a:ext cx="690989" cy="712582"/>
          </a:xfrm>
          <a:prstGeom prst="rect">
            <a:avLst/>
          </a:prstGeom>
        </p:spPr>
      </p:pic>
      <p:sp>
        <p:nvSpPr>
          <p:cNvPr id="10" name="Content Placeholder 9">
            <a:extLst>
              <a:ext uri="{FF2B5EF4-FFF2-40B4-BE49-F238E27FC236}">
                <a16:creationId xmlns:a16="http://schemas.microsoft.com/office/drawing/2014/main" id="{F7006E01-16C1-5493-B19C-C00380D81A90}"/>
              </a:ext>
            </a:extLst>
          </p:cNvPr>
          <p:cNvSpPr>
            <a:spLocks noGrp="1"/>
          </p:cNvSpPr>
          <p:nvPr>
            <p:ph idx="18"/>
          </p:nvPr>
        </p:nvSpPr>
        <p:spPr>
          <a:xfrm>
            <a:off x="4246930" y="3003505"/>
            <a:ext cx="3544025" cy="1983429"/>
          </a:xfrm>
        </p:spPr>
        <p:txBody>
          <a:bodyPr>
            <a:normAutofit/>
          </a:bodyPr>
          <a:lstStyle/>
          <a:p>
            <a:r>
              <a:rPr lang="en-US" dirty="0"/>
              <a:t>Use AI to support you.</a:t>
            </a:r>
          </a:p>
          <a:p>
            <a:r>
              <a:rPr lang="en-US" dirty="0"/>
              <a:t>Example: Notebook LM</a:t>
            </a:r>
          </a:p>
        </p:txBody>
      </p:sp>
      <p:pic>
        <p:nvPicPr>
          <p:cNvPr id="16" name="Picture Placeholder 15" descr="Person using laptop">
            <a:extLst>
              <a:ext uri="{FF2B5EF4-FFF2-40B4-BE49-F238E27FC236}">
                <a16:creationId xmlns:a16="http://schemas.microsoft.com/office/drawing/2014/main" id="{4781BE3A-2949-26F6-5C48-B9A2C7E8852A}"/>
              </a:ext>
            </a:extLst>
          </p:cNvPr>
          <p:cNvPicPr>
            <a:picLocks noGrp="1" noChangeAspect="1"/>
          </p:cNvPicPr>
          <p:nvPr>
            <p:ph type="pic" sz="quarter" idx="21"/>
          </p:nvPr>
        </p:nvPicPr>
        <p:blipFill>
          <a:blip r:embed="rId4"/>
          <a:srcRect t="31677" b="31677"/>
          <a:stretch>
            <a:fillRect/>
          </a:stretch>
        </p:blipFill>
        <p:spPr>
          <a:xfrm>
            <a:off x="5388429" y="3155290"/>
            <a:ext cx="1393371" cy="720024"/>
          </a:xfrm>
        </p:spPr>
      </p:pic>
    </p:spTree>
    <p:extLst>
      <p:ext uri="{BB962C8B-B14F-4D97-AF65-F5344CB8AC3E}">
        <p14:creationId xmlns:p14="http://schemas.microsoft.com/office/powerpoint/2010/main" val="2014599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p:txBody>
          <a:bodyPr/>
          <a:lstStyle/>
          <a:p>
            <a:r>
              <a:rPr lang="en-US" dirty="0"/>
              <a:t>Share Your Experience</a:t>
            </a:r>
          </a:p>
        </p:txBody>
      </p:sp>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624115" y="1415143"/>
            <a:ext cx="11129270" cy="3777343"/>
          </a:xfrm>
        </p:spPr>
        <p:txBody>
          <a:bodyPr>
            <a:normAutofit fontScale="85000" lnSpcReduction="20000"/>
          </a:bodyPr>
          <a:lstStyle/>
          <a:p>
            <a:pPr marL="0" indent="0">
              <a:buNone/>
            </a:pPr>
            <a:r>
              <a:rPr lang="en-US" b="1" dirty="0"/>
              <a:t>Reminder:</a:t>
            </a:r>
          </a:p>
          <a:p>
            <a:pPr marL="0" indent="0">
              <a:buNone/>
            </a:pPr>
            <a:endParaRPr lang="en-US" b="1" dirty="0"/>
          </a:p>
          <a:p>
            <a:r>
              <a:rPr lang="en-US" b="1" dirty="0"/>
              <a:t>Universal Design for Learning (UDL) </a:t>
            </a:r>
            <a:r>
              <a:rPr lang="en-US" dirty="0"/>
              <a:t>focuses on removing barriers so </a:t>
            </a:r>
            <a:r>
              <a:rPr lang="en-US" i="1" dirty="0"/>
              <a:t>all</a:t>
            </a:r>
            <a:r>
              <a:rPr lang="en-US" dirty="0"/>
              <a:t> learners can learn.</a:t>
            </a:r>
          </a:p>
          <a:p>
            <a:pPr marL="0" indent="0">
              <a:buNone/>
            </a:pPr>
            <a:endParaRPr lang="en-US" dirty="0"/>
          </a:p>
          <a:p>
            <a:r>
              <a:rPr lang="en-US" b="1" dirty="0"/>
              <a:t>GED High-Impact Indicators (HII)</a:t>
            </a:r>
            <a:r>
              <a:rPr lang="en-US" dirty="0"/>
              <a:t>, </a:t>
            </a:r>
            <a:r>
              <a:rPr lang="en-US" altLang="en-US" dirty="0"/>
              <a:t>GED assessment focus areas, emphasizing critical thinking skills across reasoning, science, social studies, and math. Key indicators include sequencing, vocabulary, evidence evaluation, hypotheses, variables, geometric calculations, inequalities, and functions. Educators are encouraged to target these high-impact skills to improve student performance, ensuring proficiency across all indicators for success.</a:t>
            </a:r>
          </a:p>
          <a:p>
            <a:endParaRPr lang="en-US" dirty="0"/>
          </a:p>
          <a:p>
            <a:pPr marL="0" indent="0">
              <a:buNone/>
            </a:pPr>
            <a:endParaRPr lang="en-US" dirty="0"/>
          </a:p>
          <a:p>
            <a:pPr marL="0" indent="0">
              <a:buNone/>
            </a:pPr>
            <a:r>
              <a:rPr lang="en-US" dirty="0"/>
              <a:t>				Thank you! Thank you! Thank you!</a:t>
            </a:r>
            <a:br>
              <a:rPr lang="en-US" dirty="0"/>
            </a:br>
            <a:endParaRPr lang="en-US" dirty="0"/>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11</a:t>
            </a:fld>
            <a:endParaRPr lang="en-US" dirty="0"/>
          </a:p>
        </p:txBody>
      </p:sp>
    </p:spTree>
    <p:extLst>
      <p:ext uri="{BB962C8B-B14F-4D97-AF65-F5344CB8AC3E}">
        <p14:creationId xmlns:p14="http://schemas.microsoft.com/office/powerpoint/2010/main" val="727240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3"/>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139700" y="2595934"/>
            <a:ext cx="5029200" cy="4262066"/>
          </a:xfrm>
        </p:spPr>
        <p:txBody>
          <a:bodyPr vert="horz" lIns="0" tIns="91440" rIns="0" bIns="0" rtlCol="0" anchor="t">
            <a:normAutofit/>
          </a:bodyPr>
          <a:lstStyle/>
          <a:p>
            <a:r>
              <a:rPr lang="en-US" dirty="0">
                <a:latin typeface="Arial"/>
                <a:cs typeface="Arial"/>
              </a:rPr>
              <a:t>Your feedback is important. Please scan the QR code below to rate this session or use this link:</a:t>
            </a:r>
          </a:p>
          <a:p>
            <a:r>
              <a:rPr lang="en-US" dirty="0"/>
              <a:t>https://www.surveymonkey.com/r/KRSQ9G5</a:t>
            </a:r>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12</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latin typeface="Arial"/>
              <a:cs typeface="Arial"/>
            </a:endParaRPr>
          </a:p>
          <a:p>
            <a:endParaRPr lang="en-US" dirty="0">
              <a:latin typeface="Arial"/>
              <a:cs typeface="Arial"/>
            </a:endParaRPr>
          </a:p>
          <a:p>
            <a:endParaRPr lang="en-US" dirty="0"/>
          </a:p>
        </p:txBody>
      </p:sp>
      <p:pic>
        <p:nvPicPr>
          <p:cNvPr id="8" name="Picture 7">
            <a:extLst>
              <a:ext uri="{FF2B5EF4-FFF2-40B4-BE49-F238E27FC236}">
                <a16:creationId xmlns:a16="http://schemas.microsoft.com/office/drawing/2014/main" id="{8AE1BF46-AF25-158A-3164-8424122896EA}"/>
              </a:ext>
            </a:extLst>
          </p:cNvPr>
          <p:cNvPicPr>
            <a:picLocks noChangeAspect="1"/>
          </p:cNvPicPr>
          <p:nvPr/>
        </p:nvPicPr>
        <p:blipFill>
          <a:blip r:embed="rId4"/>
          <a:stretch>
            <a:fillRect/>
          </a:stretch>
        </p:blipFill>
        <p:spPr>
          <a:xfrm>
            <a:off x="1545918" y="4002313"/>
            <a:ext cx="2546102" cy="2855687"/>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a:xfrm>
            <a:off x="1531938" y="2183306"/>
            <a:ext cx="4411662" cy="743900"/>
          </a:xfrm>
        </p:spPr>
        <p:txBody>
          <a:bodyPr/>
          <a:lstStyle/>
          <a:p>
            <a:r>
              <a:rPr lang="en-US" dirty="0"/>
              <a:t>The principles of Universal Design for Learning and how they can be effectively integrated into lesson planning.</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a:xfrm>
            <a:off x="1531938" y="1470706"/>
            <a:ext cx="3648982" cy="652462"/>
          </a:xfrm>
        </p:spPr>
        <p:txBody>
          <a:bodyPr/>
          <a:lstStyle/>
          <a:p>
            <a:r>
              <a:rPr lang="en-US" dirty="0"/>
              <a:t>Explore</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a:xfrm>
            <a:off x="3603812" y="3714563"/>
            <a:ext cx="5217459" cy="743900"/>
          </a:xfrm>
        </p:spPr>
        <p:txBody>
          <a:bodyPr/>
          <a:lstStyle/>
          <a:p>
            <a:r>
              <a:rPr lang="en-US" dirty="0"/>
              <a:t>A lesson planning framework that incorporates UDL Principles and GED High Impact Indicators.</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a:xfrm>
            <a:off x="4714195" y="3016424"/>
            <a:ext cx="3025548" cy="652462"/>
          </a:xfrm>
        </p:spPr>
        <p:txBody>
          <a:bodyPr/>
          <a:lstStyle/>
          <a:p>
            <a:r>
              <a:rPr lang="en-US" dirty="0"/>
              <a:t>Create </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dirty="0"/>
              <a:t>Participants will engage in discussions, activities, and collaborative exercises.</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a:xfrm>
            <a:off x="7011081" y="1470706"/>
            <a:ext cx="3235578" cy="652462"/>
          </a:xfrm>
        </p:spPr>
        <p:txBody>
          <a:bodyPr/>
          <a:lstStyle/>
          <a:p>
            <a:r>
              <a:rPr lang="en-US" dirty="0"/>
              <a:t>Engage </a:t>
            </a:r>
          </a:p>
        </p:txBody>
      </p:sp>
      <p:pic>
        <p:nvPicPr>
          <p:cNvPr id="20" name="Picture 19" descr="Magnifier placed on a white background">
            <a:extLst>
              <a:ext uri="{FF2B5EF4-FFF2-40B4-BE49-F238E27FC236}">
                <a16:creationId xmlns:a16="http://schemas.microsoft.com/office/drawing/2014/main" id="{FA93CEB9-BF60-E4E7-C6AC-0E40943CF59F}"/>
              </a:ext>
            </a:extLst>
          </p:cNvPr>
          <p:cNvPicPr>
            <a:picLocks noChangeAspect="1"/>
          </p:cNvPicPr>
          <p:nvPr/>
        </p:nvPicPr>
        <p:blipFill>
          <a:blip r:embed="rId2"/>
          <a:stretch>
            <a:fillRect/>
          </a:stretch>
        </p:blipFill>
        <p:spPr>
          <a:xfrm>
            <a:off x="4008325" y="1290751"/>
            <a:ext cx="1137557" cy="817798"/>
          </a:xfrm>
          <a:prstGeom prst="rect">
            <a:avLst/>
          </a:prstGeom>
        </p:spPr>
      </p:pic>
      <p:pic>
        <p:nvPicPr>
          <p:cNvPr id="24" name="Picture 23" descr="Two people collaborating over books">
            <a:extLst>
              <a:ext uri="{FF2B5EF4-FFF2-40B4-BE49-F238E27FC236}">
                <a16:creationId xmlns:a16="http://schemas.microsoft.com/office/drawing/2014/main" id="{88F6146E-50E5-6BC0-6E5B-D5009D60BB05}"/>
              </a:ext>
            </a:extLst>
          </p:cNvPr>
          <p:cNvPicPr>
            <a:picLocks noChangeAspect="1"/>
          </p:cNvPicPr>
          <p:nvPr/>
        </p:nvPicPr>
        <p:blipFill>
          <a:blip r:embed="rId3"/>
          <a:stretch>
            <a:fillRect/>
          </a:stretch>
        </p:blipFill>
        <p:spPr>
          <a:xfrm>
            <a:off x="9308647" y="1395949"/>
            <a:ext cx="1206954" cy="743901"/>
          </a:xfrm>
          <a:prstGeom prst="rect">
            <a:avLst/>
          </a:prstGeom>
        </p:spPr>
      </p:pic>
      <p:pic>
        <p:nvPicPr>
          <p:cNvPr id="26" name="Picture 25" descr="Paint covered hand holding paintbrush">
            <a:extLst>
              <a:ext uri="{FF2B5EF4-FFF2-40B4-BE49-F238E27FC236}">
                <a16:creationId xmlns:a16="http://schemas.microsoft.com/office/drawing/2014/main" id="{274C2DBE-AA2F-E9C8-0A3E-21B719780DFD}"/>
              </a:ext>
            </a:extLst>
          </p:cNvPr>
          <p:cNvPicPr>
            <a:picLocks noChangeAspect="1"/>
          </p:cNvPicPr>
          <p:nvPr/>
        </p:nvPicPr>
        <p:blipFill>
          <a:blip r:embed="rId4"/>
          <a:stretch>
            <a:fillRect/>
          </a:stretch>
        </p:blipFill>
        <p:spPr>
          <a:xfrm>
            <a:off x="6770915" y="3039263"/>
            <a:ext cx="1164771" cy="652462"/>
          </a:xfrm>
          <a:prstGeom prst="rect">
            <a:avLst/>
          </a:prstGeom>
        </p:spPr>
      </p:pic>
    </p:spTree>
    <p:extLst>
      <p:ext uri="{BB962C8B-B14F-4D97-AF65-F5344CB8AC3E}">
        <p14:creationId xmlns:p14="http://schemas.microsoft.com/office/powerpoint/2010/main" val="968449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40474-E3D8-1E6F-2E5F-B5B7D15654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AFDA9E-A43F-6BF2-D3DB-CC96D10F3D09}"/>
              </a:ext>
            </a:extLst>
          </p:cNvPr>
          <p:cNvSpPr>
            <a:spLocks noGrp="1"/>
          </p:cNvSpPr>
          <p:nvPr>
            <p:ph type="sldNum" sz="quarter" idx="12"/>
          </p:nvPr>
        </p:nvSpPr>
        <p:spPr/>
        <p:txBody>
          <a:bodyPr/>
          <a:lstStyle/>
          <a:p>
            <a:fld id="{BAE26A2A-DE5F-EA41-900F-AB5C4F1D9848}" type="slidenum">
              <a:rPr lang="en-US" smtClean="0"/>
              <a:t>3</a:t>
            </a:fld>
            <a:endParaRPr lang="en-US"/>
          </a:p>
        </p:txBody>
      </p:sp>
      <p:sp>
        <p:nvSpPr>
          <p:cNvPr id="3" name="Text Placeholder 2">
            <a:extLst>
              <a:ext uri="{FF2B5EF4-FFF2-40B4-BE49-F238E27FC236}">
                <a16:creationId xmlns:a16="http://schemas.microsoft.com/office/drawing/2014/main" id="{EA7486EA-75C6-51F2-7819-26D9B6672423}"/>
              </a:ext>
            </a:extLst>
          </p:cNvPr>
          <p:cNvSpPr>
            <a:spLocks noGrp="1"/>
          </p:cNvSpPr>
          <p:nvPr>
            <p:ph type="body" sz="quarter" idx="13"/>
          </p:nvPr>
        </p:nvSpPr>
        <p:spPr>
          <a:xfrm>
            <a:off x="1531938" y="2183305"/>
            <a:ext cx="4689958" cy="960131"/>
          </a:xfrm>
        </p:spPr>
        <p:txBody>
          <a:bodyPr/>
          <a:lstStyle/>
          <a:p>
            <a:r>
              <a:rPr lang="en-US" dirty="0"/>
              <a:t>To understand UDL Principles: Familiarize participants with the three main principles of UDL: Engagement, Representation, and Action &amp; Expression.</a:t>
            </a:r>
          </a:p>
          <a:p>
            <a:endParaRPr lang="en-US" dirty="0"/>
          </a:p>
        </p:txBody>
      </p:sp>
      <p:sp>
        <p:nvSpPr>
          <p:cNvPr id="4" name="Text Placeholder 3">
            <a:extLst>
              <a:ext uri="{FF2B5EF4-FFF2-40B4-BE49-F238E27FC236}">
                <a16:creationId xmlns:a16="http://schemas.microsoft.com/office/drawing/2014/main" id="{54EE32AB-21AB-4EE1-8FA8-B8270636D493}"/>
              </a:ext>
            </a:extLst>
          </p:cNvPr>
          <p:cNvSpPr>
            <a:spLocks noGrp="1"/>
          </p:cNvSpPr>
          <p:nvPr>
            <p:ph type="body" sz="quarter" idx="14"/>
          </p:nvPr>
        </p:nvSpPr>
        <p:spPr>
          <a:xfrm>
            <a:off x="1531937" y="1470706"/>
            <a:ext cx="4411661" cy="652462"/>
          </a:xfrm>
        </p:spPr>
        <p:txBody>
          <a:bodyPr/>
          <a:lstStyle/>
          <a:p>
            <a:r>
              <a:rPr lang="en-US" dirty="0"/>
              <a:t>Objective One:</a:t>
            </a:r>
          </a:p>
        </p:txBody>
      </p:sp>
      <p:sp>
        <p:nvSpPr>
          <p:cNvPr id="5" name="Text Placeholder 4">
            <a:extLst>
              <a:ext uri="{FF2B5EF4-FFF2-40B4-BE49-F238E27FC236}">
                <a16:creationId xmlns:a16="http://schemas.microsoft.com/office/drawing/2014/main" id="{9AC9F821-E8E5-B391-78A4-3C24FA080AD2}"/>
              </a:ext>
            </a:extLst>
          </p:cNvPr>
          <p:cNvSpPr>
            <a:spLocks noGrp="1"/>
          </p:cNvSpPr>
          <p:nvPr>
            <p:ph type="body" sz="quarter" idx="15"/>
          </p:nvPr>
        </p:nvSpPr>
        <p:spPr>
          <a:xfrm>
            <a:off x="1382851" y="3942655"/>
            <a:ext cx="4988132" cy="743900"/>
          </a:xfrm>
        </p:spPr>
        <p:txBody>
          <a:bodyPr/>
          <a:lstStyle/>
          <a:p>
            <a:r>
              <a:rPr lang="en-US" dirty="0"/>
              <a:t>Develop Interactive Lesson Frameworks: Collaboratively create lesson frameworks that integrate UDL principles and high-impact indicators. </a:t>
            </a:r>
          </a:p>
        </p:txBody>
      </p:sp>
      <p:sp>
        <p:nvSpPr>
          <p:cNvPr id="6" name="Text Placeholder 5">
            <a:extLst>
              <a:ext uri="{FF2B5EF4-FFF2-40B4-BE49-F238E27FC236}">
                <a16:creationId xmlns:a16="http://schemas.microsoft.com/office/drawing/2014/main" id="{02391E32-67F7-B4B6-A3D9-B712396DB4BC}"/>
              </a:ext>
            </a:extLst>
          </p:cNvPr>
          <p:cNvSpPr>
            <a:spLocks noGrp="1"/>
          </p:cNvSpPr>
          <p:nvPr>
            <p:ph type="body" sz="quarter" idx="16"/>
          </p:nvPr>
        </p:nvSpPr>
        <p:spPr>
          <a:xfrm>
            <a:off x="1317589" y="3186114"/>
            <a:ext cx="4840356" cy="510989"/>
          </a:xfrm>
        </p:spPr>
        <p:txBody>
          <a:bodyPr/>
          <a:lstStyle/>
          <a:p>
            <a:r>
              <a:rPr lang="en-US" dirty="0"/>
              <a:t>Objective Three:</a:t>
            </a:r>
          </a:p>
        </p:txBody>
      </p:sp>
      <p:sp>
        <p:nvSpPr>
          <p:cNvPr id="7" name="Text Placeholder 6">
            <a:extLst>
              <a:ext uri="{FF2B5EF4-FFF2-40B4-BE49-F238E27FC236}">
                <a16:creationId xmlns:a16="http://schemas.microsoft.com/office/drawing/2014/main" id="{7E1ADEF2-CBDA-F7A5-B493-F4983E2816D9}"/>
              </a:ext>
            </a:extLst>
          </p:cNvPr>
          <p:cNvSpPr>
            <a:spLocks noGrp="1"/>
          </p:cNvSpPr>
          <p:nvPr>
            <p:ph type="body" sz="quarter" idx="17"/>
          </p:nvPr>
        </p:nvSpPr>
        <p:spPr>
          <a:xfrm>
            <a:off x="6888472" y="3854097"/>
            <a:ext cx="4840357" cy="921016"/>
          </a:xfrm>
        </p:spPr>
        <p:txBody>
          <a:bodyPr/>
          <a:lstStyle/>
          <a:p>
            <a:r>
              <a:rPr lang="en-US" dirty="0"/>
              <a:t>Foster Collaboration: Encourage sharing of ideas and strategies among participants to enhance lesson framework effectiveness. </a:t>
            </a:r>
          </a:p>
        </p:txBody>
      </p:sp>
      <p:sp>
        <p:nvSpPr>
          <p:cNvPr id="8" name="Text Placeholder 7">
            <a:extLst>
              <a:ext uri="{FF2B5EF4-FFF2-40B4-BE49-F238E27FC236}">
                <a16:creationId xmlns:a16="http://schemas.microsoft.com/office/drawing/2014/main" id="{7E6B5B27-C791-48C8-7133-A8E77A826975}"/>
              </a:ext>
            </a:extLst>
          </p:cNvPr>
          <p:cNvSpPr>
            <a:spLocks noGrp="1"/>
          </p:cNvSpPr>
          <p:nvPr>
            <p:ph type="body" sz="quarter" idx="18"/>
          </p:nvPr>
        </p:nvSpPr>
        <p:spPr>
          <a:xfrm>
            <a:off x="6778487" y="3072698"/>
            <a:ext cx="5060329" cy="652462"/>
          </a:xfrm>
        </p:spPr>
        <p:txBody>
          <a:bodyPr/>
          <a:lstStyle/>
          <a:p>
            <a:r>
              <a:rPr lang="en-US" dirty="0"/>
              <a:t>Objective Four:</a:t>
            </a:r>
          </a:p>
        </p:txBody>
      </p:sp>
      <p:sp>
        <p:nvSpPr>
          <p:cNvPr id="9" name="Text Placeholder 8">
            <a:extLst>
              <a:ext uri="{FF2B5EF4-FFF2-40B4-BE49-F238E27FC236}">
                <a16:creationId xmlns:a16="http://schemas.microsoft.com/office/drawing/2014/main" id="{5C0F233D-847D-CC41-5A5F-CA8E1E2B067B}"/>
              </a:ext>
            </a:extLst>
          </p:cNvPr>
          <p:cNvSpPr>
            <a:spLocks noGrp="1"/>
          </p:cNvSpPr>
          <p:nvPr>
            <p:ph type="body" sz="quarter" idx="19"/>
          </p:nvPr>
        </p:nvSpPr>
        <p:spPr>
          <a:xfrm>
            <a:off x="7011081" y="2183306"/>
            <a:ext cx="4259892" cy="743900"/>
          </a:xfrm>
        </p:spPr>
        <p:txBody>
          <a:bodyPr/>
          <a:lstStyle/>
          <a:p>
            <a:r>
              <a:rPr lang="en-US" dirty="0"/>
              <a:t> Identify High Impact Indicators: Discuss the high-impact indicators for GED instruction and their importance in fostering student success. </a:t>
            </a:r>
          </a:p>
        </p:txBody>
      </p:sp>
      <p:sp>
        <p:nvSpPr>
          <p:cNvPr id="10" name="Text Placeholder 9">
            <a:extLst>
              <a:ext uri="{FF2B5EF4-FFF2-40B4-BE49-F238E27FC236}">
                <a16:creationId xmlns:a16="http://schemas.microsoft.com/office/drawing/2014/main" id="{DB00DB95-E419-6E2B-AEBD-80CC72915F66}"/>
              </a:ext>
            </a:extLst>
          </p:cNvPr>
          <p:cNvSpPr>
            <a:spLocks noGrp="1"/>
          </p:cNvSpPr>
          <p:nvPr>
            <p:ph type="body" sz="quarter" idx="20"/>
          </p:nvPr>
        </p:nvSpPr>
        <p:spPr>
          <a:xfrm>
            <a:off x="6859312" y="1470706"/>
            <a:ext cx="4411661" cy="652462"/>
          </a:xfrm>
        </p:spPr>
        <p:txBody>
          <a:bodyPr/>
          <a:lstStyle/>
          <a:p>
            <a:r>
              <a:rPr lang="en-US" dirty="0"/>
              <a:t>Objective Two:</a:t>
            </a:r>
          </a:p>
        </p:txBody>
      </p:sp>
    </p:spTree>
    <p:extLst>
      <p:ext uri="{BB962C8B-B14F-4D97-AF65-F5344CB8AC3E}">
        <p14:creationId xmlns:p14="http://schemas.microsoft.com/office/powerpoint/2010/main" val="1394393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06004B8-EC84-7A4B-BF5A-D351F667454A}"/>
              </a:ext>
            </a:extLst>
          </p:cNvPr>
          <p:cNvSpPr>
            <a:spLocks noGrp="1"/>
          </p:cNvSpPr>
          <p:nvPr>
            <p:ph sz="quarter" idx="14"/>
          </p:nvPr>
        </p:nvSpPr>
        <p:spPr/>
        <p:txBody>
          <a:bodyPr>
            <a:normAutofit fontScale="55000" lnSpcReduction="20000"/>
          </a:bodyPr>
          <a:lstStyle/>
          <a:p>
            <a:endParaRPr lang="en-US" dirty="0"/>
          </a:p>
        </p:txBody>
      </p:sp>
      <p:sp>
        <p:nvSpPr>
          <p:cNvPr id="5" name="Content Placeholder 4">
            <a:extLst>
              <a:ext uri="{FF2B5EF4-FFF2-40B4-BE49-F238E27FC236}">
                <a16:creationId xmlns:a16="http://schemas.microsoft.com/office/drawing/2014/main" id="{34336660-8389-FC40-9654-F332BF833102}"/>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a:lstStyle/>
          <a:p>
            <a:pPr marL="0" indent="0">
              <a:buNone/>
            </a:pPr>
            <a:r>
              <a:rPr lang="en-US" b="1" dirty="0"/>
              <a:t>Turn and Talk</a:t>
            </a:r>
          </a:p>
          <a:p>
            <a:r>
              <a:rPr lang="en-US" dirty="0"/>
              <a:t>What I would like to know about UDL…</a:t>
            </a:r>
          </a:p>
          <a:p>
            <a:r>
              <a:rPr lang="en-US" dirty="0"/>
              <a:t>What I would like to know about inclusive and effective lesson planning…</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fontScale="90000"/>
          </a:bodyPr>
          <a:lstStyle/>
          <a:p>
            <a:r>
              <a:rPr lang="en-US" b="1" dirty="0"/>
              <a:t>Engage: UDL and Hig</a:t>
            </a:r>
            <a:r>
              <a:rPr lang="en-US" dirty="0"/>
              <a:t>h Impact Indicators for GED: </a:t>
            </a:r>
            <a:br>
              <a:rPr lang="en-US" dirty="0"/>
            </a:br>
            <a:r>
              <a:rPr lang="en-US" dirty="0"/>
              <a:t>Creating Inclusive and Effective Lessons</a:t>
            </a:r>
            <a:endParaRPr lang="en-US" b="1" dirty="0"/>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ormAutofit/>
          </a:bodyPr>
          <a:lstStyle/>
          <a:p>
            <a:pPr marL="0" indent="0">
              <a:buNone/>
            </a:pPr>
            <a:r>
              <a:rPr lang="en-US" b="1" dirty="0"/>
              <a:t>Turn and Talk</a:t>
            </a:r>
          </a:p>
          <a:p>
            <a:r>
              <a:rPr lang="en-US" dirty="0"/>
              <a:t>What I know about UDL…</a:t>
            </a:r>
          </a:p>
          <a:p>
            <a:r>
              <a:rPr lang="en-US" dirty="0"/>
              <a:t>What I know about inclusive and effective lesson planning…</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4</a:t>
            </a:fld>
            <a:endParaRPr lang="en-US"/>
          </a:p>
        </p:txBody>
      </p:sp>
    </p:spTree>
    <p:extLst>
      <p:ext uri="{BB962C8B-B14F-4D97-AF65-F5344CB8AC3E}">
        <p14:creationId xmlns:p14="http://schemas.microsoft.com/office/powerpoint/2010/main" val="3157357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2097D5-BF27-AD46-B3F3-BA70EEEB8068}"/>
              </a:ext>
            </a:extLst>
          </p:cNvPr>
          <p:cNvSpPr>
            <a:spLocks noGrp="1"/>
          </p:cNvSpPr>
          <p:nvPr>
            <p:ph sz="quarter" idx="14"/>
          </p:nvPr>
        </p:nvSpPr>
        <p:spPr/>
        <p:txBody>
          <a:bodyPr>
            <a:normAutofit fontScale="55000" lnSpcReduction="20000"/>
          </a:bodyPr>
          <a:lstStyle/>
          <a:p>
            <a:endParaRPr lang="en-US" dirty="0"/>
          </a:p>
        </p:txBody>
      </p:sp>
      <p:sp>
        <p:nvSpPr>
          <p:cNvPr id="3" name="Content Placeholder 2">
            <a:extLst>
              <a:ext uri="{FF2B5EF4-FFF2-40B4-BE49-F238E27FC236}">
                <a16:creationId xmlns:a16="http://schemas.microsoft.com/office/drawing/2014/main" id="{724D8098-E48E-4C41-89F4-B96F745D7F58}"/>
              </a:ext>
            </a:extLst>
          </p:cNvPr>
          <p:cNvSpPr>
            <a:spLocks noGrp="1"/>
          </p:cNvSpPr>
          <p:nvPr>
            <p:ph sz="quarter" idx="15"/>
          </p:nvPr>
        </p:nvSpPr>
        <p:spPr/>
        <p:txBody>
          <a:bodyPr>
            <a:normAutofit fontScale="55000" lnSpcReduction="20000"/>
          </a:bodyPr>
          <a:lstStyle/>
          <a:p>
            <a:endParaRPr lang="en-US"/>
          </a:p>
        </p:txBody>
      </p:sp>
      <p:sp>
        <p:nvSpPr>
          <p:cNvPr id="4" name="Content Placeholder 3">
            <a:extLst>
              <a:ext uri="{FF2B5EF4-FFF2-40B4-BE49-F238E27FC236}">
                <a16:creationId xmlns:a16="http://schemas.microsoft.com/office/drawing/2014/main" id="{FA78131F-8BA9-AE43-96EF-704CD89DD624}"/>
              </a:ext>
            </a:extLst>
          </p:cNvPr>
          <p:cNvSpPr>
            <a:spLocks noGrp="1"/>
          </p:cNvSpPr>
          <p:nvPr>
            <p:ph sz="half" idx="13"/>
          </p:nvPr>
        </p:nvSpPr>
        <p:spPr/>
        <p:txBody>
          <a:bodyPr/>
          <a:lstStyle/>
          <a:p>
            <a:pPr marL="0" indent="0">
              <a:buNone/>
            </a:pPr>
            <a:r>
              <a:rPr lang="en-US" b="1" dirty="0"/>
              <a:t>Importance of UDL in Education</a:t>
            </a:r>
          </a:p>
          <a:p>
            <a:r>
              <a:rPr lang="en-US" dirty="0"/>
              <a:t>In adult education, especially for GED learners, UDL supports learners who may have varied backgrounds and learning needs.</a:t>
            </a:r>
            <a:br>
              <a:rPr lang="en-US" dirty="0"/>
            </a:br>
            <a:endParaRPr lang="en-US" dirty="0"/>
          </a:p>
        </p:txBody>
      </p:sp>
      <p:sp>
        <p:nvSpPr>
          <p:cNvPr id="5" name="Title 4">
            <a:extLst>
              <a:ext uri="{FF2B5EF4-FFF2-40B4-BE49-F238E27FC236}">
                <a16:creationId xmlns:a16="http://schemas.microsoft.com/office/drawing/2014/main" id="{1136D93C-6AB3-2845-8E1F-F86857586FD2}"/>
              </a:ext>
            </a:extLst>
          </p:cNvPr>
          <p:cNvSpPr>
            <a:spLocks noGrp="1"/>
          </p:cNvSpPr>
          <p:nvPr>
            <p:ph type="title"/>
          </p:nvPr>
        </p:nvSpPr>
        <p:spPr>
          <a:xfrm>
            <a:off x="818507" y="283034"/>
            <a:ext cx="9162439" cy="410866"/>
          </a:xfrm>
        </p:spPr>
        <p:txBody>
          <a:bodyPr>
            <a:normAutofit fontScale="90000"/>
          </a:bodyPr>
          <a:lstStyle/>
          <a:p>
            <a:r>
              <a:rPr lang="en-US" dirty="0"/>
              <a:t>Explore: Intro to UDL</a:t>
            </a:r>
          </a:p>
        </p:txBody>
      </p:sp>
      <p:sp>
        <p:nvSpPr>
          <p:cNvPr id="6" name="Content Placeholder 5">
            <a:extLst>
              <a:ext uri="{FF2B5EF4-FFF2-40B4-BE49-F238E27FC236}">
                <a16:creationId xmlns:a16="http://schemas.microsoft.com/office/drawing/2014/main" id="{6C867348-9B11-6948-AD98-4F68754416E7}"/>
              </a:ext>
            </a:extLst>
          </p:cNvPr>
          <p:cNvSpPr>
            <a:spLocks noGrp="1"/>
          </p:cNvSpPr>
          <p:nvPr>
            <p:ph sz="half" idx="1"/>
          </p:nvPr>
        </p:nvSpPr>
        <p:spPr/>
        <p:txBody>
          <a:bodyPr/>
          <a:lstStyle/>
          <a:p>
            <a:pPr marL="0" indent="0">
              <a:buNone/>
            </a:pPr>
            <a:r>
              <a:rPr lang="en-US" b="1" dirty="0"/>
              <a:t>Define UDL</a:t>
            </a:r>
          </a:p>
          <a:p>
            <a:pPr marL="0" indent="0">
              <a:buNone/>
            </a:pPr>
            <a:r>
              <a:rPr lang="en-US" dirty="0"/>
              <a:t>A framework that provides multiple means of engagement, representation, and action/expression to accommodate diverse learners.</a:t>
            </a:r>
            <a:endParaRPr lang="en-US" b="1" dirty="0"/>
          </a:p>
        </p:txBody>
      </p:sp>
      <p:sp>
        <p:nvSpPr>
          <p:cNvPr id="7" name="Slide Number Placeholder 6">
            <a:extLst>
              <a:ext uri="{FF2B5EF4-FFF2-40B4-BE49-F238E27FC236}">
                <a16:creationId xmlns:a16="http://schemas.microsoft.com/office/drawing/2014/main" id="{D910CE4A-919B-4E45-A8AE-EC57EC9F3DBA}"/>
              </a:ext>
            </a:extLst>
          </p:cNvPr>
          <p:cNvSpPr>
            <a:spLocks noGrp="1"/>
          </p:cNvSpPr>
          <p:nvPr>
            <p:ph type="sldNum" sz="quarter" idx="12"/>
          </p:nvPr>
        </p:nvSpPr>
        <p:spPr/>
        <p:txBody>
          <a:bodyPr/>
          <a:lstStyle/>
          <a:p>
            <a:fld id="{BAE26A2A-DE5F-EA41-900F-AB5C4F1D9848}" type="slidenum">
              <a:rPr lang="en-US" smtClean="0"/>
              <a:t>5</a:t>
            </a:fld>
            <a:endParaRPr lang="en-US"/>
          </a:p>
        </p:txBody>
      </p:sp>
      <p:sp>
        <p:nvSpPr>
          <p:cNvPr id="8" name="Content Placeholder 7">
            <a:extLst>
              <a:ext uri="{FF2B5EF4-FFF2-40B4-BE49-F238E27FC236}">
                <a16:creationId xmlns:a16="http://schemas.microsoft.com/office/drawing/2014/main" id="{53A3DB0E-5BD9-F84A-9587-BE942FBD3677}"/>
              </a:ext>
            </a:extLst>
          </p:cNvPr>
          <p:cNvSpPr>
            <a:spLocks noGrp="1"/>
          </p:cNvSpPr>
          <p:nvPr>
            <p:ph sz="quarter" idx="16"/>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0BEE60B2-AA4F-D64C-AD39-460D32043CC4}"/>
              </a:ext>
            </a:extLst>
          </p:cNvPr>
          <p:cNvSpPr>
            <a:spLocks noGrp="1"/>
          </p:cNvSpPr>
          <p:nvPr>
            <p:ph sz="half" idx="17"/>
          </p:nvPr>
        </p:nvSpPr>
        <p:spPr/>
        <p:txBody>
          <a:bodyPr/>
          <a:lstStyle/>
          <a:p>
            <a:pPr marL="0" indent="0">
              <a:buNone/>
            </a:pPr>
            <a:r>
              <a:rPr lang="en-US" b="1" dirty="0"/>
              <a:t>Overview of Principles</a:t>
            </a:r>
          </a:p>
          <a:p>
            <a:r>
              <a:rPr lang="en-US" dirty="0"/>
              <a:t>Multiple Means of Engagement</a:t>
            </a:r>
          </a:p>
          <a:p>
            <a:r>
              <a:rPr lang="en-US" dirty="0"/>
              <a:t>Multiple Means of Representation</a:t>
            </a:r>
          </a:p>
          <a:p>
            <a:r>
              <a:rPr lang="en-US" dirty="0"/>
              <a:t>Multiple Means of Expression</a:t>
            </a:r>
          </a:p>
        </p:txBody>
      </p:sp>
    </p:spTree>
    <p:extLst>
      <p:ext uri="{BB962C8B-B14F-4D97-AF65-F5344CB8AC3E}">
        <p14:creationId xmlns:p14="http://schemas.microsoft.com/office/powerpoint/2010/main" val="370910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spc="-75" dirty="0"/>
              <a:t>High Impact Indicators for GED</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dirty="0"/>
              <a:t>Overview of GED High-Impact Indicators and their importance in lesson planning.</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6</a:t>
            </a:fld>
            <a:endParaRPr lang="en-US"/>
          </a:p>
        </p:txBody>
      </p:sp>
    </p:spTree>
    <p:extLst>
      <p:ext uri="{BB962C8B-B14F-4D97-AF65-F5344CB8AC3E}">
        <p14:creationId xmlns:p14="http://schemas.microsoft.com/office/powerpoint/2010/main" val="61714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a:xfrm>
            <a:off x="618067" y="914849"/>
            <a:ext cx="11135318" cy="1165587"/>
          </a:xfrm>
        </p:spPr>
        <p:txBody>
          <a:bodyPr>
            <a:normAutofit/>
          </a:bodyPr>
          <a:lstStyle/>
          <a:p>
            <a:r>
              <a:rPr lang="en-US" dirty="0"/>
              <a:t>Explore: Why the High Impact Indicators?</a:t>
            </a:r>
          </a:p>
        </p:txBody>
      </p:sp>
      <p:sp>
        <p:nvSpPr>
          <p:cNvPr id="5" name="Content Placeholder 4">
            <a:extLst>
              <a:ext uri="{FF2B5EF4-FFF2-40B4-BE49-F238E27FC236}">
                <a16:creationId xmlns:a16="http://schemas.microsoft.com/office/drawing/2014/main" id="{679908A3-01D5-ED46-B2B8-50EECFB1F8CD}"/>
              </a:ext>
            </a:extLst>
          </p:cNvPr>
          <p:cNvSpPr>
            <a:spLocks noGrp="1"/>
          </p:cNvSpPr>
          <p:nvPr>
            <p:ph idx="14"/>
          </p:nvPr>
        </p:nvSpPr>
        <p:spPr>
          <a:xfrm>
            <a:off x="4702030" y="2998855"/>
            <a:ext cx="2759927" cy="2748802"/>
          </a:xfrm>
        </p:spPr>
        <p:txBody>
          <a:bodyPr>
            <a:normAutofit/>
          </a:bodyPr>
          <a:lstStyle/>
          <a:p>
            <a:r>
              <a:rPr lang="en-US" dirty="0"/>
              <a:t>They are a good fit for classroom instruction because they are not complicated but are important for students to know and use. </a:t>
            </a:r>
          </a:p>
        </p:txBody>
      </p:sp>
      <p:sp>
        <p:nvSpPr>
          <p:cNvPr id="3" name="Content Placeholder 2">
            <a:extLst>
              <a:ext uri="{FF2B5EF4-FFF2-40B4-BE49-F238E27FC236}">
                <a16:creationId xmlns:a16="http://schemas.microsoft.com/office/drawing/2014/main" id="{4265D514-C53E-BE43-B9B6-AA5B339C1981}"/>
              </a:ext>
            </a:extLst>
          </p:cNvPr>
          <p:cNvSpPr>
            <a:spLocks noGrp="1"/>
          </p:cNvSpPr>
          <p:nvPr>
            <p:ph idx="1"/>
          </p:nvPr>
        </p:nvSpPr>
        <p:spPr>
          <a:xfrm>
            <a:off x="1825088" y="3235972"/>
            <a:ext cx="2759782" cy="2609657"/>
          </a:xfrm>
        </p:spPr>
        <p:txBody>
          <a:bodyPr>
            <a:normAutofit/>
          </a:bodyPr>
          <a:lstStyle/>
          <a:p>
            <a:r>
              <a:rPr lang="en-US" dirty="0"/>
              <a:t>They represent particular foundational skills that are the basis for the development of other skills covered in the GED® Assessment Targets and have broad usefulness that can be applied in multiple contexts.</a:t>
            </a:r>
          </a:p>
        </p:txBody>
      </p:sp>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7</a:t>
            </a:fld>
            <a:endParaRPr lang="en-US"/>
          </a:p>
        </p:txBody>
      </p:sp>
      <p:sp>
        <p:nvSpPr>
          <p:cNvPr id="7" name="Content Placeholder 6">
            <a:extLst>
              <a:ext uri="{FF2B5EF4-FFF2-40B4-BE49-F238E27FC236}">
                <a16:creationId xmlns:a16="http://schemas.microsoft.com/office/drawing/2014/main" id="{32EE2E3E-11A5-0E4C-B925-A57A937947E5}"/>
              </a:ext>
            </a:extLst>
          </p:cNvPr>
          <p:cNvSpPr>
            <a:spLocks noGrp="1"/>
          </p:cNvSpPr>
          <p:nvPr>
            <p:ph idx="16"/>
          </p:nvPr>
        </p:nvSpPr>
        <p:spPr>
          <a:xfrm>
            <a:off x="7579117" y="2998855"/>
            <a:ext cx="2759927" cy="2509316"/>
          </a:xfrm>
        </p:spPr>
        <p:txBody>
          <a:bodyPr>
            <a:normAutofit/>
          </a:bodyPr>
          <a:lstStyle/>
          <a:p>
            <a:r>
              <a:rPr lang="en-US" dirty="0"/>
              <a:t>GED® testing data suggests that educators may not be focusing on these skills in their GED® test preparation.</a:t>
            </a:r>
          </a:p>
        </p:txBody>
      </p:sp>
      <p:pic>
        <p:nvPicPr>
          <p:cNvPr id="18" name="Picture Placeholder 17">
            <a:extLst>
              <a:ext uri="{FF2B5EF4-FFF2-40B4-BE49-F238E27FC236}">
                <a16:creationId xmlns:a16="http://schemas.microsoft.com/office/drawing/2014/main" id="{DD590A3A-70CE-7B36-86D8-B5B92FAB9EB2}"/>
              </a:ext>
            </a:extLst>
          </p:cNvPr>
          <p:cNvPicPr>
            <a:picLocks noGrp="1" noChangeAspect="1"/>
          </p:cNvPicPr>
          <p:nvPr>
            <p:ph type="pic" sz="quarter" idx="13"/>
          </p:nvPr>
        </p:nvPicPr>
        <p:blipFill rotWithShape="1">
          <a:blip r:embed="rId3">
            <a:duotone>
              <a:schemeClr val="accent1">
                <a:shade val="45000"/>
                <a:satMod val="135000"/>
              </a:schemeClr>
              <a:prstClr val="white"/>
            </a:duotone>
          </a:blip>
          <a:srcRect l="-24892" t="867" r="-34430" b="9898"/>
          <a:stretch/>
        </p:blipFill>
        <p:spPr>
          <a:xfrm>
            <a:off x="2108199" y="1784359"/>
            <a:ext cx="2309547" cy="1293387"/>
          </a:xfrm>
        </p:spPr>
      </p:pic>
      <p:pic>
        <p:nvPicPr>
          <p:cNvPr id="20" name="Picture Placeholder 19">
            <a:extLst>
              <a:ext uri="{FF2B5EF4-FFF2-40B4-BE49-F238E27FC236}">
                <a16:creationId xmlns:a16="http://schemas.microsoft.com/office/drawing/2014/main" id="{8E7FF1F5-00A1-AFB3-5C57-6B2BC0559DAC}"/>
              </a:ext>
            </a:extLst>
          </p:cNvPr>
          <p:cNvPicPr>
            <a:picLocks noGrp="1" noChangeAspect="1"/>
          </p:cNvPicPr>
          <p:nvPr>
            <p:ph type="pic" sz="quarter" idx="15"/>
          </p:nvPr>
        </p:nvPicPr>
        <p:blipFill rotWithShape="1">
          <a:blip r:embed="rId4">
            <a:duotone>
              <a:schemeClr val="accent1">
                <a:shade val="45000"/>
                <a:satMod val="135000"/>
              </a:schemeClr>
              <a:prstClr val="white"/>
            </a:duotone>
          </a:blip>
          <a:srcRect l="-46166" t="-322" r="-63817" b="1048"/>
          <a:stretch/>
        </p:blipFill>
        <p:spPr>
          <a:xfrm>
            <a:off x="4842933" y="1784359"/>
            <a:ext cx="2736184" cy="1293387"/>
          </a:xfrm>
        </p:spPr>
      </p:pic>
      <p:pic>
        <p:nvPicPr>
          <p:cNvPr id="22" name="Picture Placeholder 21">
            <a:extLst>
              <a:ext uri="{FF2B5EF4-FFF2-40B4-BE49-F238E27FC236}">
                <a16:creationId xmlns:a16="http://schemas.microsoft.com/office/drawing/2014/main" id="{3F8D23A0-F332-B01C-5C9A-BCB95FEE2AA1}"/>
              </a:ext>
            </a:extLst>
          </p:cNvPr>
          <p:cNvPicPr>
            <a:picLocks noGrp="1" noChangeAspect="1"/>
          </p:cNvPicPr>
          <p:nvPr>
            <p:ph type="pic" sz="quarter" idx="17"/>
          </p:nvPr>
        </p:nvPicPr>
        <p:blipFill rotWithShape="1">
          <a:blip r:embed="rId5">
            <a:duotone>
              <a:schemeClr val="accent1">
                <a:shade val="45000"/>
                <a:satMod val="135000"/>
              </a:schemeClr>
              <a:prstClr val="white"/>
            </a:duotone>
          </a:blip>
          <a:srcRect l="-23227" t="1110" r="-80418" b="-322"/>
          <a:stretch/>
        </p:blipFill>
        <p:spPr>
          <a:xfrm>
            <a:off x="8004303" y="1784359"/>
            <a:ext cx="2655230" cy="1293387"/>
          </a:xfrm>
        </p:spPr>
      </p:pic>
    </p:spTree>
    <p:extLst>
      <p:ext uri="{BB962C8B-B14F-4D97-AF65-F5344CB8AC3E}">
        <p14:creationId xmlns:p14="http://schemas.microsoft.com/office/powerpoint/2010/main" val="51474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dirty="0"/>
              <a:t>Interactive Activity: Engage </a:t>
            </a:r>
          </a:p>
        </p:txBody>
      </p:sp>
      <p:sp>
        <p:nvSpPr>
          <p:cNvPr id="3" name="Content Placeholder 2">
            <a:extLst>
              <a:ext uri="{FF2B5EF4-FFF2-40B4-BE49-F238E27FC236}">
                <a16:creationId xmlns:a16="http://schemas.microsoft.com/office/drawing/2014/main" id="{76E18734-41FE-6B4C-8214-748E5CE5D7BE}"/>
              </a:ext>
            </a:extLst>
          </p:cNvPr>
          <p:cNvSpPr>
            <a:spLocks noGrp="1"/>
          </p:cNvSpPr>
          <p:nvPr>
            <p:ph idx="1"/>
          </p:nvPr>
        </p:nvSpPr>
        <p:spPr>
          <a:xfrm>
            <a:off x="579182" y="2981350"/>
            <a:ext cx="3544025" cy="1983429"/>
          </a:xfrm>
        </p:spPr>
        <p:txBody>
          <a:bodyPr/>
          <a:lstStyle/>
          <a:p>
            <a:r>
              <a:rPr lang="en-US" dirty="0">
                <a:solidFill>
                  <a:schemeClr val="bg1"/>
                </a:solidFill>
              </a:rPr>
              <a:t>Break into small groups 3-4</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8</a:t>
            </a:fld>
            <a:endParaRPr lang="en-US"/>
          </a:p>
        </p:txBody>
      </p:sp>
      <p:sp>
        <p:nvSpPr>
          <p:cNvPr id="6" name="Content Placeholder 5">
            <a:extLst>
              <a:ext uri="{FF2B5EF4-FFF2-40B4-BE49-F238E27FC236}">
                <a16:creationId xmlns:a16="http://schemas.microsoft.com/office/drawing/2014/main" id="{141D60EB-37FE-F54B-88DE-518AEC001C8A}"/>
              </a:ext>
            </a:extLst>
          </p:cNvPr>
          <p:cNvSpPr>
            <a:spLocks noGrp="1"/>
          </p:cNvSpPr>
          <p:nvPr>
            <p:ph idx="14"/>
          </p:nvPr>
        </p:nvSpPr>
        <p:spPr>
          <a:xfrm>
            <a:off x="4524770" y="3009803"/>
            <a:ext cx="3544025" cy="1983429"/>
          </a:xfrm>
        </p:spPr>
        <p:txBody>
          <a:bodyPr>
            <a:normAutofit fontScale="85000" lnSpcReduction="10000"/>
          </a:bodyPr>
          <a:lstStyle/>
          <a:p>
            <a:r>
              <a:rPr lang="en-US" dirty="0"/>
              <a:t>Brainstorm ideas on how to incorporate UDL principles and High Impact Indicators for lesson planning</a:t>
            </a:r>
          </a:p>
        </p:txBody>
      </p:sp>
      <p:pic>
        <p:nvPicPr>
          <p:cNvPr id="21" name="Picture Placeholder 20">
            <a:extLst>
              <a:ext uri="{FF2B5EF4-FFF2-40B4-BE49-F238E27FC236}">
                <a16:creationId xmlns:a16="http://schemas.microsoft.com/office/drawing/2014/main" id="{569888B3-08B6-F643-903E-5E8807F534A0}"/>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tretch>
            <a:fillRect/>
          </a:stretch>
        </p:blipFill>
        <p:spPr>
          <a:xfrm>
            <a:off x="5844401" y="2160775"/>
            <a:ext cx="690989" cy="712582"/>
          </a:xfrm>
          <a:prstGeom prst="rect">
            <a:avLst/>
          </a:prstGeom>
        </p:spPr>
      </p:pic>
      <p:sp>
        <p:nvSpPr>
          <p:cNvPr id="8" name="Content Placeholder 7">
            <a:extLst>
              <a:ext uri="{FF2B5EF4-FFF2-40B4-BE49-F238E27FC236}">
                <a16:creationId xmlns:a16="http://schemas.microsoft.com/office/drawing/2014/main" id="{E8A4CAE7-22D3-A647-8D19-3F1EE662D0F8}"/>
              </a:ext>
            </a:extLst>
          </p:cNvPr>
          <p:cNvSpPr>
            <a:spLocks noGrp="1"/>
          </p:cNvSpPr>
          <p:nvPr>
            <p:ph idx="16"/>
          </p:nvPr>
        </p:nvSpPr>
        <p:spPr>
          <a:xfrm>
            <a:off x="8296445" y="3009802"/>
            <a:ext cx="3544025" cy="1983429"/>
          </a:xfrm>
        </p:spPr>
        <p:txBody>
          <a:bodyPr/>
          <a:lstStyle/>
          <a:p>
            <a:r>
              <a:rPr lang="en-US" dirty="0"/>
              <a:t>Share ideas with larger group</a:t>
            </a:r>
          </a:p>
        </p:txBody>
      </p:sp>
      <p:pic>
        <p:nvPicPr>
          <p:cNvPr id="25" name="Picture Placeholder 24">
            <a:extLst>
              <a:ext uri="{FF2B5EF4-FFF2-40B4-BE49-F238E27FC236}">
                <a16:creationId xmlns:a16="http://schemas.microsoft.com/office/drawing/2014/main" id="{8C107B9E-C3A1-6343-8270-F7EE8148826C}"/>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tretch>
            <a:fillRect/>
          </a:stretch>
        </p:blipFill>
        <p:spPr>
          <a:xfrm>
            <a:off x="2027176" y="4389248"/>
            <a:ext cx="742503" cy="649691"/>
          </a:xfrm>
        </p:spPr>
      </p:pic>
      <p:pic>
        <p:nvPicPr>
          <p:cNvPr id="27" name="Picture Placeholder 26">
            <a:extLst>
              <a:ext uri="{FF2B5EF4-FFF2-40B4-BE49-F238E27FC236}">
                <a16:creationId xmlns:a16="http://schemas.microsoft.com/office/drawing/2014/main" id="{A4CDCBCC-AC1C-5740-B686-6597025E1F5F}"/>
              </a:ext>
            </a:extLst>
          </p:cNvPr>
          <p:cNvPicPr>
            <a:picLocks noGrp="1" noChangeAspect="1"/>
          </p:cNvPicPr>
          <p:nvPr>
            <p:ph type="pic" sz="quarter" idx="21"/>
          </p:nvPr>
        </p:nvPicPr>
        <p:blipFill>
          <a:blip r:embed="rId4" cstate="screen">
            <a:extLst>
              <a:ext uri="{28A0092B-C50C-407E-A947-70E740481C1C}">
                <a14:useLocalDpi xmlns:a14="http://schemas.microsoft.com/office/drawing/2010/main"/>
              </a:ext>
            </a:extLst>
          </a:blip>
          <a:stretch>
            <a:fillRect/>
          </a:stretch>
        </p:blipFill>
        <p:spPr>
          <a:xfrm>
            <a:off x="6096000" y="3202075"/>
            <a:ext cx="236251" cy="649691"/>
          </a:xfrm>
        </p:spPr>
      </p:pic>
      <p:pic>
        <p:nvPicPr>
          <p:cNvPr id="5" name="Picture Placeholder 21">
            <a:extLst>
              <a:ext uri="{FF2B5EF4-FFF2-40B4-BE49-F238E27FC236}">
                <a16:creationId xmlns:a16="http://schemas.microsoft.com/office/drawing/2014/main" id="{5467100F-2BF5-94F5-369E-E631E42A9CB9}"/>
              </a:ext>
            </a:extLst>
          </p:cNvPr>
          <p:cNvPicPr>
            <a:picLocks noChangeAspect="1"/>
          </p:cNvPicPr>
          <p:nvPr/>
        </p:nvPicPr>
        <p:blipFill rotWithShape="1">
          <a:blip r:embed="rId5">
            <a:duotone>
              <a:schemeClr val="accent1">
                <a:shade val="45000"/>
                <a:satMod val="135000"/>
              </a:schemeClr>
              <a:prstClr val="white"/>
            </a:duotone>
          </a:blip>
          <a:srcRect l="-23227" t="1110" r="-80418" b="-322"/>
          <a:stretch/>
        </p:blipFill>
        <p:spPr>
          <a:xfrm>
            <a:off x="9256648" y="2812097"/>
            <a:ext cx="2060626" cy="1293387"/>
          </a:xfrm>
          <a:prstGeom prst="rect">
            <a:avLst/>
          </a:prstGeom>
        </p:spPr>
      </p:pic>
      <p:pic>
        <p:nvPicPr>
          <p:cNvPr id="13" name="Picture Placeholder 12" descr="Group with solid fill">
            <a:extLst>
              <a:ext uri="{FF2B5EF4-FFF2-40B4-BE49-F238E27FC236}">
                <a16:creationId xmlns:a16="http://schemas.microsoft.com/office/drawing/2014/main" id="{27AA101F-381E-5C8C-27C7-9E2931CAE996}"/>
              </a:ext>
            </a:extLst>
          </p:cNvPr>
          <p:cNvPicPr>
            <a:picLocks noGrp="1" noChangeAspect="1"/>
          </p:cNvPicPr>
          <p:nvPr>
            <p:ph type="pic" sz="quarter" idx="13"/>
          </p:nvPr>
        </p:nvPicPr>
        <p:blipFill>
          <a:blip>
            <a:extLst>
              <a:ext uri="{96DAC541-7B7A-43D3-8B79-37D633B846F1}">
                <asvg:svgBlip xmlns:asvg="http://schemas.microsoft.com/office/drawing/2016/SVG/main" r:embed="rId6"/>
              </a:ext>
            </a:extLst>
          </a:blip>
          <a:srcRect t="37791" b="37791"/>
          <a:stretch>
            <a:fillRect/>
          </a:stretch>
        </p:blipFill>
        <p:spPr>
          <a:xfrm>
            <a:off x="1532467" y="3055510"/>
            <a:ext cx="1458898" cy="806563"/>
          </a:xfrm>
        </p:spPr>
      </p:pic>
    </p:spTree>
    <p:extLst>
      <p:ext uri="{BB962C8B-B14F-4D97-AF65-F5344CB8AC3E}">
        <p14:creationId xmlns:p14="http://schemas.microsoft.com/office/powerpoint/2010/main" val="3450665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C343D-791C-617B-27A8-7A99D2FC0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650190-AE23-53EC-65A9-05EB7D800997}"/>
              </a:ext>
            </a:extLst>
          </p:cNvPr>
          <p:cNvSpPr>
            <a:spLocks noGrp="1"/>
          </p:cNvSpPr>
          <p:nvPr>
            <p:ph type="title"/>
          </p:nvPr>
        </p:nvSpPr>
        <p:spPr>
          <a:xfrm>
            <a:off x="626416" y="839641"/>
            <a:ext cx="11126961" cy="814109"/>
          </a:xfrm>
        </p:spPr>
        <p:txBody>
          <a:bodyPr/>
          <a:lstStyle/>
          <a:p>
            <a:r>
              <a:rPr lang="en-US" dirty="0"/>
              <a:t>Interactive Activity: Create </a:t>
            </a:r>
          </a:p>
        </p:txBody>
      </p:sp>
      <p:sp>
        <p:nvSpPr>
          <p:cNvPr id="4" name="Slide Number Placeholder 3">
            <a:extLst>
              <a:ext uri="{FF2B5EF4-FFF2-40B4-BE49-F238E27FC236}">
                <a16:creationId xmlns:a16="http://schemas.microsoft.com/office/drawing/2014/main" id="{C6D54798-A772-9100-4997-CE07E6C42C1B}"/>
              </a:ext>
            </a:extLst>
          </p:cNvPr>
          <p:cNvSpPr>
            <a:spLocks noGrp="1"/>
          </p:cNvSpPr>
          <p:nvPr>
            <p:ph type="sldNum" sz="quarter" idx="12"/>
          </p:nvPr>
        </p:nvSpPr>
        <p:spPr/>
        <p:txBody>
          <a:bodyPr/>
          <a:lstStyle/>
          <a:p>
            <a:fld id="{BAE26A2A-DE5F-EA41-900F-AB5C4F1D9848}" type="slidenum">
              <a:rPr lang="en-US" smtClean="0"/>
              <a:t>9</a:t>
            </a:fld>
            <a:endParaRPr lang="en-US"/>
          </a:p>
        </p:txBody>
      </p:sp>
      <p:pic>
        <p:nvPicPr>
          <p:cNvPr id="21" name="Picture Placeholder 20">
            <a:extLst>
              <a:ext uri="{FF2B5EF4-FFF2-40B4-BE49-F238E27FC236}">
                <a16:creationId xmlns:a16="http://schemas.microsoft.com/office/drawing/2014/main" id="{C672F17F-9D2D-5C45-1688-A184195FB709}"/>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tretch>
            <a:fillRect/>
          </a:stretch>
        </p:blipFill>
        <p:spPr>
          <a:xfrm>
            <a:off x="5844401" y="2160775"/>
            <a:ext cx="690989" cy="712582"/>
          </a:xfrm>
          <a:prstGeom prst="rect">
            <a:avLst/>
          </a:prstGeom>
        </p:spPr>
      </p:pic>
      <p:sp>
        <p:nvSpPr>
          <p:cNvPr id="10" name="Content Placeholder 9">
            <a:extLst>
              <a:ext uri="{FF2B5EF4-FFF2-40B4-BE49-F238E27FC236}">
                <a16:creationId xmlns:a16="http://schemas.microsoft.com/office/drawing/2014/main" id="{DC195AAF-EB18-0F7A-A976-47FE1BC49835}"/>
              </a:ext>
            </a:extLst>
          </p:cNvPr>
          <p:cNvSpPr>
            <a:spLocks noGrp="1"/>
          </p:cNvSpPr>
          <p:nvPr>
            <p:ph idx="18"/>
          </p:nvPr>
        </p:nvSpPr>
        <p:spPr>
          <a:xfrm>
            <a:off x="579183" y="2873357"/>
            <a:ext cx="3544025" cy="1983429"/>
          </a:xfrm>
        </p:spPr>
        <p:txBody>
          <a:bodyPr>
            <a:normAutofit fontScale="92500" lnSpcReduction="10000"/>
          </a:bodyPr>
          <a:lstStyle/>
          <a:p>
            <a:r>
              <a:rPr lang="en-US" dirty="0"/>
              <a:t>Independently or in a group read the </a:t>
            </a:r>
          </a:p>
          <a:p>
            <a:r>
              <a:rPr lang="en-US" dirty="0"/>
              <a:t>Step-by-Step Framework.</a:t>
            </a:r>
          </a:p>
        </p:txBody>
      </p:sp>
      <p:sp>
        <p:nvSpPr>
          <p:cNvPr id="12" name="Content Placeholder 11">
            <a:extLst>
              <a:ext uri="{FF2B5EF4-FFF2-40B4-BE49-F238E27FC236}">
                <a16:creationId xmlns:a16="http://schemas.microsoft.com/office/drawing/2014/main" id="{BFB24D7D-2EC9-C42C-4ADF-AD5FB47B3E15}"/>
              </a:ext>
            </a:extLst>
          </p:cNvPr>
          <p:cNvSpPr>
            <a:spLocks noGrp="1"/>
          </p:cNvSpPr>
          <p:nvPr>
            <p:ph idx="20"/>
          </p:nvPr>
        </p:nvSpPr>
        <p:spPr>
          <a:xfrm>
            <a:off x="4323990" y="2890043"/>
            <a:ext cx="3544025" cy="1983429"/>
          </a:xfrm>
        </p:spPr>
        <p:txBody>
          <a:bodyPr/>
          <a:lstStyle/>
          <a:p>
            <a:r>
              <a:rPr lang="en-US" dirty="0"/>
              <a:t>Write/Type the UDL &amp; HII Lesson Planner</a:t>
            </a:r>
          </a:p>
        </p:txBody>
      </p:sp>
      <p:pic>
        <p:nvPicPr>
          <p:cNvPr id="27" name="Picture Placeholder 26">
            <a:extLst>
              <a:ext uri="{FF2B5EF4-FFF2-40B4-BE49-F238E27FC236}">
                <a16:creationId xmlns:a16="http://schemas.microsoft.com/office/drawing/2014/main" id="{ECA91B32-FE1B-430C-862C-292BE34E29AB}"/>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tretch>
            <a:fillRect/>
          </a:stretch>
        </p:blipFill>
        <p:spPr>
          <a:xfrm>
            <a:off x="5782692" y="3003505"/>
            <a:ext cx="236251" cy="649691"/>
          </a:xfrm>
        </p:spPr>
      </p:pic>
      <p:sp>
        <p:nvSpPr>
          <p:cNvPr id="14" name="Content Placeholder 13">
            <a:extLst>
              <a:ext uri="{FF2B5EF4-FFF2-40B4-BE49-F238E27FC236}">
                <a16:creationId xmlns:a16="http://schemas.microsoft.com/office/drawing/2014/main" id="{53A7E017-0D17-27AD-B60F-AD06F9D32FDE}"/>
              </a:ext>
            </a:extLst>
          </p:cNvPr>
          <p:cNvSpPr>
            <a:spLocks noGrp="1"/>
          </p:cNvSpPr>
          <p:nvPr>
            <p:ph idx="22"/>
          </p:nvPr>
        </p:nvSpPr>
        <p:spPr>
          <a:xfrm>
            <a:off x="8068798" y="2879158"/>
            <a:ext cx="3544019" cy="1983429"/>
          </a:xfrm>
        </p:spPr>
        <p:txBody>
          <a:bodyPr/>
          <a:lstStyle/>
          <a:p>
            <a:r>
              <a:rPr lang="en-US" dirty="0"/>
              <a:t>Focus on one specific High Impact Indicator</a:t>
            </a:r>
          </a:p>
        </p:txBody>
      </p:sp>
      <p:pic>
        <p:nvPicPr>
          <p:cNvPr id="29" name="Picture Placeholder 28">
            <a:extLst>
              <a:ext uri="{FF2B5EF4-FFF2-40B4-BE49-F238E27FC236}">
                <a16:creationId xmlns:a16="http://schemas.microsoft.com/office/drawing/2014/main" id="{D36F8D85-F313-BAD9-0291-475480D5EE0B}"/>
              </a:ext>
            </a:extLst>
          </p:cNvPr>
          <p:cNvPicPr>
            <a:picLocks noGrp="1" noChangeAspect="1"/>
          </p:cNvPicPr>
          <p:nvPr>
            <p:ph type="pic" sz="quarter" idx="23"/>
          </p:nvPr>
        </p:nvPicPr>
        <p:blipFill rotWithShape="1">
          <a:blip r:embed="rId4" cstate="screen">
            <a:extLst>
              <a:ext uri="{28A0092B-C50C-407E-A947-70E740481C1C}">
                <a14:useLocalDpi xmlns:a14="http://schemas.microsoft.com/office/drawing/2010/main"/>
              </a:ext>
            </a:extLst>
          </a:blip>
          <a:srcRect l="-171180" r="-171180"/>
          <a:stretch/>
        </p:blipFill>
        <p:spPr>
          <a:xfrm>
            <a:off x="8308011" y="3104154"/>
            <a:ext cx="2737120" cy="649691"/>
          </a:xfrm>
        </p:spPr>
      </p:pic>
      <p:pic>
        <p:nvPicPr>
          <p:cNvPr id="17" name="Picture 16">
            <a:extLst>
              <a:ext uri="{FF2B5EF4-FFF2-40B4-BE49-F238E27FC236}">
                <a16:creationId xmlns:a16="http://schemas.microsoft.com/office/drawing/2014/main" id="{B4AE13FF-DC28-06D6-4A20-558EC2B8E1E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380945" y="2873357"/>
            <a:ext cx="1458898" cy="909988"/>
          </a:xfrm>
          <a:prstGeom prst="rect">
            <a:avLst/>
          </a:prstGeom>
        </p:spPr>
      </p:pic>
    </p:spTree>
    <p:extLst>
      <p:ext uri="{BB962C8B-B14F-4D97-AF65-F5344CB8AC3E}">
        <p14:creationId xmlns:p14="http://schemas.microsoft.com/office/powerpoint/2010/main" val="2212245977"/>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2.xml><?xml version="1.0" encoding="utf-8"?>
<ds:datastoreItem xmlns:ds="http://schemas.openxmlformats.org/officeDocument/2006/customXml" ds:itemID="{1CCCF990-0A4B-48F5-BE96-1F929F605626}"/>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1300</TotalTime>
  <Words>714</Words>
  <Application>Microsoft Office PowerPoint</Application>
  <PresentationFormat>Widescreen</PresentationFormat>
  <Paragraphs>86</Paragraphs>
  <Slides>12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Arial Narrow</vt:lpstr>
      <vt:lpstr>Calibri</vt:lpstr>
      <vt:lpstr>GEDTS_theme_2018</vt:lpstr>
      <vt:lpstr>PowerPoint Presentation</vt:lpstr>
      <vt:lpstr>PowerPoint Presentation</vt:lpstr>
      <vt:lpstr>PowerPoint Presentation</vt:lpstr>
      <vt:lpstr>Engage: UDL and High Impact Indicators for GED:  Creating Inclusive and Effective Lessons</vt:lpstr>
      <vt:lpstr>Explore: Intro to UDL</vt:lpstr>
      <vt:lpstr>High Impact Indicators for GED</vt:lpstr>
      <vt:lpstr>Explore: Why the High Impact Indicators?</vt:lpstr>
      <vt:lpstr>Interactive Activity: Engage </vt:lpstr>
      <vt:lpstr>Interactive Activity: Create </vt:lpstr>
      <vt:lpstr>Interactive Activity: Use AI to Support Planning </vt:lpstr>
      <vt:lpstr>Share Your Experience</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Adora Beard</cp:lastModifiedBy>
  <cp:revision>27</cp:revision>
  <cp:lastPrinted>2018-06-14T14:59:40Z</cp:lastPrinted>
  <dcterms:created xsi:type="dcterms:W3CDTF">2023-06-02T14:16:32Z</dcterms:created>
  <dcterms:modified xsi:type="dcterms:W3CDTF">2026-07-10T16:30:00Z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