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18"/>
  </p:notesMasterIdLst>
  <p:handoutMasterIdLst>
    <p:handoutMasterId r:id="rId19"/>
  </p:handoutMasterIdLst>
  <p:sldIdLst>
    <p:sldId id="292" r:id="rId5"/>
    <p:sldId id="295" r:id="rId6"/>
    <p:sldId id="300" r:id="rId7"/>
    <p:sldId id="301" r:id="rId8"/>
    <p:sldId id="309" r:id="rId9"/>
    <p:sldId id="310" r:id="rId10"/>
    <p:sldId id="302" r:id="rId11"/>
    <p:sldId id="303" r:id="rId12"/>
    <p:sldId id="304" r:id="rId13"/>
    <p:sldId id="306" r:id="rId14"/>
    <p:sldId id="307" r:id="rId15"/>
    <p:sldId id="308" r:id="rId16"/>
    <p:sldId id="293" r:id="rId17"/>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68"/>
    <p:restoredTop sz="43220" autoAdjust="0"/>
  </p:normalViewPr>
  <p:slideViewPr>
    <p:cSldViewPr snapToGrid="0" snapToObjects="1">
      <p:cViewPr varScale="1">
        <p:scale>
          <a:sx n="47" d="100"/>
          <a:sy n="47" d="100"/>
        </p:scale>
        <p:origin x="2538" y="48"/>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265809" y="1"/>
            <a:ext cx="4028440" cy="351737"/>
          </a:xfrm>
          <a:prstGeom prst="rect">
            <a:avLst/>
          </a:prstGeom>
        </p:spPr>
        <p:txBody>
          <a:bodyPr vert="horz" lIns="93177" tIns="46589" rIns="93177" bIns="46589" rtlCol="0"/>
          <a:lstStyle>
            <a:lvl1pPr algn="r">
              <a:defRPr sz="1200"/>
            </a:lvl1pPr>
          </a:lstStyle>
          <a:p>
            <a:fld id="{00F8A632-5CF8-D44E-AD53-C703B91031D5}" type="datetimeFigureOut">
              <a:rPr lang="en-US" smtClean="0"/>
              <a:t>7/16/2026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349CF907-54E3-414C-B907-4EC57FF97ED0}" type="datetimeFigureOut">
              <a:rPr lang="en-US" smtClean="0"/>
              <a:t>7/16/2026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Kevin | SLIDE 7 — BICS and CALP Reveal (formerly Slide 5)</a:t>
            </a:r>
          </a:p>
          <a:p>
            <a:endParaRPr lang="en-US" dirty="0"/>
          </a:p>
          <a:p>
            <a:pPr marL="171450" indent="-171450">
              <a:buFont typeface="Arial" panose="020B0604020202020204" pitchFamily="34" charset="0"/>
              <a:buChar char="•"/>
            </a:pPr>
            <a:r>
              <a:rPr lang="en-US" dirty="0"/>
              <a:t>BICS. Basic Interpersonal Communication Skills. This is the language we use in everyday, face-to-face conversation. It is supported by context, body language, tone of voice, and the ability to ask for clarification in real time. Research shows that most ELL learners develop functional BICS within one to three years of meaningful exposure to the language.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Maria has been in the US for six years. She works in English every day. She converses comfortably with her teacher and her classmates. Maria has strong BICS. That is not the problem.</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CALP. Cognitive Academic Language Proficiency. This is the language of school, testing, and formal academic discourse. It is abstract. It is dense. It is context-reduced, meaning the learner must make meaning primarily from words on a page with very few environmental cues to help. It requires interpreting complex syntax, understanding discipline-specific vocabulary, and producing structured written arguments. Cummins' research, and decades of studies since, show that CALP takes five to seven or more years to develop to the level that academic testing demands, even for motivated, capable adult learners with strong BICS.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The GED tests CALP. Not conversation. Not the ability to explain something verbally with time to think. The GED requires students to read a dense passage they have never seen, at college-readiness level, under timed conditions, and produce a structured extended response drawing on that text as evidence. That is CALP. And Maria is still developing it. That is not a deficit. It is a developmental stage. And once we understand that, we know exactly what to do.</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[Point to the bottom line on the slide.] The GED tests CALP. Maria has strong BICS. That is the gap. Everything else in this session is about how we bridge it.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hyperlink" Target="https://adultedresource.coabe.org/resources/introduction-to-the-english-language-proficiency-standards-for-adult-education-module-one/" TargetMode="External"/><Relationship Id="rId13" Type="http://schemas.openxmlformats.org/officeDocument/2006/relationships/hyperlink" Target="https://quizlet.com/features/ai-study-tools" TargetMode="External"/><Relationship Id="rId3" Type="http://schemas.openxmlformats.org/officeDocument/2006/relationships/hyperlink" Target="https://www.tesol.org/" TargetMode="External"/><Relationship Id="rId7" Type="http://schemas.openxmlformats.org/officeDocument/2006/relationships/hyperlink" Target="https://nam04.safelinks.protection.outlook.com/?url=https%3A%2F%2Fwww.ged.com%2Feducators-admins%2Fteaching%2Fteaching-resources%2Fplds.html&amp;data=05%7C02%7CFPhelps%40tcsg.edu%7C01b928c103364c97636708dee351de4b%7Cbda911050729491594d7ec5b3c37c90f%7C0%7C0%7C639198137955169863%7CUnknown%7CTWFpbGZsb3d8eyJFbXB0eU1hcGkiOnRydWUsIlYiOiIwLjAuMDAwMCIsIlAiOiJXaW4zMiIsIkFOIjoiTWFpbCIsIldUIjoyfQ%3D%3D%7C0%7C%7C%7C&amp;sdata=1%2BJNFtBmRaxoJ%2FN4UdozTX8IRBqgqu5%2BZWRMXixggj4%3D&amp;reserved=0" TargetMode="External"/><Relationship Id="rId12" Type="http://schemas.openxmlformats.org/officeDocument/2006/relationships/hyperlink" Target="https://app.diffit.me/"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hyperlink" Target="https://www.ged.com/about-test/accommodationsundertheadaa.html" TargetMode="External"/><Relationship Id="rId11" Type="http://schemas.openxmlformats.org/officeDocument/2006/relationships/hyperlink" Target="https://www.amazon.com/s?k=language+power+and+pedagogy&amp;adgrpid=1344703285685501&amp;gb=2&amp;hvadid=84044194330317&amp;hvbmt=be&amp;hvdev=c&amp;hvexpln=0&amp;hvlocphy=76924&amp;hvnetw=o&amp;hvocijid=13569515438212577952--&amp;hvqmt=e&amp;hvtargid=kwd-84044301744193%3Aloc-190&amp;hydadcr=9367_13534051&amp;mcid=69d8cdf015d634e0b9aaddf81962d66a&amp;tag=mh0b-20&amp;ref=pd_sl_fhsu9ypax_e" TargetMode="External"/><Relationship Id="rId5" Type="http://schemas.openxmlformats.org/officeDocument/2006/relationships/hyperlink" Target="https://lincs.ed.gov/" TargetMode="External"/><Relationship Id="rId10" Type="http://schemas.openxmlformats.org/officeDocument/2006/relationships/hyperlink" Target="https://www.cal.org/siop/" TargetMode="External"/><Relationship Id="rId4" Type="http://schemas.openxmlformats.org/officeDocument/2006/relationships/hyperlink" Target="https://www.proliteracy.org/" TargetMode="External"/><Relationship Id="rId9" Type="http://schemas.openxmlformats.org/officeDocument/2006/relationships/hyperlink" Target="https://www.casas.org/" TargetMode="External"/><Relationship Id="rId14" Type="http://schemas.openxmlformats.org/officeDocument/2006/relationships/hyperlink" Target="https://translate.google.com/?sl=auto&amp;tl=lo&amp;op=translat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hyperlink" Target="mailto:kblack@tcsg.edu" TargetMode="External"/><Relationship Id="rId4" Type="http://schemas.openxmlformats.org/officeDocument/2006/relationships/hyperlink" Target="mailto:fphelps@tcsg.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56161" y="3325602"/>
            <a:ext cx="10879667" cy="2269440"/>
          </a:xfrm>
        </p:spPr>
        <p:txBody>
          <a:bodyPr/>
          <a:lstStyle/>
          <a:p>
            <a:r>
              <a:rPr lang="en-US" sz="4400" b="1" dirty="0">
                <a:solidFill>
                  <a:schemeClr val="bg1"/>
                </a:solidFill>
              </a:rPr>
              <a:t>Teaching the Right Thing:</a:t>
            </a:r>
          </a:p>
          <a:p>
            <a:r>
              <a:rPr lang="en-US" sz="2800" dirty="0"/>
              <a:t>Differentiating Instruction for ELL Students in GED Programs</a:t>
            </a:r>
          </a:p>
          <a:p>
            <a:endParaRPr lang="en-US" dirty="0"/>
          </a:p>
          <a:p>
            <a:r>
              <a:rPr lang="en-US" sz="2400" dirty="0"/>
              <a:t>Felicia R. Thomas Phelps | Kevin Black</a:t>
            </a:r>
          </a:p>
          <a:p>
            <a:r>
              <a:rPr lang="en-US" sz="2400" dirty="0"/>
              <a:t>GED Conference 2026  |  July 30,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TABLE ACTIVITY (10 Minutes): Case Study, What Would You Do?</a:t>
            </a:r>
          </a:p>
        </p:txBody>
      </p:sp>
      <p:sp>
        <p:nvSpPr>
          <p:cNvPr id="9" name="Content Placeholder 8"/>
          <p:cNvSpPr>
            <a:spLocks noGrp="1"/>
          </p:cNvSpPr>
          <p:nvPr>
            <p:ph idx="1"/>
          </p:nvPr>
        </p:nvSpPr>
        <p:spPr/>
        <p:txBody>
          <a:bodyPr>
            <a:normAutofit fontScale="92500" lnSpcReduction="10000"/>
          </a:bodyPr>
          <a:lstStyle/>
          <a:p>
            <a:pPr marL="0" indent="0">
              <a:buNone/>
            </a:pPr>
            <a:r>
              <a:rPr lang="en-US" dirty="0"/>
              <a:t>Your table has been assigned one ELL Student Profile Card from your handout set.</a:t>
            </a:r>
          </a:p>
          <a:p>
            <a:endParaRPr lang="en-US" dirty="0"/>
          </a:p>
          <a:p>
            <a:r>
              <a:rPr lang="en-US" b="1" dirty="0"/>
              <a:t>Step 1:</a:t>
            </a:r>
            <a:r>
              <a:rPr lang="en-US" dirty="0"/>
              <a:t> </a:t>
            </a:r>
            <a:r>
              <a:rPr lang="en-US" b="1" dirty="0">
                <a:solidFill>
                  <a:srgbClr val="014B64"/>
                </a:solidFill>
              </a:rPr>
              <a:t>Read</a:t>
            </a:r>
            <a:r>
              <a:rPr lang="en-US" dirty="0"/>
              <a:t> the profile card. Consider the student’s language background, GED challenge, and what you know about BICS and CALP.</a:t>
            </a:r>
          </a:p>
          <a:p>
            <a:r>
              <a:rPr lang="en-US" b="1" dirty="0"/>
              <a:t>Step 2:</a:t>
            </a:r>
            <a:r>
              <a:rPr lang="en-US" dirty="0"/>
              <a:t> </a:t>
            </a:r>
            <a:r>
              <a:rPr lang="en-US" b="1" dirty="0">
                <a:solidFill>
                  <a:srgbClr val="014B64"/>
                </a:solidFill>
              </a:rPr>
              <a:t>Identify</a:t>
            </a:r>
            <a:r>
              <a:rPr lang="en-US" dirty="0"/>
              <a:t> THREE strategies from your Strategy Menu handout that specifically match this student’s language profile.</a:t>
            </a:r>
          </a:p>
          <a:p>
            <a:r>
              <a:rPr lang="en-US" b="1" dirty="0"/>
              <a:t>Step 3:</a:t>
            </a:r>
            <a:r>
              <a:rPr lang="en-US" dirty="0"/>
              <a:t> </a:t>
            </a:r>
            <a:r>
              <a:rPr lang="en-US" b="1" dirty="0">
                <a:solidFill>
                  <a:srgbClr val="014B64"/>
                </a:solidFill>
              </a:rPr>
              <a:t>Discuss</a:t>
            </a:r>
            <a:r>
              <a:rPr lang="en-US" dirty="0"/>
              <a:t> one program-level barrier you would need to address to serve this student well.</a:t>
            </a:r>
          </a:p>
          <a:p>
            <a:r>
              <a:rPr lang="en-US" b="1" dirty="0"/>
              <a:t>Step 4:</a:t>
            </a:r>
            <a:r>
              <a:rPr lang="en-US" dirty="0"/>
              <a:t> </a:t>
            </a:r>
            <a:r>
              <a:rPr lang="en-US" b="1" dirty="0">
                <a:solidFill>
                  <a:srgbClr val="014B64"/>
                </a:solidFill>
              </a:rPr>
              <a:t>Choose</a:t>
            </a:r>
            <a:r>
              <a:rPr lang="en-US" dirty="0"/>
              <a:t> a spokesperson to share your top strategy with the room.</a:t>
            </a:r>
          </a:p>
          <a:p>
            <a:endParaRPr lang="en-US" dirty="0"/>
          </a:p>
          <a:p>
            <a:pPr marL="0" indent="0">
              <a:buNone/>
            </a:pPr>
            <a:r>
              <a:rPr lang="en-US" b="1" i="1" dirty="0"/>
              <a:t>Profiles</a:t>
            </a:r>
            <a:r>
              <a:rPr lang="en-US" i="1" dirty="0"/>
              <a:t>: Maria (Guatemala/Science), Mikhail (Ukraine/Math), Amara (Somalia/Literacy), Jin (Korea/Writing)</a:t>
            </a:r>
          </a:p>
        </p:txBody>
      </p:sp>
      <p:sp>
        <p:nvSpPr>
          <p:cNvPr id="5" name="Slide Number Placeholder 4"/>
          <p:cNvSpPr>
            <a:spLocks noGrp="1"/>
          </p:cNvSpPr>
          <p:nvPr>
            <p:ph type="sldNum" sz="quarter" idx="12"/>
          </p:nvPr>
        </p:nvSpPr>
        <p:spPr/>
        <p:txBody>
          <a:bodyPr/>
          <a:lstStyle/>
          <a:p>
            <a:fld id="{BAE26A2A-DE5F-EA41-900F-AB5C4F1D9848}" type="slidenum">
              <a:rPr lang="en-US" smtClean="0"/>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4"/>
          </p:nvPr>
        </p:nvSpPr>
        <p:spPr/>
        <p:txBody>
          <a:bodyPr>
            <a:normAutofit fontScale="55000" lnSpcReduction="20000"/>
          </a:bodyPr>
          <a:lstStyle/>
          <a:p>
            <a:endParaRPr lang="en-US" dirty="0"/>
          </a:p>
        </p:txBody>
      </p:sp>
      <p:sp>
        <p:nvSpPr>
          <p:cNvPr id="5" name="Content Placeholder 4"/>
          <p:cNvSpPr>
            <a:spLocks noGrp="1"/>
          </p:cNvSpPr>
          <p:nvPr>
            <p:ph sz="quarter" idx="15"/>
          </p:nvPr>
        </p:nvSpPr>
        <p:spPr/>
        <p:txBody>
          <a:bodyPr>
            <a:normAutofit fontScale="55000" lnSpcReduction="20000"/>
          </a:bodyPr>
          <a:lstStyle/>
          <a:p>
            <a:endParaRPr lang="en-US"/>
          </a:p>
        </p:txBody>
      </p:sp>
      <p:sp>
        <p:nvSpPr>
          <p:cNvPr id="7" name="Content Placeholder 6"/>
          <p:cNvSpPr>
            <a:spLocks noGrp="1"/>
          </p:cNvSpPr>
          <p:nvPr>
            <p:ph sz="half" idx="13"/>
          </p:nvPr>
        </p:nvSpPr>
        <p:spPr/>
        <p:txBody>
          <a:bodyPr>
            <a:normAutofit/>
          </a:bodyPr>
          <a:lstStyle/>
          <a:p>
            <a:pPr marL="0" indent="0">
              <a:buNone/>
            </a:pPr>
            <a:r>
              <a:rPr lang="en-US" sz="2000" b="1" dirty="0"/>
              <a:t>Teacher Professional Development</a:t>
            </a:r>
          </a:p>
          <a:p>
            <a:r>
              <a:rPr lang="en-US" sz="2000" dirty="0"/>
              <a:t>GED teachers need ongoing PD in language acquisition principles, not a one-time workshop. BICS/CALP and SIOP concepts should be revisited regularly.</a:t>
            </a:r>
          </a:p>
          <a:p>
            <a:endParaRPr lang="en-US" sz="2000" dirty="0"/>
          </a:p>
          <a:p>
            <a:pPr marL="0" indent="0">
              <a:buNone/>
            </a:pPr>
            <a:r>
              <a:rPr lang="en-US" sz="2000" b="1" dirty="0"/>
              <a:t>Data Interpretation</a:t>
            </a:r>
          </a:p>
          <a:p>
            <a:r>
              <a:rPr lang="en-US" sz="2000" dirty="0"/>
              <a:t>NRS data for ELL students often masks the real story. Look beyond test scores to language proficiency progress and instructional alignment.</a:t>
            </a:r>
          </a:p>
        </p:txBody>
      </p:sp>
      <p:sp>
        <p:nvSpPr>
          <p:cNvPr id="2" name="Title 1"/>
          <p:cNvSpPr>
            <a:spLocks noGrp="1"/>
          </p:cNvSpPr>
          <p:nvPr>
            <p:ph type="title"/>
          </p:nvPr>
        </p:nvSpPr>
        <p:spPr>
          <a:xfrm>
            <a:off x="646771" y="841829"/>
            <a:ext cx="10950143" cy="981123"/>
          </a:xfrm>
        </p:spPr>
        <p:txBody>
          <a:bodyPr>
            <a:normAutofit fontScale="90000"/>
          </a:bodyPr>
          <a:lstStyle/>
          <a:p>
            <a:r>
              <a:rPr lang="en-US" dirty="0"/>
              <a:t>Beyond the Classroom: Program-Level Supports for Instructional Leaders</a:t>
            </a:r>
          </a:p>
        </p:txBody>
      </p:sp>
      <p:sp>
        <p:nvSpPr>
          <p:cNvPr id="3" name="Content Placeholder 2"/>
          <p:cNvSpPr>
            <a:spLocks noGrp="1"/>
          </p:cNvSpPr>
          <p:nvPr>
            <p:ph sz="half" idx="1"/>
          </p:nvPr>
        </p:nvSpPr>
        <p:spPr/>
        <p:txBody>
          <a:bodyPr vert="horz" lIns="171450" tIns="457200" rIns="171450" bIns="45720" rtlCol="0">
            <a:normAutofit/>
          </a:bodyPr>
          <a:lstStyle/>
          <a:p>
            <a:pPr marL="0" indent="0">
              <a:buNone/>
            </a:pPr>
            <a:r>
              <a:rPr lang="en-US" sz="2000" b="1" dirty="0"/>
              <a:t>Screening and Placement</a:t>
            </a:r>
          </a:p>
          <a:p>
            <a:r>
              <a:rPr lang="en-US" sz="2000" dirty="0"/>
              <a:t>ELL students enrolled as GED-only without ESL screening are set up to struggle. Intake processes need a language proficiency component.</a:t>
            </a:r>
          </a:p>
          <a:p>
            <a:endParaRPr lang="en-US" sz="2000" dirty="0"/>
          </a:p>
          <a:p>
            <a:pPr marL="0" indent="0">
              <a:buNone/>
            </a:pPr>
            <a:r>
              <a:rPr lang="en-US" sz="2000" b="1" dirty="0"/>
              <a:t>ESL/ABE Integration</a:t>
            </a:r>
          </a:p>
          <a:p>
            <a:r>
              <a:rPr lang="en-US" sz="2000" dirty="0"/>
              <a:t>The most effective programs do not treat ESL and GED prep as separate tracks. Integrated approaches produce stronger outcomes for ELL learners.</a:t>
            </a:r>
          </a:p>
        </p:txBody>
      </p:sp>
      <p:sp>
        <p:nvSpPr>
          <p:cNvPr id="6" name="Slide Number Placeholder 5"/>
          <p:cNvSpPr>
            <a:spLocks noGrp="1"/>
          </p:cNvSpPr>
          <p:nvPr>
            <p:ph type="sldNum" sz="quarter" idx="12"/>
          </p:nvPr>
        </p:nvSpPr>
        <p:spPr/>
        <p:txBody>
          <a:bodyPr/>
          <a:lstStyle/>
          <a:p>
            <a:fld id="{BAE26A2A-DE5F-EA41-900F-AB5C4F1D9848}" type="slidenum">
              <a:rPr lang="en-US" smtClean="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4"/>
          </p:nvPr>
        </p:nvSpPr>
        <p:spPr>
          <a:xfrm>
            <a:off x="646771" y="1550570"/>
            <a:ext cx="5181600" cy="440789"/>
          </a:xfrm>
        </p:spPr>
        <p:txBody>
          <a:bodyPr>
            <a:noAutofit/>
          </a:bodyPr>
          <a:lstStyle/>
          <a:p>
            <a:pPr marL="0" indent="0">
              <a:buNone/>
            </a:pPr>
            <a:r>
              <a:rPr lang="en-US" sz="2400" b="1" dirty="0">
                <a:solidFill>
                  <a:schemeClr val="bg1"/>
                </a:solidFill>
              </a:rPr>
              <a:t>Foundational Reading</a:t>
            </a:r>
          </a:p>
        </p:txBody>
      </p:sp>
      <p:sp>
        <p:nvSpPr>
          <p:cNvPr id="5" name="Content Placeholder 4"/>
          <p:cNvSpPr>
            <a:spLocks noGrp="1"/>
          </p:cNvSpPr>
          <p:nvPr>
            <p:ph sz="quarter" idx="15"/>
          </p:nvPr>
        </p:nvSpPr>
        <p:spPr>
          <a:xfrm>
            <a:off x="6255833" y="1550571"/>
            <a:ext cx="5181600" cy="440788"/>
          </a:xfrm>
        </p:spPr>
        <p:txBody>
          <a:bodyPr>
            <a:noAutofit/>
          </a:bodyPr>
          <a:lstStyle/>
          <a:p>
            <a:pPr marL="0" indent="0">
              <a:buNone/>
            </a:pPr>
            <a:r>
              <a:rPr lang="en-US" sz="2400" b="1" dirty="0">
                <a:solidFill>
                  <a:schemeClr val="bg1"/>
                </a:solidFill>
              </a:rPr>
              <a:t>Professional Development</a:t>
            </a:r>
          </a:p>
        </p:txBody>
      </p:sp>
      <p:sp>
        <p:nvSpPr>
          <p:cNvPr id="7" name="Content Placeholder 6"/>
          <p:cNvSpPr>
            <a:spLocks noGrp="1"/>
          </p:cNvSpPr>
          <p:nvPr>
            <p:ph sz="half" idx="13"/>
          </p:nvPr>
        </p:nvSpPr>
        <p:spPr>
          <a:xfrm>
            <a:off x="6255833" y="1991359"/>
            <a:ext cx="5181600" cy="4133670"/>
          </a:xfrm>
        </p:spPr>
        <p:txBody>
          <a:bodyPr>
            <a:normAutofit fontScale="92500" lnSpcReduction="20000"/>
          </a:bodyPr>
          <a:lstStyle/>
          <a:p>
            <a:r>
              <a:rPr lang="en-US" dirty="0">
                <a:hlinkClick r:id="rId3"/>
              </a:rPr>
              <a:t>TESOL International Association </a:t>
            </a:r>
            <a:r>
              <a:rPr lang="en-US" dirty="0"/>
              <a:t>(tesol.org)</a:t>
            </a:r>
          </a:p>
          <a:p>
            <a:r>
              <a:rPr lang="en-US" dirty="0">
                <a:hlinkClick r:id="rId4"/>
              </a:rPr>
              <a:t>ProLiteracy Adult Education Resources</a:t>
            </a:r>
            <a:endParaRPr lang="en-US" dirty="0"/>
          </a:p>
          <a:p>
            <a:r>
              <a:rPr lang="en-US" dirty="0">
                <a:hlinkClick r:id="rId5"/>
              </a:rPr>
              <a:t>LINCS Community of Practice, ESL/ELL forum</a:t>
            </a:r>
            <a:endParaRPr lang="en-US" dirty="0"/>
          </a:p>
          <a:p>
            <a:endParaRPr lang="en-US" dirty="0"/>
          </a:p>
          <a:p>
            <a:pPr marL="0" indent="0">
              <a:buNone/>
            </a:pPr>
            <a:r>
              <a:rPr lang="en-US" b="1" dirty="0"/>
              <a:t>GED-Specific Resources</a:t>
            </a:r>
          </a:p>
          <a:p>
            <a:r>
              <a:rPr lang="en-US" dirty="0">
                <a:hlinkClick r:id="rId6"/>
              </a:rPr>
              <a:t>GED Testing Service Accommodations Guide</a:t>
            </a:r>
            <a:endParaRPr lang="en-US" dirty="0"/>
          </a:p>
          <a:p>
            <a:r>
              <a:rPr lang="en-US" dirty="0">
                <a:hlinkClick r:id="rId7"/>
              </a:rPr>
              <a:t>GED Performance Level Descriptors (PLDs), especially Level 1</a:t>
            </a:r>
            <a:endParaRPr lang="en-US" dirty="0"/>
          </a:p>
          <a:p>
            <a:endParaRPr lang="en-US" dirty="0"/>
          </a:p>
          <a:p>
            <a:pPr marL="0" indent="0">
              <a:buNone/>
            </a:pPr>
            <a:r>
              <a:rPr lang="en-US" b="1" dirty="0"/>
              <a:t>Additional Resources</a:t>
            </a:r>
          </a:p>
          <a:p>
            <a:r>
              <a:rPr lang="en-US" dirty="0">
                <a:hlinkClick r:id="rId8"/>
              </a:rPr>
              <a:t>COABE ELL Standards Framework</a:t>
            </a:r>
            <a:endParaRPr lang="en-US" dirty="0"/>
          </a:p>
          <a:p>
            <a:r>
              <a:rPr lang="en-US" dirty="0">
                <a:hlinkClick r:id="rId9"/>
              </a:rPr>
              <a:t>CASAS/TABE Language Proficiency Assessments</a:t>
            </a:r>
            <a:endParaRPr lang="en-US" dirty="0"/>
          </a:p>
        </p:txBody>
      </p:sp>
      <p:sp>
        <p:nvSpPr>
          <p:cNvPr id="2" name="Title 1"/>
          <p:cNvSpPr>
            <a:spLocks noGrp="1"/>
          </p:cNvSpPr>
          <p:nvPr>
            <p:ph type="title"/>
          </p:nvPr>
        </p:nvSpPr>
        <p:spPr>
          <a:xfrm>
            <a:off x="646771" y="841829"/>
            <a:ext cx="10950143" cy="525473"/>
          </a:xfrm>
        </p:spPr>
        <p:txBody>
          <a:bodyPr>
            <a:normAutofit/>
          </a:bodyPr>
          <a:lstStyle/>
          <a:p>
            <a:r>
              <a:rPr lang="en-US" dirty="0"/>
              <a:t>Tools, Resources, and Further Reading</a:t>
            </a:r>
          </a:p>
        </p:txBody>
      </p:sp>
      <p:sp>
        <p:nvSpPr>
          <p:cNvPr id="3" name="Content Placeholder 2"/>
          <p:cNvSpPr>
            <a:spLocks noGrp="1"/>
          </p:cNvSpPr>
          <p:nvPr>
            <p:ph sz="half" idx="1"/>
          </p:nvPr>
        </p:nvSpPr>
        <p:spPr>
          <a:xfrm>
            <a:off x="646771" y="1991360"/>
            <a:ext cx="5181600" cy="4133669"/>
          </a:xfrm>
        </p:spPr>
        <p:txBody>
          <a:bodyPr vert="horz" lIns="171450" tIns="457200" rIns="171450" bIns="45720" rtlCol="0">
            <a:normAutofit/>
          </a:bodyPr>
          <a:lstStyle/>
          <a:p>
            <a:r>
              <a:rPr lang="en-US" dirty="0">
                <a:hlinkClick r:id="rId10"/>
              </a:rPr>
              <a:t>Echevarria, Vogt and Short</a:t>
            </a:r>
            <a:r>
              <a:rPr lang="en-US" dirty="0"/>
              <a:t>: Making Content Comprehensible for ELLs (SIOP)</a:t>
            </a:r>
          </a:p>
          <a:p>
            <a:r>
              <a:rPr lang="en-US" dirty="0">
                <a:hlinkClick r:id="rId11"/>
              </a:rPr>
              <a:t>Cummins: Language, Power and Pedagogy</a:t>
            </a:r>
            <a:endParaRPr lang="en-US" dirty="0"/>
          </a:p>
          <a:p>
            <a:endParaRPr lang="en-US" dirty="0"/>
          </a:p>
          <a:p>
            <a:pPr marL="0" indent="0">
              <a:buNone/>
            </a:pPr>
            <a:r>
              <a:rPr lang="en-US" b="1" dirty="0"/>
              <a:t>Classroom Tools</a:t>
            </a:r>
          </a:p>
          <a:p>
            <a:r>
              <a:rPr lang="en-US" dirty="0">
                <a:hlinkClick r:id="rId12"/>
              </a:rPr>
              <a:t>Diffit</a:t>
            </a:r>
            <a:r>
              <a:rPr lang="en-US" dirty="0"/>
              <a:t> (diffit.me): Level any text instantly</a:t>
            </a:r>
          </a:p>
          <a:p>
            <a:r>
              <a:rPr lang="en-US" dirty="0">
                <a:hlinkClick r:id="rId13"/>
              </a:rPr>
              <a:t>Quizlet + AI: </a:t>
            </a:r>
            <a:r>
              <a:rPr lang="en-US" dirty="0"/>
              <a:t>Academic vocabulary practice</a:t>
            </a:r>
          </a:p>
          <a:p>
            <a:r>
              <a:rPr lang="en-US" dirty="0">
                <a:hlinkClick r:id="rId14"/>
              </a:rPr>
              <a:t>Google Translate</a:t>
            </a:r>
            <a:r>
              <a:rPr lang="en-US" dirty="0"/>
              <a:t>: First language bridging support</a:t>
            </a:r>
          </a:p>
        </p:txBody>
      </p:sp>
      <p:sp>
        <p:nvSpPr>
          <p:cNvPr id="6" name="Slide Number Placeholder 5"/>
          <p:cNvSpPr>
            <a:spLocks noGrp="1"/>
          </p:cNvSpPr>
          <p:nvPr>
            <p:ph type="sldNum" sz="quarter" idx="12"/>
          </p:nvPr>
        </p:nvSpPr>
        <p:spPr/>
        <p:txBody>
          <a:bodyPr/>
          <a:lstStyle/>
          <a:p>
            <a:fld id="{BAE26A2A-DE5F-EA41-900F-AB5C4F1D9848}"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633678" y="284842"/>
            <a:ext cx="10208493" cy="1600200"/>
          </a:xfrm>
        </p:spPr>
        <p:txBody>
          <a:bodyPr>
            <a:normAutofit fontScale="90000"/>
          </a:bodyPr>
          <a:lstStyle/>
          <a:p>
            <a:br>
              <a:rPr lang="en-US" dirty="0">
                <a:latin typeface="Arial"/>
                <a:cs typeface="Arial"/>
              </a:rPr>
            </a:br>
            <a:r>
              <a:rPr lang="en-US" dirty="0">
                <a:latin typeface="Arial"/>
                <a:cs typeface="Arial"/>
              </a:rPr>
              <a:t>Teaching ELL students in GED programs is not about lowering the bar.</a:t>
            </a:r>
          </a:p>
          <a:p>
            <a:pPr algn="l"/>
            <a:r>
              <a:rPr lang="en-US" sz="3100" b="1" dirty="0">
                <a:solidFill>
                  <a:srgbClr val="FFD65C"/>
                </a:solidFill>
                <a:latin typeface="Arial"/>
              </a:rPr>
              <a:t>It is about widening the door.</a:t>
            </a:r>
            <a:endParaRPr lang="en-US" sz="3100"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3"/>
          <a:srcRect t="2259" b="2259"/>
          <a:stretch/>
        </p:blipFill>
        <p:spPr>
          <a:xfrm flipH="1">
            <a:off x="637528" y="2626920"/>
            <a:ext cx="3670195" cy="3159868"/>
          </a:xfrm>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606950" y="2008073"/>
            <a:ext cx="5126193" cy="878116"/>
          </a:xfrm>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13</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401443" y="5786789"/>
            <a:ext cx="7331763" cy="878117"/>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r>
              <a:rPr lang="en-US" sz="2400" dirty="0">
                <a:latin typeface="Arial"/>
                <a:cs typeface="Arial"/>
              </a:rPr>
              <a:t>Felicia R. Thomas Phelps | </a:t>
            </a:r>
            <a:r>
              <a:rPr lang="en-US" sz="2400" dirty="0">
                <a:latin typeface="Arial"/>
                <a:cs typeface="Arial"/>
                <a:hlinkClick r:id="rId4"/>
              </a:rPr>
              <a:t>fphelps@tcsg.edu</a:t>
            </a:r>
            <a:endParaRPr lang="en-US" sz="2400" dirty="0">
              <a:latin typeface="Arial"/>
              <a:cs typeface="Arial"/>
            </a:endParaRPr>
          </a:p>
          <a:p>
            <a:r>
              <a:rPr lang="en-US" sz="2400" dirty="0">
                <a:latin typeface="Arial"/>
                <a:cs typeface="Arial"/>
              </a:rPr>
              <a:t> Kevin Black |  </a:t>
            </a:r>
            <a:r>
              <a:rPr lang="en-US" sz="2400" dirty="0">
                <a:latin typeface="Arial"/>
                <a:cs typeface="Arial"/>
                <a:hlinkClick r:id="rId5"/>
              </a:rPr>
              <a:t>kblack@tcsg.edu</a:t>
            </a:r>
            <a:endParaRPr lang="en-US" sz="2400" dirty="0">
              <a:latin typeface="Arial"/>
              <a:cs typeface="Arial"/>
            </a:endParaRPr>
          </a:p>
        </p:txBody>
      </p:sp>
      <p:pic>
        <p:nvPicPr>
          <p:cNvPr id="11" name="Picture 10">
            <a:extLst>
              <a:ext uri="{FF2B5EF4-FFF2-40B4-BE49-F238E27FC236}">
                <a16:creationId xmlns:a16="http://schemas.microsoft.com/office/drawing/2014/main" id="{BFB730ED-6B50-2B4E-BA04-2E4C316FF55B}"/>
              </a:ext>
            </a:extLst>
          </p:cNvPr>
          <p:cNvPicPr>
            <a:picLocks noChangeAspect="1"/>
          </p:cNvPicPr>
          <p:nvPr/>
        </p:nvPicPr>
        <p:blipFill>
          <a:blip r:embed="rId6"/>
          <a:stretch/>
        </p:blipFill>
        <p:spPr>
          <a:xfrm>
            <a:off x="6096000" y="530939"/>
            <a:ext cx="6609954" cy="6609954"/>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a:xfrm>
            <a:off x="1531937" y="2183306"/>
            <a:ext cx="5028519" cy="743900"/>
          </a:xfrm>
        </p:spPr>
        <p:txBody>
          <a:bodyPr/>
          <a:lstStyle/>
          <a:p>
            <a:r>
              <a:rPr lang="en-US" sz="2000" dirty="0"/>
              <a:t>Distinguish between a content knowledge gap and a language acquisition barrier in ELL GED students</a:t>
            </a:r>
          </a:p>
          <a:p>
            <a:endParaRPr lang="en-US" dirty="0"/>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dirty="0"/>
              <a:t>1</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a:xfrm>
            <a:off x="1531938" y="3714563"/>
            <a:ext cx="5028518" cy="743900"/>
          </a:xfrm>
        </p:spPr>
        <p:txBody>
          <a:bodyPr/>
          <a:lstStyle/>
          <a:p>
            <a:r>
              <a:rPr lang="en-US" sz="2000" dirty="0"/>
              <a:t>Apply the BICS/CALP framework to assess and address language demands across GED content areas</a:t>
            </a:r>
          </a:p>
          <a:p>
            <a:endParaRPr lang="en-US" dirty="0"/>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dirty="0"/>
              <a:t>2</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a:xfrm>
            <a:off x="1531938" y="5231306"/>
            <a:ext cx="5231719" cy="743900"/>
          </a:xfrm>
        </p:spPr>
        <p:txBody>
          <a:bodyPr/>
          <a:lstStyle/>
          <a:p>
            <a:r>
              <a:rPr lang="en-US" sz="2000" dirty="0"/>
              <a:t>Name and use at least three immediately applicable differentiation strategies for ELL GED learners</a:t>
            </a:r>
          </a:p>
          <a:p>
            <a:endParaRPr lang="en-US" dirty="0"/>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p:txBody>
          <a:bodyPr/>
          <a:lstStyle/>
          <a:p>
            <a:r>
              <a:rPr lang="en-US" dirty="0"/>
              <a:t>3</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a:xfrm>
            <a:off x="7011081" y="2183306"/>
            <a:ext cx="4745490" cy="743900"/>
          </a:xfrm>
        </p:spPr>
        <p:txBody>
          <a:bodyPr/>
          <a:lstStyle/>
          <a:p>
            <a:r>
              <a:rPr lang="en-US" sz="2000" dirty="0"/>
              <a:t>Access the resource one-pager to continue growing after the conference</a:t>
            </a:r>
          </a:p>
          <a:p>
            <a:endParaRPr lang="en-US" dirty="0"/>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dirty="0"/>
              <a:t>4</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a:xfrm>
            <a:off x="7011081" y="3714563"/>
            <a:ext cx="4542290" cy="743900"/>
          </a:xfrm>
        </p:spPr>
        <p:txBody>
          <a:bodyPr/>
          <a:lstStyle/>
          <a:p>
            <a:r>
              <a:rPr lang="en-US" sz="2000" dirty="0"/>
              <a:t>Leave with a written one-strategy commitment to try within two weeks</a:t>
            </a:r>
          </a:p>
          <a:p>
            <a:endParaRPr lang="en-US" dirty="0"/>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dirty="0"/>
              <a:t>5</a:t>
            </a:r>
          </a:p>
        </p:txBody>
      </p:sp>
    </p:spTree>
    <p:extLst>
      <p:ext uri="{BB962C8B-B14F-4D97-AF65-F5344CB8AC3E}">
        <p14:creationId xmlns:p14="http://schemas.microsoft.com/office/powerpoint/2010/main" val="968449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A511E-FB3F-814C-9BB6-9DDDAB1A2F6A}"/>
              </a:ext>
            </a:extLst>
          </p:cNvPr>
          <p:cNvSpPr>
            <a:spLocks noGrp="1"/>
          </p:cNvSpPr>
          <p:nvPr>
            <p:ph type="title"/>
          </p:nvPr>
        </p:nvSpPr>
        <p:spPr>
          <a:xfrm>
            <a:off x="619158" y="885371"/>
            <a:ext cx="11134693" cy="1187249"/>
          </a:xfrm>
        </p:spPr>
        <p:txBody>
          <a:bodyPr/>
          <a:lstStyle/>
          <a:p>
            <a:r>
              <a:rPr lang="en-US" dirty="0"/>
              <a:t>Where This Session Began</a:t>
            </a:r>
          </a:p>
        </p:txBody>
      </p:sp>
      <p:sp>
        <p:nvSpPr>
          <p:cNvPr id="3" name="Slide Number Placeholder 2">
            <a:extLst>
              <a:ext uri="{FF2B5EF4-FFF2-40B4-BE49-F238E27FC236}">
                <a16:creationId xmlns:a16="http://schemas.microsoft.com/office/drawing/2014/main" id="{6EDA56BF-7B3D-1249-B0E5-8C0D23267099}"/>
              </a:ext>
            </a:extLst>
          </p:cNvPr>
          <p:cNvSpPr>
            <a:spLocks noGrp="1"/>
          </p:cNvSpPr>
          <p:nvPr>
            <p:ph type="sldNum" sz="quarter" idx="12"/>
          </p:nvPr>
        </p:nvSpPr>
        <p:spPr/>
        <p:txBody>
          <a:bodyPr/>
          <a:lstStyle/>
          <a:p>
            <a:fld id="{BAE26A2A-DE5F-EA41-900F-AB5C4F1D9848}" type="slidenum">
              <a:rPr lang="en-US" smtClean="0"/>
              <a:pPr/>
              <a:t>3</a:t>
            </a:fld>
            <a:endParaRPr lang="en-US"/>
          </a:p>
        </p:txBody>
      </p:sp>
      <p:sp>
        <p:nvSpPr>
          <p:cNvPr id="5" name="Text Placeholder 4">
            <a:extLst>
              <a:ext uri="{FF2B5EF4-FFF2-40B4-BE49-F238E27FC236}">
                <a16:creationId xmlns:a16="http://schemas.microsoft.com/office/drawing/2014/main" id="{92D71543-971B-DC41-91FE-50C4A74B21AE}"/>
              </a:ext>
            </a:extLst>
          </p:cNvPr>
          <p:cNvSpPr>
            <a:spLocks noGrp="1"/>
          </p:cNvSpPr>
          <p:nvPr>
            <p:ph type="body" sz="quarter" idx="14"/>
          </p:nvPr>
        </p:nvSpPr>
        <p:spPr>
          <a:xfrm>
            <a:off x="-135584" y="5066076"/>
            <a:ext cx="3166063" cy="1100137"/>
          </a:xfrm>
        </p:spPr>
        <p:txBody>
          <a:bodyPr/>
          <a:lstStyle/>
          <a:p>
            <a:r>
              <a:rPr lang="en-US" dirty="0"/>
              <a:t>Meet Maria</a:t>
            </a:r>
          </a:p>
        </p:txBody>
      </p:sp>
      <p:sp>
        <p:nvSpPr>
          <p:cNvPr id="6" name="Text Placeholder 5">
            <a:extLst>
              <a:ext uri="{FF2B5EF4-FFF2-40B4-BE49-F238E27FC236}">
                <a16:creationId xmlns:a16="http://schemas.microsoft.com/office/drawing/2014/main" id="{B323CD5D-1311-B74B-9A09-C71E4BB6BC94}"/>
              </a:ext>
            </a:extLst>
          </p:cNvPr>
          <p:cNvSpPr>
            <a:spLocks noGrp="1"/>
          </p:cNvSpPr>
          <p:nvPr>
            <p:ph type="body" sz="quarter" idx="15"/>
          </p:nvPr>
        </p:nvSpPr>
        <p:spPr>
          <a:xfrm>
            <a:off x="4252686" y="1785718"/>
            <a:ext cx="7587662" cy="4661119"/>
          </a:xfrm>
        </p:spPr>
        <p:txBody>
          <a:bodyPr>
            <a:normAutofit/>
          </a:bodyPr>
          <a:lstStyle/>
          <a:p>
            <a:r>
              <a:rPr lang="en-US" sz="2000" dirty="0"/>
              <a:t>Maria is 34, from Guatemala, and has been in the US for six years. She works full time as a healthcare aide. She has been studying for her GED for 18 months. She passed Math and Social Studies. She is stuck on Science.</a:t>
            </a:r>
          </a:p>
          <a:p>
            <a:endParaRPr lang="en-US" sz="2000" dirty="0"/>
          </a:p>
          <a:p>
            <a:r>
              <a:rPr lang="en-US" sz="2000" i="1" dirty="0"/>
              <a:t>“She clearly understands the concepts. She asks great questions. She can explain photosynthesis and cell division accurately when given time to speak. But on practice tests, she consistently scores just below passing, and her reading speed in English is about half that of her peers.”</a:t>
            </a:r>
          </a:p>
          <a:p>
            <a:endParaRPr lang="en-US" dirty="0"/>
          </a:p>
          <a:p>
            <a:r>
              <a:rPr lang="en-US" sz="2000" b="1" dirty="0">
                <a:solidFill>
                  <a:schemeClr val="accent1"/>
                </a:solidFill>
              </a:rPr>
              <a:t>Table Question</a:t>
            </a:r>
            <a:r>
              <a:rPr lang="en-US" sz="2000" b="1" dirty="0"/>
              <a:t>:</a:t>
            </a:r>
            <a:r>
              <a:rPr lang="en-US" sz="2000" dirty="0"/>
              <a:t> What is Maria’s core problem? Take 60 seconds and jot down your answer before we discuss.</a:t>
            </a:r>
          </a:p>
        </p:txBody>
      </p:sp>
    </p:spTree>
    <p:extLst>
      <p:ext uri="{BB962C8B-B14F-4D97-AF65-F5344CB8AC3E}">
        <p14:creationId xmlns:p14="http://schemas.microsoft.com/office/powerpoint/2010/main" val="4066498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4"/>
          </p:nvPr>
        </p:nvSpPr>
        <p:spPr>
          <a:xfrm>
            <a:off x="646771" y="2044054"/>
            <a:ext cx="5181600" cy="597545"/>
          </a:xfrm>
        </p:spPr>
        <p:txBody>
          <a:bodyPr>
            <a:normAutofit/>
          </a:bodyPr>
          <a:lstStyle/>
          <a:p>
            <a:pPr marL="0" indent="0">
              <a:buNone/>
            </a:pPr>
            <a:r>
              <a:rPr lang="en-US" sz="2400" b="1" dirty="0">
                <a:solidFill>
                  <a:schemeClr val="bg1"/>
                </a:solidFill>
              </a:rPr>
              <a:t>Content Gap</a:t>
            </a:r>
            <a:endParaRPr lang="en-US" dirty="0"/>
          </a:p>
        </p:txBody>
      </p:sp>
      <p:sp>
        <p:nvSpPr>
          <p:cNvPr id="5" name="Content Placeholder 4"/>
          <p:cNvSpPr>
            <a:spLocks noGrp="1"/>
          </p:cNvSpPr>
          <p:nvPr>
            <p:ph sz="quarter" idx="15"/>
          </p:nvPr>
        </p:nvSpPr>
        <p:spPr>
          <a:xfrm>
            <a:off x="6255833" y="2044055"/>
            <a:ext cx="5181600" cy="597544"/>
          </a:xfrm>
        </p:spPr>
        <p:txBody>
          <a:bodyPr>
            <a:normAutofit/>
          </a:bodyPr>
          <a:lstStyle/>
          <a:p>
            <a:pPr marL="0" indent="0">
              <a:buNone/>
            </a:pPr>
            <a:r>
              <a:rPr lang="en-US" sz="2400" b="1" dirty="0">
                <a:solidFill>
                  <a:schemeClr val="bg1"/>
                </a:solidFill>
              </a:rPr>
              <a:t>Language Barrier</a:t>
            </a:r>
          </a:p>
          <a:p>
            <a:endParaRPr lang="en-US" dirty="0"/>
          </a:p>
        </p:txBody>
      </p:sp>
      <p:sp>
        <p:nvSpPr>
          <p:cNvPr id="7" name="Content Placeholder 6"/>
          <p:cNvSpPr>
            <a:spLocks noGrp="1"/>
          </p:cNvSpPr>
          <p:nvPr>
            <p:ph sz="half" idx="13"/>
          </p:nvPr>
        </p:nvSpPr>
        <p:spPr>
          <a:xfrm>
            <a:off x="6255833" y="2641600"/>
            <a:ext cx="5181600" cy="3463959"/>
          </a:xfrm>
        </p:spPr>
        <p:txBody>
          <a:bodyPr>
            <a:normAutofit fontScale="85000" lnSpcReduction="20000"/>
          </a:bodyPr>
          <a:lstStyle/>
          <a:p>
            <a:pPr marL="0" indent="0">
              <a:buNone/>
            </a:pPr>
            <a:r>
              <a:rPr lang="en-US" sz="2200" dirty="0"/>
              <a:t>Student knows the content, but cannot access it in English yet</a:t>
            </a:r>
          </a:p>
          <a:p>
            <a:pPr marL="0" indent="0">
              <a:buNone/>
            </a:pPr>
            <a:r>
              <a:rPr lang="en-US" sz="2200" b="1" dirty="0"/>
              <a:t>Signs:</a:t>
            </a:r>
          </a:p>
          <a:p>
            <a:r>
              <a:rPr lang="en-US" sz="2200" dirty="0"/>
              <a:t>Explains accurately when given time or in first language</a:t>
            </a:r>
          </a:p>
          <a:p>
            <a:r>
              <a:rPr lang="en-US" sz="2200" dirty="0"/>
              <a:t>Slowed reading speed on academic text</a:t>
            </a:r>
          </a:p>
          <a:p>
            <a:r>
              <a:rPr lang="en-US" sz="2200" dirty="0"/>
              <a:t>Performs better on spoken tasks than written ones</a:t>
            </a:r>
          </a:p>
          <a:p>
            <a:r>
              <a:rPr lang="en-US" sz="2200" dirty="0"/>
              <a:t>More content review does not move the score</a:t>
            </a:r>
          </a:p>
          <a:p>
            <a:r>
              <a:rPr lang="en-US" sz="2200" b="1" i="1" dirty="0">
                <a:solidFill>
                  <a:schemeClr val="accent1"/>
                </a:solidFill>
              </a:rPr>
              <a:t>Maria is here.</a:t>
            </a:r>
          </a:p>
        </p:txBody>
      </p:sp>
      <p:sp>
        <p:nvSpPr>
          <p:cNvPr id="2" name="Title 1"/>
          <p:cNvSpPr>
            <a:spLocks noGrp="1"/>
          </p:cNvSpPr>
          <p:nvPr>
            <p:ph type="title"/>
          </p:nvPr>
        </p:nvSpPr>
        <p:spPr>
          <a:xfrm>
            <a:off x="646771" y="841829"/>
            <a:ext cx="10950143" cy="981123"/>
          </a:xfrm>
        </p:spPr>
        <p:txBody>
          <a:bodyPr>
            <a:normAutofit fontScale="90000"/>
          </a:bodyPr>
          <a:lstStyle/>
          <a:p>
            <a:r>
              <a:rPr lang="en-US" dirty="0"/>
              <a:t>The Core Distinction: Content Gap vs. Language Barrier</a:t>
            </a:r>
          </a:p>
        </p:txBody>
      </p:sp>
      <p:sp>
        <p:nvSpPr>
          <p:cNvPr id="3" name="Content Placeholder 2"/>
          <p:cNvSpPr>
            <a:spLocks noGrp="1"/>
          </p:cNvSpPr>
          <p:nvPr>
            <p:ph sz="half" idx="1"/>
          </p:nvPr>
        </p:nvSpPr>
        <p:spPr>
          <a:xfrm>
            <a:off x="646771" y="2641600"/>
            <a:ext cx="5181600" cy="3463959"/>
          </a:xfrm>
        </p:spPr>
        <p:txBody>
          <a:bodyPr vert="horz" lIns="171450" tIns="457200" rIns="171450" bIns="45720" rtlCol="0">
            <a:normAutofit/>
          </a:bodyPr>
          <a:lstStyle/>
          <a:p>
            <a:pPr marL="0" indent="0">
              <a:buNone/>
            </a:pPr>
            <a:r>
              <a:rPr lang="en-US" sz="2000" dirty="0"/>
              <a:t>Student does not know the material</a:t>
            </a:r>
          </a:p>
          <a:p>
            <a:pPr marL="0" indent="0">
              <a:buNone/>
            </a:pPr>
            <a:r>
              <a:rPr lang="en-US" sz="2000" b="1" dirty="0"/>
              <a:t>Signs:</a:t>
            </a:r>
          </a:p>
          <a:p>
            <a:r>
              <a:rPr lang="en-US" sz="2000" dirty="0"/>
              <a:t>Cannot explain concepts in any language</a:t>
            </a:r>
          </a:p>
          <a:p>
            <a:r>
              <a:rPr lang="en-US" sz="2000" dirty="0"/>
              <a:t>Struggle persists in first language too</a:t>
            </a:r>
          </a:p>
          <a:p>
            <a:r>
              <a:rPr lang="en-US" sz="2000" dirty="0"/>
              <a:t>Gaps in prior schooling</a:t>
            </a:r>
          </a:p>
          <a:p>
            <a:r>
              <a:rPr lang="en-US" sz="2000" dirty="0"/>
              <a:t>Practice and content review helps significantly</a:t>
            </a:r>
          </a:p>
        </p:txBody>
      </p:sp>
      <p:sp>
        <p:nvSpPr>
          <p:cNvPr id="6" name="Slide Number Placeholder 5"/>
          <p:cNvSpPr>
            <a:spLocks noGrp="1"/>
          </p:cNvSpPr>
          <p:nvPr>
            <p:ph type="sldNum" sz="quarter" idx="12"/>
          </p:nvPr>
        </p:nvSpPr>
        <p:spPr/>
        <p:txBody>
          <a:bodyPr/>
          <a:lstStyle/>
          <a:p>
            <a:fld id="{BAE26A2A-DE5F-EA41-900F-AB5C4F1D9848}"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807026" y="1305152"/>
            <a:ext cx="8229600" cy="1143000"/>
          </a:xfrm>
          <a:prstGeom prst="rect">
            <a:avLst/>
          </a:prstGeom>
          <a:solidFill>
            <a:srgbClr val="F4F4F4"/>
          </a:solidFill>
        </p:spPr>
        <p:txBody>
          <a:bodyPr>
            <a:normAutofit/>
          </a:bodyPr>
          <a:lstStyle/>
          <a:p>
            <a:pPr algn="ctr"/>
            <a:br>
              <a:rPr lang="en-US" sz="2800" b="1" dirty="0"/>
            </a:br>
            <a:r>
              <a:rPr lang="en-US" sz="2800" b="1" dirty="0"/>
              <a:t>Think about it before we reveal it.</a:t>
            </a:r>
          </a:p>
        </p:txBody>
      </p:sp>
      <p:sp>
        <p:nvSpPr>
          <p:cNvPr id="3" name="BigLetter"/>
          <p:cNvSpPr>
            <a:spLocks noGrp="1"/>
          </p:cNvSpPr>
          <p:nvPr/>
        </p:nvSpPr>
        <p:spPr>
          <a:xfrm>
            <a:off x="1792512" y="2630714"/>
            <a:ext cx="8229600" cy="2400000"/>
          </a:xfrm>
          <a:prstGeom prst="rect">
            <a:avLst/>
          </a:prstGeom>
          <a:solidFill>
            <a:srgbClr val="0083A9"/>
          </a:solidFill>
        </p:spPr>
        <p:txBody>
          <a:bodyPr anchor="ctr"/>
          <a:lstStyle/>
          <a:p>
            <a:pPr algn="ctr"/>
            <a:r>
              <a:rPr lang="en-US" sz="9600" b="1" dirty="0">
                <a:solidFill>
                  <a:srgbClr val="FFFFFF"/>
                </a:solidFill>
                <a:latin typeface="Arial"/>
              </a:rPr>
              <a:t>BICS</a:t>
            </a:r>
          </a:p>
        </p:txBody>
      </p:sp>
      <p:sp>
        <p:nvSpPr>
          <p:cNvPr id="4" name="Prompt"/>
          <p:cNvSpPr>
            <a:spLocks noGrp="1"/>
          </p:cNvSpPr>
          <p:nvPr/>
        </p:nvSpPr>
        <p:spPr>
          <a:xfrm>
            <a:off x="1792512" y="5130514"/>
            <a:ext cx="8229600" cy="700000"/>
          </a:xfrm>
          <a:prstGeom prst="rect">
            <a:avLst/>
          </a:prstGeom>
          <a:solidFill>
            <a:srgbClr val="FFD65C"/>
          </a:solidFill>
        </p:spPr>
        <p:txBody>
          <a:bodyPr anchor="ctr"/>
          <a:lstStyle/>
          <a:p>
            <a:pPr algn="ctr"/>
            <a:r>
              <a:rPr lang="en-US" sz="2400" b="1" dirty="0">
                <a:solidFill>
                  <a:srgbClr val="014B64"/>
                </a:solidFill>
                <a:latin typeface="Arial"/>
              </a:rPr>
              <a:t>On your handout: What does each letter stand for?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1952175" y="1290636"/>
            <a:ext cx="8229600" cy="1143000"/>
          </a:xfrm>
          <a:prstGeom prst="rect">
            <a:avLst/>
          </a:prstGeom>
          <a:solidFill>
            <a:srgbClr val="F4F4F4"/>
          </a:solidFill>
        </p:spPr>
        <p:txBody>
          <a:bodyPr>
            <a:normAutofit/>
          </a:bodyPr>
          <a:lstStyle/>
          <a:p>
            <a:pPr algn="ctr"/>
            <a:br>
              <a:rPr lang="en-US" sz="2800" b="1" dirty="0"/>
            </a:br>
            <a:r>
              <a:rPr lang="en-US" sz="2800" b="1" dirty="0"/>
              <a:t>Now try this one.</a:t>
            </a:r>
          </a:p>
        </p:txBody>
      </p:sp>
      <p:sp>
        <p:nvSpPr>
          <p:cNvPr id="3" name="BigLetter"/>
          <p:cNvSpPr>
            <a:spLocks noGrp="1"/>
          </p:cNvSpPr>
          <p:nvPr/>
        </p:nvSpPr>
        <p:spPr>
          <a:xfrm>
            <a:off x="1952175" y="2616198"/>
            <a:ext cx="8229600" cy="2400000"/>
          </a:xfrm>
          <a:prstGeom prst="rect">
            <a:avLst/>
          </a:prstGeom>
          <a:solidFill>
            <a:srgbClr val="014B64"/>
          </a:solidFill>
        </p:spPr>
        <p:txBody>
          <a:bodyPr anchor="ctr"/>
          <a:lstStyle/>
          <a:p>
            <a:pPr algn="ctr"/>
            <a:r>
              <a:rPr lang="en-US" sz="9600" b="1" dirty="0">
                <a:solidFill>
                  <a:srgbClr val="FFD65C"/>
                </a:solidFill>
                <a:latin typeface="Arial"/>
              </a:rPr>
              <a:t>CALP</a:t>
            </a:r>
          </a:p>
        </p:txBody>
      </p:sp>
      <p:sp>
        <p:nvSpPr>
          <p:cNvPr id="4" name="Prompt"/>
          <p:cNvSpPr>
            <a:spLocks noGrp="1"/>
          </p:cNvSpPr>
          <p:nvPr/>
        </p:nvSpPr>
        <p:spPr>
          <a:xfrm>
            <a:off x="1952175" y="5115998"/>
            <a:ext cx="8229600" cy="700000"/>
          </a:xfrm>
          <a:prstGeom prst="rect">
            <a:avLst/>
          </a:prstGeom>
          <a:solidFill>
            <a:srgbClr val="FFD65C"/>
          </a:solidFill>
        </p:spPr>
        <p:txBody>
          <a:bodyPr anchor="ctr"/>
          <a:lstStyle/>
          <a:p>
            <a:pPr algn="ctr"/>
            <a:r>
              <a:rPr lang="en-US" sz="2400" b="1" dirty="0">
                <a:solidFill>
                  <a:srgbClr val="014B64"/>
                </a:solidFill>
                <a:latin typeface="Arial"/>
              </a:rPr>
              <a:t>Same question. Write it down before we reveal.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4"/>
          </p:nvPr>
        </p:nvSpPr>
        <p:spPr>
          <a:xfrm>
            <a:off x="646771" y="2044054"/>
            <a:ext cx="5181600" cy="449703"/>
          </a:xfrm>
        </p:spPr>
        <p:txBody>
          <a:bodyPr>
            <a:noAutofit/>
          </a:bodyPr>
          <a:lstStyle/>
          <a:p>
            <a:pPr marL="0" indent="0">
              <a:buNone/>
            </a:pPr>
            <a:r>
              <a:rPr lang="en-US" sz="2400" b="1" dirty="0">
                <a:solidFill>
                  <a:schemeClr val="bg1"/>
                </a:solidFill>
              </a:rPr>
              <a:t>BICS</a:t>
            </a:r>
            <a:endParaRPr lang="en-US" sz="2400" dirty="0">
              <a:solidFill>
                <a:schemeClr val="bg1"/>
              </a:solidFill>
            </a:endParaRPr>
          </a:p>
        </p:txBody>
      </p:sp>
      <p:sp>
        <p:nvSpPr>
          <p:cNvPr id="5" name="Content Placeholder 4"/>
          <p:cNvSpPr>
            <a:spLocks noGrp="1"/>
          </p:cNvSpPr>
          <p:nvPr>
            <p:ph sz="quarter" idx="15"/>
          </p:nvPr>
        </p:nvSpPr>
        <p:spPr>
          <a:xfrm>
            <a:off x="6255833" y="2044054"/>
            <a:ext cx="5181600" cy="449703"/>
          </a:xfrm>
        </p:spPr>
        <p:txBody>
          <a:bodyPr>
            <a:normAutofit/>
          </a:bodyPr>
          <a:lstStyle/>
          <a:p>
            <a:pPr marL="0" indent="0">
              <a:buNone/>
            </a:pPr>
            <a:r>
              <a:rPr lang="en-US" b="1" dirty="0">
                <a:solidFill>
                  <a:schemeClr val="bg1"/>
                </a:solidFill>
              </a:rPr>
              <a:t>CALP</a:t>
            </a:r>
          </a:p>
          <a:p>
            <a:endParaRPr lang="en-US" dirty="0"/>
          </a:p>
        </p:txBody>
      </p:sp>
      <p:sp>
        <p:nvSpPr>
          <p:cNvPr id="7" name="Content Placeholder 6"/>
          <p:cNvSpPr>
            <a:spLocks noGrp="1"/>
          </p:cNvSpPr>
          <p:nvPr>
            <p:ph sz="half" idx="13"/>
          </p:nvPr>
        </p:nvSpPr>
        <p:spPr>
          <a:xfrm>
            <a:off x="6255833" y="2493757"/>
            <a:ext cx="5181600" cy="3819957"/>
          </a:xfrm>
        </p:spPr>
        <p:txBody>
          <a:bodyPr>
            <a:noAutofit/>
          </a:bodyPr>
          <a:lstStyle/>
          <a:p>
            <a:pPr marL="0" indent="0">
              <a:buNone/>
            </a:pPr>
            <a:r>
              <a:rPr lang="en-US" sz="2000" dirty="0"/>
              <a:t>Cognitive Academic Language Proficiency</a:t>
            </a:r>
          </a:p>
          <a:p>
            <a:pPr marL="0" indent="0">
              <a:buNone/>
            </a:pPr>
            <a:r>
              <a:rPr lang="en-US" sz="2000" i="1" dirty="0"/>
              <a:t>Develops in 5-7+ years</a:t>
            </a:r>
          </a:p>
          <a:p>
            <a:r>
              <a:rPr lang="en-US" sz="2000" dirty="0"/>
              <a:t>Academic language</a:t>
            </a:r>
          </a:p>
          <a:p>
            <a:r>
              <a:rPr lang="en-US" sz="2000" dirty="0"/>
              <a:t>Formal argumentation</a:t>
            </a:r>
          </a:p>
          <a:p>
            <a:r>
              <a:rPr lang="en-US" sz="2000" dirty="0"/>
              <a:t>Dense text comprehension</a:t>
            </a:r>
          </a:p>
          <a:p>
            <a:pPr marL="0" indent="0">
              <a:buNone/>
            </a:pPr>
            <a:r>
              <a:rPr lang="en-US" sz="2000" b="1" dirty="0"/>
              <a:t>Example</a:t>
            </a:r>
            <a:r>
              <a:rPr lang="en-US" sz="2000" dirty="0"/>
              <a:t>: Reading a GED Science paired passage and writing an extended response under timed conditions</a:t>
            </a:r>
          </a:p>
          <a:p>
            <a:pPr marL="0" indent="0">
              <a:buNone/>
            </a:pPr>
            <a:r>
              <a:rPr lang="en-US" sz="2000" b="1" i="1" dirty="0">
                <a:solidFill>
                  <a:schemeClr val="accent1"/>
                </a:solidFill>
              </a:rPr>
              <a:t>The GED tests CALP. Maria has strong BICS. That is the gap.</a:t>
            </a:r>
          </a:p>
        </p:txBody>
      </p:sp>
      <p:sp>
        <p:nvSpPr>
          <p:cNvPr id="2" name="Title 1"/>
          <p:cNvSpPr>
            <a:spLocks noGrp="1"/>
          </p:cNvSpPr>
          <p:nvPr>
            <p:ph type="title"/>
          </p:nvPr>
        </p:nvSpPr>
        <p:spPr>
          <a:xfrm>
            <a:off x="646771" y="841829"/>
            <a:ext cx="10950143" cy="981123"/>
          </a:xfrm>
        </p:spPr>
        <p:txBody>
          <a:bodyPr>
            <a:normAutofit/>
          </a:bodyPr>
          <a:lstStyle/>
          <a:p>
            <a:r>
              <a:rPr lang="en-US" dirty="0"/>
              <a:t>BICS and CALP: Why It Matters for GED </a:t>
            </a:r>
            <a:r>
              <a:rPr lang="en-US" sz="2000" dirty="0"/>
              <a:t>(Cummins, 1979)</a:t>
            </a:r>
            <a:endParaRPr lang="en-US" dirty="0"/>
          </a:p>
        </p:txBody>
      </p:sp>
      <p:sp>
        <p:nvSpPr>
          <p:cNvPr id="3" name="Content Placeholder 2"/>
          <p:cNvSpPr>
            <a:spLocks noGrp="1"/>
          </p:cNvSpPr>
          <p:nvPr>
            <p:ph sz="half" idx="1"/>
          </p:nvPr>
        </p:nvSpPr>
        <p:spPr>
          <a:xfrm>
            <a:off x="646771" y="2493758"/>
            <a:ext cx="5181600" cy="3819957"/>
          </a:xfrm>
        </p:spPr>
        <p:txBody>
          <a:bodyPr vert="horz" lIns="171450" tIns="457200" rIns="171450" bIns="45720" rtlCol="0">
            <a:normAutofit/>
          </a:bodyPr>
          <a:lstStyle/>
          <a:p>
            <a:pPr marL="0" indent="0">
              <a:buNone/>
            </a:pPr>
            <a:r>
              <a:rPr lang="en-US" sz="2000" dirty="0"/>
              <a:t>Basic Interpersonal Communication Skills</a:t>
            </a:r>
          </a:p>
          <a:p>
            <a:pPr marL="0" indent="0">
              <a:buNone/>
            </a:pPr>
            <a:r>
              <a:rPr lang="en-US" sz="2000" i="1" dirty="0"/>
              <a:t>Develops in 1-3 years</a:t>
            </a:r>
          </a:p>
          <a:p>
            <a:r>
              <a:rPr lang="en-US" sz="2000" dirty="0"/>
              <a:t>Conversational fluency</a:t>
            </a:r>
          </a:p>
          <a:p>
            <a:r>
              <a:rPr lang="en-US" sz="2000" dirty="0"/>
              <a:t>Social language</a:t>
            </a:r>
          </a:p>
          <a:p>
            <a:r>
              <a:rPr lang="en-US" sz="2000" dirty="0"/>
              <a:t>Everyday interactions</a:t>
            </a:r>
          </a:p>
          <a:p>
            <a:pPr marL="0" indent="0">
              <a:buNone/>
            </a:pPr>
            <a:endParaRPr lang="en-US" sz="2000" dirty="0"/>
          </a:p>
          <a:p>
            <a:pPr marL="0" indent="0">
              <a:buNone/>
            </a:pPr>
            <a:r>
              <a:rPr lang="en-US" sz="2000" b="1" dirty="0"/>
              <a:t>Example</a:t>
            </a:r>
            <a:r>
              <a:rPr lang="en-US" sz="2000" dirty="0"/>
              <a:t>: Maria chatting with classmates, asking her teacher a question, describing her weekend</a:t>
            </a:r>
          </a:p>
        </p:txBody>
      </p:sp>
      <p:sp>
        <p:nvSpPr>
          <p:cNvPr id="6" name="Slide Number Placeholder 5"/>
          <p:cNvSpPr>
            <a:spLocks noGrp="1"/>
          </p:cNvSpPr>
          <p:nvPr>
            <p:ph type="sldNum" sz="quarter" idx="12"/>
          </p:nvPr>
        </p:nvSpPr>
        <p:spPr/>
        <p:txBody>
          <a:bodyPr/>
          <a:lstStyle/>
          <a:p>
            <a:fld id="{BAE26A2A-DE5F-EA41-900F-AB5C4F1D9848}" type="slidenum">
              <a:rPr lang="en-US" smtClean="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TABLE ACTIVITY (5 Minutes): BICS or CALP? Quick Sort</a:t>
            </a:r>
          </a:p>
        </p:txBody>
      </p:sp>
      <p:sp>
        <p:nvSpPr>
          <p:cNvPr id="9" name="Content Placeholder 8"/>
          <p:cNvSpPr>
            <a:spLocks noGrp="1"/>
          </p:cNvSpPr>
          <p:nvPr>
            <p:ph idx="1"/>
          </p:nvPr>
        </p:nvSpPr>
        <p:spPr/>
        <p:txBody>
          <a:bodyPr>
            <a:normAutofit fontScale="92500" lnSpcReduction="10000"/>
          </a:bodyPr>
          <a:lstStyle/>
          <a:p>
            <a:pPr marL="0" indent="0">
              <a:buNone/>
            </a:pPr>
            <a:r>
              <a:rPr lang="en-US" dirty="0"/>
              <a:t>Look at the language tasks below. With your table group, sort each one as BICS or CALP:</a:t>
            </a:r>
          </a:p>
          <a:p>
            <a:r>
              <a:rPr lang="en-US" b="1" dirty="0">
                <a:solidFill>
                  <a:srgbClr val="014B64"/>
                </a:solidFill>
              </a:rPr>
              <a:t>Asking</a:t>
            </a:r>
            <a:r>
              <a:rPr lang="en-US" dirty="0"/>
              <a:t> a teacher “Can I go to the bathroom?”</a:t>
            </a:r>
          </a:p>
          <a:p>
            <a:r>
              <a:rPr lang="en-US" b="1" dirty="0">
                <a:solidFill>
                  <a:srgbClr val="014B64"/>
                </a:solidFill>
              </a:rPr>
              <a:t>Reading</a:t>
            </a:r>
            <a:r>
              <a:rPr lang="en-US" dirty="0"/>
              <a:t> a GED Social Studies passage about the Civil War</a:t>
            </a:r>
          </a:p>
          <a:p>
            <a:r>
              <a:rPr lang="en-US" b="1" dirty="0">
                <a:solidFill>
                  <a:srgbClr val="014B64"/>
                </a:solidFill>
              </a:rPr>
              <a:t>Explaining</a:t>
            </a:r>
            <a:r>
              <a:rPr lang="en-US" dirty="0"/>
              <a:t> your job to a coworker</a:t>
            </a:r>
          </a:p>
          <a:p>
            <a:r>
              <a:rPr lang="en-US" b="1" dirty="0">
                <a:solidFill>
                  <a:srgbClr val="014B64"/>
                </a:solidFill>
              </a:rPr>
              <a:t>Writing</a:t>
            </a:r>
            <a:r>
              <a:rPr lang="en-US" dirty="0"/>
              <a:t> an extended response using textual evidence</a:t>
            </a:r>
          </a:p>
          <a:p>
            <a:r>
              <a:rPr lang="en-US" b="1" dirty="0">
                <a:solidFill>
                  <a:srgbClr val="014B64"/>
                </a:solidFill>
              </a:rPr>
              <a:t>Discussing</a:t>
            </a:r>
            <a:r>
              <a:rPr lang="en-US" dirty="0"/>
              <a:t> weekend plans with classmates</a:t>
            </a:r>
          </a:p>
          <a:p>
            <a:r>
              <a:rPr lang="en-US" b="1" dirty="0">
                <a:solidFill>
                  <a:srgbClr val="014B64"/>
                </a:solidFill>
              </a:rPr>
              <a:t>Interpreting</a:t>
            </a:r>
            <a:r>
              <a:rPr lang="en-US" dirty="0"/>
              <a:t> a science data table under timed conditions</a:t>
            </a:r>
          </a:p>
          <a:p>
            <a:endParaRPr lang="en-US" dirty="0"/>
          </a:p>
          <a:p>
            <a:pPr marL="0" indent="0">
              <a:buNone/>
            </a:pPr>
            <a:r>
              <a:rPr lang="en-US" b="1" dirty="0"/>
              <a:t>Discuss:</a:t>
            </a:r>
            <a:r>
              <a:rPr lang="en-US" dirty="0"/>
              <a:t> Which tasks appear on the GED? Which do your ELL students handle well vs. struggle with? What does this tell you about where your instruction should focus?</a:t>
            </a:r>
          </a:p>
        </p:txBody>
      </p:sp>
      <p:sp>
        <p:nvSpPr>
          <p:cNvPr id="5" name="Slide Number Placeholder 4"/>
          <p:cNvSpPr>
            <a:spLocks noGrp="1"/>
          </p:cNvSpPr>
          <p:nvPr>
            <p:ph type="sldNum" sz="quarter" idx="12"/>
          </p:nvPr>
        </p:nvSpPr>
        <p:spPr/>
        <p:txBody>
          <a:bodyPr/>
          <a:lstStyle/>
          <a:p>
            <a:fld id="{BAE26A2A-DE5F-EA41-900F-AB5C4F1D9848}" type="slidenum">
              <a:rPr lang="en-US" smtClean="0"/>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653584" y="1528799"/>
            <a:ext cx="3517264" cy="264039"/>
          </a:xfrm>
        </p:spPr>
        <p:txBody>
          <a:bodyPr>
            <a:normAutofit fontScale="62500" lnSpcReduction="20000"/>
          </a:bodyPr>
          <a:lstStyle/>
          <a:p>
            <a:pPr marL="0" indent="0">
              <a:buNone/>
            </a:pPr>
            <a:endParaRPr lang="en-US" dirty="0"/>
          </a:p>
        </p:txBody>
      </p:sp>
      <p:sp>
        <p:nvSpPr>
          <p:cNvPr id="3" name="Content Placeholder 2"/>
          <p:cNvSpPr>
            <a:spLocks noGrp="1"/>
          </p:cNvSpPr>
          <p:nvPr>
            <p:ph sz="quarter" idx="15"/>
          </p:nvPr>
        </p:nvSpPr>
        <p:spPr>
          <a:xfrm>
            <a:off x="4448746" y="1535576"/>
            <a:ext cx="3511296" cy="264039"/>
          </a:xfrm>
        </p:spPr>
        <p:txBody>
          <a:bodyPr>
            <a:normAutofit fontScale="62500" lnSpcReduction="20000"/>
          </a:bodyPr>
          <a:lstStyle/>
          <a:p>
            <a:endParaRPr lang="en-US"/>
          </a:p>
        </p:txBody>
      </p:sp>
      <p:sp>
        <p:nvSpPr>
          <p:cNvPr id="4" name="Content Placeholder 3"/>
          <p:cNvSpPr>
            <a:spLocks noGrp="1"/>
          </p:cNvSpPr>
          <p:nvPr>
            <p:ph sz="half" idx="13"/>
          </p:nvPr>
        </p:nvSpPr>
        <p:spPr>
          <a:xfrm>
            <a:off x="4448747" y="1535577"/>
            <a:ext cx="3511296" cy="4683311"/>
          </a:xfrm>
        </p:spPr>
        <p:txBody>
          <a:bodyPr>
            <a:noAutofit/>
          </a:bodyPr>
          <a:lstStyle/>
          <a:p>
            <a:pPr marL="0" indent="0">
              <a:buNone/>
            </a:pPr>
            <a:r>
              <a:rPr lang="en-US" sz="1600" b="1" dirty="0"/>
              <a:t>5. Interaction</a:t>
            </a:r>
          </a:p>
          <a:p>
            <a:r>
              <a:rPr lang="en-US" sz="1600" dirty="0"/>
              <a:t>Structured peer talk with sentence frames before individual writing</a:t>
            </a:r>
          </a:p>
          <a:p>
            <a:pPr marL="0" indent="0">
              <a:buNone/>
            </a:pPr>
            <a:r>
              <a:rPr lang="en-US" sz="1600" b="1" dirty="0"/>
              <a:t>6. Practice and Apply</a:t>
            </a:r>
          </a:p>
          <a:p>
            <a:r>
              <a:rPr lang="en-US" sz="1600" dirty="0"/>
              <a:t>Hands-on tasks that use both content and language objectives together</a:t>
            </a:r>
          </a:p>
          <a:p>
            <a:pPr marL="0" indent="0">
              <a:buNone/>
            </a:pPr>
            <a:r>
              <a:rPr lang="en-US" sz="1600" b="1" dirty="0"/>
              <a:t>7. Review and Assess</a:t>
            </a:r>
          </a:p>
          <a:p>
            <a:r>
              <a:rPr lang="en-US" sz="1600" dirty="0"/>
              <a:t>Frequent comprehension checks that separate content errors from language errors</a:t>
            </a:r>
          </a:p>
          <a:p>
            <a:pPr marL="0" indent="0">
              <a:buNone/>
            </a:pPr>
            <a:r>
              <a:rPr lang="en-US" sz="1600" b="1" dirty="0"/>
              <a:t>8. Lesson Delivery</a:t>
            </a:r>
          </a:p>
          <a:p>
            <a:r>
              <a:rPr lang="en-US" sz="1600" dirty="0"/>
              <a:t>Pacing that allows processing time; consistent academic language modeling</a:t>
            </a:r>
          </a:p>
        </p:txBody>
      </p:sp>
      <p:sp>
        <p:nvSpPr>
          <p:cNvPr id="5" name="Title 4"/>
          <p:cNvSpPr>
            <a:spLocks noGrp="1"/>
          </p:cNvSpPr>
          <p:nvPr>
            <p:ph type="title"/>
          </p:nvPr>
        </p:nvSpPr>
        <p:spPr>
          <a:xfrm>
            <a:off x="624113" y="863600"/>
            <a:ext cx="11040065" cy="827098"/>
          </a:xfrm>
        </p:spPr>
        <p:txBody>
          <a:bodyPr>
            <a:normAutofit fontScale="90000"/>
          </a:bodyPr>
          <a:lstStyle/>
          <a:p>
            <a:r>
              <a:rPr lang="en-US" dirty="0"/>
              <a:t>The SIOP Model: Structured Access for ELL Learners</a:t>
            </a:r>
          </a:p>
        </p:txBody>
      </p:sp>
      <p:sp>
        <p:nvSpPr>
          <p:cNvPr id="6" name="Content Placeholder 5"/>
          <p:cNvSpPr>
            <a:spLocks noGrp="1"/>
          </p:cNvSpPr>
          <p:nvPr>
            <p:ph sz="half" idx="1"/>
          </p:nvPr>
        </p:nvSpPr>
        <p:spPr>
          <a:xfrm>
            <a:off x="653586" y="1528803"/>
            <a:ext cx="3517263" cy="4683311"/>
          </a:xfrm>
        </p:spPr>
        <p:txBody>
          <a:bodyPr>
            <a:noAutofit/>
          </a:bodyPr>
          <a:lstStyle/>
          <a:p>
            <a:pPr marL="0" indent="0">
              <a:buNone/>
            </a:pPr>
            <a:r>
              <a:rPr lang="en-US" sz="1600" b="1" dirty="0"/>
              <a:t>1. Lesson Preparation</a:t>
            </a:r>
          </a:p>
          <a:p>
            <a:r>
              <a:rPr lang="en-US" sz="1600" dirty="0"/>
              <a:t>Content AND language objectives, both stated and displayed</a:t>
            </a:r>
          </a:p>
          <a:p>
            <a:pPr marL="0" indent="0">
              <a:buNone/>
            </a:pPr>
            <a:r>
              <a:rPr lang="en-US" sz="1600" b="1" dirty="0"/>
              <a:t>2. Building Background</a:t>
            </a:r>
          </a:p>
          <a:p>
            <a:r>
              <a:rPr lang="en-US" sz="1600" dirty="0"/>
              <a:t>Connect new content to prior knowledge, including from first language</a:t>
            </a:r>
          </a:p>
          <a:p>
            <a:pPr marL="0" indent="0">
              <a:buNone/>
            </a:pPr>
            <a:r>
              <a:rPr lang="en-US" sz="1600" b="1" dirty="0"/>
              <a:t>3. Comprehensible Input</a:t>
            </a:r>
          </a:p>
          <a:p>
            <a:r>
              <a:rPr lang="en-US" sz="1600" dirty="0"/>
              <a:t>Slower pace, visuals, graphic organizers, not simpler content</a:t>
            </a:r>
          </a:p>
          <a:p>
            <a:pPr marL="0" indent="0">
              <a:buNone/>
            </a:pPr>
            <a:r>
              <a:rPr lang="en-US" sz="1600" b="1" dirty="0"/>
              <a:t>4. Strategies</a:t>
            </a:r>
          </a:p>
          <a:p>
            <a:r>
              <a:rPr lang="en-US" sz="1600" dirty="0"/>
              <a:t>Explicitly teach metacognitive strategies: predict, visualize, summarize</a:t>
            </a:r>
          </a:p>
        </p:txBody>
      </p:sp>
      <p:sp>
        <p:nvSpPr>
          <p:cNvPr id="7" name="Slide Number Placeholder 6"/>
          <p:cNvSpPr>
            <a:spLocks noGrp="1"/>
          </p:cNvSpPr>
          <p:nvPr>
            <p:ph type="sldNum" sz="quarter" idx="12"/>
          </p:nvPr>
        </p:nvSpPr>
        <p:spPr/>
        <p:txBody>
          <a:bodyPr/>
          <a:lstStyle/>
          <a:p>
            <a:fld id="{BAE26A2A-DE5F-EA41-900F-AB5C4F1D9848}" type="slidenum">
              <a:rPr lang="en-US" smtClean="0"/>
              <a:t>9</a:t>
            </a:fld>
            <a:endParaRPr lang="en-US"/>
          </a:p>
        </p:txBody>
      </p:sp>
      <p:sp>
        <p:nvSpPr>
          <p:cNvPr id="8" name="Content Placeholder 7"/>
          <p:cNvSpPr>
            <a:spLocks noGrp="1"/>
          </p:cNvSpPr>
          <p:nvPr>
            <p:ph sz="quarter" idx="16"/>
          </p:nvPr>
        </p:nvSpPr>
        <p:spPr>
          <a:xfrm>
            <a:off x="8237942" y="1535576"/>
            <a:ext cx="3515444" cy="264039"/>
          </a:xfrm>
        </p:spPr>
        <p:txBody>
          <a:bodyPr>
            <a:normAutofit fontScale="62500" lnSpcReduction="20000"/>
          </a:bodyPr>
          <a:lstStyle/>
          <a:p>
            <a:endParaRPr lang="en-US"/>
          </a:p>
        </p:txBody>
      </p:sp>
      <p:sp>
        <p:nvSpPr>
          <p:cNvPr id="9" name="Content Placeholder 8"/>
          <p:cNvSpPr>
            <a:spLocks noGrp="1"/>
          </p:cNvSpPr>
          <p:nvPr>
            <p:ph sz="half" idx="17"/>
          </p:nvPr>
        </p:nvSpPr>
        <p:spPr>
          <a:xfrm>
            <a:off x="8237942" y="1535577"/>
            <a:ext cx="3515444" cy="4683311"/>
          </a:xfrm>
        </p:spPr>
        <p:txBody>
          <a:bodyPr>
            <a:normAutofit/>
          </a:bodyPr>
          <a:lstStyle/>
          <a:p>
            <a:pPr marL="0" indent="0" algn="ctr">
              <a:buNone/>
            </a:pPr>
            <a:r>
              <a:rPr lang="en-US" sz="2800" i="1" dirty="0"/>
              <a:t>SIOP is not watered-down instruction. </a:t>
            </a:r>
          </a:p>
          <a:p>
            <a:pPr marL="0" indent="0" algn="ctr">
              <a:buNone/>
            </a:pPr>
            <a:endParaRPr lang="en-US" sz="2800" i="1" dirty="0"/>
          </a:p>
          <a:p>
            <a:pPr marL="0" indent="0" algn="ctr">
              <a:buNone/>
            </a:pPr>
            <a:r>
              <a:rPr lang="en-US" sz="2800" i="1" dirty="0"/>
              <a:t>It is research-based design that makes academic content accessible without reducing rigor.</a:t>
            </a:r>
          </a:p>
        </p:txBody>
      </p:sp>
    </p:spTree>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Props1.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2.xml><?xml version="1.0" encoding="utf-8"?>
<ds:datastoreItem xmlns:ds="http://schemas.openxmlformats.org/officeDocument/2006/customXml" ds:itemID="{6A530C56-26D6-4DEE-8192-906244311A5A}"/>
</file>

<file path=customXml/itemProps3.xml><?xml version="1.0" encoding="utf-8"?>
<ds:datastoreItem xmlns:ds="http://schemas.openxmlformats.org/officeDocument/2006/customXml" ds:itemID="{00E7BAEE-8EB7-4B74-BB91-B94AE5AC8430}">
  <ds:schemaRefs>
    <ds:schemaRef ds:uri="http://purl.org/dc/terms/"/>
    <ds:schemaRef ds:uri="56cd1905-ff13-4436-8ef1-8fa80665008f"/>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schemas.microsoft.com/office/2006/documentManagement/types"/>
    <ds:schemaRef ds:uri="http://purl.org/dc/elements/1.1/"/>
    <ds:schemaRef ds:uri="http://www.w3.org/XML/1998/namespace"/>
    <ds:schemaRef ds:uri="f8892201-b6f9-448a-a857-af8c143e1fef"/>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1436</TotalTime>
  <Words>1483</Words>
  <Application>Microsoft Office PowerPoint</Application>
  <PresentationFormat>Widescreen</PresentationFormat>
  <Paragraphs>158</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Arial Narrow</vt:lpstr>
      <vt:lpstr>Calibri</vt:lpstr>
      <vt:lpstr>GEDTS_theme_2018</vt:lpstr>
      <vt:lpstr>PowerPoint Presentation</vt:lpstr>
      <vt:lpstr>PowerPoint Presentation</vt:lpstr>
      <vt:lpstr>Where This Session Began</vt:lpstr>
      <vt:lpstr>The Core Distinction: Content Gap vs. Language Barrier</vt:lpstr>
      <vt:lpstr> Think about it before we reveal it.</vt:lpstr>
      <vt:lpstr> Now try this one.</vt:lpstr>
      <vt:lpstr>BICS and CALP: Why It Matters for GED (Cummins, 1979)</vt:lpstr>
      <vt:lpstr>TABLE ACTIVITY (5 Minutes): BICS or CALP? Quick Sort</vt:lpstr>
      <vt:lpstr>The SIOP Model: Structured Access for ELL Learners</vt:lpstr>
      <vt:lpstr>TABLE ACTIVITY (10 Minutes): Case Study, What Would You Do?</vt:lpstr>
      <vt:lpstr>Beyond the Classroom: Program-Level Supports for Instructional Leaders</vt:lpstr>
      <vt:lpstr>Tools, Resources, and Further Reading</vt:lpstr>
      <vt:lpstr> Teaching ELL students in GED programs is not about lowering the bar. It is about widening the door.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Phelps, Felicia R. T.</cp:lastModifiedBy>
  <cp:revision>27</cp:revision>
  <cp:lastPrinted>2026-06-22T18:57:18Z</cp:lastPrinted>
  <dcterms:created xsi:type="dcterms:W3CDTF">2023-06-02T14:16:32Z</dcterms:created>
  <dcterms:modified xsi:type="dcterms:W3CDTF">2026-07-16T19:52:13Z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