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6858000" cx="12192000"/>
  <p:notesSz cx="9144000" cy="6858000"/>
  <p:embeddedFontLst>
    <p:embeddedFont>
      <p:font typeface="Arial Narrow"/>
      <p:regular r:id="rId36"/>
      <p:bold r:id="rId37"/>
      <p:italic r:id="rId38"/>
      <p:boldItalic r:id="rId39"/>
    </p:embeddedFont>
    <p:embeddedFont>
      <p:font typeface="Montserrat"/>
      <p:bold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2" roundtripDataSignature="AMtx7miE+JKiblp+gUHPPgzlvyQp0eCU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9B53EFC-3323-4BCF-ACCB-771ECBD4B65F}">
  <a:tblStyle styleId="{E9B53EFC-3323-4BCF-ACCB-771ECBD4B65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13" Type="http://schemas.openxmlformats.org/officeDocument/2006/relationships/slide" Target="slides/slide8.xml"/><Relationship Id="rId39" Type="http://schemas.openxmlformats.org/officeDocument/2006/relationships/font" Target="fonts/ArialNarrow-boldItalic.fntdata"/><Relationship Id="rId18" Type="http://schemas.openxmlformats.org/officeDocument/2006/relationships/slide" Target="slides/slide13.xml"/><Relationship Id="rId42" Type="http://customschemas.google.com/relationships/presentationmetadata" Target="metadata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2" Type="http://schemas.openxmlformats.org/officeDocument/2006/relationships/presProps" Target="presProps.xml"/><Relationship Id="rId29" Type="http://schemas.openxmlformats.org/officeDocument/2006/relationships/slide" Target="slides/slide24.xml"/><Relationship Id="rId16" Type="http://schemas.openxmlformats.org/officeDocument/2006/relationships/slide" Target="slides/slide11.xml"/><Relationship Id="rId40" Type="http://schemas.openxmlformats.org/officeDocument/2006/relationships/font" Target="fonts/Montserrat-bold.fntdata"/><Relationship Id="rId24" Type="http://schemas.openxmlformats.org/officeDocument/2006/relationships/slide" Target="slides/slide19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font" Target="fonts/ArialNarrow-bold.fntdata"/><Relationship Id="rId45" Type="http://schemas.openxmlformats.org/officeDocument/2006/relationships/customXml" Target="../customXml/item3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5" Type="http://schemas.openxmlformats.org/officeDocument/2006/relationships/notesMaster" Target="notesMasters/notesMaster1.xml"/><Relationship Id="rId15" Type="http://schemas.openxmlformats.org/officeDocument/2006/relationships/slide" Target="slides/slide10.xml"/><Relationship Id="rId36" Type="http://schemas.openxmlformats.org/officeDocument/2006/relationships/font" Target="fonts/ArialNarrow-regular.fntdata"/><Relationship Id="rId31" Type="http://schemas.openxmlformats.org/officeDocument/2006/relationships/slide" Target="slides/slide2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4" Type="http://schemas.openxmlformats.org/officeDocument/2006/relationships/customXml" Target="../customXml/item2.xml"/><Relationship Id="rId22" Type="http://schemas.openxmlformats.org/officeDocument/2006/relationships/slide" Target="slides/slide1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14" Type="http://schemas.openxmlformats.org/officeDocument/2006/relationships/slide" Target="slides/slide9.xml"/><Relationship Id="rId43" Type="http://schemas.openxmlformats.org/officeDocument/2006/relationships/customXml" Target="../customXml/item1.xml"/><Relationship Id="rId8" Type="http://schemas.openxmlformats.org/officeDocument/2006/relationships/slide" Target="slides/slide3.xml"/><Relationship Id="rId3" Type="http://schemas.openxmlformats.org/officeDocument/2006/relationships/tableStyles" Target="tableStyles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8" Type="http://schemas.openxmlformats.org/officeDocument/2006/relationships/font" Target="fonts/ArialNarrow-italic.fntdata"/><Relationship Id="rId20" Type="http://schemas.openxmlformats.org/officeDocument/2006/relationships/slide" Target="slides/slide15.xml"/><Relationship Id="rId41" Type="http://schemas.openxmlformats.org/officeDocument/2006/relationships/font" Target="fonts/Montserrat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:notes"/>
          <p:cNvSpPr txBox="1"/>
          <p:nvPr>
            <p:ph idx="1" type="body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f3032cebe3_0_332:notes"/>
          <p:cNvSpPr txBox="1"/>
          <p:nvPr>
            <p:ph idx="1" type="body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g3f3032cebe3_0_332:notes"/>
          <p:cNvSpPr/>
          <p:nvPr>
            <p:ph idx="2" type="sldImg"/>
          </p:nvPr>
        </p:nvSpPr>
        <p:spPr>
          <a:xfrm>
            <a:off x="2514600" y="857250"/>
            <a:ext cx="411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f3032cebe3_0_339:notes"/>
          <p:cNvSpPr txBox="1"/>
          <p:nvPr>
            <p:ph idx="1" type="body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g3f3032cebe3_0_339:notes"/>
          <p:cNvSpPr/>
          <p:nvPr>
            <p:ph idx="2" type="sldImg"/>
          </p:nvPr>
        </p:nvSpPr>
        <p:spPr>
          <a:xfrm>
            <a:off x="2514600" y="857250"/>
            <a:ext cx="411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f3032cebe3_0_346:notes"/>
          <p:cNvSpPr txBox="1"/>
          <p:nvPr>
            <p:ph idx="1" type="body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3f3032cebe3_0_346:notes"/>
          <p:cNvSpPr/>
          <p:nvPr>
            <p:ph idx="2" type="sldImg"/>
          </p:nvPr>
        </p:nvSpPr>
        <p:spPr>
          <a:xfrm>
            <a:off x="2514600" y="857250"/>
            <a:ext cx="411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3032cebe3_0_355:notes"/>
          <p:cNvSpPr txBox="1"/>
          <p:nvPr>
            <p:ph idx="1" type="body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g3f3032cebe3_0_355:notes"/>
          <p:cNvSpPr/>
          <p:nvPr>
            <p:ph idx="2" type="sldImg"/>
          </p:nvPr>
        </p:nvSpPr>
        <p:spPr>
          <a:xfrm>
            <a:off x="2514600" y="857250"/>
            <a:ext cx="411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8:notes"/>
          <p:cNvSpPr txBox="1"/>
          <p:nvPr>
            <p:ph idx="1" type="body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Differentiates for diverse learners: Multilevel GED classrooms get leveled content from a single source.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Personalized pathways: tailored materials that meet learners where they are academically and professionally.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Cuts planning time: Generate a draft lesson in minutes, not hours, then refine with your expertise.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Supports career readiness: contextualized, workplace-relevant instruction aligned to IET and employment goals.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Builds workplace and digital literacy together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Frees you for coaching and relationships.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</p:txBody>
      </p:sp>
      <p:sp>
        <p:nvSpPr>
          <p:cNvPr id="264" name="Google Shape;264;p8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f3032cebe3_0_503:notes"/>
          <p:cNvSpPr txBox="1"/>
          <p:nvPr>
            <p:ph idx="1" type="body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g3f3032cebe3_0_503:notes"/>
          <p:cNvSpPr/>
          <p:nvPr>
            <p:ph idx="2" type="sldImg"/>
          </p:nvPr>
        </p:nvSpPr>
        <p:spPr>
          <a:xfrm>
            <a:off x="2514600" y="857250"/>
            <a:ext cx="411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2:notes"/>
          <p:cNvSpPr txBox="1"/>
          <p:nvPr>
            <p:ph idx="1" type="body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12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f3032cebe3_0_629:notes"/>
          <p:cNvSpPr/>
          <p:nvPr>
            <p:ph idx="2" type="sldImg"/>
          </p:nvPr>
        </p:nvSpPr>
        <p:spPr>
          <a:xfrm>
            <a:off x="2514600" y="857250"/>
            <a:ext cx="411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f3032cebe3_0_629:notes"/>
          <p:cNvSpPr txBox="1"/>
          <p:nvPr>
            <p:ph idx="1" type="body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90"/>
              <a:buFont typeface="Arial"/>
              <a:buNone/>
            </a:pPr>
            <a:r>
              <a:rPr b="1" lang="en-US" sz="1950">
                <a:latin typeface="Arial"/>
                <a:ea typeface="Arial"/>
                <a:cs typeface="Arial"/>
                <a:sym typeface="Arial"/>
              </a:rPr>
              <a:t>The four-step loop</a:t>
            </a:r>
            <a:endParaRPr sz="1950">
              <a:latin typeface="Arial"/>
              <a:ea typeface="Arial"/>
              <a:cs typeface="Arial"/>
              <a:sym typeface="Arial"/>
            </a:endParaRPr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2090"/>
              <a:buChar char="•"/>
            </a:pPr>
            <a:r>
              <a:rPr lang="en-US" sz="1950">
                <a:latin typeface="Arial"/>
                <a:ea typeface="Arial"/>
                <a:cs typeface="Arial"/>
                <a:sym typeface="Arial"/>
              </a:rPr>
              <a:t>1. Prompt—tell the AI the level, standard, time frame, and context.</a:t>
            </a:r>
            <a:endParaRPr sz="1950">
              <a:latin typeface="Arial"/>
              <a:ea typeface="Arial"/>
              <a:cs typeface="Arial"/>
              <a:sym typeface="Arial"/>
            </a:endParaRPr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2090"/>
              <a:buChar char="•"/>
            </a:pPr>
            <a:r>
              <a:rPr lang="en-US" sz="1950">
                <a:latin typeface="Arial"/>
                <a:ea typeface="Arial"/>
                <a:cs typeface="Arial"/>
                <a:sym typeface="Arial"/>
              </a:rPr>
              <a:t>2. Generate—let it produce a first draft in seconds.</a:t>
            </a:r>
            <a:endParaRPr sz="1950">
              <a:latin typeface="Arial"/>
              <a:ea typeface="Arial"/>
              <a:cs typeface="Arial"/>
              <a:sym typeface="Arial"/>
            </a:endParaRPr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2090"/>
              <a:buChar char="•"/>
            </a:pPr>
            <a:r>
              <a:rPr lang="en-US" sz="1950">
                <a:latin typeface="Arial"/>
                <a:ea typeface="Arial"/>
                <a:cs typeface="Arial"/>
                <a:sym typeface="Arial"/>
              </a:rPr>
              <a:t>3. Review &amp; revise—check accuracy, bias, and fit for your learners.</a:t>
            </a:r>
            <a:endParaRPr sz="1950">
              <a:latin typeface="Arial"/>
              <a:ea typeface="Arial"/>
              <a:cs typeface="Arial"/>
              <a:sym typeface="Arial"/>
            </a:endParaRPr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2090"/>
              <a:buChar char="•"/>
            </a:pPr>
            <a:r>
              <a:rPr lang="en-US" sz="1950">
                <a:latin typeface="Arial"/>
                <a:ea typeface="Arial"/>
                <a:cs typeface="Arial"/>
                <a:sym typeface="Arial"/>
              </a:rPr>
              <a:t>4. Deliver—you decide what actually reaches students.</a:t>
            </a:r>
            <a:endParaRPr sz="195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sz="195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AI accelerates the draft. </a:t>
            </a: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You own the final product.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Every step in this workflow is a place where your expertise matters — from how you frame the prompt to how you adapt the output for your specific learners.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5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g3f3032cebe3_0_629:notes"/>
          <p:cNvSpPr txBox="1"/>
          <p:nvPr>
            <p:ph idx="12" type="sldNum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4:notes"/>
          <p:cNvSpPr txBox="1"/>
          <p:nvPr>
            <p:ph idx="1" type="body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14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f3032cebe3_0_657:notes"/>
          <p:cNvSpPr txBox="1"/>
          <p:nvPr>
            <p:ph idx="1" type="body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g3f3032cebe3_0_657:notes"/>
          <p:cNvSpPr/>
          <p:nvPr>
            <p:ph idx="2" type="sldImg"/>
          </p:nvPr>
        </p:nvSpPr>
        <p:spPr>
          <a:xfrm>
            <a:off x="2514600" y="857250"/>
            <a:ext cx="411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f3032cebe3_0_1:notes"/>
          <p:cNvSpPr/>
          <p:nvPr>
            <p:ph idx="2" type="sldImg"/>
          </p:nvPr>
        </p:nvSpPr>
        <p:spPr>
          <a:xfrm>
            <a:off x="2514600" y="857250"/>
            <a:ext cx="411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f3032cebe3_0_1:notes"/>
          <p:cNvSpPr txBox="1"/>
          <p:nvPr>
            <p:ph idx="1" type="body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g3f3032cebe3_0_1:notes"/>
          <p:cNvSpPr txBox="1"/>
          <p:nvPr>
            <p:ph idx="12" type="sldNum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7:notes"/>
          <p:cNvSpPr txBox="1"/>
          <p:nvPr>
            <p:ph idx="1" type="body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17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f3032cebe3_0_742:notes"/>
          <p:cNvSpPr/>
          <p:nvPr>
            <p:ph idx="2" type="sldImg"/>
          </p:nvPr>
        </p:nvSpPr>
        <p:spPr>
          <a:xfrm>
            <a:off x="2514600" y="857250"/>
            <a:ext cx="411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3f3032cebe3_0_742:notes"/>
          <p:cNvSpPr txBox="1"/>
          <p:nvPr>
            <p:ph idx="1" type="body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g3f3032cebe3_0_742:notes"/>
          <p:cNvSpPr txBox="1"/>
          <p:nvPr>
            <p:ph idx="12" type="sldNum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8:notes"/>
          <p:cNvSpPr txBox="1"/>
          <p:nvPr>
            <p:ph idx="1" type="body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18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9:notes"/>
          <p:cNvSpPr txBox="1"/>
          <p:nvPr>
            <p:ph idx="1" type="body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9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0:notes"/>
          <p:cNvSpPr txBox="1"/>
          <p:nvPr>
            <p:ph idx="1" type="body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Tailored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Built around your learners, your curriculum, your </a:t>
            </a:r>
            <a:r>
              <a:rPr lang="en-US"/>
              <a:t>context.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Reusable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Build once, use all semester or share with your whole team.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Time-saving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Stop re-explaining context every session. It’s already baked in.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Consistent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Same tone, level and standards alignment every time.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Accessible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Learners access via link, no account, no barriers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Reliable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Grounded in the knowledge based you choose. </a:t>
            </a:r>
            <a:endParaRPr/>
          </a:p>
        </p:txBody>
      </p:sp>
      <p:sp>
        <p:nvSpPr>
          <p:cNvPr id="391" name="Google Shape;391;p10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9:notes"/>
          <p:cNvSpPr txBox="1"/>
          <p:nvPr>
            <p:ph idx="1" type="body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19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0:notes"/>
          <p:cNvSpPr txBox="1"/>
          <p:nvPr>
            <p:ph idx="1" type="body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20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21:notes"/>
          <p:cNvSpPr txBox="1"/>
          <p:nvPr>
            <p:ph idx="1" type="body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21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2:notes"/>
          <p:cNvSpPr txBox="1"/>
          <p:nvPr>
            <p:ph idx="1" type="body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22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3:notes"/>
          <p:cNvSpPr txBox="1"/>
          <p:nvPr>
            <p:ph idx="1" type="body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23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f3032cebe3_0_172:notes"/>
          <p:cNvSpPr txBox="1"/>
          <p:nvPr>
            <p:ph idx="1" type="body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3f3032cebe3_0_172:notes"/>
          <p:cNvSpPr/>
          <p:nvPr>
            <p:ph idx="2" type="sldImg"/>
          </p:nvPr>
        </p:nvSpPr>
        <p:spPr>
          <a:xfrm>
            <a:off x="2514600" y="857250"/>
            <a:ext cx="411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3f3032cebe3_0_770:notes"/>
          <p:cNvSpPr txBox="1"/>
          <p:nvPr>
            <p:ph idx="1" type="body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g3f3032cebe3_0_770:notes"/>
          <p:cNvSpPr/>
          <p:nvPr>
            <p:ph idx="2" type="sldImg"/>
          </p:nvPr>
        </p:nvSpPr>
        <p:spPr>
          <a:xfrm>
            <a:off x="2514600" y="857250"/>
            <a:ext cx="411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f3032cebe3_0_179:notes"/>
          <p:cNvSpPr txBox="1"/>
          <p:nvPr>
            <p:ph idx="1" type="body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g3f3032cebe3_0_179:notes"/>
          <p:cNvSpPr/>
          <p:nvPr>
            <p:ph idx="2" type="sldImg"/>
          </p:nvPr>
        </p:nvSpPr>
        <p:spPr>
          <a:xfrm>
            <a:off x="2514600" y="857250"/>
            <a:ext cx="411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f3032cebe3_0_150:notes"/>
          <p:cNvSpPr/>
          <p:nvPr>
            <p:ph idx="2" type="sldImg"/>
          </p:nvPr>
        </p:nvSpPr>
        <p:spPr>
          <a:xfrm>
            <a:off x="2514600" y="857250"/>
            <a:ext cx="411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f3032cebe3_0_150:notes"/>
          <p:cNvSpPr txBox="1"/>
          <p:nvPr>
            <p:ph idx="1" type="body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g3f3032cebe3_0_150:notes"/>
          <p:cNvSpPr txBox="1"/>
          <p:nvPr>
            <p:ph idx="12" type="sldNum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5:notes"/>
          <p:cNvSpPr txBox="1"/>
          <p:nvPr>
            <p:ph idx="1" type="body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5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6:notes"/>
          <p:cNvSpPr txBox="1"/>
          <p:nvPr>
            <p:ph idx="1" type="body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6:notes"/>
          <p:cNvSpPr/>
          <p:nvPr>
            <p:ph idx="2" type="sldImg"/>
          </p:nvPr>
        </p:nvSpPr>
        <p:spPr>
          <a:xfrm>
            <a:off x="2514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f3032cebe3_0_305:notes"/>
          <p:cNvSpPr txBox="1"/>
          <p:nvPr>
            <p:ph idx="1" type="body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g3f3032cebe3_0_305:notes"/>
          <p:cNvSpPr/>
          <p:nvPr>
            <p:ph idx="2" type="sldImg"/>
          </p:nvPr>
        </p:nvSpPr>
        <p:spPr>
          <a:xfrm>
            <a:off x="2514600" y="857250"/>
            <a:ext cx="411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f3032cebe3_0_320:notes"/>
          <p:cNvSpPr txBox="1"/>
          <p:nvPr>
            <p:ph idx="1" type="body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Generative AI creates new content — text, images, code — by learning patterns from vast amounts of data. It responds to your prompts in natural language.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latin typeface="Arial"/>
                <a:ea typeface="Arial"/>
                <a:cs typeface="Arial"/>
                <a:sym typeface="Arial"/>
              </a:rPr>
              <a:t>Tools you may already know: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latin typeface="Arial"/>
                <a:ea typeface="Arial"/>
                <a:cs typeface="Arial"/>
                <a:sym typeface="Arial"/>
              </a:rPr>
              <a:t>ChatGPT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OpenAI's conversational assistant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latin typeface="Arial"/>
                <a:ea typeface="Arial"/>
                <a:cs typeface="Arial"/>
                <a:sym typeface="Arial"/>
              </a:rPr>
              <a:t>Claude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Anthropic's thoughtful AI writer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latin typeface="Arial"/>
                <a:ea typeface="Arial"/>
                <a:cs typeface="Arial"/>
                <a:sym typeface="Arial"/>
              </a:rPr>
              <a:t>Gemini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Google's integrated AI assistant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latin typeface="Arial"/>
                <a:ea typeface="Arial"/>
                <a:cs typeface="Arial"/>
                <a:sym typeface="Arial"/>
              </a:rPr>
              <a:t>Copilot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— Microsoft's AI built into Office 365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Think of it as a knowledgeable co-planner — fast, flexible, and always available. You still own the professi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g3f3032cebe3_0_320:notes"/>
          <p:cNvSpPr/>
          <p:nvPr>
            <p:ph idx="2" type="sldImg"/>
          </p:nvPr>
        </p:nvSpPr>
        <p:spPr>
          <a:xfrm>
            <a:off x="2514600" y="857250"/>
            <a:ext cx="411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5"/>
          <p:cNvSpPr/>
          <p:nvPr/>
        </p:nvSpPr>
        <p:spPr>
          <a:xfrm>
            <a:off x="0" y="2359712"/>
            <a:ext cx="12192036" cy="4498288"/>
          </a:xfrm>
          <a:custGeom>
            <a:rect b="b" l="l" r="r" t="t"/>
            <a:pathLst>
              <a:path extrusionOk="0" h="4498288" w="12192036">
                <a:moveTo>
                  <a:pt x="0" y="924262"/>
                </a:moveTo>
                <a:cubicBezTo>
                  <a:pt x="6775596" y="1089771"/>
                  <a:pt x="12208387" y="-6526"/>
                  <a:pt x="12192000" y="30"/>
                </a:cubicBezTo>
                <a:lnTo>
                  <a:pt x="12192000" y="4498288"/>
                </a:lnTo>
                <a:lnTo>
                  <a:pt x="0" y="4498288"/>
                </a:lnTo>
                <a:lnTo>
                  <a:pt x="0" y="924262"/>
                </a:lnTo>
                <a:close/>
              </a:path>
            </a:pathLst>
          </a:custGeom>
          <a:solidFill>
            <a:srgbClr val="014B6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5"/>
          <p:cNvSpPr txBox="1"/>
          <p:nvPr>
            <p:ph idx="1" type="subTitle"/>
          </p:nvPr>
        </p:nvSpPr>
        <p:spPr>
          <a:xfrm>
            <a:off x="656161" y="5100080"/>
            <a:ext cx="10879667" cy="407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980"/>
              <a:buNone/>
              <a:defRPr sz="1800">
                <a:solidFill>
                  <a:schemeClr val="accent4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20" name="Google Shape;20;p25"/>
          <p:cNvSpPr txBox="1"/>
          <p:nvPr>
            <p:ph idx="2" type="body"/>
          </p:nvPr>
        </p:nvSpPr>
        <p:spPr>
          <a:xfrm>
            <a:off x="656162" y="3701850"/>
            <a:ext cx="10879667" cy="1254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4840"/>
              <a:buNone/>
              <a:defRPr b="1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1" name="Google Shape;21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890998" y="381337"/>
            <a:ext cx="2410003" cy="245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48420" y="5679189"/>
            <a:ext cx="1095148" cy="6195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version 2">
  <p:cSld name="Title and Content version 2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4"/>
          <p:cNvSpPr txBox="1"/>
          <p:nvPr>
            <p:ph type="title"/>
          </p:nvPr>
        </p:nvSpPr>
        <p:spPr>
          <a:xfrm>
            <a:off x="609600" y="974755"/>
            <a:ext cx="11130948" cy="179584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34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1" name="Google Shape;101;p34"/>
          <p:cNvSpPr txBox="1"/>
          <p:nvPr>
            <p:ph idx="1" type="body"/>
          </p:nvPr>
        </p:nvSpPr>
        <p:spPr>
          <a:xfrm>
            <a:off x="609837" y="3058885"/>
            <a:ext cx="11143548" cy="2444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624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2640"/>
              <a:buChar char="•"/>
              <a:defRPr sz="2400"/>
            </a:lvl1pPr>
            <a:lvl2pPr indent="-3683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2200"/>
              <a:buChar char="•"/>
              <a:defRPr sz="2000"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1980"/>
              <a:buChar char="•"/>
              <a:defRPr sz="1800"/>
            </a:lvl3pPr>
            <a:lvl4pPr indent="-34036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1760"/>
              <a:buChar char="•"/>
              <a:defRPr sz="1600"/>
            </a:lvl4pPr>
            <a:lvl5pPr indent="-32639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1540"/>
              <a:buChar char="•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 2nd color combo">
  <p:cSld name="Two Content 2nd color combo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5"/>
          <p:cNvSpPr txBox="1"/>
          <p:nvPr>
            <p:ph idx="1" type="body"/>
          </p:nvPr>
        </p:nvSpPr>
        <p:spPr>
          <a:xfrm>
            <a:off x="6262648" y="2079861"/>
            <a:ext cx="5181600" cy="4054727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200">
            <a:normAutofit/>
          </a:bodyPr>
          <a:lstStyle>
            <a:lvl1pPr indent="-364808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  <a:defRPr sz="1950"/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 sz="1800"/>
            </a:lvl2pPr>
            <a:lvl3pPr indent="-333375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3pPr>
            <a:lvl4pPr indent="-322898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 sz="1350"/>
            </a:lvl4pPr>
            <a:lvl5pPr indent="-31242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Char char="•"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" name="Google Shape;104;p35"/>
          <p:cNvSpPr txBox="1"/>
          <p:nvPr>
            <p:ph idx="2" type="body"/>
          </p:nvPr>
        </p:nvSpPr>
        <p:spPr>
          <a:xfrm>
            <a:off x="653586" y="2079861"/>
            <a:ext cx="5181600" cy="4054727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228600" spcFirstLastPara="1" rIns="228600" wrap="square" tIns="457200">
            <a:normAutofit/>
          </a:bodyPr>
          <a:lstStyle>
            <a:lvl1pPr indent="-364808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  <a:defRPr sz="1950"/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 sz="1800"/>
            </a:lvl2pPr>
            <a:lvl3pPr indent="-333375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3pPr>
            <a:lvl4pPr indent="-322898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 sz="1350"/>
            </a:lvl4pPr>
            <a:lvl5pPr indent="-31242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Char char="•"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35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35"/>
          <p:cNvSpPr/>
          <p:nvPr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35"/>
          <p:cNvSpPr/>
          <p:nvPr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35"/>
          <p:cNvSpPr/>
          <p:nvPr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5"/>
          <p:cNvSpPr/>
          <p:nvPr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5"/>
          <p:cNvSpPr txBox="1"/>
          <p:nvPr>
            <p:ph type="title"/>
          </p:nvPr>
        </p:nvSpPr>
        <p:spPr>
          <a:xfrm>
            <a:off x="653586" y="825037"/>
            <a:ext cx="10943328" cy="1165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 3rd color combo">
  <p:cSld name="Two Content 3rd color combo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6"/>
          <p:cNvSpPr txBox="1"/>
          <p:nvPr>
            <p:ph idx="1" type="body"/>
          </p:nvPr>
        </p:nvSpPr>
        <p:spPr>
          <a:xfrm>
            <a:off x="6262648" y="2083843"/>
            <a:ext cx="5181600" cy="4054727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200">
            <a:normAutofit/>
          </a:bodyPr>
          <a:lstStyle>
            <a:lvl1pPr indent="-364808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  <a:defRPr sz="1950"/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 sz="1800"/>
            </a:lvl2pPr>
            <a:lvl3pPr indent="-333375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3pPr>
            <a:lvl4pPr indent="-322898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 sz="1350"/>
            </a:lvl4pPr>
            <a:lvl5pPr indent="-31242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Char char="•"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" name="Google Shape;113;p36"/>
          <p:cNvSpPr txBox="1"/>
          <p:nvPr>
            <p:ph idx="2" type="body"/>
          </p:nvPr>
        </p:nvSpPr>
        <p:spPr>
          <a:xfrm>
            <a:off x="653586" y="2083843"/>
            <a:ext cx="5181600" cy="4054727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228600" spcFirstLastPara="1" rIns="228600" wrap="square" tIns="457200">
            <a:normAutofit/>
          </a:bodyPr>
          <a:lstStyle>
            <a:lvl1pPr indent="-364808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  <a:defRPr sz="1950"/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 sz="1800"/>
            </a:lvl2pPr>
            <a:lvl3pPr indent="-333375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3pPr>
            <a:lvl4pPr indent="-322898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 sz="1350"/>
            </a:lvl4pPr>
            <a:lvl5pPr indent="-31242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Char char="•"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4" name="Google Shape;114;p36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5" name="Google Shape;115;p36"/>
          <p:cNvSpPr/>
          <p:nvPr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36"/>
          <p:cNvSpPr/>
          <p:nvPr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36"/>
          <p:cNvSpPr/>
          <p:nvPr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6"/>
          <p:cNvSpPr/>
          <p:nvPr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36"/>
          <p:cNvSpPr txBox="1"/>
          <p:nvPr>
            <p:ph type="title"/>
          </p:nvPr>
        </p:nvSpPr>
        <p:spPr>
          <a:xfrm>
            <a:off x="653586" y="825037"/>
            <a:ext cx="10936071" cy="1165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7"/>
          <p:cNvSpPr txBox="1"/>
          <p:nvPr>
            <p:ph idx="1" type="body"/>
          </p:nvPr>
        </p:nvSpPr>
        <p:spPr>
          <a:xfrm>
            <a:off x="653586" y="1990624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98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22" name="Google Shape;122;p37"/>
          <p:cNvSpPr txBox="1"/>
          <p:nvPr>
            <p:ph idx="2" type="body"/>
          </p:nvPr>
        </p:nvSpPr>
        <p:spPr>
          <a:xfrm>
            <a:off x="653586" y="2814536"/>
            <a:ext cx="5157787" cy="3390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433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980"/>
              <a:buChar char="•"/>
              <a:defRPr/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" name="Google Shape;123;p37"/>
          <p:cNvSpPr txBox="1"/>
          <p:nvPr>
            <p:ph idx="3" type="body"/>
          </p:nvPr>
        </p:nvSpPr>
        <p:spPr>
          <a:xfrm>
            <a:off x="6504706" y="1990624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98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24" name="Google Shape;124;p37"/>
          <p:cNvSpPr txBox="1"/>
          <p:nvPr>
            <p:ph idx="4" type="body"/>
          </p:nvPr>
        </p:nvSpPr>
        <p:spPr>
          <a:xfrm>
            <a:off x="6504706" y="2814536"/>
            <a:ext cx="5183188" cy="3390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433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980"/>
              <a:buChar char="•"/>
              <a:defRPr/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" name="Google Shape;125;p37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6" name="Google Shape;126;p37"/>
          <p:cNvSpPr txBox="1"/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8"/>
          <p:cNvSpPr txBox="1"/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38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9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>
  <p:cSld name="Content with Caption">
    <p:bg>
      <p:bgPr>
        <a:solidFill>
          <a:schemeClr val="lt1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0"/>
          <p:cNvSpPr txBox="1"/>
          <p:nvPr>
            <p:ph idx="1" type="body"/>
          </p:nvPr>
        </p:nvSpPr>
        <p:spPr>
          <a:xfrm>
            <a:off x="5400909" y="863601"/>
            <a:ext cx="6171928" cy="5326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624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640"/>
              <a:buChar char="•"/>
              <a:defRPr sz="2400"/>
            </a:lvl1pPr>
            <a:lvl2pPr indent="-375285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310"/>
              <a:buChar char="•"/>
              <a:defRPr sz="2100"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 sz="1800"/>
            </a:lvl3pPr>
            <a:lvl4pPr indent="-333375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4pPr>
            <a:lvl5pPr indent="-333375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34" name="Google Shape;134;p40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5" name="Google Shape;135;p40"/>
          <p:cNvSpPr txBox="1"/>
          <p:nvPr>
            <p:ph type="title"/>
          </p:nvPr>
        </p:nvSpPr>
        <p:spPr>
          <a:xfrm>
            <a:off x="619164" y="863600"/>
            <a:ext cx="4370583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40"/>
          <p:cNvSpPr txBox="1"/>
          <p:nvPr>
            <p:ph idx="2" type="body"/>
          </p:nvPr>
        </p:nvSpPr>
        <p:spPr>
          <a:xfrm>
            <a:off x="619164" y="2603190"/>
            <a:ext cx="4370583" cy="35871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200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155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99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825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825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bg>
      <p:bgPr>
        <a:solidFill>
          <a:schemeClr val="lt1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1"/>
          <p:cNvSpPr txBox="1"/>
          <p:nvPr>
            <p:ph type="title"/>
          </p:nvPr>
        </p:nvSpPr>
        <p:spPr>
          <a:xfrm>
            <a:off x="633678" y="856343"/>
            <a:ext cx="4370583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41"/>
          <p:cNvSpPr/>
          <p:nvPr>
            <p:ph idx="2" type="pic"/>
          </p:nvPr>
        </p:nvSpPr>
        <p:spPr>
          <a:xfrm>
            <a:off x="5415423" y="856344"/>
            <a:ext cx="6142900" cy="5319485"/>
          </a:xfrm>
          <a:prstGeom prst="rect">
            <a:avLst/>
          </a:prstGeom>
          <a:noFill/>
          <a:ln>
            <a:noFill/>
          </a:ln>
        </p:spPr>
      </p:sp>
      <p:sp>
        <p:nvSpPr>
          <p:cNvPr id="140" name="Google Shape;140;p41"/>
          <p:cNvSpPr txBox="1"/>
          <p:nvPr>
            <p:ph idx="1" type="body"/>
          </p:nvPr>
        </p:nvSpPr>
        <p:spPr>
          <a:xfrm>
            <a:off x="633678" y="2595934"/>
            <a:ext cx="4370583" cy="3579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14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200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155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99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825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825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141" name="Google Shape;141;p41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master 1">
  <p:cSld name="Slide master 1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f3032cebe3_0_70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g3f3032cebe3_0_70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6"/>
          <p:cNvSpPr txBox="1"/>
          <p:nvPr>
            <p:ph type="title"/>
          </p:nvPr>
        </p:nvSpPr>
        <p:spPr>
          <a:xfrm>
            <a:off x="624114" y="825037"/>
            <a:ext cx="11129271" cy="1165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6"/>
          <p:cNvSpPr txBox="1"/>
          <p:nvPr>
            <p:ph idx="1" type="body"/>
          </p:nvPr>
        </p:nvSpPr>
        <p:spPr>
          <a:xfrm>
            <a:off x="624114" y="2155372"/>
            <a:ext cx="11129271" cy="40545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624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2640"/>
              <a:buChar char="•"/>
              <a:defRPr sz="2400"/>
            </a:lvl1pPr>
            <a:lvl2pPr indent="-3683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2200"/>
              <a:buChar char="•"/>
              <a:defRPr sz="2000"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1980"/>
              <a:buChar char="•"/>
              <a:defRPr sz="1800"/>
            </a:lvl3pPr>
            <a:lvl4pPr indent="-34036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1760"/>
              <a:buChar char="•"/>
              <a:defRPr sz="1600"/>
            </a:lvl4pPr>
            <a:lvl5pPr indent="-32639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1540"/>
              <a:buChar char="•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26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columns">
  <p:cSld name="Title and Content 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7"/>
          <p:cNvSpPr txBox="1"/>
          <p:nvPr>
            <p:ph idx="1" type="body"/>
          </p:nvPr>
        </p:nvSpPr>
        <p:spPr>
          <a:xfrm>
            <a:off x="653586" y="3529362"/>
            <a:ext cx="3501484" cy="26958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980"/>
              <a:buNone/>
              <a:defRPr sz="1800"/>
            </a:lvl1pPr>
            <a:lvl2pPr indent="-333375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2pPr>
            <a:lvl3pPr indent="-322898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 sz="1350"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27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" name="Google Shape;30;p27"/>
          <p:cNvSpPr/>
          <p:nvPr>
            <p:ph idx="2" type="pic"/>
          </p:nvPr>
        </p:nvSpPr>
        <p:spPr>
          <a:xfrm>
            <a:off x="653776" y="2135613"/>
            <a:ext cx="3501291" cy="1293387"/>
          </a:xfrm>
          <a:prstGeom prst="rect">
            <a:avLst/>
          </a:prstGeom>
          <a:noFill/>
          <a:ln>
            <a:noFill/>
          </a:ln>
        </p:spPr>
      </p:sp>
      <p:sp>
        <p:nvSpPr>
          <p:cNvPr id="31" name="Google Shape;31;p27"/>
          <p:cNvSpPr txBox="1"/>
          <p:nvPr>
            <p:ph idx="3" type="body"/>
          </p:nvPr>
        </p:nvSpPr>
        <p:spPr>
          <a:xfrm>
            <a:off x="4452742" y="3529362"/>
            <a:ext cx="3501484" cy="26958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980"/>
              <a:buNone/>
              <a:defRPr sz="1800"/>
            </a:lvl1pPr>
            <a:lvl2pPr indent="-333375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2pPr>
            <a:lvl3pPr indent="-322898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 sz="1350"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27"/>
          <p:cNvSpPr/>
          <p:nvPr>
            <p:ph idx="4" type="pic"/>
          </p:nvPr>
        </p:nvSpPr>
        <p:spPr>
          <a:xfrm>
            <a:off x="4452742" y="2135613"/>
            <a:ext cx="3501484" cy="1293387"/>
          </a:xfrm>
          <a:prstGeom prst="rect">
            <a:avLst/>
          </a:prstGeom>
          <a:noFill/>
          <a:ln>
            <a:noFill/>
          </a:ln>
        </p:spPr>
      </p:sp>
      <p:sp>
        <p:nvSpPr>
          <p:cNvPr id="33" name="Google Shape;33;p27"/>
          <p:cNvSpPr txBox="1"/>
          <p:nvPr>
            <p:ph idx="5" type="body"/>
          </p:nvPr>
        </p:nvSpPr>
        <p:spPr>
          <a:xfrm>
            <a:off x="8251902" y="3529362"/>
            <a:ext cx="3501484" cy="26958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980"/>
              <a:buNone/>
              <a:defRPr sz="1800"/>
            </a:lvl1pPr>
            <a:lvl2pPr indent="-333375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2pPr>
            <a:lvl3pPr indent="-322898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 sz="1350"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27"/>
          <p:cNvSpPr/>
          <p:nvPr>
            <p:ph idx="6" type="pic"/>
          </p:nvPr>
        </p:nvSpPr>
        <p:spPr>
          <a:xfrm>
            <a:off x="8251902" y="2135613"/>
            <a:ext cx="3501484" cy="1293387"/>
          </a:xfrm>
          <a:prstGeom prst="rect">
            <a:avLst/>
          </a:prstGeom>
          <a:noFill/>
          <a:ln>
            <a:noFill/>
          </a:ln>
        </p:spPr>
      </p:sp>
      <p:sp>
        <p:nvSpPr>
          <p:cNvPr id="35" name="Google Shape;35;p27"/>
          <p:cNvSpPr txBox="1"/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bg>
      <p:bgPr>
        <a:solidFill>
          <a:schemeClr val="lt1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/>
          <p:nvPr/>
        </p:nvSpPr>
        <p:spPr>
          <a:xfrm>
            <a:off x="-56707" y="4386427"/>
            <a:ext cx="12291274" cy="2577338"/>
          </a:xfrm>
          <a:custGeom>
            <a:rect b="b" l="l" r="r" t="t"/>
            <a:pathLst>
              <a:path extrusionOk="0" h="2577338" w="12291274">
                <a:moveTo>
                  <a:pt x="14177" y="938437"/>
                </a:moveTo>
                <a:cubicBezTo>
                  <a:pt x="6789773" y="1103946"/>
                  <a:pt x="12307625" y="-6527"/>
                  <a:pt x="12291238" y="29"/>
                </a:cubicBezTo>
                <a:cubicBezTo>
                  <a:pt x="12288876" y="823690"/>
                  <a:pt x="12279424" y="1661528"/>
                  <a:pt x="12277062" y="2485189"/>
                </a:cubicBezTo>
                <a:lnTo>
                  <a:pt x="0" y="2577338"/>
                </a:lnTo>
                <a:cubicBezTo>
                  <a:pt x="7088" y="1768520"/>
                  <a:pt x="16540" y="1470560"/>
                  <a:pt x="14177" y="938437"/>
                </a:cubicBezTo>
                <a:close/>
              </a:path>
            </a:pathLst>
          </a:custGeom>
          <a:solidFill>
            <a:srgbClr val="014B6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8"/>
          <p:cNvSpPr txBox="1"/>
          <p:nvPr>
            <p:ph type="title"/>
          </p:nvPr>
        </p:nvSpPr>
        <p:spPr>
          <a:xfrm>
            <a:off x="616856" y="880958"/>
            <a:ext cx="11054683" cy="226074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4B64"/>
              </a:buClr>
              <a:buSzPts val="4500"/>
              <a:buFont typeface="Arial"/>
              <a:buNone/>
              <a:defRPr b="1" sz="4500">
                <a:solidFill>
                  <a:srgbClr val="014B6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8"/>
          <p:cNvSpPr txBox="1"/>
          <p:nvPr>
            <p:ph idx="1" type="body"/>
          </p:nvPr>
        </p:nvSpPr>
        <p:spPr>
          <a:xfrm>
            <a:off x="616856" y="3293607"/>
            <a:ext cx="11054684" cy="10928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640"/>
              <a:buNone/>
              <a:defRPr i="1"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0" name="Google Shape;40;p28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1" name="Google Shape;41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05262" y="6343727"/>
            <a:ext cx="560800" cy="3172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/>
          <p:nvPr>
            <p:ph idx="1" type="body"/>
          </p:nvPr>
        </p:nvSpPr>
        <p:spPr>
          <a:xfrm>
            <a:off x="646771" y="2044055"/>
            <a:ext cx="5181600" cy="228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5763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75"/>
              <a:buChar char="•"/>
              <a:defRPr/>
            </a:lvl1pPr>
            <a:lvl2pPr indent="-364807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145"/>
              <a:buChar char="•"/>
              <a:defRPr/>
            </a:lvl2pPr>
            <a:lvl3pPr indent="-343852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15"/>
              <a:buChar char="•"/>
              <a:defRPr/>
            </a:lvl3pPr>
            <a:lvl4pPr indent="-333375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/>
            </a:lvl4pPr>
            <a:lvl5pPr indent="-322898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9"/>
          <p:cNvSpPr txBox="1"/>
          <p:nvPr>
            <p:ph idx="2" type="body"/>
          </p:nvPr>
        </p:nvSpPr>
        <p:spPr>
          <a:xfrm>
            <a:off x="6255833" y="2044055"/>
            <a:ext cx="518160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5763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75"/>
              <a:buChar char="•"/>
              <a:defRPr/>
            </a:lvl1pPr>
            <a:lvl2pPr indent="-364807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145"/>
              <a:buChar char="•"/>
              <a:defRPr/>
            </a:lvl2pPr>
            <a:lvl3pPr indent="-343852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15"/>
              <a:buChar char="•"/>
              <a:defRPr/>
            </a:lvl3pPr>
            <a:lvl4pPr indent="-333375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/>
            </a:lvl4pPr>
            <a:lvl5pPr indent="-322898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29"/>
          <p:cNvSpPr txBox="1"/>
          <p:nvPr>
            <p:ph idx="3" type="body"/>
          </p:nvPr>
        </p:nvSpPr>
        <p:spPr>
          <a:xfrm>
            <a:off x="6255833" y="2050832"/>
            <a:ext cx="5181600" cy="4054727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200">
            <a:normAutofit/>
          </a:bodyPr>
          <a:lstStyle>
            <a:lvl1pPr indent="-364808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  <a:defRPr sz="1950"/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 sz="1800"/>
            </a:lvl2pPr>
            <a:lvl3pPr indent="-333375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3pPr>
            <a:lvl4pPr indent="-322898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 sz="1350"/>
            </a:lvl4pPr>
            <a:lvl5pPr indent="-31242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Char char="•"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9"/>
          <p:cNvSpPr txBox="1"/>
          <p:nvPr>
            <p:ph idx="4" type="body"/>
          </p:nvPr>
        </p:nvSpPr>
        <p:spPr>
          <a:xfrm>
            <a:off x="646771" y="2050832"/>
            <a:ext cx="5181600" cy="4054727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228600" spcFirstLastPara="1" rIns="228600" wrap="square" tIns="457200">
            <a:normAutofit/>
          </a:bodyPr>
          <a:lstStyle>
            <a:lvl1pPr indent="-364808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  <a:defRPr sz="1950"/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 sz="1800"/>
            </a:lvl2pPr>
            <a:lvl3pPr indent="-333375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3pPr>
            <a:lvl4pPr indent="-322898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 sz="1350"/>
            </a:lvl4pPr>
            <a:lvl5pPr indent="-31242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Char char="•"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29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8" name="Google Shape;48;p29"/>
          <p:cNvSpPr txBox="1"/>
          <p:nvPr>
            <p:ph type="title"/>
          </p:nvPr>
        </p:nvSpPr>
        <p:spPr>
          <a:xfrm>
            <a:off x="653586" y="825037"/>
            <a:ext cx="10950585" cy="1165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fographics">
  <p:cSld name="Infographics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/>
          <p:nvPr>
            <p:ph idx="1" type="body"/>
          </p:nvPr>
        </p:nvSpPr>
        <p:spPr>
          <a:xfrm>
            <a:off x="626416" y="2156357"/>
            <a:ext cx="3544025" cy="198342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75"/>
              <a:buNone/>
              <a:defRPr/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30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30"/>
          <p:cNvSpPr/>
          <p:nvPr>
            <p:ph idx="2" type="pic"/>
          </p:nvPr>
        </p:nvSpPr>
        <p:spPr>
          <a:xfrm>
            <a:off x="626606" y="2248947"/>
            <a:ext cx="3543829" cy="866254"/>
          </a:xfrm>
          <a:prstGeom prst="rect">
            <a:avLst/>
          </a:prstGeom>
          <a:noFill/>
          <a:ln>
            <a:noFill/>
          </a:ln>
        </p:spPr>
      </p:sp>
      <p:sp>
        <p:nvSpPr>
          <p:cNvPr id="53" name="Google Shape;53;p30"/>
          <p:cNvSpPr txBox="1"/>
          <p:nvPr>
            <p:ph idx="3" type="body"/>
          </p:nvPr>
        </p:nvSpPr>
        <p:spPr>
          <a:xfrm>
            <a:off x="4417887" y="2156357"/>
            <a:ext cx="3544025" cy="19834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75"/>
              <a:buNone/>
              <a:defRPr>
                <a:solidFill>
                  <a:schemeClr val="lt1"/>
                </a:solidFill>
              </a:defRPr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30"/>
          <p:cNvSpPr/>
          <p:nvPr>
            <p:ph idx="4" type="pic"/>
          </p:nvPr>
        </p:nvSpPr>
        <p:spPr>
          <a:xfrm>
            <a:off x="4418074" y="2248947"/>
            <a:ext cx="3543829" cy="866254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Google Shape;55;p30"/>
          <p:cNvSpPr txBox="1"/>
          <p:nvPr>
            <p:ph idx="5" type="body"/>
          </p:nvPr>
        </p:nvSpPr>
        <p:spPr>
          <a:xfrm>
            <a:off x="8209359" y="2156357"/>
            <a:ext cx="3544025" cy="198342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75"/>
              <a:buNone/>
              <a:defRPr>
                <a:solidFill>
                  <a:schemeClr val="lt1"/>
                </a:solidFill>
              </a:defRPr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30"/>
          <p:cNvSpPr/>
          <p:nvPr>
            <p:ph idx="6" type="pic"/>
          </p:nvPr>
        </p:nvSpPr>
        <p:spPr>
          <a:xfrm>
            <a:off x="8209548" y="2248947"/>
            <a:ext cx="3543829" cy="866254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30"/>
          <p:cNvSpPr txBox="1"/>
          <p:nvPr>
            <p:ph idx="7" type="body"/>
          </p:nvPr>
        </p:nvSpPr>
        <p:spPr>
          <a:xfrm>
            <a:off x="626416" y="4297675"/>
            <a:ext cx="3544025" cy="19834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75"/>
              <a:buNone/>
              <a:defRPr>
                <a:solidFill>
                  <a:schemeClr val="lt1"/>
                </a:solidFill>
              </a:defRPr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30"/>
          <p:cNvSpPr/>
          <p:nvPr>
            <p:ph idx="8" type="pic"/>
          </p:nvPr>
        </p:nvSpPr>
        <p:spPr>
          <a:xfrm>
            <a:off x="626606" y="4390265"/>
            <a:ext cx="3543829" cy="866254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30"/>
          <p:cNvSpPr txBox="1"/>
          <p:nvPr>
            <p:ph idx="9" type="body"/>
          </p:nvPr>
        </p:nvSpPr>
        <p:spPr>
          <a:xfrm>
            <a:off x="4417887" y="4297675"/>
            <a:ext cx="3544025" cy="19834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75"/>
              <a:buNone/>
              <a:defRPr>
                <a:solidFill>
                  <a:schemeClr val="lt1"/>
                </a:solidFill>
              </a:defRPr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30"/>
          <p:cNvSpPr/>
          <p:nvPr>
            <p:ph idx="13" type="pic"/>
          </p:nvPr>
        </p:nvSpPr>
        <p:spPr>
          <a:xfrm>
            <a:off x="4418074" y="4390265"/>
            <a:ext cx="3543829" cy="866254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30"/>
          <p:cNvSpPr txBox="1"/>
          <p:nvPr>
            <p:ph idx="14" type="body"/>
          </p:nvPr>
        </p:nvSpPr>
        <p:spPr>
          <a:xfrm>
            <a:off x="8209359" y="4297675"/>
            <a:ext cx="3544025" cy="198342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75"/>
              <a:buNone/>
              <a:defRPr/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30"/>
          <p:cNvSpPr/>
          <p:nvPr>
            <p:ph idx="15" type="pic"/>
          </p:nvPr>
        </p:nvSpPr>
        <p:spPr>
          <a:xfrm>
            <a:off x="8209548" y="4390265"/>
            <a:ext cx="3543829" cy="866254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30"/>
          <p:cNvSpPr txBox="1"/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ntent">
  <p:cSld name="Three Conten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1"/>
          <p:cNvSpPr txBox="1"/>
          <p:nvPr>
            <p:ph idx="1" type="body"/>
          </p:nvPr>
        </p:nvSpPr>
        <p:spPr>
          <a:xfrm>
            <a:off x="653584" y="2109370"/>
            <a:ext cx="3517264" cy="228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5763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75"/>
              <a:buChar char="•"/>
              <a:defRPr/>
            </a:lvl1pPr>
            <a:lvl2pPr indent="-364807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145"/>
              <a:buChar char="•"/>
              <a:defRPr/>
            </a:lvl2pPr>
            <a:lvl3pPr indent="-343852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15"/>
              <a:buChar char="•"/>
              <a:defRPr/>
            </a:lvl3pPr>
            <a:lvl4pPr indent="-333375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/>
            </a:lvl4pPr>
            <a:lvl5pPr indent="-322898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" name="Google Shape;66;p31"/>
          <p:cNvSpPr txBox="1"/>
          <p:nvPr>
            <p:ph idx="2" type="body"/>
          </p:nvPr>
        </p:nvSpPr>
        <p:spPr>
          <a:xfrm>
            <a:off x="4448746" y="2116147"/>
            <a:ext cx="3511296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5763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75"/>
              <a:buChar char="•"/>
              <a:defRPr/>
            </a:lvl1pPr>
            <a:lvl2pPr indent="-364807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145"/>
              <a:buChar char="•"/>
              <a:defRPr/>
            </a:lvl2pPr>
            <a:lvl3pPr indent="-343852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15"/>
              <a:buChar char="•"/>
              <a:defRPr/>
            </a:lvl3pPr>
            <a:lvl4pPr indent="-333375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/>
            </a:lvl4pPr>
            <a:lvl5pPr indent="-322898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31"/>
          <p:cNvSpPr txBox="1"/>
          <p:nvPr>
            <p:ph idx="3" type="body"/>
          </p:nvPr>
        </p:nvSpPr>
        <p:spPr>
          <a:xfrm>
            <a:off x="4448747" y="2116147"/>
            <a:ext cx="3511296" cy="4054727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200">
            <a:normAutofit/>
          </a:bodyPr>
          <a:lstStyle>
            <a:lvl1pPr indent="-364808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  <a:defRPr sz="1950"/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 sz="1800"/>
            </a:lvl2pPr>
            <a:lvl3pPr indent="-333375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3pPr>
            <a:lvl4pPr indent="-322898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 sz="1350"/>
            </a:lvl4pPr>
            <a:lvl5pPr indent="-31242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Char char="•"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31"/>
          <p:cNvSpPr txBox="1"/>
          <p:nvPr>
            <p:ph idx="4" type="body"/>
          </p:nvPr>
        </p:nvSpPr>
        <p:spPr>
          <a:xfrm>
            <a:off x="653586" y="2109373"/>
            <a:ext cx="3517263" cy="4054727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228600" spcFirstLastPara="1" rIns="228600" wrap="square" tIns="457200">
            <a:normAutofit/>
          </a:bodyPr>
          <a:lstStyle>
            <a:lvl1pPr indent="-364808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  <a:defRPr sz="1950"/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 sz="1800"/>
            </a:lvl2pPr>
            <a:lvl3pPr indent="-333375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3pPr>
            <a:lvl4pPr indent="-322898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 sz="1350"/>
            </a:lvl4pPr>
            <a:lvl5pPr indent="-31242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Char char="•"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31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0" name="Google Shape;70;p31"/>
          <p:cNvSpPr txBox="1"/>
          <p:nvPr>
            <p:ph idx="5" type="body"/>
          </p:nvPr>
        </p:nvSpPr>
        <p:spPr>
          <a:xfrm>
            <a:off x="8237942" y="2116147"/>
            <a:ext cx="3515444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5763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75"/>
              <a:buChar char="•"/>
              <a:defRPr/>
            </a:lvl1pPr>
            <a:lvl2pPr indent="-364807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145"/>
              <a:buChar char="•"/>
              <a:defRPr/>
            </a:lvl2pPr>
            <a:lvl3pPr indent="-343852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15"/>
              <a:buChar char="•"/>
              <a:defRPr/>
            </a:lvl3pPr>
            <a:lvl4pPr indent="-333375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/>
            </a:lvl4pPr>
            <a:lvl5pPr indent="-322898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1"/>
          <p:cNvSpPr txBox="1"/>
          <p:nvPr>
            <p:ph idx="6" type="body"/>
          </p:nvPr>
        </p:nvSpPr>
        <p:spPr>
          <a:xfrm>
            <a:off x="8237942" y="2116147"/>
            <a:ext cx="3515444" cy="4054727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200">
            <a:normAutofit/>
          </a:bodyPr>
          <a:lstStyle>
            <a:lvl1pPr indent="-364808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  <a:defRPr sz="1950"/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 sz="1800"/>
            </a:lvl2pPr>
            <a:lvl3pPr indent="-333375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3pPr>
            <a:lvl4pPr indent="-322898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 sz="1350"/>
            </a:lvl4pPr>
            <a:lvl5pPr indent="-31242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Char char="•"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31"/>
          <p:cNvSpPr txBox="1"/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aphic Text Lower Thirds">
  <p:cSld name="Title Graphic Text Lower Thirds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2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5" name="Google Shape;75;p32"/>
          <p:cNvSpPr txBox="1"/>
          <p:nvPr>
            <p:ph idx="1" type="body"/>
          </p:nvPr>
        </p:nvSpPr>
        <p:spPr>
          <a:xfrm>
            <a:off x="653585" y="2111889"/>
            <a:ext cx="11100265" cy="2578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433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980"/>
              <a:buChar char="•"/>
              <a:defRPr/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32"/>
          <p:cNvSpPr/>
          <p:nvPr/>
        </p:nvSpPr>
        <p:spPr>
          <a:xfrm>
            <a:off x="-159657" y="4811318"/>
            <a:ext cx="12467771" cy="134266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AEABAB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2"/>
          <p:cNvSpPr txBox="1"/>
          <p:nvPr>
            <p:ph idx="2" type="body"/>
          </p:nvPr>
        </p:nvSpPr>
        <p:spPr>
          <a:xfrm>
            <a:off x="653585" y="4932582"/>
            <a:ext cx="3166063" cy="1100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64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145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15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8" name="Google Shape;78;p32"/>
          <p:cNvCxnSpPr/>
          <p:nvPr/>
        </p:nvCxnSpPr>
        <p:spPr>
          <a:xfrm>
            <a:off x="4027991" y="4932582"/>
            <a:ext cx="0" cy="1100137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79" name="Google Shape;79;p32"/>
          <p:cNvSpPr txBox="1"/>
          <p:nvPr>
            <p:ph idx="3" type="body"/>
          </p:nvPr>
        </p:nvSpPr>
        <p:spPr>
          <a:xfrm>
            <a:off x="4236335" y="4932582"/>
            <a:ext cx="7517516" cy="1100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98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145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15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80" name="Google Shape;80;p32"/>
          <p:cNvCxnSpPr/>
          <p:nvPr/>
        </p:nvCxnSpPr>
        <p:spPr>
          <a:xfrm>
            <a:off x="4027991" y="4932582"/>
            <a:ext cx="0" cy="1100137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81" name="Google Shape;81;p32"/>
          <p:cNvSpPr txBox="1"/>
          <p:nvPr>
            <p:ph type="title"/>
          </p:nvPr>
        </p:nvSpPr>
        <p:spPr>
          <a:xfrm>
            <a:off x="653586" y="825038"/>
            <a:ext cx="11099800" cy="1102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ssion Overview">
  <p:cSld name="Session Overview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3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4" name="Google Shape;84;p33"/>
          <p:cNvSpPr txBox="1"/>
          <p:nvPr/>
        </p:nvSpPr>
        <p:spPr>
          <a:xfrm>
            <a:off x="609599" y="776554"/>
            <a:ext cx="3949799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Session Overview</a:t>
            </a:r>
            <a:endParaRPr/>
          </a:p>
        </p:txBody>
      </p:sp>
      <p:sp>
        <p:nvSpPr>
          <p:cNvPr id="85" name="Google Shape;85;p33"/>
          <p:cNvSpPr txBox="1"/>
          <p:nvPr>
            <p:ph idx="1" type="body"/>
          </p:nvPr>
        </p:nvSpPr>
        <p:spPr>
          <a:xfrm>
            <a:off x="1531938" y="2183306"/>
            <a:ext cx="3641725" cy="7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760"/>
              <a:buNone/>
              <a:defRPr sz="1600"/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33"/>
          <p:cNvSpPr txBox="1"/>
          <p:nvPr>
            <p:ph idx="2" type="body"/>
          </p:nvPr>
        </p:nvSpPr>
        <p:spPr>
          <a:xfrm>
            <a:off x="1531938" y="1470706"/>
            <a:ext cx="847725" cy="652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5280"/>
              <a:buFont typeface="Arial"/>
              <a:buNone/>
              <a:defRPr b="1" sz="4800">
                <a:solidFill>
                  <a:srgbClr val="0084A9"/>
                </a:solidFill>
              </a:defRPr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33"/>
          <p:cNvSpPr txBox="1"/>
          <p:nvPr>
            <p:ph idx="3" type="body"/>
          </p:nvPr>
        </p:nvSpPr>
        <p:spPr>
          <a:xfrm>
            <a:off x="1531938" y="3714563"/>
            <a:ext cx="3641725" cy="7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760"/>
              <a:buNone/>
              <a:defRPr sz="1600"/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33"/>
          <p:cNvSpPr txBox="1"/>
          <p:nvPr>
            <p:ph idx="4" type="body"/>
          </p:nvPr>
        </p:nvSpPr>
        <p:spPr>
          <a:xfrm>
            <a:off x="1531938" y="3001963"/>
            <a:ext cx="847725" cy="652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5280"/>
              <a:buFont typeface="Arial"/>
              <a:buNone/>
              <a:defRPr b="1" sz="4800">
                <a:solidFill>
                  <a:srgbClr val="0084A9"/>
                </a:solidFill>
              </a:defRPr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33"/>
          <p:cNvSpPr txBox="1"/>
          <p:nvPr>
            <p:ph idx="5" type="body"/>
          </p:nvPr>
        </p:nvSpPr>
        <p:spPr>
          <a:xfrm>
            <a:off x="1531938" y="5231306"/>
            <a:ext cx="3641725" cy="7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760"/>
              <a:buNone/>
              <a:defRPr sz="1600"/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" name="Google Shape;90;p33"/>
          <p:cNvSpPr txBox="1"/>
          <p:nvPr>
            <p:ph idx="6" type="body"/>
          </p:nvPr>
        </p:nvSpPr>
        <p:spPr>
          <a:xfrm>
            <a:off x="1531938" y="4518706"/>
            <a:ext cx="847725" cy="652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5280"/>
              <a:buFont typeface="Arial"/>
              <a:buNone/>
              <a:defRPr b="1" sz="4800">
                <a:solidFill>
                  <a:srgbClr val="0084A9"/>
                </a:solidFill>
              </a:defRPr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33"/>
          <p:cNvSpPr txBox="1"/>
          <p:nvPr>
            <p:ph idx="7" type="body"/>
          </p:nvPr>
        </p:nvSpPr>
        <p:spPr>
          <a:xfrm>
            <a:off x="7011081" y="2183306"/>
            <a:ext cx="3641725" cy="7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760"/>
              <a:buNone/>
              <a:defRPr sz="1600"/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" name="Google Shape;92;p33"/>
          <p:cNvSpPr txBox="1"/>
          <p:nvPr>
            <p:ph idx="8" type="body"/>
          </p:nvPr>
        </p:nvSpPr>
        <p:spPr>
          <a:xfrm>
            <a:off x="7011081" y="1470706"/>
            <a:ext cx="847725" cy="652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5280"/>
              <a:buFont typeface="Arial"/>
              <a:buNone/>
              <a:defRPr b="1" sz="4800">
                <a:solidFill>
                  <a:srgbClr val="0084A9"/>
                </a:solidFill>
              </a:defRPr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33"/>
          <p:cNvSpPr txBox="1"/>
          <p:nvPr>
            <p:ph idx="9" type="body"/>
          </p:nvPr>
        </p:nvSpPr>
        <p:spPr>
          <a:xfrm>
            <a:off x="7011081" y="3714563"/>
            <a:ext cx="3641725" cy="7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760"/>
              <a:buNone/>
              <a:defRPr sz="1600"/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33"/>
          <p:cNvSpPr txBox="1"/>
          <p:nvPr>
            <p:ph idx="13" type="body"/>
          </p:nvPr>
        </p:nvSpPr>
        <p:spPr>
          <a:xfrm>
            <a:off x="7011081" y="3001963"/>
            <a:ext cx="847725" cy="652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5280"/>
              <a:buFont typeface="Arial"/>
              <a:buNone/>
              <a:defRPr b="1" sz="4800">
                <a:solidFill>
                  <a:srgbClr val="0084A9"/>
                </a:solidFill>
              </a:defRPr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33"/>
          <p:cNvSpPr txBox="1"/>
          <p:nvPr>
            <p:ph idx="14" type="body"/>
          </p:nvPr>
        </p:nvSpPr>
        <p:spPr>
          <a:xfrm>
            <a:off x="7011081" y="5231306"/>
            <a:ext cx="3641725" cy="7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760"/>
              <a:buNone/>
              <a:defRPr sz="1600"/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" name="Google Shape;96;p33"/>
          <p:cNvSpPr txBox="1"/>
          <p:nvPr>
            <p:ph idx="15" type="body"/>
          </p:nvPr>
        </p:nvSpPr>
        <p:spPr>
          <a:xfrm>
            <a:off x="7011081" y="4518706"/>
            <a:ext cx="847725" cy="652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5280"/>
              <a:buFont typeface="Arial"/>
              <a:buNone/>
              <a:defRPr b="1" sz="4800">
                <a:solidFill>
                  <a:srgbClr val="0084A9"/>
                </a:solidFill>
              </a:defRPr>
            </a:lvl1pPr>
            <a:lvl2pPr indent="-35433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indent="-35433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indent="-35433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indent="-35433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33"/>
          <p:cNvSpPr txBox="1"/>
          <p:nvPr/>
        </p:nvSpPr>
        <p:spPr>
          <a:xfrm>
            <a:off x="609599" y="6162442"/>
            <a:ext cx="10980057" cy="218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>
                <a:solidFill>
                  <a:srgbClr val="0084A9"/>
                </a:solidFill>
                <a:latin typeface="Arial Narrow"/>
                <a:ea typeface="Arial Narrow"/>
                <a:cs typeface="Arial Narrow"/>
                <a:sym typeface="Arial Narrow"/>
              </a:rPr>
              <a:t>GED</a:t>
            </a:r>
            <a:r>
              <a:rPr b="0" baseline="30000" i="0" lang="en-US" sz="900">
                <a:solidFill>
                  <a:srgbClr val="0084A9"/>
                </a:solidFill>
                <a:latin typeface="Arial Narrow"/>
                <a:ea typeface="Arial Narrow"/>
                <a:cs typeface="Arial Narrow"/>
                <a:sym typeface="Arial Narrow"/>
              </a:rPr>
              <a:t>®</a:t>
            </a:r>
            <a:r>
              <a:rPr b="0" i="0" lang="en-US" sz="900">
                <a:solidFill>
                  <a:srgbClr val="0084A9"/>
                </a:solidFill>
                <a:latin typeface="Arial Narrow"/>
                <a:ea typeface="Arial Narrow"/>
                <a:cs typeface="Arial Narrow"/>
                <a:sym typeface="Arial Narrow"/>
              </a:rPr>
              <a:t> and GED Testing Service</a:t>
            </a:r>
            <a:r>
              <a:rPr b="0" baseline="30000" i="0" lang="en-US" sz="900">
                <a:solidFill>
                  <a:srgbClr val="0084A9"/>
                </a:solidFill>
                <a:latin typeface="Arial Narrow"/>
                <a:ea typeface="Arial Narrow"/>
                <a:cs typeface="Arial Narrow"/>
                <a:sym typeface="Arial Narrow"/>
              </a:rPr>
              <a:t>®</a:t>
            </a:r>
            <a:r>
              <a:rPr b="0" i="0" lang="en-US" sz="900">
                <a:solidFill>
                  <a:srgbClr val="0084A9"/>
                </a:solidFill>
                <a:latin typeface="Arial Narrow"/>
                <a:ea typeface="Arial Narrow"/>
                <a:cs typeface="Arial Narrow"/>
                <a:sym typeface="Arial Narrow"/>
              </a:rPr>
              <a:t> are registered trademarks of the American Council on Education. Used under license. Copyright 2026 GED Testing Service LLC. All rights reserved.</a:t>
            </a:r>
            <a:endParaRPr b="0" i="0" sz="900">
              <a:solidFill>
                <a:srgbClr val="0084A9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21" Type="http://schemas.openxmlformats.org/officeDocument/2006/relationships/theme" Target="../theme/theme1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19" Type="http://schemas.openxmlformats.org/officeDocument/2006/relationships/slideLayout" Target="../slideLayouts/slideLayout17.xml"/><Relationship Id="rId6" Type="http://schemas.openxmlformats.org/officeDocument/2006/relationships/slideLayout" Target="../slideLayouts/slideLayout4.xml"/><Relationship Id="rId18" Type="http://schemas.openxmlformats.org/officeDocument/2006/relationships/slideLayout" Target="../slideLayouts/slideLayout16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/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4"/>
          <p:cNvSpPr txBox="1"/>
          <p:nvPr>
            <p:ph idx="1" type="body"/>
          </p:nvPr>
        </p:nvSpPr>
        <p:spPr>
          <a:xfrm>
            <a:off x="653586" y="2155372"/>
            <a:ext cx="11099800" cy="40545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5763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2475"/>
              <a:buFont typeface="Arial"/>
              <a:buChar char="•"/>
              <a:defRPr b="0" i="0" sz="22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64807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2145"/>
              <a:buFont typeface="Arial"/>
              <a:buChar char="•"/>
              <a:defRPr b="0" i="0" sz="19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3852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1815"/>
              <a:buFont typeface="Arial"/>
              <a:buChar char="•"/>
              <a:defRPr b="0" i="0" sz="16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37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165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2898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1485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4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" name="Google Shape;13;p24"/>
          <p:cNvSpPr/>
          <p:nvPr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4"/>
          <p:cNvSpPr/>
          <p:nvPr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14B6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2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1203387" y="6343364"/>
            <a:ext cx="562253" cy="324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5759" y="288452"/>
            <a:ext cx="504284" cy="51463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gif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Relationship Id="rId4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drive.google.com/file/d/1TEmhE0Eeq1jSCVkXGLlTsxo5ytu0NxBS/view" TargetMode="External"/><Relationship Id="rId4" Type="http://schemas.openxmlformats.org/officeDocument/2006/relationships/image" Target="../media/image6.png"/><Relationship Id="rId5" Type="http://schemas.openxmlformats.org/officeDocument/2006/relationships/hyperlink" Target="http://drive.google.com/file/d/111QCMoBjikxVLpiG2ndC7_gqeWVEVSp8/view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www.youtube.com/watch?v=ecTqFLS-9mg" TargetMode="External"/><Relationship Id="rId4" Type="http://schemas.openxmlformats.org/officeDocument/2006/relationships/image" Target="../media/image1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png"/><Relationship Id="rId4" Type="http://schemas.openxmlformats.org/officeDocument/2006/relationships/image" Target="../media/image17.png"/><Relationship Id="rId5" Type="http://schemas.openxmlformats.org/officeDocument/2006/relationships/image" Target="../media/image20.png"/><Relationship Id="rId6" Type="http://schemas.openxmlformats.org/officeDocument/2006/relationships/image" Target="../media/image7.png"/><Relationship Id="rId7" Type="http://schemas.openxmlformats.org/officeDocument/2006/relationships/image" Target="../media/image13.png"/><Relationship Id="rId8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9.png"/><Relationship Id="rId4" Type="http://schemas.openxmlformats.org/officeDocument/2006/relationships/image" Target="../media/image31.png"/><Relationship Id="rId5" Type="http://schemas.openxmlformats.org/officeDocument/2006/relationships/image" Target="../media/image3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m.ed" TargetMode="External"/><Relationship Id="rId4" Type="http://schemas.openxmlformats.org/officeDocument/2006/relationships/image" Target="../media/image32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7.png"/><Relationship Id="rId5" Type="http://schemas.openxmlformats.org/officeDocument/2006/relationships/image" Target="../media/image9.png"/><Relationship Id="rId6" Type="http://schemas.openxmlformats.org/officeDocument/2006/relationships/image" Target="../media/image19.png"/><Relationship Id="rId7" Type="http://schemas.openxmlformats.org/officeDocument/2006/relationships/image" Target="../media/image12.png"/><Relationship Id="rId8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"/>
          <p:cNvSpPr txBox="1"/>
          <p:nvPr>
            <p:ph idx="1" type="subTitle"/>
          </p:nvPr>
        </p:nvSpPr>
        <p:spPr>
          <a:xfrm>
            <a:off x="656161" y="5100080"/>
            <a:ext cx="10879667" cy="407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80"/>
              <a:buNone/>
            </a:pPr>
            <a:r>
              <a:rPr lang="en-US" sz="2500"/>
              <a:t>Vi Hawes, M.Ed. • VH Ed Tech Consulting, LLC</a:t>
            </a:r>
            <a:endParaRPr sz="2500"/>
          </a:p>
        </p:txBody>
      </p:sp>
      <p:sp>
        <p:nvSpPr>
          <p:cNvPr id="150" name="Google Shape;150;p1"/>
          <p:cNvSpPr txBox="1"/>
          <p:nvPr>
            <p:ph idx="2" type="body"/>
          </p:nvPr>
        </p:nvSpPr>
        <p:spPr>
          <a:xfrm>
            <a:off x="656162" y="3701850"/>
            <a:ext cx="10879667" cy="1254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40"/>
              <a:buNone/>
            </a:pPr>
            <a:r>
              <a:rPr lang="en-US"/>
              <a:t>Teaching Smarter with AI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640"/>
              <a:buNone/>
            </a:pPr>
            <a:r>
              <a:rPr lang="en-US" sz="2600"/>
              <a:t>Using AI Tools &amp; Custom Bots for Lesson Planning and Instruction</a:t>
            </a:r>
            <a:endParaRPr sz="4600"/>
          </a:p>
        </p:txBody>
      </p:sp>
      <p:pic>
        <p:nvPicPr>
          <p:cNvPr id="151" name="Google Shape;151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15949" y="256300"/>
            <a:ext cx="2560100" cy="260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f3032cebe3_0_332"/>
          <p:cNvSpPr txBox="1"/>
          <p:nvPr>
            <p:ph idx="1" type="body"/>
          </p:nvPr>
        </p:nvSpPr>
        <p:spPr>
          <a:xfrm>
            <a:off x="869050" y="2202774"/>
            <a:ext cx="3517200" cy="527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75"/>
              <a:buNone/>
            </a:pPr>
            <a:r>
              <a:rPr b="1" lang="en-US" sz="3000"/>
              <a:t>Text Generation</a:t>
            </a:r>
            <a:endParaRPr b="1" sz="3000"/>
          </a:p>
        </p:txBody>
      </p:sp>
      <p:sp>
        <p:nvSpPr>
          <p:cNvPr id="234" name="Google Shape;234;g3f3032cebe3_0_332"/>
          <p:cNvSpPr txBox="1"/>
          <p:nvPr>
            <p:ph idx="4" type="body"/>
          </p:nvPr>
        </p:nvSpPr>
        <p:spPr>
          <a:xfrm>
            <a:off x="869050" y="2729862"/>
            <a:ext cx="3517200" cy="1761300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228600" spcFirstLastPara="1" rIns="228600" wrap="square" tIns="4572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/>
              <a:t>Essays, stories, poems, scripts, lesson plans, and conversational responses</a:t>
            </a:r>
            <a:endParaRPr/>
          </a:p>
        </p:txBody>
      </p:sp>
      <p:sp>
        <p:nvSpPr>
          <p:cNvPr id="235" name="Google Shape;235;g3f3032cebe3_0_332"/>
          <p:cNvSpPr txBox="1"/>
          <p:nvPr>
            <p:ph idx="12" type="sldNum"/>
          </p:nvPr>
        </p:nvSpPr>
        <p:spPr>
          <a:xfrm>
            <a:off x="401443" y="6446837"/>
            <a:ext cx="2743200" cy="218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36" name="Google Shape;236;g3f3032cebe3_0_332" title="ChatGPT1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4100" y="1690700"/>
            <a:ext cx="6705948" cy="331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f3032cebe3_0_339"/>
          <p:cNvSpPr txBox="1"/>
          <p:nvPr>
            <p:ph idx="1" type="body"/>
          </p:nvPr>
        </p:nvSpPr>
        <p:spPr>
          <a:xfrm>
            <a:off x="869050" y="2202774"/>
            <a:ext cx="3517200" cy="52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75"/>
              <a:buNone/>
            </a:pPr>
            <a:r>
              <a:rPr b="1" lang="en-US" sz="3000">
                <a:solidFill>
                  <a:schemeClr val="lt1"/>
                </a:solidFill>
              </a:rPr>
              <a:t>Images</a:t>
            </a:r>
            <a:endParaRPr b="1" sz="3000">
              <a:solidFill>
                <a:schemeClr val="lt1"/>
              </a:solidFill>
            </a:endParaRPr>
          </a:p>
        </p:txBody>
      </p:sp>
      <p:sp>
        <p:nvSpPr>
          <p:cNvPr id="242" name="Google Shape;242;g3f3032cebe3_0_339"/>
          <p:cNvSpPr txBox="1"/>
          <p:nvPr>
            <p:ph idx="4" type="body"/>
          </p:nvPr>
        </p:nvSpPr>
        <p:spPr>
          <a:xfrm>
            <a:off x="869050" y="2729862"/>
            <a:ext cx="3517200" cy="1761300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228600" spcFirstLastPara="1" rIns="228600" wrap="square" tIns="4572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/>
              <a:t>Artwork, photographs, diagrams, and visual representations</a:t>
            </a:r>
            <a:endParaRPr/>
          </a:p>
        </p:txBody>
      </p:sp>
      <p:pic>
        <p:nvPicPr>
          <p:cNvPr id="243" name="Google Shape;243;g3f3032cebe3_0_339" title="woma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2050" y="578213"/>
            <a:ext cx="4876800" cy="280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g3f3032cebe3_0_339" title="ChatGPT Image Apr 15, 2025, 09_18_24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42800" y="3711938"/>
            <a:ext cx="2681938" cy="26819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f3032cebe3_0_346"/>
          <p:cNvSpPr txBox="1"/>
          <p:nvPr>
            <p:ph idx="1" type="body"/>
          </p:nvPr>
        </p:nvSpPr>
        <p:spPr>
          <a:xfrm>
            <a:off x="869050" y="2202774"/>
            <a:ext cx="3517200" cy="52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75"/>
              <a:buNone/>
            </a:pPr>
            <a:r>
              <a:rPr b="1" lang="en-US" sz="3000">
                <a:solidFill>
                  <a:schemeClr val="lt1"/>
                </a:solidFill>
              </a:rPr>
              <a:t>Audio</a:t>
            </a:r>
            <a:endParaRPr b="1" sz="3000">
              <a:solidFill>
                <a:schemeClr val="lt1"/>
              </a:solidFill>
            </a:endParaRPr>
          </a:p>
        </p:txBody>
      </p:sp>
      <p:sp>
        <p:nvSpPr>
          <p:cNvPr id="250" name="Google Shape;250;g3f3032cebe3_0_346"/>
          <p:cNvSpPr txBox="1"/>
          <p:nvPr>
            <p:ph idx="4" type="body"/>
          </p:nvPr>
        </p:nvSpPr>
        <p:spPr>
          <a:xfrm>
            <a:off x="869050" y="2729862"/>
            <a:ext cx="3517200" cy="1761300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228600" spcFirstLastPara="1" rIns="228600" wrap="square" tIns="4572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/>
              <a:t>Music compositions, sound effects, and natural-sounding speech</a:t>
            </a:r>
            <a:endParaRPr/>
          </a:p>
        </p:txBody>
      </p:sp>
      <p:pic>
        <p:nvPicPr>
          <p:cNvPr id="251" name="Google Shape;251;g3f3032cebe3_0_346" title="ElevenLabs_2024-12-03T17_53_52_Aria_pre_s40_sb75_se35_b_m2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92025" y="1781588"/>
            <a:ext cx="1010100" cy="10101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g3f3032cebe3_0_346"/>
          <p:cNvSpPr txBox="1"/>
          <p:nvPr/>
        </p:nvSpPr>
        <p:spPr>
          <a:xfrm>
            <a:off x="6842400" y="1878588"/>
            <a:ext cx="4239600" cy="5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chemeClr val="dk1"/>
                </a:solidFill>
              </a:rPr>
              <a:t>Dialogue for ESOL students</a:t>
            </a:r>
            <a:endParaRPr sz="22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250">
                <a:solidFill>
                  <a:schemeClr val="dk1"/>
                </a:solidFill>
              </a:rPr>
              <a:t>Generated by ElevenLabs</a:t>
            </a:r>
            <a:endParaRPr i="1" sz="2250">
              <a:solidFill>
                <a:schemeClr val="dk1"/>
              </a:solidFill>
            </a:endParaRPr>
          </a:p>
        </p:txBody>
      </p:sp>
      <p:pic>
        <p:nvPicPr>
          <p:cNvPr id="253" name="Google Shape;253;g3f3032cebe3_0_346" title="Open Network Learning Environments_ Foundations and Frameworks (1).wav">
            <a:hlinkClick r:id="rId5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92025" y="4066313"/>
            <a:ext cx="1010100" cy="10101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g3f3032cebe3_0_346"/>
          <p:cNvSpPr txBox="1"/>
          <p:nvPr/>
        </p:nvSpPr>
        <p:spPr>
          <a:xfrm>
            <a:off x="6842400" y="4056563"/>
            <a:ext cx="4239600" cy="5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chemeClr val="dk1"/>
                </a:solidFill>
              </a:rPr>
              <a:t>Podcast on Open Network Learning Environments</a:t>
            </a:r>
            <a:endParaRPr sz="22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250">
                <a:solidFill>
                  <a:schemeClr val="dk1"/>
                </a:solidFill>
              </a:rPr>
              <a:t>Generated by NotebookLM</a:t>
            </a:r>
            <a:endParaRPr i="1" sz="22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f3032cebe3_0_355"/>
          <p:cNvSpPr txBox="1"/>
          <p:nvPr>
            <p:ph idx="1" type="body"/>
          </p:nvPr>
        </p:nvSpPr>
        <p:spPr>
          <a:xfrm>
            <a:off x="869050" y="2202774"/>
            <a:ext cx="3517200" cy="5271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75"/>
              <a:buNone/>
            </a:pPr>
            <a:r>
              <a:rPr b="1" lang="en-US" sz="3000"/>
              <a:t>Video</a:t>
            </a:r>
            <a:endParaRPr b="1" sz="3000"/>
          </a:p>
        </p:txBody>
      </p:sp>
      <p:sp>
        <p:nvSpPr>
          <p:cNvPr id="260" name="Google Shape;260;g3f3032cebe3_0_355"/>
          <p:cNvSpPr txBox="1"/>
          <p:nvPr>
            <p:ph idx="4" type="body"/>
          </p:nvPr>
        </p:nvSpPr>
        <p:spPr>
          <a:xfrm>
            <a:off x="869050" y="2729862"/>
            <a:ext cx="3517200" cy="1761300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228600" spcFirstLastPara="1" rIns="228600" wrap="square" tIns="4572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/>
              <a:t>Realistic video renderings with just a text prompt.</a:t>
            </a:r>
            <a:endParaRPr/>
          </a:p>
        </p:txBody>
      </p:sp>
      <p:pic>
        <p:nvPicPr>
          <p:cNvPr descr="Video generation with Veo 3 is now available in the Gemini app in the UK through the Google AI Ultra plan. And Google AI Pro subscribers now have access on mobile to try it out with a 10-pack of trial video generations. Sign in at gemini.google and upgrade to Pro to get started 🖋️" id="261" name="Google Shape;261;g3f3032cebe3_0_355" title="Veo 3 in Gemini is now in the UK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0550" y="1426599"/>
            <a:ext cx="7351450" cy="413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"/>
          <p:cNvSpPr txBox="1"/>
          <p:nvPr>
            <p:ph type="title"/>
          </p:nvPr>
        </p:nvSpPr>
        <p:spPr>
          <a:xfrm>
            <a:off x="626416" y="839641"/>
            <a:ext cx="11126961" cy="8141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/>
              <a:t>Why AI in Adult &amp; Workforce Education?</a:t>
            </a:r>
            <a:endParaRPr/>
          </a:p>
        </p:txBody>
      </p:sp>
      <p:sp>
        <p:nvSpPr>
          <p:cNvPr id="267" name="Google Shape;267;p8"/>
          <p:cNvSpPr txBox="1"/>
          <p:nvPr>
            <p:ph idx="1" type="body"/>
          </p:nvPr>
        </p:nvSpPr>
        <p:spPr>
          <a:xfrm>
            <a:off x="626416" y="2040243"/>
            <a:ext cx="3544025" cy="198342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20"/>
              <a:buNone/>
            </a:pPr>
            <a:r>
              <a:rPr lang="en-US"/>
              <a:t>Differentiates for diverse learners</a:t>
            </a:r>
            <a:endParaRPr/>
          </a:p>
        </p:txBody>
      </p:sp>
      <p:sp>
        <p:nvSpPr>
          <p:cNvPr id="268" name="Google Shape;268;p8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69" name="Google Shape;269;p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26977" y="2160775"/>
            <a:ext cx="342900" cy="86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8"/>
          <p:cNvSpPr txBox="1"/>
          <p:nvPr>
            <p:ph idx="3" type="body"/>
          </p:nvPr>
        </p:nvSpPr>
        <p:spPr>
          <a:xfrm>
            <a:off x="4417887" y="2040243"/>
            <a:ext cx="3544025" cy="19834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20"/>
              <a:buNone/>
            </a:pPr>
            <a:r>
              <a:rPr lang="en-US"/>
              <a:t>Personalized</a:t>
            </a:r>
            <a:r>
              <a:rPr lang="en-US"/>
              <a:t> Pathways</a:t>
            </a:r>
            <a:endParaRPr/>
          </a:p>
        </p:txBody>
      </p:sp>
      <p:pic>
        <p:nvPicPr>
          <p:cNvPr id="271" name="Google Shape;271;p8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44401" y="2160775"/>
            <a:ext cx="690989" cy="712582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8"/>
          <p:cNvSpPr txBox="1"/>
          <p:nvPr>
            <p:ph idx="5" type="body"/>
          </p:nvPr>
        </p:nvSpPr>
        <p:spPr>
          <a:xfrm>
            <a:off x="8209359" y="2040243"/>
            <a:ext cx="3544025" cy="198342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20"/>
              <a:buNone/>
            </a:pPr>
            <a:r>
              <a:rPr lang="en-US"/>
              <a:t>Cuts planning time</a:t>
            </a:r>
            <a:endParaRPr/>
          </a:p>
        </p:txBody>
      </p:sp>
      <p:pic>
        <p:nvPicPr>
          <p:cNvPr id="273" name="Google Shape;273;p8"/>
          <p:cNvPicPr preferRelativeResize="0"/>
          <p:nvPr>
            <p:ph idx="6" type="pic"/>
          </p:nvPr>
        </p:nvPicPr>
        <p:blipFill rotWithShape="1">
          <a:blip r:embed="rId5">
            <a:alphaModFix/>
          </a:blip>
          <a:srcRect b="0" l="-102718" r="-102718" t="0"/>
          <a:stretch/>
        </p:blipFill>
        <p:spPr>
          <a:xfrm>
            <a:off x="8547069" y="2383876"/>
            <a:ext cx="2785924" cy="648081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8"/>
          <p:cNvSpPr txBox="1"/>
          <p:nvPr>
            <p:ph idx="7" type="body"/>
          </p:nvPr>
        </p:nvSpPr>
        <p:spPr>
          <a:xfrm>
            <a:off x="626416" y="4181561"/>
            <a:ext cx="3544025" cy="19834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20"/>
              <a:buNone/>
            </a:pPr>
            <a:r>
              <a:rPr lang="en-US"/>
              <a:t>Supports career readiness</a:t>
            </a:r>
            <a:endParaRPr/>
          </a:p>
        </p:txBody>
      </p:sp>
      <p:pic>
        <p:nvPicPr>
          <p:cNvPr id="275" name="Google Shape;275;p8"/>
          <p:cNvPicPr preferRelativeResize="0"/>
          <p:nvPr>
            <p:ph idx="8" type="pic"/>
          </p:nvPr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027176" y="4389248"/>
            <a:ext cx="742503" cy="649691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8"/>
          <p:cNvSpPr txBox="1"/>
          <p:nvPr>
            <p:ph idx="9" type="body"/>
          </p:nvPr>
        </p:nvSpPr>
        <p:spPr>
          <a:xfrm>
            <a:off x="4417887" y="4181561"/>
            <a:ext cx="3544025" cy="19834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20"/>
              <a:buNone/>
            </a:pPr>
            <a:r>
              <a:rPr lang="en-US"/>
              <a:t>Builds workplace and digital literacy together</a:t>
            </a:r>
            <a:endParaRPr/>
          </a:p>
        </p:txBody>
      </p:sp>
      <p:pic>
        <p:nvPicPr>
          <p:cNvPr id="277" name="Google Shape;277;p8"/>
          <p:cNvPicPr preferRelativeResize="0"/>
          <p:nvPr>
            <p:ph idx="13" type="pic"/>
          </p:nvPr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18943" y="4389248"/>
            <a:ext cx="236251" cy="649691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8"/>
          <p:cNvSpPr txBox="1"/>
          <p:nvPr>
            <p:ph idx="14" type="body"/>
          </p:nvPr>
        </p:nvSpPr>
        <p:spPr>
          <a:xfrm>
            <a:off x="8209358" y="4163004"/>
            <a:ext cx="3544019" cy="198342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20"/>
              <a:buNone/>
            </a:pPr>
            <a:r>
              <a:rPr lang="en-US"/>
              <a:t>Frees you for coaching and relationships</a:t>
            </a:r>
            <a:endParaRPr/>
          </a:p>
        </p:txBody>
      </p:sp>
      <p:pic>
        <p:nvPicPr>
          <p:cNvPr id="279" name="Google Shape;279;p8"/>
          <p:cNvPicPr preferRelativeResize="0"/>
          <p:nvPr>
            <p:ph idx="15" type="pic"/>
          </p:nvPr>
        </p:nvPicPr>
        <p:blipFill rotWithShape="1">
          <a:blip r:embed="rId8">
            <a:alphaModFix/>
          </a:blip>
          <a:srcRect b="0" l="-171180" r="-171180" t="0"/>
          <a:stretch/>
        </p:blipFill>
        <p:spPr>
          <a:xfrm>
            <a:off x="8612811" y="4319539"/>
            <a:ext cx="2737120" cy="6496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f3032cebe3_0_503"/>
          <p:cNvSpPr txBox="1"/>
          <p:nvPr>
            <p:ph idx="1" type="body"/>
          </p:nvPr>
        </p:nvSpPr>
        <p:spPr>
          <a:xfrm>
            <a:off x="653584" y="2109370"/>
            <a:ext cx="3517200" cy="228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t/>
            </a:r>
            <a:endParaRPr/>
          </a:p>
        </p:txBody>
      </p:sp>
      <p:sp>
        <p:nvSpPr>
          <p:cNvPr id="285" name="Google Shape;285;g3f3032cebe3_0_503"/>
          <p:cNvSpPr txBox="1"/>
          <p:nvPr>
            <p:ph idx="2" type="body"/>
          </p:nvPr>
        </p:nvSpPr>
        <p:spPr>
          <a:xfrm>
            <a:off x="4448746" y="2116147"/>
            <a:ext cx="351120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t/>
            </a:r>
            <a:endParaRPr/>
          </a:p>
        </p:txBody>
      </p:sp>
      <p:sp>
        <p:nvSpPr>
          <p:cNvPr id="286" name="Google Shape;286;g3f3032cebe3_0_503"/>
          <p:cNvSpPr txBox="1"/>
          <p:nvPr>
            <p:ph idx="3" type="body"/>
          </p:nvPr>
        </p:nvSpPr>
        <p:spPr>
          <a:xfrm>
            <a:off x="4448747" y="2116147"/>
            <a:ext cx="3511200" cy="4054800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2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90"/>
              <a:buNone/>
            </a:pPr>
            <a:r>
              <a:rPr b="1" lang="en-US"/>
              <a:t>Bias &amp; Inclusivity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AI may reflect biases from their training data. </a:t>
            </a:r>
            <a:endParaRPr/>
          </a:p>
          <a:p>
            <a:pPr indent="-174935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/>
              <a:t>Review generated content for cultural sensitivity and inclusivity</a:t>
            </a:r>
            <a:endParaRPr/>
          </a:p>
        </p:txBody>
      </p:sp>
      <p:sp>
        <p:nvSpPr>
          <p:cNvPr id="287" name="Google Shape;287;g3f3032cebe3_0_503"/>
          <p:cNvSpPr txBox="1"/>
          <p:nvPr>
            <p:ph type="title"/>
          </p:nvPr>
        </p:nvSpPr>
        <p:spPr>
          <a:xfrm>
            <a:off x="653586" y="825037"/>
            <a:ext cx="11099700" cy="11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/>
              <a:t>Ethical &amp; Responsible Use</a:t>
            </a:r>
            <a:endParaRPr/>
          </a:p>
        </p:txBody>
      </p:sp>
      <p:sp>
        <p:nvSpPr>
          <p:cNvPr id="288" name="Google Shape;288;g3f3032cebe3_0_503"/>
          <p:cNvSpPr txBox="1"/>
          <p:nvPr>
            <p:ph idx="4" type="body"/>
          </p:nvPr>
        </p:nvSpPr>
        <p:spPr>
          <a:xfrm>
            <a:off x="653586" y="2109373"/>
            <a:ext cx="3517200" cy="4054800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228600" spcFirstLastPara="1" rIns="228600" wrap="square" tIns="4572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90"/>
              <a:buNone/>
            </a:pPr>
            <a:r>
              <a:rPr b="1" lang="en-US"/>
              <a:t>Data Privacy &amp; FERPA Compliance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Ensure AI tool use with student data complies with FERPA. </a:t>
            </a:r>
            <a:endParaRPr/>
          </a:p>
          <a:p>
            <a:pPr indent="-174935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/>
              <a:t>Avoid entering personal information into public AI platforms.</a:t>
            </a:r>
            <a:endParaRPr/>
          </a:p>
        </p:txBody>
      </p:sp>
      <p:sp>
        <p:nvSpPr>
          <p:cNvPr id="289" name="Google Shape;289;g3f3032cebe3_0_503"/>
          <p:cNvSpPr txBox="1"/>
          <p:nvPr>
            <p:ph idx="12" type="sldNum"/>
          </p:nvPr>
        </p:nvSpPr>
        <p:spPr>
          <a:xfrm>
            <a:off x="401443" y="6446837"/>
            <a:ext cx="2743200" cy="218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0" name="Google Shape;290;g3f3032cebe3_0_503"/>
          <p:cNvSpPr txBox="1"/>
          <p:nvPr>
            <p:ph idx="5" type="body"/>
          </p:nvPr>
        </p:nvSpPr>
        <p:spPr>
          <a:xfrm>
            <a:off x="8237942" y="2116147"/>
            <a:ext cx="35154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t/>
            </a:r>
            <a:endParaRPr/>
          </a:p>
        </p:txBody>
      </p:sp>
      <p:sp>
        <p:nvSpPr>
          <p:cNvPr id="291" name="Google Shape;291;g3f3032cebe3_0_503"/>
          <p:cNvSpPr txBox="1"/>
          <p:nvPr>
            <p:ph idx="6" type="body"/>
          </p:nvPr>
        </p:nvSpPr>
        <p:spPr>
          <a:xfrm>
            <a:off x="8237942" y="2116147"/>
            <a:ext cx="3515400" cy="4054800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2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90"/>
              <a:buNone/>
            </a:pPr>
            <a:r>
              <a:rPr b="1" lang="en-US"/>
              <a:t>Human-in-the-loop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Maintain your role as an educator. </a:t>
            </a:r>
            <a:endParaRPr/>
          </a:p>
          <a:p>
            <a:pPr indent="-174935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/>
              <a:t>AI is a tool, not a replacement for human judgment and empathy.</a:t>
            </a:r>
            <a:endParaRPr/>
          </a:p>
          <a:p>
            <a:pPr indent="-174935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/>
              <a:t>Prioritize human interactions.</a:t>
            </a:r>
            <a:endParaRPr/>
          </a:p>
          <a:p>
            <a:pPr indent="-174935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/>
              <a:t>Evaluate AI content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2"/>
          <p:cNvSpPr txBox="1"/>
          <p:nvPr>
            <p:ph type="title"/>
          </p:nvPr>
        </p:nvSpPr>
        <p:spPr>
          <a:xfrm>
            <a:off x="616856" y="880958"/>
            <a:ext cx="11054683" cy="226074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4B64"/>
              </a:buClr>
              <a:buSzPts val="4800"/>
              <a:buFont typeface="Arial"/>
              <a:buNone/>
            </a:pPr>
            <a:r>
              <a:rPr b="1" lang="en-US" sz="4800"/>
              <a:t>Part 2: Planning &amp; Instruction with AI</a:t>
            </a:r>
            <a:endParaRPr/>
          </a:p>
        </p:txBody>
      </p:sp>
      <p:sp>
        <p:nvSpPr>
          <p:cNvPr id="297" name="Google Shape;297;p12"/>
          <p:cNvSpPr txBox="1"/>
          <p:nvPr>
            <p:ph idx="1" type="body"/>
          </p:nvPr>
        </p:nvSpPr>
        <p:spPr>
          <a:xfrm>
            <a:off x="616856" y="3293607"/>
            <a:ext cx="11054684" cy="10928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40"/>
              <a:buNone/>
            </a:pPr>
            <a:r>
              <a:rPr lang="en-US"/>
              <a:t>Putting AI to work in your weekly workflow</a:t>
            </a:r>
            <a:endParaRPr/>
          </a:p>
        </p:txBody>
      </p:sp>
      <p:sp>
        <p:nvSpPr>
          <p:cNvPr id="298" name="Google Shape;298;p12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f3032cebe3_0_629"/>
          <p:cNvSpPr txBox="1"/>
          <p:nvPr>
            <p:ph idx="12" type="sldNum"/>
          </p:nvPr>
        </p:nvSpPr>
        <p:spPr>
          <a:xfrm>
            <a:off x="401443" y="6446837"/>
            <a:ext cx="2743200" cy="218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5" name="Google Shape;305;g3f3032cebe3_0_629"/>
          <p:cNvSpPr txBox="1"/>
          <p:nvPr>
            <p:ph type="title"/>
          </p:nvPr>
        </p:nvSpPr>
        <p:spPr>
          <a:xfrm>
            <a:off x="653586" y="825037"/>
            <a:ext cx="11099700" cy="116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Educator-in-Control Workflow</a:t>
            </a:r>
            <a:endParaRPr/>
          </a:p>
        </p:txBody>
      </p:sp>
      <p:sp>
        <p:nvSpPr>
          <p:cNvPr id="306" name="Google Shape;306;g3f3032cebe3_0_629"/>
          <p:cNvSpPr/>
          <p:nvPr/>
        </p:nvSpPr>
        <p:spPr>
          <a:xfrm>
            <a:off x="324600" y="2110988"/>
            <a:ext cx="2743200" cy="2728500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g3f3032cebe3_0_629"/>
          <p:cNvSpPr/>
          <p:nvPr/>
        </p:nvSpPr>
        <p:spPr>
          <a:xfrm>
            <a:off x="3257800" y="2110988"/>
            <a:ext cx="2743200" cy="2728500"/>
          </a:xfrm>
          <a:prstGeom prst="ellipse">
            <a:avLst/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g3f3032cebe3_0_629"/>
          <p:cNvSpPr/>
          <p:nvPr/>
        </p:nvSpPr>
        <p:spPr>
          <a:xfrm>
            <a:off x="6191000" y="2018513"/>
            <a:ext cx="2743200" cy="2728500"/>
          </a:xfrm>
          <a:prstGeom prst="ellipse">
            <a:avLst/>
          </a:prstGeom>
          <a:solidFill>
            <a:schemeClr val="accent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g3f3032cebe3_0_629"/>
          <p:cNvSpPr/>
          <p:nvPr/>
        </p:nvSpPr>
        <p:spPr>
          <a:xfrm>
            <a:off x="9124200" y="2018513"/>
            <a:ext cx="2743200" cy="2728500"/>
          </a:xfrm>
          <a:prstGeom prst="ellipse">
            <a:avLst/>
          </a:prstGeom>
          <a:solidFill>
            <a:schemeClr val="accent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g3f3032cebe3_0_629"/>
          <p:cNvSpPr txBox="1"/>
          <p:nvPr/>
        </p:nvSpPr>
        <p:spPr>
          <a:xfrm>
            <a:off x="1199550" y="2984700"/>
            <a:ext cx="993300" cy="8886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</a:rPr>
              <a:t>👩‍💻</a:t>
            </a:r>
            <a:endParaRPr sz="4800">
              <a:solidFill>
                <a:schemeClr val="dk1"/>
              </a:solidFill>
            </a:endParaRPr>
          </a:p>
        </p:txBody>
      </p:sp>
      <p:sp>
        <p:nvSpPr>
          <p:cNvPr id="311" name="Google Shape;311;g3f3032cebe3_0_629"/>
          <p:cNvSpPr txBox="1"/>
          <p:nvPr/>
        </p:nvSpPr>
        <p:spPr>
          <a:xfrm>
            <a:off x="4132750" y="3030950"/>
            <a:ext cx="993300" cy="8886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</a:rPr>
              <a:t>✨</a:t>
            </a:r>
            <a:endParaRPr sz="4800">
              <a:solidFill>
                <a:schemeClr val="dk1"/>
              </a:solidFill>
            </a:endParaRPr>
          </a:p>
        </p:txBody>
      </p:sp>
      <p:sp>
        <p:nvSpPr>
          <p:cNvPr id="312" name="Google Shape;312;g3f3032cebe3_0_629"/>
          <p:cNvSpPr txBox="1"/>
          <p:nvPr/>
        </p:nvSpPr>
        <p:spPr>
          <a:xfrm>
            <a:off x="7065950" y="2984700"/>
            <a:ext cx="993300" cy="8886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</a:rPr>
              <a:t>📝</a:t>
            </a:r>
            <a:endParaRPr sz="4800">
              <a:solidFill>
                <a:schemeClr val="dk1"/>
              </a:solidFill>
            </a:endParaRPr>
          </a:p>
        </p:txBody>
      </p:sp>
      <p:sp>
        <p:nvSpPr>
          <p:cNvPr id="313" name="Google Shape;313;g3f3032cebe3_0_629"/>
          <p:cNvSpPr txBox="1"/>
          <p:nvPr/>
        </p:nvSpPr>
        <p:spPr>
          <a:xfrm>
            <a:off x="9999150" y="2984700"/>
            <a:ext cx="993300" cy="8886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</a:rPr>
              <a:t>💬</a:t>
            </a:r>
            <a:endParaRPr sz="4800">
              <a:solidFill>
                <a:schemeClr val="dk1"/>
              </a:solidFill>
            </a:endParaRPr>
          </a:p>
        </p:txBody>
      </p:sp>
      <p:sp>
        <p:nvSpPr>
          <p:cNvPr id="314" name="Google Shape;314;g3f3032cebe3_0_629"/>
          <p:cNvSpPr txBox="1"/>
          <p:nvPr/>
        </p:nvSpPr>
        <p:spPr>
          <a:xfrm>
            <a:off x="732800" y="5072500"/>
            <a:ext cx="2080500" cy="6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50">
                <a:solidFill>
                  <a:schemeClr val="dk1"/>
                </a:solidFill>
              </a:rPr>
              <a:t>Prompt</a:t>
            </a:r>
            <a:endParaRPr b="1" sz="2250">
              <a:solidFill>
                <a:schemeClr val="dk1"/>
              </a:solidFill>
            </a:endParaRPr>
          </a:p>
        </p:txBody>
      </p:sp>
      <p:sp>
        <p:nvSpPr>
          <p:cNvPr id="315" name="Google Shape;315;g3f3032cebe3_0_629"/>
          <p:cNvSpPr txBox="1"/>
          <p:nvPr/>
        </p:nvSpPr>
        <p:spPr>
          <a:xfrm>
            <a:off x="3589150" y="5072500"/>
            <a:ext cx="2080500" cy="6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50">
                <a:solidFill>
                  <a:schemeClr val="dk1"/>
                </a:solidFill>
              </a:rPr>
              <a:t>Generate</a:t>
            </a:r>
            <a:endParaRPr b="1" sz="2250">
              <a:solidFill>
                <a:schemeClr val="dk1"/>
              </a:solidFill>
            </a:endParaRPr>
          </a:p>
        </p:txBody>
      </p:sp>
      <p:sp>
        <p:nvSpPr>
          <p:cNvPr id="316" name="Google Shape;316;g3f3032cebe3_0_629"/>
          <p:cNvSpPr txBox="1"/>
          <p:nvPr/>
        </p:nvSpPr>
        <p:spPr>
          <a:xfrm>
            <a:off x="6522350" y="5072500"/>
            <a:ext cx="2080500" cy="6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50">
                <a:solidFill>
                  <a:schemeClr val="dk1"/>
                </a:solidFill>
              </a:rPr>
              <a:t>Review</a:t>
            </a:r>
            <a:endParaRPr b="1" sz="2250">
              <a:solidFill>
                <a:schemeClr val="dk1"/>
              </a:solidFill>
            </a:endParaRPr>
          </a:p>
        </p:txBody>
      </p:sp>
      <p:sp>
        <p:nvSpPr>
          <p:cNvPr id="317" name="Google Shape;317;g3f3032cebe3_0_629"/>
          <p:cNvSpPr txBox="1"/>
          <p:nvPr/>
        </p:nvSpPr>
        <p:spPr>
          <a:xfrm>
            <a:off x="9455550" y="5027900"/>
            <a:ext cx="2080500" cy="6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50">
                <a:solidFill>
                  <a:schemeClr val="dk1"/>
                </a:solidFill>
              </a:rPr>
              <a:t>Deliver</a:t>
            </a:r>
            <a:endParaRPr b="1" sz="2250">
              <a:solidFill>
                <a:schemeClr val="dk1"/>
              </a:solidFill>
            </a:endParaRPr>
          </a:p>
        </p:txBody>
      </p:sp>
      <p:sp>
        <p:nvSpPr>
          <p:cNvPr id="318" name="Google Shape;318;g3f3032cebe3_0_629"/>
          <p:cNvSpPr/>
          <p:nvPr/>
        </p:nvSpPr>
        <p:spPr>
          <a:xfrm>
            <a:off x="2708625" y="3211625"/>
            <a:ext cx="880500" cy="628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g3f3032cebe3_0_629"/>
          <p:cNvSpPr/>
          <p:nvPr/>
        </p:nvSpPr>
        <p:spPr>
          <a:xfrm>
            <a:off x="5655750" y="3217413"/>
            <a:ext cx="880500" cy="628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g3f3032cebe3_0_629"/>
          <p:cNvSpPr/>
          <p:nvPr/>
        </p:nvSpPr>
        <p:spPr>
          <a:xfrm>
            <a:off x="8588950" y="3114900"/>
            <a:ext cx="880500" cy="628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4"/>
          <p:cNvSpPr txBox="1"/>
          <p:nvPr>
            <p:ph idx="1" type="body"/>
          </p:nvPr>
        </p:nvSpPr>
        <p:spPr>
          <a:xfrm>
            <a:off x="646771" y="2044055"/>
            <a:ext cx="5181600" cy="228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t/>
            </a:r>
            <a:endParaRPr/>
          </a:p>
        </p:txBody>
      </p:sp>
      <p:sp>
        <p:nvSpPr>
          <p:cNvPr id="326" name="Google Shape;326;p14"/>
          <p:cNvSpPr txBox="1"/>
          <p:nvPr>
            <p:ph idx="2" type="body"/>
          </p:nvPr>
        </p:nvSpPr>
        <p:spPr>
          <a:xfrm>
            <a:off x="6255833" y="2044055"/>
            <a:ext cx="518160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t/>
            </a:r>
            <a:endParaRPr/>
          </a:p>
        </p:txBody>
      </p:sp>
      <p:sp>
        <p:nvSpPr>
          <p:cNvPr id="327" name="Google Shape;327;p14"/>
          <p:cNvSpPr txBox="1"/>
          <p:nvPr>
            <p:ph idx="3" type="body"/>
          </p:nvPr>
        </p:nvSpPr>
        <p:spPr>
          <a:xfrm>
            <a:off x="6255833" y="2050832"/>
            <a:ext cx="5181600" cy="4054727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200">
            <a:normAutofit lnSpcReduction="10000"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b="1" lang="en-US" sz="3250"/>
              <a:t>❌Weak Prompt:</a:t>
            </a:r>
            <a:endParaRPr b="1" sz="3250"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b="1" sz="3250"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b="1" lang="en-US" sz="3250"/>
              <a:t>Vague, no context, no level.</a:t>
            </a:r>
            <a:endParaRPr b="1" sz="3250"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b="1" sz="3250"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50"/>
              <a:t>You</a:t>
            </a:r>
            <a:r>
              <a:rPr lang="en-US" sz="3250"/>
              <a:t>’ll get a generic result that needs heavy revision</a:t>
            </a:r>
            <a:endParaRPr sz="325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14"/>
          <p:cNvSpPr txBox="1"/>
          <p:nvPr>
            <p:ph type="title"/>
          </p:nvPr>
        </p:nvSpPr>
        <p:spPr>
          <a:xfrm>
            <a:off x="646771" y="841829"/>
            <a:ext cx="10950143" cy="9811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/>
              <a:t>AI for Lesson Planning</a:t>
            </a:r>
            <a:endParaRPr/>
          </a:p>
        </p:txBody>
      </p:sp>
      <p:sp>
        <p:nvSpPr>
          <p:cNvPr id="329" name="Google Shape;329;p14"/>
          <p:cNvSpPr txBox="1"/>
          <p:nvPr>
            <p:ph idx="4" type="body"/>
          </p:nvPr>
        </p:nvSpPr>
        <p:spPr>
          <a:xfrm>
            <a:off x="646771" y="2050832"/>
            <a:ext cx="5181600" cy="4054727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171450" spcFirstLastPara="1" rIns="171450" wrap="square" tIns="4572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1" lang="en-US" sz="3250"/>
              <a:t>Example Prompt:</a:t>
            </a:r>
            <a:endParaRPr b="1" sz="325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b="1" sz="325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1" i="1" lang="en-US" sz="3250"/>
              <a:t>“Write a lesson on reading.”</a:t>
            </a:r>
            <a:endParaRPr b="1" i="1" sz="3250"/>
          </a:p>
        </p:txBody>
      </p:sp>
      <p:sp>
        <p:nvSpPr>
          <p:cNvPr id="330" name="Google Shape;330;p14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f3032cebe3_0_657"/>
          <p:cNvSpPr txBox="1"/>
          <p:nvPr>
            <p:ph idx="1" type="body"/>
          </p:nvPr>
        </p:nvSpPr>
        <p:spPr>
          <a:xfrm>
            <a:off x="646771" y="2044055"/>
            <a:ext cx="5181600" cy="228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t/>
            </a:r>
            <a:endParaRPr/>
          </a:p>
        </p:txBody>
      </p:sp>
      <p:sp>
        <p:nvSpPr>
          <p:cNvPr id="336" name="Google Shape;336;g3f3032cebe3_0_657"/>
          <p:cNvSpPr txBox="1"/>
          <p:nvPr>
            <p:ph idx="2" type="body"/>
          </p:nvPr>
        </p:nvSpPr>
        <p:spPr>
          <a:xfrm>
            <a:off x="6255833" y="2044055"/>
            <a:ext cx="518160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t/>
            </a:r>
            <a:endParaRPr/>
          </a:p>
        </p:txBody>
      </p:sp>
      <p:sp>
        <p:nvSpPr>
          <p:cNvPr id="337" name="Google Shape;337;g3f3032cebe3_0_657"/>
          <p:cNvSpPr txBox="1"/>
          <p:nvPr>
            <p:ph idx="3" type="body"/>
          </p:nvPr>
        </p:nvSpPr>
        <p:spPr>
          <a:xfrm>
            <a:off x="6255833" y="2050832"/>
            <a:ext cx="5181600" cy="4054800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200">
            <a:normAutofit lnSpcReduction="10000"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b="1" lang="en-US" sz="3250"/>
              <a:t>✅Strong</a:t>
            </a:r>
            <a:r>
              <a:rPr b="1" lang="en-US" sz="3250"/>
              <a:t> Prompt:</a:t>
            </a:r>
            <a:endParaRPr b="1" sz="3250"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b="1" sz="3250"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b="1" lang="en-US" sz="3250"/>
              <a:t>Specific, contextualized, and format-ready. </a:t>
            </a:r>
            <a:endParaRPr b="1" sz="3250"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b="1" sz="3250"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3250"/>
              <a:t>Aligned to GED content areas and IET frameworks.</a:t>
            </a:r>
            <a:endParaRPr sz="325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g3f3032cebe3_0_657"/>
          <p:cNvSpPr txBox="1"/>
          <p:nvPr>
            <p:ph type="title"/>
          </p:nvPr>
        </p:nvSpPr>
        <p:spPr>
          <a:xfrm>
            <a:off x="646771" y="841829"/>
            <a:ext cx="10950000" cy="9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/>
              <a:t>AI for Lesson Planning</a:t>
            </a:r>
            <a:endParaRPr/>
          </a:p>
        </p:txBody>
      </p:sp>
      <p:sp>
        <p:nvSpPr>
          <p:cNvPr id="339" name="Google Shape;339;g3f3032cebe3_0_657"/>
          <p:cNvSpPr txBox="1"/>
          <p:nvPr>
            <p:ph idx="4" type="body"/>
          </p:nvPr>
        </p:nvSpPr>
        <p:spPr>
          <a:xfrm>
            <a:off x="646771" y="2050832"/>
            <a:ext cx="5181600" cy="4054800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171450" spcFirstLastPara="1" rIns="171450" wrap="square" tIns="457200">
            <a:normAutofit fontScale="92500"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1" lang="en-US" sz="3250"/>
              <a:t>Example Prompt:</a:t>
            </a:r>
            <a:endParaRPr b="1" sz="325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b="1" sz="325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i="1" lang="en-US" sz="3250"/>
              <a:t>“Create a 45-minute GED RLA lesson for NRS level 4 learners on reading a workplace email for tone and purpose. Align to CCRS W.4 and include a short formative assessment.”</a:t>
            </a:r>
            <a:endParaRPr i="1" sz="3250"/>
          </a:p>
        </p:txBody>
      </p:sp>
      <p:sp>
        <p:nvSpPr>
          <p:cNvPr id="340" name="Google Shape;340;g3f3032cebe3_0_657"/>
          <p:cNvSpPr txBox="1"/>
          <p:nvPr>
            <p:ph idx="12" type="sldNum"/>
          </p:nvPr>
        </p:nvSpPr>
        <p:spPr>
          <a:xfrm>
            <a:off x="401443" y="6446837"/>
            <a:ext cx="2743200" cy="218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f3032cebe3_0_1"/>
          <p:cNvSpPr txBox="1"/>
          <p:nvPr>
            <p:ph idx="12" type="sldNum"/>
          </p:nvPr>
        </p:nvSpPr>
        <p:spPr>
          <a:xfrm>
            <a:off x="401443" y="6446837"/>
            <a:ext cx="2743200" cy="218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8" name="Google Shape;158;g3f3032cebe3_0_1"/>
          <p:cNvSpPr txBox="1"/>
          <p:nvPr>
            <p:ph idx="1" type="body"/>
          </p:nvPr>
        </p:nvSpPr>
        <p:spPr>
          <a:xfrm>
            <a:off x="624125" y="1787825"/>
            <a:ext cx="11129400" cy="4422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b="1" lang="en-US"/>
              <a:t>You are welcome to…</a:t>
            </a:r>
            <a:endParaRPr b="1"/>
          </a:p>
          <a:p>
            <a:pPr indent="-396240" lvl="0" marL="457200" rtl="0" algn="l">
              <a:spcBef>
                <a:spcPts val="750"/>
              </a:spcBef>
              <a:spcAft>
                <a:spcPts val="0"/>
              </a:spcAft>
              <a:buSzPts val="2640"/>
              <a:buChar char="•"/>
            </a:pPr>
            <a:r>
              <a:rPr lang="en-US"/>
              <a:t>Stand as you work.</a:t>
            </a:r>
            <a:endParaRPr/>
          </a:p>
          <a:p>
            <a:pPr indent="-396240" lvl="0" marL="457200" rtl="0" algn="l">
              <a:spcBef>
                <a:spcPts val="0"/>
              </a:spcBef>
              <a:spcAft>
                <a:spcPts val="0"/>
              </a:spcAft>
              <a:buSzPts val="2640"/>
              <a:buChar char="•"/>
            </a:pPr>
            <a:r>
              <a:rPr lang="en-US"/>
              <a:t>Take breaks</a:t>
            </a:r>
            <a:endParaRPr/>
          </a:p>
          <a:p>
            <a:pPr indent="-396240" lvl="0" marL="457200" rtl="0" algn="l">
              <a:spcBef>
                <a:spcPts val="0"/>
              </a:spcBef>
              <a:spcAft>
                <a:spcPts val="0"/>
              </a:spcAft>
              <a:buSzPts val="2640"/>
              <a:buChar char="•"/>
            </a:pPr>
            <a:r>
              <a:rPr lang="en-US"/>
              <a:t>Work with those that best support you.</a:t>
            </a:r>
            <a:endParaRPr/>
          </a:p>
          <a:p>
            <a:pPr indent="-396240" lvl="0" marL="457200" rtl="0" algn="l">
              <a:spcBef>
                <a:spcPts val="0"/>
              </a:spcBef>
              <a:spcAft>
                <a:spcPts val="0"/>
              </a:spcAft>
              <a:buSzPts val="2640"/>
              <a:buChar char="•"/>
            </a:pPr>
            <a:r>
              <a:rPr lang="en-US"/>
              <a:t>Work with those outside your comfort zone to grow and learn from others. </a:t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b="1" lang="en-US"/>
              <a:t>You can show your learning by…</a:t>
            </a:r>
            <a:endParaRPr b="1"/>
          </a:p>
          <a:p>
            <a:pPr indent="-396240" lvl="0" marL="457200" rtl="0" algn="l">
              <a:spcBef>
                <a:spcPts val="750"/>
              </a:spcBef>
              <a:spcAft>
                <a:spcPts val="0"/>
              </a:spcAft>
              <a:buSzPts val="2640"/>
              <a:buChar char="•"/>
            </a:pPr>
            <a:r>
              <a:rPr lang="en-US"/>
              <a:t>Writing on paper.</a:t>
            </a:r>
            <a:endParaRPr/>
          </a:p>
          <a:p>
            <a:pPr indent="-396240" lvl="0" marL="457200" rtl="0" algn="l">
              <a:spcBef>
                <a:spcPts val="0"/>
              </a:spcBef>
              <a:spcAft>
                <a:spcPts val="0"/>
              </a:spcAft>
              <a:buSzPts val="2640"/>
              <a:buChar char="•"/>
            </a:pPr>
            <a:r>
              <a:rPr lang="en-US"/>
              <a:t>Drawing your ideas.</a:t>
            </a:r>
            <a:endParaRPr/>
          </a:p>
          <a:p>
            <a:pPr indent="-396240" lvl="0" marL="457200" rtl="0" algn="l">
              <a:spcBef>
                <a:spcPts val="0"/>
              </a:spcBef>
              <a:spcAft>
                <a:spcPts val="0"/>
              </a:spcAft>
              <a:buSzPts val="2640"/>
              <a:buChar char="•"/>
            </a:pPr>
            <a:r>
              <a:rPr lang="en-US"/>
              <a:t>Talking to your group</a:t>
            </a:r>
            <a:endParaRPr/>
          </a:p>
          <a:p>
            <a:pPr indent="-396240" lvl="0" marL="457200" rtl="0" algn="l">
              <a:spcBef>
                <a:spcPts val="0"/>
              </a:spcBef>
              <a:spcAft>
                <a:spcPts val="0"/>
              </a:spcAft>
              <a:buSzPts val="2640"/>
              <a:buChar char="•"/>
            </a:pPr>
            <a:r>
              <a:rPr lang="en-US"/>
              <a:t>Listening</a:t>
            </a:r>
            <a:endParaRPr/>
          </a:p>
          <a:p>
            <a:pPr indent="-396240" lvl="0" marL="457200" rtl="0" algn="l">
              <a:spcBef>
                <a:spcPts val="0"/>
              </a:spcBef>
              <a:spcAft>
                <a:spcPts val="0"/>
              </a:spcAft>
              <a:buSzPts val="2640"/>
              <a:buChar char="•"/>
            </a:pPr>
            <a:r>
              <a:rPr lang="en-US"/>
              <a:t>Use your preferred AI chatbot to assist you.</a:t>
            </a:r>
            <a:endParaRPr/>
          </a:p>
          <a:p>
            <a:pPr indent="-396240" lvl="0" marL="457200" rtl="0" algn="l">
              <a:spcBef>
                <a:spcPts val="0"/>
              </a:spcBef>
              <a:spcAft>
                <a:spcPts val="0"/>
              </a:spcAft>
              <a:buSzPts val="2640"/>
              <a:buChar char="•"/>
            </a:pPr>
            <a:r>
              <a:rPr lang="en-US"/>
              <a:t>Use other technology that may be helpful.</a:t>
            </a:r>
            <a:endParaRPr/>
          </a:p>
        </p:txBody>
      </p:sp>
      <p:sp>
        <p:nvSpPr>
          <p:cNvPr id="159" name="Google Shape;159;g3f3032cebe3_0_1"/>
          <p:cNvSpPr txBox="1"/>
          <p:nvPr>
            <p:ph type="title"/>
          </p:nvPr>
        </p:nvSpPr>
        <p:spPr>
          <a:xfrm>
            <a:off x="624114" y="825037"/>
            <a:ext cx="11129400" cy="116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Before We Start…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7"/>
          <p:cNvSpPr txBox="1"/>
          <p:nvPr>
            <p:ph type="title"/>
          </p:nvPr>
        </p:nvSpPr>
        <p:spPr>
          <a:xfrm>
            <a:off x="619158" y="885371"/>
            <a:ext cx="11134693" cy="11872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/>
              <a:t>Fix This Prompt (3 minutes)</a:t>
            </a:r>
            <a:endParaRPr/>
          </a:p>
        </p:txBody>
      </p:sp>
      <p:sp>
        <p:nvSpPr>
          <p:cNvPr id="346" name="Google Shape;346;p17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7" name="Google Shape;347;p17"/>
          <p:cNvSpPr txBox="1"/>
          <p:nvPr>
            <p:ph idx="2" type="body"/>
          </p:nvPr>
        </p:nvSpPr>
        <p:spPr>
          <a:xfrm>
            <a:off x="653585" y="4932582"/>
            <a:ext cx="3166063" cy="1100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40"/>
              <a:buNone/>
            </a:pPr>
            <a:r>
              <a:rPr lang="en-US"/>
              <a:t>Why this matters to your workflow</a:t>
            </a:r>
            <a:endParaRPr/>
          </a:p>
        </p:txBody>
      </p:sp>
      <p:sp>
        <p:nvSpPr>
          <p:cNvPr id="348" name="Google Shape;348;p17"/>
          <p:cNvSpPr txBox="1"/>
          <p:nvPr>
            <p:ph idx="3" type="body"/>
          </p:nvPr>
        </p:nvSpPr>
        <p:spPr>
          <a:xfrm>
            <a:off x="4236335" y="4932582"/>
            <a:ext cx="7517516" cy="1100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80"/>
              <a:buNone/>
            </a:pPr>
            <a:r>
              <a:rPr lang="en-US"/>
              <a:t>The goal: leave able to write a prompt that saves you real planning time. A strong prompt is the difference between a draft you can use and one you rewrite from scratch—this is the single skill that makes every other AI tool today pay off.</a:t>
            </a:r>
            <a:endParaRPr/>
          </a:p>
        </p:txBody>
      </p:sp>
      <p:sp>
        <p:nvSpPr>
          <p:cNvPr id="349" name="Google Shape;349;p17"/>
          <p:cNvSpPr txBox="1"/>
          <p:nvPr>
            <p:ph idx="1" type="body"/>
          </p:nvPr>
        </p:nvSpPr>
        <p:spPr>
          <a:xfrm>
            <a:off x="653585" y="2111889"/>
            <a:ext cx="11100265" cy="2578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20"/>
              <a:buNone/>
            </a:pPr>
            <a:r>
              <a:rPr b="1" lang="en-US" sz="2550"/>
              <a:t>The task: take this weak prompt and make it strong</a:t>
            </a:r>
            <a:endParaRPr sz="2550"/>
          </a:p>
          <a:p>
            <a:pPr indent="-19049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720"/>
              <a:buChar char="•"/>
            </a:pPr>
            <a:r>
              <a:rPr i="1" lang="en-US" sz="2550"/>
              <a:t>“Write a lesson on resumes.”</a:t>
            </a:r>
            <a:endParaRPr i="1" sz="255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20"/>
              <a:buNone/>
            </a:pPr>
            <a:r>
              <a:t/>
            </a:r>
            <a:endParaRPr b="1" sz="255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sz="255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f3032cebe3_0_742"/>
          <p:cNvSpPr txBox="1"/>
          <p:nvPr>
            <p:ph idx="12" type="sldNum"/>
          </p:nvPr>
        </p:nvSpPr>
        <p:spPr>
          <a:xfrm>
            <a:off x="401443" y="6446837"/>
            <a:ext cx="2743200" cy="218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6" name="Google Shape;356;g3f3032cebe3_0_742"/>
          <p:cNvSpPr txBox="1"/>
          <p:nvPr>
            <p:ph type="title"/>
          </p:nvPr>
        </p:nvSpPr>
        <p:spPr>
          <a:xfrm>
            <a:off x="653586" y="745237"/>
            <a:ext cx="11099700" cy="116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Fix This Prompt: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i="1" lang="en-US" sz="2000"/>
            </a:br>
            <a:r>
              <a:rPr i="1" lang="en-US" sz="2000"/>
              <a:t>“Write something about money for my class.”</a:t>
            </a:r>
            <a:endParaRPr i="1" sz="2000"/>
          </a:p>
        </p:txBody>
      </p:sp>
      <p:pic>
        <p:nvPicPr>
          <p:cNvPr descr="preencoded.png" id="357" name="Google Shape;357;g3f3032cebe3_0_7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875" y="2022725"/>
            <a:ext cx="5535924" cy="196815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g3f3032cebe3_0_742"/>
          <p:cNvSpPr/>
          <p:nvPr/>
        </p:nvSpPr>
        <p:spPr>
          <a:xfrm>
            <a:off x="733991" y="2879113"/>
            <a:ext cx="1980600" cy="3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D3838"/>
              </a:buClr>
              <a:buSzPts val="1589"/>
              <a:buFont typeface="Montserrat"/>
              <a:buNone/>
            </a:pPr>
            <a:r>
              <a:rPr b="1" i="0" lang="en-US" sz="2289" u="none" cap="none" strike="noStrike">
                <a:solidFill>
                  <a:srgbClr val="3D3838"/>
                </a:solidFill>
              </a:rPr>
              <a:t>Add a Level</a:t>
            </a:r>
            <a:endParaRPr i="0" sz="2289" u="none" cap="none" strike="noStrike">
              <a:solidFill>
                <a:srgbClr val="000000"/>
              </a:solidFill>
            </a:endParaRPr>
          </a:p>
        </p:txBody>
      </p:sp>
      <p:sp>
        <p:nvSpPr>
          <p:cNvPr id="359" name="Google Shape;359;g3f3032cebe3_0_742"/>
          <p:cNvSpPr/>
          <p:nvPr/>
        </p:nvSpPr>
        <p:spPr>
          <a:xfrm>
            <a:off x="734000" y="3287551"/>
            <a:ext cx="5267700" cy="5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3D3838"/>
              </a:buClr>
              <a:buSzPts val="1373"/>
              <a:buFont typeface="Source Sans 3"/>
              <a:buNone/>
            </a:pPr>
            <a:r>
              <a:rPr i="0" lang="en-US" sz="1873" u="none" cap="none" strike="noStrike">
                <a:solidFill>
                  <a:srgbClr val="3D3838"/>
                </a:solidFill>
              </a:rPr>
              <a:t>What NRS level or GED domain does this address?</a:t>
            </a:r>
            <a:endParaRPr i="0" sz="1873" u="none" cap="none" strike="noStrike">
              <a:solidFill>
                <a:srgbClr val="000000"/>
              </a:solidFill>
            </a:endParaRPr>
          </a:p>
        </p:txBody>
      </p:sp>
      <p:pic>
        <p:nvPicPr>
          <p:cNvPr descr="preencoded.png" id="360" name="Google Shape;360;g3f3032cebe3_0_7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17350" y="2022725"/>
            <a:ext cx="5535924" cy="196815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g3f3032cebe3_0_742"/>
          <p:cNvSpPr/>
          <p:nvPr/>
        </p:nvSpPr>
        <p:spPr>
          <a:xfrm>
            <a:off x="6411481" y="2879127"/>
            <a:ext cx="43155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D3838"/>
              </a:buClr>
              <a:buSzPts val="1589"/>
              <a:buFont typeface="Montserrat"/>
              <a:buNone/>
            </a:pPr>
            <a:r>
              <a:rPr b="1" i="0" lang="en-US" sz="2289" u="none" cap="none" strike="noStrike">
                <a:solidFill>
                  <a:srgbClr val="3D3838"/>
                </a:solidFill>
              </a:rPr>
              <a:t>Add a Standard</a:t>
            </a:r>
            <a:endParaRPr i="0" sz="2289" u="none" cap="none" strike="noStrike">
              <a:solidFill>
                <a:srgbClr val="000000"/>
              </a:solidFill>
            </a:endParaRPr>
          </a:p>
        </p:txBody>
      </p:sp>
      <p:sp>
        <p:nvSpPr>
          <p:cNvPr id="362" name="Google Shape;362;g3f3032cebe3_0_742"/>
          <p:cNvSpPr/>
          <p:nvPr/>
        </p:nvSpPr>
        <p:spPr>
          <a:xfrm>
            <a:off x="6411475" y="3287550"/>
            <a:ext cx="53418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3D3838"/>
              </a:buClr>
              <a:buSzPts val="1373"/>
              <a:buFont typeface="Source Sans 3"/>
              <a:buNone/>
            </a:pPr>
            <a:r>
              <a:rPr i="0" lang="en-US" sz="1873" u="none" cap="none" strike="noStrike">
                <a:solidFill>
                  <a:srgbClr val="3D3838"/>
                </a:solidFill>
              </a:rPr>
              <a:t>Which CCRS or GED content area should it align to?</a:t>
            </a:r>
            <a:endParaRPr i="0" sz="1873" u="none" cap="none" strike="noStrike">
              <a:solidFill>
                <a:srgbClr val="000000"/>
              </a:solidFill>
            </a:endParaRPr>
          </a:p>
        </p:txBody>
      </p:sp>
      <p:pic>
        <p:nvPicPr>
          <p:cNvPr descr="preencoded.png" id="363" name="Google Shape;363;g3f3032cebe3_0_7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9875" y="4151425"/>
            <a:ext cx="5535924" cy="229540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g3f3032cebe3_0_742"/>
          <p:cNvSpPr/>
          <p:nvPr/>
        </p:nvSpPr>
        <p:spPr>
          <a:xfrm>
            <a:off x="3203227" y="4303826"/>
            <a:ext cx="2091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62"/>
              <a:buFont typeface="Montserrat"/>
              <a:buNone/>
            </a:pPr>
            <a:r>
              <a:rPr b="1" i="0" lang="en-US" sz="1662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 b="0" i="0" sz="1662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g3f3032cebe3_0_742"/>
          <p:cNvSpPr/>
          <p:nvPr/>
        </p:nvSpPr>
        <p:spPr>
          <a:xfrm>
            <a:off x="733991" y="5094131"/>
            <a:ext cx="1980600" cy="3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D3838"/>
              </a:buClr>
              <a:buSzPts val="1589"/>
              <a:buFont typeface="Montserrat"/>
              <a:buNone/>
            </a:pPr>
            <a:r>
              <a:rPr b="1" i="0" lang="en-US" sz="2289" u="none" cap="none" strike="noStrike">
                <a:solidFill>
                  <a:srgbClr val="3D3838"/>
                </a:solidFill>
              </a:rPr>
              <a:t>Add Context</a:t>
            </a:r>
            <a:endParaRPr i="0" sz="2289" u="none" cap="none" strike="noStrike">
              <a:solidFill>
                <a:srgbClr val="000000"/>
              </a:solidFill>
            </a:endParaRPr>
          </a:p>
        </p:txBody>
      </p:sp>
      <p:sp>
        <p:nvSpPr>
          <p:cNvPr id="366" name="Google Shape;366;g3f3032cebe3_0_742"/>
          <p:cNvSpPr/>
          <p:nvPr/>
        </p:nvSpPr>
        <p:spPr>
          <a:xfrm>
            <a:off x="733991" y="5543725"/>
            <a:ext cx="5148000" cy="3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3D3838"/>
              </a:buClr>
              <a:buSzPts val="1373"/>
              <a:buFont typeface="Source Sans 3"/>
              <a:buNone/>
            </a:pPr>
            <a:r>
              <a:rPr i="0" lang="en-US" sz="1873" u="none" cap="none" strike="noStrike">
                <a:solidFill>
                  <a:srgbClr val="3D3838"/>
                </a:solidFill>
              </a:rPr>
              <a:t>Is this workplace literacy? Financial readiness? A specific life skill?</a:t>
            </a:r>
            <a:endParaRPr i="0" sz="1873" u="none" cap="none" strike="noStrike">
              <a:solidFill>
                <a:srgbClr val="000000"/>
              </a:solidFill>
            </a:endParaRPr>
          </a:p>
        </p:txBody>
      </p:sp>
      <p:pic>
        <p:nvPicPr>
          <p:cNvPr descr="preencoded.png" id="367" name="Google Shape;367;g3f3032cebe3_0_7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7350" y="4151425"/>
            <a:ext cx="5535924" cy="229540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g3f3032cebe3_0_742"/>
          <p:cNvSpPr/>
          <p:nvPr/>
        </p:nvSpPr>
        <p:spPr>
          <a:xfrm>
            <a:off x="8880706" y="4303826"/>
            <a:ext cx="2091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62"/>
              <a:buFont typeface="Montserrat"/>
              <a:buNone/>
            </a:pPr>
            <a:r>
              <a:rPr b="1" i="0" lang="en-US" sz="1662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b="0" i="0" sz="1662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g3f3032cebe3_0_742"/>
          <p:cNvSpPr/>
          <p:nvPr/>
        </p:nvSpPr>
        <p:spPr>
          <a:xfrm>
            <a:off x="6411315" y="5059699"/>
            <a:ext cx="3322500" cy="2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D3838"/>
              </a:buClr>
              <a:buSzPts val="1589"/>
              <a:buFont typeface="Montserrat"/>
              <a:buNone/>
            </a:pPr>
            <a:r>
              <a:rPr b="1" i="0" lang="en-US" sz="2289" u="none" cap="none" strike="noStrike">
                <a:solidFill>
                  <a:srgbClr val="3D3838"/>
                </a:solidFill>
              </a:rPr>
              <a:t>Add an Output Format</a:t>
            </a:r>
            <a:endParaRPr i="0" sz="2289" u="none" cap="none" strike="noStrike">
              <a:solidFill>
                <a:srgbClr val="000000"/>
              </a:solidFill>
            </a:endParaRPr>
          </a:p>
        </p:txBody>
      </p:sp>
      <p:sp>
        <p:nvSpPr>
          <p:cNvPr id="370" name="Google Shape;370;g3f3032cebe3_0_742"/>
          <p:cNvSpPr/>
          <p:nvPr/>
        </p:nvSpPr>
        <p:spPr>
          <a:xfrm>
            <a:off x="6411307" y="5468116"/>
            <a:ext cx="51480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3D3838"/>
              </a:buClr>
              <a:buSzPts val="1373"/>
              <a:buFont typeface="Source Sans 3"/>
              <a:buNone/>
            </a:pPr>
            <a:r>
              <a:rPr i="0" lang="en-US" sz="1873" u="none" cap="none" strike="noStrike">
                <a:solidFill>
                  <a:srgbClr val="3D3838"/>
                </a:solidFill>
              </a:rPr>
              <a:t>Do you want a lesson plan, a reading passage, an activity, or an exit ticket?</a:t>
            </a:r>
            <a:endParaRPr i="0" sz="1873" u="none" cap="none" strike="noStrike">
              <a:solidFill>
                <a:srgbClr val="000000"/>
              </a:solidFill>
            </a:endParaRPr>
          </a:p>
        </p:txBody>
      </p:sp>
      <p:sp>
        <p:nvSpPr>
          <p:cNvPr id="371" name="Google Shape;371;g3f3032cebe3_0_742"/>
          <p:cNvSpPr/>
          <p:nvPr/>
        </p:nvSpPr>
        <p:spPr>
          <a:xfrm>
            <a:off x="3203227" y="2170226"/>
            <a:ext cx="2091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62"/>
              <a:buFont typeface="Montserrat"/>
              <a:buNone/>
            </a:pPr>
            <a:r>
              <a:rPr b="1" lang="en-US" sz="1662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b="0" i="0" sz="1662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g3f3032cebe3_0_742"/>
          <p:cNvSpPr/>
          <p:nvPr/>
        </p:nvSpPr>
        <p:spPr>
          <a:xfrm>
            <a:off x="8918227" y="2170226"/>
            <a:ext cx="2091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62"/>
              <a:buFont typeface="Montserrat"/>
              <a:buNone/>
            </a:pPr>
            <a:r>
              <a:rPr b="1" lang="en-US" sz="1662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b="0" i="0" sz="1662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8"/>
          <p:cNvSpPr txBox="1"/>
          <p:nvPr>
            <p:ph type="title"/>
          </p:nvPr>
        </p:nvSpPr>
        <p:spPr>
          <a:xfrm>
            <a:off x="616856" y="880958"/>
            <a:ext cx="11054683" cy="226074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4B64"/>
              </a:buClr>
              <a:buSzPts val="4800"/>
              <a:buFont typeface="Arial"/>
              <a:buNone/>
            </a:pPr>
            <a:r>
              <a:rPr b="1" lang="en-US" sz="4800"/>
              <a:t>Part 3: Meet the Bots—Live Demos</a:t>
            </a:r>
            <a:endParaRPr/>
          </a:p>
        </p:txBody>
      </p:sp>
      <p:sp>
        <p:nvSpPr>
          <p:cNvPr id="378" name="Google Shape;378;p18"/>
          <p:cNvSpPr txBox="1"/>
          <p:nvPr>
            <p:ph idx="1" type="body"/>
          </p:nvPr>
        </p:nvSpPr>
        <p:spPr>
          <a:xfrm>
            <a:off x="616856" y="3293607"/>
            <a:ext cx="11054684" cy="10928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40"/>
              <a:buNone/>
            </a:pPr>
            <a:r>
              <a:rPr lang="en-US"/>
              <a:t>Choose how you explore: solo, duo, or crew</a:t>
            </a:r>
            <a:endParaRPr/>
          </a:p>
        </p:txBody>
      </p:sp>
      <p:sp>
        <p:nvSpPr>
          <p:cNvPr id="379" name="Google Shape;379;p18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"/>
          <p:cNvSpPr txBox="1"/>
          <p:nvPr>
            <p:ph idx="2" type="body"/>
          </p:nvPr>
        </p:nvSpPr>
        <p:spPr>
          <a:xfrm>
            <a:off x="6255833" y="1455300"/>
            <a:ext cx="5181600" cy="225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t/>
            </a:r>
            <a:endParaRPr/>
          </a:p>
        </p:txBody>
      </p:sp>
      <p:sp>
        <p:nvSpPr>
          <p:cNvPr id="385" name="Google Shape;385;p9"/>
          <p:cNvSpPr txBox="1"/>
          <p:nvPr>
            <p:ph idx="3" type="body"/>
          </p:nvPr>
        </p:nvSpPr>
        <p:spPr>
          <a:xfrm>
            <a:off x="6255825" y="1681119"/>
            <a:ext cx="5181600" cy="4635300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2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90"/>
              <a:buNone/>
            </a:pPr>
            <a:r>
              <a:rPr b="1" lang="en-US" sz="2350"/>
              <a:t>What makes it “custom”</a:t>
            </a:r>
            <a:endParaRPr sz="2350"/>
          </a:p>
          <a:p>
            <a:pPr indent="-1968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90"/>
              <a:buChar char="•"/>
            </a:pPr>
            <a:r>
              <a:rPr lang="en-US" sz="2350"/>
              <a:t>Tailored instructions that define its tone, purpose, and boundaries.</a:t>
            </a:r>
            <a:endParaRPr sz="2350"/>
          </a:p>
          <a:p>
            <a:pPr indent="-1968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90"/>
              <a:buChar char="•"/>
            </a:pPr>
            <a:r>
              <a:rPr lang="en-US" sz="2350"/>
              <a:t>A defined role: lesson builder, writing coach, interview practice partner.</a:t>
            </a:r>
            <a:endParaRPr sz="2350"/>
          </a:p>
          <a:p>
            <a:pPr indent="-1968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90"/>
              <a:buChar char="•"/>
            </a:pPr>
            <a:r>
              <a:rPr lang="en-US" sz="2350"/>
              <a:t>A specific knowledge base you provide: standards, handbooks, your materials.</a:t>
            </a:r>
            <a:endParaRPr sz="2350"/>
          </a:p>
          <a:p>
            <a:pPr indent="-1968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90"/>
              <a:buChar char="•"/>
            </a:pPr>
            <a:r>
              <a:rPr lang="en-US" sz="2350"/>
              <a:t>It behaves like a specialist, not a generalist.</a:t>
            </a:r>
            <a:endParaRPr sz="2350"/>
          </a:p>
        </p:txBody>
      </p:sp>
      <p:sp>
        <p:nvSpPr>
          <p:cNvPr id="386" name="Google Shape;386;p9"/>
          <p:cNvSpPr txBox="1"/>
          <p:nvPr>
            <p:ph type="title"/>
          </p:nvPr>
        </p:nvSpPr>
        <p:spPr>
          <a:xfrm>
            <a:off x="401450" y="841825"/>
            <a:ext cx="11195400" cy="55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/>
              <a:t>What Is a </a:t>
            </a:r>
            <a:r>
              <a:rPr b="1" lang="en-US"/>
              <a:t>Custom AI Bot?</a:t>
            </a:r>
            <a:endParaRPr/>
          </a:p>
        </p:txBody>
      </p:sp>
      <p:sp>
        <p:nvSpPr>
          <p:cNvPr id="387" name="Google Shape;387;p9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hat bot icon vector. Isolated contour symbol illustration (Provided by Getty Images)" id="388" name="Google Shape;388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3253" y="2101803"/>
            <a:ext cx="3405850" cy="340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0"/>
          <p:cNvSpPr txBox="1"/>
          <p:nvPr>
            <p:ph type="title"/>
          </p:nvPr>
        </p:nvSpPr>
        <p:spPr>
          <a:xfrm>
            <a:off x="626416" y="839641"/>
            <a:ext cx="11126961" cy="8141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/>
              <a:t>Why Build Your Own Custom Bot?</a:t>
            </a:r>
            <a:endParaRPr/>
          </a:p>
        </p:txBody>
      </p:sp>
      <p:sp>
        <p:nvSpPr>
          <p:cNvPr id="394" name="Google Shape;394;p10"/>
          <p:cNvSpPr txBox="1"/>
          <p:nvPr>
            <p:ph idx="1" type="body"/>
          </p:nvPr>
        </p:nvSpPr>
        <p:spPr>
          <a:xfrm>
            <a:off x="626416" y="2040243"/>
            <a:ext cx="3544025" cy="198342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20"/>
              <a:buNone/>
            </a:pPr>
            <a:r>
              <a:rPr lang="en-US"/>
              <a:t>Tailored to your students, content, and context</a:t>
            </a:r>
            <a:endParaRPr/>
          </a:p>
        </p:txBody>
      </p:sp>
      <p:sp>
        <p:nvSpPr>
          <p:cNvPr id="395" name="Google Shape;395;p10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6" name="Google Shape;396;p10"/>
          <p:cNvSpPr txBox="1"/>
          <p:nvPr>
            <p:ph idx="3" type="body"/>
          </p:nvPr>
        </p:nvSpPr>
        <p:spPr>
          <a:xfrm>
            <a:off x="4417887" y="2040243"/>
            <a:ext cx="3544025" cy="19834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20"/>
              <a:buNone/>
            </a:pPr>
            <a:r>
              <a:rPr lang="en-US"/>
              <a:t>Reusable—create once, use all term, share with colleagues</a:t>
            </a:r>
            <a:endParaRPr/>
          </a:p>
        </p:txBody>
      </p:sp>
      <p:sp>
        <p:nvSpPr>
          <p:cNvPr id="397" name="Google Shape;397;p10"/>
          <p:cNvSpPr txBox="1"/>
          <p:nvPr>
            <p:ph idx="5" type="body"/>
          </p:nvPr>
        </p:nvSpPr>
        <p:spPr>
          <a:xfrm>
            <a:off x="8209359" y="2040243"/>
            <a:ext cx="3544025" cy="198342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20"/>
              <a:buNone/>
            </a:pPr>
            <a:r>
              <a:rPr lang="en-US"/>
              <a:t>Saves time on feedback, quizzes, and scaffolding</a:t>
            </a:r>
            <a:endParaRPr/>
          </a:p>
        </p:txBody>
      </p:sp>
      <p:sp>
        <p:nvSpPr>
          <p:cNvPr id="398" name="Google Shape;398;p10"/>
          <p:cNvSpPr txBox="1"/>
          <p:nvPr>
            <p:ph idx="7" type="body"/>
          </p:nvPr>
        </p:nvSpPr>
        <p:spPr>
          <a:xfrm>
            <a:off x="626416" y="4181561"/>
            <a:ext cx="3544025" cy="19834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20"/>
              <a:buNone/>
            </a:pPr>
            <a:r>
              <a:rPr lang="en-US"/>
              <a:t>Consistent—every learner gets the same quality of support</a:t>
            </a:r>
            <a:endParaRPr/>
          </a:p>
        </p:txBody>
      </p:sp>
      <p:sp>
        <p:nvSpPr>
          <p:cNvPr id="399" name="Google Shape;399;p10"/>
          <p:cNvSpPr txBox="1"/>
          <p:nvPr>
            <p:ph idx="9" type="body"/>
          </p:nvPr>
        </p:nvSpPr>
        <p:spPr>
          <a:xfrm>
            <a:off x="4417887" y="4181561"/>
            <a:ext cx="3544025" cy="19834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20"/>
              <a:buNone/>
            </a:pPr>
            <a:r>
              <a:rPr lang="en-US"/>
              <a:t>Accessible—lowers barriers and adds language scaffolds</a:t>
            </a:r>
            <a:endParaRPr/>
          </a:p>
        </p:txBody>
      </p:sp>
      <p:sp>
        <p:nvSpPr>
          <p:cNvPr id="400" name="Google Shape;400;p10"/>
          <p:cNvSpPr txBox="1"/>
          <p:nvPr>
            <p:ph idx="14" type="body"/>
          </p:nvPr>
        </p:nvSpPr>
        <p:spPr>
          <a:xfrm>
            <a:off x="8209358" y="4163004"/>
            <a:ext cx="3544019" cy="198342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20"/>
              <a:buNone/>
            </a:pPr>
            <a:r>
              <a:rPr lang="en-US"/>
              <a:t>Reliable—you control the tone, rules, and boundaries</a:t>
            </a:r>
            <a:endParaRPr/>
          </a:p>
        </p:txBody>
      </p:sp>
      <p:sp>
        <p:nvSpPr>
          <p:cNvPr id="401" name="Google Shape;401;p10"/>
          <p:cNvSpPr txBox="1"/>
          <p:nvPr/>
        </p:nvSpPr>
        <p:spPr>
          <a:xfrm>
            <a:off x="1778200" y="2270750"/>
            <a:ext cx="1254600" cy="7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</a:rPr>
              <a:t>🎯</a:t>
            </a:r>
            <a:endParaRPr sz="3600">
              <a:solidFill>
                <a:schemeClr val="dk1"/>
              </a:solidFill>
            </a:endParaRPr>
          </a:p>
        </p:txBody>
      </p:sp>
      <p:sp>
        <p:nvSpPr>
          <p:cNvPr id="402" name="Google Shape;402;p10"/>
          <p:cNvSpPr txBox="1"/>
          <p:nvPr/>
        </p:nvSpPr>
        <p:spPr>
          <a:xfrm>
            <a:off x="5562600" y="2203625"/>
            <a:ext cx="1254600" cy="7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</a:rPr>
              <a:t>♻️</a:t>
            </a:r>
            <a:endParaRPr sz="3600">
              <a:solidFill>
                <a:schemeClr val="dk1"/>
              </a:solidFill>
            </a:endParaRPr>
          </a:p>
        </p:txBody>
      </p:sp>
      <p:sp>
        <p:nvSpPr>
          <p:cNvPr id="403" name="Google Shape;403;p10"/>
          <p:cNvSpPr txBox="1"/>
          <p:nvPr/>
        </p:nvSpPr>
        <p:spPr>
          <a:xfrm>
            <a:off x="9354063" y="2270750"/>
            <a:ext cx="1254600" cy="7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</a:rPr>
              <a:t>⌛</a:t>
            </a:r>
            <a:endParaRPr sz="3600">
              <a:solidFill>
                <a:schemeClr val="dk1"/>
              </a:solidFill>
            </a:endParaRPr>
          </a:p>
        </p:txBody>
      </p:sp>
      <p:sp>
        <p:nvSpPr>
          <p:cNvPr id="404" name="Google Shape;404;p10"/>
          <p:cNvSpPr txBox="1"/>
          <p:nvPr/>
        </p:nvSpPr>
        <p:spPr>
          <a:xfrm>
            <a:off x="1778200" y="4358788"/>
            <a:ext cx="1254600" cy="7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</a:rPr>
              <a:t>✅</a:t>
            </a:r>
            <a:endParaRPr sz="3600">
              <a:solidFill>
                <a:schemeClr val="dk1"/>
              </a:solidFill>
            </a:endParaRPr>
          </a:p>
        </p:txBody>
      </p:sp>
      <p:sp>
        <p:nvSpPr>
          <p:cNvPr id="405" name="Google Shape;405;p10"/>
          <p:cNvSpPr txBox="1"/>
          <p:nvPr/>
        </p:nvSpPr>
        <p:spPr>
          <a:xfrm>
            <a:off x="5562600" y="4358800"/>
            <a:ext cx="1254600" cy="7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</a:rPr>
              <a:t>👐</a:t>
            </a:r>
            <a:endParaRPr sz="3600">
              <a:solidFill>
                <a:schemeClr val="dk1"/>
              </a:solidFill>
            </a:endParaRPr>
          </a:p>
        </p:txBody>
      </p:sp>
      <p:sp>
        <p:nvSpPr>
          <p:cNvPr id="406" name="Google Shape;406;p10"/>
          <p:cNvSpPr txBox="1"/>
          <p:nvPr/>
        </p:nvSpPr>
        <p:spPr>
          <a:xfrm>
            <a:off x="9346975" y="4358800"/>
            <a:ext cx="1254600" cy="7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</a:rPr>
              <a:t>⚓</a:t>
            </a:r>
            <a:endParaRPr sz="3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9"/>
          <p:cNvSpPr txBox="1"/>
          <p:nvPr>
            <p:ph idx="1" type="body"/>
          </p:nvPr>
        </p:nvSpPr>
        <p:spPr>
          <a:xfrm>
            <a:off x="653584" y="2109370"/>
            <a:ext cx="3517264" cy="228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t/>
            </a:r>
            <a:endParaRPr/>
          </a:p>
        </p:txBody>
      </p:sp>
      <p:sp>
        <p:nvSpPr>
          <p:cNvPr id="412" name="Google Shape;412;p19"/>
          <p:cNvSpPr txBox="1"/>
          <p:nvPr>
            <p:ph idx="2" type="body"/>
          </p:nvPr>
        </p:nvSpPr>
        <p:spPr>
          <a:xfrm>
            <a:off x="4448746" y="2116147"/>
            <a:ext cx="3511296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t/>
            </a:r>
            <a:endParaRPr/>
          </a:p>
        </p:txBody>
      </p:sp>
      <p:sp>
        <p:nvSpPr>
          <p:cNvPr id="413" name="Google Shape;413;p19"/>
          <p:cNvSpPr txBox="1"/>
          <p:nvPr>
            <p:ph idx="3" type="body"/>
          </p:nvPr>
        </p:nvSpPr>
        <p:spPr>
          <a:xfrm>
            <a:off x="4448747" y="2116147"/>
            <a:ext cx="3511296" cy="4054727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2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90"/>
              <a:buNone/>
            </a:pPr>
            <a:r>
              <a:rPr b="1" lang="en-US"/>
              <a:t>Duo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Pair up and share one screen.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One types, one suggests the prompt.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Compare what you would keep or change.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Two sets of eyes, one draft.</a:t>
            </a:r>
            <a:endParaRPr/>
          </a:p>
        </p:txBody>
      </p:sp>
      <p:sp>
        <p:nvSpPr>
          <p:cNvPr id="414" name="Google Shape;414;p19"/>
          <p:cNvSpPr txBox="1"/>
          <p:nvPr>
            <p:ph type="title"/>
          </p:nvPr>
        </p:nvSpPr>
        <p:spPr>
          <a:xfrm>
            <a:off x="624113" y="863600"/>
            <a:ext cx="11040065" cy="8270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/>
              <a:t>Live Demo: EmpowerEd AI—</a:t>
            </a:r>
            <a:r>
              <a:rPr b="1" lang="en-US"/>
              <a:t>Choose Your Way In</a:t>
            </a:r>
            <a:endParaRPr/>
          </a:p>
        </p:txBody>
      </p:sp>
      <p:sp>
        <p:nvSpPr>
          <p:cNvPr id="415" name="Google Shape;415;p19"/>
          <p:cNvSpPr txBox="1"/>
          <p:nvPr>
            <p:ph idx="4" type="body"/>
          </p:nvPr>
        </p:nvSpPr>
        <p:spPr>
          <a:xfrm>
            <a:off x="653586" y="2109373"/>
            <a:ext cx="3517263" cy="4054727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228600" spcFirstLastPara="1" rIns="228600" wrap="square" tIns="4572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90"/>
              <a:buNone/>
            </a:pPr>
            <a:r>
              <a:rPr b="1" lang="en-US"/>
              <a:t>Solo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Open EmpowerEd AI on your own device.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Type: a topic + level + time frame.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Watch it draft a lesson in seconds.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Go at your own pace.</a:t>
            </a:r>
            <a:endParaRPr/>
          </a:p>
        </p:txBody>
      </p:sp>
      <p:sp>
        <p:nvSpPr>
          <p:cNvPr id="416" name="Google Shape;416;p19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7" name="Google Shape;417;p19"/>
          <p:cNvSpPr txBox="1"/>
          <p:nvPr>
            <p:ph idx="5" type="body"/>
          </p:nvPr>
        </p:nvSpPr>
        <p:spPr>
          <a:xfrm>
            <a:off x="8237942" y="2116147"/>
            <a:ext cx="3515444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t/>
            </a:r>
            <a:endParaRPr/>
          </a:p>
        </p:txBody>
      </p:sp>
      <p:sp>
        <p:nvSpPr>
          <p:cNvPr id="418" name="Google Shape;418;p19"/>
          <p:cNvSpPr txBox="1"/>
          <p:nvPr>
            <p:ph idx="6" type="body"/>
          </p:nvPr>
        </p:nvSpPr>
        <p:spPr>
          <a:xfrm>
            <a:off x="8237942" y="2116147"/>
            <a:ext cx="3515444" cy="4054727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2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90"/>
              <a:buNone/>
            </a:pPr>
            <a:r>
              <a:rPr b="1" lang="en-US"/>
              <a:t>Crew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Form a small group to brainstorm prompts.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Or just watch the demo—no device needed.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Prefer a scaffold? Use the pre-filled prompt card or the short demo video.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Everyone participates their way.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0"/>
          <p:cNvSpPr txBox="1"/>
          <p:nvPr>
            <p:ph idx="1" type="body"/>
          </p:nvPr>
        </p:nvSpPr>
        <p:spPr>
          <a:xfrm>
            <a:off x="653584" y="2109370"/>
            <a:ext cx="3517264" cy="228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t/>
            </a:r>
            <a:endParaRPr/>
          </a:p>
        </p:txBody>
      </p:sp>
      <p:sp>
        <p:nvSpPr>
          <p:cNvPr id="424" name="Google Shape;424;p20"/>
          <p:cNvSpPr txBox="1"/>
          <p:nvPr>
            <p:ph idx="2" type="body"/>
          </p:nvPr>
        </p:nvSpPr>
        <p:spPr>
          <a:xfrm>
            <a:off x="4448746" y="2116147"/>
            <a:ext cx="3511296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t/>
            </a:r>
            <a:endParaRPr/>
          </a:p>
        </p:txBody>
      </p:sp>
      <p:sp>
        <p:nvSpPr>
          <p:cNvPr id="425" name="Google Shape;425;p20"/>
          <p:cNvSpPr txBox="1"/>
          <p:nvPr>
            <p:ph idx="3" type="body"/>
          </p:nvPr>
        </p:nvSpPr>
        <p:spPr>
          <a:xfrm>
            <a:off x="4448747" y="2116147"/>
            <a:ext cx="3511296" cy="4054727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2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90"/>
              <a:buNone/>
            </a:pPr>
            <a:r>
              <a:rPr b="1" lang="en-US"/>
              <a:t>Duo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Partner up and test one prompt together.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Try: “Quiz me on present-tense verbs.”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Talk about how it adjusts to the learner.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Share what surprised you.</a:t>
            </a:r>
            <a:endParaRPr/>
          </a:p>
        </p:txBody>
      </p:sp>
      <p:sp>
        <p:nvSpPr>
          <p:cNvPr id="426" name="Google Shape;426;p20"/>
          <p:cNvSpPr txBox="1"/>
          <p:nvPr>
            <p:ph type="title"/>
          </p:nvPr>
        </p:nvSpPr>
        <p:spPr>
          <a:xfrm>
            <a:off x="624113" y="863600"/>
            <a:ext cx="11040065" cy="8270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/>
              <a:t>Live Demo: MyGrammarBuddy—</a:t>
            </a:r>
            <a:r>
              <a:rPr b="1" lang="en-US"/>
              <a:t>Solo, Duo, or Crew</a:t>
            </a:r>
            <a:endParaRPr/>
          </a:p>
        </p:txBody>
      </p:sp>
      <p:sp>
        <p:nvSpPr>
          <p:cNvPr id="427" name="Google Shape;427;p20"/>
          <p:cNvSpPr txBox="1"/>
          <p:nvPr>
            <p:ph idx="4" type="body"/>
          </p:nvPr>
        </p:nvSpPr>
        <p:spPr>
          <a:xfrm>
            <a:off x="653586" y="2109373"/>
            <a:ext cx="3517263" cy="4054727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228600" spcFirstLastPara="1" rIns="228600" wrap="square" tIns="4572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90"/>
              <a:buNone/>
            </a:pPr>
            <a:r>
              <a:rPr b="1" lang="en-US"/>
              <a:t>Solo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Pretend you are an adult English learner.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Try: “Fix this: He go to school every day.”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Notice the tone and the encouragement.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Explore at your comfort level.</a:t>
            </a:r>
            <a:endParaRPr/>
          </a:p>
        </p:txBody>
      </p:sp>
      <p:sp>
        <p:nvSpPr>
          <p:cNvPr id="428" name="Google Shape;428;p20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9" name="Google Shape;429;p20"/>
          <p:cNvSpPr txBox="1"/>
          <p:nvPr>
            <p:ph idx="5" type="body"/>
          </p:nvPr>
        </p:nvSpPr>
        <p:spPr>
          <a:xfrm>
            <a:off x="8237942" y="2116147"/>
            <a:ext cx="3515444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t/>
            </a:r>
            <a:endParaRPr/>
          </a:p>
        </p:txBody>
      </p:sp>
      <p:sp>
        <p:nvSpPr>
          <p:cNvPr id="430" name="Google Shape;430;p20"/>
          <p:cNvSpPr txBox="1"/>
          <p:nvPr>
            <p:ph idx="6" type="body"/>
          </p:nvPr>
        </p:nvSpPr>
        <p:spPr>
          <a:xfrm>
            <a:off x="8237942" y="2116147"/>
            <a:ext cx="3515444" cy="4054727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2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90"/>
              <a:buNone/>
            </a:pPr>
            <a:r>
              <a:rPr b="1" lang="en-US"/>
              <a:t>Crew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Brainstorm prompts as a small group.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Or follow along with the demo video instead.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Debrief: what did the bot do a generic chat would not?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No pressure to type if you would rather watch.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1"/>
          <p:cNvSpPr txBox="1"/>
          <p:nvPr>
            <p:ph idx="1" type="body"/>
          </p:nvPr>
        </p:nvSpPr>
        <p:spPr>
          <a:xfrm>
            <a:off x="620996" y="1029980"/>
            <a:ext cx="5181600" cy="228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t/>
            </a:r>
            <a:endParaRPr/>
          </a:p>
        </p:txBody>
      </p:sp>
      <p:sp>
        <p:nvSpPr>
          <p:cNvPr id="436" name="Google Shape;436;p21"/>
          <p:cNvSpPr txBox="1"/>
          <p:nvPr>
            <p:ph idx="2" type="body"/>
          </p:nvPr>
        </p:nvSpPr>
        <p:spPr>
          <a:xfrm>
            <a:off x="6230058" y="1029980"/>
            <a:ext cx="518160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t/>
            </a:r>
            <a:endParaRPr/>
          </a:p>
        </p:txBody>
      </p:sp>
      <p:sp>
        <p:nvSpPr>
          <p:cNvPr id="437" name="Google Shape;437;p21"/>
          <p:cNvSpPr txBox="1"/>
          <p:nvPr>
            <p:ph idx="3" type="body"/>
          </p:nvPr>
        </p:nvSpPr>
        <p:spPr>
          <a:xfrm>
            <a:off x="6230058" y="1036757"/>
            <a:ext cx="5181600" cy="4054800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2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90"/>
              <a:buNone/>
            </a:pPr>
            <a:r>
              <a:rPr b="1" lang="en-US"/>
              <a:t>Bot ideas for adult &amp; workforce ed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Lesson Plan Builder &amp; Assessment Generator—save hours of prep.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IET &amp; Workplace Readiness Aligner—document framework alignment fast.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Job Interview Practice Bot—encouraging, realistic mock interviews.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Writing Feedback Assistant &amp; Study Guide Generator for ESOL learners.</a:t>
            </a:r>
            <a:endParaRPr/>
          </a:p>
        </p:txBody>
      </p:sp>
      <p:sp>
        <p:nvSpPr>
          <p:cNvPr id="438" name="Google Shape;438;p21"/>
          <p:cNvSpPr txBox="1"/>
          <p:nvPr>
            <p:ph type="title"/>
          </p:nvPr>
        </p:nvSpPr>
        <p:spPr>
          <a:xfrm>
            <a:off x="620996" y="350479"/>
            <a:ext cx="10950000" cy="9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/>
              <a:t>Build Your Own: </a:t>
            </a:r>
            <a:r>
              <a:rPr b="1" lang="en-US"/>
              <a:t>Where to Start &amp; What to Make</a:t>
            </a:r>
            <a:endParaRPr/>
          </a:p>
        </p:txBody>
      </p:sp>
      <p:sp>
        <p:nvSpPr>
          <p:cNvPr id="439" name="Google Shape;439;p21"/>
          <p:cNvSpPr txBox="1"/>
          <p:nvPr>
            <p:ph idx="4" type="body"/>
          </p:nvPr>
        </p:nvSpPr>
        <p:spPr>
          <a:xfrm>
            <a:off x="620996" y="1036757"/>
            <a:ext cx="5181600" cy="4054800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171450" spcFirstLastPara="1" rIns="171450" wrap="square" tIns="4572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90"/>
              <a:buNone/>
            </a:pPr>
            <a:r>
              <a:rPr b="1" lang="en-US"/>
              <a:t>Where to build: TeachAnything.ai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Free, open-access, and privacy-focused—built for educators.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Sign up with any .edu email; no institutional license required.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Students access your bot via a simple link—no login, no account.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Alternatives: Custom GPTs in ChatGPT, or Gemini Gems.</a:t>
            </a:r>
            <a:endParaRPr/>
          </a:p>
        </p:txBody>
      </p:sp>
      <p:sp>
        <p:nvSpPr>
          <p:cNvPr id="440" name="Google Shape;440;p21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41" name="Google Shape;44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5900" y="5306300"/>
            <a:ext cx="7568925" cy="155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22"/>
          <p:cNvSpPr txBox="1"/>
          <p:nvPr>
            <p:ph idx="1" type="body"/>
          </p:nvPr>
        </p:nvSpPr>
        <p:spPr>
          <a:xfrm>
            <a:off x="653584" y="2109370"/>
            <a:ext cx="3517264" cy="228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t/>
            </a:r>
            <a:endParaRPr/>
          </a:p>
        </p:txBody>
      </p:sp>
      <p:sp>
        <p:nvSpPr>
          <p:cNvPr id="447" name="Google Shape;447;p22"/>
          <p:cNvSpPr txBox="1"/>
          <p:nvPr>
            <p:ph idx="2" type="body"/>
          </p:nvPr>
        </p:nvSpPr>
        <p:spPr>
          <a:xfrm>
            <a:off x="4448746" y="2116147"/>
            <a:ext cx="3511296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t/>
            </a:r>
            <a:endParaRPr/>
          </a:p>
        </p:txBody>
      </p:sp>
      <p:sp>
        <p:nvSpPr>
          <p:cNvPr id="448" name="Google Shape;448;p22"/>
          <p:cNvSpPr txBox="1"/>
          <p:nvPr>
            <p:ph idx="3" type="body"/>
          </p:nvPr>
        </p:nvSpPr>
        <p:spPr>
          <a:xfrm>
            <a:off x="4448747" y="2116147"/>
            <a:ext cx="3511296" cy="4054727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2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90"/>
              <a:buNone/>
            </a:pPr>
            <a:r>
              <a:rPr b="1" lang="en-US"/>
              <a:t>Educator-specific tools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Diffit—leveled texts and resources for multilevel rooms.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MagicSchool AI &amp; SchoolAI—lesson, rubric &amp; assessment suites.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Brisk Teaching—leveling and feedback inside Google Docs/Slides.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Built with classrooms in mind.</a:t>
            </a:r>
            <a:endParaRPr/>
          </a:p>
        </p:txBody>
      </p:sp>
      <p:sp>
        <p:nvSpPr>
          <p:cNvPr id="449" name="Google Shape;449;p22"/>
          <p:cNvSpPr txBox="1"/>
          <p:nvPr>
            <p:ph type="title"/>
          </p:nvPr>
        </p:nvSpPr>
        <p:spPr>
          <a:xfrm>
            <a:off x="624113" y="863600"/>
            <a:ext cx="11040065" cy="8270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/>
              <a:t>Recommended AI Assistants </a:t>
            </a:r>
            <a:r>
              <a:rPr b="1" lang="en-US"/>
              <a:t>for Adult Educators</a:t>
            </a:r>
            <a:endParaRPr/>
          </a:p>
        </p:txBody>
      </p:sp>
      <p:sp>
        <p:nvSpPr>
          <p:cNvPr id="450" name="Google Shape;450;p22"/>
          <p:cNvSpPr txBox="1"/>
          <p:nvPr>
            <p:ph idx="4" type="body"/>
          </p:nvPr>
        </p:nvSpPr>
        <p:spPr>
          <a:xfrm>
            <a:off x="653586" y="2109373"/>
            <a:ext cx="3517263" cy="4054727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228600" spcFirstLastPara="1" rIns="228600" wrap="square" tIns="4572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90"/>
              <a:buNone/>
            </a:pPr>
            <a:r>
              <a:rPr b="1" lang="en-US"/>
              <a:t>General planning partners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ChatGPT, Claude, Gemini, Copilot for drafting and differentiating.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Great for prompts, leveling, and brainstorming.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Free tiers available; check privacy terms.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Start here if you are new.</a:t>
            </a:r>
            <a:endParaRPr/>
          </a:p>
        </p:txBody>
      </p:sp>
      <p:sp>
        <p:nvSpPr>
          <p:cNvPr id="451" name="Google Shape;451;p22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2" name="Google Shape;452;p22"/>
          <p:cNvSpPr txBox="1"/>
          <p:nvPr>
            <p:ph idx="5" type="body"/>
          </p:nvPr>
        </p:nvSpPr>
        <p:spPr>
          <a:xfrm>
            <a:off x="8237942" y="2116147"/>
            <a:ext cx="3515444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85038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t/>
            </a:r>
            <a:endParaRPr/>
          </a:p>
        </p:txBody>
      </p:sp>
      <p:sp>
        <p:nvSpPr>
          <p:cNvPr id="453" name="Google Shape;453;p22"/>
          <p:cNvSpPr txBox="1"/>
          <p:nvPr>
            <p:ph idx="6" type="body"/>
          </p:nvPr>
        </p:nvSpPr>
        <p:spPr>
          <a:xfrm>
            <a:off x="8237942" y="2116147"/>
            <a:ext cx="3515444" cy="4054727"/>
          </a:xfrm>
          <a:prstGeom prst="rect">
            <a:avLst/>
          </a:prstGeom>
          <a:noFill/>
          <a:ln cap="flat" cmpd="sng" w="9525">
            <a:solidFill>
              <a:srgbClr val="005F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2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90"/>
              <a:buNone/>
            </a:pPr>
            <a:r>
              <a:rPr b="1" lang="en-US"/>
              <a:t>Your custom bots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EmpowerEd AI—lesson &amp; assessment builder for GED.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MyGrammarBuddy—patient writing &amp; grammar coach.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Build more on TeachAnything.ai.</a:t>
            </a:r>
            <a:endParaRPr/>
          </a:p>
          <a:p>
            <a:pPr indent="-171442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/>
              <a:t>Try one, not all—vet before student use.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23"/>
          <p:cNvSpPr txBox="1"/>
          <p:nvPr>
            <p:ph type="title"/>
          </p:nvPr>
        </p:nvSpPr>
        <p:spPr>
          <a:xfrm>
            <a:off x="618067" y="914849"/>
            <a:ext cx="11135318" cy="1165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/>
              <a:t>Reflect Your Way, </a:t>
            </a:r>
            <a:r>
              <a:rPr b="1" lang="en-US"/>
              <a:t>Then Keep </a:t>
            </a:r>
            <a:r>
              <a:rPr lang="en-US"/>
              <a:t>Building</a:t>
            </a:r>
            <a:endParaRPr/>
          </a:p>
        </p:txBody>
      </p:sp>
      <p:sp>
        <p:nvSpPr>
          <p:cNvPr id="459" name="Google Shape;459;p23"/>
          <p:cNvSpPr txBox="1"/>
          <p:nvPr>
            <p:ph idx="3" type="body"/>
          </p:nvPr>
        </p:nvSpPr>
        <p:spPr>
          <a:xfrm>
            <a:off x="4702030" y="2998855"/>
            <a:ext cx="2759927" cy="1530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80"/>
              <a:buNone/>
            </a:pPr>
            <a:r>
              <a:rPr lang="en-US"/>
              <a:t>Post it: drop a quick summary in the digital chat</a:t>
            </a:r>
            <a:endParaRPr/>
          </a:p>
        </p:txBody>
      </p:sp>
      <p:sp>
        <p:nvSpPr>
          <p:cNvPr id="460" name="Google Shape;460;p23"/>
          <p:cNvSpPr txBox="1"/>
          <p:nvPr>
            <p:ph idx="1" type="body"/>
          </p:nvPr>
        </p:nvSpPr>
        <p:spPr>
          <a:xfrm>
            <a:off x="1825088" y="2998854"/>
            <a:ext cx="2592659" cy="1530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80"/>
              <a:buNone/>
            </a:pPr>
            <a:r>
              <a:rPr lang="en-US"/>
              <a:t>Talk it out: share one takeaway with a neighbor</a:t>
            </a:r>
            <a:endParaRPr/>
          </a:p>
        </p:txBody>
      </p:sp>
      <p:sp>
        <p:nvSpPr>
          <p:cNvPr id="461" name="Google Shape;461;p23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2" name="Google Shape;462;p23"/>
          <p:cNvSpPr txBox="1"/>
          <p:nvPr>
            <p:ph idx="5" type="body"/>
          </p:nvPr>
        </p:nvSpPr>
        <p:spPr>
          <a:xfrm>
            <a:off x="7579117" y="2998855"/>
            <a:ext cx="2759927" cy="1530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80"/>
              <a:buNone/>
            </a:pPr>
            <a:r>
              <a:rPr lang="en-US"/>
              <a:t>Keep it private: jot notes for your eyes only</a:t>
            </a:r>
            <a:endParaRPr/>
          </a:p>
        </p:txBody>
      </p:sp>
      <p:sp>
        <p:nvSpPr>
          <p:cNvPr id="463" name="Google Shape;463;p23"/>
          <p:cNvSpPr txBox="1"/>
          <p:nvPr/>
        </p:nvSpPr>
        <p:spPr>
          <a:xfrm>
            <a:off x="618067" y="4529360"/>
            <a:ext cx="1092200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Reflect: which tool will you try first, and for what challenge? • Thank you!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4" name="Google Shape;464;p2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9898" l="-24892" r="-34430" t="867"/>
          <a:stretch/>
        </p:blipFill>
        <p:spPr>
          <a:xfrm>
            <a:off x="2108199" y="1784359"/>
            <a:ext cx="2309547" cy="129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23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1048" l="-46166" r="-63817" t="-322"/>
          <a:stretch/>
        </p:blipFill>
        <p:spPr>
          <a:xfrm>
            <a:off x="4842933" y="1784359"/>
            <a:ext cx="2736184" cy="129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23"/>
          <p:cNvPicPr preferRelativeResize="0"/>
          <p:nvPr>
            <p:ph idx="6" type="pic"/>
          </p:nvPr>
        </p:nvPicPr>
        <p:blipFill rotWithShape="1">
          <a:blip r:embed="rId5">
            <a:alphaModFix/>
          </a:blip>
          <a:srcRect b="-322" l="-23227" r="-80418" t="1110"/>
          <a:stretch/>
        </p:blipFill>
        <p:spPr>
          <a:xfrm>
            <a:off x="8004303" y="1784359"/>
            <a:ext cx="2655230" cy="1293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f3032cebe3_0_172"/>
          <p:cNvSpPr txBox="1"/>
          <p:nvPr>
            <p:ph type="title"/>
          </p:nvPr>
        </p:nvSpPr>
        <p:spPr>
          <a:xfrm>
            <a:off x="624114" y="825037"/>
            <a:ext cx="11129400" cy="11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525"/>
              <a:buFont typeface="Arial"/>
              <a:buNone/>
            </a:pPr>
            <a:r>
              <a:rPr lang="en-US"/>
              <a:t>I</a:t>
            </a:r>
            <a:r>
              <a:rPr lang="en-US" sz="3933"/>
              <a:t>ntroductions</a:t>
            </a:r>
            <a:endParaRPr sz="3933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525"/>
              <a:buFont typeface="Arial"/>
              <a:buNone/>
            </a:pPr>
            <a:r>
              <a:t/>
            </a:r>
            <a:endParaRPr sz="3933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525"/>
              <a:buFont typeface="Arial"/>
              <a:buNone/>
            </a:pPr>
            <a:r>
              <a:rPr i="1" lang="en-US" sz="3933"/>
              <a:t>Vi Hawes, </a:t>
            </a:r>
            <a:r>
              <a:rPr i="1" lang="en-US" sz="3933" u="sng">
                <a:solidFill>
                  <a:schemeClr val="hlink"/>
                </a:solidFill>
                <a:hlinkClick r:id="rId3"/>
              </a:rPr>
              <a:t>M.Ed</a:t>
            </a:r>
            <a:endParaRPr i="1" sz="3933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525"/>
              <a:buFont typeface="Arial"/>
              <a:buNone/>
            </a:pPr>
            <a:r>
              <a:t/>
            </a:r>
            <a:endParaRPr i="1" sz="3933"/>
          </a:p>
        </p:txBody>
      </p:sp>
      <p:sp>
        <p:nvSpPr>
          <p:cNvPr id="165" name="Google Shape;165;g3f3032cebe3_0_172"/>
          <p:cNvSpPr txBox="1"/>
          <p:nvPr>
            <p:ph idx="1" type="body"/>
          </p:nvPr>
        </p:nvSpPr>
        <p:spPr>
          <a:xfrm>
            <a:off x="401450" y="2344350"/>
            <a:ext cx="7206000" cy="45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1" lang="en-US"/>
              <a:t>Ed Tech Specialist / Consultant</a:t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i="1" lang="en-US"/>
              <a:t>VH Ed Tech Consulting</a:t>
            </a:r>
            <a:endParaRPr i="1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/>
              <a:t>✨Fun Facts! </a:t>
            </a:r>
            <a:endParaRPr b="1"/>
          </a:p>
          <a:p>
            <a:pPr indent="-39624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640"/>
              <a:buAutoNum type="arabicPeriod"/>
            </a:pPr>
            <a:r>
              <a:rPr b="1" lang="en-US"/>
              <a:t>I’ve completed both a half/full marathon!</a:t>
            </a:r>
            <a:endParaRPr b="1"/>
          </a:p>
          <a:p>
            <a:pPr indent="-39624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40"/>
              <a:buAutoNum type="arabicPeriod"/>
            </a:pPr>
            <a:r>
              <a:rPr b="1" lang="en-US"/>
              <a:t>I can speak three languages</a:t>
            </a:r>
            <a:endParaRPr b="1"/>
          </a:p>
          <a:p>
            <a:pPr indent="-39624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40"/>
              <a:buAutoNum type="arabicPeriod"/>
            </a:pPr>
            <a:r>
              <a:rPr b="1" lang="en-US"/>
              <a:t>I completed my Master’s AND gave birth to my second child, AT. THE. SAME. TIME! </a:t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</p:txBody>
      </p:sp>
      <p:sp>
        <p:nvSpPr>
          <p:cNvPr id="166" name="Google Shape;166;g3f3032cebe3_0_172"/>
          <p:cNvSpPr txBox="1"/>
          <p:nvPr>
            <p:ph idx="12" type="sldNum"/>
          </p:nvPr>
        </p:nvSpPr>
        <p:spPr>
          <a:xfrm>
            <a:off x="401443" y="6446837"/>
            <a:ext cx="2743200" cy="218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7" name="Google Shape;167;g3f3032cebe3_0_172" title="Vis 30th-11~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5900" y="1468927"/>
            <a:ext cx="3475826" cy="3752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3f3032cebe3_0_770"/>
          <p:cNvSpPr txBox="1"/>
          <p:nvPr>
            <p:ph type="title"/>
          </p:nvPr>
        </p:nvSpPr>
        <p:spPr>
          <a:xfrm>
            <a:off x="633678" y="856343"/>
            <a:ext cx="43707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br>
              <a:rPr lang="en-US">
                <a:latin typeface="Arial"/>
                <a:ea typeface="Arial"/>
                <a:cs typeface="Arial"/>
                <a:sym typeface="Arial"/>
              </a:rPr>
            </a:br>
            <a:r>
              <a:rPr lang="en-US">
                <a:latin typeface="Arial"/>
                <a:ea typeface="Arial"/>
                <a:cs typeface="Arial"/>
                <a:sym typeface="Arial"/>
              </a:rPr>
              <a:t>Session Survey</a:t>
            </a:r>
            <a:endParaRPr/>
          </a:p>
        </p:txBody>
      </p:sp>
      <p:pic>
        <p:nvPicPr>
          <p:cNvPr id="472" name="Google Shape;472;g3f3032cebe3_0_77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2253" l="0" r="0" t="2263"/>
          <a:stretch/>
        </p:blipFill>
        <p:spPr>
          <a:xfrm>
            <a:off x="5415423" y="856344"/>
            <a:ext cx="6142901" cy="5319485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g3f3032cebe3_0_770"/>
          <p:cNvSpPr txBox="1"/>
          <p:nvPr>
            <p:ph idx="1" type="body"/>
          </p:nvPr>
        </p:nvSpPr>
        <p:spPr>
          <a:xfrm>
            <a:off x="633678" y="2595934"/>
            <a:ext cx="4370700" cy="35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Your feedback is important. Please scan the QR code below to rate this session. </a:t>
            </a:r>
            <a:endParaRPr/>
          </a:p>
        </p:txBody>
      </p:sp>
      <p:sp>
        <p:nvSpPr>
          <p:cNvPr id="474" name="Google Shape;474;g3f3032cebe3_0_770"/>
          <p:cNvSpPr txBox="1"/>
          <p:nvPr>
            <p:ph idx="12" type="sldNum"/>
          </p:nvPr>
        </p:nvSpPr>
        <p:spPr>
          <a:xfrm>
            <a:off x="401443" y="6446837"/>
            <a:ext cx="2743200" cy="218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5" name="Google Shape;475;g3f3032cebe3_0_770"/>
          <p:cNvSpPr txBox="1"/>
          <p:nvPr/>
        </p:nvSpPr>
        <p:spPr>
          <a:xfrm>
            <a:off x="633677" y="3709002"/>
            <a:ext cx="4240200" cy="10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14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22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f3032cebe3_0_179"/>
          <p:cNvSpPr txBox="1"/>
          <p:nvPr>
            <p:ph type="title"/>
          </p:nvPr>
        </p:nvSpPr>
        <p:spPr>
          <a:xfrm>
            <a:off x="624114" y="825037"/>
            <a:ext cx="11129400" cy="11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/>
              <a:t>Let’s stay connected!</a:t>
            </a:r>
            <a:endParaRPr i="1" sz="3933"/>
          </a:p>
        </p:txBody>
      </p:sp>
      <p:sp>
        <p:nvSpPr>
          <p:cNvPr id="173" name="Google Shape;173;g3f3032cebe3_0_179"/>
          <p:cNvSpPr txBox="1"/>
          <p:nvPr>
            <p:ph idx="12" type="sldNum"/>
          </p:nvPr>
        </p:nvSpPr>
        <p:spPr>
          <a:xfrm>
            <a:off x="401443" y="6446837"/>
            <a:ext cx="2743200" cy="218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4" name="Google Shape;174;g3f3032cebe3_0_1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72975" y="525101"/>
            <a:ext cx="3744000" cy="5124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g3f3032cebe3_0_1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27713" y="2199125"/>
            <a:ext cx="2733675" cy="276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f3032cebe3_0_150"/>
          <p:cNvSpPr txBox="1"/>
          <p:nvPr>
            <p:ph idx="1" type="body"/>
          </p:nvPr>
        </p:nvSpPr>
        <p:spPr>
          <a:xfrm>
            <a:off x="868975" y="2796581"/>
            <a:ext cx="3641700" cy="74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000"/>
              <a:t>Ready-to-use strategies for lesson planning and instruction.</a:t>
            </a:r>
            <a:endParaRPr sz="2000"/>
          </a:p>
        </p:txBody>
      </p:sp>
      <p:sp>
        <p:nvSpPr>
          <p:cNvPr id="182" name="Google Shape;182;g3f3032cebe3_0_150"/>
          <p:cNvSpPr txBox="1"/>
          <p:nvPr>
            <p:ph idx="12" type="sldNum"/>
          </p:nvPr>
        </p:nvSpPr>
        <p:spPr>
          <a:xfrm>
            <a:off x="401443" y="6446837"/>
            <a:ext cx="2743200" cy="218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3" name="Google Shape;183;g3f3032cebe3_0_150"/>
          <p:cNvSpPr txBox="1"/>
          <p:nvPr>
            <p:ph idx="2" type="body"/>
          </p:nvPr>
        </p:nvSpPr>
        <p:spPr>
          <a:xfrm>
            <a:off x="868987" y="1738550"/>
            <a:ext cx="3527700" cy="65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3500"/>
              <a:t>1. Practical AI Workflows</a:t>
            </a:r>
            <a:endParaRPr sz="3500"/>
          </a:p>
        </p:txBody>
      </p:sp>
      <p:sp>
        <p:nvSpPr>
          <p:cNvPr id="184" name="Google Shape;184;g3f3032cebe3_0_150"/>
          <p:cNvSpPr txBox="1"/>
          <p:nvPr>
            <p:ph idx="3" type="body"/>
          </p:nvPr>
        </p:nvSpPr>
        <p:spPr>
          <a:xfrm>
            <a:off x="868975" y="4863738"/>
            <a:ext cx="3641700" cy="74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000"/>
              <a:t>Tools for GED content areas, assessments, and differentiation</a:t>
            </a:r>
            <a:endParaRPr sz="2000"/>
          </a:p>
        </p:txBody>
      </p:sp>
      <p:sp>
        <p:nvSpPr>
          <p:cNvPr id="185" name="Google Shape;185;g3f3032cebe3_0_150"/>
          <p:cNvSpPr txBox="1"/>
          <p:nvPr>
            <p:ph idx="4" type="body"/>
          </p:nvPr>
        </p:nvSpPr>
        <p:spPr>
          <a:xfrm>
            <a:off x="869042" y="3854225"/>
            <a:ext cx="5247000" cy="65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3600"/>
              <a:t>2. Standards-Aligned Support</a:t>
            </a:r>
            <a:endParaRPr sz="3600"/>
          </a:p>
        </p:txBody>
      </p:sp>
      <p:sp>
        <p:nvSpPr>
          <p:cNvPr id="186" name="Google Shape;186;g3f3032cebe3_0_150"/>
          <p:cNvSpPr txBox="1"/>
          <p:nvPr>
            <p:ph idx="7" type="body"/>
          </p:nvPr>
        </p:nvSpPr>
        <p:spPr>
          <a:xfrm>
            <a:off x="6348119" y="2835056"/>
            <a:ext cx="3641700" cy="74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000"/>
              <a:t>EmpowerEd AI and MyGrammarBuddy</a:t>
            </a:r>
            <a:endParaRPr sz="2000"/>
          </a:p>
        </p:txBody>
      </p:sp>
      <p:sp>
        <p:nvSpPr>
          <p:cNvPr id="187" name="Google Shape;187;g3f3032cebe3_0_150"/>
          <p:cNvSpPr txBox="1"/>
          <p:nvPr>
            <p:ph idx="8" type="body"/>
          </p:nvPr>
        </p:nvSpPr>
        <p:spPr>
          <a:xfrm>
            <a:off x="6348087" y="1753125"/>
            <a:ext cx="3859500" cy="65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3500"/>
              <a:t>3. Two Free Custom Bots</a:t>
            </a:r>
            <a:endParaRPr sz="3500"/>
          </a:p>
        </p:txBody>
      </p:sp>
      <p:sp>
        <p:nvSpPr>
          <p:cNvPr id="188" name="Google Shape;188;g3f3032cebe3_0_150"/>
          <p:cNvSpPr txBox="1"/>
          <p:nvPr>
            <p:ph idx="9" type="body"/>
          </p:nvPr>
        </p:nvSpPr>
        <p:spPr>
          <a:xfrm>
            <a:off x="6348144" y="4566813"/>
            <a:ext cx="3641700" cy="74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000"/>
              <a:t>A planning framework and resource list you keep building from</a:t>
            </a:r>
            <a:endParaRPr sz="2000"/>
          </a:p>
        </p:txBody>
      </p:sp>
      <p:sp>
        <p:nvSpPr>
          <p:cNvPr id="189" name="Google Shape;189;g3f3032cebe3_0_150"/>
          <p:cNvSpPr txBox="1"/>
          <p:nvPr>
            <p:ph idx="13" type="body"/>
          </p:nvPr>
        </p:nvSpPr>
        <p:spPr>
          <a:xfrm>
            <a:off x="6348111" y="3854225"/>
            <a:ext cx="4974900" cy="65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3500"/>
              <a:t>4. A Starter Template</a:t>
            </a:r>
            <a:endParaRPr sz="35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"/>
          <p:cNvSpPr txBox="1"/>
          <p:nvPr>
            <p:ph type="title"/>
          </p:nvPr>
        </p:nvSpPr>
        <p:spPr>
          <a:xfrm>
            <a:off x="624114" y="825037"/>
            <a:ext cx="11129271" cy="1165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/>
              <a:t>How Much Do You Know? (Insert Mentimeter)</a:t>
            </a:r>
            <a:endParaRPr/>
          </a:p>
        </p:txBody>
      </p:sp>
      <p:sp>
        <p:nvSpPr>
          <p:cNvPr id="195" name="Google Shape;195;p5"/>
          <p:cNvSpPr txBox="1"/>
          <p:nvPr>
            <p:ph idx="1" type="body"/>
          </p:nvPr>
        </p:nvSpPr>
        <p:spPr>
          <a:xfrm>
            <a:off x="624114" y="2155372"/>
            <a:ext cx="11129271" cy="40545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67640" lvl="0" marL="17144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2640"/>
              <a:buChar char="•"/>
            </a:pPr>
            <a:r>
              <a:rPr lang="en-US"/>
              <a:t>I have used AI for lesson planning.</a:t>
            </a:r>
            <a:endParaRPr/>
          </a:p>
          <a:p>
            <a:pPr indent="-167640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2640"/>
              <a:buChar char="•"/>
            </a:pPr>
            <a:r>
              <a:rPr lang="en-US"/>
              <a:t>I have used AI to build quizzes, rubrics, or assessments.</a:t>
            </a:r>
            <a:endParaRPr/>
          </a:p>
          <a:p>
            <a:pPr indent="-167640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2640"/>
              <a:buChar char="•"/>
            </a:pPr>
            <a:r>
              <a:rPr lang="en-US"/>
              <a:t>I have used AI for career-readiness or workplace content.</a:t>
            </a:r>
            <a:endParaRPr/>
          </a:p>
          <a:p>
            <a:pPr indent="-167640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2640"/>
              <a:buChar char="•"/>
            </a:pPr>
            <a:r>
              <a:rPr lang="en-US"/>
              <a:t>I know what a “custom bot” is.</a:t>
            </a:r>
            <a:endParaRPr/>
          </a:p>
          <a:p>
            <a:pPr indent="-167640" lvl="0" marL="171442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2640"/>
              <a:buChar char="•"/>
            </a:pPr>
            <a:r>
              <a:rPr lang="en-US"/>
              <a:t>I want to use AI but worry about cheating or accuracy.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1" lang="en-US"/>
              <a:t>Respond your way: Mentimeter, with a partner, or just reflect silently. No wrong choice.</a:t>
            </a:r>
            <a:endParaRPr b="1"/>
          </a:p>
        </p:txBody>
      </p:sp>
      <p:sp>
        <p:nvSpPr>
          <p:cNvPr id="196" name="Google Shape;196;p5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6"/>
          <p:cNvSpPr txBox="1"/>
          <p:nvPr>
            <p:ph type="title"/>
          </p:nvPr>
        </p:nvSpPr>
        <p:spPr>
          <a:xfrm>
            <a:off x="616856" y="880958"/>
            <a:ext cx="11054683" cy="226074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4B64"/>
              </a:buClr>
              <a:buSzPts val="4800"/>
              <a:buFont typeface="Arial"/>
              <a:buNone/>
            </a:pPr>
            <a:r>
              <a:rPr b="1" lang="en-US" sz="4800"/>
              <a:t>Part 1: AI &amp; Custom Bots</a:t>
            </a:r>
            <a:endParaRPr/>
          </a:p>
        </p:txBody>
      </p:sp>
      <p:sp>
        <p:nvSpPr>
          <p:cNvPr id="202" name="Google Shape;202;p6"/>
          <p:cNvSpPr txBox="1"/>
          <p:nvPr>
            <p:ph idx="1" type="body"/>
          </p:nvPr>
        </p:nvSpPr>
        <p:spPr>
          <a:xfrm>
            <a:off x="616856" y="3293607"/>
            <a:ext cx="11054684" cy="10928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40"/>
              <a:buNone/>
            </a:pPr>
            <a:r>
              <a:rPr lang="en-US"/>
              <a:t>Getting on the same page before we build</a:t>
            </a:r>
            <a:endParaRPr/>
          </a:p>
        </p:txBody>
      </p:sp>
      <p:sp>
        <p:nvSpPr>
          <p:cNvPr id="203" name="Google Shape;203;p6"/>
          <p:cNvSpPr txBox="1"/>
          <p:nvPr>
            <p:ph idx="12" type="sldNum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f3032cebe3_0_305"/>
          <p:cNvSpPr txBox="1"/>
          <p:nvPr>
            <p:ph type="title"/>
          </p:nvPr>
        </p:nvSpPr>
        <p:spPr>
          <a:xfrm>
            <a:off x="701186" y="485537"/>
            <a:ext cx="11099700" cy="11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/>
              <a:t>What is Artificial Intelligence?</a:t>
            </a:r>
            <a:endParaRPr/>
          </a:p>
        </p:txBody>
      </p:sp>
      <p:sp>
        <p:nvSpPr>
          <p:cNvPr id="209" name="Google Shape;209;g3f3032cebe3_0_305"/>
          <p:cNvSpPr txBox="1"/>
          <p:nvPr>
            <p:ph idx="1" type="body"/>
          </p:nvPr>
        </p:nvSpPr>
        <p:spPr>
          <a:xfrm>
            <a:off x="626416" y="2156357"/>
            <a:ext cx="3543900" cy="1983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2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20"/>
              <a:buNone/>
            </a:pPr>
            <a:r>
              <a:rPr lang="en-US"/>
              <a:t>Pattern recognition</a:t>
            </a:r>
            <a:endParaRPr/>
          </a:p>
        </p:txBody>
      </p:sp>
      <p:sp>
        <p:nvSpPr>
          <p:cNvPr id="210" name="Google Shape;210;g3f3032cebe3_0_305"/>
          <p:cNvSpPr txBox="1"/>
          <p:nvPr>
            <p:ph idx="12" type="sldNum"/>
          </p:nvPr>
        </p:nvSpPr>
        <p:spPr>
          <a:xfrm>
            <a:off x="401443" y="6446837"/>
            <a:ext cx="2743200" cy="218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1" name="Google Shape;211;g3f3032cebe3_0_305"/>
          <p:cNvSpPr txBox="1"/>
          <p:nvPr>
            <p:ph idx="3" type="body"/>
          </p:nvPr>
        </p:nvSpPr>
        <p:spPr>
          <a:xfrm>
            <a:off x="4417887" y="2156357"/>
            <a:ext cx="3543900" cy="1983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2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20"/>
              <a:buNone/>
            </a:pPr>
            <a:r>
              <a:rPr lang="en-US"/>
              <a:t>Decision Making</a:t>
            </a:r>
            <a:endParaRPr/>
          </a:p>
        </p:txBody>
      </p:sp>
      <p:sp>
        <p:nvSpPr>
          <p:cNvPr id="212" name="Google Shape;212;g3f3032cebe3_0_305"/>
          <p:cNvSpPr txBox="1"/>
          <p:nvPr>
            <p:ph idx="5" type="body"/>
          </p:nvPr>
        </p:nvSpPr>
        <p:spPr>
          <a:xfrm>
            <a:off x="8209359" y="2156357"/>
            <a:ext cx="3543900" cy="1983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20"/>
              <a:buNone/>
            </a:pPr>
            <a:r>
              <a:rPr lang="en-US"/>
              <a:t>Language Understanding</a:t>
            </a:r>
            <a:endParaRPr/>
          </a:p>
        </p:txBody>
      </p:sp>
      <p:sp>
        <p:nvSpPr>
          <p:cNvPr id="213" name="Google Shape;213;g3f3032cebe3_0_305"/>
          <p:cNvSpPr txBox="1"/>
          <p:nvPr>
            <p:ph idx="7" type="body"/>
          </p:nvPr>
        </p:nvSpPr>
        <p:spPr>
          <a:xfrm>
            <a:off x="626416" y="4297675"/>
            <a:ext cx="3543900" cy="1983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228600" spcFirstLastPara="1" rIns="228600" wrap="square" tIns="10058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2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20"/>
              <a:buNone/>
            </a:pPr>
            <a:r>
              <a:rPr lang="en-US"/>
              <a:t>Visual Perception</a:t>
            </a:r>
            <a:endParaRPr/>
          </a:p>
        </p:txBody>
      </p:sp>
      <p:sp>
        <p:nvSpPr>
          <p:cNvPr id="214" name="Google Shape;214;g3f3032cebe3_0_305"/>
          <p:cNvSpPr txBox="1"/>
          <p:nvPr/>
        </p:nvSpPr>
        <p:spPr>
          <a:xfrm>
            <a:off x="578775" y="943150"/>
            <a:ext cx="11222100" cy="4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chemeClr val="dk1"/>
                </a:solidFill>
              </a:rPr>
              <a:t>It refers to systems that perform tasks typically requiring human intelligence:</a:t>
            </a:r>
            <a:endParaRPr sz="2250">
              <a:solidFill>
                <a:schemeClr val="dk1"/>
              </a:solidFill>
            </a:endParaRPr>
          </a:p>
        </p:txBody>
      </p:sp>
      <p:graphicFrame>
        <p:nvGraphicFramePr>
          <p:cNvPr id="215" name="Google Shape;215;g3f3032cebe3_0_305"/>
          <p:cNvGraphicFramePr/>
          <p:nvPr/>
        </p:nvGraphicFramePr>
        <p:xfrm>
          <a:off x="4328525" y="4404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{E9B53EFC-3323-4BCF-ACCB-771ECBD4B65F}</a:tableStyleId>
              </a:tblPr>
              <a:tblGrid>
                <a:gridCol w="7424750"/>
              </a:tblGrid>
              <a:tr h="1876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>
                          <a:solidFill>
                            <a:schemeClr val="lt1"/>
                          </a:solidFill>
                        </a:rPr>
                        <a:t>Everyday Examples:</a:t>
                      </a:r>
                      <a:endParaRPr b="1" sz="23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  <a:p>
                      <a:pPr indent="-3429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Char char="●"/>
                      </a:pPr>
                      <a:r>
                        <a:rPr lang="en-US" sz="1800">
                          <a:solidFill>
                            <a:schemeClr val="lt1"/>
                          </a:solidFill>
                        </a:rPr>
                        <a:t>Siri and voice assistants</a:t>
                      </a:r>
                      <a:endParaRPr sz="1800">
                        <a:solidFill>
                          <a:schemeClr val="lt1"/>
                        </a:solidFill>
                      </a:endParaRPr>
                    </a:p>
                    <a:p>
                      <a:pPr indent="-3429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Char char="●"/>
                      </a:pPr>
                      <a:r>
                        <a:rPr lang="en-US" sz="1800">
                          <a:solidFill>
                            <a:schemeClr val="lt1"/>
                          </a:solidFill>
                        </a:rPr>
                        <a:t>Google Maps</a:t>
                      </a:r>
                      <a:endParaRPr sz="1800">
                        <a:solidFill>
                          <a:schemeClr val="lt1"/>
                        </a:solidFill>
                      </a:endParaRPr>
                    </a:p>
                    <a:p>
                      <a:pPr indent="-3429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Char char="●"/>
                      </a:pPr>
                      <a:r>
                        <a:rPr lang="en-US" sz="1800">
                          <a:solidFill>
                            <a:schemeClr val="lt1"/>
                          </a:solidFill>
                        </a:rPr>
                        <a:t>Netflix recommendations</a:t>
                      </a:r>
                      <a:endParaRPr sz="1800">
                        <a:solidFill>
                          <a:schemeClr val="lt1"/>
                        </a:solidFill>
                      </a:endParaRPr>
                    </a:p>
                    <a:p>
                      <a:pPr indent="-3429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Char char="●"/>
                      </a:pPr>
                      <a:r>
                        <a:rPr lang="en-US" sz="1800">
                          <a:solidFill>
                            <a:schemeClr val="lt1"/>
                          </a:solidFill>
                        </a:rPr>
                        <a:t>Spam filters in email</a:t>
                      </a:r>
                      <a:endParaRPr sz="18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f3032cebe3_0_320"/>
          <p:cNvSpPr txBox="1"/>
          <p:nvPr>
            <p:ph type="title"/>
          </p:nvPr>
        </p:nvSpPr>
        <p:spPr>
          <a:xfrm>
            <a:off x="653586" y="825037"/>
            <a:ext cx="11099700" cy="11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/>
              <a:t>What is Generative AI?</a:t>
            </a:r>
            <a:endParaRPr/>
          </a:p>
        </p:txBody>
      </p:sp>
      <p:sp>
        <p:nvSpPr>
          <p:cNvPr id="221" name="Google Shape;221;g3f3032cebe3_0_320"/>
          <p:cNvSpPr txBox="1"/>
          <p:nvPr>
            <p:ph idx="12" type="sldNum"/>
          </p:nvPr>
        </p:nvSpPr>
        <p:spPr>
          <a:xfrm>
            <a:off x="401443" y="6446837"/>
            <a:ext cx="2743200" cy="218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22" name="Google Shape;222;g3f3032cebe3_0_320"/>
          <p:cNvPicPr preferRelativeResize="0"/>
          <p:nvPr>
            <p:ph idx="4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17094" y="1642855"/>
            <a:ext cx="690989" cy="712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g3f3032cebe3_0_320"/>
          <p:cNvPicPr preferRelativeResize="0"/>
          <p:nvPr>
            <p:ph idx="8" type="pic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29234" y="4175076"/>
            <a:ext cx="742503" cy="6496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24" name="Google Shape;224;g3f3032cebe3_0_320"/>
          <p:cNvGraphicFramePr/>
          <p:nvPr/>
        </p:nvGraphicFramePr>
        <p:xfrm>
          <a:off x="2739400" y="1896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{E9B53EFC-3323-4BCF-ACCB-771ECBD4B65F}</a:tableStyleId>
              </a:tblPr>
              <a:tblGrid>
                <a:gridCol w="7424750"/>
              </a:tblGrid>
              <a:tr h="1876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>
                          <a:solidFill>
                            <a:schemeClr val="lt1"/>
                          </a:solidFill>
                        </a:rPr>
                        <a:t>Generative AI creates new content: text, images, code by learning </a:t>
                      </a:r>
                      <a:r>
                        <a:rPr lang="en-US" sz="2300">
                          <a:solidFill>
                            <a:schemeClr val="lt1"/>
                          </a:solidFill>
                        </a:rPr>
                        <a:t>patterns</a:t>
                      </a:r>
                      <a:r>
                        <a:rPr lang="en-US" sz="2300">
                          <a:solidFill>
                            <a:schemeClr val="lt1"/>
                          </a:solidFill>
                        </a:rPr>
                        <a:t> from vast amounts of data. It responds to your prompts in natural language.</a:t>
                      </a:r>
                      <a:endParaRPr sz="1800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pic>
        <p:nvPicPr>
          <p:cNvPr id="225" name="Google Shape;225;g3f3032cebe3_0_320"/>
          <p:cNvPicPr preferRelativeResize="0"/>
          <p:nvPr/>
        </p:nvPicPr>
        <p:blipFill rotWithShape="1">
          <a:blip r:embed="rId5">
            <a:alphaModFix/>
          </a:blip>
          <a:srcRect b="12158" l="28254" r="29430" t="7275"/>
          <a:stretch/>
        </p:blipFill>
        <p:spPr>
          <a:xfrm>
            <a:off x="899734" y="4309937"/>
            <a:ext cx="1250712" cy="144873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799"/>
              </a:srgbClr>
            </a:outerShdw>
          </a:effectLst>
        </p:spPr>
      </p:pic>
      <p:pic>
        <p:nvPicPr>
          <p:cNvPr id="226" name="Google Shape;226;g3f3032cebe3_0_3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36450" y="4465328"/>
            <a:ext cx="2579125" cy="128956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799"/>
              </a:srgbClr>
            </a:outerShdw>
          </a:effectLst>
        </p:spPr>
      </p:pic>
      <p:pic>
        <p:nvPicPr>
          <p:cNvPr id="227" name="Google Shape;227;g3f3032cebe3_0_3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916300" y="4687405"/>
            <a:ext cx="2292574" cy="845407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799"/>
              </a:srgbClr>
            </a:outerShdw>
          </a:effectLst>
        </p:spPr>
      </p:pic>
      <p:pic>
        <p:nvPicPr>
          <p:cNvPr id="228" name="Google Shape;228;g3f3032cebe3_0_3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901563" y="4465329"/>
            <a:ext cx="2292573" cy="128957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799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EDTS_theme_2018">
  <a:themeElements>
    <a:clrScheme name="GEDTS BRAN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3A9"/>
      </a:accent1>
      <a:accent2>
        <a:srgbClr val="E86650"/>
      </a:accent2>
      <a:accent3>
        <a:srgbClr val="8E6996"/>
      </a:accent3>
      <a:accent4>
        <a:srgbClr val="FFD65C"/>
      </a:accent4>
      <a:accent5>
        <a:srgbClr val="27BDBE"/>
      </a:accent5>
      <a:accent6>
        <a:srgbClr val="8DC63F"/>
      </a:accent6>
      <a:hlink>
        <a:srgbClr val="0083A9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F79DF90AAF94B931B3093EDFF1A94" ma:contentTypeVersion="19" ma:contentTypeDescription="Create a new document." ma:contentTypeScope="" ma:versionID="7a568bf8861b11dd106b160428c34ddf">
  <xsd:schema xmlns:xsd="http://www.w3.org/2001/XMLSchema" xmlns:xs="http://www.w3.org/2001/XMLSchema" xmlns:p="http://schemas.microsoft.com/office/2006/metadata/properties" xmlns:ns2="f8892201-b6f9-448a-a857-af8c143e1fef" xmlns:ns3="56cd1905-ff13-4436-8ef1-8fa80665008f" targetNamespace="http://schemas.microsoft.com/office/2006/metadata/properties" ma:root="true" ma:fieldsID="4f07736ac378e89821914848a027cf67" ns2:_="" ns3:_="">
    <xsd:import namespace="f8892201-b6f9-448a-a857-af8c143e1fef"/>
    <xsd:import namespace="56cd1905-ff13-4436-8ef1-8fa8066500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92201-b6f9-448a-a857-af8c143e1f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d1905-ff13-4436-8ef1-8fa80665008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3884dac-5cd5-4295-bdda-6b7fcbc72b29}" ma:internalName="TaxCatchAll" ma:showField="CatchAllData" ma:web="56cd1905-ff13-4436-8ef1-8fa8066500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892201-b6f9-448a-a857-af8c143e1fef">
      <Terms xmlns="http://schemas.microsoft.com/office/infopath/2007/PartnerControls"/>
    </lcf76f155ced4ddcb4097134ff3c332f>
    <TaxCatchAll xmlns="56cd1905-ff13-4436-8ef1-8fa80665008f" xsi:nil="true"/>
  </documentManagement>
</p:properties>
</file>

<file path=customXml/itemProps1.xml><?xml version="1.0" encoding="utf-8"?>
<ds:datastoreItem xmlns:ds="http://schemas.openxmlformats.org/officeDocument/2006/customXml" ds:itemID="{55CD0264-CF95-4D56-8206-3B81580112AC}"/>
</file>

<file path=customXml/itemProps2.xml><?xml version="1.0" encoding="utf-8"?>
<ds:datastoreItem xmlns:ds="http://schemas.openxmlformats.org/officeDocument/2006/customXml" ds:itemID="{CA00FA0D-F680-4C63-A6AF-78694E1294BC}"/>
</file>

<file path=customXml/itemProps3.xml><?xml version="1.0" encoding="utf-8"?>
<ds:datastoreItem xmlns:ds="http://schemas.openxmlformats.org/officeDocument/2006/customXml" ds:itemID="{59564E80-02AE-4E04-ABB2-3F406711AE55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Kerry Clark</dc:creator>
  <dcterms:created xsi:type="dcterms:W3CDTF">2023-06-02T14:16:32Z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0x010100641F79DF90AAF94B931B3093EDFF1A94</vt:lpwstr>
  </property>
  <property fmtid="{D5CDD505-2E9C-101B-9397-08002B2CF9AE}" pid="3" name="MediaServiceImageTags">
    <vt:lpwstr/>
  </property>
  <property fmtid="{D5CDD505-2E9C-101B-9397-08002B2CF9AE}" pid="4" name="Order">
    <vt:r8>6050900</vt:r8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</Properties>
</file>