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5"/>
  </p:notesMasterIdLst>
  <p:handoutMasterIdLst>
    <p:handoutMasterId r:id="rId26"/>
  </p:handoutMasterIdLst>
  <p:sldIdLst>
    <p:sldId id="292" r:id="rId5"/>
    <p:sldId id="295" r:id="rId6"/>
    <p:sldId id="261" r:id="rId7"/>
    <p:sldId id="296" r:id="rId8"/>
    <p:sldId id="297" r:id="rId9"/>
    <p:sldId id="259" r:id="rId10"/>
    <p:sldId id="288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283" r:id="rId23"/>
    <p:sldId id="293" r:id="rId2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D302F-47F7-6141-9E63-0BD67F70DBF0}" v="8" dt="2024-04-09T19:19:42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59" d="100"/>
          <a:sy n="59" d="100"/>
        </p:scale>
        <p:origin x="23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hrefs.com/blog/types-of-marketing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lco.osceola" TargetMode="External"/><Relationship Id="rId2" Type="http://schemas.openxmlformats.org/officeDocument/2006/relationships/hyperlink" Target="mailto:Jeff@Lot12Education.com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ged.com/educators" TargetMode="External"/><Relationship Id="rId4" Type="http://schemas.openxmlformats.org/officeDocument/2006/relationships/hyperlink" Target="https://coabe.org/social-media-messaging-cente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1" y="4679092"/>
            <a:ext cx="10879667" cy="828793"/>
          </a:xfrm>
        </p:spPr>
        <p:txBody>
          <a:bodyPr/>
          <a:lstStyle/>
          <a:p>
            <a:r>
              <a:rPr lang="en-US" dirty="0"/>
              <a:t>Dr. Jeff Arnott @JefferyArnott</a:t>
            </a:r>
          </a:p>
          <a:p>
            <a:r>
              <a:rPr lang="en-US" dirty="0"/>
              <a:t>President of Lot 12 Education, Las Vegas, NV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6162" y="3701850"/>
            <a:ext cx="10879667" cy="977242"/>
          </a:xfrm>
        </p:spPr>
        <p:txBody>
          <a:bodyPr>
            <a:normAutofit fontScale="55000" lnSpcReduction="20000"/>
          </a:bodyPr>
          <a:lstStyle/>
          <a:p>
            <a:endParaRPr lang="en-US" b="0" dirty="0"/>
          </a:p>
          <a:p>
            <a:r>
              <a:rPr lang="en-US" b="0" dirty="0"/>
              <a:t> Strategic Partnerships that Lead to Better Lives for Students and the Economy! </a:t>
            </a:r>
          </a:p>
          <a:p>
            <a:r>
              <a:rPr lang="en-US" b="0" dirty="0"/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1BC70-C5A9-F440-B5C3-CAF4E30B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23CDC8D-DDFE-0920-FB1C-857FCFA10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68" y="1560352"/>
            <a:ext cx="6017231" cy="4649618"/>
          </a:xfrm>
        </p:spPr>
        <p:txBody>
          <a:bodyPr>
            <a:normAutofit fontScale="92500" lnSpcReduction="10000"/>
          </a:bodyPr>
          <a:lstStyle/>
          <a:p>
            <a:pPr marL="347472" indent="-347472">
              <a:buNone/>
            </a:pPr>
            <a:r>
              <a:rPr lang="en-US" dirty="0">
                <a:solidFill>
                  <a:srgbClr val="000000"/>
                </a:solidFill>
              </a:rPr>
              <a:t>​</a:t>
            </a:r>
            <a:endParaRPr lang="en-US" sz="1900" dirty="0">
              <a:solidFill>
                <a:srgbClr val="000000"/>
              </a:solidFill>
            </a:endParaRP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The process will require patience, but the results will justify the effort.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Assemble a team with varied backgrounds, combining individuals familiar with the system and those new to the organization.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Create a team that capitalizes on each member’s strengths.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Invest in marketing and community engagement efforts.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This approach will allow you, as the leader, to focus on your own strengths.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Rather than seeking a “family,” aim to develop a high-performing organization.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4EBEE-6EA4-622A-B958-6AD7BE9D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08D5A0-EEDF-129A-9845-FBABB177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Building a Legendary Team to Free Up Your Time!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9BA84A-54E5-BF8A-7B29-B8E04DA23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684" y="1616978"/>
            <a:ext cx="4029805" cy="43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78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3FD3E-0317-9F41-043D-A2D07956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B84532-AE86-C1E4-66FE-0AF9CE038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1" y="1560352"/>
            <a:ext cx="5763236" cy="4649618"/>
          </a:xfrm>
        </p:spPr>
        <p:txBody>
          <a:bodyPr>
            <a:normAutofit fontScale="92500" lnSpcReduction="20000"/>
          </a:bodyPr>
          <a:lstStyle/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​Are the staff members in their current roles the best fit?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In what ways are your partners supporting you?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What strategies could enhance your engagement with partners?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Have you made improvements to your marketing plans?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Are your partners the right ones for your goals?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How do you celebrate achievements? Do you include partners in these events?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Are genuine opportunities available for students?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How effective is your messaging?</a:t>
            </a:r>
            <a:endParaRPr lang="en-US" dirty="0"/>
          </a:p>
          <a:p>
            <a:pPr marL="347472" indent="-347472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27B572-19DE-445D-4389-504665F4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8EE0AB-B15D-4097-3293-D4AB6F9A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Reflect! Essential Questions!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EB7801-877A-D439-1715-85FF20EA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841" y="1560352"/>
            <a:ext cx="4255377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88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54103-461B-9315-E5EF-98941463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6D4E8D-8750-120D-7E75-8C03CFE6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395416"/>
            <a:ext cx="11054683" cy="2842734"/>
          </a:xfrm>
        </p:spPr>
        <p:txBody>
          <a:bodyPr>
            <a:normAutofit/>
          </a:bodyPr>
          <a:lstStyle/>
          <a:p>
            <a:r>
              <a:rPr lang="en-US" dirty="0"/>
              <a:t>Let’s Now Talk About Outreach!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128F5-15C9-7C40-C55E-C8B3F311A2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39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83D0F-126F-EB23-B0AA-D9165E08E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66E2D2-77BA-6B62-1139-CA39F17CB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560352"/>
            <a:ext cx="11677475" cy="4649618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​</a:t>
            </a:r>
            <a:r>
              <a:rPr lang="en-US" sz="2200" b="1" dirty="0"/>
              <a:t>According to Forbes (Griffin, 2022), marketers make nine common mistakes.</a:t>
            </a:r>
          </a:p>
          <a:p>
            <a:pPr marL="457200" lvl="1" indent="0">
              <a:defRPr/>
            </a:pPr>
            <a:endParaRPr lang="en-US" sz="2400" dirty="0"/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Providing education content without entertainment.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Lacking understanding about their target audience.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Marketing too broadly.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Running paid ad campaigns for quick results instead of gaining traction organically.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Using the wrong platform or medium.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Focusing too much on services, not students.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Assuming the customer knows more than they do.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Ignoring content marketing like storytelling with blogs.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Relying only on traditional marketing methods. </a:t>
            </a:r>
          </a:p>
          <a:p>
            <a:pPr marL="283464" indent="-283464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017EF-DEA8-A735-8B50-CE02674A6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FCAF30-1C6F-F904-C275-94EBDADA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Common Marketing Mistakes!</a:t>
            </a:r>
          </a:p>
        </p:txBody>
      </p:sp>
    </p:spTree>
    <p:extLst>
      <p:ext uri="{BB962C8B-B14F-4D97-AF65-F5344CB8AC3E}">
        <p14:creationId xmlns:p14="http://schemas.microsoft.com/office/powerpoint/2010/main" val="891503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E613E-A0F8-662A-7FEA-F9E3EFE2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680ED2-8ACE-2EB2-B950-40EEB33A6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921078"/>
            <a:ext cx="11677475" cy="4288891"/>
          </a:xfrm>
        </p:spPr>
        <p:txBody>
          <a:bodyPr>
            <a:normAutofit/>
          </a:bodyPr>
          <a:lstStyle/>
          <a:p>
            <a:pPr marL="971550" lvl="1" indent="-514350">
              <a:buFontTx/>
              <a:buAutoNum type="arabicPeriod"/>
              <a:defRPr/>
            </a:pPr>
            <a:r>
              <a:rPr lang="en-US" dirty="0">
                <a:solidFill>
                  <a:srgbClr val="000000"/>
                </a:solidFill>
              </a:rPr>
              <a:t>​</a:t>
            </a:r>
            <a:r>
              <a:rPr lang="en-US" sz="2400" dirty="0"/>
              <a:t>Don’t use acronyms like ESL and IETs in ads.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Don’t talk about rules in ads.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Have a phone number and website in ads (QR Codes work)!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Use social media DM links.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Keep legal language to a minimum. 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en-US" sz="2400" dirty="0"/>
              <a:t>Discuss career readiness in ads. </a:t>
            </a:r>
          </a:p>
          <a:p>
            <a:pPr marL="971550" lvl="1" indent="-514350">
              <a:buFontTx/>
              <a:buAutoNum type="arabicPeriod"/>
              <a:defRPr/>
            </a:pPr>
            <a:endParaRPr lang="en-US" dirty="0"/>
          </a:p>
          <a:p>
            <a:pPr marL="971550" lvl="1" indent="-514350">
              <a:buFontTx/>
              <a:buAutoNum type="arabicPeriod"/>
              <a:defRPr/>
            </a:pPr>
            <a:endParaRPr lang="en-US" dirty="0"/>
          </a:p>
          <a:p>
            <a:pPr marL="457200" lvl="1" indent="0" algn="ctr">
              <a:buNone/>
              <a:defRPr/>
            </a:pPr>
            <a:r>
              <a:rPr lang="en-US" sz="2800" b="1" dirty="0"/>
              <a:t>Invest in top notch customer service training, expand orientations, and make sure staff return calls in hours, not days. </a:t>
            </a:r>
          </a:p>
          <a:p>
            <a:pPr marL="457200" lvl="1" indent="0">
              <a:buNone/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CA9F4-A347-67AA-F308-A9590901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26DEAF-7BC2-0253-7B7A-3E000464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Make Language Clear!</a:t>
            </a:r>
          </a:p>
        </p:txBody>
      </p:sp>
    </p:spTree>
    <p:extLst>
      <p:ext uri="{BB962C8B-B14F-4D97-AF65-F5344CB8AC3E}">
        <p14:creationId xmlns:p14="http://schemas.microsoft.com/office/powerpoint/2010/main" val="878512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8638E-83F2-3C09-0B10-3A1ECD08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4A35CE7-C8FD-A8A8-F0F0-AEFE97A92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921078"/>
            <a:ext cx="11677475" cy="4288891"/>
          </a:xfrm>
        </p:spPr>
        <p:txBody>
          <a:bodyPr>
            <a:normAutofit/>
          </a:bodyPr>
          <a:lstStyle/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​</a:t>
            </a:r>
            <a:r>
              <a:rPr lang="en-US" sz="2600" dirty="0">
                <a:solidFill>
                  <a:srgbClr val="000000"/>
                </a:solidFill>
              </a:rPr>
              <a:t>Define your outreach objective and clarify what you aim to accomplish.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Understand your target audience and analyze your competitors. Consider that different sectors can be marketed through various platforms.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Prioritize outreaching in your budget.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Establish clear deadlines.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Choose appropriate outreach channels and strategies.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Monitor results and evaluate analytics.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sz="2600" dirty="0">
                <a:solidFill>
                  <a:srgbClr val="000000"/>
                </a:solidFill>
              </a:rPr>
              <a:t>Assemble a team to implement the plan and conduct follow-ups.</a:t>
            </a:r>
            <a:endParaRPr lang="en-US" sz="2600" dirty="0"/>
          </a:p>
          <a:p>
            <a:pPr marL="971550" lvl="1" indent="-514350"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2D4F1-01BD-99BB-4372-1C71CD0C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DEB65E-B34E-8254-1986-B789D7014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Develop an Outreach Plan!</a:t>
            </a:r>
          </a:p>
        </p:txBody>
      </p:sp>
    </p:spTree>
    <p:extLst>
      <p:ext uri="{BB962C8B-B14F-4D97-AF65-F5344CB8AC3E}">
        <p14:creationId xmlns:p14="http://schemas.microsoft.com/office/powerpoint/2010/main" val="2768814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C25D7-A829-ABE7-ACF6-29825BCA4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0AC5356-71CE-5D53-AF8E-9C5369DFF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921078"/>
            <a:ext cx="11677475" cy="4288891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​</a:t>
            </a:r>
            <a:r>
              <a:rPr lang="en-US" sz="1800" b="1" dirty="0"/>
              <a:t>Use a balanced approach, promote students first! Showcase graduates and success. Promote new programs. Celebrate staff accomplishments. Promote economic partners and news!</a:t>
            </a:r>
          </a:p>
          <a:p>
            <a:pPr marL="457200" lvl="1" indent="0">
              <a:defRPr/>
            </a:pPr>
            <a:endParaRPr lang="en-US" sz="1800" dirty="0"/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Use social media platforms to connect with your audience.</a:t>
            </a:r>
          </a:p>
          <a:p>
            <a:pPr marL="1314450" lvl="2" indent="-457200">
              <a:buFontTx/>
              <a:buAutoNum type="arabicPeriod"/>
              <a:defRPr/>
            </a:pPr>
            <a:r>
              <a:rPr lang="en-US" dirty="0"/>
              <a:t>Facebook, X, Instagram, LinkedIn, Tik Tok, and more.</a:t>
            </a:r>
          </a:p>
          <a:p>
            <a:pPr marL="1314450" lvl="2" indent="-457200">
              <a:buFontTx/>
              <a:buAutoNum type="arabicPeriod"/>
              <a:defRPr/>
            </a:pPr>
            <a:r>
              <a:rPr lang="en-US" dirty="0"/>
              <a:t>Get the blue checkmarks!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Post several times a week on social media. Pay for followers.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Try digital advertising in your marketing budget.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Modernize website that is mobile friendly.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Encourage students to leave online reviews.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Create and use engaging video content.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Promote trends in the economy.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Create educational apps.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Promote other educational sites and partners.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1800" dirty="0"/>
              <a:t>Track your data and shift according to promotion. </a:t>
            </a:r>
          </a:p>
          <a:p>
            <a:pPr marL="457200" lvl="1" indent="0">
              <a:defRPr/>
            </a:pPr>
            <a:endParaRPr lang="en-US" dirty="0"/>
          </a:p>
          <a:p>
            <a:pPr marL="457200" lvl="1" indent="0" algn="ctr">
              <a:buNone/>
              <a:defRPr/>
            </a:pPr>
            <a:r>
              <a:rPr lang="en-US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There are 18  marketing types</a:t>
            </a:r>
            <a:r>
              <a:rPr lang="en-US" b="1" dirty="0"/>
              <a:t>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47AC26-0777-47A8-172E-612A16E08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D9D680-C2E9-60A4-97BA-692D7B5D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Outreach Strategies!</a:t>
            </a:r>
          </a:p>
        </p:txBody>
      </p:sp>
    </p:spTree>
    <p:extLst>
      <p:ext uri="{BB962C8B-B14F-4D97-AF65-F5344CB8AC3E}">
        <p14:creationId xmlns:p14="http://schemas.microsoft.com/office/powerpoint/2010/main" val="716712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7485-298A-D748-7717-DF0784698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058F0C-4F07-38F7-1D3C-DA4D82060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921078"/>
            <a:ext cx="11677475" cy="4288891"/>
          </a:xfrm>
        </p:spPr>
        <p:txBody>
          <a:bodyPr>
            <a:normAutofit fontScale="92500" lnSpcReduction="20000"/>
          </a:bodyPr>
          <a:lstStyle/>
          <a:p>
            <a:pPr marL="914400" indent="-457200">
              <a:spcBef>
                <a:spcPts val="375"/>
              </a:spcBef>
              <a:buNone/>
            </a:pPr>
            <a:r>
              <a:rPr lang="en-US" b="1" dirty="0">
                <a:solidFill>
                  <a:srgbClr val="000000"/>
                </a:solidFill>
              </a:rPr>
              <a:t>Expand beyond Facebook by adopting offline marketing techniques.</a:t>
            </a:r>
          </a:p>
          <a:p>
            <a:pPr marL="914400" indent="-457200">
              <a:spcBef>
                <a:spcPts val="375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Make it a habit to participate in community events.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Allocate resources for tabletop displays.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Work with a professional agency to create your printed marketing materials.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Hire staff specifically to promote your programs.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Involve teachers and school administrators in promoting the program within the community.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Introduce your services at elementary schools to connect with local parents.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Equip your staff with branded T-shirts.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Establish relationships with your local Department of Labor contacts for student referrals.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Collaborate with organizations that can provide venues for classes.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Offer your facilities for use by community groups.</a:t>
            </a:r>
            <a:endParaRPr lang="en-US" dirty="0"/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2F6316-659B-1A77-6C9D-93BF90DB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C6DC1A-B953-41E6-60E8-4A598ACF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Other Ideas that Work! </a:t>
            </a:r>
          </a:p>
        </p:txBody>
      </p:sp>
    </p:spTree>
    <p:extLst>
      <p:ext uri="{BB962C8B-B14F-4D97-AF65-F5344CB8AC3E}">
        <p14:creationId xmlns:p14="http://schemas.microsoft.com/office/powerpoint/2010/main" val="1475096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321F8-C008-593E-311F-1A3B7AD2E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432DAB-B0FA-B651-D0EA-A79C77690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0" y="1921078"/>
            <a:ext cx="11677475" cy="4288891"/>
          </a:xfrm>
        </p:spPr>
        <p:txBody>
          <a:bodyPr>
            <a:normAutofit/>
          </a:bodyPr>
          <a:lstStyle/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Enrollment increased from 5% to 20%, varying by year.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Received the 2016 SUNSPRA Award for Brevard Adult Education.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Staff were invited to present at events across the state.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Student participation improved.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Received positive feedback from senior leadership.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Enhanced promotion of workforce programs.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Fostered a very positive organizational culture.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Strengthened relationships with business partners.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Increased engagement with elected officials.</a:t>
            </a:r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Raised community awareness of our activities.</a:t>
            </a:r>
            <a:endParaRPr lang="en-US" dirty="0"/>
          </a:p>
          <a:p>
            <a:pPr marL="914400" indent="-457200">
              <a:spcBef>
                <a:spcPts val="375"/>
              </a:spcBef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4A0-6AAF-2EA2-B318-3964FFF1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64BDAF-0059-8DAC-2FF5-348D7AFEE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Outcomes! </a:t>
            </a:r>
          </a:p>
        </p:txBody>
      </p:sp>
    </p:spTree>
    <p:extLst>
      <p:ext uri="{BB962C8B-B14F-4D97-AF65-F5344CB8AC3E}">
        <p14:creationId xmlns:p14="http://schemas.microsoft.com/office/powerpoint/2010/main" val="2361392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494951"/>
            <a:ext cx="11134693" cy="629174"/>
          </a:xfrm>
        </p:spPr>
        <p:txBody>
          <a:bodyPr/>
          <a:lstStyle/>
          <a:p>
            <a:pPr algn="ctr"/>
            <a:r>
              <a:rPr lang="en-US" dirty="0"/>
              <a:t>Resources!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71543-971B-DC41-91FE-50C4A74B2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23CD5D-1311-B74B-9A09-C71E4BB6B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Dr. Jeff Arnott	X @JefferyArnott   LinkedIn: Jeff Arnott Ed.D.</a:t>
            </a:r>
          </a:p>
          <a:p>
            <a:r>
              <a:rPr lang="en-US" dirty="0">
                <a:hlinkClick r:id="rId2"/>
              </a:rPr>
              <a:t>Jeff@Lot12Education.com</a:t>
            </a:r>
            <a:endParaRPr lang="en-US" dirty="0"/>
          </a:p>
          <a:p>
            <a:r>
              <a:rPr lang="en-US" dirty="0"/>
              <a:t>407-719-7123</a:t>
            </a:r>
          </a:p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4E844EE-A0D7-C460-6EBE-F343D0C43F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85" y="1258349"/>
            <a:ext cx="11100265" cy="3431708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altLang="en-US" sz="2400" b="1" dirty="0"/>
              <a:t>ALCO Facebook Page</a:t>
            </a:r>
          </a:p>
          <a:p>
            <a:pPr lvl="1"/>
            <a:r>
              <a:rPr lang="en-US" altLang="en-US" sz="1800" dirty="0">
                <a:hlinkClick r:id="rId3"/>
              </a:rPr>
              <a:t>(5) Facebook</a:t>
            </a:r>
            <a:endParaRPr lang="en-US" altLang="en-US" sz="2400" b="1" dirty="0"/>
          </a:p>
          <a:p>
            <a:pPr lvl="1"/>
            <a:endParaRPr lang="en-US" altLang="en-US" sz="2400" b="1" dirty="0"/>
          </a:p>
          <a:p>
            <a:pPr lvl="1"/>
            <a:r>
              <a:rPr lang="en-US" altLang="en-US" sz="2400" b="1" dirty="0"/>
              <a:t>COABE Educate and Elevate Campaign</a:t>
            </a:r>
          </a:p>
          <a:p>
            <a:pPr lvl="1"/>
            <a:r>
              <a:rPr lang="en-US" altLang="en-US" sz="2400" dirty="0"/>
              <a:t>Lots of great resources to promote literacy weeks, awareness campaigns etc. </a:t>
            </a:r>
          </a:p>
          <a:p>
            <a:pPr lvl="1"/>
            <a:r>
              <a:rPr lang="en-US" altLang="en-US" sz="2400" dirty="0">
                <a:hlinkClick r:id="rId4"/>
              </a:rPr>
              <a:t>https://coabe.org/social-media-messaging-center/</a:t>
            </a:r>
            <a:endParaRPr lang="en-US" altLang="en-US" sz="2400" dirty="0"/>
          </a:p>
          <a:p>
            <a:pPr marL="342883" lvl="1" indent="0">
              <a:buNone/>
            </a:pPr>
            <a:endParaRPr lang="en-US" altLang="en-US" sz="2400" dirty="0"/>
          </a:p>
          <a:p>
            <a:pPr lvl="1"/>
            <a:r>
              <a:rPr lang="en-US" altLang="en-US" sz="2400" b="1" dirty="0"/>
              <a:t>GED Testing Center</a:t>
            </a:r>
          </a:p>
          <a:p>
            <a:pPr lvl="1"/>
            <a:r>
              <a:rPr lang="en-US" altLang="en-US" sz="2400" dirty="0">
                <a:hlinkClick r:id="rId5"/>
              </a:rPr>
              <a:t>https://ged.com/educators</a:t>
            </a:r>
            <a:endParaRPr lang="en-US" altLang="en-US" sz="2400" dirty="0"/>
          </a:p>
          <a:p>
            <a:pPr lvl="1"/>
            <a:endParaRPr lang="en-US" altLang="en-US" sz="2400" dirty="0"/>
          </a:p>
          <a:p>
            <a:pPr lvl="1"/>
            <a:r>
              <a:rPr lang="en-US" altLang="en-US" sz="2400" dirty="0"/>
              <a:t>Many of these sites have locator tools for students to find your program! Make sure they are up to date. </a:t>
            </a:r>
          </a:p>
          <a:p>
            <a:pPr lvl="1"/>
            <a:endParaRPr lang="en-US" altLang="en-US" sz="2400" dirty="0"/>
          </a:p>
          <a:p>
            <a:pPr lvl="1"/>
            <a:r>
              <a:rPr lang="en-US" altLang="en-US" sz="2400" dirty="0"/>
              <a:t>The GED Testing Service has a referral portal and lists of students who are interested in classes in your area.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7841" y="1952369"/>
            <a:ext cx="3641725" cy="974838"/>
          </a:xfrm>
        </p:spPr>
        <p:txBody>
          <a:bodyPr/>
          <a:lstStyle/>
          <a:p>
            <a:r>
              <a:rPr lang="en-US" b="1" dirty="0"/>
              <a:t>Building Strategic Partnerships</a:t>
            </a:r>
            <a:br>
              <a:rPr lang="en-US" dirty="0"/>
            </a:br>
            <a:r>
              <a:rPr lang="en-US" sz="1400" dirty="0"/>
              <a:t>Learn practical strategies for developing partnerships that increase student opportunities and strengthen adult education programs.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3600" dirty="0"/>
              <a:t>#1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31937" y="3573765"/>
            <a:ext cx="3641725" cy="884697"/>
          </a:xfrm>
        </p:spPr>
        <p:txBody>
          <a:bodyPr/>
          <a:lstStyle/>
          <a:p>
            <a:r>
              <a:rPr lang="en-US" b="1" dirty="0"/>
              <a:t>Marketing Adult Education</a:t>
            </a:r>
            <a:br>
              <a:rPr lang="en-US" dirty="0"/>
            </a:br>
            <a:r>
              <a:rPr lang="en-US" dirty="0"/>
              <a:t>Discover proven outreach techniques to increase enrollment and improve community awareness.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#2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1938" y="5000368"/>
            <a:ext cx="3641725" cy="974838"/>
          </a:xfrm>
        </p:spPr>
        <p:txBody>
          <a:bodyPr/>
          <a:lstStyle/>
          <a:p>
            <a:r>
              <a:rPr lang="en-US" b="1" dirty="0"/>
              <a:t>Creating an Outreach Plan</a:t>
            </a:r>
            <a:br>
              <a:rPr lang="en-US" dirty="0"/>
            </a:br>
            <a:r>
              <a:rPr lang="en-US" dirty="0"/>
              <a:t>Develop a simple, effective marketing plan with clear goals, strategies, and measurable results.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sz="3600" dirty="0"/>
              <a:t>#3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11081" y="1886465"/>
            <a:ext cx="3641725" cy="1040741"/>
          </a:xfrm>
        </p:spPr>
        <p:txBody>
          <a:bodyPr/>
          <a:lstStyle/>
          <a:p>
            <a:r>
              <a:rPr lang="en-US" b="1" dirty="0"/>
              <a:t>Building an Outreach Team</a:t>
            </a:r>
            <a:br>
              <a:rPr lang="en-US" dirty="0"/>
            </a:br>
            <a:r>
              <a:rPr lang="en-US" dirty="0"/>
              <a:t>Explore leadership strategies for creating a team that supports recruitment and community engagement.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11081" y="1395949"/>
            <a:ext cx="847725" cy="727219"/>
          </a:xfrm>
        </p:spPr>
        <p:txBody>
          <a:bodyPr/>
          <a:lstStyle/>
          <a:p>
            <a:r>
              <a:rPr lang="en-US" sz="3600" dirty="0"/>
              <a:t>#4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11081" y="3483625"/>
            <a:ext cx="3641725" cy="974838"/>
          </a:xfrm>
        </p:spPr>
        <p:txBody>
          <a:bodyPr/>
          <a:lstStyle/>
          <a:p>
            <a:r>
              <a:rPr lang="en-US" b="1" dirty="0"/>
              <a:t>Community Engagement Strategies</a:t>
            </a:r>
            <a:br>
              <a:rPr lang="en-US" dirty="0"/>
            </a:br>
            <a:r>
              <a:rPr lang="en-US" dirty="0"/>
              <a:t>Learn creative ways to connect with businesses, organizations, and local leaders to expand your program's reach.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3600" dirty="0"/>
              <a:t>#5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11081" y="5074508"/>
            <a:ext cx="3641725" cy="900698"/>
          </a:xfrm>
        </p:spPr>
        <p:txBody>
          <a:bodyPr/>
          <a:lstStyle/>
          <a:p>
            <a:r>
              <a:rPr lang="en-US" b="1" dirty="0"/>
              <a:t>Measuring Success</a:t>
            </a:r>
            <a:br>
              <a:rPr lang="en-US" dirty="0"/>
            </a:br>
            <a:r>
              <a:rPr lang="en-US" dirty="0"/>
              <a:t>Identify practical ways to evaluate marketing efforts and continuously improve outreach results.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11081" y="4604950"/>
            <a:ext cx="847725" cy="566217"/>
          </a:xfrm>
        </p:spPr>
        <p:txBody>
          <a:bodyPr/>
          <a:lstStyle/>
          <a:p>
            <a:r>
              <a:rPr lang="en-US" sz="3600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QR CODE PLACEHOLDER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ADFA65-A279-4159-100F-215059B1E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43" y="3507297"/>
            <a:ext cx="3507297" cy="350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an employer?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an organization?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 work-based learning opportunity?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 donor?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 vendor?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Is it an alumnus or alumna?</a:t>
            </a:r>
          </a:p>
          <a:p>
            <a:pPr marL="173736" indent="-173736"/>
            <a:endParaRPr lang="en-US" dirty="0">
              <a:solidFill>
                <a:srgbClr val="000000"/>
              </a:solidFill>
            </a:endParaRPr>
          </a:p>
          <a:p>
            <a:pPr marL="173736" indent="-173736"/>
            <a:r>
              <a:rPr lang="en-US" b="1" dirty="0">
                <a:solidFill>
                  <a:srgbClr val="000000"/>
                </a:solidFill>
              </a:rPr>
              <a:t>Partnerships have the potential to grow!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Apply the SMELL Test! (Sound, Moral, Ethical, Legitimate, and Legal)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Aim to reach a </a:t>
            </a:r>
            <a:r>
              <a:rPr lang="en-US" b="1" dirty="0">
                <a:solidFill>
                  <a:srgbClr val="000000"/>
                </a:solidFill>
              </a:rPr>
              <a:t>YES!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No partner is </a:t>
            </a:r>
            <a:r>
              <a:rPr lang="en-US" b="1" dirty="0">
                <a:solidFill>
                  <a:srgbClr val="000000"/>
                </a:solidFill>
              </a:rPr>
              <a:t>too large </a:t>
            </a:r>
            <a:r>
              <a:rPr lang="en-US" dirty="0">
                <a:solidFill>
                  <a:srgbClr val="000000"/>
                </a:solidFill>
              </a:rPr>
              <a:t>or </a:t>
            </a:r>
            <a:r>
              <a:rPr lang="en-US" b="1" dirty="0">
                <a:solidFill>
                  <a:srgbClr val="000000"/>
                </a:solidFill>
              </a:rPr>
              <a:t>too small</a:t>
            </a:r>
            <a:r>
              <a:rPr lang="en-US" dirty="0">
                <a:solidFill>
                  <a:srgbClr val="000000"/>
                </a:solidFill>
              </a:rPr>
              <a:t>!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C7DD0F-D6D4-AB0B-6326-3FDF8A476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Define a Partner!</a:t>
            </a:r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A3D-9891-CA40-4BC6-96008389B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35DED-CE29-8CA5-AF99-05B1126EF13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FAF008-FDD1-3F5B-4649-EAE51808DAF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2C6A09-44F5-F894-E169-FA9EFFEEC0C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What you must do! 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sz="1800" b="1" dirty="0"/>
              <a:t>You must advocate to your supervisors!</a:t>
            </a:r>
          </a:p>
          <a:p>
            <a:r>
              <a:rPr lang="en-US" sz="1800" b="1" dirty="0"/>
              <a:t>Get to know your business &amp; community!</a:t>
            </a:r>
          </a:p>
          <a:p>
            <a:r>
              <a:rPr lang="en-US" sz="1800" b="1" dirty="0"/>
              <a:t>Make partnerships your highest priority!</a:t>
            </a:r>
          </a:p>
          <a:p>
            <a:r>
              <a:rPr lang="en-US" sz="1800" b="1" dirty="0"/>
              <a:t>You might have to get political!</a:t>
            </a:r>
          </a:p>
          <a:p>
            <a:r>
              <a:rPr lang="en-US" sz="1800" b="1" dirty="0"/>
              <a:t>Have options for students!</a:t>
            </a:r>
          </a:p>
          <a:p>
            <a:r>
              <a:rPr lang="en-US" sz="1800" b="1" dirty="0"/>
              <a:t>Ask students what is important to them! </a:t>
            </a:r>
          </a:p>
          <a:p>
            <a:endParaRPr lang="en-US" sz="1800" b="1" dirty="0"/>
          </a:p>
          <a:p>
            <a:r>
              <a:rPr lang="en-US" sz="1800" b="1" dirty="0"/>
              <a:t>P.S. It is a short &amp; long game!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173252-DCF1-D1BA-23BE-EE5A1F44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Each GED Program is Unique! What You Need to do to Outreach to Partners!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6928-A392-8E52-D9C6-2B9A302BC6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sz="1800" b="1" dirty="0"/>
              <a:t>Each Program is…….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…unique.</a:t>
            </a:r>
          </a:p>
          <a:p>
            <a:r>
              <a:rPr lang="en-US" b="1" dirty="0"/>
              <a:t>…serves different economies.</a:t>
            </a:r>
          </a:p>
          <a:p>
            <a:r>
              <a:rPr lang="en-US" b="1" dirty="0"/>
              <a:t>…has different leadership structures.</a:t>
            </a:r>
          </a:p>
          <a:p>
            <a:r>
              <a:rPr lang="en-US" b="1" dirty="0"/>
              <a:t>…has unique priorities.</a:t>
            </a:r>
          </a:p>
          <a:p>
            <a:r>
              <a:rPr lang="en-US" b="1" dirty="0"/>
              <a:t>…has politics.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FDD3C-ABD9-D4A7-8B8C-A97CA037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1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6E4CE-B7BD-4204-D760-C773CDB0A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F9FDC8-008B-4EEB-2E61-CA49704173B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A3CE2-25AD-33C3-1426-2393344F3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1F054-D2EC-17F6-9B96-1F610B6056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DC9D64-C955-46E3-09C1-59A6884DA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6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Small Companies &amp; Number of Employees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One Fat Frog				100</a:t>
            </a:r>
          </a:p>
          <a:p>
            <a:r>
              <a:rPr lang="en-US" sz="1800" b="1" dirty="0"/>
              <a:t>Touchless Boat Covers			50</a:t>
            </a:r>
          </a:p>
          <a:p>
            <a:r>
              <a:rPr lang="en-US" sz="1800" b="1" dirty="0"/>
              <a:t>Competitive Edge Contractors	50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 dirty="0"/>
              <a:t>Here are some partners I have used in the past!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sz="1800" b="1" dirty="0"/>
              <a:t>Large Companies &amp; Number of Employees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1800" b="1" dirty="0"/>
              <a:t>Large Theme Park 		75,000</a:t>
            </a:r>
          </a:p>
          <a:p>
            <a:r>
              <a:rPr lang="en-US" sz="1800" b="1" dirty="0"/>
              <a:t>Advent Health System		36,000</a:t>
            </a:r>
          </a:p>
          <a:p>
            <a:r>
              <a:rPr lang="en-US" sz="1800" b="1" dirty="0"/>
              <a:t>Orlando Health			20,400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395416"/>
            <a:ext cx="11054683" cy="502508"/>
          </a:xfrm>
        </p:spPr>
        <p:txBody>
          <a:bodyPr>
            <a:normAutofit fontScale="90000"/>
          </a:bodyPr>
          <a:lstStyle/>
          <a:p>
            <a:r>
              <a:rPr lang="en-US" dirty="0"/>
              <a:t>Leverage Chambers!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330" y="1581666"/>
            <a:ext cx="6516129" cy="3476366"/>
          </a:xfrm>
        </p:spPr>
        <p:txBody>
          <a:bodyPr>
            <a:normAutofit fontScale="77500" lnSpcReduction="20000"/>
          </a:bodyPr>
          <a:lstStyle/>
          <a:p>
            <a:pPr marL="283464" indent="-283464" algn="ctr"/>
            <a:r>
              <a:rPr lang="en-US" sz="2800" b="1" i="0" dirty="0">
                <a:solidFill>
                  <a:srgbClr val="000000"/>
                </a:solidFill>
              </a:rPr>
              <a:t>Become a member of the chamber!</a:t>
            </a:r>
          </a:p>
          <a:p>
            <a:pPr marL="283464" indent="-283464"/>
            <a:r>
              <a:rPr lang="en-US" dirty="0">
                <a:solidFill>
                  <a:srgbClr val="000000"/>
                </a:solidFill>
              </a:rPr>
              <a:t>​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Participate in as many events as you can.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Chambers connect you with a variety of businesses, both large and small – real hidden opportunities.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They can guide you toward the most beneficial events for your needs.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Consider speaking at their gatherings.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Support their events through sponsorship.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Leverage the chamber to help form an advisory board if necessary.</a:t>
            </a:r>
          </a:p>
          <a:p>
            <a:pPr marL="283464" indent="-283464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Encourage your team to get involved with the chambers.</a:t>
            </a: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FCAE26-A50A-B5CF-87F2-1D5F2CC38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61" y="518985"/>
            <a:ext cx="4157832" cy="2987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930BCF-406C-F1C7-A64F-AB2BE6195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888" y="3751469"/>
            <a:ext cx="432243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1270D-4EF2-F875-5396-3F8A72581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E32718-2CFA-472D-3412-705B85AE3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5" y="1560352"/>
            <a:ext cx="5575349" cy="4649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Examples:</a:t>
            </a:r>
          </a:p>
          <a:p>
            <a:endParaRPr lang="en-US" sz="1700" b="1" dirty="0"/>
          </a:p>
          <a:p>
            <a:pPr marL="285750" indent="-285750"/>
            <a:r>
              <a:rPr lang="en-US" sz="1700" dirty="0"/>
              <a:t>Department of Labor (One Stop)</a:t>
            </a:r>
          </a:p>
          <a:p>
            <a:pPr lvl="1"/>
            <a:r>
              <a:rPr lang="en-US" sz="1700" dirty="0"/>
              <a:t>We have received over $500K to start apprenticeships programs.</a:t>
            </a:r>
          </a:p>
          <a:p>
            <a:pPr marL="285750" indent="-285750"/>
            <a:r>
              <a:rPr lang="en-US" sz="1700" dirty="0"/>
              <a:t>Local Community College and other educational providers.</a:t>
            </a:r>
          </a:p>
          <a:p>
            <a:pPr marL="285750" indent="-285750"/>
            <a:r>
              <a:rPr lang="en-US" sz="1700" dirty="0"/>
              <a:t>Local agencies like the Urban League.</a:t>
            </a:r>
          </a:p>
          <a:p>
            <a:pPr lvl="1"/>
            <a:r>
              <a:rPr lang="en-US" sz="1700" dirty="0"/>
              <a:t>We received $75K to for short term trainings. </a:t>
            </a:r>
          </a:p>
          <a:p>
            <a:pPr marL="285750" indent="-285750"/>
            <a:r>
              <a:rPr lang="en-US" sz="1700" dirty="0"/>
              <a:t>Faith-Based groups.</a:t>
            </a:r>
          </a:p>
          <a:p>
            <a:pPr lvl="1"/>
            <a:r>
              <a:rPr lang="en-US" sz="1700" dirty="0"/>
              <a:t>Put on a PROM for our students!</a:t>
            </a:r>
          </a:p>
          <a:p>
            <a:pPr marL="285750" indent="-285750"/>
            <a:r>
              <a:rPr lang="en-US" sz="1700" dirty="0"/>
              <a:t>Military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    P.S. ALWAYS THANK THEM!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31F955-7FC8-BC4F-110A-688DB642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BB0232-78EC-2C3B-27E9-0AE3DAA70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Leverage Community Partners!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56D35-68C6-F70E-706D-D8FEC54FC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58962"/>
            <a:ext cx="3064308" cy="325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062D4C-4D96-67D4-D299-17E2AD0AB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540" y="4640797"/>
            <a:ext cx="2627604" cy="18777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DF8F4-2088-1ABC-90C6-EF945BD68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5853" y="2847822"/>
            <a:ext cx="2627604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41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ED896-13D9-937C-922C-985504BB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5121FC-6E06-3D51-9616-228282818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81" y="1560352"/>
            <a:ext cx="5763236" cy="4649618"/>
          </a:xfrm>
        </p:spPr>
        <p:txBody>
          <a:bodyPr>
            <a:normAutofit/>
          </a:bodyPr>
          <a:lstStyle/>
          <a:p>
            <a:pPr marL="347472" indent="-347472">
              <a:buNone/>
            </a:pPr>
            <a:r>
              <a:rPr lang="en-US" sz="3200" b="1" dirty="0">
                <a:solidFill>
                  <a:srgbClr val="000000"/>
                </a:solidFill>
              </a:rPr>
              <a:t>Examples:</a:t>
            </a:r>
            <a:endParaRPr lang="en-US" sz="3200" dirty="0">
              <a:solidFill>
                <a:srgbClr val="000000"/>
              </a:solidFill>
            </a:endParaRPr>
          </a:p>
          <a:p>
            <a:pPr marL="347472" indent="-347472">
              <a:buNone/>
            </a:pPr>
            <a:r>
              <a:rPr lang="en-US" dirty="0">
                <a:solidFill>
                  <a:srgbClr val="000000"/>
                </a:solidFill>
              </a:rPr>
              <a:t>​</a:t>
            </a:r>
            <a:endParaRPr lang="en-US" sz="1900" dirty="0">
              <a:solidFill>
                <a:srgbClr val="000000"/>
              </a:solidFill>
            </a:endParaRPr>
          </a:p>
          <a:p>
            <a:pPr marL="347472" indent="-347472"/>
            <a:r>
              <a:rPr lang="en-US" sz="1900" dirty="0">
                <a:solidFill>
                  <a:srgbClr val="000000"/>
                </a:solidFill>
              </a:rPr>
              <a:t>Meet with County Commissioners, Mayors, and City Managers.</a:t>
            </a:r>
          </a:p>
          <a:p>
            <a:pPr marL="347472" indent="-347472"/>
            <a:r>
              <a:rPr lang="en-US" sz="1900" dirty="0">
                <a:solidFill>
                  <a:srgbClr val="000000"/>
                </a:solidFill>
              </a:rPr>
              <a:t>Connect with State Legislators during their visits to town.</a:t>
            </a:r>
          </a:p>
          <a:p>
            <a:pPr marL="347472" indent="-347472"/>
            <a:r>
              <a:rPr lang="en-US" sz="1900" dirty="0">
                <a:solidFill>
                  <a:srgbClr val="000000"/>
                </a:solidFill>
              </a:rPr>
              <a:t>Keep in mind that individuals involved in politics may move to different roles over time.</a:t>
            </a:r>
          </a:p>
          <a:p>
            <a:pPr marL="347472" indent="-347472"/>
            <a:r>
              <a:rPr lang="en-US" sz="1900" dirty="0">
                <a:solidFill>
                  <a:srgbClr val="000000"/>
                </a:solidFill>
              </a:rPr>
              <a:t>Invite them to your campus and events.</a:t>
            </a:r>
          </a:p>
          <a:p>
            <a:pPr marL="347472" indent="-347472"/>
            <a:r>
              <a:rPr lang="en-US" sz="1900" dirty="0">
                <a:solidFill>
                  <a:srgbClr val="000000"/>
                </a:solidFill>
              </a:rPr>
              <a:t>I have yet to encounter a legislator who doesn’t support adult and workforce education. Always link it to economic development. Avoid partisan approaches.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0E99F-C94D-615E-E1DC-38A51154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D1E39E-9B2D-7B26-A2CA-1BD20E34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36895"/>
            <a:ext cx="11129271" cy="1453729"/>
          </a:xfrm>
        </p:spPr>
        <p:txBody>
          <a:bodyPr/>
          <a:lstStyle/>
          <a:p>
            <a:pPr algn="ctr"/>
            <a:r>
              <a:rPr lang="en-US" dirty="0"/>
              <a:t>Advocate to Local Leaders!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F3C3DF-2D9F-E051-5511-1FD1FCE72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464" y="1514769"/>
            <a:ext cx="2370392" cy="2370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73B428-A4D9-EEDA-6D2D-2FDF2A0AB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114" y="1441611"/>
            <a:ext cx="2085013" cy="21459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21A3FB-86E9-AC08-569C-474D69C54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106966"/>
            <a:ext cx="2664183" cy="19996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AD3365-B22F-206C-2F2F-3AFEFBEF7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359" y="3781952"/>
            <a:ext cx="2078916" cy="27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76032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F09799-D4F4-4B54-AC36-1BA31C810F96}"/>
</file>

<file path=customXml/itemProps2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customXml/itemProps3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1406</TotalTime>
  <Words>1534</Words>
  <Application>Microsoft Office PowerPoint</Application>
  <PresentationFormat>Widescreen</PresentationFormat>
  <Paragraphs>218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Narrow</vt:lpstr>
      <vt:lpstr>Calibri</vt:lpstr>
      <vt:lpstr>GEDTS_theme_2018</vt:lpstr>
      <vt:lpstr>PowerPoint Presentation</vt:lpstr>
      <vt:lpstr>PowerPoint Presentation</vt:lpstr>
      <vt:lpstr>Let’s Define a Partner!</vt:lpstr>
      <vt:lpstr>Each GED Program is Unique! What You Need to do to Outreach to Partners! </vt:lpstr>
      <vt:lpstr>PowerPoint Presentation</vt:lpstr>
      <vt:lpstr>Here are some partners I have used in the past!</vt:lpstr>
      <vt:lpstr>Leverage Chambers!</vt:lpstr>
      <vt:lpstr>Leverage Community Partners!</vt:lpstr>
      <vt:lpstr>Advocate to Local Leaders!</vt:lpstr>
      <vt:lpstr>Building a Legendary Team to Free Up Your Time!</vt:lpstr>
      <vt:lpstr>Reflect! Essential Questions!</vt:lpstr>
      <vt:lpstr>Let’s Now Talk About Outreach! </vt:lpstr>
      <vt:lpstr>Common Marketing Mistakes!</vt:lpstr>
      <vt:lpstr>Make Language Clear!</vt:lpstr>
      <vt:lpstr>Develop an Outreach Plan!</vt:lpstr>
      <vt:lpstr>Outreach Strategies!</vt:lpstr>
      <vt:lpstr>Other Ideas that Work! </vt:lpstr>
      <vt:lpstr>Outcomes! </vt:lpstr>
      <vt:lpstr>Resources!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Jeff Arnott</cp:lastModifiedBy>
  <cp:revision>27</cp:revision>
  <cp:lastPrinted>2018-06-14T14:59:40Z</cp:lastPrinted>
  <dcterms:created xsi:type="dcterms:W3CDTF">2023-06-02T14:16:32Z</dcterms:created>
  <dcterms:modified xsi:type="dcterms:W3CDTF">2026-07-17T23:42:52Z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