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23"/>
  </p:notesMasterIdLst>
  <p:handoutMasterIdLst>
    <p:handoutMasterId r:id="rId24"/>
  </p:handoutMasterIdLst>
  <p:sldIdLst>
    <p:sldId id="292" r:id="rId5"/>
    <p:sldId id="295" r:id="rId6"/>
    <p:sldId id="261" r:id="rId7"/>
    <p:sldId id="262" r:id="rId8"/>
    <p:sldId id="296" r:id="rId9"/>
    <p:sldId id="297" r:id="rId10"/>
    <p:sldId id="259" r:id="rId11"/>
    <p:sldId id="298" r:id="rId12"/>
    <p:sldId id="300" r:id="rId13"/>
    <p:sldId id="299" r:id="rId14"/>
    <p:sldId id="301" r:id="rId15"/>
    <p:sldId id="302" r:id="rId16"/>
    <p:sldId id="303" r:id="rId17"/>
    <p:sldId id="304" r:id="rId18"/>
    <p:sldId id="305" r:id="rId19"/>
    <p:sldId id="306" r:id="rId20"/>
    <p:sldId id="283" r:id="rId21"/>
    <p:sldId id="293" r:id="rId22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8"/>
    <p:restoredTop sz="96303"/>
  </p:normalViewPr>
  <p:slideViewPr>
    <p:cSldViewPr snapToGrid="0" snapToObjects="1">
      <p:cViewPr varScale="1">
        <p:scale>
          <a:sx n="59" d="100"/>
          <a:sy n="59" d="100"/>
        </p:scale>
        <p:origin x="231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 Arnott" userId="436850675e80cd14" providerId="LiveId" clId="{E00C6F3C-46D8-41A9-9D46-EEF4466C2C7C}"/>
    <pc:docChg chg="custSel modSld">
      <pc:chgData name="Jeff Arnott" userId="436850675e80cd14" providerId="LiveId" clId="{E00C6F3C-46D8-41A9-9D46-EEF4466C2C7C}" dt="2026-07-24T21:05:25.103" v="10" actId="20577"/>
      <pc:docMkLst>
        <pc:docMk/>
      </pc:docMkLst>
      <pc:sldChg chg="modSp mod">
        <pc:chgData name="Jeff Arnott" userId="436850675e80cd14" providerId="LiveId" clId="{E00C6F3C-46D8-41A9-9D46-EEF4466C2C7C}" dt="2026-07-24T21:04:29.104" v="0" actId="14100"/>
        <pc:sldMkLst>
          <pc:docMk/>
          <pc:sldMk cId="1680579999" sldId="297"/>
        </pc:sldMkLst>
        <pc:spChg chg="mod">
          <ac:chgData name="Jeff Arnott" userId="436850675e80cd14" providerId="LiveId" clId="{E00C6F3C-46D8-41A9-9D46-EEF4466C2C7C}" dt="2026-07-24T21:04:29.104" v="0" actId="14100"/>
          <ac:spMkLst>
            <pc:docMk/>
            <pc:sldMk cId="1680579999" sldId="297"/>
            <ac:spMk id="9" creationId="{F6583075-60AA-F35F-59CF-EE7988881CF9}"/>
          </ac:spMkLst>
        </pc:spChg>
      </pc:sldChg>
      <pc:sldChg chg="modSp mod">
        <pc:chgData name="Jeff Arnott" userId="436850675e80cd14" providerId="LiveId" clId="{E00C6F3C-46D8-41A9-9D46-EEF4466C2C7C}" dt="2026-07-24T21:04:47.014" v="1" actId="255"/>
        <pc:sldMkLst>
          <pc:docMk/>
          <pc:sldMk cId="3372419199" sldId="300"/>
        </pc:sldMkLst>
        <pc:spChg chg="mod">
          <ac:chgData name="Jeff Arnott" userId="436850675e80cd14" providerId="LiveId" clId="{E00C6F3C-46D8-41A9-9D46-EEF4466C2C7C}" dt="2026-07-24T21:04:47.014" v="1" actId="255"/>
          <ac:spMkLst>
            <pc:docMk/>
            <pc:sldMk cId="3372419199" sldId="300"/>
            <ac:spMk id="8" creationId="{1D53E099-4298-21EC-BC49-1858B7CC9785}"/>
          </ac:spMkLst>
        </pc:spChg>
      </pc:sldChg>
      <pc:sldChg chg="modSp mod">
        <pc:chgData name="Jeff Arnott" userId="436850675e80cd14" providerId="LiveId" clId="{E00C6F3C-46D8-41A9-9D46-EEF4466C2C7C}" dt="2026-07-24T21:05:01.341" v="5" actId="20577"/>
        <pc:sldMkLst>
          <pc:docMk/>
          <pc:sldMk cId="4077192369" sldId="301"/>
        </pc:sldMkLst>
        <pc:spChg chg="mod">
          <ac:chgData name="Jeff Arnott" userId="436850675e80cd14" providerId="LiveId" clId="{E00C6F3C-46D8-41A9-9D46-EEF4466C2C7C}" dt="2026-07-24T21:05:01.341" v="5" actId="20577"/>
          <ac:spMkLst>
            <pc:docMk/>
            <pc:sldMk cId="4077192369" sldId="301"/>
            <ac:spMk id="9" creationId="{9F6DD937-B1BC-4389-AB5B-E057EFFD95EA}"/>
          </ac:spMkLst>
        </pc:spChg>
      </pc:sldChg>
      <pc:sldChg chg="modSp mod">
        <pc:chgData name="Jeff Arnott" userId="436850675e80cd14" providerId="LiveId" clId="{E00C6F3C-46D8-41A9-9D46-EEF4466C2C7C}" dt="2026-07-24T21:05:14.727" v="8" actId="20577"/>
        <pc:sldMkLst>
          <pc:docMk/>
          <pc:sldMk cId="951416849" sldId="302"/>
        </pc:sldMkLst>
        <pc:spChg chg="mod">
          <ac:chgData name="Jeff Arnott" userId="436850675e80cd14" providerId="LiveId" clId="{E00C6F3C-46D8-41A9-9D46-EEF4466C2C7C}" dt="2026-07-24T21:05:14.727" v="8" actId="20577"/>
          <ac:spMkLst>
            <pc:docMk/>
            <pc:sldMk cId="951416849" sldId="302"/>
            <ac:spMk id="9" creationId="{4AEA8891-88A0-2E2A-8064-E1673E4F10CD}"/>
          </ac:spMkLst>
        </pc:spChg>
      </pc:sldChg>
      <pc:sldChg chg="modSp mod">
        <pc:chgData name="Jeff Arnott" userId="436850675e80cd14" providerId="LiveId" clId="{E00C6F3C-46D8-41A9-9D46-EEF4466C2C7C}" dt="2026-07-24T21:05:25.103" v="10" actId="20577"/>
        <pc:sldMkLst>
          <pc:docMk/>
          <pc:sldMk cId="3579327655" sldId="304"/>
        </pc:sldMkLst>
        <pc:spChg chg="mod">
          <ac:chgData name="Jeff Arnott" userId="436850675e80cd14" providerId="LiveId" clId="{E00C6F3C-46D8-41A9-9D46-EEF4466C2C7C}" dt="2026-07-24T21:05:25.103" v="10" actId="20577"/>
          <ac:spMkLst>
            <pc:docMk/>
            <pc:sldMk cId="3579327655" sldId="304"/>
            <ac:spMk id="9" creationId="{52BC0E26-6152-359A-D4A4-68ECF8F7852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Jeff Arnott, President of Lot 12 Education, Las Vegas, NV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/>
              <a:t>Six Step Process to Build Successful Integrated Educational Trainings (IETs) </a:t>
            </a:r>
          </a:p>
          <a:p>
            <a:r>
              <a:rPr lang="en-US" b="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4FBBC-8266-F208-5577-727191484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92A578-EE0E-34DA-3243-61F57338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STEP TWO</a:t>
            </a:r>
            <a:br>
              <a:rPr lang="en-US" dirty="0"/>
            </a:br>
            <a:r>
              <a:rPr lang="en-US" sz="2700" dirty="0"/>
              <a:t>Identify Staff &amp; Partners / Build Curriculum</a:t>
            </a: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5AA89B1-4A00-9394-695C-75AEA3D65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Identify staff who are willing to plan &amp; teach the classes. Create timelines. </a:t>
            </a:r>
          </a:p>
          <a:p>
            <a:endParaRPr lang="en-US" dirty="0"/>
          </a:p>
          <a:p>
            <a:r>
              <a:rPr lang="en-US" dirty="0"/>
              <a:t>Recruit employers to help design the related instruction, build curriculum &amp; mentor students.</a:t>
            </a:r>
          </a:p>
          <a:p>
            <a:endParaRPr lang="en-US" dirty="0"/>
          </a:p>
          <a:p>
            <a:r>
              <a:rPr lang="en-US" dirty="0"/>
              <a:t>Find employers who will interview &amp; hire your students. </a:t>
            </a:r>
          </a:p>
          <a:p>
            <a:endParaRPr lang="en-US" dirty="0"/>
          </a:p>
          <a:p>
            <a:r>
              <a:rPr lang="en-US" dirty="0"/>
              <a:t>Let the employers drive the conversations. Listen to them!</a:t>
            </a:r>
          </a:p>
          <a:p>
            <a:endParaRPr lang="en-US" dirty="0"/>
          </a:p>
          <a:p>
            <a:r>
              <a:rPr lang="en-US" dirty="0"/>
              <a:t>Have staff give you (if you are the supervisor) timelines and recommendations. </a:t>
            </a:r>
          </a:p>
          <a:p>
            <a:endParaRPr lang="en-US" dirty="0"/>
          </a:p>
          <a:p>
            <a:r>
              <a:rPr lang="en-US" dirty="0"/>
              <a:t>Set time (and wages) aside for those involved in the program to create IET standard and curriculum.   </a:t>
            </a:r>
          </a:p>
          <a:p>
            <a:pPr marL="173736" indent="-173736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E4BEB-C857-5247-D23B-A9C252B71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097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B1882-732F-7A3C-A043-8D3088FE2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31628FC-DD6E-9ABD-BEDA-6DC5C5C8C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STEP THREE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F6DD937-B1BC-4389-AB5B-E057EFFD9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399922"/>
            <a:ext cx="11129271" cy="4810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Purchase Equipment &amp; Materials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342900" indent="-342900"/>
            <a:r>
              <a:rPr lang="en-US" dirty="0"/>
              <a:t>Secure items for students with unique needs (e.g., ESL). </a:t>
            </a:r>
          </a:p>
          <a:p>
            <a:endParaRPr lang="en-US" dirty="0"/>
          </a:p>
          <a:p>
            <a:pPr marL="342900" indent="-342900"/>
            <a:r>
              <a:rPr lang="en-US" dirty="0"/>
              <a:t>Identify supplemental materials &amp; software. </a:t>
            </a:r>
          </a:p>
          <a:p>
            <a:endParaRPr lang="en-US" dirty="0"/>
          </a:p>
          <a:p>
            <a:pPr marL="342900" indent="-342900"/>
            <a:r>
              <a:rPr lang="en-US" dirty="0"/>
              <a:t>Purchase any equipment that might be needed, especially large items with long lead times</a:t>
            </a:r>
          </a:p>
          <a:p>
            <a:pPr marL="0" indent="0">
              <a:buNone/>
            </a:pPr>
            <a:endParaRPr lang="en-US" dirty="0"/>
          </a:p>
          <a:p>
            <a:pPr marL="342900" indent="-342900"/>
            <a:r>
              <a:rPr lang="en-US" dirty="0"/>
              <a:t>Procure your bids and contracts. </a:t>
            </a:r>
          </a:p>
          <a:p>
            <a:pPr marL="173736" indent="-173736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D74261-F216-809D-916D-247D6D22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192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E617F-CE36-DE73-F648-2D5CBD15C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50BCFD-DEE9-1A18-C2B8-7F6EFCBC7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STEP FOUR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AEA8891-88A0-2E2A-8064-E1673E4F1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416106"/>
            <a:ext cx="11129271" cy="47938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 Create Format, Create Schedule, &amp; Develop Articulations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marL="342900" indent="-342900"/>
            <a:r>
              <a:rPr lang="en-US" dirty="0"/>
              <a:t>Determine the number of hours the IET student will need to complete. </a:t>
            </a:r>
          </a:p>
          <a:p>
            <a:pPr marL="342900" indent="-342900"/>
            <a:r>
              <a:rPr lang="en-US" dirty="0"/>
              <a:t>Will it be co-taught, hybrid, or online?</a:t>
            </a:r>
          </a:p>
          <a:p>
            <a:pPr marL="342900" indent="-342900"/>
            <a:r>
              <a:rPr lang="en-US" dirty="0"/>
              <a:t>Determine the classroom calendar dates. </a:t>
            </a:r>
          </a:p>
          <a:p>
            <a:pPr marL="342900" indent="-342900"/>
            <a:r>
              <a:rPr lang="en-US" dirty="0"/>
              <a:t>If needed, schedule staff trainings &amp; professional developments. </a:t>
            </a:r>
          </a:p>
          <a:p>
            <a:pPr marL="342900" indent="-342900"/>
            <a:r>
              <a:rPr lang="en-US" dirty="0"/>
              <a:t>Develop articulations with colleges, apprenticeship partners, technical schools, &amp; other employment trainings providers. </a:t>
            </a:r>
          </a:p>
          <a:p>
            <a:pPr marL="173736" indent="-173736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C778A9-98C4-B667-B200-18CD024CC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16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1C718-A084-7EF2-879A-58C23E87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6993AED-29A5-B769-97BB-26497B1C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STEP FIVE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A90FD96-E60E-37C0-12C0-70B339FDE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619075"/>
            <a:ext cx="11129271" cy="459089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/>
              <a:t>Marketing your program &amp; student recruitment</a:t>
            </a:r>
          </a:p>
          <a:p>
            <a:pPr algn="ctr"/>
            <a:r>
              <a:rPr lang="en-US" sz="2800" b="1" dirty="0"/>
              <a:t> </a:t>
            </a:r>
          </a:p>
          <a:p>
            <a:pPr marL="342900" indent="-342900"/>
            <a:r>
              <a:rPr lang="en-US" dirty="0"/>
              <a:t>Use a variety of techniques. Have a team responsible for community outreach. </a:t>
            </a:r>
          </a:p>
          <a:p>
            <a:pPr marL="342900" indent="-342900"/>
            <a:r>
              <a:rPr lang="en-US" dirty="0"/>
              <a:t>Determine how many students plan to recruit. Determine the number of alternatives. </a:t>
            </a:r>
          </a:p>
          <a:p>
            <a:pPr marL="342900" indent="-342900"/>
            <a:r>
              <a:rPr lang="en-US" dirty="0"/>
              <a:t>Develop a recruitment calendar &amp; interview questions.</a:t>
            </a:r>
          </a:p>
          <a:p>
            <a:pPr marL="342900" indent="-342900"/>
            <a:r>
              <a:rPr lang="en-US" dirty="0"/>
              <a:t>Interview as many candidates as possible. </a:t>
            </a:r>
          </a:p>
          <a:p>
            <a:pPr marL="342900" indent="-342900"/>
            <a:r>
              <a:rPr lang="en-US" dirty="0"/>
              <a:t>Address any barriers to attendance.</a:t>
            </a:r>
          </a:p>
          <a:p>
            <a:pPr marL="342900" indent="-342900"/>
            <a:r>
              <a:rPr lang="en-US" dirty="0"/>
              <a:t>Schedule all your mentor visits, job fairs, guest speakers, &amp; other events before the course begins so you can give students advance notice. </a:t>
            </a:r>
          </a:p>
          <a:p>
            <a:pPr marL="342900" indent="-342900"/>
            <a:r>
              <a:rPr lang="en-US" dirty="0"/>
              <a:t>Make sure all students get a (paper) copy of their paperwork &amp; schedule. </a:t>
            </a:r>
            <a:endParaRPr lang="en-US" sz="2800" dirty="0"/>
          </a:p>
          <a:p>
            <a:pPr marL="0" indent="0" algn="ctr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F290-25F2-B1A9-506A-0472F891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807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3D802-C6E8-C8B1-C9F3-93701F24B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F5627F9-E835-8E96-38E8-2A44B460B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STEP SIX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2BC0E26-6152-359A-D4A4-68ECF8F78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383738"/>
            <a:ext cx="11129271" cy="4826232"/>
          </a:xfrm>
        </p:spPr>
        <p:txBody>
          <a:bodyPr>
            <a:normAutofit/>
          </a:bodyPr>
          <a:lstStyle/>
          <a:p>
            <a:pPr marL="347472" indent="-347472" algn="ctr">
              <a:buNone/>
            </a:pPr>
            <a:r>
              <a:rPr lang="en-US" sz="2800" b="1" dirty="0">
                <a:solidFill>
                  <a:srgbClr val="191919"/>
                </a:solidFill>
                <a:latin typeface="Calibri" panose="020F0502020204030204" pitchFamily="34" charset="0"/>
              </a:rPr>
              <a:t>Follow up and keep track!</a:t>
            </a:r>
            <a:endParaRPr lang="en-US" sz="2800" dirty="0">
              <a:solidFill>
                <a:srgbClr val="191919"/>
              </a:solidFill>
              <a:latin typeface="Calibri" panose="020F0502020204030204" pitchFamily="34" charset="0"/>
            </a:endParaRPr>
          </a:p>
          <a:p>
            <a:pPr marL="347472" indent="-347472">
              <a:buNone/>
            </a:pPr>
            <a:r>
              <a:rPr lang="en-US">
                <a:solidFill>
                  <a:srgbClr val="191919"/>
                </a:solidFill>
                <a:latin typeface="Calibri" panose="020F0502020204030204" pitchFamily="34" charset="0"/>
              </a:rPr>
              <a:t>​</a:t>
            </a:r>
          </a:p>
          <a:p>
            <a:pPr marL="347472" indent="-347472">
              <a:buNone/>
            </a:pPr>
            <a:endParaRPr lang="en-US" dirty="0">
              <a:solidFill>
                <a:srgbClr val="191919"/>
              </a:solidFill>
              <a:latin typeface="Calibri" panose="020F0502020204030204" pitchFamily="34" charset="0"/>
            </a:endParaRPr>
          </a:p>
          <a:p>
            <a:pPr marL="347472" indent="-347472"/>
            <a:r>
              <a:rPr lang="en-US" dirty="0">
                <a:solidFill>
                  <a:srgbClr val="191919"/>
                </a:solidFill>
                <a:latin typeface="Calibri" panose="020F0502020204030204" pitchFamily="34" charset="0"/>
              </a:rPr>
              <a:t>Involve career navigators in the process and support students who may be facing difficulties. Offer extra academic assistance when necessary.</a:t>
            </a:r>
          </a:p>
          <a:p>
            <a:pPr marL="347472" indent="-347472"/>
            <a:r>
              <a:rPr lang="en-US" dirty="0">
                <a:solidFill>
                  <a:srgbClr val="191919"/>
                </a:solidFill>
                <a:latin typeface="Calibri" panose="020F0502020204030204" pitchFamily="34" charset="0"/>
              </a:rPr>
              <a:t>Regularly check in with teachers to see if they require any help.</a:t>
            </a:r>
          </a:p>
          <a:p>
            <a:pPr marL="347472" indent="-347472"/>
            <a:r>
              <a:rPr lang="en-US" dirty="0">
                <a:solidFill>
                  <a:srgbClr val="191919"/>
                </a:solidFill>
                <a:latin typeface="Calibri" panose="020F0502020204030204" pitchFamily="34" charset="0"/>
              </a:rPr>
              <a:t>Maintain some reserve funds for the program’s emergencies.</a:t>
            </a:r>
          </a:p>
          <a:p>
            <a:pPr marL="347472" indent="-347472"/>
            <a:r>
              <a:rPr lang="en-US" dirty="0">
                <a:solidFill>
                  <a:srgbClr val="191919"/>
                </a:solidFill>
                <a:latin typeface="Calibri" panose="020F0502020204030204" pitchFamily="34" charset="0"/>
              </a:rPr>
              <a:t>Have both students and teachers assess the IET upon completion. Conduct exit interviews to gather feedback for future improvements.</a:t>
            </a:r>
          </a:p>
          <a:p>
            <a:pPr marL="0" indent="0" algn="ctr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B1BD46-67D6-1E61-36A4-CF5040A3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327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6EE6A-2A3C-FB26-6A72-66E484C2F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116EC7B-ADA4-D65F-533B-AC46671AE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CELEBRATE &amp; SHOWCASE!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CBD5D70-E257-1D3C-C622-4597D175A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990624"/>
            <a:ext cx="11129271" cy="42193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F343EF-2B80-7573-1364-1813992FA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2" descr="A person smiling at camera&#10;&#10;Description automatically generated">
            <a:extLst>
              <a:ext uri="{FF2B5EF4-FFF2-40B4-BE49-F238E27FC236}">
                <a16:creationId xmlns:a16="http://schemas.microsoft.com/office/drawing/2014/main" id="{2BB5669E-B1C0-B6AE-611C-9DD3A5DCC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15" y="1293833"/>
            <a:ext cx="2218295" cy="3084472"/>
          </a:xfrm>
          <a:prstGeom prst="rect">
            <a:avLst/>
          </a:prstGeom>
        </p:spPr>
      </p:pic>
      <p:pic>
        <p:nvPicPr>
          <p:cNvPr id="6" name="Picture 5" descr="A group of people in a factory">
            <a:extLst>
              <a:ext uri="{FF2B5EF4-FFF2-40B4-BE49-F238E27FC236}">
                <a16:creationId xmlns:a16="http://schemas.microsoft.com/office/drawing/2014/main" id="{DEE3DCEC-747C-7387-11FF-EF9EDCE80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312" y="1479264"/>
            <a:ext cx="3478477" cy="2621033"/>
          </a:xfrm>
          <a:prstGeom prst="rect">
            <a:avLst/>
          </a:prstGeom>
        </p:spPr>
      </p:pic>
      <p:pic>
        <p:nvPicPr>
          <p:cNvPr id="10" name="Picture 9" descr="A group of people in a room&#10;&#10;Description automatically generated">
            <a:extLst>
              <a:ext uri="{FF2B5EF4-FFF2-40B4-BE49-F238E27FC236}">
                <a16:creationId xmlns:a16="http://schemas.microsoft.com/office/drawing/2014/main" id="{0286A3A4-A4DB-81A1-83B2-9D844D0E7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2702" y="1589202"/>
            <a:ext cx="2803083" cy="2982003"/>
          </a:xfrm>
          <a:prstGeom prst="rect">
            <a:avLst/>
          </a:prstGeom>
        </p:spPr>
      </p:pic>
      <p:pic>
        <p:nvPicPr>
          <p:cNvPr id="14" name="Picture 13" descr="A person getting blood from a patient&#10;&#10;Description automatically generated">
            <a:extLst>
              <a:ext uri="{FF2B5EF4-FFF2-40B4-BE49-F238E27FC236}">
                <a16:creationId xmlns:a16="http://schemas.microsoft.com/office/drawing/2014/main" id="{DDC5BC64-55BE-1106-6167-B99860CBA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2696" y="3970005"/>
            <a:ext cx="2215455" cy="2817461"/>
          </a:xfrm>
          <a:prstGeom prst="rect">
            <a:avLst/>
          </a:prstGeom>
        </p:spPr>
      </p:pic>
      <p:pic>
        <p:nvPicPr>
          <p:cNvPr id="20" name="Picture 19" descr="A person in orange jumpsuit standing on a scaffolding&#10;&#10;Description automatically generated">
            <a:extLst>
              <a:ext uri="{FF2B5EF4-FFF2-40B4-BE49-F238E27FC236}">
                <a16:creationId xmlns:a16="http://schemas.microsoft.com/office/drawing/2014/main" id="{F6AD31EE-37AE-5803-174A-89C021ACAA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3397" y="4429426"/>
            <a:ext cx="2080724" cy="223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11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4823A-7974-3FBF-B843-C11242E75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78A2263-71FD-25AD-3CA1-2C4FA9BD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Six Steps to Build a Great IET!</a:t>
            </a:r>
            <a:br>
              <a:rPr lang="en-US" dirty="0"/>
            </a:br>
            <a:r>
              <a:rPr lang="en-US" dirty="0"/>
              <a:t>REVIEW!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F590F9D-5E03-F7AF-702F-FE403494D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990624"/>
            <a:ext cx="11129271" cy="42193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Wisely choose an IET program.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Identity staff &amp; partners. Develop curriculum.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Purchase equipment &amp; materials.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Choose format, create schedule &amp; develop articulations.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Market the program &amp; recruit students.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Follow up and monitor. </a:t>
            </a:r>
          </a:p>
          <a:p>
            <a:pPr algn="ctr"/>
            <a:endParaRPr lang="en-US" sz="1800" b="1" dirty="0"/>
          </a:p>
          <a:p>
            <a:pPr marL="0" indent="0" algn="ctr">
              <a:buNone/>
            </a:pPr>
            <a:r>
              <a:rPr lang="en-US" sz="3200" b="1" dirty="0"/>
              <a:t>CELEBRATE!</a:t>
            </a:r>
          </a:p>
          <a:p>
            <a:pPr marL="0" indent="0" algn="ctr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73B826-271C-5526-88BE-2DDB9A226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788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A511E-FB3F-814C-9BB6-9DDDAB1A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58" y="885371"/>
            <a:ext cx="11134693" cy="1187249"/>
          </a:xfrm>
        </p:spPr>
        <p:txBody>
          <a:bodyPr/>
          <a:lstStyle/>
          <a:p>
            <a:pPr algn="ctr"/>
            <a:r>
              <a:rPr lang="en-US" dirty="0"/>
              <a:t>Questions and Discussions?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DA56BF-7B3D-1249-B0E5-8C0D23267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71543-971B-DC41-91FE-50C4A74B21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US" dirty="0"/>
              <a:t>Lot 12 Live Podcast Coming January 2027!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23CD5D-1311-B74B-9A09-C71E4BB6BC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en-US" b="1" dirty="0"/>
              <a:t>407-719-7123</a:t>
            </a:r>
            <a:br>
              <a:rPr lang="en-US" b="1" dirty="0"/>
            </a:br>
            <a:r>
              <a:rPr lang="en-US" b="1" dirty="0"/>
              <a:t>Jeff@Lot12Education.com</a:t>
            </a:r>
            <a:br>
              <a:rPr lang="en-US" b="1" dirty="0"/>
            </a:br>
            <a:r>
              <a:rPr lang="en-US" b="1" dirty="0"/>
              <a:t>X @JefferyArnott</a:t>
            </a:r>
            <a:br>
              <a:rPr lang="en-US" b="1" dirty="0"/>
            </a:br>
            <a:r>
              <a:rPr lang="en-US" b="1" dirty="0"/>
              <a:t>LinkedIn @ Jeff Arnott Ed.D.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4E844EE-A0D7-C460-6EBE-F343D0C43F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b="1" spc="-75" dirty="0"/>
          </a:p>
          <a:p>
            <a:pPr marL="0" indent="0" algn="ctr">
              <a:buNone/>
            </a:pPr>
            <a:r>
              <a:rPr lang="en-US" sz="4000" b="1" spc="-75" dirty="0"/>
              <a:t>Thank You!</a:t>
            </a:r>
            <a:br>
              <a:rPr lang="en-US" sz="4000" b="1" spc="-75" dirty="0"/>
            </a:br>
            <a:r>
              <a:rPr lang="en-US" sz="4000" b="1" spc="-75" dirty="0"/>
              <a:t>Dr. Jeff Arnott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066498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0811B8-D6D5-6C1E-65E7-89ED37625372}"/>
              </a:ext>
            </a:extLst>
          </p:cNvPr>
          <p:cNvSpPr txBox="1">
            <a:spLocks/>
          </p:cNvSpPr>
          <p:nvPr/>
        </p:nvSpPr>
        <p:spPr>
          <a:xfrm>
            <a:off x="633677" y="3709002"/>
            <a:ext cx="4240237" cy="1089874"/>
          </a:xfrm>
          <a:prstGeom prst="rect">
            <a:avLst/>
          </a:prstGeom>
        </p:spPr>
        <p:txBody>
          <a:bodyPr vert="horz" lIns="0" tIns="91440" rIns="0" bIns="0" rtlCol="0" anchor="t">
            <a:norm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QR CODE PLACEHOLDER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1D980B-B569-87F7-628E-75038F072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02" y="3457364"/>
            <a:ext cx="3535742" cy="353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78496-2824-437A-2BB3-E97511C09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31938" y="2123168"/>
            <a:ext cx="3641725" cy="804038"/>
          </a:xfrm>
        </p:spPr>
        <p:txBody>
          <a:bodyPr/>
          <a:lstStyle/>
          <a:p>
            <a:r>
              <a:rPr lang="en-US" b="1" dirty="0"/>
              <a:t>Building Successful IET Programs</a:t>
            </a:r>
            <a:r>
              <a:rPr lang="en-US" dirty="0"/>
              <a:t> — Learn the key elements for creating effective IET programs that connect education, training, and employment.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7B7B-A280-59D1-99DD-67394DB0D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#1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10606-B594-F51F-93EA-BFF3D8278F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31938" y="3579668"/>
            <a:ext cx="3641725" cy="878795"/>
          </a:xfrm>
        </p:spPr>
        <p:txBody>
          <a:bodyPr/>
          <a:lstStyle/>
          <a:p>
            <a:r>
              <a:rPr lang="en-US" b="1" dirty="0"/>
              <a:t>Six Steps to a Great IET</a:t>
            </a:r>
            <a:r>
              <a:rPr lang="en-US" dirty="0"/>
              <a:t> — Explore a practical six-step process for developing and implementing successful IET programs.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A22D8-E903-8A70-2EB6-0DC8D8C26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#2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771DF-FDE6-7FFA-B5A4-2959CBC61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31938" y="5110925"/>
            <a:ext cx="3641725" cy="864281"/>
          </a:xfrm>
        </p:spPr>
        <p:txBody>
          <a:bodyPr/>
          <a:lstStyle/>
          <a:p>
            <a:r>
              <a:rPr lang="en-US" b="1" dirty="0"/>
              <a:t>Creating Career Pathways</a:t>
            </a:r>
            <a:r>
              <a:rPr lang="en-US" dirty="0"/>
              <a:t> — Discover how IETs can connect adult learners to training, credentials, and careers.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ECE1D1-F3B0-E585-ADE5-14031C45E6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#3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F2B5602-07C8-EDBF-DDC5-278366FD47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11081" y="2047285"/>
            <a:ext cx="3641725" cy="879921"/>
          </a:xfrm>
        </p:spPr>
        <p:txBody>
          <a:bodyPr/>
          <a:lstStyle/>
          <a:p>
            <a:r>
              <a:rPr lang="en-US" b="1" dirty="0"/>
              <a:t>Building Employer Partnerships</a:t>
            </a:r>
            <a:r>
              <a:rPr lang="en-US" dirty="0"/>
              <a:t> — Learn how employers can strengthen IET curriculum, training, and employment opportunities.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7A6F39-AD9D-B753-EFA8-DEA4675448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#4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BCC97-5A13-31F7-3AA7-07A0116C88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11081" y="3579668"/>
            <a:ext cx="3641725" cy="878795"/>
          </a:xfrm>
        </p:spPr>
        <p:txBody>
          <a:bodyPr/>
          <a:lstStyle/>
          <a:p>
            <a:r>
              <a:rPr lang="en-US" b="1" dirty="0"/>
              <a:t>From Idea to Implementation</a:t>
            </a:r>
            <a:r>
              <a:rPr lang="en-US" dirty="0"/>
              <a:t> — Explore how to move an IET from initial planning to successful implementation.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757B5E-DF1D-E349-D599-582AED6AC7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#5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585AE1-0EC3-804A-4F4D-D6E038EBD16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11081" y="5110925"/>
            <a:ext cx="3641725" cy="864281"/>
          </a:xfrm>
        </p:spPr>
        <p:txBody>
          <a:bodyPr/>
          <a:lstStyle/>
          <a:p>
            <a:r>
              <a:rPr lang="en-US" b="1" dirty="0"/>
              <a:t>Recruiting and Supporting Students</a:t>
            </a:r>
            <a:r>
              <a:rPr lang="en-US" dirty="0"/>
              <a:t> — Learn strategies to recruit, retain, and support students throughout an IET program.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A28FDC-D472-7C81-A4C6-4E852647CB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5B3B757-D824-AC4C-955D-FF4C262D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an Integrated Educational Training?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B3C08-581E-CB4A-9812-322D09A22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pc="229" dirty="0">
                <a:latin typeface="Glacial Indifference Bold"/>
              </a:rPr>
              <a:t>Integrated Education and Training (IET)</a:t>
            </a:r>
            <a:r>
              <a:rPr lang="en-US" b="1" spc="229" dirty="0">
                <a:latin typeface="Glacial Indifference"/>
              </a:rPr>
              <a:t> </a:t>
            </a:r>
            <a:r>
              <a:rPr lang="en-US" spc="229" dirty="0">
                <a:latin typeface="Glacial Indifference"/>
              </a:rPr>
              <a:t>combines education and job skills training to transition adult learners beyond basic education and through a career pathway that can offer them job training and eventual gainful employment (LINCS,2024).</a:t>
            </a:r>
          </a:p>
          <a:p>
            <a:endParaRPr lang="en-US" spc="229" dirty="0">
              <a:latin typeface="Glacial Indifference"/>
            </a:endParaRPr>
          </a:p>
          <a:p>
            <a:r>
              <a:rPr lang="en-US" spc="229" dirty="0">
                <a:latin typeface="Glacial Indifference"/>
              </a:rPr>
              <a:t>It’s designed to help adults lacking basic, relevant occupational, and essential workplace skills attain the competencies and credentials needed for in-demand careers (LINCS, 2024).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24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E98D-8725-4A4C-ADAF-66B0BBF51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16" y="839641"/>
            <a:ext cx="11126961" cy="814109"/>
          </a:xfrm>
        </p:spPr>
        <p:txBody>
          <a:bodyPr/>
          <a:lstStyle/>
          <a:p>
            <a:pPr algn="ctr"/>
            <a:r>
              <a:rPr lang="en-US" dirty="0"/>
              <a:t>Different IET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8734-41FE-6B4C-8214-748E5CE5D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040243"/>
            <a:ext cx="3544025" cy="1983429"/>
          </a:xfrm>
        </p:spPr>
        <p:txBody>
          <a:bodyPr/>
          <a:lstStyle/>
          <a:p>
            <a:r>
              <a:rPr lang="en-US" dirty="0"/>
              <a:t>Bridge Models to Technical Training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42DD4-BE94-7B4F-831A-0DCE38637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</a:t>
            </a:fld>
            <a:endParaRPr lang="en-US"/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D9DD59F4-C282-704A-9BAE-202DCAA6BB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6977" y="2160775"/>
            <a:ext cx="342900" cy="863600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D60EB-37FE-F54B-88DE-518AEC001C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040243"/>
            <a:ext cx="3544025" cy="1983429"/>
          </a:xfrm>
        </p:spPr>
        <p:txBody>
          <a:bodyPr>
            <a:normAutofit/>
          </a:bodyPr>
          <a:lstStyle/>
          <a:p>
            <a:r>
              <a:rPr lang="en-US" dirty="0"/>
              <a:t>Pre-Apprenticeship Programs</a:t>
            </a:r>
          </a:p>
          <a:p>
            <a:endParaRPr lang="en-US" dirty="0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569888B3-08B6-F643-903E-5E8807F534A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4401" y="2160775"/>
            <a:ext cx="690989" cy="712582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8A4CAE7-22D3-A647-8D19-3F1EE662D0F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040243"/>
            <a:ext cx="3544025" cy="1983429"/>
          </a:xfrm>
        </p:spPr>
        <p:txBody>
          <a:bodyPr/>
          <a:lstStyle/>
          <a:p>
            <a:r>
              <a:rPr lang="en-US" dirty="0"/>
              <a:t>Correctional Programs</a:t>
            </a: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3A6B089E-2A4E-D946-80E8-B960B173952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718" r="-102718"/>
          <a:stretch/>
        </p:blipFill>
        <p:spPr>
          <a:xfrm>
            <a:off x="8547069" y="2383876"/>
            <a:ext cx="2785924" cy="648081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74E9AB-ADAC-3641-A213-D478836E4C1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181561"/>
            <a:ext cx="3544025" cy="1983429"/>
          </a:xfrm>
        </p:spPr>
        <p:txBody>
          <a:bodyPr/>
          <a:lstStyle/>
          <a:p>
            <a:r>
              <a:rPr lang="en-US" dirty="0"/>
              <a:t>ESL Integration </a:t>
            </a:r>
          </a:p>
          <a:p>
            <a:endParaRPr lang="en-US" dirty="0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8C107B9E-C3A1-6343-8270-F7EE8148826C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7176" y="4389248"/>
            <a:ext cx="742503" cy="649691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A5E23E8-8DAB-4A4B-A203-2E1883A41A3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181561"/>
            <a:ext cx="3544025" cy="1983429"/>
          </a:xfrm>
        </p:spPr>
        <p:txBody>
          <a:bodyPr/>
          <a:lstStyle/>
          <a:p>
            <a:r>
              <a:rPr lang="en-US" dirty="0"/>
              <a:t>Post-Secondary Dual Enrolled </a:t>
            </a:r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A4CDCBCC-AC1C-5740-B686-6597025E1F5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8943" y="4389248"/>
            <a:ext cx="236251" cy="649691"/>
          </a:xfr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BC2BE22-0F3B-2D40-BA6E-695738B48847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8" y="4163004"/>
            <a:ext cx="3544019" cy="1983429"/>
          </a:xfrm>
        </p:spPr>
        <p:txBody>
          <a:bodyPr/>
          <a:lstStyle/>
          <a:p>
            <a:r>
              <a:rPr lang="en-US" dirty="0"/>
              <a:t>Out of School Youth Models </a:t>
            </a:r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16FA6223-2709-2542-A85A-FE57232FF4B9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1180" r="-171180"/>
          <a:stretch/>
        </p:blipFill>
        <p:spPr>
          <a:xfrm>
            <a:off x="8612811" y="4319539"/>
            <a:ext cx="2737120" cy="649691"/>
          </a:xfrm>
        </p:spPr>
      </p:pic>
    </p:spTree>
    <p:extLst>
      <p:ext uri="{BB962C8B-B14F-4D97-AF65-F5344CB8AC3E}">
        <p14:creationId xmlns:p14="http://schemas.microsoft.com/office/powerpoint/2010/main" val="3450665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8F1C6-C275-B8BF-9C33-3619CA70E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8EC6923-490D-9816-D926-3E11D32C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Do You Measure A Successful Program?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0FC4D6-7075-59D1-2AF3-C44A6A661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What is a Successful Program?</a:t>
            </a:r>
          </a:p>
          <a:p>
            <a:pPr marL="0" indent="0" algn="ctr">
              <a:buNone/>
            </a:pPr>
            <a:endParaRPr lang="en-US" b="1" dirty="0"/>
          </a:p>
          <a:p>
            <a:r>
              <a:rPr lang="en-US" dirty="0"/>
              <a:t>Uses a Holistic Approach with High Expectations.</a:t>
            </a:r>
          </a:p>
          <a:p>
            <a:r>
              <a:rPr lang="en-US" dirty="0"/>
              <a:t>Improves Employment Outcomes for Students.</a:t>
            </a:r>
          </a:p>
          <a:p>
            <a:r>
              <a:rPr lang="en-US" dirty="0"/>
              <a:t>Hand On Contextual Approach. </a:t>
            </a:r>
          </a:p>
          <a:p>
            <a:r>
              <a:rPr lang="en-US" dirty="0"/>
              <a:t>Integration of Career Pathways.</a:t>
            </a:r>
          </a:p>
          <a:p>
            <a:r>
              <a:rPr lang="en-US" dirty="0"/>
              <a:t>Collaborative Work Based Options.</a:t>
            </a:r>
          </a:p>
          <a:p>
            <a:r>
              <a:rPr lang="en-US" dirty="0"/>
              <a:t>Flexible and Customizable. 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A59146-8625-8CD0-CABA-3B8CADE15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2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4299FAA2-56A6-3506-C042-C581A708E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5129" y="3130524"/>
            <a:ext cx="2450284" cy="245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14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77911-4766-37C1-411E-7BB4FAB0B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065BC64-E0A7-4E5A-F05E-80BA311D3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Long Does It Take?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6583075-60AA-F35F-59CF-EE7988881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731696"/>
            <a:ext cx="11129271" cy="44782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FACTORS!</a:t>
            </a:r>
          </a:p>
          <a:p>
            <a:pPr marL="0" indent="0" algn="ctr">
              <a:buNone/>
            </a:pPr>
            <a:endParaRPr lang="en-US" sz="2000" b="1" dirty="0"/>
          </a:p>
          <a:p>
            <a:r>
              <a:rPr lang="en-US" sz="2000" dirty="0"/>
              <a:t>Depends on the situation! Many variables!</a:t>
            </a:r>
          </a:p>
          <a:p>
            <a:pPr lvl="1"/>
            <a:r>
              <a:rPr lang="en-US" dirty="0"/>
              <a:t>Industry / Institutional support.</a:t>
            </a:r>
          </a:p>
          <a:p>
            <a:pPr lvl="1"/>
            <a:r>
              <a:rPr lang="en-US" dirty="0"/>
              <a:t>Contracts / Equipment purchases.</a:t>
            </a:r>
          </a:p>
          <a:p>
            <a:pPr lvl="1"/>
            <a:r>
              <a:rPr lang="en-US" dirty="0"/>
              <a:t>Recruitment of staff and students.</a:t>
            </a:r>
          </a:p>
          <a:p>
            <a:r>
              <a:rPr lang="en-US" sz="2000" dirty="0"/>
              <a:t>Varies on the occupation or program.</a:t>
            </a:r>
          </a:p>
          <a:p>
            <a:r>
              <a:rPr lang="en-US" sz="2000" dirty="0"/>
              <a:t>Varying Department of Labor or Education processes. </a:t>
            </a:r>
          </a:p>
          <a:p>
            <a:r>
              <a:rPr lang="en-US" sz="2000" dirty="0"/>
              <a:t>You should take at least six months to plan. </a:t>
            </a: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85913-EAE0-E53B-2F8D-5D7F5DAB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579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Other Possibilities:</a:t>
            </a:r>
          </a:p>
          <a:p>
            <a:r>
              <a:rPr lang="en-US" dirty="0"/>
              <a:t>HVAC</a:t>
            </a:r>
          </a:p>
          <a:p>
            <a:r>
              <a:rPr lang="en-US" dirty="0"/>
              <a:t>Welding </a:t>
            </a:r>
          </a:p>
          <a:p>
            <a:r>
              <a:rPr lang="en-US" dirty="0"/>
              <a:t>Project Manager</a:t>
            </a:r>
          </a:p>
          <a:p>
            <a:r>
              <a:rPr lang="en-US" dirty="0"/>
              <a:t>Graphic Design </a:t>
            </a:r>
          </a:p>
          <a:p>
            <a:r>
              <a:rPr lang="en-US" dirty="0"/>
              <a:t>Plumbing</a:t>
            </a:r>
          </a:p>
          <a:p>
            <a:r>
              <a:rPr lang="en-US" dirty="0"/>
              <a:t>Automotive Repair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Popular IET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Programs in which I have had success:</a:t>
            </a:r>
          </a:p>
          <a:p>
            <a:r>
              <a:rPr lang="en-US" dirty="0"/>
              <a:t>Medical Assistant – Orlando Health</a:t>
            </a:r>
          </a:p>
          <a:p>
            <a:r>
              <a:rPr lang="en-US" dirty="0"/>
              <a:t>Carpentry – </a:t>
            </a:r>
            <a:r>
              <a:rPr lang="en-US" dirty="0" err="1"/>
              <a:t>iBuild</a:t>
            </a:r>
            <a:r>
              <a:rPr lang="en-US" dirty="0"/>
              <a:t> Central Florida </a:t>
            </a:r>
          </a:p>
          <a:p>
            <a:r>
              <a:rPr lang="en-US" dirty="0"/>
              <a:t>Deisel – School District of Osceola </a:t>
            </a:r>
          </a:p>
          <a:p>
            <a:r>
              <a:rPr lang="en-US" dirty="0" err="1"/>
              <a:t>Parapro</a:t>
            </a:r>
            <a:r>
              <a:rPr lang="en-US" dirty="0"/>
              <a:t> – School District of Osceola </a:t>
            </a:r>
          </a:p>
          <a:p>
            <a:r>
              <a:rPr lang="en-US" dirty="0"/>
              <a:t>Manufacturing – Knights </a:t>
            </a:r>
          </a:p>
          <a:p>
            <a:r>
              <a:rPr lang="en-US" dirty="0"/>
              <a:t>Cybersecurity – Various</a:t>
            </a:r>
          </a:p>
          <a:p>
            <a:r>
              <a:rPr lang="en-US" dirty="0"/>
              <a:t>Culinary – Various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613A2-8D8D-4324-8DBE-C7A4C9098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3E50D94-22B1-B80E-2C50-812F207D5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Six Steps to Build a Great IET!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7D9C535-34D8-45B6-BC3F-CF048D38B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Wisely choose an IET program.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Identity staff &amp; partners / Build Curriculum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Purchase equipment &amp; materials.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Choose format, create schedule &amp; develop articulations.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Market the program &amp; recruit students.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Follow up and monitor.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CELEBRATE!</a:t>
            </a: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2D7EDE-45FC-EDAD-125A-4805B085A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32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DCC7-3C6B-9778-CE9D-3C954B4D5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D53E099-4298-21EC-BC49-1858B7CC9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STEP ONE</a:t>
            </a:r>
            <a:br>
              <a:rPr lang="en-US" dirty="0"/>
            </a:br>
            <a:r>
              <a:rPr lang="en-US" sz="2400" dirty="0"/>
              <a:t>Wisely Choose an IET Program!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025B4AA-FD5F-CD06-E03A-DA428F829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3736" indent="-173736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173736" indent="-173736">
              <a:buNone/>
            </a:pPr>
            <a:r>
              <a:rPr lang="en-US" dirty="0">
                <a:solidFill>
                  <a:srgbClr val="000000"/>
                </a:solidFill>
              </a:rPr>
              <a:t>Assess what aligns best with your local program and economic conditions.</a:t>
            </a:r>
          </a:p>
          <a:p>
            <a:pPr marL="173736" indent="-173736">
              <a:buNone/>
            </a:pPr>
            <a:r>
              <a:rPr lang="en-US" dirty="0">
                <a:solidFill>
                  <a:srgbClr val="000000"/>
                </a:solidFill>
              </a:rPr>
              <a:t>​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Gather market information from local chambers of commerce and the Department of Labor.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Identify available funding opportunities.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Find out which industry certifications are required in your area.</a:t>
            </a:r>
          </a:p>
          <a:p>
            <a:pPr marL="173736" indent="-173736"/>
            <a:r>
              <a:rPr lang="en-US" dirty="0">
                <a:solidFill>
                  <a:srgbClr val="000000"/>
                </a:solidFill>
              </a:rPr>
              <a:t>Conduct surveys with the students.</a:t>
            </a: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1745ED-C9A0-870D-DA5C-E54CB3ACB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19199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customXml/itemProps2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DF5C9E-C175-4709-99F1-587E75E15ADE}"/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1137</TotalTime>
  <Words>1056</Words>
  <Application>Microsoft Office PowerPoint</Application>
  <PresentationFormat>Widescreen</PresentationFormat>
  <Paragraphs>171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Narrow</vt:lpstr>
      <vt:lpstr>Calibri</vt:lpstr>
      <vt:lpstr>Glacial Indifference</vt:lpstr>
      <vt:lpstr>Glacial Indifference Bold</vt:lpstr>
      <vt:lpstr>GEDTS_theme_2018</vt:lpstr>
      <vt:lpstr>PowerPoint Presentation</vt:lpstr>
      <vt:lpstr>PowerPoint Presentation</vt:lpstr>
      <vt:lpstr>What is an Integrated Educational Training?</vt:lpstr>
      <vt:lpstr>Different IET Models</vt:lpstr>
      <vt:lpstr>How Do You Measure A Successful Program?</vt:lpstr>
      <vt:lpstr>How Long Does It Take?</vt:lpstr>
      <vt:lpstr>Popular IET Programs</vt:lpstr>
      <vt:lpstr>Six Steps to Build a Great IET!</vt:lpstr>
      <vt:lpstr>STEP ONE Wisely Choose an IET Program!</vt:lpstr>
      <vt:lpstr>STEP TWO Identify Staff &amp; Partners / Build Curriculum </vt:lpstr>
      <vt:lpstr>STEP THREE  </vt:lpstr>
      <vt:lpstr>STEP FOUR  </vt:lpstr>
      <vt:lpstr>STEP FIVE  </vt:lpstr>
      <vt:lpstr>STEP SIX  </vt:lpstr>
      <vt:lpstr>CELEBRATE &amp; SHOWCASE!  </vt:lpstr>
      <vt:lpstr>Six Steps to Build a Great IET! REVIEW!  </vt:lpstr>
      <vt:lpstr>Questions and Discussions?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Jeff Arnott</cp:lastModifiedBy>
  <cp:revision>27</cp:revision>
  <cp:lastPrinted>2018-06-14T14:59:40Z</cp:lastPrinted>
  <dcterms:created xsi:type="dcterms:W3CDTF">2023-06-02T14:16:32Z</dcterms:created>
  <dcterms:modified xsi:type="dcterms:W3CDTF">2026-07-24T21:05:26Z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