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4"/>
  </p:sldMasterIdLst>
  <p:notesMasterIdLst>
    <p:notesMasterId r:id="rId49"/>
  </p:notesMasterIdLst>
  <p:handoutMasterIdLst>
    <p:handoutMasterId r:id="rId50"/>
  </p:handoutMasterIdLst>
  <p:sldIdLst>
    <p:sldId id="292" r:id="rId5"/>
    <p:sldId id="373" r:id="rId6"/>
    <p:sldId id="372" r:id="rId7"/>
    <p:sldId id="358" r:id="rId8"/>
    <p:sldId id="262" r:id="rId9"/>
    <p:sldId id="356" r:id="rId10"/>
    <p:sldId id="327" r:id="rId11"/>
    <p:sldId id="375" r:id="rId12"/>
    <p:sldId id="330" r:id="rId13"/>
    <p:sldId id="333" r:id="rId14"/>
    <p:sldId id="363" r:id="rId15"/>
    <p:sldId id="291" r:id="rId16"/>
    <p:sldId id="332" r:id="rId17"/>
    <p:sldId id="324" r:id="rId18"/>
    <p:sldId id="256" r:id="rId19"/>
    <p:sldId id="257" r:id="rId20"/>
    <p:sldId id="258" r:id="rId21"/>
    <p:sldId id="350" r:id="rId22"/>
    <p:sldId id="260" r:id="rId23"/>
    <p:sldId id="261" r:id="rId24"/>
    <p:sldId id="351" r:id="rId25"/>
    <p:sldId id="263" r:id="rId26"/>
    <p:sldId id="264" r:id="rId27"/>
    <p:sldId id="265" r:id="rId28"/>
    <p:sldId id="266" r:id="rId29"/>
    <p:sldId id="267" r:id="rId30"/>
    <p:sldId id="268" r:id="rId31"/>
    <p:sldId id="303" r:id="rId32"/>
    <p:sldId id="343" r:id="rId33"/>
    <p:sldId id="387" r:id="rId34"/>
    <p:sldId id="377" r:id="rId35"/>
    <p:sldId id="388" r:id="rId36"/>
    <p:sldId id="378" r:id="rId37"/>
    <p:sldId id="379" r:id="rId38"/>
    <p:sldId id="380" r:id="rId39"/>
    <p:sldId id="381" r:id="rId40"/>
    <p:sldId id="382" r:id="rId41"/>
    <p:sldId id="383" r:id="rId42"/>
    <p:sldId id="384" r:id="rId43"/>
    <p:sldId id="385" r:id="rId44"/>
    <p:sldId id="390" r:id="rId45"/>
    <p:sldId id="389" r:id="rId46"/>
    <p:sldId id="304" r:id="rId47"/>
    <p:sldId id="293" r:id="rId48"/>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F90637B-58BA-F372-F85B-CF30B94711A6}" name="Cameron Gross" initials="CG" userId="S::cameron.gross@pearson.com::6eaa30d9-4cae-4fcc-93c2-606f8868b86d" providerId="AD"/>
  <p188:author id="{6BCC8F9A-47E4-1DD3-9B3C-B79F8AE7801C}" name="Azeem Begum" initials="AB" userId="S::azeem.begum@ged.com::aef021ac-d8b5-4ba6-b501-b3a08a7fa37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3A9"/>
    <a:srgbClr val="014B64"/>
    <a:srgbClr val="0084A9"/>
    <a:srgbClr val="9CCFDF"/>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95D2D8-7139-9059-F1CC-E8AEE98E83CC}" v="1" dt="2026-07-26T19:54:53.794"/>
    <p1510:client id="{61ACEE38-1CF8-4132-7967-CF5AECB9ACF8}" v="340" dt="2026-07-26T21:59:23.849"/>
    <p1510:client id="{86F5C08E-21FE-487A-9CBB-EE6D8FE440B2}" v="39" dt="2026-07-26T20:11:32.0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2"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568286-9A87-4BDD-B87B-DEF2AA7894F0}"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476874AC-8BE2-476E-A10C-DA9DC1E4EA33}">
      <dgm:prSet custT="1"/>
      <dgm:spPr/>
      <dgm:t>
        <a:bodyPr/>
        <a:lstStyle/>
        <a:p>
          <a:r>
            <a:rPr lang="en-US" sz="2000"/>
            <a:t>Programs juggle recruitment, enrollment, testing, budgets, and reporting — this session shows how both tools work together end‑to‑end.</a:t>
          </a:r>
        </a:p>
      </dgm:t>
    </dgm:pt>
    <dgm:pt modelId="{08ECC580-0C91-4F36-BC5F-7C7F2EE6CE54}" type="parTrans" cxnId="{EFE0D7A1-F239-4989-A1ED-73414BD90DB0}">
      <dgm:prSet/>
      <dgm:spPr/>
      <dgm:t>
        <a:bodyPr/>
        <a:lstStyle/>
        <a:p>
          <a:endParaRPr lang="en-US"/>
        </a:p>
      </dgm:t>
    </dgm:pt>
    <dgm:pt modelId="{0DBBB928-A8C7-4331-85B9-1402C0265712}" type="sibTrans" cxnId="{EFE0D7A1-F239-4989-A1ED-73414BD90DB0}">
      <dgm:prSet/>
      <dgm:spPr/>
      <dgm:t>
        <a:bodyPr/>
        <a:lstStyle/>
        <a:p>
          <a:endParaRPr lang="en-US"/>
        </a:p>
      </dgm:t>
    </dgm:pt>
    <dgm:pt modelId="{C6419C77-84FC-4569-9549-F4578A85741D}">
      <dgm:prSet custT="1"/>
      <dgm:spPr/>
      <dgm:t>
        <a:bodyPr/>
        <a:lstStyle/>
        <a:p>
          <a:r>
            <a:rPr lang="en-US" sz="2000" b="1"/>
            <a:t>GED Prep Connect™</a:t>
          </a:r>
          <a:r>
            <a:rPr lang="en-US" sz="2000"/>
            <a:t> (in GED Manager™): find GED® candidates who've expressed interest, connect at the right moment, prioritize follow‑up, and boost enrollment.</a:t>
          </a:r>
        </a:p>
      </dgm:t>
    </dgm:pt>
    <dgm:pt modelId="{0A7571A4-888A-432C-AFA8-5B66BBD6EA51}" type="parTrans" cxnId="{694B7250-FC8B-4E06-98BB-7102B3D3C747}">
      <dgm:prSet/>
      <dgm:spPr/>
      <dgm:t>
        <a:bodyPr/>
        <a:lstStyle/>
        <a:p>
          <a:endParaRPr lang="en-US"/>
        </a:p>
      </dgm:t>
    </dgm:pt>
    <dgm:pt modelId="{FC2A3C92-BF37-480F-8B99-8B80D6B3FB6C}" type="sibTrans" cxnId="{694B7250-FC8B-4E06-98BB-7102B3D3C747}">
      <dgm:prSet/>
      <dgm:spPr/>
      <dgm:t>
        <a:bodyPr/>
        <a:lstStyle/>
        <a:p>
          <a:endParaRPr lang="en-US"/>
        </a:p>
      </dgm:t>
    </dgm:pt>
    <dgm:pt modelId="{3EBCA9E6-54A6-4A60-AFC4-896C2784DF5A}">
      <dgm:prSet custT="1"/>
      <dgm:spPr/>
      <dgm:t>
        <a:bodyPr/>
        <a:lstStyle/>
        <a:p>
          <a:r>
            <a:rPr lang="en-US" sz="2000" b="1"/>
            <a:t>GED Direct™</a:t>
          </a:r>
          <a:r>
            <a:rPr lang="en-US" sz="2000"/>
            <a:t> (in GED Manager™): purchase, assign, and share GED Ready® tests and GED® exams, and monitor usage — no voucher codes or expiration tracking.</a:t>
          </a:r>
        </a:p>
      </dgm:t>
    </dgm:pt>
    <dgm:pt modelId="{468FE3AC-D6BB-4ADA-B67C-9F22B8495EEE}" type="parTrans" cxnId="{C534019E-9E04-4CFC-BDB1-CD370ACA8931}">
      <dgm:prSet/>
      <dgm:spPr/>
      <dgm:t>
        <a:bodyPr/>
        <a:lstStyle/>
        <a:p>
          <a:endParaRPr lang="en-US"/>
        </a:p>
      </dgm:t>
    </dgm:pt>
    <dgm:pt modelId="{E32D6450-1046-4CC6-834F-2DB7AC6A6AD3}" type="sibTrans" cxnId="{C534019E-9E04-4CFC-BDB1-CD370ACA8931}">
      <dgm:prSet/>
      <dgm:spPr/>
      <dgm:t>
        <a:bodyPr/>
        <a:lstStyle/>
        <a:p>
          <a:endParaRPr lang="en-US"/>
        </a:p>
      </dgm:t>
    </dgm:pt>
    <dgm:pt modelId="{1F989CF7-0B18-470B-A3E3-E700662EF743}">
      <dgm:prSet custT="1"/>
      <dgm:spPr/>
      <dgm:t>
        <a:bodyPr/>
        <a:lstStyle/>
        <a:p>
          <a:r>
            <a:rPr lang="en-US" sz="2000"/>
            <a:t>Combined: save time, cut administrative burden, and strengthen program oversight.</a:t>
          </a:r>
        </a:p>
      </dgm:t>
    </dgm:pt>
    <dgm:pt modelId="{4055ACC5-3816-4B5E-8C87-E37452FB8929}" type="parTrans" cxnId="{8F347943-22A5-4F1E-A3ED-166396EC5BCC}">
      <dgm:prSet/>
      <dgm:spPr/>
      <dgm:t>
        <a:bodyPr/>
        <a:lstStyle/>
        <a:p>
          <a:endParaRPr lang="en-US"/>
        </a:p>
      </dgm:t>
    </dgm:pt>
    <dgm:pt modelId="{81464A77-6EF7-4EF4-8231-636942673DC8}" type="sibTrans" cxnId="{8F347943-22A5-4F1E-A3ED-166396EC5BCC}">
      <dgm:prSet/>
      <dgm:spPr/>
      <dgm:t>
        <a:bodyPr/>
        <a:lstStyle/>
        <a:p>
          <a:endParaRPr lang="en-US"/>
        </a:p>
      </dgm:t>
    </dgm:pt>
    <dgm:pt modelId="{B7D21E93-DB32-45E3-ADD2-618DA03AD34C}">
      <dgm:prSet phldrT="[Text]" custT="1"/>
      <dgm:spPr/>
      <dgm:t>
        <a:bodyPr/>
        <a:lstStyle/>
        <a:p>
          <a:r>
            <a:rPr lang="en-US" sz="2000" b="1" i="0"/>
            <a:t>GED &amp; Me™ </a:t>
          </a:r>
          <a:r>
            <a:rPr lang="en-US" sz="2000" b="0" i="0"/>
            <a:t>the official GED mobile app. Teachers can now leverage the mobile app's study and practice tools to better support learner success.</a:t>
          </a:r>
          <a:endParaRPr lang="en-US" sz="2000"/>
        </a:p>
      </dgm:t>
    </dgm:pt>
    <dgm:pt modelId="{2CD56D45-A55B-489A-BEB1-1F5A907C0C5E}" type="parTrans" cxnId="{2418F9A7-0390-46EE-A834-3A54706FFB75}">
      <dgm:prSet/>
      <dgm:spPr/>
      <dgm:t>
        <a:bodyPr/>
        <a:lstStyle/>
        <a:p>
          <a:endParaRPr lang="en-US"/>
        </a:p>
      </dgm:t>
    </dgm:pt>
    <dgm:pt modelId="{4AF22DA0-1A4E-411F-B085-86EC9952FBA8}" type="sibTrans" cxnId="{2418F9A7-0390-46EE-A834-3A54706FFB75}">
      <dgm:prSet/>
      <dgm:spPr/>
      <dgm:t>
        <a:bodyPr/>
        <a:lstStyle/>
        <a:p>
          <a:endParaRPr lang="en-US"/>
        </a:p>
      </dgm:t>
    </dgm:pt>
    <dgm:pt modelId="{A911CEBE-3E95-41AA-9A4E-AD3D50DFA6FD}" type="pres">
      <dgm:prSet presAssocID="{8D568286-9A87-4BDD-B87B-DEF2AA7894F0}" presName="vert0" presStyleCnt="0">
        <dgm:presLayoutVars>
          <dgm:dir/>
          <dgm:animOne val="branch"/>
          <dgm:animLvl val="lvl"/>
        </dgm:presLayoutVars>
      </dgm:prSet>
      <dgm:spPr/>
    </dgm:pt>
    <dgm:pt modelId="{1DDE29FC-9C0D-4EF7-9A44-BDBB35F7D9CD}" type="pres">
      <dgm:prSet presAssocID="{476874AC-8BE2-476E-A10C-DA9DC1E4EA33}" presName="thickLine" presStyleLbl="alignNode1" presStyleIdx="0" presStyleCnt="5"/>
      <dgm:spPr/>
    </dgm:pt>
    <dgm:pt modelId="{6B84F3B4-1798-4587-A99B-326C4D911BC6}" type="pres">
      <dgm:prSet presAssocID="{476874AC-8BE2-476E-A10C-DA9DC1E4EA33}" presName="horz1" presStyleCnt="0"/>
      <dgm:spPr/>
    </dgm:pt>
    <dgm:pt modelId="{D0B835F8-F5A3-42BC-B5D1-26BFBF45E56D}" type="pres">
      <dgm:prSet presAssocID="{476874AC-8BE2-476E-A10C-DA9DC1E4EA33}" presName="tx1" presStyleLbl="revTx" presStyleIdx="0" presStyleCnt="5"/>
      <dgm:spPr/>
    </dgm:pt>
    <dgm:pt modelId="{FE4E374C-4934-4DCB-B759-C9694D61F53D}" type="pres">
      <dgm:prSet presAssocID="{476874AC-8BE2-476E-A10C-DA9DC1E4EA33}" presName="vert1" presStyleCnt="0"/>
      <dgm:spPr/>
    </dgm:pt>
    <dgm:pt modelId="{811FC18E-826A-4600-B726-4488DAFAFA0B}" type="pres">
      <dgm:prSet presAssocID="{C6419C77-84FC-4569-9549-F4578A85741D}" presName="thickLine" presStyleLbl="alignNode1" presStyleIdx="1" presStyleCnt="5"/>
      <dgm:spPr/>
    </dgm:pt>
    <dgm:pt modelId="{333E6D56-0DB8-4966-B97C-7AC239CDFE3A}" type="pres">
      <dgm:prSet presAssocID="{C6419C77-84FC-4569-9549-F4578A85741D}" presName="horz1" presStyleCnt="0"/>
      <dgm:spPr/>
    </dgm:pt>
    <dgm:pt modelId="{23449526-FADF-4659-8EDB-12AA46831BAD}" type="pres">
      <dgm:prSet presAssocID="{C6419C77-84FC-4569-9549-F4578A85741D}" presName="tx1" presStyleLbl="revTx" presStyleIdx="1" presStyleCnt="5"/>
      <dgm:spPr/>
    </dgm:pt>
    <dgm:pt modelId="{8E59B61B-F18F-4F04-B7E6-5C555EA6EB67}" type="pres">
      <dgm:prSet presAssocID="{C6419C77-84FC-4569-9549-F4578A85741D}" presName="vert1" presStyleCnt="0"/>
      <dgm:spPr/>
    </dgm:pt>
    <dgm:pt modelId="{D33D8E6B-BC69-42B8-928E-1CCCD9528E46}" type="pres">
      <dgm:prSet presAssocID="{3EBCA9E6-54A6-4A60-AFC4-896C2784DF5A}" presName="thickLine" presStyleLbl="alignNode1" presStyleIdx="2" presStyleCnt="5"/>
      <dgm:spPr/>
    </dgm:pt>
    <dgm:pt modelId="{749BF3CA-53FC-4CBA-92CF-3A4B833A2474}" type="pres">
      <dgm:prSet presAssocID="{3EBCA9E6-54A6-4A60-AFC4-896C2784DF5A}" presName="horz1" presStyleCnt="0"/>
      <dgm:spPr/>
    </dgm:pt>
    <dgm:pt modelId="{931AAF6F-9B1A-41D9-82F0-456F9BB218AE}" type="pres">
      <dgm:prSet presAssocID="{3EBCA9E6-54A6-4A60-AFC4-896C2784DF5A}" presName="tx1" presStyleLbl="revTx" presStyleIdx="2" presStyleCnt="5"/>
      <dgm:spPr/>
    </dgm:pt>
    <dgm:pt modelId="{BA9BE5C7-1670-45C1-B282-2FC080984931}" type="pres">
      <dgm:prSet presAssocID="{3EBCA9E6-54A6-4A60-AFC4-896C2784DF5A}" presName="vert1" presStyleCnt="0"/>
      <dgm:spPr/>
    </dgm:pt>
    <dgm:pt modelId="{F3732775-D0B7-4C04-9A0C-233F88E631C4}" type="pres">
      <dgm:prSet presAssocID="{B7D21E93-DB32-45E3-ADD2-618DA03AD34C}" presName="thickLine" presStyleLbl="alignNode1" presStyleIdx="3" presStyleCnt="5"/>
      <dgm:spPr/>
    </dgm:pt>
    <dgm:pt modelId="{C51980F0-5D48-4D6E-8991-56261BFF1591}" type="pres">
      <dgm:prSet presAssocID="{B7D21E93-DB32-45E3-ADD2-618DA03AD34C}" presName="horz1" presStyleCnt="0"/>
      <dgm:spPr/>
    </dgm:pt>
    <dgm:pt modelId="{9A271988-15EB-4133-8772-38AA970D8DAC}" type="pres">
      <dgm:prSet presAssocID="{B7D21E93-DB32-45E3-ADD2-618DA03AD34C}" presName="tx1" presStyleLbl="revTx" presStyleIdx="3" presStyleCnt="5"/>
      <dgm:spPr/>
    </dgm:pt>
    <dgm:pt modelId="{C54AD75C-929A-4C8C-BEE9-49AED43C0AED}" type="pres">
      <dgm:prSet presAssocID="{B7D21E93-DB32-45E3-ADD2-618DA03AD34C}" presName="vert1" presStyleCnt="0"/>
      <dgm:spPr/>
    </dgm:pt>
    <dgm:pt modelId="{C305BD24-AE45-48CF-B591-3F8414545FD6}" type="pres">
      <dgm:prSet presAssocID="{1F989CF7-0B18-470B-A3E3-E700662EF743}" presName="thickLine" presStyleLbl="alignNode1" presStyleIdx="4" presStyleCnt="5"/>
      <dgm:spPr/>
    </dgm:pt>
    <dgm:pt modelId="{69A62020-E8AF-4C8D-859C-C92F9D95A9CF}" type="pres">
      <dgm:prSet presAssocID="{1F989CF7-0B18-470B-A3E3-E700662EF743}" presName="horz1" presStyleCnt="0"/>
      <dgm:spPr/>
    </dgm:pt>
    <dgm:pt modelId="{039DD103-02C8-48F1-AFF8-E84141B5F0F9}" type="pres">
      <dgm:prSet presAssocID="{1F989CF7-0B18-470B-A3E3-E700662EF743}" presName="tx1" presStyleLbl="revTx" presStyleIdx="4" presStyleCnt="5"/>
      <dgm:spPr/>
    </dgm:pt>
    <dgm:pt modelId="{D9D094DE-C86B-4910-B682-3B27F282B548}" type="pres">
      <dgm:prSet presAssocID="{1F989CF7-0B18-470B-A3E3-E700662EF743}" presName="vert1" presStyleCnt="0"/>
      <dgm:spPr/>
    </dgm:pt>
  </dgm:ptLst>
  <dgm:cxnLst>
    <dgm:cxn modelId="{1A4FC228-7864-4BE7-B1C3-7B5754FC0FB0}" type="presOf" srcId="{B7D21E93-DB32-45E3-ADD2-618DA03AD34C}" destId="{9A271988-15EB-4133-8772-38AA970D8DAC}" srcOrd="0" destOrd="0" presId="urn:microsoft.com/office/officeart/2008/layout/LinedList"/>
    <dgm:cxn modelId="{B72BB560-85E1-4F96-BC97-A75B125AB060}" type="presOf" srcId="{3EBCA9E6-54A6-4A60-AFC4-896C2784DF5A}" destId="{931AAF6F-9B1A-41D9-82F0-456F9BB218AE}" srcOrd="0" destOrd="0" presId="urn:microsoft.com/office/officeart/2008/layout/LinedList"/>
    <dgm:cxn modelId="{8F347943-22A5-4F1E-A3ED-166396EC5BCC}" srcId="{8D568286-9A87-4BDD-B87B-DEF2AA7894F0}" destId="{1F989CF7-0B18-470B-A3E3-E700662EF743}" srcOrd="4" destOrd="0" parTransId="{4055ACC5-3816-4B5E-8C87-E37452FB8929}" sibTransId="{81464A77-6EF7-4EF4-8231-636942673DC8}"/>
    <dgm:cxn modelId="{694B7250-FC8B-4E06-98BB-7102B3D3C747}" srcId="{8D568286-9A87-4BDD-B87B-DEF2AA7894F0}" destId="{C6419C77-84FC-4569-9549-F4578A85741D}" srcOrd="1" destOrd="0" parTransId="{0A7571A4-888A-432C-AFA8-5B66BBD6EA51}" sibTransId="{FC2A3C92-BF37-480F-8B99-8B80D6B3FB6C}"/>
    <dgm:cxn modelId="{33BC3C8C-DF0B-4885-83A2-721997027183}" type="presOf" srcId="{1F989CF7-0B18-470B-A3E3-E700662EF743}" destId="{039DD103-02C8-48F1-AFF8-E84141B5F0F9}" srcOrd="0" destOrd="0" presId="urn:microsoft.com/office/officeart/2008/layout/LinedList"/>
    <dgm:cxn modelId="{EBB55B94-114F-4B9D-B81E-C6C7E381015A}" type="presOf" srcId="{8D568286-9A87-4BDD-B87B-DEF2AA7894F0}" destId="{A911CEBE-3E95-41AA-9A4E-AD3D50DFA6FD}" srcOrd="0" destOrd="0" presId="urn:microsoft.com/office/officeart/2008/layout/LinedList"/>
    <dgm:cxn modelId="{C534019E-9E04-4CFC-BDB1-CD370ACA8931}" srcId="{8D568286-9A87-4BDD-B87B-DEF2AA7894F0}" destId="{3EBCA9E6-54A6-4A60-AFC4-896C2784DF5A}" srcOrd="2" destOrd="0" parTransId="{468FE3AC-D6BB-4ADA-B67C-9F22B8495EEE}" sibTransId="{E32D6450-1046-4CC6-834F-2DB7AC6A6AD3}"/>
    <dgm:cxn modelId="{EFE0D7A1-F239-4989-A1ED-73414BD90DB0}" srcId="{8D568286-9A87-4BDD-B87B-DEF2AA7894F0}" destId="{476874AC-8BE2-476E-A10C-DA9DC1E4EA33}" srcOrd="0" destOrd="0" parTransId="{08ECC580-0C91-4F36-BC5F-7C7F2EE6CE54}" sibTransId="{0DBBB928-A8C7-4331-85B9-1402C0265712}"/>
    <dgm:cxn modelId="{2418F9A7-0390-46EE-A834-3A54706FFB75}" srcId="{8D568286-9A87-4BDD-B87B-DEF2AA7894F0}" destId="{B7D21E93-DB32-45E3-ADD2-618DA03AD34C}" srcOrd="3" destOrd="0" parTransId="{2CD56D45-A55B-489A-BEB1-1F5A907C0C5E}" sibTransId="{4AF22DA0-1A4E-411F-B085-86EC9952FBA8}"/>
    <dgm:cxn modelId="{36832ED7-66E2-4CDC-8AEF-7DE8EE4085F4}" type="presOf" srcId="{476874AC-8BE2-476E-A10C-DA9DC1E4EA33}" destId="{D0B835F8-F5A3-42BC-B5D1-26BFBF45E56D}" srcOrd="0" destOrd="0" presId="urn:microsoft.com/office/officeart/2008/layout/LinedList"/>
    <dgm:cxn modelId="{0E7091D8-E7DA-4AA5-A363-65ADACA84581}" type="presOf" srcId="{C6419C77-84FC-4569-9549-F4578A85741D}" destId="{23449526-FADF-4659-8EDB-12AA46831BAD}" srcOrd="0" destOrd="0" presId="urn:microsoft.com/office/officeart/2008/layout/LinedList"/>
    <dgm:cxn modelId="{D4802EA5-CD3F-4E89-9233-1058AA0EBECD}" type="presParOf" srcId="{A911CEBE-3E95-41AA-9A4E-AD3D50DFA6FD}" destId="{1DDE29FC-9C0D-4EF7-9A44-BDBB35F7D9CD}" srcOrd="0" destOrd="0" presId="urn:microsoft.com/office/officeart/2008/layout/LinedList"/>
    <dgm:cxn modelId="{1FC191B6-C94A-46D1-B176-ACE7263B541B}" type="presParOf" srcId="{A911CEBE-3E95-41AA-9A4E-AD3D50DFA6FD}" destId="{6B84F3B4-1798-4587-A99B-326C4D911BC6}" srcOrd="1" destOrd="0" presId="urn:microsoft.com/office/officeart/2008/layout/LinedList"/>
    <dgm:cxn modelId="{9D1394A2-DB30-46D5-BE4C-DF6EB183EE2E}" type="presParOf" srcId="{6B84F3B4-1798-4587-A99B-326C4D911BC6}" destId="{D0B835F8-F5A3-42BC-B5D1-26BFBF45E56D}" srcOrd="0" destOrd="0" presId="urn:microsoft.com/office/officeart/2008/layout/LinedList"/>
    <dgm:cxn modelId="{9D27E9B7-3F27-48C4-A325-B8C7BD766717}" type="presParOf" srcId="{6B84F3B4-1798-4587-A99B-326C4D911BC6}" destId="{FE4E374C-4934-4DCB-B759-C9694D61F53D}" srcOrd="1" destOrd="0" presId="urn:microsoft.com/office/officeart/2008/layout/LinedList"/>
    <dgm:cxn modelId="{D7E630D3-EEE4-48D1-BBAC-2EA0E06F5C5C}" type="presParOf" srcId="{A911CEBE-3E95-41AA-9A4E-AD3D50DFA6FD}" destId="{811FC18E-826A-4600-B726-4488DAFAFA0B}" srcOrd="2" destOrd="0" presId="urn:microsoft.com/office/officeart/2008/layout/LinedList"/>
    <dgm:cxn modelId="{7187052C-966A-4B88-9DF3-7BDEA9ED0071}" type="presParOf" srcId="{A911CEBE-3E95-41AA-9A4E-AD3D50DFA6FD}" destId="{333E6D56-0DB8-4966-B97C-7AC239CDFE3A}" srcOrd="3" destOrd="0" presId="urn:microsoft.com/office/officeart/2008/layout/LinedList"/>
    <dgm:cxn modelId="{3C50648C-B50C-429A-BEBB-2C22A0C47441}" type="presParOf" srcId="{333E6D56-0DB8-4966-B97C-7AC239CDFE3A}" destId="{23449526-FADF-4659-8EDB-12AA46831BAD}" srcOrd="0" destOrd="0" presId="urn:microsoft.com/office/officeart/2008/layout/LinedList"/>
    <dgm:cxn modelId="{1E36A87F-F336-4EDE-808B-F7F36A2CA292}" type="presParOf" srcId="{333E6D56-0DB8-4966-B97C-7AC239CDFE3A}" destId="{8E59B61B-F18F-4F04-B7E6-5C555EA6EB67}" srcOrd="1" destOrd="0" presId="urn:microsoft.com/office/officeart/2008/layout/LinedList"/>
    <dgm:cxn modelId="{69F12591-D27A-4EC0-89EC-8BD7D27C0A4F}" type="presParOf" srcId="{A911CEBE-3E95-41AA-9A4E-AD3D50DFA6FD}" destId="{D33D8E6B-BC69-42B8-928E-1CCCD9528E46}" srcOrd="4" destOrd="0" presId="urn:microsoft.com/office/officeart/2008/layout/LinedList"/>
    <dgm:cxn modelId="{1339EC7F-A274-4C3B-9FC1-881AA57750E4}" type="presParOf" srcId="{A911CEBE-3E95-41AA-9A4E-AD3D50DFA6FD}" destId="{749BF3CA-53FC-4CBA-92CF-3A4B833A2474}" srcOrd="5" destOrd="0" presId="urn:microsoft.com/office/officeart/2008/layout/LinedList"/>
    <dgm:cxn modelId="{05BDFE7F-0287-4609-936A-DEDCE2CA59AF}" type="presParOf" srcId="{749BF3CA-53FC-4CBA-92CF-3A4B833A2474}" destId="{931AAF6F-9B1A-41D9-82F0-456F9BB218AE}" srcOrd="0" destOrd="0" presId="urn:microsoft.com/office/officeart/2008/layout/LinedList"/>
    <dgm:cxn modelId="{2C8F687C-B208-484F-8106-2703EB603517}" type="presParOf" srcId="{749BF3CA-53FC-4CBA-92CF-3A4B833A2474}" destId="{BA9BE5C7-1670-45C1-B282-2FC080984931}" srcOrd="1" destOrd="0" presId="urn:microsoft.com/office/officeart/2008/layout/LinedList"/>
    <dgm:cxn modelId="{CA3A9F23-8615-430E-BF43-AD241EB3B935}" type="presParOf" srcId="{A911CEBE-3E95-41AA-9A4E-AD3D50DFA6FD}" destId="{F3732775-D0B7-4C04-9A0C-233F88E631C4}" srcOrd="6" destOrd="0" presId="urn:microsoft.com/office/officeart/2008/layout/LinedList"/>
    <dgm:cxn modelId="{7C2E2ADD-68EA-4F96-9105-AB677DDC39FB}" type="presParOf" srcId="{A911CEBE-3E95-41AA-9A4E-AD3D50DFA6FD}" destId="{C51980F0-5D48-4D6E-8991-56261BFF1591}" srcOrd="7" destOrd="0" presId="urn:microsoft.com/office/officeart/2008/layout/LinedList"/>
    <dgm:cxn modelId="{BA554F25-0E2E-4A87-9E04-BDE9E2C189C3}" type="presParOf" srcId="{C51980F0-5D48-4D6E-8991-56261BFF1591}" destId="{9A271988-15EB-4133-8772-38AA970D8DAC}" srcOrd="0" destOrd="0" presId="urn:microsoft.com/office/officeart/2008/layout/LinedList"/>
    <dgm:cxn modelId="{3FAFC68A-4B8D-4D47-86F8-89891A6C3A79}" type="presParOf" srcId="{C51980F0-5D48-4D6E-8991-56261BFF1591}" destId="{C54AD75C-929A-4C8C-BEE9-49AED43C0AED}" srcOrd="1" destOrd="0" presId="urn:microsoft.com/office/officeart/2008/layout/LinedList"/>
    <dgm:cxn modelId="{7BFDC505-0B15-4CE5-9EEE-B8E3E55D110D}" type="presParOf" srcId="{A911CEBE-3E95-41AA-9A4E-AD3D50DFA6FD}" destId="{C305BD24-AE45-48CF-B591-3F8414545FD6}" srcOrd="8" destOrd="0" presId="urn:microsoft.com/office/officeart/2008/layout/LinedList"/>
    <dgm:cxn modelId="{D894B224-94D3-439E-95B2-BCA1F49178F3}" type="presParOf" srcId="{A911CEBE-3E95-41AA-9A4E-AD3D50DFA6FD}" destId="{69A62020-E8AF-4C8D-859C-C92F9D95A9CF}" srcOrd="9" destOrd="0" presId="urn:microsoft.com/office/officeart/2008/layout/LinedList"/>
    <dgm:cxn modelId="{01FE5D65-92DB-4D36-AB12-55FFE4C2312F}" type="presParOf" srcId="{69A62020-E8AF-4C8D-859C-C92F9D95A9CF}" destId="{039DD103-02C8-48F1-AFF8-E84141B5F0F9}" srcOrd="0" destOrd="0" presId="urn:microsoft.com/office/officeart/2008/layout/LinedList"/>
    <dgm:cxn modelId="{541C6122-F9F6-4655-B8EC-EA0815DD2470}" type="presParOf" srcId="{69A62020-E8AF-4C8D-859C-C92F9D95A9CF}" destId="{D9D094DE-C86B-4910-B682-3B27F282B54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DE29FC-9C0D-4EF7-9A44-BDBB35F7D9CD}">
      <dsp:nvSpPr>
        <dsp:cNvPr id="0" name=""/>
        <dsp:cNvSpPr/>
      </dsp:nvSpPr>
      <dsp:spPr>
        <a:xfrm>
          <a:off x="0" y="494"/>
          <a:ext cx="10129271"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B835F8-F5A3-42BC-B5D1-26BFBF45E56D}">
      <dsp:nvSpPr>
        <dsp:cNvPr id="0" name=""/>
        <dsp:cNvSpPr/>
      </dsp:nvSpPr>
      <dsp:spPr>
        <a:xfrm>
          <a:off x="0" y="494"/>
          <a:ext cx="10129271" cy="810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Programs juggle recruitment, enrollment, testing, budgets, and reporting — this session shows how both tools work together end‑to‑end.</a:t>
          </a:r>
        </a:p>
      </dsp:txBody>
      <dsp:txXfrm>
        <a:off x="0" y="494"/>
        <a:ext cx="10129271" cy="810721"/>
      </dsp:txXfrm>
    </dsp:sp>
    <dsp:sp modelId="{811FC18E-826A-4600-B726-4488DAFAFA0B}">
      <dsp:nvSpPr>
        <dsp:cNvPr id="0" name=""/>
        <dsp:cNvSpPr/>
      </dsp:nvSpPr>
      <dsp:spPr>
        <a:xfrm>
          <a:off x="0" y="811216"/>
          <a:ext cx="10129271"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449526-FADF-4659-8EDB-12AA46831BAD}">
      <dsp:nvSpPr>
        <dsp:cNvPr id="0" name=""/>
        <dsp:cNvSpPr/>
      </dsp:nvSpPr>
      <dsp:spPr>
        <a:xfrm>
          <a:off x="0" y="811216"/>
          <a:ext cx="10129271" cy="810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a:t>GED Prep Connect™</a:t>
          </a:r>
          <a:r>
            <a:rPr lang="en-US" sz="2000" kern="1200"/>
            <a:t> (in GED Manager™): find GED® candidates who've expressed interest, connect at the right moment, prioritize follow‑up, and boost enrollment.</a:t>
          </a:r>
        </a:p>
      </dsp:txBody>
      <dsp:txXfrm>
        <a:off x="0" y="811216"/>
        <a:ext cx="10129271" cy="810721"/>
      </dsp:txXfrm>
    </dsp:sp>
    <dsp:sp modelId="{D33D8E6B-BC69-42B8-928E-1CCCD9528E46}">
      <dsp:nvSpPr>
        <dsp:cNvPr id="0" name=""/>
        <dsp:cNvSpPr/>
      </dsp:nvSpPr>
      <dsp:spPr>
        <a:xfrm>
          <a:off x="0" y="1621938"/>
          <a:ext cx="10129271"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1AAF6F-9B1A-41D9-82F0-456F9BB218AE}">
      <dsp:nvSpPr>
        <dsp:cNvPr id="0" name=""/>
        <dsp:cNvSpPr/>
      </dsp:nvSpPr>
      <dsp:spPr>
        <a:xfrm>
          <a:off x="0" y="1621938"/>
          <a:ext cx="10129271" cy="810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a:t>GED Direct™</a:t>
          </a:r>
          <a:r>
            <a:rPr lang="en-US" sz="2000" kern="1200"/>
            <a:t> (in GED Manager™): purchase, assign, and share GED Ready® tests and GED® exams, and monitor usage — no voucher codes or expiration tracking.</a:t>
          </a:r>
        </a:p>
      </dsp:txBody>
      <dsp:txXfrm>
        <a:off x="0" y="1621938"/>
        <a:ext cx="10129271" cy="810721"/>
      </dsp:txXfrm>
    </dsp:sp>
    <dsp:sp modelId="{F3732775-D0B7-4C04-9A0C-233F88E631C4}">
      <dsp:nvSpPr>
        <dsp:cNvPr id="0" name=""/>
        <dsp:cNvSpPr/>
      </dsp:nvSpPr>
      <dsp:spPr>
        <a:xfrm>
          <a:off x="0" y="2432659"/>
          <a:ext cx="10129271"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271988-15EB-4133-8772-38AA970D8DAC}">
      <dsp:nvSpPr>
        <dsp:cNvPr id="0" name=""/>
        <dsp:cNvSpPr/>
      </dsp:nvSpPr>
      <dsp:spPr>
        <a:xfrm>
          <a:off x="0" y="2432659"/>
          <a:ext cx="10129271" cy="810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i="0" kern="1200"/>
            <a:t>GED &amp; Me™ </a:t>
          </a:r>
          <a:r>
            <a:rPr lang="en-US" sz="2000" b="0" i="0" kern="1200"/>
            <a:t>the official GED mobile app. Teachers can now leverage the mobile app's study and practice tools to better support learner success.</a:t>
          </a:r>
          <a:endParaRPr lang="en-US" sz="2000" kern="1200"/>
        </a:p>
      </dsp:txBody>
      <dsp:txXfrm>
        <a:off x="0" y="2432659"/>
        <a:ext cx="10129271" cy="810721"/>
      </dsp:txXfrm>
    </dsp:sp>
    <dsp:sp modelId="{C305BD24-AE45-48CF-B591-3F8414545FD6}">
      <dsp:nvSpPr>
        <dsp:cNvPr id="0" name=""/>
        <dsp:cNvSpPr/>
      </dsp:nvSpPr>
      <dsp:spPr>
        <a:xfrm>
          <a:off x="0" y="3243381"/>
          <a:ext cx="10129271"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9DD103-02C8-48F1-AFF8-E84141B5F0F9}">
      <dsp:nvSpPr>
        <dsp:cNvPr id="0" name=""/>
        <dsp:cNvSpPr/>
      </dsp:nvSpPr>
      <dsp:spPr>
        <a:xfrm>
          <a:off x="0" y="3243381"/>
          <a:ext cx="10129271" cy="810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Combined: save time, cut administrative burden, and strengthen program oversight.</a:t>
          </a:r>
        </a:p>
      </dsp:txBody>
      <dsp:txXfrm>
        <a:off x="0" y="3243381"/>
        <a:ext cx="10129271" cy="81072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C83787-3F18-0941-951C-86CE87CB8BF0}"/>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CFD4A53-B40D-A44E-AAA5-FBB216496045}"/>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00F8A632-5CF8-D44E-AD53-C703B91031D5}" type="datetimeFigureOut">
              <a:rPr lang="en-US" smtClean="0"/>
              <a:t>7/27/2026</a:t>
            </a:fld>
            <a:endParaRPr lang="en-US"/>
          </a:p>
        </p:txBody>
      </p:sp>
      <p:sp>
        <p:nvSpPr>
          <p:cNvPr id="4" name="Footer Placeholder 3">
            <a:extLst>
              <a:ext uri="{FF2B5EF4-FFF2-40B4-BE49-F238E27FC236}">
                <a16:creationId xmlns:a16="http://schemas.microsoft.com/office/drawing/2014/main" id="{AADF25D8-01A8-9D45-880D-B3EEF298B7FB}"/>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6CD358B-6D43-F24A-8F80-11175938C275}"/>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1419389A-39F6-AD46-9C37-7F1CB3D658D0}" type="slidenum">
              <a:rPr lang="en-US" smtClean="0"/>
              <a:t>‹#›</a:t>
            </a:fld>
            <a:endParaRPr lang="en-US"/>
          </a:p>
        </p:txBody>
      </p:sp>
    </p:spTree>
    <p:extLst>
      <p:ext uri="{BB962C8B-B14F-4D97-AF65-F5344CB8AC3E}">
        <p14:creationId xmlns:p14="http://schemas.microsoft.com/office/powerpoint/2010/main" val="28387306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349CF907-54E3-414C-B907-4EC57FF97ED0}" type="datetimeFigureOut">
              <a:rPr lang="en-US" smtClean="0"/>
              <a:t>7/27/2026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6583769A-2A3C-664A-B1A3-FCFF0FA87D20}" type="slidenum">
              <a:rPr lang="en-US" smtClean="0"/>
              <a:t>‹#›</a:t>
            </a:fld>
            <a:endParaRPr lang="en-US"/>
          </a:p>
        </p:txBody>
      </p:sp>
    </p:spTree>
    <p:extLst>
      <p:ext uri="{BB962C8B-B14F-4D97-AF65-F5344CB8AC3E}">
        <p14:creationId xmlns:p14="http://schemas.microsoft.com/office/powerpoint/2010/main" val="3085870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3f379f1be22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3f379f1be22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f3768fab81_0_2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f3768fab81_0_2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3f3a23f1002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3f3a23f1002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f3a43f3a10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3f3a43f3a10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3f45591f8e7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3f45591f8e7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f45591f8e7_0_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f45591f8e7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3f3a23f1002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3f3a23f1002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f3a23f1002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f3a23f1002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35</a:t>
            </a:fld>
            <a:endParaRPr lang="en-US"/>
          </a:p>
        </p:txBody>
      </p:sp>
    </p:spTree>
    <p:extLst>
      <p:ext uri="{BB962C8B-B14F-4D97-AF65-F5344CB8AC3E}">
        <p14:creationId xmlns:p14="http://schemas.microsoft.com/office/powerpoint/2010/main" val="3034551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C4FB3-460D-2D0D-C8BB-33ED329CAD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3490C3-36BE-8B28-56A3-159264C481BD}"/>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84229C62-588E-B9CB-B7F9-CC754C4B3BB8}"/>
              </a:ext>
            </a:extLst>
          </p:cNvPr>
          <p:cNvSpPr>
            <a:spLocks noGrp="1"/>
          </p:cNvSpPr>
          <p:nvPr>
            <p:ph type="body" sz="quarter" idx="3"/>
          </p:nvPr>
        </p:nvSpPr>
        <p:spPr/>
        <p:txBody>
          <a:bodyPr/>
          <a:lstStyle/>
          <a:p>
            <a:endParaRPr/>
          </a:p>
        </p:txBody>
      </p:sp>
      <p:sp>
        <p:nvSpPr>
          <p:cNvPr id="4" name="Slide Number Placeholder 3">
            <a:extLst>
              <a:ext uri="{FF2B5EF4-FFF2-40B4-BE49-F238E27FC236}">
                <a16:creationId xmlns:a16="http://schemas.microsoft.com/office/drawing/2014/main" id="{8F698E20-A4AE-ACE0-CFFF-C269D45E8446}"/>
              </a:ext>
            </a:extLst>
          </p:cNvPr>
          <p:cNvSpPr>
            <a:spLocks noGrp="1"/>
          </p:cNvSpPr>
          <p:nvPr>
            <p:ph type="sldNum" sz="quarter" idx="5"/>
          </p:nvPr>
        </p:nvSpPr>
        <p:spPr/>
      </p:sp>
    </p:spTree>
    <p:extLst>
      <p:ext uri="{BB962C8B-B14F-4D97-AF65-F5344CB8AC3E}">
        <p14:creationId xmlns:p14="http://schemas.microsoft.com/office/powerpoint/2010/main" val="2652137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3f3768fab81_0_14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5" name="Google Shape;185;g3f3768fab81_0_1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f379f1be2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3f379f1be2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f41f3d2c22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3f41f3d2c22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f3a23f1002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3f3a23f1002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f45591f8e7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3f45591f8e7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747056-D864-9943-B945-CBDEC0DBFA18}"/>
              </a:ext>
            </a:extLst>
          </p:cNvPr>
          <p:cNvSpPr/>
          <p:nvPr/>
        </p:nvSpPr>
        <p:spPr>
          <a:xfrm>
            <a:off x="0" y="2359712"/>
            <a:ext cx="12192036" cy="449828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Lst>
            <a:ahLst/>
            <a:cxnLst>
              <a:cxn ang="0">
                <a:pos x="csX0" y="csY0"/>
              </a:cxn>
              <a:cxn ang="0">
                <a:pos x="csX1" y="csY1"/>
              </a:cxn>
              <a:cxn ang="0">
                <a:pos x="csX2" y="csY2"/>
              </a:cxn>
              <a:cxn ang="0">
                <a:pos x="csX3" y="csY3"/>
              </a:cxn>
              <a:cxn ang="0">
                <a:pos x="csX4" y="csY4"/>
              </a:cxn>
            </a:cxnLst>
            <a:rect l="l" t="t" r="r" b="b"/>
            <a:pathLst>
              <a:path w="12192036" h="4498288">
                <a:moveTo>
                  <a:pt x="0" y="924262"/>
                </a:moveTo>
                <a:cubicBezTo>
                  <a:pt x="6775596" y="1089771"/>
                  <a:pt x="12208387" y="-6526"/>
                  <a:pt x="12192000" y="30"/>
                </a:cubicBezTo>
                <a:lnTo>
                  <a:pt x="12192000" y="4498288"/>
                </a:lnTo>
                <a:lnTo>
                  <a:pt x="0" y="4498288"/>
                </a:lnTo>
                <a:lnTo>
                  <a:pt x="0" y="924262"/>
                </a:ln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656161" y="5100080"/>
            <a:ext cx="10879667" cy="407805"/>
          </a:xfrm>
          <a:noFill/>
        </p:spPr>
        <p:txBody>
          <a:bodyPr wrap="none" lIns="0" tIns="0" rIns="0" bIns="0" anchor="t" anchorCtr="0">
            <a:noAutofit/>
          </a:bodyPr>
          <a:lstStyle>
            <a:lvl1pPr marL="0" indent="0" algn="ctr">
              <a:buNone/>
              <a:defRPr sz="1800">
                <a:solidFill>
                  <a:schemeClr val="accent4"/>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add presenter name and/or date</a:t>
            </a:r>
          </a:p>
        </p:txBody>
      </p:sp>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2" y="3701850"/>
            <a:ext cx="10879667" cy="1254780"/>
          </a:xfrm>
        </p:spPr>
        <p:txBody>
          <a:bodyPr lIns="0" tIns="0" rIns="0" bIns="0" anchor="t" anchorCtr="0">
            <a:normAutofit/>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a:t>Edit Title</a:t>
            </a:r>
          </a:p>
        </p:txBody>
      </p:sp>
      <p:pic>
        <p:nvPicPr>
          <p:cNvPr id="5" name="Picture 4">
            <a:extLst>
              <a:ext uri="{FF2B5EF4-FFF2-40B4-BE49-F238E27FC236}">
                <a16:creationId xmlns:a16="http://schemas.microsoft.com/office/drawing/2014/main" id="{8F834156-DBB1-53AA-8B6C-6B5E13E509D2}"/>
              </a:ext>
            </a:extLst>
          </p:cNvPr>
          <p:cNvPicPr>
            <a:picLocks noChangeAspect="1"/>
          </p:cNvPicPr>
          <p:nvPr userDrawn="1"/>
        </p:nvPicPr>
        <p:blipFill>
          <a:blip r:embed="rId2"/>
          <a:stretch>
            <a:fillRect/>
          </a:stretch>
        </p:blipFill>
        <p:spPr>
          <a:xfrm>
            <a:off x="4890998" y="381337"/>
            <a:ext cx="2410003" cy="2459475"/>
          </a:xfrm>
          <a:prstGeom prst="rect">
            <a:avLst/>
          </a:prstGeom>
        </p:spPr>
      </p:pic>
      <p:pic>
        <p:nvPicPr>
          <p:cNvPr id="9" name="Picture 8">
            <a:extLst>
              <a:ext uri="{FF2B5EF4-FFF2-40B4-BE49-F238E27FC236}">
                <a16:creationId xmlns:a16="http://schemas.microsoft.com/office/drawing/2014/main" id="{354E9389-7092-C6C6-2901-7E2030E7A578}"/>
              </a:ext>
            </a:extLst>
          </p:cNvPr>
          <p:cNvPicPr>
            <a:picLocks noChangeAspect="1"/>
          </p:cNvPicPr>
          <p:nvPr userDrawn="1"/>
        </p:nvPicPr>
        <p:blipFill>
          <a:blip r:embed="rId3"/>
          <a:stretch>
            <a:fillRect/>
          </a:stretch>
        </p:blipFill>
        <p:spPr>
          <a:xfrm>
            <a:off x="5548420" y="5679189"/>
            <a:ext cx="1095148" cy="619579"/>
          </a:xfrm>
          <a:prstGeom prst="rect">
            <a:avLst/>
          </a:prstGeom>
        </p:spPr>
      </p:pic>
    </p:spTree>
    <p:extLst>
      <p:ext uri="{BB962C8B-B14F-4D97-AF65-F5344CB8AC3E}">
        <p14:creationId xmlns:p14="http://schemas.microsoft.com/office/powerpoint/2010/main" val="115706532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53584" y="2109370"/>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448746" y="2116147"/>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448747" y="2116147"/>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109373"/>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237942" y="2116147"/>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237942" y="2116147"/>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Placeholder 1">
            <a:extLst>
              <a:ext uri="{FF2B5EF4-FFF2-40B4-BE49-F238E27FC236}">
                <a16:creationId xmlns:a16="http://schemas.microsoft.com/office/drawing/2014/main" id="{6BF60DA4-0E5E-5965-D44F-2925D39800B4}"/>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a:t>Click to edit Master title style</a:t>
            </a:r>
          </a:p>
        </p:txBody>
      </p:sp>
    </p:spTree>
    <p:extLst>
      <p:ext uri="{BB962C8B-B14F-4D97-AF65-F5344CB8AC3E}">
        <p14:creationId xmlns:p14="http://schemas.microsoft.com/office/powerpoint/2010/main" val="2712315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79861"/>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79861"/>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79860"/>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79860"/>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79860"/>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79860"/>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59580B2A-1B59-E750-B0C5-123BF9DC473B}"/>
              </a:ext>
            </a:extLst>
          </p:cNvPr>
          <p:cNvSpPr>
            <a:spLocks noGrp="1"/>
          </p:cNvSpPr>
          <p:nvPr>
            <p:ph type="title"/>
          </p:nvPr>
        </p:nvSpPr>
        <p:spPr>
          <a:xfrm>
            <a:off x="653586" y="825037"/>
            <a:ext cx="10943328" cy="1165587"/>
          </a:xfrm>
          <a:prstGeom prst="rect">
            <a:avLst/>
          </a:prstGeom>
        </p:spPr>
        <p:txBody>
          <a:bodyPr vert="horz" lIns="0" tIns="0" rIns="0" bIns="0" rtlCol="0" anchor="t" anchorCtr="0">
            <a:normAutofit/>
          </a:bodyPr>
          <a:lstStyle/>
          <a:p>
            <a:r>
              <a:rPr lang="en-US"/>
              <a:t>Click to edit Master title style</a:t>
            </a:r>
          </a:p>
        </p:txBody>
      </p:sp>
    </p:spTree>
    <p:extLst>
      <p:ext uri="{BB962C8B-B14F-4D97-AF65-F5344CB8AC3E}">
        <p14:creationId xmlns:p14="http://schemas.microsoft.com/office/powerpoint/2010/main" val="502702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83843"/>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83843"/>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83842"/>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83842"/>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83842"/>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83842"/>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36CCF299-1FFF-C64C-5DA3-3AD9BAC36F93}"/>
              </a:ext>
            </a:extLst>
          </p:cNvPr>
          <p:cNvSpPr>
            <a:spLocks noGrp="1"/>
          </p:cNvSpPr>
          <p:nvPr>
            <p:ph type="title"/>
          </p:nvPr>
        </p:nvSpPr>
        <p:spPr>
          <a:xfrm>
            <a:off x="653586" y="825037"/>
            <a:ext cx="10936071" cy="1165587"/>
          </a:xfrm>
          <a:prstGeom prst="rect">
            <a:avLst/>
          </a:prstGeom>
        </p:spPr>
        <p:txBody>
          <a:bodyPr vert="horz" lIns="0" tIns="0" rIns="0" bIns="0" rtlCol="0" anchor="t" anchorCtr="0">
            <a:normAutofit/>
          </a:bodyPr>
          <a:lstStyle/>
          <a:p>
            <a:r>
              <a:rPr lang="en-US"/>
              <a:t>Click to edit Master title style</a:t>
            </a:r>
          </a:p>
        </p:txBody>
      </p:sp>
    </p:spTree>
    <p:extLst>
      <p:ext uri="{BB962C8B-B14F-4D97-AF65-F5344CB8AC3E}">
        <p14:creationId xmlns:p14="http://schemas.microsoft.com/office/powerpoint/2010/main" val="3195079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653586" y="1990624"/>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653586" y="2814536"/>
            <a:ext cx="5157787"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504706" y="1990624"/>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504706" y="2814536"/>
            <a:ext cx="5183188"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2" name="Title Placeholder 1">
            <a:extLst>
              <a:ext uri="{FF2B5EF4-FFF2-40B4-BE49-F238E27FC236}">
                <a16:creationId xmlns:a16="http://schemas.microsoft.com/office/drawing/2014/main" id="{FB261C7C-4418-E4A9-E20E-C6F51D3BBAB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a:t>Click to edit Master title style</a:t>
            </a:r>
          </a:p>
        </p:txBody>
      </p:sp>
    </p:spTree>
    <p:extLst>
      <p:ext uri="{BB962C8B-B14F-4D97-AF65-F5344CB8AC3E}">
        <p14:creationId xmlns:p14="http://schemas.microsoft.com/office/powerpoint/2010/main" val="1191224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943520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1018747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400909" y="863601"/>
            <a:ext cx="6171928" cy="532674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BAE26A2A-DE5F-EA41-900F-AB5C4F1D9848}" type="slidenum">
              <a:rPr lang="en-US" smtClean="0"/>
              <a:pPr/>
              <a:t>‹#›</a:t>
            </a:fld>
            <a:endParaRPr lang="en-US"/>
          </a:p>
        </p:txBody>
      </p:sp>
      <p:sp>
        <p:nvSpPr>
          <p:cNvPr id="5" name="Title 1">
            <a:extLst>
              <a:ext uri="{FF2B5EF4-FFF2-40B4-BE49-F238E27FC236}">
                <a16:creationId xmlns:a16="http://schemas.microsoft.com/office/drawing/2014/main" id="{949F7C9F-F23E-5FAE-EC30-C38ADFC2E80C}"/>
              </a:ext>
            </a:extLst>
          </p:cNvPr>
          <p:cNvSpPr>
            <a:spLocks noGrp="1"/>
          </p:cNvSpPr>
          <p:nvPr>
            <p:ph type="title"/>
          </p:nvPr>
        </p:nvSpPr>
        <p:spPr>
          <a:xfrm>
            <a:off x="619164" y="863600"/>
            <a:ext cx="4370583" cy="1600200"/>
          </a:xfrm>
        </p:spPr>
        <p:txBody>
          <a:bodyPr anchor="b">
            <a:normAutofit/>
          </a:bodyPr>
          <a:lstStyle>
            <a:lvl1pPr>
              <a:defRPr sz="3600" b="1"/>
            </a:lvl1pPr>
          </a:lstStyle>
          <a:p>
            <a:r>
              <a:rPr lang="en-US"/>
              <a:t>Click to edit Master title style</a:t>
            </a:r>
          </a:p>
        </p:txBody>
      </p:sp>
      <p:sp>
        <p:nvSpPr>
          <p:cNvPr id="6" name="Text Placeholder 3">
            <a:extLst>
              <a:ext uri="{FF2B5EF4-FFF2-40B4-BE49-F238E27FC236}">
                <a16:creationId xmlns:a16="http://schemas.microsoft.com/office/drawing/2014/main" id="{BDA8CF62-3BFB-ED88-07A9-2CA96124F1AB}"/>
              </a:ext>
            </a:extLst>
          </p:cNvPr>
          <p:cNvSpPr>
            <a:spLocks noGrp="1"/>
          </p:cNvSpPr>
          <p:nvPr>
            <p:ph type="body" sz="half" idx="2"/>
          </p:nvPr>
        </p:nvSpPr>
        <p:spPr>
          <a:xfrm>
            <a:off x="619164" y="2603190"/>
            <a:ext cx="4370583" cy="3587153"/>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a:t>Click to edit Master text styles</a:t>
            </a:r>
          </a:p>
        </p:txBody>
      </p:sp>
    </p:spTree>
    <p:extLst>
      <p:ext uri="{BB962C8B-B14F-4D97-AF65-F5344CB8AC3E}">
        <p14:creationId xmlns:p14="http://schemas.microsoft.com/office/powerpoint/2010/main" val="37096479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633678" y="856343"/>
            <a:ext cx="4370583" cy="1600200"/>
          </a:xfrm>
        </p:spPr>
        <p:txBody>
          <a:bodyPr anchor="b">
            <a:normAutofit/>
          </a:bodyPr>
          <a:lstStyle>
            <a:lvl1pPr>
              <a:defRPr sz="3600" b="1"/>
            </a:lvl1pPr>
          </a:lstStyle>
          <a:p>
            <a:r>
              <a:rPr lang="en-US"/>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415423" y="856344"/>
            <a:ext cx="6142900" cy="5319485"/>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633678" y="2595934"/>
            <a:ext cx="4370583" cy="3579896"/>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a:t>Click to 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17668056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2nd color combo">
  <p:cSld name="1_Two Content 2nd color combo">
    <p:spTree>
      <p:nvGrpSpPr>
        <p:cNvPr id="1" name="Shape 143"/>
        <p:cNvGrpSpPr/>
        <p:nvPr/>
      </p:nvGrpSpPr>
      <p:grpSpPr>
        <a:xfrm>
          <a:off x="0" y="0"/>
          <a:ext cx="0" cy="0"/>
          <a:chOff x="0" y="0"/>
          <a:chExt cx="0" cy="0"/>
        </a:xfrm>
      </p:grpSpPr>
      <p:sp>
        <p:nvSpPr>
          <p:cNvPr id="144" name="Google Shape;144;p24"/>
          <p:cNvSpPr txBox="1">
            <a:spLocks noGrp="1"/>
          </p:cNvSpPr>
          <p:nvPr>
            <p:ph type="body" idx="1"/>
          </p:nvPr>
        </p:nvSpPr>
        <p:spPr>
          <a:xfrm>
            <a:off x="6262648" y="2079861"/>
            <a:ext cx="5181600" cy="4054800"/>
          </a:xfrm>
          <a:prstGeom prst="rect">
            <a:avLst/>
          </a:prstGeom>
          <a:noFill/>
          <a:ln w="7150" cap="flat" cmpd="sng">
            <a:solidFill>
              <a:srgbClr val="005F7B"/>
            </a:solidFill>
            <a:prstDash val="solid"/>
            <a:round/>
            <a:headEnd type="none" w="sm" len="sm"/>
            <a:tailEnd type="none" w="sm" len="sm"/>
          </a:ln>
        </p:spPr>
        <p:txBody>
          <a:bodyPr spcFirstLastPara="1" wrap="square" lIns="68575" tIns="342900" rIns="68575" bIns="34275" anchor="t" anchorCtr="0">
            <a:normAutofit/>
          </a:bodyPr>
          <a:lstStyle>
            <a:lvl1pPr marL="609585" lvl="0" indent="-440256" algn="l">
              <a:lnSpc>
                <a:spcPct val="90000"/>
              </a:lnSpc>
              <a:spcBef>
                <a:spcPts val="800"/>
              </a:spcBef>
              <a:spcAft>
                <a:spcPts val="0"/>
              </a:spcAft>
              <a:buSzPts val="1600"/>
              <a:buChar char="•"/>
              <a:defRPr sz="2000"/>
            </a:lvl1pPr>
            <a:lvl2pPr marL="1219170" lvl="1" indent="-431789" algn="l">
              <a:lnSpc>
                <a:spcPct val="90000"/>
              </a:lnSpc>
              <a:spcBef>
                <a:spcPts val="400"/>
              </a:spcBef>
              <a:spcAft>
                <a:spcPts val="0"/>
              </a:spcAft>
              <a:buSzPts val="1500"/>
              <a:buChar char="•"/>
              <a:defRPr sz="1867"/>
            </a:lvl2pPr>
            <a:lvl3pPr marL="1828754" lvl="2" indent="-406390" algn="l">
              <a:lnSpc>
                <a:spcPct val="90000"/>
              </a:lnSpc>
              <a:spcBef>
                <a:spcPts val="400"/>
              </a:spcBef>
              <a:spcAft>
                <a:spcPts val="0"/>
              </a:spcAft>
              <a:buSzPts val="1200"/>
              <a:buChar char="•"/>
              <a:defRPr sz="1467"/>
            </a:lvl3pPr>
            <a:lvl4pPr marL="2438339" lvl="3" indent="-397923" algn="l">
              <a:lnSpc>
                <a:spcPct val="90000"/>
              </a:lnSpc>
              <a:spcBef>
                <a:spcPts val="400"/>
              </a:spcBef>
              <a:spcAft>
                <a:spcPts val="0"/>
              </a:spcAft>
              <a:buSzPts val="1100"/>
              <a:buChar char="•"/>
              <a:defRPr sz="1333"/>
            </a:lvl4pPr>
            <a:lvl5pPr marL="3047924" lvl="4" indent="-389457" algn="l">
              <a:lnSpc>
                <a:spcPct val="90000"/>
              </a:lnSpc>
              <a:spcBef>
                <a:spcPts val="400"/>
              </a:spcBef>
              <a:spcAft>
                <a:spcPts val="0"/>
              </a:spcAft>
              <a:buSzPts val="1000"/>
              <a:buChar char="•"/>
              <a:defRPr sz="1200"/>
            </a:lvl5pPr>
            <a:lvl6pPr marL="3657509" lvl="5" indent="-423323" algn="l">
              <a:lnSpc>
                <a:spcPct val="90000"/>
              </a:lnSpc>
              <a:spcBef>
                <a:spcPts val="400"/>
              </a:spcBef>
              <a:spcAft>
                <a:spcPts val="0"/>
              </a:spcAft>
              <a:buClr>
                <a:schemeClr val="dk1"/>
              </a:buClr>
              <a:buSzPts val="1400"/>
              <a:buChar char="•"/>
              <a:defRPr/>
            </a:lvl6pPr>
            <a:lvl7pPr marL="4267093" lvl="6" indent="-423323" algn="l">
              <a:lnSpc>
                <a:spcPct val="90000"/>
              </a:lnSpc>
              <a:spcBef>
                <a:spcPts val="400"/>
              </a:spcBef>
              <a:spcAft>
                <a:spcPts val="0"/>
              </a:spcAft>
              <a:buClr>
                <a:schemeClr val="dk1"/>
              </a:buClr>
              <a:buSzPts val="1400"/>
              <a:buChar char="•"/>
              <a:defRPr/>
            </a:lvl7pPr>
            <a:lvl8pPr marL="4876678" lvl="7" indent="-423323" algn="l">
              <a:lnSpc>
                <a:spcPct val="90000"/>
              </a:lnSpc>
              <a:spcBef>
                <a:spcPts val="400"/>
              </a:spcBef>
              <a:spcAft>
                <a:spcPts val="0"/>
              </a:spcAft>
              <a:buClr>
                <a:schemeClr val="dk1"/>
              </a:buClr>
              <a:buSzPts val="1400"/>
              <a:buChar char="•"/>
              <a:defRPr/>
            </a:lvl8pPr>
            <a:lvl9pPr marL="5486263" lvl="8" indent="-423323" algn="l">
              <a:lnSpc>
                <a:spcPct val="90000"/>
              </a:lnSpc>
              <a:spcBef>
                <a:spcPts val="400"/>
              </a:spcBef>
              <a:spcAft>
                <a:spcPts val="0"/>
              </a:spcAft>
              <a:buClr>
                <a:schemeClr val="dk1"/>
              </a:buClr>
              <a:buSzPts val="1400"/>
              <a:buChar char="•"/>
              <a:defRPr/>
            </a:lvl9pPr>
          </a:lstStyle>
          <a:p>
            <a:endParaRPr/>
          </a:p>
        </p:txBody>
      </p:sp>
      <p:sp>
        <p:nvSpPr>
          <p:cNvPr id="145" name="Google Shape;145;p24"/>
          <p:cNvSpPr txBox="1">
            <a:spLocks noGrp="1"/>
          </p:cNvSpPr>
          <p:nvPr>
            <p:ph type="body" idx="2"/>
          </p:nvPr>
        </p:nvSpPr>
        <p:spPr>
          <a:xfrm>
            <a:off x="653587" y="2079861"/>
            <a:ext cx="5181600" cy="4054800"/>
          </a:xfrm>
          <a:prstGeom prst="rect">
            <a:avLst/>
          </a:prstGeom>
          <a:noFill/>
          <a:ln w="7150" cap="flat" cmpd="sng">
            <a:solidFill>
              <a:srgbClr val="005F7B"/>
            </a:solidFill>
            <a:prstDash val="solid"/>
            <a:round/>
            <a:headEnd type="none" w="sm" len="sm"/>
            <a:tailEnd type="none" w="sm" len="sm"/>
          </a:ln>
        </p:spPr>
        <p:txBody>
          <a:bodyPr spcFirstLastPara="1" wrap="square" lIns="171450" tIns="342900" rIns="171450" bIns="34275" anchor="t" anchorCtr="0">
            <a:normAutofit/>
          </a:bodyPr>
          <a:lstStyle>
            <a:lvl1pPr marL="609585" lvl="0" indent="-440256" algn="l">
              <a:lnSpc>
                <a:spcPct val="90000"/>
              </a:lnSpc>
              <a:spcBef>
                <a:spcPts val="800"/>
              </a:spcBef>
              <a:spcAft>
                <a:spcPts val="0"/>
              </a:spcAft>
              <a:buSzPts val="1600"/>
              <a:buChar char="•"/>
              <a:defRPr sz="2000"/>
            </a:lvl1pPr>
            <a:lvl2pPr marL="1219170" lvl="1" indent="-431789" algn="l">
              <a:lnSpc>
                <a:spcPct val="90000"/>
              </a:lnSpc>
              <a:spcBef>
                <a:spcPts val="400"/>
              </a:spcBef>
              <a:spcAft>
                <a:spcPts val="0"/>
              </a:spcAft>
              <a:buSzPts val="1500"/>
              <a:buChar char="•"/>
              <a:defRPr sz="1867"/>
            </a:lvl2pPr>
            <a:lvl3pPr marL="1828754" lvl="2" indent="-406390" algn="l">
              <a:lnSpc>
                <a:spcPct val="90000"/>
              </a:lnSpc>
              <a:spcBef>
                <a:spcPts val="400"/>
              </a:spcBef>
              <a:spcAft>
                <a:spcPts val="0"/>
              </a:spcAft>
              <a:buSzPts val="1200"/>
              <a:buChar char="•"/>
              <a:defRPr sz="1467"/>
            </a:lvl3pPr>
            <a:lvl4pPr marL="2438339" lvl="3" indent="-397923" algn="l">
              <a:lnSpc>
                <a:spcPct val="90000"/>
              </a:lnSpc>
              <a:spcBef>
                <a:spcPts val="400"/>
              </a:spcBef>
              <a:spcAft>
                <a:spcPts val="0"/>
              </a:spcAft>
              <a:buSzPts val="1100"/>
              <a:buChar char="•"/>
              <a:defRPr sz="1333"/>
            </a:lvl4pPr>
            <a:lvl5pPr marL="3047924" lvl="4" indent="-389457" algn="l">
              <a:lnSpc>
                <a:spcPct val="90000"/>
              </a:lnSpc>
              <a:spcBef>
                <a:spcPts val="400"/>
              </a:spcBef>
              <a:spcAft>
                <a:spcPts val="0"/>
              </a:spcAft>
              <a:buSzPts val="1000"/>
              <a:buChar char="•"/>
              <a:defRPr sz="1200"/>
            </a:lvl5pPr>
            <a:lvl6pPr marL="3657509" lvl="5" indent="-423323" algn="l">
              <a:lnSpc>
                <a:spcPct val="90000"/>
              </a:lnSpc>
              <a:spcBef>
                <a:spcPts val="400"/>
              </a:spcBef>
              <a:spcAft>
                <a:spcPts val="0"/>
              </a:spcAft>
              <a:buClr>
                <a:schemeClr val="dk1"/>
              </a:buClr>
              <a:buSzPts val="1400"/>
              <a:buChar char="•"/>
              <a:defRPr/>
            </a:lvl6pPr>
            <a:lvl7pPr marL="4267093" lvl="6" indent="-423323" algn="l">
              <a:lnSpc>
                <a:spcPct val="90000"/>
              </a:lnSpc>
              <a:spcBef>
                <a:spcPts val="400"/>
              </a:spcBef>
              <a:spcAft>
                <a:spcPts val="0"/>
              </a:spcAft>
              <a:buClr>
                <a:schemeClr val="dk1"/>
              </a:buClr>
              <a:buSzPts val="1400"/>
              <a:buChar char="•"/>
              <a:defRPr/>
            </a:lvl7pPr>
            <a:lvl8pPr marL="4876678" lvl="7" indent="-423323" algn="l">
              <a:lnSpc>
                <a:spcPct val="90000"/>
              </a:lnSpc>
              <a:spcBef>
                <a:spcPts val="400"/>
              </a:spcBef>
              <a:spcAft>
                <a:spcPts val="0"/>
              </a:spcAft>
              <a:buClr>
                <a:schemeClr val="dk1"/>
              </a:buClr>
              <a:buSzPts val="1400"/>
              <a:buChar char="•"/>
              <a:defRPr/>
            </a:lvl8pPr>
            <a:lvl9pPr marL="5486263" lvl="8" indent="-423323" algn="l">
              <a:lnSpc>
                <a:spcPct val="90000"/>
              </a:lnSpc>
              <a:spcBef>
                <a:spcPts val="400"/>
              </a:spcBef>
              <a:spcAft>
                <a:spcPts val="0"/>
              </a:spcAft>
              <a:buClr>
                <a:schemeClr val="dk1"/>
              </a:buClr>
              <a:buSzPts val="1400"/>
              <a:buChar char="•"/>
              <a:defRPr/>
            </a:lvl9pPr>
          </a:lstStyle>
          <a:p>
            <a:endParaRPr/>
          </a:p>
        </p:txBody>
      </p:sp>
      <p:sp>
        <p:nvSpPr>
          <p:cNvPr id="146" name="Google Shape;146;p24"/>
          <p:cNvSpPr txBox="1">
            <a:spLocks noGrp="1"/>
          </p:cNvSpPr>
          <p:nvPr>
            <p:ph type="sldNum" idx="12"/>
          </p:nvPr>
        </p:nvSpPr>
        <p:spPr>
          <a:xfrm>
            <a:off x="401443" y="6446837"/>
            <a:ext cx="2743200" cy="218000"/>
          </a:xfrm>
          <a:prstGeom prst="rect">
            <a:avLst/>
          </a:prstGeom>
          <a:noFill/>
          <a:ln>
            <a:noFill/>
          </a:ln>
        </p:spPr>
        <p:txBody>
          <a:bodyPr spcFirstLastPara="1" wrap="square" lIns="0" tIns="0" rIns="0" bIns="0" anchor="b"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fld id="{00000000-1234-1234-1234-123412341234}" type="slidenum">
              <a:rPr lang="en" smtClean="0"/>
              <a:pPr/>
              <a:t>‹#›</a:t>
            </a:fld>
            <a:endParaRPr lang="en"/>
          </a:p>
        </p:txBody>
      </p:sp>
      <p:sp>
        <p:nvSpPr>
          <p:cNvPr id="147" name="Google Shape;147;p24"/>
          <p:cNvSpPr/>
          <p:nvPr/>
        </p:nvSpPr>
        <p:spPr>
          <a:xfrm>
            <a:off x="653587" y="2079860"/>
            <a:ext cx="5181600" cy="215200"/>
          </a:xfrm>
          <a:prstGeom prst="rect">
            <a:avLst/>
          </a:prstGeom>
          <a:solidFill>
            <a:schemeClr val="accent2"/>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333">
              <a:solidFill>
                <a:schemeClr val="lt1"/>
              </a:solidFill>
              <a:latin typeface="Calibri"/>
              <a:ea typeface="Calibri"/>
              <a:cs typeface="Calibri"/>
              <a:sym typeface="Calibri"/>
            </a:endParaRPr>
          </a:p>
        </p:txBody>
      </p:sp>
      <p:sp>
        <p:nvSpPr>
          <p:cNvPr id="148" name="Google Shape;148;p24"/>
          <p:cNvSpPr/>
          <p:nvPr/>
        </p:nvSpPr>
        <p:spPr>
          <a:xfrm>
            <a:off x="6262655" y="2079860"/>
            <a:ext cx="5185200" cy="215200"/>
          </a:xfrm>
          <a:prstGeom prst="rect">
            <a:avLst/>
          </a:prstGeom>
          <a:solidFill>
            <a:schemeClr val="accent3"/>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333">
              <a:solidFill>
                <a:schemeClr val="lt1"/>
              </a:solidFill>
              <a:latin typeface="Calibri"/>
              <a:ea typeface="Calibri"/>
              <a:cs typeface="Calibri"/>
              <a:sym typeface="Calibri"/>
            </a:endParaRPr>
          </a:p>
        </p:txBody>
      </p:sp>
      <p:sp>
        <p:nvSpPr>
          <p:cNvPr id="149" name="Google Shape;149;p24"/>
          <p:cNvSpPr/>
          <p:nvPr/>
        </p:nvSpPr>
        <p:spPr>
          <a:xfrm>
            <a:off x="653587" y="2079860"/>
            <a:ext cx="5181600" cy="215200"/>
          </a:xfrm>
          <a:prstGeom prst="rect">
            <a:avLst/>
          </a:prstGeom>
          <a:solidFill>
            <a:schemeClr val="accent5"/>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333">
              <a:solidFill>
                <a:schemeClr val="lt1"/>
              </a:solidFill>
              <a:latin typeface="Calibri"/>
              <a:ea typeface="Calibri"/>
              <a:cs typeface="Calibri"/>
              <a:sym typeface="Calibri"/>
            </a:endParaRPr>
          </a:p>
        </p:txBody>
      </p:sp>
      <p:sp>
        <p:nvSpPr>
          <p:cNvPr id="150" name="Google Shape;150;p24"/>
          <p:cNvSpPr/>
          <p:nvPr/>
        </p:nvSpPr>
        <p:spPr>
          <a:xfrm>
            <a:off x="6262655" y="2079860"/>
            <a:ext cx="5185200" cy="215200"/>
          </a:xfrm>
          <a:prstGeom prst="rect">
            <a:avLst/>
          </a:prstGeom>
          <a:solidFill>
            <a:schemeClr val="accent1"/>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333">
              <a:solidFill>
                <a:schemeClr val="lt1"/>
              </a:solidFill>
              <a:latin typeface="Calibri"/>
              <a:ea typeface="Calibri"/>
              <a:cs typeface="Calibri"/>
              <a:sym typeface="Calibri"/>
            </a:endParaRPr>
          </a:p>
        </p:txBody>
      </p:sp>
      <p:sp>
        <p:nvSpPr>
          <p:cNvPr id="151" name="Google Shape;151;p24"/>
          <p:cNvSpPr txBox="1">
            <a:spLocks noGrp="1"/>
          </p:cNvSpPr>
          <p:nvPr>
            <p:ph type="title"/>
          </p:nvPr>
        </p:nvSpPr>
        <p:spPr>
          <a:xfrm>
            <a:off x="653587" y="825037"/>
            <a:ext cx="10943600" cy="1165600"/>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extLst>
      <p:ext uri="{BB962C8B-B14F-4D97-AF65-F5344CB8AC3E}">
        <p14:creationId xmlns:p14="http://schemas.microsoft.com/office/powerpoint/2010/main" val="1384977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ssion Overview">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TextBox 4">
            <a:extLst>
              <a:ext uri="{FF2B5EF4-FFF2-40B4-BE49-F238E27FC236}">
                <a16:creationId xmlns:a16="http://schemas.microsoft.com/office/drawing/2014/main" id="{35082078-36D7-86CE-2FF9-A6BB562368BF}"/>
              </a:ext>
            </a:extLst>
          </p:cNvPr>
          <p:cNvSpPr txBox="1"/>
          <p:nvPr userDrawn="1"/>
        </p:nvSpPr>
        <p:spPr>
          <a:xfrm>
            <a:off x="609599" y="776554"/>
            <a:ext cx="3949799" cy="553998"/>
          </a:xfrm>
          <a:prstGeom prst="rect">
            <a:avLst/>
          </a:prstGeom>
          <a:noFill/>
        </p:spPr>
        <p:txBody>
          <a:bodyPr wrap="none" lIns="0" tIns="0" rIns="0" bIns="0" rtlCol="0">
            <a:spAutoFit/>
          </a:bodyPr>
          <a:lstStyle/>
          <a:p>
            <a:r>
              <a:rPr lang="en-US" sz="3600" b="1" kern="1200">
                <a:solidFill>
                  <a:schemeClr val="tx1"/>
                </a:solidFill>
                <a:latin typeface="Arial" panose="020B0604020202020204" pitchFamily="34" charset="0"/>
                <a:ea typeface="+mj-ea"/>
                <a:cs typeface="Arial" panose="020B0604020202020204" pitchFamily="34" charset="0"/>
              </a:rPr>
              <a:t>Session Overview</a:t>
            </a:r>
          </a:p>
        </p:txBody>
      </p:sp>
      <p:sp>
        <p:nvSpPr>
          <p:cNvPr id="10" name="Text Placeholder 9">
            <a:extLst>
              <a:ext uri="{FF2B5EF4-FFF2-40B4-BE49-F238E27FC236}">
                <a16:creationId xmlns:a16="http://schemas.microsoft.com/office/drawing/2014/main" id="{B58E3370-EB2F-B28C-2B9F-87EE0C80DDD8}"/>
              </a:ext>
            </a:extLst>
          </p:cNvPr>
          <p:cNvSpPr>
            <a:spLocks noGrp="1"/>
          </p:cNvSpPr>
          <p:nvPr>
            <p:ph type="body" sz="quarter" idx="13" hasCustomPrompt="1"/>
          </p:nvPr>
        </p:nvSpPr>
        <p:spPr>
          <a:xfrm>
            <a:off x="1531938" y="2183306"/>
            <a:ext cx="3641725" cy="743900"/>
          </a:xfrm>
        </p:spPr>
        <p:txBody>
          <a:bodyPr lIns="0" tIns="0" rIns="0" bIns="0">
            <a:noAutofit/>
          </a:bodyPr>
          <a:lstStyle>
            <a:lvl1pPr marL="0" indent="0" algn="l">
              <a:buNone/>
              <a:defRPr sz="1600"/>
            </a:lvl1pPr>
          </a:lstStyle>
          <a:p>
            <a:pPr lvl="0"/>
            <a:r>
              <a:rPr lang="en-US"/>
              <a:t>Put your agenda item here, with a maximum of three lines. </a:t>
            </a:r>
          </a:p>
        </p:txBody>
      </p:sp>
      <p:sp>
        <p:nvSpPr>
          <p:cNvPr id="14" name="Text Placeholder 13">
            <a:extLst>
              <a:ext uri="{FF2B5EF4-FFF2-40B4-BE49-F238E27FC236}">
                <a16:creationId xmlns:a16="http://schemas.microsoft.com/office/drawing/2014/main" id="{7C6DEBAC-EE78-B772-6DAE-F85D29D663E1}"/>
              </a:ext>
            </a:extLst>
          </p:cNvPr>
          <p:cNvSpPr>
            <a:spLocks noGrp="1"/>
          </p:cNvSpPr>
          <p:nvPr>
            <p:ph type="body" sz="quarter" idx="14" hasCustomPrompt="1"/>
          </p:nvPr>
        </p:nvSpPr>
        <p:spPr>
          <a:xfrm>
            <a:off x="1531938"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a:t>##</a:t>
            </a:r>
          </a:p>
        </p:txBody>
      </p:sp>
      <p:sp>
        <p:nvSpPr>
          <p:cNvPr id="15" name="Text Placeholder 9">
            <a:extLst>
              <a:ext uri="{FF2B5EF4-FFF2-40B4-BE49-F238E27FC236}">
                <a16:creationId xmlns:a16="http://schemas.microsoft.com/office/drawing/2014/main" id="{5093A1F5-FC59-2F04-C2B3-33127AF7B199}"/>
              </a:ext>
            </a:extLst>
          </p:cNvPr>
          <p:cNvSpPr>
            <a:spLocks noGrp="1"/>
          </p:cNvSpPr>
          <p:nvPr>
            <p:ph type="body" sz="quarter" idx="15" hasCustomPrompt="1"/>
          </p:nvPr>
        </p:nvSpPr>
        <p:spPr>
          <a:xfrm>
            <a:off x="1531938" y="3714563"/>
            <a:ext cx="3641725" cy="743900"/>
          </a:xfrm>
        </p:spPr>
        <p:txBody>
          <a:bodyPr lIns="0" tIns="0" rIns="0" bIns="0">
            <a:noAutofit/>
          </a:bodyPr>
          <a:lstStyle>
            <a:lvl1pPr marL="0" indent="0" algn="l">
              <a:buNone/>
              <a:defRPr sz="1600"/>
            </a:lvl1pPr>
          </a:lstStyle>
          <a:p>
            <a:pPr lvl="0"/>
            <a:r>
              <a:rPr lang="en-US"/>
              <a:t>Put your agenda item here, with a maximum of three lines. </a:t>
            </a:r>
          </a:p>
        </p:txBody>
      </p:sp>
      <p:sp>
        <p:nvSpPr>
          <p:cNvPr id="16" name="Text Placeholder 13">
            <a:extLst>
              <a:ext uri="{FF2B5EF4-FFF2-40B4-BE49-F238E27FC236}">
                <a16:creationId xmlns:a16="http://schemas.microsoft.com/office/drawing/2014/main" id="{F9D23BD6-7B4A-054F-81A7-B32C4870CB17}"/>
              </a:ext>
            </a:extLst>
          </p:cNvPr>
          <p:cNvSpPr>
            <a:spLocks noGrp="1"/>
          </p:cNvSpPr>
          <p:nvPr>
            <p:ph type="body" sz="quarter" idx="16" hasCustomPrompt="1"/>
          </p:nvPr>
        </p:nvSpPr>
        <p:spPr>
          <a:xfrm>
            <a:off x="1531938"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a:t>##</a:t>
            </a:r>
          </a:p>
        </p:txBody>
      </p:sp>
      <p:sp>
        <p:nvSpPr>
          <p:cNvPr id="17" name="Text Placeholder 9">
            <a:extLst>
              <a:ext uri="{FF2B5EF4-FFF2-40B4-BE49-F238E27FC236}">
                <a16:creationId xmlns:a16="http://schemas.microsoft.com/office/drawing/2014/main" id="{A75395EA-A99F-3F6F-334B-4655129DFEB4}"/>
              </a:ext>
            </a:extLst>
          </p:cNvPr>
          <p:cNvSpPr>
            <a:spLocks noGrp="1"/>
          </p:cNvSpPr>
          <p:nvPr>
            <p:ph type="body" sz="quarter" idx="17" hasCustomPrompt="1"/>
          </p:nvPr>
        </p:nvSpPr>
        <p:spPr>
          <a:xfrm>
            <a:off x="1531938" y="5231306"/>
            <a:ext cx="3641725" cy="743900"/>
          </a:xfrm>
        </p:spPr>
        <p:txBody>
          <a:bodyPr lIns="0" tIns="0" rIns="0" bIns="0">
            <a:noAutofit/>
          </a:bodyPr>
          <a:lstStyle>
            <a:lvl1pPr marL="0" indent="0" algn="l">
              <a:buNone/>
              <a:defRPr sz="1600"/>
            </a:lvl1pPr>
          </a:lstStyle>
          <a:p>
            <a:pPr lvl="0"/>
            <a:r>
              <a:rPr lang="en-US"/>
              <a:t>Put your agenda item here, with a maximum of three lines. </a:t>
            </a:r>
          </a:p>
        </p:txBody>
      </p:sp>
      <p:sp>
        <p:nvSpPr>
          <p:cNvPr id="18" name="Text Placeholder 13">
            <a:extLst>
              <a:ext uri="{FF2B5EF4-FFF2-40B4-BE49-F238E27FC236}">
                <a16:creationId xmlns:a16="http://schemas.microsoft.com/office/drawing/2014/main" id="{EC90861A-6E4B-F5F0-7373-C7F106DB5C09}"/>
              </a:ext>
            </a:extLst>
          </p:cNvPr>
          <p:cNvSpPr>
            <a:spLocks noGrp="1"/>
          </p:cNvSpPr>
          <p:nvPr>
            <p:ph type="body" sz="quarter" idx="18" hasCustomPrompt="1"/>
          </p:nvPr>
        </p:nvSpPr>
        <p:spPr>
          <a:xfrm>
            <a:off x="1531938"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a:t>##</a:t>
            </a:r>
          </a:p>
        </p:txBody>
      </p:sp>
      <p:sp>
        <p:nvSpPr>
          <p:cNvPr id="20" name="Text Placeholder 9">
            <a:extLst>
              <a:ext uri="{FF2B5EF4-FFF2-40B4-BE49-F238E27FC236}">
                <a16:creationId xmlns:a16="http://schemas.microsoft.com/office/drawing/2014/main" id="{A17C2D0A-8C29-2BC8-326A-0E05EA8DB74A}"/>
              </a:ext>
            </a:extLst>
          </p:cNvPr>
          <p:cNvSpPr>
            <a:spLocks noGrp="1"/>
          </p:cNvSpPr>
          <p:nvPr>
            <p:ph type="body" sz="quarter" idx="19" hasCustomPrompt="1"/>
          </p:nvPr>
        </p:nvSpPr>
        <p:spPr>
          <a:xfrm>
            <a:off x="7011081" y="2183306"/>
            <a:ext cx="3641725" cy="743900"/>
          </a:xfrm>
        </p:spPr>
        <p:txBody>
          <a:bodyPr lIns="0" tIns="0" rIns="0" bIns="0">
            <a:noAutofit/>
          </a:bodyPr>
          <a:lstStyle>
            <a:lvl1pPr marL="0" indent="0" algn="l">
              <a:buNone/>
              <a:defRPr sz="1600"/>
            </a:lvl1pPr>
          </a:lstStyle>
          <a:p>
            <a:pPr lvl="0"/>
            <a:r>
              <a:rPr lang="en-US"/>
              <a:t>Put your agenda item here, with a maximum of three lines. </a:t>
            </a:r>
          </a:p>
        </p:txBody>
      </p:sp>
      <p:sp>
        <p:nvSpPr>
          <p:cNvPr id="21" name="Text Placeholder 13">
            <a:extLst>
              <a:ext uri="{FF2B5EF4-FFF2-40B4-BE49-F238E27FC236}">
                <a16:creationId xmlns:a16="http://schemas.microsoft.com/office/drawing/2014/main" id="{D38DA4A9-4CDC-A50E-8C05-B7865D490A5E}"/>
              </a:ext>
            </a:extLst>
          </p:cNvPr>
          <p:cNvSpPr>
            <a:spLocks noGrp="1"/>
          </p:cNvSpPr>
          <p:nvPr>
            <p:ph type="body" sz="quarter" idx="20" hasCustomPrompt="1"/>
          </p:nvPr>
        </p:nvSpPr>
        <p:spPr>
          <a:xfrm>
            <a:off x="7011081"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a:t>##</a:t>
            </a:r>
          </a:p>
        </p:txBody>
      </p:sp>
      <p:sp>
        <p:nvSpPr>
          <p:cNvPr id="22" name="Text Placeholder 9">
            <a:extLst>
              <a:ext uri="{FF2B5EF4-FFF2-40B4-BE49-F238E27FC236}">
                <a16:creationId xmlns:a16="http://schemas.microsoft.com/office/drawing/2014/main" id="{383348BD-5E76-89AC-A331-3DBA42DBBC34}"/>
              </a:ext>
            </a:extLst>
          </p:cNvPr>
          <p:cNvSpPr>
            <a:spLocks noGrp="1"/>
          </p:cNvSpPr>
          <p:nvPr>
            <p:ph type="body" sz="quarter" idx="21" hasCustomPrompt="1"/>
          </p:nvPr>
        </p:nvSpPr>
        <p:spPr>
          <a:xfrm>
            <a:off x="7011081" y="3714563"/>
            <a:ext cx="3641725" cy="743900"/>
          </a:xfrm>
        </p:spPr>
        <p:txBody>
          <a:bodyPr lIns="0" tIns="0" rIns="0" bIns="0">
            <a:noAutofit/>
          </a:bodyPr>
          <a:lstStyle>
            <a:lvl1pPr marL="0" indent="0" algn="l">
              <a:buNone/>
              <a:defRPr sz="1600"/>
            </a:lvl1pPr>
          </a:lstStyle>
          <a:p>
            <a:pPr lvl="0"/>
            <a:r>
              <a:rPr lang="en-US"/>
              <a:t>Put your agenda item here, with a maximum of three lines. </a:t>
            </a:r>
          </a:p>
        </p:txBody>
      </p:sp>
      <p:sp>
        <p:nvSpPr>
          <p:cNvPr id="23" name="Text Placeholder 13">
            <a:extLst>
              <a:ext uri="{FF2B5EF4-FFF2-40B4-BE49-F238E27FC236}">
                <a16:creationId xmlns:a16="http://schemas.microsoft.com/office/drawing/2014/main" id="{AAF8F278-8ACC-108E-59DD-A0B9903EEE42}"/>
              </a:ext>
            </a:extLst>
          </p:cNvPr>
          <p:cNvSpPr>
            <a:spLocks noGrp="1"/>
          </p:cNvSpPr>
          <p:nvPr>
            <p:ph type="body" sz="quarter" idx="22" hasCustomPrompt="1"/>
          </p:nvPr>
        </p:nvSpPr>
        <p:spPr>
          <a:xfrm>
            <a:off x="7011081"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a:t>##</a:t>
            </a:r>
          </a:p>
        </p:txBody>
      </p:sp>
      <p:sp>
        <p:nvSpPr>
          <p:cNvPr id="24" name="Text Placeholder 9">
            <a:extLst>
              <a:ext uri="{FF2B5EF4-FFF2-40B4-BE49-F238E27FC236}">
                <a16:creationId xmlns:a16="http://schemas.microsoft.com/office/drawing/2014/main" id="{931FBF74-978A-AAB4-9F75-3105744E9D2D}"/>
              </a:ext>
            </a:extLst>
          </p:cNvPr>
          <p:cNvSpPr>
            <a:spLocks noGrp="1"/>
          </p:cNvSpPr>
          <p:nvPr>
            <p:ph type="body" sz="quarter" idx="23" hasCustomPrompt="1"/>
          </p:nvPr>
        </p:nvSpPr>
        <p:spPr>
          <a:xfrm>
            <a:off x="7011081" y="5231306"/>
            <a:ext cx="3641725" cy="743900"/>
          </a:xfrm>
        </p:spPr>
        <p:txBody>
          <a:bodyPr lIns="0" tIns="0" rIns="0" bIns="0">
            <a:noAutofit/>
          </a:bodyPr>
          <a:lstStyle>
            <a:lvl1pPr marL="0" indent="0" algn="l">
              <a:buNone/>
              <a:defRPr sz="1600"/>
            </a:lvl1pPr>
          </a:lstStyle>
          <a:p>
            <a:pPr lvl="0"/>
            <a:r>
              <a:rPr lang="en-US"/>
              <a:t>Put your agenda item here, with a maximum of three lines. </a:t>
            </a:r>
          </a:p>
        </p:txBody>
      </p:sp>
      <p:sp>
        <p:nvSpPr>
          <p:cNvPr id="25" name="Text Placeholder 13">
            <a:extLst>
              <a:ext uri="{FF2B5EF4-FFF2-40B4-BE49-F238E27FC236}">
                <a16:creationId xmlns:a16="http://schemas.microsoft.com/office/drawing/2014/main" id="{F7D0135F-5B70-63E3-D0E1-0E34F7928348}"/>
              </a:ext>
            </a:extLst>
          </p:cNvPr>
          <p:cNvSpPr>
            <a:spLocks noGrp="1"/>
          </p:cNvSpPr>
          <p:nvPr>
            <p:ph type="body" sz="quarter" idx="24" hasCustomPrompt="1"/>
          </p:nvPr>
        </p:nvSpPr>
        <p:spPr>
          <a:xfrm>
            <a:off x="7011081"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a:t>##</a:t>
            </a:r>
          </a:p>
        </p:txBody>
      </p:sp>
      <p:sp>
        <p:nvSpPr>
          <p:cNvPr id="26" name="TextBox 25">
            <a:extLst>
              <a:ext uri="{FF2B5EF4-FFF2-40B4-BE49-F238E27FC236}">
                <a16:creationId xmlns:a16="http://schemas.microsoft.com/office/drawing/2014/main" id="{9874FC42-CE47-0112-B39D-17F6D3B9CB3F}"/>
              </a:ext>
            </a:extLst>
          </p:cNvPr>
          <p:cNvSpPr txBox="1"/>
          <p:nvPr userDrawn="1"/>
        </p:nvSpPr>
        <p:spPr>
          <a:xfrm>
            <a:off x="609599" y="6162442"/>
            <a:ext cx="10980057" cy="218070"/>
          </a:xfrm>
          <a:prstGeom prst="rect">
            <a:avLst/>
          </a:prstGeom>
          <a:noFill/>
        </p:spPr>
        <p:txBody>
          <a:bodyPr wrap="square" lIns="0" tIns="0" rIns="0" bIns="0" rtlCol="0">
            <a:noAutofit/>
          </a:bodyPr>
          <a:lstStyle/>
          <a:p>
            <a:pPr algn="ctr"/>
            <a:r>
              <a:rPr lang="en-US" sz="900" b="0" i="0" kern="1200">
                <a:solidFill>
                  <a:srgbClr val="0084A9"/>
                </a:solidFill>
                <a:effectLst/>
                <a:latin typeface="Arial Narrow" panose="020B0604020202020204" pitchFamily="34" charset="0"/>
                <a:ea typeface="+mn-ea"/>
                <a:cs typeface="Arial Narrow" panose="020B0604020202020204" pitchFamily="34" charset="0"/>
              </a:rPr>
              <a:t>GED</a:t>
            </a:r>
            <a:r>
              <a:rPr lang="en-US" sz="900" b="0" i="0" kern="1200" baseline="30000">
                <a:solidFill>
                  <a:srgbClr val="0084A9"/>
                </a:solidFill>
                <a:effectLst/>
                <a:latin typeface="Arial Narrow" panose="020B0604020202020204" pitchFamily="34" charset="0"/>
                <a:ea typeface="+mn-ea"/>
                <a:cs typeface="Arial Narrow" panose="020B0604020202020204" pitchFamily="34" charset="0"/>
              </a:rPr>
              <a:t>®</a:t>
            </a:r>
            <a:r>
              <a:rPr lang="en-US" sz="900" b="0" i="0" kern="1200">
                <a:solidFill>
                  <a:srgbClr val="0084A9"/>
                </a:solidFill>
                <a:effectLst/>
                <a:latin typeface="Arial Narrow" panose="020B0604020202020204" pitchFamily="34" charset="0"/>
                <a:ea typeface="+mn-ea"/>
                <a:cs typeface="Arial Narrow" panose="020B0604020202020204" pitchFamily="34" charset="0"/>
              </a:rPr>
              <a:t> and GED Testing Service</a:t>
            </a:r>
            <a:r>
              <a:rPr lang="en-US" sz="900" b="0" i="0" kern="1200" baseline="30000">
                <a:solidFill>
                  <a:srgbClr val="0084A9"/>
                </a:solidFill>
                <a:effectLst/>
                <a:latin typeface="Arial Narrow" panose="020B0604020202020204" pitchFamily="34" charset="0"/>
                <a:ea typeface="+mn-ea"/>
                <a:cs typeface="Arial Narrow" panose="020B0604020202020204" pitchFamily="34" charset="0"/>
              </a:rPr>
              <a:t>®</a:t>
            </a:r>
            <a:r>
              <a:rPr lang="en-US" sz="900" b="0" i="0" kern="1200">
                <a:solidFill>
                  <a:srgbClr val="0084A9"/>
                </a:solidFill>
                <a:effectLst/>
                <a:latin typeface="Arial Narrow" panose="020B0604020202020204" pitchFamily="34" charset="0"/>
                <a:ea typeface="+mn-ea"/>
                <a:cs typeface="Arial Narrow" panose="020B0604020202020204" pitchFamily="34" charset="0"/>
              </a:rPr>
              <a:t> are registered trademarks of the American Council on Education. Used under license. Copyright 2026 GED Testing Service LLC. All rights reserved.</a:t>
            </a:r>
            <a:endParaRPr lang="en-US" sz="900" b="0" i="0">
              <a:solidFill>
                <a:srgbClr val="0084A9"/>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2002928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24114" y="825037"/>
            <a:ext cx="11129271" cy="1165587"/>
          </a:xfrm>
        </p:spPr>
        <p:txBody>
          <a:bodyPr lIns="0" tIns="0" rIns="0" bIns="0" anchor="t" anchorCtr="0">
            <a:normAutofit/>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4114" y="2155372"/>
            <a:ext cx="11129271" cy="4054598"/>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268757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09600" y="974755"/>
            <a:ext cx="11130948" cy="1795849"/>
          </a:xfrm>
        </p:spPr>
        <p:txBody>
          <a:bodyPr lIns="0" tIns="0" rIns="0" bIns="0" anchor="b" anchorCtr="0"/>
          <a:lstStyle/>
          <a:p>
            <a:r>
              <a:rPr lang="en-US"/>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4" name="Content Placeholder 2">
            <a:extLst>
              <a:ext uri="{FF2B5EF4-FFF2-40B4-BE49-F238E27FC236}">
                <a16:creationId xmlns:a16="http://schemas.microsoft.com/office/drawing/2014/main" id="{5ED7114C-B6AA-15B7-6D80-F4E4195E41C9}"/>
              </a:ext>
            </a:extLst>
          </p:cNvPr>
          <p:cNvSpPr>
            <a:spLocks noGrp="1"/>
          </p:cNvSpPr>
          <p:nvPr>
            <p:ph idx="1"/>
          </p:nvPr>
        </p:nvSpPr>
        <p:spPr>
          <a:xfrm>
            <a:off x="609837" y="3058885"/>
            <a:ext cx="11143548" cy="2444937"/>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14587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Graphic Text Lower Third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653585" y="2111889"/>
            <a:ext cx="11100265" cy="2578168"/>
          </a:xfrm>
        </p:spPr>
        <p:txBody>
          <a:bodyPr/>
          <a:lstStyle/>
          <a:p>
            <a:pPr lvl="0"/>
            <a:r>
              <a:rPr lang="en-US"/>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159657" y="4811318"/>
            <a:ext cx="12467771"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653585" y="4932582"/>
            <a:ext cx="316606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a:t>Edit This </a:t>
            </a:r>
            <a:r>
              <a:rPr lang="en-US" err="1"/>
              <a:t>Subheader</a:t>
            </a:r>
            <a:r>
              <a:rPr lang="en-US"/>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932582"/>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userDrawn="1"/>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itle Placeholder 1">
            <a:extLst>
              <a:ext uri="{FF2B5EF4-FFF2-40B4-BE49-F238E27FC236}">
                <a16:creationId xmlns:a16="http://schemas.microsoft.com/office/drawing/2014/main" id="{38334FC3-E3B7-6064-297B-FC73C2F6D757}"/>
              </a:ext>
            </a:extLst>
          </p:cNvPr>
          <p:cNvSpPr>
            <a:spLocks noGrp="1"/>
          </p:cNvSpPr>
          <p:nvPr>
            <p:ph type="title"/>
          </p:nvPr>
        </p:nvSpPr>
        <p:spPr>
          <a:xfrm>
            <a:off x="653586" y="825038"/>
            <a:ext cx="11099800" cy="1102004"/>
          </a:xfrm>
          <a:prstGeom prst="rect">
            <a:avLst/>
          </a:prstGeom>
        </p:spPr>
        <p:txBody>
          <a:bodyPr vert="horz" lIns="0" tIns="0" rIns="0" bIns="0" rtlCol="0" anchor="t" anchorCtr="0">
            <a:normAutofit/>
          </a:bodyPr>
          <a:lstStyle/>
          <a:p>
            <a:r>
              <a:rPr lang="en-US"/>
              <a:t>Click to edit Master title style</a:t>
            </a:r>
          </a:p>
        </p:txBody>
      </p:sp>
    </p:spTree>
    <p:extLst>
      <p:ext uri="{BB962C8B-B14F-4D97-AF65-F5344CB8AC3E}">
        <p14:creationId xmlns:p14="http://schemas.microsoft.com/office/powerpoint/2010/main" val="2445331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53586"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53776" y="2135613"/>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45274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452742" y="2135613"/>
            <a:ext cx="3501484" cy="1293387"/>
          </a:xfrm>
        </p:spPr>
        <p:txBody>
          <a:bodyPr/>
          <a:lstStyle/>
          <a:p>
            <a:r>
              <a:rPr lang="en-US"/>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2" y="2135613"/>
            <a:ext cx="3501484" cy="1293387"/>
          </a:xfrm>
        </p:spPr>
        <p:txBody>
          <a:bodyPr/>
          <a:lstStyle/>
          <a:p>
            <a:r>
              <a:rPr lang="en-US"/>
              <a:t>Click icon to add picture</a:t>
            </a:r>
          </a:p>
        </p:txBody>
      </p:sp>
      <p:sp>
        <p:nvSpPr>
          <p:cNvPr id="4" name="Title Placeholder 1">
            <a:extLst>
              <a:ext uri="{FF2B5EF4-FFF2-40B4-BE49-F238E27FC236}">
                <a16:creationId xmlns:a16="http://schemas.microsoft.com/office/drawing/2014/main" id="{21FA764C-4427-4071-2F7C-4CEA5839AFF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a:t>Click to edit Master title style</a:t>
            </a:r>
          </a:p>
        </p:txBody>
      </p:sp>
    </p:spTree>
    <p:extLst>
      <p:ext uri="{BB962C8B-B14F-4D97-AF65-F5344CB8AC3E}">
        <p14:creationId xmlns:p14="http://schemas.microsoft.com/office/powerpoint/2010/main" val="403152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fographic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6416" y="2156357"/>
            <a:ext cx="354402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26606" y="2248947"/>
            <a:ext cx="3543829" cy="866254"/>
          </a:xfrm>
        </p:spPr>
        <p:txBody>
          <a:bodyPr/>
          <a:lstStyle>
            <a:lvl1pPr marL="0" indent="0">
              <a:buNone/>
              <a:defRPr/>
            </a:lvl1pPr>
          </a:lstStyle>
          <a:p>
            <a:r>
              <a:rPr lang="en-US"/>
              <a:t>Click icon to add picture</a:t>
            </a:r>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417887" y="2156357"/>
            <a:ext cx="354402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418074" y="2248947"/>
            <a:ext cx="3543829" cy="866254"/>
          </a:xfrm>
        </p:spPr>
        <p:txBody>
          <a:bodyPr/>
          <a:lstStyle>
            <a:lvl1pPr marL="0" indent="0">
              <a:buNone/>
              <a:defRPr/>
            </a:lvl1pPr>
          </a:lstStyle>
          <a:p>
            <a:r>
              <a:rPr lang="en-US"/>
              <a:t>Click icon to add picture</a:t>
            </a:r>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209359" y="2156357"/>
            <a:ext cx="3544025" cy="1983429"/>
          </a:xfrm>
          <a:solidFill>
            <a:schemeClr val="accent5"/>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209548" y="2248947"/>
            <a:ext cx="3543829" cy="866254"/>
          </a:xfrm>
        </p:spPr>
        <p:txBody>
          <a:bodyPr/>
          <a:lstStyle>
            <a:lvl1pPr marL="0" indent="0">
              <a:buNone/>
              <a:defRPr/>
            </a:lvl1pPr>
          </a:lstStyle>
          <a:p>
            <a:r>
              <a:rPr lang="en-US"/>
              <a:t>Click icon to add picture</a:t>
            </a:r>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626416" y="4297675"/>
            <a:ext cx="354402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626606" y="4390265"/>
            <a:ext cx="3543829" cy="866254"/>
          </a:xfrm>
        </p:spPr>
        <p:txBody>
          <a:bodyPr/>
          <a:lstStyle>
            <a:lvl1pPr marL="0" indent="0">
              <a:buNone/>
              <a:defRPr/>
            </a:lvl1pPr>
          </a:lstStyle>
          <a:p>
            <a:r>
              <a:rPr lang="en-US"/>
              <a:t>Click icon to add picture</a:t>
            </a:r>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417887" y="4297675"/>
            <a:ext cx="354402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418074" y="4390265"/>
            <a:ext cx="3543829" cy="866254"/>
          </a:xfrm>
        </p:spPr>
        <p:txBody>
          <a:bodyPr/>
          <a:lstStyle>
            <a:lvl1pPr marL="0" indent="0">
              <a:buNone/>
              <a:defRPr/>
            </a:lvl1pPr>
          </a:lstStyle>
          <a:p>
            <a:r>
              <a:rPr lang="en-US"/>
              <a:t>Click icon to add picture</a:t>
            </a:r>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209359" y="4297675"/>
            <a:ext cx="354402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209548" y="4390265"/>
            <a:ext cx="3543829" cy="866254"/>
          </a:xfrm>
        </p:spPr>
        <p:txBody>
          <a:bodyPr/>
          <a:lstStyle>
            <a:lvl1pPr marL="0" indent="0">
              <a:buNone/>
              <a:defRPr/>
            </a:lvl1pPr>
          </a:lstStyle>
          <a:p>
            <a:r>
              <a:rPr lang="en-US"/>
              <a:t>Click icon to add picture</a:t>
            </a:r>
          </a:p>
        </p:txBody>
      </p:sp>
      <p:sp>
        <p:nvSpPr>
          <p:cNvPr id="7" name="Title Placeholder 1">
            <a:extLst>
              <a:ext uri="{FF2B5EF4-FFF2-40B4-BE49-F238E27FC236}">
                <a16:creationId xmlns:a16="http://schemas.microsoft.com/office/drawing/2014/main" id="{E0CF3247-72BE-C277-F914-C691F93B3B9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a:t>Click to edit Master title style</a:t>
            </a:r>
          </a:p>
        </p:txBody>
      </p:sp>
    </p:spTree>
    <p:extLst>
      <p:ext uri="{BB962C8B-B14F-4D97-AF65-F5344CB8AC3E}">
        <p14:creationId xmlns:p14="http://schemas.microsoft.com/office/powerpoint/2010/main" val="440996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0D8F93F5-62BA-73EA-BF03-2F27D4E59E20}"/>
              </a:ext>
            </a:extLst>
          </p:cNvPr>
          <p:cNvSpPr/>
          <p:nvPr userDrawn="1"/>
        </p:nvSpPr>
        <p:spPr>
          <a:xfrm>
            <a:off x="-56707" y="4386427"/>
            <a:ext cx="12291274" cy="257733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28353 w 12192036"/>
              <a:gd name="csY3" fmla="*/ 389577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35442 w 12192036"/>
              <a:gd name="csY3" fmla="*/ 337123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3087702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2492279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244186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463925 h 4498288"/>
              <a:gd name="csX4" fmla="*/ 0 w 12192036"/>
              <a:gd name="csY4" fmla="*/ 924262 h 4498288"/>
              <a:gd name="csX0" fmla="*/ 0 w 12192036"/>
              <a:gd name="csY0" fmla="*/ 924262 h 2463925"/>
              <a:gd name="csX1" fmla="*/ 12192000 w 12192036"/>
              <a:gd name="csY1" fmla="*/ 30 h 2463925"/>
              <a:gd name="csX2" fmla="*/ 12142382 w 12192036"/>
              <a:gd name="csY2" fmla="*/ 2152037 h 2463925"/>
              <a:gd name="csX3" fmla="*/ 0 w 12192036"/>
              <a:gd name="csY3" fmla="*/ 2463925 h 2463925"/>
              <a:gd name="csX4" fmla="*/ 0 w 12192036"/>
              <a:gd name="csY4" fmla="*/ 924262 h 2463925"/>
              <a:gd name="csX0" fmla="*/ 0 w 12192036"/>
              <a:gd name="csY0" fmla="*/ 924262 h 2471013"/>
              <a:gd name="csX1" fmla="*/ 12192000 w 12192036"/>
              <a:gd name="csY1" fmla="*/ 30 h 2471013"/>
              <a:gd name="csX2" fmla="*/ 12184913 w 12192036"/>
              <a:gd name="csY2" fmla="*/ 2471013 h 2471013"/>
              <a:gd name="csX3" fmla="*/ 0 w 12192036"/>
              <a:gd name="csY3" fmla="*/ 2463925 h 2471013"/>
              <a:gd name="csX4" fmla="*/ 0 w 12192036"/>
              <a:gd name="csY4" fmla="*/ 924262 h 2471013"/>
              <a:gd name="csX0" fmla="*/ 14177 w 12206213"/>
              <a:gd name="csY0" fmla="*/ 924262 h 2527720"/>
              <a:gd name="csX1" fmla="*/ 12206177 w 12206213"/>
              <a:gd name="csY1" fmla="*/ 30 h 2527720"/>
              <a:gd name="csX2" fmla="*/ 12199090 w 12206213"/>
              <a:gd name="csY2" fmla="*/ 2471013 h 2527720"/>
              <a:gd name="csX3" fmla="*/ 0 w 12206213"/>
              <a:gd name="csY3" fmla="*/ 2527720 h 2527720"/>
              <a:gd name="csX4" fmla="*/ 14177 w 12206213"/>
              <a:gd name="csY4" fmla="*/ 924262 h 2527720"/>
              <a:gd name="csX0" fmla="*/ 0 w 12213301"/>
              <a:gd name="csY0" fmla="*/ 931350 h 2527720"/>
              <a:gd name="csX1" fmla="*/ 12213265 w 12213301"/>
              <a:gd name="csY1" fmla="*/ 30 h 2527720"/>
              <a:gd name="csX2" fmla="*/ 12206178 w 12213301"/>
              <a:gd name="csY2" fmla="*/ 2471013 h 2527720"/>
              <a:gd name="csX3" fmla="*/ 7088 w 12213301"/>
              <a:gd name="csY3" fmla="*/ 2527720 h 2527720"/>
              <a:gd name="csX4" fmla="*/ 0 w 12213301"/>
              <a:gd name="csY4" fmla="*/ 931350 h 2527720"/>
              <a:gd name="csX0" fmla="*/ 14381 w 12227682"/>
              <a:gd name="csY0" fmla="*/ 931350 h 2548985"/>
              <a:gd name="csX1" fmla="*/ 12227646 w 12227682"/>
              <a:gd name="csY1" fmla="*/ 30 h 2548985"/>
              <a:gd name="csX2" fmla="*/ 12220559 w 12227682"/>
              <a:gd name="csY2" fmla="*/ 2471013 h 2548985"/>
              <a:gd name="csX3" fmla="*/ 204 w 12227682"/>
              <a:gd name="csY3" fmla="*/ 2548985 h 2548985"/>
              <a:gd name="csX4" fmla="*/ 14381 w 12227682"/>
              <a:gd name="csY4" fmla="*/ 931350 h 2548985"/>
              <a:gd name="csX0" fmla="*/ 14177 w 12227478"/>
              <a:gd name="csY0" fmla="*/ 931350 h 2548985"/>
              <a:gd name="csX1" fmla="*/ 12227442 w 12227478"/>
              <a:gd name="csY1" fmla="*/ 30 h 2548985"/>
              <a:gd name="csX2" fmla="*/ 12220355 w 12227478"/>
              <a:gd name="csY2" fmla="*/ 2471013 h 2548985"/>
              <a:gd name="csX3" fmla="*/ 0 w 12227478"/>
              <a:gd name="csY3" fmla="*/ 2548985 h 2548985"/>
              <a:gd name="csX4" fmla="*/ 14177 w 12227478"/>
              <a:gd name="csY4" fmla="*/ 931350 h 2548985"/>
              <a:gd name="csX0" fmla="*/ 7089 w 12227478"/>
              <a:gd name="csY0" fmla="*/ 959702 h 2548984"/>
              <a:gd name="csX1" fmla="*/ 12227442 w 12227478"/>
              <a:gd name="csY1" fmla="*/ 29 h 2548984"/>
              <a:gd name="csX2" fmla="*/ 12220355 w 12227478"/>
              <a:gd name="csY2" fmla="*/ 2471012 h 2548984"/>
              <a:gd name="csX3" fmla="*/ 0 w 12227478"/>
              <a:gd name="csY3" fmla="*/ 2548984 h 2548984"/>
              <a:gd name="csX4" fmla="*/ 7089 w 12227478"/>
              <a:gd name="csY4" fmla="*/ 959702 h 2548984"/>
              <a:gd name="csX0" fmla="*/ 0 w 12234566"/>
              <a:gd name="csY0" fmla="*/ 945525 h 2548984"/>
              <a:gd name="csX1" fmla="*/ 12234530 w 12234566"/>
              <a:gd name="csY1" fmla="*/ 29 h 2548984"/>
              <a:gd name="csX2" fmla="*/ 12227443 w 12234566"/>
              <a:gd name="csY2" fmla="*/ 2471012 h 2548984"/>
              <a:gd name="csX3" fmla="*/ 7088 w 12234566"/>
              <a:gd name="csY3" fmla="*/ 2548984 h 2548984"/>
              <a:gd name="csX4" fmla="*/ 0 w 12234566"/>
              <a:gd name="csY4" fmla="*/ 945525 h 2548984"/>
              <a:gd name="csX0" fmla="*/ 21266 w 12255832"/>
              <a:gd name="csY0" fmla="*/ 945525 h 2556072"/>
              <a:gd name="csX1" fmla="*/ 12255796 w 12255832"/>
              <a:gd name="csY1" fmla="*/ 29 h 2556072"/>
              <a:gd name="csX2" fmla="*/ 12248709 w 12255832"/>
              <a:gd name="csY2" fmla="*/ 2471012 h 2556072"/>
              <a:gd name="csX3" fmla="*/ 0 w 12255832"/>
              <a:gd name="csY3" fmla="*/ 2556072 h 2556072"/>
              <a:gd name="csX4" fmla="*/ 21266 w 12255832"/>
              <a:gd name="csY4" fmla="*/ 945525 h 2556072"/>
              <a:gd name="csX0" fmla="*/ 21266 w 12298363"/>
              <a:gd name="csY0" fmla="*/ 938437 h 2548984"/>
              <a:gd name="csX1" fmla="*/ 12298327 w 12298363"/>
              <a:gd name="csY1" fmla="*/ 29 h 2548984"/>
              <a:gd name="csX2" fmla="*/ 12248709 w 12298363"/>
              <a:gd name="csY2" fmla="*/ 2463924 h 2548984"/>
              <a:gd name="csX3" fmla="*/ 0 w 12298363"/>
              <a:gd name="csY3" fmla="*/ 2548984 h 2548984"/>
              <a:gd name="csX4" fmla="*/ 21266 w 12298363"/>
              <a:gd name="csY4" fmla="*/ 938437 h 2548984"/>
              <a:gd name="csX0" fmla="*/ 21266 w 12298363"/>
              <a:gd name="csY0" fmla="*/ 938437 h 2548984"/>
              <a:gd name="csX1" fmla="*/ 12298327 w 12298363"/>
              <a:gd name="csY1" fmla="*/ 29 h 2548984"/>
              <a:gd name="csX2" fmla="*/ 12284151 w 12298363"/>
              <a:gd name="csY2" fmla="*/ 2485189 h 2548984"/>
              <a:gd name="csX3" fmla="*/ 0 w 12298363"/>
              <a:gd name="csY3" fmla="*/ 2548984 h 2548984"/>
              <a:gd name="csX4" fmla="*/ 21266 w 12298363"/>
              <a:gd name="csY4" fmla="*/ 938437 h 2548984"/>
              <a:gd name="csX0" fmla="*/ 14177 w 12291274"/>
              <a:gd name="csY0" fmla="*/ 938437 h 2577338"/>
              <a:gd name="csX1" fmla="*/ 12291238 w 12291274"/>
              <a:gd name="csY1" fmla="*/ 29 h 2577338"/>
              <a:gd name="csX2" fmla="*/ 12277062 w 12291274"/>
              <a:gd name="csY2" fmla="*/ 2485189 h 2577338"/>
              <a:gd name="csX3" fmla="*/ 0 w 12291274"/>
              <a:gd name="csY3" fmla="*/ 2577338 h 2577338"/>
              <a:gd name="csX4" fmla="*/ 14177 w 12291274"/>
              <a:gd name="csY4" fmla="*/ 938437 h 2577338"/>
            </a:gdLst>
            <a:ahLst/>
            <a:cxnLst>
              <a:cxn ang="0">
                <a:pos x="csX0" y="csY0"/>
              </a:cxn>
              <a:cxn ang="0">
                <a:pos x="csX1" y="csY1"/>
              </a:cxn>
              <a:cxn ang="0">
                <a:pos x="csX2" y="csY2"/>
              </a:cxn>
              <a:cxn ang="0">
                <a:pos x="csX3" y="csY3"/>
              </a:cxn>
              <a:cxn ang="0">
                <a:pos x="csX4" y="csY4"/>
              </a:cxn>
            </a:cxnLst>
            <a:rect l="l" t="t" r="r" b="b"/>
            <a:pathLst>
              <a:path w="12291274" h="2577338">
                <a:moveTo>
                  <a:pt x="14177" y="938437"/>
                </a:moveTo>
                <a:cubicBezTo>
                  <a:pt x="6789773" y="1103946"/>
                  <a:pt x="12307625" y="-6527"/>
                  <a:pt x="12291238" y="29"/>
                </a:cubicBezTo>
                <a:cubicBezTo>
                  <a:pt x="12288876" y="823690"/>
                  <a:pt x="12279424" y="1661528"/>
                  <a:pt x="12277062" y="2485189"/>
                </a:cubicBezTo>
                <a:lnTo>
                  <a:pt x="0" y="2577338"/>
                </a:lnTo>
                <a:cubicBezTo>
                  <a:pt x="7088" y="1768520"/>
                  <a:pt x="16540" y="1470560"/>
                  <a:pt x="14177" y="938437"/>
                </a:cubicBez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616856" y="880958"/>
            <a:ext cx="11054683" cy="2260742"/>
          </a:xfrm>
        </p:spPr>
        <p:txBody>
          <a:bodyPr anchor="b"/>
          <a:lstStyle>
            <a:lvl1pPr>
              <a:defRPr sz="4500" b="1">
                <a:solidFill>
                  <a:srgbClr val="014B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616856" y="3293607"/>
            <a:ext cx="11054684" cy="1092820"/>
          </a:xfrm>
        </p:spPr>
        <p:txBody>
          <a:bodyPr lIns="0" tIns="0" rIns="0" bIns="0">
            <a:normAutofit/>
          </a:bodyPr>
          <a:lstStyle>
            <a:lvl1pPr marL="0" indent="0">
              <a:buNone/>
              <a:defRPr sz="2400" i="1">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lvl1pPr>
              <a:defRPr>
                <a:solidFill>
                  <a:schemeClr val="bg1"/>
                </a:solidFill>
              </a:defRPr>
            </a:lvl1pPr>
          </a:lstStyle>
          <a:p>
            <a:fld id="{BAE26A2A-DE5F-EA41-900F-AB5C4F1D9848}" type="slidenum">
              <a:rPr lang="en-US" smtClean="0"/>
              <a:pPr/>
              <a:t>‹#›</a:t>
            </a:fld>
            <a:endParaRPr lang="en-US"/>
          </a:p>
        </p:txBody>
      </p:sp>
      <p:pic>
        <p:nvPicPr>
          <p:cNvPr id="10" name="Picture 9">
            <a:extLst>
              <a:ext uri="{FF2B5EF4-FFF2-40B4-BE49-F238E27FC236}">
                <a16:creationId xmlns:a16="http://schemas.microsoft.com/office/drawing/2014/main" id="{00455EA5-A407-C327-6C96-6BC530F25A71}"/>
              </a:ext>
            </a:extLst>
          </p:cNvPr>
          <p:cNvPicPr>
            <a:picLocks noChangeAspect="1"/>
          </p:cNvPicPr>
          <p:nvPr userDrawn="1"/>
        </p:nvPicPr>
        <p:blipFill>
          <a:blip r:embed="rId2"/>
          <a:stretch>
            <a:fillRect/>
          </a:stretch>
        </p:blipFill>
        <p:spPr>
          <a:xfrm>
            <a:off x="11205262" y="6343727"/>
            <a:ext cx="560800" cy="317271"/>
          </a:xfrm>
          <a:prstGeom prst="rect">
            <a:avLst/>
          </a:prstGeom>
        </p:spPr>
      </p:pic>
    </p:spTree>
    <p:extLst>
      <p:ext uri="{BB962C8B-B14F-4D97-AF65-F5344CB8AC3E}">
        <p14:creationId xmlns:p14="http://schemas.microsoft.com/office/powerpoint/2010/main" val="193246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2044055"/>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2044055"/>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2050832"/>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2050832"/>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6" name="Title Placeholder 1">
            <a:extLst>
              <a:ext uri="{FF2B5EF4-FFF2-40B4-BE49-F238E27FC236}">
                <a16:creationId xmlns:a16="http://schemas.microsoft.com/office/drawing/2014/main" id="{F0393502-4950-CEA4-ADC0-6D873166897F}"/>
              </a:ext>
            </a:extLst>
          </p:cNvPr>
          <p:cNvSpPr>
            <a:spLocks noGrp="1"/>
          </p:cNvSpPr>
          <p:nvPr>
            <p:ph type="title"/>
          </p:nvPr>
        </p:nvSpPr>
        <p:spPr>
          <a:xfrm>
            <a:off x="653586" y="825037"/>
            <a:ext cx="10950585" cy="1165587"/>
          </a:xfrm>
          <a:prstGeom prst="rect">
            <a:avLst/>
          </a:prstGeom>
        </p:spPr>
        <p:txBody>
          <a:bodyPr vert="horz" lIns="0" tIns="0" rIns="0" bIns="0" rtlCol="0" anchor="t" anchorCtr="0">
            <a:normAutofit/>
          </a:bodyPr>
          <a:lstStyle/>
          <a:p>
            <a:r>
              <a:rPr lang="en-US"/>
              <a:t>Click to edit Master title style</a:t>
            </a:r>
          </a:p>
        </p:txBody>
      </p:sp>
    </p:spTree>
    <p:extLst>
      <p:ext uri="{BB962C8B-B14F-4D97-AF65-F5344CB8AC3E}">
        <p14:creationId xmlns:p14="http://schemas.microsoft.com/office/powerpoint/2010/main" val="790001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653586" y="2155372"/>
            <a:ext cx="11099800" cy="405459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BAE26A2A-DE5F-EA41-900F-AB5C4F1D9848}" type="slidenum">
              <a:rPr lang="en-US" smtClean="0"/>
              <a:pPr/>
              <a:t>‹#›</a:t>
            </a:fld>
            <a:endParaRPr lang="en-US"/>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userDrawn="1"/>
        </p:nvSpPr>
        <p:spPr>
          <a:xfrm>
            <a:off x="0" y="0"/>
            <a:ext cx="12192000" cy="230188"/>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userDrawn="1"/>
        </p:nvPicPr>
        <p:blipFill>
          <a:blip r:embed="rId20" cstate="screen">
            <a:extLst>
              <a:ext uri="{28A0092B-C50C-407E-A947-70E740481C1C}">
                <a14:useLocalDpi xmlns:a14="http://schemas.microsoft.com/office/drawing/2010/main"/>
              </a:ext>
            </a:extLst>
          </a:blip>
          <a:stretch>
            <a:fillRect/>
          </a:stretch>
        </p:blipFill>
        <p:spPr>
          <a:xfrm>
            <a:off x="11203387" y="6343364"/>
            <a:ext cx="562253" cy="324972"/>
          </a:xfrm>
          <a:prstGeom prst="rect">
            <a:avLst/>
          </a:prstGeom>
        </p:spPr>
      </p:pic>
      <p:pic>
        <p:nvPicPr>
          <p:cNvPr id="5" name="Picture 4">
            <a:extLst>
              <a:ext uri="{FF2B5EF4-FFF2-40B4-BE49-F238E27FC236}">
                <a16:creationId xmlns:a16="http://schemas.microsoft.com/office/drawing/2014/main" id="{528AED11-D0FE-0611-01C1-2AD529D2E7B8}"/>
              </a:ext>
            </a:extLst>
          </p:cNvPr>
          <p:cNvPicPr>
            <a:picLocks noChangeAspect="1"/>
          </p:cNvPicPr>
          <p:nvPr userDrawn="1"/>
        </p:nvPicPr>
        <p:blipFill>
          <a:blip r:embed="rId21"/>
          <a:stretch>
            <a:fillRect/>
          </a:stretch>
        </p:blipFill>
        <p:spPr>
          <a:xfrm>
            <a:off x="105759" y="288452"/>
            <a:ext cx="504284" cy="514636"/>
          </a:xfrm>
          <a:prstGeom prst="rect">
            <a:avLst/>
          </a:prstGeom>
        </p:spPr>
      </p:pic>
    </p:spTree>
    <p:extLst>
      <p:ext uri="{BB962C8B-B14F-4D97-AF65-F5344CB8AC3E}">
        <p14:creationId xmlns:p14="http://schemas.microsoft.com/office/powerpoint/2010/main" val="2240888428"/>
      </p:ext>
    </p:extLst>
  </p:cSld>
  <p:clrMap bg1="lt1" tx1="dk1" bg2="lt2" tx2="dk2" accent1="accent1" accent2="accent2" accent3="accent3" accent4="accent4" accent5="accent5" accent6="accent6" hlink="hlink" folHlink="folHlink"/>
  <p:sldLayoutIdLst>
    <p:sldLayoutId id="2147483683" r:id="rId1"/>
    <p:sldLayoutId id="2147483703" r:id="rId2"/>
    <p:sldLayoutId id="2147483684" r:id="rId3"/>
    <p:sldLayoutId id="2147483701" r:id="rId4"/>
    <p:sldLayoutId id="2147483685" r:id="rId5"/>
    <p:sldLayoutId id="2147483686" r:id="rId6"/>
    <p:sldLayoutId id="2147483687" r:id="rId7"/>
    <p:sldLayoutId id="2147483688" r:id="rId8"/>
    <p:sldLayoutId id="2147483689" r:id="rId9"/>
    <p:sldLayoutId id="2147483702" r:id="rId10"/>
    <p:sldLayoutId id="2147483699" r:id="rId11"/>
    <p:sldLayoutId id="2147483700" r:id="rId12"/>
    <p:sldLayoutId id="2147483690" r:id="rId13"/>
    <p:sldLayoutId id="2147483691" r:id="rId14"/>
    <p:sldLayoutId id="2147483693" r:id="rId15"/>
    <p:sldLayoutId id="2147483694" r:id="rId16"/>
    <p:sldLayoutId id="2147483695" r:id="rId17"/>
    <p:sldLayoutId id="2147483704" r:id="rId18"/>
  </p:sldLayoutIdLst>
  <p:hf hdr="0" ftr="0" dt="0"/>
  <p:txStyles>
    <p:title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ged.com/" TargetMode="External"/><Relationship Id="rId2" Type="http://schemas.openxmlformats.org/officeDocument/2006/relationships/notesSlide" Target="../notesSlides/notesSlide13.xml"/><Relationship Id="rId1" Type="http://schemas.openxmlformats.org/officeDocument/2006/relationships/slideLayout" Target="../slideLayouts/slideLayout18.xml"/><Relationship Id="rId5" Type="http://schemas.openxmlformats.org/officeDocument/2006/relationships/hyperlink" Target="https://www.palmbeachschools.org/studentsparents/adult-and-community-education/adult-education-schools" TargetMode="External"/><Relationship Id="rId4" Type="http://schemas.openxmlformats.org/officeDocument/2006/relationships/hyperlink" Target="https://www.palmbeachschools.org/studentsparents/adult-and-community-education/fl-high-school-diploma"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diagramLayout" Target="../diagrams/layout1.xml"/><Relationship Id="rId7" Type="http://schemas.openxmlformats.org/officeDocument/2006/relationships/image" Target="../media/image9.jp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11" Type="http://schemas.openxmlformats.org/officeDocument/2006/relationships/image" Target="../media/image13.jpg"/><Relationship Id="rId5" Type="http://schemas.openxmlformats.org/officeDocument/2006/relationships/diagramColors" Target="../diagrams/colors1.xml"/><Relationship Id="rId10" Type="http://schemas.openxmlformats.org/officeDocument/2006/relationships/image" Target="../media/image12.jpg"/><Relationship Id="rId4" Type="http://schemas.openxmlformats.org/officeDocument/2006/relationships/diagramQuickStyle" Target="../diagrams/quickStyle1.xml"/><Relationship Id="rId9" Type="http://schemas.openxmlformats.org/officeDocument/2006/relationships/image" Target="../media/image11.jpg"/></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6.png"/><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3.xml"/><Relationship Id="rId5" Type="http://schemas.openxmlformats.org/officeDocument/2006/relationships/image" Target="../media/image43.png"/><Relationship Id="rId4" Type="http://schemas.openxmlformats.org/officeDocument/2006/relationships/image" Target="../media/image49.png"/></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3.xml"/><Relationship Id="rId5" Type="http://schemas.openxmlformats.org/officeDocument/2006/relationships/image" Target="../media/image50.png"/><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8.jpe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hyperlink" Target="https://www.surveymonkey.com/r/RWB66L3" TargetMode="External"/><Relationship Id="rId2" Type="http://schemas.openxmlformats.org/officeDocument/2006/relationships/image" Target="../media/image59.png"/><Relationship Id="rId1" Type="http://schemas.openxmlformats.org/officeDocument/2006/relationships/slideLayout" Target="../slideLayouts/slideLayout17.xml"/><Relationship Id="rId4" Type="http://schemas.openxmlformats.org/officeDocument/2006/relationships/image" Target="../media/image60.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21.jpg"/><Relationship Id="rId7" Type="http://schemas.openxmlformats.org/officeDocument/2006/relationships/image" Target="../media/image25.jpg"/><Relationship Id="rId2" Type="http://schemas.openxmlformats.org/officeDocument/2006/relationships/image" Target="../media/image20.jpg"/><Relationship Id="rId1" Type="http://schemas.openxmlformats.org/officeDocument/2006/relationships/slideLayout" Target="../slideLayouts/slideLayout10.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E0C0E29-0064-B0EC-394D-76A8949824C8}"/>
              </a:ext>
            </a:extLst>
          </p:cNvPr>
          <p:cNvSpPr>
            <a:spLocks noGrp="1"/>
          </p:cNvSpPr>
          <p:nvPr>
            <p:ph type="subTitle" idx="1"/>
          </p:nvPr>
        </p:nvSpPr>
        <p:spPr>
          <a:xfrm>
            <a:off x="656161" y="4107565"/>
            <a:ext cx="10879667" cy="747178"/>
          </a:xfrm>
        </p:spPr>
        <p:txBody>
          <a:bodyPr/>
          <a:lstStyle/>
          <a:p>
            <a:endParaRPr lang="en-US">
              <a:latin typeface="Arial"/>
              <a:cs typeface="Arial"/>
            </a:endParaRPr>
          </a:p>
          <a:p>
            <a:r>
              <a:rPr lang="en-US">
                <a:latin typeface="Arial"/>
                <a:cs typeface="Arial"/>
              </a:rPr>
              <a:t>Azeem Begum — Business Analyst</a:t>
            </a:r>
          </a:p>
          <a:p>
            <a:pPr fontAlgn="base"/>
            <a:r>
              <a:rPr lang="en-US"/>
              <a:t>Sharon Webb-Testing Coordinator </a:t>
            </a:r>
            <a:r>
              <a:rPr lang="en-US" sz="1000"/>
              <a:t>Dept of Adult Workforce and Comm Ed ACE Testing Centers</a:t>
            </a:r>
            <a:endParaRPr lang="en-US" sz="1000">
              <a:solidFill>
                <a:srgbClr val="000000"/>
              </a:solidFill>
              <a:latin typeface="Arial"/>
              <a:cs typeface="Arial"/>
            </a:endParaRPr>
          </a:p>
          <a:p>
            <a:r>
              <a:rPr lang="en-US">
                <a:latin typeface="Arial"/>
                <a:cs typeface="Arial"/>
              </a:rPr>
              <a:t>Cameron Gross – Group </a:t>
            </a:r>
            <a:r>
              <a:rPr lang="en-US" err="1">
                <a:latin typeface="Arial"/>
                <a:cs typeface="Arial"/>
              </a:rPr>
              <a:t>Produc</a:t>
            </a:r>
            <a:r>
              <a:rPr lang="en-US">
                <a:latin typeface="Arial"/>
                <a:cs typeface="Arial"/>
              </a:rPr>
              <a:t>t Manager</a:t>
            </a:r>
          </a:p>
          <a:p>
            <a:endParaRPr lang="en-US"/>
          </a:p>
        </p:txBody>
      </p:sp>
      <p:sp>
        <p:nvSpPr>
          <p:cNvPr id="3" name="Text Placeholder 2">
            <a:extLst>
              <a:ext uri="{FF2B5EF4-FFF2-40B4-BE49-F238E27FC236}">
                <a16:creationId xmlns:a16="http://schemas.microsoft.com/office/drawing/2014/main" id="{1151269D-3132-7FFF-FE79-F67064984D03}"/>
              </a:ext>
            </a:extLst>
          </p:cNvPr>
          <p:cNvSpPr>
            <a:spLocks noGrp="1"/>
          </p:cNvSpPr>
          <p:nvPr>
            <p:ph type="body" sz="quarter" idx="10"/>
          </p:nvPr>
        </p:nvSpPr>
        <p:spPr>
          <a:xfrm>
            <a:off x="833887" y="3565218"/>
            <a:ext cx="10724946" cy="542346"/>
          </a:xfrm>
        </p:spPr>
        <p:txBody>
          <a:bodyPr>
            <a:normAutofit lnSpcReduction="10000"/>
          </a:bodyPr>
          <a:lstStyle/>
          <a:p>
            <a:r>
              <a:rPr lang="en-US"/>
              <a:t>GED Prep Connect</a:t>
            </a:r>
            <a:r>
              <a:rPr lang="en-US" baseline="30000"/>
              <a:t>™ </a:t>
            </a:r>
            <a:r>
              <a:rPr lang="en-US"/>
              <a:t>and GED Direct</a:t>
            </a:r>
            <a:r>
              <a:rPr lang="en-US" baseline="30000"/>
              <a:t>™</a:t>
            </a:r>
            <a:endParaRPr lang="en-US"/>
          </a:p>
          <a:p>
            <a:endParaRPr lang="en-US"/>
          </a:p>
        </p:txBody>
      </p:sp>
    </p:spTree>
    <p:extLst>
      <p:ext uri="{BB962C8B-B14F-4D97-AF65-F5344CB8AC3E}">
        <p14:creationId xmlns:p14="http://schemas.microsoft.com/office/powerpoint/2010/main" val="4083366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C7861-C817-EEC7-1F82-01F89D83B1E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547300AB-EB54-19E3-1C32-874564CE4F85}"/>
              </a:ext>
            </a:extLst>
          </p:cNvPr>
          <p:cNvSpPr>
            <a:spLocks noGrp="1"/>
          </p:cNvSpPr>
          <p:nvPr>
            <p:ph type="title"/>
          </p:nvPr>
        </p:nvSpPr>
        <p:spPr/>
        <p:txBody>
          <a:bodyPr wrap="square" lIns="0" rIns="0" anchor="t"/>
          <a:lstStyle/>
          <a:p>
            <a:pPr algn="l"/>
            <a:r>
              <a:rPr sz="2400" b="1">
                <a:solidFill>
                  <a:srgbClr val="0D284C"/>
                </a:solidFill>
                <a:latin typeface="Arial"/>
              </a:rPr>
              <a:t>What this means for programs</a:t>
            </a:r>
          </a:p>
        </p:txBody>
      </p:sp>
      <p:sp>
        <p:nvSpPr>
          <p:cNvPr id="9" name="Content Placeholder 8">
            <a:extLst>
              <a:ext uri="{FF2B5EF4-FFF2-40B4-BE49-F238E27FC236}">
                <a16:creationId xmlns:a16="http://schemas.microsoft.com/office/drawing/2014/main" id="{EEE48050-6826-1DB3-4E64-9492917DFB8D}"/>
              </a:ext>
            </a:extLst>
          </p:cNvPr>
          <p:cNvSpPr>
            <a:spLocks noGrp="1"/>
          </p:cNvSpPr>
          <p:nvPr>
            <p:ph idx="1"/>
          </p:nvPr>
        </p:nvSpPr>
        <p:spPr>
          <a:xfrm>
            <a:off x="624114" y="1719072"/>
            <a:ext cx="6398855" cy="4490898"/>
          </a:xfrm>
        </p:spPr>
        <p:txBody>
          <a:bodyPr wrap="square" anchor="t"/>
          <a:lstStyle/>
          <a:p>
            <a:pPr marL="0" indent="0" algn="l">
              <a:buNone/>
            </a:pPr>
            <a:r>
              <a:rPr sz="2000" dirty="0">
                <a:latin typeface="Arial"/>
              </a:rPr>
              <a:t>• Recruit learners more effectively by acting on expressed interest</a:t>
            </a:r>
            <a:endParaRPr lang="en-US" sz="2000" dirty="0">
              <a:latin typeface="Arial"/>
            </a:endParaRPr>
          </a:p>
          <a:p>
            <a:pPr marL="0" indent="0" algn="l">
              <a:buNone/>
            </a:pPr>
            <a:endParaRPr sz="2000" dirty="0">
              <a:latin typeface="Arial"/>
            </a:endParaRPr>
          </a:p>
          <a:p>
            <a:pPr marL="0" indent="0" algn="l">
              <a:buNone/>
            </a:pPr>
            <a:r>
              <a:rPr sz="2000" dirty="0">
                <a:latin typeface="Arial"/>
              </a:rPr>
              <a:t>• Prioritize follow-up instead of relying on broad outreach</a:t>
            </a:r>
            <a:endParaRPr lang="en-US" sz="2000" dirty="0">
              <a:latin typeface="Arial"/>
            </a:endParaRPr>
          </a:p>
          <a:p>
            <a:pPr marL="0" indent="0" algn="l">
              <a:buNone/>
            </a:pPr>
            <a:endParaRPr sz="2000" dirty="0">
              <a:latin typeface="Arial"/>
            </a:endParaRPr>
          </a:p>
          <a:p>
            <a:pPr marL="0" indent="0" algn="l">
              <a:buNone/>
            </a:pPr>
            <a:r>
              <a:rPr sz="2000" dirty="0">
                <a:latin typeface="Arial"/>
              </a:rPr>
              <a:t>• Simplify test purchasing, sharing, and monitoring</a:t>
            </a:r>
            <a:endParaRPr lang="en-US" sz="2000" dirty="0">
              <a:latin typeface="Arial"/>
            </a:endParaRPr>
          </a:p>
          <a:p>
            <a:pPr marL="0" indent="0" algn="l">
              <a:buNone/>
            </a:pPr>
            <a:endParaRPr sz="2000" dirty="0">
              <a:latin typeface="Arial"/>
            </a:endParaRPr>
          </a:p>
          <a:p>
            <a:pPr marL="0" indent="0" algn="l">
              <a:buNone/>
            </a:pPr>
            <a:r>
              <a:rPr sz="2000" dirty="0">
                <a:latin typeface="Arial"/>
              </a:rPr>
              <a:t>• Reduce administrative burden while improving visibility</a:t>
            </a:r>
            <a:endParaRPr lang="en-US" sz="2000" dirty="0">
              <a:latin typeface="Arial"/>
            </a:endParaRPr>
          </a:p>
          <a:p>
            <a:endParaRPr lang="en-US" sz="2000" dirty="0">
              <a:latin typeface="Arial"/>
            </a:endParaRPr>
          </a:p>
          <a:p>
            <a:r>
              <a:rPr lang="en-US" sz="2000" dirty="0"/>
              <a:t>Teachers can now leverage the mobile app's study and practice tools to better support learner success.</a:t>
            </a:r>
          </a:p>
          <a:p>
            <a:pPr marL="0" indent="0" algn="l">
              <a:buNone/>
            </a:pPr>
            <a:endParaRPr lang="en-US" sz="2000" dirty="0">
              <a:solidFill>
                <a:srgbClr val="374861"/>
              </a:solidFill>
              <a:latin typeface="Arial"/>
            </a:endParaRPr>
          </a:p>
          <a:p>
            <a:pPr marL="0" indent="0" algn="l">
              <a:buNone/>
            </a:pPr>
            <a:endParaRPr sz="2000" dirty="0">
              <a:solidFill>
                <a:srgbClr val="374861"/>
              </a:solidFill>
              <a:latin typeface="Arial"/>
            </a:endParaRPr>
          </a:p>
        </p:txBody>
      </p:sp>
      <p:sp>
        <p:nvSpPr>
          <p:cNvPr id="5" name="Slide Number Placeholder 4">
            <a:extLst>
              <a:ext uri="{FF2B5EF4-FFF2-40B4-BE49-F238E27FC236}">
                <a16:creationId xmlns:a16="http://schemas.microsoft.com/office/drawing/2014/main" id="{C5CBC4DD-5E8C-FA49-04AA-6C444C1F8921}"/>
              </a:ext>
            </a:extLst>
          </p:cNvPr>
          <p:cNvSpPr>
            <a:spLocks noGrp="1"/>
          </p:cNvSpPr>
          <p:nvPr>
            <p:ph type="sldNum" sz="quarter" idx="12"/>
          </p:nvPr>
        </p:nvSpPr>
        <p:spPr/>
        <p:txBody>
          <a:bodyPr/>
          <a:lstStyle/>
          <a:p>
            <a:fld id="{BAE26A2A-DE5F-EA41-900F-AB5C4F1D9848}" type="slidenum">
              <a:rPr lang="en-US" smtClean="0"/>
              <a:pPr/>
              <a:t>10</a:t>
            </a:fld>
            <a:endParaRPr lang="en-US"/>
          </a:p>
        </p:txBody>
      </p:sp>
      <p:sp>
        <p:nvSpPr>
          <p:cNvPr id="10" name="Rounded Rectangle 9">
            <a:extLst>
              <a:ext uri="{FF2B5EF4-FFF2-40B4-BE49-F238E27FC236}">
                <a16:creationId xmlns:a16="http://schemas.microsoft.com/office/drawing/2014/main" id="{360B064D-6AA6-F9F2-6093-CC4DF6FDBF07}"/>
              </a:ext>
            </a:extLst>
          </p:cNvPr>
          <p:cNvSpPr/>
          <p:nvPr/>
        </p:nvSpPr>
        <p:spPr>
          <a:xfrm>
            <a:off x="7315200" y="1645920"/>
            <a:ext cx="2468880" cy="502920"/>
          </a:xfrm>
          <a:prstGeom prst="roundRect">
            <a:avLst/>
          </a:prstGeom>
          <a:solidFill>
            <a:srgbClr val="F18F01"/>
          </a:solidFill>
          <a:ln>
            <a:solidFill>
              <a:srgbClr val="F18F0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a:extLst>
              <a:ext uri="{FF2B5EF4-FFF2-40B4-BE49-F238E27FC236}">
                <a16:creationId xmlns:a16="http://schemas.microsoft.com/office/drawing/2014/main" id="{1A06B6D0-071B-78EA-49BE-47B4F450C96D}"/>
              </a:ext>
            </a:extLst>
          </p:cNvPr>
          <p:cNvSpPr txBox="1"/>
          <p:nvPr/>
        </p:nvSpPr>
        <p:spPr>
          <a:xfrm>
            <a:off x="7406640" y="1719072"/>
            <a:ext cx="2286000" cy="274320"/>
          </a:xfrm>
          <a:prstGeom prst="rect">
            <a:avLst/>
          </a:prstGeom>
          <a:noFill/>
        </p:spPr>
        <p:txBody>
          <a:bodyPr wrap="square" lIns="0" rIns="0" anchor="t">
            <a:spAutoFit/>
          </a:bodyPr>
          <a:lstStyle/>
          <a:p>
            <a:pPr algn="ctr"/>
            <a:r>
              <a:rPr sz="1500" b="1">
                <a:solidFill>
                  <a:srgbClr val="FFFFFF"/>
                </a:solidFill>
                <a:latin typeface="Arial"/>
              </a:rPr>
              <a:t>Front-end outreach</a:t>
            </a:r>
          </a:p>
        </p:txBody>
      </p:sp>
      <p:sp>
        <p:nvSpPr>
          <p:cNvPr id="12" name="Rounded Rectangle 11">
            <a:extLst>
              <a:ext uri="{FF2B5EF4-FFF2-40B4-BE49-F238E27FC236}">
                <a16:creationId xmlns:a16="http://schemas.microsoft.com/office/drawing/2014/main" id="{B2959575-EE55-38FD-0F81-8E688726AB2C}"/>
              </a:ext>
            </a:extLst>
          </p:cNvPr>
          <p:cNvSpPr/>
          <p:nvPr/>
        </p:nvSpPr>
        <p:spPr>
          <a:xfrm>
            <a:off x="7315200" y="2304288"/>
            <a:ext cx="2468880" cy="502920"/>
          </a:xfrm>
          <a:prstGeom prst="roundRect">
            <a:avLst/>
          </a:prstGeom>
          <a:solidFill>
            <a:srgbClr val="0084A9"/>
          </a:solidFill>
          <a:ln>
            <a:solidFill>
              <a:srgbClr val="0084A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a:extLst>
              <a:ext uri="{FF2B5EF4-FFF2-40B4-BE49-F238E27FC236}">
                <a16:creationId xmlns:a16="http://schemas.microsoft.com/office/drawing/2014/main" id="{6706B0AB-2970-2B87-91D7-B7DFA886F9F5}"/>
              </a:ext>
            </a:extLst>
          </p:cNvPr>
          <p:cNvSpPr txBox="1"/>
          <p:nvPr/>
        </p:nvSpPr>
        <p:spPr>
          <a:xfrm>
            <a:off x="7406640" y="2377440"/>
            <a:ext cx="2286000" cy="274320"/>
          </a:xfrm>
          <a:prstGeom prst="rect">
            <a:avLst/>
          </a:prstGeom>
          <a:noFill/>
        </p:spPr>
        <p:txBody>
          <a:bodyPr wrap="square" lIns="0" rIns="0" anchor="t">
            <a:spAutoFit/>
          </a:bodyPr>
          <a:lstStyle/>
          <a:p>
            <a:pPr algn="ctr"/>
            <a:r>
              <a:rPr sz="1500" b="1">
                <a:solidFill>
                  <a:srgbClr val="FFFFFF"/>
                </a:solidFill>
                <a:latin typeface="Arial"/>
              </a:rPr>
              <a:t>Enrollment support</a:t>
            </a:r>
          </a:p>
        </p:txBody>
      </p:sp>
      <p:sp>
        <p:nvSpPr>
          <p:cNvPr id="14" name="Rounded Rectangle 13">
            <a:extLst>
              <a:ext uri="{FF2B5EF4-FFF2-40B4-BE49-F238E27FC236}">
                <a16:creationId xmlns:a16="http://schemas.microsoft.com/office/drawing/2014/main" id="{45AD21DB-D2F3-1245-3190-574BEE94C3BA}"/>
              </a:ext>
            </a:extLst>
          </p:cNvPr>
          <p:cNvSpPr/>
          <p:nvPr/>
        </p:nvSpPr>
        <p:spPr>
          <a:xfrm>
            <a:off x="7315200" y="2962656"/>
            <a:ext cx="2468880" cy="502920"/>
          </a:xfrm>
          <a:prstGeom prst="roundRect">
            <a:avLst/>
          </a:prstGeom>
          <a:solidFill>
            <a:srgbClr val="0D284C"/>
          </a:solidFill>
          <a:ln>
            <a:solidFill>
              <a:srgbClr val="0D284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a:extLst>
              <a:ext uri="{FF2B5EF4-FFF2-40B4-BE49-F238E27FC236}">
                <a16:creationId xmlns:a16="http://schemas.microsoft.com/office/drawing/2014/main" id="{E938A37B-F142-F693-3D94-4AD9C2089364}"/>
              </a:ext>
            </a:extLst>
          </p:cNvPr>
          <p:cNvSpPr txBox="1"/>
          <p:nvPr/>
        </p:nvSpPr>
        <p:spPr>
          <a:xfrm>
            <a:off x="7406640" y="3035808"/>
            <a:ext cx="2286000" cy="274320"/>
          </a:xfrm>
          <a:prstGeom prst="rect">
            <a:avLst/>
          </a:prstGeom>
          <a:noFill/>
        </p:spPr>
        <p:txBody>
          <a:bodyPr wrap="square" lIns="0" rIns="0" anchor="t">
            <a:spAutoFit/>
          </a:bodyPr>
          <a:lstStyle/>
          <a:p>
            <a:pPr algn="ctr"/>
            <a:r>
              <a:rPr sz="1500" b="1">
                <a:solidFill>
                  <a:srgbClr val="FFFFFF"/>
                </a:solidFill>
                <a:latin typeface="Arial"/>
              </a:rPr>
              <a:t>Testing operations</a:t>
            </a:r>
          </a:p>
        </p:txBody>
      </p:sp>
      <p:sp>
        <p:nvSpPr>
          <p:cNvPr id="16" name="Rounded Rectangle 15">
            <a:extLst>
              <a:ext uri="{FF2B5EF4-FFF2-40B4-BE49-F238E27FC236}">
                <a16:creationId xmlns:a16="http://schemas.microsoft.com/office/drawing/2014/main" id="{0AB7567B-9504-7BBA-D3B3-D50338C6290B}"/>
              </a:ext>
            </a:extLst>
          </p:cNvPr>
          <p:cNvSpPr/>
          <p:nvPr/>
        </p:nvSpPr>
        <p:spPr>
          <a:xfrm>
            <a:off x="7315200" y="3621024"/>
            <a:ext cx="2468880" cy="502920"/>
          </a:xfrm>
          <a:prstGeom prst="roundRect">
            <a:avLst/>
          </a:prstGeom>
          <a:solidFill>
            <a:srgbClr val="43A047"/>
          </a:solidFill>
          <a:ln>
            <a:solidFill>
              <a:srgbClr val="43A04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a:extLst>
              <a:ext uri="{FF2B5EF4-FFF2-40B4-BE49-F238E27FC236}">
                <a16:creationId xmlns:a16="http://schemas.microsoft.com/office/drawing/2014/main" id="{9C73F6AD-76DD-F90B-659F-E6971208FF2F}"/>
              </a:ext>
            </a:extLst>
          </p:cNvPr>
          <p:cNvSpPr txBox="1"/>
          <p:nvPr/>
        </p:nvSpPr>
        <p:spPr>
          <a:xfrm>
            <a:off x="7406640" y="3694176"/>
            <a:ext cx="2286000" cy="274320"/>
          </a:xfrm>
          <a:prstGeom prst="rect">
            <a:avLst/>
          </a:prstGeom>
          <a:noFill/>
        </p:spPr>
        <p:txBody>
          <a:bodyPr wrap="square" lIns="0" rIns="0" anchor="t">
            <a:spAutoFit/>
          </a:bodyPr>
          <a:lstStyle/>
          <a:p>
            <a:pPr algn="ctr"/>
            <a:r>
              <a:rPr sz="1500" b="1">
                <a:solidFill>
                  <a:srgbClr val="FFFFFF"/>
                </a:solidFill>
                <a:latin typeface="Arial"/>
              </a:rPr>
              <a:t>Progress oversight</a:t>
            </a:r>
          </a:p>
        </p:txBody>
      </p:sp>
    </p:spTree>
    <p:extLst>
      <p:ext uri="{BB962C8B-B14F-4D97-AF65-F5344CB8AC3E}">
        <p14:creationId xmlns:p14="http://schemas.microsoft.com/office/powerpoint/2010/main" val="24654131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7EDB3C08-581E-CB4A-9812-322D09A22E04}"/>
              </a:ext>
            </a:extLst>
          </p:cNvPr>
          <p:cNvSpPr>
            <a:spLocks noGrp="1"/>
          </p:cNvSpPr>
          <p:nvPr>
            <p:ph idx="1"/>
          </p:nvPr>
        </p:nvSpPr>
        <p:spPr>
          <a:xfrm>
            <a:off x="624114" y="1719072"/>
            <a:ext cx="6398855" cy="4490898"/>
          </a:xfrm>
        </p:spPr>
        <p:txBody>
          <a:bodyPr wrap="square" anchor="t"/>
          <a:lstStyle/>
          <a:p>
            <a:pPr marL="0" indent="0">
              <a:buNone/>
            </a:pPr>
            <a:r>
              <a:rPr lang="en-US" sz="2000" dirty="0">
                <a:solidFill>
                  <a:srgbClr val="374861"/>
                </a:solidFill>
                <a:latin typeface="Arial"/>
                <a:cs typeface="Arial"/>
              </a:rPr>
              <a:t>Introducing mobile learning time</a:t>
            </a:r>
            <a:endParaRPr lang="en-US" dirty="0"/>
          </a:p>
        </p:txBody>
      </p:sp>
      <p:sp>
        <p:nvSpPr>
          <p:cNvPr id="5" name="Slide Number Placeholder 4">
            <a:extLst>
              <a:ext uri="{FF2B5EF4-FFF2-40B4-BE49-F238E27FC236}">
                <a16:creationId xmlns:a16="http://schemas.microsoft.com/office/drawing/2014/main" id="{7EB768E1-2031-024A-B024-04A47028F9D5}"/>
              </a:ext>
            </a:extLst>
          </p:cNvPr>
          <p:cNvSpPr>
            <a:spLocks noGrp="1"/>
          </p:cNvSpPr>
          <p:nvPr>
            <p:ph type="sldNum" sz="quarter" idx="12"/>
          </p:nvPr>
        </p:nvSpPr>
        <p:spPr/>
        <p:txBody>
          <a:bodyPr/>
          <a:lstStyle/>
          <a:p>
            <a:fld id="{BAE26A2A-DE5F-EA41-900F-AB5C4F1D9848}" type="slidenum">
              <a:rPr lang="en-US" smtClean="0"/>
              <a:pPr/>
              <a:t>11</a:t>
            </a:fld>
            <a:endParaRPr lang="en-US"/>
          </a:p>
        </p:txBody>
      </p:sp>
      <p:sp>
        <p:nvSpPr>
          <p:cNvPr id="11" name="TextBox 10"/>
          <p:cNvSpPr txBox="1"/>
          <p:nvPr/>
        </p:nvSpPr>
        <p:spPr>
          <a:xfrm>
            <a:off x="7406640" y="1719072"/>
            <a:ext cx="2286000" cy="274320"/>
          </a:xfrm>
          <a:prstGeom prst="rect">
            <a:avLst/>
          </a:prstGeom>
          <a:noFill/>
        </p:spPr>
        <p:txBody>
          <a:bodyPr wrap="square" lIns="0" rIns="0" anchor="t">
            <a:spAutoFit/>
          </a:bodyPr>
          <a:lstStyle/>
          <a:p>
            <a:pPr algn="ctr"/>
            <a:r>
              <a:rPr sz="1500" b="1">
                <a:solidFill>
                  <a:srgbClr val="FFFFFF"/>
                </a:solidFill>
                <a:latin typeface="Arial"/>
              </a:rPr>
              <a:t>Front-end outreach</a:t>
            </a:r>
          </a:p>
        </p:txBody>
      </p:sp>
      <p:sp>
        <p:nvSpPr>
          <p:cNvPr id="16" name="Rounded Rectangle 15"/>
          <p:cNvSpPr/>
          <p:nvPr/>
        </p:nvSpPr>
        <p:spPr>
          <a:xfrm>
            <a:off x="1124711" y="306088"/>
            <a:ext cx="6556248" cy="1189814"/>
          </a:xfrm>
          <a:prstGeom prst="roundRect">
            <a:avLst/>
          </a:prstGeom>
          <a:solidFill>
            <a:srgbClr val="43A047"/>
          </a:solidFill>
          <a:ln>
            <a:solidFill>
              <a:srgbClr val="43A04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1203408" y="368161"/>
            <a:ext cx="6398855" cy="1015663"/>
          </a:xfrm>
          <a:prstGeom prst="rect">
            <a:avLst/>
          </a:prstGeom>
          <a:noFill/>
        </p:spPr>
        <p:txBody>
          <a:bodyPr wrap="square" lIns="0" rIns="0" anchor="t">
            <a:spAutoFit/>
          </a:bodyPr>
          <a:lstStyle/>
          <a:p>
            <a:pPr algn="ctr"/>
            <a:r>
              <a:rPr lang="en-US" sz="2000" b="1" dirty="0">
                <a:solidFill>
                  <a:srgbClr val="FFFFFF"/>
                </a:solidFill>
                <a:latin typeface="Arial"/>
              </a:rPr>
              <a:t>Mobile Learning Time now available in GED Manager: Search by learner name, then see drop down for Mobile Learning Time</a:t>
            </a:r>
            <a:endParaRPr sz="2000" b="1" dirty="0">
              <a:solidFill>
                <a:srgbClr val="FFFFFF"/>
              </a:solidFill>
              <a:latin typeface="Arial"/>
            </a:endParaRPr>
          </a:p>
        </p:txBody>
      </p:sp>
      <p:pic>
        <p:nvPicPr>
          <p:cNvPr id="2" name="Picture 1" descr="A screenshot of a test&#10;&#10;AI-generated content may be incorrect.">
            <a:extLst>
              <a:ext uri="{FF2B5EF4-FFF2-40B4-BE49-F238E27FC236}">
                <a16:creationId xmlns:a16="http://schemas.microsoft.com/office/drawing/2014/main" id="{FC9EAFE6-D0DB-E7EF-B796-CD90C067808D}"/>
              </a:ext>
            </a:extLst>
          </p:cNvPr>
          <p:cNvPicPr>
            <a:picLocks noChangeAspect="1"/>
          </p:cNvPicPr>
          <p:nvPr/>
        </p:nvPicPr>
        <p:blipFill>
          <a:blip r:embed="rId3"/>
          <a:stretch>
            <a:fillRect/>
          </a:stretch>
        </p:blipFill>
        <p:spPr>
          <a:xfrm>
            <a:off x="351498" y="2088404"/>
            <a:ext cx="11654972" cy="3964935"/>
          </a:xfrm>
          <a:prstGeom prst="rect">
            <a:avLst/>
          </a:prstGeom>
        </p:spPr>
      </p:pic>
      <p:sp>
        <p:nvSpPr>
          <p:cNvPr id="3" name="Oval 2">
            <a:extLst>
              <a:ext uri="{FF2B5EF4-FFF2-40B4-BE49-F238E27FC236}">
                <a16:creationId xmlns:a16="http://schemas.microsoft.com/office/drawing/2014/main" id="{811B7825-8733-0620-8925-996F8E556D0D}"/>
              </a:ext>
            </a:extLst>
          </p:cNvPr>
          <p:cNvSpPr/>
          <p:nvPr/>
        </p:nvSpPr>
        <p:spPr>
          <a:xfrm>
            <a:off x="3107893" y="2927494"/>
            <a:ext cx="473825" cy="432262"/>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1</a:t>
            </a:r>
          </a:p>
        </p:txBody>
      </p:sp>
      <p:sp>
        <p:nvSpPr>
          <p:cNvPr id="6" name="Oval 5">
            <a:extLst>
              <a:ext uri="{FF2B5EF4-FFF2-40B4-BE49-F238E27FC236}">
                <a16:creationId xmlns:a16="http://schemas.microsoft.com/office/drawing/2014/main" id="{467D4924-424C-5EA1-735C-B0AEBE6A3EE4}"/>
              </a:ext>
            </a:extLst>
          </p:cNvPr>
          <p:cNvSpPr/>
          <p:nvPr/>
        </p:nvSpPr>
        <p:spPr>
          <a:xfrm>
            <a:off x="8559338" y="303920"/>
            <a:ext cx="473825" cy="432262"/>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1</a:t>
            </a:r>
          </a:p>
        </p:txBody>
      </p:sp>
      <p:sp>
        <p:nvSpPr>
          <p:cNvPr id="7" name="TextBox 6">
            <a:extLst>
              <a:ext uri="{FF2B5EF4-FFF2-40B4-BE49-F238E27FC236}">
                <a16:creationId xmlns:a16="http://schemas.microsoft.com/office/drawing/2014/main" id="{5F911323-6AA4-B19B-9556-7A337907F712}"/>
              </a:ext>
            </a:extLst>
          </p:cNvPr>
          <p:cNvSpPr txBox="1"/>
          <p:nvPr/>
        </p:nvSpPr>
        <p:spPr>
          <a:xfrm>
            <a:off x="9077397" y="161554"/>
            <a:ext cx="2940132" cy="523220"/>
          </a:xfrm>
          <a:prstGeom prst="rect">
            <a:avLst/>
          </a:prstGeom>
          <a:solidFill>
            <a:srgbClr val="FFFF00"/>
          </a:solidFill>
        </p:spPr>
        <p:txBody>
          <a:bodyPr wrap="square" rtlCol="0">
            <a:spAutoFit/>
          </a:bodyPr>
          <a:lstStyle/>
          <a:p>
            <a:r>
              <a:rPr lang="en-US" sz="1400" dirty="0"/>
              <a:t>Track time spent by subject area (Math, Science, Social </a:t>
            </a:r>
            <a:r>
              <a:rPr lang="en-US" sz="1400" dirty="0" err="1"/>
              <a:t>Studies,RLA</a:t>
            </a:r>
            <a:r>
              <a:rPr lang="en-US" sz="1400" dirty="0"/>
              <a:t>)</a:t>
            </a:r>
          </a:p>
        </p:txBody>
      </p:sp>
      <p:sp>
        <p:nvSpPr>
          <p:cNvPr id="10" name="Oval 9">
            <a:extLst>
              <a:ext uri="{FF2B5EF4-FFF2-40B4-BE49-F238E27FC236}">
                <a16:creationId xmlns:a16="http://schemas.microsoft.com/office/drawing/2014/main" id="{9FBE7FDD-49E9-691A-25FE-D22F1C651F33}"/>
              </a:ext>
            </a:extLst>
          </p:cNvPr>
          <p:cNvSpPr/>
          <p:nvPr/>
        </p:nvSpPr>
        <p:spPr>
          <a:xfrm>
            <a:off x="6875478" y="2927494"/>
            <a:ext cx="473825" cy="432262"/>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13" name="Oval 12">
            <a:extLst>
              <a:ext uri="{FF2B5EF4-FFF2-40B4-BE49-F238E27FC236}">
                <a16:creationId xmlns:a16="http://schemas.microsoft.com/office/drawing/2014/main" id="{F1F7D672-E5DC-4FB7-A422-C6F4E622132E}"/>
              </a:ext>
            </a:extLst>
          </p:cNvPr>
          <p:cNvSpPr/>
          <p:nvPr/>
        </p:nvSpPr>
        <p:spPr>
          <a:xfrm>
            <a:off x="8559338" y="924803"/>
            <a:ext cx="473825" cy="432262"/>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15" name="TextBox 14">
            <a:extLst>
              <a:ext uri="{FF2B5EF4-FFF2-40B4-BE49-F238E27FC236}">
                <a16:creationId xmlns:a16="http://schemas.microsoft.com/office/drawing/2014/main" id="{D97C4E63-BA57-00B3-3AA3-1CF47457D923}"/>
              </a:ext>
            </a:extLst>
          </p:cNvPr>
          <p:cNvSpPr txBox="1"/>
          <p:nvPr/>
        </p:nvSpPr>
        <p:spPr>
          <a:xfrm>
            <a:off x="9088455" y="732850"/>
            <a:ext cx="2918015" cy="954107"/>
          </a:xfrm>
          <a:prstGeom prst="rect">
            <a:avLst/>
          </a:prstGeom>
          <a:solidFill>
            <a:srgbClr val="FFFF00"/>
          </a:solidFill>
        </p:spPr>
        <p:txBody>
          <a:bodyPr wrap="square" rtlCol="0">
            <a:spAutoFit/>
          </a:bodyPr>
          <a:lstStyle/>
          <a:p>
            <a:r>
              <a:rPr lang="en-US" sz="1400" dirty="0"/>
              <a:t>Track time spent by content type: practice questions, video, Syd-The AI Tutor, and in free and paid (Boost) products</a:t>
            </a:r>
          </a:p>
        </p:txBody>
      </p:sp>
      <p:sp>
        <p:nvSpPr>
          <p:cNvPr id="19" name="Oval 18">
            <a:extLst>
              <a:ext uri="{FF2B5EF4-FFF2-40B4-BE49-F238E27FC236}">
                <a16:creationId xmlns:a16="http://schemas.microsoft.com/office/drawing/2014/main" id="{2FA0151C-6E8B-4821-A604-158815ECA7F0}"/>
              </a:ext>
            </a:extLst>
          </p:cNvPr>
          <p:cNvSpPr/>
          <p:nvPr/>
        </p:nvSpPr>
        <p:spPr>
          <a:xfrm>
            <a:off x="10879975" y="2927494"/>
            <a:ext cx="473825" cy="432262"/>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3</a:t>
            </a:r>
          </a:p>
        </p:txBody>
      </p:sp>
      <p:sp>
        <p:nvSpPr>
          <p:cNvPr id="21" name="Oval 20">
            <a:extLst>
              <a:ext uri="{FF2B5EF4-FFF2-40B4-BE49-F238E27FC236}">
                <a16:creationId xmlns:a16="http://schemas.microsoft.com/office/drawing/2014/main" id="{4DC860E9-F738-CC0F-00A6-7F52824CAC49}"/>
              </a:ext>
            </a:extLst>
          </p:cNvPr>
          <p:cNvSpPr/>
          <p:nvPr/>
        </p:nvSpPr>
        <p:spPr>
          <a:xfrm>
            <a:off x="8559338" y="1686957"/>
            <a:ext cx="473825" cy="432262"/>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3</a:t>
            </a:r>
          </a:p>
        </p:txBody>
      </p:sp>
      <p:sp>
        <p:nvSpPr>
          <p:cNvPr id="27" name="TextBox 26">
            <a:extLst>
              <a:ext uri="{FF2B5EF4-FFF2-40B4-BE49-F238E27FC236}">
                <a16:creationId xmlns:a16="http://schemas.microsoft.com/office/drawing/2014/main" id="{FDD20479-22CF-AA88-F5BF-1BCEC30F16EE}"/>
              </a:ext>
            </a:extLst>
          </p:cNvPr>
          <p:cNvSpPr txBox="1"/>
          <p:nvPr/>
        </p:nvSpPr>
        <p:spPr>
          <a:xfrm>
            <a:off x="9088456" y="1719072"/>
            <a:ext cx="2929074" cy="738664"/>
          </a:xfrm>
          <a:prstGeom prst="rect">
            <a:avLst/>
          </a:prstGeom>
          <a:solidFill>
            <a:srgbClr val="FFFF00"/>
          </a:solidFill>
        </p:spPr>
        <p:txBody>
          <a:bodyPr wrap="square" rtlCol="0">
            <a:spAutoFit/>
          </a:bodyPr>
          <a:lstStyle/>
          <a:p>
            <a:r>
              <a:rPr lang="en-US" sz="1400" dirty="0"/>
              <a:t>Track number of practice questions, videos and Syd AI interactions</a:t>
            </a:r>
          </a:p>
        </p:txBody>
      </p:sp>
    </p:spTree>
    <p:extLst>
      <p:ext uri="{BB962C8B-B14F-4D97-AF65-F5344CB8AC3E}">
        <p14:creationId xmlns:p14="http://schemas.microsoft.com/office/powerpoint/2010/main" val="23672877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36D93C-6AB3-2845-8E1F-F86857586FD2}"/>
              </a:ext>
            </a:extLst>
          </p:cNvPr>
          <p:cNvSpPr>
            <a:spLocks noGrp="1"/>
          </p:cNvSpPr>
          <p:nvPr>
            <p:ph type="title"/>
          </p:nvPr>
        </p:nvSpPr>
        <p:spPr>
          <a:xfrm>
            <a:off x="916721" y="654373"/>
            <a:ext cx="8794207" cy="827098"/>
          </a:xfrm>
        </p:spPr>
        <p:txBody>
          <a:bodyPr wrap="square" lIns="0" rIns="0" anchor="t">
            <a:normAutofit/>
          </a:bodyPr>
          <a:lstStyle/>
          <a:p>
            <a:pPr algn="l"/>
            <a:r>
              <a:rPr lang="en-US" sz="1800" b="1" dirty="0">
                <a:solidFill>
                  <a:srgbClr val="0D284C"/>
                </a:solidFill>
                <a:latin typeface="Arial"/>
              </a:rPr>
              <a:t>GED Direct: simplify purchasing, assignment, and monitoring</a:t>
            </a:r>
            <a:br>
              <a:rPr lang="en-US" sz="1600" b="1" dirty="0">
                <a:solidFill>
                  <a:srgbClr val="0D284C"/>
                </a:solidFill>
                <a:latin typeface="Arial"/>
              </a:rPr>
            </a:br>
            <a:r>
              <a:rPr lang="en-US" sz="1600" b="1" dirty="0">
                <a:solidFill>
                  <a:srgbClr val="0D284C"/>
                </a:solidFill>
                <a:latin typeface="Arial"/>
              </a:rPr>
              <a:t>We heard you and made more enhancements!</a:t>
            </a:r>
          </a:p>
        </p:txBody>
      </p:sp>
      <p:sp>
        <p:nvSpPr>
          <p:cNvPr id="30" name="Title Accent Rule"/>
          <p:cNvSpPr/>
          <p:nvPr/>
        </p:nvSpPr>
        <p:spPr>
          <a:xfrm>
            <a:off x="640080" y="1560000"/>
            <a:ext cx="9509760" cy="22000"/>
          </a:xfrm>
          <a:prstGeom prst="rect">
            <a:avLst/>
          </a:prstGeom>
          <a:solidFill>
            <a:srgbClr val="0084A9"/>
          </a:solidFill>
          <a:ln>
            <a:noFill/>
          </a:ln>
        </p:spPr>
        <p:txBody>
          <a:bodyPr/>
          <a:lstStyle/>
          <a:p>
            <a:endParaRPr/>
          </a:p>
        </p:txBody>
      </p:sp>
      <p:sp>
        <p:nvSpPr>
          <p:cNvPr id="7" name="Slide Number Placeholder 6">
            <a:extLst>
              <a:ext uri="{FF2B5EF4-FFF2-40B4-BE49-F238E27FC236}">
                <a16:creationId xmlns:a16="http://schemas.microsoft.com/office/drawing/2014/main" id="{D910CE4A-919B-4E45-A8AE-EC57EC9F3DBA}"/>
              </a:ext>
            </a:extLst>
          </p:cNvPr>
          <p:cNvSpPr>
            <a:spLocks noGrp="1"/>
          </p:cNvSpPr>
          <p:nvPr>
            <p:ph type="sldNum" sz="quarter" idx="12"/>
          </p:nvPr>
        </p:nvSpPr>
        <p:spPr/>
        <p:txBody>
          <a:bodyPr/>
          <a:lstStyle/>
          <a:p>
            <a:fld id="{BAE26A2A-DE5F-EA41-900F-AB5C4F1D9848}" type="slidenum">
              <a:rPr lang="en-US" smtClean="0"/>
              <a:t>12</a:t>
            </a:fld>
            <a:endParaRPr lang="en-US"/>
          </a:p>
        </p:txBody>
      </p:sp>
      <p:sp>
        <p:nvSpPr>
          <p:cNvPr id="10" name="Rounded Rectangle 9"/>
          <p:cNvSpPr/>
          <p:nvPr/>
        </p:nvSpPr>
        <p:spPr>
          <a:xfrm>
            <a:off x="640080" y="1783080"/>
            <a:ext cx="3154680" cy="3063240"/>
          </a:xfrm>
          <a:prstGeom prst="roundRect">
            <a:avLst/>
          </a:prstGeom>
          <a:solidFill>
            <a:srgbClr val="EFF7FA"/>
          </a:solidFill>
          <a:ln w="1524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ounded Rectangle 10"/>
          <p:cNvSpPr/>
          <p:nvPr/>
        </p:nvSpPr>
        <p:spPr>
          <a:xfrm>
            <a:off x="640080" y="1783080"/>
            <a:ext cx="3154680" cy="704545"/>
          </a:xfrm>
          <a:prstGeom prst="roundRect">
            <a:avLst/>
          </a:prstGeom>
          <a:solidFill>
            <a:srgbClr val="0084A9"/>
          </a:solidFill>
          <a:ln>
            <a:solidFill>
              <a:srgbClr val="0084A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749808" y="1828800"/>
            <a:ext cx="2935224" cy="400110"/>
          </a:xfrm>
          <a:prstGeom prst="rect">
            <a:avLst/>
          </a:prstGeom>
          <a:noFill/>
        </p:spPr>
        <p:txBody>
          <a:bodyPr wrap="square" lIns="0" rIns="0" anchor="t">
            <a:spAutoFit/>
          </a:bodyPr>
          <a:lstStyle/>
          <a:p>
            <a:pPr algn="l"/>
            <a:r>
              <a:rPr sz="2000" b="1">
                <a:solidFill>
                  <a:srgbClr val="FFFFFF"/>
                </a:solidFill>
                <a:latin typeface="Arial"/>
              </a:rPr>
              <a:t>Purchase</a:t>
            </a:r>
          </a:p>
        </p:txBody>
      </p:sp>
      <p:sp>
        <p:nvSpPr>
          <p:cNvPr id="13" name="TextBox 12"/>
          <p:cNvSpPr txBox="1"/>
          <p:nvPr/>
        </p:nvSpPr>
        <p:spPr>
          <a:xfrm>
            <a:off x="804672" y="2560777"/>
            <a:ext cx="2825496" cy="2554545"/>
          </a:xfrm>
          <a:prstGeom prst="rect">
            <a:avLst/>
          </a:prstGeom>
          <a:noFill/>
        </p:spPr>
        <p:txBody>
          <a:bodyPr wrap="square" anchor="t">
            <a:spAutoFit/>
          </a:bodyPr>
          <a:lstStyle/>
          <a:p>
            <a:r>
              <a:rPr sz="2000">
                <a:solidFill>
                  <a:srgbClr val="374861"/>
                </a:solidFill>
                <a:latin typeface="Arial"/>
              </a:rPr>
              <a:t>• Buy GED Ready® practice tests</a:t>
            </a:r>
            <a:r>
              <a:rPr lang="en-US" sz="2000">
                <a:solidFill>
                  <a:srgbClr val="374861"/>
                </a:solidFill>
                <a:latin typeface="Arial"/>
              </a:rPr>
              <a:t>,</a:t>
            </a:r>
            <a:r>
              <a:rPr sz="2000">
                <a:solidFill>
                  <a:srgbClr val="374861"/>
                </a:solidFill>
                <a:latin typeface="Arial"/>
              </a:rPr>
              <a:t> GED® exams</a:t>
            </a:r>
            <a:r>
              <a:rPr lang="en-US" sz="2000">
                <a:solidFill>
                  <a:srgbClr val="374861"/>
                </a:solidFill>
                <a:latin typeface="Arial"/>
              </a:rPr>
              <a:t> and GED® Retakes </a:t>
            </a:r>
            <a:r>
              <a:rPr sz="2000">
                <a:solidFill>
                  <a:srgbClr val="374861"/>
                </a:solidFill>
                <a:latin typeface="Arial"/>
              </a:rPr>
              <a:t>inside</a:t>
            </a:r>
            <a:r>
              <a:rPr lang="en-US" sz="2000">
                <a:solidFill>
                  <a:srgbClr val="374861"/>
                </a:solidFill>
                <a:latin typeface="Arial"/>
              </a:rPr>
              <a:t> </a:t>
            </a:r>
            <a:r>
              <a:rPr sz="2000">
                <a:solidFill>
                  <a:srgbClr val="374861"/>
                </a:solidFill>
                <a:latin typeface="Arial"/>
              </a:rPr>
              <a:t>GED Manager</a:t>
            </a:r>
          </a:p>
          <a:p>
            <a:pPr algn="l"/>
            <a:r>
              <a:rPr sz="2000">
                <a:solidFill>
                  <a:srgbClr val="374861"/>
                </a:solidFill>
                <a:latin typeface="Arial"/>
              </a:rPr>
              <a:t>• Reduce reliance on voucher codes and expiration tracking</a:t>
            </a:r>
          </a:p>
        </p:txBody>
      </p:sp>
      <p:sp>
        <p:nvSpPr>
          <p:cNvPr id="14" name="Rounded Rectangle 13"/>
          <p:cNvSpPr/>
          <p:nvPr/>
        </p:nvSpPr>
        <p:spPr>
          <a:xfrm>
            <a:off x="4069080" y="1783080"/>
            <a:ext cx="2926080" cy="3063240"/>
          </a:xfrm>
          <a:prstGeom prst="roundRect">
            <a:avLst/>
          </a:prstGeom>
          <a:solidFill>
            <a:srgbClr val="EFF7FA"/>
          </a:solidFill>
          <a:ln w="1524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ounded Rectangle 14"/>
          <p:cNvSpPr/>
          <p:nvPr/>
        </p:nvSpPr>
        <p:spPr>
          <a:xfrm>
            <a:off x="4069080" y="1783080"/>
            <a:ext cx="2926080" cy="704545"/>
          </a:xfrm>
          <a:prstGeom prst="roundRect">
            <a:avLst/>
          </a:prstGeom>
          <a:solidFill>
            <a:srgbClr val="F18F01"/>
          </a:solidFill>
          <a:ln>
            <a:solidFill>
              <a:srgbClr val="F18F0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4178808" y="1828800"/>
            <a:ext cx="2706624" cy="400110"/>
          </a:xfrm>
          <a:prstGeom prst="rect">
            <a:avLst/>
          </a:prstGeom>
          <a:noFill/>
        </p:spPr>
        <p:txBody>
          <a:bodyPr wrap="square" lIns="0" rIns="0" anchor="t">
            <a:spAutoFit/>
          </a:bodyPr>
          <a:lstStyle/>
          <a:p>
            <a:pPr algn="l"/>
            <a:r>
              <a:rPr sz="2000" b="1">
                <a:solidFill>
                  <a:srgbClr val="FFFFFF"/>
                </a:solidFill>
                <a:latin typeface="Arial"/>
              </a:rPr>
              <a:t>Assign</a:t>
            </a:r>
            <a:r>
              <a:rPr lang="en-US" sz="2000" b="1">
                <a:solidFill>
                  <a:srgbClr val="FFFFFF"/>
                </a:solidFill>
                <a:latin typeface="Arial"/>
              </a:rPr>
              <a:t> / Allot (New)</a:t>
            </a:r>
            <a:endParaRPr sz="2000" b="1">
              <a:solidFill>
                <a:srgbClr val="FFFFFF"/>
              </a:solidFill>
              <a:latin typeface="Arial"/>
            </a:endParaRPr>
          </a:p>
        </p:txBody>
      </p:sp>
      <p:sp>
        <p:nvSpPr>
          <p:cNvPr id="17" name="TextBox 16"/>
          <p:cNvSpPr txBox="1"/>
          <p:nvPr/>
        </p:nvSpPr>
        <p:spPr>
          <a:xfrm>
            <a:off x="4233672" y="2560777"/>
            <a:ext cx="2596896" cy="1938992"/>
          </a:xfrm>
          <a:prstGeom prst="rect">
            <a:avLst/>
          </a:prstGeom>
          <a:noFill/>
        </p:spPr>
        <p:txBody>
          <a:bodyPr wrap="square" anchor="t">
            <a:spAutoFit/>
          </a:bodyPr>
          <a:lstStyle/>
          <a:p>
            <a:pPr algn="l"/>
            <a:r>
              <a:rPr sz="2000">
                <a:solidFill>
                  <a:srgbClr val="374861"/>
                </a:solidFill>
                <a:latin typeface="Arial"/>
              </a:rPr>
              <a:t>• Share tests with ease</a:t>
            </a:r>
          </a:p>
          <a:p>
            <a:pPr algn="l"/>
            <a:r>
              <a:rPr sz="2000">
                <a:solidFill>
                  <a:srgbClr val="374861"/>
                </a:solidFill>
                <a:latin typeface="Arial"/>
              </a:rPr>
              <a:t>• Create a smoother experience for educators and administrators</a:t>
            </a:r>
          </a:p>
        </p:txBody>
      </p:sp>
      <p:sp>
        <p:nvSpPr>
          <p:cNvPr id="18" name="Rounded Rectangle 17"/>
          <p:cNvSpPr/>
          <p:nvPr/>
        </p:nvSpPr>
        <p:spPr>
          <a:xfrm>
            <a:off x="7269480" y="1783080"/>
            <a:ext cx="2880360" cy="3063240"/>
          </a:xfrm>
          <a:prstGeom prst="roundRect">
            <a:avLst/>
          </a:prstGeom>
          <a:solidFill>
            <a:srgbClr val="EFF7FA"/>
          </a:solidFill>
          <a:ln w="1524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ounded Rectangle 18"/>
          <p:cNvSpPr/>
          <p:nvPr/>
        </p:nvSpPr>
        <p:spPr>
          <a:xfrm>
            <a:off x="7269480" y="1783080"/>
            <a:ext cx="2880360" cy="704545"/>
          </a:xfrm>
          <a:prstGeom prst="roundRect">
            <a:avLst/>
          </a:prstGeom>
          <a:solidFill>
            <a:srgbClr val="0D284C"/>
          </a:solidFill>
          <a:ln>
            <a:solidFill>
              <a:srgbClr val="0D284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7379208" y="1828800"/>
            <a:ext cx="2660904" cy="400110"/>
          </a:xfrm>
          <a:prstGeom prst="rect">
            <a:avLst/>
          </a:prstGeom>
          <a:noFill/>
        </p:spPr>
        <p:txBody>
          <a:bodyPr wrap="square" lIns="0" rIns="0" anchor="t">
            <a:spAutoFit/>
          </a:bodyPr>
          <a:lstStyle/>
          <a:p>
            <a:pPr algn="l"/>
            <a:r>
              <a:rPr sz="2000" b="1">
                <a:solidFill>
                  <a:srgbClr val="FFFFFF"/>
                </a:solidFill>
                <a:latin typeface="Arial"/>
              </a:rPr>
              <a:t>Monitor</a:t>
            </a:r>
          </a:p>
        </p:txBody>
      </p:sp>
      <p:sp>
        <p:nvSpPr>
          <p:cNvPr id="21" name="TextBox 20"/>
          <p:cNvSpPr txBox="1"/>
          <p:nvPr/>
        </p:nvSpPr>
        <p:spPr>
          <a:xfrm>
            <a:off x="7434072" y="2560777"/>
            <a:ext cx="2551176" cy="1631216"/>
          </a:xfrm>
          <a:prstGeom prst="rect">
            <a:avLst/>
          </a:prstGeom>
          <a:noFill/>
        </p:spPr>
        <p:txBody>
          <a:bodyPr wrap="square" anchor="t">
            <a:spAutoFit/>
          </a:bodyPr>
          <a:lstStyle/>
          <a:p>
            <a:pPr algn="l"/>
            <a:r>
              <a:rPr sz="2000">
                <a:solidFill>
                  <a:srgbClr val="374861"/>
                </a:solidFill>
                <a:latin typeface="Arial"/>
              </a:rPr>
              <a:t>• Track usage with greater clarity</a:t>
            </a:r>
          </a:p>
          <a:p>
            <a:pPr algn="l"/>
            <a:r>
              <a:rPr sz="2000">
                <a:solidFill>
                  <a:srgbClr val="374861"/>
                </a:solidFill>
                <a:latin typeface="Arial"/>
              </a:rPr>
              <a:t>• Support oversight without extra administrative work</a:t>
            </a:r>
          </a:p>
        </p:txBody>
      </p:sp>
    </p:spTree>
    <p:extLst>
      <p:ext uri="{BB962C8B-B14F-4D97-AF65-F5344CB8AC3E}">
        <p14:creationId xmlns:p14="http://schemas.microsoft.com/office/powerpoint/2010/main" val="3709106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F99CC-62CC-1961-2444-A5EF9A94073E}"/>
              </a:ext>
            </a:extLst>
          </p:cNvPr>
          <p:cNvSpPr>
            <a:spLocks noGrp="1"/>
          </p:cNvSpPr>
          <p:nvPr>
            <p:ph type="title"/>
          </p:nvPr>
        </p:nvSpPr>
        <p:spPr>
          <a:xfrm>
            <a:off x="8091577" y="1010801"/>
            <a:ext cx="3303917" cy="4793443"/>
          </a:xfrm>
        </p:spPr>
        <p:txBody>
          <a:bodyPr>
            <a:normAutofit/>
          </a:bodyPr>
          <a:lstStyle/>
          <a:p>
            <a:r>
              <a:rPr lang="en-US" sz="2000" b="1"/>
              <a:t>Get notified the moment a student picks you</a:t>
            </a:r>
          </a:p>
          <a:p>
            <a:endParaRPr lang="en-US" sz="2000"/>
          </a:p>
          <a:p>
            <a:r>
              <a:rPr lang="en-US" sz="1600" b="0"/>
              <a:t>With email alerts enabled, you’ll receive a referral like this each time a student selects your prep center—your cue to log in and take action.</a:t>
            </a:r>
          </a:p>
        </p:txBody>
      </p:sp>
      <p:pic>
        <p:nvPicPr>
          <p:cNvPr id="6" name="Content Placeholder 5">
            <a:extLst>
              <a:ext uri="{FF2B5EF4-FFF2-40B4-BE49-F238E27FC236}">
                <a16:creationId xmlns:a16="http://schemas.microsoft.com/office/drawing/2014/main" id="{F6C587B0-6665-26F0-647D-ED269302C150}"/>
              </a:ext>
            </a:extLst>
          </p:cNvPr>
          <p:cNvPicPr>
            <a:picLocks noGrp="1" noChangeAspect="1"/>
          </p:cNvPicPr>
          <p:nvPr>
            <p:ph idx="1"/>
          </p:nvPr>
        </p:nvPicPr>
        <p:blipFill>
          <a:blip r:embed="rId2"/>
          <a:stretch>
            <a:fillRect/>
          </a:stretch>
        </p:blipFill>
        <p:spPr>
          <a:xfrm>
            <a:off x="873761" y="916874"/>
            <a:ext cx="6317238" cy="4981298"/>
          </a:xfrm>
          <a:prstGeom prst="rect">
            <a:avLst/>
          </a:prstGeom>
          <a:ln w="9525">
            <a:solidFill>
              <a:srgbClr val="BFC9D1"/>
            </a:solidFill>
          </a:ln>
          <a:effectLst>
            <a:outerShdw blurRad="90000" dist="38100" dir="5400000" rotWithShape="0">
              <a:srgbClr val="0D284C">
                <a:alpha val="30000"/>
              </a:srgbClr>
            </a:outerShdw>
          </a:effectLst>
        </p:spPr>
      </p:pic>
      <p:sp>
        <p:nvSpPr>
          <p:cNvPr id="20" name="Steps Divider"/>
          <p:cNvSpPr/>
          <p:nvPr/>
        </p:nvSpPr>
        <p:spPr>
          <a:xfrm>
            <a:off x="8091577" y="3350000"/>
            <a:ext cx="3303917" cy="19050"/>
          </a:xfrm>
          <a:prstGeom prst="rect">
            <a:avLst/>
          </a:prstGeom>
          <a:solidFill>
            <a:srgbClr val="CBD8DF"/>
          </a:solidFill>
          <a:ln>
            <a:noFill/>
          </a:ln>
        </p:spPr>
        <p:txBody>
          <a:bodyPr/>
          <a:lstStyle/>
          <a:p>
            <a:endParaRPr lang="en-US"/>
          </a:p>
        </p:txBody>
      </p:sp>
      <p:sp>
        <p:nvSpPr>
          <p:cNvPr id="21" name="Steps Label"/>
          <p:cNvSpPr txBox="1"/>
          <p:nvPr/>
        </p:nvSpPr>
        <p:spPr>
          <a:xfrm>
            <a:off x="8091577" y="3440000"/>
            <a:ext cx="3303917" cy="300000"/>
          </a:xfrm>
          <a:prstGeom prst="rect">
            <a:avLst/>
          </a:prstGeom>
          <a:noFill/>
        </p:spPr>
        <p:txBody>
          <a:bodyPr wrap="square" lIns="0" tIns="0" rIns="0" bIns="0" anchor="ctr"/>
          <a:lstStyle/>
          <a:p>
            <a:r>
              <a:rPr lang="en-US" sz="1100" b="1" spc="150">
                <a:solidFill>
                  <a:srgbClr val="0084A9"/>
                </a:solidFill>
                <a:latin typeface="Arial"/>
              </a:rPr>
              <a:t>YOUR NEXT STEPS</a:t>
            </a:r>
          </a:p>
        </p:txBody>
      </p:sp>
      <p:sp>
        <p:nvSpPr>
          <p:cNvPr id="22" name="Step 1 Num"/>
          <p:cNvSpPr/>
          <p:nvPr/>
        </p:nvSpPr>
        <p:spPr>
          <a:xfrm>
            <a:off x="8091577" y="3820000"/>
            <a:ext cx="380000" cy="380000"/>
          </a:xfrm>
          <a:prstGeom prst="ellipse">
            <a:avLst/>
          </a:prstGeom>
          <a:solidFill>
            <a:srgbClr val="0084A9"/>
          </a:solidFill>
          <a:ln>
            <a:noFill/>
          </a:ln>
        </p:spPr>
        <p:txBody>
          <a:bodyPr wrap="square" lIns="0" tIns="0" rIns="0" bIns="0" anchor="ctr"/>
          <a:lstStyle/>
          <a:p>
            <a:pPr algn="ctr"/>
            <a:r>
              <a:rPr lang="en-US" sz="1400" b="1">
                <a:solidFill>
                  <a:srgbClr val="FFFFFF"/>
                </a:solidFill>
                <a:latin typeface="Arial"/>
              </a:rPr>
              <a:t>1</a:t>
            </a:r>
          </a:p>
        </p:txBody>
      </p:sp>
      <p:sp>
        <p:nvSpPr>
          <p:cNvPr id="23" name="Step 1 Text"/>
          <p:cNvSpPr txBox="1"/>
          <p:nvPr/>
        </p:nvSpPr>
        <p:spPr>
          <a:xfrm>
            <a:off x="8621577" y="3790000"/>
            <a:ext cx="2773917" cy="440000"/>
          </a:xfrm>
          <a:prstGeom prst="rect">
            <a:avLst/>
          </a:prstGeom>
          <a:noFill/>
        </p:spPr>
        <p:txBody>
          <a:bodyPr wrap="square" lIns="0" tIns="0" rIns="0" bIns="0" anchor="ctr"/>
          <a:lstStyle/>
          <a:p>
            <a:r>
              <a:rPr lang="en-US" sz="1400" b="1">
                <a:solidFill>
                  <a:srgbClr val="0D284C"/>
                </a:solidFill>
                <a:latin typeface="Arial"/>
              </a:rPr>
              <a:t>Open the referral email</a:t>
            </a:r>
          </a:p>
        </p:txBody>
      </p:sp>
      <p:sp>
        <p:nvSpPr>
          <p:cNvPr id="24" name="Step 2 Num"/>
          <p:cNvSpPr/>
          <p:nvPr/>
        </p:nvSpPr>
        <p:spPr>
          <a:xfrm>
            <a:off x="8091577" y="4400000"/>
            <a:ext cx="380000" cy="380000"/>
          </a:xfrm>
          <a:prstGeom prst="ellipse">
            <a:avLst/>
          </a:prstGeom>
          <a:solidFill>
            <a:srgbClr val="0084A9"/>
          </a:solidFill>
          <a:ln>
            <a:noFill/>
          </a:ln>
        </p:spPr>
        <p:txBody>
          <a:bodyPr wrap="square" lIns="0" tIns="0" rIns="0" bIns="0" anchor="ctr"/>
          <a:lstStyle/>
          <a:p>
            <a:pPr algn="ctr"/>
            <a:r>
              <a:rPr lang="en-US" sz="1400" b="1">
                <a:solidFill>
                  <a:srgbClr val="FFFFFF"/>
                </a:solidFill>
                <a:latin typeface="Arial"/>
              </a:rPr>
              <a:t>2</a:t>
            </a:r>
          </a:p>
        </p:txBody>
      </p:sp>
      <p:sp>
        <p:nvSpPr>
          <p:cNvPr id="25" name="Step 2 Text"/>
          <p:cNvSpPr txBox="1"/>
          <p:nvPr/>
        </p:nvSpPr>
        <p:spPr>
          <a:xfrm>
            <a:off x="8621577" y="4370000"/>
            <a:ext cx="2773917" cy="440000"/>
          </a:xfrm>
          <a:prstGeom prst="rect">
            <a:avLst/>
          </a:prstGeom>
          <a:noFill/>
        </p:spPr>
        <p:txBody>
          <a:bodyPr wrap="square" lIns="0" tIns="0" rIns="0" bIns="0" anchor="ctr"/>
          <a:lstStyle/>
          <a:p>
            <a:r>
              <a:rPr lang="en-US" sz="1400" b="1">
                <a:solidFill>
                  <a:srgbClr val="0D284C"/>
                </a:solidFill>
                <a:latin typeface="Arial"/>
              </a:rPr>
              <a:t>Log in to GED Manager</a:t>
            </a:r>
          </a:p>
        </p:txBody>
      </p:sp>
      <p:sp>
        <p:nvSpPr>
          <p:cNvPr id="26" name="Step 3 Num"/>
          <p:cNvSpPr/>
          <p:nvPr/>
        </p:nvSpPr>
        <p:spPr>
          <a:xfrm>
            <a:off x="8091577" y="4980000"/>
            <a:ext cx="380000" cy="380000"/>
          </a:xfrm>
          <a:prstGeom prst="ellipse">
            <a:avLst/>
          </a:prstGeom>
          <a:solidFill>
            <a:srgbClr val="0084A9"/>
          </a:solidFill>
          <a:ln>
            <a:noFill/>
          </a:ln>
        </p:spPr>
        <p:txBody>
          <a:bodyPr wrap="square" lIns="0" tIns="0" rIns="0" bIns="0" anchor="ctr"/>
          <a:lstStyle/>
          <a:p>
            <a:pPr algn="ctr"/>
            <a:r>
              <a:rPr lang="en-US" sz="1400" b="1">
                <a:solidFill>
                  <a:srgbClr val="FFFFFF"/>
                </a:solidFill>
                <a:latin typeface="Arial"/>
              </a:rPr>
              <a:t>3</a:t>
            </a:r>
          </a:p>
        </p:txBody>
      </p:sp>
      <p:sp>
        <p:nvSpPr>
          <p:cNvPr id="27" name="Step 3 Text"/>
          <p:cNvSpPr txBox="1"/>
          <p:nvPr/>
        </p:nvSpPr>
        <p:spPr>
          <a:xfrm>
            <a:off x="8621577" y="4950000"/>
            <a:ext cx="2773917" cy="440000"/>
          </a:xfrm>
          <a:prstGeom prst="rect">
            <a:avLst/>
          </a:prstGeom>
          <a:noFill/>
        </p:spPr>
        <p:txBody>
          <a:bodyPr wrap="square" lIns="0" tIns="0" rIns="0" bIns="0" anchor="ctr"/>
          <a:lstStyle/>
          <a:p>
            <a:r>
              <a:rPr lang="en-US" sz="1400" b="1">
                <a:solidFill>
                  <a:srgbClr val="0D284C"/>
                </a:solidFill>
                <a:latin typeface="Arial"/>
              </a:rPr>
              <a:t>Reach out to your new student</a:t>
            </a:r>
          </a:p>
        </p:txBody>
      </p:sp>
      <p:sp>
        <p:nvSpPr>
          <p:cNvPr id="4" name="Slide Number Placeholder 3">
            <a:extLst>
              <a:ext uri="{FF2B5EF4-FFF2-40B4-BE49-F238E27FC236}">
                <a16:creationId xmlns:a16="http://schemas.microsoft.com/office/drawing/2014/main" id="{DB3243C5-4F9A-80F8-E28F-983214864D87}"/>
              </a:ext>
            </a:extLst>
          </p:cNvPr>
          <p:cNvSpPr>
            <a:spLocks noGrp="1"/>
          </p:cNvSpPr>
          <p:nvPr>
            <p:ph type="sldNum" sz="quarter" idx="12"/>
          </p:nvPr>
        </p:nvSpPr>
        <p:spPr/>
        <p:txBody>
          <a:bodyPr/>
          <a:lstStyle/>
          <a:p>
            <a:fld id="{BAE26A2A-DE5F-EA41-900F-AB5C4F1D9848}" type="slidenum">
              <a:rPr lang="en-US" smtClean="0"/>
              <a:t>13</a:t>
            </a:fld>
            <a:endParaRPr lang="en-US"/>
          </a:p>
        </p:txBody>
      </p:sp>
    </p:spTree>
    <p:extLst>
      <p:ext uri="{BB962C8B-B14F-4D97-AF65-F5344CB8AC3E}">
        <p14:creationId xmlns:p14="http://schemas.microsoft.com/office/powerpoint/2010/main" val="3159014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40E0D-7FCF-E3F3-5244-ECEA7F5144E6}"/>
              </a:ext>
            </a:extLst>
          </p:cNvPr>
          <p:cNvSpPr>
            <a:spLocks noGrp="1"/>
          </p:cNvSpPr>
          <p:nvPr>
            <p:ph type="title"/>
          </p:nvPr>
        </p:nvSpPr>
        <p:spPr/>
        <p:txBody>
          <a:bodyPr/>
          <a:lstStyle/>
          <a:p>
            <a:r>
              <a:rPr lang="en-US" dirty="0"/>
              <a:t>sharon.webb@palmbeachschools.org</a:t>
            </a:r>
          </a:p>
        </p:txBody>
      </p:sp>
      <p:sp>
        <p:nvSpPr>
          <p:cNvPr id="4" name="Slide Number Placeholder 3">
            <a:extLst>
              <a:ext uri="{FF2B5EF4-FFF2-40B4-BE49-F238E27FC236}">
                <a16:creationId xmlns:a16="http://schemas.microsoft.com/office/drawing/2014/main" id="{0490C9EE-FC1D-1316-28A6-97A7A955B719}"/>
              </a:ext>
            </a:extLst>
          </p:cNvPr>
          <p:cNvSpPr>
            <a:spLocks noGrp="1"/>
          </p:cNvSpPr>
          <p:nvPr>
            <p:ph type="sldNum" sz="quarter" idx="10"/>
          </p:nvPr>
        </p:nvSpPr>
        <p:spPr/>
        <p:txBody>
          <a:bodyPr/>
          <a:lstStyle/>
          <a:p>
            <a:fld id="{BAE26A2A-DE5F-EA41-900F-AB5C4F1D9848}" type="slidenum">
              <a:rPr lang="en-US" smtClean="0"/>
              <a:pPr/>
              <a:t>14</a:t>
            </a:fld>
            <a:endParaRPr lang="en-US"/>
          </a:p>
        </p:txBody>
      </p:sp>
    </p:spTree>
    <p:extLst>
      <p:ext uri="{BB962C8B-B14F-4D97-AF65-F5344CB8AC3E}">
        <p14:creationId xmlns:p14="http://schemas.microsoft.com/office/powerpoint/2010/main" val="1213226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1"/>
          <p:cNvSpPr/>
          <p:nvPr/>
        </p:nvSpPr>
        <p:spPr>
          <a:xfrm>
            <a:off x="182133" y="1844667"/>
            <a:ext cx="5669200" cy="4886000"/>
          </a:xfrm>
          <a:prstGeom prst="rect">
            <a:avLst/>
          </a:prstGeom>
          <a:solidFill>
            <a:schemeClr val="lt1"/>
          </a:solid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188" name="Google Shape;188;p31"/>
          <p:cNvSpPr txBox="1">
            <a:spLocks noGrp="1"/>
          </p:cNvSpPr>
          <p:nvPr>
            <p:ph type="title"/>
          </p:nvPr>
        </p:nvSpPr>
        <p:spPr>
          <a:xfrm>
            <a:off x="624113" y="679071"/>
            <a:ext cx="11129600" cy="1165600"/>
          </a:xfrm>
          <a:prstGeom prst="rect">
            <a:avLst/>
          </a:prstGeom>
          <a:noFill/>
          <a:ln>
            <a:noFill/>
          </a:ln>
        </p:spPr>
        <p:txBody>
          <a:bodyPr spcFirstLastPara="1" vert="horz" wrap="square" lIns="0" tIns="0" rIns="0" bIns="0" rtlCol="0" anchor="t" anchorCtr="0">
            <a:normAutofit/>
          </a:bodyPr>
          <a:lstStyle/>
          <a:p>
            <a:pPr>
              <a:spcBef>
                <a:spcPts val="0"/>
              </a:spcBef>
              <a:buClr>
                <a:schemeClr val="dk1"/>
              </a:buClr>
              <a:buSzPts val="2700"/>
            </a:pPr>
            <a:r>
              <a:rPr lang="en"/>
              <a:t>Local Prospective </a:t>
            </a:r>
            <a:endParaRPr/>
          </a:p>
        </p:txBody>
      </p:sp>
      <p:sp>
        <p:nvSpPr>
          <p:cNvPr id="189" name="Google Shape;189;p31"/>
          <p:cNvSpPr txBox="1">
            <a:spLocks noGrp="1"/>
          </p:cNvSpPr>
          <p:nvPr>
            <p:ph type="body" idx="1"/>
          </p:nvPr>
        </p:nvSpPr>
        <p:spPr>
          <a:xfrm>
            <a:off x="5983167" y="2602933"/>
            <a:ext cx="6088400" cy="4602000"/>
          </a:xfrm>
          <a:prstGeom prst="rect">
            <a:avLst/>
          </a:prstGeom>
          <a:noFill/>
          <a:ln>
            <a:noFill/>
          </a:ln>
        </p:spPr>
        <p:txBody>
          <a:bodyPr spcFirstLastPara="1" vert="horz" wrap="square" lIns="91433" tIns="45700" rIns="91433" bIns="45700" rtlCol="0" anchor="t" anchorCtr="0">
            <a:normAutofit/>
          </a:bodyPr>
          <a:lstStyle/>
          <a:p>
            <a:pPr marL="609585" indent="-457189">
              <a:lnSpc>
                <a:spcPct val="115000"/>
              </a:lnSpc>
              <a:spcBef>
                <a:spcPts val="800"/>
              </a:spcBef>
              <a:buSzPts val="1800"/>
            </a:pPr>
            <a:r>
              <a:rPr lang="en"/>
              <a:t>4 Technical Education Centers</a:t>
            </a:r>
            <a:endParaRPr/>
          </a:p>
          <a:p>
            <a:pPr marL="609585" indent="-457189">
              <a:lnSpc>
                <a:spcPct val="115000"/>
              </a:lnSpc>
              <a:spcBef>
                <a:spcPts val="0"/>
              </a:spcBef>
              <a:buSzPts val="1800"/>
            </a:pPr>
            <a:r>
              <a:rPr lang="en"/>
              <a:t>21 Community School Sites</a:t>
            </a:r>
            <a:endParaRPr/>
          </a:p>
          <a:p>
            <a:pPr marL="1828754" lvl="1" indent="-474121">
              <a:lnSpc>
                <a:spcPct val="115000"/>
              </a:lnSpc>
              <a:spcBef>
                <a:spcPts val="0"/>
              </a:spcBef>
              <a:buSzPts val="2000"/>
            </a:pPr>
            <a:r>
              <a:rPr lang="en" sz="2400"/>
              <a:t>17 offer ABE/GED</a:t>
            </a:r>
            <a:r>
              <a:rPr lang="en" sz="2400" baseline="30000"/>
              <a:t>®</a:t>
            </a:r>
            <a:endParaRPr sz="2400"/>
          </a:p>
          <a:p>
            <a:pPr marL="609585" indent="-457189">
              <a:lnSpc>
                <a:spcPct val="115000"/>
              </a:lnSpc>
              <a:spcBef>
                <a:spcPts val="0"/>
              </a:spcBef>
              <a:buSzPts val="1800"/>
            </a:pPr>
            <a:r>
              <a:rPr lang="en"/>
              <a:t>4 Public Testing Centers </a:t>
            </a:r>
            <a:endParaRPr/>
          </a:p>
          <a:p>
            <a:pPr marL="609585" indent="-457189">
              <a:lnSpc>
                <a:spcPct val="115000"/>
              </a:lnSpc>
              <a:spcBef>
                <a:spcPts val="0"/>
              </a:spcBef>
              <a:buSzPts val="1800"/>
            </a:pPr>
            <a:r>
              <a:rPr lang="en"/>
              <a:t>2 Mobile Corrections Sites</a:t>
            </a:r>
            <a:endParaRPr/>
          </a:p>
          <a:p>
            <a:pPr marL="1219170" indent="0">
              <a:spcBef>
                <a:spcPts val="800"/>
              </a:spcBef>
              <a:buNone/>
            </a:pPr>
            <a:endParaRPr/>
          </a:p>
          <a:p>
            <a:pPr marL="609585" indent="-457189">
              <a:spcBef>
                <a:spcPts val="800"/>
              </a:spcBef>
              <a:buSzPts val="1800"/>
            </a:pPr>
            <a:r>
              <a:rPr lang="en"/>
              <a:t>ABE/GED</a:t>
            </a:r>
            <a:r>
              <a:rPr lang="en" baseline="30000"/>
              <a:t>®</a:t>
            </a:r>
            <a:r>
              <a:rPr lang="en"/>
              <a:t> Enrollment 1,800</a:t>
            </a:r>
            <a:endParaRPr/>
          </a:p>
          <a:p>
            <a:pPr marL="1219170" indent="0">
              <a:spcBef>
                <a:spcPts val="800"/>
              </a:spcBef>
              <a:buNone/>
            </a:pPr>
            <a:endParaRPr/>
          </a:p>
        </p:txBody>
      </p:sp>
      <p:sp>
        <p:nvSpPr>
          <p:cNvPr id="190" name="Google Shape;190;p31"/>
          <p:cNvSpPr txBox="1">
            <a:spLocks noGrp="1"/>
          </p:cNvSpPr>
          <p:nvPr>
            <p:ph type="sldNum" idx="12"/>
          </p:nvPr>
        </p:nvSpPr>
        <p:spPr>
          <a:xfrm>
            <a:off x="401443" y="6446837"/>
            <a:ext cx="2743200" cy="218000"/>
          </a:xfrm>
          <a:prstGeom prst="rect">
            <a:avLst/>
          </a:prstGeom>
          <a:noFill/>
          <a:ln>
            <a:noFill/>
          </a:ln>
        </p:spPr>
        <p:txBody>
          <a:bodyPr spcFirstLastPara="1" vert="horz" wrap="square" lIns="0" tIns="0" rIns="0" bIns="0" rtlCol="0" anchor="b" anchorCtr="0">
            <a:noAutofit/>
          </a:bodyPr>
          <a:lstStyle/>
          <a:p>
            <a:pPr>
              <a:buClr>
                <a:srgbClr val="AEABAB"/>
              </a:buClr>
              <a:buSzPts val="700"/>
            </a:pPr>
            <a:fld id="{00000000-1234-1234-1234-123412341234}" type="slidenum">
              <a:rPr lang="en" sz="933">
                <a:solidFill>
                  <a:srgbClr val="AEABAB"/>
                </a:solidFill>
                <a:latin typeface="Arial"/>
                <a:ea typeface="Arial"/>
                <a:cs typeface="Arial"/>
                <a:sym typeface="Arial"/>
              </a:rPr>
              <a:pPr>
                <a:buClr>
                  <a:srgbClr val="AEABAB"/>
                </a:buClr>
                <a:buSzPts val="700"/>
              </a:pPr>
              <a:t>15</a:t>
            </a:fld>
            <a:endParaRPr sz="933">
              <a:solidFill>
                <a:srgbClr val="AEABAB"/>
              </a:solidFill>
              <a:latin typeface="Arial"/>
              <a:ea typeface="Arial"/>
              <a:cs typeface="Arial"/>
              <a:sym typeface="Arial"/>
            </a:endParaRPr>
          </a:p>
        </p:txBody>
      </p:sp>
      <p:pic>
        <p:nvPicPr>
          <p:cNvPr id="191" name="Google Shape;191;p31" title="Gemini_Generated_Image_87adxt87adxt87ad.png"/>
          <p:cNvPicPr preferRelativeResize="0"/>
          <p:nvPr/>
        </p:nvPicPr>
        <p:blipFill rotWithShape="1">
          <a:blip r:embed="rId3">
            <a:alphaModFix/>
          </a:blip>
          <a:srcRect l="729" t="6226" r="798" b="1404"/>
          <a:stretch/>
        </p:blipFill>
        <p:spPr>
          <a:xfrm>
            <a:off x="244167" y="1844668"/>
            <a:ext cx="5562835" cy="2815833"/>
          </a:xfrm>
          <a:prstGeom prst="rect">
            <a:avLst/>
          </a:prstGeom>
          <a:noFill/>
          <a:ln>
            <a:noFill/>
          </a:ln>
        </p:spPr>
      </p:pic>
      <p:sp>
        <p:nvSpPr>
          <p:cNvPr id="192" name="Google Shape;192;p31"/>
          <p:cNvSpPr txBox="1"/>
          <p:nvPr/>
        </p:nvSpPr>
        <p:spPr>
          <a:xfrm>
            <a:off x="10584" y="4746151"/>
            <a:ext cx="6030000" cy="939576"/>
          </a:xfrm>
          <a:prstGeom prst="rect">
            <a:avLst/>
          </a:prstGeom>
          <a:noFill/>
          <a:ln>
            <a:noFill/>
          </a:ln>
        </p:spPr>
        <p:txBody>
          <a:bodyPr spcFirstLastPara="1" wrap="square" lIns="121900" tIns="121900" rIns="121900" bIns="121900" anchor="t" anchorCtr="0">
            <a:spAutoFit/>
          </a:bodyPr>
          <a:lstStyle/>
          <a:p>
            <a:pPr marL="609585" indent="-440256">
              <a:lnSpc>
                <a:spcPct val="90000"/>
              </a:lnSpc>
              <a:spcBef>
                <a:spcPts val="800"/>
              </a:spcBef>
              <a:buClr>
                <a:srgbClr val="AEABAB"/>
              </a:buClr>
              <a:buSzPts val="1600"/>
              <a:buChar char="•"/>
            </a:pPr>
            <a:r>
              <a:rPr lang="en" sz="2133">
                <a:solidFill>
                  <a:schemeClr val="dk1"/>
                </a:solidFill>
              </a:rPr>
              <a:t>10th Largest School District in the Nation </a:t>
            </a:r>
            <a:endParaRPr sz="2133">
              <a:solidFill>
                <a:schemeClr val="dk1"/>
              </a:solidFill>
            </a:endParaRPr>
          </a:p>
          <a:p>
            <a:pPr marL="609585" indent="-440256">
              <a:lnSpc>
                <a:spcPct val="90000"/>
              </a:lnSpc>
              <a:buClr>
                <a:srgbClr val="AEABAB"/>
              </a:buClr>
              <a:buSzPts val="1600"/>
              <a:buChar char="•"/>
            </a:pPr>
            <a:r>
              <a:rPr lang="en" sz="2133">
                <a:solidFill>
                  <a:schemeClr val="dk1"/>
                </a:solidFill>
              </a:rPr>
              <a:t>5th Largest School District in Florida</a:t>
            </a:r>
            <a:endParaRPr sz="1600"/>
          </a:p>
        </p:txBody>
      </p:sp>
      <p:pic>
        <p:nvPicPr>
          <p:cNvPr id="193" name="Google Shape;193;p31" title="A-Rated with Effect_Newsletter.png"/>
          <p:cNvPicPr preferRelativeResize="0"/>
          <p:nvPr/>
        </p:nvPicPr>
        <p:blipFill>
          <a:blip r:embed="rId4">
            <a:alphaModFix/>
          </a:blip>
          <a:stretch>
            <a:fillRect/>
          </a:stretch>
        </p:blipFill>
        <p:spPr>
          <a:xfrm>
            <a:off x="1933043" y="5583368"/>
            <a:ext cx="1826824" cy="1029033"/>
          </a:xfrm>
          <a:prstGeom prst="rect">
            <a:avLst/>
          </a:prstGeom>
          <a:noFill/>
          <a:ln>
            <a:noFill/>
          </a:ln>
        </p:spPr>
      </p:pic>
      <p:pic>
        <p:nvPicPr>
          <p:cNvPr id="194" name="Google Shape;194;p31" title="Screenshot 2026-07-08 082942.png"/>
          <p:cNvPicPr preferRelativeResize="0"/>
          <p:nvPr/>
        </p:nvPicPr>
        <p:blipFill>
          <a:blip r:embed="rId5">
            <a:alphaModFix/>
          </a:blip>
          <a:stretch>
            <a:fillRect/>
          </a:stretch>
        </p:blipFill>
        <p:spPr>
          <a:xfrm>
            <a:off x="7270733" y="728867"/>
            <a:ext cx="3513267" cy="17608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2"/>
          <p:cNvSpPr txBox="1">
            <a:spLocks noGrp="1"/>
          </p:cNvSpPr>
          <p:nvPr>
            <p:ph type="title"/>
          </p:nvPr>
        </p:nvSpPr>
        <p:spPr>
          <a:xfrm>
            <a:off x="624113" y="825037"/>
            <a:ext cx="11129600" cy="1165600"/>
          </a:xfrm>
          <a:prstGeom prst="rect">
            <a:avLst/>
          </a:prstGeom>
        </p:spPr>
        <p:txBody>
          <a:bodyPr spcFirstLastPara="1" vert="horz" wrap="square" lIns="0" tIns="0" rIns="0" bIns="0" rtlCol="0" anchor="t" anchorCtr="0">
            <a:normAutofit/>
          </a:bodyPr>
          <a:lstStyle/>
          <a:p>
            <a:pPr>
              <a:spcBef>
                <a:spcPts val="0"/>
              </a:spcBef>
            </a:pPr>
            <a:r>
              <a:rPr lang="en"/>
              <a:t>Importance of Follow up</a:t>
            </a:r>
            <a:endParaRPr baseline="30000"/>
          </a:p>
        </p:txBody>
      </p:sp>
      <p:pic>
        <p:nvPicPr>
          <p:cNvPr id="200" name="Google Shape;200;p32"/>
          <p:cNvPicPr preferRelativeResize="0"/>
          <p:nvPr/>
        </p:nvPicPr>
        <p:blipFill>
          <a:blip r:embed="rId3">
            <a:alphaModFix/>
          </a:blip>
          <a:stretch>
            <a:fillRect/>
          </a:stretch>
        </p:blipFill>
        <p:spPr>
          <a:xfrm>
            <a:off x="2476000" y="1929467"/>
            <a:ext cx="7403365" cy="2401333"/>
          </a:xfrm>
          <a:prstGeom prst="rect">
            <a:avLst/>
          </a:prstGeom>
          <a:noFill/>
          <a:ln>
            <a:noFill/>
          </a:ln>
        </p:spPr>
      </p:pic>
      <p:pic>
        <p:nvPicPr>
          <p:cNvPr id="201" name="Google Shape;201;p32"/>
          <p:cNvPicPr preferRelativeResize="0"/>
          <p:nvPr/>
        </p:nvPicPr>
        <p:blipFill>
          <a:blip r:embed="rId4">
            <a:alphaModFix/>
          </a:blip>
          <a:stretch>
            <a:fillRect/>
          </a:stretch>
        </p:blipFill>
        <p:spPr>
          <a:xfrm>
            <a:off x="83901" y="4777593"/>
            <a:ext cx="5893679" cy="1911367"/>
          </a:xfrm>
          <a:prstGeom prst="rect">
            <a:avLst/>
          </a:prstGeom>
          <a:noFill/>
          <a:ln>
            <a:noFill/>
          </a:ln>
        </p:spPr>
      </p:pic>
      <p:pic>
        <p:nvPicPr>
          <p:cNvPr id="202" name="Google Shape;202;p32"/>
          <p:cNvPicPr preferRelativeResize="0"/>
          <p:nvPr/>
        </p:nvPicPr>
        <p:blipFill>
          <a:blip r:embed="rId5">
            <a:alphaModFix/>
          </a:blip>
          <a:stretch>
            <a:fillRect/>
          </a:stretch>
        </p:blipFill>
        <p:spPr>
          <a:xfrm>
            <a:off x="6096000" y="4777601"/>
            <a:ext cx="5950499" cy="191136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3"/>
          <p:cNvSpPr txBox="1">
            <a:spLocks noGrp="1"/>
          </p:cNvSpPr>
          <p:nvPr>
            <p:ph type="title"/>
          </p:nvPr>
        </p:nvSpPr>
        <p:spPr>
          <a:xfrm>
            <a:off x="624100" y="825036"/>
            <a:ext cx="11129600" cy="433200"/>
          </a:xfrm>
          <a:prstGeom prst="rect">
            <a:avLst/>
          </a:prstGeom>
        </p:spPr>
        <p:txBody>
          <a:bodyPr spcFirstLastPara="1" vert="horz" wrap="square" lIns="0" tIns="0" rIns="0" bIns="0" rtlCol="0" anchor="t" anchorCtr="0">
            <a:normAutofit fontScale="90000"/>
          </a:bodyPr>
          <a:lstStyle/>
          <a:p>
            <a:pPr>
              <a:spcBef>
                <a:spcPts val="0"/>
              </a:spcBef>
            </a:pPr>
            <a:r>
              <a:rPr lang="en"/>
              <a:t>Manage GED Prep Connect™</a:t>
            </a:r>
            <a:endParaRPr/>
          </a:p>
        </p:txBody>
      </p:sp>
      <p:pic>
        <p:nvPicPr>
          <p:cNvPr id="208" name="Google Shape;208;p33"/>
          <p:cNvPicPr preferRelativeResize="0"/>
          <p:nvPr/>
        </p:nvPicPr>
        <p:blipFill rotWithShape="1">
          <a:blip r:embed="rId3">
            <a:alphaModFix/>
          </a:blip>
          <a:srcRect t="30536" b="22449"/>
          <a:stretch/>
        </p:blipFill>
        <p:spPr>
          <a:xfrm>
            <a:off x="0" y="3630395"/>
            <a:ext cx="12192000" cy="3045572"/>
          </a:xfrm>
          <a:prstGeom prst="rect">
            <a:avLst/>
          </a:prstGeom>
          <a:noFill/>
          <a:ln>
            <a:noFill/>
          </a:ln>
        </p:spPr>
      </p:pic>
      <p:grpSp>
        <p:nvGrpSpPr>
          <p:cNvPr id="209" name="Google Shape;209;p33"/>
          <p:cNvGrpSpPr/>
          <p:nvPr/>
        </p:nvGrpSpPr>
        <p:grpSpPr>
          <a:xfrm>
            <a:off x="5080367" y="1410876"/>
            <a:ext cx="6565900" cy="1946891"/>
            <a:chOff x="3810275" y="1058157"/>
            <a:chExt cx="4924425" cy="1460168"/>
          </a:xfrm>
        </p:grpSpPr>
        <p:pic>
          <p:nvPicPr>
            <p:cNvPr id="210" name="Google Shape;210;p33"/>
            <p:cNvPicPr preferRelativeResize="0"/>
            <p:nvPr/>
          </p:nvPicPr>
          <p:blipFill>
            <a:blip r:embed="rId4">
              <a:alphaModFix/>
            </a:blip>
            <a:stretch>
              <a:fillRect/>
            </a:stretch>
          </p:blipFill>
          <p:spPr>
            <a:xfrm>
              <a:off x="3810275" y="1058157"/>
              <a:ext cx="4924425" cy="1362075"/>
            </a:xfrm>
            <a:prstGeom prst="rect">
              <a:avLst/>
            </a:prstGeom>
            <a:noFill/>
            <a:ln>
              <a:noFill/>
            </a:ln>
          </p:spPr>
        </p:pic>
        <p:sp>
          <p:nvSpPr>
            <p:cNvPr id="211" name="Google Shape;211;p33"/>
            <p:cNvSpPr/>
            <p:nvPr/>
          </p:nvSpPr>
          <p:spPr>
            <a:xfrm>
              <a:off x="5788400" y="1077450"/>
              <a:ext cx="1620000" cy="415500"/>
            </a:xfrm>
            <a:prstGeom prst="rect">
              <a:avLst/>
            </a:prstGeom>
            <a:noFill/>
            <a:ln w="38100"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212" name="Google Shape;212;p33"/>
            <p:cNvSpPr/>
            <p:nvPr/>
          </p:nvSpPr>
          <p:spPr>
            <a:xfrm>
              <a:off x="5972250" y="2102825"/>
              <a:ext cx="2686800" cy="415500"/>
            </a:xfrm>
            <a:prstGeom prst="rect">
              <a:avLst/>
            </a:prstGeom>
            <a:noFill/>
            <a:ln w="38100"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4"/>
          <p:cNvSpPr txBox="1">
            <a:spLocks noGrp="1"/>
          </p:cNvSpPr>
          <p:nvPr>
            <p:ph type="title"/>
          </p:nvPr>
        </p:nvSpPr>
        <p:spPr>
          <a:xfrm>
            <a:off x="531200" y="531436"/>
            <a:ext cx="11129600" cy="433200"/>
          </a:xfrm>
          <a:prstGeom prst="rect">
            <a:avLst/>
          </a:prstGeom>
        </p:spPr>
        <p:txBody>
          <a:bodyPr spcFirstLastPara="1" vert="horz" wrap="square" lIns="0" tIns="0" rIns="0" bIns="0" rtlCol="0" anchor="t" anchorCtr="0">
            <a:normAutofit fontScale="90000"/>
          </a:bodyPr>
          <a:lstStyle/>
          <a:p>
            <a:pPr>
              <a:spcBef>
                <a:spcPts val="0"/>
              </a:spcBef>
            </a:pPr>
            <a:r>
              <a:rPr lang="en"/>
              <a:t>Manage GED Prep Connect™</a:t>
            </a:r>
            <a:endParaRPr/>
          </a:p>
        </p:txBody>
      </p:sp>
      <p:pic>
        <p:nvPicPr>
          <p:cNvPr id="218" name="Google Shape;218;p34"/>
          <p:cNvPicPr preferRelativeResize="0"/>
          <p:nvPr/>
        </p:nvPicPr>
        <p:blipFill rotWithShape="1">
          <a:blip r:embed="rId3">
            <a:alphaModFix/>
          </a:blip>
          <a:srcRect t="33394" b="33559"/>
          <a:stretch/>
        </p:blipFill>
        <p:spPr>
          <a:xfrm>
            <a:off x="0" y="1288202"/>
            <a:ext cx="12192000" cy="2140801"/>
          </a:xfrm>
          <a:prstGeom prst="rect">
            <a:avLst/>
          </a:prstGeom>
          <a:noFill/>
          <a:ln>
            <a:noFill/>
          </a:ln>
        </p:spPr>
      </p:pic>
      <p:sp>
        <p:nvSpPr>
          <p:cNvPr id="219" name="Google Shape;219;p34"/>
          <p:cNvSpPr txBox="1">
            <a:spLocks noGrp="1"/>
          </p:cNvSpPr>
          <p:nvPr>
            <p:ph type="body" idx="1"/>
          </p:nvPr>
        </p:nvSpPr>
        <p:spPr>
          <a:xfrm>
            <a:off x="726267" y="4066133"/>
            <a:ext cx="11129600" cy="2140800"/>
          </a:xfrm>
          <a:prstGeom prst="rect">
            <a:avLst/>
          </a:prstGeom>
        </p:spPr>
        <p:txBody>
          <a:bodyPr spcFirstLastPara="1" vert="horz" wrap="square" lIns="91433" tIns="45700" rIns="91433" bIns="45700" rtlCol="0" anchor="t" anchorCtr="0">
            <a:normAutofit/>
          </a:bodyPr>
          <a:lstStyle/>
          <a:p>
            <a:pPr marL="0" indent="0">
              <a:spcBef>
                <a:spcPts val="800"/>
              </a:spcBef>
              <a:buNone/>
            </a:pPr>
            <a:r>
              <a:rPr lang="en"/>
              <a:t>Sort and Export information </a:t>
            </a:r>
            <a:endParaRPr/>
          </a:p>
          <a:p>
            <a:pPr marL="609585" indent="-474121">
              <a:spcBef>
                <a:spcPts val="800"/>
              </a:spcBef>
              <a:buSzPts val="2000"/>
            </a:pPr>
            <a:r>
              <a:rPr lang="en"/>
              <a:t>Prep Center Site</a:t>
            </a:r>
            <a:endParaRPr/>
          </a:p>
          <a:p>
            <a:pPr marL="609585" indent="-474121">
              <a:spcBef>
                <a:spcPts val="0"/>
              </a:spcBef>
              <a:buSzPts val="2000"/>
            </a:pPr>
            <a:r>
              <a:rPr lang="en"/>
              <a:t>Enrollment Status</a:t>
            </a:r>
            <a:endParaRPr/>
          </a:p>
          <a:p>
            <a:pPr marL="609585" indent="-474121">
              <a:spcBef>
                <a:spcPts val="0"/>
              </a:spcBef>
              <a:buSzPts val="2000"/>
            </a:pPr>
            <a:r>
              <a:rPr lang="en"/>
              <a:t>Results </a:t>
            </a:r>
            <a:endParaRPr/>
          </a:p>
          <a:p>
            <a:pPr marL="609585" indent="-474121">
              <a:spcBef>
                <a:spcPts val="0"/>
              </a:spcBef>
              <a:buSzPts val="2000"/>
            </a:pPr>
            <a:r>
              <a:rPr lang="en"/>
              <a:t>Date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5"/>
          <p:cNvSpPr txBox="1">
            <a:spLocks noGrp="1"/>
          </p:cNvSpPr>
          <p:nvPr>
            <p:ph type="title"/>
          </p:nvPr>
        </p:nvSpPr>
        <p:spPr>
          <a:xfrm>
            <a:off x="624113" y="825037"/>
            <a:ext cx="11129600" cy="1165600"/>
          </a:xfrm>
          <a:prstGeom prst="rect">
            <a:avLst/>
          </a:prstGeom>
        </p:spPr>
        <p:txBody>
          <a:bodyPr spcFirstLastPara="1" vert="horz" wrap="square" lIns="0" tIns="0" rIns="0" bIns="0" rtlCol="0" anchor="t" anchorCtr="0">
            <a:normAutofit/>
          </a:bodyPr>
          <a:lstStyle/>
          <a:p>
            <a:pPr>
              <a:spcBef>
                <a:spcPts val="0"/>
              </a:spcBef>
            </a:pPr>
            <a:r>
              <a:rPr lang="en"/>
              <a:t>Ways I track information </a:t>
            </a:r>
            <a:endParaRPr/>
          </a:p>
        </p:txBody>
      </p:sp>
      <p:sp>
        <p:nvSpPr>
          <p:cNvPr id="225" name="Google Shape;225;p35"/>
          <p:cNvSpPr txBox="1">
            <a:spLocks noGrp="1"/>
          </p:cNvSpPr>
          <p:nvPr>
            <p:ph type="title"/>
          </p:nvPr>
        </p:nvSpPr>
        <p:spPr>
          <a:xfrm>
            <a:off x="454381" y="3653771"/>
            <a:ext cx="11129600" cy="1165600"/>
          </a:xfrm>
          <a:prstGeom prst="rect">
            <a:avLst/>
          </a:prstGeom>
        </p:spPr>
        <p:txBody>
          <a:bodyPr spcFirstLastPara="1" vert="horz" wrap="square" lIns="0" tIns="0" rIns="0" bIns="0" rtlCol="0" anchor="t" anchorCtr="0">
            <a:normAutofit/>
          </a:bodyPr>
          <a:lstStyle/>
          <a:p>
            <a:pPr>
              <a:spcBef>
                <a:spcPts val="0"/>
              </a:spcBef>
            </a:pPr>
            <a:r>
              <a:rPr lang="en"/>
              <a:t>Why I track the information </a:t>
            </a:r>
            <a:endParaRPr/>
          </a:p>
        </p:txBody>
      </p:sp>
      <p:sp>
        <p:nvSpPr>
          <p:cNvPr id="226" name="Google Shape;226;p35"/>
          <p:cNvSpPr txBox="1"/>
          <p:nvPr/>
        </p:nvSpPr>
        <p:spPr>
          <a:xfrm>
            <a:off x="454367" y="4480968"/>
            <a:ext cx="9889200" cy="1456769"/>
          </a:xfrm>
          <a:prstGeom prst="rect">
            <a:avLst/>
          </a:prstGeom>
          <a:noFill/>
          <a:ln>
            <a:noFill/>
          </a:ln>
        </p:spPr>
        <p:txBody>
          <a:bodyPr spcFirstLastPara="1" wrap="square" lIns="121900" tIns="121900" rIns="121900" bIns="121900" anchor="t" anchorCtr="0">
            <a:spAutoFit/>
          </a:bodyPr>
          <a:lstStyle/>
          <a:p>
            <a:pPr marL="609585" indent="-457189">
              <a:lnSpc>
                <a:spcPct val="150000"/>
              </a:lnSpc>
              <a:spcBef>
                <a:spcPts val="800"/>
              </a:spcBef>
              <a:buClr>
                <a:schemeClr val="dk1"/>
              </a:buClr>
              <a:buSzPts val="1800"/>
              <a:buChar char="●"/>
            </a:pPr>
            <a:r>
              <a:rPr lang="en" sz="2400">
                <a:solidFill>
                  <a:schemeClr val="dk1"/>
                </a:solidFill>
              </a:rPr>
              <a:t>Communications with Site Administrators</a:t>
            </a:r>
            <a:endParaRPr sz="2400">
              <a:solidFill>
                <a:schemeClr val="dk1"/>
              </a:solidFill>
            </a:endParaRPr>
          </a:p>
          <a:p>
            <a:pPr marL="609585" indent="-457189">
              <a:lnSpc>
                <a:spcPct val="150000"/>
              </a:lnSpc>
              <a:buClr>
                <a:schemeClr val="dk1"/>
              </a:buClr>
              <a:buSzPts val="1800"/>
              <a:buChar char="●"/>
            </a:pPr>
            <a:r>
              <a:rPr lang="en" sz="2400">
                <a:solidFill>
                  <a:schemeClr val="dk1"/>
                </a:solidFill>
              </a:rPr>
              <a:t>Trainings with Site Coordinators with GED Manager Access </a:t>
            </a:r>
            <a:endParaRPr sz="2400"/>
          </a:p>
        </p:txBody>
      </p:sp>
      <p:sp>
        <p:nvSpPr>
          <p:cNvPr id="227" name="Google Shape;227;p35"/>
          <p:cNvSpPr txBox="1"/>
          <p:nvPr/>
        </p:nvSpPr>
        <p:spPr>
          <a:xfrm>
            <a:off x="679000" y="1629633"/>
            <a:ext cx="10694400" cy="1573200"/>
          </a:xfrm>
          <a:prstGeom prst="rect">
            <a:avLst/>
          </a:prstGeom>
          <a:noFill/>
          <a:ln>
            <a:noFill/>
          </a:ln>
        </p:spPr>
        <p:txBody>
          <a:bodyPr spcFirstLastPara="1" wrap="square" lIns="121900" tIns="121900" rIns="121900" bIns="121900" anchor="t" anchorCtr="0">
            <a:noAutofit/>
          </a:bodyPr>
          <a:lstStyle/>
          <a:p>
            <a:pPr marL="609585" indent="-457189">
              <a:lnSpc>
                <a:spcPct val="150000"/>
              </a:lnSpc>
              <a:buClr>
                <a:schemeClr val="dk1"/>
              </a:buClr>
              <a:buSzPts val="1800"/>
              <a:buChar char="●"/>
            </a:pPr>
            <a:r>
              <a:rPr lang="en" sz="2400">
                <a:solidFill>
                  <a:schemeClr val="dk1"/>
                </a:solidFill>
              </a:rPr>
              <a:t>Track Prep Connect usage manually for each site</a:t>
            </a:r>
            <a:endParaRPr sz="2400">
              <a:solidFill>
                <a:schemeClr val="dk1"/>
              </a:solidFill>
            </a:endParaRPr>
          </a:p>
          <a:p>
            <a:pPr marL="609585" indent="-457189">
              <a:lnSpc>
                <a:spcPct val="150000"/>
              </a:lnSpc>
              <a:buClr>
                <a:schemeClr val="dk1"/>
              </a:buClr>
              <a:buSzPts val="1800"/>
              <a:buChar char="●"/>
            </a:pPr>
            <a:r>
              <a:rPr lang="en" sz="2400">
                <a:solidFill>
                  <a:schemeClr val="dk1"/>
                </a:solidFill>
              </a:rPr>
              <a:t>GED Manager Usage with the help of my State Administrator</a:t>
            </a:r>
            <a:endParaRPr sz="2400">
              <a:solidFill>
                <a:schemeClr val="dk1"/>
              </a:solidFill>
            </a:endParaRPr>
          </a:p>
          <a:p>
            <a:pPr marL="609585">
              <a:lnSpc>
                <a:spcPct val="150000"/>
              </a:lnSpc>
            </a:pPr>
            <a:endParaRPr sz="24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75A08B6-DCA0-D5F5-F097-8BBBB4AE0732}"/>
              </a:ext>
            </a:extLst>
          </p:cNvPr>
          <p:cNvSpPr>
            <a:spLocks noGrp="1"/>
          </p:cNvSpPr>
          <p:nvPr>
            <p:ph type="sldNum" sz="quarter" idx="12"/>
          </p:nvPr>
        </p:nvSpPr>
        <p:spPr/>
        <p:txBody>
          <a:bodyPr/>
          <a:lstStyle/>
          <a:p>
            <a:fld id="{BAE26A2A-DE5F-EA41-900F-AB5C4F1D9848}" type="slidenum">
              <a:rPr lang="en-US" smtClean="0"/>
              <a:t>2</a:t>
            </a:fld>
            <a:endParaRPr lang="en-US"/>
          </a:p>
        </p:txBody>
      </p:sp>
      <p:sp>
        <p:nvSpPr>
          <p:cNvPr id="3" name="Text Placeholder 2">
            <a:extLst>
              <a:ext uri="{FF2B5EF4-FFF2-40B4-BE49-F238E27FC236}">
                <a16:creationId xmlns:a16="http://schemas.microsoft.com/office/drawing/2014/main" id="{10D78496-2824-437A-2BB3-E97511C090E9}"/>
              </a:ext>
            </a:extLst>
          </p:cNvPr>
          <p:cNvSpPr>
            <a:spLocks noGrp="1"/>
          </p:cNvSpPr>
          <p:nvPr>
            <p:ph type="body" sz="quarter" idx="13"/>
          </p:nvPr>
        </p:nvSpPr>
        <p:spPr>
          <a:xfrm>
            <a:off x="1531938" y="2130000"/>
            <a:ext cx="4000000" cy="1150000"/>
          </a:xfrm>
        </p:spPr>
        <p:txBody>
          <a:bodyPr wrap="square" lIns="0" rIns="0" anchor="t"/>
          <a:lstStyle/>
          <a:p>
            <a:pPr algn="l"/>
            <a:r>
              <a:rPr lang="en-US" sz="2000" b="0">
                <a:solidFill>
                  <a:srgbClr val="374861"/>
                </a:solidFill>
                <a:latin typeface="Arial"/>
              </a:rPr>
              <a:t>Programs are balancing recruitment, enrollment, testing, budgets, and reporting at the same time.</a:t>
            </a:r>
          </a:p>
        </p:txBody>
      </p:sp>
      <p:sp>
        <p:nvSpPr>
          <p:cNvPr id="4" name="Text Placeholder 3">
            <a:extLst>
              <a:ext uri="{FF2B5EF4-FFF2-40B4-BE49-F238E27FC236}">
                <a16:creationId xmlns:a16="http://schemas.microsoft.com/office/drawing/2014/main" id="{71B37B7B-A280-59D1-99DD-67394DB0D0EA}"/>
              </a:ext>
            </a:extLst>
          </p:cNvPr>
          <p:cNvSpPr>
            <a:spLocks noGrp="1"/>
          </p:cNvSpPr>
          <p:nvPr>
            <p:ph type="body" sz="quarter" idx="14"/>
          </p:nvPr>
        </p:nvSpPr>
        <p:spPr>
          <a:xfrm>
            <a:off x="1531938" y="1718798"/>
            <a:ext cx="2832469" cy="457532"/>
          </a:xfrm>
        </p:spPr>
        <p:txBody>
          <a:bodyPr wrap="square" lIns="0" rIns="0" anchor="t"/>
          <a:lstStyle/>
          <a:p>
            <a:pPr algn="l"/>
            <a:r>
              <a:rPr lang="en-US" sz="2000" b="1">
                <a:solidFill>
                  <a:srgbClr val="0084A9"/>
                </a:solidFill>
                <a:latin typeface="Arial"/>
              </a:rPr>
              <a:t>Why this matters</a:t>
            </a:r>
          </a:p>
        </p:txBody>
      </p:sp>
      <p:sp>
        <p:nvSpPr>
          <p:cNvPr id="5" name="Text Placeholder 4">
            <a:extLst>
              <a:ext uri="{FF2B5EF4-FFF2-40B4-BE49-F238E27FC236}">
                <a16:creationId xmlns:a16="http://schemas.microsoft.com/office/drawing/2014/main" id="{00710606-B594-F51F-93EA-BFF3D8278F76}"/>
              </a:ext>
            </a:extLst>
          </p:cNvPr>
          <p:cNvSpPr>
            <a:spLocks noGrp="1"/>
          </p:cNvSpPr>
          <p:nvPr>
            <p:ph type="body" sz="quarter" idx="15"/>
          </p:nvPr>
        </p:nvSpPr>
        <p:spPr>
          <a:xfrm>
            <a:off x="1531938" y="4030000"/>
            <a:ext cx="4000000" cy="1150000"/>
          </a:xfrm>
        </p:spPr>
        <p:txBody>
          <a:bodyPr wrap="square" lIns="0" rIns="0" anchor="t"/>
          <a:lstStyle/>
          <a:p>
            <a:pPr algn="l"/>
            <a:r>
              <a:rPr lang="en-US" sz="2000" b="0">
                <a:solidFill>
                  <a:srgbClr val="374861"/>
                </a:solidFill>
                <a:latin typeface="Arial"/>
              </a:rPr>
              <a:t>Visibility into interested learners so programs can prioritize outreach and connect at the right moment.</a:t>
            </a:r>
          </a:p>
        </p:txBody>
      </p:sp>
      <p:sp>
        <p:nvSpPr>
          <p:cNvPr id="6" name="Text Placeholder 5">
            <a:extLst>
              <a:ext uri="{FF2B5EF4-FFF2-40B4-BE49-F238E27FC236}">
                <a16:creationId xmlns:a16="http://schemas.microsoft.com/office/drawing/2014/main" id="{1D9A22D8-E903-8A70-2EB6-0DC8D8C26BAE}"/>
              </a:ext>
            </a:extLst>
          </p:cNvPr>
          <p:cNvSpPr>
            <a:spLocks noGrp="1"/>
          </p:cNvSpPr>
          <p:nvPr>
            <p:ph type="body" sz="quarter" idx="16"/>
          </p:nvPr>
        </p:nvSpPr>
        <p:spPr>
          <a:xfrm>
            <a:off x="1531938" y="3620000"/>
            <a:ext cx="3222329" cy="360000"/>
          </a:xfrm>
        </p:spPr>
        <p:txBody>
          <a:bodyPr wrap="square" lIns="0" rIns="0" anchor="t"/>
          <a:lstStyle/>
          <a:p>
            <a:pPr algn="l"/>
            <a:r>
              <a:rPr lang="en-US" sz="2000" b="1">
                <a:solidFill>
                  <a:srgbClr val="0084A9"/>
                </a:solidFill>
                <a:latin typeface="Arial"/>
              </a:rPr>
              <a:t>What Prep Connect adds</a:t>
            </a:r>
          </a:p>
        </p:txBody>
      </p:sp>
      <p:sp>
        <p:nvSpPr>
          <p:cNvPr id="9" name="Text Placeholder 8">
            <a:extLst>
              <a:ext uri="{FF2B5EF4-FFF2-40B4-BE49-F238E27FC236}">
                <a16:creationId xmlns:a16="http://schemas.microsoft.com/office/drawing/2014/main" id="{0F2B5602-07C8-EDBF-DDC5-278366FD4784}"/>
              </a:ext>
            </a:extLst>
          </p:cNvPr>
          <p:cNvSpPr>
            <a:spLocks noGrp="1"/>
          </p:cNvSpPr>
          <p:nvPr>
            <p:ph type="body" sz="quarter" idx="19"/>
          </p:nvPr>
        </p:nvSpPr>
        <p:spPr>
          <a:xfrm>
            <a:off x="5947825" y="2130000"/>
            <a:ext cx="5400000" cy="1150000"/>
          </a:xfrm>
        </p:spPr>
        <p:txBody>
          <a:bodyPr wrap="square" lIns="0" rIns="0" anchor="t"/>
          <a:lstStyle/>
          <a:p>
            <a:pPr algn="l"/>
            <a:r>
              <a:rPr lang="en-US" sz="2000" b="0">
                <a:solidFill>
                  <a:srgbClr val="374861"/>
                </a:solidFill>
                <a:latin typeface="Arial"/>
              </a:rPr>
              <a:t>A simpler way to purchase, assign, and share GED Ready® tests and GED® exams.</a:t>
            </a:r>
          </a:p>
        </p:txBody>
      </p:sp>
      <p:sp>
        <p:nvSpPr>
          <p:cNvPr id="10" name="Text Placeholder 9">
            <a:extLst>
              <a:ext uri="{FF2B5EF4-FFF2-40B4-BE49-F238E27FC236}">
                <a16:creationId xmlns:a16="http://schemas.microsoft.com/office/drawing/2014/main" id="{A57A6F39-AD9D-B753-EFA8-DEA46754489D}"/>
              </a:ext>
            </a:extLst>
          </p:cNvPr>
          <p:cNvSpPr>
            <a:spLocks noGrp="1"/>
          </p:cNvSpPr>
          <p:nvPr>
            <p:ph type="body" sz="quarter" idx="20"/>
          </p:nvPr>
        </p:nvSpPr>
        <p:spPr>
          <a:xfrm>
            <a:off x="5947825" y="1718798"/>
            <a:ext cx="3200000" cy="360000"/>
          </a:xfrm>
        </p:spPr>
        <p:txBody>
          <a:bodyPr wrap="square" lIns="0" rIns="0" anchor="t"/>
          <a:lstStyle/>
          <a:p>
            <a:pPr algn="l"/>
            <a:r>
              <a:rPr lang="en-US" sz="2000" b="1">
                <a:solidFill>
                  <a:srgbClr val="0084A9"/>
                </a:solidFill>
                <a:latin typeface="Arial"/>
              </a:rPr>
              <a:t>What GED Direct adds</a:t>
            </a:r>
          </a:p>
        </p:txBody>
      </p:sp>
      <p:sp>
        <p:nvSpPr>
          <p:cNvPr id="11" name="Text Placeholder 10">
            <a:extLst>
              <a:ext uri="{FF2B5EF4-FFF2-40B4-BE49-F238E27FC236}">
                <a16:creationId xmlns:a16="http://schemas.microsoft.com/office/drawing/2014/main" id="{54BBCC97-5A13-31F7-3AA7-07A0116C8825}"/>
              </a:ext>
            </a:extLst>
          </p:cNvPr>
          <p:cNvSpPr>
            <a:spLocks noGrp="1"/>
          </p:cNvSpPr>
          <p:nvPr>
            <p:ph type="body" sz="quarter" idx="21"/>
          </p:nvPr>
        </p:nvSpPr>
        <p:spPr>
          <a:xfrm>
            <a:off x="5947825" y="4030000"/>
            <a:ext cx="5400000" cy="1150000"/>
          </a:xfrm>
        </p:spPr>
        <p:txBody>
          <a:bodyPr wrap="square" lIns="0" rIns="0" anchor="t"/>
          <a:lstStyle/>
          <a:p>
            <a:pPr algn="l"/>
            <a:r>
              <a:rPr lang="en-US" sz="2000" b="0">
                <a:solidFill>
                  <a:srgbClr val="374861"/>
                </a:solidFill>
                <a:latin typeface="Arial"/>
              </a:rPr>
              <a:t>An end-to-end workflow that saves time, reduces administrative effort, and improves confidence in program oversight.</a:t>
            </a:r>
          </a:p>
        </p:txBody>
      </p:sp>
      <p:sp>
        <p:nvSpPr>
          <p:cNvPr id="12" name="Text Placeholder 11">
            <a:extLst>
              <a:ext uri="{FF2B5EF4-FFF2-40B4-BE49-F238E27FC236}">
                <a16:creationId xmlns:a16="http://schemas.microsoft.com/office/drawing/2014/main" id="{D6757B5E-DF1D-E349-D599-582AED6AC775}"/>
              </a:ext>
            </a:extLst>
          </p:cNvPr>
          <p:cNvSpPr>
            <a:spLocks noGrp="1"/>
          </p:cNvSpPr>
          <p:nvPr>
            <p:ph type="body" sz="quarter" idx="22"/>
          </p:nvPr>
        </p:nvSpPr>
        <p:spPr>
          <a:xfrm>
            <a:off x="5947826" y="3620000"/>
            <a:ext cx="2600000" cy="360000"/>
          </a:xfrm>
        </p:spPr>
        <p:txBody>
          <a:bodyPr wrap="square" lIns="0" rIns="0" anchor="t"/>
          <a:lstStyle/>
          <a:p>
            <a:pPr algn="l"/>
            <a:r>
              <a:rPr lang="en-US" sz="2000" b="1">
                <a:solidFill>
                  <a:srgbClr val="0084A9"/>
                </a:solidFill>
                <a:latin typeface="Arial"/>
              </a:rPr>
              <a:t>Combined result</a:t>
            </a:r>
          </a:p>
        </p:txBody>
      </p:sp>
      <p:sp>
        <p:nvSpPr>
          <p:cNvPr id="15" name="Rectangle 14"/>
          <p:cNvSpPr/>
          <p:nvPr/>
        </p:nvSpPr>
        <p:spPr>
          <a:xfrm>
            <a:off x="1143000" y="1536192"/>
            <a:ext cx="3749039" cy="73152"/>
          </a:xfrm>
          <a:prstGeom prst="rect">
            <a:avLst/>
          </a:prstGeom>
          <a:solidFill>
            <a:srgbClr val="F18F01"/>
          </a:solidFill>
          <a:ln>
            <a:solidFill>
              <a:srgbClr val="F18F0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1143000" y="3430000"/>
            <a:ext cx="3749039" cy="73152"/>
          </a:xfrm>
          <a:prstGeom prst="rect">
            <a:avLst/>
          </a:prstGeom>
          <a:solidFill>
            <a:srgbClr val="F18F01"/>
          </a:solidFill>
          <a:ln>
            <a:solidFill>
              <a:srgbClr val="F18F0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5715000" y="1536192"/>
            <a:ext cx="3749039" cy="73152"/>
          </a:xfrm>
          <a:prstGeom prst="rect">
            <a:avLst/>
          </a:prstGeom>
          <a:solidFill>
            <a:srgbClr val="F18F01"/>
          </a:solidFill>
          <a:ln>
            <a:solidFill>
              <a:srgbClr val="F18F0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5715000" y="3430000"/>
            <a:ext cx="3749039" cy="73152"/>
          </a:xfrm>
          <a:prstGeom prst="rect">
            <a:avLst/>
          </a:prstGeom>
          <a:solidFill>
            <a:srgbClr val="F18F01"/>
          </a:solidFill>
          <a:ln>
            <a:solidFill>
              <a:srgbClr val="F18F0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8" name="Picture 7">
            <a:extLst>
              <a:ext uri="{FF2B5EF4-FFF2-40B4-BE49-F238E27FC236}">
                <a16:creationId xmlns:a16="http://schemas.microsoft.com/office/drawing/2014/main" id="{DE1536C5-1179-2CD2-D43A-7C5276895D8A}"/>
              </a:ext>
            </a:extLst>
          </p:cNvPr>
          <p:cNvPicPr>
            <a:picLocks noChangeAspect="1"/>
          </p:cNvPicPr>
          <p:nvPr/>
        </p:nvPicPr>
        <p:blipFill>
          <a:blip r:embed="rId2"/>
          <a:stretch>
            <a:fillRect/>
          </a:stretch>
        </p:blipFill>
        <p:spPr>
          <a:xfrm>
            <a:off x="633510" y="3762284"/>
            <a:ext cx="10924979" cy="371888"/>
          </a:xfrm>
          <a:prstGeom prst="rect">
            <a:avLst/>
          </a:prstGeom>
        </p:spPr>
      </p:pic>
      <p:sp>
        <p:nvSpPr>
          <p:cNvPr id="13" name="TextBox 12">
            <a:extLst>
              <a:ext uri="{FF2B5EF4-FFF2-40B4-BE49-F238E27FC236}">
                <a16:creationId xmlns:a16="http://schemas.microsoft.com/office/drawing/2014/main" id="{262E3333-5936-2A82-00B3-C7749AEC34E7}"/>
              </a:ext>
            </a:extLst>
          </p:cNvPr>
          <p:cNvSpPr txBox="1"/>
          <p:nvPr/>
        </p:nvSpPr>
        <p:spPr>
          <a:xfrm>
            <a:off x="618067" y="5250000"/>
            <a:ext cx="10922000" cy="369332"/>
          </a:xfrm>
          <a:prstGeom prst="rect">
            <a:avLst/>
          </a:prstGeom>
          <a:noFill/>
        </p:spPr>
        <p:txBody>
          <a:bodyPr wrap="square" rtlCol="0">
            <a:spAutoFit/>
          </a:bodyPr>
          <a:lstStyle/>
          <a:p>
            <a:endParaRPr/>
          </a:p>
        </p:txBody>
      </p:sp>
      <p:pic>
        <p:nvPicPr>
          <p:cNvPr id="30" name="Section Icon TL"/>
          <p:cNvPicPr>
            <a:picLocks noChangeAspect="1"/>
          </p:cNvPicPr>
          <p:nvPr/>
        </p:nvPicPr>
        <p:blipFill>
          <a:blip r:embed="rId3"/>
          <a:stretch>
            <a:fillRect/>
          </a:stretch>
        </p:blipFill>
        <p:spPr>
          <a:xfrm>
            <a:off x="885938" y="1660000"/>
            <a:ext cx="516000" cy="430000"/>
          </a:xfrm>
          <a:prstGeom prst="rect">
            <a:avLst/>
          </a:prstGeom>
        </p:spPr>
      </p:pic>
      <p:pic>
        <p:nvPicPr>
          <p:cNvPr id="31" name="Section Icon TR"/>
          <p:cNvPicPr>
            <a:picLocks noChangeAspect="1"/>
          </p:cNvPicPr>
          <p:nvPr/>
        </p:nvPicPr>
        <p:blipFill>
          <a:blip r:embed="rId4"/>
          <a:stretch>
            <a:fillRect/>
          </a:stretch>
        </p:blipFill>
        <p:spPr>
          <a:xfrm>
            <a:off x="5310855" y="1660000"/>
            <a:ext cx="506970" cy="430000"/>
          </a:xfrm>
          <a:prstGeom prst="rect">
            <a:avLst/>
          </a:prstGeom>
        </p:spPr>
      </p:pic>
      <p:pic>
        <p:nvPicPr>
          <p:cNvPr id="32" name="Section Icon BL"/>
          <p:cNvPicPr>
            <a:picLocks noChangeAspect="1"/>
          </p:cNvPicPr>
          <p:nvPr/>
        </p:nvPicPr>
        <p:blipFill>
          <a:blip r:embed="rId5"/>
          <a:stretch>
            <a:fillRect/>
          </a:stretch>
        </p:blipFill>
        <p:spPr>
          <a:xfrm>
            <a:off x="970648" y="3560000"/>
            <a:ext cx="431290" cy="430000"/>
          </a:xfrm>
          <a:prstGeom prst="rect">
            <a:avLst/>
          </a:prstGeom>
        </p:spPr>
      </p:pic>
      <p:pic>
        <p:nvPicPr>
          <p:cNvPr id="33" name="Section Icon BR"/>
          <p:cNvPicPr>
            <a:picLocks noChangeAspect="1"/>
          </p:cNvPicPr>
          <p:nvPr/>
        </p:nvPicPr>
        <p:blipFill>
          <a:blip r:embed="rId6"/>
          <a:stretch>
            <a:fillRect/>
          </a:stretch>
        </p:blipFill>
        <p:spPr>
          <a:xfrm>
            <a:off x="5373635" y="3560000"/>
            <a:ext cx="444190" cy="430000"/>
          </a:xfrm>
          <a:prstGeom prst="rect">
            <a:avLst/>
          </a:prstGeom>
        </p:spPr>
      </p:pic>
    </p:spTree>
    <p:extLst>
      <p:ext uri="{BB962C8B-B14F-4D97-AF65-F5344CB8AC3E}">
        <p14:creationId xmlns:p14="http://schemas.microsoft.com/office/powerpoint/2010/main" val="968449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6"/>
          <p:cNvSpPr txBox="1">
            <a:spLocks noGrp="1"/>
          </p:cNvSpPr>
          <p:nvPr>
            <p:ph type="title"/>
          </p:nvPr>
        </p:nvSpPr>
        <p:spPr>
          <a:xfrm>
            <a:off x="624113" y="825037"/>
            <a:ext cx="11129600" cy="1165600"/>
          </a:xfrm>
          <a:prstGeom prst="rect">
            <a:avLst/>
          </a:prstGeom>
        </p:spPr>
        <p:txBody>
          <a:bodyPr spcFirstLastPara="1" vert="horz" wrap="square" lIns="0" tIns="0" rIns="0" bIns="0" rtlCol="0" anchor="t" anchorCtr="0">
            <a:normAutofit/>
          </a:bodyPr>
          <a:lstStyle/>
          <a:p>
            <a:pPr>
              <a:spcBef>
                <a:spcPts val="0"/>
              </a:spcBef>
            </a:pPr>
            <a:r>
              <a:rPr lang="en"/>
              <a:t>Connection Notification</a:t>
            </a:r>
            <a:endParaRPr/>
          </a:p>
        </p:txBody>
      </p:sp>
      <p:sp>
        <p:nvSpPr>
          <p:cNvPr id="233" name="Google Shape;233;p36"/>
          <p:cNvSpPr txBox="1"/>
          <p:nvPr/>
        </p:nvSpPr>
        <p:spPr>
          <a:xfrm>
            <a:off x="767400" y="1510000"/>
            <a:ext cx="10657200" cy="582400"/>
          </a:xfrm>
          <a:prstGeom prst="rect">
            <a:avLst/>
          </a:prstGeom>
          <a:noFill/>
          <a:ln>
            <a:noFill/>
          </a:ln>
        </p:spPr>
        <p:txBody>
          <a:bodyPr spcFirstLastPara="1" wrap="square" lIns="121900" tIns="121900" rIns="121900" bIns="121900" anchor="t" anchorCtr="0">
            <a:noAutofit/>
          </a:bodyPr>
          <a:lstStyle/>
          <a:p>
            <a:r>
              <a:rPr lang="en" sz="2133">
                <a:solidFill>
                  <a:srgbClr val="000000"/>
                </a:solidFill>
              </a:rPr>
              <a:t>Receive email notifications when a student selects the prep center you manage.</a:t>
            </a:r>
            <a:r>
              <a:rPr lang="en" sz="2400">
                <a:solidFill>
                  <a:srgbClr val="000000"/>
                </a:solidFill>
              </a:rPr>
              <a:t> </a:t>
            </a:r>
            <a:endParaRPr sz="2400">
              <a:solidFill>
                <a:srgbClr val="000000"/>
              </a:solidFill>
            </a:endParaRPr>
          </a:p>
        </p:txBody>
      </p:sp>
      <p:pic>
        <p:nvPicPr>
          <p:cNvPr id="234" name="Google Shape;234;p36"/>
          <p:cNvPicPr preferRelativeResize="0">
            <a:picLocks noGrp="1"/>
          </p:cNvPicPr>
          <p:nvPr>
            <p:ph type="body" idx="1"/>
          </p:nvPr>
        </p:nvPicPr>
        <p:blipFill rotWithShape="1">
          <a:blip r:embed="rId3">
            <a:alphaModFix/>
          </a:blip>
          <a:srcRect t="3300" b="7162"/>
          <a:stretch/>
        </p:blipFill>
        <p:spPr>
          <a:xfrm>
            <a:off x="1461700" y="2668900"/>
            <a:ext cx="8431200" cy="37156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7"/>
          <p:cNvSpPr txBox="1">
            <a:spLocks noGrp="1"/>
          </p:cNvSpPr>
          <p:nvPr>
            <p:ph type="title"/>
          </p:nvPr>
        </p:nvSpPr>
        <p:spPr>
          <a:xfrm>
            <a:off x="624113" y="825037"/>
            <a:ext cx="11129600" cy="1165600"/>
          </a:xfrm>
          <a:prstGeom prst="rect">
            <a:avLst/>
          </a:prstGeom>
        </p:spPr>
        <p:txBody>
          <a:bodyPr spcFirstLastPara="1" vert="horz" wrap="square" lIns="0" tIns="0" rIns="0" bIns="0" rtlCol="0" anchor="t" anchorCtr="0">
            <a:normAutofit/>
          </a:bodyPr>
          <a:lstStyle/>
          <a:p>
            <a:pPr>
              <a:spcBef>
                <a:spcPts val="0"/>
              </a:spcBef>
            </a:pPr>
            <a:r>
              <a:rPr lang="en"/>
              <a:t>Best Practices</a:t>
            </a:r>
            <a:endParaRPr/>
          </a:p>
        </p:txBody>
      </p:sp>
      <p:sp>
        <p:nvSpPr>
          <p:cNvPr id="240" name="Google Shape;240;p37"/>
          <p:cNvSpPr txBox="1">
            <a:spLocks noGrp="1"/>
          </p:cNvSpPr>
          <p:nvPr>
            <p:ph type="body" idx="1"/>
          </p:nvPr>
        </p:nvSpPr>
        <p:spPr>
          <a:xfrm>
            <a:off x="624113" y="1725439"/>
            <a:ext cx="11129600" cy="4054400"/>
          </a:xfrm>
          <a:prstGeom prst="rect">
            <a:avLst/>
          </a:prstGeom>
        </p:spPr>
        <p:txBody>
          <a:bodyPr spcFirstLastPara="1" vert="horz" wrap="square" lIns="91433" tIns="45700" rIns="91433" bIns="45700" rtlCol="0" anchor="t" anchorCtr="0">
            <a:normAutofit/>
          </a:bodyPr>
          <a:lstStyle/>
          <a:p>
            <a:pPr marL="609585" indent="-474121">
              <a:spcBef>
                <a:spcPts val="800"/>
              </a:spcBef>
              <a:buSzPts val="2000"/>
            </a:pPr>
            <a:r>
              <a:rPr lang="en"/>
              <a:t>Outreach Works</a:t>
            </a:r>
            <a:endParaRPr/>
          </a:p>
          <a:p>
            <a:pPr marL="1219170" lvl="1" indent="-448722">
              <a:spcBef>
                <a:spcPts val="0"/>
              </a:spcBef>
              <a:buSzPts val="1700"/>
            </a:pPr>
            <a:r>
              <a:rPr lang="en"/>
              <a:t>Internal </a:t>
            </a:r>
            <a:endParaRPr/>
          </a:p>
          <a:p>
            <a:pPr marL="1219170" lvl="1" indent="-448722">
              <a:spcBef>
                <a:spcPts val="0"/>
              </a:spcBef>
              <a:buSzPts val="1700"/>
            </a:pPr>
            <a:r>
              <a:rPr lang="en"/>
              <a:t>External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8"/>
          <p:cNvSpPr txBox="1">
            <a:spLocks noGrp="1"/>
          </p:cNvSpPr>
          <p:nvPr>
            <p:ph type="title"/>
          </p:nvPr>
        </p:nvSpPr>
        <p:spPr>
          <a:xfrm>
            <a:off x="624113" y="825037"/>
            <a:ext cx="11129600" cy="1165600"/>
          </a:xfrm>
          <a:prstGeom prst="rect">
            <a:avLst/>
          </a:prstGeom>
        </p:spPr>
        <p:txBody>
          <a:bodyPr spcFirstLastPara="1" vert="horz" wrap="square" lIns="0" tIns="0" rIns="0" bIns="0" rtlCol="0" anchor="t" anchorCtr="0">
            <a:normAutofit/>
          </a:bodyPr>
          <a:lstStyle/>
          <a:p>
            <a:pPr>
              <a:spcBef>
                <a:spcPts val="0"/>
              </a:spcBef>
            </a:pPr>
            <a:r>
              <a:rPr lang="en"/>
              <a:t>Best Practices</a:t>
            </a:r>
            <a:endParaRPr/>
          </a:p>
        </p:txBody>
      </p:sp>
      <p:sp>
        <p:nvSpPr>
          <p:cNvPr id="246" name="Google Shape;246;p38"/>
          <p:cNvSpPr txBox="1">
            <a:spLocks noGrp="1"/>
          </p:cNvSpPr>
          <p:nvPr>
            <p:ph type="body" idx="1"/>
          </p:nvPr>
        </p:nvSpPr>
        <p:spPr>
          <a:xfrm>
            <a:off x="624113" y="1725439"/>
            <a:ext cx="11129600" cy="4054400"/>
          </a:xfrm>
          <a:prstGeom prst="rect">
            <a:avLst/>
          </a:prstGeom>
        </p:spPr>
        <p:txBody>
          <a:bodyPr spcFirstLastPara="1" vert="horz" wrap="square" lIns="91433" tIns="45700" rIns="91433" bIns="45700" rtlCol="0" anchor="t" anchorCtr="0">
            <a:normAutofit/>
          </a:bodyPr>
          <a:lstStyle/>
          <a:p>
            <a:pPr marL="609585" indent="-457189">
              <a:spcBef>
                <a:spcPts val="800"/>
              </a:spcBef>
              <a:buSzPts val="1800"/>
            </a:pPr>
            <a:r>
              <a:rPr lang="en"/>
              <a:t>Outreach Works</a:t>
            </a:r>
            <a:endParaRPr/>
          </a:p>
          <a:p>
            <a:pPr marL="1219170" lvl="1" indent="-457189">
              <a:spcBef>
                <a:spcPts val="0"/>
              </a:spcBef>
              <a:buSzPts val="1800"/>
            </a:pPr>
            <a:r>
              <a:rPr lang="en" sz="2400"/>
              <a:t>Internal </a:t>
            </a:r>
            <a:endParaRPr sz="2400"/>
          </a:p>
          <a:p>
            <a:pPr marL="1219170" lvl="1" indent="-448722">
              <a:spcBef>
                <a:spcPts val="0"/>
              </a:spcBef>
              <a:buSzPts val="1700"/>
            </a:pPr>
            <a:r>
              <a:rPr lang="en" sz="2400"/>
              <a:t>External  </a:t>
            </a:r>
            <a:r>
              <a:rPr lang="en"/>
              <a:t>  </a:t>
            </a:r>
            <a:endParaRPr/>
          </a:p>
          <a:p>
            <a:pPr marL="1219170" indent="0">
              <a:spcBef>
                <a:spcPts val="800"/>
              </a:spcBef>
              <a:buNone/>
            </a:pPr>
            <a:endParaRPr/>
          </a:p>
          <a:p>
            <a:pPr marL="609585" indent="-474121">
              <a:spcBef>
                <a:spcPts val="800"/>
              </a:spcBef>
              <a:buSzPts val="2000"/>
            </a:pPr>
            <a:r>
              <a:rPr lang="en"/>
              <a:t>Use Results to Frame Communications </a:t>
            </a:r>
            <a:endParaRPr/>
          </a:p>
          <a:p>
            <a:pPr marL="609585" indent="0">
              <a:spcBef>
                <a:spcPts val="800"/>
              </a:spcBef>
              <a:buNone/>
            </a:pPr>
            <a:endParaRPr/>
          </a:p>
          <a:p>
            <a:pPr marL="609585" indent="-474121">
              <a:spcBef>
                <a:spcPts val="800"/>
              </a:spcBef>
              <a:buSzPts val="2000"/>
            </a:pPr>
            <a:r>
              <a:rPr lang="en"/>
              <a:t>Data Driven 3 of 4 Outreach  </a:t>
            </a:r>
            <a:endParaRPr/>
          </a:p>
        </p:txBody>
      </p:sp>
      <p:pic>
        <p:nvPicPr>
          <p:cNvPr id="247" name="Google Shape;247;p38"/>
          <p:cNvPicPr preferRelativeResize="0"/>
          <p:nvPr/>
        </p:nvPicPr>
        <p:blipFill>
          <a:blip r:embed="rId3">
            <a:alphaModFix/>
          </a:blip>
          <a:stretch>
            <a:fillRect/>
          </a:stretch>
        </p:blipFill>
        <p:spPr>
          <a:xfrm>
            <a:off x="7801767" y="657234"/>
            <a:ext cx="3053624" cy="5853767"/>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9"/>
          <p:cNvSpPr txBox="1">
            <a:spLocks noGrp="1"/>
          </p:cNvSpPr>
          <p:nvPr>
            <p:ph type="title"/>
          </p:nvPr>
        </p:nvSpPr>
        <p:spPr>
          <a:xfrm>
            <a:off x="653587" y="825037"/>
            <a:ext cx="10943600" cy="1165600"/>
          </a:xfrm>
          <a:prstGeom prst="rect">
            <a:avLst/>
          </a:prstGeom>
        </p:spPr>
        <p:txBody>
          <a:bodyPr spcFirstLastPara="1" vert="horz" wrap="square" lIns="0" tIns="0" rIns="0" bIns="0" rtlCol="0" anchor="t" anchorCtr="0">
            <a:normAutofit/>
          </a:bodyPr>
          <a:lstStyle/>
          <a:p>
            <a:pPr>
              <a:buSzPts val="1100"/>
            </a:pPr>
            <a:r>
              <a:rPr lang="en"/>
              <a:t>Sample Communications </a:t>
            </a:r>
            <a:endParaRPr/>
          </a:p>
        </p:txBody>
      </p:sp>
      <p:sp>
        <p:nvSpPr>
          <p:cNvPr id="253" name="Google Shape;253;p39"/>
          <p:cNvSpPr txBox="1">
            <a:spLocks noGrp="1"/>
          </p:cNvSpPr>
          <p:nvPr>
            <p:ph type="body" idx="1"/>
          </p:nvPr>
        </p:nvSpPr>
        <p:spPr>
          <a:xfrm>
            <a:off x="6262648" y="2079861"/>
            <a:ext cx="5181600" cy="4054800"/>
          </a:xfrm>
          <a:prstGeom prst="rect">
            <a:avLst/>
          </a:prstGeom>
        </p:spPr>
        <p:txBody>
          <a:bodyPr spcFirstLastPara="1" vert="horz" wrap="square" lIns="91433" tIns="457200" rIns="91433" bIns="45700" rtlCol="0" anchor="t" anchorCtr="0">
            <a:normAutofit fontScale="25000" lnSpcReduction="20000"/>
          </a:bodyPr>
          <a:lstStyle/>
          <a:p>
            <a:pPr marL="0" indent="0">
              <a:lnSpc>
                <a:spcPct val="138000"/>
              </a:lnSpc>
              <a:spcBef>
                <a:spcPts val="1867"/>
              </a:spcBef>
              <a:buClr>
                <a:schemeClr val="dk1"/>
              </a:buClr>
              <a:buSzPct val="37830"/>
              <a:buNone/>
            </a:pPr>
            <a:r>
              <a:rPr lang="en" sz="3877">
                <a:solidFill>
                  <a:srgbClr val="222222"/>
                </a:solidFill>
                <a:highlight>
                  <a:srgbClr val="FFFFFF"/>
                </a:highlight>
              </a:rPr>
              <a:t>Life can get busy, did you know your GED test scores are still valid! You only have one more test to complete to earn your High School Diploma. </a:t>
            </a:r>
            <a:endParaRPr sz="3877">
              <a:solidFill>
                <a:srgbClr val="222222"/>
              </a:solidFill>
              <a:highlight>
                <a:srgbClr val="FFFFFF"/>
              </a:highlight>
            </a:endParaRPr>
          </a:p>
          <a:p>
            <a:pPr marL="0" indent="0">
              <a:lnSpc>
                <a:spcPct val="138000"/>
              </a:lnSpc>
              <a:spcBef>
                <a:spcPts val="0"/>
              </a:spcBef>
              <a:buNone/>
            </a:pPr>
            <a:endParaRPr sz="3877" b="1">
              <a:solidFill>
                <a:srgbClr val="222222"/>
              </a:solidFill>
              <a:highlight>
                <a:srgbClr val="FFFFFF"/>
              </a:highlight>
            </a:endParaRPr>
          </a:p>
          <a:p>
            <a:pPr marL="0" indent="0">
              <a:lnSpc>
                <a:spcPct val="138000"/>
              </a:lnSpc>
              <a:spcBef>
                <a:spcPts val="0"/>
              </a:spcBef>
              <a:buClr>
                <a:schemeClr val="dk1"/>
              </a:buClr>
              <a:buSzPct val="37830"/>
              <a:buNone/>
            </a:pPr>
            <a:r>
              <a:rPr lang="en" sz="3877" b="1">
                <a:solidFill>
                  <a:srgbClr val="222222"/>
                </a:solidFill>
                <a:highlight>
                  <a:srgbClr val="FFFFFF"/>
                </a:highlight>
              </a:rPr>
              <a:t>How to Log Back In</a:t>
            </a:r>
            <a:endParaRPr sz="3877" b="1">
              <a:solidFill>
                <a:srgbClr val="222222"/>
              </a:solidFill>
              <a:highlight>
                <a:srgbClr val="FFFFFF"/>
              </a:highlight>
            </a:endParaRPr>
          </a:p>
          <a:p>
            <a:pPr marL="0" indent="0">
              <a:lnSpc>
                <a:spcPct val="138000"/>
              </a:lnSpc>
              <a:spcBef>
                <a:spcPts val="0"/>
              </a:spcBef>
              <a:buNone/>
            </a:pPr>
            <a:r>
              <a:rPr lang="en" sz="3877">
                <a:solidFill>
                  <a:srgbClr val="222222"/>
                </a:solidFill>
                <a:highlight>
                  <a:srgbClr val="FFFFFF"/>
                </a:highlight>
              </a:rPr>
              <a:t>If you don't remember your login details for your account at</a:t>
            </a:r>
            <a:r>
              <a:rPr lang="en" sz="3877">
                <a:solidFill>
                  <a:srgbClr val="222222"/>
                </a:solidFill>
                <a:highlight>
                  <a:srgbClr val="FFFFFF"/>
                </a:highlight>
                <a:uFill>
                  <a:noFill/>
                </a:uFill>
                <a:hlinkClick r:id="rId3">
                  <a:extLst>
                    <a:ext uri="{A12FA001-AC4F-418D-AE19-62706E023703}">
                      <ahyp:hlinkClr xmlns:ahyp="http://schemas.microsoft.com/office/drawing/2018/hyperlinkcolor" val="tx"/>
                    </a:ext>
                  </a:extLst>
                </a:hlinkClick>
              </a:rPr>
              <a:t> </a:t>
            </a:r>
            <a:r>
              <a:rPr lang="en" sz="3877" u="sng">
                <a:solidFill>
                  <a:srgbClr val="1155CC"/>
                </a:solidFill>
                <a:highlight>
                  <a:srgbClr val="FFFFFF"/>
                </a:highlight>
                <a:hlinkClick r:id="rId3">
                  <a:extLst>
                    <a:ext uri="{A12FA001-AC4F-418D-AE19-62706E023703}">
                      <ahyp:hlinkClr xmlns:ahyp="http://schemas.microsoft.com/office/drawing/2018/hyperlinkcolor" val="tx"/>
                    </a:ext>
                  </a:extLst>
                </a:hlinkClick>
              </a:rPr>
              <a:t>GED.com</a:t>
            </a:r>
            <a:r>
              <a:rPr lang="en" sz="3877">
                <a:solidFill>
                  <a:srgbClr val="222222"/>
                </a:solidFill>
                <a:highlight>
                  <a:srgbClr val="FFFFFF"/>
                </a:highlight>
              </a:rPr>
              <a:t>, don't worry. It's very easy to recover:</a:t>
            </a:r>
            <a:endParaRPr sz="3877">
              <a:solidFill>
                <a:srgbClr val="222222"/>
              </a:solidFill>
              <a:highlight>
                <a:srgbClr val="FFFFFF"/>
              </a:highlight>
            </a:endParaRPr>
          </a:p>
          <a:p>
            <a:pPr marL="795847" indent="-366338">
              <a:lnSpc>
                <a:spcPct val="115000"/>
              </a:lnSpc>
              <a:spcBef>
                <a:spcPts val="0"/>
              </a:spcBef>
              <a:buClr>
                <a:srgbClr val="222222"/>
              </a:buClr>
              <a:buSzPct val="100000"/>
              <a:buAutoNum type="arabicPeriod"/>
            </a:pPr>
            <a:r>
              <a:rPr lang="en" sz="3877">
                <a:solidFill>
                  <a:srgbClr val="222222"/>
                </a:solidFill>
                <a:highlight>
                  <a:srgbClr val="FFFFFF"/>
                </a:highlight>
              </a:rPr>
              <a:t>Go to the</a:t>
            </a:r>
            <a:r>
              <a:rPr lang="en" sz="3877">
                <a:solidFill>
                  <a:srgbClr val="222222"/>
                </a:solidFill>
                <a:highlight>
                  <a:srgbClr val="FFFFFF"/>
                </a:highlight>
                <a:uFill>
                  <a:noFill/>
                </a:uFill>
                <a:hlinkClick r:id="rId3">
                  <a:extLst>
                    <a:ext uri="{A12FA001-AC4F-418D-AE19-62706E023703}">
                      <ahyp:hlinkClr xmlns:ahyp="http://schemas.microsoft.com/office/drawing/2018/hyperlinkcolor" val="tx"/>
                    </a:ext>
                  </a:extLst>
                </a:hlinkClick>
              </a:rPr>
              <a:t> </a:t>
            </a:r>
            <a:r>
              <a:rPr lang="en" sz="3877" u="sng">
                <a:solidFill>
                  <a:srgbClr val="1155CC"/>
                </a:solidFill>
                <a:highlight>
                  <a:srgbClr val="FFFFFF"/>
                </a:highlight>
                <a:hlinkClick r:id="rId3">
                  <a:extLst>
                    <a:ext uri="{A12FA001-AC4F-418D-AE19-62706E023703}">
                      <ahyp:hlinkClr xmlns:ahyp="http://schemas.microsoft.com/office/drawing/2018/hyperlinkcolor" val="tx"/>
                    </a:ext>
                  </a:extLst>
                </a:hlinkClick>
              </a:rPr>
              <a:t>GED.com Sign-In page</a:t>
            </a:r>
            <a:r>
              <a:rPr lang="en" sz="3877">
                <a:solidFill>
                  <a:srgbClr val="222222"/>
                </a:solidFill>
                <a:highlight>
                  <a:srgbClr val="FFFFFF"/>
                </a:highlight>
              </a:rPr>
              <a:t>.</a:t>
            </a:r>
            <a:endParaRPr sz="3877">
              <a:solidFill>
                <a:srgbClr val="222222"/>
              </a:solidFill>
              <a:highlight>
                <a:srgbClr val="FFFFFF"/>
              </a:highlight>
            </a:endParaRPr>
          </a:p>
          <a:p>
            <a:pPr marL="795847" indent="-366338">
              <a:lnSpc>
                <a:spcPct val="115000"/>
              </a:lnSpc>
              <a:spcBef>
                <a:spcPts val="0"/>
              </a:spcBef>
              <a:buClr>
                <a:srgbClr val="222222"/>
              </a:buClr>
              <a:buSzPct val="100000"/>
              <a:buAutoNum type="arabicPeriod"/>
            </a:pPr>
            <a:r>
              <a:rPr lang="en" sz="3877">
                <a:solidFill>
                  <a:srgbClr val="222222"/>
                </a:solidFill>
                <a:highlight>
                  <a:srgbClr val="FFFFFF"/>
                </a:highlight>
              </a:rPr>
              <a:t>Click on the </a:t>
            </a:r>
            <a:r>
              <a:rPr lang="en" sz="3877" b="1">
                <a:solidFill>
                  <a:srgbClr val="222222"/>
                </a:solidFill>
                <a:highlight>
                  <a:srgbClr val="FFFFFF"/>
                </a:highlight>
              </a:rPr>
              <a:t>"Forgot Password?"</a:t>
            </a:r>
            <a:r>
              <a:rPr lang="en" sz="3877">
                <a:solidFill>
                  <a:srgbClr val="222222"/>
                </a:solidFill>
                <a:highlight>
                  <a:srgbClr val="FFFFFF"/>
                </a:highlight>
              </a:rPr>
              <a:t> link right below the log-in boxes.</a:t>
            </a:r>
            <a:endParaRPr sz="3877">
              <a:solidFill>
                <a:srgbClr val="222222"/>
              </a:solidFill>
              <a:highlight>
                <a:srgbClr val="FFFFFF"/>
              </a:highlight>
            </a:endParaRPr>
          </a:p>
          <a:p>
            <a:pPr marL="795847" indent="-366338">
              <a:lnSpc>
                <a:spcPct val="115000"/>
              </a:lnSpc>
              <a:spcBef>
                <a:spcPts val="0"/>
              </a:spcBef>
              <a:buClr>
                <a:srgbClr val="222222"/>
              </a:buClr>
              <a:buSzPct val="100000"/>
              <a:buAutoNum type="arabicPeriod"/>
            </a:pPr>
            <a:r>
              <a:rPr lang="en" sz="3877">
                <a:solidFill>
                  <a:srgbClr val="222222"/>
                </a:solidFill>
                <a:highlight>
                  <a:srgbClr val="FFFFFF"/>
                </a:highlight>
              </a:rPr>
              <a:t>Enter the email address you originally used to create your account.</a:t>
            </a:r>
            <a:endParaRPr sz="3877">
              <a:solidFill>
                <a:srgbClr val="222222"/>
              </a:solidFill>
              <a:highlight>
                <a:srgbClr val="FFFFFF"/>
              </a:highlight>
            </a:endParaRPr>
          </a:p>
          <a:p>
            <a:pPr marL="795847" indent="-366338">
              <a:lnSpc>
                <a:spcPct val="115000"/>
              </a:lnSpc>
              <a:spcBef>
                <a:spcPts val="0"/>
              </a:spcBef>
              <a:buClr>
                <a:srgbClr val="222222"/>
              </a:buClr>
              <a:buSzPct val="100000"/>
              <a:buAutoNum type="arabicPeriod"/>
            </a:pPr>
            <a:r>
              <a:rPr lang="en" sz="3877">
                <a:solidFill>
                  <a:srgbClr val="222222"/>
                </a:solidFill>
                <a:highlight>
                  <a:srgbClr val="FFFFFF"/>
                </a:highlight>
              </a:rPr>
              <a:t>Check your inbox for a password reset link and follow the quick instructions to set a new password.</a:t>
            </a:r>
            <a:endParaRPr sz="3877">
              <a:solidFill>
                <a:srgbClr val="222222"/>
              </a:solidFill>
              <a:highlight>
                <a:srgbClr val="FFFFFF"/>
              </a:highlight>
            </a:endParaRPr>
          </a:p>
          <a:p>
            <a:pPr marL="0" indent="0">
              <a:lnSpc>
                <a:spcPct val="138000"/>
              </a:lnSpc>
              <a:spcBef>
                <a:spcPts val="0"/>
              </a:spcBef>
              <a:buClr>
                <a:schemeClr val="dk1"/>
              </a:buClr>
              <a:buSzPct val="37830"/>
              <a:buNone/>
            </a:pPr>
            <a:r>
              <a:rPr lang="en" sz="3877" b="1">
                <a:solidFill>
                  <a:srgbClr val="222222"/>
                </a:solidFill>
                <a:highlight>
                  <a:srgbClr val="FFFFFF"/>
                </a:highlight>
              </a:rPr>
              <a:t>Where You Can Test</a:t>
            </a:r>
            <a:endParaRPr sz="3877" b="1">
              <a:solidFill>
                <a:srgbClr val="222222"/>
              </a:solidFill>
              <a:highlight>
                <a:srgbClr val="FFFFFF"/>
              </a:highlight>
            </a:endParaRPr>
          </a:p>
          <a:p>
            <a:pPr marL="795847" indent="-366338">
              <a:lnSpc>
                <a:spcPct val="115000"/>
              </a:lnSpc>
              <a:spcBef>
                <a:spcPts val="533"/>
              </a:spcBef>
              <a:buClr>
                <a:srgbClr val="222222"/>
              </a:buClr>
              <a:buSzPct val="100000"/>
              <a:buChar char="●"/>
            </a:pPr>
            <a:r>
              <a:rPr lang="en" sz="3877">
                <a:solidFill>
                  <a:srgbClr val="222222"/>
                </a:solidFill>
                <a:highlight>
                  <a:srgbClr val="FFFFFF"/>
                </a:highlight>
              </a:rPr>
              <a:t>When you log into your GED account to schedule, it will show you a list of the closest centers to your ZIP code.</a:t>
            </a:r>
            <a:endParaRPr sz="3877">
              <a:solidFill>
                <a:srgbClr val="222222"/>
              </a:solidFill>
              <a:highlight>
                <a:srgbClr val="FFFFFF"/>
              </a:highlight>
            </a:endParaRPr>
          </a:p>
          <a:p>
            <a:pPr marL="795847" indent="-366338">
              <a:lnSpc>
                <a:spcPct val="115000"/>
              </a:lnSpc>
              <a:spcBef>
                <a:spcPts val="0"/>
              </a:spcBef>
              <a:buClr>
                <a:srgbClr val="222222"/>
              </a:buClr>
              <a:buSzPct val="100000"/>
              <a:buChar char="●"/>
            </a:pPr>
            <a:r>
              <a:rPr lang="en" sz="3877">
                <a:solidFill>
                  <a:srgbClr val="222222"/>
                </a:solidFill>
                <a:highlight>
                  <a:srgbClr val="FFFFFF"/>
                </a:highlight>
              </a:rPr>
              <a:t>You can choose the day of the week and time of day that works best for your schedule.</a:t>
            </a:r>
            <a:endParaRPr sz="3877">
              <a:solidFill>
                <a:srgbClr val="222222"/>
              </a:solidFill>
              <a:highlight>
                <a:srgbClr val="FFFFFF"/>
              </a:highlight>
            </a:endParaRPr>
          </a:p>
          <a:p>
            <a:pPr marL="0" indent="0">
              <a:lnSpc>
                <a:spcPct val="138000"/>
              </a:lnSpc>
              <a:spcBef>
                <a:spcPts val="1333"/>
              </a:spcBef>
              <a:buClr>
                <a:schemeClr val="dk1"/>
              </a:buClr>
              <a:buSzPct val="37830"/>
              <a:buNone/>
            </a:pPr>
            <a:r>
              <a:rPr lang="en" sz="3877">
                <a:solidFill>
                  <a:srgbClr val="222222"/>
                </a:solidFill>
                <a:highlight>
                  <a:srgbClr val="FFFFFF"/>
                </a:highlight>
              </a:rPr>
              <a:t>You have already done the vast majority of the hard work by passing three sections. Now it’s time to finish what you started and open up new doors for your career and education.</a:t>
            </a:r>
            <a:endParaRPr sz="3877">
              <a:solidFill>
                <a:srgbClr val="222222"/>
              </a:solidFill>
              <a:highlight>
                <a:srgbClr val="FFFFFF"/>
              </a:highlight>
            </a:endParaRPr>
          </a:p>
          <a:p>
            <a:pPr marL="0" indent="0">
              <a:lnSpc>
                <a:spcPct val="138000"/>
              </a:lnSpc>
              <a:spcBef>
                <a:spcPts val="0"/>
              </a:spcBef>
              <a:buClr>
                <a:schemeClr val="dk1"/>
              </a:buClr>
              <a:buSzPct val="37830"/>
              <a:buNone/>
            </a:pPr>
            <a:r>
              <a:rPr lang="en" sz="3877">
                <a:solidFill>
                  <a:srgbClr val="222222"/>
                </a:solidFill>
                <a:highlight>
                  <a:srgbClr val="FFFFFF"/>
                </a:highlight>
              </a:rPr>
              <a:t>Log into your account today to see which test you have left and schedule your appointment.  If you have any questions, please reach out, we are here to help.</a:t>
            </a:r>
            <a:endParaRPr sz="3877">
              <a:solidFill>
                <a:srgbClr val="222222"/>
              </a:solidFill>
              <a:highlight>
                <a:srgbClr val="FFFFFF"/>
              </a:highlight>
            </a:endParaRPr>
          </a:p>
          <a:p>
            <a:pPr marL="0" indent="0">
              <a:buNone/>
            </a:pPr>
            <a:endParaRPr/>
          </a:p>
        </p:txBody>
      </p:sp>
      <p:sp>
        <p:nvSpPr>
          <p:cNvPr id="254" name="Google Shape;254;p39"/>
          <p:cNvSpPr txBox="1">
            <a:spLocks noGrp="1"/>
          </p:cNvSpPr>
          <p:nvPr>
            <p:ph type="body" idx="2"/>
          </p:nvPr>
        </p:nvSpPr>
        <p:spPr>
          <a:xfrm>
            <a:off x="653587" y="2079861"/>
            <a:ext cx="5181600" cy="4054800"/>
          </a:xfrm>
          <a:prstGeom prst="rect">
            <a:avLst/>
          </a:prstGeom>
        </p:spPr>
        <p:txBody>
          <a:bodyPr spcFirstLastPara="1" vert="horz" wrap="square" lIns="228600" tIns="457200" rIns="228600" bIns="45700" rtlCol="0" anchor="t" anchorCtr="0">
            <a:normAutofit fontScale="92500" lnSpcReduction="20000"/>
          </a:bodyPr>
          <a:lstStyle/>
          <a:p>
            <a:pPr marL="0" indent="0">
              <a:lnSpc>
                <a:spcPct val="115000"/>
              </a:lnSpc>
              <a:spcBef>
                <a:spcPts val="1333"/>
              </a:spcBef>
              <a:buClr>
                <a:schemeClr val="dk1"/>
              </a:buClr>
              <a:buSzPct val="100000"/>
              <a:buNone/>
            </a:pPr>
            <a:r>
              <a:rPr lang="en" sz="1467">
                <a:solidFill>
                  <a:srgbClr val="222222"/>
                </a:solidFill>
                <a:highlight>
                  <a:srgbClr val="FFFFFF"/>
                </a:highlight>
              </a:rPr>
              <a:t>Congratulations on taking the first step and creating your GED.com account! Setting up your profile is a huge milestone toward earning your State of Florida High School Diploma.</a:t>
            </a:r>
            <a:endParaRPr sz="1467">
              <a:solidFill>
                <a:srgbClr val="222222"/>
              </a:solidFill>
              <a:highlight>
                <a:srgbClr val="FFFFFF"/>
              </a:highlight>
            </a:endParaRPr>
          </a:p>
          <a:p>
            <a:pPr marL="0" indent="0">
              <a:lnSpc>
                <a:spcPct val="115000"/>
              </a:lnSpc>
              <a:spcBef>
                <a:spcPts val="1333"/>
              </a:spcBef>
              <a:buClr>
                <a:schemeClr val="dk1"/>
              </a:buClr>
              <a:buSzPct val="100000"/>
              <a:buNone/>
            </a:pPr>
            <a:r>
              <a:rPr lang="en" sz="1467">
                <a:solidFill>
                  <a:srgbClr val="222222"/>
                </a:solidFill>
                <a:highlight>
                  <a:srgbClr val="FFFFFF"/>
                </a:highlight>
              </a:rPr>
              <a:t>While studying on your own is an option, you don't have to do it alone. The </a:t>
            </a:r>
            <a:r>
              <a:rPr lang="en" sz="1467" b="1">
                <a:solidFill>
                  <a:srgbClr val="222222"/>
                </a:solidFill>
                <a:highlight>
                  <a:srgbClr val="FFFFFF"/>
                </a:highlight>
              </a:rPr>
              <a:t>School District of Palm Beach County</a:t>
            </a:r>
            <a:r>
              <a:rPr lang="en" sz="1467">
                <a:solidFill>
                  <a:srgbClr val="222222"/>
                </a:solidFill>
                <a:highlight>
                  <a:srgbClr val="FFFFFF"/>
                </a:highlight>
              </a:rPr>
              <a:t> offers dedicated Adult Education programs designed to help you prepare for and pass all four GED subject tests. Whether you prefer online flexibility or structured in-person classes, local help is available. </a:t>
            </a:r>
            <a:r>
              <a:rPr lang="en" sz="1467" u="sng">
                <a:solidFill>
                  <a:srgbClr val="1155CC"/>
                </a:solidFill>
                <a:highlight>
                  <a:srgbClr val="FFFFFF"/>
                </a:highlight>
                <a:hlinkClick r:id="rId4">
                  <a:extLst>
                    <a:ext uri="{A12FA001-AC4F-418D-AE19-62706E023703}">
                      <ahyp:hlinkClr xmlns:ahyp="http://schemas.microsoft.com/office/drawing/2018/hyperlinkcolor" val="tx"/>
                    </a:ext>
                  </a:extLst>
                </a:hlinkClick>
              </a:rPr>
              <a:t>Click here for more information.</a:t>
            </a:r>
            <a:r>
              <a:rPr lang="en" sz="1467">
                <a:solidFill>
                  <a:srgbClr val="222222"/>
                </a:solidFill>
                <a:highlight>
                  <a:srgbClr val="FFFFFF"/>
                </a:highlight>
              </a:rPr>
              <a:t> </a:t>
            </a:r>
            <a:endParaRPr sz="1467">
              <a:solidFill>
                <a:srgbClr val="222222"/>
              </a:solidFill>
              <a:highlight>
                <a:srgbClr val="FFFFFF"/>
              </a:highlight>
            </a:endParaRPr>
          </a:p>
          <a:p>
            <a:pPr marL="0" indent="0">
              <a:lnSpc>
                <a:spcPct val="115000"/>
              </a:lnSpc>
              <a:spcBef>
                <a:spcPts val="1333"/>
              </a:spcBef>
              <a:buClr>
                <a:schemeClr val="dk1"/>
              </a:buClr>
              <a:buSzPct val="100000"/>
              <a:buNone/>
            </a:pPr>
            <a:r>
              <a:rPr lang="en" sz="1467">
                <a:solidFill>
                  <a:srgbClr val="222222"/>
                </a:solidFill>
                <a:highlight>
                  <a:srgbClr val="FFFFFF"/>
                </a:highlight>
              </a:rPr>
              <a:t>Reach out to a</a:t>
            </a:r>
            <a:r>
              <a:rPr lang="en" sz="1467" u="sng">
                <a:solidFill>
                  <a:srgbClr val="1155CC"/>
                </a:solidFill>
                <a:highlight>
                  <a:srgbClr val="FFFFFF"/>
                </a:highlight>
                <a:hlinkClick r:id="rId5">
                  <a:extLst>
                    <a:ext uri="{A12FA001-AC4F-418D-AE19-62706E023703}">
                      <ahyp:hlinkClr xmlns:ahyp="http://schemas.microsoft.com/office/drawing/2018/hyperlinkcolor" val="tx"/>
                    </a:ext>
                  </a:extLst>
                </a:hlinkClick>
              </a:rPr>
              <a:t> local Community School</a:t>
            </a:r>
            <a:r>
              <a:rPr lang="en" sz="1467">
                <a:solidFill>
                  <a:srgbClr val="222222"/>
                </a:solidFill>
                <a:highlight>
                  <a:srgbClr val="FFFFFF"/>
                </a:highlight>
              </a:rPr>
              <a:t> where coordinators and teachers are standing by to help you cross the finish line.</a:t>
            </a:r>
            <a:endParaRPr sz="1467">
              <a:solidFill>
                <a:srgbClr val="222222"/>
              </a:solidFill>
              <a:highlight>
                <a:srgbClr val="FFFFFF"/>
              </a:highlight>
            </a:endParaRPr>
          </a:p>
          <a:p>
            <a:pPr marL="0" indent="0">
              <a:spcBef>
                <a:spcPts val="1333"/>
              </a:spcBef>
              <a:buNone/>
            </a:pPr>
            <a:endParaRPr/>
          </a:p>
        </p:txBody>
      </p:sp>
      <p:sp>
        <p:nvSpPr>
          <p:cNvPr id="255" name="Google Shape;255;p39"/>
          <p:cNvSpPr txBox="1"/>
          <p:nvPr/>
        </p:nvSpPr>
        <p:spPr>
          <a:xfrm>
            <a:off x="653600" y="1618300"/>
            <a:ext cx="5632000" cy="578580"/>
          </a:xfrm>
          <a:prstGeom prst="rect">
            <a:avLst/>
          </a:prstGeom>
          <a:noFill/>
          <a:ln>
            <a:noFill/>
          </a:ln>
        </p:spPr>
        <p:txBody>
          <a:bodyPr spcFirstLastPara="1" wrap="square" lIns="121900" tIns="121900" rIns="121900" bIns="121900" anchor="t" anchorCtr="0">
            <a:spAutoFit/>
          </a:bodyPr>
          <a:lstStyle/>
          <a:p>
            <a:pPr>
              <a:lnSpc>
                <a:spcPct val="90000"/>
              </a:lnSpc>
            </a:pPr>
            <a:r>
              <a:rPr lang="en" sz="2400" b="1">
                <a:solidFill>
                  <a:schemeClr val="dk1"/>
                </a:solidFill>
              </a:rPr>
              <a:t>Interested  </a:t>
            </a:r>
            <a:endParaRPr sz="2400"/>
          </a:p>
        </p:txBody>
      </p:sp>
      <p:sp>
        <p:nvSpPr>
          <p:cNvPr id="256" name="Google Shape;256;p39"/>
          <p:cNvSpPr txBox="1"/>
          <p:nvPr/>
        </p:nvSpPr>
        <p:spPr>
          <a:xfrm>
            <a:off x="6262633" y="1618300"/>
            <a:ext cx="5632000" cy="578580"/>
          </a:xfrm>
          <a:prstGeom prst="rect">
            <a:avLst/>
          </a:prstGeom>
          <a:noFill/>
          <a:ln>
            <a:noFill/>
          </a:ln>
        </p:spPr>
        <p:txBody>
          <a:bodyPr spcFirstLastPara="1" wrap="square" lIns="121900" tIns="121900" rIns="121900" bIns="121900" anchor="t" anchorCtr="0">
            <a:spAutoFit/>
          </a:bodyPr>
          <a:lstStyle/>
          <a:p>
            <a:pPr>
              <a:lnSpc>
                <a:spcPct val="90000"/>
              </a:lnSpc>
            </a:pPr>
            <a:r>
              <a:rPr lang="en" sz="2400" b="1">
                <a:solidFill>
                  <a:schemeClr val="dk1"/>
                </a:solidFill>
              </a:rPr>
              <a:t>Outreach</a:t>
            </a:r>
            <a:endParaRPr sz="24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40"/>
          <p:cNvSpPr/>
          <p:nvPr/>
        </p:nvSpPr>
        <p:spPr>
          <a:xfrm>
            <a:off x="6671427" y="1426133"/>
            <a:ext cx="4928800" cy="3524800"/>
          </a:xfrm>
          <a:prstGeom prst="rect">
            <a:avLst/>
          </a:prstGeom>
          <a:no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262" name="Google Shape;262;p40"/>
          <p:cNvSpPr txBox="1">
            <a:spLocks noGrp="1"/>
          </p:cNvSpPr>
          <p:nvPr>
            <p:ph type="title"/>
          </p:nvPr>
        </p:nvSpPr>
        <p:spPr>
          <a:xfrm>
            <a:off x="685031" y="562904"/>
            <a:ext cx="11129600" cy="1165600"/>
          </a:xfrm>
          <a:prstGeom prst="rect">
            <a:avLst/>
          </a:prstGeom>
        </p:spPr>
        <p:txBody>
          <a:bodyPr spcFirstLastPara="1" vert="horz" wrap="square" lIns="0" tIns="0" rIns="0" bIns="0" rtlCol="0" anchor="t" anchorCtr="0">
            <a:normAutofit/>
          </a:bodyPr>
          <a:lstStyle/>
          <a:p>
            <a:pPr>
              <a:spcBef>
                <a:spcPts val="0"/>
              </a:spcBef>
            </a:pPr>
            <a:r>
              <a:rPr lang="en"/>
              <a:t>Statistics</a:t>
            </a:r>
            <a:endParaRPr/>
          </a:p>
        </p:txBody>
      </p:sp>
      <p:pic>
        <p:nvPicPr>
          <p:cNvPr id="263" name="Google Shape;263;p40"/>
          <p:cNvPicPr preferRelativeResize="0"/>
          <p:nvPr/>
        </p:nvPicPr>
        <p:blipFill rotWithShape="1">
          <a:blip r:embed="rId3">
            <a:alphaModFix/>
          </a:blip>
          <a:srcRect l="1312" r="20"/>
          <a:stretch/>
        </p:blipFill>
        <p:spPr>
          <a:xfrm>
            <a:off x="524301" y="1256834"/>
            <a:ext cx="4872900" cy="3694167"/>
          </a:xfrm>
          <a:prstGeom prst="rect">
            <a:avLst/>
          </a:prstGeom>
          <a:noFill/>
          <a:ln>
            <a:noFill/>
          </a:ln>
        </p:spPr>
      </p:pic>
      <p:pic>
        <p:nvPicPr>
          <p:cNvPr id="264" name="Google Shape;264;p40"/>
          <p:cNvPicPr preferRelativeResize="0"/>
          <p:nvPr/>
        </p:nvPicPr>
        <p:blipFill>
          <a:blip r:embed="rId4">
            <a:alphaModFix/>
          </a:blip>
          <a:stretch>
            <a:fillRect/>
          </a:stretch>
        </p:blipFill>
        <p:spPr>
          <a:xfrm>
            <a:off x="6714267" y="1496901"/>
            <a:ext cx="4115655" cy="3454033"/>
          </a:xfrm>
          <a:prstGeom prst="rect">
            <a:avLst/>
          </a:prstGeom>
          <a:noFill/>
          <a:ln>
            <a:noFill/>
          </a:ln>
        </p:spPr>
      </p:pic>
      <p:sp>
        <p:nvSpPr>
          <p:cNvPr id="265" name="Google Shape;265;p40"/>
          <p:cNvSpPr txBox="1"/>
          <p:nvPr/>
        </p:nvSpPr>
        <p:spPr>
          <a:xfrm>
            <a:off x="2810300" y="1371067"/>
            <a:ext cx="1572800" cy="461600"/>
          </a:xfrm>
          <a:prstGeom prst="rect">
            <a:avLst/>
          </a:prstGeom>
          <a:noFill/>
          <a:ln>
            <a:noFill/>
          </a:ln>
        </p:spPr>
        <p:txBody>
          <a:bodyPr spcFirstLastPara="1" wrap="square" lIns="121900" tIns="121900" rIns="121900" bIns="121900" anchor="t" anchorCtr="0">
            <a:noAutofit/>
          </a:bodyPr>
          <a:lstStyle/>
          <a:p>
            <a:r>
              <a:rPr lang="en" sz="2267">
                <a:solidFill>
                  <a:schemeClr val="dk1"/>
                </a:solidFill>
              </a:rPr>
              <a:t>July 2025</a:t>
            </a:r>
            <a:endParaRPr sz="2267">
              <a:solidFill>
                <a:schemeClr val="dk1"/>
              </a:solidFill>
            </a:endParaRPr>
          </a:p>
        </p:txBody>
      </p:sp>
      <p:sp>
        <p:nvSpPr>
          <p:cNvPr id="266" name="Google Shape;266;p40"/>
          <p:cNvSpPr txBox="1"/>
          <p:nvPr/>
        </p:nvSpPr>
        <p:spPr>
          <a:xfrm>
            <a:off x="9126967" y="1371067"/>
            <a:ext cx="1572800" cy="461600"/>
          </a:xfrm>
          <a:prstGeom prst="rect">
            <a:avLst/>
          </a:prstGeom>
          <a:noFill/>
          <a:ln>
            <a:noFill/>
          </a:ln>
        </p:spPr>
        <p:txBody>
          <a:bodyPr spcFirstLastPara="1" wrap="square" lIns="121900" tIns="121900" rIns="121900" bIns="121900" anchor="t" anchorCtr="0">
            <a:noAutofit/>
          </a:bodyPr>
          <a:lstStyle/>
          <a:p>
            <a:r>
              <a:rPr lang="en" sz="2267">
                <a:solidFill>
                  <a:schemeClr val="dk1"/>
                </a:solidFill>
              </a:rPr>
              <a:t>July 2026</a:t>
            </a:r>
            <a:endParaRPr sz="2267">
              <a:solidFill>
                <a:schemeClr val="dk1"/>
              </a:solidFill>
            </a:endParaRPr>
          </a:p>
        </p:txBody>
      </p:sp>
      <p:sp>
        <p:nvSpPr>
          <p:cNvPr id="267" name="Google Shape;267;p40"/>
          <p:cNvSpPr/>
          <p:nvPr/>
        </p:nvSpPr>
        <p:spPr>
          <a:xfrm>
            <a:off x="524300" y="1426133"/>
            <a:ext cx="4928800" cy="3524800"/>
          </a:xfrm>
          <a:prstGeom prst="rect">
            <a:avLst/>
          </a:prstGeom>
          <a:no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41"/>
          <p:cNvSpPr txBox="1">
            <a:spLocks noGrp="1"/>
          </p:cNvSpPr>
          <p:nvPr>
            <p:ph type="title"/>
          </p:nvPr>
        </p:nvSpPr>
        <p:spPr>
          <a:xfrm>
            <a:off x="624113" y="825037"/>
            <a:ext cx="11129600" cy="1165600"/>
          </a:xfrm>
          <a:prstGeom prst="rect">
            <a:avLst/>
          </a:prstGeom>
        </p:spPr>
        <p:txBody>
          <a:bodyPr spcFirstLastPara="1" vert="horz" wrap="square" lIns="0" tIns="0" rIns="0" bIns="0" rtlCol="0" anchor="t" anchorCtr="0">
            <a:normAutofit/>
          </a:bodyPr>
          <a:lstStyle/>
          <a:p>
            <a:pPr>
              <a:lnSpc>
                <a:spcPct val="100000"/>
              </a:lnSpc>
              <a:spcBef>
                <a:spcPts val="0"/>
              </a:spcBef>
            </a:pPr>
            <a:r>
              <a:rPr lang="en"/>
              <a:t>Statistics</a:t>
            </a:r>
            <a:endParaRPr/>
          </a:p>
          <a:p>
            <a:pPr>
              <a:spcBef>
                <a:spcPts val="0"/>
              </a:spcBef>
            </a:pPr>
            <a:endParaRPr/>
          </a:p>
        </p:txBody>
      </p:sp>
      <p:pic>
        <p:nvPicPr>
          <p:cNvPr id="273" name="Google Shape;273;p41" descr="image.png"/>
          <p:cNvPicPr preferRelativeResize="0"/>
          <p:nvPr/>
        </p:nvPicPr>
        <p:blipFill rotWithShape="1">
          <a:blip r:embed="rId3">
            <a:alphaModFix/>
          </a:blip>
          <a:srcRect/>
          <a:stretch/>
        </p:blipFill>
        <p:spPr>
          <a:xfrm>
            <a:off x="582583" y="2219567"/>
            <a:ext cx="11026832" cy="48385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42"/>
          <p:cNvSpPr txBox="1">
            <a:spLocks noGrp="1"/>
          </p:cNvSpPr>
          <p:nvPr>
            <p:ph type="title"/>
          </p:nvPr>
        </p:nvSpPr>
        <p:spPr>
          <a:xfrm>
            <a:off x="653587" y="825037"/>
            <a:ext cx="10943600" cy="1165600"/>
          </a:xfrm>
          <a:prstGeom prst="rect">
            <a:avLst/>
          </a:prstGeom>
        </p:spPr>
        <p:txBody>
          <a:bodyPr spcFirstLastPara="1" vert="horz" wrap="square" lIns="0" tIns="0" rIns="0" bIns="0" rtlCol="0" anchor="t" anchorCtr="0">
            <a:normAutofit/>
          </a:bodyPr>
          <a:lstStyle/>
          <a:p>
            <a:r>
              <a:rPr lang="en"/>
              <a:t>Statistics </a:t>
            </a:r>
            <a:endParaRPr/>
          </a:p>
        </p:txBody>
      </p:sp>
      <p:sp>
        <p:nvSpPr>
          <p:cNvPr id="279" name="Google Shape;279;p42"/>
          <p:cNvSpPr txBox="1">
            <a:spLocks noGrp="1"/>
          </p:cNvSpPr>
          <p:nvPr>
            <p:ph type="body" idx="1"/>
          </p:nvPr>
        </p:nvSpPr>
        <p:spPr>
          <a:xfrm>
            <a:off x="6262633" y="2079867"/>
            <a:ext cx="5282800" cy="4054800"/>
          </a:xfrm>
          <a:prstGeom prst="rect">
            <a:avLst/>
          </a:prstGeom>
        </p:spPr>
        <p:txBody>
          <a:bodyPr spcFirstLastPara="1" vert="horz" wrap="square" lIns="91433" tIns="457200" rIns="91433" bIns="45700" rtlCol="0" anchor="t" anchorCtr="0">
            <a:normAutofit/>
          </a:bodyPr>
          <a:lstStyle/>
          <a:p>
            <a:pPr marL="0" indent="0">
              <a:buNone/>
            </a:pPr>
            <a:r>
              <a:rPr lang="en"/>
              <a:t>SY25 - SY26 Prep Connect Enrollment</a:t>
            </a:r>
            <a:endParaRPr/>
          </a:p>
        </p:txBody>
      </p:sp>
      <p:sp>
        <p:nvSpPr>
          <p:cNvPr id="280" name="Google Shape;280;p42"/>
          <p:cNvSpPr txBox="1">
            <a:spLocks noGrp="1"/>
          </p:cNvSpPr>
          <p:nvPr>
            <p:ph type="body" idx="2"/>
          </p:nvPr>
        </p:nvSpPr>
        <p:spPr>
          <a:xfrm>
            <a:off x="653587" y="2079861"/>
            <a:ext cx="5181600" cy="4054800"/>
          </a:xfrm>
          <a:prstGeom prst="rect">
            <a:avLst/>
          </a:prstGeom>
        </p:spPr>
        <p:txBody>
          <a:bodyPr spcFirstLastPara="1" vert="horz" wrap="square" lIns="228600" tIns="457200" rIns="228600" bIns="45700" rtlCol="0" anchor="t" anchorCtr="0">
            <a:normAutofit/>
          </a:bodyPr>
          <a:lstStyle/>
          <a:p>
            <a:pPr marL="0" indent="0">
              <a:buNone/>
            </a:pPr>
            <a:r>
              <a:rPr lang="en"/>
              <a:t>SY24 - SY25 Increased Credentialed</a:t>
            </a:r>
            <a:endParaRPr/>
          </a:p>
        </p:txBody>
      </p:sp>
      <p:grpSp>
        <p:nvGrpSpPr>
          <p:cNvPr id="281" name="Google Shape;281;p42"/>
          <p:cNvGrpSpPr/>
          <p:nvPr/>
        </p:nvGrpSpPr>
        <p:grpSpPr>
          <a:xfrm>
            <a:off x="1693439" y="3089311"/>
            <a:ext cx="3101925" cy="3045355"/>
            <a:chOff x="5481550" y="1819350"/>
            <a:chExt cx="2367401" cy="2324225"/>
          </a:xfrm>
        </p:grpSpPr>
        <p:pic>
          <p:nvPicPr>
            <p:cNvPr id="282" name="Google Shape;282;p42" title="Chart"/>
            <p:cNvPicPr preferRelativeResize="0"/>
            <p:nvPr/>
          </p:nvPicPr>
          <p:blipFill>
            <a:blip r:embed="rId3">
              <a:alphaModFix/>
            </a:blip>
            <a:srcRect l="28545" r="4541"/>
            <a:stretch>
              <a:fillRect/>
            </a:stretch>
          </p:blipFill>
          <p:spPr>
            <a:xfrm>
              <a:off x="5481550" y="1953075"/>
              <a:ext cx="2367401" cy="2190500"/>
            </a:xfrm>
            <a:prstGeom prst="rect">
              <a:avLst/>
            </a:prstGeom>
            <a:noFill/>
            <a:ln>
              <a:noFill/>
            </a:ln>
          </p:spPr>
        </p:pic>
        <p:sp>
          <p:nvSpPr>
            <p:cNvPr id="283" name="Google Shape;283;p42"/>
            <p:cNvSpPr txBox="1"/>
            <p:nvPr/>
          </p:nvSpPr>
          <p:spPr>
            <a:xfrm>
              <a:off x="6338900" y="1819350"/>
              <a:ext cx="1223400" cy="491100"/>
            </a:xfrm>
            <a:prstGeom prst="rect">
              <a:avLst/>
            </a:prstGeom>
            <a:noFill/>
            <a:ln>
              <a:noFill/>
            </a:ln>
          </p:spPr>
          <p:txBody>
            <a:bodyPr spcFirstLastPara="1" wrap="square" lIns="119800" tIns="119800" rIns="119800" bIns="119800" anchor="t" anchorCtr="0">
              <a:noAutofit/>
            </a:bodyPr>
            <a:lstStyle/>
            <a:p>
              <a:r>
                <a:rPr lang="en" sz="1572">
                  <a:solidFill>
                    <a:srgbClr val="595959"/>
                  </a:solidFill>
                  <a:latin typeface="Montserrat"/>
                  <a:ea typeface="Montserrat"/>
                  <a:cs typeface="Montserrat"/>
                  <a:sym typeface="Montserrat"/>
                </a:rPr>
                <a:t>40% more credentialed</a:t>
              </a:r>
              <a:endParaRPr sz="1572">
                <a:solidFill>
                  <a:srgbClr val="595959"/>
                </a:solidFill>
                <a:latin typeface="Montserrat"/>
                <a:ea typeface="Montserrat"/>
                <a:cs typeface="Montserrat"/>
                <a:sym typeface="Montserrat"/>
              </a:endParaRPr>
            </a:p>
          </p:txBody>
        </p:sp>
      </p:grpSp>
      <p:graphicFrame>
        <p:nvGraphicFramePr>
          <p:cNvPr id="284" name="Google Shape;284;p42"/>
          <p:cNvGraphicFramePr/>
          <p:nvPr/>
        </p:nvGraphicFramePr>
        <p:xfrm>
          <a:off x="6560800" y="4301780"/>
          <a:ext cx="4642133" cy="1701628"/>
        </p:xfrm>
        <a:graphic>
          <a:graphicData uri="http://schemas.openxmlformats.org/drawingml/2006/table">
            <a:tbl>
              <a:tblPr firstRow="1" bandRow="1">
                <a:noFill/>
              </a:tblPr>
              <a:tblGrid>
                <a:gridCol w="1246600">
                  <a:extLst>
                    <a:ext uri="{9D8B030D-6E8A-4147-A177-3AD203B41FA5}">
                      <a16:colId xmlns:a16="http://schemas.microsoft.com/office/drawing/2014/main" val="20000"/>
                    </a:ext>
                  </a:extLst>
                </a:gridCol>
                <a:gridCol w="1307033">
                  <a:extLst>
                    <a:ext uri="{9D8B030D-6E8A-4147-A177-3AD203B41FA5}">
                      <a16:colId xmlns:a16="http://schemas.microsoft.com/office/drawing/2014/main" val="20001"/>
                    </a:ext>
                  </a:extLst>
                </a:gridCol>
                <a:gridCol w="1084300">
                  <a:extLst>
                    <a:ext uri="{9D8B030D-6E8A-4147-A177-3AD203B41FA5}">
                      <a16:colId xmlns:a16="http://schemas.microsoft.com/office/drawing/2014/main" val="20002"/>
                    </a:ext>
                  </a:extLst>
                </a:gridCol>
                <a:gridCol w="1004200">
                  <a:extLst>
                    <a:ext uri="{9D8B030D-6E8A-4147-A177-3AD203B41FA5}">
                      <a16:colId xmlns:a16="http://schemas.microsoft.com/office/drawing/2014/main" val="20003"/>
                    </a:ext>
                  </a:extLst>
                </a:gridCol>
              </a:tblGrid>
              <a:tr h="575733">
                <a:tc>
                  <a:txBody>
                    <a:bodyPr/>
                    <a:lstStyle/>
                    <a:p>
                      <a:pPr marL="0" marR="0" lvl="0" indent="0" algn="l" rtl="0">
                        <a:spcBef>
                          <a:spcPts val="0"/>
                        </a:spcBef>
                        <a:spcAft>
                          <a:spcPts val="0"/>
                        </a:spcAft>
                        <a:buNone/>
                      </a:pPr>
                      <a:r>
                        <a:rPr lang="en" sz="1700" b="0" i="0" u="none" strike="noStrike" cap="none">
                          <a:solidFill>
                            <a:srgbClr val="FFFFFF"/>
                          </a:solidFill>
                          <a:latin typeface="Inter SemiBold"/>
                          <a:ea typeface="Inter SemiBold"/>
                          <a:cs typeface="Inter SemiBold"/>
                          <a:sym typeface="Inter SemiBold"/>
                        </a:rPr>
                        <a:t>Academic Year</a:t>
                      </a:r>
                      <a:endParaRPr sz="1700"/>
                    </a:p>
                  </a:txBody>
                  <a:tcPr marL="84667" marR="84667" marT="33867" marB="33867"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F172A"/>
                    </a:solidFill>
                  </a:tcPr>
                </a:tc>
                <a:tc>
                  <a:txBody>
                    <a:bodyPr/>
                    <a:lstStyle/>
                    <a:p>
                      <a:pPr marL="0" marR="0" lvl="0" indent="0" algn="l" rtl="0">
                        <a:spcBef>
                          <a:spcPts val="0"/>
                        </a:spcBef>
                        <a:spcAft>
                          <a:spcPts val="0"/>
                        </a:spcAft>
                        <a:buNone/>
                      </a:pPr>
                      <a:r>
                        <a:rPr lang="en" sz="1700" b="0" i="0" u="none" strike="noStrike" cap="none">
                          <a:solidFill>
                            <a:srgbClr val="FFFFFF"/>
                          </a:solidFill>
                          <a:latin typeface="Inter SemiBold"/>
                          <a:ea typeface="Inter SemiBold"/>
                          <a:cs typeface="Inter SemiBold"/>
                          <a:sym typeface="Inter SemiBold"/>
                        </a:rPr>
                        <a:t>Expressed Interest</a:t>
                      </a:r>
                      <a:endParaRPr sz="1700"/>
                    </a:p>
                  </a:txBody>
                  <a:tcPr marL="84667" marR="84667" marT="33867" marB="33867"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F172A"/>
                    </a:solidFill>
                  </a:tcPr>
                </a:tc>
                <a:tc>
                  <a:txBody>
                    <a:bodyPr/>
                    <a:lstStyle/>
                    <a:p>
                      <a:pPr marL="0" marR="0" lvl="0" indent="0" algn="l" rtl="0">
                        <a:spcBef>
                          <a:spcPts val="0"/>
                        </a:spcBef>
                        <a:spcAft>
                          <a:spcPts val="0"/>
                        </a:spcAft>
                        <a:buNone/>
                      </a:pPr>
                      <a:r>
                        <a:rPr lang="en" sz="1700" b="0" i="0" u="none" strike="noStrike" cap="none">
                          <a:solidFill>
                            <a:srgbClr val="FFFFFF"/>
                          </a:solidFill>
                          <a:latin typeface="Inter SemiBold"/>
                          <a:ea typeface="Inter SemiBold"/>
                          <a:cs typeface="Inter SemiBold"/>
                          <a:sym typeface="Inter SemiBold"/>
                        </a:rPr>
                        <a:t>Enrolled</a:t>
                      </a:r>
                      <a:endParaRPr sz="1700"/>
                    </a:p>
                  </a:txBody>
                  <a:tcPr marL="84667" marR="84667" marT="33867" marB="33867"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F172A"/>
                    </a:solidFill>
                  </a:tcPr>
                </a:tc>
                <a:tc>
                  <a:txBody>
                    <a:bodyPr/>
                    <a:lstStyle/>
                    <a:p>
                      <a:pPr marL="0" marR="0" lvl="0" indent="0" algn="l" rtl="0">
                        <a:spcBef>
                          <a:spcPts val="0"/>
                        </a:spcBef>
                        <a:spcAft>
                          <a:spcPts val="0"/>
                        </a:spcAft>
                        <a:buNone/>
                      </a:pPr>
                      <a:r>
                        <a:rPr lang="en" sz="1700" b="0" i="0" u="none" strike="noStrike" cap="none">
                          <a:solidFill>
                            <a:srgbClr val="FFFFFF"/>
                          </a:solidFill>
                          <a:latin typeface="Inter SemiBold"/>
                          <a:ea typeface="Inter SemiBold"/>
                          <a:cs typeface="Inter SemiBold"/>
                          <a:sym typeface="Inter SemiBold"/>
                        </a:rPr>
                        <a:t>Yield Rate</a:t>
                      </a:r>
                      <a:endParaRPr sz="1700"/>
                    </a:p>
                  </a:txBody>
                  <a:tcPr marL="84667" marR="84667" marT="33867" marB="33867"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F172A"/>
                    </a:solidFill>
                  </a:tcPr>
                </a:tc>
                <a:extLst>
                  <a:ext uri="{0D108BD9-81ED-4DB2-BD59-A6C34878D82A}">
                    <a16:rowId xmlns:a16="http://schemas.microsoft.com/office/drawing/2014/main" val="10000"/>
                  </a:ext>
                </a:extLst>
              </a:tr>
              <a:tr h="557867">
                <a:tc>
                  <a:txBody>
                    <a:bodyPr/>
                    <a:lstStyle/>
                    <a:p>
                      <a:pPr marL="0" marR="0" lvl="0" indent="0" algn="l" rtl="0">
                        <a:spcBef>
                          <a:spcPts val="0"/>
                        </a:spcBef>
                        <a:spcAft>
                          <a:spcPts val="0"/>
                        </a:spcAft>
                        <a:buNone/>
                      </a:pPr>
                      <a:r>
                        <a:rPr lang="en" sz="1800" b="0" i="0" u="none" strike="noStrike" cap="none">
                          <a:solidFill>
                            <a:srgbClr val="1E293B"/>
                          </a:solidFill>
                          <a:latin typeface="Inter"/>
                          <a:ea typeface="Inter"/>
                          <a:cs typeface="Inter"/>
                          <a:sym typeface="Inter"/>
                        </a:rPr>
                        <a:t>2025</a:t>
                      </a:r>
                      <a:endParaRPr sz="1800"/>
                    </a:p>
                  </a:txBody>
                  <a:tcPr marL="84667" marR="84667" marT="33867" marB="33867"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 sz="1800" b="0" i="0" u="none" strike="noStrike" cap="none">
                          <a:solidFill>
                            <a:srgbClr val="1E293B"/>
                          </a:solidFill>
                          <a:latin typeface="Inter"/>
                          <a:ea typeface="Inter"/>
                          <a:cs typeface="Inter"/>
                          <a:sym typeface="Inter"/>
                        </a:rPr>
                        <a:t>4,344</a:t>
                      </a:r>
                      <a:endParaRPr sz="1800"/>
                    </a:p>
                  </a:txBody>
                  <a:tcPr marL="84667" marR="84667" marT="33867" marB="33867"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 sz="1800" b="0" i="0" u="none" strike="noStrike" cap="none">
                          <a:solidFill>
                            <a:srgbClr val="1E293B"/>
                          </a:solidFill>
                          <a:latin typeface="Inter"/>
                          <a:ea typeface="Inter"/>
                          <a:cs typeface="Inter"/>
                          <a:sym typeface="Inter"/>
                        </a:rPr>
                        <a:t>1,277</a:t>
                      </a:r>
                      <a:endParaRPr sz="1800"/>
                    </a:p>
                  </a:txBody>
                  <a:tcPr marL="84667" marR="84667" marT="33867" marB="33867"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 sz="1800" b="0" i="0" u="none" strike="noStrike" cap="none">
                          <a:solidFill>
                            <a:srgbClr val="1E293B"/>
                          </a:solidFill>
                          <a:latin typeface="Inter"/>
                          <a:ea typeface="Inter"/>
                          <a:cs typeface="Inter"/>
                          <a:sym typeface="Inter"/>
                        </a:rPr>
                        <a:t>29.4%</a:t>
                      </a:r>
                      <a:endParaRPr sz="1800"/>
                    </a:p>
                  </a:txBody>
                  <a:tcPr marL="84667" marR="84667" marT="33867" marB="33867"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557867">
                <a:tc>
                  <a:txBody>
                    <a:bodyPr/>
                    <a:lstStyle/>
                    <a:p>
                      <a:pPr marL="0" marR="0" lvl="0" indent="0" algn="l" rtl="0">
                        <a:spcBef>
                          <a:spcPts val="0"/>
                        </a:spcBef>
                        <a:spcAft>
                          <a:spcPts val="0"/>
                        </a:spcAft>
                        <a:buNone/>
                      </a:pPr>
                      <a:r>
                        <a:rPr lang="en" sz="1800" b="1" i="0" u="none" strike="noStrike" cap="none">
                          <a:solidFill>
                            <a:srgbClr val="10B981"/>
                          </a:solidFill>
                          <a:latin typeface="Inter"/>
                          <a:ea typeface="Inter"/>
                          <a:cs typeface="Inter"/>
                          <a:sym typeface="Inter"/>
                        </a:rPr>
                        <a:t>2026</a:t>
                      </a:r>
                      <a:endParaRPr sz="1800"/>
                    </a:p>
                  </a:txBody>
                  <a:tcPr marL="84667" marR="84667" marT="33867" marB="33867"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 sz="1800" b="1" i="0" u="none" strike="noStrike" cap="none">
                          <a:solidFill>
                            <a:srgbClr val="10B981"/>
                          </a:solidFill>
                          <a:latin typeface="Inter"/>
                          <a:ea typeface="Inter"/>
                          <a:cs typeface="Inter"/>
                          <a:sym typeface="Inter"/>
                        </a:rPr>
                        <a:t>4,174</a:t>
                      </a:r>
                      <a:endParaRPr sz="1800"/>
                    </a:p>
                  </a:txBody>
                  <a:tcPr marL="84667" marR="84667" marT="33867" marB="33867"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 sz="1800" b="1" i="0" u="none" strike="noStrike" cap="none">
                          <a:solidFill>
                            <a:srgbClr val="10B981"/>
                          </a:solidFill>
                          <a:latin typeface="Inter"/>
                          <a:ea typeface="Inter"/>
                          <a:cs typeface="Inter"/>
                          <a:sym typeface="Inter"/>
                        </a:rPr>
                        <a:t>1,807</a:t>
                      </a:r>
                      <a:endParaRPr sz="1800"/>
                    </a:p>
                  </a:txBody>
                  <a:tcPr marL="84667" marR="84667" marT="33867" marB="33867"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 sz="1800" b="1" i="0" u="none" strike="noStrike" cap="none">
                          <a:solidFill>
                            <a:srgbClr val="10B981"/>
                          </a:solidFill>
                          <a:latin typeface="Inter"/>
                          <a:ea typeface="Inter"/>
                          <a:cs typeface="Inter"/>
                          <a:sym typeface="Inter"/>
                        </a:rPr>
                        <a:t>43.3%</a:t>
                      </a:r>
                      <a:endParaRPr sz="1800"/>
                    </a:p>
                  </a:txBody>
                  <a:tcPr marL="84667" marR="84667" marT="33867" marB="33867"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85" name="Google Shape;285;p42"/>
          <p:cNvSpPr txBox="1"/>
          <p:nvPr/>
        </p:nvSpPr>
        <p:spPr>
          <a:xfrm>
            <a:off x="6731333" y="3507069"/>
            <a:ext cx="4244400" cy="707886"/>
          </a:xfrm>
          <a:prstGeom prst="rect">
            <a:avLst/>
          </a:prstGeom>
          <a:noFill/>
          <a:ln>
            <a:noFill/>
          </a:ln>
        </p:spPr>
        <p:txBody>
          <a:bodyPr spcFirstLastPara="1" wrap="square" lIns="0" tIns="0" rIns="0" bIns="0" anchor="t" anchorCtr="0">
            <a:spAutoFit/>
          </a:bodyPr>
          <a:lstStyle/>
          <a:p>
            <a:pPr algn="ctr"/>
            <a:r>
              <a:rPr lang="en" sz="2400" b="1">
                <a:solidFill>
                  <a:srgbClr val="10B981"/>
                </a:solidFill>
                <a:latin typeface="Inter"/>
                <a:ea typeface="Inter"/>
                <a:cs typeface="Inter"/>
                <a:sym typeface="Inter"/>
              </a:rPr>
              <a:t>+41.5%</a:t>
            </a:r>
            <a:r>
              <a:rPr lang="en" sz="2067">
                <a:solidFill>
                  <a:srgbClr val="64748B"/>
                </a:solidFill>
                <a:latin typeface="Inter SemiBold"/>
                <a:ea typeface="Inter SemiBold"/>
                <a:cs typeface="Inter SemiBold"/>
                <a:sym typeface="Inter SemiBold"/>
              </a:rPr>
              <a:t>CHANGE IN </a:t>
            </a:r>
            <a:endParaRPr sz="2067">
              <a:solidFill>
                <a:srgbClr val="64748B"/>
              </a:solidFill>
              <a:latin typeface="Inter SemiBold"/>
              <a:ea typeface="Inter SemiBold"/>
              <a:cs typeface="Inter SemiBold"/>
              <a:sym typeface="Inter SemiBold"/>
            </a:endParaRPr>
          </a:p>
          <a:p>
            <a:pPr algn="ctr"/>
            <a:r>
              <a:rPr lang="en" sz="2067">
                <a:solidFill>
                  <a:srgbClr val="64748B"/>
                </a:solidFill>
                <a:latin typeface="Inter SemiBold"/>
                <a:ea typeface="Inter SemiBold"/>
                <a:cs typeface="Inter SemiBold"/>
                <a:sym typeface="Inter SemiBold"/>
              </a:rPr>
              <a:t>GED Prep Connect Enrollment</a:t>
            </a:r>
            <a:r>
              <a:rPr lang="en" sz="2200">
                <a:solidFill>
                  <a:srgbClr val="64748B"/>
                </a:solidFill>
                <a:latin typeface="Inter SemiBold"/>
                <a:ea typeface="Inter SemiBold"/>
                <a:cs typeface="Inter SemiBold"/>
                <a:sym typeface="Inter SemiBold"/>
              </a:rPr>
              <a:t>  </a:t>
            </a:r>
            <a:endParaRPr sz="24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43"/>
          <p:cNvSpPr txBox="1">
            <a:spLocks noGrp="1"/>
          </p:cNvSpPr>
          <p:nvPr>
            <p:ph type="title"/>
          </p:nvPr>
        </p:nvSpPr>
        <p:spPr>
          <a:xfrm>
            <a:off x="624113" y="825037"/>
            <a:ext cx="11129600" cy="1165600"/>
          </a:xfrm>
          <a:prstGeom prst="rect">
            <a:avLst/>
          </a:prstGeom>
        </p:spPr>
        <p:txBody>
          <a:bodyPr spcFirstLastPara="1" vert="horz" wrap="square" lIns="0" tIns="0" rIns="0" bIns="0" rtlCol="0" anchor="t" anchorCtr="0">
            <a:normAutofit/>
          </a:bodyPr>
          <a:lstStyle/>
          <a:p>
            <a:pPr>
              <a:spcBef>
                <a:spcPts val="0"/>
              </a:spcBef>
            </a:pPr>
            <a:r>
              <a:rPr lang="en"/>
              <a:t>Questions </a:t>
            </a:r>
            <a:endParaRPr/>
          </a:p>
        </p:txBody>
      </p:sp>
      <p:sp>
        <p:nvSpPr>
          <p:cNvPr id="291" name="Google Shape;291;p43"/>
          <p:cNvSpPr txBox="1">
            <a:spLocks noGrp="1"/>
          </p:cNvSpPr>
          <p:nvPr>
            <p:ph type="body" idx="1"/>
          </p:nvPr>
        </p:nvSpPr>
        <p:spPr>
          <a:xfrm>
            <a:off x="809600" y="4965371"/>
            <a:ext cx="11129600" cy="1113600"/>
          </a:xfrm>
          <a:prstGeom prst="rect">
            <a:avLst/>
          </a:prstGeom>
        </p:spPr>
        <p:txBody>
          <a:bodyPr spcFirstLastPara="1" vert="horz" wrap="square" lIns="91433" tIns="45700" rIns="91433" bIns="45700" rtlCol="0" anchor="t" anchorCtr="0">
            <a:normAutofit fontScale="92500" lnSpcReduction="20000"/>
          </a:bodyPr>
          <a:lstStyle/>
          <a:p>
            <a:pPr marL="0" indent="0">
              <a:spcBef>
                <a:spcPts val="800"/>
              </a:spcBef>
              <a:buNone/>
            </a:pPr>
            <a:r>
              <a:rPr lang="en"/>
              <a:t>Sharon.Webb@palmbeachschools.org</a:t>
            </a:r>
            <a:endParaRPr/>
          </a:p>
          <a:p>
            <a:pPr marL="0" indent="0">
              <a:spcBef>
                <a:spcPts val="800"/>
              </a:spcBef>
              <a:buNone/>
            </a:pPr>
            <a:r>
              <a:rPr lang="en" sz="2000"/>
              <a:t>School District of Palm Beach County </a:t>
            </a:r>
            <a:endParaRPr sz="2000"/>
          </a:p>
          <a:p>
            <a:pPr marL="0" indent="0">
              <a:spcBef>
                <a:spcPts val="800"/>
              </a:spcBef>
              <a:buNone/>
            </a:pPr>
            <a:r>
              <a:rPr lang="en" sz="2000"/>
              <a:t>Department of Adult Workforce and Community Education </a:t>
            </a:r>
            <a:endParaRPr sz="2000"/>
          </a:p>
        </p:txBody>
      </p:sp>
      <p:pic>
        <p:nvPicPr>
          <p:cNvPr id="292" name="Google Shape;292;p43" title="Screenshot 2026-07-08 082942.png"/>
          <p:cNvPicPr preferRelativeResize="0"/>
          <p:nvPr/>
        </p:nvPicPr>
        <p:blipFill>
          <a:blip r:embed="rId3">
            <a:alphaModFix/>
          </a:blip>
          <a:stretch>
            <a:fillRect/>
          </a:stretch>
        </p:blipFill>
        <p:spPr>
          <a:xfrm>
            <a:off x="7761300" y="4391433"/>
            <a:ext cx="3513267" cy="17608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267114" y="484671"/>
            <a:ext cx="10753521" cy="368769"/>
          </a:xfrm>
        </p:spPr>
        <p:txBody>
          <a:bodyPr>
            <a:normAutofit/>
          </a:bodyPr>
          <a:lstStyle/>
          <a:p>
            <a:r>
              <a:rPr lang="en-US" sz="2400"/>
              <a:t>GED Direct: Dashboards, Vouchers &amp; Analytics</a:t>
            </a:r>
          </a:p>
        </p:txBody>
      </p:sp>
      <p:sp>
        <p:nvSpPr>
          <p:cNvPr id="101" name="ThemeHeader1"/>
          <p:cNvSpPr/>
          <p:nvPr/>
        </p:nvSpPr>
        <p:spPr>
          <a:xfrm>
            <a:off x="624114" y="1255093"/>
            <a:ext cx="5271886" cy="600000"/>
          </a:xfrm>
          <a:prstGeom prst="roundRect">
            <a:avLst>
              <a:gd name="adj" fmla="val 9000"/>
            </a:avLst>
          </a:prstGeom>
          <a:solidFill>
            <a:srgbClr val="0083A9"/>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102" name="ThemeIcon1"/>
          <p:cNvPicPr>
            <a:picLocks noChangeAspect="1"/>
          </p:cNvPicPr>
          <p:nvPr/>
        </p:nvPicPr>
        <p:blipFill>
          <a:blip r:embed="rId2"/>
          <a:stretch>
            <a:fillRect/>
          </a:stretch>
        </p:blipFill>
        <p:spPr>
          <a:xfrm>
            <a:off x="784114" y="1355093"/>
            <a:ext cx="483000" cy="400000"/>
          </a:xfrm>
          <a:prstGeom prst="roundRect">
            <a:avLst>
              <a:gd name="adj" fmla="val 12000"/>
            </a:avLst>
          </a:prstGeom>
        </p:spPr>
      </p:pic>
      <p:sp>
        <p:nvSpPr>
          <p:cNvPr id="103" name="ThemeTitle1"/>
          <p:cNvSpPr txBox="1"/>
          <p:nvPr/>
        </p:nvSpPr>
        <p:spPr>
          <a:xfrm>
            <a:off x="1427114" y="1255093"/>
            <a:ext cx="4380000" cy="600000"/>
          </a:xfrm>
          <a:prstGeom prst="rect">
            <a:avLst/>
          </a:prstGeom>
        </p:spPr>
        <p:txBody>
          <a:bodyPr wrap="squar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Dashboard Redesign</a:t>
            </a:r>
          </a:p>
        </p:txBody>
      </p:sp>
      <p:sp>
        <p:nvSpPr>
          <p:cNvPr id="104" name="FeatureCard1a"/>
          <p:cNvSpPr/>
          <p:nvPr/>
        </p:nvSpPr>
        <p:spPr>
          <a:xfrm>
            <a:off x="619157" y="2040880"/>
            <a:ext cx="5271886" cy="1900000"/>
          </a:xfrm>
          <a:prstGeom prst="roundRect">
            <a:avLst>
              <a:gd name="adj" fmla="val 4000"/>
            </a:avLst>
          </a:prstGeom>
          <a:solidFill>
            <a:srgbClr val="FFFFFF"/>
          </a:solidFill>
          <a:ln w="9525">
            <a:solidFill>
              <a:srgbClr val="D9D9D9"/>
            </a:solidFill>
          </a:ln>
        </p:spPr>
        <p:txBody>
          <a:bodyPr lIns="182880" tIns="109728" rIns="182880" bIns="9144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546A"/>
                </a:solidFill>
                <a:effectLst/>
                <a:uLnTx/>
                <a:uFillTx/>
                <a:latin typeface="Arial" panose="020B0604020202020204" pitchFamily="34" charset="0"/>
                <a:ea typeface="+mn-ea"/>
                <a:cs typeface="Arial" panose="020B0604020202020204" pitchFamily="34" charset="0"/>
              </a:rPr>
              <a:t>Redesigned Dashboard UI</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Voucher Usage, Groups You Manage, and Groups You're In — with one-click actions to Allot Vouchers, Create Group, and Manage Assignments.</a:t>
            </a:r>
          </a:p>
          <a:p>
            <a:pPr marL="0" marR="0" lvl="0" indent="0" algn="l" defTabSz="914400" rtl="0" eaLnBrk="1" fontAlgn="auto" latinLnBrk="0" hangingPunct="1">
              <a:lnSpc>
                <a:spcPct val="100000"/>
              </a:lnSpc>
              <a:spcBef>
                <a:spcPts val="400"/>
              </a:spcBef>
              <a:spcAft>
                <a:spcPts val="0"/>
              </a:spcAft>
              <a:buClrTx/>
              <a:buSzTx/>
              <a:buFontTx/>
              <a:buNone/>
              <a:tabLst/>
              <a:defRPr/>
            </a:pPr>
            <a:endParaRPr kumimoji="0" lang="en-US" sz="2000" b="0" i="0" u="none" strike="noStrike" kern="1200" cap="none" spc="0" normalizeH="0" baseline="0" noProof="0">
              <a:ln>
                <a:noFill/>
              </a:ln>
              <a:solidFill>
                <a:srgbClr val="595959"/>
              </a:solidFill>
              <a:effectLst/>
              <a:uLnTx/>
              <a:uFillTx/>
              <a:latin typeface="Calibri"/>
              <a:ea typeface="+mn-ea"/>
              <a:cs typeface="+mn-cs"/>
            </a:endParaRPr>
          </a:p>
        </p:txBody>
      </p:sp>
      <p:sp>
        <p:nvSpPr>
          <p:cNvPr id="105" name="FeatureCard1b"/>
          <p:cNvSpPr/>
          <p:nvPr/>
        </p:nvSpPr>
        <p:spPr>
          <a:xfrm>
            <a:off x="619157" y="4052908"/>
            <a:ext cx="5271886" cy="1900000"/>
          </a:xfrm>
          <a:prstGeom prst="roundRect">
            <a:avLst>
              <a:gd name="adj" fmla="val 4000"/>
            </a:avLst>
          </a:prstGeom>
          <a:solidFill>
            <a:srgbClr val="FFFFFF"/>
          </a:solidFill>
          <a:ln w="9525">
            <a:solidFill>
              <a:srgbClr val="D9D9D9"/>
            </a:solidFill>
          </a:ln>
        </p:spPr>
        <p:txBody>
          <a:bodyPr lIns="182880" tIns="109728" rIns="182880" bIns="9144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546A"/>
                </a:solidFill>
                <a:effectLst/>
                <a:uLnTx/>
                <a:uFillTx/>
                <a:latin typeface="Arial"/>
                <a:ea typeface="+mn-ea"/>
                <a:cs typeface="Arial"/>
              </a:rPr>
              <a:t>Voucher Usage Dashboard</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View of voucher status across every product type (GED Ready, In-Person, Online Proctored, Retake), broken out by Available, Allotted, Assigned, and Used breakdown</a:t>
            </a:r>
          </a:p>
          <a:p>
            <a:pPr marL="0" marR="0" lvl="0" indent="0" algn="l" defTabSz="914400" rtl="0" eaLnBrk="1" fontAlgn="auto" latinLnBrk="0" hangingPunct="1">
              <a:lnSpc>
                <a:spcPct val="100000"/>
              </a:lnSpc>
              <a:spcBef>
                <a:spcPts val="400"/>
              </a:spcBef>
              <a:spcAft>
                <a:spcPts val="0"/>
              </a:spcAft>
              <a:buClrTx/>
              <a:buSzTx/>
              <a:buFontTx/>
              <a:buNone/>
              <a:tabLst/>
              <a:defRPr/>
            </a:pPr>
            <a:endParaRPr kumimoji="0" lang="en-US" sz="2000" b="0" i="0" u="none" strike="noStrike" kern="1200" cap="none" spc="0" normalizeH="0" baseline="0" noProof="0">
              <a:ln>
                <a:noFill/>
              </a:ln>
              <a:solidFill>
                <a:srgbClr val="595959"/>
              </a:solidFill>
              <a:effectLst/>
              <a:uLnTx/>
              <a:uFillTx/>
              <a:latin typeface="Calibri"/>
              <a:ea typeface="+mn-ea"/>
              <a:cs typeface="+mn-cs"/>
            </a:endParaRPr>
          </a:p>
        </p:txBody>
      </p:sp>
      <p:sp>
        <p:nvSpPr>
          <p:cNvPr id="106" name="ThemeHeader2"/>
          <p:cNvSpPr/>
          <p:nvPr/>
        </p:nvSpPr>
        <p:spPr>
          <a:xfrm>
            <a:off x="6296000" y="1255093"/>
            <a:ext cx="5271886" cy="600000"/>
          </a:xfrm>
          <a:prstGeom prst="roundRect">
            <a:avLst>
              <a:gd name="adj" fmla="val 9000"/>
            </a:avLst>
          </a:prstGeom>
          <a:solidFill>
            <a:srgbClr val="8E6996"/>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107" name="ThemeIcon2"/>
          <p:cNvPicPr>
            <a:picLocks noChangeAspect="1"/>
          </p:cNvPicPr>
          <p:nvPr/>
        </p:nvPicPr>
        <p:blipFill>
          <a:blip r:embed="rId3"/>
          <a:stretch>
            <a:fillRect/>
          </a:stretch>
        </p:blipFill>
        <p:spPr>
          <a:xfrm>
            <a:off x="6456000" y="1355093"/>
            <a:ext cx="587000" cy="400000"/>
          </a:xfrm>
          <a:prstGeom prst="roundRect">
            <a:avLst>
              <a:gd name="adj" fmla="val 12000"/>
            </a:avLst>
          </a:prstGeom>
        </p:spPr>
      </p:pic>
      <p:sp>
        <p:nvSpPr>
          <p:cNvPr id="108" name="ThemeTitle2"/>
          <p:cNvSpPr txBox="1"/>
          <p:nvPr/>
        </p:nvSpPr>
        <p:spPr>
          <a:xfrm>
            <a:off x="7203000" y="1255093"/>
            <a:ext cx="4280000" cy="600000"/>
          </a:xfrm>
          <a:prstGeom prst="rect">
            <a:avLst/>
          </a:prstGeom>
        </p:spPr>
        <p:txBody>
          <a:bodyPr wrap="squar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Voucher Distribution</a:t>
            </a:r>
          </a:p>
        </p:txBody>
      </p:sp>
      <p:sp>
        <p:nvSpPr>
          <p:cNvPr id="109" name="FeatureCard2a"/>
          <p:cNvSpPr/>
          <p:nvPr/>
        </p:nvSpPr>
        <p:spPr>
          <a:xfrm>
            <a:off x="6296000" y="2040880"/>
            <a:ext cx="5271886" cy="3912028"/>
          </a:xfrm>
          <a:prstGeom prst="roundRect">
            <a:avLst>
              <a:gd name="adj" fmla="val 4000"/>
            </a:avLst>
          </a:prstGeom>
          <a:solidFill>
            <a:srgbClr val="FFFFFF"/>
          </a:solidFill>
          <a:ln w="9525">
            <a:solidFill>
              <a:srgbClr val="D9D9D9"/>
            </a:solidFill>
          </a:ln>
        </p:spPr>
        <p:txBody>
          <a:bodyPr lIns="182880" tIns="109728" rIns="182880" bIns="9144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4546A"/>
                </a:solidFill>
                <a:effectLst/>
                <a:uLnTx/>
                <a:uFillTx/>
                <a:latin typeface="Arial" panose="020B0604020202020204" pitchFamily="34" charset="0"/>
                <a:ea typeface="+mn-ea"/>
                <a:cs typeface="Arial" panose="020B0604020202020204" pitchFamily="34" charset="0"/>
              </a:rPr>
              <a:t>Group-Based Voucher Allotment</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ea typeface="+mn-ea"/>
                <a:cs typeface="Arial"/>
              </a:rPr>
              <a:t>Admins assign blocks of vouchers to balance distribution across the program.</a:t>
            </a:r>
          </a:p>
          <a:p>
            <a:pPr marL="228600" marR="0" lvl="0" indent="-228600" algn="l" defTabSz="914400" rtl="0" eaLnBrk="1" fontAlgn="auto" latinLnBrk="0" hangingPunct="1">
              <a:lnSpc>
                <a:spcPct val="100000"/>
              </a:lnSpc>
              <a:spcBef>
                <a:spcPts val="1000"/>
              </a:spcBef>
              <a:spcAft>
                <a:spcPts val="0"/>
              </a:spcAft>
              <a:buClrTx/>
              <a:buSzTx/>
              <a:buFont typeface="Arial"/>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Arial"/>
              </a:rPr>
              <a:t>Assign to programs, facilities, or individuals</a:t>
            </a:r>
          </a:p>
          <a:p>
            <a:pPr marL="228600" marR="0" lvl="0" indent="-228600" algn="l" defTabSz="914400" rtl="0" eaLnBrk="1" fontAlgn="auto" latinLnBrk="0" hangingPunct="1">
              <a:lnSpc>
                <a:spcPct val="100000"/>
              </a:lnSpc>
              <a:spcBef>
                <a:spcPts val="600"/>
              </a:spcBef>
              <a:spcAft>
                <a:spcPts val="0"/>
              </a:spcAft>
              <a:buClrTx/>
              <a:buSzTx/>
              <a:buFont typeface="Arial"/>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Arial"/>
              </a:rPr>
              <a:t>Create groups and manage members</a:t>
            </a:r>
          </a:p>
          <a:p>
            <a:pPr marL="228600" marR="0" lvl="0" indent="-228600" algn="l" defTabSz="914400" rtl="0" eaLnBrk="1" fontAlgn="auto" latinLnBrk="0" hangingPunct="1">
              <a:lnSpc>
                <a:spcPct val="100000"/>
              </a:lnSpc>
              <a:spcBef>
                <a:spcPts val="600"/>
              </a:spcBef>
              <a:spcAft>
                <a:spcPts val="0"/>
              </a:spcAft>
              <a:buClrTx/>
              <a:buSzTx/>
              <a:buFont typeface="Arial"/>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Arial"/>
              </a:rPr>
              <a:t>Allot or remove vouchers per group</a:t>
            </a: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CCE31-09A0-A8BD-CD71-00B99A802292}"/>
            </a:ext>
          </a:extLst>
        </p:cNvPr>
        <p:cNvGrpSpPr/>
        <p:nvPr/>
      </p:nvGrpSpPr>
      <p:grpSpPr>
        <a:xfrm>
          <a:off x="0" y="0"/>
          <a:ext cx="0" cy="0"/>
          <a:chOff x="0" y="0"/>
          <a:chExt cx="0" cy="0"/>
        </a:xfrm>
      </p:grpSpPr>
      <p:sp>
        <p:nvSpPr>
          <p:cNvPr id="101" name="ThemeHeader1">
            <a:extLst>
              <a:ext uri="{FF2B5EF4-FFF2-40B4-BE49-F238E27FC236}">
                <a16:creationId xmlns:a16="http://schemas.microsoft.com/office/drawing/2014/main" id="{AC4F7F08-3E19-C476-8476-97624F0B958C}"/>
              </a:ext>
            </a:extLst>
          </p:cNvPr>
          <p:cNvSpPr/>
          <p:nvPr/>
        </p:nvSpPr>
        <p:spPr>
          <a:xfrm>
            <a:off x="727323" y="352064"/>
            <a:ext cx="7140333" cy="594949"/>
          </a:xfrm>
          <a:prstGeom prst="roundRect">
            <a:avLst>
              <a:gd name="adj" fmla="val 9000"/>
            </a:avLst>
          </a:prstGeom>
          <a:solidFill>
            <a:srgbClr val="0083A9"/>
          </a:solidFill>
          <a:ln>
            <a:noFill/>
          </a:ln>
        </p:spPr>
        <p:txBody>
          <a:bodyPr/>
          <a:lstStyle/>
          <a:p>
            <a:endParaRPr/>
          </a:p>
        </p:txBody>
      </p:sp>
      <p:pic>
        <p:nvPicPr>
          <p:cNvPr id="102" name="ThemeIcon1">
            <a:extLst>
              <a:ext uri="{FF2B5EF4-FFF2-40B4-BE49-F238E27FC236}">
                <a16:creationId xmlns:a16="http://schemas.microsoft.com/office/drawing/2014/main" id="{0C5BD8D9-8701-D76C-3A7D-A60688B47E3B}"/>
              </a:ext>
            </a:extLst>
          </p:cNvPr>
          <p:cNvPicPr>
            <a:picLocks noChangeAspect="1"/>
          </p:cNvPicPr>
          <p:nvPr/>
        </p:nvPicPr>
        <p:blipFill>
          <a:blip r:embed="rId2"/>
          <a:stretch>
            <a:fillRect/>
          </a:stretch>
        </p:blipFill>
        <p:spPr>
          <a:xfrm>
            <a:off x="804732" y="460681"/>
            <a:ext cx="483000" cy="400000"/>
          </a:xfrm>
          <a:prstGeom prst="roundRect">
            <a:avLst>
              <a:gd name="adj" fmla="val 12000"/>
            </a:avLst>
          </a:prstGeom>
        </p:spPr>
      </p:pic>
      <p:sp>
        <p:nvSpPr>
          <p:cNvPr id="103" name="ThemeTitle1">
            <a:extLst>
              <a:ext uri="{FF2B5EF4-FFF2-40B4-BE49-F238E27FC236}">
                <a16:creationId xmlns:a16="http://schemas.microsoft.com/office/drawing/2014/main" id="{D74DD1A3-305F-CE2B-15D5-98D62FE81EE4}"/>
              </a:ext>
            </a:extLst>
          </p:cNvPr>
          <p:cNvSpPr txBox="1"/>
          <p:nvPr/>
        </p:nvSpPr>
        <p:spPr>
          <a:xfrm>
            <a:off x="2222946" y="451656"/>
            <a:ext cx="6656832" cy="400000"/>
          </a:xfrm>
          <a:prstGeom prst="rect">
            <a:avLst/>
          </a:prstGeom>
        </p:spPr>
        <p:txBody>
          <a:bodyPr wrap="square" lIns="0" tIns="0" rIns="0" bIns="0" anchor="ctr"/>
          <a:lstStyle/>
          <a:p>
            <a:r>
              <a:rPr lang="en-US" sz="2000" b="1">
                <a:solidFill>
                  <a:schemeClr val="bg1"/>
                </a:solidFill>
              </a:rPr>
              <a:t>      GED Direct: Dashboard Redesign</a:t>
            </a:r>
            <a:endParaRPr lang="en-US" sz="2000" b="1">
              <a:solidFill>
                <a:schemeClr val="bg1"/>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80EDD38-660C-1850-1052-205E95790A19}"/>
              </a:ext>
            </a:extLst>
          </p:cNvPr>
          <p:cNvSpPr>
            <a:spLocks noGrp="1"/>
          </p:cNvSpPr>
          <p:nvPr>
            <p:ph type="sldNum" sz="quarter" idx="12"/>
          </p:nvPr>
        </p:nvSpPr>
        <p:spPr/>
        <p:txBody>
          <a:bodyPr/>
          <a:lstStyle/>
          <a:p>
            <a:fld id="{BAE26A2A-DE5F-EA41-900F-AB5C4F1D9848}" type="slidenum">
              <a:rPr lang="en-US" smtClean="0"/>
              <a:t>29</a:t>
            </a:fld>
            <a:endParaRPr lang="en-US"/>
          </a:p>
        </p:txBody>
      </p:sp>
      <p:pic>
        <p:nvPicPr>
          <p:cNvPr id="2" name="Picture 1">
            <a:extLst>
              <a:ext uri="{FF2B5EF4-FFF2-40B4-BE49-F238E27FC236}">
                <a16:creationId xmlns:a16="http://schemas.microsoft.com/office/drawing/2014/main" id="{6029CEF1-19A3-D792-5CB5-32974B6C9356}"/>
              </a:ext>
            </a:extLst>
          </p:cNvPr>
          <p:cNvPicPr>
            <a:picLocks noChangeAspect="1"/>
          </p:cNvPicPr>
          <p:nvPr/>
        </p:nvPicPr>
        <p:blipFill>
          <a:blip r:embed="rId3"/>
          <a:stretch>
            <a:fillRect/>
          </a:stretch>
        </p:blipFill>
        <p:spPr>
          <a:xfrm>
            <a:off x="3392281" y="1470704"/>
            <a:ext cx="4476750" cy="1962150"/>
          </a:xfrm>
          <a:prstGeom prst="rect">
            <a:avLst/>
          </a:prstGeom>
        </p:spPr>
      </p:pic>
      <p:sp>
        <p:nvSpPr>
          <p:cNvPr id="3" name="TextBox 2">
            <a:extLst>
              <a:ext uri="{FF2B5EF4-FFF2-40B4-BE49-F238E27FC236}">
                <a16:creationId xmlns:a16="http://schemas.microsoft.com/office/drawing/2014/main" id="{A1D999E8-0FB0-0552-01DF-3B96788DDCD0}"/>
              </a:ext>
            </a:extLst>
          </p:cNvPr>
          <p:cNvSpPr txBox="1"/>
          <p:nvPr/>
        </p:nvSpPr>
        <p:spPr>
          <a:xfrm>
            <a:off x="783166" y="1555750"/>
            <a:ext cx="219075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ea typeface="Calibri"/>
                <a:cs typeface="Calibri"/>
              </a:rPr>
              <a:t>Introducing...</a:t>
            </a:r>
            <a:endParaRPr lang="en-US" sz="2800"/>
          </a:p>
        </p:txBody>
      </p:sp>
      <p:cxnSp>
        <p:nvCxnSpPr>
          <p:cNvPr id="6" name="Straight Arrow Connector 5">
            <a:extLst>
              <a:ext uri="{FF2B5EF4-FFF2-40B4-BE49-F238E27FC236}">
                <a16:creationId xmlns:a16="http://schemas.microsoft.com/office/drawing/2014/main" id="{94BC84C9-5599-978A-A4D9-C33CA28BD158}"/>
              </a:ext>
            </a:extLst>
          </p:cNvPr>
          <p:cNvCxnSpPr/>
          <p:nvPr/>
        </p:nvCxnSpPr>
        <p:spPr>
          <a:xfrm flipV="1">
            <a:off x="1830917" y="1979083"/>
            <a:ext cx="4593166" cy="1058333"/>
          </a:xfrm>
          <a:prstGeom prst="straightConnector1">
            <a:avLst/>
          </a:prstGeom>
          <a:ln w="28575">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85239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7E946-C8E7-F3B1-4C3A-F6CC28E74AC5}"/>
              </a:ext>
            </a:extLst>
          </p:cNvPr>
          <p:cNvSpPr>
            <a:spLocks noGrp="1"/>
          </p:cNvSpPr>
          <p:nvPr>
            <p:ph type="title"/>
          </p:nvPr>
        </p:nvSpPr>
        <p:spPr>
          <a:xfrm>
            <a:off x="624114" y="825037"/>
            <a:ext cx="11129271" cy="1165587"/>
          </a:xfrm>
        </p:spPr>
        <p:txBody>
          <a:bodyPr anchor="t">
            <a:normAutofit/>
          </a:bodyPr>
          <a:lstStyle/>
          <a:p>
            <a:r>
              <a:rPr lang="en-US" sz="3200"/>
              <a:t>Recruit Smarter, Manage Better</a:t>
            </a:r>
          </a:p>
          <a:p>
            <a:pPr>
              <a:spcBef>
                <a:spcPts val="600"/>
              </a:spcBef>
            </a:pPr>
            <a:r>
              <a:rPr lang="en-US" sz="1600">
                <a:solidFill>
                  <a:srgbClr val="595959"/>
                </a:solidFill>
              </a:rPr>
              <a:t>GED Prep Connect</a:t>
            </a:r>
            <a:r>
              <a:rPr lang="en-US" sz="1600" baseline="30000">
                <a:solidFill>
                  <a:srgbClr val="595959"/>
                </a:solidFill>
              </a:rPr>
              <a:t>™</a:t>
            </a:r>
            <a:r>
              <a:rPr lang="en-US" sz="1600">
                <a:solidFill>
                  <a:srgbClr val="595959"/>
                </a:solidFill>
              </a:rPr>
              <a:t> and GED Direct</a:t>
            </a:r>
            <a:r>
              <a:rPr lang="en-US" sz="1600" baseline="30000">
                <a:solidFill>
                  <a:srgbClr val="595959"/>
                </a:solidFill>
              </a:rPr>
              <a:t>™</a:t>
            </a:r>
            <a:r>
              <a:rPr lang="en-US" sz="1600">
                <a:solidFill>
                  <a:srgbClr val="595959"/>
                </a:solidFill>
              </a:rPr>
              <a:t> — how these help strengthen adult education programs</a:t>
            </a:r>
          </a:p>
        </p:txBody>
      </p:sp>
      <p:sp>
        <p:nvSpPr>
          <p:cNvPr id="4" name="Slide Number Placeholder 3">
            <a:extLst>
              <a:ext uri="{FF2B5EF4-FFF2-40B4-BE49-F238E27FC236}">
                <a16:creationId xmlns:a16="http://schemas.microsoft.com/office/drawing/2014/main" id="{72CEB084-93CF-1641-4E30-9C3B97C2B1D2}"/>
              </a:ext>
            </a:extLst>
          </p:cNvPr>
          <p:cNvSpPr>
            <a:spLocks noGrp="1"/>
          </p:cNvSpPr>
          <p:nvPr>
            <p:ph type="sldNum" sz="quarter" idx="12"/>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3</a:t>
            </a:fld>
            <a:endParaRPr lang="en-US"/>
          </a:p>
        </p:txBody>
      </p:sp>
      <p:graphicFrame>
        <p:nvGraphicFramePr>
          <p:cNvPr id="14" name="Content Placeholder 2">
            <a:extLst>
              <a:ext uri="{FF2B5EF4-FFF2-40B4-BE49-F238E27FC236}">
                <a16:creationId xmlns:a16="http://schemas.microsoft.com/office/drawing/2014/main" id="{26B21A05-A371-1062-6615-793503FD7596}"/>
              </a:ext>
            </a:extLst>
          </p:cNvPr>
          <p:cNvGraphicFramePr>
            <a:graphicFrameLocks noGrp="1"/>
          </p:cNvGraphicFramePr>
          <p:nvPr>
            <p:ph idx="1"/>
            <p:extLst>
              <p:ext uri="{D42A27DB-BD31-4B8C-83A1-F6EECF244321}">
                <p14:modId xmlns:p14="http://schemas.microsoft.com/office/powerpoint/2010/main" val="3699647605"/>
              </p:ext>
            </p:extLst>
          </p:nvPr>
        </p:nvGraphicFramePr>
        <p:xfrm>
          <a:off x="1624114" y="2155372"/>
          <a:ext cx="10129271" cy="40545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 name="Icon Row 1"/>
          <p:cNvPicPr>
            <a:picLocks noChangeAspect="1"/>
          </p:cNvPicPr>
          <p:nvPr/>
        </p:nvPicPr>
        <p:blipFill>
          <a:blip r:embed="rId7"/>
          <a:stretch>
            <a:fillRect/>
          </a:stretch>
        </p:blipFill>
        <p:spPr>
          <a:xfrm>
            <a:off x="773834" y="2280832"/>
            <a:ext cx="700560" cy="560000"/>
          </a:xfrm>
          <a:prstGeom prst="rect">
            <a:avLst/>
          </a:prstGeom>
        </p:spPr>
      </p:pic>
      <p:pic>
        <p:nvPicPr>
          <p:cNvPr id="21" name="Icon Row 2"/>
          <p:cNvPicPr>
            <a:picLocks noChangeAspect="1"/>
          </p:cNvPicPr>
          <p:nvPr/>
        </p:nvPicPr>
        <p:blipFill>
          <a:blip r:embed="rId8"/>
          <a:stretch>
            <a:fillRect/>
          </a:stretch>
        </p:blipFill>
        <p:spPr>
          <a:xfrm>
            <a:off x="845794" y="3091752"/>
            <a:ext cx="556640" cy="560000"/>
          </a:xfrm>
          <a:prstGeom prst="rect">
            <a:avLst/>
          </a:prstGeom>
        </p:spPr>
      </p:pic>
      <p:pic>
        <p:nvPicPr>
          <p:cNvPr id="22" name="Icon Row 3"/>
          <p:cNvPicPr>
            <a:picLocks noChangeAspect="1"/>
          </p:cNvPicPr>
          <p:nvPr/>
        </p:nvPicPr>
        <p:blipFill>
          <a:blip r:embed="rId9"/>
          <a:stretch>
            <a:fillRect/>
          </a:stretch>
        </p:blipFill>
        <p:spPr>
          <a:xfrm>
            <a:off x="799314" y="3902672"/>
            <a:ext cx="649600" cy="560000"/>
          </a:xfrm>
          <a:prstGeom prst="rect">
            <a:avLst/>
          </a:prstGeom>
        </p:spPr>
      </p:pic>
      <p:pic>
        <p:nvPicPr>
          <p:cNvPr id="23" name="Icon Row 4"/>
          <p:cNvPicPr>
            <a:picLocks noChangeAspect="1"/>
          </p:cNvPicPr>
          <p:nvPr/>
        </p:nvPicPr>
        <p:blipFill>
          <a:blip r:embed="rId10"/>
          <a:stretch>
            <a:fillRect/>
          </a:stretch>
        </p:blipFill>
        <p:spPr>
          <a:xfrm>
            <a:off x="844114" y="4713592"/>
            <a:ext cx="560000" cy="560000"/>
          </a:xfrm>
          <a:prstGeom prst="rect">
            <a:avLst/>
          </a:prstGeom>
        </p:spPr>
      </p:pic>
      <p:pic>
        <p:nvPicPr>
          <p:cNvPr id="24" name="Icon Row 5"/>
          <p:cNvPicPr>
            <a:picLocks noChangeAspect="1"/>
          </p:cNvPicPr>
          <p:nvPr/>
        </p:nvPicPr>
        <p:blipFill>
          <a:blip r:embed="rId11"/>
          <a:stretch>
            <a:fillRect/>
          </a:stretch>
        </p:blipFill>
        <p:spPr>
          <a:xfrm>
            <a:off x="834594" y="5524512"/>
            <a:ext cx="579040" cy="560000"/>
          </a:xfrm>
          <a:prstGeom prst="rect">
            <a:avLst/>
          </a:prstGeom>
        </p:spPr>
      </p:pic>
    </p:spTree>
    <p:extLst>
      <p:ext uri="{BB962C8B-B14F-4D97-AF65-F5344CB8AC3E}">
        <p14:creationId xmlns:p14="http://schemas.microsoft.com/office/powerpoint/2010/main" val="33698054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3D095-6CDA-3635-A287-4854C6FF61C2}"/>
            </a:ext>
          </a:extLst>
        </p:cNvPr>
        <p:cNvGrpSpPr/>
        <p:nvPr/>
      </p:nvGrpSpPr>
      <p:grpSpPr>
        <a:xfrm>
          <a:off x="0" y="0"/>
          <a:ext cx="0" cy="0"/>
          <a:chOff x="0" y="0"/>
          <a:chExt cx="0" cy="0"/>
        </a:xfrm>
      </p:grpSpPr>
      <p:sp>
        <p:nvSpPr>
          <p:cNvPr id="101" name="ThemeHeader1">
            <a:extLst>
              <a:ext uri="{FF2B5EF4-FFF2-40B4-BE49-F238E27FC236}">
                <a16:creationId xmlns:a16="http://schemas.microsoft.com/office/drawing/2014/main" id="{B9CF7127-58F2-4FB0-CEF9-CDF951B61427}"/>
              </a:ext>
            </a:extLst>
          </p:cNvPr>
          <p:cNvSpPr/>
          <p:nvPr/>
        </p:nvSpPr>
        <p:spPr>
          <a:xfrm>
            <a:off x="727323" y="352064"/>
            <a:ext cx="7140333" cy="594949"/>
          </a:xfrm>
          <a:prstGeom prst="roundRect">
            <a:avLst>
              <a:gd name="adj" fmla="val 9000"/>
            </a:avLst>
          </a:prstGeom>
          <a:solidFill>
            <a:srgbClr val="0083A9"/>
          </a:solidFill>
          <a:ln>
            <a:noFill/>
          </a:ln>
        </p:spPr>
        <p:txBody>
          <a:bodyPr/>
          <a:lstStyle/>
          <a:p>
            <a:endParaRPr/>
          </a:p>
        </p:txBody>
      </p:sp>
      <p:pic>
        <p:nvPicPr>
          <p:cNvPr id="102" name="ThemeIcon1">
            <a:extLst>
              <a:ext uri="{FF2B5EF4-FFF2-40B4-BE49-F238E27FC236}">
                <a16:creationId xmlns:a16="http://schemas.microsoft.com/office/drawing/2014/main" id="{43540F1A-5642-1C90-4976-D44EAE00AEA3}"/>
              </a:ext>
            </a:extLst>
          </p:cNvPr>
          <p:cNvPicPr>
            <a:picLocks noChangeAspect="1"/>
          </p:cNvPicPr>
          <p:nvPr/>
        </p:nvPicPr>
        <p:blipFill>
          <a:blip r:embed="rId2"/>
          <a:stretch>
            <a:fillRect/>
          </a:stretch>
        </p:blipFill>
        <p:spPr>
          <a:xfrm>
            <a:off x="804732" y="460681"/>
            <a:ext cx="483000" cy="400000"/>
          </a:xfrm>
          <a:prstGeom prst="roundRect">
            <a:avLst>
              <a:gd name="adj" fmla="val 12000"/>
            </a:avLst>
          </a:prstGeom>
        </p:spPr>
      </p:pic>
      <p:sp>
        <p:nvSpPr>
          <p:cNvPr id="103" name="ThemeTitle1">
            <a:extLst>
              <a:ext uri="{FF2B5EF4-FFF2-40B4-BE49-F238E27FC236}">
                <a16:creationId xmlns:a16="http://schemas.microsoft.com/office/drawing/2014/main" id="{22D1FE30-CDF0-E4EB-762B-FB9935996F91}"/>
              </a:ext>
            </a:extLst>
          </p:cNvPr>
          <p:cNvSpPr txBox="1"/>
          <p:nvPr/>
        </p:nvSpPr>
        <p:spPr>
          <a:xfrm>
            <a:off x="2222946" y="451656"/>
            <a:ext cx="6656832" cy="400000"/>
          </a:xfrm>
          <a:prstGeom prst="rect">
            <a:avLst/>
          </a:prstGeom>
        </p:spPr>
        <p:txBody>
          <a:bodyPr wrap="square" lIns="0" tIns="0" rIns="0" bIns="0" anchor="ctr"/>
          <a:lstStyle/>
          <a:p>
            <a:r>
              <a:rPr lang="en-US" sz="2000" b="1">
                <a:solidFill>
                  <a:schemeClr val="bg1"/>
                </a:solidFill>
              </a:rPr>
              <a:t>      GED Direct: Dashboard Redesign</a:t>
            </a:r>
            <a:endParaRPr lang="en-US" sz="2000" b="1">
              <a:solidFill>
                <a:schemeClr val="bg1"/>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15E855E-0EE5-5470-4C41-6A263FCEAC2F}"/>
              </a:ext>
            </a:extLst>
          </p:cNvPr>
          <p:cNvSpPr>
            <a:spLocks noGrp="1"/>
          </p:cNvSpPr>
          <p:nvPr>
            <p:ph type="sldNum" sz="quarter" idx="12"/>
          </p:nvPr>
        </p:nvSpPr>
        <p:spPr/>
        <p:txBody>
          <a:bodyPr/>
          <a:lstStyle/>
          <a:p>
            <a:fld id="{BAE26A2A-DE5F-EA41-900F-AB5C4F1D9848}" type="slidenum">
              <a:rPr lang="en-US" smtClean="0"/>
              <a:t>30</a:t>
            </a:fld>
            <a:endParaRPr lang="en-US"/>
          </a:p>
        </p:txBody>
      </p:sp>
      <p:pic>
        <p:nvPicPr>
          <p:cNvPr id="5" name="Picture 4" descr="A screenshot of a computer&#10;&#10;AI-generated content may be incorrect.">
            <a:extLst>
              <a:ext uri="{FF2B5EF4-FFF2-40B4-BE49-F238E27FC236}">
                <a16:creationId xmlns:a16="http://schemas.microsoft.com/office/drawing/2014/main" id="{9D06F774-B66B-A684-7132-46EDE77A2B53}"/>
              </a:ext>
            </a:extLst>
          </p:cNvPr>
          <p:cNvPicPr>
            <a:picLocks noChangeAspect="1"/>
          </p:cNvPicPr>
          <p:nvPr/>
        </p:nvPicPr>
        <p:blipFill>
          <a:blip r:embed="rId3"/>
          <a:stretch>
            <a:fillRect/>
          </a:stretch>
        </p:blipFill>
        <p:spPr>
          <a:xfrm>
            <a:off x="720406" y="1216153"/>
            <a:ext cx="10307258" cy="5006679"/>
          </a:xfrm>
          <a:prstGeom prst="rect">
            <a:avLst/>
          </a:prstGeom>
        </p:spPr>
      </p:pic>
    </p:spTree>
    <p:extLst>
      <p:ext uri="{BB962C8B-B14F-4D97-AF65-F5344CB8AC3E}">
        <p14:creationId xmlns:p14="http://schemas.microsoft.com/office/powerpoint/2010/main" val="6713460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A2AF2-5738-F8EE-552E-DC549CC03CEE}"/>
            </a:ext>
          </a:extLst>
        </p:cNvPr>
        <p:cNvGrpSpPr/>
        <p:nvPr/>
      </p:nvGrpSpPr>
      <p:grpSpPr>
        <a:xfrm>
          <a:off x="0" y="0"/>
          <a:ext cx="0" cy="0"/>
          <a:chOff x="0" y="0"/>
          <a:chExt cx="0" cy="0"/>
        </a:xfrm>
      </p:grpSpPr>
      <p:pic>
        <p:nvPicPr>
          <p:cNvPr id="21" name="Picture 20" descr="A screenshot of a computer&#10;&#10;AI-generated content may be incorrect.">
            <a:extLst>
              <a:ext uri="{FF2B5EF4-FFF2-40B4-BE49-F238E27FC236}">
                <a16:creationId xmlns:a16="http://schemas.microsoft.com/office/drawing/2014/main" id="{A9B27312-585F-A36C-DA1A-878709DBC59E}"/>
              </a:ext>
            </a:extLst>
          </p:cNvPr>
          <p:cNvPicPr>
            <a:picLocks noChangeAspect="1"/>
          </p:cNvPicPr>
          <p:nvPr/>
        </p:nvPicPr>
        <p:blipFill>
          <a:blip r:embed="rId2"/>
          <a:srcRect t="37784" r="34642" b="15487"/>
          <a:stretch>
            <a:fillRect/>
          </a:stretch>
        </p:blipFill>
        <p:spPr>
          <a:xfrm>
            <a:off x="4149363" y="1839684"/>
            <a:ext cx="7445245" cy="2513772"/>
          </a:xfrm>
          <a:prstGeom prst="rect">
            <a:avLst/>
          </a:prstGeom>
          <a:noFill/>
        </p:spPr>
      </p:pic>
      <p:sp>
        <p:nvSpPr>
          <p:cNvPr id="4" name="Slide Number Placeholder 3">
            <a:extLst>
              <a:ext uri="{FF2B5EF4-FFF2-40B4-BE49-F238E27FC236}">
                <a16:creationId xmlns:a16="http://schemas.microsoft.com/office/drawing/2014/main" id="{0E488B4F-B0E5-C103-510E-8328FD17CE8B}"/>
              </a:ext>
            </a:extLst>
          </p:cNvPr>
          <p:cNvSpPr>
            <a:spLocks noGrp="1"/>
          </p:cNvSpPr>
          <p:nvPr>
            <p:ph type="sldNum" sz="quarter" idx="10"/>
          </p:nvPr>
        </p:nvSpPr>
        <p:spPr>
          <a:xfrm>
            <a:off x="401443" y="6446837"/>
            <a:ext cx="2743200" cy="218070"/>
          </a:xfrm>
        </p:spPr>
        <p:txBody>
          <a:bodyPr vert="horz" lIns="0" tIns="0" rIns="0" bIns="0" rtlCol="0" anchor="b" anchorCtr="0">
            <a:normAutofit/>
          </a:bodyPr>
          <a:lstStyle/>
          <a:p>
            <a:pPr>
              <a:spcAft>
                <a:spcPts val="600"/>
              </a:spcAft>
            </a:pPr>
            <a:fld id="{BAE26A2A-DE5F-EA41-900F-AB5C4F1D9848}" type="slidenum">
              <a:rPr lang="en-US" smtClean="0"/>
              <a:pPr>
                <a:spcAft>
                  <a:spcPts val="600"/>
                </a:spcAft>
              </a:pPr>
              <a:t>31</a:t>
            </a:fld>
            <a:endParaRPr lang="en-US"/>
          </a:p>
        </p:txBody>
      </p:sp>
      <p:sp>
        <p:nvSpPr>
          <p:cNvPr id="10" name="ThemeHeader1">
            <a:extLst>
              <a:ext uri="{FF2B5EF4-FFF2-40B4-BE49-F238E27FC236}">
                <a16:creationId xmlns:a16="http://schemas.microsoft.com/office/drawing/2014/main" id="{4BF55D37-D5BE-CB7D-BDD8-8E5AD48E31AB}"/>
              </a:ext>
            </a:extLst>
          </p:cNvPr>
          <p:cNvSpPr/>
          <p:nvPr/>
        </p:nvSpPr>
        <p:spPr>
          <a:xfrm>
            <a:off x="727323" y="352064"/>
            <a:ext cx="7140333" cy="594949"/>
          </a:xfrm>
          <a:prstGeom prst="roundRect">
            <a:avLst>
              <a:gd name="adj" fmla="val 9000"/>
            </a:avLst>
          </a:prstGeom>
          <a:solidFill>
            <a:srgbClr val="0083A9"/>
          </a:solidFill>
          <a:ln>
            <a:noFill/>
          </a:ln>
        </p:spPr>
        <p:txBody>
          <a:bodyPr/>
          <a:lstStyle/>
          <a:p>
            <a:endParaRPr/>
          </a:p>
        </p:txBody>
      </p:sp>
      <p:pic>
        <p:nvPicPr>
          <p:cNvPr id="12" name="ThemeIcon1" descr="A blue and white graphic&#10;&#10;AI-generated content may be incorrect.">
            <a:extLst>
              <a:ext uri="{FF2B5EF4-FFF2-40B4-BE49-F238E27FC236}">
                <a16:creationId xmlns:a16="http://schemas.microsoft.com/office/drawing/2014/main" id="{6580933B-D373-491E-C418-9943DAEEA773}"/>
              </a:ext>
            </a:extLst>
          </p:cNvPr>
          <p:cNvPicPr>
            <a:picLocks noChangeAspect="1"/>
          </p:cNvPicPr>
          <p:nvPr/>
        </p:nvPicPr>
        <p:blipFill>
          <a:blip r:embed="rId3"/>
          <a:stretch>
            <a:fillRect/>
          </a:stretch>
        </p:blipFill>
        <p:spPr>
          <a:xfrm>
            <a:off x="804732" y="460681"/>
            <a:ext cx="483000" cy="400000"/>
          </a:xfrm>
          <a:prstGeom prst="roundRect">
            <a:avLst>
              <a:gd name="adj" fmla="val 12000"/>
            </a:avLst>
          </a:prstGeom>
        </p:spPr>
      </p:pic>
      <p:sp>
        <p:nvSpPr>
          <p:cNvPr id="14" name="ThemeTitle1">
            <a:extLst>
              <a:ext uri="{FF2B5EF4-FFF2-40B4-BE49-F238E27FC236}">
                <a16:creationId xmlns:a16="http://schemas.microsoft.com/office/drawing/2014/main" id="{CD462934-4FF0-D5E2-CF32-04282B89150D}"/>
              </a:ext>
            </a:extLst>
          </p:cNvPr>
          <p:cNvSpPr txBox="1"/>
          <p:nvPr/>
        </p:nvSpPr>
        <p:spPr>
          <a:xfrm>
            <a:off x="2222946" y="451656"/>
            <a:ext cx="6656832" cy="400000"/>
          </a:xfrm>
          <a:prstGeom prst="rect">
            <a:avLst/>
          </a:prstGeom>
        </p:spPr>
        <p:txBody>
          <a:bodyPr wrap="square" lIns="0" tIns="0" rIns="0" bIns="0" anchor="ctr"/>
          <a:lstStyle/>
          <a:p>
            <a:r>
              <a:rPr lang="en-US" sz="2000" b="1">
                <a:solidFill>
                  <a:schemeClr val="bg1"/>
                </a:solidFill>
              </a:rPr>
              <a:t>      GED Direct: Dashboard Redesign</a:t>
            </a:r>
            <a:endParaRPr lang="en-US" sz="2000" b="1">
              <a:solidFill>
                <a:schemeClr val="bg1"/>
              </a:solidFill>
              <a:latin typeface="Arial" panose="020B0604020202020204" pitchFamily="34" charset="0"/>
              <a:cs typeface="Arial" panose="020B0604020202020204" pitchFamily="34" charset="0"/>
            </a:endParaRPr>
          </a:p>
        </p:txBody>
      </p:sp>
      <p:sp>
        <p:nvSpPr>
          <p:cNvPr id="16" name="Rectangle: Rounded Corners 15">
            <a:extLst>
              <a:ext uri="{FF2B5EF4-FFF2-40B4-BE49-F238E27FC236}">
                <a16:creationId xmlns:a16="http://schemas.microsoft.com/office/drawing/2014/main" id="{2C55A75E-AA18-D43A-09A1-0B39A16379F0}"/>
              </a:ext>
            </a:extLst>
          </p:cNvPr>
          <p:cNvSpPr/>
          <p:nvPr/>
        </p:nvSpPr>
        <p:spPr>
          <a:xfrm>
            <a:off x="156006" y="1877641"/>
            <a:ext cx="3864447" cy="2470892"/>
          </a:xfrm>
          <a:prstGeom prst="roundRect">
            <a:avLst/>
          </a:prstGeom>
          <a:solidFill>
            <a:srgbClr val="0083A9"/>
          </a:solidFill>
          <a:ln>
            <a:noFill/>
          </a:ln>
          <a:effectLst>
            <a:outerShdw blurRad="63500" dist="38100" dir="2700000">
              <a:srgbClr val="000000">
                <a:alpha val="25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000">
              <a:ea typeface="Calibri"/>
              <a:cs typeface="Calibri"/>
            </a:endParaRPr>
          </a:p>
        </p:txBody>
      </p:sp>
      <p:sp>
        <p:nvSpPr>
          <p:cNvPr id="18" name="TextBox 17">
            <a:extLst>
              <a:ext uri="{FF2B5EF4-FFF2-40B4-BE49-F238E27FC236}">
                <a16:creationId xmlns:a16="http://schemas.microsoft.com/office/drawing/2014/main" id="{756A2294-7656-B155-F3D2-03B1B21A5C11}"/>
              </a:ext>
            </a:extLst>
          </p:cNvPr>
          <p:cNvSpPr txBox="1"/>
          <p:nvPr/>
        </p:nvSpPr>
        <p:spPr>
          <a:xfrm>
            <a:off x="548709" y="2144472"/>
            <a:ext cx="3652144"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bg1"/>
                </a:solidFill>
                <a:ea typeface="Calibri"/>
                <a:cs typeface="Calibri"/>
              </a:rPr>
              <a:t>Voucher Usage </a:t>
            </a:r>
            <a:r>
              <a:rPr lang="en-US">
                <a:solidFill>
                  <a:schemeClr val="bg1"/>
                </a:solidFill>
                <a:ea typeface="Calibri"/>
                <a:cs typeface="Calibri"/>
              </a:rPr>
              <a:t>Dashboard</a:t>
            </a:r>
            <a:endParaRPr lang="en-US" dirty="0" err="1">
              <a:solidFill>
                <a:schemeClr val="bg1"/>
              </a:solidFill>
            </a:endParaRPr>
          </a:p>
          <a:p>
            <a:endParaRPr lang="en-US" dirty="0">
              <a:solidFill>
                <a:schemeClr val="bg1"/>
              </a:solidFill>
              <a:ea typeface="Calibri"/>
              <a:cs typeface="Calibri"/>
            </a:endParaRPr>
          </a:p>
          <a:p>
            <a:endParaRPr lang="en-US" dirty="0">
              <a:solidFill>
                <a:schemeClr val="bg1"/>
              </a:solidFill>
              <a:ea typeface="Calibri"/>
              <a:cs typeface="Calibri"/>
            </a:endParaRPr>
          </a:p>
          <a:p>
            <a:r>
              <a:rPr lang="en-US">
                <a:solidFill>
                  <a:schemeClr val="bg1"/>
                </a:solidFill>
                <a:ea typeface="Calibri"/>
                <a:cs typeface="Calibri"/>
              </a:rPr>
              <a:t>Create groups</a:t>
            </a:r>
          </a:p>
          <a:p>
            <a:endParaRPr lang="en-US" dirty="0">
              <a:solidFill>
                <a:schemeClr val="bg1"/>
              </a:solidFill>
              <a:ea typeface="Calibri"/>
              <a:cs typeface="Calibri"/>
            </a:endParaRPr>
          </a:p>
          <a:p>
            <a:endParaRPr lang="en-US" dirty="0">
              <a:solidFill>
                <a:schemeClr val="bg1"/>
              </a:solidFill>
              <a:ea typeface="Calibri"/>
              <a:cs typeface="Calibri"/>
            </a:endParaRPr>
          </a:p>
          <a:p>
            <a:r>
              <a:rPr lang="en-US">
                <a:solidFill>
                  <a:schemeClr val="bg1"/>
                </a:solidFill>
                <a:ea typeface="Calibri"/>
                <a:cs typeface="Calibri"/>
              </a:rPr>
              <a:t>Allot vouchers from Available </a:t>
            </a:r>
            <a:endParaRPr lang="en-US">
              <a:solidFill>
                <a:schemeClr val="bg1"/>
              </a:solidFill>
            </a:endParaRPr>
          </a:p>
        </p:txBody>
      </p:sp>
    </p:spTree>
    <p:extLst>
      <p:ext uri="{BB962C8B-B14F-4D97-AF65-F5344CB8AC3E}">
        <p14:creationId xmlns:p14="http://schemas.microsoft.com/office/powerpoint/2010/main" val="24344526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5B9F1-9DF1-FD3C-DB1C-E77ACA45509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E693A96-B631-A9F0-3FBE-EF61C4F94ACE}"/>
              </a:ext>
            </a:extLst>
          </p:cNvPr>
          <p:cNvSpPr>
            <a:spLocks noGrp="1"/>
          </p:cNvSpPr>
          <p:nvPr>
            <p:ph type="sldNum" sz="quarter" idx="12"/>
          </p:nvPr>
        </p:nvSpPr>
        <p:spPr/>
        <p:txBody>
          <a:bodyPr/>
          <a:lstStyle/>
          <a:p>
            <a:fld id="{BAE26A2A-DE5F-EA41-900F-AB5C4F1D9848}" type="slidenum">
              <a:rPr lang="en-US" smtClean="0"/>
              <a:t>32</a:t>
            </a:fld>
            <a:endParaRPr lang="en-US"/>
          </a:p>
        </p:txBody>
      </p:sp>
      <p:pic>
        <p:nvPicPr>
          <p:cNvPr id="3" name="Picture 2" descr="A screenshot of a group&#10;&#10;AI-generated content may be incorrect.">
            <a:extLst>
              <a:ext uri="{FF2B5EF4-FFF2-40B4-BE49-F238E27FC236}">
                <a16:creationId xmlns:a16="http://schemas.microsoft.com/office/drawing/2014/main" id="{249ED954-223A-49AA-4C0D-45C5EC85BE52}"/>
              </a:ext>
            </a:extLst>
          </p:cNvPr>
          <p:cNvPicPr>
            <a:picLocks noChangeAspect="1"/>
          </p:cNvPicPr>
          <p:nvPr/>
        </p:nvPicPr>
        <p:blipFill>
          <a:blip r:embed="rId2"/>
          <a:stretch>
            <a:fillRect/>
          </a:stretch>
        </p:blipFill>
        <p:spPr>
          <a:xfrm>
            <a:off x="563181" y="1962921"/>
            <a:ext cx="3590925" cy="2533650"/>
          </a:xfrm>
          <a:prstGeom prst="rect">
            <a:avLst/>
          </a:prstGeom>
        </p:spPr>
      </p:pic>
      <p:pic>
        <p:nvPicPr>
          <p:cNvPr id="6" name="Picture 5" descr="A screenshot of a computer&#10;&#10;AI-generated content may be incorrect.">
            <a:extLst>
              <a:ext uri="{FF2B5EF4-FFF2-40B4-BE49-F238E27FC236}">
                <a16:creationId xmlns:a16="http://schemas.microsoft.com/office/drawing/2014/main" id="{BB35E137-452D-AFC5-5C59-419C3CC6D4F6}"/>
              </a:ext>
            </a:extLst>
          </p:cNvPr>
          <p:cNvPicPr>
            <a:picLocks noChangeAspect="1"/>
          </p:cNvPicPr>
          <p:nvPr/>
        </p:nvPicPr>
        <p:blipFill>
          <a:blip r:embed="rId3"/>
          <a:stretch>
            <a:fillRect/>
          </a:stretch>
        </p:blipFill>
        <p:spPr>
          <a:xfrm>
            <a:off x="4268006" y="1962921"/>
            <a:ext cx="3590925" cy="2533650"/>
          </a:xfrm>
          <a:prstGeom prst="rect">
            <a:avLst/>
          </a:prstGeom>
        </p:spPr>
      </p:pic>
      <p:pic>
        <p:nvPicPr>
          <p:cNvPr id="7" name="Picture 6" descr="A screenshot of a group&#10;&#10;AI-generated content may be incorrect.">
            <a:extLst>
              <a:ext uri="{FF2B5EF4-FFF2-40B4-BE49-F238E27FC236}">
                <a16:creationId xmlns:a16="http://schemas.microsoft.com/office/drawing/2014/main" id="{89AED5AE-3118-C16C-60D4-E4835C89C33B}"/>
              </a:ext>
            </a:extLst>
          </p:cNvPr>
          <p:cNvPicPr>
            <a:picLocks noChangeAspect="1"/>
          </p:cNvPicPr>
          <p:nvPr/>
        </p:nvPicPr>
        <p:blipFill>
          <a:blip r:embed="rId4"/>
          <a:stretch>
            <a:fillRect/>
          </a:stretch>
        </p:blipFill>
        <p:spPr>
          <a:xfrm>
            <a:off x="7977188" y="1987315"/>
            <a:ext cx="3552825" cy="2533650"/>
          </a:xfrm>
          <a:prstGeom prst="rect">
            <a:avLst/>
          </a:prstGeom>
        </p:spPr>
      </p:pic>
      <p:sp>
        <p:nvSpPr>
          <p:cNvPr id="9" name="Rectangle: Rounded Corners 8">
            <a:extLst>
              <a:ext uri="{FF2B5EF4-FFF2-40B4-BE49-F238E27FC236}">
                <a16:creationId xmlns:a16="http://schemas.microsoft.com/office/drawing/2014/main" id="{0F1F6C94-E9B5-1278-76D4-6CCE0752FCF5}"/>
              </a:ext>
            </a:extLst>
          </p:cNvPr>
          <p:cNvSpPr/>
          <p:nvPr/>
        </p:nvSpPr>
        <p:spPr>
          <a:xfrm>
            <a:off x="563181" y="5001259"/>
            <a:ext cx="11065638" cy="795657"/>
          </a:xfrm>
          <a:prstGeom prst="roundRect">
            <a:avLst/>
          </a:prstGeom>
          <a:solidFill>
            <a:srgbClr val="0083A9"/>
          </a:solidFill>
          <a:ln>
            <a:noFill/>
          </a:ln>
          <a:effectLst>
            <a:outerShdw blurRad="63500" dist="38100" dir="2700000">
              <a:srgbClr val="000000">
                <a:alpha val="25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000">
              <a:ea typeface="Calibri"/>
              <a:cs typeface="Calibri"/>
            </a:endParaRPr>
          </a:p>
        </p:txBody>
      </p:sp>
      <p:sp>
        <p:nvSpPr>
          <p:cNvPr id="10" name="TextBox 9">
            <a:extLst>
              <a:ext uri="{FF2B5EF4-FFF2-40B4-BE49-F238E27FC236}">
                <a16:creationId xmlns:a16="http://schemas.microsoft.com/office/drawing/2014/main" id="{3ABB778F-627A-354F-C3D6-EBDC0F64E589}"/>
              </a:ext>
            </a:extLst>
          </p:cNvPr>
          <p:cNvSpPr txBox="1"/>
          <p:nvPr/>
        </p:nvSpPr>
        <p:spPr>
          <a:xfrm>
            <a:off x="1072220" y="5128487"/>
            <a:ext cx="1045779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ea typeface="Calibri"/>
                <a:cs typeface="Calibri"/>
              </a:rPr>
              <a:t>Click "Create Group"     Add a Group Name &amp; group members                     Save Group </a:t>
            </a:r>
          </a:p>
        </p:txBody>
      </p:sp>
      <p:sp>
        <p:nvSpPr>
          <p:cNvPr id="13" name="ThemeHeader1">
            <a:extLst>
              <a:ext uri="{FF2B5EF4-FFF2-40B4-BE49-F238E27FC236}">
                <a16:creationId xmlns:a16="http://schemas.microsoft.com/office/drawing/2014/main" id="{CC086569-2FF2-701F-72F2-1D3B0A721A5B}"/>
              </a:ext>
            </a:extLst>
          </p:cNvPr>
          <p:cNvSpPr/>
          <p:nvPr/>
        </p:nvSpPr>
        <p:spPr>
          <a:xfrm>
            <a:off x="762223" y="352064"/>
            <a:ext cx="4447159" cy="594949"/>
          </a:xfrm>
          <a:prstGeom prst="roundRect">
            <a:avLst>
              <a:gd name="adj" fmla="val 9000"/>
            </a:avLst>
          </a:prstGeom>
          <a:solidFill>
            <a:srgbClr val="0083A9"/>
          </a:solidFill>
          <a:ln>
            <a:noFill/>
          </a:ln>
        </p:spPr>
        <p:txBody>
          <a:bodyPr/>
          <a:lstStyle/>
          <a:p>
            <a:endParaRPr/>
          </a:p>
        </p:txBody>
      </p:sp>
      <p:pic>
        <p:nvPicPr>
          <p:cNvPr id="15" name="ThemeIcon1" descr="A blue and white graphic&#10;&#10;AI-generated content may be incorrect.">
            <a:extLst>
              <a:ext uri="{FF2B5EF4-FFF2-40B4-BE49-F238E27FC236}">
                <a16:creationId xmlns:a16="http://schemas.microsoft.com/office/drawing/2014/main" id="{B7069650-BE74-1E63-659E-B3384789830B}"/>
              </a:ext>
            </a:extLst>
          </p:cNvPr>
          <p:cNvPicPr>
            <a:picLocks noChangeAspect="1"/>
          </p:cNvPicPr>
          <p:nvPr/>
        </p:nvPicPr>
        <p:blipFill>
          <a:blip r:embed="rId5"/>
          <a:stretch>
            <a:fillRect/>
          </a:stretch>
        </p:blipFill>
        <p:spPr>
          <a:xfrm>
            <a:off x="804732" y="460681"/>
            <a:ext cx="483000" cy="400000"/>
          </a:xfrm>
          <a:prstGeom prst="roundRect">
            <a:avLst>
              <a:gd name="adj" fmla="val 12000"/>
            </a:avLst>
          </a:prstGeom>
        </p:spPr>
      </p:pic>
      <p:sp>
        <p:nvSpPr>
          <p:cNvPr id="17" name="ThemeTitle1">
            <a:extLst>
              <a:ext uri="{FF2B5EF4-FFF2-40B4-BE49-F238E27FC236}">
                <a16:creationId xmlns:a16="http://schemas.microsoft.com/office/drawing/2014/main" id="{C7BAE199-160D-44EC-5E1F-2FE51F1F7141}"/>
              </a:ext>
            </a:extLst>
          </p:cNvPr>
          <p:cNvSpPr txBox="1"/>
          <p:nvPr/>
        </p:nvSpPr>
        <p:spPr>
          <a:xfrm>
            <a:off x="1856488" y="451655"/>
            <a:ext cx="2381489" cy="400000"/>
          </a:xfrm>
          <a:prstGeom prst="rect">
            <a:avLst/>
          </a:prstGeom>
        </p:spPr>
        <p:txBody>
          <a:bodyPr wrap="square" lIns="0" tIns="0" rIns="0" bIns="0" anchor="ctr"/>
          <a:lstStyle/>
          <a:p>
            <a:r>
              <a:rPr lang="en-US" sz="2000" b="1">
                <a:solidFill>
                  <a:schemeClr val="bg1"/>
                </a:solidFill>
              </a:rPr>
              <a:t>      GED Direct: Groups</a:t>
            </a:r>
            <a:endParaRPr lang="en-US" sz="20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6608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7A8D3-3353-A22E-844A-266C422624E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AE783FD-BAAF-3C8D-0481-18B279F2B6B0}"/>
              </a:ext>
            </a:extLst>
          </p:cNvPr>
          <p:cNvSpPr>
            <a:spLocks noGrp="1"/>
          </p:cNvSpPr>
          <p:nvPr>
            <p:ph type="sldNum" sz="quarter" idx="12"/>
          </p:nvPr>
        </p:nvSpPr>
        <p:spPr/>
        <p:txBody>
          <a:bodyPr/>
          <a:lstStyle/>
          <a:p>
            <a:fld id="{BAE26A2A-DE5F-EA41-900F-AB5C4F1D9848}" type="slidenum">
              <a:rPr lang="en-US" smtClean="0"/>
              <a:t>33</a:t>
            </a:fld>
            <a:endParaRPr lang="en-US"/>
          </a:p>
        </p:txBody>
      </p:sp>
      <p:pic>
        <p:nvPicPr>
          <p:cNvPr id="3" name="Picture 2" descr="A screenshot of a group&#10;&#10;AI-generated content may be incorrect.">
            <a:extLst>
              <a:ext uri="{FF2B5EF4-FFF2-40B4-BE49-F238E27FC236}">
                <a16:creationId xmlns:a16="http://schemas.microsoft.com/office/drawing/2014/main" id="{FFD7FC00-8C0C-4A1B-7B18-ACD635A5F768}"/>
              </a:ext>
            </a:extLst>
          </p:cNvPr>
          <p:cNvPicPr>
            <a:picLocks noChangeAspect="1"/>
          </p:cNvPicPr>
          <p:nvPr/>
        </p:nvPicPr>
        <p:blipFill>
          <a:blip r:embed="rId2"/>
          <a:stretch>
            <a:fillRect/>
          </a:stretch>
        </p:blipFill>
        <p:spPr>
          <a:xfrm>
            <a:off x="563181" y="1962921"/>
            <a:ext cx="3590925" cy="2533650"/>
          </a:xfrm>
          <a:prstGeom prst="rect">
            <a:avLst/>
          </a:prstGeom>
        </p:spPr>
      </p:pic>
      <p:pic>
        <p:nvPicPr>
          <p:cNvPr id="6" name="Picture 5" descr="A screenshot of a computer&#10;&#10;AI-generated content may be incorrect.">
            <a:extLst>
              <a:ext uri="{FF2B5EF4-FFF2-40B4-BE49-F238E27FC236}">
                <a16:creationId xmlns:a16="http://schemas.microsoft.com/office/drawing/2014/main" id="{ABE431D7-D8E4-7F1E-76C5-1D2FC38E41B7}"/>
              </a:ext>
            </a:extLst>
          </p:cNvPr>
          <p:cNvPicPr>
            <a:picLocks noChangeAspect="1"/>
          </p:cNvPicPr>
          <p:nvPr/>
        </p:nvPicPr>
        <p:blipFill>
          <a:blip r:embed="rId3"/>
          <a:stretch>
            <a:fillRect/>
          </a:stretch>
        </p:blipFill>
        <p:spPr>
          <a:xfrm>
            <a:off x="4268006" y="1962921"/>
            <a:ext cx="3590925" cy="2533650"/>
          </a:xfrm>
          <a:prstGeom prst="rect">
            <a:avLst/>
          </a:prstGeom>
        </p:spPr>
      </p:pic>
      <p:pic>
        <p:nvPicPr>
          <p:cNvPr id="7" name="Picture 6" descr="A screenshot of a group&#10;&#10;AI-generated content may be incorrect.">
            <a:extLst>
              <a:ext uri="{FF2B5EF4-FFF2-40B4-BE49-F238E27FC236}">
                <a16:creationId xmlns:a16="http://schemas.microsoft.com/office/drawing/2014/main" id="{FBD66B7B-F202-FDB9-09F4-DB06C420346E}"/>
              </a:ext>
            </a:extLst>
          </p:cNvPr>
          <p:cNvPicPr>
            <a:picLocks noChangeAspect="1"/>
          </p:cNvPicPr>
          <p:nvPr/>
        </p:nvPicPr>
        <p:blipFill>
          <a:blip r:embed="rId4"/>
          <a:stretch>
            <a:fillRect/>
          </a:stretch>
        </p:blipFill>
        <p:spPr>
          <a:xfrm>
            <a:off x="7977188" y="1987315"/>
            <a:ext cx="3552825" cy="2533650"/>
          </a:xfrm>
          <a:prstGeom prst="rect">
            <a:avLst/>
          </a:prstGeom>
        </p:spPr>
      </p:pic>
      <p:pic>
        <p:nvPicPr>
          <p:cNvPr id="8" name="Picture 7">
            <a:extLst>
              <a:ext uri="{FF2B5EF4-FFF2-40B4-BE49-F238E27FC236}">
                <a16:creationId xmlns:a16="http://schemas.microsoft.com/office/drawing/2014/main" id="{238F7FA2-2277-0FB9-3A28-8A1443878AEC}"/>
              </a:ext>
            </a:extLst>
          </p:cNvPr>
          <p:cNvPicPr>
            <a:picLocks noChangeAspect="1"/>
          </p:cNvPicPr>
          <p:nvPr/>
        </p:nvPicPr>
        <p:blipFill>
          <a:blip r:embed="rId5"/>
          <a:srcRect r="5548"/>
          <a:stretch>
            <a:fillRect/>
          </a:stretch>
        </p:blipFill>
        <p:spPr>
          <a:xfrm>
            <a:off x="9890125" y="1271586"/>
            <a:ext cx="1853293" cy="352425"/>
          </a:xfrm>
          <a:prstGeom prst="rect">
            <a:avLst/>
          </a:prstGeom>
        </p:spPr>
      </p:pic>
      <p:sp>
        <p:nvSpPr>
          <p:cNvPr id="9" name="Rectangle: Rounded Corners 8">
            <a:extLst>
              <a:ext uri="{FF2B5EF4-FFF2-40B4-BE49-F238E27FC236}">
                <a16:creationId xmlns:a16="http://schemas.microsoft.com/office/drawing/2014/main" id="{9908DFF9-6978-2083-534F-FE79B435C041}"/>
              </a:ext>
            </a:extLst>
          </p:cNvPr>
          <p:cNvSpPr/>
          <p:nvPr/>
        </p:nvSpPr>
        <p:spPr>
          <a:xfrm>
            <a:off x="563181" y="5001259"/>
            <a:ext cx="11065638" cy="795657"/>
          </a:xfrm>
          <a:prstGeom prst="roundRect">
            <a:avLst/>
          </a:prstGeom>
          <a:solidFill>
            <a:srgbClr val="0083A9"/>
          </a:solidFill>
          <a:ln>
            <a:noFill/>
          </a:ln>
          <a:effectLst>
            <a:outerShdw blurRad="63500" dist="38100" dir="2700000">
              <a:srgbClr val="000000">
                <a:alpha val="25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000">
              <a:ea typeface="Calibri"/>
              <a:cs typeface="Calibri"/>
            </a:endParaRPr>
          </a:p>
        </p:txBody>
      </p:sp>
      <p:sp>
        <p:nvSpPr>
          <p:cNvPr id="10" name="TextBox 9">
            <a:extLst>
              <a:ext uri="{FF2B5EF4-FFF2-40B4-BE49-F238E27FC236}">
                <a16:creationId xmlns:a16="http://schemas.microsoft.com/office/drawing/2014/main" id="{91B11520-5BFD-6A41-4DB5-F2FC31B37866}"/>
              </a:ext>
            </a:extLst>
          </p:cNvPr>
          <p:cNvSpPr txBox="1"/>
          <p:nvPr/>
        </p:nvSpPr>
        <p:spPr>
          <a:xfrm>
            <a:off x="1072220" y="5128487"/>
            <a:ext cx="1045779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bg1"/>
                </a:solidFill>
                <a:ea typeface="Calibri"/>
                <a:cs typeface="Calibri"/>
              </a:rPr>
              <a:t>Click "Create Group"     Add a Group Name &amp; group members              Save Group </a:t>
            </a:r>
          </a:p>
        </p:txBody>
      </p:sp>
      <p:sp>
        <p:nvSpPr>
          <p:cNvPr id="19" name="Rectangle: Rounded Corners 18">
            <a:extLst>
              <a:ext uri="{FF2B5EF4-FFF2-40B4-BE49-F238E27FC236}">
                <a16:creationId xmlns:a16="http://schemas.microsoft.com/office/drawing/2014/main" id="{84798594-4D11-1EDB-0B42-11C75E3F7A8D}"/>
              </a:ext>
            </a:extLst>
          </p:cNvPr>
          <p:cNvSpPr/>
          <p:nvPr/>
        </p:nvSpPr>
        <p:spPr>
          <a:xfrm>
            <a:off x="6403848" y="665656"/>
            <a:ext cx="4680623" cy="555168"/>
          </a:xfrm>
          <a:prstGeom prst="roundRect">
            <a:avLst/>
          </a:prstGeom>
          <a:solidFill>
            <a:srgbClr val="0083A9"/>
          </a:solidFill>
          <a:ln>
            <a:noFill/>
          </a:ln>
          <a:effectLst>
            <a:outerShdw blurRad="63500" dist="38100" dir="2700000">
              <a:srgbClr val="000000">
                <a:alpha val="2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1" name="TextBox 20">
            <a:extLst>
              <a:ext uri="{FF2B5EF4-FFF2-40B4-BE49-F238E27FC236}">
                <a16:creationId xmlns:a16="http://schemas.microsoft.com/office/drawing/2014/main" id="{62905B1C-5255-F8D0-08BF-2C10509F1950}"/>
              </a:ext>
            </a:extLst>
          </p:cNvPr>
          <p:cNvSpPr txBox="1"/>
          <p:nvPr/>
        </p:nvSpPr>
        <p:spPr>
          <a:xfrm>
            <a:off x="6403848" y="688926"/>
            <a:ext cx="4581144"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bg1"/>
                </a:solidFill>
                <a:ea typeface="Calibri"/>
                <a:cs typeface="Calibri"/>
              </a:rPr>
              <a:t>Expect a fancy confirmation toast message</a:t>
            </a:r>
          </a:p>
        </p:txBody>
      </p:sp>
    </p:spTree>
    <p:extLst>
      <p:ext uri="{BB962C8B-B14F-4D97-AF65-F5344CB8AC3E}">
        <p14:creationId xmlns:p14="http://schemas.microsoft.com/office/powerpoint/2010/main" val="9435579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98FFC-366A-BC41-FC0C-1822992AD15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FE058C-B9D7-77CE-36F2-C90B4FDC15E1}"/>
              </a:ext>
            </a:extLst>
          </p:cNvPr>
          <p:cNvSpPr>
            <a:spLocks noGrp="1"/>
          </p:cNvSpPr>
          <p:nvPr>
            <p:ph type="sldNum" sz="quarter" idx="12"/>
          </p:nvPr>
        </p:nvSpPr>
        <p:spPr/>
        <p:txBody>
          <a:bodyPr/>
          <a:lstStyle/>
          <a:p>
            <a:fld id="{BAE26A2A-DE5F-EA41-900F-AB5C4F1D9848}" type="slidenum">
              <a:rPr lang="en-US" smtClean="0"/>
              <a:t>34</a:t>
            </a:fld>
            <a:endParaRPr lang="en-US"/>
          </a:p>
        </p:txBody>
      </p:sp>
      <p:pic>
        <p:nvPicPr>
          <p:cNvPr id="11" name="Picture 10" descr="A screenshot of a number of vouchers&#10;&#10;AI-generated content may be incorrect.">
            <a:extLst>
              <a:ext uri="{FF2B5EF4-FFF2-40B4-BE49-F238E27FC236}">
                <a16:creationId xmlns:a16="http://schemas.microsoft.com/office/drawing/2014/main" id="{34F22802-5AA7-FE4D-3029-14203744A4AC}"/>
              </a:ext>
            </a:extLst>
          </p:cNvPr>
          <p:cNvPicPr>
            <a:picLocks noChangeAspect="1"/>
          </p:cNvPicPr>
          <p:nvPr/>
        </p:nvPicPr>
        <p:blipFill>
          <a:blip r:embed="rId2"/>
          <a:stretch>
            <a:fillRect/>
          </a:stretch>
        </p:blipFill>
        <p:spPr>
          <a:xfrm>
            <a:off x="3629" y="1174149"/>
            <a:ext cx="12192000" cy="4958138"/>
          </a:xfrm>
          <a:prstGeom prst="rect">
            <a:avLst/>
          </a:prstGeom>
        </p:spPr>
      </p:pic>
      <p:sp>
        <p:nvSpPr>
          <p:cNvPr id="7" name="TextBox 6">
            <a:extLst>
              <a:ext uri="{FF2B5EF4-FFF2-40B4-BE49-F238E27FC236}">
                <a16:creationId xmlns:a16="http://schemas.microsoft.com/office/drawing/2014/main" id="{64876629-CEFE-A22F-7902-B772A27A4446}"/>
              </a:ext>
            </a:extLst>
          </p:cNvPr>
          <p:cNvSpPr txBox="1"/>
          <p:nvPr/>
        </p:nvSpPr>
        <p:spPr>
          <a:xfrm>
            <a:off x="2417504" y="3847036"/>
            <a:ext cx="476906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chemeClr val="bg1"/>
                </a:solidFill>
                <a:ea typeface="Calibri"/>
                <a:cs typeface="Calibri"/>
              </a:rPr>
              <a:t>Groups can have one or more members</a:t>
            </a:r>
            <a:endParaRPr lang="en-US">
              <a:solidFill>
                <a:schemeClr val="bg1"/>
              </a:solidFill>
            </a:endParaRPr>
          </a:p>
        </p:txBody>
      </p:sp>
      <p:sp>
        <p:nvSpPr>
          <p:cNvPr id="17" name="ThemeHeader1">
            <a:extLst>
              <a:ext uri="{FF2B5EF4-FFF2-40B4-BE49-F238E27FC236}">
                <a16:creationId xmlns:a16="http://schemas.microsoft.com/office/drawing/2014/main" id="{14044E60-E3A3-C8E2-2CC3-F53BEDC756FF}"/>
              </a:ext>
            </a:extLst>
          </p:cNvPr>
          <p:cNvSpPr/>
          <p:nvPr/>
        </p:nvSpPr>
        <p:spPr>
          <a:xfrm>
            <a:off x="762223" y="352064"/>
            <a:ext cx="4447159" cy="594949"/>
          </a:xfrm>
          <a:prstGeom prst="roundRect">
            <a:avLst>
              <a:gd name="adj" fmla="val 9000"/>
            </a:avLst>
          </a:prstGeom>
          <a:solidFill>
            <a:srgbClr val="0083A9"/>
          </a:solidFill>
          <a:ln>
            <a:noFill/>
          </a:ln>
        </p:spPr>
        <p:txBody>
          <a:bodyPr/>
          <a:lstStyle/>
          <a:p>
            <a:endParaRPr/>
          </a:p>
        </p:txBody>
      </p:sp>
      <p:pic>
        <p:nvPicPr>
          <p:cNvPr id="19" name="ThemeIcon1" descr="A blue and white graphic&#10;&#10;AI-generated content may be incorrect.">
            <a:extLst>
              <a:ext uri="{FF2B5EF4-FFF2-40B4-BE49-F238E27FC236}">
                <a16:creationId xmlns:a16="http://schemas.microsoft.com/office/drawing/2014/main" id="{4EF4A8B3-6C9F-C604-40A8-759B903215B5}"/>
              </a:ext>
            </a:extLst>
          </p:cNvPr>
          <p:cNvPicPr>
            <a:picLocks noChangeAspect="1"/>
          </p:cNvPicPr>
          <p:nvPr/>
        </p:nvPicPr>
        <p:blipFill>
          <a:blip r:embed="rId3"/>
          <a:stretch>
            <a:fillRect/>
          </a:stretch>
        </p:blipFill>
        <p:spPr>
          <a:xfrm>
            <a:off x="804732" y="460681"/>
            <a:ext cx="483000" cy="400000"/>
          </a:xfrm>
          <a:prstGeom prst="roundRect">
            <a:avLst>
              <a:gd name="adj" fmla="val 12000"/>
            </a:avLst>
          </a:prstGeom>
        </p:spPr>
      </p:pic>
      <p:sp>
        <p:nvSpPr>
          <p:cNvPr id="21" name="ThemeTitle1">
            <a:extLst>
              <a:ext uri="{FF2B5EF4-FFF2-40B4-BE49-F238E27FC236}">
                <a16:creationId xmlns:a16="http://schemas.microsoft.com/office/drawing/2014/main" id="{79CED522-5FB5-CC84-98EF-9FB7D918AF07}"/>
              </a:ext>
            </a:extLst>
          </p:cNvPr>
          <p:cNvSpPr txBox="1"/>
          <p:nvPr/>
        </p:nvSpPr>
        <p:spPr>
          <a:xfrm>
            <a:off x="1856488" y="451655"/>
            <a:ext cx="2381489" cy="400000"/>
          </a:xfrm>
          <a:prstGeom prst="rect">
            <a:avLst/>
          </a:prstGeom>
        </p:spPr>
        <p:txBody>
          <a:bodyPr wrap="square" lIns="0" tIns="0" rIns="0" bIns="0" anchor="ctr"/>
          <a:lstStyle/>
          <a:p>
            <a:r>
              <a:rPr lang="en-US" sz="2000" b="1">
                <a:solidFill>
                  <a:schemeClr val="bg1"/>
                </a:solidFill>
              </a:rPr>
              <a:t>      GED Direct: Groups</a:t>
            </a:r>
            <a:endParaRPr lang="en-US" sz="20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58815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CF704-3606-8145-07C4-84EBA4DE9FC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550AD79-E443-0416-5B1F-7E34ABBB799A}"/>
              </a:ext>
            </a:extLst>
          </p:cNvPr>
          <p:cNvSpPr>
            <a:spLocks noGrp="1"/>
          </p:cNvSpPr>
          <p:nvPr>
            <p:ph type="sldNum" sz="quarter" idx="12"/>
          </p:nvPr>
        </p:nvSpPr>
        <p:spPr/>
        <p:txBody>
          <a:bodyPr/>
          <a:lstStyle/>
          <a:p>
            <a:fld id="{BAE26A2A-DE5F-EA41-900F-AB5C4F1D9848}" type="slidenum">
              <a:rPr lang="en-US" smtClean="0"/>
              <a:t>35</a:t>
            </a:fld>
            <a:endParaRPr lang="en-US"/>
          </a:p>
        </p:txBody>
      </p:sp>
      <p:pic>
        <p:nvPicPr>
          <p:cNvPr id="11" name="Picture 10" descr="A screenshot of a number of vouchers&#10;&#10;AI-generated content may be incorrect.">
            <a:extLst>
              <a:ext uri="{FF2B5EF4-FFF2-40B4-BE49-F238E27FC236}">
                <a16:creationId xmlns:a16="http://schemas.microsoft.com/office/drawing/2014/main" id="{6D2229CB-88A0-2458-FB72-4A521BAF0F45}"/>
              </a:ext>
            </a:extLst>
          </p:cNvPr>
          <p:cNvPicPr>
            <a:picLocks noChangeAspect="1"/>
          </p:cNvPicPr>
          <p:nvPr/>
        </p:nvPicPr>
        <p:blipFill>
          <a:blip r:embed="rId3"/>
          <a:stretch>
            <a:fillRect/>
          </a:stretch>
        </p:blipFill>
        <p:spPr>
          <a:xfrm>
            <a:off x="76201" y="1188663"/>
            <a:ext cx="12192000" cy="4958138"/>
          </a:xfrm>
          <a:prstGeom prst="rect">
            <a:avLst/>
          </a:prstGeom>
        </p:spPr>
      </p:pic>
      <p:sp>
        <p:nvSpPr>
          <p:cNvPr id="5" name="Rectangle: Rounded Corners 4">
            <a:extLst>
              <a:ext uri="{FF2B5EF4-FFF2-40B4-BE49-F238E27FC236}">
                <a16:creationId xmlns:a16="http://schemas.microsoft.com/office/drawing/2014/main" id="{3DE60A6D-4155-7BCD-8B56-3CEDAD166A2C}"/>
              </a:ext>
            </a:extLst>
          </p:cNvPr>
          <p:cNvSpPr/>
          <p:nvPr/>
        </p:nvSpPr>
        <p:spPr>
          <a:xfrm>
            <a:off x="1216365" y="2740510"/>
            <a:ext cx="5398058" cy="629162"/>
          </a:xfrm>
          <a:prstGeom prst="roundRect">
            <a:avLst/>
          </a:prstGeom>
          <a:solidFill>
            <a:srgbClr val="0083A9"/>
          </a:solidFill>
          <a:ln>
            <a:noFill/>
          </a:ln>
          <a:effectLst>
            <a:outerShdw blurRad="63500" dist="38100" dir="2700000">
              <a:srgbClr val="000000">
                <a:alpha val="2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7" name="TextBox 6">
            <a:extLst>
              <a:ext uri="{FF2B5EF4-FFF2-40B4-BE49-F238E27FC236}">
                <a16:creationId xmlns:a16="http://schemas.microsoft.com/office/drawing/2014/main" id="{9E823AF4-B6F1-F985-3717-13B35AFF01BF}"/>
              </a:ext>
            </a:extLst>
          </p:cNvPr>
          <p:cNvSpPr txBox="1"/>
          <p:nvPr/>
        </p:nvSpPr>
        <p:spPr>
          <a:xfrm>
            <a:off x="1311615" y="2761580"/>
            <a:ext cx="550276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ea typeface="Calibri"/>
                <a:cs typeface="Calibri"/>
              </a:rPr>
              <a:t>Groups can have one or more members</a:t>
            </a:r>
            <a:endParaRPr lang="en-US" dirty="0">
              <a:solidFill>
                <a:schemeClr val="bg1"/>
              </a:solidFill>
            </a:endParaRPr>
          </a:p>
        </p:txBody>
      </p:sp>
      <p:sp>
        <p:nvSpPr>
          <p:cNvPr id="13" name="ThemeTitle1">
            <a:extLst>
              <a:ext uri="{FF2B5EF4-FFF2-40B4-BE49-F238E27FC236}">
                <a16:creationId xmlns:a16="http://schemas.microsoft.com/office/drawing/2014/main" id="{3E36B6AD-9E82-0C6B-D650-1AF2FE740889}"/>
              </a:ext>
            </a:extLst>
          </p:cNvPr>
          <p:cNvSpPr txBox="1"/>
          <p:nvPr/>
        </p:nvSpPr>
        <p:spPr>
          <a:xfrm>
            <a:off x="2222946" y="451656"/>
            <a:ext cx="6656832" cy="400000"/>
          </a:xfrm>
          <a:prstGeom prst="rect">
            <a:avLst/>
          </a:prstGeom>
        </p:spPr>
        <p:txBody>
          <a:bodyPr wrap="square" lIns="0" tIns="0" rIns="0" bIns="0" anchor="ctr"/>
          <a:lstStyle/>
          <a:p>
            <a:r>
              <a:rPr lang="en-US" sz="2000" b="1">
                <a:solidFill>
                  <a:schemeClr val="bg1"/>
                </a:solidFill>
              </a:rPr>
              <a:t>      GED Direct: Groups</a:t>
            </a:r>
            <a:endParaRPr lang="en-US" sz="2000" b="1">
              <a:solidFill>
                <a:schemeClr val="bg1"/>
              </a:solidFill>
              <a:latin typeface="Arial" panose="020B0604020202020204" pitchFamily="34" charset="0"/>
              <a:cs typeface="Arial" panose="020B0604020202020204" pitchFamily="34" charset="0"/>
            </a:endParaRPr>
          </a:p>
        </p:txBody>
      </p:sp>
      <p:sp>
        <p:nvSpPr>
          <p:cNvPr id="15" name="ThemeHeader1">
            <a:extLst>
              <a:ext uri="{FF2B5EF4-FFF2-40B4-BE49-F238E27FC236}">
                <a16:creationId xmlns:a16="http://schemas.microsoft.com/office/drawing/2014/main" id="{C7783260-B89E-817F-E567-D2E988A3759C}"/>
              </a:ext>
            </a:extLst>
          </p:cNvPr>
          <p:cNvSpPr/>
          <p:nvPr/>
        </p:nvSpPr>
        <p:spPr>
          <a:xfrm>
            <a:off x="762223" y="352064"/>
            <a:ext cx="4447159" cy="594949"/>
          </a:xfrm>
          <a:prstGeom prst="roundRect">
            <a:avLst>
              <a:gd name="adj" fmla="val 9000"/>
            </a:avLst>
          </a:prstGeom>
          <a:solidFill>
            <a:srgbClr val="0083A9"/>
          </a:solidFill>
          <a:ln>
            <a:noFill/>
          </a:ln>
        </p:spPr>
        <p:txBody>
          <a:bodyPr/>
          <a:lstStyle/>
          <a:p>
            <a:endParaRPr/>
          </a:p>
        </p:txBody>
      </p:sp>
      <p:pic>
        <p:nvPicPr>
          <p:cNvPr id="17" name="ThemeIcon1" descr="A blue and white graphic&#10;&#10;AI-generated content may be incorrect.">
            <a:extLst>
              <a:ext uri="{FF2B5EF4-FFF2-40B4-BE49-F238E27FC236}">
                <a16:creationId xmlns:a16="http://schemas.microsoft.com/office/drawing/2014/main" id="{27451ED5-DAEE-7189-9094-61683432C042}"/>
              </a:ext>
            </a:extLst>
          </p:cNvPr>
          <p:cNvPicPr>
            <a:picLocks noChangeAspect="1"/>
          </p:cNvPicPr>
          <p:nvPr/>
        </p:nvPicPr>
        <p:blipFill>
          <a:blip r:embed="rId4"/>
          <a:stretch>
            <a:fillRect/>
          </a:stretch>
        </p:blipFill>
        <p:spPr>
          <a:xfrm>
            <a:off x="804732" y="460681"/>
            <a:ext cx="483000" cy="400000"/>
          </a:xfrm>
          <a:prstGeom prst="roundRect">
            <a:avLst>
              <a:gd name="adj" fmla="val 12000"/>
            </a:avLst>
          </a:prstGeom>
        </p:spPr>
      </p:pic>
      <p:sp>
        <p:nvSpPr>
          <p:cNvPr id="19" name="ThemeTitle1">
            <a:extLst>
              <a:ext uri="{FF2B5EF4-FFF2-40B4-BE49-F238E27FC236}">
                <a16:creationId xmlns:a16="http://schemas.microsoft.com/office/drawing/2014/main" id="{D5716BE1-7F86-25BD-E4A6-13DAF89FCFEA}"/>
              </a:ext>
            </a:extLst>
          </p:cNvPr>
          <p:cNvSpPr txBox="1"/>
          <p:nvPr/>
        </p:nvSpPr>
        <p:spPr>
          <a:xfrm>
            <a:off x="1856488" y="451655"/>
            <a:ext cx="2381489" cy="400000"/>
          </a:xfrm>
          <a:prstGeom prst="rect">
            <a:avLst/>
          </a:prstGeom>
        </p:spPr>
        <p:txBody>
          <a:bodyPr wrap="square" lIns="0" tIns="0" rIns="0" bIns="0" anchor="ctr"/>
          <a:lstStyle/>
          <a:p>
            <a:r>
              <a:rPr lang="en-US" sz="2000" b="1">
                <a:solidFill>
                  <a:schemeClr val="bg1"/>
                </a:solidFill>
              </a:rPr>
              <a:t>      GED Direct: Groups</a:t>
            </a:r>
            <a:endParaRPr lang="en-US" sz="2000" b="1">
              <a:solidFill>
                <a:schemeClr val="bg1"/>
              </a:solidFill>
              <a:latin typeface="Arial" panose="020B0604020202020204" pitchFamily="34" charset="0"/>
              <a:cs typeface="Arial" panose="020B0604020202020204" pitchFamily="34" charset="0"/>
            </a:endParaRPr>
          </a:p>
        </p:txBody>
      </p:sp>
      <p:cxnSp>
        <p:nvCxnSpPr>
          <p:cNvPr id="20" name="Straight Arrow Connector 19">
            <a:extLst>
              <a:ext uri="{FF2B5EF4-FFF2-40B4-BE49-F238E27FC236}">
                <a16:creationId xmlns:a16="http://schemas.microsoft.com/office/drawing/2014/main" id="{45EFB7E0-5103-2C23-4856-DD0C2DB9750A}"/>
              </a:ext>
            </a:extLst>
          </p:cNvPr>
          <p:cNvCxnSpPr/>
          <p:nvPr/>
        </p:nvCxnSpPr>
        <p:spPr>
          <a:xfrm flipH="1" flipV="1">
            <a:off x="564444" y="2257777"/>
            <a:ext cx="711200" cy="47413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6E400A9-F242-093E-15EB-CA6A045526F3}"/>
              </a:ext>
            </a:extLst>
          </p:cNvPr>
          <p:cNvCxnSpPr/>
          <p:nvPr/>
        </p:nvCxnSpPr>
        <p:spPr>
          <a:xfrm flipH="1">
            <a:off x="587022" y="3386666"/>
            <a:ext cx="654755" cy="90311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90807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CF5D7-C9E5-20D0-2C07-4E32E4CCDF6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8E2E39C-5A2A-D61E-6E64-C8BD8F8C22A7}"/>
              </a:ext>
            </a:extLst>
          </p:cNvPr>
          <p:cNvSpPr>
            <a:spLocks noGrp="1"/>
          </p:cNvSpPr>
          <p:nvPr>
            <p:ph type="sldNum" sz="quarter" idx="12"/>
          </p:nvPr>
        </p:nvSpPr>
        <p:spPr/>
        <p:txBody>
          <a:bodyPr/>
          <a:lstStyle/>
          <a:p>
            <a:fld id="{BAE26A2A-DE5F-EA41-900F-AB5C4F1D9848}" type="slidenum">
              <a:rPr lang="en-US" smtClean="0"/>
              <a:t>36</a:t>
            </a:fld>
            <a:endParaRPr lang="en-US"/>
          </a:p>
        </p:txBody>
      </p:sp>
      <p:pic>
        <p:nvPicPr>
          <p:cNvPr id="16" name="Picture 15" descr="A screenshot of a group&#10;&#10;AI-generated content may be incorrect.">
            <a:extLst>
              <a:ext uri="{FF2B5EF4-FFF2-40B4-BE49-F238E27FC236}">
                <a16:creationId xmlns:a16="http://schemas.microsoft.com/office/drawing/2014/main" id="{E4D2E9FC-3CE5-8C2E-2E42-927BC918A6DA}"/>
              </a:ext>
            </a:extLst>
          </p:cNvPr>
          <p:cNvPicPr>
            <a:picLocks noChangeAspect="1"/>
          </p:cNvPicPr>
          <p:nvPr/>
        </p:nvPicPr>
        <p:blipFill>
          <a:blip r:embed="rId2"/>
          <a:srcRect t="1348"/>
          <a:stretch>
            <a:fillRect/>
          </a:stretch>
        </p:blipFill>
        <p:spPr>
          <a:xfrm>
            <a:off x="1028700" y="1807334"/>
            <a:ext cx="3583668" cy="3449410"/>
          </a:xfrm>
          <a:prstGeom prst="rect">
            <a:avLst/>
          </a:prstGeom>
        </p:spPr>
      </p:pic>
      <p:pic>
        <p:nvPicPr>
          <p:cNvPr id="3" name="Picture 2" descr="A screenshot of a computer screen&#10;&#10;AI-generated content may be incorrect.">
            <a:extLst>
              <a:ext uri="{FF2B5EF4-FFF2-40B4-BE49-F238E27FC236}">
                <a16:creationId xmlns:a16="http://schemas.microsoft.com/office/drawing/2014/main" id="{441165A9-4492-5E23-9D3C-96243281E83B}"/>
              </a:ext>
            </a:extLst>
          </p:cNvPr>
          <p:cNvPicPr>
            <a:picLocks noChangeAspect="1"/>
          </p:cNvPicPr>
          <p:nvPr/>
        </p:nvPicPr>
        <p:blipFill>
          <a:blip r:embed="rId3"/>
          <a:srcRect l="58369" r="-307" b="-246"/>
          <a:stretch>
            <a:fillRect/>
          </a:stretch>
        </p:blipFill>
        <p:spPr>
          <a:xfrm>
            <a:off x="5891667" y="1807483"/>
            <a:ext cx="5491322" cy="3330140"/>
          </a:xfrm>
          <a:prstGeom prst="rect">
            <a:avLst/>
          </a:prstGeom>
        </p:spPr>
      </p:pic>
      <p:sp>
        <p:nvSpPr>
          <p:cNvPr id="21" name="Rectangle: Rounded Corners 20">
            <a:extLst>
              <a:ext uri="{FF2B5EF4-FFF2-40B4-BE49-F238E27FC236}">
                <a16:creationId xmlns:a16="http://schemas.microsoft.com/office/drawing/2014/main" id="{BD1B45BB-3AA1-2FB3-E0DA-E2456EA0B419}"/>
              </a:ext>
            </a:extLst>
          </p:cNvPr>
          <p:cNvSpPr/>
          <p:nvPr/>
        </p:nvSpPr>
        <p:spPr>
          <a:xfrm>
            <a:off x="8667678" y="1553882"/>
            <a:ext cx="2326791" cy="547729"/>
          </a:xfrm>
          <a:prstGeom prst="roundRect">
            <a:avLst/>
          </a:prstGeom>
          <a:solidFill>
            <a:srgbClr val="0083A9"/>
          </a:solidFill>
          <a:ln>
            <a:noFill/>
          </a:ln>
          <a:effectLst>
            <a:outerShdw blurRad="63500" dist="38100" dir="2700000">
              <a:srgbClr val="000000">
                <a:alpha val="2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3" name="TextBox 22">
            <a:extLst>
              <a:ext uri="{FF2B5EF4-FFF2-40B4-BE49-F238E27FC236}">
                <a16:creationId xmlns:a16="http://schemas.microsoft.com/office/drawing/2014/main" id="{E746B2C3-E802-D79C-1724-29189737BE46}"/>
              </a:ext>
            </a:extLst>
          </p:cNvPr>
          <p:cNvSpPr txBox="1"/>
          <p:nvPr/>
        </p:nvSpPr>
        <p:spPr>
          <a:xfrm>
            <a:off x="8902531" y="1598221"/>
            <a:ext cx="228607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chemeClr val="bg1"/>
                </a:solidFill>
                <a:ea typeface="Calibri"/>
                <a:cs typeface="Calibri"/>
              </a:rPr>
              <a:t>Group actions</a:t>
            </a:r>
            <a:endParaRPr lang="en-US" dirty="0">
              <a:solidFill>
                <a:schemeClr val="bg1"/>
              </a:solidFill>
            </a:endParaRPr>
          </a:p>
        </p:txBody>
      </p:sp>
      <p:sp>
        <p:nvSpPr>
          <p:cNvPr id="25" name="ThemeHeader1">
            <a:extLst>
              <a:ext uri="{FF2B5EF4-FFF2-40B4-BE49-F238E27FC236}">
                <a16:creationId xmlns:a16="http://schemas.microsoft.com/office/drawing/2014/main" id="{4C96C6F5-C448-8385-A3B4-94A1F8CCB013}"/>
              </a:ext>
            </a:extLst>
          </p:cNvPr>
          <p:cNvSpPr/>
          <p:nvPr/>
        </p:nvSpPr>
        <p:spPr>
          <a:xfrm>
            <a:off x="762223" y="352064"/>
            <a:ext cx="4447159" cy="594949"/>
          </a:xfrm>
          <a:prstGeom prst="roundRect">
            <a:avLst>
              <a:gd name="adj" fmla="val 9000"/>
            </a:avLst>
          </a:prstGeom>
          <a:solidFill>
            <a:srgbClr val="0083A9"/>
          </a:solidFill>
          <a:ln>
            <a:noFill/>
          </a:ln>
        </p:spPr>
        <p:txBody>
          <a:bodyPr/>
          <a:lstStyle/>
          <a:p>
            <a:endParaRPr/>
          </a:p>
        </p:txBody>
      </p:sp>
      <p:pic>
        <p:nvPicPr>
          <p:cNvPr id="27" name="ThemeIcon1" descr="A blue and white graphic&#10;&#10;AI-generated content may be incorrect.">
            <a:extLst>
              <a:ext uri="{FF2B5EF4-FFF2-40B4-BE49-F238E27FC236}">
                <a16:creationId xmlns:a16="http://schemas.microsoft.com/office/drawing/2014/main" id="{D5800A47-1A74-B5CD-396E-EFA344B724E5}"/>
              </a:ext>
            </a:extLst>
          </p:cNvPr>
          <p:cNvPicPr>
            <a:picLocks noChangeAspect="1"/>
          </p:cNvPicPr>
          <p:nvPr/>
        </p:nvPicPr>
        <p:blipFill>
          <a:blip r:embed="rId4"/>
          <a:stretch>
            <a:fillRect/>
          </a:stretch>
        </p:blipFill>
        <p:spPr>
          <a:xfrm>
            <a:off x="804732" y="460681"/>
            <a:ext cx="483000" cy="400000"/>
          </a:xfrm>
          <a:prstGeom prst="roundRect">
            <a:avLst>
              <a:gd name="adj" fmla="val 12000"/>
            </a:avLst>
          </a:prstGeom>
        </p:spPr>
      </p:pic>
      <p:sp>
        <p:nvSpPr>
          <p:cNvPr id="29" name="ThemeTitle1">
            <a:extLst>
              <a:ext uri="{FF2B5EF4-FFF2-40B4-BE49-F238E27FC236}">
                <a16:creationId xmlns:a16="http://schemas.microsoft.com/office/drawing/2014/main" id="{96EA61F6-CE1E-8A15-8DE4-7F7057B56512}"/>
              </a:ext>
            </a:extLst>
          </p:cNvPr>
          <p:cNvSpPr txBox="1"/>
          <p:nvPr/>
        </p:nvSpPr>
        <p:spPr>
          <a:xfrm>
            <a:off x="1856488" y="451655"/>
            <a:ext cx="2381489" cy="400000"/>
          </a:xfrm>
          <a:prstGeom prst="rect">
            <a:avLst/>
          </a:prstGeom>
        </p:spPr>
        <p:txBody>
          <a:bodyPr wrap="square" lIns="0" tIns="0" rIns="0" bIns="0" anchor="ctr"/>
          <a:lstStyle/>
          <a:p>
            <a:r>
              <a:rPr lang="en-US" sz="2000" b="1">
                <a:solidFill>
                  <a:schemeClr val="bg1"/>
                </a:solidFill>
              </a:rPr>
              <a:t>      GED Direct: Groups</a:t>
            </a:r>
            <a:endParaRPr lang="en-US" sz="20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86075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C9E01-87C2-0C99-D3DE-ED92B6D3A67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AD6CE70-B677-E983-1F09-D2B02F2020C1}"/>
              </a:ext>
            </a:extLst>
          </p:cNvPr>
          <p:cNvSpPr>
            <a:spLocks noGrp="1"/>
          </p:cNvSpPr>
          <p:nvPr>
            <p:ph type="sldNum" sz="quarter" idx="12"/>
          </p:nvPr>
        </p:nvSpPr>
        <p:spPr/>
        <p:txBody>
          <a:bodyPr/>
          <a:lstStyle/>
          <a:p>
            <a:fld id="{BAE26A2A-DE5F-EA41-900F-AB5C4F1D9848}" type="slidenum">
              <a:rPr lang="en-US" smtClean="0"/>
              <a:t>37</a:t>
            </a:fld>
            <a:endParaRPr lang="en-US"/>
          </a:p>
        </p:txBody>
      </p:sp>
      <p:pic>
        <p:nvPicPr>
          <p:cNvPr id="5" name="Picture 4" descr="A screenshot of a computer&#10;&#10;AI-generated content may be incorrect.">
            <a:extLst>
              <a:ext uri="{FF2B5EF4-FFF2-40B4-BE49-F238E27FC236}">
                <a16:creationId xmlns:a16="http://schemas.microsoft.com/office/drawing/2014/main" id="{23E4385F-2F2F-92F7-9AC5-9E0DEC277FAD}"/>
              </a:ext>
            </a:extLst>
          </p:cNvPr>
          <p:cNvPicPr>
            <a:picLocks noChangeAspect="1"/>
          </p:cNvPicPr>
          <p:nvPr/>
        </p:nvPicPr>
        <p:blipFill>
          <a:blip r:embed="rId2"/>
          <a:srcRect l="1029"/>
          <a:stretch>
            <a:fillRect/>
          </a:stretch>
        </p:blipFill>
        <p:spPr>
          <a:xfrm>
            <a:off x="1045028" y="1156006"/>
            <a:ext cx="9964058" cy="4778218"/>
          </a:xfrm>
          <a:prstGeom prst="rect">
            <a:avLst/>
          </a:prstGeom>
        </p:spPr>
      </p:pic>
      <p:sp>
        <p:nvSpPr>
          <p:cNvPr id="6" name="Rectangle: Rounded Corners 5">
            <a:extLst>
              <a:ext uri="{FF2B5EF4-FFF2-40B4-BE49-F238E27FC236}">
                <a16:creationId xmlns:a16="http://schemas.microsoft.com/office/drawing/2014/main" id="{59D515E8-04EF-9092-1808-18F92634AEBD}"/>
              </a:ext>
            </a:extLst>
          </p:cNvPr>
          <p:cNvSpPr/>
          <p:nvPr/>
        </p:nvSpPr>
        <p:spPr>
          <a:xfrm>
            <a:off x="6096000" y="5321808"/>
            <a:ext cx="4834475" cy="631020"/>
          </a:xfrm>
          <a:prstGeom prst="roundRect">
            <a:avLst/>
          </a:prstGeom>
          <a:solidFill>
            <a:srgbClr val="0083A9"/>
          </a:solidFill>
          <a:ln>
            <a:noFill/>
          </a:ln>
          <a:effectLst>
            <a:outerShdw blurRad="63500" dist="38100" dir="2700000">
              <a:srgbClr val="000000">
                <a:alpha val="2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8" name="TextBox 7">
            <a:extLst>
              <a:ext uri="{FF2B5EF4-FFF2-40B4-BE49-F238E27FC236}">
                <a16:creationId xmlns:a16="http://schemas.microsoft.com/office/drawing/2014/main" id="{813A3E5E-B512-586F-0F6D-AB0DD0E2190A}"/>
              </a:ext>
            </a:extLst>
          </p:cNvPr>
          <p:cNvSpPr txBox="1"/>
          <p:nvPr/>
        </p:nvSpPr>
        <p:spPr>
          <a:xfrm>
            <a:off x="6259332" y="5283375"/>
            <a:ext cx="450781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bg1"/>
                </a:solidFill>
                <a:ea typeface="Calibri"/>
                <a:cs typeface="Calibri"/>
              </a:rPr>
              <a:t>Allotting vouchers to an existing group begins with clicking "Allot Vouchers."</a:t>
            </a:r>
          </a:p>
        </p:txBody>
      </p:sp>
      <p:sp>
        <p:nvSpPr>
          <p:cNvPr id="10" name="ThemeHeader1">
            <a:extLst>
              <a:ext uri="{FF2B5EF4-FFF2-40B4-BE49-F238E27FC236}">
                <a16:creationId xmlns:a16="http://schemas.microsoft.com/office/drawing/2014/main" id="{5E39953A-B6BC-6510-5EE1-161F2AE3BD5A}"/>
              </a:ext>
            </a:extLst>
          </p:cNvPr>
          <p:cNvSpPr/>
          <p:nvPr/>
        </p:nvSpPr>
        <p:spPr>
          <a:xfrm>
            <a:off x="727323" y="352064"/>
            <a:ext cx="7140333" cy="594949"/>
          </a:xfrm>
          <a:prstGeom prst="roundRect">
            <a:avLst>
              <a:gd name="adj" fmla="val 9000"/>
            </a:avLst>
          </a:prstGeom>
          <a:solidFill>
            <a:srgbClr val="0083A9"/>
          </a:solidFill>
          <a:ln>
            <a:noFill/>
          </a:ln>
        </p:spPr>
        <p:txBody>
          <a:bodyPr/>
          <a:lstStyle/>
          <a:p>
            <a:endParaRPr/>
          </a:p>
        </p:txBody>
      </p:sp>
      <p:pic>
        <p:nvPicPr>
          <p:cNvPr id="12" name="ThemeIcon1" descr="A blue and white graphic&#10;&#10;AI-generated content may be incorrect.">
            <a:extLst>
              <a:ext uri="{FF2B5EF4-FFF2-40B4-BE49-F238E27FC236}">
                <a16:creationId xmlns:a16="http://schemas.microsoft.com/office/drawing/2014/main" id="{9F6FBCF0-98BF-8E8E-6EF3-806BBF9D8B0D}"/>
              </a:ext>
            </a:extLst>
          </p:cNvPr>
          <p:cNvPicPr>
            <a:picLocks noChangeAspect="1"/>
          </p:cNvPicPr>
          <p:nvPr/>
        </p:nvPicPr>
        <p:blipFill>
          <a:blip r:embed="rId3"/>
          <a:stretch>
            <a:fillRect/>
          </a:stretch>
        </p:blipFill>
        <p:spPr>
          <a:xfrm>
            <a:off x="804732" y="460681"/>
            <a:ext cx="483000" cy="400000"/>
          </a:xfrm>
          <a:prstGeom prst="roundRect">
            <a:avLst>
              <a:gd name="adj" fmla="val 12000"/>
            </a:avLst>
          </a:prstGeom>
        </p:spPr>
      </p:pic>
      <p:sp>
        <p:nvSpPr>
          <p:cNvPr id="14" name="ThemeTitle1">
            <a:extLst>
              <a:ext uri="{FF2B5EF4-FFF2-40B4-BE49-F238E27FC236}">
                <a16:creationId xmlns:a16="http://schemas.microsoft.com/office/drawing/2014/main" id="{0C21A033-9A40-1FFE-BB72-C1620A9BF8A0}"/>
              </a:ext>
            </a:extLst>
          </p:cNvPr>
          <p:cNvSpPr txBox="1"/>
          <p:nvPr/>
        </p:nvSpPr>
        <p:spPr>
          <a:xfrm>
            <a:off x="2222946" y="451656"/>
            <a:ext cx="6656832" cy="400000"/>
          </a:xfrm>
          <a:prstGeom prst="rect">
            <a:avLst/>
          </a:prstGeom>
        </p:spPr>
        <p:txBody>
          <a:bodyPr wrap="square" lIns="0" tIns="0" rIns="0" bIns="0" anchor="ctr"/>
          <a:lstStyle/>
          <a:p>
            <a:r>
              <a:rPr lang="en-US" sz="2000" b="1" dirty="0">
                <a:solidFill>
                  <a:schemeClr val="bg1"/>
                </a:solidFill>
              </a:rPr>
              <a:t>      GED Direct: </a:t>
            </a:r>
            <a:r>
              <a:rPr lang="en-US" sz="2000" b="1">
                <a:solidFill>
                  <a:schemeClr val="bg1"/>
                </a:solidFill>
              </a:rPr>
              <a:t>Allotting</a:t>
            </a:r>
            <a:r>
              <a:rPr lang="en-US" sz="2000" b="1" dirty="0">
                <a:solidFill>
                  <a:schemeClr val="bg1"/>
                </a:solidFill>
              </a:rPr>
              <a:t> Vouchers</a:t>
            </a:r>
            <a:endParaRPr lang="en-US" sz="2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00839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779A8-DC8C-5CB3-47C7-3F250CD5F4D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FFF808-A69D-9D53-804D-D80F42C5B0E0}"/>
              </a:ext>
            </a:extLst>
          </p:cNvPr>
          <p:cNvSpPr>
            <a:spLocks noGrp="1"/>
          </p:cNvSpPr>
          <p:nvPr>
            <p:ph type="sldNum" sz="quarter" idx="12"/>
          </p:nvPr>
        </p:nvSpPr>
        <p:spPr/>
        <p:txBody>
          <a:bodyPr/>
          <a:lstStyle/>
          <a:p>
            <a:fld id="{BAE26A2A-DE5F-EA41-900F-AB5C4F1D9848}" type="slidenum">
              <a:rPr lang="en-US" smtClean="0"/>
              <a:t>38</a:t>
            </a:fld>
            <a:endParaRPr lang="en-US"/>
          </a:p>
        </p:txBody>
      </p:sp>
      <p:pic>
        <p:nvPicPr>
          <p:cNvPr id="15" name="Picture 14" descr="A screenshot of a group&#10;&#10;AI-generated content may be incorrect.">
            <a:extLst>
              <a:ext uri="{FF2B5EF4-FFF2-40B4-BE49-F238E27FC236}">
                <a16:creationId xmlns:a16="http://schemas.microsoft.com/office/drawing/2014/main" id="{CD9EF9F9-A8BA-67EF-AC0D-BE8361EDE548}"/>
              </a:ext>
            </a:extLst>
          </p:cNvPr>
          <p:cNvPicPr>
            <a:picLocks noChangeAspect="1"/>
          </p:cNvPicPr>
          <p:nvPr/>
        </p:nvPicPr>
        <p:blipFill>
          <a:blip r:embed="rId2"/>
          <a:srcRect b="2426"/>
          <a:stretch>
            <a:fillRect/>
          </a:stretch>
        </p:blipFill>
        <p:spPr>
          <a:xfrm>
            <a:off x="3615301" y="1406377"/>
            <a:ext cx="4007880" cy="2473326"/>
          </a:xfrm>
          <a:prstGeom prst="rect">
            <a:avLst/>
          </a:prstGeom>
        </p:spPr>
      </p:pic>
      <p:cxnSp>
        <p:nvCxnSpPr>
          <p:cNvPr id="6" name="Straight Arrow Connector 5">
            <a:extLst>
              <a:ext uri="{FF2B5EF4-FFF2-40B4-BE49-F238E27FC236}">
                <a16:creationId xmlns:a16="http://schemas.microsoft.com/office/drawing/2014/main" id="{EB7557BD-C70A-7BD8-5DE4-E0A165654940}"/>
              </a:ext>
            </a:extLst>
          </p:cNvPr>
          <p:cNvCxnSpPr/>
          <p:nvPr/>
        </p:nvCxnSpPr>
        <p:spPr>
          <a:xfrm flipH="1">
            <a:off x="7599816" y="1409360"/>
            <a:ext cx="23812" cy="2464593"/>
          </a:xfrm>
          <a:prstGeom prst="straightConnector1">
            <a:avLst/>
          </a:prstGeom>
        </p:spPr>
        <p:style>
          <a:lnRef idx="2">
            <a:schemeClr val="dk1"/>
          </a:lnRef>
          <a:fillRef idx="0">
            <a:schemeClr val="dk1"/>
          </a:fillRef>
          <a:effectRef idx="1">
            <a:schemeClr val="dk1"/>
          </a:effectRef>
          <a:fontRef idx="minor">
            <a:schemeClr val="tx1"/>
          </a:fontRef>
        </p:style>
      </p:cxnSp>
      <p:sp>
        <p:nvSpPr>
          <p:cNvPr id="5" name="Rectangle: Rounded Corners 4">
            <a:extLst>
              <a:ext uri="{FF2B5EF4-FFF2-40B4-BE49-F238E27FC236}">
                <a16:creationId xmlns:a16="http://schemas.microsoft.com/office/drawing/2014/main" id="{F55AE72A-3069-5A90-9864-DAA8F8F86646}"/>
              </a:ext>
            </a:extLst>
          </p:cNvPr>
          <p:cNvSpPr/>
          <p:nvPr/>
        </p:nvSpPr>
        <p:spPr>
          <a:xfrm>
            <a:off x="3379325" y="4202637"/>
            <a:ext cx="4483412" cy="400110"/>
          </a:xfrm>
          <a:prstGeom prst="roundRect">
            <a:avLst/>
          </a:prstGeom>
          <a:solidFill>
            <a:srgbClr val="0083A9"/>
          </a:solidFill>
          <a:ln>
            <a:noFill/>
          </a:ln>
          <a:effectLst>
            <a:outerShdw blurRad="63500" dist="38100" dir="2700000">
              <a:srgbClr val="000000">
                <a:alpha val="2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8" name="TextBox 7">
            <a:extLst>
              <a:ext uri="{FF2B5EF4-FFF2-40B4-BE49-F238E27FC236}">
                <a16:creationId xmlns:a16="http://schemas.microsoft.com/office/drawing/2014/main" id="{807C78A4-A92E-AD45-5FC5-EB2904EADF9D}"/>
              </a:ext>
            </a:extLst>
          </p:cNvPr>
          <p:cNvSpPr txBox="1"/>
          <p:nvPr/>
        </p:nvSpPr>
        <p:spPr>
          <a:xfrm>
            <a:off x="3789105" y="4202637"/>
            <a:ext cx="450781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chemeClr val="bg1"/>
                </a:solidFill>
                <a:ea typeface="Calibri"/>
                <a:cs typeface="Calibri"/>
              </a:rPr>
              <a:t>Select the group to allot vouchers</a:t>
            </a:r>
          </a:p>
        </p:txBody>
      </p:sp>
      <p:sp>
        <p:nvSpPr>
          <p:cNvPr id="10" name="ThemeHeader1">
            <a:extLst>
              <a:ext uri="{FF2B5EF4-FFF2-40B4-BE49-F238E27FC236}">
                <a16:creationId xmlns:a16="http://schemas.microsoft.com/office/drawing/2014/main" id="{1B3A7F74-BE80-6B03-8A3F-181C7D3A0820}"/>
              </a:ext>
            </a:extLst>
          </p:cNvPr>
          <p:cNvSpPr/>
          <p:nvPr/>
        </p:nvSpPr>
        <p:spPr>
          <a:xfrm>
            <a:off x="727323" y="352064"/>
            <a:ext cx="7140333" cy="594949"/>
          </a:xfrm>
          <a:prstGeom prst="roundRect">
            <a:avLst>
              <a:gd name="adj" fmla="val 9000"/>
            </a:avLst>
          </a:prstGeom>
          <a:solidFill>
            <a:srgbClr val="0083A9"/>
          </a:solidFill>
          <a:ln>
            <a:noFill/>
          </a:ln>
        </p:spPr>
        <p:txBody>
          <a:bodyPr/>
          <a:lstStyle/>
          <a:p>
            <a:endParaRPr/>
          </a:p>
        </p:txBody>
      </p:sp>
      <p:pic>
        <p:nvPicPr>
          <p:cNvPr id="12" name="ThemeIcon1" descr="A blue and white graphic&#10;&#10;AI-generated content may be incorrect.">
            <a:extLst>
              <a:ext uri="{FF2B5EF4-FFF2-40B4-BE49-F238E27FC236}">
                <a16:creationId xmlns:a16="http://schemas.microsoft.com/office/drawing/2014/main" id="{06365960-641B-C37F-D78A-387E2F448E92}"/>
              </a:ext>
            </a:extLst>
          </p:cNvPr>
          <p:cNvPicPr>
            <a:picLocks noChangeAspect="1"/>
          </p:cNvPicPr>
          <p:nvPr/>
        </p:nvPicPr>
        <p:blipFill>
          <a:blip r:embed="rId3"/>
          <a:stretch>
            <a:fillRect/>
          </a:stretch>
        </p:blipFill>
        <p:spPr>
          <a:xfrm>
            <a:off x="804732" y="460681"/>
            <a:ext cx="483000" cy="400000"/>
          </a:xfrm>
          <a:prstGeom prst="roundRect">
            <a:avLst>
              <a:gd name="adj" fmla="val 12000"/>
            </a:avLst>
          </a:prstGeom>
        </p:spPr>
      </p:pic>
      <p:sp>
        <p:nvSpPr>
          <p:cNvPr id="14" name="ThemeTitle1">
            <a:extLst>
              <a:ext uri="{FF2B5EF4-FFF2-40B4-BE49-F238E27FC236}">
                <a16:creationId xmlns:a16="http://schemas.microsoft.com/office/drawing/2014/main" id="{C33BC0CC-5CE5-26BF-C916-4A0C0A842F9E}"/>
              </a:ext>
            </a:extLst>
          </p:cNvPr>
          <p:cNvSpPr txBox="1"/>
          <p:nvPr/>
        </p:nvSpPr>
        <p:spPr>
          <a:xfrm>
            <a:off x="2222946" y="451656"/>
            <a:ext cx="6656832" cy="400000"/>
          </a:xfrm>
          <a:prstGeom prst="rect">
            <a:avLst/>
          </a:prstGeom>
        </p:spPr>
        <p:txBody>
          <a:bodyPr wrap="square" lIns="0" tIns="0" rIns="0" bIns="0" anchor="ctr"/>
          <a:lstStyle/>
          <a:p>
            <a:r>
              <a:rPr lang="en-US" sz="2000" b="1" dirty="0">
                <a:solidFill>
                  <a:schemeClr val="bg1"/>
                </a:solidFill>
              </a:rPr>
              <a:t>      GED Direct: </a:t>
            </a:r>
            <a:r>
              <a:rPr lang="en-US" sz="2000" b="1">
                <a:solidFill>
                  <a:schemeClr val="bg1"/>
                </a:solidFill>
              </a:rPr>
              <a:t>Allotting</a:t>
            </a:r>
            <a:r>
              <a:rPr lang="en-US" sz="2000" b="1" dirty="0">
                <a:solidFill>
                  <a:schemeClr val="bg1"/>
                </a:solidFill>
              </a:rPr>
              <a:t> Vouchers</a:t>
            </a:r>
            <a:endParaRPr lang="en-US" sz="2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63935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02790-A73F-12E6-64A6-94774C0C5CB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8BE4B2-7A75-A72C-4B8D-C2D1425042E2}"/>
              </a:ext>
            </a:extLst>
          </p:cNvPr>
          <p:cNvSpPr>
            <a:spLocks noGrp="1"/>
          </p:cNvSpPr>
          <p:nvPr>
            <p:ph type="sldNum" sz="quarter" idx="12"/>
          </p:nvPr>
        </p:nvSpPr>
        <p:spPr/>
        <p:txBody>
          <a:bodyPr/>
          <a:lstStyle/>
          <a:p>
            <a:fld id="{BAE26A2A-DE5F-EA41-900F-AB5C4F1D9848}" type="slidenum">
              <a:rPr lang="en-US" smtClean="0"/>
              <a:t>39</a:t>
            </a:fld>
            <a:endParaRPr lang="en-US"/>
          </a:p>
        </p:txBody>
      </p:sp>
      <p:pic>
        <p:nvPicPr>
          <p:cNvPr id="13" name="Picture 12" descr="A screenshot of a computer&#10;&#10;AI-generated content may be incorrect.">
            <a:extLst>
              <a:ext uri="{FF2B5EF4-FFF2-40B4-BE49-F238E27FC236}">
                <a16:creationId xmlns:a16="http://schemas.microsoft.com/office/drawing/2014/main" id="{DAB86C5F-7ACD-4A86-B440-5B5FBFC9A404}"/>
              </a:ext>
            </a:extLst>
          </p:cNvPr>
          <p:cNvPicPr>
            <a:picLocks noChangeAspect="1"/>
          </p:cNvPicPr>
          <p:nvPr/>
        </p:nvPicPr>
        <p:blipFill>
          <a:blip r:embed="rId2"/>
          <a:stretch>
            <a:fillRect/>
          </a:stretch>
        </p:blipFill>
        <p:spPr>
          <a:xfrm>
            <a:off x="6872514" y="1170520"/>
            <a:ext cx="4000500" cy="3257550"/>
          </a:xfrm>
          <a:prstGeom prst="rect">
            <a:avLst/>
          </a:prstGeom>
        </p:spPr>
      </p:pic>
      <p:pic>
        <p:nvPicPr>
          <p:cNvPr id="14" name="Picture 13" descr="A screenshot of a gift voucher&#10;&#10;AI-generated content may be incorrect.">
            <a:extLst>
              <a:ext uri="{FF2B5EF4-FFF2-40B4-BE49-F238E27FC236}">
                <a16:creationId xmlns:a16="http://schemas.microsoft.com/office/drawing/2014/main" id="{C5B4E541-682C-30EC-5A7C-760437C62891}"/>
              </a:ext>
            </a:extLst>
          </p:cNvPr>
          <p:cNvPicPr>
            <a:picLocks noChangeAspect="1"/>
          </p:cNvPicPr>
          <p:nvPr/>
        </p:nvPicPr>
        <p:blipFill>
          <a:blip r:embed="rId3"/>
          <a:stretch>
            <a:fillRect/>
          </a:stretch>
        </p:blipFill>
        <p:spPr>
          <a:xfrm>
            <a:off x="1206501" y="1252163"/>
            <a:ext cx="4591050" cy="3314700"/>
          </a:xfrm>
          <a:prstGeom prst="rect">
            <a:avLst/>
          </a:prstGeom>
        </p:spPr>
      </p:pic>
      <p:sp>
        <p:nvSpPr>
          <p:cNvPr id="5" name="Rectangle: Rounded Corners 4">
            <a:extLst>
              <a:ext uri="{FF2B5EF4-FFF2-40B4-BE49-F238E27FC236}">
                <a16:creationId xmlns:a16="http://schemas.microsoft.com/office/drawing/2014/main" id="{09758F19-2FBF-B560-80E7-693A917EC632}"/>
              </a:ext>
            </a:extLst>
          </p:cNvPr>
          <p:cNvSpPr/>
          <p:nvPr/>
        </p:nvSpPr>
        <p:spPr>
          <a:xfrm>
            <a:off x="1289267" y="4877550"/>
            <a:ext cx="4483412" cy="471690"/>
          </a:xfrm>
          <a:prstGeom prst="roundRect">
            <a:avLst/>
          </a:prstGeom>
          <a:solidFill>
            <a:srgbClr val="0083A9"/>
          </a:solidFill>
          <a:ln>
            <a:noFill/>
          </a:ln>
          <a:effectLst>
            <a:outerShdw blurRad="63500" dist="38100" dir="2700000">
              <a:srgbClr val="000000">
                <a:alpha val="2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7" name="TextBox 6">
            <a:extLst>
              <a:ext uri="{FF2B5EF4-FFF2-40B4-BE49-F238E27FC236}">
                <a16:creationId xmlns:a16="http://schemas.microsoft.com/office/drawing/2014/main" id="{71FE3446-5DA2-63F4-1DB0-8F5F0E199E4B}"/>
              </a:ext>
            </a:extLst>
          </p:cNvPr>
          <p:cNvSpPr txBox="1"/>
          <p:nvPr/>
        </p:nvSpPr>
        <p:spPr>
          <a:xfrm>
            <a:off x="1423276" y="4877551"/>
            <a:ext cx="450781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chemeClr val="bg1"/>
                </a:solidFill>
                <a:ea typeface="Calibri"/>
                <a:cs typeface="Calibri"/>
              </a:rPr>
              <a:t>Enter voucher quantities for that group</a:t>
            </a:r>
          </a:p>
        </p:txBody>
      </p:sp>
      <p:sp>
        <p:nvSpPr>
          <p:cNvPr id="8" name="Rectangle: Rounded Corners 7">
            <a:extLst>
              <a:ext uri="{FF2B5EF4-FFF2-40B4-BE49-F238E27FC236}">
                <a16:creationId xmlns:a16="http://schemas.microsoft.com/office/drawing/2014/main" id="{F975453F-CAC6-388B-B870-2B0DB38670A9}"/>
              </a:ext>
            </a:extLst>
          </p:cNvPr>
          <p:cNvSpPr/>
          <p:nvPr/>
        </p:nvSpPr>
        <p:spPr>
          <a:xfrm>
            <a:off x="6543438" y="4877551"/>
            <a:ext cx="4483412" cy="400110"/>
          </a:xfrm>
          <a:prstGeom prst="roundRect">
            <a:avLst/>
          </a:prstGeom>
          <a:solidFill>
            <a:srgbClr val="0083A9"/>
          </a:solidFill>
          <a:ln>
            <a:noFill/>
          </a:ln>
          <a:effectLst>
            <a:outerShdw blurRad="63500" dist="38100" dir="2700000">
              <a:srgbClr val="000000">
                <a:alpha val="2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9" name="TextBox 8">
            <a:extLst>
              <a:ext uri="{FF2B5EF4-FFF2-40B4-BE49-F238E27FC236}">
                <a16:creationId xmlns:a16="http://schemas.microsoft.com/office/drawing/2014/main" id="{5FD894B0-6EF7-516A-6A34-1457B5F071CD}"/>
              </a:ext>
            </a:extLst>
          </p:cNvPr>
          <p:cNvSpPr txBox="1"/>
          <p:nvPr/>
        </p:nvSpPr>
        <p:spPr>
          <a:xfrm>
            <a:off x="7388647" y="4877550"/>
            <a:ext cx="450781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chemeClr val="bg1"/>
                </a:solidFill>
                <a:ea typeface="Calibri"/>
                <a:cs typeface="Calibri"/>
              </a:rPr>
              <a:t>Confirm by clicking "allot"</a:t>
            </a:r>
          </a:p>
        </p:txBody>
      </p:sp>
      <p:sp>
        <p:nvSpPr>
          <p:cNvPr id="11" name="ThemeHeader1">
            <a:extLst>
              <a:ext uri="{FF2B5EF4-FFF2-40B4-BE49-F238E27FC236}">
                <a16:creationId xmlns:a16="http://schemas.microsoft.com/office/drawing/2014/main" id="{7EE1493C-CB85-B185-D58D-8C1E3477CBCE}"/>
              </a:ext>
            </a:extLst>
          </p:cNvPr>
          <p:cNvSpPr/>
          <p:nvPr/>
        </p:nvSpPr>
        <p:spPr>
          <a:xfrm>
            <a:off x="727323" y="352064"/>
            <a:ext cx="7140333" cy="594949"/>
          </a:xfrm>
          <a:prstGeom prst="roundRect">
            <a:avLst>
              <a:gd name="adj" fmla="val 9000"/>
            </a:avLst>
          </a:prstGeom>
          <a:solidFill>
            <a:srgbClr val="0083A9"/>
          </a:solidFill>
          <a:ln>
            <a:noFill/>
          </a:ln>
        </p:spPr>
        <p:txBody>
          <a:bodyPr/>
          <a:lstStyle/>
          <a:p>
            <a:endParaRPr/>
          </a:p>
        </p:txBody>
      </p:sp>
      <p:pic>
        <p:nvPicPr>
          <p:cNvPr id="15" name="ThemeIcon1" descr="A blue and white graphic&#10;&#10;AI-generated content may be incorrect.">
            <a:extLst>
              <a:ext uri="{FF2B5EF4-FFF2-40B4-BE49-F238E27FC236}">
                <a16:creationId xmlns:a16="http://schemas.microsoft.com/office/drawing/2014/main" id="{A4AED928-A82B-0C29-C9D5-1A662CAA8B02}"/>
              </a:ext>
            </a:extLst>
          </p:cNvPr>
          <p:cNvPicPr>
            <a:picLocks noChangeAspect="1"/>
          </p:cNvPicPr>
          <p:nvPr/>
        </p:nvPicPr>
        <p:blipFill>
          <a:blip r:embed="rId4"/>
          <a:stretch>
            <a:fillRect/>
          </a:stretch>
        </p:blipFill>
        <p:spPr>
          <a:xfrm>
            <a:off x="804732" y="460681"/>
            <a:ext cx="483000" cy="400000"/>
          </a:xfrm>
          <a:prstGeom prst="roundRect">
            <a:avLst>
              <a:gd name="adj" fmla="val 12000"/>
            </a:avLst>
          </a:prstGeom>
        </p:spPr>
      </p:pic>
      <p:sp>
        <p:nvSpPr>
          <p:cNvPr id="17" name="ThemeTitle1">
            <a:extLst>
              <a:ext uri="{FF2B5EF4-FFF2-40B4-BE49-F238E27FC236}">
                <a16:creationId xmlns:a16="http://schemas.microsoft.com/office/drawing/2014/main" id="{8A75FBD1-BF96-1B85-025B-886CAB60608E}"/>
              </a:ext>
            </a:extLst>
          </p:cNvPr>
          <p:cNvSpPr txBox="1"/>
          <p:nvPr/>
        </p:nvSpPr>
        <p:spPr>
          <a:xfrm>
            <a:off x="2222946" y="451656"/>
            <a:ext cx="6656832" cy="400000"/>
          </a:xfrm>
          <a:prstGeom prst="rect">
            <a:avLst/>
          </a:prstGeom>
        </p:spPr>
        <p:txBody>
          <a:bodyPr wrap="square" lIns="0" tIns="0" rIns="0" bIns="0" anchor="ctr"/>
          <a:lstStyle/>
          <a:p>
            <a:r>
              <a:rPr lang="en-US" sz="2000" b="1" dirty="0">
                <a:solidFill>
                  <a:schemeClr val="bg1"/>
                </a:solidFill>
              </a:rPr>
              <a:t>      GED Direct: </a:t>
            </a:r>
            <a:r>
              <a:rPr lang="en-US" sz="2000" b="1">
                <a:solidFill>
                  <a:schemeClr val="bg1"/>
                </a:solidFill>
              </a:rPr>
              <a:t>Allotting</a:t>
            </a:r>
            <a:r>
              <a:rPr lang="en-US" sz="2000" b="1" dirty="0">
                <a:solidFill>
                  <a:schemeClr val="bg1"/>
                </a:solidFill>
              </a:rPr>
              <a:t> Vouchers</a:t>
            </a:r>
            <a:endParaRPr lang="en-US" sz="2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7900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771" y="841829"/>
            <a:ext cx="10950143" cy="981123"/>
          </a:xfrm>
        </p:spPr>
        <p:txBody>
          <a:bodyPr wrap="square" lIns="0" rIns="0" anchor="t">
            <a:normAutofit/>
          </a:bodyPr>
          <a:lstStyle/>
          <a:p>
            <a:pPr algn="l"/>
            <a:r>
              <a:rPr sz="2400" b="1">
                <a:solidFill>
                  <a:srgbClr val="0D284C"/>
                </a:solidFill>
                <a:latin typeface="Arial"/>
              </a:rPr>
              <a:t>GED Prep Connect: turn learner interest into timely outreach</a:t>
            </a:r>
          </a:p>
        </p:txBody>
      </p:sp>
      <p:sp>
        <p:nvSpPr>
          <p:cNvPr id="6" name="Slide Number Placeholder 5"/>
          <p:cNvSpPr>
            <a:spLocks noGrp="1"/>
          </p:cNvSpPr>
          <p:nvPr>
            <p:ph type="sldNum" sz="quarter" idx="12"/>
          </p:nvPr>
        </p:nvSpPr>
        <p:spPr/>
        <p:txBody>
          <a:bodyPr/>
          <a:lstStyle/>
          <a:p>
            <a:fld id="{BAE26A2A-DE5F-EA41-900F-AB5C4F1D9848}" type="slidenum">
              <a:rPr lang="en-US" smtClean="0"/>
              <a:t>4</a:t>
            </a:fld>
            <a:endParaRPr lang="en-US"/>
          </a:p>
        </p:txBody>
      </p:sp>
      <p:sp>
        <p:nvSpPr>
          <p:cNvPr id="8" name="Card A Body"/>
          <p:cNvSpPr/>
          <p:nvPr/>
        </p:nvSpPr>
        <p:spPr>
          <a:xfrm>
            <a:off x="691415" y="1691640"/>
            <a:ext cx="3443000" cy="3990000"/>
          </a:xfrm>
          <a:prstGeom prst="roundRect">
            <a:avLst/>
          </a:prstGeom>
          <a:solidFill>
            <a:srgbClr val="EFF7FA"/>
          </a:solidFill>
          <a:ln w="1524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Card A Header"/>
          <p:cNvSpPr/>
          <p:nvPr/>
        </p:nvSpPr>
        <p:spPr>
          <a:xfrm>
            <a:off x="691415" y="1691640"/>
            <a:ext cx="3443000" cy="757123"/>
          </a:xfrm>
          <a:prstGeom prst="roundRect">
            <a:avLst/>
          </a:prstGeom>
          <a:solidFill>
            <a:srgbClr val="0084A9"/>
          </a:solidFill>
          <a:ln>
            <a:solidFill>
              <a:srgbClr val="0084A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Card A Title"/>
          <p:cNvSpPr txBox="1"/>
          <p:nvPr/>
        </p:nvSpPr>
        <p:spPr>
          <a:xfrm>
            <a:off x="841415" y="1737360"/>
            <a:ext cx="3183000" cy="400110"/>
          </a:xfrm>
          <a:prstGeom prst="rect">
            <a:avLst/>
          </a:prstGeom>
          <a:noFill/>
        </p:spPr>
        <p:txBody>
          <a:bodyPr wrap="square" lIns="0" rIns="0" anchor="t">
            <a:spAutoFit/>
          </a:bodyPr>
          <a:lstStyle/>
          <a:p>
            <a:pPr algn="l"/>
            <a:r>
              <a:rPr sz="2000" b="1">
                <a:solidFill>
                  <a:srgbClr val="FFFFFF"/>
                </a:solidFill>
                <a:latin typeface="Arial"/>
              </a:rPr>
              <a:t>What it does</a:t>
            </a:r>
          </a:p>
        </p:txBody>
      </p:sp>
      <p:sp>
        <p:nvSpPr>
          <p:cNvPr id="11" name="Card A Body Text"/>
          <p:cNvSpPr txBox="1"/>
          <p:nvPr/>
        </p:nvSpPr>
        <p:spPr>
          <a:xfrm>
            <a:off x="896415" y="2521915"/>
            <a:ext cx="3083000" cy="3000000"/>
          </a:xfrm>
          <a:prstGeom prst="rect">
            <a:avLst/>
          </a:prstGeom>
          <a:noFill/>
        </p:spPr>
        <p:txBody>
          <a:bodyPr wrap="square" anchor="t">
            <a:normAutofit/>
          </a:bodyPr>
          <a:lstStyle/>
          <a:p>
            <a:pPr algn="l"/>
            <a:r>
              <a:rPr sz="1600">
                <a:solidFill>
                  <a:srgbClr val="374861"/>
                </a:solidFill>
                <a:latin typeface="Arial"/>
              </a:rPr>
              <a:t>• Identifies GED® candidates who have expressed interest in adult education</a:t>
            </a:r>
          </a:p>
          <a:p>
            <a:pPr algn="l">
              <a:spcBef>
                <a:spcPts val="1000"/>
              </a:spcBef>
            </a:pPr>
            <a:r>
              <a:rPr sz="1600">
                <a:solidFill>
                  <a:srgbClr val="374861"/>
                </a:solidFill>
                <a:latin typeface="Arial"/>
              </a:rPr>
              <a:t>• Makes it easier to connect with learners at the right moment</a:t>
            </a:r>
          </a:p>
          <a:p>
            <a:pPr algn="l">
              <a:spcBef>
                <a:spcPts val="1000"/>
              </a:spcBef>
            </a:pPr>
            <a:r>
              <a:rPr sz="1600">
                <a:solidFill>
                  <a:srgbClr val="374861"/>
                </a:solidFill>
                <a:latin typeface="Arial"/>
              </a:rPr>
              <a:t>• Guides learners into local programs through timely action</a:t>
            </a:r>
          </a:p>
        </p:txBody>
      </p:sp>
      <p:sp>
        <p:nvSpPr>
          <p:cNvPr id="12" name="Card B Body"/>
          <p:cNvSpPr/>
          <p:nvPr/>
        </p:nvSpPr>
        <p:spPr>
          <a:xfrm>
            <a:off x="4374415" y="1691640"/>
            <a:ext cx="3443000" cy="3990000"/>
          </a:xfrm>
          <a:prstGeom prst="roundRect">
            <a:avLst/>
          </a:prstGeom>
          <a:solidFill>
            <a:srgbClr val="EFF7FA"/>
          </a:solidFill>
          <a:ln w="1524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Card B Header"/>
          <p:cNvSpPr/>
          <p:nvPr/>
        </p:nvSpPr>
        <p:spPr>
          <a:xfrm>
            <a:off x="4374415" y="1691640"/>
            <a:ext cx="3443000" cy="757123"/>
          </a:xfrm>
          <a:prstGeom prst="roundRect">
            <a:avLst/>
          </a:prstGeom>
          <a:solidFill>
            <a:srgbClr val="F18F01"/>
          </a:solidFill>
          <a:ln>
            <a:solidFill>
              <a:srgbClr val="F18F0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Card B Title"/>
          <p:cNvSpPr txBox="1"/>
          <p:nvPr/>
        </p:nvSpPr>
        <p:spPr>
          <a:xfrm>
            <a:off x="4524415" y="1737360"/>
            <a:ext cx="3183000" cy="400110"/>
          </a:xfrm>
          <a:prstGeom prst="rect">
            <a:avLst/>
          </a:prstGeom>
          <a:noFill/>
        </p:spPr>
        <p:txBody>
          <a:bodyPr wrap="square" lIns="0" rIns="0" anchor="t">
            <a:spAutoFit/>
          </a:bodyPr>
          <a:lstStyle/>
          <a:p>
            <a:pPr algn="l"/>
            <a:r>
              <a:rPr sz="2000" b="1">
                <a:solidFill>
                  <a:srgbClr val="FFFFFF"/>
                </a:solidFill>
                <a:latin typeface="Arial"/>
              </a:rPr>
              <a:t>Why programs care</a:t>
            </a:r>
          </a:p>
        </p:txBody>
      </p:sp>
      <p:sp>
        <p:nvSpPr>
          <p:cNvPr id="15" name="Card B Body Text"/>
          <p:cNvSpPr txBox="1"/>
          <p:nvPr/>
        </p:nvSpPr>
        <p:spPr>
          <a:xfrm>
            <a:off x="4579415" y="2521915"/>
            <a:ext cx="3083000" cy="3000000"/>
          </a:xfrm>
          <a:prstGeom prst="rect">
            <a:avLst/>
          </a:prstGeom>
          <a:noFill/>
        </p:spPr>
        <p:txBody>
          <a:bodyPr wrap="square" anchor="t">
            <a:normAutofit/>
          </a:bodyPr>
          <a:lstStyle/>
          <a:p>
            <a:pPr algn="l"/>
            <a:r>
              <a:rPr sz="1600">
                <a:solidFill>
                  <a:srgbClr val="374861"/>
                </a:solidFill>
                <a:latin typeface="Arial"/>
              </a:rPr>
              <a:t>• Strengthens outreach efforts</a:t>
            </a:r>
          </a:p>
          <a:p>
            <a:pPr algn="l">
              <a:spcBef>
                <a:spcPts val="1000"/>
              </a:spcBef>
            </a:pPr>
            <a:r>
              <a:rPr sz="1600">
                <a:solidFill>
                  <a:srgbClr val="374861"/>
                </a:solidFill>
                <a:latin typeface="Arial"/>
              </a:rPr>
              <a:t>• Helps staff prioritize follow-up</a:t>
            </a:r>
          </a:p>
          <a:p>
            <a:pPr algn="l">
              <a:spcBef>
                <a:spcPts val="1000"/>
              </a:spcBef>
            </a:pPr>
            <a:r>
              <a:rPr sz="1600">
                <a:solidFill>
                  <a:srgbClr val="374861"/>
                </a:solidFill>
                <a:latin typeface="Arial"/>
              </a:rPr>
              <a:t>• Supports increased enrollment by meeting learners where they are</a:t>
            </a:r>
          </a:p>
        </p:txBody>
      </p:sp>
      <p:sp>
        <p:nvSpPr>
          <p:cNvPr id="16" name="Card C Body"/>
          <p:cNvSpPr/>
          <p:nvPr/>
        </p:nvSpPr>
        <p:spPr>
          <a:xfrm>
            <a:off x="8057415" y="1691640"/>
            <a:ext cx="3443000" cy="3990000"/>
          </a:xfrm>
          <a:prstGeom prst="roundRect">
            <a:avLst/>
          </a:prstGeom>
          <a:solidFill>
            <a:srgbClr val="EFF7FA"/>
          </a:solidFill>
          <a:ln w="1524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Card C Header"/>
          <p:cNvSpPr/>
          <p:nvPr/>
        </p:nvSpPr>
        <p:spPr>
          <a:xfrm>
            <a:off x="8057415" y="1691640"/>
            <a:ext cx="3443000" cy="757123"/>
          </a:xfrm>
          <a:prstGeom prst="roundRect">
            <a:avLst/>
          </a:prstGeom>
          <a:solidFill>
            <a:srgbClr val="2E8540"/>
          </a:solidFill>
          <a:ln>
            <a:solidFill>
              <a:srgbClr val="2E854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Card C Title"/>
          <p:cNvSpPr txBox="1"/>
          <p:nvPr/>
        </p:nvSpPr>
        <p:spPr>
          <a:xfrm>
            <a:off x="8207415" y="1737360"/>
            <a:ext cx="3183000" cy="400110"/>
          </a:xfrm>
          <a:prstGeom prst="rect">
            <a:avLst/>
          </a:prstGeom>
          <a:noFill/>
        </p:spPr>
        <p:txBody>
          <a:bodyPr wrap="square" lIns="0" rIns="0" anchor="t">
            <a:spAutoFit/>
          </a:bodyPr>
          <a:lstStyle/>
          <a:p>
            <a:pPr algn="l"/>
            <a:r>
              <a:rPr sz="2000" b="1">
                <a:solidFill>
                  <a:srgbClr val="FFFFFF"/>
                </a:solidFill>
                <a:latin typeface="Arial"/>
              </a:rPr>
              <a:t>Key Benefits</a:t>
            </a:r>
          </a:p>
        </p:txBody>
      </p:sp>
      <p:sp>
        <p:nvSpPr>
          <p:cNvPr id="19" name="Card C Body Text"/>
          <p:cNvSpPr txBox="1"/>
          <p:nvPr/>
        </p:nvSpPr>
        <p:spPr>
          <a:xfrm>
            <a:off x="8262415" y="2521915"/>
            <a:ext cx="3083000" cy="3000000"/>
          </a:xfrm>
          <a:prstGeom prst="rect">
            <a:avLst/>
          </a:prstGeom>
          <a:noFill/>
        </p:spPr>
        <p:txBody>
          <a:bodyPr wrap="square" anchor="t">
            <a:normAutofit/>
          </a:bodyPr>
          <a:lstStyle/>
          <a:p>
            <a:pPr algn="l"/>
            <a:r>
              <a:rPr sz="1600" b="1">
                <a:solidFill>
                  <a:srgbClr val="374861"/>
                </a:solidFill>
                <a:latin typeface="Arial"/>
              </a:rPr>
              <a:t>• Increase Awareness: </a:t>
            </a:r>
            <a:r>
              <a:rPr sz="1600">
                <a:solidFill>
                  <a:srgbClr val="374861"/>
                </a:solidFill>
                <a:latin typeface="Arial"/>
              </a:rPr>
              <a:t>Reach GED® candidates directly</a:t>
            </a:r>
          </a:p>
          <a:p>
            <a:pPr algn="l">
              <a:spcBef>
                <a:spcPts val="700"/>
              </a:spcBef>
            </a:pPr>
            <a:r>
              <a:rPr sz="1600" b="1">
                <a:solidFill>
                  <a:srgbClr val="374861"/>
                </a:solidFill>
                <a:latin typeface="Arial"/>
              </a:rPr>
              <a:t>• Boost Engagement: </a:t>
            </a:r>
            <a:r>
              <a:rPr sz="1600">
                <a:solidFill>
                  <a:srgbClr val="374861"/>
                </a:solidFill>
                <a:latin typeface="Arial"/>
              </a:rPr>
              <a:t>Improve completion and success rates</a:t>
            </a:r>
          </a:p>
          <a:p>
            <a:pPr algn="l">
              <a:spcBef>
                <a:spcPts val="700"/>
              </a:spcBef>
            </a:pPr>
            <a:r>
              <a:rPr sz="1600" b="1">
                <a:solidFill>
                  <a:srgbClr val="374861"/>
                </a:solidFill>
                <a:latin typeface="Arial"/>
              </a:rPr>
              <a:t>• Access Student Insights: </a:t>
            </a:r>
            <a:r>
              <a:rPr sz="1600">
                <a:solidFill>
                  <a:srgbClr val="374861"/>
                </a:solidFill>
                <a:latin typeface="Arial"/>
              </a:rPr>
              <a:t>View reports and student scores</a:t>
            </a:r>
          </a:p>
          <a:p>
            <a:pPr algn="l">
              <a:spcBef>
                <a:spcPts val="700"/>
              </a:spcBef>
            </a:pPr>
            <a:r>
              <a:rPr sz="1600" b="1">
                <a:solidFill>
                  <a:srgbClr val="374861"/>
                </a:solidFill>
                <a:latin typeface="Arial"/>
              </a:rPr>
              <a:t>• Simplify Test Management: </a:t>
            </a:r>
            <a:r>
              <a:rPr sz="1600">
                <a:solidFill>
                  <a:srgbClr val="374861"/>
                </a:solidFill>
                <a:latin typeface="Arial"/>
              </a:rPr>
              <a:t>Buy and assign tests via GED Direct</a:t>
            </a:r>
          </a:p>
        </p:txBody>
      </p:sp>
    </p:spTree>
    <p:extLst>
      <p:ext uri="{BB962C8B-B14F-4D97-AF65-F5344CB8AC3E}">
        <p14:creationId xmlns:p14="http://schemas.microsoft.com/office/powerpoint/2010/main" val="31573573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F564A-47E3-CCDC-9111-203997D64E5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60C8122-344E-6D93-E882-24186F77A39D}"/>
              </a:ext>
            </a:extLst>
          </p:cNvPr>
          <p:cNvSpPr>
            <a:spLocks noGrp="1"/>
          </p:cNvSpPr>
          <p:nvPr>
            <p:ph type="sldNum" sz="quarter" idx="12"/>
          </p:nvPr>
        </p:nvSpPr>
        <p:spPr>
          <a:xfrm>
            <a:off x="401443" y="5764666"/>
            <a:ext cx="2743200" cy="218070"/>
          </a:xfrm>
        </p:spPr>
        <p:txBody>
          <a:bodyPr/>
          <a:lstStyle/>
          <a:p>
            <a:fld id="{BAE26A2A-DE5F-EA41-900F-AB5C4F1D9848}" type="slidenum">
              <a:rPr lang="en-US" smtClean="0"/>
              <a:t>40</a:t>
            </a:fld>
            <a:endParaRPr lang="en-US"/>
          </a:p>
        </p:txBody>
      </p:sp>
      <p:pic>
        <p:nvPicPr>
          <p:cNvPr id="11" name="Picture 10" descr="A screenshot of a number of vouchers&#10;&#10;AI-generated content may be incorrect.">
            <a:extLst>
              <a:ext uri="{FF2B5EF4-FFF2-40B4-BE49-F238E27FC236}">
                <a16:creationId xmlns:a16="http://schemas.microsoft.com/office/drawing/2014/main" id="{474E9463-75EA-AFBA-5420-AA5C02AE8FB4}"/>
              </a:ext>
            </a:extLst>
          </p:cNvPr>
          <p:cNvPicPr>
            <a:picLocks noChangeAspect="1"/>
          </p:cNvPicPr>
          <p:nvPr/>
        </p:nvPicPr>
        <p:blipFill>
          <a:blip r:embed="rId2"/>
          <a:stretch>
            <a:fillRect/>
          </a:stretch>
        </p:blipFill>
        <p:spPr>
          <a:xfrm>
            <a:off x="3628" y="1174148"/>
            <a:ext cx="12192000" cy="4958138"/>
          </a:xfrm>
          <a:prstGeom prst="rect">
            <a:avLst/>
          </a:prstGeom>
        </p:spPr>
      </p:pic>
      <p:pic>
        <p:nvPicPr>
          <p:cNvPr id="3" name="Picture 2" descr="A green sign with white text&#10;&#10;AI-generated content may be incorrect.">
            <a:extLst>
              <a:ext uri="{FF2B5EF4-FFF2-40B4-BE49-F238E27FC236}">
                <a16:creationId xmlns:a16="http://schemas.microsoft.com/office/drawing/2014/main" id="{169A5435-662A-AAC5-5467-1017E7DAE549}"/>
              </a:ext>
            </a:extLst>
          </p:cNvPr>
          <p:cNvPicPr>
            <a:picLocks noChangeAspect="1"/>
          </p:cNvPicPr>
          <p:nvPr/>
        </p:nvPicPr>
        <p:blipFill>
          <a:blip r:embed="rId3"/>
          <a:srcRect r="1254" b="18421"/>
          <a:stretch>
            <a:fillRect/>
          </a:stretch>
        </p:blipFill>
        <p:spPr>
          <a:xfrm>
            <a:off x="8357406" y="1325880"/>
            <a:ext cx="2285543" cy="401005"/>
          </a:xfrm>
          <a:prstGeom prst="rect">
            <a:avLst/>
          </a:prstGeom>
        </p:spPr>
      </p:pic>
      <p:sp>
        <p:nvSpPr>
          <p:cNvPr id="6" name="Rectangle: Rounded Corners 5">
            <a:extLst>
              <a:ext uri="{FF2B5EF4-FFF2-40B4-BE49-F238E27FC236}">
                <a16:creationId xmlns:a16="http://schemas.microsoft.com/office/drawing/2014/main" id="{865D9237-4530-4042-F864-95A1E30D4914}"/>
              </a:ext>
            </a:extLst>
          </p:cNvPr>
          <p:cNvSpPr/>
          <p:nvPr/>
        </p:nvSpPr>
        <p:spPr>
          <a:xfrm>
            <a:off x="6403848" y="665656"/>
            <a:ext cx="4680623" cy="555168"/>
          </a:xfrm>
          <a:prstGeom prst="roundRect">
            <a:avLst/>
          </a:prstGeom>
          <a:solidFill>
            <a:srgbClr val="0083A9"/>
          </a:solidFill>
          <a:ln>
            <a:noFill/>
          </a:ln>
          <a:effectLst>
            <a:outerShdw blurRad="63500" dist="38100" dir="2700000">
              <a:srgbClr val="000000">
                <a:alpha val="2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8" name="TextBox 7">
            <a:extLst>
              <a:ext uri="{FF2B5EF4-FFF2-40B4-BE49-F238E27FC236}">
                <a16:creationId xmlns:a16="http://schemas.microsoft.com/office/drawing/2014/main" id="{6185D3DC-FE77-ACBE-1E49-76E5B5492A74}"/>
              </a:ext>
            </a:extLst>
          </p:cNvPr>
          <p:cNvSpPr txBox="1"/>
          <p:nvPr/>
        </p:nvSpPr>
        <p:spPr>
          <a:xfrm>
            <a:off x="6403848" y="688926"/>
            <a:ext cx="4581144"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bg1"/>
                </a:solidFill>
                <a:ea typeface="Calibri"/>
                <a:cs typeface="Calibri"/>
              </a:rPr>
              <a:t>Expect a fancy confirmation toast message</a:t>
            </a:r>
          </a:p>
        </p:txBody>
      </p:sp>
    </p:spTree>
    <p:extLst>
      <p:ext uri="{BB962C8B-B14F-4D97-AF65-F5344CB8AC3E}">
        <p14:creationId xmlns:p14="http://schemas.microsoft.com/office/powerpoint/2010/main" val="18758291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D6894-D9F3-53FE-B782-FE73DCE38A89}"/>
            </a:ext>
          </a:extLst>
        </p:cNvPr>
        <p:cNvGrpSpPr/>
        <p:nvPr/>
      </p:nvGrpSpPr>
      <p:grpSpPr>
        <a:xfrm>
          <a:off x="0" y="0"/>
          <a:ext cx="0" cy="0"/>
          <a:chOff x="0" y="0"/>
          <a:chExt cx="0" cy="0"/>
        </a:xfrm>
      </p:grpSpPr>
      <p:sp>
        <p:nvSpPr>
          <p:cNvPr id="101" name="ThemeHeader1">
            <a:extLst>
              <a:ext uri="{FF2B5EF4-FFF2-40B4-BE49-F238E27FC236}">
                <a16:creationId xmlns:a16="http://schemas.microsoft.com/office/drawing/2014/main" id="{ED973BFB-F2E6-DC95-880C-5065A5F0110F}"/>
              </a:ext>
            </a:extLst>
          </p:cNvPr>
          <p:cNvSpPr/>
          <p:nvPr/>
        </p:nvSpPr>
        <p:spPr>
          <a:xfrm>
            <a:off x="727323" y="352064"/>
            <a:ext cx="7140333" cy="594949"/>
          </a:xfrm>
          <a:prstGeom prst="roundRect">
            <a:avLst>
              <a:gd name="adj" fmla="val 9000"/>
            </a:avLst>
          </a:prstGeom>
          <a:solidFill>
            <a:srgbClr val="0083A9"/>
          </a:solidFill>
          <a:ln>
            <a:noFill/>
          </a:ln>
        </p:spPr>
        <p:txBody>
          <a:bodyPr/>
          <a:lstStyle/>
          <a:p>
            <a:endParaRPr/>
          </a:p>
        </p:txBody>
      </p:sp>
      <p:pic>
        <p:nvPicPr>
          <p:cNvPr id="102" name="ThemeIcon1">
            <a:extLst>
              <a:ext uri="{FF2B5EF4-FFF2-40B4-BE49-F238E27FC236}">
                <a16:creationId xmlns:a16="http://schemas.microsoft.com/office/drawing/2014/main" id="{80ADCCD7-57B4-CF66-E0B2-7825DD275E26}"/>
              </a:ext>
            </a:extLst>
          </p:cNvPr>
          <p:cNvPicPr>
            <a:picLocks noChangeAspect="1"/>
          </p:cNvPicPr>
          <p:nvPr/>
        </p:nvPicPr>
        <p:blipFill>
          <a:blip r:embed="rId2"/>
          <a:stretch>
            <a:fillRect/>
          </a:stretch>
        </p:blipFill>
        <p:spPr>
          <a:xfrm>
            <a:off x="804732" y="460681"/>
            <a:ext cx="483000" cy="400000"/>
          </a:xfrm>
          <a:prstGeom prst="roundRect">
            <a:avLst>
              <a:gd name="adj" fmla="val 12000"/>
            </a:avLst>
          </a:prstGeom>
        </p:spPr>
      </p:pic>
      <p:sp>
        <p:nvSpPr>
          <p:cNvPr id="103" name="ThemeTitle1">
            <a:extLst>
              <a:ext uri="{FF2B5EF4-FFF2-40B4-BE49-F238E27FC236}">
                <a16:creationId xmlns:a16="http://schemas.microsoft.com/office/drawing/2014/main" id="{B5E732F1-99F7-4DA5-56E5-7D2D0E022E1E}"/>
              </a:ext>
            </a:extLst>
          </p:cNvPr>
          <p:cNvSpPr txBox="1"/>
          <p:nvPr/>
        </p:nvSpPr>
        <p:spPr>
          <a:xfrm>
            <a:off x="2222946" y="451656"/>
            <a:ext cx="6656832" cy="400000"/>
          </a:xfrm>
          <a:prstGeom prst="rect">
            <a:avLst/>
          </a:prstGeom>
        </p:spPr>
        <p:txBody>
          <a:bodyPr wrap="square" lIns="0" tIns="0" rIns="0" bIns="0" anchor="ctr"/>
          <a:lstStyle/>
          <a:p>
            <a:r>
              <a:rPr lang="en-US" sz="2000" b="1">
                <a:solidFill>
                  <a:schemeClr val="bg1"/>
                </a:solidFill>
              </a:rPr>
              <a:t>      GED Direct: Manage Assignments</a:t>
            </a:r>
            <a:endParaRPr lang="en-US" sz="2000" b="1">
              <a:solidFill>
                <a:schemeClr val="bg1"/>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E0ACDAA-A742-6CBE-D4BB-4D0E18B9E0AC}"/>
              </a:ext>
            </a:extLst>
          </p:cNvPr>
          <p:cNvSpPr>
            <a:spLocks noGrp="1"/>
          </p:cNvSpPr>
          <p:nvPr>
            <p:ph type="sldNum" sz="quarter" idx="12"/>
          </p:nvPr>
        </p:nvSpPr>
        <p:spPr/>
        <p:txBody>
          <a:bodyPr/>
          <a:lstStyle/>
          <a:p>
            <a:fld id="{BAE26A2A-DE5F-EA41-900F-AB5C4F1D9848}" type="slidenum">
              <a:rPr lang="en-US" smtClean="0"/>
              <a:t>41</a:t>
            </a:fld>
            <a:endParaRPr lang="en-US"/>
          </a:p>
        </p:txBody>
      </p:sp>
      <p:pic>
        <p:nvPicPr>
          <p:cNvPr id="2" name="Picture 1">
            <a:extLst>
              <a:ext uri="{FF2B5EF4-FFF2-40B4-BE49-F238E27FC236}">
                <a16:creationId xmlns:a16="http://schemas.microsoft.com/office/drawing/2014/main" id="{B7513397-C914-5507-E91C-3D2CB6015367}"/>
              </a:ext>
            </a:extLst>
          </p:cNvPr>
          <p:cNvPicPr>
            <a:picLocks noChangeAspect="1"/>
          </p:cNvPicPr>
          <p:nvPr/>
        </p:nvPicPr>
        <p:blipFill>
          <a:blip r:embed="rId3"/>
          <a:stretch>
            <a:fillRect/>
          </a:stretch>
        </p:blipFill>
        <p:spPr>
          <a:xfrm>
            <a:off x="3392281" y="1470704"/>
            <a:ext cx="4476750" cy="1962150"/>
          </a:xfrm>
          <a:prstGeom prst="rect">
            <a:avLst/>
          </a:prstGeom>
        </p:spPr>
      </p:pic>
      <p:cxnSp>
        <p:nvCxnSpPr>
          <p:cNvPr id="6" name="Straight Arrow Connector 5">
            <a:extLst>
              <a:ext uri="{FF2B5EF4-FFF2-40B4-BE49-F238E27FC236}">
                <a16:creationId xmlns:a16="http://schemas.microsoft.com/office/drawing/2014/main" id="{AC329203-D418-E382-3E4B-C173ECC7ADB1}"/>
              </a:ext>
            </a:extLst>
          </p:cNvPr>
          <p:cNvCxnSpPr/>
          <p:nvPr/>
        </p:nvCxnSpPr>
        <p:spPr>
          <a:xfrm flipV="1">
            <a:off x="1807650" y="2432792"/>
            <a:ext cx="4645516" cy="604624"/>
          </a:xfrm>
          <a:prstGeom prst="straightConnector1">
            <a:avLst/>
          </a:prstGeom>
          <a:ln w="28575">
            <a:solidFill>
              <a:srgbClr val="0083A9"/>
            </a:solidFill>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550587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EEA2D-74B8-BABE-634E-3230B588C25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2DDF743-B4C5-99C7-C24B-C16A8E2AF29A}"/>
              </a:ext>
            </a:extLst>
          </p:cNvPr>
          <p:cNvSpPr>
            <a:spLocks noGrp="1"/>
          </p:cNvSpPr>
          <p:nvPr>
            <p:ph type="sldNum" sz="quarter" idx="12"/>
          </p:nvPr>
        </p:nvSpPr>
        <p:spPr/>
        <p:txBody>
          <a:bodyPr/>
          <a:lstStyle/>
          <a:p>
            <a:fld id="{BAE26A2A-DE5F-EA41-900F-AB5C4F1D9848}" type="slidenum">
              <a:rPr lang="en-US" smtClean="0"/>
              <a:t>42</a:t>
            </a:fld>
            <a:endParaRPr lang="en-US"/>
          </a:p>
        </p:txBody>
      </p:sp>
      <p:pic>
        <p:nvPicPr>
          <p:cNvPr id="3" name="Picture 2" descr="A screenshot of a test&#10;&#10;AI-generated content may be incorrect.">
            <a:extLst>
              <a:ext uri="{FF2B5EF4-FFF2-40B4-BE49-F238E27FC236}">
                <a16:creationId xmlns:a16="http://schemas.microsoft.com/office/drawing/2014/main" id="{2FFC458E-6A8E-4544-153F-03C81944B3E7}"/>
              </a:ext>
            </a:extLst>
          </p:cNvPr>
          <p:cNvPicPr>
            <a:picLocks noChangeAspect="1"/>
          </p:cNvPicPr>
          <p:nvPr/>
        </p:nvPicPr>
        <p:blipFill>
          <a:blip r:embed="rId2"/>
          <a:srcRect b="-383"/>
          <a:stretch>
            <a:fillRect/>
          </a:stretch>
        </p:blipFill>
        <p:spPr>
          <a:xfrm>
            <a:off x="399143" y="1443160"/>
            <a:ext cx="11604172" cy="3594343"/>
          </a:xfrm>
          <a:prstGeom prst="rect">
            <a:avLst/>
          </a:prstGeom>
        </p:spPr>
      </p:pic>
      <p:sp>
        <p:nvSpPr>
          <p:cNvPr id="8" name="ThemeHeader1">
            <a:extLst>
              <a:ext uri="{FF2B5EF4-FFF2-40B4-BE49-F238E27FC236}">
                <a16:creationId xmlns:a16="http://schemas.microsoft.com/office/drawing/2014/main" id="{C9A57528-5433-57ED-5854-D6B158289EDC}"/>
              </a:ext>
            </a:extLst>
          </p:cNvPr>
          <p:cNvSpPr/>
          <p:nvPr/>
        </p:nvSpPr>
        <p:spPr>
          <a:xfrm>
            <a:off x="727323" y="352064"/>
            <a:ext cx="7140333" cy="594949"/>
          </a:xfrm>
          <a:prstGeom prst="roundRect">
            <a:avLst>
              <a:gd name="adj" fmla="val 9000"/>
            </a:avLst>
          </a:prstGeom>
          <a:solidFill>
            <a:srgbClr val="0083A9"/>
          </a:solidFill>
          <a:ln>
            <a:noFill/>
          </a:ln>
        </p:spPr>
        <p:txBody>
          <a:bodyPr/>
          <a:lstStyle/>
          <a:p>
            <a:endParaRPr/>
          </a:p>
        </p:txBody>
      </p:sp>
      <p:pic>
        <p:nvPicPr>
          <p:cNvPr id="10" name="ThemeIcon1" descr="A blue and white graphic&#10;&#10;AI-generated content may be incorrect.">
            <a:extLst>
              <a:ext uri="{FF2B5EF4-FFF2-40B4-BE49-F238E27FC236}">
                <a16:creationId xmlns:a16="http://schemas.microsoft.com/office/drawing/2014/main" id="{E7477E6B-E75E-8B6B-45C3-A33C811687C2}"/>
              </a:ext>
            </a:extLst>
          </p:cNvPr>
          <p:cNvPicPr>
            <a:picLocks noChangeAspect="1"/>
          </p:cNvPicPr>
          <p:nvPr/>
        </p:nvPicPr>
        <p:blipFill>
          <a:blip r:embed="rId3"/>
          <a:stretch>
            <a:fillRect/>
          </a:stretch>
        </p:blipFill>
        <p:spPr>
          <a:xfrm>
            <a:off x="804732" y="460681"/>
            <a:ext cx="483000" cy="400000"/>
          </a:xfrm>
          <a:prstGeom prst="roundRect">
            <a:avLst>
              <a:gd name="adj" fmla="val 12000"/>
            </a:avLst>
          </a:prstGeom>
        </p:spPr>
      </p:pic>
      <p:sp>
        <p:nvSpPr>
          <p:cNvPr id="12" name="ThemeTitle1">
            <a:extLst>
              <a:ext uri="{FF2B5EF4-FFF2-40B4-BE49-F238E27FC236}">
                <a16:creationId xmlns:a16="http://schemas.microsoft.com/office/drawing/2014/main" id="{418B3E99-4742-EEB8-85B2-7A90A19D9E00}"/>
              </a:ext>
            </a:extLst>
          </p:cNvPr>
          <p:cNvSpPr txBox="1"/>
          <p:nvPr/>
        </p:nvSpPr>
        <p:spPr>
          <a:xfrm>
            <a:off x="2222946" y="457472"/>
            <a:ext cx="4859443" cy="400000"/>
          </a:xfrm>
          <a:prstGeom prst="rect">
            <a:avLst/>
          </a:prstGeom>
        </p:spPr>
        <p:txBody>
          <a:bodyPr wrap="square" lIns="0" tIns="0" rIns="0" bIns="0" anchor="ctr"/>
          <a:lstStyle/>
          <a:p>
            <a:r>
              <a:rPr lang="en-US" sz="2000" b="1">
                <a:solidFill>
                  <a:schemeClr val="bg1"/>
                </a:solidFill>
              </a:rPr>
              <a:t>      GED Direct: Manage Assignments</a:t>
            </a:r>
            <a:endParaRPr lang="en-US" sz="2000" b="1">
              <a:solidFill>
                <a:schemeClr val="bg1"/>
              </a:solidFill>
              <a:latin typeface="Calibri"/>
              <a:ea typeface="Calibri"/>
              <a:cs typeface="Calibri"/>
            </a:endParaRPr>
          </a:p>
        </p:txBody>
      </p:sp>
    </p:spTree>
    <p:extLst>
      <p:ext uri="{BB962C8B-B14F-4D97-AF65-F5344CB8AC3E}">
        <p14:creationId xmlns:p14="http://schemas.microsoft.com/office/powerpoint/2010/main" val="2032445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2BB122-70BB-1145-B991-C2D7478631AC}"/>
              </a:ext>
            </a:extLst>
          </p:cNvPr>
          <p:cNvSpPr>
            <a:spLocks noGrp="1"/>
          </p:cNvSpPr>
          <p:nvPr>
            <p:ph type="title"/>
          </p:nvPr>
        </p:nvSpPr>
        <p:spPr/>
        <p:txBody>
          <a:bodyPr/>
          <a:lstStyle/>
          <a:p>
            <a:r>
              <a:rPr lang="en-US" sz="4800" b="1" spc="-75"/>
              <a:t>Questions?</a:t>
            </a:r>
            <a:endParaRPr lang="en-US"/>
          </a:p>
        </p:txBody>
      </p:sp>
      <p:sp>
        <p:nvSpPr>
          <p:cNvPr id="6" name="Text Placeholder 5">
            <a:extLst>
              <a:ext uri="{FF2B5EF4-FFF2-40B4-BE49-F238E27FC236}">
                <a16:creationId xmlns:a16="http://schemas.microsoft.com/office/drawing/2014/main" id="{71C6C985-AAFA-AA40-8274-71A0669CA8E6}"/>
              </a:ext>
            </a:extLst>
          </p:cNvPr>
          <p:cNvSpPr>
            <a:spLocks noGrp="1"/>
          </p:cNvSpPr>
          <p:nvPr>
            <p:ph type="body" idx="1"/>
          </p:nvPr>
        </p:nvSpPr>
        <p:spPr/>
        <p:txBody>
          <a:bodyPr/>
          <a:lstStyle/>
          <a:p>
            <a:r>
              <a:rPr lang="en-US"/>
              <a:t>Reach us at Operations@ged.com</a:t>
            </a:r>
          </a:p>
        </p:txBody>
      </p:sp>
      <p:sp>
        <p:nvSpPr>
          <p:cNvPr id="4" name="Slide Number Placeholder 3">
            <a:extLst>
              <a:ext uri="{FF2B5EF4-FFF2-40B4-BE49-F238E27FC236}">
                <a16:creationId xmlns:a16="http://schemas.microsoft.com/office/drawing/2014/main" id="{3545550D-1CD4-9F42-94C8-7377B6F08E63}"/>
              </a:ext>
            </a:extLst>
          </p:cNvPr>
          <p:cNvSpPr>
            <a:spLocks noGrp="1"/>
          </p:cNvSpPr>
          <p:nvPr>
            <p:ph type="sldNum" sz="quarter" idx="10"/>
          </p:nvPr>
        </p:nvSpPr>
        <p:spPr/>
        <p:txBody>
          <a:bodyPr/>
          <a:lstStyle/>
          <a:p>
            <a:fld id="{BAE26A2A-DE5F-EA41-900F-AB5C4F1D9848}" type="slidenum">
              <a:rPr lang="en-US" smtClean="0"/>
              <a:t>43</a:t>
            </a:fld>
            <a:endParaRPr lang="en-US"/>
          </a:p>
        </p:txBody>
      </p:sp>
    </p:spTree>
    <p:extLst>
      <p:ext uri="{BB962C8B-B14F-4D97-AF65-F5344CB8AC3E}">
        <p14:creationId xmlns:p14="http://schemas.microsoft.com/office/powerpoint/2010/main" val="6171426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3D982-236C-A0AF-F847-389616A6DC4C}"/>
              </a:ext>
            </a:extLst>
          </p:cNvPr>
          <p:cNvSpPr>
            <a:spLocks noGrp="1"/>
          </p:cNvSpPr>
          <p:nvPr>
            <p:ph type="title"/>
          </p:nvPr>
        </p:nvSpPr>
        <p:spPr>
          <a:xfrm>
            <a:off x="1328622" y="566982"/>
            <a:ext cx="4370583" cy="423494"/>
          </a:xfrm>
        </p:spPr>
        <p:txBody>
          <a:bodyPr>
            <a:normAutofit fontScale="90000"/>
          </a:bodyPr>
          <a:lstStyle/>
          <a:p>
            <a:br>
              <a:rPr lang="en-US" dirty="0">
                <a:latin typeface="Arial"/>
                <a:cs typeface="Arial"/>
              </a:rPr>
            </a:br>
            <a:r>
              <a:rPr lang="en-US" dirty="0">
                <a:latin typeface="Arial"/>
                <a:cs typeface="Arial"/>
              </a:rPr>
              <a:t>Session Survey</a:t>
            </a:r>
            <a:endParaRPr lang="en-US" dirty="0"/>
          </a:p>
        </p:txBody>
      </p:sp>
      <p:pic>
        <p:nvPicPr>
          <p:cNvPr id="7" name="Picture Placeholder 6">
            <a:extLst>
              <a:ext uri="{FF2B5EF4-FFF2-40B4-BE49-F238E27FC236}">
                <a16:creationId xmlns:a16="http://schemas.microsoft.com/office/drawing/2014/main" id="{290A71BD-1337-06B0-AF85-B5C19B315003}"/>
              </a:ext>
            </a:extLst>
          </p:cNvPr>
          <p:cNvPicPr>
            <a:picLocks noGrp="1" noChangeAspect="1"/>
          </p:cNvPicPr>
          <p:nvPr>
            <p:ph type="pic" idx="1"/>
          </p:nvPr>
        </p:nvPicPr>
        <p:blipFill rotWithShape="1">
          <a:blip r:embed="rId2"/>
          <a:srcRect t="2259" b="2259"/>
          <a:stretch/>
        </p:blipFill>
        <p:spPr/>
      </p:pic>
      <p:sp>
        <p:nvSpPr>
          <p:cNvPr id="4" name="Text Placeholder 3">
            <a:extLst>
              <a:ext uri="{FF2B5EF4-FFF2-40B4-BE49-F238E27FC236}">
                <a16:creationId xmlns:a16="http://schemas.microsoft.com/office/drawing/2014/main" id="{95A72576-C4B0-00A7-78F3-75A6078E0F24}"/>
              </a:ext>
            </a:extLst>
          </p:cNvPr>
          <p:cNvSpPr>
            <a:spLocks noGrp="1"/>
          </p:cNvSpPr>
          <p:nvPr>
            <p:ph type="body" sz="half" idx="2"/>
          </p:nvPr>
        </p:nvSpPr>
        <p:spPr>
          <a:xfrm>
            <a:off x="475488" y="1207008"/>
            <a:ext cx="4939935" cy="4968822"/>
          </a:xfrm>
        </p:spPr>
        <p:txBody>
          <a:bodyPr vert="horz" lIns="0" tIns="91440" rIns="0" bIns="0" rtlCol="0" anchor="t">
            <a:normAutofit/>
          </a:bodyPr>
          <a:lstStyle/>
          <a:p>
            <a:r>
              <a:rPr lang="en-US" dirty="0">
                <a:latin typeface="Arial"/>
                <a:cs typeface="Arial"/>
              </a:rPr>
              <a:t>Your feedback is important. Please take a moment to rate this session and help us improve future ones.</a:t>
            </a:r>
          </a:p>
          <a:p>
            <a:endParaRPr lang="en-US" dirty="0">
              <a:latin typeface="Arial"/>
              <a:cs typeface="Arial"/>
            </a:endParaRPr>
          </a:p>
          <a:p>
            <a:r>
              <a:rPr lang="en-US" dirty="0">
                <a:latin typeface="Arial"/>
                <a:cs typeface="Arial"/>
                <a:hlinkClick r:id="rId3"/>
              </a:rPr>
              <a:t>https://www.surveymonkey.com/r/RWB66L3</a:t>
            </a:r>
            <a:endParaRPr lang="en-US" dirty="0">
              <a:latin typeface="Arial"/>
              <a:cs typeface="Arial"/>
            </a:endParaRPr>
          </a:p>
          <a:p>
            <a:r>
              <a:rPr lang="en-US" dirty="0">
                <a:latin typeface="Arial"/>
                <a:cs typeface="Arial"/>
              </a:rPr>
              <a:t> </a:t>
            </a:r>
            <a:endParaRPr lang="en-US" dirty="0"/>
          </a:p>
        </p:txBody>
      </p:sp>
      <p:sp>
        <p:nvSpPr>
          <p:cNvPr id="5" name="Slide Number Placeholder 4">
            <a:extLst>
              <a:ext uri="{FF2B5EF4-FFF2-40B4-BE49-F238E27FC236}">
                <a16:creationId xmlns:a16="http://schemas.microsoft.com/office/drawing/2014/main" id="{2EBCDA83-BDD3-D167-10C3-FB2A11634CBD}"/>
              </a:ext>
            </a:extLst>
          </p:cNvPr>
          <p:cNvSpPr>
            <a:spLocks noGrp="1"/>
          </p:cNvSpPr>
          <p:nvPr>
            <p:ph type="sldNum" sz="quarter" idx="10"/>
          </p:nvPr>
        </p:nvSpPr>
        <p:spPr/>
        <p:txBody>
          <a:bodyPr/>
          <a:lstStyle/>
          <a:p>
            <a:fld id="{BAE26A2A-DE5F-EA41-900F-AB5C4F1D9848}" type="slidenum">
              <a:rPr lang="en-US" smtClean="0"/>
              <a:pPr/>
              <a:t>44</a:t>
            </a:fld>
            <a:endParaRPr lang="en-US"/>
          </a:p>
        </p:txBody>
      </p:sp>
      <p:sp>
        <p:nvSpPr>
          <p:cNvPr id="6" name="Text Placeholder 3">
            <a:extLst>
              <a:ext uri="{FF2B5EF4-FFF2-40B4-BE49-F238E27FC236}">
                <a16:creationId xmlns:a16="http://schemas.microsoft.com/office/drawing/2014/main" id="{DD0811B8-D6D5-6C1E-65E7-89ED37625372}"/>
              </a:ext>
            </a:extLst>
          </p:cNvPr>
          <p:cNvSpPr txBox="1">
            <a:spLocks/>
          </p:cNvSpPr>
          <p:nvPr/>
        </p:nvSpPr>
        <p:spPr>
          <a:xfrm>
            <a:off x="633677" y="3709002"/>
            <a:ext cx="4240237" cy="1089874"/>
          </a:xfrm>
          <a:prstGeom prst="rect">
            <a:avLst/>
          </a:prstGeom>
        </p:spPr>
        <p:txBody>
          <a:bodyPr vert="horz" lIns="0" tIns="91440" rIns="0" bIns="0" rtlCol="0" anchor="t">
            <a:normAutofit/>
          </a:bodyPr>
          <a:lstStyle>
            <a:lvl1pPr marL="0" indent="0" algn="l" defTabSz="685766" rtl="0" eaLnBrk="1" latinLnBrk="0" hangingPunct="1">
              <a:lnSpc>
                <a:spcPct val="90000"/>
              </a:lnSpc>
              <a:spcBef>
                <a:spcPts val="750"/>
              </a:spcBef>
              <a:buClr>
                <a:schemeClr val="bg2">
                  <a:lumMod val="75000"/>
                </a:schemeClr>
              </a:buClr>
              <a:buSzPct val="110000"/>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342884"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1050" kern="1200">
                <a:solidFill>
                  <a:schemeClr val="tx1"/>
                </a:solidFill>
                <a:latin typeface="Arial" panose="020B0604020202020204" pitchFamily="34" charset="0"/>
                <a:ea typeface="+mn-ea"/>
                <a:cs typeface="Arial" panose="020B0604020202020204" pitchFamily="34" charset="0"/>
              </a:defRPr>
            </a:lvl2pPr>
            <a:lvl3pPr marL="685766"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3pPr>
            <a:lvl4pPr marL="1028649"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750" kern="1200">
                <a:solidFill>
                  <a:schemeClr val="tx1"/>
                </a:solidFill>
                <a:latin typeface="Arial" panose="020B0604020202020204" pitchFamily="34" charset="0"/>
                <a:ea typeface="+mn-ea"/>
                <a:cs typeface="Arial" panose="020B0604020202020204" pitchFamily="34" charset="0"/>
              </a:defRPr>
            </a:lvl4pPr>
            <a:lvl5pPr marL="1371532"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750" kern="1200">
                <a:solidFill>
                  <a:schemeClr val="tx1"/>
                </a:solidFill>
                <a:latin typeface="Arial" panose="020B0604020202020204" pitchFamily="34" charset="0"/>
                <a:ea typeface="+mn-ea"/>
                <a:cs typeface="Arial" panose="020B0604020202020204" pitchFamily="34" charset="0"/>
              </a:defRPr>
            </a:lvl5pPr>
            <a:lvl6pPr marL="1714415"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6pPr>
            <a:lvl7pPr marL="2057297"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7pPr>
            <a:lvl8pPr marL="2400180"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8pPr>
            <a:lvl9pPr marL="2743064"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9pPr>
          </a:lstStyle>
          <a:p>
            <a:endParaRPr lang="en-US"/>
          </a:p>
        </p:txBody>
      </p:sp>
      <p:pic>
        <p:nvPicPr>
          <p:cNvPr id="8" name="Picture 7">
            <a:extLst>
              <a:ext uri="{FF2B5EF4-FFF2-40B4-BE49-F238E27FC236}">
                <a16:creationId xmlns:a16="http://schemas.microsoft.com/office/drawing/2014/main" id="{B7052126-1065-8244-26A3-CF35D0F461DD}"/>
              </a:ext>
            </a:extLst>
          </p:cNvPr>
          <p:cNvPicPr>
            <a:picLocks noChangeAspect="1"/>
          </p:cNvPicPr>
          <p:nvPr/>
        </p:nvPicPr>
        <p:blipFill>
          <a:blip r:embed="rId4"/>
          <a:stretch>
            <a:fillRect/>
          </a:stretch>
        </p:blipFill>
        <p:spPr>
          <a:xfrm>
            <a:off x="1519018" y="3148998"/>
            <a:ext cx="2852873" cy="2849164"/>
          </a:xfrm>
          <a:prstGeom prst="rect">
            <a:avLst/>
          </a:prstGeom>
        </p:spPr>
      </p:pic>
    </p:spTree>
    <p:extLst>
      <p:ext uri="{BB962C8B-B14F-4D97-AF65-F5344CB8AC3E}">
        <p14:creationId xmlns:p14="http://schemas.microsoft.com/office/powerpoint/2010/main" val="3612406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2E98D-8725-4A4C-ADAF-66B0BBF517D2}"/>
              </a:ext>
            </a:extLst>
          </p:cNvPr>
          <p:cNvSpPr>
            <a:spLocks noGrp="1"/>
          </p:cNvSpPr>
          <p:nvPr>
            <p:ph type="title"/>
          </p:nvPr>
        </p:nvSpPr>
        <p:spPr>
          <a:xfrm>
            <a:off x="1810512" y="839641"/>
            <a:ext cx="9942865" cy="814109"/>
          </a:xfrm>
        </p:spPr>
        <p:txBody>
          <a:bodyPr wrap="square" lIns="0" rIns="0" anchor="t"/>
          <a:lstStyle/>
          <a:p>
            <a:pPr algn="l"/>
            <a:r>
              <a:rPr sz="2400" b="1" dirty="0">
                <a:solidFill>
                  <a:srgbClr val="0D284C"/>
                </a:solidFill>
                <a:latin typeface="Arial"/>
              </a:rPr>
              <a:t>End-to-end workflow for adult education programs</a:t>
            </a:r>
          </a:p>
        </p:txBody>
      </p:sp>
      <p:sp>
        <p:nvSpPr>
          <p:cNvPr id="4" name="Slide Number Placeholder 3">
            <a:extLst>
              <a:ext uri="{FF2B5EF4-FFF2-40B4-BE49-F238E27FC236}">
                <a16:creationId xmlns:a16="http://schemas.microsoft.com/office/drawing/2014/main" id="{1BE42DD4-BE94-7B4F-831A-0DCE3863716C}"/>
              </a:ext>
            </a:extLst>
          </p:cNvPr>
          <p:cNvSpPr>
            <a:spLocks noGrp="1"/>
          </p:cNvSpPr>
          <p:nvPr>
            <p:ph type="sldNum" sz="quarter" idx="12"/>
          </p:nvPr>
        </p:nvSpPr>
        <p:spPr/>
        <p:txBody>
          <a:bodyPr/>
          <a:lstStyle/>
          <a:p>
            <a:fld id="{BAE26A2A-DE5F-EA41-900F-AB5C4F1D9848}" type="slidenum">
              <a:rPr lang="en-US" smtClean="0"/>
              <a:t>5</a:t>
            </a:fld>
            <a:endParaRPr lang="en-US"/>
          </a:p>
        </p:txBody>
      </p:sp>
      <p:pic>
        <p:nvPicPr>
          <p:cNvPr id="19" name="Picture Placeholder 18">
            <a:extLst>
              <a:ext uri="{FF2B5EF4-FFF2-40B4-BE49-F238E27FC236}">
                <a16:creationId xmlns:a16="http://schemas.microsoft.com/office/drawing/2014/main" id="{D9DD59F4-C282-704A-9BAE-202DCAA6BBCB}"/>
              </a:ext>
            </a:extLst>
          </p:cNvPr>
          <p:cNvPicPr>
            <a:picLocks noGrp="1" noChangeAspect="1"/>
          </p:cNvPicPr>
          <p:nvPr>
            <p:ph type="pic" sz="quarter" idx="13"/>
          </p:nvPr>
        </p:nvPicPr>
        <p:blipFill rotWithShape="1">
          <a:blip r:embed="rId3" cstate="screen">
            <a:duotone>
              <a:prstClr val="black"/>
              <a:schemeClr val="bg1">
                <a:tint val="45000"/>
                <a:satMod val="400000"/>
              </a:schemeClr>
            </a:duotone>
            <a:extLst>
              <a:ext uri="{28A0092B-C50C-407E-A947-70E740481C1C}">
                <a14:useLocalDpi xmlns:a14="http://schemas.microsoft.com/office/drawing/2010/main"/>
              </a:ext>
            </a:extLst>
          </a:blip>
          <a:stretch/>
        </p:blipFill>
        <p:spPr>
          <a:xfrm>
            <a:off x="2721609" y="2152086"/>
            <a:ext cx="342900" cy="854242"/>
          </a:xfrm>
        </p:spPr>
      </p:pic>
      <p:pic>
        <p:nvPicPr>
          <p:cNvPr id="21" name="Picture Placeholder 20">
            <a:extLst>
              <a:ext uri="{FF2B5EF4-FFF2-40B4-BE49-F238E27FC236}">
                <a16:creationId xmlns:a16="http://schemas.microsoft.com/office/drawing/2014/main" id="{569888B3-08B6-F643-903E-5E8807F534A0}"/>
              </a:ext>
            </a:extLst>
          </p:cNvPr>
          <p:cNvPicPr>
            <a:picLocks noGrp="1" noChangeAspect="1"/>
          </p:cNvPicPr>
          <p:nvPr>
            <p:ph type="pic" sz="quarter" idx="15"/>
          </p:nvPr>
        </p:nvPicPr>
        <p:blipFill>
          <a:blip r:embed="rId4" cstate="screen">
            <a:extLst>
              <a:ext uri="{28A0092B-C50C-407E-A947-70E740481C1C}">
                <a14:useLocalDpi xmlns:a14="http://schemas.microsoft.com/office/drawing/2010/main"/>
              </a:ext>
            </a:extLst>
          </a:blip>
          <a:stretch>
            <a:fillRect/>
          </a:stretch>
        </p:blipFill>
        <p:spPr>
          <a:xfrm>
            <a:off x="6345203" y="2147407"/>
            <a:ext cx="678649" cy="712582"/>
          </a:xfrm>
          <a:prstGeom prst="rect">
            <a:avLst/>
          </a:prstGeom>
        </p:spPr>
      </p:pic>
      <p:pic>
        <p:nvPicPr>
          <p:cNvPr id="25" name="Picture Placeholder 24">
            <a:extLst>
              <a:ext uri="{FF2B5EF4-FFF2-40B4-BE49-F238E27FC236}">
                <a16:creationId xmlns:a16="http://schemas.microsoft.com/office/drawing/2014/main" id="{8C107B9E-C3A1-6343-8270-F7EE8148826C}"/>
              </a:ext>
            </a:extLst>
          </p:cNvPr>
          <p:cNvPicPr>
            <a:picLocks noGrp="1" noChangeAspect="1"/>
          </p:cNvPicPr>
          <p:nvPr>
            <p:ph type="pic" sz="quarter" idx="19"/>
          </p:nvPr>
        </p:nvPicPr>
        <p:blipFill>
          <a:blip r:embed="rId5" cstate="screen">
            <a:extLst>
              <a:ext uri="{28A0092B-C50C-407E-A947-70E740481C1C}">
                <a14:useLocalDpi xmlns:a14="http://schemas.microsoft.com/office/drawing/2010/main"/>
              </a:ext>
            </a:extLst>
          </a:blip>
          <a:stretch>
            <a:fillRect/>
          </a:stretch>
        </p:blipFill>
        <p:spPr>
          <a:xfrm>
            <a:off x="2033433" y="4389248"/>
            <a:ext cx="729989" cy="649691"/>
          </a:xfrm>
        </p:spPr>
      </p:pic>
      <p:pic>
        <p:nvPicPr>
          <p:cNvPr id="27" name="Picture Placeholder 26">
            <a:extLst>
              <a:ext uri="{FF2B5EF4-FFF2-40B4-BE49-F238E27FC236}">
                <a16:creationId xmlns:a16="http://schemas.microsoft.com/office/drawing/2014/main" id="{A4CDCBCC-AC1C-5740-B686-6597025E1F5F}"/>
              </a:ext>
            </a:extLst>
          </p:cNvPr>
          <p:cNvPicPr>
            <a:picLocks noGrp="1" noChangeAspect="1"/>
          </p:cNvPicPr>
          <p:nvPr>
            <p:ph type="pic" sz="quarter" idx="21"/>
          </p:nvPr>
        </p:nvPicPr>
        <p:blipFill>
          <a:blip r:embed="rId6" cstate="screen">
            <a:extLst>
              <a:ext uri="{28A0092B-C50C-407E-A947-70E740481C1C}">
                <a14:useLocalDpi xmlns:a14="http://schemas.microsoft.com/office/drawing/2010/main"/>
              </a:ext>
            </a:extLst>
          </a:blip>
          <a:stretch>
            <a:fillRect/>
          </a:stretch>
        </p:blipFill>
        <p:spPr>
          <a:xfrm>
            <a:off x="6018943" y="4389248"/>
            <a:ext cx="236251" cy="649691"/>
          </a:xfrm>
        </p:spPr>
      </p:pic>
      <p:sp>
        <p:nvSpPr>
          <p:cNvPr id="31" name="Chevron 30"/>
          <p:cNvSpPr/>
          <p:nvPr/>
        </p:nvSpPr>
        <p:spPr>
          <a:xfrm>
            <a:off x="1317592" y="1998312"/>
            <a:ext cx="2286000" cy="1005840"/>
          </a:xfrm>
          <a:prstGeom prst="chevron">
            <a:avLst/>
          </a:prstGeom>
          <a:solidFill>
            <a:srgbClr val="F18F01"/>
          </a:solidFill>
          <a:ln>
            <a:solidFill>
              <a:srgbClr val="F18F0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p:cNvSpPr txBox="1"/>
          <p:nvPr/>
        </p:nvSpPr>
        <p:spPr>
          <a:xfrm>
            <a:off x="1574373" y="2108040"/>
            <a:ext cx="2057400" cy="777240"/>
          </a:xfrm>
          <a:prstGeom prst="rect">
            <a:avLst/>
          </a:prstGeom>
          <a:noFill/>
        </p:spPr>
        <p:txBody>
          <a:bodyPr wrap="square">
            <a:spAutoFit/>
          </a:bodyPr>
          <a:lstStyle/>
          <a:p>
            <a:pPr algn="ctr"/>
            <a:r>
              <a:rPr sz="2000" b="1" dirty="0">
                <a:solidFill>
                  <a:srgbClr val="FFFFFF"/>
                </a:solidFill>
                <a:latin typeface="Arial"/>
              </a:rPr>
              <a:t>Identify</a:t>
            </a:r>
          </a:p>
          <a:p>
            <a:pPr algn="ctr"/>
            <a:r>
              <a:rPr sz="1200" dirty="0">
                <a:solidFill>
                  <a:srgbClr val="FFFFFF"/>
                </a:solidFill>
                <a:latin typeface="Arial"/>
              </a:rPr>
              <a:t>Prep Connect surfaces interest</a:t>
            </a:r>
          </a:p>
        </p:txBody>
      </p:sp>
      <p:sp>
        <p:nvSpPr>
          <p:cNvPr id="33" name="Chevron 32"/>
          <p:cNvSpPr/>
          <p:nvPr/>
        </p:nvSpPr>
        <p:spPr>
          <a:xfrm>
            <a:off x="3237832" y="1998312"/>
            <a:ext cx="2286000" cy="1005840"/>
          </a:xfrm>
          <a:prstGeom prst="chevron">
            <a:avLst/>
          </a:prstGeom>
          <a:solidFill>
            <a:srgbClr val="0084A9"/>
          </a:solidFill>
          <a:ln>
            <a:solidFill>
              <a:srgbClr val="0084A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TextBox 33"/>
          <p:cNvSpPr txBox="1"/>
          <p:nvPr/>
        </p:nvSpPr>
        <p:spPr>
          <a:xfrm>
            <a:off x="3347560" y="2108040"/>
            <a:ext cx="2057400" cy="777240"/>
          </a:xfrm>
          <a:prstGeom prst="rect">
            <a:avLst/>
          </a:prstGeom>
          <a:noFill/>
        </p:spPr>
        <p:txBody>
          <a:bodyPr wrap="square">
            <a:spAutoFit/>
          </a:bodyPr>
          <a:lstStyle/>
          <a:p>
            <a:pPr algn="ctr"/>
            <a:r>
              <a:rPr sz="2000" b="1">
                <a:solidFill>
                  <a:srgbClr val="FFFFFF"/>
                </a:solidFill>
                <a:latin typeface="Arial"/>
              </a:rPr>
              <a:t>Engage</a:t>
            </a:r>
          </a:p>
          <a:p>
            <a:pPr algn="ctr"/>
            <a:r>
              <a:rPr sz="1200">
                <a:solidFill>
                  <a:srgbClr val="FFFFFF"/>
                </a:solidFill>
                <a:latin typeface="Arial"/>
              </a:rPr>
              <a:t>Staff contact and guide learners</a:t>
            </a:r>
          </a:p>
        </p:txBody>
      </p:sp>
      <p:sp>
        <p:nvSpPr>
          <p:cNvPr id="35" name="Chevron 34"/>
          <p:cNvSpPr/>
          <p:nvPr/>
        </p:nvSpPr>
        <p:spPr>
          <a:xfrm>
            <a:off x="5158072" y="1998312"/>
            <a:ext cx="2286000" cy="1005840"/>
          </a:xfrm>
          <a:prstGeom prst="chevron">
            <a:avLst/>
          </a:prstGeom>
          <a:solidFill>
            <a:srgbClr val="0D284C"/>
          </a:solidFill>
          <a:ln>
            <a:solidFill>
              <a:srgbClr val="0D284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TextBox 35"/>
          <p:cNvSpPr txBox="1"/>
          <p:nvPr/>
        </p:nvSpPr>
        <p:spPr>
          <a:xfrm>
            <a:off x="5267800" y="2108040"/>
            <a:ext cx="2057400" cy="777240"/>
          </a:xfrm>
          <a:prstGeom prst="rect">
            <a:avLst/>
          </a:prstGeom>
          <a:noFill/>
        </p:spPr>
        <p:txBody>
          <a:bodyPr wrap="square">
            <a:spAutoFit/>
          </a:bodyPr>
          <a:lstStyle/>
          <a:p>
            <a:pPr algn="ctr"/>
            <a:r>
              <a:rPr sz="2000" b="1">
                <a:solidFill>
                  <a:srgbClr val="FFFFFF"/>
                </a:solidFill>
                <a:latin typeface="Arial"/>
              </a:rPr>
              <a:t>Assign</a:t>
            </a:r>
          </a:p>
          <a:p>
            <a:pPr algn="ctr"/>
            <a:r>
              <a:rPr sz="1200">
                <a:solidFill>
                  <a:srgbClr val="FFFFFF"/>
                </a:solidFill>
                <a:latin typeface="Arial"/>
              </a:rPr>
              <a:t>GED Direct supports testing</a:t>
            </a:r>
          </a:p>
        </p:txBody>
      </p:sp>
      <p:sp>
        <p:nvSpPr>
          <p:cNvPr id="37" name="Chevron 36"/>
          <p:cNvSpPr/>
          <p:nvPr/>
        </p:nvSpPr>
        <p:spPr>
          <a:xfrm>
            <a:off x="7078312" y="1998312"/>
            <a:ext cx="2560320" cy="1005840"/>
          </a:xfrm>
          <a:prstGeom prst="chevron">
            <a:avLst/>
          </a:prstGeom>
          <a:solidFill>
            <a:srgbClr val="43A047"/>
          </a:solidFill>
          <a:ln>
            <a:solidFill>
              <a:srgbClr val="43A04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p:cNvSpPr txBox="1"/>
          <p:nvPr/>
        </p:nvSpPr>
        <p:spPr>
          <a:xfrm>
            <a:off x="7188040" y="2108040"/>
            <a:ext cx="2331720" cy="777240"/>
          </a:xfrm>
          <a:prstGeom prst="rect">
            <a:avLst/>
          </a:prstGeom>
          <a:noFill/>
        </p:spPr>
        <p:txBody>
          <a:bodyPr wrap="square">
            <a:spAutoFit/>
          </a:bodyPr>
          <a:lstStyle/>
          <a:p>
            <a:pPr algn="ctr"/>
            <a:r>
              <a:rPr sz="2000" b="1">
                <a:solidFill>
                  <a:srgbClr val="FFFFFF"/>
                </a:solidFill>
                <a:latin typeface="Arial"/>
              </a:rPr>
              <a:t>Track</a:t>
            </a:r>
          </a:p>
          <a:p>
            <a:pPr algn="ctr"/>
            <a:r>
              <a:rPr sz="1200">
                <a:solidFill>
                  <a:srgbClr val="FFFFFF"/>
                </a:solidFill>
                <a:latin typeface="Arial"/>
              </a:rPr>
              <a:t>Programs monitor usage and progress</a:t>
            </a:r>
          </a:p>
        </p:txBody>
      </p:sp>
      <p:sp>
        <p:nvSpPr>
          <p:cNvPr id="39" name="Rounded Rectangle 38"/>
          <p:cNvSpPr/>
          <p:nvPr/>
        </p:nvSpPr>
        <p:spPr>
          <a:xfrm>
            <a:off x="1317592" y="3657600"/>
            <a:ext cx="8321040" cy="1005840"/>
          </a:xfrm>
          <a:prstGeom prst="roundRect">
            <a:avLst/>
          </a:prstGeom>
          <a:solidFill>
            <a:srgbClr val="DDECF2"/>
          </a:solidFill>
          <a:ln>
            <a:solidFill>
              <a:srgbClr val="DDECF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TextBox 39"/>
          <p:cNvSpPr txBox="1"/>
          <p:nvPr/>
        </p:nvSpPr>
        <p:spPr>
          <a:xfrm>
            <a:off x="1345880" y="3789361"/>
            <a:ext cx="8229600" cy="707886"/>
          </a:xfrm>
          <a:prstGeom prst="rect">
            <a:avLst/>
          </a:prstGeom>
          <a:noFill/>
        </p:spPr>
        <p:txBody>
          <a:bodyPr wrap="square" lIns="0" rIns="0" anchor="t">
            <a:spAutoFit/>
          </a:bodyPr>
          <a:lstStyle/>
          <a:p>
            <a:pPr algn="ctr"/>
            <a:r>
              <a:rPr sz="2000" b="0">
                <a:solidFill>
                  <a:srgbClr val="0D284C"/>
                </a:solidFill>
                <a:latin typeface="Arial"/>
              </a:rPr>
              <a:t>When these steps are connected, programs can move from passive review to deliberate action across recruitment, testing, and oversight</a:t>
            </a:r>
            <a:r>
              <a:rPr sz="1800" b="0">
                <a:solidFill>
                  <a:srgbClr val="0D284C"/>
                </a:solidFill>
                <a:latin typeface="Arial"/>
              </a:rPr>
              <a:t>.</a:t>
            </a:r>
          </a:p>
        </p:txBody>
      </p:sp>
    </p:spTree>
    <p:extLst>
      <p:ext uri="{BB962C8B-B14F-4D97-AF65-F5344CB8AC3E}">
        <p14:creationId xmlns:p14="http://schemas.microsoft.com/office/powerpoint/2010/main" val="3450665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a:extLst>
              <a:ext uri="{FF2B5EF4-FFF2-40B4-BE49-F238E27FC236}">
                <a16:creationId xmlns:a16="http://schemas.microsoft.com/office/drawing/2014/main" id="{F9C96908-BBBD-0F48-7AF1-C764E697B186}"/>
              </a:ext>
            </a:extLst>
          </p:cNvPr>
          <p:cNvSpPr>
            <a:spLocks noGrp="1"/>
          </p:cNvSpPr>
          <p:nvPr>
            <p:ph sz="half" idx="13"/>
          </p:nvPr>
        </p:nvSpPr>
        <p:spPr>
          <a:xfrm>
            <a:off x="6163056" y="1572768"/>
            <a:ext cx="5274377" cy="4532791"/>
          </a:xfrm>
        </p:spPr>
        <p:txBody>
          <a:bodyPr>
            <a:normAutofit/>
          </a:bodyPr>
          <a:lstStyle/>
          <a:p>
            <a:r>
              <a:rPr lang="en-US" dirty="0"/>
              <a:t>Cross-product engagement since the start of 2025.</a:t>
            </a:r>
          </a:p>
          <a:p>
            <a:endParaRPr lang="en-US" dirty="0"/>
          </a:p>
          <a:p>
            <a:r>
              <a:rPr lang="en-US" dirty="0"/>
              <a:t>Only small number of these learners overlap in more than one product at the same time.</a:t>
            </a:r>
          </a:p>
          <a:p>
            <a:endParaRPr lang="en-US" dirty="0"/>
          </a:p>
          <a:p>
            <a:r>
              <a:rPr lang="en-US" dirty="0"/>
              <a:t>How many Prep Center learners also use GED Flash or GED+?</a:t>
            </a:r>
          </a:p>
          <a:p>
            <a:endParaRPr lang="en-US" dirty="0"/>
          </a:p>
          <a:p>
            <a:r>
              <a:rPr lang="en-US" dirty="0"/>
              <a:t>Learners are not switching to alternatives.</a:t>
            </a:r>
          </a:p>
        </p:txBody>
      </p:sp>
      <p:pic>
        <p:nvPicPr>
          <p:cNvPr id="8" name="Content Placeholder 7">
            <a:extLst>
              <a:ext uri="{FF2B5EF4-FFF2-40B4-BE49-F238E27FC236}">
                <a16:creationId xmlns:a16="http://schemas.microsoft.com/office/drawing/2014/main" id="{30470709-FC12-1076-7827-3DC9A31521F2}"/>
              </a:ext>
            </a:extLst>
          </p:cNvPr>
          <p:cNvPicPr>
            <a:picLocks noGrp="1" noChangeAspect="1"/>
          </p:cNvPicPr>
          <p:nvPr>
            <p:ph sz="half" idx="1"/>
          </p:nvPr>
        </p:nvPicPr>
        <p:blipFill>
          <a:blip r:embed="rId2"/>
          <a:stretch>
            <a:fillRect/>
          </a:stretch>
        </p:blipFill>
        <p:spPr>
          <a:xfrm>
            <a:off x="1086522" y="1572768"/>
            <a:ext cx="4809328" cy="4532791"/>
          </a:xfrm>
          <a:prstGeom prst="rect">
            <a:avLst/>
          </a:prstGeom>
          <a:noFill/>
        </p:spPr>
      </p:pic>
      <p:sp>
        <p:nvSpPr>
          <p:cNvPr id="4" name="Slide Number Placeholder 3">
            <a:extLst>
              <a:ext uri="{FF2B5EF4-FFF2-40B4-BE49-F238E27FC236}">
                <a16:creationId xmlns:a16="http://schemas.microsoft.com/office/drawing/2014/main" id="{808811FD-0041-09AA-2201-D1D13C29771A}"/>
              </a:ext>
            </a:extLst>
          </p:cNvPr>
          <p:cNvSpPr>
            <a:spLocks noGrp="1"/>
          </p:cNvSpPr>
          <p:nvPr>
            <p:ph type="sldNum" sz="quarter" idx="12"/>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6</a:t>
            </a:fld>
            <a:endParaRPr lang="en-US"/>
          </a:p>
        </p:txBody>
      </p:sp>
      <p:sp>
        <p:nvSpPr>
          <p:cNvPr id="20" name="Title 6">
            <a:extLst>
              <a:ext uri="{FF2B5EF4-FFF2-40B4-BE49-F238E27FC236}">
                <a16:creationId xmlns:a16="http://schemas.microsoft.com/office/drawing/2014/main" id="{017ABD7F-4DDE-29AF-26EA-0DFF0CB4A499}"/>
              </a:ext>
            </a:extLst>
          </p:cNvPr>
          <p:cNvSpPr>
            <a:spLocks noGrp="1"/>
          </p:cNvSpPr>
          <p:nvPr>
            <p:ph type="title"/>
          </p:nvPr>
        </p:nvSpPr>
        <p:spPr>
          <a:xfrm>
            <a:off x="1086522" y="825037"/>
            <a:ext cx="10517649" cy="464267"/>
          </a:xfrm>
        </p:spPr>
        <p:txBody>
          <a:bodyPr>
            <a:normAutofit fontScale="90000"/>
          </a:bodyPr>
          <a:lstStyle/>
          <a:p>
            <a:r>
              <a:rPr lang="en-US" dirty="0"/>
              <a:t>Learners are staying, not switching</a:t>
            </a:r>
          </a:p>
        </p:txBody>
      </p:sp>
    </p:spTree>
    <p:extLst>
      <p:ext uri="{BB962C8B-B14F-4D97-AF65-F5344CB8AC3E}">
        <p14:creationId xmlns:p14="http://schemas.microsoft.com/office/powerpoint/2010/main" val="1004036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57C02-3529-5587-DF9C-069F0CFB429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DE288E9-40EC-227E-C4CE-24D3C8BDE649}"/>
              </a:ext>
            </a:extLst>
          </p:cNvPr>
          <p:cNvSpPr>
            <a:spLocks noGrp="1"/>
          </p:cNvSpPr>
          <p:nvPr>
            <p:ph type="sldNum" sz="quarter" idx="10"/>
          </p:nvPr>
        </p:nvSpPr>
        <p:spPr>
          <a:xfrm>
            <a:off x="401443" y="6446837"/>
            <a:ext cx="2743200" cy="218070"/>
          </a:xfrm>
        </p:spPr>
        <p:txBody>
          <a:bodyPr vert="horz" lIns="0" tIns="0" rIns="0" bIns="0" rtlCol="0" anchor="b" anchorCtr="0">
            <a:normAutofit/>
          </a:bodyPr>
          <a:lstStyle/>
          <a:p>
            <a:pPr>
              <a:spcAft>
                <a:spcPts val="600"/>
              </a:spcAft>
            </a:pPr>
            <a:fld id="{BAE26A2A-DE5F-EA41-900F-AB5C4F1D9848}" type="slidenum">
              <a:rPr lang="en-US" smtClean="0"/>
              <a:pPr>
                <a:spcAft>
                  <a:spcPts val="600"/>
                </a:spcAft>
              </a:pPr>
              <a:t>7</a:t>
            </a:fld>
            <a:endParaRPr lang="en-US"/>
          </a:p>
        </p:txBody>
      </p:sp>
      <p:sp>
        <p:nvSpPr>
          <p:cNvPr id="2" name="Title 1">
            <a:extLst>
              <a:ext uri="{FF2B5EF4-FFF2-40B4-BE49-F238E27FC236}">
                <a16:creationId xmlns:a16="http://schemas.microsoft.com/office/drawing/2014/main" id="{5B54A566-9B4B-E211-9F2E-86837AB429F4}"/>
              </a:ext>
            </a:extLst>
          </p:cNvPr>
          <p:cNvSpPr>
            <a:spLocks noGrp="1"/>
          </p:cNvSpPr>
          <p:nvPr>
            <p:ph type="title"/>
          </p:nvPr>
        </p:nvSpPr>
        <p:spPr>
          <a:xfrm>
            <a:off x="767079" y="909089"/>
            <a:ext cx="2980945" cy="453136"/>
          </a:xfrm>
        </p:spPr>
        <p:txBody>
          <a:bodyPr vert="horz" lIns="0" tIns="0" rIns="0" bIns="0" rtlCol="0" anchor="b" anchorCtr="0">
            <a:normAutofit fontScale="90000"/>
          </a:bodyPr>
          <a:lstStyle/>
          <a:p>
            <a:r>
              <a:rPr lang="en-US" sz="2400" b="1" kern="1200" dirty="0">
                <a:latin typeface="Arial" panose="020B0604020202020204" pitchFamily="34" charset="0"/>
                <a:ea typeface="+mj-ea"/>
                <a:cs typeface="Arial" panose="020B0604020202020204" pitchFamily="34" charset="0"/>
              </a:rPr>
              <a:t>GED Prep Connect Dashboard Snapshot</a:t>
            </a:r>
          </a:p>
        </p:txBody>
      </p:sp>
      <p:sp>
        <p:nvSpPr>
          <p:cNvPr id="8" name="Takeaway Caption">
            <a:extLst>
              <a:ext uri="{FF2B5EF4-FFF2-40B4-BE49-F238E27FC236}">
                <a16:creationId xmlns:a16="http://schemas.microsoft.com/office/drawing/2014/main" id="{03EE2ACE-ED7F-0B19-5CEE-BB303A4F3C3C}"/>
              </a:ext>
            </a:extLst>
          </p:cNvPr>
          <p:cNvSpPr txBox="1"/>
          <p:nvPr/>
        </p:nvSpPr>
        <p:spPr>
          <a:xfrm>
            <a:off x="316567" y="1490472"/>
            <a:ext cx="3605193" cy="4956365"/>
          </a:xfrm>
          <a:prstGeom prst="rect">
            <a:avLst/>
          </a:prstGeom>
        </p:spPr>
        <p:txBody>
          <a:bodyPr vert="horz" lIns="0" tIns="91440" rIns="0" bIns="0" rtlCol="0">
            <a:normAutofit/>
          </a:bodyPr>
          <a:lstStyle/>
          <a:p>
            <a:pPr marL="252000" indent="-252000" defTabSz="685766">
              <a:lnSpc>
                <a:spcPct val="100000"/>
              </a:lnSpc>
              <a:spcBef>
                <a:spcPts val="1400"/>
              </a:spcBef>
              <a:buClr>
                <a:srgbClr val="0084A9"/>
              </a:buClr>
              <a:buSzPct val="90000"/>
              <a:buFont typeface="Arial" panose="020B0604020202020204" pitchFamily="34" charset="0"/>
              <a:buChar char="●"/>
            </a:pPr>
            <a:r>
              <a:rPr lang="en-US" sz="1600" b="1" kern="1200" dirty="0">
                <a:latin typeface="Arial" panose="020B0604020202020204" pitchFamily="34" charset="0"/>
                <a:cs typeface="Arial" panose="020B0604020202020204" pitchFamily="34" charset="0"/>
              </a:rPr>
              <a:t>Interest far outpaces follow-up.</a:t>
            </a:r>
            <a:r>
              <a:rPr lang="en-US" sz="1600" kern="1200" dirty="0">
                <a:latin typeface="Arial" panose="020B0604020202020204" pitchFamily="34" charset="0"/>
                <a:cs typeface="Arial" panose="020B0604020202020204" pitchFamily="34" charset="0"/>
              </a:rPr>
              <a:t> Most of the interested learners haven’t yet been contacted or updated in </a:t>
            </a:r>
            <a:r>
              <a:rPr lang="en-US" sz="1600" kern="1200" dirty="0" err="1">
                <a:latin typeface="Arial" panose="020B0604020202020204" pitchFamily="34" charset="0"/>
                <a:cs typeface="Arial" panose="020B0604020202020204" pitchFamily="34" charset="0"/>
              </a:rPr>
              <a:t>GEDManager</a:t>
            </a:r>
            <a:r>
              <a:rPr lang="en-US" sz="1600" kern="1200" dirty="0">
                <a:latin typeface="Arial" panose="020B0604020202020204" pitchFamily="34" charset="0"/>
                <a:cs typeface="Arial" panose="020B0604020202020204" pitchFamily="34" charset="0"/>
              </a:rPr>
              <a:t>.</a:t>
            </a:r>
          </a:p>
          <a:p>
            <a:pPr marL="252000" indent="-252000" defTabSz="685766">
              <a:lnSpc>
                <a:spcPct val="100000"/>
              </a:lnSpc>
              <a:spcBef>
                <a:spcPts val="1400"/>
              </a:spcBef>
              <a:buClr>
                <a:srgbClr val="0084A9"/>
              </a:buClr>
              <a:buSzPct val="90000"/>
              <a:buFont typeface="Arial" panose="020B0604020202020204" pitchFamily="34" charset="0"/>
              <a:buChar char="●"/>
            </a:pPr>
            <a:r>
              <a:rPr lang="en-US" sz="1600" b="1" kern="1200" dirty="0">
                <a:latin typeface="Arial" panose="020B0604020202020204" pitchFamily="34" charset="0"/>
                <a:cs typeface="Arial" panose="020B0604020202020204" pitchFamily="34" charset="0"/>
              </a:rPr>
              <a:t>A large conversion opportunity</a:t>
            </a:r>
            <a:r>
              <a:rPr lang="en-US" sz="1600" kern="1200" dirty="0">
                <a:latin typeface="Arial" panose="020B0604020202020204" pitchFamily="34" charset="0"/>
                <a:cs typeface="Arial" panose="020B0604020202020204" pitchFamily="34" charset="0"/>
              </a:rPr>
              <a:t> waiting to be captured.</a:t>
            </a:r>
          </a:p>
          <a:p>
            <a:pPr marL="252000" indent="-252000" defTabSz="685766">
              <a:lnSpc>
                <a:spcPct val="100000"/>
              </a:lnSpc>
              <a:spcBef>
                <a:spcPts val="1400"/>
              </a:spcBef>
              <a:buClr>
                <a:srgbClr val="0084A9"/>
              </a:buClr>
              <a:buSzPct val="90000"/>
              <a:buFont typeface="Arial" panose="020B0604020202020204" pitchFamily="34" charset="0"/>
              <a:buChar char="●"/>
            </a:pPr>
            <a:r>
              <a:rPr lang="en-US" sz="1600" b="1" kern="1200" dirty="0">
                <a:latin typeface="Arial" panose="020B0604020202020204" pitchFamily="34" charset="0"/>
                <a:cs typeface="Arial" panose="020B0604020202020204" pitchFamily="34" charset="0"/>
              </a:rPr>
              <a:t>The window is narrowing.</a:t>
            </a:r>
            <a:r>
              <a:rPr lang="en-US" sz="1600" kern="1200" dirty="0">
                <a:latin typeface="Arial" panose="020B0604020202020204" pitchFamily="34" charset="0"/>
                <a:cs typeface="Arial" panose="020B0604020202020204" pitchFamily="34" charset="0"/>
              </a:rPr>
              <a:t> Inactive profiles are deleted after two years, so this count reflects only still-active learners.</a:t>
            </a:r>
          </a:p>
          <a:p>
            <a:pPr marL="252000" indent="-252000" defTabSz="685766">
              <a:lnSpc>
                <a:spcPct val="100000"/>
              </a:lnSpc>
              <a:spcBef>
                <a:spcPts val="1400"/>
              </a:spcBef>
              <a:buClr>
                <a:srgbClr val="0084A9"/>
              </a:buClr>
              <a:buSzPct val="90000"/>
              <a:buFont typeface="Arial" panose="020B0604020202020204" pitchFamily="34" charset="0"/>
              <a:buChar char="●"/>
            </a:pPr>
            <a:r>
              <a:rPr lang="en-US" sz="1600" kern="1200" dirty="0">
                <a:latin typeface="Arial" panose="020B0604020202020204" pitchFamily="34" charset="0"/>
                <a:cs typeface="Arial" panose="020B0604020202020204" pitchFamily="34" charset="0"/>
              </a:rPr>
              <a:t>the Interested (yellow) bar drops only when ABEs advance learners in </a:t>
            </a:r>
            <a:r>
              <a:rPr lang="en-US" sz="1600" kern="1200" dirty="0" err="1">
                <a:latin typeface="Arial" panose="020B0604020202020204" pitchFamily="34" charset="0"/>
                <a:cs typeface="Arial" panose="020B0604020202020204" pitchFamily="34" charset="0"/>
              </a:rPr>
              <a:t>GEDManager</a:t>
            </a:r>
            <a:r>
              <a:rPr lang="en-US" sz="1600" kern="1200" dirty="0">
                <a:latin typeface="Arial" panose="020B0604020202020204" pitchFamily="34" charset="0"/>
                <a:cs typeface="Arial" panose="020B0604020202020204" pitchFamily="34" charset="0"/>
              </a:rPr>
              <a:t> to Contacted, Enrolled, or Dismissed — its size reflects pending follow-up.</a:t>
            </a:r>
          </a:p>
        </p:txBody>
      </p:sp>
      <p:pic>
        <p:nvPicPr>
          <p:cNvPr id="9" name="Picture 8">
            <a:extLst>
              <a:ext uri="{FF2B5EF4-FFF2-40B4-BE49-F238E27FC236}">
                <a16:creationId xmlns:a16="http://schemas.microsoft.com/office/drawing/2014/main" id="{834EF8EA-1A43-3175-3DD3-4AACF4CB625F}"/>
              </a:ext>
            </a:extLst>
          </p:cNvPr>
          <p:cNvPicPr>
            <a:picLocks noChangeAspect="1"/>
          </p:cNvPicPr>
          <p:nvPr/>
        </p:nvPicPr>
        <p:blipFill>
          <a:blip r:embed="rId2"/>
          <a:stretch>
            <a:fillRect/>
          </a:stretch>
        </p:blipFill>
        <p:spPr>
          <a:xfrm>
            <a:off x="4023360" y="788454"/>
            <a:ext cx="8026316" cy="5533768"/>
          </a:xfrm>
          <a:prstGeom prst="rect">
            <a:avLst/>
          </a:prstGeom>
        </p:spPr>
      </p:pic>
    </p:spTree>
    <p:extLst>
      <p:ext uri="{BB962C8B-B14F-4D97-AF65-F5344CB8AC3E}">
        <p14:creationId xmlns:p14="http://schemas.microsoft.com/office/powerpoint/2010/main" val="732151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AE26A2A-DE5F-EA41-900F-AB5C4F1D9848}" type="slidenum">
              <a:rPr lang="en-US" smtClean="0"/>
              <a:t>8</a:t>
            </a:fld>
            <a:endParaRPr lang="en-US"/>
          </a:p>
        </p:txBody>
      </p:sp>
      <p:sp>
        <p:nvSpPr>
          <p:cNvPr id="40" name="Completed Pill"/>
          <p:cNvSpPr/>
          <p:nvPr/>
        </p:nvSpPr>
        <p:spPr>
          <a:xfrm>
            <a:off x="640080" y="500000"/>
            <a:ext cx="1560000" cy="392000"/>
          </a:xfrm>
          <a:prstGeom prst="roundRect">
            <a:avLst>
              <a:gd name="adj" fmla="val 50000"/>
            </a:avLst>
          </a:prstGeom>
          <a:solidFill>
            <a:srgbClr val="4C9A2A"/>
          </a:solidFill>
          <a:ln>
            <a:noFill/>
          </a:ln>
        </p:spPr>
        <p:txBody>
          <a:bodyPr wrap="square" lIns="0" rIns="0" anchor="ctr"/>
          <a:lstStyle/>
          <a:p>
            <a:pPr algn="ctr"/>
            <a:r>
              <a:rPr lang="en-US" sz="1200" b="1" spc="200">
                <a:solidFill>
                  <a:srgbClr val="FFFFFF"/>
                </a:solidFill>
                <a:latin typeface="Arial"/>
              </a:rPr>
              <a:t>COMPLETED</a:t>
            </a:r>
          </a:p>
        </p:txBody>
      </p:sp>
      <p:sp>
        <p:nvSpPr>
          <p:cNvPr id="41" name="Title"/>
          <p:cNvSpPr txBox="1"/>
          <p:nvPr/>
        </p:nvSpPr>
        <p:spPr>
          <a:xfrm>
            <a:off x="640080" y="980000"/>
            <a:ext cx="10911840" cy="520000"/>
          </a:xfrm>
          <a:prstGeom prst="rect">
            <a:avLst/>
          </a:prstGeom>
          <a:noFill/>
        </p:spPr>
        <p:txBody>
          <a:bodyPr wrap="square" lIns="0" rIns="0" anchor="ctr">
            <a:normAutofit/>
          </a:bodyPr>
          <a:lstStyle/>
          <a:p>
            <a:r>
              <a:rPr lang="en-US" sz="2400" b="1">
                <a:solidFill>
                  <a:srgbClr val="0D284C"/>
                </a:solidFill>
                <a:latin typeface="Arial"/>
              </a:rPr>
              <a:t>Foundational Improvements to GED Prep Connect in GED Manager</a:t>
            </a:r>
          </a:p>
        </p:txBody>
      </p:sp>
      <p:sp>
        <p:nvSpPr>
          <p:cNvPr id="42" name="Title Divider"/>
          <p:cNvSpPr/>
          <p:nvPr/>
        </p:nvSpPr>
        <p:spPr>
          <a:xfrm>
            <a:off x="640080" y="1620000"/>
            <a:ext cx="10911840" cy="19050"/>
          </a:xfrm>
          <a:prstGeom prst="rect">
            <a:avLst/>
          </a:prstGeom>
          <a:solidFill>
            <a:srgbClr val="CBD8DF"/>
          </a:solidFill>
          <a:ln>
            <a:noFill/>
          </a:ln>
        </p:spPr>
        <p:txBody>
          <a:bodyPr/>
          <a:lstStyle/>
          <a:p>
            <a:endParaRPr lang="en-US"/>
          </a:p>
        </p:txBody>
      </p:sp>
      <p:sp>
        <p:nvSpPr>
          <p:cNvPr id="43" name="Column Divider"/>
          <p:cNvSpPr/>
          <p:nvPr/>
        </p:nvSpPr>
        <p:spPr>
          <a:xfrm>
            <a:off x="6090000" y="1900000"/>
            <a:ext cx="15240" cy="4300000"/>
          </a:xfrm>
          <a:prstGeom prst="rect">
            <a:avLst/>
          </a:prstGeom>
          <a:solidFill>
            <a:srgbClr val="CBD8DF"/>
          </a:solidFill>
          <a:ln>
            <a:noFill/>
          </a:ln>
        </p:spPr>
        <p:txBody>
          <a:bodyPr/>
          <a:lstStyle/>
          <a:p>
            <a:endParaRPr lang="en-US"/>
          </a:p>
        </p:txBody>
      </p:sp>
      <p:pic>
        <p:nvPicPr>
          <p:cNvPr id="50" name="Icon 1"/>
          <p:cNvPicPr>
            <a:picLocks noChangeAspect="1"/>
          </p:cNvPicPr>
          <p:nvPr/>
        </p:nvPicPr>
        <p:blipFill>
          <a:blip r:embed="rId2"/>
          <a:stretch>
            <a:fillRect/>
          </a:stretch>
        </p:blipFill>
        <p:spPr>
          <a:xfrm>
            <a:off x="582097" y="1840000"/>
            <a:ext cx="635966" cy="640000"/>
          </a:xfrm>
          <a:prstGeom prst="rect">
            <a:avLst/>
          </a:prstGeom>
        </p:spPr>
      </p:pic>
      <p:sp>
        <p:nvSpPr>
          <p:cNvPr id="51" name="Header 1"/>
          <p:cNvSpPr txBox="1"/>
          <p:nvPr/>
        </p:nvSpPr>
        <p:spPr>
          <a:xfrm>
            <a:off x="1320080" y="1900000"/>
            <a:ext cx="4680000" cy="520000"/>
          </a:xfrm>
          <a:prstGeom prst="rect">
            <a:avLst/>
          </a:prstGeom>
          <a:noFill/>
        </p:spPr>
        <p:txBody>
          <a:bodyPr wrap="square" lIns="0" rIns="0" anchor="ctr"/>
          <a:lstStyle/>
          <a:p>
            <a:r>
              <a:rPr lang="en-US" sz="2000" b="1" dirty="0">
                <a:solidFill>
                  <a:srgbClr val="0D284C"/>
                </a:solidFill>
                <a:latin typeface="Arial"/>
              </a:rPr>
              <a:t>Improve Prep Connect Tool</a:t>
            </a:r>
          </a:p>
        </p:txBody>
      </p:sp>
      <p:sp>
        <p:nvSpPr>
          <p:cNvPr id="52" name="Body 1"/>
          <p:cNvSpPr txBox="1"/>
          <p:nvPr/>
        </p:nvSpPr>
        <p:spPr>
          <a:xfrm>
            <a:off x="1320080" y="2460000"/>
            <a:ext cx="4680000" cy="1000000"/>
          </a:xfrm>
          <a:prstGeom prst="rect">
            <a:avLst/>
          </a:prstGeom>
          <a:noFill/>
        </p:spPr>
        <p:txBody>
          <a:bodyPr wrap="square" lIns="0" rIns="0" anchor="t">
            <a:normAutofit/>
          </a:bodyPr>
          <a:lstStyle/>
          <a:p>
            <a:r>
              <a:rPr lang="en-US" dirty="0">
                <a:solidFill>
                  <a:srgbClr val="374861"/>
                </a:solidFill>
                <a:latin typeface="Arial"/>
              </a:rPr>
              <a:t>Several features and filters added/enhanced to help cut manual overhead; keeps statuses current</a:t>
            </a:r>
            <a:r>
              <a:rPr lang="en-US" sz="1200" dirty="0">
                <a:solidFill>
                  <a:srgbClr val="374861"/>
                </a:solidFill>
                <a:latin typeface="Arial"/>
              </a:rPr>
              <a:t>.</a:t>
            </a:r>
          </a:p>
        </p:txBody>
      </p:sp>
      <p:pic>
        <p:nvPicPr>
          <p:cNvPr id="53" name="Icon 2"/>
          <p:cNvPicPr>
            <a:picLocks noChangeAspect="1"/>
          </p:cNvPicPr>
          <p:nvPr/>
        </p:nvPicPr>
        <p:blipFill>
          <a:blip r:embed="rId3"/>
          <a:stretch>
            <a:fillRect/>
          </a:stretch>
        </p:blipFill>
        <p:spPr>
          <a:xfrm>
            <a:off x="580080" y="3422280"/>
            <a:ext cx="640000" cy="595440"/>
          </a:xfrm>
          <a:prstGeom prst="rect">
            <a:avLst/>
          </a:prstGeom>
        </p:spPr>
      </p:pic>
      <p:sp>
        <p:nvSpPr>
          <p:cNvPr id="54" name="Header 2"/>
          <p:cNvSpPr txBox="1"/>
          <p:nvPr/>
        </p:nvSpPr>
        <p:spPr>
          <a:xfrm>
            <a:off x="1320080" y="3460000"/>
            <a:ext cx="4680000" cy="520000"/>
          </a:xfrm>
          <a:prstGeom prst="rect">
            <a:avLst/>
          </a:prstGeom>
          <a:noFill/>
        </p:spPr>
        <p:txBody>
          <a:bodyPr wrap="square" lIns="0" rIns="0" anchor="ctr"/>
          <a:lstStyle/>
          <a:p>
            <a:r>
              <a:rPr lang="en-US" sz="2000" b="1" dirty="0">
                <a:solidFill>
                  <a:srgbClr val="0D284C"/>
                </a:solidFill>
                <a:latin typeface="Arial"/>
              </a:rPr>
              <a:t>Automate Credentialed Status</a:t>
            </a:r>
          </a:p>
        </p:txBody>
      </p:sp>
      <p:sp>
        <p:nvSpPr>
          <p:cNvPr id="55" name="Body 2"/>
          <p:cNvSpPr txBox="1"/>
          <p:nvPr/>
        </p:nvSpPr>
        <p:spPr>
          <a:xfrm>
            <a:off x="1320080" y="4020000"/>
            <a:ext cx="4680000" cy="1000000"/>
          </a:xfrm>
          <a:prstGeom prst="rect">
            <a:avLst/>
          </a:prstGeom>
          <a:noFill/>
        </p:spPr>
        <p:txBody>
          <a:bodyPr wrap="square" lIns="0" rIns="0" anchor="t">
            <a:normAutofit/>
          </a:bodyPr>
          <a:lstStyle/>
          <a:p>
            <a:r>
              <a:rPr lang="en-US" dirty="0">
                <a:solidFill>
                  <a:srgbClr val="374861"/>
                </a:solidFill>
                <a:latin typeface="Arial"/>
              </a:rPr>
              <a:t>Auto-sets status to Credentialed on GED earn </a:t>
            </a:r>
          </a:p>
        </p:txBody>
      </p:sp>
      <p:pic>
        <p:nvPicPr>
          <p:cNvPr id="56" name="Icon 3"/>
          <p:cNvPicPr>
            <a:picLocks noChangeAspect="1"/>
          </p:cNvPicPr>
          <p:nvPr/>
        </p:nvPicPr>
        <p:blipFill>
          <a:blip r:embed="rId4"/>
          <a:stretch>
            <a:fillRect/>
          </a:stretch>
        </p:blipFill>
        <p:spPr>
          <a:xfrm>
            <a:off x="580080" y="4994661"/>
            <a:ext cx="640000" cy="570678"/>
          </a:xfrm>
          <a:prstGeom prst="rect">
            <a:avLst/>
          </a:prstGeom>
        </p:spPr>
      </p:pic>
      <p:sp>
        <p:nvSpPr>
          <p:cNvPr id="57" name="Header 3"/>
          <p:cNvSpPr txBox="1"/>
          <p:nvPr/>
        </p:nvSpPr>
        <p:spPr>
          <a:xfrm>
            <a:off x="1320080" y="5020000"/>
            <a:ext cx="4680000" cy="520000"/>
          </a:xfrm>
          <a:prstGeom prst="rect">
            <a:avLst/>
          </a:prstGeom>
          <a:noFill/>
        </p:spPr>
        <p:txBody>
          <a:bodyPr wrap="square" lIns="0" rIns="0" anchor="ctr"/>
          <a:lstStyle/>
          <a:p>
            <a:r>
              <a:rPr lang="en-US" sz="2000" b="1" dirty="0">
                <a:solidFill>
                  <a:srgbClr val="0D284C"/>
                </a:solidFill>
                <a:latin typeface="Arial"/>
              </a:rPr>
              <a:t>Test Results Activity Columns</a:t>
            </a:r>
          </a:p>
        </p:txBody>
      </p:sp>
      <p:sp>
        <p:nvSpPr>
          <p:cNvPr id="58" name="Body 3"/>
          <p:cNvSpPr txBox="1"/>
          <p:nvPr/>
        </p:nvSpPr>
        <p:spPr>
          <a:xfrm>
            <a:off x="1320080" y="5580000"/>
            <a:ext cx="4680000" cy="1000000"/>
          </a:xfrm>
          <a:prstGeom prst="rect">
            <a:avLst/>
          </a:prstGeom>
          <a:noFill/>
        </p:spPr>
        <p:txBody>
          <a:bodyPr wrap="square" lIns="0" rIns="0" anchor="t">
            <a:normAutofit/>
          </a:bodyPr>
          <a:lstStyle/>
          <a:p>
            <a:r>
              <a:rPr lang="en-US" dirty="0">
                <a:solidFill>
                  <a:srgbClr val="374861"/>
                </a:solidFill>
                <a:latin typeface="Arial"/>
              </a:rPr>
              <a:t>Sortable GED Ready &amp; GED Passed columns speed follow-up.</a:t>
            </a:r>
          </a:p>
        </p:txBody>
      </p:sp>
      <p:pic>
        <p:nvPicPr>
          <p:cNvPr id="60" name="Icon 4"/>
          <p:cNvPicPr>
            <a:picLocks noChangeAspect="1"/>
          </p:cNvPicPr>
          <p:nvPr/>
        </p:nvPicPr>
        <p:blipFill>
          <a:blip r:embed="rId5"/>
          <a:stretch>
            <a:fillRect/>
          </a:stretch>
        </p:blipFill>
        <p:spPr>
          <a:xfrm>
            <a:off x="6300000" y="1879551"/>
            <a:ext cx="640000" cy="560899"/>
          </a:xfrm>
          <a:prstGeom prst="rect">
            <a:avLst/>
          </a:prstGeom>
        </p:spPr>
      </p:pic>
      <p:sp>
        <p:nvSpPr>
          <p:cNvPr id="61" name="Header 4"/>
          <p:cNvSpPr txBox="1"/>
          <p:nvPr/>
        </p:nvSpPr>
        <p:spPr>
          <a:xfrm>
            <a:off x="7040000" y="1900000"/>
            <a:ext cx="4510000" cy="520000"/>
          </a:xfrm>
          <a:prstGeom prst="rect">
            <a:avLst/>
          </a:prstGeom>
          <a:noFill/>
        </p:spPr>
        <p:txBody>
          <a:bodyPr wrap="square" lIns="0" rIns="0" anchor="ctr"/>
          <a:lstStyle/>
          <a:p>
            <a:r>
              <a:rPr lang="en-US" sz="2000" b="1" dirty="0">
                <a:solidFill>
                  <a:srgbClr val="0D284C"/>
                </a:solidFill>
                <a:latin typeface="Arial"/>
              </a:rPr>
              <a:t>Prep Connect Messaging</a:t>
            </a:r>
          </a:p>
        </p:txBody>
      </p:sp>
      <p:sp>
        <p:nvSpPr>
          <p:cNvPr id="62" name="Body 4"/>
          <p:cNvSpPr txBox="1"/>
          <p:nvPr/>
        </p:nvSpPr>
        <p:spPr>
          <a:xfrm>
            <a:off x="7040000" y="2460000"/>
            <a:ext cx="4510000" cy="1000000"/>
          </a:xfrm>
          <a:prstGeom prst="rect">
            <a:avLst/>
          </a:prstGeom>
          <a:noFill/>
        </p:spPr>
        <p:txBody>
          <a:bodyPr wrap="square" lIns="0" rIns="0" anchor="t">
            <a:normAutofit/>
          </a:bodyPr>
          <a:lstStyle/>
          <a:p>
            <a:r>
              <a:rPr lang="en-US" dirty="0">
                <a:solidFill>
                  <a:srgbClr val="374861"/>
                </a:solidFill>
                <a:latin typeface="Arial"/>
              </a:rPr>
              <a:t>Portal language nudges students to contact prep centers.</a:t>
            </a:r>
          </a:p>
        </p:txBody>
      </p:sp>
      <p:pic>
        <p:nvPicPr>
          <p:cNvPr id="63" name="Icon 5"/>
          <p:cNvPicPr>
            <a:picLocks noChangeAspect="1"/>
          </p:cNvPicPr>
          <p:nvPr/>
        </p:nvPicPr>
        <p:blipFill>
          <a:blip r:embed="rId6"/>
          <a:stretch>
            <a:fillRect/>
          </a:stretch>
        </p:blipFill>
        <p:spPr>
          <a:xfrm>
            <a:off x="6351380" y="3400000"/>
            <a:ext cx="537240" cy="640000"/>
          </a:xfrm>
          <a:prstGeom prst="rect">
            <a:avLst/>
          </a:prstGeom>
        </p:spPr>
      </p:pic>
      <p:sp>
        <p:nvSpPr>
          <p:cNvPr id="64" name="Header 5"/>
          <p:cNvSpPr txBox="1"/>
          <p:nvPr/>
        </p:nvSpPr>
        <p:spPr>
          <a:xfrm>
            <a:off x="7040000" y="3460000"/>
            <a:ext cx="4510000" cy="520000"/>
          </a:xfrm>
          <a:prstGeom prst="rect">
            <a:avLst/>
          </a:prstGeom>
          <a:noFill/>
        </p:spPr>
        <p:txBody>
          <a:bodyPr wrap="square" lIns="0" rIns="0" anchor="ctr"/>
          <a:lstStyle/>
          <a:p>
            <a:r>
              <a:rPr lang="en-US" sz="2000" b="1" dirty="0">
                <a:solidFill>
                  <a:srgbClr val="0D284C"/>
                </a:solidFill>
                <a:latin typeface="Arial"/>
              </a:rPr>
              <a:t>Access to State Admins</a:t>
            </a:r>
          </a:p>
        </p:txBody>
      </p:sp>
      <p:sp>
        <p:nvSpPr>
          <p:cNvPr id="65" name="Body 5"/>
          <p:cNvSpPr txBox="1"/>
          <p:nvPr/>
        </p:nvSpPr>
        <p:spPr>
          <a:xfrm>
            <a:off x="7040000" y="4020000"/>
            <a:ext cx="4510000" cy="1000000"/>
          </a:xfrm>
          <a:prstGeom prst="rect">
            <a:avLst/>
          </a:prstGeom>
          <a:noFill/>
        </p:spPr>
        <p:txBody>
          <a:bodyPr wrap="square" lIns="0" rIns="0" anchor="t">
            <a:normAutofit/>
          </a:bodyPr>
          <a:lstStyle/>
          <a:p>
            <a:r>
              <a:rPr lang="en-US" sz="1200" dirty="0">
                <a:solidFill>
                  <a:srgbClr val="374861"/>
                </a:solidFill>
                <a:latin typeface="Arial"/>
              </a:rPr>
              <a:t>"</a:t>
            </a:r>
            <a:r>
              <a:rPr lang="en-US" dirty="0">
                <a:solidFill>
                  <a:srgbClr val="374861"/>
                </a:solidFill>
                <a:latin typeface="Arial"/>
              </a:rPr>
              <a:t>Manage Prep Connect Enrollment" now a default permission</a:t>
            </a:r>
            <a:r>
              <a:rPr lang="en-US" sz="1200" dirty="0">
                <a:solidFill>
                  <a:srgbClr val="374861"/>
                </a:solidFill>
                <a:latin typeface="Arial"/>
              </a:rPr>
              <a:t>.</a:t>
            </a:r>
          </a:p>
        </p:txBody>
      </p:sp>
      <p:pic>
        <p:nvPicPr>
          <p:cNvPr id="66" name="Icon 6"/>
          <p:cNvPicPr>
            <a:picLocks noChangeAspect="1"/>
          </p:cNvPicPr>
          <p:nvPr/>
        </p:nvPicPr>
        <p:blipFill>
          <a:blip r:embed="rId7"/>
          <a:stretch>
            <a:fillRect/>
          </a:stretch>
        </p:blipFill>
        <p:spPr>
          <a:xfrm>
            <a:off x="6388327" y="4960000"/>
            <a:ext cx="463347" cy="640000"/>
          </a:xfrm>
          <a:prstGeom prst="rect">
            <a:avLst/>
          </a:prstGeom>
        </p:spPr>
      </p:pic>
      <p:sp>
        <p:nvSpPr>
          <p:cNvPr id="67" name="Header 6"/>
          <p:cNvSpPr txBox="1"/>
          <p:nvPr/>
        </p:nvSpPr>
        <p:spPr>
          <a:xfrm>
            <a:off x="7040000" y="5020000"/>
            <a:ext cx="4510000" cy="520000"/>
          </a:xfrm>
          <a:prstGeom prst="rect">
            <a:avLst/>
          </a:prstGeom>
          <a:noFill/>
        </p:spPr>
        <p:txBody>
          <a:bodyPr wrap="square" lIns="0" rIns="0" anchor="ctr"/>
          <a:lstStyle/>
          <a:p>
            <a:r>
              <a:rPr lang="en-US" sz="2000" b="1" dirty="0">
                <a:solidFill>
                  <a:srgbClr val="0D284C"/>
                </a:solidFill>
                <a:latin typeface="Arial"/>
              </a:rPr>
              <a:t>Prep Center Locator Redesign</a:t>
            </a:r>
          </a:p>
        </p:txBody>
      </p:sp>
      <p:sp>
        <p:nvSpPr>
          <p:cNvPr id="68" name="Body 6"/>
          <p:cNvSpPr txBox="1"/>
          <p:nvPr/>
        </p:nvSpPr>
        <p:spPr>
          <a:xfrm>
            <a:off x="7040000" y="5580000"/>
            <a:ext cx="4510000" cy="1000000"/>
          </a:xfrm>
          <a:prstGeom prst="rect">
            <a:avLst/>
          </a:prstGeom>
          <a:noFill/>
        </p:spPr>
        <p:txBody>
          <a:bodyPr wrap="square" lIns="0" rIns="0" anchor="t">
            <a:normAutofit/>
          </a:bodyPr>
          <a:lstStyle/>
          <a:p>
            <a:r>
              <a:rPr lang="en-US" dirty="0">
                <a:solidFill>
                  <a:srgbClr val="374861"/>
                </a:solidFill>
                <a:latin typeface="Arial"/>
              </a:rPr>
              <a:t>Redesigned locator: sticky search, star ratings, mobile-ready.</a:t>
            </a:r>
          </a:p>
        </p:txBody>
      </p:sp>
    </p:spTree>
    <p:extLst>
      <p:ext uri="{BB962C8B-B14F-4D97-AF65-F5344CB8AC3E}">
        <p14:creationId xmlns:p14="http://schemas.microsoft.com/office/powerpoint/2010/main" val="3709106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505719DC-E22E-CC10-FE68-C4A8024E9855}"/>
              </a:ext>
            </a:extLst>
          </p:cNvPr>
          <p:cNvPicPr>
            <a:picLocks noGrp="1" noChangeAspect="1"/>
          </p:cNvPicPr>
          <p:nvPr>
            <p:ph idx="1"/>
          </p:nvPr>
        </p:nvPicPr>
        <p:blipFill>
          <a:blip r:embed="rId2"/>
          <a:stretch>
            <a:fillRect/>
          </a:stretch>
        </p:blipFill>
        <p:spPr>
          <a:xfrm>
            <a:off x="1837907" y="813293"/>
            <a:ext cx="8229637" cy="5548070"/>
          </a:xfrm>
          <a:prstGeom prst="rect">
            <a:avLst/>
          </a:prstGeom>
          <a:ln w="31750">
            <a:solidFill>
              <a:srgbClr val="92D050"/>
            </a:solidFill>
          </a:ln>
        </p:spPr>
      </p:pic>
      <p:sp>
        <p:nvSpPr>
          <p:cNvPr id="4" name="Slide Number Placeholder 3">
            <a:extLst>
              <a:ext uri="{FF2B5EF4-FFF2-40B4-BE49-F238E27FC236}">
                <a16:creationId xmlns:a16="http://schemas.microsoft.com/office/drawing/2014/main" id="{70D3BD5E-C9AD-3D2B-A3DE-FD23A6277A66}"/>
              </a:ext>
            </a:extLst>
          </p:cNvPr>
          <p:cNvSpPr>
            <a:spLocks noGrp="1"/>
          </p:cNvSpPr>
          <p:nvPr>
            <p:ph type="sldNum" sz="quarter" idx="12"/>
          </p:nvPr>
        </p:nvSpPr>
        <p:spPr/>
        <p:txBody>
          <a:bodyPr/>
          <a:lstStyle/>
          <a:p>
            <a:fld id="{BAE26A2A-DE5F-EA41-900F-AB5C4F1D9848}" type="slidenum">
              <a:rPr lang="en-US" smtClean="0"/>
              <a:t>9</a:t>
            </a:fld>
            <a:endParaRPr lang="en-US"/>
          </a:p>
        </p:txBody>
      </p:sp>
    </p:spTree>
    <p:extLst>
      <p:ext uri="{BB962C8B-B14F-4D97-AF65-F5344CB8AC3E}">
        <p14:creationId xmlns:p14="http://schemas.microsoft.com/office/powerpoint/2010/main" val="3315437493"/>
      </p:ext>
    </p:extLst>
  </p:cSld>
  <p:clrMapOvr>
    <a:masterClrMapping/>
  </p:clrMapOvr>
</p:sld>
</file>

<file path=ppt/theme/theme1.xml><?xml version="1.0" encoding="utf-8"?>
<a:theme xmlns:a="http://schemas.openxmlformats.org/drawingml/2006/main" name="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TS_Brand_slides_2022-04_wide" id="{F8904C7E-A255-DC4E-9858-D7296C25A73B}" vid="{C9125D42-9F6B-D64D-B8FE-F51140D366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8892201-b6f9-448a-a857-af8c143e1fef">
      <Terms xmlns="http://schemas.microsoft.com/office/infopath/2007/PartnerControls"/>
    </lcf76f155ced4ddcb4097134ff3c332f>
    <TaxCatchAll xmlns="56cd1905-ff13-4436-8ef1-8fa80665008f" xsi:nil="true"/>
    <SharedWithUsers xmlns="56cd1905-ff13-4436-8ef1-8fa80665008f">
      <UserInfo>
        <DisplayName/>
        <AccountId xsi:nil="true"/>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41F79DF90AAF94B931B3093EDFF1A94" ma:contentTypeVersion="19" ma:contentTypeDescription="Create a new document." ma:contentTypeScope="" ma:versionID="7a568bf8861b11dd106b160428c34ddf">
  <xsd:schema xmlns:xsd="http://www.w3.org/2001/XMLSchema" xmlns:xs="http://www.w3.org/2001/XMLSchema" xmlns:p="http://schemas.microsoft.com/office/2006/metadata/properties" xmlns:ns2="f8892201-b6f9-448a-a857-af8c143e1fef" xmlns:ns3="56cd1905-ff13-4436-8ef1-8fa80665008f" targetNamespace="http://schemas.microsoft.com/office/2006/metadata/properties" ma:root="true" ma:fieldsID="4f07736ac378e89821914848a027cf67" ns2:_="" ns3:_="">
    <xsd:import namespace="f8892201-b6f9-448a-a857-af8c143e1fef"/>
    <xsd:import namespace="56cd1905-ff13-4436-8ef1-8fa80665008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892201-b6f9-448a-a857-af8c143e1f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cd1905-ff13-4436-8ef1-8fa80665008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3884dac-5cd5-4295-bdda-6b7fcbc72b29}" ma:internalName="TaxCatchAll" ma:showField="CatchAllData" ma:web="56cd1905-ff13-4436-8ef1-8fa8066500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0E7BAEE-8EB7-4B74-BB91-B94AE5AC8430}">
  <ds:schemaRefs>
    <ds:schemaRef ds:uri="56cd1905-ff13-4436-8ef1-8fa80665008f"/>
    <ds:schemaRef ds:uri="f8892201-b6f9-448a-a857-af8c143e1fef"/>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D51C1EBE-42B9-41B1-B583-A9753CA6C625}">
  <ds:schemaRefs>
    <ds:schemaRef ds:uri="http://schemas.microsoft.com/sharepoint/v3/contenttype/forms"/>
  </ds:schemaRefs>
</ds:datastoreItem>
</file>

<file path=customXml/itemProps3.xml><?xml version="1.0" encoding="utf-8"?>
<ds:datastoreItem xmlns:ds="http://schemas.openxmlformats.org/officeDocument/2006/customXml" ds:itemID="{50CD999F-EE16-4819-942F-7F66CE116BE1}"/>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emplate>GEDTS_theme_2018</Template>
  <TotalTime>8105</TotalTime>
  <Words>1883</Words>
  <Application>Microsoft Office PowerPoint</Application>
  <PresentationFormat>Widescreen</PresentationFormat>
  <Paragraphs>284</Paragraphs>
  <Slides>44</Slides>
  <Notes>18</Notes>
  <HiddenSlides>1</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GEDTS_theme_2018</vt:lpstr>
      <vt:lpstr>PowerPoint Presentation</vt:lpstr>
      <vt:lpstr>PowerPoint Presentation</vt:lpstr>
      <vt:lpstr>Recruit Smarter, Manage Better GED Prep Connect™ and GED Direct™ — how these help strengthen adult education programs</vt:lpstr>
      <vt:lpstr>GED Prep Connect: turn learner interest into timely outreach</vt:lpstr>
      <vt:lpstr>End-to-end workflow for adult education programs</vt:lpstr>
      <vt:lpstr>Learners are staying, not switching</vt:lpstr>
      <vt:lpstr>GED Prep Connect Dashboard Snapshot</vt:lpstr>
      <vt:lpstr>PowerPoint Presentation</vt:lpstr>
      <vt:lpstr>PowerPoint Presentation</vt:lpstr>
      <vt:lpstr>What this means for programs</vt:lpstr>
      <vt:lpstr>PowerPoint Presentation</vt:lpstr>
      <vt:lpstr>GED Direct: simplify purchasing, assignment, and monitoring We heard you and made more enhancements!</vt:lpstr>
      <vt:lpstr>Get notified the moment a student picks you  With email alerts enabled, you’ll receive a referral like this each time a student selects your prep center—your cue to log in and take action.</vt:lpstr>
      <vt:lpstr>sharon.webb@palmbeachschools.org</vt:lpstr>
      <vt:lpstr>Local Prospective </vt:lpstr>
      <vt:lpstr>Importance of Follow up</vt:lpstr>
      <vt:lpstr>Manage GED Prep Connect™</vt:lpstr>
      <vt:lpstr>Manage GED Prep Connect™</vt:lpstr>
      <vt:lpstr>Ways I track information </vt:lpstr>
      <vt:lpstr>Connection Notification</vt:lpstr>
      <vt:lpstr>Best Practices</vt:lpstr>
      <vt:lpstr>Best Practices</vt:lpstr>
      <vt:lpstr>Sample Communications </vt:lpstr>
      <vt:lpstr>Statistics</vt:lpstr>
      <vt:lpstr>Statistics </vt:lpstr>
      <vt:lpstr>Statistics </vt:lpstr>
      <vt:lpstr>Questions </vt:lpstr>
      <vt:lpstr>GED Direct: Dashboards, Vouchers &amp; Analytics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lpstr> Session Survey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Kerry Clark</dc:creator>
  <cp:lastModifiedBy>Azeem Begum</cp:lastModifiedBy>
  <cp:revision>288</cp:revision>
  <cp:lastPrinted>2018-06-14T14:59:40Z</cp:lastPrinted>
  <dcterms:created xsi:type="dcterms:W3CDTF">2023-06-02T14:16:32Z</dcterms:created>
  <dcterms:modified xsi:type="dcterms:W3CDTF">2026-07-27T15:39:42Z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0x010100641F79DF90AAF94B931B3093EDFF1A94</vt:lpwstr>
  </property>
  <property fmtid="{D5CDD505-2E9C-101B-9397-08002B2CF9AE}" pid="3" name="MediaServiceImageTags">
    <vt:lpwstr/>
  </property>
  <property fmtid="{D5CDD505-2E9C-101B-9397-08002B2CF9AE}" pid="4" name="Order">
    <vt:r8>6050900</vt:r8>
  </property>
  <property fmtid="{D5CDD505-2E9C-101B-9397-08002B2CF9AE}" pid="5" name="ComplianceAssetId">
    <vt:lpwstr/>
  </property>
  <property fmtid="{D5CDD505-2E9C-101B-9397-08002B2CF9AE}" pid="6" name="_ExtendedDescription">
    <vt:lpwstr/>
  </property>
  <property fmtid="{D5CDD505-2E9C-101B-9397-08002B2CF9AE}" pid="7" name="TriggerFlowInfo">
    <vt:lpwstr/>
  </property>
</Properties>
</file>